
<file path=[Content_Types].xml><?xml version="1.0" encoding="utf-8"?>
<Types xmlns="http://schemas.openxmlformats.org/package/2006/content-types">
  <Default Extension="rels" ContentType="application/vnd.openxmlformats-package.relationships+xml"/>
  <Default Extension="xml" ContentType="application/xml"/>
  <Default Extension="png" ContentType="image/png"/>
  <Default Extension="jpe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notesSlides/notesSlide1.xml" ContentType="application/vnd.openxmlformats-officedocument.presentationml.notes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slides/slide370.xml" ContentType="application/vnd.openxmlformats-officedocument.presentationml.slide+xml"/>
  <Override PartName="/ppt/slides/slide371.xml" ContentType="application/vnd.openxmlformats-officedocument.presentationml.slide+xml"/>
  <Override PartName="/ppt/slides/slide372.xml" ContentType="application/vnd.openxmlformats-officedocument.presentationml.slide+xml"/>
  <Override PartName="/ppt/slides/slide373.xml" ContentType="application/vnd.openxmlformats-officedocument.presentationml.slide+xml"/>
  <Override PartName="/ppt/slides/slide374.xml" ContentType="application/vnd.openxmlformats-officedocument.presentationml.slide+xml"/>
  <Override PartName="/ppt/slides/slide375.xml" ContentType="application/vnd.openxmlformats-officedocument.presentationml.slide+xml"/>
  <Override PartName="/ppt/slides/slide376.xml" ContentType="application/vnd.openxmlformats-officedocument.presentationml.slide+xml"/>
  <Override PartName="/ppt/slides/slide377.xml" ContentType="application/vnd.openxmlformats-officedocument.presentationml.slide+xml"/>
  <Override PartName="/ppt/slides/slide378.xml" ContentType="application/vnd.openxmlformats-officedocument.presentationml.slide+xml"/>
  <Override PartName="/ppt/slides/slide379.xml" ContentType="application/vnd.openxmlformats-officedocument.presentationml.slide+xml"/>
  <Override PartName="/ppt/slides/slide380.xml" ContentType="application/vnd.openxmlformats-officedocument.presentationml.slide+xml"/>
  <Override PartName="/ppt/slides/slide381.xml" ContentType="application/vnd.openxmlformats-officedocument.presentationml.slide+xml"/>
  <Override PartName="/ppt/slides/slide382.xml" ContentType="application/vnd.openxmlformats-officedocument.presentationml.slide+xml"/>
  <Override PartName="/ppt/slides/slide383.xml" ContentType="application/vnd.openxmlformats-officedocument.presentationml.slide+xml"/>
  <Override PartName="/ppt/slides/slide384.xml" ContentType="application/vnd.openxmlformats-officedocument.presentationml.slide+xml"/>
  <Override PartName="/ppt/slides/slide385.xml" ContentType="application/vnd.openxmlformats-officedocument.presentationml.slide+xml"/>
  <Override PartName="/ppt/slides/slide386.xml" ContentType="application/vnd.openxmlformats-officedocument.presentationml.slide+xml"/>
  <Override PartName="/ppt/slides/slide387.xml" ContentType="application/vnd.openxmlformats-officedocument.presentationml.slide+xml"/>
  <Override PartName="/ppt/slides/slide388.xml" ContentType="application/vnd.openxmlformats-officedocument.presentationml.slide+xml"/>
  <Override PartName="/ppt/slides/slide389.xml" ContentType="application/vnd.openxmlformats-officedocument.presentationml.slide+xml"/>
  <Override PartName="/ppt/slides/slide390.xml" ContentType="application/vnd.openxmlformats-officedocument.presentationml.slide+xml"/>
  <Override PartName="/ppt/slides/slide391.xml" ContentType="application/vnd.openxmlformats-officedocument.presentationml.slide+xml"/>
  <Override PartName="/ppt/slides/slide392.xml" ContentType="application/vnd.openxmlformats-officedocument.presentationml.slide+xml"/>
  <Override PartName="/ppt/slides/slide393.xml" ContentType="application/vnd.openxmlformats-officedocument.presentationml.slide+xml"/>
  <Override PartName="/ppt/slides/slide394.xml" ContentType="application/vnd.openxmlformats-officedocument.presentationml.slide+xml"/>
  <Override PartName="/ppt/slides/slide395.xml" ContentType="application/vnd.openxmlformats-officedocument.presentationml.slide+xml"/>
  <Override PartName="/ppt/slides/slide396.xml" ContentType="application/vnd.openxmlformats-officedocument.presentationml.slide+xml"/>
  <Override PartName="/ppt/slides/slide397.xml" ContentType="application/vnd.openxmlformats-officedocument.presentationml.slide+xml"/>
  <Override PartName="/ppt/slides/slide398.xml" ContentType="application/vnd.openxmlformats-officedocument.presentationml.slide+xml"/>
  <Override PartName="/ppt/slides/slide399.xml" ContentType="application/vnd.openxmlformats-officedocument.presentationml.slide+xml"/>
  <Override PartName="/ppt/slides/slide400.xml" ContentType="application/vnd.openxmlformats-officedocument.presentationml.slide+xml"/>
  <Override PartName="/ppt/slides/slide401.xml" ContentType="application/vnd.openxmlformats-officedocument.presentationml.slide+xml"/>
  <Override PartName="/ppt/slides/slide402.xml" ContentType="application/vnd.openxmlformats-officedocument.presentationml.slide+xml"/>
  <Override PartName="/ppt/slides/slide403.xml" ContentType="application/vnd.openxmlformats-officedocument.presentationml.slide+xml"/>
  <Override PartName="/ppt/slides/slide404.xml" ContentType="application/vnd.openxmlformats-officedocument.presentationml.slide+xml"/>
  <Override PartName="/ppt/slides/slide405.xml" ContentType="application/vnd.openxmlformats-officedocument.presentationml.slide+xml"/>
  <Override PartName="/ppt/slides/slide406.xml" ContentType="application/vnd.openxmlformats-officedocument.presentationml.slide+xml"/>
  <Override PartName="/ppt/slides/slide407.xml" ContentType="application/vnd.openxmlformats-officedocument.presentationml.slide+xml"/>
  <Override PartName="/ppt/slides/slide408.xml" ContentType="application/vnd.openxmlformats-officedocument.presentationml.slide+xml"/>
  <Override PartName="/ppt/slides/slide409.xml" ContentType="application/vnd.openxmlformats-officedocument.presentationml.slide+xml"/>
  <Override PartName="/ppt/slides/slide410.xml" ContentType="application/vnd.openxmlformats-officedocument.presentationml.slide+xml"/>
  <Override PartName="/ppt/slides/slide411.xml" ContentType="application/vnd.openxmlformats-officedocument.presentationml.slide+xml"/>
  <Override PartName="/ppt/slides/slide412.xml" ContentType="application/vnd.openxmlformats-officedocument.presentationml.slide+xml"/>
  <Override PartName="/ppt/slides/slide413.xml" ContentType="application/vnd.openxmlformats-officedocument.presentationml.slide+xml"/>
  <Override PartName="/ppt/slides/slide414.xml" ContentType="application/vnd.openxmlformats-officedocument.presentationml.slide+xml"/>
  <Override PartName="/ppt/notesSlides/notesSlide2.xml" ContentType="application/vnd.openxmlformats-officedocument.presentationml.notesSlide+xml"/>
  <Override PartName="/ppt/slides/slide415.xml" ContentType="application/vnd.openxmlformats-officedocument.presentationml.slide+xml"/>
  <Override PartName="/ppt/slides/slide416.xml" ContentType="application/vnd.openxmlformats-officedocument.presentationml.slide+xml"/>
  <Override PartName="/ppt/slides/slide417.xml" ContentType="application/vnd.openxmlformats-officedocument.presentationml.slide+xml"/>
  <Override PartName="/ppt/slides/slide418.xml" ContentType="application/vnd.openxmlformats-officedocument.presentationml.slide+xml"/>
  <Override PartName="/ppt/slides/slide419.xml" ContentType="application/vnd.openxmlformats-officedocument.presentationml.slide+xml"/>
  <Override PartName="/ppt/slides/slide420.xml" ContentType="application/vnd.openxmlformats-officedocument.presentationml.slide+xml"/>
  <Override PartName="/ppt/slides/slide421.xml" ContentType="application/vnd.openxmlformats-officedocument.presentationml.slide+xml"/>
  <Override PartName="/ppt/slides/slide422.xml" ContentType="application/vnd.openxmlformats-officedocument.presentationml.slide+xml"/>
  <Override PartName="/ppt/slides/slide423.xml" ContentType="application/vnd.openxmlformats-officedocument.presentationml.slide+xml"/>
  <Override PartName="/ppt/slides/slide424.xml" ContentType="application/vnd.openxmlformats-officedocument.presentationml.slide+xml"/>
  <Override PartName="/ppt/slides/slide425.xml" ContentType="application/vnd.openxmlformats-officedocument.presentationml.slide+xml"/>
  <Override PartName="/ppt/slides/slide426.xml" ContentType="application/vnd.openxmlformats-officedocument.presentationml.slide+xml"/>
  <Override PartName="/ppt/slides/slide427.xml" ContentType="application/vnd.openxmlformats-officedocument.presentationml.slide+xml"/>
  <Override PartName="/ppt/slides/slide428.xml" ContentType="application/vnd.openxmlformats-officedocument.presentationml.slide+xml"/>
  <Override PartName="/ppt/slides/slide429.xml" ContentType="application/vnd.openxmlformats-officedocument.presentationml.slide+xml"/>
  <Override PartName="/ppt/slides/slide430.xml" ContentType="application/vnd.openxmlformats-officedocument.presentationml.slide+xml"/>
  <Override PartName="/ppt/slides/slide431.xml" ContentType="application/vnd.openxmlformats-officedocument.presentationml.slide+xml"/>
  <Override PartName="/ppt/slides/slide432.xml" ContentType="application/vnd.openxmlformats-officedocument.presentationml.slide+xml"/>
  <Override PartName="/ppt/slides/slide433.xml" ContentType="application/vnd.openxmlformats-officedocument.presentationml.slide+xml"/>
  <Override PartName="/ppt/slides/slide434.xml" ContentType="application/vnd.openxmlformats-officedocument.presentationml.slide+xml"/>
  <Override PartName="/ppt/slides/slide435.xml" ContentType="application/vnd.openxmlformats-officedocument.presentationml.slide+xml"/>
  <Override PartName="/ppt/slides/slide436.xml" ContentType="application/vnd.openxmlformats-officedocument.presentationml.slide+xml"/>
  <Override PartName="/ppt/slides/slide437.xml" ContentType="application/vnd.openxmlformats-officedocument.presentationml.slide+xml"/>
  <Override PartName="/ppt/slides/slide438.xml" ContentType="application/vnd.openxmlformats-officedocument.presentationml.slide+xml"/>
  <Override PartName="/ppt/slides/slide439.xml" ContentType="application/vnd.openxmlformats-officedocument.presentationml.slide+xml"/>
  <Override PartName="/ppt/slides/slide440.xml" ContentType="application/vnd.openxmlformats-officedocument.presentationml.slide+xml"/>
  <Override PartName="/ppt/slides/slide441.xml" ContentType="application/vnd.openxmlformats-officedocument.presentationml.slide+xml"/>
  <Override PartName="/ppt/slides/slide442.xml" ContentType="application/vnd.openxmlformats-officedocument.presentationml.slide+xml"/>
  <Override PartName="/ppt/slides/slide443.xml" ContentType="application/vnd.openxmlformats-officedocument.presentationml.slide+xml"/>
  <Override PartName="/ppt/slides/slide444.xml" ContentType="application/vnd.openxmlformats-officedocument.presentationml.slide+xml"/>
  <Override PartName="/ppt/slides/slide445.xml" ContentType="application/vnd.openxmlformats-officedocument.presentationml.slide+xml"/>
  <Override PartName="/ppt/slides/slide446.xml" ContentType="application/vnd.openxmlformats-officedocument.presentationml.slide+xml"/>
  <Override PartName="/ppt/slides/slide447.xml" ContentType="application/vnd.openxmlformats-officedocument.presentationml.slide+xml"/>
  <Override PartName="/ppt/slides/slide448.xml" ContentType="application/vnd.openxmlformats-officedocument.presentationml.slide+xml"/>
  <Override PartName="/ppt/slides/slide449.xml" ContentType="application/vnd.openxmlformats-officedocument.presentationml.slide+xml"/>
  <Override PartName="/ppt/slides/slide450.xml" ContentType="application/vnd.openxmlformats-officedocument.presentationml.slide+xml"/>
  <Override PartName="/ppt/slides/slide451.xml" ContentType="application/vnd.openxmlformats-officedocument.presentationml.slide+xml"/>
  <Override PartName="/ppt/slides/slide452.xml" ContentType="application/vnd.openxmlformats-officedocument.presentationml.slide+xml"/>
  <Override PartName="/ppt/slides/slide453.xml" ContentType="application/vnd.openxmlformats-officedocument.presentationml.slide+xml"/>
  <Override PartName="/ppt/slides/slide454.xml" ContentType="application/vnd.openxmlformats-officedocument.presentationml.slide+xml"/>
  <Override PartName="/ppt/slides/slide455.xml" ContentType="application/vnd.openxmlformats-officedocument.presentationml.slide+xml"/>
  <Override PartName="/ppt/slides/slide456.xml" ContentType="application/vnd.openxmlformats-officedocument.presentationml.slide+xml"/>
  <Override PartName="/ppt/slides/slide457.xml" ContentType="application/vnd.openxmlformats-officedocument.presentationml.slide+xml"/>
  <Override PartName="/ppt/slides/slide458.xml" ContentType="application/vnd.openxmlformats-officedocument.presentationml.slide+xml"/>
  <Override PartName="/ppt/slides/slide459.xml" ContentType="application/vnd.openxmlformats-officedocument.presentationml.slide+xml"/>
  <Override PartName="/ppt/slides/slide460.xml" ContentType="application/vnd.openxmlformats-officedocument.presentationml.slide+xml"/>
  <Override PartName="/ppt/slides/slide461.xml" ContentType="application/vnd.openxmlformats-officedocument.presentationml.slide+xml"/>
  <Override PartName="/ppt/slides/slide462.xml" ContentType="application/vnd.openxmlformats-officedocument.presentationml.slide+xml"/>
  <Override PartName="/ppt/slides/slide463.xml" ContentType="application/vnd.openxmlformats-officedocument.presentationml.slide+xml"/>
  <Override PartName="/ppt/slides/slide464.xml" ContentType="application/vnd.openxmlformats-officedocument.presentationml.slide+xml"/>
  <Override PartName="/ppt/slides/slide465.xml" ContentType="application/vnd.openxmlformats-officedocument.presentationml.slide+xml"/>
  <Override PartName="/ppt/slides/slide466.xml" ContentType="application/vnd.openxmlformats-officedocument.presentationml.slide+xml"/>
  <Override PartName="/ppt/slides/slide467.xml" ContentType="application/vnd.openxmlformats-officedocument.presentationml.slide+xml"/>
  <Override PartName="/ppt/slides/slide468.xml" ContentType="application/vnd.openxmlformats-officedocument.presentationml.slide+xml"/>
  <Override PartName="/ppt/slides/slide469.xml" ContentType="application/vnd.openxmlformats-officedocument.presentationml.slide+xml"/>
  <Override PartName="/ppt/slides/slide470.xml" ContentType="application/vnd.openxmlformats-officedocument.presentationml.slide+xml"/>
  <Override PartName="/ppt/slides/slide471.xml" ContentType="application/vnd.openxmlformats-officedocument.presentationml.slide+xml"/>
  <Override PartName="/ppt/slides/slide472.xml" ContentType="application/vnd.openxmlformats-officedocument.presentationml.slide+xml"/>
  <Override PartName="/ppt/slides/slide473.xml" ContentType="application/vnd.openxmlformats-officedocument.presentationml.slide+xml"/>
  <Override PartName="/ppt/slides/slide474.xml" ContentType="application/vnd.openxmlformats-officedocument.presentationml.slide+xml"/>
  <Override PartName="/ppt/slides/slide475.xml" ContentType="application/vnd.openxmlformats-officedocument.presentationml.slide+xml"/>
  <Override PartName="/ppt/slides/slide476.xml" ContentType="application/vnd.openxmlformats-officedocument.presentationml.slide+xml"/>
  <Override PartName="/ppt/slides/slide477.xml" ContentType="application/vnd.openxmlformats-officedocument.presentationml.slide+xml"/>
  <Override PartName="/ppt/slides/slide478.xml" ContentType="application/vnd.openxmlformats-officedocument.presentationml.slide+xml"/>
  <Override PartName="/ppt/slides/slide479.xml" ContentType="application/vnd.openxmlformats-officedocument.presentationml.slide+xml"/>
  <Override PartName="/ppt/slides/slide480.xml" ContentType="application/vnd.openxmlformats-officedocument.presentationml.slide+xml"/>
  <Override PartName="/ppt/slides/slide481.xml" ContentType="application/vnd.openxmlformats-officedocument.presentationml.slide+xml"/>
  <Override PartName="/ppt/slides/slide482.xml" ContentType="application/vnd.openxmlformats-officedocument.presentationml.slide+xml"/>
  <Override PartName="/ppt/slides/slide483.xml" ContentType="application/vnd.openxmlformats-officedocument.presentationml.slide+xml"/>
  <Override PartName="/ppt/slides/slide484.xml" ContentType="application/vnd.openxmlformats-officedocument.presentationml.slide+xml"/>
  <Override PartName="/ppt/slides/slide485.xml" ContentType="application/vnd.openxmlformats-officedocument.presentationml.slide+xml"/>
  <Override PartName="/ppt/slides/slide486.xml" ContentType="application/vnd.openxmlformats-officedocument.presentationml.slide+xml"/>
  <Override PartName="/ppt/slides/slide487.xml" ContentType="application/vnd.openxmlformats-officedocument.presentationml.slide+xml"/>
  <Override PartName="/ppt/slides/slide488.xml" ContentType="application/vnd.openxmlformats-officedocument.presentationml.slide+xml"/>
  <Override PartName="/ppt/slides/slide489.xml" ContentType="application/vnd.openxmlformats-officedocument.presentationml.slide+xml"/>
  <Override PartName="/ppt/slides/slide490.xml" ContentType="application/vnd.openxmlformats-officedocument.presentationml.slide+xml"/>
  <Override PartName="/ppt/slides/slide491.xml" ContentType="application/vnd.openxmlformats-officedocument.presentationml.slide+xml"/>
  <Override PartName="/ppt/slides/slide492.xml" ContentType="application/vnd.openxmlformats-officedocument.presentationml.slide+xml"/>
  <Override PartName="/ppt/slides/slide493.xml" ContentType="application/vnd.openxmlformats-officedocument.presentationml.slide+xml"/>
  <Override PartName="/ppt/slides/slide494.xml" ContentType="application/vnd.openxmlformats-officedocument.presentationml.slide+xml"/>
  <Override PartName="/ppt/slides/slide495.xml" ContentType="application/vnd.openxmlformats-officedocument.presentationml.slide+xml"/>
  <Override PartName="/ppt/slides/slide496.xml" ContentType="application/vnd.openxmlformats-officedocument.presentationml.slide+xml"/>
  <Override PartName="/ppt/slides/slide497.xml" ContentType="application/vnd.openxmlformats-officedocument.presentationml.slide+xml"/>
  <Override PartName="/ppt/slides/slide498.xml" ContentType="application/vnd.openxmlformats-officedocument.presentationml.slide+xml"/>
  <Override PartName="/ppt/slides/slide499.xml" ContentType="application/vnd.openxmlformats-officedocument.presentationml.slide+xml"/>
  <Override PartName="/ppt/slides/slide500.xml" ContentType="application/vnd.openxmlformats-officedocument.presentationml.slide+xml"/>
  <Override PartName="/ppt/slides/slide501.xml" ContentType="application/vnd.openxmlformats-officedocument.presentationml.slide+xml"/>
  <Override PartName="/ppt/slides/slide502.xml" ContentType="application/vnd.openxmlformats-officedocument.presentationml.slide+xml"/>
  <Override PartName="/ppt/slides/slide503.xml" ContentType="application/vnd.openxmlformats-officedocument.presentationml.slide+xml"/>
  <Override PartName="/ppt/slides/slide504.xml" ContentType="application/vnd.openxmlformats-officedocument.presentationml.slide+xml"/>
  <Override PartName="/ppt/slides/slide505.xml" ContentType="application/vnd.openxmlformats-officedocument.presentationml.slide+xml"/>
  <Override PartName="/ppt/slides/slide506.xml" ContentType="application/vnd.openxmlformats-officedocument.presentationml.slide+xml"/>
  <Override PartName="/ppt/slides/slide507.xml" ContentType="application/vnd.openxmlformats-officedocument.presentationml.slide+xml"/>
  <Override PartName="/ppt/slides/slide508.xml" ContentType="application/vnd.openxmlformats-officedocument.presentationml.slide+xml"/>
  <Override PartName="/ppt/slides/slide509.xml" ContentType="application/vnd.openxmlformats-officedocument.presentationml.slide+xml"/>
  <Override PartName="/ppt/slides/slide510.xml" ContentType="application/vnd.openxmlformats-officedocument.presentationml.slide+xml"/>
  <Override PartName="/ppt/slides/slide511.xml" ContentType="application/vnd.openxmlformats-officedocument.presentationml.slide+xml"/>
  <Override PartName="/ppt/slides/slide512.xml" ContentType="application/vnd.openxmlformats-officedocument.presentationml.slide+xml"/>
  <Override PartName="/ppt/slides/slide513.xml" ContentType="application/vnd.openxmlformats-officedocument.presentationml.slide+xml"/>
  <Override PartName="/ppt/slides/slide514.xml" ContentType="application/vnd.openxmlformats-officedocument.presentationml.slide+xml"/>
  <Override PartName="/ppt/slides/slide515.xml" ContentType="application/vnd.openxmlformats-officedocument.presentationml.slide+xml"/>
  <Override PartName="/ppt/slides/slide516.xml" ContentType="application/vnd.openxmlformats-officedocument.presentationml.slide+xml"/>
  <Override PartName="/ppt/slides/slide517.xml" ContentType="application/vnd.openxmlformats-officedocument.presentationml.slide+xml"/>
  <Override PartName="/ppt/slides/slide518.xml" ContentType="application/vnd.openxmlformats-officedocument.presentationml.slide+xml"/>
  <Override PartName="/ppt/slides/slide519.xml" ContentType="application/vnd.openxmlformats-officedocument.presentationml.slide+xml"/>
  <Override PartName="/ppt/slides/slide520.xml" ContentType="application/vnd.openxmlformats-officedocument.presentationml.slide+xml"/>
  <Override PartName="/ppt/slides/slide521.xml" ContentType="application/vnd.openxmlformats-officedocument.presentationml.slide+xml"/>
  <Override PartName="/ppt/slides/slide522.xml" ContentType="application/vnd.openxmlformats-officedocument.presentationml.slide+xml"/>
  <Override PartName="/ppt/slides/slide523.xml" ContentType="application/vnd.openxmlformats-officedocument.presentationml.slide+xml"/>
  <Override PartName="/ppt/slides/slide524.xml" ContentType="application/vnd.openxmlformats-officedocument.presentationml.slide+xml"/>
  <Override PartName="/ppt/slides/slide525.xml" ContentType="application/vnd.openxmlformats-officedocument.presentationml.slide+xml"/>
  <Override PartName="/ppt/slides/slide526.xml" ContentType="application/vnd.openxmlformats-officedocument.presentationml.slide+xml"/>
  <Override PartName="/ppt/slides/slide527.xml" ContentType="application/vnd.openxmlformats-officedocument.presentationml.slide+xml"/>
  <Override PartName="/ppt/slides/slide528.xml" ContentType="application/vnd.openxmlformats-officedocument.presentationml.slide+xml"/>
  <Override PartName="/ppt/slides/slide529.xml" ContentType="application/vnd.openxmlformats-officedocument.presentationml.slide+xml"/>
  <Override PartName="/ppt/slides/slide530.xml" ContentType="application/vnd.openxmlformats-officedocument.presentationml.slide+xml"/>
  <Override PartName="/ppt/slides/slide531.xml" ContentType="application/vnd.openxmlformats-officedocument.presentationml.slide+xml"/>
  <Override PartName="/ppt/slides/slide532.xml" ContentType="application/vnd.openxmlformats-officedocument.presentationml.slide+xml"/>
  <Override PartName="/ppt/slides/slide533.xml" ContentType="application/vnd.openxmlformats-officedocument.presentationml.slide+xml"/>
  <Override PartName="/ppt/slides/slide534.xml" ContentType="application/vnd.openxmlformats-officedocument.presentationml.slide+xml"/>
  <Override PartName="/ppt/slides/slide535.xml" ContentType="application/vnd.openxmlformats-officedocument.presentationml.slide+xml"/>
  <Override PartName="/ppt/slides/slide536.xml" ContentType="application/vnd.openxmlformats-officedocument.presentationml.slide+xml"/>
  <Override PartName="/ppt/slides/slide537.xml" ContentType="application/vnd.openxmlformats-officedocument.presentationml.slide+xml"/>
  <Override PartName="/ppt/slides/slide538.xml" ContentType="application/vnd.openxmlformats-officedocument.presentationml.slide+xml"/>
  <Override PartName="/ppt/slides/slide539.xml" ContentType="application/vnd.openxmlformats-officedocument.presentationml.slide+xml"/>
  <Override PartName="/ppt/slides/slide540.xml" ContentType="application/vnd.openxmlformats-officedocument.presentationml.slide+xml"/>
  <Override PartName="/ppt/slides/slide541.xml" ContentType="application/vnd.openxmlformats-officedocument.presentationml.slide+xml"/>
  <Override PartName="/ppt/slides/slide542.xml" ContentType="application/vnd.openxmlformats-officedocument.presentationml.slide+xml"/>
  <Override PartName="/ppt/slides/slide543.xml" ContentType="application/vnd.openxmlformats-officedocument.presentationml.slide+xml"/>
  <Override PartName="/ppt/slides/slide544.xml" ContentType="application/vnd.openxmlformats-officedocument.presentationml.slide+xml"/>
  <Override PartName="/ppt/slides/slide545.xml" ContentType="application/vnd.openxmlformats-officedocument.presentationml.slide+xml"/>
  <Override PartName="/ppt/slides/slide546.xml" ContentType="application/vnd.openxmlformats-officedocument.presentationml.slide+xml"/>
  <Override PartName="/ppt/slides/slide547.xml" ContentType="application/vnd.openxmlformats-officedocument.presentationml.slide+xml"/>
  <Override PartName="/ppt/slides/slide548.xml" ContentType="application/vnd.openxmlformats-officedocument.presentationml.slide+xml"/>
  <Override PartName="/ppt/slides/slide549.xml" ContentType="application/vnd.openxmlformats-officedocument.presentationml.slide+xml"/>
  <Override PartName="/ppt/slides/slide550.xml" ContentType="application/vnd.openxmlformats-officedocument.presentationml.slide+xml"/>
  <Override PartName="/ppt/slides/slide551.xml" ContentType="application/vnd.openxmlformats-officedocument.presentationml.slide+xml"/>
  <Override PartName="/ppt/slides/slide552.xml" ContentType="application/vnd.openxmlformats-officedocument.presentationml.slide+xml"/>
  <Override PartName="/ppt/slides/slide553.xml" ContentType="application/vnd.openxmlformats-officedocument.presentationml.slide+xml"/>
  <Override PartName="/ppt/slides/slide554.xml" ContentType="application/vnd.openxmlformats-officedocument.presentationml.slide+xml"/>
  <Override PartName="/ppt/slides/slide555.xml" ContentType="application/vnd.openxmlformats-officedocument.presentationml.slide+xml"/>
  <Override PartName="/ppt/slides/slide556.xml" ContentType="application/vnd.openxmlformats-officedocument.presentationml.slide+xml"/>
  <Override PartName="/ppt/slides/slide557.xml" ContentType="application/vnd.openxmlformats-officedocument.presentationml.slide+xml"/>
  <Override PartName="/ppt/slides/slide558.xml" ContentType="application/vnd.openxmlformats-officedocument.presentationml.slide+xml"/>
  <Override PartName="/ppt/slides/slide559.xml" ContentType="application/vnd.openxmlformats-officedocument.presentationml.slide+xml"/>
  <Override PartName="/ppt/slides/slide560.xml" ContentType="application/vnd.openxmlformats-officedocument.presentationml.slide+xml"/>
  <Override PartName="/ppt/slides/slide561.xml" ContentType="application/vnd.openxmlformats-officedocument.presentationml.slide+xml"/>
  <Override PartName="/ppt/slides/slide562.xml" ContentType="application/vnd.openxmlformats-officedocument.presentationml.slide+xml"/>
  <Override PartName="/ppt/slides/slide563.xml" ContentType="application/vnd.openxmlformats-officedocument.presentationml.slide+xml"/>
  <Override PartName="/ppt/slides/slide564.xml" ContentType="application/vnd.openxmlformats-officedocument.presentationml.slide+xml"/>
  <Override PartName="/ppt/slides/slide565.xml" ContentType="application/vnd.openxmlformats-officedocument.presentationml.slide+xml"/>
  <Override PartName="/ppt/slides/slide566.xml" ContentType="application/vnd.openxmlformats-officedocument.presentationml.slide+xml"/>
  <Override PartName="/ppt/slides/slide567.xml" ContentType="application/vnd.openxmlformats-officedocument.presentationml.slide+xml"/>
  <Override PartName="/ppt/slides/slide568.xml" ContentType="application/vnd.openxmlformats-officedocument.presentationml.slide+xml"/>
  <Override PartName="/ppt/slides/slide569.xml" ContentType="application/vnd.openxmlformats-officedocument.presentationml.slide+xml"/>
  <Override PartName="/ppt/slides/slide570.xml" ContentType="application/vnd.openxmlformats-officedocument.presentationml.slide+xml"/>
  <Override PartName="/ppt/slides/slide571.xml" ContentType="application/vnd.openxmlformats-officedocument.presentationml.slide+xml"/>
  <Override PartName="/ppt/slides/slide572.xml" ContentType="application/vnd.openxmlformats-officedocument.presentationml.slide+xml"/>
  <Override PartName="/ppt/slides/slide573.xml" ContentType="application/vnd.openxmlformats-officedocument.presentationml.slide+xml"/>
  <Override PartName="/ppt/slides/slide574.xml" ContentType="application/vnd.openxmlformats-officedocument.presentationml.slide+xml"/>
  <Override PartName="/ppt/slides/slide575.xml" ContentType="application/vnd.openxmlformats-officedocument.presentationml.slide+xml"/>
  <Override PartName="/ppt/slides/slide576.xml" ContentType="application/vnd.openxmlformats-officedocument.presentationml.slide+xml"/>
  <Override PartName="/ppt/slides/slide577.xml" ContentType="application/vnd.openxmlformats-officedocument.presentationml.slide+xml"/>
  <Override PartName="/ppt/slides/slide578.xml" ContentType="application/vnd.openxmlformats-officedocument.presentationml.slide+xml"/>
  <Override PartName="/ppt/slides/slide579.xml" ContentType="application/vnd.openxmlformats-officedocument.presentationml.slide+xml"/>
  <Override PartName="/ppt/slides/slide580.xml" ContentType="application/vnd.openxmlformats-officedocument.presentationml.slide+xml"/>
  <Override PartName="/ppt/slides/slide581.xml" ContentType="application/vnd.openxmlformats-officedocument.presentationml.slide+xml"/>
  <Override PartName="/ppt/slides/slide582.xml" ContentType="application/vnd.openxmlformats-officedocument.presentationml.slide+xml"/>
  <Override PartName="/ppt/slides/slide583.xml" ContentType="application/vnd.openxmlformats-officedocument.presentationml.slide+xml"/>
  <Override PartName="/ppt/slides/slide584.xml" ContentType="application/vnd.openxmlformats-officedocument.presentationml.slide+xml"/>
  <Override PartName="/ppt/slides/slide585.xml" ContentType="application/vnd.openxmlformats-officedocument.presentationml.slide+xml"/>
  <Override PartName="/ppt/slides/slide586.xml" ContentType="application/vnd.openxmlformats-officedocument.presentationml.slide+xml"/>
  <Override PartName="/ppt/slides/slide587.xml" ContentType="application/vnd.openxmlformats-officedocument.presentationml.slide+xml"/>
  <Override PartName="/ppt/slides/slide588.xml" ContentType="application/vnd.openxmlformats-officedocument.presentationml.slide+xml"/>
  <Override PartName="/ppt/slides/slide589.xml" ContentType="application/vnd.openxmlformats-officedocument.presentationml.slide+xml"/>
  <Override PartName="/ppt/slides/slide590.xml" ContentType="application/vnd.openxmlformats-officedocument.presentationml.slide+xml"/>
  <Override PartName="/ppt/slides/slide591.xml" ContentType="application/vnd.openxmlformats-officedocument.presentationml.slide+xml"/>
  <Override PartName="/ppt/slides/slide592.xml" ContentType="application/vnd.openxmlformats-officedocument.presentationml.slide+xml"/>
  <Override PartName="/ppt/slides/slide593.xml" ContentType="application/vnd.openxmlformats-officedocument.presentationml.slide+xml"/>
  <Override PartName="/ppt/slides/slide594.xml" ContentType="application/vnd.openxmlformats-officedocument.presentationml.slide+xml"/>
  <Override PartName="/ppt/slides/slide595.xml" ContentType="application/vnd.openxmlformats-officedocument.presentationml.slide+xml"/>
  <Override PartName="/ppt/slides/slide596.xml" ContentType="application/vnd.openxmlformats-officedocument.presentationml.slide+xml"/>
  <Override PartName="/ppt/slides/slide597.xml" ContentType="application/vnd.openxmlformats-officedocument.presentationml.slide+xml"/>
  <Override PartName="/ppt/slides/slide598.xml" ContentType="application/vnd.openxmlformats-officedocument.presentationml.slide+xml"/>
  <Override PartName="/ppt/slides/slide599.xml" ContentType="application/vnd.openxmlformats-officedocument.presentationml.slide+xml"/>
  <Override PartName="/ppt/slides/slide600.xml" ContentType="application/vnd.openxmlformats-officedocument.presentationml.slide+xml"/>
  <Override PartName="/ppt/slides/slide601.xml" ContentType="application/vnd.openxmlformats-officedocument.presentationml.slide+xml"/>
  <Override PartName="/ppt/slides/slide602.xml" ContentType="application/vnd.openxmlformats-officedocument.presentationml.slide+xml"/>
  <Override PartName="/ppt/slides/slide603.xml" ContentType="application/vnd.openxmlformats-officedocument.presentationml.slide+xml"/>
  <Override PartName="/ppt/slides/slide604.xml" ContentType="application/vnd.openxmlformats-officedocument.presentationml.slide+xml"/>
  <Override PartName="/ppt/slides/slide605.xml" ContentType="application/vnd.openxmlformats-officedocument.presentationml.slide+xml"/>
  <Override PartName="/ppt/slides/slide606.xml" ContentType="application/vnd.openxmlformats-officedocument.presentationml.slide+xml"/>
  <Override PartName="/ppt/slides/slide607.xml" ContentType="application/vnd.openxmlformats-officedocument.presentationml.slide+xml"/>
  <Override PartName="/ppt/slides/slide608.xml" ContentType="application/vnd.openxmlformats-officedocument.presentationml.slide+xml"/>
  <Override PartName="/ppt/slides/slide609.xml" ContentType="application/vnd.openxmlformats-officedocument.presentationml.slide+xml"/>
  <Override PartName="/ppt/slides/slide610.xml" ContentType="application/vnd.openxmlformats-officedocument.presentationml.slide+xml"/>
  <Override PartName="/ppt/slides/slide611.xml" ContentType="application/vnd.openxmlformats-officedocument.presentationml.slide+xml"/>
  <Override PartName="/ppt/slides/slide612.xml" ContentType="application/vnd.openxmlformats-officedocument.presentationml.slide+xml"/>
  <Override PartName="/ppt/slides/slide613.xml" ContentType="application/vnd.openxmlformats-officedocument.presentationml.slide+xml"/>
  <Override PartName="/ppt/slides/slide614.xml" ContentType="application/vnd.openxmlformats-officedocument.presentationml.slide+xml"/>
  <Override PartName="/ppt/slides/slide615.xml" ContentType="application/vnd.openxmlformats-officedocument.presentationml.slide+xml"/>
  <Override PartName="/ppt/slides/slide616.xml" ContentType="application/vnd.openxmlformats-officedocument.presentationml.slide+xml"/>
  <Override PartName="/ppt/slides/slide617.xml" ContentType="application/vnd.openxmlformats-officedocument.presentationml.slide+xml"/>
  <Override PartName="/ppt/slides/slide618.xml" ContentType="application/vnd.openxmlformats-officedocument.presentationml.slide+xml"/>
  <Override PartName="/ppt/slides/slide619.xml" ContentType="application/vnd.openxmlformats-officedocument.presentationml.slide+xml"/>
  <Override PartName="/ppt/slides/slide620.xml" ContentType="application/vnd.openxmlformats-officedocument.presentationml.slide+xml"/>
  <Override PartName="/ppt/slides/slide621.xml" ContentType="application/vnd.openxmlformats-officedocument.presentationml.slide+xml"/>
  <Override PartName="/ppt/slides/slide622.xml" ContentType="application/vnd.openxmlformats-officedocument.presentationml.slide+xml"/>
  <Override PartName="/ppt/slides/slide623.xml" ContentType="application/vnd.openxmlformats-officedocument.presentationml.slide+xml"/>
  <Override PartName="/ppt/slides/slide624.xml" ContentType="application/vnd.openxmlformats-officedocument.presentationml.slide+xml"/>
  <Override PartName="/ppt/slides/slide625.xml" ContentType="application/vnd.openxmlformats-officedocument.presentationml.slide+xml"/>
  <Override PartName="/ppt/slides/slide626.xml" ContentType="application/vnd.openxmlformats-officedocument.presentationml.slide+xml"/>
  <Override PartName="/ppt/slides/slide627.xml" ContentType="application/vnd.openxmlformats-officedocument.presentationml.slide+xml"/>
  <Override PartName="/ppt/slides/slide628.xml" ContentType="application/vnd.openxmlformats-officedocument.presentationml.slide+xml"/>
  <Override PartName="/ppt/slides/slide629.xml" ContentType="application/vnd.openxmlformats-officedocument.presentationml.slide+xml"/>
  <Override PartName="/ppt/slides/slide630.xml" ContentType="application/vnd.openxmlformats-officedocument.presentationml.slide+xml"/>
  <Override PartName="/ppt/slides/slide631.xml" ContentType="application/vnd.openxmlformats-officedocument.presentationml.slide+xml"/>
  <Override PartName="/ppt/slides/slide632.xml" ContentType="application/vnd.openxmlformats-officedocument.presentationml.slide+xml"/>
  <Override PartName="/ppt/slides/slide633.xml" ContentType="application/vnd.openxmlformats-officedocument.presentationml.slide+xml"/>
  <Override PartName="/ppt/slides/slide634.xml" ContentType="application/vnd.openxmlformats-officedocument.presentationml.slide+xml"/>
  <Override PartName="/ppt/slides/slide635.xml" ContentType="application/vnd.openxmlformats-officedocument.presentationml.slide+xml"/>
  <Override PartName="/ppt/slides/slide636.xml" ContentType="application/vnd.openxmlformats-officedocument.presentationml.slide+xml"/>
  <Override PartName="/ppt/slides/slide637.xml" ContentType="application/vnd.openxmlformats-officedocument.presentationml.slide+xml"/>
  <Override PartName="/ppt/slides/slide638.xml" ContentType="application/vnd.openxmlformats-officedocument.presentationml.slide+xml"/>
  <Override PartName="/ppt/slides/slide639.xml" ContentType="application/vnd.openxmlformats-officedocument.presentationml.slide+xml"/>
  <Override PartName="/ppt/slides/slide640.xml" ContentType="application/vnd.openxmlformats-officedocument.presentationml.slide+xml"/>
  <Override PartName="/ppt/slides/slide641.xml" ContentType="application/vnd.openxmlformats-officedocument.presentationml.slide+xml"/>
  <Override PartName="/ppt/slides/slide642.xml" ContentType="application/vnd.openxmlformats-officedocument.presentationml.slide+xml"/>
  <Override PartName="/ppt/slides/slide643.xml" ContentType="application/vnd.openxmlformats-officedocument.presentationml.slide+xml"/>
  <Override PartName="/ppt/slides/slide644.xml" ContentType="application/vnd.openxmlformats-officedocument.presentationml.slide+xml"/>
  <Override PartName="/ppt/slides/slide645.xml" ContentType="application/vnd.openxmlformats-officedocument.presentationml.slide+xml"/>
  <Override PartName="/ppt/slides/slide646.xml" ContentType="application/vnd.openxmlformats-officedocument.presentationml.slide+xml"/>
  <Override PartName="/ppt/slides/slide647.xml" ContentType="application/vnd.openxmlformats-officedocument.presentationml.slide+xml"/>
  <Override PartName="/ppt/slides/slide648.xml" ContentType="application/vnd.openxmlformats-officedocument.presentationml.slide+xml"/>
  <Override PartName="/ppt/slides/slide649.xml" ContentType="application/vnd.openxmlformats-officedocument.presentationml.slide+xml"/>
  <Override PartName="/ppt/slides/slide650.xml" ContentType="application/vnd.openxmlformats-officedocument.presentationml.slide+xml"/>
  <Override PartName="/ppt/slides/slide651.xml" ContentType="application/vnd.openxmlformats-officedocument.presentationml.slide+xml"/>
  <Override PartName="/ppt/slides/slide652.xml" ContentType="application/vnd.openxmlformats-officedocument.presentationml.slide+xml"/>
  <Override PartName="/ppt/slides/slide653.xml" ContentType="application/vnd.openxmlformats-officedocument.presentationml.slide+xml"/>
  <Override PartName="/ppt/slides/slide654.xml" ContentType="application/vnd.openxmlformats-officedocument.presentationml.slide+xml"/>
  <Override PartName="/ppt/slides/slide655.xml" ContentType="application/vnd.openxmlformats-officedocument.presentationml.slide+xml"/>
  <Override PartName="/ppt/slides/slide656.xml" ContentType="application/vnd.openxmlformats-officedocument.presentationml.slide+xml"/>
  <Override PartName="/ppt/slides/slide657.xml" ContentType="application/vnd.openxmlformats-officedocument.presentationml.slide+xml"/>
  <Override PartName="/ppt/slides/slide658.xml" ContentType="application/vnd.openxmlformats-officedocument.presentationml.slide+xml"/>
  <Override PartName="/ppt/slides/slide659.xml" ContentType="application/vnd.openxmlformats-officedocument.presentationml.slide+xml"/>
  <Override PartName="/ppt/slides/slide660.xml" ContentType="application/vnd.openxmlformats-officedocument.presentationml.slide+xml"/>
  <Override PartName="/ppt/slides/slide661.xml" ContentType="application/vnd.openxmlformats-officedocument.presentationml.slide+xml"/>
  <Override PartName="/ppt/slides/slide662.xml" ContentType="application/vnd.openxmlformats-officedocument.presentationml.slide+xml"/>
  <Override PartName="/ppt/slides/slide663.xml" ContentType="application/vnd.openxmlformats-officedocument.presentationml.slide+xml"/>
  <Override PartName="/ppt/slides/slide664.xml" ContentType="application/vnd.openxmlformats-officedocument.presentationml.slide+xml"/>
  <Override PartName="/ppt/slides/slide665.xml" ContentType="application/vnd.openxmlformats-officedocument.presentationml.slide+xml"/>
  <Override PartName="/ppt/slides/slide666.xml" ContentType="application/vnd.openxmlformats-officedocument.presentationml.slide+xml"/>
  <Override PartName="/ppt/slides/slide667.xml" ContentType="application/vnd.openxmlformats-officedocument.presentationml.slide+xml"/>
  <Override PartName="/ppt/slides/slide668.xml" ContentType="application/vnd.openxmlformats-officedocument.presentationml.slide+xml"/>
  <Override PartName="/ppt/slides/slide669.xml" ContentType="application/vnd.openxmlformats-officedocument.presentationml.slide+xml"/>
  <Override PartName="/ppt/slides/slide670.xml" ContentType="application/vnd.openxmlformats-officedocument.presentationml.slide+xml"/>
  <Override PartName="/ppt/slides/slide671.xml" ContentType="application/vnd.openxmlformats-officedocument.presentationml.slide+xml"/>
  <Override PartName="/ppt/slides/slide672.xml" ContentType="application/vnd.openxmlformats-officedocument.presentationml.slide+xml"/>
  <Override PartName="/ppt/slides/slide673.xml" ContentType="application/vnd.openxmlformats-officedocument.presentationml.slide+xml"/>
  <Override PartName="/ppt/slides/slide674.xml" ContentType="application/vnd.openxmlformats-officedocument.presentationml.slide+xml"/>
  <Override PartName="/ppt/slides/slide675.xml" ContentType="application/vnd.openxmlformats-officedocument.presentationml.slide+xml"/>
  <Override PartName="/ppt/slides/slide676.xml" ContentType="application/vnd.openxmlformats-officedocument.presentationml.slide+xml"/>
  <Override PartName="/ppt/slides/slide677.xml" ContentType="application/vnd.openxmlformats-officedocument.presentationml.slide+xml"/>
  <Override PartName="/ppt/slides/slide678.xml" ContentType="application/vnd.openxmlformats-officedocument.presentationml.slide+xml"/>
  <Override PartName="/ppt/slides/slide679.xml" ContentType="application/vnd.openxmlformats-officedocument.presentationml.slide+xml"/>
  <Override PartName="/ppt/slides/slide680.xml" ContentType="application/vnd.openxmlformats-officedocument.presentationml.slide+xml"/>
  <Override PartName="/ppt/slides/slide681.xml" ContentType="application/vnd.openxmlformats-officedocument.presentationml.slide+xml"/>
  <Override PartName="/ppt/slides/slide682.xml" ContentType="application/vnd.openxmlformats-officedocument.presentationml.slide+xml"/>
  <Override PartName="/ppt/slides/slide683.xml" ContentType="application/vnd.openxmlformats-officedocument.presentationml.slide+xml"/>
  <Override PartName="/ppt/slides/slide684.xml" ContentType="application/vnd.openxmlformats-officedocument.presentationml.slide+xml"/>
  <Override PartName="/ppt/slides/slide685.xml" ContentType="application/vnd.openxmlformats-officedocument.presentationml.slide+xml"/>
  <Override PartName="/ppt/slides/slide686.xml" ContentType="application/vnd.openxmlformats-officedocument.presentationml.slide+xml"/>
  <Override PartName="/ppt/slides/slide687.xml" ContentType="application/vnd.openxmlformats-officedocument.presentationml.slide+xml"/>
  <Override PartName="/ppt/slides/slide688.xml" ContentType="application/vnd.openxmlformats-officedocument.presentationml.slide+xml"/>
  <Override PartName="/ppt/slides/slide689.xml" ContentType="application/vnd.openxmlformats-officedocument.presentationml.slide+xml"/>
  <Override PartName="/ppt/slides/slide690.xml" ContentType="application/vnd.openxmlformats-officedocument.presentationml.slide+xml"/>
  <Override PartName="/ppt/slides/slide691.xml" ContentType="application/vnd.openxmlformats-officedocument.presentationml.slide+xml"/>
  <Override PartName="/ppt/slides/slide692.xml" ContentType="application/vnd.openxmlformats-officedocument.presentationml.slide+xml"/>
  <Override PartName="/ppt/slides/slide693.xml" ContentType="application/vnd.openxmlformats-officedocument.presentationml.slide+xml"/>
  <Override PartName="/ppt/slides/slide694.xml" ContentType="application/vnd.openxmlformats-officedocument.presentationml.slide+xml"/>
  <Override PartName="/ppt/slides/slide695.xml" ContentType="application/vnd.openxmlformats-officedocument.presentationml.slide+xml"/>
  <Override PartName="/ppt/slides/slide696.xml" ContentType="application/vnd.openxmlformats-officedocument.presentationml.slide+xml"/>
  <Override PartName="/ppt/slides/slide697.xml" ContentType="application/vnd.openxmlformats-officedocument.presentationml.slide+xml"/>
  <Override PartName="/ppt/slides/slide698.xml" ContentType="application/vnd.openxmlformats-officedocument.presentationml.slide+xml"/>
  <Override PartName="/ppt/slides/slide699.xml" ContentType="application/vnd.openxmlformats-officedocument.presentationml.slide+xml"/>
  <Override PartName="/ppt/slides/slide700.xml" ContentType="application/vnd.openxmlformats-officedocument.presentationml.slide+xml"/>
  <Override PartName="/ppt/slides/slide701.xml" ContentType="application/vnd.openxmlformats-officedocument.presentationml.slide+xml"/>
  <Override PartName="/ppt/slides/slide702.xml" ContentType="application/vnd.openxmlformats-officedocument.presentationml.slide+xml"/>
  <Override PartName="/ppt/slides/slide703.xml" ContentType="application/vnd.openxmlformats-officedocument.presentationml.slide+xml"/>
  <Override PartName="/ppt/slides/slide704.xml" ContentType="application/vnd.openxmlformats-officedocument.presentationml.slide+xml"/>
  <Override PartName="/ppt/slides/slide705.xml" ContentType="application/vnd.openxmlformats-officedocument.presentationml.slide+xml"/>
  <Override PartName="/ppt/slides/slide706.xml" ContentType="application/vnd.openxmlformats-officedocument.presentationml.slide+xml"/>
  <Override PartName="/ppt/slides/slide707.xml" ContentType="application/vnd.openxmlformats-officedocument.presentationml.slide+xml"/>
  <Override PartName="/ppt/slides/slide708.xml" ContentType="application/vnd.openxmlformats-officedocument.presentationml.slide+xml"/>
  <Override PartName="/ppt/slides/slide709.xml" ContentType="application/vnd.openxmlformats-officedocument.presentationml.slide+xml"/>
  <Override PartName="/ppt/slides/slide710.xml" ContentType="application/vnd.openxmlformats-officedocument.presentationml.slide+xml"/>
  <Override PartName="/ppt/slides/slide711.xml" ContentType="application/vnd.openxmlformats-officedocument.presentationml.slide+xml"/>
  <Override PartName="/ppt/slides/slide712.xml" ContentType="application/vnd.openxmlformats-officedocument.presentationml.slide+xml"/>
  <Override PartName="/ppt/slides/slide713.xml" ContentType="application/vnd.openxmlformats-officedocument.presentationml.slide+xml"/>
  <Override PartName="/ppt/slides/slide714.xml" ContentType="application/vnd.openxmlformats-officedocument.presentationml.slide+xml"/>
  <Override PartName="/ppt/slides/slide715.xml" ContentType="application/vnd.openxmlformats-officedocument.presentationml.slide+xml"/>
  <Override PartName="/ppt/slides/slide716.xml" ContentType="application/vnd.openxmlformats-officedocument.presentationml.slide+xml"/>
  <Override PartName="/ppt/slides/slide717.xml" ContentType="application/vnd.openxmlformats-officedocument.presentationml.slide+xml"/>
  <Override PartName="/ppt/slides/slide718.xml" ContentType="application/vnd.openxmlformats-officedocument.presentationml.slide+xml"/>
  <Override PartName="/ppt/slides/slide719.xml" ContentType="application/vnd.openxmlformats-officedocument.presentationml.slide+xml"/>
  <Override PartName="/ppt/slides/slide720.xml" ContentType="application/vnd.openxmlformats-officedocument.presentationml.slide+xml"/>
  <Override PartName="/ppt/slides/slide721.xml" ContentType="application/vnd.openxmlformats-officedocument.presentationml.slide+xml"/>
  <Override PartName="/ppt/slides/slide722.xml" ContentType="application/vnd.openxmlformats-officedocument.presentationml.slide+xml"/>
  <Override PartName="/ppt/slides/slide723.xml" ContentType="application/vnd.openxmlformats-officedocument.presentationml.slide+xml"/>
  <Override PartName="/ppt/slides/slide724.xml" ContentType="application/vnd.openxmlformats-officedocument.presentationml.slide+xml"/>
  <Override PartName="/ppt/slides/slide725.xml" ContentType="application/vnd.openxmlformats-officedocument.presentationml.slide+xml"/>
  <Override PartName="/ppt/slides/slide726.xml" ContentType="application/vnd.openxmlformats-officedocument.presentationml.slide+xml"/>
  <Override PartName="/ppt/slides/slide727.xml" ContentType="application/vnd.openxmlformats-officedocument.presentationml.slide+xml"/>
  <Override PartName="/ppt/slides/slide728.xml" ContentType="application/vnd.openxmlformats-officedocument.presentationml.slide+xml"/>
  <Override PartName="/ppt/slides/slide729.xml" ContentType="application/vnd.openxmlformats-officedocument.presentationml.slide+xml"/>
  <Override PartName="/ppt/slides/slide730.xml" ContentType="application/vnd.openxmlformats-officedocument.presentationml.slide+xml"/>
  <Override PartName="/ppt/slides/slide731.xml" ContentType="application/vnd.openxmlformats-officedocument.presentationml.slide+xml"/>
  <Override PartName="/ppt/slides/slide732.xml" ContentType="application/vnd.openxmlformats-officedocument.presentationml.slide+xml"/>
  <Override PartName="/ppt/slides/slide733.xml" ContentType="application/vnd.openxmlformats-officedocument.presentationml.slide+xml"/>
  <Override PartName="/ppt/slides/slide734.xml" ContentType="application/vnd.openxmlformats-officedocument.presentationml.slide+xml"/>
  <Override PartName="/ppt/slides/slide735.xml" ContentType="application/vnd.openxmlformats-officedocument.presentationml.slide+xml"/>
  <Override PartName="/ppt/slides/slide736.xml" ContentType="application/vnd.openxmlformats-officedocument.presentationml.slide+xml"/>
  <Override PartName="/ppt/slides/slide737.xml" ContentType="application/vnd.openxmlformats-officedocument.presentationml.slide+xml"/>
  <Override PartName="/ppt/slides/slide738.xml" ContentType="application/vnd.openxmlformats-officedocument.presentationml.slide+xml"/>
  <Override PartName="/ppt/slides/slide739.xml" ContentType="application/vnd.openxmlformats-officedocument.presentationml.slide+xml"/>
  <Override PartName="/ppt/slides/slide740.xml" ContentType="application/vnd.openxmlformats-officedocument.presentationml.slide+xml"/>
  <Override PartName="/ppt/slides/slide741.xml" ContentType="application/vnd.openxmlformats-officedocument.presentationml.slide+xml"/>
  <Override PartName="/ppt/slides/slide742.xml" ContentType="application/vnd.openxmlformats-officedocument.presentationml.slide+xml"/>
  <Override PartName="/ppt/slides/slide743.xml" ContentType="application/vnd.openxmlformats-officedocument.presentationml.slide+xml"/>
  <Override PartName="/ppt/slides/slide744.xml" ContentType="application/vnd.openxmlformats-officedocument.presentationml.slide+xml"/>
  <Override PartName="/ppt/slides/slide745.xml" ContentType="application/vnd.openxmlformats-officedocument.presentationml.slide+xml"/>
  <Override PartName="/ppt/slides/slide746.xml" ContentType="application/vnd.openxmlformats-officedocument.presentationml.slide+xml"/>
  <Override PartName="/ppt/slides/slide747.xml" ContentType="application/vnd.openxmlformats-officedocument.presentationml.slide+xml"/>
  <Override PartName="/ppt/slides/slide748.xml" ContentType="application/vnd.openxmlformats-officedocument.presentationml.slide+xml"/>
  <Override PartName="/ppt/slides/slide749.xml" ContentType="application/vnd.openxmlformats-officedocument.presentationml.slide+xml"/>
  <Override PartName="/ppt/slides/slide750.xml" ContentType="application/vnd.openxmlformats-officedocument.presentationml.slide+xml"/>
  <Override PartName="/ppt/slides/slide751.xml" ContentType="application/vnd.openxmlformats-officedocument.presentationml.slide+xml"/>
  <Override PartName="/ppt/slides/slide752.xml" ContentType="application/vnd.openxmlformats-officedocument.presentationml.slide+xml"/>
  <Override PartName="/ppt/slides/slide753.xml" ContentType="application/vnd.openxmlformats-officedocument.presentationml.slide+xml"/>
  <Override PartName="/ppt/slides/slide754.xml" ContentType="application/vnd.openxmlformats-officedocument.presentationml.slide+xml"/>
  <Override PartName="/ppt/slides/slide755.xml" ContentType="application/vnd.openxmlformats-officedocument.presentationml.slide+xml"/>
  <Override PartName="/ppt/slides/slide756.xml" ContentType="application/vnd.openxmlformats-officedocument.presentationml.slide+xml"/>
  <Override PartName="/ppt/slides/slide757.xml" ContentType="application/vnd.openxmlformats-officedocument.presentationml.slide+xml"/>
  <Override PartName="/ppt/slides/slide758.xml" ContentType="application/vnd.openxmlformats-officedocument.presentationml.slide+xml"/>
  <Override PartName="/ppt/slides/slide759.xml" ContentType="application/vnd.openxmlformats-officedocument.presentationml.slide+xml"/>
  <Override PartName="/ppt/slides/slide760.xml" ContentType="application/vnd.openxmlformats-officedocument.presentationml.slide+xml"/>
  <Override PartName="/ppt/slides/slide761.xml" ContentType="application/vnd.openxmlformats-officedocument.presentationml.slide+xml"/>
  <Override PartName="/ppt/slides/slide762.xml" ContentType="application/vnd.openxmlformats-officedocument.presentationml.slide+xml"/>
  <Override PartName="/ppt/slides/slide763.xml" ContentType="application/vnd.openxmlformats-officedocument.presentationml.slide+xml"/>
  <Override PartName="/ppt/slides/slide764.xml" ContentType="application/vnd.openxmlformats-officedocument.presentationml.slide+xml"/>
  <Override PartName="/ppt/slides/slide765.xml" ContentType="application/vnd.openxmlformats-officedocument.presentationml.slide+xml"/>
  <Override PartName="/ppt/slides/slide766.xml" ContentType="application/vnd.openxmlformats-officedocument.presentationml.slide+xml"/>
  <Override PartName="/ppt/slides/slide767.xml" ContentType="application/vnd.openxmlformats-officedocument.presentationml.slide+xml"/>
  <Override PartName="/ppt/slides/slide768.xml" ContentType="application/vnd.openxmlformats-officedocument.presentationml.slide+xml"/>
  <Override PartName="/ppt/slides/slide769.xml" ContentType="application/vnd.openxmlformats-officedocument.presentationml.slide+xml"/>
  <Override PartName="/ppt/slides/slide770.xml" ContentType="application/vnd.openxmlformats-officedocument.presentationml.slide+xml"/>
  <Override PartName="/ppt/slides/slide771.xml" ContentType="application/vnd.openxmlformats-officedocument.presentationml.slide+xml"/>
  <Override PartName="/ppt/slides/slide772.xml" ContentType="application/vnd.openxmlformats-officedocument.presentationml.slide+xml"/>
  <Override PartName="/ppt/slides/slide773.xml" ContentType="application/vnd.openxmlformats-officedocument.presentationml.slide+xml"/>
  <Override PartName="/ppt/slides/slide774.xml" ContentType="application/vnd.openxmlformats-officedocument.presentationml.slide+xml"/>
  <Override PartName="/ppt/slides/slide775.xml" ContentType="application/vnd.openxmlformats-officedocument.presentationml.slide+xml"/>
  <Override PartName="/ppt/slides/slide776.xml" ContentType="application/vnd.openxmlformats-officedocument.presentationml.slide+xml"/>
  <Override PartName="/ppt/slides/slide777.xml" ContentType="application/vnd.openxmlformats-officedocument.presentationml.slide+xml"/>
  <Override PartName="/ppt/slides/slide778.xml" ContentType="application/vnd.openxmlformats-officedocument.presentationml.slide+xml"/>
  <Override PartName="/ppt/slides/slide779.xml" ContentType="application/vnd.openxmlformats-officedocument.presentationml.slide+xml"/>
  <Override PartName="/ppt/slides/slide780.xml" ContentType="application/vnd.openxmlformats-officedocument.presentationml.slide+xml"/>
  <Override PartName="/ppt/slides/slide781.xml" ContentType="application/vnd.openxmlformats-officedocument.presentationml.slide+xml"/>
  <Override PartName="/ppt/slides/slide782.xml" ContentType="application/vnd.openxmlformats-officedocument.presentationml.slide+xml"/>
  <Override PartName="/ppt/slides/slide783.xml" ContentType="application/vnd.openxmlformats-officedocument.presentationml.slide+xml"/>
  <Override PartName="/ppt/slides/slide784.xml" ContentType="application/vnd.openxmlformats-officedocument.presentationml.slide+xml"/>
  <Override PartName="/ppt/slides/slide785.xml" ContentType="application/vnd.openxmlformats-officedocument.presentationml.slide+xml"/>
  <Override PartName="/ppt/slides/slide786.xml" ContentType="application/vnd.openxmlformats-officedocument.presentationml.slide+xml"/>
  <Override PartName="/ppt/slides/slide787.xml" ContentType="application/vnd.openxmlformats-officedocument.presentationml.slide+xml"/>
  <Override PartName="/ppt/slides/slide788.xml" ContentType="application/vnd.openxmlformats-officedocument.presentationml.slide+xml"/>
  <Override PartName="/ppt/slides/slide789.xml" ContentType="application/vnd.openxmlformats-officedocument.presentationml.slide+xml"/>
  <Override PartName="/ppt/slides/slide790.xml" ContentType="application/vnd.openxmlformats-officedocument.presentationml.slide+xml"/>
  <Override PartName="/ppt/slides/slide791.xml" ContentType="application/vnd.openxmlformats-officedocument.presentationml.slide+xml"/>
  <Override PartName="/ppt/slides/slide792.xml" ContentType="application/vnd.openxmlformats-officedocument.presentationml.slide+xml"/>
  <Override PartName="/ppt/slides/slide793.xml" ContentType="application/vnd.openxmlformats-officedocument.presentationml.slide+xml"/>
  <Override PartName="/ppt/slides/slide794.xml" ContentType="application/vnd.openxmlformats-officedocument.presentationml.slide+xml"/>
  <Override PartName="/ppt/slides/slide795.xml" ContentType="application/vnd.openxmlformats-officedocument.presentationml.slide+xml"/>
  <Override PartName="/ppt/slides/slide796.xml" ContentType="application/vnd.openxmlformats-officedocument.presentationml.slide+xml"/>
  <Override PartName="/ppt/slides/slide797.xml" ContentType="application/vnd.openxmlformats-officedocument.presentationml.slide+xml"/>
  <Override PartName="/ppt/slides/slide798.xml" ContentType="application/vnd.openxmlformats-officedocument.presentationml.slide+xml"/>
  <Override PartName="/ppt/slides/slide799.xml" ContentType="application/vnd.openxmlformats-officedocument.presentationml.slide+xml"/>
  <Override PartName="/ppt/slides/slide800.xml" ContentType="application/vnd.openxmlformats-officedocument.presentationml.slide+xml"/>
  <Override PartName="/ppt/slides/slide801.xml" ContentType="application/vnd.openxmlformats-officedocument.presentationml.slide+xml"/>
  <Override PartName="/ppt/slides/slide802.xml" ContentType="application/vnd.openxmlformats-officedocument.presentationml.slide+xml"/>
  <Override PartName="/ppt/slides/slide803.xml" ContentType="application/vnd.openxmlformats-officedocument.presentationml.slide+xml"/>
  <Override PartName="/ppt/slides/slide804.xml" ContentType="application/vnd.openxmlformats-officedocument.presentationml.slide+xml"/>
  <Override PartName="/ppt/slides/slide805.xml" ContentType="application/vnd.openxmlformats-officedocument.presentationml.slide+xml"/>
  <Override PartName="/ppt/slides/slide806.xml" ContentType="application/vnd.openxmlformats-officedocument.presentationml.slide+xml"/>
  <Override PartName="/ppt/slides/slide807.xml" ContentType="application/vnd.openxmlformats-officedocument.presentationml.slide+xml"/>
  <Override PartName="/ppt/slides/slide808.xml" ContentType="application/vnd.openxmlformats-officedocument.presentationml.slide+xml"/>
  <Override PartName="/ppt/slides/slide809.xml" ContentType="application/vnd.openxmlformats-officedocument.presentationml.slide+xml"/>
  <Override PartName="/ppt/slides/slide810.xml" ContentType="application/vnd.openxmlformats-officedocument.presentationml.slide+xml"/>
  <Override PartName="/ppt/slides/slide811.xml" ContentType="application/vnd.openxmlformats-officedocument.presentationml.slide+xml"/>
  <Override PartName="/ppt/slides/slide812.xml" ContentType="application/vnd.openxmlformats-officedocument.presentationml.slide+xml"/>
  <Override PartName="/ppt/slides/slide813.xml" ContentType="application/vnd.openxmlformats-officedocument.presentationml.slide+xml"/>
  <Override PartName="/ppt/slides/slide814.xml" ContentType="application/vnd.openxmlformats-officedocument.presentationml.slide+xml"/>
  <Override PartName="/ppt/slides/slide815.xml" ContentType="application/vnd.openxmlformats-officedocument.presentationml.slide+xml"/>
  <Override PartName="/ppt/slides/slide816.xml" ContentType="application/vnd.openxmlformats-officedocument.presentationml.slide+xml"/>
  <Override PartName="/ppt/slides/slide817.xml" ContentType="application/vnd.openxmlformats-officedocument.presentationml.slide+xml"/>
  <Override PartName="/ppt/slides/slide818.xml" ContentType="application/vnd.openxmlformats-officedocument.presentationml.slide+xml"/>
  <Override PartName="/ppt/slides/slide819.xml" ContentType="application/vnd.openxmlformats-officedocument.presentationml.slide+xml"/>
  <Override PartName="/ppt/slides/slide820.xml" ContentType="application/vnd.openxmlformats-officedocument.presentationml.slide+xml"/>
  <Override PartName="/ppt/slides/slide821.xml" ContentType="application/vnd.openxmlformats-officedocument.presentationml.slide+xml"/>
  <Override PartName="/ppt/slides/slide822.xml" ContentType="application/vnd.openxmlformats-officedocument.presentationml.slide+xml"/>
  <Override PartName="/ppt/slides/slide823.xml" ContentType="application/vnd.openxmlformats-officedocument.presentationml.slide+xml"/>
  <Override PartName="/ppt/slides/slide824.xml" ContentType="application/vnd.openxmlformats-officedocument.presentationml.slide+xml"/>
  <Override PartName="/ppt/slides/slide825.xml" ContentType="application/vnd.openxmlformats-officedocument.presentationml.slide+xml"/>
  <Override PartName="/ppt/slides/slide826.xml" ContentType="application/vnd.openxmlformats-officedocument.presentationml.slide+xml"/>
  <Override PartName="/ppt/slides/slide827.xml" ContentType="application/vnd.openxmlformats-officedocument.presentationml.slide+xml"/>
  <Override PartName="/ppt/slides/slide828.xml" ContentType="application/vnd.openxmlformats-officedocument.presentationml.slide+xml"/>
  <Override PartName="/ppt/slides/slide829.xml" ContentType="application/vnd.openxmlformats-officedocument.presentationml.slide+xml"/>
  <Override PartName="/ppt/slides/slide830.xml" ContentType="application/vnd.openxmlformats-officedocument.presentationml.slide+xml"/>
  <Override PartName="/ppt/slides/slide831.xml" ContentType="application/vnd.openxmlformats-officedocument.presentationml.slide+xml"/>
  <Override PartName="/ppt/slides/slide832.xml" ContentType="application/vnd.openxmlformats-officedocument.presentationml.slide+xml"/>
  <Override PartName="/ppt/slides/slide833.xml" ContentType="application/vnd.openxmlformats-officedocument.presentationml.slide+xml"/>
  <Override PartName="/ppt/slides/slide834.xml" ContentType="application/vnd.openxmlformats-officedocument.presentationml.slide+xml"/>
  <Override PartName="/ppt/slides/slide835.xml" ContentType="application/vnd.openxmlformats-officedocument.presentationml.slide+xml"/>
  <Override PartName="/ppt/slides/slide836.xml" ContentType="application/vnd.openxmlformats-officedocument.presentationml.slide+xml"/>
  <Override PartName="/ppt/slides/slide837.xml" ContentType="application/vnd.openxmlformats-officedocument.presentationml.slide+xml"/>
  <Override PartName="/ppt/slides/slide838.xml" ContentType="application/vnd.openxmlformats-officedocument.presentationml.slide+xml"/>
  <Override PartName="/ppt/slides/slide839.xml" ContentType="application/vnd.openxmlformats-officedocument.presentationml.slide+xml"/>
  <Override PartName="/ppt/slides/slide840.xml" ContentType="application/vnd.openxmlformats-officedocument.presentationml.slide+xml"/>
  <Override PartName="/ppt/slides/slide841.xml" ContentType="application/vnd.openxmlformats-officedocument.presentationml.slide+xml"/>
  <Override PartName="/ppt/slides/slide842.xml" ContentType="application/vnd.openxmlformats-officedocument.presentationml.slide+xml"/>
  <Override PartName="/ppt/slides/slide843.xml" ContentType="application/vnd.openxmlformats-officedocument.presentationml.slide+xml"/>
  <Override PartName="/ppt/slides/slide844.xml" ContentType="application/vnd.openxmlformats-officedocument.presentationml.slide+xml"/>
  <Override PartName="/ppt/slides/slide845.xml" ContentType="application/vnd.openxmlformats-officedocument.presentationml.slide+xml"/>
  <Override PartName="/ppt/slides/slide846.xml" ContentType="application/vnd.openxmlformats-officedocument.presentationml.slide+xml"/>
  <Override PartName="/ppt/slides/slide847.xml" ContentType="application/vnd.openxmlformats-officedocument.presentationml.slide+xml"/>
  <Override PartName="/ppt/slides/slide848.xml" ContentType="application/vnd.openxmlformats-officedocument.presentationml.slide+xml"/>
  <Override PartName="/ppt/slides/slide849.xml" ContentType="application/vnd.openxmlformats-officedocument.presentationml.slide+xml"/>
  <Override PartName="/ppt/slides/slide850.xml" ContentType="application/vnd.openxmlformats-officedocument.presentationml.slide+xml"/>
  <Override PartName="/ppt/slides/slide851.xml" ContentType="application/vnd.openxmlformats-officedocument.presentationml.slide+xml"/>
  <Override PartName="/ppt/slides/slide852.xml" ContentType="application/vnd.openxmlformats-officedocument.presentationml.slide+xml"/>
  <Override PartName="/ppt/slides/slide853.xml" ContentType="application/vnd.openxmlformats-officedocument.presentationml.slide+xml"/>
  <Override PartName="/ppt/slides/slide854.xml" ContentType="application/vnd.openxmlformats-officedocument.presentationml.slide+xml"/>
  <Override PartName="/ppt/slides/slide855.xml" ContentType="application/vnd.openxmlformats-officedocument.presentationml.slide+xml"/>
  <Override PartName="/ppt/slides/slide856.xml" ContentType="application/vnd.openxmlformats-officedocument.presentationml.slide+xml"/>
  <Override PartName="/ppt/slides/slide857.xml" ContentType="application/vnd.openxmlformats-officedocument.presentationml.slide+xml"/>
  <Override PartName="/ppt/slides/slide858.xml" ContentType="application/vnd.openxmlformats-officedocument.presentationml.slide+xml"/>
  <Override PartName="/ppt/slides/slide859.xml" ContentType="application/vnd.openxmlformats-officedocument.presentationml.slide+xml"/>
  <Override PartName="/ppt/slides/slide860.xml" ContentType="application/vnd.openxmlformats-officedocument.presentationml.slide+xml"/>
  <Override PartName="/ppt/slides/slide861.xml" ContentType="application/vnd.openxmlformats-officedocument.presentationml.slide+xml"/>
  <Override PartName="/ppt/slides/slide862.xml" ContentType="application/vnd.openxmlformats-officedocument.presentationml.slide+xml"/>
  <Override PartName="/ppt/slides/slide863.xml" ContentType="application/vnd.openxmlformats-officedocument.presentationml.slide+xml"/>
  <Override PartName="/ppt/slides/slide864.xml" ContentType="application/vnd.openxmlformats-officedocument.presentationml.slide+xml"/>
  <Override PartName="/ppt/slides/slide865.xml" ContentType="application/vnd.openxmlformats-officedocument.presentationml.slide+xml"/>
  <Override PartName="/ppt/slides/slide866.xml" ContentType="application/vnd.openxmlformats-officedocument.presentationml.slide+xml"/>
  <Override PartName="/ppt/slides/slide867.xml" ContentType="application/vnd.openxmlformats-officedocument.presentationml.slide+xml"/>
  <Override PartName="/ppt/slides/slide868.xml" ContentType="application/vnd.openxmlformats-officedocument.presentationml.slide+xml"/>
  <Override PartName="/ppt/slides/slide869.xml" ContentType="application/vnd.openxmlformats-officedocument.presentationml.slide+xml"/>
  <Override PartName="/ppt/slides/slide870.xml" ContentType="application/vnd.openxmlformats-officedocument.presentationml.slide+xml"/>
  <Override PartName="/ppt/slides/slide871.xml" ContentType="application/vnd.openxmlformats-officedocument.presentationml.slide+xml"/>
  <Override PartName="/ppt/slides/slide872.xml" ContentType="application/vnd.openxmlformats-officedocument.presentationml.slide+xml"/>
  <Override PartName="/ppt/slides/slide873.xml" ContentType="application/vnd.openxmlformats-officedocument.presentationml.slide+xml"/>
  <Override PartName="/ppt/slides/slide874.xml" ContentType="application/vnd.openxmlformats-officedocument.presentationml.slide+xml"/>
  <Override PartName="/ppt/slides/slide875.xml" ContentType="application/vnd.openxmlformats-officedocument.presentationml.slide+xml"/>
  <Override PartName="/ppt/slides/slide876.xml" ContentType="application/vnd.openxmlformats-officedocument.presentationml.slide+xml"/>
  <Override PartName="/ppt/slides/slide877.xml" ContentType="application/vnd.openxmlformats-officedocument.presentationml.slide+xml"/>
  <Override PartName="/ppt/slides/slide878.xml" ContentType="application/vnd.openxmlformats-officedocument.presentationml.slide+xml"/>
  <Override PartName="/ppt/slides/slide879.xml" ContentType="application/vnd.openxmlformats-officedocument.presentationml.slide+xml"/>
  <Override PartName="/ppt/slides/slide880.xml" ContentType="application/vnd.openxmlformats-officedocument.presentationml.slide+xml"/>
  <Override PartName="/ppt/slides/slide881.xml" ContentType="application/vnd.openxmlformats-officedocument.presentationml.slide+xml"/>
  <Override PartName="/ppt/slides/slide882.xml" ContentType="application/vnd.openxmlformats-officedocument.presentationml.slide+xml"/>
  <Override PartName="/ppt/slides/slide883.xml" ContentType="application/vnd.openxmlformats-officedocument.presentationml.slide+xml"/>
  <Override PartName="/ppt/slides/slide884.xml" ContentType="application/vnd.openxmlformats-officedocument.presentationml.slide+xml"/>
  <Override PartName="/ppt/slides/slide885.xml" ContentType="application/vnd.openxmlformats-officedocument.presentationml.slide+xml"/>
  <Override PartName="/ppt/slides/slide886.xml" ContentType="application/vnd.openxmlformats-officedocument.presentationml.slide+xml"/>
  <Override PartName="/ppt/slides/slide887.xml" ContentType="application/vnd.openxmlformats-officedocument.presentationml.slide+xml"/>
  <Override PartName="/ppt/slides/slide888.xml" ContentType="application/vnd.openxmlformats-officedocument.presentationml.slide+xml"/>
  <Override PartName="/ppt/slides/slide889.xml" ContentType="application/vnd.openxmlformats-officedocument.presentationml.slide+xml"/>
  <Override PartName="/ppt/slides/slide890.xml" ContentType="application/vnd.openxmlformats-officedocument.presentationml.slide+xml"/>
  <Override PartName="/ppt/slides/slide891.xml" ContentType="application/vnd.openxmlformats-officedocument.presentationml.slide+xml"/>
  <Override PartName="/ppt/slides/slide892.xml" ContentType="application/vnd.openxmlformats-officedocument.presentationml.slide+xml"/>
  <Override PartName="/ppt/slides/slide893.xml" ContentType="application/vnd.openxmlformats-officedocument.presentationml.slide+xml"/>
  <Override PartName="/ppt/slides/slide894.xml" ContentType="application/vnd.openxmlformats-officedocument.presentationml.slide+xml"/>
  <Override PartName="/ppt/slides/slide895.xml" ContentType="application/vnd.openxmlformats-officedocument.presentationml.slide+xml"/>
  <Override PartName="/ppt/slides/slide896.xml" ContentType="application/vnd.openxmlformats-officedocument.presentationml.slide+xml"/>
  <Override PartName="/ppt/slides/slide897.xml" ContentType="application/vnd.openxmlformats-officedocument.presentationml.slide+xml"/>
  <Override PartName="/ppt/slides/slide898.xml" ContentType="application/vnd.openxmlformats-officedocument.presentationml.slide+xml"/>
  <Override PartName="/ppt/slides/slide899.xml" ContentType="application/vnd.openxmlformats-officedocument.presentationml.slide+xml"/>
  <Override PartName="/ppt/slides/slide900.xml" ContentType="application/vnd.openxmlformats-officedocument.presentationml.slide+xml"/>
  <Override PartName="/ppt/slides/slide901.xml" ContentType="application/vnd.openxmlformats-officedocument.presentationml.slide+xml"/>
  <Override PartName="/ppt/slides/slide902.xml" ContentType="application/vnd.openxmlformats-officedocument.presentationml.slide+xml"/>
  <Override PartName="/ppt/slides/slide903.xml" ContentType="application/vnd.openxmlformats-officedocument.presentationml.slide+xml"/>
  <Override PartName="/ppt/slides/slide904.xml" ContentType="application/vnd.openxmlformats-officedocument.presentationml.slide+xml"/>
  <Override PartName="/ppt/slides/slide905.xml" ContentType="application/vnd.openxmlformats-officedocument.presentationml.slide+xml"/>
  <Override PartName="/ppt/slides/slide906.xml" ContentType="application/vnd.openxmlformats-officedocument.presentationml.slide+xml"/>
  <Override PartName="/ppt/slides/slide907.xml" ContentType="application/vnd.openxmlformats-officedocument.presentationml.slide+xml"/>
  <Override PartName="/ppt/slides/slide908.xml" ContentType="application/vnd.openxmlformats-officedocument.presentationml.slide+xml"/>
  <Override PartName="/ppt/slides/slide909.xml" ContentType="application/vnd.openxmlformats-officedocument.presentationml.slide+xml"/>
  <Override PartName="/ppt/slides/slide910.xml" ContentType="application/vnd.openxmlformats-officedocument.presentationml.slide+xml"/>
  <Override PartName="/ppt/slides/slide911.xml" ContentType="application/vnd.openxmlformats-officedocument.presentationml.slide+xml"/>
  <Override PartName="/ppt/slides/slide912.xml" ContentType="application/vnd.openxmlformats-officedocument.presentationml.slide+xml"/>
  <Override PartName="/ppt/slides/slide913.xml" ContentType="application/vnd.openxmlformats-officedocument.presentationml.slide+xml"/>
  <Override PartName="/ppt/slides/slide914.xml" ContentType="application/vnd.openxmlformats-officedocument.presentationml.slide+xml"/>
  <Override PartName="/ppt/slides/slide915.xml" ContentType="application/vnd.openxmlformats-officedocument.presentationml.slide+xml"/>
  <Override PartName="/ppt/slides/slide916.xml" ContentType="application/vnd.openxmlformats-officedocument.presentationml.slide+xml"/>
  <Override PartName="/ppt/slides/slide917.xml" ContentType="application/vnd.openxmlformats-officedocument.presentationml.slide+xml"/>
  <Override PartName="/ppt/slides/slide918.xml" ContentType="application/vnd.openxmlformats-officedocument.presentationml.slide+xml"/>
  <Override PartName="/ppt/slides/slide919.xml" ContentType="application/vnd.openxmlformats-officedocument.presentationml.slide+xml"/>
  <Override PartName="/ppt/slides/slide920.xml" ContentType="application/vnd.openxmlformats-officedocument.presentationml.slide+xml"/>
  <Override PartName="/ppt/slides/slide921.xml" ContentType="application/vnd.openxmlformats-officedocument.presentationml.slide+xml"/>
  <Override PartName="/ppt/slides/slide922.xml" ContentType="application/vnd.openxmlformats-officedocument.presentationml.slide+xml"/>
  <Override PartName="/ppt/slides/slide923.xml" ContentType="application/vnd.openxmlformats-officedocument.presentationml.slide+xml"/>
  <Override PartName="/ppt/slides/slide924.xml" ContentType="application/vnd.openxmlformats-officedocument.presentationml.slide+xml"/>
  <Override PartName="/ppt/slides/slide925.xml" ContentType="application/vnd.openxmlformats-officedocument.presentationml.slide+xml"/>
  <Override PartName="/ppt/slides/slide926.xml" ContentType="application/vnd.openxmlformats-officedocument.presentationml.slide+xml"/>
  <Override PartName="/ppt/slides/slide927.xml" ContentType="application/vnd.openxmlformats-officedocument.presentationml.slide+xml"/>
  <Override PartName="/ppt/slides/slide928.xml" ContentType="application/vnd.openxmlformats-officedocument.presentationml.slide+xml"/>
  <Override PartName="/ppt/slides/slide929.xml" ContentType="application/vnd.openxmlformats-officedocument.presentationml.slide+xml"/>
  <Override PartName="/ppt/slides/slide930.xml" ContentType="application/vnd.openxmlformats-officedocument.presentationml.slide+xml"/>
  <Override PartName="/ppt/slides/slide931.xml" ContentType="application/vnd.openxmlformats-officedocument.presentationml.slide+xml"/>
  <Override PartName="/ppt/slides/slide932.xml" ContentType="application/vnd.openxmlformats-officedocument.presentationml.slide+xml"/>
  <Override PartName="/ppt/slides/slide933.xml" ContentType="application/vnd.openxmlformats-officedocument.presentationml.slide+xml"/>
  <Override PartName="/ppt/slides/slide934.xml" ContentType="application/vnd.openxmlformats-officedocument.presentationml.slide+xml"/>
  <Override PartName="/ppt/slides/slide935.xml" ContentType="application/vnd.openxmlformats-officedocument.presentationml.slide+xml"/>
  <Override PartName="/ppt/slides/slide936.xml" ContentType="application/vnd.openxmlformats-officedocument.presentationml.slide+xml"/>
  <Override PartName="/ppt/slides/slide937.xml" ContentType="application/vnd.openxmlformats-officedocument.presentationml.slide+xml"/>
  <Override PartName="/ppt/slides/slide938.xml" ContentType="application/vnd.openxmlformats-officedocument.presentationml.slide+xml"/>
  <Override PartName="/ppt/slides/slide939.xml" ContentType="application/vnd.openxmlformats-officedocument.presentationml.slide+xml"/>
  <Override PartName="/ppt/slides/slide940.xml" ContentType="application/vnd.openxmlformats-officedocument.presentationml.slide+xml"/>
  <Override PartName="/ppt/slides/slide941.xml" ContentType="application/vnd.openxmlformats-officedocument.presentationml.slide+xml"/>
  <Override PartName="/ppt/slides/slide942.xml" ContentType="application/vnd.openxmlformats-officedocument.presentationml.slide+xml"/>
  <Override PartName="/ppt/slides/slide943.xml" ContentType="application/vnd.openxmlformats-officedocument.presentationml.slide+xml"/>
  <Override PartName="/ppt/slides/slide944.xml" ContentType="application/vnd.openxmlformats-officedocument.presentationml.slide+xml"/>
  <Override PartName="/ppt/slides/slide945.xml" ContentType="application/vnd.openxmlformats-officedocument.presentationml.slide+xml"/>
  <Override PartName="/ppt/slides/slide946.xml" ContentType="application/vnd.openxmlformats-officedocument.presentationml.slide+xml"/>
  <Override PartName="/ppt/slides/slide947.xml" ContentType="application/vnd.openxmlformats-officedocument.presentationml.slide+xml"/>
  <Override PartName="/ppt/slides/slide948.xml" ContentType="application/vnd.openxmlformats-officedocument.presentationml.slide+xml"/>
  <Override PartName="/ppt/slides/slide949.xml" ContentType="application/vnd.openxmlformats-officedocument.presentationml.slide+xml"/>
  <Override PartName="/ppt/slides/slide950.xml" ContentType="application/vnd.openxmlformats-officedocument.presentationml.slide+xml"/>
  <Override PartName="/ppt/slides/slide951.xml" ContentType="application/vnd.openxmlformats-officedocument.presentationml.slide+xml"/>
  <Override PartName="/ppt/slides/slide952.xml" ContentType="application/vnd.openxmlformats-officedocument.presentationml.slide+xml"/>
  <Override PartName="/ppt/slides/slide953.xml" ContentType="application/vnd.openxmlformats-officedocument.presentationml.slide+xml"/>
  <Override PartName="/ppt/slides/slide954.xml" ContentType="application/vnd.openxmlformats-officedocument.presentationml.slide+xml"/>
  <Override PartName="/ppt/slides/slide955.xml" ContentType="application/vnd.openxmlformats-officedocument.presentationml.slide+xml"/>
  <Override PartName="/ppt/slides/slide956.xml" ContentType="application/vnd.openxmlformats-officedocument.presentationml.slide+xml"/>
  <Override PartName="/ppt/slides/slide957.xml" ContentType="application/vnd.openxmlformats-officedocument.presentationml.slide+xml"/>
  <Override PartName="/ppt/slides/slide958.xml" ContentType="application/vnd.openxmlformats-officedocument.presentationml.slide+xml"/>
  <Override PartName="/ppt/slides/slide959.xml" ContentType="application/vnd.openxmlformats-officedocument.presentationml.slide+xml"/>
  <Override PartName="/ppt/slides/slide960.xml" ContentType="application/vnd.openxmlformats-officedocument.presentationml.slide+xml"/>
  <Override PartName="/ppt/slides/slide961.xml" ContentType="application/vnd.openxmlformats-officedocument.presentationml.slide+xml"/>
  <Override PartName="/ppt/slides/slide962.xml" ContentType="application/vnd.openxmlformats-officedocument.presentationml.slide+xml"/>
  <Override PartName="/ppt/slides/slide963.xml" ContentType="application/vnd.openxmlformats-officedocument.presentationml.slide+xml"/>
  <Override PartName="/ppt/slides/slide964.xml" ContentType="application/vnd.openxmlformats-officedocument.presentationml.slide+xml"/>
  <Override PartName="/ppt/slides/slide965.xml" ContentType="application/vnd.openxmlformats-officedocument.presentationml.slide+xml"/>
  <Override PartName="/ppt/slides/slide966.xml" ContentType="application/vnd.openxmlformats-officedocument.presentationml.slide+xml"/>
  <Override PartName="/ppt/slides/slide967.xml" ContentType="application/vnd.openxmlformats-officedocument.presentationml.slide+xml"/>
  <Override PartName="/ppt/slides/slide968.xml" ContentType="application/vnd.openxmlformats-officedocument.presentationml.slide+xml"/>
  <Override PartName="/ppt/slides/slide969.xml" ContentType="application/vnd.openxmlformats-officedocument.presentationml.slide+xml"/>
  <Override PartName="/ppt/slides/slide970.xml" ContentType="application/vnd.openxmlformats-officedocument.presentationml.slide+xml"/>
  <Override PartName="/ppt/slides/slide971.xml" ContentType="application/vnd.openxmlformats-officedocument.presentationml.slide+xml"/>
  <Override PartName="/ppt/slides/slide972.xml" ContentType="application/vnd.openxmlformats-officedocument.presentationml.slide+xml"/>
  <Override PartName="/ppt/slides/slide973.xml" ContentType="application/vnd.openxmlformats-officedocument.presentationml.slide+xml"/>
  <Override PartName="/ppt/slides/slide974.xml" ContentType="application/vnd.openxmlformats-officedocument.presentationml.slide+xml"/>
  <Override PartName="/ppt/slides/slide975.xml" ContentType="application/vnd.openxmlformats-officedocument.presentationml.slide+xml"/>
  <Override PartName="/ppt/slides/slide976.xml" ContentType="application/vnd.openxmlformats-officedocument.presentationml.slide+xml"/>
  <Override PartName="/ppt/slides/slide977.xml" ContentType="application/vnd.openxmlformats-officedocument.presentationml.slide+xml"/>
  <Override PartName="/ppt/slides/slide978.xml" ContentType="application/vnd.openxmlformats-officedocument.presentationml.slide+xml"/>
  <Override PartName="/ppt/slides/slide979.xml" ContentType="application/vnd.openxmlformats-officedocument.presentationml.slide+xml"/>
  <Override PartName="/ppt/slides/slide980.xml" ContentType="application/vnd.openxmlformats-officedocument.presentationml.slide+xml"/>
  <Override PartName="/ppt/slides/slide981.xml" ContentType="application/vnd.openxmlformats-officedocument.presentationml.slide+xml"/>
  <Override PartName="/ppt/slides/slide982.xml" ContentType="application/vnd.openxmlformats-officedocument.presentationml.slide+xml"/>
  <Override PartName="/ppt/slides/slide983.xml" ContentType="application/vnd.openxmlformats-officedocument.presentationml.slide+xml"/>
  <Override PartName="/ppt/slides/slide984.xml" ContentType="application/vnd.openxmlformats-officedocument.presentationml.slide+xml"/>
  <Override PartName="/ppt/slides/slide985.xml" ContentType="application/vnd.openxmlformats-officedocument.presentationml.slide+xml"/>
  <Override PartName="/ppt/slides/slide986.xml" ContentType="application/vnd.openxmlformats-officedocument.presentationml.slide+xml"/>
  <Override PartName="/ppt/slides/slide987.xml" ContentType="application/vnd.openxmlformats-officedocument.presentationml.slide+xml"/>
  <Override PartName="/ppt/slides/slide988.xml" ContentType="application/vnd.openxmlformats-officedocument.presentationml.slide+xml"/>
  <Override PartName="/ppt/slides/slide989.xml" ContentType="application/vnd.openxmlformats-officedocument.presentationml.slide+xml"/>
  <Override PartName="/ppt/slides/slide990.xml" ContentType="application/vnd.openxmlformats-officedocument.presentationml.slide+xml"/>
  <Override PartName="/ppt/slides/slide991.xml" ContentType="application/vnd.openxmlformats-officedocument.presentationml.slide+xml"/>
  <Override PartName="/ppt/slides/slide992.xml" ContentType="application/vnd.openxmlformats-officedocument.presentationml.slide+xml"/>
  <Override PartName="/ppt/slides/slide993.xml" ContentType="application/vnd.openxmlformats-officedocument.presentationml.slide+xml"/>
  <Override PartName="/ppt/slides/slide994.xml" ContentType="application/vnd.openxmlformats-officedocument.presentationml.slide+xml"/>
  <Override PartName="/ppt/slides/slide995.xml" ContentType="application/vnd.openxmlformats-officedocument.presentationml.slide+xml"/>
  <Override PartName="/ppt/slides/slide996.xml" ContentType="application/vnd.openxmlformats-officedocument.presentationml.slide+xml"/>
  <Override PartName="/ppt/slides/slide997.xml" ContentType="application/vnd.openxmlformats-officedocument.presentationml.slide+xml"/>
  <Override PartName="/ppt/slides/slide998.xml" ContentType="application/vnd.openxmlformats-officedocument.presentationml.slide+xml"/>
  <Override PartName="/ppt/slides/slide999.xml" ContentType="application/vnd.openxmlformats-officedocument.presentationml.slide+xml"/>
  <Override PartName="/ppt/slides/slide1000.xml" ContentType="application/vnd.openxmlformats-officedocument.presentationml.slide+xml"/>
  <Override PartName="/ppt/slides/slide1001.xml" ContentType="application/vnd.openxmlformats-officedocument.presentationml.slide+xml"/>
  <Override PartName="/ppt/slides/slide1002.xml" ContentType="application/vnd.openxmlformats-officedocument.presentationml.slide+xml"/>
  <Override PartName="/ppt/slides/slide1003.xml" ContentType="application/vnd.openxmlformats-officedocument.presentationml.slide+xml"/>
  <Override PartName="/ppt/slides/slide1004.xml" ContentType="application/vnd.openxmlformats-officedocument.presentationml.slide+xml"/>
  <Override PartName="/ppt/slides/slide1005.xml" ContentType="application/vnd.openxmlformats-officedocument.presentationml.slide+xml"/>
  <Override PartName="/ppt/slides/slide1006.xml" ContentType="application/vnd.openxmlformats-officedocument.presentationml.slide+xml"/>
  <Override PartName="/ppt/slides/slide1007.xml" ContentType="application/vnd.openxmlformats-officedocument.presentationml.slide+xml"/>
  <Override PartName="/ppt/slides/slide1008.xml" ContentType="application/vnd.openxmlformats-officedocument.presentationml.slide+xml"/>
  <Override PartName="/ppt/slides/slide1009.xml" ContentType="application/vnd.openxmlformats-officedocument.presentationml.slide+xml"/>
  <Override PartName="/ppt/slides/slide1010.xml" ContentType="application/vnd.openxmlformats-officedocument.presentationml.slide+xml"/>
  <Override PartName="/ppt/slides/slide1011.xml" ContentType="application/vnd.openxmlformats-officedocument.presentationml.slide+xml"/>
  <Override PartName="/ppt/slides/slide1012.xml" ContentType="application/vnd.openxmlformats-officedocument.presentationml.slide+xml"/>
  <Override PartName="/ppt/slides/slide1013.xml" ContentType="application/vnd.openxmlformats-officedocument.presentationml.slide+xml"/>
  <Override PartName="/ppt/slides/slide1014.xml" ContentType="application/vnd.openxmlformats-officedocument.presentationml.slide+xml"/>
  <Override PartName="/ppt/slides/slide1015.xml" ContentType="application/vnd.openxmlformats-officedocument.presentationml.slide+xml"/>
  <Override PartName="/ppt/slides/slide1016.xml" ContentType="application/vnd.openxmlformats-officedocument.presentationml.slide+xml"/>
  <Override PartName="/ppt/slides/slide1017.xml" ContentType="application/vnd.openxmlformats-officedocument.presentationml.slide+xml"/>
  <Override PartName="/ppt/slides/slide1018.xml" ContentType="application/vnd.openxmlformats-officedocument.presentationml.slide+xml"/>
  <Override PartName="/ppt/slides/slide1019.xml" ContentType="application/vnd.openxmlformats-officedocument.presentationml.slide+xml"/>
  <Override PartName="/ppt/slides/slide1020.xml" ContentType="application/vnd.openxmlformats-officedocument.presentationml.slide+xml"/>
  <Override PartName="/ppt/slides/slide1021.xml" ContentType="application/vnd.openxmlformats-officedocument.presentationml.slide+xml"/>
  <Override PartName="/ppt/slides/slide1022.xml" ContentType="application/vnd.openxmlformats-officedocument.presentationml.slide+xml"/>
  <Override PartName="/ppt/slides/slide1023.xml" ContentType="application/vnd.openxmlformats-officedocument.presentationml.slide+xml"/>
  <Override PartName="/ppt/slides/slide1024.xml" ContentType="application/vnd.openxmlformats-officedocument.presentationml.slide+xml"/>
  <Override PartName="/ppt/slides/slide1025.xml" ContentType="application/vnd.openxmlformats-officedocument.presentationml.slide+xml"/>
  <Override PartName="/ppt/slides/slide1026.xml" ContentType="application/vnd.openxmlformats-officedocument.presentationml.slide+xml"/>
  <Override PartName="/ppt/slides/slide1027.xml" ContentType="application/vnd.openxmlformats-officedocument.presentationml.slide+xml"/>
  <Override PartName="/ppt/slides/slide1028.xml" ContentType="application/vnd.openxmlformats-officedocument.presentationml.slide+xml"/>
  <Override PartName="/ppt/slides/slide1029.xml" ContentType="application/vnd.openxmlformats-officedocument.presentationml.slide+xml"/>
  <Override PartName="/ppt/slides/slide1030.xml" ContentType="application/vnd.openxmlformats-officedocument.presentationml.slide+xml"/>
  <Override PartName="/ppt/slides/slide1031.xml" ContentType="application/vnd.openxmlformats-officedocument.presentationml.slide+xml"/>
  <Override PartName="/ppt/slides/slide1032.xml" ContentType="application/vnd.openxmlformats-officedocument.presentationml.slide+xml"/>
  <Override PartName="/ppt/slides/slide1033.xml" ContentType="application/vnd.openxmlformats-officedocument.presentationml.slide+xml"/>
  <Override PartName="/ppt/slides/slide1034.xml" ContentType="application/vnd.openxmlformats-officedocument.presentationml.slide+xml"/>
  <Override PartName="/ppt/slides/slide1035.xml" ContentType="application/vnd.openxmlformats-officedocument.presentationml.slide+xml"/>
  <Override PartName="/ppt/slides/slide1036.xml" ContentType="application/vnd.openxmlformats-officedocument.presentationml.slide+xml"/>
  <Override PartName="/ppt/slides/slide1037.xml" ContentType="application/vnd.openxmlformats-officedocument.presentationml.slide+xml"/>
  <Override PartName="/ppt/slides/slide1038.xml" ContentType="application/vnd.openxmlformats-officedocument.presentationml.slide+xml"/>
  <Override PartName="/ppt/slides/slide1039.xml" ContentType="application/vnd.openxmlformats-officedocument.presentationml.slide+xml"/>
  <Override PartName="/ppt/slides/slide1040.xml" ContentType="application/vnd.openxmlformats-officedocument.presentationml.slide+xml"/>
  <Override PartName="/ppt/slides/slide1041.xml" ContentType="application/vnd.openxmlformats-officedocument.presentationml.slide+xml"/>
  <Override PartName="/ppt/slides/slide1042.xml" ContentType="application/vnd.openxmlformats-officedocument.presentationml.slide+xml"/>
  <Override PartName="/ppt/slides/slide1043.xml" ContentType="application/vnd.openxmlformats-officedocument.presentationml.slide+xml"/>
  <Override PartName="/ppt/slides/slide1044.xml" ContentType="application/vnd.openxmlformats-officedocument.presentationml.slide+xml"/>
  <Override PartName="/ppt/slides/slide1045.xml" ContentType="application/vnd.openxmlformats-officedocument.presentationml.slide+xml"/>
  <Override PartName="/ppt/slides/slide1046.xml" ContentType="application/vnd.openxmlformats-officedocument.presentationml.slide+xml"/>
  <Override PartName="/ppt/slides/slide1047.xml" ContentType="application/vnd.openxmlformats-officedocument.presentationml.slide+xml"/>
  <Override PartName="/ppt/slides/slide1048.xml" ContentType="application/vnd.openxmlformats-officedocument.presentationml.slide+xml"/>
  <Override PartName="/ppt/slides/slide1049.xml" ContentType="application/vnd.openxmlformats-officedocument.presentationml.slide+xml"/>
  <Override PartName="/ppt/slides/slide1050.xml" ContentType="application/vnd.openxmlformats-officedocument.presentationml.slide+xml"/>
  <Override PartName="/ppt/slides/slide1051.xml" ContentType="application/vnd.openxmlformats-officedocument.presentationml.slide+xml"/>
  <Override PartName="/ppt/slides/slide1052.xml" ContentType="application/vnd.openxmlformats-officedocument.presentationml.slide+xml"/>
  <Override PartName="/ppt/slides/slide1053.xml" ContentType="application/vnd.openxmlformats-officedocument.presentationml.slide+xml"/>
  <Override PartName="/ppt/slides/slide1054.xml" ContentType="application/vnd.openxmlformats-officedocument.presentationml.slide+xml"/>
  <Override PartName="/ppt/slides/slide1055.xml" ContentType="application/vnd.openxmlformats-officedocument.presentationml.slide+xml"/>
  <Override PartName="/ppt/slides/slide1056.xml" ContentType="application/vnd.openxmlformats-officedocument.presentationml.slide+xml"/>
  <Override PartName="/ppt/slides/slide1057.xml" ContentType="application/vnd.openxmlformats-officedocument.presentationml.slide+xml"/>
  <Override PartName="/ppt/slides/slide1058.xml" ContentType="application/vnd.openxmlformats-officedocument.presentationml.slide+xml"/>
  <Override PartName="/ppt/slides/slide1059.xml" ContentType="application/vnd.openxmlformats-officedocument.presentationml.slide+xml"/>
  <Override PartName="/ppt/slides/slide1060.xml" ContentType="application/vnd.openxmlformats-officedocument.presentationml.slid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ppt/theme/theme3.xml" ContentType="application/vnd.openxmlformats-officedocument.theme+xml"/>
  <Override PartName="/docProps/app.xml" ContentType="application/vnd.openxmlformats-officedocument.extended-properties+xml"/>
  <Override PartName="/docProps/core.xml" ContentType="application/vnd.openxmlformats-package.core-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officeDocument/2006/relationships/extended-properties" Target="docProps/app.xml"/><Relationship Id="rId3" Type="http://schemas.openxmlformats.org/package/2006/relationships/metadata/core-properties" Target="docProps/core.xml"/></Relationships>
</file>

<file path=ppt/presentation.xml><?xml version="1.0" encoding="utf-8"?>
<p:presentation xmlns:p="http://schemas.openxmlformats.org/presentationml/2006/main" xmlns:r="http://schemas.openxmlformats.org/officeDocument/2006/relationships" xmlns:a="http://schemas.openxmlformats.org/drawingml/2006/main" firstSlideNum="1" rtl="0" saveSubsetFonts="0" serverZoom="0" showSpecialPlsOnTitleSld="1">
  <p:sldMasterIdLst>
    <p:sldMasterId id="2147483648" r:id="rId1"/>
  </p:sldMasterIdLst>
  <p:notesMasterIdLst>
    <p:notesMasterId r:id="rId2"/>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6" r:id="rId83"/>
    <p:sldId id="337" r:id="rId84"/>
    <p:sldId id="338" r:id="rId85"/>
    <p:sldId id="339" r:id="rId86"/>
    <p:sldId id="340" r:id="rId87"/>
    <p:sldId id="341" r:id="rId88"/>
    <p:sldId id="342" r:id="rId89"/>
    <p:sldId id="343" r:id="rId90"/>
    <p:sldId id="344" r:id="rId91"/>
    <p:sldId id="345" r:id="rId92"/>
    <p:sldId id="346" r:id="rId93"/>
    <p:sldId id="347" r:id="rId94"/>
    <p:sldId id="348" r:id="rId95"/>
    <p:sldId id="349" r:id="rId96"/>
    <p:sldId id="350" r:id="rId97"/>
    <p:sldId id="351" r:id="rId98"/>
    <p:sldId id="352" r:id="rId99"/>
    <p:sldId id="353" r:id="rId100"/>
    <p:sldId id="354" r:id="rId101"/>
    <p:sldId id="355" r:id="rId102"/>
    <p:sldId id="356" r:id="rId103"/>
    <p:sldId id="357" r:id="rId104"/>
    <p:sldId id="358" r:id="rId105"/>
    <p:sldId id="359" r:id="rId106"/>
    <p:sldId id="360" r:id="rId107"/>
    <p:sldId id="361" r:id="rId108"/>
    <p:sldId id="362" r:id="rId109"/>
    <p:sldId id="363" r:id="rId110"/>
    <p:sldId id="364" r:id="rId111"/>
    <p:sldId id="365" r:id="rId112"/>
    <p:sldId id="366" r:id="rId113"/>
    <p:sldId id="367" r:id="rId114"/>
    <p:sldId id="368" r:id="rId115"/>
    <p:sldId id="369" r:id="rId116"/>
    <p:sldId id="370" r:id="rId117"/>
    <p:sldId id="371" r:id="rId118"/>
    <p:sldId id="372" r:id="rId119"/>
    <p:sldId id="373" r:id="rId120"/>
    <p:sldId id="374" r:id="rId121"/>
    <p:sldId id="375" r:id="rId122"/>
    <p:sldId id="376" r:id="rId123"/>
    <p:sldId id="377" r:id="rId124"/>
    <p:sldId id="378" r:id="rId125"/>
    <p:sldId id="379" r:id="rId126"/>
    <p:sldId id="380" r:id="rId127"/>
    <p:sldId id="381" r:id="rId128"/>
    <p:sldId id="382" r:id="rId129"/>
    <p:sldId id="383" r:id="rId130"/>
    <p:sldId id="384" r:id="rId131"/>
    <p:sldId id="385" r:id="rId132"/>
    <p:sldId id="386" r:id="rId133"/>
    <p:sldId id="387" r:id="rId134"/>
    <p:sldId id="388" r:id="rId135"/>
    <p:sldId id="389" r:id="rId136"/>
    <p:sldId id="390" r:id="rId137"/>
    <p:sldId id="391" r:id="rId138"/>
    <p:sldId id="392" r:id="rId139"/>
    <p:sldId id="393" r:id="rId140"/>
    <p:sldId id="394" r:id="rId141"/>
    <p:sldId id="395" r:id="rId142"/>
    <p:sldId id="396" r:id="rId143"/>
    <p:sldId id="397" r:id="rId144"/>
    <p:sldId id="398" r:id="rId145"/>
    <p:sldId id="399" r:id="rId146"/>
    <p:sldId id="400" r:id="rId147"/>
    <p:sldId id="401" r:id="rId148"/>
    <p:sldId id="402" r:id="rId149"/>
    <p:sldId id="403" r:id="rId150"/>
    <p:sldId id="404" r:id="rId151"/>
    <p:sldId id="405" r:id="rId152"/>
    <p:sldId id="406" r:id="rId153"/>
    <p:sldId id="407" r:id="rId154"/>
    <p:sldId id="408" r:id="rId155"/>
    <p:sldId id="409" r:id="rId156"/>
    <p:sldId id="410" r:id="rId157"/>
    <p:sldId id="411" r:id="rId158"/>
    <p:sldId id="412" r:id="rId159"/>
    <p:sldId id="413" r:id="rId160"/>
    <p:sldId id="414" r:id="rId161"/>
    <p:sldId id="415" r:id="rId162"/>
    <p:sldId id="416" r:id="rId163"/>
    <p:sldId id="417" r:id="rId164"/>
    <p:sldId id="418" r:id="rId165"/>
    <p:sldId id="419" r:id="rId166"/>
    <p:sldId id="420" r:id="rId167"/>
    <p:sldId id="421" r:id="rId168"/>
    <p:sldId id="422" r:id="rId169"/>
    <p:sldId id="423" r:id="rId170"/>
    <p:sldId id="424" r:id="rId171"/>
    <p:sldId id="425" r:id="rId172"/>
    <p:sldId id="426" r:id="rId173"/>
    <p:sldId id="427" r:id="rId174"/>
    <p:sldId id="428" r:id="rId175"/>
    <p:sldId id="429" r:id="rId176"/>
    <p:sldId id="430" r:id="rId177"/>
    <p:sldId id="431" r:id="rId178"/>
    <p:sldId id="432" r:id="rId179"/>
    <p:sldId id="433" r:id="rId180"/>
    <p:sldId id="434" r:id="rId181"/>
    <p:sldId id="435" r:id="rId182"/>
    <p:sldId id="436" r:id="rId183"/>
    <p:sldId id="437" r:id="rId184"/>
    <p:sldId id="438" r:id="rId185"/>
    <p:sldId id="439" r:id="rId186"/>
    <p:sldId id="440" r:id="rId187"/>
    <p:sldId id="441" r:id="rId188"/>
    <p:sldId id="442" r:id="rId189"/>
    <p:sldId id="443" r:id="rId190"/>
    <p:sldId id="444" r:id="rId191"/>
    <p:sldId id="445" r:id="rId192"/>
    <p:sldId id="446" r:id="rId193"/>
    <p:sldId id="447" r:id="rId194"/>
    <p:sldId id="448" r:id="rId195"/>
    <p:sldId id="449" r:id="rId196"/>
    <p:sldId id="450" r:id="rId197"/>
    <p:sldId id="451" r:id="rId198"/>
    <p:sldId id="452" r:id="rId199"/>
    <p:sldId id="453" r:id="rId200"/>
    <p:sldId id="454" r:id="rId201"/>
    <p:sldId id="455" r:id="rId202"/>
    <p:sldId id="456" r:id="rId203"/>
    <p:sldId id="457" r:id="rId204"/>
    <p:sldId id="458" r:id="rId205"/>
    <p:sldId id="459" r:id="rId206"/>
    <p:sldId id="460" r:id="rId207"/>
    <p:sldId id="461" r:id="rId208"/>
    <p:sldId id="462" r:id="rId209"/>
    <p:sldId id="463" r:id="rId210"/>
    <p:sldId id="464" r:id="rId211"/>
    <p:sldId id="465" r:id="rId212"/>
    <p:sldId id="466" r:id="rId213"/>
    <p:sldId id="467" r:id="rId214"/>
    <p:sldId id="468" r:id="rId215"/>
    <p:sldId id="469" r:id="rId216"/>
    <p:sldId id="470" r:id="rId217"/>
    <p:sldId id="471" r:id="rId218"/>
    <p:sldId id="472" r:id="rId219"/>
    <p:sldId id="473" r:id="rId220"/>
    <p:sldId id="474" r:id="rId221"/>
    <p:sldId id="475" r:id="rId222"/>
    <p:sldId id="476" r:id="rId223"/>
    <p:sldId id="477" r:id="rId224"/>
    <p:sldId id="478" r:id="rId225"/>
    <p:sldId id="479" r:id="rId226"/>
    <p:sldId id="480" r:id="rId227"/>
    <p:sldId id="481" r:id="rId228"/>
    <p:sldId id="482" r:id="rId229"/>
    <p:sldId id="483" r:id="rId230"/>
    <p:sldId id="484" r:id="rId231"/>
    <p:sldId id="485" r:id="rId232"/>
    <p:sldId id="486" r:id="rId233"/>
    <p:sldId id="487" r:id="rId234"/>
    <p:sldId id="488" r:id="rId235"/>
    <p:sldId id="489" r:id="rId236"/>
    <p:sldId id="490" r:id="rId237"/>
    <p:sldId id="491" r:id="rId238"/>
    <p:sldId id="492" r:id="rId239"/>
    <p:sldId id="493" r:id="rId240"/>
    <p:sldId id="494" r:id="rId241"/>
    <p:sldId id="495" r:id="rId242"/>
    <p:sldId id="496" r:id="rId243"/>
    <p:sldId id="497" r:id="rId244"/>
    <p:sldId id="498" r:id="rId245"/>
    <p:sldId id="499" r:id="rId246"/>
    <p:sldId id="500" r:id="rId247"/>
    <p:sldId id="501" r:id="rId248"/>
    <p:sldId id="502" r:id="rId249"/>
    <p:sldId id="503" r:id="rId250"/>
    <p:sldId id="504" r:id="rId251"/>
    <p:sldId id="505" r:id="rId252"/>
    <p:sldId id="506" r:id="rId253"/>
    <p:sldId id="507" r:id="rId254"/>
    <p:sldId id="508" r:id="rId255"/>
    <p:sldId id="509" r:id="rId256"/>
    <p:sldId id="510" r:id="rId257"/>
    <p:sldId id="511" r:id="rId258"/>
    <p:sldId id="512" r:id="rId259"/>
    <p:sldId id="513" r:id="rId260"/>
    <p:sldId id="514" r:id="rId261"/>
    <p:sldId id="515" r:id="rId262"/>
    <p:sldId id="516" r:id="rId263"/>
    <p:sldId id="517" r:id="rId264"/>
    <p:sldId id="518" r:id="rId265"/>
    <p:sldId id="519" r:id="rId266"/>
    <p:sldId id="520" r:id="rId267"/>
    <p:sldId id="521" r:id="rId268"/>
    <p:sldId id="522" r:id="rId269"/>
    <p:sldId id="523" r:id="rId270"/>
    <p:sldId id="524" r:id="rId271"/>
    <p:sldId id="525" r:id="rId272"/>
    <p:sldId id="526" r:id="rId273"/>
    <p:sldId id="527" r:id="rId274"/>
    <p:sldId id="528" r:id="rId275"/>
    <p:sldId id="529" r:id="rId276"/>
    <p:sldId id="530" r:id="rId277"/>
    <p:sldId id="531" r:id="rId278"/>
    <p:sldId id="532" r:id="rId279"/>
    <p:sldId id="533" r:id="rId280"/>
    <p:sldId id="534" r:id="rId281"/>
    <p:sldId id="535" r:id="rId282"/>
    <p:sldId id="536" r:id="rId283"/>
    <p:sldId id="537" r:id="rId284"/>
    <p:sldId id="538" r:id="rId285"/>
    <p:sldId id="539" r:id="rId286"/>
    <p:sldId id="540" r:id="rId287"/>
    <p:sldId id="541" r:id="rId288"/>
    <p:sldId id="542" r:id="rId289"/>
    <p:sldId id="543" r:id="rId290"/>
    <p:sldId id="544" r:id="rId291"/>
    <p:sldId id="545" r:id="rId292"/>
    <p:sldId id="546" r:id="rId293"/>
    <p:sldId id="547" r:id="rId294"/>
    <p:sldId id="548" r:id="rId295"/>
    <p:sldId id="549" r:id="rId296"/>
    <p:sldId id="550" r:id="rId297"/>
    <p:sldId id="551" r:id="rId298"/>
    <p:sldId id="552" r:id="rId299"/>
    <p:sldId id="553" r:id="rId300"/>
    <p:sldId id="554" r:id="rId301"/>
    <p:sldId id="555" r:id="rId302"/>
    <p:sldId id="556" r:id="rId303"/>
    <p:sldId id="557" r:id="rId304"/>
    <p:sldId id="558" r:id="rId305"/>
    <p:sldId id="559" r:id="rId306"/>
    <p:sldId id="560" r:id="rId307"/>
    <p:sldId id="561" r:id="rId308"/>
    <p:sldId id="562" r:id="rId309"/>
    <p:sldId id="563" r:id="rId310"/>
    <p:sldId id="564" r:id="rId311"/>
    <p:sldId id="565" r:id="rId312"/>
    <p:sldId id="566" r:id="rId313"/>
    <p:sldId id="567" r:id="rId314"/>
    <p:sldId id="568" r:id="rId315"/>
    <p:sldId id="569" r:id="rId316"/>
    <p:sldId id="570" r:id="rId317"/>
    <p:sldId id="571" r:id="rId318"/>
    <p:sldId id="572" r:id="rId319"/>
    <p:sldId id="573" r:id="rId320"/>
    <p:sldId id="574" r:id="rId321"/>
    <p:sldId id="575" r:id="rId322"/>
    <p:sldId id="576" r:id="rId323"/>
    <p:sldId id="577" r:id="rId324"/>
    <p:sldId id="578" r:id="rId325"/>
    <p:sldId id="579" r:id="rId326"/>
    <p:sldId id="580" r:id="rId327"/>
    <p:sldId id="581" r:id="rId328"/>
    <p:sldId id="582" r:id="rId329"/>
    <p:sldId id="583" r:id="rId330"/>
    <p:sldId id="584" r:id="rId331"/>
    <p:sldId id="585" r:id="rId332"/>
    <p:sldId id="586" r:id="rId333"/>
    <p:sldId id="587" r:id="rId334"/>
    <p:sldId id="588" r:id="rId335"/>
    <p:sldId id="589" r:id="rId336"/>
    <p:sldId id="590" r:id="rId337"/>
    <p:sldId id="591" r:id="rId338"/>
    <p:sldId id="592" r:id="rId339"/>
    <p:sldId id="593" r:id="rId340"/>
    <p:sldId id="594" r:id="rId341"/>
    <p:sldId id="595" r:id="rId342"/>
    <p:sldId id="596" r:id="rId343"/>
    <p:sldId id="597" r:id="rId344"/>
    <p:sldId id="598" r:id="rId345"/>
    <p:sldId id="599" r:id="rId346"/>
    <p:sldId id="600" r:id="rId347"/>
    <p:sldId id="601" r:id="rId348"/>
    <p:sldId id="602" r:id="rId349"/>
    <p:sldId id="603" r:id="rId350"/>
    <p:sldId id="604" r:id="rId351"/>
    <p:sldId id="605" r:id="rId352"/>
    <p:sldId id="606" r:id="rId353"/>
    <p:sldId id="607" r:id="rId354"/>
    <p:sldId id="608" r:id="rId355"/>
    <p:sldId id="609" r:id="rId356"/>
    <p:sldId id="610" r:id="rId357"/>
    <p:sldId id="611" r:id="rId358"/>
    <p:sldId id="612" r:id="rId359"/>
    <p:sldId id="613" r:id="rId360"/>
    <p:sldId id="614" r:id="rId361"/>
    <p:sldId id="615" r:id="rId362"/>
    <p:sldId id="616" r:id="rId363"/>
    <p:sldId id="617" r:id="rId364"/>
    <p:sldId id="618" r:id="rId365"/>
    <p:sldId id="619" r:id="rId366"/>
    <p:sldId id="620" r:id="rId367"/>
    <p:sldId id="621" r:id="rId368"/>
    <p:sldId id="622" r:id="rId369"/>
    <p:sldId id="623" r:id="rId370"/>
    <p:sldId id="624" r:id="rId371"/>
    <p:sldId id="625" r:id="rId372"/>
    <p:sldId id="626" r:id="rId373"/>
    <p:sldId id="627" r:id="rId374"/>
    <p:sldId id="628" r:id="rId375"/>
    <p:sldId id="629" r:id="rId376"/>
    <p:sldId id="630" r:id="rId377"/>
    <p:sldId id="631" r:id="rId378"/>
    <p:sldId id="632" r:id="rId379"/>
    <p:sldId id="633" r:id="rId380"/>
    <p:sldId id="634" r:id="rId381"/>
    <p:sldId id="635" r:id="rId382"/>
    <p:sldId id="636" r:id="rId383"/>
    <p:sldId id="637" r:id="rId384"/>
    <p:sldId id="638" r:id="rId385"/>
    <p:sldId id="639" r:id="rId386"/>
    <p:sldId id="640" r:id="rId387"/>
    <p:sldId id="641" r:id="rId388"/>
    <p:sldId id="642" r:id="rId389"/>
    <p:sldId id="643" r:id="rId390"/>
    <p:sldId id="644" r:id="rId391"/>
    <p:sldId id="645" r:id="rId392"/>
    <p:sldId id="646" r:id="rId393"/>
    <p:sldId id="647" r:id="rId394"/>
    <p:sldId id="648" r:id="rId395"/>
    <p:sldId id="649" r:id="rId396"/>
    <p:sldId id="650" r:id="rId397"/>
    <p:sldId id="651" r:id="rId398"/>
    <p:sldId id="652" r:id="rId399"/>
    <p:sldId id="653" r:id="rId400"/>
    <p:sldId id="654" r:id="rId401"/>
    <p:sldId id="655" r:id="rId402"/>
    <p:sldId id="656" r:id="rId403"/>
    <p:sldId id="657" r:id="rId404"/>
    <p:sldId id="658" r:id="rId405"/>
    <p:sldId id="659" r:id="rId406"/>
    <p:sldId id="660" r:id="rId407"/>
    <p:sldId id="661" r:id="rId408"/>
    <p:sldId id="662" r:id="rId409"/>
    <p:sldId id="663" r:id="rId410"/>
    <p:sldId id="664" r:id="rId411"/>
    <p:sldId id="665" r:id="rId412"/>
    <p:sldId id="666" r:id="rId413"/>
    <p:sldId id="667" r:id="rId414"/>
    <p:sldId id="668" r:id="rId415"/>
    <p:sldId id="669" r:id="rId416"/>
    <p:sldId id="670" r:id="rId417"/>
    <p:sldId id="671" r:id="rId418"/>
    <p:sldId id="672" r:id="rId419"/>
    <p:sldId id="673" r:id="rId420"/>
    <p:sldId id="674" r:id="rId421"/>
    <p:sldId id="675" r:id="rId422"/>
    <p:sldId id="676" r:id="rId423"/>
    <p:sldId id="677" r:id="rId424"/>
    <p:sldId id="678" r:id="rId425"/>
    <p:sldId id="679" r:id="rId426"/>
    <p:sldId id="680" r:id="rId427"/>
    <p:sldId id="681" r:id="rId428"/>
    <p:sldId id="682" r:id="rId429"/>
    <p:sldId id="683" r:id="rId430"/>
    <p:sldId id="684" r:id="rId431"/>
    <p:sldId id="685" r:id="rId432"/>
    <p:sldId id="686" r:id="rId433"/>
    <p:sldId id="687" r:id="rId434"/>
    <p:sldId id="688" r:id="rId435"/>
    <p:sldId id="689" r:id="rId436"/>
    <p:sldId id="690" r:id="rId437"/>
    <p:sldId id="691" r:id="rId438"/>
    <p:sldId id="692" r:id="rId439"/>
    <p:sldId id="693" r:id="rId440"/>
    <p:sldId id="694" r:id="rId441"/>
    <p:sldId id="695" r:id="rId442"/>
    <p:sldId id="696" r:id="rId443"/>
    <p:sldId id="697" r:id="rId444"/>
    <p:sldId id="698" r:id="rId445"/>
    <p:sldId id="699" r:id="rId446"/>
    <p:sldId id="700" r:id="rId447"/>
    <p:sldId id="701" r:id="rId448"/>
    <p:sldId id="702" r:id="rId449"/>
    <p:sldId id="703" r:id="rId450"/>
    <p:sldId id="704" r:id="rId451"/>
    <p:sldId id="705" r:id="rId452"/>
    <p:sldId id="706" r:id="rId453"/>
    <p:sldId id="707" r:id="rId454"/>
    <p:sldId id="708" r:id="rId455"/>
    <p:sldId id="709" r:id="rId456"/>
    <p:sldId id="710" r:id="rId457"/>
    <p:sldId id="711" r:id="rId458"/>
    <p:sldId id="712" r:id="rId459"/>
    <p:sldId id="713" r:id="rId460"/>
    <p:sldId id="714" r:id="rId461"/>
    <p:sldId id="715" r:id="rId462"/>
    <p:sldId id="716" r:id="rId463"/>
    <p:sldId id="717" r:id="rId464"/>
    <p:sldId id="718" r:id="rId465"/>
    <p:sldId id="719" r:id="rId466"/>
    <p:sldId id="720" r:id="rId467"/>
    <p:sldId id="721" r:id="rId468"/>
    <p:sldId id="722" r:id="rId469"/>
    <p:sldId id="723" r:id="rId470"/>
    <p:sldId id="724" r:id="rId471"/>
    <p:sldId id="725" r:id="rId472"/>
    <p:sldId id="726" r:id="rId473"/>
    <p:sldId id="727" r:id="rId474"/>
    <p:sldId id="728" r:id="rId475"/>
    <p:sldId id="729" r:id="rId476"/>
    <p:sldId id="730" r:id="rId477"/>
    <p:sldId id="731" r:id="rId478"/>
    <p:sldId id="732" r:id="rId479"/>
    <p:sldId id="733" r:id="rId480"/>
    <p:sldId id="734" r:id="rId481"/>
    <p:sldId id="735" r:id="rId482"/>
    <p:sldId id="736" r:id="rId483"/>
    <p:sldId id="737" r:id="rId484"/>
    <p:sldId id="738" r:id="rId485"/>
    <p:sldId id="739" r:id="rId486"/>
    <p:sldId id="740" r:id="rId487"/>
    <p:sldId id="741" r:id="rId488"/>
    <p:sldId id="742" r:id="rId489"/>
    <p:sldId id="743" r:id="rId490"/>
    <p:sldId id="744" r:id="rId491"/>
    <p:sldId id="745" r:id="rId492"/>
    <p:sldId id="746" r:id="rId493"/>
    <p:sldId id="747" r:id="rId494"/>
    <p:sldId id="748" r:id="rId495"/>
    <p:sldId id="749" r:id="rId496"/>
    <p:sldId id="750" r:id="rId497"/>
    <p:sldId id="751" r:id="rId498"/>
    <p:sldId id="752" r:id="rId499"/>
    <p:sldId id="753" r:id="rId500"/>
    <p:sldId id="754" r:id="rId501"/>
    <p:sldId id="755" r:id="rId502"/>
    <p:sldId id="756" r:id="rId503"/>
    <p:sldId id="757" r:id="rId504"/>
    <p:sldId id="758" r:id="rId505"/>
    <p:sldId id="759" r:id="rId506"/>
    <p:sldId id="760" r:id="rId507"/>
    <p:sldId id="761" r:id="rId508"/>
    <p:sldId id="762" r:id="rId509"/>
    <p:sldId id="763" r:id="rId510"/>
    <p:sldId id="764" r:id="rId511"/>
    <p:sldId id="765" r:id="rId512"/>
    <p:sldId id="766" r:id="rId513"/>
    <p:sldId id="767" r:id="rId514"/>
    <p:sldId id="768" r:id="rId515"/>
    <p:sldId id="769" r:id="rId516"/>
    <p:sldId id="770" r:id="rId517"/>
    <p:sldId id="771" r:id="rId518"/>
    <p:sldId id="772" r:id="rId519"/>
    <p:sldId id="773" r:id="rId520"/>
    <p:sldId id="774" r:id="rId521"/>
    <p:sldId id="775" r:id="rId522"/>
    <p:sldId id="776" r:id="rId523"/>
    <p:sldId id="777" r:id="rId524"/>
    <p:sldId id="778" r:id="rId525"/>
    <p:sldId id="779" r:id="rId526"/>
    <p:sldId id="780" r:id="rId527"/>
    <p:sldId id="781" r:id="rId528"/>
    <p:sldId id="782" r:id="rId529"/>
    <p:sldId id="783" r:id="rId530"/>
    <p:sldId id="784" r:id="rId531"/>
    <p:sldId id="785" r:id="rId532"/>
    <p:sldId id="786" r:id="rId533"/>
    <p:sldId id="787" r:id="rId534"/>
    <p:sldId id="788" r:id="rId535"/>
    <p:sldId id="789" r:id="rId536"/>
    <p:sldId id="790" r:id="rId537"/>
    <p:sldId id="791" r:id="rId538"/>
    <p:sldId id="792" r:id="rId539"/>
    <p:sldId id="793" r:id="rId540"/>
    <p:sldId id="794" r:id="rId541"/>
    <p:sldId id="795" r:id="rId542"/>
    <p:sldId id="796" r:id="rId543"/>
    <p:sldId id="797" r:id="rId544"/>
    <p:sldId id="798" r:id="rId545"/>
    <p:sldId id="799" r:id="rId546"/>
    <p:sldId id="800" r:id="rId547"/>
    <p:sldId id="801" r:id="rId548"/>
    <p:sldId id="802" r:id="rId549"/>
    <p:sldId id="803" r:id="rId550"/>
    <p:sldId id="804" r:id="rId551"/>
    <p:sldId id="805" r:id="rId552"/>
    <p:sldId id="806" r:id="rId553"/>
    <p:sldId id="807" r:id="rId554"/>
    <p:sldId id="808" r:id="rId555"/>
    <p:sldId id="809" r:id="rId556"/>
    <p:sldId id="810" r:id="rId557"/>
    <p:sldId id="811" r:id="rId558"/>
    <p:sldId id="812" r:id="rId559"/>
    <p:sldId id="813" r:id="rId560"/>
    <p:sldId id="814" r:id="rId561"/>
    <p:sldId id="815" r:id="rId562"/>
    <p:sldId id="816" r:id="rId563"/>
    <p:sldId id="817" r:id="rId564"/>
    <p:sldId id="818" r:id="rId565"/>
    <p:sldId id="819" r:id="rId566"/>
    <p:sldId id="820" r:id="rId567"/>
    <p:sldId id="821" r:id="rId568"/>
    <p:sldId id="822" r:id="rId569"/>
    <p:sldId id="823" r:id="rId570"/>
    <p:sldId id="824" r:id="rId571"/>
    <p:sldId id="825" r:id="rId572"/>
    <p:sldId id="826" r:id="rId573"/>
    <p:sldId id="827" r:id="rId574"/>
    <p:sldId id="828" r:id="rId575"/>
    <p:sldId id="829" r:id="rId576"/>
    <p:sldId id="830" r:id="rId577"/>
    <p:sldId id="831" r:id="rId578"/>
    <p:sldId id="832" r:id="rId579"/>
    <p:sldId id="833" r:id="rId580"/>
    <p:sldId id="834" r:id="rId581"/>
    <p:sldId id="835" r:id="rId582"/>
    <p:sldId id="836" r:id="rId583"/>
    <p:sldId id="837" r:id="rId584"/>
    <p:sldId id="838" r:id="rId585"/>
    <p:sldId id="839" r:id="rId586"/>
    <p:sldId id="840" r:id="rId587"/>
    <p:sldId id="841" r:id="rId588"/>
    <p:sldId id="842" r:id="rId589"/>
    <p:sldId id="843" r:id="rId590"/>
    <p:sldId id="844" r:id="rId591"/>
    <p:sldId id="845" r:id="rId592"/>
    <p:sldId id="846" r:id="rId593"/>
    <p:sldId id="847" r:id="rId594"/>
    <p:sldId id="848" r:id="rId595"/>
    <p:sldId id="849" r:id="rId596"/>
    <p:sldId id="850" r:id="rId597"/>
    <p:sldId id="851" r:id="rId598"/>
    <p:sldId id="852" r:id="rId599"/>
    <p:sldId id="853" r:id="rId600"/>
    <p:sldId id="854" r:id="rId601"/>
    <p:sldId id="855" r:id="rId602"/>
    <p:sldId id="856" r:id="rId603"/>
    <p:sldId id="857" r:id="rId604"/>
    <p:sldId id="858" r:id="rId605"/>
    <p:sldId id="859" r:id="rId606"/>
    <p:sldId id="860" r:id="rId607"/>
    <p:sldId id="861" r:id="rId608"/>
    <p:sldId id="862" r:id="rId609"/>
    <p:sldId id="863" r:id="rId610"/>
    <p:sldId id="864" r:id="rId611"/>
    <p:sldId id="865" r:id="rId612"/>
    <p:sldId id="866" r:id="rId613"/>
    <p:sldId id="867" r:id="rId614"/>
    <p:sldId id="868" r:id="rId615"/>
    <p:sldId id="869" r:id="rId616"/>
    <p:sldId id="870" r:id="rId617"/>
    <p:sldId id="871" r:id="rId618"/>
    <p:sldId id="872" r:id="rId619"/>
    <p:sldId id="873" r:id="rId620"/>
    <p:sldId id="874" r:id="rId621"/>
    <p:sldId id="875" r:id="rId622"/>
    <p:sldId id="876" r:id="rId623"/>
    <p:sldId id="877" r:id="rId624"/>
    <p:sldId id="878" r:id="rId625"/>
    <p:sldId id="879" r:id="rId626"/>
    <p:sldId id="880" r:id="rId627"/>
    <p:sldId id="881" r:id="rId628"/>
    <p:sldId id="882" r:id="rId629"/>
    <p:sldId id="883" r:id="rId630"/>
    <p:sldId id="884" r:id="rId631"/>
    <p:sldId id="885" r:id="rId632"/>
    <p:sldId id="886" r:id="rId633"/>
    <p:sldId id="887" r:id="rId634"/>
    <p:sldId id="888" r:id="rId635"/>
    <p:sldId id="889" r:id="rId636"/>
    <p:sldId id="890" r:id="rId637"/>
    <p:sldId id="891" r:id="rId638"/>
    <p:sldId id="892" r:id="rId639"/>
    <p:sldId id="893" r:id="rId640"/>
    <p:sldId id="894" r:id="rId641"/>
    <p:sldId id="895" r:id="rId642"/>
    <p:sldId id="896" r:id="rId643"/>
    <p:sldId id="897" r:id="rId644"/>
    <p:sldId id="898" r:id="rId645"/>
    <p:sldId id="899" r:id="rId646"/>
    <p:sldId id="900" r:id="rId647"/>
    <p:sldId id="901" r:id="rId648"/>
    <p:sldId id="902" r:id="rId649"/>
    <p:sldId id="903" r:id="rId650"/>
    <p:sldId id="904" r:id="rId651"/>
    <p:sldId id="905" r:id="rId652"/>
    <p:sldId id="906" r:id="rId653"/>
    <p:sldId id="907" r:id="rId654"/>
    <p:sldId id="908" r:id="rId655"/>
    <p:sldId id="909" r:id="rId656"/>
    <p:sldId id="910" r:id="rId657"/>
    <p:sldId id="911" r:id="rId658"/>
    <p:sldId id="912" r:id="rId659"/>
    <p:sldId id="913" r:id="rId660"/>
    <p:sldId id="914" r:id="rId661"/>
    <p:sldId id="915" r:id="rId662"/>
    <p:sldId id="916" r:id="rId663"/>
    <p:sldId id="917" r:id="rId664"/>
    <p:sldId id="918" r:id="rId665"/>
    <p:sldId id="919" r:id="rId666"/>
    <p:sldId id="920" r:id="rId667"/>
    <p:sldId id="921" r:id="rId668"/>
    <p:sldId id="922" r:id="rId669"/>
    <p:sldId id="923" r:id="rId670"/>
    <p:sldId id="924" r:id="rId671"/>
    <p:sldId id="925" r:id="rId672"/>
    <p:sldId id="926" r:id="rId673"/>
    <p:sldId id="927" r:id="rId674"/>
    <p:sldId id="928" r:id="rId675"/>
    <p:sldId id="929" r:id="rId676"/>
    <p:sldId id="930" r:id="rId677"/>
    <p:sldId id="931" r:id="rId678"/>
    <p:sldId id="932" r:id="rId679"/>
    <p:sldId id="933" r:id="rId680"/>
    <p:sldId id="934" r:id="rId681"/>
    <p:sldId id="935" r:id="rId682"/>
    <p:sldId id="936" r:id="rId683"/>
    <p:sldId id="937" r:id="rId684"/>
    <p:sldId id="938" r:id="rId685"/>
    <p:sldId id="939" r:id="rId686"/>
    <p:sldId id="940" r:id="rId687"/>
    <p:sldId id="941" r:id="rId688"/>
    <p:sldId id="942" r:id="rId689"/>
    <p:sldId id="943" r:id="rId690"/>
    <p:sldId id="944" r:id="rId691"/>
    <p:sldId id="945" r:id="rId692"/>
    <p:sldId id="946" r:id="rId693"/>
    <p:sldId id="947" r:id="rId694"/>
    <p:sldId id="948" r:id="rId695"/>
    <p:sldId id="949" r:id="rId696"/>
    <p:sldId id="950" r:id="rId697"/>
    <p:sldId id="951" r:id="rId698"/>
    <p:sldId id="952" r:id="rId699"/>
    <p:sldId id="953" r:id="rId700"/>
    <p:sldId id="954" r:id="rId701"/>
    <p:sldId id="955" r:id="rId702"/>
    <p:sldId id="956" r:id="rId703"/>
    <p:sldId id="957" r:id="rId704"/>
    <p:sldId id="958" r:id="rId705"/>
    <p:sldId id="959" r:id="rId706"/>
    <p:sldId id="960" r:id="rId707"/>
    <p:sldId id="961" r:id="rId708"/>
    <p:sldId id="962" r:id="rId709"/>
    <p:sldId id="963" r:id="rId710"/>
    <p:sldId id="964" r:id="rId711"/>
    <p:sldId id="965" r:id="rId712"/>
    <p:sldId id="966" r:id="rId713"/>
    <p:sldId id="967" r:id="rId714"/>
    <p:sldId id="968" r:id="rId715"/>
    <p:sldId id="969" r:id="rId716"/>
    <p:sldId id="970" r:id="rId717"/>
    <p:sldId id="971" r:id="rId718"/>
    <p:sldId id="972" r:id="rId719"/>
    <p:sldId id="973" r:id="rId720"/>
    <p:sldId id="974" r:id="rId721"/>
    <p:sldId id="975" r:id="rId722"/>
    <p:sldId id="976" r:id="rId723"/>
    <p:sldId id="977" r:id="rId724"/>
    <p:sldId id="978" r:id="rId725"/>
    <p:sldId id="979" r:id="rId726"/>
    <p:sldId id="980" r:id="rId727"/>
    <p:sldId id="981" r:id="rId728"/>
    <p:sldId id="982" r:id="rId729"/>
    <p:sldId id="983" r:id="rId730"/>
    <p:sldId id="984" r:id="rId731"/>
    <p:sldId id="985" r:id="rId732"/>
    <p:sldId id="986" r:id="rId733"/>
    <p:sldId id="987" r:id="rId734"/>
    <p:sldId id="988" r:id="rId735"/>
    <p:sldId id="989" r:id="rId736"/>
    <p:sldId id="990" r:id="rId737"/>
    <p:sldId id="991" r:id="rId738"/>
    <p:sldId id="992" r:id="rId739"/>
    <p:sldId id="993" r:id="rId740"/>
    <p:sldId id="994" r:id="rId741"/>
    <p:sldId id="995" r:id="rId742"/>
    <p:sldId id="996" r:id="rId743"/>
    <p:sldId id="997" r:id="rId744"/>
    <p:sldId id="998" r:id="rId745"/>
    <p:sldId id="999" r:id="rId746"/>
    <p:sldId id="1000" r:id="rId747"/>
    <p:sldId id="1001" r:id="rId748"/>
    <p:sldId id="1002" r:id="rId749"/>
    <p:sldId id="1003" r:id="rId750"/>
    <p:sldId id="1004" r:id="rId751"/>
    <p:sldId id="1005" r:id="rId752"/>
    <p:sldId id="1006" r:id="rId753"/>
    <p:sldId id="1007" r:id="rId754"/>
    <p:sldId id="1008" r:id="rId755"/>
    <p:sldId id="1009" r:id="rId756"/>
    <p:sldId id="1010" r:id="rId757"/>
    <p:sldId id="1011" r:id="rId758"/>
    <p:sldId id="1012" r:id="rId759"/>
    <p:sldId id="1013" r:id="rId760"/>
    <p:sldId id="1014" r:id="rId761"/>
    <p:sldId id="1015" r:id="rId762"/>
    <p:sldId id="1016" r:id="rId763"/>
    <p:sldId id="1017" r:id="rId764"/>
    <p:sldId id="1018" r:id="rId765"/>
    <p:sldId id="1019" r:id="rId766"/>
    <p:sldId id="1020" r:id="rId767"/>
    <p:sldId id="1021" r:id="rId768"/>
    <p:sldId id="1022" r:id="rId769"/>
    <p:sldId id="1023" r:id="rId770"/>
    <p:sldId id="1024" r:id="rId771"/>
    <p:sldId id="1025" r:id="rId772"/>
    <p:sldId id="1026" r:id="rId773"/>
    <p:sldId id="1027" r:id="rId774"/>
    <p:sldId id="1028" r:id="rId775"/>
    <p:sldId id="1029" r:id="rId776"/>
    <p:sldId id="1030" r:id="rId777"/>
    <p:sldId id="1031" r:id="rId778"/>
    <p:sldId id="1032" r:id="rId779"/>
    <p:sldId id="1033" r:id="rId780"/>
    <p:sldId id="1034" r:id="rId781"/>
    <p:sldId id="1035" r:id="rId782"/>
    <p:sldId id="1036" r:id="rId783"/>
    <p:sldId id="1037" r:id="rId784"/>
    <p:sldId id="1038" r:id="rId785"/>
    <p:sldId id="1039" r:id="rId786"/>
    <p:sldId id="1040" r:id="rId787"/>
    <p:sldId id="1041" r:id="rId788"/>
    <p:sldId id="1042" r:id="rId789"/>
    <p:sldId id="1043" r:id="rId790"/>
    <p:sldId id="1044" r:id="rId791"/>
    <p:sldId id="1045" r:id="rId792"/>
    <p:sldId id="1046" r:id="rId793"/>
    <p:sldId id="1047" r:id="rId794"/>
    <p:sldId id="1048" r:id="rId795"/>
    <p:sldId id="1049" r:id="rId796"/>
    <p:sldId id="1050" r:id="rId797"/>
    <p:sldId id="1051" r:id="rId798"/>
    <p:sldId id="1052" r:id="rId799"/>
    <p:sldId id="1053" r:id="rId800"/>
    <p:sldId id="1054" r:id="rId801"/>
    <p:sldId id="1055" r:id="rId802"/>
    <p:sldId id="1056" r:id="rId803"/>
    <p:sldId id="1057" r:id="rId804"/>
    <p:sldId id="1058" r:id="rId805"/>
    <p:sldId id="1059" r:id="rId806"/>
    <p:sldId id="1060" r:id="rId807"/>
    <p:sldId id="1061" r:id="rId808"/>
    <p:sldId id="1062" r:id="rId809"/>
    <p:sldId id="1063" r:id="rId810"/>
    <p:sldId id="1064" r:id="rId811"/>
    <p:sldId id="1065" r:id="rId812"/>
    <p:sldId id="1066" r:id="rId813"/>
    <p:sldId id="1067" r:id="rId814"/>
    <p:sldId id="1068" r:id="rId815"/>
    <p:sldId id="1069" r:id="rId816"/>
    <p:sldId id="1070" r:id="rId817"/>
    <p:sldId id="1071" r:id="rId818"/>
    <p:sldId id="1072" r:id="rId819"/>
    <p:sldId id="1073" r:id="rId820"/>
    <p:sldId id="1074" r:id="rId821"/>
    <p:sldId id="1075" r:id="rId822"/>
    <p:sldId id="1076" r:id="rId823"/>
    <p:sldId id="1077" r:id="rId824"/>
    <p:sldId id="1078" r:id="rId825"/>
    <p:sldId id="1079" r:id="rId826"/>
    <p:sldId id="1080" r:id="rId827"/>
    <p:sldId id="1081" r:id="rId828"/>
    <p:sldId id="1082" r:id="rId829"/>
    <p:sldId id="1083" r:id="rId830"/>
    <p:sldId id="1084" r:id="rId831"/>
    <p:sldId id="1085" r:id="rId832"/>
    <p:sldId id="1086" r:id="rId833"/>
    <p:sldId id="1087" r:id="rId834"/>
    <p:sldId id="1088" r:id="rId835"/>
    <p:sldId id="1089" r:id="rId836"/>
    <p:sldId id="1090" r:id="rId837"/>
    <p:sldId id="1091" r:id="rId838"/>
    <p:sldId id="1092" r:id="rId839"/>
    <p:sldId id="1093" r:id="rId840"/>
    <p:sldId id="1094" r:id="rId841"/>
    <p:sldId id="1095" r:id="rId842"/>
    <p:sldId id="1096" r:id="rId843"/>
    <p:sldId id="1097" r:id="rId844"/>
    <p:sldId id="1098" r:id="rId845"/>
    <p:sldId id="1099" r:id="rId846"/>
    <p:sldId id="1100" r:id="rId847"/>
    <p:sldId id="1101" r:id="rId848"/>
    <p:sldId id="1102" r:id="rId849"/>
    <p:sldId id="1103" r:id="rId850"/>
    <p:sldId id="1104" r:id="rId851"/>
    <p:sldId id="1105" r:id="rId852"/>
    <p:sldId id="1106" r:id="rId853"/>
    <p:sldId id="1107" r:id="rId854"/>
    <p:sldId id="1108" r:id="rId855"/>
    <p:sldId id="1109" r:id="rId856"/>
    <p:sldId id="1110" r:id="rId857"/>
    <p:sldId id="1111" r:id="rId858"/>
    <p:sldId id="1112" r:id="rId859"/>
    <p:sldId id="1113" r:id="rId860"/>
    <p:sldId id="1114" r:id="rId861"/>
    <p:sldId id="1115" r:id="rId862"/>
    <p:sldId id="1116" r:id="rId863"/>
    <p:sldId id="1117" r:id="rId864"/>
    <p:sldId id="1118" r:id="rId865"/>
    <p:sldId id="1119" r:id="rId866"/>
    <p:sldId id="1120" r:id="rId867"/>
    <p:sldId id="1121" r:id="rId868"/>
    <p:sldId id="1122" r:id="rId869"/>
    <p:sldId id="1123" r:id="rId870"/>
    <p:sldId id="1124" r:id="rId871"/>
    <p:sldId id="1125" r:id="rId872"/>
    <p:sldId id="1126" r:id="rId873"/>
    <p:sldId id="1127" r:id="rId874"/>
    <p:sldId id="1128" r:id="rId875"/>
    <p:sldId id="1129" r:id="rId876"/>
    <p:sldId id="1130" r:id="rId877"/>
    <p:sldId id="1131" r:id="rId878"/>
    <p:sldId id="1132" r:id="rId879"/>
    <p:sldId id="1133" r:id="rId880"/>
    <p:sldId id="1134" r:id="rId881"/>
    <p:sldId id="1135" r:id="rId882"/>
    <p:sldId id="1136" r:id="rId883"/>
    <p:sldId id="1137" r:id="rId884"/>
    <p:sldId id="1138" r:id="rId885"/>
    <p:sldId id="1139" r:id="rId886"/>
    <p:sldId id="1140" r:id="rId887"/>
    <p:sldId id="1141" r:id="rId888"/>
    <p:sldId id="1142" r:id="rId889"/>
    <p:sldId id="1143" r:id="rId890"/>
    <p:sldId id="1144" r:id="rId891"/>
    <p:sldId id="1145" r:id="rId892"/>
    <p:sldId id="1146" r:id="rId893"/>
    <p:sldId id="1147" r:id="rId894"/>
    <p:sldId id="1148" r:id="rId895"/>
    <p:sldId id="1149" r:id="rId896"/>
    <p:sldId id="1150" r:id="rId897"/>
    <p:sldId id="1151" r:id="rId898"/>
    <p:sldId id="1152" r:id="rId899"/>
    <p:sldId id="1153" r:id="rId900"/>
    <p:sldId id="1154" r:id="rId901"/>
    <p:sldId id="1155" r:id="rId902"/>
    <p:sldId id="1156" r:id="rId903"/>
    <p:sldId id="1157" r:id="rId904"/>
    <p:sldId id="1158" r:id="rId905"/>
    <p:sldId id="1159" r:id="rId906"/>
    <p:sldId id="1160" r:id="rId907"/>
    <p:sldId id="1161" r:id="rId908"/>
    <p:sldId id="1162" r:id="rId909"/>
    <p:sldId id="1163" r:id="rId910"/>
    <p:sldId id="1164" r:id="rId911"/>
    <p:sldId id="1165" r:id="rId912"/>
    <p:sldId id="1166" r:id="rId913"/>
    <p:sldId id="1167" r:id="rId914"/>
    <p:sldId id="1168" r:id="rId915"/>
    <p:sldId id="1169" r:id="rId916"/>
    <p:sldId id="1170" r:id="rId917"/>
    <p:sldId id="1171" r:id="rId918"/>
    <p:sldId id="1172" r:id="rId919"/>
    <p:sldId id="1173" r:id="rId920"/>
    <p:sldId id="1174" r:id="rId921"/>
    <p:sldId id="1175" r:id="rId922"/>
    <p:sldId id="1176" r:id="rId923"/>
    <p:sldId id="1177" r:id="rId924"/>
    <p:sldId id="1178" r:id="rId925"/>
    <p:sldId id="1179" r:id="rId926"/>
    <p:sldId id="1180" r:id="rId927"/>
    <p:sldId id="1181" r:id="rId928"/>
    <p:sldId id="1182" r:id="rId929"/>
    <p:sldId id="1183" r:id="rId930"/>
    <p:sldId id="1184" r:id="rId931"/>
    <p:sldId id="1185" r:id="rId932"/>
    <p:sldId id="1186" r:id="rId933"/>
    <p:sldId id="1187" r:id="rId934"/>
    <p:sldId id="1188" r:id="rId935"/>
    <p:sldId id="1189" r:id="rId936"/>
    <p:sldId id="1190" r:id="rId937"/>
    <p:sldId id="1191" r:id="rId938"/>
    <p:sldId id="1192" r:id="rId939"/>
    <p:sldId id="1193" r:id="rId940"/>
    <p:sldId id="1194" r:id="rId941"/>
    <p:sldId id="1195" r:id="rId942"/>
    <p:sldId id="1196" r:id="rId943"/>
    <p:sldId id="1197" r:id="rId944"/>
    <p:sldId id="1198" r:id="rId945"/>
    <p:sldId id="1199" r:id="rId946"/>
    <p:sldId id="1200" r:id="rId947"/>
    <p:sldId id="1201" r:id="rId948"/>
    <p:sldId id="1202" r:id="rId949"/>
    <p:sldId id="1203" r:id="rId950"/>
    <p:sldId id="1204" r:id="rId951"/>
    <p:sldId id="1205" r:id="rId952"/>
    <p:sldId id="1206" r:id="rId953"/>
    <p:sldId id="1207" r:id="rId954"/>
    <p:sldId id="1208" r:id="rId955"/>
    <p:sldId id="1209" r:id="rId956"/>
    <p:sldId id="1210" r:id="rId957"/>
    <p:sldId id="1211" r:id="rId958"/>
    <p:sldId id="1212" r:id="rId959"/>
    <p:sldId id="1213" r:id="rId960"/>
    <p:sldId id="1214" r:id="rId961"/>
    <p:sldId id="1215" r:id="rId962"/>
    <p:sldId id="1216" r:id="rId963"/>
    <p:sldId id="1217" r:id="rId964"/>
    <p:sldId id="1218" r:id="rId965"/>
    <p:sldId id="1219" r:id="rId966"/>
    <p:sldId id="1220" r:id="rId967"/>
    <p:sldId id="1221" r:id="rId968"/>
    <p:sldId id="1222" r:id="rId969"/>
    <p:sldId id="1223" r:id="rId970"/>
    <p:sldId id="1224" r:id="rId971"/>
    <p:sldId id="1225" r:id="rId972"/>
    <p:sldId id="1226" r:id="rId973"/>
    <p:sldId id="1227" r:id="rId974"/>
    <p:sldId id="1228" r:id="rId975"/>
    <p:sldId id="1229" r:id="rId976"/>
    <p:sldId id="1230" r:id="rId977"/>
    <p:sldId id="1231" r:id="rId978"/>
    <p:sldId id="1232" r:id="rId979"/>
    <p:sldId id="1233" r:id="rId980"/>
    <p:sldId id="1234" r:id="rId981"/>
    <p:sldId id="1235" r:id="rId982"/>
    <p:sldId id="1236" r:id="rId983"/>
    <p:sldId id="1237" r:id="rId984"/>
    <p:sldId id="1238" r:id="rId985"/>
    <p:sldId id="1239" r:id="rId986"/>
    <p:sldId id="1240" r:id="rId987"/>
    <p:sldId id="1241" r:id="rId988"/>
    <p:sldId id="1242" r:id="rId989"/>
    <p:sldId id="1243" r:id="rId990"/>
    <p:sldId id="1244" r:id="rId991"/>
    <p:sldId id="1245" r:id="rId992"/>
    <p:sldId id="1246" r:id="rId993"/>
    <p:sldId id="1247" r:id="rId994"/>
    <p:sldId id="1248" r:id="rId995"/>
    <p:sldId id="1249" r:id="rId996"/>
    <p:sldId id="1250" r:id="rId997"/>
    <p:sldId id="1251" r:id="rId998"/>
    <p:sldId id="1252" r:id="rId999"/>
    <p:sldId id="1253" r:id="rId1000"/>
    <p:sldId id="1254" r:id="rId1001"/>
    <p:sldId id="1255" r:id="rId1002"/>
    <p:sldId id="1256" r:id="rId1003"/>
    <p:sldId id="1257" r:id="rId1004"/>
    <p:sldId id="1258" r:id="rId1005"/>
    <p:sldId id="1259" r:id="rId1006"/>
    <p:sldId id="1260" r:id="rId1007"/>
    <p:sldId id="1261" r:id="rId1008"/>
    <p:sldId id="1262" r:id="rId1009"/>
    <p:sldId id="1263" r:id="rId1010"/>
    <p:sldId id="1264" r:id="rId1011"/>
    <p:sldId id="1265" r:id="rId1012"/>
    <p:sldId id="1266" r:id="rId1013"/>
    <p:sldId id="1267" r:id="rId1014"/>
    <p:sldId id="1268" r:id="rId1015"/>
    <p:sldId id="1269" r:id="rId1016"/>
    <p:sldId id="1270" r:id="rId1017"/>
    <p:sldId id="1271" r:id="rId1018"/>
    <p:sldId id="1272" r:id="rId1019"/>
    <p:sldId id="1273" r:id="rId1020"/>
    <p:sldId id="1274" r:id="rId1021"/>
    <p:sldId id="1275" r:id="rId1022"/>
    <p:sldId id="1276" r:id="rId1023"/>
    <p:sldId id="1277" r:id="rId1024"/>
    <p:sldId id="1278" r:id="rId1025"/>
    <p:sldId id="1279" r:id="rId1026"/>
    <p:sldId id="1280" r:id="rId1027"/>
    <p:sldId id="1281" r:id="rId1028"/>
    <p:sldId id="1282" r:id="rId1029"/>
    <p:sldId id="1283" r:id="rId1030"/>
    <p:sldId id="1284" r:id="rId1031"/>
    <p:sldId id="1285" r:id="rId1032"/>
    <p:sldId id="1286" r:id="rId1033"/>
    <p:sldId id="1287" r:id="rId1034"/>
    <p:sldId id="1288" r:id="rId1035"/>
    <p:sldId id="1289" r:id="rId1036"/>
    <p:sldId id="1290" r:id="rId1037"/>
    <p:sldId id="1291" r:id="rId1038"/>
    <p:sldId id="1292" r:id="rId1039"/>
    <p:sldId id="1293" r:id="rId1040"/>
    <p:sldId id="1294" r:id="rId1041"/>
    <p:sldId id="1295" r:id="rId1042"/>
    <p:sldId id="1296" r:id="rId1043"/>
    <p:sldId id="1297" r:id="rId1044"/>
    <p:sldId id="1298" r:id="rId1045"/>
    <p:sldId id="1299" r:id="rId1046"/>
    <p:sldId id="1300" r:id="rId1047"/>
    <p:sldId id="1301" r:id="rId1048"/>
    <p:sldId id="1302" r:id="rId1049"/>
    <p:sldId id="1303" r:id="rId1050"/>
    <p:sldId id="1304" r:id="rId1051"/>
    <p:sldId id="1305" r:id="rId1052"/>
    <p:sldId id="1306" r:id="rId1053"/>
    <p:sldId id="1307" r:id="rId1054"/>
    <p:sldId id="1308" r:id="rId1055"/>
    <p:sldId id="1309" r:id="rId1056"/>
    <p:sldId id="1310" r:id="rId1057"/>
    <p:sldId id="1311" r:id="rId1058"/>
    <p:sldId id="1312" r:id="rId1059"/>
    <p:sldId id="1313" r:id="rId1060"/>
    <p:sldId id="1314" r:id="rId1061"/>
    <p:sldId id="1315" r:id="rId1062"/>
  </p:sldIdLst>
  <p:sldSz type="screen4x3" cy="6858000" cx="9144000"/>
  <p:notesSz cx="6858000" cy="9144000"/>
  <p:defaultTextStyle>
    <a:lvl1pPr algn="l" fontAlgn="base" indent="0" latinLnBrk="1" marL="0" rtl="0">
      <a:lnSpc>
        <a:spcPct val="100000"/>
      </a:lnSpc>
      <a:spcBef>
        <a:spcPct val="0"/>
      </a:spcBef>
      <a:spcAft>
        <a:spcPct val="0"/>
      </a:spcAft>
      <a:buFontTx/>
      <a:buNone/>
      <a:defRPr baseline="0" b="0" sz="1800" i="0" u="none">
        <a:solidFill>
          <a:schemeClr val="dk1"/>
        </a:solidFill>
        <a:latin typeface="Calibri" pitchFamily="34" charset="0"/>
        <a:ea typeface="Arial" pitchFamily="0" charset="0"/>
        <a:sym typeface="Calibri" pitchFamily="34" charset="0"/>
      </a:defRPr>
    </a:lvl1pPr>
    <a:lvl2pPr algn="l" fontAlgn="base" indent="0" latinLnBrk="1" marL="457200" rtl="0">
      <a:lnSpc>
        <a:spcPct val="100000"/>
      </a:lnSpc>
      <a:spcBef>
        <a:spcPct val="0"/>
      </a:spcBef>
      <a:spcAft>
        <a:spcPct val="0"/>
      </a:spcAft>
      <a:buFontTx/>
      <a:buNone/>
      <a:defRPr baseline="0" b="0" sz="1800" i="0" u="none">
        <a:solidFill>
          <a:schemeClr val="dk1"/>
        </a:solidFill>
        <a:latin typeface="Calibri" pitchFamily="34" charset="0"/>
        <a:ea typeface="Arial" pitchFamily="0" charset="0"/>
        <a:sym typeface="Calibri" pitchFamily="34" charset="0"/>
      </a:defRPr>
    </a:lvl2pPr>
    <a:lvl3pPr algn="l" fontAlgn="base" indent="0" latinLnBrk="1" marL="914400" rtl="0">
      <a:lnSpc>
        <a:spcPct val="100000"/>
      </a:lnSpc>
      <a:spcBef>
        <a:spcPct val="0"/>
      </a:spcBef>
      <a:spcAft>
        <a:spcPct val="0"/>
      </a:spcAft>
      <a:buFontTx/>
      <a:buNone/>
      <a:defRPr baseline="0" b="0" sz="1800" i="0" u="none">
        <a:solidFill>
          <a:schemeClr val="dk1"/>
        </a:solidFill>
        <a:latin typeface="Calibri" pitchFamily="34" charset="0"/>
        <a:ea typeface="Arial" pitchFamily="0" charset="0"/>
        <a:sym typeface="Calibri" pitchFamily="34" charset="0"/>
      </a:defRPr>
    </a:lvl3pPr>
    <a:lvl4pPr algn="l" fontAlgn="base" indent="0" latinLnBrk="1" marL="1371600" rtl="0">
      <a:lnSpc>
        <a:spcPct val="100000"/>
      </a:lnSpc>
      <a:spcBef>
        <a:spcPct val="0"/>
      </a:spcBef>
      <a:spcAft>
        <a:spcPct val="0"/>
      </a:spcAft>
      <a:buFontTx/>
      <a:buNone/>
      <a:defRPr baseline="0" b="0" sz="1800" i="0" u="none">
        <a:solidFill>
          <a:schemeClr val="dk1"/>
        </a:solidFill>
        <a:latin typeface="Calibri" pitchFamily="34" charset="0"/>
        <a:ea typeface="Arial" pitchFamily="0" charset="0"/>
        <a:sym typeface="Calibri" pitchFamily="34" charset="0"/>
      </a:defRPr>
    </a:lvl4pPr>
    <a:lvl5pPr algn="l" fontAlgn="base" indent="0" latinLnBrk="1" marL="1828800" rtl="0">
      <a:lnSpc>
        <a:spcPct val="100000"/>
      </a:lnSpc>
      <a:spcBef>
        <a:spcPct val="0"/>
      </a:spcBef>
      <a:spcAft>
        <a:spcPct val="0"/>
      </a:spcAft>
      <a:buFontTx/>
      <a:buNone/>
      <a:defRPr baseline="0" b="0" sz="1800" i="0" u="none">
        <a:solidFill>
          <a:schemeClr val="dk1"/>
        </a:solidFill>
        <a:latin typeface="Calibri" pitchFamily="34" charset="0"/>
        <a:ea typeface="Arial" pitchFamily="0" charset="0"/>
        <a:sym typeface="Calibri" pitchFamily="34" charset="0"/>
      </a:defRPr>
    </a:lvl5pPr>
  </p:defaultTextStyle>
</p:presentation>
</file>

<file path=ppt/presProps.xml><?xml version="1.0" encoding="utf-8"?>
<p:presentationPr xmlns:p="http://schemas.openxmlformats.org/presentationml/2006/main" xmlns:r="http://schemas.openxmlformats.org/officeDocument/2006/relationships" xmlns:a="http://schemas.openxmlformats.org/drawingml/2006/main"/>
</file>

<file path=ppt/tableStyles.xml><?xml version="1.0" encoding="utf-8"?>
<a:tblStyleLst xmlns:a="http://schemas.openxmlformats.org/drawingml/2006/main" def="{5C22544A-7EE6-4342-B048-85BDC9FD1C3A}"/>
</file>

<file path=ppt/viewProps.xml><?xml version="1.0" encoding="utf-8"?>
<p:viewPr xmlns:p="http://schemas.openxmlformats.org/presentationml/2006/main" xmlns:r="http://schemas.openxmlformats.org/officeDocument/2006/relationships" xmlns:a="http://schemas.openxmlformats.org/drawingml/2006/main" lastView="sldView">
  <p:normalViewPr showOutlineIcons="1" snapVertSplitter="0" vertBarState="restored" horzBarState="restored" preferSingleView="0">
    <p:restoredLeft sz="15620"/>
    <p:restoredTop sz="94660"/>
  </p:normalViewPr>
  <p:slideViewPr>
    <p:cSldViewPr showGuides="0" snapToGrid="1" snapToObjects="0">
      <p:cViewPr varScale="0">
        <p:scale>
          <a:sx n="70" d="100"/>
          <a:sy n="70" d="100"/>
        </p:scale>
        <p:origin x="-1386" y="-18"/>
      </p:cViewPr>
      <p:guideLst>
        <p:guide orient="horz" pos="2160"/>
        <p:guide orient="vert" pos="2880"/>
      </p:guideLst>
    </p:cSldViewPr>
  </p:slideViewPr>
  <p:gridSpacing cx="0" cy="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notesMaster" Target="notesMasters/notes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slide" Target="slides/slide57.xml"/><Relationship Id="rId60" Type="http://schemas.openxmlformats.org/officeDocument/2006/relationships/slide" Target="slides/slide58.xml"/><Relationship Id="rId61" Type="http://schemas.openxmlformats.org/officeDocument/2006/relationships/slide" Target="slides/slide59.xml"/><Relationship Id="rId62" Type="http://schemas.openxmlformats.org/officeDocument/2006/relationships/slide" Target="slides/slide60.xml"/><Relationship Id="rId63" Type="http://schemas.openxmlformats.org/officeDocument/2006/relationships/slide" Target="slides/slide61.xml"/><Relationship Id="rId64" Type="http://schemas.openxmlformats.org/officeDocument/2006/relationships/slide" Target="slides/slide62.xml"/><Relationship Id="rId65" Type="http://schemas.openxmlformats.org/officeDocument/2006/relationships/slide" Target="slides/slide63.xml"/><Relationship Id="rId66" Type="http://schemas.openxmlformats.org/officeDocument/2006/relationships/slide" Target="slides/slide64.xml"/><Relationship Id="rId67" Type="http://schemas.openxmlformats.org/officeDocument/2006/relationships/slide" Target="slides/slide65.xml"/><Relationship Id="rId68" Type="http://schemas.openxmlformats.org/officeDocument/2006/relationships/slide" Target="slides/slide66.xml"/><Relationship Id="rId69" Type="http://schemas.openxmlformats.org/officeDocument/2006/relationships/slide" Target="slides/slide67.xml"/><Relationship Id="rId70" Type="http://schemas.openxmlformats.org/officeDocument/2006/relationships/slide" Target="slides/slide68.xml"/><Relationship Id="rId71" Type="http://schemas.openxmlformats.org/officeDocument/2006/relationships/slide" Target="slides/slide69.xml"/><Relationship Id="rId72" Type="http://schemas.openxmlformats.org/officeDocument/2006/relationships/slide" Target="slides/slide70.xml"/><Relationship Id="rId73" Type="http://schemas.openxmlformats.org/officeDocument/2006/relationships/slide" Target="slides/slide71.xml"/><Relationship Id="rId74" Type="http://schemas.openxmlformats.org/officeDocument/2006/relationships/slide" Target="slides/slide72.xml"/><Relationship Id="rId75" Type="http://schemas.openxmlformats.org/officeDocument/2006/relationships/slide" Target="slides/slide73.xml"/><Relationship Id="rId76" Type="http://schemas.openxmlformats.org/officeDocument/2006/relationships/slide" Target="slides/slide74.xml"/><Relationship Id="rId77" Type="http://schemas.openxmlformats.org/officeDocument/2006/relationships/slide" Target="slides/slide75.xml"/><Relationship Id="rId78" Type="http://schemas.openxmlformats.org/officeDocument/2006/relationships/slide" Target="slides/slide76.xml"/><Relationship Id="rId79" Type="http://schemas.openxmlformats.org/officeDocument/2006/relationships/slide" Target="slides/slide77.xml"/><Relationship Id="rId80" Type="http://schemas.openxmlformats.org/officeDocument/2006/relationships/slide" Target="slides/slide78.xml"/><Relationship Id="rId81" Type="http://schemas.openxmlformats.org/officeDocument/2006/relationships/slide" Target="slides/slide79.xml"/><Relationship Id="rId82" Type="http://schemas.openxmlformats.org/officeDocument/2006/relationships/slide" Target="slides/slide80.xml"/><Relationship Id="rId83" Type="http://schemas.openxmlformats.org/officeDocument/2006/relationships/slide" Target="slides/slide81.xml"/><Relationship Id="rId84" Type="http://schemas.openxmlformats.org/officeDocument/2006/relationships/slide" Target="slides/slide82.xml"/><Relationship Id="rId85" Type="http://schemas.openxmlformats.org/officeDocument/2006/relationships/slide" Target="slides/slide83.xml"/><Relationship Id="rId86" Type="http://schemas.openxmlformats.org/officeDocument/2006/relationships/slide" Target="slides/slide84.xml"/><Relationship Id="rId87" Type="http://schemas.openxmlformats.org/officeDocument/2006/relationships/slide" Target="slides/slide85.xml"/><Relationship Id="rId88" Type="http://schemas.openxmlformats.org/officeDocument/2006/relationships/slide" Target="slides/slide86.xml"/><Relationship Id="rId89" Type="http://schemas.openxmlformats.org/officeDocument/2006/relationships/slide" Target="slides/slide87.xml"/><Relationship Id="rId90" Type="http://schemas.openxmlformats.org/officeDocument/2006/relationships/slide" Target="slides/slide88.xml"/><Relationship Id="rId91" Type="http://schemas.openxmlformats.org/officeDocument/2006/relationships/slide" Target="slides/slide89.xml"/><Relationship Id="rId92" Type="http://schemas.openxmlformats.org/officeDocument/2006/relationships/slide" Target="slides/slide90.xml"/><Relationship Id="rId93" Type="http://schemas.openxmlformats.org/officeDocument/2006/relationships/slide" Target="slides/slide91.xml"/><Relationship Id="rId94" Type="http://schemas.openxmlformats.org/officeDocument/2006/relationships/slide" Target="slides/slide92.xml"/><Relationship Id="rId95" Type="http://schemas.openxmlformats.org/officeDocument/2006/relationships/slide" Target="slides/slide93.xml"/><Relationship Id="rId96" Type="http://schemas.openxmlformats.org/officeDocument/2006/relationships/slide" Target="slides/slide94.xml"/><Relationship Id="rId97" Type="http://schemas.openxmlformats.org/officeDocument/2006/relationships/slide" Target="slides/slide95.xml"/><Relationship Id="rId98" Type="http://schemas.openxmlformats.org/officeDocument/2006/relationships/slide" Target="slides/slide96.xml"/><Relationship Id="rId99" Type="http://schemas.openxmlformats.org/officeDocument/2006/relationships/slide" Target="slides/slide97.xml"/><Relationship Id="rId100" Type="http://schemas.openxmlformats.org/officeDocument/2006/relationships/slide" Target="slides/slide98.xml"/><Relationship Id="rId101" Type="http://schemas.openxmlformats.org/officeDocument/2006/relationships/slide" Target="slides/slide99.xml"/><Relationship Id="rId102" Type="http://schemas.openxmlformats.org/officeDocument/2006/relationships/slide" Target="slides/slide100.xml"/><Relationship Id="rId103" Type="http://schemas.openxmlformats.org/officeDocument/2006/relationships/slide" Target="slides/slide101.xml"/><Relationship Id="rId104" Type="http://schemas.openxmlformats.org/officeDocument/2006/relationships/slide" Target="slides/slide102.xml"/><Relationship Id="rId105" Type="http://schemas.openxmlformats.org/officeDocument/2006/relationships/slide" Target="slides/slide103.xml"/><Relationship Id="rId106" Type="http://schemas.openxmlformats.org/officeDocument/2006/relationships/slide" Target="slides/slide104.xml"/><Relationship Id="rId107" Type="http://schemas.openxmlformats.org/officeDocument/2006/relationships/slide" Target="slides/slide105.xml"/><Relationship Id="rId108" Type="http://schemas.openxmlformats.org/officeDocument/2006/relationships/slide" Target="slides/slide106.xml"/><Relationship Id="rId109" Type="http://schemas.openxmlformats.org/officeDocument/2006/relationships/slide" Target="slides/slide107.xml"/><Relationship Id="rId110" Type="http://schemas.openxmlformats.org/officeDocument/2006/relationships/slide" Target="slides/slide108.xml"/><Relationship Id="rId111" Type="http://schemas.openxmlformats.org/officeDocument/2006/relationships/slide" Target="slides/slide109.xml"/><Relationship Id="rId112" Type="http://schemas.openxmlformats.org/officeDocument/2006/relationships/slide" Target="slides/slide110.xml"/><Relationship Id="rId113" Type="http://schemas.openxmlformats.org/officeDocument/2006/relationships/slide" Target="slides/slide111.xml"/><Relationship Id="rId114" Type="http://schemas.openxmlformats.org/officeDocument/2006/relationships/slide" Target="slides/slide112.xml"/><Relationship Id="rId115" Type="http://schemas.openxmlformats.org/officeDocument/2006/relationships/slide" Target="slides/slide113.xml"/><Relationship Id="rId116" Type="http://schemas.openxmlformats.org/officeDocument/2006/relationships/slide" Target="slides/slide114.xml"/><Relationship Id="rId117" Type="http://schemas.openxmlformats.org/officeDocument/2006/relationships/slide" Target="slides/slide115.xml"/><Relationship Id="rId118" Type="http://schemas.openxmlformats.org/officeDocument/2006/relationships/slide" Target="slides/slide116.xml"/><Relationship Id="rId119" Type="http://schemas.openxmlformats.org/officeDocument/2006/relationships/slide" Target="slides/slide117.xml"/><Relationship Id="rId120" Type="http://schemas.openxmlformats.org/officeDocument/2006/relationships/slide" Target="slides/slide118.xml"/><Relationship Id="rId121" Type="http://schemas.openxmlformats.org/officeDocument/2006/relationships/slide" Target="slides/slide119.xml"/><Relationship Id="rId122" Type="http://schemas.openxmlformats.org/officeDocument/2006/relationships/slide" Target="slides/slide120.xml"/><Relationship Id="rId123" Type="http://schemas.openxmlformats.org/officeDocument/2006/relationships/slide" Target="slides/slide121.xml"/><Relationship Id="rId124" Type="http://schemas.openxmlformats.org/officeDocument/2006/relationships/slide" Target="slides/slide122.xml"/><Relationship Id="rId125" Type="http://schemas.openxmlformats.org/officeDocument/2006/relationships/slide" Target="slides/slide123.xml"/><Relationship Id="rId126" Type="http://schemas.openxmlformats.org/officeDocument/2006/relationships/slide" Target="slides/slide124.xml"/><Relationship Id="rId127" Type="http://schemas.openxmlformats.org/officeDocument/2006/relationships/slide" Target="slides/slide125.xml"/><Relationship Id="rId128" Type="http://schemas.openxmlformats.org/officeDocument/2006/relationships/slide" Target="slides/slide126.xml"/><Relationship Id="rId129" Type="http://schemas.openxmlformats.org/officeDocument/2006/relationships/slide" Target="slides/slide127.xml"/><Relationship Id="rId130" Type="http://schemas.openxmlformats.org/officeDocument/2006/relationships/slide" Target="slides/slide128.xml"/><Relationship Id="rId131" Type="http://schemas.openxmlformats.org/officeDocument/2006/relationships/slide" Target="slides/slide129.xml"/><Relationship Id="rId132" Type="http://schemas.openxmlformats.org/officeDocument/2006/relationships/slide" Target="slides/slide130.xml"/><Relationship Id="rId133" Type="http://schemas.openxmlformats.org/officeDocument/2006/relationships/slide" Target="slides/slide131.xml"/><Relationship Id="rId134" Type="http://schemas.openxmlformats.org/officeDocument/2006/relationships/slide" Target="slides/slide132.xml"/><Relationship Id="rId135" Type="http://schemas.openxmlformats.org/officeDocument/2006/relationships/slide" Target="slides/slide133.xml"/><Relationship Id="rId136" Type="http://schemas.openxmlformats.org/officeDocument/2006/relationships/slide" Target="slides/slide134.xml"/><Relationship Id="rId137" Type="http://schemas.openxmlformats.org/officeDocument/2006/relationships/slide" Target="slides/slide135.xml"/><Relationship Id="rId138" Type="http://schemas.openxmlformats.org/officeDocument/2006/relationships/slide" Target="slides/slide136.xml"/><Relationship Id="rId139" Type="http://schemas.openxmlformats.org/officeDocument/2006/relationships/slide" Target="slides/slide137.xml"/><Relationship Id="rId140" Type="http://schemas.openxmlformats.org/officeDocument/2006/relationships/slide" Target="slides/slide138.xml"/><Relationship Id="rId141" Type="http://schemas.openxmlformats.org/officeDocument/2006/relationships/slide" Target="slides/slide139.xml"/><Relationship Id="rId142" Type="http://schemas.openxmlformats.org/officeDocument/2006/relationships/slide" Target="slides/slide140.xml"/><Relationship Id="rId143" Type="http://schemas.openxmlformats.org/officeDocument/2006/relationships/slide" Target="slides/slide141.xml"/><Relationship Id="rId144" Type="http://schemas.openxmlformats.org/officeDocument/2006/relationships/slide" Target="slides/slide142.xml"/><Relationship Id="rId145" Type="http://schemas.openxmlformats.org/officeDocument/2006/relationships/slide" Target="slides/slide143.xml"/><Relationship Id="rId146" Type="http://schemas.openxmlformats.org/officeDocument/2006/relationships/slide" Target="slides/slide144.xml"/><Relationship Id="rId147" Type="http://schemas.openxmlformats.org/officeDocument/2006/relationships/slide" Target="slides/slide145.xml"/><Relationship Id="rId148" Type="http://schemas.openxmlformats.org/officeDocument/2006/relationships/slide" Target="slides/slide146.xml"/><Relationship Id="rId149" Type="http://schemas.openxmlformats.org/officeDocument/2006/relationships/slide" Target="slides/slide147.xml"/><Relationship Id="rId150" Type="http://schemas.openxmlformats.org/officeDocument/2006/relationships/slide" Target="slides/slide148.xml"/><Relationship Id="rId151" Type="http://schemas.openxmlformats.org/officeDocument/2006/relationships/slide" Target="slides/slide149.xml"/><Relationship Id="rId152" Type="http://schemas.openxmlformats.org/officeDocument/2006/relationships/slide" Target="slides/slide150.xml"/><Relationship Id="rId153" Type="http://schemas.openxmlformats.org/officeDocument/2006/relationships/slide" Target="slides/slide151.xml"/><Relationship Id="rId154" Type="http://schemas.openxmlformats.org/officeDocument/2006/relationships/slide" Target="slides/slide152.xml"/><Relationship Id="rId155" Type="http://schemas.openxmlformats.org/officeDocument/2006/relationships/slide" Target="slides/slide153.xml"/><Relationship Id="rId156" Type="http://schemas.openxmlformats.org/officeDocument/2006/relationships/slide" Target="slides/slide154.xml"/><Relationship Id="rId157" Type="http://schemas.openxmlformats.org/officeDocument/2006/relationships/slide" Target="slides/slide155.xml"/><Relationship Id="rId158" Type="http://schemas.openxmlformats.org/officeDocument/2006/relationships/slide" Target="slides/slide156.xml"/><Relationship Id="rId159" Type="http://schemas.openxmlformats.org/officeDocument/2006/relationships/slide" Target="slides/slide157.xml"/><Relationship Id="rId160" Type="http://schemas.openxmlformats.org/officeDocument/2006/relationships/slide" Target="slides/slide158.xml"/><Relationship Id="rId161" Type="http://schemas.openxmlformats.org/officeDocument/2006/relationships/slide" Target="slides/slide159.xml"/><Relationship Id="rId162" Type="http://schemas.openxmlformats.org/officeDocument/2006/relationships/slide" Target="slides/slide160.xml"/><Relationship Id="rId163" Type="http://schemas.openxmlformats.org/officeDocument/2006/relationships/slide" Target="slides/slide161.xml"/><Relationship Id="rId164" Type="http://schemas.openxmlformats.org/officeDocument/2006/relationships/slide" Target="slides/slide162.xml"/><Relationship Id="rId165" Type="http://schemas.openxmlformats.org/officeDocument/2006/relationships/slide" Target="slides/slide163.xml"/><Relationship Id="rId166" Type="http://schemas.openxmlformats.org/officeDocument/2006/relationships/slide" Target="slides/slide164.xml"/><Relationship Id="rId167" Type="http://schemas.openxmlformats.org/officeDocument/2006/relationships/slide" Target="slides/slide165.xml"/><Relationship Id="rId168" Type="http://schemas.openxmlformats.org/officeDocument/2006/relationships/slide" Target="slides/slide166.xml"/><Relationship Id="rId169" Type="http://schemas.openxmlformats.org/officeDocument/2006/relationships/slide" Target="slides/slide167.xml"/><Relationship Id="rId170" Type="http://schemas.openxmlformats.org/officeDocument/2006/relationships/slide" Target="slides/slide168.xml"/><Relationship Id="rId171" Type="http://schemas.openxmlformats.org/officeDocument/2006/relationships/slide" Target="slides/slide169.xml"/><Relationship Id="rId172" Type="http://schemas.openxmlformats.org/officeDocument/2006/relationships/slide" Target="slides/slide170.xml"/><Relationship Id="rId173" Type="http://schemas.openxmlformats.org/officeDocument/2006/relationships/slide" Target="slides/slide171.xml"/><Relationship Id="rId174" Type="http://schemas.openxmlformats.org/officeDocument/2006/relationships/slide" Target="slides/slide172.xml"/><Relationship Id="rId175" Type="http://schemas.openxmlformats.org/officeDocument/2006/relationships/slide" Target="slides/slide173.xml"/><Relationship Id="rId176" Type="http://schemas.openxmlformats.org/officeDocument/2006/relationships/slide" Target="slides/slide174.xml"/><Relationship Id="rId177" Type="http://schemas.openxmlformats.org/officeDocument/2006/relationships/slide" Target="slides/slide175.xml"/><Relationship Id="rId178" Type="http://schemas.openxmlformats.org/officeDocument/2006/relationships/slide" Target="slides/slide176.xml"/><Relationship Id="rId179" Type="http://schemas.openxmlformats.org/officeDocument/2006/relationships/slide" Target="slides/slide177.xml"/><Relationship Id="rId180" Type="http://schemas.openxmlformats.org/officeDocument/2006/relationships/slide" Target="slides/slide178.xml"/><Relationship Id="rId181" Type="http://schemas.openxmlformats.org/officeDocument/2006/relationships/slide" Target="slides/slide179.xml"/><Relationship Id="rId182" Type="http://schemas.openxmlformats.org/officeDocument/2006/relationships/slide" Target="slides/slide180.xml"/><Relationship Id="rId183" Type="http://schemas.openxmlformats.org/officeDocument/2006/relationships/slide" Target="slides/slide181.xml"/><Relationship Id="rId184" Type="http://schemas.openxmlformats.org/officeDocument/2006/relationships/slide" Target="slides/slide182.xml"/><Relationship Id="rId185" Type="http://schemas.openxmlformats.org/officeDocument/2006/relationships/slide" Target="slides/slide183.xml"/><Relationship Id="rId186" Type="http://schemas.openxmlformats.org/officeDocument/2006/relationships/slide" Target="slides/slide184.xml"/><Relationship Id="rId187" Type="http://schemas.openxmlformats.org/officeDocument/2006/relationships/slide" Target="slides/slide185.xml"/><Relationship Id="rId188" Type="http://schemas.openxmlformats.org/officeDocument/2006/relationships/slide" Target="slides/slide186.xml"/><Relationship Id="rId189" Type="http://schemas.openxmlformats.org/officeDocument/2006/relationships/slide" Target="slides/slide187.xml"/><Relationship Id="rId190" Type="http://schemas.openxmlformats.org/officeDocument/2006/relationships/slide" Target="slides/slide188.xml"/><Relationship Id="rId191" Type="http://schemas.openxmlformats.org/officeDocument/2006/relationships/slide" Target="slides/slide189.xml"/><Relationship Id="rId192" Type="http://schemas.openxmlformats.org/officeDocument/2006/relationships/slide" Target="slides/slide190.xml"/><Relationship Id="rId193" Type="http://schemas.openxmlformats.org/officeDocument/2006/relationships/slide" Target="slides/slide191.xml"/><Relationship Id="rId194" Type="http://schemas.openxmlformats.org/officeDocument/2006/relationships/slide" Target="slides/slide192.xml"/><Relationship Id="rId195" Type="http://schemas.openxmlformats.org/officeDocument/2006/relationships/slide" Target="slides/slide193.xml"/><Relationship Id="rId196" Type="http://schemas.openxmlformats.org/officeDocument/2006/relationships/slide" Target="slides/slide194.xml"/><Relationship Id="rId197" Type="http://schemas.openxmlformats.org/officeDocument/2006/relationships/slide" Target="slides/slide195.xml"/><Relationship Id="rId198" Type="http://schemas.openxmlformats.org/officeDocument/2006/relationships/slide" Target="slides/slide196.xml"/><Relationship Id="rId199" Type="http://schemas.openxmlformats.org/officeDocument/2006/relationships/slide" Target="slides/slide197.xml"/><Relationship Id="rId200" Type="http://schemas.openxmlformats.org/officeDocument/2006/relationships/slide" Target="slides/slide198.xml"/><Relationship Id="rId201" Type="http://schemas.openxmlformats.org/officeDocument/2006/relationships/slide" Target="slides/slide199.xml"/><Relationship Id="rId202" Type="http://schemas.openxmlformats.org/officeDocument/2006/relationships/slide" Target="slides/slide200.xml"/><Relationship Id="rId203" Type="http://schemas.openxmlformats.org/officeDocument/2006/relationships/slide" Target="slides/slide201.xml"/><Relationship Id="rId204" Type="http://schemas.openxmlformats.org/officeDocument/2006/relationships/slide" Target="slides/slide202.xml"/><Relationship Id="rId205" Type="http://schemas.openxmlformats.org/officeDocument/2006/relationships/slide" Target="slides/slide203.xml"/><Relationship Id="rId206" Type="http://schemas.openxmlformats.org/officeDocument/2006/relationships/slide" Target="slides/slide204.xml"/><Relationship Id="rId207" Type="http://schemas.openxmlformats.org/officeDocument/2006/relationships/slide" Target="slides/slide205.xml"/><Relationship Id="rId208" Type="http://schemas.openxmlformats.org/officeDocument/2006/relationships/slide" Target="slides/slide206.xml"/><Relationship Id="rId209" Type="http://schemas.openxmlformats.org/officeDocument/2006/relationships/slide" Target="slides/slide207.xml"/><Relationship Id="rId210" Type="http://schemas.openxmlformats.org/officeDocument/2006/relationships/slide" Target="slides/slide208.xml"/><Relationship Id="rId211" Type="http://schemas.openxmlformats.org/officeDocument/2006/relationships/slide" Target="slides/slide209.xml"/><Relationship Id="rId212" Type="http://schemas.openxmlformats.org/officeDocument/2006/relationships/slide" Target="slides/slide210.xml"/><Relationship Id="rId213" Type="http://schemas.openxmlformats.org/officeDocument/2006/relationships/slide" Target="slides/slide211.xml"/><Relationship Id="rId214" Type="http://schemas.openxmlformats.org/officeDocument/2006/relationships/slide" Target="slides/slide212.xml"/><Relationship Id="rId215" Type="http://schemas.openxmlformats.org/officeDocument/2006/relationships/slide" Target="slides/slide213.xml"/><Relationship Id="rId216" Type="http://schemas.openxmlformats.org/officeDocument/2006/relationships/slide" Target="slides/slide214.xml"/><Relationship Id="rId217" Type="http://schemas.openxmlformats.org/officeDocument/2006/relationships/slide" Target="slides/slide215.xml"/><Relationship Id="rId218" Type="http://schemas.openxmlformats.org/officeDocument/2006/relationships/slide" Target="slides/slide216.xml"/><Relationship Id="rId219" Type="http://schemas.openxmlformats.org/officeDocument/2006/relationships/slide" Target="slides/slide217.xml"/><Relationship Id="rId220" Type="http://schemas.openxmlformats.org/officeDocument/2006/relationships/slide" Target="slides/slide218.xml"/><Relationship Id="rId221" Type="http://schemas.openxmlformats.org/officeDocument/2006/relationships/slide" Target="slides/slide219.xml"/><Relationship Id="rId222" Type="http://schemas.openxmlformats.org/officeDocument/2006/relationships/slide" Target="slides/slide220.xml"/><Relationship Id="rId223" Type="http://schemas.openxmlformats.org/officeDocument/2006/relationships/slide" Target="slides/slide221.xml"/><Relationship Id="rId224" Type="http://schemas.openxmlformats.org/officeDocument/2006/relationships/slide" Target="slides/slide222.xml"/><Relationship Id="rId225" Type="http://schemas.openxmlformats.org/officeDocument/2006/relationships/slide" Target="slides/slide223.xml"/><Relationship Id="rId226" Type="http://schemas.openxmlformats.org/officeDocument/2006/relationships/slide" Target="slides/slide224.xml"/><Relationship Id="rId227" Type="http://schemas.openxmlformats.org/officeDocument/2006/relationships/slide" Target="slides/slide225.xml"/><Relationship Id="rId228" Type="http://schemas.openxmlformats.org/officeDocument/2006/relationships/slide" Target="slides/slide226.xml"/><Relationship Id="rId229" Type="http://schemas.openxmlformats.org/officeDocument/2006/relationships/slide" Target="slides/slide227.xml"/><Relationship Id="rId230" Type="http://schemas.openxmlformats.org/officeDocument/2006/relationships/slide" Target="slides/slide228.xml"/><Relationship Id="rId231" Type="http://schemas.openxmlformats.org/officeDocument/2006/relationships/slide" Target="slides/slide229.xml"/><Relationship Id="rId232" Type="http://schemas.openxmlformats.org/officeDocument/2006/relationships/slide" Target="slides/slide230.xml"/><Relationship Id="rId233" Type="http://schemas.openxmlformats.org/officeDocument/2006/relationships/slide" Target="slides/slide231.xml"/><Relationship Id="rId234" Type="http://schemas.openxmlformats.org/officeDocument/2006/relationships/slide" Target="slides/slide232.xml"/><Relationship Id="rId235" Type="http://schemas.openxmlformats.org/officeDocument/2006/relationships/slide" Target="slides/slide233.xml"/><Relationship Id="rId236" Type="http://schemas.openxmlformats.org/officeDocument/2006/relationships/slide" Target="slides/slide234.xml"/><Relationship Id="rId237" Type="http://schemas.openxmlformats.org/officeDocument/2006/relationships/slide" Target="slides/slide235.xml"/><Relationship Id="rId238" Type="http://schemas.openxmlformats.org/officeDocument/2006/relationships/slide" Target="slides/slide236.xml"/><Relationship Id="rId239" Type="http://schemas.openxmlformats.org/officeDocument/2006/relationships/slide" Target="slides/slide237.xml"/><Relationship Id="rId240" Type="http://schemas.openxmlformats.org/officeDocument/2006/relationships/slide" Target="slides/slide238.xml"/><Relationship Id="rId241" Type="http://schemas.openxmlformats.org/officeDocument/2006/relationships/slide" Target="slides/slide239.xml"/><Relationship Id="rId242" Type="http://schemas.openxmlformats.org/officeDocument/2006/relationships/slide" Target="slides/slide240.xml"/><Relationship Id="rId243" Type="http://schemas.openxmlformats.org/officeDocument/2006/relationships/slide" Target="slides/slide241.xml"/><Relationship Id="rId244" Type="http://schemas.openxmlformats.org/officeDocument/2006/relationships/slide" Target="slides/slide242.xml"/><Relationship Id="rId245" Type="http://schemas.openxmlformats.org/officeDocument/2006/relationships/slide" Target="slides/slide243.xml"/><Relationship Id="rId246" Type="http://schemas.openxmlformats.org/officeDocument/2006/relationships/slide" Target="slides/slide244.xml"/><Relationship Id="rId247" Type="http://schemas.openxmlformats.org/officeDocument/2006/relationships/slide" Target="slides/slide245.xml"/><Relationship Id="rId248" Type="http://schemas.openxmlformats.org/officeDocument/2006/relationships/slide" Target="slides/slide246.xml"/><Relationship Id="rId249" Type="http://schemas.openxmlformats.org/officeDocument/2006/relationships/slide" Target="slides/slide247.xml"/><Relationship Id="rId250" Type="http://schemas.openxmlformats.org/officeDocument/2006/relationships/slide" Target="slides/slide248.xml"/><Relationship Id="rId251" Type="http://schemas.openxmlformats.org/officeDocument/2006/relationships/slide" Target="slides/slide249.xml"/><Relationship Id="rId252" Type="http://schemas.openxmlformats.org/officeDocument/2006/relationships/slide" Target="slides/slide250.xml"/><Relationship Id="rId253" Type="http://schemas.openxmlformats.org/officeDocument/2006/relationships/slide" Target="slides/slide251.xml"/><Relationship Id="rId254" Type="http://schemas.openxmlformats.org/officeDocument/2006/relationships/slide" Target="slides/slide252.xml"/><Relationship Id="rId255" Type="http://schemas.openxmlformats.org/officeDocument/2006/relationships/slide" Target="slides/slide253.xml"/><Relationship Id="rId256" Type="http://schemas.openxmlformats.org/officeDocument/2006/relationships/slide" Target="slides/slide254.xml"/><Relationship Id="rId257" Type="http://schemas.openxmlformats.org/officeDocument/2006/relationships/slide" Target="slides/slide255.xml"/><Relationship Id="rId258" Type="http://schemas.openxmlformats.org/officeDocument/2006/relationships/slide" Target="slides/slide256.xml"/><Relationship Id="rId259" Type="http://schemas.openxmlformats.org/officeDocument/2006/relationships/slide" Target="slides/slide257.xml"/><Relationship Id="rId260" Type="http://schemas.openxmlformats.org/officeDocument/2006/relationships/slide" Target="slides/slide258.xml"/><Relationship Id="rId261" Type="http://schemas.openxmlformats.org/officeDocument/2006/relationships/slide" Target="slides/slide259.xml"/><Relationship Id="rId262" Type="http://schemas.openxmlformats.org/officeDocument/2006/relationships/slide" Target="slides/slide260.xml"/><Relationship Id="rId263" Type="http://schemas.openxmlformats.org/officeDocument/2006/relationships/slide" Target="slides/slide261.xml"/><Relationship Id="rId264" Type="http://schemas.openxmlformats.org/officeDocument/2006/relationships/slide" Target="slides/slide262.xml"/><Relationship Id="rId265" Type="http://schemas.openxmlformats.org/officeDocument/2006/relationships/slide" Target="slides/slide263.xml"/><Relationship Id="rId266" Type="http://schemas.openxmlformats.org/officeDocument/2006/relationships/slide" Target="slides/slide264.xml"/><Relationship Id="rId267" Type="http://schemas.openxmlformats.org/officeDocument/2006/relationships/slide" Target="slides/slide265.xml"/><Relationship Id="rId268" Type="http://schemas.openxmlformats.org/officeDocument/2006/relationships/slide" Target="slides/slide266.xml"/><Relationship Id="rId269" Type="http://schemas.openxmlformats.org/officeDocument/2006/relationships/slide" Target="slides/slide267.xml"/><Relationship Id="rId270" Type="http://schemas.openxmlformats.org/officeDocument/2006/relationships/slide" Target="slides/slide268.xml"/><Relationship Id="rId271" Type="http://schemas.openxmlformats.org/officeDocument/2006/relationships/slide" Target="slides/slide269.xml"/><Relationship Id="rId272" Type="http://schemas.openxmlformats.org/officeDocument/2006/relationships/slide" Target="slides/slide270.xml"/><Relationship Id="rId273" Type="http://schemas.openxmlformats.org/officeDocument/2006/relationships/slide" Target="slides/slide271.xml"/><Relationship Id="rId274" Type="http://schemas.openxmlformats.org/officeDocument/2006/relationships/slide" Target="slides/slide272.xml"/><Relationship Id="rId275" Type="http://schemas.openxmlformats.org/officeDocument/2006/relationships/slide" Target="slides/slide273.xml"/><Relationship Id="rId276" Type="http://schemas.openxmlformats.org/officeDocument/2006/relationships/slide" Target="slides/slide274.xml"/><Relationship Id="rId277" Type="http://schemas.openxmlformats.org/officeDocument/2006/relationships/slide" Target="slides/slide275.xml"/><Relationship Id="rId278" Type="http://schemas.openxmlformats.org/officeDocument/2006/relationships/slide" Target="slides/slide276.xml"/><Relationship Id="rId279" Type="http://schemas.openxmlformats.org/officeDocument/2006/relationships/slide" Target="slides/slide277.xml"/><Relationship Id="rId280" Type="http://schemas.openxmlformats.org/officeDocument/2006/relationships/slide" Target="slides/slide278.xml"/><Relationship Id="rId281" Type="http://schemas.openxmlformats.org/officeDocument/2006/relationships/slide" Target="slides/slide279.xml"/><Relationship Id="rId282" Type="http://schemas.openxmlformats.org/officeDocument/2006/relationships/slide" Target="slides/slide280.xml"/><Relationship Id="rId283" Type="http://schemas.openxmlformats.org/officeDocument/2006/relationships/slide" Target="slides/slide281.xml"/><Relationship Id="rId284" Type="http://schemas.openxmlformats.org/officeDocument/2006/relationships/slide" Target="slides/slide282.xml"/><Relationship Id="rId285" Type="http://schemas.openxmlformats.org/officeDocument/2006/relationships/slide" Target="slides/slide283.xml"/><Relationship Id="rId286" Type="http://schemas.openxmlformats.org/officeDocument/2006/relationships/slide" Target="slides/slide284.xml"/><Relationship Id="rId287" Type="http://schemas.openxmlformats.org/officeDocument/2006/relationships/slide" Target="slides/slide285.xml"/><Relationship Id="rId288" Type="http://schemas.openxmlformats.org/officeDocument/2006/relationships/slide" Target="slides/slide286.xml"/><Relationship Id="rId289" Type="http://schemas.openxmlformats.org/officeDocument/2006/relationships/slide" Target="slides/slide287.xml"/><Relationship Id="rId290" Type="http://schemas.openxmlformats.org/officeDocument/2006/relationships/slide" Target="slides/slide288.xml"/><Relationship Id="rId291" Type="http://schemas.openxmlformats.org/officeDocument/2006/relationships/slide" Target="slides/slide289.xml"/><Relationship Id="rId292" Type="http://schemas.openxmlformats.org/officeDocument/2006/relationships/slide" Target="slides/slide290.xml"/><Relationship Id="rId293" Type="http://schemas.openxmlformats.org/officeDocument/2006/relationships/slide" Target="slides/slide291.xml"/><Relationship Id="rId294" Type="http://schemas.openxmlformats.org/officeDocument/2006/relationships/slide" Target="slides/slide292.xml"/><Relationship Id="rId295" Type="http://schemas.openxmlformats.org/officeDocument/2006/relationships/slide" Target="slides/slide293.xml"/><Relationship Id="rId296" Type="http://schemas.openxmlformats.org/officeDocument/2006/relationships/slide" Target="slides/slide294.xml"/><Relationship Id="rId297" Type="http://schemas.openxmlformats.org/officeDocument/2006/relationships/slide" Target="slides/slide295.xml"/><Relationship Id="rId298" Type="http://schemas.openxmlformats.org/officeDocument/2006/relationships/slide" Target="slides/slide296.xml"/><Relationship Id="rId299" Type="http://schemas.openxmlformats.org/officeDocument/2006/relationships/slide" Target="slides/slide297.xml"/><Relationship Id="rId300" Type="http://schemas.openxmlformats.org/officeDocument/2006/relationships/slide" Target="slides/slide298.xml"/><Relationship Id="rId301" Type="http://schemas.openxmlformats.org/officeDocument/2006/relationships/slide" Target="slides/slide299.xml"/><Relationship Id="rId302" Type="http://schemas.openxmlformats.org/officeDocument/2006/relationships/slide" Target="slides/slide300.xml"/><Relationship Id="rId303" Type="http://schemas.openxmlformats.org/officeDocument/2006/relationships/slide" Target="slides/slide301.xml"/><Relationship Id="rId304" Type="http://schemas.openxmlformats.org/officeDocument/2006/relationships/slide" Target="slides/slide302.xml"/><Relationship Id="rId305" Type="http://schemas.openxmlformats.org/officeDocument/2006/relationships/slide" Target="slides/slide303.xml"/><Relationship Id="rId306" Type="http://schemas.openxmlformats.org/officeDocument/2006/relationships/slide" Target="slides/slide304.xml"/><Relationship Id="rId307" Type="http://schemas.openxmlformats.org/officeDocument/2006/relationships/slide" Target="slides/slide305.xml"/><Relationship Id="rId308" Type="http://schemas.openxmlformats.org/officeDocument/2006/relationships/slide" Target="slides/slide306.xml"/><Relationship Id="rId309" Type="http://schemas.openxmlformats.org/officeDocument/2006/relationships/slide" Target="slides/slide307.xml"/><Relationship Id="rId310" Type="http://schemas.openxmlformats.org/officeDocument/2006/relationships/slide" Target="slides/slide308.xml"/><Relationship Id="rId311" Type="http://schemas.openxmlformats.org/officeDocument/2006/relationships/slide" Target="slides/slide309.xml"/><Relationship Id="rId312" Type="http://schemas.openxmlformats.org/officeDocument/2006/relationships/slide" Target="slides/slide310.xml"/><Relationship Id="rId313" Type="http://schemas.openxmlformats.org/officeDocument/2006/relationships/slide" Target="slides/slide311.xml"/><Relationship Id="rId314" Type="http://schemas.openxmlformats.org/officeDocument/2006/relationships/slide" Target="slides/slide312.xml"/><Relationship Id="rId315" Type="http://schemas.openxmlformats.org/officeDocument/2006/relationships/slide" Target="slides/slide313.xml"/><Relationship Id="rId316" Type="http://schemas.openxmlformats.org/officeDocument/2006/relationships/slide" Target="slides/slide314.xml"/><Relationship Id="rId317" Type="http://schemas.openxmlformats.org/officeDocument/2006/relationships/slide" Target="slides/slide315.xml"/><Relationship Id="rId318" Type="http://schemas.openxmlformats.org/officeDocument/2006/relationships/slide" Target="slides/slide316.xml"/><Relationship Id="rId319" Type="http://schemas.openxmlformats.org/officeDocument/2006/relationships/slide" Target="slides/slide317.xml"/><Relationship Id="rId320" Type="http://schemas.openxmlformats.org/officeDocument/2006/relationships/slide" Target="slides/slide318.xml"/><Relationship Id="rId321" Type="http://schemas.openxmlformats.org/officeDocument/2006/relationships/slide" Target="slides/slide319.xml"/><Relationship Id="rId322" Type="http://schemas.openxmlformats.org/officeDocument/2006/relationships/slide" Target="slides/slide320.xml"/><Relationship Id="rId323" Type="http://schemas.openxmlformats.org/officeDocument/2006/relationships/slide" Target="slides/slide321.xml"/><Relationship Id="rId324" Type="http://schemas.openxmlformats.org/officeDocument/2006/relationships/slide" Target="slides/slide322.xml"/><Relationship Id="rId325" Type="http://schemas.openxmlformats.org/officeDocument/2006/relationships/slide" Target="slides/slide323.xml"/><Relationship Id="rId326" Type="http://schemas.openxmlformats.org/officeDocument/2006/relationships/slide" Target="slides/slide324.xml"/><Relationship Id="rId327" Type="http://schemas.openxmlformats.org/officeDocument/2006/relationships/slide" Target="slides/slide325.xml"/><Relationship Id="rId328" Type="http://schemas.openxmlformats.org/officeDocument/2006/relationships/slide" Target="slides/slide326.xml"/><Relationship Id="rId329" Type="http://schemas.openxmlformats.org/officeDocument/2006/relationships/slide" Target="slides/slide327.xml"/><Relationship Id="rId330" Type="http://schemas.openxmlformats.org/officeDocument/2006/relationships/slide" Target="slides/slide328.xml"/><Relationship Id="rId331" Type="http://schemas.openxmlformats.org/officeDocument/2006/relationships/slide" Target="slides/slide329.xml"/><Relationship Id="rId332" Type="http://schemas.openxmlformats.org/officeDocument/2006/relationships/slide" Target="slides/slide330.xml"/><Relationship Id="rId333" Type="http://schemas.openxmlformats.org/officeDocument/2006/relationships/slide" Target="slides/slide331.xml"/><Relationship Id="rId334" Type="http://schemas.openxmlformats.org/officeDocument/2006/relationships/slide" Target="slides/slide332.xml"/><Relationship Id="rId335" Type="http://schemas.openxmlformats.org/officeDocument/2006/relationships/slide" Target="slides/slide333.xml"/><Relationship Id="rId336" Type="http://schemas.openxmlformats.org/officeDocument/2006/relationships/slide" Target="slides/slide334.xml"/><Relationship Id="rId337" Type="http://schemas.openxmlformats.org/officeDocument/2006/relationships/slide" Target="slides/slide335.xml"/><Relationship Id="rId338" Type="http://schemas.openxmlformats.org/officeDocument/2006/relationships/slide" Target="slides/slide336.xml"/><Relationship Id="rId339" Type="http://schemas.openxmlformats.org/officeDocument/2006/relationships/slide" Target="slides/slide337.xml"/><Relationship Id="rId340" Type="http://schemas.openxmlformats.org/officeDocument/2006/relationships/slide" Target="slides/slide338.xml"/><Relationship Id="rId341" Type="http://schemas.openxmlformats.org/officeDocument/2006/relationships/slide" Target="slides/slide339.xml"/><Relationship Id="rId342" Type="http://schemas.openxmlformats.org/officeDocument/2006/relationships/slide" Target="slides/slide340.xml"/><Relationship Id="rId343" Type="http://schemas.openxmlformats.org/officeDocument/2006/relationships/slide" Target="slides/slide341.xml"/><Relationship Id="rId344" Type="http://schemas.openxmlformats.org/officeDocument/2006/relationships/slide" Target="slides/slide342.xml"/><Relationship Id="rId345" Type="http://schemas.openxmlformats.org/officeDocument/2006/relationships/slide" Target="slides/slide343.xml"/><Relationship Id="rId346" Type="http://schemas.openxmlformats.org/officeDocument/2006/relationships/slide" Target="slides/slide344.xml"/><Relationship Id="rId347" Type="http://schemas.openxmlformats.org/officeDocument/2006/relationships/slide" Target="slides/slide345.xml"/><Relationship Id="rId348" Type="http://schemas.openxmlformats.org/officeDocument/2006/relationships/slide" Target="slides/slide346.xml"/><Relationship Id="rId349" Type="http://schemas.openxmlformats.org/officeDocument/2006/relationships/slide" Target="slides/slide347.xml"/><Relationship Id="rId350" Type="http://schemas.openxmlformats.org/officeDocument/2006/relationships/slide" Target="slides/slide348.xml"/><Relationship Id="rId351" Type="http://schemas.openxmlformats.org/officeDocument/2006/relationships/slide" Target="slides/slide349.xml"/><Relationship Id="rId352" Type="http://schemas.openxmlformats.org/officeDocument/2006/relationships/slide" Target="slides/slide350.xml"/><Relationship Id="rId353" Type="http://schemas.openxmlformats.org/officeDocument/2006/relationships/slide" Target="slides/slide351.xml"/><Relationship Id="rId354" Type="http://schemas.openxmlformats.org/officeDocument/2006/relationships/slide" Target="slides/slide352.xml"/><Relationship Id="rId355" Type="http://schemas.openxmlformats.org/officeDocument/2006/relationships/slide" Target="slides/slide353.xml"/><Relationship Id="rId356" Type="http://schemas.openxmlformats.org/officeDocument/2006/relationships/slide" Target="slides/slide354.xml"/><Relationship Id="rId357" Type="http://schemas.openxmlformats.org/officeDocument/2006/relationships/slide" Target="slides/slide355.xml"/><Relationship Id="rId358" Type="http://schemas.openxmlformats.org/officeDocument/2006/relationships/slide" Target="slides/slide356.xml"/><Relationship Id="rId359" Type="http://schemas.openxmlformats.org/officeDocument/2006/relationships/slide" Target="slides/slide357.xml"/><Relationship Id="rId360" Type="http://schemas.openxmlformats.org/officeDocument/2006/relationships/slide" Target="slides/slide358.xml"/><Relationship Id="rId361" Type="http://schemas.openxmlformats.org/officeDocument/2006/relationships/slide" Target="slides/slide359.xml"/><Relationship Id="rId362" Type="http://schemas.openxmlformats.org/officeDocument/2006/relationships/slide" Target="slides/slide360.xml"/><Relationship Id="rId363" Type="http://schemas.openxmlformats.org/officeDocument/2006/relationships/slide" Target="slides/slide361.xml"/><Relationship Id="rId364" Type="http://schemas.openxmlformats.org/officeDocument/2006/relationships/slide" Target="slides/slide362.xml"/><Relationship Id="rId365" Type="http://schemas.openxmlformats.org/officeDocument/2006/relationships/slide" Target="slides/slide363.xml"/><Relationship Id="rId366" Type="http://schemas.openxmlformats.org/officeDocument/2006/relationships/slide" Target="slides/slide364.xml"/><Relationship Id="rId367" Type="http://schemas.openxmlformats.org/officeDocument/2006/relationships/slide" Target="slides/slide365.xml"/><Relationship Id="rId368" Type="http://schemas.openxmlformats.org/officeDocument/2006/relationships/slide" Target="slides/slide366.xml"/><Relationship Id="rId369" Type="http://schemas.openxmlformats.org/officeDocument/2006/relationships/slide" Target="slides/slide367.xml"/><Relationship Id="rId370" Type="http://schemas.openxmlformats.org/officeDocument/2006/relationships/slide" Target="slides/slide368.xml"/><Relationship Id="rId371" Type="http://schemas.openxmlformats.org/officeDocument/2006/relationships/slide" Target="slides/slide369.xml"/><Relationship Id="rId372" Type="http://schemas.openxmlformats.org/officeDocument/2006/relationships/slide" Target="slides/slide370.xml"/><Relationship Id="rId373" Type="http://schemas.openxmlformats.org/officeDocument/2006/relationships/slide" Target="slides/slide371.xml"/><Relationship Id="rId374" Type="http://schemas.openxmlformats.org/officeDocument/2006/relationships/slide" Target="slides/slide372.xml"/><Relationship Id="rId375" Type="http://schemas.openxmlformats.org/officeDocument/2006/relationships/slide" Target="slides/slide373.xml"/><Relationship Id="rId376" Type="http://schemas.openxmlformats.org/officeDocument/2006/relationships/slide" Target="slides/slide374.xml"/><Relationship Id="rId377" Type="http://schemas.openxmlformats.org/officeDocument/2006/relationships/slide" Target="slides/slide375.xml"/><Relationship Id="rId378" Type="http://schemas.openxmlformats.org/officeDocument/2006/relationships/slide" Target="slides/slide376.xml"/><Relationship Id="rId379" Type="http://schemas.openxmlformats.org/officeDocument/2006/relationships/slide" Target="slides/slide377.xml"/><Relationship Id="rId380" Type="http://schemas.openxmlformats.org/officeDocument/2006/relationships/slide" Target="slides/slide378.xml"/><Relationship Id="rId381" Type="http://schemas.openxmlformats.org/officeDocument/2006/relationships/slide" Target="slides/slide379.xml"/><Relationship Id="rId382" Type="http://schemas.openxmlformats.org/officeDocument/2006/relationships/slide" Target="slides/slide380.xml"/><Relationship Id="rId383" Type="http://schemas.openxmlformats.org/officeDocument/2006/relationships/slide" Target="slides/slide381.xml"/><Relationship Id="rId384" Type="http://schemas.openxmlformats.org/officeDocument/2006/relationships/slide" Target="slides/slide382.xml"/><Relationship Id="rId385" Type="http://schemas.openxmlformats.org/officeDocument/2006/relationships/slide" Target="slides/slide383.xml"/><Relationship Id="rId386" Type="http://schemas.openxmlformats.org/officeDocument/2006/relationships/slide" Target="slides/slide384.xml"/><Relationship Id="rId387" Type="http://schemas.openxmlformats.org/officeDocument/2006/relationships/slide" Target="slides/slide385.xml"/><Relationship Id="rId388" Type="http://schemas.openxmlformats.org/officeDocument/2006/relationships/slide" Target="slides/slide386.xml"/><Relationship Id="rId389" Type="http://schemas.openxmlformats.org/officeDocument/2006/relationships/slide" Target="slides/slide387.xml"/><Relationship Id="rId390" Type="http://schemas.openxmlformats.org/officeDocument/2006/relationships/slide" Target="slides/slide388.xml"/><Relationship Id="rId391" Type="http://schemas.openxmlformats.org/officeDocument/2006/relationships/slide" Target="slides/slide389.xml"/><Relationship Id="rId392" Type="http://schemas.openxmlformats.org/officeDocument/2006/relationships/slide" Target="slides/slide390.xml"/><Relationship Id="rId393" Type="http://schemas.openxmlformats.org/officeDocument/2006/relationships/slide" Target="slides/slide391.xml"/><Relationship Id="rId394" Type="http://schemas.openxmlformats.org/officeDocument/2006/relationships/slide" Target="slides/slide392.xml"/><Relationship Id="rId395" Type="http://schemas.openxmlformats.org/officeDocument/2006/relationships/slide" Target="slides/slide393.xml"/><Relationship Id="rId396" Type="http://schemas.openxmlformats.org/officeDocument/2006/relationships/slide" Target="slides/slide394.xml"/><Relationship Id="rId397" Type="http://schemas.openxmlformats.org/officeDocument/2006/relationships/slide" Target="slides/slide395.xml"/><Relationship Id="rId398" Type="http://schemas.openxmlformats.org/officeDocument/2006/relationships/slide" Target="slides/slide396.xml"/><Relationship Id="rId399" Type="http://schemas.openxmlformats.org/officeDocument/2006/relationships/slide" Target="slides/slide397.xml"/><Relationship Id="rId400" Type="http://schemas.openxmlformats.org/officeDocument/2006/relationships/slide" Target="slides/slide398.xml"/><Relationship Id="rId401" Type="http://schemas.openxmlformats.org/officeDocument/2006/relationships/slide" Target="slides/slide399.xml"/><Relationship Id="rId402" Type="http://schemas.openxmlformats.org/officeDocument/2006/relationships/slide" Target="slides/slide400.xml"/><Relationship Id="rId403" Type="http://schemas.openxmlformats.org/officeDocument/2006/relationships/slide" Target="slides/slide401.xml"/><Relationship Id="rId404" Type="http://schemas.openxmlformats.org/officeDocument/2006/relationships/slide" Target="slides/slide402.xml"/><Relationship Id="rId405" Type="http://schemas.openxmlformats.org/officeDocument/2006/relationships/slide" Target="slides/slide403.xml"/><Relationship Id="rId406" Type="http://schemas.openxmlformats.org/officeDocument/2006/relationships/slide" Target="slides/slide404.xml"/><Relationship Id="rId407" Type="http://schemas.openxmlformats.org/officeDocument/2006/relationships/slide" Target="slides/slide405.xml"/><Relationship Id="rId408" Type="http://schemas.openxmlformats.org/officeDocument/2006/relationships/slide" Target="slides/slide406.xml"/><Relationship Id="rId409" Type="http://schemas.openxmlformats.org/officeDocument/2006/relationships/slide" Target="slides/slide407.xml"/><Relationship Id="rId410" Type="http://schemas.openxmlformats.org/officeDocument/2006/relationships/slide" Target="slides/slide408.xml"/><Relationship Id="rId411" Type="http://schemas.openxmlformats.org/officeDocument/2006/relationships/slide" Target="slides/slide409.xml"/><Relationship Id="rId412" Type="http://schemas.openxmlformats.org/officeDocument/2006/relationships/slide" Target="slides/slide410.xml"/><Relationship Id="rId413" Type="http://schemas.openxmlformats.org/officeDocument/2006/relationships/slide" Target="slides/slide411.xml"/><Relationship Id="rId414" Type="http://schemas.openxmlformats.org/officeDocument/2006/relationships/slide" Target="slides/slide412.xml"/><Relationship Id="rId415" Type="http://schemas.openxmlformats.org/officeDocument/2006/relationships/slide" Target="slides/slide413.xml"/><Relationship Id="rId416" Type="http://schemas.openxmlformats.org/officeDocument/2006/relationships/slide" Target="slides/slide414.xml"/><Relationship Id="rId417" Type="http://schemas.openxmlformats.org/officeDocument/2006/relationships/slide" Target="slides/slide415.xml"/><Relationship Id="rId418" Type="http://schemas.openxmlformats.org/officeDocument/2006/relationships/slide" Target="slides/slide416.xml"/><Relationship Id="rId419" Type="http://schemas.openxmlformats.org/officeDocument/2006/relationships/slide" Target="slides/slide417.xml"/><Relationship Id="rId420" Type="http://schemas.openxmlformats.org/officeDocument/2006/relationships/slide" Target="slides/slide418.xml"/><Relationship Id="rId421" Type="http://schemas.openxmlformats.org/officeDocument/2006/relationships/slide" Target="slides/slide419.xml"/><Relationship Id="rId422" Type="http://schemas.openxmlformats.org/officeDocument/2006/relationships/slide" Target="slides/slide420.xml"/><Relationship Id="rId423" Type="http://schemas.openxmlformats.org/officeDocument/2006/relationships/slide" Target="slides/slide421.xml"/><Relationship Id="rId424" Type="http://schemas.openxmlformats.org/officeDocument/2006/relationships/slide" Target="slides/slide422.xml"/><Relationship Id="rId425" Type="http://schemas.openxmlformats.org/officeDocument/2006/relationships/slide" Target="slides/slide423.xml"/><Relationship Id="rId426" Type="http://schemas.openxmlformats.org/officeDocument/2006/relationships/slide" Target="slides/slide424.xml"/><Relationship Id="rId427" Type="http://schemas.openxmlformats.org/officeDocument/2006/relationships/slide" Target="slides/slide425.xml"/><Relationship Id="rId428" Type="http://schemas.openxmlformats.org/officeDocument/2006/relationships/slide" Target="slides/slide426.xml"/><Relationship Id="rId429" Type="http://schemas.openxmlformats.org/officeDocument/2006/relationships/slide" Target="slides/slide427.xml"/><Relationship Id="rId430" Type="http://schemas.openxmlformats.org/officeDocument/2006/relationships/slide" Target="slides/slide428.xml"/><Relationship Id="rId431" Type="http://schemas.openxmlformats.org/officeDocument/2006/relationships/slide" Target="slides/slide429.xml"/><Relationship Id="rId432" Type="http://schemas.openxmlformats.org/officeDocument/2006/relationships/slide" Target="slides/slide430.xml"/><Relationship Id="rId433" Type="http://schemas.openxmlformats.org/officeDocument/2006/relationships/slide" Target="slides/slide431.xml"/><Relationship Id="rId434" Type="http://schemas.openxmlformats.org/officeDocument/2006/relationships/slide" Target="slides/slide432.xml"/><Relationship Id="rId435" Type="http://schemas.openxmlformats.org/officeDocument/2006/relationships/slide" Target="slides/slide433.xml"/><Relationship Id="rId436" Type="http://schemas.openxmlformats.org/officeDocument/2006/relationships/slide" Target="slides/slide434.xml"/><Relationship Id="rId437" Type="http://schemas.openxmlformats.org/officeDocument/2006/relationships/slide" Target="slides/slide435.xml"/><Relationship Id="rId438" Type="http://schemas.openxmlformats.org/officeDocument/2006/relationships/slide" Target="slides/slide436.xml"/><Relationship Id="rId439" Type="http://schemas.openxmlformats.org/officeDocument/2006/relationships/slide" Target="slides/slide437.xml"/><Relationship Id="rId440" Type="http://schemas.openxmlformats.org/officeDocument/2006/relationships/slide" Target="slides/slide438.xml"/><Relationship Id="rId441" Type="http://schemas.openxmlformats.org/officeDocument/2006/relationships/slide" Target="slides/slide439.xml"/><Relationship Id="rId442" Type="http://schemas.openxmlformats.org/officeDocument/2006/relationships/slide" Target="slides/slide440.xml"/><Relationship Id="rId443" Type="http://schemas.openxmlformats.org/officeDocument/2006/relationships/slide" Target="slides/slide441.xml"/><Relationship Id="rId444" Type="http://schemas.openxmlformats.org/officeDocument/2006/relationships/slide" Target="slides/slide442.xml"/><Relationship Id="rId445" Type="http://schemas.openxmlformats.org/officeDocument/2006/relationships/slide" Target="slides/slide443.xml"/><Relationship Id="rId446" Type="http://schemas.openxmlformats.org/officeDocument/2006/relationships/slide" Target="slides/slide444.xml"/><Relationship Id="rId447" Type="http://schemas.openxmlformats.org/officeDocument/2006/relationships/slide" Target="slides/slide445.xml"/><Relationship Id="rId448" Type="http://schemas.openxmlformats.org/officeDocument/2006/relationships/slide" Target="slides/slide446.xml"/><Relationship Id="rId449" Type="http://schemas.openxmlformats.org/officeDocument/2006/relationships/slide" Target="slides/slide447.xml"/><Relationship Id="rId450" Type="http://schemas.openxmlformats.org/officeDocument/2006/relationships/slide" Target="slides/slide448.xml"/><Relationship Id="rId451" Type="http://schemas.openxmlformats.org/officeDocument/2006/relationships/slide" Target="slides/slide449.xml"/><Relationship Id="rId452" Type="http://schemas.openxmlformats.org/officeDocument/2006/relationships/slide" Target="slides/slide450.xml"/><Relationship Id="rId453" Type="http://schemas.openxmlformats.org/officeDocument/2006/relationships/slide" Target="slides/slide451.xml"/><Relationship Id="rId454" Type="http://schemas.openxmlformats.org/officeDocument/2006/relationships/slide" Target="slides/slide452.xml"/><Relationship Id="rId455" Type="http://schemas.openxmlformats.org/officeDocument/2006/relationships/slide" Target="slides/slide453.xml"/><Relationship Id="rId456" Type="http://schemas.openxmlformats.org/officeDocument/2006/relationships/slide" Target="slides/slide454.xml"/><Relationship Id="rId457" Type="http://schemas.openxmlformats.org/officeDocument/2006/relationships/slide" Target="slides/slide455.xml"/><Relationship Id="rId458" Type="http://schemas.openxmlformats.org/officeDocument/2006/relationships/slide" Target="slides/slide456.xml"/><Relationship Id="rId459" Type="http://schemas.openxmlformats.org/officeDocument/2006/relationships/slide" Target="slides/slide457.xml"/><Relationship Id="rId460" Type="http://schemas.openxmlformats.org/officeDocument/2006/relationships/slide" Target="slides/slide458.xml"/><Relationship Id="rId461" Type="http://schemas.openxmlformats.org/officeDocument/2006/relationships/slide" Target="slides/slide459.xml"/><Relationship Id="rId462" Type="http://schemas.openxmlformats.org/officeDocument/2006/relationships/slide" Target="slides/slide460.xml"/><Relationship Id="rId463" Type="http://schemas.openxmlformats.org/officeDocument/2006/relationships/slide" Target="slides/slide461.xml"/><Relationship Id="rId464" Type="http://schemas.openxmlformats.org/officeDocument/2006/relationships/slide" Target="slides/slide462.xml"/><Relationship Id="rId465" Type="http://schemas.openxmlformats.org/officeDocument/2006/relationships/slide" Target="slides/slide463.xml"/><Relationship Id="rId466" Type="http://schemas.openxmlformats.org/officeDocument/2006/relationships/slide" Target="slides/slide464.xml"/><Relationship Id="rId467" Type="http://schemas.openxmlformats.org/officeDocument/2006/relationships/slide" Target="slides/slide465.xml"/><Relationship Id="rId468" Type="http://schemas.openxmlformats.org/officeDocument/2006/relationships/slide" Target="slides/slide466.xml"/><Relationship Id="rId469" Type="http://schemas.openxmlformats.org/officeDocument/2006/relationships/slide" Target="slides/slide467.xml"/><Relationship Id="rId470" Type="http://schemas.openxmlformats.org/officeDocument/2006/relationships/slide" Target="slides/slide468.xml"/><Relationship Id="rId471" Type="http://schemas.openxmlformats.org/officeDocument/2006/relationships/slide" Target="slides/slide469.xml"/><Relationship Id="rId472" Type="http://schemas.openxmlformats.org/officeDocument/2006/relationships/slide" Target="slides/slide470.xml"/><Relationship Id="rId473" Type="http://schemas.openxmlformats.org/officeDocument/2006/relationships/slide" Target="slides/slide471.xml"/><Relationship Id="rId474" Type="http://schemas.openxmlformats.org/officeDocument/2006/relationships/slide" Target="slides/slide472.xml"/><Relationship Id="rId475" Type="http://schemas.openxmlformats.org/officeDocument/2006/relationships/slide" Target="slides/slide473.xml"/><Relationship Id="rId476" Type="http://schemas.openxmlformats.org/officeDocument/2006/relationships/slide" Target="slides/slide474.xml"/><Relationship Id="rId477" Type="http://schemas.openxmlformats.org/officeDocument/2006/relationships/slide" Target="slides/slide475.xml"/><Relationship Id="rId478" Type="http://schemas.openxmlformats.org/officeDocument/2006/relationships/slide" Target="slides/slide476.xml"/><Relationship Id="rId479" Type="http://schemas.openxmlformats.org/officeDocument/2006/relationships/slide" Target="slides/slide477.xml"/><Relationship Id="rId480" Type="http://schemas.openxmlformats.org/officeDocument/2006/relationships/slide" Target="slides/slide478.xml"/><Relationship Id="rId481" Type="http://schemas.openxmlformats.org/officeDocument/2006/relationships/slide" Target="slides/slide479.xml"/><Relationship Id="rId482" Type="http://schemas.openxmlformats.org/officeDocument/2006/relationships/slide" Target="slides/slide480.xml"/><Relationship Id="rId483" Type="http://schemas.openxmlformats.org/officeDocument/2006/relationships/slide" Target="slides/slide481.xml"/><Relationship Id="rId484" Type="http://schemas.openxmlformats.org/officeDocument/2006/relationships/slide" Target="slides/slide482.xml"/><Relationship Id="rId485" Type="http://schemas.openxmlformats.org/officeDocument/2006/relationships/slide" Target="slides/slide483.xml"/><Relationship Id="rId486" Type="http://schemas.openxmlformats.org/officeDocument/2006/relationships/slide" Target="slides/slide484.xml"/><Relationship Id="rId487" Type="http://schemas.openxmlformats.org/officeDocument/2006/relationships/slide" Target="slides/slide485.xml"/><Relationship Id="rId488" Type="http://schemas.openxmlformats.org/officeDocument/2006/relationships/slide" Target="slides/slide486.xml"/><Relationship Id="rId489" Type="http://schemas.openxmlformats.org/officeDocument/2006/relationships/slide" Target="slides/slide487.xml"/><Relationship Id="rId490" Type="http://schemas.openxmlformats.org/officeDocument/2006/relationships/slide" Target="slides/slide488.xml"/><Relationship Id="rId491" Type="http://schemas.openxmlformats.org/officeDocument/2006/relationships/slide" Target="slides/slide489.xml"/><Relationship Id="rId492" Type="http://schemas.openxmlformats.org/officeDocument/2006/relationships/slide" Target="slides/slide490.xml"/><Relationship Id="rId493" Type="http://schemas.openxmlformats.org/officeDocument/2006/relationships/slide" Target="slides/slide491.xml"/><Relationship Id="rId494" Type="http://schemas.openxmlformats.org/officeDocument/2006/relationships/slide" Target="slides/slide492.xml"/><Relationship Id="rId495" Type="http://schemas.openxmlformats.org/officeDocument/2006/relationships/slide" Target="slides/slide493.xml"/><Relationship Id="rId496" Type="http://schemas.openxmlformats.org/officeDocument/2006/relationships/slide" Target="slides/slide494.xml"/><Relationship Id="rId497" Type="http://schemas.openxmlformats.org/officeDocument/2006/relationships/slide" Target="slides/slide495.xml"/><Relationship Id="rId498" Type="http://schemas.openxmlformats.org/officeDocument/2006/relationships/slide" Target="slides/slide496.xml"/><Relationship Id="rId499" Type="http://schemas.openxmlformats.org/officeDocument/2006/relationships/slide" Target="slides/slide497.xml"/><Relationship Id="rId500" Type="http://schemas.openxmlformats.org/officeDocument/2006/relationships/slide" Target="slides/slide498.xml"/><Relationship Id="rId501" Type="http://schemas.openxmlformats.org/officeDocument/2006/relationships/slide" Target="slides/slide499.xml"/><Relationship Id="rId502" Type="http://schemas.openxmlformats.org/officeDocument/2006/relationships/slide" Target="slides/slide500.xml"/><Relationship Id="rId503" Type="http://schemas.openxmlformats.org/officeDocument/2006/relationships/slide" Target="slides/slide501.xml"/><Relationship Id="rId504" Type="http://schemas.openxmlformats.org/officeDocument/2006/relationships/slide" Target="slides/slide502.xml"/><Relationship Id="rId505" Type="http://schemas.openxmlformats.org/officeDocument/2006/relationships/slide" Target="slides/slide503.xml"/><Relationship Id="rId506" Type="http://schemas.openxmlformats.org/officeDocument/2006/relationships/slide" Target="slides/slide504.xml"/><Relationship Id="rId507" Type="http://schemas.openxmlformats.org/officeDocument/2006/relationships/slide" Target="slides/slide505.xml"/><Relationship Id="rId508" Type="http://schemas.openxmlformats.org/officeDocument/2006/relationships/slide" Target="slides/slide506.xml"/><Relationship Id="rId509" Type="http://schemas.openxmlformats.org/officeDocument/2006/relationships/slide" Target="slides/slide507.xml"/><Relationship Id="rId510" Type="http://schemas.openxmlformats.org/officeDocument/2006/relationships/slide" Target="slides/slide508.xml"/><Relationship Id="rId511" Type="http://schemas.openxmlformats.org/officeDocument/2006/relationships/slide" Target="slides/slide509.xml"/><Relationship Id="rId512" Type="http://schemas.openxmlformats.org/officeDocument/2006/relationships/slide" Target="slides/slide510.xml"/><Relationship Id="rId513" Type="http://schemas.openxmlformats.org/officeDocument/2006/relationships/slide" Target="slides/slide511.xml"/><Relationship Id="rId514" Type="http://schemas.openxmlformats.org/officeDocument/2006/relationships/slide" Target="slides/slide512.xml"/><Relationship Id="rId515" Type="http://schemas.openxmlformats.org/officeDocument/2006/relationships/slide" Target="slides/slide513.xml"/><Relationship Id="rId516" Type="http://schemas.openxmlformats.org/officeDocument/2006/relationships/slide" Target="slides/slide514.xml"/><Relationship Id="rId517" Type="http://schemas.openxmlformats.org/officeDocument/2006/relationships/slide" Target="slides/slide515.xml"/><Relationship Id="rId518" Type="http://schemas.openxmlformats.org/officeDocument/2006/relationships/slide" Target="slides/slide516.xml"/><Relationship Id="rId519" Type="http://schemas.openxmlformats.org/officeDocument/2006/relationships/slide" Target="slides/slide517.xml"/><Relationship Id="rId520" Type="http://schemas.openxmlformats.org/officeDocument/2006/relationships/slide" Target="slides/slide518.xml"/><Relationship Id="rId521" Type="http://schemas.openxmlformats.org/officeDocument/2006/relationships/slide" Target="slides/slide519.xml"/><Relationship Id="rId522" Type="http://schemas.openxmlformats.org/officeDocument/2006/relationships/slide" Target="slides/slide520.xml"/><Relationship Id="rId523" Type="http://schemas.openxmlformats.org/officeDocument/2006/relationships/slide" Target="slides/slide521.xml"/><Relationship Id="rId524" Type="http://schemas.openxmlformats.org/officeDocument/2006/relationships/slide" Target="slides/slide522.xml"/><Relationship Id="rId525" Type="http://schemas.openxmlformats.org/officeDocument/2006/relationships/slide" Target="slides/slide523.xml"/><Relationship Id="rId526" Type="http://schemas.openxmlformats.org/officeDocument/2006/relationships/slide" Target="slides/slide524.xml"/><Relationship Id="rId527" Type="http://schemas.openxmlformats.org/officeDocument/2006/relationships/slide" Target="slides/slide525.xml"/><Relationship Id="rId528" Type="http://schemas.openxmlformats.org/officeDocument/2006/relationships/slide" Target="slides/slide526.xml"/><Relationship Id="rId529" Type="http://schemas.openxmlformats.org/officeDocument/2006/relationships/slide" Target="slides/slide527.xml"/><Relationship Id="rId530" Type="http://schemas.openxmlformats.org/officeDocument/2006/relationships/slide" Target="slides/slide528.xml"/><Relationship Id="rId531" Type="http://schemas.openxmlformats.org/officeDocument/2006/relationships/slide" Target="slides/slide529.xml"/><Relationship Id="rId532" Type="http://schemas.openxmlformats.org/officeDocument/2006/relationships/slide" Target="slides/slide530.xml"/><Relationship Id="rId533" Type="http://schemas.openxmlformats.org/officeDocument/2006/relationships/slide" Target="slides/slide531.xml"/><Relationship Id="rId534" Type="http://schemas.openxmlformats.org/officeDocument/2006/relationships/slide" Target="slides/slide532.xml"/><Relationship Id="rId535" Type="http://schemas.openxmlformats.org/officeDocument/2006/relationships/slide" Target="slides/slide533.xml"/><Relationship Id="rId536" Type="http://schemas.openxmlformats.org/officeDocument/2006/relationships/slide" Target="slides/slide534.xml"/><Relationship Id="rId537" Type="http://schemas.openxmlformats.org/officeDocument/2006/relationships/slide" Target="slides/slide535.xml"/><Relationship Id="rId538" Type="http://schemas.openxmlformats.org/officeDocument/2006/relationships/slide" Target="slides/slide536.xml"/><Relationship Id="rId539" Type="http://schemas.openxmlformats.org/officeDocument/2006/relationships/slide" Target="slides/slide537.xml"/><Relationship Id="rId540" Type="http://schemas.openxmlformats.org/officeDocument/2006/relationships/slide" Target="slides/slide538.xml"/><Relationship Id="rId541" Type="http://schemas.openxmlformats.org/officeDocument/2006/relationships/slide" Target="slides/slide539.xml"/><Relationship Id="rId542" Type="http://schemas.openxmlformats.org/officeDocument/2006/relationships/slide" Target="slides/slide540.xml"/><Relationship Id="rId543" Type="http://schemas.openxmlformats.org/officeDocument/2006/relationships/slide" Target="slides/slide541.xml"/><Relationship Id="rId544" Type="http://schemas.openxmlformats.org/officeDocument/2006/relationships/slide" Target="slides/slide542.xml"/><Relationship Id="rId545" Type="http://schemas.openxmlformats.org/officeDocument/2006/relationships/slide" Target="slides/slide543.xml"/><Relationship Id="rId546" Type="http://schemas.openxmlformats.org/officeDocument/2006/relationships/slide" Target="slides/slide544.xml"/><Relationship Id="rId547" Type="http://schemas.openxmlformats.org/officeDocument/2006/relationships/slide" Target="slides/slide545.xml"/><Relationship Id="rId548" Type="http://schemas.openxmlformats.org/officeDocument/2006/relationships/slide" Target="slides/slide546.xml"/><Relationship Id="rId549" Type="http://schemas.openxmlformats.org/officeDocument/2006/relationships/slide" Target="slides/slide547.xml"/><Relationship Id="rId550" Type="http://schemas.openxmlformats.org/officeDocument/2006/relationships/slide" Target="slides/slide548.xml"/><Relationship Id="rId551" Type="http://schemas.openxmlformats.org/officeDocument/2006/relationships/slide" Target="slides/slide549.xml"/><Relationship Id="rId552" Type="http://schemas.openxmlformats.org/officeDocument/2006/relationships/slide" Target="slides/slide550.xml"/><Relationship Id="rId553" Type="http://schemas.openxmlformats.org/officeDocument/2006/relationships/slide" Target="slides/slide551.xml"/><Relationship Id="rId554" Type="http://schemas.openxmlformats.org/officeDocument/2006/relationships/slide" Target="slides/slide552.xml"/><Relationship Id="rId555" Type="http://schemas.openxmlformats.org/officeDocument/2006/relationships/slide" Target="slides/slide553.xml"/><Relationship Id="rId556" Type="http://schemas.openxmlformats.org/officeDocument/2006/relationships/slide" Target="slides/slide554.xml"/><Relationship Id="rId557" Type="http://schemas.openxmlformats.org/officeDocument/2006/relationships/slide" Target="slides/slide555.xml"/><Relationship Id="rId558" Type="http://schemas.openxmlformats.org/officeDocument/2006/relationships/slide" Target="slides/slide556.xml"/><Relationship Id="rId559" Type="http://schemas.openxmlformats.org/officeDocument/2006/relationships/slide" Target="slides/slide557.xml"/><Relationship Id="rId560" Type="http://schemas.openxmlformats.org/officeDocument/2006/relationships/slide" Target="slides/slide558.xml"/><Relationship Id="rId561" Type="http://schemas.openxmlformats.org/officeDocument/2006/relationships/slide" Target="slides/slide559.xml"/><Relationship Id="rId562" Type="http://schemas.openxmlformats.org/officeDocument/2006/relationships/slide" Target="slides/slide560.xml"/><Relationship Id="rId563" Type="http://schemas.openxmlformats.org/officeDocument/2006/relationships/slide" Target="slides/slide561.xml"/><Relationship Id="rId564" Type="http://schemas.openxmlformats.org/officeDocument/2006/relationships/slide" Target="slides/slide562.xml"/><Relationship Id="rId565" Type="http://schemas.openxmlformats.org/officeDocument/2006/relationships/slide" Target="slides/slide563.xml"/><Relationship Id="rId566" Type="http://schemas.openxmlformats.org/officeDocument/2006/relationships/slide" Target="slides/slide564.xml"/><Relationship Id="rId567" Type="http://schemas.openxmlformats.org/officeDocument/2006/relationships/slide" Target="slides/slide565.xml"/><Relationship Id="rId568" Type="http://schemas.openxmlformats.org/officeDocument/2006/relationships/slide" Target="slides/slide566.xml"/><Relationship Id="rId569" Type="http://schemas.openxmlformats.org/officeDocument/2006/relationships/slide" Target="slides/slide567.xml"/><Relationship Id="rId570" Type="http://schemas.openxmlformats.org/officeDocument/2006/relationships/slide" Target="slides/slide568.xml"/><Relationship Id="rId571" Type="http://schemas.openxmlformats.org/officeDocument/2006/relationships/slide" Target="slides/slide569.xml"/><Relationship Id="rId572" Type="http://schemas.openxmlformats.org/officeDocument/2006/relationships/slide" Target="slides/slide570.xml"/><Relationship Id="rId573" Type="http://schemas.openxmlformats.org/officeDocument/2006/relationships/slide" Target="slides/slide571.xml"/><Relationship Id="rId574" Type="http://schemas.openxmlformats.org/officeDocument/2006/relationships/slide" Target="slides/slide572.xml"/><Relationship Id="rId575" Type="http://schemas.openxmlformats.org/officeDocument/2006/relationships/slide" Target="slides/slide573.xml"/><Relationship Id="rId576" Type="http://schemas.openxmlformats.org/officeDocument/2006/relationships/slide" Target="slides/slide574.xml"/><Relationship Id="rId577" Type="http://schemas.openxmlformats.org/officeDocument/2006/relationships/slide" Target="slides/slide575.xml"/><Relationship Id="rId578" Type="http://schemas.openxmlformats.org/officeDocument/2006/relationships/slide" Target="slides/slide576.xml"/><Relationship Id="rId579" Type="http://schemas.openxmlformats.org/officeDocument/2006/relationships/slide" Target="slides/slide577.xml"/><Relationship Id="rId580" Type="http://schemas.openxmlformats.org/officeDocument/2006/relationships/slide" Target="slides/slide578.xml"/><Relationship Id="rId581" Type="http://schemas.openxmlformats.org/officeDocument/2006/relationships/slide" Target="slides/slide579.xml"/><Relationship Id="rId582" Type="http://schemas.openxmlformats.org/officeDocument/2006/relationships/slide" Target="slides/slide580.xml"/><Relationship Id="rId583" Type="http://schemas.openxmlformats.org/officeDocument/2006/relationships/slide" Target="slides/slide581.xml"/><Relationship Id="rId584" Type="http://schemas.openxmlformats.org/officeDocument/2006/relationships/slide" Target="slides/slide582.xml"/><Relationship Id="rId585" Type="http://schemas.openxmlformats.org/officeDocument/2006/relationships/slide" Target="slides/slide583.xml"/><Relationship Id="rId586" Type="http://schemas.openxmlformats.org/officeDocument/2006/relationships/slide" Target="slides/slide584.xml"/><Relationship Id="rId587" Type="http://schemas.openxmlformats.org/officeDocument/2006/relationships/slide" Target="slides/slide585.xml"/><Relationship Id="rId588" Type="http://schemas.openxmlformats.org/officeDocument/2006/relationships/slide" Target="slides/slide586.xml"/><Relationship Id="rId589" Type="http://schemas.openxmlformats.org/officeDocument/2006/relationships/slide" Target="slides/slide587.xml"/><Relationship Id="rId590" Type="http://schemas.openxmlformats.org/officeDocument/2006/relationships/slide" Target="slides/slide588.xml"/><Relationship Id="rId591" Type="http://schemas.openxmlformats.org/officeDocument/2006/relationships/slide" Target="slides/slide589.xml"/><Relationship Id="rId592" Type="http://schemas.openxmlformats.org/officeDocument/2006/relationships/slide" Target="slides/slide590.xml"/><Relationship Id="rId593" Type="http://schemas.openxmlformats.org/officeDocument/2006/relationships/slide" Target="slides/slide591.xml"/><Relationship Id="rId594" Type="http://schemas.openxmlformats.org/officeDocument/2006/relationships/slide" Target="slides/slide592.xml"/><Relationship Id="rId595" Type="http://schemas.openxmlformats.org/officeDocument/2006/relationships/slide" Target="slides/slide593.xml"/><Relationship Id="rId596" Type="http://schemas.openxmlformats.org/officeDocument/2006/relationships/slide" Target="slides/slide594.xml"/><Relationship Id="rId597" Type="http://schemas.openxmlformats.org/officeDocument/2006/relationships/slide" Target="slides/slide595.xml"/><Relationship Id="rId598" Type="http://schemas.openxmlformats.org/officeDocument/2006/relationships/slide" Target="slides/slide596.xml"/><Relationship Id="rId599" Type="http://schemas.openxmlformats.org/officeDocument/2006/relationships/slide" Target="slides/slide597.xml"/><Relationship Id="rId600" Type="http://schemas.openxmlformats.org/officeDocument/2006/relationships/slide" Target="slides/slide598.xml"/><Relationship Id="rId601" Type="http://schemas.openxmlformats.org/officeDocument/2006/relationships/slide" Target="slides/slide599.xml"/><Relationship Id="rId602" Type="http://schemas.openxmlformats.org/officeDocument/2006/relationships/slide" Target="slides/slide600.xml"/><Relationship Id="rId603" Type="http://schemas.openxmlformats.org/officeDocument/2006/relationships/slide" Target="slides/slide601.xml"/><Relationship Id="rId604" Type="http://schemas.openxmlformats.org/officeDocument/2006/relationships/slide" Target="slides/slide602.xml"/><Relationship Id="rId605" Type="http://schemas.openxmlformats.org/officeDocument/2006/relationships/slide" Target="slides/slide603.xml"/><Relationship Id="rId606" Type="http://schemas.openxmlformats.org/officeDocument/2006/relationships/slide" Target="slides/slide604.xml"/><Relationship Id="rId607" Type="http://schemas.openxmlformats.org/officeDocument/2006/relationships/slide" Target="slides/slide605.xml"/><Relationship Id="rId608" Type="http://schemas.openxmlformats.org/officeDocument/2006/relationships/slide" Target="slides/slide606.xml"/><Relationship Id="rId609" Type="http://schemas.openxmlformats.org/officeDocument/2006/relationships/slide" Target="slides/slide607.xml"/><Relationship Id="rId610" Type="http://schemas.openxmlformats.org/officeDocument/2006/relationships/slide" Target="slides/slide608.xml"/><Relationship Id="rId611" Type="http://schemas.openxmlformats.org/officeDocument/2006/relationships/slide" Target="slides/slide609.xml"/><Relationship Id="rId612" Type="http://schemas.openxmlformats.org/officeDocument/2006/relationships/slide" Target="slides/slide610.xml"/><Relationship Id="rId613" Type="http://schemas.openxmlformats.org/officeDocument/2006/relationships/slide" Target="slides/slide611.xml"/><Relationship Id="rId614" Type="http://schemas.openxmlformats.org/officeDocument/2006/relationships/slide" Target="slides/slide612.xml"/><Relationship Id="rId615" Type="http://schemas.openxmlformats.org/officeDocument/2006/relationships/slide" Target="slides/slide613.xml"/><Relationship Id="rId616" Type="http://schemas.openxmlformats.org/officeDocument/2006/relationships/slide" Target="slides/slide614.xml"/><Relationship Id="rId617" Type="http://schemas.openxmlformats.org/officeDocument/2006/relationships/slide" Target="slides/slide615.xml"/><Relationship Id="rId618" Type="http://schemas.openxmlformats.org/officeDocument/2006/relationships/slide" Target="slides/slide616.xml"/><Relationship Id="rId619" Type="http://schemas.openxmlformats.org/officeDocument/2006/relationships/slide" Target="slides/slide617.xml"/><Relationship Id="rId620" Type="http://schemas.openxmlformats.org/officeDocument/2006/relationships/slide" Target="slides/slide618.xml"/><Relationship Id="rId621" Type="http://schemas.openxmlformats.org/officeDocument/2006/relationships/slide" Target="slides/slide619.xml"/><Relationship Id="rId622" Type="http://schemas.openxmlformats.org/officeDocument/2006/relationships/slide" Target="slides/slide620.xml"/><Relationship Id="rId623" Type="http://schemas.openxmlformats.org/officeDocument/2006/relationships/slide" Target="slides/slide621.xml"/><Relationship Id="rId624" Type="http://schemas.openxmlformats.org/officeDocument/2006/relationships/slide" Target="slides/slide622.xml"/><Relationship Id="rId625" Type="http://schemas.openxmlformats.org/officeDocument/2006/relationships/slide" Target="slides/slide623.xml"/><Relationship Id="rId626" Type="http://schemas.openxmlformats.org/officeDocument/2006/relationships/slide" Target="slides/slide624.xml"/><Relationship Id="rId627" Type="http://schemas.openxmlformats.org/officeDocument/2006/relationships/slide" Target="slides/slide625.xml"/><Relationship Id="rId628" Type="http://schemas.openxmlformats.org/officeDocument/2006/relationships/slide" Target="slides/slide626.xml"/><Relationship Id="rId629" Type="http://schemas.openxmlformats.org/officeDocument/2006/relationships/slide" Target="slides/slide627.xml"/><Relationship Id="rId630" Type="http://schemas.openxmlformats.org/officeDocument/2006/relationships/slide" Target="slides/slide628.xml"/><Relationship Id="rId631" Type="http://schemas.openxmlformats.org/officeDocument/2006/relationships/slide" Target="slides/slide629.xml"/><Relationship Id="rId632" Type="http://schemas.openxmlformats.org/officeDocument/2006/relationships/slide" Target="slides/slide630.xml"/><Relationship Id="rId633" Type="http://schemas.openxmlformats.org/officeDocument/2006/relationships/slide" Target="slides/slide631.xml"/><Relationship Id="rId634" Type="http://schemas.openxmlformats.org/officeDocument/2006/relationships/slide" Target="slides/slide632.xml"/><Relationship Id="rId635" Type="http://schemas.openxmlformats.org/officeDocument/2006/relationships/slide" Target="slides/slide633.xml"/><Relationship Id="rId636" Type="http://schemas.openxmlformats.org/officeDocument/2006/relationships/slide" Target="slides/slide634.xml"/><Relationship Id="rId637" Type="http://schemas.openxmlformats.org/officeDocument/2006/relationships/slide" Target="slides/slide635.xml"/><Relationship Id="rId638" Type="http://schemas.openxmlformats.org/officeDocument/2006/relationships/slide" Target="slides/slide636.xml"/><Relationship Id="rId639" Type="http://schemas.openxmlformats.org/officeDocument/2006/relationships/slide" Target="slides/slide637.xml"/><Relationship Id="rId640" Type="http://schemas.openxmlformats.org/officeDocument/2006/relationships/slide" Target="slides/slide638.xml"/><Relationship Id="rId641" Type="http://schemas.openxmlformats.org/officeDocument/2006/relationships/slide" Target="slides/slide639.xml"/><Relationship Id="rId642" Type="http://schemas.openxmlformats.org/officeDocument/2006/relationships/slide" Target="slides/slide640.xml"/><Relationship Id="rId643" Type="http://schemas.openxmlformats.org/officeDocument/2006/relationships/slide" Target="slides/slide641.xml"/><Relationship Id="rId644" Type="http://schemas.openxmlformats.org/officeDocument/2006/relationships/slide" Target="slides/slide642.xml"/><Relationship Id="rId645" Type="http://schemas.openxmlformats.org/officeDocument/2006/relationships/slide" Target="slides/slide643.xml"/><Relationship Id="rId646" Type="http://schemas.openxmlformats.org/officeDocument/2006/relationships/slide" Target="slides/slide644.xml"/><Relationship Id="rId647" Type="http://schemas.openxmlformats.org/officeDocument/2006/relationships/slide" Target="slides/slide645.xml"/><Relationship Id="rId648" Type="http://schemas.openxmlformats.org/officeDocument/2006/relationships/slide" Target="slides/slide646.xml"/><Relationship Id="rId649" Type="http://schemas.openxmlformats.org/officeDocument/2006/relationships/slide" Target="slides/slide647.xml"/><Relationship Id="rId650" Type="http://schemas.openxmlformats.org/officeDocument/2006/relationships/slide" Target="slides/slide648.xml"/><Relationship Id="rId651" Type="http://schemas.openxmlformats.org/officeDocument/2006/relationships/slide" Target="slides/slide649.xml"/><Relationship Id="rId652" Type="http://schemas.openxmlformats.org/officeDocument/2006/relationships/slide" Target="slides/slide650.xml"/><Relationship Id="rId653" Type="http://schemas.openxmlformats.org/officeDocument/2006/relationships/slide" Target="slides/slide651.xml"/><Relationship Id="rId654" Type="http://schemas.openxmlformats.org/officeDocument/2006/relationships/slide" Target="slides/slide652.xml"/><Relationship Id="rId655" Type="http://schemas.openxmlformats.org/officeDocument/2006/relationships/slide" Target="slides/slide653.xml"/><Relationship Id="rId656" Type="http://schemas.openxmlformats.org/officeDocument/2006/relationships/slide" Target="slides/slide654.xml"/><Relationship Id="rId657" Type="http://schemas.openxmlformats.org/officeDocument/2006/relationships/slide" Target="slides/slide655.xml"/><Relationship Id="rId658" Type="http://schemas.openxmlformats.org/officeDocument/2006/relationships/slide" Target="slides/slide656.xml"/><Relationship Id="rId659" Type="http://schemas.openxmlformats.org/officeDocument/2006/relationships/slide" Target="slides/slide657.xml"/><Relationship Id="rId660" Type="http://schemas.openxmlformats.org/officeDocument/2006/relationships/slide" Target="slides/slide658.xml"/><Relationship Id="rId661" Type="http://schemas.openxmlformats.org/officeDocument/2006/relationships/slide" Target="slides/slide659.xml"/><Relationship Id="rId662" Type="http://schemas.openxmlformats.org/officeDocument/2006/relationships/slide" Target="slides/slide660.xml"/><Relationship Id="rId663" Type="http://schemas.openxmlformats.org/officeDocument/2006/relationships/slide" Target="slides/slide661.xml"/><Relationship Id="rId664" Type="http://schemas.openxmlformats.org/officeDocument/2006/relationships/slide" Target="slides/slide662.xml"/><Relationship Id="rId665" Type="http://schemas.openxmlformats.org/officeDocument/2006/relationships/slide" Target="slides/slide663.xml"/><Relationship Id="rId666" Type="http://schemas.openxmlformats.org/officeDocument/2006/relationships/slide" Target="slides/slide664.xml"/><Relationship Id="rId667" Type="http://schemas.openxmlformats.org/officeDocument/2006/relationships/slide" Target="slides/slide665.xml"/><Relationship Id="rId668" Type="http://schemas.openxmlformats.org/officeDocument/2006/relationships/slide" Target="slides/slide666.xml"/><Relationship Id="rId669" Type="http://schemas.openxmlformats.org/officeDocument/2006/relationships/slide" Target="slides/slide667.xml"/><Relationship Id="rId670" Type="http://schemas.openxmlformats.org/officeDocument/2006/relationships/slide" Target="slides/slide668.xml"/><Relationship Id="rId671" Type="http://schemas.openxmlformats.org/officeDocument/2006/relationships/slide" Target="slides/slide669.xml"/><Relationship Id="rId672" Type="http://schemas.openxmlformats.org/officeDocument/2006/relationships/slide" Target="slides/slide670.xml"/><Relationship Id="rId673" Type="http://schemas.openxmlformats.org/officeDocument/2006/relationships/slide" Target="slides/slide671.xml"/><Relationship Id="rId674" Type="http://schemas.openxmlformats.org/officeDocument/2006/relationships/slide" Target="slides/slide672.xml"/><Relationship Id="rId675" Type="http://schemas.openxmlformats.org/officeDocument/2006/relationships/slide" Target="slides/slide673.xml"/><Relationship Id="rId676" Type="http://schemas.openxmlformats.org/officeDocument/2006/relationships/slide" Target="slides/slide674.xml"/><Relationship Id="rId677" Type="http://schemas.openxmlformats.org/officeDocument/2006/relationships/slide" Target="slides/slide675.xml"/><Relationship Id="rId678" Type="http://schemas.openxmlformats.org/officeDocument/2006/relationships/slide" Target="slides/slide676.xml"/><Relationship Id="rId679" Type="http://schemas.openxmlformats.org/officeDocument/2006/relationships/slide" Target="slides/slide677.xml"/><Relationship Id="rId680" Type="http://schemas.openxmlformats.org/officeDocument/2006/relationships/slide" Target="slides/slide678.xml"/><Relationship Id="rId681" Type="http://schemas.openxmlformats.org/officeDocument/2006/relationships/slide" Target="slides/slide679.xml"/><Relationship Id="rId682" Type="http://schemas.openxmlformats.org/officeDocument/2006/relationships/slide" Target="slides/slide680.xml"/><Relationship Id="rId683" Type="http://schemas.openxmlformats.org/officeDocument/2006/relationships/slide" Target="slides/slide681.xml"/><Relationship Id="rId684" Type="http://schemas.openxmlformats.org/officeDocument/2006/relationships/slide" Target="slides/slide682.xml"/><Relationship Id="rId685" Type="http://schemas.openxmlformats.org/officeDocument/2006/relationships/slide" Target="slides/slide683.xml"/><Relationship Id="rId686" Type="http://schemas.openxmlformats.org/officeDocument/2006/relationships/slide" Target="slides/slide684.xml"/><Relationship Id="rId687" Type="http://schemas.openxmlformats.org/officeDocument/2006/relationships/slide" Target="slides/slide685.xml"/><Relationship Id="rId688" Type="http://schemas.openxmlformats.org/officeDocument/2006/relationships/slide" Target="slides/slide686.xml"/><Relationship Id="rId689" Type="http://schemas.openxmlformats.org/officeDocument/2006/relationships/slide" Target="slides/slide687.xml"/><Relationship Id="rId690" Type="http://schemas.openxmlformats.org/officeDocument/2006/relationships/slide" Target="slides/slide688.xml"/><Relationship Id="rId691" Type="http://schemas.openxmlformats.org/officeDocument/2006/relationships/slide" Target="slides/slide689.xml"/><Relationship Id="rId692" Type="http://schemas.openxmlformats.org/officeDocument/2006/relationships/slide" Target="slides/slide690.xml"/><Relationship Id="rId693" Type="http://schemas.openxmlformats.org/officeDocument/2006/relationships/slide" Target="slides/slide691.xml"/><Relationship Id="rId694" Type="http://schemas.openxmlformats.org/officeDocument/2006/relationships/slide" Target="slides/slide692.xml"/><Relationship Id="rId695" Type="http://schemas.openxmlformats.org/officeDocument/2006/relationships/slide" Target="slides/slide693.xml"/><Relationship Id="rId696" Type="http://schemas.openxmlformats.org/officeDocument/2006/relationships/slide" Target="slides/slide694.xml"/><Relationship Id="rId697" Type="http://schemas.openxmlformats.org/officeDocument/2006/relationships/slide" Target="slides/slide695.xml"/><Relationship Id="rId698" Type="http://schemas.openxmlformats.org/officeDocument/2006/relationships/slide" Target="slides/slide696.xml"/><Relationship Id="rId699" Type="http://schemas.openxmlformats.org/officeDocument/2006/relationships/slide" Target="slides/slide697.xml"/><Relationship Id="rId700" Type="http://schemas.openxmlformats.org/officeDocument/2006/relationships/slide" Target="slides/slide698.xml"/><Relationship Id="rId701" Type="http://schemas.openxmlformats.org/officeDocument/2006/relationships/slide" Target="slides/slide699.xml"/><Relationship Id="rId702" Type="http://schemas.openxmlformats.org/officeDocument/2006/relationships/slide" Target="slides/slide700.xml"/><Relationship Id="rId703" Type="http://schemas.openxmlformats.org/officeDocument/2006/relationships/slide" Target="slides/slide701.xml"/><Relationship Id="rId704" Type="http://schemas.openxmlformats.org/officeDocument/2006/relationships/slide" Target="slides/slide702.xml"/><Relationship Id="rId705" Type="http://schemas.openxmlformats.org/officeDocument/2006/relationships/slide" Target="slides/slide703.xml"/><Relationship Id="rId706" Type="http://schemas.openxmlformats.org/officeDocument/2006/relationships/slide" Target="slides/slide704.xml"/><Relationship Id="rId707" Type="http://schemas.openxmlformats.org/officeDocument/2006/relationships/slide" Target="slides/slide705.xml"/><Relationship Id="rId708" Type="http://schemas.openxmlformats.org/officeDocument/2006/relationships/slide" Target="slides/slide706.xml"/><Relationship Id="rId709" Type="http://schemas.openxmlformats.org/officeDocument/2006/relationships/slide" Target="slides/slide707.xml"/><Relationship Id="rId710" Type="http://schemas.openxmlformats.org/officeDocument/2006/relationships/slide" Target="slides/slide708.xml"/><Relationship Id="rId711" Type="http://schemas.openxmlformats.org/officeDocument/2006/relationships/slide" Target="slides/slide709.xml"/><Relationship Id="rId712" Type="http://schemas.openxmlformats.org/officeDocument/2006/relationships/slide" Target="slides/slide710.xml"/><Relationship Id="rId713" Type="http://schemas.openxmlformats.org/officeDocument/2006/relationships/slide" Target="slides/slide711.xml"/><Relationship Id="rId714" Type="http://schemas.openxmlformats.org/officeDocument/2006/relationships/slide" Target="slides/slide712.xml"/><Relationship Id="rId715" Type="http://schemas.openxmlformats.org/officeDocument/2006/relationships/slide" Target="slides/slide713.xml"/><Relationship Id="rId716" Type="http://schemas.openxmlformats.org/officeDocument/2006/relationships/slide" Target="slides/slide714.xml"/><Relationship Id="rId717" Type="http://schemas.openxmlformats.org/officeDocument/2006/relationships/slide" Target="slides/slide715.xml"/><Relationship Id="rId718" Type="http://schemas.openxmlformats.org/officeDocument/2006/relationships/slide" Target="slides/slide716.xml"/><Relationship Id="rId719" Type="http://schemas.openxmlformats.org/officeDocument/2006/relationships/slide" Target="slides/slide717.xml"/><Relationship Id="rId720" Type="http://schemas.openxmlformats.org/officeDocument/2006/relationships/slide" Target="slides/slide718.xml"/><Relationship Id="rId721" Type="http://schemas.openxmlformats.org/officeDocument/2006/relationships/slide" Target="slides/slide719.xml"/><Relationship Id="rId722" Type="http://schemas.openxmlformats.org/officeDocument/2006/relationships/slide" Target="slides/slide720.xml"/><Relationship Id="rId723" Type="http://schemas.openxmlformats.org/officeDocument/2006/relationships/slide" Target="slides/slide721.xml"/><Relationship Id="rId724" Type="http://schemas.openxmlformats.org/officeDocument/2006/relationships/slide" Target="slides/slide722.xml"/><Relationship Id="rId725" Type="http://schemas.openxmlformats.org/officeDocument/2006/relationships/slide" Target="slides/slide723.xml"/><Relationship Id="rId726" Type="http://schemas.openxmlformats.org/officeDocument/2006/relationships/slide" Target="slides/slide724.xml"/><Relationship Id="rId727" Type="http://schemas.openxmlformats.org/officeDocument/2006/relationships/slide" Target="slides/slide725.xml"/><Relationship Id="rId728" Type="http://schemas.openxmlformats.org/officeDocument/2006/relationships/slide" Target="slides/slide726.xml"/><Relationship Id="rId729" Type="http://schemas.openxmlformats.org/officeDocument/2006/relationships/slide" Target="slides/slide727.xml"/><Relationship Id="rId730" Type="http://schemas.openxmlformats.org/officeDocument/2006/relationships/slide" Target="slides/slide728.xml"/><Relationship Id="rId731" Type="http://schemas.openxmlformats.org/officeDocument/2006/relationships/slide" Target="slides/slide729.xml"/><Relationship Id="rId732" Type="http://schemas.openxmlformats.org/officeDocument/2006/relationships/slide" Target="slides/slide730.xml"/><Relationship Id="rId733" Type="http://schemas.openxmlformats.org/officeDocument/2006/relationships/slide" Target="slides/slide731.xml"/><Relationship Id="rId734" Type="http://schemas.openxmlformats.org/officeDocument/2006/relationships/slide" Target="slides/slide732.xml"/><Relationship Id="rId735" Type="http://schemas.openxmlformats.org/officeDocument/2006/relationships/slide" Target="slides/slide733.xml"/><Relationship Id="rId736" Type="http://schemas.openxmlformats.org/officeDocument/2006/relationships/slide" Target="slides/slide734.xml"/><Relationship Id="rId737" Type="http://schemas.openxmlformats.org/officeDocument/2006/relationships/slide" Target="slides/slide735.xml"/><Relationship Id="rId738" Type="http://schemas.openxmlformats.org/officeDocument/2006/relationships/slide" Target="slides/slide736.xml"/><Relationship Id="rId739" Type="http://schemas.openxmlformats.org/officeDocument/2006/relationships/slide" Target="slides/slide737.xml"/><Relationship Id="rId740" Type="http://schemas.openxmlformats.org/officeDocument/2006/relationships/slide" Target="slides/slide738.xml"/><Relationship Id="rId741" Type="http://schemas.openxmlformats.org/officeDocument/2006/relationships/slide" Target="slides/slide739.xml"/><Relationship Id="rId742" Type="http://schemas.openxmlformats.org/officeDocument/2006/relationships/slide" Target="slides/slide740.xml"/><Relationship Id="rId743" Type="http://schemas.openxmlformats.org/officeDocument/2006/relationships/slide" Target="slides/slide741.xml"/><Relationship Id="rId744" Type="http://schemas.openxmlformats.org/officeDocument/2006/relationships/slide" Target="slides/slide742.xml"/><Relationship Id="rId745" Type="http://schemas.openxmlformats.org/officeDocument/2006/relationships/slide" Target="slides/slide743.xml"/><Relationship Id="rId746" Type="http://schemas.openxmlformats.org/officeDocument/2006/relationships/slide" Target="slides/slide744.xml"/><Relationship Id="rId747" Type="http://schemas.openxmlformats.org/officeDocument/2006/relationships/slide" Target="slides/slide745.xml"/><Relationship Id="rId748" Type="http://schemas.openxmlformats.org/officeDocument/2006/relationships/slide" Target="slides/slide746.xml"/><Relationship Id="rId749" Type="http://schemas.openxmlformats.org/officeDocument/2006/relationships/slide" Target="slides/slide747.xml"/><Relationship Id="rId750" Type="http://schemas.openxmlformats.org/officeDocument/2006/relationships/slide" Target="slides/slide748.xml"/><Relationship Id="rId751" Type="http://schemas.openxmlformats.org/officeDocument/2006/relationships/slide" Target="slides/slide749.xml"/><Relationship Id="rId752" Type="http://schemas.openxmlformats.org/officeDocument/2006/relationships/slide" Target="slides/slide750.xml"/><Relationship Id="rId753" Type="http://schemas.openxmlformats.org/officeDocument/2006/relationships/slide" Target="slides/slide751.xml"/><Relationship Id="rId754" Type="http://schemas.openxmlformats.org/officeDocument/2006/relationships/slide" Target="slides/slide752.xml"/><Relationship Id="rId755" Type="http://schemas.openxmlformats.org/officeDocument/2006/relationships/slide" Target="slides/slide753.xml"/><Relationship Id="rId756" Type="http://schemas.openxmlformats.org/officeDocument/2006/relationships/slide" Target="slides/slide754.xml"/><Relationship Id="rId757" Type="http://schemas.openxmlformats.org/officeDocument/2006/relationships/slide" Target="slides/slide755.xml"/><Relationship Id="rId758" Type="http://schemas.openxmlformats.org/officeDocument/2006/relationships/slide" Target="slides/slide756.xml"/><Relationship Id="rId759" Type="http://schemas.openxmlformats.org/officeDocument/2006/relationships/slide" Target="slides/slide757.xml"/><Relationship Id="rId760" Type="http://schemas.openxmlformats.org/officeDocument/2006/relationships/slide" Target="slides/slide758.xml"/><Relationship Id="rId761" Type="http://schemas.openxmlformats.org/officeDocument/2006/relationships/slide" Target="slides/slide759.xml"/><Relationship Id="rId762" Type="http://schemas.openxmlformats.org/officeDocument/2006/relationships/slide" Target="slides/slide760.xml"/><Relationship Id="rId763" Type="http://schemas.openxmlformats.org/officeDocument/2006/relationships/slide" Target="slides/slide761.xml"/><Relationship Id="rId764" Type="http://schemas.openxmlformats.org/officeDocument/2006/relationships/slide" Target="slides/slide762.xml"/><Relationship Id="rId765" Type="http://schemas.openxmlformats.org/officeDocument/2006/relationships/slide" Target="slides/slide763.xml"/><Relationship Id="rId766" Type="http://schemas.openxmlformats.org/officeDocument/2006/relationships/slide" Target="slides/slide764.xml"/><Relationship Id="rId767" Type="http://schemas.openxmlformats.org/officeDocument/2006/relationships/slide" Target="slides/slide765.xml"/><Relationship Id="rId768" Type="http://schemas.openxmlformats.org/officeDocument/2006/relationships/slide" Target="slides/slide766.xml"/><Relationship Id="rId769" Type="http://schemas.openxmlformats.org/officeDocument/2006/relationships/slide" Target="slides/slide767.xml"/><Relationship Id="rId770" Type="http://schemas.openxmlformats.org/officeDocument/2006/relationships/slide" Target="slides/slide768.xml"/><Relationship Id="rId771" Type="http://schemas.openxmlformats.org/officeDocument/2006/relationships/slide" Target="slides/slide769.xml"/><Relationship Id="rId772" Type="http://schemas.openxmlformats.org/officeDocument/2006/relationships/slide" Target="slides/slide770.xml"/><Relationship Id="rId773" Type="http://schemas.openxmlformats.org/officeDocument/2006/relationships/slide" Target="slides/slide771.xml"/><Relationship Id="rId774" Type="http://schemas.openxmlformats.org/officeDocument/2006/relationships/slide" Target="slides/slide772.xml"/><Relationship Id="rId775" Type="http://schemas.openxmlformats.org/officeDocument/2006/relationships/slide" Target="slides/slide773.xml"/><Relationship Id="rId776" Type="http://schemas.openxmlformats.org/officeDocument/2006/relationships/slide" Target="slides/slide774.xml"/><Relationship Id="rId777" Type="http://schemas.openxmlformats.org/officeDocument/2006/relationships/slide" Target="slides/slide775.xml"/><Relationship Id="rId778" Type="http://schemas.openxmlformats.org/officeDocument/2006/relationships/slide" Target="slides/slide776.xml"/><Relationship Id="rId779" Type="http://schemas.openxmlformats.org/officeDocument/2006/relationships/slide" Target="slides/slide777.xml"/><Relationship Id="rId780" Type="http://schemas.openxmlformats.org/officeDocument/2006/relationships/slide" Target="slides/slide778.xml"/><Relationship Id="rId781" Type="http://schemas.openxmlformats.org/officeDocument/2006/relationships/slide" Target="slides/slide779.xml"/><Relationship Id="rId782" Type="http://schemas.openxmlformats.org/officeDocument/2006/relationships/slide" Target="slides/slide780.xml"/><Relationship Id="rId783" Type="http://schemas.openxmlformats.org/officeDocument/2006/relationships/slide" Target="slides/slide781.xml"/><Relationship Id="rId784" Type="http://schemas.openxmlformats.org/officeDocument/2006/relationships/slide" Target="slides/slide782.xml"/><Relationship Id="rId785" Type="http://schemas.openxmlformats.org/officeDocument/2006/relationships/slide" Target="slides/slide783.xml"/><Relationship Id="rId786" Type="http://schemas.openxmlformats.org/officeDocument/2006/relationships/slide" Target="slides/slide784.xml"/><Relationship Id="rId787" Type="http://schemas.openxmlformats.org/officeDocument/2006/relationships/slide" Target="slides/slide785.xml"/><Relationship Id="rId788" Type="http://schemas.openxmlformats.org/officeDocument/2006/relationships/slide" Target="slides/slide786.xml"/><Relationship Id="rId789" Type="http://schemas.openxmlformats.org/officeDocument/2006/relationships/slide" Target="slides/slide787.xml"/><Relationship Id="rId790" Type="http://schemas.openxmlformats.org/officeDocument/2006/relationships/slide" Target="slides/slide788.xml"/><Relationship Id="rId791" Type="http://schemas.openxmlformats.org/officeDocument/2006/relationships/slide" Target="slides/slide789.xml"/><Relationship Id="rId792" Type="http://schemas.openxmlformats.org/officeDocument/2006/relationships/slide" Target="slides/slide790.xml"/><Relationship Id="rId793" Type="http://schemas.openxmlformats.org/officeDocument/2006/relationships/slide" Target="slides/slide791.xml"/><Relationship Id="rId794" Type="http://schemas.openxmlformats.org/officeDocument/2006/relationships/slide" Target="slides/slide792.xml"/><Relationship Id="rId795" Type="http://schemas.openxmlformats.org/officeDocument/2006/relationships/slide" Target="slides/slide793.xml"/><Relationship Id="rId796" Type="http://schemas.openxmlformats.org/officeDocument/2006/relationships/slide" Target="slides/slide794.xml"/><Relationship Id="rId797" Type="http://schemas.openxmlformats.org/officeDocument/2006/relationships/slide" Target="slides/slide795.xml"/><Relationship Id="rId798" Type="http://schemas.openxmlformats.org/officeDocument/2006/relationships/slide" Target="slides/slide796.xml"/><Relationship Id="rId799" Type="http://schemas.openxmlformats.org/officeDocument/2006/relationships/slide" Target="slides/slide797.xml"/><Relationship Id="rId800" Type="http://schemas.openxmlformats.org/officeDocument/2006/relationships/slide" Target="slides/slide798.xml"/><Relationship Id="rId801" Type="http://schemas.openxmlformats.org/officeDocument/2006/relationships/slide" Target="slides/slide799.xml"/><Relationship Id="rId802" Type="http://schemas.openxmlformats.org/officeDocument/2006/relationships/slide" Target="slides/slide800.xml"/><Relationship Id="rId803" Type="http://schemas.openxmlformats.org/officeDocument/2006/relationships/slide" Target="slides/slide801.xml"/><Relationship Id="rId804" Type="http://schemas.openxmlformats.org/officeDocument/2006/relationships/slide" Target="slides/slide802.xml"/><Relationship Id="rId805" Type="http://schemas.openxmlformats.org/officeDocument/2006/relationships/slide" Target="slides/slide803.xml"/><Relationship Id="rId806" Type="http://schemas.openxmlformats.org/officeDocument/2006/relationships/slide" Target="slides/slide804.xml"/><Relationship Id="rId807" Type="http://schemas.openxmlformats.org/officeDocument/2006/relationships/slide" Target="slides/slide805.xml"/><Relationship Id="rId808" Type="http://schemas.openxmlformats.org/officeDocument/2006/relationships/slide" Target="slides/slide806.xml"/><Relationship Id="rId809" Type="http://schemas.openxmlformats.org/officeDocument/2006/relationships/slide" Target="slides/slide807.xml"/><Relationship Id="rId810" Type="http://schemas.openxmlformats.org/officeDocument/2006/relationships/slide" Target="slides/slide808.xml"/><Relationship Id="rId811" Type="http://schemas.openxmlformats.org/officeDocument/2006/relationships/slide" Target="slides/slide809.xml"/><Relationship Id="rId812" Type="http://schemas.openxmlformats.org/officeDocument/2006/relationships/slide" Target="slides/slide810.xml"/><Relationship Id="rId813" Type="http://schemas.openxmlformats.org/officeDocument/2006/relationships/slide" Target="slides/slide811.xml"/><Relationship Id="rId814" Type="http://schemas.openxmlformats.org/officeDocument/2006/relationships/slide" Target="slides/slide812.xml"/><Relationship Id="rId815" Type="http://schemas.openxmlformats.org/officeDocument/2006/relationships/slide" Target="slides/slide813.xml"/><Relationship Id="rId816" Type="http://schemas.openxmlformats.org/officeDocument/2006/relationships/slide" Target="slides/slide814.xml"/><Relationship Id="rId817" Type="http://schemas.openxmlformats.org/officeDocument/2006/relationships/slide" Target="slides/slide815.xml"/><Relationship Id="rId818" Type="http://schemas.openxmlformats.org/officeDocument/2006/relationships/slide" Target="slides/slide816.xml"/><Relationship Id="rId819" Type="http://schemas.openxmlformats.org/officeDocument/2006/relationships/slide" Target="slides/slide817.xml"/><Relationship Id="rId820" Type="http://schemas.openxmlformats.org/officeDocument/2006/relationships/slide" Target="slides/slide818.xml"/><Relationship Id="rId821" Type="http://schemas.openxmlformats.org/officeDocument/2006/relationships/slide" Target="slides/slide819.xml"/><Relationship Id="rId822" Type="http://schemas.openxmlformats.org/officeDocument/2006/relationships/slide" Target="slides/slide820.xml"/><Relationship Id="rId823" Type="http://schemas.openxmlformats.org/officeDocument/2006/relationships/slide" Target="slides/slide821.xml"/><Relationship Id="rId824" Type="http://schemas.openxmlformats.org/officeDocument/2006/relationships/slide" Target="slides/slide822.xml"/><Relationship Id="rId825" Type="http://schemas.openxmlformats.org/officeDocument/2006/relationships/slide" Target="slides/slide823.xml"/><Relationship Id="rId826" Type="http://schemas.openxmlformats.org/officeDocument/2006/relationships/slide" Target="slides/slide824.xml"/><Relationship Id="rId827" Type="http://schemas.openxmlformats.org/officeDocument/2006/relationships/slide" Target="slides/slide825.xml"/><Relationship Id="rId828" Type="http://schemas.openxmlformats.org/officeDocument/2006/relationships/slide" Target="slides/slide826.xml"/><Relationship Id="rId829" Type="http://schemas.openxmlformats.org/officeDocument/2006/relationships/slide" Target="slides/slide827.xml"/><Relationship Id="rId830" Type="http://schemas.openxmlformats.org/officeDocument/2006/relationships/slide" Target="slides/slide828.xml"/><Relationship Id="rId831" Type="http://schemas.openxmlformats.org/officeDocument/2006/relationships/slide" Target="slides/slide829.xml"/><Relationship Id="rId832" Type="http://schemas.openxmlformats.org/officeDocument/2006/relationships/slide" Target="slides/slide830.xml"/><Relationship Id="rId833" Type="http://schemas.openxmlformats.org/officeDocument/2006/relationships/slide" Target="slides/slide831.xml"/><Relationship Id="rId834" Type="http://schemas.openxmlformats.org/officeDocument/2006/relationships/slide" Target="slides/slide832.xml"/><Relationship Id="rId835" Type="http://schemas.openxmlformats.org/officeDocument/2006/relationships/slide" Target="slides/slide833.xml"/><Relationship Id="rId836" Type="http://schemas.openxmlformats.org/officeDocument/2006/relationships/slide" Target="slides/slide834.xml"/><Relationship Id="rId837" Type="http://schemas.openxmlformats.org/officeDocument/2006/relationships/slide" Target="slides/slide835.xml"/><Relationship Id="rId838" Type="http://schemas.openxmlformats.org/officeDocument/2006/relationships/slide" Target="slides/slide836.xml"/><Relationship Id="rId839" Type="http://schemas.openxmlformats.org/officeDocument/2006/relationships/slide" Target="slides/slide837.xml"/><Relationship Id="rId840" Type="http://schemas.openxmlformats.org/officeDocument/2006/relationships/slide" Target="slides/slide838.xml"/><Relationship Id="rId841" Type="http://schemas.openxmlformats.org/officeDocument/2006/relationships/slide" Target="slides/slide839.xml"/><Relationship Id="rId842" Type="http://schemas.openxmlformats.org/officeDocument/2006/relationships/slide" Target="slides/slide840.xml"/><Relationship Id="rId843" Type="http://schemas.openxmlformats.org/officeDocument/2006/relationships/slide" Target="slides/slide841.xml"/><Relationship Id="rId844" Type="http://schemas.openxmlformats.org/officeDocument/2006/relationships/slide" Target="slides/slide842.xml"/><Relationship Id="rId845" Type="http://schemas.openxmlformats.org/officeDocument/2006/relationships/slide" Target="slides/slide843.xml"/><Relationship Id="rId846" Type="http://schemas.openxmlformats.org/officeDocument/2006/relationships/slide" Target="slides/slide844.xml"/><Relationship Id="rId847" Type="http://schemas.openxmlformats.org/officeDocument/2006/relationships/slide" Target="slides/slide845.xml"/><Relationship Id="rId848" Type="http://schemas.openxmlformats.org/officeDocument/2006/relationships/slide" Target="slides/slide846.xml"/><Relationship Id="rId849" Type="http://schemas.openxmlformats.org/officeDocument/2006/relationships/slide" Target="slides/slide847.xml"/><Relationship Id="rId850" Type="http://schemas.openxmlformats.org/officeDocument/2006/relationships/slide" Target="slides/slide848.xml"/><Relationship Id="rId851" Type="http://schemas.openxmlformats.org/officeDocument/2006/relationships/slide" Target="slides/slide849.xml"/><Relationship Id="rId852" Type="http://schemas.openxmlformats.org/officeDocument/2006/relationships/slide" Target="slides/slide850.xml"/><Relationship Id="rId853" Type="http://schemas.openxmlformats.org/officeDocument/2006/relationships/slide" Target="slides/slide851.xml"/><Relationship Id="rId854" Type="http://schemas.openxmlformats.org/officeDocument/2006/relationships/slide" Target="slides/slide852.xml"/><Relationship Id="rId855" Type="http://schemas.openxmlformats.org/officeDocument/2006/relationships/slide" Target="slides/slide853.xml"/><Relationship Id="rId856" Type="http://schemas.openxmlformats.org/officeDocument/2006/relationships/slide" Target="slides/slide854.xml"/><Relationship Id="rId857" Type="http://schemas.openxmlformats.org/officeDocument/2006/relationships/slide" Target="slides/slide855.xml"/><Relationship Id="rId858" Type="http://schemas.openxmlformats.org/officeDocument/2006/relationships/slide" Target="slides/slide856.xml"/><Relationship Id="rId859" Type="http://schemas.openxmlformats.org/officeDocument/2006/relationships/slide" Target="slides/slide857.xml"/><Relationship Id="rId860" Type="http://schemas.openxmlformats.org/officeDocument/2006/relationships/slide" Target="slides/slide858.xml"/><Relationship Id="rId861" Type="http://schemas.openxmlformats.org/officeDocument/2006/relationships/slide" Target="slides/slide859.xml"/><Relationship Id="rId862" Type="http://schemas.openxmlformats.org/officeDocument/2006/relationships/slide" Target="slides/slide860.xml"/><Relationship Id="rId863" Type="http://schemas.openxmlformats.org/officeDocument/2006/relationships/slide" Target="slides/slide861.xml"/><Relationship Id="rId864" Type="http://schemas.openxmlformats.org/officeDocument/2006/relationships/slide" Target="slides/slide862.xml"/><Relationship Id="rId865" Type="http://schemas.openxmlformats.org/officeDocument/2006/relationships/slide" Target="slides/slide863.xml"/><Relationship Id="rId866" Type="http://schemas.openxmlformats.org/officeDocument/2006/relationships/slide" Target="slides/slide864.xml"/><Relationship Id="rId867" Type="http://schemas.openxmlformats.org/officeDocument/2006/relationships/slide" Target="slides/slide865.xml"/><Relationship Id="rId868" Type="http://schemas.openxmlformats.org/officeDocument/2006/relationships/slide" Target="slides/slide866.xml"/><Relationship Id="rId869" Type="http://schemas.openxmlformats.org/officeDocument/2006/relationships/slide" Target="slides/slide867.xml"/><Relationship Id="rId870" Type="http://schemas.openxmlformats.org/officeDocument/2006/relationships/slide" Target="slides/slide868.xml"/><Relationship Id="rId871" Type="http://schemas.openxmlformats.org/officeDocument/2006/relationships/slide" Target="slides/slide869.xml"/><Relationship Id="rId872" Type="http://schemas.openxmlformats.org/officeDocument/2006/relationships/slide" Target="slides/slide870.xml"/><Relationship Id="rId873" Type="http://schemas.openxmlformats.org/officeDocument/2006/relationships/slide" Target="slides/slide871.xml"/><Relationship Id="rId874" Type="http://schemas.openxmlformats.org/officeDocument/2006/relationships/slide" Target="slides/slide872.xml"/><Relationship Id="rId875" Type="http://schemas.openxmlformats.org/officeDocument/2006/relationships/slide" Target="slides/slide873.xml"/><Relationship Id="rId876" Type="http://schemas.openxmlformats.org/officeDocument/2006/relationships/slide" Target="slides/slide874.xml"/><Relationship Id="rId877" Type="http://schemas.openxmlformats.org/officeDocument/2006/relationships/slide" Target="slides/slide875.xml"/><Relationship Id="rId878" Type="http://schemas.openxmlformats.org/officeDocument/2006/relationships/slide" Target="slides/slide876.xml"/><Relationship Id="rId879" Type="http://schemas.openxmlformats.org/officeDocument/2006/relationships/slide" Target="slides/slide877.xml"/><Relationship Id="rId880" Type="http://schemas.openxmlformats.org/officeDocument/2006/relationships/slide" Target="slides/slide878.xml"/><Relationship Id="rId881" Type="http://schemas.openxmlformats.org/officeDocument/2006/relationships/slide" Target="slides/slide879.xml"/><Relationship Id="rId882" Type="http://schemas.openxmlformats.org/officeDocument/2006/relationships/slide" Target="slides/slide880.xml"/><Relationship Id="rId883" Type="http://schemas.openxmlformats.org/officeDocument/2006/relationships/slide" Target="slides/slide881.xml"/><Relationship Id="rId884" Type="http://schemas.openxmlformats.org/officeDocument/2006/relationships/slide" Target="slides/slide882.xml"/><Relationship Id="rId885" Type="http://schemas.openxmlformats.org/officeDocument/2006/relationships/slide" Target="slides/slide883.xml"/><Relationship Id="rId886" Type="http://schemas.openxmlformats.org/officeDocument/2006/relationships/slide" Target="slides/slide884.xml"/><Relationship Id="rId887" Type="http://schemas.openxmlformats.org/officeDocument/2006/relationships/slide" Target="slides/slide885.xml"/><Relationship Id="rId888" Type="http://schemas.openxmlformats.org/officeDocument/2006/relationships/slide" Target="slides/slide886.xml"/><Relationship Id="rId889" Type="http://schemas.openxmlformats.org/officeDocument/2006/relationships/slide" Target="slides/slide887.xml"/><Relationship Id="rId890" Type="http://schemas.openxmlformats.org/officeDocument/2006/relationships/slide" Target="slides/slide888.xml"/><Relationship Id="rId891" Type="http://schemas.openxmlformats.org/officeDocument/2006/relationships/slide" Target="slides/slide889.xml"/><Relationship Id="rId892" Type="http://schemas.openxmlformats.org/officeDocument/2006/relationships/slide" Target="slides/slide890.xml"/><Relationship Id="rId893" Type="http://schemas.openxmlformats.org/officeDocument/2006/relationships/slide" Target="slides/slide891.xml"/><Relationship Id="rId894" Type="http://schemas.openxmlformats.org/officeDocument/2006/relationships/slide" Target="slides/slide892.xml"/><Relationship Id="rId895" Type="http://schemas.openxmlformats.org/officeDocument/2006/relationships/slide" Target="slides/slide893.xml"/><Relationship Id="rId896" Type="http://schemas.openxmlformats.org/officeDocument/2006/relationships/slide" Target="slides/slide894.xml"/><Relationship Id="rId897" Type="http://schemas.openxmlformats.org/officeDocument/2006/relationships/slide" Target="slides/slide895.xml"/><Relationship Id="rId898" Type="http://schemas.openxmlformats.org/officeDocument/2006/relationships/slide" Target="slides/slide896.xml"/><Relationship Id="rId899" Type="http://schemas.openxmlformats.org/officeDocument/2006/relationships/slide" Target="slides/slide897.xml"/><Relationship Id="rId900" Type="http://schemas.openxmlformats.org/officeDocument/2006/relationships/slide" Target="slides/slide898.xml"/><Relationship Id="rId901" Type="http://schemas.openxmlformats.org/officeDocument/2006/relationships/slide" Target="slides/slide899.xml"/><Relationship Id="rId902" Type="http://schemas.openxmlformats.org/officeDocument/2006/relationships/slide" Target="slides/slide900.xml"/><Relationship Id="rId903" Type="http://schemas.openxmlformats.org/officeDocument/2006/relationships/slide" Target="slides/slide901.xml"/><Relationship Id="rId904" Type="http://schemas.openxmlformats.org/officeDocument/2006/relationships/slide" Target="slides/slide902.xml"/><Relationship Id="rId905" Type="http://schemas.openxmlformats.org/officeDocument/2006/relationships/slide" Target="slides/slide903.xml"/><Relationship Id="rId906" Type="http://schemas.openxmlformats.org/officeDocument/2006/relationships/slide" Target="slides/slide904.xml"/><Relationship Id="rId907" Type="http://schemas.openxmlformats.org/officeDocument/2006/relationships/slide" Target="slides/slide905.xml"/><Relationship Id="rId908" Type="http://schemas.openxmlformats.org/officeDocument/2006/relationships/slide" Target="slides/slide906.xml"/><Relationship Id="rId909" Type="http://schemas.openxmlformats.org/officeDocument/2006/relationships/slide" Target="slides/slide907.xml"/><Relationship Id="rId910" Type="http://schemas.openxmlformats.org/officeDocument/2006/relationships/slide" Target="slides/slide908.xml"/><Relationship Id="rId911" Type="http://schemas.openxmlformats.org/officeDocument/2006/relationships/slide" Target="slides/slide909.xml"/><Relationship Id="rId912" Type="http://schemas.openxmlformats.org/officeDocument/2006/relationships/slide" Target="slides/slide910.xml"/><Relationship Id="rId913" Type="http://schemas.openxmlformats.org/officeDocument/2006/relationships/slide" Target="slides/slide911.xml"/><Relationship Id="rId914" Type="http://schemas.openxmlformats.org/officeDocument/2006/relationships/slide" Target="slides/slide912.xml"/><Relationship Id="rId915" Type="http://schemas.openxmlformats.org/officeDocument/2006/relationships/slide" Target="slides/slide913.xml"/><Relationship Id="rId916" Type="http://schemas.openxmlformats.org/officeDocument/2006/relationships/slide" Target="slides/slide914.xml"/><Relationship Id="rId917" Type="http://schemas.openxmlformats.org/officeDocument/2006/relationships/slide" Target="slides/slide915.xml"/><Relationship Id="rId918" Type="http://schemas.openxmlformats.org/officeDocument/2006/relationships/slide" Target="slides/slide916.xml"/><Relationship Id="rId919" Type="http://schemas.openxmlformats.org/officeDocument/2006/relationships/slide" Target="slides/slide917.xml"/><Relationship Id="rId920" Type="http://schemas.openxmlformats.org/officeDocument/2006/relationships/slide" Target="slides/slide918.xml"/><Relationship Id="rId921" Type="http://schemas.openxmlformats.org/officeDocument/2006/relationships/slide" Target="slides/slide919.xml"/><Relationship Id="rId922" Type="http://schemas.openxmlformats.org/officeDocument/2006/relationships/slide" Target="slides/slide920.xml"/><Relationship Id="rId923" Type="http://schemas.openxmlformats.org/officeDocument/2006/relationships/slide" Target="slides/slide921.xml"/><Relationship Id="rId924" Type="http://schemas.openxmlformats.org/officeDocument/2006/relationships/slide" Target="slides/slide922.xml"/><Relationship Id="rId925" Type="http://schemas.openxmlformats.org/officeDocument/2006/relationships/slide" Target="slides/slide923.xml"/><Relationship Id="rId926" Type="http://schemas.openxmlformats.org/officeDocument/2006/relationships/slide" Target="slides/slide924.xml"/><Relationship Id="rId927" Type="http://schemas.openxmlformats.org/officeDocument/2006/relationships/slide" Target="slides/slide925.xml"/><Relationship Id="rId928" Type="http://schemas.openxmlformats.org/officeDocument/2006/relationships/slide" Target="slides/slide926.xml"/><Relationship Id="rId929" Type="http://schemas.openxmlformats.org/officeDocument/2006/relationships/slide" Target="slides/slide927.xml"/><Relationship Id="rId930" Type="http://schemas.openxmlformats.org/officeDocument/2006/relationships/slide" Target="slides/slide928.xml"/><Relationship Id="rId931" Type="http://schemas.openxmlformats.org/officeDocument/2006/relationships/slide" Target="slides/slide929.xml"/><Relationship Id="rId932" Type="http://schemas.openxmlformats.org/officeDocument/2006/relationships/slide" Target="slides/slide930.xml"/><Relationship Id="rId933" Type="http://schemas.openxmlformats.org/officeDocument/2006/relationships/slide" Target="slides/slide931.xml"/><Relationship Id="rId934" Type="http://schemas.openxmlformats.org/officeDocument/2006/relationships/slide" Target="slides/slide932.xml"/><Relationship Id="rId935" Type="http://schemas.openxmlformats.org/officeDocument/2006/relationships/slide" Target="slides/slide933.xml"/><Relationship Id="rId936" Type="http://schemas.openxmlformats.org/officeDocument/2006/relationships/slide" Target="slides/slide934.xml"/><Relationship Id="rId937" Type="http://schemas.openxmlformats.org/officeDocument/2006/relationships/slide" Target="slides/slide935.xml"/><Relationship Id="rId938" Type="http://schemas.openxmlformats.org/officeDocument/2006/relationships/slide" Target="slides/slide936.xml"/><Relationship Id="rId939" Type="http://schemas.openxmlformats.org/officeDocument/2006/relationships/slide" Target="slides/slide937.xml"/><Relationship Id="rId940" Type="http://schemas.openxmlformats.org/officeDocument/2006/relationships/slide" Target="slides/slide938.xml"/><Relationship Id="rId941" Type="http://schemas.openxmlformats.org/officeDocument/2006/relationships/slide" Target="slides/slide939.xml"/><Relationship Id="rId942" Type="http://schemas.openxmlformats.org/officeDocument/2006/relationships/slide" Target="slides/slide940.xml"/><Relationship Id="rId943" Type="http://schemas.openxmlformats.org/officeDocument/2006/relationships/slide" Target="slides/slide941.xml"/><Relationship Id="rId944" Type="http://schemas.openxmlformats.org/officeDocument/2006/relationships/slide" Target="slides/slide942.xml"/><Relationship Id="rId945" Type="http://schemas.openxmlformats.org/officeDocument/2006/relationships/slide" Target="slides/slide943.xml"/><Relationship Id="rId946" Type="http://schemas.openxmlformats.org/officeDocument/2006/relationships/slide" Target="slides/slide944.xml"/><Relationship Id="rId947" Type="http://schemas.openxmlformats.org/officeDocument/2006/relationships/slide" Target="slides/slide945.xml"/><Relationship Id="rId948" Type="http://schemas.openxmlformats.org/officeDocument/2006/relationships/slide" Target="slides/slide946.xml"/><Relationship Id="rId949" Type="http://schemas.openxmlformats.org/officeDocument/2006/relationships/slide" Target="slides/slide947.xml"/><Relationship Id="rId950" Type="http://schemas.openxmlformats.org/officeDocument/2006/relationships/slide" Target="slides/slide948.xml"/><Relationship Id="rId951" Type="http://schemas.openxmlformats.org/officeDocument/2006/relationships/slide" Target="slides/slide949.xml"/><Relationship Id="rId952" Type="http://schemas.openxmlformats.org/officeDocument/2006/relationships/slide" Target="slides/slide950.xml"/><Relationship Id="rId953" Type="http://schemas.openxmlformats.org/officeDocument/2006/relationships/slide" Target="slides/slide951.xml"/><Relationship Id="rId954" Type="http://schemas.openxmlformats.org/officeDocument/2006/relationships/slide" Target="slides/slide952.xml"/><Relationship Id="rId955" Type="http://schemas.openxmlformats.org/officeDocument/2006/relationships/slide" Target="slides/slide953.xml"/><Relationship Id="rId956" Type="http://schemas.openxmlformats.org/officeDocument/2006/relationships/slide" Target="slides/slide954.xml"/><Relationship Id="rId957" Type="http://schemas.openxmlformats.org/officeDocument/2006/relationships/slide" Target="slides/slide955.xml"/><Relationship Id="rId958" Type="http://schemas.openxmlformats.org/officeDocument/2006/relationships/slide" Target="slides/slide956.xml"/><Relationship Id="rId959" Type="http://schemas.openxmlformats.org/officeDocument/2006/relationships/slide" Target="slides/slide957.xml"/><Relationship Id="rId960" Type="http://schemas.openxmlformats.org/officeDocument/2006/relationships/slide" Target="slides/slide958.xml"/><Relationship Id="rId961" Type="http://schemas.openxmlformats.org/officeDocument/2006/relationships/slide" Target="slides/slide959.xml"/><Relationship Id="rId962" Type="http://schemas.openxmlformats.org/officeDocument/2006/relationships/slide" Target="slides/slide960.xml"/><Relationship Id="rId963" Type="http://schemas.openxmlformats.org/officeDocument/2006/relationships/slide" Target="slides/slide961.xml"/><Relationship Id="rId964" Type="http://schemas.openxmlformats.org/officeDocument/2006/relationships/slide" Target="slides/slide962.xml"/><Relationship Id="rId965" Type="http://schemas.openxmlformats.org/officeDocument/2006/relationships/slide" Target="slides/slide963.xml"/><Relationship Id="rId966" Type="http://schemas.openxmlformats.org/officeDocument/2006/relationships/slide" Target="slides/slide964.xml"/><Relationship Id="rId967" Type="http://schemas.openxmlformats.org/officeDocument/2006/relationships/slide" Target="slides/slide965.xml"/><Relationship Id="rId968" Type="http://schemas.openxmlformats.org/officeDocument/2006/relationships/slide" Target="slides/slide966.xml"/><Relationship Id="rId969" Type="http://schemas.openxmlformats.org/officeDocument/2006/relationships/slide" Target="slides/slide967.xml"/><Relationship Id="rId970" Type="http://schemas.openxmlformats.org/officeDocument/2006/relationships/slide" Target="slides/slide968.xml"/><Relationship Id="rId971" Type="http://schemas.openxmlformats.org/officeDocument/2006/relationships/slide" Target="slides/slide969.xml"/><Relationship Id="rId972" Type="http://schemas.openxmlformats.org/officeDocument/2006/relationships/slide" Target="slides/slide970.xml"/><Relationship Id="rId973" Type="http://schemas.openxmlformats.org/officeDocument/2006/relationships/slide" Target="slides/slide971.xml"/><Relationship Id="rId974" Type="http://schemas.openxmlformats.org/officeDocument/2006/relationships/slide" Target="slides/slide972.xml"/><Relationship Id="rId975" Type="http://schemas.openxmlformats.org/officeDocument/2006/relationships/slide" Target="slides/slide973.xml"/><Relationship Id="rId976" Type="http://schemas.openxmlformats.org/officeDocument/2006/relationships/slide" Target="slides/slide974.xml"/><Relationship Id="rId977" Type="http://schemas.openxmlformats.org/officeDocument/2006/relationships/slide" Target="slides/slide975.xml"/><Relationship Id="rId978" Type="http://schemas.openxmlformats.org/officeDocument/2006/relationships/slide" Target="slides/slide976.xml"/><Relationship Id="rId979" Type="http://schemas.openxmlformats.org/officeDocument/2006/relationships/slide" Target="slides/slide977.xml"/><Relationship Id="rId980" Type="http://schemas.openxmlformats.org/officeDocument/2006/relationships/slide" Target="slides/slide978.xml"/><Relationship Id="rId981" Type="http://schemas.openxmlformats.org/officeDocument/2006/relationships/slide" Target="slides/slide979.xml"/><Relationship Id="rId982" Type="http://schemas.openxmlformats.org/officeDocument/2006/relationships/slide" Target="slides/slide980.xml"/><Relationship Id="rId983" Type="http://schemas.openxmlformats.org/officeDocument/2006/relationships/slide" Target="slides/slide981.xml"/><Relationship Id="rId984" Type="http://schemas.openxmlformats.org/officeDocument/2006/relationships/slide" Target="slides/slide982.xml"/><Relationship Id="rId985" Type="http://schemas.openxmlformats.org/officeDocument/2006/relationships/slide" Target="slides/slide983.xml"/><Relationship Id="rId986" Type="http://schemas.openxmlformats.org/officeDocument/2006/relationships/slide" Target="slides/slide984.xml"/><Relationship Id="rId987" Type="http://schemas.openxmlformats.org/officeDocument/2006/relationships/slide" Target="slides/slide985.xml"/><Relationship Id="rId988" Type="http://schemas.openxmlformats.org/officeDocument/2006/relationships/slide" Target="slides/slide986.xml"/><Relationship Id="rId989" Type="http://schemas.openxmlformats.org/officeDocument/2006/relationships/slide" Target="slides/slide987.xml"/><Relationship Id="rId990" Type="http://schemas.openxmlformats.org/officeDocument/2006/relationships/slide" Target="slides/slide988.xml"/><Relationship Id="rId991" Type="http://schemas.openxmlformats.org/officeDocument/2006/relationships/slide" Target="slides/slide989.xml"/><Relationship Id="rId992" Type="http://schemas.openxmlformats.org/officeDocument/2006/relationships/slide" Target="slides/slide990.xml"/><Relationship Id="rId993" Type="http://schemas.openxmlformats.org/officeDocument/2006/relationships/slide" Target="slides/slide991.xml"/><Relationship Id="rId994" Type="http://schemas.openxmlformats.org/officeDocument/2006/relationships/slide" Target="slides/slide992.xml"/><Relationship Id="rId995" Type="http://schemas.openxmlformats.org/officeDocument/2006/relationships/slide" Target="slides/slide993.xml"/><Relationship Id="rId996" Type="http://schemas.openxmlformats.org/officeDocument/2006/relationships/slide" Target="slides/slide994.xml"/><Relationship Id="rId997" Type="http://schemas.openxmlformats.org/officeDocument/2006/relationships/slide" Target="slides/slide995.xml"/><Relationship Id="rId998" Type="http://schemas.openxmlformats.org/officeDocument/2006/relationships/slide" Target="slides/slide996.xml"/><Relationship Id="rId999" Type="http://schemas.openxmlformats.org/officeDocument/2006/relationships/slide" Target="slides/slide997.xml"/><Relationship Id="rId1000" Type="http://schemas.openxmlformats.org/officeDocument/2006/relationships/slide" Target="slides/slide998.xml"/><Relationship Id="rId1001" Type="http://schemas.openxmlformats.org/officeDocument/2006/relationships/slide" Target="slides/slide999.xml"/><Relationship Id="rId1002" Type="http://schemas.openxmlformats.org/officeDocument/2006/relationships/slide" Target="slides/slide1000.xml"/><Relationship Id="rId1003" Type="http://schemas.openxmlformats.org/officeDocument/2006/relationships/slide" Target="slides/slide1001.xml"/><Relationship Id="rId1004" Type="http://schemas.openxmlformats.org/officeDocument/2006/relationships/slide" Target="slides/slide1002.xml"/><Relationship Id="rId1005" Type="http://schemas.openxmlformats.org/officeDocument/2006/relationships/slide" Target="slides/slide1003.xml"/><Relationship Id="rId1006" Type="http://schemas.openxmlformats.org/officeDocument/2006/relationships/slide" Target="slides/slide1004.xml"/><Relationship Id="rId1007" Type="http://schemas.openxmlformats.org/officeDocument/2006/relationships/slide" Target="slides/slide1005.xml"/><Relationship Id="rId1008" Type="http://schemas.openxmlformats.org/officeDocument/2006/relationships/slide" Target="slides/slide1006.xml"/><Relationship Id="rId1009" Type="http://schemas.openxmlformats.org/officeDocument/2006/relationships/slide" Target="slides/slide1007.xml"/><Relationship Id="rId1010" Type="http://schemas.openxmlformats.org/officeDocument/2006/relationships/slide" Target="slides/slide1008.xml"/><Relationship Id="rId1011" Type="http://schemas.openxmlformats.org/officeDocument/2006/relationships/slide" Target="slides/slide1009.xml"/><Relationship Id="rId1012" Type="http://schemas.openxmlformats.org/officeDocument/2006/relationships/slide" Target="slides/slide1010.xml"/><Relationship Id="rId1013" Type="http://schemas.openxmlformats.org/officeDocument/2006/relationships/slide" Target="slides/slide1011.xml"/><Relationship Id="rId1014" Type="http://schemas.openxmlformats.org/officeDocument/2006/relationships/slide" Target="slides/slide1012.xml"/><Relationship Id="rId1015" Type="http://schemas.openxmlformats.org/officeDocument/2006/relationships/slide" Target="slides/slide1013.xml"/><Relationship Id="rId1016" Type="http://schemas.openxmlformats.org/officeDocument/2006/relationships/slide" Target="slides/slide1014.xml"/><Relationship Id="rId1017" Type="http://schemas.openxmlformats.org/officeDocument/2006/relationships/slide" Target="slides/slide1015.xml"/><Relationship Id="rId1018" Type="http://schemas.openxmlformats.org/officeDocument/2006/relationships/slide" Target="slides/slide1016.xml"/><Relationship Id="rId1019" Type="http://schemas.openxmlformats.org/officeDocument/2006/relationships/slide" Target="slides/slide1017.xml"/><Relationship Id="rId1020" Type="http://schemas.openxmlformats.org/officeDocument/2006/relationships/slide" Target="slides/slide1018.xml"/><Relationship Id="rId1021" Type="http://schemas.openxmlformats.org/officeDocument/2006/relationships/slide" Target="slides/slide1019.xml"/><Relationship Id="rId1022" Type="http://schemas.openxmlformats.org/officeDocument/2006/relationships/slide" Target="slides/slide1020.xml"/><Relationship Id="rId1023" Type="http://schemas.openxmlformats.org/officeDocument/2006/relationships/slide" Target="slides/slide1021.xml"/><Relationship Id="rId1024" Type="http://schemas.openxmlformats.org/officeDocument/2006/relationships/slide" Target="slides/slide1022.xml"/><Relationship Id="rId1025" Type="http://schemas.openxmlformats.org/officeDocument/2006/relationships/slide" Target="slides/slide1023.xml"/><Relationship Id="rId1026" Type="http://schemas.openxmlformats.org/officeDocument/2006/relationships/slide" Target="slides/slide1024.xml"/><Relationship Id="rId1027" Type="http://schemas.openxmlformats.org/officeDocument/2006/relationships/slide" Target="slides/slide1025.xml"/><Relationship Id="rId1028" Type="http://schemas.openxmlformats.org/officeDocument/2006/relationships/slide" Target="slides/slide1026.xml"/><Relationship Id="rId1029" Type="http://schemas.openxmlformats.org/officeDocument/2006/relationships/slide" Target="slides/slide1027.xml"/><Relationship Id="rId1030" Type="http://schemas.openxmlformats.org/officeDocument/2006/relationships/slide" Target="slides/slide1028.xml"/><Relationship Id="rId1031" Type="http://schemas.openxmlformats.org/officeDocument/2006/relationships/slide" Target="slides/slide1029.xml"/><Relationship Id="rId1032" Type="http://schemas.openxmlformats.org/officeDocument/2006/relationships/slide" Target="slides/slide1030.xml"/><Relationship Id="rId1033" Type="http://schemas.openxmlformats.org/officeDocument/2006/relationships/slide" Target="slides/slide1031.xml"/><Relationship Id="rId1034" Type="http://schemas.openxmlformats.org/officeDocument/2006/relationships/slide" Target="slides/slide1032.xml"/><Relationship Id="rId1035" Type="http://schemas.openxmlformats.org/officeDocument/2006/relationships/slide" Target="slides/slide1033.xml"/><Relationship Id="rId1036" Type="http://schemas.openxmlformats.org/officeDocument/2006/relationships/slide" Target="slides/slide1034.xml"/><Relationship Id="rId1037" Type="http://schemas.openxmlformats.org/officeDocument/2006/relationships/slide" Target="slides/slide1035.xml"/><Relationship Id="rId1038" Type="http://schemas.openxmlformats.org/officeDocument/2006/relationships/slide" Target="slides/slide1036.xml"/><Relationship Id="rId1039" Type="http://schemas.openxmlformats.org/officeDocument/2006/relationships/slide" Target="slides/slide1037.xml"/><Relationship Id="rId1040" Type="http://schemas.openxmlformats.org/officeDocument/2006/relationships/slide" Target="slides/slide1038.xml"/><Relationship Id="rId1041" Type="http://schemas.openxmlformats.org/officeDocument/2006/relationships/slide" Target="slides/slide1039.xml"/><Relationship Id="rId1042" Type="http://schemas.openxmlformats.org/officeDocument/2006/relationships/slide" Target="slides/slide1040.xml"/><Relationship Id="rId1043" Type="http://schemas.openxmlformats.org/officeDocument/2006/relationships/slide" Target="slides/slide1041.xml"/><Relationship Id="rId1044" Type="http://schemas.openxmlformats.org/officeDocument/2006/relationships/slide" Target="slides/slide1042.xml"/><Relationship Id="rId1045" Type="http://schemas.openxmlformats.org/officeDocument/2006/relationships/slide" Target="slides/slide1043.xml"/><Relationship Id="rId1046" Type="http://schemas.openxmlformats.org/officeDocument/2006/relationships/slide" Target="slides/slide1044.xml"/><Relationship Id="rId1047" Type="http://schemas.openxmlformats.org/officeDocument/2006/relationships/slide" Target="slides/slide1045.xml"/><Relationship Id="rId1048" Type="http://schemas.openxmlformats.org/officeDocument/2006/relationships/slide" Target="slides/slide1046.xml"/><Relationship Id="rId1049" Type="http://schemas.openxmlformats.org/officeDocument/2006/relationships/slide" Target="slides/slide1047.xml"/><Relationship Id="rId1050" Type="http://schemas.openxmlformats.org/officeDocument/2006/relationships/slide" Target="slides/slide1048.xml"/><Relationship Id="rId1051" Type="http://schemas.openxmlformats.org/officeDocument/2006/relationships/slide" Target="slides/slide1049.xml"/><Relationship Id="rId1052" Type="http://schemas.openxmlformats.org/officeDocument/2006/relationships/slide" Target="slides/slide1050.xml"/><Relationship Id="rId1053" Type="http://schemas.openxmlformats.org/officeDocument/2006/relationships/slide" Target="slides/slide1051.xml"/><Relationship Id="rId1054" Type="http://schemas.openxmlformats.org/officeDocument/2006/relationships/slide" Target="slides/slide1052.xml"/><Relationship Id="rId1055" Type="http://schemas.openxmlformats.org/officeDocument/2006/relationships/slide" Target="slides/slide1053.xml"/><Relationship Id="rId1056" Type="http://schemas.openxmlformats.org/officeDocument/2006/relationships/slide" Target="slides/slide1054.xml"/><Relationship Id="rId1057" Type="http://schemas.openxmlformats.org/officeDocument/2006/relationships/slide" Target="slides/slide1055.xml"/><Relationship Id="rId1058" Type="http://schemas.openxmlformats.org/officeDocument/2006/relationships/slide" Target="slides/slide1056.xml"/><Relationship Id="rId1059" Type="http://schemas.openxmlformats.org/officeDocument/2006/relationships/slide" Target="slides/slide1057.xml"/><Relationship Id="rId1060" Type="http://schemas.openxmlformats.org/officeDocument/2006/relationships/slide" Target="slides/slide1058.xml"/><Relationship Id="rId1061" Type="http://schemas.openxmlformats.org/officeDocument/2006/relationships/slide" Target="slides/slide1059.xml"/><Relationship Id="rId1062" Type="http://schemas.openxmlformats.org/officeDocument/2006/relationships/slide" Target="slides/slide1060.xml"/><Relationship Id="rId1063" Type="http://schemas.openxmlformats.org/officeDocument/2006/relationships/tableStyles" Target="tableStyles.xml"/><Relationship Id="rId1064" Type="http://schemas.openxmlformats.org/officeDocument/2006/relationships/presProps" Target="presProps.xml"/><Relationship Id="rId1065" Type="http://schemas.openxmlformats.org/officeDocument/2006/relationships/viewProps" Target="viewProps.xml"/><Relationship Id="rId1066" Type="http://schemas.openxmlformats.org/officeDocument/2006/relationships/theme" Target="theme/them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2173" name=""/>
        <p:cNvGrpSpPr/>
        <p:nvPr/>
      </p:nvGrpSpPr>
      <p:grpSpPr>
        <a:xfrm rot="0">
          <a:off x="0" y="0"/>
          <a:ext cx="0" cy="0"/>
          <a:chOff x="0" y="0"/>
          <a:chExt cx="0" cy="0"/>
        </a:xfrm>
      </p:grpSpPr>
      <p:sp>
        <p:nvSpPr>
          <p:cNvPr id="1050078" name=""/>
          <p:cNvSpPr/>
          <p:nvPr>
            <p:ph type="hdr" sz="quarter" idx="0"/>
          </p:nvPr>
        </p:nvSpPr>
        <p:spPr>
          <a:xfrm rot="0">
            <a:off x="0" y="0"/>
            <a:ext cx="2971800" cy="457200"/>
          </a:xfrm>
          <a:prstGeom prst="rect"/>
          <a:noFill/>
          <a:ln>
            <a:noFill/>
          </a:ln>
        </p:spPr>
        <p:txBody>
          <a:bodyPr anchor="t" bIns="45720" lIns="91440" rIns="91440" tIns="45720" vert="horz"/>
          <a:p>
            <a:pPr eaLnBrk="1" hangingPunct="1" latinLnBrk="1" lvl="0"/>
            <a:endParaRPr altLang="en-US" sz="1200" lang="en-US"/>
          </a:p>
        </p:txBody>
      </p:sp>
      <p:sp>
        <p:nvSpPr>
          <p:cNvPr id="1050079" name=""/>
          <p:cNvSpPr/>
          <p:nvPr>
            <p:ph type="dt" sz="full" idx="1"/>
          </p:nvPr>
        </p:nvSpPr>
        <p:spPr>
          <a:xfrm rot="0">
            <a:off x="3884612" y="0"/>
            <a:ext cx="2971800" cy="457200"/>
          </a:xfrm>
          <a:prstGeom prst="rect"/>
          <a:noFill/>
          <a:ln>
            <a:noFill/>
          </a:ln>
        </p:spPr>
        <p:txBody>
          <a:bodyPr anchor="t" bIns="45720" lIns="91440" rIns="91440" tIns="45720" vert="horz"/>
          <a:p>
            <a:pPr algn="r" eaLnBrk="1" hangingPunct="1" latinLnBrk="1" lvl="0"/>
            <a:fld id="{566ABCEB-ACFC-4714-9973-3DA970169C29}" type="datetime1">
              <a:rPr altLang="en-US" sz="1200" lang="en-US"/>
              <a:pPr algn="r" eaLnBrk="1" hangingPunct="1" latinLnBrk="1" lvl="0"/>
            </a:fld>
            <a:endParaRPr altLang="en-US" sz="1200" lang="en-US"/>
          </a:p>
        </p:txBody>
      </p:sp>
      <p:sp>
        <p:nvSpPr>
          <p:cNvPr id="1050080" name=""/>
          <p:cNvSpPr/>
          <p:nvPr>
            <p:ph type="sldImg" sz="full" idx="2"/>
          </p:nvPr>
        </p:nvSpPr>
        <p:spPr>
          <a:xfrm rot="0">
            <a:off x="1143000" y="685800"/>
            <a:ext cx="4572000" cy="3429000"/>
          </a:xfrm>
          <a:prstGeom prst="rect"/>
          <a:noFill/>
          <a:ln w="12700" cap="flat" cmpd="sng">
            <a:solidFill>
              <a:srgbClr val="000000">
                <a:alpha val="100000"/>
              </a:srgbClr>
            </a:solidFill>
            <a:prstDash val="solid"/>
            <a:round/>
          </a:ln>
        </p:spPr>
        <p:txBody>
          <a:bodyPr anchor="ctr" bIns="45720" lIns="91440" rIns="91440" tIns="45720" vert="horz"/>
          <a:p/>
        </p:txBody>
      </p:sp>
      <p:sp>
        <p:nvSpPr>
          <p:cNvPr id="1050081" name=""/>
          <p:cNvSpPr/>
          <p:nvPr>
            <p:ph type="body" sz="quarter" idx="3"/>
          </p:nvPr>
        </p:nvSpPr>
        <p:spPr>
          <a:xfrm rot="0">
            <a:off x="685800" y="4343400"/>
            <a:ext cx="5486400" cy="4114800"/>
          </a:xfrm>
          <a:prstGeom prst="rect"/>
          <a:noFill/>
          <a:ln>
            <a:noFill/>
          </a:ln>
        </p:spPr>
        <p:txBody>
          <a:bodyPr anchor="t" bIns="45720" lIns="91440" rIns="91440" tIns="45720" vert="horz"/>
          <a:p>
            <a:pPr lvl="0"/>
            <a:r>
              <a:rPr altLang="en-US" lang="en-US"/>
              <a:t>Click to edit Master text styles</a:t>
            </a:r>
          </a:p>
          <a:p>
            <a:pPr lvl="1"/>
            <a:r>
              <a:rPr altLang="en-US" lang="en-US"/>
              <a:t>Second level</a:t>
            </a:r>
          </a:p>
          <a:p>
            <a:pPr lvl="2"/>
            <a:r>
              <a:rPr altLang="en-US" lang="en-US"/>
              <a:t>Third level</a:t>
            </a:r>
          </a:p>
          <a:p>
            <a:pPr lvl="3"/>
            <a:r>
              <a:rPr altLang="en-US" lang="en-US"/>
              <a:t>Fourth level</a:t>
            </a:r>
          </a:p>
          <a:p>
            <a:pPr lvl="4"/>
            <a:r>
              <a:rPr altLang="en-US" lang="en-US"/>
              <a:t>Fifth level</a:t>
            </a:r>
          </a:p>
        </p:txBody>
      </p:sp>
      <p:sp>
        <p:nvSpPr>
          <p:cNvPr id="1050082" name=""/>
          <p:cNvSpPr/>
          <p:nvPr>
            <p:ph type="ftr" sz="quarter" idx="4"/>
          </p:nvPr>
        </p:nvSpPr>
        <p:spPr>
          <a:xfrm rot="0">
            <a:off x="0" y="8685212"/>
            <a:ext cx="2971800" cy="457200"/>
          </a:xfrm>
          <a:prstGeom prst="rect"/>
          <a:noFill/>
          <a:ln>
            <a:noFill/>
          </a:ln>
        </p:spPr>
        <p:txBody>
          <a:bodyPr anchor="b" bIns="45720" lIns="91440" rIns="91440" tIns="45720" vert="horz"/>
          <a:p>
            <a:pPr eaLnBrk="1" hangingPunct="1" latinLnBrk="1" lvl="0"/>
            <a:endParaRPr altLang="en-US" sz="1200" lang="en-US"/>
          </a:p>
        </p:txBody>
      </p:sp>
      <p:sp>
        <p:nvSpPr>
          <p:cNvPr id="1050083" name=""/>
          <p:cNvSpPr/>
          <p:nvPr>
            <p:ph type="sldNum" sz="quarter" idx="5"/>
          </p:nvPr>
        </p:nvSpPr>
        <p:spPr>
          <a:xfrm rot="0">
            <a:off x="3884612" y="8685212"/>
            <a:ext cx="2971800" cy="457200"/>
          </a:xfrm>
          <a:prstGeom prst="rect"/>
          <a:noFill/>
          <a:ln>
            <a:noFill/>
          </a:ln>
        </p:spPr>
        <p:txBody>
          <a:bodyPr anchor="b" bIns="45720" lIns="91440" rIns="91440" tIns="45720" vert="horz"/>
          <a:p>
            <a:pPr algn="r" eaLnBrk="1" hangingPunct="1" latinLnBrk="1" lvl="0"/>
            <a:fld id="{566ABCEB-ACFC-4714-9973-3DA970169C29}" type="slidenum">
              <a:rPr altLang="en-US" sz="1200" lang="en-US"/>
              <a:pPr algn="r" eaLnBrk="1" hangingPunct="1" latinLnBrk="1" lvl="0"/>
            </a:fld>
            <a:endParaRPr altLang="en-US" sz="1200" lang="en-US"/>
          </a:p>
        </p:txBody>
      </p:sp>
    </p:spTree>
  </p:cSld>
  <p:clrMap accent1="dk1" accent2="dk1" accent3="dk1" accent4="dk1" accent5="dk1" accent6="dk1" bg1="dk1" bg2="dk1" tx1="dk1" tx2="dk1" hlink="dk1" folHlink="dk1"/>
  <p:notesStyle>
    <a:lvl1pPr algn="l" fontAlgn="base" indent="0" latinLnBrk="1" marL="0" rtl="0">
      <a:lnSpc>
        <a:spcPct val="100000"/>
      </a:lnSpc>
      <a:spcBef>
        <a:spcPct val="30000"/>
      </a:spcBef>
      <a:spcAft>
        <a:spcPct val="0"/>
      </a:spcAft>
      <a:buFontTx/>
      <a:buNone/>
      <a:defRPr baseline="0" b="0" sz="1200" i="0" u="none">
        <a:solidFill>
          <a:schemeClr val="dk1"/>
        </a:solidFill>
        <a:latin typeface="Calibri" pitchFamily="34" charset="0"/>
        <a:sym typeface="Calibri" pitchFamily="34" charset="0"/>
      </a:defRPr>
    </a:lvl1pPr>
    <a:lvl2pPr algn="l" fontAlgn="base" indent="0" latinLnBrk="1" marL="457200" rtl="0">
      <a:lnSpc>
        <a:spcPct val="100000"/>
      </a:lnSpc>
      <a:spcBef>
        <a:spcPct val="30000"/>
      </a:spcBef>
      <a:spcAft>
        <a:spcPct val="0"/>
      </a:spcAft>
      <a:buFontTx/>
      <a:buNone/>
      <a:defRPr baseline="0" b="0" sz="1200" i="0" u="none">
        <a:solidFill>
          <a:schemeClr val="dk1"/>
        </a:solidFill>
        <a:latin typeface="Calibri" pitchFamily="34" charset="0"/>
        <a:sym typeface="Calibri" pitchFamily="34" charset="0"/>
      </a:defRPr>
    </a:lvl2pPr>
    <a:lvl3pPr algn="l" fontAlgn="base" indent="0" latinLnBrk="1" marL="914400" rtl="0">
      <a:lnSpc>
        <a:spcPct val="100000"/>
      </a:lnSpc>
      <a:spcBef>
        <a:spcPct val="30000"/>
      </a:spcBef>
      <a:spcAft>
        <a:spcPct val="0"/>
      </a:spcAft>
      <a:buFontTx/>
      <a:buNone/>
      <a:defRPr baseline="0" b="0" sz="1200" i="0" u="none">
        <a:solidFill>
          <a:schemeClr val="dk1"/>
        </a:solidFill>
        <a:latin typeface="Calibri" pitchFamily="34" charset="0"/>
        <a:sym typeface="Calibri" pitchFamily="34" charset="0"/>
      </a:defRPr>
    </a:lvl3pPr>
    <a:lvl4pPr algn="l" fontAlgn="base" indent="0" latinLnBrk="1" marL="1371600" rtl="0">
      <a:lnSpc>
        <a:spcPct val="100000"/>
      </a:lnSpc>
      <a:spcBef>
        <a:spcPct val="30000"/>
      </a:spcBef>
      <a:spcAft>
        <a:spcPct val="0"/>
      </a:spcAft>
      <a:buFontTx/>
      <a:buNone/>
      <a:defRPr baseline="0" b="0" sz="1200" i="0" u="none">
        <a:solidFill>
          <a:schemeClr val="dk1"/>
        </a:solidFill>
        <a:latin typeface="Calibri" pitchFamily="34" charset="0"/>
        <a:sym typeface="Calibri" pitchFamily="34" charset="0"/>
      </a:defRPr>
    </a:lvl4pPr>
    <a:lvl5pPr algn="l" fontAlgn="base" indent="0" latinLnBrk="1" marL="1828800" rtl="0">
      <a:lnSpc>
        <a:spcPct val="100000"/>
      </a:lnSpc>
      <a:spcBef>
        <a:spcPct val="30000"/>
      </a:spcBef>
      <a:spcAft>
        <a:spcPct val="0"/>
      </a:spcAft>
      <a:buFontTx/>
      <a:buNone/>
      <a:defRPr baseline="0" b="0" sz="1200" i="0" u="none">
        <a:solidFill>
          <a:schemeClr val="dk1"/>
        </a:solidFill>
        <a:latin typeface="Calibri" pitchFamily="34" charset="0"/>
        <a:sym typeface="Calibri" pitchFamily="34" charset="0"/>
      </a:defRPr>
    </a:lvl5pPr>
  </p:notesStyle>
</p:notesMaster>
</file>

<file path=ppt/notesSlides/_rels/notesSlide1.xml.rels><?xml version="1.0" encoding="UTF-8" standalone="yes"?>
<Relationships xmlns="http://schemas.openxmlformats.org/package/2006/relationships"><Relationship Id="rId1" Type="http://schemas.openxmlformats.org/officeDocument/2006/relationships/slide" Target="../slides/slide157.xml"/><Relationship Id="rId2"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slide" Target="../slides/slide414.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247" name=""/>
        <p:cNvGrpSpPr/>
        <p:nvPr/>
      </p:nvGrpSpPr>
      <p:grpSpPr>
        <a:xfrm rot="0">
          <a:off x="0" y="0"/>
          <a:ext cx="0" cy="0"/>
          <a:chOff x="0" y="0"/>
          <a:chExt cx="0" cy="0"/>
        </a:xfrm>
      </p:grpSpPr>
      <p:sp>
        <p:nvSpPr>
          <p:cNvPr id="1048806" name=""/>
          <p:cNvSpPr/>
          <p:nvPr>
            <p:ph type="sldImg" sz="full" idx="0"/>
          </p:nvPr>
        </p:nvSpPr>
        <p:spPr bwMode="auto">
          <a:xfrm rot="0">
            <a:off x="1143000" y="685800"/>
            <a:ext cx="4572000" cy="3429000"/>
          </a:xfrm>
          <a:prstGeom prst="rect"/>
          <a:noFill/>
          <a:ln w="9525" cap="flat" cmpd="sng">
            <a:solidFill>
              <a:srgbClr val="000000">
                <a:alpha val="100000"/>
              </a:srgbClr>
            </a:solidFill>
            <a:prstDash val="solid"/>
            <a:miter/>
          </a:ln>
        </p:spPr>
        <p:txBody>
          <a:bodyPr anchor="ctr" bIns="45720" lIns="91440" rIns="91440" tIns="45720" vert="horz"/>
          <a:p/>
        </p:txBody>
      </p:sp>
      <p:sp>
        <p:nvSpPr>
          <p:cNvPr id="1048807" name=""/>
          <p:cNvSpPr/>
          <p:nvPr>
            <p:ph type="body" sz="full" idx="1"/>
          </p:nvPr>
        </p:nvSpPr>
        <p:spPr bwMode="auto">
          <a:xfrm rot="0">
            <a:off x="685800" y="4343400"/>
            <a:ext cx="5486400" cy="4114800"/>
          </a:xfrm>
          <a:prstGeom prst="rect"/>
          <a:noFill/>
        </p:spPr>
        <p:txBody>
          <a:bodyPr anchor="t" bIns="45720" lIns="91440" rIns="91440" tIns="45720" vert="horz"/>
          <a:p>
            <a:endParaRPr altLang="en-US" lang="en-US"/>
          </a:p>
        </p:txBody>
      </p:sp>
      <p:sp>
        <p:nvSpPr>
          <p:cNvPr id="1048808" name=""/>
          <p:cNvSpPr txBox="1"/>
          <p:nvPr/>
        </p:nvSpPr>
        <p:spPr>
          <a:xfrm rot="0">
            <a:off x="3884612" y="8685212"/>
            <a:ext cx="2971800" cy="457200"/>
          </a:xfrm>
          <a:prstGeom prst="rect"/>
          <a:noFill/>
          <a:ln>
            <a:noFill/>
          </a:ln>
        </p:spPr>
        <p:txBody>
          <a:bodyPr anchor="b" bIns="45720" lIns="91440" rIns="91440" tIns="45720" vert="horz"/>
          <a:p>
            <a:pPr algn="r" eaLnBrk="1" hangingPunct="1" latinLnBrk="1" lvl="0"/>
            <a:fld id="{566ABCEB-ACFC-4714-9973-3DA970169C29}" type="slidenum">
              <a:rPr altLang="en-US" sz="1200" lang="en-US"/>
              <a:pPr algn="r" eaLnBrk="1" hangingPunct="1" latinLnBrk="1" lvl="0"/>
            </a:fld>
            <a:endParaRPr altLang="en-US" sz="1200"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508" name=""/>
        <p:cNvGrpSpPr/>
        <p:nvPr/>
      </p:nvGrpSpPr>
      <p:grpSpPr>
        <a:xfrm rot="0">
          <a:off x="0" y="0"/>
          <a:ext cx="0" cy="0"/>
          <a:chOff x="0" y="0"/>
          <a:chExt cx="0" cy="0"/>
        </a:xfrm>
      </p:grpSpPr>
      <p:sp>
        <p:nvSpPr>
          <p:cNvPr id="1049153" name=""/>
          <p:cNvSpPr/>
          <p:nvPr>
            <p:ph type="sldImg" sz="full" idx="0"/>
          </p:nvPr>
        </p:nvSpPr>
        <p:spPr bwMode="auto">
          <a:xfrm rot="0">
            <a:off x="1143000" y="685800"/>
            <a:ext cx="4572000" cy="3429000"/>
          </a:xfrm>
          <a:prstGeom prst="rect"/>
          <a:noFill/>
          <a:ln w="9525" cap="flat" cmpd="sng">
            <a:solidFill>
              <a:srgbClr val="000000">
                <a:alpha val="100000"/>
              </a:srgbClr>
            </a:solidFill>
            <a:prstDash val="solid"/>
            <a:miter/>
          </a:ln>
        </p:spPr>
        <p:txBody>
          <a:bodyPr anchor="ctr" bIns="45720" lIns="91440" rIns="91440" tIns="45720" vert="horz"/>
          <a:p/>
        </p:txBody>
      </p:sp>
      <p:sp>
        <p:nvSpPr>
          <p:cNvPr id="1049154" name=""/>
          <p:cNvSpPr/>
          <p:nvPr>
            <p:ph type="body" sz="full" idx="1"/>
          </p:nvPr>
        </p:nvSpPr>
        <p:spPr bwMode="auto">
          <a:xfrm rot="0">
            <a:off x="685800" y="4343400"/>
            <a:ext cx="5486400" cy="4114800"/>
          </a:xfrm>
          <a:prstGeom prst="rect"/>
          <a:noFill/>
        </p:spPr>
        <p:txBody>
          <a:bodyPr anchor="t" bIns="45720" lIns="91440" rIns="91440" tIns="45720" vert="horz"/>
          <a:p>
            <a:pPr eaLnBrk="1" hangingPunct="1" latinLnBrk="1" lvl="0">
              <a:spcBef>
                <a:spcPct val="0"/>
              </a:spcBef>
            </a:pPr>
            <a:endParaRPr altLang="en-US" lang="en-US"/>
          </a:p>
        </p:txBody>
      </p:sp>
      <p:sp>
        <p:nvSpPr>
          <p:cNvPr id="1049155" name=""/>
          <p:cNvSpPr txBox="1"/>
          <p:nvPr/>
        </p:nvSpPr>
        <p:spPr>
          <a:xfrm rot="0">
            <a:off x="3884612" y="8685212"/>
            <a:ext cx="2971800" cy="457200"/>
          </a:xfrm>
          <a:prstGeom prst="rect"/>
          <a:noFill/>
          <a:ln>
            <a:noFill/>
          </a:ln>
        </p:spPr>
        <p:txBody>
          <a:bodyPr anchor="b" bIns="45720" lIns="91440" rIns="91440" tIns="45720" vert="horz"/>
          <a:p>
            <a:pPr algn="r" eaLnBrk="1" hangingPunct="1" latinLnBrk="1" lvl="0"/>
            <a:fld id="{566ABCEB-ACFC-4714-9973-3DA970169C29}" type="slidenum">
              <a:rPr altLang="en-US" sz="1200" lang="en-US"/>
              <a:pPr algn="r" eaLnBrk="1" hangingPunct="1" latinLnBrk="1" lvl="0"/>
            </a:fld>
            <a:endParaRPr altLang="en-US" sz="1200"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image" Target="../media/image4.jpeg"/><Relationship Id="rId2"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cSld>
    <p:bg bwMode="white">
      <p:bgPr>
        <a:blipFill rotWithShape="0">
          <a:blip xmlns:r="http://schemas.openxmlformats.org/officeDocument/2006/relationships" r:embed="rId1">
            <a:alphaModFix amt="100000"/>
          </a:blip>
          <a:srcRect/>
          <a:stretch>
            <a:fillRect/>
          </a:stretch>
        </a:blipFill>
      </p:bgPr>
    </p:bg>
    <p:spTree>
      <p:nvGrpSpPr>
        <p:cNvPr id="26" name=""/>
        <p:cNvGrpSpPr/>
        <p:nvPr/>
      </p:nvGrpSpPr>
      <p:grpSpPr>
        <a:xfrm rot="0">
          <a:off x="0" y="0"/>
          <a:ext cx="0" cy="0"/>
          <a:chOff x="0" y="0"/>
          <a:chExt cx="0" cy="0"/>
        </a:xfrm>
      </p:grpSpPr>
      <p:sp>
        <p:nvSpPr>
          <p:cNvPr id="1048585" name=""/>
          <p:cNvSpPr/>
          <p:nvPr/>
        </p:nvSpPr>
        <p:spPr>
          <a:xfrm rot="0">
            <a:off x="-9525" y="-7937"/>
            <a:ext cx="9163050" cy="1041400"/>
          </a:xfrm>
          <a:custGeom>
            <a:avLst/>
            <a:gdLst>
              <a:gd name="l" fmla="*/ 0 w 5772"/>
              <a:gd name="t" fmla="*/ 0 h 656"/>
              <a:gd name="r" fmla="*/ 5772 w 5772"/>
              <a:gd name="b" fmla="*/ 656 h 656"/>
            </a:gdLst>
            <a:ahLst/>
            <a:rect l="l" t="t" r="r" b="b"/>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path>
            </a:pathLst>
          </a:custGeom>
          <a:gradFill rotWithShape="0">
            <a:gsLst>
              <a:gs pos="0">
                <a:srgbClr val="81438F">
                  <a:alpha val="45000"/>
                </a:srgbClr>
              </a:gs>
              <a:gs pos="100000">
                <a:srgbClr val="F35206">
                  <a:alpha val="54999"/>
                </a:srgbClr>
              </a:gs>
            </a:gsLst>
            <a:lin ang="5400000" scaled="1"/>
          </a:gradFill>
          <a:ln>
            <a:noFill/>
          </a:ln>
        </p:spPr>
        <p:txBody>
          <a:bodyPr anchor="t"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Constantia" pitchFamily="18" charset="0"/>
                <a:sym typeface="Calibri"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Constantia" pitchFamily="18" charset="0"/>
                <a:sym typeface="Calibri"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Constantia" pitchFamily="18" charset="0"/>
                <a:sym typeface="Calibri"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Constantia" pitchFamily="18" charset="0"/>
                <a:sym typeface="Calibri"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Constantia" pitchFamily="18" charset="0"/>
                <a:sym typeface="Calibri" pitchFamily="34" charset="0"/>
              </a:defRPr>
            </a:lvl5pPr>
          </a:lstStyle>
          <a:p>
            <a:pPr eaLnBrk="1" hangingPunct="1" latinLnBrk="1" lvl="0"/>
            <a:endParaRPr altLang="en-US" lang="en-US">
              <a:latin typeface="Constantia" pitchFamily="18" charset="0"/>
            </a:endParaRPr>
          </a:p>
        </p:txBody>
      </p:sp>
      <p:sp>
        <p:nvSpPr>
          <p:cNvPr id="1048586" name=""/>
          <p:cNvSpPr/>
          <p:nvPr/>
        </p:nvSpPr>
        <p:spPr>
          <a:xfrm rot="0">
            <a:off x="4381500" y="-7937"/>
            <a:ext cx="4762500" cy="638175"/>
          </a:xfrm>
          <a:custGeom>
            <a:avLst/>
            <a:gdLst>
              <a:gd name="l" fmla="*/ 0 w 3000"/>
              <a:gd name="t" fmla="*/ 0 h 595"/>
              <a:gd name="r" fmla="*/ 3000 w 3000"/>
              <a:gd name="b" fmla="*/ 595 h 595"/>
            </a:gdLst>
            <a:ahLst/>
            <a:rect l="l" t="t" r="r" b="b"/>
            <a:pathLst>
              <a:path w="3000" h="595">
                <a:moveTo>
                  <a:pt x="0" y="0"/>
                </a:moveTo>
                <a:cubicBezTo>
                  <a:pt x="174" y="102"/>
                  <a:pt x="1168" y="533"/>
                  <a:pt x="1668" y="564"/>
                </a:cubicBezTo>
                <a:cubicBezTo>
                  <a:pt x="2168" y="595"/>
                  <a:pt x="2778" y="279"/>
                  <a:pt x="3000" y="186"/>
                </a:cubicBezTo>
                <a:lnTo>
                  <a:pt x="3000" y="6"/>
                </a:lnTo>
                <a:lnTo>
                  <a:pt x="0" y="0"/>
                </a:lnTo>
              </a:path>
            </a:pathLst>
          </a:custGeom>
          <a:gradFill rotWithShape="0">
            <a:gsLst>
              <a:gs pos="0">
                <a:srgbClr val="B64712">
                  <a:alpha val="29999"/>
                </a:srgbClr>
              </a:gs>
              <a:gs pos="0">
                <a:srgbClr val="B64712">
                  <a:alpha val="29999"/>
                </a:srgbClr>
              </a:gs>
              <a:gs pos="80000">
                <a:srgbClr val="A14AB3">
                  <a:alpha val="45000"/>
                </a:srgbClr>
              </a:gs>
              <a:gs pos="100000">
                <a:srgbClr val="A14AB3">
                  <a:alpha val="48750"/>
                </a:srgbClr>
              </a:gs>
            </a:gsLst>
            <a:lin ang="5400000" scaled="1"/>
          </a:gradFill>
          <a:ln>
            <a:noFill/>
          </a:ln>
        </p:spPr>
        <p:txBody>
          <a:bodyPr anchor="t"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Constantia" pitchFamily="18" charset="0"/>
                <a:sym typeface="Calibri"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Constantia" pitchFamily="18" charset="0"/>
                <a:sym typeface="Calibri"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Constantia" pitchFamily="18" charset="0"/>
                <a:sym typeface="Calibri"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Constantia" pitchFamily="18" charset="0"/>
                <a:sym typeface="Calibri"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Constantia" pitchFamily="18" charset="0"/>
                <a:sym typeface="Calibri" pitchFamily="34" charset="0"/>
              </a:defRPr>
            </a:lvl5pPr>
          </a:lstStyle>
          <a:p>
            <a:pPr eaLnBrk="1" hangingPunct="1" latinLnBrk="1" lvl="0"/>
            <a:endParaRPr altLang="en-US" lang="en-US">
              <a:latin typeface="Constantia" pitchFamily="18" charset="0"/>
            </a:endParaRPr>
          </a:p>
        </p:txBody>
      </p:sp>
      <p:grpSp>
        <p:nvGrpSpPr>
          <p:cNvPr id="27" name=""/>
          <p:cNvGrpSpPr/>
          <p:nvPr/>
        </p:nvGrpSpPr>
        <p:grpSpPr>
          <a:xfrm rot="0">
            <a:off x="-19050" y="203200"/>
            <a:ext cx="9180512" cy="647700"/>
            <a:chOff x="-19045" y="216550"/>
            <a:chExt cx="9180548" cy="649224"/>
          </a:xfrm>
        </p:grpSpPr>
        <p:grpSp>
          <p:nvGrpSpPr>
            <p:cNvPr id="28" name=""/>
            <p:cNvGrpSpPr/>
            <p:nvPr/>
          </p:nvGrpSpPr>
          <p:grpSpPr>
            <a:xfrm rot="0">
              <a:off x="-6091" y="-11569"/>
              <a:ext cx="9137939" cy="1050979"/>
              <a:chOff x="-6096" y="-24384"/>
              <a:chExt cx="9137904" cy="1048512"/>
            </a:xfrm>
          </p:grpSpPr>
          <p:pic>
            <p:nvPicPr>
              <p:cNvPr id="2097154" name=""/>
              <p:cNvPicPr>
                <a:picLocks/>
              </p:cNvPicPr>
              <p:nvPr/>
            </p:nvPicPr>
            <p:blipFill>
              <a:blip xmlns:r="http://schemas.openxmlformats.org/officeDocument/2006/relationships" r:embed="rId2"/>
              <a:srcRect l="0" t="0" r="0" b="0"/>
              <a:stretch>
                <a:fillRect/>
              </a:stretch>
            </p:blipFill>
            <p:spPr>
              <a:xfrm rot="0">
                <a:off x="-6096" y="-24384"/>
                <a:ext cx="9137904" cy="1048512"/>
              </a:xfrm>
              <a:prstGeom prst="rect"/>
              <a:noFill/>
              <a:ln>
                <a:noFill/>
              </a:ln>
            </p:spPr>
          </p:pic>
          <p:sp>
            <p:nvSpPr>
              <p:cNvPr id="1048587" name=""/>
              <p:cNvSpPr txBox="1"/>
              <p:nvPr/>
            </p:nvSpPr>
            <p:spPr>
              <a:xfrm rot="21435692">
                <a:off x="-29291" y="422461"/>
                <a:ext cx="0" cy="0"/>
              </a:xfrm>
              <a:prstGeom prst="rect"/>
              <a:noFill/>
              <a:ln>
                <a:noFill/>
              </a:ln>
            </p:spPr>
            <p:txBody>
              <a:bodyPr anchor="t"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Constantia" pitchFamily="18" charset="0"/>
                    <a:sym typeface="Calibri"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Constantia" pitchFamily="18" charset="0"/>
                    <a:sym typeface="Calibri"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Constantia" pitchFamily="18" charset="0"/>
                    <a:sym typeface="Calibri"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Constantia" pitchFamily="18" charset="0"/>
                    <a:sym typeface="Calibri"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Constantia" pitchFamily="18" charset="0"/>
                    <a:sym typeface="Calibri" pitchFamily="34" charset="0"/>
                  </a:defRPr>
                </a:lvl5pPr>
              </a:lstStyle>
              <a:p>
                <a:pPr eaLnBrk="1" hangingPunct="1" latinLnBrk="1" lvl="0"/>
                <a:endParaRPr altLang="en-US" lang="en-US"/>
              </a:p>
            </p:txBody>
          </p:sp>
        </p:grpSp>
        <p:grpSp>
          <p:nvGrpSpPr>
            <p:cNvPr id="29" name=""/>
            <p:cNvGrpSpPr/>
            <p:nvPr/>
          </p:nvGrpSpPr>
          <p:grpSpPr>
            <a:xfrm rot="0">
              <a:off x="-6091" y="61755"/>
              <a:ext cx="9156227" cy="910441"/>
              <a:chOff x="-6096" y="48768"/>
              <a:chExt cx="9156192" cy="908304"/>
            </a:xfrm>
          </p:grpSpPr>
          <p:pic>
            <p:nvPicPr>
              <p:cNvPr id="2097155" name=""/>
              <p:cNvPicPr>
                <a:picLocks/>
              </p:cNvPicPr>
              <p:nvPr/>
            </p:nvPicPr>
            <p:blipFill>
              <a:blip xmlns:r="http://schemas.openxmlformats.org/officeDocument/2006/relationships" r:embed="rId3"/>
              <a:srcRect l="0" t="0" r="0" b="0"/>
              <a:stretch>
                <a:fillRect/>
              </a:stretch>
            </p:blipFill>
            <p:spPr>
              <a:xfrm rot="0">
                <a:off x="-6096" y="48768"/>
                <a:ext cx="9156192" cy="908304"/>
              </a:xfrm>
              <a:prstGeom prst="rect"/>
              <a:noFill/>
              <a:ln>
                <a:noFill/>
              </a:ln>
            </p:spPr>
          </p:pic>
          <p:sp>
            <p:nvSpPr>
              <p:cNvPr id="1048588" name=""/>
              <p:cNvSpPr txBox="1"/>
              <p:nvPr/>
            </p:nvSpPr>
            <p:spPr>
              <a:xfrm rot="21435692">
                <a:off x="-21714" y="495979"/>
                <a:ext cx="0" cy="0"/>
              </a:xfrm>
              <a:prstGeom prst="rect"/>
              <a:noFill/>
              <a:ln>
                <a:noFill/>
              </a:ln>
            </p:spPr>
            <p:txBody>
              <a:bodyPr anchor="t"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Constantia" pitchFamily="18" charset="0"/>
                    <a:sym typeface="Calibri"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Constantia" pitchFamily="18" charset="0"/>
                    <a:sym typeface="Calibri"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Constantia" pitchFamily="18" charset="0"/>
                    <a:sym typeface="Calibri"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Constantia" pitchFamily="18" charset="0"/>
                    <a:sym typeface="Calibri"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Constantia" pitchFamily="18" charset="0"/>
                    <a:sym typeface="Calibri" pitchFamily="34" charset="0"/>
                  </a:defRPr>
                </a:lvl5pPr>
              </a:lstStyle>
              <a:p>
                <a:pPr eaLnBrk="1" hangingPunct="1" latinLnBrk="1" lvl="0"/>
                <a:endParaRPr altLang="en-US" lang="en-US"/>
              </a:p>
            </p:txBody>
          </p:sp>
        </p:grpSp>
      </p:grpSp>
      <p:sp>
        <p:nvSpPr>
          <p:cNvPr id="1048591" name=""/>
          <p:cNvSpPr/>
          <p:nvPr>
            <p:ph type="dt" sz="half" idx="2"/>
          </p:nvPr>
        </p:nvSpPr>
        <p:spPr>
          <a:xfrm rot="0">
            <a:off x="457200" y="6356350"/>
            <a:ext cx="2133600" cy="365125"/>
          </a:xfrm>
          <a:prstGeom prst="rect"/>
          <a:noFill/>
          <a:ln>
            <a:noFill/>
          </a:ln>
        </p:spPr>
        <p:txBody>
          <a:bodyPr anchor="b" bIns="0" lIns="0" rIns="0" tIns="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Constantia" pitchFamily="18" charset="0"/>
                <a:sym typeface="Calibri"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Constantia" pitchFamily="18" charset="0"/>
                <a:sym typeface="Calibri"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Constantia" pitchFamily="18" charset="0"/>
                <a:sym typeface="Calibri"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Constantia" pitchFamily="18" charset="0"/>
                <a:sym typeface="Calibri"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Constantia" pitchFamily="18" charset="0"/>
                <a:sym typeface="Calibri" pitchFamily="34" charset="0"/>
              </a:defRPr>
            </a:lvl5pPr>
          </a:lstStyle>
          <a:p>
            <a:pPr eaLnBrk="1" hangingPunct="1" latinLnBrk="1" lvl="0"/>
            <a:fld id="{566ABCEB-ACFC-4714-9973-3DA970169C29}" type="datetime1">
              <a:rPr altLang="en-US" sz="1200" lang="en-US">
                <a:solidFill>
                  <a:srgbClr val="E9DCE2"/>
                </a:solidFill>
              </a:rPr>
              <a:pPr eaLnBrk="1" hangingPunct="1" latinLnBrk="1" lvl="0"/>
            </a:fld>
            <a:endParaRPr altLang="en-US" sz="1200" lang="en-US">
              <a:solidFill>
                <a:srgbClr val="E9DCE2"/>
              </a:solidFill>
            </a:endParaRPr>
          </a:p>
        </p:txBody>
      </p:sp>
      <p:sp>
        <p:nvSpPr>
          <p:cNvPr id="1048592" name=""/>
          <p:cNvSpPr/>
          <p:nvPr>
            <p:ph type="ftr" sz="quarter" idx="3"/>
          </p:nvPr>
        </p:nvSpPr>
        <p:spPr>
          <a:xfrm rot="0">
            <a:off x="2667000" y="6356350"/>
            <a:ext cx="3352800" cy="365125"/>
          </a:xfrm>
          <a:prstGeom prst="rect"/>
          <a:noFill/>
          <a:ln>
            <a:noFill/>
          </a:ln>
        </p:spPr>
        <p:txBody>
          <a:bodyPr anchor="b" bIns="0" lIns="0" rIns="0" tIns="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Constantia" pitchFamily="18" charset="0"/>
                <a:sym typeface="Calibri"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Constantia" pitchFamily="18" charset="0"/>
                <a:sym typeface="Calibri"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Constantia" pitchFamily="18" charset="0"/>
                <a:sym typeface="Calibri"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Constantia" pitchFamily="18" charset="0"/>
                <a:sym typeface="Calibri"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Constantia" pitchFamily="18" charset="0"/>
                <a:sym typeface="Calibri" pitchFamily="34" charset="0"/>
              </a:defRPr>
            </a:lvl5pPr>
          </a:lstStyle>
          <a:p>
            <a:pPr eaLnBrk="1" hangingPunct="1" latinLnBrk="1" lvl="0"/>
            <a:endParaRPr altLang="en-US" sz="1200" lang="en-US">
              <a:solidFill>
                <a:srgbClr val="E9DCE2"/>
              </a:solidFill>
            </a:endParaRPr>
          </a:p>
        </p:txBody>
      </p:sp>
      <p:sp>
        <p:nvSpPr>
          <p:cNvPr id="1048593" name=""/>
          <p:cNvSpPr/>
          <p:nvPr>
            <p:ph type="sldNum" sz="quarter" idx="4"/>
          </p:nvPr>
        </p:nvSpPr>
        <p:spPr>
          <a:xfrm rot="0">
            <a:off x="7924800" y="6356350"/>
            <a:ext cx="762000" cy="365125"/>
          </a:xfrm>
          <a:prstGeom prst="rect"/>
          <a:noFill/>
          <a:ln>
            <a:noFill/>
          </a:ln>
        </p:spPr>
        <p:txBody>
          <a:bodyPr anchor="b" bIns="0" lIns="0" rIns="0" tIns="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Constantia" pitchFamily="18" charset="0"/>
                <a:sym typeface="Calibri"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Constantia" pitchFamily="18" charset="0"/>
                <a:sym typeface="Calibri"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Constantia" pitchFamily="18" charset="0"/>
                <a:sym typeface="Calibri"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Constantia" pitchFamily="18" charset="0"/>
                <a:sym typeface="Calibri"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Constantia" pitchFamily="18" charset="0"/>
                <a:sym typeface="Calibri" pitchFamily="34" charset="0"/>
              </a:defRPr>
            </a:lvl5pPr>
          </a:lstStyle>
          <a:p>
            <a:pPr algn="r" eaLnBrk="1" hangingPunct="1" latinLnBrk="1" lvl="0"/>
            <a:fld id="{566ABCEB-ACFC-4714-9973-3DA970169C29}" type="slidenum">
              <a:rPr altLang="en-US" sz="1200" lang="en-US">
                <a:solidFill>
                  <a:srgbClr val="E9DCE2"/>
                </a:solidFill>
              </a:rPr>
              <a:pPr algn="r" eaLnBrk="1" hangingPunct="1" latinLnBrk="1" lvl="0"/>
            </a:fld>
            <a:endParaRPr altLang="en-US" sz="1200" lang="en-US">
              <a:solidFill>
                <a:srgbClr val="E9DCE2"/>
              </a:solidFill>
            </a:endParaRPr>
          </a:p>
        </p:txBody>
      </p:sp>
      <p:sp>
        <p:nvSpPr>
          <p:cNvPr id="1048595" name="Subtitle 16"/>
          <p:cNvSpPr>
            <a:spLocks noGrp="1"/>
          </p:cNvSpPr>
          <p:nvPr>
            <p:ph type="subTitle" idx="1"/>
          </p:nvPr>
        </p:nvSpPr>
        <p:spPr>
          <a:xfrm>
            <a:off x="533400" y="3228536"/>
            <a:ext cx="7854696" cy="1752600"/>
          </a:xfrm>
        </p:spPr>
        <p:txBody>
          <a:bodyPr lIns="0" rIns="18288"/>
          <a:lstStyle>
            <a:lvl1pPr algn="r" indent="0" marL="0" marR="45720">
              <a:buNone/>
              <a:defRPr>
                <a:solidFill>
                  <a:schemeClr val="tx1"/>
                </a:solidFill>
              </a:defRPr>
            </a:lvl1pPr>
            <a:lvl2pPr algn="ctr" indent="0" marL="457200">
              <a:buNone/>
            </a:lvl2pPr>
            <a:lvl3pPr algn="ctr" indent="0" marL="914400">
              <a:buNone/>
            </a:lvl3pPr>
            <a:lvl4pPr algn="ctr" indent="0" marL="1371600">
              <a:buNone/>
            </a:lvl4pPr>
            <a:lvl5pPr algn="ctr" indent="0" marL="1828800">
              <a:buNone/>
            </a:lvl5pPr>
            <a:lvl6pPr algn="ctr" indent="0" marL="2286000">
              <a:buNone/>
            </a:lvl6pPr>
            <a:lvl7pPr algn="ctr" indent="0" marL="2743200">
              <a:buNone/>
            </a:lvl7pPr>
            <a:lvl8pPr algn="ctr" indent="0" marL="3200400">
              <a:buNone/>
            </a:lvl8pPr>
            <a:lvl9pPr algn="ctr" indent="0" marL="3657600">
              <a:buNone/>
            </a:lvl9pPr>
          </a:lstStyle>
          <a:p>
            <a:r>
              <a:rPr lang="en-US" smtClean="0"/>
              <a:t>Click to edit Master subtitle style</a:t>
            </a:r>
            <a:endParaRPr lang="en-US"/>
          </a:p>
        </p:txBody>
      </p:sp>
      <p:sp>
        <p:nvSpPr>
          <p:cNvPr id="1048594" name="Title 8"/>
          <p:cNvSpPr>
            <a:spLocks noGrp="1"/>
          </p:cNvSpPr>
          <p:nvPr>
            <p:ph type="ctrTitle"/>
          </p:nvPr>
        </p:nvSpPr>
        <p:spPr>
          <a:xfrm>
            <a:off x="533400" y="1371600"/>
            <a:ext cx="7851648" cy="1828800"/>
          </a:xfrm>
          <a:ln>
            <a:noFill/>
          </a:ln>
        </p:spPr>
        <p:txBody>
          <a:bodyPr rIns="18288" tIns="0">
            <a:normAutofit/>
            <a:scene3d>
              <a:camera prst="orthographicFront"/>
              <a:lightRig dir="t" rig="freezing">
                <a:rot lat="0" lon="0" rev="5640000"/>
              </a:lightRig>
            </a:scene3d>
            <a:sp3d prstMaterial="flat">
              <a:bevelT w="38100" h="38100"/>
              <a:contourClr>
                <a:schemeClr val="tx2"/>
              </a:contourClr>
            </a:sp3d>
          </a:bodyPr>
          <a:lstStyle>
            <a:lvl1pPr algn="r" rtl="0">
              <a:spcBef>
                <a:spcPct val="0"/>
              </a:spcBef>
              <a:buNone/>
              <a:defRPr b="1" sz="5600">
                <a:ln>
                  <a:noFill/>
                </a:ln>
                <a:solidFill>
                  <a:schemeClr val="accent3">
                    <a:tint val="90000"/>
                    <a:satMod val="120000"/>
                  </a:schemeClr>
                </a:solidFill>
                <a:effectLst>
                  <a:outerShdw algn="tl" blurRad="38100" dir="5400000" dist="25400" rotWithShape="0">
                    <a:srgbClr val="000000">
                      <a:alpha val="43000"/>
                    </a:srgbClr>
                  </a:outerShdw>
                </a:effectLst>
                <a:latin typeface="+mj-lt"/>
                <a:ea typeface="+mj-ea"/>
                <a:cs typeface="+mj-cs"/>
              </a:defRPr>
            </a:lvl1pPr>
          </a:lstStyle>
          <a:p>
            <a:r>
              <a:rPr lang="en-US" smtClean="0"/>
              <a:t>Click to edit Master 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type="vertTx">
  <p:cSld name="Title and Vertical Text">
    <p:spTree>
      <p:nvGrpSpPr>
        <p:cNvPr id="2170" name=""/>
        <p:cNvGrpSpPr/>
        <p:nvPr/>
      </p:nvGrpSpPr>
      <p:grpSpPr>
        <a:xfrm>
          <a:off x="0" y="0"/>
          <a:ext cx="0" cy="0"/>
          <a:chOff x="0" y="0"/>
          <a:chExt cx="0" cy="0"/>
        </a:xfrm>
      </p:grpSpPr>
      <p:sp>
        <p:nvSpPr>
          <p:cNvPr id="1050074" name="Title 1"/>
          <p:cNvSpPr>
            <a:spLocks noGrp="1"/>
          </p:cNvSpPr>
          <p:nvPr>
            <p:ph type="title"/>
          </p:nvPr>
        </p:nvSpPr>
        <p:spPr/>
        <p:txBody>
          <a:bodyPr/>
          <a:p>
            <a:r>
              <a:rPr lang="en-US" smtClean="0"/>
              <a:t>Click to edit Master title style</a:t>
            </a:r>
            <a:endParaRPr lang="en-US"/>
          </a:p>
        </p:txBody>
      </p:sp>
      <p:sp>
        <p:nvSpPr>
          <p:cNvPr id="1050075" name="Vertical Text Placeholder 2"/>
          <p:cNvSpPr>
            <a:spLocks noGrp="1"/>
          </p:cNvSpPr>
          <p:nvPr>
            <p:ph type="body" orient="vert" idx="1"/>
          </p:nvPr>
        </p:nvSpPr>
        <p:spPr/>
        <p:txBody>
          <a:bodyPr vert="eaVert"/>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580" name=""/>
          <p:cNvSpPr/>
          <p:nvPr>
            <p:ph type="dt" sz="half" idx="2"/>
          </p:nvPr>
        </p:nvSpPr>
        <p:spPr>
          <a:xfrm rot="0">
            <a:off x="457200" y="6356350"/>
            <a:ext cx="2133600" cy="365125"/>
          </a:xfrm>
          <a:prstGeom prst="rect"/>
          <a:noFill/>
          <a:ln>
            <a:noFill/>
          </a:ln>
        </p:spPr>
        <p:txBody>
          <a:bodyPr anchor="b" bIns="0" lIns="0" rIns="0" tIns="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Constantia" pitchFamily="18" charset="0"/>
                <a:sym typeface="Calibri"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Constantia" pitchFamily="18" charset="0"/>
                <a:sym typeface="Calibri"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Constantia" pitchFamily="18" charset="0"/>
                <a:sym typeface="Calibri"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Constantia" pitchFamily="18" charset="0"/>
                <a:sym typeface="Calibri"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Constantia" pitchFamily="18" charset="0"/>
                <a:sym typeface="Calibri" pitchFamily="34" charset="0"/>
              </a:defRPr>
            </a:lvl5pPr>
          </a:lstStyle>
          <a:p>
            <a:pPr eaLnBrk="1" hangingPunct="1" latinLnBrk="1" lvl="0"/>
            <a:fld id="{566ABCEB-ACFC-4714-9973-3DA970169C29}" type="datetime1">
              <a:rPr altLang="en-US" sz="1200" lang="en-US">
                <a:solidFill>
                  <a:srgbClr val="A93C93"/>
                </a:solidFill>
              </a:rPr>
              <a:pPr eaLnBrk="1" hangingPunct="1" latinLnBrk="1" lvl="0"/>
            </a:fld>
            <a:endParaRPr altLang="en-US" sz="1200" lang="en-US">
              <a:solidFill>
                <a:srgbClr val="A93C93"/>
              </a:solidFill>
            </a:endParaRPr>
          </a:p>
        </p:txBody>
      </p:sp>
      <p:sp>
        <p:nvSpPr>
          <p:cNvPr id="1048582" name=""/>
          <p:cNvSpPr/>
          <p:nvPr>
            <p:ph type="sldNum" sz="quarter" idx="4"/>
          </p:nvPr>
        </p:nvSpPr>
        <p:spPr>
          <a:xfrm rot="0">
            <a:off x="7924800" y="6356350"/>
            <a:ext cx="762000" cy="365125"/>
          </a:xfrm>
          <a:prstGeom prst="rect"/>
          <a:noFill/>
          <a:ln>
            <a:noFill/>
          </a:ln>
        </p:spPr>
        <p:txBody>
          <a:bodyPr anchor="b" bIns="0" lIns="0" rIns="0" tIns="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Constantia" pitchFamily="18" charset="0"/>
                <a:sym typeface="Calibri"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Constantia" pitchFamily="18" charset="0"/>
                <a:sym typeface="Calibri"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Constantia" pitchFamily="18" charset="0"/>
                <a:sym typeface="Calibri"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Constantia" pitchFamily="18" charset="0"/>
                <a:sym typeface="Calibri"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Constantia" pitchFamily="18" charset="0"/>
                <a:sym typeface="Calibri" pitchFamily="34" charset="0"/>
              </a:defRPr>
            </a:lvl5pPr>
          </a:lstStyle>
          <a:p>
            <a:pPr algn="r" eaLnBrk="1" hangingPunct="1" latinLnBrk="1" lvl="0"/>
            <a:fld id="{566ABCEB-ACFC-4714-9973-3DA970169C29}" type="slidenum">
              <a:rPr altLang="en-US" sz="1200" lang="en-US">
                <a:solidFill>
                  <a:srgbClr val="A93C93"/>
                </a:solidFill>
              </a:rPr>
              <a:pPr algn="r" eaLnBrk="1" hangingPunct="1" latinLnBrk="1" lvl="0"/>
            </a:fld>
            <a:endParaRPr altLang="en-US" sz="1200" lang="en-US">
              <a:solidFill>
                <a:srgbClr val="A93C93"/>
              </a:solidFill>
            </a:endParaRPr>
          </a:p>
        </p:txBody>
      </p:sp>
      <p:sp>
        <p:nvSpPr>
          <p:cNvPr id="1048581" name=""/>
          <p:cNvSpPr/>
          <p:nvPr>
            <p:ph type="ftr" sz="quarter" idx="3"/>
          </p:nvPr>
        </p:nvSpPr>
        <p:spPr>
          <a:xfrm rot="0">
            <a:off x="2667000" y="6356350"/>
            <a:ext cx="3352800" cy="365125"/>
          </a:xfrm>
          <a:prstGeom prst="rect"/>
          <a:noFill/>
          <a:ln>
            <a:noFill/>
          </a:ln>
        </p:spPr>
        <p:txBody>
          <a:bodyPr anchor="b" bIns="0" lIns="0" rIns="0" tIns="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Constantia" pitchFamily="18" charset="0"/>
                <a:sym typeface="Calibri"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Constantia" pitchFamily="18" charset="0"/>
                <a:sym typeface="Calibri"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Constantia" pitchFamily="18" charset="0"/>
                <a:sym typeface="Calibri"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Constantia" pitchFamily="18" charset="0"/>
                <a:sym typeface="Calibri"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Constantia" pitchFamily="18" charset="0"/>
                <a:sym typeface="Calibri" pitchFamily="34" charset="0"/>
              </a:defRPr>
            </a:lvl5pPr>
          </a:lstStyle>
          <a:p>
            <a:pPr eaLnBrk="1" hangingPunct="1" latinLnBrk="1" lvl="0"/>
            <a:endParaRPr altLang="en-US" sz="1200" lang="en-US">
              <a:solidFill>
                <a:srgbClr val="A93C93"/>
              </a:solidFill>
            </a:endParaRPr>
          </a:p>
        </p:txBody>
      </p:sp>
    </p:spTree>
  </p:cSld>
  <p:clrMapOvr>
    <a:masterClrMapping/>
  </p:clrMapOvr>
  <p:transition spd="slow">
    <p:wheel spokes="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type="vertTitleAndTx">
  <p:cSld name="Vertical Title and Text">
    <p:spTree>
      <p:nvGrpSpPr>
        <p:cNvPr id="2171" name=""/>
        <p:cNvGrpSpPr/>
        <p:nvPr/>
      </p:nvGrpSpPr>
      <p:grpSpPr>
        <a:xfrm>
          <a:off x="0" y="0"/>
          <a:ext cx="0" cy="0"/>
          <a:chOff x="0" y="0"/>
          <a:chExt cx="0" cy="0"/>
        </a:xfrm>
      </p:grpSpPr>
      <p:sp>
        <p:nvSpPr>
          <p:cNvPr id="1050076" name="Vertical Title 1"/>
          <p:cNvSpPr>
            <a:spLocks noGrp="1"/>
          </p:cNvSpPr>
          <p:nvPr>
            <p:ph type="title" orient="vert"/>
          </p:nvPr>
        </p:nvSpPr>
        <p:spPr>
          <a:xfrm>
            <a:off x="6629400" y="914401"/>
            <a:ext cx="2057400" cy="5211763"/>
          </a:xfrm>
        </p:spPr>
        <p:txBody>
          <a:bodyPr vert="eaVert"/>
          <a:p>
            <a:r>
              <a:rPr lang="en-US" smtClean="0"/>
              <a:t>Click to edit Master title style</a:t>
            </a:r>
            <a:endParaRPr lang="en-US"/>
          </a:p>
        </p:txBody>
      </p:sp>
      <p:sp>
        <p:nvSpPr>
          <p:cNvPr id="1050077" name="Vertical Text Placeholder 2"/>
          <p:cNvSpPr>
            <a:spLocks noGrp="1"/>
          </p:cNvSpPr>
          <p:nvPr>
            <p:ph type="body" orient="vert" idx="1"/>
          </p:nvPr>
        </p:nvSpPr>
        <p:spPr>
          <a:xfrm>
            <a:off x="457200" y="914401"/>
            <a:ext cx="6019800" cy="5211763"/>
          </a:xfrm>
        </p:spPr>
        <p:txBody>
          <a:bodyPr vert="eaVert"/>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580" name=""/>
          <p:cNvSpPr/>
          <p:nvPr>
            <p:ph type="dt" sz="half" idx="2"/>
          </p:nvPr>
        </p:nvSpPr>
        <p:spPr>
          <a:xfrm rot="0">
            <a:off x="457200" y="6356350"/>
            <a:ext cx="2133600" cy="365125"/>
          </a:xfrm>
          <a:prstGeom prst="rect"/>
          <a:noFill/>
          <a:ln>
            <a:noFill/>
          </a:ln>
        </p:spPr>
        <p:txBody>
          <a:bodyPr anchor="b" bIns="0" lIns="0" rIns="0" tIns="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Constantia" pitchFamily="18" charset="0"/>
                <a:sym typeface="Calibri"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Constantia" pitchFamily="18" charset="0"/>
                <a:sym typeface="Calibri"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Constantia" pitchFamily="18" charset="0"/>
                <a:sym typeface="Calibri"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Constantia" pitchFamily="18" charset="0"/>
                <a:sym typeface="Calibri"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Constantia" pitchFamily="18" charset="0"/>
                <a:sym typeface="Calibri" pitchFamily="34" charset="0"/>
              </a:defRPr>
            </a:lvl5pPr>
          </a:lstStyle>
          <a:p>
            <a:pPr eaLnBrk="1" hangingPunct="1" latinLnBrk="1" lvl="0"/>
            <a:fld id="{566ABCEB-ACFC-4714-9973-3DA970169C29}" type="datetime1">
              <a:rPr altLang="en-US" sz="1200" lang="en-US">
                <a:solidFill>
                  <a:srgbClr val="A93C93"/>
                </a:solidFill>
              </a:rPr>
              <a:pPr eaLnBrk="1" hangingPunct="1" latinLnBrk="1" lvl="0"/>
            </a:fld>
            <a:endParaRPr altLang="en-US" sz="1200" lang="en-US">
              <a:solidFill>
                <a:srgbClr val="A93C93"/>
              </a:solidFill>
            </a:endParaRPr>
          </a:p>
        </p:txBody>
      </p:sp>
      <p:sp>
        <p:nvSpPr>
          <p:cNvPr id="1048582" name=""/>
          <p:cNvSpPr/>
          <p:nvPr>
            <p:ph type="sldNum" sz="quarter" idx="4"/>
          </p:nvPr>
        </p:nvSpPr>
        <p:spPr>
          <a:xfrm rot="0">
            <a:off x="7924800" y="6356350"/>
            <a:ext cx="762000" cy="365125"/>
          </a:xfrm>
          <a:prstGeom prst="rect"/>
          <a:noFill/>
          <a:ln>
            <a:noFill/>
          </a:ln>
        </p:spPr>
        <p:txBody>
          <a:bodyPr anchor="b" bIns="0" lIns="0" rIns="0" tIns="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Constantia" pitchFamily="18" charset="0"/>
                <a:sym typeface="Calibri"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Constantia" pitchFamily="18" charset="0"/>
                <a:sym typeface="Calibri"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Constantia" pitchFamily="18" charset="0"/>
                <a:sym typeface="Calibri"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Constantia" pitchFamily="18" charset="0"/>
                <a:sym typeface="Calibri"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Constantia" pitchFamily="18" charset="0"/>
                <a:sym typeface="Calibri" pitchFamily="34" charset="0"/>
              </a:defRPr>
            </a:lvl5pPr>
          </a:lstStyle>
          <a:p>
            <a:pPr algn="r" eaLnBrk="1" hangingPunct="1" latinLnBrk="1" lvl="0"/>
            <a:fld id="{566ABCEB-ACFC-4714-9973-3DA970169C29}" type="slidenum">
              <a:rPr altLang="en-US" sz="1200" lang="en-US">
                <a:solidFill>
                  <a:srgbClr val="A93C93"/>
                </a:solidFill>
              </a:rPr>
              <a:pPr algn="r" eaLnBrk="1" hangingPunct="1" latinLnBrk="1" lvl="0"/>
            </a:fld>
            <a:endParaRPr altLang="en-US" sz="1200" lang="en-US">
              <a:solidFill>
                <a:srgbClr val="A93C93"/>
              </a:solidFill>
            </a:endParaRPr>
          </a:p>
        </p:txBody>
      </p:sp>
      <p:sp>
        <p:nvSpPr>
          <p:cNvPr id="1048581" name=""/>
          <p:cNvSpPr/>
          <p:nvPr>
            <p:ph type="ftr" sz="quarter" idx="3"/>
          </p:nvPr>
        </p:nvSpPr>
        <p:spPr>
          <a:xfrm rot="0">
            <a:off x="2667000" y="6356350"/>
            <a:ext cx="3352800" cy="365125"/>
          </a:xfrm>
          <a:prstGeom prst="rect"/>
          <a:noFill/>
          <a:ln>
            <a:noFill/>
          </a:ln>
        </p:spPr>
        <p:txBody>
          <a:bodyPr anchor="b" bIns="0" lIns="0" rIns="0" tIns="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Constantia" pitchFamily="18" charset="0"/>
                <a:sym typeface="Calibri"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Constantia" pitchFamily="18" charset="0"/>
                <a:sym typeface="Calibri"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Constantia" pitchFamily="18" charset="0"/>
                <a:sym typeface="Calibri"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Constantia" pitchFamily="18" charset="0"/>
                <a:sym typeface="Calibri"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Constantia" pitchFamily="18" charset="0"/>
                <a:sym typeface="Calibri" pitchFamily="34" charset="0"/>
              </a:defRPr>
            </a:lvl5pPr>
          </a:lstStyle>
          <a:p>
            <a:pPr eaLnBrk="1" hangingPunct="1" latinLnBrk="1" lvl="0"/>
            <a:endParaRPr altLang="en-US" sz="1200" lang="en-US">
              <a:solidFill>
                <a:srgbClr val="A93C93"/>
              </a:solidFill>
            </a:endParaRPr>
          </a:p>
        </p:txBody>
      </p:sp>
    </p:spTree>
  </p:cSld>
  <p:clrMapOvr>
    <a:masterClrMapping/>
  </p:clrMapOvr>
  <p:transition spd="slow">
    <p:wheel spokes="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type="obj">
  <p:cSld name="Title and Content">
    <p:spTree>
      <p:nvGrpSpPr>
        <p:cNvPr id="1084" name=""/>
        <p:cNvGrpSpPr/>
        <p:nvPr/>
      </p:nvGrpSpPr>
      <p:grpSpPr>
        <a:xfrm>
          <a:off x="0" y="0"/>
          <a:ext cx="0" cy="0"/>
          <a:chOff x="0" y="0"/>
          <a:chExt cx="0" cy="0"/>
        </a:xfrm>
      </p:grpSpPr>
      <p:sp>
        <p:nvSpPr>
          <p:cNvPr id="1048599" name="Title 1"/>
          <p:cNvSpPr>
            <a:spLocks noGrp="1"/>
          </p:cNvSpPr>
          <p:nvPr>
            <p:ph type="title"/>
          </p:nvPr>
        </p:nvSpPr>
        <p:spPr/>
        <p:txBody>
          <a:bodyPr/>
          <a:p>
            <a:r>
              <a:rPr lang="en-US" smtClean="0"/>
              <a:t>Click to edit Master title style</a:t>
            </a:r>
            <a:endParaRPr lang="en-US"/>
          </a:p>
        </p:txBody>
      </p:sp>
      <p:sp>
        <p:nvSpPr>
          <p:cNvPr id="1048600" name="Content Placeholder 2"/>
          <p:cNvSpPr>
            <a:spLocks noGrp="1"/>
          </p:cNvSpPr>
          <p:nvPr>
            <p:ph idx="1"/>
          </p:nvPr>
        </p:nvSpPr>
        <p:spPr/>
        <p:txBody>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580" name=""/>
          <p:cNvSpPr/>
          <p:nvPr>
            <p:ph type="dt" sz="half" idx="2"/>
          </p:nvPr>
        </p:nvSpPr>
        <p:spPr>
          <a:xfrm rot="0">
            <a:off x="457200" y="6356350"/>
            <a:ext cx="2133600" cy="365125"/>
          </a:xfrm>
          <a:prstGeom prst="rect"/>
          <a:noFill/>
          <a:ln>
            <a:noFill/>
          </a:ln>
        </p:spPr>
        <p:txBody>
          <a:bodyPr anchor="b" bIns="0" lIns="0" rIns="0" tIns="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Constantia" pitchFamily="18" charset="0"/>
                <a:sym typeface="Calibri"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Constantia" pitchFamily="18" charset="0"/>
                <a:sym typeface="Calibri"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Constantia" pitchFamily="18" charset="0"/>
                <a:sym typeface="Calibri"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Constantia" pitchFamily="18" charset="0"/>
                <a:sym typeface="Calibri"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Constantia" pitchFamily="18" charset="0"/>
                <a:sym typeface="Calibri" pitchFamily="34" charset="0"/>
              </a:defRPr>
            </a:lvl5pPr>
          </a:lstStyle>
          <a:p>
            <a:pPr eaLnBrk="1" hangingPunct="1" latinLnBrk="1" lvl="0"/>
            <a:fld id="{566ABCEB-ACFC-4714-9973-3DA970169C29}" type="datetime1">
              <a:rPr altLang="en-US" sz="1200" lang="en-US">
                <a:solidFill>
                  <a:srgbClr val="A93C93"/>
                </a:solidFill>
              </a:rPr>
              <a:pPr eaLnBrk="1" hangingPunct="1" latinLnBrk="1" lvl="0"/>
            </a:fld>
            <a:endParaRPr altLang="en-US" sz="1200" lang="en-US">
              <a:solidFill>
                <a:srgbClr val="A93C93"/>
              </a:solidFill>
            </a:endParaRPr>
          </a:p>
        </p:txBody>
      </p:sp>
      <p:sp>
        <p:nvSpPr>
          <p:cNvPr id="1048582" name=""/>
          <p:cNvSpPr/>
          <p:nvPr>
            <p:ph type="sldNum" sz="quarter" idx="4"/>
          </p:nvPr>
        </p:nvSpPr>
        <p:spPr>
          <a:xfrm rot="0">
            <a:off x="7924800" y="6356350"/>
            <a:ext cx="762000" cy="365125"/>
          </a:xfrm>
          <a:prstGeom prst="rect"/>
          <a:noFill/>
          <a:ln>
            <a:noFill/>
          </a:ln>
        </p:spPr>
        <p:txBody>
          <a:bodyPr anchor="b" bIns="0" lIns="0" rIns="0" tIns="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Constantia" pitchFamily="18" charset="0"/>
                <a:sym typeface="Calibri"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Constantia" pitchFamily="18" charset="0"/>
                <a:sym typeface="Calibri"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Constantia" pitchFamily="18" charset="0"/>
                <a:sym typeface="Calibri"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Constantia" pitchFamily="18" charset="0"/>
                <a:sym typeface="Calibri"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Constantia" pitchFamily="18" charset="0"/>
                <a:sym typeface="Calibri" pitchFamily="34" charset="0"/>
              </a:defRPr>
            </a:lvl5pPr>
          </a:lstStyle>
          <a:p>
            <a:pPr algn="r" eaLnBrk="1" hangingPunct="1" latinLnBrk="1" lvl="0"/>
            <a:fld id="{566ABCEB-ACFC-4714-9973-3DA970169C29}" type="slidenum">
              <a:rPr altLang="en-US" sz="1200" lang="en-US">
                <a:solidFill>
                  <a:srgbClr val="A93C93"/>
                </a:solidFill>
              </a:rPr>
              <a:pPr algn="r" eaLnBrk="1" hangingPunct="1" latinLnBrk="1" lvl="0"/>
            </a:fld>
            <a:endParaRPr altLang="en-US" sz="1200" lang="en-US">
              <a:solidFill>
                <a:srgbClr val="A93C93"/>
              </a:solidFill>
            </a:endParaRPr>
          </a:p>
        </p:txBody>
      </p:sp>
      <p:sp>
        <p:nvSpPr>
          <p:cNvPr id="1048581" name=""/>
          <p:cNvSpPr/>
          <p:nvPr>
            <p:ph type="ftr" sz="quarter" idx="3"/>
          </p:nvPr>
        </p:nvSpPr>
        <p:spPr>
          <a:xfrm rot="0">
            <a:off x="2667000" y="6356350"/>
            <a:ext cx="3352800" cy="365125"/>
          </a:xfrm>
          <a:prstGeom prst="rect"/>
          <a:noFill/>
          <a:ln>
            <a:noFill/>
          </a:ln>
        </p:spPr>
        <p:txBody>
          <a:bodyPr anchor="b" bIns="0" lIns="0" rIns="0" tIns="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Constantia" pitchFamily="18" charset="0"/>
                <a:sym typeface="Calibri"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Constantia" pitchFamily="18" charset="0"/>
                <a:sym typeface="Calibri"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Constantia" pitchFamily="18" charset="0"/>
                <a:sym typeface="Calibri"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Constantia" pitchFamily="18" charset="0"/>
                <a:sym typeface="Calibri"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Constantia" pitchFamily="18" charset="0"/>
                <a:sym typeface="Calibri" pitchFamily="34" charset="0"/>
              </a:defRPr>
            </a:lvl5pPr>
          </a:lstStyle>
          <a:p>
            <a:pPr eaLnBrk="1" hangingPunct="1" latinLnBrk="1" lvl="0"/>
            <a:endParaRPr altLang="en-US" sz="1200" lang="en-US">
              <a:solidFill>
                <a:srgbClr val="A93C93"/>
              </a:solidFill>
            </a:endParaRPr>
          </a:p>
        </p:txBody>
      </p:sp>
    </p:spTree>
  </p:cSld>
  <p:clrMapOvr>
    <a:masterClrMapping/>
  </p:clrMapOvr>
  <p:transition spd="slow">
    <p:wheel spokes="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cSld>
    <p:bg bwMode="white">
      <p:bgPr>
        <a:blipFill rotWithShape="0">
          <a:blip xmlns:r="http://schemas.openxmlformats.org/officeDocument/2006/relationships" r:embed="rId1">
            <a:alphaModFix amt="100000"/>
          </a:blip>
          <a:srcRect/>
          <a:stretch>
            <a:fillRect/>
          </a:stretch>
        </a:blipFill>
      </p:bgPr>
    </p:bg>
    <p:spTree>
      <p:nvGrpSpPr>
        <p:cNvPr id="1231" name=""/>
        <p:cNvGrpSpPr/>
        <p:nvPr/>
      </p:nvGrpSpPr>
      <p:grpSpPr>
        <a:xfrm rot="0">
          <a:off x="0" y="0"/>
          <a:ext cx="0" cy="0"/>
          <a:chOff x="0" y="0"/>
          <a:chExt cx="0" cy="0"/>
        </a:xfrm>
      </p:grpSpPr>
      <p:sp>
        <p:nvSpPr>
          <p:cNvPr id="1048784" name=""/>
          <p:cNvSpPr/>
          <p:nvPr/>
        </p:nvSpPr>
        <p:spPr>
          <a:xfrm rot="0">
            <a:off x="-9525" y="-7937"/>
            <a:ext cx="9163050" cy="1041400"/>
          </a:xfrm>
          <a:custGeom>
            <a:avLst/>
            <a:gdLst>
              <a:gd name="l" fmla="*/ 0 w 5772"/>
              <a:gd name="t" fmla="*/ 0 h 656"/>
              <a:gd name="r" fmla="*/ 5772 w 5772"/>
              <a:gd name="b" fmla="*/ 656 h 656"/>
            </a:gdLst>
            <a:ahLst/>
            <a:rect l="l" t="t" r="r" b="b"/>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path>
            </a:pathLst>
          </a:custGeom>
          <a:gradFill rotWithShape="0">
            <a:gsLst>
              <a:gs pos="0">
                <a:srgbClr val="81438F">
                  <a:alpha val="45000"/>
                </a:srgbClr>
              </a:gs>
              <a:gs pos="100000">
                <a:srgbClr val="F35206">
                  <a:alpha val="54999"/>
                </a:srgbClr>
              </a:gs>
            </a:gsLst>
            <a:lin ang="5400000" scaled="1"/>
          </a:gradFill>
          <a:ln>
            <a:noFill/>
          </a:ln>
        </p:spPr>
        <p:txBody>
          <a:bodyPr anchor="t"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Constantia" pitchFamily="18" charset="0"/>
                <a:sym typeface="Calibri"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Constantia" pitchFamily="18" charset="0"/>
                <a:sym typeface="Calibri"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Constantia" pitchFamily="18" charset="0"/>
                <a:sym typeface="Calibri"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Constantia" pitchFamily="18" charset="0"/>
                <a:sym typeface="Calibri"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Constantia" pitchFamily="18" charset="0"/>
                <a:sym typeface="Calibri" pitchFamily="34" charset="0"/>
              </a:defRPr>
            </a:lvl5pPr>
          </a:lstStyle>
          <a:p>
            <a:pPr eaLnBrk="1" hangingPunct="1" latinLnBrk="1" lvl="0"/>
            <a:endParaRPr altLang="en-US" lang="en-US">
              <a:latin typeface="Constantia" pitchFamily="18" charset="0"/>
            </a:endParaRPr>
          </a:p>
        </p:txBody>
      </p:sp>
      <p:sp>
        <p:nvSpPr>
          <p:cNvPr id="1048785" name=""/>
          <p:cNvSpPr/>
          <p:nvPr/>
        </p:nvSpPr>
        <p:spPr>
          <a:xfrm rot="0">
            <a:off x="4381500" y="-7937"/>
            <a:ext cx="4762500" cy="638175"/>
          </a:xfrm>
          <a:custGeom>
            <a:avLst/>
            <a:gdLst>
              <a:gd name="l" fmla="*/ 0 w 3000"/>
              <a:gd name="t" fmla="*/ 0 h 595"/>
              <a:gd name="r" fmla="*/ 3000 w 3000"/>
              <a:gd name="b" fmla="*/ 595 h 595"/>
            </a:gdLst>
            <a:ahLst/>
            <a:rect l="l" t="t" r="r" b="b"/>
            <a:pathLst>
              <a:path w="3000" h="595">
                <a:moveTo>
                  <a:pt x="0" y="0"/>
                </a:moveTo>
                <a:cubicBezTo>
                  <a:pt x="174" y="102"/>
                  <a:pt x="1168" y="533"/>
                  <a:pt x="1668" y="564"/>
                </a:cubicBezTo>
                <a:cubicBezTo>
                  <a:pt x="2168" y="595"/>
                  <a:pt x="2778" y="279"/>
                  <a:pt x="3000" y="186"/>
                </a:cubicBezTo>
                <a:lnTo>
                  <a:pt x="3000" y="6"/>
                </a:lnTo>
                <a:lnTo>
                  <a:pt x="0" y="0"/>
                </a:lnTo>
              </a:path>
            </a:pathLst>
          </a:custGeom>
          <a:gradFill rotWithShape="0">
            <a:gsLst>
              <a:gs pos="0">
                <a:srgbClr val="B64712">
                  <a:alpha val="29999"/>
                </a:srgbClr>
              </a:gs>
              <a:gs pos="0">
                <a:srgbClr val="B64712">
                  <a:alpha val="29999"/>
                </a:srgbClr>
              </a:gs>
              <a:gs pos="80000">
                <a:srgbClr val="A14AB3">
                  <a:alpha val="45000"/>
                </a:srgbClr>
              </a:gs>
              <a:gs pos="100000">
                <a:srgbClr val="A14AB3">
                  <a:alpha val="48750"/>
                </a:srgbClr>
              </a:gs>
            </a:gsLst>
            <a:lin ang="5400000" scaled="1"/>
          </a:gradFill>
          <a:ln>
            <a:noFill/>
          </a:ln>
        </p:spPr>
        <p:txBody>
          <a:bodyPr anchor="t"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Constantia" pitchFamily="18" charset="0"/>
                <a:sym typeface="Calibri"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Constantia" pitchFamily="18" charset="0"/>
                <a:sym typeface="Calibri"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Constantia" pitchFamily="18" charset="0"/>
                <a:sym typeface="Calibri"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Constantia" pitchFamily="18" charset="0"/>
                <a:sym typeface="Calibri"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Constantia" pitchFamily="18" charset="0"/>
                <a:sym typeface="Calibri" pitchFamily="34" charset="0"/>
              </a:defRPr>
            </a:lvl5pPr>
          </a:lstStyle>
          <a:p>
            <a:pPr eaLnBrk="1" hangingPunct="1" latinLnBrk="1" lvl="0"/>
            <a:endParaRPr altLang="en-US" lang="en-US">
              <a:latin typeface="Constantia" pitchFamily="18" charset="0"/>
            </a:endParaRPr>
          </a:p>
        </p:txBody>
      </p:sp>
      <p:grpSp>
        <p:nvGrpSpPr>
          <p:cNvPr id="1232" name=""/>
          <p:cNvGrpSpPr/>
          <p:nvPr/>
        </p:nvGrpSpPr>
        <p:grpSpPr>
          <a:xfrm rot="0">
            <a:off x="-19050" y="203200"/>
            <a:ext cx="9180512" cy="647700"/>
            <a:chOff x="-19045" y="216550"/>
            <a:chExt cx="9180548" cy="649224"/>
          </a:xfrm>
        </p:grpSpPr>
        <p:grpSp>
          <p:nvGrpSpPr>
            <p:cNvPr id="1233" name=""/>
            <p:cNvGrpSpPr/>
            <p:nvPr/>
          </p:nvGrpSpPr>
          <p:grpSpPr>
            <a:xfrm rot="0">
              <a:off x="-6091" y="-11569"/>
              <a:ext cx="9137939" cy="1050979"/>
              <a:chOff x="-6096" y="-24384"/>
              <a:chExt cx="9137904" cy="1048512"/>
            </a:xfrm>
          </p:grpSpPr>
          <p:pic>
            <p:nvPicPr>
              <p:cNvPr id="2097158" name=""/>
              <p:cNvPicPr>
                <a:picLocks/>
              </p:cNvPicPr>
              <p:nvPr/>
            </p:nvPicPr>
            <p:blipFill>
              <a:blip xmlns:r="http://schemas.openxmlformats.org/officeDocument/2006/relationships" r:embed="rId2"/>
              <a:srcRect l="0" t="0" r="0" b="0"/>
              <a:stretch>
                <a:fillRect/>
              </a:stretch>
            </p:blipFill>
            <p:spPr>
              <a:xfrm rot="0">
                <a:off x="-6096" y="-24384"/>
                <a:ext cx="9137904" cy="1048512"/>
              </a:xfrm>
              <a:prstGeom prst="rect"/>
              <a:noFill/>
              <a:ln>
                <a:noFill/>
              </a:ln>
            </p:spPr>
          </p:pic>
          <p:sp>
            <p:nvSpPr>
              <p:cNvPr id="1048786" name=""/>
              <p:cNvSpPr txBox="1"/>
              <p:nvPr/>
            </p:nvSpPr>
            <p:spPr>
              <a:xfrm rot="21435692">
                <a:off x="-29291" y="422461"/>
                <a:ext cx="0" cy="0"/>
              </a:xfrm>
              <a:prstGeom prst="rect"/>
              <a:noFill/>
              <a:ln>
                <a:noFill/>
              </a:ln>
            </p:spPr>
            <p:txBody>
              <a:bodyPr anchor="t"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Constantia" pitchFamily="18" charset="0"/>
                    <a:sym typeface="Calibri"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Constantia" pitchFamily="18" charset="0"/>
                    <a:sym typeface="Calibri"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Constantia" pitchFamily="18" charset="0"/>
                    <a:sym typeface="Calibri"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Constantia" pitchFamily="18" charset="0"/>
                    <a:sym typeface="Calibri"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Constantia" pitchFamily="18" charset="0"/>
                    <a:sym typeface="Calibri" pitchFamily="34" charset="0"/>
                  </a:defRPr>
                </a:lvl5pPr>
              </a:lstStyle>
              <a:p>
                <a:pPr eaLnBrk="1" hangingPunct="1" latinLnBrk="1" lvl="0"/>
                <a:endParaRPr altLang="en-US" lang="en-US"/>
              </a:p>
            </p:txBody>
          </p:sp>
        </p:grpSp>
        <p:grpSp>
          <p:nvGrpSpPr>
            <p:cNvPr id="1234" name=""/>
            <p:cNvGrpSpPr/>
            <p:nvPr/>
          </p:nvGrpSpPr>
          <p:grpSpPr>
            <a:xfrm rot="0">
              <a:off x="-6091" y="61755"/>
              <a:ext cx="9156227" cy="910441"/>
              <a:chOff x="-6096" y="48768"/>
              <a:chExt cx="9156192" cy="908304"/>
            </a:xfrm>
          </p:grpSpPr>
          <p:pic>
            <p:nvPicPr>
              <p:cNvPr id="2097159" name=""/>
              <p:cNvPicPr>
                <a:picLocks/>
              </p:cNvPicPr>
              <p:nvPr/>
            </p:nvPicPr>
            <p:blipFill>
              <a:blip xmlns:r="http://schemas.openxmlformats.org/officeDocument/2006/relationships" r:embed="rId3"/>
              <a:srcRect l="0" t="0" r="0" b="0"/>
              <a:stretch>
                <a:fillRect/>
              </a:stretch>
            </p:blipFill>
            <p:spPr>
              <a:xfrm rot="0">
                <a:off x="-6096" y="48768"/>
                <a:ext cx="9156192" cy="908304"/>
              </a:xfrm>
              <a:prstGeom prst="rect"/>
              <a:noFill/>
              <a:ln>
                <a:noFill/>
              </a:ln>
            </p:spPr>
          </p:pic>
          <p:sp>
            <p:nvSpPr>
              <p:cNvPr id="1048787" name=""/>
              <p:cNvSpPr txBox="1"/>
              <p:nvPr/>
            </p:nvSpPr>
            <p:spPr>
              <a:xfrm rot="21435692">
                <a:off x="-21714" y="495979"/>
                <a:ext cx="0" cy="0"/>
              </a:xfrm>
              <a:prstGeom prst="rect"/>
              <a:noFill/>
              <a:ln>
                <a:noFill/>
              </a:ln>
            </p:spPr>
            <p:txBody>
              <a:bodyPr anchor="t"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Constantia" pitchFamily="18" charset="0"/>
                    <a:sym typeface="Calibri"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Constantia" pitchFamily="18" charset="0"/>
                    <a:sym typeface="Calibri"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Constantia" pitchFamily="18" charset="0"/>
                    <a:sym typeface="Calibri"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Constantia" pitchFamily="18" charset="0"/>
                    <a:sym typeface="Calibri"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Constantia" pitchFamily="18" charset="0"/>
                    <a:sym typeface="Calibri" pitchFamily="34" charset="0"/>
                  </a:defRPr>
                </a:lvl5pPr>
              </a:lstStyle>
              <a:p>
                <a:pPr eaLnBrk="1" hangingPunct="1" latinLnBrk="1" lvl="0"/>
                <a:endParaRPr altLang="en-US" lang="en-US"/>
              </a:p>
            </p:txBody>
          </p:sp>
        </p:grpSp>
      </p:grpSp>
      <p:sp>
        <p:nvSpPr>
          <p:cNvPr id="1048790" name=""/>
          <p:cNvSpPr/>
          <p:nvPr>
            <p:ph type="dt" sz="half" idx="2"/>
          </p:nvPr>
        </p:nvSpPr>
        <p:spPr>
          <a:xfrm rot="0">
            <a:off x="457200" y="6356350"/>
            <a:ext cx="2133600" cy="365125"/>
          </a:xfrm>
          <a:prstGeom prst="rect"/>
          <a:noFill/>
          <a:ln>
            <a:noFill/>
          </a:ln>
        </p:spPr>
        <p:txBody>
          <a:bodyPr anchor="b" bIns="0" lIns="0" rIns="0" tIns="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Constantia" pitchFamily="18" charset="0"/>
                <a:sym typeface="Calibri"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Constantia" pitchFamily="18" charset="0"/>
                <a:sym typeface="Calibri"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Constantia" pitchFamily="18" charset="0"/>
                <a:sym typeface="Calibri"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Constantia" pitchFamily="18" charset="0"/>
                <a:sym typeface="Calibri"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Constantia" pitchFamily="18" charset="0"/>
                <a:sym typeface="Calibri" pitchFamily="34" charset="0"/>
              </a:defRPr>
            </a:lvl5pPr>
          </a:lstStyle>
          <a:p>
            <a:pPr eaLnBrk="1" hangingPunct="1" latinLnBrk="1" lvl="0"/>
            <a:fld id="{566ABCEB-ACFC-4714-9973-3DA970169C29}" type="datetime1">
              <a:rPr altLang="en-US" sz="1200" lang="en-US">
                <a:solidFill>
                  <a:srgbClr val="E9DCE2"/>
                </a:solidFill>
              </a:rPr>
              <a:pPr eaLnBrk="1" hangingPunct="1" latinLnBrk="1" lvl="0"/>
            </a:fld>
            <a:endParaRPr altLang="en-US" sz="1200" lang="en-US">
              <a:solidFill>
                <a:srgbClr val="E9DCE2"/>
              </a:solidFill>
            </a:endParaRPr>
          </a:p>
        </p:txBody>
      </p:sp>
      <p:sp>
        <p:nvSpPr>
          <p:cNvPr id="1048791" name=""/>
          <p:cNvSpPr/>
          <p:nvPr>
            <p:ph type="ftr" sz="quarter" idx="3"/>
          </p:nvPr>
        </p:nvSpPr>
        <p:spPr>
          <a:xfrm rot="0">
            <a:off x="2667000" y="6356350"/>
            <a:ext cx="3352800" cy="365125"/>
          </a:xfrm>
          <a:prstGeom prst="rect"/>
          <a:noFill/>
          <a:ln>
            <a:noFill/>
          </a:ln>
        </p:spPr>
        <p:txBody>
          <a:bodyPr anchor="b" bIns="0" lIns="0" rIns="0" tIns="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Constantia" pitchFamily="18" charset="0"/>
                <a:sym typeface="Calibri"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Constantia" pitchFamily="18" charset="0"/>
                <a:sym typeface="Calibri"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Constantia" pitchFamily="18" charset="0"/>
                <a:sym typeface="Calibri"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Constantia" pitchFamily="18" charset="0"/>
                <a:sym typeface="Calibri"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Constantia" pitchFamily="18" charset="0"/>
                <a:sym typeface="Calibri" pitchFamily="34" charset="0"/>
              </a:defRPr>
            </a:lvl5pPr>
          </a:lstStyle>
          <a:p>
            <a:pPr eaLnBrk="1" hangingPunct="1" latinLnBrk="1" lvl="0"/>
            <a:endParaRPr altLang="en-US" sz="1200" lang="en-US">
              <a:solidFill>
                <a:srgbClr val="E9DCE2"/>
              </a:solidFill>
            </a:endParaRPr>
          </a:p>
        </p:txBody>
      </p:sp>
      <p:sp>
        <p:nvSpPr>
          <p:cNvPr id="1048792" name=""/>
          <p:cNvSpPr/>
          <p:nvPr>
            <p:ph type="sldNum" sz="quarter" idx="4"/>
          </p:nvPr>
        </p:nvSpPr>
        <p:spPr>
          <a:xfrm rot="0">
            <a:off x="7924800" y="6356350"/>
            <a:ext cx="762000" cy="365125"/>
          </a:xfrm>
          <a:prstGeom prst="rect"/>
          <a:noFill/>
          <a:ln>
            <a:noFill/>
          </a:ln>
        </p:spPr>
        <p:txBody>
          <a:bodyPr anchor="b" bIns="0" lIns="0" rIns="0" tIns="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Constantia" pitchFamily="18" charset="0"/>
                <a:sym typeface="Calibri"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Constantia" pitchFamily="18" charset="0"/>
                <a:sym typeface="Calibri"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Constantia" pitchFamily="18" charset="0"/>
                <a:sym typeface="Calibri"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Constantia" pitchFamily="18" charset="0"/>
                <a:sym typeface="Calibri"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Constantia" pitchFamily="18" charset="0"/>
                <a:sym typeface="Calibri" pitchFamily="34" charset="0"/>
              </a:defRPr>
            </a:lvl5pPr>
          </a:lstStyle>
          <a:p>
            <a:pPr algn="r" eaLnBrk="1" hangingPunct="1" latinLnBrk="1" lvl="0"/>
            <a:fld id="{566ABCEB-ACFC-4714-9973-3DA970169C29}" type="slidenum">
              <a:rPr altLang="en-US" sz="1200" lang="en-US">
                <a:solidFill>
                  <a:srgbClr val="E9DCE2"/>
                </a:solidFill>
              </a:rPr>
              <a:pPr algn="r" eaLnBrk="1" hangingPunct="1" latinLnBrk="1" lvl="0"/>
            </a:fld>
            <a:endParaRPr altLang="en-US" sz="1200" lang="en-US">
              <a:solidFill>
                <a:srgbClr val="E9DCE2"/>
              </a:solidFill>
            </a:endParaRPr>
          </a:p>
        </p:txBody>
      </p:sp>
      <p:sp>
        <p:nvSpPr>
          <p:cNvPr id="1048794" name="Text Placeholder 2"/>
          <p:cNvSpPr>
            <a:spLocks noGrp="1"/>
          </p:cNvSpPr>
          <p:nvPr>
            <p:ph type="body" idx="1"/>
          </p:nvPr>
        </p:nvSpPr>
        <p:spPr>
          <a:xfrm>
            <a:off x="530352" y="2704664"/>
            <a:ext cx="7772400" cy="1509712"/>
          </a:xfrm>
        </p:spPr>
        <p:txBody>
          <a:bodyPr lIns="45720" rIns="45720"/>
          <a:lstStyle>
            <a:lvl1pPr indent="0" marL="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1048793" name="Title 1"/>
          <p:cNvSpPr>
            <a:spLocks noGrp="1"/>
          </p:cNvSpPr>
          <p:nvPr>
            <p:ph type="title"/>
          </p:nvPr>
        </p:nvSpPr>
        <p:spPr>
          <a:xfrm>
            <a:off x="530352" y="1316736"/>
            <a:ext cx="7772400" cy="1362456"/>
          </a:xfrm>
          <a:ln>
            <a:noFill/>
          </a:ln>
        </p:spPr>
        <p:txBody>
          <a:bodyPr tIns="0">
            <a:noAutofit/>
            <a:scene3d>
              <a:camera prst="orthographicFront"/>
              <a:lightRig dir="t" rig="freezing">
                <a:rot lat="0" lon="0" rev="5640000"/>
              </a:lightRig>
            </a:scene3d>
            <a:sp3d prstMaterial="flat">
              <a:bevelT w="38100" h="38100"/>
            </a:sp3d>
          </a:bodyPr>
          <a:lstStyle>
            <a:lvl1pPr algn="l" rtl="0">
              <a:spcBef>
                <a:spcPct val="0"/>
              </a:spcBef>
              <a:buNone/>
              <a:defRPr baseline="0" b="1" cap="none" dirty="0" sz="5600" lang="en-US">
                <a:ln w="635">
                  <a:noFill/>
                </a:ln>
                <a:solidFill>
                  <a:schemeClr val="accent4">
                    <a:tint val="90000"/>
                    <a:satMod val="125000"/>
                  </a:schemeClr>
                </a:solidFill>
                <a:effectLst>
                  <a:outerShdw algn="tl" blurRad="38100" dir="5400000" dist="25400" rotWithShape="0">
                    <a:srgbClr val="000000">
                      <a:alpha val="43000"/>
                    </a:srgbClr>
                  </a:outerShdw>
                </a:effectLst>
                <a:latin typeface="+mj-lt"/>
                <a:ea typeface="+mj-ea"/>
                <a:cs typeface="+mj-cs"/>
              </a:defRPr>
            </a:lvl1pPr>
          </a:lstStyle>
          <a:p>
            <a:r>
              <a:rPr lang="en-US" smtClean="0"/>
              <a:t>Click to edit Master title style</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type="twoObj">
  <p:cSld name="Two Content">
    <p:spTree>
      <p:nvGrpSpPr>
        <p:cNvPr id="1707" name=""/>
        <p:cNvGrpSpPr/>
        <p:nvPr/>
      </p:nvGrpSpPr>
      <p:grpSpPr>
        <a:xfrm>
          <a:off x="0" y="0"/>
          <a:ext cx="0" cy="0"/>
          <a:chOff x="0" y="0"/>
          <a:chExt cx="0" cy="0"/>
        </a:xfrm>
      </p:grpSpPr>
      <p:sp>
        <p:nvSpPr>
          <p:cNvPr id="1049426" name="Title 1"/>
          <p:cNvSpPr>
            <a:spLocks noGrp="1"/>
          </p:cNvSpPr>
          <p:nvPr>
            <p:ph type="title"/>
          </p:nvPr>
        </p:nvSpPr>
        <p:spPr>
          <a:xfrm>
            <a:off x="457200" y="704088"/>
            <a:ext cx="8229600" cy="1143000"/>
          </a:xfrm>
        </p:spPr>
        <p:txBody>
          <a:bodyPr/>
          <a:p>
            <a:r>
              <a:rPr lang="en-US" smtClean="0"/>
              <a:t>Click to edit Master title style</a:t>
            </a:r>
            <a:endParaRPr lang="en-US"/>
          </a:p>
        </p:txBody>
      </p:sp>
      <p:sp>
        <p:nvSpPr>
          <p:cNvPr id="1049427"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9428"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580" name=""/>
          <p:cNvSpPr/>
          <p:nvPr>
            <p:ph type="dt" sz="half" idx="2"/>
          </p:nvPr>
        </p:nvSpPr>
        <p:spPr>
          <a:xfrm rot="0">
            <a:off x="457200" y="6356350"/>
            <a:ext cx="2133600" cy="365125"/>
          </a:xfrm>
          <a:prstGeom prst="rect"/>
          <a:noFill/>
          <a:ln>
            <a:noFill/>
          </a:ln>
        </p:spPr>
        <p:txBody>
          <a:bodyPr anchor="b" bIns="0" lIns="0" rIns="0" tIns="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Constantia" pitchFamily="18" charset="0"/>
                <a:sym typeface="Calibri"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Constantia" pitchFamily="18" charset="0"/>
                <a:sym typeface="Calibri"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Constantia" pitchFamily="18" charset="0"/>
                <a:sym typeface="Calibri"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Constantia" pitchFamily="18" charset="0"/>
                <a:sym typeface="Calibri"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Constantia" pitchFamily="18" charset="0"/>
                <a:sym typeface="Calibri" pitchFamily="34" charset="0"/>
              </a:defRPr>
            </a:lvl5pPr>
          </a:lstStyle>
          <a:p>
            <a:pPr eaLnBrk="1" hangingPunct="1" latinLnBrk="1" lvl="0"/>
            <a:fld id="{566ABCEB-ACFC-4714-9973-3DA970169C29}" type="datetime1">
              <a:rPr altLang="en-US" sz="1200" lang="en-US">
                <a:solidFill>
                  <a:srgbClr val="A93C93"/>
                </a:solidFill>
              </a:rPr>
              <a:pPr eaLnBrk="1" hangingPunct="1" latinLnBrk="1" lvl="0"/>
            </a:fld>
            <a:endParaRPr altLang="en-US" sz="1200" lang="en-US">
              <a:solidFill>
                <a:srgbClr val="A93C93"/>
              </a:solidFill>
            </a:endParaRPr>
          </a:p>
        </p:txBody>
      </p:sp>
      <p:sp>
        <p:nvSpPr>
          <p:cNvPr id="1048582" name=""/>
          <p:cNvSpPr/>
          <p:nvPr>
            <p:ph type="sldNum" sz="quarter" idx="4"/>
          </p:nvPr>
        </p:nvSpPr>
        <p:spPr>
          <a:xfrm rot="0">
            <a:off x="7924800" y="6356350"/>
            <a:ext cx="762000" cy="365125"/>
          </a:xfrm>
          <a:prstGeom prst="rect"/>
          <a:noFill/>
          <a:ln>
            <a:noFill/>
          </a:ln>
        </p:spPr>
        <p:txBody>
          <a:bodyPr anchor="b" bIns="0" lIns="0" rIns="0" tIns="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Constantia" pitchFamily="18" charset="0"/>
                <a:sym typeface="Calibri"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Constantia" pitchFamily="18" charset="0"/>
                <a:sym typeface="Calibri"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Constantia" pitchFamily="18" charset="0"/>
                <a:sym typeface="Calibri"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Constantia" pitchFamily="18" charset="0"/>
                <a:sym typeface="Calibri"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Constantia" pitchFamily="18" charset="0"/>
                <a:sym typeface="Calibri" pitchFamily="34" charset="0"/>
              </a:defRPr>
            </a:lvl5pPr>
          </a:lstStyle>
          <a:p>
            <a:pPr algn="r" eaLnBrk="1" hangingPunct="1" latinLnBrk="1" lvl="0"/>
            <a:fld id="{566ABCEB-ACFC-4714-9973-3DA970169C29}" type="slidenum">
              <a:rPr altLang="en-US" sz="1200" lang="en-US">
                <a:solidFill>
                  <a:srgbClr val="A93C93"/>
                </a:solidFill>
              </a:rPr>
              <a:pPr algn="r" eaLnBrk="1" hangingPunct="1" latinLnBrk="1" lvl="0"/>
            </a:fld>
            <a:endParaRPr altLang="en-US" sz="1200" lang="en-US">
              <a:solidFill>
                <a:srgbClr val="A93C93"/>
              </a:solidFill>
            </a:endParaRPr>
          </a:p>
        </p:txBody>
      </p:sp>
      <p:sp>
        <p:nvSpPr>
          <p:cNvPr id="1048581" name=""/>
          <p:cNvSpPr/>
          <p:nvPr>
            <p:ph type="ftr" sz="quarter" idx="3"/>
          </p:nvPr>
        </p:nvSpPr>
        <p:spPr>
          <a:xfrm rot="0">
            <a:off x="2667000" y="6356350"/>
            <a:ext cx="3352800" cy="365125"/>
          </a:xfrm>
          <a:prstGeom prst="rect"/>
          <a:noFill/>
          <a:ln>
            <a:noFill/>
          </a:ln>
        </p:spPr>
        <p:txBody>
          <a:bodyPr anchor="b" bIns="0" lIns="0" rIns="0" tIns="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Constantia" pitchFamily="18" charset="0"/>
                <a:sym typeface="Calibri"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Constantia" pitchFamily="18" charset="0"/>
                <a:sym typeface="Calibri"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Constantia" pitchFamily="18" charset="0"/>
                <a:sym typeface="Calibri"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Constantia" pitchFamily="18" charset="0"/>
                <a:sym typeface="Calibri"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Constantia" pitchFamily="18" charset="0"/>
                <a:sym typeface="Calibri" pitchFamily="34" charset="0"/>
              </a:defRPr>
            </a:lvl5pPr>
          </a:lstStyle>
          <a:p>
            <a:pPr eaLnBrk="1" hangingPunct="1" latinLnBrk="1" lvl="0"/>
            <a:endParaRPr altLang="en-US" sz="1200" lang="en-US">
              <a:solidFill>
                <a:srgbClr val="A93C93"/>
              </a:solidFill>
            </a:endParaRPr>
          </a:p>
        </p:txBody>
      </p:sp>
    </p:spTree>
  </p:cSld>
  <p:clrMapOvr>
    <a:masterClrMapping/>
  </p:clrMapOvr>
  <p:transition spd="slow">
    <p:wheel spokes="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type="twoTxTwoObj">
  <p:cSld name="Comparison">
    <p:spTree>
      <p:nvGrpSpPr>
        <p:cNvPr id="1845" name=""/>
        <p:cNvGrpSpPr/>
        <p:nvPr/>
      </p:nvGrpSpPr>
      <p:grpSpPr>
        <a:xfrm>
          <a:off x="0" y="0"/>
          <a:ext cx="0" cy="0"/>
          <a:chOff x="0" y="0"/>
          <a:chExt cx="0" cy="0"/>
        </a:xfrm>
      </p:grpSpPr>
      <p:sp>
        <p:nvSpPr>
          <p:cNvPr id="1049628" name="Title 1"/>
          <p:cNvSpPr>
            <a:spLocks noGrp="1"/>
          </p:cNvSpPr>
          <p:nvPr>
            <p:ph type="title"/>
          </p:nvPr>
        </p:nvSpPr>
        <p:spPr>
          <a:xfrm>
            <a:off x="457200" y="704088"/>
            <a:ext cx="8229600" cy="1143000"/>
          </a:xfrm>
        </p:spPr>
        <p:txBody>
          <a:bodyPr/>
          <a:p>
            <a:r>
              <a:rPr lang="en-US" smtClean="0"/>
              <a:t>Click to edit Master title style</a:t>
            </a:r>
            <a:endParaRPr lang="en-US"/>
          </a:p>
        </p:txBody>
      </p:sp>
      <p:sp>
        <p:nvSpPr>
          <p:cNvPr id="1049629" name="Text Placeholder 2"/>
          <p:cNvSpPr>
            <a:spLocks noGrp="1"/>
          </p:cNvSpPr>
          <p:nvPr>
            <p:ph type="body" idx="1"/>
          </p:nvPr>
        </p:nvSpPr>
        <p:spPr>
          <a:xfrm>
            <a:off x="457200" y="1855248"/>
            <a:ext cx="4040188" cy="659352"/>
          </a:xfrm>
        </p:spPr>
        <p:txBody>
          <a:bodyPr anchor="ctr" bIns="0" lIns="45720" rIns="45720" tIns="0">
            <a:noAutofit/>
          </a:bodyPr>
          <a:lstStyle>
            <a:lvl1pPr indent="0" marL="0">
              <a:buNone/>
              <a:defRPr baseline="0" b="1" cap="none" sz="2400">
                <a:solidFill>
                  <a:schemeClr val="tx2"/>
                </a:solidFill>
                <a:effectLst/>
              </a:defRPr>
            </a:lvl1pPr>
            <a:lvl2pPr>
              <a:buNone/>
              <a:defRPr b="1" sz="2000"/>
            </a:lvl2pPr>
            <a:lvl3pPr>
              <a:buNone/>
              <a:defRPr b="1" sz="1800"/>
            </a:lvl3pPr>
            <a:lvl4pPr>
              <a:buNone/>
              <a:defRPr b="1" sz="1600"/>
            </a:lvl4pPr>
            <a:lvl5pPr>
              <a:buNone/>
              <a:defRPr b="1" sz="1600"/>
            </a:lvl5pPr>
          </a:lstStyle>
          <a:p>
            <a:pPr lvl="0"/>
            <a:r>
              <a:rPr lang="en-US" smtClean="0"/>
              <a:t>Click to edit Master text styles</a:t>
            </a:r>
          </a:p>
        </p:txBody>
      </p:sp>
      <p:sp>
        <p:nvSpPr>
          <p:cNvPr id="1049630" name="Text Placeholder 3"/>
          <p:cNvSpPr>
            <a:spLocks noGrp="1"/>
          </p:cNvSpPr>
          <p:nvPr>
            <p:ph type="body" sz="half" idx="3"/>
          </p:nvPr>
        </p:nvSpPr>
        <p:spPr>
          <a:xfrm>
            <a:off x="4645025" y="1859757"/>
            <a:ext cx="4041775" cy="654843"/>
          </a:xfrm>
        </p:spPr>
        <p:txBody>
          <a:bodyPr anchor="ctr" bIns="0" lIns="45720" rIns="45720" tIns="0"/>
          <a:lstStyle>
            <a:lvl1pPr indent="0" marL="0">
              <a:buNone/>
              <a:defRPr baseline="0" b="1" cap="none" sz="2400">
                <a:solidFill>
                  <a:schemeClr val="tx2"/>
                </a:solidFill>
                <a:effectLst/>
              </a:defRPr>
            </a:lvl1pPr>
            <a:lvl2pPr>
              <a:buNone/>
              <a:defRPr b="1" sz="2000"/>
            </a:lvl2pPr>
            <a:lvl3pPr>
              <a:buNone/>
              <a:defRPr b="1" sz="1800"/>
            </a:lvl3pPr>
            <a:lvl4pPr>
              <a:buNone/>
              <a:defRPr b="1" sz="1600"/>
            </a:lvl4pPr>
            <a:lvl5pPr>
              <a:buNone/>
              <a:defRPr b="1" sz="1600"/>
            </a:lvl5pPr>
          </a:lstStyle>
          <a:p>
            <a:pPr lvl="0"/>
            <a:r>
              <a:rPr lang="en-US" smtClean="0"/>
              <a:t>Click to edit Master text styles</a:t>
            </a:r>
          </a:p>
        </p:txBody>
      </p:sp>
      <p:sp>
        <p:nvSpPr>
          <p:cNvPr id="1049631"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9632"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580" name=""/>
          <p:cNvSpPr/>
          <p:nvPr>
            <p:ph type="dt" sz="half" idx="2"/>
          </p:nvPr>
        </p:nvSpPr>
        <p:spPr>
          <a:xfrm rot="0">
            <a:off x="457200" y="6356350"/>
            <a:ext cx="2133600" cy="365125"/>
          </a:xfrm>
          <a:prstGeom prst="rect"/>
          <a:noFill/>
          <a:ln>
            <a:noFill/>
          </a:ln>
        </p:spPr>
        <p:txBody>
          <a:bodyPr anchor="b" bIns="0" lIns="0" rIns="0" tIns="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Constantia" pitchFamily="18" charset="0"/>
                <a:sym typeface="Calibri"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Constantia" pitchFamily="18" charset="0"/>
                <a:sym typeface="Calibri"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Constantia" pitchFamily="18" charset="0"/>
                <a:sym typeface="Calibri"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Constantia" pitchFamily="18" charset="0"/>
                <a:sym typeface="Calibri"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Constantia" pitchFamily="18" charset="0"/>
                <a:sym typeface="Calibri" pitchFamily="34" charset="0"/>
              </a:defRPr>
            </a:lvl5pPr>
          </a:lstStyle>
          <a:p>
            <a:pPr eaLnBrk="1" hangingPunct="1" latinLnBrk="1" lvl="0"/>
            <a:fld id="{566ABCEB-ACFC-4714-9973-3DA970169C29}" type="datetime1">
              <a:rPr altLang="en-US" sz="1200" lang="en-US">
                <a:solidFill>
                  <a:srgbClr val="A93C93"/>
                </a:solidFill>
              </a:rPr>
              <a:pPr eaLnBrk="1" hangingPunct="1" latinLnBrk="1" lvl="0"/>
            </a:fld>
            <a:endParaRPr altLang="en-US" sz="1200" lang="en-US">
              <a:solidFill>
                <a:srgbClr val="A93C93"/>
              </a:solidFill>
            </a:endParaRPr>
          </a:p>
        </p:txBody>
      </p:sp>
      <p:sp>
        <p:nvSpPr>
          <p:cNvPr id="1048582" name=""/>
          <p:cNvSpPr/>
          <p:nvPr>
            <p:ph type="sldNum" sz="quarter" idx="4"/>
          </p:nvPr>
        </p:nvSpPr>
        <p:spPr>
          <a:xfrm rot="0">
            <a:off x="7924800" y="6356350"/>
            <a:ext cx="762000" cy="365125"/>
          </a:xfrm>
          <a:prstGeom prst="rect"/>
          <a:noFill/>
          <a:ln>
            <a:noFill/>
          </a:ln>
        </p:spPr>
        <p:txBody>
          <a:bodyPr anchor="b" bIns="0" lIns="0" rIns="0" tIns="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Constantia" pitchFamily="18" charset="0"/>
                <a:sym typeface="Calibri"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Constantia" pitchFamily="18" charset="0"/>
                <a:sym typeface="Calibri"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Constantia" pitchFamily="18" charset="0"/>
                <a:sym typeface="Calibri"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Constantia" pitchFamily="18" charset="0"/>
                <a:sym typeface="Calibri"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Constantia" pitchFamily="18" charset="0"/>
                <a:sym typeface="Calibri" pitchFamily="34" charset="0"/>
              </a:defRPr>
            </a:lvl5pPr>
          </a:lstStyle>
          <a:p>
            <a:pPr algn="r" eaLnBrk="1" hangingPunct="1" latinLnBrk="1" lvl="0"/>
            <a:fld id="{566ABCEB-ACFC-4714-9973-3DA970169C29}" type="slidenum">
              <a:rPr altLang="en-US" sz="1200" lang="en-US">
                <a:solidFill>
                  <a:srgbClr val="A93C93"/>
                </a:solidFill>
              </a:rPr>
              <a:pPr algn="r" eaLnBrk="1" hangingPunct="1" latinLnBrk="1" lvl="0"/>
            </a:fld>
            <a:endParaRPr altLang="en-US" sz="1200" lang="en-US">
              <a:solidFill>
                <a:srgbClr val="A93C93"/>
              </a:solidFill>
            </a:endParaRPr>
          </a:p>
        </p:txBody>
      </p:sp>
      <p:sp>
        <p:nvSpPr>
          <p:cNvPr id="1048581" name=""/>
          <p:cNvSpPr/>
          <p:nvPr>
            <p:ph type="ftr" sz="quarter" idx="3"/>
          </p:nvPr>
        </p:nvSpPr>
        <p:spPr>
          <a:xfrm rot="0">
            <a:off x="2667000" y="6356350"/>
            <a:ext cx="3352800" cy="365125"/>
          </a:xfrm>
          <a:prstGeom prst="rect"/>
          <a:noFill/>
          <a:ln>
            <a:noFill/>
          </a:ln>
        </p:spPr>
        <p:txBody>
          <a:bodyPr anchor="b" bIns="0" lIns="0" rIns="0" tIns="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Constantia" pitchFamily="18" charset="0"/>
                <a:sym typeface="Calibri"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Constantia" pitchFamily="18" charset="0"/>
                <a:sym typeface="Calibri"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Constantia" pitchFamily="18" charset="0"/>
                <a:sym typeface="Calibri"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Constantia" pitchFamily="18" charset="0"/>
                <a:sym typeface="Calibri"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Constantia" pitchFamily="18" charset="0"/>
                <a:sym typeface="Calibri" pitchFamily="34" charset="0"/>
              </a:defRPr>
            </a:lvl5pPr>
          </a:lstStyle>
          <a:p>
            <a:pPr eaLnBrk="1" hangingPunct="1" latinLnBrk="1" lvl="0"/>
            <a:endParaRPr altLang="en-US" sz="1200" lang="en-US">
              <a:solidFill>
                <a:srgbClr val="A93C93"/>
              </a:solidFill>
            </a:endParaRPr>
          </a:p>
        </p:txBody>
      </p:sp>
    </p:spTree>
  </p:cSld>
  <p:clrMapOvr>
    <a:masterClrMapping/>
  </p:clrMapOvr>
  <p:transition spd="slow">
    <p:wheel spokes="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type="titleOnly">
  <p:cSld name="Title Only">
    <p:spTree>
      <p:nvGrpSpPr>
        <p:cNvPr id="2167" name=""/>
        <p:cNvGrpSpPr/>
        <p:nvPr/>
      </p:nvGrpSpPr>
      <p:grpSpPr>
        <a:xfrm>
          <a:off x="0" y="0"/>
          <a:ext cx="0" cy="0"/>
          <a:chOff x="0" y="0"/>
          <a:chExt cx="0" cy="0"/>
        </a:xfrm>
      </p:grpSpPr>
      <p:sp>
        <p:nvSpPr>
          <p:cNvPr id="1050070" name="Title 1"/>
          <p:cNvSpPr>
            <a:spLocks noGrp="1"/>
          </p:cNvSpPr>
          <p:nvPr>
            <p:ph type="title"/>
          </p:nvPr>
        </p:nvSpPr>
        <p:spPr>
          <a:xfrm>
            <a:off x="457200" y="704088"/>
            <a:ext cx="8305800" cy="1143000"/>
          </a:xfrm>
        </p:spPr>
        <p:txBody>
          <a:bodyPr>
            <a:normAutofit/>
            <a:scene3d>
              <a:camera prst="orthographicFront"/>
              <a:lightRig dir="t" rig="freezing">
                <a:rot lat="0" lon="0" rev="5640000"/>
              </a:lightRig>
            </a:scene3d>
            <a:sp3d prstMaterial="flat">
              <a:contourClr>
                <a:schemeClr val="tx2"/>
              </a:contourClr>
            </a:sp3d>
          </a:bodyPr>
          <a:lstStyle>
            <a:lvl1pPr algn="l" rtl="0">
              <a:spcBef>
                <a:spcPct val="0"/>
              </a:spcBef>
              <a:buNone/>
              <a:defRPr b="0" sz="5000">
                <a:ln>
                  <a:noFill/>
                </a:ln>
                <a:solidFill>
                  <a:schemeClr val="tx2"/>
                </a:solidFill>
                <a:effectLst/>
                <a:latin typeface="+mj-lt"/>
                <a:ea typeface="+mj-ea"/>
                <a:cs typeface="+mj-cs"/>
              </a:defRPr>
            </a:lvl1pPr>
          </a:lstStyle>
          <a:p>
            <a:r>
              <a:rPr lang="en-US" smtClean="0"/>
              <a:t>Click to edit Master title style</a:t>
            </a:r>
            <a:endParaRPr lang="en-US"/>
          </a:p>
        </p:txBody>
      </p:sp>
      <p:sp>
        <p:nvSpPr>
          <p:cNvPr id="1048580" name=""/>
          <p:cNvSpPr/>
          <p:nvPr>
            <p:ph type="dt" sz="half" idx="2"/>
          </p:nvPr>
        </p:nvSpPr>
        <p:spPr>
          <a:xfrm rot="0">
            <a:off x="457200" y="6356350"/>
            <a:ext cx="2133600" cy="365125"/>
          </a:xfrm>
          <a:prstGeom prst="rect"/>
          <a:noFill/>
          <a:ln>
            <a:noFill/>
          </a:ln>
        </p:spPr>
        <p:txBody>
          <a:bodyPr anchor="b" bIns="0" lIns="0" rIns="0" tIns="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Constantia" pitchFamily="18" charset="0"/>
                <a:sym typeface="Calibri"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Constantia" pitchFamily="18" charset="0"/>
                <a:sym typeface="Calibri"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Constantia" pitchFamily="18" charset="0"/>
                <a:sym typeface="Calibri"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Constantia" pitchFamily="18" charset="0"/>
                <a:sym typeface="Calibri"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Constantia" pitchFamily="18" charset="0"/>
                <a:sym typeface="Calibri" pitchFamily="34" charset="0"/>
              </a:defRPr>
            </a:lvl5pPr>
          </a:lstStyle>
          <a:p>
            <a:pPr eaLnBrk="1" hangingPunct="1" latinLnBrk="1" lvl="0"/>
            <a:fld id="{566ABCEB-ACFC-4714-9973-3DA970169C29}" type="datetime1">
              <a:rPr altLang="en-US" sz="1200" lang="en-US">
                <a:solidFill>
                  <a:srgbClr val="A93C93"/>
                </a:solidFill>
              </a:rPr>
              <a:pPr eaLnBrk="1" hangingPunct="1" latinLnBrk="1" lvl="0"/>
            </a:fld>
            <a:endParaRPr altLang="en-US" sz="1200" lang="en-US">
              <a:solidFill>
                <a:srgbClr val="A93C93"/>
              </a:solidFill>
            </a:endParaRPr>
          </a:p>
        </p:txBody>
      </p:sp>
      <p:sp>
        <p:nvSpPr>
          <p:cNvPr id="1048582" name=""/>
          <p:cNvSpPr/>
          <p:nvPr>
            <p:ph type="sldNum" sz="quarter" idx="4"/>
          </p:nvPr>
        </p:nvSpPr>
        <p:spPr>
          <a:xfrm rot="0">
            <a:off x="7924800" y="6356350"/>
            <a:ext cx="762000" cy="365125"/>
          </a:xfrm>
          <a:prstGeom prst="rect"/>
          <a:noFill/>
          <a:ln>
            <a:noFill/>
          </a:ln>
        </p:spPr>
        <p:txBody>
          <a:bodyPr anchor="b" bIns="0" lIns="0" rIns="0" tIns="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Constantia" pitchFamily="18" charset="0"/>
                <a:sym typeface="Calibri"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Constantia" pitchFamily="18" charset="0"/>
                <a:sym typeface="Calibri"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Constantia" pitchFamily="18" charset="0"/>
                <a:sym typeface="Calibri"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Constantia" pitchFamily="18" charset="0"/>
                <a:sym typeface="Calibri"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Constantia" pitchFamily="18" charset="0"/>
                <a:sym typeface="Calibri" pitchFamily="34" charset="0"/>
              </a:defRPr>
            </a:lvl5pPr>
          </a:lstStyle>
          <a:p>
            <a:pPr algn="r" eaLnBrk="1" hangingPunct="1" latinLnBrk="1" lvl="0"/>
            <a:fld id="{566ABCEB-ACFC-4714-9973-3DA970169C29}" type="slidenum">
              <a:rPr altLang="en-US" sz="1200" lang="en-US">
                <a:solidFill>
                  <a:srgbClr val="A93C93"/>
                </a:solidFill>
              </a:rPr>
              <a:pPr algn="r" eaLnBrk="1" hangingPunct="1" latinLnBrk="1" lvl="0"/>
            </a:fld>
            <a:endParaRPr altLang="en-US" sz="1200" lang="en-US">
              <a:solidFill>
                <a:srgbClr val="A93C93"/>
              </a:solidFill>
            </a:endParaRPr>
          </a:p>
        </p:txBody>
      </p:sp>
      <p:sp>
        <p:nvSpPr>
          <p:cNvPr id="1048581" name=""/>
          <p:cNvSpPr/>
          <p:nvPr>
            <p:ph type="ftr" sz="quarter" idx="3"/>
          </p:nvPr>
        </p:nvSpPr>
        <p:spPr>
          <a:xfrm rot="0">
            <a:off x="2667000" y="6356350"/>
            <a:ext cx="3352800" cy="365125"/>
          </a:xfrm>
          <a:prstGeom prst="rect"/>
          <a:noFill/>
          <a:ln>
            <a:noFill/>
          </a:ln>
        </p:spPr>
        <p:txBody>
          <a:bodyPr anchor="b" bIns="0" lIns="0" rIns="0" tIns="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Constantia" pitchFamily="18" charset="0"/>
                <a:sym typeface="Calibri"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Constantia" pitchFamily="18" charset="0"/>
                <a:sym typeface="Calibri"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Constantia" pitchFamily="18" charset="0"/>
                <a:sym typeface="Calibri"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Constantia" pitchFamily="18" charset="0"/>
                <a:sym typeface="Calibri"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Constantia" pitchFamily="18" charset="0"/>
                <a:sym typeface="Calibri" pitchFamily="34" charset="0"/>
              </a:defRPr>
            </a:lvl5pPr>
          </a:lstStyle>
          <a:p>
            <a:pPr eaLnBrk="1" hangingPunct="1" latinLnBrk="1" lvl="0"/>
            <a:endParaRPr altLang="en-US" sz="1200" lang="en-US">
              <a:solidFill>
                <a:srgbClr val="A93C93"/>
              </a:solidFill>
            </a:endParaRPr>
          </a:p>
        </p:txBody>
      </p:sp>
    </p:spTree>
  </p:cSld>
  <p:clrMapOvr>
    <a:masterClrMapping/>
  </p:clrMapOvr>
  <p:transition spd="slow">
    <p:wheel spokes="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type="blank">
  <p:cSld name="Blank">
    <p:spTree>
      <p:nvGrpSpPr>
        <p:cNvPr id="2168" name=""/>
        <p:cNvGrpSpPr/>
        <p:nvPr/>
      </p:nvGrpSpPr>
      <p:grpSpPr>
        <a:xfrm>
          <a:off x="0" y="0"/>
          <a:ext cx="0" cy="0"/>
          <a:chOff x="0" y="0"/>
          <a:chExt cx="0" cy="0"/>
        </a:xfrm>
      </p:grpSpPr>
      <p:sp>
        <p:nvSpPr>
          <p:cNvPr id="1048580" name=""/>
          <p:cNvSpPr/>
          <p:nvPr>
            <p:ph type="dt" sz="half" idx="2"/>
          </p:nvPr>
        </p:nvSpPr>
        <p:spPr>
          <a:xfrm rot="0">
            <a:off x="457200" y="6356350"/>
            <a:ext cx="2133600" cy="365125"/>
          </a:xfrm>
          <a:prstGeom prst="rect"/>
          <a:noFill/>
          <a:ln>
            <a:noFill/>
          </a:ln>
        </p:spPr>
        <p:txBody>
          <a:bodyPr anchor="b" bIns="0" lIns="0" rIns="0" tIns="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Constantia" pitchFamily="18" charset="0"/>
                <a:sym typeface="Calibri"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Constantia" pitchFamily="18" charset="0"/>
                <a:sym typeface="Calibri"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Constantia" pitchFamily="18" charset="0"/>
                <a:sym typeface="Calibri"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Constantia" pitchFamily="18" charset="0"/>
                <a:sym typeface="Calibri"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Constantia" pitchFamily="18" charset="0"/>
                <a:sym typeface="Calibri" pitchFamily="34" charset="0"/>
              </a:defRPr>
            </a:lvl5pPr>
          </a:lstStyle>
          <a:p>
            <a:pPr eaLnBrk="1" hangingPunct="1" latinLnBrk="1" lvl="0"/>
            <a:fld id="{566ABCEB-ACFC-4714-9973-3DA970169C29}" type="datetime1">
              <a:rPr altLang="en-US" sz="1200" lang="en-US">
                <a:solidFill>
                  <a:srgbClr val="A93C93"/>
                </a:solidFill>
              </a:rPr>
              <a:pPr eaLnBrk="1" hangingPunct="1" latinLnBrk="1" lvl="0"/>
            </a:fld>
            <a:endParaRPr altLang="en-US" sz="1200" lang="en-US">
              <a:solidFill>
                <a:srgbClr val="A93C93"/>
              </a:solidFill>
            </a:endParaRPr>
          </a:p>
        </p:txBody>
      </p:sp>
      <p:sp>
        <p:nvSpPr>
          <p:cNvPr id="1048582" name=""/>
          <p:cNvSpPr/>
          <p:nvPr>
            <p:ph type="sldNum" sz="quarter" idx="4"/>
          </p:nvPr>
        </p:nvSpPr>
        <p:spPr>
          <a:xfrm rot="0">
            <a:off x="7924800" y="6356350"/>
            <a:ext cx="762000" cy="365125"/>
          </a:xfrm>
          <a:prstGeom prst="rect"/>
          <a:noFill/>
          <a:ln>
            <a:noFill/>
          </a:ln>
        </p:spPr>
        <p:txBody>
          <a:bodyPr anchor="b" bIns="0" lIns="0" rIns="0" tIns="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Constantia" pitchFamily="18" charset="0"/>
                <a:sym typeface="Calibri"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Constantia" pitchFamily="18" charset="0"/>
                <a:sym typeface="Calibri"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Constantia" pitchFamily="18" charset="0"/>
                <a:sym typeface="Calibri"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Constantia" pitchFamily="18" charset="0"/>
                <a:sym typeface="Calibri"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Constantia" pitchFamily="18" charset="0"/>
                <a:sym typeface="Calibri" pitchFamily="34" charset="0"/>
              </a:defRPr>
            </a:lvl5pPr>
          </a:lstStyle>
          <a:p>
            <a:pPr algn="r" eaLnBrk="1" hangingPunct="1" latinLnBrk="1" lvl="0"/>
            <a:fld id="{566ABCEB-ACFC-4714-9973-3DA970169C29}" type="slidenum">
              <a:rPr altLang="en-US" sz="1200" lang="en-US">
                <a:solidFill>
                  <a:srgbClr val="A93C93"/>
                </a:solidFill>
              </a:rPr>
              <a:pPr algn="r" eaLnBrk="1" hangingPunct="1" latinLnBrk="1" lvl="0"/>
            </a:fld>
            <a:endParaRPr altLang="en-US" sz="1200" lang="en-US">
              <a:solidFill>
                <a:srgbClr val="A93C93"/>
              </a:solidFill>
            </a:endParaRPr>
          </a:p>
        </p:txBody>
      </p:sp>
      <p:sp>
        <p:nvSpPr>
          <p:cNvPr id="1048581" name=""/>
          <p:cNvSpPr/>
          <p:nvPr>
            <p:ph type="ftr" sz="quarter" idx="3"/>
          </p:nvPr>
        </p:nvSpPr>
        <p:spPr>
          <a:xfrm rot="0">
            <a:off x="2667000" y="6356350"/>
            <a:ext cx="3352800" cy="365125"/>
          </a:xfrm>
          <a:prstGeom prst="rect"/>
          <a:noFill/>
          <a:ln>
            <a:noFill/>
          </a:ln>
        </p:spPr>
        <p:txBody>
          <a:bodyPr anchor="b" bIns="0" lIns="0" rIns="0" tIns="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Constantia" pitchFamily="18" charset="0"/>
                <a:sym typeface="Calibri"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Constantia" pitchFamily="18" charset="0"/>
                <a:sym typeface="Calibri"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Constantia" pitchFamily="18" charset="0"/>
                <a:sym typeface="Calibri"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Constantia" pitchFamily="18" charset="0"/>
                <a:sym typeface="Calibri"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Constantia" pitchFamily="18" charset="0"/>
                <a:sym typeface="Calibri" pitchFamily="34" charset="0"/>
              </a:defRPr>
            </a:lvl5pPr>
          </a:lstStyle>
          <a:p>
            <a:pPr eaLnBrk="1" hangingPunct="1" latinLnBrk="1" lvl="0"/>
            <a:endParaRPr altLang="en-US" sz="1200" lang="en-US">
              <a:solidFill>
                <a:srgbClr val="A93C93"/>
              </a:solidFill>
            </a:endParaRPr>
          </a:p>
        </p:txBody>
      </p:sp>
    </p:spTree>
  </p:cSld>
  <p:clrMapOvr>
    <a:masterClrMapping/>
  </p:clrMapOvr>
  <p:transition spd="slow">
    <p:wheel spokes="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type="objTx">
  <p:cSld name="Content with Caption">
    <p:spTree>
      <p:nvGrpSpPr>
        <p:cNvPr id="2169" name=""/>
        <p:cNvGrpSpPr/>
        <p:nvPr/>
      </p:nvGrpSpPr>
      <p:grpSpPr>
        <a:xfrm>
          <a:off x="0" y="0"/>
          <a:ext cx="0" cy="0"/>
          <a:chOff x="0" y="0"/>
          <a:chExt cx="0" cy="0"/>
        </a:xfrm>
      </p:grpSpPr>
      <p:sp>
        <p:nvSpPr>
          <p:cNvPr id="1050071" name="Title 1"/>
          <p:cNvSpPr>
            <a:spLocks noGrp="1"/>
          </p:cNvSpPr>
          <p:nvPr>
            <p:ph type="title"/>
          </p:nvPr>
        </p:nvSpPr>
        <p:spPr>
          <a:xfrm>
            <a:off x="685800" y="514352"/>
            <a:ext cx="2743200" cy="1162050"/>
          </a:xfrm>
        </p:spPr>
        <p:txBody>
          <a:bodyPr>
            <a:noAutofit/>
          </a:bodyPr>
          <a:lstStyle>
            <a:lvl1pPr algn="l" rtl="0">
              <a:spcBef>
                <a:spcPct val="0"/>
              </a:spcBef>
              <a:buNone/>
              <a:defRPr b="0" sz="2600">
                <a:ln>
                  <a:noFill/>
                </a:ln>
                <a:solidFill>
                  <a:schemeClr val="tx2"/>
                </a:solidFill>
                <a:effectLst/>
                <a:latin typeface="+mj-lt"/>
                <a:ea typeface="+mj-ea"/>
                <a:cs typeface="+mj-cs"/>
              </a:defRPr>
            </a:lvl1pPr>
          </a:lstStyle>
          <a:p>
            <a:r>
              <a:rPr lang="en-US" smtClean="0"/>
              <a:t>Click to edit Master title style</a:t>
            </a:r>
            <a:endParaRPr lang="en-US"/>
          </a:p>
        </p:txBody>
      </p:sp>
      <p:sp>
        <p:nvSpPr>
          <p:cNvPr id="1050072" name="Text Placeholder 2"/>
          <p:cNvSpPr>
            <a:spLocks noGrp="1"/>
          </p:cNvSpPr>
          <p:nvPr>
            <p:ph type="body" idx="2"/>
          </p:nvPr>
        </p:nvSpPr>
        <p:spPr>
          <a:xfrm>
            <a:off x="685800" y="1676400"/>
            <a:ext cx="2743200" cy="4572000"/>
          </a:xfrm>
        </p:spPr>
        <p:txBody>
          <a:bodyPr lIns="18288" rIns="18288"/>
          <a:lstStyle>
            <a:lvl1pPr algn="l" indent="0" marL="0">
              <a:buNone/>
              <a:defRPr sz="1400"/>
            </a:lvl1pPr>
            <a:lvl2pPr algn="l" indent="0">
              <a:buNone/>
              <a:defRPr sz="1200"/>
            </a:lvl2pPr>
            <a:lvl3pPr algn="l" indent="0">
              <a:buNone/>
              <a:defRPr sz="1000"/>
            </a:lvl3pPr>
            <a:lvl4pPr algn="l" indent="0">
              <a:buNone/>
              <a:defRPr sz="900"/>
            </a:lvl4pPr>
            <a:lvl5pPr algn="l" indent="0">
              <a:buNone/>
              <a:defRPr sz="900"/>
            </a:lvl5pPr>
          </a:lstStyle>
          <a:p>
            <a:pPr lvl="0"/>
            <a:r>
              <a:rPr lang="en-US" smtClean="0"/>
              <a:t>Click to edit Master text styles</a:t>
            </a:r>
          </a:p>
        </p:txBody>
      </p:sp>
      <p:sp>
        <p:nvSpPr>
          <p:cNvPr id="1050073"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580" name=""/>
          <p:cNvSpPr/>
          <p:nvPr>
            <p:ph type="dt" sz="half" idx="2"/>
          </p:nvPr>
        </p:nvSpPr>
        <p:spPr>
          <a:xfrm rot="0">
            <a:off x="457200" y="6356350"/>
            <a:ext cx="2133600" cy="365125"/>
          </a:xfrm>
          <a:prstGeom prst="rect"/>
          <a:noFill/>
          <a:ln>
            <a:noFill/>
          </a:ln>
        </p:spPr>
        <p:txBody>
          <a:bodyPr anchor="b" bIns="0" lIns="0" rIns="0" tIns="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Constantia" pitchFamily="18" charset="0"/>
                <a:sym typeface="Calibri"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Constantia" pitchFamily="18" charset="0"/>
                <a:sym typeface="Calibri"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Constantia" pitchFamily="18" charset="0"/>
                <a:sym typeface="Calibri"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Constantia" pitchFamily="18" charset="0"/>
                <a:sym typeface="Calibri"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Constantia" pitchFamily="18" charset="0"/>
                <a:sym typeface="Calibri" pitchFamily="34" charset="0"/>
              </a:defRPr>
            </a:lvl5pPr>
          </a:lstStyle>
          <a:p>
            <a:pPr eaLnBrk="1" hangingPunct="1" latinLnBrk="1" lvl="0"/>
            <a:fld id="{566ABCEB-ACFC-4714-9973-3DA970169C29}" type="datetime1">
              <a:rPr altLang="en-US" sz="1200" lang="en-US">
                <a:solidFill>
                  <a:srgbClr val="A93C93"/>
                </a:solidFill>
              </a:rPr>
              <a:pPr eaLnBrk="1" hangingPunct="1" latinLnBrk="1" lvl="0"/>
            </a:fld>
            <a:endParaRPr altLang="en-US" sz="1200" lang="en-US">
              <a:solidFill>
                <a:srgbClr val="A93C93"/>
              </a:solidFill>
            </a:endParaRPr>
          </a:p>
        </p:txBody>
      </p:sp>
      <p:sp>
        <p:nvSpPr>
          <p:cNvPr id="1048582" name=""/>
          <p:cNvSpPr/>
          <p:nvPr>
            <p:ph type="sldNum" sz="quarter" idx="4"/>
          </p:nvPr>
        </p:nvSpPr>
        <p:spPr>
          <a:xfrm rot="0">
            <a:off x="7924800" y="6356350"/>
            <a:ext cx="762000" cy="365125"/>
          </a:xfrm>
          <a:prstGeom prst="rect"/>
          <a:noFill/>
          <a:ln>
            <a:noFill/>
          </a:ln>
        </p:spPr>
        <p:txBody>
          <a:bodyPr anchor="b" bIns="0" lIns="0" rIns="0" tIns="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Constantia" pitchFamily="18" charset="0"/>
                <a:sym typeface="Calibri"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Constantia" pitchFamily="18" charset="0"/>
                <a:sym typeface="Calibri"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Constantia" pitchFamily="18" charset="0"/>
                <a:sym typeface="Calibri"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Constantia" pitchFamily="18" charset="0"/>
                <a:sym typeface="Calibri"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Constantia" pitchFamily="18" charset="0"/>
                <a:sym typeface="Calibri" pitchFamily="34" charset="0"/>
              </a:defRPr>
            </a:lvl5pPr>
          </a:lstStyle>
          <a:p>
            <a:pPr algn="r" eaLnBrk="1" hangingPunct="1" latinLnBrk="1" lvl="0"/>
            <a:fld id="{566ABCEB-ACFC-4714-9973-3DA970169C29}" type="slidenum">
              <a:rPr altLang="en-US" sz="1200" lang="en-US">
                <a:solidFill>
                  <a:srgbClr val="A93C93"/>
                </a:solidFill>
              </a:rPr>
              <a:pPr algn="r" eaLnBrk="1" hangingPunct="1" latinLnBrk="1" lvl="0"/>
            </a:fld>
            <a:endParaRPr altLang="en-US" sz="1200" lang="en-US">
              <a:solidFill>
                <a:srgbClr val="A93C93"/>
              </a:solidFill>
            </a:endParaRPr>
          </a:p>
        </p:txBody>
      </p:sp>
      <p:sp>
        <p:nvSpPr>
          <p:cNvPr id="1048581" name=""/>
          <p:cNvSpPr/>
          <p:nvPr>
            <p:ph type="ftr" sz="quarter" idx="3"/>
          </p:nvPr>
        </p:nvSpPr>
        <p:spPr>
          <a:xfrm rot="0">
            <a:off x="2667000" y="6356350"/>
            <a:ext cx="3352800" cy="365125"/>
          </a:xfrm>
          <a:prstGeom prst="rect"/>
          <a:noFill/>
          <a:ln>
            <a:noFill/>
          </a:ln>
        </p:spPr>
        <p:txBody>
          <a:bodyPr anchor="b" bIns="0" lIns="0" rIns="0" tIns="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Constantia" pitchFamily="18" charset="0"/>
                <a:sym typeface="Calibri"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Constantia" pitchFamily="18" charset="0"/>
                <a:sym typeface="Calibri"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Constantia" pitchFamily="18" charset="0"/>
                <a:sym typeface="Calibri"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Constantia" pitchFamily="18" charset="0"/>
                <a:sym typeface="Calibri"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Constantia" pitchFamily="18" charset="0"/>
                <a:sym typeface="Calibri" pitchFamily="34" charset="0"/>
              </a:defRPr>
            </a:lvl5pPr>
          </a:lstStyle>
          <a:p>
            <a:pPr eaLnBrk="1" hangingPunct="1" latinLnBrk="1" lvl="0"/>
            <a:endParaRPr altLang="en-US" sz="1200" lang="en-US">
              <a:solidFill>
                <a:srgbClr val="A93C93"/>
              </a:solidFill>
            </a:endParaRPr>
          </a:p>
        </p:txBody>
      </p:sp>
    </p:spTree>
  </p:cSld>
  <p:clrMapOvr>
    <a:masterClrMapping/>
  </p:clrMapOvr>
  <p:transition spd="slow">
    <p:wheel spokes="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cSld>
    <p:bg bwMode="white">
      <p:bgPr>
        <a:blipFill rotWithShape="0">
          <a:blip xmlns:r="http://schemas.openxmlformats.org/officeDocument/2006/relationships" r:embed="rId1">
            <a:alphaModFix amt="100000"/>
          </a:blip>
          <a:srcRect/>
          <a:stretch>
            <a:fillRect/>
          </a:stretch>
        </a:blipFill>
      </p:bgPr>
    </p:bg>
    <p:spTree>
      <p:nvGrpSpPr>
        <p:cNvPr id="2164" name=""/>
        <p:cNvGrpSpPr/>
        <p:nvPr/>
      </p:nvGrpSpPr>
      <p:grpSpPr>
        <a:xfrm rot="0">
          <a:off x="0" y="0"/>
          <a:ext cx="0" cy="0"/>
          <a:chOff x="0" y="0"/>
          <a:chExt cx="0" cy="0"/>
        </a:xfrm>
      </p:grpSpPr>
      <p:sp>
        <p:nvSpPr>
          <p:cNvPr id="1050058" name=""/>
          <p:cNvSpPr/>
          <p:nvPr/>
        </p:nvSpPr>
        <p:spPr>
          <a:xfrm rot="420000" flipV="1">
            <a:off x="3165475" y="1108075"/>
            <a:ext cx="5257800" cy="4114800"/>
          </a:xfrm>
          <a:custGeom>
            <a:avLst/>
            <a:gdLst>
              <a:gd name="l" fmla="*/ 0 w 5257800"/>
              <a:gd name="t" fmla="*/ 0 h 4114800"/>
              <a:gd name="r" fmla="*/ 5182785 w 5257800"/>
              <a:gd name="b" fmla="*/ 4114800 h 4114800"/>
            </a:gdLst>
            <a:ahLst/>
            <a:rect l="l" t="t" r="r" b="b"/>
            <a:pathLst>
              <a:path w="5257800" h="4114800">
                <a:moveTo>
                  <a:pt x="0" y="0"/>
                </a:moveTo>
                <a:lnTo>
                  <a:pt x="5107774" y="0"/>
                </a:lnTo>
                <a:lnTo>
                  <a:pt x="5257800" y="150026"/>
                </a:lnTo>
                <a:lnTo>
                  <a:pt x="5257800" y="4114800"/>
                </a:lnTo>
                <a:lnTo>
                  <a:pt x="0" y="4114800"/>
                </a:lnTo>
                <a:lnTo>
                  <a:pt x="0" y="0"/>
                </a:lnTo>
              </a:path>
            </a:pathLst>
          </a:custGeom>
          <a:solidFill>
            <a:srgbClr val="FFFFFF"/>
          </a:solidFill>
          <a:ln w="3175" cap="rnd" cmpd="sng">
            <a:solidFill>
              <a:srgbClr val="C0C0C0">
                <a:alpha val="100000"/>
              </a:srgbClr>
            </a:solidFill>
            <a:prstDash val="solid"/>
            <a:round/>
          </a:ln>
          <a:effectLst>
            <a:outerShdw algn="tl" dir="7500040" dist="38499" kx="98485" sx="98500" sy="100079">
              <a:srgbClr val="000000">
                <a:alpha val="25000"/>
              </a:srgbClr>
            </a:outerShdw>
          </a:effectLst>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Constantia" pitchFamily="18" charset="0"/>
                <a:sym typeface="Calibri"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Constantia" pitchFamily="18" charset="0"/>
                <a:sym typeface="Calibri"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Constantia" pitchFamily="18" charset="0"/>
                <a:sym typeface="Calibri"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Constantia" pitchFamily="18" charset="0"/>
                <a:sym typeface="Calibri"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Constantia" pitchFamily="18" charset="0"/>
                <a:sym typeface="Calibri" pitchFamily="34" charset="0"/>
              </a:defRPr>
            </a:lvl5pPr>
          </a:lstStyle>
          <a:p>
            <a:pPr algn="ctr" eaLnBrk="1" hangingPunct="1" latinLnBrk="1" lvl="0"/>
            <a:endParaRPr altLang="en-US" lang="en-US">
              <a:solidFill>
                <a:srgbClr val="FFFFFF"/>
              </a:solidFill>
              <a:latin typeface="Constantia" pitchFamily="18" charset="0"/>
            </a:endParaRPr>
          </a:p>
        </p:txBody>
      </p:sp>
      <p:sp>
        <p:nvSpPr>
          <p:cNvPr id="1050059" name=""/>
          <p:cNvSpPr/>
          <p:nvPr/>
        </p:nvSpPr>
        <p:spPr>
          <a:xfrm rot="420000" flipV="1">
            <a:off x="8004175" y="5359400"/>
            <a:ext cx="155575" cy="155575"/>
          </a:xfrm>
          <a:prstGeom prst="rtTriangle"/>
          <a:solidFill>
            <a:srgbClr val="FFFFFF"/>
          </a:solidFill>
          <a:ln w="12700" cap="flat" cmpd="sng">
            <a:solidFill>
              <a:srgbClr val="FFFFFF">
                <a:alpha val="100000"/>
              </a:srgbClr>
            </a:solidFill>
            <a:prstDash val="solid"/>
            <a:bevel/>
          </a:ln>
          <a:effectLst>
            <a:outerShdw algn="tl" dir="12899788" dist="6350" kx="0" sx="100000" sy="100000">
              <a:srgbClr val="000000">
                <a:alpha val="46999"/>
              </a:srgbClr>
            </a:outerShdw>
          </a:effectLst>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Constantia" pitchFamily="18" charset="0"/>
                <a:sym typeface="Calibri"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Constantia" pitchFamily="18" charset="0"/>
                <a:sym typeface="Calibri"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Constantia" pitchFamily="18" charset="0"/>
                <a:sym typeface="Calibri"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Constantia" pitchFamily="18" charset="0"/>
                <a:sym typeface="Calibri"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Constantia" pitchFamily="18" charset="0"/>
                <a:sym typeface="Calibri" pitchFamily="34" charset="0"/>
              </a:defRPr>
            </a:lvl5pPr>
          </a:lstStyle>
          <a:p>
            <a:pPr algn="ctr" eaLnBrk="1" hangingPunct="1" latinLnBrk="1" lvl="0"/>
            <a:endParaRPr altLang="en-US" lang="en-US">
              <a:solidFill>
                <a:srgbClr val="FFFFFF"/>
              </a:solidFill>
              <a:latin typeface="Constantia" pitchFamily="18" charset="0"/>
            </a:endParaRPr>
          </a:p>
        </p:txBody>
      </p:sp>
      <p:sp>
        <p:nvSpPr>
          <p:cNvPr id="1050060" name=""/>
          <p:cNvSpPr/>
          <p:nvPr/>
        </p:nvSpPr>
        <p:spPr>
          <a:xfrm rot="0" flipV="1">
            <a:off x="-9525" y="5816600"/>
            <a:ext cx="9163050" cy="1041400"/>
          </a:xfrm>
          <a:custGeom>
            <a:avLst/>
            <a:gdLst>
              <a:gd name="l" fmla="*/ 0 w 5772"/>
              <a:gd name="t" fmla="*/ 0 h 656"/>
              <a:gd name="r" fmla="*/ 5772 w 5772"/>
              <a:gd name="b" fmla="*/ 656 h 656"/>
            </a:gdLst>
            <a:ahLst/>
            <a:rect l="l" t="t" r="r" b="b"/>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path>
            </a:pathLst>
          </a:custGeom>
          <a:gradFill rotWithShape="0">
            <a:gsLst>
              <a:gs pos="0">
                <a:srgbClr val="81438F">
                  <a:alpha val="45000"/>
                </a:srgbClr>
              </a:gs>
              <a:gs pos="100000">
                <a:srgbClr val="F35206">
                  <a:alpha val="54999"/>
                </a:srgbClr>
              </a:gs>
            </a:gsLst>
            <a:lin ang="5400000" scaled="1"/>
          </a:gradFill>
          <a:ln>
            <a:noFill/>
          </a:ln>
        </p:spPr>
        <p:txBody>
          <a:bodyPr anchor="t"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Constantia" pitchFamily="18" charset="0"/>
                <a:sym typeface="Calibri"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Constantia" pitchFamily="18" charset="0"/>
                <a:sym typeface="Calibri"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Constantia" pitchFamily="18" charset="0"/>
                <a:sym typeface="Calibri"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Constantia" pitchFamily="18" charset="0"/>
                <a:sym typeface="Calibri"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Constantia" pitchFamily="18" charset="0"/>
                <a:sym typeface="Calibri" pitchFamily="34" charset="0"/>
              </a:defRPr>
            </a:lvl5pPr>
          </a:lstStyle>
          <a:p>
            <a:pPr eaLnBrk="1" hangingPunct="1" latinLnBrk="1" lvl="0"/>
            <a:endParaRPr altLang="en-US" lang="en-US">
              <a:latin typeface="Constantia" pitchFamily="18" charset="0"/>
            </a:endParaRPr>
          </a:p>
        </p:txBody>
      </p:sp>
      <p:sp>
        <p:nvSpPr>
          <p:cNvPr id="1050061" name=""/>
          <p:cNvSpPr/>
          <p:nvPr/>
        </p:nvSpPr>
        <p:spPr>
          <a:xfrm rot="0" flipV="1">
            <a:off x="4381500" y="6219825"/>
            <a:ext cx="4762500" cy="638175"/>
          </a:xfrm>
          <a:custGeom>
            <a:avLst/>
            <a:gdLst>
              <a:gd name="l" fmla="*/ 0 w 3000"/>
              <a:gd name="t" fmla="*/ 0 h 595"/>
              <a:gd name="r" fmla="*/ 3000 w 3000"/>
              <a:gd name="b" fmla="*/ 595 h 595"/>
            </a:gdLst>
            <a:ahLst/>
            <a:rect l="l" t="t" r="r" b="b"/>
            <a:pathLst>
              <a:path w="3000" h="595">
                <a:moveTo>
                  <a:pt x="0" y="0"/>
                </a:moveTo>
                <a:cubicBezTo>
                  <a:pt x="174" y="102"/>
                  <a:pt x="1168" y="533"/>
                  <a:pt x="1668" y="564"/>
                </a:cubicBezTo>
                <a:cubicBezTo>
                  <a:pt x="2168" y="595"/>
                  <a:pt x="2778" y="279"/>
                  <a:pt x="3000" y="186"/>
                </a:cubicBezTo>
                <a:lnTo>
                  <a:pt x="3000" y="6"/>
                </a:lnTo>
                <a:lnTo>
                  <a:pt x="0" y="0"/>
                </a:lnTo>
              </a:path>
            </a:pathLst>
          </a:custGeom>
          <a:gradFill rotWithShape="0">
            <a:gsLst>
              <a:gs pos="0">
                <a:srgbClr val="B64712">
                  <a:alpha val="29999"/>
                </a:srgbClr>
              </a:gs>
              <a:gs pos="0">
                <a:srgbClr val="B64712">
                  <a:alpha val="29999"/>
                </a:srgbClr>
              </a:gs>
              <a:gs pos="80000">
                <a:srgbClr val="A14AB3">
                  <a:alpha val="45000"/>
                </a:srgbClr>
              </a:gs>
              <a:gs pos="100000">
                <a:srgbClr val="A14AB3">
                  <a:alpha val="48750"/>
                </a:srgbClr>
              </a:gs>
            </a:gsLst>
            <a:lin ang="5400000" scaled="1"/>
          </a:gradFill>
          <a:ln>
            <a:noFill/>
          </a:ln>
        </p:spPr>
        <p:txBody>
          <a:bodyPr anchor="t"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Constantia" pitchFamily="18" charset="0"/>
                <a:sym typeface="Calibri"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Constantia" pitchFamily="18" charset="0"/>
                <a:sym typeface="Calibri"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Constantia" pitchFamily="18" charset="0"/>
                <a:sym typeface="Calibri"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Constantia" pitchFamily="18" charset="0"/>
                <a:sym typeface="Calibri"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Constantia" pitchFamily="18" charset="0"/>
                <a:sym typeface="Calibri" pitchFamily="34" charset="0"/>
              </a:defRPr>
            </a:lvl5pPr>
          </a:lstStyle>
          <a:p>
            <a:pPr eaLnBrk="1" hangingPunct="1" latinLnBrk="1" lvl="0"/>
            <a:endParaRPr altLang="en-US" lang="en-US">
              <a:latin typeface="Constantia" pitchFamily="18" charset="0"/>
            </a:endParaRPr>
          </a:p>
        </p:txBody>
      </p:sp>
      <p:sp>
        <p:nvSpPr>
          <p:cNvPr id="1050064" name=""/>
          <p:cNvSpPr/>
          <p:nvPr>
            <p:ph type="dt" sz="half" idx="2"/>
          </p:nvPr>
        </p:nvSpPr>
        <p:spPr>
          <a:xfrm rot="0">
            <a:off x="457200" y="6356350"/>
            <a:ext cx="2133600" cy="365125"/>
          </a:xfrm>
          <a:prstGeom prst="rect"/>
          <a:noFill/>
          <a:ln>
            <a:noFill/>
          </a:ln>
        </p:spPr>
        <p:txBody>
          <a:bodyPr anchor="b" bIns="0" lIns="0" rIns="0" tIns="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Constantia" pitchFamily="18" charset="0"/>
                <a:sym typeface="Calibri"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Constantia" pitchFamily="18" charset="0"/>
                <a:sym typeface="Calibri"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Constantia" pitchFamily="18" charset="0"/>
                <a:sym typeface="Calibri"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Constantia" pitchFamily="18" charset="0"/>
                <a:sym typeface="Calibri"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Constantia" pitchFamily="18" charset="0"/>
                <a:sym typeface="Calibri" pitchFamily="34" charset="0"/>
              </a:defRPr>
            </a:lvl5pPr>
          </a:lstStyle>
          <a:p>
            <a:pPr eaLnBrk="1" hangingPunct="1" latinLnBrk="1" lvl="0"/>
            <a:fld id="{566ABCEB-ACFC-4714-9973-3DA970169C29}" type="datetime1">
              <a:rPr altLang="en-US" sz="1200" lang="en-US">
                <a:solidFill>
                  <a:srgbClr val="A93C93"/>
                </a:solidFill>
              </a:rPr>
              <a:pPr eaLnBrk="1" hangingPunct="1" latinLnBrk="1" lvl="0"/>
            </a:fld>
            <a:endParaRPr altLang="en-US" sz="1200" lang="en-US">
              <a:solidFill>
                <a:srgbClr val="A93C93"/>
              </a:solidFill>
            </a:endParaRPr>
          </a:p>
        </p:txBody>
      </p:sp>
      <p:sp>
        <p:nvSpPr>
          <p:cNvPr id="1050065" name=""/>
          <p:cNvSpPr/>
          <p:nvPr>
            <p:ph type="ftr" sz="quarter" idx="3"/>
          </p:nvPr>
        </p:nvSpPr>
        <p:spPr>
          <a:xfrm rot="0">
            <a:off x="2667000" y="6356350"/>
            <a:ext cx="3352800" cy="365125"/>
          </a:xfrm>
          <a:prstGeom prst="rect"/>
          <a:noFill/>
          <a:ln>
            <a:noFill/>
          </a:ln>
        </p:spPr>
        <p:txBody>
          <a:bodyPr anchor="b" bIns="0" lIns="0" rIns="0" tIns="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Constantia" pitchFamily="18" charset="0"/>
                <a:sym typeface="Calibri"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Constantia" pitchFamily="18" charset="0"/>
                <a:sym typeface="Calibri"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Constantia" pitchFamily="18" charset="0"/>
                <a:sym typeface="Calibri"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Constantia" pitchFamily="18" charset="0"/>
                <a:sym typeface="Calibri"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Constantia" pitchFamily="18" charset="0"/>
                <a:sym typeface="Calibri" pitchFamily="34" charset="0"/>
              </a:defRPr>
            </a:lvl5pPr>
          </a:lstStyle>
          <a:p>
            <a:pPr eaLnBrk="1" hangingPunct="1" latinLnBrk="1" lvl="0"/>
            <a:endParaRPr altLang="en-US" sz="1200" lang="en-US">
              <a:solidFill>
                <a:srgbClr val="A93C93"/>
              </a:solidFill>
            </a:endParaRPr>
          </a:p>
        </p:txBody>
      </p:sp>
      <p:sp>
        <p:nvSpPr>
          <p:cNvPr id="1050066" name=""/>
          <p:cNvSpPr/>
          <p:nvPr>
            <p:ph type="sldNum" sz="quarter" idx="4"/>
          </p:nvPr>
        </p:nvSpPr>
        <p:spPr>
          <a:xfrm rot="0">
            <a:off x="8077200" y="6356350"/>
            <a:ext cx="609600" cy="365125"/>
          </a:xfrm>
          <a:prstGeom prst="rect"/>
          <a:noFill/>
          <a:ln>
            <a:noFill/>
          </a:ln>
        </p:spPr>
        <p:txBody>
          <a:bodyPr anchor="b" bIns="0" lIns="0" rIns="0" tIns="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Constantia" pitchFamily="18" charset="0"/>
                <a:sym typeface="Calibri"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Constantia" pitchFamily="18" charset="0"/>
                <a:sym typeface="Calibri"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Constantia" pitchFamily="18" charset="0"/>
                <a:sym typeface="Calibri"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Constantia" pitchFamily="18" charset="0"/>
                <a:sym typeface="Calibri"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Constantia" pitchFamily="18" charset="0"/>
                <a:sym typeface="Calibri" pitchFamily="34" charset="0"/>
              </a:defRPr>
            </a:lvl5pPr>
          </a:lstStyle>
          <a:p>
            <a:pPr algn="r" eaLnBrk="1" hangingPunct="1" latinLnBrk="1" lvl="0"/>
            <a:fld id="{566ABCEB-ACFC-4714-9973-3DA970169C29}" type="slidenum">
              <a:rPr altLang="en-US" sz="1200" lang="en-US">
                <a:solidFill>
                  <a:srgbClr val="A93C93"/>
                </a:solidFill>
              </a:rPr>
              <a:pPr algn="r" eaLnBrk="1" hangingPunct="1" latinLnBrk="1" lvl="0"/>
            </a:fld>
            <a:endParaRPr altLang="en-US" sz="1200" lang="en-US">
              <a:solidFill>
                <a:srgbClr val="A93C93"/>
              </a:solidFill>
            </a:endParaRPr>
          </a:p>
        </p:txBody>
      </p:sp>
      <p:sp>
        <p:nvSpPr>
          <p:cNvPr id="1050069" name="Picture Placeholder 2"/>
          <p:cNvSpPr>
            <a:spLocks noGrp="1"/>
          </p:cNvSpPr>
          <p:nvPr>
            <p:ph type="pic" idx="1"/>
          </p:nvPr>
        </p:nvSpPr>
        <p:spPr>
          <a:xfrm rot="420000">
            <a:off x="3485793" y="1199517"/>
            <a:ext cx="4617720" cy="3931920"/>
          </a:xfrm>
          <a:prstGeom prst="rect"/>
          <a:solidFill>
            <a:schemeClr val="bg2"/>
          </a:solidFill>
          <a:ln w="3000" cap="rnd">
            <a:solidFill>
              <a:srgbClr val="C0C0C0"/>
            </a:solidFill>
            <a:round/>
          </a:ln>
          <a:effectLst/>
        </p:spPr>
        <p:txBody>
          <a:bodyPr anchor="t" anchorCtr="0" bIns="45720" compatLnSpc="1" lIns="91440" numCol="1" rIns="91440" tIns="45720" vert="horz" wrap="square">
            <a:prstTxWarp prst="textNoShape"/>
            <a:normAutofit/>
          </a:bodyPr>
          <a:lstStyle>
            <a:lvl1pPr indent="0" marL="0">
              <a:buNone/>
              <a:defRPr sz="3200"/>
            </a:lvl1pPr>
          </a:lstStyle>
          <a:p>
            <a:pPr algn="l" defTabSz="914400" eaLnBrk="0" fontAlgn="base" hangingPunct="0" indent="0" latinLnBrk="0" lvl="0" marL="0" marR="0" rtl="0">
              <a:lnSpc>
                <a:spcPct val="100000"/>
              </a:lnSpc>
              <a:spcBef>
                <a:spcPct val="20000"/>
              </a:spcBef>
              <a:spcAft>
                <a:spcPct val="0"/>
              </a:spcAft>
              <a:buClr>
                <a:srgbClr val="0BD0D9"/>
              </a:buClr>
              <a:buSzPct val="95000"/>
              <a:buFont typeface="Wingdings 2" pitchFamily="18" charset="2"/>
              <a:buNone/>
            </a:pPr>
            <a:r>
              <a:rPr baseline="0" b="0" cap="none" sz="3200" i="0" kern="1200" kumimoji="0" lang="en-US" noProof="0" normalizeH="0" spc="0" strike="noStrike" u="none" smtClean="0">
                <a:ln>
                  <a:noFill/>
                </a:ln>
                <a:solidFill>
                  <a:schemeClr val="tx1"/>
                </a:solidFill>
                <a:effectLst/>
                <a:uLnTx/>
                <a:uFillTx/>
                <a:latin typeface="+mn-lt"/>
                <a:ea typeface="+mn-ea"/>
                <a:cs typeface="+mn-cs"/>
              </a:rPr>
              <a:t>Click icon to add picture</a:t>
            </a:r>
            <a:endParaRPr baseline="0" b="0" cap="none" dirty="0" sz="3200" i="0" kern="1200" kumimoji="0" lang="en-US" noProof="0" normalizeH="0" spc="0" strike="noStrike" u="none">
              <a:ln>
                <a:noFill/>
              </a:ln>
              <a:solidFill>
                <a:schemeClr val="tx1"/>
              </a:solidFill>
              <a:effectLst/>
              <a:uLnTx/>
              <a:uFillTx/>
              <a:latin typeface="+mn-lt"/>
              <a:ea typeface="+mn-ea"/>
              <a:cs typeface="+mn-cs"/>
            </a:endParaRPr>
          </a:p>
        </p:txBody>
      </p:sp>
      <p:sp>
        <p:nvSpPr>
          <p:cNvPr id="1050068" name="Text Placeholder 3"/>
          <p:cNvSpPr>
            <a:spLocks noGrp="1"/>
          </p:cNvSpPr>
          <p:nvPr>
            <p:ph type="body" sz="half" idx="2"/>
          </p:nvPr>
        </p:nvSpPr>
        <p:spPr>
          <a:xfrm>
            <a:off x="609600" y="2828785"/>
            <a:ext cx="2209800" cy="2179320"/>
          </a:xfrm>
        </p:spPr>
        <p:txBody>
          <a:bodyPr lIns="64008" rIns="45720"/>
          <a:lstStyle>
            <a:lvl1pPr algn="l" indent="0" marL="0">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1050067" name="Title 1"/>
          <p:cNvSpPr>
            <a:spLocks noGrp="1"/>
          </p:cNvSpPr>
          <p:nvPr>
            <p:ph type="title"/>
          </p:nvPr>
        </p:nvSpPr>
        <p:spPr>
          <a:xfrm>
            <a:off x="609600" y="1176996"/>
            <a:ext cx="2212848" cy="1582621"/>
          </a:xfrm>
        </p:spPr>
        <p:txBody>
          <a:bodyPr bIns="45720" lIns="45720" rIns="45720"/>
          <a:lstStyle>
            <a:lvl1pPr algn="l">
              <a:buNone/>
              <a:defRPr b="1" sz="2000">
                <a:solidFill>
                  <a:schemeClr val="tx2"/>
                </a:solidFill>
              </a:defRPr>
            </a:lvl1pPr>
          </a:lstStyle>
          <a:p>
            <a:r>
              <a:rPr lang="en-US" smtClean="0"/>
              <a:t>Click to edit Master title style</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image" Target="../media/image4.jpeg"/><Relationship Id="rId13" Type="http://schemas.openxmlformats.org/officeDocument/2006/relationships/image" Target="../media/image5.png"/><Relationship Id="rId14" Type="http://schemas.openxmlformats.org/officeDocument/2006/relationships/image" Target="../media/image3.png"/><Relationship Id="rId1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white">
      <p:bgPr>
        <a:blipFill rotWithShape="0">
          <a:blip xmlns:r="http://schemas.openxmlformats.org/officeDocument/2006/relationships" r:embed="rId12">
            <a:alphaModFix amt="100000"/>
          </a:blip>
          <a:srcRect/>
          <a:stretch>
            <a:fillRect/>
          </a:stretch>
        </a:blipFill>
      </p:bgPr>
    </p:bg>
    <p:spTree>
      <p:nvGrpSpPr>
        <p:cNvPr id="22" name=""/>
        <p:cNvGrpSpPr/>
        <p:nvPr/>
      </p:nvGrpSpPr>
      <p:grpSpPr>
        <a:xfrm rot="0">
          <a:off x="0" y="0"/>
          <a:ext cx="0" cy="0"/>
          <a:chOff x="0" y="0"/>
          <a:chExt cx="0" cy="0"/>
        </a:xfrm>
      </p:grpSpPr>
      <p:sp>
        <p:nvSpPr>
          <p:cNvPr id="1048576" name=""/>
          <p:cNvSpPr/>
          <p:nvPr/>
        </p:nvSpPr>
        <p:spPr>
          <a:xfrm rot="0">
            <a:off x="-9525" y="-7937"/>
            <a:ext cx="9163050" cy="1041400"/>
          </a:xfrm>
          <a:custGeom>
            <a:avLst/>
            <a:gdLst>
              <a:gd name="l" fmla="*/ 0 w 5772"/>
              <a:gd name="t" fmla="*/ 0 h 656"/>
              <a:gd name="r" fmla="*/ 5772 w 5772"/>
              <a:gd name="b" fmla="*/ 656 h 656"/>
            </a:gdLst>
            <a:ahLst/>
            <a:rect l="l" t="t" r="r" b="b"/>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path>
            </a:pathLst>
          </a:custGeom>
          <a:gradFill rotWithShape="0">
            <a:gsLst>
              <a:gs pos="0">
                <a:srgbClr val="81438F">
                  <a:alpha val="45000"/>
                </a:srgbClr>
              </a:gs>
              <a:gs pos="100000">
                <a:srgbClr val="F35206">
                  <a:alpha val="54999"/>
                </a:srgbClr>
              </a:gs>
            </a:gsLst>
            <a:lin ang="5400000" scaled="1"/>
          </a:gradFill>
          <a:ln>
            <a:noFill/>
          </a:ln>
        </p:spPr>
        <p:txBody>
          <a:bodyPr anchor="t"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Constantia" pitchFamily="18" charset="0"/>
                <a:sym typeface="Calibri"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Constantia" pitchFamily="18" charset="0"/>
                <a:sym typeface="Calibri"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Constantia" pitchFamily="18" charset="0"/>
                <a:sym typeface="Calibri"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Constantia" pitchFamily="18" charset="0"/>
                <a:sym typeface="Calibri"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Constantia" pitchFamily="18" charset="0"/>
                <a:sym typeface="Calibri" pitchFamily="34" charset="0"/>
              </a:defRPr>
            </a:lvl5pPr>
          </a:lstStyle>
          <a:p>
            <a:pPr eaLnBrk="1" hangingPunct="1" latinLnBrk="1" lvl="0"/>
            <a:endParaRPr altLang="en-US" lang="en-US">
              <a:latin typeface="Constantia" pitchFamily="18" charset="0"/>
            </a:endParaRPr>
          </a:p>
        </p:txBody>
      </p:sp>
      <p:sp>
        <p:nvSpPr>
          <p:cNvPr id="1048577" name=""/>
          <p:cNvSpPr/>
          <p:nvPr/>
        </p:nvSpPr>
        <p:spPr>
          <a:xfrm rot="0">
            <a:off x="4381500" y="-7937"/>
            <a:ext cx="4762500" cy="638175"/>
          </a:xfrm>
          <a:custGeom>
            <a:avLst/>
            <a:gdLst>
              <a:gd name="l" fmla="*/ 0 w 3000"/>
              <a:gd name="t" fmla="*/ 0 h 595"/>
              <a:gd name="r" fmla="*/ 3000 w 3000"/>
              <a:gd name="b" fmla="*/ 595 h 595"/>
            </a:gdLst>
            <a:ahLst/>
            <a:rect l="l" t="t" r="r" b="b"/>
            <a:pathLst>
              <a:path w="3000" h="595">
                <a:moveTo>
                  <a:pt x="0" y="0"/>
                </a:moveTo>
                <a:cubicBezTo>
                  <a:pt x="174" y="102"/>
                  <a:pt x="1168" y="533"/>
                  <a:pt x="1668" y="564"/>
                </a:cubicBezTo>
                <a:cubicBezTo>
                  <a:pt x="2168" y="595"/>
                  <a:pt x="2778" y="279"/>
                  <a:pt x="3000" y="186"/>
                </a:cubicBezTo>
                <a:lnTo>
                  <a:pt x="3000" y="6"/>
                </a:lnTo>
                <a:lnTo>
                  <a:pt x="0" y="0"/>
                </a:lnTo>
              </a:path>
            </a:pathLst>
          </a:custGeom>
          <a:gradFill rotWithShape="0">
            <a:gsLst>
              <a:gs pos="0">
                <a:srgbClr val="B64712">
                  <a:alpha val="29999"/>
                </a:srgbClr>
              </a:gs>
              <a:gs pos="0">
                <a:srgbClr val="B64712">
                  <a:alpha val="29999"/>
                </a:srgbClr>
              </a:gs>
              <a:gs pos="80000">
                <a:srgbClr val="A14AB3">
                  <a:alpha val="45000"/>
                </a:srgbClr>
              </a:gs>
              <a:gs pos="100000">
                <a:srgbClr val="A14AB3">
                  <a:alpha val="48750"/>
                </a:srgbClr>
              </a:gs>
            </a:gsLst>
            <a:lin ang="5400000" scaled="1"/>
          </a:gradFill>
          <a:ln>
            <a:noFill/>
          </a:ln>
        </p:spPr>
        <p:txBody>
          <a:bodyPr anchor="t"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Constantia" pitchFamily="18" charset="0"/>
                <a:sym typeface="Calibri"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Constantia" pitchFamily="18" charset="0"/>
                <a:sym typeface="Calibri"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Constantia" pitchFamily="18" charset="0"/>
                <a:sym typeface="Calibri"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Constantia" pitchFamily="18" charset="0"/>
                <a:sym typeface="Calibri"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Constantia" pitchFamily="18" charset="0"/>
                <a:sym typeface="Calibri" pitchFamily="34" charset="0"/>
              </a:defRPr>
            </a:lvl5pPr>
          </a:lstStyle>
          <a:p>
            <a:pPr eaLnBrk="1" hangingPunct="1" latinLnBrk="1" lvl="0"/>
            <a:endParaRPr altLang="en-US" lang="en-US">
              <a:latin typeface="Constantia" pitchFamily="18" charset="0"/>
            </a:endParaRPr>
          </a:p>
        </p:txBody>
      </p:sp>
      <p:sp>
        <p:nvSpPr>
          <p:cNvPr id="1048578" name=""/>
          <p:cNvSpPr/>
          <p:nvPr>
            <p:ph type="title" sz="full" idx="0"/>
          </p:nvPr>
        </p:nvSpPr>
        <p:spPr>
          <a:xfrm rot="0">
            <a:off x="457200" y="704850"/>
            <a:ext cx="8229600" cy="1143000"/>
          </a:xfrm>
          <a:prstGeom prst="rect"/>
          <a:noFill/>
          <a:ln>
            <a:noFill/>
          </a:ln>
        </p:spPr>
        <p:txBody>
          <a:bodyPr anchor="b" bIns="0" lIns="0" rIns="0" tIns="45720" vert="horz"/>
          <a:p>
            <a:pPr lvl="0"/>
            <a:r>
              <a:rPr altLang="en-US" lang="en-US"/>
              <a:t>Click to edit Master title style</a:t>
            </a:r>
          </a:p>
        </p:txBody>
      </p:sp>
      <p:sp>
        <p:nvSpPr>
          <p:cNvPr id="1048579" name=""/>
          <p:cNvSpPr/>
          <p:nvPr>
            <p:ph type="body" sz="full" idx="1"/>
          </p:nvPr>
        </p:nvSpPr>
        <p:spPr>
          <a:xfrm rot="0">
            <a:off x="457200" y="1935162"/>
            <a:ext cx="8229600" cy="4389437"/>
          </a:xfrm>
          <a:prstGeom prst="rect"/>
          <a:noFill/>
          <a:ln>
            <a:noFill/>
          </a:ln>
        </p:spPr>
        <p:txBody>
          <a:bodyPr anchor="t" bIns="45720" lIns="91440" rIns="91440" tIns="45720" vert="horz"/>
          <a:p>
            <a:pPr lvl="0"/>
            <a:r>
              <a:rPr altLang="en-US" lang="en-US"/>
              <a:t>Click to edit Master text styles</a:t>
            </a:r>
          </a:p>
          <a:p>
            <a:pPr lvl="1"/>
            <a:r>
              <a:rPr altLang="en-US" lang="en-US"/>
              <a:t>Second level</a:t>
            </a:r>
          </a:p>
          <a:p>
            <a:pPr lvl="2"/>
            <a:r>
              <a:rPr altLang="en-US" lang="en-US"/>
              <a:t>Third level</a:t>
            </a:r>
          </a:p>
          <a:p>
            <a:pPr lvl="3"/>
            <a:r>
              <a:rPr altLang="en-US" lang="en-US"/>
              <a:t>Fourth level</a:t>
            </a:r>
          </a:p>
          <a:p>
            <a:pPr lvl="4"/>
            <a:r>
              <a:rPr altLang="en-US" lang="en-US"/>
              <a:t>Fifth level</a:t>
            </a:r>
          </a:p>
        </p:txBody>
      </p:sp>
      <p:sp>
        <p:nvSpPr>
          <p:cNvPr id="1048580" name=""/>
          <p:cNvSpPr/>
          <p:nvPr>
            <p:ph type="dt" sz="half" idx="2"/>
          </p:nvPr>
        </p:nvSpPr>
        <p:spPr>
          <a:xfrm rot="0">
            <a:off x="457200" y="6356350"/>
            <a:ext cx="2133600" cy="365125"/>
          </a:xfrm>
          <a:prstGeom prst="rect"/>
          <a:noFill/>
          <a:ln>
            <a:noFill/>
          </a:ln>
        </p:spPr>
        <p:txBody>
          <a:bodyPr anchor="b" bIns="0" lIns="0" rIns="0" tIns="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Constantia" pitchFamily="18" charset="0"/>
                <a:sym typeface="Calibri"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Constantia" pitchFamily="18" charset="0"/>
                <a:sym typeface="Calibri"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Constantia" pitchFamily="18" charset="0"/>
                <a:sym typeface="Calibri"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Constantia" pitchFamily="18" charset="0"/>
                <a:sym typeface="Calibri"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Constantia" pitchFamily="18" charset="0"/>
                <a:sym typeface="Calibri" pitchFamily="34" charset="0"/>
              </a:defRPr>
            </a:lvl5pPr>
          </a:lstStyle>
          <a:p>
            <a:pPr eaLnBrk="1" hangingPunct="1" latinLnBrk="1" lvl="0"/>
            <a:fld id="{566ABCEB-ACFC-4714-9973-3DA970169C29}" type="datetime1">
              <a:rPr altLang="en-US" sz="1200" lang="en-US">
                <a:solidFill>
                  <a:srgbClr val="A93C93"/>
                </a:solidFill>
              </a:rPr>
              <a:pPr eaLnBrk="1" hangingPunct="1" latinLnBrk="1" lvl="0"/>
            </a:fld>
            <a:endParaRPr altLang="en-US" sz="1200" lang="en-US">
              <a:solidFill>
                <a:srgbClr val="A93C93"/>
              </a:solidFill>
            </a:endParaRPr>
          </a:p>
        </p:txBody>
      </p:sp>
      <p:sp>
        <p:nvSpPr>
          <p:cNvPr id="1048581" name=""/>
          <p:cNvSpPr/>
          <p:nvPr>
            <p:ph type="ftr" sz="quarter" idx="3"/>
          </p:nvPr>
        </p:nvSpPr>
        <p:spPr>
          <a:xfrm rot="0">
            <a:off x="2667000" y="6356350"/>
            <a:ext cx="3352800" cy="365125"/>
          </a:xfrm>
          <a:prstGeom prst="rect"/>
          <a:noFill/>
          <a:ln>
            <a:noFill/>
          </a:ln>
        </p:spPr>
        <p:txBody>
          <a:bodyPr anchor="b" bIns="0" lIns="0" rIns="0" tIns="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Constantia" pitchFamily="18" charset="0"/>
                <a:sym typeface="Calibri"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Constantia" pitchFamily="18" charset="0"/>
                <a:sym typeface="Calibri"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Constantia" pitchFamily="18" charset="0"/>
                <a:sym typeface="Calibri"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Constantia" pitchFamily="18" charset="0"/>
                <a:sym typeface="Calibri"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Constantia" pitchFamily="18" charset="0"/>
                <a:sym typeface="Calibri" pitchFamily="34" charset="0"/>
              </a:defRPr>
            </a:lvl5pPr>
          </a:lstStyle>
          <a:p>
            <a:pPr eaLnBrk="1" hangingPunct="1" latinLnBrk="1" lvl="0"/>
            <a:endParaRPr altLang="en-US" sz="1200" lang="en-US">
              <a:solidFill>
                <a:srgbClr val="A93C93"/>
              </a:solidFill>
            </a:endParaRPr>
          </a:p>
        </p:txBody>
      </p:sp>
      <p:sp>
        <p:nvSpPr>
          <p:cNvPr id="1048582" name=""/>
          <p:cNvSpPr/>
          <p:nvPr>
            <p:ph type="sldNum" sz="quarter" idx="4"/>
          </p:nvPr>
        </p:nvSpPr>
        <p:spPr>
          <a:xfrm rot="0">
            <a:off x="7924800" y="6356350"/>
            <a:ext cx="762000" cy="365125"/>
          </a:xfrm>
          <a:prstGeom prst="rect"/>
          <a:noFill/>
          <a:ln>
            <a:noFill/>
          </a:ln>
        </p:spPr>
        <p:txBody>
          <a:bodyPr anchor="b" bIns="0" lIns="0" rIns="0" tIns="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Constantia" pitchFamily="18" charset="0"/>
                <a:sym typeface="Calibri"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Constantia" pitchFamily="18" charset="0"/>
                <a:sym typeface="Calibri"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Constantia" pitchFamily="18" charset="0"/>
                <a:sym typeface="Calibri"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Constantia" pitchFamily="18" charset="0"/>
                <a:sym typeface="Calibri"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Constantia" pitchFamily="18" charset="0"/>
                <a:sym typeface="Calibri" pitchFamily="34" charset="0"/>
              </a:defRPr>
            </a:lvl5pPr>
          </a:lstStyle>
          <a:p>
            <a:pPr algn="r" eaLnBrk="1" hangingPunct="1" latinLnBrk="1" lvl="0"/>
            <a:fld id="{566ABCEB-ACFC-4714-9973-3DA970169C29}" type="slidenum">
              <a:rPr altLang="en-US" sz="1200" lang="en-US">
                <a:solidFill>
                  <a:srgbClr val="A93C93"/>
                </a:solidFill>
              </a:rPr>
              <a:pPr algn="r" eaLnBrk="1" hangingPunct="1" latinLnBrk="1" lvl="0"/>
            </a:fld>
            <a:endParaRPr altLang="en-US" sz="1200" lang="en-US">
              <a:solidFill>
                <a:srgbClr val="A93C93"/>
              </a:solidFill>
            </a:endParaRPr>
          </a:p>
        </p:txBody>
      </p:sp>
      <p:grpSp>
        <p:nvGrpSpPr>
          <p:cNvPr id="23" name=""/>
          <p:cNvGrpSpPr/>
          <p:nvPr/>
        </p:nvGrpSpPr>
        <p:grpSpPr>
          <a:xfrm rot="0">
            <a:off x="-19050" y="203200"/>
            <a:ext cx="9180512" cy="647700"/>
            <a:chOff x="-19045" y="216550"/>
            <a:chExt cx="9180548" cy="649224"/>
          </a:xfrm>
        </p:grpSpPr>
        <p:grpSp>
          <p:nvGrpSpPr>
            <p:cNvPr id="24" name=""/>
            <p:cNvGrpSpPr/>
            <p:nvPr/>
          </p:nvGrpSpPr>
          <p:grpSpPr>
            <a:xfrm rot="0">
              <a:off x="-6091" y="-11569"/>
              <a:ext cx="9137939" cy="1050979"/>
              <a:chOff x="-6096" y="-24384"/>
              <a:chExt cx="9137904" cy="1048512"/>
            </a:xfrm>
          </p:grpSpPr>
          <p:pic>
            <p:nvPicPr>
              <p:cNvPr id="2097152" name=""/>
              <p:cNvPicPr>
                <a:picLocks/>
              </p:cNvPicPr>
              <p:nvPr/>
            </p:nvPicPr>
            <p:blipFill>
              <a:blip xmlns:r="http://schemas.openxmlformats.org/officeDocument/2006/relationships" r:embed="rId13"/>
              <a:srcRect l="0" t="0" r="0" b="0"/>
              <a:stretch>
                <a:fillRect/>
              </a:stretch>
            </p:blipFill>
            <p:spPr>
              <a:xfrm rot="0">
                <a:off x="-6096" y="-24384"/>
                <a:ext cx="9137904" cy="1048512"/>
              </a:xfrm>
              <a:prstGeom prst="rect"/>
              <a:noFill/>
              <a:ln>
                <a:noFill/>
              </a:ln>
            </p:spPr>
          </p:pic>
          <p:sp>
            <p:nvSpPr>
              <p:cNvPr id="1048583" name=""/>
              <p:cNvSpPr txBox="1"/>
              <p:nvPr/>
            </p:nvSpPr>
            <p:spPr>
              <a:xfrm rot="21435692">
                <a:off x="-29291" y="422461"/>
                <a:ext cx="0" cy="0"/>
              </a:xfrm>
              <a:prstGeom prst="rect"/>
              <a:noFill/>
              <a:ln>
                <a:noFill/>
              </a:ln>
            </p:spPr>
            <p:txBody>
              <a:bodyPr anchor="t"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Constantia" pitchFamily="18" charset="0"/>
                    <a:sym typeface="Calibri"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Constantia" pitchFamily="18" charset="0"/>
                    <a:sym typeface="Calibri"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Constantia" pitchFamily="18" charset="0"/>
                    <a:sym typeface="Calibri"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Constantia" pitchFamily="18" charset="0"/>
                    <a:sym typeface="Calibri"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Constantia" pitchFamily="18" charset="0"/>
                    <a:sym typeface="Calibri" pitchFamily="34" charset="0"/>
                  </a:defRPr>
                </a:lvl5pPr>
              </a:lstStyle>
              <a:p>
                <a:pPr eaLnBrk="1" hangingPunct="1" latinLnBrk="1" lvl="0"/>
                <a:endParaRPr altLang="en-US" lang="en-US"/>
              </a:p>
            </p:txBody>
          </p:sp>
        </p:grpSp>
        <p:grpSp>
          <p:nvGrpSpPr>
            <p:cNvPr id="25" name=""/>
            <p:cNvGrpSpPr/>
            <p:nvPr/>
          </p:nvGrpSpPr>
          <p:grpSpPr>
            <a:xfrm rot="0">
              <a:off x="-6091" y="61755"/>
              <a:ext cx="9156227" cy="910441"/>
              <a:chOff x="-6096" y="48768"/>
              <a:chExt cx="9156192" cy="908304"/>
            </a:xfrm>
          </p:grpSpPr>
          <p:pic>
            <p:nvPicPr>
              <p:cNvPr id="2097153" name=""/>
              <p:cNvPicPr>
                <a:picLocks/>
              </p:cNvPicPr>
              <p:nvPr/>
            </p:nvPicPr>
            <p:blipFill>
              <a:blip xmlns:r="http://schemas.openxmlformats.org/officeDocument/2006/relationships" r:embed="rId14"/>
              <a:srcRect l="0" t="0" r="0" b="0"/>
              <a:stretch>
                <a:fillRect/>
              </a:stretch>
            </p:blipFill>
            <p:spPr>
              <a:xfrm rot="0">
                <a:off x="-6096" y="48768"/>
                <a:ext cx="9156192" cy="908304"/>
              </a:xfrm>
              <a:prstGeom prst="rect"/>
              <a:noFill/>
              <a:ln>
                <a:noFill/>
              </a:ln>
            </p:spPr>
          </p:pic>
          <p:sp>
            <p:nvSpPr>
              <p:cNvPr id="1048584" name=""/>
              <p:cNvSpPr txBox="1"/>
              <p:nvPr/>
            </p:nvSpPr>
            <p:spPr>
              <a:xfrm rot="21435692">
                <a:off x="-21714" y="495979"/>
                <a:ext cx="0" cy="0"/>
              </a:xfrm>
              <a:prstGeom prst="rect"/>
              <a:noFill/>
              <a:ln>
                <a:noFill/>
              </a:ln>
            </p:spPr>
            <p:txBody>
              <a:bodyPr anchor="t"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Constantia" pitchFamily="18" charset="0"/>
                    <a:sym typeface="Calibri"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Constantia" pitchFamily="18" charset="0"/>
                    <a:sym typeface="Calibri"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Constantia" pitchFamily="18" charset="0"/>
                    <a:sym typeface="Calibri"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Constantia" pitchFamily="18" charset="0"/>
                    <a:sym typeface="Calibri"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Constantia" pitchFamily="18" charset="0"/>
                    <a:sym typeface="Calibri" pitchFamily="34" charset="0"/>
                  </a:defRPr>
                </a:lvl5pPr>
              </a:lstStyle>
              <a:p>
                <a:pPr eaLnBrk="1" hangingPunct="1" latinLnBrk="1" lvl="0"/>
                <a:endParaRPr altLang="en-US" lang="en-US"/>
              </a:p>
            </p:txBody>
          </p:sp>
        </p:grpSp>
      </p:grpSp>
    </p:spTree>
  </p:cSld>
  <p:clrMap accent1="accent1" accent2="accent2" accent3="accent3" accent4="accent4" accent5="accent5" accent6="accent6" bg1="lt1" bg2="dk2" tx1="dk1" tx2="lt2"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sldNum="0"/>
  <p:txStyles>
    <p:titleStyle>
      <a:lvl1pPr algn="l" eaLnBrk="0" fontAlgn="base" hangingPunct="0" rtl="0">
        <a:spcBef>
          <a:spcPct val="0"/>
        </a:spcBef>
        <a:spcAft>
          <a:spcPct val="0"/>
        </a:spcAft>
        <a:defRPr sz="5000" kern="1200">
          <a:solidFill>
            <a:schemeClr val="tx2"/>
          </a:solidFill>
          <a:latin typeface="+mj-lt"/>
          <a:ea typeface="+mj-ea"/>
          <a:cs typeface="+mj-cs"/>
        </a:defRPr>
      </a:lvl1pPr>
      <a:lvl2pPr algn="l" eaLnBrk="0" fontAlgn="base" hangingPunct="0" rtl="0">
        <a:spcBef>
          <a:spcPct val="0"/>
        </a:spcBef>
        <a:spcAft>
          <a:spcPct val="0"/>
        </a:spcAft>
        <a:defRPr sz="5000">
          <a:solidFill>
            <a:schemeClr val="tx2"/>
          </a:solidFill>
          <a:latin typeface="Calibri" pitchFamily="34" charset="0"/>
        </a:defRPr>
      </a:lvl2pPr>
      <a:lvl3pPr algn="l" eaLnBrk="0" fontAlgn="base" hangingPunct="0" rtl="0">
        <a:spcBef>
          <a:spcPct val="0"/>
        </a:spcBef>
        <a:spcAft>
          <a:spcPct val="0"/>
        </a:spcAft>
        <a:defRPr sz="5000">
          <a:solidFill>
            <a:schemeClr val="tx2"/>
          </a:solidFill>
          <a:latin typeface="Calibri" pitchFamily="34" charset="0"/>
        </a:defRPr>
      </a:lvl3pPr>
      <a:lvl4pPr algn="l" eaLnBrk="0" fontAlgn="base" hangingPunct="0" rtl="0">
        <a:spcBef>
          <a:spcPct val="0"/>
        </a:spcBef>
        <a:spcAft>
          <a:spcPct val="0"/>
        </a:spcAft>
        <a:defRPr sz="5000">
          <a:solidFill>
            <a:schemeClr val="tx2"/>
          </a:solidFill>
          <a:latin typeface="Calibri" pitchFamily="34" charset="0"/>
        </a:defRPr>
      </a:lvl4pPr>
      <a:lvl5pPr algn="l" eaLnBrk="0" fontAlgn="base" hangingPunct="0" rtl="0">
        <a:spcBef>
          <a:spcPct val="0"/>
        </a:spcBef>
        <a:spcAft>
          <a:spcPct val="0"/>
        </a:spcAft>
        <a:defRPr sz="5000">
          <a:solidFill>
            <a:schemeClr val="tx2"/>
          </a:solidFill>
          <a:latin typeface="Calibri" pitchFamily="34" charset="0"/>
        </a:defRPr>
      </a:lvl5pPr>
      <a:lvl6pPr algn="l" fontAlgn="base" marL="457200" rtl="0">
        <a:spcBef>
          <a:spcPct val="0"/>
        </a:spcBef>
        <a:spcAft>
          <a:spcPct val="0"/>
        </a:spcAft>
        <a:defRPr sz="5000">
          <a:solidFill>
            <a:schemeClr val="tx2"/>
          </a:solidFill>
          <a:latin typeface="Calibri" pitchFamily="34" charset="0"/>
        </a:defRPr>
      </a:lvl6pPr>
      <a:lvl7pPr algn="l" fontAlgn="base" marL="914400" rtl="0">
        <a:spcBef>
          <a:spcPct val="0"/>
        </a:spcBef>
        <a:spcAft>
          <a:spcPct val="0"/>
        </a:spcAft>
        <a:defRPr sz="5000">
          <a:solidFill>
            <a:schemeClr val="tx2"/>
          </a:solidFill>
          <a:latin typeface="Calibri" pitchFamily="34" charset="0"/>
        </a:defRPr>
      </a:lvl7pPr>
      <a:lvl8pPr algn="l" fontAlgn="base" marL="1371600" rtl="0">
        <a:spcBef>
          <a:spcPct val="0"/>
        </a:spcBef>
        <a:spcAft>
          <a:spcPct val="0"/>
        </a:spcAft>
        <a:defRPr sz="5000">
          <a:solidFill>
            <a:schemeClr val="tx2"/>
          </a:solidFill>
          <a:latin typeface="Calibri" pitchFamily="34" charset="0"/>
        </a:defRPr>
      </a:lvl8pPr>
      <a:lvl9pPr algn="l" fontAlgn="base" marL="1828800" rtl="0">
        <a:spcBef>
          <a:spcPct val="0"/>
        </a:spcBef>
        <a:spcAft>
          <a:spcPct val="0"/>
        </a:spcAft>
        <a:defRPr sz="5000">
          <a:solidFill>
            <a:schemeClr val="tx2"/>
          </a:solidFill>
          <a:latin typeface="Calibri" pitchFamily="34" charset="0"/>
        </a:defRPr>
      </a:lvl9pPr>
    </p:titleStyle>
    <p:bodyStyle>
      <a:lvl1pPr algn="l" eaLnBrk="0" fontAlgn="base" hangingPunct="0" indent="-273050" marL="273050" rtl="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algn="l" eaLnBrk="0" fontAlgn="base" hangingPunct="0" indent="-246063" marL="639763" rtl="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algn="l" eaLnBrk="0" fontAlgn="base" hangingPunct="0" indent="-246063" marL="914400" rtl="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algn="l" eaLnBrk="0" fontAlgn="base" hangingPunct="0" indent="-209550" marL="1187450" rtl="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algn="l" eaLnBrk="0" fontAlgn="base" hangingPunct="0" indent="-209550" marL="1462088" rtl="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algn="l" eaLnBrk="1" hangingPunct="1" indent="-210312" latinLnBrk="0" marL="1737360" rtl="0">
        <a:spcBef>
          <a:spcPct val="20000"/>
        </a:spcBef>
        <a:buClr>
          <a:schemeClr val="accent5"/>
        </a:buClr>
        <a:buSzPct val="80000"/>
        <a:buFont typeface="Wingdings 2"/>
        <a:buChar char=""/>
        <a:defRPr sz="1800" kern="1200" kumimoji="0">
          <a:solidFill>
            <a:schemeClr val="tx1"/>
          </a:solidFill>
          <a:latin typeface="+mn-lt"/>
          <a:ea typeface="+mn-ea"/>
          <a:cs typeface="+mn-cs"/>
        </a:defRPr>
      </a:lvl6pPr>
      <a:lvl7pPr algn="l" eaLnBrk="1" hangingPunct="1" indent="-182880" latinLnBrk="0" marL="1920240" rtl="0">
        <a:spcBef>
          <a:spcPct val="20000"/>
        </a:spcBef>
        <a:buClr>
          <a:schemeClr val="accent6"/>
        </a:buClr>
        <a:buSzPct val="80000"/>
        <a:buFont typeface="Wingdings 2"/>
        <a:buChar char=""/>
        <a:defRPr baseline="0" sz="1600" kern="1200" kumimoji="0">
          <a:solidFill>
            <a:schemeClr val="tx1"/>
          </a:solidFill>
          <a:latin typeface="+mn-lt"/>
          <a:ea typeface="+mn-ea"/>
          <a:cs typeface="+mn-cs"/>
        </a:defRPr>
      </a:lvl7pPr>
      <a:lvl8pPr algn="l" eaLnBrk="1" hangingPunct="1" indent="-182880" latinLnBrk="0" marL="2194560" rtl="0">
        <a:spcBef>
          <a:spcPct val="20000"/>
        </a:spcBef>
        <a:buClr>
          <a:schemeClr val="tx2"/>
        </a:buClr>
        <a:buChar char="•"/>
        <a:defRPr sz="1600" kern="1200" kumimoji="0">
          <a:solidFill>
            <a:schemeClr val="tx1"/>
          </a:solidFill>
          <a:latin typeface="+mn-lt"/>
          <a:ea typeface="+mn-ea"/>
          <a:cs typeface="+mn-cs"/>
        </a:defRPr>
      </a:lvl8pPr>
      <a:lvl9pPr algn="l" eaLnBrk="1" hangingPunct="1" indent="-182880" latinLnBrk="0" marL="2468880" rtl="0">
        <a:spcBef>
          <a:spcPct val="20000"/>
        </a:spcBef>
        <a:buClr>
          <a:schemeClr val="tx2"/>
        </a:buClr>
        <a:buFontTx/>
        <a:buChar char="•"/>
        <a:defRPr baseline="0" sz="1400" kern="1200" kumimoji="0">
          <a:solidFill>
            <a:schemeClr val="tx1"/>
          </a:solidFill>
          <a:latin typeface="+mn-lt"/>
          <a:ea typeface="+mn-ea"/>
          <a:cs typeface="+mn-cs"/>
        </a:defRPr>
      </a:lvl9pPr>
    </p:bodyStyle>
    <p:otherStyle>
      <a:lvl1pPr algn="l" eaLnBrk="1" hangingPunct="1" latinLnBrk="0" marL="0" rtl="0">
        <a:defRPr kern="1200" kumimoji="0">
          <a:solidFill>
            <a:schemeClr val="tx1"/>
          </a:solidFill>
          <a:latin typeface="+mn-lt"/>
          <a:ea typeface="+mn-ea"/>
          <a:cs typeface="+mn-cs"/>
        </a:defRPr>
      </a:lvl1pPr>
      <a:lvl2pPr algn="l" eaLnBrk="1" hangingPunct="1" latinLnBrk="0" marL="457200" rtl="0">
        <a:defRPr kern="1200" kumimoji="0">
          <a:solidFill>
            <a:schemeClr val="tx1"/>
          </a:solidFill>
          <a:latin typeface="+mn-lt"/>
          <a:ea typeface="+mn-ea"/>
          <a:cs typeface="+mn-cs"/>
        </a:defRPr>
      </a:lvl2pPr>
      <a:lvl3pPr algn="l" eaLnBrk="1" hangingPunct="1" latinLnBrk="0" marL="914400" rtl="0">
        <a:defRPr kern="1200" kumimoji="0">
          <a:solidFill>
            <a:schemeClr val="tx1"/>
          </a:solidFill>
          <a:latin typeface="+mn-lt"/>
          <a:ea typeface="+mn-ea"/>
          <a:cs typeface="+mn-cs"/>
        </a:defRPr>
      </a:lvl3pPr>
      <a:lvl4pPr algn="l" eaLnBrk="1" hangingPunct="1" latinLnBrk="0" marL="1371600" rtl="0">
        <a:defRPr kern="1200" kumimoji="0">
          <a:solidFill>
            <a:schemeClr val="tx1"/>
          </a:solidFill>
          <a:latin typeface="+mn-lt"/>
          <a:ea typeface="+mn-ea"/>
          <a:cs typeface="+mn-cs"/>
        </a:defRPr>
      </a:lvl4pPr>
      <a:lvl5pPr algn="l" eaLnBrk="1" hangingPunct="1" latinLnBrk="0" marL="1828800" rtl="0">
        <a:defRPr kern="1200" kumimoji="0">
          <a:solidFill>
            <a:schemeClr val="tx1"/>
          </a:solidFill>
          <a:latin typeface="+mn-lt"/>
          <a:ea typeface="+mn-ea"/>
          <a:cs typeface="+mn-cs"/>
        </a:defRPr>
      </a:lvl5pPr>
      <a:lvl6pPr algn="l" eaLnBrk="1" hangingPunct="1" latinLnBrk="0" marL="2286000" rtl="0">
        <a:defRPr kern="1200" kumimoji="0">
          <a:solidFill>
            <a:schemeClr val="tx1"/>
          </a:solidFill>
          <a:latin typeface="+mn-lt"/>
          <a:ea typeface="+mn-ea"/>
          <a:cs typeface="+mn-cs"/>
        </a:defRPr>
      </a:lvl6pPr>
      <a:lvl7pPr algn="l" eaLnBrk="1" hangingPunct="1" latinLnBrk="0" marL="2743200" rtl="0">
        <a:defRPr kern="1200" kumimoji="0">
          <a:solidFill>
            <a:schemeClr val="tx1"/>
          </a:solidFill>
          <a:latin typeface="+mn-lt"/>
          <a:ea typeface="+mn-ea"/>
          <a:cs typeface="+mn-cs"/>
        </a:defRPr>
      </a:lvl7pPr>
      <a:lvl8pPr algn="l" eaLnBrk="1" hangingPunct="1" latinLnBrk="0" marL="3200400" rtl="0">
        <a:defRPr kern="1200" kumimoji="0">
          <a:solidFill>
            <a:schemeClr val="tx1"/>
          </a:solidFill>
          <a:latin typeface="+mn-lt"/>
          <a:ea typeface="+mn-ea"/>
          <a:cs typeface="+mn-cs"/>
        </a:defRPr>
      </a:lvl8pPr>
      <a:lvl9pPr algn="l" eaLnBrk="1" hangingPunct="1" latinLnBrk="0" marL="3657600" rtl="0">
        <a:defRPr kern="1200" kumimoji="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1" Type="http://schemas.openxmlformats.org/officeDocument/2006/relationships/image" Target="../media/image12.png"/><Relationship Id="rId2" Type="http://schemas.openxmlformats.org/officeDocument/2006/relationships/image" Target="../media/image13.png"/><Relationship Id="rId3"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1" Type="http://schemas.openxmlformats.org/officeDocument/2006/relationships/image" Target="../media/image14.png"/><Relationship Id="rId2" Type="http://schemas.openxmlformats.org/officeDocument/2006/relationships/slideLayout" Target="../slideLayouts/slideLayout3.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0.xml.rels><?xml version="1.0" encoding="UTF-8" standalone="yes"?>
<Relationships xmlns="http://schemas.openxmlformats.org/package/2006/relationships"><Relationship Id="rId1" Type="http://schemas.openxmlformats.org/officeDocument/2006/relationships/image" Target="../media/image15.jpeg"/><Relationship Id="rId2" Type="http://schemas.openxmlformats.org/officeDocument/2006/relationships/slideLayout" Target="../slideLayouts/slideLayout2.xml"/></Relationships>
</file>

<file path=ppt/slides/_rels/slide301.xml.rels><?xml version="1.0" encoding="UTF-8" standalone="yes"?>
<Relationships xmlns="http://schemas.openxmlformats.org/package/2006/relationships"><Relationship Id="rId1" Type="http://schemas.openxmlformats.org/officeDocument/2006/relationships/image" Target="../media/image16.jpeg"/><Relationship Id="rId2" Type="http://schemas.openxmlformats.org/officeDocument/2006/relationships/slideLayout" Target="../slideLayouts/slideLayout2.xml"/></Relationships>
</file>

<file path=ppt/slides/_rels/slide302.xml.rels><?xml version="1.0" encoding="UTF-8" standalone="yes"?>
<Relationships xmlns="http://schemas.openxmlformats.org/package/2006/relationships"><Relationship Id="rId1" Type="http://schemas.openxmlformats.org/officeDocument/2006/relationships/image" Target="../media/image17.jpeg"/><Relationship Id="rId2" Type="http://schemas.openxmlformats.org/officeDocument/2006/relationships/slideLayout" Target="../slideLayouts/slideLayout2.xml"/></Relationships>
</file>

<file path=ppt/slides/_rels/slide303.xml.rels><?xml version="1.0" encoding="UTF-8" standalone="yes"?>
<Relationships xmlns="http://schemas.openxmlformats.org/package/2006/relationships"><Relationship Id="rId1" Type="http://schemas.openxmlformats.org/officeDocument/2006/relationships/image" Target="../media/image18.jpeg"/><Relationship Id="rId2" Type="http://schemas.openxmlformats.org/officeDocument/2006/relationships/slideLayout" Target="../slideLayouts/slideLayout2.xml"/></Relationships>
</file>

<file path=ppt/slides/_rels/slide304.xml.rels><?xml version="1.0" encoding="UTF-8" standalone="yes"?>
<Relationships xmlns="http://schemas.openxmlformats.org/package/2006/relationships"><Relationship Id="rId1" Type="http://schemas.openxmlformats.org/officeDocument/2006/relationships/image" Target="../media/image19.png"/><Relationship Id="rId2" Type="http://schemas.openxmlformats.org/officeDocument/2006/relationships/slideLayout" Target="../slideLayouts/slideLayout3.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0.xml.rels><?xml version="1.0" encoding="UTF-8" standalone="yes"?>
<Relationships xmlns="http://schemas.openxmlformats.org/package/2006/relationships"><Relationship Id="rId1" Type="http://schemas.openxmlformats.org/officeDocument/2006/relationships/image" Target="../media/image20.jpeg"/><Relationship Id="rId2" Type="http://schemas.openxmlformats.org/officeDocument/2006/relationships/slideLayout" Target="../slideLayouts/slideLayout2.xml"/></Relationships>
</file>

<file path=ppt/slides/_rels/slide321.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slideLayout" Target="../slideLayouts/slideLayout2.xml"/></Relationships>
</file>

<file path=ppt/slides/_rels/slide3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3.xml.rels><?xml version="1.0" encoding="UTF-8" standalone="yes"?>
<Relationships xmlns="http://schemas.openxmlformats.org/package/2006/relationships"><Relationship Id="rId1" Type="http://schemas.openxmlformats.org/officeDocument/2006/relationships/image" Target="../media/image22.jpeg"/><Relationship Id="rId2" Type="http://schemas.openxmlformats.org/officeDocument/2006/relationships/slideLayout" Target="../slideLayouts/slideLayout2.xml"/></Relationships>
</file>

<file path=ppt/slides/_rels/slide3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6.xml.rels><?xml version="1.0" encoding="UTF-8" standalone="yes"?>
<Relationships xmlns="http://schemas.openxmlformats.org/package/2006/relationships"><Relationship Id="rId1" Type="http://schemas.openxmlformats.org/officeDocument/2006/relationships/image" Target="../media/image23.png"/><Relationship Id="rId2" Type="http://schemas.openxmlformats.org/officeDocument/2006/relationships/slideLayout" Target="../slideLayouts/slideLayout2.xml"/></Relationships>
</file>

<file path=ppt/slides/_rels/slide3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9.xml.rels><?xml version="1.0" encoding="UTF-8" standalone="yes"?>
<Relationships xmlns="http://schemas.openxmlformats.org/package/2006/relationships"><Relationship Id="rId1" Type="http://schemas.openxmlformats.org/officeDocument/2006/relationships/image" Target="../media/image24.jpeg"/><Relationship Id="rId2"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2.xml.rels><?xml version="1.0" encoding="UTF-8" standalone="yes"?>
<Relationships xmlns="http://schemas.openxmlformats.org/package/2006/relationships"><Relationship Id="rId1" Type="http://schemas.openxmlformats.org/officeDocument/2006/relationships/image" Target="../media/image25.jpeg"/><Relationship Id="rId2" Type="http://schemas.openxmlformats.org/officeDocument/2006/relationships/slideLayout" Target="../slideLayouts/slideLayout2.xml"/></Relationships>
</file>

<file path=ppt/slides/_rels/slide3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6.xml.rels><?xml version="1.0" encoding="UTF-8" standalone="yes"?>
<Relationships xmlns="http://schemas.openxmlformats.org/package/2006/relationships"><Relationship Id="rId1" Type="http://schemas.openxmlformats.org/officeDocument/2006/relationships/image" Target="../media/image26.jpeg"/><Relationship Id="rId2" Type="http://schemas.openxmlformats.org/officeDocument/2006/relationships/slideLayout" Target="../slideLayouts/slideLayout2.xml"/></Relationships>
</file>

<file path=ppt/slides/_rels/slide337.xml.rels><?xml version="1.0" encoding="UTF-8" standalone="yes"?>
<Relationships xmlns="http://schemas.openxmlformats.org/package/2006/relationships"><Relationship Id="rId1" Type="http://schemas.openxmlformats.org/officeDocument/2006/relationships/image" Target="../media/image27.jpeg"/><Relationship Id="rId2" Type="http://schemas.openxmlformats.org/officeDocument/2006/relationships/slideLayout" Target="../slideLayouts/slideLayout2.xml"/></Relationships>
</file>

<file path=ppt/slides/_rels/slide338.xml.rels><?xml version="1.0" encoding="UTF-8" standalone="yes"?>
<Relationships xmlns="http://schemas.openxmlformats.org/package/2006/relationships"><Relationship Id="rId1" Type="http://schemas.openxmlformats.org/officeDocument/2006/relationships/image" Target="../media/image28.jpeg"/><Relationship Id="rId2" Type="http://schemas.openxmlformats.org/officeDocument/2006/relationships/slideLayout" Target="../slideLayouts/slideLayout2.xml"/></Relationships>
</file>

<file path=ppt/slides/_rels/slide3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0.xml.rels><?xml version="1.0" encoding="UTF-8" standalone="yes"?>
<Relationships xmlns="http://schemas.openxmlformats.org/package/2006/relationships"><Relationship Id="rId1" Type="http://schemas.openxmlformats.org/officeDocument/2006/relationships/image" Target="../media/image29.jpeg"/><Relationship Id="rId2" Type="http://schemas.openxmlformats.org/officeDocument/2006/relationships/slideLayout" Target="../slideLayouts/slideLayout2.xml"/></Relationships>
</file>

<file path=ppt/slides/_rels/slide3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2.xml.rels><?xml version="1.0" encoding="UTF-8" standalone="yes"?>
<Relationships xmlns="http://schemas.openxmlformats.org/package/2006/relationships"><Relationship Id="rId1" Type="http://schemas.openxmlformats.org/officeDocument/2006/relationships/image" Target="../media/image30.jpeg"/><Relationship Id="rId2" Type="http://schemas.openxmlformats.org/officeDocument/2006/relationships/slideLayout" Target="../slideLayouts/slideLayout2.xml"/></Relationships>
</file>

<file path=ppt/slides/_rels/slide343.xml.rels><?xml version="1.0" encoding="UTF-8" standalone="yes"?>
<Relationships xmlns="http://schemas.openxmlformats.org/package/2006/relationships"><Relationship Id="rId1" Type="http://schemas.openxmlformats.org/officeDocument/2006/relationships/image" Target="../media/image31.jpeg"/><Relationship Id="rId2" Type="http://schemas.openxmlformats.org/officeDocument/2006/relationships/slideLayout" Target="../slideLayouts/slideLayout2.xml"/></Relationships>
</file>

<file path=ppt/slides/_rels/slide3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6.xml.rels><?xml version="1.0" encoding="UTF-8" standalone="yes"?>
<Relationships xmlns="http://schemas.openxmlformats.org/package/2006/relationships"><Relationship Id="rId1" Type="http://schemas.openxmlformats.org/officeDocument/2006/relationships/image" Target="../media/image32.jpeg"/><Relationship Id="rId2" Type="http://schemas.openxmlformats.org/officeDocument/2006/relationships/slideLayout" Target="../slideLayouts/slideLayout2.xml"/></Relationships>
</file>

<file path=ppt/slides/_rels/slide3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9.xml.rels><?xml version="1.0" encoding="UTF-8" standalone="yes"?>
<Relationships xmlns="http://schemas.openxmlformats.org/package/2006/relationships"><Relationship Id="rId1" Type="http://schemas.openxmlformats.org/officeDocument/2006/relationships/image" Target="../media/image33.jpeg"/><Relationship Id="rId2"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0.xml.rels><?xml version="1.0" encoding="UTF-8" standalone="yes"?>
<Relationships xmlns="http://schemas.openxmlformats.org/package/2006/relationships"><Relationship Id="rId1" Type="http://schemas.openxmlformats.org/officeDocument/2006/relationships/image" Target="../media/image34.jpeg"/><Relationship Id="rId2" Type="http://schemas.openxmlformats.org/officeDocument/2006/relationships/slideLayout" Target="../slideLayouts/slideLayout2.xml"/></Relationships>
</file>

<file path=ppt/slides/_rels/slide3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2.xml.rels><?xml version="1.0" encoding="UTF-8" standalone="yes"?>
<Relationships xmlns="http://schemas.openxmlformats.org/package/2006/relationships"><Relationship Id="rId1" Type="http://schemas.openxmlformats.org/officeDocument/2006/relationships/image" Target="../media/image35.jpeg"/><Relationship Id="rId2" Type="http://schemas.openxmlformats.org/officeDocument/2006/relationships/slideLayout" Target="../slideLayouts/slideLayout2.xml"/></Relationships>
</file>

<file path=ppt/slides/_rels/slide3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1.xml.rels><?xml version="1.0" encoding="UTF-8" standalone="yes"?>
<Relationships xmlns="http://schemas.openxmlformats.org/package/2006/relationships"><Relationship Id="rId1" Type="http://schemas.openxmlformats.org/officeDocument/2006/relationships/image" Target="../media/image36.png"/><Relationship Id="rId2" Type="http://schemas.openxmlformats.org/officeDocument/2006/relationships/slideLayout" Target="../slideLayouts/slideLayout3.xml"/></Relationships>
</file>

<file path=ppt/slides/_rels/slide3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7.xml.rels><?xml version="1.0" encoding="UTF-8" standalone="yes"?>
<Relationships xmlns="http://schemas.openxmlformats.org/package/2006/relationships"><Relationship Id="rId1" Type="http://schemas.openxmlformats.org/officeDocument/2006/relationships/image" Target="../media/image37.jpeg"/><Relationship Id="rId2" Type="http://schemas.openxmlformats.org/officeDocument/2006/relationships/slideLayout" Target="../slideLayouts/slideLayout2.xml"/></Relationships>
</file>

<file path=ppt/slides/_rels/slide388.xml.rels><?xml version="1.0" encoding="UTF-8" standalone="yes"?>
<Relationships xmlns="http://schemas.openxmlformats.org/package/2006/relationships"><Relationship Id="rId1" Type="http://schemas.openxmlformats.org/officeDocument/2006/relationships/image" Target="../media/image38.jpeg"/><Relationship Id="rId2" Type="http://schemas.openxmlformats.org/officeDocument/2006/relationships/slideLayout" Target="../slideLayouts/slideLayout2.xml"/></Relationships>
</file>

<file path=ppt/slides/_rels/slide389.xml.rels><?xml version="1.0" encoding="UTF-8" standalone="yes"?>
<Relationships xmlns="http://schemas.openxmlformats.org/package/2006/relationships"><Relationship Id="rId1" Type="http://schemas.openxmlformats.org/officeDocument/2006/relationships/image" Target="../media/image39.jpeg"/><Relationship Id="rId2"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0.xml.rels><?xml version="1.0" encoding="UTF-8" standalone="yes"?>
<Relationships xmlns="http://schemas.openxmlformats.org/package/2006/relationships"><Relationship Id="rId1" Type="http://schemas.openxmlformats.org/officeDocument/2006/relationships/image" Target="../media/image40.jpeg"/><Relationship Id="rId2" Type="http://schemas.openxmlformats.org/officeDocument/2006/relationships/slideLayout" Target="../slideLayouts/slideLayout2.xml"/></Relationships>
</file>

<file path=ppt/slides/_rels/slide391.xml.rels><?xml version="1.0" encoding="UTF-8" standalone="yes"?>
<Relationships xmlns="http://schemas.openxmlformats.org/package/2006/relationships"><Relationship Id="rId1" Type="http://schemas.openxmlformats.org/officeDocument/2006/relationships/image" Target="../media/image41.jpeg"/><Relationship Id="rId2" Type="http://schemas.openxmlformats.org/officeDocument/2006/relationships/slideLayout" Target="../slideLayouts/slideLayout2.xml"/></Relationships>
</file>

<file path=ppt/slides/_rels/slide392.xml.rels><?xml version="1.0" encoding="UTF-8" standalone="yes"?>
<Relationships xmlns="http://schemas.openxmlformats.org/package/2006/relationships"><Relationship Id="rId1" Type="http://schemas.openxmlformats.org/officeDocument/2006/relationships/image" Target="../media/image42.jpeg"/><Relationship Id="rId2" Type="http://schemas.openxmlformats.org/officeDocument/2006/relationships/slideLayout" Target="../slideLayouts/slideLayout2.xml"/></Relationships>
</file>

<file path=ppt/slides/_rels/slide393.xml.rels><?xml version="1.0" encoding="UTF-8" standalone="yes"?>
<Relationships xmlns="http://schemas.openxmlformats.org/package/2006/relationships"><Relationship Id="rId1" Type="http://schemas.openxmlformats.org/officeDocument/2006/relationships/image" Target="../media/image43.jpeg"/><Relationship Id="rId2" Type="http://schemas.openxmlformats.org/officeDocument/2006/relationships/slideLayout" Target="../slideLayouts/slideLayout2.xml"/></Relationships>
</file>

<file path=ppt/slides/_rels/slide3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4.xml.rels><?xml version="1.0" encoding="UTF-8" standalone="yes"?>
<Relationships xmlns="http://schemas.openxmlformats.org/package/2006/relationships"><Relationship Id="rId1" Type="http://schemas.openxmlformats.org/officeDocument/2006/relationships/image" Target="../media/image44.jpeg"/><Relationship Id="rId2" Type="http://schemas.openxmlformats.org/officeDocument/2006/relationships/slideLayout" Target="../slideLayouts/slideLayout2.xml"/></Relationships>
</file>

<file path=ppt/slides/_rels/slide425.xml.rels><?xml version="1.0" encoding="UTF-8" standalone="yes"?>
<Relationships xmlns="http://schemas.openxmlformats.org/package/2006/relationships"><Relationship Id="rId1" Type="http://schemas.openxmlformats.org/officeDocument/2006/relationships/image" Target="../media/image45.jpeg"/><Relationship Id="rId2" Type="http://schemas.openxmlformats.org/officeDocument/2006/relationships/slideLayout" Target="../slideLayouts/slideLayout2.xml"/></Relationships>
</file>

<file path=ppt/slides/_rels/slide426.xml.rels><?xml version="1.0" encoding="UTF-8" standalone="yes"?>
<Relationships xmlns="http://schemas.openxmlformats.org/package/2006/relationships"><Relationship Id="rId1" Type="http://schemas.openxmlformats.org/officeDocument/2006/relationships/image" Target="../media/image46.jpeg"/><Relationship Id="rId2" Type="http://schemas.openxmlformats.org/officeDocument/2006/relationships/slideLayout" Target="../slideLayouts/slideLayout2.xml"/></Relationships>
</file>

<file path=ppt/slides/_rels/slide427.xml.rels><?xml version="1.0" encoding="UTF-8" standalone="yes"?>
<Relationships xmlns="http://schemas.openxmlformats.org/package/2006/relationships"><Relationship Id="rId1" Type="http://schemas.openxmlformats.org/officeDocument/2006/relationships/image" Target="../media/image47.jpeg"/><Relationship Id="rId2" Type="http://schemas.openxmlformats.org/officeDocument/2006/relationships/slideLayout" Target="../slideLayouts/slideLayout2.xml"/></Relationships>
</file>

<file path=ppt/slides/_rels/slide4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4.xml.rels><?xml version="1.0" encoding="UTF-8" standalone="yes"?>
<Relationships xmlns="http://schemas.openxmlformats.org/package/2006/relationships"><Relationship Id="rId1" Type="http://schemas.openxmlformats.org/officeDocument/2006/relationships/image" Target="../media/image48.jpeg"/><Relationship Id="rId2" Type="http://schemas.openxmlformats.org/officeDocument/2006/relationships/slideLayout" Target="../slideLayouts/slideLayout2.xml"/></Relationships>
</file>

<file path=ppt/slides/_rels/slide435.xml.rels><?xml version="1.0" encoding="UTF-8" standalone="yes"?>
<Relationships xmlns="http://schemas.openxmlformats.org/package/2006/relationships"><Relationship Id="rId1" Type="http://schemas.openxmlformats.org/officeDocument/2006/relationships/image" Target="../media/image49.jpeg"/><Relationship Id="rId2" Type="http://schemas.openxmlformats.org/officeDocument/2006/relationships/slideLayout" Target="../slideLayouts/slideLayout2.xml"/></Relationships>
</file>

<file path=ppt/slides/_rels/slide436.xml.rels><?xml version="1.0" encoding="UTF-8" standalone="yes"?>
<Relationships xmlns="http://schemas.openxmlformats.org/package/2006/relationships"><Relationship Id="rId1" Type="http://schemas.openxmlformats.org/officeDocument/2006/relationships/image" Target="../media/image50.jpeg"/><Relationship Id="rId2" Type="http://schemas.openxmlformats.org/officeDocument/2006/relationships/slideLayout" Target="../slideLayouts/slideLayout2.xml"/></Relationships>
</file>

<file path=ppt/slides/_rels/slide437.xml.rels><?xml version="1.0" encoding="UTF-8" standalone="yes"?>
<Relationships xmlns="http://schemas.openxmlformats.org/package/2006/relationships"><Relationship Id="rId1" Type="http://schemas.openxmlformats.org/officeDocument/2006/relationships/image" Target="../media/image51.jpeg"/><Relationship Id="rId2" Type="http://schemas.openxmlformats.org/officeDocument/2006/relationships/slideLayout" Target="../slideLayouts/slideLayout2.xml"/></Relationships>
</file>

<file path=ppt/slides/_rels/slide4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9.xml.rels><?xml version="1.0" encoding="UTF-8" standalone="yes"?>
<Relationships xmlns="http://schemas.openxmlformats.org/package/2006/relationships"><Relationship Id="rId1" Type="http://schemas.openxmlformats.org/officeDocument/2006/relationships/image" Target="../media/image52.jpeg"/><Relationship Id="rId2"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0.xml.rels><?xml version="1.0" encoding="UTF-8" standalone="yes"?>
<Relationships xmlns="http://schemas.openxmlformats.org/package/2006/relationships"><Relationship Id="rId1" Type="http://schemas.openxmlformats.org/officeDocument/2006/relationships/image" Target="../media/image53.jpeg"/><Relationship Id="rId2" Type="http://schemas.openxmlformats.org/officeDocument/2006/relationships/slideLayout" Target="../slideLayouts/slideLayout2.xml"/></Relationships>
</file>

<file path=ppt/slides/_rels/slide441.xml.rels><?xml version="1.0" encoding="UTF-8" standalone="yes"?>
<Relationships xmlns="http://schemas.openxmlformats.org/package/2006/relationships"><Relationship Id="rId1" Type="http://schemas.openxmlformats.org/officeDocument/2006/relationships/image" Target="../media/image54.jpeg"/><Relationship Id="rId2" Type="http://schemas.openxmlformats.org/officeDocument/2006/relationships/slideLayout" Target="../slideLayouts/slideLayout2.xml"/></Relationships>
</file>

<file path=ppt/slides/_rels/slide4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7.xml.rels><?xml version="1.0" encoding="UTF-8" standalone="yes"?>
<Relationships xmlns="http://schemas.openxmlformats.org/package/2006/relationships"><Relationship Id="rId1" Type="http://schemas.openxmlformats.org/officeDocument/2006/relationships/image" Target="../media/image55.png"/><Relationship Id="rId2" Type="http://schemas.openxmlformats.org/officeDocument/2006/relationships/slideLayout" Target="../slideLayouts/slideLayout3.xml"/></Relationships>
</file>

<file path=ppt/slides/_rels/slide4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4.xml.rels><?xml version="1.0" encoding="UTF-8" standalone="yes"?>
<Relationships xmlns="http://schemas.openxmlformats.org/package/2006/relationships"><Relationship Id="rId1" Type="http://schemas.openxmlformats.org/officeDocument/2006/relationships/image" Target="../media/image56.png"/><Relationship Id="rId2" Type="http://schemas.openxmlformats.org/officeDocument/2006/relationships/slideLayout" Target="../slideLayouts/slideLayout1.xml"/></Relationships>
</file>

<file path=ppt/slides/_rels/slide4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6.xml.rels><?xml version="1.0" encoding="UTF-8" standalone="yes"?>
<Relationships xmlns="http://schemas.openxmlformats.org/package/2006/relationships"><Relationship Id="rId1" Type="http://schemas.openxmlformats.org/officeDocument/2006/relationships/image" Target="../media/image57.jpeg"/><Relationship Id="rId2" Type="http://schemas.openxmlformats.org/officeDocument/2006/relationships/slideLayout" Target="../slideLayouts/slideLayout2.xml"/></Relationships>
</file>

<file path=ppt/slides/_rels/slide517.xml.rels><?xml version="1.0" encoding="UTF-8" standalone="yes"?>
<Relationships xmlns="http://schemas.openxmlformats.org/package/2006/relationships"><Relationship Id="rId1" Type="http://schemas.openxmlformats.org/officeDocument/2006/relationships/image" Target="../media/image58.jpeg"/><Relationship Id="rId2" Type="http://schemas.openxmlformats.org/officeDocument/2006/relationships/slideLayout" Target="../slideLayouts/slideLayout2.xml"/></Relationships>
</file>

<file path=ppt/slides/_rels/slide518.xml.rels><?xml version="1.0" encoding="UTF-8" standalone="yes"?>
<Relationships xmlns="http://schemas.openxmlformats.org/package/2006/relationships"><Relationship Id="rId1" Type="http://schemas.openxmlformats.org/officeDocument/2006/relationships/image" Target="../media/image59.jpeg"/><Relationship Id="rId2" Type="http://schemas.openxmlformats.org/officeDocument/2006/relationships/slideLayout" Target="../slideLayouts/slideLayout2.xml"/></Relationships>
</file>

<file path=ppt/slides/_rels/slide519.xml.rels><?xml version="1.0" encoding="UTF-8" standalone="yes"?>
<Relationships xmlns="http://schemas.openxmlformats.org/package/2006/relationships"><Relationship Id="rId1" Type="http://schemas.openxmlformats.org/officeDocument/2006/relationships/image" Target="../media/image60.jpeg"/><Relationship Id="rId2"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0.xml.rels><?xml version="1.0" encoding="UTF-8" standalone="yes"?>
<Relationships xmlns="http://schemas.openxmlformats.org/package/2006/relationships"><Relationship Id="rId1" Type="http://schemas.openxmlformats.org/officeDocument/2006/relationships/image" Target="../media/image61.jpeg"/><Relationship Id="rId2" Type="http://schemas.openxmlformats.org/officeDocument/2006/relationships/slideLayout" Target="../slideLayouts/slideLayout2.xml"/></Relationships>
</file>

<file path=ppt/slides/_rels/slide5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3.xml.rels><?xml version="1.0" encoding="UTF-8" standalone="yes"?>
<Relationships xmlns="http://schemas.openxmlformats.org/package/2006/relationships"><Relationship Id="rId1" Type="http://schemas.openxmlformats.org/officeDocument/2006/relationships/image" Target="../media/image62.jpeg"/><Relationship Id="rId2" Type="http://schemas.openxmlformats.org/officeDocument/2006/relationships/slideLayout" Target="../slideLayouts/slideLayout2.xml"/></Relationships>
</file>

<file path=ppt/slides/_rels/slide524.xml.rels><?xml version="1.0" encoding="UTF-8" standalone="yes"?>
<Relationships xmlns="http://schemas.openxmlformats.org/package/2006/relationships"><Relationship Id="rId1" Type="http://schemas.openxmlformats.org/officeDocument/2006/relationships/image" Target="../media/image63.jpeg"/><Relationship Id="rId2" Type="http://schemas.openxmlformats.org/officeDocument/2006/relationships/slideLayout" Target="../slideLayouts/slideLayout2.xml"/></Relationships>
</file>

<file path=ppt/slides/_rels/slide525.xml.rels><?xml version="1.0" encoding="UTF-8" standalone="yes"?>
<Relationships xmlns="http://schemas.openxmlformats.org/package/2006/relationships"><Relationship Id="rId1" Type="http://schemas.openxmlformats.org/officeDocument/2006/relationships/image" Target="../media/image64.jpeg"/><Relationship Id="rId2" Type="http://schemas.openxmlformats.org/officeDocument/2006/relationships/slideLayout" Target="../slideLayouts/slideLayout2.xml"/></Relationships>
</file>

<file path=ppt/slides/_rels/slide5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7.xml.rels><?xml version="1.0" encoding="UTF-8" standalone="yes"?>
<Relationships xmlns="http://schemas.openxmlformats.org/package/2006/relationships"><Relationship Id="rId1" Type="http://schemas.openxmlformats.org/officeDocument/2006/relationships/image" Target="../media/image65.jpeg"/><Relationship Id="rId2" Type="http://schemas.openxmlformats.org/officeDocument/2006/relationships/slideLayout" Target="../slideLayouts/slideLayout2.xml"/></Relationships>
</file>

<file path=ppt/slides/_rels/slide528.xml.rels><?xml version="1.0" encoding="UTF-8" standalone="yes"?>
<Relationships xmlns="http://schemas.openxmlformats.org/package/2006/relationships"><Relationship Id="rId1" Type="http://schemas.openxmlformats.org/officeDocument/2006/relationships/image" Target="../media/image66.jpeg"/><Relationship Id="rId2" Type="http://schemas.openxmlformats.org/officeDocument/2006/relationships/slideLayout" Target="../slideLayouts/slideLayout2.xml"/></Relationships>
</file>

<file path=ppt/slides/_rels/slide529.xml.rels><?xml version="1.0" encoding="UTF-8" standalone="yes"?>
<Relationships xmlns="http://schemas.openxmlformats.org/package/2006/relationships"><Relationship Id="rId1" Type="http://schemas.openxmlformats.org/officeDocument/2006/relationships/image" Target="../media/image67.jpeg"/><Relationship Id="rId2"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0.xml.rels><?xml version="1.0" encoding="UTF-8" standalone="yes"?>
<Relationships xmlns="http://schemas.openxmlformats.org/package/2006/relationships"><Relationship Id="rId1" Type="http://schemas.openxmlformats.org/officeDocument/2006/relationships/image" Target="../media/image68.png"/><Relationship Id="rId2" Type="http://schemas.openxmlformats.org/officeDocument/2006/relationships/slideLayout" Target="../slideLayouts/slideLayout2.xml"/></Relationships>
</file>

<file path=ppt/slides/_rels/slide5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3.xml.rels><?xml version="1.0" encoding="UTF-8" standalone="yes"?>
<Relationships xmlns="http://schemas.openxmlformats.org/package/2006/relationships"><Relationship Id="rId1" Type="http://schemas.openxmlformats.org/officeDocument/2006/relationships/image" Target="../media/image69.jpeg"/><Relationship Id="rId2" Type="http://schemas.openxmlformats.org/officeDocument/2006/relationships/slideLayout" Target="../slideLayouts/slideLayout2.xml"/></Relationships>
</file>

<file path=ppt/slides/_rels/slide5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2.xml.rels><?xml version="1.0" encoding="UTF-8" standalone="yes"?>
<Relationships xmlns="http://schemas.openxmlformats.org/package/2006/relationships"><Relationship Id="rId1" Type="http://schemas.openxmlformats.org/officeDocument/2006/relationships/image" Target="../media/image70.png"/><Relationship Id="rId2" Type="http://schemas.openxmlformats.org/officeDocument/2006/relationships/slideLayout" Target="../slideLayouts/slideLayout1.xml"/></Relationships>
</file>

<file path=ppt/slides/_rels/slide6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1.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slideLayout" Target="../slideLayouts/slideLayout3.xml"/></Relationships>
</file>

<file path=ppt/slides/_rels/slide7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1.xml.rels><?xml version="1.0" encoding="UTF-8" standalone="yes"?>
<Relationships xmlns="http://schemas.openxmlformats.org/package/2006/relationships"><Relationship Id="rId1" Type="http://schemas.openxmlformats.org/officeDocument/2006/relationships/image" Target="../media/image72.png"/><Relationship Id="rId2" Type="http://schemas.openxmlformats.org/officeDocument/2006/relationships/slideLayout" Target="../slideLayouts/slideLayout3.xml"/></Relationships>
</file>

<file path=ppt/slides/_rels/slide7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3.xml.rels><?xml version="1.0" encoding="UTF-8" standalone="yes"?>
<Relationships xmlns="http://schemas.openxmlformats.org/package/2006/relationships"><Relationship Id="rId1" Type="http://schemas.openxmlformats.org/officeDocument/2006/relationships/image" Target="../media/image73.png"/><Relationship Id="rId2" Type="http://schemas.openxmlformats.org/officeDocument/2006/relationships/slideLayout" Target="../slideLayouts/slideLayout3.xml"/></Relationships>
</file>

<file path=ppt/slides/_rels/slide7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5.xml.rels><?xml version="1.0" encoding="UTF-8" standalone="yes"?>
<Relationships xmlns="http://schemas.openxmlformats.org/package/2006/relationships"><Relationship Id="rId1" Type="http://schemas.openxmlformats.org/officeDocument/2006/relationships/image" Target="../media/image74.jpeg"/><Relationship Id="rId2" Type="http://schemas.openxmlformats.org/officeDocument/2006/relationships/slideLayout" Target="../slideLayouts/slideLayout2.xml"/></Relationships>
</file>

<file path=ppt/slides/_rels/slide7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3.xml.rels><?xml version="1.0" encoding="UTF-8" standalone="yes"?>
<Relationships xmlns="http://schemas.openxmlformats.org/package/2006/relationships"><Relationship Id="rId1" Type="http://schemas.openxmlformats.org/officeDocument/2006/relationships/image" Target="../media/image75.png"/><Relationship Id="rId2" Type="http://schemas.openxmlformats.org/officeDocument/2006/relationships/slideLayout" Target="../slideLayouts/slideLayout3.xml"/></Relationships>
</file>

<file path=ppt/slides/_rels/slide8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2.xml.rels><?xml version="1.0" encoding="UTF-8" standalone="yes"?>
<Relationships xmlns="http://schemas.openxmlformats.org/package/2006/relationships"><Relationship Id="rId1" Type="http://schemas.openxmlformats.org/officeDocument/2006/relationships/image" Target="../media/image76.png"/><Relationship Id="rId2" Type="http://schemas.openxmlformats.org/officeDocument/2006/relationships/slideLayout" Target="../slideLayouts/slideLayout3.xml"/></Relationships>
</file>

<file path=ppt/slides/_rels/slide8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6.xml.rels><?xml version="1.0" encoding="UTF-8" standalone="yes"?>
<Relationships xmlns="http://schemas.openxmlformats.org/package/2006/relationships"><Relationship Id="rId1" Type="http://schemas.openxmlformats.org/officeDocument/2006/relationships/image" Target="../media/image77.png"/><Relationship Id="rId2" Type="http://schemas.openxmlformats.org/officeDocument/2006/relationships/slideLayout" Target="../slideLayouts/slideLayout3.xml"/></Relationships>
</file>

<file path=ppt/slides/_rels/slide8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3.xml.rels><?xml version="1.0" encoding="UTF-8" standalone="yes"?>
<Relationships xmlns="http://schemas.openxmlformats.org/package/2006/relationships"><Relationship Id="rId1" Type="http://schemas.openxmlformats.org/officeDocument/2006/relationships/image" Target="../media/image78.png"/><Relationship Id="rId2" Type="http://schemas.openxmlformats.org/officeDocument/2006/relationships/slideLayout" Target="../slideLayouts/slideLayout3.xml"/></Relationships>
</file>

<file path=ppt/slides/_rels/slide8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6.xml.rels><?xml version="1.0" encoding="UTF-8" standalone="yes"?>
<Relationships xmlns="http://schemas.openxmlformats.org/package/2006/relationships"><Relationship Id="rId1" Type="http://schemas.openxmlformats.org/officeDocument/2006/relationships/image" Target="../media/image79.jpeg"/><Relationship Id="rId2" Type="http://schemas.openxmlformats.org/officeDocument/2006/relationships/slideLayout" Target="../slideLayouts/slideLayout2.xml"/></Relationships>
</file>

<file path=ppt/slides/_rels/slide867.xml.rels><?xml version="1.0" encoding="UTF-8" standalone="yes"?>
<Relationships xmlns="http://schemas.openxmlformats.org/package/2006/relationships"><Relationship Id="rId1" Type="http://schemas.openxmlformats.org/officeDocument/2006/relationships/image" Target="../media/image80.jpeg"/><Relationship Id="rId2" Type="http://schemas.openxmlformats.org/officeDocument/2006/relationships/slideLayout" Target="../slideLayouts/slideLayout2.xml"/></Relationships>
</file>

<file path=ppt/slides/_rels/slide868.xml.rels><?xml version="1.0" encoding="UTF-8" standalone="yes"?>
<Relationships xmlns="http://schemas.openxmlformats.org/package/2006/relationships"><Relationship Id="rId1" Type="http://schemas.openxmlformats.org/officeDocument/2006/relationships/image" Target="../media/image81.jpeg"/><Relationship Id="rId2" Type="http://schemas.openxmlformats.org/officeDocument/2006/relationships/slideLayout" Target="../slideLayouts/slideLayout2.xml"/></Relationships>
</file>

<file path=ppt/slides/_rels/slide869.xml.rels><?xml version="1.0" encoding="UTF-8" standalone="yes"?>
<Relationships xmlns="http://schemas.openxmlformats.org/package/2006/relationships"><Relationship Id="rId1" Type="http://schemas.openxmlformats.org/officeDocument/2006/relationships/image" Target="../media/image82.jpeg"/><Relationship Id="rId2"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0.xml.rels><?xml version="1.0" encoding="UTF-8" standalone="yes"?>
<Relationships xmlns="http://schemas.openxmlformats.org/package/2006/relationships"><Relationship Id="rId1" Type="http://schemas.openxmlformats.org/officeDocument/2006/relationships/image" Target="../media/image83.jpeg"/><Relationship Id="rId2" Type="http://schemas.openxmlformats.org/officeDocument/2006/relationships/slideLayout" Target="../slideLayouts/slideLayout2.xml"/></Relationships>
</file>

<file path=ppt/slides/_rels/slide8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2.xml.rels><?xml version="1.0" encoding="UTF-8" standalone="yes"?>
<Relationships xmlns="http://schemas.openxmlformats.org/package/2006/relationships"><Relationship Id="rId1" Type="http://schemas.openxmlformats.org/officeDocument/2006/relationships/image" Target="../media/image84.jpeg"/><Relationship Id="rId2" Type="http://schemas.openxmlformats.org/officeDocument/2006/relationships/slideLayout" Target="../slideLayouts/slideLayout2.xml"/></Relationships>
</file>

<file path=ppt/slides/_rels/slide8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6.xml.rels><?xml version="1.0" encoding="UTF-8" standalone="yes"?>
<Relationships xmlns="http://schemas.openxmlformats.org/package/2006/relationships"><Relationship Id="rId1" Type="http://schemas.openxmlformats.org/officeDocument/2006/relationships/image" Target="../media/image85.png"/><Relationship Id="rId2" Type="http://schemas.openxmlformats.org/officeDocument/2006/relationships/slideLayout" Target="../slideLayouts/slideLayout3.xml"/></Relationships>
</file>

<file path=ppt/slides/_rels/slide8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3.xml.rels><?xml version="1.0" encoding="UTF-8" standalone="yes"?>
<Relationships xmlns="http://schemas.openxmlformats.org/package/2006/relationships"><Relationship Id="rId1" Type="http://schemas.openxmlformats.org/officeDocument/2006/relationships/image" Target="../media/image86.png"/><Relationship Id="rId2" Type="http://schemas.openxmlformats.org/officeDocument/2006/relationships/slideLayout" Target="../slideLayouts/slideLayout3.xml"/></Relationships>
</file>

<file path=ppt/slides/_rels/slide9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4.xml.rels><?xml version="1.0" encoding="UTF-8" standalone="yes"?>
<Relationships xmlns="http://schemas.openxmlformats.org/package/2006/relationships"><Relationship Id="rId1" Type="http://schemas.openxmlformats.org/officeDocument/2006/relationships/image" Target="../media/image87.png"/><Relationship Id="rId2" Type="http://schemas.openxmlformats.org/officeDocument/2006/relationships/slideLayout" Target="../slideLayouts/slideLayout3.xml"/></Relationships>
</file>

<file path=ppt/slides/_rels/slide9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5.xml.rels><?xml version="1.0" encoding="UTF-8" standalone="yes"?>
<Relationships xmlns="http://schemas.openxmlformats.org/package/2006/relationships"><Relationship Id="rId1" Type="http://schemas.openxmlformats.org/officeDocument/2006/relationships/image" Target="../media/image88.png"/><Relationship Id="rId2" Type="http://schemas.openxmlformats.org/officeDocument/2006/relationships/slideLayout" Target="../slideLayouts/slideLayout3.xml"/></Relationships>
</file>

<file path=ppt/slides/_rels/slide9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2.xml.rels><?xml version="1.0" encoding="UTF-8" standalone="yes"?>
<Relationships xmlns="http://schemas.openxmlformats.org/package/2006/relationships"><Relationship Id="rId1" Type="http://schemas.openxmlformats.org/officeDocument/2006/relationships/image" Target="../media/image89.png"/><Relationship Id="rId2" Type="http://schemas.openxmlformats.org/officeDocument/2006/relationships/slideLayout" Target="../slideLayouts/slideLayout3.xml"/></Relationships>
</file>

<file path=ppt/slides/_rels/slide9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8.xml.rels><?xml version="1.0" encoding="UTF-8" standalone="yes"?>
<Relationships xmlns="http://schemas.openxmlformats.org/package/2006/relationships"><Relationship Id="rId1" Type="http://schemas.openxmlformats.org/officeDocument/2006/relationships/image" Target="../media/image90.png"/><Relationship Id="rId2" Type="http://schemas.openxmlformats.org/officeDocument/2006/relationships/slideLayout" Target="../slideLayouts/slideLayout3.xml"/></Relationships>
</file>

<file path=ppt/slides/_rels/slide9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1">
  <p:cSld>
    <p:spTree>
      <p:nvGrpSpPr>
        <p:cNvPr id="32" name=""/>
        <p:cNvGrpSpPr/>
        <p:nvPr/>
      </p:nvGrpSpPr>
      <p:grpSpPr>
        <a:xfrm rot="0">
          <a:off x="0" y="0"/>
          <a:ext cx="0" cy="0"/>
          <a:chOff x="0" y="0"/>
          <a:chExt cx="0" cy="0"/>
        </a:xfrm>
      </p:grpSpPr>
      <p:pic>
        <p:nvPicPr>
          <p:cNvPr id="2097156" name=""/>
          <p:cNvPicPr>
            <a:picLocks/>
          </p:cNvPicPr>
          <p:nvPr>
            <p:ph type="ctrTitle" sz="full" idx="7"/>
          </p:nvPr>
        </p:nvPicPr>
        <p:blipFill>
          <a:blip xmlns:r="http://schemas.openxmlformats.org/officeDocument/2006/relationships" r:embed="rId1"/>
          <a:srcRect l="0" t="0" r="0" b="0"/>
          <a:stretch>
            <a:fillRect/>
          </a:stretch>
        </p:blipFill>
        <p:spPr>
          <a:xfrm rot="0">
            <a:off x="225425" y="1500187"/>
            <a:ext cx="8699500" cy="3376612"/>
          </a:xfrm>
          <a:prstGeom prst="rect"/>
          <a:noFill/>
          <a:ln>
            <a:noFill/>
          </a:ln>
        </p:spPr>
      </p:pic>
    </p:spTree>
  </p:cSld>
  <p:clrMapOvr>
    <a:masterClrMapping/>
  </p:clrMapOvr>
  <p:transition spd="slow" advClick="1">
    <p:wheel spokes="1"/>
  </p:transition>
  <p:timing/>
</p:sld>
</file>

<file path=ppt/slides/slide10.xml><?xml version="1.0" encoding="utf-8"?>
<p:sld xmlns:a="http://schemas.openxmlformats.org/drawingml/2006/main" xmlns:r="http://schemas.openxmlformats.org/officeDocument/2006/relationships" xmlns:p="http://schemas.openxmlformats.org/presentationml/2006/main" showMasterSp="1">
  <p:cSld>
    <p:spTree>
      <p:nvGrpSpPr>
        <p:cNvPr id="1092" name=""/>
        <p:cNvGrpSpPr/>
        <p:nvPr/>
      </p:nvGrpSpPr>
      <p:grpSpPr>
        <a:xfrm rot="0">
          <a:off x="0" y="0"/>
          <a:ext cx="0" cy="0"/>
          <a:chOff x="0" y="0"/>
          <a:chExt cx="0" cy="0"/>
        </a:xfrm>
      </p:grpSpPr>
      <p:sp>
        <p:nvSpPr>
          <p:cNvPr id="1048608" name=""/>
          <p:cNvSpPr/>
          <p:nvPr>
            <p:ph sz="full" idx="1"/>
          </p:nvPr>
        </p:nvSpPr>
        <p:spPr>
          <a:xfrm rot="0">
            <a:off x="457200" y="914400"/>
            <a:ext cx="8229600" cy="5211762"/>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eaLnBrk="1" hangingPunct="1" indent="0" latinLnBrk="1" lvl="0" marL="0">
              <a:buClr>
                <a:srgbClr val="DE6C36"/>
              </a:buClr>
              <a:buFont typeface="Arial" pitchFamily="0" charset="0"/>
              <a:buNone/>
            </a:pPr>
            <a:r>
              <a:rPr altLang="en-US" b="1" lang="en-US"/>
              <a:t>C) Admission, Transfer and Discharge of patients</a:t>
            </a:r>
          </a:p>
          <a:p>
            <a:pPr eaLnBrk="1" hangingPunct="1" indent="0" latinLnBrk="1" lvl="0" marL="0">
              <a:buClr>
                <a:srgbClr val="DE6C36"/>
              </a:buClr>
              <a:buFont typeface="Wingdings" pitchFamily="2" charset="2"/>
              <a:buChar char="Ø"/>
            </a:pPr>
            <a:r>
              <a:rPr altLang="en-US" lang="en-US"/>
              <a:t>Process of patient admission and Discharge</a:t>
            </a:r>
          </a:p>
          <a:p>
            <a:pPr eaLnBrk="1" hangingPunct="1" indent="0" latinLnBrk="1" lvl="0" marL="0">
              <a:buClr>
                <a:srgbClr val="DE6C36"/>
              </a:buClr>
              <a:buFont typeface="Wingdings" pitchFamily="2" charset="2"/>
              <a:buChar char="Ø"/>
            </a:pPr>
            <a:r>
              <a:rPr altLang="en-US" lang="en-US"/>
              <a:t>Comprehensive history taking</a:t>
            </a:r>
          </a:p>
          <a:p>
            <a:pPr eaLnBrk="1" hangingPunct="1" indent="0" latinLnBrk="1" lvl="0" marL="0">
              <a:buClr>
                <a:srgbClr val="DE6C36"/>
              </a:buClr>
              <a:buFont typeface="Wingdings" pitchFamily="2" charset="2"/>
              <a:buChar char="Ø"/>
            </a:pPr>
            <a:r>
              <a:rPr altLang="en-US" lang="en-US"/>
              <a:t>Physical examination</a:t>
            </a:r>
          </a:p>
          <a:p>
            <a:pPr eaLnBrk="1" hangingPunct="1" indent="0" latinLnBrk="1" lvl="0" marL="0">
              <a:buClr>
                <a:srgbClr val="DE6C36"/>
              </a:buClr>
              <a:buFont typeface="Wingdings" pitchFamily="2" charset="2"/>
              <a:buChar char="Ø"/>
            </a:pPr>
            <a:r>
              <a:rPr altLang="en-US" lang="en-US"/>
              <a:t>Process of patient transfer</a:t>
            </a:r>
          </a:p>
        </p:txBody>
      </p:sp>
    </p:spTree>
  </p:cSld>
  <p:clrMapOvr>
    <a:masterClrMapping/>
  </p:clrMapOvr>
  <p:transition spd="slow" advClick="1">
    <p:wheel spokes="1"/>
  </p:transition>
  <p:timing/>
</p:sld>
</file>

<file path=ppt/slides/slide100.xml><?xml version="1.0" encoding="utf-8"?>
<p:sld xmlns:a="http://schemas.openxmlformats.org/drawingml/2006/main" xmlns:r="http://schemas.openxmlformats.org/officeDocument/2006/relationships" xmlns:p="http://schemas.openxmlformats.org/presentationml/2006/main" showMasterSp="1">
  <p:cSld>
    <p:spTree>
      <p:nvGrpSpPr>
        <p:cNvPr id="1182" name=""/>
        <p:cNvGrpSpPr/>
        <p:nvPr/>
      </p:nvGrpSpPr>
      <p:grpSpPr>
        <a:xfrm rot="0">
          <a:off x="0" y="0"/>
          <a:ext cx="0" cy="0"/>
          <a:chOff x="0" y="0"/>
          <a:chExt cx="0" cy="0"/>
        </a:xfrm>
      </p:grpSpPr>
      <p:sp>
        <p:nvSpPr>
          <p:cNvPr id="1048720" name=""/>
          <p:cNvSpPr/>
          <p:nvPr>
            <p:ph sz="full" idx="1"/>
          </p:nvPr>
        </p:nvSpPr>
        <p:spPr>
          <a:xfrm rot="0">
            <a:off x="457200" y="685800"/>
            <a:ext cx="8229600" cy="58674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eaLnBrk="1" hangingPunct="1" latinLnBrk="1" lvl="0">
              <a:buFont typeface="Wingdings" pitchFamily="2" charset="2"/>
              <a:buChar char="Ø"/>
            </a:pPr>
            <a:r>
              <a:rPr altLang="en-US" b="1" lang="en-US"/>
              <a:t>Nurse Practice Act: </a:t>
            </a:r>
            <a:r>
              <a:rPr altLang="en-US" lang="en-US"/>
              <a:t>Each state has nurse practice act. The guidelines and laws outlined in the act pertain to nurses who are licensed in that particular state or country. Each nurse has a limitation on what s/he is allowed and trained to do:</a:t>
            </a:r>
          </a:p>
          <a:p>
            <a:pPr eaLnBrk="1" hangingPunct="1" latinLnBrk="1" lvl="0">
              <a:buFont typeface="Wingdings" pitchFamily="2" charset="2"/>
              <a:buChar char="§"/>
            </a:pPr>
            <a:r>
              <a:rPr altLang="en-US" lang="en-US"/>
              <a:t>S/he must follow the chain of command especially in the care of patients</a:t>
            </a:r>
          </a:p>
          <a:p>
            <a:pPr eaLnBrk="1" hangingPunct="1" latinLnBrk="1" lvl="0">
              <a:buFont typeface="Wingdings" pitchFamily="2" charset="2"/>
              <a:buChar char="§"/>
            </a:pPr>
            <a:r>
              <a:rPr altLang="en-US" lang="en-US"/>
              <a:t>If s/he doesn’t have the authority or knowledge to prescribe, analyze laboratory report or advise patient on treatment, s/he may not legally do so</a:t>
            </a:r>
          </a:p>
          <a:p>
            <a:pPr eaLnBrk="1" hangingPunct="1" latinLnBrk="1" lvl="0">
              <a:buFont typeface="Wingdings" pitchFamily="2" charset="2"/>
              <a:buChar char="§"/>
            </a:pPr>
            <a:r>
              <a:rPr altLang="en-US" lang="en-US"/>
              <a:t>Any wrong information or practice is punishable by law and the patients may file a suit against him or her and the health agency or hospital he/she works for</a:t>
            </a:r>
          </a:p>
          <a:p>
            <a:pPr eaLnBrk="1" hangingPunct="1" latinLnBrk="1" lvl="0">
              <a:buFont typeface="Wingdings" pitchFamily="2" charset="2"/>
              <a:buChar char="§"/>
            </a:pPr>
            <a:endParaRPr altLang="en-US" lang="en-US"/>
          </a:p>
          <a:p>
            <a:pPr eaLnBrk="1" hangingPunct="1" latinLnBrk="1" lvl="0">
              <a:buFont typeface="Wingdings" pitchFamily="2" charset="2"/>
              <a:buChar char="Ø"/>
            </a:pPr>
            <a:endParaRPr altLang="en-US" lang="en-US"/>
          </a:p>
        </p:txBody>
      </p:sp>
    </p:spTree>
  </p:cSld>
  <p:clrMapOvr>
    <a:masterClrMapping/>
  </p:clrMapOvr>
  <p:transition spd="slow" advClick="1">
    <p:wheel spokes="1"/>
  </p:transition>
  <p:timing/>
</p:sld>
</file>

<file path=ppt/slides/slide1000.xml><?xml version="1.0" encoding="utf-8"?>
<p:sld xmlns:a="http://schemas.openxmlformats.org/drawingml/2006/main" xmlns:r="http://schemas.openxmlformats.org/officeDocument/2006/relationships" xmlns:p="http://schemas.openxmlformats.org/presentationml/2006/main" showMasterSp="1">
  <p:cSld>
    <p:spTree>
      <p:nvGrpSpPr>
        <p:cNvPr id="2103" name=""/>
        <p:cNvGrpSpPr/>
        <p:nvPr/>
      </p:nvGrpSpPr>
      <p:grpSpPr>
        <a:xfrm rot="0">
          <a:off x="0" y="0"/>
          <a:ext cx="0" cy="0"/>
          <a:chOff x="0" y="0"/>
          <a:chExt cx="0" cy="0"/>
        </a:xfrm>
      </p:grpSpPr>
      <p:sp>
        <p:nvSpPr>
          <p:cNvPr id="1049991" name=""/>
          <p:cNvSpPr/>
          <p:nvPr>
            <p:ph sz="full" idx="1"/>
          </p:nvPr>
        </p:nvSpPr>
        <p:spPr>
          <a:xfrm rot="0">
            <a:off x="457200" y="1524000"/>
            <a:ext cx="8229600" cy="48006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lvl="0">
              <a:buFont typeface="Wingdings" pitchFamily="2" charset="2"/>
              <a:buChar char="Ø"/>
            </a:pPr>
            <a:r>
              <a:rPr altLang="en-US" lang="en-US"/>
              <a:t>Hallucinations</a:t>
            </a:r>
          </a:p>
          <a:p>
            <a:pPr lvl="0">
              <a:buFont typeface="Wingdings" pitchFamily="2" charset="2"/>
              <a:buChar char="Ø"/>
            </a:pPr>
            <a:r>
              <a:rPr altLang="en-US" lang="en-US"/>
              <a:t>Change in pattern of breathing, noisy breathing called death rattle</a:t>
            </a:r>
          </a:p>
          <a:p>
            <a:pPr lvl="0">
              <a:buFont typeface="Wingdings" pitchFamily="2" charset="2"/>
              <a:buChar char="Ø"/>
            </a:pPr>
            <a:r>
              <a:rPr altLang="en-US" lang="en-US"/>
              <a:t>Heartbeat and pulse become slow and weak</a:t>
            </a:r>
          </a:p>
          <a:p>
            <a:pPr lvl="0">
              <a:buFont typeface="Wingdings" pitchFamily="2" charset="2"/>
              <a:buChar char="Ø"/>
            </a:pPr>
            <a:r>
              <a:rPr altLang="en-US" lang="en-US"/>
              <a:t>Patients become unresponsive to touch and pain</a:t>
            </a:r>
          </a:p>
          <a:p>
            <a:pPr lvl="0">
              <a:buFont typeface="Wingdings" pitchFamily="2" charset="2"/>
              <a:buChar char="Ø"/>
            </a:pPr>
            <a:r>
              <a:rPr altLang="en-US" lang="en-US"/>
              <a:t>Pupils become dilated and fixed</a:t>
            </a:r>
          </a:p>
        </p:txBody>
      </p:sp>
    </p:spTree>
  </p:cSld>
  <p:clrMapOvr>
    <a:masterClrMapping/>
  </p:clrMapOvr>
  <p:transition spd="slow" advClick="1">
    <p:wheel spokes="1"/>
  </p:transition>
  <p:timing/>
</p:sld>
</file>

<file path=ppt/slides/slide1001.xml><?xml version="1.0" encoding="utf-8"?>
<p:sld xmlns:a="http://schemas.openxmlformats.org/drawingml/2006/main" xmlns:r="http://schemas.openxmlformats.org/officeDocument/2006/relationships" xmlns:p="http://schemas.openxmlformats.org/presentationml/2006/main" showMasterSp="1">
  <p:cSld>
    <p:spTree>
      <p:nvGrpSpPr>
        <p:cNvPr id="2104" name=""/>
        <p:cNvGrpSpPr/>
        <p:nvPr/>
      </p:nvGrpSpPr>
      <p:grpSpPr>
        <a:xfrm rot="0">
          <a:off x="0" y="0"/>
          <a:ext cx="0" cy="0"/>
          <a:chOff x="0" y="0"/>
          <a:chExt cx="0" cy="0"/>
        </a:xfrm>
      </p:grpSpPr>
      <p:sp>
        <p:nvSpPr>
          <p:cNvPr id="1049992" name=""/>
          <p:cNvSpPr/>
          <p:nvPr>
            <p:ph sz="full" idx="1"/>
          </p:nvPr>
        </p:nvSpPr>
        <p:spPr>
          <a:xfrm rot="0">
            <a:off x="457200" y="990600"/>
            <a:ext cx="8229600" cy="53340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lang="en-US"/>
              <a:t>Signs of Death or Strong </a:t>
            </a:r>
            <a:r>
              <a:rPr altLang="en-US" b="1" lang="en-US"/>
              <a:t>I</a:t>
            </a:r>
            <a:r>
              <a:rPr altLang="en-US" b="1" lang="en-US"/>
              <a:t>ndications that Death has occurred:</a:t>
            </a:r>
          </a:p>
          <a:p>
            <a:pPr indent="0" lvl="0" marL="0">
              <a:buFont typeface="Wingdings" pitchFamily="2" charset="2"/>
              <a:buChar char="Ø"/>
            </a:pPr>
            <a:r>
              <a:rPr altLang="en-US" lang="en-US"/>
              <a:t>Cessation of breathing</a:t>
            </a:r>
          </a:p>
          <a:p>
            <a:pPr indent="0" lvl="0" marL="0">
              <a:buNone/>
            </a:pPr>
            <a:endParaRPr altLang="en-US" lang="en-US"/>
          </a:p>
          <a:p>
            <a:pPr indent="0" lvl="0" marL="0">
              <a:buFont typeface="Wingdings" pitchFamily="2" charset="2"/>
              <a:buChar char="Ø"/>
            </a:pPr>
            <a:r>
              <a:rPr altLang="en-US" lang="en-US"/>
              <a:t>Cardiac arrest (no pulse)</a:t>
            </a:r>
          </a:p>
          <a:p>
            <a:pPr indent="0" lvl="0" marL="0">
              <a:buNone/>
            </a:pPr>
            <a:endParaRPr altLang="en-US" lang="en-US"/>
          </a:p>
          <a:p>
            <a:pPr indent="0" lvl="0" marL="0">
              <a:buFont typeface="Wingdings" pitchFamily="2" charset="2"/>
              <a:buChar char="Ø"/>
            </a:pPr>
            <a:r>
              <a:rPr altLang="en-US" lang="en-US"/>
              <a:t>Pallor mortis, paleness which happens in the 15–120 minutes after death</a:t>
            </a:r>
          </a:p>
          <a:p>
            <a:pPr indent="0" lvl="0" marL="0">
              <a:buNone/>
            </a:pPr>
            <a:endParaRPr altLang="en-US" lang="en-US"/>
          </a:p>
          <a:p>
            <a:pPr indent="0" lvl="0" marL="0">
              <a:buFont typeface="Wingdings" pitchFamily="2" charset="2"/>
              <a:buChar char="Ø"/>
            </a:pPr>
            <a:r>
              <a:rPr altLang="en-US" lang="en-US"/>
              <a:t>Livor mortis, a settling of the blood in the lower (dependent) portion of the body</a:t>
            </a:r>
          </a:p>
        </p:txBody>
      </p:sp>
    </p:spTree>
  </p:cSld>
  <p:clrMapOvr>
    <a:masterClrMapping/>
  </p:clrMapOvr>
  <p:transition spd="slow" advClick="1">
    <p:wheel spokes="1"/>
  </p:transition>
  <p:timing/>
</p:sld>
</file>

<file path=ppt/slides/slide1002.xml><?xml version="1.0" encoding="utf-8"?>
<p:sld xmlns:a="http://schemas.openxmlformats.org/drawingml/2006/main" xmlns:r="http://schemas.openxmlformats.org/officeDocument/2006/relationships" xmlns:p="http://schemas.openxmlformats.org/presentationml/2006/main" showMasterSp="1">
  <p:cSld>
    <p:spTree>
      <p:nvGrpSpPr>
        <p:cNvPr id="2105" name=""/>
        <p:cNvGrpSpPr/>
        <p:nvPr/>
      </p:nvGrpSpPr>
      <p:grpSpPr>
        <a:xfrm rot="0">
          <a:off x="0" y="0"/>
          <a:ext cx="0" cy="0"/>
          <a:chOff x="0" y="0"/>
          <a:chExt cx="0" cy="0"/>
        </a:xfrm>
      </p:grpSpPr>
      <p:sp>
        <p:nvSpPr>
          <p:cNvPr id="1049993" name=""/>
          <p:cNvSpPr/>
          <p:nvPr>
            <p:ph sz="full" idx="1"/>
          </p:nvPr>
        </p:nvSpPr>
        <p:spPr>
          <a:xfrm rot="0">
            <a:off x="457200" y="1524000"/>
            <a:ext cx="8229600" cy="48006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lvl="0">
              <a:buFont typeface="Wingdings" pitchFamily="2" charset="2"/>
              <a:buChar char="Ø"/>
            </a:pPr>
            <a:r>
              <a:rPr altLang="en-US" lang="en-US"/>
              <a:t>Algor mortis, the reduction in body temperature following death. This is generally a steady decline until matching ambient temperature</a:t>
            </a:r>
          </a:p>
          <a:p>
            <a:pPr lvl="0">
              <a:buNone/>
            </a:pPr>
            <a:endParaRPr altLang="en-US" lang="en-US"/>
          </a:p>
          <a:p>
            <a:pPr lvl="0">
              <a:buFont typeface="Wingdings" pitchFamily="2" charset="2"/>
              <a:buChar char="Ø"/>
            </a:pPr>
            <a:r>
              <a:rPr altLang="en-US" lang="en-US"/>
              <a:t>Rigor mortis, the limbs of the corpse become stiff and difficult to move or manipulate</a:t>
            </a:r>
          </a:p>
          <a:p>
            <a:pPr lvl="0">
              <a:buNone/>
            </a:pPr>
            <a:endParaRPr altLang="en-US" lang="en-US"/>
          </a:p>
          <a:p>
            <a:pPr lvl="0">
              <a:buFont typeface="Wingdings" pitchFamily="2" charset="2"/>
              <a:buChar char="Ø"/>
            </a:pPr>
            <a:r>
              <a:rPr altLang="en-US" lang="en-US"/>
              <a:t>Decomposition, the reduction into simpler forms of matter, accompanied by a strong, unpleasant odor.</a:t>
            </a:r>
          </a:p>
          <a:p>
            <a:pPr lvl="0">
              <a:buFont typeface="Wingdings" pitchFamily="2" charset="2"/>
              <a:buChar char="Ø"/>
            </a:pPr>
            <a:endParaRPr altLang="en-US" lang="en-US"/>
          </a:p>
          <a:p>
            <a:pPr lvl="0"/>
            <a:endParaRPr altLang="en-US" lang="en-US"/>
          </a:p>
        </p:txBody>
      </p:sp>
    </p:spTree>
  </p:cSld>
  <p:clrMapOvr>
    <a:masterClrMapping/>
  </p:clrMapOvr>
  <p:transition spd="slow" advClick="1">
    <p:wheel spokes="1"/>
  </p:transition>
  <p:timing/>
</p:sld>
</file>

<file path=ppt/slides/slide1003.xml><?xml version="1.0" encoding="utf-8"?>
<p:sld xmlns:a="http://schemas.openxmlformats.org/drawingml/2006/main" xmlns:r="http://schemas.openxmlformats.org/officeDocument/2006/relationships" xmlns:p="http://schemas.openxmlformats.org/presentationml/2006/main" showMasterSp="1">
  <p:cSld>
    <p:spTree>
      <p:nvGrpSpPr>
        <p:cNvPr id="2106" name=""/>
        <p:cNvGrpSpPr/>
        <p:nvPr/>
      </p:nvGrpSpPr>
      <p:grpSpPr>
        <a:xfrm rot="0">
          <a:off x="0" y="0"/>
          <a:ext cx="0" cy="0"/>
          <a:chOff x="0" y="0"/>
          <a:chExt cx="0" cy="0"/>
        </a:xfrm>
      </p:grpSpPr>
      <p:sp>
        <p:nvSpPr>
          <p:cNvPr id="1049994" name=""/>
          <p:cNvSpPr/>
          <p:nvPr>
            <p:ph sz="full" idx="1"/>
          </p:nvPr>
        </p:nvSpPr>
        <p:spPr>
          <a:xfrm rot="0">
            <a:off x="457200" y="1143000"/>
            <a:ext cx="8229600" cy="51816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lang="en-US"/>
              <a:t>Types of Death</a:t>
            </a:r>
          </a:p>
          <a:p>
            <a:pPr indent="0" lvl="0" marL="0">
              <a:buNone/>
            </a:pPr>
            <a:r>
              <a:rPr altLang="en-US" b="1" i="1" lang="en-US"/>
              <a:t>Clinical Death </a:t>
            </a:r>
          </a:p>
          <a:p>
            <a:pPr indent="0" lvl="0" marL="0">
              <a:buFont typeface="Wingdings" pitchFamily="2" charset="2"/>
              <a:buChar char="Ø"/>
            </a:pPr>
            <a:r>
              <a:rPr altLang="en-US" lang="en-US"/>
              <a:t>This is cessation of blood circulation and breathing, the two necessary criteria to sustain life. </a:t>
            </a:r>
          </a:p>
          <a:p>
            <a:pPr indent="0" lvl="0" marL="0">
              <a:buFont typeface="Wingdings" pitchFamily="2" charset="2"/>
              <a:buChar char="Ø"/>
            </a:pPr>
            <a:r>
              <a:rPr altLang="en-US" lang="en-US"/>
              <a:t>It occurs when the heart stops beating in a regular rhythm, a condition called cardiac arrest.</a:t>
            </a:r>
          </a:p>
          <a:p>
            <a:pPr indent="0" lvl="0" marL="0">
              <a:buNone/>
            </a:pPr>
            <a:endParaRPr altLang="en-US" lang="en-US"/>
          </a:p>
          <a:p>
            <a:pPr indent="0" lvl="0" marL="0">
              <a:buNone/>
            </a:pPr>
            <a:r>
              <a:rPr altLang="en-US" b="1" i="1" lang="en-US"/>
              <a:t>Brain/Biological Death</a:t>
            </a:r>
          </a:p>
          <a:p>
            <a:pPr indent="0" lvl="0" marL="0">
              <a:buFont typeface="Wingdings" pitchFamily="2" charset="2"/>
              <a:buChar char="Ø"/>
            </a:pPr>
            <a:r>
              <a:rPr altLang="en-US" lang="en-US"/>
              <a:t>This is permanent cellular damage, resulting from lack of oxygen, that is not reversible. </a:t>
            </a:r>
          </a:p>
          <a:p>
            <a:pPr indent="0" lvl="0" marL="0"/>
            <a:endParaRPr altLang="en-US" lang="en-US"/>
          </a:p>
        </p:txBody>
      </p:sp>
    </p:spTree>
  </p:cSld>
  <p:clrMapOvr>
    <a:masterClrMapping/>
  </p:clrMapOvr>
  <p:transition spd="slow" advClick="1">
    <p:wheel spokes="1"/>
  </p:transition>
  <p:timing/>
</p:sld>
</file>

<file path=ppt/slides/slide1004.xml><?xml version="1.0" encoding="utf-8"?>
<p:sld xmlns:a="http://schemas.openxmlformats.org/drawingml/2006/main" xmlns:r="http://schemas.openxmlformats.org/officeDocument/2006/relationships" xmlns:p="http://schemas.openxmlformats.org/presentationml/2006/main" showMasterSp="1">
  <p:cSld>
    <p:spTree>
      <p:nvGrpSpPr>
        <p:cNvPr id="2107" name=""/>
        <p:cNvGrpSpPr/>
        <p:nvPr/>
      </p:nvGrpSpPr>
      <p:grpSpPr>
        <a:xfrm rot="0">
          <a:off x="0" y="0"/>
          <a:ext cx="0" cy="0"/>
          <a:chOff x="0" y="0"/>
          <a:chExt cx="0" cy="0"/>
        </a:xfrm>
      </p:grpSpPr>
      <p:sp>
        <p:nvSpPr>
          <p:cNvPr id="1049995" name=""/>
          <p:cNvSpPr/>
          <p:nvPr>
            <p:ph type="title" sz="full" idx="0"/>
          </p:nvPr>
        </p:nvSpPr>
        <p:spPr>
          <a:xfrm rot="0">
            <a:off x="457200" y="381000"/>
            <a:ext cx="8229600" cy="990600"/>
          </a:xfrm>
          <a:prstGeom prst="rect"/>
          <a:noFill/>
          <a:ln>
            <a:noFill/>
          </a:ln>
        </p:spPr>
        <p:txBody>
          <a:bodyPr anchor="b" bIns="0" lIns="0" rIns="0" tIns="45720" vert="horz"/>
          <a:lstStyle>
            <a:lvl1pPr algn="l" fontAlgn="base" indent="0" latinLnBrk="1" marL="0" rtl="0">
              <a:lnSpc>
                <a:spcPct val="100000"/>
              </a:lnSpc>
              <a:spcBef>
                <a:spcPct val="0"/>
              </a:spcBef>
              <a:spcAft>
                <a:spcPct val="0"/>
              </a:spcAft>
              <a:buFontTx/>
              <a:buNone/>
              <a:defRPr baseline="0" b="0" sz="5000" i="0" u="none">
                <a:solidFill>
                  <a:schemeClr val="lt2"/>
                </a:solidFill>
                <a:latin typeface="Calibri" pitchFamily="34" charset="0"/>
                <a:sym typeface="Calibri" pitchFamily="34" charset="0"/>
              </a:defRPr>
            </a:lvl1pPr>
          </a:lstStyle>
          <a:p>
            <a:pPr lvl="0"/>
            <a:r>
              <a:rPr altLang="en-US" b="1" sz="4800" lang="en-US"/>
              <a:t>Stages of Dying by Kubler - Ross</a:t>
            </a:r>
          </a:p>
        </p:txBody>
      </p:sp>
      <p:sp>
        <p:nvSpPr>
          <p:cNvPr id="1049996" name=""/>
          <p:cNvSpPr/>
          <p:nvPr>
            <p:ph sz="full" idx="1"/>
          </p:nvPr>
        </p:nvSpPr>
        <p:spPr>
          <a:xfrm rot="0">
            <a:off x="457200" y="1524000"/>
            <a:ext cx="8229600" cy="48006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lang="en-US"/>
              <a:t>Kubler-Ross described 5 stages of dying. These are:</a:t>
            </a:r>
          </a:p>
          <a:p>
            <a:pPr indent="0" lvl="0" marL="0">
              <a:buNone/>
            </a:pPr>
            <a:r>
              <a:rPr altLang="en-US" lang="en-US"/>
              <a:t>1. Denial</a:t>
            </a:r>
          </a:p>
          <a:p>
            <a:pPr indent="0" lvl="0" marL="0">
              <a:buNone/>
            </a:pPr>
            <a:r>
              <a:rPr altLang="en-US" lang="en-US"/>
              <a:t>2. Anger</a:t>
            </a:r>
          </a:p>
          <a:p>
            <a:pPr indent="0" lvl="0" marL="0">
              <a:buNone/>
            </a:pPr>
            <a:r>
              <a:rPr altLang="en-US" lang="en-US"/>
              <a:t>3. Bargaining </a:t>
            </a:r>
          </a:p>
          <a:p>
            <a:pPr indent="0" lvl="0" marL="0">
              <a:buNone/>
            </a:pPr>
            <a:r>
              <a:rPr altLang="en-US" lang="en-US"/>
              <a:t>4. Depression</a:t>
            </a:r>
          </a:p>
          <a:p>
            <a:pPr indent="0" lvl="0" marL="0">
              <a:buNone/>
            </a:pPr>
            <a:r>
              <a:rPr altLang="en-US" lang="en-US"/>
              <a:t>5. Acceptance</a:t>
            </a:r>
          </a:p>
          <a:p>
            <a:pPr indent="0" lvl="0" marL="0">
              <a:buNone/>
            </a:pPr>
            <a:endParaRPr altLang="en-US" lang="en-US"/>
          </a:p>
          <a:p>
            <a:pPr indent="0" lvl="0" marL="0">
              <a:buNone/>
            </a:pPr>
            <a:r>
              <a:rPr altLang="en-US" b="1" lang="en-US"/>
              <a:t>Note: </a:t>
            </a:r>
            <a:r>
              <a:rPr altLang="en-US" lang="en-US"/>
              <a:t>The stages do not necessarily appear in this order. Each terminally ill patient presents differently because of difference in personalities.</a:t>
            </a:r>
          </a:p>
          <a:p>
            <a:pPr indent="0" lvl="0" marL="0"/>
            <a:endParaRPr altLang="en-US" lang="en-US"/>
          </a:p>
          <a:p>
            <a:pPr indent="0" lvl="0" marL="0"/>
            <a:endParaRPr altLang="en-US" lang="en-US"/>
          </a:p>
        </p:txBody>
      </p:sp>
    </p:spTree>
  </p:cSld>
  <p:clrMapOvr>
    <a:masterClrMapping/>
  </p:clrMapOvr>
  <p:transition spd="slow" advClick="1">
    <p:wheel spokes="1"/>
  </p:transition>
  <p:timing/>
</p:sld>
</file>

<file path=ppt/slides/slide1005.xml><?xml version="1.0" encoding="utf-8"?>
<p:sld xmlns:a="http://schemas.openxmlformats.org/drawingml/2006/main" xmlns:r="http://schemas.openxmlformats.org/officeDocument/2006/relationships" xmlns:p="http://schemas.openxmlformats.org/presentationml/2006/main" showMasterSp="1">
  <p:cSld>
    <p:spTree>
      <p:nvGrpSpPr>
        <p:cNvPr id="2108" name=""/>
        <p:cNvGrpSpPr/>
        <p:nvPr/>
      </p:nvGrpSpPr>
      <p:grpSpPr>
        <a:xfrm rot="0">
          <a:off x="0" y="0"/>
          <a:ext cx="0" cy="0"/>
          <a:chOff x="0" y="0"/>
          <a:chExt cx="0" cy="0"/>
        </a:xfrm>
      </p:grpSpPr>
      <p:sp>
        <p:nvSpPr>
          <p:cNvPr id="1049997" name=""/>
          <p:cNvSpPr/>
          <p:nvPr>
            <p:ph sz="full" idx="1"/>
          </p:nvPr>
        </p:nvSpPr>
        <p:spPr>
          <a:xfrm rot="0">
            <a:off x="457200" y="838200"/>
            <a:ext cx="8229600" cy="54864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lang="en-US"/>
              <a:t>1. Denial</a:t>
            </a:r>
          </a:p>
          <a:p>
            <a:pPr indent="0" lvl="0" marL="0">
              <a:buFont typeface="Wingdings" pitchFamily="2" charset="2"/>
              <a:buChar char="Ø"/>
            </a:pPr>
            <a:r>
              <a:rPr altLang="en-US" lang="en-US"/>
              <a:t>A</a:t>
            </a:r>
            <a:r>
              <a:rPr altLang="en-US" lang="en-US"/>
              <a:t> person may act as though nothing has happened and may refuse to believe or understand what the impending loss means.</a:t>
            </a:r>
          </a:p>
          <a:p>
            <a:pPr indent="0" lvl="0" marL="0">
              <a:buNone/>
            </a:pPr>
            <a:endParaRPr altLang="en-US" lang="en-US"/>
          </a:p>
          <a:p>
            <a:pPr indent="0" lvl="0" marL="0">
              <a:buFont typeface="Wingdings" pitchFamily="2" charset="2"/>
              <a:buChar char="Ø"/>
            </a:pPr>
            <a:r>
              <a:rPr altLang="en-US" lang="en-US"/>
              <a:t>The person doesn’t believe the diagnosis and may search for optional treatment from other health care providers</a:t>
            </a:r>
          </a:p>
          <a:p>
            <a:pPr indent="0" lvl="0" marL="0">
              <a:buNone/>
            </a:pPr>
            <a:endParaRPr altLang="en-US" lang="en-US"/>
          </a:p>
          <a:p>
            <a:pPr indent="0" lvl="0" marL="0">
              <a:buFont typeface="Wingdings" pitchFamily="2" charset="2"/>
              <a:buChar char="Ø"/>
            </a:pPr>
            <a:r>
              <a:rPr altLang="en-US" lang="en-US"/>
              <a:t>Some may fail to comply with treatment and refuse offers of comfort and isolate themselves from sources of accurate information</a:t>
            </a:r>
          </a:p>
          <a:p>
            <a:pPr indent="0" lvl="0" marL="0"/>
            <a:endParaRPr altLang="en-US" lang="en-US"/>
          </a:p>
        </p:txBody>
      </p:sp>
    </p:spTree>
  </p:cSld>
  <p:clrMapOvr>
    <a:masterClrMapping/>
  </p:clrMapOvr>
  <p:transition spd="slow" advClick="1">
    <p:wheel spokes="1"/>
  </p:transition>
  <p:timing/>
</p:sld>
</file>

<file path=ppt/slides/slide1006.xml><?xml version="1.0" encoding="utf-8"?>
<p:sld xmlns:a="http://schemas.openxmlformats.org/drawingml/2006/main" xmlns:r="http://schemas.openxmlformats.org/officeDocument/2006/relationships" xmlns:p="http://schemas.openxmlformats.org/presentationml/2006/main" showMasterSp="1">
  <p:cSld>
    <p:spTree>
      <p:nvGrpSpPr>
        <p:cNvPr id="2109" name=""/>
        <p:cNvGrpSpPr/>
        <p:nvPr/>
      </p:nvGrpSpPr>
      <p:grpSpPr>
        <a:xfrm rot="0">
          <a:off x="0" y="0"/>
          <a:ext cx="0" cy="0"/>
          <a:chOff x="0" y="0"/>
          <a:chExt cx="0" cy="0"/>
        </a:xfrm>
      </p:grpSpPr>
      <p:sp>
        <p:nvSpPr>
          <p:cNvPr id="1049998" name=""/>
          <p:cNvSpPr/>
          <p:nvPr>
            <p:ph sz="full" idx="1"/>
          </p:nvPr>
        </p:nvSpPr>
        <p:spPr>
          <a:xfrm rot="0">
            <a:off x="457200" y="1447800"/>
            <a:ext cx="8229600" cy="48768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i="1" lang="en-US"/>
              <a:t>Examples of responses:</a:t>
            </a:r>
          </a:p>
          <a:p>
            <a:pPr indent="0" lvl="0" marL="0">
              <a:buFont typeface="Wingdings" pitchFamily="2" charset="2"/>
              <a:buChar char="Ø"/>
            </a:pPr>
            <a:r>
              <a:rPr altLang="en-US" b="1" i="1" lang="en-US"/>
              <a:t>Verbal: ‘</a:t>
            </a:r>
            <a:r>
              <a:rPr altLang="en-US" lang="en-US"/>
              <a:t>This can not be me!’</a:t>
            </a:r>
          </a:p>
          <a:p>
            <a:pPr indent="0" lvl="0" marL="0">
              <a:buFont typeface="Wingdings" pitchFamily="2" charset="2"/>
              <a:buChar char="Ø"/>
            </a:pPr>
            <a:endParaRPr altLang="en-US" lang="en-US"/>
          </a:p>
          <a:p>
            <a:pPr indent="0" lvl="0" marL="0">
              <a:buFont typeface="Wingdings" pitchFamily="2" charset="2"/>
              <a:buChar char="Ø"/>
            </a:pPr>
            <a:r>
              <a:rPr altLang="en-US" b="1" i="1" lang="en-US"/>
              <a:t>Behavioral:</a:t>
            </a:r>
            <a:r>
              <a:rPr altLang="en-US" lang="en-US"/>
              <a:t> A client is diagnosed with lung cancer but continues to smoke two packs of cigarette daily</a:t>
            </a:r>
          </a:p>
        </p:txBody>
      </p:sp>
    </p:spTree>
  </p:cSld>
  <p:clrMapOvr>
    <a:masterClrMapping/>
  </p:clrMapOvr>
  <p:transition spd="slow" advClick="1">
    <p:wheel spokes="1"/>
  </p:transition>
  <p:timing/>
</p:sld>
</file>

<file path=ppt/slides/slide1007.xml><?xml version="1.0" encoding="utf-8"?>
<p:sld xmlns:a="http://schemas.openxmlformats.org/drawingml/2006/main" xmlns:r="http://schemas.openxmlformats.org/officeDocument/2006/relationships" xmlns:p="http://schemas.openxmlformats.org/presentationml/2006/main" showMasterSp="1">
  <p:cSld>
    <p:spTree>
      <p:nvGrpSpPr>
        <p:cNvPr id="2110" name=""/>
        <p:cNvGrpSpPr/>
        <p:nvPr/>
      </p:nvGrpSpPr>
      <p:grpSpPr>
        <a:xfrm rot="0">
          <a:off x="0" y="0"/>
          <a:ext cx="0" cy="0"/>
          <a:chOff x="0" y="0"/>
          <a:chExt cx="0" cy="0"/>
        </a:xfrm>
      </p:grpSpPr>
      <p:sp>
        <p:nvSpPr>
          <p:cNvPr id="1049999" name=""/>
          <p:cNvSpPr/>
          <p:nvPr>
            <p:ph sz="full" idx="1"/>
          </p:nvPr>
        </p:nvSpPr>
        <p:spPr>
          <a:xfrm rot="0">
            <a:off x="457200" y="685800"/>
            <a:ext cx="8229600" cy="56388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lang="en-US"/>
              <a:t>Nursing Action</a:t>
            </a:r>
          </a:p>
          <a:p>
            <a:pPr indent="0" lvl="0" marL="0">
              <a:buFont typeface="Wingdings" pitchFamily="2" charset="2"/>
              <a:buChar char="Ø"/>
            </a:pPr>
            <a:r>
              <a:rPr altLang="en-US" lang="en-US"/>
              <a:t>Support the patient’s emotions without supporting the denial</a:t>
            </a:r>
          </a:p>
          <a:p>
            <a:pPr indent="0" lvl="0" marL="0">
              <a:buNone/>
            </a:pPr>
            <a:endParaRPr altLang="en-US" lang="en-US"/>
          </a:p>
          <a:p>
            <a:pPr indent="0" lvl="0" marL="0">
              <a:buFont typeface="Wingdings" pitchFamily="2" charset="2"/>
              <a:buChar char="Ø"/>
            </a:pPr>
            <a:r>
              <a:rPr altLang="en-US" lang="en-US"/>
              <a:t>Give company to the patient, with assistance from relatives and friends</a:t>
            </a:r>
          </a:p>
          <a:p>
            <a:pPr indent="0" lvl="0" marL="0">
              <a:buNone/>
            </a:pPr>
            <a:endParaRPr altLang="en-US" lang="en-US"/>
          </a:p>
          <a:p>
            <a:pPr indent="0" lvl="0" marL="0">
              <a:buFont typeface="Wingdings" pitchFamily="2" charset="2"/>
              <a:buChar char="Ø"/>
            </a:pPr>
            <a:r>
              <a:rPr altLang="en-US" lang="en-US"/>
              <a:t>Be empathetic and listen to the patient</a:t>
            </a:r>
          </a:p>
          <a:p>
            <a:pPr indent="0" lvl="0" marL="0">
              <a:buNone/>
            </a:pPr>
            <a:endParaRPr altLang="en-US" lang="en-US"/>
          </a:p>
          <a:p>
            <a:pPr indent="0" lvl="0" marL="0">
              <a:buFont typeface="Wingdings" pitchFamily="2" charset="2"/>
              <a:buChar char="Ø"/>
            </a:pPr>
            <a:r>
              <a:rPr altLang="en-US" lang="en-US"/>
              <a:t>Encourage the patient to share fears and concerns instead of telling him/her what they may not need to hear</a:t>
            </a:r>
          </a:p>
        </p:txBody>
      </p:sp>
    </p:spTree>
  </p:cSld>
  <p:clrMapOvr>
    <a:masterClrMapping/>
  </p:clrMapOvr>
  <p:transition spd="slow" advClick="1">
    <p:wheel spokes="1"/>
  </p:transition>
  <p:timing/>
</p:sld>
</file>

<file path=ppt/slides/slide1008.xml><?xml version="1.0" encoding="utf-8"?>
<p:sld xmlns:a="http://schemas.openxmlformats.org/drawingml/2006/main" xmlns:r="http://schemas.openxmlformats.org/officeDocument/2006/relationships" xmlns:p="http://schemas.openxmlformats.org/presentationml/2006/main" showMasterSp="1">
  <p:cSld>
    <p:spTree>
      <p:nvGrpSpPr>
        <p:cNvPr id="2111" name=""/>
        <p:cNvGrpSpPr/>
        <p:nvPr/>
      </p:nvGrpSpPr>
      <p:grpSpPr>
        <a:xfrm rot="0">
          <a:off x="0" y="0"/>
          <a:ext cx="0" cy="0"/>
          <a:chOff x="0" y="0"/>
          <a:chExt cx="0" cy="0"/>
        </a:xfrm>
      </p:grpSpPr>
      <p:sp>
        <p:nvSpPr>
          <p:cNvPr id="1050000" name=""/>
          <p:cNvSpPr/>
          <p:nvPr>
            <p:ph sz="full" idx="1"/>
          </p:nvPr>
        </p:nvSpPr>
        <p:spPr>
          <a:xfrm rot="0">
            <a:off x="457200" y="1143000"/>
            <a:ext cx="8229600" cy="51816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lang="en-US"/>
              <a:t>2. Anger</a:t>
            </a:r>
          </a:p>
          <a:p>
            <a:pPr indent="0" lvl="0" marL="0">
              <a:buFont typeface="Wingdings" pitchFamily="2" charset="2"/>
              <a:buChar char="Ø"/>
            </a:pPr>
            <a:r>
              <a:rPr altLang="en-US" lang="en-US"/>
              <a:t>Occurs due to the feeling of hopelessness</a:t>
            </a:r>
          </a:p>
          <a:p>
            <a:pPr indent="0" lvl="0" marL="0">
              <a:buFont typeface="Wingdings" pitchFamily="2" charset="2"/>
              <a:buChar char="Ø"/>
            </a:pPr>
            <a:r>
              <a:rPr altLang="en-US" lang="en-US"/>
              <a:t>It is directed towards self, others or God</a:t>
            </a:r>
          </a:p>
          <a:p>
            <a:pPr indent="0" lvl="0" marL="0">
              <a:buFont typeface="Wingdings" pitchFamily="2" charset="2"/>
              <a:buChar char="Ø"/>
            </a:pPr>
            <a:r>
              <a:rPr altLang="en-US" lang="en-US"/>
              <a:t>T</a:t>
            </a:r>
            <a:r>
              <a:rPr altLang="en-US" lang="en-US"/>
              <a:t>he individual resists the loss and may be irritable at everyone around them</a:t>
            </a:r>
          </a:p>
          <a:p>
            <a:pPr indent="0" lvl="0" marL="0">
              <a:buFont typeface="Wingdings" pitchFamily="2" charset="2"/>
              <a:buChar char="Ø"/>
            </a:pPr>
            <a:r>
              <a:rPr altLang="en-US" lang="en-US"/>
              <a:t>The client becomes demanding, accusing and when it is directed towards self, it causes anxiety and can result to suicide</a:t>
            </a:r>
          </a:p>
          <a:p>
            <a:pPr indent="0" lvl="0" marL="0">
              <a:buFont typeface="Wingdings" pitchFamily="2" charset="2"/>
              <a:buChar char="Ø"/>
            </a:pPr>
            <a:r>
              <a:rPr altLang="en-US" lang="en-US"/>
              <a:t>The patient may become hostile even to staff</a:t>
            </a:r>
          </a:p>
        </p:txBody>
      </p:sp>
    </p:spTree>
  </p:cSld>
  <p:clrMapOvr>
    <a:masterClrMapping/>
  </p:clrMapOvr>
  <p:transition spd="slow" advClick="1">
    <p:wheel spokes="1"/>
  </p:transition>
  <p:timing/>
</p:sld>
</file>

<file path=ppt/slides/slide1009.xml><?xml version="1.0" encoding="utf-8"?>
<p:sld xmlns:a="http://schemas.openxmlformats.org/drawingml/2006/main" xmlns:r="http://schemas.openxmlformats.org/officeDocument/2006/relationships" xmlns:p="http://schemas.openxmlformats.org/presentationml/2006/main" showMasterSp="1">
  <p:cSld>
    <p:spTree>
      <p:nvGrpSpPr>
        <p:cNvPr id="2112" name=""/>
        <p:cNvGrpSpPr/>
        <p:nvPr/>
      </p:nvGrpSpPr>
      <p:grpSpPr>
        <a:xfrm rot="0">
          <a:off x="0" y="0"/>
          <a:ext cx="0" cy="0"/>
          <a:chOff x="0" y="0"/>
          <a:chExt cx="0" cy="0"/>
        </a:xfrm>
      </p:grpSpPr>
      <p:sp>
        <p:nvSpPr>
          <p:cNvPr id="1050001" name=""/>
          <p:cNvSpPr/>
          <p:nvPr>
            <p:ph sz="full" idx="1"/>
          </p:nvPr>
        </p:nvSpPr>
        <p:spPr>
          <a:xfrm rot="0">
            <a:off x="457200" y="1447800"/>
            <a:ext cx="8229600" cy="48768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i="1" lang="en-US"/>
              <a:t>Examples of Responses</a:t>
            </a:r>
          </a:p>
          <a:p>
            <a:pPr indent="0" lvl="0" marL="0">
              <a:buFont typeface="Wingdings" pitchFamily="2" charset="2"/>
              <a:buChar char="Ø"/>
            </a:pPr>
            <a:r>
              <a:rPr altLang="en-US" b="1" i="1" lang="en-US"/>
              <a:t>Verbal: </a:t>
            </a:r>
            <a:r>
              <a:rPr altLang="en-US" lang="en-US"/>
              <a:t>“Why me?”</a:t>
            </a:r>
          </a:p>
          <a:p>
            <a:pPr indent="0" lvl="0" marL="0">
              <a:buNone/>
            </a:pPr>
            <a:endParaRPr altLang="en-US" lang="en-US"/>
          </a:p>
          <a:p>
            <a:pPr indent="0" lvl="0" marL="0">
              <a:buFont typeface="Wingdings" pitchFamily="2" charset="2"/>
              <a:buChar char="Ø"/>
            </a:pPr>
            <a:r>
              <a:rPr altLang="en-US" b="1" i="1" lang="en-US"/>
              <a:t>Behavioral:</a:t>
            </a:r>
            <a:r>
              <a:rPr altLang="en-US" lang="en-US"/>
              <a:t> Client stikes out at care givers or relatives and may even attempt suicide</a:t>
            </a:r>
          </a:p>
        </p:txBody>
      </p:sp>
    </p:spTree>
  </p:cSld>
  <p:clrMapOvr>
    <a:masterClrMapping/>
  </p:clrMapOvr>
  <p:transition spd="slow" advClick="1">
    <p:wheel spokes="1"/>
  </p:transition>
  <p:timing/>
</p:sld>
</file>

<file path=ppt/slides/slide101.xml><?xml version="1.0" encoding="utf-8"?>
<p:sld xmlns:a="http://schemas.openxmlformats.org/drawingml/2006/main" xmlns:r="http://schemas.openxmlformats.org/officeDocument/2006/relationships" xmlns:p="http://schemas.openxmlformats.org/presentationml/2006/main" showMasterSp="1">
  <p:cSld>
    <p:spTree>
      <p:nvGrpSpPr>
        <p:cNvPr id="1183" name=""/>
        <p:cNvGrpSpPr/>
        <p:nvPr/>
      </p:nvGrpSpPr>
      <p:grpSpPr>
        <a:xfrm rot="0">
          <a:off x="0" y="0"/>
          <a:ext cx="0" cy="0"/>
          <a:chOff x="0" y="0"/>
          <a:chExt cx="0" cy="0"/>
        </a:xfrm>
      </p:grpSpPr>
      <p:sp>
        <p:nvSpPr>
          <p:cNvPr id="1048721" name=""/>
          <p:cNvSpPr/>
          <p:nvPr>
            <p:ph type="title" sz="full" idx="0"/>
          </p:nvPr>
        </p:nvSpPr>
        <p:spPr>
          <a:xfrm rot="0">
            <a:off x="457200" y="381000"/>
            <a:ext cx="8229600" cy="1143000"/>
          </a:xfrm>
          <a:prstGeom prst="rect"/>
          <a:noFill/>
          <a:ln>
            <a:noFill/>
          </a:ln>
        </p:spPr>
        <p:txBody>
          <a:bodyPr anchor="b" bIns="0" lIns="0" rIns="0" tIns="45720" vert="horz"/>
          <a:lstStyle>
            <a:lvl1pPr algn="l" fontAlgn="base" indent="0" latinLnBrk="1" marL="0" rtl="0">
              <a:lnSpc>
                <a:spcPct val="100000"/>
              </a:lnSpc>
              <a:spcBef>
                <a:spcPct val="0"/>
              </a:spcBef>
              <a:spcAft>
                <a:spcPct val="0"/>
              </a:spcAft>
              <a:buFontTx/>
              <a:buNone/>
              <a:defRPr baseline="0" b="0" sz="5000" i="0" u="none">
                <a:solidFill>
                  <a:schemeClr val="lt2"/>
                </a:solidFill>
                <a:latin typeface="Calibri" pitchFamily="34" charset="0"/>
                <a:sym typeface="Calibri" pitchFamily="34" charset="0"/>
              </a:defRPr>
            </a:lvl1pPr>
          </a:lstStyle>
          <a:p>
            <a:pPr lvl="0"/>
            <a:r>
              <a:rPr altLang="en-US" b="1" lang="en-US"/>
              <a:t>Offences</a:t>
            </a:r>
            <a:r>
              <a:rPr altLang="en-US" lang="en-US"/>
              <a:t> </a:t>
            </a:r>
          </a:p>
        </p:txBody>
      </p:sp>
      <p:sp>
        <p:nvSpPr>
          <p:cNvPr id="1048722" name=""/>
          <p:cNvSpPr/>
          <p:nvPr>
            <p:ph sz="full" idx="1"/>
          </p:nvPr>
        </p:nvSpPr>
        <p:spPr>
          <a:xfrm rot="0">
            <a:off x="457200" y="1935162"/>
            <a:ext cx="8229600" cy="4389437"/>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lvl="0">
              <a:buFont typeface="Wingdings" pitchFamily="2" charset="2"/>
              <a:buChar char="Ø"/>
            </a:pPr>
            <a:r>
              <a:rPr altLang="en-US" lang="en-US"/>
              <a:t>These can result to disciplinary measure if they occur. They include:</a:t>
            </a:r>
          </a:p>
          <a:p>
            <a:pPr lvl="0"/>
            <a:endParaRPr altLang="en-US" lang="en-US"/>
          </a:p>
          <a:p>
            <a:pPr lvl="0">
              <a:buNone/>
            </a:pPr>
            <a:r>
              <a:rPr altLang="en-US" b="1" lang="en-US"/>
              <a:t>1. Negligence</a:t>
            </a:r>
          </a:p>
          <a:p>
            <a:pPr lvl="0">
              <a:buNone/>
            </a:pPr>
            <a:r>
              <a:rPr altLang="en-US" lang="en-US"/>
              <a:t>This is failure to provide the expected care to a patient or client in the field you were trained in. This can occur when an act is done in a manner so rash, or omitted to be done as to endanger human life.</a:t>
            </a:r>
          </a:p>
          <a:p>
            <a:pPr lvl="0"/>
            <a:endParaRPr altLang="en-US" lang="en-US"/>
          </a:p>
        </p:txBody>
      </p:sp>
    </p:spTree>
  </p:cSld>
  <p:clrMapOvr>
    <a:masterClrMapping/>
  </p:clrMapOvr>
  <p:transition spd="slow" advClick="1">
    <p:wheel spokes="1"/>
  </p:transition>
  <p:timing/>
</p:sld>
</file>

<file path=ppt/slides/slide1010.xml><?xml version="1.0" encoding="utf-8"?>
<p:sld xmlns:a="http://schemas.openxmlformats.org/drawingml/2006/main" xmlns:r="http://schemas.openxmlformats.org/officeDocument/2006/relationships" xmlns:p="http://schemas.openxmlformats.org/presentationml/2006/main" showMasterSp="1">
  <p:cSld>
    <p:spTree>
      <p:nvGrpSpPr>
        <p:cNvPr id="2113" name=""/>
        <p:cNvGrpSpPr/>
        <p:nvPr/>
      </p:nvGrpSpPr>
      <p:grpSpPr>
        <a:xfrm rot="0">
          <a:off x="0" y="0"/>
          <a:ext cx="0" cy="0"/>
          <a:chOff x="0" y="0"/>
          <a:chExt cx="0" cy="0"/>
        </a:xfrm>
      </p:grpSpPr>
      <p:sp>
        <p:nvSpPr>
          <p:cNvPr id="1050002" name=""/>
          <p:cNvSpPr/>
          <p:nvPr>
            <p:ph sz="full" idx="1"/>
          </p:nvPr>
        </p:nvSpPr>
        <p:spPr>
          <a:xfrm rot="0">
            <a:off x="457200" y="1447800"/>
            <a:ext cx="8229600" cy="48768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lang="en-US"/>
              <a:t>Nursing Actions</a:t>
            </a:r>
          </a:p>
          <a:p>
            <a:pPr indent="0" lvl="0" marL="0">
              <a:buFont typeface="Wingdings" pitchFamily="2" charset="2"/>
              <a:buChar char="Ø"/>
            </a:pPr>
            <a:r>
              <a:rPr altLang="en-US" lang="en-US"/>
              <a:t>Provide explanation and guidance about feelings and emotions</a:t>
            </a:r>
          </a:p>
          <a:p>
            <a:pPr indent="0" lvl="0" marL="0">
              <a:buNone/>
            </a:pPr>
            <a:endParaRPr altLang="en-US" lang="en-US"/>
          </a:p>
          <a:p>
            <a:pPr indent="0" lvl="0" marL="0">
              <a:buFont typeface="Wingdings" pitchFamily="2" charset="2"/>
              <a:buChar char="Ø"/>
            </a:pPr>
            <a:r>
              <a:rPr altLang="en-US" lang="en-US"/>
              <a:t>Do not take anger personally</a:t>
            </a:r>
          </a:p>
          <a:p>
            <a:pPr indent="0" lvl="0" marL="0">
              <a:buNone/>
            </a:pPr>
            <a:endParaRPr altLang="en-US" lang="en-US"/>
          </a:p>
          <a:p>
            <a:pPr indent="0" lvl="0" marL="0">
              <a:buFont typeface="Wingdings" pitchFamily="2" charset="2"/>
              <a:buChar char="Ø"/>
            </a:pPr>
            <a:r>
              <a:rPr altLang="en-US" lang="en-US"/>
              <a:t>Ensure that the patient’s needs are met</a:t>
            </a:r>
          </a:p>
          <a:p>
            <a:pPr indent="0" lvl="0" marL="0">
              <a:buNone/>
            </a:pPr>
            <a:endParaRPr altLang="en-US" lang="en-US"/>
          </a:p>
          <a:p>
            <a:pPr indent="0" lvl="0" marL="0">
              <a:buFont typeface="Wingdings" pitchFamily="2" charset="2"/>
              <a:buChar char="Ø"/>
            </a:pPr>
            <a:r>
              <a:rPr altLang="en-US" lang="en-US"/>
              <a:t>Do not provoke the patient</a:t>
            </a:r>
          </a:p>
        </p:txBody>
      </p:sp>
    </p:spTree>
  </p:cSld>
  <p:clrMapOvr>
    <a:masterClrMapping/>
  </p:clrMapOvr>
  <p:transition spd="slow" advClick="1">
    <p:wheel spokes="1"/>
  </p:transition>
  <p:timing/>
</p:sld>
</file>

<file path=ppt/slides/slide1011.xml><?xml version="1.0" encoding="utf-8"?>
<p:sld xmlns:a="http://schemas.openxmlformats.org/drawingml/2006/main" xmlns:r="http://schemas.openxmlformats.org/officeDocument/2006/relationships" xmlns:p="http://schemas.openxmlformats.org/presentationml/2006/main" showMasterSp="1">
  <p:cSld>
    <p:spTree>
      <p:nvGrpSpPr>
        <p:cNvPr id="2114" name=""/>
        <p:cNvGrpSpPr/>
        <p:nvPr/>
      </p:nvGrpSpPr>
      <p:grpSpPr>
        <a:xfrm rot="0">
          <a:off x="0" y="0"/>
          <a:ext cx="0" cy="0"/>
          <a:chOff x="0" y="0"/>
          <a:chExt cx="0" cy="0"/>
        </a:xfrm>
      </p:grpSpPr>
      <p:sp>
        <p:nvSpPr>
          <p:cNvPr id="1050003" name=""/>
          <p:cNvSpPr/>
          <p:nvPr>
            <p:ph sz="full" idx="1"/>
          </p:nvPr>
        </p:nvSpPr>
        <p:spPr>
          <a:xfrm rot="0">
            <a:off x="457200" y="1447800"/>
            <a:ext cx="8229600" cy="48768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lang="en-US"/>
              <a:t>3. Bargaining</a:t>
            </a:r>
          </a:p>
          <a:p>
            <a:pPr indent="0" lvl="0" marL="0">
              <a:buFont typeface="Wingdings" pitchFamily="2" charset="2"/>
              <a:buChar char="Ø"/>
            </a:pPr>
            <a:r>
              <a:rPr altLang="en-US" lang="en-US"/>
              <a:t>The patient realizes nothing can be done and starts bargaining for more time</a:t>
            </a:r>
          </a:p>
          <a:p>
            <a:pPr indent="0" lvl="0" marL="0">
              <a:buFont typeface="Wingdings" pitchFamily="2" charset="2"/>
              <a:buChar char="Ø"/>
            </a:pPr>
            <a:endParaRPr altLang="en-US" lang="en-US"/>
          </a:p>
          <a:p>
            <a:pPr indent="0" lvl="0" marL="0">
              <a:buFont typeface="Wingdings" pitchFamily="2" charset="2"/>
              <a:buChar char="Ø"/>
            </a:pPr>
            <a:r>
              <a:rPr altLang="en-US" lang="en-US"/>
              <a:t>T</a:t>
            </a:r>
            <a:r>
              <a:rPr altLang="en-US" lang="en-US"/>
              <a:t>he individual tries to postpone awareness e.g. 'God ,if you give me life I will serve you better' as though the loss can be prevented.</a:t>
            </a:r>
          </a:p>
        </p:txBody>
      </p:sp>
    </p:spTree>
  </p:cSld>
  <p:clrMapOvr>
    <a:masterClrMapping/>
  </p:clrMapOvr>
  <p:transition spd="slow" advClick="1">
    <p:wheel spokes="1"/>
  </p:transition>
  <p:timing/>
</p:sld>
</file>

<file path=ppt/slides/slide1012.xml><?xml version="1.0" encoding="utf-8"?>
<p:sld xmlns:a="http://schemas.openxmlformats.org/drawingml/2006/main" xmlns:r="http://schemas.openxmlformats.org/officeDocument/2006/relationships" xmlns:p="http://schemas.openxmlformats.org/presentationml/2006/main" showMasterSp="1">
  <p:cSld>
    <p:spTree>
      <p:nvGrpSpPr>
        <p:cNvPr id="2115" name=""/>
        <p:cNvGrpSpPr/>
        <p:nvPr/>
      </p:nvGrpSpPr>
      <p:grpSpPr>
        <a:xfrm rot="0">
          <a:off x="0" y="0"/>
          <a:ext cx="0" cy="0"/>
          <a:chOff x="0" y="0"/>
          <a:chExt cx="0" cy="0"/>
        </a:xfrm>
      </p:grpSpPr>
      <p:sp>
        <p:nvSpPr>
          <p:cNvPr id="1050004" name=""/>
          <p:cNvSpPr/>
          <p:nvPr>
            <p:ph sz="full" idx="1"/>
          </p:nvPr>
        </p:nvSpPr>
        <p:spPr>
          <a:xfrm rot="0">
            <a:off x="457200" y="1371600"/>
            <a:ext cx="8229600" cy="49530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lang="en-US"/>
              <a:t>Examples of Responses</a:t>
            </a:r>
          </a:p>
          <a:p>
            <a:pPr indent="0" lvl="0" marL="0">
              <a:buFont typeface="Wingdings" pitchFamily="2" charset="2"/>
              <a:buChar char="Ø"/>
            </a:pPr>
            <a:r>
              <a:rPr altLang="en-US" b="1" i="1" lang="en-US"/>
              <a:t>Verbal: </a:t>
            </a:r>
            <a:r>
              <a:rPr altLang="en-US" lang="en-US"/>
              <a:t>Client prays, “Please God, just let me live long enough to see my son graduate”</a:t>
            </a:r>
          </a:p>
          <a:p>
            <a:pPr indent="0" lvl="0" marL="0">
              <a:buNone/>
            </a:pPr>
            <a:endParaRPr altLang="en-US" lang="en-US"/>
          </a:p>
          <a:p>
            <a:pPr indent="0" lvl="0" marL="0">
              <a:buFont typeface="Wingdings" pitchFamily="2" charset="2"/>
              <a:buChar char="Ø"/>
            </a:pPr>
            <a:r>
              <a:rPr altLang="en-US" b="1" i="1" lang="en-US"/>
              <a:t>Behavioral:</a:t>
            </a:r>
            <a:r>
              <a:rPr altLang="en-US" lang="en-US"/>
              <a:t> Client tries to “make deals” with care givers</a:t>
            </a:r>
          </a:p>
        </p:txBody>
      </p:sp>
    </p:spTree>
  </p:cSld>
  <p:clrMapOvr>
    <a:masterClrMapping/>
  </p:clrMapOvr>
  <p:transition spd="slow" advClick="1">
    <p:wheel spokes="1"/>
  </p:transition>
  <p:timing/>
</p:sld>
</file>

<file path=ppt/slides/slide1013.xml><?xml version="1.0" encoding="utf-8"?>
<p:sld xmlns:a="http://schemas.openxmlformats.org/drawingml/2006/main" xmlns:r="http://schemas.openxmlformats.org/officeDocument/2006/relationships" xmlns:p="http://schemas.openxmlformats.org/presentationml/2006/main" showMasterSp="1">
  <p:cSld>
    <p:spTree>
      <p:nvGrpSpPr>
        <p:cNvPr id="2116" name=""/>
        <p:cNvGrpSpPr/>
        <p:nvPr/>
      </p:nvGrpSpPr>
      <p:grpSpPr>
        <a:xfrm rot="0">
          <a:off x="0" y="0"/>
          <a:ext cx="0" cy="0"/>
          <a:chOff x="0" y="0"/>
          <a:chExt cx="0" cy="0"/>
        </a:xfrm>
      </p:grpSpPr>
      <p:sp>
        <p:nvSpPr>
          <p:cNvPr id="1050005" name=""/>
          <p:cNvSpPr/>
          <p:nvPr>
            <p:ph sz="full" idx="1"/>
          </p:nvPr>
        </p:nvSpPr>
        <p:spPr>
          <a:xfrm rot="0">
            <a:off x="457200" y="1676400"/>
            <a:ext cx="8229600" cy="46482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lang="en-US"/>
              <a:t>Nursing Actions</a:t>
            </a:r>
          </a:p>
          <a:p>
            <a:pPr indent="0" lvl="0" marL="0">
              <a:buFont typeface="Wingdings" pitchFamily="2" charset="2"/>
              <a:buChar char="Ø"/>
            </a:pPr>
            <a:r>
              <a:rPr altLang="en-US" lang="en-US"/>
              <a:t>Allow expression of feelings by the patient</a:t>
            </a:r>
          </a:p>
          <a:p>
            <a:pPr indent="0" lvl="0" marL="0">
              <a:buNone/>
            </a:pPr>
            <a:endParaRPr altLang="en-US" lang="en-US"/>
          </a:p>
          <a:p>
            <a:pPr indent="0" lvl="0" marL="0">
              <a:buFont typeface="Wingdings" pitchFamily="2" charset="2"/>
              <a:buChar char="Ø"/>
            </a:pPr>
            <a:r>
              <a:rPr altLang="en-US" lang="en-US"/>
              <a:t>Offer information that help in decision making and NEVER give false hope</a:t>
            </a:r>
          </a:p>
        </p:txBody>
      </p:sp>
    </p:spTree>
  </p:cSld>
  <p:clrMapOvr>
    <a:masterClrMapping/>
  </p:clrMapOvr>
  <p:transition spd="slow" advClick="1">
    <p:wheel spokes="1"/>
  </p:transition>
  <p:timing/>
</p:sld>
</file>

<file path=ppt/slides/slide1014.xml><?xml version="1.0" encoding="utf-8"?>
<p:sld xmlns:a="http://schemas.openxmlformats.org/drawingml/2006/main" xmlns:r="http://schemas.openxmlformats.org/officeDocument/2006/relationships" xmlns:p="http://schemas.openxmlformats.org/presentationml/2006/main" showMasterSp="1">
  <p:cSld>
    <p:spTree>
      <p:nvGrpSpPr>
        <p:cNvPr id="2117" name=""/>
        <p:cNvGrpSpPr/>
        <p:nvPr/>
      </p:nvGrpSpPr>
      <p:grpSpPr>
        <a:xfrm rot="0">
          <a:off x="0" y="0"/>
          <a:ext cx="0" cy="0"/>
          <a:chOff x="0" y="0"/>
          <a:chExt cx="0" cy="0"/>
        </a:xfrm>
      </p:grpSpPr>
      <p:sp>
        <p:nvSpPr>
          <p:cNvPr id="1050006" name=""/>
          <p:cNvSpPr/>
          <p:nvPr>
            <p:ph sz="full" idx="1"/>
          </p:nvPr>
        </p:nvSpPr>
        <p:spPr>
          <a:xfrm rot="0">
            <a:off x="457200" y="914400"/>
            <a:ext cx="8229600" cy="54102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lang="en-US"/>
              <a:t>4. Depression</a:t>
            </a:r>
          </a:p>
          <a:p>
            <a:pPr indent="0" lvl="0" marL="0">
              <a:buFont typeface="Wingdings" pitchFamily="2" charset="2"/>
              <a:buChar char="Ø"/>
            </a:pPr>
            <a:r>
              <a:rPr altLang="en-US" lang="en-US"/>
              <a:t>This is sadness or grief as the patient realizes that death is inevitable. The person realizes the impact of the loss. </a:t>
            </a:r>
          </a:p>
          <a:p>
            <a:pPr indent="0" lvl="0" marL="0">
              <a:buNone/>
            </a:pPr>
            <a:endParaRPr altLang="en-US" lang="en-US"/>
          </a:p>
          <a:p>
            <a:pPr indent="0" lvl="0" marL="0">
              <a:buFont typeface="Wingdings" pitchFamily="2" charset="2"/>
              <a:buChar char="Ø"/>
            </a:pPr>
            <a:r>
              <a:rPr altLang="en-US" lang="en-US"/>
              <a:t>They feel very lonely and may withdraw from interpersonal interaction, refusing to talk and even suicidal.</a:t>
            </a:r>
          </a:p>
          <a:p>
            <a:pPr indent="0" lvl="0" marL="0">
              <a:buNone/>
            </a:pPr>
            <a:endParaRPr altLang="en-US" lang="en-US"/>
          </a:p>
          <a:p>
            <a:pPr indent="0" lvl="0" marL="0">
              <a:buFont typeface="Wingdings" pitchFamily="2" charset="2"/>
              <a:buChar char="Ø"/>
            </a:pPr>
            <a:r>
              <a:rPr altLang="en-US" lang="en-US"/>
              <a:t>They may resort to unhealthy behavior e.g. taking drugs and sexual defiance </a:t>
            </a:r>
          </a:p>
        </p:txBody>
      </p:sp>
    </p:spTree>
  </p:cSld>
  <p:clrMapOvr>
    <a:masterClrMapping/>
  </p:clrMapOvr>
  <p:transition spd="slow" advClick="1">
    <p:wheel spokes="1"/>
  </p:transition>
  <p:timing/>
</p:sld>
</file>

<file path=ppt/slides/slide1015.xml><?xml version="1.0" encoding="utf-8"?>
<p:sld xmlns:a="http://schemas.openxmlformats.org/drawingml/2006/main" xmlns:r="http://schemas.openxmlformats.org/officeDocument/2006/relationships" xmlns:p="http://schemas.openxmlformats.org/presentationml/2006/main" showMasterSp="1">
  <p:cSld>
    <p:spTree>
      <p:nvGrpSpPr>
        <p:cNvPr id="2118" name=""/>
        <p:cNvGrpSpPr/>
        <p:nvPr/>
      </p:nvGrpSpPr>
      <p:grpSpPr>
        <a:xfrm rot="0">
          <a:off x="0" y="0"/>
          <a:ext cx="0" cy="0"/>
          <a:chOff x="0" y="0"/>
          <a:chExt cx="0" cy="0"/>
        </a:xfrm>
      </p:grpSpPr>
      <p:sp>
        <p:nvSpPr>
          <p:cNvPr id="1050007" name=""/>
          <p:cNvSpPr/>
          <p:nvPr>
            <p:ph sz="full" idx="1"/>
          </p:nvPr>
        </p:nvSpPr>
        <p:spPr>
          <a:xfrm rot="0">
            <a:off x="457200" y="1371600"/>
            <a:ext cx="8229600" cy="49530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lang="en-US"/>
              <a:t>Examples of Responses</a:t>
            </a:r>
          </a:p>
          <a:p>
            <a:pPr indent="0" lvl="0" marL="0">
              <a:buFont typeface="Wingdings" pitchFamily="2" charset="2"/>
              <a:buChar char="Ø"/>
            </a:pPr>
            <a:r>
              <a:rPr altLang="en-US" b="1" i="1" lang="en-US"/>
              <a:t>Verbal:</a:t>
            </a:r>
            <a:r>
              <a:rPr altLang="en-US" lang="en-US"/>
              <a:t> “Go away, I just want to lie here in bed. What’s the use of that?” referring to medication or counseling</a:t>
            </a:r>
          </a:p>
          <a:p>
            <a:pPr indent="0" lvl="0" marL="0">
              <a:buFont typeface="Wingdings" pitchFamily="2" charset="2"/>
              <a:buChar char="Ø"/>
            </a:pPr>
            <a:endParaRPr altLang="en-US" lang="en-US"/>
          </a:p>
          <a:p>
            <a:pPr indent="0" lvl="0" marL="0">
              <a:buFont typeface="Wingdings" pitchFamily="2" charset="2"/>
              <a:buChar char="Ø"/>
            </a:pPr>
            <a:r>
              <a:rPr altLang="en-US" b="1" i="1" lang="en-US"/>
              <a:t>Behavioral: </a:t>
            </a:r>
            <a:r>
              <a:rPr altLang="en-US" lang="en-US"/>
              <a:t>Client withdraws and isolates self. May not feed or feed excessively. May also experience insomnia or hypersomnia</a:t>
            </a:r>
          </a:p>
        </p:txBody>
      </p:sp>
    </p:spTree>
  </p:cSld>
  <p:clrMapOvr>
    <a:masterClrMapping/>
  </p:clrMapOvr>
  <p:transition spd="slow" advClick="1">
    <p:wheel spokes="1"/>
  </p:transition>
  <p:timing/>
</p:sld>
</file>

<file path=ppt/slides/slide1016.xml><?xml version="1.0" encoding="utf-8"?>
<p:sld xmlns:a="http://schemas.openxmlformats.org/drawingml/2006/main" xmlns:r="http://schemas.openxmlformats.org/officeDocument/2006/relationships" xmlns:p="http://schemas.openxmlformats.org/presentationml/2006/main" showMasterSp="1">
  <p:cSld>
    <p:spTree>
      <p:nvGrpSpPr>
        <p:cNvPr id="2119" name=""/>
        <p:cNvGrpSpPr/>
        <p:nvPr/>
      </p:nvGrpSpPr>
      <p:grpSpPr>
        <a:xfrm rot="0">
          <a:off x="0" y="0"/>
          <a:ext cx="0" cy="0"/>
          <a:chOff x="0" y="0"/>
          <a:chExt cx="0" cy="0"/>
        </a:xfrm>
      </p:grpSpPr>
      <p:sp>
        <p:nvSpPr>
          <p:cNvPr id="1050008" name=""/>
          <p:cNvSpPr/>
          <p:nvPr>
            <p:ph sz="full" idx="1"/>
          </p:nvPr>
        </p:nvSpPr>
        <p:spPr>
          <a:xfrm rot="0">
            <a:off x="457200" y="1371600"/>
            <a:ext cx="8229600" cy="49530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lang="en-US"/>
              <a:t>Nursing Actions</a:t>
            </a:r>
          </a:p>
          <a:p>
            <a:pPr indent="0" lvl="0" marL="0">
              <a:buFont typeface="Wingdings" pitchFamily="2" charset="2"/>
              <a:buChar char="Ø"/>
            </a:pPr>
            <a:r>
              <a:rPr altLang="en-US" lang="en-US"/>
              <a:t>Provide support and empathy</a:t>
            </a:r>
          </a:p>
          <a:p>
            <a:pPr indent="0" lvl="0" marL="0">
              <a:buFont typeface="Wingdings" pitchFamily="2" charset="2"/>
              <a:buChar char="Ø"/>
            </a:pPr>
            <a:r>
              <a:rPr altLang="en-US" lang="en-US"/>
              <a:t>If the patient cries, let them do so and be there for them</a:t>
            </a:r>
          </a:p>
          <a:p>
            <a:pPr indent="0" lvl="0" marL="0">
              <a:buFont typeface="Wingdings" pitchFamily="2" charset="2"/>
              <a:buChar char="Ø"/>
            </a:pPr>
            <a:r>
              <a:rPr altLang="en-US" lang="en-US"/>
              <a:t>Listen to them</a:t>
            </a:r>
          </a:p>
          <a:p>
            <a:pPr indent="0" lvl="0" marL="0">
              <a:buFont typeface="Wingdings" pitchFamily="2" charset="2"/>
              <a:buChar char="Ø"/>
            </a:pPr>
            <a:r>
              <a:rPr altLang="en-US" lang="en-US"/>
              <a:t>Ensure environment is safe to avoid risks of self harm</a:t>
            </a:r>
          </a:p>
          <a:p>
            <a:pPr indent="0" lvl="0" marL="0">
              <a:buFont typeface="Wingdings" pitchFamily="2" charset="2"/>
              <a:buChar char="Ø"/>
            </a:pPr>
            <a:r>
              <a:rPr altLang="en-US" lang="en-US"/>
              <a:t>Refer to mental health providers if necessary</a:t>
            </a:r>
          </a:p>
        </p:txBody>
      </p:sp>
    </p:spTree>
  </p:cSld>
  <p:clrMapOvr>
    <a:masterClrMapping/>
  </p:clrMapOvr>
  <p:transition spd="slow" advClick="1">
    <p:wheel spokes="1"/>
  </p:transition>
  <p:timing/>
</p:sld>
</file>

<file path=ppt/slides/slide1017.xml><?xml version="1.0" encoding="utf-8"?>
<p:sld xmlns:a="http://schemas.openxmlformats.org/drawingml/2006/main" xmlns:r="http://schemas.openxmlformats.org/officeDocument/2006/relationships" xmlns:p="http://schemas.openxmlformats.org/presentationml/2006/main" showMasterSp="1">
  <p:cSld>
    <p:spTree>
      <p:nvGrpSpPr>
        <p:cNvPr id="2120" name=""/>
        <p:cNvGrpSpPr/>
        <p:nvPr/>
      </p:nvGrpSpPr>
      <p:grpSpPr>
        <a:xfrm rot="0">
          <a:off x="0" y="0"/>
          <a:ext cx="0" cy="0"/>
          <a:chOff x="0" y="0"/>
          <a:chExt cx="0" cy="0"/>
        </a:xfrm>
      </p:grpSpPr>
      <p:sp>
        <p:nvSpPr>
          <p:cNvPr id="1050009" name=""/>
          <p:cNvSpPr/>
          <p:nvPr>
            <p:ph sz="full" idx="1"/>
          </p:nvPr>
        </p:nvSpPr>
        <p:spPr>
          <a:xfrm rot="0">
            <a:off x="457200" y="1219200"/>
            <a:ext cx="8229600" cy="51054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lang="en-US"/>
              <a:t>5. Acceptance</a:t>
            </a:r>
          </a:p>
          <a:p>
            <a:pPr indent="0" lvl="0" marL="0">
              <a:buFont typeface="Wingdings" pitchFamily="2" charset="2"/>
              <a:buChar char="Ø"/>
            </a:pPr>
            <a:r>
              <a:rPr altLang="en-US" lang="en-US"/>
              <a:t>Impending loss is accepted and they begin to look to the future.</a:t>
            </a:r>
          </a:p>
          <a:p>
            <a:pPr indent="0" lvl="0" marL="0">
              <a:buNone/>
            </a:pPr>
            <a:endParaRPr altLang="en-US" lang="en-US"/>
          </a:p>
          <a:p>
            <a:pPr indent="0" lvl="0" marL="0">
              <a:buFont typeface="Wingdings" pitchFamily="2" charset="2"/>
              <a:buChar char="Ø"/>
            </a:pPr>
            <a:r>
              <a:rPr altLang="en-US" lang="en-US"/>
              <a:t>It may not be reached by all dying patients</a:t>
            </a:r>
          </a:p>
          <a:p>
            <a:pPr indent="0" lvl="0" marL="0">
              <a:buNone/>
            </a:pPr>
            <a:endParaRPr altLang="en-US" lang="en-US"/>
          </a:p>
          <a:p>
            <a:pPr indent="0" lvl="0" marL="0">
              <a:buFont typeface="Wingdings" pitchFamily="2" charset="2"/>
              <a:buChar char="Ø"/>
            </a:pPr>
            <a:r>
              <a:rPr altLang="en-US" lang="en-US"/>
              <a:t>The patient has no anger or depression. They look happier and relaxed</a:t>
            </a:r>
          </a:p>
          <a:p>
            <a:pPr indent="0" lvl="0" marL="0">
              <a:buNone/>
            </a:pPr>
            <a:endParaRPr altLang="en-US" lang="en-US"/>
          </a:p>
          <a:p>
            <a:pPr indent="0" lvl="0" marL="0">
              <a:buFont typeface="Wingdings" pitchFamily="2" charset="2"/>
              <a:buChar char="Ø"/>
            </a:pPr>
            <a:r>
              <a:rPr altLang="en-US" lang="en-US"/>
              <a:t>They may be willing to talk or may withdraw from others</a:t>
            </a:r>
          </a:p>
        </p:txBody>
      </p:sp>
    </p:spTree>
  </p:cSld>
  <p:clrMapOvr>
    <a:masterClrMapping/>
  </p:clrMapOvr>
  <p:transition spd="slow" advClick="1">
    <p:wheel spokes="1"/>
  </p:transition>
  <p:timing/>
</p:sld>
</file>

<file path=ppt/slides/slide1018.xml><?xml version="1.0" encoding="utf-8"?>
<p:sld xmlns:a="http://schemas.openxmlformats.org/drawingml/2006/main" xmlns:r="http://schemas.openxmlformats.org/officeDocument/2006/relationships" xmlns:p="http://schemas.openxmlformats.org/presentationml/2006/main" showMasterSp="1">
  <p:cSld>
    <p:spTree>
      <p:nvGrpSpPr>
        <p:cNvPr id="2121" name=""/>
        <p:cNvGrpSpPr/>
        <p:nvPr/>
      </p:nvGrpSpPr>
      <p:grpSpPr>
        <a:xfrm rot="0">
          <a:off x="0" y="0"/>
          <a:ext cx="0" cy="0"/>
          <a:chOff x="0" y="0"/>
          <a:chExt cx="0" cy="0"/>
        </a:xfrm>
      </p:grpSpPr>
      <p:sp>
        <p:nvSpPr>
          <p:cNvPr id="1050010" name=""/>
          <p:cNvSpPr/>
          <p:nvPr>
            <p:ph sz="full" idx="1"/>
          </p:nvPr>
        </p:nvSpPr>
        <p:spPr>
          <a:xfrm rot="0">
            <a:off x="457200" y="1447800"/>
            <a:ext cx="8229600" cy="48768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lang="en-US"/>
              <a:t>Examples of Responses</a:t>
            </a:r>
          </a:p>
          <a:p>
            <a:pPr indent="0" lvl="0" marL="0">
              <a:buFont typeface="Wingdings" pitchFamily="2" charset="2"/>
              <a:buChar char="Ø"/>
            </a:pPr>
            <a:r>
              <a:rPr altLang="en-US" b="1" i="1" lang="en-US"/>
              <a:t>Verbal: </a:t>
            </a:r>
            <a:r>
              <a:rPr altLang="en-US" lang="en-US"/>
              <a:t>“I feel ready. At least I am more at peace now.”</a:t>
            </a:r>
          </a:p>
          <a:p>
            <a:pPr indent="0" lvl="0" marL="0">
              <a:buNone/>
            </a:pPr>
            <a:endParaRPr altLang="en-US" lang="en-US"/>
          </a:p>
          <a:p>
            <a:pPr indent="0" lvl="0" marL="0">
              <a:buFont typeface="Wingdings" pitchFamily="2" charset="2"/>
              <a:buChar char="Ø"/>
            </a:pPr>
            <a:r>
              <a:rPr altLang="en-US" b="1" i="1" lang="en-US"/>
              <a:t>Behavioral: </a:t>
            </a:r>
            <a:r>
              <a:rPr altLang="en-US" lang="en-US"/>
              <a:t>Client gets financial or legal affairs in order. They say goodbye to significant others</a:t>
            </a:r>
          </a:p>
        </p:txBody>
      </p:sp>
    </p:spTree>
  </p:cSld>
  <p:clrMapOvr>
    <a:masterClrMapping/>
  </p:clrMapOvr>
  <p:transition spd="slow" advClick="1">
    <p:wheel spokes="1"/>
  </p:transition>
  <p:timing/>
</p:sld>
</file>

<file path=ppt/slides/slide1019.xml><?xml version="1.0" encoding="utf-8"?>
<p:sld xmlns:a="http://schemas.openxmlformats.org/drawingml/2006/main" xmlns:r="http://schemas.openxmlformats.org/officeDocument/2006/relationships" xmlns:p="http://schemas.openxmlformats.org/presentationml/2006/main" showMasterSp="1">
  <p:cSld>
    <p:spTree>
      <p:nvGrpSpPr>
        <p:cNvPr id="2122" name=""/>
        <p:cNvGrpSpPr/>
        <p:nvPr/>
      </p:nvGrpSpPr>
      <p:grpSpPr>
        <a:xfrm rot="0">
          <a:off x="0" y="0"/>
          <a:ext cx="0" cy="0"/>
          <a:chOff x="0" y="0"/>
          <a:chExt cx="0" cy="0"/>
        </a:xfrm>
      </p:grpSpPr>
      <p:sp>
        <p:nvSpPr>
          <p:cNvPr id="1050011" name=""/>
          <p:cNvSpPr/>
          <p:nvPr>
            <p:ph sz="full" idx="1"/>
          </p:nvPr>
        </p:nvSpPr>
        <p:spPr>
          <a:xfrm rot="0">
            <a:off x="457200" y="1143000"/>
            <a:ext cx="8229600" cy="51816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lang="en-US"/>
              <a:t>Nursing Action</a:t>
            </a:r>
          </a:p>
          <a:p>
            <a:pPr indent="0" lvl="0" marL="0">
              <a:buFont typeface="Wingdings" pitchFamily="2" charset="2"/>
              <a:buChar char="Ø"/>
            </a:pPr>
            <a:r>
              <a:rPr altLang="en-US" lang="en-US"/>
              <a:t>Share or provide an opportunity of sharing with relatives</a:t>
            </a:r>
          </a:p>
          <a:p>
            <a:pPr indent="0" lvl="0" marL="0">
              <a:buNone/>
            </a:pPr>
            <a:endParaRPr altLang="en-US" lang="en-US"/>
          </a:p>
          <a:p>
            <a:pPr indent="0" lvl="0" marL="0">
              <a:buFont typeface="Wingdings" pitchFamily="2" charset="2"/>
              <a:buChar char="Ø"/>
            </a:pPr>
            <a:r>
              <a:rPr altLang="en-US" lang="en-US"/>
              <a:t>Show acceptance of the patient’s feelings</a:t>
            </a:r>
          </a:p>
          <a:p>
            <a:pPr indent="0" lvl="0" marL="0">
              <a:buNone/>
            </a:pPr>
            <a:endParaRPr altLang="en-US" lang="en-US"/>
          </a:p>
          <a:p>
            <a:pPr indent="0" lvl="0" marL="0">
              <a:buFont typeface="Wingdings" pitchFamily="2" charset="2"/>
              <a:buChar char="Ø"/>
            </a:pPr>
            <a:r>
              <a:rPr altLang="en-US" lang="en-US"/>
              <a:t>Assist patient to discuss future plans e.g. writing a will</a:t>
            </a:r>
          </a:p>
          <a:p>
            <a:pPr indent="0" lvl="0" marL="0">
              <a:buNone/>
            </a:pPr>
            <a:endParaRPr altLang="en-US" lang="en-US"/>
          </a:p>
          <a:p>
            <a:pPr indent="0" lvl="0" marL="0">
              <a:buFont typeface="Wingdings" pitchFamily="2" charset="2"/>
              <a:buChar char="Ø"/>
            </a:pPr>
            <a:r>
              <a:rPr altLang="en-US" lang="en-US"/>
              <a:t>Incase of withdrawal, support family members and encourage them to be with the patient</a:t>
            </a:r>
          </a:p>
        </p:txBody>
      </p:sp>
    </p:spTree>
  </p:cSld>
  <p:clrMapOvr>
    <a:masterClrMapping/>
  </p:clrMapOvr>
  <p:transition spd="slow" advClick="1">
    <p:wheel spokes="1"/>
  </p:transition>
  <p:timing/>
</p:sld>
</file>

<file path=ppt/slides/slide102.xml><?xml version="1.0" encoding="utf-8"?>
<p:sld xmlns:a="http://schemas.openxmlformats.org/drawingml/2006/main" xmlns:r="http://schemas.openxmlformats.org/officeDocument/2006/relationships" xmlns:p="http://schemas.openxmlformats.org/presentationml/2006/main" showMasterSp="1">
  <p:cSld>
    <p:spTree>
      <p:nvGrpSpPr>
        <p:cNvPr id="1184" name=""/>
        <p:cNvGrpSpPr/>
        <p:nvPr/>
      </p:nvGrpSpPr>
      <p:grpSpPr>
        <a:xfrm rot="0">
          <a:off x="0" y="0"/>
          <a:ext cx="0" cy="0"/>
          <a:chOff x="0" y="0"/>
          <a:chExt cx="0" cy="0"/>
        </a:xfrm>
      </p:grpSpPr>
      <p:sp>
        <p:nvSpPr>
          <p:cNvPr id="1048723" name=""/>
          <p:cNvSpPr/>
          <p:nvPr>
            <p:ph sz="full" idx="1"/>
          </p:nvPr>
        </p:nvSpPr>
        <p:spPr>
          <a:xfrm rot="0">
            <a:off x="457200" y="762000"/>
            <a:ext cx="8229600" cy="55626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eaLnBrk="1" hangingPunct="1" indent="0" latinLnBrk="1" lvl="0" marL="0">
              <a:buClr>
                <a:srgbClr val="DE6C36"/>
              </a:buClr>
              <a:buFont typeface="Arial" pitchFamily="0" charset="0"/>
              <a:buNone/>
            </a:pPr>
            <a:r>
              <a:rPr altLang="en-US" b="1" lang="en-US"/>
              <a:t>2. Impropriety: </a:t>
            </a:r>
          </a:p>
          <a:p>
            <a:pPr eaLnBrk="1" hangingPunct="1" indent="0" latinLnBrk="1" lvl="0" marL="0">
              <a:buClr>
                <a:srgbClr val="DE6C36"/>
              </a:buClr>
              <a:buFont typeface="Arial" pitchFamily="0" charset="0"/>
              <a:buNone/>
            </a:pPr>
            <a:r>
              <a:rPr altLang="en-US" lang="en-US"/>
              <a:t>As a nurse the profession binds you to conduct yourself professionally while on duty or off duty. If you fight in a bar or anywhere or conduct yourself unprofessionally you will have discredited or shamed the nursing profession and will, therefore, be liable to be charged with impropriety. </a:t>
            </a:r>
          </a:p>
          <a:p>
            <a:pPr eaLnBrk="1" hangingPunct="1" indent="0" latinLnBrk="1" lvl="0" marL="0">
              <a:buClr>
                <a:srgbClr val="DE6C36"/>
              </a:buClr>
              <a:buFont typeface="Arial" pitchFamily="0" charset="0"/>
              <a:buNone/>
            </a:pPr>
            <a:endParaRPr altLang="en-US" lang="en-US"/>
          </a:p>
          <a:p>
            <a:pPr eaLnBrk="1" hangingPunct="1" indent="0" latinLnBrk="1" lvl="0" marL="0">
              <a:buClr>
                <a:srgbClr val="DE6C36"/>
              </a:buClr>
              <a:buFont typeface="Arial" pitchFamily="0" charset="0"/>
              <a:buNone/>
            </a:pPr>
            <a:r>
              <a:rPr altLang="en-US" b="1" lang="en-US"/>
              <a:t>3. Misconduct: </a:t>
            </a:r>
          </a:p>
          <a:p>
            <a:pPr eaLnBrk="1" hangingPunct="1" indent="0" latinLnBrk="1" lvl="0" marL="0">
              <a:buClr>
                <a:srgbClr val="DE6C36"/>
              </a:buClr>
              <a:buFont typeface="Arial" pitchFamily="0" charset="0"/>
              <a:buNone/>
            </a:pPr>
            <a:r>
              <a:rPr altLang="en-US" lang="en-US"/>
              <a:t>This is behaving in unacceptable manner. It includes stealing drugs or hospital property, forgery or fraud, coming on duty while drunk, fighting while on duty or use of abusive language.</a:t>
            </a:r>
          </a:p>
          <a:p>
            <a:pPr eaLnBrk="1" hangingPunct="1" indent="0" latinLnBrk="1" lvl="0" marL="0">
              <a:buClr>
                <a:srgbClr val="DE6C36"/>
              </a:buClr>
              <a:buFont typeface="Arial" pitchFamily="0" charset="0"/>
              <a:buNone/>
            </a:pPr>
            <a:endParaRPr altLang="en-US" lang="en-US"/>
          </a:p>
          <a:p>
            <a:pPr eaLnBrk="1" hangingPunct="1" indent="0" latinLnBrk="1" lvl="0" marL="0">
              <a:buClr>
                <a:srgbClr val="DE6C36"/>
              </a:buClr>
              <a:buFont typeface="Arial" pitchFamily="0" charset="0"/>
              <a:buNone/>
            </a:pPr>
            <a:endParaRPr altLang="en-US" lang="en-US"/>
          </a:p>
          <a:p>
            <a:pPr eaLnBrk="1" hangingPunct="1" indent="0" latinLnBrk="1" lvl="0" marL="0">
              <a:buClr>
                <a:srgbClr val="DE6C36"/>
              </a:buClr>
            </a:pPr>
            <a:endParaRPr altLang="en-US" lang="en-US"/>
          </a:p>
        </p:txBody>
      </p:sp>
    </p:spTree>
  </p:cSld>
  <p:clrMapOvr>
    <a:masterClrMapping/>
  </p:clrMapOvr>
  <p:transition spd="slow" advClick="1">
    <p:wheel spokes="1"/>
  </p:transition>
  <p:timing/>
</p:sld>
</file>

<file path=ppt/slides/slide1020.xml><?xml version="1.0" encoding="utf-8"?>
<p:sld xmlns:a="http://schemas.openxmlformats.org/drawingml/2006/main" xmlns:r="http://schemas.openxmlformats.org/officeDocument/2006/relationships" xmlns:p="http://schemas.openxmlformats.org/presentationml/2006/main" showMasterSp="1">
  <p:cSld>
    <p:spTree>
      <p:nvGrpSpPr>
        <p:cNvPr id="2123" name=""/>
        <p:cNvGrpSpPr/>
        <p:nvPr/>
      </p:nvGrpSpPr>
      <p:grpSpPr>
        <a:xfrm rot="0">
          <a:off x="0" y="0"/>
          <a:ext cx="0" cy="0"/>
          <a:chOff x="0" y="0"/>
          <a:chExt cx="0" cy="0"/>
        </a:xfrm>
      </p:grpSpPr>
      <p:sp>
        <p:nvSpPr>
          <p:cNvPr id="1050012" name=""/>
          <p:cNvSpPr/>
          <p:nvPr>
            <p:ph sz="full" idx="1"/>
          </p:nvPr>
        </p:nvSpPr>
        <p:spPr>
          <a:xfrm rot="0">
            <a:off x="457200" y="1295400"/>
            <a:ext cx="8229600" cy="50292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lang="en-US"/>
              <a:t>Detachment</a:t>
            </a:r>
          </a:p>
          <a:p>
            <a:pPr indent="0" lvl="0" marL="0">
              <a:buFont typeface="Wingdings" pitchFamily="2" charset="2"/>
              <a:buChar char="Ø"/>
            </a:pPr>
            <a:r>
              <a:rPr altLang="en-US" lang="en-US"/>
              <a:t>It is the final stage and patient gradually separates from the world</a:t>
            </a:r>
          </a:p>
          <a:p>
            <a:pPr indent="0" lvl="0" marL="0">
              <a:buFont typeface="Wingdings" pitchFamily="2" charset="2"/>
              <a:buChar char="Ø"/>
            </a:pPr>
            <a:r>
              <a:rPr altLang="en-US" lang="en-US"/>
              <a:t>There is no more two way communication</a:t>
            </a:r>
          </a:p>
          <a:p>
            <a:pPr indent="0" lvl="0" marL="0">
              <a:buNone/>
            </a:pPr>
            <a:endParaRPr altLang="en-US" lang="en-US"/>
          </a:p>
          <a:p>
            <a:pPr indent="0" lvl="0" marL="0">
              <a:buNone/>
            </a:pPr>
            <a:r>
              <a:rPr altLang="en-US" b="1" lang="en-US"/>
              <a:t>Nursing Action</a:t>
            </a:r>
          </a:p>
          <a:p>
            <a:pPr indent="0" lvl="0" marL="0">
              <a:buFont typeface="Wingdings" pitchFamily="2" charset="2"/>
              <a:buChar char="Ø"/>
            </a:pPr>
            <a:r>
              <a:rPr altLang="en-US" lang="en-US"/>
              <a:t>Explain to the relatives that the patient can hear even though he/she does not respond and hence they should continue talking to him/her and offer support through touch</a:t>
            </a:r>
          </a:p>
        </p:txBody>
      </p:sp>
    </p:spTree>
  </p:cSld>
  <p:clrMapOvr>
    <a:masterClrMapping/>
  </p:clrMapOvr>
  <p:transition spd="slow" advClick="1">
    <p:wheel spokes="1"/>
  </p:transition>
  <p:timing/>
</p:sld>
</file>

<file path=ppt/slides/slide1021.xml><?xml version="1.0" encoding="utf-8"?>
<p:sld xmlns:a="http://schemas.openxmlformats.org/drawingml/2006/main" xmlns:r="http://schemas.openxmlformats.org/officeDocument/2006/relationships" xmlns:p="http://schemas.openxmlformats.org/presentationml/2006/main" showMasterSp="1">
  <p:cSld>
    <p:spTree>
      <p:nvGrpSpPr>
        <p:cNvPr id="2124" name=""/>
        <p:cNvGrpSpPr/>
        <p:nvPr/>
      </p:nvGrpSpPr>
      <p:grpSpPr>
        <a:xfrm rot="0">
          <a:off x="0" y="0"/>
          <a:ext cx="0" cy="0"/>
          <a:chOff x="0" y="0"/>
          <a:chExt cx="0" cy="0"/>
        </a:xfrm>
      </p:grpSpPr>
      <p:sp>
        <p:nvSpPr>
          <p:cNvPr id="1050013" name=""/>
          <p:cNvSpPr/>
          <p:nvPr>
            <p:ph sz="full" idx="1"/>
          </p:nvPr>
        </p:nvSpPr>
        <p:spPr>
          <a:xfrm rot="0">
            <a:off x="457200" y="990600"/>
            <a:ext cx="8229600" cy="53340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lang="en-US"/>
              <a:t>BEREAVEMENT CARE</a:t>
            </a:r>
          </a:p>
          <a:p>
            <a:pPr indent="0" lvl="0" marL="0">
              <a:buNone/>
            </a:pPr>
            <a:r>
              <a:rPr altLang="en-US" lang="en-US"/>
              <a:t>It is the physical care of body after death and immediate support of the family and relatives</a:t>
            </a:r>
          </a:p>
          <a:p>
            <a:pPr indent="0" lvl="0" marL="0">
              <a:buNone/>
            </a:pPr>
            <a:endParaRPr altLang="en-US" lang="en-US"/>
          </a:p>
          <a:p>
            <a:pPr indent="0" lvl="0" marL="0">
              <a:buNone/>
            </a:pPr>
            <a:r>
              <a:rPr altLang="en-US" b="1" lang="en-US"/>
              <a:t>Purpose</a:t>
            </a:r>
          </a:p>
          <a:p>
            <a:pPr indent="0" lvl="0" marL="0">
              <a:buFont typeface="Wingdings" pitchFamily="2" charset="2"/>
              <a:buChar char="Ø"/>
            </a:pPr>
            <a:r>
              <a:rPr altLang="en-US" lang="en-US"/>
              <a:t>To offer final special service and respect to the dead</a:t>
            </a:r>
          </a:p>
          <a:p>
            <a:pPr indent="0" lvl="0" marL="0">
              <a:buFont typeface="Wingdings" pitchFamily="2" charset="2"/>
              <a:buChar char="Ø"/>
            </a:pPr>
            <a:r>
              <a:rPr altLang="en-US" lang="en-US"/>
              <a:t>Prepare the body for transfer to the mortuary</a:t>
            </a:r>
          </a:p>
          <a:p>
            <a:pPr indent="0" lvl="0" marL="0">
              <a:buFont typeface="Wingdings" pitchFamily="2" charset="2"/>
              <a:buChar char="Ø"/>
            </a:pPr>
            <a:r>
              <a:rPr altLang="en-US" lang="en-US"/>
              <a:t>Provide support to the family and relatives to enhance the understanding and management of the grief process </a:t>
            </a:r>
          </a:p>
        </p:txBody>
      </p:sp>
    </p:spTree>
  </p:cSld>
  <p:clrMapOvr>
    <a:masterClrMapping/>
  </p:clrMapOvr>
  <p:transition spd="slow" advClick="1">
    <p:wheel spokes="1"/>
  </p:transition>
  <p:timing/>
</p:sld>
</file>

<file path=ppt/slides/slide1022.xml><?xml version="1.0" encoding="utf-8"?>
<p:sld xmlns:a="http://schemas.openxmlformats.org/drawingml/2006/main" xmlns:r="http://schemas.openxmlformats.org/officeDocument/2006/relationships" xmlns:p="http://schemas.openxmlformats.org/presentationml/2006/main" showMasterSp="1">
  <p:cSld>
    <p:spTree>
      <p:nvGrpSpPr>
        <p:cNvPr id="2125" name=""/>
        <p:cNvGrpSpPr/>
        <p:nvPr/>
      </p:nvGrpSpPr>
      <p:grpSpPr>
        <a:xfrm rot="0">
          <a:off x="0" y="0"/>
          <a:ext cx="0" cy="0"/>
          <a:chOff x="0" y="0"/>
          <a:chExt cx="0" cy="0"/>
        </a:xfrm>
      </p:grpSpPr>
      <p:sp>
        <p:nvSpPr>
          <p:cNvPr id="1050014" name=""/>
          <p:cNvSpPr/>
          <p:nvPr>
            <p:ph sz="full" idx="1"/>
          </p:nvPr>
        </p:nvSpPr>
        <p:spPr>
          <a:xfrm rot="0">
            <a:off x="457200" y="1935162"/>
            <a:ext cx="8229600" cy="4389437"/>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algn="ctr" indent="0" lvl="0" marL="0">
              <a:buNone/>
            </a:pPr>
            <a:r>
              <a:rPr altLang="en-US" b="1" lang="en-US"/>
              <a:t>ASSIGNMENT</a:t>
            </a:r>
          </a:p>
          <a:p>
            <a:pPr indent="0" lvl="0" marL="0">
              <a:buNone/>
            </a:pPr>
            <a:r>
              <a:rPr altLang="en-US" lang="en-US"/>
              <a:t>Write the procedure of the Last Offices from the KMTC procedure manual pages 90 – 91</a:t>
            </a:r>
          </a:p>
          <a:p>
            <a:pPr indent="0" lvl="0" marL="0"/>
            <a:endParaRPr altLang="en-US" lang="en-US"/>
          </a:p>
        </p:txBody>
      </p:sp>
    </p:spTree>
  </p:cSld>
  <p:clrMapOvr>
    <a:masterClrMapping/>
  </p:clrMapOvr>
  <p:transition spd="slow" advClick="1">
    <p:wheel spokes="1"/>
  </p:transition>
  <p:timing/>
</p:sld>
</file>

<file path=ppt/slides/slide1023.xml><?xml version="1.0" encoding="utf-8"?>
<p:sld xmlns:a="http://schemas.openxmlformats.org/drawingml/2006/main" xmlns:r="http://schemas.openxmlformats.org/officeDocument/2006/relationships" xmlns:p="http://schemas.openxmlformats.org/presentationml/2006/main" showMasterSp="1">
  <p:cSld>
    <p:spTree>
      <p:nvGrpSpPr>
        <p:cNvPr id="2126" name=""/>
        <p:cNvGrpSpPr/>
        <p:nvPr/>
      </p:nvGrpSpPr>
      <p:grpSpPr>
        <a:xfrm rot="0">
          <a:off x="0" y="0"/>
          <a:ext cx="0" cy="0"/>
          <a:chOff x="0" y="0"/>
          <a:chExt cx="0" cy="0"/>
        </a:xfrm>
      </p:grpSpPr>
      <p:sp>
        <p:nvSpPr>
          <p:cNvPr id="1050015" name=""/>
          <p:cNvSpPr/>
          <p:nvPr>
            <p:ph type="title" sz="full" idx="0"/>
          </p:nvPr>
        </p:nvSpPr>
        <p:spPr>
          <a:xfrm rot="0">
            <a:off x="457200" y="457200"/>
            <a:ext cx="8229600" cy="838200"/>
          </a:xfrm>
          <a:prstGeom prst="rect"/>
          <a:noFill/>
          <a:ln>
            <a:noFill/>
          </a:ln>
        </p:spPr>
        <p:txBody>
          <a:bodyPr anchor="b" bIns="0" lIns="0" rIns="0" tIns="45720" vert="horz"/>
          <a:lstStyle>
            <a:lvl1pPr algn="l" fontAlgn="base" indent="0" latinLnBrk="1" marL="0" rtl="0">
              <a:lnSpc>
                <a:spcPct val="100000"/>
              </a:lnSpc>
              <a:spcBef>
                <a:spcPct val="0"/>
              </a:spcBef>
              <a:spcAft>
                <a:spcPct val="0"/>
              </a:spcAft>
              <a:buFontTx/>
              <a:buNone/>
              <a:defRPr baseline="0" b="0" sz="5000" i="0" u="none">
                <a:solidFill>
                  <a:schemeClr val="lt2"/>
                </a:solidFill>
                <a:latin typeface="Calibri" pitchFamily="34" charset="0"/>
                <a:sym typeface="Calibri" pitchFamily="34" charset="0"/>
              </a:defRPr>
            </a:lvl1pPr>
          </a:lstStyle>
          <a:p>
            <a:pPr lvl="0"/>
            <a:r>
              <a:rPr altLang="en-US" b="1" sz="2800" lang="en-US">
                <a:solidFill>
                  <a:schemeClr val="dk1"/>
                </a:solidFill>
              </a:rPr>
              <a:t>Requirements</a:t>
            </a:r>
            <a:br/>
            <a:r>
              <a:rPr altLang="en-US" b="1" sz="2800" lang="en-US">
                <a:solidFill>
                  <a:schemeClr val="dk1"/>
                </a:solidFill>
              </a:rPr>
              <a:t>A clean trolley containing:</a:t>
            </a:r>
          </a:p>
        </p:txBody>
      </p:sp>
      <p:sp>
        <p:nvSpPr>
          <p:cNvPr id="1050016" name=""/>
          <p:cNvSpPr/>
          <p:nvPr>
            <p:ph type="body" sz="full" idx="1"/>
          </p:nvPr>
        </p:nvSpPr>
        <p:spPr>
          <a:xfrm rot="0">
            <a:off x="457200" y="1371600"/>
            <a:ext cx="4040187" cy="685800"/>
          </a:xfrm>
          <a:prstGeom prst="rect"/>
          <a:noFill/>
          <a:ln>
            <a:noFill/>
          </a:ln>
        </p:spPr>
        <p:txBody>
          <a:bodyPr anchor="ctr" bIns="0" lIns="45720" rIns="45720" tIns="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sz="2400" lang="en-US"/>
              <a:t>Top Shelf</a:t>
            </a:r>
          </a:p>
        </p:txBody>
      </p:sp>
      <p:sp>
        <p:nvSpPr>
          <p:cNvPr id="1050017" name=""/>
          <p:cNvSpPr/>
          <p:nvPr>
            <p:ph type="body" sz="half" idx="2"/>
          </p:nvPr>
        </p:nvSpPr>
        <p:spPr>
          <a:xfrm rot="0">
            <a:off x="4648200" y="914400"/>
            <a:ext cx="4041775" cy="654050"/>
          </a:xfrm>
          <a:prstGeom prst="rect"/>
          <a:noFill/>
          <a:ln>
            <a:noFill/>
          </a:ln>
        </p:spPr>
        <p:txBody>
          <a:bodyPr anchor="ctr" bIns="0" lIns="45720" rIns="45720" tIns="0" vert="horz"/>
          <a:lstStyle>
            <a:lvl1pPr indent="-273050" marL="273050">
              <a:lnSpc>
                <a:spcPct val="100000"/>
              </a:lnSpc>
              <a:spcBef>
                <a:spcPct val="20000"/>
              </a:spcBef>
              <a:spcAft>
                <a:spcPct val="0"/>
              </a:spcAft>
              <a:buClr>
                <a:srgbClr val="0BD0D9"/>
              </a:buClr>
              <a:buFont typeface="Wingdings 2" pitchFamily="18" charset="2"/>
              <a:buChar char=""/>
              <a:defRPr sz="2200">
                <a:solidFill>
                  <a:schemeClr val="dk1"/>
                </a:solidFill>
              </a:defRPr>
            </a:lvl1pPr>
            <a:lvl2pPr indent="-246062" marL="639762">
              <a:lnSpc>
                <a:spcPct val="100000"/>
              </a:lnSpc>
              <a:spcBef>
                <a:spcPct val="20000"/>
              </a:spcBef>
              <a:spcAft>
                <a:spcPct val="0"/>
              </a:spcAft>
              <a:buClr>
                <a:schemeClr val="accent1"/>
              </a:buClr>
              <a:buFont typeface="Wingdings 2" pitchFamily="18" charset="2"/>
              <a:buChar char=""/>
              <a:defRPr sz="2000">
                <a:solidFill>
                  <a:schemeClr val="dk1"/>
                </a:solidFill>
              </a:defRPr>
            </a:lvl2pPr>
            <a:lvl3pPr indent="-246063" marL="914400">
              <a:lnSpc>
                <a:spcPct val="100000"/>
              </a:lnSpc>
              <a:spcBef>
                <a:spcPct val="20000"/>
              </a:spcBef>
              <a:spcAft>
                <a:spcPct val="0"/>
              </a:spcAft>
              <a:buClr>
                <a:schemeClr val="accent2"/>
              </a:buClr>
              <a:buFont typeface="Wingdings 2" pitchFamily="18" charset="2"/>
              <a:buChar char=""/>
              <a:defRPr sz="1900">
                <a:solidFill>
                  <a:schemeClr val="dk1"/>
                </a:solidFill>
              </a:defRPr>
            </a:lvl3pPr>
            <a:lvl4pPr indent="-209550" marL="1187450">
              <a:lnSpc>
                <a:spcPct val="100000"/>
              </a:lnSpc>
              <a:spcBef>
                <a:spcPct val="20000"/>
              </a:spcBef>
              <a:spcAft>
                <a:spcPct val="0"/>
              </a:spcAft>
              <a:buClr>
                <a:srgbClr val="0BD0D9"/>
              </a:buClr>
              <a:buFont typeface="Wingdings 2" pitchFamily="18" charset="2"/>
              <a:buChar char=""/>
              <a:defRPr sz="1800">
                <a:solidFill>
                  <a:schemeClr val="dk1"/>
                </a:solidFill>
              </a:defRPr>
            </a:lvl4pPr>
            <a:lvl5pPr indent="-209550" marL="1462087">
              <a:lnSpc>
                <a:spcPct val="100000"/>
              </a:lnSpc>
              <a:spcBef>
                <a:spcPct val="20000"/>
              </a:spcBef>
              <a:spcAft>
                <a:spcPct val="0"/>
              </a:spcAft>
              <a:buClr>
                <a:srgbClr val="10CF9B"/>
              </a:buClr>
              <a:buFont typeface="Wingdings 2" pitchFamily="18" charset="2"/>
              <a:buChar char=""/>
              <a:defRPr sz="1800">
                <a:solidFill>
                  <a:schemeClr val="dk1"/>
                </a:solidFill>
              </a:defRPr>
            </a:lvl5pPr>
          </a:lstStyle>
          <a:p>
            <a:pPr indent="0" lvl="0" marL="0">
              <a:buNone/>
            </a:pPr>
            <a:r>
              <a:rPr altLang="en-US" b="1" sz="2400" lang="en-US"/>
              <a:t>Bottom Shelf</a:t>
            </a:r>
          </a:p>
        </p:txBody>
      </p:sp>
      <p:sp>
        <p:nvSpPr>
          <p:cNvPr id="1050018" name=""/>
          <p:cNvSpPr/>
          <p:nvPr>
            <p:ph sz="quarter" idx="3"/>
          </p:nvPr>
        </p:nvSpPr>
        <p:spPr>
          <a:xfrm rot="0">
            <a:off x="457200" y="2057400"/>
            <a:ext cx="4040187" cy="4303712"/>
          </a:xfrm>
          <a:prstGeom prst="rect"/>
          <a:noFill/>
          <a:ln>
            <a:noFill/>
          </a:ln>
        </p:spPr>
        <p:txBody>
          <a:bodyPr anchor="t" bIns="45720" lIns="91440" rIns="91440" tIns="0" vert="horz"/>
          <a:lstStyle>
            <a:lvl1pPr>
              <a:defRPr sz="2000"/>
            </a:lvl1pPr>
            <a:lvl2pPr>
              <a:defRPr sz="1800"/>
            </a:lvl2pPr>
            <a:lvl3pPr>
              <a:defRPr sz="1700"/>
            </a:lvl3pPr>
            <a:lvl4pPr>
              <a:defRPr sz="1600"/>
            </a:lvl4pPr>
            <a:lvl5pPr>
              <a:defRPr sz="1600"/>
            </a:lvl5pPr>
          </a:lstStyle>
          <a:p>
            <a:pPr lvl="0">
              <a:buFont typeface="Wingdings" pitchFamily="2" charset="2"/>
              <a:buChar char="Ø"/>
            </a:pPr>
            <a:r>
              <a:rPr altLang="en-US" sz="2200" lang="en-US"/>
              <a:t>3 pairs of gloves</a:t>
            </a:r>
          </a:p>
          <a:p>
            <a:pPr lvl="0">
              <a:buFont typeface="Wingdings" pitchFamily="2" charset="2"/>
              <a:buChar char="Ø"/>
            </a:pPr>
            <a:r>
              <a:rPr altLang="en-US" sz="2200" lang="en-US"/>
              <a:t>Basin of warm water</a:t>
            </a:r>
          </a:p>
          <a:p>
            <a:pPr lvl="0">
              <a:buFont typeface="Wingdings" pitchFamily="2" charset="2"/>
              <a:buChar char="Ø"/>
            </a:pPr>
            <a:r>
              <a:rPr altLang="en-US" sz="2200" lang="en-US"/>
              <a:t>Bath towel</a:t>
            </a:r>
          </a:p>
          <a:p>
            <a:pPr lvl="0">
              <a:buFont typeface="Wingdings" pitchFamily="2" charset="2"/>
              <a:buChar char="Ø"/>
            </a:pPr>
            <a:r>
              <a:rPr altLang="en-US" sz="2200" lang="en-US"/>
              <a:t>Flannel</a:t>
            </a:r>
          </a:p>
          <a:p>
            <a:pPr lvl="0">
              <a:buFont typeface="Wingdings" pitchFamily="2" charset="2"/>
              <a:buChar char="Ø"/>
            </a:pPr>
            <a:r>
              <a:rPr altLang="en-US" sz="2200" lang="en-US"/>
              <a:t>Soap dish</a:t>
            </a:r>
          </a:p>
          <a:p>
            <a:pPr lvl="0">
              <a:buFont typeface="Wingdings" pitchFamily="2" charset="2"/>
              <a:buChar char="Ø"/>
            </a:pPr>
            <a:r>
              <a:rPr altLang="en-US" sz="2200" lang="en-US"/>
              <a:t>Nail brush</a:t>
            </a:r>
          </a:p>
        </p:txBody>
      </p:sp>
      <p:sp>
        <p:nvSpPr>
          <p:cNvPr id="1050019" name=""/>
          <p:cNvSpPr/>
          <p:nvPr>
            <p:ph sz="quarter" idx="4"/>
          </p:nvPr>
        </p:nvSpPr>
        <p:spPr>
          <a:xfrm rot="0">
            <a:off x="4645025" y="1600200"/>
            <a:ext cx="4041775" cy="4760912"/>
          </a:xfrm>
          <a:prstGeom prst="rect"/>
          <a:noFill/>
          <a:ln>
            <a:noFill/>
          </a:ln>
        </p:spPr>
        <p:txBody>
          <a:bodyPr anchor="t" bIns="45720" lIns="91440" rIns="91440" tIns="0" vert="horz"/>
          <a:lstStyle>
            <a:lvl1pPr>
              <a:defRPr sz="2000"/>
            </a:lvl1pPr>
            <a:lvl2pPr>
              <a:defRPr sz="1800"/>
            </a:lvl2pPr>
            <a:lvl3pPr>
              <a:defRPr sz="1700"/>
            </a:lvl3pPr>
            <a:lvl4pPr>
              <a:defRPr sz="1600"/>
            </a:lvl4pPr>
            <a:lvl5pPr>
              <a:defRPr sz="1600"/>
            </a:lvl5pPr>
          </a:lstStyle>
          <a:p>
            <a:pPr lvl="0">
              <a:buFont typeface="Wingdings" pitchFamily="2" charset="2"/>
              <a:buChar char="Ø"/>
            </a:pPr>
            <a:r>
              <a:rPr altLang="en-US" sz="2200" lang="en-US"/>
              <a:t>Scissors</a:t>
            </a:r>
          </a:p>
          <a:p>
            <a:pPr lvl="0">
              <a:buFont typeface="Wingdings" pitchFamily="2" charset="2"/>
              <a:buChar char="Ø"/>
            </a:pPr>
            <a:r>
              <a:rPr altLang="en-US" sz="2200" lang="en-US"/>
              <a:t>2 identification tags</a:t>
            </a:r>
          </a:p>
          <a:p>
            <a:pPr lvl="0">
              <a:buFont typeface="Wingdings" pitchFamily="2" charset="2"/>
              <a:buChar char="Ø"/>
            </a:pPr>
            <a:r>
              <a:rPr altLang="en-US" sz="2200" lang="en-US"/>
              <a:t>Cotton wool swabs in a bowl</a:t>
            </a:r>
          </a:p>
          <a:p>
            <a:pPr lvl="0">
              <a:buFont typeface="Wingdings" pitchFamily="2" charset="2"/>
              <a:buChar char="Ø"/>
            </a:pPr>
            <a:r>
              <a:rPr altLang="en-US" sz="2200" lang="en-US"/>
              <a:t>Long sinus forceps</a:t>
            </a:r>
          </a:p>
          <a:p>
            <a:pPr lvl="0">
              <a:buFont typeface="Wingdings" pitchFamily="2" charset="2"/>
              <a:buChar char="Ø"/>
            </a:pPr>
            <a:r>
              <a:rPr altLang="en-US" sz="2200" lang="en-US"/>
              <a:t>Dissecting forceps</a:t>
            </a:r>
          </a:p>
          <a:p>
            <a:pPr lvl="0">
              <a:buFont typeface="Wingdings" pitchFamily="2" charset="2"/>
              <a:buChar char="Ø"/>
            </a:pPr>
            <a:r>
              <a:rPr altLang="en-US" sz="2200" lang="en-US"/>
              <a:t>Hair brush</a:t>
            </a:r>
          </a:p>
          <a:p>
            <a:pPr lvl="0">
              <a:buFont typeface="Wingdings" pitchFamily="2" charset="2"/>
              <a:buChar char="Ø"/>
            </a:pPr>
            <a:r>
              <a:rPr altLang="en-US" sz="2200" lang="en-US"/>
              <a:t>Clean gauze in bowl</a:t>
            </a:r>
          </a:p>
          <a:p>
            <a:pPr lvl="0">
              <a:buFont typeface="Wingdings" pitchFamily="2" charset="2"/>
              <a:buChar char="Ø"/>
            </a:pPr>
            <a:r>
              <a:rPr altLang="en-US" sz="2200" lang="en-US"/>
              <a:t>Strapping bandage</a:t>
            </a:r>
          </a:p>
          <a:p>
            <a:pPr lvl="0">
              <a:buFont typeface="Wingdings" pitchFamily="2" charset="2"/>
              <a:buChar char="Ø"/>
            </a:pPr>
            <a:r>
              <a:rPr altLang="en-US" sz="2200" lang="en-US"/>
              <a:t>Shaving equipment (for male if necessary)</a:t>
            </a:r>
          </a:p>
          <a:p>
            <a:pPr lvl="0">
              <a:buFont typeface="Wingdings" pitchFamily="2" charset="2"/>
              <a:buChar char="Ø"/>
            </a:pPr>
            <a:r>
              <a:rPr altLang="en-US" sz="2200" lang="en-US"/>
              <a:t>Kidney dish for urine</a:t>
            </a:r>
          </a:p>
          <a:p>
            <a:pPr lvl="0">
              <a:buFont typeface="Wingdings" pitchFamily="2" charset="2"/>
              <a:buChar char="Ø"/>
            </a:pPr>
            <a:r>
              <a:rPr altLang="en-US" sz="2200" lang="en-US"/>
              <a:t>Receiver with decontaminant</a:t>
            </a:r>
          </a:p>
        </p:txBody>
      </p:sp>
    </p:spTree>
  </p:cSld>
  <p:clrMapOvr>
    <a:masterClrMapping/>
  </p:clrMapOvr>
  <p:transition spd="slow" advClick="1">
    <p:wheel spokes="1"/>
  </p:transition>
  <p:timing/>
</p:sld>
</file>

<file path=ppt/slides/slide1024.xml><?xml version="1.0" encoding="utf-8"?>
<p:sld xmlns:a="http://schemas.openxmlformats.org/drawingml/2006/main" xmlns:r="http://schemas.openxmlformats.org/officeDocument/2006/relationships" xmlns:p="http://schemas.openxmlformats.org/presentationml/2006/main" showMasterSp="1">
  <p:cSld>
    <p:spTree>
      <p:nvGrpSpPr>
        <p:cNvPr id="2127" name=""/>
        <p:cNvGrpSpPr/>
        <p:nvPr/>
      </p:nvGrpSpPr>
      <p:grpSpPr>
        <a:xfrm rot="0">
          <a:off x="0" y="0"/>
          <a:ext cx="0" cy="0"/>
          <a:chOff x="0" y="0"/>
          <a:chExt cx="0" cy="0"/>
        </a:xfrm>
      </p:grpSpPr>
      <p:sp>
        <p:nvSpPr>
          <p:cNvPr id="1050020" name=""/>
          <p:cNvSpPr/>
          <p:nvPr>
            <p:ph sz="full" idx="1"/>
          </p:nvPr>
        </p:nvSpPr>
        <p:spPr>
          <a:xfrm rot="0">
            <a:off x="457200" y="533400"/>
            <a:ext cx="8229600" cy="57912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lvl="0">
              <a:buFont typeface="Wingdings" pitchFamily="2" charset="2"/>
              <a:buChar char="Ø"/>
            </a:pPr>
            <a:r>
              <a:rPr altLang="en-US" lang="en-US"/>
              <a:t>Waste receiver</a:t>
            </a:r>
          </a:p>
          <a:p>
            <a:pPr lvl="0">
              <a:buFont typeface="Wingdings" pitchFamily="2" charset="2"/>
              <a:buChar char="Ø"/>
            </a:pPr>
            <a:r>
              <a:rPr altLang="en-US" lang="en-US"/>
              <a:t>Dirty linen bag</a:t>
            </a:r>
          </a:p>
          <a:p>
            <a:pPr lvl="0">
              <a:buNone/>
            </a:pPr>
            <a:endParaRPr altLang="en-US" lang="en-US"/>
          </a:p>
          <a:p>
            <a:pPr lvl="0">
              <a:buNone/>
            </a:pPr>
            <a:r>
              <a:rPr altLang="en-US" b="1" i="1" lang="en-US"/>
              <a:t>Steps</a:t>
            </a:r>
          </a:p>
          <a:p>
            <a:pPr lvl="0">
              <a:buNone/>
            </a:pPr>
            <a:r>
              <a:rPr altLang="en-US" b="1" lang="en-US"/>
              <a:t>Note:</a:t>
            </a:r>
            <a:r>
              <a:rPr altLang="en-US" lang="en-US"/>
              <a:t> The procedure should be carried out in an isolated place and as calmly as possible to avoid causing anxiety to other patients</a:t>
            </a:r>
          </a:p>
          <a:p>
            <a:pPr lvl="0">
              <a:buFont typeface="Wingdings" pitchFamily="2" charset="2"/>
              <a:buChar char="Ø"/>
            </a:pPr>
            <a:r>
              <a:rPr altLang="en-US" lang="en-US"/>
              <a:t>Arrange items appropriately on the trolley</a:t>
            </a:r>
          </a:p>
          <a:p>
            <a:pPr lvl="0">
              <a:buFont typeface="Wingdings" pitchFamily="2" charset="2"/>
              <a:buChar char="Ø"/>
            </a:pPr>
            <a:r>
              <a:rPr altLang="en-US" lang="en-US"/>
              <a:t>Wheel the trolley and dirty linen bag to bedside</a:t>
            </a:r>
          </a:p>
          <a:p>
            <a:pPr lvl="0">
              <a:buFont typeface="Wingdings" pitchFamily="2" charset="2"/>
              <a:buChar char="Ø"/>
            </a:pPr>
            <a:r>
              <a:rPr altLang="en-US" lang="en-US"/>
              <a:t>Wear gloves and gowns</a:t>
            </a:r>
          </a:p>
          <a:p>
            <a:pPr lvl="0">
              <a:buFont typeface="Wingdings" pitchFamily="2" charset="2"/>
              <a:buChar char="Ø"/>
            </a:pPr>
            <a:r>
              <a:rPr altLang="en-US" lang="en-US"/>
              <a:t>Remove all equipment such as O2 cylinder, IV apparatus etc. and all pillows except one to support the head</a:t>
            </a:r>
          </a:p>
          <a:p>
            <a:pPr lvl="0"/>
            <a:endParaRPr altLang="en-US" lang="en-US"/>
          </a:p>
        </p:txBody>
      </p:sp>
    </p:spTree>
  </p:cSld>
  <p:clrMapOvr>
    <a:masterClrMapping/>
  </p:clrMapOvr>
  <p:transition spd="slow" advClick="1">
    <p:wheel spokes="1"/>
  </p:transition>
  <p:timing/>
</p:sld>
</file>

<file path=ppt/slides/slide1025.xml><?xml version="1.0" encoding="utf-8"?>
<p:sld xmlns:a="http://schemas.openxmlformats.org/drawingml/2006/main" xmlns:r="http://schemas.openxmlformats.org/officeDocument/2006/relationships" xmlns:p="http://schemas.openxmlformats.org/presentationml/2006/main" showMasterSp="1">
  <p:cSld>
    <p:spTree>
      <p:nvGrpSpPr>
        <p:cNvPr id="2128" name=""/>
        <p:cNvGrpSpPr/>
        <p:nvPr/>
      </p:nvGrpSpPr>
      <p:grpSpPr>
        <a:xfrm rot="0">
          <a:off x="0" y="0"/>
          <a:ext cx="0" cy="0"/>
          <a:chOff x="0" y="0"/>
          <a:chExt cx="0" cy="0"/>
        </a:xfrm>
      </p:grpSpPr>
      <p:sp>
        <p:nvSpPr>
          <p:cNvPr id="1050021" name=""/>
          <p:cNvSpPr/>
          <p:nvPr>
            <p:ph sz="full" idx="1"/>
          </p:nvPr>
        </p:nvSpPr>
        <p:spPr>
          <a:xfrm rot="0">
            <a:off x="457200" y="914400"/>
            <a:ext cx="8229600" cy="54102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lvl="0">
              <a:buFont typeface="Wingdings" pitchFamily="2" charset="2"/>
              <a:buChar char="Ø"/>
            </a:pPr>
            <a:r>
              <a:rPr altLang="en-US" lang="en-US"/>
              <a:t>Remove jewelry, label and keep safe</a:t>
            </a:r>
          </a:p>
          <a:p>
            <a:pPr lvl="0">
              <a:buFont typeface="Wingdings" pitchFamily="2" charset="2"/>
              <a:buChar char="Ø"/>
            </a:pPr>
            <a:r>
              <a:rPr altLang="en-US" lang="en-US"/>
              <a:t>Remove clothing, strip bed and place the linen dirty linen bag</a:t>
            </a:r>
          </a:p>
          <a:p>
            <a:pPr lvl="0">
              <a:buFont typeface="Wingdings" pitchFamily="2" charset="2"/>
              <a:buChar char="Ø"/>
            </a:pPr>
            <a:r>
              <a:rPr altLang="en-US" lang="en-US"/>
              <a:t>Lay the body flat on its back, legs together and arms to the side, ensuring the fingers are straight. To ensure the legs remain straight, tie the big toes together</a:t>
            </a:r>
          </a:p>
          <a:p>
            <a:pPr lvl="0">
              <a:buFont typeface="Wingdings" pitchFamily="2" charset="2"/>
              <a:buChar char="Ø"/>
            </a:pPr>
            <a:r>
              <a:rPr altLang="en-US" lang="en-US"/>
              <a:t>Return the dentures, remove hair pins, ribbons</a:t>
            </a:r>
          </a:p>
          <a:p>
            <a:pPr lvl="0">
              <a:buFont typeface="Wingdings" pitchFamily="2" charset="2"/>
              <a:buChar char="Ø"/>
            </a:pPr>
            <a:r>
              <a:rPr altLang="en-US" lang="en-US"/>
              <a:t>Lay head gently on pillow</a:t>
            </a:r>
          </a:p>
          <a:p>
            <a:pPr lvl="0">
              <a:buFont typeface="Wingdings" pitchFamily="2" charset="2"/>
              <a:buChar char="Ø"/>
            </a:pPr>
            <a:r>
              <a:rPr altLang="en-US" lang="en-US"/>
              <a:t>Bandage jaw to keep it from sagging</a:t>
            </a:r>
          </a:p>
          <a:p>
            <a:pPr lvl="0">
              <a:buFont typeface="Wingdings" pitchFamily="2" charset="2"/>
              <a:buChar char="Ø"/>
            </a:pPr>
            <a:r>
              <a:rPr altLang="en-US" lang="en-US"/>
              <a:t>Moisten pieces of cotton wool in warm water and place each piece over the eyelids, after closing the eyes</a:t>
            </a:r>
          </a:p>
        </p:txBody>
      </p:sp>
    </p:spTree>
  </p:cSld>
  <p:clrMapOvr>
    <a:masterClrMapping/>
  </p:clrMapOvr>
  <p:transition spd="slow" advClick="1">
    <p:wheel spokes="1"/>
  </p:transition>
  <p:timing/>
</p:sld>
</file>

<file path=ppt/slides/slide1026.xml><?xml version="1.0" encoding="utf-8"?>
<p:sld xmlns:a="http://schemas.openxmlformats.org/drawingml/2006/main" xmlns:r="http://schemas.openxmlformats.org/officeDocument/2006/relationships" xmlns:p="http://schemas.openxmlformats.org/presentationml/2006/main" showMasterSp="1">
  <p:cSld>
    <p:spTree>
      <p:nvGrpSpPr>
        <p:cNvPr id="2129" name=""/>
        <p:cNvGrpSpPr/>
        <p:nvPr/>
      </p:nvGrpSpPr>
      <p:grpSpPr>
        <a:xfrm rot="0">
          <a:off x="0" y="0"/>
          <a:ext cx="0" cy="0"/>
          <a:chOff x="0" y="0"/>
          <a:chExt cx="0" cy="0"/>
        </a:xfrm>
      </p:grpSpPr>
      <p:sp>
        <p:nvSpPr>
          <p:cNvPr id="1050022" name=""/>
          <p:cNvSpPr/>
          <p:nvPr>
            <p:ph sz="full" idx="1"/>
          </p:nvPr>
        </p:nvSpPr>
        <p:spPr>
          <a:xfrm rot="0">
            <a:off x="457200" y="533400"/>
            <a:ext cx="8229600" cy="57912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lvl="0">
              <a:buFont typeface="Wingdings" pitchFamily="2" charset="2"/>
              <a:buChar char="Ø"/>
            </a:pPr>
            <a:r>
              <a:rPr altLang="en-US" lang="en-US"/>
              <a:t>Leave the body in that state for one hour to allow RIGOR MORTIS to take place and cover the body with a sheet and blanket</a:t>
            </a:r>
          </a:p>
          <a:p>
            <a:pPr lvl="0">
              <a:buFont typeface="Wingdings" pitchFamily="2" charset="2"/>
              <a:buChar char="Ø"/>
            </a:pPr>
            <a:r>
              <a:rPr altLang="en-US" lang="en-US"/>
              <a:t>After one hour, 2 nurses return to the bedside and wear gloves</a:t>
            </a:r>
          </a:p>
          <a:p>
            <a:pPr lvl="0">
              <a:buFont typeface="Wingdings" pitchFamily="2" charset="2"/>
              <a:buChar char="Ø"/>
            </a:pPr>
            <a:r>
              <a:rPr altLang="en-US" lang="en-US"/>
              <a:t>Remove pads of cotton wool from eyes</a:t>
            </a:r>
          </a:p>
          <a:p>
            <a:pPr lvl="0">
              <a:buFont typeface="Wingdings" pitchFamily="2" charset="2"/>
              <a:buChar char="Ø"/>
            </a:pPr>
            <a:r>
              <a:rPr altLang="en-US" lang="en-US"/>
              <a:t>Remove bandage from jaw</a:t>
            </a:r>
          </a:p>
          <a:p>
            <a:pPr lvl="0">
              <a:buFont typeface="Wingdings" pitchFamily="2" charset="2"/>
              <a:buChar char="Ø"/>
            </a:pPr>
            <a:r>
              <a:rPr altLang="en-US" lang="en-US"/>
              <a:t>Wash the body as per bed bath procedure</a:t>
            </a:r>
          </a:p>
          <a:p>
            <a:pPr lvl="0">
              <a:buFont typeface="Wingdings" pitchFamily="2" charset="2"/>
              <a:buChar char="Ø"/>
            </a:pPr>
            <a:r>
              <a:rPr altLang="en-US" lang="en-US"/>
              <a:t>Comb hair backwards</a:t>
            </a:r>
          </a:p>
          <a:p>
            <a:pPr lvl="0">
              <a:buFont typeface="Wingdings" pitchFamily="2" charset="2"/>
              <a:buChar char="Ø"/>
            </a:pPr>
            <a:r>
              <a:rPr altLang="en-US" lang="en-US"/>
              <a:t>In case of male – shave beard if necessary</a:t>
            </a:r>
          </a:p>
          <a:p>
            <a:pPr lvl="0">
              <a:buFont typeface="Wingdings" pitchFamily="2" charset="2"/>
              <a:buChar char="Ø"/>
            </a:pPr>
            <a:r>
              <a:rPr altLang="en-US" lang="en-US"/>
              <a:t>Using cotton wool and sinus forceps, pack all orifices lightly without distorting the body features: ears, nostrils, mouth, anus and vagina</a:t>
            </a:r>
          </a:p>
        </p:txBody>
      </p:sp>
    </p:spTree>
  </p:cSld>
  <p:clrMapOvr>
    <a:masterClrMapping/>
  </p:clrMapOvr>
  <p:transition spd="slow" advClick="1">
    <p:wheel spokes="1"/>
  </p:transition>
  <p:timing/>
</p:sld>
</file>

<file path=ppt/slides/slide1027.xml><?xml version="1.0" encoding="utf-8"?>
<p:sld xmlns:a="http://schemas.openxmlformats.org/drawingml/2006/main" xmlns:r="http://schemas.openxmlformats.org/officeDocument/2006/relationships" xmlns:p="http://schemas.openxmlformats.org/presentationml/2006/main" showMasterSp="1">
  <p:cSld>
    <p:spTree>
      <p:nvGrpSpPr>
        <p:cNvPr id="2130" name=""/>
        <p:cNvGrpSpPr/>
        <p:nvPr/>
      </p:nvGrpSpPr>
      <p:grpSpPr>
        <a:xfrm rot="0">
          <a:off x="0" y="0"/>
          <a:ext cx="0" cy="0"/>
          <a:chOff x="0" y="0"/>
          <a:chExt cx="0" cy="0"/>
        </a:xfrm>
      </p:grpSpPr>
      <p:sp>
        <p:nvSpPr>
          <p:cNvPr id="1050023" name=""/>
          <p:cNvSpPr/>
          <p:nvPr>
            <p:ph sz="full" idx="1"/>
          </p:nvPr>
        </p:nvSpPr>
        <p:spPr>
          <a:xfrm rot="0">
            <a:off x="457200" y="838200"/>
            <a:ext cx="8229600" cy="54864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lvl="0">
              <a:buFont typeface="Wingdings" pitchFamily="2" charset="2"/>
              <a:buChar char="Ø"/>
            </a:pPr>
            <a:r>
              <a:rPr altLang="en-US" lang="en-US"/>
              <a:t>Note: The anus may be packed when washing the back of the body to avoid turning the body twice. If the diseased had an operation, remove any drain but leave stitches or clips in situ</a:t>
            </a:r>
          </a:p>
          <a:p>
            <a:pPr lvl="0">
              <a:buFont typeface="Wingdings" pitchFamily="2" charset="2"/>
              <a:buChar char="Ø"/>
            </a:pPr>
            <a:r>
              <a:rPr altLang="en-US" lang="en-US"/>
              <a:t>Pack any wound and bandage firmly</a:t>
            </a:r>
          </a:p>
          <a:p>
            <a:pPr lvl="0">
              <a:buFont typeface="Wingdings" pitchFamily="2" charset="2"/>
              <a:buChar char="Ø"/>
            </a:pPr>
            <a:r>
              <a:rPr altLang="en-US" lang="en-US"/>
              <a:t>Comb hair in normal hair style or backwards</a:t>
            </a:r>
          </a:p>
          <a:p>
            <a:pPr lvl="0">
              <a:buFont typeface="Wingdings" pitchFamily="2" charset="2"/>
              <a:buChar char="Ø"/>
            </a:pPr>
            <a:r>
              <a:rPr altLang="en-US" lang="en-US"/>
              <a:t>Place one identification tag on the body around the neck</a:t>
            </a:r>
          </a:p>
          <a:p>
            <a:pPr lvl="0">
              <a:buFont typeface="Wingdings" pitchFamily="2" charset="2"/>
              <a:buChar char="Ø"/>
            </a:pPr>
            <a:r>
              <a:rPr altLang="en-US" lang="en-US"/>
              <a:t>Wrap the body in a mortuary sheet and tie three times; at the ankles, around the abdomen and on the neck</a:t>
            </a:r>
          </a:p>
          <a:p>
            <a:pPr lvl="0">
              <a:buFont typeface="Wingdings" pitchFamily="2" charset="2"/>
              <a:buChar char="Ø"/>
            </a:pPr>
            <a:r>
              <a:rPr altLang="en-US" lang="en-US"/>
              <a:t>Place the 2</a:t>
            </a:r>
            <a:r>
              <a:rPr altLang="en-US" baseline="30000" lang="en-US"/>
              <a:t>nd</a:t>
            </a:r>
            <a:r>
              <a:rPr altLang="en-US" lang="en-US"/>
              <a:t> identification tag around the ankles</a:t>
            </a:r>
          </a:p>
          <a:p>
            <a:pPr lvl="0">
              <a:buFont typeface="Wingdings" pitchFamily="2" charset="2"/>
              <a:buChar char="Ø"/>
            </a:pPr>
            <a:r>
              <a:rPr altLang="en-US" lang="en-US"/>
              <a:t>Cover the body with a sheet</a:t>
            </a:r>
          </a:p>
        </p:txBody>
      </p:sp>
    </p:spTree>
  </p:cSld>
  <p:clrMapOvr>
    <a:masterClrMapping/>
  </p:clrMapOvr>
  <p:transition spd="slow" advClick="1">
    <p:wheel spokes="1"/>
  </p:transition>
  <p:timing/>
</p:sld>
</file>

<file path=ppt/slides/slide1028.xml><?xml version="1.0" encoding="utf-8"?>
<p:sld xmlns:a="http://schemas.openxmlformats.org/drawingml/2006/main" xmlns:r="http://schemas.openxmlformats.org/officeDocument/2006/relationships" xmlns:p="http://schemas.openxmlformats.org/presentationml/2006/main" showMasterSp="1">
  <p:cSld>
    <p:spTree>
      <p:nvGrpSpPr>
        <p:cNvPr id="2131" name=""/>
        <p:cNvGrpSpPr/>
        <p:nvPr/>
      </p:nvGrpSpPr>
      <p:grpSpPr>
        <a:xfrm rot="0">
          <a:off x="0" y="0"/>
          <a:ext cx="0" cy="0"/>
          <a:chOff x="0" y="0"/>
          <a:chExt cx="0" cy="0"/>
        </a:xfrm>
      </p:grpSpPr>
      <p:sp>
        <p:nvSpPr>
          <p:cNvPr id="1050024" name=""/>
          <p:cNvSpPr/>
          <p:nvPr>
            <p:ph sz="full" idx="1"/>
          </p:nvPr>
        </p:nvSpPr>
        <p:spPr>
          <a:xfrm rot="0">
            <a:off x="457200" y="1143000"/>
            <a:ext cx="8229600" cy="51816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lvl="0">
              <a:buFont typeface="Wingdings" pitchFamily="2" charset="2"/>
              <a:buChar char="Ø"/>
            </a:pPr>
            <a:r>
              <a:rPr altLang="en-US" lang="en-US"/>
              <a:t>Call the mortuary attendant to collect the body</a:t>
            </a:r>
          </a:p>
          <a:p>
            <a:pPr lvl="0">
              <a:buFont typeface="Wingdings" pitchFamily="2" charset="2"/>
              <a:buChar char="Ø"/>
            </a:pPr>
            <a:r>
              <a:rPr altLang="en-US" lang="en-US"/>
              <a:t>Hand body to the attendant and ensure that he signs that the has taken custody of the body, time and date</a:t>
            </a:r>
          </a:p>
          <a:p>
            <a:pPr lvl="0">
              <a:buFont typeface="Wingdings" pitchFamily="2" charset="2"/>
              <a:buChar char="Ø"/>
            </a:pPr>
            <a:r>
              <a:rPr altLang="en-US" lang="en-US"/>
              <a:t>Clear the equipment</a:t>
            </a:r>
          </a:p>
          <a:p>
            <a:pPr lvl="0">
              <a:buFont typeface="Wingdings" pitchFamily="2" charset="2"/>
              <a:buChar char="Ø"/>
            </a:pPr>
            <a:r>
              <a:rPr altLang="en-US" lang="en-US"/>
              <a:t>Wash hands</a:t>
            </a:r>
          </a:p>
          <a:p>
            <a:pPr lvl="0">
              <a:buFont typeface="Wingdings" pitchFamily="2" charset="2"/>
              <a:buChar char="Ø"/>
            </a:pPr>
            <a:r>
              <a:rPr altLang="en-US" lang="en-US"/>
              <a:t>Record in cardex: Date, time of disposal of the body to the mortuary attendant</a:t>
            </a:r>
          </a:p>
        </p:txBody>
      </p:sp>
    </p:spTree>
  </p:cSld>
  <p:clrMapOvr>
    <a:masterClrMapping/>
  </p:clrMapOvr>
  <p:transition spd="slow" advClick="1">
    <p:wheel spokes="1"/>
  </p:transition>
  <p:timing/>
</p:sld>
</file>

<file path=ppt/slides/slide1029.xml><?xml version="1.0" encoding="utf-8"?>
<p:sld xmlns:a="http://schemas.openxmlformats.org/drawingml/2006/main" xmlns:r="http://schemas.openxmlformats.org/officeDocument/2006/relationships" xmlns:p="http://schemas.openxmlformats.org/presentationml/2006/main" showMasterSp="1">
  <p:cSld>
    <p:spTree>
      <p:nvGrpSpPr>
        <p:cNvPr id="2132" name=""/>
        <p:cNvGrpSpPr/>
        <p:nvPr/>
      </p:nvGrpSpPr>
      <p:grpSpPr>
        <a:xfrm rot="0">
          <a:off x="0" y="0"/>
          <a:ext cx="0" cy="0"/>
          <a:chOff x="0" y="0"/>
          <a:chExt cx="0" cy="0"/>
        </a:xfrm>
      </p:grpSpPr>
      <p:sp>
        <p:nvSpPr>
          <p:cNvPr id="1050025" name=""/>
          <p:cNvSpPr/>
          <p:nvPr>
            <p:ph sz="full" idx="1"/>
          </p:nvPr>
        </p:nvSpPr>
        <p:spPr>
          <a:xfrm rot="0">
            <a:off x="457200" y="1935162"/>
            <a:ext cx="8229600" cy="4389437"/>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algn="ctr" indent="0" lvl="0" marL="0">
              <a:buNone/>
            </a:pPr>
            <a:r>
              <a:rPr altLang="en-US" b="1" lang="en-US"/>
              <a:t>ASSIGNMENT</a:t>
            </a:r>
          </a:p>
          <a:p>
            <a:pPr indent="0" lvl="0" marL="0">
              <a:buNone/>
            </a:pPr>
            <a:r>
              <a:rPr altLang="en-US" lang="en-US"/>
              <a:t>Write the procedures of the following from the handout</a:t>
            </a:r>
          </a:p>
          <a:p>
            <a:pPr indent="0" lvl="0" marL="0">
              <a:buFont typeface="Wingdings" pitchFamily="2" charset="2"/>
              <a:buChar char="Ø"/>
            </a:pPr>
            <a:r>
              <a:rPr altLang="en-US" lang="en-US"/>
              <a:t>Ear Irrigation/Syringing </a:t>
            </a:r>
          </a:p>
          <a:p>
            <a:pPr indent="0" lvl="0" marL="0">
              <a:buFont typeface="Wingdings" pitchFamily="2" charset="2"/>
              <a:buChar char="Ø"/>
            </a:pPr>
            <a:r>
              <a:rPr altLang="en-US" lang="en-US"/>
              <a:t>Eye Irrigation</a:t>
            </a:r>
          </a:p>
          <a:p>
            <a:pPr indent="0" lvl="0" marL="0">
              <a:buFont typeface="Wingdings" pitchFamily="2" charset="2"/>
              <a:buChar char="Ø"/>
            </a:pPr>
            <a:r>
              <a:rPr altLang="en-US" lang="en-US"/>
              <a:t>Suctioning  </a:t>
            </a:r>
          </a:p>
        </p:txBody>
      </p:sp>
    </p:spTree>
  </p:cSld>
  <p:clrMapOvr>
    <a:masterClrMapping/>
  </p:clrMapOvr>
  <p:transition spd="slow" advClick="1">
    <p:wheel spokes="1"/>
  </p:transition>
  <p:timing/>
</p:sld>
</file>

<file path=ppt/slides/slide103.xml><?xml version="1.0" encoding="utf-8"?>
<p:sld xmlns:a="http://schemas.openxmlformats.org/drawingml/2006/main" xmlns:r="http://schemas.openxmlformats.org/officeDocument/2006/relationships" xmlns:p="http://schemas.openxmlformats.org/presentationml/2006/main" showMasterSp="1">
  <p:cSld>
    <p:spTree>
      <p:nvGrpSpPr>
        <p:cNvPr id="1185" name=""/>
        <p:cNvGrpSpPr/>
        <p:nvPr/>
      </p:nvGrpSpPr>
      <p:grpSpPr>
        <a:xfrm rot="0">
          <a:off x="0" y="0"/>
          <a:ext cx="0" cy="0"/>
          <a:chOff x="0" y="0"/>
          <a:chExt cx="0" cy="0"/>
        </a:xfrm>
      </p:grpSpPr>
      <p:sp>
        <p:nvSpPr>
          <p:cNvPr id="1048724" name=""/>
          <p:cNvSpPr/>
          <p:nvPr>
            <p:ph sz="full" idx="1"/>
          </p:nvPr>
        </p:nvSpPr>
        <p:spPr>
          <a:xfrm rot="0">
            <a:off x="457200" y="1219200"/>
            <a:ext cx="8229600" cy="4906962"/>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eaLnBrk="1" hangingPunct="1" indent="0" latinLnBrk="1" lvl="0" marL="0">
              <a:buClr>
                <a:srgbClr val="DE6C36"/>
              </a:buClr>
              <a:buFont typeface="Arial" pitchFamily="0" charset="0"/>
              <a:buNone/>
            </a:pPr>
            <a:r>
              <a:rPr altLang="en-US" b="1" lang="en-US"/>
              <a:t>4. Malpractice: </a:t>
            </a:r>
          </a:p>
          <a:p>
            <a:pPr eaLnBrk="1" hangingPunct="1" indent="0" latinLnBrk="1" lvl="0" marL="0">
              <a:buClr>
                <a:srgbClr val="DE6C36"/>
              </a:buClr>
              <a:buNone/>
            </a:pPr>
            <a:r>
              <a:rPr altLang="en-US" lang="en-US"/>
              <a:t>Consists of wrongful act on the part of the medical personnel that results to an injury or harm on the patient, intentionally or negligently. Remember you are a trained nurse. Can be provision of substandard care to patients and performance of procedures that are out of your scope of practice.</a:t>
            </a:r>
          </a:p>
        </p:txBody>
      </p:sp>
    </p:spTree>
  </p:cSld>
  <p:clrMapOvr>
    <a:masterClrMapping/>
  </p:clrMapOvr>
  <p:transition spd="slow" advClick="1">
    <p:wheel spokes="1"/>
  </p:transition>
  <p:timing/>
</p:sld>
</file>

<file path=ppt/slides/slide1030.xml><?xml version="1.0" encoding="utf-8"?>
<p:sld xmlns:a="http://schemas.openxmlformats.org/drawingml/2006/main" xmlns:r="http://schemas.openxmlformats.org/officeDocument/2006/relationships" xmlns:p="http://schemas.openxmlformats.org/presentationml/2006/main" showMasterSp="1">
  <p:cSld>
    <p:spTree>
      <p:nvGrpSpPr>
        <p:cNvPr id="2133" name=""/>
        <p:cNvGrpSpPr/>
        <p:nvPr/>
      </p:nvGrpSpPr>
      <p:grpSpPr>
        <a:xfrm rot="0">
          <a:off x="0" y="0"/>
          <a:ext cx="0" cy="0"/>
          <a:chOff x="0" y="0"/>
          <a:chExt cx="0" cy="0"/>
        </a:xfrm>
      </p:grpSpPr>
      <p:sp>
        <p:nvSpPr>
          <p:cNvPr id="1050026" name=""/>
          <p:cNvSpPr/>
          <p:nvPr>
            <p:ph sz="full" idx="1"/>
          </p:nvPr>
        </p:nvSpPr>
        <p:spPr>
          <a:xfrm rot="0">
            <a:off x="457200" y="533400"/>
            <a:ext cx="8229600" cy="57912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algn="ctr" indent="0" lvl="0" marL="0">
              <a:buNone/>
            </a:pPr>
            <a:r>
              <a:rPr altLang="en-US" b="1" lang="en-US"/>
              <a:t>EAR IRRIGATION/SYRINGING</a:t>
            </a:r>
          </a:p>
          <a:p>
            <a:pPr indent="0" lvl="0" marL="0">
              <a:buNone/>
            </a:pPr>
            <a:r>
              <a:rPr altLang="en-US" b="1" i="1" lang="en-US"/>
              <a:t>Indications</a:t>
            </a:r>
          </a:p>
          <a:p>
            <a:pPr indent="0" lvl="0" marL="0">
              <a:buFont typeface="Wingdings" pitchFamily="2" charset="2"/>
              <a:buChar char="Ø"/>
            </a:pPr>
            <a:r>
              <a:rPr altLang="en-US" lang="en-US"/>
              <a:t>To remove impacted wax</a:t>
            </a:r>
          </a:p>
          <a:p>
            <a:pPr indent="0" lvl="0" marL="0">
              <a:buFont typeface="Wingdings" pitchFamily="2" charset="2"/>
              <a:buChar char="Ø"/>
            </a:pPr>
            <a:r>
              <a:rPr altLang="en-US" lang="en-US"/>
              <a:t>To remove discharge</a:t>
            </a:r>
          </a:p>
          <a:p>
            <a:pPr indent="0" lvl="0" marL="0">
              <a:buFont typeface="Wingdings" pitchFamily="2" charset="2"/>
              <a:buChar char="Ø"/>
            </a:pPr>
            <a:r>
              <a:rPr altLang="en-US" lang="en-US"/>
              <a:t>To remove foreign body in external ear</a:t>
            </a:r>
          </a:p>
          <a:p>
            <a:pPr indent="0" lvl="0" marL="0">
              <a:buNone/>
            </a:pPr>
            <a:endParaRPr altLang="en-US" lang="en-US"/>
          </a:p>
          <a:p>
            <a:pPr indent="0" lvl="0" marL="0">
              <a:buNone/>
            </a:pPr>
            <a:r>
              <a:rPr altLang="en-US" b="1" i="1" lang="en-US"/>
              <a:t>Requirements</a:t>
            </a:r>
          </a:p>
          <a:p>
            <a:pPr indent="0" lvl="0" marL="0">
              <a:buFont typeface="Wingdings" pitchFamily="2" charset="2"/>
              <a:buChar char="Ø"/>
            </a:pPr>
            <a:r>
              <a:rPr altLang="en-US" lang="en-US"/>
              <a:t>Aural/Higginson syringe in a receiver</a:t>
            </a:r>
          </a:p>
          <a:p>
            <a:pPr indent="0" lvl="0" marL="0">
              <a:buFont typeface="Wingdings" pitchFamily="2" charset="2"/>
              <a:buChar char="Ø"/>
            </a:pPr>
            <a:r>
              <a:rPr altLang="en-US" lang="en-US"/>
              <a:t>Aural speculum</a:t>
            </a:r>
          </a:p>
          <a:p>
            <a:pPr indent="0" lvl="0" marL="0">
              <a:buFont typeface="Wingdings" pitchFamily="2" charset="2"/>
              <a:buChar char="Ø"/>
            </a:pPr>
            <a:r>
              <a:rPr altLang="en-US" lang="en-US"/>
              <a:t>Cotton wool in galipot</a:t>
            </a:r>
          </a:p>
          <a:p>
            <a:pPr indent="0" lvl="0" marL="0">
              <a:buFont typeface="Wingdings" pitchFamily="2" charset="2"/>
              <a:buChar char="Ø"/>
            </a:pPr>
            <a:r>
              <a:rPr altLang="en-US" lang="en-US"/>
              <a:t>Auriscope</a:t>
            </a:r>
          </a:p>
          <a:p>
            <a:pPr indent="0" lvl="0" marL="0">
              <a:buFont typeface="Wingdings" pitchFamily="2" charset="2"/>
              <a:buChar char="Ø"/>
            </a:pPr>
            <a:r>
              <a:rPr altLang="en-US" lang="en-US"/>
              <a:t>Orange sticks</a:t>
            </a:r>
          </a:p>
        </p:txBody>
      </p:sp>
    </p:spTree>
  </p:cSld>
  <p:clrMapOvr>
    <a:masterClrMapping/>
  </p:clrMapOvr>
  <p:transition spd="slow" advClick="1">
    <p:wheel spokes="1"/>
  </p:transition>
  <p:timing/>
</p:sld>
</file>

<file path=ppt/slides/slide1031.xml><?xml version="1.0" encoding="utf-8"?>
<p:sld xmlns:a="http://schemas.openxmlformats.org/drawingml/2006/main" xmlns:r="http://schemas.openxmlformats.org/officeDocument/2006/relationships" xmlns:p="http://schemas.openxmlformats.org/presentationml/2006/main" showMasterSp="1">
  <p:cSld>
    <p:spTree>
      <p:nvGrpSpPr>
        <p:cNvPr id="2134" name=""/>
        <p:cNvGrpSpPr/>
        <p:nvPr/>
      </p:nvGrpSpPr>
      <p:grpSpPr>
        <a:xfrm rot="0">
          <a:off x="0" y="0"/>
          <a:ext cx="0" cy="0"/>
          <a:chOff x="0" y="0"/>
          <a:chExt cx="0" cy="0"/>
        </a:xfrm>
      </p:grpSpPr>
      <p:sp>
        <p:nvSpPr>
          <p:cNvPr id="1050027" name=""/>
          <p:cNvSpPr/>
          <p:nvPr>
            <p:ph sz="full" idx="1"/>
          </p:nvPr>
        </p:nvSpPr>
        <p:spPr>
          <a:xfrm rot="0">
            <a:off x="457200" y="990600"/>
            <a:ext cx="8229600" cy="53340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lvl="0">
              <a:buFont typeface="Wingdings" pitchFamily="2" charset="2"/>
              <a:buChar char="Ø"/>
            </a:pPr>
            <a:r>
              <a:rPr altLang="en-US" lang="en-US"/>
              <a:t>Wax hook</a:t>
            </a:r>
          </a:p>
          <a:p>
            <a:pPr lvl="0">
              <a:buFont typeface="Wingdings" pitchFamily="2" charset="2"/>
              <a:buChar char="Ø"/>
            </a:pPr>
            <a:r>
              <a:rPr altLang="en-US" lang="en-US"/>
              <a:t>Receiver (kidney dish)</a:t>
            </a:r>
          </a:p>
          <a:p>
            <a:pPr lvl="0">
              <a:buFont typeface="Wingdings" pitchFamily="2" charset="2"/>
              <a:buChar char="Ø"/>
            </a:pPr>
            <a:r>
              <a:rPr altLang="en-US" lang="en-US"/>
              <a:t>Lotion thermometer</a:t>
            </a:r>
          </a:p>
          <a:p>
            <a:pPr lvl="0">
              <a:buFont typeface="Wingdings" pitchFamily="2" charset="2"/>
              <a:buChar char="Ø"/>
            </a:pPr>
            <a:r>
              <a:rPr altLang="en-US" lang="en-US"/>
              <a:t>Aural forceps</a:t>
            </a:r>
          </a:p>
          <a:p>
            <a:pPr lvl="0">
              <a:buFont typeface="Wingdings" pitchFamily="2" charset="2"/>
              <a:buChar char="Ø"/>
            </a:pPr>
            <a:r>
              <a:rPr altLang="en-US" lang="en-US"/>
              <a:t>Jug of lotion at 30 degrees Celsius (plain water, normal saline or hydrogen peroxide)</a:t>
            </a:r>
          </a:p>
          <a:p>
            <a:pPr lvl="0">
              <a:buFont typeface="Wingdings" pitchFamily="2" charset="2"/>
              <a:buChar char="Ø"/>
            </a:pPr>
            <a:r>
              <a:rPr altLang="en-US" lang="en-US"/>
              <a:t>Gloves</a:t>
            </a:r>
          </a:p>
          <a:p>
            <a:pPr lvl="0">
              <a:buFont typeface="Wingdings" pitchFamily="2" charset="2"/>
              <a:buChar char="Ø"/>
            </a:pPr>
            <a:r>
              <a:rPr altLang="en-US" lang="en-US"/>
              <a:t>Mackintosh and towel</a:t>
            </a:r>
          </a:p>
          <a:p>
            <a:pPr lvl="0">
              <a:buFont typeface="Wingdings" pitchFamily="2" charset="2"/>
              <a:buChar char="Ø"/>
            </a:pPr>
            <a:r>
              <a:rPr altLang="en-US" lang="en-US"/>
              <a:t>Head mirror and lamp if available</a:t>
            </a:r>
          </a:p>
          <a:p>
            <a:pPr lvl="0">
              <a:buFont typeface="Wingdings" pitchFamily="2" charset="2"/>
              <a:buChar char="Ø"/>
            </a:pPr>
            <a:r>
              <a:rPr altLang="en-US" lang="en-US"/>
              <a:t>Sodium bicarbonate eardrops or olive oil</a:t>
            </a:r>
          </a:p>
        </p:txBody>
      </p:sp>
    </p:spTree>
  </p:cSld>
  <p:clrMapOvr>
    <a:masterClrMapping/>
  </p:clrMapOvr>
  <p:transition spd="slow" advClick="1">
    <p:wheel spokes="1"/>
  </p:transition>
  <p:timing/>
</p:sld>
</file>

<file path=ppt/slides/slide1032.xml><?xml version="1.0" encoding="utf-8"?>
<p:sld xmlns:a="http://schemas.openxmlformats.org/drawingml/2006/main" xmlns:r="http://schemas.openxmlformats.org/officeDocument/2006/relationships" xmlns:p="http://schemas.openxmlformats.org/presentationml/2006/main" showMasterSp="1">
  <p:cSld>
    <p:spTree>
      <p:nvGrpSpPr>
        <p:cNvPr id="2135" name=""/>
        <p:cNvGrpSpPr/>
        <p:nvPr/>
      </p:nvGrpSpPr>
      <p:grpSpPr>
        <a:xfrm rot="0">
          <a:off x="0" y="0"/>
          <a:ext cx="0" cy="0"/>
          <a:chOff x="0" y="0"/>
          <a:chExt cx="0" cy="0"/>
        </a:xfrm>
      </p:grpSpPr>
      <p:sp>
        <p:nvSpPr>
          <p:cNvPr id="1050028" name=""/>
          <p:cNvSpPr/>
          <p:nvPr>
            <p:ph sz="full" idx="1"/>
          </p:nvPr>
        </p:nvSpPr>
        <p:spPr>
          <a:xfrm rot="0">
            <a:off x="457200" y="609600"/>
            <a:ext cx="8229600" cy="57150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i="1" lang="en-US"/>
              <a:t>Steps</a:t>
            </a:r>
          </a:p>
          <a:p>
            <a:pPr indent="0" lvl="0" marL="0">
              <a:buFont typeface="Wingdings" pitchFamily="2" charset="2"/>
              <a:buChar char="Ø"/>
            </a:pPr>
            <a:r>
              <a:rPr altLang="en-US" lang="en-US"/>
              <a:t>Explain the procedure to the patient and get his/her consent</a:t>
            </a:r>
          </a:p>
          <a:p>
            <a:pPr indent="0" lvl="0" marL="0">
              <a:buFont typeface="Wingdings" pitchFamily="2" charset="2"/>
              <a:buChar char="Ø"/>
            </a:pPr>
            <a:r>
              <a:rPr altLang="en-US" lang="en-US"/>
              <a:t>Seat patient comfortably with the affected ear towards the light source</a:t>
            </a:r>
          </a:p>
          <a:p>
            <a:pPr indent="0" lvl="0" marL="0">
              <a:buFont typeface="Wingdings" pitchFamily="2" charset="2"/>
              <a:buChar char="Ø"/>
            </a:pPr>
            <a:r>
              <a:rPr altLang="en-US" lang="en-US"/>
              <a:t>Screen the bed/area</a:t>
            </a:r>
          </a:p>
          <a:p>
            <a:pPr indent="0" lvl="0" marL="0">
              <a:buFont typeface="Wingdings" pitchFamily="2" charset="2"/>
              <a:buChar char="Ø"/>
            </a:pPr>
            <a:r>
              <a:rPr altLang="en-US" lang="en-US"/>
              <a:t>Assemble the equipment and arrange them in order of how they will be used on a tray</a:t>
            </a:r>
          </a:p>
          <a:p>
            <a:pPr indent="0" lvl="0" marL="0">
              <a:buFont typeface="Wingdings" pitchFamily="2" charset="2"/>
              <a:buChar char="Ø"/>
            </a:pPr>
            <a:r>
              <a:rPr altLang="en-US" lang="en-US"/>
              <a:t>Wash hand and dry them then don gloves</a:t>
            </a:r>
          </a:p>
          <a:p>
            <a:pPr indent="0" lvl="0" marL="0">
              <a:buFont typeface="Wingdings" pitchFamily="2" charset="2"/>
              <a:buChar char="Ø"/>
            </a:pPr>
            <a:r>
              <a:rPr altLang="en-US" lang="en-US"/>
              <a:t>If ear had impacted wax, put sodium bicarbonate drops or some olive oil, four hours before to soften</a:t>
            </a:r>
          </a:p>
        </p:txBody>
      </p:sp>
    </p:spTree>
  </p:cSld>
  <p:clrMapOvr>
    <a:masterClrMapping/>
  </p:clrMapOvr>
  <p:transition spd="slow" advClick="1">
    <p:wheel spokes="1"/>
  </p:transition>
  <p:timing/>
</p:sld>
</file>

<file path=ppt/slides/slide1033.xml><?xml version="1.0" encoding="utf-8"?>
<p:sld xmlns:a="http://schemas.openxmlformats.org/drawingml/2006/main" xmlns:r="http://schemas.openxmlformats.org/officeDocument/2006/relationships" xmlns:p="http://schemas.openxmlformats.org/presentationml/2006/main" showMasterSp="1">
  <p:cSld>
    <p:spTree>
      <p:nvGrpSpPr>
        <p:cNvPr id="2136" name=""/>
        <p:cNvGrpSpPr/>
        <p:nvPr/>
      </p:nvGrpSpPr>
      <p:grpSpPr>
        <a:xfrm rot="0">
          <a:off x="0" y="0"/>
          <a:ext cx="0" cy="0"/>
          <a:chOff x="0" y="0"/>
          <a:chExt cx="0" cy="0"/>
        </a:xfrm>
      </p:grpSpPr>
      <p:sp>
        <p:nvSpPr>
          <p:cNvPr id="1050029" name=""/>
          <p:cNvSpPr/>
          <p:nvPr>
            <p:ph sz="full" idx="1"/>
          </p:nvPr>
        </p:nvSpPr>
        <p:spPr>
          <a:xfrm rot="0">
            <a:off x="457200" y="685800"/>
            <a:ext cx="8229600" cy="56388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lvl="0">
              <a:buFont typeface="Wingdings" pitchFamily="2" charset="2"/>
              <a:buChar char="Ø"/>
            </a:pPr>
            <a:r>
              <a:rPr altLang="en-US" lang="en-US"/>
              <a:t>Place mackintosh and towel protectively around patient’s neck</a:t>
            </a:r>
          </a:p>
          <a:p>
            <a:pPr lvl="0">
              <a:buFont typeface="Wingdings" pitchFamily="2" charset="2"/>
              <a:buChar char="Ø"/>
            </a:pPr>
            <a:r>
              <a:rPr altLang="en-US" lang="en-US"/>
              <a:t>Tilt the patient’s head slightly from the operator</a:t>
            </a:r>
          </a:p>
          <a:p>
            <a:pPr lvl="0">
              <a:buFont typeface="Wingdings" pitchFamily="2" charset="2"/>
              <a:buChar char="Ø"/>
            </a:pPr>
            <a:r>
              <a:rPr altLang="en-US" lang="en-US"/>
              <a:t>Examine the ear and note the state of external meatus</a:t>
            </a:r>
          </a:p>
          <a:p>
            <a:pPr lvl="0">
              <a:buFont typeface="Wingdings" pitchFamily="2" charset="2"/>
              <a:buChar char="Ø"/>
            </a:pPr>
            <a:r>
              <a:rPr altLang="en-US" lang="en-US"/>
              <a:t>Ask the patient to hold the kidney dish beneath the affected ear by demonstrating it to him/her</a:t>
            </a:r>
          </a:p>
          <a:p>
            <a:pPr lvl="0">
              <a:buFont typeface="Wingdings" pitchFamily="2" charset="2"/>
              <a:buChar char="Ø"/>
            </a:pPr>
            <a:r>
              <a:rPr altLang="en-US" lang="en-US"/>
              <a:t>Check the temperature of lotion and then fill the syringe from the jug and expel the air</a:t>
            </a:r>
          </a:p>
          <a:p>
            <a:pPr lvl="0">
              <a:buFont typeface="Wingdings" pitchFamily="2" charset="2"/>
              <a:buChar char="Ø"/>
            </a:pPr>
            <a:r>
              <a:rPr altLang="en-US" lang="en-US"/>
              <a:t>Hold the upper margin of the pinna of the affected ear firmly but gently between first and second fingers of the left hand</a:t>
            </a:r>
          </a:p>
        </p:txBody>
      </p:sp>
    </p:spTree>
  </p:cSld>
  <p:clrMapOvr>
    <a:masterClrMapping/>
  </p:clrMapOvr>
  <p:transition spd="slow" advClick="1">
    <p:wheel spokes="1"/>
  </p:transition>
  <p:timing/>
</p:sld>
</file>

<file path=ppt/slides/slide1034.xml><?xml version="1.0" encoding="utf-8"?>
<p:sld xmlns:a="http://schemas.openxmlformats.org/drawingml/2006/main" xmlns:r="http://schemas.openxmlformats.org/officeDocument/2006/relationships" xmlns:p="http://schemas.openxmlformats.org/presentationml/2006/main" showMasterSp="1">
  <p:cSld>
    <p:spTree>
      <p:nvGrpSpPr>
        <p:cNvPr id="2137" name=""/>
        <p:cNvGrpSpPr/>
        <p:nvPr/>
      </p:nvGrpSpPr>
      <p:grpSpPr>
        <a:xfrm rot="0">
          <a:off x="0" y="0"/>
          <a:ext cx="0" cy="0"/>
          <a:chOff x="0" y="0"/>
          <a:chExt cx="0" cy="0"/>
        </a:xfrm>
      </p:grpSpPr>
      <p:sp>
        <p:nvSpPr>
          <p:cNvPr id="1050030" name=""/>
          <p:cNvSpPr/>
          <p:nvPr>
            <p:ph sz="full" idx="1"/>
          </p:nvPr>
        </p:nvSpPr>
        <p:spPr>
          <a:xfrm rot="0">
            <a:off x="457200" y="685800"/>
            <a:ext cx="8229600" cy="56388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lvl="0">
              <a:buFont typeface="Wingdings" pitchFamily="2" charset="2"/>
              <a:buChar char="Ø"/>
            </a:pPr>
            <a:r>
              <a:rPr altLang="en-US" lang="en-US"/>
              <a:t>Pull gently the pinna of the ear upwards and backwards to straighten the external auditory meatus</a:t>
            </a:r>
          </a:p>
          <a:p>
            <a:pPr lvl="0">
              <a:buFont typeface="Wingdings" pitchFamily="2" charset="2"/>
              <a:buChar char="Ø"/>
            </a:pPr>
            <a:r>
              <a:rPr altLang="en-US" lang="en-US"/>
              <a:t>Steady the syringe against the thumb to have complete control</a:t>
            </a:r>
          </a:p>
          <a:p>
            <a:pPr lvl="0">
              <a:buFont typeface="Wingdings" pitchFamily="2" charset="2"/>
              <a:buChar char="Ø"/>
            </a:pPr>
            <a:r>
              <a:rPr altLang="en-US" lang="en-US"/>
              <a:t>Direct a stream of lotion against the upper border of the meatus without inserting the nozzle of the syringe into the canal</a:t>
            </a:r>
          </a:p>
          <a:p>
            <a:pPr lvl="0">
              <a:buFont typeface="Wingdings" pitchFamily="2" charset="2"/>
              <a:buChar char="Ø"/>
            </a:pPr>
            <a:r>
              <a:rPr altLang="en-US" lang="en-US"/>
              <a:t>Let the fluid flow out into the kidney dish and repeat this until the returns are clear</a:t>
            </a:r>
          </a:p>
          <a:p>
            <a:pPr lvl="0">
              <a:buFont typeface="Wingdings" pitchFamily="2" charset="2"/>
              <a:buChar char="Ø"/>
            </a:pPr>
            <a:r>
              <a:rPr altLang="en-US" lang="en-US"/>
              <a:t>Dry the ear inside gently with the cotton wool on an orange stich and outside with a towel</a:t>
            </a:r>
          </a:p>
        </p:txBody>
      </p:sp>
    </p:spTree>
  </p:cSld>
  <p:clrMapOvr>
    <a:masterClrMapping/>
  </p:clrMapOvr>
  <p:transition spd="slow" advClick="1">
    <p:wheel spokes="1"/>
  </p:transition>
</p:sld>
</file>

<file path=ppt/slides/slide1035.xml><?xml version="1.0" encoding="utf-8"?>
<p:sld xmlns:a="http://schemas.openxmlformats.org/drawingml/2006/main" xmlns:r="http://schemas.openxmlformats.org/officeDocument/2006/relationships" xmlns:p="http://schemas.openxmlformats.org/presentationml/2006/main" showMasterSp="1">
  <p:cSld>
    <p:spTree>
      <p:nvGrpSpPr>
        <p:cNvPr id="2138" name=""/>
        <p:cNvGrpSpPr/>
        <p:nvPr/>
      </p:nvGrpSpPr>
      <p:grpSpPr>
        <a:xfrm rot="0">
          <a:off x="0" y="0"/>
          <a:ext cx="0" cy="0"/>
          <a:chOff x="0" y="0"/>
          <a:chExt cx="0" cy="0"/>
        </a:xfrm>
      </p:grpSpPr>
      <p:sp>
        <p:nvSpPr>
          <p:cNvPr id="1050031" name=""/>
          <p:cNvSpPr/>
          <p:nvPr>
            <p:ph sz="full" idx="1"/>
          </p:nvPr>
        </p:nvSpPr>
        <p:spPr>
          <a:xfrm rot="0">
            <a:off x="457200" y="838200"/>
            <a:ext cx="8229600" cy="54864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lvl="0">
              <a:buFont typeface="Wingdings" pitchFamily="2" charset="2"/>
              <a:buChar char="Ø"/>
            </a:pPr>
            <a:r>
              <a:rPr altLang="en-US" lang="en-US"/>
              <a:t>Ask the patient to lie on the affected side for 15 minute to drain out any fluid left in the ear</a:t>
            </a:r>
          </a:p>
          <a:p>
            <a:pPr lvl="0">
              <a:buFont typeface="Wingdings" pitchFamily="2" charset="2"/>
              <a:buChar char="Ø"/>
            </a:pPr>
            <a:r>
              <a:rPr altLang="en-US" lang="en-US"/>
              <a:t>Remove mackintosh and towel</a:t>
            </a:r>
          </a:p>
          <a:p>
            <a:pPr lvl="0">
              <a:buFont typeface="Wingdings" pitchFamily="2" charset="2"/>
              <a:buChar char="Ø"/>
            </a:pPr>
            <a:r>
              <a:rPr altLang="en-US" lang="en-US"/>
              <a:t>Thank the patient for co – operating and leave him comfortable</a:t>
            </a:r>
          </a:p>
          <a:p>
            <a:pPr lvl="0">
              <a:buFont typeface="Wingdings" pitchFamily="2" charset="2"/>
              <a:buChar char="Ø"/>
            </a:pPr>
            <a:r>
              <a:rPr altLang="en-US" lang="en-US"/>
              <a:t>Remove the screens</a:t>
            </a:r>
          </a:p>
          <a:p>
            <a:pPr lvl="0">
              <a:buFont typeface="Wingdings" pitchFamily="2" charset="2"/>
              <a:buChar char="Ø"/>
            </a:pPr>
            <a:r>
              <a:rPr altLang="en-US" lang="en-US"/>
              <a:t>Take the tray to sluice room and discard the wastes appropriately</a:t>
            </a:r>
          </a:p>
          <a:p>
            <a:pPr lvl="0">
              <a:buFont typeface="Wingdings" pitchFamily="2" charset="2"/>
              <a:buChar char="Ø"/>
            </a:pPr>
            <a:r>
              <a:rPr altLang="en-US" lang="en-US"/>
              <a:t>Decontaminate the instruments accordingly</a:t>
            </a:r>
          </a:p>
          <a:p>
            <a:pPr lvl="0">
              <a:buFont typeface="Wingdings" pitchFamily="2" charset="2"/>
              <a:buChar char="Ø"/>
            </a:pPr>
            <a:r>
              <a:rPr altLang="en-US" lang="en-US"/>
              <a:t>Record, interpret and report observations</a:t>
            </a:r>
          </a:p>
        </p:txBody>
      </p:sp>
    </p:spTree>
  </p:cSld>
  <p:clrMapOvr>
    <a:masterClrMapping/>
  </p:clrMapOvr>
  <p:transition spd="slow" advClick="1">
    <p:wheel spokes="1"/>
  </p:transition>
</p:sld>
</file>

<file path=ppt/slides/slide1036.xml><?xml version="1.0" encoding="utf-8"?>
<p:sld xmlns:a="http://schemas.openxmlformats.org/drawingml/2006/main" xmlns:r="http://schemas.openxmlformats.org/officeDocument/2006/relationships" xmlns:p="http://schemas.openxmlformats.org/presentationml/2006/main" showMasterSp="1">
  <p:cSld>
    <p:spTree>
      <p:nvGrpSpPr>
        <p:cNvPr id="2139" name=""/>
        <p:cNvGrpSpPr/>
        <p:nvPr/>
      </p:nvGrpSpPr>
      <p:grpSpPr>
        <a:xfrm rot="0">
          <a:off x="0" y="0"/>
          <a:ext cx="0" cy="0"/>
          <a:chOff x="0" y="0"/>
          <a:chExt cx="0" cy="0"/>
        </a:xfrm>
      </p:grpSpPr>
      <p:sp>
        <p:nvSpPr>
          <p:cNvPr id="1050032" name=""/>
          <p:cNvSpPr/>
          <p:nvPr>
            <p:ph sz="full" idx="1"/>
          </p:nvPr>
        </p:nvSpPr>
        <p:spPr>
          <a:xfrm rot="0">
            <a:off x="457200" y="914400"/>
            <a:ext cx="8229600" cy="54102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algn="ctr" indent="0" lvl="0" marL="0">
              <a:buNone/>
            </a:pPr>
            <a:r>
              <a:rPr altLang="en-US" b="1" lang="en-US"/>
              <a:t>EYE IRRIGATION/SWABBING</a:t>
            </a:r>
          </a:p>
          <a:p>
            <a:pPr indent="0" lvl="0" marL="0">
              <a:buNone/>
            </a:pPr>
            <a:r>
              <a:rPr altLang="en-US" b="1" i="1" lang="en-US"/>
              <a:t>Indications</a:t>
            </a:r>
          </a:p>
          <a:p>
            <a:pPr indent="0" lvl="0" marL="0">
              <a:buFont typeface="Wingdings" pitchFamily="2" charset="2"/>
              <a:buChar char="Ø"/>
            </a:pPr>
            <a:r>
              <a:rPr altLang="en-US" lang="en-US"/>
              <a:t>Excessive discharging eyes</a:t>
            </a:r>
          </a:p>
          <a:p>
            <a:pPr indent="0" lvl="0" marL="0">
              <a:buFont typeface="Wingdings" pitchFamily="2" charset="2"/>
              <a:buChar char="Ø"/>
            </a:pPr>
            <a:r>
              <a:rPr altLang="en-US" lang="en-US"/>
              <a:t>Removal of chemical or corrosive substances</a:t>
            </a:r>
          </a:p>
          <a:p>
            <a:pPr indent="0" lvl="0" marL="0">
              <a:buNone/>
            </a:pPr>
            <a:r>
              <a:rPr altLang="en-US" b="1" i="1" lang="en-US"/>
              <a:t>Requirements</a:t>
            </a:r>
          </a:p>
          <a:p>
            <a:pPr indent="0" lvl="0" marL="0">
              <a:buNone/>
            </a:pPr>
            <a:r>
              <a:rPr altLang="en-US" lang="en-US"/>
              <a:t>A clean trolley arranged as follows:</a:t>
            </a:r>
          </a:p>
          <a:p>
            <a:pPr indent="0" lvl="0" marL="0">
              <a:buNone/>
            </a:pPr>
            <a:r>
              <a:rPr altLang="en-US" lang="en-US"/>
              <a:t>Top Shelf</a:t>
            </a:r>
          </a:p>
          <a:p>
            <a:pPr indent="0" lvl="0" marL="0">
              <a:buNone/>
            </a:pPr>
            <a:r>
              <a:rPr altLang="en-US" i="1" lang="en-US"/>
              <a:t>A sterile pack containing:</a:t>
            </a:r>
          </a:p>
          <a:p>
            <a:pPr indent="0" lvl="0" marL="0">
              <a:buFont typeface="Wingdings" pitchFamily="2" charset="2"/>
              <a:buChar char="Ø"/>
            </a:pPr>
            <a:r>
              <a:rPr altLang="en-US" lang="en-US"/>
              <a:t>Kidney dish</a:t>
            </a:r>
          </a:p>
          <a:p>
            <a:pPr indent="0" lvl="0" marL="0">
              <a:buFont typeface="Wingdings" pitchFamily="2" charset="2"/>
              <a:buChar char="Ø"/>
            </a:pPr>
            <a:r>
              <a:rPr altLang="en-US" lang="en-US"/>
              <a:t>Galipot</a:t>
            </a:r>
          </a:p>
          <a:p>
            <a:pPr indent="0" lvl="0" marL="0">
              <a:buFont typeface="Wingdings" pitchFamily="2" charset="2"/>
              <a:buChar char="Ø"/>
            </a:pPr>
            <a:r>
              <a:rPr altLang="en-US" lang="en-US"/>
              <a:t>Gauze swabs</a:t>
            </a:r>
          </a:p>
          <a:p>
            <a:pPr indent="0" lvl="0" marL="0">
              <a:buFont typeface="Wingdings" pitchFamily="2" charset="2"/>
              <a:buChar char="Ø"/>
            </a:pPr>
            <a:endParaRPr altLang="en-US" lang="en-US"/>
          </a:p>
        </p:txBody>
      </p:sp>
    </p:spTree>
  </p:cSld>
  <p:clrMapOvr>
    <a:masterClrMapping/>
  </p:clrMapOvr>
  <p:transition spd="slow" advClick="1">
    <p:wheel spokes="1"/>
  </p:transition>
</p:sld>
</file>

<file path=ppt/slides/slide1037.xml><?xml version="1.0" encoding="utf-8"?>
<p:sld xmlns:a="http://schemas.openxmlformats.org/drawingml/2006/main" xmlns:r="http://schemas.openxmlformats.org/officeDocument/2006/relationships" xmlns:p="http://schemas.openxmlformats.org/presentationml/2006/main" showMasterSp="1">
  <p:cSld>
    <p:spTree>
      <p:nvGrpSpPr>
        <p:cNvPr id="2140" name=""/>
        <p:cNvGrpSpPr/>
        <p:nvPr/>
      </p:nvGrpSpPr>
      <p:grpSpPr>
        <a:xfrm rot="0">
          <a:off x="0" y="0"/>
          <a:ext cx="0" cy="0"/>
          <a:chOff x="0" y="0"/>
          <a:chExt cx="0" cy="0"/>
        </a:xfrm>
      </p:grpSpPr>
      <p:sp>
        <p:nvSpPr>
          <p:cNvPr id="1050033" name=""/>
          <p:cNvSpPr/>
          <p:nvPr>
            <p:ph sz="full" idx="1"/>
          </p:nvPr>
        </p:nvSpPr>
        <p:spPr>
          <a:xfrm rot="0">
            <a:off x="457200" y="685800"/>
            <a:ext cx="8229600" cy="56388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lvl="0">
              <a:buFont typeface="Wingdings" pitchFamily="2" charset="2"/>
              <a:buChar char="Ø"/>
            </a:pPr>
            <a:r>
              <a:rPr altLang="en-US" lang="en-US"/>
              <a:t>Lid retractor – if applicable</a:t>
            </a:r>
          </a:p>
          <a:p>
            <a:pPr lvl="0">
              <a:buFont typeface="Wingdings" pitchFamily="2" charset="2"/>
              <a:buChar char="Ø"/>
            </a:pPr>
            <a:r>
              <a:rPr altLang="en-US" lang="en-US"/>
              <a:t>A draping towel</a:t>
            </a:r>
          </a:p>
          <a:p>
            <a:pPr lvl="0">
              <a:buFont typeface="Wingdings" pitchFamily="2" charset="2"/>
              <a:buChar char="Ø"/>
            </a:pPr>
            <a:r>
              <a:rPr altLang="en-US" lang="en-US"/>
              <a:t>A small hand towel</a:t>
            </a:r>
          </a:p>
          <a:p>
            <a:pPr lvl="0">
              <a:buNone/>
            </a:pPr>
            <a:r>
              <a:rPr altLang="en-US" b="1" i="1" lang="en-US"/>
              <a:t>Bottom Shelf</a:t>
            </a:r>
          </a:p>
          <a:p>
            <a:pPr lvl="0">
              <a:buFont typeface="Wingdings" pitchFamily="2" charset="2"/>
              <a:buChar char="Ø"/>
            </a:pPr>
            <a:r>
              <a:rPr altLang="en-US" lang="en-US"/>
              <a:t>Warm isotonic saline and a 10 cc syringe</a:t>
            </a:r>
          </a:p>
          <a:p>
            <a:pPr lvl="0">
              <a:buFont typeface="Wingdings" pitchFamily="2" charset="2"/>
              <a:buChar char="Ø"/>
            </a:pPr>
            <a:r>
              <a:rPr altLang="en-US" lang="en-US"/>
              <a:t>Mackintosh or line saver and a draw sheet</a:t>
            </a:r>
          </a:p>
          <a:p>
            <a:pPr lvl="0">
              <a:buFont typeface="Wingdings" pitchFamily="2" charset="2"/>
              <a:buChar char="Ø"/>
            </a:pPr>
            <a:r>
              <a:rPr altLang="en-US" lang="en-US"/>
              <a:t>Local topical anesthesia is required</a:t>
            </a:r>
          </a:p>
          <a:p>
            <a:pPr lvl="0">
              <a:buFont typeface="Wingdings" pitchFamily="2" charset="2"/>
              <a:buChar char="Ø"/>
            </a:pPr>
            <a:r>
              <a:rPr altLang="en-US" lang="en-US"/>
              <a:t>A pair of gloves or uristick</a:t>
            </a:r>
          </a:p>
          <a:p>
            <a:pPr lvl="0">
              <a:buFont typeface="Wingdings" pitchFamily="2" charset="2"/>
              <a:buChar char="Ø"/>
            </a:pPr>
            <a:r>
              <a:rPr altLang="en-US" lang="en-US"/>
              <a:t>Blue and red litmus paper</a:t>
            </a:r>
          </a:p>
          <a:p>
            <a:pPr lvl="0">
              <a:buFont typeface="Wingdings" pitchFamily="2" charset="2"/>
              <a:buChar char="Ø"/>
            </a:pPr>
            <a:r>
              <a:rPr altLang="en-US" lang="en-US"/>
              <a:t>Receiver for dirty swabs</a:t>
            </a:r>
          </a:p>
          <a:p>
            <a:pPr lvl="0">
              <a:buFont typeface="Wingdings" pitchFamily="2" charset="2"/>
              <a:buChar char="Ø"/>
            </a:pPr>
            <a:r>
              <a:rPr altLang="en-US" lang="en-US"/>
              <a:t>Decontaminant in receiver for used instruments</a:t>
            </a:r>
          </a:p>
          <a:p>
            <a:pPr lvl="0">
              <a:buFont typeface="Wingdings" pitchFamily="2" charset="2"/>
              <a:buChar char="Ø"/>
            </a:pPr>
            <a:r>
              <a:rPr altLang="en-US" lang="en-US"/>
              <a:t>Torch </a:t>
            </a:r>
          </a:p>
        </p:txBody>
      </p:sp>
    </p:spTree>
  </p:cSld>
  <p:clrMapOvr>
    <a:masterClrMapping/>
  </p:clrMapOvr>
  <p:transition spd="slow" advClick="1">
    <p:wheel spokes="1"/>
  </p:transition>
</p:sld>
</file>

<file path=ppt/slides/slide1038.xml><?xml version="1.0" encoding="utf-8"?>
<p:sld xmlns:a="http://schemas.openxmlformats.org/drawingml/2006/main" xmlns:r="http://schemas.openxmlformats.org/officeDocument/2006/relationships" xmlns:p="http://schemas.openxmlformats.org/presentationml/2006/main" showMasterSp="1">
  <p:cSld>
    <p:spTree>
      <p:nvGrpSpPr>
        <p:cNvPr id="2141" name=""/>
        <p:cNvGrpSpPr/>
        <p:nvPr/>
      </p:nvGrpSpPr>
      <p:grpSpPr>
        <a:xfrm rot="0">
          <a:off x="0" y="0"/>
          <a:ext cx="0" cy="0"/>
          <a:chOff x="0" y="0"/>
          <a:chExt cx="0" cy="0"/>
        </a:xfrm>
      </p:grpSpPr>
      <p:sp>
        <p:nvSpPr>
          <p:cNvPr id="1050034" name=""/>
          <p:cNvSpPr/>
          <p:nvPr>
            <p:ph sz="full" idx="1"/>
          </p:nvPr>
        </p:nvSpPr>
        <p:spPr>
          <a:xfrm rot="0">
            <a:off x="457200" y="914400"/>
            <a:ext cx="8229600" cy="54102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i="1" lang="en-US"/>
              <a:t>Steps of Swabbing</a:t>
            </a:r>
          </a:p>
          <a:p>
            <a:pPr indent="0" lvl="0" marL="0">
              <a:buFont typeface="Wingdings" pitchFamily="2" charset="2"/>
              <a:buChar char="Ø"/>
            </a:pPr>
            <a:r>
              <a:rPr altLang="en-US" lang="en-US"/>
              <a:t>Explain procedure to the patient</a:t>
            </a:r>
          </a:p>
          <a:p>
            <a:pPr indent="0" lvl="0" marL="0">
              <a:buFont typeface="Wingdings" pitchFamily="2" charset="2"/>
              <a:buChar char="Ø"/>
            </a:pPr>
            <a:r>
              <a:rPr altLang="en-US" lang="en-US"/>
              <a:t>Wheel the trolley to the bed side</a:t>
            </a:r>
          </a:p>
          <a:p>
            <a:pPr indent="0" lvl="0" marL="0">
              <a:buFont typeface="Wingdings" pitchFamily="2" charset="2"/>
              <a:buChar char="Ø"/>
            </a:pPr>
            <a:r>
              <a:rPr altLang="en-US" lang="en-US"/>
              <a:t>Ask the patient to lie in dorsal position and ensure enough lighting</a:t>
            </a:r>
          </a:p>
          <a:p>
            <a:pPr indent="0" lvl="0" marL="0">
              <a:buFont typeface="Wingdings" pitchFamily="2" charset="2"/>
              <a:buChar char="Ø"/>
            </a:pPr>
            <a:r>
              <a:rPr altLang="en-US" lang="en-US"/>
              <a:t>Wash hands and don gloves</a:t>
            </a:r>
          </a:p>
          <a:p>
            <a:pPr indent="0" lvl="0" marL="0">
              <a:buFont typeface="Wingdings" pitchFamily="2" charset="2"/>
              <a:buChar char="Ø"/>
            </a:pPr>
            <a:r>
              <a:rPr altLang="en-US" lang="en-US"/>
              <a:t>Ask assistant to pour solution into galipot</a:t>
            </a:r>
          </a:p>
          <a:p>
            <a:pPr indent="0" lvl="0" marL="0">
              <a:buFont typeface="Wingdings" pitchFamily="2" charset="2"/>
              <a:buChar char="Ø"/>
            </a:pPr>
            <a:r>
              <a:rPr altLang="en-US" lang="en-US"/>
              <a:t>Arrange swabs in the kidney dish</a:t>
            </a:r>
          </a:p>
          <a:p>
            <a:pPr indent="0" lvl="0" marL="0">
              <a:buFont typeface="Wingdings" pitchFamily="2" charset="2"/>
              <a:buChar char="Ø"/>
            </a:pPr>
            <a:r>
              <a:rPr altLang="en-US" lang="en-US"/>
              <a:t>Dip each swab in the solution and swab the unaffected eye from the inner canthus to the outer canthus using each swab once</a:t>
            </a:r>
          </a:p>
          <a:p>
            <a:pPr indent="0" lvl="0" marL="0"/>
            <a:endParaRPr altLang="en-US" lang="en-US"/>
          </a:p>
        </p:txBody>
      </p:sp>
    </p:spTree>
  </p:cSld>
  <p:clrMapOvr>
    <a:masterClrMapping/>
  </p:clrMapOvr>
  <p:transition spd="slow" advClick="1">
    <p:wheel spokes="1"/>
  </p:transition>
</p:sld>
</file>

<file path=ppt/slides/slide1039.xml><?xml version="1.0" encoding="utf-8"?>
<p:sld xmlns:a="http://schemas.openxmlformats.org/drawingml/2006/main" xmlns:r="http://schemas.openxmlformats.org/officeDocument/2006/relationships" xmlns:p="http://schemas.openxmlformats.org/presentationml/2006/main" showMasterSp="1">
  <p:cSld>
    <p:spTree>
      <p:nvGrpSpPr>
        <p:cNvPr id="2142" name=""/>
        <p:cNvGrpSpPr/>
        <p:nvPr/>
      </p:nvGrpSpPr>
      <p:grpSpPr>
        <a:xfrm rot="0">
          <a:off x="0" y="0"/>
          <a:ext cx="0" cy="0"/>
          <a:chOff x="0" y="0"/>
          <a:chExt cx="0" cy="0"/>
        </a:xfrm>
      </p:grpSpPr>
      <p:sp>
        <p:nvSpPr>
          <p:cNvPr id="1050035" name=""/>
          <p:cNvSpPr/>
          <p:nvPr>
            <p:ph sz="full" idx="1"/>
          </p:nvPr>
        </p:nvSpPr>
        <p:spPr>
          <a:xfrm rot="0">
            <a:off x="457200" y="1219200"/>
            <a:ext cx="8229600" cy="51054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lvl="0">
              <a:buFont typeface="Wingdings" pitchFamily="2" charset="2"/>
              <a:buChar char="Ø"/>
            </a:pPr>
            <a:r>
              <a:rPr altLang="en-US" lang="en-US"/>
              <a:t>Swab upper eyelid, lower eyelid, midline followed by the eyebrow</a:t>
            </a:r>
          </a:p>
          <a:p>
            <a:pPr lvl="0">
              <a:buFont typeface="Wingdings" pitchFamily="2" charset="2"/>
              <a:buChar char="Ø"/>
            </a:pPr>
            <a:r>
              <a:rPr altLang="en-US" lang="en-US"/>
              <a:t>Repeat the procedure in the other eye. </a:t>
            </a:r>
          </a:p>
          <a:p>
            <a:pPr lvl="0">
              <a:buFont typeface="Wingdings" pitchFamily="2" charset="2"/>
              <a:buChar char="Ø"/>
            </a:pPr>
            <a:r>
              <a:rPr altLang="en-US" lang="en-US"/>
              <a:t>If both eyes are affected, start with the right.</a:t>
            </a:r>
          </a:p>
          <a:p>
            <a:pPr lvl="0">
              <a:buFont typeface="Wingdings" pitchFamily="2" charset="2"/>
              <a:buChar char="Ø"/>
            </a:pPr>
            <a:r>
              <a:rPr altLang="en-US" lang="en-US"/>
              <a:t>Clear the equipment, discard waste, wash hands and leave the patient comfortable</a:t>
            </a:r>
          </a:p>
          <a:p>
            <a:pPr lvl="0">
              <a:buFont typeface="Wingdings" pitchFamily="2" charset="2"/>
              <a:buChar char="Ø"/>
            </a:pPr>
            <a:r>
              <a:rPr altLang="en-US" lang="en-US"/>
              <a:t>Record and report</a:t>
            </a:r>
          </a:p>
          <a:p>
            <a:pPr lvl="0">
              <a:buNone/>
            </a:pPr>
            <a:r>
              <a:rPr altLang="en-US" b="1" lang="en-US"/>
              <a:t>Note: </a:t>
            </a:r>
            <a:r>
              <a:rPr altLang="en-US" lang="en-US"/>
              <a:t>Always work on the non – affected or less affected first</a:t>
            </a:r>
          </a:p>
        </p:txBody>
      </p:sp>
    </p:spTree>
  </p:cSld>
  <p:clrMapOvr>
    <a:masterClrMapping/>
  </p:clrMapOvr>
  <p:transition spd="slow" advClick="1">
    <p:wheel spokes="1"/>
  </p:transition>
</p:sld>
</file>

<file path=ppt/slides/slide104.xml><?xml version="1.0" encoding="utf-8"?>
<p:sld xmlns:a="http://schemas.openxmlformats.org/drawingml/2006/main" xmlns:r="http://schemas.openxmlformats.org/officeDocument/2006/relationships" xmlns:p="http://schemas.openxmlformats.org/presentationml/2006/main" showMasterSp="1">
  <p:cSld>
    <p:spTree>
      <p:nvGrpSpPr>
        <p:cNvPr id="1186" name=""/>
        <p:cNvGrpSpPr/>
        <p:nvPr/>
      </p:nvGrpSpPr>
      <p:grpSpPr>
        <a:xfrm rot="0">
          <a:off x="0" y="0"/>
          <a:ext cx="0" cy="0"/>
          <a:chOff x="0" y="0"/>
          <a:chExt cx="0" cy="0"/>
        </a:xfrm>
      </p:grpSpPr>
      <p:sp>
        <p:nvSpPr>
          <p:cNvPr id="1048725" name=""/>
          <p:cNvSpPr/>
          <p:nvPr>
            <p:ph type="title" sz="full" idx="0"/>
          </p:nvPr>
        </p:nvSpPr>
        <p:spPr>
          <a:xfrm rot="0">
            <a:off x="457200" y="304800"/>
            <a:ext cx="8229600" cy="1143000"/>
          </a:xfrm>
          <a:prstGeom prst="rect"/>
          <a:noFill/>
          <a:ln>
            <a:noFill/>
          </a:ln>
        </p:spPr>
        <p:txBody>
          <a:bodyPr anchor="b" bIns="0" lIns="0" rIns="0" tIns="45720" vert="horz"/>
          <a:lstStyle>
            <a:lvl1pPr algn="l" fontAlgn="base" indent="0" latinLnBrk="1" marL="0" rtl="0">
              <a:lnSpc>
                <a:spcPct val="100000"/>
              </a:lnSpc>
              <a:spcBef>
                <a:spcPct val="0"/>
              </a:spcBef>
              <a:spcAft>
                <a:spcPct val="0"/>
              </a:spcAft>
              <a:buFontTx/>
              <a:buNone/>
              <a:defRPr baseline="0" b="0" sz="5000" i="0" u="none">
                <a:solidFill>
                  <a:schemeClr val="lt2"/>
                </a:solidFill>
                <a:latin typeface="Calibri" pitchFamily="34" charset="0"/>
                <a:sym typeface="Calibri" pitchFamily="34" charset="0"/>
              </a:defRPr>
            </a:lvl1pPr>
          </a:lstStyle>
          <a:p>
            <a:pPr lvl="0"/>
            <a:r>
              <a:rPr altLang="en-US" b="1" lang="en-US"/>
              <a:t>Other Laws Related to Nursing</a:t>
            </a:r>
          </a:p>
        </p:txBody>
      </p:sp>
      <p:sp>
        <p:nvSpPr>
          <p:cNvPr id="1048726" name=""/>
          <p:cNvSpPr/>
          <p:nvPr>
            <p:ph sz="full" idx="1"/>
          </p:nvPr>
        </p:nvSpPr>
        <p:spPr>
          <a:xfrm rot="0">
            <a:off x="457200" y="1981200"/>
            <a:ext cx="8229600" cy="43434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lang="en-US"/>
              <a:t>The Public Health Act (cap 242)</a:t>
            </a:r>
          </a:p>
          <a:p>
            <a:pPr indent="0" lvl="0" marL="0">
              <a:buFont typeface="Wingdings" pitchFamily="2" charset="2"/>
              <a:buChar char="Ø"/>
            </a:pPr>
            <a:r>
              <a:rPr altLang="en-US" lang="en-US"/>
              <a:t>This Act is commonly referred to as the mother Act among the Acts of Health Professionals.</a:t>
            </a:r>
          </a:p>
          <a:p>
            <a:pPr indent="0" lvl="0" marL="0">
              <a:buFont typeface="Wingdings" pitchFamily="2" charset="2"/>
              <a:buChar char="Ø"/>
            </a:pPr>
            <a:r>
              <a:rPr altLang="en-US" lang="en-US"/>
              <a:t>It describes the health delivery services in the country.</a:t>
            </a:r>
          </a:p>
          <a:p>
            <a:pPr indent="0" lvl="0" marL="0">
              <a:buNone/>
            </a:pPr>
            <a:endParaRPr altLang="en-US" lang="en-US"/>
          </a:p>
          <a:p>
            <a:pPr indent="0" lvl="0" marL="0">
              <a:buNone/>
            </a:pPr>
            <a:r>
              <a:rPr altLang="en-US" b="1" lang="en-US"/>
              <a:t>Pharmacy and Poisons Act (Cap 244)</a:t>
            </a:r>
          </a:p>
          <a:p>
            <a:pPr indent="0" lvl="0" marL="0">
              <a:buFont typeface="Wingdings" pitchFamily="2" charset="2"/>
              <a:buChar char="Ø"/>
            </a:pPr>
            <a:r>
              <a:rPr altLang="en-US" lang="en-US"/>
              <a:t>You should be familiar with this law because of drug prescription and administration</a:t>
            </a:r>
          </a:p>
          <a:p>
            <a:pPr indent="0" lvl="0" marL="0"/>
            <a:endParaRPr altLang="en-US" lang="en-US"/>
          </a:p>
        </p:txBody>
      </p:sp>
    </p:spTree>
  </p:cSld>
  <p:clrMapOvr>
    <a:masterClrMapping/>
  </p:clrMapOvr>
  <p:transition spd="slow" advClick="1">
    <p:wheel spokes="1"/>
  </p:transition>
  <p:timing/>
</p:sld>
</file>

<file path=ppt/slides/slide1040.xml><?xml version="1.0" encoding="utf-8"?>
<p:sld xmlns:a="http://schemas.openxmlformats.org/drawingml/2006/main" xmlns:r="http://schemas.openxmlformats.org/officeDocument/2006/relationships" xmlns:p="http://schemas.openxmlformats.org/presentationml/2006/main" showMasterSp="1">
  <p:cSld>
    <p:spTree>
      <p:nvGrpSpPr>
        <p:cNvPr id="2143" name=""/>
        <p:cNvGrpSpPr/>
        <p:nvPr/>
      </p:nvGrpSpPr>
      <p:grpSpPr>
        <a:xfrm rot="0">
          <a:off x="0" y="0"/>
          <a:ext cx="0" cy="0"/>
          <a:chOff x="0" y="0"/>
          <a:chExt cx="0" cy="0"/>
        </a:xfrm>
      </p:grpSpPr>
      <p:sp>
        <p:nvSpPr>
          <p:cNvPr id="1050036" name=""/>
          <p:cNvSpPr/>
          <p:nvPr>
            <p:ph sz="full" idx="1"/>
          </p:nvPr>
        </p:nvSpPr>
        <p:spPr>
          <a:xfrm rot="0">
            <a:off x="457200" y="457200"/>
            <a:ext cx="8229600" cy="58674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i="1" lang="en-US"/>
              <a:t>Steps of Irrigation</a:t>
            </a:r>
          </a:p>
          <a:p>
            <a:pPr indent="0" lvl="0" marL="0">
              <a:buFont typeface="Wingdings" pitchFamily="2" charset="2"/>
              <a:buChar char="Ø"/>
            </a:pPr>
            <a:r>
              <a:rPr altLang="en-US" lang="en-US"/>
              <a:t>Clean and decontaminate trolley and arrange items</a:t>
            </a:r>
          </a:p>
          <a:p>
            <a:pPr indent="0" lvl="0" marL="0">
              <a:buFont typeface="Wingdings" pitchFamily="2" charset="2"/>
              <a:buChar char="Ø"/>
            </a:pPr>
            <a:r>
              <a:rPr altLang="en-US" lang="en-US"/>
              <a:t>Greet patient and close nearby windows and screen the bed</a:t>
            </a:r>
          </a:p>
          <a:p>
            <a:pPr indent="0" lvl="0" marL="0">
              <a:buFont typeface="Wingdings" pitchFamily="2" charset="2"/>
              <a:buChar char="Ø"/>
            </a:pPr>
            <a:r>
              <a:rPr altLang="en-US" lang="en-US"/>
              <a:t>Explain the procedure to the patient</a:t>
            </a:r>
          </a:p>
          <a:p>
            <a:pPr indent="0" lvl="0" marL="0">
              <a:buFont typeface="Wingdings" pitchFamily="2" charset="2"/>
              <a:buChar char="Ø"/>
            </a:pPr>
            <a:r>
              <a:rPr altLang="en-US" lang="en-US"/>
              <a:t>Ask the patient to lie in dorsal position, and tilt the head towards the eye to be irrigated</a:t>
            </a:r>
          </a:p>
          <a:p>
            <a:pPr indent="0" lvl="0" marL="0">
              <a:buFont typeface="Wingdings" pitchFamily="2" charset="2"/>
              <a:buChar char="Ø"/>
            </a:pPr>
            <a:r>
              <a:rPr altLang="en-US" lang="en-US"/>
              <a:t>Ensure adequate working space</a:t>
            </a:r>
          </a:p>
          <a:p>
            <a:pPr indent="0" lvl="0" marL="0">
              <a:buFont typeface="Wingdings" pitchFamily="2" charset="2"/>
              <a:buChar char="Ø"/>
            </a:pPr>
            <a:r>
              <a:rPr altLang="en-US" lang="en-US"/>
              <a:t>Place trolley bedside appropriately</a:t>
            </a:r>
          </a:p>
          <a:p>
            <a:pPr indent="0" lvl="0" marL="0">
              <a:buFont typeface="Wingdings" pitchFamily="2" charset="2"/>
              <a:buChar char="Ø"/>
            </a:pPr>
            <a:r>
              <a:rPr altLang="en-US" lang="en-US"/>
              <a:t>Using the torch examine the eye briefly and note any abnormalities</a:t>
            </a:r>
          </a:p>
          <a:p>
            <a:pPr indent="0" lvl="0" marL="0">
              <a:buNone/>
            </a:pPr>
            <a:endParaRPr altLang="en-US" lang="en-US"/>
          </a:p>
        </p:txBody>
      </p:sp>
    </p:spTree>
  </p:cSld>
  <p:clrMapOvr>
    <a:masterClrMapping/>
  </p:clrMapOvr>
  <p:transition spd="slow" advClick="1">
    <p:wheel spokes="1"/>
  </p:transition>
</p:sld>
</file>

<file path=ppt/slides/slide1041.xml><?xml version="1.0" encoding="utf-8"?>
<p:sld xmlns:a="http://schemas.openxmlformats.org/drawingml/2006/main" xmlns:r="http://schemas.openxmlformats.org/officeDocument/2006/relationships" xmlns:p="http://schemas.openxmlformats.org/presentationml/2006/main" showMasterSp="1">
  <p:cSld>
    <p:spTree>
      <p:nvGrpSpPr>
        <p:cNvPr id="2144" name=""/>
        <p:cNvGrpSpPr/>
        <p:nvPr/>
      </p:nvGrpSpPr>
      <p:grpSpPr>
        <a:xfrm rot="0">
          <a:off x="0" y="0"/>
          <a:ext cx="0" cy="0"/>
          <a:chOff x="0" y="0"/>
          <a:chExt cx="0" cy="0"/>
        </a:xfrm>
      </p:grpSpPr>
      <p:sp>
        <p:nvSpPr>
          <p:cNvPr id="1050037" name=""/>
          <p:cNvSpPr/>
          <p:nvPr>
            <p:ph sz="full" idx="1"/>
          </p:nvPr>
        </p:nvSpPr>
        <p:spPr>
          <a:xfrm rot="0">
            <a:off x="457200" y="990600"/>
            <a:ext cx="8229600" cy="53340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lvl="0">
              <a:buFont typeface="Wingdings" pitchFamily="2" charset="2"/>
              <a:buChar char="Ø"/>
            </a:pPr>
            <a:r>
              <a:rPr altLang="en-US" lang="en-US"/>
              <a:t>Ask the assistant to open the pack to expose the hand towel</a:t>
            </a:r>
          </a:p>
          <a:p>
            <a:pPr lvl="0">
              <a:buFont typeface="Wingdings" pitchFamily="2" charset="2"/>
              <a:buChar char="Ø"/>
            </a:pPr>
            <a:r>
              <a:rPr altLang="en-US" lang="en-US"/>
              <a:t>Wash hands and dry them with the sterile hand towel</a:t>
            </a:r>
          </a:p>
          <a:p>
            <a:pPr lvl="0">
              <a:buFont typeface="Wingdings" pitchFamily="2" charset="2"/>
              <a:buChar char="Ø"/>
            </a:pPr>
            <a:r>
              <a:rPr altLang="en-US" lang="en-US"/>
              <a:t>Open the pack further by picking the ends of the cover to expose the sterile field</a:t>
            </a:r>
          </a:p>
          <a:p>
            <a:pPr lvl="0">
              <a:buFont typeface="Wingdings" pitchFamily="2" charset="2"/>
              <a:buChar char="Ø"/>
            </a:pPr>
            <a:r>
              <a:rPr altLang="en-US" lang="en-US"/>
              <a:t>Ask the assistant to open the pair of sterile gloves and drop it in the sterile field</a:t>
            </a:r>
          </a:p>
          <a:p>
            <a:pPr lvl="0">
              <a:buFont typeface="Wingdings" pitchFamily="2" charset="2"/>
              <a:buChar char="Ø"/>
            </a:pPr>
            <a:r>
              <a:rPr altLang="en-US" lang="en-US"/>
              <a:t>For chemical burns use the uristick to estimate the tear pH or the litmus paper</a:t>
            </a:r>
          </a:p>
          <a:p>
            <a:pPr lvl="0">
              <a:buFont typeface="Wingdings" pitchFamily="2" charset="2"/>
              <a:buChar char="Ø"/>
            </a:pPr>
            <a:r>
              <a:rPr altLang="en-US" lang="en-US"/>
              <a:t>Instill the topical anesthesia (every other five minutes)</a:t>
            </a:r>
          </a:p>
          <a:p>
            <a:pPr lvl="0">
              <a:buFont typeface="Wingdings" pitchFamily="2" charset="2"/>
              <a:buChar char="Ø"/>
            </a:pPr>
            <a:endParaRPr altLang="en-US" lang="en-US"/>
          </a:p>
        </p:txBody>
      </p:sp>
    </p:spTree>
  </p:cSld>
  <p:clrMapOvr>
    <a:masterClrMapping/>
  </p:clrMapOvr>
  <p:transition spd="slow" advClick="1">
    <p:wheel spokes="1"/>
  </p:transition>
</p:sld>
</file>

<file path=ppt/slides/slide1042.xml><?xml version="1.0" encoding="utf-8"?>
<p:sld xmlns:a="http://schemas.openxmlformats.org/drawingml/2006/main" xmlns:r="http://schemas.openxmlformats.org/officeDocument/2006/relationships" xmlns:p="http://schemas.openxmlformats.org/presentationml/2006/main" showMasterSp="1">
  <p:cSld>
    <p:spTree>
      <p:nvGrpSpPr>
        <p:cNvPr id="2145" name=""/>
        <p:cNvGrpSpPr/>
        <p:nvPr/>
      </p:nvGrpSpPr>
      <p:grpSpPr>
        <a:xfrm rot="0">
          <a:off x="0" y="0"/>
          <a:ext cx="0" cy="0"/>
          <a:chOff x="0" y="0"/>
          <a:chExt cx="0" cy="0"/>
        </a:xfrm>
      </p:grpSpPr>
      <p:sp>
        <p:nvSpPr>
          <p:cNvPr id="1050038" name=""/>
          <p:cNvSpPr/>
          <p:nvPr>
            <p:ph sz="full" idx="1"/>
          </p:nvPr>
        </p:nvSpPr>
        <p:spPr>
          <a:xfrm rot="0">
            <a:off x="457200" y="990600"/>
            <a:ext cx="8229600" cy="53340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lvl="0">
              <a:buFont typeface="Wingdings" pitchFamily="2" charset="2"/>
              <a:buChar char="Ø"/>
            </a:pPr>
            <a:r>
              <a:rPr altLang="en-US" lang="en-US"/>
              <a:t>Put on the sterile gloves and rinse with saline</a:t>
            </a:r>
          </a:p>
          <a:p>
            <a:pPr lvl="0">
              <a:buFont typeface="Wingdings" pitchFamily="2" charset="2"/>
              <a:buChar char="Ø"/>
            </a:pPr>
            <a:r>
              <a:rPr altLang="en-US" lang="en-US"/>
              <a:t>Withdraw saline in 10 cc syringe or ask the assistant to mount up the irrigating fluid and expel air in the giving set</a:t>
            </a:r>
          </a:p>
          <a:p>
            <a:pPr lvl="0">
              <a:buFont typeface="Wingdings" pitchFamily="2" charset="2"/>
              <a:buChar char="Ø"/>
            </a:pPr>
            <a:r>
              <a:rPr altLang="en-US" lang="en-US"/>
              <a:t>Gently separate the lids using your thumb or insert a lid retractor</a:t>
            </a:r>
          </a:p>
          <a:p>
            <a:pPr lvl="0">
              <a:buFont typeface="Wingdings" pitchFamily="2" charset="2"/>
              <a:buChar char="Ø"/>
            </a:pPr>
            <a:r>
              <a:rPr altLang="en-US" lang="en-US"/>
              <a:t>Irrigate the eye from the inner canthus and let the fluid flow slowly to the outer canthus</a:t>
            </a:r>
          </a:p>
          <a:p>
            <a:pPr lvl="0">
              <a:buNone/>
            </a:pPr>
            <a:r>
              <a:rPr altLang="en-US" b="1" lang="en-US"/>
              <a:t>Note</a:t>
            </a:r>
            <a:r>
              <a:rPr altLang="en-US" lang="en-US"/>
              <a:t>: The nozzle of the syringe or the giving set should be held steadily 2 inches above the inner canthus, and the flow of the irrigation should be continuous. Do not direct the flow over the cornea.</a:t>
            </a:r>
          </a:p>
        </p:txBody>
      </p:sp>
    </p:spTree>
  </p:cSld>
  <p:clrMapOvr>
    <a:masterClrMapping/>
  </p:clrMapOvr>
  <p:transition spd="slow" advClick="1">
    <p:wheel spokes="1"/>
  </p:transition>
</p:sld>
</file>

<file path=ppt/slides/slide1043.xml><?xml version="1.0" encoding="utf-8"?>
<p:sld xmlns:a="http://schemas.openxmlformats.org/drawingml/2006/main" xmlns:r="http://schemas.openxmlformats.org/officeDocument/2006/relationships" xmlns:p="http://schemas.openxmlformats.org/presentationml/2006/main" showMasterSp="1">
  <p:cSld>
    <p:spTree>
      <p:nvGrpSpPr>
        <p:cNvPr id="2146" name=""/>
        <p:cNvGrpSpPr/>
        <p:nvPr/>
      </p:nvGrpSpPr>
      <p:grpSpPr>
        <a:xfrm rot="0">
          <a:off x="0" y="0"/>
          <a:ext cx="0" cy="0"/>
          <a:chOff x="0" y="0"/>
          <a:chExt cx="0" cy="0"/>
        </a:xfrm>
      </p:grpSpPr>
      <p:sp>
        <p:nvSpPr>
          <p:cNvPr id="1050039" name=""/>
          <p:cNvSpPr/>
          <p:nvPr>
            <p:ph sz="full" idx="1"/>
          </p:nvPr>
        </p:nvSpPr>
        <p:spPr>
          <a:xfrm rot="0">
            <a:off x="457200" y="914400"/>
            <a:ext cx="8229600" cy="54102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lvl="0">
              <a:buFont typeface="Wingdings" pitchFamily="2" charset="2"/>
              <a:buChar char="Ø"/>
            </a:pPr>
            <a:r>
              <a:rPr altLang="en-US" lang="en-US"/>
              <a:t>In between the flow, ask the patient to look up, down and sideways</a:t>
            </a:r>
          </a:p>
          <a:p>
            <a:pPr lvl="0">
              <a:buFont typeface="Wingdings" pitchFamily="2" charset="2"/>
              <a:buChar char="Ø"/>
            </a:pPr>
            <a:r>
              <a:rPr altLang="en-US" lang="en-US"/>
              <a:t>Check pH again and stop irrigating when it is approximately 7.4 or below</a:t>
            </a:r>
          </a:p>
          <a:p>
            <a:pPr lvl="0">
              <a:buFont typeface="Wingdings" pitchFamily="2" charset="2"/>
              <a:buChar char="Ø"/>
            </a:pPr>
            <a:r>
              <a:rPr altLang="en-US" lang="en-US"/>
              <a:t>After the irrigation is over, dry eyelids with gauze swabs and examine the eyes</a:t>
            </a:r>
          </a:p>
          <a:p>
            <a:pPr lvl="0">
              <a:buFont typeface="Wingdings" pitchFamily="2" charset="2"/>
              <a:buChar char="Ø"/>
            </a:pPr>
            <a:r>
              <a:rPr altLang="en-US" lang="en-US"/>
              <a:t>Leave patient comfortable</a:t>
            </a:r>
          </a:p>
          <a:p>
            <a:pPr lvl="0">
              <a:buFont typeface="Wingdings" pitchFamily="2" charset="2"/>
              <a:buChar char="Ø"/>
            </a:pPr>
            <a:r>
              <a:rPr altLang="en-US" lang="en-US"/>
              <a:t>Clear equipment</a:t>
            </a:r>
          </a:p>
          <a:p>
            <a:pPr lvl="0">
              <a:buFont typeface="Wingdings" pitchFamily="2" charset="2"/>
              <a:buChar char="Ø"/>
            </a:pPr>
            <a:r>
              <a:rPr altLang="en-US" lang="en-US"/>
              <a:t>Record and report the findings</a:t>
            </a:r>
          </a:p>
        </p:txBody>
      </p:sp>
    </p:spTree>
  </p:cSld>
  <p:clrMapOvr>
    <a:masterClrMapping/>
  </p:clrMapOvr>
  <p:transition spd="slow" advClick="1">
    <p:wheel spokes="1"/>
  </p:transition>
</p:sld>
</file>

<file path=ppt/slides/slide1044.xml><?xml version="1.0" encoding="utf-8"?>
<p:sld xmlns:a="http://schemas.openxmlformats.org/drawingml/2006/main" xmlns:r="http://schemas.openxmlformats.org/officeDocument/2006/relationships" xmlns:p="http://schemas.openxmlformats.org/presentationml/2006/main" showMasterSp="1">
  <p:cSld>
    <p:spTree>
      <p:nvGrpSpPr>
        <p:cNvPr id="2147" name=""/>
        <p:cNvGrpSpPr/>
        <p:nvPr/>
      </p:nvGrpSpPr>
      <p:grpSpPr>
        <a:xfrm rot="0">
          <a:off x="0" y="0"/>
          <a:ext cx="0" cy="0"/>
          <a:chOff x="0" y="0"/>
          <a:chExt cx="0" cy="0"/>
        </a:xfrm>
      </p:grpSpPr>
      <p:sp>
        <p:nvSpPr>
          <p:cNvPr id="1050040" name=""/>
          <p:cNvSpPr/>
          <p:nvPr>
            <p:ph sz="full" idx="1"/>
          </p:nvPr>
        </p:nvSpPr>
        <p:spPr>
          <a:xfrm rot="0">
            <a:off x="457200" y="990600"/>
            <a:ext cx="8229600" cy="53340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algn="ctr" indent="0" lvl="0" marL="0">
              <a:buNone/>
            </a:pPr>
            <a:r>
              <a:rPr altLang="en-US" b="1" lang="en-US"/>
              <a:t>SUCTIONING</a:t>
            </a:r>
          </a:p>
          <a:p>
            <a:pPr indent="0" lvl="0" marL="0">
              <a:buFont typeface="Wingdings" pitchFamily="2" charset="2"/>
              <a:buChar char="Ø"/>
            </a:pPr>
            <a:r>
              <a:rPr altLang="en-US" lang="en-US"/>
              <a:t>It is the removal of excess secretions from airway and patient unable to expectorate or in patients with excessive mucus production e.g. unconscious patients</a:t>
            </a:r>
          </a:p>
          <a:p>
            <a:pPr indent="0" lvl="0" marL="0">
              <a:buNone/>
            </a:pPr>
            <a:endParaRPr altLang="en-US" lang="en-US"/>
          </a:p>
          <a:p>
            <a:pPr indent="0" lvl="0" marL="0">
              <a:buNone/>
            </a:pPr>
            <a:r>
              <a:rPr altLang="en-US" b="1" i="1" lang="en-US"/>
              <a:t>Requirements</a:t>
            </a:r>
          </a:p>
          <a:p>
            <a:pPr indent="0" lvl="0" marL="0">
              <a:buFont typeface="Wingdings" pitchFamily="2" charset="2"/>
              <a:buChar char="Ø"/>
            </a:pPr>
            <a:r>
              <a:rPr altLang="en-US" lang="en-US"/>
              <a:t>Suction machine</a:t>
            </a:r>
          </a:p>
          <a:p>
            <a:pPr indent="0" lvl="0" marL="0">
              <a:buFont typeface="Wingdings" pitchFamily="2" charset="2"/>
              <a:buChar char="Ø"/>
            </a:pPr>
            <a:r>
              <a:rPr altLang="en-US" lang="en-US"/>
              <a:t>A tray containing – suction tube/ catheter</a:t>
            </a:r>
          </a:p>
          <a:p>
            <a:pPr indent="0" lvl="0" marL="0">
              <a:buFont typeface="Wingdings" pitchFamily="2" charset="2"/>
              <a:buChar char="Ø"/>
            </a:pPr>
            <a:r>
              <a:rPr altLang="en-US" lang="en-US"/>
              <a:t>Bowl of normal saline</a:t>
            </a:r>
          </a:p>
          <a:p>
            <a:pPr indent="0" lvl="0" marL="0">
              <a:buFont typeface="Wingdings" pitchFamily="2" charset="2"/>
              <a:buChar char="Ø"/>
            </a:pPr>
            <a:r>
              <a:rPr altLang="en-US" lang="en-US"/>
              <a:t>Sterile gloves</a:t>
            </a:r>
          </a:p>
          <a:p>
            <a:pPr indent="0" lvl="0" marL="0">
              <a:buFont typeface="Wingdings" pitchFamily="2" charset="2"/>
              <a:buChar char="Ø"/>
            </a:pPr>
            <a:r>
              <a:rPr altLang="en-US" lang="en-US"/>
              <a:t>Receiver for dirty swabs</a:t>
            </a:r>
          </a:p>
        </p:txBody>
      </p:sp>
    </p:spTree>
  </p:cSld>
  <p:clrMapOvr>
    <a:masterClrMapping/>
  </p:clrMapOvr>
  <p:transition spd="slow" advClick="1">
    <p:wheel spokes="1"/>
  </p:transition>
</p:sld>
</file>

<file path=ppt/slides/slide1045.xml><?xml version="1.0" encoding="utf-8"?>
<p:sld xmlns:a="http://schemas.openxmlformats.org/drawingml/2006/main" xmlns:r="http://schemas.openxmlformats.org/officeDocument/2006/relationships" xmlns:p="http://schemas.openxmlformats.org/presentationml/2006/main" showMasterSp="1">
  <p:cSld>
    <p:spTree>
      <p:nvGrpSpPr>
        <p:cNvPr id="2148" name=""/>
        <p:cNvGrpSpPr/>
        <p:nvPr/>
      </p:nvGrpSpPr>
      <p:grpSpPr>
        <a:xfrm rot="0">
          <a:off x="0" y="0"/>
          <a:ext cx="0" cy="0"/>
          <a:chOff x="0" y="0"/>
          <a:chExt cx="0" cy="0"/>
        </a:xfrm>
      </p:grpSpPr>
      <p:sp>
        <p:nvSpPr>
          <p:cNvPr id="1050041" name=""/>
          <p:cNvSpPr/>
          <p:nvPr>
            <p:ph sz="full" idx="1"/>
          </p:nvPr>
        </p:nvSpPr>
        <p:spPr>
          <a:xfrm rot="0">
            <a:off x="457200" y="990600"/>
            <a:ext cx="8229600" cy="53340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i="1" lang="en-US"/>
              <a:t>Steps</a:t>
            </a:r>
          </a:p>
          <a:p>
            <a:pPr indent="0" lvl="0" marL="0">
              <a:buFont typeface="Wingdings" pitchFamily="2" charset="2"/>
              <a:buChar char="Ø"/>
            </a:pPr>
            <a:r>
              <a:rPr altLang="en-US" lang="en-US"/>
              <a:t>Explain the procedure to the patient</a:t>
            </a:r>
          </a:p>
          <a:p>
            <a:pPr indent="0" lvl="0" marL="0">
              <a:buFont typeface="Wingdings" pitchFamily="2" charset="2"/>
              <a:buChar char="Ø"/>
            </a:pPr>
            <a:r>
              <a:rPr altLang="en-US" lang="en-US"/>
              <a:t>Position appropriately e.g. supine with head turned to the side; supine with head hyper extended; semi Fowler’s</a:t>
            </a:r>
          </a:p>
          <a:p>
            <a:pPr indent="0" lvl="0" marL="0">
              <a:buFont typeface="Wingdings" pitchFamily="2" charset="2"/>
              <a:buChar char="Ø"/>
            </a:pPr>
            <a:r>
              <a:rPr altLang="en-US" lang="en-US"/>
              <a:t>Check whether the machine is working and if the suction bottle has enough antiseptic</a:t>
            </a:r>
          </a:p>
          <a:p>
            <a:pPr indent="0" lvl="0" marL="0">
              <a:buFont typeface="Wingdings" pitchFamily="2" charset="2"/>
              <a:buChar char="Ø"/>
            </a:pPr>
            <a:r>
              <a:rPr altLang="en-US" lang="en-US"/>
              <a:t>Wash hands and put on gloves</a:t>
            </a:r>
          </a:p>
        </p:txBody>
      </p:sp>
    </p:spTree>
  </p:cSld>
  <p:clrMapOvr>
    <a:masterClrMapping/>
  </p:clrMapOvr>
  <p:transition spd="slow" advClick="1">
    <p:wheel spokes="1"/>
  </p:transition>
</p:sld>
</file>

<file path=ppt/slides/slide1046.xml><?xml version="1.0" encoding="utf-8"?>
<p:sld xmlns:a="http://schemas.openxmlformats.org/drawingml/2006/main" xmlns:r="http://schemas.openxmlformats.org/officeDocument/2006/relationships" xmlns:p="http://schemas.openxmlformats.org/presentationml/2006/main" showMasterSp="1">
  <p:cSld>
    <p:spTree>
      <p:nvGrpSpPr>
        <p:cNvPr id="2149" name=""/>
        <p:cNvGrpSpPr/>
        <p:nvPr/>
      </p:nvGrpSpPr>
      <p:grpSpPr>
        <a:xfrm rot="0">
          <a:off x="0" y="0"/>
          <a:ext cx="0" cy="0"/>
          <a:chOff x="0" y="0"/>
          <a:chExt cx="0" cy="0"/>
        </a:xfrm>
      </p:grpSpPr>
      <p:sp>
        <p:nvSpPr>
          <p:cNvPr id="1050042" name=""/>
          <p:cNvSpPr/>
          <p:nvPr>
            <p:ph sz="full" idx="1"/>
          </p:nvPr>
        </p:nvSpPr>
        <p:spPr>
          <a:xfrm rot="0">
            <a:off x="457200" y="1066800"/>
            <a:ext cx="8229600" cy="52578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lvl="0">
              <a:buFont typeface="Wingdings" pitchFamily="2" charset="2"/>
              <a:buChar char="Ø"/>
            </a:pPr>
            <a:r>
              <a:rPr altLang="en-US" lang="en-US"/>
              <a:t>Connect suction machine and suction catheter and switch on the power</a:t>
            </a:r>
          </a:p>
          <a:p>
            <a:pPr lvl="0">
              <a:buFont typeface="Wingdings" pitchFamily="2" charset="2"/>
              <a:buChar char="Ø"/>
            </a:pPr>
            <a:r>
              <a:rPr altLang="en-US" lang="en-US"/>
              <a:t>Pass suction catheter through normal saline. This is done to test force of suction to lubricate catheter</a:t>
            </a:r>
          </a:p>
          <a:p>
            <a:pPr lvl="0">
              <a:buFont typeface="Wingdings" pitchFamily="2" charset="2"/>
              <a:buChar char="Ø"/>
            </a:pPr>
            <a:r>
              <a:rPr altLang="en-US" lang="en-US"/>
              <a:t>Pinch catheter and introduce it through the nose or mouth</a:t>
            </a:r>
          </a:p>
          <a:p>
            <a:pPr lvl="0">
              <a:buFont typeface="Wingdings" pitchFamily="2" charset="2"/>
              <a:buChar char="Ø"/>
            </a:pPr>
            <a:r>
              <a:rPr altLang="en-US" lang="en-US"/>
              <a:t>If both nose and mouth are to be suctioned, start with the mouth to prevent aspiration</a:t>
            </a:r>
          </a:p>
          <a:p>
            <a:pPr lvl="0">
              <a:buFont typeface="Wingdings" pitchFamily="2" charset="2"/>
              <a:buChar char="Ø"/>
            </a:pPr>
            <a:r>
              <a:rPr altLang="en-US" lang="en-US"/>
              <a:t>Insert catheter as deep as possible till it feels resistance</a:t>
            </a:r>
          </a:p>
          <a:p>
            <a:pPr lvl="0">
              <a:buFont typeface="Wingdings" pitchFamily="2" charset="2"/>
              <a:buChar char="Ø"/>
            </a:pPr>
            <a:r>
              <a:rPr altLang="en-US" lang="en-US"/>
              <a:t>Withdraw catheter slowly as you rotate it</a:t>
            </a:r>
          </a:p>
        </p:txBody>
      </p:sp>
    </p:spTree>
  </p:cSld>
  <p:clrMapOvr>
    <a:masterClrMapping/>
  </p:clrMapOvr>
  <p:transition spd="slow" advClick="1">
    <p:wheel spokes="1"/>
  </p:transition>
</p:sld>
</file>

<file path=ppt/slides/slide1047.xml><?xml version="1.0" encoding="utf-8"?>
<p:sld xmlns:a="http://schemas.openxmlformats.org/drawingml/2006/main" xmlns:r="http://schemas.openxmlformats.org/officeDocument/2006/relationships" xmlns:p="http://schemas.openxmlformats.org/presentationml/2006/main" showMasterSp="1">
  <p:cSld>
    <p:spTree>
      <p:nvGrpSpPr>
        <p:cNvPr id="2150" name=""/>
        <p:cNvGrpSpPr/>
        <p:nvPr/>
      </p:nvGrpSpPr>
      <p:grpSpPr>
        <a:xfrm rot="0">
          <a:off x="0" y="0"/>
          <a:ext cx="0" cy="0"/>
          <a:chOff x="0" y="0"/>
          <a:chExt cx="0" cy="0"/>
        </a:xfrm>
      </p:grpSpPr>
      <p:sp>
        <p:nvSpPr>
          <p:cNvPr id="1050043" name=""/>
          <p:cNvSpPr/>
          <p:nvPr>
            <p:ph sz="full" idx="1"/>
          </p:nvPr>
        </p:nvSpPr>
        <p:spPr>
          <a:xfrm rot="0">
            <a:off x="457200" y="1143000"/>
            <a:ext cx="8229600" cy="51816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lvl="0">
              <a:buFont typeface="Wingdings" pitchFamily="2" charset="2"/>
              <a:buChar char="Ø"/>
            </a:pPr>
            <a:r>
              <a:rPr altLang="en-US" lang="en-US"/>
              <a:t>Rinse catheter by sucking normal saline</a:t>
            </a:r>
          </a:p>
          <a:p>
            <a:pPr lvl="0">
              <a:buFont typeface="Wingdings" pitchFamily="2" charset="2"/>
              <a:buChar char="Ø"/>
            </a:pPr>
            <a:r>
              <a:rPr altLang="en-US" lang="en-US"/>
              <a:t>Repeat the procedure until no secretions come in the catheter</a:t>
            </a:r>
          </a:p>
          <a:p>
            <a:pPr lvl="0">
              <a:buFont typeface="Wingdings" pitchFamily="2" charset="2"/>
              <a:buChar char="Ø"/>
            </a:pPr>
            <a:r>
              <a:rPr altLang="en-US" lang="en-US"/>
              <a:t>Leave patient comfortable and clear by emptying suction bottle</a:t>
            </a:r>
          </a:p>
          <a:p>
            <a:pPr lvl="0">
              <a:buFont typeface="Wingdings" pitchFamily="2" charset="2"/>
              <a:buChar char="Ø"/>
            </a:pPr>
            <a:r>
              <a:rPr altLang="en-US" lang="en-US"/>
              <a:t>Clear it and put antiseptic solution</a:t>
            </a:r>
          </a:p>
          <a:p>
            <a:pPr lvl="0">
              <a:buFont typeface="Wingdings" pitchFamily="2" charset="2"/>
              <a:buChar char="Ø"/>
            </a:pPr>
            <a:r>
              <a:rPr altLang="en-US" lang="en-US"/>
              <a:t>Remove gloves and document</a:t>
            </a:r>
          </a:p>
          <a:p>
            <a:pPr lvl="0">
              <a:buNone/>
            </a:pPr>
            <a:r>
              <a:rPr altLang="en-US" b="1" lang="en-US"/>
              <a:t>Note: </a:t>
            </a:r>
            <a:r>
              <a:rPr altLang="en-US" lang="en-US"/>
              <a:t>Always assess patient for cyanosis when suctioning. If noted suction and administer oxygen</a:t>
            </a:r>
          </a:p>
          <a:p>
            <a:pPr lvl="0">
              <a:buFont typeface="Wingdings" pitchFamily="2" charset="2"/>
              <a:buChar char="Ø"/>
            </a:pPr>
            <a:endParaRPr altLang="en-US" lang="en-US"/>
          </a:p>
        </p:txBody>
      </p:sp>
    </p:spTree>
  </p:cSld>
  <p:clrMapOvr>
    <a:masterClrMapping/>
  </p:clrMapOvr>
  <p:transition spd="slow" advClick="1">
    <p:wheel spokes="1"/>
  </p:transition>
</p:sld>
</file>

<file path=ppt/slides/slide1048.xml><?xml version="1.0" encoding="utf-8"?>
<p:sld xmlns:a="http://schemas.openxmlformats.org/drawingml/2006/main" xmlns:r="http://schemas.openxmlformats.org/officeDocument/2006/relationships" xmlns:p="http://schemas.openxmlformats.org/presentationml/2006/main" showMasterSp="1">
  <p:cSld>
    <p:spTree>
      <p:nvGrpSpPr>
        <p:cNvPr id="2151" name=""/>
        <p:cNvGrpSpPr/>
        <p:nvPr/>
      </p:nvGrpSpPr>
      <p:grpSpPr>
        <a:xfrm rot="0">
          <a:off x="0" y="0"/>
          <a:ext cx="0" cy="0"/>
          <a:chOff x="0" y="0"/>
          <a:chExt cx="0" cy="0"/>
        </a:xfrm>
      </p:grpSpPr>
      <p:sp>
        <p:nvSpPr>
          <p:cNvPr id="1050044" name=""/>
          <p:cNvSpPr/>
          <p:nvPr>
            <p:ph type="title" sz="full" idx="0"/>
          </p:nvPr>
        </p:nvSpPr>
        <p:spPr>
          <a:xfrm rot="0">
            <a:off x="457200" y="228600"/>
            <a:ext cx="8229600" cy="1390650"/>
          </a:xfrm>
          <a:prstGeom prst="rect"/>
          <a:noFill/>
          <a:ln>
            <a:noFill/>
          </a:ln>
        </p:spPr>
        <p:txBody>
          <a:bodyPr anchor="b" bIns="0" lIns="0" rIns="0" tIns="45720" vert="horz"/>
          <a:lstStyle>
            <a:lvl1pPr algn="l" fontAlgn="base" indent="0" latinLnBrk="1" marL="0" rtl="0">
              <a:lnSpc>
                <a:spcPct val="100000"/>
              </a:lnSpc>
              <a:spcBef>
                <a:spcPct val="0"/>
              </a:spcBef>
              <a:spcAft>
                <a:spcPct val="0"/>
              </a:spcAft>
              <a:buFontTx/>
              <a:buNone/>
              <a:defRPr baseline="0" b="0" sz="5000" i="0" u="none">
                <a:solidFill>
                  <a:schemeClr val="lt2"/>
                </a:solidFill>
                <a:latin typeface="Calibri" pitchFamily="34" charset="0"/>
                <a:sym typeface="Calibri" pitchFamily="34" charset="0"/>
              </a:defRPr>
            </a:lvl1pPr>
          </a:lstStyle>
          <a:p>
            <a:pPr algn="ctr" lvl="0"/>
            <a:r>
              <a:rPr altLang="en-US" b="1" sz="4400" lang="en-US"/>
              <a:t>GORDON’S FUNCTIONAL HEALTH PATTERNS</a:t>
            </a:r>
          </a:p>
        </p:txBody>
      </p:sp>
      <p:sp>
        <p:nvSpPr>
          <p:cNvPr id="1050045" name=""/>
          <p:cNvSpPr/>
          <p:nvPr>
            <p:ph sz="full" idx="1"/>
          </p:nvPr>
        </p:nvSpPr>
        <p:spPr>
          <a:xfrm rot="0">
            <a:off x="457200" y="1600200"/>
            <a:ext cx="8229600" cy="47244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lvl="0">
              <a:buFont typeface="Wingdings" pitchFamily="2" charset="2"/>
              <a:buChar char="Ø"/>
            </a:pPr>
            <a:r>
              <a:rPr altLang="en-US" lang="en-US"/>
              <a:t>It is a method devised by Marjory Gordon to be used by nurses in the nursing process to provide more comprehensive nursing assessment of the patient/client</a:t>
            </a:r>
          </a:p>
          <a:p>
            <a:pPr lvl="0">
              <a:buNone/>
            </a:pPr>
            <a:endParaRPr altLang="en-US" lang="en-US"/>
          </a:p>
          <a:p>
            <a:pPr lvl="0">
              <a:buNone/>
            </a:pPr>
            <a:r>
              <a:rPr altLang="en-US" b="1" lang="en-US"/>
              <a:t>Contents</a:t>
            </a:r>
          </a:p>
          <a:p>
            <a:pPr lvl="0">
              <a:buNone/>
            </a:pPr>
            <a:r>
              <a:rPr altLang="en-US" lang="en-US"/>
              <a:t>1. Health </a:t>
            </a:r>
            <a:r>
              <a:rPr altLang="en-US" lang="en-US"/>
              <a:t>P</a:t>
            </a:r>
            <a:r>
              <a:rPr altLang="en-US" lang="en-US"/>
              <a:t>erception and Management</a:t>
            </a:r>
          </a:p>
          <a:p>
            <a:pPr lvl="0">
              <a:buNone/>
            </a:pPr>
            <a:r>
              <a:rPr altLang="en-US" lang="en-US"/>
              <a:t>2. Nutrition and Metabolic Pattern</a:t>
            </a:r>
          </a:p>
          <a:p>
            <a:pPr lvl="0">
              <a:buNone/>
            </a:pPr>
            <a:r>
              <a:rPr altLang="en-US" lang="en-US"/>
              <a:t>3. Activity/ Exercise Pattern</a:t>
            </a:r>
          </a:p>
          <a:p>
            <a:pPr lvl="0">
              <a:buNone/>
            </a:pPr>
            <a:r>
              <a:rPr altLang="en-US" lang="en-US"/>
              <a:t>4. Sleep/ Rest Pattern</a:t>
            </a:r>
          </a:p>
        </p:txBody>
      </p:sp>
    </p:spTree>
  </p:cSld>
  <p:clrMapOvr>
    <a:masterClrMapping/>
  </p:clrMapOvr>
  <p:transition spd="slow" advClick="1">
    <p:wheel spokes="1"/>
  </p:transition>
</p:sld>
</file>

<file path=ppt/slides/slide1049.xml><?xml version="1.0" encoding="utf-8"?>
<p:sld xmlns:a="http://schemas.openxmlformats.org/drawingml/2006/main" xmlns:r="http://schemas.openxmlformats.org/officeDocument/2006/relationships" xmlns:p="http://schemas.openxmlformats.org/presentationml/2006/main" showMasterSp="1">
  <p:cSld>
    <p:spTree>
      <p:nvGrpSpPr>
        <p:cNvPr id="2152" name=""/>
        <p:cNvGrpSpPr/>
        <p:nvPr/>
      </p:nvGrpSpPr>
      <p:grpSpPr>
        <a:xfrm rot="0">
          <a:off x="0" y="0"/>
          <a:ext cx="0" cy="0"/>
          <a:chOff x="0" y="0"/>
          <a:chExt cx="0" cy="0"/>
        </a:xfrm>
      </p:grpSpPr>
      <p:sp>
        <p:nvSpPr>
          <p:cNvPr id="1050046" name=""/>
          <p:cNvSpPr/>
          <p:nvPr>
            <p:ph sz="full" idx="1"/>
          </p:nvPr>
        </p:nvSpPr>
        <p:spPr>
          <a:xfrm rot="0">
            <a:off x="457200" y="1935162"/>
            <a:ext cx="8229600" cy="4389437"/>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lang="en-US"/>
              <a:t>5. Cognitive Perception</a:t>
            </a:r>
          </a:p>
          <a:p>
            <a:pPr indent="0" lvl="0" marL="0">
              <a:buNone/>
            </a:pPr>
            <a:r>
              <a:rPr altLang="en-US" lang="en-US"/>
              <a:t>6. Elimination Pattern</a:t>
            </a:r>
          </a:p>
          <a:p>
            <a:pPr indent="0" lvl="0" marL="0">
              <a:buNone/>
            </a:pPr>
            <a:r>
              <a:rPr altLang="en-US" lang="en-US"/>
              <a:t>7. Self Perception/ Self Concept</a:t>
            </a:r>
          </a:p>
          <a:p>
            <a:pPr indent="0" lvl="0" marL="0">
              <a:buNone/>
            </a:pPr>
            <a:r>
              <a:rPr altLang="en-US" lang="en-US"/>
              <a:t>8. Role Relationship</a:t>
            </a:r>
          </a:p>
          <a:p>
            <a:pPr indent="0" lvl="0" marL="0">
              <a:buNone/>
            </a:pPr>
            <a:r>
              <a:rPr altLang="en-US" lang="en-US"/>
              <a:t>9. Sexuality/ Reproductive Pattern</a:t>
            </a:r>
          </a:p>
          <a:p>
            <a:pPr indent="0" lvl="0" marL="0">
              <a:buNone/>
            </a:pPr>
            <a:r>
              <a:rPr altLang="en-US" lang="en-US"/>
              <a:t>10. Coping/ Stress Tolerance</a:t>
            </a:r>
          </a:p>
          <a:p>
            <a:pPr indent="0" lvl="0" marL="0">
              <a:buNone/>
            </a:pPr>
            <a:r>
              <a:rPr altLang="en-US" lang="en-US"/>
              <a:t>11. Value/ Belief Pattern</a:t>
            </a:r>
          </a:p>
        </p:txBody>
      </p:sp>
    </p:spTree>
  </p:cSld>
  <p:clrMapOvr>
    <a:masterClrMapping/>
  </p:clrMapOvr>
  <p:transition spd="slow" advClick="1">
    <p:wheel spokes="1"/>
  </p:transition>
</p:sld>
</file>

<file path=ppt/slides/slide105.xml><?xml version="1.0" encoding="utf-8"?>
<p:sld xmlns:a="http://schemas.openxmlformats.org/drawingml/2006/main" xmlns:r="http://schemas.openxmlformats.org/officeDocument/2006/relationships" xmlns:p="http://schemas.openxmlformats.org/presentationml/2006/main" showMasterSp="1">
  <p:cSld>
    <p:spTree>
      <p:nvGrpSpPr>
        <p:cNvPr id="1187" name=""/>
        <p:cNvGrpSpPr/>
        <p:nvPr/>
      </p:nvGrpSpPr>
      <p:grpSpPr>
        <a:xfrm rot="0">
          <a:off x="0" y="0"/>
          <a:ext cx="0" cy="0"/>
          <a:chOff x="0" y="0"/>
          <a:chExt cx="0" cy="0"/>
        </a:xfrm>
      </p:grpSpPr>
      <p:sp>
        <p:nvSpPr>
          <p:cNvPr id="1048727" name=""/>
          <p:cNvSpPr/>
          <p:nvPr>
            <p:ph sz="full" idx="1"/>
          </p:nvPr>
        </p:nvSpPr>
        <p:spPr>
          <a:xfrm rot="0">
            <a:off x="457200" y="1066800"/>
            <a:ext cx="8229600" cy="54864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eaLnBrk="1" hangingPunct="1" indent="0" latinLnBrk="1" lvl="0" marL="0">
              <a:buClr>
                <a:srgbClr val="DE6C36"/>
              </a:buClr>
              <a:buFont typeface="Arial" pitchFamily="0" charset="0"/>
              <a:buNone/>
            </a:pPr>
            <a:r>
              <a:rPr altLang="en-US" b="1" lang="en-US"/>
              <a:t>Mental Health Act Cap (248)</a:t>
            </a:r>
          </a:p>
          <a:p>
            <a:pPr eaLnBrk="1" hangingPunct="1" indent="0" latinLnBrk="1" lvl="0" marL="0">
              <a:buClr>
                <a:srgbClr val="DE6C36"/>
              </a:buClr>
              <a:buFont typeface="Wingdings" pitchFamily="2" charset="2"/>
              <a:buChar char="Ø"/>
            </a:pPr>
            <a:r>
              <a:rPr altLang="en-US" lang="en-US"/>
              <a:t>Concerns mental health and psychiatric nursing</a:t>
            </a:r>
          </a:p>
          <a:p>
            <a:pPr eaLnBrk="1" hangingPunct="1" indent="0" latinLnBrk="1" lvl="0" marL="0">
              <a:buClr>
                <a:srgbClr val="DE6C36"/>
              </a:buClr>
              <a:buFont typeface="Wingdings" pitchFamily="2" charset="2"/>
              <a:buChar char="Ø"/>
            </a:pPr>
            <a:r>
              <a:rPr altLang="en-US" lang="en-US"/>
              <a:t>You will interact with such patients in your practice as a general nurse, midwife and community health nurse.</a:t>
            </a:r>
          </a:p>
          <a:p>
            <a:pPr eaLnBrk="1" hangingPunct="1" indent="0" latinLnBrk="1" lvl="0" marL="0">
              <a:buClr>
                <a:srgbClr val="DE6C36"/>
              </a:buClr>
              <a:buNone/>
            </a:pPr>
            <a:endParaRPr altLang="en-US" lang="en-US"/>
          </a:p>
          <a:p>
            <a:pPr eaLnBrk="1" hangingPunct="1" indent="0" latinLnBrk="1" lvl="0" marL="0">
              <a:buClr>
                <a:srgbClr val="DE6C36"/>
              </a:buClr>
              <a:buFont typeface="Arial" pitchFamily="0" charset="0"/>
              <a:buNone/>
            </a:pPr>
            <a:r>
              <a:rPr altLang="en-US" b="1" lang="en-US"/>
              <a:t>Medical Practitioners and Dentists Act Cap (253)</a:t>
            </a:r>
          </a:p>
          <a:p>
            <a:pPr eaLnBrk="1" hangingPunct="1" indent="0" latinLnBrk="1" lvl="0" marL="0">
              <a:buClr>
                <a:srgbClr val="DE6C36"/>
              </a:buClr>
              <a:buFont typeface="Wingdings" pitchFamily="2" charset="2"/>
              <a:buChar char="Ø"/>
            </a:pPr>
            <a:r>
              <a:rPr altLang="en-US" lang="en-US"/>
              <a:t>In community health nursing practice or private nurse practice one is expected to diagnose and treat minor ailments, this encroaches on this law.</a:t>
            </a:r>
          </a:p>
        </p:txBody>
      </p:sp>
    </p:spTree>
  </p:cSld>
  <p:clrMapOvr>
    <a:masterClrMapping/>
  </p:clrMapOvr>
  <p:transition spd="slow" advClick="1">
    <p:wheel spokes="1"/>
  </p:transition>
  <p:timing/>
</p:sld>
</file>

<file path=ppt/slides/slide1050.xml><?xml version="1.0" encoding="utf-8"?>
<p:sld xmlns:a="http://schemas.openxmlformats.org/drawingml/2006/main" xmlns:r="http://schemas.openxmlformats.org/officeDocument/2006/relationships" xmlns:p="http://schemas.openxmlformats.org/presentationml/2006/main" showMasterSp="1">
  <p:cSld>
    <p:spTree>
      <p:nvGrpSpPr>
        <p:cNvPr id="2153" name=""/>
        <p:cNvGrpSpPr/>
        <p:nvPr/>
      </p:nvGrpSpPr>
      <p:grpSpPr>
        <a:xfrm rot="0">
          <a:off x="0" y="0"/>
          <a:ext cx="0" cy="0"/>
          <a:chOff x="0" y="0"/>
          <a:chExt cx="0" cy="0"/>
        </a:xfrm>
      </p:grpSpPr>
      <p:sp>
        <p:nvSpPr>
          <p:cNvPr id="1050047" name=""/>
          <p:cNvSpPr/>
          <p:nvPr>
            <p:ph sz="full" idx="1"/>
          </p:nvPr>
        </p:nvSpPr>
        <p:spPr>
          <a:xfrm rot="0">
            <a:off x="457200" y="990600"/>
            <a:ext cx="8229600" cy="53340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algn="ctr" indent="0" lvl="0" marL="0">
              <a:buNone/>
            </a:pPr>
            <a:r>
              <a:rPr altLang="en-US" b="1" lang="en-US"/>
              <a:t>1. HEALTH PERCEPTION AND MANAGEMENT</a:t>
            </a:r>
          </a:p>
          <a:p>
            <a:pPr indent="0" lvl="0" marL="0">
              <a:buFont typeface="Wingdings" pitchFamily="2" charset="2"/>
              <a:buChar char="Ø"/>
            </a:pPr>
            <a:r>
              <a:rPr altLang="en-US" lang="en-US"/>
              <a:t>Done to provide overview of individual’s health status and health practices that are used to reach the current level of health or wellness</a:t>
            </a:r>
          </a:p>
          <a:p>
            <a:pPr indent="0" lvl="0" marL="0">
              <a:buFont typeface="Wingdings" pitchFamily="2" charset="2"/>
              <a:buChar char="Ø"/>
            </a:pPr>
            <a:r>
              <a:rPr altLang="en-US" b="1" lang="en-US"/>
              <a:t>Subjective Data:</a:t>
            </a:r>
            <a:r>
              <a:rPr altLang="en-US" lang="en-US"/>
              <a:t> History on: Client’s general health; Any health problems in the past year, any absences from school, important things they do to maintain health, prevention of accidents, use of alcohol or cigarettes, prevention of accidents; what they think caused current illness; what actions they have taken since onset of illness; Have the actions helped? What things are most important to your health? How can we most hepfu </a:t>
            </a:r>
          </a:p>
        </p:txBody>
      </p:sp>
    </p:spTree>
  </p:cSld>
  <p:clrMapOvr>
    <a:masterClrMapping/>
  </p:clrMapOvr>
  <p:transition spd="slow" advClick="1">
    <p:wheel spokes="1"/>
  </p:transition>
</p:sld>
</file>

<file path=ppt/slides/slide1051.xml><?xml version="1.0" encoding="utf-8"?>
<p:sld xmlns:a="http://schemas.openxmlformats.org/drawingml/2006/main" xmlns:r="http://schemas.openxmlformats.org/officeDocument/2006/relationships" xmlns:p="http://schemas.openxmlformats.org/presentationml/2006/main" showMasterSp="1">
  <p:cSld>
    <p:spTree>
      <p:nvGrpSpPr>
        <p:cNvPr id="2154" name=""/>
        <p:cNvGrpSpPr/>
        <p:nvPr/>
      </p:nvGrpSpPr>
      <p:grpSpPr>
        <a:xfrm rot="0">
          <a:off x="0" y="0"/>
          <a:ext cx="0" cy="0"/>
          <a:chOff x="0" y="0"/>
          <a:chExt cx="0" cy="0"/>
        </a:xfrm>
      </p:grpSpPr>
      <p:sp>
        <p:nvSpPr>
          <p:cNvPr id="1050048" name=""/>
          <p:cNvSpPr/>
          <p:nvPr>
            <p:ph sz="full" idx="1"/>
          </p:nvPr>
        </p:nvSpPr>
        <p:spPr>
          <a:xfrm rot="0">
            <a:off x="457200" y="1066800"/>
            <a:ext cx="8229600" cy="52578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algn="ctr" indent="0" lvl="0" marL="0">
              <a:buNone/>
            </a:pPr>
            <a:r>
              <a:rPr altLang="en-US" b="1" lang="en-US"/>
              <a:t>2. NUTRITIONAL AND METABOLIC PATTERN</a:t>
            </a:r>
          </a:p>
          <a:p>
            <a:pPr indent="0" lvl="0" marL="0">
              <a:buFont typeface="Wingdings" pitchFamily="2" charset="2"/>
              <a:buChar char="Ø"/>
            </a:pPr>
            <a:r>
              <a:rPr altLang="en-US" lang="en-US"/>
              <a:t>Describes nutrient intake relative to metabolic needs</a:t>
            </a:r>
          </a:p>
          <a:p>
            <a:pPr indent="0" lvl="0" marL="0">
              <a:buFont typeface="Wingdings" pitchFamily="2" charset="2"/>
              <a:buChar char="Ø"/>
            </a:pPr>
            <a:r>
              <a:rPr altLang="en-US" b="1" lang="en-US"/>
              <a:t>Subjective Data: </a:t>
            </a:r>
            <a:r>
              <a:rPr altLang="en-US" lang="en-US"/>
              <a:t>History on: Typical daily food intake; Use of supplements e.g. vitamins; Types of snacks; Typical daily fluid intake; Weight loss or gain; Infant feeding – breastfeeding?; swallowing difficulties; Dietary restrictions; able to follow; skin lesions; dryness of skin</a:t>
            </a:r>
          </a:p>
          <a:p>
            <a:pPr indent="0" lvl="0" marL="0">
              <a:buFont typeface="Wingdings" pitchFamily="2" charset="2"/>
              <a:buChar char="Ø"/>
            </a:pPr>
            <a:r>
              <a:rPr altLang="en-US" b="1" lang="en-US"/>
              <a:t>Objective Data</a:t>
            </a:r>
            <a:r>
              <a:rPr altLang="en-US" lang="en-US"/>
              <a:t>: Skin assessment; Oral mucus membranes assessment; Actual weight/height, temperature; Abdominal assessment</a:t>
            </a:r>
          </a:p>
        </p:txBody>
      </p:sp>
    </p:spTree>
  </p:cSld>
  <p:clrMapOvr>
    <a:masterClrMapping/>
  </p:clrMapOvr>
  <p:transition spd="slow" advClick="1">
    <p:wheel spokes="1"/>
  </p:transition>
</p:sld>
</file>

<file path=ppt/slides/slide1052.xml><?xml version="1.0" encoding="utf-8"?>
<p:sld xmlns:a="http://schemas.openxmlformats.org/drawingml/2006/main" xmlns:r="http://schemas.openxmlformats.org/officeDocument/2006/relationships" xmlns:p="http://schemas.openxmlformats.org/presentationml/2006/main" showMasterSp="1">
  <p:cSld>
    <p:spTree>
      <p:nvGrpSpPr>
        <p:cNvPr id="2155" name=""/>
        <p:cNvGrpSpPr/>
        <p:nvPr/>
      </p:nvGrpSpPr>
      <p:grpSpPr>
        <a:xfrm rot="0">
          <a:off x="0" y="0"/>
          <a:ext cx="0" cy="0"/>
          <a:chOff x="0" y="0"/>
          <a:chExt cx="0" cy="0"/>
        </a:xfrm>
      </p:grpSpPr>
      <p:sp>
        <p:nvSpPr>
          <p:cNvPr id="1050049" name=""/>
          <p:cNvSpPr/>
          <p:nvPr>
            <p:ph sz="full" idx="1"/>
          </p:nvPr>
        </p:nvSpPr>
        <p:spPr>
          <a:xfrm rot="0">
            <a:off x="457200" y="609600"/>
            <a:ext cx="8229600" cy="57150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algn="ctr" indent="0" lvl="0" marL="0">
              <a:buNone/>
            </a:pPr>
            <a:r>
              <a:rPr altLang="en-US" b="1" lang="en-US"/>
              <a:t>3. ELIMINATION PATTERN</a:t>
            </a:r>
          </a:p>
          <a:p>
            <a:pPr indent="0" lvl="0" marL="0">
              <a:buFont typeface="Wingdings" pitchFamily="2" charset="2"/>
              <a:buChar char="Ø"/>
            </a:pPr>
            <a:r>
              <a:rPr altLang="en-US" lang="en-US"/>
              <a:t>Describes the function of the bowel, bladder and skin.</a:t>
            </a:r>
          </a:p>
          <a:p>
            <a:pPr indent="0" lvl="0" marL="0">
              <a:buFont typeface="Wingdings" pitchFamily="2" charset="2"/>
              <a:buChar char="Ø"/>
            </a:pPr>
            <a:r>
              <a:rPr altLang="en-US" lang="en-US"/>
              <a:t>Through this pattern, the nurse is able to determine regularity, quality and quality of stool and urine</a:t>
            </a:r>
          </a:p>
          <a:p>
            <a:pPr indent="0" lvl="0" marL="0">
              <a:buFont typeface="Wingdings" pitchFamily="2" charset="2"/>
              <a:buChar char="Ø"/>
            </a:pPr>
            <a:r>
              <a:rPr altLang="en-US" b="1" lang="en-US"/>
              <a:t>Subjective Data:</a:t>
            </a:r>
            <a:r>
              <a:rPr altLang="en-US" lang="en-US"/>
              <a:t> Describe bowel elimination pattern: Frequency; Characteristics; Discomfort; Problem with the bowel control; Use of laxatives – type and frequency</a:t>
            </a:r>
          </a:p>
          <a:p>
            <a:pPr indent="0" lvl="0" marL="0">
              <a:buFont typeface="Wingdings" pitchFamily="2" charset="2"/>
              <a:buChar char="Ø"/>
            </a:pPr>
            <a:r>
              <a:rPr altLang="en-US" lang="en-US"/>
              <a:t>Describe urinary elimination pattern: Frequency; problem with bladder control. Excess perspiration; odor problems</a:t>
            </a:r>
          </a:p>
          <a:p>
            <a:pPr indent="0" lvl="0" marL="0">
              <a:buFont typeface="Wingdings" pitchFamily="2" charset="2"/>
              <a:buChar char="Ø"/>
            </a:pPr>
            <a:r>
              <a:rPr altLang="en-US" b="1" lang="en-US"/>
              <a:t>Objective Data: </a:t>
            </a:r>
            <a:r>
              <a:rPr altLang="en-US" lang="en-US"/>
              <a:t>If indicated examine excretions or drainage for characteristics, colors and consistency</a:t>
            </a:r>
          </a:p>
        </p:txBody>
      </p:sp>
    </p:spTree>
  </p:cSld>
  <p:clrMapOvr>
    <a:masterClrMapping/>
  </p:clrMapOvr>
  <p:transition spd="slow" advClick="1">
    <p:wheel spokes="1"/>
  </p:transition>
</p:sld>
</file>

<file path=ppt/slides/slide1053.xml><?xml version="1.0" encoding="utf-8"?>
<p:sld xmlns:a="http://schemas.openxmlformats.org/drawingml/2006/main" xmlns:r="http://schemas.openxmlformats.org/officeDocument/2006/relationships" xmlns:p="http://schemas.openxmlformats.org/presentationml/2006/main" showMasterSp="1">
  <p:cSld>
    <p:spTree>
      <p:nvGrpSpPr>
        <p:cNvPr id="2156" name=""/>
        <p:cNvGrpSpPr/>
        <p:nvPr/>
      </p:nvGrpSpPr>
      <p:grpSpPr>
        <a:xfrm rot="0">
          <a:off x="0" y="0"/>
          <a:ext cx="0" cy="0"/>
          <a:chOff x="0" y="0"/>
          <a:chExt cx="0" cy="0"/>
        </a:xfrm>
      </p:grpSpPr>
      <p:sp>
        <p:nvSpPr>
          <p:cNvPr id="1050050" name=""/>
          <p:cNvSpPr/>
          <p:nvPr>
            <p:ph sz="full" idx="1"/>
          </p:nvPr>
        </p:nvSpPr>
        <p:spPr>
          <a:xfrm rot="0">
            <a:off x="457200" y="762000"/>
            <a:ext cx="8229600" cy="55626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algn="ctr" indent="0" lvl="0" marL="0">
              <a:buNone/>
            </a:pPr>
            <a:r>
              <a:rPr altLang="en-US" b="1" lang="en-US"/>
              <a:t>4. ACTIVITY/ EXERCISE PATTERN</a:t>
            </a:r>
          </a:p>
          <a:p>
            <a:pPr indent="0" lvl="0" marL="0">
              <a:buFont typeface="Wingdings" pitchFamily="2" charset="2"/>
              <a:buChar char="Ø"/>
            </a:pPr>
            <a:r>
              <a:rPr altLang="en-US" lang="en-US"/>
              <a:t>Centers on activity level, exercise program and leisure activities</a:t>
            </a:r>
          </a:p>
          <a:p>
            <a:pPr indent="0" lvl="0" marL="0">
              <a:buFont typeface="Wingdings" pitchFamily="2" charset="2"/>
              <a:buChar char="Ø"/>
            </a:pPr>
            <a:r>
              <a:rPr altLang="en-US" b="1" lang="en-US"/>
              <a:t>Subjective Data: </a:t>
            </a:r>
            <a:r>
              <a:rPr altLang="en-US" lang="en-US"/>
              <a:t>Sufficient energy for required/ desired exercises; Exercise pattern, type, regularity; Leisure time and activities; Perceived ability for feeding, grooming, bathing; General mobility, toileting, home maintenance, bed mobility, dressing, shopping</a:t>
            </a:r>
          </a:p>
          <a:p>
            <a:pPr indent="0" lvl="0" marL="0">
              <a:buFont typeface="Wingdings" pitchFamily="2" charset="2"/>
              <a:buChar char="Ø"/>
            </a:pPr>
            <a:r>
              <a:rPr altLang="en-US" b="1" lang="en-US"/>
              <a:t>Objective Data:</a:t>
            </a:r>
            <a:r>
              <a:rPr altLang="en-US" lang="en-US"/>
              <a:t> Examination (demonstrate ability for above) – Gait, Posture; Absent body part; Range of motion; Joints; BP; General appearance – Musculoskeletal, cardiac and respiratory assessment</a:t>
            </a:r>
          </a:p>
        </p:txBody>
      </p:sp>
    </p:spTree>
  </p:cSld>
  <p:clrMapOvr>
    <a:masterClrMapping/>
  </p:clrMapOvr>
  <p:transition spd="slow" advClick="1">
    <p:wheel spokes="1"/>
  </p:transition>
</p:sld>
</file>

<file path=ppt/slides/slide1054.xml><?xml version="1.0" encoding="utf-8"?>
<p:sld xmlns:a="http://schemas.openxmlformats.org/drawingml/2006/main" xmlns:r="http://schemas.openxmlformats.org/officeDocument/2006/relationships" xmlns:p="http://schemas.openxmlformats.org/presentationml/2006/main" showMasterSp="1">
  <p:cSld>
    <p:spTree>
      <p:nvGrpSpPr>
        <p:cNvPr id="2157" name=""/>
        <p:cNvGrpSpPr/>
        <p:nvPr/>
      </p:nvGrpSpPr>
      <p:grpSpPr>
        <a:xfrm rot="0">
          <a:off x="0" y="0"/>
          <a:ext cx="0" cy="0"/>
          <a:chOff x="0" y="0"/>
          <a:chExt cx="0" cy="0"/>
        </a:xfrm>
      </p:grpSpPr>
      <p:sp>
        <p:nvSpPr>
          <p:cNvPr id="1050051" name=""/>
          <p:cNvSpPr/>
          <p:nvPr>
            <p:ph sz="full" idx="1"/>
          </p:nvPr>
        </p:nvSpPr>
        <p:spPr>
          <a:xfrm rot="0">
            <a:off x="457200" y="1371600"/>
            <a:ext cx="8229600" cy="49530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algn="ctr" indent="0" lvl="0" marL="0">
              <a:buNone/>
            </a:pPr>
            <a:r>
              <a:rPr altLang="en-US" b="1" lang="en-US"/>
              <a:t>5. SLEEP/ REST PATTERN</a:t>
            </a:r>
          </a:p>
          <a:p>
            <a:pPr indent="0" lvl="0" marL="0">
              <a:buFont typeface="Wingdings" pitchFamily="2" charset="2"/>
              <a:buChar char="Ø"/>
            </a:pPr>
            <a:r>
              <a:rPr altLang="en-US" lang="en-US"/>
              <a:t>Assesses sleep and rest pattern</a:t>
            </a:r>
          </a:p>
          <a:p>
            <a:pPr indent="0" lvl="0" marL="0">
              <a:buFont typeface="Wingdings" pitchFamily="2" charset="2"/>
              <a:buChar char="Ø"/>
            </a:pPr>
            <a:r>
              <a:rPr altLang="en-US" b="1" lang="en-US"/>
              <a:t>Subjective Data: </a:t>
            </a:r>
            <a:r>
              <a:rPr altLang="en-US" lang="en-US"/>
              <a:t>Generally rested and ready for activities after sleep; Sleep onset problems? Aids to sleep? Dream (night mares)? Early awakening? Rest and relaxation periods?</a:t>
            </a:r>
          </a:p>
          <a:p>
            <a:pPr indent="0" lvl="0" marL="0">
              <a:buFont typeface="Wingdings" pitchFamily="2" charset="2"/>
              <a:buChar char="Ø"/>
            </a:pPr>
            <a:r>
              <a:rPr altLang="en-US" b="1" lang="en-US"/>
              <a:t>Objective Data: </a:t>
            </a:r>
            <a:r>
              <a:rPr altLang="en-US" lang="en-US"/>
              <a:t>Observe sleep and rest pattern</a:t>
            </a:r>
          </a:p>
        </p:txBody>
      </p:sp>
    </p:spTree>
  </p:cSld>
  <p:clrMapOvr>
    <a:masterClrMapping/>
  </p:clrMapOvr>
  <p:transition spd="slow" advClick="1">
    <p:wheel spokes="1"/>
  </p:transition>
</p:sld>
</file>

<file path=ppt/slides/slide1055.xml><?xml version="1.0" encoding="utf-8"?>
<p:sld xmlns:a="http://schemas.openxmlformats.org/drawingml/2006/main" xmlns:r="http://schemas.openxmlformats.org/officeDocument/2006/relationships" xmlns:p="http://schemas.openxmlformats.org/presentationml/2006/main" showMasterSp="1">
  <p:cSld>
    <p:spTree>
      <p:nvGrpSpPr>
        <p:cNvPr id="2158" name=""/>
        <p:cNvGrpSpPr/>
        <p:nvPr/>
      </p:nvGrpSpPr>
      <p:grpSpPr>
        <a:xfrm rot="0">
          <a:off x="0" y="0"/>
          <a:ext cx="0" cy="0"/>
          <a:chOff x="0" y="0"/>
          <a:chExt cx="0" cy="0"/>
        </a:xfrm>
      </p:grpSpPr>
      <p:sp>
        <p:nvSpPr>
          <p:cNvPr id="1050052" name=""/>
          <p:cNvSpPr/>
          <p:nvPr>
            <p:ph sz="full" idx="1"/>
          </p:nvPr>
        </p:nvSpPr>
        <p:spPr>
          <a:xfrm rot="0">
            <a:off x="457200" y="838200"/>
            <a:ext cx="8229600" cy="54864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algn="ctr" indent="0" lvl="0" marL="0">
              <a:buNone/>
            </a:pPr>
            <a:r>
              <a:rPr altLang="en-US" b="1" lang="en-US"/>
              <a:t>6. COGNITIVE PERCEPTION</a:t>
            </a:r>
          </a:p>
          <a:p>
            <a:pPr indent="0" lvl="0" marL="0">
              <a:buFont typeface="Wingdings" pitchFamily="2" charset="2"/>
              <a:buChar char="Ø"/>
            </a:pPr>
            <a:r>
              <a:rPr altLang="en-US" lang="en-US"/>
              <a:t>Assesses the ability of the individual to understand and follow directions, retain information, make decisions and solve problems</a:t>
            </a:r>
          </a:p>
          <a:p>
            <a:pPr indent="0" lvl="0" marL="0">
              <a:buFont typeface="Wingdings" pitchFamily="2" charset="2"/>
              <a:buChar char="Ø"/>
            </a:pPr>
            <a:r>
              <a:rPr altLang="en-US" lang="en-US"/>
              <a:t>Also assesses the five senses</a:t>
            </a:r>
          </a:p>
          <a:p>
            <a:pPr indent="0" lvl="0" marL="0">
              <a:buFont typeface="Wingdings" pitchFamily="2" charset="2"/>
              <a:buChar char="Ø"/>
            </a:pPr>
            <a:r>
              <a:rPr altLang="en-US" b="1" lang="en-US"/>
              <a:t>Subjective Data: </a:t>
            </a:r>
            <a:r>
              <a:rPr altLang="en-US" lang="en-US"/>
              <a:t>Hearing Difficulty? Hearing aid? Wears glasses? Last checked? When last changed? Any change in memory? Concentration? Important decision, easy or difficult to make?</a:t>
            </a:r>
          </a:p>
          <a:p>
            <a:pPr indent="0" lvl="0" marL="0">
              <a:buFont typeface="Wingdings" pitchFamily="2" charset="2"/>
              <a:buChar char="Ø"/>
            </a:pPr>
            <a:r>
              <a:rPr altLang="en-US" b="1" lang="en-US"/>
              <a:t>Objective Data: </a:t>
            </a:r>
            <a:r>
              <a:rPr altLang="en-US" lang="en-US"/>
              <a:t>Orientation? Hears? Whispers? Reads newsprint? Grasps ideas and questions? (abstract/ concrete), Vocabulary level, </a:t>
            </a:r>
            <a:r>
              <a:rPr altLang="en-US" lang="en-US"/>
              <a:t>A</a:t>
            </a:r>
            <a:r>
              <a:rPr altLang="en-US" lang="en-US"/>
              <a:t>ttention span</a:t>
            </a:r>
          </a:p>
        </p:txBody>
      </p:sp>
    </p:spTree>
  </p:cSld>
  <p:clrMapOvr>
    <a:masterClrMapping/>
  </p:clrMapOvr>
  <p:transition spd="slow" advClick="1">
    <p:wheel spokes="1"/>
  </p:transition>
</p:sld>
</file>

<file path=ppt/slides/slide1056.xml><?xml version="1.0" encoding="utf-8"?>
<p:sld xmlns:a="http://schemas.openxmlformats.org/drawingml/2006/main" xmlns:r="http://schemas.openxmlformats.org/officeDocument/2006/relationships" xmlns:p="http://schemas.openxmlformats.org/presentationml/2006/main" showMasterSp="1">
  <p:cSld>
    <p:spTree>
      <p:nvGrpSpPr>
        <p:cNvPr id="2159" name=""/>
        <p:cNvGrpSpPr/>
        <p:nvPr/>
      </p:nvGrpSpPr>
      <p:grpSpPr>
        <a:xfrm rot="0">
          <a:off x="0" y="0"/>
          <a:ext cx="0" cy="0"/>
          <a:chOff x="0" y="0"/>
          <a:chExt cx="0" cy="0"/>
        </a:xfrm>
      </p:grpSpPr>
      <p:sp>
        <p:nvSpPr>
          <p:cNvPr id="1050053" name=""/>
          <p:cNvSpPr/>
          <p:nvPr>
            <p:ph sz="full" idx="1"/>
          </p:nvPr>
        </p:nvSpPr>
        <p:spPr>
          <a:xfrm rot="0">
            <a:off x="457200" y="990600"/>
            <a:ext cx="8229600" cy="53340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algn="ctr" indent="0" lvl="0" marL="0">
              <a:buNone/>
            </a:pPr>
            <a:r>
              <a:rPr altLang="en-US" b="1" lang="en-US"/>
              <a:t>7. SELF PERCEPTION/ SELF CONCEPT</a:t>
            </a:r>
          </a:p>
          <a:p>
            <a:pPr indent="0" lvl="0" marL="0">
              <a:buFont typeface="Wingdings" pitchFamily="2" charset="2"/>
              <a:buChar char="Ø"/>
            </a:pPr>
            <a:r>
              <a:rPr altLang="en-US" b="1" lang="en-US"/>
              <a:t>Subjective Data: </a:t>
            </a:r>
            <a:r>
              <a:rPr altLang="en-US" lang="en-US"/>
              <a:t>How do you describe yourself? How do you feel about self most of the time (good or bad)? Changes in the way you feel about self or body? (generally or since the illness started); Things that frequently make you angry, annoyed, fearful, anxious? Things that you feel not able to control? What helps? Ever felt like losing hope?</a:t>
            </a:r>
          </a:p>
          <a:p>
            <a:pPr indent="0" lvl="0" marL="0">
              <a:buFont typeface="Wingdings" pitchFamily="2" charset="2"/>
              <a:buChar char="Ø"/>
            </a:pPr>
            <a:r>
              <a:rPr altLang="en-US" b="1" lang="en-US"/>
              <a:t>Objective Data: </a:t>
            </a:r>
            <a:r>
              <a:rPr altLang="en-US" lang="en-US"/>
              <a:t>Eye contact? Attention span? Voice and speech pattern? Body posture – client nervous or relaxed, client assertive or passive</a:t>
            </a:r>
          </a:p>
        </p:txBody>
      </p:sp>
    </p:spTree>
  </p:cSld>
  <p:clrMapOvr>
    <a:masterClrMapping/>
  </p:clrMapOvr>
  <p:transition spd="slow" advClick="1">
    <p:wheel spokes="1"/>
  </p:transition>
</p:sld>
</file>

<file path=ppt/slides/slide1057.xml><?xml version="1.0" encoding="utf-8"?>
<p:sld xmlns:a="http://schemas.openxmlformats.org/drawingml/2006/main" xmlns:r="http://schemas.openxmlformats.org/officeDocument/2006/relationships" xmlns:p="http://schemas.openxmlformats.org/presentationml/2006/main" showMasterSp="1">
  <p:cSld>
    <p:spTree>
      <p:nvGrpSpPr>
        <p:cNvPr id="2160" name=""/>
        <p:cNvGrpSpPr/>
        <p:nvPr/>
      </p:nvGrpSpPr>
      <p:grpSpPr>
        <a:xfrm rot="0">
          <a:off x="0" y="0"/>
          <a:ext cx="0" cy="0"/>
          <a:chOff x="0" y="0"/>
          <a:chExt cx="0" cy="0"/>
        </a:xfrm>
      </p:grpSpPr>
      <p:sp>
        <p:nvSpPr>
          <p:cNvPr id="1050054" name=""/>
          <p:cNvSpPr/>
          <p:nvPr>
            <p:ph sz="full" idx="1"/>
          </p:nvPr>
        </p:nvSpPr>
        <p:spPr>
          <a:xfrm rot="0">
            <a:off x="457200" y="914400"/>
            <a:ext cx="8229600" cy="54102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algn="ctr" indent="0" lvl="0" marL="0">
              <a:buNone/>
            </a:pPr>
            <a:r>
              <a:rPr altLang="en-US" b="1" lang="en-US"/>
              <a:t>8. ROLE RELATIONSHIP</a:t>
            </a:r>
          </a:p>
          <a:p>
            <a:pPr indent="0" lvl="0" marL="0">
              <a:buFont typeface="Wingdings" pitchFamily="2" charset="2"/>
              <a:buChar char="Ø"/>
            </a:pPr>
            <a:r>
              <a:rPr altLang="en-US" b="1" lang="en-US"/>
              <a:t>Subjective Data: </a:t>
            </a:r>
            <a:r>
              <a:rPr altLang="en-US" lang="en-US"/>
              <a:t>Live alone? Family? Family structure? Any family problems? Dependents and how well are you managing? How family feels about illness? Any problems with children or significant others? Social groups? Close friends? Feel lonely?</a:t>
            </a:r>
          </a:p>
          <a:p>
            <a:pPr indent="0" lvl="0" marL="0">
              <a:buFont typeface="Wingdings" pitchFamily="2" charset="2"/>
              <a:buChar char="Ø"/>
            </a:pPr>
            <a:r>
              <a:rPr altLang="en-US" b="1" lang="en-US"/>
              <a:t>Objective Data: </a:t>
            </a:r>
            <a:r>
              <a:rPr altLang="en-US" lang="en-US"/>
              <a:t>Interaction with family members or others present</a:t>
            </a:r>
          </a:p>
        </p:txBody>
      </p:sp>
    </p:spTree>
  </p:cSld>
  <p:clrMapOvr>
    <a:masterClrMapping/>
  </p:clrMapOvr>
  <p:transition spd="slow" advClick="1">
    <p:wheel spokes="1"/>
  </p:transition>
</p:sld>
</file>

<file path=ppt/slides/slide1058.xml><?xml version="1.0" encoding="utf-8"?>
<p:sld xmlns:a="http://schemas.openxmlformats.org/drawingml/2006/main" xmlns:r="http://schemas.openxmlformats.org/officeDocument/2006/relationships" xmlns:p="http://schemas.openxmlformats.org/presentationml/2006/main" showMasterSp="1">
  <p:cSld>
    <p:spTree>
      <p:nvGrpSpPr>
        <p:cNvPr id="2161" name=""/>
        <p:cNvGrpSpPr/>
        <p:nvPr/>
      </p:nvGrpSpPr>
      <p:grpSpPr>
        <a:xfrm rot="0">
          <a:off x="0" y="0"/>
          <a:ext cx="0" cy="0"/>
          <a:chOff x="0" y="0"/>
          <a:chExt cx="0" cy="0"/>
        </a:xfrm>
      </p:grpSpPr>
      <p:sp>
        <p:nvSpPr>
          <p:cNvPr id="1050055" name=""/>
          <p:cNvSpPr/>
          <p:nvPr>
            <p:ph sz="full" idx="1"/>
          </p:nvPr>
        </p:nvSpPr>
        <p:spPr>
          <a:xfrm rot="0">
            <a:off x="457200" y="990600"/>
            <a:ext cx="8229600" cy="53340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algn="ctr" indent="0" lvl="0" marL="0">
              <a:buNone/>
            </a:pPr>
            <a:r>
              <a:rPr altLang="en-US" b="1" lang="en-US"/>
              <a:t>9. SEXUALITY / REPRODUCTIVE PATTERN</a:t>
            </a:r>
          </a:p>
          <a:p>
            <a:pPr indent="0" lvl="0" marL="0">
              <a:buFont typeface="Wingdings" pitchFamily="2" charset="2"/>
              <a:buChar char="Ø"/>
            </a:pPr>
            <a:r>
              <a:rPr altLang="en-US" b="1" lang="en-US"/>
              <a:t>Subjective Data: </a:t>
            </a:r>
            <a:r>
              <a:rPr altLang="en-US" lang="en-US"/>
              <a:t>If appropriate to age and situation. Sexual relationships and if they are satisfying? Changes? Problems? Use of contraception? Problems when menses begun, LMP?</a:t>
            </a:r>
          </a:p>
          <a:p>
            <a:pPr indent="0" lvl="0" marL="0">
              <a:buFont typeface="Wingdings" pitchFamily="2" charset="2"/>
              <a:buChar char="Ø"/>
            </a:pPr>
            <a:r>
              <a:rPr altLang="en-US" b="1" lang="en-US"/>
              <a:t>Objective Data: </a:t>
            </a:r>
            <a:r>
              <a:rPr altLang="en-US" lang="en-US"/>
              <a:t>None unless problem is identified e.g. during pelvic examination</a:t>
            </a:r>
          </a:p>
        </p:txBody>
      </p:sp>
    </p:spTree>
  </p:cSld>
  <p:clrMapOvr>
    <a:masterClrMapping/>
  </p:clrMapOvr>
  <p:transition spd="slow" advClick="1">
    <p:wheel spokes="1"/>
  </p:transition>
</p:sld>
</file>

<file path=ppt/slides/slide1059.xml><?xml version="1.0" encoding="utf-8"?>
<p:sld xmlns:a="http://schemas.openxmlformats.org/drawingml/2006/main" xmlns:r="http://schemas.openxmlformats.org/officeDocument/2006/relationships" xmlns:p="http://schemas.openxmlformats.org/presentationml/2006/main" showMasterSp="1">
  <p:cSld>
    <p:spTree>
      <p:nvGrpSpPr>
        <p:cNvPr id="2162" name=""/>
        <p:cNvGrpSpPr/>
        <p:nvPr/>
      </p:nvGrpSpPr>
      <p:grpSpPr>
        <a:xfrm rot="0">
          <a:off x="0" y="0"/>
          <a:ext cx="0" cy="0"/>
          <a:chOff x="0" y="0"/>
          <a:chExt cx="0" cy="0"/>
        </a:xfrm>
      </p:grpSpPr>
      <p:sp>
        <p:nvSpPr>
          <p:cNvPr id="1050056" name=""/>
          <p:cNvSpPr/>
          <p:nvPr>
            <p:ph sz="full" idx="1"/>
          </p:nvPr>
        </p:nvSpPr>
        <p:spPr>
          <a:xfrm rot="0">
            <a:off x="457200" y="1066800"/>
            <a:ext cx="8229600" cy="52578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algn="ctr" indent="0" lvl="0" marL="0">
              <a:buNone/>
            </a:pPr>
            <a:r>
              <a:rPr altLang="en-US" b="1" lang="en-US"/>
              <a:t>10. COPING/ STRESS TOLERANCE </a:t>
            </a:r>
          </a:p>
          <a:p>
            <a:pPr indent="0" lvl="0" marL="0">
              <a:buFont typeface="Wingdings" pitchFamily="2" charset="2"/>
              <a:buChar char="Ø"/>
            </a:pPr>
            <a:r>
              <a:rPr altLang="en-US" b="1" lang="en-US"/>
              <a:t>Subjective Data: </a:t>
            </a:r>
            <a:r>
              <a:rPr altLang="en-US" lang="en-US"/>
              <a:t>Any major changes in your life in the last one or two years? Who is the most helpful person in talking things over? Who is available to you now? How do you feel most of the time (relaxed or tense)? When tense, what helps? Do you use medication, drugs or alcohol</a:t>
            </a:r>
          </a:p>
          <a:p>
            <a:pPr indent="0" lvl="0" marL="0">
              <a:buFont typeface="Wingdings" pitchFamily="2" charset="2"/>
              <a:buChar char="Ø"/>
            </a:pPr>
            <a:r>
              <a:rPr altLang="en-US" lang="en-US"/>
              <a:t>Incase of major problems in life, how do you handle them?</a:t>
            </a:r>
          </a:p>
          <a:p>
            <a:pPr indent="0" lvl="0" marL="0">
              <a:buFont typeface="Wingdings" pitchFamily="2" charset="2"/>
              <a:buChar char="Ø"/>
            </a:pPr>
            <a:r>
              <a:rPr altLang="en-US" b="1" lang="en-US"/>
              <a:t>Objective Data: </a:t>
            </a:r>
            <a:r>
              <a:rPr altLang="en-US" lang="en-US"/>
              <a:t>None</a:t>
            </a:r>
          </a:p>
        </p:txBody>
      </p:sp>
    </p:spTree>
  </p:cSld>
  <p:clrMapOvr>
    <a:masterClrMapping/>
  </p:clrMapOvr>
  <p:transition spd="slow" advClick="1">
    <p:wheel spokes="1"/>
  </p:transition>
</p:sld>
</file>

<file path=ppt/slides/slide106.xml><?xml version="1.0" encoding="utf-8"?>
<p:sld xmlns:a="http://schemas.openxmlformats.org/drawingml/2006/main" xmlns:r="http://schemas.openxmlformats.org/officeDocument/2006/relationships" xmlns:p="http://schemas.openxmlformats.org/presentationml/2006/main" showMasterSp="1">
  <p:cSld>
    <p:spTree>
      <p:nvGrpSpPr>
        <p:cNvPr id="1188" name=""/>
        <p:cNvGrpSpPr/>
        <p:nvPr/>
      </p:nvGrpSpPr>
      <p:grpSpPr>
        <a:xfrm rot="0">
          <a:off x="0" y="0"/>
          <a:ext cx="0" cy="0"/>
          <a:chOff x="0" y="0"/>
          <a:chExt cx="0" cy="0"/>
        </a:xfrm>
      </p:grpSpPr>
      <p:sp>
        <p:nvSpPr>
          <p:cNvPr id="1048728" name=""/>
          <p:cNvSpPr/>
          <p:nvPr>
            <p:ph sz="full" idx="1"/>
          </p:nvPr>
        </p:nvSpPr>
        <p:spPr>
          <a:xfrm rot="0">
            <a:off x="457200" y="990600"/>
            <a:ext cx="8229600" cy="53340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eaLnBrk="1" hangingPunct="1" indent="0" latinLnBrk="1" lvl="0" marL="0">
              <a:buClr>
                <a:srgbClr val="DE6C36"/>
              </a:buClr>
              <a:buFont typeface="Arial" pitchFamily="0" charset="0"/>
              <a:buNone/>
            </a:pPr>
            <a:r>
              <a:rPr altLang="en-US" b="1" lang="en-US"/>
              <a:t>Narcotic Drugs and Psychotropic Substances (Control) Act 1994</a:t>
            </a:r>
          </a:p>
          <a:p>
            <a:pPr eaLnBrk="1" hangingPunct="1" indent="0" latinLnBrk="1" lvl="0" marL="0">
              <a:buClr>
                <a:srgbClr val="DE6C36"/>
              </a:buClr>
              <a:buFont typeface="Wingdings" pitchFamily="2" charset="2"/>
              <a:buChar char="Ø"/>
            </a:pPr>
            <a:r>
              <a:rPr altLang="en-US" lang="en-US"/>
              <a:t>While dealing with the dangerous drugs, you will be required to be familiar with this law.</a:t>
            </a:r>
          </a:p>
          <a:p>
            <a:pPr eaLnBrk="1" hangingPunct="1" indent="0" latinLnBrk="1" lvl="0" marL="0">
              <a:buClr>
                <a:srgbClr val="DE6C36"/>
              </a:buClr>
              <a:buFont typeface="Wingdings" pitchFamily="2" charset="2"/>
              <a:buChar char="Ø"/>
            </a:pPr>
            <a:r>
              <a:rPr altLang="en-US" lang="en-US"/>
              <a:t>This also applies to dealing with drug misuse and abuse. </a:t>
            </a:r>
          </a:p>
          <a:p>
            <a:pPr eaLnBrk="1" hangingPunct="1" indent="0" latinLnBrk="1" lvl="0" marL="0">
              <a:buClr>
                <a:srgbClr val="DE6C36"/>
              </a:buClr>
              <a:buNone/>
            </a:pPr>
            <a:endParaRPr altLang="en-US" lang="en-US"/>
          </a:p>
          <a:p>
            <a:pPr eaLnBrk="1" hangingPunct="1" indent="0" latinLnBrk="1" lvl="0" marL="0">
              <a:buClr>
                <a:srgbClr val="DE6C36"/>
              </a:buClr>
              <a:buFont typeface="Arial" pitchFamily="0" charset="0"/>
              <a:buNone/>
            </a:pPr>
            <a:r>
              <a:rPr altLang="en-US" b="1" lang="en-US"/>
              <a:t>Medical Laboratory Technicians and Technologists Act (1999)</a:t>
            </a:r>
          </a:p>
          <a:p>
            <a:pPr eaLnBrk="1" hangingPunct="1" indent="0" latinLnBrk="1" lvl="0" marL="0">
              <a:buClr>
                <a:srgbClr val="DE6C36"/>
              </a:buClr>
              <a:buFont typeface="Wingdings" pitchFamily="2" charset="2"/>
              <a:buChar char="Ø"/>
            </a:pPr>
            <a:r>
              <a:rPr altLang="en-US" lang="en-US"/>
              <a:t>You will be taking body specimens from patients and clients. You should therefore be familiar with this law.</a:t>
            </a:r>
          </a:p>
        </p:txBody>
      </p:sp>
    </p:spTree>
  </p:cSld>
  <p:clrMapOvr>
    <a:masterClrMapping/>
  </p:clrMapOvr>
  <p:transition spd="slow" advClick="1">
    <p:wheel spokes="1"/>
  </p:transition>
  <p:timing/>
</p:sld>
</file>

<file path=ppt/slides/slide1060.xml><?xml version="1.0" encoding="utf-8"?>
<p:sld xmlns:a="http://schemas.openxmlformats.org/drawingml/2006/main" xmlns:r="http://schemas.openxmlformats.org/officeDocument/2006/relationships" xmlns:p="http://schemas.openxmlformats.org/presentationml/2006/main" showMasterSp="1">
  <p:cSld>
    <p:spTree>
      <p:nvGrpSpPr>
        <p:cNvPr id="2163" name=""/>
        <p:cNvGrpSpPr/>
        <p:nvPr/>
      </p:nvGrpSpPr>
      <p:grpSpPr>
        <a:xfrm rot="0">
          <a:off x="0" y="0"/>
          <a:ext cx="0" cy="0"/>
          <a:chOff x="0" y="0"/>
          <a:chExt cx="0" cy="0"/>
        </a:xfrm>
      </p:grpSpPr>
      <p:sp>
        <p:nvSpPr>
          <p:cNvPr id="1050057" name=""/>
          <p:cNvSpPr/>
          <p:nvPr>
            <p:ph sz="full" idx="1"/>
          </p:nvPr>
        </p:nvSpPr>
        <p:spPr>
          <a:xfrm rot="0">
            <a:off x="457200" y="1295400"/>
            <a:ext cx="8229600" cy="50292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algn="ctr" indent="0" lvl="0" marL="0">
              <a:buNone/>
            </a:pPr>
            <a:r>
              <a:rPr altLang="en-US" b="1" lang="en-US"/>
              <a:t>11. VALUE / BELIEF PATTERN</a:t>
            </a:r>
          </a:p>
          <a:p>
            <a:pPr indent="0" lvl="0" marL="0">
              <a:buFont typeface="Wingdings" pitchFamily="2" charset="2"/>
              <a:buChar char="Ø"/>
            </a:pPr>
            <a:r>
              <a:rPr altLang="en-US" b="1" lang="en-US"/>
              <a:t>Subjective Data: </a:t>
            </a:r>
            <a:r>
              <a:rPr altLang="en-US" lang="en-US"/>
              <a:t>Which things do you want in life? Do you get them? Important future plans? Religion important to you? Is being here interfering with your religious beliefs and practices?</a:t>
            </a:r>
          </a:p>
          <a:p>
            <a:pPr indent="0" lvl="0" marL="0">
              <a:buFont typeface="Wingdings" pitchFamily="2" charset="2"/>
              <a:buChar char="Ø"/>
            </a:pPr>
            <a:r>
              <a:rPr altLang="en-US" b="1" lang="en-US"/>
              <a:t>Objective Data: </a:t>
            </a:r>
            <a:r>
              <a:rPr altLang="en-US" lang="en-US"/>
              <a:t>None</a:t>
            </a:r>
          </a:p>
        </p:txBody>
      </p:sp>
    </p:spTree>
  </p:cSld>
  <p:clrMapOvr>
    <a:masterClrMapping/>
  </p:clrMapOvr>
  <p:transition spd="slow" advClick="1">
    <p:wheel spokes="1"/>
  </p:transition>
</p:sld>
</file>

<file path=ppt/slides/slide107.xml><?xml version="1.0" encoding="utf-8"?>
<p:sld xmlns:a="http://schemas.openxmlformats.org/drawingml/2006/main" xmlns:r="http://schemas.openxmlformats.org/officeDocument/2006/relationships" xmlns:p="http://schemas.openxmlformats.org/presentationml/2006/main" showMasterSp="1">
  <p:cSld>
    <p:spTree>
      <p:nvGrpSpPr>
        <p:cNvPr id="1189" name=""/>
        <p:cNvGrpSpPr/>
        <p:nvPr/>
      </p:nvGrpSpPr>
      <p:grpSpPr>
        <a:xfrm rot="0">
          <a:off x="0" y="0"/>
          <a:ext cx="0" cy="0"/>
          <a:chOff x="0" y="0"/>
          <a:chExt cx="0" cy="0"/>
        </a:xfrm>
      </p:grpSpPr>
      <p:sp>
        <p:nvSpPr>
          <p:cNvPr id="1048729" name=""/>
          <p:cNvSpPr/>
          <p:nvPr>
            <p:ph sz="full" idx="1"/>
          </p:nvPr>
        </p:nvSpPr>
        <p:spPr>
          <a:xfrm rot="0">
            <a:off x="457200" y="1143000"/>
            <a:ext cx="8229600" cy="50292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eaLnBrk="1" hangingPunct="1" indent="0" latinLnBrk="1" lvl="0" marL="0">
              <a:buClr>
                <a:srgbClr val="DE6C36"/>
              </a:buClr>
              <a:buFont typeface="Arial" pitchFamily="0" charset="0"/>
              <a:buNone/>
            </a:pPr>
            <a:r>
              <a:rPr altLang="en-US" b="1" lang="en-US"/>
              <a:t>Clinical Medicine Act</a:t>
            </a:r>
          </a:p>
          <a:p>
            <a:pPr eaLnBrk="1" hangingPunct="1" indent="0" latinLnBrk="1" lvl="0" marL="0">
              <a:buClr>
                <a:srgbClr val="DE6C36"/>
              </a:buClr>
              <a:buFont typeface="Wingdings" pitchFamily="2" charset="2"/>
              <a:buChar char="Ø"/>
            </a:pPr>
            <a:r>
              <a:rPr altLang="en-US" lang="en-US"/>
              <a:t>This law is related to the medical Practitioners and Dentists Act because of diagnosing and treating minor ailments.</a:t>
            </a:r>
          </a:p>
          <a:p>
            <a:pPr eaLnBrk="1" hangingPunct="1" indent="0" latinLnBrk="1" lvl="0" marL="0">
              <a:buClr>
                <a:srgbClr val="DE6C36"/>
              </a:buClr>
              <a:buNone/>
            </a:pPr>
            <a:endParaRPr altLang="en-US" lang="en-US"/>
          </a:p>
          <a:p>
            <a:pPr eaLnBrk="1" hangingPunct="1" indent="0" latinLnBrk="1" lvl="0" marL="0">
              <a:buClr>
                <a:srgbClr val="DE6C36"/>
              </a:buClr>
              <a:buFont typeface="Arial" pitchFamily="0" charset="0"/>
              <a:buNone/>
            </a:pPr>
            <a:r>
              <a:rPr altLang="en-US" b="1" lang="en-US"/>
              <a:t>Food, Drugs and Chemicals Act</a:t>
            </a:r>
          </a:p>
          <a:p>
            <a:pPr eaLnBrk="1" hangingPunct="1" indent="0" latinLnBrk="1" lvl="0" marL="0">
              <a:buClr>
                <a:srgbClr val="DE6C36"/>
              </a:buClr>
              <a:buFont typeface="Wingdings" pitchFamily="2" charset="2"/>
              <a:buChar char="Ø"/>
            </a:pPr>
            <a:r>
              <a:rPr altLang="en-US" lang="en-US"/>
              <a:t>You will be dealing with the nutritional status of the patient. In addition, you are one of the food handlers in the hospital. Familiarize yourself with the law. </a:t>
            </a:r>
          </a:p>
        </p:txBody>
      </p:sp>
    </p:spTree>
  </p:cSld>
  <p:clrMapOvr>
    <a:masterClrMapping/>
  </p:clrMapOvr>
  <p:transition spd="slow" advClick="1">
    <p:wheel spokes="1"/>
  </p:transition>
  <p:timing/>
</p:sld>
</file>

<file path=ppt/slides/slide108.xml><?xml version="1.0" encoding="utf-8"?>
<p:sld xmlns:a="http://schemas.openxmlformats.org/drawingml/2006/main" xmlns:r="http://schemas.openxmlformats.org/officeDocument/2006/relationships" xmlns:p="http://schemas.openxmlformats.org/presentationml/2006/main" showMasterSp="1">
  <p:cSld>
    <p:spTree>
      <p:nvGrpSpPr>
        <p:cNvPr id="1190" name=""/>
        <p:cNvGrpSpPr/>
        <p:nvPr/>
      </p:nvGrpSpPr>
      <p:grpSpPr>
        <a:xfrm rot="0">
          <a:off x="0" y="0"/>
          <a:ext cx="0" cy="0"/>
          <a:chOff x="0" y="0"/>
          <a:chExt cx="0" cy="0"/>
        </a:xfrm>
      </p:grpSpPr>
      <p:sp>
        <p:nvSpPr>
          <p:cNvPr id="1048730" name=""/>
          <p:cNvSpPr/>
          <p:nvPr>
            <p:ph sz="full" idx="1"/>
          </p:nvPr>
        </p:nvSpPr>
        <p:spPr>
          <a:xfrm rot="0">
            <a:off x="457200" y="1219200"/>
            <a:ext cx="8229600" cy="4906962"/>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eaLnBrk="1" hangingPunct="1" indent="0" latinLnBrk="1" lvl="0" marL="0">
              <a:buClr>
                <a:srgbClr val="DE6C36"/>
              </a:buClr>
              <a:buFont typeface="Arial" pitchFamily="0" charset="0"/>
              <a:buNone/>
            </a:pPr>
            <a:r>
              <a:rPr altLang="en-US" b="1" lang="en-US"/>
              <a:t>Children and Young Persons Act</a:t>
            </a:r>
          </a:p>
          <a:p>
            <a:pPr eaLnBrk="1" hangingPunct="1" indent="0" latinLnBrk="1" lvl="0" marL="0">
              <a:buClr>
                <a:srgbClr val="DE6C36"/>
              </a:buClr>
              <a:buFont typeface="Wingdings" pitchFamily="2" charset="2"/>
              <a:buChar char="Ø"/>
            </a:pPr>
            <a:r>
              <a:rPr altLang="en-US" lang="en-US"/>
              <a:t>Children have rights which you must recognize as you interact with them. </a:t>
            </a:r>
          </a:p>
          <a:p>
            <a:pPr eaLnBrk="1" hangingPunct="1" indent="0" latinLnBrk="1" lvl="0" marL="0">
              <a:buClr>
                <a:srgbClr val="DE6C36"/>
              </a:buClr>
              <a:buNone/>
            </a:pPr>
            <a:endParaRPr altLang="en-US" lang="en-US"/>
          </a:p>
          <a:p>
            <a:pPr eaLnBrk="1" hangingPunct="1" indent="0" latinLnBrk="1" lvl="0" marL="0">
              <a:buClr>
                <a:srgbClr val="DE6C36"/>
              </a:buClr>
              <a:buFont typeface="Arial" pitchFamily="0" charset="0"/>
              <a:buNone/>
            </a:pPr>
            <a:r>
              <a:rPr altLang="en-US" b="1" lang="en-US"/>
              <a:t>Workman's Compensation Act  </a:t>
            </a:r>
          </a:p>
          <a:p>
            <a:pPr eaLnBrk="1" hangingPunct="1" indent="0" latinLnBrk="1" lvl="0" marL="0">
              <a:buClr>
                <a:srgbClr val="DE6C36"/>
              </a:buClr>
              <a:buFont typeface="Wingdings" pitchFamily="2" charset="2"/>
              <a:buChar char="Ø"/>
            </a:pPr>
            <a:r>
              <a:rPr altLang="en-US" lang="en-US"/>
              <a:t>It outlines what you should do in cases of accidents during practice, with specific focus on how to go about applying for compensation of the damages caused as a result of the accident. </a:t>
            </a:r>
          </a:p>
          <a:p>
            <a:pPr eaLnBrk="1" hangingPunct="1" indent="0" latinLnBrk="1" lvl="0" marL="0">
              <a:buClr>
                <a:srgbClr val="DE6C36"/>
              </a:buClr>
            </a:pPr>
            <a:endParaRPr altLang="en-US" lang="en-US"/>
          </a:p>
        </p:txBody>
      </p:sp>
    </p:spTree>
  </p:cSld>
  <p:clrMapOvr>
    <a:masterClrMapping/>
  </p:clrMapOvr>
  <p:transition spd="slow" advClick="1">
    <p:wheel spokes="1"/>
  </p:transition>
  <p:timing/>
</p:sld>
</file>

<file path=ppt/slides/slide109.xml><?xml version="1.0" encoding="utf-8"?>
<p:sld xmlns:a="http://schemas.openxmlformats.org/drawingml/2006/main" xmlns:r="http://schemas.openxmlformats.org/officeDocument/2006/relationships" xmlns:p="http://schemas.openxmlformats.org/presentationml/2006/main" showMasterSp="1">
  <p:cSld>
    <p:spTree>
      <p:nvGrpSpPr>
        <p:cNvPr id="1191" name=""/>
        <p:cNvGrpSpPr/>
        <p:nvPr/>
      </p:nvGrpSpPr>
      <p:grpSpPr>
        <a:xfrm rot="0">
          <a:off x="0" y="0"/>
          <a:ext cx="0" cy="0"/>
          <a:chOff x="0" y="0"/>
          <a:chExt cx="0" cy="0"/>
        </a:xfrm>
      </p:grpSpPr>
      <p:sp>
        <p:nvSpPr>
          <p:cNvPr id="1048731" name=""/>
          <p:cNvSpPr/>
          <p:nvPr>
            <p:ph sz="full" idx="1"/>
          </p:nvPr>
        </p:nvSpPr>
        <p:spPr>
          <a:xfrm rot="0">
            <a:off x="457200" y="1066800"/>
            <a:ext cx="8229600" cy="5059362"/>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eaLnBrk="1" hangingPunct="1" indent="0" latinLnBrk="1" lvl="0" marL="0">
              <a:buClr>
                <a:srgbClr val="DE6C36"/>
              </a:buClr>
              <a:buFont typeface="Arial" pitchFamily="0" charset="0"/>
              <a:buNone/>
            </a:pPr>
            <a:r>
              <a:rPr altLang="en-US" b="1" lang="en-US"/>
              <a:t>Law of Succession Act</a:t>
            </a:r>
          </a:p>
          <a:p>
            <a:pPr eaLnBrk="1" hangingPunct="1" indent="0" latinLnBrk="1" lvl="0" marL="0">
              <a:buClr>
                <a:srgbClr val="DE6C36"/>
              </a:buClr>
              <a:buFont typeface="Wingdings" pitchFamily="2" charset="2"/>
              <a:buChar char="Ø"/>
            </a:pPr>
            <a:r>
              <a:rPr altLang="en-US" lang="en-US"/>
              <a:t>This law is appropriate when faced with marital problems and you are required to offer counseling services before transferring the client to an expert.</a:t>
            </a:r>
          </a:p>
          <a:p>
            <a:pPr eaLnBrk="1" hangingPunct="1" indent="0" latinLnBrk="1" lvl="0" marL="0">
              <a:buClr>
                <a:srgbClr val="DE6C36"/>
              </a:buClr>
              <a:buNone/>
            </a:pPr>
            <a:endParaRPr altLang="en-US" lang="en-US"/>
          </a:p>
          <a:p>
            <a:pPr eaLnBrk="1" hangingPunct="1" indent="0" latinLnBrk="1" lvl="0" marL="0">
              <a:buClr>
                <a:srgbClr val="DE6C36"/>
              </a:buClr>
              <a:buFont typeface="Arial" pitchFamily="0" charset="0"/>
              <a:buNone/>
            </a:pPr>
            <a:r>
              <a:rPr altLang="en-US" b="1" lang="en-US"/>
              <a:t>Bill of Rights</a:t>
            </a:r>
          </a:p>
          <a:p>
            <a:pPr eaLnBrk="1" hangingPunct="1" indent="0" latinLnBrk="1" lvl="0" marL="0">
              <a:buClr>
                <a:srgbClr val="DE6C36"/>
              </a:buClr>
              <a:buFont typeface="Wingdings" pitchFamily="2" charset="2"/>
              <a:buChar char="Ø"/>
            </a:pPr>
            <a:r>
              <a:rPr altLang="en-US" lang="en-US"/>
              <a:t>In the process of the provision of health care, both the patients and the nurse have a Bill of Rights.</a:t>
            </a:r>
          </a:p>
        </p:txBody>
      </p:sp>
    </p:spTree>
  </p:cSld>
  <p:clrMapOvr>
    <a:masterClrMapping/>
  </p:clrMapOvr>
  <p:transition spd="slow" advClick="1">
    <p:wheel spokes="1"/>
  </p:transition>
  <p:timing/>
</p:sld>
</file>

<file path=ppt/slides/slide11.xml><?xml version="1.0" encoding="utf-8"?>
<p:sld xmlns:a="http://schemas.openxmlformats.org/drawingml/2006/main" xmlns:r="http://schemas.openxmlformats.org/officeDocument/2006/relationships" xmlns:p="http://schemas.openxmlformats.org/presentationml/2006/main" showMasterSp="1">
  <p:cSld>
    <p:spTree>
      <p:nvGrpSpPr>
        <p:cNvPr id="1093" name=""/>
        <p:cNvGrpSpPr/>
        <p:nvPr/>
      </p:nvGrpSpPr>
      <p:grpSpPr>
        <a:xfrm rot="0">
          <a:off x="0" y="0"/>
          <a:ext cx="0" cy="0"/>
          <a:chOff x="0" y="0"/>
          <a:chExt cx="0" cy="0"/>
        </a:xfrm>
      </p:grpSpPr>
      <p:sp>
        <p:nvSpPr>
          <p:cNvPr id="1048609" name=""/>
          <p:cNvSpPr/>
          <p:nvPr>
            <p:ph sz="full" idx="1"/>
          </p:nvPr>
        </p:nvSpPr>
        <p:spPr>
          <a:xfrm rot="0">
            <a:off x="457200" y="838200"/>
            <a:ext cx="8229600" cy="5287962"/>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eaLnBrk="1" hangingPunct="1" indent="0" latinLnBrk="1" lvl="0" marL="0">
              <a:buClr>
                <a:srgbClr val="DE6C36"/>
              </a:buClr>
              <a:buFont typeface="Arial" pitchFamily="0" charset="0"/>
              <a:buNone/>
            </a:pPr>
            <a:r>
              <a:rPr altLang="en-US" b="1" lang="en-US"/>
              <a:t>d</a:t>
            </a:r>
            <a:r>
              <a:rPr altLang="en-US" b="1" lang="en-US"/>
              <a:t>) Principles of Safe Drug Use</a:t>
            </a:r>
          </a:p>
          <a:p>
            <a:pPr eaLnBrk="1" hangingPunct="1" indent="0" latinLnBrk="1" lvl="0" marL="0">
              <a:buClr>
                <a:srgbClr val="DE6C36"/>
              </a:buClr>
              <a:buFont typeface="Wingdings" pitchFamily="2" charset="2"/>
              <a:buChar char="Ø"/>
            </a:pPr>
            <a:r>
              <a:rPr altLang="en-US" lang="en-US"/>
              <a:t>Pharmacology</a:t>
            </a:r>
          </a:p>
          <a:p>
            <a:pPr eaLnBrk="1" hangingPunct="1" indent="0" latinLnBrk="1" lvl="0" marL="0">
              <a:buClr>
                <a:srgbClr val="DE6C36"/>
              </a:buClr>
              <a:buFont typeface="Wingdings" pitchFamily="2" charset="2"/>
              <a:buChar char="Ø"/>
            </a:pPr>
            <a:r>
              <a:rPr altLang="en-US" lang="en-US"/>
              <a:t>Laws relating to the control of drugs</a:t>
            </a:r>
          </a:p>
          <a:p>
            <a:pPr eaLnBrk="1" hangingPunct="1" indent="0" latinLnBrk="1" lvl="0" marL="0">
              <a:buClr>
                <a:srgbClr val="DE6C36"/>
              </a:buClr>
              <a:buFont typeface="Wingdings" pitchFamily="2" charset="2"/>
              <a:buChar char="Ø"/>
            </a:pPr>
            <a:r>
              <a:rPr altLang="en-US" lang="en-US"/>
              <a:t>Local regulations</a:t>
            </a:r>
          </a:p>
          <a:p>
            <a:pPr eaLnBrk="1" hangingPunct="1" indent="0" latinLnBrk="1" lvl="0" marL="0">
              <a:buClr>
                <a:srgbClr val="DE6C36"/>
              </a:buClr>
              <a:buFont typeface="Wingdings" pitchFamily="2" charset="2"/>
              <a:buChar char="Ø"/>
            </a:pPr>
            <a:r>
              <a:rPr altLang="en-US" lang="en-US"/>
              <a:t>Drug standards</a:t>
            </a:r>
          </a:p>
          <a:p>
            <a:pPr eaLnBrk="1" hangingPunct="1" indent="0" latinLnBrk="1" lvl="0" marL="0">
              <a:buClr>
                <a:srgbClr val="DE6C36"/>
              </a:buClr>
              <a:buFont typeface="Wingdings" pitchFamily="2" charset="2"/>
              <a:buChar char="Ø"/>
            </a:pPr>
            <a:r>
              <a:rPr altLang="en-US" lang="en-US"/>
              <a:t>Administration of medications [routes of administration, recording and reporting (inhalation – nebulization, steam treatment)]</a:t>
            </a:r>
          </a:p>
          <a:p>
            <a:pPr eaLnBrk="1" hangingPunct="1" indent="0" latinLnBrk="1" lvl="0" marL="0">
              <a:buClr>
                <a:srgbClr val="DE6C36"/>
              </a:buClr>
              <a:buFont typeface="Arial" pitchFamily="0" charset="0"/>
              <a:buChar char="•"/>
            </a:pPr>
            <a:endParaRPr altLang="en-US" lang="en-US"/>
          </a:p>
        </p:txBody>
      </p:sp>
    </p:spTree>
  </p:cSld>
  <p:clrMapOvr>
    <a:masterClrMapping/>
  </p:clrMapOvr>
  <p:transition spd="slow" advClick="1">
    <p:wheel spokes="1"/>
  </p:transition>
  <p:timing/>
</p:sld>
</file>

<file path=ppt/slides/slide110.xml><?xml version="1.0" encoding="utf-8"?>
<p:sld xmlns:a="http://schemas.openxmlformats.org/drawingml/2006/main" xmlns:r="http://schemas.openxmlformats.org/officeDocument/2006/relationships" xmlns:p="http://schemas.openxmlformats.org/presentationml/2006/main" showMasterSp="1">
  <p:cSld>
    <p:spTree>
      <p:nvGrpSpPr>
        <p:cNvPr id="1192" name=""/>
        <p:cNvGrpSpPr/>
        <p:nvPr/>
      </p:nvGrpSpPr>
      <p:grpSpPr>
        <a:xfrm rot="0">
          <a:off x="0" y="0"/>
          <a:ext cx="0" cy="0"/>
          <a:chOff x="0" y="0"/>
          <a:chExt cx="0" cy="0"/>
        </a:xfrm>
      </p:grpSpPr>
      <p:sp>
        <p:nvSpPr>
          <p:cNvPr id="1048732" name=""/>
          <p:cNvSpPr/>
          <p:nvPr>
            <p:ph type="title" sz="full" idx="0"/>
          </p:nvPr>
        </p:nvSpPr>
        <p:spPr>
          <a:xfrm rot="0">
            <a:off x="457200" y="381000"/>
            <a:ext cx="8229600" cy="1143000"/>
          </a:xfrm>
          <a:prstGeom prst="rect"/>
          <a:noFill/>
          <a:ln>
            <a:noFill/>
          </a:ln>
        </p:spPr>
        <p:txBody>
          <a:bodyPr anchor="b" bIns="0" lIns="0" rIns="0" tIns="45720" vert="horz"/>
          <a:lstStyle>
            <a:lvl1pPr algn="l" fontAlgn="base" indent="0" latinLnBrk="1" marL="0" rtl="0">
              <a:lnSpc>
                <a:spcPct val="100000"/>
              </a:lnSpc>
              <a:spcBef>
                <a:spcPct val="0"/>
              </a:spcBef>
              <a:spcAft>
                <a:spcPct val="0"/>
              </a:spcAft>
              <a:buFontTx/>
              <a:buNone/>
              <a:defRPr baseline="0" b="0" sz="5000" i="0" u="none">
                <a:solidFill>
                  <a:schemeClr val="lt2"/>
                </a:solidFill>
                <a:latin typeface="Calibri" pitchFamily="34" charset="0"/>
                <a:sym typeface="Calibri" pitchFamily="34" charset="0"/>
              </a:defRPr>
            </a:lvl1pPr>
          </a:lstStyle>
          <a:p>
            <a:pPr eaLnBrk="1" hangingPunct="1" latinLnBrk="1" lvl="0"/>
            <a:r>
              <a:rPr altLang="en-US" b="1" lang="en-US"/>
              <a:t>PATIENT’S BILL OF RIGHTS</a:t>
            </a:r>
          </a:p>
        </p:txBody>
      </p:sp>
      <p:sp>
        <p:nvSpPr>
          <p:cNvPr id="1048733" name=""/>
          <p:cNvSpPr/>
          <p:nvPr>
            <p:ph sz="full" idx="1"/>
          </p:nvPr>
        </p:nvSpPr>
        <p:spPr>
          <a:xfrm rot="0">
            <a:off x="457200" y="1752600"/>
            <a:ext cx="8229600" cy="45720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eaLnBrk="1" hangingPunct="1" latinLnBrk="1" lvl="0">
              <a:buClr>
                <a:srgbClr val="DE6C36"/>
              </a:buClr>
              <a:buFont typeface="Wingdings" pitchFamily="2" charset="2"/>
              <a:buChar char="Ø"/>
            </a:pPr>
            <a:r>
              <a:rPr altLang="en-US" lang="en-US"/>
              <a:t>The Constitution of Kenya, 2010 guarantees a right to health services. </a:t>
            </a:r>
          </a:p>
          <a:p>
            <a:pPr eaLnBrk="1" hangingPunct="1" latinLnBrk="1" lvl="0">
              <a:buClr>
                <a:srgbClr val="DE6C36"/>
              </a:buClr>
              <a:buFont typeface="Wingdings" pitchFamily="2" charset="2"/>
              <a:buChar char="Ø"/>
            </a:pPr>
            <a:endParaRPr altLang="en-US" lang="en-US"/>
          </a:p>
          <a:p>
            <a:pPr eaLnBrk="1" hangingPunct="1" latinLnBrk="1" lvl="0">
              <a:buClr>
                <a:srgbClr val="DE6C36"/>
              </a:buClr>
              <a:buFont typeface="Wingdings" pitchFamily="2" charset="2"/>
              <a:buChar char="Ø"/>
            </a:pPr>
            <a:r>
              <a:rPr altLang="en-US" lang="en-US"/>
              <a:t>Under Article 43, it provided that every person has the right to the highest attainable standard of health, which includes the right to health care services,, including reproductive health care; and that a person shall not be denied emergency medical treatment</a:t>
            </a:r>
          </a:p>
          <a:p>
            <a:pPr eaLnBrk="1" hangingPunct="1" latinLnBrk="1" lvl="0">
              <a:buClr>
                <a:srgbClr val="DE6C36"/>
              </a:buClr>
              <a:buFont typeface="Arial" pitchFamily="0" charset="0"/>
              <a:buNone/>
            </a:pPr>
            <a:endParaRPr altLang="en-US" lang="en-US"/>
          </a:p>
          <a:p>
            <a:pPr eaLnBrk="1" hangingPunct="1" latinLnBrk="1" lvl="0">
              <a:buClr>
                <a:srgbClr val="DE6C36"/>
              </a:buClr>
            </a:pPr>
            <a:endParaRPr altLang="en-US" lang="en-US"/>
          </a:p>
        </p:txBody>
      </p:sp>
    </p:spTree>
  </p:cSld>
  <p:clrMapOvr>
    <a:masterClrMapping/>
  </p:clrMapOvr>
  <p:transition spd="slow" advClick="1">
    <p:wheel spokes="1"/>
  </p:transition>
  <p:timing/>
</p:sld>
</file>

<file path=ppt/slides/slide111.xml><?xml version="1.0" encoding="utf-8"?>
<p:sld xmlns:a="http://schemas.openxmlformats.org/drawingml/2006/main" xmlns:r="http://schemas.openxmlformats.org/officeDocument/2006/relationships" xmlns:p="http://schemas.openxmlformats.org/presentationml/2006/main" showMasterSp="1">
  <p:cSld>
    <p:spTree>
      <p:nvGrpSpPr>
        <p:cNvPr id="1193" name=""/>
        <p:cNvGrpSpPr/>
        <p:nvPr/>
      </p:nvGrpSpPr>
      <p:grpSpPr>
        <a:xfrm rot="0">
          <a:off x="0" y="0"/>
          <a:ext cx="0" cy="0"/>
          <a:chOff x="0" y="0"/>
          <a:chExt cx="0" cy="0"/>
        </a:xfrm>
      </p:grpSpPr>
      <p:sp>
        <p:nvSpPr>
          <p:cNvPr id="1048734" name=""/>
          <p:cNvSpPr/>
          <p:nvPr>
            <p:ph sz="full" idx="1"/>
          </p:nvPr>
        </p:nvSpPr>
        <p:spPr>
          <a:xfrm rot="0">
            <a:off x="457200" y="990600"/>
            <a:ext cx="8229600" cy="5135562"/>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eaLnBrk="1" hangingPunct="1" latinLnBrk="1" lvl="0">
              <a:buFont typeface="Wingdings" pitchFamily="2" charset="2"/>
              <a:buChar char="Ø"/>
            </a:pPr>
            <a:r>
              <a:rPr altLang="en-US" lang="en-US"/>
              <a:t>Secondly, Kenya having ratified the African Charter on Human and Peoples’ Rights, it is obligated under Article 16 of the same to provide every individual the right to enjoy the best attainable state of physical and mental health, and to ensure that people receive attention when they are sick.</a:t>
            </a:r>
          </a:p>
          <a:p>
            <a:pPr eaLnBrk="1" hangingPunct="1" latinLnBrk="1" lvl="0">
              <a:buFont typeface="Wingdings" pitchFamily="2" charset="2"/>
              <a:buChar char="Ø"/>
            </a:pPr>
            <a:endParaRPr altLang="en-US" lang="en-US"/>
          </a:p>
          <a:p>
            <a:pPr eaLnBrk="1" hangingPunct="1" latinLnBrk="1" lvl="0">
              <a:buFont typeface="Wingdings" pitchFamily="2" charset="2"/>
              <a:buChar char="Ø"/>
            </a:pPr>
            <a:r>
              <a:rPr altLang="en-US" lang="en-US"/>
              <a:t>The right to life (Art. 26), equality and freedom from discrimination (Art. 27),human dignity (Art.28), and freedom and security of the person (Art.29) are also rights of patients protected under the constitution</a:t>
            </a:r>
          </a:p>
          <a:p>
            <a:pPr eaLnBrk="1" hangingPunct="1" latinLnBrk="1" lvl="0"/>
            <a:endParaRPr altLang="en-US" lang="en-US"/>
          </a:p>
          <a:p>
            <a:pPr eaLnBrk="1" hangingPunct="1" latinLnBrk="1" lvl="0"/>
            <a:endParaRPr altLang="en-US" lang="en-US"/>
          </a:p>
        </p:txBody>
      </p:sp>
    </p:spTree>
  </p:cSld>
  <p:clrMapOvr>
    <a:masterClrMapping/>
  </p:clrMapOvr>
  <p:transition spd="slow" advClick="1">
    <p:wheel spokes="1"/>
  </p:transition>
  <p:timing/>
</p:sld>
</file>

<file path=ppt/slides/slide112.xml><?xml version="1.0" encoding="utf-8"?>
<p:sld xmlns:a="http://schemas.openxmlformats.org/drawingml/2006/main" xmlns:r="http://schemas.openxmlformats.org/officeDocument/2006/relationships" xmlns:p="http://schemas.openxmlformats.org/presentationml/2006/main" showMasterSp="1">
  <p:cSld>
    <p:spTree>
      <p:nvGrpSpPr>
        <p:cNvPr id="1194" name=""/>
        <p:cNvGrpSpPr/>
        <p:nvPr/>
      </p:nvGrpSpPr>
      <p:grpSpPr>
        <a:xfrm rot="0">
          <a:off x="0" y="0"/>
          <a:ext cx="0" cy="0"/>
          <a:chOff x="0" y="0"/>
          <a:chExt cx="0" cy="0"/>
        </a:xfrm>
      </p:grpSpPr>
      <p:sp>
        <p:nvSpPr>
          <p:cNvPr id="1048735" name=""/>
          <p:cNvSpPr/>
          <p:nvPr>
            <p:ph sz="full" idx="1"/>
          </p:nvPr>
        </p:nvSpPr>
        <p:spPr>
          <a:xfrm rot="0">
            <a:off x="457200" y="1143000"/>
            <a:ext cx="8229600" cy="4983162"/>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eaLnBrk="1" hangingPunct="1" indent="0" latinLnBrk="1" lvl="0" marL="0">
              <a:buClr>
                <a:srgbClr val="DE6C36"/>
              </a:buClr>
              <a:buFont typeface="Arial" pitchFamily="0" charset="0"/>
              <a:buNone/>
            </a:pPr>
            <a:r>
              <a:rPr altLang="en-US" b="1" lang="en-US"/>
              <a:t>1. </a:t>
            </a:r>
            <a:r>
              <a:rPr altLang="en-US" b="1" lang="en-US"/>
              <a:t>D</a:t>
            </a:r>
            <a:r>
              <a:rPr altLang="en-US" b="1" lang="en-US"/>
              <a:t>uty of Care</a:t>
            </a:r>
          </a:p>
          <a:p>
            <a:pPr eaLnBrk="1" hangingPunct="1" indent="0" latinLnBrk="1" lvl="0" marL="0">
              <a:buClr>
                <a:srgbClr val="DE6C36"/>
              </a:buClr>
              <a:buFont typeface="Wingdings" pitchFamily="2" charset="2"/>
              <a:buChar char="Ø"/>
            </a:pPr>
            <a:r>
              <a:rPr altLang="en-US" lang="en-US"/>
              <a:t>The relationship between a health care provider and a patient is a form of contract that imposes a duty of care in the eyes of the law. The hospital authority is liable in contract for the negligent conduct of its employees, whilst the medical personnel may be also liable in their individual capacities.</a:t>
            </a:r>
          </a:p>
          <a:p>
            <a:pPr eaLnBrk="1" hangingPunct="1" indent="0" latinLnBrk="1" lvl="0" marL="0">
              <a:buClr>
                <a:srgbClr val="DE6C36"/>
              </a:buClr>
            </a:pPr>
            <a:endParaRPr altLang="en-US" lang="en-US"/>
          </a:p>
        </p:txBody>
      </p:sp>
    </p:spTree>
  </p:cSld>
  <p:clrMapOvr>
    <a:masterClrMapping/>
  </p:clrMapOvr>
  <p:transition spd="slow" advClick="1">
    <p:wheel spokes="1"/>
  </p:transition>
  <p:timing/>
</p:sld>
</file>

<file path=ppt/slides/slide113.xml><?xml version="1.0" encoding="utf-8"?>
<p:sld xmlns:a="http://schemas.openxmlformats.org/drawingml/2006/main" xmlns:r="http://schemas.openxmlformats.org/officeDocument/2006/relationships" xmlns:p="http://schemas.openxmlformats.org/presentationml/2006/main" showMasterSp="1">
  <p:cSld>
    <p:spTree>
      <p:nvGrpSpPr>
        <p:cNvPr id="1195" name=""/>
        <p:cNvGrpSpPr/>
        <p:nvPr/>
      </p:nvGrpSpPr>
      <p:grpSpPr>
        <a:xfrm rot="0">
          <a:off x="0" y="0"/>
          <a:ext cx="0" cy="0"/>
          <a:chOff x="0" y="0"/>
          <a:chExt cx="0" cy="0"/>
        </a:xfrm>
      </p:grpSpPr>
      <p:sp>
        <p:nvSpPr>
          <p:cNvPr id="1048736" name=""/>
          <p:cNvSpPr/>
          <p:nvPr>
            <p:ph sz="full" idx="1"/>
          </p:nvPr>
        </p:nvSpPr>
        <p:spPr>
          <a:xfrm rot="0">
            <a:off x="457200" y="1066800"/>
            <a:ext cx="8229600" cy="5059362"/>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eaLnBrk="1" hangingPunct="1" indent="0" latinLnBrk="1" lvl="0" marL="0">
              <a:buClr>
                <a:srgbClr val="DE6C36"/>
              </a:buClr>
              <a:buFont typeface="Arial" pitchFamily="0" charset="0"/>
              <a:buNone/>
            </a:pPr>
            <a:r>
              <a:rPr altLang="en-US" b="1" lang="en-US"/>
              <a:t>2. Informed Consent</a:t>
            </a:r>
          </a:p>
          <a:p>
            <a:pPr eaLnBrk="1" hangingPunct="1" indent="0" latinLnBrk="1" lvl="0" marL="0">
              <a:buClr>
                <a:srgbClr val="DE6C36"/>
              </a:buClr>
              <a:buFont typeface="Wingdings" pitchFamily="2" charset="2"/>
              <a:buChar char="Ø"/>
            </a:pPr>
            <a:r>
              <a:rPr altLang="en-US" lang="en-US"/>
              <a:t>A patient is said to have given his or her informed consent where he/she: knows, appreciates and understands the nature or extent of the harm or risk involved, and agrees to the harm or to assume the risk, and does so in full or comprehensively (agrees to the entire procedure, including the consequences).</a:t>
            </a:r>
          </a:p>
          <a:p>
            <a:pPr eaLnBrk="1" hangingPunct="1" indent="0" latinLnBrk="1" lvl="0" marL="0">
              <a:buClr>
                <a:srgbClr val="DE6C36"/>
              </a:buClr>
              <a:buFont typeface="Wingdings" pitchFamily="2" charset="2"/>
              <a:buChar char="Ø"/>
            </a:pPr>
            <a:r>
              <a:rPr altLang="en-US" lang="en-US"/>
              <a:t>Failure to obtain the informed consent, a medical personnel risks being liable for a suit in assault, or invasion of privacy.</a:t>
            </a:r>
          </a:p>
          <a:p>
            <a:pPr eaLnBrk="1" hangingPunct="1" indent="0" latinLnBrk="1" lvl="0" marL="0">
              <a:buClr>
                <a:srgbClr val="DE6C36"/>
              </a:buClr>
            </a:pPr>
            <a:endParaRPr altLang="en-US" lang="en-US"/>
          </a:p>
        </p:txBody>
      </p:sp>
    </p:spTree>
  </p:cSld>
  <p:clrMapOvr>
    <a:masterClrMapping/>
  </p:clrMapOvr>
  <p:transition spd="slow" advClick="1">
    <p:wheel spokes="1"/>
  </p:transition>
  <p:timing/>
</p:sld>
</file>

<file path=ppt/slides/slide114.xml><?xml version="1.0" encoding="utf-8"?>
<p:sld xmlns:a="http://schemas.openxmlformats.org/drawingml/2006/main" xmlns:r="http://schemas.openxmlformats.org/officeDocument/2006/relationships" xmlns:p="http://schemas.openxmlformats.org/presentationml/2006/main" showMasterSp="1">
  <p:cSld>
    <p:spTree>
      <p:nvGrpSpPr>
        <p:cNvPr id="1196" name=""/>
        <p:cNvGrpSpPr/>
        <p:nvPr/>
      </p:nvGrpSpPr>
      <p:grpSpPr>
        <a:xfrm rot="0">
          <a:off x="0" y="0"/>
          <a:ext cx="0" cy="0"/>
          <a:chOff x="0" y="0"/>
          <a:chExt cx="0" cy="0"/>
        </a:xfrm>
      </p:grpSpPr>
      <p:sp>
        <p:nvSpPr>
          <p:cNvPr id="1048737" name=""/>
          <p:cNvSpPr/>
          <p:nvPr>
            <p:ph sz="full" idx="1"/>
          </p:nvPr>
        </p:nvSpPr>
        <p:spPr>
          <a:xfrm rot="0">
            <a:off x="457200" y="1219200"/>
            <a:ext cx="8229600" cy="4906962"/>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eaLnBrk="1" hangingPunct="1" latinLnBrk="1" lvl="0">
              <a:buFont typeface="Wingdings" pitchFamily="2" charset="2"/>
              <a:buChar char="Ø"/>
            </a:pPr>
            <a:r>
              <a:rPr altLang="en-US" lang="en-US"/>
              <a:t>In case of minors, it is important to fully inform them according to their level of understanding, or to seek consent from those who are in-charge of them (parents or guardians).</a:t>
            </a:r>
          </a:p>
          <a:p>
            <a:pPr eaLnBrk="1" hangingPunct="1" latinLnBrk="1" lvl="0">
              <a:buFont typeface="Wingdings" pitchFamily="2" charset="2"/>
              <a:buChar char="Ø"/>
            </a:pPr>
            <a:endParaRPr altLang="en-US" lang="en-US"/>
          </a:p>
          <a:p>
            <a:pPr eaLnBrk="1" hangingPunct="1" latinLnBrk="1" lvl="0">
              <a:buFont typeface="Wingdings" pitchFamily="2" charset="2"/>
              <a:buChar char="Ø"/>
            </a:pPr>
            <a:r>
              <a:rPr altLang="en-US" lang="en-US"/>
              <a:t>Regarding the mentally ill, under the Mental Health Act (Cap 248) provision is made for reception of voluntary and involuntary patients into mental hospitals. For the involuntary, it is on application by the spouse, or relative, or any other person in writing.</a:t>
            </a:r>
          </a:p>
          <a:p>
            <a:pPr eaLnBrk="1" hangingPunct="1" latinLnBrk="1" lvl="0"/>
            <a:endParaRPr altLang="en-US" lang="en-US"/>
          </a:p>
        </p:txBody>
      </p:sp>
    </p:spTree>
  </p:cSld>
  <p:clrMapOvr>
    <a:masterClrMapping/>
  </p:clrMapOvr>
  <p:transition spd="slow" advClick="1">
    <p:wheel spokes="1"/>
  </p:transition>
  <p:timing/>
</p:sld>
</file>

<file path=ppt/slides/slide115.xml><?xml version="1.0" encoding="utf-8"?>
<p:sld xmlns:a="http://schemas.openxmlformats.org/drawingml/2006/main" xmlns:r="http://schemas.openxmlformats.org/officeDocument/2006/relationships" xmlns:p="http://schemas.openxmlformats.org/presentationml/2006/main" showMasterSp="1">
  <p:cSld>
    <p:spTree>
      <p:nvGrpSpPr>
        <p:cNvPr id="1197" name=""/>
        <p:cNvGrpSpPr/>
        <p:nvPr/>
      </p:nvGrpSpPr>
      <p:grpSpPr>
        <a:xfrm rot="0">
          <a:off x="0" y="0"/>
          <a:ext cx="0" cy="0"/>
          <a:chOff x="0" y="0"/>
          <a:chExt cx="0" cy="0"/>
        </a:xfrm>
      </p:grpSpPr>
      <p:sp>
        <p:nvSpPr>
          <p:cNvPr id="1048738" name=""/>
          <p:cNvSpPr/>
          <p:nvPr>
            <p:ph sz="full" idx="1"/>
          </p:nvPr>
        </p:nvSpPr>
        <p:spPr>
          <a:xfrm rot="0">
            <a:off x="457200" y="914400"/>
            <a:ext cx="8229600" cy="5211762"/>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eaLnBrk="1" hangingPunct="1" latinLnBrk="1" lvl="0">
              <a:buClr>
                <a:srgbClr val="DE6C36"/>
              </a:buClr>
              <a:buFont typeface="Wingdings" pitchFamily="2" charset="2"/>
              <a:buChar char="Ø"/>
            </a:pPr>
            <a:r>
              <a:rPr altLang="en-US" lang="en-US"/>
              <a:t>In emergency cases, treatment may be provided without consent, if the emergency is real, the patient is unable to communicate, and , it is not against his will, and the treatment is in his best interest (the defense of necessity).</a:t>
            </a:r>
          </a:p>
          <a:p>
            <a:pPr eaLnBrk="1" hangingPunct="1" latinLnBrk="1" lvl="0">
              <a:buClr>
                <a:srgbClr val="DE6C36"/>
              </a:buClr>
              <a:buNone/>
            </a:pPr>
            <a:endParaRPr altLang="en-US" lang="en-US"/>
          </a:p>
          <a:p>
            <a:pPr eaLnBrk="1" hangingPunct="1" latinLnBrk="1" lvl="0">
              <a:buClr>
                <a:srgbClr val="DE6C36"/>
              </a:buClr>
              <a:buFont typeface="Arial" pitchFamily="0" charset="0"/>
              <a:buNone/>
            </a:pPr>
            <a:r>
              <a:rPr altLang="en-US" b="1" lang="en-US"/>
              <a:t>3</a:t>
            </a:r>
            <a:r>
              <a:rPr altLang="en-US" b="1" lang="en-US"/>
              <a:t>.</a:t>
            </a:r>
            <a:r>
              <a:rPr altLang="en-US" lang="en-US"/>
              <a:t> The patient has the right to keep personal property unless this would infringe upon the rights of others or would be medically contraindicated </a:t>
            </a:r>
          </a:p>
        </p:txBody>
      </p:sp>
    </p:spTree>
  </p:cSld>
  <p:clrMapOvr>
    <a:masterClrMapping/>
  </p:clrMapOvr>
  <p:transition spd="slow" advClick="1">
    <p:wheel spokes="1"/>
  </p:transition>
  <p:timing/>
</p:sld>
</file>

<file path=ppt/slides/slide116.xml><?xml version="1.0" encoding="utf-8"?>
<p:sld xmlns:a="http://schemas.openxmlformats.org/drawingml/2006/main" xmlns:r="http://schemas.openxmlformats.org/officeDocument/2006/relationships" xmlns:p="http://schemas.openxmlformats.org/presentationml/2006/main" showMasterSp="1">
  <p:cSld>
    <p:spTree>
      <p:nvGrpSpPr>
        <p:cNvPr id="1198" name=""/>
        <p:cNvGrpSpPr/>
        <p:nvPr/>
      </p:nvGrpSpPr>
      <p:grpSpPr>
        <a:xfrm rot="0">
          <a:off x="0" y="0"/>
          <a:ext cx="0" cy="0"/>
          <a:chOff x="0" y="0"/>
          <a:chExt cx="0" cy="0"/>
        </a:xfrm>
      </p:grpSpPr>
      <p:sp>
        <p:nvSpPr>
          <p:cNvPr id="1048739" name=""/>
          <p:cNvSpPr/>
          <p:nvPr>
            <p:ph sz="full" idx="1"/>
          </p:nvPr>
        </p:nvSpPr>
        <p:spPr>
          <a:xfrm rot="0">
            <a:off x="457200" y="1143000"/>
            <a:ext cx="8229600" cy="4983162"/>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eaLnBrk="1" hangingPunct="1" indent="0" latinLnBrk="1" lvl="0" marL="0">
              <a:buClr>
                <a:srgbClr val="DE6C36"/>
              </a:buClr>
              <a:buFont typeface="Arial" pitchFamily="0" charset="0"/>
              <a:buNone/>
            </a:pPr>
            <a:r>
              <a:rPr altLang="en-US" b="1" lang="en-US"/>
              <a:t>4</a:t>
            </a:r>
            <a:r>
              <a:rPr altLang="en-US" b="1" lang="en-US"/>
              <a:t>. Confidentiality</a:t>
            </a:r>
          </a:p>
          <a:p>
            <a:pPr eaLnBrk="1" hangingPunct="1" indent="0" latinLnBrk="1" lvl="0" marL="0">
              <a:buClr>
                <a:srgbClr val="DE6C36"/>
              </a:buClr>
              <a:buFont typeface="Wingdings" pitchFamily="2" charset="2"/>
              <a:buChar char="Ø"/>
            </a:pPr>
            <a:r>
              <a:rPr altLang="en-US" lang="en-US"/>
              <a:t>Unjustified disclosure of personal details/information about patients may lead to an action for breach of confidentiality or where the patient’s reputation is damaged, a defamatory suit.</a:t>
            </a:r>
          </a:p>
          <a:p>
            <a:pPr eaLnBrk="1" hangingPunct="1" indent="0" latinLnBrk="1" lvl="0" marL="0">
              <a:buClr>
                <a:srgbClr val="DE6C36"/>
              </a:buClr>
              <a:buFont typeface="Wingdings" pitchFamily="2" charset="2"/>
              <a:buChar char="Ø"/>
            </a:pPr>
            <a:endParaRPr altLang="en-US" lang="en-US"/>
          </a:p>
          <a:p>
            <a:pPr eaLnBrk="1" hangingPunct="1" indent="0" latinLnBrk="1" lvl="0" marL="0">
              <a:buClr>
                <a:srgbClr val="DE6C36"/>
              </a:buClr>
              <a:buFont typeface="Wingdings" pitchFamily="2" charset="2"/>
              <a:buChar char="Ø"/>
            </a:pPr>
            <a:r>
              <a:rPr altLang="en-US" lang="en-US"/>
              <a:t>There are exceptions to the rule, namely: where a court so orders; the law allows it; moral or legal obligation; consent; defense in a disciplinary action. </a:t>
            </a:r>
          </a:p>
        </p:txBody>
      </p:sp>
    </p:spTree>
  </p:cSld>
  <p:clrMapOvr>
    <a:masterClrMapping/>
  </p:clrMapOvr>
  <p:transition spd="slow" advClick="1">
    <p:wheel spokes="1"/>
  </p:transition>
  <p:timing/>
</p:sld>
</file>

<file path=ppt/slides/slide117.xml><?xml version="1.0" encoding="utf-8"?>
<p:sld xmlns:a="http://schemas.openxmlformats.org/drawingml/2006/main" xmlns:r="http://schemas.openxmlformats.org/officeDocument/2006/relationships" xmlns:p="http://schemas.openxmlformats.org/presentationml/2006/main" showMasterSp="1">
  <p:cSld>
    <p:spTree>
      <p:nvGrpSpPr>
        <p:cNvPr id="1199" name=""/>
        <p:cNvGrpSpPr/>
        <p:nvPr/>
      </p:nvGrpSpPr>
      <p:grpSpPr>
        <a:xfrm rot="0">
          <a:off x="0" y="0"/>
          <a:ext cx="0" cy="0"/>
          <a:chOff x="0" y="0"/>
          <a:chExt cx="0" cy="0"/>
        </a:xfrm>
      </p:grpSpPr>
      <p:sp>
        <p:nvSpPr>
          <p:cNvPr id="1048740" name=""/>
          <p:cNvSpPr/>
          <p:nvPr>
            <p:ph sz="full" idx="1"/>
          </p:nvPr>
        </p:nvSpPr>
        <p:spPr>
          <a:xfrm rot="0">
            <a:off x="457200" y="1066800"/>
            <a:ext cx="8229600" cy="5059362"/>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eaLnBrk="1" hangingPunct="1" latinLnBrk="1" lvl="0">
              <a:buFont typeface="Wingdings" pitchFamily="2" charset="2"/>
              <a:buChar char="Ø"/>
            </a:pPr>
            <a:r>
              <a:rPr altLang="en-US" lang="en-US"/>
              <a:t>For instance, Section 26 of the Sexual Offences Act, 2006, permits for disclosure of HIV/AIDS status of an accused person who has been charged with deliberate transmission of the HIV. Note: Refusal to obey a court order may amount to contempt of court.</a:t>
            </a:r>
          </a:p>
          <a:p>
            <a:pPr eaLnBrk="1" hangingPunct="1" latinLnBrk="1" lvl="0">
              <a:buFont typeface="Arial" pitchFamily="0" charset="0"/>
              <a:buNone/>
            </a:pPr>
            <a:endParaRPr altLang="en-US" b="1" lang="en-US"/>
          </a:p>
          <a:p>
            <a:pPr eaLnBrk="1" hangingPunct="1" latinLnBrk="1" lvl="0">
              <a:buFont typeface="Arial" pitchFamily="0" charset="0"/>
              <a:buNone/>
            </a:pPr>
            <a:r>
              <a:rPr altLang="en-US" b="1" lang="en-US"/>
              <a:t>5.</a:t>
            </a:r>
            <a:r>
              <a:rPr altLang="en-US" lang="en-US"/>
              <a:t> The patient has the right to complete current information concerning his diagnosis, treatment and prognosis in terms the patient can reasonably understand. When it is not medically advisable to give such information to the patient, the information should be availed to an appropriate person on his behalf.</a:t>
            </a:r>
          </a:p>
        </p:txBody>
      </p:sp>
    </p:spTree>
  </p:cSld>
  <p:clrMapOvr>
    <a:masterClrMapping/>
  </p:clrMapOvr>
  <p:transition spd="slow" advClick="1">
    <p:wheel spokes="1"/>
  </p:transition>
  <p:timing/>
</p:sld>
</file>

<file path=ppt/slides/slide118.xml><?xml version="1.0" encoding="utf-8"?>
<p:sld xmlns:a="http://schemas.openxmlformats.org/drawingml/2006/main" xmlns:r="http://schemas.openxmlformats.org/officeDocument/2006/relationships" xmlns:p="http://schemas.openxmlformats.org/presentationml/2006/main" showMasterSp="1">
  <p:cSld>
    <p:spTree>
      <p:nvGrpSpPr>
        <p:cNvPr id="1200" name=""/>
        <p:cNvGrpSpPr/>
        <p:nvPr/>
      </p:nvGrpSpPr>
      <p:grpSpPr>
        <a:xfrm rot="0">
          <a:off x="0" y="0"/>
          <a:ext cx="0" cy="0"/>
          <a:chOff x="0" y="0"/>
          <a:chExt cx="0" cy="0"/>
        </a:xfrm>
      </p:grpSpPr>
      <p:sp>
        <p:nvSpPr>
          <p:cNvPr id="1048741" name=""/>
          <p:cNvSpPr/>
          <p:nvPr>
            <p:ph sz="full" idx="1"/>
          </p:nvPr>
        </p:nvSpPr>
        <p:spPr>
          <a:xfrm rot="0">
            <a:off x="457200" y="990600"/>
            <a:ext cx="8229600" cy="5135562"/>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eaLnBrk="1" hangingPunct="1" indent="0" latinLnBrk="1" lvl="0" marL="0">
              <a:buFont typeface="Arial" pitchFamily="0" charset="0"/>
              <a:buNone/>
            </a:pPr>
            <a:r>
              <a:rPr altLang="en-US" b="1" lang="en-US"/>
              <a:t>6.</a:t>
            </a:r>
            <a:r>
              <a:rPr altLang="en-US" lang="en-US"/>
              <a:t> The patient has the right to refuse treatment to the extent permitted by law, and to be communicated the consequences of his actions</a:t>
            </a:r>
          </a:p>
          <a:p>
            <a:pPr eaLnBrk="1" hangingPunct="1" indent="0" latinLnBrk="1" lvl="0" marL="0">
              <a:buFont typeface="Arial" pitchFamily="0" charset="0"/>
              <a:buNone/>
            </a:pPr>
            <a:endParaRPr altLang="en-US" lang="en-US"/>
          </a:p>
          <a:p>
            <a:pPr eaLnBrk="1" hangingPunct="1" indent="0" latinLnBrk="1" lvl="0" marL="0">
              <a:buFont typeface="Arial" pitchFamily="0" charset="0"/>
              <a:buNone/>
            </a:pPr>
            <a:r>
              <a:rPr altLang="en-US" b="1" lang="en-US"/>
              <a:t>7.</a:t>
            </a:r>
            <a:r>
              <a:rPr altLang="en-US" lang="en-US"/>
              <a:t> The patient has the right to every consideration of his privacy concerning his own medical care program. Case discussion, consultation, examination and treatment are confidential and should be conducted discreetly. Those not directly involved in his care must have permission of the patient to be present </a:t>
            </a:r>
          </a:p>
        </p:txBody>
      </p:sp>
    </p:spTree>
  </p:cSld>
  <p:clrMapOvr>
    <a:masterClrMapping/>
  </p:clrMapOvr>
  <p:transition spd="slow" advClick="1">
    <p:wheel spokes="1"/>
  </p:transition>
  <p:timing/>
</p:sld>
</file>

<file path=ppt/slides/slide119.xml><?xml version="1.0" encoding="utf-8"?>
<p:sld xmlns:a="http://schemas.openxmlformats.org/drawingml/2006/main" xmlns:r="http://schemas.openxmlformats.org/officeDocument/2006/relationships" xmlns:p="http://schemas.openxmlformats.org/presentationml/2006/main" showMasterSp="1">
  <p:cSld>
    <p:spTree>
      <p:nvGrpSpPr>
        <p:cNvPr id="1201" name=""/>
        <p:cNvGrpSpPr/>
        <p:nvPr/>
      </p:nvGrpSpPr>
      <p:grpSpPr>
        <a:xfrm rot="0">
          <a:off x="0" y="0"/>
          <a:ext cx="0" cy="0"/>
          <a:chOff x="0" y="0"/>
          <a:chExt cx="0" cy="0"/>
        </a:xfrm>
      </p:grpSpPr>
      <p:sp>
        <p:nvSpPr>
          <p:cNvPr id="1048742" name=""/>
          <p:cNvSpPr/>
          <p:nvPr>
            <p:ph sz="full" idx="1"/>
          </p:nvPr>
        </p:nvSpPr>
        <p:spPr>
          <a:xfrm rot="0">
            <a:off x="457200" y="990600"/>
            <a:ext cx="8229600" cy="5135562"/>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eaLnBrk="1" hangingPunct="1" indent="0" latinLnBrk="1" lvl="0" marL="0">
              <a:buFont typeface="Arial" pitchFamily="0" charset="0"/>
              <a:buNone/>
            </a:pPr>
            <a:r>
              <a:rPr altLang="en-US" b="1" lang="en-US"/>
              <a:t>8.</a:t>
            </a:r>
            <a:r>
              <a:rPr altLang="en-US" lang="en-US"/>
              <a:t> The patient has the right to expect that within its capacity, a hospital must make reasonable response to the request of a patient for services. The hospital must provide evaluation, service and/or referral as indicated by the urgency of the case.</a:t>
            </a:r>
          </a:p>
          <a:p>
            <a:pPr eaLnBrk="1" hangingPunct="1" indent="0" latinLnBrk="1" lvl="0" marL="0">
              <a:buFont typeface="Arial" pitchFamily="0" charset="0"/>
              <a:buNone/>
            </a:pPr>
            <a:endParaRPr altLang="en-US" lang="en-US"/>
          </a:p>
          <a:p>
            <a:pPr eaLnBrk="1" hangingPunct="1" indent="0" latinLnBrk="1" lvl="0" marL="0">
              <a:buFont typeface="Arial" pitchFamily="0" charset="0"/>
              <a:buNone/>
            </a:pPr>
            <a:r>
              <a:rPr altLang="en-US" b="1" lang="en-US"/>
              <a:t>9.</a:t>
            </a:r>
            <a:r>
              <a:rPr altLang="en-US" lang="en-US"/>
              <a:t> The patient has the right to be advised if the hospital proposes to engage in or perform human experimentation affecting his care or treatment. S/he has a right to refuse to participate in such research projects.</a:t>
            </a:r>
          </a:p>
        </p:txBody>
      </p:sp>
    </p:spTree>
  </p:cSld>
  <p:clrMapOvr>
    <a:masterClrMapping/>
  </p:clrMapOvr>
  <p:transition spd="slow" advClick="1">
    <p:wheel spokes="1"/>
  </p:transition>
  <p:timing/>
</p:sld>
</file>

<file path=ppt/slides/slide12.xml><?xml version="1.0" encoding="utf-8"?>
<p:sld xmlns:a="http://schemas.openxmlformats.org/drawingml/2006/main" xmlns:r="http://schemas.openxmlformats.org/officeDocument/2006/relationships" xmlns:p="http://schemas.openxmlformats.org/presentationml/2006/main" showMasterSp="1">
  <p:cSld>
    <p:spTree>
      <p:nvGrpSpPr>
        <p:cNvPr id="1094" name=""/>
        <p:cNvGrpSpPr/>
        <p:nvPr/>
      </p:nvGrpSpPr>
      <p:grpSpPr>
        <a:xfrm rot="0">
          <a:off x="0" y="0"/>
          <a:ext cx="0" cy="0"/>
          <a:chOff x="0" y="0"/>
          <a:chExt cx="0" cy="0"/>
        </a:xfrm>
      </p:grpSpPr>
      <p:sp>
        <p:nvSpPr>
          <p:cNvPr id="1048610" name=""/>
          <p:cNvSpPr/>
          <p:nvPr>
            <p:ph sz="full" idx="1"/>
          </p:nvPr>
        </p:nvSpPr>
        <p:spPr>
          <a:xfrm rot="0">
            <a:off x="457200" y="1371600"/>
            <a:ext cx="8229600" cy="4754562"/>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eaLnBrk="1" hangingPunct="1" indent="0" latinLnBrk="1" lvl="0" marL="0">
              <a:buClr>
                <a:srgbClr val="DE6C36"/>
              </a:buClr>
              <a:buFont typeface="Arial" pitchFamily="0" charset="0"/>
              <a:buNone/>
            </a:pPr>
            <a:r>
              <a:rPr altLang="en-US" b="1" lang="en-US"/>
              <a:t>4. THE NURSING PROCESS</a:t>
            </a:r>
          </a:p>
          <a:p>
            <a:pPr eaLnBrk="1" hangingPunct="1" indent="0" latinLnBrk="1" lvl="0" marL="0">
              <a:buClr>
                <a:srgbClr val="DE6C36"/>
              </a:buClr>
              <a:buFont typeface="Arial" pitchFamily="0" charset="0"/>
              <a:buNone/>
            </a:pPr>
            <a:endParaRPr altLang="en-US" b="1" lang="en-US"/>
          </a:p>
          <a:p>
            <a:pPr eaLnBrk="1" hangingPunct="1" indent="0" latinLnBrk="1" lvl="0" marL="0">
              <a:buClr>
                <a:srgbClr val="DE6C36"/>
              </a:buClr>
              <a:buFont typeface="Wingdings" pitchFamily="2" charset="2"/>
              <a:buChar char="Ø"/>
            </a:pPr>
            <a:r>
              <a:rPr altLang="en-US" lang="en-US"/>
              <a:t>Definition</a:t>
            </a:r>
          </a:p>
          <a:p>
            <a:pPr eaLnBrk="1" hangingPunct="1" indent="0" latinLnBrk="1" lvl="0" marL="0">
              <a:buClr>
                <a:srgbClr val="DE6C36"/>
              </a:buClr>
              <a:buFont typeface="Wingdings" pitchFamily="2" charset="2"/>
              <a:buChar char="Ø"/>
            </a:pPr>
            <a:r>
              <a:rPr altLang="en-US" lang="en-US"/>
              <a:t>Rationale of using the nursing process</a:t>
            </a:r>
          </a:p>
          <a:p>
            <a:pPr eaLnBrk="1" hangingPunct="1" indent="0" latinLnBrk="1" lvl="0" marL="0">
              <a:buClr>
                <a:srgbClr val="DE6C36"/>
              </a:buClr>
              <a:buFont typeface="Wingdings" pitchFamily="2" charset="2"/>
              <a:buChar char="Ø"/>
            </a:pPr>
            <a:r>
              <a:rPr altLang="en-US" lang="en-US"/>
              <a:t>Steps of the nursing process</a:t>
            </a:r>
          </a:p>
          <a:p>
            <a:pPr eaLnBrk="1" hangingPunct="1" indent="0" latinLnBrk="1" lvl="0" marL="0">
              <a:buClr>
                <a:srgbClr val="DE6C36"/>
              </a:buClr>
              <a:buFont typeface="Wingdings" pitchFamily="2" charset="2"/>
              <a:buChar char="Ø"/>
            </a:pPr>
            <a:endParaRPr altLang="en-US" lang="en-US"/>
          </a:p>
        </p:txBody>
      </p:sp>
    </p:spTree>
  </p:cSld>
  <p:clrMapOvr>
    <a:masterClrMapping/>
  </p:clrMapOvr>
  <p:transition spd="slow" advClick="1">
    <p:wheel spokes="1"/>
  </p:transition>
  <p:timing/>
</p:sld>
</file>

<file path=ppt/slides/slide120.xml><?xml version="1.0" encoding="utf-8"?>
<p:sld xmlns:a="http://schemas.openxmlformats.org/drawingml/2006/main" xmlns:r="http://schemas.openxmlformats.org/officeDocument/2006/relationships" xmlns:p="http://schemas.openxmlformats.org/presentationml/2006/main" showMasterSp="1">
  <p:cSld>
    <p:spTree>
      <p:nvGrpSpPr>
        <p:cNvPr id="1202" name=""/>
        <p:cNvGrpSpPr/>
        <p:nvPr/>
      </p:nvGrpSpPr>
      <p:grpSpPr>
        <a:xfrm rot="0">
          <a:off x="0" y="0"/>
          <a:ext cx="0" cy="0"/>
          <a:chOff x="0" y="0"/>
          <a:chExt cx="0" cy="0"/>
        </a:xfrm>
      </p:grpSpPr>
      <p:sp>
        <p:nvSpPr>
          <p:cNvPr id="1048743" name=""/>
          <p:cNvSpPr/>
          <p:nvPr>
            <p:ph sz="full" idx="1"/>
          </p:nvPr>
        </p:nvSpPr>
        <p:spPr>
          <a:xfrm rot="0">
            <a:off x="457200" y="990600"/>
            <a:ext cx="8229600" cy="53340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eaLnBrk="1" hangingPunct="1" indent="0" latinLnBrk="1" lvl="0" marL="0">
              <a:buFont typeface="Arial" pitchFamily="0" charset="0"/>
              <a:buNone/>
            </a:pPr>
            <a:r>
              <a:rPr altLang="en-US" b="1" lang="en-US"/>
              <a:t>10.</a:t>
            </a:r>
            <a:r>
              <a:rPr altLang="en-US" lang="en-US"/>
              <a:t> The patient has the right to examine and receive explanation of his bill regardless of source of payment.</a:t>
            </a:r>
          </a:p>
          <a:p>
            <a:pPr eaLnBrk="1" hangingPunct="1" indent="0" latinLnBrk="1" lvl="0" marL="0">
              <a:buFont typeface="Arial" pitchFamily="0" charset="0"/>
              <a:buNone/>
            </a:pPr>
            <a:endParaRPr altLang="en-US" lang="en-US"/>
          </a:p>
          <a:p>
            <a:pPr eaLnBrk="1" hangingPunct="1" indent="0" latinLnBrk="1" lvl="0" marL="0">
              <a:buFont typeface="Arial" pitchFamily="0" charset="0"/>
              <a:buNone/>
            </a:pPr>
            <a:r>
              <a:rPr altLang="en-US" b="1" lang="en-US"/>
              <a:t>11.</a:t>
            </a:r>
            <a:r>
              <a:rPr altLang="en-US" lang="en-US"/>
              <a:t> The patient has the right to know what hospital rules and regulations apply to his conduct as a patient.</a:t>
            </a:r>
          </a:p>
          <a:p>
            <a:pPr eaLnBrk="1" hangingPunct="1" indent="0" latinLnBrk="1" lvl="0" marL="0">
              <a:buFont typeface="Arial" pitchFamily="0" charset="0"/>
              <a:buNone/>
            </a:pPr>
            <a:endParaRPr altLang="en-US" lang="en-US"/>
          </a:p>
          <a:p>
            <a:pPr eaLnBrk="1" hangingPunct="1" indent="0" latinLnBrk="1" lvl="0" marL="0">
              <a:buFont typeface="Arial" pitchFamily="0" charset="0"/>
              <a:buNone/>
            </a:pPr>
            <a:r>
              <a:rPr altLang="en-US" b="1" lang="en-US"/>
              <a:t>12.</a:t>
            </a:r>
            <a:r>
              <a:rPr altLang="en-US" lang="en-US"/>
              <a:t> The patient has the right to file a grievance</a:t>
            </a:r>
          </a:p>
          <a:p>
            <a:pPr eaLnBrk="1" hangingPunct="1" indent="0" latinLnBrk="1" lvl="0" marL="0">
              <a:buFont typeface="Arial" pitchFamily="0" charset="0"/>
              <a:buNone/>
            </a:pPr>
            <a:endParaRPr altLang="en-US" lang="en-US"/>
          </a:p>
          <a:p>
            <a:pPr eaLnBrk="1" hangingPunct="1" indent="0" latinLnBrk="1" lvl="0" marL="0">
              <a:buFont typeface="Arial" pitchFamily="0" charset="0"/>
              <a:buNone/>
            </a:pPr>
            <a:r>
              <a:rPr altLang="en-US" b="1" lang="en-US"/>
              <a:t>13.</a:t>
            </a:r>
            <a:r>
              <a:rPr altLang="en-US" lang="en-US"/>
              <a:t> The patient shall be free from any type of abuse whether verbal, physical or emotional. This includes the use of chemical restraints, except in an emergency</a:t>
            </a:r>
          </a:p>
        </p:txBody>
      </p:sp>
    </p:spTree>
  </p:cSld>
  <p:clrMapOvr>
    <a:masterClrMapping/>
  </p:clrMapOvr>
  <p:transition spd="slow" advClick="1">
    <p:wheel spokes="1"/>
  </p:transition>
  <p:timing/>
</p:sld>
</file>

<file path=ppt/slides/slide121.xml><?xml version="1.0" encoding="utf-8"?>
<p:sld xmlns:a="http://schemas.openxmlformats.org/drawingml/2006/main" xmlns:r="http://schemas.openxmlformats.org/officeDocument/2006/relationships" xmlns:p="http://schemas.openxmlformats.org/presentationml/2006/main" showMasterSp="1">
  <p:cSld>
    <p:spTree>
      <p:nvGrpSpPr>
        <p:cNvPr id="1203" name=""/>
        <p:cNvGrpSpPr/>
        <p:nvPr/>
      </p:nvGrpSpPr>
      <p:grpSpPr>
        <a:xfrm rot="0">
          <a:off x="0" y="0"/>
          <a:ext cx="0" cy="0"/>
          <a:chOff x="0" y="0"/>
          <a:chExt cx="0" cy="0"/>
        </a:xfrm>
      </p:grpSpPr>
      <p:sp>
        <p:nvSpPr>
          <p:cNvPr id="1048744" name=""/>
          <p:cNvSpPr/>
          <p:nvPr>
            <p:ph type="title" sz="full" idx="0"/>
          </p:nvPr>
        </p:nvSpPr>
        <p:spPr>
          <a:xfrm rot="0">
            <a:off x="457200" y="274637"/>
            <a:ext cx="8229600" cy="868362"/>
          </a:xfrm>
          <a:prstGeom prst="rect"/>
          <a:noFill/>
          <a:ln>
            <a:noFill/>
          </a:ln>
        </p:spPr>
        <p:txBody>
          <a:bodyPr anchor="b" bIns="0" lIns="0" rIns="0" tIns="45720" vert="horz"/>
          <a:lstStyle>
            <a:lvl1pPr algn="l" fontAlgn="base" indent="0" latinLnBrk="1" marL="0" rtl="0">
              <a:lnSpc>
                <a:spcPct val="100000"/>
              </a:lnSpc>
              <a:spcBef>
                <a:spcPct val="0"/>
              </a:spcBef>
              <a:spcAft>
                <a:spcPct val="0"/>
              </a:spcAft>
              <a:buFontTx/>
              <a:buNone/>
              <a:defRPr baseline="0" b="0" sz="5000" i="0" u="none">
                <a:solidFill>
                  <a:schemeClr val="lt2"/>
                </a:solidFill>
                <a:latin typeface="Calibri" pitchFamily="34" charset="0"/>
                <a:sym typeface="Calibri" pitchFamily="34" charset="0"/>
              </a:defRPr>
            </a:lvl1pPr>
          </a:lstStyle>
          <a:p>
            <a:pPr eaLnBrk="1" hangingPunct="1" latinLnBrk="1" lvl="0"/>
            <a:r>
              <a:rPr altLang="en-US" b="1" lang="en-US"/>
              <a:t>NURSES’ BILL OF RIGHTS</a:t>
            </a:r>
          </a:p>
        </p:txBody>
      </p:sp>
      <p:sp>
        <p:nvSpPr>
          <p:cNvPr id="1048745" name=""/>
          <p:cNvSpPr/>
          <p:nvPr>
            <p:ph sz="full" idx="1"/>
          </p:nvPr>
        </p:nvSpPr>
        <p:spPr>
          <a:xfrm rot="0">
            <a:off x="457200" y="1676400"/>
            <a:ext cx="8229600" cy="46482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eaLnBrk="1" hangingPunct="1" latinLnBrk="1" lvl="0">
              <a:buFont typeface="Wingdings" pitchFamily="2" charset="2"/>
              <a:buChar char="Ø"/>
            </a:pPr>
            <a:r>
              <a:rPr altLang="en-US" lang="en-US"/>
              <a:t>Nurses have many rights. They are entitled to human rights, and the rights of a worker.</a:t>
            </a:r>
          </a:p>
          <a:p>
            <a:pPr eaLnBrk="1" hangingPunct="1" latinLnBrk="1" lvl="0">
              <a:buFont typeface="Wingdings" pitchFamily="2" charset="2"/>
              <a:buChar char="Ø"/>
            </a:pPr>
            <a:r>
              <a:rPr altLang="en-US" lang="en-US"/>
              <a:t>As a worker you have the right to: </a:t>
            </a:r>
          </a:p>
          <a:p>
            <a:pPr eaLnBrk="1" hangingPunct="1" latinLnBrk="1" lvl="0">
              <a:buFont typeface="Wingdings" pitchFamily="2" charset="2"/>
              <a:buChar char="§"/>
            </a:pPr>
            <a:r>
              <a:rPr altLang="en-US" lang="en-US"/>
              <a:t>A safe environment </a:t>
            </a:r>
          </a:p>
          <a:p>
            <a:pPr eaLnBrk="1" hangingPunct="1" latinLnBrk="1" lvl="0">
              <a:buFont typeface="Wingdings" pitchFamily="2" charset="2"/>
              <a:buChar char="§"/>
            </a:pPr>
            <a:r>
              <a:rPr altLang="en-US" lang="en-US"/>
              <a:t>Adequate working tools and supplies</a:t>
            </a:r>
          </a:p>
          <a:p>
            <a:pPr eaLnBrk="1" hangingPunct="1" latinLnBrk="1" lvl="0">
              <a:buFont typeface="Wingdings" pitchFamily="2" charset="2"/>
              <a:buChar char="§"/>
            </a:pPr>
            <a:r>
              <a:rPr altLang="en-US" lang="en-US"/>
              <a:t>Risk allowance</a:t>
            </a:r>
          </a:p>
          <a:p>
            <a:pPr eaLnBrk="1" hangingPunct="1" latinLnBrk="1" lvl="0">
              <a:buFont typeface="Wingdings" pitchFamily="2" charset="2"/>
              <a:buChar char="§"/>
            </a:pPr>
            <a:r>
              <a:rPr altLang="en-US" lang="en-US"/>
              <a:t>Professional autonomy </a:t>
            </a:r>
          </a:p>
          <a:p>
            <a:pPr eaLnBrk="1" hangingPunct="1" latinLnBrk="1" lvl="0">
              <a:buFont typeface="Wingdings" pitchFamily="2" charset="2"/>
              <a:buChar char="§"/>
            </a:pPr>
            <a:r>
              <a:rPr altLang="en-US" lang="en-US"/>
              <a:t>Opportunities for further education, promotion and career development.</a:t>
            </a:r>
          </a:p>
          <a:p>
            <a:pPr eaLnBrk="1" hangingPunct="1" latinLnBrk="1" lvl="0">
              <a:buFont typeface="Wingdings" pitchFamily="2" charset="2"/>
              <a:buChar char="Ø"/>
            </a:pPr>
            <a:endParaRPr altLang="en-US" lang="en-US"/>
          </a:p>
          <a:p>
            <a:pPr eaLnBrk="1" hangingPunct="1" latinLnBrk="1" lvl="0"/>
            <a:endParaRPr altLang="en-US" sz="2400" lang="en-US"/>
          </a:p>
          <a:p>
            <a:pPr eaLnBrk="1" hangingPunct="1" latinLnBrk="1" lvl="0"/>
            <a:endParaRPr altLang="en-US" lang="en-US"/>
          </a:p>
          <a:p>
            <a:pPr eaLnBrk="1" hangingPunct="1" latinLnBrk="1" lvl="0"/>
            <a:endParaRPr altLang="en-US" lang="en-US"/>
          </a:p>
        </p:txBody>
      </p:sp>
    </p:spTree>
  </p:cSld>
  <p:clrMapOvr>
    <a:masterClrMapping/>
  </p:clrMapOvr>
  <p:transition spd="slow" advClick="1">
    <p:wheel spokes="1"/>
  </p:transition>
  <p:timing/>
</p:sld>
</file>

<file path=ppt/slides/slide122.xml><?xml version="1.0" encoding="utf-8"?>
<p:sld xmlns:a="http://schemas.openxmlformats.org/drawingml/2006/main" xmlns:r="http://schemas.openxmlformats.org/officeDocument/2006/relationships" xmlns:p="http://schemas.openxmlformats.org/presentationml/2006/main" showMasterSp="1">
  <p:cSld>
    <p:spTree>
      <p:nvGrpSpPr>
        <p:cNvPr id="1204" name=""/>
        <p:cNvGrpSpPr/>
        <p:nvPr/>
      </p:nvGrpSpPr>
      <p:grpSpPr>
        <a:xfrm rot="0">
          <a:off x="0" y="0"/>
          <a:ext cx="0" cy="0"/>
          <a:chOff x="0" y="0"/>
          <a:chExt cx="0" cy="0"/>
        </a:xfrm>
      </p:grpSpPr>
      <p:sp>
        <p:nvSpPr>
          <p:cNvPr id="1048746" name=""/>
          <p:cNvSpPr/>
          <p:nvPr>
            <p:ph type="title" sz="full" idx="0"/>
          </p:nvPr>
        </p:nvSpPr>
        <p:spPr>
          <a:xfrm rot="0">
            <a:off x="457200" y="304800"/>
            <a:ext cx="8229600" cy="762000"/>
          </a:xfrm>
          <a:prstGeom prst="rect"/>
          <a:noFill/>
          <a:ln>
            <a:noFill/>
          </a:ln>
        </p:spPr>
        <p:txBody>
          <a:bodyPr anchor="b" bIns="0" lIns="0" rIns="0" tIns="45720" vert="horz"/>
          <a:lstStyle>
            <a:lvl1pPr algn="l" fontAlgn="base" indent="0" latinLnBrk="1" marL="0" rtl="0">
              <a:lnSpc>
                <a:spcPct val="100000"/>
              </a:lnSpc>
              <a:spcBef>
                <a:spcPct val="0"/>
              </a:spcBef>
              <a:spcAft>
                <a:spcPct val="0"/>
              </a:spcAft>
              <a:buFontTx/>
              <a:buNone/>
              <a:defRPr baseline="0" b="0" sz="5000" i="0" u="none">
                <a:solidFill>
                  <a:schemeClr val="lt2"/>
                </a:solidFill>
                <a:latin typeface="Calibri" pitchFamily="34" charset="0"/>
                <a:sym typeface="Calibri" pitchFamily="34" charset="0"/>
              </a:defRPr>
            </a:lvl1pPr>
          </a:lstStyle>
          <a:p>
            <a:pPr eaLnBrk="1" hangingPunct="1" latinLnBrk="1" lvl="0"/>
            <a:r>
              <a:rPr altLang="en-US" b="1" lang="en-US"/>
              <a:t>SCOPE OF NURSING</a:t>
            </a:r>
          </a:p>
        </p:txBody>
      </p:sp>
      <p:sp>
        <p:nvSpPr>
          <p:cNvPr id="1048747" name=""/>
          <p:cNvSpPr/>
          <p:nvPr>
            <p:ph sz="full" idx="1"/>
          </p:nvPr>
        </p:nvSpPr>
        <p:spPr>
          <a:xfrm rot="0">
            <a:off x="457200" y="1219200"/>
            <a:ext cx="8229600" cy="51816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eaLnBrk="1" hangingPunct="1" latinLnBrk="1" lvl="0">
              <a:buFont typeface="Wingdings" pitchFamily="2" charset="2"/>
              <a:buChar char="Ø"/>
            </a:pPr>
            <a:r>
              <a:rPr altLang="en-US" lang="en-US"/>
              <a:t>Nurse provide care for three types of clients:</a:t>
            </a:r>
          </a:p>
          <a:p>
            <a:pPr eaLnBrk="1" hangingPunct="1" latinLnBrk="1" lvl="0">
              <a:buFont typeface="Wingdings" pitchFamily="2" charset="2"/>
              <a:buChar char="§"/>
            </a:pPr>
            <a:r>
              <a:rPr altLang="en-US" lang="en-US"/>
              <a:t>Individuals</a:t>
            </a:r>
          </a:p>
          <a:p>
            <a:pPr eaLnBrk="1" hangingPunct="1" latinLnBrk="1" lvl="0">
              <a:buFont typeface="Wingdings" pitchFamily="2" charset="2"/>
              <a:buChar char="§"/>
            </a:pPr>
            <a:r>
              <a:rPr altLang="en-US" lang="en-US"/>
              <a:t>Families</a:t>
            </a:r>
          </a:p>
          <a:p>
            <a:pPr eaLnBrk="1" hangingPunct="1" latinLnBrk="1" lvl="0">
              <a:buFont typeface="Wingdings" pitchFamily="2" charset="2"/>
              <a:buChar char="§"/>
            </a:pPr>
            <a:r>
              <a:rPr altLang="en-US" lang="en-US"/>
              <a:t>Communities</a:t>
            </a:r>
          </a:p>
          <a:p>
            <a:pPr eaLnBrk="1" hangingPunct="1" latinLnBrk="1" lvl="0">
              <a:buNone/>
            </a:pPr>
            <a:endParaRPr altLang="en-US" lang="en-US"/>
          </a:p>
          <a:p>
            <a:pPr eaLnBrk="1" hangingPunct="1" latinLnBrk="1" lvl="0">
              <a:buNone/>
            </a:pPr>
            <a:r>
              <a:rPr altLang="en-US" b="1" lang="en-US">
                <a:solidFill>
                  <a:srgbClr val="DF9307"/>
                </a:solidFill>
              </a:rPr>
              <a:t>The four fundamental responsibilities of a nurse are:</a:t>
            </a:r>
          </a:p>
          <a:p>
            <a:pPr eaLnBrk="1" hangingPunct="1" latinLnBrk="1" lvl="0">
              <a:buFont typeface="Wingdings" pitchFamily="2" charset="2"/>
              <a:buChar char="§"/>
            </a:pPr>
            <a:r>
              <a:rPr altLang="en-US" lang="en-US"/>
              <a:t>Health promotion</a:t>
            </a:r>
          </a:p>
          <a:p>
            <a:pPr eaLnBrk="1" hangingPunct="1" latinLnBrk="1" lvl="0">
              <a:buFont typeface="Wingdings" pitchFamily="2" charset="2"/>
              <a:buChar char="§"/>
            </a:pPr>
            <a:r>
              <a:rPr altLang="en-US" lang="en-US"/>
              <a:t>Disease Prevention</a:t>
            </a:r>
          </a:p>
          <a:p>
            <a:pPr eaLnBrk="1" hangingPunct="1" latinLnBrk="1" lvl="0">
              <a:buFont typeface="Wingdings" pitchFamily="2" charset="2"/>
              <a:buChar char="§"/>
            </a:pPr>
            <a:r>
              <a:rPr altLang="en-US" lang="en-US"/>
              <a:t>Restoring Health</a:t>
            </a:r>
          </a:p>
          <a:p>
            <a:pPr eaLnBrk="1" hangingPunct="1" latinLnBrk="1" lvl="0">
              <a:buFont typeface="Wingdings" pitchFamily="2" charset="2"/>
              <a:buChar char="§"/>
            </a:pPr>
            <a:r>
              <a:rPr altLang="en-US" lang="en-US"/>
              <a:t>Care of the </a:t>
            </a:r>
            <a:r>
              <a:rPr altLang="en-US" lang="en-US"/>
              <a:t>dying (Alleviating Suffering)</a:t>
            </a:r>
          </a:p>
          <a:p>
            <a:pPr eaLnBrk="1" hangingPunct="1" latinLnBrk="1" lvl="0">
              <a:buFont typeface="Wingdings" pitchFamily="2" charset="2"/>
              <a:buChar char="Ø"/>
            </a:pPr>
            <a:endParaRPr altLang="en-US" lang="en-US"/>
          </a:p>
        </p:txBody>
      </p:sp>
    </p:spTree>
  </p:cSld>
  <p:clrMapOvr>
    <a:masterClrMapping/>
  </p:clrMapOvr>
  <p:transition spd="slow" advClick="1">
    <p:wheel spokes="1"/>
  </p:transition>
  <p:timing/>
</p:sld>
</file>

<file path=ppt/slides/slide123.xml><?xml version="1.0" encoding="utf-8"?>
<p:sld xmlns:a="http://schemas.openxmlformats.org/drawingml/2006/main" xmlns:r="http://schemas.openxmlformats.org/officeDocument/2006/relationships" xmlns:p="http://schemas.openxmlformats.org/presentationml/2006/main" showMasterSp="1">
  <p:cSld>
    <p:spTree>
      <p:nvGrpSpPr>
        <p:cNvPr id="1205" name=""/>
        <p:cNvGrpSpPr/>
        <p:nvPr/>
      </p:nvGrpSpPr>
      <p:grpSpPr>
        <a:xfrm rot="0">
          <a:off x="0" y="0"/>
          <a:ext cx="0" cy="0"/>
          <a:chOff x="0" y="0"/>
          <a:chExt cx="0" cy="0"/>
        </a:xfrm>
      </p:grpSpPr>
      <p:sp>
        <p:nvSpPr>
          <p:cNvPr id="1048748" name=""/>
          <p:cNvSpPr/>
          <p:nvPr>
            <p:ph sz="full" idx="1"/>
          </p:nvPr>
        </p:nvSpPr>
        <p:spPr>
          <a:xfrm rot="0">
            <a:off x="457200" y="1066800"/>
            <a:ext cx="8229600" cy="5059362"/>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eaLnBrk="1" hangingPunct="1" indent="0" latinLnBrk="1" lvl="0" marL="0">
              <a:buClr>
                <a:srgbClr val="DE6C36"/>
              </a:buClr>
              <a:buFont typeface="Arial" pitchFamily="0" charset="0"/>
              <a:buNone/>
            </a:pPr>
            <a:r>
              <a:rPr altLang="en-US" b="1" lang="en-US"/>
              <a:t>1. Promoting Health and Wellness (Health Promotion)</a:t>
            </a:r>
          </a:p>
          <a:p>
            <a:pPr eaLnBrk="1" hangingPunct="1" indent="0" latinLnBrk="1" lvl="0" marL="0">
              <a:buClr>
                <a:srgbClr val="DE6C36"/>
              </a:buClr>
              <a:buFont typeface="Wingdings" pitchFamily="2" charset="2"/>
              <a:buChar char="Ø"/>
            </a:pPr>
            <a:r>
              <a:rPr altLang="en-US" lang="en-US"/>
              <a:t>Wellness is a state of well – being. It means engaging in attitudes and behavior that enhance the quality of life and maximize personal potential</a:t>
            </a:r>
          </a:p>
          <a:p>
            <a:pPr eaLnBrk="1" hangingPunct="1" indent="0" latinLnBrk="1" lvl="0" marL="0">
              <a:buClr>
                <a:srgbClr val="DE6C36"/>
              </a:buClr>
              <a:buFont typeface="Wingdings" pitchFamily="2" charset="2"/>
              <a:buChar char="Ø"/>
            </a:pPr>
            <a:endParaRPr altLang="en-US" lang="en-US"/>
          </a:p>
          <a:p>
            <a:pPr eaLnBrk="1" hangingPunct="1" indent="0" latinLnBrk="1" lvl="0" marL="0">
              <a:buClr>
                <a:srgbClr val="DE6C36"/>
              </a:buClr>
              <a:buFont typeface="Wingdings" pitchFamily="2" charset="2"/>
              <a:buChar char="Ø"/>
            </a:pPr>
            <a:r>
              <a:rPr altLang="en-US" lang="en-US"/>
              <a:t>Health promotion is behavior motivated by desire to increase well – being and actualize human potential. </a:t>
            </a:r>
          </a:p>
        </p:txBody>
      </p:sp>
    </p:spTree>
  </p:cSld>
  <p:clrMapOvr>
    <a:masterClrMapping/>
  </p:clrMapOvr>
  <p:transition spd="slow" advClick="1">
    <p:wheel spokes="1"/>
  </p:transition>
  <p:timing/>
</p:sld>
</file>

<file path=ppt/slides/slide124.xml><?xml version="1.0" encoding="utf-8"?>
<p:sld xmlns:a="http://schemas.openxmlformats.org/drawingml/2006/main" xmlns:r="http://schemas.openxmlformats.org/officeDocument/2006/relationships" xmlns:p="http://schemas.openxmlformats.org/presentationml/2006/main" showMasterSp="1">
  <p:cSld>
    <p:spTree>
      <p:nvGrpSpPr>
        <p:cNvPr id="1206" name=""/>
        <p:cNvGrpSpPr/>
        <p:nvPr/>
      </p:nvGrpSpPr>
      <p:grpSpPr>
        <a:xfrm rot="0">
          <a:off x="0" y="0"/>
          <a:ext cx="0" cy="0"/>
          <a:chOff x="0" y="0"/>
          <a:chExt cx="0" cy="0"/>
        </a:xfrm>
      </p:grpSpPr>
      <p:sp>
        <p:nvSpPr>
          <p:cNvPr id="1048749" name=""/>
          <p:cNvSpPr/>
          <p:nvPr>
            <p:ph sz="full" idx="1"/>
          </p:nvPr>
        </p:nvSpPr>
        <p:spPr>
          <a:xfrm rot="0">
            <a:off x="457200" y="1219200"/>
            <a:ext cx="8229600" cy="4906962"/>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eaLnBrk="1" hangingPunct="1" latinLnBrk="1" lvl="0">
              <a:buFont typeface="Wingdings" pitchFamily="2" charset="2"/>
              <a:buChar char="Ø"/>
            </a:pPr>
            <a:r>
              <a:rPr altLang="en-US" lang="en-US"/>
              <a:t>It is achieved through:</a:t>
            </a:r>
          </a:p>
          <a:p>
            <a:pPr eaLnBrk="1" hangingPunct="1" latinLnBrk="1" lvl="0">
              <a:buFont typeface="Wingdings" pitchFamily="2" charset="2"/>
              <a:buChar char="§"/>
            </a:pPr>
            <a:r>
              <a:rPr altLang="en-US" lang="en-US"/>
              <a:t>Information dissemination</a:t>
            </a:r>
          </a:p>
          <a:p>
            <a:pPr eaLnBrk="1" hangingPunct="1" latinLnBrk="1" lvl="0">
              <a:buFont typeface="Wingdings" pitchFamily="2" charset="2"/>
              <a:buChar char="§"/>
            </a:pPr>
            <a:r>
              <a:rPr altLang="en-US" lang="en-US"/>
              <a:t>Health risk appraisal and wellness assessment</a:t>
            </a:r>
          </a:p>
          <a:p>
            <a:pPr eaLnBrk="1" hangingPunct="1" latinLnBrk="1" lvl="0">
              <a:buFont typeface="Wingdings" pitchFamily="2" charset="2"/>
              <a:buChar char="§"/>
            </a:pPr>
            <a:r>
              <a:rPr altLang="en-US" lang="en-US"/>
              <a:t>Lifestyle and behavior change</a:t>
            </a:r>
          </a:p>
          <a:p>
            <a:pPr eaLnBrk="1" hangingPunct="1" latinLnBrk="1" lvl="0">
              <a:buFont typeface="Wingdings" pitchFamily="2" charset="2"/>
              <a:buChar char="§"/>
            </a:pPr>
            <a:r>
              <a:rPr altLang="en-US" lang="en-US"/>
              <a:t>Environmental control </a:t>
            </a:r>
            <a:r>
              <a:rPr altLang="en-US" lang="en-US"/>
              <a:t>programs</a:t>
            </a:r>
          </a:p>
          <a:p>
            <a:pPr eaLnBrk="1" hangingPunct="1" latinLnBrk="1" lvl="0">
              <a:buNone/>
            </a:pPr>
            <a:endParaRPr altLang="en-US" lang="en-US"/>
          </a:p>
          <a:p>
            <a:pPr eaLnBrk="1" hangingPunct="1" latinLnBrk="1" lvl="0">
              <a:buFont typeface="Wingdings" pitchFamily="2" charset="2"/>
              <a:buChar char="Ø"/>
            </a:pPr>
            <a:r>
              <a:rPr altLang="en-US" lang="en-US"/>
              <a:t>Topics covered include: Infant – parent attachment; breast feeding; immunizations; safety promotion and injury control; nutrition, dental check – ups, rest and exercise; </a:t>
            </a:r>
          </a:p>
        </p:txBody>
      </p:sp>
    </p:spTree>
  </p:cSld>
  <p:clrMapOvr>
    <a:masterClrMapping/>
  </p:clrMapOvr>
  <p:transition spd="slow" advClick="1">
    <p:wheel spokes="1"/>
  </p:transition>
  <p:timing/>
</p:sld>
</file>

<file path=ppt/slides/slide125.xml><?xml version="1.0" encoding="utf-8"?>
<p:sld xmlns:a="http://schemas.openxmlformats.org/drawingml/2006/main" xmlns:r="http://schemas.openxmlformats.org/officeDocument/2006/relationships" xmlns:p="http://schemas.openxmlformats.org/presentationml/2006/main" showMasterSp="1">
  <p:cSld>
    <p:spTree>
      <p:nvGrpSpPr>
        <p:cNvPr id="1207" name=""/>
        <p:cNvGrpSpPr/>
        <p:nvPr/>
      </p:nvGrpSpPr>
      <p:grpSpPr>
        <a:xfrm rot="0">
          <a:off x="0" y="0"/>
          <a:ext cx="0" cy="0"/>
          <a:chOff x="0" y="0"/>
          <a:chExt cx="0" cy="0"/>
        </a:xfrm>
      </p:grpSpPr>
      <p:sp>
        <p:nvSpPr>
          <p:cNvPr id="1048750" name=""/>
          <p:cNvSpPr/>
          <p:nvPr>
            <p:ph sz="full" idx="1"/>
          </p:nvPr>
        </p:nvSpPr>
        <p:spPr>
          <a:xfrm rot="0">
            <a:off x="457200" y="1295400"/>
            <a:ext cx="8229600" cy="51816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eaLnBrk="1" hangingPunct="1" latinLnBrk="1" lvl="0">
              <a:buClr>
                <a:srgbClr val="DE6C36"/>
              </a:buClr>
              <a:buFont typeface="Wingdings" pitchFamily="2" charset="2"/>
              <a:buChar char="Ø"/>
            </a:pPr>
            <a:r>
              <a:rPr altLang="en-US" lang="en-US"/>
              <a:t>sexuality; peer group influences; self – concept and body image; drug management, foot health; adequate sleep (especially the elderly)</a:t>
            </a:r>
          </a:p>
          <a:p>
            <a:pPr eaLnBrk="1" hangingPunct="1" latinLnBrk="1" lvl="0">
              <a:buClr>
                <a:srgbClr val="DE6C36"/>
              </a:buClr>
              <a:buNone/>
            </a:pPr>
            <a:endParaRPr altLang="en-US" lang="en-US"/>
          </a:p>
          <a:p>
            <a:pPr eaLnBrk="1" hangingPunct="1" latinLnBrk="1" lvl="0">
              <a:buClr>
                <a:srgbClr val="DE6C36"/>
              </a:buClr>
              <a:buFont typeface="Arial" pitchFamily="0" charset="0"/>
              <a:buNone/>
            </a:pPr>
            <a:r>
              <a:rPr altLang="en-US" b="1" lang="en-US"/>
              <a:t>2. Preventing Illness (</a:t>
            </a:r>
            <a:r>
              <a:rPr altLang="en-US" b="1" lang="en-US"/>
              <a:t>D</a:t>
            </a:r>
            <a:r>
              <a:rPr altLang="en-US" b="1" lang="en-US"/>
              <a:t>isease </a:t>
            </a:r>
            <a:r>
              <a:rPr altLang="en-US" b="1" lang="en-US"/>
              <a:t>P</a:t>
            </a:r>
            <a:r>
              <a:rPr altLang="en-US" b="1" lang="en-US"/>
              <a:t>revention)</a:t>
            </a:r>
          </a:p>
          <a:p>
            <a:pPr eaLnBrk="1" hangingPunct="1" latinLnBrk="1" lvl="0">
              <a:buClr>
                <a:srgbClr val="DE6C36"/>
              </a:buClr>
              <a:buFont typeface="Wingdings" pitchFamily="2" charset="2"/>
              <a:buChar char="Ø"/>
            </a:pPr>
            <a:r>
              <a:rPr altLang="en-US" lang="en-US"/>
              <a:t>The goal here is to prevent illness to maintain optimal health by preventing disease.</a:t>
            </a:r>
          </a:p>
          <a:p>
            <a:pPr eaLnBrk="1" hangingPunct="1" latinLnBrk="1" lvl="0">
              <a:buClr>
                <a:srgbClr val="DE6C36"/>
              </a:buClr>
              <a:buFont typeface="Wingdings" pitchFamily="2" charset="2"/>
              <a:buChar char="Ø"/>
            </a:pPr>
            <a:r>
              <a:rPr altLang="en-US" lang="en-US"/>
              <a:t>Nursing activities here include:</a:t>
            </a:r>
          </a:p>
          <a:p>
            <a:pPr eaLnBrk="1" hangingPunct="1" latinLnBrk="1" lvl="0">
              <a:buClr>
                <a:srgbClr val="DE6C36"/>
              </a:buClr>
              <a:buFont typeface="Wingdings" pitchFamily="2" charset="2"/>
              <a:buChar char="§"/>
            </a:pPr>
            <a:r>
              <a:rPr altLang="en-US" lang="en-US"/>
              <a:t>Immunizations</a:t>
            </a:r>
          </a:p>
          <a:p>
            <a:pPr eaLnBrk="1" hangingPunct="1" latinLnBrk="1" lvl="0">
              <a:buClr>
                <a:srgbClr val="DE6C36"/>
              </a:buClr>
              <a:buFont typeface="Wingdings" pitchFamily="2" charset="2"/>
              <a:buChar char="§"/>
            </a:pPr>
            <a:r>
              <a:rPr altLang="en-US" lang="en-US"/>
              <a:t>Prenatal and infant care</a:t>
            </a:r>
          </a:p>
          <a:p>
            <a:pPr eaLnBrk="1" hangingPunct="1" latinLnBrk="1" lvl="0">
              <a:buClr>
                <a:srgbClr val="DE6C36"/>
              </a:buClr>
              <a:buFont typeface="Wingdings" pitchFamily="2" charset="2"/>
              <a:buChar char="§"/>
            </a:pPr>
            <a:r>
              <a:rPr altLang="en-US" lang="en-US"/>
              <a:t>Prevention of STIs</a:t>
            </a:r>
          </a:p>
          <a:p>
            <a:pPr eaLnBrk="1" hangingPunct="1" latinLnBrk="1" lvl="0">
              <a:buClr>
                <a:srgbClr val="DE6C36"/>
              </a:buClr>
              <a:buFont typeface="Wingdings" pitchFamily="2" charset="2"/>
              <a:buChar char="Ø"/>
            </a:pPr>
            <a:endParaRPr altLang="en-US" lang="en-US"/>
          </a:p>
        </p:txBody>
      </p:sp>
    </p:spTree>
  </p:cSld>
  <p:clrMapOvr>
    <a:masterClrMapping/>
  </p:clrMapOvr>
  <p:transition spd="slow" advClick="1">
    <p:wheel spokes="1"/>
  </p:transition>
  <p:timing/>
</p:sld>
</file>

<file path=ppt/slides/slide126.xml><?xml version="1.0" encoding="utf-8"?>
<p:sld xmlns:a="http://schemas.openxmlformats.org/drawingml/2006/main" xmlns:r="http://schemas.openxmlformats.org/officeDocument/2006/relationships" xmlns:p="http://schemas.openxmlformats.org/presentationml/2006/main" showMasterSp="1">
  <p:cSld>
    <p:spTree>
      <p:nvGrpSpPr>
        <p:cNvPr id="1208" name=""/>
        <p:cNvGrpSpPr/>
        <p:nvPr/>
      </p:nvGrpSpPr>
      <p:grpSpPr>
        <a:xfrm rot="0">
          <a:off x="0" y="0"/>
          <a:ext cx="0" cy="0"/>
          <a:chOff x="0" y="0"/>
          <a:chExt cx="0" cy="0"/>
        </a:xfrm>
      </p:grpSpPr>
      <p:sp>
        <p:nvSpPr>
          <p:cNvPr id="1048751" name=""/>
          <p:cNvSpPr/>
          <p:nvPr>
            <p:ph sz="full" idx="1"/>
          </p:nvPr>
        </p:nvSpPr>
        <p:spPr>
          <a:xfrm rot="0">
            <a:off x="457200" y="457200"/>
            <a:ext cx="8229600" cy="58674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eaLnBrk="1" hangingPunct="1" latinLnBrk="1" lvl="0">
              <a:buFont typeface="Wingdings" pitchFamily="2" charset="2"/>
              <a:buChar char="Ø"/>
            </a:pPr>
            <a:r>
              <a:rPr altLang="en-US" lang="en-US"/>
              <a:t>Objective of disease prevention include:</a:t>
            </a:r>
          </a:p>
          <a:p>
            <a:pPr eaLnBrk="1" hangingPunct="1" latinLnBrk="1" lvl="0">
              <a:buFont typeface="Wingdings" pitchFamily="2" charset="2"/>
              <a:buChar char="§"/>
            </a:pPr>
            <a:r>
              <a:rPr altLang="en-US" lang="en-US"/>
              <a:t>To reduce the risk of illness</a:t>
            </a:r>
          </a:p>
          <a:p>
            <a:pPr eaLnBrk="1" hangingPunct="1" latinLnBrk="1" lvl="0">
              <a:buFont typeface="Wingdings" pitchFamily="2" charset="2"/>
              <a:buChar char="§"/>
            </a:pPr>
            <a:r>
              <a:rPr altLang="en-US" lang="en-US"/>
              <a:t>Promote </a:t>
            </a:r>
            <a:r>
              <a:rPr altLang="en-US" lang="en-US"/>
              <a:t>healthy </a:t>
            </a:r>
            <a:r>
              <a:rPr altLang="en-US" lang="en-US"/>
              <a:t>habits</a:t>
            </a:r>
          </a:p>
          <a:p>
            <a:pPr eaLnBrk="1" hangingPunct="1" latinLnBrk="1" lvl="0">
              <a:buFont typeface="Wingdings" pitchFamily="2" charset="2"/>
              <a:buChar char="§"/>
            </a:pPr>
            <a:r>
              <a:rPr altLang="en-US" lang="en-US"/>
              <a:t>Maintain individuals optimal functioning </a:t>
            </a:r>
          </a:p>
          <a:p>
            <a:pPr eaLnBrk="1" hangingPunct="1" latinLnBrk="1" lvl="0">
              <a:buNone/>
            </a:pPr>
            <a:endParaRPr altLang="en-US" lang="en-US"/>
          </a:p>
          <a:p>
            <a:pPr eaLnBrk="1" hangingPunct="1" latinLnBrk="1" lvl="0">
              <a:buFont typeface="Wingdings" pitchFamily="2" charset="2"/>
              <a:buChar char="Ø"/>
            </a:pPr>
            <a:r>
              <a:rPr altLang="en-US" lang="en-US"/>
              <a:t>Levels of prevention are:</a:t>
            </a:r>
          </a:p>
          <a:p>
            <a:pPr eaLnBrk="1" hangingPunct="1" latinLnBrk="1" lvl="0">
              <a:buFont typeface="Wingdings" pitchFamily="2" charset="2"/>
              <a:buChar char="§"/>
            </a:pPr>
            <a:r>
              <a:rPr altLang="en-US" lang="en-US" u="sng"/>
              <a:t>Primary Prevention</a:t>
            </a:r>
            <a:r>
              <a:rPr altLang="en-US" lang="en-US"/>
              <a:t> – education, immunization, nutrition</a:t>
            </a:r>
          </a:p>
          <a:p>
            <a:pPr eaLnBrk="1" hangingPunct="1" latinLnBrk="1" lvl="0">
              <a:buFont typeface="Wingdings" pitchFamily="2" charset="2"/>
              <a:buChar char="§"/>
            </a:pPr>
            <a:r>
              <a:rPr altLang="en-US" lang="en-US" u="sng"/>
              <a:t>Secondary Prevention </a:t>
            </a:r>
            <a:r>
              <a:rPr altLang="en-US" lang="en-US"/>
              <a:t>– Screening and treating of diseases in early stages to limit disability</a:t>
            </a:r>
          </a:p>
          <a:p>
            <a:pPr eaLnBrk="1" hangingPunct="1" latinLnBrk="1" lvl="0">
              <a:buFont typeface="Wingdings" pitchFamily="2" charset="2"/>
              <a:buChar char="§"/>
            </a:pPr>
            <a:r>
              <a:rPr altLang="en-US" lang="en-US" u="sng"/>
              <a:t>Tertiary Prevention </a:t>
            </a:r>
            <a:r>
              <a:rPr altLang="en-US" lang="en-US"/>
              <a:t>– Defect or disability is permanent and irreversible. Interventions are directed at preventing complications and deterioration. </a:t>
            </a:r>
          </a:p>
          <a:p>
            <a:pPr eaLnBrk="1" hangingPunct="1" latinLnBrk="1" lvl="0"/>
            <a:endParaRPr altLang="en-US" lang="en-US"/>
          </a:p>
        </p:txBody>
      </p:sp>
    </p:spTree>
  </p:cSld>
  <p:clrMapOvr>
    <a:masterClrMapping/>
  </p:clrMapOvr>
  <p:transition spd="slow" advClick="1">
    <p:wheel spokes="1"/>
  </p:transition>
  <p:timing/>
</p:sld>
</file>

<file path=ppt/slides/slide127.xml><?xml version="1.0" encoding="utf-8"?>
<p:sld xmlns:a="http://schemas.openxmlformats.org/drawingml/2006/main" xmlns:r="http://schemas.openxmlformats.org/officeDocument/2006/relationships" xmlns:p="http://schemas.openxmlformats.org/presentationml/2006/main" showMasterSp="1">
  <p:cSld>
    <p:spTree>
      <p:nvGrpSpPr>
        <p:cNvPr id="1209" name=""/>
        <p:cNvGrpSpPr/>
        <p:nvPr/>
      </p:nvGrpSpPr>
      <p:grpSpPr>
        <a:xfrm rot="0">
          <a:off x="0" y="0"/>
          <a:ext cx="0" cy="0"/>
          <a:chOff x="0" y="0"/>
          <a:chExt cx="0" cy="0"/>
        </a:xfrm>
      </p:grpSpPr>
      <p:sp>
        <p:nvSpPr>
          <p:cNvPr id="1048752" name=""/>
          <p:cNvSpPr/>
          <p:nvPr>
            <p:ph sz="full" idx="1"/>
          </p:nvPr>
        </p:nvSpPr>
        <p:spPr>
          <a:xfrm rot="0">
            <a:off x="457200" y="457200"/>
            <a:ext cx="8229600" cy="5668962"/>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eaLnBrk="1" hangingPunct="1" indent="0" latinLnBrk="1" lvl="0" marL="0">
              <a:buClr>
                <a:srgbClr val="DE6C36"/>
              </a:buClr>
              <a:buFont typeface="Arial" pitchFamily="0" charset="0"/>
              <a:buNone/>
            </a:pPr>
            <a:r>
              <a:rPr altLang="en-US" b="1" lang="en-US"/>
              <a:t>3. Restoring Health (Curative and Rehabilitative)</a:t>
            </a:r>
          </a:p>
          <a:p>
            <a:pPr eaLnBrk="1" hangingPunct="1" indent="0" latinLnBrk="1" lvl="0" marL="0">
              <a:buClr>
                <a:srgbClr val="DE6C36"/>
              </a:buClr>
              <a:buFont typeface="Wingdings" pitchFamily="2" charset="2"/>
              <a:buChar char="Ø"/>
            </a:pPr>
            <a:r>
              <a:rPr altLang="en-US" lang="en-US"/>
              <a:t>This focuses on the ill client and extends from early detection of disease through helping the client during recovery period. </a:t>
            </a:r>
          </a:p>
          <a:p>
            <a:pPr eaLnBrk="1" hangingPunct="1" indent="0" latinLnBrk="1" lvl="0" marL="0">
              <a:buClr>
                <a:srgbClr val="DE6C36"/>
              </a:buClr>
              <a:buFont typeface="Wingdings" pitchFamily="2" charset="2"/>
              <a:buChar char="Ø"/>
            </a:pPr>
            <a:r>
              <a:rPr altLang="en-US" lang="en-US"/>
              <a:t>Includes providing direct care to ill patients e.g. administering medications, baths and specific procedures </a:t>
            </a:r>
            <a:r>
              <a:rPr altLang="en-US" lang="en-US"/>
              <a:t>and treatment, diagnostic and assessment procedures e.g. blood pressure, lab testes; consulting with other health care providers about clients’ problems; teaching client about recovery activities e.g. exercise, rehabilitating clients to their optimal functional level, following physical or mental illness, injury or chemical addiction </a:t>
            </a:r>
          </a:p>
          <a:p>
            <a:pPr eaLnBrk="1" hangingPunct="1" indent="0" latinLnBrk="1" lvl="0" marL="0">
              <a:buClr>
                <a:srgbClr val="DE6C36"/>
              </a:buClr>
            </a:pPr>
            <a:endParaRPr altLang="en-US" lang="en-US"/>
          </a:p>
        </p:txBody>
      </p:sp>
    </p:spTree>
  </p:cSld>
  <p:clrMapOvr>
    <a:masterClrMapping/>
  </p:clrMapOvr>
  <p:transition spd="slow" advClick="1">
    <p:wheel spokes="1"/>
  </p:transition>
  <p:timing/>
</p:sld>
</file>

<file path=ppt/slides/slide128.xml><?xml version="1.0" encoding="utf-8"?>
<p:sld xmlns:a="http://schemas.openxmlformats.org/drawingml/2006/main" xmlns:r="http://schemas.openxmlformats.org/officeDocument/2006/relationships" xmlns:p="http://schemas.openxmlformats.org/presentationml/2006/main" showMasterSp="1">
  <p:cSld>
    <p:spTree>
      <p:nvGrpSpPr>
        <p:cNvPr id="1210" name=""/>
        <p:cNvGrpSpPr/>
        <p:nvPr/>
      </p:nvGrpSpPr>
      <p:grpSpPr>
        <a:xfrm rot="0">
          <a:off x="0" y="0"/>
          <a:ext cx="0" cy="0"/>
          <a:chOff x="0" y="0"/>
          <a:chExt cx="0" cy="0"/>
        </a:xfrm>
      </p:grpSpPr>
      <p:sp>
        <p:nvSpPr>
          <p:cNvPr id="1048753" name=""/>
          <p:cNvSpPr/>
          <p:nvPr>
            <p:ph sz="full" idx="1"/>
          </p:nvPr>
        </p:nvSpPr>
        <p:spPr>
          <a:xfrm rot="0">
            <a:off x="457200" y="1143000"/>
            <a:ext cx="8229600" cy="4983162"/>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eaLnBrk="1" hangingPunct="1" indent="0" latinLnBrk="1" lvl="0" marL="0">
              <a:buClr>
                <a:srgbClr val="DE6C36"/>
              </a:buClr>
              <a:buFont typeface="Arial" pitchFamily="0" charset="0"/>
              <a:buNone/>
            </a:pPr>
            <a:r>
              <a:rPr altLang="en-US" b="1" lang="en-US"/>
              <a:t>4. Care of the dying (Alleviating Suffering)</a:t>
            </a:r>
          </a:p>
          <a:p>
            <a:pPr eaLnBrk="1" hangingPunct="1" indent="0" latinLnBrk="1" lvl="0" marL="0">
              <a:buClr>
                <a:srgbClr val="DE6C36"/>
              </a:buClr>
              <a:buFont typeface="Wingdings" pitchFamily="2" charset="2"/>
              <a:buChar char="Ø"/>
            </a:pPr>
            <a:r>
              <a:rPr altLang="en-US" lang="en-US"/>
              <a:t>It entails helping clients as much as possible to ensure they are comfortable until death and supporting persons to cope with the death at homes, hospitals and extended care facilities e.g. hospice</a:t>
            </a:r>
          </a:p>
        </p:txBody>
      </p:sp>
    </p:spTree>
  </p:cSld>
  <p:clrMapOvr>
    <a:masterClrMapping/>
  </p:clrMapOvr>
  <p:transition spd="slow" advClick="1">
    <p:wheel spokes="1"/>
  </p:transition>
  <p:timing/>
</p:sld>
</file>

<file path=ppt/slides/slide129.xml><?xml version="1.0" encoding="utf-8"?>
<p:sld xmlns:a="http://schemas.openxmlformats.org/drawingml/2006/main" xmlns:r="http://schemas.openxmlformats.org/officeDocument/2006/relationships" xmlns:p="http://schemas.openxmlformats.org/presentationml/2006/main" showMasterSp="1">
  <p:cSld>
    <p:spTree>
      <p:nvGrpSpPr>
        <p:cNvPr id="1211" name=""/>
        <p:cNvGrpSpPr/>
        <p:nvPr/>
      </p:nvGrpSpPr>
      <p:grpSpPr>
        <a:xfrm rot="0">
          <a:off x="0" y="0"/>
          <a:ext cx="0" cy="0"/>
          <a:chOff x="0" y="0"/>
          <a:chExt cx="0" cy="0"/>
        </a:xfrm>
      </p:grpSpPr>
      <p:sp>
        <p:nvSpPr>
          <p:cNvPr id="1048754" name=""/>
          <p:cNvSpPr/>
          <p:nvPr>
            <p:ph type="title" sz="full" idx="0"/>
          </p:nvPr>
        </p:nvSpPr>
        <p:spPr>
          <a:xfrm rot="0">
            <a:off x="457200" y="228600"/>
            <a:ext cx="8229600" cy="1143000"/>
          </a:xfrm>
          <a:prstGeom prst="rect"/>
          <a:noFill/>
          <a:ln>
            <a:noFill/>
          </a:ln>
        </p:spPr>
        <p:txBody>
          <a:bodyPr anchor="b" bIns="0" lIns="0" rIns="0" tIns="45720" vert="horz"/>
          <a:lstStyle>
            <a:lvl1pPr algn="l" fontAlgn="base" indent="0" latinLnBrk="1" marL="0" rtl="0">
              <a:lnSpc>
                <a:spcPct val="100000"/>
              </a:lnSpc>
              <a:spcBef>
                <a:spcPct val="0"/>
              </a:spcBef>
              <a:spcAft>
                <a:spcPct val="0"/>
              </a:spcAft>
              <a:buFontTx/>
              <a:buNone/>
              <a:defRPr baseline="0" b="0" sz="5000" i="0" u="none">
                <a:solidFill>
                  <a:schemeClr val="lt2"/>
                </a:solidFill>
                <a:latin typeface="Calibri" pitchFamily="34" charset="0"/>
                <a:sym typeface="Calibri" pitchFamily="34" charset="0"/>
              </a:defRPr>
            </a:lvl1pPr>
          </a:lstStyle>
          <a:p>
            <a:pPr lvl="0"/>
            <a:r>
              <a:rPr altLang="en-US" b="1" lang="en-US"/>
              <a:t>NURSING CARE MODALITIES</a:t>
            </a:r>
          </a:p>
        </p:txBody>
      </p:sp>
      <p:sp>
        <p:nvSpPr>
          <p:cNvPr id="1048755" name=""/>
          <p:cNvSpPr/>
          <p:nvPr>
            <p:ph sz="full" idx="1"/>
          </p:nvPr>
        </p:nvSpPr>
        <p:spPr>
          <a:xfrm rot="0">
            <a:off x="457200" y="1524000"/>
            <a:ext cx="8229600" cy="48006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lvl="0">
              <a:buFont typeface="Wingdings" pitchFamily="2" charset="2"/>
              <a:buChar char="Ø"/>
            </a:pPr>
            <a:r>
              <a:rPr altLang="en-US" lang="en-US"/>
              <a:t>This is the manner in which nursing care is organized and provided. It depends on the philosophy of the organization, nurse staffing and client population.</a:t>
            </a:r>
          </a:p>
          <a:p>
            <a:pPr lvl="0">
              <a:buNone/>
            </a:pPr>
            <a:endParaRPr altLang="en-US" lang="en-US"/>
          </a:p>
          <a:p>
            <a:pPr lvl="0">
              <a:buFont typeface="Wingdings" pitchFamily="2" charset="2"/>
              <a:buChar char="Ø"/>
            </a:pPr>
            <a:r>
              <a:rPr altLang="en-US" lang="en-US"/>
              <a:t>These modalities include:</a:t>
            </a:r>
          </a:p>
          <a:p>
            <a:pPr lvl="0">
              <a:buFont typeface="Wingdings" pitchFamily="2" charset="2"/>
              <a:buChar char="§"/>
            </a:pPr>
            <a:r>
              <a:rPr altLang="en-US" lang="en-US"/>
              <a:t>Case method/Total Patient Care</a:t>
            </a:r>
          </a:p>
          <a:p>
            <a:pPr lvl="0">
              <a:buFont typeface="Wingdings" pitchFamily="2" charset="2"/>
              <a:buChar char="§"/>
            </a:pPr>
            <a:r>
              <a:rPr altLang="en-US" lang="en-US"/>
              <a:t>Functional Nursing/ Task Allocation</a:t>
            </a:r>
          </a:p>
          <a:p>
            <a:pPr lvl="0">
              <a:buFont typeface="Wingdings" pitchFamily="2" charset="2"/>
              <a:buChar char="§"/>
            </a:pPr>
            <a:r>
              <a:rPr altLang="en-US" lang="en-US"/>
              <a:t>Team Nursing</a:t>
            </a:r>
          </a:p>
          <a:p>
            <a:pPr lvl="0">
              <a:buFont typeface="Wingdings" pitchFamily="2" charset="2"/>
              <a:buChar char="§"/>
            </a:pPr>
            <a:r>
              <a:rPr altLang="en-US" lang="en-US"/>
              <a:t>Primary Nursing</a:t>
            </a:r>
          </a:p>
          <a:p>
            <a:pPr lvl="0">
              <a:buFont typeface="Wingdings" pitchFamily="2" charset="2"/>
              <a:buChar char="§"/>
            </a:pPr>
            <a:r>
              <a:rPr altLang="en-US" lang="en-US"/>
              <a:t>Progressive/ Client Care Nursing</a:t>
            </a:r>
          </a:p>
          <a:p>
            <a:pPr lvl="0"/>
            <a:endParaRPr altLang="en-US" lang="en-US"/>
          </a:p>
        </p:txBody>
      </p:sp>
    </p:spTree>
  </p:cSld>
  <p:clrMapOvr>
    <a:masterClrMapping/>
  </p:clrMapOvr>
  <p:transition spd="slow" advClick="1">
    <p:wheel spokes="1"/>
  </p:transition>
  <p:timing/>
</p:sld>
</file>

<file path=ppt/slides/slide13.xml><?xml version="1.0" encoding="utf-8"?>
<p:sld xmlns:a="http://schemas.openxmlformats.org/drawingml/2006/main" xmlns:r="http://schemas.openxmlformats.org/officeDocument/2006/relationships" xmlns:p="http://schemas.openxmlformats.org/presentationml/2006/main" showMasterSp="1">
  <p:cSld>
    <p:spTree>
      <p:nvGrpSpPr>
        <p:cNvPr id="1095" name=""/>
        <p:cNvGrpSpPr/>
        <p:nvPr/>
      </p:nvGrpSpPr>
      <p:grpSpPr>
        <a:xfrm rot="0">
          <a:off x="0" y="0"/>
          <a:ext cx="0" cy="0"/>
          <a:chOff x="0" y="0"/>
          <a:chExt cx="0" cy="0"/>
        </a:xfrm>
      </p:grpSpPr>
      <p:pic>
        <p:nvPicPr>
          <p:cNvPr id="2097157" name=""/>
          <p:cNvPicPr>
            <a:picLocks/>
          </p:cNvPicPr>
          <p:nvPr>
            <p:ph type="ctrTitle" sz="full" idx="7"/>
          </p:nvPr>
        </p:nvPicPr>
        <p:blipFill>
          <a:blip xmlns:r="http://schemas.openxmlformats.org/officeDocument/2006/relationships" r:embed="rId1"/>
          <a:srcRect l="0" t="0" r="0" b="0"/>
          <a:stretch>
            <a:fillRect/>
          </a:stretch>
        </p:blipFill>
        <p:spPr>
          <a:xfrm rot="0">
            <a:off x="530225" y="2090737"/>
            <a:ext cx="8467725" cy="2017712"/>
          </a:xfrm>
          <a:prstGeom prst="rect"/>
          <a:noFill/>
          <a:ln>
            <a:noFill/>
          </a:ln>
        </p:spPr>
      </p:pic>
    </p:spTree>
  </p:cSld>
  <p:clrMapOvr>
    <a:masterClrMapping/>
  </p:clrMapOvr>
  <p:transition spd="slow" advClick="1">
    <p:wheel spokes="1"/>
  </p:transition>
  <p:timing/>
</p:sld>
</file>

<file path=ppt/slides/slide130.xml><?xml version="1.0" encoding="utf-8"?>
<p:sld xmlns:a="http://schemas.openxmlformats.org/drawingml/2006/main" xmlns:r="http://schemas.openxmlformats.org/officeDocument/2006/relationships" xmlns:p="http://schemas.openxmlformats.org/presentationml/2006/main" showMasterSp="1">
  <p:cSld>
    <p:spTree>
      <p:nvGrpSpPr>
        <p:cNvPr id="1212" name=""/>
        <p:cNvGrpSpPr/>
        <p:nvPr/>
      </p:nvGrpSpPr>
      <p:grpSpPr>
        <a:xfrm rot="0">
          <a:off x="0" y="0"/>
          <a:ext cx="0" cy="0"/>
          <a:chOff x="0" y="0"/>
          <a:chExt cx="0" cy="0"/>
        </a:xfrm>
      </p:grpSpPr>
      <p:sp>
        <p:nvSpPr>
          <p:cNvPr id="1048756" name=""/>
          <p:cNvSpPr/>
          <p:nvPr>
            <p:ph type="title" sz="full" idx="0"/>
          </p:nvPr>
        </p:nvSpPr>
        <p:spPr>
          <a:xfrm rot="0">
            <a:off x="304800" y="304800"/>
            <a:ext cx="8534400" cy="1143000"/>
          </a:xfrm>
          <a:prstGeom prst="rect"/>
          <a:noFill/>
          <a:ln>
            <a:noFill/>
          </a:ln>
        </p:spPr>
        <p:txBody>
          <a:bodyPr anchor="b" bIns="0" lIns="0" rIns="0" tIns="45720" vert="horz"/>
          <a:lstStyle>
            <a:lvl1pPr algn="l" fontAlgn="base" indent="0" latinLnBrk="1" marL="0" rtl="0">
              <a:lnSpc>
                <a:spcPct val="100000"/>
              </a:lnSpc>
              <a:spcBef>
                <a:spcPct val="0"/>
              </a:spcBef>
              <a:spcAft>
                <a:spcPct val="0"/>
              </a:spcAft>
              <a:buFontTx/>
              <a:buNone/>
              <a:defRPr baseline="0" b="0" sz="5000" i="0" u="none">
                <a:solidFill>
                  <a:schemeClr val="lt2"/>
                </a:solidFill>
                <a:latin typeface="Calibri" pitchFamily="34" charset="0"/>
                <a:sym typeface="Calibri" pitchFamily="34" charset="0"/>
              </a:defRPr>
            </a:lvl1pPr>
          </a:lstStyle>
          <a:p>
            <a:pPr lvl="0"/>
            <a:r>
              <a:rPr altLang="en-US" b="1" lang="en-US"/>
              <a:t>Case Method/Total Patient Care</a:t>
            </a:r>
          </a:p>
        </p:txBody>
      </p:sp>
      <p:sp>
        <p:nvSpPr>
          <p:cNvPr id="1048757" name=""/>
          <p:cNvSpPr/>
          <p:nvPr>
            <p:ph sz="full" idx="1"/>
          </p:nvPr>
        </p:nvSpPr>
        <p:spPr>
          <a:xfrm rot="0">
            <a:off x="457200" y="1752600"/>
            <a:ext cx="8229600" cy="45720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lvl="0">
              <a:buFont typeface="Wingdings" pitchFamily="2" charset="2"/>
              <a:buChar char="Ø"/>
            </a:pPr>
            <a:r>
              <a:rPr altLang="en-US" lang="en-US"/>
              <a:t>One professional nurse assumes total responsibility of providing complete care for one or more patients (1-6) while she is on duty. This method is used frequently in intensive care units and in teaching nursing students. It was the first type of nursing care delivery system.</a:t>
            </a:r>
          </a:p>
          <a:p>
            <a:pPr lvl="0">
              <a:buFont typeface="Wingdings" pitchFamily="2" charset="2"/>
              <a:buChar char="Ø"/>
            </a:pPr>
            <a:r>
              <a:rPr altLang="en-US" lang="en-US"/>
              <a:t>The patient/patients receive holistic and unfragmented care during the nurse’s shift</a:t>
            </a:r>
          </a:p>
          <a:p>
            <a:pPr lvl="0">
              <a:buFont typeface="Wingdings" pitchFamily="2" charset="2"/>
              <a:buChar char="Ø"/>
            </a:pPr>
            <a:r>
              <a:rPr altLang="en-US" lang="en-US"/>
              <a:t>The activities include treatment, medication administration and nursing care planning for the patient/patients</a:t>
            </a:r>
          </a:p>
        </p:txBody>
      </p:sp>
    </p:spTree>
  </p:cSld>
  <p:clrMapOvr>
    <a:masterClrMapping/>
  </p:clrMapOvr>
  <p:transition spd="slow" advClick="1">
    <p:wheel spokes="1"/>
  </p:transition>
  <p:timing/>
</p:sld>
</file>

<file path=ppt/slides/slide131.xml><?xml version="1.0" encoding="utf-8"?>
<p:sld xmlns:a="http://schemas.openxmlformats.org/drawingml/2006/main" xmlns:r="http://schemas.openxmlformats.org/officeDocument/2006/relationships" xmlns:p="http://schemas.openxmlformats.org/presentationml/2006/main" showMasterSp="1">
  <p:cSld>
    <p:spTree>
      <p:nvGrpSpPr>
        <p:cNvPr id="1213" name=""/>
        <p:cNvGrpSpPr/>
        <p:nvPr/>
      </p:nvGrpSpPr>
      <p:grpSpPr>
        <a:xfrm rot="0">
          <a:off x="0" y="0"/>
          <a:ext cx="0" cy="0"/>
          <a:chOff x="0" y="0"/>
          <a:chExt cx="0" cy="0"/>
        </a:xfrm>
      </p:grpSpPr>
      <p:sp>
        <p:nvSpPr>
          <p:cNvPr id="1048758" name=""/>
          <p:cNvSpPr/>
          <p:nvPr>
            <p:ph sz="full" idx="1"/>
          </p:nvPr>
        </p:nvSpPr>
        <p:spPr>
          <a:xfrm rot="0">
            <a:off x="457200" y="1143000"/>
            <a:ext cx="8229600" cy="51816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algn="ctr" indent="0" lvl="0" marL="0">
              <a:buNone/>
            </a:pPr>
            <a:r>
              <a:rPr altLang="en-US" b="1" lang="en-US"/>
              <a:t>Advantages</a:t>
            </a:r>
          </a:p>
          <a:p>
            <a:pPr indent="0" lvl="0" marL="0">
              <a:buFont typeface="Wingdings" pitchFamily="2" charset="2"/>
              <a:buChar char="Ø"/>
            </a:pPr>
            <a:r>
              <a:rPr altLang="en-US" lang="en-US"/>
              <a:t>Consistency in carrying out the nursing care plan</a:t>
            </a:r>
          </a:p>
          <a:p>
            <a:pPr indent="0" lvl="0" marL="0">
              <a:buFont typeface="Wingdings" pitchFamily="2" charset="2"/>
              <a:buChar char="Ø"/>
            </a:pPr>
            <a:r>
              <a:rPr altLang="en-US" lang="en-US"/>
              <a:t>Patient needs are quickly met as high number of nurse’s hours are spent on the patient</a:t>
            </a:r>
          </a:p>
          <a:p>
            <a:pPr indent="0" lvl="0" marL="0">
              <a:buFont typeface="Wingdings" pitchFamily="2" charset="2"/>
              <a:buChar char="Ø"/>
            </a:pPr>
            <a:r>
              <a:rPr altLang="en-US" lang="en-US"/>
              <a:t>Relationship based on trust is developed between the nurse and the patient’s family</a:t>
            </a:r>
          </a:p>
          <a:p>
            <a:pPr indent="0" lvl="0" marL="0">
              <a:buFont typeface="Wingdings" pitchFamily="2" charset="2"/>
              <a:buChar char="Ø"/>
            </a:pPr>
            <a:r>
              <a:rPr altLang="en-US" lang="en-US"/>
              <a:t>Educational needs of the client can be closely monitored</a:t>
            </a:r>
          </a:p>
          <a:p>
            <a:pPr indent="0" lvl="0" marL="0">
              <a:buFont typeface="Wingdings" pitchFamily="2" charset="2"/>
              <a:buChar char="Ø"/>
            </a:pPr>
            <a:r>
              <a:rPr altLang="en-US" lang="en-US"/>
              <a:t>Workload in the unit can be equally divided among staff</a:t>
            </a:r>
          </a:p>
          <a:p>
            <a:pPr indent="0" lvl="0" marL="0">
              <a:buFont typeface="Wingdings" pitchFamily="2" charset="2"/>
              <a:buChar char="Ø"/>
            </a:pPr>
            <a:r>
              <a:rPr altLang="en-US" lang="en-US"/>
              <a:t>Nurses’ accountability is ensured</a:t>
            </a:r>
          </a:p>
          <a:p>
            <a:pPr indent="0" lvl="0" marL="0"/>
            <a:endParaRPr altLang="en-US" lang="en-US"/>
          </a:p>
        </p:txBody>
      </p:sp>
    </p:spTree>
  </p:cSld>
  <p:clrMapOvr>
    <a:masterClrMapping/>
  </p:clrMapOvr>
  <p:transition spd="slow" advClick="1">
    <p:wheel spokes="1"/>
  </p:transition>
  <p:timing/>
</p:sld>
</file>

<file path=ppt/slides/slide132.xml><?xml version="1.0" encoding="utf-8"?>
<p:sld xmlns:a="http://schemas.openxmlformats.org/drawingml/2006/main" xmlns:r="http://schemas.openxmlformats.org/officeDocument/2006/relationships" xmlns:p="http://schemas.openxmlformats.org/presentationml/2006/main" showMasterSp="1">
  <p:cSld>
    <p:spTree>
      <p:nvGrpSpPr>
        <p:cNvPr id="1214" name=""/>
        <p:cNvGrpSpPr/>
        <p:nvPr/>
      </p:nvGrpSpPr>
      <p:grpSpPr>
        <a:xfrm rot="0">
          <a:off x="0" y="0"/>
          <a:ext cx="0" cy="0"/>
          <a:chOff x="0" y="0"/>
          <a:chExt cx="0" cy="0"/>
        </a:xfrm>
      </p:grpSpPr>
      <p:sp>
        <p:nvSpPr>
          <p:cNvPr id="1048759" name=""/>
          <p:cNvSpPr/>
          <p:nvPr>
            <p:ph sz="full" idx="1"/>
          </p:nvPr>
        </p:nvSpPr>
        <p:spPr>
          <a:xfrm rot="0">
            <a:off x="457200" y="1371600"/>
            <a:ext cx="8229600" cy="49530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algn="ctr" indent="0" lvl="0" marL="0">
              <a:buNone/>
            </a:pPr>
            <a:r>
              <a:rPr altLang="en-US" b="1" lang="en-US"/>
              <a:t>Disadvantages</a:t>
            </a:r>
          </a:p>
          <a:p>
            <a:pPr indent="0" lvl="0" marL="0">
              <a:buFont typeface="Wingdings" pitchFamily="2" charset="2"/>
              <a:buChar char="Ø"/>
            </a:pPr>
            <a:r>
              <a:rPr altLang="en-US" lang="en-US"/>
              <a:t>It can be very costly</a:t>
            </a:r>
          </a:p>
          <a:p>
            <a:pPr indent="0" lvl="0" marL="0">
              <a:buFont typeface="Wingdings" pitchFamily="2" charset="2"/>
              <a:buChar char="Ø"/>
            </a:pPr>
            <a:r>
              <a:rPr altLang="en-US" lang="en-US"/>
              <a:t>Many clients may not require the intensity of care inherent with this type of service</a:t>
            </a:r>
          </a:p>
          <a:p>
            <a:pPr indent="0" lvl="0" marL="0">
              <a:buFont typeface="Wingdings" pitchFamily="2" charset="2"/>
              <a:buChar char="Ø"/>
            </a:pPr>
            <a:r>
              <a:rPr altLang="en-US" lang="en-US"/>
              <a:t>The method must be modified if non – professional health workers are to be used effectively</a:t>
            </a:r>
          </a:p>
          <a:p>
            <a:pPr indent="0" lvl="0" marL="0">
              <a:buFont typeface="Wingdings" pitchFamily="2" charset="2"/>
              <a:buChar char="Ø"/>
            </a:pPr>
            <a:r>
              <a:rPr altLang="en-US" lang="en-US"/>
              <a:t>Need of more nurses</a:t>
            </a:r>
          </a:p>
          <a:p>
            <a:pPr indent="0" lvl="0" marL="0">
              <a:buFont typeface="Wingdings" pitchFamily="2" charset="2"/>
              <a:buChar char="Ø"/>
            </a:pPr>
            <a:endParaRPr altLang="en-US" lang="en-US"/>
          </a:p>
        </p:txBody>
      </p:sp>
    </p:spTree>
  </p:cSld>
  <p:clrMapOvr>
    <a:masterClrMapping/>
  </p:clrMapOvr>
  <p:transition spd="slow" advClick="1">
    <p:wheel spokes="1"/>
  </p:transition>
  <p:timing/>
</p:sld>
</file>

<file path=ppt/slides/slide133.xml><?xml version="1.0" encoding="utf-8"?>
<p:sld xmlns:a="http://schemas.openxmlformats.org/drawingml/2006/main" xmlns:r="http://schemas.openxmlformats.org/officeDocument/2006/relationships" xmlns:p="http://schemas.openxmlformats.org/presentationml/2006/main" showMasterSp="1">
  <p:cSld>
    <p:spTree>
      <p:nvGrpSpPr>
        <p:cNvPr id="1215" name=""/>
        <p:cNvGrpSpPr/>
        <p:nvPr/>
      </p:nvGrpSpPr>
      <p:grpSpPr>
        <a:xfrm rot="0">
          <a:off x="0" y="0"/>
          <a:ext cx="0" cy="0"/>
          <a:chOff x="0" y="0"/>
          <a:chExt cx="0" cy="0"/>
        </a:xfrm>
      </p:grpSpPr>
      <p:sp>
        <p:nvSpPr>
          <p:cNvPr id="1048760" name=""/>
          <p:cNvSpPr/>
          <p:nvPr>
            <p:ph type="title" sz="full" idx="0"/>
          </p:nvPr>
        </p:nvSpPr>
        <p:spPr>
          <a:xfrm rot="0">
            <a:off x="457200" y="457200"/>
            <a:ext cx="8229600" cy="1066800"/>
          </a:xfrm>
          <a:prstGeom prst="rect"/>
          <a:noFill/>
          <a:ln>
            <a:noFill/>
          </a:ln>
        </p:spPr>
        <p:txBody>
          <a:bodyPr anchor="b" bIns="0" lIns="0" rIns="0" tIns="45720" vert="horz"/>
          <a:lstStyle>
            <a:lvl1pPr algn="l" fontAlgn="base" indent="0" latinLnBrk="1" marL="0" rtl="0">
              <a:lnSpc>
                <a:spcPct val="100000"/>
              </a:lnSpc>
              <a:spcBef>
                <a:spcPct val="0"/>
              </a:spcBef>
              <a:spcAft>
                <a:spcPct val="0"/>
              </a:spcAft>
              <a:buFontTx/>
              <a:buNone/>
              <a:defRPr baseline="0" b="0" sz="5000" i="0" u="none">
                <a:solidFill>
                  <a:schemeClr val="lt2"/>
                </a:solidFill>
                <a:latin typeface="Calibri" pitchFamily="34" charset="0"/>
                <a:sym typeface="Calibri" pitchFamily="34" charset="0"/>
              </a:defRPr>
            </a:lvl1pPr>
          </a:lstStyle>
          <a:p>
            <a:pPr lvl="0"/>
            <a:r>
              <a:rPr altLang="en-US" b="1" lang="en-US"/>
              <a:t>Functional Nursing</a:t>
            </a:r>
          </a:p>
        </p:txBody>
      </p:sp>
      <p:sp>
        <p:nvSpPr>
          <p:cNvPr id="1048761" name=""/>
          <p:cNvSpPr/>
          <p:nvPr>
            <p:ph sz="full" idx="1"/>
          </p:nvPr>
        </p:nvSpPr>
        <p:spPr>
          <a:xfrm rot="0">
            <a:off x="457200" y="1676400"/>
            <a:ext cx="8229600" cy="46482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lvl="0">
              <a:buFont typeface="Wingdings" pitchFamily="2" charset="2"/>
              <a:buChar char="Ø"/>
            </a:pPr>
            <a:r>
              <a:rPr altLang="en-US" lang="en-US"/>
              <a:t>It is a task-oriented method wherein a particular nursing function is assigned to each staff member. </a:t>
            </a:r>
          </a:p>
          <a:p>
            <a:pPr lvl="0">
              <a:buFont typeface="Wingdings" pitchFamily="2" charset="2"/>
              <a:buChar char="Ø"/>
            </a:pPr>
            <a:r>
              <a:rPr altLang="en-US" lang="en-US"/>
              <a:t>The medication nurse, treatment nurse and bedside nurse are all products of this system. </a:t>
            </a:r>
          </a:p>
          <a:p>
            <a:pPr lvl="0">
              <a:buFont typeface="Wingdings" pitchFamily="2" charset="2"/>
              <a:buChar char="Ø"/>
            </a:pPr>
            <a:r>
              <a:rPr altLang="en-US" lang="en-US"/>
              <a:t>For efficiency, nursing was essentially divided into tasks, a model that proved very beneficial when staffing was poor. </a:t>
            </a:r>
          </a:p>
          <a:p>
            <a:pPr lvl="0">
              <a:buFont typeface="Wingdings" pitchFamily="2" charset="2"/>
              <a:buChar char="Ø"/>
            </a:pPr>
            <a:r>
              <a:rPr altLang="en-US" lang="en-US"/>
              <a:t>The key idea was for nurses to be assigned to tasks, not to patients.</a:t>
            </a:r>
          </a:p>
        </p:txBody>
      </p:sp>
    </p:spTree>
  </p:cSld>
  <p:clrMapOvr>
    <a:masterClrMapping/>
  </p:clrMapOvr>
  <p:transition spd="slow" advClick="1">
    <p:wheel spokes="1"/>
  </p:transition>
  <p:timing/>
</p:sld>
</file>

<file path=ppt/slides/slide134.xml><?xml version="1.0" encoding="utf-8"?>
<p:sld xmlns:a="http://schemas.openxmlformats.org/drawingml/2006/main" xmlns:r="http://schemas.openxmlformats.org/officeDocument/2006/relationships" xmlns:p="http://schemas.openxmlformats.org/presentationml/2006/main" showMasterSp="1">
  <p:cSld>
    <p:spTree>
      <p:nvGrpSpPr>
        <p:cNvPr id="1216" name=""/>
        <p:cNvGrpSpPr/>
        <p:nvPr/>
      </p:nvGrpSpPr>
      <p:grpSpPr>
        <a:xfrm rot="0">
          <a:off x="0" y="0"/>
          <a:ext cx="0" cy="0"/>
          <a:chOff x="0" y="0"/>
          <a:chExt cx="0" cy="0"/>
        </a:xfrm>
      </p:grpSpPr>
      <p:sp>
        <p:nvSpPr>
          <p:cNvPr id="1048762" name=""/>
          <p:cNvSpPr/>
          <p:nvPr>
            <p:ph sz="full" idx="1"/>
          </p:nvPr>
        </p:nvSpPr>
        <p:spPr>
          <a:xfrm rot="0">
            <a:off x="457200" y="1219200"/>
            <a:ext cx="8229600" cy="51054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algn="ctr" indent="0" lvl="0" marL="0">
              <a:buNone/>
            </a:pPr>
            <a:r>
              <a:rPr altLang="en-US" b="1" lang="en-US"/>
              <a:t>Advantages</a:t>
            </a:r>
          </a:p>
          <a:p>
            <a:pPr indent="0" lvl="0" marL="0">
              <a:buFont typeface="Wingdings" pitchFamily="2" charset="2"/>
              <a:buChar char="Ø"/>
            </a:pPr>
            <a:r>
              <a:rPr altLang="en-US" lang="en-US"/>
              <a:t>A very efficient way to deliver care.</a:t>
            </a:r>
          </a:p>
          <a:p>
            <a:pPr indent="0" lvl="0" marL="0">
              <a:buFont typeface="Wingdings" pitchFamily="2" charset="2"/>
              <a:buChar char="Ø"/>
            </a:pPr>
            <a:r>
              <a:rPr altLang="en-US" lang="en-US"/>
              <a:t>Could accomplish a lot of tasks in a small amount of time</a:t>
            </a:r>
          </a:p>
          <a:p>
            <a:pPr indent="0" lvl="0" marL="0">
              <a:buFont typeface="Wingdings" pitchFamily="2" charset="2"/>
              <a:buChar char="Ø"/>
            </a:pPr>
            <a:r>
              <a:rPr altLang="en-US" lang="en-US"/>
              <a:t>Staff members do only what they are capable of doing</a:t>
            </a:r>
          </a:p>
          <a:p>
            <a:pPr indent="0" lvl="0" marL="0">
              <a:buFont typeface="Wingdings" pitchFamily="2" charset="2"/>
              <a:buChar char="Ø"/>
            </a:pPr>
            <a:r>
              <a:rPr altLang="en-US" lang="en-US"/>
              <a:t>Least costly as fewer nurses are required</a:t>
            </a:r>
          </a:p>
          <a:p>
            <a:pPr indent="0" lvl="0" marL="0">
              <a:buFont typeface="Wingdings" pitchFamily="2" charset="2"/>
              <a:buChar char="Ø"/>
            </a:pPr>
            <a:r>
              <a:rPr altLang="en-US" lang="en-US"/>
              <a:t>It is easy to organize</a:t>
            </a:r>
          </a:p>
          <a:p>
            <a:pPr indent="0" lvl="0" marL="0">
              <a:buFont typeface="Wingdings" pitchFamily="2" charset="2"/>
              <a:buChar char="Ø"/>
            </a:pPr>
            <a:endParaRPr altLang="en-US" lang="en-US"/>
          </a:p>
        </p:txBody>
      </p:sp>
    </p:spTree>
  </p:cSld>
  <p:clrMapOvr>
    <a:masterClrMapping/>
  </p:clrMapOvr>
  <p:transition spd="slow" advClick="1">
    <p:wheel spokes="1"/>
  </p:transition>
  <p:timing/>
</p:sld>
</file>

<file path=ppt/slides/slide135.xml><?xml version="1.0" encoding="utf-8"?>
<p:sld xmlns:a="http://schemas.openxmlformats.org/drawingml/2006/main" xmlns:r="http://schemas.openxmlformats.org/officeDocument/2006/relationships" xmlns:p="http://schemas.openxmlformats.org/presentationml/2006/main" showMasterSp="1">
  <p:cSld>
    <p:spTree>
      <p:nvGrpSpPr>
        <p:cNvPr id="1217" name=""/>
        <p:cNvGrpSpPr/>
        <p:nvPr/>
      </p:nvGrpSpPr>
      <p:grpSpPr>
        <a:xfrm rot="0">
          <a:off x="0" y="0"/>
          <a:ext cx="0" cy="0"/>
          <a:chOff x="0" y="0"/>
          <a:chExt cx="0" cy="0"/>
        </a:xfrm>
      </p:grpSpPr>
      <p:sp>
        <p:nvSpPr>
          <p:cNvPr id="1048763" name=""/>
          <p:cNvSpPr/>
          <p:nvPr>
            <p:ph sz="full" idx="1"/>
          </p:nvPr>
        </p:nvSpPr>
        <p:spPr>
          <a:xfrm rot="0">
            <a:off x="457200" y="1066800"/>
            <a:ext cx="8229600" cy="52578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algn="ctr" indent="0" lvl="0" marL="0">
              <a:buNone/>
            </a:pPr>
            <a:r>
              <a:rPr altLang="en-US" b="1" lang="en-US"/>
              <a:t>Disadvantages</a:t>
            </a:r>
          </a:p>
          <a:p>
            <a:pPr indent="0" lvl="0" marL="0">
              <a:buFont typeface="Wingdings" pitchFamily="2" charset="2"/>
              <a:buChar char="Ø"/>
            </a:pPr>
            <a:r>
              <a:rPr altLang="en-US" lang="en-US"/>
              <a:t>Care of patients become fragmented and depersonalized</a:t>
            </a:r>
          </a:p>
          <a:p>
            <a:pPr indent="0" lvl="0" marL="0">
              <a:buFont typeface="Wingdings" pitchFamily="2" charset="2"/>
              <a:buChar char="Ø"/>
            </a:pPr>
            <a:r>
              <a:rPr altLang="en-US" lang="en-US"/>
              <a:t>Patients do not have one identifiable nurse</a:t>
            </a:r>
          </a:p>
          <a:p>
            <a:pPr indent="0" lvl="0" marL="0">
              <a:buFont typeface="Wingdings" pitchFamily="2" charset="2"/>
              <a:buChar char="Ø"/>
            </a:pPr>
            <a:r>
              <a:rPr altLang="en-US" lang="en-US"/>
              <a:t>Very narrow scope of practice for nurses</a:t>
            </a:r>
          </a:p>
          <a:p>
            <a:pPr indent="0" lvl="0" marL="0">
              <a:buFont typeface="Wingdings" pitchFamily="2" charset="2"/>
              <a:buChar char="Ø"/>
            </a:pPr>
            <a:r>
              <a:rPr altLang="en-US" lang="en-US"/>
              <a:t>Leads to patient and nurse dissatisfaction</a:t>
            </a:r>
          </a:p>
          <a:p>
            <a:pPr indent="0" lvl="0" marL="0">
              <a:buFont typeface="Wingdings" pitchFamily="2" charset="2"/>
              <a:buChar char="Ø"/>
            </a:pPr>
            <a:r>
              <a:rPr altLang="en-US" lang="en-US"/>
              <a:t>Nurses are accountable for the tasks rather than the client</a:t>
            </a:r>
          </a:p>
          <a:p>
            <a:pPr indent="0" lvl="0" marL="0">
              <a:buFont typeface="Wingdings" pitchFamily="2" charset="2"/>
              <a:buChar char="Ø"/>
            </a:pPr>
            <a:r>
              <a:rPr altLang="en-US" lang="en-US"/>
              <a:t>There is risk for diminishing continuity of care</a:t>
            </a:r>
          </a:p>
          <a:p>
            <a:pPr indent="0" lvl="0" marL="0">
              <a:buFont typeface="Wingdings" pitchFamily="2" charset="2"/>
              <a:buChar char="Ø"/>
            </a:pPr>
            <a:r>
              <a:rPr altLang="en-US" lang="en-US"/>
              <a:t>Monotony hence boredom</a:t>
            </a:r>
          </a:p>
          <a:p>
            <a:pPr indent="0" lvl="0" marL="0"/>
            <a:endParaRPr altLang="en-US" lang="en-US"/>
          </a:p>
        </p:txBody>
      </p:sp>
    </p:spTree>
  </p:cSld>
  <p:clrMapOvr>
    <a:masterClrMapping/>
  </p:clrMapOvr>
  <p:transition spd="slow" advClick="1">
    <p:wheel spokes="1"/>
  </p:transition>
  <p:timing/>
</p:sld>
</file>

<file path=ppt/slides/slide136.xml><?xml version="1.0" encoding="utf-8"?>
<p:sld xmlns:a="http://schemas.openxmlformats.org/drawingml/2006/main" xmlns:r="http://schemas.openxmlformats.org/officeDocument/2006/relationships" xmlns:p="http://schemas.openxmlformats.org/presentationml/2006/main" showMasterSp="1">
  <p:cSld>
    <p:spTree>
      <p:nvGrpSpPr>
        <p:cNvPr id="1218" name=""/>
        <p:cNvGrpSpPr/>
        <p:nvPr/>
      </p:nvGrpSpPr>
      <p:grpSpPr>
        <a:xfrm rot="0">
          <a:off x="0" y="0"/>
          <a:ext cx="0" cy="0"/>
          <a:chOff x="0" y="0"/>
          <a:chExt cx="0" cy="0"/>
        </a:xfrm>
      </p:grpSpPr>
      <p:sp>
        <p:nvSpPr>
          <p:cNvPr id="1048764" name=""/>
          <p:cNvSpPr/>
          <p:nvPr>
            <p:ph type="title" sz="full" idx="0"/>
          </p:nvPr>
        </p:nvSpPr>
        <p:spPr>
          <a:xfrm rot="0">
            <a:off x="457200" y="228600"/>
            <a:ext cx="8229600" cy="914400"/>
          </a:xfrm>
          <a:prstGeom prst="rect"/>
          <a:noFill/>
          <a:ln>
            <a:noFill/>
          </a:ln>
        </p:spPr>
        <p:txBody>
          <a:bodyPr anchor="b" bIns="0" lIns="0" rIns="0" tIns="45720" vert="horz"/>
          <a:lstStyle>
            <a:lvl1pPr algn="l" fontAlgn="base" indent="0" latinLnBrk="1" marL="0" rtl="0">
              <a:lnSpc>
                <a:spcPct val="100000"/>
              </a:lnSpc>
              <a:spcBef>
                <a:spcPct val="0"/>
              </a:spcBef>
              <a:spcAft>
                <a:spcPct val="0"/>
              </a:spcAft>
              <a:buFontTx/>
              <a:buNone/>
              <a:defRPr baseline="0" b="0" sz="5000" i="0" u="none">
                <a:solidFill>
                  <a:schemeClr val="lt2"/>
                </a:solidFill>
                <a:latin typeface="Calibri" pitchFamily="34" charset="0"/>
                <a:sym typeface="Calibri" pitchFamily="34" charset="0"/>
              </a:defRPr>
            </a:lvl1pPr>
          </a:lstStyle>
          <a:p>
            <a:pPr lvl="0"/>
            <a:r>
              <a:rPr altLang="en-US" b="1" lang="en-US"/>
              <a:t>Team Nursing</a:t>
            </a:r>
          </a:p>
        </p:txBody>
      </p:sp>
      <p:sp>
        <p:nvSpPr>
          <p:cNvPr id="1048765" name=""/>
          <p:cNvSpPr/>
          <p:nvPr>
            <p:ph sz="full" idx="1"/>
          </p:nvPr>
        </p:nvSpPr>
        <p:spPr>
          <a:xfrm rot="0">
            <a:off x="457200" y="1295400"/>
            <a:ext cx="8229600" cy="50292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lvl="0">
              <a:buFont typeface="Wingdings" pitchFamily="2" charset="2"/>
              <a:buChar char="Ø"/>
            </a:pPr>
            <a:r>
              <a:rPr altLang="en-US" lang="en-US"/>
              <a:t>The nursing staff in a ward is divided into teams, each team taking responsibility for the total care of a subgroup of the patients.</a:t>
            </a:r>
          </a:p>
          <a:p>
            <a:pPr lvl="0">
              <a:buFont typeface="Wingdings" pitchFamily="2" charset="2"/>
              <a:buChar char="Ø"/>
            </a:pPr>
            <a:r>
              <a:rPr altLang="en-US" lang="en-US"/>
              <a:t>It was developed in the 1950’s in order to somewhat ameliorate the fragmentation that was inherent in the functional model. The goal of team nursing is for a team to work democratically.</a:t>
            </a:r>
          </a:p>
          <a:p>
            <a:pPr lvl="0">
              <a:buFont typeface="Wingdings" pitchFamily="2" charset="2"/>
              <a:buChar char="Ø"/>
            </a:pPr>
            <a:r>
              <a:rPr altLang="en-US" lang="en-US"/>
              <a:t>It has the team leader who is accountable for all the care of the patients. </a:t>
            </a:r>
          </a:p>
          <a:p>
            <a:pPr lvl="0">
              <a:buFont typeface="Wingdings" pitchFamily="2" charset="2"/>
              <a:buChar char="Ø"/>
            </a:pPr>
            <a:r>
              <a:rPr altLang="en-US" lang="en-US"/>
              <a:t>The team member possessing the skill needed by the individual patient is assigned to that patient.</a:t>
            </a:r>
          </a:p>
        </p:txBody>
      </p:sp>
    </p:spTree>
  </p:cSld>
  <p:clrMapOvr>
    <a:masterClrMapping/>
  </p:clrMapOvr>
  <p:transition spd="slow" advClick="1">
    <p:wheel spokes="1"/>
  </p:transition>
  <p:timing/>
</p:sld>
</file>

<file path=ppt/slides/slide137.xml><?xml version="1.0" encoding="utf-8"?>
<p:sld xmlns:a="http://schemas.openxmlformats.org/drawingml/2006/main" xmlns:r="http://schemas.openxmlformats.org/officeDocument/2006/relationships" xmlns:p="http://schemas.openxmlformats.org/presentationml/2006/main" showMasterSp="1">
  <p:cSld>
    <p:spTree>
      <p:nvGrpSpPr>
        <p:cNvPr id="1219" name=""/>
        <p:cNvGrpSpPr/>
        <p:nvPr/>
      </p:nvGrpSpPr>
      <p:grpSpPr>
        <a:xfrm rot="0">
          <a:off x="0" y="0"/>
          <a:ext cx="0" cy="0"/>
          <a:chOff x="0" y="0"/>
          <a:chExt cx="0" cy="0"/>
        </a:xfrm>
      </p:grpSpPr>
      <p:sp>
        <p:nvSpPr>
          <p:cNvPr id="1048766" name=""/>
          <p:cNvSpPr/>
          <p:nvPr>
            <p:ph sz="full" idx="1"/>
          </p:nvPr>
        </p:nvSpPr>
        <p:spPr>
          <a:xfrm rot="0">
            <a:off x="457200" y="990600"/>
            <a:ext cx="8229600" cy="53340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algn="ctr" indent="0" lvl="0" marL="0">
              <a:buNone/>
            </a:pPr>
            <a:r>
              <a:rPr altLang="en-US" b="1" lang="en-US"/>
              <a:t>Advantages</a:t>
            </a:r>
          </a:p>
          <a:p>
            <a:pPr indent="0" lvl="0" marL="0">
              <a:buFont typeface="Wingdings" pitchFamily="2" charset="2"/>
              <a:buChar char="Ø"/>
            </a:pPr>
            <a:r>
              <a:rPr altLang="en-US" lang="en-US"/>
              <a:t>Each member’s capabilities are maximized so job satisfaction should be high</a:t>
            </a:r>
          </a:p>
          <a:p>
            <a:pPr indent="0" lvl="0" marL="0">
              <a:buFont typeface="Wingdings" pitchFamily="2" charset="2"/>
              <a:buChar char="Ø"/>
            </a:pPr>
            <a:r>
              <a:rPr altLang="en-US" lang="en-US"/>
              <a:t>Patients have one nurse (the Team Leader) with immediate access to other health care providers</a:t>
            </a:r>
          </a:p>
          <a:p>
            <a:pPr indent="0" lvl="0" marL="0">
              <a:buFont typeface="Wingdings" pitchFamily="2" charset="2"/>
              <a:buChar char="Ø"/>
            </a:pPr>
            <a:r>
              <a:rPr altLang="en-US" lang="en-US"/>
              <a:t>Work load is shared and balanced</a:t>
            </a:r>
          </a:p>
          <a:p>
            <a:pPr indent="0" lvl="0" marL="0">
              <a:buFont typeface="Wingdings" pitchFamily="2" charset="2"/>
              <a:buChar char="Ø"/>
            </a:pPr>
            <a:r>
              <a:rPr altLang="en-US" lang="en-US"/>
              <a:t>Each team member has a chance to learn from others</a:t>
            </a:r>
          </a:p>
          <a:p>
            <a:pPr indent="0" lvl="0" marL="0">
              <a:buFont typeface="Wingdings" pitchFamily="2" charset="2"/>
              <a:buChar char="Ø"/>
            </a:pPr>
            <a:r>
              <a:rPr altLang="en-US" lang="en-US"/>
              <a:t>Division of work enables members to gain leadership skills</a:t>
            </a:r>
          </a:p>
          <a:p>
            <a:pPr indent="0" lvl="0" marL="0">
              <a:buFont typeface="Wingdings" pitchFamily="2" charset="2"/>
              <a:buChar char="Ø"/>
            </a:pPr>
            <a:r>
              <a:rPr altLang="en-US" lang="en-US"/>
              <a:t>Interests in  clients’ well being care shared by several people, reliability of decisions is increased</a:t>
            </a:r>
          </a:p>
        </p:txBody>
      </p:sp>
    </p:spTree>
  </p:cSld>
  <p:clrMapOvr>
    <a:masterClrMapping/>
  </p:clrMapOvr>
  <p:transition spd="slow" advClick="1">
    <p:wheel spokes="1"/>
  </p:transition>
  <p:timing/>
</p:sld>
</file>

<file path=ppt/slides/slide138.xml><?xml version="1.0" encoding="utf-8"?>
<p:sld xmlns:a="http://schemas.openxmlformats.org/drawingml/2006/main" xmlns:r="http://schemas.openxmlformats.org/officeDocument/2006/relationships" xmlns:p="http://schemas.openxmlformats.org/presentationml/2006/main" showMasterSp="1">
  <p:cSld>
    <p:spTree>
      <p:nvGrpSpPr>
        <p:cNvPr id="1220" name=""/>
        <p:cNvGrpSpPr/>
        <p:nvPr/>
      </p:nvGrpSpPr>
      <p:grpSpPr>
        <a:xfrm rot="0">
          <a:off x="0" y="0"/>
          <a:ext cx="0" cy="0"/>
          <a:chOff x="0" y="0"/>
          <a:chExt cx="0" cy="0"/>
        </a:xfrm>
      </p:grpSpPr>
      <p:sp>
        <p:nvSpPr>
          <p:cNvPr id="1048767" name=""/>
          <p:cNvSpPr/>
          <p:nvPr>
            <p:ph sz="full" idx="1"/>
          </p:nvPr>
        </p:nvSpPr>
        <p:spPr>
          <a:xfrm rot="0">
            <a:off x="457200" y="1066800"/>
            <a:ext cx="8229600" cy="52578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algn="ctr" indent="0" lvl="0" marL="0">
              <a:buNone/>
            </a:pPr>
            <a:r>
              <a:rPr altLang="en-US" b="1" lang="en-US"/>
              <a:t>Disadvantages</a:t>
            </a:r>
          </a:p>
          <a:p>
            <a:pPr indent="0" lvl="0" marL="0">
              <a:buFont typeface="Wingdings" pitchFamily="2" charset="2"/>
              <a:buChar char="Ø"/>
            </a:pPr>
            <a:r>
              <a:rPr altLang="en-US" lang="en-US"/>
              <a:t>Requires a team spirit and commitment to succeed</a:t>
            </a:r>
          </a:p>
          <a:p>
            <a:pPr indent="0" lvl="0" marL="0">
              <a:buFont typeface="Wingdings" pitchFamily="2" charset="2"/>
              <a:buChar char="Ø"/>
            </a:pPr>
            <a:r>
              <a:rPr altLang="en-US" lang="en-US"/>
              <a:t>RN may be the Team Leader one day and a team member the next, thus continuity of patient care may suffer</a:t>
            </a:r>
          </a:p>
          <a:p>
            <a:pPr indent="0" lvl="0" marL="0">
              <a:buFont typeface="Wingdings" pitchFamily="2" charset="2"/>
              <a:buChar char="Ø"/>
            </a:pPr>
            <a:r>
              <a:rPr altLang="en-US" lang="en-US"/>
              <a:t>Care is still fragmented with only 8 or 12 hour accountability</a:t>
            </a:r>
          </a:p>
          <a:p>
            <a:pPr indent="0" lvl="0" marL="0">
              <a:buFont typeface="Wingdings" pitchFamily="2" charset="2"/>
              <a:buChar char="Ø"/>
            </a:pPr>
            <a:r>
              <a:rPr altLang="en-US" lang="en-US"/>
              <a:t>All personnel must be client – centered, which may not be the case</a:t>
            </a:r>
          </a:p>
          <a:p>
            <a:pPr indent="0" lvl="0" marL="0">
              <a:buFont typeface="Wingdings" pitchFamily="2" charset="2"/>
              <a:buChar char="Ø"/>
            </a:pPr>
            <a:r>
              <a:rPr altLang="en-US" lang="en-US"/>
              <a:t>There is less individual responsibility and independence regarding nursing actions</a:t>
            </a:r>
          </a:p>
        </p:txBody>
      </p:sp>
    </p:spTree>
  </p:cSld>
  <p:clrMapOvr>
    <a:masterClrMapping/>
  </p:clrMapOvr>
  <p:transition spd="slow" advClick="1">
    <p:wheel spokes="1"/>
  </p:transition>
  <p:timing/>
</p:sld>
</file>

<file path=ppt/slides/slide139.xml><?xml version="1.0" encoding="utf-8"?>
<p:sld xmlns:a="http://schemas.openxmlformats.org/drawingml/2006/main" xmlns:r="http://schemas.openxmlformats.org/officeDocument/2006/relationships" xmlns:p="http://schemas.openxmlformats.org/presentationml/2006/main" showMasterSp="1">
  <p:cSld>
    <p:spTree>
      <p:nvGrpSpPr>
        <p:cNvPr id="1221" name=""/>
        <p:cNvGrpSpPr/>
        <p:nvPr/>
      </p:nvGrpSpPr>
      <p:grpSpPr>
        <a:xfrm rot="0">
          <a:off x="0" y="0"/>
          <a:ext cx="0" cy="0"/>
          <a:chOff x="0" y="0"/>
          <a:chExt cx="0" cy="0"/>
        </a:xfrm>
      </p:grpSpPr>
      <p:sp>
        <p:nvSpPr>
          <p:cNvPr id="1048768" name=""/>
          <p:cNvSpPr/>
          <p:nvPr>
            <p:ph type="title" sz="full" idx="0"/>
          </p:nvPr>
        </p:nvSpPr>
        <p:spPr>
          <a:xfrm rot="0">
            <a:off x="457200" y="228600"/>
            <a:ext cx="8229600" cy="1143000"/>
          </a:xfrm>
          <a:prstGeom prst="rect"/>
          <a:noFill/>
          <a:ln>
            <a:noFill/>
          </a:ln>
        </p:spPr>
        <p:txBody>
          <a:bodyPr anchor="b" bIns="0" lIns="0" rIns="0" tIns="45720" vert="horz"/>
          <a:lstStyle>
            <a:lvl1pPr algn="l" fontAlgn="base" indent="0" latinLnBrk="1" marL="0" rtl="0">
              <a:lnSpc>
                <a:spcPct val="100000"/>
              </a:lnSpc>
              <a:spcBef>
                <a:spcPct val="0"/>
              </a:spcBef>
              <a:spcAft>
                <a:spcPct val="0"/>
              </a:spcAft>
              <a:buFontTx/>
              <a:buNone/>
              <a:defRPr baseline="0" b="0" sz="5000" i="0" u="none">
                <a:solidFill>
                  <a:schemeClr val="lt2"/>
                </a:solidFill>
                <a:latin typeface="Calibri" pitchFamily="34" charset="0"/>
                <a:sym typeface="Calibri" pitchFamily="34" charset="0"/>
              </a:defRPr>
            </a:lvl1pPr>
          </a:lstStyle>
          <a:p>
            <a:pPr lvl="0"/>
            <a:r>
              <a:rPr altLang="en-US" b="1" lang="en-US"/>
              <a:t>Primary Nursing</a:t>
            </a:r>
          </a:p>
        </p:txBody>
      </p:sp>
      <p:sp>
        <p:nvSpPr>
          <p:cNvPr id="1048769" name=""/>
          <p:cNvSpPr/>
          <p:nvPr>
            <p:ph sz="full" idx="1"/>
          </p:nvPr>
        </p:nvSpPr>
        <p:spPr>
          <a:xfrm rot="0">
            <a:off x="457200" y="1600200"/>
            <a:ext cx="8229600" cy="47244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lvl="0">
              <a:buFont typeface="Wingdings" pitchFamily="2" charset="2"/>
              <a:buChar char="Ø"/>
            </a:pPr>
            <a:r>
              <a:rPr altLang="en-US" lang="en-US"/>
              <a:t>This is a patient-centered nursing system. </a:t>
            </a:r>
          </a:p>
          <a:p>
            <a:pPr lvl="0">
              <a:buFont typeface="Wingdings" pitchFamily="2" charset="2"/>
              <a:buChar char="Ø"/>
            </a:pPr>
            <a:r>
              <a:rPr altLang="en-US" lang="en-US"/>
              <a:t>One nurse (the primary nurse) assumes individual responsibility for a particular patient/patients.</a:t>
            </a:r>
          </a:p>
          <a:p>
            <a:pPr lvl="0">
              <a:buFont typeface="Wingdings" pitchFamily="2" charset="2"/>
              <a:buChar char="Ø"/>
            </a:pPr>
            <a:r>
              <a:rPr altLang="en-US" lang="en-US"/>
              <a:t>Theoretically this responsibility extends over the entire period the patient requires nursing (from admission/start of treatment to discharge/end of treatment) although in practice there has to be delegation to other nurses (the associate nurses) during periods of absence from the ward. </a:t>
            </a:r>
          </a:p>
        </p:txBody>
      </p:sp>
    </p:spTree>
  </p:cSld>
  <p:clrMapOvr>
    <a:masterClrMapping/>
  </p:clrMapOvr>
  <p:transition spd="slow" advClick="1">
    <p:wheel spokes="1"/>
  </p:transition>
  <p:timing/>
</p:sld>
</file>

<file path=ppt/slides/slide14.xml><?xml version="1.0" encoding="utf-8"?>
<p:sld xmlns:a="http://schemas.openxmlformats.org/drawingml/2006/main" xmlns:r="http://schemas.openxmlformats.org/officeDocument/2006/relationships" xmlns:p="http://schemas.openxmlformats.org/presentationml/2006/main" showMasterSp="1">
  <p:cSld>
    <p:spTree>
      <p:nvGrpSpPr>
        <p:cNvPr id="1096" name=""/>
        <p:cNvGrpSpPr/>
        <p:nvPr/>
      </p:nvGrpSpPr>
      <p:grpSpPr>
        <a:xfrm rot="0">
          <a:off x="0" y="0"/>
          <a:ext cx="0" cy="0"/>
          <a:chOff x="0" y="0"/>
          <a:chExt cx="0" cy="0"/>
        </a:xfrm>
      </p:grpSpPr>
      <p:sp>
        <p:nvSpPr>
          <p:cNvPr id="1048611" name=""/>
          <p:cNvSpPr/>
          <p:nvPr>
            <p:ph type="title" sz="full" idx="0"/>
          </p:nvPr>
        </p:nvSpPr>
        <p:spPr>
          <a:xfrm rot="0">
            <a:off x="457200" y="704850"/>
            <a:ext cx="8229600" cy="1352550"/>
          </a:xfrm>
          <a:prstGeom prst="rect"/>
          <a:noFill/>
          <a:ln>
            <a:noFill/>
          </a:ln>
        </p:spPr>
        <p:txBody>
          <a:bodyPr anchor="b" bIns="0" lIns="0" rIns="0" tIns="45720" vert="horz"/>
          <a:lstStyle>
            <a:lvl1pPr algn="l" fontAlgn="base" indent="0" latinLnBrk="1" marL="0" rtl="0">
              <a:lnSpc>
                <a:spcPct val="100000"/>
              </a:lnSpc>
              <a:spcBef>
                <a:spcPct val="0"/>
              </a:spcBef>
              <a:spcAft>
                <a:spcPct val="0"/>
              </a:spcAft>
              <a:buFontTx/>
              <a:buNone/>
              <a:defRPr baseline="0" b="0" sz="5000" i="0" u="none">
                <a:solidFill>
                  <a:schemeClr val="lt2"/>
                </a:solidFill>
                <a:latin typeface="Calibri" pitchFamily="34" charset="0"/>
                <a:sym typeface="Calibri" pitchFamily="34" charset="0"/>
              </a:defRPr>
            </a:lvl1pPr>
          </a:lstStyle>
          <a:p>
            <a:pPr eaLnBrk="1" hangingPunct="1" latinLnBrk="1" lvl="0"/>
            <a:r>
              <a:rPr altLang="en-US" b="1" lang="en-US"/>
              <a:t>OBJECTIVES</a:t>
            </a:r>
          </a:p>
        </p:txBody>
      </p:sp>
      <p:sp>
        <p:nvSpPr>
          <p:cNvPr id="1048612" name=""/>
          <p:cNvSpPr/>
          <p:nvPr>
            <p:ph sz="full" idx="1"/>
          </p:nvPr>
        </p:nvSpPr>
        <p:spPr>
          <a:xfrm rot="0">
            <a:off x="457200" y="2590800"/>
            <a:ext cx="8229600" cy="37338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eaLnBrk="1" hangingPunct="1" indent="0" latinLnBrk="1" lvl="0" marL="0">
              <a:buClr>
                <a:srgbClr val="DE6C36"/>
              </a:buClr>
              <a:buFont typeface="Arial" pitchFamily="0" charset="0"/>
              <a:buNone/>
            </a:pPr>
            <a:r>
              <a:rPr altLang="en-US" lang="en-US"/>
              <a:t>By the end of this section, the student should be able to: </a:t>
            </a:r>
          </a:p>
          <a:p>
            <a:pPr eaLnBrk="1" hangingPunct="1" indent="0" latinLnBrk="1" lvl="0" marL="0">
              <a:buClr>
                <a:srgbClr val="DE6C36"/>
              </a:buClr>
              <a:buFont typeface="Wingdings" pitchFamily="2" charset="2"/>
              <a:buChar char="Ø"/>
            </a:pPr>
            <a:r>
              <a:rPr altLang="en-US" lang="en-US"/>
              <a:t>Describe trends in nursing</a:t>
            </a:r>
          </a:p>
          <a:p>
            <a:pPr eaLnBrk="1" hangingPunct="1" indent="0" latinLnBrk="1" lvl="0" marL="0">
              <a:buClr>
                <a:srgbClr val="DE6C36"/>
              </a:buClr>
              <a:buFont typeface="Wingdings" pitchFamily="2" charset="2"/>
              <a:buChar char="Ø"/>
            </a:pPr>
            <a:r>
              <a:rPr altLang="en-US" lang="en-US"/>
              <a:t>Describe professionalism</a:t>
            </a:r>
          </a:p>
          <a:p>
            <a:pPr eaLnBrk="1" hangingPunct="1" indent="0" latinLnBrk="1" lvl="0" marL="0">
              <a:buClr>
                <a:srgbClr val="DE6C36"/>
              </a:buClr>
              <a:buFont typeface="Wingdings" pitchFamily="2" charset="2"/>
              <a:buChar char="Ø"/>
            </a:pPr>
            <a:r>
              <a:rPr altLang="en-US" lang="en-US"/>
              <a:t>List the national, regional and international professional organizations and their relationships</a:t>
            </a:r>
          </a:p>
        </p:txBody>
      </p:sp>
    </p:spTree>
  </p:cSld>
  <p:clrMapOvr>
    <a:masterClrMapping/>
  </p:clrMapOvr>
  <p:transition spd="slow" advClick="1">
    <p:wheel spokes="1"/>
  </p:transition>
  <p:timing/>
</p:sld>
</file>

<file path=ppt/slides/slide140.xml><?xml version="1.0" encoding="utf-8"?>
<p:sld xmlns:a="http://schemas.openxmlformats.org/drawingml/2006/main" xmlns:r="http://schemas.openxmlformats.org/officeDocument/2006/relationships" xmlns:p="http://schemas.openxmlformats.org/presentationml/2006/main" showMasterSp="1">
  <p:cSld>
    <p:spTree>
      <p:nvGrpSpPr>
        <p:cNvPr id="1222" name=""/>
        <p:cNvGrpSpPr/>
        <p:nvPr/>
      </p:nvGrpSpPr>
      <p:grpSpPr>
        <a:xfrm rot="0">
          <a:off x="0" y="0"/>
          <a:ext cx="0" cy="0"/>
          <a:chOff x="0" y="0"/>
          <a:chExt cx="0" cy="0"/>
        </a:xfrm>
      </p:grpSpPr>
      <p:sp>
        <p:nvSpPr>
          <p:cNvPr id="1048770" name=""/>
          <p:cNvSpPr/>
          <p:nvPr>
            <p:ph sz="full" idx="1"/>
          </p:nvPr>
        </p:nvSpPr>
        <p:spPr>
          <a:xfrm rot="0">
            <a:off x="457200" y="533400"/>
            <a:ext cx="8229600" cy="57912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algn="ctr" indent="0" lvl="0" marL="0">
              <a:buNone/>
            </a:pPr>
            <a:r>
              <a:rPr altLang="en-US" b="1" lang="en-US"/>
              <a:t>Advantages</a:t>
            </a:r>
          </a:p>
          <a:p>
            <a:pPr indent="0" lvl="0" marL="0">
              <a:buFont typeface="Wingdings" pitchFamily="2" charset="2"/>
              <a:buChar char="Ø"/>
            </a:pPr>
            <a:r>
              <a:rPr altLang="en-US" lang="en-US"/>
              <a:t>There is continuity of care</a:t>
            </a:r>
          </a:p>
          <a:p>
            <a:pPr indent="0" lvl="0" marL="0">
              <a:buFont typeface="Wingdings" pitchFamily="2" charset="2"/>
              <a:buChar char="Ø"/>
            </a:pPr>
            <a:r>
              <a:rPr altLang="en-US" lang="en-US"/>
              <a:t>There is increased accountability, responsibility and independence</a:t>
            </a:r>
          </a:p>
          <a:p>
            <a:pPr indent="0" lvl="0" marL="0">
              <a:buFont typeface="Wingdings" pitchFamily="2" charset="2"/>
              <a:buChar char="Ø"/>
            </a:pPr>
            <a:r>
              <a:rPr altLang="en-US" lang="en-US"/>
              <a:t>Good and trusting relationship is developed between the nurse, patient and relatives</a:t>
            </a:r>
          </a:p>
          <a:p>
            <a:pPr indent="0" lvl="0" marL="0">
              <a:buFont typeface="Wingdings" pitchFamily="2" charset="2"/>
              <a:buChar char="Ø"/>
            </a:pPr>
            <a:r>
              <a:rPr altLang="en-US" lang="en-US"/>
              <a:t>Increased satisfaction for patients and nurses</a:t>
            </a:r>
          </a:p>
          <a:p>
            <a:pPr indent="0" lvl="0" marL="0">
              <a:buFont typeface="Wingdings" pitchFamily="2" charset="2"/>
              <a:buChar char="Ø"/>
            </a:pPr>
            <a:r>
              <a:rPr altLang="en-US" lang="en-US"/>
              <a:t>More professional system: The nurse plans and communicates with all healthcare members. Nurses are seen as more knowledgeable and responsible.</a:t>
            </a:r>
          </a:p>
          <a:p>
            <a:pPr indent="0" lvl="0" marL="0">
              <a:buFont typeface="Wingdings" pitchFamily="2" charset="2"/>
              <a:buChar char="Ø"/>
            </a:pPr>
            <a:r>
              <a:rPr altLang="en-US" lang="en-US"/>
              <a:t>Nurses  more satisfied because they continue to learn as part of the in-depth care they are required to deliver to their patient</a:t>
            </a:r>
          </a:p>
          <a:p>
            <a:pPr indent="0" lvl="0" marL="0"/>
            <a:endParaRPr altLang="en-US" lang="en-US"/>
          </a:p>
        </p:txBody>
      </p:sp>
    </p:spTree>
  </p:cSld>
  <p:clrMapOvr>
    <a:masterClrMapping/>
  </p:clrMapOvr>
  <p:transition spd="slow" advClick="1">
    <p:wheel spokes="1"/>
  </p:transition>
  <p:timing/>
</p:sld>
</file>

<file path=ppt/slides/slide141.xml><?xml version="1.0" encoding="utf-8"?>
<p:sld xmlns:a="http://schemas.openxmlformats.org/drawingml/2006/main" xmlns:r="http://schemas.openxmlformats.org/officeDocument/2006/relationships" xmlns:p="http://schemas.openxmlformats.org/presentationml/2006/main" showMasterSp="1">
  <p:cSld>
    <p:spTree>
      <p:nvGrpSpPr>
        <p:cNvPr id="1223" name=""/>
        <p:cNvGrpSpPr/>
        <p:nvPr/>
      </p:nvGrpSpPr>
      <p:grpSpPr>
        <a:xfrm rot="0">
          <a:off x="0" y="0"/>
          <a:ext cx="0" cy="0"/>
          <a:chOff x="0" y="0"/>
          <a:chExt cx="0" cy="0"/>
        </a:xfrm>
      </p:grpSpPr>
      <p:sp>
        <p:nvSpPr>
          <p:cNvPr id="1048771" name=""/>
          <p:cNvSpPr/>
          <p:nvPr>
            <p:ph sz="full" idx="1"/>
          </p:nvPr>
        </p:nvSpPr>
        <p:spPr>
          <a:xfrm rot="0">
            <a:off x="457200" y="914400"/>
            <a:ext cx="8229600" cy="54102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algn="ctr" indent="0" lvl="0" marL="0">
              <a:buNone/>
            </a:pPr>
            <a:r>
              <a:rPr altLang="en-US" b="1" lang="en-US"/>
              <a:t>Disadvantages</a:t>
            </a:r>
          </a:p>
          <a:p>
            <a:pPr indent="0" lvl="0" marL="0">
              <a:buFont typeface="Wingdings" pitchFamily="2" charset="2"/>
              <a:buChar char="Ø"/>
            </a:pPr>
            <a:r>
              <a:rPr altLang="en-US" lang="en-US"/>
              <a:t>Only confines a nurse’s talents to a limited number of patients, so other patients cannot benefit if s/he is competitive</a:t>
            </a:r>
          </a:p>
          <a:p>
            <a:pPr indent="0" lvl="0" marL="0">
              <a:buFont typeface="Wingdings" pitchFamily="2" charset="2"/>
              <a:buChar char="Ø"/>
            </a:pPr>
            <a:r>
              <a:rPr altLang="en-US" lang="en-US"/>
              <a:t>Can be intimidating for nurses who are less skilled and knowledgeable</a:t>
            </a:r>
          </a:p>
          <a:p>
            <a:pPr indent="0" lvl="0" marL="0">
              <a:buFont typeface="Wingdings" pitchFamily="2" charset="2"/>
              <a:buChar char="Ø"/>
            </a:pPr>
            <a:r>
              <a:rPr altLang="en-US" lang="en-US"/>
              <a:t>The nurse may be isolated from colleagues</a:t>
            </a:r>
          </a:p>
          <a:p>
            <a:pPr indent="0" lvl="0" marL="0">
              <a:buFont typeface="Wingdings" pitchFamily="2" charset="2"/>
              <a:buChar char="Ø"/>
            </a:pPr>
            <a:r>
              <a:rPr altLang="en-US" lang="en-US"/>
              <a:t>If the nurse is not competent, the patient will be disadvantaged</a:t>
            </a:r>
          </a:p>
          <a:p>
            <a:pPr indent="0" lvl="0" marL="0">
              <a:buFont typeface="Wingdings" pitchFamily="2" charset="2"/>
              <a:buChar char="Ø"/>
            </a:pPr>
            <a:r>
              <a:rPr altLang="en-US" lang="en-US"/>
              <a:t>There is little avenue for group planning and sharing ideas concerning patient’s care</a:t>
            </a:r>
          </a:p>
        </p:txBody>
      </p:sp>
    </p:spTree>
  </p:cSld>
  <p:clrMapOvr>
    <a:masterClrMapping/>
  </p:clrMapOvr>
  <p:transition spd="slow" advClick="1">
    <p:wheel spokes="1"/>
  </p:transition>
  <p:timing/>
</p:sld>
</file>

<file path=ppt/slides/slide142.xml><?xml version="1.0" encoding="utf-8"?>
<p:sld xmlns:a="http://schemas.openxmlformats.org/drawingml/2006/main" xmlns:r="http://schemas.openxmlformats.org/officeDocument/2006/relationships" xmlns:p="http://schemas.openxmlformats.org/presentationml/2006/main" showMasterSp="1">
  <p:cSld>
    <p:spTree>
      <p:nvGrpSpPr>
        <p:cNvPr id="1224" name=""/>
        <p:cNvGrpSpPr/>
        <p:nvPr/>
      </p:nvGrpSpPr>
      <p:grpSpPr>
        <a:xfrm rot="0">
          <a:off x="0" y="0"/>
          <a:ext cx="0" cy="0"/>
          <a:chOff x="0" y="0"/>
          <a:chExt cx="0" cy="0"/>
        </a:xfrm>
      </p:grpSpPr>
      <p:sp>
        <p:nvSpPr>
          <p:cNvPr id="1048772" name=""/>
          <p:cNvSpPr/>
          <p:nvPr>
            <p:ph type="title" sz="full" idx="0"/>
          </p:nvPr>
        </p:nvSpPr>
        <p:spPr>
          <a:xfrm rot="0">
            <a:off x="304800" y="533400"/>
            <a:ext cx="8534400" cy="914400"/>
          </a:xfrm>
          <a:prstGeom prst="rect"/>
          <a:noFill/>
          <a:ln>
            <a:noFill/>
          </a:ln>
        </p:spPr>
        <p:txBody>
          <a:bodyPr anchor="b" bIns="0" lIns="0" rIns="0" tIns="45720" vert="horz"/>
          <a:lstStyle>
            <a:lvl1pPr algn="l" fontAlgn="base" indent="0" latinLnBrk="1" marL="0" rtl="0">
              <a:lnSpc>
                <a:spcPct val="100000"/>
              </a:lnSpc>
              <a:spcBef>
                <a:spcPct val="0"/>
              </a:spcBef>
              <a:spcAft>
                <a:spcPct val="0"/>
              </a:spcAft>
              <a:buFontTx/>
              <a:buNone/>
              <a:defRPr baseline="0" b="0" sz="5000" i="0" u="none">
                <a:solidFill>
                  <a:schemeClr val="lt2"/>
                </a:solidFill>
                <a:latin typeface="Calibri" pitchFamily="34" charset="0"/>
                <a:sym typeface="Calibri" pitchFamily="34" charset="0"/>
              </a:defRPr>
            </a:lvl1pPr>
          </a:lstStyle>
          <a:p>
            <a:pPr lvl="0"/>
            <a:r>
              <a:rPr altLang="en-US" b="1" lang="en-US"/>
              <a:t>Progressive Client Care Nursing</a:t>
            </a:r>
          </a:p>
        </p:txBody>
      </p:sp>
      <p:sp>
        <p:nvSpPr>
          <p:cNvPr id="1048773" name=""/>
          <p:cNvSpPr/>
          <p:nvPr>
            <p:ph sz="full" idx="1"/>
          </p:nvPr>
        </p:nvSpPr>
        <p:spPr>
          <a:xfrm rot="0">
            <a:off x="457200" y="1905000"/>
            <a:ext cx="8229600" cy="44196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lvl="0">
              <a:buFont typeface="Wingdings" pitchFamily="2" charset="2"/>
              <a:buChar char="Ø"/>
            </a:pPr>
            <a:r>
              <a:rPr altLang="en-US" lang="en-US"/>
              <a:t>Patient care is provided in accordance to the unit e.g. ICU for critically ill, post intensive care unit, regular care unit</a:t>
            </a:r>
          </a:p>
          <a:p>
            <a:pPr lvl="0">
              <a:buFont typeface="Wingdings" pitchFamily="2" charset="2"/>
              <a:buChar char="Ø"/>
            </a:pPr>
            <a:r>
              <a:rPr altLang="en-US" lang="en-US"/>
              <a:t>The client is evaluated and managed based on the intensity of care needed</a:t>
            </a:r>
          </a:p>
          <a:p>
            <a:pPr lvl="0">
              <a:buNone/>
            </a:pPr>
            <a:r>
              <a:rPr altLang="en-US" b="1" lang="en-US"/>
              <a:t>Advantages</a:t>
            </a:r>
          </a:p>
          <a:p>
            <a:pPr lvl="0">
              <a:buFont typeface="Wingdings" pitchFamily="2" charset="2"/>
              <a:buChar char="Ø"/>
            </a:pPr>
            <a:r>
              <a:rPr altLang="en-US" lang="en-US"/>
              <a:t>Efficient use of personnel and equipment</a:t>
            </a:r>
          </a:p>
          <a:p>
            <a:pPr lvl="0">
              <a:buFont typeface="Wingdings" pitchFamily="2" charset="2"/>
              <a:buChar char="Ø"/>
            </a:pPr>
            <a:r>
              <a:rPr altLang="en-US" lang="en-US"/>
              <a:t>The clients are in the best place to receive the care they require</a:t>
            </a:r>
          </a:p>
        </p:txBody>
      </p:sp>
    </p:spTree>
  </p:cSld>
  <p:clrMapOvr>
    <a:masterClrMapping/>
  </p:clrMapOvr>
  <p:transition spd="slow" advClick="1">
    <p:wheel spokes="1"/>
  </p:transition>
  <p:timing/>
</p:sld>
</file>

<file path=ppt/slides/slide143.xml><?xml version="1.0" encoding="utf-8"?>
<p:sld xmlns:a="http://schemas.openxmlformats.org/drawingml/2006/main" xmlns:r="http://schemas.openxmlformats.org/officeDocument/2006/relationships" xmlns:p="http://schemas.openxmlformats.org/presentationml/2006/main" showMasterSp="1">
  <p:cSld>
    <p:spTree>
      <p:nvGrpSpPr>
        <p:cNvPr id="1225" name=""/>
        <p:cNvGrpSpPr/>
        <p:nvPr/>
      </p:nvGrpSpPr>
      <p:grpSpPr>
        <a:xfrm rot="0">
          <a:off x="0" y="0"/>
          <a:ext cx="0" cy="0"/>
          <a:chOff x="0" y="0"/>
          <a:chExt cx="0" cy="0"/>
        </a:xfrm>
      </p:grpSpPr>
      <p:sp>
        <p:nvSpPr>
          <p:cNvPr id="1048774" name=""/>
          <p:cNvSpPr/>
          <p:nvPr>
            <p:ph sz="full" idx="1"/>
          </p:nvPr>
        </p:nvSpPr>
        <p:spPr>
          <a:xfrm rot="0">
            <a:off x="457200" y="1143000"/>
            <a:ext cx="8229600" cy="51816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lvl="0">
              <a:buFont typeface="Wingdings" pitchFamily="2" charset="2"/>
              <a:buChar char="Ø"/>
            </a:pPr>
            <a:r>
              <a:rPr altLang="en-US" lang="en-US"/>
              <a:t>Clients move towards independence and is fostered where indicated</a:t>
            </a:r>
          </a:p>
          <a:p>
            <a:pPr algn="ctr" lvl="0">
              <a:buNone/>
            </a:pPr>
            <a:r>
              <a:rPr altLang="en-US" b="1" lang="en-US"/>
              <a:t>Disadvantages</a:t>
            </a:r>
          </a:p>
          <a:p>
            <a:pPr lvl="0">
              <a:buFont typeface="Wingdings" pitchFamily="2" charset="2"/>
              <a:buChar char="Ø"/>
            </a:pPr>
            <a:r>
              <a:rPr altLang="en-US" lang="en-US"/>
              <a:t>There may be discomfort to patients who are moved too often</a:t>
            </a:r>
          </a:p>
          <a:p>
            <a:pPr lvl="0">
              <a:buFont typeface="Wingdings" pitchFamily="2" charset="2"/>
              <a:buChar char="Ø"/>
            </a:pPr>
            <a:r>
              <a:rPr altLang="en-US" lang="en-US"/>
              <a:t>Continuity of care is not adequate even though possible</a:t>
            </a:r>
          </a:p>
          <a:p>
            <a:pPr lvl="0">
              <a:buFont typeface="Wingdings" pitchFamily="2" charset="2"/>
              <a:buChar char="Ø"/>
            </a:pPr>
            <a:r>
              <a:rPr altLang="en-US" lang="en-US"/>
              <a:t>Long – term nurse client relationships are difficult to manage</a:t>
            </a:r>
          </a:p>
        </p:txBody>
      </p:sp>
    </p:spTree>
  </p:cSld>
  <p:clrMapOvr>
    <a:masterClrMapping/>
  </p:clrMapOvr>
  <p:transition spd="slow" advClick="1">
    <p:wheel spokes="1"/>
  </p:transition>
  <p:timing/>
</p:sld>
</file>

<file path=ppt/slides/slide144.xml><?xml version="1.0" encoding="utf-8"?>
<p:sld xmlns:a="http://schemas.openxmlformats.org/drawingml/2006/main" xmlns:r="http://schemas.openxmlformats.org/officeDocument/2006/relationships" xmlns:p="http://schemas.openxmlformats.org/presentationml/2006/main" showMasterSp="1">
  <p:cSld>
    <p:spTree>
      <p:nvGrpSpPr>
        <p:cNvPr id="1226" name=""/>
        <p:cNvGrpSpPr/>
        <p:nvPr/>
      </p:nvGrpSpPr>
      <p:grpSpPr>
        <a:xfrm rot="0">
          <a:off x="0" y="0"/>
          <a:ext cx="0" cy="0"/>
          <a:chOff x="0" y="0"/>
          <a:chExt cx="0" cy="0"/>
        </a:xfrm>
      </p:grpSpPr>
      <p:sp>
        <p:nvSpPr>
          <p:cNvPr id="1048775" name=""/>
          <p:cNvSpPr/>
          <p:nvPr>
            <p:ph type="title" sz="full" idx="0"/>
          </p:nvPr>
        </p:nvSpPr>
        <p:spPr>
          <a:xfrm rot="0">
            <a:off x="304800" y="381000"/>
            <a:ext cx="8229600" cy="1143000"/>
          </a:xfrm>
          <a:prstGeom prst="rect"/>
          <a:noFill/>
          <a:ln>
            <a:noFill/>
          </a:ln>
        </p:spPr>
        <p:txBody>
          <a:bodyPr anchor="b" bIns="0" lIns="0" rIns="0" tIns="45720" vert="horz"/>
          <a:lstStyle>
            <a:lvl1pPr algn="l" fontAlgn="base" indent="0" latinLnBrk="1" marL="0" rtl="0">
              <a:lnSpc>
                <a:spcPct val="100000"/>
              </a:lnSpc>
              <a:spcBef>
                <a:spcPct val="0"/>
              </a:spcBef>
              <a:spcAft>
                <a:spcPct val="0"/>
              </a:spcAft>
              <a:buFontTx/>
              <a:buNone/>
              <a:defRPr baseline="0" b="0" sz="5000" i="0" u="none">
                <a:solidFill>
                  <a:schemeClr val="lt2"/>
                </a:solidFill>
                <a:latin typeface="Calibri" pitchFamily="34" charset="0"/>
                <a:sym typeface="Calibri" pitchFamily="34" charset="0"/>
              </a:defRPr>
            </a:lvl1pPr>
          </a:lstStyle>
          <a:p>
            <a:pPr algn="ctr" eaLnBrk="1" hangingPunct="1" latinLnBrk="1" lvl="0"/>
            <a:r>
              <a:rPr altLang="en-US" b="1" lang="en-US"/>
              <a:t>NURSING THEORIES</a:t>
            </a:r>
          </a:p>
        </p:txBody>
      </p:sp>
      <p:sp>
        <p:nvSpPr>
          <p:cNvPr id="1048776" name=""/>
          <p:cNvSpPr/>
          <p:nvPr>
            <p:ph sz="full" idx="1"/>
          </p:nvPr>
        </p:nvSpPr>
        <p:spPr>
          <a:xfrm rot="0">
            <a:off x="457200" y="1600200"/>
            <a:ext cx="8229600" cy="47244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eaLnBrk="1" hangingPunct="1" indent="0" latinLnBrk="1" lvl="0" marL="0">
              <a:buNone/>
            </a:pPr>
            <a:r>
              <a:rPr altLang="en-US" lang="en-US"/>
              <a:t>1. Florence Nightingale – Environment Theory</a:t>
            </a:r>
          </a:p>
          <a:p>
            <a:pPr eaLnBrk="1" hangingPunct="1" indent="0" latinLnBrk="1" lvl="0" marL="0">
              <a:buNone/>
            </a:pPr>
            <a:r>
              <a:rPr altLang="en-US" lang="en-US"/>
              <a:t>2. Dorothy Orem – Self Care Theory</a:t>
            </a:r>
          </a:p>
          <a:p>
            <a:pPr eaLnBrk="1" hangingPunct="1" indent="0" latinLnBrk="1" lvl="0" marL="0">
              <a:buNone/>
            </a:pPr>
            <a:r>
              <a:rPr altLang="en-US" lang="en-US"/>
              <a:t>3. Martha Rogers – Unitary human beings</a:t>
            </a:r>
          </a:p>
          <a:p>
            <a:pPr eaLnBrk="1" hangingPunct="1" indent="0" latinLnBrk="1" lvl="0" marL="0">
              <a:buNone/>
            </a:pPr>
            <a:r>
              <a:rPr altLang="en-US" lang="en-US"/>
              <a:t>4. Sister Calista Roy – Adaptation Theory</a:t>
            </a:r>
          </a:p>
          <a:p>
            <a:pPr eaLnBrk="1" hangingPunct="1" indent="0" latinLnBrk="1" lvl="0" marL="0">
              <a:buNone/>
            </a:pPr>
            <a:r>
              <a:rPr altLang="en-US" lang="en-US"/>
              <a:t>5. Virginia Henderson – Need Theory</a:t>
            </a:r>
          </a:p>
          <a:p>
            <a:pPr eaLnBrk="1" hangingPunct="1" indent="0" latinLnBrk="1" lvl="0" marL="0">
              <a:buNone/>
            </a:pPr>
            <a:r>
              <a:rPr altLang="en-US" lang="en-US"/>
              <a:t>6. Jean Watson – Philosophy and Caring Theory</a:t>
            </a:r>
          </a:p>
          <a:p>
            <a:pPr eaLnBrk="1" hangingPunct="1" indent="0" latinLnBrk="1" lvl="0" marL="0">
              <a:buNone/>
            </a:pPr>
            <a:r>
              <a:rPr altLang="en-US" lang="en-US"/>
              <a:t>7. Dorothy Johnson – System </a:t>
            </a:r>
            <a:r>
              <a:rPr altLang="en-US" lang="en-US"/>
              <a:t>M</a:t>
            </a:r>
            <a:r>
              <a:rPr altLang="en-US" lang="en-US"/>
              <a:t>odel Theory</a:t>
            </a:r>
          </a:p>
          <a:p>
            <a:pPr eaLnBrk="1" hangingPunct="1" indent="0" latinLnBrk="1" lvl="0" marL="0">
              <a:buNone/>
            </a:pPr>
            <a:r>
              <a:rPr altLang="en-US" lang="en-US"/>
              <a:t>8. Imogene King – Goal Attainment Theory</a:t>
            </a:r>
          </a:p>
          <a:p>
            <a:pPr eaLnBrk="1" hangingPunct="1" indent="0" latinLnBrk="1" lvl="0" marL="0"/>
            <a:endParaRPr altLang="en-US" lang="en-US"/>
          </a:p>
        </p:txBody>
      </p:sp>
    </p:spTree>
  </p:cSld>
  <p:clrMapOvr>
    <a:masterClrMapping/>
  </p:clrMapOvr>
  <p:transition spd="slow" advClick="1">
    <p:wheel spokes="1"/>
  </p:transition>
  <p:timing/>
</p:sld>
</file>

<file path=ppt/slides/slide145.xml><?xml version="1.0" encoding="utf-8"?>
<p:sld xmlns:a="http://schemas.openxmlformats.org/drawingml/2006/main" xmlns:r="http://schemas.openxmlformats.org/officeDocument/2006/relationships" xmlns:p="http://schemas.openxmlformats.org/presentationml/2006/main" showMasterSp="1">
  <p:cSld>
    <p:spTree>
      <p:nvGrpSpPr>
        <p:cNvPr id="1227" name=""/>
        <p:cNvGrpSpPr/>
        <p:nvPr/>
      </p:nvGrpSpPr>
      <p:grpSpPr>
        <a:xfrm rot="0">
          <a:off x="0" y="0"/>
          <a:ext cx="0" cy="0"/>
          <a:chOff x="0" y="0"/>
          <a:chExt cx="0" cy="0"/>
        </a:xfrm>
      </p:grpSpPr>
      <p:sp>
        <p:nvSpPr>
          <p:cNvPr id="1048777" name=""/>
          <p:cNvSpPr/>
          <p:nvPr>
            <p:ph type="title" sz="full" idx="0"/>
          </p:nvPr>
        </p:nvSpPr>
        <p:spPr>
          <a:xfrm rot="0">
            <a:off x="457200" y="704850"/>
            <a:ext cx="8229600" cy="1143000"/>
          </a:xfrm>
          <a:prstGeom prst="rect"/>
          <a:noFill/>
          <a:ln>
            <a:noFill/>
          </a:ln>
        </p:spPr>
        <p:txBody>
          <a:bodyPr anchor="b" bIns="0" lIns="0" rIns="0" tIns="45720" vert="horz"/>
          <a:lstStyle>
            <a:lvl1pPr algn="l" fontAlgn="base" indent="0" latinLnBrk="1" marL="0" rtl="0">
              <a:lnSpc>
                <a:spcPct val="100000"/>
              </a:lnSpc>
              <a:spcBef>
                <a:spcPct val="0"/>
              </a:spcBef>
              <a:spcAft>
                <a:spcPct val="0"/>
              </a:spcAft>
              <a:buFontTx/>
              <a:buNone/>
              <a:defRPr baseline="0" b="0" sz="5000" i="0" u="none">
                <a:solidFill>
                  <a:schemeClr val="lt2"/>
                </a:solidFill>
                <a:latin typeface="Calibri" pitchFamily="34" charset="0"/>
                <a:sym typeface="Calibri" pitchFamily="34" charset="0"/>
              </a:defRPr>
            </a:lvl1pPr>
          </a:lstStyle>
          <a:p>
            <a:pPr algn="ctr" lvl="0"/>
            <a:r>
              <a:rPr altLang="en-US" b="1" lang="en-US"/>
              <a:t>ASSIGNMENT</a:t>
            </a:r>
          </a:p>
        </p:txBody>
      </p:sp>
      <p:sp>
        <p:nvSpPr>
          <p:cNvPr id="1048778" name=""/>
          <p:cNvSpPr/>
          <p:nvPr>
            <p:ph sz="full" idx="1"/>
          </p:nvPr>
        </p:nvSpPr>
        <p:spPr>
          <a:xfrm rot="0">
            <a:off x="457200" y="1935162"/>
            <a:ext cx="8229600" cy="4389437"/>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lang="en-US"/>
              <a:t>Read and make notes on the 8 theories in the previous slide; then Prepare for group presentations on the same.</a:t>
            </a:r>
          </a:p>
          <a:p>
            <a:pPr indent="0" lvl="0" marL="0">
              <a:buFont typeface="Wingdings" pitchFamily="2" charset="2"/>
              <a:buChar char="Ø"/>
            </a:pPr>
            <a:r>
              <a:rPr altLang="en-US" lang="en-US"/>
              <a:t>Group A: Theories 1 and 2</a:t>
            </a:r>
          </a:p>
          <a:p>
            <a:pPr indent="0" lvl="0" marL="0">
              <a:buFont typeface="Wingdings" pitchFamily="2" charset="2"/>
              <a:buChar char="Ø"/>
            </a:pPr>
            <a:r>
              <a:rPr altLang="en-US" lang="en-US"/>
              <a:t>Group B: Theories 3 and 4</a:t>
            </a:r>
          </a:p>
          <a:p>
            <a:pPr indent="0" lvl="0" marL="0">
              <a:buFont typeface="Wingdings" pitchFamily="2" charset="2"/>
              <a:buChar char="Ø"/>
            </a:pPr>
            <a:r>
              <a:rPr altLang="en-US" lang="en-US"/>
              <a:t>Group C: Theories 5 and 6</a:t>
            </a:r>
          </a:p>
          <a:p>
            <a:pPr indent="0" lvl="0" marL="0">
              <a:buFont typeface="Wingdings" pitchFamily="2" charset="2"/>
              <a:buChar char="Ø"/>
            </a:pPr>
            <a:r>
              <a:rPr altLang="en-US" lang="en-US"/>
              <a:t>Group D: Theories 7 and 8</a:t>
            </a:r>
          </a:p>
        </p:txBody>
      </p:sp>
    </p:spTree>
  </p:cSld>
  <p:clrMapOvr>
    <a:masterClrMapping/>
  </p:clrMapOvr>
  <p:transition spd="slow" advClick="1">
    <p:wheel spokes="1"/>
  </p:transition>
  <p:timing/>
</p:sld>
</file>

<file path=ppt/slides/slide146.xml><?xml version="1.0" encoding="utf-8"?>
<p:sld xmlns:a="http://schemas.openxmlformats.org/drawingml/2006/main" xmlns:r="http://schemas.openxmlformats.org/officeDocument/2006/relationships" xmlns:p="http://schemas.openxmlformats.org/presentationml/2006/main" showMasterSp="1">
  <p:cSld>
    <p:spTree>
      <p:nvGrpSpPr>
        <p:cNvPr id="1228" name=""/>
        <p:cNvGrpSpPr/>
        <p:nvPr/>
      </p:nvGrpSpPr>
      <p:grpSpPr>
        <a:xfrm rot="0">
          <a:off x="0" y="0"/>
          <a:ext cx="0" cy="0"/>
          <a:chOff x="0" y="0"/>
          <a:chExt cx="0" cy="0"/>
        </a:xfrm>
      </p:grpSpPr>
      <p:sp>
        <p:nvSpPr>
          <p:cNvPr id="1048779" name=""/>
          <p:cNvSpPr/>
          <p:nvPr>
            <p:ph type="title" sz="full" idx="0"/>
          </p:nvPr>
        </p:nvSpPr>
        <p:spPr>
          <a:xfrm rot="0">
            <a:off x="457200" y="381000"/>
            <a:ext cx="8229600" cy="1466850"/>
          </a:xfrm>
          <a:prstGeom prst="rect"/>
          <a:noFill/>
          <a:ln>
            <a:noFill/>
          </a:ln>
        </p:spPr>
        <p:txBody>
          <a:bodyPr anchor="b" bIns="0" lIns="0" rIns="0" tIns="45720" vert="horz"/>
          <a:lstStyle>
            <a:lvl1pPr algn="l" fontAlgn="base" indent="0" latinLnBrk="1" marL="0" rtl="0">
              <a:lnSpc>
                <a:spcPct val="100000"/>
              </a:lnSpc>
              <a:spcBef>
                <a:spcPct val="0"/>
              </a:spcBef>
              <a:spcAft>
                <a:spcPct val="0"/>
              </a:spcAft>
              <a:buFontTx/>
              <a:buNone/>
              <a:defRPr baseline="0" b="0" sz="5000" i="0" u="none">
                <a:solidFill>
                  <a:schemeClr val="lt2"/>
                </a:solidFill>
                <a:latin typeface="Calibri" pitchFamily="34" charset="0"/>
                <a:sym typeface="Calibri" pitchFamily="34" charset="0"/>
              </a:defRPr>
            </a:lvl1pPr>
          </a:lstStyle>
          <a:p>
            <a:pPr eaLnBrk="1" hangingPunct="1" latinLnBrk="1" lvl="0"/>
            <a:r>
              <a:rPr altLang="en-US" b="1" lang="en-US"/>
              <a:t>DISCIPLINES OF NURSING IN KENYA</a:t>
            </a:r>
          </a:p>
        </p:txBody>
      </p:sp>
      <p:sp>
        <p:nvSpPr>
          <p:cNvPr id="1048780" name=""/>
          <p:cNvSpPr/>
          <p:nvPr>
            <p:ph sz="full" idx="1"/>
          </p:nvPr>
        </p:nvSpPr>
        <p:spPr>
          <a:xfrm rot="0">
            <a:off x="457200" y="1981200"/>
            <a:ext cx="8229600" cy="43434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eaLnBrk="1" hangingPunct="1" latinLnBrk="1" lvl="0">
              <a:buFont typeface="Wingdings" pitchFamily="2" charset="2"/>
              <a:buChar char="Ø"/>
            </a:pPr>
            <a:r>
              <a:rPr altLang="en-US" lang="en-US"/>
              <a:t>The disciplines of nursing include:</a:t>
            </a:r>
          </a:p>
          <a:p>
            <a:pPr eaLnBrk="1" hangingPunct="1" latinLnBrk="1" lvl="0">
              <a:buFont typeface="Wingdings" pitchFamily="2" charset="2"/>
              <a:buChar char="§"/>
            </a:pPr>
            <a:r>
              <a:rPr altLang="en-US" lang="en-US"/>
              <a:t>General Nursing</a:t>
            </a:r>
          </a:p>
          <a:p>
            <a:pPr eaLnBrk="1" hangingPunct="1" latinLnBrk="1" lvl="0">
              <a:buFont typeface="Wingdings" pitchFamily="2" charset="2"/>
              <a:buChar char="§"/>
            </a:pPr>
            <a:r>
              <a:rPr altLang="en-US" lang="en-US"/>
              <a:t>Midwifery</a:t>
            </a:r>
          </a:p>
          <a:p>
            <a:pPr eaLnBrk="1" hangingPunct="1" latinLnBrk="1" lvl="0">
              <a:buFont typeface="Wingdings" pitchFamily="2" charset="2"/>
              <a:buChar char="§"/>
            </a:pPr>
            <a:r>
              <a:rPr altLang="en-US" lang="en-US"/>
              <a:t>Community Health Nursing</a:t>
            </a:r>
          </a:p>
          <a:p>
            <a:pPr eaLnBrk="1" hangingPunct="1" latinLnBrk="1" lvl="0">
              <a:buFont typeface="Wingdings" pitchFamily="2" charset="2"/>
              <a:buChar char="§"/>
            </a:pPr>
            <a:r>
              <a:rPr altLang="en-US" lang="en-US"/>
              <a:t>Mental Health and Psychiatric Nursing</a:t>
            </a:r>
          </a:p>
          <a:p>
            <a:pPr eaLnBrk="1" hangingPunct="1" latinLnBrk="1" lvl="0">
              <a:buFont typeface="Wingdings" pitchFamily="2" charset="2"/>
              <a:buChar char="§"/>
            </a:pPr>
            <a:r>
              <a:rPr altLang="en-US" lang="en-US"/>
              <a:t>Nurse Anesthetist</a:t>
            </a:r>
          </a:p>
          <a:p>
            <a:pPr eaLnBrk="1" hangingPunct="1" latinLnBrk="1" lvl="0">
              <a:buFont typeface="Wingdings" pitchFamily="2" charset="2"/>
              <a:buChar char="§"/>
            </a:pPr>
            <a:r>
              <a:rPr altLang="en-US" lang="en-US"/>
              <a:t>Ophthalmic Nursing</a:t>
            </a:r>
          </a:p>
          <a:p>
            <a:pPr eaLnBrk="1" hangingPunct="1" latinLnBrk="1" lvl="0">
              <a:buFont typeface="Wingdings" pitchFamily="2" charset="2"/>
              <a:buChar char="§"/>
            </a:pPr>
            <a:r>
              <a:rPr altLang="en-US" lang="en-US"/>
              <a:t>Pediatric Nursing</a:t>
            </a:r>
          </a:p>
          <a:p>
            <a:pPr eaLnBrk="1" hangingPunct="1" latinLnBrk="1" lvl="0">
              <a:buFont typeface="Wingdings" pitchFamily="2" charset="2"/>
              <a:buChar char="Ø"/>
            </a:pPr>
            <a:endParaRPr altLang="en-US" lang="en-US"/>
          </a:p>
        </p:txBody>
      </p:sp>
    </p:spTree>
  </p:cSld>
  <p:clrMapOvr>
    <a:masterClrMapping/>
  </p:clrMapOvr>
  <p:transition spd="slow" advClick="1">
    <p:wheel spokes="1"/>
  </p:transition>
  <p:timing/>
</p:sld>
</file>

<file path=ppt/slides/slide147.xml><?xml version="1.0" encoding="utf-8"?>
<p:sld xmlns:a="http://schemas.openxmlformats.org/drawingml/2006/main" xmlns:r="http://schemas.openxmlformats.org/officeDocument/2006/relationships" xmlns:p="http://schemas.openxmlformats.org/presentationml/2006/main" showMasterSp="1">
  <p:cSld>
    <p:spTree>
      <p:nvGrpSpPr>
        <p:cNvPr id="1229" name=""/>
        <p:cNvGrpSpPr/>
        <p:nvPr/>
      </p:nvGrpSpPr>
      <p:grpSpPr>
        <a:xfrm rot="0">
          <a:off x="0" y="0"/>
          <a:ext cx="0" cy="0"/>
          <a:chOff x="0" y="0"/>
          <a:chExt cx="0" cy="0"/>
        </a:xfrm>
      </p:grpSpPr>
      <p:sp>
        <p:nvSpPr>
          <p:cNvPr id="1048781" name=""/>
          <p:cNvSpPr/>
          <p:nvPr>
            <p:ph type="title" sz="full" idx="0"/>
          </p:nvPr>
        </p:nvSpPr>
        <p:spPr>
          <a:xfrm rot="0">
            <a:off x="457200" y="304800"/>
            <a:ext cx="8229600" cy="838200"/>
          </a:xfrm>
          <a:prstGeom prst="rect"/>
          <a:noFill/>
          <a:ln>
            <a:noFill/>
          </a:ln>
        </p:spPr>
        <p:txBody>
          <a:bodyPr anchor="b" bIns="0" lIns="0" rIns="0" tIns="45720" vert="horz"/>
          <a:lstStyle>
            <a:lvl1pPr algn="l" fontAlgn="base" indent="0" latinLnBrk="1" marL="0" rtl="0">
              <a:lnSpc>
                <a:spcPct val="100000"/>
              </a:lnSpc>
              <a:spcBef>
                <a:spcPct val="0"/>
              </a:spcBef>
              <a:spcAft>
                <a:spcPct val="0"/>
              </a:spcAft>
              <a:buFontTx/>
              <a:buNone/>
              <a:defRPr baseline="0" b="0" sz="5000" i="0" u="none">
                <a:solidFill>
                  <a:schemeClr val="lt2"/>
                </a:solidFill>
                <a:latin typeface="Calibri" pitchFamily="34" charset="0"/>
                <a:sym typeface="Calibri" pitchFamily="34" charset="0"/>
              </a:defRPr>
            </a:lvl1pPr>
          </a:lstStyle>
          <a:p>
            <a:pPr lvl="0"/>
            <a:r>
              <a:rPr altLang="en-US" b="1" lang="en-US"/>
              <a:t>NURSING EDUCATION</a:t>
            </a:r>
          </a:p>
        </p:txBody>
      </p:sp>
      <p:sp>
        <p:nvSpPr>
          <p:cNvPr id="1048782" name=""/>
          <p:cNvSpPr/>
          <p:nvPr>
            <p:ph sz="full" idx="1"/>
          </p:nvPr>
        </p:nvSpPr>
        <p:spPr>
          <a:xfrm rot="0">
            <a:off x="457200" y="1219200"/>
            <a:ext cx="8229600" cy="51054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lvl="0">
              <a:buFont typeface="Wingdings" pitchFamily="2" charset="2"/>
              <a:buChar char="Ø"/>
            </a:pPr>
            <a:r>
              <a:rPr altLang="en-US" lang="en-US"/>
              <a:t>There are several aspects of nursing education. </a:t>
            </a:r>
          </a:p>
          <a:p>
            <a:pPr lvl="0">
              <a:buFont typeface="Wingdings" pitchFamily="2" charset="2"/>
              <a:buChar char="Ø"/>
            </a:pPr>
            <a:r>
              <a:rPr altLang="en-US" lang="en-US"/>
              <a:t>In Kenya there are nursing programs regulated by the Nursing Council of Kenya and continuing nursing education conducted at areas of practice.</a:t>
            </a:r>
          </a:p>
          <a:p>
            <a:pPr lvl="0">
              <a:buNone/>
            </a:pPr>
            <a:endParaRPr altLang="en-US" lang="en-US"/>
          </a:p>
          <a:p>
            <a:pPr lvl="0">
              <a:buNone/>
            </a:pPr>
            <a:r>
              <a:rPr altLang="en-US" b="1" lang="en-US"/>
              <a:t>BASIC NURSING PROGRAMS</a:t>
            </a:r>
          </a:p>
          <a:p>
            <a:pPr lvl="0">
              <a:buNone/>
            </a:pPr>
            <a:r>
              <a:rPr altLang="en-US" lang="en-US"/>
              <a:t>1. Degree Program</a:t>
            </a:r>
          </a:p>
          <a:p>
            <a:pPr lvl="0">
              <a:buNone/>
            </a:pPr>
            <a:endParaRPr altLang="en-US" lang="en-US"/>
          </a:p>
          <a:p>
            <a:pPr lvl="0">
              <a:buNone/>
            </a:pPr>
            <a:r>
              <a:rPr altLang="en-US" lang="en-US"/>
              <a:t>2. Diploma Program: There are two basic programs in Kenya: the Kenya Registered Nursing (KRN) and Kenya Registered Community Health Nursing (KRCHN). </a:t>
            </a:r>
          </a:p>
          <a:p>
            <a:pPr lvl="0">
              <a:buFont typeface="Wingdings" pitchFamily="2" charset="2"/>
              <a:buChar char="Ø"/>
            </a:pPr>
            <a:endParaRPr altLang="en-US" lang="en-US"/>
          </a:p>
        </p:txBody>
      </p:sp>
    </p:spTree>
  </p:cSld>
  <p:clrMapOvr>
    <a:masterClrMapping/>
  </p:clrMapOvr>
  <p:transition spd="slow" advClick="1">
    <p:wheel spokes="1"/>
  </p:transition>
  <p:timing/>
</p:sld>
</file>

<file path=ppt/slides/slide148.xml><?xml version="1.0" encoding="utf-8"?>
<p:sld xmlns:a="http://schemas.openxmlformats.org/drawingml/2006/main" xmlns:r="http://schemas.openxmlformats.org/officeDocument/2006/relationships" xmlns:p="http://schemas.openxmlformats.org/presentationml/2006/main" showMasterSp="1">
  <p:cSld>
    <p:spTree>
      <p:nvGrpSpPr>
        <p:cNvPr id="1230" name=""/>
        <p:cNvGrpSpPr/>
        <p:nvPr/>
      </p:nvGrpSpPr>
      <p:grpSpPr>
        <a:xfrm rot="0">
          <a:off x="0" y="0"/>
          <a:ext cx="0" cy="0"/>
          <a:chOff x="0" y="0"/>
          <a:chExt cx="0" cy="0"/>
        </a:xfrm>
      </p:grpSpPr>
      <p:sp>
        <p:nvSpPr>
          <p:cNvPr id="1048783" name=""/>
          <p:cNvSpPr/>
          <p:nvPr>
            <p:ph sz="full" idx="1"/>
          </p:nvPr>
        </p:nvSpPr>
        <p:spPr>
          <a:xfrm rot="0">
            <a:off x="457200" y="1219200"/>
            <a:ext cx="8229600" cy="51054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lang="en-US"/>
              <a:t>3. Certificate Program: The only program in place is the Kenya Enrolled Community Health Nursing which is being conducted by the government, mission and private institutions. </a:t>
            </a:r>
          </a:p>
          <a:p>
            <a:pPr indent="0" lvl="0" marL="0">
              <a:buNone/>
            </a:pPr>
            <a:endParaRPr altLang="en-US" lang="en-US"/>
          </a:p>
        </p:txBody>
      </p:sp>
    </p:spTree>
  </p:cSld>
  <p:clrMapOvr>
    <a:masterClrMapping/>
  </p:clrMapOvr>
  <p:transition spd="slow" advClick="1">
    <p:wheel spokes="1"/>
  </p:transition>
  <p:timing/>
</p:sld>
</file>

<file path=ppt/slides/slide149.xml><?xml version="1.0" encoding="utf-8"?>
<p:sld xmlns:a="http://schemas.openxmlformats.org/drawingml/2006/main" xmlns:r="http://schemas.openxmlformats.org/officeDocument/2006/relationships" xmlns:p="http://schemas.openxmlformats.org/presentationml/2006/main" showMasterSp="1">
  <p:cSld>
    <p:spTree>
      <p:nvGrpSpPr>
        <p:cNvPr id="1237" name=""/>
        <p:cNvGrpSpPr/>
        <p:nvPr/>
      </p:nvGrpSpPr>
      <p:grpSpPr>
        <a:xfrm rot="0">
          <a:off x="0" y="0"/>
          <a:ext cx="0" cy="0"/>
          <a:chOff x="0" y="0"/>
          <a:chExt cx="0" cy="0"/>
        </a:xfrm>
      </p:grpSpPr>
      <p:pic>
        <p:nvPicPr>
          <p:cNvPr id="2097160" name=""/>
          <p:cNvPicPr>
            <a:picLocks/>
          </p:cNvPicPr>
          <p:nvPr>
            <p:ph type="title" sz="full" idx="0"/>
          </p:nvPr>
        </p:nvPicPr>
        <p:blipFill>
          <a:blip xmlns:r="http://schemas.openxmlformats.org/officeDocument/2006/relationships" r:embed="rId1"/>
          <a:srcRect l="0" t="0" r="0" b="0"/>
          <a:stretch>
            <a:fillRect/>
          </a:stretch>
        </p:blipFill>
        <p:spPr>
          <a:xfrm rot="0">
            <a:off x="523875" y="1974850"/>
            <a:ext cx="7785100" cy="1371600"/>
          </a:xfrm>
          <a:prstGeom prst="rect"/>
          <a:noFill/>
          <a:ln>
            <a:noFill/>
          </a:ln>
        </p:spPr>
      </p:pic>
    </p:spTree>
  </p:cSld>
  <p:clrMapOvr>
    <a:masterClrMapping/>
  </p:clrMapOvr>
  <p:transition spd="slow" advClick="1">
    <p:wheel spokes="1"/>
  </p:transition>
  <p:timing/>
</p:sld>
</file>

<file path=ppt/slides/slide15.xml><?xml version="1.0" encoding="utf-8"?>
<p:sld xmlns:a="http://schemas.openxmlformats.org/drawingml/2006/main" xmlns:r="http://schemas.openxmlformats.org/officeDocument/2006/relationships" xmlns:p="http://schemas.openxmlformats.org/presentationml/2006/main" showMasterSp="1">
  <p:cSld>
    <p:spTree>
      <p:nvGrpSpPr>
        <p:cNvPr id="1097" name=""/>
        <p:cNvGrpSpPr/>
        <p:nvPr/>
      </p:nvGrpSpPr>
      <p:grpSpPr>
        <a:xfrm rot="0">
          <a:off x="0" y="0"/>
          <a:ext cx="0" cy="0"/>
          <a:chOff x="0" y="0"/>
          <a:chExt cx="0" cy="0"/>
        </a:xfrm>
      </p:grpSpPr>
      <p:sp>
        <p:nvSpPr>
          <p:cNvPr id="1048613" name=""/>
          <p:cNvSpPr/>
          <p:nvPr>
            <p:ph sz="full" idx="1"/>
          </p:nvPr>
        </p:nvSpPr>
        <p:spPr>
          <a:xfrm rot="0">
            <a:off x="457200" y="1676400"/>
            <a:ext cx="8229600" cy="4449762"/>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eaLnBrk="1" hangingPunct="1" latinLnBrk="1" lvl="0">
              <a:buFont typeface="Wingdings" pitchFamily="2" charset="2"/>
              <a:buChar char="Ø"/>
            </a:pPr>
            <a:r>
              <a:rPr altLang="en-US" lang="en-US"/>
              <a:t>Describe the Nursing Council of Kenya</a:t>
            </a:r>
          </a:p>
          <a:p>
            <a:pPr eaLnBrk="1" hangingPunct="1" latinLnBrk="1" lvl="0">
              <a:buFont typeface="Wingdings" pitchFamily="2" charset="2"/>
              <a:buChar char="Ø"/>
            </a:pPr>
            <a:r>
              <a:rPr altLang="en-US" lang="en-US"/>
              <a:t>List the legal aspects of nursing in Kenya</a:t>
            </a:r>
          </a:p>
          <a:p>
            <a:pPr eaLnBrk="1" hangingPunct="1" latinLnBrk="1" lvl="0">
              <a:buFont typeface="Wingdings" pitchFamily="2" charset="2"/>
              <a:buChar char="Ø"/>
            </a:pPr>
            <a:r>
              <a:rPr altLang="en-US" lang="en-US"/>
              <a:t>Describe the History of Nursing (Worldwide and National)</a:t>
            </a:r>
          </a:p>
          <a:p>
            <a:pPr eaLnBrk="1" hangingPunct="1" latinLnBrk="1" lvl="0">
              <a:buFont typeface="Wingdings" pitchFamily="2" charset="2"/>
              <a:buChar char="Ø"/>
            </a:pPr>
            <a:r>
              <a:rPr altLang="en-US" lang="en-US"/>
              <a:t>Describe the disciplines of nursing in Kenya</a:t>
            </a:r>
          </a:p>
          <a:p>
            <a:pPr eaLnBrk="1" hangingPunct="1" latinLnBrk="1" lvl="0">
              <a:buFont typeface="Wingdings" pitchFamily="2" charset="2"/>
              <a:buChar char="Ø"/>
            </a:pPr>
            <a:r>
              <a:rPr altLang="en-US" lang="en-US"/>
              <a:t>Describe professional practice</a:t>
            </a:r>
          </a:p>
          <a:p>
            <a:pPr eaLnBrk="1" hangingPunct="1" latinLnBrk="1" lvl="0"/>
            <a:endParaRPr altLang="en-US" lang="en-US"/>
          </a:p>
        </p:txBody>
      </p:sp>
    </p:spTree>
  </p:cSld>
  <p:clrMapOvr>
    <a:masterClrMapping/>
  </p:clrMapOvr>
  <p:transition spd="slow" advClick="1">
    <p:wheel spokes="1"/>
  </p:transition>
  <p:timing/>
</p:sld>
</file>

<file path=ppt/slides/slide150.xml><?xml version="1.0" encoding="utf-8"?>
<p:sld xmlns:a="http://schemas.openxmlformats.org/drawingml/2006/main" xmlns:r="http://schemas.openxmlformats.org/officeDocument/2006/relationships" xmlns:p="http://schemas.openxmlformats.org/presentationml/2006/main" showMasterSp="1">
  <p:cSld>
    <p:spTree>
      <p:nvGrpSpPr>
        <p:cNvPr id="1238" name=""/>
        <p:cNvGrpSpPr/>
        <p:nvPr/>
      </p:nvGrpSpPr>
      <p:grpSpPr>
        <a:xfrm rot="0">
          <a:off x="0" y="0"/>
          <a:ext cx="0" cy="0"/>
          <a:chOff x="0" y="0"/>
          <a:chExt cx="0" cy="0"/>
        </a:xfrm>
      </p:grpSpPr>
      <p:sp>
        <p:nvSpPr>
          <p:cNvPr id="1048795" name=""/>
          <p:cNvSpPr/>
          <p:nvPr>
            <p:ph sz="full" idx="1"/>
          </p:nvPr>
        </p:nvSpPr>
        <p:spPr>
          <a:xfrm rot="0">
            <a:off x="457200" y="1295400"/>
            <a:ext cx="8229600" cy="50292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eaLnBrk="1" hangingPunct="1" indent="0" latinLnBrk="1" lvl="0" marL="0">
              <a:buClr>
                <a:srgbClr val="DE6C36"/>
              </a:buClr>
              <a:buFont typeface="Arial" pitchFamily="0" charset="0"/>
              <a:buNone/>
            </a:pPr>
            <a:r>
              <a:rPr altLang="en-US" b="1" lang="en-US"/>
              <a:t>Definition</a:t>
            </a:r>
          </a:p>
          <a:p>
            <a:pPr eaLnBrk="1" hangingPunct="1" indent="0" latinLnBrk="1" lvl="0" marL="0">
              <a:buClr>
                <a:srgbClr val="DE6C36"/>
              </a:buClr>
              <a:buFont typeface="Wingdings" pitchFamily="2" charset="2"/>
              <a:buChar char="Ø"/>
            </a:pPr>
            <a:r>
              <a:rPr altLang="en-US" b="1" lang="en-US"/>
              <a:t>Hospital: </a:t>
            </a:r>
            <a:r>
              <a:rPr altLang="en-US" lang="en-US"/>
              <a:t>Comes from the French word “</a:t>
            </a:r>
            <a:r>
              <a:rPr altLang="en-US" b="1" i="1" lang="en-US"/>
              <a:t>hospitale”</a:t>
            </a:r>
            <a:r>
              <a:rPr altLang="en-US" lang="en-US"/>
              <a:t>. It is an institution in which the sick or injured persons are treated.</a:t>
            </a:r>
          </a:p>
          <a:p>
            <a:pPr eaLnBrk="1" hangingPunct="1" indent="0" latinLnBrk="1" lvl="0" marL="0">
              <a:buClr>
                <a:srgbClr val="DE6C36"/>
              </a:buClr>
              <a:buFont typeface="Wingdings" pitchFamily="2" charset="2"/>
              <a:buChar char="Ø"/>
            </a:pPr>
            <a:endParaRPr altLang="en-US" lang="en-US"/>
          </a:p>
          <a:p>
            <a:pPr eaLnBrk="1" hangingPunct="1" indent="0" latinLnBrk="1" lvl="0" marL="0">
              <a:buClr>
                <a:srgbClr val="DE6C36"/>
              </a:buClr>
              <a:buFont typeface="Wingdings" pitchFamily="2" charset="2"/>
              <a:buChar char="Ø"/>
            </a:pPr>
            <a:r>
              <a:rPr altLang="en-US" b="1" lang="en-US"/>
              <a:t>Steadman’s Medical Dictionary: </a:t>
            </a:r>
            <a:r>
              <a:rPr altLang="en-US" lang="en-US"/>
              <a:t>It is an institution for the care, cure and treatment of the sick and wounded; for the study of diseases and for the training of doctors and nurses</a:t>
            </a:r>
          </a:p>
          <a:p>
            <a:pPr eaLnBrk="1" hangingPunct="1" indent="0" latinLnBrk="1" lvl="0" marL="0">
              <a:buClr>
                <a:srgbClr val="DE6C36"/>
              </a:buClr>
              <a:buFont typeface="Arial" pitchFamily="0" charset="0"/>
              <a:buNone/>
            </a:pPr>
            <a:endParaRPr altLang="en-US" lang="en-US"/>
          </a:p>
        </p:txBody>
      </p:sp>
    </p:spTree>
  </p:cSld>
  <p:clrMapOvr>
    <a:masterClrMapping/>
  </p:clrMapOvr>
  <p:transition spd="slow" advClick="1">
    <p:wheel spokes="1"/>
  </p:transition>
  <p:timing/>
</p:sld>
</file>

<file path=ppt/slides/slide151.xml><?xml version="1.0" encoding="utf-8"?>
<p:sld xmlns:a="http://schemas.openxmlformats.org/drawingml/2006/main" xmlns:r="http://schemas.openxmlformats.org/officeDocument/2006/relationships" xmlns:p="http://schemas.openxmlformats.org/presentationml/2006/main" showMasterSp="1">
  <p:cSld>
    <p:spTree>
      <p:nvGrpSpPr>
        <p:cNvPr id="1239" name=""/>
        <p:cNvGrpSpPr/>
        <p:nvPr/>
      </p:nvGrpSpPr>
      <p:grpSpPr>
        <a:xfrm rot="0">
          <a:off x="0" y="0"/>
          <a:ext cx="0" cy="0"/>
          <a:chOff x="0" y="0"/>
          <a:chExt cx="0" cy="0"/>
        </a:xfrm>
      </p:grpSpPr>
      <p:sp>
        <p:nvSpPr>
          <p:cNvPr id="1048796" name=""/>
          <p:cNvSpPr/>
          <p:nvPr>
            <p:ph sz="full" idx="1"/>
          </p:nvPr>
        </p:nvSpPr>
        <p:spPr>
          <a:xfrm rot="0">
            <a:off x="457200" y="990600"/>
            <a:ext cx="8229600" cy="5135562"/>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eaLnBrk="1" hangingPunct="1" latinLnBrk="1" lvl="0"/>
            <a:endParaRPr altLang="en-US" b="1" lang="en-US"/>
          </a:p>
          <a:p>
            <a:pPr eaLnBrk="1" hangingPunct="1" latinLnBrk="1" lvl="0">
              <a:buFont typeface="Wingdings" pitchFamily="2" charset="2"/>
              <a:buChar char="Ø"/>
            </a:pPr>
            <a:r>
              <a:rPr altLang="en-US" b="1" lang="en-US"/>
              <a:t>World Health Organization (WHO): </a:t>
            </a:r>
            <a:r>
              <a:rPr altLang="en-US" lang="en-US"/>
              <a:t>It is an integral part of a social and medical organization, the function of which is to provide for the population complete health care, both curative and preventive and whose output services reach out to the family and its home environment. The hospital is also a center for the training of health workers and for biosocial research.</a:t>
            </a:r>
          </a:p>
        </p:txBody>
      </p:sp>
    </p:spTree>
  </p:cSld>
  <p:clrMapOvr>
    <a:masterClrMapping/>
  </p:clrMapOvr>
  <p:transition spd="slow" advClick="1">
    <p:wheel spokes="1"/>
  </p:transition>
  <p:timing/>
</p:sld>
</file>

<file path=ppt/slides/slide152.xml><?xml version="1.0" encoding="utf-8"?>
<p:sld xmlns:a="http://schemas.openxmlformats.org/drawingml/2006/main" xmlns:r="http://schemas.openxmlformats.org/officeDocument/2006/relationships" xmlns:p="http://schemas.openxmlformats.org/presentationml/2006/main" showMasterSp="1">
  <p:cSld>
    <p:spTree>
      <p:nvGrpSpPr>
        <p:cNvPr id="1240" name=""/>
        <p:cNvGrpSpPr/>
        <p:nvPr/>
      </p:nvGrpSpPr>
      <p:grpSpPr>
        <a:xfrm rot="0">
          <a:off x="0" y="0"/>
          <a:ext cx="0" cy="0"/>
          <a:chOff x="0" y="0"/>
          <a:chExt cx="0" cy="0"/>
        </a:xfrm>
      </p:grpSpPr>
      <p:sp>
        <p:nvSpPr>
          <p:cNvPr id="1048797" name=""/>
          <p:cNvSpPr/>
          <p:nvPr>
            <p:ph type="title" sz="full" idx="0"/>
          </p:nvPr>
        </p:nvSpPr>
        <p:spPr>
          <a:xfrm rot="0">
            <a:off x="457200" y="152400"/>
            <a:ext cx="8229600" cy="1143000"/>
          </a:xfrm>
          <a:prstGeom prst="rect"/>
          <a:noFill/>
          <a:ln>
            <a:noFill/>
          </a:ln>
        </p:spPr>
        <p:txBody>
          <a:bodyPr anchor="b" bIns="0" lIns="0" rIns="0" tIns="45720" vert="horz"/>
          <a:lstStyle>
            <a:lvl1pPr algn="l" fontAlgn="base" indent="0" latinLnBrk="1" marL="0" rtl="0">
              <a:lnSpc>
                <a:spcPct val="100000"/>
              </a:lnSpc>
              <a:spcBef>
                <a:spcPct val="0"/>
              </a:spcBef>
              <a:spcAft>
                <a:spcPct val="0"/>
              </a:spcAft>
              <a:buFontTx/>
              <a:buNone/>
              <a:defRPr baseline="0" b="0" sz="5000" i="0" u="none">
                <a:solidFill>
                  <a:schemeClr val="lt2"/>
                </a:solidFill>
                <a:latin typeface="Calibri" pitchFamily="34" charset="0"/>
                <a:sym typeface="Calibri" pitchFamily="34" charset="0"/>
              </a:defRPr>
            </a:lvl1pPr>
          </a:lstStyle>
          <a:p>
            <a:pPr eaLnBrk="1" hangingPunct="1" latinLnBrk="1" lvl="0"/>
            <a:r>
              <a:rPr altLang="en-US" b="1" lang="en-US"/>
              <a:t>Functions of the Hospital</a:t>
            </a:r>
          </a:p>
        </p:txBody>
      </p:sp>
      <p:sp>
        <p:nvSpPr>
          <p:cNvPr id="1048798" name=""/>
          <p:cNvSpPr/>
          <p:nvPr>
            <p:ph sz="full" idx="1"/>
          </p:nvPr>
        </p:nvSpPr>
        <p:spPr>
          <a:xfrm rot="0">
            <a:off x="457200" y="1371600"/>
            <a:ext cx="8229600" cy="49530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eaLnBrk="1" hangingPunct="1" latinLnBrk="1" lvl="0">
              <a:buFont typeface="Wingdings" pitchFamily="2" charset="2"/>
              <a:buChar char="Ø"/>
            </a:pPr>
            <a:r>
              <a:rPr altLang="en-US" lang="en-US"/>
              <a:t>Patient Care: Care for the sick and the injured and restoration of the health of a diseased person without any discrimination. </a:t>
            </a:r>
          </a:p>
          <a:p>
            <a:pPr eaLnBrk="1" hangingPunct="1" latinLnBrk="1" lvl="0">
              <a:buFont typeface="Wingdings" pitchFamily="2" charset="2"/>
              <a:buChar char="Ø"/>
            </a:pPr>
            <a:r>
              <a:rPr altLang="en-US" lang="en-US"/>
              <a:t>Diagnosis and treatment of diseases</a:t>
            </a:r>
          </a:p>
          <a:p>
            <a:pPr eaLnBrk="1" hangingPunct="1" latinLnBrk="1" lvl="0">
              <a:buFont typeface="Wingdings" pitchFamily="2" charset="2"/>
              <a:buChar char="Ø"/>
            </a:pPr>
            <a:r>
              <a:rPr altLang="en-US" lang="en-US"/>
              <a:t>Medical Education and Training: Provides professional and technical education for health personnel</a:t>
            </a:r>
          </a:p>
          <a:p>
            <a:pPr eaLnBrk="1" hangingPunct="1" latinLnBrk="1" lvl="0">
              <a:buFont typeface="Wingdings" pitchFamily="2" charset="2"/>
              <a:buChar char="Ø"/>
            </a:pPr>
            <a:r>
              <a:rPr altLang="en-US" lang="en-US"/>
              <a:t>Medical and Nursing Research: It provides the basis for scientific investigations into causes, diagnosis, treatment and nursing management of diseases and hospital administration</a:t>
            </a:r>
          </a:p>
          <a:p>
            <a:pPr eaLnBrk="1" hangingPunct="1" latinLnBrk="1" lvl="0">
              <a:buFont typeface="Wingdings" pitchFamily="2" charset="2"/>
              <a:buChar char="Ø"/>
            </a:pPr>
            <a:r>
              <a:rPr altLang="en-US" lang="en-US"/>
              <a:t>Prevention of diseases and promotion of health</a:t>
            </a:r>
          </a:p>
          <a:p>
            <a:pPr eaLnBrk="1" hangingPunct="1" latinLnBrk="1" lvl="0">
              <a:buFont typeface="Wingdings" pitchFamily="2" charset="2"/>
              <a:buChar char="Ø"/>
            </a:pPr>
            <a:endParaRPr altLang="en-US" lang="en-US"/>
          </a:p>
        </p:txBody>
      </p:sp>
    </p:spTree>
  </p:cSld>
  <p:clrMapOvr>
    <a:masterClrMapping/>
  </p:clrMapOvr>
  <p:transition spd="slow" advClick="1">
    <p:wheel spokes="1"/>
  </p:transition>
  <p:timing/>
</p:sld>
</file>

<file path=ppt/slides/slide153.xml><?xml version="1.0" encoding="utf-8"?>
<p:sld xmlns:a="http://schemas.openxmlformats.org/drawingml/2006/main" xmlns:r="http://schemas.openxmlformats.org/officeDocument/2006/relationships" xmlns:p="http://schemas.openxmlformats.org/presentationml/2006/main" showMasterSp="1">
  <p:cSld>
    <p:spTree>
      <p:nvGrpSpPr>
        <p:cNvPr id="1241" name=""/>
        <p:cNvGrpSpPr/>
        <p:nvPr/>
      </p:nvGrpSpPr>
      <p:grpSpPr>
        <a:xfrm rot="0">
          <a:off x="0" y="0"/>
          <a:ext cx="0" cy="0"/>
          <a:chOff x="0" y="0"/>
          <a:chExt cx="0" cy="0"/>
        </a:xfrm>
      </p:grpSpPr>
      <p:sp>
        <p:nvSpPr>
          <p:cNvPr id="1048799" name=""/>
          <p:cNvSpPr/>
          <p:nvPr>
            <p:ph type="title" sz="full" idx="0"/>
          </p:nvPr>
        </p:nvSpPr>
        <p:spPr>
          <a:xfrm rot="0">
            <a:off x="457200" y="152400"/>
            <a:ext cx="8229600" cy="1143000"/>
          </a:xfrm>
          <a:prstGeom prst="rect"/>
          <a:noFill/>
          <a:ln>
            <a:noFill/>
          </a:ln>
        </p:spPr>
        <p:txBody>
          <a:bodyPr anchor="b" bIns="0" lIns="0" rIns="0" tIns="45720" vert="horz"/>
          <a:lstStyle>
            <a:lvl1pPr algn="l" fontAlgn="base" indent="0" latinLnBrk="1" marL="0" rtl="0">
              <a:lnSpc>
                <a:spcPct val="100000"/>
              </a:lnSpc>
              <a:spcBef>
                <a:spcPct val="0"/>
              </a:spcBef>
              <a:spcAft>
                <a:spcPct val="0"/>
              </a:spcAft>
              <a:buFontTx/>
              <a:buNone/>
              <a:defRPr baseline="0" b="0" sz="5000" i="0" u="none">
                <a:solidFill>
                  <a:schemeClr val="lt2"/>
                </a:solidFill>
                <a:latin typeface="Calibri" pitchFamily="34" charset="0"/>
                <a:sym typeface="Calibri" pitchFamily="34" charset="0"/>
              </a:defRPr>
            </a:lvl1pPr>
          </a:lstStyle>
          <a:p>
            <a:pPr eaLnBrk="1" hangingPunct="1" latinLnBrk="1" lvl="0"/>
            <a:r>
              <a:rPr altLang="en-US" b="1" lang="en-US"/>
              <a:t>Classification of Hospitals</a:t>
            </a:r>
          </a:p>
        </p:txBody>
      </p:sp>
      <p:sp>
        <p:nvSpPr>
          <p:cNvPr id="1048800" name=""/>
          <p:cNvSpPr/>
          <p:nvPr>
            <p:ph sz="full" idx="1"/>
          </p:nvPr>
        </p:nvSpPr>
        <p:spPr>
          <a:xfrm rot="0">
            <a:off x="457200" y="1219200"/>
            <a:ext cx="8229600" cy="52578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eaLnBrk="1" hangingPunct="1" latinLnBrk="1" lvl="0">
              <a:buFont typeface="Wingdings" pitchFamily="2" charset="2"/>
              <a:buChar char="Ø"/>
            </a:pPr>
            <a:r>
              <a:rPr altLang="en-US" lang="en-US"/>
              <a:t>Each hospital is distinct in its characteristics as it differs in structure, functioning, performance and the community it serves. They are therefore classified according to:</a:t>
            </a:r>
          </a:p>
          <a:p>
            <a:pPr algn="ctr" eaLnBrk="1" hangingPunct="1" latinLnBrk="1" lvl="0">
              <a:buNone/>
            </a:pPr>
            <a:r>
              <a:rPr altLang="en-US" b="1" lang="en-US"/>
              <a:t>1. Length of Stay of Patient</a:t>
            </a:r>
          </a:p>
          <a:p>
            <a:pPr eaLnBrk="1" hangingPunct="1" latinLnBrk="1" lvl="0">
              <a:buNone/>
            </a:pPr>
            <a:r>
              <a:rPr altLang="en-US" lang="en-US" u="sng"/>
              <a:t>Short – term/acute care</a:t>
            </a:r>
          </a:p>
          <a:p>
            <a:pPr eaLnBrk="1" hangingPunct="1" latinLnBrk="1" lvl="0">
              <a:buNone/>
            </a:pPr>
            <a:r>
              <a:rPr altLang="en-US" lang="en-US"/>
              <a:t>Patient stays for a short term for treatment of the disease, acute in nature e.g. pneumonia, peptic ulcers</a:t>
            </a:r>
          </a:p>
          <a:p>
            <a:pPr eaLnBrk="1" hangingPunct="1" latinLnBrk="1" lvl="0">
              <a:buNone/>
            </a:pPr>
            <a:r>
              <a:rPr altLang="en-US" lang="en-US" u="sng"/>
              <a:t>Long – term/chronic care</a:t>
            </a:r>
          </a:p>
          <a:p>
            <a:pPr eaLnBrk="1" hangingPunct="1" latinLnBrk="1" lvl="0">
              <a:buNone/>
            </a:pPr>
            <a:r>
              <a:rPr altLang="en-US" lang="en-US"/>
              <a:t>Treat diseases or conditions chronic in nature e.g. TB, cancer, leprosy</a:t>
            </a:r>
          </a:p>
        </p:txBody>
      </p:sp>
    </p:spTree>
  </p:cSld>
  <p:clrMapOvr>
    <a:masterClrMapping/>
  </p:clrMapOvr>
  <p:transition spd="slow" advClick="1">
    <p:wheel spokes="1"/>
  </p:transition>
  <p:timing/>
</p:sld>
</file>

<file path=ppt/slides/slide154.xml><?xml version="1.0" encoding="utf-8"?>
<p:sld xmlns:a="http://schemas.openxmlformats.org/drawingml/2006/main" xmlns:r="http://schemas.openxmlformats.org/officeDocument/2006/relationships" xmlns:p="http://schemas.openxmlformats.org/presentationml/2006/main" showMasterSp="1">
  <p:cSld>
    <p:spTree>
      <p:nvGrpSpPr>
        <p:cNvPr id="1242" name=""/>
        <p:cNvGrpSpPr/>
        <p:nvPr/>
      </p:nvGrpSpPr>
      <p:grpSpPr>
        <a:xfrm rot="0">
          <a:off x="0" y="0"/>
          <a:ext cx="0" cy="0"/>
          <a:chOff x="0" y="0"/>
          <a:chExt cx="0" cy="0"/>
        </a:xfrm>
      </p:grpSpPr>
      <p:sp>
        <p:nvSpPr>
          <p:cNvPr id="1048801" name=""/>
          <p:cNvSpPr/>
          <p:nvPr>
            <p:ph sz="full" idx="1"/>
          </p:nvPr>
        </p:nvSpPr>
        <p:spPr>
          <a:xfrm rot="0">
            <a:off x="457200" y="1143000"/>
            <a:ext cx="8229600" cy="51816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algn="ctr" eaLnBrk="1" hangingPunct="1" indent="0" latinLnBrk="1" lvl="0" marL="0">
              <a:buNone/>
            </a:pPr>
            <a:r>
              <a:rPr altLang="en-US" b="1" lang="en-US"/>
              <a:t>2. Clinical Basis</a:t>
            </a:r>
          </a:p>
          <a:p>
            <a:pPr eaLnBrk="1" hangingPunct="1" indent="0" latinLnBrk="1" lvl="0" marL="0">
              <a:buNone/>
            </a:pPr>
            <a:r>
              <a:rPr altLang="en-US" lang="en-US"/>
              <a:t>They are licensed as general hospitals. Treat all kinds of diseases but major focus on severe medical conditions like heart diseases  </a:t>
            </a:r>
          </a:p>
          <a:p>
            <a:pPr algn="ctr" eaLnBrk="1" hangingPunct="1" indent="0" latinLnBrk="1" lvl="0" marL="0">
              <a:buNone/>
            </a:pPr>
            <a:r>
              <a:rPr altLang="en-US" b="1" lang="en-US"/>
              <a:t>3. Ownership </a:t>
            </a:r>
          </a:p>
          <a:p>
            <a:pPr eaLnBrk="1" hangingPunct="1" indent="0" latinLnBrk="1" lvl="0" marL="0">
              <a:buNone/>
            </a:pPr>
            <a:r>
              <a:rPr altLang="en-US" lang="en-US"/>
              <a:t>This category includes: Public, Voluntary, Private, or Corporate – Public limited company , under companies act</a:t>
            </a:r>
          </a:p>
          <a:p>
            <a:pPr algn="ctr" eaLnBrk="1" hangingPunct="1" indent="0" latinLnBrk="1" lvl="0" marL="0">
              <a:buNone/>
            </a:pPr>
            <a:r>
              <a:rPr altLang="en-US" b="1" lang="en-US"/>
              <a:t>4. Size</a:t>
            </a:r>
          </a:p>
          <a:p>
            <a:pPr eaLnBrk="1" hangingPunct="1" indent="0" latinLnBrk="1" lvl="0" marL="0">
              <a:buNone/>
            </a:pPr>
            <a:r>
              <a:rPr altLang="en-US" lang="en-US"/>
              <a:t>Classification is adopted according to bed strength (capacity)</a:t>
            </a:r>
          </a:p>
          <a:p>
            <a:pPr eaLnBrk="1" hangingPunct="1" indent="0" latinLnBrk="1" lvl="0" marL="0">
              <a:buNone/>
            </a:pPr>
            <a:endParaRPr altLang="en-US" lang="en-US"/>
          </a:p>
        </p:txBody>
      </p:sp>
    </p:spTree>
  </p:cSld>
  <p:clrMapOvr>
    <a:masterClrMapping/>
  </p:clrMapOvr>
  <p:transition spd="slow" advClick="1">
    <p:wheel spokes="1"/>
  </p:transition>
  <p:timing/>
</p:sld>
</file>

<file path=ppt/slides/slide155.xml><?xml version="1.0" encoding="utf-8"?>
<p:sld xmlns:a="http://schemas.openxmlformats.org/drawingml/2006/main" xmlns:r="http://schemas.openxmlformats.org/officeDocument/2006/relationships" xmlns:p="http://schemas.openxmlformats.org/presentationml/2006/main" showMasterSp="1">
  <p:cSld>
    <p:spTree>
      <p:nvGrpSpPr>
        <p:cNvPr id="1243" name=""/>
        <p:cNvGrpSpPr/>
        <p:nvPr/>
      </p:nvGrpSpPr>
      <p:grpSpPr>
        <a:xfrm rot="0">
          <a:off x="0" y="0"/>
          <a:ext cx="0" cy="0"/>
          <a:chOff x="0" y="0"/>
          <a:chExt cx="0" cy="0"/>
        </a:xfrm>
      </p:grpSpPr>
      <p:sp>
        <p:nvSpPr>
          <p:cNvPr id="1048802" name=""/>
          <p:cNvSpPr/>
          <p:nvPr>
            <p:ph sz="full" idx="1"/>
          </p:nvPr>
        </p:nvSpPr>
        <p:spPr>
          <a:xfrm rot="0">
            <a:off x="457200" y="1066800"/>
            <a:ext cx="8229600" cy="52578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algn="ctr" eaLnBrk="1" hangingPunct="1" indent="0" latinLnBrk="1" lvl="0" marL="0">
              <a:buNone/>
            </a:pPr>
            <a:r>
              <a:rPr altLang="en-US" b="1" lang="en-US"/>
              <a:t>5. Objectives</a:t>
            </a:r>
          </a:p>
          <a:p>
            <a:pPr eaLnBrk="1" hangingPunct="1" indent="0" latinLnBrk="1" lvl="0" marL="0">
              <a:buNone/>
            </a:pPr>
            <a:r>
              <a:rPr altLang="en-US" lang="en-US" u="sng"/>
              <a:t>Teaching/Research</a:t>
            </a:r>
          </a:p>
          <a:p>
            <a:pPr eaLnBrk="1" hangingPunct="1" indent="0" latinLnBrk="1" lvl="0" marL="0">
              <a:buFont typeface="Wingdings" pitchFamily="2" charset="2"/>
              <a:buChar char="Ø"/>
            </a:pPr>
            <a:r>
              <a:rPr altLang="en-US" lang="en-US"/>
              <a:t>It is a hospital to which a college is attached for medical/nursing/dental/pharmacy education. The main objective is to teach based on research</a:t>
            </a:r>
          </a:p>
          <a:p>
            <a:pPr eaLnBrk="1" hangingPunct="1" indent="0" latinLnBrk="1" lvl="0" marL="0">
              <a:buNone/>
            </a:pPr>
            <a:endParaRPr altLang="en-US" lang="en-US"/>
          </a:p>
          <a:p>
            <a:pPr eaLnBrk="1" hangingPunct="1" indent="0" latinLnBrk="1" lvl="0" marL="0">
              <a:buNone/>
            </a:pPr>
            <a:r>
              <a:rPr altLang="en-US" lang="en-US" u="sng"/>
              <a:t>General</a:t>
            </a:r>
          </a:p>
          <a:p>
            <a:pPr eaLnBrk="1" hangingPunct="1" indent="0" latinLnBrk="1" lvl="0" marL="0">
              <a:buFont typeface="Wingdings" pitchFamily="2" charset="2"/>
              <a:buChar char="Ø"/>
            </a:pPr>
            <a:r>
              <a:rPr altLang="en-US" lang="en-US"/>
              <a:t>Provide treatment for common diseases and conditions, provide active medical and nursing care for more than one category of medical discipline</a:t>
            </a:r>
          </a:p>
          <a:p>
            <a:pPr eaLnBrk="1" hangingPunct="1" indent="0" latinLnBrk="1" lvl="0" marL="0">
              <a:buNone/>
            </a:pPr>
            <a:endParaRPr altLang="en-US" lang="en-US"/>
          </a:p>
          <a:p>
            <a:pPr eaLnBrk="1" hangingPunct="1" indent="0" latinLnBrk="1" lvl="0" marL="0"/>
            <a:endParaRPr altLang="en-US" lang="en-US"/>
          </a:p>
        </p:txBody>
      </p:sp>
    </p:spTree>
  </p:cSld>
  <p:clrMapOvr>
    <a:masterClrMapping/>
  </p:clrMapOvr>
  <p:transition spd="slow" advClick="1">
    <p:wheel spokes="1"/>
  </p:transition>
  <p:timing/>
</p:sld>
</file>

<file path=ppt/slides/slide156.xml><?xml version="1.0" encoding="utf-8"?>
<p:sld xmlns:a="http://schemas.openxmlformats.org/drawingml/2006/main" xmlns:r="http://schemas.openxmlformats.org/officeDocument/2006/relationships" xmlns:p="http://schemas.openxmlformats.org/presentationml/2006/main" showMasterSp="1">
  <p:cSld>
    <p:spTree>
      <p:nvGrpSpPr>
        <p:cNvPr id="1244" name=""/>
        <p:cNvGrpSpPr/>
        <p:nvPr/>
      </p:nvGrpSpPr>
      <p:grpSpPr>
        <a:xfrm rot="0">
          <a:off x="0" y="0"/>
          <a:ext cx="0" cy="0"/>
          <a:chOff x="0" y="0"/>
          <a:chExt cx="0" cy="0"/>
        </a:xfrm>
      </p:grpSpPr>
      <p:sp>
        <p:nvSpPr>
          <p:cNvPr id="1048803" name=""/>
          <p:cNvSpPr/>
          <p:nvPr>
            <p:ph sz="full" idx="1"/>
          </p:nvPr>
        </p:nvSpPr>
        <p:spPr>
          <a:xfrm rot="0">
            <a:off x="457200" y="1219200"/>
            <a:ext cx="8229600" cy="51054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eaLnBrk="1" hangingPunct="1" indent="0" latinLnBrk="1" lvl="0" marL="0">
              <a:buNone/>
            </a:pPr>
            <a:r>
              <a:rPr altLang="en-US" lang="en-US" u="sng"/>
              <a:t>Specialized Hospitals</a:t>
            </a:r>
          </a:p>
          <a:p>
            <a:pPr eaLnBrk="1" hangingPunct="1" indent="0" latinLnBrk="1" lvl="0" marL="0">
              <a:buFont typeface="Wingdings" pitchFamily="2" charset="2"/>
              <a:buChar char="Ø"/>
            </a:pPr>
            <a:r>
              <a:rPr altLang="en-US" lang="en-US"/>
              <a:t>Provide medical/nursing care primarily for only one discipline or specific diseases or conditions of one system</a:t>
            </a:r>
          </a:p>
          <a:p>
            <a:pPr eaLnBrk="1" hangingPunct="1" indent="0" latinLnBrk="1" lvl="0" marL="0">
              <a:buNone/>
            </a:pPr>
            <a:endParaRPr altLang="en-US" lang="en-US"/>
          </a:p>
          <a:p>
            <a:pPr eaLnBrk="1" hangingPunct="1" indent="0" latinLnBrk="1" lvl="0" marL="0">
              <a:buNone/>
            </a:pPr>
            <a:r>
              <a:rPr altLang="en-US" lang="en-US" u="sng"/>
              <a:t>Isolation Hospitals</a:t>
            </a:r>
          </a:p>
          <a:p>
            <a:pPr eaLnBrk="1" hangingPunct="1" indent="0" latinLnBrk="1" lvl="0" marL="0">
              <a:buFont typeface="Wingdings" pitchFamily="2" charset="2"/>
              <a:buChar char="Ø"/>
            </a:pPr>
            <a:r>
              <a:rPr altLang="en-US" lang="en-US"/>
              <a:t>Admit patients suffering from infections or communicable diseases requiring isolation</a:t>
            </a:r>
          </a:p>
        </p:txBody>
      </p:sp>
    </p:spTree>
  </p:cSld>
  <p:clrMapOvr>
    <a:masterClrMapping/>
  </p:clrMapOvr>
  <p:transition spd="slow" advClick="1">
    <p:wheel spokes="1"/>
  </p:transition>
  <p:timing/>
</p:sld>
</file>

<file path=ppt/slides/slide157.xml><?xml version="1.0" encoding="utf-8"?>
<p:sld xmlns:a="http://schemas.openxmlformats.org/drawingml/2006/main" xmlns:r="http://schemas.openxmlformats.org/officeDocument/2006/relationships" xmlns:p="http://schemas.openxmlformats.org/presentationml/2006/main" showMasterSp="1">
  <p:cSld>
    <p:spTree>
      <p:nvGrpSpPr>
        <p:cNvPr id="1245" name=""/>
        <p:cNvGrpSpPr/>
        <p:nvPr/>
      </p:nvGrpSpPr>
      <p:grpSpPr>
        <a:xfrm rot="0">
          <a:off x="0" y="0"/>
          <a:ext cx="0" cy="0"/>
          <a:chOff x="0" y="0"/>
          <a:chExt cx="0" cy="0"/>
        </a:xfrm>
      </p:grpSpPr>
      <p:sp>
        <p:nvSpPr>
          <p:cNvPr id="1048804" name=""/>
          <p:cNvSpPr/>
          <p:nvPr>
            <p:ph type="title" sz="full" idx="0"/>
          </p:nvPr>
        </p:nvSpPr>
        <p:spPr>
          <a:xfrm rot="0">
            <a:off x="457200" y="304800"/>
            <a:ext cx="8229600" cy="762000"/>
          </a:xfrm>
          <a:prstGeom prst="rect"/>
          <a:noFill/>
          <a:ln>
            <a:noFill/>
          </a:ln>
        </p:spPr>
        <p:txBody>
          <a:bodyPr anchor="b" bIns="0" lIns="0" rIns="0" tIns="45720" vert="horz"/>
          <a:lstStyle>
            <a:lvl1pPr algn="l" fontAlgn="base" indent="0" latinLnBrk="1" marL="0" rtl="0">
              <a:lnSpc>
                <a:spcPct val="100000"/>
              </a:lnSpc>
              <a:spcBef>
                <a:spcPct val="0"/>
              </a:spcBef>
              <a:spcAft>
                <a:spcPct val="0"/>
              </a:spcAft>
              <a:buFontTx/>
              <a:buNone/>
              <a:defRPr baseline="0" b="0" sz="5000" i="0" u="none">
                <a:solidFill>
                  <a:schemeClr val="lt2"/>
                </a:solidFill>
                <a:latin typeface="Calibri" pitchFamily="34" charset="0"/>
                <a:sym typeface="Calibri" pitchFamily="34" charset="0"/>
              </a:defRPr>
            </a:lvl1pPr>
          </a:lstStyle>
          <a:p>
            <a:pPr eaLnBrk="1" hangingPunct="1" latinLnBrk="1" lvl="0"/>
            <a:r>
              <a:rPr altLang="en-US" b="1" lang="en-US"/>
              <a:t>Hospital Departments</a:t>
            </a:r>
          </a:p>
        </p:txBody>
      </p:sp>
      <p:sp>
        <p:nvSpPr>
          <p:cNvPr id="1048805" name=""/>
          <p:cNvSpPr/>
          <p:nvPr>
            <p:ph sz="full" idx="1"/>
          </p:nvPr>
        </p:nvSpPr>
        <p:spPr>
          <a:xfrm rot="0">
            <a:off x="457200" y="1447800"/>
            <a:ext cx="8229600" cy="51054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eaLnBrk="1" hangingPunct="1" indent="0" latinLnBrk="1" lvl="0" marL="0">
              <a:buNone/>
            </a:pPr>
            <a:r>
              <a:rPr altLang="en-US" b="1" lang="en-US"/>
              <a:t>OUTPATIENT (OPD)/ CASUALTY</a:t>
            </a:r>
          </a:p>
          <a:p>
            <a:pPr eaLnBrk="1" hangingPunct="1" indent="0" latinLnBrk="1" lvl="0" marL="0">
              <a:buFont typeface="Wingdings" pitchFamily="2" charset="2"/>
              <a:buChar char="Ø"/>
            </a:pPr>
            <a:r>
              <a:rPr altLang="en-US" lang="en-US"/>
              <a:t>It is the point of contact between hospital and community. Its activities influence those of all other departments</a:t>
            </a:r>
          </a:p>
          <a:p>
            <a:pPr eaLnBrk="1" hangingPunct="1" indent="0" latinLnBrk="1" lvl="0" marL="0">
              <a:buFont typeface="Wingdings" pitchFamily="2" charset="2"/>
              <a:buChar char="Ø"/>
            </a:pPr>
            <a:r>
              <a:rPr altLang="en-US" lang="en-US"/>
              <a:t>Some space can be utilized for emergency services (casualty)</a:t>
            </a:r>
          </a:p>
          <a:p>
            <a:pPr eaLnBrk="1" hangingPunct="1" indent="0" latinLnBrk="1" lvl="0" marL="0">
              <a:buFont typeface="Wingdings" pitchFamily="2" charset="2"/>
              <a:buChar char="Ø"/>
            </a:pPr>
            <a:r>
              <a:rPr altLang="en-US" lang="en-US"/>
              <a:t>It is </a:t>
            </a:r>
            <a:r>
              <a:rPr altLang="en-US" lang="en-US"/>
              <a:t>e</a:t>
            </a:r>
            <a:r>
              <a:rPr altLang="en-US" lang="en-US"/>
              <a:t>ffective to have pharmacy, rehabilitation center, injection room</a:t>
            </a:r>
          </a:p>
          <a:p>
            <a:pPr eaLnBrk="1" hangingPunct="1" indent="0" latinLnBrk="1" lvl="0" marL="0">
              <a:buFont typeface="Wingdings" pitchFamily="2" charset="2"/>
              <a:buChar char="Ø"/>
            </a:pPr>
            <a:r>
              <a:rPr altLang="en-US" lang="en-US"/>
              <a:t>The number of clinics depends on the needs of patients. It has the Ear, Nose and Throat (ENT), Dental, Medical, Surgical, Obs/Gyn, Pediatrics and Mental Health</a:t>
            </a:r>
          </a:p>
          <a:p>
            <a:pPr eaLnBrk="1" hangingPunct="1" indent="0" latinLnBrk="1" lvl="0" marL="0"/>
            <a:endParaRPr altLang="en-US" lang="en-US"/>
          </a:p>
        </p:txBody>
      </p:sp>
    </p:spTree>
  </p:cSld>
  <p:clrMapOvr>
    <a:masterClrMapping/>
  </p:clrMapOvr>
  <p:transition spd="slow" advClick="1">
    <p:wheel spokes="1"/>
  </p:transition>
  <p:timing/>
</p:sld>
</file>

<file path=ppt/slides/slide158.xml><?xml version="1.0" encoding="utf-8"?>
<p:sld xmlns:a="http://schemas.openxmlformats.org/drawingml/2006/main" xmlns:r="http://schemas.openxmlformats.org/officeDocument/2006/relationships" xmlns:p="http://schemas.openxmlformats.org/presentationml/2006/main" showMasterSp="1">
  <p:cSld>
    <p:spTree>
      <p:nvGrpSpPr>
        <p:cNvPr id="1248" name=""/>
        <p:cNvGrpSpPr/>
        <p:nvPr/>
      </p:nvGrpSpPr>
      <p:grpSpPr>
        <a:xfrm rot="0">
          <a:off x="0" y="0"/>
          <a:ext cx="0" cy="0"/>
          <a:chOff x="0" y="0"/>
          <a:chExt cx="0" cy="0"/>
        </a:xfrm>
      </p:grpSpPr>
      <p:sp>
        <p:nvSpPr>
          <p:cNvPr id="1048809" name=""/>
          <p:cNvSpPr/>
          <p:nvPr>
            <p:ph sz="full" idx="1"/>
          </p:nvPr>
        </p:nvSpPr>
        <p:spPr>
          <a:xfrm rot="0">
            <a:off x="457200" y="1219200"/>
            <a:ext cx="8229600" cy="51054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eaLnBrk="1" hangingPunct="1" indent="0" latinLnBrk="1" lvl="0" marL="0">
              <a:buNone/>
            </a:pPr>
            <a:r>
              <a:rPr altLang="en-US" b="1" lang="en-US"/>
              <a:t>MEDICAL UNIT</a:t>
            </a:r>
          </a:p>
          <a:p>
            <a:pPr eaLnBrk="1" hangingPunct="1" indent="0" latinLnBrk="1" lvl="0" marL="0">
              <a:buFont typeface="Wingdings" pitchFamily="2" charset="2"/>
              <a:buChar char="Ø"/>
            </a:pPr>
            <a:r>
              <a:rPr altLang="en-US" lang="en-US"/>
              <a:t>In general hospitals, they are usually headed by physicians and their associates whereas in teaching hospitals by professors, assistant professors, lecturers and clinical instructors</a:t>
            </a:r>
          </a:p>
          <a:p>
            <a:pPr eaLnBrk="1" hangingPunct="1" indent="0" latinLnBrk="1" lvl="0" marL="0">
              <a:buFont typeface="Wingdings" pitchFamily="2" charset="2"/>
              <a:buChar char="Ø"/>
            </a:pPr>
            <a:r>
              <a:rPr altLang="en-US" lang="en-US"/>
              <a:t>They admit patients for treatment other than surgery and certain exceptions.</a:t>
            </a:r>
          </a:p>
          <a:p>
            <a:pPr eaLnBrk="1" hangingPunct="1" indent="0" latinLnBrk="1" lvl="0" marL="0">
              <a:buFont typeface="Wingdings" pitchFamily="2" charset="2"/>
              <a:buChar char="Ø"/>
            </a:pPr>
            <a:r>
              <a:rPr altLang="en-US" lang="en-US"/>
              <a:t>The services are further subdivided into subspecialties e.g. cardiology, neurology, nephrology, dermatology, thoracic</a:t>
            </a:r>
          </a:p>
        </p:txBody>
      </p:sp>
    </p:spTree>
  </p:cSld>
  <p:clrMapOvr>
    <a:masterClrMapping/>
  </p:clrMapOvr>
  <p:transition spd="slow" advClick="1">
    <p:wheel spokes="1"/>
  </p:transition>
  <p:timing/>
</p:sld>
</file>

<file path=ppt/slides/slide159.xml><?xml version="1.0" encoding="utf-8"?>
<p:sld xmlns:a="http://schemas.openxmlformats.org/drawingml/2006/main" xmlns:r="http://schemas.openxmlformats.org/officeDocument/2006/relationships" xmlns:p="http://schemas.openxmlformats.org/presentationml/2006/main" showMasterSp="1">
  <p:cSld>
    <p:spTree>
      <p:nvGrpSpPr>
        <p:cNvPr id="1249" name=""/>
        <p:cNvGrpSpPr/>
        <p:nvPr/>
      </p:nvGrpSpPr>
      <p:grpSpPr>
        <a:xfrm rot="0">
          <a:off x="0" y="0"/>
          <a:ext cx="0" cy="0"/>
          <a:chOff x="0" y="0"/>
          <a:chExt cx="0" cy="0"/>
        </a:xfrm>
      </p:grpSpPr>
      <p:sp>
        <p:nvSpPr>
          <p:cNvPr id="1048810" name=""/>
          <p:cNvSpPr/>
          <p:nvPr>
            <p:ph sz="full" idx="1"/>
          </p:nvPr>
        </p:nvSpPr>
        <p:spPr>
          <a:xfrm rot="0">
            <a:off x="457200" y="457200"/>
            <a:ext cx="8229600" cy="60960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eaLnBrk="1" hangingPunct="1" indent="0" latinLnBrk="1" lvl="0" marL="0">
              <a:buNone/>
            </a:pPr>
            <a:r>
              <a:rPr altLang="en-US" b="1" lang="en-US"/>
              <a:t>SURGERY UNIT</a:t>
            </a:r>
          </a:p>
          <a:p>
            <a:pPr eaLnBrk="1" hangingPunct="1" indent="0" latinLnBrk="1" lvl="0" marL="0">
              <a:buFont typeface="Wingdings" pitchFamily="2" charset="2"/>
              <a:buChar char="Ø"/>
            </a:pPr>
            <a:r>
              <a:rPr altLang="en-US" lang="en-US"/>
              <a:t>This has various subspecialties: orthopedics, urology, ENT, neurosurgery, gynecology and thoracic surgery</a:t>
            </a:r>
          </a:p>
          <a:p>
            <a:pPr eaLnBrk="1" hangingPunct="1" indent="0" latinLnBrk="1" lvl="0" marL="0">
              <a:buFont typeface="Wingdings" pitchFamily="2" charset="2"/>
              <a:buChar char="Ø"/>
            </a:pPr>
            <a:r>
              <a:rPr altLang="en-US" lang="en-US"/>
              <a:t>Operation theatre has the following facilities: receiving room, anesthesia room, lay up room, wash room and scrubbing room</a:t>
            </a:r>
          </a:p>
          <a:p>
            <a:pPr eaLnBrk="1" hangingPunct="1" indent="0" latinLnBrk="1" lvl="0" marL="0">
              <a:buNone/>
            </a:pPr>
            <a:r>
              <a:rPr altLang="en-US" b="1" lang="en-US"/>
              <a:t>MATERNITY/ OBSTETRIC UNIT</a:t>
            </a:r>
          </a:p>
          <a:p>
            <a:pPr eaLnBrk="1" hangingPunct="1" indent="0" latinLnBrk="1" lvl="0" marL="0">
              <a:buNone/>
            </a:pPr>
            <a:r>
              <a:rPr altLang="en-US" lang="en-US"/>
              <a:t>Serves to provide care for the expectant mother and her newborn. It has the following departments:</a:t>
            </a:r>
          </a:p>
          <a:p>
            <a:pPr eaLnBrk="1" hangingPunct="1" indent="0" latinLnBrk="1" lvl="0" marL="0">
              <a:buFont typeface="Wingdings" pitchFamily="2" charset="2"/>
              <a:buChar char="Ø"/>
            </a:pPr>
            <a:r>
              <a:rPr altLang="en-US" lang="en-US"/>
              <a:t>Ante – natal – Provides systematic medical supervision of women during pregnancy.  </a:t>
            </a:r>
          </a:p>
          <a:p>
            <a:pPr eaLnBrk="1" hangingPunct="1" indent="0" latinLnBrk="1" lvl="0" marL="0">
              <a:buFont typeface="Wingdings" pitchFamily="2" charset="2"/>
              <a:buChar char="Ø"/>
            </a:pPr>
            <a:r>
              <a:rPr altLang="en-US" lang="en-US"/>
              <a:t>Labor ward/delivery unit</a:t>
            </a:r>
          </a:p>
          <a:p>
            <a:pPr eaLnBrk="1" hangingPunct="1" indent="0" latinLnBrk="1" lvl="0" marL="0">
              <a:buFont typeface="Wingdings" pitchFamily="2" charset="2"/>
              <a:buChar char="Ø"/>
            </a:pPr>
            <a:r>
              <a:rPr altLang="en-US" lang="en-US"/>
              <a:t>Post natal – Provides care for the mother who has just delivered </a:t>
            </a:r>
          </a:p>
        </p:txBody>
      </p:sp>
    </p:spTree>
  </p:cSld>
  <p:clrMapOvr>
    <a:masterClrMapping/>
  </p:clrMapOvr>
  <p:transition spd="slow" advClick="1">
    <p:wheel spokes="1"/>
  </p:transition>
  <p:timing/>
</p:sld>
</file>

<file path=ppt/slides/slide16.xml><?xml version="1.0" encoding="utf-8"?>
<p:sld xmlns:a="http://schemas.openxmlformats.org/drawingml/2006/main" xmlns:r="http://schemas.openxmlformats.org/officeDocument/2006/relationships" xmlns:p="http://schemas.openxmlformats.org/presentationml/2006/main" showMasterSp="1">
  <p:cSld>
    <p:spTree>
      <p:nvGrpSpPr>
        <p:cNvPr id="1098" name=""/>
        <p:cNvGrpSpPr/>
        <p:nvPr/>
      </p:nvGrpSpPr>
      <p:grpSpPr>
        <a:xfrm rot="0">
          <a:off x="0" y="0"/>
          <a:ext cx="0" cy="0"/>
          <a:chOff x="0" y="0"/>
          <a:chExt cx="0" cy="0"/>
        </a:xfrm>
      </p:grpSpPr>
      <p:sp>
        <p:nvSpPr>
          <p:cNvPr id="1048614" name=""/>
          <p:cNvSpPr/>
          <p:nvPr>
            <p:ph type="title" sz="full" idx="0"/>
          </p:nvPr>
        </p:nvSpPr>
        <p:spPr>
          <a:xfrm rot="0">
            <a:off x="457200" y="381000"/>
            <a:ext cx="8229600" cy="666750"/>
          </a:xfrm>
          <a:prstGeom prst="rect"/>
          <a:noFill/>
          <a:ln>
            <a:noFill/>
          </a:ln>
        </p:spPr>
        <p:txBody>
          <a:bodyPr anchor="b" bIns="0" lIns="0" rIns="0" tIns="45720" vert="horz"/>
          <a:lstStyle>
            <a:lvl1pPr algn="l" fontAlgn="base" indent="0" latinLnBrk="1" marL="0" rtl="0">
              <a:lnSpc>
                <a:spcPct val="100000"/>
              </a:lnSpc>
              <a:spcBef>
                <a:spcPct val="0"/>
              </a:spcBef>
              <a:spcAft>
                <a:spcPct val="0"/>
              </a:spcAft>
              <a:buFontTx/>
              <a:buNone/>
              <a:defRPr baseline="0" b="0" sz="5000" i="0" u="none">
                <a:solidFill>
                  <a:schemeClr val="lt2"/>
                </a:solidFill>
                <a:latin typeface="Calibri" pitchFamily="34" charset="0"/>
                <a:sym typeface="Calibri" pitchFamily="34" charset="0"/>
              </a:defRPr>
            </a:lvl1pPr>
          </a:lstStyle>
          <a:p>
            <a:pPr lvl="0"/>
            <a:r>
              <a:rPr altLang="en-US" b="1" lang="en-US"/>
              <a:t>Definitions</a:t>
            </a:r>
            <a:r>
              <a:rPr altLang="en-US" lang="en-US"/>
              <a:t> </a:t>
            </a:r>
          </a:p>
        </p:txBody>
      </p:sp>
      <p:sp>
        <p:nvSpPr>
          <p:cNvPr id="1048615" name=""/>
          <p:cNvSpPr/>
          <p:nvPr>
            <p:ph sz="full" idx="1"/>
          </p:nvPr>
        </p:nvSpPr>
        <p:spPr>
          <a:xfrm rot="0">
            <a:off x="457200" y="1143000"/>
            <a:ext cx="8229600" cy="54864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lvl="0">
              <a:buFont typeface="Wingdings" pitchFamily="2" charset="2"/>
              <a:buChar char="Ø"/>
            </a:pPr>
            <a:r>
              <a:rPr altLang="en-US" b="1" lang="en-US"/>
              <a:t>Health: </a:t>
            </a:r>
            <a:r>
              <a:rPr altLang="en-US" lang="en-US"/>
              <a:t>World Health Organization (WHO) in 1946 defined health as a state of complete physical, mental and social wellbeing and not merely the absence of disease or infirmity.</a:t>
            </a:r>
          </a:p>
          <a:p>
            <a:pPr lvl="0">
              <a:buNone/>
            </a:pPr>
            <a:r>
              <a:rPr altLang="en-US" lang="en-US"/>
              <a:t>Occupation and profession are terms used interchangeably</a:t>
            </a:r>
          </a:p>
          <a:p>
            <a:pPr lvl="0">
              <a:buFont typeface="Wingdings" pitchFamily="2" charset="2"/>
              <a:buChar char="Ø"/>
            </a:pPr>
            <a:r>
              <a:rPr altLang="en-US" b="1" lang="en-US"/>
              <a:t>Occupation: </a:t>
            </a:r>
            <a:r>
              <a:rPr altLang="en-US" lang="en-US"/>
              <a:t>What occupies or engages one’s time e.g. business and employment</a:t>
            </a:r>
          </a:p>
          <a:p>
            <a:pPr lvl="0">
              <a:buFont typeface="Wingdings" pitchFamily="2" charset="2"/>
              <a:buChar char="Ø"/>
            </a:pPr>
            <a:r>
              <a:rPr altLang="en-US" b="1" lang="en-US"/>
              <a:t>Profession:  </a:t>
            </a:r>
            <a:r>
              <a:rPr altLang="en-US" lang="en-US"/>
              <a:t>A calling, vocation requiring specialized knowledge, methods and skills, as well as preparation in an institution of higher learning in the scholarly, scientific and historical principles underlying such methods and skills'. </a:t>
            </a:r>
          </a:p>
          <a:p>
            <a:pPr lvl="0"/>
            <a:endParaRPr altLang="en-US" lang="en-US"/>
          </a:p>
        </p:txBody>
      </p:sp>
    </p:spTree>
  </p:cSld>
  <p:clrMapOvr>
    <a:masterClrMapping/>
  </p:clrMapOvr>
  <p:transition spd="slow" advClick="1">
    <p:wheel spokes="1"/>
  </p:transition>
  <p:timing/>
</p:sld>
</file>

<file path=ppt/slides/slide160.xml><?xml version="1.0" encoding="utf-8"?>
<p:sld xmlns:a="http://schemas.openxmlformats.org/drawingml/2006/main" xmlns:r="http://schemas.openxmlformats.org/officeDocument/2006/relationships" xmlns:p="http://schemas.openxmlformats.org/presentationml/2006/main" showMasterSp="1">
  <p:cSld>
    <p:spTree>
      <p:nvGrpSpPr>
        <p:cNvPr id="1250" name=""/>
        <p:cNvGrpSpPr/>
        <p:nvPr/>
      </p:nvGrpSpPr>
      <p:grpSpPr>
        <a:xfrm rot="0">
          <a:off x="0" y="0"/>
          <a:ext cx="0" cy="0"/>
          <a:chOff x="0" y="0"/>
          <a:chExt cx="0" cy="0"/>
        </a:xfrm>
      </p:grpSpPr>
      <p:sp>
        <p:nvSpPr>
          <p:cNvPr id="1048811" name=""/>
          <p:cNvSpPr/>
          <p:nvPr>
            <p:ph sz="full" idx="1"/>
          </p:nvPr>
        </p:nvSpPr>
        <p:spPr>
          <a:xfrm rot="0">
            <a:off x="457200" y="1066800"/>
            <a:ext cx="8229600" cy="52578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lang="en-US"/>
              <a:t>GYNECOLOGY UNIT</a:t>
            </a:r>
          </a:p>
          <a:p>
            <a:pPr indent="0" lvl="0" marL="0">
              <a:buNone/>
            </a:pPr>
            <a:r>
              <a:rPr altLang="en-US" lang="en-US"/>
              <a:t>The following services are provided in this unit:</a:t>
            </a:r>
          </a:p>
          <a:p>
            <a:pPr indent="0" lvl="0" marL="0">
              <a:buFont typeface="Wingdings" pitchFamily="2" charset="2"/>
              <a:buChar char="Ø"/>
            </a:pPr>
            <a:r>
              <a:rPr altLang="en-US" lang="en-US"/>
              <a:t>Routine “well woman” exams. (Medical examination of women’s reproductive organs, looking out for abnormalities and possible problems and ensuring overall wellness).</a:t>
            </a:r>
          </a:p>
          <a:p>
            <a:pPr indent="0" lvl="0" marL="0">
              <a:buNone/>
            </a:pPr>
            <a:endParaRPr altLang="en-US" lang="en-US"/>
          </a:p>
          <a:p>
            <a:pPr indent="0" lvl="0" marL="0">
              <a:buFont typeface="Wingdings" pitchFamily="2" charset="2"/>
              <a:buChar char="Ø"/>
            </a:pPr>
            <a:r>
              <a:rPr altLang="en-US" lang="en-US"/>
              <a:t>Treatment of conditions or problems that involve the female reproductive system.</a:t>
            </a:r>
          </a:p>
        </p:txBody>
      </p:sp>
    </p:spTree>
  </p:cSld>
  <p:clrMapOvr>
    <a:masterClrMapping/>
  </p:clrMapOvr>
  <p:transition spd="slow" advClick="1">
    <p:wheel spokes="1"/>
  </p:transition>
  <p:timing/>
</p:sld>
</file>

<file path=ppt/slides/slide161.xml><?xml version="1.0" encoding="utf-8"?>
<p:sld xmlns:a="http://schemas.openxmlformats.org/drawingml/2006/main" xmlns:r="http://schemas.openxmlformats.org/officeDocument/2006/relationships" xmlns:p="http://schemas.openxmlformats.org/presentationml/2006/main" showMasterSp="1">
  <p:cSld>
    <p:spTree>
      <p:nvGrpSpPr>
        <p:cNvPr id="1251" name=""/>
        <p:cNvGrpSpPr/>
        <p:nvPr/>
      </p:nvGrpSpPr>
      <p:grpSpPr>
        <a:xfrm rot="0">
          <a:off x="0" y="0"/>
          <a:ext cx="0" cy="0"/>
          <a:chOff x="0" y="0"/>
          <a:chExt cx="0" cy="0"/>
        </a:xfrm>
      </p:grpSpPr>
      <p:sp>
        <p:nvSpPr>
          <p:cNvPr id="1048812" name=""/>
          <p:cNvSpPr/>
          <p:nvPr>
            <p:ph sz="full" idx="1"/>
          </p:nvPr>
        </p:nvSpPr>
        <p:spPr>
          <a:xfrm rot="0">
            <a:off x="457200" y="1295400"/>
            <a:ext cx="8229600" cy="50292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eaLnBrk="1" hangingPunct="1" indent="0" latinLnBrk="1" lvl="0" marL="0">
              <a:buNone/>
            </a:pPr>
            <a:r>
              <a:rPr altLang="en-US" b="1" lang="en-US"/>
              <a:t>PEDIATRIC UNIT</a:t>
            </a:r>
          </a:p>
          <a:p>
            <a:pPr eaLnBrk="1" hangingPunct="1" indent="0" latinLnBrk="1" lvl="0" marL="0">
              <a:buFont typeface="Wingdings" pitchFamily="2" charset="2"/>
              <a:buChar char="Ø"/>
            </a:pPr>
            <a:r>
              <a:rPr altLang="en-US" lang="en-US"/>
              <a:t>The clients in this unit are aged between 1 day old and 15 years</a:t>
            </a:r>
          </a:p>
          <a:p>
            <a:pPr eaLnBrk="1" hangingPunct="1" indent="0" latinLnBrk="1" lvl="0" marL="0">
              <a:buFont typeface="Wingdings" pitchFamily="2" charset="2"/>
              <a:buChar char="Ø"/>
            </a:pPr>
            <a:r>
              <a:rPr altLang="en-US" lang="en-US"/>
              <a:t>New Born Unit (NBU) is part of this unit. The basic need of children are best met when they are grouped and located in quiet area of the hospital</a:t>
            </a:r>
          </a:p>
          <a:p>
            <a:pPr eaLnBrk="1" hangingPunct="1" indent="0" latinLnBrk="1" lvl="0" marL="0">
              <a:buFont typeface="Wingdings" pitchFamily="2" charset="2"/>
              <a:buChar char="Ø"/>
            </a:pPr>
            <a:r>
              <a:rPr altLang="en-US" lang="en-US"/>
              <a:t>There is need for large play rooms and school room</a:t>
            </a:r>
          </a:p>
          <a:p>
            <a:pPr eaLnBrk="1" hangingPunct="1" indent="0" latinLnBrk="1" lvl="0" marL="0">
              <a:buFont typeface="Wingdings" pitchFamily="2" charset="2"/>
              <a:buChar char="Ø"/>
            </a:pPr>
            <a:r>
              <a:rPr altLang="en-US" lang="en-US"/>
              <a:t>There should be an isolation room and facilities for mothers</a:t>
            </a:r>
          </a:p>
        </p:txBody>
      </p:sp>
    </p:spTree>
  </p:cSld>
  <p:clrMapOvr>
    <a:masterClrMapping/>
  </p:clrMapOvr>
  <p:transition spd="slow" advClick="1">
    <p:wheel spokes="1"/>
  </p:transition>
  <p:timing/>
</p:sld>
</file>

<file path=ppt/slides/slide162.xml><?xml version="1.0" encoding="utf-8"?>
<p:sld xmlns:a="http://schemas.openxmlformats.org/drawingml/2006/main" xmlns:r="http://schemas.openxmlformats.org/officeDocument/2006/relationships" xmlns:p="http://schemas.openxmlformats.org/presentationml/2006/main" showMasterSp="1">
  <p:cSld>
    <p:spTree>
      <p:nvGrpSpPr>
        <p:cNvPr id="1252" name=""/>
        <p:cNvGrpSpPr/>
        <p:nvPr/>
      </p:nvGrpSpPr>
      <p:grpSpPr>
        <a:xfrm rot="0">
          <a:off x="0" y="0"/>
          <a:ext cx="0" cy="0"/>
          <a:chOff x="0" y="0"/>
          <a:chExt cx="0" cy="0"/>
        </a:xfrm>
      </p:grpSpPr>
      <p:sp>
        <p:nvSpPr>
          <p:cNvPr id="1048813" name=""/>
          <p:cNvSpPr/>
          <p:nvPr>
            <p:ph sz="full" idx="1"/>
          </p:nvPr>
        </p:nvSpPr>
        <p:spPr>
          <a:xfrm rot="0">
            <a:off x="457200" y="762000"/>
            <a:ext cx="8229600" cy="55626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eaLnBrk="1" hangingPunct="1" indent="0" latinLnBrk="1" lvl="0" marL="0">
              <a:buNone/>
            </a:pPr>
            <a:r>
              <a:rPr altLang="en-US" b="1" lang="en-US"/>
              <a:t>DENTAL UNIT</a:t>
            </a:r>
          </a:p>
          <a:p>
            <a:pPr eaLnBrk="1" hangingPunct="1" indent="0" latinLnBrk="1" lvl="0" marL="0">
              <a:buFont typeface="Wingdings" pitchFamily="2" charset="2"/>
              <a:buChar char="Ø"/>
            </a:pPr>
            <a:r>
              <a:rPr altLang="en-US" lang="en-US"/>
              <a:t>It is concerned with the dental welfare of the clients. The services of hospital dental specialists are needed for collaboration with the orthopedic or general surgeon in  treatment of fracture of elbow</a:t>
            </a:r>
          </a:p>
          <a:p>
            <a:pPr eaLnBrk="1" hangingPunct="1" indent="0" latinLnBrk="1" lvl="0" marL="0">
              <a:buNone/>
            </a:pPr>
            <a:r>
              <a:rPr altLang="en-US" b="1" lang="en-US"/>
              <a:t>RADIOLOGY/ X –RAY</a:t>
            </a:r>
          </a:p>
          <a:p>
            <a:pPr eaLnBrk="1" hangingPunct="1" indent="0" latinLnBrk="1" lvl="0" marL="0">
              <a:buFont typeface="Wingdings" pitchFamily="2" charset="2"/>
              <a:buChar char="Ø"/>
            </a:pPr>
            <a:r>
              <a:rPr altLang="en-US" lang="en-US"/>
              <a:t>It provides diagnostic services for inpatient, outpatient and casualties.</a:t>
            </a:r>
          </a:p>
          <a:p>
            <a:pPr eaLnBrk="1" hangingPunct="1" indent="0" latinLnBrk="1" lvl="0" marL="0">
              <a:buNone/>
            </a:pPr>
            <a:r>
              <a:rPr altLang="en-US" b="1" lang="en-US"/>
              <a:t>PATHOLOGY/LABORATORY</a:t>
            </a:r>
          </a:p>
          <a:p>
            <a:pPr eaLnBrk="1" hangingPunct="1" indent="0" latinLnBrk="1" lvl="0" marL="0">
              <a:buFont typeface="Wingdings" pitchFamily="2" charset="2"/>
              <a:buChar char="Ø"/>
            </a:pPr>
            <a:r>
              <a:rPr altLang="en-US" lang="en-US"/>
              <a:t>Primary function is assisting in diagnosis of diseases and treatment. Specimen examined include stool, urine, sputum, blood, cerebrospinal fluid, tissues and bone marrow </a:t>
            </a:r>
          </a:p>
          <a:p>
            <a:pPr eaLnBrk="1" hangingPunct="1" indent="0" latinLnBrk="1" lvl="0" marL="0"/>
            <a:endParaRPr altLang="en-US" lang="en-US"/>
          </a:p>
        </p:txBody>
      </p:sp>
    </p:spTree>
  </p:cSld>
  <p:clrMapOvr>
    <a:masterClrMapping/>
  </p:clrMapOvr>
  <p:transition spd="slow" advClick="1">
    <p:wheel spokes="1"/>
  </p:transition>
  <p:timing/>
</p:sld>
</file>

<file path=ppt/slides/slide163.xml><?xml version="1.0" encoding="utf-8"?>
<p:sld xmlns:a="http://schemas.openxmlformats.org/drawingml/2006/main" xmlns:r="http://schemas.openxmlformats.org/officeDocument/2006/relationships" xmlns:p="http://schemas.openxmlformats.org/presentationml/2006/main" showMasterSp="1">
  <p:cSld>
    <p:spTree>
      <p:nvGrpSpPr>
        <p:cNvPr id="1253" name=""/>
        <p:cNvGrpSpPr/>
        <p:nvPr/>
      </p:nvGrpSpPr>
      <p:grpSpPr>
        <a:xfrm rot="0">
          <a:off x="0" y="0"/>
          <a:ext cx="0" cy="0"/>
          <a:chOff x="0" y="0"/>
          <a:chExt cx="0" cy="0"/>
        </a:xfrm>
      </p:grpSpPr>
      <p:sp>
        <p:nvSpPr>
          <p:cNvPr id="1048814" name=""/>
          <p:cNvSpPr/>
          <p:nvPr>
            <p:ph sz="full" idx="1"/>
          </p:nvPr>
        </p:nvSpPr>
        <p:spPr>
          <a:xfrm rot="0">
            <a:off x="457200" y="990600"/>
            <a:ext cx="8229600" cy="51054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eaLnBrk="1" hangingPunct="1" indent="0" latinLnBrk="1" lvl="0" marL="0">
              <a:buNone/>
            </a:pPr>
            <a:r>
              <a:rPr altLang="en-US" b="1" lang="en-US"/>
              <a:t>PSYCHIATRY/MENTAL HEALTH</a:t>
            </a:r>
          </a:p>
          <a:p>
            <a:pPr eaLnBrk="1" hangingPunct="1" indent="0" latinLnBrk="1" lvl="0" marL="0">
              <a:buFont typeface="Wingdings" pitchFamily="2" charset="2"/>
              <a:buChar char="Ø"/>
            </a:pPr>
            <a:r>
              <a:rPr altLang="en-US" lang="en-US"/>
              <a:t>It should have the following services: outpatient, liaison services for contact with mental hospitals, day and night treatment services, inpatient units and psychiatry communication services</a:t>
            </a:r>
          </a:p>
          <a:p>
            <a:pPr eaLnBrk="1" hangingPunct="1" indent="0" latinLnBrk="1" lvl="0" marL="0">
              <a:buNone/>
            </a:pPr>
            <a:r>
              <a:rPr altLang="en-US" b="1" lang="en-US"/>
              <a:t>PHARMACY</a:t>
            </a:r>
          </a:p>
          <a:p>
            <a:pPr eaLnBrk="1" hangingPunct="1" indent="0" latinLnBrk="1" lvl="0" marL="0">
              <a:buFont typeface="Wingdings" pitchFamily="2" charset="2"/>
              <a:buChar char="Ø"/>
            </a:pPr>
            <a:r>
              <a:rPr altLang="en-US" lang="en-US"/>
              <a:t>The functions include stocking of drugs and medical supplies, distribution of drugs to departments</a:t>
            </a:r>
          </a:p>
          <a:p>
            <a:pPr eaLnBrk="1" hangingPunct="1" indent="0" latinLnBrk="1" lvl="0" marL="0">
              <a:buNone/>
            </a:pPr>
            <a:r>
              <a:rPr altLang="en-US" b="1" lang="en-US"/>
              <a:t>LAUNDRY</a:t>
            </a:r>
          </a:p>
          <a:p>
            <a:pPr eaLnBrk="1" hangingPunct="1" indent="0" latinLnBrk="1" lvl="0" marL="0">
              <a:buFont typeface="Wingdings" pitchFamily="2" charset="2"/>
              <a:buChar char="Ø"/>
            </a:pPr>
            <a:r>
              <a:rPr altLang="en-US" lang="en-US"/>
              <a:t>Ensures availability of microbe – free washed linen</a:t>
            </a:r>
          </a:p>
        </p:txBody>
      </p:sp>
    </p:spTree>
  </p:cSld>
  <p:clrMapOvr>
    <a:masterClrMapping/>
  </p:clrMapOvr>
  <p:transition spd="slow" advClick="1">
    <p:wheel spokes="1"/>
  </p:transition>
  <p:timing/>
</p:sld>
</file>

<file path=ppt/slides/slide164.xml><?xml version="1.0" encoding="utf-8"?>
<p:sld xmlns:a="http://schemas.openxmlformats.org/drawingml/2006/main" xmlns:r="http://schemas.openxmlformats.org/officeDocument/2006/relationships" xmlns:p="http://schemas.openxmlformats.org/presentationml/2006/main" showMasterSp="1">
  <p:cSld>
    <p:spTree>
      <p:nvGrpSpPr>
        <p:cNvPr id="1254" name=""/>
        <p:cNvGrpSpPr/>
        <p:nvPr/>
      </p:nvGrpSpPr>
      <p:grpSpPr>
        <a:xfrm rot="0">
          <a:off x="0" y="0"/>
          <a:ext cx="0" cy="0"/>
          <a:chOff x="0" y="0"/>
          <a:chExt cx="0" cy="0"/>
        </a:xfrm>
      </p:grpSpPr>
      <p:sp>
        <p:nvSpPr>
          <p:cNvPr id="1048815" name=""/>
          <p:cNvSpPr/>
          <p:nvPr>
            <p:ph sz="full" idx="1"/>
          </p:nvPr>
        </p:nvSpPr>
        <p:spPr>
          <a:xfrm rot="0">
            <a:off x="457200" y="533400"/>
            <a:ext cx="8229600" cy="57912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eaLnBrk="1" hangingPunct="1" indent="0" latinLnBrk="1" lvl="0" marL="0">
              <a:buNone/>
            </a:pPr>
            <a:r>
              <a:rPr altLang="en-US" b="1" lang="en-US"/>
              <a:t>DIETARY </a:t>
            </a:r>
          </a:p>
          <a:p>
            <a:pPr eaLnBrk="1" hangingPunct="1" indent="0" latinLnBrk="1" lvl="0" marL="0">
              <a:buFont typeface="Wingdings" pitchFamily="2" charset="2"/>
              <a:buChar char="Ø"/>
            </a:pPr>
            <a:r>
              <a:rPr altLang="en-US" lang="en-US"/>
              <a:t>Preparation of nutritionally adequate meals</a:t>
            </a:r>
          </a:p>
          <a:p>
            <a:pPr eaLnBrk="1" hangingPunct="1" indent="0" latinLnBrk="1" lvl="0" marL="0">
              <a:buNone/>
            </a:pPr>
            <a:r>
              <a:rPr altLang="en-US" b="1" lang="en-US"/>
              <a:t>CENTRAL STERILE SUPPLY SERVICES DEPARTMENT</a:t>
            </a:r>
          </a:p>
          <a:p>
            <a:pPr eaLnBrk="1" hangingPunct="1" indent="0" latinLnBrk="1" lvl="0" marL="0">
              <a:buFont typeface="Wingdings" pitchFamily="2" charset="2"/>
              <a:buChar char="Ø"/>
            </a:pPr>
            <a:r>
              <a:rPr altLang="en-US" lang="en-US"/>
              <a:t>It stores, sterilizes, maintains and issues instruments, materials and garments which are required to be sterilized. Air condition in this department is essential to avoid contamination through air</a:t>
            </a:r>
          </a:p>
          <a:p>
            <a:pPr eaLnBrk="1" hangingPunct="1" indent="0" latinLnBrk="1" lvl="0" marL="0">
              <a:buNone/>
            </a:pPr>
            <a:r>
              <a:rPr altLang="en-US" b="1" lang="en-US"/>
              <a:t>NURSING DEPARTMENT</a:t>
            </a:r>
          </a:p>
          <a:p>
            <a:pPr eaLnBrk="1" hangingPunct="1" indent="0" latinLnBrk="1" lvl="0" marL="0">
              <a:buFont typeface="Wingdings" pitchFamily="2" charset="2"/>
              <a:buChar char="Ø"/>
            </a:pPr>
            <a:r>
              <a:rPr altLang="en-US" lang="en-US"/>
              <a:t>Major force in health and in medical team which is so essential for providing services to the hospital</a:t>
            </a:r>
          </a:p>
          <a:p>
            <a:pPr eaLnBrk="1" hangingPunct="1" indent="0" latinLnBrk="1" lvl="0" marL="0">
              <a:buFont typeface="Wingdings" pitchFamily="2" charset="2"/>
              <a:buChar char="Ø"/>
            </a:pPr>
            <a:r>
              <a:rPr altLang="en-US" lang="en-US"/>
              <a:t>Nursing personnel consist of professional nurses, practicing nurses and nursing assistants</a:t>
            </a:r>
          </a:p>
        </p:txBody>
      </p:sp>
    </p:spTree>
  </p:cSld>
  <p:clrMapOvr>
    <a:masterClrMapping/>
  </p:clrMapOvr>
  <p:transition spd="slow" advClick="1">
    <p:wheel spokes="1"/>
  </p:transition>
  <p:timing/>
</p:sld>
</file>

<file path=ppt/slides/slide165.xml><?xml version="1.0" encoding="utf-8"?>
<p:sld xmlns:a="http://schemas.openxmlformats.org/drawingml/2006/main" xmlns:r="http://schemas.openxmlformats.org/officeDocument/2006/relationships" xmlns:p="http://schemas.openxmlformats.org/presentationml/2006/main" showMasterSp="1">
  <p:cSld>
    <p:spTree>
      <p:nvGrpSpPr>
        <p:cNvPr id="1255" name=""/>
        <p:cNvGrpSpPr/>
        <p:nvPr/>
      </p:nvGrpSpPr>
      <p:grpSpPr>
        <a:xfrm rot="0">
          <a:off x="0" y="0"/>
          <a:ext cx="0" cy="0"/>
          <a:chOff x="0" y="0"/>
          <a:chExt cx="0" cy="0"/>
        </a:xfrm>
      </p:grpSpPr>
      <p:sp>
        <p:nvSpPr>
          <p:cNvPr id="1048816" name=""/>
          <p:cNvSpPr/>
          <p:nvPr>
            <p:ph type="title" sz="full" idx="0"/>
          </p:nvPr>
        </p:nvSpPr>
        <p:spPr>
          <a:xfrm rot="0">
            <a:off x="381000" y="228600"/>
            <a:ext cx="8229600" cy="1143000"/>
          </a:xfrm>
          <a:prstGeom prst="rect"/>
          <a:noFill/>
          <a:ln>
            <a:noFill/>
          </a:ln>
        </p:spPr>
        <p:txBody>
          <a:bodyPr anchor="b" bIns="0" lIns="0" rIns="0" tIns="45720" vert="horz"/>
          <a:lstStyle>
            <a:lvl1pPr algn="l" fontAlgn="base" indent="0" latinLnBrk="1" marL="0" rtl="0">
              <a:lnSpc>
                <a:spcPct val="100000"/>
              </a:lnSpc>
              <a:spcBef>
                <a:spcPct val="0"/>
              </a:spcBef>
              <a:spcAft>
                <a:spcPct val="0"/>
              </a:spcAft>
              <a:buFontTx/>
              <a:buNone/>
              <a:defRPr baseline="0" b="0" sz="5000" i="0" u="none">
                <a:solidFill>
                  <a:schemeClr val="lt2"/>
                </a:solidFill>
                <a:latin typeface="Calibri" pitchFamily="34" charset="0"/>
                <a:sym typeface="Calibri" pitchFamily="34" charset="0"/>
              </a:defRPr>
            </a:lvl1pPr>
          </a:lstStyle>
          <a:p>
            <a:pPr lvl="0"/>
            <a:r>
              <a:rPr altLang="en-US" b="1" lang="en-US"/>
              <a:t>Hospital Hygiene</a:t>
            </a:r>
          </a:p>
        </p:txBody>
      </p:sp>
      <p:sp>
        <p:nvSpPr>
          <p:cNvPr id="1048817" name=""/>
          <p:cNvSpPr/>
          <p:nvPr>
            <p:ph sz="full" idx="1"/>
          </p:nvPr>
        </p:nvSpPr>
        <p:spPr>
          <a:xfrm rot="0">
            <a:off x="457200" y="1600200"/>
            <a:ext cx="8229600" cy="47244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lang="en-US"/>
              <a:t>The hospital is kept clean by:</a:t>
            </a:r>
          </a:p>
          <a:p>
            <a:pPr indent="0" lvl="0" marL="0"/>
            <a:endParaRPr altLang="en-US" lang="en-US"/>
          </a:p>
          <a:p>
            <a:pPr indent="0" lvl="0" marL="0">
              <a:buNone/>
            </a:pPr>
            <a:r>
              <a:rPr altLang="en-US" b="1" lang="en-US"/>
              <a:t>Sweeping</a:t>
            </a:r>
          </a:p>
          <a:p>
            <a:pPr indent="0" lvl="0" marL="0">
              <a:buFont typeface="Wingdings" pitchFamily="2" charset="2"/>
              <a:buChar char="Ø"/>
            </a:pPr>
            <a:r>
              <a:rPr altLang="en-US" lang="en-US"/>
              <a:t>Not a very common method of cleaning in the ward, but if necessary ensure the following:</a:t>
            </a:r>
          </a:p>
          <a:p>
            <a:pPr indent="0" lvl="0" marL="0">
              <a:buFont typeface="Wingdings" pitchFamily="2" charset="2"/>
              <a:buChar char="§"/>
            </a:pPr>
            <a:r>
              <a:rPr altLang="en-US" lang="en-US"/>
              <a:t>Windows are open</a:t>
            </a:r>
          </a:p>
          <a:p>
            <a:pPr indent="0" lvl="0" marL="0">
              <a:buFont typeface="Wingdings" pitchFamily="2" charset="2"/>
              <a:buChar char="§"/>
            </a:pPr>
            <a:r>
              <a:rPr altLang="en-US" lang="en-US"/>
              <a:t>Sprinkle water before sweeping</a:t>
            </a:r>
          </a:p>
          <a:p>
            <a:pPr indent="0" lvl="0" marL="0">
              <a:buFont typeface="Wingdings" pitchFamily="2" charset="2"/>
              <a:buChar char="§"/>
            </a:pPr>
            <a:r>
              <a:rPr altLang="en-US" lang="en-US"/>
              <a:t>Sweep the dust into one place</a:t>
            </a:r>
          </a:p>
          <a:p>
            <a:pPr indent="0" lvl="0" marL="0">
              <a:buFont typeface="Wingdings" pitchFamily="2" charset="2"/>
              <a:buChar char="§"/>
            </a:pPr>
            <a:r>
              <a:rPr altLang="en-US" lang="en-US"/>
              <a:t>Collect using a dust pans, NEVER use hands</a:t>
            </a:r>
          </a:p>
          <a:p>
            <a:pPr indent="0" lvl="0" marL="0">
              <a:buFont typeface="Wingdings" pitchFamily="2" charset="2"/>
              <a:buChar char="§"/>
            </a:pPr>
            <a:endParaRPr altLang="en-US" lang="en-US"/>
          </a:p>
        </p:txBody>
      </p:sp>
    </p:spTree>
  </p:cSld>
  <p:clrMapOvr>
    <a:masterClrMapping/>
  </p:clrMapOvr>
  <p:transition spd="slow" advClick="1">
    <p:wheel spokes="1"/>
  </p:transition>
  <p:timing/>
</p:sld>
</file>

<file path=ppt/slides/slide166.xml><?xml version="1.0" encoding="utf-8"?>
<p:sld xmlns:a="http://schemas.openxmlformats.org/drawingml/2006/main" xmlns:r="http://schemas.openxmlformats.org/officeDocument/2006/relationships" xmlns:p="http://schemas.openxmlformats.org/presentationml/2006/main" showMasterSp="1">
  <p:cSld>
    <p:spTree>
      <p:nvGrpSpPr>
        <p:cNvPr id="1256" name=""/>
        <p:cNvGrpSpPr/>
        <p:nvPr/>
      </p:nvGrpSpPr>
      <p:grpSpPr>
        <a:xfrm rot="0">
          <a:off x="0" y="0"/>
          <a:ext cx="0" cy="0"/>
          <a:chOff x="0" y="0"/>
          <a:chExt cx="0" cy="0"/>
        </a:xfrm>
      </p:grpSpPr>
      <p:sp>
        <p:nvSpPr>
          <p:cNvPr id="1048818" name=""/>
          <p:cNvSpPr/>
          <p:nvPr>
            <p:ph sz="full" idx="1"/>
          </p:nvPr>
        </p:nvSpPr>
        <p:spPr>
          <a:xfrm rot="0">
            <a:off x="457200" y="609600"/>
            <a:ext cx="8229600" cy="58674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lang="en-US"/>
              <a:t>Scrubbing</a:t>
            </a:r>
          </a:p>
          <a:p>
            <a:pPr indent="0" lvl="0" marL="0">
              <a:buFont typeface="Wingdings" pitchFamily="2" charset="2"/>
              <a:buChar char="Ø"/>
            </a:pPr>
            <a:r>
              <a:rPr altLang="en-US" lang="en-US"/>
              <a:t>Surfaces like walls, floors, sinks require scrubbing frequently. </a:t>
            </a:r>
          </a:p>
          <a:p>
            <a:pPr indent="0" lvl="0" marL="0">
              <a:buFont typeface="Wingdings" pitchFamily="2" charset="2"/>
              <a:buChar char="Ø"/>
            </a:pPr>
            <a:r>
              <a:rPr altLang="en-US" lang="en-US"/>
              <a:t>It is done using scrubber, disinfectant and water</a:t>
            </a:r>
          </a:p>
          <a:p>
            <a:pPr indent="0" lvl="0" marL="0">
              <a:buNone/>
            </a:pPr>
            <a:r>
              <a:rPr altLang="en-US" b="1" lang="en-US"/>
              <a:t>Washing</a:t>
            </a:r>
          </a:p>
          <a:p>
            <a:pPr indent="0" lvl="0" marL="0">
              <a:buFont typeface="Wingdings" pitchFamily="2" charset="2"/>
              <a:buChar char="Ø"/>
            </a:pPr>
            <a:r>
              <a:rPr altLang="en-US" lang="en-US"/>
              <a:t>It is the method of choice of cleaning linen, towels, gowns</a:t>
            </a:r>
          </a:p>
          <a:p>
            <a:pPr indent="0" lvl="0" marL="0">
              <a:buFont typeface="Wingdings" pitchFamily="2" charset="2"/>
              <a:buChar char="Ø"/>
            </a:pPr>
            <a:r>
              <a:rPr altLang="en-US" lang="en-US"/>
              <a:t>Done using soap and water</a:t>
            </a:r>
          </a:p>
          <a:p>
            <a:pPr indent="0" lvl="0" marL="0">
              <a:buFont typeface="Wingdings" pitchFamily="2" charset="2"/>
              <a:buChar char="Ø"/>
            </a:pPr>
            <a:r>
              <a:rPr altLang="en-US" lang="en-US"/>
              <a:t>Note: Materials made of rubber should not be dried under the sun</a:t>
            </a:r>
          </a:p>
          <a:p>
            <a:pPr indent="0" lvl="0" marL="0">
              <a:buNone/>
            </a:pPr>
            <a:r>
              <a:rPr altLang="en-US" b="1" lang="en-US"/>
              <a:t>Mopping</a:t>
            </a:r>
          </a:p>
          <a:p>
            <a:pPr indent="0" lvl="0" marL="0">
              <a:buFont typeface="Wingdings" pitchFamily="2" charset="2"/>
              <a:buChar char="Ø"/>
            </a:pPr>
            <a:r>
              <a:rPr altLang="en-US" lang="en-US"/>
              <a:t>A method of cleaning where a mopper, water, soap and disinfectants are used</a:t>
            </a:r>
          </a:p>
        </p:txBody>
      </p:sp>
    </p:spTree>
  </p:cSld>
  <p:clrMapOvr>
    <a:masterClrMapping/>
  </p:clrMapOvr>
  <p:transition spd="slow" advClick="1">
    <p:wheel spokes="1"/>
  </p:transition>
  <p:timing/>
</p:sld>
</file>

<file path=ppt/slides/slide167.xml><?xml version="1.0" encoding="utf-8"?>
<p:sld xmlns:a="http://schemas.openxmlformats.org/drawingml/2006/main" xmlns:r="http://schemas.openxmlformats.org/officeDocument/2006/relationships" xmlns:p="http://schemas.openxmlformats.org/presentationml/2006/main" showMasterSp="1">
  <p:cSld>
    <p:spTree>
      <p:nvGrpSpPr>
        <p:cNvPr id="1257" name=""/>
        <p:cNvGrpSpPr/>
        <p:nvPr/>
      </p:nvGrpSpPr>
      <p:grpSpPr>
        <a:xfrm rot="0">
          <a:off x="0" y="0"/>
          <a:ext cx="0" cy="0"/>
          <a:chOff x="0" y="0"/>
          <a:chExt cx="0" cy="0"/>
        </a:xfrm>
      </p:grpSpPr>
      <p:sp>
        <p:nvSpPr>
          <p:cNvPr id="1048819" name=""/>
          <p:cNvSpPr/>
          <p:nvPr>
            <p:ph sz="full" idx="1"/>
          </p:nvPr>
        </p:nvSpPr>
        <p:spPr>
          <a:xfrm rot="0">
            <a:off x="457200" y="914400"/>
            <a:ext cx="8229600" cy="54102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lang="en-US"/>
              <a:t>Damp Dusting</a:t>
            </a:r>
          </a:p>
          <a:p>
            <a:pPr indent="0" lvl="0" marL="0">
              <a:buFont typeface="Wingdings" pitchFamily="2" charset="2"/>
              <a:buChar char="Ø"/>
            </a:pPr>
            <a:r>
              <a:rPr altLang="en-US" lang="en-US"/>
              <a:t>It is done after other methods of cleaning</a:t>
            </a:r>
          </a:p>
          <a:p>
            <a:pPr indent="0" lvl="0" marL="0">
              <a:buFont typeface="Wingdings" pitchFamily="2" charset="2"/>
              <a:buChar char="Ø"/>
            </a:pPr>
            <a:r>
              <a:rPr altLang="en-US" lang="en-US"/>
              <a:t>Its purpose is to remove dust that had settled on the ward surfaces</a:t>
            </a:r>
          </a:p>
          <a:p>
            <a:pPr indent="0" lvl="0" marL="0">
              <a:buFont typeface="Wingdings" pitchFamily="2" charset="2"/>
              <a:buChar char="Ø"/>
            </a:pPr>
            <a:r>
              <a:rPr altLang="en-US" lang="en-US"/>
              <a:t>Need a trolley whose top shelf should be having: antiseptic solution, three dusters and disposable gloves</a:t>
            </a:r>
          </a:p>
          <a:p>
            <a:pPr indent="0" lvl="0" marL="0">
              <a:buFont typeface="Wingdings" pitchFamily="2" charset="2"/>
              <a:buChar char="Ø"/>
            </a:pPr>
            <a:r>
              <a:rPr altLang="en-US" lang="en-US"/>
              <a:t>The bottom shelf should be having: receiver for rubbish, clean water, container for dirty water</a:t>
            </a:r>
          </a:p>
          <a:p>
            <a:pPr indent="0" lvl="0" marL="0">
              <a:buNone/>
            </a:pPr>
            <a:r>
              <a:rPr altLang="en-US" b="1" lang="en-US" u="sng"/>
              <a:t>Procedure</a:t>
            </a:r>
          </a:p>
          <a:p>
            <a:pPr algn="ctr" indent="0" lvl="0" marL="0">
              <a:buNone/>
            </a:pPr>
            <a:r>
              <a:rPr altLang="en-US" lang="en-US" u="sng"/>
              <a:t>Preparation</a:t>
            </a:r>
          </a:p>
          <a:p>
            <a:pPr indent="0" lvl="0" marL="0">
              <a:buFont typeface="Wingdings" pitchFamily="2" charset="2"/>
              <a:buChar char="Ø"/>
            </a:pPr>
            <a:r>
              <a:rPr altLang="en-US" lang="en-US"/>
              <a:t>Inform the patients about the procedure</a:t>
            </a:r>
          </a:p>
        </p:txBody>
      </p:sp>
    </p:spTree>
  </p:cSld>
  <p:clrMapOvr>
    <a:masterClrMapping/>
  </p:clrMapOvr>
  <p:transition spd="slow" advClick="1">
    <p:wheel spokes="1"/>
  </p:transition>
  <p:timing/>
</p:sld>
</file>

<file path=ppt/slides/slide168.xml><?xml version="1.0" encoding="utf-8"?>
<p:sld xmlns:a="http://schemas.openxmlformats.org/drawingml/2006/main" xmlns:r="http://schemas.openxmlformats.org/officeDocument/2006/relationships" xmlns:p="http://schemas.openxmlformats.org/presentationml/2006/main" showMasterSp="1">
  <p:cSld>
    <p:spTree>
      <p:nvGrpSpPr>
        <p:cNvPr id="1258" name=""/>
        <p:cNvGrpSpPr/>
        <p:nvPr/>
      </p:nvGrpSpPr>
      <p:grpSpPr>
        <a:xfrm rot="0">
          <a:off x="0" y="0"/>
          <a:ext cx="0" cy="0"/>
          <a:chOff x="0" y="0"/>
          <a:chExt cx="0" cy="0"/>
        </a:xfrm>
      </p:grpSpPr>
      <p:sp>
        <p:nvSpPr>
          <p:cNvPr id="1048820" name=""/>
          <p:cNvSpPr/>
          <p:nvPr>
            <p:ph sz="full" idx="1"/>
          </p:nvPr>
        </p:nvSpPr>
        <p:spPr>
          <a:xfrm rot="0">
            <a:off x="457200" y="609600"/>
            <a:ext cx="8229600" cy="59436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lvl="0">
              <a:buFont typeface="Wingdings" pitchFamily="2" charset="2"/>
              <a:buChar char="Ø"/>
            </a:pPr>
            <a:r>
              <a:rPr altLang="en-US" lang="en-US"/>
              <a:t>Open the windows and ensure there is enough work space</a:t>
            </a:r>
          </a:p>
          <a:p>
            <a:pPr lvl="0">
              <a:buFont typeface="Wingdings" pitchFamily="2" charset="2"/>
              <a:buChar char="Ø"/>
            </a:pPr>
            <a:r>
              <a:rPr altLang="en-US" lang="en-US"/>
              <a:t>Arrange trolley as above</a:t>
            </a:r>
          </a:p>
          <a:p>
            <a:pPr lvl="0">
              <a:buFont typeface="Wingdings" pitchFamily="2" charset="2"/>
              <a:buChar char="Ø"/>
            </a:pPr>
            <a:r>
              <a:rPr altLang="en-US" lang="en-US"/>
              <a:t>Put on an apron and gloves</a:t>
            </a:r>
          </a:p>
          <a:p>
            <a:pPr algn="ctr" lvl="0">
              <a:buNone/>
            </a:pPr>
            <a:r>
              <a:rPr altLang="en-US" lang="en-US" u="sng"/>
              <a:t>Method</a:t>
            </a:r>
          </a:p>
          <a:p>
            <a:pPr lvl="0">
              <a:buFont typeface="Wingdings" pitchFamily="2" charset="2"/>
              <a:buChar char="Ø"/>
            </a:pPr>
            <a:r>
              <a:rPr altLang="en-US" lang="en-US"/>
              <a:t>Mix disinfectant solution with water in the recommended ratio</a:t>
            </a:r>
          </a:p>
          <a:p>
            <a:pPr lvl="0">
              <a:buFont typeface="Wingdings" pitchFamily="2" charset="2"/>
              <a:buChar char="Ø"/>
            </a:pPr>
            <a:r>
              <a:rPr altLang="en-US" lang="en-US"/>
              <a:t>Deep a clean duster into the water to wet it</a:t>
            </a:r>
          </a:p>
          <a:p>
            <a:pPr lvl="0">
              <a:buFont typeface="Wingdings" pitchFamily="2" charset="2"/>
              <a:buChar char="Ø"/>
            </a:pPr>
            <a:r>
              <a:rPr altLang="en-US" lang="en-US"/>
              <a:t>Squeeze out the water</a:t>
            </a:r>
          </a:p>
          <a:p>
            <a:pPr lvl="0">
              <a:buFont typeface="Wingdings" pitchFamily="2" charset="2"/>
              <a:buChar char="Ø"/>
            </a:pPr>
            <a:r>
              <a:rPr altLang="en-US" lang="en-US"/>
              <a:t>Dust from the higher surfaces downwards</a:t>
            </a:r>
          </a:p>
          <a:p>
            <a:pPr lvl="0">
              <a:buFont typeface="Wingdings" pitchFamily="2" charset="2"/>
              <a:buChar char="Ø"/>
            </a:pPr>
            <a:r>
              <a:rPr altLang="en-US" lang="en-US"/>
              <a:t>Change dusting water as it gets dirty and also the towel as necessary</a:t>
            </a:r>
          </a:p>
          <a:p>
            <a:pPr lvl="0">
              <a:buFont typeface="Wingdings" pitchFamily="2" charset="2"/>
              <a:buChar char="Ø"/>
            </a:pPr>
            <a:r>
              <a:rPr altLang="en-US" lang="en-US"/>
              <a:t>Arrange instruments and items as you proceed</a:t>
            </a:r>
          </a:p>
        </p:txBody>
      </p:sp>
    </p:spTree>
  </p:cSld>
  <p:clrMapOvr>
    <a:masterClrMapping/>
  </p:clrMapOvr>
  <p:transition spd="slow" advClick="1">
    <p:wheel spokes="1"/>
  </p:transition>
  <p:timing/>
</p:sld>
</file>

<file path=ppt/slides/slide169.xml><?xml version="1.0" encoding="utf-8"?>
<p:sld xmlns:a="http://schemas.openxmlformats.org/drawingml/2006/main" xmlns:r="http://schemas.openxmlformats.org/officeDocument/2006/relationships" xmlns:p="http://schemas.openxmlformats.org/presentationml/2006/main" showMasterSp="1">
  <p:cSld>
    <p:spTree>
      <p:nvGrpSpPr>
        <p:cNvPr id="1259" name=""/>
        <p:cNvGrpSpPr/>
        <p:nvPr/>
      </p:nvGrpSpPr>
      <p:grpSpPr>
        <a:xfrm rot="0">
          <a:off x="0" y="0"/>
          <a:ext cx="0" cy="0"/>
          <a:chOff x="0" y="0"/>
          <a:chExt cx="0" cy="0"/>
        </a:xfrm>
      </p:grpSpPr>
      <p:sp>
        <p:nvSpPr>
          <p:cNvPr id="1048821" name=""/>
          <p:cNvSpPr/>
          <p:nvPr>
            <p:ph sz="full" idx="1"/>
          </p:nvPr>
        </p:nvSpPr>
        <p:spPr>
          <a:xfrm rot="0">
            <a:off x="457200" y="914400"/>
            <a:ext cx="8229600" cy="54102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algn="ctr" indent="0" lvl="0" marL="0">
              <a:buNone/>
            </a:pPr>
            <a:r>
              <a:rPr altLang="en-US" lang="en-US" u="sng"/>
              <a:t>Documentation</a:t>
            </a:r>
          </a:p>
          <a:p>
            <a:pPr indent="0" lvl="0" marL="0">
              <a:buFont typeface="Wingdings" pitchFamily="2" charset="2"/>
              <a:buChar char="Ø"/>
            </a:pPr>
            <a:r>
              <a:rPr altLang="en-US" lang="en-US"/>
              <a:t>Record what you have done</a:t>
            </a:r>
          </a:p>
          <a:p>
            <a:pPr indent="0" lvl="0" marL="0">
              <a:buFont typeface="Wingdings" pitchFamily="2" charset="2"/>
              <a:buChar char="Ø"/>
            </a:pPr>
            <a:r>
              <a:rPr altLang="en-US" lang="en-US"/>
              <a:t>Note: Cleaning walls, floors, beds and lockers is done by ward attendants but the nurse remains accountable to the ward cleanliness and s/he should ensure that:</a:t>
            </a:r>
          </a:p>
          <a:p>
            <a:pPr indent="0" lvl="0" marL="0">
              <a:buFont typeface="Wingdings" pitchFamily="2" charset="2"/>
              <a:buChar char="Ø"/>
            </a:pPr>
            <a:r>
              <a:rPr altLang="en-US" lang="en-US"/>
              <a:t>Ward attendants have good teaching and orientation on how to clean</a:t>
            </a:r>
          </a:p>
          <a:p>
            <a:pPr indent="0" lvl="0" marL="0">
              <a:buFont typeface="Wingdings" pitchFamily="2" charset="2"/>
              <a:buChar char="Ø"/>
            </a:pPr>
            <a:r>
              <a:rPr altLang="en-US" lang="en-US"/>
              <a:t>Appropriate disinfectant is used in strength and amount</a:t>
            </a:r>
          </a:p>
          <a:p>
            <a:pPr indent="0" lvl="0" marL="0">
              <a:buFont typeface="Wingdings" pitchFamily="2" charset="2"/>
              <a:buChar char="Ø"/>
            </a:pPr>
            <a:r>
              <a:rPr altLang="en-US" lang="en-US"/>
              <a:t>Scrubbing is done at least once a week</a:t>
            </a:r>
          </a:p>
          <a:p>
            <a:pPr indent="0" lvl="0" marL="0">
              <a:buFont typeface="Wingdings" pitchFamily="2" charset="2"/>
              <a:buChar char="Ø"/>
            </a:pPr>
            <a:r>
              <a:rPr altLang="en-US" lang="en-US"/>
              <a:t>Floors should be dried to prevent accidents</a:t>
            </a:r>
          </a:p>
          <a:p>
            <a:pPr indent="0" lvl="0" marL="0"/>
            <a:endParaRPr altLang="en-US" lang="en-US"/>
          </a:p>
        </p:txBody>
      </p:sp>
    </p:spTree>
  </p:cSld>
  <p:clrMapOvr>
    <a:masterClrMapping/>
  </p:clrMapOvr>
  <p:transition spd="slow" advClick="1">
    <p:wheel spokes="1"/>
  </p:transition>
  <p:timing/>
</p:sld>
</file>

<file path=ppt/slides/slide17.xml><?xml version="1.0" encoding="utf-8"?>
<p:sld xmlns:a="http://schemas.openxmlformats.org/drawingml/2006/main" xmlns:r="http://schemas.openxmlformats.org/officeDocument/2006/relationships" xmlns:p="http://schemas.openxmlformats.org/presentationml/2006/main" showMasterSp="1">
  <p:cSld>
    <p:spTree>
      <p:nvGrpSpPr>
        <p:cNvPr id="1099" name=""/>
        <p:cNvGrpSpPr/>
        <p:nvPr/>
      </p:nvGrpSpPr>
      <p:grpSpPr>
        <a:xfrm rot="0">
          <a:off x="0" y="0"/>
          <a:ext cx="0" cy="0"/>
          <a:chOff x="0" y="0"/>
          <a:chExt cx="0" cy="0"/>
        </a:xfrm>
      </p:grpSpPr>
      <p:sp>
        <p:nvSpPr>
          <p:cNvPr id="1048616" name=""/>
          <p:cNvSpPr/>
          <p:nvPr>
            <p:ph type="title" sz="full" idx="0"/>
          </p:nvPr>
        </p:nvSpPr>
        <p:spPr>
          <a:xfrm rot="0">
            <a:off x="457200" y="533400"/>
            <a:ext cx="8229600" cy="1066800"/>
          </a:xfrm>
          <a:prstGeom prst="rect"/>
          <a:noFill/>
          <a:ln>
            <a:noFill/>
          </a:ln>
        </p:spPr>
        <p:txBody>
          <a:bodyPr anchor="b" bIns="0" lIns="0" rIns="0" tIns="45720" vert="horz"/>
          <a:lstStyle>
            <a:lvl1pPr algn="l" fontAlgn="base" indent="0" latinLnBrk="1" marL="0" rtl="0">
              <a:lnSpc>
                <a:spcPct val="100000"/>
              </a:lnSpc>
              <a:spcBef>
                <a:spcPct val="0"/>
              </a:spcBef>
              <a:spcAft>
                <a:spcPct val="0"/>
              </a:spcAft>
              <a:buFontTx/>
              <a:buNone/>
              <a:defRPr baseline="0" b="0" sz="5000" i="0" u="none">
                <a:solidFill>
                  <a:schemeClr val="lt2"/>
                </a:solidFill>
                <a:latin typeface="Calibri" pitchFamily="34" charset="0"/>
                <a:sym typeface="Calibri" pitchFamily="34" charset="0"/>
              </a:defRPr>
            </a:lvl1pPr>
          </a:lstStyle>
          <a:p>
            <a:pPr lvl="0"/>
            <a:r>
              <a:rPr altLang="en-US" b="1" lang="en-US"/>
              <a:t>Characteristics of a Profession</a:t>
            </a:r>
          </a:p>
        </p:txBody>
      </p:sp>
      <p:sp>
        <p:nvSpPr>
          <p:cNvPr id="1048617" name=""/>
          <p:cNvSpPr/>
          <p:nvPr>
            <p:ph sz="full" idx="1"/>
          </p:nvPr>
        </p:nvSpPr>
        <p:spPr>
          <a:xfrm rot="0">
            <a:off x="457200" y="1752600"/>
            <a:ext cx="8229600" cy="45720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lvl="0">
              <a:buFont typeface="Wingdings" pitchFamily="2" charset="2"/>
              <a:buChar char="Ø"/>
            </a:pPr>
            <a:r>
              <a:rPr altLang="en-US" lang="en-US"/>
              <a:t>Members of a profession are committed to continuing study, to enlarging their body of knowledge </a:t>
            </a:r>
          </a:p>
          <a:p>
            <a:pPr lvl="0">
              <a:buFont typeface="Wingdings" pitchFamily="2" charset="2"/>
              <a:buChar char="Ø"/>
            </a:pPr>
            <a:r>
              <a:rPr altLang="en-US" lang="en-US"/>
              <a:t>Services provided are vital to human society and social welfare. </a:t>
            </a:r>
          </a:p>
          <a:p>
            <a:pPr lvl="0">
              <a:buFont typeface="Wingdings" pitchFamily="2" charset="2"/>
              <a:buChar char="Ø"/>
            </a:pPr>
            <a:r>
              <a:rPr altLang="en-US" lang="en-US"/>
              <a:t>A profession functions autonomously and is committed to higher standards of achievement and conduct</a:t>
            </a:r>
          </a:p>
          <a:p>
            <a:pPr lvl="0">
              <a:buFont typeface="Wingdings" pitchFamily="2" charset="2"/>
              <a:buChar char="Ø"/>
            </a:pPr>
            <a:r>
              <a:rPr altLang="en-US" lang="en-US"/>
              <a:t>Practitioners are educated in institutions of higher learning</a:t>
            </a:r>
          </a:p>
          <a:p>
            <a:pPr lvl="0"/>
            <a:endParaRPr altLang="en-US" lang="en-US"/>
          </a:p>
          <a:p>
            <a:pPr lvl="0"/>
            <a:endParaRPr altLang="en-US" lang="en-US"/>
          </a:p>
        </p:txBody>
      </p:sp>
    </p:spTree>
  </p:cSld>
  <p:clrMapOvr>
    <a:masterClrMapping/>
  </p:clrMapOvr>
  <p:transition spd="slow" advClick="1">
    <p:wheel spokes="1"/>
  </p:transition>
  <p:timing/>
</p:sld>
</file>

<file path=ppt/slides/slide170.xml><?xml version="1.0" encoding="utf-8"?>
<p:sld xmlns:a="http://schemas.openxmlformats.org/drawingml/2006/main" xmlns:r="http://schemas.openxmlformats.org/officeDocument/2006/relationships" xmlns:p="http://schemas.openxmlformats.org/presentationml/2006/main" showMasterSp="1">
  <p:cSld>
    <p:spTree>
      <p:nvGrpSpPr>
        <p:cNvPr id="1260" name=""/>
        <p:cNvGrpSpPr/>
        <p:nvPr/>
      </p:nvGrpSpPr>
      <p:grpSpPr>
        <a:xfrm rot="0">
          <a:off x="0" y="0"/>
          <a:ext cx="0" cy="0"/>
          <a:chOff x="0" y="0"/>
          <a:chExt cx="0" cy="0"/>
        </a:xfrm>
      </p:grpSpPr>
      <p:sp>
        <p:nvSpPr>
          <p:cNvPr id="1048822" name=""/>
          <p:cNvSpPr/>
          <p:nvPr>
            <p:ph type="title" sz="full" idx="0"/>
          </p:nvPr>
        </p:nvSpPr>
        <p:spPr>
          <a:xfrm rot="0">
            <a:off x="457200" y="304800"/>
            <a:ext cx="8229600" cy="914400"/>
          </a:xfrm>
          <a:prstGeom prst="rect"/>
          <a:noFill/>
          <a:ln>
            <a:noFill/>
          </a:ln>
        </p:spPr>
        <p:txBody>
          <a:bodyPr anchor="b" bIns="0" lIns="0" rIns="0" tIns="45720" vert="horz"/>
          <a:lstStyle>
            <a:lvl1pPr algn="l" fontAlgn="base" indent="0" latinLnBrk="1" marL="0" rtl="0">
              <a:lnSpc>
                <a:spcPct val="100000"/>
              </a:lnSpc>
              <a:spcBef>
                <a:spcPct val="0"/>
              </a:spcBef>
              <a:spcAft>
                <a:spcPct val="0"/>
              </a:spcAft>
              <a:buFontTx/>
              <a:buNone/>
              <a:defRPr baseline="0" b="0" sz="5000" i="0" u="none">
                <a:solidFill>
                  <a:schemeClr val="lt2"/>
                </a:solidFill>
                <a:latin typeface="Calibri" pitchFamily="34" charset="0"/>
                <a:sym typeface="Calibri" pitchFamily="34" charset="0"/>
              </a:defRPr>
            </a:lvl1pPr>
          </a:lstStyle>
          <a:p>
            <a:pPr lvl="0"/>
            <a:r>
              <a:rPr altLang="en-US" b="1" lang="en-US"/>
              <a:t>Care of Ward Equipment</a:t>
            </a:r>
          </a:p>
        </p:txBody>
      </p:sp>
      <p:sp>
        <p:nvSpPr>
          <p:cNvPr id="1048823" name=""/>
          <p:cNvSpPr/>
          <p:nvPr>
            <p:ph sz="full" idx="1"/>
          </p:nvPr>
        </p:nvSpPr>
        <p:spPr>
          <a:xfrm rot="0">
            <a:off x="457200" y="1524000"/>
            <a:ext cx="8229600" cy="48006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lvl="0">
              <a:buFont typeface="Wingdings" pitchFamily="2" charset="2"/>
              <a:buChar char="Ø"/>
            </a:pPr>
            <a:r>
              <a:rPr altLang="en-US" lang="en-US"/>
              <a:t>It is done to ensure cleanliness and safety which minimizes damage and increases durability of equipment</a:t>
            </a:r>
          </a:p>
          <a:p>
            <a:pPr lvl="0">
              <a:buNone/>
            </a:pPr>
            <a:r>
              <a:rPr altLang="en-US" b="1" lang="en-US"/>
              <a:t>Bed, Mattresses and Pillows</a:t>
            </a:r>
          </a:p>
          <a:p>
            <a:pPr lvl="0">
              <a:buFont typeface="Wingdings" pitchFamily="2" charset="2"/>
              <a:buChar char="Ø"/>
            </a:pPr>
            <a:r>
              <a:rPr altLang="en-US" lang="en-US"/>
              <a:t>Bed frameworks should be dusted daily.</a:t>
            </a:r>
          </a:p>
          <a:p>
            <a:pPr lvl="0">
              <a:buFont typeface="Wingdings" pitchFamily="2" charset="2"/>
              <a:buChar char="Ø"/>
            </a:pPr>
            <a:r>
              <a:rPr altLang="en-US" lang="en-US"/>
              <a:t>Mattresses and pillows should always be covered with mackintosh </a:t>
            </a:r>
          </a:p>
          <a:p>
            <a:pPr lvl="0">
              <a:buFont typeface="Wingdings" pitchFamily="2" charset="2"/>
              <a:buChar char="Ø"/>
            </a:pPr>
            <a:r>
              <a:rPr altLang="en-US" lang="en-US"/>
              <a:t>Beds should always be kept neat with clean linen</a:t>
            </a:r>
          </a:p>
          <a:p>
            <a:pPr lvl="0">
              <a:buFont typeface="Wingdings" pitchFamily="2" charset="2"/>
              <a:buChar char="Ø"/>
            </a:pPr>
            <a:r>
              <a:rPr altLang="en-US" lang="en-US"/>
              <a:t>After discharge/death of patient, they should be cleaned with disinfectant</a:t>
            </a:r>
          </a:p>
        </p:txBody>
      </p:sp>
    </p:spTree>
  </p:cSld>
  <p:clrMapOvr>
    <a:masterClrMapping/>
  </p:clrMapOvr>
  <p:transition spd="slow" advClick="1">
    <p:wheel spokes="1"/>
  </p:transition>
  <p:timing/>
</p:sld>
</file>

<file path=ppt/slides/slide171.xml><?xml version="1.0" encoding="utf-8"?>
<p:sld xmlns:a="http://schemas.openxmlformats.org/drawingml/2006/main" xmlns:r="http://schemas.openxmlformats.org/officeDocument/2006/relationships" xmlns:p="http://schemas.openxmlformats.org/presentationml/2006/main" showMasterSp="1">
  <p:cSld>
    <p:spTree>
      <p:nvGrpSpPr>
        <p:cNvPr id="1261" name=""/>
        <p:cNvGrpSpPr/>
        <p:nvPr/>
      </p:nvGrpSpPr>
      <p:grpSpPr>
        <a:xfrm rot="0">
          <a:off x="0" y="0"/>
          <a:ext cx="0" cy="0"/>
          <a:chOff x="0" y="0"/>
          <a:chExt cx="0" cy="0"/>
        </a:xfrm>
      </p:grpSpPr>
      <p:sp>
        <p:nvSpPr>
          <p:cNvPr id="1048824" name=""/>
          <p:cNvSpPr/>
          <p:nvPr>
            <p:ph sz="full" idx="1"/>
          </p:nvPr>
        </p:nvSpPr>
        <p:spPr>
          <a:xfrm rot="0">
            <a:off x="457200" y="990600"/>
            <a:ext cx="8229600" cy="53340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lang="en-US"/>
              <a:t>Lockers</a:t>
            </a:r>
          </a:p>
          <a:p>
            <a:pPr indent="0" lvl="0" marL="0">
              <a:buFont typeface="Wingdings" pitchFamily="2" charset="2"/>
              <a:buChar char="Ø"/>
            </a:pPr>
            <a:r>
              <a:rPr altLang="en-US" lang="en-US"/>
              <a:t>They should be dump – dusted daily and checked for the presence of insects and other vectors</a:t>
            </a:r>
          </a:p>
          <a:p>
            <a:pPr indent="0" lvl="0" marL="0">
              <a:buFont typeface="Wingdings" pitchFamily="2" charset="2"/>
              <a:buChar char="Ø"/>
            </a:pPr>
            <a:r>
              <a:rPr altLang="en-US" lang="en-US"/>
              <a:t>Items in the lockers should always be neatly arranged</a:t>
            </a:r>
          </a:p>
          <a:p>
            <a:pPr indent="0" lvl="0" marL="0">
              <a:buNone/>
            </a:pPr>
            <a:r>
              <a:rPr altLang="en-US" b="1" lang="en-US"/>
              <a:t>Trolleys</a:t>
            </a:r>
          </a:p>
          <a:p>
            <a:pPr indent="0" lvl="0" marL="0">
              <a:buFont typeface="Wingdings" pitchFamily="2" charset="2"/>
              <a:buChar char="Ø"/>
            </a:pPr>
            <a:r>
              <a:rPr altLang="en-US" lang="en-US"/>
              <a:t>They should always be disinfected before every procedure and cleaned with soapy water, rinsed and disinfected after every procedure</a:t>
            </a:r>
          </a:p>
          <a:p>
            <a:pPr indent="0" lvl="0" marL="0">
              <a:buFont typeface="Wingdings" pitchFamily="2" charset="2"/>
              <a:buChar char="Ø"/>
            </a:pPr>
            <a:r>
              <a:rPr altLang="en-US" lang="en-US"/>
              <a:t>Ensure wheels are in good working conditions</a:t>
            </a:r>
          </a:p>
          <a:p>
            <a:pPr indent="0" lvl="0" marL="0">
              <a:buNone/>
            </a:pPr>
            <a:r>
              <a:rPr altLang="en-US" b="1" lang="en-US"/>
              <a:t>Furniture</a:t>
            </a:r>
          </a:p>
          <a:p>
            <a:pPr indent="0" lvl="0" marL="0">
              <a:buFont typeface="Wingdings" pitchFamily="2" charset="2"/>
              <a:buChar char="Ø"/>
            </a:pPr>
            <a:r>
              <a:rPr altLang="en-US" lang="en-US"/>
              <a:t>Should be dump – dusted daily</a:t>
            </a:r>
          </a:p>
        </p:txBody>
      </p:sp>
    </p:spTree>
  </p:cSld>
  <p:clrMapOvr>
    <a:masterClrMapping/>
  </p:clrMapOvr>
  <p:transition spd="slow" advClick="1">
    <p:wheel spokes="1"/>
  </p:transition>
  <p:timing/>
</p:sld>
</file>

<file path=ppt/slides/slide172.xml><?xml version="1.0" encoding="utf-8"?>
<p:sld xmlns:a="http://schemas.openxmlformats.org/drawingml/2006/main" xmlns:r="http://schemas.openxmlformats.org/officeDocument/2006/relationships" xmlns:p="http://schemas.openxmlformats.org/presentationml/2006/main" showMasterSp="1">
  <p:cSld>
    <p:spTree>
      <p:nvGrpSpPr>
        <p:cNvPr id="1262" name=""/>
        <p:cNvGrpSpPr/>
        <p:nvPr/>
      </p:nvGrpSpPr>
      <p:grpSpPr>
        <a:xfrm rot="0">
          <a:off x="0" y="0"/>
          <a:ext cx="0" cy="0"/>
          <a:chOff x="0" y="0"/>
          <a:chExt cx="0" cy="0"/>
        </a:xfrm>
      </p:grpSpPr>
      <p:sp>
        <p:nvSpPr>
          <p:cNvPr id="1048825" name=""/>
          <p:cNvSpPr/>
          <p:nvPr>
            <p:ph sz="full" idx="1"/>
          </p:nvPr>
        </p:nvSpPr>
        <p:spPr>
          <a:xfrm rot="0">
            <a:off x="457200" y="1219200"/>
            <a:ext cx="8229600" cy="51054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lang="en-US"/>
              <a:t>Rubber Items </a:t>
            </a:r>
            <a:r>
              <a:rPr altLang="en-US" lang="en-US"/>
              <a:t>(Mackintosh, hot water pots, airways)</a:t>
            </a:r>
          </a:p>
          <a:p>
            <a:pPr indent="0" lvl="0" marL="0">
              <a:buFont typeface="Wingdings" pitchFamily="2" charset="2"/>
              <a:buChar char="Ø"/>
            </a:pPr>
            <a:r>
              <a:rPr altLang="en-US" lang="en-US"/>
              <a:t>Should be disinfected and washed daily with warm soapy water, rinsed and dried under a shed</a:t>
            </a:r>
          </a:p>
          <a:p>
            <a:pPr indent="0" lvl="0" marL="0">
              <a:buFont typeface="Wingdings" pitchFamily="2" charset="2"/>
              <a:buChar char="Ø"/>
            </a:pPr>
            <a:r>
              <a:rPr altLang="en-US" lang="en-US"/>
              <a:t>Airways and hot water bottles should be stored with little air left inside to prevent their surfaces from touching each other and sticking together</a:t>
            </a:r>
          </a:p>
          <a:p>
            <a:pPr indent="0" lvl="0" marL="0">
              <a:buNone/>
            </a:pPr>
            <a:r>
              <a:rPr altLang="en-US" b="1" lang="en-US"/>
              <a:t>Dispensing Boxes</a:t>
            </a:r>
          </a:p>
          <a:p>
            <a:pPr indent="0" lvl="0" marL="0">
              <a:buFont typeface="Wingdings" pitchFamily="2" charset="2"/>
              <a:buChar char="Ø"/>
            </a:pPr>
            <a:r>
              <a:rPr altLang="en-US" lang="en-US"/>
              <a:t>Should be neatly arranged and cleaned daily</a:t>
            </a:r>
          </a:p>
          <a:p>
            <a:pPr indent="0" lvl="0" marL="0">
              <a:buFont typeface="Wingdings" pitchFamily="2" charset="2"/>
              <a:buChar char="Ø"/>
            </a:pPr>
            <a:r>
              <a:rPr altLang="en-US" lang="en-US"/>
              <a:t>Empties should be disposed off</a:t>
            </a:r>
          </a:p>
        </p:txBody>
      </p:sp>
    </p:spTree>
  </p:cSld>
  <p:clrMapOvr>
    <a:masterClrMapping/>
  </p:clrMapOvr>
  <p:transition spd="slow" advClick="1">
    <p:wheel spokes="1"/>
  </p:transition>
  <p:timing/>
</p:sld>
</file>

<file path=ppt/slides/slide173.xml><?xml version="1.0" encoding="utf-8"?>
<p:sld xmlns:a="http://schemas.openxmlformats.org/drawingml/2006/main" xmlns:r="http://schemas.openxmlformats.org/officeDocument/2006/relationships" xmlns:p="http://schemas.openxmlformats.org/presentationml/2006/main" showMasterSp="1">
  <p:cSld>
    <p:spTree>
      <p:nvGrpSpPr>
        <p:cNvPr id="1263" name=""/>
        <p:cNvGrpSpPr/>
        <p:nvPr/>
      </p:nvGrpSpPr>
      <p:grpSpPr>
        <a:xfrm rot="0">
          <a:off x="0" y="0"/>
          <a:ext cx="0" cy="0"/>
          <a:chOff x="0" y="0"/>
          <a:chExt cx="0" cy="0"/>
        </a:xfrm>
      </p:grpSpPr>
      <p:sp>
        <p:nvSpPr>
          <p:cNvPr id="1048826" name=""/>
          <p:cNvSpPr/>
          <p:nvPr>
            <p:ph sz="full" idx="1"/>
          </p:nvPr>
        </p:nvSpPr>
        <p:spPr>
          <a:xfrm rot="0">
            <a:off x="457200" y="533400"/>
            <a:ext cx="8229600" cy="60198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lang="en-US"/>
              <a:t>Clean Linen</a:t>
            </a:r>
          </a:p>
          <a:p>
            <a:pPr indent="0" lvl="0" marL="0">
              <a:buFont typeface="Wingdings" pitchFamily="2" charset="2"/>
              <a:buChar char="Ø"/>
            </a:pPr>
            <a:r>
              <a:rPr altLang="en-US" lang="en-US"/>
              <a:t>On collection from the laundry, they should be counted and counter – checked, then recorded in linen book</a:t>
            </a:r>
          </a:p>
          <a:p>
            <a:pPr indent="0" lvl="0" marL="0">
              <a:buFont typeface="Wingdings" pitchFamily="2" charset="2"/>
              <a:buChar char="Ø"/>
            </a:pPr>
            <a:r>
              <a:rPr altLang="en-US" lang="en-US"/>
              <a:t>Sort and send the torn ones for mending</a:t>
            </a:r>
          </a:p>
          <a:p>
            <a:pPr indent="0" lvl="0" marL="0">
              <a:buFont typeface="Wingdings" pitchFamily="2" charset="2"/>
              <a:buChar char="Ø"/>
            </a:pPr>
            <a:r>
              <a:rPr altLang="en-US" lang="en-US"/>
              <a:t>Linen should be arranged neatly in the linen cupboard</a:t>
            </a:r>
          </a:p>
          <a:p>
            <a:pPr indent="0" lvl="0" marL="0">
              <a:buNone/>
            </a:pPr>
            <a:r>
              <a:rPr altLang="en-US" b="1" lang="en-US"/>
              <a:t>Dirty linen</a:t>
            </a:r>
          </a:p>
          <a:p>
            <a:pPr indent="0" lvl="0" marL="0">
              <a:buFont typeface="Wingdings" pitchFamily="2" charset="2"/>
              <a:buChar char="Ø"/>
            </a:pPr>
            <a:r>
              <a:rPr altLang="en-US" lang="en-US"/>
              <a:t>Never place on the floor. Should be collected using a trolley and disinfected before sending to laundry</a:t>
            </a:r>
          </a:p>
          <a:p>
            <a:pPr indent="0" lvl="0" marL="0">
              <a:buFont typeface="Wingdings" pitchFamily="2" charset="2"/>
              <a:buChar char="Ø"/>
            </a:pPr>
            <a:r>
              <a:rPr altLang="en-US" lang="en-US"/>
              <a:t>Sluicing is scrubbing of the soil using a brush and running water</a:t>
            </a:r>
          </a:p>
          <a:p>
            <a:pPr indent="0" lvl="0" marL="0">
              <a:buFont typeface="Wingdings" pitchFamily="2" charset="2"/>
              <a:buChar char="Ø"/>
            </a:pPr>
            <a:r>
              <a:rPr altLang="en-US" lang="en-US"/>
              <a:t>Count the linen and record before sending to the laundry</a:t>
            </a:r>
          </a:p>
        </p:txBody>
      </p:sp>
    </p:spTree>
  </p:cSld>
  <p:clrMapOvr>
    <a:masterClrMapping/>
  </p:clrMapOvr>
  <p:transition spd="slow" advClick="1">
    <p:wheel spokes="1"/>
  </p:transition>
  <p:timing/>
</p:sld>
</file>

<file path=ppt/slides/slide174.xml><?xml version="1.0" encoding="utf-8"?>
<p:sld xmlns:a="http://schemas.openxmlformats.org/drawingml/2006/main" xmlns:r="http://schemas.openxmlformats.org/officeDocument/2006/relationships" xmlns:p="http://schemas.openxmlformats.org/presentationml/2006/main" showMasterSp="1">
  <p:cSld>
    <p:spTree>
      <p:nvGrpSpPr>
        <p:cNvPr id="1264" name=""/>
        <p:cNvGrpSpPr/>
        <p:nvPr/>
      </p:nvGrpSpPr>
      <p:grpSpPr>
        <a:xfrm rot="0">
          <a:off x="0" y="0"/>
          <a:ext cx="0" cy="0"/>
          <a:chOff x="0" y="0"/>
          <a:chExt cx="0" cy="0"/>
        </a:xfrm>
      </p:grpSpPr>
      <p:pic>
        <p:nvPicPr>
          <p:cNvPr id="2097161" name=""/>
          <p:cNvPicPr>
            <a:picLocks/>
          </p:cNvPicPr>
          <p:nvPr>
            <p:ph type="ctrTitle" sz="full" idx="7"/>
          </p:nvPr>
        </p:nvPicPr>
        <p:blipFill>
          <a:blip xmlns:r="http://schemas.openxmlformats.org/officeDocument/2006/relationships" r:embed="rId1"/>
          <a:srcRect l="0" t="0" r="0" b="0"/>
          <a:stretch>
            <a:fillRect/>
          </a:stretch>
        </p:blipFill>
        <p:spPr>
          <a:xfrm rot="0">
            <a:off x="530225" y="2054225"/>
            <a:ext cx="8467725" cy="2359025"/>
          </a:xfrm>
          <a:prstGeom prst="rect"/>
          <a:noFill/>
          <a:ln>
            <a:noFill/>
          </a:ln>
        </p:spPr>
      </p:pic>
    </p:spTree>
  </p:cSld>
  <p:clrMapOvr>
    <a:masterClrMapping/>
  </p:clrMapOvr>
  <p:transition spd="slow" advClick="1">
    <p:wheel spokes="1"/>
  </p:transition>
  <p:timing/>
</p:sld>
</file>

<file path=ppt/slides/slide175.xml><?xml version="1.0" encoding="utf-8"?>
<p:sld xmlns:a="http://schemas.openxmlformats.org/drawingml/2006/main" xmlns:r="http://schemas.openxmlformats.org/officeDocument/2006/relationships" xmlns:p="http://schemas.openxmlformats.org/presentationml/2006/main" showMasterSp="1">
  <p:cSld>
    <p:spTree>
      <p:nvGrpSpPr>
        <p:cNvPr id="1265" name=""/>
        <p:cNvGrpSpPr/>
        <p:nvPr/>
      </p:nvGrpSpPr>
      <p:grpSpPr>
        <a:xfrm rot="0">
          <a:off x="0" y="0"/>
          <a:ext cx="0" cy="0"/>
          <a:chOff x="0" y="0"/>
          <a:chExt cx="0" cy="0"/>
        </a:xfrm>
      </p:grpSpPr>
      <p:sp>
        <p:nvSpPr>
          <p:cNvPr id="1048827" name=""/>
          <p:cNvSpPr/>
          <p:nvPr>
            <p:ph type="title" sz="full" idx="0"/>
          </p:nvPr>
        </p:nvSpPr>
        <p:spPr>
          <a:xfrm rot="0">
            <a:off x="457200" y="457200"/>
            <a:ext cx="8229600" cy="1524000"/>
          </a:xfrm>
          <a:prstGeom prst="rect"/>
          <a:noFill/>
          <a:ln>
            <a:noFill/>
          </a:ln>
        </p:spPr>
        <p:txBody>
          <a:bodyPr anchor="b" bIns="0" lIns="0" rIns="0" tIns="45720" vert="horz"/>
          <a:lstStyle>
            <a:lvl1pPr algn="l" fontAlgn="base" indent="0" latinLnBrk="1" marL="0" rtl="0">
              <a:lnSpc>
                <a:spcPct val="100000"/>
              </a:lnSpc>
              <a:spcBef>
                <a:spcPct val="0"/>
              </a:spcBef>
              <a:spcAft>
                <a:spcPct val="0"/>
              </a:spcAft>
              <a:buFontTx/>
              <a:buNone/>
              <a:defRPr baseline="0" b="0" sz="5000" i="0" u="none">
                <a:solidFill>
                  <a:schemeClr val="lt2"/>
                </a:solidFill>
                <a:latin typeface="Calibri" pitchFamily="34" charset="0"/>
                <a:sym typeface="Calibri" pitchFamily="34" charset="0"/>
              </a:defRPr>
            </a:lvl1pPr>
          </a:lstStyle>
          <a:p>
            <a:pPr eaLnBrk="1" hangingPunct="1" latinLnBrk="1" lvl="0"/>
            <a:r>
              <a:rPr altLang="en-US" b="1" lang="en-US"/>
              <a:t>INFECTION PREVENTION AND CONTROL (IPC)</a:t>
            </a:r>
          </a:p>
        </p:txBody>
      </p:sp>
      <p:sp>
        <p:nvSpPr>
          <p:cNvPr id="1048828" name=""/>
          <p:cNvSpPr/>
          <p:nvPr>
            <p:ph sz="full" idx="1"/>
          </p:nvPr>
        </p:nvSpPr>
        <p:spPr>
          <a:xfrm rot="0">
            <a:off x="457200" y="2286000"/>
            <a:ext cx="8229600" cy="40386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eaLnBrk="1" hangingPunct="1" indent="0" latinLnBrk="1" lvl="0" marL="0">
              <a:buNone/>
            </a:pPr>
            <a:r>
              <a:rPr altLang="en-US" b="1" lang="en-US"/>
              <a:t>OBJECTIVES</a:t>
            </a:r>
          </a:p>
          <a:p>
            <a:pPr eaLnBrk="1" hangingPunct="1" indent="0" latinLnBrk="1" lvl="0" marL="0">
              <a:buNone/>
            </a:pPr>
            <a:r>
              <a:rPr altLang="en-US" lang="en-US"/>
              <a:t>By the end of this section, the student should be able to:</a:t>
            </a:r>
          </a:p>
          <a:p>
            <a:pPr eaLnBrk="1" hangingPunct="1" indent="0" latinLnBrk="1" lvl="0" marL="0">
              <a:buFont typeface="Wingdings" pitchFamily="2" charset="2"/>
              <a:buChar char="Ø"/>
            </a:pPr>
            <a:r>
              <a:rPr altLang="en-US" lang="en-US"/>
              <a:t>State an overview of infectious diseases</a:t>
            </a:r>
          </a:p>
          <a:p>
            <a:pPr eaLnBrk="1" hangingPunct="1" indent="0" latinLnBrk="1" lvl="0" marL="0">
              <a:buFont typeface="Wingdings" pitchFamily="2" charset="2"/>
              <a:buChar char="Ø"/>
            </a:pPr>
            <a:r>
              <a:rPr altLang="en-US" lang="en-US"/>
              <a:t>Describe the disease transmission cycle and those at risk of infection</a:t>
            </a:r>
          </a:p>
          <a:p>
            <a:pPr eaLnBrk="1" hangingPunct="1" indent="0" latinLnBrk="1" lvl="0" marL="0">
              <a:buFont typeface="Wingdings" pitchFamily="2" charset="2"/>
              <a:buChar char="Ø"/>
            </a:pPr>
            <a:r>
              <a:rPr altLang="en-US" lang="en-US"/>
              <a:t>List some standard precautions</a:t>
            </a:r>
          </a:p>
          <a:p>
            <a:pPr eaLnBrk="1" hangingPunct="1" indent="0" latinLnBrk="1" lvl="0" marL="0"/>
            <a:endParaRPr altLang="en-US" lang="en-US">
              <a:solidFill>
                <a:srgbClr val="FF0000"/>
              </a:solidFill>
            </a:endParaRPr>
          </a:p>
        </p:txBody>
      </p:sp>
    </p:spTree>
  </p:cSld>
  <p:clrMapOvr>
    <a:masterClrMapping/>
  </p:clrMapOvr>
  <p:transition spd="slow" advClick="1">
    <p:wheel spokes="1"/>
  </p:transition>
  <p:timing/>
</p:sld>
</file>

<file path=ppt/slides/slide176.xml><?xml version="1.0" encoding="utf-8"?>
<p:sld xmlns:a="http://schemas.openxmlformats.org/drawingml/2006/main" xmlns:r="http://schemas.openxmlformats.org/officeDocument/2006/relationships" xmlns:p="http://schemas.openxmlformats.org/presentationml/2006/main" showMasterSp="1">
  <p:cSld>
    <p:spTree>
      <p:nvGrpSpPr>
        <p:cNvPr id="1266" name=""/>
        <p:cNvGrpSpPr/>
        <p:nvPr/>
      </p:nvGrpSpPr>
      <p:grpSpPr>
        <a:xfrm rot="0">
          <a:off x="0" y="0"/>
          <a:ext cx="0" cy="0"/>
          <a:chOff x="0" y="0"/>
          <a:chExt cx="0" cy="0"/>
        </a:xfrm>
      </p:grpSpPr>
      <p:sp>
        <p:nvSpPr>
          <p:cNvPr id="1048829" name=""/>
          <p:cNvSpPr/>
          <p:nvPr>
            <p:ph sz="full" idx="1"/>
          </p:nvPr>
        </p:nvSpPr>
        <p:spPr>
          <a:xfrm rot="0">
            <a:off x="457200" y="1219200"/>
            <a:ext cx="8229600" cy="51054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lvl="0">
              <a:buFont typeface="Wingdings" pitchFamily="2" charset="2"/>
              <a:buChar char="Ø"/>
            </a:pPr>
            <a:r>
              <a:rPr altLang="en-US" lang="en-US"/>
              <a:t>List common antiseptics, disinfectants and aseptic techniques</a:t>
            </a:r>
          </a:p>
          <a:p>
            <a:pPr lvl="0">
              <a:buFont typeface="Wingdings" pitchFamily="2" charset="2"/>
              <a:buChar char="Ø"/>
            </a:pPr>
            <a:r>
              <a:rPr altLang="en-US" lang="en-US"/>
              <a:t>Describe the use and disposal of needles and other sharps</a:t>
            </a:r>
          </a:p>
          <a:p>
            <a:pPr lvl="0">
              <a:buFont typeface="Wingdings" pitchFamily="2" charset="2"/>
              <a:buChar char="Ø"/>
            </a:pPr>
            <a:r>
              <a:rPr altLang="en-US" lang="en-US"/>
              <a:t>Describe the processing of instruments and other items</a:t>
            </a:r>
          </a:p>
          <a:p>
            <a:pPr lvl="0">
              <a:buFont typeface="Wingdings" pitchFamily="2" charset="2"/>
              <a:buChar char="Ø"/>
            </a:pPr>
            <a:r>
              <a:rPr altLang="en-US" lang="en-US"/>
              <a:t>Describe decontamination and sterilization</a:t>
            </a:r>
          </a:p>
          <a:p>
            <a:pPr lvl="0">
              <a:buFont typeface="Wingdings" pitchFamily="2" charset="2"/>
              <a:buChar char="Ø"/>
            </a:pPr>
            <a:r>
              <a:rPr altLang="en-US" lang="en-US"/>
              <a:t>Describe the storage of sterile equipment</a:t>
            </a:r>
          </a:p>
          <a:p>
            <a:pPr lvl="0">
              <a:buFont typeface="Wingdings" pitchFamily="2" charset="2"/>
              <a:buChar char="Ø"/>
            </a:pPr>
            <a:r>
              <a:rPr altLang="en-US" lang="en-US"/>
              <a:t>Describe housekeeping and waste disposal</a:t>
            </a:r>
          </a:p>
          <a:p>
            <a:pPr lvl="0"/>
            <a:endParaRPr altLang="en-US" lang="en-US"/>
          </a:p>
          <a:p>
            <a:pPr lvl="0"/>
            <a:endParaRPr altLang="en-US" lang="en-US"/>
          </a:p>
        </p:txBody>
      </p:sp>
    </p:spTree>
  </p:cSld>
  <p:clrMapOvr>
    <a:masterClrMapping/>
  </p:clrMapOvr>
  <p:transition spd="slow" advClick="1">
    <p:wheel spokes="1"/>
  </p:transition>
  <p:timing/>
</p:sld>
</file>

<file path=ppt/slides/slide177.xml><?xml version="1.0" encoding="utf-8"?>
<p:sld xmlns:a="http://schemas.openxmlformats.org/drawingml/2006/main" xmlns:r="http://schemas.openxmlformats.org/officeDocument/2006/relationships" xmlns:p="http://schemas.openxmlformats.org/presentationml/2006/main" showMasterSp="1">
  <p:cSld>
    <p:spTree>
      <p:nvGrpSpPr>
        <p:cNvPr id="1267" name=""/>
        <p:cNvGrpSpPr/>
        <p:nvPr/>
      </p:nvGrpSpPr>
      <p:grpSpPr>
        <a:xfrm rot="0">
          <a:off x="0" y="0"/>
          <a:ext cx="0" cy="0"/>
          <a:chOff x="0" y="0"/>
          <a:chExt cx="0" cy="0"/>
        </a:xfrm>
      </p:grpSpPr>
      <p:sp>
        <p:nvSpPr>
          <p:cNvPr id="1048830" name=""/>
          <p:cNvSpPr/>
          <p:nvPr>
            <p:ph type="title" sz="full" idx="0"/>
          </p:nvPr>
        </p:nvSpPr>
        <p:spPr>
          <a:xfrm rot="0">
            <a:off x="457200" y="704850"/>
            <a:ext cx="8229600" cy="1143000"/>
          </a:xfrm>
          <a:prstGeom prst="rect"/>
          <a:noFill/>
          <a:ln>
            <a:noFill/>
          </a:ln>
        </p:spPr>
        <p:txBody>
          <a:bodyPr anchor="b" bIns="0" lIns="0" rIns="0" tIns="45720" vert="horz"/>
          <a:lstStyle>
            <a:lvl1pPr algn="l" fontAlgn="base" indent="0" latinLnBrk="1" marL="0" rtl="0">
              <a:lnSpc>
                <a:spcPct val="100000"/>
              </a:lnSpc>
              <a:spcBef>
                <a:spcPct val="0"/>
              </a:spcBef>
              <a:spcAft>
                <a:spcPct val="0"/>
              </a:spcAft>
              <a:buFontTx/>
              <a:buNone/>
              <a:defRPr baseline="0" b="0" sz="5000" i="0" u="none">
                <a:solidFill>
                  <a:schemeClr val="lt2"/>
                </a:solidFill>
                <a:latin typeface="Calibri" pitchFamily="34" charset="0"/>
                <a:sym typeface="Calibri" pitchFamily="34" charset="0"/>
              </a:defRPr>
            </a:lvl1pPr>
          </a:lstStyle>
          <a:p>
            <a:pPr lvl="0"/>
            <a:r>
              <a:rPr altLang="en-US" b="1" lang="en-US"/>
              <a:t>Definitions</a:t>
            </a:r>
          </a:p>
        </p:txBody>
      </p:sp>
      <p:sp>
        <p:nvSpPr>
          <p:cNvPr id="1048831" name=""/>
          <p:cNvSpPr/>
          <p:nvPr>
            <p:ph sz="full" idx="1"/>
          </p:nvPr>
        </p:nvSpPr>
        <p:spPr>
          <a:xfrm rot="0">
            <a:off x="457200" y="1935162"/>
            <a:ext cx="8229600" cy="4389437"/>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lvl="0">
              <a:buFont typeface="Wingdings" pitchFamily="2" charset="2"/>
              <a:buChar char="Ø"/>
            </a:pPr>
            <a:r>
              <a:rPr altLang="en-US" lang="en-US"/>
              <a:t>IPC is the utilization of procedures and techniques in the surveillance investigation and compilation of statistical data in order to minimize the spread of infection.</a:t>
            </a:r>
          </a:p>
          <a:p>
            <a:pPr lvl="0">
              <a:buFont typeface="Wingdings" pitchFamily="2" charset="2"/>
              <a:buChar char="Ø"/>
            </a:pPr>
            <a:endParaRPr altLang="en-US" lang="en-US"/>
          </a:p>
          <a:p>
            <a:pPr lvl="0">
              <a:buFont typeface="Wingdings" pitchFamily="2" charset="2"/>
              <a:buChar char="Ø"/>
            </a:pPr>
            <a:r>
              <a:rPr altLang="en-US" lang="en-US"/>
              <a:t>It is also defined as the collective process of efforts made by the health care providers and clients to minimize the risk of infection or prevent the transmission of infectious agents.</a:t>
            </a:r>
          </a:p>
          <a:p>
            <a:pPr lvl="0"/>
            <a:endParaRPr altLang="en-US" lang="en-US"/>
          </a:p>
        </p:txBody>
      </p:sp>
    </p:spTree>
  </p:cSld>
  <p:clrMapOvr>
    <a:masterClrMapping/>
  </p:clrMapOvr>
  <p:transition spd="slow" advClick="1">
    <p:wheel spokes="1"/>
  </p:transition>
  <p:timing/>
</p:sld>
</file>

<file path=ppt/slides/slide178.xml><?xml version="1.0" encoding="utf-8"?>
<p:sld xmlns:a="http://schemas.openxmlformats.org/drawingml/2006/main" xmlns:r="http://schemas.openxmlformats.org/officeDocument/2006/relationships" xmlns:p="http://schemas.openxmlformats.org/presentationml/2006/main" showMasterSp="1">
  <p:cSld>
    <p:spTree>
      <p:nvGrpSpPr>
        <p:cNvPr id="1268" name=""/>
        <p:cNvGrpSpPr/>
        <p:nvPr/>
      </p:nvGrpSpPr>
      <p:grpSpPr>
        <a:xfrm rot="0">
          <a:off x="0" y="0"/>
          <a:ext cx="0" cy="0"/>
          <a:chOff x="0" y="0"/>
          <a:chExt cx="0" cy="0"/>
        </a:xfrm>
      </p:grpSpPr>
      <p:sp>
        <p:nvSpPr>
          <p:cNvPr id="1048832" name=""/>
          <p:cNvSpPr/>
          <p:nvPr>
            <p:ph sz="full" idx="1"/>
          </p:nvPr>
        </p:nvSpPr>
        <p:spPr>
          <a:xfrm rot="0">
            <a:off x="457200" y="838200"/>
            <a:ext cx="8229600" cy="56388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lvl="0">
              <a:buFont typeface="Wingdings" pitchFamily="2" charset="2"/>
              <a:buChar char="Ø"/>
            </a:pPr>
            <a:r>
              <a:rPr altLang="en-US" lang="en-US"/>
              <a:t>Infection control practices are aimed at controlling or eliminating the sources of infection.</a:t>
            </a:r>
          </a:p>
          <a:p>
            <a:pPr lvl="0">
              <a:buFont typeface="Wingdings" pitchFamily="2" charset="2"/>
              <a:buChar char="Ø"/>
            </a:pPr>
            <a:r>
              <a:rPr altLang="en-US" lang="en-US"/>
              <a:t>Nurses are responsible for protecting themselves and clients by using infection control practices</a:t>
            </a:r>
          </a:p>
          <a:p>
            <a:pPr lvl="0">
              <a:buFont typeface="Wingdings" pitchFamily="2" charset="2"/>
              <a:buChar char="Ø"/>
            </a:pPr>
            <a:r>
              <a:rPr altLang="en-US" b="1" lang="en-US"/>
              <a:t>Pathogens: </a:t>
            </a:r>
            <a:r>
              <a:rPr altLang="en-US" lang="en-US"/>
              <a:t>Micro – organisms that cause diseases in humans</a:t>
            </a:r>
          </a:p>
          <a:p>
            <a:pPr lvl="0">
              <a:buFont typeface="Wingdings" pitchFamily="2" charset="2"/>
              <a:buChar char="Ø"/>
            </a:pPr>
            <a:r>
              <a:rPr altLang="en-US" b="1" lang="en-US"/>
              <a:t>Pathogenicity:</a:t>
            </a:r>
            <a:r>
              <a:rPr altLang="en-US" lang="en-US"/>
              <a:t> The ability of a micro – organism to produce disease.</a:t>
            </a:r>
          </a:p>
          <a:p>
            <a:pPr lvl="0">
              <a:buFont typeface="Wingdings" pitchFamily="2" charset="2"/>
              <a:buChar char="Ø"/>
            </a:pPr>
            <a:r>
              <a:rPr altLang="en-US" b="1" lang="en-US"/>
              <a:t>Virulence : </a:t>
            </a:r>
            <a:r>
              <a:rPr altLang="en-US" lang="en-US"/>
              <a:t>The degree of pathogenicity of an infectious micro – organism.</a:t>
            </a:r>
          </a:p>
          <a:p>
            <a:pPr lvl="0">
              <a:buFont typeface="Wingdings" pitchFamily="2" charset="2"/>
              <a:buChar char="Ø"/>
            </a:pPr>
            <a:r>
              <a:rPr altLang="en-US" b="1" lang="en-US"/>
              <a:t>Colonization: </a:t>
            </a:r>
            <a:r>
              <a:rPr altLang="en-US" lang="en-US"/>
              <a:t>The multiplication of micro – organism on or within a host that does not result in cellular injury</a:t>
            </a:r>
          </a:p>
        </p:txBody>
      </p:sp>
    </p:spTree>
  </p:cSld>
  <p:clrMapOvr>
    <a:masterClrMapping/>
  </p:clrMapOvr>
  <p:transition spd="slow" advClick="1">
    <p:wheel spokes="1"/>
  </p:transition>
  <p:timing/>
</p:sld>
</file>

<file path=ppt/slides/slide179.xml><?xml version="1.0" encoding="utf-8"?>
<p:sld xmlns:a="http://schemas.openxmlformats.org/drawingml/2006/main" xmlns:r="http://schemas.openxmlformats.org/officeDocument/2006/relationships" xmlns:p="http://schemas.openxmlformats.org/presentationml/2006/main" showMasterSp="1">
  <p:cSld>
    <p:spTree>
      <p:nvGrpSpPr>
        <p:cNvPr id="1269" name=""/>
        <p:cNvGrpSpPr/>
        <p:nvPr/>
      </p:nvGrpSpPr>
      <p:grpSpPr>
        <a:xfrm rot="0">
          <a:off x="0" y="0"/>
          <a:ext cx="0" cy="0"/>
          <a:chOff x="0" y="0"/>
          <a:chExt cx="0" cy="0"/>
        </a:xfrm>
      </p:grpSpPr>
      <p:sp>
        <p:nvSpPr>
          <p:cNvPr id="1048833" name=""/>
          <p:cNvSpPr/>
          <p:nvPr>
            <p:ph sz="full" idx="1"/>
          </p:nvPr>
        </p:nvSpPr>
        <p:spPr>
          <a:xfrm rot="0">
            <a:off x="457200" y="762000"/>
            <a:ext cx="8229600" cy="55626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lvl="0">
              <a:buFont typeface="Wingdings" pitchFamily="2" charset="2"/>
              <a:buChar char="Ø"/>
            </a:pPr>
            <a:r>
              <a:rPr altLang="en-US" b="1" lang="en-US"/>
              <a:t>Infection: </a:t>
            </a:r>
            <a:r>
              <a:rPr altLang="en-US" lang="en-US"/>
              <a:t>Invasion and multiplication of micro – organisms in body tissue that results in cellular injury. These micro – organisms are called infectious agents.</a:t>
            </a:r>
          </a:p>
          <a:p>
            <a:pPr lvl="0">
              <a:buFont typeface="Wingdings" pitchFamily="2" charset="2"/>
              <a:buChar char="Ø"/>
            </a:pPr>
            <a:r>
              <a:rPr altLang="en-US" b="1" lang="en-US"/>
              <a:t>Communicable Agents:</a:t>
            </a:r>
            <a:r>
              <a:rPr altLang="en-US" lang="en-US"/>
              <a:t> Infectious agents that are capable of being transmitted to a client by direct or indirect contact, through a vehicle (vector) or airborne route.</a:t>
            </a:r>
          </a:p>
          <a:p>
            <a:pPr lvl="0">
              <a:buFont typeface="Wingdings" pitchFamily="2" charset="2"/>
              <a:buChar char="Ø"/>
            </a:pPr>
            <a:r>
              <a:rPr altLang="en-US" b="1" lang="en-US"/>
              <a:t>Communicable Diseases: </a:t>
            </a:r>
            <a:r>
              <a:rPr altLang="en-US" lang="en-US"/>
              <a:t>Diseases produces by these agents</a:t>
            </a:r>
          </a:p>
          <a:p>
            <a:pPr lvl="0">
              <a:buFont typeface="Wingdings" pitchFamily="2" charset="2"/>
              <a:buChar char="Ø"/>
            </a:pPr>
            <a:endParaRPr altLang="en-US" lang="en-US"/>
          </a:p>
          <a:p>
            <a:pPr lvl="0">
              <a:buFont typeface="Wingdings" pitchFamily="2" charset="2"/>
              <a:buChar char="Ø"/>
            </a:pPr>
            <a:endParaRPr altLang="en-US" lang="en-US"/>
          </a:p>
          <a:p>
            <a:pPr lvl="0">
              <a:buFont typeface="Wingdings" pitchFamily="2" charset="2"/>
              <a:buChar char="Ø"/>
            </a:pPr>
            <a:endParaRPr altLang="en-US" lang="en-US"/>
          </a:p>
          <a:p>
            <a:pPr lvl="0"/>
            <a:endParaRPr altLang="en-US" lang="en-US"/>
          </a:p>
        </p:txBody>
      </p:sp>
    </p:spTree>
  </p:cSld>
  <p:clrMapOvr>
    <a:masterClrMapping/>
  </p:clrMapOvr>
  <p:transition spd="slow" advClick="1">
    <p:wheel spokes="1"/>
  </p:transition>
  <p:timing/>
</p:sld>
</file>

<file path=ppt/slides/slide18.xml><?xml version="1.0" encoding="utf-8"?>
<p:sld xmlns:a="http://schemas.openxmlformats.org/drawingml/2006/main" xmlns:r="http://schemas.openxmlformats.org/officeDocument/2006/relationships" xmlns:p="http://schemas.openxmlformats.org/presentationml/2006/main" showMasterSp="1">
  <p:cSld>
    <p:spTree>
      <p:nvGrpSpPr>
        <p:cNvPr id="1100" name=""/>
        <p:cNvGrpSpPr/>
        <p:nvPr/>
      </p:nvGrpSpPr>
      <p:grpSpPr>
        <a:xfrm rot="0">
          <a:off x="0" y="0"/>
          <a:ext cx="0" cy="0"/>
          <a:chOff x="0" y="0"/>
          <a:chExt cx="0" cy="0"/>
        </a:xfrm>
      </p:grpSpPr>
      <p:sp>
        <p:nvSpPr>
          <p:cNvPr id="1048618" name=""/>
          <p:cNvSpPr/>
          <p:nvPr>
            <p:ph sz="full" idx="1"/>
          </p:nvPr>
        </p:nvSpPr>
        <p:spPr>
          <a:xfrm rot="0">
            <a:off x="457200" y="1371600"/>
            <a:ext cx="8229600" cy="4754562"/>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eaLnBrk="1" hangingPunct="1" latinLnBrk="1" lvl="0">
              <a:buFont typeface="Wingdings" pitchFamily="2" charset="2"/>
              <a:buChar char="Ø"/>
            </a:pPr>
            <a:r>
              <a:rPr altLang="en-US" lang="en-US"/>
              <a:t>Practitioners are motivated by the services which they provide and consider their work important to their lives (altruism)</a:t>
            </a:r>
          </a:p>
          <a:p>
            <a:pPr eaLnBrk="1" hangingPunct="1" latinLnBrk="1" lvl="0">
              <a:buFont typeface="Wingdings" pitchFamily="2" charset="2"/>
              <a:buChar char="Ø"/>
            </a:pPr>
            <a:r>
              <a:rPr altLang="en-US" lang="en-US"/>
              <a:t>There is a code of ethics that guides their decisions and conduct</a:t>
            </a:r>
          </a:p>
          <a:p>
            <a:pPr eaLnBrk="1" hangingPunct="1" latinLnBrk="1" lvl="0">
              <a:buFont typeface="Wingdings" pitchFamily="2" charset="2"/>
              <a:buChar char="Ø"/>
            </a:pPr>
            <a:r>
              <a:rPr altLang="en-US" lang="en-US"/>
              <a:t>High standards of practice are encouraged and supported by an organization</a:t>
            </a:r>
          </a:p>
          <a:p>
            <a:pPr eaLnBrk="1" hangingPunct="1" latinLnBrk="1" lvl="0">
              <a:buFont typeface="Wingdings" pitchFamily="2" charset="2"/>
              <a:buChar char="Ø"/>
            </a:pPr>
            <a:r>
              <a:rPr altLang="en-US" lang="en-US"/>
              <a:t>Professionalism: Is behavior that upholds the status, methods, character and standards of a profession</a:t>
            </a:r>
          </a:p>
          <a:p>
            <a:pPr eaLnBrk="1" hangingPunct="1" latinLnBrk="1" lvl="0">
              <a:buFont typeface="Wingdings" pitchFamily="2" charset="2"/>
              <a:buChar char="Ø"/>
            </a:pPr>
            <a:endParaRPr altLang="en-US" lang="en-US"/>
          </a:p>
          <a:p>
            <a:pPr eaLnBrk="1" hangingPunct="1" latinLnBrk="1" lvl="0"/>
            <a:endParaRPr altLang="en-US" lang="en-US"/>
          </a:p>
        </p:txBody>
      </p:sp>
    </p:spTree>
  </p:cSld>
  <p:clrMapOvr>
    <a:masterClrMapping/>
  </p:clrMapOvr>
  <p:transition spd="slow" advClick="1">
    <p:wheel spokes="1"/>
  </p:transition>
  <p:timing/>
</p:sld>
</file>

<file path=ppt/slides/slide180.xml><?xml version="1.0" encoding="utf-8"?>
<p:sld xmlns:a="http://schemas.openxmlformats.org/drawingml/2006/main" xmlns:r="http://schemas.openxmlformats.org/officeDocument/2006/relationships" xmlns:p="http://schemas.openxmlformats.org/presentationml/2006/main" showMasterSp="1">
  <p:cSld>
    <p:spTree>
      <p:nvGrpSpPr>
        <p:cNvPr id="1270" name=""/>
        <p:cNvGrpSpPr/>
        <p:nvPr/>
      </p:nvGrpSpPr>
      <p:grpSpPr>
        <a:xfrm rot="0">
          <a:off x="0" y="0"/>
          <a:ext cx="0" cy="0"/>
          <a:chOff x="0" y="0"/>
          <a:chExt cx="0" cy="0"/>
        </a:xfrm>
      </p:grpSpPr>
      <p:sp>
        <p:nvSpPr>
          <p:cNvPr id="1048834" name=""/>
          <p:cNvSpPr/>
          <p:nvPr>
            <p:ph sz="full" idx="1"/>
          </p:nvPr>
        </p:nvSpPr>
        <p:spPr>
          <a:xfrm rot="0">
            <a:off x="457200" y="1295400"/>
            <a:ext cx="8229600" cy="50292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lvl="0">
              <a:buFont typeface="Wingdings" pitchFamily="2" charset="2"/>
              <a:buChar char="Ø"/>
            </a:pPr>
            <a:r>
              <a:rPr altLang="en-US" b="1" lang="en-US"/>
              <a:t>Flora: </a:t>
            </a:r>
            <a:r>
              <a:rPr altLang="en-US" lang="en-US"/>
              <a:t>Micro – organisms on the human body. They are of two types – </a:t>
            </a:r>
            <a:r>
              <a:rPr altLang="en-US" b="1" i="1" lang="en-US"/>
              <a:t>Resident Flora</a:t>
            </a:r>
            <a:r>
              <a:rPr altLang="en-US" lang="en-US"/>
              <a:t>: Micro – organisms that are always present, usually without altering patient’s health, they can’t be removed with only hand washing with soap, but friction does; </a:t>
            </a:r>
            <a:r>
              <a:rPr altLang="en-US" b="1" i="1" lang="en-US"/>
              <a:t>Transient flora:</a:t>
            </a:r>
            <a:r>
              <a:rPr altLang="en-US" lang="en-US"/>
              <a:t> They are episodic, attaching to the skin for a brief period of time but do not continually live there, acquired through direct contact with organism or environmental surfaces, easily removed on hand washing</a:t>
            </a:r>
          </a:p>
          <a:p>
            <a:pPr lvl="0">
              <a:buFont typeface="Wingdings" pitchFamily="2" charset="2"/>
              <a:buChar char="Ø"/>
            </a:pPr>
            <a:endParaRPr altLang="en-US" lang="en-US"/>
          </a:p>
          <a:p>
            <a:pPr lvl="0"/>
            <a:endParaRPr altLang="en-US" lang="en-US"/>
          </a:p>
        </p:txBody>
      </p:sp>
    </p:spTree>
  </p:cSld>
  <p:clrMapOvr>
    <a:masterClrMapping/>
  </p:clrMapOvr>
  <p:transition spd="slow" advClick="1">
    <p:wheel spokes="1"/>
  </p:transition>
  <p:timing/>
</p:sld>
</file>

<file path=ppt/slides/slide181.xml><?xml version="1.0" encoding="utf-8"?>
<p:sld xmlns:a="http://schemas.openxmlformats.org/drawingml/2006/main" xmlns:r="http://schemas.openxmlformats.org/officeDocument/2006/relationships" xmlns:p="http://schemas.openxmlformats.org/presentationml/2006/main" showMasterSp="1">
  <p:cSld>
    <p:spTree>
      <p:nvGrpSpPr>
        <p:cNvPr id="1271" name=""/>
        <p:cNvGrpSpPr/>
        <p:nvPr/>
      </p:nvGrpSpPr>
      <p:grpSpPr>
        <a:xfrm rot="0">
          <a:off x="0" y="0"/>
          <a:ext cx="0" cy="0"/>
          <a:chOff x="0" y="0"/>
          <a:chExt cx="0" cy="0"/>
        </a:xfrm>
      </p:grpSpPr>
      <p:sp>
        <p:nvSpPr>
          <p:cNvPr id="1048835" name=""/>
          <p:cNvSpPr/>
          <p:nvPr>
            <p:ph type="title" sz="full" idx="0"/>
          </p:nvPr>
        </p:nvSpPr>
        <p:spPr>
          <a:xfrm rot="0">
            <a:off x="457200" y="228600"/>
            <a:ext cx="8229600" cy="1143000"/>
          </a:xfrm>
          <a:prstGeom prst="rect"/>
          <a:noFill/>
          <a:ln>
            <a:noFill/>
          </a:ln>
        </p:spPr>
        <p:txBody>
          <a:bodyPr anchor="b" bIns="0" lIns="0" rIns="0" tIns="45720" vert="horz"/>
          <a:lstStyle>
            <a:lvl1pPr algn="l" fontAlgn="base" indent="0" latinLnBrk="1" marL="0" rtl="0">
              <a:lnSpc>
                <a:spcPct val="100000"/>
              </a:lnSpc>
              <a:spcBef>
                <a:spcPct val="0"/>
              </a:spcBef>
              <a:spcAft>
                <a:spcPct val="0"/>
              </a:spcAft>
              <a:buFontTx/>
              <a:buNone/>
              <a:defRPr baseline="0" b="0" sz="5000" i="0" u="none">
                <a:solidFill>
                  <a:schemeClr val="lt2"/>
                </a:solidFill>
                <a:latin typeface="Calibri" pitchFamily="34" charset="0"/>
                <a:sym typeface="Calibri" pitchFamily="34" charset="0"/>
              </a:defRPr>
            </a:lvl1pPr>
          </a:lstStyle>
          <a:p>
            <a:pPr lvl="0"/>
            <a:r>
              <a:rPr altLang="en-US" b="1" lang="en-US"/>
              <a:t>The Disease Transmission Cycle</a:t>
            </a:r>
          </a:p>
        </p:txBody>
      </p:sp>
      <p:sp>
        <p:nvSpPr>
          <p:cNvPr id="1048836" name=""/>
          <p:cNvSpPr/>
          <p:nvPr>
            <p:ph sz="full" idx="1"/>
          </p:nvPr>
        </p:nvSpPr>
        <p:spPr>
          <a:xfrm rot="0">
            <a:off x="457200" y="1752600"/>
            <a:ext cx="8229600" cy="45720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lang="en-US"/>
              <a:t>All micro-organisms can cause infection or disease. But this happens when there is an interaction between the agent, host and environment which can occur when:</a:t>
            </a:r>
          </a:p>
          <a:p>
            <a:pPr indent="0" lvl="0" marL="0">
              <a:buFont typeface="Wingdings" pitchFamily="2" charset="2"/>
              <a:buChar char="Ø"/>
            </a:pPr>
            <a:r>
              <a:rPr altLang="en-US" lang="en-US"/>
              <a:t>The normal flora are introduced into an area of the body in which they are not normally found</a:t>
            </a:r>
          </a:p>
          <a:p>
            <a:pPr indent="0" lvl="0" marL="0">
              <a:buFont typeface="Wingdings" pitchFamily="2" charset="2"/>
              <a:buChar char="Ø"/>
            </a:pPr>
            <a:r>
              <a:rPr altLang="en-US" lang="en-US"/>
              <a:t>Pathogens are introduced into the body</a:t>
            </a:r>
          </a:p>
          <a:p>
            <a:pPr indent="0" lvl="0" marL="0">
              <a:buFont typeface="Wingdings" pitchFamily="2" charset="2"/>
              <a:buChar char="Ø"/>
            </a:pPr>
            <a:r>
              <a:rPr altLang="en-US" lang="en-US"/>
              <a:t>Micro-organisms are introduced into the body of a person who is immuno-compromised and thus susceptible to infections</a:t>
            </a:r>
          </a:p>
        </p:txBody>
      </p:sp>
    </p:spTree>
  </p:cSld>
  <p:clrMapOvr>
    <a:masterClrMapping/>
  </p:clrMapOvr>
  <p:transition spd="slow" advClick="1">
    <p:wheel spokes="1"/>
  </p:transition>
  <p:timing/>
</p:sld>
</file>

<file path=ppt/slides/slide182.xml><?xml version="1.0" encoding="utf-8"?>
<p:sld xmlns:a="http://schemas.openxmlformats.org/drawingml/2006/main" xmlns:r="http://schemas.openxmlformats.org/officeDocument/2006/relationships" xmlns:p="http://schemas.openxmlformats.org/presentationml/2006/main" showMasterSp="1">
  <p:cSld>
    <p:spTree>
      <p:nvGrpSpPr>
        <p:cNvPr id="1272" name=""/>
        <p:cNvGrpSpPr/>
        <p:nvPr/>
      </p:nvGrpSpPr>
      <p:grpSpPr>
        <a:xfrm rot="0">
          <a:off x="0" y="0"/>
          <a:ext cx="0" cy="0"/>
          <a:chOff x="0" y="0"/>
          <a:chExt cx="0" cy="0"/>
        </a:xfrm>
      </p:grpSpPr>
      <p:sp>
        <p:nvSpPr>
          <p:cNvPr id="1048837" name=""/>
          <p:cNvSpPr/>
          <p:nvPr>
            <p:ph sz="full" idx="1"/>
          </p:nvPr>
        </p:nvSpPr>
        <p:spPr>
          <a:xfrm rot="0">
            <a:off x="457200" y="1219200"/>
            <a:ext cx="8229600" cy="51054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lvl="0">
              <a:buFont typeface="Wingdings" pitchFamily="2" charset="2"/>
              <a:buChar char="Ø"/>
            </a:pPr>
            <a:r>
              <a:rPr altLang="en-US" b="1" lang="en-US"/>
              <a:t>Agent:</a:t>
            </a:r>
            <a:r>
              <a:rPr altLang="en-US" lang="en-US"/>
              <a:t> An entity that is capable of causing disease.</a:t>
            </a:r>
          </a:p>
          <a:p>
            <a:pPr lvl="0"/>
            <a:r>
              <a:rPr altLang="en-US" b="1" i="1" lang="en-US"/>
              <a:t>Biological Agents</a:t>
            </a:r>
            <a:r>
              <a:rPr altLang="en-US" lang="en-US"/>
              <a:t>: Living organisms that invade the host e.g. bacteria, virus, fungi, protozoa and rickettsia</a:t>
            </a:r>
          </a:p>
          <a:p>
            <a:pPr lvl="0"/>
            <a:r>
              <a:rPr altLang="en-US" b="1" i="1" lang="en-US"/>
              <a:t>Chemical Agents: </a:t>
            </a:r>
            <a:r>
              <a:rPr altLang="en-US" lang="en-US"/>
              <a:t>Substances that interact with the body e.g. pesticides, food additives, medications and industrial chemicals</a:t>
            </a:r>
          </a:p>
          <a:p>
            <a:pPr lvl="0"/>
            <a:r>
              <a:rPr altLang="en-US" b="1" i="1" lang="en-US"/>
              <a:t>Physical Agents: </a:t>
            </a:r>
            <a:r>
              <a:rPr altLang="en-US" lang="en-US"/>
              <a:t>Factors in the environment that are capable of causing disease e.g. heat, noise and radiation</a:t>
            </a:r>
          </a:p>
        </p:txBody>
      </p:sp>
    </p:spTree>
  </p:cSld>
  <p:clrMapOvr>
    <a:masterClrMapping/>
  </p:clrMapOvr>
  <p:transition spd="slow" advClick="1">
    <p:wheel spokes="1"/>
  </p:transition>
  <p:timing/>
</p:sld>
</file>

<file path=ppt/slides/slide183.xml><?xml version="1.0" encoding="utf-8"?>
<p:sld xmlns:a="http://schemas.openxmlformats.org/drawingml/2006/main" xmlns:r="http://schemas.openxmlformats.org/officeDocument/2006/relationships" xmlns:p="http://schemas.openxmlformats.org/presentationml/2006/main" showMasterSp="1">
  <p:cSld>
    <p:spTree>
      <p:nvGrpSpPr>
        <p:cNvPr id="1273" name=""/>
        <p:cNvGrpSpPr/>
        <p:nvPr/>
      </p:nvGrpSpPr>
      <p:grpSpPr>
        <a:xfrm rot="0">
          <a:off x="0" y="0"/>
          <a:ext cx="0" cy="0"/>
          <a:chOff x="0" y="0"/>
          <a:chExt cx="0" cy="0"/>
        </a:xfrm>
      </p:grpSpPr>
      <p:sp>
        <p:nvSpPr>
          <p:cNvPr id="1048838" name=""/>
          <p:cNvSpPr/>
          <p:nvPr>
            <p:ph sz="full" idx="1"/>
          </p:nvPr>
        </p:nvSpPr>
        <p:spPr>
          <a:xfrm rot="0">
            <a:off x="457200" y="1066800"/>
            <a:ext cx="8229600" cy="52578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lvl="0">
              <a:buFont typeface="Wingdings" pitchFamily="2" charset="2"/>
              <a:buChar char="Ø"/>
            </a:pPr>
            <a:r>
              <a:rPr altLang="en-US" b="1" lang="en-US"/>
              <a:t>Host: </a:t>
            </a:r>
            <a:r>
              <a:rPr altLang="en-US" lang="en-US"/>
              <a:t>Simple or complex organism that can be affected by an agent</a:t>
            </a:r>
          </a:p>
          <a:p>
            <a:pPr lvl="0"/>
            <a:r>
              <a:rPr altLang="en-US" b="1" i="1" lang="en-US"/>
              <a:t>Susceptible Host: </a:t>
            </a:r>
            <a:r>
              <a:rPr altLang="en-US" lang="en-US"/>
              <a:t>A person who lacks resistance to an agent and is thus vulnerable to disease</a:t>
            </a:r>
          </a:p>
          <a:p>
            <a:pPr lvl="0"/>
            <a:r>
              <a:rPr altLang="en-US" b="1" i="1" lang="en-US"/>
              <a:t>Compromised Host: </a:t>
            </a:r>
            <a:r>
              <a:rPr altLang="en-US" lang="en-US"/>
              <a:t>A person whose normal defense mechanisms have been impaired and is therefore susceptible to infection</a:t>
            </a:r>
          </a:p>
          <a:p>
            <a:pPr lvl="0">
              <a:buFont typeface="Wingdings" pitchFamily="2" charset="2"/>
              <a:buChar char="Ø"/>
            </a:pPr>
            <a:r>
              <a:rPr altLang="en-US" b="1" lang="en-US"/>
              <a:t>Environment: </a:t>
            </a:r>
            <a:r>
              <a:rPr altLang="en-US" lang="en-US"/>
              <a:t>Includes any other thing other than the host and agent. Environmental factors affecting the chain of infection include food, water, plants, animals, housing conditions, noise etc.</a:t>
            </a:r>
          </a:p>
          <a:p>
            <a:pPr lvl="0"/>
            <a:endParaRPr altLang="en-US" lang="en-US"/>
          </a:p>
        </p:txBody>
      </p:sp>
    </p:spTree>
  </p:cSld>
  <p:clrMapOvr>
    <a:masterClrMapping/>
  </p:clrMapOvr>
  <p:transition spd="slow" advClick="1">
    <p:wheel spokes="1"/>
  </p:transition>
  <p:timing/>
</p:sld>
</file>

<file path=ppt/slides/slide184.xml><?xml version="1.0" encoding="utf-8"?>
<p:sld xmlns:a="http://schemas.openxmlformats.org/drawingml/2006/main" xmlns:r="http://schemas.openxmlformats.org/officeDocument/2006/relationships" xmlns:p="http://schemas.openxmlformats.org/presentationml/2006/main" showMasterSp="1">
  <p:cSld>
    <p:spTree>
      <p:nvGrpSpPr>
        <p:cNvPr id="1274" name=""/>
        <p:cNvGrpSpPr/>
        <p:nvPr/>
      </p:nvGrpSpPr>
      <p:grpSpPr>
        <a:xfrm rot="0">
          <a:off x="0" y="0"/>
          <a:ext cx="0" cy="0"/>
          <a:chOff x="0" y="0"/>
          <a:chExt cx="0" cy="0"/>
        </a:xfrm>
      </p:grpSpPr>
      <p:sp>
        <p:nvSpPr>
          <p:cNvPr id="1048839" name=""/>
          <p:cNvSpPr/>
          <p:nvPr>
            <p:ph sz="full" idx="1"/>
          </p:nvPr>
        </p:nvSpPr>
        <p:spPr>
          <a:xfrm rot="0">
            <a:off x="457200" y="1219200"/>
            <a:ext cx="8229600" cy="51054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lvl="0">
              <a:buFont typeface="Wingdings" pitchFamily="2" charset="2"/>
              <a:buChar char="Ø"/>
            </a:pPr>
            <a:r>
              <a:rPr altLang="en-US" b="1" lang="en-US"/>
              <a:t>Reservoirs:</a:t>
            </a:r>
            <a:r>
              <a:rPr altLang="en-US" lang="en-US"/>
              <a:t> Natural habitat of a micro – organism where it grows and multiplies</a:t>
            </a:r>
          </a:p>
          <a:p>
            <a:pPr lvl="0">
              <a:buFont typeface="Wingdings" pitchFamily="2" charset="2"/>
              <a:buChar char="Ø"/>
            </a:pPr>
            <a:r>
              <a:rPr altLang="en-US" b="1" lang="en-US"/>
              <a:t>Portal of exit: </a:t>
            </a:r>
            <a:r>
              <a:rPr altLang="en-US" lang="en-US"/>
              <a:t>Route of exit from a reservoir or source</a:t>
            </a:r>
          </a:p>
          <a:p>
            <a:pPr lvl="0">
              <a:buFont typeface="Wingdings" pitchFamily="2" charset="2"/>
              <a:buChar char="Ø"/>
            </a:pPr>
            <a:r>
              <a:rPr altLang="en-US" b="1" lang="en-US"/>
              <a:t>Mode of transmission: </a:t>
            </a:r>
            <a:r>
              <a:rPr altLang="en-US" lang="en-US"/>
              <a:t>Channels through which micro – organisms are transferred to susceptible individual</a:t>
            </a:r>
          </a:p>
          <a:p>
            <a:pPr lvl="0">
              <a:buFont typeface="Wingdings" pitchFamily="2" charset="2"/>
              <a:buChar char="Ø"/>
            </a:pPr>
            <a:r>
              <a:rPr altLang="en-US" b="1" lang="en-US"/>
              <a:t>Vector:</a:t>
            </a:r>
            <a:r>
              <a:rPr altLang="en-US" lang="en-US"/>
              <a:t> Invertebrates that transmit pathogens e.g. mosquitoes, snails, tsetse flies</a:t>
            </a:r>
          </a:p>
          <a:p>
            <a:pPr lvl="0">
              <a:buFont typeface="Wingdings" pitchFamily="2" charset="2"/>
              <a:buChar char="Ø"/>
            </a:pPr>
            <a:r>
              <a:rPr altLang="en-US" b="1" lang="en-US"/>
              <a:t>Portal of entry: </a:t>
            </a:r>
            <a:r>
              <a:rPr altLang="en-US" lang="en-US"/>
              <a:t>Point at which micro – organisms enter the host</a:t>
            </a:r>
          </a:p>
        </p:txBody>
      </p:sp>
    </p:spTree>
  </p:cSld>
  <p:clrMapOvr>
    <a:masterClrMapping/>
  </p:clrMapOvr>
  <p:transition spd="slow" advClick="1">
    <p:wheel spokes="1"/>
  </p:transition>
  <p:timing/>
</p:sld>
</file>

<file path=ppt/slides/slide185.xml><?xml version="1.0" encoding="utf-8"?>
<p:sld xmlns:a="http://schemas.openxmlformats.org/drawingml/2006/main" xmlns:r="http://schemas.openxmlformats.org/officeDocument/2006/relationships" xmlns:p="http://schemas.openxmlformats.org/presentationml/2006/main" showMasterSp="1">
  <p:cSld>
    <p:spTree>
      <p:nvGrpSpPr>
        <p:cNvPr id="1275" name=""/>
        <p:cNvGrpSpPr/>
        <p:nvPr/>
      </p:nvGrpSpPr>
      <p:grpSpPr>
        <a:xfrm rot="0">
          <a:off x="0" y="0"/>
          <a:ext cx="0" cy="0"/>
          <a:chOff x="0" y="0"/>
          <a:chExt cx="0" cy="0"/>
        </a:xfrm>
      </p:grpSpPr>
      <p:pic>
        <p:nvPicPr>
          <p:cNvPr id="2097162" name=""/>
          <p:cNvPicPr>
            <a:picLocks/>
          </p:cNvPicPr>
          <p:nvPr>
            <p:ph sz="full" idx="1"/>
          </p:nvPr>
        </p:nvPicPr>
        <p:blipFill>
          <a:blip xmlns:r="http://schemas.openxmlformats.org/officeDocument/2006/relationships" r:embed="rId1"/>
          <a:srcRect l="0" t="0" r="0" b="0"/>
          <a:stretch>
            <a:fillRect/>
          </a:stretch>
        </p:blipFill>
        <p:spPr>
          <a:xfrm rot="0">
            <a:off x="450850" y="517525"/>
            <a:ext cx="8242300" cy="5822950"/>
          </a:xfrm>
          <a:prstGeom prst="rect"/>
          <a:noFill/>
          <a:ln>
            <a:noFill/>
          </a:ln>
        </p:spPr>
      </p:pic>
    </p:spTree>
  </p:cSld>
  <p:clrMapOvr>
    <a:masterClrMapping/>
  </p:clrMapOvr>
  <p:transition spd="slow" advClick="1">
    <p:wheel spokes="1"/>
  </p:transition>
  <p:timing/>
</p:sld>
</file>

<file path=ppt/slides/slide186.xml><?xml version="1.0" encoding="utf-8"?>
<p:sld xmlns:a="http://schemas.openxmlformats.org/drawingml/2006/main" xmlns:r="http://schemas.openxmlformats.org/officeDocument/2006/relationships" xmlns:p="http://schemas.openxmlformats.org/presentationml/2006/main" showMasterSp="1">
  <p:cSld>
    <p:spTree>
      <p:nvGrpSpPr>
        <p:cNvPr id="1276" name=""/>
        <p:cNvGrpSpPr/>
        <p:nvPr/>
      </p:nvGrpSpPr>
      <p:grpSpPr>
        <a:xfrm rot="0">
          <a:off x="0" y="0"/>
          <a:ext cx="0" cy="0"/>
          <a:chOff x="0" y="0"/>
          <a:chExt cx="0" cy="0"/>
        </a:xfrm>
      </p:grpSpPr>
      <p:sp>
        <p:nvSpPr>
          <p:cNvPr id="1048840" name=""/>
          <p:cNvSpPr/>
          <p:nvPr>
            <p:ph sz="full" idx="1"/>
          </p:nvPr>
        </p:nvSpPr>
        <p:spPr>
          <a:xfrm rot="0">
            <a:off x="457200" y="762000"/>
            <a:ext cx="8229600" cy="55626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lang="en-US"/>
              <a:t>MODES OF TRANSMISSION</a:t>
            </a:r>
          </a:p>
          <a:p>
            <a:pPr algn="ctr" indent="0" lvl="0" marL="0">
              <a:buNone/>
            </a:pPr>
            <a:r>
              <a:rPr altLang="en-US" b="1" lang="en-US"/>
              <a:t>Direct Modes of Transmission</a:t>
            </a:r>
          </a:p>
          <a:p>
            <a:pPr indent="0" lvl="0" marL="0">
              <a:buFont typeface="Wingdings" pitchFamily="2" charset="2"/>
              <a:buChar char="Ø"/>
            </a:pPr>
            <a:r>
              <a:rPr altLang="en-US" b="1" lang="en-US"/>
              <a:t>Contact Transmission: </a:t>
            </a:r>
            <a:r>
              <a:rPr altLang="en-US" lang="en-US"/>
              <a:t>The most important and frequent mode of transmission. It involves direct physical transfer of an agent from an infected to a host through direct contact with a contaminated object or contact with contaminated secretions.</a:t>
            </a:r>
          </a:p>
          <a:p>
            <a:pPr indent="0" lvl="0" marL="0">
              <a:buFont typeface="Wingdings" pitchFamily="2" charset="2"/>
              <a:buChar char="Ø"/>
            </a:pPr>
            <a:endParaRPr altLang="en-US" lang="en-US"/>
          </a:p>
          <a:p>
            <a:pPr indent="0" lvl="0" marL="0">
              <a:buFont typeface="Wingdings" pitchFamily="2" charset="2"/>
              <a:buChar char="Ø"/>
            </a:pPr>
            <a:r>
              <a:rPr altLang="en-US" b="1" lang="en-US"/>
              <a:t>Airborne Transmission: </a:t>
            </a:r>
            <a:r>
              <a:rPr altLang="en-US" lang="en-US"/>
              <a:t>Occurs when a susceptible host contacts droplet nuclei or dust particles that are suspended in the air</a:t>
            </a:r>
          </a:p>
        </p:txBody>
      </p:sp>
    </p:spTree>
  </p:cSld>
  <p:clrMapOvr>
    <a:masterClrMapping/>
  </p:clrMapOvr>
  <p:transition spd="slow" advClick="1">
    <p:wheel spokes="1"/>
  </p:transition>
  <p:timing/>
</p:sld>
</file>

<file path=ppt/slides/slide187.xml><?xml version="1.0" encoding="utf-8"?>
<p:sld xmlns:a="http://schemas.openxmlformats.org/drawingml/2006/main" xmlns:r="http://schemas.openxmlformats.org/officeDocument/2006/relationships" xmlns:p="http://schemas.openxmlformats.org/presentationml/2006/main" showMasterSp="1">
  <p:cSld>
    <p:spTree>
      <p:nvGrpSpPr>
        <p:cNvPr id="1277" name=""/>
        <p:cNvGrpSpPr/>
        <p:nvPr/>
      </p:nvGrpSpPr>
      <p:grpSpPr>
        <a:xfrm rot="0">
          <a:off x="0" y="0"/>
          <a:ext cx="0" cy="0"/>
          <a:chOff x="0" y="0"/>
          <a:chExt cx="0" cy="0"/>
        </a:xfrm>
      </p:grpSpPr>
      <p:sp>
        <p:nvSpPr>
          <p:cNvPr id="1048841" name=""/>
          <p:cNvSpPr/>
          <p:nvPr>
            <p:ph sz="full" idx="1"/>
          </p:nvPr>
        </p:nvSpPr>
        <p:spPr>
          <a:xfrm rot="0">
            <a:off x="457200" y="1219200"/>
            <a:ext cx="8229600" cy="51054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algn="ctr" indent="0" lvl="0" marL="0">
              <a:buNone/>
            </a:pPr>
            <a:r>
              <a:rPr altLang="en-US" b="1" lang="en-US"/>
              <a:t>Indirect modes of Transmission</a:t>
            </a:r>
          </a:p>
          <a:p>
            <a:pPr indent="0" lvl="0" marL="0">
              <a:buFont typeface="Wingdings" pitchFamily="2" charset="2"/>
              <a:buChar char="Ø"/>
            </a:pPr>
            <a:r>
              <a:rPr altLang="en-US" b="1" lang="en-US"/>
              <a:t>Vehicle Transmission:  </a:t>
            </a:r>
            <a:r>
              <a:rPr altLang="en-US" lang="en-US"/>
              <a:t>Occurs when an agent is transferred  to a susceptible host by inanimate objects such as water and food.</a:t>
            </a:r>
          </a:p>
          <a:p>
            <a:pPr indent="0" lvl="0" marL="0">
              <a:buNone/>
            </a:pPr>
            <a:endParaRPr altLang="en-US" lang="en-US"/>
          </a:p>
          <a:p>
            <a:pPr indent="0" lvl="0" marL="0">
              <a:buFont typeface="Wingdings" pitchFamily="2" charset="2"/>
              <a:buChar char="Ø"/>
            </a:pPr>
            <a:r>
              <a:rPr altLang="en-US" b="1" lang="en-US"/>
              <a:t>Vector – Borne Transmission: </a:t>
            </a:r>
            <a:r>
              <a:rPr altLang="en-US" lang="en-US"/>
              <a:t>Occurs when an agent is transferred to a susceptible host by animate means such as mosquitoes, fleas, ticks, lice.</a:t>
            </a:r>
          </a:p>
          <a:p>
            <a:pPr indent="0" lvl="0" marL="0">
              <a:buFont typeface="Wingdings" pitchFamily="2" charset="2"/>
              <a:buChar char="Ø"/>
            </a:pPr>
            <a:endParaRPr altLang="en-US" lang="en-US"/>
          </a:p>
        </p:txBody>
      </p:sp>
    </p:spTree>
  </p:cSld>
  <p:clrMapOvr>
    <a:masterClrMapping/>
  </p:clrMapOvr>
  <p:transition spd="slow" advClick="1">
    <p:wheel spokes="1"/>
  </p:transition>
  <p:timing/>
</p:sld>
</file>

<file path=ppt/slides/slide188.xml><?xml version="1.0" encoding="utf-8"?>
<p:sld xmlns:a="http://schemas.openxmlformats.org/drawingml/2006/main" xmlns:r="http://schemas.openxmlformats.org/officeDocument/2006/relationships" xmlns:p="http://schemas.openxmlformats.org/presentationml/2006/main" showMasterSp="1">
  <p:cSld>
    <p:spTree>
      <p:nvGrpSpPr>
        <p:cNvPr id="1278" name=""/>
        <p:cNvGrpSpPr/>
        <p:nvPr/>
      </p:nvGrpSpPr>
      <p:grpSpPr>
        <a:xfrm rot="0">
          <a:off x="0" y="0"/>
          <a:ext cx="0" cy="0"/>
          <a:chOff x="0" y="0"/>
          <a:chExt cx="0" cy="0"/>
        </a:xfrm>
      </p:grpSpPr>
      <p:sp>
        <p:nvSpPr>
          <p:cNvPr id="1048842" name=""/>
          <p:cNvSpPr/>
          <p:nvPr>
            <p:ph sz="full" idx="1"/>
          </p:nvPr>
        </p:nvSpPr>
        <p:spPr>
          <a:xfrm rot="0">
            <a:off x="457200" y="914400"/>
            <a:ext cx="8229600" cy="54102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lang="en-US"/>
              <a:t>Note: </a:t>
            </a:r>
            <a:r>
              <a:rPr altLang="en-US" lang="en-US"/>
              <a:t>The WHO’s guidelines demand that you should treat all patients as potentially infectious.</a:t>
            </a:r>
          </a:p>
          <a:p>
            <a:pPr indent="0" lvl="0" marL="0">
              <a:buNone/>
            </a:pPr>
            <a:r>
              <a:rPr altLang="en-US" lang="en-US"/>
              <a:t>In the health care setting infection can be transmitted:</a:t>
            </a:r>
          </a:p>
          <a:p>
            <a:pPr indent="0" lvl="0" marL="0">
              <a:buFont typeface="Wingdings" pitchFamily="2" charset="2"/>
              <a:buChar char="Ø"/>
            </a:pPr>
            <a:r>
              <a:rPr altLang="en-US" lang="en-US"/>
              <a:t>When the health care worker’s skin is pierced or cut by contaminated needles or other sharp instruments</a:t>
            </a:r>
          </a:p>
          <a:p>
            <a:pPr indent="0" lvl="0" marL="0">
              <a:buFont typeface="Wingdings" pitchFamily="2" charset="2"/>
              <a:buChar char="Ø"/>
            </a:pPr>
            <a:r>
              <a:rPr altLang="en-US" lang="en-US"/>
              <a:t>When the health care worker’s broken skin (cuts, scratches, rashes, chapped skin, fungal infections) comes into contact with the patient's blood or other body fluids</a:t>
            </a:r>
          </a:p>
          <a:p>
            <a:pPr indent="0" lvl="0" marL="0">
              <a:buFont typeface="Wingdings" pitchFamily="2" charset="2"/>
              <a:buChar char="Ø"/>
            </a:pPr>
            <a:r>
              <a:rPr altLang="en-US" lang="en-US"/>
              <a:t>W</a:t>
            </a:r>
            <a:r>
              <a:rPr altLang="en-US" lang="en-US"/>
              <a:t>hen the patient's blood or other body fluids are splashed on the healthcare worker’s mucous membranes (eyes, nose, mouth)</a:t>
            </a:r>
          </a:p>
        </p:txBody>
      </p:sp>
    </p:spTree>
  </p:cSld>
  <p:clrMapOvr>
    <a:masterClrMapping/>
  </p:clrMapOvr>
  <p:transition spd="slow" advClick="1">
    <p:wheel spokes="1"/>
  </p:transition>
  <p:timing/>
</p:sld>
</file>

<file path=ppt/slides/slide189.xml><?xml version="1.0" encoding="utf-8"?>
<p:sld xmlns:a="http://schemas.openxmlformats.org/drawingml/2006/main" xmlns:r="http://schemas.openxmlformats.org/officeDocument/2006/relationships" xmlns:p="http://schemas.openxmlformats.org/presentationml/2006/main" showMasterSp="1">
  <p:cSld>
    <p:spTree>
      <p:nvGrpSpPr>
        <p:cNvPr id="1279" name=""/>
        <p:cNvGrpSpPr/>
        <p:nvPr/>
      </p:nvGrpSpPr>
      <p:grpSpPr>
        <a:xfrm rot="0">
          <a:off x="0" y="0"/>
          <a:ext cx="0" cy="0"/>
          <a:chOff x="0" y="0"/>
          <a:chExt cx="0" cy="0"/>
        </a:xfrm>
      </p:grpSpPr>
      <p:sp>
        <p:nvSpPr>
          <p:cNvPr id="1048843" name=""/>
          <p:cNvSpPr/>
          <p:nvPr>
            <p:ph sz="full" idx="1"/>
          </p:nvPr>
        </p:nvSpPr>
        <p:spPr>
          <a:xfrm rot="0">
            <a:off x="457200" y="304800"/>
            <a:ext cx="8229600" cy="63246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lang="en-US"/>
              <a:t>According to WHO guidelines, a health care provider should:</a:t>
            </a:r>
          </a:p>
          <a:p>
            <a:pPr indent="0" lvl="0" marL="0">
              <a:buFont typeface="Wingdings" pitchFamily="2" charset="2"/>
              <a:buChar char="Ø"/>
            </a:pPr>
            <a:r>
              <a:rPr altLang="en-US" lang="en-US"/>
              <a:t>Observe and maintain good personal hygiene and wear appropriate attire.</a:t>
            </a:r>
          </a:p>
          <a:p>
            <a:pPr indent="0" lvl="0" marL="0">
              <a:buFont typeface="Wingdings" pitchFamily="2" charset="2"/>
              <a:buChar char="Ø"/>
            </a:pPr>
            <a:r>
              <a:rPr altLang="en-US" lang="en-US"/>
              <a:t>Be vaccinated against vaccine preventable conditions, especially if you are working in high risk areas.</a:t>
            </a:r>
          </a:p>
          <a:p>
            <a:pPr indent="0" lvl="0" marL="0">
              <a:buFont typeface="Wingdings" pitchFamily="2" charset="2"/>
              <a:buChar char="Ø"/>
            </a:pPr>
            <a:r>
              <a:rPr altLang="en-US" lang="en-US"/>
              <a:t>If you work in vulnerable areas, for example areas where you handle cooked food, you should be periodically screened for certain diseases, such as typhoid.</a:t>
            </a:r>
          </a:p>
          <a:p>
            <a:pPr indent="0" lvl="0" marL="0">
              <a:buFont typeface="Wingdings" pitchFamily="2" charset="2"/>
              <a:buChar char="Ø"/>
            </a:pPr>
            <a:r>
              <a:rPr altLang="en-US" lang="en-US"/>
              <a:t>If you are suffering from infectious conditions and you are working with susceptible patients, for example, in an operating room, special care baby unit, or the ICU burns unit, you should be re-deployed until you are cleared of the infection.</a:t>
            </a:r>
          </a:p>
          <a:p>
            <a:pPr indent="0" lvl="0" marL="0"/>
            <a:endParaRPr altLang="en-US" lang="en-US"/>
          </a:p>
        </p:txBody>
      </p:sp>
    </p:spTree>
  </p:cSld>
  <p:clrMapOvr>
    <a:masterClrMapping/>
  </p:clrMapOvr>
  <p:transition spd="slow" advClick="1">
    <p:wheel spokes="1"/>
  </p:transition>
  <p:timing/>
</p:sld>
</file>

<file path=ppt/slides/slide19.xml><?xml version="1.0" encoding="utf-8"?>
<p:sld xmlns:a="http://schemas.openxmlformats.org/drawingml/2006/main" xmlns:r="http://schemas.openxmlformats.org/officeDocument/2006/relationships" xmlns:p="http://schemas.openxmlformats.org/presentationml/2006/main" showMasterSp="1">
  <p:cSld>
    <p:spTree>
      <p:nvGrpSpPr>
        <p:cNvPr id="1101" name=""/>
        <p:cNvGrpSpPr/>
        <p:nvPr/>
      </p:nvGrpSpPr>
      <p:grpSpPr>
        <a:xfrm rot="0">
          <a:off x="0" y="0"/>
          <a:ext cx="0" cy="0"/>
          <a:chOff x="0" y="0"/>
          <a:chExt cx="0" cy="0"/>
        </a:xfrm>
      </p:grpSpPr>
      <p:sp>
        <p:nvSpPr>
          <p:cNvPr id="1048619" name=""/>
          <p:cNvSpPr/>
          <p:nvPr>
            <p:ph type="title" sz="full" idx="0"/>
          </p:nvPr>
        </p:nvSpPr>
        <p:spPr>
          <a:xfrm rot="0">
            <a:off x="457200" y="304800"/>
            <a:ext cx="8229600" cy="1143000"/>
          </a:xfrm>
          <a:prstGeom prst="rect"/>
          <a:noFill/>
          <a:ln>
            <a:noFill/>
          </a:ln>
        </p:spPr>
        <p:txBody>
          <a:bodyPr anchor="b" bIns="0" lIns="0" rIns="0" tIns="45720" vert="horz"/>
          <a:lstStyle>
            <a:lvl1pPr algn="l" fontAlgn="base" indent="0" latinLnBrk="1" marL="0" rtl="0">
              <a:lnSpc>
                <a:spcPct val="100000"/>
              </a:lnSpc>
              <a:spcBef>
                <a:spcPct val="0"/>
              </a:spcBef>
              <a:spcAft>
                <a:spcPct val="0"/>
              </a:spcAft>
              <a:buFontTx/>
              <a:buNone/>
              <a:defRPr baseline="0" b="0" sz="5000" i="0" u="none">
                <a:solidFill>
                  <a:schemeClr val="lt2"/>
                </a:solidFill>
                <a:latin typeface="Calibri" pitchFamily="34" charset="0"/>
                <a:sym typeface="Calibri" pitchFamily="34" charset="0"/>
              </a:defRPr>
            </a:lvl1pPr>
          </a:lstStyle>
          <a:p>
            <a:pPr lvl="0"/>
            <a:r>
              <a:rPr altLang="en-US" b="1" lang="en-US"/>
              <a:t>Nurse Definitions</a:t>
            </a:r>
          </a:p>
        </p:txBody>
      </p:sp>
      <p:sp>
        <p:nvSpPr>
          <p:cNvPr id="1048620" name=""/>
          <p:cNvSpPr/>
          <p:nvPr>
            <p:ph sz="full" idx="1"/>
          </p:nvPr>
        </p:nvSpPr>
        <p:spPr>
          <a:xfrm rot="0">
            <a:off x="457200" y="1676400"/>
            <a:ext cx="8229600" cy="46482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lvl="0">
              <a:buFont typeface="Wingdings" pitchFamily="2" charset="2"/>
              <a:buChar char="Ø"/>
            </a:pPr>
            <a:r>
              <a:rPr altLang="en-US" lang="en-US"/>
              <a:t>Nurse originates from latin word ‘’</a:t>
            </a:r>
            <a:r>
              <a:rPr altLang="en-US" b="1" lang="en-US"/>
              <a:t>nutrix</a:t>
            </a:r>
            <a:r>
              <a:rPr altLang="en-US" lang="en-US"/>
              <a:t>’’ meaning to nourish or cherish and nourish is to supply that which is necessary for life</a:t>
            </a:r>
          </a:p>
          <a:p>
            <a:pPr lvl="0">
              <a:buFont typeface="Wingdings" pitchFamily="2" charset="2"/>
              <a:buChar char="Ø"/>
            </a:pPr>
            <a:r>
              <a:rPr altLang="en-US" b="1" lang="en-US"/>
              <a:t>Nursing Council of Kenya (NCK): </a:t>
            </a:r>
            <a:r>
              <a:rPr altLang="en-US" lang="en-US"/>
              <a:t>A nurse is a person who has successfully completed education in nursing from a recognized institution and is regarded and issued with a license to practice </a:t>
            </a:r>
          </a:p>
          <a:p>
            <a:pPr lvl="0">
              <a:buFont typeface="Wingdings" pitchFamily="2" charset="2"/>
              <a:buChar char="Ø"/>
            </a:pPr>
            <a:r>
              <a:rPr altLang="en-US" b="1" lang="en-US"/>
              <a:t>Florence Nightingale: </a:t>
            </a:r>
            <a:r>
              <a:rPr altLang="en-US" lang="en-US"/>
              <a:t>A person in charge of the personal health of another person</a:t>
            </a:r>
          </a:p>
          <a:p>
            <a:pPr lvl="0"/>
            <a:endParaRPr altLang="en-US" lang="en-US"/>
          </a:p>
        </p:txBody>
      </p:sp>
    </p:spTree>
  </p:cSld>
  <p:clrMapOvr>
    <a:masterClrMapping/>
  </p:clrMapOvr>
  <p:transition spd="slow" advClick="1">
    <p:wheel spokes="1"/>
  </p:transition>
  <p:timing/>
</p:sld>
</file>

<file path=ppt/slides/slide190.xml><?xml version="1.0" encoding="utf-8"?>
<p:sld xmlns:a="http://schemas.openxmlformats.org/drawingml/2006/main" xmlns:r="http://schemas.openxmlformats.org/officeDocument/2006/relationships" xmlns:p="http://schemas.openxmlformats.org/presentationml/2006/main" showMasterSp="1">
  <p:cSld>
    <p:spTree>
      <p:nvGrpSpPr>
        <p:cNvPr id="1280" name=""/>
        <p:cNvGrpSpPr/>
        <p:nvPr/>
      </p:nvGrpSpPr>
      <p:grpSpPr>
        <a:xfrm rot="0">
          <a:off x="0" y="0"/>
          <a:ext cx="0" cy="0"/>
          <a:chOff x="0" y="0"/>
          <a:chExt cx="0" cy="0"/>
        </a:xfrm>
      </p:grpSpPr>
      <p:sp>
        <p:nvSpPr>
          <p:cNvPr id="1048844" name=""/>
          <p:cNvSpPr/>
          <p:nvPr>
            <p:ph sz="full" idx="1"/>
          </p:nvPr>
        </p:nvSpPr>
        <p:spPr>
          <a:xfrm rot="0">
            <a:off x="457200" y="685800"/>
            <a:ext cx="8229600" cy="56388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lang="en-US"/>
              <a:t>Adherence to appropriate infection prevention practices breaks the cycle of spreading infections at the mode of transmission stage. This will:</a:t>
            </a:r>
          </a:p>
          <a:p>
            <a:pPr indent="0" lvl="0" marL="0">
              <a:buFont typeface="Wingdings" pitchFamily="2" charset="2"/>
              <a:buChar char="Ø"/>
            </a:pPr>
            <a:r>
              <a:rPr altLang="en-US" lang="en-US"/>
              <a:t>Prevent post procedure infections</a:t>
            </a:r>
          </a:p>
          <a:p>
            <a:pPr indent="0" lvl="0" marL="0">
              <a:buFont typeface="Wingdings" pitchFamily="2" charset="2"/>
              <a:buChar char="Ø"/>
            </a:pPr>
            <a:r>
              <a:rPr altLang="en-US" lang="en-US"/>
              <a:t>Result in high quality, safe services</a:t>
            </a:r>
          </a:p>
          <a:p>
            <a:pPr indent="0" lvl="0" marL="0">
              <a:buFont typeface="Wingdings" pitchFamily="2" charset="2"/>
              <a:buChar char="Ø"/>
            </a:pPr>
            <a:r>
              <a:rPr altLang="en-US" lang="en-US"/>
              <a:t>Prevent infections in service providers and supportive staff</a:t>
            </a:r>
          </a:p>
          <a:p>
            <a:pPr indent="0" lvl="0" marL="0">
              <a:buFont typeface="Wingdings" pitchFamily="2" charset="2"/>
              <a:buChar char="Ø"/>
            </a:pPr>
            <a:r>
              <a:rPr altLang="en-US" lang="en-US"/>
              <a:t>Protect the community from infections that originate in health care facilities</a:t>
            </a:r>
          </a:p>
          <a:p>
            <a:pPr indent="0" lvl="0" marL="0">
              <a:buFont typeface="Wingdings" pitchFamily="2" charset="2"/>
              <a:buChar char="Ø"/>
            </a:pPr>
            <a:r>
              <a:rPr altLang="en-US" lang="en-US"/>
              <a:t>Prevent the spread of micro-organisms that are resistant to antibiotics</a:t>
            </a:r>
          </a:p>
          <a:p>
            <a:pPr indent="0" lvl="0" marL="0">
              <a:buFont typeface="Wingdings" pitchFamily="2" charset="2"/>
              <a:buChar char="Ø"/>
            </a:pPr>
            <a:r>
              <a:rPr altLang="en-US" lang="en-US"/>
              <a:t>Lower the cost of health care services</a:t>
            </a:r>
          </a:p>
        </p:txBody>
      </p:sp>
    </p:spTree>
  </p:cSld>
  <p:clrMapOvr>
    <a:masterClrMapping/>
  </p:clrMapOvr>
  <p:transition spd="slow" advClick="1">
    <p:wheel spokes="1"/>
  </p:transition>
  <p:timing/>
</p:sld>
</file>

<file path=ppt/slides/slide191.xml><?xml version="1.0" encoding="utf-8"?>
<p:sld xmlns:a="http://schemas.openxmlformats.org/drawingml/2006/main" xmlns:r="http://schemas.openxmlformats.org/officeDocument/2006/relationships" xmlns:p="http://schemas.openxmlformats.org/presentationml/2006/main" showMasterSp="1">
  <p:cSld>
    <p:spTree>
      <p:nvGrpSpPr>
        <p:cNvPr id="1281" name=""/>
        <p:cNvGrpSpPr/>
        <p:nvPr/>
      </p:nvGrpSpPr>
      <p:grpSpPr>
        <a:xfrm rot="0">
          <a:off x="0" y="0"/>
          <a:ext cx="0" cy="0"/>
          <a:chOff x="0" y="0"/>
          <a:chExt cx="0" cy="0"/>
        </a:xfrm>
      </p:grpSpPr>
      <p:sp>
        <p:nvSpPr>
          <p:cNvPr id="1048845" name=""/>
          <p:cNvSpPr/>
          <p:nvPr>
            <p:ph type="title" sz="full" idx="0"/>
          </p:nvPr>
        </p:nvSpPr>
        <p:spPr>
          <a:xfrm rot="0">
            <a:off x="457200" y="228600"/>
            <a:ext cx="8229600" cy="762000"/>
          </a:xfrm>
          <a:prstGeom prst="rect"/>
          <a:noFill/>
          <a:ln>
            <a:noFill/>
          </a:ln>
        </p:spPr>
        <p:txBody>
          <a:bodyPr anchor="b" bIns="0" lIns="0" rIns="0" tIns="45720" vert="horz"/>
          <a:lstStyle>
            <a:lvl1pPr algn="l" fontAlgn="base" indent="0" latinLnBrk="1" marL="0" rtl="0">
              <a:lnSpc>
                <a:spcPct val="100000"/>
              </a:lnSpc>
              <a:spcBef>
                <a:spcPct val="0"/>
              </a:spcBef>
              <a:spcAft>
                <a:spcPct val="0"/>
              </a:spcAft>
              <a:buFontTx/>
              <a:buNone/>
              <a:defRPr baseline="0" b="0" sz="5000" i="0" u="none">
                <a:solidFill>
                  <a:schemeClr val="lt2"/>
                </a:solidFill>
                <a:latin typeface="Calibri" pitchFamily="34" charset="0"/>
                <a:sym typeface="Calibri" pitchFamily="34" charset="0"/>
              </a:defRPr>
            </a:lvl1pPr>
          </a:lstStyle>
          <a:p>
            <a:pPr lvl="0"/>
            <a:r>
              <a:rPr altLang="en-US" b="1" lang="en-US"/>
              <a:t>Standard Safety Precautions</a:t>
            </a:r>
          </a:p>
        </p:txBody>
      </p:sp>
      <p:sp>
        <p:nvSpPr>
          <p:cNvPr id="1048846" name=""/>
          <p:cNvSpPr/>
          <p:nvPr>
            <p:ph sz="full" idx="1"/>
          </p:nvPr>
        </p:nvSpPr>
        <p:spPr>
          <a:xfrm rot="0">
            <a:off x="457200" y="1066800"/>
            <a:ext cx="8229600" cy="54864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lvl="0">
              <a:buFont typeface="Wingdings" pitchFamily="2" charset="2"/>
              <a:buChar char="Ø"/>
            </a:pPr>
            <a:r>
              <a:rPr altLang="en-US" lang="en-US"/>
              <a:t>They</a:t>
            </a:r>
            <a:r>
              <a:rPr altLang="en-US" b="1" lang="en-US"/>
              <a:t> </a:t>
            </a:r>
            <a:r>
              <a:rPr altLang="en-US" lang="en-US"/>
              <a:t>are a set of clinical practice recommendations designed to help minimize the risk of exposure to infectious materials, such as blood and other body fluids by both patients and staff. They help break the disease transmission cycle at the mode of transmission step.</a:t>
            </a:r>
          </a:p>
          <a:p>
            <a:pPr lvl="0">
              <a:buFont typeface="Wingdings" pitchFamily="2" charset="2"/>
              <a:buChar char="Ø"/>
            </a:pPr>
            <a:r>
              <a:rPr altLang="en-US" lang="en-US"/>
              <a:t>They are also referred to as </a:t>
            </a:r>
            <a:r>
              <a:rPr altLang="en-US" b="1" lang="en-US"/>
              <a:t>principles of medical asepsis</a:t>
            </a:r>
          </a:p>
          <a:p>
            <a:pPr lvl="0">
              <a:buFont typeface="Wingdings" pitchFamily="2" charset="2"/>
              <a:buChar char="Ø"/>
            </a:pPr>
            <a:r>
              <a:rPr altLang="en-US" b="1" lang="en-US"/>
              <a:t>A standard procedure </a:t>
            </a:r>
            <a:r>
              <a:rPr altLang="en-US" lang="en-US"/>
              <a:t>is a procedure that should be followed routinely at all times. It should apply to every patient regardless of their presumed infection status. This is because you will not be able to tell who is infected with viruses such as HIV or hepatitis</a:t>
            </a:r>
          </a:p>
        </p:txBody>
      </p:sp>
    </p:spTree>
  </p:cSld>
  <p:clrMapOvr>
    <a:masterClrMapping/>
  </p:clrMapOvr>
  <p:transition spd="slow" advClick="1">
    <p:wheel spokes="1"/>
  </p:transition>
  <p:timing/>
</p:sld>
</file>

<file path=ppt/slides/slide192.xml><?xml version="1.0" encoding="utf-8"?>
<p:sld xmlns:a="http://schemas.openxmlformats.org/drawingml/2006/main" xmlns:r="http://schemas.openxmlformats.org/officeDocument/2006/relationships" xmlns:p="http://schemas.openxmlformats.org/presentationml/2006/main" showMasterSp="1">
  <p:cSld>
    <p:spTree>
      <p:nvGrpSpPr>
        <p:cNvPr id="1282" name=""/>
        <p:cNvGrpSpPr/>
        <p:nvPr/>
      </p:nvGrpSpPr>
      <p:grpSpPr>
        <a:xfrm rot="0">
          <a:off x="0" y="0"/>
          <a:ext cx="0" cy="0"/>
          <a:chOff x="0" y="0"/>
          <a:chExt cx="0" cy="0"/>
        </a:xfrm>
      </p:grpSpPr>
      <p:sp>
        <p:nvSpPr>
          <p:cNvPr id="1048847" name=""/>
          <p:cNvSpPr/>
          <p:nvPr>
            <p:ph sz="full" idx="1"/>
          </p:nvPr>
        </p:nvSpPr>
        <p:spPr>
          <a:xfrm rot="0">
            <a:off x="457200" y="1447800"/>
            <a:ext cx="8229600" cy="48768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lvl="0">
              <a:buFont typeface="Wingdings" pitchFamily="2" charset="2"/>
              <a:buChar char="Ø"/>
            </a:pPr>
            <a:r>
              <a:rPr altLang="en-US" lang="en-US"/>
              <a:t>These precautions are:</a:t>
            </a:r>
          </a:p>
          <a:p>
            <a:pPr lvl="0">
              <a:buFont typeface="Wingdings" pitchFamily="2" charset="2"/>
              <a:buChar char="§"/>
            </a:pPr>
            <a:r>
              <a:rPr altLang="en-US" lang="en-US"/>
              <a:t>Hand washing</a:t>
            </a:r>
          </a:p>
          <a:p>
            <a:pPr lvl="0">
              <a:buFont typeface="Wingdings" pitchFamily="2" charset="2"/>
              <a:buChar char="§"/>
            </a:pPr>
            <a:r>
              <a:rPr altLang="en-US" lang="en-US"/>
              <a:t>Gloving</a:t>
            </a:r>
          </a:p>
          <a:p>
            <a:pPr lvl="0">
              <a:buFont typeface="Wingdings" pitchFamily="2" charset="2"/>
              <a:buChar char="§"/>
            </a:pPr>
            <a:r>
              <a:rPr altLang="en-US" lang="en-US"/>
              <a:t>Proper decontamination and sterilization</a:t>
            </a:r>
          </a:p>
          <a:p>
            <a:pPr lvl="0">
              <a:buFont typeface="Wingdings" pitchFamily="2" charset="2"/>
              <a:buChar char="§"/>
            </a:pPr>
            <a:r>
              <a:rPr altLang="en-US" lang="en-US"/>
              <a:t>Proper use of personal protective equipment or devices</a:t>
            </a:r>
          </a:p>
          <a:p>
            <a:pPr lvl="0">
              <a:buFont typeface="Wingdings" pitchFamily="2" charset="2"/>
              <a:buChar char="§"/>
            </a:pPr>
            <a:r>
              <a:rPr altLang="en-US" lang="en-US"/>
              <a:t>Proper handling and disposal of waste</a:t>
            </a:r>
          </a:p>
          <a:p>
            <a:pPr lvl="0">
              <a:buFont typeface="Wingdings" pitchFamily="2" charset="2"/>
              <a:buChar char="§"/>
            </a:pPr>
            <a:r>
              <a:rPr altLang="en-US" lang="en-US"/>
              <a:t>Labeling of all biohazards</a:t>
            </a:r>
          </a:p>
          <a:p>
            <a:pPr lvl="0">
              <a:buFont typeface="Wingdings" pitchFamily="2" charset="2"/>
              <a:buChar char="§"/>
            </a:pPr>
            <a:r>
              <a:rPr altLang="en-US" lang="en-US"/>
              <a:t>Environmental hygiene</a:t>
            </a:r>
          </a:p>
        </p:txBody>
      </p:sp>
    </p:spTree>
  </p:cSld>
  <p:clrMapOvr>
    <a:masterClrMapping/>
  </p:clrMapOvr>
  <p:transition spd="slow" advClick="1">
    <p:wheel spokes="1"/>
  </p:transition>
  <p:timing/>
</p:sld>
</file>

<file path=ppt/slides/slide193.xml><?xml version="1.0" encoding="utf-8"?>
<p:sld xmlns:a="http://schemas.openxmlformats.org/drawingml/2006/main" xmlns:r="http://schemas.openxmlformats.org/officeDocument/2006/relationships" xmlns:p="http://schemas.openxmlformats.org/presentationml/2006/main" showMasterSp="1">
  <p:cSld>
    <p:spTree>
      <p:nvGrpSpPr>
        <p:cNvPr id="1283" name=""/>
        <p:cNvGrpSpPr/>
        <p:nvPr/>
      </p:nvGrpSpPr>
      <p:grpSpPr>
        <a:xfrm rot="0">
          <a:off x="0" y="0"/>
          <a:ext cx="0" cy="0"/>
          <a:chOff x="0" y="0"/>
          <a:chExt cx="0" cy="0"/>
        </a:xfrm>
      </p:grpSpPr>
      <p:sp>
        <p:nvSpPr>
          <p:cNvPr id="1048848" name=""/>
          <p:cNvSpPr/>
          <p:nvPr>
            <p:ph sz="full" idx="1"/>
          </p:nvPr>
        </p:nvSpPr>
        <p:spPr>
          <a:xfrm rot="0">
            <a:off x="457200" y="990600"/>
            <a:ext cx="8229600" cy="53340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lang="en-US"/>
              <a:t>HAND WASHING</a:t>
            </a:r>
          </a:p>
          <a:p>
            <a:pPr indent="0" lvl="0" marL="0">
              <a:buFont typeface="Wingdings" pitchFamily="2" charset="2"/>
              <a:buChar char="Ø"/>
            </a:pPr>
            <a:r>
              <a:rPr altLang="en-US" lang="en-US"/>
              <a:t>Washing your hands before and after contact with each patient is the single most effective method of preventing/decreasing transfer of micro-organisms between you and the patients within a health facility</a:t>
            </a:r>
          </a:p>
          <a:p>
            <a:pPr indent="0" lvl="0" marL="0">
              <a:buNone/>
            </a:pPr>
            <a:endParaRPr altLang="en-US" lang="en-US"/>
          </a:p>
          <a:p>
            <a:pPr indent="0" lvl="0" marL="0">
              <a:buFont typeface="Wingdings" pitchFamily="2" charset="2"/>
              <a:buChar char="Ø"/>
            </a:pPr>
            <a:r>
              <a:rPr altLang="en-US" lang="en-US"/>
              <a:t>Other appropriate times to was hands include:</a:t>
            </a:r>
          </a:p>
          <a:p>
            <a:pPr indent="0" lvl="0" marL="0">
              <a:buFont typeface="Wingdings" pitchFamily="2" charset="2"/>
              <a:buChar char="§"/>
            </a:pPr>
            <a:r>
              <a:rPr altLang="en-US" lang="en-US"/>
              <a:t>Immediately after arriving at work</a:t>
            </a:r>
          </a:p>
          <a:p>
            <a:pPr indent="0" lvl="0" marL="0">
              <a:buFont typeface="Wingdings" pitchFamily="2" charset="2"/>
              <a:buChar char="§"/>
            </a:pPr>
            <a:r>
              <a:rPr altLang="en-US" lang="en-US"/>
              <a:t>After touching accidentally any instrument or object that might be contaminated with blood or other body fluids</a:t>
            </a:r>
          </a:p>
          <a:p>
            <a:pPr indent="0" lvl="0" marL="0"/>
            <a:endParaRPr altLang="en-US" lang="en-US"/>
          </a:p>
        </p:txBody>
      </p:sp>
    </p:spTree>
  </p:cSld>
  <p:clrMapOvr>
    <a:masterClrMapping/>
  </p:clrMapOvr>
  <p:transition spd="slow" advClick="1">
    <p:wheel spokes="1"/>
  </p:transition>
  <p:timing/>
</p:sld>
</file>

<file path=ppt/slides/slide194.xml><?xml version="1.0" encoding="utf-8"?>
<p:sld xmlns:a="http://schemas.openxmlformats.org/drawingml/2006/main" xmlns:r="http://schemas.openxmlformats.org/officeDocument/2006/relationships" xmlns:p="http://schemas.openxmlformats.org/presentationml/2006/main" showMasterSp="1">
  <p:cSld>
    <p:spTree>
      <p:nvGrpSpPr>
        <p:cNvPr id="1284" name=""/>
        <p:cNvGrpSpPr/>
        <p:nvPr/>
      </p:nvGrpSpPr>
      <p:grpSpPr>
        <a:xfrm rot="0">
          <a:off x="0" y="0"/>
          <a:ext cx="0" cy="0"/>
          <a:chOff x="0" y="0"/>
          <a:chExt cx="0" cy="0"/>
        </a:xfrm>
      </p:grpSpPr>
      <p:sp>
        <p:nvSpPr>
          <p:cNvPr id="1048849" name=""/>
          <p:cNvSpPr/>
          <p:nvPr>
            <p:ph sz="full" idx="1"/>
          </p:nvPr>
        </p:nvSpPr>
        <p:spPr>
          <a:xfrm rot="0">
            <a:off x="457200" y="1219200"/>
            <a:ext cx="8229600" cy="51054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lvl="0">
              <a:buFont typeface="Wingdings" pitchFamily="2" charset="2"/>
              <a:buChar char="§"/>
            </a:pPr>
            <a:r>
              <a:rPr altLang="en-US" lang="en-US"/>
              <a:t>After touching mucous membranes, e.g. eyes, nose, mouth</a:t>
            </a:r>
          </a:p>
          <a:p>
            <a:pPr lvl="0">
              <a:buFont typeface="Wingdings" pitchFamily="2" charset="2"/>
              <a:buChar char="§"/>
            </a:pPr>
            <a:r>
              <a:rPr altLang="en-US" lang="en-US"/>
              <a:t>Before any surgical procedure</a:t>
            </a:r>
          </a:p>
          <a:p>
            <a:pPr lvl="0">
              <a:buFont typeface="Wingdings" pitchFamily="2" charset="2"/>
              <a:buChar char="§"/>
            </a:pPr>
            <a:r>
              <a:rPr altLang="en-US" lang="en-US"/>
              <a:t>Before and after un-gloving since hands can be contaminated if gloves contain invisible holes or tears</a:t>
            </a:r>
          </a:p>
          <a:p>
            <a:pPr lvl="0">
              <a:buFont typeface="Wingdings" pitchFamily="2" charset="2"/>
              <a:buChar char="§"/>
            </a:pPr>
            <a:r>
              <a:rPr altLang="en-US" lang="en-US"/>
              <a:t>Before and after using the toilet or latrine</a:t>
            </a:r>
          </a:p>
          <a:p>
            <a:pPr lvl="0">
              <a:buFont typeface="Wingdings" pitchFamily="2" charset="2"/>
              <a:buChar char="§"/>
            </a:pPr>
            <a:r>
              <a:rPr altLang="en-US" lang="en-US"/>
              <a:t>Before and after eating</a:t>
            </a:r>
          </a:p>
          <a:p>
            <a:pPr lvl="0">
              <a:buFont typeface="Wingdings" pitchFamily="2" charset="2"/>
              <a:buChar char="§"/>
            </a:pPr>
            <a:r>
              <a:rPr altLang="en-US" lang="en-US"/>
              <a:t>Before leaving work at the end of the day</a:t>
            </a:r>
          </a:p>
        </p:txBody>
      </p:sp>
    </p:spTree>
  </p:cSld>
  <p:clrMapOvr>
    <a:masterClrMapping/>
  </p:clrMapOvr>
  <p:transition spd="slow" advClick="1">
    <p:wheel spokes="1"/>
  </p:transition>
  <p:timing/>
</p:sld>
</file>

<file path=ppt/slides/slide195.xml><?xml version="1.0" encoding="utf-8"?>
<p:sld xmlns:a="http://schemas.openxmlformats.org/drawingml/2006/main" xmlns:r="http://schemas.openxmlformats.org/officeDocument/2006/relationships" xmlns:p="http://schemas.openxmlformats.org/presentationml/2006/main" showMasterSp="1">
  <p:cSld>
    <p:spTree>
      <p:nvGrpSpPr>
        <p:cNvPr id="1285" name=""/>
        <p:cNvGrpSpPr/>
        <p:nvPr/>
      </p:nvGrpSpPr>
      <p:grpSpPr>
        <a:xfrm rot="0">
          <a:off x="0" y="0"/>
          <a:ext cx="0" cy="0"/>
          <a:chOff x="0" y="0"/>
          <a:chExt cx="0" cy="0"/>
        </a:xfrm>
      </p:grpSpPr>
      <p:sp>
        <p:nvSpPr>
          <p:cNvPr id="1048850" name=""/>
          <p:cNvSpPr/>
          <p:nvPr>
            <p:ph sz="full" idx="1"/>
          </p:nvPr>
        </p:nvSpPr>
        <p:spPr>
          <a:xfrm rot="0">
            <a:off x="457200" y="990600"/>
            <a:ext cx="8229600" cy="53340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lvl="0">
              <a:buFont typeface="Wingdings" pitchFamily="2" charset="2"/>
              <a:buChar char="Ø"/>
            </a:pPr>
            <a:r>
              <a:rPr altLang="en-US" lang="en-US"/>
              <a:t>The three elements that are essential for effective hand washing are: Soap; Running water and Friction</a:t>
            </a:r>
          </a:p>
          <a:p>
            <a:pPr lvl="0">
              <a:buNone/>
            </a:pPr>
            <a:endParaRPr altLang="en-US" lang="en-US"/>
          </a:p>
          <a:p>
            <a:pPr algn="ctr" lvl="0">
              <a:buNone/>
            </a:pPr>
            <a:r>
              <a:rPr altLang="en-US" b="1" lang="en-US" u="sng"/>
              <a:t>Types of hand washing</a:t>
            </a:r>
          </a:p>
          <a:p>
            <a:pPr lvl="0">
              <a:buNone/>
            </a:pPr>
            <a:r>
              <a:rPr altLang="en-US" b="1" i="1" lang="en-US"/>
              <a:t>a) Routine hand washing using plain soap and running water</a:t>
            </a:r>
          </a:p>
          <a:p>
            <a:pPr lvl="0">
              <a:buFont typeface="Wingdings" pitchFamily="2" charset="2"/>
              <a:buChar char="Ø"/>
            </a:pPr>
            <a:r>
              <a:rPr altLang="en-US" lang="en-US"/>
              <a:t>R</a:t>
            </a:r>
            <a:r>
              <a:rPr altLang="en-US" lang="en-US"/>
              <a:t>emoves transient micro-organisms and soil, blood or other organic material from the hands. </a:t>
            </a:r>
          </a:p>
          <a:p>
            <a:pPr lvl="0">
              <a:buFont typeface="Wingdings" pitchFamily="2" charset="2"/>
              <a:buChar char="Ø"/>
            </a:pPr>
            <a:r>
              <a:rPr altLang="en-US" lang="en-US"/>
              <a:t>This method is appropriate in most situations and the hands should be washed as frequently as possible</a:t>
            </a:r>
          </a:p>
          <a:p>
            <a:pPr lvl="0">
              <a:buFont typeface="Wingdings" pitchFamily="2" charset="2"/>
              <a:buChar char="Ø"/>
            </a:pPr>
            <a:r>
              <a:rPr altLang="en-US" lang="en-US"/>
              <a:t>Removes 80 – 90% of micro - organisms</a:t>
            </a:r>
          </a:p>
        </p:txBody>
      </p:sp>
    </p:spTree>
  </p:cSld>
  <p:clrMapOvr>
    <a:masterClrMapping/>
  </p:clrMapOvr>
  <p:transition spd="slow" advClick="1">
    <p:wheel spokes="1"/>
  </p:transition>
  <p:timing/>
</p:sld>
</file>

<file path=ppt/slides/slide196.xml><?xml version="1.0" encoding="utf-8"?>
<p:sld xmlns:a="http://schemas.openxmlformats.org/drawingml/2006/main" xmlns:r="http://schemas.openxmlformats.org/officeDocument/2006/relationships" xmlns:p="http://schemas.openxmlformats.org/presentationml/2006/main" showMasterSp="1">
  <p:cSld>
    <p:spTree>
      <p:nvGrpSpPr>
        <p:cNvPr id="1286" name=""/>
        <p:cNvGrpSpPr/>
        <p:nvPr/>
      </p:nvGrpSpPr>
      <p:grpSpPr>
        <a:xfrm rot="0">
          <a:off x="0" y="0"/>
          <a:ext cx="0" cy="0"/>
          <a:chOff x="0" y="0"/>
          <a:chExt cx="0" cy="0"/>
        </a:xfrm>
      </p:grpSpPr>
      <p:sp>
        <p:nvSpPr>
          <p:cNvPr id="1048851" name=""/>
          <p:cNvSpPr/>
          <p:nvPr>
            <p:ph sz="full" idx="1"/>
          </p:nvPr>
        </p:nvSpPr>
        <p:spPr>
          <a:xfrm rot="0">
            <a:off x="457200" y="914400"/>
            <a:ext cx="8229600" cy="54102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i="1" lang="en-US"/>
              <a:t>b) Hand washing with antiseptic and running water</a:t>
            </a:r>
          </a:p>
          <a:p>
            <a:pPr indent="0" lvl="0" marL="0">
              <a:buFont typeface="Wingdings" pitchFamily="2" charset="2"/>
              <a:buChar char="Ø"/>
            </a:pPr>
            <a:r>
              <a:rPr altLang="en-US" lang="en-US"/>
              <a:t>In this method, transient micro-organisms and soil are removed. </a:t>
            </a:r>
          </a:p>
          <a:p>
            <a:pPr indent="0" lvl="0" marL="0">
              <a:buFont typeface="Wingdings" pitchFamily="2" charset="2"/>
              <a:buChar char="Ø"/>
            </a:pPr>
            <a:r>
              <a:rPr altLang="en-US" lang="en-US"/>
              <a:t>It kills or inhibits the growth of resident micro-organisms. Moreover, it may reduce the risk of infections in high risk situations, such as:</a:t>
            </a:r>
          </a:p>
          <a:p>
            <a:pPr indent="0" lvl="0" marL="0">
              <a:buFont typeface="Wingdings" pitchFamily="2" charset="2"/>
              <a:buChar char="§"/>
            </a:pPr>
            <a:r>
              <a:rPr altLang="en-US" lang="en-US"/>
              <a:t>When there is heavy microbial contamination</a:t>
            </a:r>
          </a:p>
          <a:p>
            <a:pPr indent="0" lvl="0" marL="0">
              <a:buFont typeface="Wingdings" pitchFamily="2" charset="2"/>
              <a:buChar char="§"/>
            </a:pPr>
            <a:r>
              <a:rPr altLang="en-US" lang="en-US"/>
              <a:t>Before performing invasive procedures such as vein punctures and other aseptic procedures</a:t>
            </a:r>
          </a:p>
          <a:p>
            <a:pPr indent="0" lvl="0" marL="0">
              <a:buFont typeface="Wingdings" pitchFamily="2" charset="2"/>
              <a:buChar char="§"/>
            </a:pPr>
            <a:r>
              <a:rPr altLang="en-US" lang="en-US"/>
              <a:t>Before contact with patients who have immune defects, for example, patients with burns, leukemia etc.</a:t>
            </a:r>
          </a:p>
        </p:txBody>
      </p:sp>
    </p:spTree>
  </p:cSld>
  <p:clrMapOvr>
    <a:masterClrMapping/>
  </p:clrMapOvr>
  <p:transition spd="slow" advClick="1">
    <p:wheel spokes="1"/>
  </p:transition>
  <p:timing/>
</p:sld>
</file>

<file path=ppt/slides/slide197.xml><?xml version="1.0" encoding="utf-8"?>
<p:sld xmlns:a="http://schemas.openxmlformats.org/drawingml/2006/main" xmlns:r="http://schemas.openxmlformats.org/officeDocument/2006/relationships" xmlns:p="http://schemas.openxmlformats.org/presentationml/2006/main" showMasterSp="1">
  <p:cSld>
    <p:spTree>
      <p:nvGrpSpPr>
        <p:cNvPr id="1287" name=""/>
        <p:cNvGrpSpPr/>
        <p:nvPr/>
      </p:nvGrpSpPr>
      <p:grpSpPr>
        <a:xfrm rot="0">
          <a:off x="0" y="0"/>
          <a:ext cx="0" cy="0"/>
          <a:chOff x="0" y="0"/>
          <a:chExt cx="0" cy="0"/>
        </a:xfrm>
      </p:grpSpPr>
      <p:sp>
        <p:nvSpPr>
          <p:cNvPr id="1048852" name=""/>
          <p:cNvSpPr/>
          <p:nvPr>
            <p:ph sz="full" idx="1"/>
          </p:nvPr>
        </p:nvSpPr>
        <p:spPr>
          <a:xfrm rot="0">
            <a:off x="457200" y="1295400"/>
            <a:ext cx="8229600" cy="50292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i="1" lang="en-US"/>
              <a:t>c) Alcohol hand rub</a:t>
            </a:r>
          </a:p>
          <a:p>
            <a:pPr indent="0" lvl="0" marL="0">
              <a:buFont typeface="Wingdings" pitchFamily="2" charset="2"/>
              <a:buChar char="Ø"/>
            </a:pPr>
            <a:r>
              <a:rPr altLang="en-US" lang="en-US"/>
              <a:t>Alcohol hand rub kills or inhibits the growth of most transient and resident micro-organisms but does not remove all micro-organisms or soil. </a:t>
            </a:r>
          </a:p>
          <a:p>
            <a:pPr indent="0" lvl="0" marL="0">
              <a:buNone/>
            </a:pPr>
            <a:endParaRPr altLang="en-US" lang="en-US"/>
          </a:p>
          <a:p>
            <a:pPr indent="0" lvl="0" marL="0">
              <a:buFont typeface="Wingdings" pitchFamily="2" charset="2"/>
              <a:buChar char="Ø"/>
            </a:pPr>
            <a:r>
              <a:rPr altLang="en-US" lang="en-US"/>
              <a:t>It can be used when hand washing with soap and running water is not possible as long as hands are not visibly soiled with dirt, blood or other organic material.</a:t>
            </a:r>
          </a:p>
        </p:txBody>
      </p:sp>
    </p:spTree>
  </p:cSld>
  <p:clrMapOvr>
    <a:masterClrMapping/>
  </p:clrMapOvr>
  <p:transition spd="slow" advClick="1">
    <p:wheel spokes="1"/>
  </p:transition>
  <p:timing/>
</p:sld>
</file>

<file path=ppt/slides/slide198.xml><?xml version="1.0" encoding="utf-8"?>
<p:sld xmlns:a="http://schemas.openxmlformats.org/drawingml/2006/main" xmlns:r="http://schemas.openxmlformats.org/officeDocument/2006/relationships" xmlns:p="http://schemas.openxmlformats.org/presentationml/2006/main" showMasterSp="1">
  <p:cSld>
    <p:spTree>
      <p:nvGrpSpPr>
        <p:cNvPr id="1288" name=""/>
        <p:cNvGrpSpPr/>
        <p:nvPr/>
      </p:nvGrpSpPr>
      <p:grpSpPr>
        <a:xfrm rot="0">
          <a:off x="0" y="0"/>
          <a:ext cx="0" cy="0"/>
          <a:chOff x="0" y="0"/>
          <a:chExt cx="0" cy="0"/>
        </a:xfrm>
      </p:grpSpPr>
      <p:sp>
        <p:nvSpPr>
          <p:cNvPr id="1048853" name=""/>
          <p:cNvSpPr/>
          <p:nvPr>
            <p:ph sz="full" idx="1"/>
          </p:nvPr>
        </p:nvSpPr>
        <p:spPr>
          <a:xfrm rot="0">
            <a:off x="457200" y="1143000"/>
            <a:ext cx="8229600" cy="51816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i="1" lang="en-US"/>
              <a:t>d) Surgical hand scrub</a:t>
            </a:r>
          </a:p>
          <a:p>
            <a:pPr indent="0" lvl="0" marL="0">
              <a:buFont typeface="Wingdings" pitchFamily="2" charset="2"/>
              <a:buChar char="Ø"/>
            </a:pPr>
            <a:r>
              <a:rPr altLang="en-US" lang="en-US"/>
              <a:t>Scrubbing with antiseptic before beginning surgical procedures will help prevent the growth of micro-organisms for a period of time. </a:t>
            </a:r>
          </a:p>
          <a:p>
            <a:pPr indent="0" lvl="0" marL="0">
              <a:buNone/>
            </a:pPr>
            <a:endParaRPr altLang="en-US" lang="en-US"/>
          </a:p>
          <a:p>
            <a:pPr indent="0" lvl="0" marL="0">
              <a:buFont typeface="Wingdings" pitchFamily="2" charset="2"/>
              <a:buChar char="Ø"/>
            </a:pPr>
            <a:r>
              <a:rPr altLang="en-US" lang="en-US"/>
              <a:t>It will also reduce the risk of infections to the patient if the gloves are damaged. </a:t>
            </a:r>
          </a:p>
          <a:p>
            <a:pPr indent="0" lvl="0" marL="0">
              <a:buFont typeface="Wingdings" pitchFamily="2" charset="2"/>
              <a:buChar char="Ø"/>
            </a:pPr>
            <a:endParaRPr altLang="en-US" lang="en-US"/>
          </a:p>
          <a:p>
            <a:pPr indent="0" lvl="0" marL="0">
              <a:buFont typeface="Wingdings" pitchFamily="2" charset="2"/>
              <a:buChar char="Ø"/>
            </a:pPr>
            <a:r>
              <a:rPr altLang="en-US" lang="en-US"/>
              <a:t>Applicable before surgical or sterile procedure</a:t>
            </a:r>
          </a:p>
        </p:txBody>
      </p:sp>
    </p:spTree>
  </p:cSld>
  <p:clrMapOvr>
    <a:masterClrMapping/>
  </p:clrMapOvr>
  <p:transition spd="slow" advClick="1">
    <p:wheel spokes="1"/>
  </p:transition>
  <p:timing/>
</p:sld>
</file>

<file path=ppt/slides/slide199.xml><?xml version="1.0" encoding="utf-8"?>
<p:sld xmlns:a="http://schemas.openxmlformats.org/drawingml/2006/main" xmlns:r="http://schemas.openxmlformats.org/officeDocument/2006/relationships" xmlns:p="http://schemas.openxmlformats.org/presentationml/2006/main" showMasterSp="1">
  <p:cSld>
    <p:spTree>
      <p:nvGrpSpPr>
        <p:cNvPr id="1289" name=""/>
        <p:cNvGrpSpPr/>
        <p:nvPr/>
      </p:nvGrpSpPr>
      <p:grpSpPr>
        <a:xfrm rot="0">
          <a:off x="0" y="0"/>
          <a:ext cx="0" cy="0"/>
          <a:chOff x="0" y="0"/>
          <a:chExt cx="0" cy="0"/>
        </a:xfrm>
      </p:grpSpPr>
      <p:sp>
        <p:nvSpPr>
          <p:cNvPr id="1048854" name=""/>
          <p:cNvSpPr/>
          <p:nvPr>
            <p:ph sz="full" idx="1"/>
          </p:nvPr>
        </p:nvSpPr>
        <p:spPr>
          <a:xfrm rot="0">
            <a:off x="457200" y="990600"/>
            <a:ext cx="8229600" cy="53340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lang="en-US"/>
              <a:t>Procedure of Routine Hand Washing</a:t>
            </a:r>
          </a:p>
          <a:p>
            <a:pPr indent="0" lvl="0" marL="0">
              <a:buFont typeface="Wingdings" pitchFamily="2" charset="2"/>
              <a:buChar char="Ø"/>
            </a:pPr>
            <a:r>
              <a:rPr altLang="en-US" lang="en-US"/>
              <a:t>Remove wrist watch and or any ornaments on your hands</a:t>
            </a:r>
          </a:p>
          <a:p>
            <a:pPr indent="0" lvl="0" marL="0">
              <a:buFont typeface="Wingdings" pitchFamily="2" charset="2"/>
              <a:buChar char="Ø"/>
            </a:pPr>
            <a:r>
              <a:rPr altLang="en-US" lang="en-US"/>
              <a:t>Shorten the sleeves</a:t>
            </a:r>
          </a:p>
          <a:p>
            <a:pPr indent="0" lvl="0" marL="0">
              <a:buFont typeface="Wingdings" pitchFamily="2" charset="2"/>
              <a:buChar char="Ø"/>
            </a:pPr>
            <a:r>
              <a:rPr altLang="en-US" lang="en-US"/>
              <a:t>Put on the water tap</a:t>
            </a:r>
          </a:p>
          <a:p>
            <a:pPr indent="0" lvl="0" marL="0">
              <a:buFont typeface="Wingdings" pitchFamily="2" charset="2"/>
              <a:buChar char="Ø"/>
            </a:pPr>
            <a:r>
              <a:rPr altLang="en-US" lang="en-US"/>
              <a:t>Wet the hands below the elbow with water</a:t>
            </a:r>
          </a:p>
          <a:p>
            <a:pPr indent="0" lvl="0" marL="0">
              <a:buFont typeface="Wingdings" pitchFamily="2" charset="2"/>
              <a:buChar char="Ø"/>
            </a:pPr>
            <a:r>
              <a:rPr altLang="en-US" lang="en-US"/>
              <a:t>Lather the hands with soap and rub as below for 15 – 30 seconds:</a:t>
            </a:r>
          </a:p>
          <a:p>
            <a:pPr indent="0" lvl="0" marL="0">
              <a:buFont typeface="Wingdings" pitchFamily="2" charset="2"/>
              <a:buChar char="§"/>
            </a:pPr>
            <a:r>
              <a:rPr altLang="en-US" lang="en-US"/>
              <a:t>Place your right palm on the back of the left hand and rub together and vice versa</a:t>
            </a:r>
          </a:p>
          <a:p>
            <a:pPr indent="0" lvl="0" marL="0"/>
            <a:endParaRPr altLang="en-US" lang="en-US"/>
          </a:p>
          <a:p>
            <a:pPr indent="0" lvl="0" marL="0"/>
            <a:endParaRPr altLang="en-US" lang="en-US"/>
          </a:p>
        </p:txBody>
      </p:sp>
    </p:spTree>
  </p:cSld>
  <p:clrMapOvr>
    <a:masterClrMapping/>
  </p:clrMapOvr>
  <p:transition spd="slow" advClick="1">
    <p:wheel spokes="1"/>
  </p:transition>
  <p:timing/>
</p:sld>
</file>

<file path=ppt/slides/slide2.xml><?xml version="1.0" encoding="utf-8"?>
<p:sld xmlns:a="http://schemas.openxmlformats.org/drawingml/2006/main" xmlns:r="http://schemas.openxmlformats.org/officeDocument/2006/relationships" xmlns:p="http://schemas.openxmlformats.org/presentationml/2006/main" showMasterSp="1">
  <p:cSld>
    <p:spTree>
      <p:nvGrpSpPr>
        <p:cNvPr id="1083" name=""/>
        <p:cNvGrpSpPr/>
        <p:nvPr/>
      </p:nvGrpSpPr>
      <p:grpSpPr>
        <a:xfrm rot="0">
          <a:off x="0" y="0"/>
          <a:ext cx="0" cy="0"/>
          <a:chOff x="0" y="0"/>
          <a:chExt cx="0" cy="0"/>
        </a:xfrm>
      </p:grpSpPr>
      <p:sp>
        <p:nvSpPr>
          <p:cNvPr id="1048597" name=""/>
          <p:cNvSpPr/>
          <p:nvPr>
            <p:ph type="title" sz="full" idx="0"/>
          </p:nvPr>
        </p:nvSpPr>
        <p:spPr>
          <a:xfrm rot="0">
            <a:off x="381000" y="304800"/>
            <a:ext cx="8229600" cy="1143000"/>
          </a:xfrm>
          <a:prstGeom prst="rect"/>
          <a:noFill/>
          <a:ln>
            <a:noFill/>
          </a:ln>
        </p:spPr>
        <p:txBody>
          <a:bodyPr anchor="b" bIns="0" lIns="0" rIns="0" tIns="45720" vert="horz"/>
          <a:lstStyle>
            <a:lvl1pPr algn="l" fontAlgn="base" indent="0" latinLnBrk="1" marL="0" rtl="0">
              <a:lnSpc>
                <a:spcPct val="100000"/>
              </a:lnSpc>
              <a:spcBef>
                <a:spcPct val="0"/>
              </a:spcBef>
              <a:spcAft>
                <a:spcPct val="0"/>
              </a:spcAft>
              <a:buFontTx/>
              <a:buNone/>
              <a:defRPr baseline="0" b="0" sz="5000" i="0" u="none">
                <a:solidFill>
                  <a:schemeClr val="lt2"/>
                </a:solidFill>
                <a:latin typeface="Calibri" pitchFamily="34" charset="0"/>
                <a:sym typeface="Calibri" pitchFamily="34" charset="0"/>
              </a:defRPr>
            </a:lvl1pPr>
          </a:lstStyle>
          <a:p>
            <a:pPr eaLnBrk="1" hangingPunct="1" latinLnBrk="1" lvl="0"/>
            <a:r>
              <a:rPr altLang="en-US" b="1" lang="en-US"/>
              <a:t>CONTENT</a:t>
            </a:r>
          </a:p>
        </p:txBody>
      </p:sp>
      <p:sp>
        <p:nvSpPr>
          <p:cNvPr id="1048598" name=""/>
          <p:cNvSpPr/>
          <p:nvPr>
            <p:ph sz="full" idx="1"/>
          </p:nvPr>
        </p:nvSpPr>
        <p:spPr>
          <a:xfrm rot="0">
            <a:off x="457200" y="1905000"/>
            <a:ext cx="8229600" cy="45720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algn="ctr" eaLnBrk="1" hangingPunct="1" indent="0" latinLnBrk="1" lvl="0" marL="0">
              <a:buClr>
                <a:srgbClr val="DE6C36"/>
              </a:buClr>
              <a:buNone/>
            </a:pPr>
            <a:r>
              <a:rPr altLang="en-US" b="1" lang="en-US"/>
              <a:t>1. PROFESSIONALISM IN NURSING</a:t>
            </a:r>
          </a:p>
          <a:p>
            <a:pPr algn="ctr" eaLnBrk="1" hangingPunct="1" indent="0" latinLnBrk="1" lvl="0" marL="0">
              <a:buClr>
                <a:srgbClr val="DE6C36"/>
              </a:buClr>
              <a:buNone/>
            </a:pPr>
            <a:endParaRPr altLang="en-US" b="1" lang="en-US"/>
          </a:p>
          <a:p>
            <a:pPr eaLnBrk="1" hangingPunct="1" indent="0" latinLnBrk="1" lvl="0" marL="0">
              <a:buClr>
                <a:srgbClr val="DE6C36"/>
              </a:buClr>
              <a:buFont typeface="Wingdings" pitchFamily="2" charset="2"/>
              <a:buChar char="Ø"/>
            </a:pPr>
            <a:r>
              <a:rPr altLang="en-US" lang="en-US"/>
              <a:t>Definition of Nurse/ Nursing</a:t>
            </a:r>
          </a:p>
          <a:p>
            <a:pPr eaLnBrk="1" hangingPunct="1" indent="0" latinLnBrk="1" lvl="0" marL="0">
              <a:buClr>
                <a:srgbClr val="DE6C36"/>
              </a:buClr>
              <a:buFont typeface="Wingdings" pitchFamily="2" charset="2"/>
              <a:buChar char="Ø"/>
            </a:pPr>
            <a:r>
              <a:rPr altLang="en-US" lang="en-US"/>
              <a:t>Professionalism in nursing – Definition of Profession, Professional Nurse and characteristics of Professional Nurse</a:t>
            </a:r>
          </a:p>
          <a:p>
            <a:pPr eaLnBrk="1" hangingPunct="1" indent="0" latinLnBrk="1" lvl="0" marL="0">
              <a:buClr>
                <a:srgbClr val="DE6C36"/>
              </a:buClr>
              <a:buFont typeface="Wingdings" pitchFamily="2" charset="2"/>
              <a:buChar char="Ø"/>
            </a:pPr>
            <a:r>
              <a:rPr altLang="en-US" lang="en-US"/>
              <a:t>Trends in Nursing – History of Nursing worldwide, nationwide</a:t>
            </a:r>
          </a:p>
          <a:p>
            <a:pPr eaLnBrk="1" hangingPunct="1" indent="0" latinLnBrk="1" lvl="0" marL="0">
              <a:buClr>
                <a:srgbClr val="DE6C36"/>
              </a:buClr>
              <a:buFont typeface="Wingdings" pitchFamily="2" charset="2"/>
              <a:buChar char="Ø"/>
            </a:pPr>
            <a:r>
              <a:rPr altLang="en-US" lang="en-US"/>
              <a:t>Factors affecting trends in Nursing</a:t>
            </a:r>
          </a:p>
          <a:p>
            <a:pPr eaLnBrk="1" hangingPunct="1" indent="0" latinLnBrk="1" lvl="0" marL="0">
              <a:buClr>
                <a:srgbClr val="DE6C36"/>
              </a:buClr>
              <a:buFont typeface="Wingdings" pitchFamily="2" charset="2"/>
              <a:buChar char="Ø"/>
            </a:pPr>
            <a:endParaRPr altLang="en-US" lang="en-US"/>
          </a:p>
          <a:p>
            <a:pPr eaLnBrk="1" hangingPunct="1" indent="0" latinLnBrk="1" lvl="0" marL="0">
              <a:buClr>
                <a:srgbClr val="DE6C36"/>
              </a:buClr>
              <a:buFont typeface="Arial" pitchFamily="0" charset="0"/>
              <a:buChar char="•"/>
            </a:pPr>
            <a:endParaRPr altLang="en-US" lang="en-US"/>
          </a:p>
        </p:txBody>
      </p:sp>
    </p:spTree>
  </p:cSld>
  <p:clrMapOvr>
    <a:masterClrMapping/>
  </p:clrMapOvr>
  <p:transition spd="slow" advClick="1">
    <p:wheel spokes="1"/>
  </p:transition>
  <p:timing/>
</p:sld>
</file>

<file path=ppt/slides/slide20.xml><?xml version="1.0" encoding="utf-8"?>
<p:sld xmlns:a="http://schemas.openxmlformats.org/drawingml/2006/main" xmlns:r="http://schemas.openxmlformats.org/officeDocument/2006/relationships" xmlns:p="http://schemas.openxmlformats.org/presentationml/2006/main" showMasterSp="1">
  <p:cSld>
    <p:spTree>
      <p:nvGrpSpPr>
        <p:cNvPr id="1102" name=""/>
        <p:cNvGrpSpPr/>
        <p:nvPr/>
      </p:nvGrpSpPr>
      <p:grpSpPr>
        <a:xfrm rot="0">
          <a:off x="0" y="0"/>
          <a:ext cx="0" cy="0"/>
          <a:chOff x="0" y="0"/>
          <a:chExt cx="0" cy="0"/>
        </a:xfrm>
      </p:grpSpPr>
      <p:sp>
        <p:nvSpPr>
          <p:cNvPr id="1048621" name=""/>
          <p:cNvSpPr/>
          <p:nvPr>
            <p:ph type="title" sz="full" idx="0"/>
          </p:nvPr>
        </p:nvSpPr>
        <p:spPr>
          <a:xfrm rot="0">
            <a:off x="381000" y="685800"/>
            <a:ext cx="8229600" cy="1447800"/>
          </a:xfrm>
          <a:prstGeom prst="rect"/>
          <a:noFill/>
          <a:ln>
            <a:noFill/>
          </a:ln>
        </p:spPr>
        <p:txBody>
          <a:bodyPr anchor="b" bIns="0" lIns="0" rIns="0" tIns="45720" vert="horz"/>
          <a:lstStyle>
            <a:lvl1pPr algn="l" fontAlgn="base" indent="0" latinLnBrk="1" marL="0" rtl="0">
              <a:lnSpc>
                <a:spcPct val="100000"/>
              </a:lnSpc>
              <a:spcBef>
                <a:spcPct val="0"/>
              </a:spcBef>
              <a:spcAft>
                <a:spcPct val="0"/>
              </a:spcAft>
              <a:buFontTx/>
              <a:buNone/>
              <a:defRPr baseline="0" b="0" sz="5000" i="0" u="none">
                <a:solidFill>
                  <a:schemeClr val="lt2"/>
                </a:solidFill>
                <a:latin typeface="Calibri" pitchFamily="34" charset="0"/>
                <a:sym typeface="Calibri" pitchFamily="34" charset="0"/>
              </a:defRPr>
            </a:lvl1pPr>
          </a:lstStyle>
          <a:p>
            <a:pPr lvl="0"/>
            <a:r>
              <a:rPr altLang="en-US" b="1" lang="en-US"/>
              <a:t>Nursing (A blend of Art and Science)</a:t>
            </a:r>
          </a:p>
        </p:txBody>
      </p:sp>
      <p:sp>
        <p:nvSpPr>
          <p:cNvPr id="1048622" name=""/>
          <p:cNvSpPr/>
          <p:nvPr>
            <p:ph sz="full" idx="1"/>
          </p:nvPr>
        </p:nvSpPr>
        <p:spPr>
          <a:xfrm rot="0">
            <a:off x="457200" y="2286000"/>
            <a:ext cx="8229600" cy="40386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lvl="0">
              <a:buFont typeface="Wingdings" pitchFamily="2" charset="2"/>
              <a:buChar char="Ø"/>
            </a:pPr>
            <a:r>
              <a:rPr altLang="en-US" b="1" lang="en-US"/>
              <a:t>Nursing as a Science:- </a:t>
            </a:r>
            <a:r>
              <a:rPr altLang="en-US" lang="en-US"/>
              <a:t>It creates a therapeutic change through the application of science principles. </a:t>
            </a:r>
          </a:p>
          <a:p>
            <a:pPr lvl="0">
              <a:buFont typeface="Wingdings" pitchFamily="2" charset="2"/>
              <a:buChar char="Ø"/>
            </a:pPr>
            <a:endParaRPr altLang="en-US" lang="en-US"/>
          </a:p>
          <a:p>
            <a:pPr lvl="0">
              <a:buFont typeface="Wingdings" pitchFamily="2" charset="2"/>
              <a:buChar char="Ø"/>
            </a:pPr>
            <a:r>
              <a:rPr altLang="en-US" b="1" lang="en-US"/>
              <a:t>Nursing as an Art:- </a:t>
            </a:r>
            <a:r>
              <a:rPr altLang="en-US" lang="en-US"/>
              <a:t>This refers to the root principle of nursing which is the caring, compassionate manner in which interventions are performed. This is helping clients/patients create coherence in lives threatened by illness and change</a:t>
            </a:r>
          </a:p>
          <a:p>
            <a:pPr lvl="0"/>
            <a:endParaRPr altLang="en-US" lang="en-US"/>
          </a:p>
        </p:txBody>
      </p:sp>
    </p:spTree>
  </p:cSld>
  <p:clrMapOvr>
    <a:masterClrMapping/>
  </p:clrMapOvr>
  <p:transition spd="slow" advClick="1">
    <p:wheel spokes="1"/>
  </p:transition>
  <p:timing/>
</p:sld>
</file>

<file path=ppt/slides/slide200.xml><?xml version="1.0" encoding="utf-8"?>
<p:sld xmlns:a="http://schemas.openxmlformats.org/drawingml/2006/main" xmlns:r="http://schemas.openxmlformats.org/officeDocument/2006/relationships" xmlns:p="http://schemas.openxmlformats.org/presentationml/2006/main" showMasterSp="1">
  <p:cSld>
    <p:spTree>
      <p:nvGrpSpPr>
        <p:cNvPr id="1290" name=""/>
        <p:cNvGrpSpPr/>
        <p:nvPr/>
      </p:nvGrpSpPr>
      <p:grpSpPr>
        <a:xfrm rot="0">
          <a:off x="0" y="0"/>
          <a:ext cx="0" cy="0"/>
          <a:chOff x="0" y="0"/>
          <a:chExt cx="0" cy="0"/>
        </a:xfrm>
      </p:grpSpPr>
      <p:sp>
        <p:nvSpPr>
          <p:cNvPr id="1048855" name=""/>
          <p:cNvSpPr/>
          <p:nvPr>
            <p:ph sz="full" idx="1"/>
          </p:nvPr>
        </p:nvSpPr>
        <p:spPr>
          <a:xfrm rot="0">
            <a:off x="457200" y="685800"/>
            <a:ext cx="8229600" cy="56388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lvl="0">
              <a:buFont typeface="Wingdings" pitchFamily="2" charset="2"/>
              <a:buChar char="§"/>
            </a:pPr>
            <a:r>
              <a:rPr altLang="en-US" lang="en-US"/>
              <a:t>Rub palm to palm with fingers interlaced</a:t>
            </a:r>
          </a:p>
          <a:p>
            <a:pPr lvl="0">
              <a:buFont typeface="Wingdings" pitchFamily="2" charset="2"/>
              <a:buChar char="§"/>
            </a:pPr>
            <a:r>
              <a:rPr altLang="en-US" lang="en-US"/>
              <a:t>Rub the back of fingers then rub the thumb by grasping and rotating in the palm of the opposite hand</a:t>
            </a:r>
          </a:p>
          <a:p>
            <a:pPr lvl="0">
              <a:buFont typeface="Wingdings" pitchFamily="2" charset="2"/>
              <a:buChar char="§"/>
            </a:pPr>
            <a:r>
              <a:rPr altLang="en-US" lang="en-US"/>
              <a:t>Rub under the nails</a:t>
            </a:r>
          </a:p>
          <a:p>
            <a:pPr lvl="0">
              <a:buFont typeface="Wingdings" pitchFamily="2" charset="2"/>
              <a:buChar char="Ø"/>
            </a:pPr>
            <a:r>
              <a:rPr altLang="en-US" lang="en-US"/>
              <a:t>Rinse under running water</a:t>
            </a:r>
          </a:p>
          <a:p>
            <a:pPr lvl="0">
              <a:buFont typeface="Wingdings" pitchFamily="2" charset="2"/>
              <a:buChar char="Ø"/>
            </a:pPr>
            <a:r>
              <a:rPr altLang="en-US" lang="en-US"/>
              <a:t>Close the water using your elbow or disposable towel</a:t>
            </a:r>
          </a:p>
          <a:p>
            <a:pPr lvl="0">
              <a:buFont typeface="Wingdings" pitchFamily="2" charset="2"/>
              <a:buChar char="Ø"/>
            </a:pPr>
            <a:r>
              <a:rPr altLang="en-US" lang="en-US"/>
              <a:t>Air dry</a:t>
            </a:r>
          </a:p>
          <a:p>
            <a:pPr lvl="0">
              <a:buNone/>
            </a:pPr>
            <a:r>
              <a:rPr altLang="en-US" b="1" lang="en-US"/>
              <a:t>Note: </a:t>
            </a:r>
          </a:p>
          <a:p>
            <a:pPr lvl="0">
              <a:buFont typeface="Wingdings" pitchFamily="2" charset="2"/>
              <a:buChar char="§"/>
            </a:pPr>
            <a:r>
              <a:rPr altLang="en-US" lang="en-US"/>
              <a:t>Use of towels for drying is discouraged especially if they are reusable or shared because they get contaminated</a:t>
            </a:r>
          </a:p>
          <a:p>
            <a:pPr lvl="0">
              <a:buFont typeface="Wingdings" pitchFamily="2" charset="2"/>
              <a:buChar char="§"/>
            </a:pPr>
            <a:r>
              <a:rPr altLang="en-US" lang="en-US"/>
              <a:t>Avoid splashing water</a:t>
            </a:r>
          </a:p>
          <a:p>
            <a:pPr lvl="0"/>
            <a:endParaRPr altLang="en-US" lang="en-US"/>
          </a:p>
          <a:p>
            <a:pPr lvl="0"/>
            <a:endParaRPr altLang="en-US" lang="en-US"/>
          </a:p>
        </p:txBody>
      </p:sp>
    </p:spTree>
  </p:cSld>
  <p:clrMapOvr>
    <a:masterClrMapping/>
  </p:clrMapOvr>
  <p:transition spd="slow" advClick="1">
    <p:wheel spokes="1"/>
  </p:transition>
  <p:timing/>
</p:sld>
</file>

<file path=ppt/slides/slide201.xml><?xml version="1.0" encoding="utf-8"?>
<p:sld xmlns:a="http://schemas.openxmlformats.org/drawingml/2006/main" xmlns:r="http://schemas.openxmlformats.org/officeDocument/2006/relationships" xmlns:p="http://schemas.openxmlformats.org/presentationml/2006/main" showMasterSp="1">
  <p:cSld>
    <p:spTree>
      <p:nvGrpSpPr>
        <p:cNvPr id="1291" name=""/>
        <p:cNvGrpSpPr/>
        <p:nvPr/>
      </p:nvGrpSpPr>
      <p:grpSpPr>
        <a:xfrm rot="0">
          <a:off x="0" y="0"/>
          <a:ext cx="0" cy="0"/>
          <a:chOff x="0" y="0"/>
          <a:chExt cx="0" cy="0"/>
        </a:xfrm>
      </p:grpSpPr>
      <p:sp>
        <p:nvSpPr>
          <p:cNvPr id="1048856" name=""/>
          <p:cNvSpPr/>
          <p:nvPr>
            <p:ph sz="full" idx="1"/>
          </p:nvPr>
        </p:nvSpPr>
        <p:spPr>
          <a:xfrm rot="0">
            <a:off x="457200" y="1143000"/>
            <a:ext cx="8229600" cy="51816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lang="en-US"/>
              <a:t>PERSONAL PROTECTIVE EQUIPMENT</a:t>
            </a:r>
          </a:p>
          <a:p>
            <a:pPr indent="0" lvl="0" marL="0">
              <a:buFont typeface="Wingdings" pitchFamily="2" charset="2"/>
              <a:buChar char="Ø"/>
            </a:pPr>
            <a:r>
              <a:rPr altLang="en-US" lang="en-US"/>
              <a:t>These are physical barriers used to prevent transmission of infection to the patient or from the patient to the persons attending them.</a:t>
            </a:r>
          </a:p>
          <a:p>
            <a:pPr indent="0" lvl="0" marL="0">
              <a:buNone/>
            </a:pPr>
            <a:endParaRPr altLang="en-US" lang="en-US"/>
          </a:p>
          <a:p>
            <a:pPr indent="0" lvl="0" marL="0">
              <a:buNone/>
            </a:pPr>
            <a:r>
              <a:rPr altLang="en-US" lang="en-US"/>
              <a:t>They include:</a:t>
            </a:r>
          </a:p>
          <a:p>
            <a:pPr indent="0" lvl="0" marL="0">
              <a:buFont typeface="Wingdings" pitchFamily="2" charset="2"/>
              <a:buChar char="§"/>
            </a:pPr>
            <a:r>
              <a:rPr altLang="en-US" lang="en-US"/>
              <a:t>Gloves</a:t>
            </a:r>
          </a:p>
          <a:p>
            <a:pPr indent="0" lvl="0" marL="0">
              <a:buFont typeface="Wingdings" pitchFamily="2" charset="2"/>
              <a:buChar char="§"/>
            </a:pPr>
            <a:r>
              <a:rPr altLang="en-US" lang="en-US"/>
              <a:t>Gowns/Aprons</a:t>
            </a:r>
          </a:p>
          <a:p>
            <a:pPr indent="0" lvl="0" marL="0">
              <a:buFont typeface="Wingdings" pitchFamily="2" charset="2"/>
              <a:buChar char="§"/>
            </a:pPr>
            <a:r>
              <a:rPr altLang="en-US" lang="en-US"/>
              <a:t>Surgical masks</a:t>
            </a:r>
          </a:p>
          <a:p>
            <a:pPr indent="0" lvl="0" marL="0">
              <a:buFont typeface="Wingdings" pitchFamily="2" charset="2"/>
              <a:buChar char="§"/>
            </a:pPr>
            <a:r>
              <a:rPr altLang="en-US" lang="en-US"/>
              <a:t>Protective eye wear.</a:t>
            </a:r>
          </a:p>
          <a:p>
            <a:pPr indent="0" lvl="0" marL="0">
              <a:buFont typeface="Wingdings" pitchFamily="2" charset="2"/>
              <a:buChar char="Ø"/>
            </a:pPr>
            <a:endParaRPr altLang="en-US" lang="en-US"/>
          </a:p>
        </p:txBody>
      </p:sp>
    </p:spTree>
  </p:cSld>
  <p:clrMapOvr>
    <a:masterClrMapping/>
  </p:clrMapOvr>
  <p:transition spd="slow" advClick="1">
    <p:wheel spokes="1"/>
  </p:transition>
  <p:timing/>
</p:sld>
</file>

<file path=ppt/slides/slide202.xml><?xml version="1.0" encoding="utf-8"?>
<p:sld xmlns:a="http://schemas.openxmlformats.org/drawingml/2006/main" xmlns:r="http://schemas.openxmlformats.org/officeDocument/2006/relationships" xmlns:p="http://schemas.openxmlformats.org/presentationml/2006/main" showMasterSp="1">
  <p:cSld>
    <p:spTree>
      <p:nvGrpSpPr>
        <p:cNvPr id="1292" name=""/>
        <p:cNvGrpSpPr/>
        <p:nvPr/>
      </p:nvGrpSpPr>
      <p:grpSpPr>
        <a:xfrm rot="0">
          <a:off x="0" y="0"/>
          <a:ext cx="0" cy="0"/>
          <a:chOff x="0" y="0"/>
          <a:chExt cx="0" cy="0"/>
        </a:xfrm>
      </p:grpSpPr>
      <p:sp>
        <p:nvSpPr>
          <p:cNvPr id="1048857" name=""/>
          <p:cNvSpPr/>
          <p:nvPr>
            <p:ph sz="full" idx="1"/>
          </p:nvPr>
        </p:nvSpPr>
        <p:spPr>
          <a:xfrm rot="0">
            <a:off x="457200" y="838200"/>
            <a:ext cx="8229600" cy="54864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algn="ctr" indent="0" lvl="0" marL="0">
              <a:buNone/>
            </a:pPr>
            <a:r>
              <a:rPr altLang="en-US" b="1" i="1" lang="en-US"/>
              <a:t>Gowns and Aprons</a:t>
            </a:r>
          </a:p>
          <a:p>
            <a:pPr indent="0" lvl="0" marL="0">
              <a:buFont typeface="Wingdings" pitchFamily="2" charset="2"/>
              <a:buChar char="Ø"/>
            </a:pPr>
            <a:r>
              <a:rPr altLang="en-US" lang="en-US"/>
              <a:t>These should be made of waterproof material and worn full size to give maximum protection. </a:t>
            </a:r>
          </a:p>
          <a:p>
            <a:pPr indent="0" lvl="0" marL="0">
              <a:buFont typeface="Wingdings" pitchFamily="2" charset="2"/>
              <a:buChar char="Ø"/>
            </a:pPr>
            <a:r>
              <a:rPr altLang="en-US" lang="en-US"/>
              <a:t>They should be used when splashing of blood or other body fluids or when any other potentially infectious materials are anticipated, for example during:</a:t>
            </a:r>
          </a:p>
          <a:p>
            <a:pPr indent="0" lvl="0" marL="0">
              <a:buFont typeface="Wingdings" pitchFamily="2" charset="2"/>
              <a:buChar char="§"/>
            </a:pPr>
            <a:r>
              <a:rPr altLang="en-US" lang="en-US"/>
              <a:t>Surgical operations</a:t>
            </a:r>
          </a:p>
          <a:p>
            <a:pPr indent="0" lvl="0" marL="0">
              <a:buFont typeface="Wingdings" pitchFamily="2" charset="2"/>
              <a:buChar char="§"/>
            </a:pPr>
            <a:r>
              <a:rPr altLang="en-US" lang="en-US"/>
              <a:t>While conducting deliveries</a:t>
            </a:r>
          </a:p>
          <a:p>
            <a:pPr indent="0" lvl="0" marL="0">
              <a:buFont typeface="Wingdings" pitchFamily="2" charset="2"/>
              <a:buChar char="§"/>
            </a:pPr>
            <a:r>
              <a:rPr altLang="en-US" lang="en-US"/>
              <a:t>During intubations and suctioning procedures</a:t>
            </a:r>
          </a:p>
          <a:p>
            <a:pPr indent="0" lvl="0" marL="0">
              <a:buFont typeface="Wingdings" pitchFamily="2" charset="2"/>
              <a:buChar char="§"/>
            </a:pPr>
            <a:r>
              <a:rPr altLang="en-US" lang="en-US"/>
              <a:t>Any other procedure/activities where splashing is anticipated</a:t>
            </a:r>
          </a:p>
        </p:txBody>
      </p:sp>
    </p:spTree>
  </p:cSld>
  <p:clrMapOvr>
    <a:masterClrMapping/>
  </p:clrMapOvr>
  <p:transition spd="slow" advClick="1">
    <p:wheel spokes="1"/>
  </p:transition>
  <p:timing/>
</p:sld>
</file>

<file path=ppt/slides/slide203.xml><?xml version="1.0" encoding="utf-8"?>
<p:sld xmlns:a="http://schemas.openxmlformats.org/drawingml/2006/main" xmlns:r="http://schemas.openxmlformats.org/officeDocument/2006/relationships" xmlns:p="http://schemas.openxmlformats.org/presentationml/2006/main" showMasterSp="1">
  <p:cSld>
    <p:spTree>
      <p:nvGrpSpPr>
        <p:cNvPr id="1293" name=""/>
        <p:cNvGrpSpPr/>
        <p:nvPr/>
      </p:nvGrpSpPr>
      <p:grpSpPr>
        <a:xfrm rot="0">
          <a:off x="0" y="0"/>
          <a:ext cx="0" cy="0"/>
          <a:chOff x="0" y="0"/>
          <a:chExt cx="0" cy="0"/>
        </a:xfrm>
      </p:grpSpPr>
      <p:sp>
        <p:nvSpPr>
          <p:cNvPr id="1048858" name=""/>
          <p:cNvSpPr/>
          <p:nvPr>
            <p:ph sz="full" idx="1"/>
          </p:nvPr>
        </p:nvSpPr>
        <p:spPr>
          <a:xfrm rot="0">
            <a:off x="457200" y="533400"/>
            <a:ext cx="8229600" cy="57912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algn="ctr" indent="0" lvl="0" marL="0">
              <a:buNone/>
            </a:pPr>
            <a:r>
              <a:rPr altLang="en-US" b="1" i="1" lang="en-US"/>
              <a:t>Gloves</a:t>
            </a:r>
          </a:p>
          <a:p>
            <a:pPr indent="0" lvl="0" marL="0">
              <a:buFont typeface="Wingdings" pitchFamily="2" charset="2"/>
              <a:buChar char="Ø"/>
            </a:pPr>
            <a:r>
              <a:rPr altLang="en-US" lang="en-US"/>
              <a:t>P</a:t>
            </a:r>
            <a:r>
              <a:rPr altLang="en-US" lang="en-US"/>
              <a:t>rovide a barrier against potentially infectious micro-organisms in blood, other body fluids, and medical waste, thus lowering the risk of transmitting infections to both health care workers and patients. </a:t>
            </a:r>
          </a:p>
          <a:p>
            <a:pPr indent="0" lvl="0" marL="0">
              <a:buNone/>
            </a:pPr>
            <a:endParaRPr altLang="en-US" lang="en-US"/>
          </a:p>
          <a:p>
            <a:pPr indent="0" lvl="0" marL="0">
              <a:buFont typeface="Wingdings" pitchFamily="2" charset="2"/>
              <a:buChar char="Ø"/>
            </a:pPr>
            <a:r>
              <a:rPr altLang="en-US" lang="en-US"/>
              <a:t>They also protect against hazardous chemical waste. </a:t>
            </a:r>
          </a:p>
          <a:p>
            <a:pPr indent="0" lvl="0" marL="0">
              <a:buNone/>
            </a:pPr>
            <a:endParaRPr altLang="en-US" lang="en-US"/>
          </a:p>
          <a:p>
            <a:pPr indent="0" lvl="0" marL="0">
              <a:buFont typeface="Wingdings" pitchFamily="2" charset="2"/>
              <a:buChar char="Ø"/>
            </a:pPr>
            <a:r>
              <a:rPr altLang="en-US" lang="en-US"/>
              <a:t>You should wear gloves whenever you may come into contact with patient's blood and other body fluids, for example, while:</a:t>
            </a:r>
          </a:p>
          <a:p>
            <a:pPr indent="0" lvl="0" marL="0">
              <a:buFont typeface="Wingdings" pitchFamily="2" charset="2"/>
              <a:buChar char="§"/>
            </a:pPr>
            <a:r>
              <a:rPr altLang="en-US" lang="en-US"/>
              <a:t>Providing clinical services</a:t>
            </a:r>
          </a:p>
          <a:p>
            <a:pPr indent="0" lvl="0" marL="0">
              <a:buFont typeface="Wingdings" pitchFamily="2" charset="2"/>
              <a:buChar char="§"/>
            </a:pPr>
            <a:r>
              <a:rPr altLang="en-US" lang="en-US"/>
              <a:t>Performing housekeeping activities</a:t>
            </a:r>
          </a:p>
        </p:txBody>
      </p:sp>
    </p:spTree>
  </p:cSld>
  <p:clrMapOvr>
    <a:masterClrMapping/>
  </p:clrMapOvr>
  <p:transition spd="slow" advClick="1">
    <p:wheel spokes="1"/>
  </p:transition>
  <p:timing/>
</p:sld>
</file>

<file path=ppt/slides/slide204.xml><?xml version="1.0" encoding="utf-8"?>
<p:sld xmlns:a="http://schemas.openxmlformats.org/drawingml/2006/main" xmlns:r="http://schemas.openxmlformats.org/officeDocument/2006/relationships" xmlns:p="http://schemas.openxmlformats.org/presentationml/2006/main" showMasterSp="1">
  <p:cSld>
    <p:spTree>
      <p:nvGrpSpPr>
        <p:cNvPr id="1294" name=""/>
        <p:cNvGrpSpPr/>
        <p:nvPr/>
      </p:nvGrpSpPr>
      <p:grpSpPr>
        <a:xfrm rot="0">
          <a:off x="0" y="0"/>
          <a:ext cx="0" cy="0"/>
          <a:chOff x="0" y="0"/>
          <a:chExt cx="0" cy="0"/>
        </a:xfrm>
      </p:grpSpPr>
      <p:sp>
        <p:nvSpPr>
          <p:cNvPr id="1048859" name=""/>
          <p:cNvSpPr/>
          <p:nvPr>
            <p:ph sz="full" idx="1"/>
          </p:nvPr>
        </p:nvSpPr>
        <p:spPr>
          <a:xfrm rot="0">
            <a:off x="457200" y="1295400"/>
            <a:ext cx="8229600" cy="50292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lvl="0">
              <a:buFont typeface="Wingdings" pitchFamily="2" charset="2"/>
              <a:buChar char="§"/>
            </a:pPr>
            <a:r>
              <a:rPr altLang="en-US" lang="en-US"/>
              <a:t>Handling or cleaning used instruments and other items</a:t>
            </a:r>
          </a:p>
          <a:p>
            <a:pPr lvl="0">
              <a:buFont typeface="Wingdings" pitchFamily="2" charset="2"/>
              <a:buChar char="§"/>
            </a:pPr>
            <a:r>
              <a:rPr altLang="en-US" lang="en-US"/>
              <a:t>Use a new pair of gloves for each patient! Disposable gloves are used once and then thrown away</a:t>
            </a:r>
          </a:p>
          <a:p>
            <a:pPr lvl="0">
              <a:buFont typeface="Wingdings" pitchFamily="2" charset="2"/>
              <a:buChar char="§"/>
            </a:pPr>
            <a:r>
              <a:rPr altLang="en-US" lang="en-US"/>
              <a:t>Disposable gloves are preferable to renewable gloves because it is difficult to properly process gloves. Disposable gloves should never be processed or reused.</a:t>
            </a:r>
          </a:p>
          <a:p>
            <a:pPr lvl="0"/>
            <a:endParaRPr altLang="en-US" lang="en-US"/>
          </a:p>
          <a:p>
            <a:pPr lvl="0"/>
            <a:endParaRPr altLang="en-US" lang="en-US"/>
          </a:p>
        </p:txBody>
      </p:sp>
    </p:spTree>
  </p:cSld>
  <p:clrMapOvr>
    <a:masterClrMapping/>
  </p:clrMapOvr>
  <p:transition spd="slow" advClick="1">
    <p:wheel spokes="1"/>
  </p:transition>
  <p:timing/>
</p:sld>
</file>

<file path=ppt/slides/slide205.xml><?xml version="1.0" encoding="utf-8"?>
<p:sld xmlns:a="http://schemas.openxmlformats.org/drawingml/2006/main" xmlns:r="http://schemas.openxmlformats.org/officeDocument/2006/relationships" xmlns:p="http://schemas.openxmlformats.org/presentationml/2006/main" showMasterSp="1">
  <p:cSld>
    <p:spTree>
      <p:nvGrpSpPr>
        <p:cNvPr id="1295" name=""/>
        <p:cNvGrpSpPr/>
        <p:nvPr/>
      </p:nvGrpSpPr>
      <p:grpSpPr>
        <a:xfrm rot="0">
          <a:off x="0" y="0"/>
          <a:ext cx="0" cy="0"/>
          <a:chOff x="0" y="0"/>
          <a:chExt cx="0" cy="0"/>
        </a:xfrm>
      </p:grpSpPr>
      <p:sp>
        <p:nvSpPr>
          <p:cNvPr id="1048860" name=""/>
          <p:cNvSpPr/>
          <p:nvPr>
            <p:ph sz="full" idx="1"/>
          </p:nvPr>
        </p:nvSpPr>
        <p:spPr>
          <a:xfrm rot="0">
            <a:off x="457200" y="990600"/>
            <a:ext cx="8229600" cy="53340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i="1" lang="en-US"/>
              <a:t>Types of gloves</a:t>
            </a:r>
          </a:p>
          <a:p>
            <a:pPr indent="0" lvl="0" marL="0">
              <a:buNone/>
            </a:pPr>
            <a:r>
              <a:rPr altLang="en-US" lang="en-US" u="sng"/>
              <a:t>Sterile Surgical Gloves or High Level Disinfected Surgical Gloves</a:t>
            </a:r>
          </a:p>
          <a:p>
            <a:pPr indent="0" lvl="0" marL="0">
              <a:buFont typeface="Wingdings" pitchFamily="2" charset="2"/>
              <a:buChar char="Ø"/>
            </a:pPr>
            <a:r>
              <a:rPr altLang="en-US" lang="en-US"/>
              <a:t>These should be worn during all procedures in which your main aim is to avoid introduction of pathogens into the patient, for example during:</a:t>
            </a:r>
          </a:p>
          <a:p>
            <a:pPr indent="0" lvl="0" marL="0">
              <a:buFont typeface="Wingdings" pitchFamily="2" charset="2"/>
              <a:buChar char="§"/>
            </a:pPr>
            <a:r>
              <a:rPr altLang="en-US" lang="en-US"/>
              <a:t>Surgical procedures</a:t>
            </a:r>
          </a:p>
          <a:p>
            <a:pPr indent="0" lvl="0" marL="0">
              <a:buFont typeface="Wingdings" pitchFamily="2" charset="2"/>
              <a:buChar char="§"/>
            </a:pPr>
            <a:r>
              <a:rPr altLang="en-US" lang="en-US"/>
              <a:t>Insertion of implants</a:t>
            </a:r>
          </a:p>
          <a:p>
            <a:pPr indent="0" lvl="0" marL="0">
              <a:buFont typeface="Wingdings" pitchFamily="2" charset="2"/>
              <a:buChar char="§"/>
            </a:pPr>
            <a:r>
              <a:rPr altLang="en-US" lang="en-US"/>
              <a:t>Pelvic examination of women in labor</a:t>
            </a:r>
          </a:p>
          <a:p>
            <a:pPr indent="0" lvl="0" marL="0">
              <a:buFont typeface="Wingdings" pitchFamily="2" charset="2"/>
              <a:buChar char="Ø"/>
            </a:pPr>
            <a:r>
              <a:rPr altLang="en-US" lang="en-US"/>
              <a:t>Disposable surgical gloves are recommended for use.</a:t>
            </a:r>
          </a:p>
          <a:p>
            <a:pPr indent="0" lvl="0" marL="0"/>
            <a:endParaRPr altLang="en-US" lang="en-US"/>
          </a:p>
        </p:txBody>
      </p:sp>
    </p:spTree>
  </p:cSld>
  <p:clrMapOvr>
    <a:masterClrMapping/>
  </p:clrMapOvr>
  <p:transition spd="slow" advClick="1">
    <p:wheel spokes="1"/>
  </p:transition>
  <p:timing/>
</p:sld>
</file>

<file path=ppt/slides/slide206.xml><?xml version="1.0" encoding="utf-8"?>
<p:sld xmlns:a="http://schemas.openxmlformats.org/drawingml/2006/main" xmlns:r="http://schemas.openxmlformats.org/officeDocument/2006/relationships" xmlns:p="http://schemas.openxmlformats.org/presentationml/2006/main" showMasterSp="1">
  <p:cSld>
    <p:spTree>
      <p:nvGrpSpPr>
        <p:cNvPr id="1296" name=""/>
        <p:cNvGrpSpPr/>
        <p:nvPr/>
      </p:nvGrpSpPr>
      <p:grpSpPr>
        <a:xfrm rot="0">
          <a:off x="0" y="0"/>
          <a:ext cx="0" cy="0"/>
          <a:chOff x="0" y="0"/>
          <a:chExt cx="0" cy="0"/>
        </a:xfrm>
      </p:grpSpPr>
      <p:sp>
        <p:nvSpPr>
          <p:cNvPr id="1048861" name=""/>
          <p:cNvSpPr/>
          <p:nvPr>
            <p:ph sz="full" idx="1"/>
          </p:nvPr>
        </p:nvSpPr>
        <p:spPr>
          <a:xfrm rot="0">
            <a:off x="457200" y="838200"/>
            <a:ext cx="8229600" cy="54864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lang="en-US" u="sng"/>
              <a:t>Single use examination gloves</a:t>
            </a:r>
          </a:p>
          <a:p>
            <a:pPr indent="0" lvl="0" marL="0">
              <a:buFont typeface="Wingdings" pitchFamily="2" charset="2"/>
              <a:buChar char="Ø"/>
            </a:pPr>
            <a:r>
              <a:rPr altLang="en-US" lang="en-US"/>
              <a:t>Single use means discard gloves after use. </a:t>
            </a:r>
          </a:p>
          <a:p>
            <a:pPr indent="0" lvl="0" marL="0">
              <a:buNone/>
            </a:pPr>
            <a:endParaRPr altLang="en-US" lang="en-US"/>
          </a:p>
          <a:p>
            <a:pPr indent="0" lvl="0" marL="0">
              <a:buFont typeface="Wingdings" pitchFamily="2" charset="2"/>
              <a:buChar char="Ø"/>
            </a:pPr>
            <a:r>
              <a:rPr altLang="en-US" lang="en-US"/>
              <a:t>These should be worn for all procedures in which you will be in contact with intact mucous membranes.</a:t>
            </a:r>
          </a:p>
          <a:p>
            <a:pPr indent="0" lvl="0" marL="0">
              <a:buNone/>
            </a:pPr>
            <a:endParaRPr altLang="en-US" lang="en-US"/>
          </a:p>
          <a:p>
            <a:pPr indent="0" lvl="0" marL="0">
              <a:buFont typeface="Wingdings" pitchFamily="2" charset="2"/>
              <a:buChar char="Ø"/>
            </a:pPr>
            <a:r>
              <a:rPr altLang="en-US" lang="en-US"/>
              <a:t>Also where the primary purpose of wearing gloves is to reduce the risk of you being exposed to blood or other body fluids for example:</a:t>
            </a:r>
          </a:p>
          <a:p>
            <a:pPr indent="0" lvl="0" marL="0">
              <a:buFont typeface="Wingdings" pitchFamily="2" charset="2"/>
              <a:buChar char="§"/>
            </a:pPr>
            <a:r>
              <a:rPr altLang="en-US" lang="en-US"/>
              <a:t>When drawing blood</a:t>
            </a:r>
          </a:p>
          <a:p>
            <a:pPr indent="0" lvl="0" marL="0">
              <a:buFont typeface="Wingdings" pitchFamily="2" charset="2"/>
              <a:buChar char="§"/>
            </a:pPr>
            <a:r>
              <a:rPr altLang="en-US" lang="en-US"/>
              <a:t>When working in the laboratory</a:t>
            </a:r>
          </a:p>
          <a:p>
            <a:pPr indent="0" lvl="0" marL="0"/>
            <a:endParaRPr altLang="en-US" lang="en-US"/>
          </a:p>
        </p:txBody>
      </p:sp>
    </p:spTree>
  </p:cSld>
  <p:clrMapOvr>
    <a:masterClrMapping/>
  </p:clrMapOvr>
  <p:transition spd="slow" advClick="1">
    <p:wheel spokes="1"/>
  </p:transition>
  <p:timing/>
</p:sld>
</file>

<file path=ppt/slides/slide207.xml><?xml version="1.0" encoding="utf-8"?>
<p:sld xmlns:a="http://schemas.openxmlformats.org/drawingml/2006/main" xmlns:r="http://schemas.openxmlformats.org/officeDocument/2006/relationships" xmlns:p="http://schemas.openxmlformats.org/presentationml/2006/main" showMasterSp="1">
  <p:cSld>
    <p:spTree>
      <p:nvGrpSpPr>
        <p:cNvPr id="1297" name=""/>
        <p:cNvGrpSpPr/>
        <p:nvPr/>
      </p:nvGrpSpPr>
      <p:grpSpPr>
        <a:xfrm rot="0">
          <a:off x="0" y="0"/>
          <a:ext cx="0" cy="0"/>
          <a:chOff x="0" y="0"/>
          <a:chExt cx="0" cy="0"/>
        </a:xfrm>
      </p:grpSpPr>
      <p:sp>
        <p:nvSpPr>
          <p:cNvPr id="1048862" name=""/>
          <p:cNvSpPr/>
          <p:nvPr>
            <p:ph sz="full" idx="1"/>
          </p:nvPr>
        </p:nvSpPr>
        <p:spPr>
          <a:xfrm rot="0">
            <a:off x="457200" y="914400"/>
            <a:ext cx="8229600" cy="54102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algn="ctr" indent="0" lvl="0" marL="0">
              <a:buNone/>
            </a:pPr>
            <a:r>
              <a:rPr altLang="en-US" b="1" i="1" lang="en-US"/>
              <a:t>Masks and Eye Shields</a:t>
            </a:r>
          </a:p>
          <a:p>
            <a:pPr indent="0" lvl="0" marL="0">
              <a:buFont typeface="Wingdings" pitchFamily="2" charset="2"/>
              <a:buChar char="Ø"/>
            </a:pPr>
            <a:r>
              <a:rPr altLang="en-US" lang="en-US"/>
              <a:t>These provide some protection against airborne pathogens and shield against splashes. </a:t>
            </a:r>
          </a:p>
          <a:p>
            <a:pPr indent="0" lvl="0" marL="0">
              <a:buFont typeface="Wingdings" pitchFamily="2" charset="2"/>
              <a:buChar char="Ø"/>
            </a:pPr>
            <a:endParaRPr altLang="en-US" lang="en-US"/>
          </a:p>
          <a:p>
            <a:pPr indent="0" lvl="0" marL="0">
              <a:buFont typeface="Wingdings" pitchFamily="2" charset="2"/>
              <a:buChar char="Ø"/>
            </a:pPr>
            <a:r>
              <a:rPr altLang="en-US" lang="en-US"/>
              <a:t>They should be worn during dental surgery, when conducting deliveries and endoscopies or in any other situations where splashing or spattering is anticipated.</a:t>
            </a:r>
          </a:p>
        </p:txBody>
      </p:sp>
    </p:spTree>
  </p:cSld>
  <p:clrMapOvr>
    <a:masterClrMapping/>
  </p:clrMapOvr>
  <p:transition spd="slow" advClick="1">
    <p:wheel spokes="1"/>
  </p:transition>
  <p:timing/>
</p:sld>
</file>

<file path=ppt/slides/slide208.xml><?xml version="1.0" encoding="utf-8"?>
<p:sld xmlns:a="http://schemas.openxmlformats.org/drawingml/2006/main" xmlns:r="http://schemas.openxmlformats.org/officeDocument/2006/relationships" xmlns:p="http://schemas.openxmlformats.org/presentationml/2006/main" showMasterSp="1">
  <p:cSld>
    <p:spTree>
      <p:nvGrpSpPr>
        <p:cNvPr id="1298" name=""/>
        <p:cNvGrpSpPr/>
        <p:nvPr/>
      </p:nvGrpSpPr>
      <p:grpSpPr>
        <a:xfrm rot="0">
          <a:off x="0" y="0"/>
          <a:ext cx="0" cy="0"/>
          <a:chOff x="0" y="0"/>
          <a:chExt cx="0" cy="0"/>
        </a:xfrm>
      </p:grpSpPr>
      <p:sp>
        <p:nvSpPr>
          <p:cNvPr id="1048863" name=""/>
          <p:cNvSpPr/>
          <p:nvPr>
            <p:ph sz="full" idx="1"/>
          </p:nvPr>
        </p:nvSpPr>
        <p:spPr>
          <a:xfrm rot="0">
            <a:off x="457200" y="1066800"/>
            <a:ext cx="8229600" cy="52578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algn="ctr" indent="0" lvl="0" marL="0">
              <a:buNone/>
            </a:pPr>
            <a:r>
              <a:rPr altLang="en-US" b="1" i="1" lang="en-US"/>
              <a:t>Headgear and Boots</a:t>
            </a:r>
          </a:p>
          <a:p>
            <a:pPr indent="0" lvl="0" marL="0">
              <a:buFont typeface="Wingdings" pitchFamily="2" charset="2"/>
              <a:buChar char="Ø"/>
            </a:pPr>
            <a:r>
              <a:rPr altLang="en-US" lang="en-US"/>
              <a:t>Caps are worn full length to cover the head. </a:t>
            </a:r>
          </a:p>
          <a:p>
            <a:pPr indent="0" lvl="0" marL="0">
              <a:buFont typeface="Wingdings" pitchFamily="2" charset="2"/>
              <a:buChar char="Ø"/>
            </a:pPr>
            <a:endParaRPr altLang="en-US" lang="en-US"/>
          </a:p>
          <a:p>
            <a:pPr indent="0" lvl="0" marL="0">
              <a:buFont typeface="Wingdings" pitchFamily="2" charset="2"/>
              <a:buChar char="Ø"/>
            </a:pPr>
            <a:r>
              <a:rPr altLang="en-US" lang="en-US"/>
              <a:t>Boots and shoe covers should be waterproof and should be cleaned frequently. These should be used in operative procedures.</a:t>
            </a:r>
          </a:p>
        </p:txBody>
      </p:sp>
    </p:spTree>
  </p:cSld>
  <p:clrMapOvr>
    <a:masterClrMapping/>
  </p:clrMapOvr>
  <p:transition spd="slow" advClick="1">
    <p:wheel spokes="1"/>
  </p:transition>
  <p:timing/>
</p:sld>
</file>

<file path=ppt/slides/slide209.xml><?xml version="1.0" encoding="utf-8"?>
<p:sld xmlns:a="http://schemas.openxmlformats.org/drawingml/2006/main" xmlns:r="http://schemas.openxmlformats.org/officeDocument/2006/relationships" xmlns:p="http://schemas.openxmlformats.org/presentationml/2006/main" showMasterSp="1">
  <p:cSld>
    <p:spTree>
      <p:nvGrpSpPr>
        <p:cNvPr id="1299" name=""/>
        <p:cNvGrpSpPr/>
        <p:nvPr/>
      </p:nvGrpSpPr>
      <p:grpSpPr>
        <a:xfrm rot="0">
          <a:off x="0" y="0"/>
          <a:ext cx="0" cy="0"/>
          <a:chOff x="0" y="0"/>
          <a:chExt cx="0" cy="0"/>
        </a:xfrm>
      </p:grpSpPr>
      <p:sp>
        <p:nvSpPr>
          <p:cNvPr id="1048864" name=""/>
          <p:cNvSpPr/>
          <p:nvPr>
            <p:ph type="title" sz="full" idx="0"/>
          </p:nvPr>
        </p:nvSpPr>
        <p:spPr>
          <a:xfrm rot="0">
            <a:off x="457200" y="533400"/>
            <a:ext cx="8229600" cy="1543050"/>
          </a:xfrm>
          <a:prstGeom prst="rect"/>
          <a:noFill/>
          <a:ln>
            <a:noFill/>
          </a:ln>
        </p:spPr>
        <p:txBody>
          <a:bodyPr anchor="b" bIns="0" lIns="0" rIns="0" tIns="45720" vert="horz"/>
          <a:lstStyle>
            <a:lvl1pPr algn="l" fontAlgn="base" indent="0" latinLnBrk="1" marL="0" rtl="0">
              <a:lnSpc>
                <a:spcPct val="100000"/>
              </a:lnSpc>
              <a:spcBef>
                <a:spcPct val="0"/>
              </a:spcBef>
              <a:spcAft>
                <a:spcPct val="0"/>
              </a:spcAft>
              <a:buFontTx/>
              <a:buNone/>
              <a:defRPr baseline="0" b="0" sz="5000" i="0" u="none">
                <a:solidFill>
                  <a:schemeClr val="lt2"/>
                </a:solidFill>
                <a:latin typeface="Calibri" pitchFamily="34" charset="0"/>
                <a:sym typeface="Calibri" pitchFamily="34" charset="0"/>
              </a:defRPr>
            </a:lvl1pPr>
          </a:lstStyle>
          <a:p>
            <a:pPr lvl="0"/>
            <a:r>
              <a:rPr altLang="en-US" b="1" lang="en-US"/>
              <a:t>Appropriate and Adequate Instruments Processing </a:t>
            </a:r>
          </a:p>
        </p:txBody>
      </p:sp>
      <p:sp>
        <p:nvSpPr>
          <p:cNvPr id="1048865" name=""/>
          <p:cNvSpPr/>
          <p:nvPr>
            <p:ph sz="full" idx="1"/>
          </p:nvPr>
        </p:nvSpPr>
        <p:spPr>
          <a:xfrm rot="0">
            <a:off x="457200" y="2362200"/>
            <a:ext cx="8229600" cy="39624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algn="ctr" indent="0" lvl="0" marL="0">
              <a:buNone/>
            </a:pPr>
            <a:r>
              <a:rPr altLang="en-US" b="1" lang="en-US"/>
              <a:t>ANTISEPTICS AND DISINFECTANTS</a:t>
            </a:r>
          </a:p>
          <a:p>
            <a:pPr indent="0" lvl="0" marL="0">
              <a:buFont typeface="Wingdings" pitchFamily="2" charset="2"/>
              <a:buChar char="Ø"/>
            </a:pPr>
            <a:r>
              <a:rPr altLang="en-US" b="1" lang="en-US"/>
              <a:t>An antiseptic </a:t>
            </a:r>
            <a:r>
              <a:rPr altLang="en-US" lang="en-US"/>
              <a:t>is a chemical agent used on the skin and mucous membrane to remove or kill micro-organisms without causing damage or irritation to the skin and mucous membranes.</a:t>
            </a:r>
          </a:p>
          <a:p>
            <a:pPr indent="0" lvl="0" marL="0">
              <a:buFont typeface="Wingdings" pitchFamily="2" charset="2"/>
              <a:buChar char="Ø"/>
            </a:pPr>
            <a:r>
              <a:rPr altLang="en-US" lang="en-US"/>
              <a:t>M</a:t>
            </a:r>
            <a:r>
              <a:rPr altLang="en-US" lang="en-US"/>
              <a:t>ay also prevent the growth and development of micro-organisms.</a:t>
            </a:r>
          </a:p>
        </p:txBody>
      </p:sp>
    </p:spTree>
  </p:cSld>
  <p:clrMapOvr>
    <a:masterClrMapping/>
  </p:clrMapOvr>
  <p:transition spd="slow" advClick="1">
    <p:wheel spokes="1"/>
  </p:transition>
</p:sld>
</file>

<file path=ppt/slides/slide21.xml><?xml version="1.0" encoding="utf-8"?>
<p:sld xmlns:a="http://schemas.openxmlformats.org/drawingml/2006/main" xmlns:r="http://schemas.openxmlformats.org/officeDocument/2006/relationships" xmlns:p="http://schemas.openxmlformats.org/presentationml/2006/main" showMasterSp="1">
  <p:cSld>
    <p:spTree>
      <p:nvGrpSpPr>
        <p:cNvPr id="1103" name=""/>
        <p:cNvGrpSpPr/>
        <p:nvPr/>
      </p:nvGrpSpPr>
      <p:grpSpPr>
        <a:xfrm rot="0">
          <a:off x="0" y="0"/>
          <a:ext cx="0" cy="0"/>
          <a:chOff x="0" y="0"/>
          <a:chExt cx="0" cy="0"/>
        </a:xfrm>
      </p:grpSpPr>
      <p:sp>
        <p:nvSpPr>
          <p:cNvPr id="1048623" name=""/>
          <p:cNvSpPr/>
          <p:nvPr>
            <p:ph type="title" sz="full" idx="0"/>
          </p:nvPr>
        </p:nvSpPr>
        <p:spPr>
          <a:xfrm rot="0">
            <a:off x="457200" y="228600"/>
            <a:ext cx="8229600" cy="1143000"/>
          </a:xfrm>
          <a:prstGeom prst="rect"/>
          <a:noFill/>
          <a:ln>
            <a:noFill/>
          </a:ln>
        </p:spPr>
        <p:txBody>
          <a:bodyPr anchor="b" bIns="0" lIns="0" rIns="0" tIns="45720" vert="horz"/>
          <a:lstStyle>
            <a:lvl1pPr algn="l" fontAlgn="base" indent="0" latinLnBrk="1" marL="0" rtl="0">
              <a:lnSpc>
                <a:spcPct val="100000"/>
              </a:lnSpc>
              <a:spcBef>
                <a:spcPct val="0"/>
              </a:spcBef>
              <a:spcAft>
                <a:spcPct val="0"/>
              </a:spcAft>
              <a:buFontTx/>
              <a:buNone/>
              <a:defRPr baseline="0" b="0" sz="5000" i="0" u="none">
                <a:solidFill>
                  <a:schemeClr val="lt2"/>
                </a:solidFill>
                <a:latin typeface="Calibri" pitchFamily="34" charset="0"/>
                <a:sym typeface="Calibri" pitchFamily="34" charset="0"/>
              </a:defRPr>
            </a:lvl1pPr>
          </a:lstStyle>
          <a:p>
            <a:pPr lvl="0"/>
            <a:r>
              <a:rPr altLang="en-US" b="1" lang="en-US"/>
              <a:t>Definitions of Nursing</a:t>
            </a:r>
          </a:p>
        </p:txBody>
      </p:sp>
      <p:sp>
        <p:nvSpPr>
          <p:cNvPr id="1048624" name=""/>
          <p:cNvSpPr/>
          <p:nvPr>
            <p:ph sz="full" idx="1"/>
          </p:nvPr>
        </p:nvSpPr>
        <p:spPr>
          <a:xfrm rot="0">
            <a:off x="457200" y="1447800"/>
            <a:ext cx="8229600" cy="48768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lvl="0">
              <a:buFont typeface="Wingdings" pitchFamily="2" charset="2"/>
              <a:buChar char="Ø"/>
            </a:pPr>
            <a:r>
              <a:rPr altLang="en-US" lang="en-US"/>
              <a:t>It is an accountable discipline guided by science theory, a code of ethics and an art of care and comfort to treat human response to health and illness</a:t>
            </a:r>
          </a:p>
          <a:p>
            <a:pPr lvl="0">
              <a:buFont typeface="Wingdings" pitchFamily="2" charset="2"/>
              <a:buChar char="Ø"/>
            </a:pPr>
            <a:r>
              <a:rPr altLang="en-US" b="1" lang="en-US"/>
              <a:t>Florence Nightingale (1859): </a:t>
            </a:r>
            <a:r>
              <a:rPr altLang="en-US" lang="en-US"/>
              <a:t>Nursing ought to signify the proper use of fresh air, warmth, cleanliness, quiet environment and proper selection and administration  of diet – all at the least expense of vital power of the patient</a:t>
            </a:r>
          </a:p>
          <a:p>
            <a:pPr lvl="0">
              <a:buFont typeface="Wingdings" pitchFamily="2" charset="2"/>
              <a:buChar char="Ø"/>
            </a:pPr>
            <a:r>
              <a:rPr altLang="en-US" b="1" lang="en-US"/>
              <a:t>American Nurses’ Association: </a:t>
            </a:r>
            <a:r>
              <a:rPr altLang="en-US" lang="en-US"/>
              <a:t>Nursing is the diagnosis and treatment of human response to health problems either actual or potential</a:t>
            </a:r>
          </a:p>
          <a:p>
            <a:pPr lvl="0"/>
            <a:endParaRPr altLang="en-US" lang="en-US"/>
          </a:p>
          <a:p>
            <a:pPr lvl="0"/>
            <a:endParaRPr altLang="en-US" lang="en-US"/>
          </a:p>
          <a:p>
            <a:pPr lvl="0"/>
            <a:endParaRPr altLang="en-US" lang="en-US"/>
          </a:p>
        </p:txBody>
      </p:sp>
    </p:spTree>
  </p:cSld>
  <p:clrMapOvr>
    <a:masterClrMapping/>
  </p:clrMapOvr>
  <p:transition spd="slow" advClick="1">
    <p:wheel spokes="1"/>
  </p:transition>
  <p:timing/>
</p:sld>
</file>

<file path=ppt/slides/slide210.xml><?xml version="1.0" encoding="utf-8"?>
<p:sld xmlns:a="http://schemas.openxmlformats.org/drawingml/2006/main" xmlns:r="http://schemas.openxmlformats.org/officeDocument/2006/relationships" xmlns:p="http://schemas.openxmlformats.org/presentationml/2006/main" showMasterSp="1">
  <p:cSld>
    <p:spTree>
      <p:nvGrpSpPr>
        <p:cNvPr id="1300" name=""/>
        <p:cNvGrpSpPr/>
        <p:nvPr/>
      </p:nvGrpSpPr>
      <p:grpSpPr>
        <a:xfrm rot="0">
          <a:off x="0" y="0"/>
          <a:ext cx="0" cy="0"/>
          <a:chOff x="0" y="0"/>
          <a:chExt cx="0" cy="0"/>
        </a:xfrm>
      </p:grpSpPr>
      <p:sp>
        <p:nvSpPr>
          <p:cNvPr id="1048866" name=""/>
          <p:cNvSpPr/>
          <p:nvPr>
            <p:ph sz="full" idx="1"/>
          </p:nvPr>
        </p:nvSpPr>
        <p:spPr>
          <a:xfrm rot="0">
            <a:off x="457200" y="1066800"/>
            <a:ext cx="8229600" cy="52578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lvl="0">
              <a:buFont typeface="Wingdings" pitchFamily="2" charset="2"/>
              <a:buChar char="Ø"/>
            </a:pPr>
            <a:r>
              <a:rPr altLang="en-US" lang="en-US"/>
              <a:t>They are not meant to be used on inanimate objects, such as instruments and surfaces. </a:t>
            </a:r>
          </a:p>
          <a:p>
            <a:pPr lvl="0">
              <a:buFont typeface="Wingdings" pitchFamily="2" charset="2"/>
              <a:buChar char="Ø"/>
            </a:pPr>
            <a:r>
              <a:rPr altLang="en-US" lang="en-US"/>
              <a:t>Can be used for surgical hand scrub, skin preparation as well as cervical and vaginal preparation before a clinical procedure.</a:t>
            </a:r>
          </a:p>
          <a:p>
            <a:pPr lvl="0">
              <a:buFont typeface="Wingdings" pitchFamily="2" charset="2"/>
              <a:buChar char="Ø"/>
            </a:pPr>
            <a:endParaRPr altLang="en-US" lang="en-US"/>
          </a:p>
          <a:p>
            <a:pPr lvl="0">
              <a:buFont typeface="Wingdings" pitchFamily="2" charset="2"/>
              <a:buChar char="Ø"/>
            </a:pPr>
            <a:r>
              <a:rPr altLang="en-US" b="1" lang="en-US"/>
              <a:t>Disinfectants</a:t>
            </a:r>
            <a:r>
              <a:rPr altLang="en-US" lang="en-US"/>
              <a:t> are chemical agents used to kill micro-organisms on inanimate objects, such as instruments and surfaces. </a:t>
            </a:r>
          </a:p>
          <a:p>
            <a:pPr lvl="0">
              <a:buFont typeface="Wingdings" pitchFamily="2" charset="2"/>
              <a:buChar char="Ø"/>
            </a:pPr>
            <a:r>
              <a:rPr altLang="en-US" lang="en-US"/>
              <a:t>They are not meant to be used on the skin or mucous membranes </a:t>
            </a:r>
          </a:p>
          <a:p>
            <a:pPr lvl="0"/>
            <a:endParaRPr altLang="en-US" lang="en-US"/>
          </a:p>
        </p:txBody>
      </p:sp>
    </p:spTree>
  </p:cSld>
  <p:clrMapOvr>
    <a:masterClrMapping/>
  </p:clrMapOvr>
  <p:transition spd="slow" advClick="1">
    <p:wheel spokes="1"/>
  </p:transition>
</p:sld>
</file>

<file path=ppt/slides/slide211.xml><?xml version="1.0" encoding="utf-8"?>
<p:sld xmlns:a="http://schemas.openxmlformats.org/drawingml/2006/main" xmlns:r="http://schemas.openxmlformats.org/officeDocument/2006/relationships" xmlns:p="http://schemas.openxmlformats.org/presentationml/2006/main" showMasterSp="1">
  <p:cSld>
    <p:spTree>
      <p:nvGrpSpPr>
        <p:cNvPr id="1301" name=""/>
        <p:cNvGrpSpPr/>
        <p:nvPr/>
      </p:nvGrpSpPr>
      <p:grpSpPr>
        <a:xfrm rot="0">
          <a:off x="0" y="0"/>
          <a:ext cx="0" cy="0"/>
          <a:chOff x="0" y="0"/>
          <a:chExt cx="0" cy="0"/>
        </a:xfrm>
      </p:grpSpPr>
      <p:sp>
        <p:nvSpPr>
          <p:cNvPr id="1048867" name=""/>
          <p:cNvSpPr/>
          <p:nvPr>
            <p:ph sz="full" idx="1"/>
          </p:nvPr>
        </p:nvSpPr>
        <p:spPr>
          <a:xfrm rot="0">
            <a:off x="457200" y="838200"/>
            <a:ext cx="8229600" cy="54864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lvl="0">
              <a:buFont typeface="Wingdings" pitchFamily="2" charset="2"/>
              <a:buChar char="Ø"/>
            </a:pPr>
            <a:r>
              <a:rPr altLang="en-US" lang="en-US"/>
              <a:t>There are two types of disinfectants:</a:t>
            </a:r>
          </a:p>
          <a:p>
            <a:pPr lvl="0">
              <a:buNone/>
            </a:pPr>
            <a:r>
              <a:rPr altLang="en-US" b="1" i="1" lang="en-US"/>
              <a:t>1. High Level Disinfectants</a:t>
            </a:r>
          </a:p>
          <a:p>
            <a:pPr lvl="0">
              <a:buFont typeface="Wingdings" pitchFamily="2" charset="2"/>
              <a:buChar char="Ø"/>
            </a:pPr>
            <a:r>
              <a:rPr altLang="en-US" lang="en-US"/>
              <a:t>High level disinfectants kill bacteria, viruses, fungi and some bacterial endospores. </a:t>
            </a:r>
          </a:p>
          <a:p>
            <a:pPr lvl="0">
              <a:buFont typeface="Wingdings" pitchFamily="2" charset="2"/>
              <a:buChar char="Ø"/>
            </a:pPr>
            <a:r>
              <a:rPr altLang="en-US" lang="en-US"/>
              <a:t>Some high level disinfectants can be used to sterilize equipment and if given sufficient time to act, they are able to destroy bacterial endospores that cause diseases such as tetanus and gas gangrene. Bacterial endospores are difficult to kill because of their protective casing or coating.</a:t>
            </a:r>
          </a:p>
          <a:p>
            <a:pPr lvl="0">
              <a:buFont typeface="Wingdings" pitchFamily="2" charset="2"/>
              <a:buChar char="Ø"/>
            </a:pPr>
            <a:r>
              <a:rPr altLang="en-US" lang="en-US"/>
              <a:t>They are also used for processing instruments and other items.</a:t>
            </a:r>
          </a:p>
          <a:p>
            <a:pPr lvl="0">
              <a:buNone/>
            </a:pPr>
            <a:endParaRPr altLang="en-US" lang="en-US"/>
          </a:p>
        </p:txBody>
      </p:sp>
    </p:spTree>
  </p:cSld>
  <p:clrMapOvr>
    <a:masterClrMapping/>
  </p:clrMapOvr>
  <p:transition spd="slow" advClick="1">
    <p:wheel spokes="1"/>
  </p:transition>
</p:sld>
</file>

<file path=ppt/slides/slide212.xml><?xml version="1.0" encoding="utf-8"?>
<p:sld xmlns:a="http://schemas.openxmlformats.org/drawingml/2006/main" xmlns:r="http://schemas.openxmlformats.org/officeDocument/2006/relationships" xmlns:p="http://schemas.openxmlformats.org/presentationml/2006/main" showMasterSp="1">
  <p:cSld>
    <p:spTree>
      <p:nvGrpSpPr>
        <p:cNvPr id="1302" name=""/>
        <p:cNvGrpSpPr/>
        <p:nvPr/>
      </p:nvGrpSpPr>
      <p:grpSpPr>
        <a:xfrm rot="0">
          <a:off x="0" y="0"/>
          <a:ext cx="0" cy="0"/>
          <a:chOff x="0" y="0"/>
          <a:chExt cx="0" cy="0"/>
        </a:xfrm>
      </p:grpSpPr>
      <p:sp>
        <p:nvSpPr>
          <p:cNvPr id="1048868" name=""/>
          <p:cNvSpPr/>
          <p:nvPr>
            <p:ph sz="full" idx="1"/>
          </p:nvPr>
        </p:nvSpPr>
        <p:spPr>
          <a:xfrm rot="0">
            <a:off x="457200" y="1143000"/>
            <a:ext cx="8229600" cy="51816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i="1" lang="en-US"/>
              <a:t>2. Low Level Disinfectants</a:t>
            </a:r>
          </a:p>
          <a:p>
            <a:pPr indent="0" lvl="0" marL="0">
              <a:buFont typeface="Wingdings" pitchFamily="2" charset="2"/>
              <a:buChar char="Ø"/>
            </a:pPr>
            <a:r>
              <a:rPr altLang="en-US" lang="en-US"/>
              <a:t>Low level disinfectants kill most bacteria and some viruses and fungi but do not kill tuberculosis causing micro-organisms and bacterial endospores. </a:t>
            </a:r>
          </a:p>
          <a:p>
            <a:pPr indent="0" lvl="0" marL="0">
              <a:buFont typeface="Wingdings" pitchFamily="2" charset="2"/>
              <a:buChar char="Ø"/>
            </a:pPr>
            <a:r>
              <a:rPr altLang="en-US" lang="en-US"/>
              <a:t>They are used for cleaning surfaces such as floors and countertops. </a:t>
            </a:r>
          </a:p>
          <a:p>
            <a:pPr indent="0" lvl="0" marL="0">
              <a:buFont typeface="Wingdings" pitchFamily="2" charset="2"/>
              <a:buChar char="Ø"/>
            </a:pPr>
            <a:r>
              <a:rPr altLang="en-US" lang="en-US"/>
              <a:t>They should not be used for processing instruments and other items. </a:t>
            </a:r>
          </a:p>
        </p:txBody>
      </p:sp>
    </p:spTree>
  </p:cSld>
  <p:clrMapOvr>
    <a:masterClrMapping/>
  </p:clrMapOvr>
  <p:transition spd="slow" advClick="1">
    <p:wheel spokes="1"/>
  </p:transition>
</p:sld>
</file>

<file path=ppt/slides/slide213.xml><?xml version="1.0" encoding="utf-8"?>
<p:sld xmlns:a="http://schemas.openxmlformats.org/drawingml/2006/main" xmlns:r="http://schemas.openxmlformats.org/officeDocument/2006/relationships" xmlns:p="http://schemas.openxmlformats.org/presentationml/2006/main" showMasterSp="1">
  <p:cSld>
    <p:spTree>
      <p:nvGrpSpPr>
        <p:cNvPr id="1303" name=""/>
        <p:cNvGrpSpPr/>
        <p:nvPr/>
      </p:nvGrpSpPr>
      <p:grpSpPr>
        <a:xfrm rot="0">
          <a:off x="0" y="0"/>
          <a:ext cx="0" cy="0"/>
          <a:chOff x="0" y="0"/>
          <a:chExt cx="0" cy="0"/>
        </a:xfrm>
      </p:grpSpPr>
      <p:sp>
        <p:nvSpPr>
          <p:cNvPr id="1048869" name=""/>
          <p:cNvSpPr/>
          <p:nvPr>
            <p:ph sz="full" idx="1"/>
          </p:nvPr>
        </p:nvSpPr>
        <p:spPr>
          <a:xfrm rot="0">
            <a:off x="457200" y="533400"/>
            <a:ext cx="8229600" cy="57912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lang="en-US" u="sng"/>
              <a:t>Common Chemical used as Antiseptics and Disinfectants</a:t>
            </a:r>
          </a:p>
          <a:p>
            <a:pPr algn="ctr" indent="0" lvl="0" marL="0">
              <a:buNone/>
            </a:pPr>
            <a:r>
              <a:rPr altLang="en-US" b="1" lang="en-US"/>
              <a:t>1. ALCOHOL (60-90% ETHYL OR ISOPROPYL)</a:t>
            </a:r>
          </a:p>
          <a:p>
            <a:pPr algn="ctr" indent="0" lvl="0" marL="0">
              <a:buNone/>
            </a:pPr>
            <a:endParaRPr altLang="en-US" b="1" lang="en-US"/>
          </a:p>
          <a:p>
            <a:pPr indent="0" lvl="0" marL="0">
              <a:buFont typeface="Wingdings" pitchFamily="2" charset="2"/>
              <a:buChar char="Ø"/>
            </a:pPr>
            <a:r>
              <a:rPr altLang="en-US" lang="en-US"/>
              <a:t>Commonly called methylated spirit</a:t>
            </a:r>
          </a:p>
          <a:p>
            <a:pPr indent="0" lvl="0" marL="0">
              <a:buFont typeface="Wingdings" pitchFamily="2" charset="2"/>
              <a:buChar char="Ø"/>
            </a:pPr>
            <a:r>
              <a:rPr altLang="en-US" lang="en-US"/>
              <a:t>Effective against a broad range of micro-organisms.</a:t>
            </a:r>
          </a:p>
          <a:p>
            <a:pPr indent="0" lvl="0" marL="0">
              <a:buNone/>
            </a:pPr>
            <a:r>
              <a:rPr altLang="en-US" b="1" i="1" lang="en-US"/>
              <a:t>Advantages </a:t>
            </a:r>
          </a:p>
          <a:p>
            <a:pPr indent="0" lvl="0" marL="0">
              <a:buFont typeface="Wingdings" pitchFamily="2" charset="2"/>
              <a:buChar char="Ø"/>
            </a:pPr>
            <a:r>
              <a:rPr altLang="en-US" lang="en-US"/>
              <a:t>Kills micro-organisms most rapidly.</a:t>
            </a:r>
          </a:p>
          <a:p>
            <a:pPr indent="0" lvl="0" marL="0">
              <a:buFont typeface="Wingdings" pitchFamily="2" charset="2"/>
              <a:buChar char="Ø"/>
            </a:pPr>
            <a:r>
              <a:rPr altLang="en-US" lang="en-US"/>
              <a:t>Most effective in reducing micro-organisms.</a:t>
            </a:r>
          </a:p>
          <a:p>
            <a:pPr indent="0" lvl="0" marL="0">
              <a:buFont typeface="Wingdings" pitchFamily="2" charset="2"/>
              <a:buChar char="Ø"/>
            </a:pPr>
            <a:r>
              <a:rPr altLang="en-US" lang="en-US"/>
              <a:t>Effectiveness is only moderately reduced by blood or other organic material.</a:t>
            </a:r>
          </a:p>
          <a:p>
            <a:pPr indent="0" lvl="0" marL="0">
              <a:buFont typeface="Wingdings" pitchFamily="2" charset="2"/>
              <a:buChar char="Ø"/>
            </a:pPr>
            <a:r>
              <a:rPr altLang="en-US" lang="en-US"/>
              <a:t>It is less expensive.</a:t>
            </a:r>
          </a:p>
          <a:p>
            <a:pPr indent="0" lvl="0" marL="0">
              <a:buFont typeface="Wingdings" pitchFamily="2" charset="2"/>
              <a:buChar char="Ø"/>
            </a:pPr>
            <a:endParaRPr altLang="en-US" lang="en-US"/>
          </a:p>
        </p:txBody>
      </p:sp>
    </p:spTree>
  </p:cSld>
  <p:clrMapOvr>
    <a:masterClrMapping/>
  </p:clrMapOvr>
  <p:transition spd="slow" advClick="1">
    <p:wheel spokes="1"/>
  </p:transition>
</p:sld>
</file>

<file path=ppt/slides/slide214.xml><?xml version="1.0" encoding="utf-8"?>
<p:sld xmlns:a="http://schemas.openxmlformats.org/drawingml/2006/main" xmlns:r="http://schemas.openxmlformats.org/officeDocument/2006/relationships" xmlns:p="http://schemas.openxmlformats.org/presentationml/2006/main" showMasterSp="1">
  <p:cSld>
    <p:spTree>
      <p:nvGrpSpPr>
        <p:cNvPr id="1304" name=""/>
        <p:cNvGrpSpPr/>
        <p:nvPr/>
      </p:nvGrpSpPr>
      <p:grpSpPr>
        <a:xfrm rot="0">
          <a:off x="0" y="0"/>
          <a:ext cx="0" cy="0"/>
          <a:chOff x="0" y="0"/>
          <a:chExt cx="0" cy="0"/>
        </a:xfrm>
      </p:grpSpPr>
      <p:sp>
        <p:nvSpPr>
          <p:cNvPr id="1048870" name=""/>
          <p:cNvSpPr/>
          <p:nvPr>
            <p:ph sz="full" idx="1"/>
          </p:nvPr>
        </p:nvSpPr>
        <p:spPr>
          <a:xfrm rot="0">
            <a:off x="457200" y="533400"/>
            <a:ext cx="8229600" cy="60198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i="1" lang="en-US"/>
              <a:t>Disadvantages </a:t>
            </a:r>
          </a:p>
          <a:p>
            <a:pPr indent="0" lvl="0" marL="0">
              <a:buFont typeface="Wingdings" pitchFamily="2" charset="2"/>
              <a:buChar char="Ø"/>
            </a:pPr>
            <a:r>
              <a:rPr altLang="en-US" lang="en-US"/>
              <a:t>Has a drying effect on skin.</a:t>
            </a:r>
          </a:p>
          <a:p>
            <a:pPr indent="0" lvl="0" marL="0">
              <a:buFont typeface="Wingdings" pitchFamily="2" charset="2"/>
              <a:buChar char="Ø"/>
            </a:pPr>
            <a:r>
              <a:rPr altLang="en-US" lang="en-US"/>
              <a:t>Cannot be used on mucous membranes.</a:t>
            </a:r>
          </a:p>
          <a:p>
            <a:pPr indent="0" lvl="0" marL="0">
              <a:buNone/>
            </a:pPr>
            <a:r>
              <a:rPr altLang="en-US" b="1" i="1" lang="en-US"/>
              <a:t>Note</a:t>
            </a:r>
          </a:p>
          <a:p>
            <a:pPr indent="0" lvl="0" marL="0">
              <a:buFont typeface="Wingdings" pitchFamily="2" charset="2"/>
              <a:buChar char="Ø"/>
            </a:pPr>
            <a:r>
              <a:rPr altLang="en-US" lang="en-US"/>
              <a:t>Cannot be used when skin is dirty, wash the area before applying.</a:t>
            </a:r>
          </a:p>
          <a:p>
            <a:pPr indent="0" lvl="0" marL="0">
              <a:buFont typeface="Wingdings" pitchFamily="2" charset="2"/>
              <a:buChar char="Ø"/>
            </a:pPr>
            <a:r>
              <a:rPr altLang="en-US" lang="en-US"/>
              <a:t>Must dry skin completely to be effective.</a:t>
            </a:r>
          </a:p>
          <a:p>
            <a:pPr indent="0" lvl="0" marL="0">
              <a:buFont typeface="Wingdings" pitchFamily="2" charset="2"/>
              <a:buChar char="Ø"/>
            </a:pPr>
            <a:r>
              <a:rPr altLang="en-US" lang="en-US"/>
              <a:t>The 60-70% strength is most effective because alcohol must be diluted for optimal killing of micro organisms,</a:t>
            </a:r>
          </a:p>
          <a:p>
            <a:pPr indent="0" lvl="0" marL="0">
              <a:buFont typeface="Wingdings" pitchFamily="2" charset="2"/>
              <a:buChar char="Ø"/>
            </a:pPr>
            <a:r>
              <a:rPr altLang="en-US" lang="en-US"/>
              <a:t>Contra – indicated low birth weight babies as it evaporates with heat and can cause hypothermia</a:t>
            </a:r>
          </a:p>
          <a:p>
            <a:pPr indent="0" lvl="0" marL="0"/>
            <a:endParaRPr altLang="en-US" lang="en-US"/>
          </a:p>
        </p:txBody>
      </p:sp>
    </p:spTree>
  </p:cSld>
  <p:clrMapOvr>
    <a:masterClrMapping/>
  </p:clrMapOvr>
  <p:transition spd="slow" advClick="1">
    <p:wheel spokes="1"/>
  </p:transition>
</p:sld>
</file>

<file path=ppt/slides/slide215.xml><?xml version="1.0" encoding="utf-8"?>
<p:sld xmlns:a="http://schemas.openxmlformats.org/drawingml/2006/main" xmlns:r="http://schemas.openxmlformats.org/officeDocument/2006/relationships" xmlns:p="http://schemas.openxmlformats.org/presentationml/2006/main" showMasterSp="1">
  <p:cSld>
    <p:spTree>
      <p:nvGrpSpPr>
        <p:cNvPr id="1305" name=""/>
        <p:cNvGrpSpPr/>
        <p:nvPr/>
      </p:nvGrpSpPr>
      <p:grpSpPr>
        <a:xfrm rot="0">
          <a:off x="0" y="0"/>
          <a:ext cx="0" cy="0"/>
          <a:chOff x="0" y="0"/>
          <a:chExt cx="0" cy="0"/>
        </a:xfrm>
      </p:grpSpPr>
      <p:sp>
        <p:nvSpPr>
          <p:cNvPr id="1048871" name=""/>
          <p:cNvSpPr/>
          <p:nvPr>
            <p:ph sz="full" idx="1"/>
          </p:nvPr>
        </p:nvSpPr>
        <p:spPr>
          <a:xfrm rot="0">
            <a:off x="457200" y="838200"/>
            <a:ext cx="8229600" cy="54864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algn="ctr" indent="0" lvl="0" marL="0">
              <a:buNone/>
            </a:pPr>
            <a:r>
              <a:rPr altLang="en-US" b="1" lang="en-US"/>
              <a:t>2. CHLORHEXIDINE GLUCONATE WITH CETRIMIDE </a:t>
            </a:r>
          </a:p>
          <a:p>
            <a:pPr algn="ctr" indent="0" lvl="0" marL="0">
              <a:buNone/>
            </a:pPr>
            <a:endParaRPr altLang="en-US" b="1" lang="en-US"/>
          </a:p>
          <a:p>
            <a:pPr indent="0" lvl="0" marL="0">
              <a:buFont typeface="Wingdings" pitchFamily="2" charset="2"/>
              <a:buChar char="Ø"/>
            </a:pPr>
            <a:r>
              <a:rPr altLang="en-US" lang="en-US"/>
              <a:t>Commonly called Savlon</a:t>
            </a:r>
          </a:p>
          <a:p>
            <a:pPr indent="0" lvl="0" marL="0">
              <a:buFont typeface="Wingdings" pitchFamily="2" charset="2"/>
              <a:buChar char="Ø"/>
            </a:pPr>
            <a:r>
              <a:rPr altLang="en-US" lang="en-US"/>
              <a:t>Effective against a broad range of micro-organisms, but has a minimal effect on tuberculosis and fungi.</a:t>
            </a:r>
          </a:p>
          <a:p>
            <a:pPr indent="0" lvl="0" marL="0">
              <a:buNone/>
            </a:pPr>
            <a:r>
              <a:rPr altLang="en-US" b="1" i="1" lang="en-US"/>
              <a:t>Advantages</a:t>
            </a:r>
          </a:p>
          <a:p>
            <a:pPr indent="0" lvl="0" marL="0">
              <a:buFont typeface="Wingdings" pitchFamily="2" charset="2"/>
              <a:buChar char="Ø"/>
            </a:pPr>
            <a:r>
              <a:rPr altLang="en-US" lang="en-US"/>
              <a:t>Has a good persistent effect; remains effective for at least 6 hours after being applied.</a:t>
            </a:r>
          </a:p>
          <a:p>
            <a:pPr indent="0" lvl="0" marL="0">
              <a:buFont typeface="Wingdings" pitchFamily="2" charset="2"/>
              <a:buChar char="Ø"/>
            </a:pPr>
            <a:r>
              <a:rPr altLang="en-US" lang="en-US"/>
              <a:t>Effectiveness is not reduced by blood or other organic material. </a:t>
            </a:r>
          </a:p>
        </p:txBody>
      </p:sp>
    </p:spTree>
  </p:cSld>
  <p:clrMapOvr>
    <a:masterClrMapping/>
  </p:clrMapOvr>
  <p:transition spd="slow" advClick="1">
    <p:wheel spokes="1"/>
  </p:transition>
</p:sld>
</file>

<file path=ppt/slides/slide216.xml><?xml version="1.0" encoding="utf-8"?>
<p:sld xmlns:a="http://schemas.openxmlformats.org/drawingml/2006/main" xmlns:r="http://schemas.openxmlformats.org/officeDocument/2006/relationships" xmlns:p="http://schemas.openxmlformats.org/presentationml/2006/main" showMasterSp="1">
  <p:cSld>
    <p:spTree>
      <p:nvGrpSpPr>
        <p:cNvPr id="1306" name=""/>
        <p:cNvGrpSpPr/>
        <p:nvPr/>
      </p:nvGrpSpPr>
      <p:grpSpPr>
        <a:xfrm rot="0">
          <a:off x="0" y="0"/>
          <a:ext cx="0" cy="0"/>
          <a:chOff x="0" y="0"/>
          <a:chExt cx="0" cy="0"/>
        </a:xfrm>
      </p:grpSpPr>
      <p:sp>
        <p:nvSpPr>
          <p:cNvPr id="1048872" name=""/>
          <p:cNvSpPr/>
          <p:nvPr>
            <p:ph sz="full" idx="1"/>
          </p:nvPr>
        </p:nvSpPr>
        <p:spPr>
          <a:xfrm rot="0">
            <a:off x="457200" y="990600"/>
            <a:ext cx="8229600" cy="53340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i="1" lang="en-US"/>
              <a:t>Disadvantages</a:t>
            </a:r>
          </a:p>
          <a:p>
            <a:pPr indent="0" lvl="0" marL="0">
              <a:buFont typeface="Wingdings" pitchFamily="2" charset="2"/>
              <a:buChar char="Ø"/>
            </a:pPr>
            <a:r>
              <a:rPr altLang="en-US" lang="en-US"/>
              <a:t>On rare occasions products containing chlorhexidine have been reported to cause irritation, especially when used in the genital area.</a:t>
            </a:r>
          </a:p>
          <a:p>
            <a:pPr indent="0" lvl="0" marL="0">
              <a:buFont typeface="Wingdings" pitchFamily="2" charset="2"/>
              <a:buChar char="Ø"/>
            </a:pPr>
            <a:r>
              <a:rPr altLang="en-US" lang="en-US"/>
              <a:t>Effectiveness can be reduced by hard water, hand creams and natural soaps.</a:t>
            </a:r>
          </a:p>
          <a:p>
            <a:pPr indent="0" lvl="0" marL="0">
              <a:buNone/>
            </a:pPr>
            <a:r>
              <a:rPr altLang="en-US" lang="en-US"/>
              <a:t>Note:</a:t>
            </a:r>
          </a:p>
          <a:p>
            <a:pPr indent="0" lvl="0" marL="0">
              <a:buFont typeface="Wingdings" pitchFamily="2" charset="2"/>
              <a:buChar char="Ø"/>
            </a:pPr>
            <a:r>
              <a:rPr altLang="en-US" lang="en-US"/>
              <a:t>Recommended antiseptic for surgical hand scrub and skin preparation.</a:t>
            </a:r>
          </a:p>
          <a:p>
            <a:pPr indent="0" lvl="0" marL="0">
              <a:buFont typeface="Wingdings" pitchFamily="2" charset="2"/>
              <a:buChar char="Ø"/>
            </a:pPr>
            <a:r>
              <a:rPr altLang="en-US" lang="en-US"/>
              <a:t>However preparations without cetrimide are preferred </a:t>
            </a:r>
          </a:p>
        </p:txBody>
      </p:sp>
    </p:spTree>
  </p:cSld>
  <p:clrMapOvr>
    <a:masterClrMapping/>
  </p:clrMapOvr>
  <p:transition spd="slow" advClick="1">
    <p:wheel spokes="1"/>
  </p:transition>
</p:sld>
</file>

<file path=ppt/slides/slide217.xml><?xml version="1.0" encoding="utf-8"?>
<p:sld xmlns:a="http://schemas.openxmlformats.org/drawingml/2006/main" xmlns:r="http://schemas.openxmlformats.org/officeDocument/2006/relationships" xmlns:p="http://schemas.openxmlformats.org/presentationml/2006/main" showMasterSp="1">
  <p:cSld>
    <p:spTree>
      <p:nvGrpSpPr>
        <p:cNvPr id="1307" name=""/>
        <p:cNvGrpSpPr/>
        <p:nvPr/>
      </p:nvGrpSpPr>
      <p:grpSpPr>
        <a:xfrm rot="0">
          <a:off x="0" y="0"/>
          <a:ext cx="0" cy="0"/>
          <a:chOff x="0" y="0"/>
          <a:chExt cx="0" cy="0"/>
        </a:xfrm>
      </p:grpSpPr>
      <p:sp>
        <p:nvSpPr>
          <p:cNvPr id="1048873" name=""/>
          <p:cNvSpPr/>
          <p:nvPr>
            <p:ph sz="full" idx="1"/>
          </p:nvPr>
        </p:nvSpPr>
        <p:spPr>
          <a:xfrm rot="0">
            <a:off x="457200" y="1371600"/>
            <a:ext cx="8229600" cy="49530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lvl="0">
              <a:buFont typeface="Wingdings" pitchFamily="2" charset="2"/>
              <a:buChar char="Ø"/>
            </a:pPr>
            <a:r>
              <a:rPr altLang="en-US" lang="en-US"/>
              <a:t>Can be used in the following dilution</a:t>
            </a:r>
          </a:p>
          <a:p>
            <a:pPr lvl="0">
              <a:buNone/>
            </a:pPr>
            <a:r>
              <a:rPr altLang="en-US" lang="en-US"/>
              <a:t>a) 100mls of savlon into 70% of alcohol (1 litre) used in pre – operation preparation of skin or emergency disinfection of clean instruments (2min)</a:t>
            </a:r>
          </a:p>
          <a:p>
            <a:pPr lvl="0">
              <a:buNone/>
            </a:pPr>
            <a:endParaRPr altLang="en-US" lang="en-US"/>
          </a:p>
          <a:p>
            <a:pPr lvl="0">
              <a:buNone/>
            </a:pPr>
            <a:r>
              <a:rPr altLang="en-US" lang="en-US"/>
              <a:t>b) 10mls savlon in 1 litre of water used for wound disinfection of wounds and clean instruments where they are immersed for 30 minutes; rinsing hands and storage of thermometer</a:t>
            </a:r>
          </a:p>
          <a:p>
            <a:pPr lvl="0"/>
            <a:endParaRPr altLang="en-US" lang="en-US"/>
          </a:p>
        </p:txBody>
      </p:sp>
    </p:spTree>
  </p:cSld>
  <p:clrMapOvr>
    <a:masterClrMapping/>
  </p:clrMapOvr>
  <p:transition spd="slow" advClick="1">
    <p:wheel spokes="1"/>
  </p:transition>
</p:sld>
</file>

<file path=ppt/slides/slide218.xml><?xml version="1.0" encoding="utf-8"?>
<p:sld xmlns:a="http://schemas.openxmlformats.org/drawingml/2006/main" xmlns:r="http://schemas.openxmlformats.org/officeDocument/2006/relationships" xmlns:p="http://schemas.openxmlformats.org/presentationml/2006/main" showMasterSp="1">
  <p:cSld>
    <p:spTree>
      <p:nvGrpSpPr>
        <p:cNvPr id="1308" name=""/>
        <p:cNvGrpSpPr/>
        <p:nvPr/>
      </p:nvGrpSpPr>
      <p:grpSpPr>
        <a:xfrm rot="0">
          <a:off x="0" y="0"/>
          <a:ext cx="0" cy="0"/>
          <a:chOff x="0" y="0"/>
          <a:chExt cx="0" cy="0"/>
        </a:xfrm>
      </p:grpSpPr>
      <p:sp>
        <p:nvSpPr>
          <p:cNvPr id="1048874" name=""/>
          <p:cNvSpPr/>
          <p:nvPr>
            <p:ph sz="full" idx="1"/>
          </p:nvPr>
        </p:nvSpPr>
        <p:spPr>
          <a:xfrm rot="0">
            <a:off x="457200" y="533400"/>
            <a:ext cx="8229600" cy="57912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algn="ctr" indent="0" lvl="0" marL="0">
              <a:buNone/>
            </a:pPr>
            <a:r>
              <a:rPr altLang="en-US" b="1" lang="en-US"/>
              <a:t>3. CHLORHEXIDINE GLUCONATE </a:t>
            </a:r>
          </a:p>
          <a:p>
            <a:pPr indent="0" lvl="0" marL="0">
              <a:buNone/>
            </a:pPr>
            <a:endParaRPr altLang="en-US" lang="en-US"/>
          </a:p>
          <a:p>
            <a:pPr indent="0" lvl="0" marL="0">
              <a:buFont typeface="Wingdings" pitchFamily="2" charset="2"/>
              <a:buChar char="Ø"/>
            </a:pPr>
            <a:r>
              <a:rPr altLang="en-US" lang="en-US"/>
              <a:t>Commonly called Hibitane/Hibiclens/Hibiscrub</a:t>
            </a:r>
          </a:p>
          <a:p>
            <a:pPr indent="0" lvl="0" marL="0">
              <a:buFont typeface="Wingdings" pitchFamily="2" charset="2"/>
              <a:buChar char="Ø"/>
            </a:pPr>
            <a:r>
              <a:rPr altLang="en-US" lang="en-US"/>
              <a:t>Almost similar features to savlon. Ideal for surgical scrub and skin preparations though preferred to savlon</a:t>
            </a:r>
          </a:p>
          <a:p>
            <a:pPr indent="0" lvl="0" marL="0">
              <a:buNone/>
            </a:pPr>
            <a:r>
              <a:rPr altLang="en-US" b="1" i="1" lang="en-US"/>
              <a:t>Note:</a:t>
            </a:r>
          </a:p>
          <a:p>
            <a:pPr indent="0" lvl="0" marL="0">
              <a:buNone/>
            </a:pPr>
            <a:r>
              <a:rPr altLang="en-US" b="1" lang="en-US"/>
              <a:t> </a:t>
            </a:r>
            <a:r>
              <a:rPr altLang="en-US" lang="en-US"/>
              <a:t>While products containing chlorhexidine are ideal for surgical hand scrub and skin preparation in general, they may not be the best antiseptics to use in the genital area, vagina and cervix because of the small potential for irritating these areas. </a:t>
            </a:r>
            <a:r>
              <a:rPr altLang="en-US" b="1" lang="en-US"/>
              <a:t>Iodophors</a:t>
            </a:r>
            <a:r>
              <a:rPr altLang="en-US" lang="en-US"/>
              <a:t> are a better choice for use in these areas. If iodophor is not available, a product containing </a:t>
            </a:r>
            <a:r>
              <a:rPr altLang="en-US" b="1" lang="en-US"/>
              <a:t>chlorhoxidine</a:t>
            </a:r>
            <a:r>
              <a:rPr altLang="en-US" lang="en-US"/>
              <a:t> is the best alternative.</a:t>
            </a:r>
          </a:p>
        </p:txBody>
      </p:sp>
    </p:spTree>
  </p:cSld>
  <p:clrMapOvr>
    <a:masterClrMapping/>
  </p:clrMapOvr>
  <p:transition spd="slow" advClick="1">
    <p:wheel spokes="1"/>
  </p:transition>
</p:sld>
</file>

<file path=ppt/slides/slide219.xml><?xml version="1.0" encoding="utf-8"?>
<p:sld xmlns:a="http://schemas.openxmlformats.org/drawingml/2006/main" xmlns:r="http://schemas.openxmlformats.org/officeDocument/2006/relationships" xmlns:p="http://schemas.openxmlformats.org/presentationml/2006/main" showMasterSp="1">
  <p:cSld>
    <p:spTree>
      <p:nvGrpSpPr>
        <p:cNvPr id="1309" name=""/>
        <p:cNvGrpSpPr/>
        <p:nvPr/>
      </p:nvGrpSpPr>
      <p:grpSpPr>
        <a:xfrm rot="0">
          <a:off x="0" y="0"/>
          <a:ext cx="0" cy="0"/>
          <a:chOff x="0" y="0"/>
          <a:chExt cx="0" cy="0"/>
        </a:xfrm>
      </p:grpSpPr>
      <p:sp>
        <p:nvSpPr>
          <p:cNvPr id="1048875" name=""/>
          <p:cNvSpPr/>
          <p:nvPr>
            <p:ph sz="full" idx="1"/>
          </p:nvPr>
        </p:nvSpPr>
        <p:spPr>
          <a:xfrm rot="0">
            <a:off x="457200" y="762000"/>
            <a:ext cx="8229600" cy="55626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algn="ctr" indent="0" lvl="0" marL="0">
              <a:buNone/>
            </a:pPr>
            <a:r>
              <a:rPr altLang="en-US" b="1" lang="en-US"/>
              <a:t>4. IODOPHORS (SOLUTIONS SUCH AS POVIDONE IODINE E. G. BETADINE)</a:t>
            </a:r>
          </a:p>
          <a:p>
            <a:pPr indent="0" lvl="0" marL="0"/>
            <a:endParaRPr altLang="en-US" lang="en-US"/>
          </a:p>
          <a:p>
            <a:pPr indent="0" lvl="0" marL="0">
              <a:buFont typeface="Wingdings" pitchFamily="2" charset="2"/>
              <a:buChar char="Ø"/>
            </a:pPr>
            <a:r>
              <a:rPr altLang="en-US" lang="en-US"/>
              <a:t>These contain Iodine in a complex form, making them relatively non irritating and non toxic.</a:t>
            </a:r>
          </a:p>
          <a:p>
            <a:pPr indent="0" lvl="0" marL="0">
              <a:buFont typeface="Wingdings" pitchFamily="2" charset="2"/>
              <a:buChar char="Ø"/>
            </a:pPr>
            <a:r>
              <a:rPr altLang="en-US" lang="en-US"/>
              <a:t>Effective against a broad range of micro-organisms.</a:t>
            </a:r>
          </a:p>
          <a:p>
            <a:pPr indent="0" lvl="0" marL="0">
              <a:buNone/>
            </a:pPr>
            <a:r>
              <a:rPr altLang="en-US" b="1" i="1" lang="en-US"/>
              <a:t>Advantages</a:t>
            </a:r>
          </a:p>
          <a:p>
            <a:pPr indent="0" lvl="0" marL="0">
              <a:buFont typeface="Wingdings" pitchFamily="2" charset="2"/>
              <a:buChar char="Ø"/>
            </a:pPr>
            <a:r>
              <a:rPr altLang="en-US" lang="en-US"/>
              <a:t>Less irritating to the skin than iodine.</a:t>
            </a:r>
          </a:p>
          <a:p>
            <a:pPr indent="0" lvl="0" marL="0">
              <a:buFont typeface="Wingdings" pitchFamily="2" charset="2"/>
              <a:buChar char="Ø"/>
            </a:pPr>
            <a:r>
              <a:rPr altLang="en-US" lang="en-US"/>
              <a:t>Can be used on mucous membranes.</a:t>
            </a:r>
          </a:p>
          <a:p>
            <a:pPr indent="0" lvl="0" marL="0">
              <a:buNone/>
            </a:pPr>
            <a:r>
              <a:rPr altLang="en-US" b="1" i="1" lang="en-US"/>
              <a:t>Disadvantages</a:t>
            </a:r>
          </a:p>
          <a:p>
            <a:pPr indent="0" lvl="0" marL="0">
              <a:buFont typeface="Wingdings" pitchFamily="2" charset="2"/>
              <a:buChar char="Ø"/>
            </a:pPr>
            <a:r>
              <a:rPr altLang="en-US" lang="en-US"/>
              <a:t>Effectiveness is moderately reduced by blood or other organic material.</a:t>
            </a:r>
          </a:p>
          <a:p>
            <a:pPr indent="0" lvl="0" marL="0"/>
            <a:endParaRPr altLang="en-US" lang="en-US"/>
          </a:p>
          <a:p>
            <a:pPr indent="0" lvl="0" marL="0"/>
            <a:endParaRPr altLang="en-US" lang="en-US"/>
          </a:p>
        </p:txBody>
      </p:sp>
    </p:spTree>
  </p:cSld>
  <p:clrMapOvr>
    <a:masterClrMapping/>
  </p:clrMapOvr>
  <p:transition spd="slow" advClick="1">
    <p:wheel spokes="1"/>
  </p:transition>
</p:sld>
</file>

<file path=ppt/slides/slide22.xml><?xml version="1.0" encoding="utf-8"?>
<p:sld xmlns:a="http://schemas.openxmlformats.org/drawingml/2006/main" xmlns:r="http://schemas.openxmlformats.org/officeDocument/2006/relationships" xmlns:p="http://schemas.openxmlformats.org/presentationml/2006/main" showMasterSp="1">
  <p:cSld>
    <p:spTree>
      <p:nvGrpSpPr>
        <p:cNvPr id="1104" name=""/>
        <p:cNvGrpSpPr/>
        <p:nvPr/>
      </p:nvGrpSpPr>
      <p:grpSpPr>
        <a:xfrm rot="0">
          <a:off x="0" y="0"/>
          <a:ext cx="0" cy="0"/>
          <a:chOff x="0" y="0"/>
          <a:chExt cx="0" cy="0"/>
        </a:xfrm>
      </p:grpSpPr>
      <p:sp>
        <p:nvSpPr>
          <p:cNvPr id="1048625" name=""/>
          <p:cNvSpPr/>
          <p:nvPr>
            <p:ph sz="full" idx="1"/>
          </p:nvPr>
        </p:nvSpPr>
        <p:spPr>
          <a:xfrm rot="0">
            <a:off x="457200" y="1219200"/>
            <a:ext cx="8229600" cy="4906962"/>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eaLnBrk="1" hangingPunct="1" latinLnBrk="1" lvl="0">
              <a:buFont typeface="Wingdings" pitchFamily="2" charset="2"/>
              <a:buChar char="Ø"/>
            </a:pPr>
            <a:r>
              <a:rPr altLang="en-US" b="1" lang="en-US"/>
              <a:t>Virginia Hernderson: </a:t>
            </a:r>
            <a:r>
              <a:rPr altLang="en-US" lang="en-US"/>
              <a:t>The unique function of a nurse is to assist the individual, sick or well, in the performance of those activities contributing to health or its recovery or to a peaceful death that he/ she would perform unaided if he had the necessary strength, will or knowledge</a:t>
            </a:r>
          </a:p>
          <a:p>
            <a:pPr eaLnBrk="1" hangingPunct="1" latinLnBrk="1" lvl="0">
              <a:buFont typeface="Wingdings" pitchFamily="2" charset="2"/>
              <a:buChar char="Ø"/>
            </a:pPr>
            <a:r>
              <a:rPr altLang="en-US" b="1" lang="en-US"/>
              <a:t>International Council of Nurses: </a:t>
            </a:r>
            <a:r>
              <a:rPr altLang="en-US" lang="en-US"/>
              <a:t>Assisting person sick or well perform activities which lead to a healthy recovery or peaceful death</a:t>
            </a:r>
          </a:p>
          <a:p>
            <a:pPr eaLnBrk="1" hangingPunct="1" latinLnBrk="1" lvl="0"/>
            <a:endParaRPr altLang="en-US" lang="en-US"/>
          </a:p>
        </p:txBody>
      </p:sp>
    </p:spTree>
  </p:cSld>
  <p:clrMapOvr>
    <a:masterClrMapping/>
  </p:clrMapOvr>
  <p:transition spd="slow" advClick="1">
    <p:wheel spokes="1"/>
  </p:transition>
  <p:timing/>
</p:sld>
</file>

<file path=ppt/slides/slide220.xml><?xml version="1.0" encoding="utf-8"?>
<p:sld xmlns:a="http://schemas.openxmlformats.org/drawingml/2006/main" xmlns:r="http://schemas.openxmlformats.org/officeDocument/2006/relationships" xmlns:p="http://schemas.openxmlformats.org/presentationml/2006/main" showMasterSp="1">
  <p:cSld>
    <p:spTree>
      <p:nvGrpSpPr>
        <p:cNvPr id="1310" name=""/>
        <p:cNvGrpSpPr/>
        <p:nvPr/>
      </p:nvGrpSpPr>
      <p:grpSpPr>
        <a:xfrm rot="0">
          <a:off x="0" y="0"/>
          <a:ext cx="0" cy="0"/>
          <a:chOff x="0" y="0"/>
          <a:chExt cx="0" cy="0"/>
        </a:xfrm>
      </p:grpSpPr>
      <p:sp>
        <p:nvSpPr>
          <p:cNvPr id="1048876" name=""/>
          <p:cNvSpPr/>
          <p:nvPr>
            <p:ph sz="full" idx="1"/>
          </p:nvPr>
        </p:nvSpPr>
        <p:spPr>
          <a:xfrm rot="0">
            <a:off x="457200" y="533400"/>
            <a:ext cx="8229600" cy="57912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i="1" lang="en-US"/>
              <a:t>Note:</a:t>
            </a:r>
          </a:p>
          <a:p>
            <a:pPr indent="0" lvl="0" marL="0">
              <a:buFont typeface="Wingdings" pitchFamily="2" charset="2"/>
              <a:buChar char="Ø"/>
            </a:pPr>
            <a:r>
              <a:rPr altLang="en-US" lang="en-US"/>
              <a:t>Recommended antiseptic for surgical hand scrub and client preparation.</a:t>
            </a:r>
          </a:p>
          <a:p>
            <a:pPr indent="0" lvl="0" marL="0">
              <a:buFont typeface="Wingdings" pitchFamily="2" charset="2"/>
              <a:buChar char="Ø"/>
            </a:pPr>
            <a:r>
              <a:rPr altLang="en-US" lang="en-US"/>
              <a:t>Best antiseptic for use in the genitalia area, vagina and cervix.</a:t>
            </a:r>
          </a:p>
          <a:p>
            <a:pPr indent="0" lvl="0" marL="0">
              <a:buFont typeface="Wingdings" pitchFamily="2" charset="2"/>
              <a:buChar char="Ø"/>
            </a:pPr>
            <a:r>
              <a:rPr altLang="en-US" lang="en-US"/>
              <a:t>Effective 1-2 minutes after application. For optimal effectiveness, wait several minutes after application.</a:t>
            </a:r>
          </a:p>
          <a:p>
            <a:pPr indent="0" lvl="0" marL="0">
              <a:buFont typeface="Wingdings" pitchFamily="2" charset="2"/>
              <a:buChar char="Ø"/>
            </a:pPr>
            <a:r>
              <a:rPr altLang="en-US" lang="en-US"/>
              <a:t>Most preparations should be used at full strength.</a:t>
            </a:r>
          </a:p>
          <a:p>
            <a:pPr indent="0" lvl="0" marL="0">
              <a:buFont typeface="Wingdings" pitchFamily="2" charset="2"/>
              <a:buChar char="Ø"/>
            </a:pPr>
            <a:r>
              <a:rPr altLang="en-US" lang="en-US"/>
              <a:t>Distinctly different from iodine. Iodophors are sudsy (resemble lather); pure iodine is not.</a:t>
            </a:r>
          </a:p>
        </p:txBody>
      </p:sp>
    </p:spTree>
  </p:cSld>
  <p:clrMapOvr>
    <a:masterClrMapping/>
  </p:clrMapOvr>
  <p:transition spd="slow" advClick="1">
    <p:wheel spokes="1"/>
  </p:transition>
</p:sld>
</file>

<file path=ppt/slides/slide221.xml><?xml version="1.0" encoding="utf-8"?>
<p:sld xmlns:a="http://schemas.openxmlformats.org/drawingml/2006/main" xmlns:r="http://schemas.openxmlformats.org/officeDocument/2006/relationships" xmlns:p="http://schemas.openxmlformats.org/presentationml/2006/main" showMasterSp="1">
  <p:cSld>
    <p:spTree>
      <p:nvGrpSpPr>
        <p:cNvPr id="1311" name=""/>
        <p:cNvGrpSpPr/>
        <p:nvPr/>
      </p:nvGrpSpPr>
      <p:grpSpPr>
        <a:xfrm rot="0">
          <a:off x="0" y="0"/>
          <a:ext cx="0" cy="0"/>
          <a:chOff x="0" y="0"/>
          <a:chExt cx="0" cy="0"/>
        </a:xfrm>
      </p:grpSpPr>
      <p:sp>
        <p:nvSpPr>
          <p:cNvPr id="1048877" name=""/>
          <p:cNvSpPr/>
          <p:nvPr>
            <p:ph sz="full" idx="1"/>
          </p:nvPr>
        </p:nvSpPr>
        <p:spPr>
          <a:xfrm rot="0">
            <a:off x="457200" y="914400"/>
            <a:ext cx="8229600" cy="54102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algn="ctr" indent="0" lvl="0" marL="0">
              <a:buNone/>
            </a:pPr>
            <a:r>
              <a:rPr altLang="en-US" b="1" lang="en-US"/>
              <a:t>5. IODINE, INCLUDING TINCTURE OF IODINE (IODINE AND ALCOHOL)</a:t>
            </a:r>
          </a:p>
          <a:p>
            <a:pPr indent="0" lvl="0" marL="0">
              <a:buFont typeface="Wingdings" pitchFamily="2" charset="2"/>
              <a:buChar char="Ø"/>
            </a:pPr>
            <a:r>
              <a:rPr altLang="en-US" lang="en-US"/>
              <a:t>Effective against a broad range of micro-organisms.</a:t>
            </a:r>
          </a:p>
          <a:p>
            <a:pPr indent="0" lvl="0" marL="0">
              <a:buNone/>
            </a:pPr>
            <a:r>
              <a:rPr altLang="en-US" b="1" i="1" lang="en-US"/>
              <a:t>Advantages</a:t>
            </a:r>
          </a:p>
          <a:p>
            <a:pPr indent="0" lvl="0" marL="0">
              <a:buFont typeface="Wingdings" pitchFamily="2" charset="2"/>
              <a:buChar char="Ø"/>
            </a:pPr>
            <a:r>
              <a:rPr altLang="en-US" lang="en-US"/>
              <a:t>Fast acting</a:t>
            </a:r>
          </a:p>
          <a:p>
            <a:pPr indent="0" lvl="0" marL="0">
              <a:buNone/>
            </a:pPr>
            <a:endParaRPr altLang="en-US" lang="en-US"/>
          </a:p>
          <a:p>
            <a:pPr indent="0" lvl="0" marL="0">
              <a:buNone/>
            </a:pPr>
            <a:r>
              <a:rPr altLang="en-US" b="1" i="1" lang="en-US"/>
              <a:t>Disadvantages</a:t>
            </a:r>
          </a:p>
          <a:p>
            <a:pPr indent="0" lvl="0" marL="0">
              <a:buFont typeface="Wingdings" pitchFamily="2" charset="2"/>
              <a:buChar char="Ø"/>
            </a:pPr>
            <a:r>
              <a:rPr altLang="en-US" lang="en-US"/>
              <a:t>Can cause skin irritation.</a:t>
            </a:r>
          </a:p>
          <a:p>
            <a:pPr indent="0" lvl="0" marL="0">
              <a:buFont typeface="Wingdings" pitchFamily="2" charset="2"/>
              <a:buChar char="Ø"/>
            </a:pPr>
            <a:r>
              <a:rPr altLang="en-US" lang="en-US"/>
              <a:t>Effectiveness is markedly reduced by blood or other organic material.</a:t>
            </a:r>
          </a:p>
          <a:p>
            <a:pPr indent="0" lvl="0" marL="0"/>
            <a:endParaRPr altLang="en-US" lang="en-US"/>
          </a:p>
          <a:p>
            <a:pPr indent="0" lvl="0" marL="0"/>
            <a:endParaRPr altLang="en-US" lang="en-US"/>
          </a:p>
        </p:txBody>
      </p:sp>
    </p:spTree>
  </p:cSld>
  <p:clrMapOvr>
    <a:masterClrMapping/>
  </p:clrMapOvr>
  <p:transition spd="slow" advClick="1">
    <p:wheel spokes="1"/>
  </p:transition>
</p:sld>
</file>

<file path=ppt/slides/slide222.xml><?xml version="1.0" encoding="utf-8"?>
<p:sld xmlns:a="http://schemas.openxmlformats.org/drawingml/2006/main" xmlns:r="http://schemas.openxmlformats.org/officeDocument/2006/relationships" xmlns:p="http://schemas.openxmlformats.org/presentationml/2006/main" showMasterSp="1">
  <p:cSld>
    <p:spTree>
      <p:nvGrpSpPr>
        <p:cNvPr id="1312" name=""/>
        <p:cNvGrpSpPr/>
        <p:nvPr/>
      </p:nvGrpSpPr>
      <p:grpSpPr>
        <a:xfrm rot="0">
          <a:off x="0" y="0"/>
          <a:ext cx="0" cy="0"/>
          <a:chOff x="0" y="0"/>
          <a:chExt cx="0" cy="0"/>
        </a:xfrm>
      </p:grpSpPr>
      <p:sp>
        <p:nvSpPr>
          <p:cNvPr id="1048878" name=""/>
          <p:cNvSpPr/>
          <p:nvPr>
            <p:ph sz="full" idx="1"/>
          </p:nvPr>
        </p:nvSpPr>
        <p:spPr>
          <a:xfrm rot="0">
            <a:off x="457200" y="1447800"/>
            <a:ext cx="8229600" cy="48768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i="1" lang="en-US"/>
              <a:t>Note:</a:t>
            </a:r>
          </a:p>
          <a:p>
            <a:pPr indent="0" lvl="0" marL="0">
              <a:buFont typeface="Wingdings" pitchFamily="2" charset="2"/>
              <a:buChar char="Ø"/>
            </a:pPr>
            <a:r>
              <a:rPr altLang="en-US" lang="en-US"/>
              <a:t>Too irritating for routine use in surgical hand scrub or for use on mucous membranes.</a:t>
            </a:r>
          </a:p>
          <a:p>
            <a:pPr indent="0" lvl="0" marL="0">
              <a:buFont typeface="Wingdings" pitchFamily="2" charset="2"/>
              <a:buChar char="Ø"/>
            </a:pPr>
            <a:r>
              <a:rPr altLang="en-US" lang="en-US"/>
              <a:t>Because of the potential to cause skin irritation, when used for preparation, iodine must be allowed to dry and then remove from the skin with alcohol.</a:t>
            </a:r>
          </a:p>
        </p:txBody>
      </p:sp>
    </p:spTree>
  </p:cSld>
  <p:clrMapOvr>
    <a:masterClrMapping/>
  </p:clrMapOvr>
  <p:transition spd="slow" advClick="1">
    <p:wheel spokes="1"/>
  </p:transition>
</p:sld>
</file>

<file path=ppt/slides/slide223.xml><?xml version="1.0" encoding="utf-8"?>
<p:sld xmlns:a="http://schemas.openxmlformats.org/drawingml/2006/main" xmlns:r="http://schemas.openxmlformats.org/officeDocument/2006/relationships" xmlns:p="http://schemas.openxmlformats.org/presentationml/2006/main" showMasterSp="1">
  <p:cSld>
    <p:spTree>
      <p:nvGrpSpPr>
        <p:cNvPr id="1313" name=""/>
        <p:cNvGrpSpPr/>
        <p:nvPr/>
      </p:nvGrpSpPr>
      <p:grpSpPr>
        <a:xfrm rot="0">
          <a:off x="0" y="0"/>
          <a:ext cx="0" cy="0"/>
          <a:chOff x="0" y="0"/>
          <a:chExt cx="0" cy="0"/>
        </a:xfrm>
      </p:grpSpPr>
      <p:sp>
        <p:nvSpPr>
          <p:cNvPr id="1048879" name=""/>
          <p:cNvSpPr/>
          <p:nvPr>
            <p:ph sz="full" idx="1"/>
          </p:nvPr>
        </p:nvSpPr>
        <p:spPr>
          <a:xfrm rot="0">
            <a:off x="457200" y="685800"/>
            <a:ext cx="8229600" cy="56388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algn="ctr" indent="0" lvl="0" marL="0">
              <a:buNone/>
            </a:pPr>
            <a:r>
              <a:rPr altLang="en-US" b="1" lang="en-US"/>
              <a:t>6. HEXACHLOROPHENE (PHISOHEX)</a:t>
            </a:r>
          </a:p>
          <a:p>
            <a:pPr indent="0" lvl="0" marL="0">
              <a:buFont typeface="Wingdings" pitchFamily="2" charset="2"/>
              <a:buChar char="Ø"/>
            </a:pPr>
            <a:r>
              <a:rPr altLang="en-US" lang="en-US"/>
              <a:t>Poor effectiveness against most micro-organisms.</a:t>
            </a:r>
          </a:p>
          <a:p>
            <a:pPr indent="0" lvl="0" marL="0">
              <a:buNone/>
            </a:pPr>
            <a:r>
              <a:rPr altLang="en-US" b="1" i="1" lang="en-US"/>
              <a:t>Advantages</a:t>
            </a:r>
          </a:p>
          <a:p>
            <a:pPr indent="0" lvl="0" marL="0">
              <a:buFont typeface="Wingdings" pitchFamily="2" charset="2"/>
              <a:buChar char="Ø"/>
            </a:pPr>
            <a:r>
              <a:rPr altLang="en-US" lang="en-US"/>
              <a:t>Has a good, persistent effect with repeated use which remains effective for at least six hours after being applied.</a:t>
            </a:r>
          </a:p>
          <a:p>
            <a:pPr indent="0" lvl="0" marL="0">
              <a:buNone/>
            </a:pPr>
            <a:r>
              <a:rPr altLang="en-US" b="1" i="1" lang="en-US"/>
              <a:t>Disadvantages</a:t>
            </a:r>
          </a:p>
          <a:p>
            <a:pPr indent="0" lvl="0" marL="0">
              <a:buFont typeface="Wingdings" pitchFamily="2" charset="2"/>
              <a:buChar char="Ø"/>
            </a:pPr>
            <a:r>
              <a:rPr altLang="en-US" lang="en-US"/>
              <a:t>Potentially toxic to the nervous system.</a:t>
            </a:r>
          </a:p>
          <a:p>
            <a:pPr indent="0" lvl="0" marL="0">
              <a:buFont typeface="Wingdings" pitchFamily="2" charset="2"/>
              <a:buChar char="Ø"/>
            </a:pPr>
            <a:r>
              <a:rPr altLang="en-US" lang="en-US"/>
              <a:t>Occasional use is not effective in reducing the number of micro-organisms on the hands.</a:t>
            </a:r>
          </a:p>
          <a:p>
            <a:pPr indent="0" lvl="0" marL="0"/>
            <a:endParaRPr altLang="en-US" lang="en-US"/>
          </a:p>
        </p:txBody>
      </p:sp>
    </p:spTree>
  </p:cSld>
  <p:clrMapOvr>
    <a:masterClrMapping/>
  </p:clrMapOvr>
  <p:transition spd="slow" advClick="1">
    <p:wheel spokes="1"/>
  </p:transition>
</p:sld>
</file>

<file path=ppt/slides/slide224.xml><?xml version="1.0" encoding="utf-8"?>
<p:sld xmlns:a="http://schemas.openxmlformats.org/drawingml/2006/main" xmlns:r="http://schemas.openxmlformats.org/officeDocument/2006/relationships" xmlns:p="http://schemas.openxmlformats.org/presentationml/2006/main" showMasterSp="1">
  <p:cSld>
    <p:spTree>
      <p:nvGrpSpPr>
        <p:cNvPr id="1314" name=""/>
        <p:cNvGrpSpPr/>
        <p:nvPr/>
      </p:nvGrpSpPr>
      <p:grpSpPr>
        <a:xfrm rot="0">
          <a:off x="0" y="0"/>
          <a:ext cx="0" cy="0"/>
          <a:chOff x="0" y="0"/>
          <a:chExt cx="0" cy="0"/>
        </a:xfrm>
      </p:grpSpPr>
      <p:sp>
        <p:nvSpPr>
          <p:cNvPr id="1048880" name=""/>
          <p:cNvSpPr/>
          <p:nvPr>
            <p:ph sz="full" idx="1"/>
          </p:nvPr>
        </p:nvSpPr>
        <p:spPr>
          <a:xfrm rot="0">
            <a:off x="457200" y="1066800"/>
            <a:ext cx="8229600" cy="52578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lvl="0">
              <a:buFont typeface="Wingdings" pitchFamily="2" charset="2"/>
              <a:buChar char="Ø"/>
            </a:pPr>
            <a:r>
              <a:rPr altLang="en-US" lang="en-US"/>
              <a:t>If use of hexachlorophene is discontinued after long-term use, rebound increase of growth bacteria will occur (bacterial whose growth was being inhibited by its use will grow and multiply causing large scale contamination).</a:t>
            </a:r>
          </a:p>
          <a:p>
            <a:pPr lvl="0">
              <a:buNone/>
            </a:pPr>
            <a:r>
              <a:rPr altLang="en-US" b="1" i="1" lang="en-US"/>
              <a:t>Note:</a:t>
            </a:r>
          </a:p>
          <a:p>
            <a:pPr lvl="0">
              <a:buFont typeface="Wingdings" pitchFamily="2" charset="2"/>
              <a:buChar char="Ø"/>
            </a:pPr>
            <a:r>
              <a:rPr altLang="en-US" lang="en-US"/>
              <a:t>Contraindicated for routine use on irritated or broken skin or mucous membranes.</a:t>
            </a:r>
          </a:p>
          <a:p>
            <a:pPr lvl="0">
              <a:buFont typeface="Wingdings" pitchFamily="2" charset="2"/>
              <a:buChar char="Ø"/>
            </a:pPr>
            <a:r>
              <a:rPr altLang="en-US" lang="en-US"/>
              <a:t>Not recommended for use in surgical hand scrub or skin preparation due to its limited capacity to kill micro-organisms.</a:t>
            </a:r>
          </a:p>
          <a:p>
            <a:pPr lvl="0"/>
            <a:endParaRPr altLang="en-US" lang="en-US"/>
          </a:p>
          <a:p>
            <a:pPr lvl="0"/>
            <a:endParaRPr altLang="en-US" lang="en-US"/>
          </a:p>
          <a:p>
            <a:pPr lvl="0"/>
            <a:endParaRPr altLang="en-US" lang="en-US"/>
          </a:p>
        </p:txBody>
      </p:sp>
    </p:spTree>
  </p:cSld>
  <p:clrMapOvr>
    <a:masterClrMapping/>
  </p:clrMapOvr>
  <p:transition spd="slow" advClick="1">
    <p:wheel spokes="1"/>
  </p:transition>
</p:sld>
</file>

<file path=ppt/slides/slide225.xml><?xml version="1.0" encoding="utf-8"?>
<p:sld xmlns:a="http://schemas.openxmlformats.org/drawingml/2006/main" xmlns:r="http://schemas.openxmlformats.org/officeDocument/2006/relationships" xmlns:p="http://schemas.openxmlformats.org/presentationml/2006/main" showMasterSp="1">
  <p:cSld>
    <p:spTree>
      <p:nvGrpSpPr>
        <p:cNvPr id="1315" name=""/>
        <p:cNvGrpSpPr/>
        <p:nvPr/>
      </p:nvGrpSpPr>
      <p:grpSpPr>
        <a:xfrm rot="0">
          <a:off x="0" y="0"/>
          <a:ext cx="0" cy="0"/>
          <a:chOff x="0" y="0"/>
          <a:chExt cx="0" cy="0"/>
        </a:xfrm>
      </p:grpSpPr>
      <p:sp>
        <p:nvSpPr>
          <p:cNvPr id="1048881" name=""/>
          <p:cNvSpPr/>
          <p:nvPr>
            <p:ph sz="full" idx="1"/>
          </p:nvPr>
        </p:nvSpPr>
        <p:spPr>
          <a:xfrm rot="0">
            <a:off x="457200" y="914400"/>
            <a:ext cx="8229600" cy="54102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algn="ctr" indent="0" lvl="0" marL="0">
              <a:buNone/>
            </a:pPr>
            <a:r>
              <a:rPr altLang="en-US" b="1" lang="en-US"/>
              <a:t>7. PARA-CHLORO-META-XYLENOL (PCMX, CHLOROXYLENOL, e.g. DETTOL)</a:t>
            </a:r>
          </a:p>
          <a:p>
            <a:pPr indent="0" lvl="0" marL="0">
              <a:buFont typeface="Wingdings" pitchFamily="2" charset="2"/>
              <a:buChar char="Ø"/>
            </a:pPr>
            <a:r>
              <a:rPr altLang="en-US" lang="en-US"/>
              <a:t>Fairly effective against most micro-organisms.</a:t>
            </a:r>
          </a:p>
          <a:p>
            <a:pPr indent="0" lvl="0" marL="0">
              <a:buNone/>
            </a:pPr>
            <a:r>
              <a:rPr altLang="en-US" b="1" i="1" lang="en-US"/>
              <a:t>Advantages</a:t>
            </a:r>
          </a:p>
          <a:p>
            <a:pPr indent="0" lvl="0" marL="0">
              <a:buFont typeface="Wingdings" pitchFamily="2" charset="2"/>
              <a:buChar char="Ø"/>
            </a:pPr>
            <a:r>
              <a:rPr altLang="en-US" lang="en-US"/>
              <a:t>Has a persistent effect over several hours.</a:t>
            </a:r>
          </a:p>
          <a:p>
            <a:pPr indent="0" lvl="0" marL="0">
              <a:buFont typeface="Wingdings" pitchFamily="2" charset="2"/>
              <a:buChar char="Ø"/>
            </a:pPr>
            <a:r>
              <a:rPr altLang="en-US" lang="en-US"/>
              <a:t>Activity is only minimally reduced by blood or other organic material.</a:t>
            </a:r>
          </a:p>
          <a:p>
            <a:pPr indent="0" lvl="0" marL="0">
              <a:buNone/>
            </a:pPr>
            <a:r>
              <a:rPr altLang="en-US" b="1" i="1" lang="en-US"/>
              <a:t>Disadvantages</a:t>
            </a:r>
          </a:p>
          <a:p>
            <a:pPr indent="0" lvl="0" marL="0">
              <a:buFont typeface="Wingdings" pitchFamily="2" charset="2"/>
              <a:buChar char="Ø"/>
            </a:pPr>
            <a:r>
              <a:rPr altLang="en-US" lang="en-US"/>
              <a:t>Less effective than chlorlexidine and iodophors.</a:t>
            </a:r>
          </a:p>
          <a:p>
            <a:pPr indent="0" lvl="0" marL="0">
              <a:buFont typeface="Wingdings" pitchFamily="2" charset="2"/>
              <a:buChar char="Ø"/>
            </a:pPr>
            <a:r>
              <a:rPr altLang="en-US" lang="en-US"/>
              <a:t>Not recommended for routine use</a:t>
            </a:r>
          </a:p>
        </p:txBody>
      </p:sp>
    </p:spTree>
  </p:cSld>
  <p:clrMapOvr>
    <a:masterClrMapping/>
  </p:clrMapOvr>
  <p:transition spd="slow" advClick="1">
    <p:wheel spokes="1"/>
  </p:transition>
</p:sld>
</file>

<file path=ppt/slides/slide226.xml><?xml version="1.0" encoding="utf-8"?>
<p:sld xmlns:a="http://schemas.openxmlformats.org/drawingml/2006/main" xmlns:r="http://schemas.openxmlformats.org/officeDocument/2006/relationships" xmlns:p="http://schemas.openxmlformats.org/presentationml/2006/main" showMasterSp="1">
  <p:cSld>
    <p:spTree>
      <p:nvGrpSpPr>
        <p:cNvPr id="1316" name=""/>
        <p:cNvGrpSpPr/>
        <p:nvPr/>
      </p:nvGrpSpPr>
      <p:grpSpPr>
        <a:xfrm rot="0">
          <a:off x="0" y="0"/>
          <a:ext cx="0" cy="0"/>
          <a:chOff x="0" y="0"/>
          <a:chExt cx="0" cy="0"/>
        </a:xfrm>
      </p:grpSpPr>
      <p:sp>
        <p:nvSpPr>
          <p:cNvPr id="1048882" name=""/>
          <p:cNvSpPr/>
          <p:nvPr>
            <p:ph sz="full" idx="1"/>
          </p:nvPr>
        </p:nvSpPr>
        <p:spPr>
          <a:xfrm rot="0">
            <a:off x="457200" y="838200"/>
            <a:ext cx="8229600" cy="54864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algn="ctr" indent="0" lvl="0" marL="0">
              <a:buNone/>
            </a:pPr>
            <a:r>
              <a:rPr altLang="en-US" b="1" lang="en-US"/>
              <a:t>8. HYDROGEN PEROXIDE (H202)</a:t>
            </a:r>
          </a:p>
          <a:p>
            <a:pPr indent="0" lvl="0" marL="0">
              <a:buFont typeface="Wingdings" pitchFamily="2" charset="2"/>
              <a:buChar char="Ø"/>
            </a:pPr>
            <a:r>
              <a:rPr altLang="en-US" lang="en-US"/>
              <a:t>Diluted according to the manufacturer’s instructions</a:t>
            </a:r>
          </a:p>
          <a:p>
            <a:pPr indent="0" lvl="0" marL="0">
              <a:buFont typeface="Wingdings" pitchFamily="2" charset="2"/>
              <a:buChar char="Ø"/>
            </a:pPr>
            <a:r>
              <a:rPr altLang="en-US" lang="en-US"/>
              <a:t>Used in pre – operative preparation of skin and treatment of bacterial and fungal infections</a:t>
            </a:r>
          </a:p>
          <a:p>
            <a:pPr indent="0" lvl="0" marL="0">
              <a:buFont typeface="Wingdings" pitchFamily="2" charset="2"/>
              <a:buChar char="Ø"/>
            </a:pPr>
            <a:r>
              <a:rPr altLang="en-US" lang="en-US"/>
              <a:t>When undiluted, it is used for disinfecting and cleaning of ulcerations, cuts and infected wound</a:t>
            </a:r>
          </a:p>
          <a:p>
            <a:pPr indent="0" lvl="0" marL="0">
              <a:buNone/>
            </a:pPr>
            <a:endParaRPr altLang="en-US" lang="en-US"/>
          </a:p>
          <a:p>
            <a:pPr algn="ctr" indent="0" lvl="0" marL="0">
              <a:buNone/>
            </a:pPr>
            <a:r>
              <a:rPr altLang="en-US" b="1" lang="en-US"/>
              <a:t>9. GENTAVIOLET (GV)</a:t>
            </a:r>
          </a:p>
          <a:p>
            <a:pPr indent="0" lvl="0" marL="0">
              <a:buFont typeface="Wingdings" pitchFamily="2" charset="2"/>
              <a:buChar char="Ø"/>
            </a:pPr>
            <a:r>
              <a:rPr altLang="en-US" lang="en-US"/>
              <a:t>It is an antiseptic, a dye used in oral and vaginal thrush</a:t>
            </a:r>
          </a:p>
          <a:p>
            <a:pPr indent="0" lvl="0" marL="0">
              <a:buFont typeface="Wingdings" pitchFamily="2" charset="2"/>
              <a:buChar char="Ø"/>
            </a:pPr>
            <a:r>
              <a:rPr altLang="en-US" lang="en-US"/>
              <a:t>It is also used for diagnostic procedures due to its color</a:t>
            </a:r>
          </a:p>
        </p:txBody>
      </p:sp>
    </p:spTree>
  </p:cSld>
  <p:clrMapOvr>
    <a:masterClrMapping/>
  </p:clrMapOvr>
  <p:transition spd="slow" advClick="1">
    <p:wheel spokes="1"/>
  </p:transition>
</p:sld>
</file>

<file path=ppt/slides/slide227.xml><?xml version="1.0" encoding="utf-8"?>
<p:sld xmlns:a="http://schemas.openxmlformats.org/drawingml/2006/main" xmlns:r="http://schemas.openxmlformats.org/officeDocument/2006/relationships" xmlns:p="http://schemas.openxmlformats.org/presentationml/2006/main" showMasterSp="1">
  <p:cSld>
    <p:spTree>
      <p:nvGrpSpPr>
        <p:cNvPr id="1317" name=""/>
        <p:cNvGrpSpPr/>
        <p:nvPr/>
      </p:nvGrpSpPr>
      <p:grpSpPr>
        <a:xfrm rot="0">
          <a:off x="0" y="0"/>
          <a:ext cx="0" cy="0"/>
          <a:chOff x="0" y="0"/>
          <a:chExt cx="0" cy="0"/>
        </a:xfrm>
      </p:grpSpPr>
      <p:sp>
        <p:nvSpPr>
          <p:cNvPr id="1048883" name=""/>
          <p:cNvSpPr/>
          <p:nvPr>
            <p:ph sz="full" idx="1"/>
          </p:nvPr>
        </p:nvSpPr>
        <p:spPr>
          <a:xfrm rot="0">
            <a:off x="457200" y="1219200"/>
            <a:ext cx="8229600" cy="51054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algn="ctr" indent="0" lvl="0" marL="0">
              <a:buNone/>
            </a:pPr>
            <a:r>
              <a:rPr altLang="en-US" b="1" lang="en-US"/>
              <a:t>10. SODIUM PERBORATE MONOHYDRATE – NaBO3.H20 (MILTON)</a:t>
            </a:r>
          </a:p>
          <a:p>
            <a:pPr indent="0" lvl="0" marL="0">
              <a:buFont typeface="Wingdings" pitchFamily="2" charset="2"/>
              <a:buChar char="Ø"/>
            </a:pPr>
            <a:r>
              <a:rPr altLang="en-US" lang="en-US"/>
              <a:t>Use for sterilizing utensils for baby feeding in NBU</a:t>
            </a:r>
          </a:p>
          <a:p>
            <a:pPr indent="0" lvl="0" marL="0">
              <a:buNone/>
            </a:pPr>
            <a:endParaRPr altLang="en-US" lang="en-US"/>
          </a:p>
          <a:p>
            <a:pPr algn="ctr" indent="0" lvl="0" marL="0">
              <a:buNone/>
            </a:pPr>
            <a:r>
              <a:rPr altLang="en-US" b="1" lang="en-US"/>
              <a:t>11. FORMALDEHYDE</a:t>
            </a:r>
          </a:p>
          <a:p>
            <a:pPr indent="0" lvl="0" marL="0">
              <a:buFont typeface="Wingdings" pitchFamily="2" charset="2"/>
              <a:buChar char="Ø"/>
            </a:pPr>
            <a:r>
              <a:rPr altLang="en-US" lang="en-US"/>
              <a:t>Used to treat items that are bulky</a:t>
            </a:r>
          </a:p>
          <a:p>
            <a:pPr indent="0" lvl="0" marL="0">
              <a:buFont typeface="Wingdings" pitchFamily="2" charset="2"/>
              <a:buChar char="Ø"/>
            </a:pPr>
            <a:r>
              <a:rPr altLang="en-US" lang="en-US"/>
              <a:t>Also used for fumigation and as a preservative</a:t>
            </a:r>
          </a:p>
        </p:txBody>
      </p:sp>
    </p:spTree>
  </p:cSld>
  <p:clrMapOvr>
    <a:masterClrMapping/>
  </p:clrMapOvr>
  <p:transition spd="slow" advClick="1">
    <p:wheel spokes="1"/>
  </p:transition>
</p:sld>
</file>

<file path=ppt/slides/slide228.xml><?xml version="1.0" encoding="utf-8"?>
<p:sld xmlns:a="http://schemas.openxmlformats.org/drawingml/2006/main" xmlns:r="http://schemas.openxmlformats.org/officeDocument/2006/relationships" xmlns:p="http://schemas.openxmlformats.org/presentationml/2006/main" showMasterSp="1">
  <p:cSld>
    <p:spTree>
      <p:nvGrpSpPr>
        <p:cNvPr id="1318" name=""/>
        <p:cNvGrpSpPr/>
        <p:nvPr/>
      </p:nvGrpSpPr>
      <p:grpSpPr>
        <a:xfrm rot="0">
          <a:off x="0" y="0"/>
          <a:ext cx="0" cy="0"/>
          <a:chOff x="0" y="0"/>
          <a:chExt cx="0" cy="0"/>
        </a:xfrm>
      </p:grpSpPr>
      <p:sp>
        <p:nvSpPr>
          <p:cNvPr id="1048884" name=""/>
          <p:cNvSpPr/>
          <p:nvPr>
            <p:ph sz="full" idx="1"/>
          </p:nvPr>
        </p:nvSpPr>
        <p:spPr>
          <a:xfrm rot="0">
            <a:off x="457200" y="838200"/>
            <a:ext cx="8229600" cy="54864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lang="en-US"/>
              <a:t>Common High Level Disinfectants</a:t>
            </a:r>
          </a:p>
          <a:p>
            <a:pPr algn="ctr" indent="0" lvl="0" marL="0">
              <a:buNone/>
            </a:pPr>
            <a:r>
              <a:rPr altLang="en-US" b="1" lang="en-US"/>
              <a:t>1. CHLORINE</a:t>
            </a:r>
          </a:p>
          <a:p>
            <a:pPr indent="0" lvl="0" marL="0">
              <a:buFont typeface="Wingdings" pitchFamily="2" charset="2"/>
              <a:buChar char="Ø"/>
            </a:pPr>
            <a:r>
              <a:rPr altLang="en-US" lang="en-US"/>
              <a:t>Effective against a broad range of micro-organisms including tubercle bacilli. Does not kill all bacterial endospores.</a:t>
            </a:r>
          </a:p>
          <a:p>
            <a:pPr indent="0" lvl="0" marL="0">
              <a:buNone/>
            </a:pPr>
            <a:r>
              <a:rPr altLang="en-US" b="1" i="1" lang="en-US"/>
              <a:t>Advantages</a:t>
            </a:r>
          </a:p>
          <a:p>
            <a:pPr indent="0" lvl="0" marL="0">
              <a:buFont typeface="Wingdings" pitchFamily="2" charset="2"/>
              <a:buChar char="Ø"/>
            </a:pPr>
            <a:r>
              <a:rPr altLang="en-US" lang="en-US"/>
              <a:t>Fast acting.</a:t>
            </a:r>
          </a:p>
          <a:p>
            <a:pPr indent="0" lvl="0" marL="0">
              <a:buFont typeface="Wingdings" pitchFamily="2" charset="2"/>
              <a:buChar char="Ø"/>
            </a:pPr>
            <a:r>
              <a:rPr altLang="en-US" lang="en-US"/>
              <a:t>Least expensive disinfectant</a:t>
            </a:r>
          </a:p>
          <a:p>
            <a:pPr indent="0" lvl="0" marL="0">
              <a:buNone/>
            </a:pPr>
            <a:r>
              <a:rPr altLang="en-US" b="1" i="1" lang="en-US"/>
              <a:t>Disadvantages</a:t>
            </a:r>
          </a:p>
          <a:p>
            <a:pPr indent="0" lvl="0" marL="0">
              <a:buFont typeface="Wingdings" pitchFamily="2" charset="2"/>
              <a:buChar char="Ø"/>
            </a:pPr>
            <a:r>
              <a:rPr altLang="en-US" lang="en-US"/>
              <a:t>Can be corrosive to metals when in prolonged contact (more than 20 minutes).</a:t>
            </a:r>
          </a:p>
          <a:p>
            <a:pPr indent="0" lvl="0" marL="0">
              <a:buFont typeface="Wingdings" pitchFamily="2" charset="2"/>
              <a:buChar char="Ø"/>
            </a:pPr>
            <a:r>
              <a:rPr altLang="en-US" lang="en-US"/>
              <a:t>Can be irritating to the skin, eyes and respiratory tract.</a:t>
            </a:r>
          </a:p>
        </p:txBody>
      </p:sp>
    </p:spTree>
  </p:cSld>
  <p:clrMapOvr>
    <a:masterClrMapping/>
  </p:clrMapOvr>
  <p:transition spd="slow" advClick="1">
    <p:wheel spokes="1"/>
  </p:transition>
</p:sld>
</file>

<file path=ppt/slides/slide229.xml><?xml version="1.0" encoding="utf-8"?>
<p:sld xmlns:a="http://schemas.openxmlformats.org/drawingml/2006/main" xmlns:r="http://schemas.openxmlformats.org/officeDocument/2006/relationships" xmlns:p="http://schemas.openxmlformats.org/presentationml/2006/main" showMasterSp="1">
  <p:cSld>
    <p:spTree>
      <p:nvGrpSpPr>
        <p:cNvPr id="1319" name=""/>
        <p:cNvGrpSpPr/>
        <p:nvPr/>
      </p:nvGrpSpPr>
      <p:grpSpPr>
        <a:xfrm rot="0">
          <a:off x="0" y="0"/>
          <a:ext cx="0" cy="0"/>
          <a:chOff x="0" y="0"/>
          <a:chExt cx="0" cy="0"/>
        </a:xfrm>
      </p:grpSpPr>
      <p:sp>
        <p:nvSpPr>
          <p:cNvPr id="1048885" name=""/>
          <p:cNvSpPr/>
          <p:nvPr>
            <p:ph sz="full" idx="1"/>
          </p:nvPr>
        </p:nvSpPr>
        <p:spPr>
          <a:xfrm rot="0">
            <a:off x="457200" y="304800"/>
            <a:ext cx="8229600" cy="60198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i="1" lang="en-US"/>
              <a:t>Note:</a:t>
            </a:r>
          </a:p>
          <a:p>
            <a:pPr indent="0" lvl="0" marL="0">
              <a:buFont typeface="Wingdings" pitchFamily="2" charset="2"/>
              <a:buChar char="Ø"/>
            </a:pPr>
            <a:r>
              <a:rPr altLang="en-US" lang="en-US"/>
              <a:t>Available in liquid (sodium hypochlorite - jik), powder (calcium hypochlorite) and tablet (sodium dichloride socyanurate - precept) form.</a:t>
            </a:r>
          </a:p>
          <a:p>
            <a:pPr indent="0" lvl="0" marL="0">
              <a:buFont typeface="Wingdings" pitchFamily="2" charset="2"/>
              <a:buChar char="Ø"/>
            </a:pPr>
            <a:r>
              <a:rPr altLang="en-US" lang="en-US"/>
              <a:t>Can be used for decontamination (by soaking for ten minutes) or HLD (by soaking for 20 minutes). Can be used for instruments and other items (but not for laparascopic equipment).</a:t>
            </a:r>
          </a:p>
          <a:p>
            <a:pPr indent="0" lvl="0" marL="0">
              <a:buFont typeface="Wingdings" pitchFamily="2" charset="2"/>
              <a:buChar char="Ø"/>
            </a:pPr>
            <a:r>
              <a:rPr altLang="en-US" lang="en-US"/>
              <a:t>Can also be used for disinfection of surfaces.</a:t>
            </a:r>
          </a:p>
          <a:p>
            <a:pPr indent="0" lvl="0" marL="0">
              <a:buFont typeface="Wingdings" pitchFamily="2" charset="2"/>
              <a:buChar char="Ø"/>
            </a:pPr>
            <a:r>
              <a:rPr altLang="en-US" lang="en-US"/>
              <a:t>Leaves a residue, so instruments and other items must be rinsed thoroughly with boiled water after HLD.</a:t>
            </a:r>
          </a:p>
          <a:p>
            <a:pPr indent="0" lvl="0" marL="0">
              <a:buFont typeface="Wingdings" pitchFamily="2" charset="2"/>
              <a:buChar char="Ø"/>
            </a:pPr>
            <a:r>
              <a:rPr altLang="en-US" lang="en-US"/>
              <a:t>A new solution should be prepared daily (or sooner, if it becomes heavily contaminated) since potency is lost over time and after exposure to light.</a:t>
            </a:r>
          </a:p>
          <a:p>
            <a:pPr indent="0" lvl="0" marL="0"/>
            <a:endParaRPr altLang="en-US" lang="en-US"/>
          </a:p>
        </p:txBody>
      </p:sp>
    </p:spTree>
  </p:cSld>
  <p:clrMapOvr>
    <a:masterClrMapping/>
  </p:clrMapOvr>
  <p:transition spd="slow" advClick="1">
    <p:wheel spokes="1"/>
  </p:transition>
</p:sld>
</file>

<file path=ppt/slides/slide23.xml><?xml version="1.0" encoding="utf-8"?>
<p:sld xmlns:a="http://schemas.openxmlformats.org/drawingml/2006/main" xmlns:r="http://schemas.openxmlformats.org/officeDocument/2006/relationships" xmlns:p="http://schemas.openxmlformats.org/presentationml/2006/main" showMasterSp="1">
  <p:cSld>
    <p:spTree>
      <p:nvGrpSpPr>
        <p:cNvPr id="1105" name=""/>
        <p:cNvGrpSpPr/>
        <p:nvPr/>
      </p:nvGrpSpPr>
      <p:grpSpPr>
        <a:xfrm rot="0">
          <a:off x="0" y="0"/>
          <a:ext cx="0" cy="0"/>
          <a:chOff x="0" y="0"/>
          <a:chExt cx="0" cy="0"/>
        </a:xfrm>
      </p:grpSpPr>
      <p:sp>
        <p:nvSpPr>
          <p:cNvPr id="1048626" name=""/>
          <p:cNvSpPr/>
          <p:nvPr>
            <p:ph type="title" sz="full" idx="0"/>
          </p:nvPr>
        </p:nvSpPr>
        <p:spPr>
          <a:xfrm rot="0">
            <a:off x="457200" y="381000"/>
            <a:ext cx="8458200" cy="1524000"/>
          </a:xfrm>
          <a:prstGeom prst="rect"/>
          <a:noFill/>
          <a:ln>
            <a:noFill/>
          </a:ln>
        </p:spPr>
        <p:txBody>
          <a:bodyPr anchor="b" bIns="0" lIns="0" rIns="0" tIns="45720" vert="horz"/>
          <a:lstStyle>
            <a:lvl1pPr algn="l" fontAlgn="base" indent="0" latinLnBrk="1" marL="0" rtl="0">
              <a:lnSpc>
                <a:spcPct val="100000"/>
              </a:lnSpc>
              <a:spcBef>
                <a:spcPct val="0"/>
              </a:spcBef>
              <a:spcAft>
                <a:spcPct val="0"/>
              </a:spcAft>
              <a:buFontTx/>
              <a:buNone/>
              <a:defRPr baseline="0" b="0" sz="5000" i="0" u="none">
                <a:solidFill>
                  <a:schemeClr val="lt2"/>
                </a:solidFill>
                <a:latin typeface="Calibri" pitchFamily="34" charset="0"/>
                <a:sym typeface="Calibri" pitchFamily="34" charset="0"/>
              </a:defRPr>
            </a:lvl1pPr>
          </a:lstStyle>
          <a:p>
            <a:pPr lvl="0"/>
            <a:r>
              <a:rPr altLang="en-US" b="1" lang="en-US"/>
              <a:t>Characteristics of a Professional Nurse</a:t>
            </a:r>
          </a:p>
        </p:txBody>
      </p:sp>
      <p:sp>
        <p:nvSpPr>
          <p:cNvPr id="1048627" name=""/>
          <p:cNvSpPr/>
          <p:nvPr>
            <p:ph sz="full" idx="1"/>
          </p:nvPr>
        </p:nvSpPr>
        <p:spPr>
          <a:xfrm rot="0">
            <a:off x="457200" y="1981200"/>
            <a:ext cx="8229600" cy="4541837"/>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lvl="0">
              <a:buFont typeface="Wingdings" pitchFamily="2" charset="2"/>
              <a:buChar char="Ø"/>
            </a:pPr>
            <a:r>
              <a:rPr altLang="en-US" lang="en-US"/>
              <a:t>Displays high standards of performance and integrity in nursing practice</a:t>
            </a:r>
          </a:p>
          <a:p>
            <a:pPr lvl="0">
              <a:buFont typeface="Wingdings" pitchFamily="2" charset="2"/>
              <a:buChar char="Ø"/>
            </a:pPr>
            <a:r>
              <a:rPr altLang="en-US" lang="en-US"/>
              <a:t>Seeks constantly to improve technical and interpersonal skills by continuing research</a:t>
            </a:r>
          </a:p>
          <a:p>
            <a:pPr lvl="0">
              <a:buFont typeface="Wingdings" pitchFamily="2" charset="2"/>
              <a:buChar char="Ø"/>
            </a:pPr>
            <a:r>
              <a:rPr altLang="en-US" lang="en-US"/>
              <a:t>Uses sound research in dealing with patients and relatives</a:t>
            </a:r>
          </a:p>
          <a:p>
            <a:pPr lvl="0">
              <a:buFont typeface="Wingdings" pitchFamily="2" charset="2"/>
              <a:buChar char="Ø"/>
            </a:pPr>
            <a:r>
              <a:rPr altLang="en-US" lang="en-US"/>
              <a:t>Provides holistic care to patients, family and the community</a:t>
            </a:r>
          </a:p>
          <a:p>
            <a:pPr lvl="0"/>
            <a:endParaRPr altLang="en-US" lang="en-US"/>
          </a:p>
          <a:p>
            <a:pPr lvl="0"/>
            <a:endParaRPr altLang="en-US" lang="en-US"/>
          </a:p>
        </p:txBody>
      </p:sp>
    </p:spTree>
  </p:cSld>
  <p:clrMapOvr>
    <a:masterClrMapping/>
  </p:clrMapOvr>
  <p:transition spd="slow" advClick="1">
    <p:wheel spokes="1"/>
  </p:transition>
  <p:timing/>
</p:sld>
</file>

<file path=ppt/slides/slide230.xml><?xml version="1.0" encoding="utf-8"?>
<p:sld xmlns:a="http://schemas.openxmlformats.org/drawingml/2006/main" xmlns:r="http://schemas.openxmlformats.org/officeDocument/2006/relationships" xmlns:p="http://schemas.openxmlformats.org/presentationml/2006/main" showMasterSp="1">
  <p:cSld>
    <p:spTree>
      <p:nvGrpSpPr>
        <p:cNvPr id="1320" name=""/>
        <p:cNvGrpSpPr/>
        <p:nvPr/>
      </p:nvGrpSpPr>
      <p:grpSpPr>
        <a:xfrm rot="0">
          <a:off x="0" y="0"/>
          <a:ext cx="0" cy="0"/>
          <a:chOff x="0" y="0"/>
          <a:chExt cx="0" cy="0"/>
        </a:xfrm>
      </p:grpSpPr>
      <p:sp>
        <p:nvSpPr>
          <p:cNvPr id="1048886" name=""/>
          <p:cNvSpPr/>
          <p:nvPr>
            <p:ph sz="full" idx="1"/>
          </p:nvPr>
        </p:nvSpPr>
        <p:spPr>
          <a:xfrm rot="0">
            <a:off x="457200" y="685800"/>
            <a:ext cx="8229600" cy="56388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algn="ctr" indent="0" lvl="0" marL="0">
              <a:buNone/>
            </a:pPr>
            <a:r>
              <a:rPr altLang="en-US" b="1" lang="en-US"/>
              <a:t>2. GLUTARALDEHYDE (CIDEX)</a:t>
            </a:r>
          </a:p>
          <a:p>
            <a:pPr indent="0" lvl="0" marL="0">
              <a:buFont typeface="Wingdings" pitchFamily="2" charset="2"/>
              <a:buChar char="Ø"/>
            </a:pPr>
            <a:r>
              <a:rPr altLang="en-US" lang="en-US"/>
              <a:t>Effective against a broad range of micro-organisms including tubercle bacilli. Does not kill all bacterial endospores.</a:t>
            </a:r>
          </a:p>
          <a:p>
            <a:pPr indent="0" lvl="0" marL="0">
              <a:buNone/>
            </a:pPr>
            <a:r>
              <a:rPr altLang="en-US" b="1" i="1" lang="en-US"/>
              <a:t>Advantages</a:t>
            </a:r>
          </a:p>
          <a:p>
            <a:pPr indent="0" lvl="0" marL="0">
              <a:buFont typeface="Wingdings" pitchFamily="2" charset="2"/>
              <a:buChar char="Ø"/>
            </a:pPr>
            <a:r>
              <a:rPr altLang="en-US" lang="en-US"/>
              <a:t>Fast acting.</a:t>
            </a:r>
          </a:p>
          <a:p>
            <a:pPr indent="0" lvl="0" marL="0">
              <a:buFont typeface="Wingdings" pitchFamily="2" charset="2"/>
              <a:buChar char="Ø"/>
            </a:pPr>
            <a:r>
              <a:rPr altLang="en-US" lang="en-US"/>
              <a:t>Least expensive disinfectant.</a:t>
            </a:r>
          </a:p>
          <a:p>
            <a:pPr indent="0" lvl="0" marL="0">
              <a:buNone/>
            </a:pPr>
            <a:r>
              <a:rPr altLang="en-US" b="1" i="1" lang="en-US"/>
              <a:t>Disadvantages </a:t>
            </a:r>
          </a:p>
          <a:p>
            <a:pPr indent="0" lvl="0" marL="0">
              <a:buFont typeface="Wingdings" pitchFamily="2" charset="2"/>
              <a:buChar char="Ø"/>
            </a:pPr>
            <a:r>
              <a:rPr altLang="en-US" lang="en-US"/>
              <a:t>Can be corrosive to metals when in prolonged contact (more than 20 minutes).</a:t>
            </a:r>
          </a:p>
          <a:p>
            <a:pPr indent="0" lvl="0" marL="0">
              <a:buFont typeface="Wingdings" pitchFamily="2" charset="2"/>
              <a:buChar char="Ø"/>
            </a:pPr>
            <a:r>
              <a:rPr altLang="en-US" lang="en-US"/>
              <a:t>Can be irritating to the skin, eyes and respiratory tract.</a:t>
            </a:r>
          </a:p>
          <a:p>
            <a:pPr indent="0" lvl="0" marL="0">
              <a:buFont typeface="Wingdings" pitchFamily="2" charset="2"/>
              <a:buChar char="Ø"/>
            </a:pPr>
            <a:endParaRPr altLang="en-US" lang="en-US"/>
          </a:p>
        </p:txBody>
      </p:sp>
    </p:spTree>
  </p:cSld>
  <p:clrMapOvr>
    <a:masterClrMapping/>
  </p:clrMapOvr>
  <p:transition spd="slow" advClick="1">
    <p:wheel spokes="1"/>
  </p:transition>
</p:sld>
</file>

<file path=ppt/slides/slide231.xml><?xml version="1.0" encoding="utf-8"?>
<p:sld xmlns:a="http://schemas.openxmlformats.org/drawingml/2006/main" xmlns:r="http://schemas.openxmlformats.org/officeDocument/2006/relationships" xmlns:p="http://schemas.openxmlformats.org/presentationml/2006/main" showMasterSp="1">
  <p:cSld>
    <p:spTree>
      <p:nvGrpSpPr>
        <p:cNvPr id="1321" name=""/>
        <p:cNvGrpSpPr/>
        <p:nvPr/>
      </p:nvGrpSpPr>
      <p:grpSpPr>
        <a:xfrm rot="0">
          <a:off x="0" y="0"/>
          <a:ext cx="0" cy="0"/>
          <a:chOff x="0" y="0"/>
          <a:chExt cx="0" cy="0"/>
        </a:xfrm>
      </p:grpSpPr>
      <p:sp>
        <p:nvSpPr>
          <p:cNvPr id="1048887" name=""/>
          <p:cNvSpPr/>
          <p:nvPr>
            <p:ph sz="full" idx="1"/>
          </p:nvPr>
        </p:nvSpPr>
        <p:spPr>
          <a:xfrm rot="0">
            <a:off x="457200" y="685800"/>
            <a:ext cx="8229600" cy="56388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i="1" lang="en-US"/>
              <a:t>Note</a:t>
            </a:r>
          </a:p>
          <a:p>
            <a:pPr indent="0" lvl="0" marL="0">
              <a:buFont typeface="Wingdings" pitchFamily="2" charset="2"/>
              <a:buChar char="Ø"/>
            </a:pPr>
            <a:r>
              <a:rPr altLang="en-US" lang="en-US"/>
              <a:t>Used most commonly to process medical equipment such as laparoscopes which cannot be heat sterilized.</a:t>
            </a:r>
          </a:p>
          <a:p>
            <a:pPr indent="0" lvl="0" marL="0">
              <a:buFont typeface="Wingdings" pitchFamily="2" charset="2"/>
              <a:buChar char="Ø"/>
            </a:pPr>
            <a:r>
              <a:rPr altLang="en-US" lang="en-US"/>
              <a:t>Can be used for HLD (by soaking for 20 minutes) and sterilization (by soaking for ten hours) of instruments and other items.</a:t>
            </a:r>
          </a:p>
          <a:p>
            <a:pPr indent="0" lvl="0" marL="0">
              <a:buFont typeface="Wingdings" pitchFamily="2" charset="2"/>
              <a:buChar char="Ø"/>
            </a:pPr>
            <a:r>
              <a:rPr altLang="en-US" lang="en-US"/>
              <a:t>Leaves a residue, instruments and other items must be rinsed thoroughly with boiled water after HLD and with sterile water after sterilization.</a:t>
            </a:r>
          </a:p>
          <a:p>
            <a:pPr indent="0" lvl="0" marL="0">
              <a:buFont typeface="Wingdings" pitchFamily="2" charset="2"/>
              <a:buChar char="Ø"/>
            </a:pPr>
            <a:r>
              <a:rPr altLang="en-US" lang="en-US"/>
              <a:t>A new solution should be prepared every 14 days (or sooner, if it becomes cloudy).</a:t>
            </a:r>
          </a:p>
          <a:p>
            <a:pPr indent="0" lvl="0" marL="0">
              <a:buFont typeface="Wingdings" pitchFamily="2" charset="2"/>
              <a:buChar char="Ø"/>
            </a:pPr>
            <a:r>
              <a:rPr altLang="en-US" lang="en-US"/>
              <a:t>Preparations vary, follow the manufacturer’s instructions.</a:t>
            </a:r>
          </a:p>
        </p:txBody>
      </p:sp>
    </p:spTree>
  </p:cSld>
  <p:clrMapOvr>
    <a:masterClrMapping/>
  </p:clrMapOvr>
  <p:transition spd="slow" advClick="1">
    <p:wheel spokes="1"/>
  </p:transition>
</p:sld>
</file>

<file path=ppt/slides/slide232.xml><?xml version="1.0" encoding="utf-8"?>
<p:sld xmlns:a="http://schemas.openxmlformats.org/drawingml/2006/main" xmlns:r="http://schemas.openxmlformats.org/officeDocument/2006/relationships" xmlns:p="http://schemas.openxmlformats.org/presentationml/2006/main" showMasterSp="1">
  <p:cSld>
    <p:spTree>
      <p:nvGrpSpPr>
        <p:cNvPr id="1322" name=""/>
        <p:cNvGrpSpPr/>
        <p:nvPr/>
      </p:nvGrpSpPr>
      <p:grpSpPr>
        <a:xfrm rot="0">
          <a:off x="0" y="0"/>
          <a:ext cx="0" cy="0"/>
          <a:chOff x="0" y="0"/>
          <a:chExt cx="0" cy="0"/>
        </a:xfrm>
      </p:grpSpPr>
      <p:sp>
        <p:nvSpPr>
          <p:cNvPr id="1048888" name=""/>
          <p:cNvSpPr/>
          <p:nvPr>
            <p:ph sz="full" idx="1"/>
          </p:nvPr>
        </p:nvSpPr>
        <p:spPr>
          <a:xfrm rot="0">
            <a:off x="457200" y="1066800"/>
            <a:ext cx="8229600" cy="52578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lang="en-US"/>
              <a:t>PRINCIPLES OF USING DISINFECTANTS AND ANTISEPTICS</a:t>
            </a:r>
          </a:p>
          <a:p>
            <a:pPr indent="0" lvl="0" marL="0">
              <a:buFont typeface="Wingdings" pitchFamily="2" charset="2"/>
              <a:buChar char="Ø"/>
            </a:pPr>
            <a:r>
              <a:rPr altLang="en-US" lang="en-US"/>
              <a:t>Choose chemicals that are effective on the suspected or known micro – organism</a:t>
            </a:r>
          </a:p>
          <a:p>
            <a:pPr indent="0" lvl="0" marL="0">
              <a:buFont typeface="Wingdings" pitchFamily="2" charset="2"/>
              <a:buChar char="Ø"/>
            </a:pPr>
            <a:r>
              <a:rPr altLang="en-US" lang="en-US"/>
              <a:t>Choose chemicals that are stable and safe under conditions of use</a:t>
            </a:r>
          </a:p>
          <a:p>
            <a:pPr indent="0" lvl="0" marL="0">
              <a:buFont typeface="Wingdings" pitchFamily="2" charset="2"/>
              <a:buChar char="Ø"/>
            </a:pPr>
            <a:r>
              <a:rPr altLang="en-US" lang="en-US"/>
              <a:t>Use freshly prepared detergents as much  as possible</a:t>
            </a:r>
          </a:p>
          <a:p>
            <a:pPr indent="0" lvl="0" marL="0">
              <a:buFont typeface="Wingdings" pitchFamily="2" charset="2"/>
              <a:buChar char="Ø"/>
            </a:pPr>
            <a:r>
              <a:rPr altLang="en-US" lang="en-US"/>
              <a:t>Follow manufacturer’s directions</a:t>
            </a:r>
          </a:p>
          <a:p>
            <a:pPr indent="0" lvl="0" marL="0">
              <a:buFont typeface="Wingdings" pitchFamily="2" charset="2"/>
              <a:buChar char="Ø"/>
            </a:pPr>
            <a:r>
              <a:rPr altLang="en-US" lang="en-US"/>
              <a:t>Store chemical agents in compatible clean containers which should always remain covered</a:t>
            </a:r>
          </a:p>
        </p:txBody>
      </p:sp>
    </p:spTree>
  </p:cSld>
  <p:clrMapOvr>
    <a:masterClrMapping/>
  </p:clrMapOvr>
  <p:transition spd="slow" advClick="1">
    <p:wheel spokes="1"/>
  </p:transition>
</p:sld>
</file>

<file path=ppt/slides/slide233.xml><?xml version="1.0" encoding="utf-8"?>
<p:sld xmlns:a="http://schemas.openxmlformats.org/drawingml/2006/main" xmlns:r="http://schemas.openxmlformats.org/officeDocument/2006/relationships" xmlns:p="http://schemas.openxmlformats.org/presentationml/2006/main" showMasterSp="1">
  <p:cSld>
    <p:spTree>
      <p:nvGrpSpPr>
        <p:cNvPr id="1323" name=""/>
        <p:cNvGrpSpPr/>
        <p:nvPr/>
      </p:nvGrpSpPr>
      <p:grpSpPr>
        <a:xfrm rot="0">
          <a:off x="0" y="0"/>
          <a:ext cx="0" cy="0"/>
          <a:chOff x="0" y="0"/>
          <a:chExt cx="0" cy="0"/>
        </a:xfrm>
      </p:grpSpPr>
      <p:sp>
        <p:nvSpPr>
          <p:cNvPr id="1048889" name=""/>
          <p:cNvSpPr/>
          <p:nvPr>
            <p:ph sz="full" idx="1"/>
          </p:nvPr>
        </p:nvSpPr>
        <p:spPr>
          <a:xfrm rot="0">
            <a:off x="457200" y="1143000"/>
            <a:ext cx="8229600" cy="51816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lang="en-US"/>
              <a:t>NURSING PRECAUTIONS WHILE USING CHEMICALS</a:t>
            </a:r>
          </a:p>
          <a:p>
            <a:pPr indent="0" lvl="0" marL="0">
              <a:buFont typeface="Wingdings" pitchFamily="2" charset="2"/>
              <a:buChar char="Ø"/>
            </a:pPr>
            <a:r>
              <a:rPr altLang="en-US" lang="en-US"/>
              <a:t>Equipment should be well prepared for sterilization</a:t>
            </a:r>
          </a:p>
          <a:p>
            <a:pPr indent="0" lvl="0" marL="0">
              <a:buFont typeface="Wingdings" pitchFamily="2" charset="2"/>
              <a:buChar char="Ø"/>
            </a:pPr>
            <a:r>
              <a:rPr altLang="en-US" lang="en-US"/>
              <a:t>Fully immerse the equipment into the solution</a:t>
            </a:r>
          </a:p>
          <a:p>
            <a:pPr indent="0" lvl="0" marL="0">
              <a:buFont typeface="Wingdings" pitchFamily="2" charset="2"/>
              <a:buChar char="Ø"/>
            </a:pPr>
            <a:r>
              <a:rPr altLang="en-US" lang="en-US"/>
              <a:t>Leave the instruments in situ for the recommended time</a:t>
            </a:r>
          </a:p>
          <a:p>
            <a:pPr indent="0" lvl="0" marL="0">
              <a:buFont typeface="Wingdings" pitchFamily="2" charset="2"/>
              <a:buChar char="Ø"/>
            </a:pPr>
            <a:r>
              <a:rPr altLang="en-US" lang="en-US"/>
              <a:t>The instruments should be removed by use of forceps and cleaned in water or normal saline</a:t>
            </a:r>
          </a:p>
        </p:txBody>
      </p:sp>
    </p:spTree>
  </p:cSld>
  <p:clrMapOvr>
    <a:masterClrMapping/>
  </p:clrMapOvr>
  <p:transition spd="slow" advClick="1">
    <p:wheel spokes="1"/>
  </p:transition>
</p:sld>
</file>

<file path=ppt/slides/slide234.xml><?xml version="1.0" encoding="utf-8"?>
<p:sld xmlns:a="http://schemas.openxmlformats.org/drawingml/2006/main" xmlns:r="http://schemas.openxmlformats.org/officeDocument/2006/relationships" xmlns:p="http://schemas.openxmlformats.org/presentationml/2006/main" showMasterSp="1">
  <p:cSld>
    <p:spTree>
      <p:nvGrpSpPr>
        <p:cNvPr id="1324" name=""/>
        <p:cNvGrpSpPr/>
        <p:nvPr/>
      </p:nvGrpSpPr>
      <p:grpSpPr>
        <a:xfrm rot="0">
          <a:off x="0" y="0"/>
          <a:ext cx="0" cy="0"/>
          <a:chOff x="0" y="0"/>
          <a:chExt cx="0" cy="0"/>
        </a:xfrm>
      </p:grpSpPr>
      <p:sp>
        <p:nvSpPr>
          <p:cNvPr id="1048890" name=""/>
          <p:cNvSpPr/>
          <p:nvPr>
            <p:ph type="title" sz="full" idx="0"/>
          </p:nvPr>
        </p:nvSpPr>
        <p:spPr>
          <a:xfrm rot="0">
            <a:off x="457200" y="228600"/>
            <a:ext cx="8229600" cy="1143000"/>
          </a:xfrm>
          <a:prstGeom prst="rect"/>
          <a:noFill/>
          <a:ln>
            <a:noFill/>
          </a:ln>
        </p:spPr>
        <p:txBody>
          <a:bodyPr anchor="b" bIns="0" lIns="0" rIns="0" tIns="45720" vert="horz"/>
          <a:lstStyle>
            <a:lvl1pPr algn="l" fontAlgn="base" indent="0" latinLnBrk="1" marL="0" rtl="0">
              <a:lnSpc>
                <a:spcPct val="100000"/>
              </a:lnSpc>
              <a:spcBef>
                <a:spcPct val="0"/>
              </a:spcBef>
              <a:spcAft>
                <a:spcPct val="0"/>
              </a:spcAft>
              <a:buFontTx/>
              <a:buNone/>
              <a:defRPr baseline="0" b="0" sz="5000" i="0" u="none">
                <a:solidFill>
                  <a:schemeClr val="lt2"/>
                </a:solidFill>
                <a:latin typeface="Calibri" pitchFamily="34" charset="0"/>
                <a:sym typeface="Calibri" pitchFamily="34" charset="0"/>
              </a:defRPr>
            </a:lvl1pPr>
          </a:lstStyle>
          <a:p>
            <a:pPr lvl="0"/>
            <a:r>
              <a:rPr altLang="en-US" b="1" lang="en-US"/>
              <a:t>Aseptic Technique</a:t>
            </a:r>
          </a:p>
        </p:txBody>
      </p:sp>
      <p:sp>
        <p:nvSpPr>
          <p:cNvPr id="1048891" name=""/>
          <p:cNvSpPr/>
          <p:nvPr>
            <p:ph sz="full" idx="1"/>
          </p:nvPr>
        </p:nvSpPr>
        <p:spPr>
          <a:xfrm rot="0">
            <a:off x="457200" y="1524000"/>
            <a:ext cx="8229600" cy="48006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lvl="0">
              <a:buFont typeface="Wingdings" pitchFamily="2" charset="2"/>
              <a:buChar char="Ø"/>
            </a:pPr>
            <a:r>
              <a:rPr altLang="en-US" b="1" lang="en-US"/>
              <a:t>Asepsis</a:t>
            </a:r>
            <a:r>
              <a:rPr altLang="en-US" lang="en-US"/>
              <a:t> can be defined as "free from sepsis or germ free".</a:t>
            </a:r>
          </a:p>
          <a:p>
            <a:pPr lvl="0">
              <a:buFont typeface="Wingdings" pitchFamily="2" charset="2"/>
              <a:buChar char="Ø"/>
            </a:pPr>
            <a:r>
              <a:rPr altLang="en-US" b="1" lang="en-US"/>
              <a:t>A technique </a:t>
            </a:r>
            <a:r>
              <a:rPr altLang="en-US" lang="en-US"/>
              <a:t>is a method or skill used for a particular task or technical proficiency. Other definitions of technique are: art, artistry, craft, proficiency, skill, touch.</a:t>
            </a:r>
          </a:p>
          <a:p>
            <a:pPr lvl="0">
              <a:buFont typeface="Wingdings" pitchFamily="2" charset="2"/>
              <a:buChar char="Ø"/>
            </a:pPr>
            <a:r>
              <a:rPr altLang="en-US" b="1" lang="en-US"/>
              <a:t>Weller, (1996) </a:t>
            </a:r>
            <a:r>
              <a:rPr altLang="en-US" lang="en-US"/>
              <a:t>defines aseptic technique as: “A method of carrying out sterile procedures so that there is the minimum of risk of introducing infection.”</a:t>
            </a:r>
          </a:p>
          <a:p>
            <a:pPr lvl="0"/>
            <a:endParaRPr altLang="en-US" lang="en-US"/>
          </a:p>
        </p:txBody>
      </p:sp>
    </p:spTree>
  </p:cSld>
  <p:clrMapOvr>
    <a:masterClrMapping/>
  </p:clrMapOvr>
  <p:transition spd="slow" advClick="1">
    <p:wheel spokes="1"/>
  </p:transition>
</p:sld>
</file>

<file path=ppt/slides/slide235.xml><?xml version="1.0" encoding="utf-8"?>
<p:sld xmlns:a="http://schemas.openxmlformats.org/drawingml/2006/main" xmlns:r="http://schemas.openxmlformats.org/officeDocument/2006/relationships" xmlns:p="http://schemas.openxmlformats.org/presentationml/2006/main" showMasterSp="1">
  <p:cSld>
    <p:spTree>
      <p:nvGrpSpPr>
        <p:cNvPr id="1325" name=""/>
        <p:cNvGrpSpPr/>
        <p:nvPr/>
      </p:nvGrpSpPr>
      <p:grpSpPr>
        <a:xfrm rot="0">
          <a:off x="0" y="0"/>
          <a:ext cx="0" cy="0"/>
          <a:chOff x="0" y="0"/>
          <a:chExt cx="0" cy="0"/>
        </a:xfrm>
      </p:grpSpPr>
      <p:sp>
        <p:nvSpPr>
          <p:cNvPr id="1048892" name=""/>
          <p:cNvSpPr/>
          <p:nvPr>
            <p:ph sz="full" idx="1"/>
          </p:nvPr>
        </p:nvSpPr>
        <p:spPr>
          <a:xfrm rot="0">
            <a:off x="457200" y="838200"/>
            <a:ext cx="8229600" cy="54864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i="1" lang="en-US"/>
              <a:t>Preparing the Skin</a:t>
            </a:r>
          </a:p>
          <a:p>
            <a:pPr indent="0" lvl="0" marL="0">
              <a:buFont typeface="Wingdings" pitchFamily="2" charset="2"/>
              <a:buChar char="Ø"/>
            </a:pPr>
            <a:r>
              <a:rPr altLang="en-US" lang="en-US"/>
              <a:t>Clean the site with soap and water. </a:t>
            </a:r>
          </a:p>
          <a:p>
            <a:pPr indent="0" lvl="0" marL="0">
              <a:buFont typeface="Wingdings" pitchFamily="2" charset="2"/>
              <a:buChar char="Ø"/>
            </a:pPr>
            <a:r>
              <a:rPr altLang="en-US" lang="en-US"/>
              <a:t>Wipe the skin in a circular motion, beginning in the center of the site then moving outwards. </a:t>
            </a:r>
          </a:p>
          <a:p>
            <a:pPr indent="0" lvl="0" marL="0">
              <a:buFont typeface="Wingdings" pitchFamily="2" charset="2"/>
              <a:buChar char="Ø"/>
            </a:pPr>
            <a:r>
              <a:rPr altLang="en-US" lang="en-US"/>
              <a:t>Use sterile cotton balls or cotton wool sponges held on sponge forceps. </a:t>
            </a:r>
          </a:p>
          <a:p>
            <a:pPr indent="0" lvl="0" marL="0">
              <a:buFont typeface="Wingdings" pitchFamily="2" charset="2"/>
              <a:buChar char="Ø"/>
            </a:pPr>
            <a:r>
              <a:rPr altLang="en-US" lang="en-US"/>
              <a:t>Any of the following antiseptics may be used as listed in the preferred order:</a:t>
            </a:r>
          </a:p>
          <a:p>
            <a:pPr indent="0" lvl="0" marL="0">
              <a:buFont typeface="Wingdings" pitchFamily="2" charset="2"/>
              <a:buChar char="§"/>
            </a:pPr>
            <a:r>
              <a:rPr altLang="en-US" lang="en-US"/>
              <a:t>An iodophor (Betadine); then wait for two minutes and wipe off the excess with sterile dry cotton or gauze</a:t>
            </a:r>
          </a:p>
          <a:p>
            <a:pPr indent="0" lvl="0" marL="0">
              <a:buFont typeface="Wingdings" pitchFamily="2" charset="2"/>
              <a:buChar char="§"/>
            </a:pPr>
            <a:r>
              <a:rPr altLang="en-US" lang="en-US"/>
              <a:t>4% Chlorhexidine (HIbiclens) wipe off excess with sterile, dry cotton or gauze</a:t>
            </a:r>
          </a:p>
        </p:txBody>
      </p:sp>
    </p:spTree>
  </p:cSld>
  <p:clrMapOvr>
    <a:masterClrMapping/>
  </p:clrMapOvr>
  <p:transition spd="slow" advClick="1">
    <p:wheel spokes="1"/>
  </p:transition>
</p:sld>
</file>

<file path=ppt/slides/slide236.xml><?xml version="1.0" encoding="utf-8"?>
<p:sld xmlns:a="http://schemas.openxmlformats.org/drawingml/2006/main" xmlns:r="http://schemas.openxmlformats.org/officeDocument/2006/relationships" xmlns:p="http://schemas.openxmlformats.org/presentationml/2006/main" showMasterSp="1">
  <p:cSld>
    <p:spTree>
      <p:nvGrpSpPr>
        <p:cNvPr id="1326" name=""/>
        <p:cNvGrpSpPr/>
        <p:nvPr/>
      </p:nvGrpSpPr>
      <p:grpSpPr>
        <a:xfrm rot="0">
          <a:off x="0" y="0"/>
          <a:ext cx="0" cy="0"/>
          <a:chOff x="0" y="0"/>
          <a:chExt cx="0" cy="0"/>
        </a:xfrm>
      </p:grpSpPr>
      <p:sp>
        <p:nvSpPr>
          <p:cNvPr id="1048893" name=""/>
          <p:cNvSpPr/>
          <p:nvPr>
            <p:ph sz="full" idx="1"/>
          </p:nvPr>
        </p:nvSpPr>
        <p:spPr>
          <a:xfrm rot="0">
            <a:off x="457200" y="914400"/>
            <a:ext cx="8229600" cy="54102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lvl="0">
              <a:buFont typeface="Wingdings" pitchFamily="2" charset="2"/>
              <a:buChar char="§"/>
            </a:pPr>
            <a:r>
              <a:rPr altLang="en-US" lang="en-US"/>
              <a:t>1-3 % iodine, followed by 60-90% alcohol (ethyl or isopropyl) then allow to air dry</a:t>
            </a:r>
          </a:p>
          <a:p>
            <a:pPr lvl="0">
              <a:buFont typeface="Wingdings" pitchFamily="2" charset="2"/>
              <a:buChar char="§"/>
            </a:pPr>
            <a:r>
              <a:rPr altLang="en-US" lang="en-US"/>
              <a:t>Chlorhexidine with cetrimide (Savlon) wipe off the excess with sterile, dry cotton or gauze</a:t>
            </a:r>
          </a:p>
          <a:p>
            <a:pPr lvl="0">
              <a:buFont typeface="Wingdings" pitchFamily="2" charset="2"/>
              <a:buChar char="§"/>
            </a:pPr>
            <a:endParaRPr altLang="en-US" lang="en-US"/>
          </a:p>
          <a:p>
            <a:pPr lvl="0">
              <a:buNone/>
            </a:pPr>
            <a:r>
              <a:rPr altLang="en-US" b="1" i="1" lang="en-US"/>
              <a:t>Preparing the Vagina and Cervix</a:t>
            </a:r>
          </a:p>
          <a:p>
            <a:pPr lvl="0">
              <a:buFont typeface="Wingdings" pitchFamily="2" charset="2"/>
              <a:buChar char="Ø"/>
            </a:pPr>
            <a:r>
              <a:rPr altLang="en-US" lang="en-US"/>
              <a:t>Apply an appropriate antiseptic (iodophor) to the vagina and cervix before passing instruments into the uterus such as IUD insertion, uterine evacuation.</a:t>
            </a:r>
          </a:p>
          <a:p>
            <a:pPr lvl="0">
              <a:buFont typeface="Wingdings" pitchFamily="2" charset="2"/>
              <a:buChar char="Ø"/>
            </a:pPr>
            <a:r>
              <a:rPr altLang="en-US" lang="en-US"/>
              <a:t>Alcohol based antiseptics should not be used on the vagina, cervix or other mucous membranes because they are damaging to these tissues.</a:t>
            </a:r>
          </a:p>
        </p:txBody>
      </p:sp>
    </p:spTree>
  </p:cSld>
  <p:clrMapOvr>
    <a:masterClrMapping/>
  </p:clrMapOvr>
  <p:transition spd="slow" advClick="1">
    <p:wheel spokes="1"/>
  </p:transition>
</p:sld>
</file>

<file path=ppt/slides/slide237.xml><?xml version="1.0" encoding="utf-8"?>
<p:sld xmlns:a="http://schemas.openxmlformats.org/drawingml/2006/main" xmlns:r="http://schemas.openxmlformats.org/officeDocument/2006/relationships" xmlns:p="http://schemas.openxmlformats.org/presentationml/2006/main" showMasterSp="1">
  <p:cSld>
    <p:spTree>
      <p:nvGrpSpPr>
        <p:cNvPr id="1327" name=""/>
        <p:cNvGrpSpPr/>
        <p:nvPr/>
      </p:nvGrpSpPr>
      <p:grpSpPr>
        <a:xfrm rot="0">
          <a:off x="0" y="0"/>
          <a:ext cx="0" cy="0"/>
          <a:chOff x="0" y="0"/>
          <a:chExt cx="0" cy="0"/>
        </a:xfrm>
      </p:grpSpPr>
      <p:sp>
        <p:nvSpPr>
          <p:cNvPr id="1048894" name=""/>
          <p:cNvSpPr/>
          <p:nvPr>
            <p:ph sz="full" idx="1"/>
          </p:nvPr>
        </p:nvSpPr>
        <p:spPr>
          <a:xfrm rot="0">
            <a:off x="457200" y="533400"/>
            <a:ext cx="8229600" cy="57912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i="1" lang="en-US"/>
              <a:t>Maintaining a Sterile Field</a:t>
            </a:r>
          </a:p>
          <a:p>
            <a:pPr indent="0" lvl="0" marL="0">
              <a:buNone/>
            </a:pPr>
            <a:r>
              <a:rPr altLang="en-US" lang="en-US"/>
              <a:t>This can be done by:</a:t>
            </a:r>
          </a:p>
          <a:p>
            <a:pPr indent="0" lvl="0" marL="0">
              <a:buFont typeface="Wingdings" pitchFamily="2" charset="2"/>
              <a:buChar char="Ø"/>
            </a:pPr>
            <a:r>
              <a:rPr altLang="en-US" lang="en-US"/>
              <a:t>Placing sterile towels and/or surgical drapes around the surgical/procedures site. </a:t>
            </a:r>
          </a:p>
          <a:p>
            <a:pPr indent="0" lvl="0" marL="0">
              <a:buFont typeface="Wingdings" pitchFamily="2" charset="2"/>
              <a:buChar char="Ø"/>
            </a:pPr>
            <a:r>
              <a:rPr altLang="en-US" lang="en-US"/>
              <a:t>Placing only sterile items within the sterile field</a:t>
            </a:r>
          </a:p>
          <a:p>
            <a:pPr indent="0" lvl="0" marL="0">
              <a:buFont typeface="Wingdings" pitchFamily="2" charset="2"/>
              <a:buChar char="Ø"/>
            </a:pPr>
            <a:r>
              <a:rPr altLang="en-US" lang="en-US"/>
              <a:t>Opening, dispensing or transferring sterile items without contaminating them</a:t>
            </a:r>
          </a:p>
          <a:p>
            <a:pPr indent="0" lvl="0" marL="0">
              <a:buFont typeface="Wingdings" pitchFamily="2" charset="2"/>
              <a:buChar char="Ø"/>
            </a:pPr>
            <a:r>
              <a:rPr altLang="en-US" lang="en-US"/>
              <a:t>Considering items located below the level of the draped client to be unsterile</a:t>
            </a:r>
          </a:p>
          <a:p>
            <a:pPr indent="0" lvl="0" marL="0">
              <a:buFont typeface="Wingdings" pitchFamily="2" charset="2"/>
              <a:buChar char="Ø"/>
            </a:pPr>
            <a:r>
              <a:rPr altLang="en-US" lang="en-US"/>
              <a:t>Not allowing sterile personnel to reach across unsterile areas and touch unsterile items</a:t>
            </a:r>
          </a:p>
          <a:p>
            <a:pPr indent="0" lvl="0" marL="0">
              <a:buFont typeface="Wingdings" pitchFamily="2" charset="2"/>
              <a:buChar char="Ø"/>
            </a:pPr>
            <a:r>
              <a:rPr altLang="en-US" lang="en-US"/>
              <a:t>Not allowing unsterile personnel to reach across the sterile field or to touch sterile items</a:t>
            </a:r>
          </a:p>
        </p:txBody>
      </p:sp>
    </p:spTree>
  </p:cSld>
  <p:clrMapOvr>
    <a:masterClrMapping/>
  </p:clrMapOvr>
  <p:transition spd="slow" advClick="1">
    <p:wheel spokes="1"/>
  </p:transition>
</p:sld>
</file>

<file path=ppt/slides/slide238.xml><?xml version="1.0" encoding="utf-8"?>
<p:sld xmlns:a="http://schemas.openxmlformats.org/drawingml/2006/main" xmlns:r="http://schemas.openxmlformats.org/officeDocument/2006/relationships" xmlns:p="http://schemas.openxmlformats.org/presentationml/2006/main" showMasterSp="1">
  <p:cSld>
    <p:spTree>
      <p:nvGrpSpPr>
        <p:cNvPr id="1328" name=""/>
        <p:cNvGrpSpPr/>
        <p:nvPr/>
      </p:nvGrpSpPr>
      <p:grpSpPr>
        <a:xfrm rot="0">
          <a:off x="0" y="0"/>
          <a:ext cx="0" cy="0"/>
          <a:chOff x="0" y="0"/>
          <a:chExt cx="0" cy="0"/>
        </a:xfrm>
      </p:grpSpPr>
      <p:sp>
        <p:nvSpPr>
          <p:cNvPr id="1048895" name=""/>
          <p:cNvSpPr/>
          <p:nvPr>
            <p:ph sz="full" idx="1"/>
          </p:nvPr>
        </p:nvSpPr>
        <p:spPr>
          <a:xfrm rot="0">
            <a:off x="457200" y="609600"/>
            <a:ext cx="8229600" cy="57150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i="1" lang="en-US"/>
              <a:t>Maintaining a Safe Environment  in the Surgical/ Procedure Area</a:t>
            </a:r>
          </a:p>
          <a:p>
            <a:pPr indent="0" lvl="0" marL="0">
              <a:buFont typeface="Wingdings" pitchFamily="2" charset="2"/>
              <a:buChar char="Ø"/>
            </a:pPr>
            <a:r>
              <a:rPr altLang="en-US" lang="en-US"/>
              <a:t>Limit the entry of unauthorized individuals to surgical/procedure areas</a:t>
            </a:r>
          </a:p>
          <a:p>
            <a:pPr indent="0" lvl="0" marL="0">
              <a:buFont typeface="Wingdings" pitchFamily="2" charset="2"/>
              <a:buChar char="Ø"/>
            </a:pPr>
            <a:r>
              <a:rPr altLang="en-US" lang="en-US"/>
              <a:t>Close doors and curtains during all procedures</a:t>
            </a:r>
          </a:p>
          <a:p>
            <a:pPr indent="0" lvl="0" marL="0">
              <a:buFont typeface="Wingdings" pitchFamily="2" charset="2"/>
              <a:buChar char="Ø"/>
            </a:pPr>
            <a:r>
              <a:rPr altLang="en-US" lang="en-US"/>
              <a:t>Require that personnel in the surgical area wear clean clothes, a mask, a cap and sturdy footwear</a:t>
            </a:r>
          </a:p>
          <a:p>
            <a:pPr indent="0" lvl="0" marL="0">
              <a:buFont typeface="Wingdings" pitchFamily="2" charset="2"/>
              <a:buChar char="Ø"/>
            </a:pPr>
            <a:r>
              <a:rPr altLang="en-US" lang="en-US"/>
              <a:t>Enclose surgical procedure area to minimize dust and eliminate insects</a:t>
            </a:r>
          </a:p>
          <a:p>
            <a:pPr indent="0" lvl="0" marL="0">
              <a:buFont typeface="Wingdings" pitchFamily="2" charset="2"/>
              <a:buChar char="Ø"/>
            </a:pPr>
            <a:r>
              <a:rPr altLang="en-US" lang="en-US"/>
              <a:t>Air-condition the room if feasible</a:t>
            </a:r>
          </a:p>
          <a:p>
            <a:pPr indent="0" lvl="0" marL="0">
              <a:buFont typeface="Wingdings" pitchFamily="2" charset="2"/>
              <a:buChar char="Ø"/>
            </a:pPr>
            <a:r>
              <a:rPr altLang="en-US" lang="en-US"/>
              <a:t>Disinfect and clean examination/operating tables, instrument trolleys, light handles and any other surfaces that may have been contaminated </a:t>
            </a:r>
          </a:p>
        </p:txBody>
      </p:sp>
    </p:spTree>
  </p:cSld>
  <p:clrMapOvr>
    <a:masterClrMapping/>
  </p:clrMapOvr>
  <p:transition spd="slow" advClick="1">
    <p:wheel spokes="1"/>
  </p:transition>
</p:sld>
</file>

<file path=ppt/slides/slide239.xml><?xml version="1.0" encoding="utf-8"?>
<p:sld xmlns:a="http://schemas.openxmlformats.org/drawingml/2006/main" xmlns:r="http://schemas.openxmlformats.org/officeDocument/2006/relationships" xmlns:p="http://schemas.openxmlformats.org/presentationml/2006/main" showMasterSp="1">
  <p:cSld>
    <p:spTree>
      <p:nvGrpSpPr>
        <p:cNvPr id="1329" name=""/>
        <p:cNvGrpSpPr/>
        <p:nvPr/>
      </p:nvGrpSpPr>
      <p:grpSpPr>
        <a:xfrm rot="0">
          <a:off x="0" y="0"/>
          <a:ext cx="0" cy="0"/>
          <a:chOff x="0" y="0"/>
          <a:chExt cx="0" cy="0"/>
        </a:xfrm>
      </p:grpSpPr>
      <p:sp>
        <p:nvSpPr>
          <p:cNvPr id="1048896" name=""/>
          <p:cNvSpPr/>
          <p:nvPr>
            <p:ph sz="full" idx="1"/>
          </p:nvPr>
        </p:nvSpPr>
        <p:spPr>
          <a:xfrm rot="0">
            <a:off x="457200" y="1143000"/>
            <a:ext cx="8229600" cy="51816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algn="ctr" indent="0" lvl="0" marL="0">
              <a:buNone/>
            </a:pPr>
            <a:r>
              <a:rPr altLang="en-US" b="1" lang="en-US"/>
              <a:t>USE AND DISPOSAL OF SHARPS</a:t>
            </a:r>
          </a:p>
          <a:p>
            <a:pPr indent="0" lvl="0" marL="0">
              <a:buFont typeface="Wingdings" pitchFamily="2" charset="2"/>
              <a:buChar char="Ø"/>
            </a:pPr>
            <a:r>
              <a:rPr altLang="en-US" lang="en-US"/>
              <a:t>Sharps such as needles, scalpels and so on, are to be handled with extreme caution to avoid injuries during use, disposal or reprocessing. </a:t>
            </a:r>
          </a:p>
          <a:p>
            <a:pPr indent="0" lvl="0" marL="0">
              <a:buFont typeface="Wingdings" pitchFamily="2" charset="2"/>
              <a:buChar char="Ø"/>
            </a:pPr>
            <a:r>
              <a:rPr altLang="en-US" lang="en-US"/>
              <a:t>Used needles should not be recapped by hand. If necessary use the single hand “scoop” method. With one hand, hold the syringe and use the needle to “scoop up” the cap. </a:t>
            </a:r>
          </a:p>
          <a:p>
            <a:pPr indent="0" lvl="0" marL="0">
              <a:buFont typeface="Wingdings" pitchFamily="2" charset="2"/>
              <a:buChar char="Ø"/>
            </a:pPr>
            <a:r>
              <a:rPr altLang="en-US" lang="en-US"/>
              <a:t>Used needles should not be bent or broken after use.</a:t>
            </a:r>
          </a:p>
        </p:txBody>
      </p:sp>
    </p:spTree>
  </p:cSld>
  <p:clrMapOvr>
    <a:masterClrMapping/>
  </p:clrMapOvr>
  <p:transition spd="slow" advClick="1">
    <p:wheel spokes="1"/>
  </p:transition>
</p:sld>
</file>

<file path=ppt/slides/slide24.xml><?xml version="1.0" encoding="utf-8"?>
<p:sld xmlns:a="http://schemas.openxmlformats.org/drawingml/2006/main" xmlns:r="http://schemas.openxmlformats.org/officeDocument/2006/relationships" xmlns:p="http://schemas.openxmlformats.org/presentationml/2006/main" showMasterSp="1">
  <p:cSld>
    <p:spTree>
      <p:nvGrpSpPr>
        <p:cNvPr id="1106" name=""/>
        <p:cNvGrpSpPr/>
        <p:nvPr/>
      </p:nvGrpSpPr>
      <p:grpSpPr>
        <a:xfrm rot="0">
          <a:off x="0" y="0"/>
          <a:ext cx="0" cy="0"/>
          <a:chOff x="0" y="0"/>
          <a:chExt cx="0" cy="0"/>
        </a:xfrm>
      </p:grpSpPr>
      <p:sp>
        <p:nvSpPr>
          <p:cNvPr id="1048628" name=""/>
          <p:cNvSpPr/>
          <p:nvPr>
            <p:ph sz="full" idx="1"/>
          </p:nvPr>
        </p:nvSpPr>
        <p:spPr>
          <a:xfrm rot="0">
            <a:off x="457200" y="1219200"/>
            <a:ext cx="8229600" cy="4906962"/>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eaLnBrk="1" hangingPunct="1" latinLnBrk="1" lvl="0">
              <a:buFont typeface="Wingdings" pitchFamily="2" charset="2"/>
              <a:buChar char="Ø"/>
            </a:pPr>
            <a:r>
              <a:rPr altLang="en-US" lang="en-US"/>
              <a:t>Accepts liability and responsibility of his/her actions</a:t>
            </a:r>
          </a:p>
          <a:p>
            <a:pPr eaLnBrk="1" hangingPunct="1" latinLnBrk="1" lvl="0">
              <a:buFont typeface="Wingdings" pitchFamily="2" charset="2"/>
              <a:buChar char="Ø"/>
            </a:pPr>
            <a:r>
              <a:rPr altLang="en-US" lang="en-US"/>
              <a:t>Deals competently with crisis situations</a:t>
            </a:r>
          </a:p>
          <a:p>
            <a:pPr eaLnBrk="1" hangingPunct="1" latinLnBrk="1" lvl="0">
              <a:buFont typeface="Wingdings" pitchFamily="2" charset="2"/>
              <a:buChar char="Ø"/>
            </a:pPr>
            <a:r>
              <a:rPr altLang="en-US" lang="en-US"/>
              <a:t>Puts what is good for professional services to patient ahead of personal interest</a:t>
            </a:r>
          </a:p>
          <a:p>
            <a:pPr eaLnBrk="1" hangingPunct="1" latinLnBrk="1" lvl="0">
              <a:buFont typeface="Wingdings" pitchFamily="2" charset="2"/>
              <a:buChar char="Ø"/>
            </a:pPr>
            <a:r>
              <a:rPr altLang="en-US" lang="en-US"/>
              <a:t>Co – ordinates and evaluates nursing services</a:t>
            </a:r>
          </a:p>
          <a:p>
            <a:pPr eaLnBrk="1" hangingPunct="1" latinLnBrk="1" lvl="0">
              <a:buFont typeface="Wingdings" pitchFamily="2" charset="2"/>
              <a:buChar char="Ø"/>
            </a:pPr>
            <a:r>
              <a:rPr altLang="en-US" lang="en-US"/>
              <a:t>Not overly concerned with materialistic aspect of nursing</a:t>
            </a:r>
          </a:p>
          <a:p>
            <a:pPr eaLnBrk="1" hangingPunct="1" latinLnBrk="1" lvl="0">
              <a:buFont typeface="Wingdings" pitchFamily="2" charset="2"/>
              <a:buChar char="Ø"/>
            </a:pPr>
            <a:r>
              <a:rPr altLang="en-US" lang="en-US"/>
              <a:t>Finds satisfaction in her work</a:t>
            </a:r>
          </a:p>
          <a:p>
            <a:pPr eaLnBrk="1" hangingPunct="1" latinLnBrk="1" lvl="0"/>
            <a:endParaRPr altLang="en-US" lang="en-US"/>
          </a:p>
          <a:p>
            <a:pPr eaLnBrk="1" hangingPunct="1" latinLnBrk="1" lvl="0"/>
            <a:endParaRPr altLang="en-US" lang="en-US"/>
          </a:p>
        </p:txBody>
      </p:sp>
    </p:spTree>
  </p:cSld>
  <p:clrMapOvr>
    <a:masterClrMapping/>
  </p:clrMapOvr>
  <p:transition spd="slow" advClick="1">
    <p:wheel spokes="1"/>
  </p:transition>
  <p:timing/>
</p:sld>
</file>

<file path=ppt/slides/slide240.xml><?xml version="1.0" encoding="utf-8"?>
<p:sld xmlns:a="http://schemas.openxmlformats.org/drawingml/2006/main" xmlns:r="http://schemas.openxmlformats.org/officeDocument/2006/relationships" xmlns:p="http://schemas.openxmlformats.org/presentationml/2006/main" showMasterSp="1">
  <p:cSld>
    <p:spTree>
      <p:nvGrpSpPr>
        <p:cNvPr id="1330" name=""/>
        <p:cNvGrpSpPr/>
        <p:nvPr/>
      </p:nvGrpSpPr>
      <p:grpSpPr>
        <a:xfrm rot="0">
          <a:off x="0" y="0"/>
          <a:ext cx="0" cy="0"/>
          <a:chOff x="0" y="0"/>
          <a:chExt cx="0" cy="0"/>
        </a:xfrm>
      </p:grpSpPr>
      <p:sp>
        <p:nvSpPr>
          <p:cNvPr id="1048897" name=""/>
          <p:cNvSpPr/>
          <p:nvPr>
            <p:ph sz="full" idx="1"/>
          </p:nvPr>
        </p:nvSpPr>
        <p:spPr>
          <a:xfrm rot="0">
            <a:off x="457200" y="914400"/>
            <a:ext cx="8229600" cy="54102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i="1" lang="en-US"/>
              <a:t>Rules to Observe when using and disposing Sharps</a:t>
            </a:r>
          </a:p>
          <a:p>
            <a:pPr indent="0" lvl="0" marL="0">
              <a:buFont typeface="Wingdings" pitchFamily="2" charset="2"/>
              <a:buChar char="Ø"/>
            </a:pPr>
            <a:r>
              <a:rPr altLang="en-US" lang="en-US"/>
              <a:t>Dispose of “sharps disposal containers” when they are three quarters full to reduce the chance of injury when disposing of sharps</a:t>
            </a:r>
          </a:p>
          <a:p>
            <a:pPr indent="0" lvl="0" marL="0">
              <a:buFont typeface="Wingdings" pitchFamily="2" charset="2"/>
              <a:buChar char="Ø"/>
            </a:pPr>
            <a:r>
              <a:rPr altLang="en-US" lang="en-US"/>
              <a:t>Dispose of used sharps immediately after use in designated puncture resistant containers labeled with a biohazard symbol and placed in the area where the items were used, for transport to the incinerator/pit for disposal</a:t>
            </a:r>
          </a:p>
          <a:p>
            <a:pPr indent="0" lvl="0" marL="0">
              <a:buFont typeface="Wingdings" pitchFamily="2" charset="2"/>
              <a:buChar char="Ø"/>
            </a:pPr>
            <a:r>
              <a:rPr altLang="en-US" lang="en-US"/>
              <a:t>The sharps containers should be located at an arms length</a:t>
            </a:r>
          </a:p>
        </p:txBody>
      </p:sp>
    </p:spTree>
  </p:cSld>
  <p:clrMapOvr>
    <a:masterClrMapping/>
  </p:clrMapOvr>
  <p:transition spd="slow" advClick="1">
    <p:wheel spokes="1"/>
  </p:transition>
</p:sld>
</file>

<file path=ppt/slides/slide241.xml><?xml version="1.0" encoding="utf-8"?>
<p:sld xmlns:a="http://schemas.openxmlformats.org/drawingml/2006/main" xmlns:r="http://schemas.openxmlformats.org/officeDocument/2006/relationships" xmlns:p="http://schemas.openxmlformats.org/presentationml/2006/main" showMasterSp="1">
  <p:cSld>
    <p:spTree>
      <p:nvGrpSpPr>
        <p:cNvPr id="1331" name=""/>
        <p:cNvGrpSpPr/>
        <p:nvPr/>
      </p:nvGrpSpPr>
      <p:grpSpPr>
        <a:xfrm rot="0">
          <a:off x="0" y="0"/>
          <a:ext cx="0" cy="0"/>
          <a:chOff x="0" y="0"/>
          <a:chExt cx="0" cy="0"/>
        </a:xfrm>
      </p:grpSpPr>
      <p:sp>
        <p:nvSpPr>
          <p:cNvPr id="1048898" name=""/>
          <p:cNvSpPr/>
          <p:nvPr>
            <p:ph sz="full" idx="1"/>
          </p:nvPr>
        </p:nvSpPr>
        <p:spPr>
          <a:xfrm rot="0">
            <a:off x="457200" y="1295400"/>
            <a:ext cx="8229600" cy="50292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lvl="0">
              <a:buFont typeface="Wingdings" pitchFamily="2" charset="2"/>
              <a:buChar char="Ø"/>
            </a:pPr>
            <a:r>
              <a:rPr altLang="en-US" lang="en-US"/>
              <a:t>These containers should not be located in areas open to the public</a:t>
            </a:r>
          </a:p>
          <a:p>
            <a:pPr lvl="0">
              <a:buFont typeface="Wingdings" pitchFamily="2" charset="2"/>
              <a:buChar char="Ø"/>
            </a:pPr>
            <a:r>
              <a:rPr altLang="en-US" lang="en-US"/>
              <a:t>Discard used syringes and needles as a unit in the designated puncture resistant container</a:t>
            </a:r>
          </a:p>
          <a:p>
            <a:pPr lvl="0">
              <a:buFont typeface="Wingdings" pitchFamily="2" charset="2"/>
              <a:buChar char="Ø"/>
            </a:pPr>
            <a:r>
              <a:rPr altLang="en-US" lang="en-US"/>
              <a:t>Hold reusable syringes, needles or sharps in a puncture resistant leak proof container labeled with a biohazard sign for transport to the re-processing area</a:t>
            </a:r>
          </a:p>
          <a:p>
            <a:pPr lvl="0">
              <a:buFont typeface="Wingdings" pitchFamily="2" charset="2"/>
              <a:buChar char="Ø"/>
            </a:pPr>
            <a:r>
              <a:rPr altLang="en-US" lang="en-US"/>
              <a:t>Do not pick up a handful of sharp instruments simultaneously</a:t>
            </a:r>
          </a:p>
          <a:p>
            <a:pPr lvl="0"/>
            <a:endParaRPr altLang="en-US" lang="en-US"/>
          </a:p>
          <a:p>
            <a:pPr lvl="0"/>
            <a:endParaRPr altLang="en-US" lang="en-US"/>
          </a:p>
        </p:txBody>
      </p:sp>
    </p:spTree>
  </p:cSld>
  <p:clrMapOvr>
    <a:masterClrMapping/>
  </p:clrMapOvr>
  <p:transition spd="slow" advClick="1">
    <p:wheel spokes="1"/>
  </p:transition>
</p:sld>
</file>

<file path=ppt/slides/slide242.xml><?xml version="1.0" encoding="utf-8"?>
<p:sld xmlns:a="http://schemas.openxmlformats.org/drawingml/2006/main" xmlns:r="http://schemas.openxmlformats.org/officeDocument/2006/relationships" xmlns:p="http://schemas.openxmlformats.org/presentationml/2006/main" showMasterSp="1">
  <p:cSld>
    <p:spTree>
      <p:nvGrpSpPr>
        <p:cNvPr id="1332" name=""/>
        <p:cNvGrpSpPr/>
        <p:nvPr/>
      </p:nvGrpSpPr>
      <p:grpSpPr>
        <a:xfrm rot="0">
          <a:off x="0" y="0"/>
          <a:ext cx="0" cy="0"/>
          <a:chOff x="0" y="0"/>
          <a:chExt cx="0" cy="0"/>
        </a:xfrm>
      </p:grpSpPr>
      <p:sp>
        <p:nvSpPr>
          <p:cNvPr id="1048899" name=""/>
          <p:cNvSpPr/>
          <p:nvPr>
            <p:ph sz="full" idx="1"/>
          </p:nvPr>
        </p:nvSpPr>
        <p:spPr>
          <a:xfrm rot="0">
            <a:off x="457200" y="1219200"/>
            <a:ext cx="8229600" cy="51054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lvl="0">
              <a:buFont typeface="Wingdings" pitchFamily="2" charset="2"/>
              <a:buChar char="Ø"/>
            </a:pPr>
            <a:r>
              <a:rPr altLang="en-US" lang="en-US"/>
              <a:t>Exercise caution when rotating instruments in use</a:t>
            </a:r>
          </a:p>
          <a:p>
            <a:pPr lvl="0">
              <a:buFont typeface="Wingdings" pitchFamily="2" charset="2"/>
              <a:buChar char="Ø"/>
            </a:pPr>
            <a:r>
              <a:rPr altLang="en-US" lang="en-US"/>
              <a:t>Position sharp end of instruments away from yourself and others</a:t>
            </a:r>
          </a:p>
          <a:p>
            <a:pPr lvl="0">
              <a:buFont typeface="Wingdings" pitchFamily="2" charset="2"/>
              <a:buChar char="Ø"/>
            </a:pPr>
            <a:r>
              <a:rPr altLang="en-US" lang="en-US"/>
              <a:t>Do not break, recap or manipulate by hand used needles</a:t>
            </a:r>
          </a:p>
          <a:p>
            <a:pPr lvl="0">
              <a:buFont typeface="Wingdings" pitchFamily="2" charset="2"/>
              <a:buChar char="Ø"/>
            </a:pPr>
            <a:r>
              <a:rPr altLang="en-US" lang="en-US"/>
              <a:t>Wear heavy duty/strong utility gloves during decontamination, cleaning and disinfecting instruments</a:t>
            </a:r>
          </a:p>
          <a:p>
            <a:pPr lvl="0">
              <a:buFont typeface="Wingdings" pitchFamily="2" charset="2"/>
              <a:buChar char="Ø"/>
            </a:pPr>
            <a:r>
              <a:rPr altLang="en-US" lang="en-US"/>
              <a:t>Contact the supervisor immediately if you are injured by sharps</a:t>
            </a:r>
          </a:p>
          <a:p>
            <a:pPr lvl="0"/>
            <a:endParaRPr altLang="en-US" lang="en-US"/>
          </a:p>
        </p:txBody>
      </p:sp>
    </p:spTree>
  </p:cSld>
  <p:clrMapOvr>
    <a:masterClrMapping/>
  </p:clrMapOvr>
  <p:transition spd="slow" advClick="1">
    <p:wheel spokes="1"/>
  </p:transition>
</p:sld>
</file>

<file path=ppt/slides/slide243.xml><?xml version="1.0" encoding="utf-8"?>
<p:sld xmlns:a="http://schemas.openxmlformats.org/drawingml/2006/main" xmlns:r="http://schemas.openxmlformats.org/officeDocument/2006/relationships" xmlns:p="http://schemas.openxmlformats.org/presentationml/2006/main" showMasterSp="1">
  <p:cSld>
    <p:spTree>
      <p:nvGrpSpPr>
        <p:cNvPr id="1333" name=""/>
        <p:cNvGrpSpPr/>
        <p:nvPr/>
      </p:nvGrpSpPr>
      <p:grpSpPr>
        <a:xfrm rot="0">
          <a:off x="0" y="0"/>
          <a:ext cx="0" cy="0"/>
          <a:chOff x="0" y="0"/>
          <a:chExt cx="0" cy="0"/>
        </a:xfrm>
      </p:grpSpPr>
      <p:sp>
        <p:nvSpPr>
          <p:cNvPr id="1048900" name=""/>
          <p:cNvSpPr/>
          <p:nvPr>
            <p:ph sz="full" idx="1"/>
          </p:nvPr>
        </p:nvSpPr>
        <p:spPr>
          <a:xfrm rot="0">
            <a:off x="457200" y="914400"/>
            <a:ext cx="8229600" cy="54102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i="1" lang="en-US"/>
              <a:t>Management of Injuries from needles and other sharps</a:t>
            </a:r>
          </a:p>
          <a:p>
            <a:pPr indent="0" lvl="0" marL="0">
              <a:buFont typeface="Wingdings" pitchFamily="2" charset="2"/>
              <a:buChar char="Ø"/>
            </a:pPr>
            <a:r>
              <a:rPr altLang="en-US" lang="en-US"/>
              <a:t>Wash needle sticks and cuts with soap and water.</a:t>
            </a:r>
          </a:p>
          <a:p>
            <a:pPr indent="0" lvl="0" marL="0">
              <a:buFont typeface="Wingdings" pitchFamily="2" charset="2"/>
              <a:buChar char="Ø"/>
            </a:pPr>
            <a:r>
              <a:rPr altLang="en-US" lang="en-US"/>
              <a:t>Flush the nose, mouth or skin with water if splashed with blood or body fluid.</a:t>
            </a:r>
          </a:p>
          <a:p>
            <a:pPr indent="0" lvl="0" marL="0">
              <a:buFont typeface="Wingdings" pitchFamily="2" charset="2"/>
              <a:buChar char="Ø"/>
            </a:pPr>
            <a:r>
              <a:rPr altLang="en-US" lang="en-US"/>
              <a:t>Irrigate the eyes with water or saline if splashed with body fluid.</a:t>
            </a:r>
          </a:p>
          <a:p>
            <a:pPr indent="0" lvl="0" marL="0">
              <a:buFont typeface="Wingdings" pitchFamily="2" charset="2"/>
              <a:buChar char="Ø"/>
            </a:pPr>
            <a:r>
              <a:rPr altLang="en-US" lang="en-US"/>
              <a:t>Report to the immediate supervisor</a:t>
            </a:r>
          </a:p>
          <a:p>
            <a:pPr indent="0" lvl="0" marL="0">
              <a:buFont typeface="Wingdings" pitchFamily="2" charset="2"/>
              <a:buChar char="Ø"/>
            </a:pPr>
            <a:r>
              <a:rPr altLang="en-US" lang="en-US"/>
              <a:t>Ensure initiation of the first dose of Post Exposure Prophylaxis (PEP) as soon as possible. It should be initiated preferably within 2 hours and up to 72 hours post exposure</a:t>
            </a:r>
          </a:p>
        </p:txBody>
      </p:sp>
    </p:spTree>
  </p:cSld>
  <p:clrMapOvr>
    <a:masterClrMapping/>
  </p:clrMapOvr>
  <p:transition spd="slow" advClick="1">
    <p:wheel spokes="1"/>
  </p:transition>
</p:sld>
</file>

<file path=ppt/slides/slide244.xml><?xml version="1.0" encoding="utf-8"?>
<p:sld xmlns:a="http://schemas.openxmlformats.org/drawingml/2006/main" xmlns:r="http://schemas.openxmlformats.org/officeDocument/2006/relationships" xmlns:p="http://schemas.openxmlformats.org/presentationml/2006/main" showMasterSp="1">
  <p:cSld>
    <p:spTree>
      <p:nvGrpSpPr>
        <p:cNvPr id="1334" name=""/>
        <p:cNvGrpSpPr/>
        <p:nvPr/>
      </p:nvGrpSpPr>
      <p:grpSpPr>
        <a:xfrm rot="0">
          <a:off x="0" y="0"/>
          <a:ext cx="0" cy="0"/>
          <a:chOff x="0" y="0"/>
          <a:chExt cx="0" cy="0"/>
        </a:xfrm>
      </p:grpSpPr>
      <p:sp>
        <p:nvSpPr>
          <p:cNvPr id="1048901" name=""/>
          <p:cNvSpPr/>
          <p:nvPr>
            <p:ph sz="full" idx="1"/>
          </p:nvPr>
        </p:nvSpPr>
        <p:spPr>
          <a:xfrm rot="0">
            <a:off x="457200" y="1143000"/>
            <a:ext cx="8229600" cy="51816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lvl="0">
              <a:buFont typeface="Wingdings" pitchFamily="2" charset="2"/>
              <a:buChar char="Ø"/>
            </a:pPr>
            <a:r>
              <a:rPr altLang="en-US" lang="en-US"/>
              <a:t>Evaluation of exposure wile entail determination of the type of body substance and route and severity of exposure. This will include:</a:t>
            </a:r>
          </a:p>
          <a:p>
            <a:pPr lvl="0">
              <a:buFont typeface="Wingdings" pitchFamily="2" charset="2"/>
              <a:buChar char="§"/>
            </a:pPr>
            <a:r>
              <a:rPr altLang="en-US" lang="en-US"/>
              <a:t>Baseline HIV and HBV status of the source of exposure</a:t>
            </a:r>
          </a:p>
          <a:p>
            <a:pPr lvl="0">
              <a:buFont typeface="Wingdings" pitchFamily="2" charset="2"/>
              <a:buChar char="§"/>
            </a:pPr>
            <a:r>
              <a:rPr altLang="en-US" lang="en-US"/>
              <a:t>Baseline HIV and HBV status of the affected health care worker</a:t>
            </a:r>
          </a:p>
          <a:p>
            <a:pPr lvl="0">
              <a:buFont typeface="Wingdings" pitchFamily="2" charset="2"/>
              <a:buChar char="§"/>
            </a:pPr>
            <a:r>
              <a:rPr altLang="en-US" lang="en-US"/>
              <a:t>Determination of the PEP regimen</a:t>
            </a:r>
          </a:p>
        </p:txBody>
      </p:sp>
    </p:spTree>
  </p:cSld>
  <p:clrMapOvr>
    <a:masterClrMapping/>
  </p:clrMapOvr>
  <p:transition spd="slow" advClick="1">
    <p:wheel spokes="1"/>
  </p:transition>
</p:sld>
</file>

<file path=ppt/slides/slide245.xml><?xml version="1.0" encoding="utf-8"?>
<p:sld xmlns:a="http://schemas.openxmlformats.org/drawingml/2006/main" xmlns:r="http://schemas.openxmlformats.org/officeDocument/2006/relationships" xmlns:p="http://schemas.openxmlformats.org/presentationml/2006/main" showMasterSp="1">
  <p:cSld>
    <p:spTree>
      <p:nvGrpSpPr>
        <p:cNvPr id="1335" name=""/>
        <p:cNvGrpSpPr/>
        <p:nvPr/>
      </p:nvGrpSpPr>
      <p:grpSpPr>
        <a:xfrm rot="0">
          <a:off x="0" y="0"/>
          <a:ext cx="0" cy="0"/>
          <a:chOff x="0" y="0"/>
          <a:chExt cx="0" cy="0"/>
        </a:xfrm>
      </p:grpSpPr>
      <p:sp>
        <p:nvSpPr>
          <p:cNvPr id="1048902" name=""/>
          <p:cNvSpPr/>
          <p:nvPr>
            <p:ph sz="full" idx="1"/>
          </p:nvPr>
        </p:nvSpPr>
        <p:spPr>
          <a:xfrm rot="0">
            <a:off x="457200" y="762000"/>
            <a:ext cx="8229600" cy="55626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lvl="0">
              <a:buFont typeface="Wingdings" pitchFamily="2" charset="2"/>
              <a:buChar char="Ø"/>
            </a:pPr>
            <a:r>
              <a:rPr altLang="en-US" lang="en-US"/>
              <a:t>The available antiretroviral regimens are:</a:t>
            </a:r>
          </a:p>
          <a:p>
            <a:pPr lvl="0">
              <a:buFont typeface="Wingdings" pitchFamily="2" charset="2"/>
              <a:buChar char="§"/>
            </a:pPr>
            <a:r>
              <a:rPr altLang="en-US" lang="en-US"/>
              <a:t>Universal regimen (Combivir) – Zidovudine (ZDV) + Lamivudine (3TC) or TDF + Lamivudine</a:t>
            </a:r>
          </a:p>
          <a:p>
            <a:pPr lvl="0">
              <a:buFont typeface="Wingdings" pitchFamily="2" charset="2"/>
              <a:buChar char="§"/>
            </a:pPr>
            <a:r>
              <a:rPr altLang="en-US" lang="en-US"/>
              <a:t>Basic Regimen (Combivir)– ZDV + 3TC</a:t>
            </a:r>
          </a:p>
          <a:p>
            <a:pPr lvl="0">
              <a:buFont typeface="Wingdings" pitchFamily="2" charset="2"/>
              <a:buChar char="§"/>
            </a:pPr>
            <a:r>
              <a:rPr altLang="en-US" lang="en-US"/>
              <a:t>Expanded Regimen (Kaletra) – Basic + Lopinavir/ Ritonavir or Basic + EFV</a:t>
            </a:r>
          </a:p>
          <a:p>
            <a:pPr lvl="0">
              <a:buFont typeface="Wingdings" pitchFamily="2" charset="2"/>
              <a:buChar char="Ø"/>
            </a:pPr>
            <a:r>
              <a:rPr altLang="en-US" lang="en-US"/>
              <a:t>This will then be followed by management and follow – up of the health worker, which will entail:</a:t>
            </a:r>
          </a:p>
          <a:p>
            <a:pPr lvl="0">
              <a:buFont typeface="Wingdings" pitchFamily="2" charset="2"/>
              <a:buChar char="§"/>
            </a:pPr>
            <a:r>
              <a:rPr altLang="en-US" lang="en-US"/>
              <a:t>Counseling and provision of PEP drugs</a:t>
            </a:r>
          </a:p>
          <a:p>
            <a:pPr lvl="0">
              <a:buFont typeface="Wingdings" pitchFamily="2" charset="2"/>
              <a:buChar char="§"/>
            </a:pPr>
            <a:r>
              <a:rPr altLang="en-US" lang="en-US"/>
              <a:t>Monitor and manage PEP toxicity 2 weeks after starting the regimen</a:t>
            </a:r>
          </a:p>
          <a:p>
            <a:pPr lvl="0">
              <a:buFont typeface="Wingdings" pitchFamily="2" charset="2"/>
              <a:buChar char="§"/>
            </a:pPr>
            <a:r>
              <a:rPr altLang="en-US" lang="en-US"/>
              <a:t>HIV testing at 6 weeks, 3months and 6 months</a:t>
            </a:r>
          </a:p>
          <a:p>
            <a:pPr lvl="0"/>
            <a:endParaRPr altLang="en-US" lang="en-US"/>
          </a:p>
        </p:txBody>
      </p:sp>
    </p:spTree>
  </p:cSld>
  <p:clrMapOvr>
    <a:masterClrMapping/>
  </p:clrMapOvr>
  <p:transition spd="slow" advClick="1">
    <p:wheel spokes="1"/>
  </p:transition>
</p:sld>
</file>

<file path=ppt/slides/slide246.xml><?xml version="1.0" encoding="utf-8"?>
<p:sld xmlns:a="http://schemas.openxmlformats.org/drawingml/2006/main" xmlns:r="http://schemas.openxmlformats.org/officeDocument/2006/relationships" xmlns:p="http://schemas.openxmlformats.org/presentationml/2006/main" showMasterSp="1">
  <p:cSld>
    <p:spTree>
      <p:nvGrpSpPr>
        <p:cNvPr id="1336" name=""/>
        <p:cNvGrpSpPr/>
        <p:nvPr/>
      </p:nvGrpSpPr>
      <p:grpSpPr>
        <a:xfrm rot="0">
          <a:off x="0" y="0"/>
          <a:ext cx="0" cy="0"/>
          <a:chOff x="0" y="0"/>
          <a:chExt cx="0" cy="0"/>
        </a:xfrm>
      </p:grpSpPr>
      <p:sp>
        <p:nvSpPr>
          <p:cNvPr id="1048903" name=""/>
          <p:cNvSpPr/>
          <p:nvPr>
            <p:ph sz="full" idx="1"/>
          </p:nvPr>
        </p:nvSpPr>
        <p:spPr>
          <a:xfrm rot="0">
            <a:off x="457200" y="914400"/>
            <a:ext cx="8229600" cy="54102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lang="en-US"/>
              <a:t>Note: </a:t>
            </a:r>
            <a:r>
              <a:rPr altLang="en-US" lang="en-US"/>
              <a:t>Generally the prophylaxis will include:</a:t>
            </a:r>
          </a:p>
          <a:p>
            <a:pPr indent="0" lvl="0" marL="0">
              <a:buFont typeface="Wingdings" pitchFamily="2" charset="2"/>
              <a:buChar char="Ø"/>
            </a:pPr>
            <a:r>
              <a:rPr altLang="en-US" lang="en-US"/>
              <a:t>For Hepatitis B: Hepatitis immune globulin and Hepatitis B vaccine can reduce the risk of infection after exposure to blood and other body fluids containing the Hepatitis B virus</a:t>
            </a:r>
          </a:p>
          <a:p>
            <a:pPr indent="0" lvl="0" marL="0">
              <a:buNone/>
            </a:pPr>
            <a:endParaRPr altLang="en-US" lang="en-US"/>
          </a:p>
          <a:p>
            <a:pPr indent="0" lvl="0" marL="0">
              <a:buFont typeface="Wingdings" pitchFamily="2" charset="2"/>
              <a:buChar char="Ø"/>
            </a:pPr>
            <a:r>
              <a:rPr altLang="en-US" lang="en-US"/>
              <a:t>For HIV: Antiretroviral drugs are used either alone or in combination. </a:t>
            </a:r>
          </a:p>
          <a:p>
            <a:pPr indent="0" lvl="0" marL="0">
              <a:buNone/>
            </a:pPr>
            <a:endParaRPr altLang="en-US" lang="en-US"/>
          </a:p>
          <a:p>
            <a:pPr indent="0" lvl="0" marL="0">
              <a:buFont typeface="Wingdings" pitchFamily="2" charset="2"/>
              <a:buChar char="Ø"/>
            </a:pPr>
            <a:r>
              <a:rPr altLang="en-US" lang="en-US"/>
              <a:t>For Hepatitis C: There is no post exposure prophylaxis available for Hepatitis C</a:t>
            </a:r>
          </a:p>
        </p:txBody>
      </p:sp>
    </p:spTree>
  </p:cSld>
  <p:clrMapOvr>
    <a:masterClrMapping/>
  </p:clrMapOvr>
  <p:transition spd="slow" advClick="1">
    <p:wheel spokes="1"/>
  </p:transition>
</p:sld>
</file>

<file path=ppt/slides/slide247.xml><?xml version="1.0" encoding="utf-8"?>
<p:sld xmlns:a="http://schemas.openxmlformats.org/drawingml/2006/main" xmlns:r="http://schemas.openxmlformats.org/officeDocument/2006/relationships" xmlns:p="http://schemas.openxmlformats.org/presentationml/2006/main" showMasterSp="1">
  <p:cSld>
    <p:spTree>
      <p:nvGrpSpPr>
        <p:cNvPr id="1337" name=""/>
        <p:cNvGrpSpPr/>
        <p:nvPr/>
      </p:nvGrpSpPr>
      <p:grpSpPr>
        <a:xfrm rot="0">
          <a:off x="0" y="0"/>
          <a:ext cx="0" cy="0"/>
          <a:chOff x="0" y="0"/>
          <a:chExt cx="0" cy="0"/>
        </a:xfrm>
      </p:grpSpPr>
      <p:sp>
        <p:nvSpPr>
          <p:cNvPr id="1048904" name=""/>
          <p:cNvSpPr/>
          <p:nvPr>
            <p:ph type="title" sz="full" idx="0"/>
          </p:nvPr>
        </p:nvSpPr>
        <p:spPr>
          <a:xfrm rot="0">
            <a:off x="381000" y="76200"/>
            <a:ext cx="8229600" cy="1143000"/>
          </a:xfrm>
          <a:prstGeom prst="rect"/>
          <a:noFill/>
          <a:ln>
            <a:noFill/>
          </a:ln>
        </p:spPr>
        <p:txBody>
          <a:bodyPr anchor="b" bIns="0" lIns="0" rIns="0" tIns="45720" vert="horz"/>
          <a:lstStyle>
            <a:lvl1pPr algn="l" fontAlgn="base" indent="0" latinLnBrk="1" marL="0" rtl="0">
              <a:lnSpc>
                <a:spcPct val="100000"/>
              </a:lnSpc>
              <a:spcBef>
                <a:spcPct val="0"/>
              </a:spcBef>
              <a:spcAft>
                <a:spcPct val="0"/>
              </a:spcAft>
              <a:buFontTx/>
              <a:buNone/>
              <a:defRPr baseline="0" b="0" sz="5000" i="0" u="none">
                <a:solidFill>
                  <a:schemeClr val="lt2"/>
                </a:solidFill>
                <a:latin typeface="Calibri" pitchFamily="34" charset="0"/>
                <a:sym typeface="Calibri" pitchFamily="34" charset="0"/>
              </a:defRPr>
            </a:lvl1pPr>
          </a:lstStyle>
          <a:p>
            <a:pPr lvl="0"/>
            <a:r>
              <a:rPr altLang="en-US" b="1" lang="en-US"/>
              <a:t>Nasocomial Infections</a:t>
            </a:r>
          </a:p>
        </p:txBody>
      </p:sp>
      <p:sp>
        <p:nvSpPr>
          <p:cNvPr id="1048905" name=""/>
          <p:cNvSpPr/>
          <p:nvPr>
            <p:ph sz="full" idx="1"/>
          </p:nvPr>
        </p:nvSpPr>
        <p:spPr>
          <a:xfrm rot="0">
            <a:off x="457200" y="1447800"/>
            <a:ext cx="8229600" cy="48768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lvl="0">
              <a:buFont typeface="Wingdings" pitchFamily="2" charset="2"/>
              <a:buChar char="Ø"/>
            </a:pPr>
            <a:r>
              <a:rPr altLang="en-US" lang="en-US"/>
              <a:t>They are also called hospital – acquired infections</a:t>
            </a:r>
          </a:p>
          <a:p>
            <a:pPr lvl="0">
              <a:buFont typeface="Wingdings" pitchFamily="2" charset="2"/>
              <a:buChar char="Ø"/>
            </a:pPr>
            <a:r>
              <a:rPr altLang="en-US" lang="en-US"/>
              <a:t>They are infections acquired in the hospital or other health care facility that were not present or incubating during the time the patient was admitted</a:t>
            </a:r>
          </a:p>
          <a:p>
            <a:pPr lvl="0">
              <a:buFont typeface="Wingdings" pitchFamily="2" charset="2"/>
              <a:buChar char="Ø"/>
            </a:pPr>
            <a:r>
              <a:rPr altLang="en-US" lang="en-US"/>
              <a:t>Include those infections that become symptomatic after the patient has been discharged as well as among medical personnel</a:t>
            </a:r>
          </a:p>
          <a:p>
            <a:pPr lvl="0">
              <a:buFont typeface="Wingdings" pitchFamily="2" charset="2"/>
              <a:buChar char="Ø"/>
            </a:pPr>
            <a:r>
              <a:rPr altLang="en-US" lang="en-US"/>
              <a:t>Most of these infections are transmitted by medical personnel who fail to practice proper hand washing procedures or change of gloves between client contact</a:t>
            </a:r>
          </a:p>
          <a:p>
            <a:pPr lvl="0">
              <a:buFont typeface="Wingdings" pitchFamily="2" charset="2"/>
              <a:buChar char="Ø"/>
            </a:pPr>
            <a:endParaRPr altLang="en-US" lang="en-US"/>
          </a:p>
          <a:p>
            <a:pPr lvl="0"/>
            <a:endParaRPr altLang="en-US" lang="en-US"/>
          </a:p>
        </p:txBody>
      </p:sp>
    </p:spTree>
  </p:cSld>
  <p:clrMapOvr>
    <a:masterClrMapping/>
  </p:clrMapOvr>
  <p:transition spd="slow" advClick="1">
    <p:wheel spokes="1"/>
  </p:transition>
</p:sld>
</file>

<file path=ppt/slides/slide248.xml><?xml version="1.0" encoding="utf-8"?>
<p:sld xmlns:a="http://schemas.openxmlformats.org/drawingml/2006/main" xmlns:r="http://schemas.openxmlformats.org/officeDocument/2006/relationships" xmlns:p="http://schemas.openxmlformats.org/presentationml/2006/main" showMasterSp="1">
  <p:cSld>
    <p:spTree>
      <p:nvGrpSpPr>
        <p:cNvPr id="1338" name=""/>
        <p:cNvGrpSpPr/>
        <p:nvPr/>
      </p:nvGrpSpPr>
      <p:grpSpPr>
        <a:xfrm rot="0">
          <a:off x="0" y="0"/>
          <a:ext cx="0" cy="0"/>
          <a:chOff x="0" y="0"/>
          <a:chExt cx="0" cy="0"/>
        </a:xfrm>
      </p:grpSpPr>
      <p:sp>
        <p:nvSpPr>
          <p:cNvPr id="1048906" name=""/>
          <p:cNvSpPr/>
          <p:nvPr>
            <p:ph type="title" sz="full" idx="0"/>
          </p:nvPr>
        </p:nvSpPr>
        <p:spPr>
          <a:xfrm rot="0">
            <a:off x="457200" y="228600"/>
            <a:ext cx="8229600" cy="1619250"/>
          </a:xfrm>
          <a:prstGeom prst="rect"/>
          <a:noFill/>
          <a:ln>
            <a:noFill/>
          </a:ln>
        </p:spPr>
        <p:txBody>
          <a:bodyPr anchor="b" bIns="0" lIns="0" rIns="0" tIns="45720" vert="horz"/>
          <a:lstStyle>
            <a:lvl1pPr algn="l" fontAlgn="base" indent="0" latinLnBrk="1" marL="0" rtl="0">
              <a:lnSpc>
                <a:spcPct val="100000"/>
              </a:lnSpc>
              <a:spcBef>
                <a:spcPct val="0"/>
              </a:spcBef>
              <a:spcAft>
                <a:spcPct val="0"/>
              </a:spcAft>
              <a:buFontTx/>
              <a:buNone/>
              <a:defRPr baseline="0" b="0" sz="5000" i="0" u="none">
                <a:solidFill>
                  <a:schemeClr val="lt2"/>
                </a:solidFill>
                <a:latin typeface="Calibri" pitchFamily="34" charset="0"/>
                <a:sym typeface="Calibri" pitchFamily="34" charset="0"/>
              </a:defRPr>
            </a:lvl1pPr>
          </a:lstStyle>
          <a:p>
            <a:pPr lvl="0"/>
            <a:r>
              <a:rPr altLang="en-US" b="1" lang="en-US"/>
              <a:t>Processing Instruments and Items </a:t>
            </a:r>
          </a:p>
        </p:txBody>
      </p:sp>
      <p:sp>
        <p:nvSpPr>
          <p:cNvPr id="1048907" name=""/>
          <p:cNvSpPr/>
          <p:nvPr>
            <p:ph sz="full" idx="1"/>
          </p:nvPr>
        </p:nvSpPr>
        <p:spPr>
          <a:xfrm rot="0">
            <a:off x="457200" y="1935162"/>
            <a:ext cx="8229600" cy="4389437"/>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lang="en-US"/>
              <a:t>Instruments can be classified into the following categories:</a:t>
            </a:r>
          </a:p>
          <a:p>
            <a:pPr indent="0" lvl="0" marL="0">
              <a:buNone/>
            </a:pPr>
            <a:r>
              <a:rPr altLang="en-US" b="1" lang="en-US"/>
              <a:t>Low Risk Instruments</a:t>
            </a:r>
          </a:p>
          <a:p>
            <a:pPr indent="0" lvl="0" marL="0">
              <a:buFont typeface="Wingdings" pitchFamily="2" charset="2"/>
              <a:buChar char="Ø"/>
            </a:pPr>
            <a:r>
              <a:rPr altLang="en-US" lang="en-US"/>
              <a:t>They come into contact with intact skin. Cleaning and drying them is adequate e.g. thermometer</a:t>
            </a:r>
          </a:p>
          <a:p>
            <a:pPr indent="0" lvl="0" marL="0">
              <a:buNone/>
            </a:pPr>
            <a:endParaRPr altLang="en-US" lang="en-US"/>
          </a:p>
          <a:p>
            <a:pPr indent="0" lvl="0" marL="0">
              <a:buNone/>
            </a:pPr>
            <a:r>
              <a:rPr altLang="en-US" b="1" lang="en-US"/>
              <a:t>Intermediate Risk</a:t>
            </a:r>
          </a:p>
          <a:p>
            <a:pPr indent="0" lvl="0" marL="0">
              <a:buFont typeface="Wingdings" pitchFamily="2" charset="2"/>
              <a:buChar char="Ø"/>
            </a:pPr>
            <a:r>
              <a:rPr altLang="en-US" lang="en-US"/>
              <a:t>They don’t penetrate the intact skin but come into contact with mucous membrane</a:t>
            </a:r>
          </a:p>
        </p:txBody>
      </p:sp>
    </p:spTree>
  </p:cSld>
  <p:clrMapOvr>
    <a:masterClrMapping/>
  </p:clrMapOvr>
  <p:transition spd="slow" advClick="1">
    <p:wheel spokes="1"/>
  </p:transition>
</p:sld>
</file>

<file path=ppt/slides/slide249.xml><?xml version="1.0" encoding="utf-8"?>
<p:sld xmlns:a="http://schemas.openxmlformats.org/drawingml/2006/main" xmlns:r="http://schemas.openxmlformats.org/officeDocument/2006/relationships" xmlns:p="http://schemas.openxmlformats.org/presentationml/2006/main" showMasterSp="1">
  <p:cSld>
    <p:spTree>
      <p:nvGrpSpPr>
        <p:cNvPr id="1339" name=""/>
        <p:cNvGrpSpPr/>
        <p:nvPr/>
      </p:nvGrpSpPr>
      <p:grpSpPr>
        <a:xfrm rot="0">
          <a:off x="0" y="0"/>
          <a:ext cx="0" cy="0"/>
          <a:chOff x="0" y="0"/>
          <a:chExt cx="0" cy="0"/>
        </a:xfrm>
      </p:grpSpPr>
      <p:sp>
        <p:nvSpPr>
          <p:cNvPr id="1048908" name=""/>
          <p:cNvSpPr/>
          <p:nvPr>
            <p:ph sz="full" idx="1"/>
          </p:nvPr>
        </p:nvSpPr>
        <p:spPr>
          <a:xfrm rot="0">
            <a:off x="457200" y="1143000"/>
            <a:ext cx="8229600" cy="51816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lang="en-US"/>
              <a:t>High Risk</a:t>
            </a:r>
          </a:p>
          <a:p>
            <a:pPr indent="0" lvl="0" marL="0">
              <a:buFont typeface="Wingdings" pitchFamily="2" charset="2"/>
              <a:buChar char="Ø"/>
            </a:pPr>
            <a:r>
              <a:rPr altLang="en-US" lang="en-US"/>
              <a:t>They penetrate intact skin or sterile tissues. Require cleaning and sterilization or high level disinfection where sterilization is not </a:t>
            </a:r>
            <a:r>
              <a:rPr altLang="en-US" lang="en-US"/>
              <a:t>applicable</a:t>
            </a:r>
          </a:p>
          <a:p>
            <a:pPr indent="0" lvl="0" marL="0">
              <a:buNone/>
            </a:pPr>
            <a:endParaRPr altLang="en-US" lang="en-US"/>
          </a:p>
          <a:p>
            <a:pPr indent="0" lvl="0" marL="0">
              <a:buNone/>
            </a:pPr>
            <a:r>
              <a:rPr altLang="en-US" lang="en-US"/>
              <a:t>Instrument processing entails three steps which are:</a:t>
            </a:r>
          </a:p>
          <a:p>
            <a:pPr indent="0" lvl="0" marL="0">
              <a:buFont typeface="Wingdings" pitchFamily="2" charset="2"/>
              <a:buChar char="Ø"/>
            </a:pPr>
            <a:r>
              <a:rPr altLang="en-US" lang="en-US"/>
              <a:t>Decontamination</a:t>
            </a:r>
          </a:p>
          <a:p>
            <a:pPr indent="0" lvl="0" marL="0">
              <a:buFont typeface="Wingdings" pitchFamily="2" charset="2"/>
              <a:buChar char="Ø"/>
            </a:pPr>
            <a:r>
              <a:rPr altLang="en-US" lang="en-US"/>
              <a:t>Cleansing </a:t>
            </a:r>
          </a:p>
          <a:p>
            <a:pPr indent="0" lvl="0" marL="0">
              <a:buFont typeface="Wingdings" pitchFamily="2" charset="2"/>
              <a:buChar char="Ø"/>
            </a:pPr>
            <a:r>
              <a:rPr altLang="en-US" lang="en-US"/>
              <a:t>Sterilization or high level disinfection.</a:t>
            </a:r>
          </a:p>
          <a:p>
            <a:pPr indent="0" lvl="0" marL="0"/>
            <a:endParaRPr altLang="en-US" lang="en-US"/>
          </a:p>
        </p:txBody>
      </p:sp>
    </p:spTree>
  </p:cSld>
  <p:clrMapOvr>
    <a:masterClrMapping/>
  </p:clrMapOvr>
  <p:transition spd="slow" advClick="1">
    <p:wheel spokes="1"/>
  </p:transition>
</p:sld>
</file>

<file path=ppt/slides/slide25.xml><?xml version="1.0" encoding="utf-8"?>
<p:sld xmlns:a="http://schemas.openxmlformats.org/drawingml/2006/main" xmlns:r="http://schemas.openxmlformats.org/officeDocument/2006/relationships" xmlns:p="http://schemas.openxmlformats.org/presentationml/2006/main" showMasterSp="1">
  <p:cSld>
    <p:spTree>
      <p:nvGrpSpPr>
        <p:cNvPr id="1107" name=""/>
        <p:cNvGrpSpPr/>
        <p:nvPr/>
      </p:nvGrpSpPr>
      <p:grpSpPr>
        <a:xfrm rot="0">
          <a:off x="0" y="0"/>
          <a:ext cx="0" cy="0"/>
          <a:chOff x="0" y="0"/>
          <a:chExt cx="0" cy="0"/>
        </a:xfrm>
      </p:grpSpPr>
      <p:sp>
        <p:nvSpPr>
          <p:cNvPr id="1048629" name=""/>
          <p:cNvSpPr/>
          <p:nvPr>
            <p:ph sz="full" idx="1"/>
          </p:nvPr>
        </p:nvSpPr>
        <p:spPr>
          <a:xfrm rot="0">
            <a:off x="457200" y="1371600"/>
            <a:ext cx="8229600" cy="51054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eaLnBrk="1" hangingPunct="1" latinLnBrk="1" lvl="0">
              <a:buFont typeface="Wingdings" pitchFamily="2" charset="2"/>
              <a:buChar char="Ø"/>
            </a:pPr>
            <a:r>
              <a:rPr altLang="en-US" lang="en-US"/>
              <a:t>Feels responsible for the status of nursing and tries to advance and never to retard nursing</a:t>
            </a:r>
          </a:p>
          <a:p>
            <a:pPr eaLnBrk="1" hangingPunct="1" latinLnBrk="1" lvl="0">
              <a:buFont typeface="Wingdings" pitchFamily="2" charset="2"/>
              <a:buChar char="Ø"/>
            </a:pPr>
            <a:r>
              <a:rPr altLang="en-US" lang="en-US"/>
              <a:t>Has inner resources to which he/she can turn to for renewal of strength and encouragement when discouraged</a:t>
            </a:r>
          </a:p>
          <a:p>
            <a:pPr eaLnBrk="1" hangingPunct="1" latinLnBrk="1" lvl="0">
              <a:buFont typeface="Wingdings" pitchFamily="2" charset="2"/>
              <a:buChar char="Ø"/>
            </a:pPr>
            <a:r>
              <a:rPr altLang="en-US" lang="en-US"/>
              <a:t>Proud of his or her profession</a:t>
            </a:r>
          </a:p>
          <a:p>
            <a:pPr eaLnBrk="1" hangingPunct="1" latinLnBrk="1" lvl="0">
              <a:buFont typeface="Wingdings" pitchFamily="2" charset="2"/>
              <a:buChar char="Ø"/>
            </a:pPr>
            <a:r>
              <a:rPr altLang="en-US" lang="en-US"/>
              <a:t>Acts to assist a person regardless of their personality, race, status</a:t>
            </a:r>
          </a:p>
          <a:p>
            <a:pPr eaLnBrk="1" hangingPunct="1" latinLnBrk="1" lvl="0">
              <a:buFont typeface="Wingdings" pitchFamily="2" charset="2"/>
              <a:buChar char="Ø"/>
            </a:pPr>
            <a:r>
              <a:rPr altLang="en-US" lang="en-US"/>
              <a:t>Acts, respects and commands respect from others</a:t>
            </a:r>
          </a:p>
        </p:txBody>
      </p:sp>
    </p:spTree>
  </p:cSld>
  <p:clrMapOvr>
    <a:masterClrMapping/>
  </p:clrMapOvr>
  <p:transition spd="slow" advClick="1">
    <p:wheel spokes="1"/>
  </p:transition>
  <p:timing/>
</p:sld>
</file>

<file path=ppt/slides/slide250.xml><?xml version="1.0" encoding="utf-8"?>
<p:sld xmlns:a="http://schemas.openxmlformats.org/drawingml/2006/main" xmlns:r="http://schemas.openxmlformats.org/officeDocument/2006/relationships" xmlns:p="http://schemas.openxmlformats.org/presentationml/2006/main" showMasterSp="1">
  <p:cSld>
    <p:spTree>
      <p:nvGrpSpPr>
        <p:cNvPr id="1340" name=""/>
        <p:cNvGrpSpPr/>
        <p:nvPr/>
      </p:nvGrpSpPr>
      <p:grpSpPr>
        <a:xfrm rot="0">
          <a:off x="0" y="0"/>
          <a:ext cx="0" cy="0"/>
          <a:chOff x="0" y="0"/>
          <a:chExt cx="0" cy="0"/>
        </a:xfrm>
      </p:grpSpPr>
      <p:sp>
        <p:nvSpPr>
          <p:cNvPr id="1048909" name=""/>
          <p:cNvSpPr/>
          <p:nvPr>
            <p:ph sz="full" idx="1"/>
          </p:nvPr>
        </p:nvSpPr>
        <p:spPr>
          <a:xfrm rot="0">
            <a:off x="457200" y="990600"/>
            <a:ext cx="8229600" cy="53340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lang="en-US"/>
              <a:t>DECONTAMINATION</a:t>
            </a:r>
          </a:p>
          <a:p>
            <a:pPr indent="0" lvl="0" marL="0">
              <a:buFont typeface="Wingdings" pitchFamily="2" charset="2"/>
              <a:buChar char="Ø"/>
            </a:pPr>
            <a:r>
              <a:rPr altLang="en-US" lang="en-US"/>
              <a:t>Is the process of elimination of pathogens except the spore from inanimate things.</a:t>
            </a:r>
          </a:p>
          <a:p>
            <a:pPr indent="0" lvl="0" marL="0">
              <a:buFont typeface="Wingdings" pitchFamily="2" charset="2"/>
              <a:buChar char="Ø"/>
            </a:pPr>
            <a:r>
              <a:rPr altLang="en-US" lang="en-US"/>
              <a:t>I</a:t>
            </a:r>
            <a:r>
              <a:rPr altLang="en-US" lang="en-US"/>
              <a:t>s the first step in processing instruments and other items for re-use. </a:t>
            </a:r>
          </a:p>
          <a:p>
            <a:pPr indent="0" lvl="0" marL="0">
              <a:buFont typeface="Wingdings" pitchFamily="2" charset="2"/>
              <a:buChar char="Ø"/>
            </a:pPr>
            <a:r>
              <a:rPr altLang="en-US" lang="en-US"/>
              <a:t>Decontamination kills viruses and many micro-organisms, making the instruments and other items safe to handle by the staff who clean them.</a:t>
            </a:r>
          </a:p>
          <a:p>
            <a:pPr indent="0" lvl="0" marL="0">
              <a:buFont typeface="Wingdings" pitchFamily="2" charset="2"/>
              <a:buChar char="Ø"/>
            </a:pPr>
            <a:r>
              <a:rPr altLang="en-US" lang="en-US"/>
              <a:t>Decontamination also makes instruments and other items easier to clean by preventing blood, other body fluids and tissue from drying on them. </a:t>
            </a:r>
          </a:p>
        </p:txBody>
      </p:sp>
    </p:spTree>
  </p:cSld>
  <p:clrMapOvr>
    <a:masterClrMapping/>
  </p:clrMapOvr>
  <p:transition spd="slow" advClick="1">
    <p:wheel spokes="1"/>
  </p:transition>
</p:sld>
</file>

<file path=ppt/slides/slide251.xml><?xml version="1.0" encoding="utf-8"?>
<p:sld xmlns:a="http://schemas.openxmlformats.org/drawingml/2006/main" xmlns:r="http://schemas.openxmlformats.org/officeDocument/2006/relationships" xmlns:p="http://schemas.openxmlformats.org/presentationml/2006/main" showMasterSp="1">
  <p:cSld>
    <p:spTree>
      <p:nvGrpSpPr>
        <p:cNvPr id="1341" name=""/>
        <p:cNvGrpSpPr/>
        <p:nvPr/>
      </p:nvGrpSpPr>
      <p:grpSpPr>
        <a:xfrm rot="0">
          <a:off x="0" y="0"/>
          <a:ext cx="0" cy="0"/>
          <a:chOff x="0" y="0"/>
          <a:chExt cx="0" cy="0"/>
        </a:xfrm>
      </p:grpSpPr>
      <p:sp>
        <p:nvSpPr>
          <p:cNvPr id="1048910" name=""/>
          <p:cNvSpPr/>
          <p:nvPr>
            <p:ph sz="full" idx="1"/>
          </p:nvPr>
        </p:nvSpPr>
        <p:spPr>
          <a:xfrm rot="0">
            <a:off x="457200" y="1219200"/>
            <a:ext cx="8229600" cy="51054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lvl="0">
              <a:buFont typeface="Wingdings" pitchFamily="2" charset="2"/>
              <a:buChar char="Ø"/>
            </a:pPr>
            <a:r>
              <a:rPr altLang="en-US" lang="en-US"/>
              <a:t>Decontamination is done by soaking instruments and other items immediately after use, in a 0.5% chlorine solution for 10 minutes immediately after use.</a:t>
            </a:r>
          </a:p>
          <a:p>
            <a:pPr lvl="0">
              <a:buFont typeface="Wingdings" pitchFamily="2" charset="2"/>
              <a:buChar char="Ø"/>
            </a:pPr>
            <a:r>
              <a:rPr altLang="en-US" lang="en-US"/>
              <a:t>This is prepared in a ratio of 1:6 (one part of jik to 6 parts of water)  </a:t>
            </a:r>
          </a:p>
          <a:p>
            <a:pPr lvl="0">
              <a:buFont typeface="Wingdings" pitchFamily="2" charset="2"/>
              <a:buChar char="Ø"/>
            </a:pPr>
            <a:r>
              <a:rPr altLang="en-US" lang="en-US"/>
              <a:t>A container of this solution should be kept in every operating room and procedure room so that used items can be placed directly into the bucket.</a:t>
            </a:r>
          </a:p>
          <a:p>
            <a:pPr lvl="0"/>
            <a:endParaRPr altLang="en-US" lang="en-US"/>
          </a:p>
        </p:txBody>
      </p:sp>
    </p:spTree>
  </p:cSld>
  <p:clrMapOvr>
    <a:masterClrMapping/>
  </p:clrMapOvr>
  <p:transition spd="slow" advClick="1">
    <p:wheel spokes="1"/>
  </p:transition>
</p:sld>
</file>

<file path=ppt/slides/slide252.xml><?xml version="1.0" encoding="utf-8"?>
<p:sld xmlns:a="http://schemas.openxmlformats.org/drawingml/2006/main" xmlns:r="http://schemas.openxmlformats.org/officeDocument/2006/relationships" xmlns:p="http://schemas.openxmlformats.org/presentationml/2006/main" showMasterSp="1">
  <p:cSld>
    <p:spTree>
      <p:nvGrpSpPr>
        <p:cNvPr id="1342" name=""/>
        <p:cNvGrpSpPr/>
        <p:nvPr/>
      </p:nvGrpSpPr>
      <p:grpSpPr>
        <a:xfrm rot="0">
          <a:off x="0" y="0"/>
          <a:ext cx="0" cy="0"/>
          <a:chOff x="0" y="0"/>
          <a:chExt cx="0" cy="0"/>
        </a:xfrm>
      </p:grpSpPr>
      <p:sp>
        <p:nvSpPr>
          <p:cNvPr id="1048911" name=""/>
          <p:cNvSpPr/>
          <p:nvPr>
            <p:ph sz="full" idx="1"/>
          </p:nvPr>
        </p:nvSpPr>
        <p:spPr>
          <a:xfrm rot="0">
            <a:off x="457200" y="1371600"/>
            <a:ext cx="8229600" cy="49530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lang="en-US"/>
              <a:t>CLEANSING</a:t>
            </a:r>
          </a:p>
          <a:p>
            <a:pPr indent="0" lvl="0" marL="0">
              <a:buFont typeface="Wingdings" pitchFamily="2" charset="2"/>
              <a:buChar char="Ø"/>
            </a:pPr>
            <a:r>
              <a:rPr altLang="en-US" lang="en-US"/>
              <a:t>Is the removal of soil organic material from instruments and equipment used in providing patient care</a:t>
            </a:r>
          </a:p>
          <a:p>
            <a:pPr indent="0" lvl="0" marL="0">
              <a:buFont typeface="Wingdings" pitchFamily="2" charset="2"/>
              <a:buChar char="Ø"/>
            </a:pPr>
            <a:r>
              <a:rPr altLang="en-US" lang="en-US"/>
              <a:t>Is the second step in processing of equipment</a:t>
            </a:r>
          </a:p>
          <a:p>
            <a:pPr indent="0" lvl="0" marL="0">
              <a:buFont typeface="Wingdings" pitchFamily="2" charset="2"/>
              <a:buChar char="Ø"/>
            </a:pPr>
            <a:r>
              <a:rPr altLang="en-US" lang="en-US"/>
              <a:t>It involves the use of water, mechanical agent and sometimes detergent</a:t>
            </a:r>
          </a:p>
          <a:p>
            <a:pPr indent="0" lvl="0" marL="0">
              <a:buFont typeface="Wingdings" pitchFamily="2" charset="2"/>
              <a:buChar char="Ø"/>
            </a:pPr>
            <a:r>
              <a:rPr altLang="en-US" lang="en-US"/>
              <a:t>Reusable objects are cleansed prior to sterilization </a:t>
            </a:r>
          </a:p>
          <a:p>
            <a:pPr indent="0" lvl="0" marL="0"/>
            <a:endParaRPr altLang="en-US" lang="en-US"/>
          </a:p>
        </p:txBody>
      </p:sp>
    </p:spTree>
  </p:cSld>
  <p:clrMapOvr>
    <a:masterClrMapping/>
  </p:clrMapOvr>
  <p:transition spd="slow" advClick="1">
    <p:wheel spokes="1"/>
  </p:transition>
</p:sld>
</file>

<file path=ppt/slides/slide253.xml><?xml version="1.0" encoding="utf-8"?>
<p:sld xmlns:a="http://schemas.openxmlformats.org/drawingml/2006/main" xmlns:r="http://schemas.openxmlformats.org/officeDocument/2006/relationships" xmlns:p="http://schemas.openxmlformats.org/presentationml/2006/main" showMasterSp="1">
  <p:cSld>
    <p:spTree>
      <p:nvGrpSpPr>
        <p:cNvPr id="1343" name=""/>
        <p:cNvGrpSpPr/>
        <p:nvPr/>
      </p:nvGrpSpPr>
      <p:grpSpPr>
        <a:xfrm rot="0">
          <a:off x="0" y="0"/>
          <a:ext cx="0" cy="0"/>
          <a:chOff x="0" y="0"/>
          <a:chExt cx="0" cy="0"/>
        </a:xfrm>
      </p:grpSpPr>
      <p:sp>
        <p:nvSpPr>
          <p:cNvPr id="1048912" name=""/>
          <p:cNvSpPr/>
          <p:nvPr>
            <p:ph sz="full" idx="1"/>
          </p:nvPr>
        </p:nvSpPr>
        <p:spPr>
          <a:xfrm rot="0">
            <a:off x="457200" y="1143000"/>
            <a:ext cx="8229600" cy="51816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i="1" lang="en-US"/>
              <a:t>Steps for Proper Cleansing</a:t>
            </a:r>
          </a:p>
          <a:p>
            <a:pPr indent="0" lvl="0" marL="0">
              <a:buFont typeface="Wingdings" pitchFamily="2" charset="2"/>
              <a:buChar char="Ø"/>
            </a:pPr>
            <a:r>
              <a:rPr altLang="en-US" lang="en-US"/>
              <a:t>Rinse object under cold water since warm water causes proteins in organic material to coagulate and stick</a:t>
            </a:r>
          </a:p>
          <a:p>
            <a:pPr indent="0" lvl="0" marL="0">
              <a:buFont typeface="Wingdings" pitchFamily="2" charset="2"/>
              <a:buChar char="Ø"/>
            </a:pPr>
            <a:r>
              <a:rPr altLang="en-US" lang="en-US"/>
              <a:t>Apply detergent and scrub under running water with soft – bristled brush</a:t>
            </a:r>
          </a:p>
          <a:p>
            <a:pPr indent="0" lvl="0" marL="0">
              <a:buFont typeface="Wingdings" pitchFamily="2" charset="2"/>
              <a:buChar char="Ø"/>
            </a:pPr>
            <a:r>
              <a:rPr altLang="en-US" lang="en-US"/>
              <a:t>Rinse the object in water</a:t>
            </a:r>
          </a:p>
          <a:p>
            <a:pPr indent="0" lvl="0" marL="0">
              <a:buFont typeface="Wingdings" pitchFamily="2" charset="2"/>
              <a:buChar char="Ø"/>
            </a:pPr>
            <a:r>
              <a:rPr altLang="en-US" lang="en-US"/>
              <a:t>Dry prior to sterilization</a:t>
            </a:r>
          </a:p>
          <a:p>
            <a:pPr indent="0" lvl="0" marL="0">
              <a:buFont typeface="Wingdings" pitchFamily="2" charset="2"/>
              <a:buChar char="Ø"/>
            </a:pPr>
            <a:r>
              <a:rPr altLang="en-US" b="1" i="1" lang="en-US"/>
              <a:t>Note: </a:t>
            </a:r>
            <a:r>
              <a:rPr altLang="en-US" lang="en-US"/>
              <a:t>Nurse should wear gloves, masks and goggles during cleansing</a:t>
            </a:r>
          </a:p>
          <a:p>
            <a:pPr indent="0" lvl="0" marL="0"/>
            <a:endParaRPr altLang="en-US" lang="en-US"/>
          </a:p>
        </p:txBody>
      </p:sp>
    </p:spTree>
  </p:cSld>
  <p:clrMapOvr>
    <a:masterClrMapping/>
  </p:clrMapOvr>
  <p:transition spd="slow" advClick="1">
    <p:wheel spokes="1"/>
  </p:transition>
</p:sld>
</file>

<file path=ppt/slides/slide254.xml><?xml version="1.0" encoding="utf-8"?>
<p:sld xmlns:a="http://schemas.openxmlformats.org/drawingml/2006/main" xmlns:r="http://schemas.openxmlformats.org/officeDocument/2006/relationships" xmlns:p="http://schemas.openxmlformats.org/presentationml/2006/main" showMasterSp="1">
  <p:cSld>
    <p:spTree>
      <p:nvGrpSpPr>
        <p:cNvPr id="1344" name=""/>
        <p:cNvGrpSpPr/>
        <p:nvPr/>
      </p:nvGrpSpPr>
      <p:grpSpPr>
        <a:xfrm rot="0">
          <a:off x="0" y="0"/>
          <a:ext cx="0" cy="0"/>
          <a:chOff x="0" y="0"/>
          <a:chExt cx="0" cy="0"/>
        </a:xfrm>
      </p:grpSpPr>
      <p:sp>
        <p:nvSpPr>
          <p:cNvPr id="1048913" name=""/>
          <p:cNvSpPr/>
          <p:nvPr>
            <p:ph sz="full" idx="1"/>
          </p:nvPr>
        </p:nvSpPr>
        <p:spPr>
          <a:xfrm rot="0">
            <a:off x="457200" y="914400"/>
            <a:ext cx="8229600" cy="54102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lang="en-US"/>
              <a:t>STERILIZATION </a:t>
            </a:r>
          </a:p>
          <a:p>
            <a:pPr indent="0" lvl="0" marL="0">
              <a:buFont typeface="Wingdings" pitchFamily="2" charset="2"/>
              <a:buChar char="Ø"/>
            </a:pPr>
            <a:r>
              <a:rPr altLang="en-US" lang="en-US"/>
              <a:t>This is the process that eliminates all micro-organisms such as bacteria, viruses, fungi and parasites, including bacterial endospores.</a:t>
            </a:r>
          </a:p>
          <a:p>
            <a:pPr indent="0" lvl="0" marL="0">
              <a:buNone/>
            </a:pPr>
            <a:endParaRPr altLang="en-US" lang="en-US"/>
          </a:p>
          <a:p>
            <a:pPr indent="0" lvl="0" marL="0">
              <a:buFont typeface="Wingdings" pitchFamily="2" charset="2"/>
              <a:buChar char="Ø"/>
            </a:pPr>
            <a:r>
              <a:rPr altLang="en-US" lang="en-US"/>
              <a:t>It is recommended for instruments and other items that come into contact with the bloodstream or tissues under the skin.</a:t>
            </a:r>
          </a:p>
          <a:p>
            <a:pPr indent="0" lvl="0" marL="0">
              <a:buNone/>
            </a:pPr>
            <a:endParaRPr altLang="en-US" lang="en-US"/>
          </a:p>
          <a:p>
            <a:pPr indent="0" lvl="0" marL="0">
              <a:buFont typeface="Wingdings" pitchFamily="2" charset="2"/>
              <a:buChar char="Ø"/>
            </a:pPr>
            <a:r>
              <a:rPr altLang="en-US" lang="en-US"/>
              <a:t>C</a:t>
            </a:r>
            <a:r>
              <a:rPr altLang="en-US" lang="en-US"/>
              <a:t>an be performed using steam under pressure (autoclaving or moist heat), dry heat or chemicals.</a:t>
            </a:r>
          </a:p>
        </p:txBody>
      </p:sp>
    </p:spTree>
  </p:cSld>
  <p:clrMapOvr>
    <a:masterClrMapping/>
  </p:clrMapOvr>
  <p:transition spd="slow" advClick="1">
    <p:wheel spokes="1"/>
  </p:transition>
</p:sld>
</file>

<file path=ppt/slides/slide255.xml><?xml version="1.0" encoding="utf-8"?>
<p:sld xmlns:a="http://schemas.openxmlformats.org/drawingml/2006/main" xmlns:r="http://schemas.openxmlformats.org/officeDocument/2006/relationships" xmlns:p="http://schemas.openxmlformats.org/presentationml/2006/main" showMasterSp="1">
  <p:cSld>
    <p:spTree>
      <p:nvGrpSpPr>
        <p:cNvPr id="1345" name=""/>
        <p:cNvGrpSpPr/>
        <p:nvPr/>
      </p:nvGrpSpPr>
      <p:grpSpPr>
        <a:xfrm rot="0">
          <a:off x="0" y="0"/>
          <a:ext cx="0" cy="0"/>
          <a:chOff x="0" y="0"/>
          <a:chExt cx="0" cy="0"/>
        </a:xfrm>
      </p:grpSpPr>
      <p:sp>
        <p:nvSpPr>
          <p:cNvPr id="1048914" name=""/>
          <p:cNvSpPr/>
          <p:nvPr>
            <p:ph sz="full" idx="1"/>
          </p:nvPr>
        </p:nvSpPr>
        <p:spPr>
          <a:xfrm rot="0">
            <a:off x="457200" y="838200"/>
            <a:ext cx="8229600" cy="54864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algn="ctr" indent="0" lvl="0" marL="0">
              <a:buNone/>
            </a:pPr>
            <a:r>
              <a:rPr altLang="en-US" b="1" lang="en-US"/>
              <a:t>1. Steam Sterilization (Autoclaving)</a:t>
            </a:r>
          </a:p>
          <a:p>
            <a:pPr indent="0" lvl="0" marL="0">
              <a:buFont typeface="Wingdings" pitchFamily="2" charset="2"/>
              <a:buChar char="Ø"/>
            </a:pPr>
            <a:r>
              <a:rPr altLang="en-US" lang="en-US"/>
              <a:t>It is a method of sterilization that requires moist heat under pressure. Steam is produced by water and heat. The heat maintains the required temperature under pressure.</a:t>
            </a:r>
          </a:p>
          <a:p>
            <a:pPr indent="0" lvl="0" marL="0">
              <a:buFont typeface="Wingdings" pitchFamily="2" charset="2"/>
              <a:buChar char="Ø"/>
            </a:pPr>
            <a:endParaRPr altLang="en-US" lang="en-US"/>
          </a:p>
          <a:p>
            <a:pPr indent="0" lvl="0" marL="0">
              <a:buFont typeface="Wingdings" pitchFamily="2" charset="2"/>
              <a:buChar char="Ø"/>
            </a:pPr>
            <a:r>
              <a:rPr altLang="en-US" lang="en-US"/>
              <a:t>Heat can be provided by electricity, gas stove, or kerosene burner. </a:t>
            </a:r>
          </a:p>
          <a:p>
            <a:pPr indent="0" lvl="0" marL="0">
              <a:buFont typeface="Wingdings" pitchFamily="2" charset="2"/>
              <a:buChar char="Ø"/>
            </a:pPr>
            <a:endParaRPr altLang="en-US" lang="en-US"/>
          </a:p>
          <a:p>
            <a:pPr indent="0" lvl="0" marL="0">
              <a:buFont typeface="Wingdings" pitchFamily="2" charset="2"/>
              <a:buChar char="Ø"/>
            </a:pPr>
            <a:r>
              <a:rPr altLang="en-US" lang="en-US"/>
              <a:t>Moist heat under pressure allows efficient destruction of micro-organisms. </a:t>
            </a:r>
          </a:p>
        </p:txBody>
      </p:sp>
    </p:spTree>
  </p:cSld>
  <p:clrMapOvr>
    <a:masterClrMapping/>
  </p:clrMapOvr>
  <p:transition spd="slow" advClick="1">
    <p:wheel spokes="1"/>
  </p:transition>
</p:sld>
</file>

<file path=ppt/slides/slide256.xml><?xml version="1.0" encoding="utf-8"?>
<p:sld xmlns:a="http://schemas.openxmlformats.org/drawingml/2006/main" xmlns:r="http://schemas.openxmlformats.org/officeDocument/2006/relationships" xmlns:p="http://schemas.openxmlformats.org/presentationml/2006/main" showMasterSp="1">
  <p:cSld>
    <p:spTree>
      <p:nvGrpSpPr>
        <p:cNvPr id="1346" name=""/>
        <p:cNvGrpSpPr/>
        <p:nvPr/>
      </p:nvGrpSpPr>
      <p:grpSpPr>
        <a:xfrm rot="0">
          <a:off x="0" y="0"/>
          <a:ext cx="0" cy="0"/>
          <a:chOff x="0" y="0"/>
          <a:chExt cx="0" cy="0"/>
        </a:xfrm>
      </p:grpSpPr>
      <p:sp>
        <p:nvSpPr>
          <p:cNvPr id="1048915" name=""/>
          <p:cNvSpPr/>
          <p:nvPr>
            <p:ph sz="full" idx="1"/>
          </p:nvPr>
        </p:nvSpPr>
        <p:spPr>
          <a:xfrm rot="0">
            <a:off x="457200" y="914400"/>
            <a:ext cx="8229600" cy="54102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lang="en-US"/>
              <a:t>Steps of steam sterilization:</a:t>
            </a:r>
          </a:p>
          <a:p>
            <a:pPr indent="0" lvl="0" marL="0">
              <a:buNone/>
            </a:pPr>
            <a:r>
              <a:rPr altLang="en-US" lang="en-US"/>
              <a:t>a) Decontaminate, clean and dry all instruments and other items to be sterilized.</a:t>
            </a:r>
          </a:p>
          <a:p>
            <a:pPr indent="0" lvl="0" marL="0">
              <a:buNone/>
            </a:pPr>
            <a:r>
              <a:rPr altLang="en-US" lang="en-US"/>
              <a:t>b) Open or unlock all joined instruments and other items, for example, hemostats.</a:t>
            </a:r>
          </a:p>
          <a:p>
            <a:pPr indent="0" lvl="0" marL="0">
              <a:buNone/>
            </a:pPr>
            <a:r>
              <a:rPr altLang="en-US" lang="en-US"/>
              <a:t>c) Disassemble scissors with sliding or multiple parts to allow steam to reach all surfaces of the item. Do not arrange the instruments and other items tightly together, because steam will not reach all surfaces.</a:t>
            </a:r>
          </a:p>
          <a:p>
            <a:pPr indent="0" lvl="0" marL="0">
              <a:buNone/>
            </a:pPr>
            <a:r>
              <a:rPr altLang="en-US" lang="en-US"/>
              <a:t>d) Wrap instruments and other items in two layers of paper,  cotton or muslin fabric before steam sterilization. </a:t>
            </a:r>
          </a:p>
          <a:p>
            <a:pPr indent="0" lvl="0" marL="0">
              <a:buNone/>
            </a:pPr>
            <a:r>
              <a:rPr altLang="en-US" lang="en-US"/>
              <a:t>e) If you are using a drum, make sure the holes are open.</a:t>
            </a:r>
          </a:p>
        </p:txBody>
      </p:sp>
    </p:spTree>
  </p:cSld>
  <p:clrMapOvr>
    <a:masterClrMapping/>
  </p:clrMapOvr>
  <p:transition spd="slow" advClick="1">
    <p:wheel spokes="1"/>
  </p:transition>
</p:sld>
</file>

<file path=ppt/slides/slide257.xml><?xml version="1.0" encoding="utf-8"?>
<p:sld xmlns:a="http://schemas.openxmlformats.org/drawingml/2006/main" xmlns:r="http://schemas.openxmlformats.org/officeDocument/2006/relationships" xmlns:p="http://schemas.openxmlformats.org/presentationml/2006/main" showMasterSp="1">
  <p:cSld>
    <p:spTree>
      <p:nvGrpSpPr>
        <p:cNvPr id="1347" name=""/>
        <p:cNvGrpSpPr/>
        <p:nvPr/>
      </p:nvGrpSpPr>
      <p:grpSpPr>
        <a:xfrm rot="0">
          <a:off x="0" y="0"/>
          <a:ext cx="0" cy="0"/>
          <a:chOff x="0" y="0"/>
          <a:chExt cx="0" cy="0"/>
        </a:xfrm>
      </p:grpSpPr>
      <p:sp>
        <p:nvSpPr>
          <p:cNvPr id="1048916" name=""/>
          <p:cNvSpPr/>
          <p:nvPr>
            <p:ph sz="full" idx="1"/>
          </p:nvPr>
        </p:nvSpPr>
        <p:spPr>
          <a:xfrm rot="0">
            <a:off x="457200" y="609600"/>
            <a:ext cx="8229600" cy="58674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lang="en-US"/>
              <a:t>f) Arrange all packs, drums or unwrapped items in the chamber of the autoclave in a way that allows steam to circulate freely.</a:t>
            </a:r>
          </a:p>
          <a:p>
            <a:pPr indent="0" lvl="0" marL="0">
              <a:buNone/>
            </a:pPr>
            <a:r>
              <a:rPr altLang="en-US" lang="en-US"/>
              <a:t>g) Always follow the manufacturer’s instructions on how to operate the autoclave but sterilize wrapped items for 30 minutes and unwrapped items for 20 minutes at 121º C and 15.36 Pascal pressure.</a:t>
            </a:r>
          </a:p>
          <a:p>
            <a:pPr indent="0" lvl="0" marL="0">
              <a:buNone/>
            </a:pPr>
            <a:r>
              <a:rPr altLang="en-US" lang="en-US"/>
              <a:t>h) If the autoclave is automatic, the heat will shut off and the pressure will begin to fall once the sterilization cycle is complete.</a:t>
            </a:r>
          </a:p>
          <a:p>
            <a:pPr indent="0" lvl="0" marL="0">
              <a:buNone/>
            </a:pPr>
            <a:r>
              <a:rPr altLang="en-US" lang="en-US"/>
              <a:t>i) If the autoclave is not automatic, turn off the heat or remove the autoclave from the heat source after 30 minutes if items are wrapped, or after 20 minutes if items are unwrapped..</a:t>
            </a:r>
          </a:p>
        </p:txBody>
      </p:sp>
    </p:spTree>
  </p:cSld>
  <p:clrMapOvr>
    <a:masterClrMapping/>
  </p:clrMapOvr>
  <p:transition spd="slow" advClick="1">
    <p:wheel spokes="1"/>
  </p:transition>
</p:sld>
</file>

<file path=ppt/slides/slide258.xml><?xml version="1.0" encoding="utf-8"?>
<p:sld xmlns:a="http://schemas.openxmlformats.org/drawingml/2006/main" xmlns:r="http://schemas.openxmlformats.org/officeDocument/2006/relationships" xmlns:p="http://schemas.openxmlformats.org/presentationml/2006/main" showMasterSp="1">
  <p:cSld>
    <p:spTree>
      <p:nvGrpSpPr>
        <p:cNvPr id="1348" name=""/>
        <p:cNvGrpSpPr/>
        <p:nvPr/>
      </p:nvGrpSpPr>
      <p:grpSpPr>
        <a:xfrm rot="0">
          <a:off x="0" y="0"/>
          <a:ext cx="0" cy="0"/>
          <a:chOff x="0" y="0"/>
          <a:chExt cx="0" cy="0"/>
        </a:xfrm>
      </p:grpSpPr>
      <p:sp>
        <p:nvSpPr>
          <p:cNvPr id="1048917" name=""/>
          <p:cNvSpPr/>
          <p:nvPr>
            <p:ph sz="full" idx="1"/>
          </p:nvPr>
        </p:nvSpPr>
        <p:spPr>
          <a:xfrm rot="0">
            <a:off x="457200" y="990600"/>
            <a:ext cx="8229600" cy="53340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lvl="0">
              <a:buFont typeface="Wingdings" pitchFamily="2" charset="2"/>
              <a:buChar char="Ø"/>
            </a:pPr>
            <a:r>
              <a:rPr altLang="en-US" lang="en-US"/>
              <a:t>Wait until the pressure gauge reads “zero” to open the autoclave</a:t>
            </a:r>
          </a:p>
          <a:p>
            <a:pPr lvl="0">
              <a:buFont typeface="Wingdings" pitchFamily="2" charset="2"/>
              <a:buChar char="Ø"/>
            </a:pPr>
            <a:r>
              <a:rPr altLang="en-US" lang="en-US"/>
              <a:t>Open the lid or door to allow the remaining steam to escape. Leave instrument packs or items in the autoclave until they dry completely.</a:t>
            </a:r>
          </a:p>
          <a:p>
            <a:pPr lvl="0">
              <a:buFont typeface="Wingdings" pitchFamily="2" charset="2"/>
              <a:buChar char="Ø"/>
            </a:pPr>
            <a:r>
              <a:rPr altLang="en-US" lang="en-US"/>
              <a:t>Remove the packs, drums or unwrapped items from the autoclave using sterile pick ups.</a:t>
            </a:r>
          </a:p>
          <a:p>
            <a:pPr lvl="0">
              <a:buFont typeface="Wingdings" pitchFamily="2" charset="2"/>
              <a:buChar char="Ø"/>
            </a:pPr>
            <a:r>
              <a:rPr altLang="en-US" lang="en-US"/>
              <a:t>Place packs or drums on a surface padded with paper or fabric until they are cool to prevent condensation.</a:t>
            </a:r>
          </a:p>
          <a:p>
            <a:pPr lvl="0">
              <a:buFont typeface="Wingdings" pitchFamily="2" charset="2"/>
              <a:buChar char="Ø"/>
            </a:pPr>
            <a:r>
              <a:rPr altLang="en-US" lang="en-US"/>
              <a:t>Wait until the packs, drums or items reach room temperature before storing.</a:t>
            </a:r>
          </a:p>
        </p:txBody>
      </p:sp>
    </p:spTree>
  </p:cSld>
  <p:clrMapOvr>
    <a:masterClrMapping/>
  </p:clrMapOvr>
  <p:transition spd="slow" advClick="1">
    <p:wheel spokes="1"/>
  </p:transition>
</p:sld>
</file>

<file path=ppt/slides/slide259.xml><?xml version="1.0" encoding="utf-8"?>
<p:sld xmlns:a="http://schemas.openxmlformats.org/drawingml/2006/main" xmlns:r="http://schemas.openxmlformats.org/officeDocument/2006/relationships" xmlns:p="http://schemas.openxmlformats.org/presentationml/2006/main" showMasterSp="1">
  <p:cSld>
    <p:spTree>
      <p:nvGrpSpPr>
        <p:cNvPr id="1349" name=""/>
        <p:cNvGrpSpPr/>
        <p:nvPr/>
      </p:nvGrpSpPr>
      <p:grpSpPr>
        <a:xfrm rot="0">
          <a:off x="0" y="0"/>
          <a:ext cx="0" cy="0"/>
          <a:chOff x="0" y="0"/>
          <a:chExt cx="0" cy="0"/>
        </a:xfrm>
      </p:grpSpPr>
      <p:sp>
        <p:nvSpPr>
          <p:cNvPr id="1048918" name=""/>
          <p:cNvSpPr/>
          <p:nvPr>
            <p:ph sz="full" idx="1"/>
          </p:nvPr>
        </p:nvSpPr>
        <p:spPr>
          <a:xfrm rot="0">
            <a:off x="457200" y="533400"/>
            <a:ext cx="8229600" cy="59436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algn="ctr" indent="0" lvl="0" marL="0">
              <a:buNone/>
            </a:pPr>
            <a:r>
              <a:rPr altLang="en-US" b="1" lang="en-US"/>
              <a:t>Storage of Autoclaved / Sterile items</a:t>
            </a:r>
          </a:p>
          <a:p>
            <a:pPr indent="0" lvl="0" marL="0">
              <a:buNone/>
            </a:pPr>
            <a:r>
              <a:rPr altLang="en-US" b="1" i="1" lang="en-US"/>
              <a:t>Wrapped Items</a:t>
            </a:r>
          </a:p>
          <a:p>
            <a:pPr indent="0" lvl="0" marL="0">
              <a:buFont typeface="Wingdings" pitchFamily="2" charset="2"/>
              <a:buChar char="Ø"/>
            </a:pPr>
            <a:r>
              <a:rPr altLang="en-US" lang="en-US"/>
              <a:t>Shelf life: The length of time a wrapped sterile item is considered sterile. It depends on whether or not a contaminating event occurs. </a:t>
            </a:r>
          </a:p>
          <a:p>
            <a:pPr indent="0" lvl="0" marL="0">
              <a:buFont typeface="Wingdings" pitchFamily="2" charset="2"/>
              <a:buChar char="Ø"/>
            </a:pPr>
            <a:r>
              <a:rPr altLang="en-US" lang="en-US"/>
              <a:t>Shelf life is affected by a number of factors which include:</a:t>
            </a:r>
          </a:p>
          <a:p>
            <a:pPr indent="0" lvl="0" marL="0">
              <a:buFont typeface="Wingdings" pitchFamily="2" charset="2"/>
              <a:buChar char="§"/>
            </a:pPr>
            <a:r>
              <a:rPr altLang="en-US" lang="en-US"/>
              <a:t>    Type of packaging material used</a:t>
            </a:r>
          </a:p>
          <a:p>
            <a:pPr indent="0" lvl="0" marL="0">
              <a:buFont typeface="Wingdings" pitchFamily="2" charset="2"/>
              <a:buChar char="§"/>
            </a:pPr>
            <a:r>
              <a:rPr altLang="en-US" lang="en-US"/>
              <a:t>    Cleanliness of the store</a:t>
            </a:r>
          </a:p>
          <a:p>
            <a:pPr indent="0" lvl="0" marL="0">
              <a:buFont typeface="Wingdings" pitchFamily="2" charset="2"/>
              <a:buChar char="§"/>
            </a:pPr>
            <a:r>
              <a:rPr altLang="en-US" lang="en-US"/>
              <a:t>    Humidity in the store</a:t>
            </a:r>
          </a:p>
          <a:p>
            <a:pPr indent="0" lvl="0" marL="0">
              <a:buFont typeface="Wingdings" pitchFamily="2" charset="2"/>
              <a:buChar char="§"/>
            </a:pPr>
            <a:r>
              <a:rPr altLang="en-US" lang="en-US"/>
              <a:t>    Temperature of the storage area</a:t>
            </a:r>
          </a:p>
          <a:p>
            <a:pPr indent="0" lvl="0" marL="0">
              <a:buFont typeface="Wingdings" pitchFamily="2" charset="2"/>
              <a:buChar char="§"/>
            </a:pPr>
            <a:r>
              <a:rPr altLang="en-US" lang="en-US"/>
              <a:t>    Storing the packs on open or closed shelves</a:t>
            </a:r>
          </a:p>
          <a:p>
            <a:pPr indent="0" lvl="0" marL="0">
              <a:buFont typeface="Wingdings" pitchFamily="2" charset="2"/>
              <a:buChar char="§"/>
            </a:pPr>
            <a:r>
              <a:rPr altLang="en-US" lang="en-US"/>
              <a:t>    Usage of dust proof covers</a:t>
            </a:r>
          </a:p>
          <a:p>
            <a:pPr indent="0" lvl="0" marL="0">
              <a:buNone/>
            </a:pPr>
            <a:endParaRPr altLang="en-US" lang="en-US"/>
          </a:p>
        </p:txBody>
      </p:sp>
    </p:spTree>
  </p:cSld>
  <p:clrMapOvr>
    <a:masterClrMapping/>
  </p:clrMapOvr>
  <p:transition spd="slow" advClick="1">
    <p:wheel spokes="1"/>
  </p:transition>
</p:sld>
</file>

<file path=ppt/slides/slide26.xml><?xml version="1.0" encoding="utf-8"?>
<p:sld xmlns:a="http://schemas.openxmlformats.org/drawingml/2006/main" xmlns:r="http://schemas.openxmlformats.org/officeDocument/2006/relationships" xmlns:p="http://schemas.openxmlformats.org/presentationml/2006/main" showMasterSp="1">
  <p:cSld>
    <p:spTree>
      <p:nvGrpSpPr>
        <p:cNvPr id="1108" name=""/>
        <p:cNvGrpSpPr/>
        <p:nvPr/>
      </p:nvGrpSpPr>
      <p:grpSpPr>
        <a:xfrm rot="0">
          <a:off x="0" y="0"/>
          <a:ext cx="0" cy="0"/>
          <a:chOff x="0" y="0"/>
          <a:chExt cx="0" cy="0"/>
        </a:xfrm>
      </p:grpSpPr>
      <p:sp>
        <p:nvSpPr>
          <p:cNvPr id="1048630" name=""/>
          <p:cNvSpPr/>
          <p:nvPr>
            <p:ph type="title" sz="full" idx="0"/>
          </p:nvPr>
        </p:nvSpPr>
        <p:spPr>
          <a:xfrm rot="0">
            <a:off x="457200" y="381000"/>
            <a:ext cx="8229600" cy="1466850"/>
          </a:xfrm>
          <a:prstGeom prst="rect"/>
          <a:noFill/>
          <a:ln>
            <a:noFill/>
          </a:ln>
        </p:spPr>
        <p:txBody>
          <a:bodyPr anchor="b" bIns="0" lIns="0" rIns="0" tIns="45720" vert="horz"/>
          <a:lstStyle>
            <a:lvl1pPr algn="l" fontAlgn="base" indent="0" latinLnBrk="1" marL="0" rtl="0">
              <a:lnSpc>
                <a:spcPct val="100000"/>
              </a:lnSpc>
              <a:spcBef>
                <a:spcPct val="0"/>
              </a:spcBef>
              <a:spcAft>
                <a:spcPct val="0"/>
              </a:spcAft>
              <a:buFontTx/>
              <a:buNone/>
              <a:defRPr baseline="0" b="0" sz="5000" i="0" u="none">
                <a:solidFill>
                  <a:schemeClr val="lt2"/>
                </a:solidFill>
                <a:latin typeface="Calibri" pitchFamily="34" charset="0"/>
                <a:sym typeface="Calibri" pitchFamily="34" charset="0"/>
              </a:defRPr>
            </a:lvl1pPr>
          </a:lstStyle>
          <a:p>
            <a:pPr lvl="0"/>
            <a:r>
              <a:rPr altLang="en-US" b="1" lang="en-US"/>
              <a:t>Personal Attributes of a Professional Nurse</a:t>
            </a:r>
          </a:p>
        </p:txBody>
      </p:sp>
      <p:sp>
        <p:nvSpPr>
          <p:cNvPr id="1048631" name=""/>
          <p:cNvSpPr/>
          <p:nvPr>
            <p:ph sz="full" idx="1"/>
          </p:nvPr>
        </p:nvSpPr>
        <p:spPr>
          <a:xfrm rot="0">
            <a:off x="457200" y="2286000"/>
            <a:ext cx="8229600" cy="40386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lvl="0">
              <a:buFont typeface="Wingdings" pitchFamily="2" charset="2"/>
              <a:buChar char="Ø"/>
            </a:pPr>
            <a:r>
              <a:rPr altLang="en-US" lang="en-US"/>
              <a:t>Good personal appearance with a voice that does not scare patients</a:t>
            </a:r>
          </a:p>
          <a:p>
            <a:pPr lvl="0">
              <a:buFont typeface="Wingdings" pitchFamily="2" charset="2"/>
              <a:buChar char="Ø"/>
            </a:pPr>
            <a:r>
              <a:rPr altLang="en-US" lang="en-US"/>
              <a:t>A ready smile, gentle hand, orderly in thought and action</a:t>
            </a:r>
          </a:p>
          <a:p>
            <a:pPr lvl="0">
              <a:buFont typeface="Wingdings" pitchFamily="2" charset="2"/>
              <a:buChar char="Ø"/>
            </a:pPr>
            <a:r>
              <a:rPr altLang="en-US" lang="en-US"/>
              <a:t>Emotionally mature, compassionate, dignified, tolerant, friendly, sympathetic/empathetic and interested in other people</a:t>
            </a:r>
          </a:p>
          <a:p>
            <a:pPr lvl="0">
              <a:buNone/>
            </a:pPr>
            <a:endParaRPr altLang="en-US" lang="en-US"/>
          </a:p>
        </p:txBody>
      </p:sp>
    </p:spTree>
  </p:cSld>
  <p:clrMapOvr>
    <a:masterClrMapping/>
  </p:clrMapOvr>
  <p:transition spd="slow" advClick="1">
    <p:wheel spokes="1"/>
  </p:transition>
  <p:timing/>
</p:sld>
</file>

<file path=ppt/slides/slide260.xml><?xml version="1.0" encoding="utf-8"?>
<p:sld xmlns:a="http://schemas.openxmlformats.org/drawingml/2006/main" xmlns:r="http://schemas.openxmlformats.org/officeDocument/2006/relationships" xmlns:p="http://schemas.openxmlformats.org/presentationml/2006/main" showMasterSp="1">
  <p:cSld>
    <p:spTree>
      <p:nvGrpSpPr>
        <p:cNvPr id="1350" name=""/>
        <p:cNvGrpSpPr/>
        <p:nvPr/>
      </p:nvGrpSpPr>
      <p:grpSpPr>
        <a:xfrm rot="0">
          <a:off x="0" y="0"/>
          <a:ext cx="0" cy="0"/>
          <a:chOff x="0" y="0"/>
          <a:chExt cx="0" cy="0"/>
        </a:xfrm>
      </p:grpSpPr>
      <p:sp>
        <p:nvSpPr>
          <p:cNvPr id="1048919" name=""/>
          <p:cNvSpPr/>
          <p:nvPr>
            <p:ph sz="full" idx="1"/>
          </p:nvPr>
        </p:nvSpPr>
        <p:spPr>
          <a:xfrm rot="0">
            <a:off x="457200" y="838200"/>
            <a:ext cx="8229600" cy="54864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lvl="0">
              <a:buFont typeface="Wingdings" pitchFamily="2" charset="2"/>
              <a:buChar char="Ø"/>
            </a:pPr>
            <a:r>
              <a:rPr altLang="en-US" lang="en-US"/>
              <a:t>Storage time and handling of sterile packs should be kept to a minimum, since the likelihood of handling and contamination increases over time. </a:t>
            </a:r>
          </a:p>
          <a:p>
            <a:pPr lvl="0">
              <a:buFont typeface="Wingdings" pitchFamily="2" charset="2"/>
              <a:buChar char="Ø"/>
            </a:pPr>
            <a:r>
              <a:rPr altLang="en-US" lang="en-US"/>
              <a:t>Place sterile packs in closed cabinets in areas that are not heavily trafficked, have moderate temperature and are dry.</a:t>
            </a:r>
          </a:p>
          <a:p>
            <a:pPr lvl="0">
              <a:buNone/>
            </a:pPr>
            <a:r>
              <a:rPr altLang="en-US" b="1" i="1" lang="en-US"/>
              <a:t>Unwrapped Items</a:t>
            </a:r>
          </a:p>
          <a:p>
            <a:pPr lvl="0">
              <a:buFont typeface="Wingdings" pitchFamily="2" charset="2"/>
              <a:buChar char="Ø"/>
            </a:pPr>
            <a:r>
              <a:rPr altLang="en-US" lang="en-US"/>
              <a:t>S</a:t>
            </a:r>
            <a:r>
              <a:rPr altLang="en-US" lang="en-US"/>
              <a:t>hould be used immediately after removal from the autoclave. </a:t>
            </a:r>
          </a:p>
          <a:p>
            <a:pPr lvl="0">
              <a:buFont typeface="Wingdings" pitchFamily="2" charset="2"/>
              <a:buChar char="Ø"/>
            </a:pPr>
            <a:r>
              <a:rPr altLang="en-US" lang="en-US"/>
              <a:t>They can also be kept in a covered, sterile container for up to one week.</a:t>
            </a:r>
          </a:p>
        </p:txBody>
      </p:sp>
    </p:spTree>
  </p:cSld>
  <p:clrMapOvr>
    <a:masterClrMapping/>
  </p:clrMapOvr>
  <p:transition spd="slow" advClick="1">
    <p:wheel spokes="1"/>
  </p:transition>
</p:sld>
</file>

<file path=ppt/slides/slide261.xml><?xml version="1.0" encoding="utf-8"?>
<p:sld xmlns:a="http://schemas.openxmlformats.org/drawingml/2006/main" xmlns:r="http://schemas.openxmlformats.org/officeDocument/2006/relationships" xmlns:p="http://schemas.openxmlformats.org/presentationml/2006/main" showMasterSp="1">
  <p:cSld>
    <p:spTree>
      <p:nvGrpSpPr>
        <p:cNvPr id="1351" name=""/>
        <p:cNvGrpSpPr/>
        <p:nvPr/>
      </p:nvGrpSpPr>
      <p:grpSpPr>
        <a:xfrm rot="0">
          <a:off x="0" y="0"/>
          <a:ext cx="0" cy="0"/>
          <a:chOff x="0" y="0"/>
          <a:chExt cx="0" cy="0"/>
        </a:xfrm>
      </p:grpSpPr>
      <p:sp>
        <p:nvSpPr>
          <p:cNvPr id="1048920" name=""/>
          <p:cNvSpPr/>
          <p:nvPr>
            <p:ph sz="full" idx="1"/>
          </p:nvPr>
        </p:nvSpPr>
        <p:spPr>
          <a:xfrm rot="0">
            <a:off x="457200" y="457200"/>
            <a:ext cx="8229600" cy="58674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algn="ctr" indent="0" lvl="0" marL="0">
              <a:buNone/>
            </a:pPr>
            <a:r>
              <a:rPr altLang="en-US" b="1" lang="en-US"/>
              <a:t>2. Dry Heat Sterilization or Hot-Air Oven </a:t>
            </a:r>
            <a:r>
              <a:rPr altLang="en-US" lang="en-US"/>
              <a:t>(</a:t>
            </a:r>
            <a:r>
              <a:rPr altLang="en-US" b="1" lang="en-US"/>
              <a:t>Electric Oven)</a:t>
            </a:r>
          </a:p>
          <a:p>
            <a:pPr indent="0" lvl="0" marL="0">
              <a:buFont typeface="Wingdings" pitchFamily="2" charset="2"/>
              <a:buChar char="Ø"/>
            </a:pPr>
            <a:r>
              <a:rPr altLang="en-US" lang="en-US"/>
              <a:t>This is the method of sterilization that requires heat for a specific period of time.</a:t>
            </a:r>
          </a:p>
          <a:p>
            <a:pPr indent="0" lvl="0" marL="0">
              <a:buFont typeface="Wingdings" pitchFamily="2" charset="2"/>
              <a:buChar char="Ø"/>
            </a:pPr>
            <a:r>
              <a:rPr altLang="en-US" lang="en-US"/>
              <a:t>This method is used for sterilizing glass or metal objects because high temperatures are necessary. </a:t>
            </a:r>
          </a:p>
          <a:p>
            <a:pPr indent="0" lvl="0" marL="0">
              <a:buFont typeface="Wingdings" pitchFamily="2" charset="2"/>
              <a:buChar char="Ø"/>
            </a:pPr>
            <a:r>
              <a:rPr altLang="en-US" lang="en-US"/>
              <a:t>Also used to sterilize instruments with cutting edges</a:t>
            </a:r>
          </a:p>
          <a:p>
            <a:pPr indent="0" lvl="0" marL="0">
              <a:buFont typeface="Wingdings" pitchFamily="2" charset="2"/>
              <a:buChar char="Ø"/>
            </a:pPr>
            <a:r>
              <a:rPr altLang="en-US" lang="en-US"/>
              <a:t>Need to ensure that the designated temperature is reached</a:t>
            </a:r>
          </a:p>
          <a:p>
            <a:pPr indent="0" lvl="0" marL="0">
              <a:buFont typeface="Wingdings" pitchFamily="2" charset="2"/>
              <a:buChar char="§"/>
            </a:pPr>
            <a:r>
              <a:rPr altLang="en-US" lang="en-US"/>
              <a:t>170ºC – 1 hour </a:t>
            </a:r>
          </a:p>
          <a:p>
            <a:pPr indent="0" lvl="0" marL="0">
              <a:buFont typeface="Wingdings" pitchFamily="2" charset="2"/>
              <a:buChar char="§"/>
            </a:pPr>
            <a:r>
              <a:rPr altLang="en-US" lang="en-US"/>
              <a:t>160ºC – 2 hours</a:t>
            </a:r>
          </a:p>
          <a:p>
            <a:pPr indent="0" lvl="0" marL="0">
              <a:buFont typeface="Wingdings" pitchFamily="2" charset="2"/>
              <a:buChar char="§"/>
            </a:pPr>
            <a:r>
              <a:rPr altLang="en-US" lang="en-US"/>
              <a:t>150ºC – 2½ hours</a:t>
            </a:r>
          </a:p>
          <a:p>
            <a:pPr indent="0" lvl="0" marL="0">
              <a:buFont typeface="Wingdings" pitchFamily="2" charset="2"/>
              <a:buChar char="§"/>
            </a:pPr>
            <a:r>
              <a:rPr altLang="en-US" lang="en-US"/>
              <a:t>140ºC – 3 hours</a:t>
            </a:r>
          </a:p>
        </p:txBody>
      </p:sp>
    </p:spTree>
  </p:cSld>
  <p:clrMapOvr>
    <a:masterClrMapping/>
  </p:clrMapOvr>
  <p:transition spd="slow" advClick="1">
    <p:wheel spokes="1"/>
  </p:transition>
</p:sld>
</file>

<file path=ppt/slides/slide262.xml><?xml version="1.0" encoding="utf-8"?>
<p:sld xmlns:a="http://schemas.openxmlformats.org/drawingml/2006/main" xmlns:r="http://schemas.openxmlformats.org/officeDocument/2006/relationships" xmlns:p="http://schemas.openxmlformats.org/presentationml/2006/main" showMasterSp="1">
  <p:cSld>
    <p:spTree>
      <p:nvGrpSpPr>
        <p:cNvPr id="1352" name=""/>
        <p:cNvGrpSpPr/>
        <p:nvPr/>
      </p:nvGrpSpPr>
      <p:grpSpPr>
        <a:xfrm rot="0">
          <a:off x="0" y="0"/>
          <a:ext cx="0" cy="0"/>
          <a:chOff x="0" y="0"/>
          <a:chExt cx="0" cy="0"/>
        </a:xfrm>
      </p:grpSpPr>
      <p:sp>
        <p:nvSpPr>
          <p:cNvPr id="1048921" name=""/>
          <p:cNvSpPr/>
          <p:nvPr>
            <p:ph sz="full" idx="1"/>
          </p:nvPr>
        </p:nvSpPr>
        <p:spPr>
          <a:xfrm rot="0">
            <a:off x="457200" y="457200"/>
            <a:ext cx="8229600" cy="58674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algn="ctr" indent="0" lvl="0" marL="0">
              <a:buNone/>
            </a:pPr>
            <a:r>
              <a:rPr altLang="en-US" b="1" lang="en-US"/>
              <a:t>3. Chemical Sterilization</a:t>
            </a:r>
          </a:p>
          <a:p>
            <a:pPr indent="0" lvl="0" marL="0">
              <a:buFont typeface="Wingdings" pitchFamily="2" charset="2"/>
              <a:buChar char="Ø"/>
            </a:pPr>
            <a:r>
              <a:rPr altLang="en-US" lang="en-US"/>
              <a:t>This is the method of sterilization used for instruments and other items that are heat sensitive or when heat sterilization is unavailable. </a:t>
            </a:r>
          </a:p>
          <a:p>
            <a:pPr indent="0" lvl="0" marL="0">
              <a:buFont typeface="Wingdings" pitchFamily="2" charset="2"/>
              <a:buChar char="Ø"/>
            </a:pPr>
            <a:r>
              <a:rPr altLang="en-US" lang="en-US"/>
              <a:t>Instruments and other items can be sterilized by soaking them in a chemical solutions such as glutaraldehyde (cidex) or formalin, followed by rinsing in sterile water.</a:t>
            </a:r>
          </a:p>
          <a:p>
            <a:pPr indent="0" lvl="0" marL="0">
              <a:buFont typeface="Wingdings" pitchFamily="2" charset="2"/>
              <a:buChar char="Ø"/>
            </a:pPr>
            <a:r>
              <a:rPr altLang="en-US" lang="en-US"/>
              <a:t>Glutaraldehyde is irritating to the skin, eyes and respiratory tract. Wear gloves and limit your exposure time. Keep the area well ventilated when using it. Always follow manufacturer’s instructions before use.</a:t>
            </a:r>
          </a:p>
          <a:p>
            <a:pPr indent="0" lvl="0" marL="0">
              <a:buFont typeface="Wingdings" pitchFamily="2" charset="2"/>
              <a:buChar char="Ø"/>
            </a:pPr>
            <a:r>
              <a:rPr altLang="en-US" lang="en-US"/>
              <a:t>7% Glutaraldehyde</a:t>
            </a:r>
            <a:r>
              <a:rPr altLang="en-US" lang="en-US"/>
              <a:t> :</a:t>
            </a:r>
            <a:r>
              <a:rPr altLang="en-US" lang="en-US"/>
              <a:t> 8 – 10 hours, while 8% Formalin: 24 hours</a:t>
            </a:r>
          </a:p>
        </p:txBody>
      </p:sp>
    </p:spTree>
  </p:cSld>
  <p:clrMapOvr>
    <a:masterClrMapping/>
  </p:clrMapOvr>
  <p:transition spd="slow" advClick="1">
    <p:wheel spokes="1"/>
  </p:transition>
</p:sld>
</file>

<file path=ppt/slides/slide263.xml><?xml version="1.0" encoding="utf-8"?>
<p:sld xmlns:a="http://schemas.openxmlformats.org/drawingml/2006/main" xmlns:r="http://schemas.openxmlformats.org/officeDocument/2006/relationships" xmlns:p="http://schemas.openxmlformats.org/presentationml/2006/main" showMasterSp="1">
  <p:cSld>
    <p:spTree>
      <p:nvGrpSpPr>
        <p:cNvPr id="1353" name=""/>
        <p:cNvGrpSpPr/>
        <p:nvPr/>
      </p:nvGrpSpPr>
      <p:grpSpPr>
        <a:xfrm rot="0">
          <a:off x="0" y="0"/>
          <a:ext cx="0" cy="0"/>
          <a:chOff x="0" y="0"/>
          <a:chExt cx="0" cy="0"/>
        </a:xfrm>
      </p:grpSpPr>
      <p:sp>
        <p:nvSpPr>
          <p:cNvPr id="1048922" name=""/>
          <p:cNvSpPr/>
          <p:nvPr>
            <p:ph sz="full" idx="1"/>
          </p:nvPr>
        </p:nvSpPr>
        <p:spPr>
          <a:xfrm rot="0">
            <a:off x="457200" y="1219200"/>
            <a:ext cx="8229600" cy="51054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algn="ctr" indent="0" lvl="0" marL="0">
              <a:buNone/>
            </a:pPr>
            <a:r>
              <a:rPr altLang="en-US" b="1" lang="en-US"/>
              <a:t>4. Ethylene Oxide</a:t>
            </a:r>
          </a:p>
          <a:p>
            <a:pPr indent="0" lvl="0" marL="0">
              <a:buFont typeface="Wingdings" pitchFamily="2" charset="2"/>
              <a:buChar char="Ø"/>
            </a:pPr>
            <a:r>
              <a:rPr altLang="en-US" lang="en-US"/>
              <a:t>It is a chemical substance used for heat destroyed instruments</a:t>
            </a:r>
          </a:p>
          <a:p>
            <a:pPr indent="0" lvl="0" marL="0">
              <a:buFont typeface="Wingdings" pitchFamily="2" charset="2"/>
              <a:buChar char="Ø"/>
            </a:pPr>
            <a:r>
              <a:rPr altLang="en-US" lang="en-US"/>
              <a:t>Should be used with precaution because it is gaseous, toxic and explosive</a:t>
            </a:r>
          </a:p>
        </p:txBody>
      </p:sp>
    </p:spTree>
  </p:cSld>
  <p:clrMapOvr>
    <a:masterClrMapping/>
  </p:clrMapOvr>
  <p:transition spd="slow" advClick="1">
    <p:wheel spokes="1"/>
  </p:transition>
</p:sld>
</file>

<file path=ppt/slides/slide264.xml><?xml version="1.0" encoding="utf-8"?>
<p:sld xmlns:a="http://schemas.openxmlformats.org/drawingml/2006/main" xmlns:r="http://schemas.openxmlformats.org/officeDocument/2006/relationships" xmlns:p="http://schemas.openxmlformats.org/presentationml/2006/main" showMasterSp="1">
  <p:cSld>
    <p:spTree>
      <p:nvGrpSpPr>
        <p:cNvPr id="1354" name=""/>
        <p:cNvGrpSpPr/>
        <p:nvPr/>
      </p:nvGrpSpPr>
      <p:grpSpPr>
        <a:xfrm rot="0">
          <a:off x="0" y="0"/>
          <a:ext cx="0" cy="0"/>
          <a:chOff x="0" y="0"/>
          <a:chExt cx="0" cy="0"/>
        </a:xfrm>
      </p:grpSpPr>
      <p:sp>
        <p:nvSpPr>
          <p:cNvPr id="1048923" name=""/>
          <p:cNvSpPr/>
          <p:nvPr>
            <p:ph sz="full" idx="1"/>
          </p:nvPr>
        </p:nvSpPr>
        <p:spPr>
          <a:xfrm rot="0">
            <a:off x="457200" y="609600"/>
            <a:ext cx="8229600" cy="57150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algn="ctr" indent="0" lvl="0" marL="0">
              <a:buNone/>
            </a:pPr>
            <a:r>
              <a:rPr altLang="en-US" b="1" lang="en-US"/>
              <a:t>5. High Level Disinfection</a:t>
            </a:r>
          </a:p>
          <a:p>
            <a:pPr indent="0" lvl="0" marL="0">
              <a:buFont typeface="Wingdings" pitchFamily="2" charset="2"/>
              <a:buChar char="Ø"/>
            </a:pPr>
            <a:r>
              <a:rPr altLang="en-US" lang="en-US"/>
              <a:t>This is the process that eliminates all micro-organisms (including bacteria, viruses, fungi and parasites), but does not reliably kill all bacterial endospores which cause tetanus and gas gangrene.</a:t>
            </a:r>
          </a:p>
          <a:p>
            <a:pPr indent="0" lvl="0" marL="0">
              <a:buFont typeface="Wingdings" pitchFamily="2" charset="2"/>
              <a:buChar char="Ø"/>
            </a:pPr>
            <a:r>
              <a:rPr altLang="en-US" lang="en-US"/>
              <a:t>Is suitable for instruments and other items that will come into contact with broken skin or intact mucous membranes.</a:t>
            </a:r>
          </a:p>
          <a:p>
            <a:pPr indent="0" lvl="0" marL="0">
              <a:buFont typeface="Wingdings" pitchFamily="2" charset="2"/>
              <a:buChar char="Ø"/>
            </a:pPr>
            <a:r>
              <a:rPr altLang="en-US" lang="en-US"/>
              <a:t>HLD can be performed by boiling (20minutes), use of chemicals (20minutes in 3% formalin/ 2% glutaraldehyde) or steaming.</a:t>
            </a:r>
          </a:p>
          <a:p>
            <a:pPr indent="0" lvl="0" marL="0"/>
            <a:endParaRPr altLang="en-US" lang="en-US"/>
          </a:p>
        </p:txBody>
      </p:sp>
    </p:spTree>
  </p:cSld>
  <p:clrMapOvr>
    <a:masterClrMapping/>
  </p:clrMapOvr>
  <p:transition spd="slow" advClick="1">
    <p:wheel spokes="1"/>
  </p:transition>
</p:sld>
</file>

<file path=ppt/slides/slide265.xml><?xml version="1.0" encoding="utf-8"?>
<p:sld xmlns:a="http://schemas.openxmlformats.org/drawingml/2006/main" xmlns:r="http://schemas.openxmlformats.org/officeDocument/2006/relationships" xmlns:p="http://schemas.openxmlformats.org/presentationml/2006/main" showMasterSp="1">
  <p:cSld>
    <p:spTree>
      <p:nvGrpSpPr>
        <p:cNvPr id="1355" name=""/>
        <p:cNvGrpSpPr/>
        <p:nvPr/>
      </p:nvGrpSpPr>
      <p:grpSpPr>
        <a:xfrm rot="0">
          <a:off x="0" y="0"/>
          <a:ext cx="0" cy="0"/>
          <a:chOff x="0" y="0"/>
          <a:chExt cx="0" cy="0"/>
        </a:xfrm>
      </p:grpSpPr>
      <p:sp>
        <p:nvSpPr>
          <p:cNvPr id="1048924" name=""/>
          <p:cNvSpPr/>
          <p:nvPr>
            <p:ph type="title" sz="full" idx="0"/>
          </p:nvPr>
        </p:nvSpPr>
        <p:spPr>
          <a:xfrm rot="0">
            <a:off x="457200" y="381000"/>
            <a:ext cx="8229600" cy="838200"/>
          </a:xfrm>
          <a:prstGeom prst="rect"/>
          <a:noFill/>
          <a:ln>
            <a:noFill/>
          </a:ln>
        </p:spPr>
        <p:txBody>
          <a:bodyPr anchor="b" bIns="0" lIns="0" rIns="0" tIns="45720" vert="horz"/>
          <a:lstStyle>
            <a:lvl1pPr algn="l" fontAlgn="base" indent="0" latinLnBrk="1" marL="0" rtl="0">
              <a:lnSpc>
                <a:spcPct val="100000"/>
              </a:lnSpc>
              <a:spcBef>
                <a:spcPct val="0"/>
              </a:spcBef>
              <a:spcAft>
                <a:spcPct val="0"/>
              </a:spcAft>
              <a:buFontTx/>
              <a:buNone/>
              <a:defRPr baseline="0" b="0" sz="5000" i="0" u="none">
                <a:solidFill>
                  <a:schemeClr val="lt2"/>
                </a:solidFill>
                <a:latin typeface="Calibri" pitchFamily="34" charset="0"/>
                <a:sym typeface="Calibri" pitchFamily="34" charset="0"/>
              </a:defRPr>
            </a:lvl1pPr>
          </a:lstStyle>
          <a:p>
            <a:pPr lvl="0"/>
            <a:r>
              <a:rPr altLang="en-US" b="1" lang="en-US"/>
              <a:t>Proper Waste Disposal</a:t>
            </a:r>
          </a:p>
        </p:txBody>
      </p:sp>
      <p:sp>
        <p:nvSpPr>
          <p:cNvPr id="1048925" name=""/>
          <p:cNvSpPr/>
          <p:nvPr>
            <p:ph sz="full" idx="1"/>
          </p:nvPr>
        </p:nvSpPr>
        <p:spPr>
          <a:xfrm rot="0">
            <a:off x="457200" y="1295400"/>
            <a:ext cx="8229600" cy="50292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lang="en-US"/>
              <a:t>Hospital waste can be categorized into the following groups</a:t>
            </a:r>
          </a:p>
          <a:p>
            <a:pPr indent="0" lvl="0" marL="0">
              <a:buFont typeface="Wingdings" pitchFamily="2" charset="2"/>
              <a:buChar char="Ø"/>
            </a:pPr>
            <a:r>
              <a:rPr altLang="en-US" b="1" i="1" lang="en-US"/>
              <a:t>Clinical Waste</a:t>
            </a:r>
            <a:r>
              <a:rPr altLang="en-US" lang="en-US"/>
              <a:t>: Any material that has been in contact with patients either internally or externally</a:t>
            </a:r>
          </a:p>
          <a:p>
            <a:pPr indent="0" lvl="0" marL="0">
              <a:buFont typeface="Wingdings" pitchFamily="2" charset="2"/>
              <a:buChar char="Ø"/>
            </a:pPr>
            <a:r>
              <a:rPr altLang="en-US" b="1" i="1" lang="en-US"/>
              <a:t>Pathological Waste: </a:t>
            </a:r>
            <a:r>
              <a:rPr altLang="en-US" lang="en-US"/>
              <a:t>Human body tissues e.g. placenta, tooth</a:t>
            </a:r>
          </a:p>
          <a:p>
            <a:pPr indent="0" lvl="0" marL="0">
              <a:buFont typeface="Wingdings" pitchFamily="2" charset="2"/>
              <a:buChar char="Ø"/>
            </a:pPr>
            <a:r>
              <a:rPr altLang="en-US" b="1" i="1" lang="en-US"/>
              <a:t>Pharmaceutical Waste: </a:t>
            </a:r>
            <a:r>
              <a:rPr altLang="en-US" lang="en-US"/>
              <a:t>Expired drugs, containers</a:t>
            </a:r>
          </a:p>
          <a:p>
            <a:pPr indent="0" lvl="0" marL="0">
              <a:buFont typeface="Wingdings" pitchFamily="2" charset="2"/>
              <a:buChar char="Ø"/>
            </a:pPr>
            <a:r>
              <a:rPr altLang="en-US" b="1" i="1" lang="en-US"/>
              <a:t>Food remains. </a:t>
            </a:r>
            <a:r>
              <a:rPr altLang="en-US" lang="en-US"/>
              <a:t>Cooked or uncooked</a:t>
            </a:r>
          </a:p>
          <a:p>
            <a:pPr indent="0" lvl="0" marL="0">
              <a:buFont typeface="Wingdings" pitchFamily="2" charset="2"/>
              <a:buChar char="Ø"/>
            </a:pPr>
            <a:r>
              <a:rPr altLang="en-US" b="1" i="1" lang="en-US"/>
              <a:t>General Waste:</a:t>
            </a:r>
            <a:r>
              <a:rPr altLang="en-US" lang="en-US"/>
              <a:t> Include waste papers</a:t>
            </a:r>
          </a:p>
          <a:p>
            <a:pPr indent="0" lvl="0" marL="0">
              <a:buFont typeface="Wingdings" pitchFamily="2" charset="2"/>
              <a:buChar char="Ø"/>
            </a:pPr>
            <a:r>
              <a:rPr altLang="en-US" b="1" i="1" lang="en-US"/>
              <a:t>Sharps:</a:t>
            </a:r>
            <a:r>
              <a:rPr altLang="en-US" lang="en-US"/>
              <a:t> Surgical blades and needles</a:t>
            </a:r>
          </a:p>
          <a:p>
            <a:pPr indent="0" lvl="0" marL="0">
              <a:buFont typeface="Wingdings" pitchFamily="2" charset="2"/>
              <a:buChar char="Ø"/>
            </a:pPr>
            <a:r>
              <a:rPr altLang="en-US" b="1" i="1" lang="en-US"/>
              <a:t>Radiation Waste:</a:t>
            </a:r>
            <a:r>
              <a:rPr altLang="en-US" lang="en-US"/>
              <a:t> X – ray charts </a:t>
            </a:r>
          </a:p>
        </p:txBody>
      </p:sp>
    </p:spTree>
  </p:cSld>
  <p:clrMapOvr>
    <a:masterClrMapping/>
  </p:clrMapOvr>
  <p:transition spd="slow" advClick="1">
    <p:wheel spokes="1"/>
  </p:transition>
</p:sld>
</file>

<file path=ppt/slides/slide266.xml><?xml version="1.0" encoding="utf-8"?>
<p:sld xmlns:a="http://schemas.openxmlformats.org/drawingml/2006/main" xmlns:r="http://schemas.openxmlformats.org/officeDocument/2006/relationships" xmlns:p="http://schemas.openxmlformats.org/presentationml/2006/main" showMasterSp="1">
  <p:cSld>
    <p:spTree>
      <p:nvGrpSpPr>
        <p:cNvPr id="1356" name=""/>
        <p:cNvGrpSpPr/>
        <p:nvPr/>
      </p:nvGrpSpPr>
      <p:grpSpPr>
        <a:xfrm rot="0">
          <a:off x="0" y="0"/>
          <a:ext cx="0" cy="0"/>
          <a:chOff x="0" y="0"/>
          <a:chExt cx="0" cy="0"/>
        </a:xfrm>
      </p:grpSpPr>
      <p:sp>
        <p:nvSpPr>
          <p:cNvPr id="1048926" name=""/>
          <p:cNvSpPr/>
          <p:nvPr>
            <p:ph sz="full" idx="1"/>
          </p:nvPr>
        </p:nvSpPr>
        <p:spPr>
          <a:xfrm rot="0">
            <a:off x="457200" y="1143000"/>
            <a:ext cx="8229600" cy="54102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lang="en-US"/>
              <a:t>WASTE SEGREGATION</a:t>
            </a:r>
          </a:p>
          <a:p>
            <a:pPr indent="0" lvl="0" marL="0">
              <a:buFont typeface="Wingdings" pitchFamily="2" charset="2"/>
              <a:buChar char="Ø"/>
            </a:pPr>
            <a:r>
              <a:rPr altLang="en-US" lang="en-US"/>
              <a:t>It is the process of sorting of hospital waste into different categories based on the nature of waste.</a:t>
            </a:r>
          </a:p>
          <a:p>
            <a:pPr indent="0" lvl="0" marL="0">
              <a:buNone/>
            </a:pPr>
            <a:endParaRPr altLang="en-US" lang="en-US"/>
          </a:p>
          <a:p>
            <a:pPr indent="0" lvl="0" marL="0">
              <a:buFont typeface="Wingdings" pitchFamily="2" charset="2"/>
              <a:buChar char="Ø"/>
            </a:pPr>
            <a:r>
              <a:rPr altLang="en-US" lang="en-US"/>
              <a:t>Segregation at the point of origin, aided by suitable and consistent packaging, is vital in enabling different forms of waste to be handled, transported and disposed of in a manner which is safe and in keeping with the nature of the waste.</a:t>
            </a:r>
          </a:p>
          <a:p>
            <a:pPr indent="0" lvl="0" marL="0">
              <a:buFont typeface="Wingdings" pitchFamily="2" charset="2"/>
              <a:buChar char="Ø"/>
            </a:pPr>
            <a:endParaRPr altLang="en-US" i="1" lang="en-US"/>
          </a:p>
        </p:txBody>
      </p:sp>
    </p:spTree>
  </p:cSld>
  <p:clrMapOvr>
    <a:masterClrMapping/>
  </p:clrMapOvr>
  <p:transition spd="slow" advClick="1">
    <p:wheel spokes="1"/>
  </p:transition>
</p:sld>
</file>

<file path=ppt/slides/slide267.xml><?xml version="1.0" encoding="utf-8"?>
<p:sld xmlns:a="http://schemas.openxmlformats.org/drawingml/2006/main" xmlns:r="http://schemas.openxmlformats.org/officeDocument/2006/relationships" xmlns:p="http://schemas.openxmlformats.org/presentationml/2006/main" showMasterSp="1">
  <p:cSld>
    <p:spTree>
      <p:nvGrpSpPr>
        <p:cNvPr id="1357" name=""/>
        <p:cNvGrpSpPr/>
        <p:nvPr/>
      </p:nvGrpSpPr>
      <p:grpSpPr>
        <a:xfrm rot="0">
          <a:off x="0" y="0"/>
          <a:ext cx="0" cy="0"/>
          <a:chOff x="0" y="0"/>
          <a:chExt cx="0" cy="0"/>
        </a:xfrm>
      </p:grpSpPr>
      <p:sp>
        <p:nvSpPr>
          <p:cNvPr id="1048927" name=""/>
          <p:cNvSpPr/>
          <p:nvPr>
            <p:ph sz="full" idx="1"/>
          </p:nvPr>
        </p:nvSpPr>
        <p:spPr>
          <a:xfrm rot="0">
            <a:off x="457200" y="533400"/>
            <a:ext cx="8229600" cy="57912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lang="en-US"/>
              <a:t>During waste segregation, waste is categorized into four categories based on their nature:</a:t>
            </a:r>
          </a:p>
          <a:p>
            <a:pPr indent="0" lvl="0" marL="0">
              <a:buFont typeface="Wingdings" pitchFamily="2" charset="2"/>
              <a:buChar char="Ø"/>
            </a:pPr>
            <a:r>
              <a:rPr altLang="en-US" b="1" i="1" lang="en-US"/>
              <a:t>Non Infectious Waste: </a:t>
            </a:r>
            <a:r>
              <a:rPr altLang="en-US" lang="en-US"/>
              <a:t>Includes food remains, waste paper and packaging material. Disposed in a </a:t>
            </a:r>
            <a:r>
              <a:rPr altLang="en-US" b="1" lang="en-US">
                <a:effectLst>
                  <a:outerShdw algn="tl" blurRad="38100" dir="2700000" dist="38100">
                    <a:srgbClr val="C0C0C0"/>
                  </a:outerShdw>
                </a:effectLst>
              </a:rPr>
              <a:t>BLACK</a:t>
            </a:r>
            <a:r>
              <a:rPr altLang="en-US" lang="en-US"/>
              <a:t> color coded bin</a:t>
            </a:r>
          </a:p>
          <a:p>
            <a:pPr indent="0" lvl="0" marL="0">
              <a:buFont typeface="Wingdings" pitchFamily="2" charset="2"/>
              <a:buChar char="Ø"/>
            </a:pPr>
            <a:r>
              <a:rPr altLang="en-US" b="1" i="1" lang="en-US"/>
              <a:t>Infectious Waste: </a:t>
            </a:r>
            <a:r>
              <a:rPr altLang="en-US" lang="en-US"/>
              <a:t>Includes routine clinical waste e.g. gloves, gauzes and bandages. Disposed in </a:t>
            </a:r>
            <a:r>
              <a:rPr altLang="en-US" b="1" lang="en-US">
                <a:solidFill>
                  <a:srgbClr val="FFFF00"/>
                </a:solidFill>
                <a:effectLst>
                  <a:outerShdw algn="tl" blurRad="38100" dir="2700000" dist="38100">
                    <a:srgbClr val="C0C0C0"/>
                  </a:outerShdw>
                </a:effectLst>
              </a:rPr>
              <a:t>YELLOW </a:t>
            </a:r>
            <a:r>
              <a:rPr altLang="en-US" lang="en-US"/>
              <a:t>color coded bins</a:t>
            </a:r>
          </a:p>
          <a:p>
            <a:pPr indent="0" lvl="0" marL="0">
              <a:buFont typeface="Wingdings" pitchFamily="2" charset="2"/>
              <a:buChar char="Ø"/>
            </a:pPr>
            <a:r>
              <a:rPr altLang="en-US" b="1" i="1" lang="en-US"/>
              <a:t>Highly Infectious: </a:t>
            </a:r>
            <a:r>
              <a:rPr altLang="en-US" lang="en-US"/>
              <a:t>This includes body tissues/ parts e.g. teeth, placenta. Disposed in </a:t>
            </a:r>
            <a:r>
              <a:rPr altLang="en-US" b="1" lang="en-US">
                <a:solidFill>
                  <a:srgbClr val="FF0000"/>
                </a:solidFill>
                <a:effectLst>
                  <a:outerShdw algn="tl" blurRad="38100" dir="2700000" dist="38100">
                    <a:srgbClr val="C0C0C0"/>
                  </a:outerShdw>
                </a:effectLst>
              </a:rPr>
              <a:t>RED</a:t>
            </a:r>
            <a:r>
              <a:rPr altLang="en-US" lang="en-US"/>
              <a:t> color coded bins</a:t>
            </a:r>
          </a:p>
          <a:p>
            <a:pPr indent="0" lvl="0" marL="0">
              <a:buFont typeface="Wingdings" pitchFamily="2" charset="2"/>
              <a:buChar char="Ø"/>
            </a:pPr>
            <a:r>
              <a:rPr altLang="en-US" b="1" i="1" lang="en-US"/>
              <a:t>Sharps:</a:t>
            </a:r>
            <a:r>
              <a:rPr altLang="en-US" lang="en-US"/>
              <a:t> Included needles and surgical blades. Disposed in a </a:t>
            </a:r>
            <a:r>
              <a:rPr altLang="en-US" b="1" lang="en-US"/>
              <a:t>SHARPS BOX</a:t>
            </a:r>
            <a:r>
              <a:rPr altLang="en-US" lang="en-US"/>
              <a:t>. The container should be at arms length </a:t>
            </a:r>
          </a:p>
        </p:txBody>
      </p:sp>
    </p:spTree>
  </p:cSld>
  <p:clrMapOvr>
    <a:masterClrMapping/>
  </p:clrMapOvr>
  <p:transition spd="slow" advClick="1">
    <p:wheel spokes="1"/>
  </p:transition>
</p:sld>
</file>

<file path=ppt/slides/slide268.xml><?xml version="1.0" encoding="utf-8"?>
<p:sld xmlns:a="http://schemas.openxmlformats.org/drawingml/2006/main" xmlns:r="http://schemas.openxmlformats.org/officeDocument/2006/relationships" xmlns:p="http://schemas.openxmlformats.org/presentationml/2006/main" showMasterSp="1">
  <p:cSld>
    <p:spTree>
      <p:nvGrpSpPr>
        <p:cNvPr id="1358" name=""/>
        <p:cNvGrpSpPr/>
        <p:nvPr/>
      </p:nvGrpSpPr>
      <p:grpSpPr>
        <a:xfrm rot="0">
          <a:off x="0" y="0"/>
          <a:ext cx="0" cy="0"/>
          <a:chOff x="0" y="0"/>
          <a:chExt cx="0" cy="0"/>
        </a:xfrm>
      </p:grpSpPr>
      <p:pic>
        <p:nvPicPr>
          <p:cNvPr id="2097163" name=""/>
          <p:cNvPicPr>
            <a:picLocks/>
          </p:cNvPicPr>
          <p:nvPr>
            <p:ph sz="full" idx="1"/>
          </p:nvPr>
        </p:nvPicPr>
        <p:blipFill>
          <a:blip xmlns:r="http://schemas.openxmlformats.org/officeDocument/2006/relationships" r:embed="rId1"/>
          <a:srcRect l="0" t="0" r="0" b="0"/>
          <a:stretch>
            <a:fillRect/>
          </a:stretch>
        </p:blipFill>
        <p:spPr>
          <a:xfrm rot="0">
            <a:off x="76200" y="152400"/>
            <a:ext cx="8915400" cy="6553200"/>
          </a:xfrm>
          <a:prstGeom prst="rect"/>
          <a:noFill/>
          <a:ln>
            <a:noFill/>
          </a:ln>
        </p:spPr>
      </p:pic>
    </p:spTree>
  </p:cSld>
  <p:clrMapOvr>
    <a:masterClrMapping/>
  </p:clrMapOvr>
  <p:transition spd="slow" advClick="1">
    <p:wheel spokes="1"/>
  </p:transition>
</p:sld>
</file>

<file path=ppt/slides/slide269.xml><?xml version="1.0" encoding="utf-8"?>
<p:sld xmlns:a="http://schemas.openxmlformats.org/drawingml/2006/main" xmlns:r="http://schemas.openxmlformats.org/officeDocument/2006/relationships" xmlns:p="http://schemas.openxmlformats.org/presentationml/2006/main" showMasterSp="1">
  <p:cSld>
    <p:spTree>
      <p:nvGrpSpPr>
        <p:cNvPr id="1359" name=""/>
        <p:cNvGrpSpPr/>
        <p:nvPr/>
      </p:nvGrpSpPr>
      <p:grpSpPr>
        <a:xfrm rot="0">
          <a:off x="0" y="0"/>
          <a:ext cx="0" cy="0"/>
          <a:chOff x="0" y="0"/>
          <a:chExt cx="0" cy="0"/>
        </a:xfrm>
      </p:grpSpPr>
      <p:sp>
        <p:nvSpPr>
          <p:cNvPr id="1048928" name=""/>
          <p:cNvSpPr/>
          <p:nvPr>
            <p:ph type="title" sz="full" idx="0"/>
          </p:nvPr>
        </p:nvSpPr>
        <p:spPr>
          <a:xfrm rot="0">
            <a:off x="457200" y="304800"/>
            <a:ext cx="8229600" cy="533400"/>
          </a:xfrm>
          <a:prstGeom prst="rect"/>
          <a:noFill/>
          <a:ln>
            <a:noFill/>
          </a:ln>
        </p:spPr>
        <p:txBody>
          <a:bodyPr anchor="b" bIns="0" lIns="0" rIns="0" tIns="45720" vert="horz"/>
          <a:lstStyle>
            <a:lvl1pPr algn="l" fontAlgn="base" indent="0" latinLnBrk="1" marL="0" rtl="0">
              <a:lnSpc>
                <a:spcPct val="100000"/>
              </a:lnSpc>
              <a:spcBef>
                <a:spcPct val="0"/>
              </a:spcBef>
              <a:spcAft>
                <a:spcPct val="0"/>
              </a:spcAft>
              <a:buFontTx/>
              <a:buNone/>
              <a:defRPr baseline="0" b="0" sz="5000" i="0" u="none">
                <a:solidFill>
                  <a:schemeClr val="lt2"/>
                </a:solidFill>
                <a:latin typeface="Calibri" pitchFamily="34" charset="0"/>
                <a:sym typeface="Calibri" pitchFamily="34" charset="0"/>
              </a:defRPr>
            </a:lvl1pPr>
          </a:lstStyle>
          <a:p>
            <a:pPr lvl="0"/>
            <a:r>
              <a:rPr altLang="en-US" b="1" sz="4000" lang="en-US"/>
              <a:t>Containers and Color Codes for HCW </a:t>
            </a:r>
          </a:p>
        </p:txBody>
      </p:sp>
      <p:pic>
        <p:nvPicPr>
          <p:cNvPr id="2097164" name=""/>
          <p:cNvPicPr>
            <a:picLocks/>
          </p:cNvPicPr>
          <p:nvPr>
            <p:ph sz="full" idx="1"/>
          </p:nvPr>
        </p:nvPicPr>
        <p:blipFill>
          <a:blip xmlns:r="http://schemas.openxmlformats.org/officeDocument/2006/relationships" r:embed="rId1"/>
          <a:srcRect l="0" t="0" r="0" b="0"/>
          <a:stretch>
            <a:fillRect/>
          </a:stretch>
        </p:blipFill>
        <p:spPr>
          <a:xfrm rot="0">
            <a:off x="152400" y="1833562"/>
            <a:ext cx="5541962" cy="3640137"/>
          </a:xfrm>
          <a:prstGeom prst="rect"/>
          <a:noFill/>
          <a:ln>
            <a:noFill/>
          </a:ln>
        </p:spPr>
      </p:pic>
      <p:pic>
        <p:nvPicPr>
          <p:cNvPr id="2097165" name=""/>
          <p:cNvPicPr>
            <a:picLocks/>
          </p:cNvPicPr>
          <p:nvPr/>
        </p:nvPicPr>
        <p:blipFill>
          <a:blip xmlns:r="http://schemas.openxmlformats.org/officeDocument/2006/relationships" r:embed="rId2"/>
          <a:srcRect l="0" t="0" r="0" b="0"/>
          <a:stretch>
            <a:fillRect/>
          </a:stretch>
        </p:blipFill>
        <p:spPr>
          <a:xfrm rot="0">
            <a:off x="6019800" y="1833562"/>
            <a:ext cx="2782887" cy="3629025"/>
          </a:xfrm>
          <a:prstGeom prst="rect"/>
          <a:noFill/>
          <a:ln>
            <a:noFill/>
          </a:ln>
        </p:spPr>
      </p:pic>
      <p:sp>
        <p:nvSpPr>
          <p:cNvPr id="1048929" name=""/>
          <p:cNvSpPr txBox="1"/>
          <p:nvPr/>
        </p:nvSpPr>
        <p:spPr>
          <a:xfrm rot="0">
            <a:off x="152400" y="909637"/>
            <a:ext cx="1524000" cy="923925"/>
          </a:xfrm>
          <a:prstGeom prst="rect"/>
          <a:noFill/>
          <a:ln>
            <a:noFill/>
          </a:ln>
        </p:spPr>
        <p:txBody>
          <a:bodyPr anchor="t" bIns="45720" lIns="91440" rIns="91440" tIns="45720" vert="horz">
            <a:spAutoFit/>
          </a:bodyPr>
          <a:lstStyle>
            <a:lvl1pPr algn="l" fontAlgn="base" indent="0" latinLnBrk="1" marL="0" rtl="0">
              <a:lnSpc>
                <a:spcPct val="100000"/>
              </a:lnSpc>
              <a:spcBef>
                <a:spcPct val="0"/>
              </a:spcBef>
              <a:spcAft>
                <a:spcPct val="0"/>
              </a:spcAft>
              <a:buFontTx/>
              <a:buNone/>
              <a:defRPr baseline="0" b="0" sz="1800" i="0" u="none">
                <a:solidFill>
                  <a:schemeClr val="dk1"/>
                </a:solidFill>
                <a:latin typeface="Calibri" pitchFamily="34" charset="0"/>
                <a:ea typeface="Arial" pitchFamily="0" charset="0"/>
                <a:sym typeface="Calibri" pitchFamily="34" charset="0"/>
              </a:defRPr>
            </a:lvl1pPr>
            <a:lvl2pPr algn="l" fontAlgn="base" indent="0" latinLnBrk="1" marL="457200" rtl="0">
              <a:lnSpc>
                <a:spcPct val="100000"/>
              </a:lnSpc>
              <a:spcBef>
                <a:spcPct val="0"/>
              </a:spcBef>
              <a:spcAft>
                <a:spcPct val="0"/>
              </a:spcAft>
              <a:buFontTx/>
              <a:buNone/>
              <a:defRPr baseline="0" b="0" sz="1800" i="0" u="none">
                <a:solidFill>
                  <a:schemeClr val="dk1"/>
                </a:solidFill>
                <a:latin typeface="Calibri" pitchFamily="34" charset="0"/>
                <a:ea typeface="Arial" pitchFamily="0" charset="0"/>
                <a:sym typeface="Calibri" pitchFamily="34" charset="0"/>
              </a:defRPr>
            </a:lvl2pPr>
            <a:lvl3pPr algn="l" fontAlgn="base" indent="0" latinLnBrk="1" marL="914400" rtl="0">
              <a:lnSpc>
                <a:spcPct val="100000"/>
              </a:lnSpc>
              <a:spcBef>
                <a:spcPct val="0"/>
              </a:spcBef>
              <a:spcAft>
                <a:spcPct val="0"/>
              </a:spcAft>
              <a:buFontTx/>
              <a:buNone/>
              <a:defRPr baseline="0" b="0" sz="1800" i="0" u="none">
                <a:solidFill>
                  <a:schemeClr val="dk1"/>
                </a:solidFill>
                <a:latin typeface="Calibri" pitchFamily="34" charset="0"/>
                <a:ea typeface="Arial" pitchFamily="0" charset="0"/>
                <a:sym typeface="Calibri" pitchFamily="34" charset="0"/>
              </a:defRPr>
            </a:lvl3pPr>
            <a:lvl4pPr algn="l" fontAlgn="base" indent="0" latinLnBrk="1" marL="1371600" rtl="0">
              <a:lnSpc>
                <a:spcPct val="100000"/>
              </a:lnSpc>
              <a:spcBef>
                <a:spcPct val="0"/>
              </a:spcBef>
              <a:spcAft>
                <a:spcPct val="0"/>
              </a:spcAft>
              <a:buFontTx/>
              <a:buNone/>
              <a:defRPr baseline="0" b="0" sz="1800" i="0" u="none">
                <a:solidFill>
                  <a:schemeClr val="dk1"/>
                </a:solidFill>
                <a:latin typeface="Calibri" pitchFamily="34" charset="0"/>
                <a:ea typeface="Arial" pitchFamily="0" charset="0"/>
                <a:sym typeface="Calibri" pitchFamily="34" charset="0"/>
              </a:defRPr>
            </a:lvl4pPr>
            <a:lvl5pPr algn="l" fontAlgn="base" indent="0" latinLnBrk="1" marL="1828800" rtl="0">
              <a:lnSpc>
                <a:spcPct val="100000"/>
              </a:lnSpc>
              <a:spcBef>
                <a:spcPct val="0"/>
              </a:spcBef>
              <a:spcAft>
                <a:spcPct val="0"/>
              </a:spcAft>
              <a:buFontTx/>
              <a:buNone/>
              <a:defRPr baseline="0" b="0" sz="1800" i="0" u="none">
                <a:solidFill>
                  <a:schemeClr val="dk1"/>
                </a:solidFill>
                <a:latin typeface="Calibri" pitchFamily="34" charset="0"/>
                <a:ea typeface="Arial" pitchFamily="0" charset="0"/>
                <a:sym typeface="Calibri" pitchFamily="34" charset="0"/>
              </a:defRPr>
            </a:lvl5pPr>
          </a:lstStyle>
          <a:p>
            <a:pPr algn="ctr" eaLnBrk="1" hangingPunct="1" latinLnBrk="1" lvl="0"/>
            <a:r>
              <a:rPr altLang="en-US" b="1" lang="en-US"/>
              <a:t>Highly infectious (Anatomical)</a:t>
            </a:r>
          </a:p>
        </p:txBody>
      </p:sp>
      <p:sp>
        <p:nvSpPr>
          <p:cNvPr id="1048930" name=""/>
          <p:cNvSpPr txBox="1"/>
          <p:nvPr/>
        </p:nvSpPr>
        <p:spPr>
          <a:xfrm rot="0">
            <a:off x="1966912" y="909637"/>
            <a:ext cx="1676400" cy="923925"/>
          </a:xfrm>
          <a:prstGeom prst="rect"/>
          <a:noFill/>
          <a:ln>
            <a:noFill/>
          </a:ln>
        </p:spPr>
        <p:txBody>
          <a:bodyPr anchor="t" bIns="45720" lIns="91440" rIns="91440" tIns="45720" vert="horz">
            <a:spAutoFit/>
          </a:bodyPr>
          <a:lstStyle>
            <a:lvl1pPr algn="l" fontAlgn="base" indent="0" latinLnBrk="1" marL="0" rtl="0">
              <a:lnSpc>
                <a:spcPct val="100000"/>
              </a:lnSpc>
              <a:spcBef>
                <a:spcPct val="0"/>
              </a:spcBef>
              <a:spcAft>
                <a:spcPct val="0"/>
              </a:spcAft>
              <a:buFontTx/>
              <a:buNone/>
              <a:defRPr baseline="0" b="0" sz="1800" i="0" u="none">
                <a:solidFill>
                  <a:schemeClr val="dk1"/>
                </a:solidFill>
                <a:latin typeface="Calibri" pitchFamily="34" charset="0"/>
                <a:ea typeface="Arial" pitchFamily="0" charset="0"/>
                <a:sym typeface="Calibri" pitchFamily="34" charset="0"/>
              </a:defRPr>
            </a:lvl1pPr>
            <a:lvl2pPr algn="l" fontAlgn="base" indent="0" latinLnBrk="1" marL="457200" rtl="0">
              <a:lnSpc>
                <a:spcPct val="100000"/>
              </a:lnSpc>
              <a:spcBef>
                <a:spcPct val="0"/>
              </a:spcBef>
              <a:spcAft>
                <a:spcPct val="0"/>
              </a:spcAft>
              <a:buFontTx/>
              <a:buNone/>
              <a:defRPr baseline="0" b="0" sz="1800" i="0" u="none">
                <a:solidFill>
                  <a:schemeClr val="dk1"/>
                </a:solidFill>
                <a:latin typeface="Calibri" pitchFamily="34" charset="0"/>
                <a:ea typeface="Arial" pitchFamily="0" charset="0"/>
                <a:sym typeface="Calibri" pitchFamily="34" charset="0"/>
              </a:defRPr>
            </a:lvl2pPr>
            <a:lvl3pPr algn="l" fontAlgn="base" indent="0" latinLnBrk="1" marL="914400" rtl="0">
              <a:lnSpc>
                <a:spcPct val="100000"/>
              </a:lnSpc>
              <a:spcBef>
                <a:spcPct val="0"/>
              </a:spcBef>
              <a:spcAft>
                <a:spcPct val="0"/>
              </a:spcAft>
              <a:buFontTx/>
              <a:buNone/>
              <a:defRPr baseline="0" b="0" sz="1800" i="0" u="none">
                <a:solidFill>
                  <a:schemeClr val="dk1"/>
                </a:solidFill>
                <a:latin typeface="Calibri" pitchFamily="34" charset="0"/>
                <a:ea typeface="Arial" pitchFamily="0" charset="0"/>
                <a:sym typeface="Calibri" pitchFamily="34" charset="0"/>
              </a:defRPr>
            </a:lvl3pPr>
            <a:lvl4pPr algn="l" fontAlgn="base" indent="0" latinLnBrk="1" marL="1371600" rtl="0">
              <a:lnSpc>
                <a:spcPct val="100000"/>
              </a:lnSpc>
              <a:spcBef>
                <a:spcPct val="0"/>
              </a:spcBef>
              <a:spcAft>
                <a:spcPct val="0"/>
              </a:spcAft>
              <a:buFontTx/>
              <a:buNone/>
              <a:defRPr baseline="0" b="0" sz="1800" i="0" u="none">
                <a:solidFill>
                  <a:schemeClr val="dk1"/>
                </a:solidFill>
                <a:latin typeface="Calibri" pitchFamily="34" charset="0"/>
                <a:ea typeface="Arial" pitchFamily="0" charset="0"/>
                <a:sym typeface="Calibri" pitchFamily="34" charset="0"/>
              </a:defRPr>
            </a:lvl4pPr>
            <a:lvl5pPr algn="l" fontAlgn="base" indent="0" latinLnBrk="1" marL="1828800" rtl="0">
              <a:lnSpc>
                <a:spcPct val="100000"/>
              </a:lnSpc>
              <a:spcBef>
                <a:spcPct val="0"/>
              </a:spcBef>
              <a:spcAft>
                <a:spcPct val="0"/>
              </a:spcAft>
              <a:buFontTx/>
              <a:buNone/>
              <a:defRPr baseline="0" b="0" sz="1800" i="0" u="none">
                <a:solidFill>
                  <a:schemeClr val="dk1"/>
                </a:solidFill>
                <a:latin typeface="Calibri" pitchFamily="34" charset="0"/>
                <a:ea typeface="Arial" pitchFamily="0" charset="0"/>
                <a:sym typeface="Calibri" pitchFamily="34" charset="0"/>
              </a:defRPr>
            </a:lvl5pPr>
          </a:lstStyle>
          <a:p>
            <a:pPr algn="ctr" eaLnBrk="1" hangingPunct="1" latinLnBrk="1" lvl="0"/>
            <a:r>
              <a:rPr altLang="en-US" b="1" lang="en-US"/>
              <a:t>General/ Non – Infectious Waste</a:t>
            </a:r>
          </a:p>
        </p:txBody>
      </p:sp>
      <p:sp>
        <p:nvSpPr>
          <p:cNvPr id="1048931" name=""/>
          <p:cNvSpPr txBox="1"/>
          <p:nvPr/>
        </p:nvSpPr>
        <p:spPr>
          <a:xfrm rot="0">
            <a:off x="3886200" y="1047750"/>
            <a:ext cx="1219200" cy="647700"/>
          </a:xfrm>
          <a:prstGeom prst="rect"/>
          <a:noFill/>
          <a:ln>
            <a:noFill/>
          </a:ln>
        </p:spPr>
        <p:txBody>
          <a:bodyPr anchor="t" bIns="45720" lIns="91440" rIns="91440" tIns="45720" vert="horz">
            <a:spAutoFit/>
          </a:bodyPr>
          <a:lstStyle>
            <a:lvl1pPr algn="l" fontAlgn="base" indent="0" latinLnBrk="1" marL="0" rtl="0">
              <a:lnSpc>
                <a:spcPct val="100000"/>
              </a:lnSpc>
              <a:spcBef>
                <a:spcPct val="0"/>
              </a:spcBef>
              <a:spcAft>
                <a:spcPct val="0"/>
              </a:spcAft>
              <a:buFontTx/>
              <a:buNone/>
              <a:defRPr baseline="0" b="0" sz="1800" i="0" u="none">
                <a:solidFill>
                  <a:schemeClr val="dk1"/>
                </a:solidFill>
                <a:latin typeface="Calibri" pitchFamily="34" charset="0"/>
                <a:ea typeface="Arial" pitchFamily="0" charset="0"/>
                <a:sym typeface="Calibri" pitchFamily="34" charset="0"/>
              </a:defRPr>
            </a:lvl1pPr>
            <a:lvl2pPr algn="l" fontAlgn="base" indent="0" latinLnBrk="1" marL="457200" rtl="0">
              <a:lnSpc>
                <a:spcPct val="100000"/>
              </a:lnSpc>
              <a:spcBef>
                <a:spcPct val="0"/>
              </a:spcBef>
              <a:spcAft>
                <a:spcPct val="0"/>
              </a:spcAft>
              <a:buFontTx/>
              <a:buNone/>
              <a:defRPr baseline="0" b="0" sz="1800" i="0" u="none">
                <a:solidFill>
                  <a:schemeClr val="dk1"/>
                </a:solidFill>
                <a:latin typeface="Calibri" pitchFamily="34" charset="0"/>
                <a:ea typeface="Arial" pitchFamily="0" charset="0"/>
                <a:sym typeface="Calibri" pitchFamily="34" charset="0"/>
              </a:defRPr>
            </a:lvl2pPr>
            <a:lvl3pPr algn="l" fontAlgn="base" indent="0" latinLnBrk="1" marL="914400" rtl="0">
              <a:lnSpc>
                <a:spcPct val="100000"/>
              </a:lnSpc>
              <a:spcBef>
                <a:spcPct val="0"/>
              </a:spcBef>
              <a:spcAft>
                <a:spcPct val="0"/>
              </a:spcAft>
              <a:buFontTx/>
              <a:buNone/>
              <a:defRPr baseline="0" b="0" sz="1800" i="0" u="none">
                <a:solidFill>
                  <a:schemeClr val="dk1"/>
                </a:solidFill>
                <a:latin typeface="Calibri" pitchFamily="34" charset="0"/>
                <a:ea typeface="Arial" pitchFamily="0" charset="0"/>
                <a:sym typeface="Calibri" pitchFamily="34" charset="0"/>
              </a:defRPr>
            </a:lvl3pPr>
            <a:lvl4pPr algn="l" fontAlgn="base" indent="0" latinLnBrk="1" marL="1371600" rtl="0">
              <a:lnSpc>
                <a:spcPct val="100000"/>
              </a:lnSpc>
              <a:spcBef>
                <a:spcPct val="0"/>
              </a:spcBef>
              <a:spcAft>
                <a:spcPct val="0"/>
              </a:spcAft>
              <a:buFontTx/>
              <a:buNone/>
              <a:defRPr baseline="0" b="0" sz="1800" i="0" u="none">
                <a:solidFill>
                  <a:schemeClr val="dk1"/>
                </a:solidFill>
                <a:latin typeface="Calibri" pitchFamily="34" charset="0"/>
                <a:ea typeface="Arial" pitchFamily="0" charset="0"/>
                <a:sym typeface="Calibri" pitchFamily="34" charset="0"/>
              </a:defRPr>
            </a:lvl4pPr>
            <a:lvl5pPr algn="l" fontAlgn="base" indent="0" latinLnBrk="1" marL="1828800" rtl="0">
              <a:lnSpc>
                <a:spcPct val="100000"/>
              </a:lnSpc>
              <a:spcBef>
                <a:spcPct val="0"/>
              </a:spcBef>
              <a:spcAft>
                <a:spcPct val="0"/>
              </a:spcAft>
              <a:buFontTx/>
              <a:buNone/>
              <a:defRPr baseline="0" b="0" sz="1800" i="0" u="none">
                <a:solidFill>
                  <a:schemeClr val="dk1"/>
                </a:solidFill>
                <a:latin typeface="Calibri" pitchFamily="34" charset="0"/>
                <a:ea typeface="Arial" pitchFamily="0" charset="0"/>
                <a:sym typeface="Calibri" pitchFamily="34" charset="0"/>
              </a:defRPr>
            </a:lvl5pPr>
          </a:lstStyle>
          <a:p>
            <a:pPr algn="ctr" eaLnBrk="1" hangingPunct="1" latinLnBrk="1" lvl="0"/>
            <a:r>
              <a:rPr altLang="en-US" b="1" lang="en-US"/>
              <a:t>Infectious Waste</a:t>
            </a:r>
          </a:p>
        </p:txBody>
      </p:sp>
      <p:sp>
        <p:nvSpPr>
          <p:cNvPr id="1048932" name=""/>
          <p:cNvSpPr txBox="1"/>
          <p:nvPr/>
        </p:nvSpPr>
        <p:spPr>
          <a:xfrm rot="0">
            <a:off x="6632575" y="1117600"/>
            <a:ext cx="1476375" cy="369887"/>
          </a:xfrm>
          <a:prstGeom prst="rect"/>
          <a:noFill/>
          <a:ln>
            <a:noFill/>
          </a:ln>
        </p:spPr>
        <p:txBody>
          <a:bodyPr anchor="t" bIns="45720" lIns="91440" rIns="91440" tIns="45720" vert="horz" wrap="none">
            <a:spAutoFit/>
          </a:bodyPr>
          <a:lstStyle>
            <a:lvl1pPr algn="l" fontAlgn="base" indent="0" latinLnBrk="1" marL="0" rtl="0">
              <a:lnSpc>
                <a:spcPct val="100000"/>
              </a:lnSpc>
              <a:spcBef>
                <a:spcPct val="0"/>
              </a:spcBef>
              <a:spcAft>
                <a:spcPct val="0"/>
              </a:spcAft>
              <a:buFontTx/>
              <a:buNone/>
              <a:defRPr baseline="0" b="0" sz="1800" i="0" u="none">
                <a:solidFill>
                  <a:schemeClr val="dk1"/>
                </a:solidFill>
                <a:latin typeface="Calibri" pitchFamily="34" charset="0"/>
                <a:ea typeface="Arial" pitchFamily="0" charset="0"/>
                <a:sym typeface="Calibri" pitchFamily="34" charset="0"/>
              </a:defRPr>
            </a:lvl1pPr>
            <a:lvl2pPr algn="l" fontAlgn="base" indent="0" latinLnBrk="1" marL="457200" rtl="0">
              <a:lnSpc>
                <a:spcPct val="100000"/>
              </a:lnSpc>
              <a:spcBef>
                <a:spcPct val="0"/>
              </a:spcBef>
              <a:spcAft>
                <a:spcPct val="0"/>
              </a:spcAft>
              <a:buFontTx/>
              <a:buNone/>
              <a:defRPr baseline="0" b="0" sz="1800" i="0" u="none">
                <a:solidFill>
                  <a:schemeClr val="dk1"/>
                </a:solidFill>
                <a:latin typeface="Calibri" pitchFamily="34" charset="0"/>
                <a:ea typeface="Arial" pitchFamily="0" charset="0"/>
                <a:sym typeface="Calibri" pitchFamily="34" charset="0"/>
              </a:defRPr>
            </a:lvl2pPr>
            <a:lvl3pPr algn="l" fontAlgn="base" indent="0" latinLnBrk="1" marL="914400" rtl="0">
              <a:lnSpc>
                <a:spcPct val="100000"/>
              </a:lnSpc>
              <a:spcBef>
                <a:spcPct val="0"/>
              </a:spcBef>
              <a:spcAft>
                <a:spcPct val="0"/>
              </a:spcAft>
              <a:buFontTx/>
              <a:buNone/>
              <a:defRPr baseline="0" b="0" sz="1800" i="0" u="none">
                <a:solidFill>
                  <a:schemeClr val="dk1"/>
                </a:solidFill>
                <a:latin typeface="Calibri" pitchFamily="34" charset="0"/>
                <a:ea typeface="Arial" pitchFamily="0" charset="0"/>
                <a:sym typeface="Calibri" pitchFamily="34" charset="0"/>
              </a:defRPr>
            </a:lvl3pPr>
            <a:lvl4pPr algn="l" fontAlgn="base" indent="0" latinLnBrk="1" marL="1371600" rtl="0">
              <a:lnSpc>
                <a:spcPct val="100000"/>
              </a:lnSpc>
              <a:spcBef>
                <a:spcPct val="0"/>
              </a:spcBef>
              <a:spcAft>
                <a:spcPct val="0"/>
              </a:spcAft>
              <a:buFontTx/>
              <a:buNone/>
              <a:defRPr baseline="0" b="0" sz="1800" i="0" u="none">
                <a:solidFill>
                  <a:schemeClr val="dk1"/>
                </a:solidFill>
                <a:latin typeface="Calibri" pitchFamily="34" charset="0"/>
                <a:ea typeface="Arial" pitchFamily="0" charset="0"/>
                <a:sym typeface="Calibri" pitchFamily="34" charset="0"/>
              </a:defRPr>
            </a:lvl4pPr>
            <a:lvl5pPr algn="l" fontAlgn="base" indent="0" latinLnBrk="1" marL="1828800" rtl="0">
              <a:lnSpc>
                <a:spcPct val="100000"/>
              </a:lnSpc>
              <a:spcBef>
                <a:spcPct val="0"/>
              </a:spcBef>
              <a:spcAft>
                <a:spcPct val="0"/>
              </a:spcAft>
              <a:buFontTx/>
              <a:buNone/>
              <a:defRPr baseline="0" b="0" sz="1800" i="0" u="none">
                <a:solidFill>
                  <a:schemeClr val="dk1"/>
                </a:solidFill>
                <a:latin typeface="Calibri" pitchFamily="34" charset="0"/>
                <a:ea typeface="Arial" pitchFamily="0" charset="0"/>
                <a:sym typeface="Calibri" pitchFamily="34" charset="0"/>
              </a:defRPr>
            </a:lvl5pPr>
          </a:lstStyle>
          <a:p>
            <a:pPr eaLnBrk="1" hangingPunct="1" latinLnBrk="1" lvl="0"/>
            <a:r>
              <a:rPr altLang="en-US" b="1" lang="en-US"/>
              <a:t>Sharps Waste</a:t>
            </a:r>
          </a:p>
        </p:txBody>
      </p:sp>
      <p:sp>
        <p:nvSpPr>
          <p:cNvPr id="1048933" name=""/>
          <p:cNvSpPr txBox="1"/>
          <p:nvPr/>
        </p:nvSpPr>
        <p:spPr>
          <a:xfrm rot="0">
            <a:off x="685800" y="5867400"/>
            <a:ext cx="7897812" cy="646112"/>
          </a:xfrm>
          <a:prstGeom prst="rect"/>
          <a:noFill/>
          <a:ln>
            <a:noFill/>
          </a:ln>
        </p:spPr>
        <p:txBody>
          <a:bodyPr anchor="t" bIns="45720" lIns="91440" rIns="91440" tIns="45720" vert="horz" wrap="none">
            <a:spAutoFit/>
          </a:bodyPr>
          <a:lstStyle>
            <a:lvl1pPr algn="l" fontAlgn="base" indent="0" latinLnBrk="1" marL="0" rtl="0">
              <a:lnSpc>
                <a:spcPct val="100000"/>
              </a:lnSpc>
              <a:spcBef>
                <a:spcPct val="0"/>
              </a:spcBef>
              <a:spcAft>
                <a:spcPct val="0"/>
              </a:spcAft>
              <a:buFontTx/>
              <a:buNone/>
              <a:defRPr baseline="0" b="0" sz="1800" i="0" u="none">
                <a:solidFill>
                  <a:schemeClr val="dk1"/>
                </a:solidFill>
                <a:latin typeface="Calibri" pitchFamily="34" charset="0"/>
                <a:ea typeface="Arial" pitchFamily="0" charset="0"/>
                <a:sym typeface="Calibri" pitchFamily="34" charset="0"/>
              </a:defRPr>
            </a:lvl1pPr>
            <a:lvl2pPr algn="l" fontAlgn="base" indent="0" latinLnBrk="1" marL="457200" rtl="0">
              <a:lnSpc>
                <a:spcPct val="100000"/>
              </a:lnSpc>
              <a:spcBef>
                <a:spcPct val="0"/>
              </a:spcBef>
              <a:spcAft>
                <a:spcPct val="0"/>
              </a:spcAft>
              <a:buFontTx/>
              <a:buNone/>
              <a:defRPr baseline="0" b="0" sz="1800" i="0" u="none">
                <a:solidFill>
                  <a:schemeClr val="dk1"/>
                </a:solidFill>
                <a:latin typeface="Calibri" pitchFamily="34" charset="0"/>
                <a:ea typeface="Arial" pitchFamily="0" charset="0"/>
                <a:sym typeface="Calibri" pitchFamily="34" charset="0"/>
              </a:defRPr>
            </a:lvl2pPr>
            <a:lvl3pPr algn="l" fontAlgn="base" indent="0" latinLnBrk="1" marL="914400" rtl="0">
              <a:lnSpc>
                <a:spcPct val="100000"/>
              </a:lnSpc>
              <a:spcBef>
                <a:spcPct val="0"/>
              </a:spcBef>
              <a:spcAft>
                <a:spcPct val="0"/>
              </a:spcAft>
              <a:buFontTx/>
              <a:buNone/>
              <a:defRPr baseline="0" b="0" sz="1800" i="0" u="none">
                <a:solidFill>
                  <a:schemeClr val="dk1"/>
                </a:solidFill>
                <a:latin typeface="Calibri" pitchFamily="34" charset="0"/>
                <a:ea typeface="Arial" pitchFamily="0" charset="0"/>
                <a:sym typeface="Calibri" pitchFamily="34" charset="0"/>
              </a:defRPr>
            </a:lvl3pPr>
            <a:lvl4pPr algn="l" fontAlgn="base" indent="0" latinLnBrk="1" marL="1371600" rtl="0">
              <a:lnSpc>
                <a:spcPct val="100000"/>
              </a:lnSpc>
              <a:spcBef>
                <a:spcPct val="0"/>
              </a:spcBef>
              <a:spcAft>
                <a:spcPct val="0"/>
              </a:spcAft>
              <a:buFontTx/>
              <a:buNone/>
              <a:defRPr baseline="0" b="0" sz="1800" i="0" u="none">
                <a:solidFill>
                  <a:schemeClr val="dk1"/>
                </a:solidFill>
                <a:latin typeface="Calibri" pitchFamily="34" charset="0"/>
                <a:ea typeface="Arial" pitchFamily="0" charset="0"/>
                <a:sym typeface="Calibri" pitchFamily="34" charset="0"/>
              </a:defRPr>
            </a:lvl4pPr>
            <a:lvl5pPr algn="l" fontAlgn="base" indent="0" latinLnBrk="1" marL="1828800" rtl="0">
              <a:lnSpc>
                <a:spcPct val="100000"/>
              </a:lnSpc>
              <a:spcBef>
                <a:spcPct val="0"/>
              </a:spcBef>
              <a:spcAft>
                <a:spcPct val="0"/>
              </a:spcAft>
              <a:buFontTx/>
              <a:buNone/>
              <a:defRPr baseline="0" b="0" sz="1800" i="0" u="none">
                <a:solidFill>
                  <a:schemeClr val="dk1"/>
                </a:solidFill>
                <a:latin typeface="Calibri" pitchFamily="34" charset="0"/>
                <a:ea typeface="Arial" pitchFamily="0" charset="0"/>
                <a:sym typeface="Calibri" pitchFamily="34" charset="0"/>
              </a:defRPr>
            </a:lvl5pPr>
          </a:lstStyle>
          <a:p>
            <a:pPr algn="ctr" eaLnBrk="1" hangingPunct="1" latinLnBrk="1" lvl="0"/>
            <a:r>
              <a:rPr altLang="en-US" b="1" lang="en-US"/>
              <a:t>3 – BIN + SAFETY BOX SYSTEM</a:t>
            </a:r>
          </a:p>
          <a:p>
            <a:pPr algn="ctr" eaLnBrk="1" hangingPunct="1" latinLnBrk="1" lvl="0"/>
            <a:r>
              <a:rPr altLang="en-US" b="1" lang="en-US"/>
              <a:t>For large and medium Health Care Facilities that generate highly infectious waste</a:t>
            </a:r>
          </a:p>
        </p:txBody>
      </p:sp>
    </p:spTree>
  </p:cSld>
  <p:clrMapOvr>
    <a:masterClrMapping/>
  </p:clrMapOvr>
  <p:transition spd="slow" advClick="1">
    <p:wheel spokes="1"/>
  </p:transition>
</p:sld>
</file>

<file path=ppt/slides/slide27.xml><?xml version="1.0" encoding="utf-8"?>
<p:sld xmlns:a="http://schemas.openxmlformats.org/drawingml/2006/main" xmlns:r="http://schemas.openxmlformats.org/officeDocument/2006/relationships" xmlns:p="http://schemas.openxmlformats.org/presentationml/2006/main" showMasterSp="1">
  <p:cSld>
    <p:spTree>
      <p:nvGrpSpPr>
        <p:cNvPr id="1109" name=""/>
        <p:cNvGrpSpPr/>
        <p:nvPr/>
      </p:nvGrpSpPr>
      <p:grpSpPr>
        <a:xfrm rot="0">
          <a:off x="0" y="0"/>
          <a:ext cx="0" cy="0"/>
          <a:chOff x="0" y="0"/>
          <a:chExt cx="0" cy="0"/>
        </a:xfrm>
      </p:grpSpPr>
      <p:sp>
        <p:nvSpPr>
          <p:cNvPr id="1048632" name=""/>
          <p:cNvSpPr/>
          <p:nvPr>
            <p:ph type="title" sz="full" idx="0"/>
          </p:nvPr>
        </p:nvSpPr>
        <p:spPr>
          <a:xfrm rot="0">
            <a:off x="457200" y="304800"/>
            <a:ext cx="8229600" cy="1143000"/>
          </a:xfrm>
          <a:prstGeom prst="rect"/>
          <a:noFill/>
          <a:ln>
            <a:noFill/>
          </a:ln>
        </p:spPr>
        <p:txBody>
          <a:bodyPr anchor="b" bIns="0" lIns="0" rIns="0" tIns="45720" vert="horz"/>
          <a:lstStyle>
            <a:lvl1pPr algn="l" fontAlgn="base" indent="0" latinLnBrk="1" marL="0" rtl="0">
              <a:lnSpc>
                <a:spcPct val="100000"/>
              </a:lnSpc>
              <a:spcBef>
                <a:spcPct val="0"/>
              </a:spcBef>
              <a:spcAft>
                <a:spcPct val="0"/>
              </a:spcAft>
              <a:buFontTx/>
              <a:buNone/>
              <a:defRPr baseline="0" b="0" sz="5000" i="0" u="none">
                <a:solidFill>
                  <a:schemeClr val="lt2"/>
                </a:solidFill>
                <a:latin typeface="Calibri" pitchFamily="34" charset="0"/>
                <a:sym typeface="Calibri" pitchFamily="34" charset="0"/>
              </a:defRPr>
            </a:lvl1pPr>
          </a:lstStyle>
          <a:p>
            <a:pPr lvl="0"/>
            <a:r>
              <a:rPr altLang="en-US" b="1" lang="en-US"/>
              <a:t>Professional Roles of a Nurse</a:t>
            </a:r>
          </a:p>
        </p:txBody>
      </p:sp>
      <p:sp>
        <p:nvSpPr>
          <p:cNvPr id="1048633" name=""/>
          <p:cNvSpPr/>
          <p:nvPr>
            <p:ph sz="full" idx="1"/>
          </p:nvPr>
        </p:nvSpPr>
        <p:spPr>
          <a:xfrm rot="0">
            <a:off x="457200" y="1600200"/>
            <a:ext cx="8229600" cy="47244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lvl="0">
              <a:buFont typeface="Wingdings" pitchFamily="2" charset="2"/>
              <a:buChar char="Ø"/>
            </a:pPr>
            <a:r>
              <a:rPr altLang="en-US" b="1" lang="en-US"/>
              <a:t>Care giver </a:t>
            </a:r>
            <a:r>
              <a:rPr altLang="en-US" lang="en-US"/>
              <a:t>– Addresses clients holistic health care needs to promote health and healing process. The role include feeding, bathing and administering medications</a:t>
            </a:r>
          </a:p>
          <a:p>
            <a:pPr lvl="0">
              <a:buFont typeface="Wingdings" pitchFamily="2" charset="2"/>
              <a:buChar char="Ø"/>
            </a:pPr>
            <a:endParaRPr altLang="en-US" lang="en-US"/>
          </a:p>
          <a:p>
            <a:pPr lvl="0">
              <a:buFont typeface="Wingdings" pitchFamily="2" charset="2"/>
              <a:buChar char="Ø"/>
            </a:pPr>
            <a:r>
              <a:rPr altLang="en-US" b="1" lang="en-US"/>
              <a:t>Advocate</a:t>
            </a:r>
            <a:r>
              <a:rPr altLang="en-US" lang="en-US"/>
              <a:t> – Pleads the cause</a:t>
            </a:r>
            <a:r>
              <a:rPr altLang="en-US" lang="en-US">
                <a:solidFill>
                  <a:srgbClr val="FF0000"/>
                </a:solidFill>
              </a:rPr>
              <a:t> </a:t>
            </a:r>
            <a:r>
              <a:rPr altLang="en-US" lang="en-US"/>
              <a:t>of the patients’ rights by protecting  the client’s human and legal rights and providing assistance in asserting those rights if the need arises. Advocacy empowers the clients to be partners in the therapeutic process rather than passive recipients of care</a:t>
            </a:r>
          </a:p>
          <a:p>
            <a:pPr lvl="0"/>
            <a:endParaRPr altLang="en-US" lang="en-US"/>
          </a:p>
          <a:p>
            <a:pPr lvl="0"/>
            <a:endParaRPr altLang="en-US" lang="en-US"/>
          </a:p>
          <a:p>
            <a:pPr lvl="0"/>
            <a:endParaRPr altLang="en-US" lang="en-US"/>
          </a:p>
        </p:txBody>
      </p:sp>
    </p:spTree>
  </p:cSld>
  <p:clrMapOvr>
    <a:masterClrMapping/>
  </p:clrMapOvr>
  <p:transition spd="slow" advClick="1">
    <p:wheel spokes="1"/>
  </p:transition>
  <p:timing/>
</p:sld>
</file>

<file path=ppt/slides/slide270.xml><?xml version="1.0" encoding="utf-8"?>
<p:sld xmlns:a="http://schemas.openxmlformats.org/drawingml/2006/main" xmlns:r="http://schemas.openxmlformats.org/officeDocument/2006/relationships" xmlns:p="http://schemas.openxmlformats.org/presentationml/2006/main" showMasterSp="1">
  <p:cSld>
    <p:spTree>
      <p:nvGrpSpPr>
        <p:cNvPr id="1360" name=""/>
        <p:cNvGrpSpPr/>
        <p:nvPr/>
      </p:nvGrpSpPr>
      <p:grpSpPr>
        <a:xfrm rot="0">
          <a:off x="0" y="0"/>
          <a:ext cx="0" cy="0"/>
          <a:chOff x="0" y="0"/>
          <a:chExt cx="0" cy="0"/>
        </a:xfrm>
      </p:grpSpPr>
      <p:sp>
        <p:nvSpPr>
          <p:cNvPr id="1048934" name=""/>
          <p:cNvSpPr/>
          <p:nvPr>
            <p:ph type="title" sz="full" idx="0"/>
          </p:nvPr>
        </p:nvSpPr>
        <p:spPr>
          <a:xfrm rot="0">
            <a:off x="381000" y="228600"/>
            <a:ext cx="8229600" cy="1143000"/>
          </a:xfrm>
          <a:prstGeom prst="rect"/>
          <a:noFill/>
          <a:ln>
            <a:noFill/>
          </a:ln>
        </p:spPr>
        <p:txBody>
          <a:bodyPr anchor="b" bIns="0" lIns="0" rIns="0" tIns="45720" vert="horz"/>
          <a:lstStyle>
            <a:lvl1pPr algn="l" fontAlgn="base" indent="0" latinLnBrk="1" marL="0" rtl="0">
              <a:lnSpc>
                <a:spcPct val="100000"/>
              </a:lnSpc>
              <a:spcBef>
                <a:spcPct val="0"/>
              </a:spcBef>
              <a:spcAft>
                <a:spcPct val="0"/>
              </a:spcAft>
              <a:buFontTx/>
              <a:buNone/>
              <a:defRPr baseline="0" b="0" sz="5000" i="0" u="none">
                <a:solidFill>
                  <a:schemeClr val="lt2"/>
                </a:solidFill>
                <a:latin typeface="Calibri" pitchFamily="34" charset="0"/>
                <a:sym typeface="Calibri" pitchFamily="34" charset="0"/>
              </a:defRPr>
            </a:lvl1pPr>
          </a:lstStyle>
          <a:p>
            <a:pPr lvl="0"/>
            <a:r>
              <a:rPr altLang="en-US" b="1" lang="en-US"/>
              <a:t>Nursing Techniques</a:t>
            </a:r>
          </a:p>
        </p:txBody>
      </p:sp>
      <p:sp>
        <p:nvSpPr>
          <p:cNvPr id="1048935" name=""/>
          <p:cNvSpPr/>
          <p:nvPr>
            <p:ph sz="full" idx="1"/>
          </p:nvPr>
        </p:nvSpPr>
        <p:spPr>
          <a:xfrm rot="0">
            <a:off x="457200" y="1524000"/>
            <a:ext cx="8229600" cy="48006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lang="en-US"/>
              <a:t>Isolation Nursing</a:t>
            </a:r>
          </a:p>
          <a:p>
            <a:pPr indent="0" lvl="0" marL="0">
              <a:buFont typeface="Wingdings" pitchFamily="2" charset="2"/>
              <a:buChar char="Ø"/>
            </a:pPr>
            <a:r>
              <a:rPr altLang="en-US" lang="en-US"/>
              <a:t>It is nursing intervention aimed at preventing or containing the spread of highly contagious infections from a sick person to other patients, health workers and community e.g. Ebola, Measles, Plaque, Cholera </a:t>
            </a:r>
          </a:p>
          <a:p>
            <a:pPr indent="0" lvl="0" marL="0">
              <a:buNone/>
            </a:pPr>
            <a:endParaRPr altLang="en-US" lang="en-US"/>
          </a:p>
          <a:p>
            <a:pPr indent="0" lvl="0" marL="0">
              <a:buNone/>
            </a:pPr>
            <a:r>
              <a:rPr altLang="en-US" b="1" lang="en-US"/>
              <a:t>Barrier Nursing</a:t>
            </a:r>
          </a:p>
          <a:p>
            <a:pPr indent="0" lvl="0" marL="0">
              <a:buFont typeface="Wingdings" pitchFamily="2" charset="2"/>
              <a:buChar char="Ø"/>
            </a:pPr>
            <a:r>
              <a:rPr altLang="en-US" lang="en-US"/>
              <a:t>It is a technique that aims at preventing cross – infection of communicable diseases through fecal  - oral route e.g. Typhoid, Dysentery, Hepatitis A</a:t>
            </a:r>
          </a:p>
          <a:p>
            <a:pPr indent="0" lvl="0" marL="0"/>
            <a:endParaRPr altLang="en-US" lang="en-US"/>
          </a:p>
        </p:txBody>
      </p:sp>
    </p:spTree>
  </p:cSld>
  <p:clrMapOvr>
    <a:masterClrMapping/>
  </p:clrMapOvr>
  <p:transition spd="slow" advClick="1">
    <p:wheel spokes="1"/>
  </p:transition>
</p:sld>
</file>

<file path=ppt/slides/slide271.xml><?xml version="1.0" encoding="utf-8"?>
<p:sld xmlns:a="http://schemas.openxmlformats.org/drawingml/2006/main" xmlns:r="http://schemas.openxmlformats.org/officeDocument/2006/relationships" xmlns:p="http://schemas.openxmlformats.org/presentationml/2006/main" showMasterSp="1">
  <p:cSld>
    <p:spTree>
      <p:nvGrpSpPr>
        <p:cNvPr id="1361" name=""/>
        <p:cNvGrpSpPr/>
        <p:nvPr/>
      </p:nvGrpSpPr>
      <p:grpSpPr>
        <a:xfrm rot="0">
          <a:off x="0" y="0"/>
          <a:ext cx="0" cy="0"/>
          <a:chOff x="0" y="0"/>
          <a:chExt cx="0" cy="0"/>
        </a:xfrm>
      </p:grpSpPr>
      <p:sp>
        <p:nvSpPr>
          <p:cNvPr id="1048936" name=""/>
          <p:cNvSpPr/>
          <p:nvPr>
            <p:ph sz="full" idx="1"/>
          </p:nvPr>
        </p:nvSpPr>
        <p:spPr>
          <a:xfrm rot="0">
            <a:off x="457200" y="1295400"/>
            <a:ext cx="8229600" cy="50292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i="1" lang="en-US"/>
              <a:t>Principles of Barrier Nursing</a:t>
            </a:r>
          </a:p>
          <a:p>
            <a:pPr indent="0" lvl="0" marL="0">
              <a:buFont typeface="Wingdings" pitchFamily="2" charset="2"/>
              <a:buChar char="Ø"/>
            </a:pPr>
            <a:r>
              <a:rPr altLang="en-US" lang="en-US"/>
              <a:t>The patient should be nursed in private room as follows:</a:t>
            </a:r>
          </a:p>
          <a:p>
            <a:pPr indent="0" lvl="0" marL="0">
              <a:buFont typeface="Wingdings" pitchFamily="2" charset="2"/>
              <a:buChar char="Ø"/>
            </a:pPr>
            <a:r>
              <a:rPr altLang="en-US" lang="en-US"/>
              <a:t>Explain the procedure to the patient to enhance co – operation</a:t>
            </a:r>
          </a:p>
          <a:p>
            <a:pPr indent="0" lvl="0" marL="0">
              <a:buFont typeface="Wingdings" pitchFamily="2" charset="2"/>
              <a:buChar char="Ø"/>
            </a:pPr>
            <a:r>
              <a:rPr altLang="en-US" lang="en-US"/>
              <a:t>Equip the room with all the patient’s requirements</a:t>
            </a:r>
          </a:p>
          <a:p>
            <a:pPr indent="0" lvl="0" marL="0">
              <a:buFont typeface="Wingdings" pitchFamily="2" charset="2"/>
              <a:buChar char="Ø"/>
            </a:pPr>
            <a:r>
              <a:rPr altLang="en-US" lang="en-US"/>
              <a:t>Place or keep protective devices near the room</a:t>
            </a:r>
          </a:p>
          <a:p>
            <a:pPr indent="0" lvl="0" marL="0">
              <a:buFont typeface="Wingdings" pitchFamily="2" charset="2"/>
              <a:buChar char="Ø"/>
            </a:pPr>
            <a:r>
              <a:rPr altLang="en-US" lang="en-US"/>
              <a:t>Put a barrier notice and ensure the room has a sink and water</a:t>
            </a:r>
          </a:p>
        </p:txBody>
      </p:sp>
    </p:spTree>
  </p:cSld>
  <p:clrMapOvr>
    <a:masterClrMapping/>
  </p:clrMapOvr>
  <p:transition spd="slow" advClick="1">
    <p:wheel spokes="1"/>
  </p:transition>
</p:sld>
</file>

<file path=ppt/slides/slide272.xml><?xml version="1.0" encoding="utf-8"?>
<p:sld xmlns:a="http://schemas.openxmlformats.org/drawingml/2006/main" xmlns:r="http://schemas.openxmlformats.org/officeDocument/2006/relationships" xmlns:p="http://schemas.openxmlformats.org/presentationml/2006/main" showMasterSp="1">
  <p:cSld>
    <p:spTree>
      <p:nvGrpSpPr>
        <p:cNvPr id="1362" name=""/>
        <p:cNvGrpSpPr/>
        <p:nvPr/>
      </p:nvGrpSpPr>
      <p:grpSpPr>
        <a:xfrm rot="0">
          <a:off x="0" y="0"/>
          <a:ext cx="0" cy="0"/>
          <a:chOff x="0" y="0"/>
          <a:chExt cx="0" cy="0"/>
        </a:xfrm>
      </p:grpSpPr>
      <p:sp>
        <p:nvSpPr>
          <p:cNvPr id="1048937" name=""/>
          <p:cNvSpPr/>
          <p:nvPr>
            <p:ph sz="full" idx="1"/>
          </p:nvPr>
        </p:nvSpPr>
        <p:spPr>
          <a:xfrm rot="0">
            <a:off x="457200" y="1295400"/>
            <a:ext cx="8229600" cy="50292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lvl="0">
              <a:buFont typeface="Wingdings" pitchFamily="2" charset="2"/>
              <a:buChar char="Ø"/>
            </a:pPr>
            <a:r>
              <a:rPr altLang="en-US" lang="en-US"/>
              <a:t>Always use protective devices when attending to the patient</a:t>
            </a:r>
          </a:p>
          <a:p>
            <a:pPr lvl="0">
              <a:buFont typeface="Wingdings" pitchFamily="2" charset="2"/>
              <a:buChar char="Ø"/>
            </a:pPr>
            <a:r>
              <a:rPr altLang="en-US" lang="en-US"/>
              <a:t>Number of people entering the room should be limited</a:t>
            </a:r>
          </a:p>
          <a:p>
            <a:pPr lvl="0">
              <a:buFont typeface="Wingdings" pitchFamily="2" charset="2"/>
              <a:buChar char="Ø"/>
            </a:pPr>
            <a:r>
              <a:rPr altLang="en-US" lang="en-US"/>
              <a:t>Items in the room shouldn’t be used by another patient</a:t>
            </a:r>
          </a:p>
          <a:p>
            <a:pPr lvl="0"/>
            <a:endParaRPr altLang="en-US" lang="en-US"/>
          </a:p>
        </p:txBody>
      </p:sp>
    </p:spTree>
  </p:cSld>
  <p:clrMapOvr>
    <a:masterClrMapping/>
  </p:clrMapOvr>
  <p:transition spd="slow" advClick="1">
    <p:wheel spokes="1"/>
  </p:transition>
</p:sld>
</file>

<file path=ppt/slides/slide273.xml><?xml version="1.0" encoding="utf-8"?>
<p:sld xmlns:a="http://schemas.openxmlformats.org/drawingml/2006/main" xmlns:r="http://schemas.openxmlformats.org/officeDocument/2006/relationships" xmlns:p="http://schemas.openxmlformats.org/presentationml/2006/main" showMasterSp="1">
  <p:cSld>
    <p:spTree>
      <p:nvGrpSpPr>
        <p:cNvPr id="1363" name=""/>
        <p:cNvGrpSpPr/>
        <p:nvPr/>
      </p:nvGrpSpPr>
      <p:grpSpPr>
        <a:xfrm rot="0">
          <a:off x="0" y="0"/>
          <a:ext cx="0" cy="0"/>
          <a:chOff x="0" y="0"/>
          <a:chExt cx="0" cy="0"/>
        </a:xfrm>
      </p:grpSpPr>
      <p:sp>
        <p:nvSpPr>
          <p:cNvPr id="1048938" name=""/>
          <p:cNvSpPr/>
          <p:nvPr>
            <p:ph sz="full" idx="1"/>
          </p:nvPr>
        </p:nvSpPr>
        <p:spPr>
          <a:xfrm rot="0">
            <a:off x="457200" y="1295400"/>
            <a:ext cx="8229600" cy="50292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lang="en-US"/>
              <a:t>Reverse Barrier Nursing</a:t>
            </a:r>
          </a:p>
          <a:p>
            <a:pPr indent="0" lvl="0" marL="0">
              <a:buFont typeface="Wingdings" pitchFamily="2" charset="2"/>
              <a:buChar char="Ø"/>
            </a:pPr>
            <a:r>
              <a:rPr altLang="en-US" lang="en-US"/>
              <a:t>Nursing technique by which an immuno – compromised client is protected from infection</a:t>
            </a:r>
          </a:p>
          <a:p>
            <a:pPr indent="0" lvl="0" marL="0">
              <a:buFont typeface="Wingdings" pitchFamily="2" charset="2"/>
              <a:buChar char="Ø"/>
            </a:pPr>
            <a:r>
              <a:rPr altLang="en-US" lang="en-US"/>
              <a:t>Aims at protecting susceptible patient from infections</a:t>
            </a:r>
          </a:p>
          <a:p>
            <a:pPr indent="0" lvl="0" marL="0">
              <a:buFont typeface="Wingdings" pitchFamily="2" charset="2"/>
              <a:buChar char="Ø"/>
            </a:pPr>
            <a:r>
              <a:rPr altLang="en-US" lang="en-US"/>
              <a:t>Protects the client from acquiring nasocomial infections</a:t>
            </a:r>
          </a:p>
          <a:p>
            <a:pPr indent="0" lvl="0" marL="0">
              <a:buFont typeface="Wingdings" pitchFamily="2" charset="2"/>
              <a:buChar char="Ø"/>
            </a:pPr>
            <a:r>
              <a:rPr altLang="en-US" lang="en-US"/>
              <a:t>Indicated is excessive burns, acute renal failure, leukemia</a:t>
            </a:r>
          </a:p>
        </p:txBody>
      </p:sp>
    </p:spTree>
  </p:cSld>
  <p:clrMapOvr>
    <a:masterClrMapping/>
  </p:clrMapOvr>
  <p:transition spd="slow" advClick="1">
    <p:wheel spokes="1"/>
  </p:transition>
</p:sld>
</file>

<file path=ppt/slides/slide274.xml><?xml version="1.0" encoding="utf-8"?>
<p:sld xmlns:a="http://schemas.openxmlformats.org/drawingml/2006/main" xmlns:r="http://schemas.openxmlformats.org/officeDocument/2006/relationships" xmlns:p="http://schemas.openxmlformats.org/presentationml/2006/main" showMasterSp="1">
  <p:cSld>
    <p:spTree>
      <p:nvGrpSpPr>
        <p:cNvPr id="1364" name=""/>
        <p:cNvGrpSpPr/>
        <p:nvPr/>
      </p:nvGrpSpPr>
      <p:grpSpPr>
        <a:xfrm rot="0">
          <a:off x="0" y="0"/>
          <a:ext cx="0" cy="0"/>
          <a:chOff x="0" y="0"/>
          <a:chExt cx="0" cy="0"/>
        </a:xfrm>
      </p:grpSpPr>
      <p:sp>
        <p:nvSpPr>
          <p:cNvPr id="1048939" name=""/>
          <p:cNvSpPr/>
          <p:nvPr>
            <p:ph sz="full" idx="1"/>
          </p:nvPr>
        </p:nvSpPr>
        <p:spPr>
          <a:xfrm rot="0">
            <a:off x="457200" y="1066800"/>
            <a:ext cx="8229600" cy="52578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i="1" lang="en-US"/>
              <a:t>Principles of Reverse Barrier Nursing</a:t>
            </a:r>
          </a:p>
          <a:p>
            <a:pPr indent="0" lvl="0" marL="0">
              <a:buFont typeface="Wingdings" pitchFamily="2" charset="2"/>
              <a:buChar char="Ø"/>
            </a:pPr>
            <a:r>
              <a:rPr altLang="en-US" lang="en-US"/>
              <a:t>Patient should be isolated</a:t>
            </a:r>
          </a:p>
          <a:p>
            <a:pPr indent="0" lvl="0" marL="0">
              <a:buFont typeface="Wingdings" pitchFamily="2" charset="2"/>
              <a:buChar char="Ø"/>
            </a:pPr>
            <a:r>
              <a:rPr altLang="en-US" lang="en-US"/>
              <a:t>Air entering the room should be filtered</a:t>
            </a:r>
          </a:p>
          <a:p>
            <a:pPr indent="0" lvl="0" marL="0">
              <a:buFont typeface="Wingdings" pitchFamily="2" charset="2"/>
              <a:buChar char="Ø"/>
            </a:pPr>
            <a:r>
              <a:rPr altLang="en-US" lang="en-US"/>
              <a:t>Number of people entering the room should be limited</a:t>
            </a:r>
          </a:p>
          <a:p>
            <a:pPr indent="0" lvl="0" marL="0">
              <a:buFont typeface="Wingdings" pitchFamily="2" charset="2"/>
              <a:buChar char="Ø"/>
            </a:pPr>
            <a:r>
              <a:rPr altLang="en-US" lang="en-US"/>
              <a:t>All equipment to be used by the patient should decontaminated and not shared</a:t>
            </a:r>
          </a:p>
          <a:p>
            <a:pPr indent="0" lvl="0" marL="0">
              <a:buFont typeface="Wingdings" pitchFamily="2" charset="2"/>
              <a:buChar char="Ø"/>
            </a:pPr>
            <a:r>
              <a:rPr altLang="en-US" lang="en-US"/>
              <a:t>Temperature should be monitored</a:t>
            </a:r>
          </a:p>
          <a:p>
            <a:pPr indent="0" lvl="0" marL="0">
              <a:buFont typeface="Wingdings" pitchFamily="2" charset="2"/>
              <a:buChar char="Ø"/>
            </a:pPr>
            <a:r>
              <a:rPr altLang="en-US" lang="en-US"/>
              <a:t>Fresh flowers and fruits should be kept in the room since they help contain toxoplasmosis</a:t>
            </a:r>
          </a:p>
        </p:txBody>
      </p:sp>
    </p:spTree>
  </p:cSld>
  <p:clrMapOvr>
    <a:masterClrMapping/>
  </p:clrMapOvr>
  <p:transition spd="slow" advClick="1">
    <p:wheel spokes="1"/>
  </p:transition>
</p:sld>
</file>

<file path=ppt/slides/slide275.xml><?xml version="1.0" encoding="utf-8"?>
<p:sld xmlns:a="http://schemas.openxmlformats.org/drawingml/2006/main" xmlns:r="http://schemas.openxmlformats.org/officeDocument/2006/relationships" xmlns:p="http://schemas.openxmlformats.org/presentationml/2006/main" showMasterSp="1">
  <p:cSld>
    <p:spTree>
      <p:nvGrpSpPr>
        <p:cNvPr id="1365" name=""/>
        <p:cNvGrpSpPr/>
        <p:nvPr/>
      </p:nvGrpSpPr>
      <p:grpSpPr>
        <a:xfrm rot="0">
          <a:off x="0" y="0"/>
          <a:ext cx="0" cy="0"/>
          <a:chOff x="0" y="0"/>
          <a:chExt cx="0" cy="0"/>
        </a:xfrm>
      </p:grpSpPr>
      <p:pic>
        <p:nvPicPr>
          <p:cNvPr id="2097166" name=""/>
          <p:cNvPicPr>
            <a:picLocks/>
          </p:cNvPicPr>
          <p:nvPr>
            <p:ph type="title" sz="full" idx="0"/>
          </p:nvPr>
        </p:nvPicPr>
        <p:blipFill>
          <a:blip xmlns:r="http://schemas.openxmlformats.org/officeDocument/2006/relationships" r:embed="rId1"/>
          <a:srcRect l="0" t="0" r="0" b="0"/>
          <a:stretch>
            <a:fillRect/>
          </a:stretch>
        </p:blipFill>
        <p:spPr>
          <a:xfrm rot="0">
            <a:off x="523875" y="2432050"/>
            <a:ext cx="7785100" cy="1371600"/>
          </a:xfrm>
          <a:prstGeom prst="rect"/>
          <a:noFill/>
          <a:ln>
            <a:noFill/>
          </a:ln>
        </p:spPr>
      </p:pic>
    </p:spTree>
  </p:cSld>
  <p:clrMapOvr>
    <a:masterClrMapping/>
  </p:clrMapOvr>
  <p:transition spd="slow" advClick="1">
    <p:wheel spokes="1"/>
  </p:transition>
</p:sld>
</file>

<file path=ppt/slides/slide276.xml><?xml version="1.0" encoding="utf-8"?>
<p:sld xmlns:a="http://schemas.openxmlformats.org/drawingml/2006/main" xmlns:r="http://schemas.openxmlformats.org/officeDocument/2006/relationships" xmlns:p="http://schemas.openxmlformats.org/presentationml/2006/main" showMasterSp="1">
  <p:cSld>
    <p:spTree>
      <p:nvGrpSpPr>
        <p:cNvPr id="1366" name=""/>
        <p:cNvGrpSpPr/>
        <p:nvPr/>
      </p:nvGrpSpPr>
      <p:grpSpPr>
        <a:xfrm rot="0">
          <a:off x="0" y="0"/>
          <a:ext cx="0" cy="0"/>
          <a:chOff x="0" y="0"/>
          <a:chExt cx="0" cy="0"/>
        </a:xfrm>
      </p:grpSpPr>
      <p:sp>
        <p:nvSpPr>
          <p:cNvPr id="1048940" name=""/>
          <p:cNvSpPr/>
          <p:nvPr>
            <p:ph sz="full" idx="1"/>
          </p:nvPr>
        </p:nvSpPr>
        <p:spPr>
          <a:xfrm rot="0">
            <a:off x="457200" y="990600"/>
            <a:ext cx="8229600" cy="53340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lvl="0">
              <a:buFont typeface="Wingdings" pitchFamily="2" charset="2"/>
              <a:buChar char="Ø"/>
            </a:pPr>
            <a:r>
              <a:rPr altLang="en-US" lang="en-US"/>
              <a:t>Since most important parts of the environment of a hospitalized patient is bed, bed making is important to nurses</a:t>
            </a:r>
          </a:p>
          <a:p>
            <a:pPr lvl="0">
              <a:buNone/>
            </a:pPr>
            <a:endParaRPr altLang="en-US" lang="en-US"/>
          </a:p>
          <a:p>
            <a:pPr lvl="0">
              <a:buFont typeface="Wingdings" pitchFamily="2" charset="2"/>
              <a:buChar char="Ø"/>
            </a:pPr>
            <a:r>
              <a:rPr altLang="en-US" lang="en-US"/>
              <a:t>A clean bed that is wrinkle – free and remains intact when a patient moves around does a great deal for the patient’s physical and psychological comfort</a:t>
            </a:r>
          </a:p>
        </p:txBody>
      </p:sp>
    </p:spTree>
  </p:cSld>
  <p:clrMapOvr>
    <a:masterClrMapping/>
  </p:clrMapOvr>
  <p:transition spd="slow" advClick="1">
    <p:wheel spokes="1"/>
  </p:transition>
</p:sld>
</file>

<file path=ppt/slides/slide277.xml><?xml version="1.0" encoding="utf-8"?>
<p:sld xmlns:a="http://schemas.openxmlformats.org/drawingml/2006/main" xmlns:r="http://schemas.openxmlformats.org/officeDocument/2006/relationships" xmlns:p="http://schemas.openxmlformats.org/presentationml/2006/main" showMasterSp="1">
  <p:cSld>
    <p:spTree>
      <p:nvGrpSpPr>
        <p:cNvPr id="1367" name=""/>
        <p:cNvGrpSpPr/>
        <p:nvPr/>
      </p:nvGrpSpPr>
      <p:grpSpPr>
        <a:xfrm rot="0">
          <a:off x="0" y="0"/>
          <a:ext cx="0" cy="0"/>
          <a:chOff x="0" y="0"/>
          <a:chExt cx="0" cy="0"/>
        </a:xfrm>
      </p:grpSpPr>
      <p:sp>
        <p:nvSpPr>
          <p:cNvPr id="1048941" name=""/>
          <p:cNvSpPr/>
          <p:nvPr>
            <p:ph sz="full" idx="1"/>
          </p:nvPr>
        </p:nvSpPr>
        <p:spPr>
          <a:xfrm rot="0">
            <a:off x="457200" y="1295400"/>
            <a:ext cx="8229600" cy="50292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lang="en-US"/>
              <a:t>Aims of Bed Making</a:t>
            </a:r>
          </a:p>
          <a:p>
            <a:pPr indent="0" lvl="0" marL="0">
              <a:buFont typeface="Wingdings" pitchFamily="2" charset="2"/>
              <a:buChar char="Ø"/>
            </a:pPr>
            <a:r>
              <a:rPr altLang="en-US" lang="en-US"/>
              <a:t>Make the ward neat</a:t>
            </a:r>
          </a:p>
          <a:p>
            <a:pPr indent="0" lvl="0" marL="0">
              <a:buFont typeface="Wingdings" pitchFamily="2" charset="2"/>
              <a:buChar char="Ø"/>
            </a:pPr>
            <a:r>
              <a:rPr altLang="en-US" lang="en-US"/>
              <a:t>Provide comfort to the patient</a:t>
            </a:r>
          </a:p>
          <a:p>
            <a:pPr indent="0" lvl="0" marL="0">
              <a:buFont typeface="Wingdings" pitchFamily="2" charset="2"/>
              <a:buChar char="Ø"/>
            </a:pPr>
            <a:r>
              <a:rPr altLang="en-US" lang="en-US"/>
              <a:t>Save time and energy</a:t>
            </a:r>
          </a:p>
          <a:p>
            <a:pPr indent="0" lvl="0" marL="0">
              <a:buFont typeface="Wingdings" pitchFamily="2" charset="2"/>
              <a:buChar char="Ø"/>
            </a:pPr>
            <a:r>
              <a:rPr altLang="en-US" lang="en-US"/>
              <a:t>Observe for and prevent pressure sores</a:t>
            </a:r>
          </a:p>
          <a:p>
            <a:pPr indent="0" lvl="0" marL="0">
              <a:buFont typeface="Wingdings" pitchFamily="2" charset="2"/>
              <a:buChar char="Ø"/>
            </a:pPr>
            <a:r>
              <a:rPr altLang="en-US" lang="en-US"/>
              <a:t>Adapt the patient’s needs</a:t>
            </a:r>
          </a:p>
        </p:txBody>
      </p:sp>
    </p:spTree>
  </p:cSld>
  <p:clrMapOvr>
    <a:masterClrMapping/>
  </p:clrMapOvr>
  <p:transition spd="slow" advClick="1">
    <p:wheel spokes="1"/>
  </p:transition>
</p:sld>
</file>

<file path=ppt/slides/slide278.xml><?xml version="1.0" encoding="utf-8"?>
<p:sld xmlns:a="http://schemas.openxmlformats.org/drawingml/2006/main" xmlns:r="http://schemas.openxmlformats.org/officeDocument/2006/relationships" xmlns:p="http://schemas.openxmlformats.org/presentationml/2006/main" showMasterSp="1">
  <p:cSld>
    <p:spTree>
      <p:nvGrpSpPr>
        <p:cNvPr id="1368" name=""/>
        <p:cNvGrpSpPr/>
        <p:nvPr/>
      </p:nvGrpSpPr>
      <p:grpSpPr>
        <a:xfrm rot="0">
          <a:off x="0" y="0"/>
          <a:ext cx="0" cy="0"/>
          <a:chOff x="0" y="0"/>
          <a:chExt cx="0" cy="0"/>
        </a:xfrm>
      </p:grpSpPr>
      <p:sp>
        <p:nvSpPr>
          <p:cNvPr id="1048942" name=""/>
          <p:cNvSpPr/>
          <p:nvPr>
            <p:ph sz="full" idx="1"/>
          </p:nvPr>
        </p:nvSpPr>
        <p:spPr>
          <a:xfrm rot="0">
            <a:off x="457200" y="381000"/>
            <a:ext cx="8229600" cy="61722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lang="en-US"/>
              <a:t>PRINCIPLES OF ASEPSIS IN BED MAKING</a:t>
            </a:r>
          </a:p>
          <a:p>
            <a:pPr indent="0" lvl="0" marL="0">
              <a:buFont typeface="Wingdings" pitchFamily="2" charset="2"/>
              <a:buChar char="Ø"/>
            </a:pPr>
            <a:r>
              <a:rPr altLang="en-US" lang="en-US"/>
              <a:t>Micro – organisms move through space in air currents, therefore:</a:t>
            </a:r>
          </a:p>
          <a:p>
            <a:pPr indent="0" lvl="0" marL="0">
              <a:buFont typeface="Wingdings" pitchFamily="2" charset="2"/>
              <a:buChar char="§"/>
            </a:pPr>
            <a:r>
              <a:rPr altLang="en-US" lang="en-US"/>
              <a:t>Handle linen carefully</a:t>
            </a:r>
          </a:p>
          <a:p>
            <a:pPr indent="0" lvl="0" marL="0">
              <a:buFont typeface="Wingdings" pitchFamily="2" charset="2"/>
              <a:buChar char="§"/>
            </a:pPr>
            <a:r>
              <a:rPr altLang="en-US" lang="en-US"/>
              <a:t>Avoid throwing it on the floor to prevent spread of any micro – organisms present either on the floor or linen</a:t>
            </a:r>
          </a:p>
          <a:p>
            <a:pPr indent="0" lvl="0" marL="0">
              <a:buFont typeface="Wingdings" pitchFamily="2" charset="2"/>
              <a:buChar char="§"/>
            </a:pPr>
            <a:r>
              <a:rPr altLang="en-US" lang="en-US"/>
              <a:t>Avoid shaking or tossing it into the laundry hamper/ linen carrier</a:t>
            </a:r>
          </a:p>
          <a:p>
            <a:pPr indent="0" lvl="0" marL="0">
              <a:buFont typeface="Wingdings" pitchFamily="2" charset="2"/>
              <a:buChar char="Ø"/>
            </a:pPr>
            <a:r>
              <a:rPr altLang="en-US" lang="en-US"/>
              <a:t>Micro – organisms are transferred from one surface to another on contact, therefore:</a:t>
            </a:r>
          </a:p>
          <a:p>
            <a:pPr indent="0" lvl="0" marL="0">
              <a:buFont typeface="Wingdings" pitchFamily="2" charset="2"/>
              <a:buChar char="§"/>
            </a:pPr>
            <a:r>
              <a:rPr altLang="en-US" lang="en-US"/>
              <a:t>Hold soiled linen and clean linen way from your uniform to prevent contamination of either </a:t>
            </a:r>
          </a:p>
          <a:p>
            <a:pPr indent="0" lvl="0" marL="0">
              <a:buFont typeface="Wingdings" pitchFamily="2" charset="2"/>
              <a:buChar char="Ø"/>
            </a:pPr>
            <a:r>
              <a:rPr altLang="en-US" lang="en-US"/>
              <a:t>Proper hand washing before you begin and after bed making</a:t>
            </a:r>
          </a:p>
          <a:p>
            <a:pPr indent="0" lvl="0" marL="0">
              <a:buFont typeface="Wingdings" pitchFamily="2" charset="2"/>
              <a:buChar char="§"/>
            </a:pPr>
            <a:endParaRPr altLang="en-US" lang="en-US"/>
          </a:p>
        </p:txBody>
      </p:sp>
    </p:spTree>
  </p:cSld>
  <p:clrMapOvr>
    <a:masterClrMapping/>
  </p:clrMapOvr>
  <p:transition spd="slow" advClick="1">
    <p:wheel spokes="1"/>
  </p:transition>
</p:sld>
</file>

<file path=ppt/slides/slide279.xml><?xml version="1.0" encoding="utf-8"?>
<p:sld xmlns:a="http://schemas.openxmlformats.org/drawingml/2006/main" xmlns:r="http://schemas.openxmlformats.org/officeDocument/2006/relationships" xmlns:p="http://schemas.openxmlformats.org/presentationml/2006/main" showMasterSp="1">
  <p:cSld>
    <p:spTree>
      <p:nvGrpSpPr>
        <p:cNvPr id="1369" name=""/>
        <p:cNvGrpSpPr/>
        <p:nvPr/>
      </p:nvGrpSpPr>
      <p:grpSpPr>
        <a:xfrm rot="0">
          <a:off x="0" y="0"/>
          <a:ext cx="0" cy="0"/>
          <a:chOff x="0" y="0"/>
          <a:chExt cx="0" cy="0"/>
        </a:xfrm>
      </p:grpSpPr>
      <p:sp>
        <p:nvSpPr>
          <p:cNvPr id="1048943" name=""/>
          <p:cNvSpPr/>
          <p:nvPr>
            <p:ph sz="full" idx="1"/>
          </p:nvPr>
        </p:nvSpPr>
        <p:spPr>
          <a:xfrm rot="0">
            <a:off x="457200" y="762000"/>
            <a:ext cx="8229600" cy="55626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lang="en-US"/>
              <a:t>BODY MECHANICS IN BED MAKING</a:t>
            </a:r>
          </a:p>
          <a:p>
            <a:pPr indent="0" lvl="0" marL="0">
              <a:buFont typeface="Wingdings" pitchFamily="2" charset="2"/>
              <a:buChar char="Ø"/>
            </a:pPr>
            <a:r>
              <a:rPr altLang="en-US" lang="en-US"/>
              <a:t>When bending, bend your knees, not your back in order to keep the center of gravity above and close to the base of support and help prevent fatigue</a:t>
            </a:r>
          </a:p>
          <a:p>
            <a:pPr indent="0" lvl="0" marL="0">
              <a:buFont typeface="Wingdings" pitchFamily="2" charset="2"/>
              <a:buChar char="Ø"/>
            </a:pPr>
            <a:endParaRPr altLang="en-US" lang="en-US"/>
          </a:p>
          <a:p>
            <a:pPr indent="0" lvl="0" marL="0">
              <a:buFont typeface="Wingdings" pitchFamily="2" charset="2"/>
              <a:buChar char="Ø"/>
            </a:pPr>
            <a:r>
              <a:rPr altLang="en-US" lang="en-US"/>
              <a:t>Face your entire body in the direction that you are moving to avoid twisting in order to prevent strain or injury</a:t>
            </a:r>
          </a:p>
          <a:p>
            <a:pPr indent="0" lvl="0" marL="0">
              <a:buFont typeface="Wingdings" pitchFamily="2" charset="2"/>
              <a:buChar char="Ø"/>
            </a:pPr>
            <a:endParaRPr altLang="en-US" lang="en-US"/>
          </a:p>
          <a:p>
            <a:pPr indent="0" lvl="0" marL="0">
              <a:buFont typeface="Wingdings" pitchFamily="2" charset="2"/>
              <a:buChar char="Ø"/>
            </a:pPr>
            <a:r>
              <a:rPr altLang="en-US" lang="en-US"/>
              <a:t>Organize your work. Conserve your steps by making a few trips around the bed as possible</a:t>
            </a:r>
          </a:p>
        </p:txBody>
      </p:sp>
    </p:spTree>
  </p:cSld>
  <p:clrMapOvr>
    <a:masterClrMapping/>
  </p:clrMapOvr>
  <p:transition spd="slow" advClick="1">
    <p:wheel spokes="1"/>
  </p:transition>
</p:sld>
</file>

<file path=ppt/slides/slide28.xml><?xml version="1.0" encoding="utf-8"?>
<p:sld xmlns:a="http://schemas.openxmlformats.org/drawingml/2006/main" xmlns:r="http://schemas.openxmlformats.org/officeDocument/2006/relationships" xmlns:p="http://schemas.openxmlformats.org/presentationml/2006/main" showMasterSp="1">
  <p:cSld>
    <p:spTree>
      <p:nvGrpSpPr>
        <p:cNvPr id="1110" name=""/>
        <p:cNvGrpSpPr/>
        <p:nvPr/>
      </p:nvGrpSpPr>
      <p:grpSpPr>
        <a:xfrm rot="0">
          <a:off x="0" y="0"/>
          <a:ext cx="0" cy="0"/>
          <a:chOff x="0" y="0"/>
          <a:chExt cx="0" cy="0"/>
        </a:xfrm>
      </p:grpSpPr>
      <p:sp>
        <p:nvSpPr>
          <p:cNvPr id="1048634" name=""/>
          <p:cNvSpPr/>
          <p:nvPr>
            <p:ph sz="full" idx="1"/>
          </p:nvPr>
        </p:nvSpPr>
        <p:spPr>
          <a:xfrm rot="0">
            <a:off x="457200" y="1143000"/>
            <a:ext cx="8229600" cy="4983162"/>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eaLnBrk="1" hangingPunct="1" latinLnBrk="1" lvl="0">
              <a:buFont typeface="Wingdings" pitchFamily="2" charset="2"/>
              <a:buChar char="Ø"/>
            </a:pPr>
            <a:r>
              <a:rPr altLang="en-US" b="1" lang="en-US"/>
              <a:t>Teacher</a:t>
            </a:r>
            <a:r>
              <a:rPr altLang="en-US" lang="en-US"/>
              <a:t> – This is an intrinsic part of nursing, where the nurse views each interaction with a client as a learning opportunity (both client and nurse can learn). Teaching can be formal, informal, intentional or incidental. Here the nurse provides information, seeks to empower clients for self care, encourages compliance with prescribed medications and promotes healthy lifestyle</a:t>
            </a:r>
          </a:p>
        </p:txBody>
      </p:sp>
    </p:spTree>
  </p:cSld>
  <p:clrMapOvr>
    <a:masterClrMapping/>
  </p:clrMapOvr>
  <p:transition spd="slow" advClick="1">
    <p:wheel spokes="1"/>
  </p:transition>
  <p:timing/>
</p:sld>
</file>

<file path=ppt/slides/slide280.xml><?xml version="1.0" encoding="utf-8"?>
<p:sld xmlns:a="http://schemas.openxmlformats.org/drawingml/2006/main" xmlns:r="http://schemas.openxmlformats.org/officeDocument/2006/relationships" xmlns:p="http://schemas.openxmlformats.org/presentationml/2006/main" showMasterSp="1">
  <p:cSld>
    <p:spTree>
      <p:nvGrpSpPr>
        <p:cNvPr id="1370" name=""/>
        <p:cNvGrpSpPr/>
        <p:nvPr/>
      </p:nvGrpSpPr>
      <p:grpSpPr>
        <a:xfrm rot="0">
          <a:off x="0" y="0"/>
          <a:ext cx="0" cy="0"/>
          <a:chOff x="0" y="0"/>
          <a:chExt cx="0" cy="0"/>
        </a:xfrm>
      </p:grpSpPr>
      <p:sp>
        <p:nvSpPr>
          <p:cNvPr id="1048944" name=""/>
          <p:cNvSpPr/>
          <p:nvPr>
            <p:ph type="title" sz="full" idx="0"/>
          </p:nvPr>
        </p:nvSpPr>
        <p:spPr>
          <a:xfrm rot="0">
            <a:off x="457200" y="304800"/>
            <a:ext cx="8229600" cy="1543050"/>
          </a:xfrm>
          <a:prstGeom prst="rect"/>
          <a:noFill/>
          <a:ln>
            <a:noFill/>
          </a:ln>
        </p:spPr>
        <p:txBody>
          <a:bodyPr anchor="b" bIns="0" lIns="0" rIns="0" tIns="45720" vert="horz"/>
          <a:lstStyle>
            <a:lvl1pPr algn="l" fontAlgn="base" indent="0" latinLnBrk="1" marL="0" rtl="0">
              <a:lnSpc>
                <a:spcPct val="100000"/>
              </a:lnSpc>
              <a:spcBef>
                <a:spcPct val="0"/>
              </a:spcBef>
              <a:spcAft>
                <a:spcPct val="0"/>
              </a:spcAft>
              <a:buFontTx/>
              <a:buNone/>
              <a:defRPr baseline="0" b="0" sz="5000" i="0" u="none">
                <a:solidFill>
                  <a:schemeClr val="lt2"/>
                </a:solidFill>
                <a:latin typeface="Calibri" pitchFamily="34" charset="0"/>
                <a:sym typeface="Calibri" pitchFamily="34" charset="0"/>
              </a:defRPr>
            </a:lvl1pPr>
          </a:lstStyle>
          <a:p>
            <a:pPr algn="ctr" lvl="0"/>
            <a:br/>
            <a:r>
              <a:rPr altLang="en-US" b="1" lang="en-US"/>
              <a:t>Special Appliances used in Bed Making</a:t>
            </a:r>
          </a:p>
        </p:txBody>
      </p:sp>
      <p:sp>
        <p:nvSpPr>
          <p:cNvPr id="1048945" name=""/>
          <p:cNvSpPr/>
          <p:nvPr>
            <p:ph sz="full" idx="1"/>
          </p:nvPr>
        </p:nvSpPr>
        <p:spPr>
          <a:xfrm rot="0">
            <a:off x="457200" y="1935162"/>
            <a:ext cx="8229600" cy="4389437"/>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lvl="0">
              <a:buFont typeface="Wingdings" pitchFamily="2" charset="2"/>
              <a:buChar char="Ø"/>
            </a:pPr>
            <a:r>
              <a:rPr altLang="en-US" lang="en-US"/>
              <a:t>Special beds are used on many occasions for the comfort of the patient, protection of bed linen, prevention of pressure sores, facilitation of easier putting of patients in bed and care of patients with certain conditions </a:t>
            </a:r>
          </a:p>
          <a:p>
            <a:pPr lvl="0">
              <a:buFont typeface="Wingdings" pitchFamily="2" charset="2"/>
              <a:buChar char="Ø"/>
            </a:pPr>
            <a:endParaRPr altLang="en-US" lang="en-US"/>
          </a:p>
          <a:p>
            <a:pPr lvl="0">
              <a:buFont typeface="Wingdings" pitchFamily="2" charset="2"/>
              <a:buChar char="Ø"/>
            </a:pPr>
            <a:r>
              <a:rPr altLang="en-US" lang="en-US"/>
              <a:t>Extra appliances may be added to the requirements for a simple bed in the preparation of special beds</a:t>
            </a:r>
          </a:p>
          <a:p>
            <a:pPr lvl="0">
              <a:buFont typeface="Wingdings" pitchFamily="2" charset="2"/>
              <a:buChar char="Ø"/>
            </a:pPr>
            <a:endParaRPr altLang="en-US" lang="en-US"/>
          </a:p>
        </p:txBody>
      </p:sp>
    </p:spTree>
  </p:cSld>
  <p:clrMapOvr>
    <a:masterClrMapping/>
  </p:clrMapOvr>
  <p:transition spd="slow" advClick="1">
    <p:wheel spokes="1"/>
  </p:transition>
</p:sld>
</file>

<file path=ppt/slides/slide281.xml><?xml version="1.0" encoding="utf-8"?>
<p:sld xmlns:a="http://schemas.openxmlformats.org/drawingml/2006/main" xmlns:r="http://schemas.openxmlformats.org/officeDocument/2006/relationships" xmlns:p="http://schemas.openxmlformats.org/presentationml/2006/main" showMasterSp="1">
  <p:cSld>
    <p:spTree>
      <p:nvGrpSpPr>
        <p:cNvPr id="1371" name=""/>
        <p:cNvGrpSpPr/>
        <p:nvPr/>
      </p:nvGrpSpPr>
      <p:grpSpPr>
        <a:xfrm rot="0">
          <a:off x="0" y="0"/>
          <a:ext cx="0" cy="0"/>
          <a:chOff x="0" y="0"/>
          <a:chExt cx="0" cy="0"/>
        </a:xfrm>
      </p:grpSpPr>
      <p:sp>
        <p:nvSpPr>
          <p:cNvPr id="1048946" name=""/>
          <p:cNvSpPr/>
          <p:nvPr>
            <p:ph sz="full" idx="1"/>
          </p:nvPr>
        </p:nvSpPr>
        <p:spPr>
          <a:xfrm rot="0">
            <a:off x="457200" y="1066800"/>
            <a:ext cx="8229600" cy="52578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lang="en-US"/>
              <a:t>These appliances include:</a:t>
            </a:r>
          </a:p>
          <a:p>
            <a:pPr indent="0" lvl="0" marL="0">
              <a:buNone/>
            </a:pPr>
            <a:r>
              <a:rPr altLang="en-US" b="1" i="1" lang="en-US"/>
              <a:t>Mackintosh</a:t>
            </a:r>
          </a:p>
          <a:p>
            <a:pPr indent="0" lvl="0" marL="0">
              <a:buNone/>
            </a:pPr>
            <a:r>
              <a:rPr altLang="en-US" lang="en-US"/>
              <a:t>Water proof material used to protect the bottom sheets, pillows and mattress from getting wet</a:t>
            </a:r>
          </a:p>
          <a:p>
            <a:pPr indent="0" lvl="0" marL="0">
              <a:buNone/>
            </a:pPr>
            <a:r>
              <a:rPr altLang="en-US" b="1" i="1" lang="en-US"/>
              <a:t>Bed Cradle</a:t>
            </a:r>
          </a:p>
          <a:p>
            <a:pPr indent="0" lvl="0" marL="0">
              <a:buNone/>
            </a:pPr>
            <a:r>
              <a:rPr altLang="en-US" lang="en-US"/>
              <a:t>Appliance used to keep the weight of the linen off the patient e.g. in patient with burns to protect linen from touching the area with wound</a:t>
            </a:r>
          </a:p>
          <a:p>
            <a:pPr indent="0" lvl="0" marL="0">
              <a:buNone/>
            </a:pPr>
            <a:r>
              <a:rPr altLang="en-US" b="1" i="1" lang="en-US"/>
              <a:t>Bed Blocks</a:t>
            </a:r>
          </a:p>
          <a:p>
            <a:pPr indent="0" lvl="0" marL="0">
              <a:buNone/>
            </a:pPr>
            <a:r>
              <a:rPr altLang="en-US" lang="en-US"/>
              <a:t>Made of wood and used to raise the bed on one side e.g. to supply blood to vital organs like the brain</a:t>
            </a:r>
          </a:p>
          <a:p>
            <a:pPr indent="0" lvl="0" marL="0">
              <a:buNone/>
            </a:pPr>
            <a:endParaRPr altLang="en-US" lang="en-US"/>
          </a:p>
          <a:p>
            <a:pPr indent="0" lvl="0" marL="0">
              <a:buNone/>
            </a:pPr>
            <a:endParaRPr altLang="en-US" lang="en-US"/>
          </a:p>
          <a:p>
            <a:pPr indent="0" lvl="0" marL="0">
              <a:buNone/>
            </a:pPr>
            <a:endParaRPr altLang="en-US" lang="en-US"/>
          </a:p>
        </p:txBody>
      </p:sp>
    </p:spTree>
  </p:cSld>
  <p:clrMapOvr>
    <a:masterClrMapping/>
  </p:clrMapOvr>
  <p:transition spd="slow" advClick="1">
    <p:wheel spokes="1"/>
  </p:transition>
</p:sld>
</file>

<file path=ppt/slides/slide282.xml><?xml version="1.0" encoding="utf-8"?>
<p:sld xmlns:a="http://schemas.openxmlformats.org/drawingml/2006/main" xmlns:r="http://schemas.openxmlformats.org/officeDocument/2006/relationships" xmlns:p="http://schemas.openxmlformats.org/presentationml/2006/main" showMasterSp="1">
  <p:cSld>
    <p:spTree>
      <p:nvGrpSpPr>
        <p:cNvPr id="1372" name=""/>
        <p:cNvGrpSpPr/>
        <p:nvPr/>
      </p:nvGrpSpPr>
      <p:grpSpPr>
        <a:xfrm rot="0">
          <a:off x="0" y="0"/>
          <a:ext cx="0" cy="0"/>
          <a:chOff x="0" y="0"/>
          <a:chExt cx="0" cy="0"/>
        </a:xfrm>
      </p:grpSpPr>
      <p:sp>
        <p:nvSpPr>
          <p:cNvPr id="1048947" name=""/>
          <p:cNvSpPr/>
          <p:nvPr>
            <p:ph sz="full" idx="1"/>
          </p:nvPr>
        </p:nvSpPr>
        <p:spPr>
          <a:xfrm rot="0">
            <a:off x="457200" y="381000"/>
            <a:ext cx="8229600" cy="59436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i="1" lang="en-US"/>
              <a:t>Bed Rest/Back Rest</a:t>
            </a:r>
          </a:p>
          <a:p>
            <a:pPr indent="0" lvl="0" marL="0">
              <a:buNone/>
            </a:pPr>
            <a:r>
              <a:rPr altLang="en-US" lang="en-US"/>
              <a:t>Help the patient sit in upright position. May be attached to or separate from the bed and can be adjusted to different degrees</a:t>
            </a:r>
          </a:p>
          <a:p>
            <a:pPr indent="0" lvl="0" marL="0">
              <a:buNone/>
            </a:pPr>
            <a:r>
              <a:rPr altLang="en-US" b="1" i="1" lang="en-US"/>
              <a:t>Fracture Boards</a:t>
            </a:r>
          </a:p>
          <a:p>
            <a:pPr indent="0" lvl="0" marL="0">
              <a:buNone/>
            </a:pPr>
            <a:r>
              <a:rPr altLang="en-US" lang="en-US"/>
              <a:t>They are boards (wooden) placed under the mattress to provide a firm rigid foundation to the bed and prevent the mattress from sagging. Aid in immobilization on affected part of the body.</a:t>
            </a:r>
          </a:p>
          <a:p>
            <a:pPr indent="0" lvl="0" marL="0">
              <a:buNone/>
            </a:pPr>
            <a:r>
              <a:rPr altLang="en-US" b="1" i="1" lang="en-US"/>
              <a:t>Sand Bags</a:t>
            </a:r>
          </a:p>
          <a:p>
            <a:pPr indent="0" lvl="0" marL="0">
              <a:buNone/>
            </a:pPr>
            <a:r>
              <a:rPr altLang="en-US" lang="en-US"/>
              <a:t>Small bags made of impermeable material filled with sand. They are used to support patients legs to prevent foot drop. May also be used to immobilize a fractured limb </a:t>
            </a:r>
          </a:p>
          <a:p>
            <a:pPr indent="0" lvl="0" marL="0">
              <a:buNone/>
            </a:pPr>
            <a:endParaRPr altLang="en-US" lang="en-US"/>
          </a:p>
          <a:p>
            <a:pPr indent="0" lvl="0" marL="0"/>
            <a:endParaRPr altLang="en-US" lang="en-US"/>
          </a:p>
        </p:txBody>
      </p:sp>
    </p:spTree>
  </p:cSld>
  <p:clrMapOvr>
    <a:masterClrMapping/>
  </p:clrMapOvr>
  <p:transition spd="slow" advClick="1">
    <p:wheel spokes="1"/>
  </p:transition>
</p:sld>
</file>

<file path=ppt/slides/slide283.xml><?xml version="1.0" encoding="utf-8"?>
<p:sld xmlns:a="http://schemas.openxmlformats.org/drawingml/2006/main" xmlns:r="http://schemas.openxmlformats.org/officeDocument/2006/relationships" xmlns:p="http://schemas.openxmlformats.org/presentationml/2006/main" showMasterSp="1">
  <p:cSld>
    <p:spTree>
      <p:nvGrpSpPr>
        <p:cNvPr id="1373" name=""/>
        <p:cNvGrpSpPr/>
        <p:nvPr/>
      </p:nvGrpSpPr>
      <p:grpSpPr>
        <a:xfrm rot="0">
          <a:off x="0" y="0"/>
          <a:ext cx="0" cy="0"/>
          <a:chOff x="0" y="0"/>
          <a:chExt cx="0" cy="0"/>
        </a:xfrm>
      </p:grpSpPr>
      <p:sp>
        <p:nvSpPr>
          <p:cNvPr id="1048948" name=""/>
          <p:cNvSpPr/>
          <p:nvPr>
            <p:ph sz="full" idx="1"/>
          </p:nvPr>
        </p:nvSpPr>
        <p:spPr>
          <a:xfrm rot="0">
            <a:off x="457200" y="762000"/>
            <a:ext cx="8229600" cy="55626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i="1" lang="en-US"/>
              <a:t>Air – Rings </a:t>
            </a:r>
          </a:p>
          <a:p>
            <a:pPr indent="0" lvl="0" marL="0">
              <a:buNone/>
            </a:pPr>
            <a:r>
              <a:rPr altLang="en-US" lang="en-US"/>
              <a:t>Rubber ring placed beneath the patient’s buttocks to keep them from direct contact with the bed. Relieve pressure hence prevent pressure sores.</a:t>
            </a:r>
          </a:p>
          <a:p>
            <a:pPr indent="0" lvl="0" marL="0">
              <a:buNone/>
            </a:pPr>
            <a:r>
              <a:rPr altLang="en-US" b="1" i="1" lang="en-US"/>
              <a:t>Bed Tables</a:t>
            </a:r>
          </a:p>
          <a:p>
            <a:pPr indent="0" lvl="0" marL="0">
              <a:buNone/>
            </a:pPr>
            <a:r>
              <a:rPr altLang="en-US" lang="en-US"/>
              <a:t>Specially made tables which can be drawn up in front of the patient and may be used during meals or for leaning slightly forward incase the patient has difficulty in breathing</a:t>
            </a:r>
          </a:p>
          <a:p>
            <a:pPr indent="0" lvl="0" marL="0">
              <a:buNone/>
            </a:pPr>
            <a:r>
              <a:rPr altLang="en-US" b="1" i="1" lang="en-US"/>
              <a:t>Hot Water Bottles</a:t>
            </a:r>
          </a:p>
          <a:p>
            <a:pPr indent="0" lvl="0" marL="0">
              <a:buNone/>
            </a:pPr>
            <a:r>
              <a:rPr altLang="en-US" lang="en-US"/>
              <a:t>Bottles of rubber used to give warmth to the patient. They may also be used to relieve pain</a:t>
            </a:r>
          </a:p>
        </p:txBody>
      </p:sp>
    </p:spTree>
  </p:cSld>
  <p:clrMapOvr>
    <a:masterClrMapping/>
  </p:clrMapOvr>
  <p:transition spd="slow" advClick="1">
    <p:wheel spokes="1"/>
  </p:transition>
</p:sld>
</file>

<file path=ppt/slides/slide284.xml><?xml version="1.0" encoding="utf-8"?>
<p:sld xmlns:a="http://schemas.openxmlformats.org/drawingml/2006/main" xmlns:r="http://schemas.openxmlformats.org/officeDocument/2006/relationships" xmlns:p="http://schemas.openxmlformats.org/presentationml/2006/main" showMasterSp="1">
  <p:cSld>
    <p:spTree>
      <p:nvGrpSpPr>
        <p:cNvPr id="1374" name=""/>
        <p:cNvGrpSpPr/>
        <p:nvPr/>
      </p:nvGrpSpPr>
      <p:grpSpPr>
        <a:xfrm rot="0">
          <a:off x="0" y="0"/>
          <a:ext cx="0" cy="0"/>
          <a:chOff x="0" y="0"/>
          <a:chExt cx="0" cy="0"/>
        </a:xfrm>
      </p:grpSpPr>
      <p:sp>
        <p:nvSpPr>
          <p:cNvPr id="1048949" name=""/>
          <p:cNvSpPr/>
          <p:nvPr>
            <p:ph sz="full" idx="1"/>
          </p:nvPr>
        </p:nvSpPr>
        <p:spPr>
          <a:xfrm rot="0">
            <a:off x="457200" y="1066800"/>
            <a:ext cx="8229600" cy="52578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i="1" lang="en-US"/>
              <a:t>Foot Boards</a:t>
            </a:r>
          </a:p>
          <a:p>
            <a:pPr indent="0" lvl="0" marL="0">
              <a:buNone/>
            </a:pPr>
            <a:r>
              <a:rPr altLang="en-US" lang="en-US"/>
              <a:t>Used to secure and support the patients foot </a:t>
            </a:r>
          </a:p>
          <a:p>
            <a:pPr indent="0" lvl="0" marL="0">
              <a:buNone/>
            </a:pPr>
            <a:r>
              <a:rPr altLang="en-US" b="1" i="1" lang="en-US"/>
              <a:t>Water Beds</a:t>
            </a:r>
          </a:p>
          <a:p>
            <a:pPr indent="0" lvl="0" marL="0">
              <a:buNone/>
            </a:pPr>
            <a:r>
              <a:rPr altLang="en-US" lang="en-US"/>
              <a:t>They are just like mattress though have a place to fill with hot water</a:t>
            </a:r>
          </a:p>
          <a:p>
            <a:pPr indent="0" lvl="0" marL="0">
              <a:buNone/>
            </a:pPr>
            <a:r>
              <a:rPr altLang="en-US" b="1" i="1" lang="en-US"/>
              <a:t>Air Beds</a:t>
            </a:r>
          </a:p>
          <a:p>
            <a:pPr indent="0" lvl="0" marL="0">
              <a:buNone/>
            </a:pPr>
            <a:r>
              <a:rPr altLang="en-US" lang="en-US"/>
              <a:t>These are mattresses that are filled with air</a:t>
            </a:r>
          </a:p>
          <a:p>
            <a:pPr indent="0" lvl="0" marL="0">
              <a:buNone/>
            </a:pPr>
            <a:r>
              <a:rPr altLang="en-US" b="1" i="1" lang="en-US"/>
              <a:t>Ripple Mattresses</a:t>
            </a:r>
          </a:p>
          <a:p>
            <a:pPr indent="0" lvl="0" marL="0">
              <a:buNone/>
            </a:pPr>
            <a:r>
              <a:rPr altLang="en-US" lang="en-US"/>
              <a:t>Have segments and uses electricity to put air pressure. Used to relieve pressure</a:t>
            </a:r>
          </a:p>
        </p:txBody>
      </p:sp>
    </p:spTree>
  </p:cSld>
  <p:clrMapOvr>
    <a:masterClrMapping/>
  </p:clrMapOvr>
  <p:transition spd="slow" advClick="1">
    <p:wheel spokes="1"/>
  </p:transition>
</p:sld>
</file>

<file path=ppt/slides/slide285.xml><?xml version="1.0" encoding="utf-8"?>
<p:sld xmlns:a="http://schemas.openxmlformats.org/drawingml/2006/main" xmlns:r="http://schemas.openxmlformats.org/officeDocument/2006/relationships" xmlns:p="http://schemas.openxmlformats.org/presentationml/2006/main" showMasterSp="1">
  <p:cSld>
    <p:spTree>
      <p:nvGrpSpPr>
        <p:cNvPr id="1375" name=""/>
        <p:cNvGrpSpPr/>
        <p:nvPr/>
      </p:nvGrpSpPr>
      <p:grpSpPr>
        <a:xfrm rot="0">
          <a:off x="0" y="0"/>
          <a:ext cx="0" cy="0"/>
          <a:chOff x="0" y="0"/>
          <a:chExt cx="0" cy="0"/>
        </a:xfrm>
      </p:grpSpPr>
      <p:sp>
        <p:nvSpPr>
          <p:cNvPr id="1048950" name=""/>
          <p:cNvSpPr/>
          <p:nvPr>
            <p:ph type="title" sz="full" idx="0"/>
          </p:nvPr>
        </p:nvSpPr>
        <p:spPr>
          <a:xfrm rot="0">
            <a:off x="457200" y="228600"/>
            <a:ext cx="8229600" cy="685800"/>
          </a:xfrm>
          <a:prstGeom prst="rect"/>
          <a:noFill/>
          <a:ln>
            <a:noFill/>
          </a:ln>
        </p:spPr>
        <p:txBody>
          <a:bodyPr anchor="b" bIns="0" lIns="0" rIns="0" tIns="45720" vert="horz"/>
          <a:lstStyle>
            <a:lvl1pPr algn="l" fontAlgn="base" indent="0" latinLnBrk="1" marL="0" rtl="0">
              <a:lnSpc>
                <a:spcPct val="100000"/>
              </a:lnSpc>
              <a:spcBef>
                <a:spcPct val="0"/>
              </a:spcBef>
              <a:spcAft>
                <a:spcPct val="0"/>
              </a:spcAft>
              <a:buFontTx/>
              <a:buNone/>
              <a:defRPr baseline="0" b="0" sz="5000" i="0" u="none">
                <a:solidFill>
                  <a:schemeClr val="lt2"/>
                </a:solidFill>
                <a:latin typeface="Calibri" pitchFamily="34" charset="0"/>
                <a:sym typeface="Calibri" pitchFamily="34" charset="0"/>
              </a:defRPr>
            </a:lvl1pPr>
          </a:lstStyle>
          <a:p>
            <a:pPr algn="ctr" lvl="0"/>
            <a:r>
              <a:rPr altLang="en-US" b="1" lang="en-US"/>
              <a:t>ASSIGNMENT</a:t>
            </a:r>
          </a:p>
        </p:txBody>
      </p:sp>
      <p:sp>
        <p:nvSpPr>
          <p:cNvPr id="1048951" name=""/>
          <p:cNvSpPr/>
          <p:nvPr>
            <p:ph sz="full" idx="1"/>
          </p:nvPr>
        </p:nvSpPr>
        <p:spPr>
          <a:xfrm rot="0">
            <a:off x="457200" y="1066800"/>
            <a:ext cx="8229600" cy="52578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lang="en-US"/>
              <a:t>Read and make notes on the procedures of making the following types of beds</a:t>
            </a:r>
          </a:p>
          <a:p>
            <a:pPr indent="0" lvl="0" marL="0">
              <a:buNone/>
            </a:pPr>
            <a:r>
              <a:rPr altLang="en-US" lang="en-US"/>
              <a:t>1. Occupied bed</a:t>
            </a:r>
          </a:p>
          <a:p>
            <a:pPr indent="0" lvl="0" marL="0">
              <a:buNone/>
            </a:pPr>
            <a:r>
              <a:rPr altLang="en-US" lang="en-US"/>
              <a:t>2. Unoccupied bed (closed and open)</a:t>
            </a:r>
          </a:p>
          <a:p>
            <a:pPr indent="0" lvl="0" marL="0">
              <a:buNone/>
            </a:pPr>
            <a:r>
              <a:rPr altLang="en-US" lang="en-US"/>
              <a:t>3. Admission bed</a:t>
            </a:r>
          </a:p>
          <a:p>
            <a:pPr indent="0" lvl="0" marL="0">
              <a:buNone/>
            </a:pPr>
            <a:r>
              <a:rPr altLang="en-US" lang="en-US"/>
              <a:t>4. Post – operative bed</a:t>
            </a:r>
          </a:p>
          <a:p>
            <a:pPr indent="0" lvl="0" marL="0">
              <a:buNone/>
            </a:pPr>
            <a:r>
              <a:rPr altLang="en-US" lang="en-US"/>
              <a:t>5. Fracture bed</a:t>
            </a:r>
          </a:p>
          <a:p>
            <a:pPr indent="0" lvl="0" marL="0">
              <a:buNone/>
            </a:pPr>
            <a:r>
              <a:rPr altLang="en-US" lang="en-US"/>
              <a:t>6. Cardiac bed</a:t>
            </a:r>
          </a:p>
          <a:p>
            <a:pPr indent="0" lvl="0" marL="0">
              <a:buNone/>
            </a:pPr>
            <a:r>
              <a:rPr altLang="en-US" lang="en-US"/>
              <a:t>7. Amputation bed</a:t>
            </a:r>
          </a:p>
          <a:p>
            <a:pPr indent="0" lvl="0" marL="0">
              <a:buNone/>
            </a:pPr>
            <a:r>
              <a:rPr altLang="en-US" lang="en-US"/>
              <a:t>8. Divided bed</a:t>
            </a:r>
          </a:p>
          <a:p>
            <a:pPr indent="0" lvl="0" marL="0">
              <a:buNone/>
            </a:pPr>
            <a:r>
              <a:rPr altLang="en-US" lang="en-US"/>
              <a:t>9. Tent bed</a:t>
            </a:r>
          </a:p>
          <a:p>
            <a:pPr indent="0" lvl="0" marL="0">
              <a:buNone/>
            </a:pPr>
            <a:endParaRPr altLang="en-US" lang="en-US"/>
          </a:p>
          <a:p>
            <a:pPr indent="0" lvl="0" marL="0">
              <a:buNone/>
            </a:pPr>
            <a:endParaRPr altLang="en-US" lang="en-US"/>
          </a:p>
        </p:txBody>
      </p:sp>
    </p:spTree>
  </p:cSld>
  <p:clrMapOvr>
    <a:masterClrMapping/>
  </p:clrMapOvr>
  <p:transition spd="slow" advClick="1">
    <p:wheel spokes="1"/>
  </p:transition>
</p:sld>
</file>

<file path=ppt/slides/slide286.xml><?xml version="1.0" encoding="utf-8"?>
<p:sld xmlns:a="http://schemas.openxmlformats.org/drawingml/2006/main" xmlns:r="http://schemas.openxmlformats.org/officeDocument/2006/relationships" xmlns:p="http://schemas.openxmlformats.org/presentationml/2006/main" showMasterSp="1">
  <p:cSld>
    <p:spTree>
      <p:nvGrpSpPr>
        <p:cNvPr id="1376" name=""/>
        <p:cNvGrpSpPr/>
        <p:nvPr/>
      </p:nvGrpSpPr>
      <p:grpSpPr>
        <a:xfrm rot="0">
          <a:off x="0" y="0"/>
          <a:ext cx="0" cy="0"/>
          <a:chOff x="0" y="0"/>
          <a:chExt cx="0" cy="0"/>
        </a:xfrm>
      </p:grpSpPr>
      <p:sp>
        <p:nvSpPr>
          <p:cNvPr id="1048952" name=""/>
          <p:cNvSpPr/>
          <p:nvPr>
            <p:ph sz="full" idx="1"/>
          </p:nvPr>
        </p:nvSpPr>
        <p:spPr>
          <a:xfrm rot="0">
            <a:off x="457200" y="609600"/>
            <a:ext cx="8229600" cy="57150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lang="en-US"/>
              <a:t>There are two broad categories of beds:</a:t>
            </a:r>
          </a:p>
          <a:p>
            <a:pPr indent="0" lvl="0" marL="0">
              <a:buNone/>
            </a:pPr>
            <a:r>
              <a:rPr altLang="en-US" b="1" lang="en-US"/>
              <a:t>1. Occupied Bed</a:t>
            </a:r>
          </a:p>
          <a:p>
            <a:pPr indent="0" lvl="0" marL="0">
              <a:buFont typeface="Wingdings" pitchFamily="2" charset="2"/>
              <a:buChar char="Ø"/>
            </a:pPr>
            <a:r>
              <a:rPr altLang="en-US" lang="en-US"/>
              <a:t>This is a bed that is occupied by a client, in most cases by a bedridden patient or critically ill patients</a:t>
            </a:r>
          </a:p>
          <a:p>
            <a:pPr indent="0" lvl="0" marL="0">
              <a:buNone/>
            </a:pPr>
            <a:endParaRPr altLang="en-US" lang="en-US"/>
          </a:p>
          <a:p>
            <a:pPr indent="0" lvl="0" marL="0">
              <a:buNone/>
            </a:pPr>
            <a:r>
              <a:rPr altLang="en-US" b="1" lang="en-US"/>
              <a:t>2. Unoccupied </a:t>
            </a:r>
          </a:p>
          <a:p>
            <a:pPr indent="0" lvl="0" marL="0">
              <a:buFont typeface="Wingdings" pitchFamily="2" charset="2"/>
              <a:buChar char="Ø"/>
            </a:pPr>
            <a:r>
              <a:rPr altLang="en-US" lang="en-US"/>
              <a:t>This is a bed not occupied by patients</a:t>
            </a:r>
          </a:p>
          <a:p>
            <a:pPr indent="0" lvl="0" marL="0">
              <a:buNone/>
            </a:pPr>
            <a:r>
              <a:rPr altLang="en-US" b="1" i="1" lang="en-US"/>
              <a:t>a) Closed: </a:t>
            </a:r>
            <a:r>
              <a:rPr altLang="en-US" lang="en-US"/>
              <a:t>Made when preparing the unit and there is no patient assigned to it</a:t>
            </a:r>
          </a:p>
          <a:p>
            <a:pPr indent="0" lvl="0" marL="0">
              <a:buNone/>
            </a:pPr>
            <a:r>
              <a:rPr altLang="en-US" b="1" i="1" lang="en-US"/>
              <a:t>b) Open: </a:t>
            </a:r>
            <a:r>
              <a:rPr altLang="en-US" lang="en-US"/>
              <a:t>Made for a client who is not in the bed at that particular time. The top covers are folded 1/3 from top to bottom to facilitate easy getting in.</a:t>
            </a:r>
          </a:p>
          <a:p>
            <a:pPr indent="0" lvl="0" marL="0">
              <a:buNone/>
            </a:pPr>
            <a:endParaRPr altLang="en-US" lang="en-US"/>
          </a:p>
        </p:txBody>
      </p:sp>
    </p:spTree>
  </p:cSld>
  <p:clrMapOvr>
    <a:masterClrMapping/>
  </p:clrMapOvr>
  <p:transition spd="slow" advClick="1">
    <p:wheel spokes="1"/>
  </p:transition>
</p:sld>
</file>

<file path=ppt/slides/slide287.xml><?xml version="1.0" encoding="utf-8"?>
<p:sld xmlns:a="http://schemas.openxmlformats.org/drawingml/2006/main" xmlns:r="http://schemas.openxmlformats.org/officeDocument/2006/relationships" xmlns:p="http://schemas.openxmlformats.org/presentationml/2006/main" showMasterSp="1">
  <p:cSld>
    <p:spTree>
      <p:nvGrpSpPr>
        <p:cNvPr id="1377" name=""/>
        <p:cNvGrpSpPr/>
        <p:nvPr/>
      </p:nvGrpSpPr>
      <p:grpSpPr>
        <a:xfrm rot="0">
          <a:off x="0" y="0"/>
          <a:ext cx="0" cy="0"/>
          <a:chOff x="0" y="0"/>
          <a:chExt cx="0" cy="0"/>
        </a:xfrm>
      </p:grpSpPr>
      <p:sp>
        <p:nvSpPr>
          <p:cNvPr id="1048953" name=""/>
          <p:cNvSpPr/>
          <p:nvPr>
            <p:ph sz="full" idx="1"/>
          </p:nvPr>
        </p:nvSpPr>
        <p:spPr>
          <a:xfrm rot="0">
            <a:off x="457200" y="762000"/>
            <a:ext cx="8229600" cy="52578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algn="ctr" indent="0" lvl="0" marL="0">
              <a:buNone/>
            </a:pPr>
            <a:r>
              <a:rPr altLang="en-US" b="1" lang="en-US"/>
              <a:t>SPECIAL BEDS</a:t>
            </a:r>
          </a:p>
          <a:p>
            <a:pPr indent="0" lvl="0" marL="0">
              <a:buNone/>
            </a:pPr>
            <a:r>
              <a:rPr altLang="en-US" b="1" lang="en-US"/>
              <a:t>1. Admission Bed</a:t>
            </a:r>
          </a:p>
          <a:p>
            <a:pPr indent="0" lvl="0" marL="0">
              <a:buFont typeface="Wingdings" pitchFamily="2" charset="2"/>
              <a:buChar char="Ø"/>
            </a:pPr>
            <a:r>
              <a:rPr altLang="en-US" lang="en-US"/>
              <a:t>It is made like a simple bed with mackintosh, one of the blankets/sheets/draw sheets placed over it and tucked in.</a:t>
            </a:r>
          </a:p>
          <a:p>
            <a:pPr indent="0" lvl="0" marL="0">
              <a:buFont typeface="Wingdings" pitchFamily="2" charset="2"/>
              <a:buChar char="Ø"/>
            </a:pPr>
            <a:r>
              <a:rPr altLang="en-US" lang="en-US"/>
              <a:t>The top bed clothes are now put on and are individually turned over but not tucked in.</a:t>
            </a:r>
          </a:p>
          <a:p>
            <a:pPr indent="0" lvl="0" marL="0">
              <a:buFont typeface="Wingdings" pitchFamily="2" charset="2"/>
              <a:buChar char="Ø"/>
            </a:pPr>
            <a:r>
              <a:rPr altLang="en-US" lang="en-US"/>
              <a:t>The bed clothes at the side of bed nearest to the door are folded over, leaving this side open to facilitate quick admission </a:t>
            </a:r>
          </a:p>
          <a:p>
            <a:pPr indent="0" lvl="0" marL="0">
              <a:buNone/>
            </a:pPr>
            <a:endParaRPr altLang="en-US" lang="en-US"/>
          </a:p>
        </p:txBody>
      </p:sp>
    </p:spTree>
  </p:cSld>
  <p:clrMapOvr>
    <a:masterClrMapping/>
  </p:clrMapOvr>
  <p:transition spd="slow" advClick="1">
    <p:wheel spokes="1"/>
  </p:transition>
</p:sld>
</file>

<file path=ppt/slides/slide288.xml><?xml version="1.0" encoding="utf-8"?>
<p:sld xmlns:a="http://schemas.openxmlformats.org/drawingml/2006/main" xmlns:r="http://schemas.openxmlformats.org/officeDocument/2006/relationships" xmlns:p="http://schemas.openxmlformats.org/presentationml/2006/main" showMasterSp="1">
  <p:cSld>
    <p:spTree>
      <p:nvGrpSpPr>
        <p:cNvPr id="1378" name=""/>
        <p:cNvGrpSpPr/>
        <p:nvPr/>
      </p:nvGrpSpPr>
      <p:grpSpPr>
        <a:xfrm rot="0">
          <a:off x="0" y="0"/>
          <a:ext cx="0" cy="0"/>
          <a:chOff x="0" y="0"/>
          <a:chExt cx="0" cy="0"/>
        </a:xfrm>
      </p:grpSpPr>
      <p:sp>
        <p:nvSpPr>
          <p:cNvPr id="1048954" name=""/>
          <p:cNvSpPr/>
          <p:nvPr>
            <p:ph sz="full" idx="1"/>
          </p:nvPr>
        </p:nvSpPr>
        <p:spPr>
          <a:xfrm rot="0">
            <a:off x="457200" y="381000"/>
            <a:ext cx="8229600" cy="59436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i="1" lang="en-US"/>
              <a:t>Objectives</a:t>
            </a:r>
          </a:p>
          <a:p>
            <a:pPr indent="0" lvl="0" marL="0">
              <a:buFont typeface="Wingdings" pitchFamily="2" charset="2"/>
              <a:buChar char="Ø"/>
            </a:pPr>
            <a:r>
              <a:rPr altLang="en-US" lang="en-US"/>
              <a:t>To have it made up in such a way that the patient can be admitted without delay</a:t>
            </a:r>
          </a:p>
          <a:p>
            <a:pPr indent="0" lvl="0" marL="0">
              <a:buFont typeface="Wingdings" pitchFamily="2" charset="2"/>
              <a:buChar char="Ø"/>
            </a:pPr>
            <a:r>
              <a:rPr altLang="en-US" lang="en-US"/>
              <a:t>To allow for immediate admission to bed of acutely ill patients</a:t>
            </a:r>
          </a:p>
          <a:p>
            <a:pPr indent="0" lvl="0" marL="0">
              <a:buNone/>
            </a:pPr>
            <a:r>
              <a:rPr altLang="en-US" b="1" i="1" lang="en-US"/>
              <a:t>Requirements:</a:t>
            </a:r>
          </a:p>
          <a:p>
            <a:pPr indent="0" lvl="0" marL="0">
              <a:buFont typeface="Wingdings" pitchFamily="2" charset="2"/>
              <a:buChar char="Ø"/>
            </a:pPr>
            <a:r>
              <a:rPr altLang="en-US" lang="en-US"/>
              <a:t>2 Sheets		</a:t>
            </a:r>
          </a:p>
          <a:p>
            <a:pPr indent="0" lvl="0" marL="0">
              <a:buFont typeface="Wingdings" pitchFamily="2" charset="2"/>
              <a:buChar char="Ø"/>
            </a:pPr>
            <a:r>
              <a:rPr altLang="en-US" lang="en-US"/>
              <a:t>1 Draw sheet</a:t>
            </a:r>
          </a:p>
          <a:p>
            <a:pPr indent="0" lvl="0" marL="0">
              <a:buFont typeface="Wingdings" pitchFamily="2" charset="2"/>
              <a:buChar char="Ø"/>
            </a:pPr>
            <a:r>
              <a:rPr altLang="en-US" lang="en-US"/>
              <a:t>Blankets</a:t>
            </a:r>
          </a:p>
          <a:p>
            <a:pPr indent="0" lvl="0" marL="0">
              <a:buFont typeface="Wingdings" pitchFamily="2" charset="2"/>
              <a:buChar char="Ø"/>
            </a:pPr>
            <a:r>
              <a:rPr altLang="en-US" lang="en-US"/>
              <a:t>1 Bed cover</a:t>
            </a:r>
          </a:p>
          <a:p>
            <a:pPr indent="0" lvl="0" marL="0">
              <a:buFont typeface="Wingdings" pitchFamily="2" charset="2"/>
              <a:buChar char="Ø"/>
            </a:pPr>
            <a:r>
              <a:rPr altLang="en-US" lang="en-US"/>
              <a:t>1 Draw mackintosh</a:t>
            </a:r>
          </a:p>
          <a:p>
            <a:pPr indent="0" lvl="0" marL="0">
              <a:buFont typeface="Wingdings" pitchFamily="2" charset="2"/>
              <a:buChar char="Ø"/>
            </a:pPr>
            <a:r>
              <a:rPr altLang="en-US" lang="en-US"/>
              <a:t>Mattress and Mackintosh</a:t>
            </a:r>
          </a:p>
          <a:p>
            <a:pPr indent="0" lvl="0" marL="0">
              <a:buFont typeface="Wingdings" pitchFamily="2" charset="2"/>
              <a:buChar char="Ø"/>
            </a:pPr>
            <a:r>
              <a:rPr altLang="en-US" lang="en-US"/>
              <a:t>Pillows and pillow covers</a:t>
            </a:r>
          </a:p>
          <a:p>
            <a:pPr indent="0" lvl="0" marL="0"/>
            <a:endParaRPr altLang="en-US" lang="en-US"/>
          </a:p>
          <a:p>
            <a:pPr indent="0" lvl="0" marL="0"/>
            <a:endParaRPr altLang="en-US" lang="en-US"/>
          </a:p>
        </p:txBody>
      </p:sp>
    </p:spTree>
  </p:cSld>
  <p:clrMapOvr>
    <a:masterClrMapping/>
  </p:clrMapOvr>
  <p:transition spd="slow" advClick="1">
    <p:wheel spokes="1"/>
  </p:transition>
</p:sld>
</file>

<file path=ppt/slides/slide289.xml><?xml version="1.0" encoding="utf-8"?>
<p:sld xmlns:a="http://schemas.openxmlformats.org/drawingml/2006/main" xmlns:r="http://schemas.openxmlformats.org/officeDocument/2006/relationships" xmlns:p="http://schemas.openxmlformats.org/presentationml/2006/main" showMasterSp="1">
  <p:cSld>
    <p:spTree>
      <p:nvGrpSpPr>
        <p:cNvPr id="1379" name=""/>
        <p:cNvGrpSpPr/>
        <p:nvPr/>
      </p:nvGrpSpPr>
      <p:grpSpPr>
        <a:xfrm rot="0">
          <a:off x="0" y="0"/>
          <a:ext cx="0" cy="0"/>
          <a:chOff x="0" y="0"/>
          <a:chExt cx="0" cy="0"/>
        </a:xfrm>
      </p:grpSpPr>
      <p:sp>
        <p:nvSpPr>
          <p:cNvPr id="1048955" name=""/>
          <p:cNvSpPr/>
          <p:nvPr>
            <p:ph sz="full" idx="1"/>
          </p:nvPr>
        </p:nvSpPr>
        <p:spPr>
          <a:xfrm rot="0">
            <a:off x="457200" y="1219200"/>
            <a:ext cx="8229600" cy="51054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lang="en-US"/>
              <a:t>2. Post – Operative Bed</a:t>
            </a:r>
          </a:p>
          <a:p>
            <a:pPr indent="0" lvl="0" marL="0">
              <a:buNone/>
            </a:pPr>
            <a:r>
              <a:rPr altLang="en-US" b="1" i="1" lang="en-US"/>
              <a:t>Objectives</a:t>
            </a:r>
          </a:p>
          <a:p>
            <a:pPr indent="0" lvl="0" marL="0">
              <a:buFont typeface="Wingdings" pitchFamily="2" charset="2"/>
              <a:buChar char="Ø"/>
            </a:pPr>
            <a:r>
              <a:rPr altLang="en-US" lang="en-US"/>
              <a:t>To have a bed ready to receive a patient from the operating theatre</a:t>
            </a:r>
          </a:p>
          <a:p>
            <a:pPr indent="0" lvl="0" marL="0">
              <a:buFont typeface="Wingdings" pitchFamily="2" charset="2"/>
              <a:buChar char="Ø"/>
            </a:pPr>
            <a:r>
              <a:rPr altLang="en-US" lang="en-US"/>
              <a:t>To counteract shock</a:t>
            </a:r>
          </a:p>
          <a:p>
            <a:pPr indent="0" lvl="0" marL="0">
              <a:buFont typeface="Wingdings" pitchFamily="2" charset="2"/>
              <a:buChar char="Ø"/>
            </a:pPr>
            <a:r>
              <a:rPr altLang="en-US" lang="en-US"/>
              <a:t>To get the patient as quickly as possible</a:t>
            </a:r>
          </a:p>
          <a:p>
            <a:pPr indent="0" lvl="0" marL="0">
              <a:buFont typeface="Wingdings" pitchFamily="2" charset="2"/>
              <a:buChar char="Ø"/>
            </a:pPr>
            <a:r>
              <a:rPr altLang="en-US" lang="en-US"/>
              <a:t>To protect linen from vomitus or saliva</a:t>
            </a:r>
          </a:p>
          <a:p>
            <a:pPr indent="0" lvl="0" marL="0">
              <a:buFont typeface="Wingdings" pitchFamily="2" charset="2"/>
              <a:buChar char="Ø"/>
            </a:pPr>
            <a:r>
              <a:rPr altLang="en-US" lang="en-US"/>
              <a:t>To clear the mouth of saliva or any vomitus for which purpose a tray is prepared</a:t>
            </a:r>
          </a:p>
          <a:p>
            <a:pPr indent="0" lvl="0" marL="0">
              <a:buNone/>
            </a:pPr>
            <a:endParaRPr altLang="en-US" lang="en-US"/>
          </a:p>
        </p:txBody>
      </p:sp>
    </p:spTree>
  </p:cSld>
  <p:clrMapOvr>
    <a:masterClrMapping/>
  </p:clrMapOvr>
  <p:transition spd="slow" advClick="1">
    <p:wheel spokes="1"/>
  </p:transition>
</p:sld>
</file>

<file path=ppt/slides/slide29.xml><?xml version="1.0" encoding="utf-8"?>
<p:sld xmlns:a="http://schemas.openxmlformats.org/drawingml/2006/main" xmlns:r="http://schemas.openxmlformats.org/officeDocument/2006/relationships" xmlns:p="http://schemas.openxmlformats.org/presentationml/2006/main" showMasterSp="1">
  <p:cSld>
    <p:spTree>
      <p:nvGrpSpPr>
        <p:cNvPr id="1111" name=""/>
        <p:cNvGrpSpPr/>
        <p:nvPr/>
      </p:nvGrpSpPr>
      <p:grpSpPr>
        <a:xfrm rot="0">
          <a:off x="0" y="0"/>
          <a:ext cx="0" cy="0"/>
          <a:chOff x="0" y="0"/>
          <a:chExt cx="0" cy="0"/>
        </a:xfrm>
      </p:grpSpPr>
      <p:sp>
        <p:nvSpPr>
          <p:cNvPr id="1048635" name=""/>
          <p:cNvSpPr/>
          <p:nvPr>
            <p:ph sz="full" idx="1"/>
          </p:nvPr>
        </p:nvSpPr>
        <p:spPr>
          <a:xfrm rot="0">
            <a:off x="457200" y="1143000"/>
            <a:ext cx="8229600" cy="51054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eaLnBrk="1" hangingPunct="1" latinLnBrk="1" lvl="0">
              <a:buFont typeface="Wingdings" pitchFamily="2" charset="2"/>
              <a:buChar char="Ø"/>
            </a:pPr>
            <a:r>
              <a:rPr altLang="en-US" b="1" lang="en-US"/>
              <a:t>Change Agent: </a:t>
            </a:r>
            <a:r>
              <a:rPr altLang="en-US" lang="en-US"/>
              <a:t>The nurse is proactive (takes initiative to make things happen) rather than reactive (responding to things after they happen). Change should be planned carefully and implemented in a deliberate way to facilitate the client’s progress</a:t>
            </a:r>
          </a:p>
          <a:p>
            <a:pPr eaLnBrk="1" hangingPunct="1" latinLnBrk="1" lvl="0">
              <a:buFont typeface="Wingdings" pitchFamily="2" charset="2"/>
              <a:buChar char="Ø"/>
            </a:pPr>
            <a:endParaRPr altLang="en-US" lang="en-US"/>
          </a:p>
          <a:p>
            <a:pPr eaLnBrk="1" hangingPunct="1" latinLnBrk="1" lvl="0">
              <a:buFont typeface="Wingdings" pitchFamily="2" charset="2"/>
              <a:buChar char="Ø"/>
            </a:pPr>
            <a:r>
              <a:rPr altLang="en-US" b="1" lang="en-US"/>
              <a:t>Team Member: </a:t>
            </a:r>
            <a:r>
              <a:rPr altLang="en-US" lang="en-US"/>
              <a:t>A vital role. The nurse works in collaboration with other healthcare providers. He/she should use effective interpersonal skills and promotes continuity of care.</a:t>
            </a:r>
          </a:p>
        </p:txBody>
      </p:sp>
    </p:spTree>
  </p:cSld>
  <p:clrMapOvr>
    <a:masterClrMapping/>
  </p:clrMapOvr>
  <p:transition spd="slow" advClick="1">
    <p:wheel spokes="1"/>
  </p:transition>
  <p:timing/>
</p:sld>
</file>

<file path=ppt/slides/slide290.xml><?xml version="1.0" encoding="utf-8"?>
<p:sld xmlns:a="http://schemas.openxmlformats.org/drawingml/2006/main" xmlns:r="http://schemas.openxmlformats.org/officeDocument/2006/relationships" xmlns:p="http://schemas.openxmlformats.org/presentationml/2006/main" showMasterSp="1">
  <p:cSld>
    <p:spTree>
      <p:nvGrpSpPr>
        <p:cNvPr id="1380" name=""/>
        <p:cNvGrpSpPr/>
        <p:nvPr/>
      </p:nvGrpSpPr>
      <p:grpSpPr>
        <a:xfrm rot="0">
          <a:off x="0" y="0"/>
          <a:ext cx="0" cy="0"/>
          <a:chOff x="0" y="0"/>
          <a:chExt cx="0" cy="0"/>
        </a:xfrm>
      </p:grpSpPr>
      <p:sp>
        <p:nvSpPr>
          <p:cNvPr id="1048956" name=""/>
          <p:cNvSpPr/>
          <p:nvPr>
            <p:ph sz="full" idx="1"/>
          </p:nvPr>
        </p:nvSpPr>
        <p:spPr>
          <a:xfrm rot="0">
            <a:off x="457200" y="1143000"/>
            <a:ext cx="8229600" cy="51816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i="1" lang="en-US"/>
              <a:t>Extra requirements: </a:t>
            </a:r>
          </a:p>
          <a:p>
            <a:pPr indent="0" lvl="0" marL="0">
              <a:buFont typeface="Wingdings" pitchFamily="2" charset="2"/>
              <a:buChar char="Ø"/>
            </a:pPr>
            <a:r>
              <a:rPr altLang="en-US" lang="en-US"/>
              <a:t>A vomitus bowl</a:t>
            </a:r>
          </a:p>
          <a:p>
            <a:pPr indent="0" lvl="0" marL="0">
              <a:buFont typeface="Wingdings" pitchFamily="2" charset="2"/>
              <a:buChar char="Ø"/>
            </a:pPr>
            <a:r>
              <a:rPr altLang="en-US" lang="en-US"/>
              <a:t>Post – operative tray containing gauze swabs, air way, sponge holding forceps, metal spatula, towel</a:t>
            </a:r>
          </a:p>
          <a:p>
            <a:pPr indent="0" lvl="0" marL="0">
              <a:buFont typeface="Wingdings" pitchFamily="2" charset="2"/>
              <a:buChar char="Ø"/>
            </a:pPr>
            <a:r>
              <a:rPr altLang="en-US" lang="en-US"/>
              <a:t>Small extra mackintosh</a:t>
            </a:r>
          </a:p>
          <a:p>
            <a:pPr indent="0" lvl="0" marL="0">
              <a:buFont typeface="Wingdings" pitchFamily="2" charset="2"/>
              <a:buChar char="Ø"/>
            </a:pPr>
            <a:r>
              <a:rPr altLang="en-US" lang="en-US"/>
              <a:t>Bed blocks</a:t>
            </a:r>
          </a:p>
          <a:p>
            <a:pPr indent="0" lvl="0" marL="0">
              <a:buFont typeface="Wingdings" pitchFamily="2" charset="2"/>
              <a:buChar char="Ø"/>
            </a:pPr>
            <a:r>
              <a:rPr altLang="en-US" lang="en-US"/>
              <a:t>Drip stand</a:t>
            </a:r>
          </a:p>
          <a:p>
            <a:pPr indent="0" lvl="0" marL="0">
              <a:buFont typeface="Wingdings" pitchFamily="2" charset="2"/>
              <a:buChar char="Ø"/>
            </a:pPr>
            <a:r>
              <a:rPr altLang="en-US" lang="en-US"/>
              <a:t>Observation chart</a:t>
            </a:r>
          </a:p>
          <a:p>
            <a:pPr indent="0" lvl="0" marL="0"/>
            <a:endParaRPr altLang="en-US" lang="en-US"/>
          </a:p>
        </p:txBody>
      </p:sp>
    </p:spTree>
  </p:cSld>
  <p:clrMapOvr>
    <a:masterClrMapping/>
  </p:clrMapOvr>
  <p:transition spd="slow" advClick="1">
    <p:wheel spokes="1"/>
  </p:transition>
</p:sld>
</file>

<file path=ppt/slides/slide291.xml><?xml version="1.0" encoding="utf-8"?>
<p:sld xmlns:a="http://schemas.openxmlformats.org/drawingml/2006/main" xmlns:r="http://schemas.openxmlformats.org/officeDocument/2006/relationships" xmlns:p="http://schemas.openxmlformats.org/presentationml/2006/main" showMasterSp="1">
  <p:cSld>
    <p:spTree>
      <p:nvGrpSpPr>
        <p:cNvPr id="1381" name=""/>
        <p:cNvGrpSpPr/>
        <p:nvPr/>
      </p:nvGrpSpPr>
      <p:grpSpPr>
        <a:xfrm rot="0">
          <a:off x="0" y="0"/>
          <a:ext cx="0" cy="0"/>
          <a:chOff x="0" y="0"/>
          <a:chExt cx="0" cy="0"/>
        </a:xfrm>
      </p:grpSpPr>
      <p:sp>
        <p:nvSpPr>
          <p:cNvPr id="1048957" name=""/>
          <p:cNvSpPr/>
          <p:nvPr>
            <p:ph sz="full" idx="1"/>
          </p:nvPr>
        </p:nvSpPr>
        <p:spPr>
          <a:xfrm rot="0">
            <a:off x="457200" y="838200"/>
            <a:ext cx="8229600" cy="54864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lang="en-US"/>
              <a:t>3. Fracture Bed</a:t>
            </a:r>
          </a:p>
          <a:p>
            <a:pPr indent="0" lvl="0" marL="0">
              <a:buFont typeface="Wingdings" pitchFamily="2" charset="2"/>
              <a:buChar char="Ø"/>
            </a:pPr>
            <a:r>
              <a:rPr altLang="en-US" lang="en-US"/>
              <a:t>Fracture boards are placed on the frame of bed under the mattress. The bed is then made up to suit the requirements of the patient</a:t>
            </a:r>
          </a:p>
          <a:p>
            <a:pPr indent="0" lvl="0" marL="0">
              <a:buNone/>
            </a:pPr>
            <a:endParaRPr altLang="en-US" lang="en-US"/>
          </a:p>
          <a:p>
            <a:pPr indent="0" lvl="0" marL="0">
              <a:buNone/>
            </a:pPr>
            <a:r>
              <a:rPr altLang="en-US" b="1" i="1" lang="en-US"/>
              <a:t>Objective</a:t>
            </a:r>
          </a:p>
          <a:p>
            <a:pPr indent="0" lvl="0" marL="0">
              <a:buFont typeface="Wingdings" pitchFamily="2" charset="2"/>
              <a:buChar char="Ø"/>
            </a:pPr>
            <a:r>
              <a:rPr altLang="en-US" lang="en-US"/>
              <a:t>To provide a firm base to prevent sagging of the mattress</a:t>
            </a:r>
          </a:p>
          <a:p>
            <a:pPr indent="0" lvl="0" marL="0">
              <a:buNone/>
            </a:pPr>
            <a:endParaRPr altLang="en-US" lang="en-US"/>
          </a:p>
          <a:p>
            <a:pPr indent="0" lvl="0" marL="0">
              <a:buNone/>
            </a:pPr>
            <a:r>
              <a:rPr altLang="en-US" b="1" i="1" lang="en-US"/>
              <a:t>Extra requirement:</a:t>
            </a:r>
          </a:p>
          <a:p>
            <a:pPr indent="0" lvl="0" marL="0">
              <a:buFont typeface="Wingdings" pitchFamily="2" charset="2"/>
              <a:buChar char="Ø"/>
            </a:pPr>
            <a:r>
              <a:rPr altLang="en-US" lang="en-US"/>
              <a:t>A fracture board</a:t>
            </a:r>
          </a:p>
        </p:txBody>
      </p:sp>
    </p:spTree>
  </p:cSld>
  <p:clrMapOvr>
    <a:masterClrMapping/>
  </p:clrMapOvr>
  <p:transition spd="slow" advClick="1">
    <p:wheel spokes="1"/>
  </p:transition>
</p:sld>
</file>

<file path=ppt/slides/slide292.xml><?xml version="1.0" encoding="utf-8"?>
<p:sld xmlns:a="http://schemas.openxmlformats.org/drawingml/2006/main" xmlns:r="http://schemas.openxmlformats.org/officeDocument/2006/relationships" xmlns:p="http://schemas.openxmlformats.org/presentationml/2006/main" showMasterSp="1">
  <p:cSld>
    <p:spTree>
      <p:nvGrpSpPr>
        <p:cNvPr id="1382" name=""/>
        <p:cNvGrpSpPr/>
        <p:nvPr/>
      </p:nvGrpSpPr>
      <p:grpSpPr>
        <a:xfrm rot="0">
          <a:off x="0" y="0"/>
          <a:ext cx="0" cy="0"/>
          <a:chOff x="0" y="0"/>
          <a:chExt cx="0" cy="0"/>
        </a:xfrm>
      </p:grpSpPr>
      <p:sp>
        <p:nvSpPr>
          <p:cNvPr id="1048958" name=""/>
          <p:cNvSpPr/>
          <p:nvPr>
            <p:ph sz="full" idx="1"/>
          </p:nvPr>
        </p:nvSpPr>
        <p:spPr>
          <a:xfrm rot="0">
            <a:off x="457200" y="1066800"/>
            <a:ext cx="8229600" cy="52578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lang="en-US"/>
              <a:t>4. Cardiac Bed</a:t>
            </a:r>
          </a:p>
          <a:p>
            <a:pPr indent="0" lvl="0" marL="0">
              <a:buFont typeface="Wingdings" pitchFamily="2" charset="2"/>
              <a:buChar char="Ø"/>
            </a:pPr>
            <a:r>
              <a:rPr altLang="en-US" lang="en-US"/>
              <a:t>It is specifically made for patients who have failing heart and sometimes patients with respiratory diseases where breathing is difficult since the patients are more comfortable when sitting in extreme upright position.</a:t>
            </a:r>
          </a:p>
          <a:p>
            <a:pPr indent="0" lvl="0" marL="0">
              <a:buFont typeface="Wingdings" pitchFamily="2" charset="2"/>
              <a:buChar char="Ø"/>
            </a:pPr>
            <a:r>
              <a:rPr altLang="en-US" lang="en-US"/>
              <a:t>The patient has to be kept warm since in heart failure the circulation is impaired and the patient is liable to feel cold. </a:t>
            </a:r>
          </a:p>
          <a:p>
            <a:pPr indent="0" lvl="0" marL="0">
              <a:buFont typeface="Wingdings" pitchFamily="2" charset="2"/>
              <a:buChar char="Ø"/>
            </a:pPr>
            <a:r>
              <a:rPr altLang="en-US" lang="en-US"/>
              <a:t>The patient should be comfortable</a:t>
            </a:r>
          </a:p>
        </p:txBody>
      </p:sp>
    </p:spTree>
  </p:cSld>
  <p:clrMapOvr>
    <a:masterClrMapping/>
  </p:clrMapOvr>
  <p:transition spd="slow" advClick="1">
    <p:wheel spokes="1"/>
  </p:transition>
</p:sld>
</file>

<file path=ppt/slides/slide293.xml><?xml version="1.0" encoding="utf-8"?>
<p:sld xmlns:a="http://schemas.openxmlformats.org/drawingml/2006/main" xmlns:r="http://schemas.openxmlformats.org/officeDocument/2006/relationships" xmlns:p="http://schemas.openxmlformats.org/presentationml/2006/main" showMasterSp="1">
  <p:cSld>
    <p:spTree>
      <p:nvGrpSpPr>
        <p:cNvPr id="1383" name=""/>
        <p:cNvGrpSpPr/>
        <p:nvPr/>
      </p:nvGrpSpPr>
      <p:grpSpPr>
        <a:xfrm rot="0">
          <a:off x="0" y="0"/>
          <a:ext cx="0" cy="0"/>
          <a:chOff x="0" y="0"/>
          <a:chExt cx="0" cy="0"/>
        </a:xfrm>
      </p:grpSpPr>
      <p:sp>
        <p:nvSpPr>
          <p:cNvPr id="1048959" name=""/>
          <p:cNvSpPr/>
          <p:nvPr>
            <p:ph sz="full" idx="1"/>
          </p:nvPr>
        </p:nvSpPr>
        <p:spPr>
          <a:xfrm rot="0">
            <a:off x="457200" y="1371600"/>
            <a:ext cx="8229600" cy="49530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i="1" lang="en-US"/>
              <a:t>Extra requirements</a:t>
            </a:r>
            <a:r>
              <a:rPr altLang="en-US" lang="en-US"/>
              <a:t>:</a:t>
            </a:r>
          </a:p>
          <a:p>
            <a:pPr indent="0" lvl="0" marL="0">
              <a:buFont typeface="Wingdings" pitchFamily="2" charset="2"/>
              <a:buChar char="Ø"/>
            </a:pPr>
            <a:r>
              <a:rPr altLang="en-US" lang="en-US"/>
              <a:t>A bed/ back rest</a:t>
            </a:r>
          </a:p>
          <a:p>
            <a:pPr indent="0" lvl="0" marL="0">
              <a:buFont typeface="Wingdings" pitchFamily="2" charset="2"/>
              <a:buChar char="Ø"/>
            </a:pPr>
            <a:r>
              <a:rPr altLang="en-US" lang="en-US"/>
              <a:t>As many pillows as necessary for patient’s comfort</a:t>
            </a:r>
          </a:p>
          <a:p>
            <a:pPr indent="0" lvl="0" marL="0">
              <a:buFont typeface="Wingdings" pitchFamily="2" charset="2"/>
              <a:buChar char="Ø"/>
            </a:pPr>
            <a:r>
              <a:rPr altLang="en-US" lang="en-US"/>
              <a:t>A bed table and a soft pillow</a:t>
            </a:r>
          </a:p>
          <a:p>
            <a:pPr indent="0" lvl="0" marL="0">
              <a:buFont typeface="Wingdings" pitchFamily="2" charset="2"/>
              <a:buChar char="Ø"/>
            </a:pPr>
            <a:r>
              <a:rPr altLang="en-US" lang="en-US"/>
              <a:t>Air ring in a cotton cover</a:t>
            </a:r>
          </a:p>
          <a:p>
            <a:pPr indent="0" lvl="0" marL="0">
              <a:buFont typeface="Wingdings" pitchFamily="2" charset="2"/>
              <a:buChar char="Ø"/>
            </a:pPr>
            <a:r>
              <a:rPr altLang="en-US" lang="en-US"/>
              <a:t>A foot rest</a:t>
            </a:r>
          </a:p>
        </p:txBody>
      </p:sp>
    </p:spTree>
  </p:cSld>
  <p:clrMapOvr>
    <a:masterClrMapping/>
  </p:clrMapOvr>
  <p:transition spd="slow" advClick="1">
    <p:wheel spokes="1"/>
  </p:transition>
</p:sld>
</file>

<file path=ppt/slides/slide294.xml><?xml version="1.0" encoding="utf-8"?>
<p:sld xmlns:a="http://schemas.openxmlformats.org/drawingml/2006/main" xmlns:r="http://schemas.openxmlformats.org/officeDocument/2006/relationships" xmlns:p="http://schemas.openxmlformats.org/presentationml/2006/main" showMasterSp="1">
  <p:cSld>
    <p:spTree>
      <p:nvGrpSpPr>
        <p:cNvPr id="1384" name=""/>
        <p:cNvGrpSpPr/>
        <p:nvPr/>
      </p:nvGrpSpPr>
      <p:grpSpPr>
        <a:xfrm rot="0">
          <a:off x="0" y="0"/>
          <a:ext cx="0" cy="0"/>
          <a:chOff x="0" y="0"/>
          <a:chExt cx="0" cy="0"/>
        </a:xfrm>
      </p:grpSpPr>
      <p:sp>
        <p:nvSpPr>
          <p:cNvPr id="1048960" name=""/>
          <p:cNvSpPr/>
          <p:nvPr>
            <p:ph sz="full" idx="1"/>
          </p:nvPr>
        </p:nvSpPr>
        <p:spPr>
          <a:xfrm rot="0">
            <a:off x="457200" y="609600"/>
            <a:ext cx="8229600" cy="57150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lang="en-US"/>
              <a:t>5. </a:t>
            </a:r>
            <a:r>
              <a:rPr altLang="en-US" b="1" lang="en-US"/>
              <a:t>A</a:t>
            </a:r>
            <a:r>
              <a:rPr altLang="en-US" b="1" lang="en-US"/>
              <a:t>mputation Bed</a:t>
            </a:r>
          </a:p>
          <a:p>
            <a:pPr indent="0" lvl="0" marL="0">
              <a:buNone/>
            </a:pPr>
            <a:r>
              <a:rPr altLang="en-US" b="1" i="1" lang="en-US"/>
              <a:t>Objectives</a:t>
            </a:r>
          </a:p>
          <a:p>
            <a:pPr indent="0" lvl="0" marL="0">
              <a:buFont typeface="Wingdings" pitchFamily="2" charset="2"/>
              <a:buChar char="Ø"/>
            </a:pPr>
            <a:r>
              <a:rPr altLang="en-US" lang="en-US"/>
              <a:t>To keep the weight of the top linen off the amputated limb</a:t>
            </a:r>
          </a:p>
          <a:p>
            <a:pPr indent="0" lvl="0" marL="0">
              <a:buNone/>
            </a:pPr>
            <a:endParaRPr altLang="en-US" lang="en-US"/>
          </a:p>
          <a:p>
            <a:pPr indent="0" lvl="0" marL="0">
              <a:buNone/>
            </a:pPr>
            <a:r>
              <a:rPr altLang="en-US" b="1" i="1" lang="en-US"/>
              <a:t>Extra requirements:</a:t>
            </a:r>
          </a:p>
          <a:p>
            <a:pPr indent="0" lvl="0" marL="0">
              <a:buFont typeface="Wingdings" pitchFamily="2" charset="2"/>
              <a:buChar char="Ø"/>
            </a:pPr>
            <a:r>
              <a:rPr altLang="en-US" lang="en-US"/>
              <a:t>Dressing mackintosh</a:t>
            </a:r>
          </a:p>
          <a:p>
            <a:pPr indent="0" lvl="0" marL="0">
              <a:buFont typeface="Wingdings" pitchFamily="2" charset="2"/>
              <a:buChar char="Ø"/>
            </a:pPr>
            <a:r>
              <a:rPr altLang="en-US" lang="en-US"/>
              <a:t>3 Dressing towels </a:t>
            </a:r>
          </a:p>
          <a:p>
            <a:pPr indent="0" lvl="0" marL="0">
              <a:buFont typeface="Wingdings" pitchFamily="2" charset="2"/>
              <a:buChar char="Ø"/>
            </a:pPr>
            <a:r>
              <a:rPr altLang="en-US" lang="en-US"/>
              <a:t>2 Sand bags</a:t>
            </a:r>
          </a:p>
          <a:p>
            <a:pPr indent="0" lvl="0" marL="0">
              <a:buFont typeface="Wingdings" pitchFamily="2" charset="2"/>
              <a:buChar char="Ø"/>
            </a:pPr>
            <a:r>
              <a:rPr altLang="en-US" lang="en-US"/>
              <a:t>Tourniquet</a:t>
            </a:r>
          </a:p>
          <a:p>
            <a:pPr indent="0" lvl="0" marL="0">
              <a:buFont typeface="Wingdings" pitchFamily="2" charset="2"/>
              <a:buChar char="Ø"/>
            </a:pPr>
            <a:r>
              <a:rPr altLang="en-US" lang="en-US"/>
              <a:t>Bed cradle</a:t>
            </a:r>
          </a:p>
          <a:p>
            <a:pPr indent="0" lvl="0" marL="0">
              <a:buFont typeface="Wingdings" pitchFamily="2" charset="2"/>
              <a:buChar char="Ø"/>
            </a:pPr>
            <a:r>
              <a:rPr altLang="en-US" lang="en-US"/>
              <a:t>Extra bed cover</a:t>
            </a:r>
          </a:p>
        </p:txBody>
      </p:sp>
    </p:spTree>
  </p:cSld>
  <p:clrMapOvr>
    <a:masterClrMapping/>
  </p:clrMapOvr>
  <p:transition spd="slow" advClick="1">
    <p:wheel spokes="1"/>
  </p:transition>
</p:sld>
</file>

<file path=ppt/slides/slide295.xml><?xml version="1.0" encoding="utf-8"?>
<p:sld xmlns:a="http://schemas.openxmlformats.org/drawingml/2006/main" xmlns:r="http://schemas.openxmlformats.org/officeDocument/2006/relationships" xmlns:p="http://schemas.openxmlformats.org/presentationml/2006/main" showMasterSp="1">
  <p:cSld>
    <p:spTree>
      <p:nvGrpSpPr>
        <p:cNvPr id="1385" name=""/>
        <p:cNvGrpSpPr/>
        <p:nvPr/>
      </p:nvGrpSpPr>
      <p:grpSpPr>
        <a:xfrm rot="0">
          <a:off x="0" y="0"/>
          <a:ext cx="0" cy="0"/>
          <a:chOff x="0" y="0"/>
          <a:chExt cx="0" cy="0"/>
        </a:xfrm>
      </p:grpSpPr>
      <p:sp>
        <p:nvSpPr>
          <p:cNvPr id="1048961" name=""/>
          <p:cNvSpPr/>
          <p:nvPr>
            <p:ph sz="full" idx="1"/>
          </p:nvPr>
        </p:nvSpPr>
        <p:spPr>
          <a:xfrm rot="0">
            <a:off x="457200" y="457200"/>
            <a:ext cx="8229600" cy="601345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lang="en-US"/>
              <a:t>6. Divided Bed</a:t>
            </a:r>
          </a:p>
          <a:p>
            <a:pPr indent="0" lvl="0" marL="0">
              <a:buFont typeface="Wingdings" pitchFamily="2" charset="2"/>
              <a:buChar char="Ø"/>
            </a:pPr>
            <a:r>
              <a:rPr altLang="en-US" lang="en-US"/>
              <a:t>A bed made in two separate parts with a division in the center</a:t>
            </a:r>
          </a:p>
          <a:p>
            <a:pPr indent="0" lvl="0" marL="0">
              <a:buNone/>
            </a:pPr>
            <a:endParaRPr altLang="en-US" lang="en-US"/>
          </a:p>
          <a:p>
            <a:pPr indent="0" lvl="0" marL="0">
              <a:buNone/>
            </a:pPr>
            <a:r>
              <a:rPr altLang="en-US" b="1" i="1" lang="en-US"/>
              <a:t>Objectives</a:t>
            </a:r>
          </a:p>
          <a:p>
            <a:pPr indent="0" lvl="0" marL="0">
              <a:buFont typeface="Wingdings" pitchFamily="2" charset="2"/>
              <a:buChar char="Ø"/>
            </a:pPr>
            <a:r>
              <a:rPr altLang="en-US" lang="en-US"/>
              <a:t>Examination of lower abdomen</a:t>
            </a:r>
          </a:p>
          <a:p>
            <a:pPr indent="0" lvl="0" marL="0">
              <a:buFont typeface="Wingdings" pitchFamily="2" charset="2"/>
              <a:buChar char="Ø"/>
            </a:pPr>
            <a:r>
              <a:rPr altLang="en-US" lang="en-US"/>
              <a:t>Examination of the rectum or vagina</a:t>
            </a:r>
          </a:p>
          <a:p>
            <a:pPr indent="0" lvl="0" marL="0">
              <a:buFont typeface="Wingdings" pitchFamily="2" charset="2"/>
              <a:buChar char="Ø"/>
            </a:pPr>
            <a:r>
              <a:rPr altLang="en-US" lang="en-US"/>
              <a:t>During catheterization</a:t>
            </a:r>
          </a:p>
          <a:p>
            <a:pPr indent="0" lvl="0" marL="0">
              <a:buFont typeface="Wingdings" pitchFamily="2" charset="2"/>
              <a:buChar char="Ø"/>
            </a:pPr>
            <a:r>
              <a:rPr altLang="en-US" lang="en-US"/>
              <a:t>Dressing wounds of the perineal region</a:t>
            </a:r>
          </a:p>
          <a:p>
            <a:pPr indent="0" lvl="0" marL="0">
              <a:buFont typeface="Wingdings" pitchFamily="2" charset="2"/>
              <a:buChar char="Ø"/>
            </a:pPr>
            <a:r>
              <a:rPr altLang="en-US" lang="en-US"/>
              <a:t>Treatment of fracture of femur</a:t>
            </a:r>
          </a:p>
          <a:p>
            <a:pPr indent="0" lvl="0" marL="0">
              <a:buNone/>
            </a:pPr>
            <a:r>
              <a:rPr altLang="en-US" b="1" i="1" lang="en-US"/>
              <a:t>Note: </a:t>
            </a:r>
            <a:r>
              <a:rPr altLang="en-US" lang="en-US"/>
              <a:t>Extra requirements  like those of amputation bed except tourniquet, 3 dressing towels, 2 sandbags and dressing mackintosh</a:t>
            </a:r>
          </a:p>
        </p:txBody>
      </p:sp>
    </p:spTree>
  </p:cSld>
  <p:clrMapOvr>
    <a:masterClrMapping/>
  </p:clrMapOvr>
  <p:transition spd="slow" advClick="1">
    <p:wheel spokes="1"/>
  </p:transition>
</p:sld>
</file>

<file path=ppt/slides/slide296.xml><?xml version="1.0" encoding="utf-8"?>
<p:sld xmlns:a="http://schemas.openxmlformats.org/drawingml/2006/main" xmlns:r="http://schemas.openxmlformats.org/officeDocument/2006/relationships" xmlns:p="http://schemas.openxmlformats.org/presentationml/2006/main" showMasterSp="1">
  <p:cSld>
    <p:spTree>
      <p:nvGrpSpPr>
        <p:cNvPr id="1386" name=""/>
        <p:cNvGrpSpPr/>
        <p:nvPr/>
      </p:nvGrpSpPr>
      <p:grpSpPr>
        <a:xfrm rot="0">
          <a:off x="0" y="0"/>
          <a:ext cx="0" cy="0"/>
          <a:chOff x="0" y="0"/>
          <a:chExt cx="0" cy="0"/>
        </a:xfrm>
      </p:grpSpPr>
      <p:sp>
        <p:nvSpPr>
          <p:cNvPr id="1048962" name=""/>
          <p:cNvSpPr/>
          <p:nvPr>
            <p:ph sz="full" idx="1"/>
          </p:nvPr>
        </p:nvSpPr>
        <p:spPr>
          <a:xfrm rot="0">
            <a:off x="457200" y="838200"/>
            <a:ext cx="8229600" cy="54864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lang="en-US"/>
              <a:t>7. Tent Bed</a:t>
            </a:r>
          </a:p>
          <a:p>
            <a:pPr indent="0" lvl="0" marL="0">
              <a:buFont typeface="Wingdings" pitchFamily="2" charset="2"/>
              <a:buChar char="Ø"/>
            </a:pPr>
            <a:r>
              <a:rPr altLang="en-US" lang="en-US"/>
              <a:t>They have an electrically powered fan that circulates cool air and nebulized water particles inside a canopy which covers the entire patient</a:t>
            </a:r>
          </a:p>
          <a:p>
            <a:pPr indent="0" lvl="0" marL="0">
              <a:buFont typeface="Wingdings" pitchFamily="2" charset="2"/>
              <a:buChar char="Ø"/>
            </a:pPr>
            <a:r>
              <a:rPr altLang="en-US" lang="en-US"/>
              <a:t>Mostly used for infant and pediatric patients with dried secretions especially those with laryngotracheobronchitis (croup), bronchitis, bronchiolitis, inhalation burns and other edematous airway processes</a:t>
            </a:r>
          </a:p>
          <a:p>
            <a:pPr indent="0" lvl="0" marL="0">
              <a:buFont typeface="Wingdings" pitchFamily="2" charset="2"/>
              <a:buChar char="Ø"/>
            </a:pPr>
            <a:r>
              <a:rPr altLang="en-US" lang="en-US"/>
              <a:t>Can be used to give oxygen concentrations to approximately 50% if the canopy is well tucked under the mattress.</a:t>
            </a:r>
          </a:p>
          <a:p>
            <a:pPr indent="0" lvl="0" marL="0"/>
            <a:endParaRPr altLang="en-US" lang="en-US"/>
          </a:p>
        </p:txBody>
      </p:sp>
    </p:spTree>
  </p:cSld>
  <p:clrMapOvr>
    <a:masterClrMapping/>
  </p:clrMapOvr>
  <p:transition spd="slow" advClick="1">
    <p:wheel spokes="1"/>
  </p:transition>
</p:sld>
</file>

<file path=ppt/slides/slide297.xml><?xml version="1.0" encoding="utf-8"?>
<p:sld xmlns:a="http://schemas.openxmlformats.org/drawingml/2006/main" xmlns:r="http://schemas.openxmlformats.org/officeDocument/2006/relationships" xmlns:p="http://schemas.openxmlformats.org/presentationml/2006/main" showMasterSp="1">
  <p:cSld>
    <p:spTree>
      <p:nvGrpSpPr>
        <p:cNvPr id="1387" name=""/>
        <p:cNvGrpSpPr/>
        <p:nvPr/>
      </p:nvGrpSpPr>
      <p:grpSpPr>
        <a:xfrm rot="0">
          <a:off x="0" y="0"/>
          <a:ext cx="0" cy="0"/>
          <a:chOff x="0" y="0"/>
          <a:chExt cx="0" cy="0"/>
        </a:xfrm>
      </p:grpSpPr>
      <p:sp>
        <p:nvSpPr>
          <p:cNvPr id="1048963" name=""/>
          <p:cNvSpPr/>
          <p:nvPr>
            <p:ph sz="full" idx="1"/>
          </p:nvPr>
        </p:nvSpPr>
        <p:spPr>
          <a:xfrm rot="0">
            <a:off x="457200" y="1295400"/>
            <a:ext cx="8229600" cy="50292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i="1" lang="en-US"/>
              <a:t>Objectives</a:t>
            </a:r>
          </a:p>
          <a:p>
            <a:pPr indent="0" lvl="0" marL="0">
              <a:buFont typeface="Wingdings" pitchFamily="2" charset="2"/>
              <a:buChar char="Ø"/>
            </a:pPr>
            <a:r>
              <a:rPr altLang="en-US" lang="en-US"/>
              <a:t>Provide continuous cool mist/ steam with oxygen if needed</a:t>
            </a:r>
          </a:p>
          <a:p>
            <a:pPr indent="0" lvl="0" marL="0">
              <a:buFont typeface="Wingdings" pitchFamily="2" charset="2"/>
              <a:buChar char="Ø"/>
            </a:pPr>
            <a:r>
              <a:rPr altLang="en-US" lang="en-US"/>
              <a:t>In management of laryngeal, tracheal or bronchial edema</a:t>
            </a:r>
          </a:p>
          <a:p>
            <a:pPr indent="0" lvl="0" marL="0">
              <a:buFont typeface="Wingdings" pitchFamily="2" charset="2"/>
              <a:buChar char="Ø"/>
            </a:pPr>
            <a:r>
              <a:rPr altLang="en-US" lang="en-US"/>
              <a:t>Help promote and improve cough mechanism</a:t>
            </a:r>
          </a:p>
          <a:p>
            <a:pPr indent="0" lvl="0" marL="0">
              <a:buFont typeface="Wingdings" pitchFamily="2" charset="2"/>
              <a:buChar char="Ø"/>
            </a:pPr>
            <a:r>
              <a:rPr altLang="en-US" lang="en-US"/>
              <a:t>Hydrate dried secretions</a:t>
            </a:r>
          </a:p>
          <a:p>
            <a:pPr indent="0" lvl="0" marL="0">
              <a:buNone/>
            </a:pPr>
            <a:endParaRPr altLang="en-US" lang="en-US"/>
          </a:p>
          <a:p>
            <a:pPr indent="0" lvl="0" marL="0"/>
            <a:endParaRPr altLang="en-US" lang="en-US"/>
          </a:p>
        </p:txBody>
      </p:sp>
    </p:spTree>
  </p:cSld>
  <p:clrMapOvr>
    <a:masterClrMapping/>
  </p:clrMapOvr>
  <p:transition spd="slow" advClick="1">
    <p:wheel spokes="1"/>
  </p:transition>
</p:sld>
</file>

<file path=ppt/slides/slide298.xml><?xml version="1.0" encoding="utf-8"?>
<p:sld xmlns:a="http://schemas.openxmlformats.org/drawingml/2006/main" xmlns:r="http://schemas.openxmlformats.org/officeDocument/2006/relationships" xmlns:p="http://schemas.openxmlformats.org/presentationml/2006/main" showMasterSp="1">
  <p:cSld>
    <p:spTree>
      <p:nvGrpSpPr>
        <p:cNvPr id="1388" name=""/>
        <p:cNvGrpSpPr/>
        <p:nvPr/>
      </p:nvGrpSpPr>
      <p:grpSpPr>
        <a:xfrm rot="0">
          <a:off x="0" y="0"/>
          <a:ext cx="0" cy="0"/>
          <a:chOff x="0" y="0"/>
          <a:chExt cx="0" cy="0"/>
        </a:xfrm>
      </p:grpSpPr>
      <p:sp>
        <p:nvSpPr>
          <p:cNvPr id="1048964" name=""/>
          <p:cNvSpPr/>
          <p:nvPr>
            <p:ph sz="full" idx="1"/>
          </p:nvPr>
        </p:nvSpPr>
        <p:spPr>
          <a:xfrm rot="0">
            <a:off x="457200" y="304800"/>
            <a:ext cx="8229600" cy="61722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i="1" lang="en-US"/>
              <a:t>Notes: </a:t>
            </a:r>
          </a:p>
          <a:p>
            <a:pPr indent="0" lvl="0" marL="0">
              <a:buFont typeface="Wingdings" pitchFamily="2" charset="2"/>
              <a:buChar char="Ø"/>
            </a:pPr>
            <a:r>
              <a:rPr altLang="en-US" lang="en-US"/>
              <a:t>Must have a working circulation unit. Malfunctions in this unit can cause excessive heat and CO2 build up inside the tent canopy</a:t>
            </a:r>
          </a:p>
          <a:p>
            <a:pPr indent="0" lvl="0" marL="0">
              <a:buFont typeface="Wingdings" pitchFamily="2" charset="2"/>
              <a:buChar char="Ø"/>
            </a:pPr>
            <a:r>
              <a:rPr altLang="en-US" lang="en-US"/>
              <a:t>Precautions for oxygen usage must be adhered to</a:t>
            </a:r>
          </a:p>
          <a:p>
            <a:pPr indent="0" lvl="0" marL="0">
              <a:buFont typeface="Wingdings" pitchFamily="2" charset="2"/>
              <a:buChar char="Ø"/>
            </a:pPr>
            <a:r>
              <a:rPr altLang="en-US" lang="en-US"/>
              <a:t>Water reservoir must be monitored</a:t>
            </a:r>
          </a:p>
          <a:p>
            <a:pPr indent="0" lvl="0" marL="0">
              <a:buFont typeface="Wingdings" pitchFamily="2" charset="2"/>
              <a:buChar char="Ø"/>
            </a:pPr>
            <a:r>
              <a:rPr altLang="en-US" lang="en-US"/>
              <a:t>Consistent O2 concentration can not be maintained if canopy is opened frequently</a:t>
            </a:r>
          </a:p>
          <a:p>
            <a:pPr indent="0" lvl="0" marL="0">
              <a:buFont typeface="Wingdings" pitchFamily="2" charset="2"/>
              <a:buChar char="Ø"/>
            </a:pPr>
            <a:r>
              <a:rPr altLang="en-US" lang="en-US"/>
              <a:t>Bed linen can become damp hence need to be monitored and changed</a:t>
            </a:r>
          </a:p>
          <a:p>
            <a:pPr indent="0" lvl="0" marL="0">
              <a:buFont typeface="Wingdings" pitchFamily="2" charset="2"/>
              <a:buChar char="Ø"/>
            </a:pPr>
            <a:r>
              <a:rPr altLang="en-US" lang="en-US"/>
              <a:t>Large volume nebulizers are susceptible to contamination</a:t>
            </a:r>
          </a:p>
          <a:p>
            <a:pPr indent="0" lvl="0" marL="0">
              <a:buFont typeface="Wingdings" pitchFamily="2" charset="2"/>
              <a:buChar char="Ø"/>
            </a:pPr>
            <a:r>
              <a:rPr altLang="en-US" lang="en-US"/>
              <a:t>Potential for electric shock or fire exists from electric fan or static electricity from the plastic</a:t>
            </a:r>
          </a:p>
        </p:txBody>
      </p:sp>
    </p:spTree>
  </p:cSld>
  <p:clrMapOvr>
    <a:masterClrMapping/>
  </p:clrMapOvr>
  <p:transition spd="slow" advClick="1">
    <p:wheel spokes="1"/>
  </p:transition>
</p:sld>
</file>

<file path=ppt/slides/slide299.xml><?xml version="1.0" encoding="utf-8"?>
<p:sld xmlns:a="http://schemas.openxmlformats.org/drawingml/2006/main" xmlns:r="http://schemas.openxmlformats.org/officeDocument/2006/relationships" xmlns:p="http://schemas.openxmlformats.org/presentationml/2006/main" showMasterSp="1">
  <p:cSld>
    <p:spTree>
      <p:nvGrpSpPr>
        <p:cNvPr id="1389" name=""/>
        <p:cNvGrpSpPr/>
        <p:nvPr/>
      </p:nvGrpSpPr>
      <p:grpSpPr>
        <a:xfrm rot="0">
          <a:off x="0" y="0"/>
          <a:ext cx="0" cy="0"/>
          <a:chOff x="0" y="0"/>
          <a:chExt cx="0" cy="0"/>
        </a:xfrm>
      </p:grpSpPr>
      <p:sp>
        <p:nvSpPr>
          <p:cNvPr id="1048965" name=""/>
          <p:cNvSpPr/>
          <p:nvPr>
            <p:ph sz="full" idx="1"/>
          </p:nvPr>
        </p:nvSpPr>
        <p:spPr>
          <a:xfrm rot="0">
            <a:off x="457200" y="990600"/>
            <a:ext cx="8229600" cy="53340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i="1" lang="en-US"/>
              <a:t>Extra requirements:</a:t>
            </a:r>
          </a:p>
          <a:p>
            <a:pPr indent="0" lvl="0" marL="0">
              <a:buFont typeface="Wingdings" pitchFamily="2" charset="2"/>
              <a:buChar char="Ø"/>
            </a:pPr>
            <a:r>
              <a:rPr altLang="en-US" lang="en-US"/>
              <a:t>A complete pediatric mist tent with nebulizer unit, fan and drain bottle</a:t>
            </a:r>
          </a:p>
          <a:p>
            <a:pPr indent="0" lvl="0" marL="0">
              <a:buFont typeface="Wingdings" pitchFamily="2" charset="2"/>
              <a:buChar char="Ø"/>
            </a:pPr>
            <a:r>
              <a:rPr altLang="en-US" lang="en-US"/>
              <a:t>Mist tent canopy</a:t>
            </a:r>
          </a:p>
          <a:p>
            <a:pPr indent="0" lvl="0" marL="0">
              <a:buFont typeface="Wingdings" pitchFamily="2" charset="2"/>
              <a:buChar char="Ø"/>
            </a:pPr>
            <a:r>
              <a:rPr altLang="en-US" lang="en-US"/>
              <a:t>High – pressure O2 hose, about 6 feet in length</a:t>
            </a:r>
          </a:p>
          <a:p>
            <a:pPr indent="0" lvl="0" marL="0">
              <a:buFont typeface="Wingdings" pitchFamily="2" charset="2"/>
              <a:buChar char="Ø"/>
            </a:pPr>
            <a:r>
              <a:rPr altLang="en-US" lang="en-US"/>
              <a:t>O2 or air flow meter</a:t>
            </a:r>
          </a:p>
          <a:p>
            <a:pPr indent="0" lvl="0" marL="0">
              <a:buFont typeface="Wingdings" pitchFamily="2" charset="2"/>
              <a:buChar char="Ø"/>
            </a:pPr>
            <a:r>
              <a:rPr altLang="en-US" lang="en-US"/>
              <a:t>Two liters of sterile water</a:t>
            </a:r>
          </a:p>
          <a:p>
            <a:pPr indent="0" lvl="0" marL="0">
              <a:buFont typeface="Wingdings" pitchFamily="2" charset="2"/>
              <a:buChar char="Ø"/>
            </a:pPr>
            <a:r>
              <a:rPr altLang="en-US" lang="en-US"/>
              <a:t>Oxygen analyzer for monitoring O2</a:t>
            </a:r>
          </a:p>
        </p:txBody>
      </p:sp>
    </p:spTree>
  </p:cSld>
  <p:clrMapOvr>
    <a:masterClrMapping/>
  </p:clrMapOvr>
  <p:transition spd="slow" advClick="1">
    <p:wheel spokes="1"/>
  </p:transition>
</p:sld>
</file>

<file path=ppt/slides/slide3.xml><?xml version="1.0" encoding="utf-8"?>
<p:sld xmlns:a="http://schemas.openxmlformats.org/drawingml/2006/main" xmlns:r="http://schemas.openxmlformats.org/officeDocument/2006/relationships" xmlns:p="http://schemas.openxmlformats.org/presentationml/2006/main" showMasterSp="1">
  <p:cSld>
    <p:spTree>
      <p:nvGrpSpPr>
        <p:cNvPr id="1085" name=""/>
        <p:cNvGrpSpPr/>
        <p:nvPr/>
      </p:nvGrpSpPr>
      <p:grpSpPr>
        <a:xfrm rot="0">
          <a:off x="0" y="0"/>
          <a:ext cx="0" cy="0"/>
          <a:chOff x="0" y="0"/>
          <a:chExt cx="0" cy="0"/>
        </a:xfrm>
      </p:grpSpPr>
      <p:sp>
        <p:nvSpPr>
          <p:cNvPr id="1048601" name=""/>
          <p:cNvSpPr/>
          <p:nvPr>
            <p:ph sz="full" idx="1"/>
          </p:nvPr>
        </p:nvSpPr>
        <p:spPr>
          <a:xfrm rot="0">
            <a:off x="457200" y="1066800"/>
            <a:ext cx="8229600" cy="5059362"/>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eaLnBrk="1" hangingPunct="1" latinLnBrk="1" lvl="0">
              <a:buFont typeface="Wingdings" pitchFamily="2" charset="2"/>
              <a:buChar char="Ø"/>
            </a:pPr>
            <a:r>
              <a:rPr altLang="en-US" lang="en-US"/>
              <a:t>Code of ethics for Nurses according to International Council of Nurses (ICN)</a:t>
            </a:r>
          </a:p>
          <a:p>
            <a:pPr eaLnBrk="1" hangingPunct="1" latinLnBrk="1" lvl="0">
              <a:buFont typeface="Wingdings" pitchFamily="2" charset="2"/>
              <a:buChar char="Ø"/>
            </a:pPr>
            <a:r>
              <a:rPr altLang="en-US" lang="en-US"/>
              <a:t>Legal aspects of Nursing</a:t>
            </a:r>
          </a:p>
          <a:p>
            <a:pPr eaLnBrk="1" hangingPunct="1" latinLnBrk="1" lvl="0">
              <a:buFont typeface="Wingdings" pitchFamily="2" charset="2"/>
              <a:buChar char="Ø"/>
            </a:pPr>
            <a:r>
              <a:rPr altLang="en-US" lang="en-US"/>
              <a:t>Patient’s bill of rights</a:t>
            </a:r>
          </a:p>
          <a:p>
            <a:pPr eaLnBrk="1" hangingPunct="1" latinLnBrk="1" lvl="0">
              <a:buFont typeface="Wingdings" pitchFamily="2" charset="2"/>
              <a:buChar char="Ø"/>
            </a:pPr>
            <a:r>
              <a:rPr altLang="en-US" lang="en-US"/>
              <a:t>Scope of nursing practice</a:t>
            </a:r>
          </a:p>
          <a:p>
            <a:pPr eaLnBrk="1" hangingPunct="1" latinLnBrk="1" lvl="0">
              <a:buFont typeface="Wingdings" pitchFamily="2" charset="2"/>
              <a:buChar char="Ø"/>
            </a:pPr>
            <a:r>
              <a:rPr altLang="en-US" lang="en-US"/>
              <a:t>Professional Organizations</a:t>
            </a:r>
          </a:p>
          <a:p>
            <a:pPr eaLnBrk="1" hangingPunct="1" latinLnBrk="1" lvl="0">
              <a:buFont typeface="Wingdings" pitchFamily="2" charset="2"/>
              <a:buChar char="Ø"/>
            </a:pPr>
            <a:r>
              <a:rPr altLang="en-US" lang="en-US"/>
              <a:t>Nursing Models</a:t>
            </a:r>
          </a:p>
          <a:p>
            <a:pPr eaLnBrk="1" hangingPunct="1" latinLnBrk="1" lvl="0">
              <a:buFont typeface="Wingdings" pitchFamily="2" charset="2"/>
              <a:buChar char="Ø"/>
            </a:pPr>
            <a:r>
              <a:rPr altLang="en-US" lang="en-US"/>
              <a:t>Nursing Theories</a:t>
            </a:r>
          </a:p>
          <a:p>
            <a:pPr eaLnBrk="1" hangingPunct="1" latinLnBrk="1" lvl="0">
              <a:buFont typeface="Wingdings" pitchFamily="2" charset="2"/>
              <a:buChar char="Ø"/>
            </a:pPr>
            <a:r>
              <a:rPr altLang="en-US" lang="en-US"/>
              <a:t>Disciplines of Nursing</a:t>
            </a:r>
          </a:p>
          <a:p>
            <a:pPr eaLnBrk="1" hangingPunct="1" latinLnBrk="1" lvl="0">
              <a:buFont typeface="Wingdings" pitchFamily="2" charset="2"/>
              <a:buChar char="Ø"/>
            </a:pPr>
            <a:r>
              <a:rPr altLang="en-US" lang="en-US"/>
              <a:t>Professional Nursing practice</a:t>
            </a:r>
          </a:p>
          <a:p>
            <a:pPr eaLnBrk="1" hangingPunct="1" latinLnBrk="1" lvl="0"/>
            <a:endParaRPr altLang="en-US" lang="en-US"/>
          </a:p>
          <a:p>
            <a:pPr eaLnBrk="1" hangingPunct="1" latinLnBrk="1" lvl="0"/>
            <a:endParaRPr altLang="en-US" lang="en-US"/>
          </a:p>
        </p:txBody>
      </p:sp>
    </p:spTree>
  </p:cSld>
  <p:clrMapOvr>
    <a:masterClrMapping/>
  </p:clrMapOvr>
  <p:transition spd="slow" advClick="1">
    <p:wheel spokes="1"/>
  </p:transition>
  <p:timing/>
</p:sld>
</file>

<file path=ppt/slides/slide30.xml><?xml version="1.0" encoding="utf-8"?>
<p:sld xmlns:a="http://schemas.openxmlformats.org/drawingml/2006/main" xmlns:r="http://schemas.openxmlformats.org/officeDocument/2006/relationships" xmlns:p="http://schemas.openxmlformats.org/presentationml/2006/main" showMasterSp="1">
  <p:cSld>
    <p:spTree>
      <p:nvGrpSpPr>
        <p:cNvPr id="1112" name=""/>
        <p:cNvGrpSpPr/>
        <p:nvPr/>
      </p:nvGrpSpPr>
      <p:grpSpPr>
        <a:xfrm rot="0">
          <a:off x="0" y="0"/>
          <a:ext cx="0" cy="0"/>
          <a:chOff x="0" y="0"/>
          <a:chExt cx="0" cy="0"/>
        </a:xfrm>
      </p:grpSpPr>
      <p:sp>
        <p:nvSpPr>
          <p:cNvPr id="1048636" name=""/>
          <p:cNvSpPr/>
          <p:nvPr>
            <p:ph sz="full" idx="1"/>
          </p:nvPr>
        </p:nvSpPr>
        <p:spPr>
          <a:xfrm rot="0">
            <a:off x="457200" y="1295400"/>
            <a:ext cx="8229600" cy="4830762"/>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eaLnBrk="1" hangingPunct="1" latinLnBrk="1" lvl="0">
              <a:buFont typeface="Wingdings" pitchFamily="2" charset="2"/>
              <a:buChar char="Ø"/>
            </a:pPr>
            <a:r>
              <a:rPr altLang="en-US" b="1" lang="en-US"/>
              <a:t>Counselor</a:t>
            </a:r>
            <a:r>
              <a:rPr altLang="en-US" lang="en-US"/>
              <a:t> – Assists clients with problem identification and resolution. He/she facilitates client action and does NOT tell the patient what to do but assists them in decision making</a:t>
            </a:r>
          </a:p>
          <a:p>
            <a:pPr eaLnBrk="1" hangingPunct="1" latinLnBrk="1" lvl="0">
              <a:buFont typeface="Wingdings" pitchFamily="2" charset="2"/>
              <a:buChar char="Ø"/>
            </a:pPr>
            <a:endParaRPr altLang="en-US" lang="en-US"/>
          </a:p>
          <a:p>
            <a:pPr eaLnBrk="1" hangingPunct="1" latinLnBrk="1" lvl="0">
              <a:buFont typeface="Wingdings" pitchFamily="2" charset="2"/>
              <a:buChar char="Ø"/>
            </a:pPr>
            <a:r>
              <a:rPr altLang="en-US" b="1" lang="en-US"/>
              <a:t>Manager</a:t>
            </a:r>
            <a:r>
              <a:rPr altLang="en-US" lang="en-US"/>
              <a:t> – The nurse makes decisions, coordinates activities of others, allocates resources, evaluates care and personnel and serves as a leader.</a:t>
            </a:r>
          </a:p>
          <a:p>
            <a:pPr eaLnBrk="1" hangingPunct="1" latinLnBrk="1" lvl="0"/>
            <a:endParaRPr altLang="en-US" lang="en-US"/>
          </a:p>
        </p:txBody>
      </p:sp>
    </p:spTree>
  </p:cSld>
  <p:clrMapOvr>
    <a:masterClrMapping/>
  </p:clrMapOvr>
  <p:transition spd="slow" advClick="1">
    <p:wheel spokes="1"/>
  </p:transition>
  <p:timing/>
</p:sld>
</file>

<file path=ppt/slides/slide300.xml><?xml version="1.0" encoding="utf-8"?>
<p:sld xmlns:a="http://schemas.openxmlformats.org/drawingml/2006/main" xmlns:r="http://schemas.openxmlformats.org/officeDocument/2006/relationships" xmlns:p="http://schemas.openxmlformats.org/presentationml/2006/main" showMasterSp="1">
  <p:cSld>
    <p:spTree>
      <p:nvGrpSpPr>
        <p:cNvPr id="1390" name=""/>
        <p:cNvGrpSpPr/>
        <p:nvPr/>
      </p:nvGrpSpPr>
      <p:grpSpPr>
        <a:xfrm rot="0">
          <a:off x="0" y="0"/>
          <a:ext cx="0" cy="0"/>
          <a:chOff x="0" y="0"/>
          <a:chExt cx="0" cy="0"/>
        </a:xfrm>
      </p:grpSpPr>
      <p:pic>
        <p:nvPicPr>
          <p:cNvPr id="2097167" name=""/>
          <p:cNvPicPr>
            <a:picLocks/>
          </p:cNvPicPr>
          <p:nvPr>
            <p:ph sz="full" idx="1"/>
          </p:nvPr>
        </p:nvPicPr>
        <p:blipFill>
          <a:blip xmlns:r="http://schemas.openxmlformats.org/officeDocument/2006/relationships" r:embed="rId1"/>
          <a:srcRect l="0" t="0" r="0" b="0"/>
          <a:stretch>
            <a:fillRect/>
          </a:stretch>
        </p:blipFill>
        <p:spPr>
          <a:xfrm rot="0">
            <a:off x="0" y="0"/>
            <a:ext cx="9144000" cy="6858000"/>
          </a:xfrm>
          <a:prstGeom prst="rect"/>
          <a:noFill/>
          <a:ln>
            <a:noFill/>
          </a:ln>
        </p:spPr>
      </p:pic>
    </p:spTree>
  </p:cSld>
  <p:clrMapOvr>
    <a:masterClrMapping/>
  </p:clrMapOvr>
  <p:transition spd="slow" advClick="1">
    <p:wheel spokes="1"/>
  </p:transition>
</p:sld>
</file>

<file path=ppt/slides/slide301.xml><?xml version="1.0" encoding="utf-8"?>
<p:sld xmlns:a="http://schemas.openxmlformats.org/drawingml/2006/main" xmlns:r="http://schemas.openxmlformats.org/officeDocument/2006/relationships" xmlns:p="http://schemas.openxmlformats.org/presentationml/2006/main" showMasterSp="1">
  <p:cSld>
    <p:spTree>
      <p:nvGrpSpPr>
        <p:cNvPr id="1391" name=""/>
        <p:cNvGrpSpPr/>
        <p:nvPr/>
      </p:nvGrpSpPr>
      <p:grpSpPr>
        <a:xfrm rot="0">
          <a:off x="0" y="0"/>
          <a:ext cx="0" cy="0"/>
          <a:chOff x="0" y="0"/>
          <a:chExt cx="0" cy="0"/>
        </a:xfrm>
      </p:grpSpPr>
      <p:pic>
        <p:nvPicPr>
          <p:cNvPr id="2097168" name=""/>
          <p:cNvPicPr>
            <a:picLocks/>
          </p:cNvPicPr>
          <p:nvPr>
            <p:ph sz="full" idx="1"/>
          </p:nvPr>
        </p:nvPicPr>
        <p:blipFill>
          <a:blip xmlns:r="http://schemas.openxmlformats.org/officeDocument/2006/relationships" r:embed="rId1"/>
          <a:srcRect l="0" t="0" r="0" b="0"/>
          <a:stretch>
            <a:fillRect/>
          </a:stretch>
        </p:blipFill>
        <p:spPr>
          <a:xfrm rot="0">
            <a:off x="0" y="0"/>
            <a:ext cx="9144000" cy="6858000"/>
          </a:xfrm>
          <a:prstGeom prst="rect"/>
          <a:noFill/>
          <a:ln>
            <a:noFill/>
          </a:ln>
        </p:spPr>
      </p:pic>
    </p:spTree>
  </p:cSld>
  <p:clrMapOvr>
    <a:masterClrMapping/>
  </p:clrMapOvr>
  <p:transition spd="slow" advClick="1">
    <p:wheel spokes="1"/>
  </p:transition>
</p:sld>
</file>

<file path=ppt/slides/slide302.xml><?xml version="1.0" encoding="utf-8"?>
<p:sld xmlns:a="http://schemas.openxmlformats.org/drawingml/2006/main" xmlns:r="http://schemas.openxmlformats.org/officeDocument/2006/relationships" xmlns:p="http://schemas.openxmlformats.org/presentationml/2006/main" showMasterSp="1">
  <p:cSld>
    <p:spTree>
      <p:nvGrpSpPr>
        <p:cNvPr id="1392" name=""/>
        <p:cNvGrpSpPr/>
        <p:nvPr/>
      </p:nvGrpSpPr>
      <p:grpSpPr>
        <a:xfrm rot="0">
          <a:off x="0" y="0"/>
          <a:ext cx="0" cy="0"/>
          <a:chOff x="0" y="0"/>
          <a:chExt cx="0" cy="0"/>
        </a:xfrm>
      </p:grpSpPr>
      <p:pic>
        <p:nvPicPr>
          <p:cNvPr id="2097169" name=""/>
          <p:cNvPicPr>
            <a:picLocks/>
          </p:cNvPicPr>
          <p:nvPr>
            <p:ph sz="full" idx="1"/>
          </p:nvPr>
        </p:nvPicPr>
        <p:blipFill>
          <a:blip xmlns:r="http://schemas.openxmlformats.org/officeDocument/2006/relationships" r:embed="rId1"/>
          <a:srcRect l="0" t="0" r="0" b="0"/>
          <a:stretch>
            <a:fillRect/>
          </a:stretch>
        </p:blipFill>
        <p:spPr>
          <a:xfrm rot="0">
            <a:off x="0" y="0"/>
            <a:ext cx="9144000" cy="6858000"/>
          </a:xfrm>
          <a:prstGeom prst="rect"/>
          <a:noFill/>
          <a:ln>
            <a:noFill/>
          </a:ln>
        </p:spPr>
      </p:pic>
    </p:spTree>
  </p:cSld>
  <p:clrMapOvr>
    <a:masterClrMapping/>
  </p:clrMapOvr>
  <p:transition spd="slow" advClick="1">
    <p:wheel spokes="1"/>
  </p:transition>
</p:sld>
</file>

<file path=ppt/slides/slide303.xml><?xml version="1.0" encoding="utf-8"?>
<p:sld xmlns:a="http://schemas.openxmlformats.org/drawingml/2006/main" xmlns:r="http://schemas.openxmlformats.org/officeDocument/2006/relationships" xmlns:p="http://schemas.openxmlformats.org/presentationml/2006/main" showMasterSp="1">
  <p:cSld>
    <p:spTree>
      <p:nvGrpSpPr>
        <p:cNvPr id="1393" name=""/>
        <p:cNvGrpSpPr/>
        <p:nvPr/>
      </p:nvGrpSpPr>
      <p:grpSpPr>
        <a:xfrm rot="0">
          <a:off x="0" y="0"/>
          <a:ext cx="0" cy="0"/>
          <a:chOff x="0" y="0"/>
          <a:chExt cx="0" cy="0"/>
        </a:xfrm>
      </p:grpSpPr>
      <p:pic>
        <p:nvPicPr>
          <p:cNvPr id="2097170" name=""/>
          <p:cNvPicPr>
            <a:picLocks/>
          </p:cNvPicPr>
          <p:nvPr>
            <p:ph sz="full" idx="1"/>
          </p:nvPr>
        </p:nvPicPr>
        <p:blipFill>
          <a:blip xmlns:r="http://schemas.openxmlformats.org/officeDocument/2006/relationships" r:embed="rId1"/>
          <a:srcRect l="0" t="0" r="0" b="0"/>
          <a:stretch>
            <a:fillRect/>
          </a:stretch>
        </p:blipFill>
        <p:spPr>
          <a:xfrm rot="0">
            <a:off x="0" y="0"/>
            <a:ext cx="9144000" cy="6858000"/>
          </a:xfrm>
          <a:prstGeom prst="rect"/>
          <a:noFill/>
          <a:ln>
            <a:noFill/>
          </a:ln>
        </p:spPr>
      </p:pic>
    </p:spTree>
  </p:cSld>
  <p:clrMapOvr>
    <a:masterClrMapping/>
  </p:clrMapOvr>
  <p:transition spd="slow" advClick="1">
    <p:wheel spokes="1"/>
  </p:transition>
</p:sld>
</file>

<file path=ppt/slides/slide304.xml><?xml version="1.0" encoding="utf-8"?>
<p:sld xmlns:a="http://schemas.openxmlformats.org/drawingml/2006/main" xmlns:r="http://schemas.openxmlformats.org/officeDocument/2006/relationships" xmlns:p="http://schemas.openxmlformats.org/presentationml/2006/main" showMasterSp="1">
  <p:cSld>
    <p:spTree>
      <p:nvGrpSpPr>
        <p:cNvPr id="1394" name=""/>
        <p:cNvGrpSpPr/>
        <p:nvPr/>
      </p:nvGrpSpPr>
      <p:grpSpPr>
        <a:xfrm rot="0">
          <a:off x="0" y="0"/>
          <a:ext cx="0" cy="0"/>
          <a:chOff x="0" y="0"/>
          <a:chExt cx="0" cy="0"/>
        </a:xfrm>
      </p:grpSpPr>
      <p:pic>
        <p:nvPicPr>
          <p:cNvPr id="2097171" name=""/>
          <p:cNvPicPr>
            <a:picLocks/>
          </p:cNvPicPr>
          <p:nvPr>
            <p:ph type="title" sz="full" idx="0"/>
          </p:nvPr>
        </p:nvPicPr>
        <p:blipFill>
          <a:blip xmlns:r="http://schemas.openxmlformats.org/officeDocument/2006/relationships" r:embed="rId1"/>
          <a:srcRect l="0" t="0" r="0" b="0"/>
          <a:stretch>
            <a:fillRect/>
          </a:stretch>
        </p:blipFill>
        <p:spPr>
          <a:xfrm rot="0">
            <a:off x="523875" y="2017712"/>
            <a:ext cx="7797800" cy="2011362"/>
          </a:xfrm>
          <a:prstGeom prst="rect"/>
          <a:noFill/>
          <a:ln>
            <a:noFill/>
          </a:ln>
        </p:spPr>
      </p:pic>
    </p:spTree>
  </p:cSld>
  <p:clrMapOvr>
    <a:masterClrMapping/>
  </p:clrMapOvr>
  <p:transition spd="slow" advClick="1">
    <p:wheel spokes="1"/>
  </p:transition>
</p:sld>
</file>

<file path=ppt/slides/slide305.xml><?xml version="1.0" encoding="utf-8"?>
<p:sld xmlns:a="http://schemas.openxmlformats.org/drawingml/2006/main" xmlns:r="http://schemas.openxmlformats.org/officeDocument/2006/relationships" xmlns:p="http://schemas.openxmlformats.org/presentationml/2006/main" showMasterSp="1">
  <p:cSld>
    <p:spTree>
      <p:nvGrpSpPr>
        <p:cNvPr id="1395" name=""/>
        <p:cNvGrpSpPr/>
        <p:nvPr/>
      </p:nvGrpSpPr>
      <p:grpSpPr>
        <a:xfrm rot="0">
          <a:off x="0" y="0"/>
          <a:ext cx="0" cy="0"/>
          <a:chOff x="0" y="0"/>
          <a:chExt cx="0" cy="0"/>
        </a:xfrm>
      </p:grpSpPr>
      <p:sp>
        <p:nvSpPr>
          <p:cNvPr id="1048966" name=""/>
          <p:cNvSpPr/>
          <p:nvPr>
            <p:ph sz="full" idx="1"/>
          </p:nvPr>
        </p:nvSpPr>
        <p:spPr>
          <a:xfrm rot="0">
            <a:off x="457200" y="914400"/>
            <a:ext cx="8229600" cy="52578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lang="en-US"/>
              <a:t>The basic recommended guidelines for you to follow are:</a:t>
            </a:r>
          </a:p>
          <a:p>
            <a:pPr indent="0" lvl="0" marL="0">
              <a:buFont typeface="Wingdings" pitchFamily="2" charset="2"/>
              <a:buChar char="Ø"/>
            </a:pPr>
            <a:r>
              <a:rPr altLang="en-US" lang="en-US"/>
              <a:t>Know the patient’s diagnosis, capabilities, weaknesses and any movement they are not allowed to undertake.</a:t>
            </a:r>
          </a:p>
          <a:p>
            <a:pPr indent="0" lvl="0" marL="0">
              <a:buNone/>
            </a:pPr>
            <a:endParaRPr altLang="en-US" lang="en-US"/>
          </a:p>
          <a:p>
            <a:pPr indent="0" lvl="0" marL="0">
              <a:buFont typeface="Wingdings" pitchFamily="2" charset="2"/>
              <a:buChar char="Ø"/>
            </a:pPr>
            <a:r>
              <a:rPr altLang="en-US" lang="en-US"/>
              <a:t>Put on braces and other devices a patient may use before getting them out of bed.</a:t>
            </a:r>
          </a:p>
          <a:p>
            <a:pPr indent="0" lvl="0" marL="0">
              <a:buNone/>
            </a:pPr>
            <a:endParaRPr altLang="en-US" lang="en-US"/>
          </a:p>
          <a:p>
            <a:pPr indent="0" lvl="0" marL="0">
              <a:buFont typeface="Wingdings" pitchFamily="2" charset="2"/>
              <a:buChar char="Ø"/>
            </a:pPr>
            <a:r>
              <a:rPr altLang="en-US" lang="en-US"/>
              <a:t>Plan exactly what will be done while transferring a patient so that appropriate techniques will be utilized. This is because without planning you or the patient may acquire an injury.</a:t>
            </a:r>
          </a:p>
        </p:txBody>
      </p:sp>
    </p:spTree>
  </p:cSld>
  <p:clrMapOvr>
    <a:masterClrMapping/>
  </p:clrMapOvr>
  <p:transition spd="slow" advClick="1">
    <p:wheel spokes="1"/>
  </p:transition>
  <p:timing/>
</p:sld>
</file>

<file path=ppt/slides/slide306.xml><?xml version="1.0" encoding="utf-8"?>
<p:sld xmlns:a="http://schemas.openxmlformats.org/drawingml/2006/main" xmlns:r="http://schemas.openxmlformats.org/officeDocument/2006/relationships" xmlns:p="http://schemas.openxmlformats.org/presentationml/2006/main" showMasterSp="1">
  <p:cSld>
    <p:spTree>
      <p:nvGrpSpPr>
        <p:cNvPr id="1396" name=""/>
        <p:cNvGrpSpPr/>
        <p:nvPr/>
      </p:nvGrpSpPr>
      <p:grpSpPr>
        <a:xfrm rot="0">
          <a:off x="0" y="0"/>
          <a:ext cx="0" cy="0"/>
          <a:chOff x="0" y="0"/>
          <a:chExt cx="0" cy="0"/>
        </a:xfrm>
      </p:grpSpPr>
      <p:sp>
        <p:nvSpPr>
          <p:cNvPr id="1048967" name=""/>
          <p:cNvSpPr/>
          <p:nvPr>
            <p:ph sz="full" idx="1"/>
          </p:nvPr>
        </p:nvSpPr>
        <p:spPr>
          <a:xfrm rot="0">
            <a:off x="457200" y="685800"/>
            <a:ext cx="8229600" cy="55626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lvl="0">
              <a:buFont typeface="Wingdings" pitchFamily="2" charset="2"/>
              <a:buChar char="Ø"/>
            </a:pPr>
            <a:r>
              <a:rPr altLang="en-US" lang="en-US"/>
              <a:t>Explain to the patient what will be done. Then use the patients ability to assist as much as possible to reduce the workload on you, the nurse.</a:t>
            </a:r>
          </a:p>
          <a:p>
            <a:pPr lvl="0">
              <a:buNone/>
            </a:pPr>
            <a:endParaRPr altLang="en-US" lang="en-US"/>
          </a:p>
          <a:p>
            <a:pPr lvl="0">
              <a:buFont typeface="Wingdings" pitchFamily="2" charset="2"/>
              <a:buChar char="Ø"/>
            </a:pPr>
            <a:r>
              <a:rPr altLang="en-US" lang="en-US"/>
              <a:t>Remove obstacles that may make transferring more difficult prior to transferal.</a:t>
            </a:r>
          </a:p>
          <a:p>
            <a:pPr lvl="0">
              <a:buNone/>
            </a:pPr>
            <a:endParaRPr altLang="en-US" lang="en-US"/>
          </a:p>
          <a:p>
            <a:pPr lvl="0">
              <a:buFont typeface="Wingdings" pitchFamily="2" charset="2"/>
              <a:buChar char="Ø"/>
            </a:pPr>
            <a:r>
              <a:rPr altLang="en-US" lang="en-US"/>
              <a:t>Elevate the patient’s bed as necessary so that work is being done at a safe and comfortable level.</a:t>
            </a:r>
          </a:p>
          <a:p>
            <a:pPr lvl="0">
              <a:buNone/>
            </a:pPr>
            <a:endParaRPr altLang="en-US" lang="en-US"/>
          </a:p>
          <a:p>
            <a:pPr lvl="0">
              <a:buFont typeface="Wingdings" pitchFamily="2" charset="2"/>
              <a:buChar char="Ø"/>
            </a:pPr>
            <a:r>
              <a:rPr altLang="en-US" lang="en-US"/>
              <a:t>Lock the wheels of the bed, wheelchair or stretcher to prevent them from sliding as the patient is moved.</a:t>
            </a:r>
          </a:p>
          <a:p>
            <a:pPr lvl="0"/>
            <a:endParaRPr altLang="en-US" lang="en-US"/>
          </a:p>
        </p:txBody>
      </p:sp>
    </p:spTree>
  </p:cSld>
  <p:clrMapOvr>
    <a:masterClrMapping/>
  </p:clrMapOvr>
  <p:transition spd="slow" advClick="1">
    <p:wheel spokes="1"/>
  </p:transition>
  <p:timing/>
</p:sld>
</file>

<file path=ppt/slides/slide307.xml><?xml version="1.0" encoding="utf-8"?>
<p:sld xmlns:a="http://schemas.openxmlformats.org/drawingml/2006/main" xmlns:r="http://schemas.openxmlformats.org/officeDocument/2006/relationships" xmlns:p="http://schemas.openxmlformats.org/presentationml/2006/main" showMasterSp="1">
  <p:cSld>
    <p:spTree>
      <p:nvGrpSpPr>
        <p:cNvPr id="1397" name=""/>
        <p:cNvGrpSpPr/>
        <p:nvPr/>
      </p:nvGrpSpPr>
      <p:grpSpPr>
        <a:xfrm rot="0">
          <a:off x="0" y="0"/>
          <a:ext cx="0" cy="0"/>
          <a:chOff x="0" y="0"/>
          <a:chExt cx="0" cy="0"/>
        </a:xfrm>
      </p:grpSpPr>
      <p:sp>
        <p:nvSpPr>
          <p:cNvPr id="1048968" name=""/>
          <p:cNvSpPr/>
          <p:nvPr>
            <p:ph sz="full" idx="1"/>
          </p:nvPr>
        </p:nvSpPr>
        <p:spPr>
          <a:xfrm rot="0">
            <a:off x="457200" y="914400"/>
            <a:ext cx="8229600" cy="54102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lang="en-US"/>
              <a:t>GRIPS AND HOLDS FOR LIFTING</a:t>
            </a:r>
          </a:p>
          <a:p>
            <a:pPr indent="0" lvl="0" marL="0">
              <a:buFont typeface="Wingdings" pitchFamily="2" charset="2"/>
              <a:buChar char="Ø"/>
            </a:pPr>
            <a:r>
              <a:rPr altLang="en-US" lang="en-US"/>
              <a:t>The finger grip</a:t>
            </a:r>
          </a:p>
          <a:p>
            <a:pPr indent="0" lvl="0" marL="0">
              <a:buNone/>
            </a:pPr>
            <a:endParaRPr altLang="en-US" lang="en-US"/>
          </a:p>
          <a:p>
            <a:pPr indent="0" lvl="0" marL="0">
              <a:buFont typeface="Wingdings" pitchFamily="2" charset="2"/>
              <a:buChar char="Ø"/>
            </a:pPr>
            <a:r>
              <a:rPr altLang="en-US" lang="en-US"/>
              <a:t>The double wrist grip</a:t>
            </a:r>
          </a:p>
          <a:p>
            <a:pPr indent="0" lvl="0" marL="0">
              <a:buNone/>
            </a:pPr>
            <a:endParaRPr altLang="en-US" lang="en-US"/>
          </a:p>
          <a:p>
            <a:pPr indent="0" lvl="0" marL="0">
              <a:buFont typeface="Wingdings" pitchFamily="2" charset="2"/>
              <a:buChar char="Ø"/>
            </a:pPr>
            <a:r>
              <a:rPr altLang="en-US" lang="en-US"/>
              <a:t>The double forearm</a:t>
            </a:r>
          </a:p>
          <a:p>
            <a:pPr indent="0" lvl="0" marL="0">
              <a:buNone/>
            </a:pPr>
            <a:endParaRPr altLang="en-US" lang="en-US"/>
          </a:p>
          <a:p>
            <a:pPr indent="0" lvl="0" marL="0">
              <a:buFont typeface="Wingdings" pitchFamily="2" charset="2"/>
              <a:buChar char="Ø"/>
            </a:pPr>
            <a:r>
              <a:rPr altLang="en-US" lang="en-US"/>
              <a:t>Note: all techniques applied in such a way that the patient is protected from injury and the person (s) lifting ensure their safe health as well. </a:t>
            </a:r>
          </a:p>
        </p:txBody>
      </p:sp>
    </p:spTree>
  </p:cSld>
  <p:clrMapOvr>
    <a:masterClrMapping/>
  </p:clrMapOvr>
  <p:transition spd="slow" advClick="1">
    <p:wheel spokes="1"/>
  </p:transition>
  <p:timing/>
</p:sld>
</file>

<file path=ppt/slides/slide308.xml><?xml version="1.0" encoding="utf-8"?>
<p:sld xmlns:a="http://schemas.openxmlformats.org/drawingml/2006/main" xmlns:r="http://schemas.openxmlformats.org/officeDocument/2006/relationships" xmlns:p="http://schemas.openxmlformats.org/presentationml/2006/main" showMasterSp="1">
  <p:cSld>
    <p:spTree>
      <p:nvGrpSpPr>
        <p:cNvPr id="1398" name=""/>
        <p:cNvGrpSpPr/>
        <p:nvPr/>
      </p:nvGrpSpPr>
      <p:grpSpPr>
        <a:xfrm rot="0">
          <a:off x="0" y="0"/>
          <a:ext cx="0" cy="0"/>
          <a:chOff x="0" y="0"/>
          <a:chExt cx="0" cy="0"/>
        </a:xfrm>
      </p:grpSpPr>
      <p:sp>
        <p:nvSpPr>
          <p:cNvPr id="1048969" name=""/>
          <p:cNvSpPr/>
          <p:nvPr>
            <p:ph sz="full" idx="1"/>
          </p:nvPr>
        </p:nvSpPr>
        <p:spPr>
          <a:xfrm rot="0">
            <a:off x="457200" y="1935162"/>
            <a:ext cx="8229600" cy="4389437"/>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algn="ctr" indent="0" lvl="0" marL="0">
              <a:buNone/>
            </a:pPr>
            <a:r>
              <a:rPr altLang="en-US" b="1" lang="en-US"/>
              <a:t>ASSIGNMENT</a:t>
            </a:r>
          </a:p>
          <a:p>
            <a:pPr indent="0" lvl="0" marL="0">
              <a:buNone/>
            </a:pPr>
            <a:r>
              <a:rPr altLang="en-US" lang="en-US"/>
              <a:t>Read and make notes on methods of lifting patients from the MTC manual page 147.</a:t>
            </a:r>
          </a:p>
        </p:txBody>
      </p:sp>
    </p:spTree>
  </p:cSld>
  <p:clrMapOvr>
    <a:masterClrMapping/>
  </p:clrMapOvr>
  <p:transition spd="slow" advClick="1">
    <p:wheel spokes="1"/>
  </p:transition>
</p:sld>
</file>

<file path=ppt/slides/slide309.xml><?xml version="1.0" encoding="utf-8"?>
<p:sld xmlns:a="http://schemas.openxmlformats.org/drawingml/2006/main" xmlns:r="http://schemas.openxmlformats.org/officeDocument/2006/relationships" xmlns:p="http://schemas.openxmlformats.org/presentationml/2006/main" showMasterSp="1">
  <p:cSld>
    <p:spTree>
      <p:nvGrpSpPr>
        <p:cNvPr id="1399" name=""/>
        <p:cNvGrpSpPr/>
        <p:nvPr/>
      </p:nvGrpSpPr>
      <p:grpSpPr>
        <a:xfrm rot="0">
          <a:off x="0" y="0"/>
          <a:ext cx="0" cy="0"/>
          <a:chOff x="0" y="0"/>
          <a:chExt cx="0" cy="0"/>
        </a:xfrm>
      </p:grpSpPr>
      <p:sp>
        <p:nvSpPr>
          <p:cNvPr id="1048970" name=""/>
          <p:cNvSpPr/>
          <p:nvPr>
            <p:ph sz="full" idx="1"/>
          </p:nvPr>
        </p:nvSpPr>
        <p:spPr>
          <a:xfrm rot="0">
            <a:off x="457200" y="838200"/>
            <a:ext cx="8229600" cy="54864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algn="ctr" indent="0" lvl="0" marL="0">
              <a:buNone/>
            </a:pPr>
            <a:r>
              <a:rPr altLang="en-US" b="1" lang="en-US"/>
              <a:t>Methods of Lifting Patients</a:t>
            </a:r>
          </a:p>
          <a:p>
            <a:pPr indent="0" lvl="0" marL="0">
              <a:buNone/>
            </a:pPr>
            <a:r>
              <a:rPr altLang="en-US" b="1" lang="en-US"/>
              <a:t>1. Shoulder lift to move a patient up in bed</a:t>
            </a:r>
          </a:p>
          <a:p>
            <a:pPr indent="0" lvl="0" marL="0">
              <a:buNone/>
            </a:pPr>
            <a:r>
              <a:rPr altLang="en-US" b="1" i="1" lang="en-US"/>
              <a:t>Indication</a:t>
            </a:r>
          </a:p>
          <a:p>
            <a:pPr indent="0" lvl="0" marL="0">
              <a:buFont typeface="Wingdings" pitchFamily="2" charset="2"/>
              <a:buChar char="Ø"/>
            </a:pPr>
            <a:r>
              <a:rPr altLang="en-US" lang="en-US"/>
              <a:t>Lifting a patient who is able to lift self by pushing with his legs up the bed</a:t>
            </a:r>
          </a:p>
          <a:p>
            <a:pPr indent="0" lvl="0" marL="0">
              <a:buNone/>
            </a:pPr>
            <a:endParaRPr altLang="en-US" lang="en-US"/>
          </a:p>
          <a:p>
            <a:pPr indent="0" lvl="0" marL="0">
              <a:buNone/>
            </a:pPr>
            <a:r>
              <a:rPr altLang="en-US" b="1" i="1" lang="en-US"/>
              <a:t>Procedure</a:t>
            </a:r>
          </a:p>
          <a:p>
            <a:pPr indent="0" lvl="0" marL="0">
              <a:buFont typeface="Wingdings" pitchFamily="2" charset="2"/>
              <a:buChar char="Ø"/>
            </a:pPr>
            <a:r>
              <a:rPr altLang="en-US" lang="en-US"/>
              <a:t>Greet the patient and explain the procedure to the patient. Ask him/her “to help you help him/her”</a:t>
            </a:r>
          </a:p>
          <a:p>
            <a:pPr indent="0" lvl="0" marL="0">
              <a:buFont typeface="Wingdings" pitchFamily="2" charset="2"/>
              <a:buChar char="Ø"/>
            </a:pPr>
            <a:r>
              <a:rPr altLang="en-US" lang="en-US"/>
              <a:t>Lock the wheels of the bed</a:t>
            </a:r>
          </a:p>
          <a:p>
            <a:pPr indent="0" lvl="0" marL="0">
              <a:buFont typeface="Wingdings" pitchFamily="2" charset="2"/>
              <a:buChar char="Ø"/>
            </a:pPr>
            <a:r>
              <a:rPr altLang="en-US" lang="en-US"/>
              <a:t>Place the pillow against the bed head so that the patient’s head does not hit the bed</a:t>
            </a:r>
          </a:p>
          <a:p>
            <a:pPr indent="0" lvl="0" marL="0"/>
            <a:endParaRPr altLang="en-US" lang="en-US"/>
          </a:p>
        </p:txBody>
      </p:sp>
    </p:spTree>
  </p:cSld>
  <p:clrMapOvr>
    <a:masterClrMapping/>
  </p:clrMapOvr>
  <p:transition spd="slow" advClick="1">
    <p:wheel spokes="1"/>
  </p:transition>
  <p:timing/>
</p:sld>
</file>

<file path=ppt/slides/slide31.xml><?xml version="1.0" encoding="utf-8"?>
<p:sld xmlns:a="http://schemas.openxmlformats.org/drawingml/2006/main" xmlns:r="http://schemas.openxmlformats.org/officeDocument/2006/relationships" xmlns:p="http://schemas.openxmlformats.org/presentationml/2006/main" showMasterSp="1">
  <p:cSld>
    <p:spTree>
      <p:nvGrpSpPr>
        <p:cNvPr id="1113" name=""/>
        <p:cNvGrpSpPr/>
        <p:nvPr/>
      </p:nvGrpSpPr>
      <p:grpSpPr>
        <a:xfrm rot="0">
          <a:off x="0" y="0"/>
          <a:ext cx="0" cy="0"/>
          <a:chOff x="0" y="0"/>
          <a:chExt cx="0" cy="0"/>
        </a:xfrm>
      </p:grpSpPr>
      <p:sp>
        <p:nvSpPr>
          <p:cNvPr id="1048637" name=""/>
          <p:cNvSpPr/>
          <p:nvPr>
            <p:ph sz="full" idx="1"/>
          </p:nvPr>
        </p:nvSpPr>
        <p:spPr>
          <a:xfrm rot="0">
            <a:off x="457200" y="1447800"/>
            <a:ext cx="8229600" cy="4678362"/>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eaLnBrk="1" hangingPunct="1" latinLnBrk="1" lvl="0">
              <a:buFont typeface="Wingdings" pitchFamily="2" charset="2"/>
              <a:buChar char="Ø"/>
            </a:pPr>
            <a:r>
              <a:rPr altLang="en-US" b="1" lang="en-US"/>
              <a:t>Critical Thinker </a:t>
            </a:r>
            <a:r>
              <a:rPr altLang="en-US" lang="en-US"/>
              <a:t>– Uses decision making and critical thinking skills in conjunction with nursing with the nursing process in management of clients</a:t>
            </a:r>
          </a:p>
          <a:p>
            <a:pPr eaLnBrk="1" hangingPunct="1" latinLnBrk="1" lvl="0">
              <a:buFont typeface="Wingdings" pitchFamily="2" charset="2"/>
              <a:buChar char="Ø"/>
            </a:pPr>
            <a:endParaRPr altLang="en-US" lang="en-US"/>
          </a:p>
          <a:p>
            <a:pPr eaLnBrk="1" hangingPunct="1" latinLnBrk="1" lvl="0">
              <a:buFont typeface="Wingdings" pitchFamily="2" charset="2"/>
              <a:buChar char="Ø"/>
            </a:pPr>
            <a:r>
              <a:rPr altLang="en-US" b="1" lang="en-US"/>
              <a:t>Expert</a:t>
            </a:r>
            <a:r>
              <a:rPr altLang="en-US" lang="en-US"/>
              <a:t> – He/she is an advanced practice clinician, conducts research, teaches in school of nursing, contributes to professional literature and provides testimony at government hearings and in courts</a:t>
            </a:r>
          </a:p>
        </p:txBody>
      </p:sp>
    </p:spTree>
  </p:cSld>
  <p:clrMapOvr>
    <a:masterClrMapping/>
  </p:clrMapOvr>
  <p:transition spd="slow" advClick="1">
    <p:wheel spokes="1"/>
  </p:transition>
  <p:timing/>
</p:sld>
</file>

<file path=ppt/slides/slide310.xml><?xml version="1.0" encoding="utf-8"?>
<p:sld xmlns:a="http://schemas.openxmlformats.org/drawingml/2006/main" xmlns:r="http://schemas.openxmlformats.org/officeDocument/2006/relationships" xmlns:p="http://schemas.openxmlformats.org/presentationml/2006/main" showMasterSp="1">
  <p:cSld>
    <p:spTree>
      <p:nvGrpSpPr>
        <p:cNvPr id="1400" name=""/>
        <p:cNvGrpSpPr/>
        <p:nvPr/>
      </p:nvGrpSpPr>
      <p:grpSpPr>
        <a:xfrm rot="0">
          <a:off x="0" y="0"/>
          <a:ext cx="0" cy="0"/>
          <a:chOff x="0" y="0"/>
          <a:chExt cx="0" cy="0"/>
        </a:xfrm>
      </p:grpSpPr>
      <p:sp>
        <p:nvSpPr>
          <p:cNvPr id="1048971" name=""/>
          <p:cNvSpPr/>
          <p:nvPr>
            <p:ph sz="full" idx="1"/>
          </p:nvPr>
        </p:nvSpPr>
        <p:spPr>
          <a:xfrm rot="0">
            <a:off x="457200" y="1219200"/>
            <a:ext cx="8229600" cy="51054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lvl="0">
              <a:buFont typeface="Wingdings" pitchFamily="2" charset="2"/>
              <a:buChar char="Ø"/>
            </a:pPr>
            <a:r>
              <a:rPr altLang="en-US" lang="en-US"/>
              <a:t>Two nurses stand level with the patient’s hips as close to the bed as possible and facing the head of the bed</a:t>
            </a:r>
          </a:p>
          <a:p>
            <a:pPr lvl="0">
              <a:buFont typeface="Wingdings" pitchFamily="2" charset="2"/>
              <a:buChar char="Ø"/>
            </a:pPr>
            <a:r>
              <a:rPr altLang="en-US" lang="en-US"/>
              <a:t>Ask the patient to flex his knees</a:t>
            </a:r>
          </a:p>
          <a:p>
            <a:pPr lvl="0">
              <a:buFont typeface="Wingdings" pitchFamily="2" charset="2"/>
              <a:buChar char="Ø"/>
            </a:pPr>
            <a:r>
              <a:rPr altLang="en-US" lang="en-US"/>
              <a:t>Join hands using the double wrist grip beneath the patient’s thighs</a:t>
            </a:r>
          </a:p>
          <a:p>
            <a:pPr lvl="0">
              <a:buFont typeface="Wingdings" pitchFamily="2" charset="2"/>
              <a:buChar char="Ø"/>
            </a:pPr>
            <a:r>
              <a:rPr altLang="en-US" lang="en-US"/>
              <a:t>Once the hands are positioned under the patient’s thighs, ask him to straighten his legs</a:t>
            </a:r>
          </a:p>
          <a:p>
            <a:pPr lvl="0">
              <a:buFont typeface="Wingdings" pitchFamily="2" charset="2"/>
              <a:buChar char="Ø"/>
            </a:pPr>
            <a:r>
              <a:rPr altLang="en-US" lang="en-US"/>
              <a:t>Each nurse then presses the shoulder, nearest or next to the patient’s axilla</a:t>
            </a:r>
          </a:p>
        </p:txBody>
      </p:sp>
    </p:spTree>
  </p:cSld>
  <p:clrMapOvr>
    <a:masterClrMapping/>
  </p:clrMapOvr>
  <p:transition spd="slow" advClick="1">
    <p:wheel spokes="1"/>
  </p:transition>
  <p:timing/>
</p:sld>
</file>

<file path=ppt/slides/slide311.xml><?xml version="1.0" encoding="utf-8"?>
<p:sld xmlns:a="http://schemas.openxmlformats.org/drawingml/2006/main" xmlns:r="http://schemas.openxmlformats.org/officeDocument/2006/relationships" xmlns:p="http://schemas.openxmlformats.org/presentationml/2006/main" showMasterSp="1">
  <p:cSld>
    <p:spTree>
      <p:nvGrpSpPr>
        <p:cNvPr id="1401" name=""/>
        <p:cNvGrpSpPr/>
        <p:nvPr/>
      </p:nvGrpSpPr>
      <p:grpSpPr>
        <a:xfrm rot="0">
          <a:off x="0" y="0"/>
          <a:ext cx="0" cy="0"/>
          <a:chOff x="0" y="0"/>
          <a:chExt cx="0" cy="0"/>
        </a:xfrm>
      </p:grpSpPr>
      <p:sp>
        <p:nvSpPr>
          <p:cNvPr id="1048972" name=""/>
          <p:cNvSpPr/>
          <p:nvPr>
            <p:ph sz="full" idx="1"/>
          </p:nvPr>
        </p:nvSpPr>
        <p:spPr>
          <a:xfrm rot="0">
            <a:off x="457200" y="1143000"/>
            <a:ext cx="8229600" cy="51816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lvl="0">
              <a:buFont typeface="Wingdings" pitchFamily="2" charset="2"/>
              <a:buChar char="Ø"/>
            </a:pPr>
            <a:r>
              <a:rPr altLang="en-US" lang="en-US"/>
              <a:t>The patient is then instructed to rest his/her arms on both the nurses’ backs with his head kept forward</a:t>
            </a:r>
          </a:p>
          <a:p>
            <a:pPr lvl="0">
              <a:buFont typeface="Wingdings" pitchFamily="2" charset="2"/>
              <a:buChar char="Ø"/>
            </a:pPr>
            <a:r>
              <a:rPr altLang="en-US" lang="en-US"/>
              <a:t>Both nurses keep “forward” legs straight while they flex knees of the legs next to the patient, trying to be as close to the patient as possible</a:t>
            </a:r>
          </a:p>
          <a:p>
            <a:pPr lvl="0">
              <a:buFont typeface="Wingdings" pitchFamily="2" charset="2"/>
              <a:buChar char="Ø"/>
            </a:pPr>
            <a:r>
              <a:rPr altLang="en-US" lang="en-US"/>
              <a:t>The patient is instructed to flex knees</a:t>
            </a:r>
          </a:p>
          <a:p>
            <a:pPr lvl="0">
              <a:buFont typeface="Wingdings" pitchFamily="2" charset="2"/>
              <a:buChar char="Ø"/>
            </a:pPr>
            <a:r>
              <a:rPr altLang="en-US" lang="en-US"/>
              <a:t>Move after a signal from one of the nurses, transferring the weight of the patient in the direction you want to go</a:t>
            </a:r>
          </a:p>
          <a:p>
            <a:pPr lvl="0"/>
            <a:endParaRPr altLang="en-US" lang="en-US"/>
          </a:p>
        </p:txBody>
      </p:sp>
    </p:spTree>
  </p:cSld>
  <p:clrMapOvr>
    <a:masterClrMapping/>
  </p:clrMapOvr>
  <p:transition spd="slow" advClick="1">
    <p:wheel spokes="1"/>
  </p:transition>
  <p:timing/>
</p:sld>
</file>

<file path=ppt/slides/slide312.xml><?xml version="1.0" encoding="utf-8"?>
<p:sld xmlns:a="http://schemas.openxmlformats.org/drawingml/2006/main" xmlns:r="http://schemas.openxmlformats.org/officeDocument/2006/relationships" xmlns:p="http://schemas.openxmlformats.org/presentationml/2006/main" showMasterSp="1">
  <p:cSld>
    <p:spTree>
      <p:nvGrpSpPr>
        <p:cNvPr id="1402" name=""/>
        <p:cNvGrpSpPr/>
        <p:nvPr/>
      </p:nvGrpSpPr>
      <p:grpSpPr>
        <a:xfrm rot="0">
          <a:off x="0" y="0"/>
          <a:ext cx="0" cy="0"/>
          <a:chOff x="0" y="0"/>
          <a:chExt cx="0" cy="0"/>
        </a:xfrm>
      </p:grpSpPr>
      <p:sp>
        <p:nvSpPr>
          <p:cNvPr id="1048973" name=""/>
          <p:cNvSpPr/>
          <p:nvPr>
            <p:ph sz="full" idx="1"/>
          </p:nvPr>
        </p:nvSpPr>
        <p:spPr>
          <a:xfrm rot="0">
            <a:off x="457200" y="838200"/>
            <a:ext cx="8229600" cy="54864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lang="en-US"/>
              <a:t>2. Orthodox Lift</a:t>
            </a:r>
          </a:p>
          <a:p>
            <a:pPr indent="0" lvl="0" marL="0">
              <a:buNone/>
            </a:pPr>
            <a:r>
              <a:rPr altLang="en-US" b="1" i="1" lang="en-US"/>
              <a:t>Indication</a:t>
            </a:r>
          </a:p>
          <a:p>
            <a:pPr indent="0" lvl="0" marL="0">
              <a:buFont typeface="Wingdings" pitchFamily="2" charset="2"/>
              <a:buChar char="Ø"/>
            </a:pPr>
            <a:r>
              <a:rPr altLang="en-US" lang="en-US"/>
              <a:t>Lifting a patient who is unable to lift self by pushing with legs up the bed</a:t>
            </a:r>
          </a:p>
          <a:p>
            <a:pPr indent="0" lvl="0" marL="0">
              <a:buNone/>
            </a:pPr>
            <a:endParaRPr altLang="en-US" lang="en-US"/>
          </a:p>
          <a:p>
            <a:pPr indent="0" lvl="0" marL="0">
              <a:buNone/>
            </a:pPr>
            <a:r>
              <a:rPr altLang="en-US" b="1" i="1" lang="en-US"/>
              <a:t>Procedure</a:t>
            </a:r>
          </a:p>
          <a:p>
            <a:pPr indent="0" lvl="0" marL="0">
              <a:buFont typeface="Wingdings" pitchFamily="2" charset="2"/>
              <a:buChar char="Ø"/>
            </a:pPr>
            <a:r>
              <a:rPr altLang="en-US" lang="en-US"/>
              <a:t>Two people should be available. The third person may be necessary to help flex patient’s knees</a:t>
            </a:r>
          </a:p>
          <a:p>
            <a:pPr indent="0" lvl="0" marL="0">
              <a:buFont typeface="Wingdings" pitchFamily="2" charset="2"/>
              <a:buChar char="Ø"/>
            </a:pPr>
            <a:r>
              <a:rPr altLang="en-US" lang="en-US"/>
              <a:t>Greet and explain the procedure to the patient</a:t>
            </a:r>
          </a:p>
          <a:p>
            <a:pPr indent="0" lvl="0" marL="0">
              <a:buFont typeface="Wingdings" pitchFamily="2" charset="2"/>
              <a:buChar char="Ø"/>
            </a:pPr>
            <a:r>
              <a:rPr altLang="en-US" lang="en-US"/>
              <a:t>Lock the wheels of the bed</a:t>
            </a:r>
          </a:p>
          <a:p>
            <a:pPr indent="0" lvl="0" marL="0">
              <a:buFont typeface="Wingdings" pitchFamily="2" charset="2"/>
              <a:buChar char="Ø"/>
            </a:pPr>
            <a:r>
              <a:rPr altLang="en-US" lang="en-US"/>
              <a:t>Place a pillow against the bed head, so that the patient’s head does not hit the bed frame</a:t>
            </a:r>
          </a:p>
        </p:txBody>
      </p:sp>
    </p:spTree>
  </p:cSld>
  <p:clrMapOvr>
    <a:masterClrMapping/>
  </p:clrMapOvr>
  <p:transition spd="slow" advClick="1">
    <p:wheel spokes="1"/>
  </p:transition>
  <p:timing/>
</p:sld>
</file>

<file path=ppt/slides/slide313.xml><?xml version="1.0" encoding="utf-8"?>
<p:sld xmlns:a="http://schemas.openxmlformats.org/drawingml/2006/main" xmlns:r="http://schemas.openxmlformats.org/officeDocument/2006/relationships" xmlns:p="http://schemas.openxmlformats.org/presentationml/2006/main" showMasterSp="1">
  <p:cSld>
    <p:spTree>
      <p:nvGrpSpPr>
        <p:cNvPr id="1403" name=""/>
        <p:cNvGrpSpPr/>
        <p:nvPr/>
      </p:nvGrpSpPr>
      <p:grpSpPr>
        <a:xfrm rot="0">
          <a:off x="0" y="0"/>
          <a:ext cx="0" cy="0"/>
          <a:chOff x="0" y="0"/>
          <a:chExt cx="0" cy="0"/>
        </a:xfrm>
      </p:grpSpPr>
      <p:sp>
        <p:nvSpPr>
          <p:cNvPr id="1048974" name=""/>
          <p:cNvSpPr/>
          <p:nvPr>
            <p:ph sz="full" idx="1"/>
          </p:nvPr>
        </p:nvSpPr>
        <p:spPr>
          <a:xfrm rot="0">
            <a:off x="457200" y="990600"/>
            <a:ext cx="8229600" cy="53340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lvl="0">
              <a:buFont typeface="Wingdings" pitchFamily="2" charset="2"/>
              <a:buChar char="Ø"/>
            </a:pPr>
            <a:r>
              <a:rPr altLang="en-US" lang="en-US"/>
              <a:t>The two nurses stand on either side of the bed between the patient’s hip and waist, facing each other</a:t>
            </a:r>
          </a:p>
          <a:p>
            <a:pPr lvl="0">
              <a:buFont typeface="Wingdings" pitchFamily="2" charset="2"/>
              <a:buChar char="Ø"/>
            </a:pPr>
            <a:r>
              <a:rPr altLang="en-US" lang="en-US"/>
              <a:t>Both nurses hold their hands under the widest part of the patient’s hip and below his shoulders</a:t>
            </a:r>
          </a:p>
          <a:p>
            <a:pPr lvl="0">
              <a:buFont typeface="Wingdings" pitchFamily="2" charset="2"/>
              <a:buChar char="Ø"/>
            </a:pPr>
            <a:r>
              <a:rPr altLang="en-US" lang="en-US"/>
              <a:t>Patient’s knees are flexed and his hands cross in front of him</a:t>
            </a:r>
          </a:p>
          <a:p>
            <a:pPr lvl="0">
              <a:buFont typeface="Wingdings" pitchFamily="2" charset="2"/>
              <a:buChar char="Ø"/>
            </a:pPr>
            <a:r>
              <a:rPr altLang="en-US" lang="en-US"/>
              <a:t>The nurses keep their feet apart slightly and slightly flex the knees</a:t>
            </a:r>
          </a:p>
          <a:p>
            <a:pPr lvl="0">
              <a:buFont typeface="Wingdings" pitchFamily="2" charset="2"/>
              <a:buChar char="Ø"/>
            </a:pPr>
            <a:r>
              <a:rPr altLang="en-US" lang="en-US"/>
              <a:t>Then move the patient on signal from one nurse</a:t>
            </a:r>
          </a:p>
          <a:p>
            <a:pPr lvl="0"/>
            <a:endParaRPr altLang="en-US" lang="en-US"/>
          </a:p>
        </p:txBody>
      </p:sp>
    </p:spTree>
  </p:cSld>
  <p:clrMapOvr>
    <a:masterClrMapping/>
  </p:clrMapOvr>
  <p:transition spd="slow" advClick="1">
    <p:wheel spokes="1"/>
  </p:transition>
  <p:timing/>
</p:sld>
</file>

<file path=ppt/slides/slide314.xml><?xml version="1.0" encoding="utf-8"?>
<p:sld xmlns:a="http://schemas.openxmlformats.org/drawingml/2006/main" xmlns:r="http://schemas.openxmlformats.org/officeDocument/2006/relationships" xmlns:p="http://schemas.openxmlformats.org/presentationml/2006/main" showMasterSp="1">
  <p:cSld>
    <p:spTree>
      <p:nvGrpSpPr>
        <p:cNvPr id="1404" name=""/>
        <p:cNvGrpSpPr/>
        <p:nvPr/>
      </p:nvGrpSpPr>
      <p:grpSpPr>
        <a:xfrm rot="0">
          <a:off x="0" y="0"/>
          <a:ext cx="0" cy="0"/>
          <a:chOff x="0" y="0"/>
          <a:chExt cx="0" cy="0"/>
        </a:xfrm>
      </p:grpSpPr>
      <p:sp>
        <p:nvSpPr>
          <p:cNvPr id="1048975" name=""/>
          <p:cNvSpPr/>
          <p:nvPr>
            <p:ph sz="full" idx="1"/>
          </p:nvPr>
        </p:nvSpPr>
        <p:spPr>
          <a:xfrm rot="0">
            <a:off x="457200" y="1143000"/>
            <a:ext cx="8229600" cy="51816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lang="en-US"/>
              <a:t>3. Large Sheet “Pull”</a:t>
            </a:r>
          </a:p>
          <a:p>
            <a:pPr indent="0" lvl="0" marL="0">
              <a:buFont typeface="Wingdings" pitchFamily="2" charset="2"/>
              <a:buChar char="Ø"/>
            </a:pPr>
            <a:r>
              <a:rPr altLang="en-US" lang="en-US"/>
              <a:t>This may be used to move a helpless or unconscious patient up in bed</a:t>
            </a:r>
          </a:p>
          <a:p>
            <a:pPr indent="0" lvl="0" marL="0">
              <a:buNone/>
            </a:pPr>
            <a:endParaRPr altLang="en-US" lang="en-US"/>
          </a:p>
          <a:p>
            <a:pPr indent="0" lvl="0" marL="0">
              <a:buFont typeface="Wingdings" pitchFamily="2" charset="2"/>
              <a:buChar char="Ø"/>
            </a:pPr>
            <a:r>
              <a:rPr altLang="en-US" lang="en-US"/>
              <a:t>Remember to roll the sides of the sheet  close to the patient, so that they can be grasped easily and firmly</a:t>
            </a:r>
          </a:p>
          <a:p>
            <a:pPr indent="0" lvl="0" marL="0">
              <a:buNone/>
            </a:pPr>
            <a:endParaRPr altLang="en-US" lang="en-US"/>
          </a:p>
          <a:p>
            <a:pPr indent="0" lvl="0" marL="0">
              <a:buNone/>
            </a:pPr>
            <a:r>
              <a:rPr altLang="en-US" b="1" lang="en-US"/>
              <a:t>4. Arm Lift</a:t>
            </a:r>
          </a:p>
          <a:p>
            <a:pPr indent="0" lvl="0" marL="0">
              <a:buNone/>
            </a:pPr>
            <a:r>
              <a:rPr altLang="en-US" b="1" i="1" lang="en-US"/>
              <a:t>Indication</a:t>
            </a:r>
          </a:p>
          <a:p>
            <a:pPr indent="0" lvl="0" marL="0">
              <a:buFont typeface="Wingdings" pitchFamily="2" charset="2"/>
              <a:buChar char="Ø"/>
            </a:pPr>
            <a:r>
              <a:rPr altLang="en-US" lang="en-US"/>
              <a:t>Lifting a patient who is able to lift self by pushing with his legs up the bed</a:t>
            </a:r>
          </a:p>
        </p:txBody>
      </p:sp>
    </p:spTree>
  </p:cSld>
  <p:clrMapOvr>
    <a:masterClrMapping/>
  </p:clrMapOvr>
  <p:transition spd="slow" advClick="1">
    <p:wheel spokes="1"/>
  </p:transition>
  <p:timing/>
</p:sld>
</file>

<file path=ppt/slides/slide315.xml><?xml version="1.0" encoding="utf-8"?>
<p:sld xmlns:a="http://schemas.openxmlformats.org/drawingml/2006/main" xmlns:r="http://schemas.openxmlformats.org/officeDocument/2006/relationships" xmlns:p="http://schemas.openxmlformats.org/presentationml/2006/main" showMasterSp="1">
  <p:cSld>
    <p:spTree>
      <p:nvGrpSpPr>
        <p:cNvPr id="1405" name=""/>
        <p:cNvGrpSpPr/>
        <p:nvPr/>
      </p:nvGrpSpPr>
      <p:grpSpPr>
        <a:xfrm rot="0">
          <a:off x="0" y="0"/>
          <a:ext cx="0" cy="0"/>
          <a:chOff x="0" y="0"/>
          <a:chExt cx="0" cy="0"/>
        </a:xfrm>
      </p:grpSpPr>
      <p:sp>
        <p:nvSpPr>
          <p:cNvPr id="1048976" name=""/>
          <p:cNvSpPr/>
          <p:nvPr>
            <p:ph sz="full" idx="1"/>
          </p:nvPr>
        </p:nvSpPr>
        <p:spPr>
          <a:xfrm rot="0">
            <a:off x="457200" y="914400"/>
            <a:ext cx="8229600" cy="54102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i="1" lang="en-US"/>
              <a:t>Procedure</a:t>
            </a:r>
          </a:p>
          <a:p>
            <a:pPr indent="0" lvl="0" marL="0">
              <a:buFont typeface="Wingdings" pitchFamily="2" charset="2"/>
              <a:buChar char="Ø"/>
            </a:pPr>
            <a:r>
              <a:rPr altLang="en-US" lang="en-US"/>
              <a:t>One or two nurses may do the procedure</a:t>
            </a:r>
          </a:p>
          <a:p>
            <a:pPr indent="0" lvl="0" marL="0">
              <a:buFont typeface="Wingdings" pitchFamily="2" charset="2"/>
              <a:buChar char="Ø"/>
            </a:pPr>
            <a:r>
              <a:rPr altLang="en-US" lang="en-US"/>
              <a:t>Greet the patient an explain the procedure</a:t>
            </a:r>
          </a:p>
          <a:p>
            <a:pPr indent="0" lvl="0" marL="0">
              <a:buFont typeface="Wingdings" pitchFamily="2" charset="2"/>
              <a:buChar char="Ø"/>
            </a:pPr>
            <a:r>
              <a:rPr altLang="en-US" lang="en-US"/>
              <a:t>Lock the wheels of the bed</a:t>
            </a:r>
          </a:p>
          <a:p>
            <a:pPr indent="0" lvl="0" marL="0">
              <a:buFont typeface="Wingdings" pitchFamily="2" charset="2"/>
              <a:buChar char="Ø"/>
            </a:pPr>
            <a:r>
              <a:rPr altLang="en-US" lang="en-US"/>
              <a:t>Place a pillow against the bed head</a:t>
            </a:r>
          </a:p>
          <a:p>
            <a:pPr indent="0" lvl="0" marL="0">
              <a:buFont typeface="Wingdings" pitchFamily="2" charset="2"/>
              <a:buChar char="Ø"/>
            </a:pPr>
            <a:r>
              <a:rPr altLang="en-US" lang="en-US"/>
              <a:t>Nurse then puts arm under the patient’s axilla</a:t>
            </a:r>
          </a:p>
          <a:p>
            <a:pPr indent="0" lvl="0" marL="0">
              <a:buFont typeface="Wingdings" pitchFamily="2" charset="2"/>
              <a:buChar char="Ø"/>
            </a:pPr>
            <a:r>
              <a:rPr altLang="en-US" lang="en-US"/>
              <a:t>Nurse places the other hand on the bed behind the patient</a:t>
            </a:r>
          </a:p>
        </p:txBody>
      </p:sp>
    </p:spTree>
  </p:cSld>
  <p:clrMapOvr>
    <a:masterClrMapping/>
  </p:clrMapOvr>
  <p:transition spd="slow" advClick="1">
    <p:wheel spokes="1"/>
  </p:transition>
  <p:timing/>
</p:sld>
</file>

<file path=ppt/slides/slide316.xml><?xml version="1.0" encoding="utf-8"?>
<p:sld xmlns:a="http://schemas.openxmlformats.org/drawingml/2006/main" xmlns:r="http://schemas.openxmlformats.org/officeDocument/2006/relationships" xmlns:p="http://schemas.openxmlformats.org/presentationml/2006/main" showMasterSp="1">
  <p:cSld>
    <p:spTree>
      <p:nvGrpSpPr>
        <p:cNvPr id="1406" name=""/>
        <p:cNvGrpSpPr/>
        <p:nvPr/>
      </p:nvGrpSpPr>
      <p:grpSpPr>
        <a:xfrm rot="0">
          <a:off x="0" y="0"/>
          <a:ext cx="0" cy="0"/>
          <a:chOff x="0" y="0"/>
          <a:chExt cx="0" cy="0"/>
        </a:xfrm>
      </p:grpSpPr>
      <p:sp>
        <p:nvSpPr>
          <p:cNvPr id="1048977" name=""/>
          <p:cNvSpPr/>
          <p:nvPr>
            <p:ph sz="full" idx="1"/>
          </p:nvPr>
        </p:nvSpPr>
        <p:spPr>
          <a:xfrm rot="0">
            <a:off x="457200" y="1066800"/>
            <a:ext cx="8229600" cy="52578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lvl="0">
              <a:buFont typeface="Wingdings" pitchFamily="2" charset="2"/>
              <a:buChar char="Ø"/>
            </a:pPr>
            <a:r>
              <a:rPr altLang="en-US" lang="en-US"/>
              <a:t>Patient is asked to put his hands on the bed behind him/her</a:t>
            </a:r>
          </a:p>
          <a:p>
            <a:pPr lvl="0">
              <a:buFont typeface="Wingdings" pitchFamily="2" charset="2"/>
              <a:buChar char="Ø"/>
            </a:pPr>
            <a:r>
              <a:rPr altLang="en-US" lang="en-US"/>
              <a:t>Patient is asked to flex his knees and to keep his head forward</a:t>
            </a:r>
          </a:p>
          <a:p>
            <a:pPr lvl="0">
              <a:buFont typeface="Wingdings" pitchFamily="2" charset="2"/>
              <a:buChar char="Ø"/>
            </a:pPr>
            <a:r>
              <a:rPr altLang="en-US" lang="en-US"/>
              <a:t>Patient is instructed to support himself with his heels and hands and to lift himself as you help him with your arm under his axilla</a:t>
            </a:r>
          </a:p>
          <a:p>
            <a:pPr lvl="0"/>
            <a:endParaRPr altLang="en-US" lang="en-US"/>
          </a:p>
        </p:txBody>
      </p:sp>
    </p:spTree>
  </p:cSld>
  <p:clrMapOvr>
    <a:masterClrMapping/>
  </p:clrMapOvr>
  <p:transition spd="slow" advClick="1">
    <p:wheel spokes="1"/>
  </p:transition>
  <p:timing/>
</p:sld>
</file>

<file path=ppt/slides/slide317.xml><?xml version="1.0" encoding="utf-8"?>
<p:sld xmlns:a="http://schemas.openxmlformats.org/drawingml/2006/main" xmlns:r="http://schemas.openxmlformats.org/officeDocument/2006/relationships" xmlns:p="http://schemas.openxmlformats.org/presentationml/2006/main" showMasterSp="1">
  <p:cSld>
    <p:spTree>
      <p:nvGrpSpPr>
        <p:cNvPr id="1407" name=""/>
        <p:cNvGrpSpPr/>
        <p:nvPr/>
      </p:nvGrpSpPr>
      <p:grpSpPr>
        <a:xfrm rot="0">
          <a:off x="0" y="0"/>
          <a:ext cx="0" cy="0"/>
          <a:chOff x="0" y="0"/>
          <a:chExt cx="0" cy="0"/>
        </a:xfrm>
      </p:grpSpPr>
      <p:sp>
        <p:nvSpPr>
          <p:cNvPr id="1048978" name=""/>
          <p:cNvSpPr/>
          <p:nvPr>
            <p:ph type="title" sz="full" idx="0"/>
          </p:nvPr>
        </p:nvSpPr>
        <p:spPr>
          <a:xfrm rot="0">
            <a:off x="381000" y="304800"/>
            <a:ext cx="8229600" cy="1143000"/>
          </a:xfrm>
          <a:prstGeom prst="rect"/>
          <a:noFill/>
          <a:ln>
            <a:noFill/>
          </a:ln>
        </p:spPr>
        <p:txBody>
          <a:bodyPr anchor="b" bIns="0" lIns="0" rIns="0" tIns="45720" vert="horz"/>
          <a:lstStyle>
            <a:lvl1pPr algn="l" fontAlgn="base" indent="0" latinLnBrk="1" marL="0" rtl="0">
              <a:lnSpc>
                <a:spcPct val="100000"/>
              </a:lnSpc>
              <a:spcBef>
                <a:spcPct val="0"/>
              </a:spcBef>
              <a:spcAft>
                <a:spcPct val="0"/>
              </a:spcAft>
              <a:buFontTx/>
              <a:buNone/>
              <a:defRPr baseline="0" b="0" sz="5000" i="0" u="none">
                <a:solidFill>
                  <a:schemeClr val="lt2"/>
                </a:solidFill>
                <a:latin typeface="Calibri" pitchFamily="34" charset="0"/>
                <a:sym typeface="Calibri" pitchFamily="34" charset="0"/>
              </a:defRPr>
            </a:lvl1pPr>
          </a:lstStyle>
          <a:p>
            <a:pPr lvl="0"/>
            <a:r>
              <a:rPr altLang="en-US" b="1" lang="en-US"/>
              <a:t>POSITIONING PATIENTS IN BED</a:t>
            </a:r>
          </a:p>
        </p:txBody>
      </p:sp>
      <p:sp>
        <p:nvSpPr>
          <p:cNvPr id="1048979" name=""/>
          <p:cNvSpPr/>
          <p:nvPr>
            <p:ph sz="full" idx="1"/>
          </p:nvPr>
        </p:nvSpPr>
        <p:spPr>
          <a:xfrm rot="0">
            <a:off x="457200" y="1524000"/>
            <a:ext cx="8229600" cy="48006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lvl="0">
              <a:buFont typeface="Wingdings" pitchFamily="2" charset="2"/>
              <a:buChar char="Ø"/>
            </a:pPr>
            <a:r>
              <a:rPr altLang="en-US" lang="en-US"/>
              <a:t>Patients are positioned to provide comfort and good body alignment</a:t>
            </a:r>
          </a:p>
          <a:p>
            <a:pPr lvl="0">
              <a:buNone/>
            </a:pPr>
            <a:endParaRPr altLang="en-US" lang="en-US"/>
          </a:p>
          <a:p>
            <a:pPr lvl="0">
              <a:buFont typeface="Wingdings" pitchFamily="2" charset="2"/>
              <a:buChar char="Ø"/>
            </a:pPr>
            <a:r>
              <a:rPr altLang="en-US" lang="en-US"/>
              <a:t>Purpose of positioning patients</a:t>
            </a:r>
          </a:p>
          <a:p>
            <a:pPr lvl="0">
              <a:buFont typeface="Wingdings" pitchFamily="2" charset="2"/>
              <a:buChar char="§"/>
            </a:pPr>
            <a:r>
              <a:rPr altLang="en-US" lang="en-US"/>
              <a:t>To facilitate examination</a:t>
            </a:r>
          </a:p>
          <a:p>
            <a:pPr lvl="0">
              <a:buFont typeface="Wingdings" pitchFamily="2" charset="2"/>
              <a:buChar char="§"/>
            </a:pPr>
            <a:r>
              <a:rPr altLang="en-US" lang="en-US"/>
              <a:t>To maintain muscle tone</a:t>
            </a:r>
          </a:p>
          <a:p>
            <a:pPr lvl="0">
              <a:buFont typeface="Wingdings" pitchFamily="2" charset="2"/>
              <a:buChar char="§"/>
            </a:pPr>
            <a:r>
              <a:rPr altLang="en-US" lang="en-US"/>
              <a:t>To stimulate postural reflexes</a:t>
            </a:r>
          </a:p>
          <a:p>
            <a:pPr lvl="0">
              <a:buFont typeface="Wingdings" pitchFamily="2" charset="2"/>
              <a:buChar char="§"/>
            </a:pPr>
            <a:r>
              <a:rPr altLang="en-US" lang="en-US"/>
              <a:t>To facilitate various nursing and medical procedures</a:t>
            </a:r>
          </a:p>
          <a:p>
            <a:pPr lvl="0">
              <a:buFont typeface="Wingdings" pitchFamily="2" charset="2"/>
              <a:buChar char="§"/>
            </a:pPr>
            <a:r>
              <a:rPr altLang="en-US" lang="en-US"/>
              <a:t>For first aid measures</a:t>
            </a:r>
          </a:p>
          <a:p>
            <a:pPr lvl="0">
              <a:buFont typeface="Wingdings" pitchFamily="2" charset="2"/>
              <a:buChar char="§"/>
            </a:pPr>
            <a:r>
              <a:rPr altLang="en-US" lang="en-US"/>
              <a:t>To relieve pressure on specific points of the body</a:t>
            </a:r>
          </a:p>
        </p:txBody>
      </p:sp>
    </p:spTree>
  </p:cSld>
  <p:clrMapOvr>
    <a:masterClrMapping/>
  </p:clrMapOvr>
  <p:transition spd="slow" advClick="1">
    <p:wheel spokes="1"/>
  </p:transition>
  <p:timing/>
</p:sld>
</file>

<file path=ppt/slides/slide318.xml><?xml version="1.0" encoding="utf-8"?>
<p:sld xmlns:a="http://schemas.openxmlformats.org/drawingml/2006/main" xmlns:r="http://schemas.openxmlformats.org/officeDocument/2006/relationships" xmlns:p="http://schemas.openxmlformats.org/presentationml/2006/main" showMasterSp="1">
  <p:cSld>
    <p:spTree>
      <p:nvGrpSpPr>
        <p:cNvPr id="1408" name=""/>
        <p:cNvGrpSpPr/>
        <p:nvPr/>
      </p:nvGrpSpPr>
      <p:grpSpPr>
        <a:xfrm rot="0">
          <a:off x="0" y="0"/>
          <a:ext cx="0" cy="0"/>
          <a:chOff x="0" y="0"/>
          <a:chExt cx="0" cy="0"/>
        </a:xfrm>
      </p:grpSpPr>
      <p:sp>
        <p:nvSpPr>
          <p:cNvPr id="1048980" name=""/>
          <p:cNvSpPr/>
          <p:nvPr>
            <p:ph sz="full" idx="1"/>
          </p:nvPr>
        </p:nvSpPr>
        <p:spPr>
          <a:xfrm rot="0">
            <a:off x="457200" y="1143000"/>
            <a:ext cx="8229600" cy="51816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algn="ctr" indent="0" lvl="0" marL="0">
              <a:buNone/>
            </a:pPr>
            <a:r>
              <a:rPr altLang="en-US" b="1" lang="en-US"/>
              <a:t>1. HORIZONTAL RECUMBENT/ SUPINE</a:t>
            </a:r>
          </a:p>
          <a:p>
            <a:pPr indent="0" lvl="0" marL="0">
              <a:buFont typeface="Wingdings" pitchFamily="2" charset="2"/>
              <a:buChar char="Ø"/>
            </a:pPr>
            <a:r>
              <a:rPr altLang="en-US" lang="en-US"/>
              <a:t>The patient is placed flat on back with legs extended or slightly flexed.</a:t>
            </a:r>
          </a:p>
          <a:p>
            <a:pPr indent="0" lvl="0" marL="0">
              <a:buFont typeface="Wingdings" pitchFamily="2" charset="2"/>
              <a:buChar char="Ø"/>
            </a:pPr>
            <a:r>
              <a:rPr altLang="en-US" lang="en-US"/>
              <a:t>A bath blanket is placed over patient lengthwise. </a:t>
            </a:r>
          </a:p>
          <a:p>
            <a:pPr indent="0" lvl="0" marL="0">
              <a:buFont typeface="Wingdings" pitchFamily="2" charset="2"/>
              <a:buChar char="Ø"/>
            </a:pPr>
            <a:r>
              <a:rPr altLang="en-US" lang="en-US"/>
              <a:t>Pillows should be placed under the neck to prevent neck hyperextension</a:t>
            </a:r>
          </a:p>
          <a:p>
            <a:pPr indent="0" lvl="0" marL="0">
              <a:buFont typeface="Wingdings" pitchFamily="2" charset="2"/>
              <a:buChar char="Ø"/>
            </a:pPr>
            <a:r>
              <a:rPr altLang="en-US" lang="en-US"/>
              <a:t>Arms should be placed (pronated) along the trunk.</a:t>
            </a:r>
          </a:p>
          <a:p>
            <a:pPr indent="0" lvl="0" marL="0">
              <a:buFont typeface="Wingdings" pitchFamily="2" charset="2"/>
              <a:buChar char="Ø"/>
            </a:pPr>
            <a:r>
              <a:rPr altLang="en-US" lang="en-US"/>
              <a:t>Extra pillows should be placed at the pelvis to prevent hyper rotation</a:t>
            </a:r>
          </a:p>
        </p:txBody>
      </p:sp>
    </p:spTree>
  </p:cSld>
  <p:clrMapOvr>
    <a:masterClrMapping/>
  </p:clrMapOvr>
  <p:transition spd="slow" advClick="1">
    <p:wheel spokes="1"/>
  </p:transition>
  <p:timing/>
</p:sld>
</file>

<file path=ppt/slides/slide319.xml><?xml version="1.0" encoding="utf-8"?>
<p:sld xmlns:a="http://schemas.openxmlformats.org/drawingml/2006/main" xmlns:r="http://schemas.openxmlformats.org/officeDocument/2006/relationships" xmlns:p="http://schemas.openxmlformats.org/presentationml/2006/main" showMasterSp="1">
  <p:cSld>
    <p:spTree>
      <p:nvGrpSpPr>
        <p:cNvPr id="1409" name=""/>
        <p:cNvGrpSpPr/>
        <p:nvPr/>
      </p:nvGrpSpPr>
      <p:grpSpPr>
        <a:xfrm rot="0">
          <a:off x="0" y="0"/>
          <a:ext cx="0" cy="0"/>
          <a:chOff x="0" y="0"/>
          <a:chExt cx="0" cy="0"/>
        </a:xfrm>
      </p:grpSpPr>
      <p:sp>
        <p:nvSpPr>
          <p:cNvPr id="1048981" name=""/>
          <p:cNvSpPr/>
          <p:nvPr>
            <p:ph sz="full" idx="1"/>
          </p:nvPr>
        </p:nvSpPr>
        <p:spPr>
          <a:xfrm rot="0">
            <a:off x="457200" y="990600"/>
            <a:ext cx="8229600" cy="53340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lang="en-US"/>
              <a:t>Purpose:</a:t>
            </a:r>
          </a:p>
          <a:p>
            <a:pPr indent="0" lvl="0" marL="0">
              <a:buFont typeface="Wingdings" pitchFamily="2" charset="2"/>
              <a:buChar char="Ø"/>
            </a:pPr>
            <a:r>
              <a:rPr altLang="en-US" lang="en-US"/>
              <a:t>General examination.</a:t>
            </a:r>
          </a:p>
          <a:p>
            <a:pPr indent="0" lvl="0" marL="0">
              <a:buFont typeface="Wingdings" pitchFamily="2" charset="2"/>
              <a:buChar char="Ø"/>
            </a:pPr>
            <a:r>
              <a:rPr altLang="en-US" lang="en-US"/>
              <a:t>Abdominal surgery.</a:t>
            </a:r>
          </a:p>
          <a:p>
            <a:pPr indent="0" lvl="0" marL="0">
              <a:buFont typeface="Wingdings" pitchFamily="2" charset="2"/>
              <a:buChar char="Ø"/>
            </a:pPr>
            <a:r>
              <a:rPr altLang="en-US" lang="en-US"/>
              <a:t>Surgery on head and extremities.</a:t>
            </a:r>
          </a:p>
          <a:p>
            <a:pPr indent="0" lvl="0" marL="0">
              <a:buFont typeface="Wingdings" pitchFamily="2" charset="2"/>
              <a:buChar char="Ø"/>
            </a:pPr>
            <a:r>
              <a:rPr altLang="en-US" lang="en-US"/>
              <a:t>Other procedures requiring anterior part of the body</a:t>
            </a:r>
          </a:p>
          <a:p>
            <a:pPr indent="0" lvl="0" marL="0">
              <a:buNone/>
            </a:pPr>
            <a:endParaRPr altLang="en-US" lang="en-US"/>
          </a:p>
          <a:p>
            <a:pPr indent="0" lvl="0" marL="0">
              <a:buNone/>
            </a:pPr>
            <a:r>
              <a:rPr altLang="en-US" b="1" lang="en-US"/>
              <a:t>Contraindication:</a:t>
            </a:r>
          </a:p>
          <a:p>
            <a:pPr indent="0" lvl="0" marL="0">
              <a:buFont typeface="Wingdings" pitchFamily="2" charset="2"/>
              <a:buChar char="Ø"/>
            </a:pPr>
            <a:r>
              <a:rPr altLang="en-US" lang="en-US"/>
              <a:t>Spinal injury</a:t>
            </a:r>
          </a:p>
          <a:p>
            <a:pPr indent="0" lvl="0" marL="0"/>
            <a:endParaRPr altLang="en-US" lang="en-US"/>
          </a:p>
        </p:txBody>
      </p:sp>
    </p:spTree>
  </p:cSld>
  <p:clrMapOvr>
    <a:masterClrMapping/>
  </p:clrMapOvr>
  <p:transition spd="slow" advClick="1">
    <p:wheel spokes="1"/>
  </p:transition>
  <p:timing/>
</p:sld>
</file>

<file path=ppt/slides/slide32.xml><?xml version="1.0" encoding="utf-8"?>
<p:sld xmlns:a="http://schemas.openxmlformats.org/drawingml/2006/main" xmlns:r="http://schemas.openxmlformats.org/officeDocument/2006/relationships" xmlns:p="http://schemas.openxmlformats.org/presentationml/2006/main" showMasterSp="1">
  <p:cSld>
    <p:spTree>
      <p:nvGrpSpPr>
        <p:cNvPr id="1114" name=""/>
        <p:cNvGrpSpPr/>
        <p:nvPr/>
      </p:nvGrpSpPr>
      <p:grpSpPr>
        <a:xfrm rot="0">
          <a:off x="0" y="0"/>
          <a:ext cx="0" cy="0"/>
          <a:chOff x="0" y="0"/>
          <a:chExt cx="0" cy="0"/>
        </a:xfrm>
      </p:grpSpPr>
      <p:sp>
        <p:nvSpPr>
          <p:cNvPr id="1048638" name=""/>
          <p:cNvSpPr/>
          <p:nvPr>
            <p:ph sz="full" idx="1"/>
          </p:nvPr>
        </p:nvSpPr>
        <p:spPr>
          <a:xfrm rot="0">
            <a:off x="457200" y="1447800"/>
            <a:ext cx="8229600" cy="4678362"/>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eaLnBrk="1" hangingPunct="1" latinLnBrk="1" lvl="0">
              <a:buFont typeface="Wingdings" pitchFamily="2" charset="2"/>
              <a:buChar char="Ø"/>
            </a:pPr>
            <a:r>
              <a:rPr altLang="en-US" b="1" lang="en-US"/>
              <a:t>Case Manager </a:t>
            </a:r>
            <a:r>
              <a:rPr altLang="en-US" lang="en-US"/>
              <a:t>– Tracks the client’s progress through the health care system. Coordinate care to ensure continuity</a:t>
            </a:r>
          </a:p>
          <a:p>
            <a:pPr eaLnBrk="1" hangingPunct="1" latinLnBrk="1" lvl="0">
              <a:buFont typeface="Wingdings" pitchFamily="2" charset="2"/>
              <a:buChar char="Ø"/>
            </a:pPr>
            <a:endParaRPr altLang="en-US" lang="en-US"/>
          </a:p>
          <a:p>
            <a:pPr eaLnBrk="1" hangingPunct="1" latinLnBrk="1" lvl="0">
              <a:buFont typeface="Wingdings" pitchFamily="2" charset="2"/>
              <a:buChar char="Ø"/>
            </a:pPr>
            <a:r>
              <a:rPr altLang="en-US" b="1" lang="en-US"/>
              <a:t>Rehabilitation </a:t>
            </a:r>
            <a:r>
              <a:rPr altLang="en-US" lang="en-US"/>
              <a:t>– Ensures clients return to a maximal state of functioning. When a person experiences alteration in health, the nurse’s role is to promote client adaptation and coping.</a:t>
            </a:r>
          </a:p>
        </p:txBody>
      </p:sp>
    </p:spTree>
  </p:cSld>
  <p:clrMapOvr>
    <a:masterClrMapping/>
  </p:clrMapOvr>
  <p:transition spd="slow" advClick="1">
    <p:wheel spokes="1"/>
  </p:transition>
  <p:timing/>
</p:sld>
</file>

<file path=ppt/slides/slide320.xml><?xml version="1.0" encoding="utf-8"?>
<p:sld xmlns:a="http://schemas.openxmlformats.org/drawingml/2006/main" xmlns:r="http://schemas.openxmlformats.org/officeDocument/2006/relationships" xmlns:p="http://schemas.openxmlformats.org/presentationml/2006/main" showMasterSp="1">
  <p:cSld>
    <p:spTree>
      <p:nvGrpSpPr>
        <p:cNvPr id="1410" name=""/>
        <p:cNvGrpSpPr/>
        <p:nvPr/>
      </p:nvGrpSpPr>
      <p:grpSpPr>
        <a:xfrm rot="0">
          <a:off x="0" y="0"/>
          <a:ext cx="0" cy="0"/>
          <a:chOff x="0" y="0"/>
          <a:chExt cx="0" cy="0"/>
        </a:xfrm>
      </p:grpSpPr>
      <p:pic>
        <p:nvPicPr>
          <p:cNvPr id="2097172" name=""/>
          <p:cNvPicPr>
            <a:picLocks/>
          </p:cNvPicPr>
          <p:nvPr>
            <p:ph sz="full" idx="1"/>
          </p:nvPr>
        </p:nvPicPr>
        <p:blipFill>
          <a:blip xmlns:r="http://schemas.openxmlformats.org/officeDocument/2006/relationships" r:embed="rId1"/>
          <a:srcRect l="0" t="0" r="0" b="0"/>
          <a:stretch>
            <a:fillRect/>
          </a:stretch>
        </p:blipFill>
        <p:spPr>
          <a:xfrm rot="0">
            <a:off x="381000" y="381000"/>
            <a:ext cx="8153400" cy="5791200"/>
          </a:xfrm>
          <a:prstGeom prst="rect"/>
          <a:noFill/>
          <a:ln>
            <a:noFill/>
          </a:ln>
        </p:spPr>
      </p:pic>
    </p:spTree>
  </p:cSld>
  <p:clrMapOvr>
    <a:masterClrMapping/>
  </p:clrMapOvr>
  <p:transition spd="slow" advClick="1">
    <p:wheel spokes="1"/>
  </p:transition>
  <p:timing/>
</p:sld>
</file>

<file path=ppt/slides/slide321.xml><?xml version="1.0" encoding="utf-8"?>
<p:sld xmlns:a="http://schemas.openxmlformats.org/drawingml/2006/main" xmlns:r="http://schemas.openxmlformats.org/officeDocument/2006/relationships" xmlns:p="http://schemas.openxmlformats.org/presentationml/2006/main" showMasterSp="1">
  <p:cSld>
    <p:spTree>
      <p:nvGrpSpPr>
        <p:cNvPr id="1411" name=""/>
        <p:cNvGrpSpPr/>
        <p:nvPr/>
      </p:nvGrpSpPr>
      <p:grpSpPr>
        <a:xfrm rot="0">
          <a:off x="0" y="0"/>
          <a:ext cx="0" cy="0"/>
          <a:chOff x="0" y="0"/>
          <a:chExt cx="0" cy="0"/>
        </a:xfrm>
      </p:grpSpPr>
      <p:pic>
        <p:nvPicPr>
          <p:cNvPr id="2097173" name=""/>
          <p:cNvPicPr>
            <a:picLocks/>
          </p:cNvPicPr>
          <p:nvPr>
            <p:ph sz="full" idx="1"/>
          </p:nvPr>
        </p:nvPicPr>
        <p:blipFill>
          <a:blip xmlns:r="http://schemas.openxmlformats.org/officeDocument/2006/relationships" r:embed="rId1"/>
          <a:srcRect l="0" t="0" r="0" b="0"/>
          <a:stretch>
            <a:fillRect/>
          </a:stretch>
        </p:blipFill>
        <p:spPr>
          <a:xfrm rot="0">
            <a:off x="304800" y="304800"/>
            <a:ext cx="8229600" cy="6096000"/>
          </a:xfrm>
          <a:prstGeom prst="rect"/>
          <a:noFill/>
          <a:ln>
            <a:noFill/>
          </a:ln>
        </p:spPr>
      </p:pic>
    </p:spTree>
  </p:cSld>
  <p:clrMapOvr>
    <a:masterClrMapping/>
  </p:clrMapOvr>
  <p:transition spd="slow" advClick="1">
    <p:wheel spokes="1"/>
  </p:transition>
  <p:timing/>
</p:sld>
</file>

<file path=ppt/slides/slide322.xml><?xml version="1.0" encoding="utf-8"?>
<p:sld xmlns:a="http://schemas.openxmlformats.org/drawingml/2006/main" xmlns:r="http://schemas.openxmlformats.org/officeDocument/2006/relationships" xmlns:p="http://schemas.openxmlformats.org/presentationml/2006/main" showMasterSp="1">
  <p:cSld>
    <p:spTree>
      <p:nvGrpSpPr>
        <p:cNvPr id="1412" name=""/>
        <p:cNvGrpSpPr/>
        <p:nvPr/>
      </p:nvGrpSpPr>
      <p:grpSpPr>
        <a:xfrm rot="0">
          <a:off x="0" y="0"/>
          <a:ext cx="0" cy="0"/>
          <a:chOff x="0" y="0"/>
          <a:chExt cx="0" cy="0"/>
        </a:xfrm>
      </p:grpSpPr>
      <p:sp>
        <p:nvSpPr>
          <p:cNvPr id="1048982" name=""/>
          <p:cNvSpPr/>
          <p:nvPr>
            <p:ph sz="full" idx="1"/>
          </p:nvPr>
        </p:nvSpPr>
        <p:spPr>
          <a:xfrm rot="0">
            <a:off x="457200" y="533400"/>
            <a:ext cx="8229600" cy="57912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algn="ctr" indent="0" lvl="0" marL="0">
              <a:buNone/>
            </a:pPr>
            <a:r>
              <a:rPr altLang="en-US" b="1" lang="en-US"/>
              <a:t>2. DORSAL RECUMBENT</a:t>
            </a:r>
          </a:p>
          <a:p>
            <a:pPr indent="0" lvl="0" marL="0">
              <a:buFont typeface="Wingdings" pitchFamily="2" charset="2"/>
              <a:buChar char="Ø"/>
            </a:pPr>
            <a:r>
              <a:rPr altLang="en-US" lang="en-US"/>
              <a:t>Patient is placed flat on back with one pillow under head; the knees flexed and separated and feet flat on bed.</a:t>
            </a:r>
          </a:p>
          <a:p>
            <a:pPr indent="0" lvl="0" marL="0">
              <a:buFont typeface="Wingdings" pitchFamily="2" charset="2"/>
              <a:buChar char="Ø"/>
            </a:pPr>
            <a:r>
              <a:rPr altLang="en-US" lang="en-US"/>
              <a:t>Fold blanket in half lengthwise. Lay center of blanket over abdomen and ends over each foot. </a:t>
            </a:r>
          </a:p>
          <a:p>
            <a:pPr indent="0" lvl="0" marL="0">
              <a:buFont typeface="Wingdings" pitchFamily="2" charset="2"/>
              <a:buChar char="Ø"/>
            </a:pPr>
            <a:r>
              <a:rPr altLang="en-US" lang="en-US"/>
              <a:t>Arrange blanket to cover extremities and expose perineum.</a:t>
            </a:r>
          </a:p>
          <a:p>
            <a:pPr indent="0" lvl="0" marL="0">
              <a:buNone/>
            </a:pPr>
            <a:endParaRPr altLang="en-US" lang="en-US"/>
          </a:p>
          <a:p>
            <a:pPr indent="0" lvl="0" marL="0">
              <a:buNone/>
            </a:pPr>
            <a:r>
              <a:rPr altLang="en-US" b="1" lang="en-US"/>
              <a:t>Purpose:</a:t>
            </a:r>
          </a:p>
          <a:p>
            <a:pPr indent="0" lvl="0" marL="0">
              <a:buFont typeface="Wingdings" pitchFamily="2" charset="2"/>
              <a:buChar char="Ø"/>
            </a:pPr>
            <a:r>
              <a:rPr altLang="en-US" lang="en-US"/>
              <a:t>Rectal, vaginal and pelvic examinations and treatments.</a:t>
            </a:r>
          </a:p>
          <a:p>
            <a:pPr indent="0" lvl="0" marL="0">
              <a:buFont typeface="Wingdings" pitchFamily="2" charset="2"/>
              <a:buChar char="Ø"/>
            </a:pPr>
            <a:r>
              <a:rPr altLang="en-US" lang="en-US"/>
              <a:t>Deliveries.</a:t>
            </a:r>
          </a:p>
          <a:p>
            <a:pPr indent="0" lvl="0" marL="0"/>
            <a:endParaRPr altLang="en-US" lang="en-US"/>
          </a:p>
        </p:txBody>
      </p:sp>
    </p:spTree>
  </p:cSld>
  <p:clrMapOvr>
    <a:masterClrMapping/>
  </p:clrMapOvr>
  <p:transition spd="slow" advClick="1">
    <p:wheel spokes="1"/>
  </p:transition>
  <p:timing/>
</p:sld>
</file>

<file path=ppt/slides/slide323.xml><?xml version="1.0" encoding="utf-8"?>
<p:sld xmlns:a="http://schemas.openxmlformats.org/drawingml/2006/main" xmlns:r="http://schemas.openxmlformats.org/officeDocument/2006/relationships" xmlns:p="http://schemas.openxmlformats.org/presentationml/2006/main" showMasterSp="1">
  <p:cSld>
    <p:spTree>
      <p:nvGrpSpPr>
        <p:cNvPr id="1413" name=""/>
        <p:cNvGrpSpPr/>
        <p:nvPr/>
      </p:nvGrpSpPr>
      <p:grpSpPr>
        <a:xfrm rot="0">
          <a:off x="0" y="0"/>
          <a:ext cx="0" cy="0"/>
          <a:chOff x="0" y="0"/>
          <a:chExt cx="0" cy="0"/>
        </a:xfrm>
      </p:grpSpPr>
      <p:pic>
        <p:nvPicPr>
          <p:cNvPr id="2097174" name=""/>
          <p:cNvPicPr>
            <a:picLocks/>
          </p:cNvPicPr>
          <p:nvPr>
            <p:ph sz="full" idx="1"/>
          </p:nvPr>
        </p:nvPicPr>
        <p:blipFill>
          <a:blip xmlns:r="http://schemas.openxmlformats.org/officeDocument/2006/relationships" r:embed="rId1"/>
          <a:srcRect l="0" t="0" r="0" b="0"/>
          <a:stretch>
            <a:fillRect/>
          </a:stretch>
        </p:blipFill>
        <p:spPr>
          <a:xfrm rot="0">
            <a:off x="381000" y="381000"/>
            <a:ext cx="8305800" cy="6019800"/>
          </a:xfrm>
          <a:prstGeom prst="rect"/>
          <a:noFill/>
          <a:ln>
            <a:noFill/>
          </a:ln>
        </p:spPr>
      </p:pic>
    </p:spTree>
  </p:cSld>
  <p:clrMapOvr>
    <a:masterClrMapping/>
  </p:clrMapOvr>
  <p:transition spd="slow" advClick="1">
    <p:wheel spokes="1"/>
  </p:transition>
  <p:timing/>
</p:sld>
</file>

<file path=ppt/slides/slide324.xml><?xml version="1.0" encoding="utf-8"?>
<p:sld xmlns:a="http://schemas.openxmlformats.org/drawingml/2006/main" xmlns:r="http://schemas.openxmlformats.org/officeDocument/2006/relationships" xmlns:p="http://schemas.openxmlformats.org/presentationml/2006/main" showMasterSp="1">
  <p:cSld>
    <p:spTree>
      <p:nvGrpSpPr>
        <p:cNvPr id="1414" name=""/>
        <p:cNvGrpSpPr/>
        <p:nvPr/>
      </p:nvGrpSpPr>
      <p:grpSpPr>
        <a:xfrm rot="0">
          <a:off x="0" y="0"/>
          <a:ext cx="0" cy="0"/>
          <a:chOff x="0" y="0"/>
          <a:chExt cx="0" cy="0"/>
        </a:xfrm>
      </p:grpSpPr>
      <p:sp>
        <p:nvSpPr>
          <p:cNvPr id="1048983" name=""/>
          <p:cNvSpPr/>
          <p:nvPr>
            <p:ph sz="full" idx="1"/>
          </p:nvPr>
        </p:nvSpPr>
        <p:spPr>
          <a:xfrm rot="0">
            <a:off x="457200" y="990600"/>
            <a:ext cx="8229600" cy="53340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algn="ctr" indent="0" lvl="0" marL="0">
              <a:buNone/>
            </a:pPr>
            <a:r>
              <a:rPr altLang="en-US" b="1" lang="en-US"/>
              <a:t>3. PRONE POSITION</a:t>
            </a:r>
          </a:p>
          <a:p>
            <a:pPr indent="0" lvl="0" marL="0">
              <a:buFont typeface="Wingdings" pitchFamily="2" charset="2"/>
              <a:buChar char="Ø"/>
            </a:pPr>
            <a:r>
              <a:rPr altLang="en-US" lang="en-US"/>
              <a:t>Patient lies on his/her abdomen. The head is turned to either side for comfort. </a:t>
            </a:r>
          </a:p>
          <a:p>
            <a:pPr indent="0" lvl="0" marL="0">
              <a:buFont typeface="Wingdings" pitchFamily="2" charset="2"/>
              <a:buChar char="Ø"/>
            </a:pPr>
            <a:r>
              <a:rPr altLang="en-US" lang="en-US"/>
              <a:t>Pillow is placed under the lower chest, pelvis and ankles for comfort.</a:t>
            </a:r>
          </a:p>
          <a:p>
            <a:pPr indent="0" lvl="0" marL="0">
              <a:buFont typeface="Wingdings" pitchFamily="2" charset="2"/>
              <a:buChar char="Ø"/>
            </a:pPr>
            <a:r>
              <a:rPr altLang="en-US" lang="en-US"/>
              <a:t>Arms may be placed on the side or flexed near the head </a:t>
            </a:r>
          </a:p>
          <a:p>
            <a:pPr indent="0" lvl="0" marL="0">
              <a:buFont typeface="Wingdings" pitchFamily="2" charset="2"/>
              <a:buChar char="Ø"/>
            </a:pPr>
            <a:r>
              <a:rPr altLang="en-US" lang="en-US"/>
              <a:t>Draping same as in dorsal.</a:t>
            </a:r>
          </a:p>
        </p:txBody>
      </p:sp>
    </p:spTree>
  </p:cSld>
  <p:clrMapOvr>
    <a:masterClrMapping/>
  </p:clrMapOvr>
  <p:transition spd="slow" advClick="1">
    <p:wheel spokes="1"/>
  </p:transition>
</p:sld>
</file>

<file path=ppt/slides/slide325.xml><?xml version="1.0" encoding="utf-8"?>
<p:sld xmlns:a="http://schemas.openxmlformats.org/drawingml/2006/main" xmlns:r="http://schemas.openxmlformats.org/officeDocument/2006/relationships" xmlns:p="http://schemas.openxmlformats.org/presentationml/2006/main" showMasterSp="1">
  <p:cSld>
    <p:spTree>
      <p:nvGrpSpPr>
        <p:cNvPr id="1415" name=""/>
        <p:cNvGrpSpPr/>
        <p:nvPr/>
      </p:nvGrpSpPr>
      <p:grpSpPr>
        <a:xfrm rot="0">
          <a:off x="0" y="0"/>
          <a:ext cx="0" cy="0"/>
          <a:chOff x="0" y="0"/>
          <a:chExt cx="0" cy="0"/>
        </a:xfrm>
      </p:grpSpPr>
      <p:sp>
        <p:nvSpPr>
          <p:cNvPr id="1048984" name=""/>
          <p:cNvSpPr/>
          <p:nvPr>
            <p:ph sz="full" idx="1"/>
          </p:nvPr>
        </p:nvSpPr>
        <p:spPr>
          <a:xfrm rot="0">
            <a:off x="457200" y="1447800"/>
            <a:ext cx="8229600" cy="48768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lang="en-US"/>
              <a:t>Purpose:</a:t>
            </a:r>
          </a:p>
          <a:p>
            <a:pPr indent="0" lvl="0" marL="0">
              <a:buFont typeface="Wingdings" pitchFamily="2" charset="2"/>
              <a:buChar char="Ø"/>
            </a:pPr>
            <a:r>
              <a:rPr altLang="en-US" lang="en-US"/>
              <a:t>For treatment on the back and spine.</a:t>
            </a:r>
          </a:p>
          <a:p>
            <a:pPr indent="0" lvl="0" marL="0">
              <a:buFont typeface="Wingdings" pitchFamily="2" charset="2"/>
              <a:buChar char="Ø"/>
            </a:pPr>
            <a:r>
              <a:rPr altLang="en-US" lang="en-US"/>
              <a:t>To facilities drainage from wound.</a:t>
            </a:r>
          </a:p>
          <a:p>
            <a:pPr indent="0" lvl="0" marL="0">
              <a:buFont typeface="Wingdings" pitchFamily="2" charset="2"/>
              <a:buChar char="Ø"/>
            </a:pPr>
            <a:r>
              <a:rPr altLang="en-US" lang="en-US"/>
              <a:t>To secure drainage of pus to front of abdomen.</a:t>
            </a:r>
          </a:p>
          <a:p>
            <a:pPr indent="0" lvl="0" marL="0">
              <a:buFont typeface="Wingdings" pitchFamily="2" charset="2"/>
              <a:buChar char="Ø"/>
            </a:pPr>
            <a:r>
              <a:rPr altLang="en-US" lang="en-US"/>
              <a:t>To relieve pressure on the buttocks and hips</a:t>
            </a:r>
          </a:p>
          <a:p>
            <a:pPr indent="0" lvl="0" marL="0"/>
            <a:endParaRPr altLang="en-US" lang="en-US"/>
          </a:p>
          <a:p>
            <a:pPr indent="0" lvl="0" marL="0"/>
            <a:endParaRPr altLang="en-US" lang="en-US"/>
          </a:p>
        </p:txBody>
      </p:sp>
    </p:spTree>
  </p:cSld>
  <p:clrMapOvr>
    <a:masterClrMapping/>
  </p:clrMapOvr>
  <p:transition spd="slow" advClick="1">
    <p:wheel spokes="1"/>
  </p:transition>
</p:sld>
</file>

<file path=ppt/slides/slide326.xml><?xml version="1.0" encoding="utf-8"?>
<p:sld xmlns:a="http://schemas.openxmlformats.org/drawingml/2006/main" xmlns:r="http://schemas.openxmlformats.org/officeDocument/2006/relationships" xmlns:p="http://schemas.openxmlformats.org/presentationml/2006/main" showMasterSp="1">
  <p:cSld>
    <p:spTree>
      <p:nvGrpSpPr>
        <p:cNvPr id="1416" name=""/>
        <p:cNvGrpSpPr/>
        <p:nvPr/>
      </p:nvGrpSpPr>
      <p:grpSpPr>
        <a:xfrm rot="0">
          <a:off x="0" y="0"/>
          <a:ext cx="0" cy="0"/>
          <a:chOff x="0" y="0"/>
          <a:chExt cx="0" cy="0"/>
        </a:xfrm>
      </p:grpSpPr>
      <p:pic>
        <p:nvPicPr>
          <p:cNvPr id="2097175" name=""/>
          <p:cNvPicPr>
            <a:picLocks/>
          </p:cNvPicPr>
          <p:nvPr>
            <p:ph sz="full" idx="1"/>
          </p:nvPr>
        </p:nvPicPr>
        <p:blipFill>
          <a:blip xmlns:r="http://schemas.openxmlformats.org/officeDocument/2006/relationships" r:embed="rId1"/>
          <a:srcRect l="0" t="0" r="0" b="0"/>
          <a:stretch>
            <a:fillRect/>
          </a:stretch>
        </p:blipFill>
        <p:spPr>
          <a:xfrm rot="0">
            <a:off x="381000" y="304800"/>
            <a:ext cx="8458200" cy="5943600"/>
          </a:xfrm>
          <a:prstGeom prst="rect"/>
          <a:noFill/>
          <a:ln>
            <a:noFill/>
          </a:ln>
        </p:spPr>
      </p:pic>
    </p:spTree>
  </p:cSld>
  <p:clrMapOvr>
    <a:masterClrMapping/>
  </p:clrMapOvr>
  <p:transition spd="slow" advClick="1">
    <p:wheel spokes="1"/>
  </p:transition>
</p:sld>
</file>

<file path=ppt/slides/slide327.xml><?xml version="1.0" encoding="utf-8"?>
<p:sld xmlns:a="http://schemas.openxmlformats.org/drawingml/2006/main" xmlns:r="http://schemas.openxmlformats.org/officeDocument/2006/relationships" xmlns:p="http://schemas.openxmlformats.org/presentationml/2006/main" showMasterSp="1">
  <p:cSld>
    <p:spTree>
      <p:nvGrpSpPr>
        <p:cNvPr id="1417" name=""/>
        <p:cNvGrpSpPr/>
        <p:nvPr/>
      </p:nvGrpSpPr>
      <p:grpSpPr>
        <a:xfrm rot="0">
          <a:off x="0" y="0"/>
          <a:ext cx="0" cy="0"/>
          <a:chOff x="0" y="0"/>
          <a:chExt cx="0" cy="0"/>
        </a:xfrm>
      </p:grpSpPr>
      <p:sp>
        <p:nvSpPr>
          <p:cNvPr id="1048985" name=""/>
          <p:cNvSpPr/>
          <p:nvPr>
            <p:ph sz="full" idx="1"/>
          </p:nvPr>
        </p:nvSpPr>
        <p:spPr>
          <a:xfrm rot="0">
            <a:off x="457200" y="914400"/>
            <a:ext cx="8229600" cy="54102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algn="ctr" indent="0" lvl="0" marL="0">
              <a:buNone/>
            </a:pPr>
            <a:r>
              <a:rPr altLang="en-US" b="1" lang="en-US"/>
              <a:t>4. LATERAL/SIDE LYING</a:t>
            </a:r>
          </a:p>
          <a:p>
            <a:pPr indent="0" lvl="0" marL="0">
              <a:buFont typeface="Wingdings" pitchFamily="2" charset="2"/>
              <a:buChar char="Ø"/>
            </a:pPr>
            <a:r>
              <a:rPr altLang="en-US" lang="en-US"/>
              <a:t>Patient is placed on the side with the head supported on low pillow.</a:t>
            </a:r>
          </a:p>
          <a:p>
            <a:pPr indent="0" lvl="0" marL="0">
              <a:buFont typeface="Wingdings" pitchFamily="2" charset="2"/>
              <a:buChar char="Ø"/>
            </a:pPr>
            <a:r>
              <a:rPr altLang="en-US" lang="en-US"/>
              <a:t>Use pillow to support the body anteriorly</a:t>
            </a:r>
          </a:p>
          <a:p>
            <a:pPr indent="0" lvl="0" marL="0">
              <a:buFont typeface="Wingdings" pitchFamily="2" charset="2"/>
              <a:buChar char="Ø"/>
            </a:pPr>
            <a:r>
              <a:rPr altLang="en-US" lang="en-US"/>
              <a:t>Another pillow is tucked at the waist from the back to support the patient in the position</a:t>
            </a:r>
          </a:p>
          <a:p>
            <a:pPr indent="0" lvl="0" marL="0">
              <a:buFont typeface="Wingdings" pitchFamily="2" charset="2"/>
              <a:buChar char="Ø"/>
            </a:pPr>
            <a:r>
              <a:rPr altLang="en-US" lang="en-US"/>
              <a:t>Flex the to leg forwards and place a pillow lengthwise between the legs to separate them and support the top leg</a:t>
            </a:r>
          </a:p>
        </p:txBody>
      </p:sp>
    </p:spTree>
  </p:cSld>
  <p:clrMapOvr>
    <a:masterClrMapping/>
  </p:clrMapOvr>
  <p:transition spd="slow" advClick="1">
    <p:wheel spokes="1"/>
  </p:transition>
</p:sld>
</file>

<file path=ppt/slides/slide328.xml><?xml version="1.0" encoding="utf-8"?>
<p:sld xmlns:a="http://schemas.openxmlformats.org/drawingml/2006/main" xmlns:r="http://schemas.openxmlformats.org/officeDocument/2006/relationships" xmlns:p="http://schemas.openxmlformats.org/presentationml/2006/main" showMasterSp="1">
  <p:cSld>
    <p:spTree>
      <p:nvGrpSpPr>
        <p:cNvPr id="1418" name=""/>
        <p:cNvGrpSpPr/>
        <p:nvPr/>
      </p:nvGrpSpPr>
      <p:grpSpPr>
        <a:xfrm rot="0">
          <a:off x="0" y="0"/>
          <a:ext cx="0" cy="0"/>
          <a:chOff x="0" y="0"/>
          <a:chExt cx="0" cy="0"/>
        </a:xfrm>
      </p:grpSpPr>
      <p:sp>
        <p:nvSpPr>
          <p:cNvPr id="1048986" name=""/>
          <p:cNvSpPr/>
          <p:nvPr>
            <p:ph sz="full" idx="1"/>
          </p:nvPr>
        </p:nvSpPr>
        <p:spPr>
          <a:xfrm rot="0">
            <a:off x="457200" y="1143000"/>
            <a:ext cx="8229600" cy="51816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lang="en-US"/>
              <a:t>Purpose:</a:t>
            </a:r>
          </a:p>
          <a:p>
            <a:pPr indent="0" lvl="0" marL="0">
              <a:buFont typeface="Wingdings" pitchFamily="2" charset="2"/>
              <a:buChar char="Ø"/>
            </a:pPr>
            <a:r>
              <a:rPr altLang="en-US" lang="en-US"/>
              <a:t>To provide comfort to bedridden patients</a:t>
            </a:r>
          </a:p>
          <a:p>
            <a:pPr indent="0" lvl="0" marL="0">
              <a:buFont typeface="Wingdings" pitchFamily="2" charset="2"/>
              <a:buChar char="Ø"/>
            </a:pPr>
            <a:r>
              <a:rPr altLang="en-US" lang="en-US"/>
              <a:t>To prevent pressure sore (patient is turned 2 hourly)</a:t>
            </a:r>
          </a:p>
          <a:p>
            <a:pPr indent="0" lvl="0" marL="0">
              <a:buFont typeface="Wingdings" pitchFamily="2" charset="2"/>
              <a:buChar char="Ø"/>
            </a:pPr>
            <a:r>
              <a:rPr altLang="en-US" lang="en-US"/>
              <a:t>To apply enema</a:t>
            </a:r>
          </a:p>
          <a:p>
            <a:pPr indent="0" lvl="0" marL="0">
              <a:buFont typeface="Wingdings" pitchFamily="2" charset="2"/>
              <a:buChar char="Ø"/>
            </a:pPr>
            <a:r>
              <a:rPr altLang="en-US" lang="en-US"/>
              <a:t>Mothers in labor</a:t>
            </a:r>
          </a:p>
          <a:p>
            <a:pPr indent="0" lvl="0" marL="0"/>
            <a:endParaRPr altLang="en-US" lang="en-US"/>
          </a:p>
        </p:txBody>
      </p:sp>
    </p:spTree>
  </p:cSld>
  <p:clrMapOvr>
    <a:masterClrMapping/>
  </p:clrMapOvr>
  <p:transition spd="slow" advClick="1">
    <p:wheel spokes="1"/>
  </p:transition>
</p:sld>
</file>

<file path=ppt/slides/slide329.xml><?xml version="1.0" encoding="utf-8"?>
<p:sld xmlns:a="http://schemas.openxmlformats.org/drawingml/2006/main" xmlns:r="http://schemas.openxmlformats.org/officeDocument/2006/relationships" xmlns:p="http://schemas.openxmlformats.org/presentationml/2006/main" showMasterSp="1">
  <p:cSld>
    <p:spTree>
      <p:nvGrpSpPr>
        <p:cNvPr id="1419" name=""/>
        <p:cNvGrpSpPr/>
        <p:nvPr/>
      </p:nvGrpSpPr>
      <p:grpSpPr>
        <a:xfrm rot="0">
          <a:off x="0" y="0"/>
          <a:ext cx="0" cy="0"/>
          <a:chOff x="0" y="0"/>
          <a:chExt cx="0" cy="0"/>
        </a:xfrm>
      </p:grpSpPr>
      <p:pic>
        <p:nvPicPr>
          <p:cNvPr id="2097176" name=""/>
          <p:cNvPicPr>
            <a:picLocks/>
          </p:cNvPicPr>
          <p:nvPr>
            <p:ph sz="full" idx="1"/>
          </p:nvPr>
        </p:nvPicPr>
        <p:blipFill>
          <a:blip xmlns:r="http://schemas.openxmlformats.org/officeDocument/2006/relationships" r:embed="rId1"/>
          <a:srcRect l="0" t="0" r="0" b="0"/>
          <a:stretch>
            <a:fillRect/>
          </a:stretch>
        </p:blipFill>
        <p:spPr>
          <a:xfrm rot="0">
            <a:off x="0" y="0"/>
            <a:ext cx="9144000" cy="6858000"/>
          </a:xfrm>
          <a:prstGeom prst="rect"/>
          <a:noFill/>
          <a:ln>
            <a:noFill/>
          </a:ln>
        </p:spPr>
      </p:pic>
    </p:spTree>
  </p:cSld>
  <p:clrMapOvr>
    <a:masterClrMapping/>
  </p:clrMapOvr>
  <p:transition spd="slow" advClick="1">
    <p:wheel spokes="1"/>
  </p:transition>
</p:sld>
</file>

<file path=ppt/slides/slide33.xml><?xml version="1.0" encoding="utf-8"?>
<p:sld xmlns:a="http://schemas.openxmlformats.org/drawingml/2006/main" xmlns:r="http://schemas.openxmlformats.org/officeDocument/2006/relationships" xmlns:p="http://schemas.openxmlformats.org/presentationml/2006/main" showMasterSp="1">
  <p:cSld>
    <p:spTree>
      <p:nvGrpSpPr>
        <p:cNvPr id="1115" name=""/>
        <p:cNvGrpSpPr/>
        <p:nvPr/>
      </p:nvGrpSpPr>
      <p:grpSpPr>
        <a:xfrm rot="0">
          <a:off x="0" y="0"/>
          <a:ext cx="0" cy="0"/>
          <a:chOff x="0" y="0"/>
          <a:chExt cx="0" cy="0"/>
        </a:xfrm>
      </p:grpSpPr>
      <p:sp>
        <p:nvSpPr>
          <p:cNvPr id="1048639" name=""/>
          <p:cNvSpPr/>
          <p:nvPr>
            <p:ph type="title" sz="full" idx="0"/>
          </p:nvPr>
        </p:nvSpPr>
        <p:spPr>
          <a:xfrm rot="0">
            <a:off x="457200" y="304800"/>
            <a:ext cx="8229600" cy="1143000"/>
          </a:xfrm>
          <a:prstGeom prst="rect"/>
          <a:noFill/>
          <a:ln>
            <a:noFill/>
          </a:ln>
        </p:spPr>
        <p:txBody>
          <a:bodyPr anchor="b" bIns="0" lIns="0" rIns="0" tIns="45720" vert="horz"/>
          <a:lstStyle>
            <a:lvl1pPr algn="l" fontAlgn="base" indent="0" latinLnBrk="1" marL="0" rtl="0">
              <a:lnSpc>
                <a:spcPct val="100000"/>
              </a:lnSpc>
              <a:spcBef>
                <a:spcPct val="0"/>
              </a:spcBef>
              <a:spcAft>
                <a:spcPct val="0"/>
              </a:spcAft>
              <a:buFontTx/>
              <a:buNone/>
              <a:defRPr baseline="0" b="0" sz="5000" i="0" u="none">
                <a:solidFill>
                  <a:schemeClr val="lt2"/>
                </a:solidFill>
                <a:latin typeface="Calibri" pitchFamily="34" charset="0"/>
                <a:sym typeface="Calibri" pitchFamily="34" charset="0"/>
              </a:defRPr>
            </a:lvl1pPr>
          </a:lstStyle>
          <a:p>
            <a:pPr lvl="0"/>
            <a:r>
              <a:rPr altLang="en-US" b="1" lang="en-US"/>
              <a:t>Nurse – Client Relationship</a:t>
            </a:r>
          </a:p>
        </p:txBody>
      </p:sp>
      <p:sp>
        <p:nvSpPr>
          <p:cNvPr id="1048640" name=""/>
          <p:cNvSpPr/>
          <p:nvPr>
            <p:ph sz="full" idx="1"/>
          </p:nvPr>
        </p:nvSpPr>
        <p:spPr>
          <a:xfrm rot="0">
            <a:off x="457200" y="1600200"/>
            <a:ext cx="8229600" cy="47244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lvl="0">
              <a:buFont typeface="Wingdings" pitchFamily="2" charset="2"/>
              <a:buChar char="Ø"/>
            </a:pPr>
            <a:r>
              <a:rPr altLang="en-US" lang="en-US"/>
              <a:t>This is a one – to – one interactive process between client and nurse directed at improving the client’s health status or assisting in problem solving. The primary goal is the client’s achievement of therapeutic outcomes.</a:t>
            </a:r>
          </a:p>
          <a:p>
            <a:pPr lvl="0">
              <a:buNone/>
            </a:pPr>
            <a:endParaRPr altLang="en-US" lang="en-US"/>
          </a:p>
          <a:p>
            <a:pPr lvl="0">
              <a:buNone/>
            </a:pPr>
            <a:r>
              <a:rPr altLang="en-US" b="1" lang="en-US"/>
              <a:t>Characteristics of the therapeutic relationships</a:t>
            </a:r>
          </a:p>
          <a:p>
            <a:pPr lvl="0">
              <a:buFont typeface="Wingdings" pitchFamily="2" charset="2"/>
              <a:buChar char="Ø"/>
            </a:pPr>
            <a:r>
              <a:rPr altLang="en-US" b="1" lang="en-US"/>
              <a:t>Warmth</a:t>
            </a:r>
            <a:r>
              <a:rPr altLang="en-US" lang="en-US"/>
              <a:t> – This is exhibiting positive behavior towards the client. Expressed by respect, genuine interest and caring</a:t>
            </a:r>
          </a:p>
          <a:p>
            <a:pPr lvl="0"/>
            <a:endParaRPr altLang="en-US" lang="en-US"/>
          </a:p>
        </p:txBody>
      </p:sp>
    </p:spTree>
  </p:cSld>
  <p:clrMapOvr>
    <a:masterClrMapping/>
  </p:clrMapOvr>
  <p:transition spd="slow" advClick="1">
    <p:wheel spokes="1"/>
  </p:transition>
  <p:timing/>
</p:sld>
</file>

<file path=ppt/slides/slide330.xml><?xml version="1.0" encoding="utf-8"?>
<p:sld xmlns:a="http://schemas.openxmlformats.org/drawingml/2006/main" xmlns:r="http://schemas.openxmlformats.org/officeDocument/2006/relationships" xmlns:p="http://schemas.openxmlformats.org/presentationml/2006/main" showMasterSp="1">
  <p:cSld>
    <p:spTree>
      <p:nvGrpSpPr>
        <p:cNvPr id="1420" name=""/>
        <p:cNvGrpSpPr/>
        <p:nvPr/>
      </p:nvGrpSpPr>
      <p:grpSpPr>
        <a:xfrm rot="0">
          <a:off x="0" y="0"/>
          <a:ext cx="0" cy="0"/>
          <a:chOff x="0" y="0"/>
          <a:chExt cx="0" cy="0"/>
        </a:xfrm>
      </p:grpSpPr>
      <p:sp>
        <p:nvSpPr>
          <p:cNvPr id="1048987" name=""/>
          <p:cNvSpPr/>
          <p:nvPr>
            <p:ph sz="full" idx="1"/>
          </p:nvPr>
        </p:nvSpPr>
        <p:spPr>
          <a:xfrm rot="0">
            <a:off x="457200" y="1219200"/>
            <a:ext cx="8229600" cy="51054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algn="ctr" indent="0" lvl="0" marL="0">
              <a:buNone/>
            </a:pPr>
            <a:r>
              <a:rPr altLang="en-US" b="1" lang="en-US"/>
              <a:t>5. SIMS/RECOVERY/SEMI PRONE POSITION</a:t>
            </a:r>
          </a:p>
          <a:p>
            <a:pPr indent="0" lvl="0" marL="0">
              <a:buFont typeface="Wingdings" pitchFamily="2" charset="2"/>
              <a:buChar char="Ø"/>
            </a:pPr>
            <a:r>
              <a:rPr altLang="en-US" lang="en-US"/>
              <a:t>Place patient on left side somewhat obliquely across the bed with buttocks to edge of mattress. </a:t>
            </a:r>
          </a:p>
          <a:p>
            <a:pPr indent="0" lvl="0" marL="0">
              <a:buFont typeface="Wingdings" pitchFamily="2" charset="2"/>
              <a:buChar char="Ø"/>
            </a:pPr>
            <a:r>
              <a:rPr altLang="en-US" lang="en-US"/>
              <a:t>Incline the body forward, draw the left arm back under patient and place the right arm free in front. </a:t>
            </a:r>
          </a:p>
          <a:p>
            <a:pPr indent="0" lvl="0" marL="0">
              <a:buFont typeface="Wingdings" pitchFamily="2" charset="2"/>
              <a:buChar char="Ø"/>
            </a:pPr>
            <a:r>
              <a:rPr altLang="en-US" lang="en-US"/>
              <a:t>The knees should be flexed upon the body—the right more than the left.</a:t>
            </a:r>
          </a:p>
          <a:p>
            <a:pPr indent="0" lvl="0" marL="0">
              <a:buFont typeface="Wingdings" pitchFamily="2" charset="2"/>
              <a:buChar char="Ø"/>
            </a:pPr>
            <a:r>
              <a:rPr altLang="en-US" lang="en-US"/>
              <a:t>A pillow is placed under the head</a:t>
            </a:r>
          </a:p>
        </p:txBody>
      </p:sp>
    </p:spTree>
  </p:cSld>
  <p:clrMapOvr>
    <a:masterClrMapping/>
  </p:clrMapOvr>
  <p:transition spd="slow" advClick="1">
    <p:wheel spokes="1"/>
  </p:transition>
</p:sld>
</file>

<file path=ppt/slides/slide331.xml><?xml version="1.0" encoding="utf-8"?>
<p:sld xmlns:a="http://schemas.openxmlformats.org/drawingml/2006/main" xmlns:r="http://schemas.openxmlformats.org/officeDocument/2006/relationships" xmlns:p="http://schemas.openxmlformats.org/presentationml/2006/main" showMasterSp="1">
  <p:cSld>
    <p:spTree>
      <p:nvGrpSpPr>
        <p:cNvPr id="1421" name=""/>
        <p:cNvGrpSpPr/>
        <p:nvPr/>
      </p:nvGrpSpPr>
      <p:grpSpPr>
        <a:xfrm rot="0">
          <a:off x="0" y="0"/>
          <a:ext cx="0" cy="0"/>
          <a:chOff x="0" y="0"/>
          <a:chExt cx="0" cy="0"/>
        </a:xfrm>
      </p:grpSpPr>
      <p:sp>
        <p:nvSpPr>
          <p:cNvPr id="1048988" name=""/>
          <p:cNvSpPr/>
          <p:nvPr>
            <p:ph sz="full" idx="1"/>
          </p:nvPr>
        </p:nvSpPr>
        <p:spPr>
          <a:xfrm rot="0">
            <a:off x="457200" y="1219200"/>
            <a:ext cx="8229600" cy="51054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lang="en-US"/>
              <a:t>Purpose</a:t>
            </a:r>
          </a:p>
          <a:p>
            <a:pPr indent="0" lvl="0" marL="0">
              <a:buFont typeface="Wingdings" pitchFamily="2" charset="2"/>
              <a:buChar char="Ø"/>
            </a:pPr>
            <a:r>
              <a:rPr altLang="en-US" lang="en-US"/>
              <a:t>Unconscious patients to prevent aspiration of fluids</a:t>
            </a:r>
          </a:p>
          <a:p>
            <a:pPr indent="0" lvl="0" marL="0">
              <a:buFont typeface="Wingdings" pitchFamily="2" charset="2"/>
              <a:buChar char="Ø"/>
            </a:pPr>
            <a:r>
              <a:rPr altLang="en-US" lang="en-US"/>
              <a:t>Post – operative patients (recovery period)</a:t>
            </a:r>
          </a:p>
          <a:p>
            <a:pPr indent="0" lvl="0" marL="0">
              <a:buNone/>
            </a:pPr>
            <a:endParaRPr altLang="en-US" lang="en-US"/>
          </a:p>
          <a:p>
            <a:pPr indent="0" lvl="0" marL="0">
              <a:buNone/>
            </a:pPr>
            <a:r>
              <a:rPr altLang="en-US" b="1" lang="en-US"/>
              <a:t>Contra – indications</a:t>
            </a:r>
          </a:p>
          <a:p>
            <a:pPr indent="0" lvl="0" marL="0">
              <a:buFont typeface="Wingdings" pitchFamily="2" charset="2"/>
              <a:buChar char="Ø"/>
            </a:pPr>
            <a:r>
              <a:rPr altLang="en-US" lang="en-US"/>
              <a:t>Injured legs</a:t>
            </a:r>
          </a:p>
          <a:p>
            <a:pPr indent="0" lvl="0" marL="0">
              <a:buFont typeface="Wingdings" pitchFamily="2" charset="2"/>
              <a:buChar char="Ø"/>
            </a:pPr>
            <a:r>
              <a:rPr altLang="en-US" lang="en-US"/>
              <a:t>A</a:t>
            </a:r>
            <a:r>
              <a:rPr altLang="en-US" lang="en-US"/>
              <a:t>rthritis</a:t>
            </a:r>
          </a:p>
        </p:txBody>
      </p:sp>
    </p:spTree>
  </p:cSld>
  <p:clrMapOvr>
    <a:masterClrMapping/>
  </p:clrMapOvr>
  <p:transition spd="slow" advClick="1">
    <p:wheel spokes="1"/>
  </p:transition>
</p:sld>
</file>

<file path=ppt/slides/slide332.xml><?xml version="1.0" encoding="utf-8"?>
<p:sld xmlns:a="http://schemas.openxmlformats.org/drawingml/2006/main" xmlns:r="http://schemas.openxmlformats.org/officeDocument/2006/relationships" xmlns:p="http://schemas.openxmlformats.org/presentationml/2006/main" showMasterSp="1">
  <p:cSld>
    <p:spTree>
      <p:nvGrpSpPr>
        <p:cNvPr id="1422" name=""/>
        <p:cNvGrpSpPr/>
        <p:nvPr/>
      </p:nvGrpSpPr>
      <p:grpSpPr>
        <a:xfrm rot="0">
          <a:off x="0" y="0"/>
          <a:ext cx="0" cy="0"/>
          <a:chOff x="0" y="0"/>
          <a:chExt cx="0" cy="0"/>
        </a:xfrm>
      </p:grpSpPr>
      <p:pic>
        <p:nvPicPr>
          <p:cNvPr id="2097177" name=""/>
          <p:cNvPicPr>
            <a:picLocks/>
          </p:cNvPicPr>
          <p:nvPr>
            <p:ph sz="full" idx="1"/>
          </p:nvPr>
        </p:nvPicPr>
        <p:blipFill>
          <a:blip xmlns:r="http://schemas.openxmlformats.org/officeDocument/2006/relationships" r:embed="rId1"/>
          <a:srcRect l="0" t="0" r="0" b="0"/>
          <a:stretch>
            <a:fillRect/>
          </a:stretch>
        </p:blipFill>
        <p:spPr>
          <a:xfrm rot="0">
            <a:off x="0" y="0"/>
            <a:ext cx="9144000" cy="6858000"/>
          </a:xfrm>
          <a:prstGeom prst="rect"/>
          <a:noFill/>
          <a:ln>
            <a:noFill/>
          </a:ln>
        </p:spPr>
      </p:pic>
    </p:spTree>
  </p:cSld>
  <p:clrMapOvr>
    <a:masterClrMapping/>
  </p:clrMapOvr>
  <p:transition spd="slow" advClick="1">
    <p:wheel spokes="1"/>
  </p:transition>
</p:sld>
</file>

<file path=ppt/slides/slide333.xml><?xml version="1.0" encoding="utf-8"?>
<p:sld xmlns:a="http://schemas.openxmlformats.org/drawingml/2006/main" xmlns:r="http://schemas.openxmlformats.org/officeDocument/2006/relationships" xmlns:p="http://schemas.openxmlformats.org/presentationml/2006/main" showMasterSp="1">
  <p:cSld>
    <p:spTree>
      <p:nvGrpSpPr>
        <p:cNvPr id="1423" name=""/>
        <p:cNvGrpSpPr/>
        <p:nvPr/>
      </p:nvGrpSpPr>
      <p:grpSpPr>
        <a:xfrm rot="0">
          <a:off x="0" y="0"/>
          <a:ext cx="0" cy="0"/>
          <a:chOff x="0" y="0"/>
          <a:chExt cx="0" cy="0"/>
        </a:xfrm>
      </p:grpSpPr>
      <p:sp>
        <p:nvSpPr>
          <p:cNvPr id="1048989" name=""/>
          <p:cNvSpPr/>
          <p:nvPr>
            <p:ph sz="full" idx="1"/>
          </p:nvPr>
        </p:nvSpPr>
        <p:spPr>
          <a:xfrm rot="0">
            <a:off x="457200" y="762000"/>
            <a:ext cx="8229600" cy="55626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algn="ctr" indent="0" lvl="0" marL="0">
              <a:buNone/>
            </a:pPr>
            <a:r>
              <a:rPr altLang="en-US" b="1" lang="en-US"/>
              <a:t>6. FOWLERS (SEMI – SITTING), SEMI – FOWLERS/ HIGH FOWLERS POSITION</a:t>
            </a:r>
          </a:p>
          <a:p>
            <a:pPr indent="0" lvl="0" marL="0">
              <a:buNone/>
            </a:pPr>
            <a:r>
              <a:rPr altLang="en-US" b="1" i="1" lang="en-US"/>
              <a:t>Fowlers position:</a:t>
            </a:r>
          </a:p>
          <a:p>
            <a:pPr indent="0" lvl="0" marL="0">
              <a:buFont typeface="Wingdings" pitchFamily="2" charset="2"/>
              <a:buChar char="Ø"/>
            </a:pPr>
            <a:r>
              <a:rPr altLang="en-US" lang="en-US"/>
              <a:t>T</a:t>
            </a:r>
            <a:r>
              <a:rPr altLang="en-US" lang="en-US"/>
              <a:t>he patient </a:t>
            </a:r>
            <a:r>
              <a:rPr altLang="en-US" lang="en-US"/>
              <a:t>is placed in a semi-upright sitting position (45-60 degrees</a:t>
            </a:r>
            <a:r>
              <a:rPr altLang="en-US" lang="en-US"/>
              <a:t>), supported with a pillow or back rest </a:t>
            </a:r>
            <a:r>
              <a:rPr altLang="en-US" lang="en-US"/>
              <a:t>and may have knees either bent or straight</a:t>
            </a:r>
            <a:r>
              <a:rPr altLang="en-US" lang="en-US"/>
              <a:t>.</a:t>
            </a:r>
          </a:p>
          <a:p>
            <a:pPr indent="0" lvl="0" marL="0">
              <a:buNone/>
            </a:pPr>
            <a:endParaRPr altLang="en-US" lang="en-US"/>
          </a:p>
          <a:p>
            <a:pPr indent="0" lvl="0" marL="0">
              <a:buFont typeface="Wingdings" pitchFamily="2" charset="2"/>
              <a:buChar char="Ø"/>
            </a:pPr>
            <a:r>
              <a:rPr altLang="en-US" lang="en-US"/>
              <a:t>Such </a:t>
            </a:r>
            <a:r>
              <a:rPr altLang="en-US" lang="en-US"/>
              <a:t>a position is maintained during procedures that involve either the nasal or oral passageways as it prevents aspiration during the introduction of feeding tubes and also promotes a slight gravitational pull in peristalsis when swallowing</a:t>
            </a:r>
            <a:r>
              <a:rPr altLang="en-US" lang="en-US"/>
              <a:t>..</a:t>
            </a:r>
          </a:p>
        </p:txBody>
      </p:sp>
    </p:spTree>
  </p:cSld>
  <p:clrMapOvr>
    <a:masterClrMapping/>
  </p:clrMapOvr>
  <p:transition spd="slow" advClick="1">
    <p:wheel spokes="1"/>
  </p:transition>
</p:sld>
</file>

<file path=ppt/slides/slide334.xml><?xml version="1.0" encoding="utf-8"?>
<p:sld xmlns:a="http://schemas.openxmlformats.org/drawingml/2006/main" xmlns:r="http://schemas.openxmlformats.org/officeDocument/2006/relationships" xmlns:p="http://schemas.openxmlformats.org/presentationml/2006/main" showMasterSp="1">
  <p:cSld>
    <p:spTree>
      <p:nvGrpSpPr>
        <p:cNvPr id="1424" name=""/>
        <p:cNvGrpSpPr/>
        <p:nvPr/>
      </p:nvGrpSpPr>
      <p:grpSpPr>
        <a:xfrm rot="0">
          <a:off x="0" y="0"/>
          <a:ext cx="0" cy="0"/>
          <a:chOff x="0" y="0"/>
          <a:chExt cx="0" cy="0"/>
        </a:xfrm>
      </p:grpSpPr>
      <p:sp>
        <p:nvSpPr>
          <p:cNvPr id="1048990" name=""/>
          <p:cNvSpPr/>
          <p:nvPr>
            <p:ph sz="full" idx="1"/>
          </p:nvPr>
        </p:nvSpPr>
        <p:spPr>
          <a:xfrm rot="0">
            <a:off x="457200" y="914400"/>
            <a:ext cx="8229600" cy="54102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i="1" lang="en-US"/>
              <a:t>Semi – Fowlers Position: </a:t>
            </a:r>
          </a:p>
          <a:p>
            <a:pPr indent="0" lvl="0" marL="0">
              <a:buFont typeface="Wingdings" pitchFamily="2" charset="2"/>
              <a:buChar char="Ø"/>
            </a:pPr>
            <a:r>
              <a:rPr altLang="en-US" lang="en-US"/>
              <a:t>The bed is tilted to an angle of 15 – 30 degrees</a:t>
            </a:r>
          </a:p>
          <a:p>
            <a:pPr indent="0" lvl="0" marL="0">
              <a:buNone/>
            </a:pPr>
            <a:endParaRPr altLang="en-US" lang="en-US"/>
          </a:p>
          <a:p>
            <a:pPr indent="0" lvl="0" marL="0">
              <a:buNone/>
            </a:pPr>
            <a:r>
              <a:rPr altLang="en-US" b="1" i="1" lang="en-US"/>
              <a:t>High Fowlers Position </a:t>
            </a:r>
          </a:p>
          <a:p>
            <a:pPr indent="0" lvl="0" marL="0">
              <a:buFont typeface="Wingdings" pitchFamily="2" charset="2"/>
              <a:buChar char="Ø"/>
            </a:pPr>
            <a:r>
              <a:rPr altLang="en-US" lang="en-US"/>
              <a:t>Used when the head of the bed needs to be elevated as high as possible. </a:t>
            </a:r>
          </a:p>
          <a:p>
            <a:pPr indent="0" lvl="0" marL="0">
              <a:buFont typeface="Wingdings" pitchFamily="2" charset="2"/>
              <a:buChar char="Ø"/>
            </a:pPr>
            <a:r>
              <a:rPr altLang="en-US" lang="en-US"/>
              <a:t>The upper half of the patient's body is between 60 degrees and 90 degrees in relation to the lower half of their body. The legs of the patient may be straight or bent.</a:t>
            </a:r>
          </a:p>
          <a:p>
            <a:pPr indent="0" lvl="0" marL="0">
              <a:buFont typeface="Wingdings" pitchFamily="2" charset="2"/>
              <a:buChar char="Ø"/>
            </a:pPr>
            <a:r>
              <a:rPr altLang="en-US" lang="en-US"/>
              <a:t>This position is required postoperatively for pneumonectomy patients.</a:t>
            </a:r>
          </a:p>
          <a:p>
            <a:pPr indent="0" lvl="0" marL="0"/>
            <a:endParaRPr altLang="en-US" lang="en-US"/>
          </a:p>
        </p:txBody>
      </p:sp>
    </p:spTree>
  </p:cSld>
  <p:clrMapOvr>
    <a:masterClrMapping/>
  </p:clrMapOvr>
  <p:transition spd="slow" advClick="1">
    <p:wheel spokes="1"/>
  </p:transition>
</p:sld>
</file>

<file path=ppt/slides/slide335.xml><?xml version="1.0" encoding="utf-8"?>
<p:sld xmlns:a="http://schemas.openxmlformats.org/drawingml/2006/main" xmlns:r="http://schemas.openxmlformats.org/officeDocument/2006/relationships" xmlns:p="http://schemas.openxmlformats.org/presentationml/2006/main" showMasterSp="1">
  <p:cSld>
    <p:spTree>
      <p:nvGrpSpPr>
        <p:cNvPr id="1425" name=""/>
        <p:cNvGrpSpPr/>
        <p:nvPr/>
      </p:nvGrpSpPr>
      <p:grpSpPr>
        <a:xfrm rot="0">
          <a:off x="0" y="0"/>
          <a:ext cx="0" cy="0"/>
          <a:chOff x="0" y="0"/>
          <a:chExt cx="0" cy="0"/>
        </a:xfrm>
      </p:grpSpPr>
      <p:sp>
        <p:nvSpPr>
          <p:cNvPr id="1048991" name=""/>
          <p:cNvSpPr/>
          <p:nvPr>
            <p:ph sz="full" idx="1"/>
          </p:nvPr>
        </p:nvSpPr>
        <p:spPr>
          <a:xfrm rot="0">
            <a:off x="457200" y="1066800"/>
            <a:ext cx="8229600" cy="52578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lang="en-US"/>
              <a:t>Purpose:</a:t>
            </a:r>
          </a:p>
          <a:p>
            <a:pPr indent="0" lvl="0" marL="0">
              <a:buFont typeface="Wingdings" pitchFamily="2" charset="2"/>
              <a:buChar char="Ø"/>
            </a:pPr>
            <a:r>
              <a:rPr altLang="en-US" lang="en-US"/>
              <a:t>To localize infection in the pelvis and prevent its spread to the peritoneum</a:t>
            </a:r>
          </a:p>
          <a:p>
            <a:pPr indent="0" lvl="0" marL="0">
              <a:buFont typeface="Wingdings" pitchFamily="2" charset="2"/>
              <a:buChar char="Ø"/>
            </a:pPr>
            <a:r>
              <a:rPr altLang="en-US" lang="en-US"/>
              <a:t>To prevent strain to the abdominal muscles</a:t>
            </a:r>
          </a:p>
          <a:p>
            <a:pPr indent="0" lvl="0" marL="0">
              <a:buFont typeface="Wingdings" pitchFamily="2" charset="2"/>
              <a:buChar char="Ø"/>
            </a:pPr>
            <a:r>
              <a:rPr altLang="en-US" lang="en-US"/>
              <a:t>To obtain good pelvic drainage </a:t>
            </a:r>
          </a:p>
          <a:p>
            <a:pPr indent="0" lvl="0" marL="0">
              <a:buFont typeface="Wingdings" pitchFamily="2" charset="2"/>
              <a:buChar char="Ø"/>
            </a:pPr>
            <a:r>
              <a:rPr altLang="en-US" lang="en-US"/>
              <a:t>To facilitate breathing in patients with cardiac or respiratory problems, post-operative nasal cases and/or thyroidectomy cases.</a:t>
            </a:r>
          </a:p>
          <a:p>
            <a:pPr indent="0" lvl="0" marL="0"/>
            <a:endParaRPr altLang="en-US" lang="en-US"/>
          </a:p>
        </p:txBody>
      </p:sp>
    </p:spTree>
  </p:cSld>
  <p:clrMapOvr>
    <a:masterClrMapping/>
  </p:clrMapOvr>
  <p:transition spd="slow" advClick="1">
    <p:wheel spokes="1"/>
  </p:transition>
</p:sld>
</file>

<file path=ppt/slides/slide336.xml><?xml version="1.0" encoding="utf-8"?>
<p:sld xmlns:a="http://schemas.openxmlformats.org/drawingml/2006/main" xmlns:r="http://schemas.openxmlformats.org/officeDocument/2006/relationships" xmlns:p="http://schemas.openxmlformats.org/presentationml/2006/main" showMasterSp="1">
  <p:cSld>
    <p:spTree>
      <p:nvGrpSpPr>
        <p:cNvPr id="1426" name=""/>
        <p:cNvGrpSpPr/>
        <p:nvPr/>
      </p:nvGrpSpPr>
      <p:grpSpPr>
        <a:xfrm rot="0">
          <a:off x="0" y="0"/>
          <a:ext cx="0" cy="0"/>
          <a:chOff x="0" y="0"/>
          <a:chExt cx="0" cy="0"/>
        </a:xfrm>
      </p:grpSpPr>
      <p:sp>
        <p:nvSpPr>
          <p:cNvPr id="1048992" name=""/>
          <p:cNvSpPr/>
          <p:nvPr>
            <p:ph type="title" sz="full" idx="0"/>
          </p:nvPr>
        </p:nvSpPr>
        <p:spPr>
          <a:xfrm rot="0">
            <a:off x="3352800" y="0"/>
            <a:ext cx="1219200" cy="381000"/>
          </a:xfrm>
          <a:prstGeom prst="rect"/>
          <a:noFill/>
          <a:ln>
            <a:noFill/>
          </a:ln>
        </p:spPr>
        <p:txBody>
          <a:bodyPr anchor="b" bIns="0" lIns="0" rIns="0" tIns="45720" vert="horz"/>
          <a:lstStyle>
            <a:lvl1pPr algn="l" fontAlgn="base" indent="0" latinLnBrk="1" marL="0" rtl="0">
              <a:lnSpc>
                <a:spcPct val="100000"/>
              </a:lnSpc>
              <a:spcBef>
                <a:spcPct val="0"/>
              </a:spcBef>
              <a:spcAft>
                <a:spcPct val="0"/>
              </a:spcAft>
              <a:buFontTx/>
              <a:buNone/>
              <a:defRPr baseline="0" b="0" sz="5000" i="0" u="none">
                <a:solidFill>
                  <a:schemeClr val="lt2"/>
                </a:solidFill>
                <a:latin typeface="Calibri" pitchFamily="34" charset="0"/>
                <a:sym typeface="Calibri" pitchFamily="34" charset="0"/>
              </a:defRPr>
            </a:lvl1pPr>
          </a:lstStyle>
          <a:p>
            <a:pPr lvl="0"/>
            <a:r>
              <a:rPr altLang="en-US" b="1" sz="2800" lang="en-US"/>
              <a:t>Fowlers</a:t>
            </a:r>
          </a:p>
        </p:txBody>
      </p:sp>
      <p:pic>
        <p:nvPicPr>
          <p:cNvPr id="2097178" name=""/>
          <p:cNvPicPr>
            <a:picLocks/>
          </p:cNvPicPr>
          <p:nvPr>
            <p:ph sz="full" idx="1"/>
          </p:nvPr>
        </p:nvPicPr>
        <p:blipFill>
          <a:blip xmlns:r="http://schemas.openxmlformats.org/officeDocument/2006/relationships" r:embed="rId1"/>
          <a:srcRect l="0" t="0" r="0" b="0"/>
          <a:stretch>
            <a:fillRect/>
          </a:stretch>
        </p:blipFill>
        <p:spPr>
          <a:xfrm rot="0">
            <a:off x="0" y="381000"/>
            <a:ext cx="9144000" cy="6477000"/>
          </a:xfrm>
          <a:prstGeom prst="rect"/>
          <a:noFill/>
          <a:ln>
            <a:noFill/>
          </a:ln>
        </p:spPr>
      </p:pic>
    </p:spTree>
  </p:cSld>
  <p:clrMapOvr>
    <a:masterClrMapping/>
  </p:clrMapOvr>
  <p:transition spd="slow" advClick="1">
    <p:wheel spokes="1"/>
  </p:transition>
</p:sld>
</file>

<file path=ppt/slides/slide337.xml><?xml version="1.0" encoding="utf-8"?>
<p:sld xmlns:a="http://schemas.openxmlformats.org/drawingml/2006/main" xmlns:r="http://schemas.openxmlformats.org/officeDocument/2006/relationships" xmlns:p="http://schemas.openxmlformats.org/presentationml/2006/main" showMasterSp="1">
  <p:cSld>
    <p:spTree>
      <p:nvGrpSpPr>
        <p:cNvPr id="1427" name=""/>
        <p:cNvGrpSpPr/>
        <p:nvPr/>
      </p:nvGrpSpPr>
      <p:grpSpPr>
        <a:xfrm rot="0">
          <a:off x="0" y="0"/>
          <a:ext cx="0" cy="0"/>
          <a:chOff x="0" y="0"/>
          <a:chExt cx="0" cy="0"/>
        </a:xfrm>
      </p:grpSpPr>
      <p:sp>
        <p:nvSpPr>
          <p:cNvPr id="1048993" name=""/>
          <p:cNvSpPr/>
          <p:nvPr>
            <p:ph type="title" sz="full" idx="0"/>
          </p:nvPr>
        </p:nvSpPr>
        <p:spPr>
          <a:xfrm rot="0">
            <a:off x="3657600" y="0"/>
            <a:ext cx="1981200" cy="304800"/>
          </a:xfrm>
          <a:prstGeom prst="rect"/>
          <a:noFill/>
          <a:ln>
            <a:noFill/>
          </a:ln>
        </p:spPr>
        <p:txBody>
          <a:bodyPr anchor="b" bIns="0" lIns="0" rIns="0" tIns="45720" vert="horz"/>
          <a:lstStyle>
            <a:lvl1pPr algn="l" fontAlgn="base" indent="0" latinLnBrk="1" marL="0" rtl="0">
              <a:lnSpc>
                <a:spcPct val="100000"/>
              </a:lnSpc>
              <a:spcBef>
                <a:spcPct val="0"/>
              </a:spcBef>
              <a:spcAft>
                <a:spcPct val="0"/>
              </a:spcAft>
              <a:buFontTx/>
              <a:buNone/>
              <a:defRPr baseline="0" b="0" sz="5000" i="0" u="none">
                <a:solidFill>
                  <a:schemeClr val="lt2"/>
                </a:solidFill>
                <a:latin typeface="Calibri" pitchFamily="34" charset="0"/>
                <a:sym typeface="Calibri" pitchFamily="34" charset="0"/>
              </a:defRPr>
            </a:lvl1pPr>
          </a:lstStyle>
          <a:p>
            <a:pPr lvl="0"/>
            <a:r>
              <a:rPr altLang="en-US" b="1" sz="2400" lang="en-US"/>
              <a:t>Semi - Fowlers</a:t>
            </a:r>
          </a:p>
        </p:txBody>
      </p:sp>
      <p:pic>
        <p:nvPicPr>
          <p:cNvPr id="2097179" name=""/>
          <p:cNvPicPr>
            <a:picLocks/>
          </p:cNvPicPr>
          <p:nvPr>
            <p:ph sz="full" idx="1"/>
          </p:nvPr>
        </p:nvPicPr>
        <p:blipFill>
          <a:blip xmlns:r="http://schemas.openxmlformats.org/officeDocument/2006/relationships" r:embed="rId1"/>
          <a:srcRect l="0" t="0" r="0" b="0"/>
          <a:stretch>
            <a:fillRect/>
          </a:stretch>
        </p:blipFill>
        <p:spPr>
          <a:xfrm rot="0">
            <a:off x="0" y="381000"/>
            <a:ext cx="9144000" cy="6477000"/>
          </a:xfrm>
          <a:prstGeom prst="rect"/>
          <a:noFill/>
          <a:ln>
            <a:noFill/>
          </a:ln>
        </p:spPr>
      </p:pic>
    </p:spTree>
  </p:cSld>
  <p:clrMapOvr>
    <a:masterClrMapping/>
  </p:clrMapOvr>
  <p:transition spd="slow" advClick="1">
    <p:wheel spokes="1"/>
  </p:transition>
</p:sld>
</file>

<file path=ppt/slides/slide338.xml><?xml version="1.0" encoding="utf-8"?>
<p:sld xmlns:a="http://schemas.openxmlformats.org/drawingml/2006/main" xmlns:r="http://schemas.openxmlformats.org/officeDocument/2006/relationships" xmlns:p="http://schemas.openxmlformats.org/presentationml/2006/main" showMasterSp="1">
  <p:cSld>
    <p:spTree>
      <p:nvGrpSpPr>
        <p:cNvPr id="1428" name=""/>
        <p:cNvGrpSpPr/>
        <p:nvPr/>
      </p:nvGrpSpPr>
      <p:grpSpPr>
        <a:xfrm rot="0">
          <a:off x="0" y="0"/>
          <a:ext cx="0" cy="0"/>
          <a:chOff x="0" y="0"/>
          <a:chExt cx="0" cy="0"/>
        </a:xfrm>
      </p:grpSpPr>
      <p:sp>
        <p:nvSpPr>
          <p:cNvPr id="1048994" name=""/>
          <p:cNvSpPr/>
          <p:nvPr>
            <p:ph type="title" sz="full" idx="0"/>
          </p:nvPr>
        </p:nvSpPr>
        <p:spPr>
          <a:xfrm rot="0">
            <a:off x="3429000" y="0"/>
            <a:ext cx="1905000" cy="361950"/>
          </a:xfrm>
          <a:prstGeom prst="rect"/>
          <a:noFill/>
          <a:ln>
            <a:noFill/>
          </a:ln>
        </p:spPr>
        <p:txBody>
          <a:bodyPr anchor="b" bIns="0" lIns="0" rIns="0" tIns="45720" vert="horz"/>
          <a:lstStyle>
            <a:lvl1pPr algn="l" fontAlgn="base" indent="0" latinLnBrk="1" marL="0" rtl="0">
              <a:lnSpc>
                <a:spcPct val="100000"/>
              </a:lnSpc>
              <a:spcBef>
                <a:spcPct val="0"/>
              </a:spcBef>
              <a:spcAft>
                <a:spcPct val="0"/>
              </a:spcAft>
              <a:buFontTx/>
              <a:buNone/>
              <a:defRPr baseline="0" b="0" sz="5000" i="0" u="none">
                <a:solidFill>
                  <a:schemeClr val="lt2"/>
                </a:solidFill>
                <a:latin typeface="Calibri" pitchFamily="34" charset="0"/>
                <a:sym typeface="Calibri" pitchFamily="34" charset="0"/>
              </a:defRPr>
            </a:lvl1pPr>
          </a:lstStyle>
          <a:p>
            <a:pPr lvl="0"/>
            <a:r>
              <a:rPr altLang="en-US" b="1" sz="2400" lang="en-US"/>
              <a:t>High - Fowlers</a:t>
            </a:r>
          </a:p>
        </p:txBody>
      </p:sp>
      <p:pic>
        <p:nvPicPr>
          <p:cNvPr id="2097180" name=""/>
          <p:cNvPicPr>
            <a:picLocks/>
          </p:cNvPicPr>
          <p:nvPr>
            <p:ph sz="full" idx="1"/>
          </p:nvPr>
        </p:nvPicPr>
        <p:blipFill>
          <a:blip xmlns:r="http://schemas.openxmlformats.org/officeDocument/2006/relationships" r:embed="rId1"/>
          <a:srcRect l="0" t="0" r="0" b="0"/>
          <a:stretch>
            <a:fillRect/>
          </a:stretch>
        </p:blipFill>
        <p:spPr>
          <a:xfrm rot="0">
            <a:off x="0" y="381000"/>
            <a:ext cx="9144000" cy="6477000"/>
          </a:xfrm>
          <a:prstGeom prst="rect"/>
          <a:noFill/>
          <a:ln>
            <a:noFill/>
          </a:ln>
        </p:spPr>
      </p:pic>
    </p:spTree>
  </p:cSld>
  <p:clrMapOvr>
    <a:masterClrMapping/>
  </p:clrMapOvr>
  <p:transition spd="slow" advClick="1">
    <p:wheel spokes="1"/>
  </p:transition>
</p:sld>
</file>

<file path=ppt/slides/slide339.xml><?xml version="1.0" encoding="utf-8"?>
<p:sld xmlns:a="http://schemas.openxmlformats.org/drawingml/2006/main" xmlns:r="http://schemas.openxmlformats.org/officeDocument/2006/relationships" xmlns:p="http://schemas.openxmlformats.org/presentationml/2006/main" showMasterSp="1">
  <p:cSld>
    <p:spTree>
      <p:nvGrpSpPr>
        <p:cNvPr id="1429" name=""/>
        <p:cNvGrpSpPr/>
        <p:nvPr/>
      </p:nvGrpSpPr>
      <p:grpSpPr>
        <a:xfrm rot="0">
          <a:off x="0" y="0"/>
          <a:ext cx="0" cy="0"/>
          <a:chOff x="0" y="0"/>
          <a:chExt cx="0" cy="0"/>
        </a:xfrm>
      </p:grpSpPr>
      <p:sp>
        <p:nvSpPr>
          <p:cNvPr id="1048995" name=""/>
          <p:cNvSpPr/>
          <p:nvPr>
            <p:ph sz="full" idx="1"/>
          </p:nvPr>
        </p:nvSpPr>
        <p:spPr>
          <a:xfrm rot="0">
            <a:off x="457200" y="1295400"/>
            <a:ext cx="8229600" cy="50292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algn="ctr" indent="0" lvl="0" marL="0">
              <a:buNone/>
            </a:pPr>
            <a:r>
              <a:rPr altLang="en-US" b="1" lang="en-US"/>
              <a:t>7. ORTHOPNEIC/CARDIAC POSITION</a:t>
            </a:r>
          </a:p>
          <a:p>
            <a:pPr indent="0" lvl="0" marL="0">
              <a:buFont typeface="Wingdings" pitchFamily="2" charset="2"/>
              <a:buChar char="Ø"/>
            </a:pPr>
            <a:r>
              <a:rPr altLang="en-US" lang="en-US"/>
              <a:t>Patient sits and leans forward on the over bed table which is placed across his/her laps</a:t>
            </a:r>
          </a:p>
          <a:p>
            <a:pPr indent="0" lvl="0" marL="0">
              <a:buFont typeface="Wingdings" pitchFamily="2" charset="2"/>
              <a:buChar char="Ø"/>
            </a:pPr>
            <a:r>
              <a:rPr altLang="en-US" lang="en-US"/>
              <a:t>Patient’s head and arms rest on the table with a pillow</a:t>
            </a:r>
          </a:p>
          <a:p>
            <a:pPr indent="0" lvl="0" marL="0">
              <a:buNone/>
            </a:pPr>
            <a:endParaRPr altLang="en-US" lang="en-US"/>
          </a:p>
          <a:p>
            <a:pPr indent="0" lvl="0" marL="0">
              <a:buNone/>
            </a:pPr>
            <a:r>
              <a:rPr altLang="en-US" b="1" lang="en-US"/>
              <a:t>Purpose:</a:t>
            </a:r>
          </a:p>
          <a:p>
            <a:pPr indent="0" lvl="0" marL="0">
              <a:buFont typeface="Wingdings" pitchFamily="2" charset="2"/>
              <a:buChar char="Ø"/>
            </a:pPr>
            <a:r>
              <a:rPr altLang="en-US" lang="en-US"/>
              <a:t>Patients with cardiac or breathing problems</a:t>
            </a:r>
          </a:p>
        </p:txBody>
      </p:sp>
    </p:spTree>
  </p:cSld>
  <p:clrMapOvr>
    <a:masterClrMapping/>
  </p:clrMapOvr>
  <p:transition spd="slow" advClick="1">
    <p:wheel spokes="1"/>
  </p:transition>
</p:sld>
</file>

<file path=ppt/slides/slide34.xml><?xml version="1.0" encoding="utf-8"?>
<p:sld xmlns:a="http://schemas.openxmlformats.org/drawingml/2006/main" xmlns:r="http://schemas.openxmlformats.org/officeDocument/2006/relationships" xmlns:p="http://schemas.openxmlformats.org/presentationml/2006/main" showMasterSp="1">
  <p:cSld>
    <p:spTree>
      <p:nvGrpSpPr>
        <p:cNvPr id="1116" name=""/>
        <p:cNvGrpSpPr/>
        <p:nvPr/>
      </p:nvGrpSpPr>
      <p:grpSpPr>
        <a:xfrm rot="0">
          <a:off x="0" y="0"/>
          <a:ext cx="0" cy="0"/>
          <a:chOff x="0" y="0"/>
          <a:chExt cx="0" cy="0"/>
        </a:xfrm>
      </p:grpSpPr>
      <p:sp>
        <p:nvSpPr>
          <p:cNvPr id="1048641" name=""/>
          <p:cNvSpPr/>
          <p:nvPr>
            <p:ph sz="full" idx="1"/>
          </p:nvPr>
        </p:nvSpPr>
        <p:spPr>
          <a:xfrm rot="0">
            <a:off x="457200" y="990600"/>
            <a:ext cx="8229600" cy="53340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eaLnBrk="1" hangingPunct="1" latinLnBrk="1" lvl="0">
              <a:buFont typeface="Wingdings" pitchFamily="2" charset="2"/>
              <a:buChar char="Ø"/>
            </a:pPr>
            <a:r>
              <a:rPr altLang="en-US" b="1" lang="en-US"/>
              <a:t>Hope </a:t>
            </a:r>
            <a:r>
              <a:rPr altLang="en-US" lang="en-US"/>
              <a:t>– This is anticipating the future by helping clients look realistically at their potential. Hope should not be confused with false reassurance. ‘’Hope is the energy source that allows individuals to plan, act and achieve’’ (Forbes).</a:t>
            </a:r>
          </a:p>
          <a:p>
            <a:pPr eaLnBrk="1" hangingPunct="1" latinLnBrk="1" lvl="0">
              <a:buNone/>
            </a:pPr>
            <a:endParaRPr altLang="en-US" lang="en-US"/>
          </a:p>
          <a:p>
            <a:pPr eaLnBrk="1" hangingPunct="1" latinLnBrk="1" lvl="0">
              <a:buFont typeface="Wingdings" pitchFamily="2" charset="2"/>
              <a:buChar char="Ø"/>
            </a:pPr>
            <a:r>
              <a:rPr altLang="en-US" b="1" lang="en-US"/>
              <a:t>Rapport</a:t>
            </a:r>
            <a:r>
              <a:rPr altLang="en-US" lang="en-US"/>
              <a:t> – Is a bond or connection between two people that is based on mutual trust. To establish this, the nurse has to implement behavior that promote trust. The nurse’s actions should show that the client is considered important</a:t>
            </a:r>
          </a:p>
        </p:txBody>
      </p:sp>
    </p:spTree>
  </p:cSld>
  <p:clrMapOvr>
    <a:masterClrMapping/>
  </p:clrMapOvr>
  <p:transition spd="slow" advClick="1">
    <p:wheel spokes="1"/>
  </p:transition>
  <p:timing/>
</p:sld>
</file>

<file path=ppt/slides/slide340.xml><?xml version="1.0" encoding="utf-8"?>
<p:sld xmlns:a="http://schemas.openxmlformats.org/drawingml/2006/main" xmlns:r="http://schemas.openxmlformats.org/officeDocument/2006/relationships" xmlns:p="http://schemas.openxmlformats.org/presentationml/2006/main" showMasterSp="1">
  <p:cSld>
    <p:spTree>
      <p:nvGrpSpPr>
        <p:cNvPr id="1430" name=""/>
        <p:cNvGrpSpPr/>
        <p:nvPr/>
      </p:nvGrpSpPr>
      <p:grpSpPr>
        <a:xfrm rot="0">
          <a:off x="0" y="0"/>
          <a:ext cx="0" cy="0"/>
          <a:chOff x="0" y="0"/>
          <a:chExt cx="0" cy="0"/>
        </a:xfrm>
      </p:grpSpPr>
      <p:pic>
        <p:nvPicPr>
          <p:cNvPr id="2097181" name=""/>
          <p:cNvPicPr>
            <a:picLocks/>
          </p:cNvPicPr>
          <p:nvPr>
            <p:ph sz="full" idx="1"/>
          </p:nvPr>
        </p:nvPicPr>
        <p:blipFill>
          <a:blip xmlns:r="http://schemas.openxmlformats.org/officeDocument/2006/relationships" r:embed="rId1"/>
          <a:srcRect l="0" t="0" r="0" b="0"/>
          <a:stretch>
            <a:fillRect/>
          </a:stretch>
        </p:blipFill>
        <p:spPr>
          <a:xfrm rot="0">
            <a:off x="0" y="0"/>
            <a:ext cx="9144000" cy="6858000"/>
          </a:xfrm>
          <a:prstGeom prst="rect"/>
          <a:noFill/>
          <a:ln>
            <a:noFill/>
          </a:ln>
        </p:spPr>
      </p:pic>
    </p:spTree>
  </p:cSld>
  <p:clrMapOvr>
    <a:masterClrMapping/>
  </p:clrMapOvr>
  <p:transition spd="slow" advClick="1">
    <p:wheel spokes="1"/>
  </p:transition>
</p:sld>
</file>

<file path=ppt/slides/slide341.xml><?xml version="1.0" encoding="utf-8"?>
<p:sld xmlns:a="http://schemas.openxmlformats.org/drawingml/2006/main" xmlns:r="http://schemas.openxmlformats.org/officeDocument/2006/relationships" xmlns:p="http://schemas.openxmlformats.org/presentationml/2006/main" showMasterSp="1">
  <p:cSld>
    <p:spTree>
      <p:nvGrpSpPr>
        <p:cNvPr id="1431" name=""/>
        <p:cNvGrpSpPr/>
        <p:nvPr/>
      </p:nvGrpSpPr>
      <p:grpSpPr>
        <a:xfrm rot="0">
          <a:off x="0" y="0"/>
          <a:ext cx="0" cy="0"/>
          <a:chOff x="0" y="0"/>
          <a:chExt cx="0" cy="0"/>
        </a:xfrm>
      </p:grpSpPr>
      <p:sp>
        <p:nvSpPr>
          <p:cNvPr id="1048996" name=""/>
          <p:cNvSpPr/>
          <p:nvPr>
            <p:ph sz="full" idx="1"/>
          </p:nvPr>
        </p:nvSpPr>
        <p:spPr>
          <a:xfrm rot="0">
            <a:off x="457200" y="533400"/>
            <a:ext cx="8229600" cy="57912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algn="ctr" indent="0" lvl="0" marL="0">
              <a:buNone/>
            </a:pPr>
            <a:r>
              <a:rPr altLang="en-US" b="1" lang="en-US"/>
              <a:t>8. TRENDLENBURG POSITION</a:t>
            </a:r>
          </a:p>
          <a:p>
            <a:pPr indent="0" lvl="0" marL="0">
              <a:buFont typeface="Wingdings" pitchFamily="2" charset="2"/>
              <a:buChar char="Ø"/>
            </a:pPr>
            <a:r>
              <a:rPr altLang="en-US" lang="en-US"/>
              <a:t>Client lies in supine position on an adjustable bed or operating table</a:t>
            </a:r>
          </a:p>
          <a:p>
            <a:pPr indent="0" lvl="0" marL="0">
              <a:buFont typeface="Wingdings" pitchFamily="2" charset="2"/>
              <a:buChar char="Ø"/>
            </a:pPr>
            <a:r>
              <a:rPr altLang="en-US" lang="en-US"/>
              <a:t>S/he is then secured and supported using straps on the table before adjusting the bed/table</a:t>
            </a:r>
          </a:p>
          <a:p>
            <a:pPr indent="0" lvl="0" marL="0">
              <a:buFont typeface="Wingdings" pitchFamily="2" charset="2"/>
              <a:buChar char="Ø"/>
            </a:pPr>
            <a:r>
              <a:rPr altLang="en-US" lang="en-US"/>
              <a:t>The bed/table is then tilted to lower the head at an angle of 45 degrees below the horizontal plane</a:t>
            </a:r>
          </a:p>
          <a:p>
            <a:pPr indent="0" lvl="0" marL="0">
              <a:buNone/>
            </a:pPr>
            <a:r>
              <a:rPr altLang="en-US" b="1" lang="en-US"/>
              <a:t>Purpose:</a:t>
            </a:r>
          </a:p>
          <a:p>
            <a:pPr indent="0" lvl="0" marL="0">
              <a:buFont typeface="Wingdings" pitchFamily="2" charset="2"/>
              <a:buChar char="Ø"/>
            </a:pPr>
            <a:r>
              <a:rPr altLang="en-US" lang="en-US"/>
              <a:t>Gynecological surgery and suprapubic prostatectomy cases.</a:t>
            </a:r>
          </a:p>
          <a:p>
            <a:pPr indent="0" lvl="0" marL="0">
              <a:buFont typeface="Wingdings" pitchFamily="2" charset="2"/>
              <a:buChar char="Ø"/>
            </a:pPr>
            <a:r>
              <a:rPr altLang="en-US" lang="en-US"/>
              <a:t>To prevent shocks.</a:t>
            </a:r>
          </a:p>
          <a:p>
            <a:pPr indent="0" lvl="0" marL="0">
              <a:buFont typeface="Wingdings" pitchFamily="2" charset="2"/>
              <a:buChar char="Ø"/>
            </a:pPr>
            <a:r>
              <a:rPr altLang="en-US" lang="en-US"/>
              <a:t>In neonates to drain secretions</a:t>
            </a:r>
          </a:p>
          <a:p>
            <a:pPr indent="0" lvl="0" marL="0">
              <a:buFont typeface="Wingdings" pitchFamily="2" charset="2"/>
              <a:buChar char="Ø"/>
            </a:pPr>
            <a:r>
              <a:rPr altLang="en-US" lang="en-US"/>
              <a:t>To prevent or relieve post-partum hemorrhage.</a:t>
            </a:r>
          </a:p>
          <a:p>
            <a:pPr indent="0" lvl="0" marL="0">
              <a:buFont typeface="Wingdings" pitchFamily="2" charset="2"/>
              <a:buChar char="Ø"/>
            </a:pPr>
            <a:endParaRPr altLang="en-US" lang="en-US"/>
          </a:p>
        </p:txBody>
      </p:sp>
    </p:spTree>
  </p:cSld>
  <p:clrMapOvr>
    <a:masterClrMapping/>
  </p:clrMapOvr>
  <p:transition spd="slow" advClick="1">
    <p:wheel spokes="1"/>
  </p:transition>
</p:sld>
</file>

<file path=ppt/slides/slide342.xml><?xml version="1.0" encoding="utf-8"?>
<p:sld xmlns:a="http://schemas.openxmlformats.org/drawingml/2006/main" xmlns:r="http://schemas.openxmlformats.org/officeDocument/2006/relationships" xmlns:p="http://schemas.openxmlformats.org/presentationml/2006/main" showMasterSp="1">
  <p:cSld>
    <p:spTree>
      <p:nvGrpSpPr>
        <p:cNvPr id="1432" name=""/>
        <p:cNvGrpSpPr/>
        <p:nvPr/>
      </p:nvGrpSpPr>
      <p:grpSpPr>
        <a:xfrm rot="0">
          <a:off x="0" y="0"/>
          <a:ext cx="0" cy="0"/>
          <a:chOff x="0" y="0"/>
          <a:chExt cx="0" cy="0"/>
        </a:xfrm>
      </p:grpSpPr>
      <p:sp>
        <p:nvSpPr>
          <p:cNvPr id="1048997" name=""/>
          <p:cNvSpPr/>
          <p:nvPr>
            <p:ph type="title" sz="full" idx="0"/>
          </p:nvPr>
        </p:nvSpPr>
        <p:spPr>
          <a:xfrm rot="0">
            <a:off x="3352800" y="-20637"/>
            <a:ext cx="1905000" cy="381000"/>
          </a:xfrm>
          <a:prstGeom prst="rect"/>
          <a:noFill/>
          <a:ln>
            <a:noFill/>
          </a:ln>
        </p:spPr>
        <p:txBody>
          <a:bodyPr anchor="b" bIns="0" lIns="0" rIns="0" tIns="45720" vert="horz"/>
          <a:lstStyle>
            <a:lvl1pPr algn="l" fontAlgn="base" indent="0" latinLnBrk="1" marL="0" rtl="0">
              <a:lnSpc>
                <a:spcPct val="100000"/>
              </a:lnSpc>
              <a:spcBef>
                <a:spcPct val="0"/>
              </a:spcBef>
              <a:spcAft>
                <a:spcPct val="0"/>
              </a:spcAft>
              <a:buFontTx/>
              <a:buNone/>
              <a:defRPr baseline="0" b="0" sz="5000" i="0" u="none">
                <a:solidFill>
                  <a:schemeClr val="lt2"/>
                </a:solidFill>
                <a:latin typeface="Calibri" pitchFamily="34" charset="0"/>
                <a:sym typeface="Calibri" pitchFamily="34" charset="0"/>
              </a:defRPr>
            </a:lvl1pPr>
          </a:lstStyle>
          <a:p>
            <a:pPr lvl="0"/>
            <a:r>
              <a:rPr altLang="en-US" b="1" sz="2400" lang="en-US"/>
              <a:t>Trendlenburg </a:t>
            </a:r>
          </a:p>
        </p:txBody>
      </p:sp>
      <p:pic>
        <p:nvPicPr>
          <p:cNvPr id="2097182" name=""/>
          <p:cNvPicPr>
            <a:picLocks/>
          </p:cNvPicPr>
          <p:nvPr>
            <p:ph sz="full" idx="1"/>
          </p:nvPr>
        </p:nvPicPr>
        <p:blipFill>
          <a:blip xmlns:r="http://schemas.openxmlformats.org/officeDocument/2006/relationships" r:embed="rId1"/>
          <a:srcRect l="0" t="0" r="0" b="0"/>
          <a:stretch>
            <a:fillRect/>
          </a:stretch>
        </p:blipFill>
        <p:spPr>
          <a:xfrm rot="0">
            <a:off x="0" y="381000"/>
            <a:ext cx="9144000" cy="6477000"/>
          </a:xfrm>
          <a:prstGeom prst="rect"/>
          <a:noFill/>
          <a:ln>
            <a:noFill/>
          </a:ln>
        </p:spPr>
      </p:pic>
    </p:spTree>
  </p:cSld>
  <p:clrMapOvr>
    <a:masterClrMapping/>
  </p:clrMapOvr>
  <p:transition spd="slow" advClick="1">
    <p:wheel spokes="1"/>
  </p:transition>
</p:sld>
</file>

<file path=ppt/slides/slide343.xml><?xml version="1.0" encoding="utf-8"?>
<p:sld xmlns:a="http://schemas.openxmlformats.org/drawingml/2006/main" xmlns:r="http://schemas.openxmlformats.org/officeDocument/2006/relationships" xmlns:p="http://schemas.openxmlformats.org/presentationml/2006/main" showMasterSp="1">
  <p:cSld>
    <p:spTree>
      <p:nvGrpSpPr>
        <p:cNvPr id="1433" name=""/>
        <p:cNvGrpSpPr/>
        <p:nvPr/>
      </p:nvGrpSpPr>
      <p:grpSpPr>
        <a:xfrm rot="0">
          <a:off x="0" y="0"/>
          <a:ext cx="0" cy="0"/>
          <a:chOff x="0" y="0"/>
          <a:chExt cx="0" cy="0"/>
        </a:xfrm>
      </p:grpSpPr>
      <p:sp>
        <p:nvSpPr>
          <p:cNvPr id="1048998" name=""/>
          <p:cNvSpPr/>
          <p:nvPr>
            <p:ph type="title" sz="full" idx="0"/>
          </p:nvPr>
        </p:nvSpPr>
        <p:spPr>
          <a:xfrm rot="0">
            <a:off x="2667000" y="6350"/>
            <a:ext cx="2819400" cy="304800"/>
          </a:xfrm>
          <a:prstGeom prst="rect"/>
          <a:noFill/>
          <a:ln>
            <a:noFill/>
          </a:ln>
        </p:spPr>
        <p:txBody>
          <a:bodyPr anchor="b" bIns="0" lIns="0" rIns="0" tIns="45720" vert="horz"/>
          <a:lstStyle>
            <a:lvl1pPr algn="l" fontAlgn="base" indent="0" latinLnBrk="1" marL="0" rtl="0">
              <a:lnSpc>
                <a:spcPct val="100000"/>
              </a:lnSpc>
              <a:spcBef>
                <a:spcPct val="0"/>
              </a:spcBef>
              <a:spcAft>
                <a:spcPct val="0"/>
              </a:spcAft>
              <a:buFontTx/>
              <a:buNone/>
              <a:defRPr baseline="0" b="0" sz="5000" i="0" u="none">
                <a:solidFill>
                  <a:schemeClr val="lt2"/>
                </a:solidFill>
                <a:latin typeface="Calibri" pitchFamily="34" charset="0"/>
                <a:sym typeface="Calibri" pitchFamily="34" charset="0"/>
              </a:defRPr>
            </a:lvl1pPr>
          </a:lstStyle>
          <a:p>
            <a:pPr lvl="0"/>
            <a:r>
              <a:rPr altLang="en-US" b="1" sz="2400" lang="en-US"/>
              <a:t>Reverse Trendlenberg</a:t>
            </a:r>
          </a:p>
        </p:txBody>
      </p:sp>
      <p:pic>
        <p:nvPicPr>
          <p:cNvPr id="2097183" name=""/>
          <p:cNvPicPr>
            <a:picLocks/>
          </p:cNvPicPr>
          <p:nvPr>
            <p:ph sz="full" idx="1"/>
          </p:nvPr>
        </p:nvPicPr>
        <p:blipFill>
          <a:blip xmlns:r="http://schemas.openxmlformats.org/officeDocument/2006/relationships" r:embed="rId1"/>
          <a:srcRect l="0" t="0" r="0" b="0"/>
          <a:stretch>
            <a:fillRect/>
          </a:stretch>
        </p:blipFill>
        <p:spPr>
          <a:xfrm rot="0">
            <a:off x="0" y="457200"/>
            <a:ext cx="9144000" cy="6400800"/>
          </a:xfrm>
          <a:prstGeom prst="rect"/>
          <a:noFill/>
          <a:ln>
            <a:noFill/>
          </a:ln>
        </p:spPr>
      </p:pic>
    </p:spTree>
  </p:cSld>
  <p:clrMapOvr>
    <a:masterClrMapping/>
  </p:clrMapOvr>
  <p:transition spd="slow" advClick="1">
    <p:wheel spokes="1"/>
  </p:transition>
</p:sld>
</file>

<file path=ppt/slides/slide344.xml><?xml version="1.0" encoding="utf-8"?>
<p:sld xmlns:a="http://schemas.openxmlformats.org/drawingml/2006/main" xmlns:r="http://schemas.openxmlformats.org/officeDocument/2006/relationships" xmlns:p="http://schemas.openxmlformats.org/presentationml/2006/main" showMasterSp="1">
  <p:cSld>
    <p:spTree>
      <p:nvGrpSpPr>
        <p:cNvPr id="1434" name=""/>
        <p:cNvGrpSpPr/>
        <p:nvPr/>
      </p:nvGrpSpPr>
      <p:grpSpPr>
        <a:xfrm rot="0">
          <a:off x="0" y="0"/>
          <a:ext cx="0" cy="0"/>
          <a:chOff x="0" y="0"/>
          <a:chExt cx="0" cy="0"/>
        </a:xfrm>
      </p:grpSpPr>
      <p:sp>
        <p:nvSpPr>
          <p:cNvPr id="1048999" name=""/>
          <p:cNvSpPr/>
          <p:nvPr>
            <p:ph sz="full" idx="1"/>
          </p:nvPr>
        </p:nvSpPr>
        <p:spPr>
          <a:xfrm rot="0">
            <a:off x="457200" y="914400"/>
            <a:ext cx="8229600" cy="54102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algn="ctr" indent="0" lvl="0" marL="0">
              <a:buNone/>
            </a:pPr>
            <a:r>
              <a:rPr altLang="en-US" b="1" lang="en-US"/>
              <a:t>9. DORSAL LITHOTOMY</a:t>
            </a:r>
          </a:p>
          <a:p>
            <a:pPr indent="0" lvl="0" marL="0">
              <a:buFont typeface="Wingdings" pitchFamily="2" charset="2"/>
              <a:buChar char="Ø"/>
            </a:pPr>
            <a:r>
              <a:rPr altLang="en-US" lang="en-US"/>
              <a:t>The patient is placed in supine position on adjustable bed/ examination table/operating table</a:t>
            </a:r>
          </a:p>
          <a:p>
            <a:pPr indent="0" lvl="0" marL="0">
              <a:buFont typeface="Wingdings" pitchFamily="2" charset="2"/>
              <a:buChar char="Ø"/>
            </a:pPr>
            <a:r>
              <a:rPr altLang="en-US" lang="en-US"/>
              <a:t>Client’s buttocks are placed as close as possible to the edge of the bed/table</a:t>
            </a:r>
          </a:p>
          <a:p>
            <a:pPr indent="0" lvl="0" marL="0">
              <a:buFont typeface="Wingdings" pitchFamily="2" charset="2"/>
              <a:buChar char="Ø"/>
            </a:pPr>
            <a:r>
              <a:rPr altLang="en-US" lang="en-US"/>
              <a:t>Flex both the knees simultaneously and support on stirrups to prevent injury when each leg is lifted singly</a:t>
            </a:r>
          </a:p>
          <a:p>
            <a:pPr indent="0" lvl="0" marL="0">
              <a:buFont typeface="Wingdings" pitchFamily="2" charset="2"/>
              <a:buChar char="Ø"/>
            </a:pPr>
            <a:r>
              <a:rPr altLang="en-US" lang="en-US"/>
              <a:t> Drape as for dorsal recumbent.</a:t>
            </a:r>
          </a:p>
          <a:p>
            <a:pPr indent="0" lvl="0" marL="0">
              <a:buFont typeface="Wingdings" pitchFamily="2" charset="2"/>
              <a:buChar char="Ø"/>
            </a:pPr>
            <a:r>
              <a:rPr altLang="en-US" lang="en-US"/>
              <a:t>Similar to dorsal recumbent except the legs are more separated and flexed</a:t>
            </a:r>
          </a:p>
          <a:p>
            <a:pPr indent="0" lvl="0" marL="0">
              <a:buNone/>
            </a:pPr>
            <a:endParaRPr altLang="en-US" lang="en-US"/>
          </a:p>
        </p:txBody>
      </p:sp>
    </p:spTree>
  </p:cSld>
  <p:clrMapOvr>
    <a:masterClrMapping/>
  </p:clrMapOvr>
  <p:transition spd="slow" advClick="1">
    <p:wheel spokes="1"/>
  </p:transition>
</p:sld>
</file>

<file path=ppt/slides/slide345.xml><?xml version="1.0" encoding="utf-8"?>
<p:sld xmlns:a="http://schemas.openxmlformats.org/drawingml/2006/main" xmlns:r="http://schemas.openxmlformats.org/officeDocument/2006/relationships" xmlns:p="http://schemas.openxmlformats.org/presentationml/2006/main" showMasterSp="1">
  <p:cSld>
    <p:spTree>
      <p:nvGrpSpPr>
        <p:cNvPr id="1435" name=""/>
        <p:cNvGrpSpPr/>
        <p:nvPr/>
      </p:nvGrpSpPr>
      <p:grpSpPr>
        <a:xfrm rot="0">
          <a:off x="0" y="0"/>
          <a:ext cx="0" cy="0"/>
          <a:chOff x="0" y="0"/>
          <a:chExt cx="0" cy="0"/>
        </a:xfrm>
      </p:grpSpPr>
      <p:sp>
        <p:nvSpPr>
          <p:cNvPr id="1049000" name=""/>
          <p:cNvSpPr/>
          <p:nvPr>
            <p:ph sz="full" idx="1"/>
          </p:nvPr>
        </p:nvSpPr>
        <p:spPr>
          <a:xfrm rot="0">
            <a:off x="457200" y="1143000"/>
            <a:ext cx="8229600" cy="51816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lang="en-US"/>
              <a:t>Purpose:</a:t>
            </a:r>
          </a:p>
          <a:p>
            <a:pPr indent="0" lvl="0" marL="0">
              <a:buFont typeface="Wingdings" pitchFamily="2" charset="2"/>
              <a:buChar char="Ø"/>
            </a:pPr>
            <a:r>
              <a:rPr altLang="en-US" lang="en-US"/>
              <a:t>Vaginal and rectal examination.</a:t>
            </a:r>
          </a:p>
          <a:p>
            <a:pPr indent="0" lvl="0" marL="0">
              <a:buFont typeface="Wingdings" pitchFamily="2" charset="2"/>
              <a:buChar char="Ø"/>
            </a:pPr>
            <a:r>
              <a:rPr altLang="en-US" lang="en-US"/>
              <a:t>Operative procedures on the vagina, rectum and perineum.</a:t>
            </a:r>
          </a:p>
          <a:p>
            <a:pPr indent="0" lvl="0" marL="0">
              <a:buFont typeface="Wingdings" pitchFamily="2" charset="2"/>
              <a:buChar char="Ø"/>
            </a:pPr>
            <a:r>
              <a:rPr altLang="en-US" lang="en-US"/>
              <a:t>Deliveries (spontaneous vertex delivery)</a:t>
            </a:r>
          </a:p>
          <a:p>
            <a:pPr indent="0" lvl="0" marL="0">
              <a:buFont typeface="Wingdings" pitchFamily="2" charset="2"/>
              <a:buChar char="Ø"/>
            </a:pPr>
            <a:endParaRPr altLang="en-US" lang="en-US"/>
          </a:p>
        </p:txBody>
      </p:sp>
    </p:spTree>
  </p:cSld>
  <p:clrMapOvr>
    <a:masterClrMapping/>
  </p:clrMapOvr>
  <p:transition spd="slow" advClick="1">
    <p:wheel spokes="1"/>
  </p:transition>
</p:sld>
</file>

<file path=ppt/slides/slide346.xml><?xml version="1.0" encoding="utf-8"?>
<p:sld xmlns:a="http://schemas.openxmlformats.org/drawingml/2006/main" xmlns:r="http://schemas.openxmlformats.org/officeDocument/2006/relationships" xmlns:p="http://schemas.openxmlformats.org/presentationml/2006/main" showMasterSp="1">
  <p:cSld>
    <p:spTree>
      <p:nvGrpSpPr>
        <p:cNvPr id="1436" name=""/>
        <p:cNvGrpSpPr/>
        <p:nvPr/>
      </p:nvGrpSpPr>
      <p:grpSpPr>
        <a:xfrm rot="0">
          <a:off x="0" y="0"/>
          <a:ext cx="0" cy="0"/>
          <a:chOff x="0" y="0"/>
          <a:chExt cx="0" cy="0"/>
        </a:xfrm>
      </p:grpSpPr>
      <p:pic>
        <p:nvPicPr>
          <p:cNvPr id="2097184" name=""/>
          <p:cNvPicPr>
            <a:picLocks/>
          </p:cNvPicPr>
          <p:nvPr>
            <p:ph sz="full" idx="1"/>
          </p:nvPr>
        </p:nvPicPr>
        <p:blipFill>
          <a:blip xmlns:r="http://schemas.openxmlformats.org/officeDocument/2006/relationships" r:embed="rId1"/>
          <a:srcRect l="0" t="0" r="0" b="0"/>
          <a:stretch>
            <a:fillRect/>
          </a:stretch>
        </p:blipFill>
        <p:spPr>
          <a:xfrm rot="0">
            <a:off x="0" y="0"/>
            <a:ext cx="9144000" cy="6858000"/>
          </a:xfrm>
          <a:prstGeom prst="rect"/>
          <a:noFill/>
          <a:ln>
            <a:noFill/>
          </a:ln>
        </p:spPr>
      </p:pic>
    </p:spTree>
  </p:cSld>
  <p:clrMapOvr>
    <a:masterClrMapping/>
  </p:clrMapOvr>
  <p:transition spd="slow" advClick="1">
    <p:wheel spokes="1"/>
  </p:transition>
</p:sld>
</file>

<file path=ppt/slides/slide347.xml><?xml version="1.0" encoding="utf-8"?>
<p:sld xmlns:a="http://schemas.openxmlformats.org/drawingml/2006/main" xmlns:r="http://schemas.openxmlformats.org/officeDocument/2006/relationships" xmlns:p="http://schemas.openxmlformats.org/presentationml/2006/main" showMasterSp="1">
  <p:cSld>
    <p:spTree>
      <p:nvGrpSpPr>
        <p:cNvPr id="1437" name=""/>
        <p:cNvGrpSpPr/>
        <p:nvPr/>
      </p:nvGrpSpPr>
      <p:grpSpPr>
        <a:xfrm rot="0">
          <a:off x="0" y="0"/>
          <a:ext cx="0" cy="0"/>
          <a:chOff x="0" y="0"/>
          <a:chExt cx="0" cy="0"/>
        </a:xfrm>
      </p:grpSpPr>
      <p:sp>
        <p:nvSpPr>
          <p:cNvPr id="1049001" name=""/>
          <p:cNvSpPr/>
          <p:nvPr>
            <p:ph sz="full" idx="1"/>
          </p:nvPr>
        </p:nvSpPr>
        <p:spPr>
          <a:xfrm rot="0">
            <a:off x="457200" y="914400"/>
            <a:ext cx="8229600" cy="54102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algn="ctr" indent="0" lvl="0" marL="0">
              <a:buNone/>
            </a:pPr>
            <a:r>
              <a:rPr altLang="en-US" b="1" lang="en-US"/>
              <a:t>10. KNEE – CHEST/GENU-PECTORAL POSITION</a:t>
            </a:r>
          </a:p>
          <a:p>
            <a:pPr indent="0" lvl="0" marL="0">
              <a:buFont typeface="Wingdings" pitchFamily="2" charset="2"/>
              <a:buChar char="Ø"/>
            </a:pPr>
            <a:r>
              <a:rPr altLang="en-US" lang="en-US"/>
              <a:t>Client is positioned in prone position</a:t>
            </a:r>
          </a:p>
          <a:p>
            <a:pPr indent="0" lvl="0" marL="0">
              <a:buFont typeface="Wingdings" pitchFamily="2" charset="2"/>
              <a:buChar char="Ø"/>
            </a:pPr>
            <a:r>
              <a:rPr altLang="en-US" lang="en-US"/>
              <a:t>The client then assisted to kneel on the bed raising hips to the air and resting her weight on her chest and knees. </a:t>
            </a:r>
          </a:p>
          <a:p>
            <a:pPr indent="0" lvl="0" marL="0">
              <a:buFont typeface="Wingdings" pitchFamily="2" charset="2"/>
              <a:buChar char="Ø"/>
            </a:pPr>
            <a:r>
              <a:rPr altLang="en-US" lang="en-US"/>
              <a:t>Turn head to one side, supported on a pillow and flex her arms at the elbows extending, then to the bed in front of her. </a:t>
            </a:r>
          </a:p>
          <a:p>
            <a:pPr indent="0" lvl="0" marL="0">
              <a:buFont typeface="Wingdings" pitchFamily="2" charset="2"/>
              <a:buChar char="Ø"/>
            </a:pPr>
            <a:r>
              <a:rPr altLang="en-US" lang="en-US"/>
              <a:t>Ensure the thighs are perpendicular to the level of the head. </a:t>
            </a:r>
          </a:p>
          <a:p>
            <a:pPr indent="0" lvl="0" marL="0">
              <a:buFont typeface="Wingdings" pitchFamily="2" charset="2"/>
              <a:buChar char="Ø"/>
            </a:pPr>
            <a:r>
              <a:rPr altLang="en-US" lang="en-US"/>
              <a:t>Monitor pulse and general condition of the patient.</a:t>
            </a:r>
          </a:p>
        </p:txBody>
      </p:sp>
    </p:spTree>
  </p:cSld>
  <p:clrMapOvr>
    <a:masterClrMapping/>
  </p:clrMapOvr>
  <p:transition spd="slow" advClick="1">
    <p:wheel spokes="1"/>
  </p:transition>
</p:sld>
</file>

<file path=ppt/slides/slide348.xml><?xml version="1.0" encoding="utf-8"?>
<p:sld xmlns:a="http://schemas.openxmlformats.org/drawingml/2006/main" xmlns:r="http://schemas.openxmlformats.org/officeDocument/2006/relationships" xmlns:p="http://schemas.openxmlformats.org/presentationml/2006/main" showMasterSp="1">
  <p:cSld>
    <p:spTree>
      <p:nvGrpSpPr>
        <p:cNvPr id="1438" name=""/>
        <p:cNvGrpSpPr/>
        <p:nvPr/>
      </p:nvGrpSpPr>
      <p:grpSpPr>
        <a:xfrm rot="0">
          <a:off x="0" y="0"/>
          <a:ext cx="0" cy="0"/>
          <a:chOff x="0" y="0"/>
          <a:chExt cx="0" cy="0"/>
        </a:xfrm>
      </p:grpSpPr>
      <p:sp>
        <p:nvSpPr>
          <p:cNvPr id="1049002" name=""/>
          <p:cNvSpPr/>
          <p:nvPr>
            <p:ph sz="full" idx="1"/>
          </p:nvPr>
        </p:nvSpPr>
        <p:spPr>
          <a:xfrm rot="0">
            <a:off x="457200" y="1143000"/>
            <a:ext cx="8229600" cy="51816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lang="en-US"/>
              <a:t>Purpose:</a:t>
            </a:r>
          </a:p>
          <a:p>
            <a:pPr indent="0" lvl="0" marL="0">
              <a:buFont typeface="Wingdings" pitchFamily="2" charset="2"/>
              <a:buChar char="Ø"/>
            </a:pPr>
            <a:r>
              <a:rPr altLang="en-US" lang="en-US"/>
              <a:t>To obtain better exposure of the vagina, cervix, and rectum.</a:t>
            </a:r>
          </a:p>
          <a:p>
            <a:pPr indent="0" lvl="0" marL="0">
              <a:buFont typeface="Wingdings" pitchFamily="2" charset="2"/>
              <a:buChar char="Ø"/>
            </a:pPr>
            <a:r>
              <a:rPr altLang="en-US" lang="en-US"/>
              <a:t>To examine the bladder.</a:t>
            </a:r>
          </a:p>
          <a:p>
            <a:pPr indent="0" lvl="0" marL="0">
              <a:buFont typeface="Wingdings" pitchFamily="2" charset="2"/>
              <a:buChar char="Ø"/>
            </a:pPr>
            <a:r>
              <a:rPr altLang="en-US" lang="en-US"/>
              <a:t>To help correct retroversion of the uterus.</a:t>
            </a:r>
          </a:p>
          <a:p>
            <a:pPr indent="0" lvl="0" marL="0">
              <a:buFont typeface="Wingdings" pitchFamily="2" charset="2"/>
              <a:buChar char="Ø"/>
            </a:pPr>
            <a:r>
              <a:rPr altLang="en-US" lang="en-US"/>
              <a:t>To administer caudal and sacral anesthesia.</a:t>
            </a:r>
          </a:p>
          <a:p>
            <a:pPr indent="0" lvl="0" marL="0">
              <a:buFont typeface="Wingdings" pitchFamily="2" charset="2"/>
              <a:buChar char="Ø"/>
            </a:pPr>
            <a:r>
              <a:rPr altLang="en-US" lang="en-US"/>
              <a:t>Vaginal and rectal examinations.</a:t>
            </a:r>
          </a:p>
          <a:p>
            <a:pPr indent="0" lvl="0" marL="0">
              <a:buFont typeface="Wingdings" pitchFamily="2" charset="2"/>
              <a:buChar char="Ø"/>
            </a:pPr>
            <a:r>
              <a:rPr altLang="en-US" lang="en-US"/>
              <a:t>Operative procedures on the vagina, rectum and perineum. </a:t>
            </a:r>
          </a:p>
          <a:p>
            <a:pPr indent="0" lvl="0" marL="0">
              <a:buFont typeface="Wingdings" pitchFamily="2" charset="2"/>
              <a:buChar char="Ø"/>
            </a:pPr>
            <a:r>
              <a:rPr altLang="en-US" lang="en-US"/>
              <a:t>Cord presentation/Cord prolapse in labor</a:t>
            </a:r>
          </a:p>
          <a:p>
            <a:pPr indent="0" lvl="0" marL="0"/>
            <a:endParaRPr altLang="en-US" lang="en-US"/>
          </a:p>
          <a:p>
            <a:pPr indent="0" lvl="0" marL="0"/>
            <a:endParaRPr altLang="en-US" lang="en-US"/>
          </a:p>
        </p:txBody>
      </p:sp>
    </p:spTree>
  </p:cSld>
  <p:clrMapOvr>
    <a:masterClrMapping/>
  </p:clrMapOvr>
  <p:transition spd="slow" advClick="1">
    <p:wheel spokes="1"/>
  </p:transition>
</p:sld>
</file>

<file path=ppt/slides/slide349.xml><?xml version="1.0" encoding="utf-8"?>
<p:sld xmlns:a="http://schemas.openxmlformats.org/drawingml/2006/main" xmlns:r="http://schemas.openxmlformats.org/officeDocument/2006/relationships" xmlns:p="http://schemas.openxmlformats.org/presentationml/2006/main" showMasterSp="1">
  <p:cSld>
    <p:spTree>
      <p:nvGrpSpPr>
        <p:cNvPr id="1439" name=""/>
        <p:cNvGrpSpPr/>
        <p:nvPr/>
      </p:nvGrpSpPr>
      <p:grpSpPr>
        <a:xfrm rot="0">
          <a:off x="0" y="0"/>
          <a:ext cx="0" cy="0"/>
          <a:chOff x="0" y="0"/>
          <a:chExt cx="0" cy="0"/>
        </a:xfrm>
      </p:grpSpPr>
      <p:pic>
        <p:nvPicPr>
          <p:cNvPr id="2097185" name=""/>
          <p:cNvPicPr>
            <a:picLocks/>
          </p:cNvPicPr>
          <p:nvPr>
            <p:ph sz="full" idx="1"/>
          </p:nvPr>
        </p:nvPicPr>
        <p:blipFill>
          <a:blip xmlns:r="http://schemas.openxmlformats.org/officeDocument/2006/relationships" r:embed="rId1"/>
          <a:srcRect l="0" t="0" r="0" b="0"/>
          <a:stretch>
            <a:fillRect/>
          </a:stretch>
        </p:blipFill>
        <p:spPr>
          <a:xfrm rot="0">
            <a:off x="0" y="0"/>
            <a:ext cx="9144000" cy="6858000"/>
          </a:xfrm>
          <a:prstGeom prst="rect"/>
          <a:noFill/>
          <a:ln>
            <a:noFill/>
          </a:ln>
        </p:spPr>
      </p:pic>
    </p:spTree>
  </p:cSld>
  <p:clrMapOvr>
    <a:masterClrMapping/>
  </p:clrMapOvr>
  <p:transition spd="slow" advClick="1">
    <p:wheel spokes="1"/>
  </p:transition>
</p:sld>
</file>

<file path=ppt/slides/slide35.xml><?xml version="1.0" encoding="utf-8"?>
<p:sld xmlns:a="http://schemas.openxmlformats.org/drawingml/2006/main" xmlns:r="http://schemas.openxmlformats.org/officeDocument/2006/relationships" xmlns:p="http://schemas.openxmlformats.org/presentationml/2006/main" showMasterSp="1">
  <p:cSld>
    <p:spTree>
      <p:nvGrpSpPr>
        <p:cNvPr id="1117" name=""/>
        <p:cNvGrpSpPr/>
        <p:nvPr/>
      </p:nvGrpSpPr>
      <p:grpSpPr>
        <a:xfrm rot="0">
          <a:off x="0" y="0"/>
          <a:ext cx="0" cy="0"/>
          <a:chOff x="0" y="0"/>
          <a:chExt cx="0" cy="0"/>
        </a:xfrm>
      </p:grpSpPr>
      <p:sp>
        <p:nvSpPr>
          <p:cNvPr id="1048642" name=""/>
          <p:cNvSpPr/>
          <p:nvPr>
            <p:ph sz="full" idx="1"/>
          </p:nvPr>
        </p:nvSpPr>
        <p:spPr>
          <a:xfrm rot="0">
            <a:off x="457200" y="1295400"/>
            <a:ext cx="8229600" cy="4830762"/>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eaLnBrk="1" hangingPunct="1" latinLnBrk="1" lvl="0">
              <a:buFont typeface="Wingdings" pitchFamily="2" charset="2"/>
              <a:buChar char="Ø"/>
            </a:pPr>
            <a:r>
              <a:rPr altLang="en-US" b="1" lang="en-US"/>
              <a:t>Trust </a:t>
            </a:r>
            <a:r>
              <a:rPr altLang="en-US" lang="en-US"/>
              <a:t>– It must be present for help to be given and received. The major activities that facilitate development of trust are consistency, respect and honesty.</a:t>
            </a:r>
          </a:p>
          <a:p>
            <a:pPr eaLnBrk="1" hangingPunct="1" latinLnBrk="1" lvl="0">
              <a:buFont typeface="Wingdings" pitchFamily="2" charset="2"/>
              <a:buChar char="Ø"/>
            </a:pPr>
            <a:endParaRPr altLang="en-US" lang="en-US"/>
          </a:p>
          <a:p>
            <a:pPr eaLnBrk="1" hangingPunct="1" latinLnBrk="1" lvl="0">
              <a:buFont typeface="Wingdings" pitchFamily="2" charset="2"/>
              <a:buChar char="Ø"/>
            </a:pPr>
            <a:r>
              <a:rPr altLang="en-US" b="1" lang="en-US"/>
              <a:t>Empathy</a:t>
            </a:r>
            <a:r>
              <a:rPr altLang="en-US" lang="en-US"/>
              <a:t> – A key element that refers to understanding the other person’s perception of the situation. By perceiving the client’s understanding of their own needs, the nurse is able to assist clients in determining what will work best.</a:t>
            </a:r>
          </a:p>
          <a:p>
            <a:pPr eaLnBrk="1" hangingPunct="1" latinLnBrk="1" lvl="0"/>
            <a:endParaRPr altLang="en-US" lang="en-US"/>
          </a:p>
        </p:txBody>
      </p:sp>
    </p:spTree>
  </p:cSld>
  <p:clrMapOvr>
    <a:masterClrMapping/>
  </p:clrMapOvr>
  <p:transition spd="slow" advClick="1">
    <p:wheel spokes="1"/>
  </p:transition>
  <p:timing/>
</p:sld>
</file>

<file path=ppt/slides/slide350.xml><?xml version="1.0" encoding="utf-8"?>
<p:sld xmlns:a="http://schemas.openxmlformats.org/drawingml/2006/main" xmlns:r="http://schemas.openxmlformats.org/officeDocument/2006/relationships" xmlns:p="http://schemas.openxmlformats.org/presentationml/2006/main" showMasterSp="1">
  <p:cSld>
    <p:spTree>
      <p:nvGrpSpPr>
        <p:cNvPr id="1440" name=""/>
        <p:cNvGrpSpPr/>
        <p:nvPr/>
      </p:nvGrpSpPr>
      <p:grpSpPr>
        <a:xfrm rot="0">
          <a:off x="0" y="0"/>
          <a:ext cx="0" cy="0"/>
          <a:chOff x="0" y="0"/>
          <a:chExt cx="0" cy="0"/>
        </a:xfrm>
      </p:grpSpPr>
      <p:pic>
        <p:nvPicPr>
          <p:cNvPr id="2097186" name=""/>
          <p:cNvPicPr>
            <a:picLocks/>
          </p:cNvPicPr>
          <p:nvPr>
            <p:ph sz="full" idx="1"/>
          </p:nvPr>
        </p:nvPicPr>
        <p:blipFill>
          <a:blip xmlns:r="http://schemas.openxmlformats.org/officeDocument/2006/relationships" r:embed="rId1"/>
          <a:srcRect l="0" t="0" r="0" b="0"/>
          <a:stretch>
            <a:fillRect/>
          </a:stretch>
        </p:blipFill>
        <p:spPr>
          <a:xfrm rot="0">
            <a:off x="20637" y="0"/>
            <a:ext cx="9144000" cy="6858000"/>
          </a:xfrm>
          <a:prstGeom prst="rect"/>
          <a:noFill/>
          <a:ln>
            <a:noFill/>
          </a:ln>
        </p:spPr>
      </p:pic>
    </p:spTree>
  </p:cSld>
  <p:clrMapOvr>
    <a:masterClrMapping/>
  </p:clrMapOvr>
  <p:transition spd="slow" advClick="1">
    <p:wheel spokes="1"/>
  </p:transition>
</p:sld>
</file>

<file path=ppt/slides/slide351.xml><?xml version="1.0" encoding="utf-8"?>
<p:sld xmlns:a="http://schemas.openxmlformats.org/drawingml/2006/main" xmlns:r="http://schemas.openxmlformats.org/officeDocument/2006/relationships" xmlns:p="http://schemas.openxmlformats.org/presentationml/2006/main" showMasterSp="1">
  <p:cSld>
    <p:spTree>
      <p:nvGrpSpPr>
        <p:cNvPr id="1441" name=""/>
        <p:cNvGrpSpPr/>
        <p:nvPr/>
      </p:nvGrpSpPr>
      <p:grpSpPr>
        <a:xfrm rot="0">
          <a:off x="0" y="0"/>
          <a:ext cx="0" cy="0"/>
          <a:chOff x="0" y="0"/>
          <a:chExt cx="0" cy="0"/>
        </a:xfrm>
      </p:grpSpPr>
      <p:sp>
        <p:nvSpPr>
          <p:cNvPr id="1049003" name=""/>
          <p:cNvSpPr/>
          <p:nvPr>
            <p:ph sz="full" idx="1"/>
          </p:nvPr>
        </p:nvSpPr>
        <p:spPr>
          <a:xfrm rot="0">
            <a:off x="457200" y="914400"/>
            <a:ext cx="8229600" cy="54102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algn="ctr" indent="0" lvl="0" marL="0">
              <a:buNone/>
            </a:pPr>
            <a:r>
              <a:rPr altLang="en-US" b="1" lang="en-US"/>
              <a:t>11. JACK KNIFE OR KROASKE OR BOZEMAN</a:t>
            </a:r>
          </a:p>
          <a:p>
            <a:pPr indent="0" lvl="0" marL="0">
              <a:buFont typeface="Wingdings" pitchFamily="2" charset="2"/>
              <a:buChar char="Ø"/>
            </a:pPr>
            <a:r>
              <a:rPr altLang="en-US" lang="en-US"/>
              <a:t>Place patient on a prone position with the hips directly over the band of the examining table. </a:t>
            </a:r>
          </a:p>
          <a:p>
            <a:pPr indent="0" lvl="0" marL="0">
              <a:buFont typeface="Wingdings" pitchFamily="2" charset="2"/>
              <a:buChar char="Ø"/>
            </a:pPr>
            <a:r>
              <a:rPr altLang="en-US" lang="en-US"/>
              <a:t>Tip the table with the head lower than the hips. </a:t>
            </a:r>
          </a:p>
          <a:p>
            <a:pPr indent="0" lvl="0" marL="0">
              <a:buFont typeface="Wingdings" pitchFamily="2" charset="2"/>
              <a:buChar char="Ø"/>
            </a:pPr>
            <a:r>
              <a:rPr altLang="en-US" lang="en-US"/>
              <a:t>Lower the foot part of the table so that the patients feet are below the level of his head. </a:t>
            </a:r>
          </a:p>
          <a:p>
            <a:pPr indent="0" lvl="0" marL="0">
              <a:buFont typeface="Wingdings" pitchFamily="2" charset="2"/>
              <a:buChar char="Ø"/>
            </a:pPr>
            <a:r>
              <a:rPr altLang="en-US" lang="en-US"/>
              <a:t>Place pillow under the pelvis and abdomen to relieve the strain.</a:t>
            </a:r>
          </a:p>
          <a:p>
            <a:pPr indent="0" lvl="0" marL="0">
              <a:buNone/>
            </a:pPr>
            <a:endParaRPr altLang="en-US" lang="en-US"/>
          </a:p>
          <a:p>
            <a:pPr indent="0" lvl="0" marL="0">
              <a:buNone/>
            </a:pPr>
            <a:r>
              <a:rPr altLang="en-US" b="1" lang="en-US"/>
              <a:t>Purpose: </a:t>
            </a:r>
          </a:p>
          <a:p>
            <a:pPr indent="0" lvl="0" marL="0">
              <a:buFont typeface="Wingdings" pitchFamily="2" charset="2"/>
              <a:buChar char="Ø"/>
            </a:pPr>
            <a:r>
              <a:rPr altLang="en-US" lang="en-US"/>
              <a:t>Operation on the rectum and coccyx</a:t>
            </a:r>
          </a:p>
          <a:p>
            <a:pPr indent="0" lvl="0" marL="0"/>
            <a:endParaRPr altLang="en-US" lang="en-US"/>
          </a:p>
        </p:txBody>
      </p:sp>
    </p:spTree>
  </p:cSld>
  <p:clrMapOvr>
    <a:masterClrMapping/>
  </p:clrMapOvr>
  <p:transition spd="slow" advClick="1">
    <p:wheel spokes="1"/>
  </p:transition>
</p:sld>
</file>

<file path=ppt/slides/slide352.xml><?xml version="1.0" encoding="utf-8"?>
<p:sld xmlns:a="http://schemas.openxmlformats.org/drawingml/2006/main" xmlns:r="http://schemas.openxmlformats.org/officeDocument/2006/relationships" xmlns:p="http://schemas.openxmlformats.org/presentationml/2006/main" showMasterSp="1">
  <p:cSld>
    <p:spTree>
      <p:nvGrpSpPr>
        <p:cNvPr id="1442" name=""/>
        <p:cNvGrpSpPr/>
        <p:nvPr/>
      </p:nvGrpSpPr>
      <p:grpSpPr>
        <a:xfrm rot="0">
          <a:off x="0" y="0"/>
          <a:ext cx="0" cy="0"/>
          <a:chOff x="0" y="0"/>
          <a:chExt cx="0" cy="0"/>
        </a:xfrm>
      </p:grpSpPr>
      <p:pic>
        <p:nvPicPr>
          <p:cNvPr id="2097187" name=""/>
          <p:cNvPicPr>
            <a:picLocks/>
          </p:cNvPicPr>
          <p:nvPr>
            <p:ph sz="full" idx="1"/>
          </p:nvPr>
        </p:nvPicPr>
        <p:blipFill>
          <a:blip xmlns:r="http://schemas.openxmlformats.org/officeDocument/2006/relationships" r:embed="rId1"/>
          <a:srcRect l="0" t="0" r="0" b="0"/>
          <a:stretch>
            <a:fillRect/>
          </a:stretch>
        </p:blipFill>
        <p:spPr>
          <a:xfrm rot="0">
            <a:off x="0" y="0"/>
            <a:ext cx="9144000" cy="6858000"/>
          </a:xfrm>
          <a:prstGeom prst="rect"/>
          <a:noFill/>
          <a:ln>
            <a:noFill/>
          </a:ln>
        </p:spPr>
      </p:pic>
    </p:spTree>
  </p:cSld>
  <p:clrMapOvr>
    <a:masterClrMapping/>
  </p:clrMapOvr>
  <p:transition spd="slow" advClick="1">
    <p:wheel spokes="1"/>
  </p:transition>
</p:sld>
</file>

<file path=ppt/slides/slide353.xml><?xml version="1.0" encoding="utf-8"?>
<p:sld xmlns:a="http://schemas.openxmlformats.org/drawingml/2006/main" xmlns:r="http://schemas.openxmlformats.org/officeDocument/2006/relationships" xmlns:p="http://schemas.openxmlformats.org/presentationml/2006/main" showMasterSp="1">
  <p:cSld>
    <p:spTree>
      <p:nvGrpSpPr>
        <p:cNvPr id="1443" name=""/>
        <p:cNvGrpSpPr/>
        <p:nvPr/>
      </p:nvGrpSpPr>
      <p:grpSpPr>
        <a:xfrm rot="0">
          <a:off x="0" y="0"/>
          <a:ext cx="0" cy="0"/>
          <a:chOff x="0" y="0"/>
          <a:chExt cx="0" cy="0"/>
        </a:xfrm>
      </p:grpSpPr>
      <p:sp>
        <p:nvSpPr>
          <p:cNvPr id="1049004" name=""/>
          <p:cNvSpPr/>
          <p:nvPr>
            <p:ph type="title" sz="full" idx="0"/>
          </p:nvPr>
        </p:nvSpPr>
        <p:spPr>
          <a:xfrm rot="0">
            <a:off x="457200" y="381000"/>
            <a:ext cx="8229600" cy="838200"/>
          </a:xfrm>
          <a:prstGeom prst="rect"/>
          <a:noFill/>
          <a:ln>
            <a:noFill/>
          </a:ln>
        </p:spPr>
        <p:txBody>
          <a:bodyPr anchor="b" bIns="0" lIns="0" rIns="0" tIns="45720" vert="horz"/>
          <a:lstStyle>
            <a:lvl1pPr algn="l" fontAlgn="base" indent="0" latinLnBrk="1" marL="0" rtl="0">
              <a:lnSpc>
                <a:spcPct val="100000"/>
              </a:lnSpc>
              <a:spcBef>
                <a:spcPct val="0"/>
              </a:spcBef>
              <a:spcAft>
                <a:spcPct val="0"/>
              </a:spcAft>
              <a:buFontTx/>
              <a:buNone/>
              <a:defRPr baseline="0" b="0" sz="5000" i="0" u="none">
                <a:solidFill>
                  <a:schemeClr val="lt2"/>
                </a:solidFill>
                <a:latin typeface="Calibri" pitchFamily="34" charset="0"/>
                <a:sym typeface="Calibri" pitchFamily="34" charset="0"/>
              </a:defRPr>
            </a:lvl1pPr>
          </a:lstStyle>
          <a:p>
            <a:pPr algn="ctr" lvl="0"/>
            <a:r>
              <a:rPr altLang="en-US" b="1" lang="en-US"/>
              <a:t>PERSONAL HYGIENE</a:t>
            </a:r>
          </a:p>
        </p:txBody>
      </p:sp>
      <p:sp>
        <p:nvSpPr>
          <p:cNvPr id="1049005" name=""/>
          <p:cNvSpPr/>
          <p:nvPr>
            <p:ph sz="full" idx="1"/>
          </p:nvPr>
        </p:nvSpPr>
        <p:spPr>
          <a:xfrm rot="0">
            <a:off x="457200" y="1524000"/>
            <a:ext cx="8229600" cy="48006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lvl="0">
              <a:buFont typeface="Wingdings" pitchFamily="2" charset="2"/>
              <a:buChar char="Ø"/>
            </a:pPr>
            <a:r>
              <a:rPr altLang="en-US" lang="en-US"/>
              <a:t>It consists of those activities an individual undertakes to maintain body cleanliness and freedom from disease. </a:t>
            </a:r>
          </a:p>
          <a:p>
            <a:pPr lvl="0">
              <a:buFont typeface="Wingdings" pitchFamily="2" charset="2"/>
              <a:buChar char="Ø"/>
            </a:pPr>
            <a:endParaRPr altLang="en-US" lang="en-US"/>
          </a:p>
          <a:p>
            <a:pPr lvl="0">
              <a:buFont typeface="Wingdings" pitchFamily="2" charset="2"/>
              <a:buChar char="Ø"/>
            </a:pPr>
            <a:r>
              <a:rPr altLang="en-US" lang="en-US"/>
              <a:t>Normally entails bathing, oral hygiene, hair care and perineal care.</a:t>
            </a:r>
          </a:p>
          <a:p>
            <a:pPr lvl="0">
              <a:buFont typeface="Wingdings" pitchFamily="2" charset="2"/>
              <a:buChar char="Ø"/>
            </a:pPr>
            <a:endParaRPr altLang="en-US" lang="en-US"/>
          </a:p>
          <a:p>
            <a:pPr lvl="0">
              <a:buFont typeface="Wingdings" pitchFamily="2" charset="2"/>
              <a:buChar char="Ø"/>
            </a:pPr>
            <a:r>
              <a:rPr altLang="en-US" lang="en-US"/>
              <a:t>It is essential for both physical and psychological well – being of the patient</a:t>
            </a:r>
          </a:p>
        </p:txBody>
      </p:sp>
    </p:spTree>
  </p:cSld>
  <p:clrMapOvr>
    <a:masterClrMapping/>
  </p:clrMapOvr>
  <p:transition spd="slow" advClick="1">
    <p:wheel spokes="1"/>
  </p:transition>
</p:sld>
</file>

<file path=ppt/slides/slide354.xml><?xml version="1.0" encoding="utf-8"?>
<p:sld xmlns:a="http://schemas.openxmlformats.org/drawingml/2006/main" xmlns:r="http://schemas.openxmlformats.org/officeDocument/2006/relationships" xmlns:p="http://schemas.openxmlformats.org/presentationml/2006/main" showMasterSp="1">
  <p:cSld>
    <p:spTree>
      <p:nvGrpSpPr>
        <p:cNvPr id="1444" name=""/>
        <p:cNvGrpSpPr/>
        <p:nvPr/>
      </p:nvGrpSpPr>
      <p:grpSpPr>
        <a:xfrm rot="0">
          <a:off x="0" y="0"/>
          <a:ext cx="0" cy="0"/>
          <a:chOff x="0" y="0"/>
          <a:chExt cx="0" cy="0"/>
        </a:xfrm>
      </p:grpSpPr>
      <p:sp>
        <p:nvSpPr>
          <p:cNvPr id="1049006" name=""/>
          <p:cNvSpPr/>
          <p:nvPr>
            <p:ph sz="full" idx="1"/>
          </p:nvPr>
        </p:nvSpPr>
        <p:spPr>
          <a:xfrm rot="0">
            <a:off x="457200" y="1143000"/>
            <a:ext cx="8229600" cy="51816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lang="en-US"/>
              <a:t>Purpose of Bathing</a:t>
            </a:r>
          </a:p>
          <a:p>
            <a:pPr indent="0" lvl="0" marL="0">
              <a:buFont typeface="Wingdings" pitchFamily="2" charset="2"/>
              <a:buChar char="Ø"/>
            </a:pPr>
            <a:r>
              <a:rPr altLang="en-US" lang="en-US"/>
              <a:t>Cleaning the skin to remove sweat, bacteria, sebum, dead skin and dirt; minimizing skin irritation and skin infections</a:t>
            </a:r>
          </a:p>
          <a:p>
            <a:pPr indent="0" lvl="0" marL="0">
              <a:buFont typeface="Wingdings" pitchFamily="2" charset="2"/>
              <a:buChar char="Ø"/>
            </a:pPr>
            <a:r>
              <a:rPr altLang="en-US" lang="en-US"/>
              <a:t>Stimulation of circulation, achieved by massage and stroking of the extremities</a:t>
            </a:r>
          </a:p>
          <a:p>
            <a:pPr indent="0" lvl="0" marL="0">
              <a:buFont typeface="Wingdings" pitchFamily="2" charset="2"/>
              <a:buChar char="Ø"/>
            </a:pPr>
            <a:r>
              <a:rPr altLang="en-US" lang="en-US"/>
              <a:t>Promoting self image</a:t>
            </a:r>
          </a:p>
          <a:p>
            <a:pPr indent="0" lvl="0" marL="0">
              <a:buFont typeface="Wingdings" pitchFamily="2" charset="2"/>
              <a:buChar char="Ø"/>
            </a:pPr>
            <a:r>
              <a:rPr altLang="en-US" lang="en-US"/>
              <a:t>Prevention and reduction of body odors</a:t>
            </a:r>
          </a:p>
        </p:txBody>
      </p:sp>
    </p:spTree>
  </p:cSld>
  <p:clrMapOvr>
    <a:masterClrMapping/>
  </p:clrMapOvr>
  <p:transition spd="slow" advClick="1">
    <p:wheel spokes="1"/>
  </p:transition>
</p:sld>
</file>

<file path=ppt/slides/slide355.xml><?xml version="1.0" encoding="utf-8"?>
<p:sld xmlns:a="http://schemas.openxmlformats.org/drawingml/2006/main" xmlns:r="http://schemas.openxmlformats.org/officeDocument/2006/relationships" xmlns:p="http://schemas.openxmlformats.org/presentationml/2006/main" showMasterSp="1">
  <p:cSld>
    <p:spTree>
      <p:nvGrpSpPr>
        <p:cNvPr id="1445" name=""/>
        <p:cNvGrpSpPr/>
        <p:nvPr/>
      </p:nvGrpSpPr>
      <p:grpSpPr>
        <a:xfrm rot="0">
          <a:off x="0" y="0"/>
          <a:ext cx="0" cy="0"/>
          <a:chOff x="0" y="0"/>
          <a:chExt cx="0" cy="0"/>
        </a:xfrm>
      </p:grpSpPr>
      <p:sp>
        <p:nvSpPr>
          <p:cNvPr id="1049007" name=""/>
          <p:cNvSpPr/>
          <p:nvPr>
            <p:ph sz="full" idx="1"/>
          </p:nvPr>
        </p:nvSpPr>
        <p:spPr>
          <a:xfrm rot="0">
            <a:off x="457200" y="990600"/>
            <a:ext cx="8229600" cy="53340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lang="en-US"/>
              <a:t>CLASSIFICATION OF BATHS</a:t>
            </a:r>
          </a:p>
          <a:p>
            <a:pPr algn="ctr" indent="0" lvl="0" marL="0">
              <a:buNone/>
            </a:pPr>
            <a:r>
              <a:rPr altLang="en-US" b="1" lang="en-US"/>
              <a:t>According to Temperature</a:t>
            </a:r>
          </a:p>
          <a:p>
            <a:pPr indent="0" lvl="0" marL="0">
              <a:buFont typeface="Wingdings" pitchFamily="2" charset="2"/>
              <a:buChar char="Ø"/>
            </a:pPr>
            <a:r>
              <a:rPr altLang="en-US" lang="en-US"/>
              <a:t>Cold Bath: 0.5 – 18.3 degrees</a:t>
            </a:r>
          </a:p>
          <a:p>
            <a:pPr indent="0" lvl="0" marL="0">
              <a:buFont typeface="Wingdings" pitchFamily="2" charset="2"/>
              <a:buChar char="Ø"/>
            </a:pPr>
            <a:r>
              <a:rPr altLang="en-US" lang="en-US"/>
              <a:t>Tepid Bath: 26.6 – 32.2 degrees</a:t>
            </a:r>
          </a:p>
          <a:p>
            <a:pPr indent="0" lvl="0" marL="0">
              <a:buFont typeface="Wingdings" pitchFamily="2" charset="2"/>
              <a:buChar char="Ø"/>
            </a:pPr>
            <a:r>
              <a:rPr altLang="en-US" lang="en-US"/>
              <a:t>Warm Bath: 32.2 – 36.6 degrees</a:t>
            </a:r>
          </a:p>
          <a:p>
            <a:pPr indent="0" lvl="0" marL="0">
              <a:buFont typeface="Wingdings" pitchFamily="2" charset="2"/>
              <a:buChar char="Ø"/>
            </a:pPr>
            <a:r>
              <a:rPr altLang="en-US" lang="en-US"/>
              <a:t>Hot Bath: 36.6 – 37.7 degrees</a:t>
            </a:r>
          </a:p>
          <a:p>
            <a:pPr algn="ctr" indent="0" lvl="0" marL="0">
              <a:buNone/>
            </a:pPr>
            <a:r>
              <a:rPr altLang="en-US" b="1" lang="en-US"/>
              <a:t>According to Aim</a:t>
            </a:r>
          </a:p>
          <a:p>
            <a:pPr indent="0" lvl="0" marL="0">
              <a:buNone/>
            </a:pPr>
            <a:r>
              <a:rPr altLang="en-US" b="1" lang="en-US"/>
              <a:t>1. Routine Baths</a:t>
            </a:r>
          </a:p>
          <a:p>
            <a:pPr indent="0" lvl="0" marL="0">
              <a:buFont typeface="Wingdings" pitchFamily="2" charset="2"/>
              <a:buChar char="Ø"/>
            </a:pPr>
            <a:r>
              <a:rPr altLang="en-US" lang="en-US"/>
              <a:t>They are cleaning baths whose main aim is personal hygiene</a:t>
            </a:r>
          </a:p>
          <a:p>
            <a:pPr indent="0" lvl="0" marL="0">
              <a:buFont typeface="Wingdings" pitchFamily="2" charset="2"/>
              <a:buChar char="Ø"/>
            </a:pPr>
            <a:r>
              <a:rPr altLang="en-US" lang="en-US"/>
              <a:t>There are various types of routine baths</a:t>
            </a:r>
          </a:p>
          <a:p>
            <a:pPr indent="0" lvl="0" marL="0"/>
            <a:endParaRPr altLang="en-US" lang="en-US"/>
          </a:p>
        </p:txBody>
      </p:sp>
    </p:spTree>
  </p:cSld>
  <p:clrMapOvr>
    <a:masterClrMapping/>
  </p:clrMapOvr>
  <p:transition spd="slow" advClick="1">
    <p:wheel spokes="1"/>
  </p:transition>
</p:sld>
</file>

<file path=ppt/slides/slide356.xml><?xml version="1.0" encoding="utf-8"?>
<p:sld xmlns:a="http://schemas.openxmlformats.org/drawingml/2006/main" xmlns:r="http://schemas.openxmlformats.org/officeDocument/2006/relationships" xmlns:p="http://schemas.openxmlformats.org/presentationml/2006/main" showMasterSp="1">
  <p:cSld>
    <p:spTree>
      <p:nvGrpSpPr>
        <p:cNvPr id="1446" name=""/>
        <p:cNvGrpSpPr/>
        <p:nvPr/>
      </p:nvGrpSpPr>
      <p:grpSpPr>
        <a:xfrm rot="0">
          <a:off x="0" y="0"/>
          <a:ext cx="0" cy="0"/>
          <a:chOff x="0" y="0"/>
          <a:chExt cx="0" cy="0"/>
        </a:xfrm>
      </p:grpSpPr>
      <p:sp>
        <p:nvSpPr>
          <p:cNvPr id="1049008" name=""/>
          <p:cNvSpPr/>
          <p:nvPr>
            <p:ph sz="full" idx="1"/>
          </p:nvPr>
        </p:nvSpPr>
        <p:spPr>
          <a:xfrm rot="0">
            <a:off x="457200" y="685800"/>
            <a:ext cx="8229600" cy="56388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i="1" lang="en-US"/>
              <a:t>Shower:</a:t>
            </a:r>
            <a:r>
              <a:rPr altLang="en-US" lang="en-US"/>
              <a:t> Used by most ambulatory patients and minimal assistance is needed</a:t>
            </a:r>
          </a:p>
          <a:p>
            <a:pPr indent="0" lvl="0" marL="0">
              <a:buNone/>
            </a:pPr>
            <a:r>
              <a:rPr altLang="en-US" b="1" i="1" lang="en-US"/>
              <a:t>Tub Bath: </a:t>
            </a:r>
            <a:r>
              <a:rPr altLang="en-US" lang="en-US"/>
              <a:t>Used by ambulatory patients. Those with limited physical mobility should be assisted in entering and exiting the bath tab</a:t>
            </a:r>
          </a:p>
          <a:p>
            <a:pPr indent="0" lvl="0" marL="0">
              <a:buNone/>
            </a:pPr>
            <a:r>
              <a:rPr altLang="en-US" b="1" i="1" lang="en-US"/>
              <a:t>Self – Help (Assisted) Bath: </a:t>
            </a:r>
            <a:r>
              <a:rPr altLang="en-US" lang="en-US"/>
              <a:t>Used to provide hygiene to patients confined in bed. The nurse prepares bath equipment but provides minimal assistance</a:t>
            </a:r>
          </a:p>
          <a:p>
            <a:pPr indent="0" lvl="0" marL="0">
              <a:buNone/>
            </a:pPr>
            <a:r>
              <a:rPr altLang="en-US" b="1" i="1" lang="en-US"/>
              <a:t>Partial (Abbreviated) Bath: </a:t>
            </a:r>
            <a:r>
              <a:rPr altLang="en-US" lang="en-US"/>
              <a:t>Consists of cleaning only body parts that would cause discomfort or odor if not washed properly like face, axillae and perineum</a:t>
            </a:r>
          </a:p>
          <a:p>
            <a:pPr indent="0" lvl="0" marL="0">
              <a:buNone/>
            </a:pPr>
            <a:r>
              <a:rPr altLang="en-US" b="1" i="1" lang="en-US"/>
              <a:t>Complete Bed Bath: </a:t>
            </a:r>
            <a:r>
              <a:rPr altLang="en-US" lang="en-US"/>
              <a:t>The nurse washes the patient’s entire body</a:t>
            </a:r>
          </a:p>
        </p:txBody>
      </p:sp>
    </p:spTree>
  </p:cSld>
  <p:clrMapOvr>
    <a:masterClrMapping/>
  </p:clrMapOvr>
  <p:transition spd="slow" advClick="1">
    <p:wheel spokes="1"/>
  </p:transition>
</p:sld>
</file>

<file path=ppt/slides/slide357.xml><?xml version="1.0" encoding="utf-8"?>
<p:sld xmlns:a="http://schemas.openxmlformats.org/drawingml/2006/main" xmlns:r="http://schemas.openxmlformats.org/officeDocument/2006/relationships" xmlns:p="http://schemas.openxmlformats.org/presentationml/2006/main" showMasterSp="1">
  <p:cSld>
    <p:spTree>
      <p:nvGrpSpPr>
        <p:cNvPr id="1447" name=""/>
        <p:cNvGrpSpPr/>
        <p:nvPr/>
      </p:nvGrpSpPr>
      <p:grpSpPr>
        <a:xfrm rot="0">
          <a:off x="0" y="0"/>
          <a:ext cx="0" cy="0"/>
          <a:chOff x="0" y="0"/>
          <a:chExt cx="0" cy="0"/>
        </a:xfrm>
      </p:grpSpPr>
      <p:sp>
        <p:nvSpPr>
          <p:cNvPr id="1049009" name=""/>
          <p:cNvSpPr/>
          <p:nvPr>
            <p:ph sz="full" idx="1"/>
          </p:nvPr>
        </p:nvSpPr>
        <p:spPr>
          <a:xfrm rot="0">
            <a:off x="457200" y="381000"/>
            <a:ext cx="8229600" cy="62484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lang="en-US"/>
              <a:t>2. Therapeutic Baths</a:t>
            </a:r>
          </a:p>
          <a:p>
            <a:pPr indent="0" lvl="0" marL="0">
              <a:buFont typeface="Wingdings" pitchFamily="2" charset="2"/>
              <a:buChar char="Ø"/>
            </a:pPr>
            <a:r>
              <a:rPr altLang="en-US" lang="en-US"/>
              <a:t>These require a physician’s order stating the type of bath, temperature of water to be used, the body surface area to be treated and the type of medicated lotion to be used.</a:t>
            </a:r>
          </a:p>
          <a:p>
            <a:pPr indent="0" lvl="0" marL="0">
              <a:buNone/>
            </a:pPr>
            <a:r>
              <a:rPr altLang="en-US" b="1" i="1" lang="en-US"/>
              <a:t>Hot or Warm – Water Tub Baths: </a:t>
            </a:r>
          </a:p>
          <a:p>
            <a:pPr indent="0" lvl="0" marL="0">
              <a:buFont typeface="Wingdings" pitchFamily="2" charset="2"/>
              <a:buChar char="Ø"/>
            </a:pPr>
            <a:r>
              <a:rPr altLang="en-US" lang="en-US"/>
              <a:t>Used to reduce muscle spasms, soreness and tension</a:t>
            </a:r>
          </a:p>
          <a:p>
            <a:pPr indent="0" lvl="0" marL="0">
              <a:buNone/>
            </a:pPr>
            <a:r>
              <a:rPr altLang="en-US" b="1" i="1" lang="en-US"/>
              <a:t>Cool or Tepid Baths:</a:t>
            </a:r>
            <a:r>
              <a:rPr altLang="en-US" lang="en-US"/>
              <a:t> </a:t>
            </a:r>
          </a:p>
          <a:p>
            <a:pPr indent="0" lvl="0" marL="0">
              <a:buFont typeface="Wingdings" pitchFamily="2" charset="2"/>
              <a:buChar char="Ø"/>
            </a:pPr>
            <a:r>
              <a:rPr altLang="en-US" lang="en-US"/>
              <a:t>Used to relieve tension or reduce body temperature</a:t>
            </a:r>
          </a:p>
          <a:p>
            <a:pPr indent="0" lvl="0" marL="0">
              <a:buNone/>
            </a:pPr>
            <a:r>
              <a:rPr altLang="en-US" b="1" i="1" lang="en-US"/>
              <a:t>Electric Bath</a:t>
            </a:r>
          </a:p>
          <a:p>
            <a:pPr indent="0" lvl="0" marL="0">
              <a:buFont typeface="Wingdings" pitchFamily="2" charset="2"/>
              <a:buChar char="Ø"/>
            </a:pPr>
            <a:r>
              <a:rPr altLang="en-US" lang="en-US"/>
              <a:t>Mild electric current is passed through water. Can be electrically heated steam. </a:t>
            </a:r>
          </a:p>
          <a:p>
            <a:pPr indent="0" lvl="0" marL="0">
              <a:buFont typeface="Wingdings" pitchFamily="2" charset="2"/>
              <a:buChar char="Ø"/>
            </a:pPr>
            <a:r>
              <a:rPr altLang="en-US" lang="en-US"/>
              <a:t>Used in treatment of chronic rheumatism and musculoskeletal weakness</a:t>
            </a:r>
          </a:p>
        </p:txBody>
      </p:sp>
    </p:spTree>
  </p:cSld>
  <p:clrMapOvr>
    <a:masterClrMapping/>
  </p:clrMapOvr>
  <p:transition spd="slow" advClick="1">
    <p:wheel spokes="1"/>
  </p:transition>
</p:sld>
</file>

<file path=ppt/slides/slide358.xml><?xml version="1.0" encoding="utf-8"?>
<p:sld xmlns:a="http://schemas.openxmlformats.org/drawingml/2006/main" xmlns:r="http://schemas.openxmlformats.org/officeDocument/2006/relationships" xmlns:p="http://schemas.openxmlformats.org/presentationml/2006/main" showMasterSp="1">
  <p:cSld>
    <p:spTree>
      <p:nvGrpSpPr>
        <p:cNvPr id="1448" name=""/>
        <p:cNvGrpSpPr/>
        <p:nvPr/>
      </p:nvGrpSpPr>
      <p:grpSpPr>
        <a:xfrm rot="0">
          <a:off x="0" y="0"/>
          <a:ext cx="0" cy="0"/>
          <a:chOff x="0" y="0"/>
          <a:chExt cx="0" cy="0"/>
        </a:xfrm>
      </p:grpSpPr>
      <p:sp>
        <p:nvSpPr>
          <p:cNvPr id="1049010" name=""/>
          <p:cNvSpPr/>
          <p:nvPr>
            <p:ph sz="full" idx="1"/>
          </p:nvPr>
        </p:nvSpPr>
        <p:spPr>
          <a:xfrm rot="0">
            <a:off x="457200" y="762000"/>
            <a:ext cx="8229600" cy="58674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i="1" lang="en-US"/>
              <a:t>Sitz Baths: </a:t>
            </a:r>
          </a:p>
          <a:p>
            <a:pPr indent="0" lvl="0" marL="0">
              <a:buFont typeface="Wingdings" pitchFamily="2" charset="2"/>
              <a:buChar char="Ø"/>
            </a:pPr>
            <a:r>
              <a:rPr altLang="en-US" lang="en-US"/>
              <a:t>Cleanse and reduce irritation in the anal and perineal areas. </a:t>
            </a:r>
          </a:p>
          <a:p>
            <a:pPr indent="0" lvl="0" marL="0">
              <a:buFont typeface="Wingdings" pitchFamily="2" charset="2"/>
              <a:buChar char="Ø"/>
            </a:pPr>
            <a:r>
              <a:rPr altLang="en-US" lang="en-US"/>
              <a:t>Commonly used for hemorrhoids and anal fissures and after perineal or rectal surgery</a:t>
            </a:r>
          </a:p>
          <a:p>
            <a:pPr indent="0" lvl="0" marL="0">
              <a:buNone/>
            </a:pPr>
            <a:endParaRPr altLang="en-US" lang="en-US"/>
          </a:p>
          <a:p>
            <a:pPr indent="0" lvl="0" marL="0">
              <a:buNone/>
            </a:pPr>
            <a:r>
              <a:rPr altLang="en-US" b="1" i="1" lang="en-US"/>
              <a:t>Soak Bath: </a:t>
            </a:r>
          </a:p>
          <a:p>
            <a:pPr indent="0" lvl="0" marL="0">
              <a:buFont typeface="Wingdings" pitchFamily="2" charset="2"/>
              <a:buChar char="Ø"/>
            </a:pPr>
            <a:r>
              <a:rPr altLang="en-US" lang="en-US"/>
              <a:t>Consists of applying water with or without a medicated solution, to reduce pain, swelling, or irritation or to soften or remove dead body tissue. </a:t>
            </a:r>
          </a:p>
          <a:p>
            <a:pPr indent="0" lvl="0" marL="0">
              <a:buFont typeface="Wingdings" pitchFamily="2" charset="2"/>
              <a:buChar char="Ø"/>
            </a:pPr>
            <a:r>
              <a:rPr altLang="en-US" lang="en-US"/>
              <a:t>It can include the entire body or be limited to one part of the body</a:t>
            </a:r>
          </a:p>
          <a:p>
            <a:pPr indent="0" lvl="0" marL="0">
              <a:buNone/>
            </a:pPr>
            <a:endParaRPr altLang="en-US" lang="en-US"/>
          </a:p>
          <a:p>
            <a:pPr indent="0" lvl="0" marL="0"/>
            <a:endParaRPr altLang="en-US" lang="en-US"/>
          </a:p>
        </p:txBody>
      </p:sp>
    </p:spTree>
  </p:cSld>
  <p:clrMapOvr>
    <a:masterClrMapping/>
  </p:clrMapOvr>
  <p:transition spd="slow" advClick="1">
    <p:wheel spokes="1"/>
  </p:transition>
</p:sld>
</file>

<file path=ppt/slides/slide359.xml><?xml version="1.0" encoding="utf-8"?>
<p:sld xmlns:a="http://schemas.openxmlformats.org/drawingml/2006/main" xmlns:r="http://schemas.openxmlformats.org/officeDocument/2006/relationships" xmlns:p="http://schemas.openxmlformats.org/presentationml/2006/main" showMasterSp="1">
  <p:cSld>
    <p:spTree>
      <p:nvGrpSpPr>
        <p:cNvPr id="1449" name=""/>
        <p:cNvGrpSpPr/>
        <p:nvPr/>
      </p:nvGrpSpPr>
      <p:grpSpPr>
        <a:xfrm rot="0">
          <a:off x="0" y="0"/>
          <a:ext cx="0" cy="0"/>
          <a:chOff x="0" y="0"/>
          <a:chExt cx="0" cy="0"/>
        </a:xfrm>
      </p:grpSpPr>
      <p:sp>
        <p:nvSpPr>
          <p:cNvPr id="1049011" name=""/>
          <p:cNvSpPr/>
          <p:nvPr>
            <p:ph sz="full" idx="1"/>
          </p:nvPr>
        </p:nvSpPr>
        <p:spPr>
          <a:xfrm rot="0">
            <a:off x="457200" y="609600"/>
            <a:ext cx="8229600" cy="57150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i="1" lang="en-US"/>
              <a:t>Bran Bath: </a:t>
            </a:r>
          </a:p>
          <a:p>
            <a:pPr indent="0" lvl="0" marL="0">
              <a:buFont typeface="Wingdings" pitchFamily="2" charset="2"/>
              <a:buChar char="Ø"/>
            </a:pPr>
            <a:r>
              <a:rPr altLang="en-US" lang="en-US"/>
              <a:t>Contain solution made of bran and it is used for reducing irritation. It offers soothing effect and also has skin softening benefits. </a:t>
            </a:r>
          </a:p>
          <a:p>
            <a:pPr indent="0" lvl="0" marL="0">
              <a:buFont typeface="Wingdings" pitchFamily="2" charset="2"/>
              <a:buChar char="Ø"/>
            </a:pPr>
            <a:r>
              <a:rPr altLang="en-US" lang="en-US"/>
              <a:t>Used in treatment of rashes, eczema and painful sun burns. Adding natural ingredients like honey, milk and cream leave the skin even softer</a:t>
            </a:r>
          </a:p>
          <a:p>
            <a:pPr indent="0" lvl="0" marL="0">
              <a:buNone/>
            </a:pPr>
            <a:endParaRPr altLang="en-US" lang="en-US"/>
          </a:p>
          <a:p>
            <a:pPr indent="0" lvl="0" marL="0">
              <a:buNone/>
            </a:pPr>
            <a:r>
              <a:rPr altLang="en-US" b="1" i="1" lang="en-US"/>
              <a:t>Mineral Bath</a:t>
            </a:r>
          </a:p>
          <a:p>
            <a:pPr indent="0" lvl="0" marL="0">
              <a:buFont typeface="Wingdings" pitchFamily="2" charset="2"/>
              <a:buChar char="Ø"/>
            </a:pPr>
            <a:r>
              <a:rPr altLang="en-US" lang="en-US"/>
              <a:t>Water contains minerals e.g. calcium, sulpher. May also contain radio – active substances. </a:t>
            </a:r>
          </a:p>
          <a:p>
            <a:pPr indent="0" lvl="0" marL="0">
              <a:buFont typeface="Wingdings" pitchFamily="2" charset="2"/>
              <a:buChar char="Ø"/>
            </a:pPr>
            <a:r>
              <a:rPr altLang="en-US" lang="en-US"/>
              <a:t>Used in management of arthritis, gout, chronic rheumatism</a:t>
            </a:r>
          </a:p>
          <a:p>
            <a:pPr indent="0" lvl="0" marL="0"/>
            <a:endParaRPr altLang="en-US" lang="en-US"/>
          </a:p>
        </p:txBody>
      </p:sp>
    </p:spTree>
  </p:cSld>
  <p:clrMapOvr>
    <a:masterClrMapping/>
  </p:clrMapOvr>
  <p:transition spd="slow" advClick="1">
    <p:wheel spokes="1"/>
  </p:transition>
</p:sld>
</file>

<file path=ppt/slides/slide36.xml><?xml version="1.0" encoding="utf-8"?>
<p:sld xmlns:a="http://schemas.openxmlformats.org/drawingml/2006/main" xmlns:r="http://schemas.openxmlformats.org/officeDocument/2006/relationships" xmlns:p="http://schemas.openxmlformats.org/presentationml/2006/main" showMasterSp="1">
  <p:cSld>
    <p:spTree>
      <p:nvGrpSpPr>
        <p:cNvPr id="1118" name=""/>
        <p:cNvGrpSpPr/>
        <p:nvPr/>
      </p:nvGrpSpPr>
      <p:grpSpPr>
        <a:xfrm rot="0">
          <a:off x="0" y="0"/>
          <a:ext cx="0" cy="0"/>
          <a:chOff x="0" y="0"/>
          <a:chExt cx="0" cy="0"/>
        </a:xfrm>
      </p:grpSpPr>
      <p:sp>
        <p:nvSpPr>
          <p:cNvPr id="1048643" name=""/>
          <p:cNvSpPr/>
          <p:nvPr>
            <p:ph sz="full" idx="1"/>
          </p:nvPr>
        </p:nvSpPr>
        <p:spPr>
          <a:xfrm rot="0">
            <a:off x="457200" y="990600"/>
            <a:ext cx="8229600" cy="54864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eaLnBrk="1" hangingPunct="1" latinLnBrk="1" lvl="0">
              <a:buFont typeface="Wingdings" pitchFamily="2" charset="2"/>
              <a:buChar char="Ø"/>
            </a:pPr>
            <a:r>
              <a:rPr altLang="en-US" b="1" lang="en-US"/>
              <a:t>Acceptance </a:t>
            </a:r>
            <a:r>
              <a:rPr altLang="en-US" lang="en-US"/>
              <a:t>– This is accepting and working with clients even those who sometimes exhibit some undesirable behavior. It means caring for individual whose value system may differ greatly from that of the nurse and not expressing shock or surprise at the patient’s behavior.</a:t>
            </a:r>
          </a:p>
          <a:p>
            <a:pPr eaLnBrk="1" hangingPunct="1" latinLnBrk="1" lvl="0">
              <a:buFont typeface="Wingdings" pitchFamily="2" charset="2"/>
              <a:buChar char="Ø"/>
            </a:pPr>
            <a:endParaRPr altLang="en-US" lang="en-US"/>
          </a:p>
          <a:p>
            <a:pPr eaLnBrk="1" hangingPunct="1" latinLnBrk="1" lvl="0">
              <a:buFont typeface="Wingdings" pitchFamily="2" charset="2"/>
              <a:buChar char="Ø"/>
            </a:pPr>
            <a:r>
              <a:rPr altLang="en-US" b="1" lang="en-US"/>
              <a:t>Compassion </a:t>
            </a:r>
            <a:r>
              <a:rPr altLang="en-US" lang="en-US"/>
              <a:t>– is caring about what happens to the other person. Kindness and genuine concern are expressed through compassionate acts</a:t>
            </a:r>
          </a:p>
          <a:p>
            <a:pPr eaLnBrk="1" hangingPunct="1" latinLnBrk="1" lvl="0"/>
            <a:endParaRPr altLang="en-US" lang="en-US"/>
          </a:p>
          <a:p>
            <a:pPr eaLnBrk="1" hangingPunct="1" latinLnBrk="1" lvl="0"/>
            <a:endParaRPr altLang="en-US" lang="en-US"/>
          </a:p>
        </p:txBody>
      </p:sp>
    </p:spTree>
  </p:cSld>
  <p:clrMapOvr>
    <a:masterClrMapping/>
  </p:clrMapOvr>
  <p:transition spd="slow" advClick="1">
    <p:wheel spokes="1"/>
  </p:transition>
  <p:timing/>
</p:sld>
</file>

<file path=ppt/slides/slide360.xml><?xml version="1.0" encoding="utf-8"?>
<p:sld xmlns:a="http://schemas.openxmlformats.org/drawingml/2006/main" xmlns:r="http://schemas.openxmlformats.org/officeDocument/2006/relationships" xmlns:p="http://schemas.openxmlformats.org/presentationml/2006/main" showMasterSp="1">
  <p:cSld>
    <p:spTree>
      <p:nvGrpSpPr>
        <p:cNvPr id="1450" name=""/>
        <p:cNvGrpSpPr/>
        <p:nvPr/>
      </p:nvGrpSpPr>
      <p:grpSpPr>
        <a:xfrm rot="0">
          <a:off x="0" y="0"/>
          <a:ext cx="0" cy="0"/>
          <a:chOff x="0" y="0"/>
          <a:chExt cx="0" cy="0"/>
        </a:xfrm>
      </p:grpSpPr>
      <p:sp>
        <p:nvSpPr>
          <p:cNvPr id="1049012" name=""/>
          <p:cNvSpPr/>
          <p:nvPr>
            <p:ph type="title" sz="full" idx="0"/>
          </p:nvPr>
        </p:nvSpPr>
        <p:spPr>
          <a:xfrm rot="0">
            <a:off x="457200" y="704850"/>
            <a:ext cx="8229600" cy="1143000"/>
          </a:xfrm>
          <a:prstGeom prst="rect"/>
          <a:noFill/>
          <a:ln>
            <a:noFill/>
          </a:ln>
        </p:spPr>
        <p:txBody>
          <a:bodyPr anchor="b" bIns="0" lIns="0" rIns="0" tIns="45720" vert="horz"/>
          <a:lstStyle>
            <a:lvl1pPr algn="l" fontAlgn="base" indent="0" latinLnBrk="1" marL="0" rtl="0">
              <a:lnSpc>
                <a:spcPct val="100000"/>
              </a:lnSpc>
              <a:spcBef>
                <a:spcPct val="0"/>
              </a:spcBef>
              <a:spcAft>
                <a:spcPct val="0"/>
              </a:spcAft>
              <a:buFontTx/>
              <a:buNone/>
              <a:defRPr baseline="0" b="0" sz="5000" i="0" u="none">
                <a:solidFill>
                  <a:schemeClr val="lt2"/>
                </a:solidFill>
                <a:latin typeface="Calibri" pitchFamily="34" charset="0"/>
                <a:sym typeface="Calibri" pitchFamily="34" charset="0"/>
              </a:defRPr>
            </a:lvl1pPr>
          </a:lstStyle>
          <a:p>
            <a:pPr algn="ctr" lvl="0"/>
            <a:r>
              <a:rPr altLang="en-US" b="1" lang="en-US"/>
              <a:t>ASSIGNMENT</a:t>
            </a:r>
          </a:p>
        </p:txBody>
      </p:sp>
      <p:sp>
        <p:nvSpPr>
          <p:cNvPr id="1049013" name=""/>
          <p:cNvSpPr/>
          <p:nvPr>
            <p:ph sz="full" idx="1"/>
          </p:nvPr>
        </p:nvSpPr>
        <p:spPr>
          <a:xfrm rot="0">
            <a:off x="457200" y="1935162"/>
            <a:ext cx="8229600" cy="4389437"/>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lang="en-US"/>
              <a:t>Read and make notes on the procedures of the following from the nursing council manual </a:t>
            </a:r>
          </a:p>
          <a:p>
            <a:pPr indent="0" lvl="0" marL="0">
              <a:buFont typeface="Wingdings" pitchFamily="2" charset="2"/>
              <a:buChar char="Ø"/>
            </a:pPr>
            <a:r>
              <a:rPr altLang="en-US" lang="en-US"/>
              <a:t>Assisted bath</a:t>
            </a:r>
          </a:p>
          <a:p>
            <a:pPr indent="0" lvl="0" marL="0">
              <a:buFont typeface="Wingdings" pitchFamily="2" charset="2"/>
              <a:buChar char="Ø"/>
            </a:pPr>
            <a:r>
              <a:rPr altLang="en-US" lang="en-US"/>
              <a:t>Complete Bed Bath</a:t>
            </a:r>
          </a:p>
          <a:p>
            <a:pPr indent="0" lvl="0" marL="0">
              <a:buFont typeface="Wingdings" pitchFamily="2" charset="2"/>
              <a:buChar char="Ø"/>
            </a:pPr>
            <a:r>
              <a:rPr altLang="en-US" lang="en-US"/>
              <a:t>Sitz Bath</a:t>
            </a:r>
          </a:p>
          <a:p>
            <a:pPr indent="0" lvl="0" marL="0"/>
            <a:endParaRPr altLang="en-US" lang="en-US"/>
          </a:p>
        </p:txBody>
      </p:sp>
    </p:spTree>
  </p:cSld>
  <p:clrMapOvr>
    <a:masterClrMapping/>
  </p:clrMapOvr>
  <p:transition spd="slow" advClick="1">
    <p:wheel spokes="1"/>
  </p:transition>
</p:sld>
</file>

<file path=ppt/slides/slide361.xml><?xml version="1.0" encoding="utf-8"?>
<p:sld xmlns:a="http://schemas.openxmlformats.org/drawingml/2006/main" xmlns:r="http://schemas.openxmlformats.org/officeDocument/2006/relationships" xmlns:p="http://schemas.openxmlformats.org/presentationml/2006/main" showMasterSp="1">
  <p:cSld>
    <p:spTree>
      <p:nvGrpSpPr>
        <p:cNvPr id="1451" name=""/>
        <p:cNvGrpSpPr/>
        <p:nvPr/>
      </p:nvGrpSpPr>
      <p:grpSpPr>
        <a:xfrm rot="0">
          <a:off x="0" y="0"/>
          <a:ext cx="0" cy="0"/>
          <a:chOff x="0" y="0"/>
          <a:chExt cx="0" cy="0"/>
        </a:xfrm>
      </p:grpSpPr>
      <p:sp>
        <p:nvSpPr>
          <p:cNvPr id="1049014" name=""/>
          <p:cNvSpPr/>
          <p:nvPr>
            <p:ph type="title" sz="full" idx="0"/>
          </p:nvPr>
        </p:nvSpPr>
        <p:spPr>
          <a:xfrm rot="0">
            <a:off x="457200" y="228600"/>
            <a:ext cx="8229600" cy="914400"/>
          </a:xfrm>
          <a:prstGeom prst="rect"/>
          <a:noFill/>
          <a:ln>
            <a:noFill/>
          </a:ln>
        </p:spPr>
        <p:txBody>
          <a:bodyPr anchor="b" bIns="0" lIns="0" rIns="0" tIns="45720" vert="horz"/>
          <a:lstStyle>
            <a:lvl1pPr algn="l" fontAlgn="base" indent="0" latinLnBrk="1" marL="0" rtl="0">
              <a:lnSpc>
                <a:spcPct val="100000"/>
              </a:lnSpc>
              <a:spcBef>
                <a:spcPct val="0"/>
              </a:spcBef>
              <a:spcAft>
                <a:spcPct val="0"/>
              </a:spcAft>
              <a:buFontTx/>
              <a:buNone/>
              <a:defRPr baseline="0" b="0" sz="5000" i="0" u="none">
                <a:solidFill>
                  <a:schemeClr val="lt2"/>
                </a:solidFill>
                <a:latin typeface="Calibri" pitchFamily="34" charset="0"/>
                <a:sym typeface="Calibri" pitchFamily="34" charset="0"/>
              </a:defRPr>
            </a:lvl1pPr>
          </a:lstStyle>
          <a:p>
            <a:pPr algn="ctr" lvl="0"/>
            <a:r>
              <a:rPr altLang="en-US" b="1" lang="en-US"/>
              <a:t>PRESSURE SORES</a:t>
            </a:r>
          </a:p>
        </p:txBody>
      </p:sp>
      <p:sp>
        <p:nvSpPr>
          <p:cNvPr id="1049015" name=""/>
          <p:cNvSpPr/>
          <p:nvPr>
            <p:ph sz="full" idx="1"/>
          </p:nvPr>
        </p:nvSpPr>
        <p:spPr>
          <a:xfrm rot="0">
            <a:off x="457200" y="1447800"/>
            <a:ext cx="8229600" cy="48768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lvl="0">
              <a:buFont typeface="Wingdings" pitchFamily="2" charset="2"/>
              <a:buChar char="Ø"/>
            </a:pPr>
            <a:r>
              <a:rPr altLang="en-US" lang="en-US"/>
              <a:t>Also known as pressure ulcers or decubitus ulcers or bedsores, are localized injury to the skin and/or underlying tissue usually over a bony prominence, as a result of pressure, or pressure in combination with shear and/or friction. </a:t>
            </a:r>
          </a:p>
          <a:p>
            <a:pPr lvl="0">
              <a:buNone/>
            </a:pPr>
            <a:endParaRPr altLang="en-US" lang="en-US"/>
          </a:p>
          <a:p>
            <a:pPr lvl="0">
              <a:buFont typeface="Wingdings" pitchFamily="2" charset="2"/>
              <a:buChar char="Ø"/>
            </a:pPr>
            <a:r>
              <a:rPr altLang="en-US" lang="en-US"/>
              <a:t>With prolonged pressure, blood supply to the tissues capillary network is disrupted cause impeded blood flow to the surrounding tissues. This leads to local tissue ischemia, hypoxia, edema, inflammation and cell death (necrosis)</a:t>
            </a:r>
          </a:p>
          <a:p>
            <a:pPr lvl="0">
              <a:buFont typeface="Wingdings" pitchFamily="2" charset="2"/>
              <a:buChar char="Ø"/>
            </a:pPr>
            <a:endParaRPr altLang="en-US" lang="en-US"/>
          </a:p>
        </p:txBody>
      </p:sp>
    </p:spTree>
  </p:cSld>
  <p:clrMapOvr>
    <a:masterClrMapping/>
  </p:clrMapOvr>
  <p:transition spd="slow" advClick="1">
    <p:wheel spokes="1"/>
  </p:transition>
  <p:timing/>
</p:sld>
</file>

<file path=ppt/slides/slide362.xml><?xml version="1.0" encoding="utf-8"?>
<p:sld xmlns:a="http://schemas.openxmlformats.org/drawingml/2006/main" xmlns:r="http://schemas.openxmlformats.org/officeDocument/2006/relationships" xmlns:p="http://schemas.openxmlformats.org/presentationml/2006/main" showMasterSp="1">
  <p:cSld>
    <p:spTree>
      <p:nvGrpSpPr>
        <p:cNvPr id="1452" name=""/>
        <p:cNvGrpSpPr/>
        <p:nvPr/>
      </p:nvGrpSpPr>
      <p:grpSpPr>
        <a:xfrm rot="0">
          <a:off x="0" y="0"/>
          <a:ext cx="0" cy="0"/>
          <a:chOff x="0" y="0"/>
          <a:chExt cx="0" cy="0"/>
        </a:xfrm>
      </p:grpSpPr>
      <p:sp>
        <p:nvSpPr>
          <p:cNvPr id="1049016" name=""/>
          <p:cNvSpPr/>
          <p:nvPr>
            <p:ph sz="full" idx="1"/>
          </p:nvPr>
        </p:nvSpPr>
        <p:spPr>
          <a:xfrm rot="0">
            <a:off x="457200" y="990600"/>
            <a:ext cx="8229600" cy="54864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lvl="0">
              <a:buFont typeface="Wingdings" pitchFamily="2" charset="2"/>
              <a:buChar char="Ø"/>
            </a:pPr>
            <a:r>
              <a:rPr altLang="en-US" lang="en-US"/>
              <a:t>Most commonly this will be the sacrum, coccyx, heels or the hips, but other sites such as the shoulders, ears, elbows, toes, knees, ankles or the back of the cranium can be affected</a:t>
            </a:r>
          </a:p>
          <a:p>
            <a:pPr lvl="0">
              <a:buNone/>
            </a:pPr>
            <a:endParaRPr altLang="en-US" lang="en-US"/>
          </a:p>
          <a:p>
            <a:pPr lvl="0">
              <a:buNone/>
            </a:pPr>
            <a:r>
              <a:rPr altLang="en-US" b="1" lang="en-US"/>
              <a:t>CAUSATIVE FACTORS</a:t>
            </a:r>
          </a:p>
          <a:p>
            <a:pPr lvl="0">
              <a:buNone/>
            </a:pPr>
            <a:r>
              <a:rPr altLang="en-US" b="1" lang="en-US"/>
              <a:t>1. Pressure</a:t>
            </a:r>
          </a:p>
          <a:p>
            <a:pPr lvl="0">
              <a:buFont typeface="Wingdings" pitchFamily="2" charset="2"/>
              <a:buChar char="Ø"/>
            </a:pPr>
            <a:r>
              <a:rPr altLang="en-US" lang="en-US"/>
              <a:t>Patient’s own weight pressing on a surface </a:t>
            </a:r>
          </a:p>
          <a:p>
            <a:pPr lvl="0">
              <a:buFont typeface="Wingdings" pitchFamily="2" charset="2"/>
              <a:buChar char="Ø"/>
            </a:pPr>
            <a:r>
              <a:rPr altLang="en-US" lang="en-US"/>
              <a:t>One body part pressing on another</a:t>
            </a:r>
          </a:p>
          <a:p>
            <a:pPr lvl="0">
              <a:buFont typeface="Wingdings" pitchFamily="2" charset="2"/>
              <a:buChar char="Ø"/>
            </a:pPr>
            <a:r>
              <a:rPr altLang="en-US" lang="en-US"/>
              <a:t>Tightly applied bandages</a:t>
            </a:r>
          </a:p>
          <a:p>
            <a:pPr lvl="0">
              <a:buFont typeface="Wingdings" pitchFamily="2" charset="2"/>
              <a:buChar char="Ø"/>
            </a:pPr>
            <a:r>
              <a:rPr altLang="en-US" lang="en-US"/>
              <a:t>Heavy objects</a:t>
            </a:r>
          </a:p>
          <a:p>
            <a:pPr lvl="0">
              <a:buFont typeface="Wingdings" pitchFamily="2" charset="2"/>
              <a:buChar char="Ø"/>
            </a:pPr>
            <a:r>
              <a:rPr altLang="en-US" lang="en-US"/>
              <a:t>Unpadded bed pans</a:t>
            </a:r>
          </a:p>
          <a:p>
            <a:pPr lvl="0"/>
            <a:endParaRPr altLang="en-US" lang="en-US"/>
          </a:p>
        </p:txBody>
      </p:sp>
    </p:spTree>
  </p:cSld>
  <p:clrMapOvr>
    <a:masterClrMapping/>
  </p:clrMapOvr>
  <p:transition spd="slow" advClick="1">
    <p:wheel spokes="1"/>
  </p:transition>
  <p:timing/>
</p:sld>
</file>

<file path=ppt/slides/slide363.xml><?xml version="1.0" encoding="utf-8"?>
<p:sld xmlns:a="http://schemas.openxmlformats.org/drawingml/2006/main" xmlns:r="http://schemas.openxmlformats.org/officeDocument/2006/relationships" xmlns:p="http://schemas.openxmlformats.org/presentationml/2006/main" showMasterSp="1">
  <p:cSld>
    <p:spTree>
      <p:nvGrpSpPr>
        <p:cNvPr id="1453" name=""/>
        <p:cNvGrpSpPr/>
        <p:nvPr/>
      </p:nvGrpSpPr>
      <p:grpSpPr>
        <a:xfrm rot="0">
          <a:off x="0" y="0"/>
          <a:ext cx="0" cy="0"/>
          <a:chOff x="0" y="0"/>
          <a:chExt cx="0" cy="0"/>
        </a:xfrm>
      </p:grpSpPr>
      <p:sp>
        <p:nvSpPr>
          <p:cNvPr id="1049017" name=""/>
          <p:cNvSpPr/>
          <p:nvPr>
            <p:ph sz="full" idx="1"/>
          </p:nvPr>
        </p:nvSpPr>
        <p:spPr>
          <a:xfrm rot="0">
            <a:off x="457200" y="228600"/>
            <a:ext cx="8229600" cy="60960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lang="en-US"/>
              <a:t>2. Friction</a:t>
            </a:r>
          </a:p>
          <a:p>
            <a:pPr indent="0" lvl="0" marL="0">
              <a:buFont typeface="Wingdings" pitchFamily="2" charset="2"/>
              <a:buChar char="Ø"/>
            </a:pPr>
            <a:r>
              <a:rPr altLang="en-US" lang="en-US"/>
              <a:t>Caused by creases, patched linen, rough blankets, lifting and turning patients</a:t>
            </a:r>
          </a:p>
          <a:p>
            <a:pPr indent="0" lvl="0" marL="0">
              <a:buFont typeface="Wingdings" pitchFamily="2" charset="2"/>
              <a:buChar char="Ø"/>
            </a:pPr>
            <a:r>
              <a:rPr altLang="en-US" lang="en-US"/>
              <a:t>Shear is also a cause; shear pulls on blood vessels that feed the skin</a:t>
            </a:r>
          </a:p>
          <a:p>
            <a:pPr indent="0" lvl="0" marL="0">
              <a:buNone/>
            </a:pPr>
            <a:r>
              <a:rPr altLang="en-US" b="1" lang="en-US"/>
              <a:t>3. Factors which influence skin tolerance to pressure and shear</a:t>
            </a:r>
          </a:p>
          <a:p>
            <a:pPr indent="0" lvl="0" marL="0">
              <a:buFont typeface="Wingdings" pitchFamily="2" charset="2"/>
              <a:buChar char="Ø"/>
            </a:pPr>
            <a:r>
              <a:rPr altLang="en-US" lang="en-US"/>
              <a:t>Protein-calorie malnutrition, </a:t>
            </a:r>
          </a:p>
          <a:p>
            <a:pPr indent="0" lvl="0" marL="0">
              <a:buFont typeface="Wingdings" pitchFamily="2" charset="2"/>
              <a:buChar char="Ø"/>
            </a:pPr>
            <a:r>
              <a:rPr altLang="en-US" lang="en-US"/>
              <a:t>M</a:t>
            </a:r>
            <a:r>
              <a:rPr altLang="en-US" lang="en-US"/>
              <a:t>icroclimate (skin wetness caused by sweating or incontinence)</a:t>
            </a:r>
          </a:p>
          <a:p>
            <a:pPr indent="0" lvl="0" marL="0">
              <a:buFont typeface="Wingdings" pitchFamily="2" charset="2"/>
              <a:buChar char="Ø"/>
            </a:pPr>
            <a:r>
              <a:rPr altLang="en-US" lang="en-US"/>
              <a:t>Diseases that reduce blood flow to the skin, such as arteriosclerosis  </a:t>
            </a:r>
          </a:p>
          <a:p>
            <a:pPr indent="0" lvl="0" marL="0">
              <a:buFont typeface="Wingdings" pitchFamily="2" charset="2"/>
              <a:buChar char="Ø"/>
            </a:pPr>
            <a:r>
              <a:rPr altLang="en-US" lang="en-US"/>
              <a:t>Diseases that reduce the feeling in the skin, such as paralysis or neuropathy</a:t>
            </a:r>
          </a:p>
        </p:txBody>
      </p:sp>
    </p:spTree>
  </p:cSld>
  <p:clrMapOvr>
    <a:masterClrMapping/>
  </p:clrMapOvr>
  <p:transition spd="slow" advClick="1">
    <p:wheel spokes="1"/>
  </p:transition>
  <p:timing/>
</p:sld>
</file>

<file path=ppt/slides/slide364.xml><?xml version="1.0" encoding="utf-8"?>
<p:sld xmlns:a="http://schemas.openxmlformats.org/drawingml/2006/main" xmlns:r="http://schemas.openxmlformats.org/officeDocument/2006/relationships" xmlns:p="http://schemas.openxmlformats.org/presentationml/2006/main" showMasterSp="1">
  <p:cSld>
    <p:spTree>
      <p:nvGrpSpPr>
        <p:cNvPr id="1454" name=""/>
        <p:cNvGrpSpPr/>
        <p:nvPr/>
      </p:nvGrpSpPr>
      <p:grpSpPr>
        <a:xfrm rot="0">
          <a:off x="0" y="0"/>
          <a:ext cx="0" cy="0"/>
          <a:chOff x="0" y="0"/>
          <a:chExt cx="0" cy="0"/>
        </a:xfrm>
      </p:grpSpPr>
      <p:sp>
        <p:nvSpPr>
          <p:cNvPr id="1049018" name=""/>
          <p:cNvSpPr/>
          <p:nvPr>
            <p:ph sz="full" idx="1"/>
          </p:nvPr>
        </p:nvSpPr>
        <p:spPr>
          <a:xfrm rot="0">
            <a:off x="457200" y="838200"/>
            <a:ext cx="8229600" cy="54864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lang="en-US"/>
              <a:t>PATIENTS AT RISK</a:t>
            </a:r>
          </a:p>
          <a:p>
            <a:pPr indent="0" lvl="0" marL="0">
              <a:buFont typeface="Wingdings" pitchFamily="2" charset="2"/>
              <a:buChar char="Ø"/>
            </a:pPr>
            <a:r>
              <a:rPr altLang="en-US" lang="en-US"/>
              <a:t>Those with incontinence</a:t>
            </a:r>
          </a:p>
          <a:p>
            <a:pPr indent="0" lvl="0" marL="0">
              <a:buFont typeface="Wingdings" pitchFamily="2" charset="2"/>
              <a:buChar char="Ø"/>
            </a:pPr>
            <a:r>
              <a:rPr altLang="en-US" lang="en-US"/>
              <a:t>Paralyzed</a:t>
            </a:r>
          </a:p>
          <a:p>
            <a:pPr indent="0" lvl="0" marL="0">
              <a:buFont typeface="Wingdings" pitchFamily="2" charset="2"/>
              <a:buChar char="Ø"/>
            </a:pPr>
            <a:r>
              <a:rPr altLang="en-US" lang="en-US"/>
              <a:t>Obese</a:t>
            </a:r>
          </a:p>
          <a:p>
            <a:pPr indent="0" lvl="0" marL="0">
              <a:buFont typeface="Wingdings" pitchFamily="2" charset="2"/>
              <a:buChar char="Ø"/>
            </a:pPr>
            <a:r>
              <a:rPr altLang="en-US" lang="en-US"/>
              <a:t>Emaciated</a:t>
            </a:r>
          </a:p>
          <a:p>
            <a:pPr indent="0" lvl="0" marL="0">
              <a:buFont typeface="Wingdings" pitchFamily="2" charset="2"/>
              <a:buChar char="Ø"/>
            </a:pPr>
            <a:r>
              <a:rPr altLang="en-US" lang="en-US"/>
              <a:t>Unconscious</a:t>
            </a:r>
          </a:p>
          <a:p>
            <a:pPr indent="0" lvl="0" marL="0">
              <a:buFont typeface="Wingdings" pitchFamily="2" charset="2"/>
              <a:buChar char="Ø"/>
            </a:pPr>
            <a:r>
              <a:rPr altLang="en-US" lang="en-US"/>
              <a:t>Critically ill</a:t>
            </a:r>
          </a:p>
          <a:p>
            <a:pPr indent="0" lvl="0" marL="0">
              <a:buFont typeface="Wingdings" pitchFamily="2" charset="2"/>
              <a:buChar char="Ø"/>
            </a:pPr>
            <a:r>
              <a:rPr altLang="en-US" lang="en-US"/>
              <a:t>Those suffering from impaired peripheral circulation and sensory function</a:t>
            </a:r>
          </a:p>
          <a:p>
            <a:pPr indent="0" lvl="0" marL="0"/>
            <a:endParaRPr altLang="en-US" lang="en-US"/>
          </a:p>
        </p:txBody>
      </p:sp>
    </p:spTree>
  </p:cSld>
  <p:clrMapOvr>
    <a:masterClrMapping/>
  </p:clrMapOvr>
  <p:transition spd="slow" advClick="1">
    <p:wheel spokes="1"/>
  </p:transition>
  <p:timing/>
</p:sld>
</file>

<file path=ppt/slides/slide365.xml><?xml version="1.0" encoding="utf-8"?>
<p:sld xmlns:a="http://schemas.openxmlformats.org/drawingml/2006/main" xmlns:r="http://schemas.openxmlformats.org/officeDocument/2006/relationships" xmlns:p="http://schemas.openxmlformats.org/presentationml/2006/main" showMasterSp="1">
  <p:cSld>
    <p:spTree>
      <p:nvGrpSpPr>
        <p:cNvPr id="1455" name=""/>
        <p:cNvGrpSpPr/>
        <p:nvPr/>
      </p:nvGrpSpPr>
      <p:grpSpPr>
        <a:xfrm rot="0">
          <a:off x="0" y="0"/>
          <a:ext cx="0" cy="0"/>
          <a:chOff x="0" y="0"/>
          <a:chExt cx="0" cy="0"/>
        </a:xfrm>
      </p:grpSpPr>
      <p:sp>
        <p:nvSpPr>
          <p:cNvPr id="1049019" name=""/>
          <p:cNvSpPr/>
          <p:nvPr>
            <p:ph sz="full" idx="1"/>
          </p:nvPr>
        </p:nvSpPr>
        <p:spPr>
          <a:xfrm rot="0">
            <a:off x="457200" y="685800"/>
            <a:ext cx="8229600" cy="56388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lang="en-US"/>
              <a:t>PREVENTION OF PRESSURE SORES</a:t>
            </a:r>
          </a:p>
          <a:p>
            <a:pPr indent="0" lvl="0" marL="0">
              <a:buFont typeface="Wingdings" pitchFamily="2" charset="2"/>
              <a:buChar char="Ø"/>
            </a:pPr>
            <a:r>
              <a:rPr altLang="en-US" lang="en-US"/>
              <a:t>Inspect all areas at least twice a day</a:t>
            </a:r>
          </a:p>
          <a:p>
            <a:pPr indent="0" lvl="0" marL="0">
              <a:buFont typeface="Wingdings" pitchFamily="2" charset="2"/>
              <a:buChar char="Ø"/>
            </a:pPr>
            <a:r>
              <a:rPr altLang="en-US" lang="en-US"/>
              <a:t>Position and turn patients as often as possible, at least 2 hourly</a:t>
            </a:r>
          </a:p>
          <a:p>
            <a:pPr indent="0" lvl="0" marL="0">
              <a:buFont typeface="Wingdings" pitchFamily="2" charset="2"/>
              <a:buChar char="Ø"/>
            </a:pPr>
            <a:r>
              <a:rPr altLang="en-US" lang="en-US"/>
              <a:t>Ensure bedpans are not chipped and should be well padded</a:t>
            </a:r>
          </a:p>
          <a:p>
            <a:pPr indent="0" lvl="0" marL="0">
              <a:buFont typeface="Wingdings" pitchFamily="2" charset="2"/>
              <a:buChar char="Ø"/>
            </a:pPr>
            <a:r>
              <a:rPr altLang="en-US" lang="en-US"/>
              <a:t>Keep skin clean, dry and change soiled linen</a:t>
            </a:r>
          </a:p>
          <a:p>
            <a:pPr indent="0" lvl="0" marL="0">
              <a:buFont typeface="Wingdings" pitchFamily="2" charset="2"/>
              <a:buChar char="Ø"/>
            </a:pPr>
            <a:r>
              <a:rPr altLang="en-US" lang="en-US"/>
              <a:t>Use of special appliances e.g. airings</a:t>
            </a:r>
          </a:p>
          <a:p>
            <a:pPr indent="0" lvl="0" marL="0">
              <a:buFont typeface="Wingdings" pitchFamily="2" charset="2"/>
              <a:buChar char="Ø"/>
            </a:pPr>
            <a:r>
              <a:rPr altLang="en-US" lang="en-US"/>
              <a:t>Massage skin to improve/promote circulation</a:t>
            </a:r>
          </a:p>
          <a:p>
            <a:pPr indent="0" lvl="0" marL="0">
              <a:buFont typeface="Wingdings" pitchFamily="2" charset="2"/>
              <a:buChar char="Ø"/>
            </a:pPr>
            <a:r>
              <a:rPr altLang="en-US" lang="en-US"/>
              <a:t>Ensure patient is well hydrated and nourished (eating a balanced diet with adequate protein)</a:t>
            </a:r>
          </a:p>
        </p:txBody>
      </p:sp>
    </p:spTree>
  </p:cSld>
  <p:clrMapOvr>
    <a:masterClrMapping/>
  </p:clrMapOvr>
  <p:transition spd="slow" advClick="1">
    <p:wheel spokes="1"/>
  </p:transition>
  <p:timing/>
</p:sld>
</file>

<file path=ppt/slides/slide366.xml><?xml version="1.0" encoding="utf-8"?>
<p:sld xmlns:a="http://schemas.openxmlformats.org/drawingml/2006/main" xmlns:r="http://schemas.openxmlformats.org/officeDocument/2006/relationships" xmlns:p="http://schemas.openxmlformats.org/presentationml/2006/main" showMasterSp="1">
  <p:cSld>
    <p:spTree>
      <p:nvGrpSpPr>
        <p:cNvPr id="1456" name=""/>
        <p:cNvGrpSpPr/>
        <p:nvPr/>
      </p:nvGrpSpPr>
      <p:grpSpPr>
        <a:xfrm rot="0">
          <a:off x="0" y="0"/>
          <a:ext cx="0" cy="0"/>
          <a:chOff x="0" y="0"/>
          <a:chExt cx="0" cy="0"/>
        </a:xfrm>
      </p:grpSpPr>
      <p:sp>
        <p:nvSpPr>
          <p:cNvPr id="1049020" name=""/>
          <p:cNvSpPr/>
          <p:nvPr>
            <p:ph sz="full" idx="1"/>
          </p:nvPr>
        </p:nvSpPr>
        <p:spPr>
          <a:xfrm rot="0">
            <a:off x="457200" y="685800"/>
            <a:ext cx="8229600" cy="56388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lang="en-US"/>
              <a:t>PRESSURE AREA CARE</a:t>
            </a:r>
          </a:p>
          <a:p>
            <a:pPr indent="0" lvl="0" marL="0">
              <a:buNone/>
            </a:pPr>
            <a:r>
              <a:rPr altLang="en-US" lang="en-US"/>
              <a:t>This is done to prevent bedsores by relieving pressure, stimulating blood circulation and keeping skin dry</a:t>
            </a:r>
          </a:p>
          <a:p>
            <a:pPr indent="0" lvl="0" marL="0">
              <a:buNone/>
            </a:pPr>
            <a:r>
              <a:rPr altLang="en-US" b="1" lang="en-US"/>
              <a:t>Requirements</a:t>
            </a:r>
          </a:p>
          <a:p>
            <a:pPr indent="0" lvl="0" marL="0">
              <a:buNone/>
            </a:pPr>
            <a:r>
              <a:rPr altLang="en-US" b="1" i="1" lang="en-US"/>
              <a:t>A clean Trolley arranged as follows:</a:t>
            </a:r>
          </a:p>
          <a:p>
            <a:pPr indent="0" lvl="0" marL="0">
              <a:buNone/>
            </a:pPr>
            <a:r>
              <a:rPr altLang="en-US" i="1" lang="en-US" u="sng"/>
              <a:t>Top shelf</a:t>
            </a:r>
          </a:p>
          <a:p>
            <a:pPr indent="0" lvl="0" marL="0">
              <a:buFont typeface="Wingdings" pitchFamily="2" charset="2"/>
              <a:buChar char="Ø"/>
            </a:pPr>
            <a:r>
              <a:rPr altLang="en-US" lang="en-US"/>
              <a:t>Jugs of warm and cold water</a:t>
            </a:r>
          </a:p>
          <a:p>
            <a:pPr indent="0" lvl="0" marL="0">
              <a:buFont typeface="Wingdings" pitchFamily="2" charset="2"/>
              <a:buChar char="Ø"/>
            </a:pPr>
            <a:r>
              <a:rPr altLang="en-US" lang="en-US"/>
              <a:t>One washing basin</a:t>
            </a:r>
          </a:p>
          <a:p>
            <a:pPr indent="0" lvl="0" marL="0">
              <a:buFont typeface="Wingdings" pitchFamily="2" charset="2"/>
              <a:buChar char="Ø"/>
            </a:pPr>
            <a:r>
              <a:rPr altLang="en-US" lang="en-US"/>
              <a:t>One gallipot</a:t>
            </a:r>
          </a:p>
          <a:p>
            <a:pPr indent="0" lvl="0" marL="0">
              <a:buFont typeface="Wingdings" pitchFamily="2" charset="2"/>
              <a:buChar char="Ø"/>
            </a:pPr>
            <a:r>
              <a:rPr altLang="en-US" lang="en-US"/>
              <a:t>Tin of dusting powder</a:t>
            </a:r>
          </a:p>
          <a:p>
            <a:pPr indent="0" lvl="0" marL="0">
              <a:buFont typeface="Wingdings" pitchFamily="2" charset="2"/>
              <a:buChar char="Ø"/>
            </a:pPr>
            <a:r>
              <a:rPr altLang="en-US" lang="en-US"/>
              <a:t>Soap in a dish</a:t>
            </a:r>
          </a:p>
          <a:p>
            <a:pPr indent="0" lvl="0" marL="0">
              <a:buFont typeface="Wingdings" pitchFamily="2" charset="2"/>
              <a:buChar char="Ø"/>
            </a:pPr>
            <a:r>
              <a:rPr altLang="en-US" lang="en-US"/>
              <a:t>A flannel/wash cloth</a:t>
            </a:r>
          </a:p>
          <a:p>
            <a:pPr indent="0" lvl="0" marL="0"/>
            <a:endParaRPr altLang="en-US" lang="en-US"/>
          </a:p>
        </p:txBody>
      </p:sp>
    </p:spTree>
  </p:cSld>
  <p:clrMapOvr>
    <a:masterClrMapping/>
  </p:clrMapOvr>
  <p:transition spd="slow" advClick="1">
    <p:wheel spokes="1"/>
  </p:transition>
  <p:timing/>
</p:sld>
</file>

<file path=ppt/slides/slide367.xml><?xml version="1.0" encoding="utf-8"?>
<p:sld xmlns:a="http://schemas.openxmlformats.org/drawingml/2006/main" xmlns:r="http://schemas.openxmlformats.org/officeDocument/2006/relationships" xmlns:p="http://schemas.openxmlformats.org/presentationml/2006/main" showMasterSp="1">
  <p:cSld>
    <p:spTree>
      <p:nvGrpSpPr>
        <p:cNvPr id="1457" name=""/>
        <p:cNvGrpSpPr/>
        <p:nvPr/>
      </p:nvGrpSpPr>
      <p:grpSpPr>
        <a:xfrm rot="0">
          <a:off x="0" y="0"/>
          <a:ext cx="0" cy="0"/>
          <a:chOff x="0" y="0"/>
          <a:chExt cx="0" cy="0"/>
        </a:xfrm>
      </p:grpSpPr>
      <p:sp>
        <p:nvSpPr>
          <p:cNvPr id="1049021" name=""/>
          <p:cNvSpPr/>
          <p:nvPr>
            <p:ph sz="full" idx="1"/>
          </p:nvPr>
        </p:nvSpPr>
        <p:spPr>
          <a:xfrm rot="0">
            <a:off x="457200" y="685800"/>
            <a:ext cx="8229600" cy="56388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lvl="0">
              <a:buFont typeface="Wingdings" pitchFamily="2" charset="2"/>
              <a:buChar char="Ø"/>
            </a:pPr>
            <a:r>
              <a:rPr altLang="en-US" lang="en-US"/>
              <a:t>Spatula</a:t>
            </a:r>
          </a:p>
          <a:p>
            <a:pPr lvl="0">
              <a:buFont typeface="Wingdings" pitchFamily="2" charset="2"/>
              <a:buChar char="Ø"/>
            </a:pPr>
            <a:r>
              <a:rPr altLang="en-US" lang="en-US"/>
              <a:t>Zinc oxide cream/ Vaseline (for incontinent patient)</a:t>
            </a:r>
          </a:p>
          <a:p>
            <a:pPr lvl="0">
              <a:buFont typeface="Wingdings" pitchFamily="2" charset="2"/>
              <a:buChar char="Ø"/>
            </a:pPr>
            <a:r>
              <a:rPr altLang="en-US" lang="en-US"/>
              <a:t>Cotton balls in a bowl and receiver for dirty cotton wool</a:t>
            </a:r>
          </a:p>
          <a:p>
            <a:pPr lvl="0">
              <a:buNone/>
            </a:pPr>
            <a:endParaRPr altLang="en-US" lang="en-US"/>
          </a:p>
          <a:p>
            <a:pPr lvl="0">
              <a:buNone/>
            </a:pPr>
            <a:r>
              <a:rPr altLang="en-US" i="1" lang="en-US" u="sng"/>
              <a:t>Bottom shelf</a:t>
            </a:r>
          </a:p>
          <a:p>
            <a:pPr lvl="0">
              <a:buFont typeface="Wingdings" pitchFamily="2" charset="2"/>
              <a:buChar char="Ø"/>
            </a:pPr>
            <a:r>
              <a:rPr altLang="en-US" lang="en-US"/>
              <a:t>Clean linen</a:t>
            </a:r>
          </a:p>
          <a:p>
            <a:pPr lvl="0">
              <a:buFont typeface="Wingdings" pitchFamily="2" charset="2"/>
              <a:buChar char="Ø"/>
            </a:pPr>
            <a:r>
              <a:rPr altLang="en-US" lang="en-US"/>
              <a:t>Two birth towels</a:t>
            </a:r>
          </a:p>
          <a:p>
            <a:pPr lvl="0">
              <a:buFont typeface="Wingdings" pitchFamily="2" charset="2"/>
              <a:buChar char="Ø"/>
            </a:pPr>
            <a:r>
              <a:rPr altLang="en-US" lang="en-US"/>
              <a:t>Bucket for dirty water</a:t>
            </a:r>
          </a:p>
          <a:p>
            <a:pPr lvl="0">
              <a:buFont typeface="Wingdings" pitchFamily="2" charset="2"/>
              <a:buChar char="Ø"/>
            </a:pPr>
            <a:r>
              <a:rPr altLang="en-US" lang="en-US"/>
              <a:t>Receiver for dirty linen</a:t>
            </a:r>
          </a:p>
          <a:p>
            <a:pPr lvl="0">
              <a:buFont typeface="Wingdings" pitchFamily="2" charset="2"/>
              <a:buChar char="Ø"/>
            </a:pPr>
            <a:r>
              <a:rPr altLang="en-US" lang="en-US"/>
              <a:t>Clean gown or pyjamas</a:t>
            </a:r>
          </a:p>
        </p:txBody>
      </p:sp>
    </p:spTree>
  </p:cSld>
  <p:clrMapOvr>
    <a:masterClrMapping/>
  </p:clrMapOvr>
  <p:transition spd="slow" advClick="1">
    <p:wheel spokes="1"/>
  </p:transition>
  <p:timing/>
</p:sld>
</file>

<file path=ppt/slides/slide368.xml><?xml version="1.0" encoding="utf-8"?>
<p:sld xmlns:a="http://schemas.openxmlformats.org/drawingml/2006/main" xmlns:r="http://schemas.openxmlformats.org/officeDocument/2006/relationships" xmlns:p="http://schemas.openxmlformats.org/presentationml/2006/main" showMasterSp="1">
  <p:cSld>
    <p:spTree>
      <p:nvGrpSpPr>
        <p:cNvPr id="1458" name=""/>
        <p:cNvGrpSpPr/>
        <p:nvPr/>
      </p:nvGrpSpPr>
      <p:grpSpPr>
        <a:xfrm rot="0">
          <a:off x="0" y="0"/>
          <a:ext cx="0" cy="0"/>
          <a:chOff x="0" y="0"/>
          <a:chExt cx="0" cy="0"/>
        </a:xfrm>
      </p:grpSpPr>
      <p:sp>
        <p:nvSpPr>
          <p:cNvPr id="1049022" name=""/>
          <p:cNvSpPr/>
          <p:nvPr>
            <p:ph sz="full" idx="1"/>
          </p:nvPr>
        </p:nvSpPr>
        <p:spPr>
          <a:xfrm rot="0">
            <a:off x="457200" y="533400"/>
            <a:ext cx="8229600" cy="57912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lang="en-US"/>
              <a:t>Procedure</a:t>
            </a:r>
          </a:p>
          <a:p>
            <a:pPr indent="0" lvl="0" marL="0">
              <a:buFont typeface="Wingdings" pitchFamily="2" charset="2"/>
              <a:buChar char="Ø"/>
            </a:pPr>
            <a:r>
              <a:rPr altLang="en-US" lang="en-US"/>
              <a:t>Greet the patient and explain the procedure to the patient</a:t>
            </a:r>
          </a:p>
          <a:p>
            <a:pPr indent="0" lvl="0" marL="0">
              <a:buFont typeface="Wingdings" pitchFamily="2" charset="2"/>
              <a:buChar char="Ø"/>
            </a:pPr>
            <a:r>
              <a:rPr altLang="en-US" lang="en-US"/>
              <a:t>Screen the bed, close the windows and place the prepared trolley at the bedside</a:t>
            </a:r>
          </a:p>
          <a:p>
            <a:pPr indent="0" lvl="0" marL="0">
              <a:buFont typeface="Wingdings" pitchFamily="2" charset="2"/>
              <a:buChar char="Ø"/>
            </a:pPr>
            <a:r>
              <a:rPr altLang="en-US" lang="en-US"/>
              <a:t>Wash hands and dry them </a:t>
            </a:r>
          </a:p>
          <a:p>
            <a:pPr indent="0" lvl="0" marL="0">
              <a:buFont typeface="Wingdings" pitchFamily="2" charset="2"/>
              <a:buChar char="Ø"/>
            </a:pPr>
            <a:r>
              <a:rPr altLang="en-US" lang="en-US"/>
              <a:t>Strip the bed and cover the patient with one sheet or blanket</a:t>
            </a:r>
          </a:p>
          <a:p>
            <a:pPr indent="0" lvl="0" marL="0">
              <a:buFont typeface="Wingdings" pitchFamily="2" charset="2"/>
              <a:buChar char="Ø"/>
            </a:pPr>
            <a:r>
              <a:rPr altLang="en-US" lang="en-US"/>
              <a:t>Remove the patient’s clothing without exposing him/her</a:t>
            </a:r>
          </a:p>
          <a:p>
            <a:pPr indent="0" lvl="0" marL="0">
              <a:buFont typeface="Wingdings" pitchFamily="2" charset="2"/>
              <a:buChar char="Ø"/>
            </a:pPr>
            <a:r>
              <a:rPr altLang="en-US" lang="en-US"/>
              <a:t>Position patient appropriately according to the areas to be massaged</a:t>
            </a:r>
          </a:p>
          <a:p>
            <a:pPr indent="0" lvl="0" marL="0">
              <a:buFont typeface="Wingdings" pitchFamily="2" charset="2"/>
              <a:buChar char="Ø"/>
            </a:pPr>
            <a:r>
              <a:rPr altLang="en-US" lang="en-US"/>
              <a:t>Pour water into the basin</a:t>
            </a:r>
          </a:p>
        </p:txBody>
      </p:sp>
    </p:spTree>
  </p:cSld>
  <p:clrMapOvr>
    <a:masterClrMapping/>
  </p:clrMapOvr>
  <p:transition spd="slow" advClick="1">
    <p:wheel spokes="1"/>
  </p:transition>
  <p:timing/>
</p:sld>
</file>

<file path=ppt/slides/slide369.xml><?xml version="1.0" encoding="utf-8"?>
<p:sld xmlns:a="http://schemas.openxmlformats.org/drawingml/2006/main" xmlns:r="http://schemas.openxmlformats.org/officeDocument/2006/relationships" xmlns:p="http://schemas.openxmlformats.org/presentationml/2006/main" showMasterSp="1">
  <p:cSld>
    <p:spTree>
      <p:nvGrpSpPr>
        <p:cNvPr id="1459" name=""/>
        <p:cNvGrpSpPr/>
        <p:nvPr/>
      </p:nvGrpSpPr>
      <p:grpSpPr>
        <a:xfrm rot="0">
          <a:off x="0" y="0"/>
          <a:ext cx="0" cy="0"/>
          <a:chOff x="0" y="0"/>
          <a:chExt cx="0" cy="0"/>
        </a:xfrm>
      </p:grpSpPr>
      <p:sp>
        <p:nvSpPr>
          <p:cNvPr id="1049023" name=""/>
          <p:cNvSpPr/>
          <p:nvPr>
            <p:ph sz="full" idx="1"/>
          </p:nvPr>
        </p:nvSpPr>
        <p:spPr>
          <a:xfrm rot="0">
            <a:off x="457200" y="990600"/>
            <a:ext cx="8229600" cy="53340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lvl="0">
              <a:buFont typeface="Wingdings" pitchFamily="2" charset="2"/>
              <a:buChar char="Ø"/>
            </a:pPr>
            <a:r>
              <a:rPr altLang="en-US" lang="en-US"/>
              <a:t>Work on areas on the same place, systematically starting with the head to the legs</a:t>
            </a:r>
          </a:p>
          <a:p>
            <a:pPr lvl="0">
              <a:buFont typeface="Wingdings" pitchFamily="2" charset="2"/>
              <a:buChar char="Ø"/>
            </a:pPr>
            <a:r>
              <a:rPr altLang="en-US" lang="en-US"/>
              <a:t>Only expose area which is being worked on at time</a:t>
            </a:r>
          </a:p>
          <a:p>
            <a:pPr lvl="0">
              <a:buFont typeface="Wingdings" pitchFamily="2" charset="2"/>
              <a:buChar char="Ø"/>
            </a:pPr>
            <a:r>
              <a:rPr altLang="en-US" lang="en-US"/>
              <a:t>Protect bed linen with towel throughout the whole procedure</a:t>
            </a:r>
          </a:p>
          <a:p>
            <a:pPr lvl="0">
              <a:buFont typeface="Wingdings" pitchFamily="2" charset="2"/>
              <a:buChar char="Ø"/>
            </a:pPr>
            <a:r>
              <a:rPr altLang="en-US" lang="en-US"/>
              <a:t>Wash the area using washcloth or cotton wool swabs and water</a:t>
            </a:r>
          </a:p>
          <a:p>
            <a:pPr lvl="0">
              <a:buFont typeface="Wingdings" pitchFamily="2" charset="2"/>
              <a:buChar char="Ø"/>
            </a:pPr>
            <a:r>
              <a:rPr altLang="en-US" lang="en-US"/>
              <a:t>Dry the area using bath towel</a:t>
            </a:r>
          </a:p>
          <a:p>
            <a:pPr lvl="0">
              <a:buFont typeface="Wingdings" pitchFamily="2" charset="2"/>
              <a:buChar char="Ø"/>
            </a:pPr>
            <a:r>
              <a:rPr altLang="en-US" lang="en-US"/>
              <a:t>Lather your palm slightly and massage the area using circular firm but gentle movements</a:t>
            </a:r>
          </a:p>
          <a:p>
            <a:pPr lvl="0">
              <a:buFont typeface="Wingdings" pitchFamily="2" charset="2"/>
              <a:buChar char="Ø"/>
            </a:pPr>
            <a:r>
              <a:rPr altLang="en-US" lang="en-US"/>
              <a:t>Rinse off the soap thoroughly and dry the skin well</a:t>
            </a:r>
          </a:p>
        </p:txBody>
      </p:sp>
    </p:spTree>
  </p:cSld>
  <p:clrMapOvr>
    <a:masterClrMapping/>
  </p:clrMapOvr>
  <p:transition spd="slow" advClick="1">
    <p:wheel spokes="1"/>
  </p:transition>
  <p:timing/>
</p:sld>
</file>

<file path=ppt/slides/slide37.xml><?xml version="1.0" encoding="utf-8"?>
<p:sld xmlns:a="http://schemas.openxmlformats.org/drawingml/2006/main" xmlns:r="http://schemas.openxmlformats.org/officeDocument/2006/relationships" xmlns:p="http://schemas.openxmlformats.org/presentationml/2006/main" showMasterSp="1">
  <p:cSld>
    <p:spTree>
      <p:nvGrpSpPr>
        <p:cNvPr id="1119" name=""/>
        <p:cNvGrpSpPr/>
        <p:nvPr/>
      </p:nvGrpSpPr>
      <p:grpSpPr>
        <a:xfrm rot="0">
          <a:off x="0" y="0"/>
          <a:ext cx="0" cy="0"/>
          <a:chOff x="0" y="0"/>
          <a:chExt cx="0" cy="0"/>
        </a:xfrm>
      </p:grpSpPr>
      <p:sp>
        <p:nvSpPr>
          <p:cNvPr id="1048644" name=""/>
          <p:cNvSpPr/>
          <p:nvPr>
            <p:ph sz="full" idx="1"/>
          </p:nvPr>
        </p:nvSpPr>
        <p:spPr>
          <a:xfrm rot="0">
            <a:off x="457200" y="990600"/>
            <a:ext cx="8229600" cy="5135562"/>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eaLnBrk="1" hangingPunct="1" latinLnBrk="1" lvl="0">
              <a:buFont typeface="Wingdings" pitchFamily="2" charset="2"/>
              <a:buChar char="Ø"/>
            </a:pPr>
            <a:r>
              <a:rPr altLang="en-US" b="1" lang="en-US"/>
              <a:t>Active Listening </a:t>
            </a:r>
            <a:r>
              <a:rPr altLang="en-US" lang="en-US"/>
              <a:t>– Listening that focuses on the feelings of the individual who is speaking. The listener is cognizant of three elements of communication: verbal, Para verbal (the way in which a person speaks, including voice tone, pitch and inflection) and nonverbal communication.</a:t>
            </a:r>
          </a:p>
          <a:p>
            <a:pPr eaLnBrk="1" hangingPunct="1" latinLnBrk="1" lvl="0">
              <a:buFont typeface="Wingdings" pitchFamily="2" charset="2"/>
              <a:buChar char="Ø"/>
            </a:pPr>
            <a:endParaRPr altLang="en-US" lang="en-US"/>
          </a:p>
          <a:p>
            <a:pPr eaLnBrk="1" hangingPunct="1" latinLnBrk="1" lvl="0">
              <a:buFont typeface="Wingdings" pitchFamily="2" charset="2"/>
              <a:buChar char="Ø"/>
            </a:pPr>
            <a:r>
              <a:rPr altLang="en-US" b="1" lang="en-US"/>
              <a:t>Self – Awareness </a:t>
            </a:r>
            <a:r>
              <a:rPr altLang="en-US" lang="en-US"/>
              <a:t>– Being aware of ones feelings. Allows the nurse to remain objective i.e. separate enough to distinguish one’s own feelings and needs from those of the patient</a:t>
            </a:r>
          </a:p>
          <a:p>
            <a:pPr eaLnBrk="1" hangingPunct="1" latinLnBrk="1" lvl="0"/>
            <a:endParaRPr altLang="en-US" lang="en-US"/>
          </a:p>
          <a:p>
            <a:pPr eaLnBrk="1" hangingPunct="1" latinLnBrk="1" lvl="0"/>
            <a:endParaRPr altLang="en-US" lang="en-US"/>
          </a:p>
        </p:txBody>
      </p:sp>
    </p:spTree>
  </p:cSld>
  <p:clrMapOvr>
    <a:masterClrMapping/>
  </p:clrMapOvr>
  <p:transition spd="slow" advClick="1">
    <p:wheel spokes="1"/>
  </p:transition>
  <p:timing/>
</p:sld>
</file>

<file path=ppt/slides/slide370.xml><?xml version="1.0" encoding="utf-8"?>
<p:sld xmlns:a="http://schemas.openxmlformats.org/drawingml/2006/main" xmlns:r="http://schemas.openxmlformats.org/officeDocument/2006/relationships" xmlns:p="http://schemas.openxmlformats.org/presentationml/2006/main" showMasterSp="1">
  <p:cSld>
    <p:spTree>
      <p:nvGrpSpPr>
        <p:cNvPr id="1460" name=""/>
        <p:cNvGrpSpPr/>
        <p:nvPr/>
      </p:nvGrpSpPr>
      <p:grpSpPr>
        <a:xfrm rot="0">
          <a:off x="0" y="0"/>
          <a:ext cx="0" cy="0"/>
          <a:chOff x="0" y="0"/>
          <a:chExt cx="0" cy="0"/>
        </a:xfrm>
      </p:grpSpPr>
      <p:sp>
        <p:nvSpPr>
          <p:cNvPr id="1049024" name=""/>
          <p:cNvSpPr/>
          <p:nvPr>
            <p:ph sz="full" idx="1"/>
          </p:nvPr>
        </p:nvSpPr>
        <p:spPr>
          <a:xfrm rot="0">
            <a:off x="457200" y="914400"/>
            <a:ext cx="8229600" cy="54102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lvl="0">
              <a:buFont typeface="Wingdings" pitchFamily="2" charset="2"/>
              <a:buChar char="Ø"/>
            </a:pPr>
            <a:r>
              <a:rPr altLang="en-US" lang="en-US"/>
              <a:t>Apply powder using cotton balls if patient is unlikely to be in incontinent or is not sweating. For incontinent patients, apply zinc oxide or Vaseline to make skin water proof</a:t>
            </a:r>
          </a:p>
          <a:p>
            <a:pPr lvl="0">
              <a:buFont typeface="Wingdings" pitchFamily="2" charset="2"/>
              <a:buChar char="Ø"/>
            </a:pPr>
            <a:r>
              <a:rPr altLang="en-US" lang="en-US"/>
              <a:t>Dress the patient in a clean gown, change the position and make him/her comfortable</a:t>
            </a:r>
          </a:p>
          <a:p>
            <a:pPr lvl="0">
              <a:buFont typeface="Wingdings" pitchFamily="2" charset="2"/>
              <a:buChar char="Ø"/>
            </a:pPr>
            <a:r>
              <a:rPr altLang="en-US" lang="en-US"/>
              <a:t>Make the bed</a:t>
            </a:r>
          </a:p>
          <a:p>
            <a:pPr lvl="0">
              <a:buFont typeface="Wingdings" pitchFamily="2" charset="2"/>
              <a:buChar char="Ø"/>
            </a:pPr>
            <a:r>
              <a:rPr altLang="en-US" lang="en-US"/>
              <a:t>Thank the patient, remove screens and open nearby windows</a:t>
            </a:r>
          </a:p>
          <a:p>
            <a:pPr lvl="0">
              <a:buFont typeface="Wingdings" pitchFamily="2" charset="2"/>
              <a:buChar char="Ø"/>
            </a:pPr>
            <a:r>
              <a:rPr altLang="en-US" lang="en-US"/>
              <a:t>Clear the area, put dirty linen to the sluice</a:t>
            </a:r>
          </a:p>
          <a:p>
            <a:pPr lvl="0">
              <a:buFont typeface="Wingdings" pitchFamily="2" charset="2"/>
              <a:buChar char="Ø"/>
            </a:pPr>
            <a:r>
              <a:rPr altLang="en-US" lang="en-US"/>
              <a:t>Remove trolley and decontaminate</a:t>
            </a:r>
          </a:p>
          <a:p>
            <a:pPr lvl="0">
              <a:buFont typeface="Wingdings" pitchFamily="2" charset="2"/>
              <a:buChar char="Ø"/>
            </a:pPr>
            <a:r>
              <a:rPr altLang="en-US" lang="en-US"/>
              <a:t>Clean each equipment accordingly</a:t>
            </a:r>
          </a:p>
          <a:p>
            <a:pPr lvl="0"/>
            <a:endParaRPr altLang="en-US" lang="en-US"/>
          </a:p>
        </p:txBody>
      </p:sp>
    </p:spTree>
  </p:cSld>
  <p:clrMapOvr>
    <a:masterClrMapping/>
  </p:clrMapOvr>
  <p:transition spd="slow" advClick="1">
    <p:wheel spokes="1"/>
  </p:transition>
  <p:timing/>
</p:sld>
</file>

<file path=ppt/slides/slide371.xml><?xml version="1.0" encoding="utf-8"?>
<p:sld xmlns:a="http://schemas.openxmlformats.org/drawingml/2006/main" xmlns:r="http://schemas.openxmlformats.org/officeDocument/2006/relationships" xmlns:p="http://schemas.openxmlformats.org/presentationml/2006/main" showMasterSp="1">
  <p:cSld>
    <p:spTree>
      <p:nvGrpSpPr>
        <p:cNvPr id="1461" name=""/>
        <p:cNvGrpSpPr/>
        <p:nvPr/>
      </p:nvGrpSpPr>
      <p:grpSpPr>
        <a:xfrm rot="0">
          <a:off x="0" y="0"/>
          <a:ext cx="0" cy="0"/>
          <a:chOff x="0" y="0"/>
          <a:chExt cx="0" cy="0"/>
        </a:xfrm>
      </p:grpSpPr>
      <p:pic>
        <p:nvPicPr>
          <p:cNvPr id="2097188" name=""/>
          <p:cNvPicPr>
            <a:picLocks/>
          </p:cNvPicPr>
          <p:nvPr>
            <p:ph type="title" sz="full" idx="0"/>
          </p:nvPr>
        </p:nvPicPr>
        <p:blipFill>
          <a:blip xmlns:r="http://schemas.openxmlformats.org/officeDocument/2006/relationships" r:embed="rId1"/>
          <a:srcRect l="0" t="0" r="0" b="0"/>
          <a:stretch>
            <a:fillRect/>
          </a:stretch>
        </p:blipFill>
        <p:spPr>
          <a:xfrm rot="0">
            <a:off x="530225" y="2206625"/>
            <a:ext cx="7785100" cy="1431925"/>
          </a:xfrm>
          <a:prstGeom prst="rect"/>
          <a:noFill/>
          <a:ln>
            <a:noFill/>
          </a:ln>
        </p:spPr>
      </p:pic>
    </p:spTree>
  </p:cSld>
  <p:clrMapOvr>
    <a:masterClrMapping/>
  </p:clrMapOvr>
  <p:transition spd="slow" advClick="1">
    <p:wheel spokes="1"/>
  </p:transition>
</p:sld>
</file>

<file path=ppt/slides/slide372.xml><?xml version="1.0" encoding="utf-8"?>
<p:sld xmlns:a="http://schemas.openxmlformats.org/drawingml/2006/main" xmlns:r="http://schemas.openxmlformats.org/officeDocument/2006/relationships" xmlns:p="http://schemas.openxmlformats.org/presentationml/2006/main" showMasterSp="1">
  <p:cSld>
    <p:spTree>
      <p:nvGrpSpPr>
        <p:cNvPr id="1462" name=""/>
        <p:cNvGrpSpPr/>
        <p:nvPr/>
      </p:nvGrpSpPr>
      <p:grpSpPr>
        <a:xfrm rot="0">
          <a:off x="0" y="0"/>
          <a:ext cx="0" cy="0"/>
          <a:chOff x="0" y="0"/>
          <a:chExt cx="0" cy="0"/>
        </a:xfrm>
      </p:grpSpPr>
      <p:sp>
        <p:nvSpPr>
          <p:cNvPr id="1049025" name=""/>
          <p:cNvSpPr/>
          <p:nvPr>
            <p:ph sz="full" idx="1"/>
          </p:nvPr>
        </p:nvSpPr>
        <p:spPr>
          <a:xfrm rot="0">
            <a:off x="457200" y="914400"/>
            <a:ext cx="8229600" cy="54102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lvl="0">
              <a:buFont typeface="Wingdings" pitchFamily="2" charset="2"/>
              <a:buChar char="Ø"/>
            </a:pPr>
            <a:r>
              <a:rPr altLang="en-US" lang="en-US"/>
              <a:t>These are basic components of assessing the physiological and psychological conditions of a client. </a:t>
            </a:r>
          </a:p>
          <a:p>
            <a:pPr lvl="0">
              <a:buFont typeface="Wingdings" pitchFamily="2" charset="2"/>
              <a:buChar char="Ø"/>
            </a:pPr>
            <a:r>
              <a:rPr altLang="en-US" lang="en-US"/>
              <a:t>They are vital because they are governed by the vital organs in body (cardiorespiratory).</a:t>
            </a:r>
          </a:p>
          <a:p>
            <a:pPr lvl="0">
              <a:buNone/>
            </a:pPr>
            <a:r>
              <a:rPr altLang="en-US" lang="en-US"/>
              <a:t>They include:</a:t>
            </a:r>
          </a:p>
          <a:p>
            <a:pPr lvl="0">
              <a:buFont typeface="Wingdings" pitchFamily="2" charset="2"/>
              <a:buChar char="§"/>
            </a:pPr>
            <a:r>
              <a:rPr altLang="en-US" lang="en-US"/>
              <a:t>Temperature (</a:t>
            </a:r>
            <a:r>
              <a:rPr altLang="en-US" b="1" lang="en-US"/>
              <a:t>T</a:t>
            </a:r>
            <a:r>
              <a:rPr altLang="en-US" lang="en-US"/>
              <a:t>)</a:t>
            </a:r>
          </a:p>
          <a:p>
            <a:pPr lvl="0">
              <a:buFont typeface="Wingdings" pitchFamily="2" charset="2"/>
              <a:buChar char="§"/>
            </a:pPr>
            <a:r>
              <a:rPr altLang="en-US" lang="en-US"/>
              <a:t>Pulse (</a:t>
            </a:r>
            <a:r>
              <a:rPr altLang="en-US" b="1" lang="en-US"/>
              <a:t>P</a:t>
            </a:r>
            <a:r>
              <a:rPr altLang="en-US" lang="en-US"/>
              <a:t>)</a:t>
            </a:r>
          </a:p>
          <a:p>
            <a:pPr lvl="0">
              <a:buFont typeface="Wingdings" pitchFamily="2" charset="2"/>
              <a:buChar char="§"/>
            </a:pPr>
            <a:r>
              <a:rPr altLang="en-US" lang="en-US"/>
              <a:t>Respiratory Rate (</a:t>
            </a:r>
            <a:r>
              <a:rPr altLang="en-US" b="1" lang="en-US"/>
              <a:t>R</a:t>
            </a:r>
            <a:r>
              <a:rPr altLang="en-US" lang="en-US"/>
              <a:t>)</a:t>
            </a:r>
          </a:p>
          <a:p>
            <a:pPr lvl="0">
              <a:buFont typeface="Wingdings" pitchFamily="2" charset="2"/>
              <a:buChar char="§"/>
            </a:pPr>
            <a:r>
              <a:rPr altLang="en-US" lang="en-US"/>
              <a:t>Blood Pressure (</a:t>
            </a:r>
            <a:r>
              <a:rPr altLang="en-US" b="1" lang="en-US"/>
              <a:t>BP</a:t>
            </a:r>
            <a:r>
              <a:rPr altLang="en-US" lang="en-US"/>
              <a:t>)</a:t>
            </a:r>
          </a:p>
          <a:p>
            <a:pPr lvl="0">
              <a:buFont typeface="Wingdings" pitchFamily="2" charset="2"/>
              <a:buChar char="§"/>
            </a:pPr>
            <a:r>
              <a:rPr altLang="en-US" lang="en-US"/>
              <a:t>Pulse Oximetry (</a:t>
            </a:r>
            <a:r>
              <a:rPr altLang="en-US" b="1" lang="en-US"/>
              <a:t>SpO2</a:t>
            </a:r>
            <a:r>
              <a:rPr altLang="en-US" lang="en-US"/>
              <a:t>)</a:t>
            </a:r>
          </a:p>
        </p:txBody>
      </p:sp>
    </p:spTree>
  </p:cSld>
  <p:clrMapOvr>
    <a:masterClrMapping/>
  </p:clrMapOvr>
  <p:transition spd="slow" advClick="1">
    <p:wheel spokes="1"/>
  </p:transition>
  <p:timing/>
</p:sld>
</file>

<file path=ppt/slides/slide373.xml><?xml version="1.0" encoding="utf-8"?>
<p:sld xmlns:a="http://schemas.openxmlformats.org/drawingml/2006/main" xmlns:r="http://schemas.openxmlformats.org/officeDocument/2006/relationships" xmlns:p="http://schemas.openxmlformats.org/presentationml/2006/main" showMasterSp="1">
  <p:cSld>
    <p:spTree>
      <p:nvGrpSpPr>
        <p:cNvPr id="1463" name=""/>
        <p:cNvGrpSpPr/>
        <p:nvPr/>
      </p:nvGrpSpPr>
      <p:grpSpPr>
        <a:xfrm rot="0">
          <a:off x="0" y="0"/>
          <a:ext cx="0" cy="0"/>
          <a:chOff x="0" y="0"/>
          <a:chExt cx="0" cy="0"/>
        </a:xfrm>
      </p:grpSpPr>
      <p:sp>
        <p:nvSpPr>
          <p:cNvPr id="1049026" name=""/>
          <p:cNvSpPr/>
          <p:nvPr>
            <p:ph sz="full" idx="1"/>
          </p:nvPr>
        </p:nvSpPr>
        <p:spPr>
          <a:xfrm rot="0">
            <a:off x="457200" y="1066800"/>
            <a:ext cx="8229600" cy="52578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lang="en-US"/>
              <a:t>Importance of taking vital signs</a:t>
            </a:r>
          </a:p>
          <a:p>
            <a:pPr indent="0" lvl="0" marL="0">
              <a:buFont typeface="Wingdings" pitchFamily="2" charset="2"/>
              <a:buChar char="Ø"/>
            </a:pPr>
            <a:r>
              <a:rPr altLang="en-US" lang="en-US"/>
              <a:t>They help establish baseline values of the cardiorespiratory integrity. Baseline values establish the norms against which subsequent measurements can be compared</a:t>
            </a:r>
          </a:p>
          <a:p>
            <a:pPr indent="0" lvl="0" marL="0">
              <a:buFont typeface="Wingdings" pitchFamily="2" charset="2"/>
              <a:buChar char="Ø"/>
            </a:pPr>
            <a:r>
              <a:rPr altLang="en-US" lang="en-US"/>
              <a:t>To make a diagnosis and determine treatment options. Variations from the normal findings may indicate potential problems with the client’s health status.</a:t>
            </a:r>
          </a:p>
          <a:p>
            <a:pPr indent="0" lvl="0" marL="0">
              <a:buFont typeface="Wingdings" pitchFamily="2" charset="2"/>
              <a:buChar char="Ø"/>
            </a:pPr>
            <a:r>
              <a:rPr altLang="en-US" lang="en-US"/>
              <a:t>Monitor patients progress by comparing with previous findings</a:t>
            </a:r>
          </a:p>
          <a:p>
            <a:pPr indent="0" lvl="0" marL="0">
              <a:buFont typeface="Wingdings" pitchFamily="2" charset="2"/>
              <a:buChar char="Ø"/>
            </a:pPr>
            <a:r>
              <a:rPr altLang="en-US" lang="en-US"/>
              <a:t>Monitor for side – effects of drugs</a:t>
            </a:r>
          </a:p>
          <a:p>
            <a:pPr indent="0" lvl="0" marL="0"/>
            <a:endParaRPr altLang="en-US" lang="en-US"/>
          </a:p>
        </p:txBody>
      </p:sp>
    </p:spTree>
  </p:cSld>
  <p:clrMapOvr>
    <a:masterClrMapping/>
  </p:clrMapOvr>
  <p:transition spd="slow" advClick="1">
    <p:wheel spokes="1"/>
  </p:transition>
  <p:timing/>
</p:sld>
</file>

<file path=ppt/slides/slide374.xml><?xml version="1.0" encoding="utf-8"?>
<p:sld xmlns:a="http://schemas.openxmlformats.org/drawingml/2006/main" xmlns:r="http://schemas.openxmlformats.org/officeDocument/2006/relationships" xmlns:p="http://schemas.openxmlformats.org/presentationml/2006/main" showMasterSp="1">
  <p:cSld>
    <p:spTree>
      <p:nvGrpSpPr>
        <p:cNvPr id="1464" name=""/>
        <p:cNvGrpSpPr/>
        <p:nvPr/>
      </p:nvGrpSpPr>
      <p:grpSpPr>
        <a:xfrm rot="0">
          <a:off x="0" y="0"/>
          <a:ext cx="0" cy="0"/>
          <a:chOff x="0" y="0"/>
          <a:chExt cx="0" cy="0"/>
        </a:xfrm>
      </p:grpSpPr>
      <p:sp>
        <p:nvSpPr>
          <p:cNvPr id="1049027" name=""/>
          <p:cNvSpPr/>
          <p:nvPr>
            <p:ph sz="full" idx="1"/>
          </p:nvPr>
        </p:nvSpPr>
        <p:spPr>
          <a:xfrm rot="0">
            <a:off x="457200" y="533400"/>
            <a:ext cx="8229600" cy="57912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lang="en-US"/>
              <a:t>The frequency of vital signs measurement is determined by:</a:t>
            </a:r>
          </a:p>
          <a:p>
            <a:pPr indent="0" lvl="0" marL="0">
              <a:buFont typeface="Wingdings" pitchFamily="2" charset="2"/>
              <a:buChar char="Ø"/>
            </a:pPr>
            <a:r>
              <a:rPr altLang="en-US" lang="en-US"/>
              <a:t>The patient’s condition</a:t>
            </a:r>
          </a:p>
          <a:p>
            <a:pPr indent="0" lvl="0" marL="0">
              <a:buFont typeface="Wingdings" pitchFamily="2" charset="2"/>
              <a:buChar char="Ø"/>
            </a:pPr>
            <a:r>
              <a:rPr altLang="en-US" lang="en-US"/>
              <a:t>The procedure being performed</a:t>
            </a:r>
          </a:p>
          <a:p>
            <a:pPr indent="0" lvl="0" marL="0">
              <a:buFont typeface="Wingdings" pitchFamily="2" charset="2"/>
              <a:buChar char="Ø"/>
            </a:pPr>
            <a:r>
              <a:rPr altLang="en-US" lang="en-US"/>
              <a:t>Physician’s orders</a:t>
            </a:r>
          </a:p>
          <a:p>
            <a:pPr indent="0" lvl="0" marL="0">
              <a:buFont typeface="Wingdings" pitchFamily="2" charset="2"/>
              <a:buChar char="Ø"/>
            </a:pPr>
            <a:r>
              <a:rPr altLang="en-US" lang="en-US"/>
              <a:t>Established standards of care for the particular clinical setting or service</a:t>
            </a:r>
          </a:p>
          <a:p>
            <a:pPr indent="0" lvl="0" marL="0">
              <a:buNone/>
            </a:pPr>
            <a:r>
              <a:rPr altLang="en-US" b="1" i="1" lang="en-US"/>
              <a:t>Note: </a:t>
            </a:r>
          </a:p>
          <a:p>
            <a:pPr indent="0" lvl="0" marL="0">
              <a:buFont typeface="Wingdings" pitchFamily="2" charset="2"/>
              <a:buChar char="Ø"/>
            </a:pPr>
            <a:r>
              <a:rPr altLang="en-US" lang="en-US"/>
              <a:t>Whenever a change is suspected in the patient’s condition, the nurse should measure the patient’s vitals regardless of the setting</a:t>
            </a:r>
          </a:p>
          <a:p>
            <a:pPr indent="0" lvl="0" marL="0">
              <a:buFont typeface="Wingdings" pitchFamily="2" charset="2"/>
              <a:buChar char="Ø"/>
            </a:pPr>
            <a:r>
              <a:rPr altLang="en-US" lang="en-US"/>
              <a:t>The sequence of vital signs measurement in nurse’s notes is usually T-P-R and BP</a:t>
            </a:r>
          </a:p>
          <a:p>
            <a:pPr indent="0" lvl="0" marL="0"/>
            <a:endParaRPr altLang="en-US" lang="en-US"/>
          </a:p>
        </p:txBody>
      </p:sp>
    </p:spTree>
  </p:cSld>
  <p:clrMapOvr>
    <a:masterClrMapping/>
  </p:clrMapOvr>
  <p:transition spd="slow" advClick="1">
    <p:wheel spokes="1"/>
  </p:transition>
  <p:timing/>
</p:sld>
</file>

<file path=ppt/slides/slide375.xml><?xml version="1.0" encoding="utf-8"?>
<p:sld xmlns:a="http://schemas.openxmlformats.org/drawingml/2006/main" xmlns:r="http://schemas.openxmlformats.org/officeDocument/2006/relationships" xmlns:p="http://schemas.openxmlformats.org/presentationml/2006/main" showMasterSp="1">
  <p:cSld>
    <p:spTree>
      <p:nvGrpSpPr>
        <p:cNvPr id="1465" name=""/>
        <p:cNvGrpSpPr/>
        <p:nvPr/>
      </p:nvGrpSpPr>
      <p:grpSpPr>
        <a:xfrm rot="0">
          <a:off x="0" y="0"/>
          <a:ext cx="0" cy="0"/>
          <a:chOff x="0" y="0"/>
          <a:chExt cx="0" cy="0"/>
        </a:xfrm>
      </p:grpSpPr>
      <p:sp>
        <p:nvSpPr>
          <p:cNvPr id="1049028" name=""/>
          <p:cNvSpPr/>
          <p:nvPr>
            <p:ph sz="full" idx="1"/>
          </p:nvPr>
        </p:nvSpPr>
        <p:spPr>
          <a:xfrm rot="0">
            <a:off x="457200" y="838200"/>
            <a:ext cx="8229600" cy="54864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algn="ctr" indent="0" lvl="0" marL="0">
              <a:buNone/>
            </a:pPr>
            <a:r>
              <a:rPr altLang="en-US" b="1" lang="en-US"/>
              <a:t>FACTORS AFFECTING VITAL SIGNS</a:t>
            </a:r>
          </a:p>
          <a:p>
            <a:pPr indent="0" lvl="0" marL="0">
              <a:buNone/>
            </a:pPr>
            <a:r>
              <a:rPr altLang="en-US" b="1" lang="en-US"/>
              <a:t>1. Age</a:t>
            </a:r>
          </a:p>
          <a:p>
            <a:pPr indent="0" lvl="0" marL="0">
              <a:buFont typeface="Wingdings" pitchFamily="2" charset="2"/>
              <a:buChar char="Ø"/>
            </a:pPr>
            <a:r>
              <a:rPr altLang="en-US" lang="en-US"/>
              <a:t>The normal values and variations in vital sign measurements are usually based on age.</a:t>
            </a:r>
          </a:p>
          <a:p>
            <a:pPr indent="0" lvl="0" marL="0">
              <a:buNone/>
            </a:pPr>
            <a:endParaRPr altLang="en-US" lang="en-US"/>
          </a:p>
          <a:p>
            <a:pPr indent="0" lvl="0" marL="0">
              <a:buNone/>
            </a:pPr>
            <a:r>
              <a:rPr altLang="en-US" b="1" lang="en-US"/>
              <a:t>2. Gender</a:t>
            </a:r>
          </a:p>
          <a:p>
            <a:pPr indent="0" lvl="0" marL="0">
              <a:buFont typeface="Wingdings" pitchFamily="2" charset="2"/>
              <a:buChar char="Ø"/>
            </a:pPr>
            <a:r>
              <a:rPr altLang="en-US" lang="en-US"/>
              <a:t>Women usually experience greater temperature fluctuations compared to men because of hormonal changes. </a:t>
            </a:r>
          </a:p>
          <a:p>
            <a:pPr indent="0" lvl="0" marL="0">
              <a:buFont typeface="Wingdings" pitchFamily="2" charset="2"/>
              <a:buChar char="Ø"/>
            </a:pPr>
            <a:r>
              <a:rPr altLang="en-US" lang="en-US"/>
              <a:t>Males generally have a higher blood pressure than females of the same age.</a:t>
            </a:r>
          </a:p>
          <a:p>
            <a:pPr indent="0" lvl="0" marL="0"/>
            <a:endParaRPr altLang="en-US" lang="en-US"/>
          </a:p>
          <a:p>
            <a:pPr indent="0" lvl="0" marL="0"/>
            <a:endParaRPr altLang="en-US" lang="en-US"/>
          </a:p>
        </p:txBody>
      </p:sp>
    </p:spTree>
  </p:cSld>
  <p:clrMapOvr>
    <a:masterClrMapping/>
  </p:clrMapOvr>
  <p:transition spd="slow" advClick="1">
    <p:wheel spokes="1"/>
  </p:transition>
  <p:timing/>
</p:sld>
</file>

<file path=ppt/slides/slide376.xml><?xml version="1.0" encoding="utf-8"?>
<p:sld xmlns:a="http://schemas.openxmlformats.org/drawingml/2006/main" xmlns:r="http://schemas.openxmlformats.org/officeDocument/2006/relationships" xmlns:p="http://schemas.openxmlformats.org/presentationml/2006/main" showMasterSp="1">
  <p:cSld>
    <p:spTree>
      <p:nvGrpSpPr>
        <p:cNvPr id="1466" name=""/>
        <p:cNvGrpSpPr/>
        <p:nvPr/>
      </p:nvGrpSpPr>
      <p:grpSpPr>
        <a:xfrm rot="0">
          <a:off x="0" y="0"/>
          <a:ext cx="0" cy="0"/>
          <a:chOff x="0" y="0"/>
          <a:chExt cx="0" cy="0"/>
        </a:xfrm>
      </p:grpSpPr>
      <p:sp>
        <p:nvSpPr>
          <p:cNvPr id="1049029" name=""/>
          <p:cNvSpPr/>
          <p:nvPr>
            <p:ph sz="full" idx="1"/>
          </p:nvPr>
        </p:nvSpPr>
        <p:spPr>
          <a:xfrm rot="0">
            <a:off x="457200" y="914400"/>
            <a:ext cx="8229600" cy="54102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lang="en-US"/>
              <a:t>3. Race</a:t>
            </a:r>
          </a:p>
          <a:p>
            <a:pPr indent="0" lvl="0" marL="0">
              <a:buFont typeface="Wingdings" pitchFamily="2" charset="2"/>
              <a:buChar char="Ø"/>
            </a:pPr>
            <a:r>
              <a:rPr altLang="en-US" lang="en-US"/>
              <a:t>Some ethnic groups are more susceptible than others to hemodynamic alterations</a:t>
            </a:r>
          </a:p>
          <a:p>
            <a:pPr indent="0" lvl="0" marL="0">
              <a:buNone/>
            </a:pPr>
            <a:endParaRPr altLang="en-US" lang="en-US"/>
          </a:p>
          <a:p>
            <a:pPr indent="0" lvl="0" marL="0">
              <a:buNone/>
            </a:pPr>
            <a:r>
              <a:rPr altLang="en-US" b="1" lang="en-US"/>
              <a:t>4. Medications</a:t>
            </a:r>
          </a:p>
          <a:p>
            <a:pPr indent="0" lvl="0" marL="0">
              <a:buFont typeface="Wingdings" pitchFamily="2" charset="2"/>
              <a:buChar char="Ø"/>
            </a:pPr>
            <a:r>
              <a:rPr altLang="en-US" lang="en-US"/>
              <a:t>Some medications can directly or indirectly alter pulse, respirations or blood pressure. </a:t>
            </a:r>
          </a:p>
          <a:p>
            <a:pPr indent="0" lvl="0" marL="0">
              <a:buFont typeface="Wingdings" pitchFamily="2" charset="2"/>
              <a:buChar char="Ø"/>
            </a:pPr>
            <a:r>
              <a:rPr altLang="en-US" lang="en-US"/>
              <a:t>Digitalis preparation decrease pulse rate while narcotic analgesics can depress the rate and depth of respirations and lower blood pressure</a:t>
            </a:r>
          </a:p>
        </p:txBody>
      </p:sp>
    </p:spTree>
  </p:cSld>
  <p:clrMapOvr>
    <a:masterClrMapping/>
  </p:clrMapOvr>
  <p:transition spd="slow" advClick="1">
    <p:wheel spokes="1"/>
  </p:transition>
  <p:timing/>
</p:sld>
</file>

<file path=ppt/slides/slide377.xml><?xml version="1.0" encoding="utf-8"?>
<p:sld xmlns:a="http://schemas.openxmlformats.org/drawingml/2006/main" xmlns:r="http://schemas.openxmlformats.org/officeDocument/2006/relationships" xmlns:p="http://schemas.openxmlformats.org/presentationml/2006/main" showMasterSp="1">
  <p:cSld>
    <p:spTree>
      <p:nvGrpSpPr>
        <p:cNvPr id="1467" name=""/>
        <p:cNvGrpSpPr/>
        <p:nvPr/>
      </p:nvGrpSpPr>
      <p:grpSpPr>
        <a:xfrm rot="0">
          <a:off x="0" y="0"/>
          <a:ext cx="0" cy="0"/>
          <a:chOff x="0" y="0"/>
          <a:chExt cx="0" cy="0"/>
        </a:xfrm>
      </p:grpSpPr>
      <p:sp>
        <p:nvSpPr>
          <p:cNvPr id="1049030" name=""/>
          <p:cNvSpPr/>
          <p:nvPr>
            <p:ph sz="full" idx="1"/>
          </p:nvPr>
        </p:nvSpPr>
        <p:spPr>
          <a:xfrm rot="0">
            <a:off x="457200" y="533400"/>
            <a:ext cx="8229600" cy="57912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lang="en-US"/>
              <a:t>5. Lifestyle</a:t>
            </a:r>
          </a:p>
          <a:p>
            <a:pPr indent="0" lvl="0" marL="0">
              <a:buFont typeface="Wingdings" pitchFamily="2" charset="2"/>
              <a:buChar char="Ø"/>
            </a:pPr>
            <a:r>
              <a:rPr altLang="en-US" lang="en-US"/>
              <a:t>Factors like cigarette smoking cause chronic changes in the lungs manifested by impaired ventilation</a:t>
            </a:r>
          </a:p>
          <a:p>
            <a:pPr indent="0" lvl="0" marL="0">
              <a:buFont typeface="Wingdings" pitchFamily="2" charset="2"/>
              <a:buChar char="Ø"/>
            </a:pPr>
            <a:r>
              <a:rPr altLang="en-US" lang="en-US"/>
              <a:t>Stimulants like caffeinated beverages and tobacco elevate the heart rate</a:t>
            </a:r>
          </a:p>
          <a:p>
            <a:pPr indent="0" lvl="0" marL="0">
              <a:buNone/>
            </a:pPr>
            <a:endParaRPr altLang="en-US" lang="en-US"/>
          </a:p>
          <a:p>
            <a:pPr indent="0" lvl="0" marL="0">
              <a:buNone/>
            </a:pPr>
            <a:r>
              <a:rPr altLang="en-US" b="1" lang="en-US"/>
              <a:t>6. Pain</a:t>
            </a:r>
          </a:p>
          <a:p>
            <a:pPr indent="0" lvl="0" marL="0">
              <a:buFont typeface="Wingdings" pitchFamily="2" charset="2"/>
              <a:buChar char="Ø"/>
            </a:pPr>
            <a:r>
              <a:rPr altLang="en-US" lang="en-US"/>
              <a:t>With acute pain, sympathetic stimulation increase heart rate which increases cardiac output and vasoconstriction, causing an increased peripheral vascular resistance</a:t>
            </a:r>
          </a:p>
          <a:p>
            <a:pPr indent="0" lvl="0" marL="0">
              <a:buFont typeface="Wingdings" pitchFamily="2" charset="2"/>
              <a:buChar char="Ø"/>
            </a:pPr>
            <a:r>
              <a:rPr altLang="en-US" lang="en-US"/>
              <a:t>These changes result in increased pulse and respiratory rates, respiratory depth and blood pressure</a:t>
            </a:r>
          </a:p>
          <a:p>
            <a:pPr indent="0" lvl="0" marL="0"/>
            <a:endParaRPr altLang="en-US" lang="en-US"/>
          </a:p>
        </p:txBody>
      </p:sp>
    </p:spTree>
  </p:cSld>
  <p:clrMapOvr>
    <a:masterClrMapping/>
  </p:clrMapOvr>
  <p:transition spd="slow" advClick="1">
    <p:wheel spokes="1"/>
  </p:transition>
  <p:timing/>
</p:sld>
</file>

<file path=ppt/slides/slide378.xml><?xml version="1.0" encoding="utf-8"?>
<p:sld xmlns:a="http://schemas.openxmlformats.org/drawingml/2006/main" xmlns:r="http://schemas.openxmlformats.org/officeDocument/2006/relationships" xmlns:p="http://schemas.openxmlformats.org/presentationml/2006/main" showMasterSp="1">
  <p:cSld>
    <p:spTree>
      <p:nvGrpSpPr>
        <p:cNvPr id="1468" name=""/>
        <p:cNvGrpSpPr/>
        <p:nvPr/>
      </p:nvGrpSpPr>
      <p:grpSpPr>
        <a:xfrm rot="0">
          <a:off x="0" y="0"/>
          <a:ext cx="0" cy="0"/>
          <a:chOff x="0" y="0"/>
          <a:chExt cx="0" cy="0"/>
        </a:xfrm>
      </p:grpSpPr>
      <p:sp>
        <p:nvSpPr>
          <p:cNvPr id="1049031" name=""/>
          <p:cNvSpPr/>
          <p:nvPr>
            <p:ph sz="full" idx="1"/>
          </p:nvPr>
        </p:nvSpPr>
        <p:spPr>
          <a:xfrm rot="0">
            <a:off x="457200" y="914400"/>
            <a:ext cx="8229600" cy="54102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lvl="0">
              <a:buFont typeface="Wingdings" pitchFamily="2" charset="2"/>
              <a:buChar char="Ø"/>
            </a:pPr>
            <a:r>
              <a:rPr altLang="en-US" lang="en-US"/>
              <a:t>Chronic pain causes parasympathetic stimulation which decreases pulse rate</a:t>
            </a:r>
          </a:p>
          <a:p>
            <a:pPr lvl="0">
              <a:buNone/>
            </a:pPr>
            <a:r>
              <a:rPr altLang="en-US" b="1" lang="en-US"/>
              <a:t>7. Anxiety and Stress</a:t>
            </a:r>
          </a:p>
          <a:p>
            <a:pPr lvl="0">
              <a:buFont typeface="Wingdings" pitchFamily="2" charset="2"/>
              <a:buChar char="Ø"/>
            </a:pPr>
            <a:r>
              <a:rPr altLang="en-US" lang="en-US"/>
              <a:t>Cause sympathetic stimulation which results in an increased pulse, temperature, respiration rates and blood pressure</a:t>
            </a:r>
          </a:p>
          <a:p>
            <a:pPr lvl="0">
              <a:buNone/>
            </a:pPr>
            <a:endParaRPr altLang="en-US" lang="en-US"/>
          </a:p>
          <a:p>
            <a:pPr lvl="0">
              <a:buNone/>
            </a:pPr>
            <a:r>
              <a:rPr altLang="en-US" b="1" lang="en-US"/>
              <a:t>8. Exercise</a:t>
            </a:r>
          </a:p>
          <a:p>
            <a:pPr lvl="0">
              <a:buFont typeface="Wingdings" pitchFamily="2" charset="2"/>
              <a:buChar char="Ø"/>
            </a:pPr>
            <a:r>
              <a:rPr altLang="en-US" lang="en-US"/>
              <a:t>It increases temperature, and if short term, pulse, respirations and blood pressure</a:t>
            </a:r>
          </a:p>
          <a:p>
            <a:pPr lvl="0">
              <a:buFont typeface="Wingdings" pitchFamily="2" charset="2"/>
              <a:buChar char="Ø"/>
            </a:pPr>
            <a:r>
              <a:rPr altLang="en-US" lang="en-US"/>
              <a:t>Routine exercise increases metabolism and heat production and strengthens cardiac muscles.</a:t>
            </a:r>
          </a:p>
          <a:p>
            <a:pPr lvl="0">
              <a:buFont typeface="Wingdings" pitchFamily="2" charset="2"/>
              <a:buChar char="Ø"/>
            </a:pPr>
            <a:endParaRPr altLang="en-US" lang="en-US"/>
          </a:p>
          <a:p>
            <a:pPr lvl="0"/>
            <a:endParaRPr altLang="en-US" lang="en-US"/>
          </a:p>
        </p:txBody>
      </p:sp>
    </p:spTree>
  </p:cSld>
  <p:clrMapOvr>
    <a:masterClrMapping/>
  </p:clrMapOvr>
  <p:transition spd="slow" advClick="1">
    <p:wheel spokes="1"/>
  </p:transition>
  <p:timing/>
</p:sld>
</file>

<file path=ppt/slides/slide379.xml><?xml version="1.0" encoding="utf-8"?>
<p:sld xmlns:a="http://schemas.openxmlformats.org/drawingml/2006/main" xmlns:r="http://schemas.openxmlformats.org/officeDocument/2006/relationships" xmlns:p="http://schemas.openxmlformats.org/presentationml/2006/main" showMasterSp="1">
  <p:cSld>
    <p:spTree>
      <p:nvGrpSpPr>
        <p:cNvPr id="1469" name=""/>
        <p:cNvGrpSpPr/>
        <p:nvPr/>
      </p:nvGrpSpPr>
      <p:grpSpPr>
        <a:xfrm rot="0">
          <a:off x="0" y="0"/>
          <a:ext cx="0" cy="0"/>
          <a:chOff x="0" y="0"/>
          <a:chExt cx="0" cy="0"/>
        </a:xfrm>
      </p:grpSpPr>
      <p:sp>
        <p:nvSpPr>
          <p:cNvPr id="1049032" name=""/>
          <p:cNvSpPr/>
          <p:nvPr>
            <p:ph sz="full" idx="1"/>
          </p:nvPr>
        </p:nvSpPr>
        <p:spPr>
          <a:xfrm rot="0">
            <a:off x="457200" y="609600"/>
            <a:ext cx="8229600" cy="58674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lang="en-US"/>
              <a:t>9. Diurnal Variations (Circadian Rhythm)</a:t>
            </a:r>
          </a:p>
          <a:p>
            <a:pPr indent="0" lvl="0" marL="0">
              <a:buFont typeface="Wingdings" pitchFamily="2" charset="2"/>
              <a:buChar char="Ø"/>
            </a:pPr>
            <a:r>
              <a:rPr altLang="en-US" lang="en-US"/>
              <a:t>Temperatures are lowest between 0400 – 0600h and highest between 2000 – 2400h. </a:t>
            </a:r>
          </a:p>
          <a:p>
            <a:pPr indent="0" lvl="0" marL="0">
              <a:buFont typeface="Wingdings" pitchFamily="2" charset="2"/>
              <a:buChar char="Ø"/>
            </a:pPr>
            <a:r>
              <a:rPr altLang="en-US" lang="en-US"/>
              <a:t>The pulse decreases during sleep. </a:t>
            </a:r>
          </a:p>
          <a:p>
            <a:pPr indent="0" lvl="0" marL="0">
              <a:buFont typeface="Wingdings" pitchFamily="2" charset="2"/>
              <a:buChar char="Ø"/>
            </a:pPr>
            <a:r>
              <a:rPr altLang="en-US" lang="en-US"/>
              <a:t>The blood pressure measurements are lowest early in the morning and highest late in the afternoon or early evening</a:t>
            </a:r>
          </a:p>
          <a:p>
            <a:pPr indent="0" lvl="0" marL="0">
              <a:buNone/>
            </a:pPr>
            <a:endParaRPr altLang="en-US" lang="en-US"/>
          </a:p>
          <a:p>
            <a:pPr indent="0" lvl="0" marL="0">
              <a:buNone/>
            </a:pPr>
            <a:r>
              <a:rPr altLang="en-US" b="1" lang="en-US"/>
              <a:t>10. Postural Changes</a:t>
            </a:r>
          </a:p>
          <a:p>
            <a:pPr indent="0" lvl="0" marL="0">
              <a:buFont typeface="Wingdings" pitchFamily="2" charset="2"/>
              <a:buChar char="Ø"/>
            </a:pPr>
            <a:r>
              <a:rPr altLang="en-US" lang="en-US"/>
              <a:t>A person’s blood pressure decreases when a person goes from lying to sitting or standing position</a:t>
            </a:r>
          </a:p>
          <a:p>
            <a:pPr indent="0" lvl="0" marL="0">
              <a:buFont typeface="Wingdings" pitchFamily="2" charset="2"/>
              <a:buChar char="Ø"/>
            </a:pPr>
            <a:r>
              <a:rPr altLang="en-US" lang="en-US"/>
              <a:t>However the pulse is lower in a lying position and increases in a sitting or </a:t>
            </a:r>
            <a:r>
              <a:rPr altLang="en-US" lang="en-US"/>
              <a:t>s</a:t>
            </a:r>
            <a:r>
              <a:rPr altLang="en-US" lang="en-US"/>
              <a:t>tanding position</a:t>
            </a:r>
          </a:p>
        </p:txBody>
      </p:sp>
    </p:spTree>
  </p:cSld>
  <p:clrMapOvr>
    <a:masterClrMapping/>
  </p:clrMapOvr>
  <p:transition spd="slow" advClick="1">
    <p:wheel spokes="1"/>
  </p:transition>
  <p:timing/>
</p:sld>
</file>

<file path=ppt/slides/slide38.xml><?xml version="1.0" encoding="utf-8"?>
<p:sld xmlns:a="http://schemas.openxmlformats.org/drawingml/2006/main" xmlns:r="http://schemas.openxmlformats.org/officeDocument/2006/relationships" xmlns:p="http://schemas.openxmlformats.org/presentationml/2006/main" showMasterSp="1">
  <p:cSld>
    <p:spTree>
      <p:nvGrpSpPr>
        <p:cNvPr id="1120" name=""/>
        <p:cNvGrpSpPr/>
        <p:nvPr/>
      </p:nvGrpSpPr>
      <p:grpSpPr>
        <a:xfrm rot="0">
          <a:off x="0" y="0"/>
          <a:ext cx="0" cy="0"/>
          <a:chOff x="0" y="0"/>
          <a:chExt cx="0" cy="0"/>
        </a:xfrm>
      </p:grpSpPr>
      <p:sp>
        <p:nvSpPr>
          <p:cNvPr id="1048645" name=""/>
          <p:cNvSpPr/>
          <p:nvPr>
            <p:ph sz="full" idx="1"/>
          </p:nvPr>
        </p:nvSpPr>
        <p:spPr>
          <a:xfrm rot="0">
            <a:off x="457200" y="1066800"/>
            <a:ext cx="8229600" cy="54102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eaLnBrk="1" hangingPunct="1" latinLnBrk="1" lvl="0">
              <a:buFont typeface="Wingdings" pitchFamily="2" charset="2"/>
              <a:buChar char="Ø"/>
            </a:pPr>
            <a:r>
              <a:rPr altLang="en-US" b="1" lang="en-US"/>
              <a:t>Humor </a:t>
            </a:r>
            <a:r>
              <a:rPr altLang="en-US" lang="en-US"/>
              <a:t>– Helps break the ice, decreases fear and establishes trust. Note that it is defined to a great deal by one’s cultural background hence the need to be very sensitive to the client’s interpretation and use of humor. Is a powerful coping tool as it helps individuals relieve stress and express anger in a socially acceptable way.</a:t>
            </a:r>
          </a:p>
          <a:p>
            <a:pPr eaLnBrk="1" hangingPunct="1" latinLnBrk="1" lvl="0">
              <a:buFont typeface="Wingdings" pitchFamily="2" charset="2"/>
              <a:buChar char="Ø"/>
            </a:pPr>
            <a:endParaRPr altLang="en-US" lang="en-US"/>
          </a:p>
          <a:p>
            <a:pPr eaLnBrk="1" hangingPunct="1" latinLnBrk="1" lvl="0">
              <a:buFont typeface="Wingdings" pitchFamily="2" charset="2"/>
              <a:buChar char="Ø"/>
            </a:pPr>
            <a:r>
              <a:rPr altLang="en-US" b="1" lang="en-US"/>
              <a:t>Nonjudgmental Approach </a:t>
            </a:r>
            <a:r>
              <a:rPr altLang="en-US" lang="en-US"/>
              <a:t>– Acting without biases, preconception, or stereotypes. The nurse does not judge the client or tell them what to do, they accept them as they are.</a:t>
            </a:r>
          </a:p>
        </p:txBody>
      </p:sp>
    </p:spTree>
  </p:cSld>
  <p:clrMapOvr>
    <a:masterClrMapping/>
  </p:clrMapOvr>
  <p:transition spd="slow" advClick="1">
    <p:wheel spokes="1"/>
  </p:transition>
  <p:timing/>
</p:sld>
</file>

<file path=ppt/slides/slide380.xml><?xml version="1.0" encoding="utf-8"?>
<p:sld xmlns:a="http://schemas.openxmlformats.org/drawingml/2006/main" xmlns:r="http://schemas.openxmlformats.org/officeDocument/2006/relationships" xmlns:p="http://schemas.openxmlformats.org/presentationml/2006/main" showMasterSp="1">
  <p:cSld>
    <p:spTree>
      <p:nvGrpSpPr>
        <p:cNvPr id="1470" name=""/>
        <p:cNvGrpSpPr/>
        <p:nvPr/>
      </p:nvGrpSpPr>
      <p:grpSpPr>
        <a:xfrm rot="0">
          <a:off x="0" y="0"/>
          <a:ext cx="0" cy="0"/>
          <a:chOff x="0" y="0"/>
          <a:chExt cx="0" cy="0"/>
        </a:xfrm>
      </p:grpSpPr>
      <p:sp>
        <p:nvSpPr>
          <p:cNvPr id="1049033" name=""/>
          <p:cNvSpPr/>
          <p:nvPr>
            <p:ph sz="full" idx="1"/>
          </p:nvPr>
        </p:nvSpPr>
        <p:spPr>
          <a:xfrm rot="0">
            <a:off x="457200" y="914400"/>
            <a:ext cx="8229600" cy="55626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lang="en-US"/>
              <a:t>REQUIREMENTS</a:t>
            </a:r>
          </a:p>
          <a:p>
            <a:pPr indent="0" lvl="0" marL="0">
              <a:buNone/>
            </a:pPr>
            <a:r>
              <a:rPr altLang="en-US" b="1" lang="en-US"/>
              <a:t>A clean trolley with:</a:t>
            </a:r>
          </a:p>
          <a:p>
            <a:pPr indent="0" lvl="0" marL="0">
              <a:buNone/>
            </a:pPr>
            <a:endParaRPr altLang="en-US" b="1" lang="en-US"/>
          </a:p>
          <a:p>
            <a:pPr indent="0" lvl="0" marL="0">
              <a:buNone/>
            </a:pPr>
            <a:r>
              <a:rPr altLang="en-US" b="1" i="1" lang="en-US"/>
              <a:t>Top shelf:</a:t>
            </a:r>
          </a:p>
          <a:p>
            <a:pPr indent="0" lvl="0" marL="0">
              <a:buFont typeface="Wingdings" pitchFamily="2" charset="2"/>
              <a:buChar char="Ø"/>
            </a:pPr>
            <a:r>
              <a:rPr altLang="en-US" lang="en-US"/>
              <a:t>A clean tray containing;</a:t>
            </a:r>
          </a:p>
          <a:p>
            <a:pPr indent="0" lvl="0" marL="0">
              <a:buFont typeface="Wingdings" pitchFamily="2" charset="2"/>
              <a:buChar char="§"/>
            </a:pPr>
            <a:r>
              <a:rPr altLang="en-US" lang="en-US"/>
              <a:t>Thermometer</a:t>
            </a:r>
          </a:p>
          <a:p>
            <a:pPr indent="0" lvl="0" marL="0">
              <a:buFont typeface="Wingdings" pitchFamily="2" charset="2"/>
              <a:buChar char="§"/>
            </a:pPr>
            <a:r>
              <a:rPr altLang="en-US" lang="en-US"/>
              <a:t>Pulse oximeter</a:t>
            </a:r>
          </a:p>
          <a:p>
            <a:pPr indent="0" lvl="0" marL="0">
              <a:buFont typeface="Wingdings" pitchFamily="2" charset="2"/>
              <a:buChar char="§"/>
            </a:pPr>
            <a:r>
              <a:rPr altLang="en-US" lang="en-US"/>
              <a:t>Stethoscope</a:t>
            </a:r>
          </a:p>
          <a:p>
            <a:pPr indent="0" lvl="0" marL="0">
              <a:buFont typeface="Wingdings" pitchFamily="2" charset="2"/>
              <a:buChar char="§"/>
            </a:pPr>
            <a:r>
              <a:rPr altLang="en-US" lang="en-US"/>
              <a:t>Sphygmomanometer/ Aneroid manometer</a:t>
            </a:r>
          </a:p>
          <a:p>
            <a:pPr indent="0" lvl="0" marL="0">
              <a:buFont typeface="Wingdings" pitchFamily="2" charset="2"/>
              <a:buChar char="§"/>
            </a:pPr>
            <a:r>
              <a:rPr altLang="en-US" lang="en-US"/>
              <a:t>A pack of clean and dry cotton wool balls</a:t>
            </a:r>
          </a:p>
          <a:p>
            <a:pPr indent="0" lvl="0" marL="0">
              <a:buFont typeface="Wingdings" pitchFamily="2" charset="2"/>
              <a:buChar char="§"/>
            </a:pPr>
            <a:r>
              <a:rPr altLang="en-US" lang="en-US"/>
              <a:t>A galipot</a:t>
            </a:r>
          </a:p>
        </p:txBody>
      </p:sp>
    </p:spTree>
  </p:cSld>
  <p:clrMapOvr>
    <a:masterClrMapping/>
  </p:clrMapOvr>
  <p:transition spd="slow" advClick="1">
    <p:wheel spokes="1"/>
  </p:transition>
  <p:timing/>
</p:sld>
</file>

<file path=ppt/slides/slide381.xml><?xml version="1.0" encoding="utf-8"?>
<p:sld xmlns:a="http://schemas.openxmlformats.org/drawingml/2006/main" xmlns:r="http://schemas.openxmlformats.org/officeDocument/2006/relationships" xmlns:p="http://schemas.openxmlformats.org/presentationml/2006/main" showMasterSp="1">
  <p:cSld>
    <p:spTree>
      <p:nvGrpSpPr>
        <p:cNvPr id="1471" name=""/>
        <p:cNvGrpSpPr/>
        <p:nvPr/>
      </p:nvGrpSpPr>
      <p:grpSpPr>
        <a:xfrm rot="0">
          <a:off x="0" y="0"/>
          <a:ext cx="0" cy="0"/>
          <a:chOff x="0" y="0"/>
          <a:chExt cx="0" cy="0"/>
        </a:xfrm>
      </p:grpSpPr>
      <p:sp>
        <p:nvSpPr>
          <p:cNvPr id="1049034" name=""/>
          <p:cNvSpPr/>
          <p:nvPr>
            <p:ph sz="full" idx="1"/>
          </p:nvPr>
        </p:nvSpPr>
        <p:spPr>
          <a:xfrm rot="0">
            <a:off x="457200" y="914400"/>
            <a:ext cx="8229600" cy="54102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lvl="0">
              <a:buFont typeface="Wingdings" pitchFamily="2" charset="2"/>
              <a:buChar char="§"/>
            </a:pPr>
            <a:r>
              <a:rPr altLang="en-US" lang="en-US"/>
              <a:t>Methylated spirit/ antiseptic solution</a:t>
            </a:r>
          </a:p>
          <a:p>
            <a:pPr lvl="0">
              <a:buFont typeface="Wingdings" pitchFamily="2" charset="2"/>
              <a:buChar char="§"/>
            </a:pPr>
            <a:r>
              <a:rPr altLang="en-US" lang="en-US"/>
              <a:t>Lubricant (for rectal temperature)</a:t>
            </a:r>
          </a:p>
          <a:p>
            <a:pPr lvl="0">
              <a:buFont typeface="Wingdings" pitchFamily="2" charset="2"/>
              <a:buChar char="§"/>
            </a:pPr>
            <a:r>
              <a:rPr altLang="en-US" lang="en-US"/>
              <a:t>Box of clean gloves</a:t>
            </a:r>
          </a:p>
          <a:p>
            <a:pPr lvl="0">
              <a:buNone/>
            </a:pPr>
            <a:endParaRPr altLang="en-US" lang="en-US"/>
          </a:p>
          <a:p>
            <a:pPr lvl="0">
              <a:buFont typeface="Wingdings" pitchFamily="2" charset="2"/>
              <a:buChar char="Ø"/>
            </a:pPr>
            <a:r>
              <a:rPr altLang="en-US" lang="en-US"/>
              <a:t>Observation charts</a:t>
            </a:r>
          </a:p>
          <a:p>
            <a:pPr lvl="0">
              <a:buFont typeface="Wingdings" pitchFamily="2" charset="2"/>
              <a:buChar char="Ø"/>
            </a:pPr>
            <a:r>
              <a:rPr altLang="en-US" lang="en-US"/>
              <a:t>Paper to record findings for reporting </a:t>
            </a:r>
          </a:p>
          <a:p>
            <a:pPr lvl="0">
              <a:buFont typeface="Wingdings" pitchFamily="2" charset="2"/>
              <a:buChar char="Ø"/>
            </a:pPr>
            <a:r>
              <a:rPr altLang="en-US" lang="en-US"/>
              <a:t>Watch </a:t>
            </a:r>
          </a:p>
          <a:p>
            <a:pPr lvl="0">
              <a:buNone/>
            </a:pPr>
            <a:endParaRPr altLang="en-US" lang="en-US"/>
          </a:p>
          <a:p>
            <a:pPr lvl="0">
              <a:buNone/>
            </a:pPr>
            <a:r>
              <a:rPr altLang="en-US" b="1" i="1" lang="en-US"/>
              <a:t>Bottom shelf:</a:t>
            </a:r>
          </a:p>
          <a:p>
            <a:pPr lvl="0">
              <a:buFont typeface="Wingdings" pitchFamily="2" charset="2"/>
              <a:buChar char="Ø"/>
            </a:pPr>
            <a:r>
              <a:rPr altLang="en-US" lang="en-US"/>
              <a:t>Decontaminant in a container</a:t>
            </a:r>
          </a:p>
          <a:p>
            <a:pPr lvl="0">
              <a:buFont typeface="Wingdings" pitchFamily="2" charset="2"/>
              <a:buChar char="Ø"/>
            </a:pPr>
            <a:r>
              <a:rPr altLang="en-US" lang="en-US"/>
              <a:t>A receiver for soiled cotton wool swabs</a:t>
            </a:r>
          </a:p>
          <a:p>
            <a:pPr lvl="0"/>
            <a:endParaRPr altLang="en-US" lang="en-US"/>
          </a:p>
        </p:txBody>
      </p:sp>
    </p:spTree>
  </p:cSld>
  <p:clrMapOvr>
    <a:masterClrMapping/>
  </p:clrMapOvr>
  <p:transition spd="slow" advClick="1">
    <p:wheel spokes="1"/>
  </p:transition>
  <p:timing/>
</p:sld>
</file>

<file path=ppt/slides/slide382.xml><?xml version="1.0" encoding="utf-8"?>
<p:sld xmlns:a="http://schemas.openxmlformats.org/drawingml/2006/main" xmlns:r="http://schemas.openxmlformats.org/officeDocument/2006/relationships" xmlns:p="http://schemas.openxmlformats.org/presentationml/2006/main" showMasterSp="1">
  <p:cSld>
    <p:spTree>
      <p:nvGrpSpPr>
        <p:cNvPr id="1472" name=""/>
        <p:cNvGrpSpPr/>
        <p:nvPr/>
      </p:nvGrpSpPr>
      <p:grpSpPr>
        <a:xfrm rot="0">
          <a:off x="0" y="0"/>
          <a:ext cx="0" cy="0"/>
          <a:chOff x="0" y="0"/>
          <a:chExt cx="0" cy="0"/>
        </a:xfrm>
      </p:grpSpPr>
      <p:sp>
        <p:nvSpPr>
          <p:cNvPr id="1049035" name=""/>
          <p:cNvSpPr/>
          <p:nvPr>
            <p:ph sz="full" idx="1"/>
          </p:nvPr>
        </p:nvSpPr>
        <p:spPr>
          <a:xfrm rot="0">
            <a:off x="457200" y="609600"/>
            <a:ext cx="8229600" cy="57150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algn="ctr" indent="0" lvl="0" marL="0">
              <a:buNone/>
            </a:pPr>
            <a:r>
              <a:rPr altLang="en-US" b="1" lang="en-US"/>
              <a:t>TEMPERATURE</a:t>
            </a:r>
          </a:p>
          <a:p>
            <a:pPr indent="0" lvl="0" marL="0">
              <a:buFont typeface="Wingdings" pitchFamily="2" charset="2"/>
              <a:buChar char="Ø"/>
            </a:pPr>
            <a:r>
              <a:rPr altLang="en-US" lang="en-US"/>
              <a:t>Temperature assessment involves measuring the balance between heat production and heat loss by the body</a:t>
            </a:r>
          </a:p>
          <a:p>
            <a:pPr indent="0" lvl="0" marL="0">
              <a:buFont typeface="Wingdings" pitchFamily="2" charset="2"/>
              <a:buChar char="Ø"/>
            </a:pPr>
            <a:r>
              <a:rPr altLang="en-US" lang="en-US"/>
              <a:t>Temperature measurement is by </a:t>
            </a:r>
            <a:r>
              <a:rPr altLang="en-US" b="1" lang="en-US"/>
              <a:t>Thermometers</a:t>
            </a:r>
          </a:p>
          <a:p>
            <a:pPr indent="0" lvl="0" marL="0">
              <a:buNone/>
            </a:pPr>
            <a:r>
              <a:rPr altLang="en-US" b="1" lang="en-US"/>
              <a:t>Basal Body Temperature</a:t>
            </a:r>
          </a:p>
          <a:p>
            <a:pPr indent="0" lvl="0" marL="0">
              <a:buFont typeface="Wingdings" pitchFamily="2" charset="2"/>
              <a:buChar char="Ø"/>
            </a:pPr>
            <a:r>
              <a:rPr altLang="en-US" lang="en-US"/>
              <a:t>It is the lowest temperature attained by the body during rest (usually during sleep). </a:t>
            </a:r>
          </a:p>
          <a:p>
            <a:pPr indent="0" lvl="0" marL="0">
              <a:buFont typeface="Wingdings" pitchFamily="2" charset="2"/>
              <a:buChar char="Ø"/>
            </a:pPr>
            <a:r>
              <a:rPr altLang="en-US" lang="en-US"/>
              <a:t>It is generally measured immediately after awakening and before any physical activity has been undertaken, although the temperature measured at that time is somewhat higher than the true basal body temperature. </a:t>
            </a:r>
          </a:p>
          <a:p>
            <a:pPr indent="0" lvl="0" marL="0">
              <a:buNone/>
            </a:pPr>
            <a:endParaRPr altLang="en-US" lang="en-US"/>
          </a:p>
        </p:txBody>
      </p:sp>
    </p:spTree>
  </p:cSld>
  <p:clrMapOvr>
    <a:masterClrMapping/>
  </p:clrMapOvr>
  <p:transition spd="slow" advClick="1">
    <p:wheel spokes="1"/>
  </p:transition>
  <p:timing/>
</p:sld>
</file>

<file path=ppt/slides/slide383.xml><?xml version="1.0" encoding="utf-8"?>
<p:sld xmlns:a="http://schemas.openxmlformats.org/drawingml/2006/main" xmlns:r="http://schemas.openxmlformats.org/officeDocument/2006/relationships" xmlns:p="http://schemas.openxmlformats.org/presentationml/2006/main" showMasterSp="1">
  <p:cSld>
    <p:spTree>
      <p:nvGrpSpPr>
        <p:cNvPr id="1473" name=""/>
        <p:cNvGrpSpPr/>
        <p:nvPr/>
      </p:nvGrpSpPr>
      <p:grpSpPr>
        <a:xfrm rot="0">
          <a:off x="0" y="0"/>
          <a:ext cx="0" cy="0"/>
          <a:chOff x="0" y="0"/>
          <a:chExt cx="0" cy="0"/>
        </a:xfrm>
      </p:grpSpPr>
      <p:sp>
        <p:nvSpPr>
          <p:cNvPr id="1049036" name=""/>
          <p:cNvSpPr/>
          <p:nvPr>
            <p:ph sz="full" idx="1"/>
          </p:nvPr>
        </p:nvSpPr>
        <p:spPr>
          <a:xfrm rot="0">
            <a:off x="457200" y="533400"/>
            <a:ext cx="8229600" cy="60198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lang="en-US"/>
              <a:t>Core Temperature</a:t>
            </a:r>
          </a:p>
          <a:p>
            <a:pPr indent="0" lvl="0" marL="0">
              <a:buFont typeface="Wingdings" pitchFamily="2" charset="2"/>
              <a:buChar char="Ø"/>
            </a:pPr>
            <a:r>
              <a:rPr altLang="en-US" lang="en-US"/>
              <a:t>Also called core body temperature, is the operating temperature of an organism, specifically in deep structures of the body such as the liver, in comparison to temperatures of peripheral tissues. </a:t>
            </a:r>
          </a:p>
          <a:p>
            <a:pPr indent="0" lvl="0" marL="0">
              <a:buFont typeface="Wingdings" pitchFamily="2" charset="2"/>
              <a:buChar char="Ø"/>
            </a:pPr>
            <a:r>
              <a:rPr altLang="en-US" lang="en-US"/>
              <a:t>Core temperature is normally maintained within a narrow range so that essential enzymatic reactions can occur. </a:t>
            </a:r>
          </a:p>
          <a:p>
            <a:pPr indent="0" lvl="0" marL="0">
              <a:buFont typeface="Wingdings" pitchFamily="2" charset="2"/>
              <a:buChar char="Ø"/>
            </a:pPr>
            <a:r>
              <a:rPr altLang="en-US" lang="en-US"/>
              <a:t>Rectal temperature examination is used to estimate core temperature (oral temperature is affected by hot or cold drinks and mouth-breathing). </a:t>
            </a:r>
          </a:p>
          <a:p>
            <a:pPr indent="0" lvl="0" marL="0">
              <a:buFont typeface="Wingdings" pitchFamily="2" charset="2"/>
              <a:buChar char="Ø"/>
            </a:pPr>
            <a:r>
              <a:rPr altLang="en-US" lang="en-US"/>
              <a:t>Rectal temperature is expected to be approximately one Fahrenheit degree higher than an oral temperature taken on the same person at the same </a:t>
            </a:r>
          </a:p>
        </p:txBody>
      </p:sp>
    </p:spTree>
  </p:cSld>
  <p:clrMapOvr>
    <a:masterClrMapping/>
  </p:clrMapOvr>
  <p:transition spd="slow" advClick="1">
    <p:wheel spokes="1"/>
  </p:transition>
  <p:timing/>
</p:sld>
</file>

<file path=ppt/slides/slide384.xml><?xml version="1.0" encoding="utf-8"?>
<p:sld xmlns:a="http://schemas.openxmlformats.org/drawingml/2006/main" xmlns:r="http://schemas.openxmlformats.org/officeDocument/2006/relationships" xmlns:p="http://schemas.openxmlformats.org/presentationml/2006/main" showMasterSp="1">
  <p:cSld>
    <p:spTree>
      <p:nvGrpSpPr>
        <p:cNvPr id="1474" name=""/>
        <p:cNvGrpSpPr/>
        <p:nvPr/>
      </p:nvGrpSpPr>
      <p:grpSpPr>
        <a:xfrm rot="0">
          <a:off x="0" y="0"/>
          <a:ext cx="0" cy="0"/>
          <a:chOff x="0" y="0"/>
          <a:chExt cx="0" cy="0"/>
        </a:xfrm>
      </p:grpSpPr>
      <p:sp>
        <p:nvSpPr>
          <p:cNvPr id="1049037" name=""/>
          <p:cNvSpPr/>
          <p:nvPr>
            <p:ph sz="full" idx="1"/>
          </p:nvPr>
        </p:nvSpPr>
        <p:spPr>
          <a:xfrm rot="0">
            <a:off x="457200" y="914400"/>
            <a:ext cx="8229600" cy="54102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lang="en-US"/>
              <a:t>Units Of Measurement</a:t>
            </a:r>
          </a:p>
          <a:p>
            <a:pPr indent="0" lvl="0" marL="0">
              <a:buFont typeface="Wingdings" pitchFamily="2" charset="2"/>
              <a:buChar char="Ø"/>
            </a:pPr>
            <a:r>
              <a:rPr altLang="en-US" lang="en-US"/>
              <a:t>Temperature is measured in Degrees Celsius or Fahrenheit</a:t>
            </a:r>
          </a:p>
          <a:p>
            <a:pPr indent="0" lvl="0" marL="0">
              <a:buNone/>
            </a:pPr>
            <a:endParaRPr altLang="en-US" lang="en-US"/>
          </a:p>
          <a:p>
            <a:pPr indent="0" lvl="0" marL="0">
              <a:buFont typeface="Wingdings" pitchFamily="2" charset="2"/>
              <a:buChar char="Ø"/>
            </a:pPr>
            <a:r>
              <a:rPr altLang="en-US" lang="en-US"/>
              <a:t>The Celsius thermometers use the Celsius (°C) as the measurement unit while the Fahrenheit thermometers use Fahrenheit (°F) as the temperature measurement unit. </a:t>
            </a:r>
          </a:p>
          <a:p>
            <a:pPr indent="0" lvl="0" marL="0">
              <a:buFont typeface="Wingdings" pitchFamily="2" charset="2"/>
              <a:buChar char="Ø"/>
            </a:pPr>
            <a:endParaRPr altLang="en-US" lang="en-US"/>
          </a:p>
          <a:p>
            <a:pPr indent="0" lvl="0" marL="0">
              <a:buFont typeface="Wingdings" pitchFamily="2" charset="2"/>
              <a:buChar char="Ø"/>
            </a:pPr>
            <a:r>
              <a:rPr altLang="en-US" lang="en-US"/>
              <a:t>Some thermometers have the measuring scales for both Celsius and Fahrenheit. These thermometers give the reading in Celsius as well as Fahrenheit.</a:t>
            </a:r>
          </a:p>
        </p:txBody>
      </p:sp>
    </p:spTree>
  </p:cSld>
  <p:clrMapOvr>
    <a:masterClrMapping/>
  </p:clrMapOvr>
  <p:transition spd="slow" advClick="1">
    <p:wheel spokes="1"/>
  </p:transition>
  <p:timing/>
</p:sld>
</file>

<file path=ppt/slides/slide385.xml><?xml version="1.0" encoding="utf-8"?>
<p:sld xmlns:a="http://schemas.openxmlformats.org/drawingml/2006/main" xmlns:r="http://schemas.openxmlformats.org/officeDocument/2006/relationships" xmlns:p="http://schemas.openxmlformats.org/presentationml/2006/main" showMasterSp="1">
  <p:cSld>
    <p:spTree>
      <p:nvGrpSpPr>
        <p:cNvPr id="1475" name=""/>
        <p:cNvGrpSpPr/>
        <p:nvPr/>
      </p:nvGrpSpPr>
      <p:grpSpPr>
        <a:xfrm rot="0">
          <a:off x="0" y="0"/>
          <a:ext cx="0" cy="0"/>
          <a:chOff x="0" y="0"/>
          <a:chExt cx="0" cy="0"/>
        </a:xfrm>
      </p:grpSpPr>
      <p:sp>
        <p:nvSpPr>
          <p:cNvPr id="1049038" name=""/>
          <p:cNvSpPr/>
          <p:nvPr>
            <p:ph sz="full" idx="1"/>
          </p:nvPr>
        </p:nvSpPr>
        <p:spPr>
          <a:xfrm rot="0">
            <a:off x="457200" y="990600"/>
            <a:ext cx="8229600" cy="53340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lang="en-US"/>
              <a:t>Mechanism of Different Types of Thermometers</a:t>
            </a:r>
          </a:p>
          <a:p>
            <a:pPr indent="0" lvl="0" marL="0">
              <a:buNone/>
            </a:pPr>
            <a:r>
              <a:rPr altLang="en-US" b="1" i="1" lang="en-US" u="sng"/>
              <a:t>1. Mercury and Alcohol Thermometers</a:t>
            </a:r>
          </a:p>
          <a:p>
            <a:pPr indent="0" lvl="0" marL="0">
              <a:buFont typeface="Wingdings" pitchFamily="2" charset="2"/>
              <a:buChar char="Ø"/>
            </a:pPr>
            <a:r>
              <a:rPr altLang="en-US" b="1" i="1" lang="en-US"/>
              <a:t>Mercury thermometers </a:t>
            </a:r>
            <a:r>
              <a:rPr altLang="en-US" lang="en-US"/>
              <a:t>have mercury filled in a glass tube and has a glass bulb at the bottom.</a:t>
            </a:r>
          </a:p>
          <a:p>
            <a:pPr indent="0" lvl="0" marL="0">
              <a:buNone/>
            </a:pPr>
            <a:endParaRPr altLang="en-US" lang="en-US"/>
          </a:p>
          <a:p>
            <a:pPr indent="0" lvl="0" marL="0">
              <a:buFont typeface="Wingdings" pitchFamily="2" charset="2"/>
              <a:buChar char="Ø"/>
            </a:pPr>
            <a:r>
              <a:rPr altLang="en-US" lang="en-US"/>
              <a:t>As the temperature increases, the mercury rises in the glass tube. </a:t>
            </a:r>
          </a:p>
          <a:p>
            <a:pPr indent="0" lvl="0" marL="0">
              <a:buNone/>
            </a:pPr>
            <a:endParaRPr altLang="en-US" lang="en-US"/>
          </a:p>
          <a:p>
            <a:pPr indent="0" lvl="0" marL="0">
              <a:buFont typeface="Wingdings" pitchFamily="2" charset="2"/>
              <a:buChar char="Ø"/>
            </a:pPr>
            <a:r>
              <a:rPr altLang="en-US" lang="en-US"/>
              <a:t>The glass tube is calibrated in Celsius, Fahrenheit or both. The rise in mercury determines the temperature according to the calibration. </a:t>
            </a:r>
          </a:p>
          <a:p>
            <a:pPr indent="0" lvl="0" marL="0"/>
            <a:endParaRPr altLang="en-US" lang="en-US"/>
          </a:p>
        </p:txBody>
      </p:sp>
    </p:spTree>
  </p:cSld>
  <p:clrMapOvr>
    <a:masterClrMapping/>
  </p:clrMapOvr>
  <p:transition spd="slow" advClick="1">
    <p:wheel spokes="1"/>
  </p:transition>
  <p:timing/>
</p:sld>
</file>

<file path=ppt/slides/slide386.xml><?xml version="1.0" encoding="utf-8"?>
<p:sld xmlns:a="http://schemas.openxmlformats.org/drawingml/2006/main" xmlns:r="http://schemas.openxmlformats.org/officeDocument/2006/relationships" xmlns:p="http://schemas.openxmlformats.org/presentationml/2006/main" showMasterSp="1">
  <p:cSld>
    <p:spTree>
      <p:nvGrpSpPr>
        <p:cNvPr id="1476" name=""/>
        <p:cNvGrpSpPr/>
        <p:nvPr/>
      </p:nvGrpSpPr>
      <p:grpSpPr>
        <a:xfrm rot="0">
          <a:off x="0" y="0"/>
          <a:ext cx="0" cy="0"/>
          <a:chOff x="0" y="0"/>
          <a:chExt cx="0" cy="0"/>
        </a:xfrm>
      </p:grpSpPr>
      <p:sp>
        <p:nvSpPr>
          <p:cNvPr id="1049039" name=""/>
          <p:cNvSpPr/>
          <p:nvPr>
            <p:ph sz="full" idx="1"/>
          </p:nvPr>
        </p:nvSpPr>
        <p:spPr>
          <a:xfrm rot="0">
            <a:off x="457200" y="1143000"/>
            <a:ext cx="8229600" cy="51816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lvl="0">
              <a:buFont typeface="Wingdings" pitchFamily="2" charset="2"/>
              <a:buChar char="Ø"/>
            </a:pPr>
            <a:r>
              <a:rPr altLang="en-US" b="1" i="1" lang="en-US"/>
              <a:t>Alcohol thermometers </a:t>
            </a:r>
            <a:r>
              <a:rPr altLang="en-US" lang="en-US"/>
              <a:t>have ethanol or toluene instead of mercury in the glass tube. All the other mechanism of the thermometer are same as that of the mercury thermometer. </a:t>
            </a:r>
          </a:p>
          <a:p>
            <a:pPr lvl="0">
              <a:buNone/>
            </a:pPr>
            <a:endParaRPr altLang="en-US" lang="en-US"/>
          </a:p>
          <a:p>
            <a:pPr lvl="0">
              <a:buNone/>
            </a:pPr>
            <a:r>
              <a:rPr altLang="en-US" b="1" i="1" lang="en-US" u="sng"/>
              <a:t>2. Digital Thermometers</a:t>
            </a:r>
          </a:p>
          <a:p>
            <a:pPr lvl="0">
              <a:buFont typeface="Wingdings" pitchFamily="2" charset="2"/>
              <a:buChar char="Ø"/>
            </a:pPr>
            <a:r>
              <a:rPr altLang="en-US" b="1" i="1" lang="en-US"/>
              <a:t>Digital thermometers </a:t>
            </a:r>
            <a:r>
              <a:rPr altLang="en-US" lang="en-US"/>
              <a:t>use thermocouples or thermistors to sense the change in temperature and display the temperature on a digital display. </a:t>
            </a:r>
          </a:p>
          <a:p>
            <a:pPr lvl="0">
              <a:buFont typeface="Wingdings" pitchFamily="2" charset="2"/>
              <a:buChar char="Ø"/>
            </a:pPr>
            <a:endParaRPr altLang="en-US" lang="en-US"/>
          </a:p>
          <a:p>
            <a:pPr lvl="0">
              <a:buFont typeface="Wingdings" pitchFamily="2" charset="2"/>
              <a:buChar char="Ø"/>
            </a:pPr>
            <a:r>
              <a:rPr altLang="en-US" b="1" i="1" lang="en-US"/>
              <a:t>Infrared thermometers </a:t>
            </a:r>
            <a:r>
              <a:rPr altLang="en-US" lang="en-US"/>
              <a:t>use the infrared sensors to determine the temperature and have a digital display.</a:t>
            </a:r>
          </a:p>
        </p:txBody>
      </p:sp>
    </p:spTree>
  </p:cSld>
  <p:clrMapOvr>
    <a:masterClrMapping/>
  </p:clrMapOvr>
  <p:transition spd="slow" advClick="1">
    <p:wheel spokes="1"/>
  </p:transition>
  <p:timing/>
</p:sld>
</file>

<file path=ppt/slides/slide387.xml><?xml version="1.0" encoding="utf-8"?>
<p:sld xmlns:a="http://schemas.openxmlformats.org/drawingml/2006/main" xmlns:r="http://schemas.openxmlformats.org/officeDocument/2006/relationships" xmlns:p="http://schemas.openxmlformats.org/presentationml/2006/main" showMasterSp="1">
  <p:cSld>
    <p:spTree>
      <p:nvGrpSpPr>
        <p:cNvPr id="1477" name=""/>
        <p:cNvGrpSpPr/>
        <p:nvPr/>
      </p:nvGrpSpPr>
      <p:grpSpPr>
        <a:xfrm rot="0">
          <a:off x="0" y="0"/>
          <a:ext cx="0" cy="0"/>
          <a:chOff x="0" y="0"/>
          <a:chExt cx="0" cy="0"/>
        </a:xfrm>
      </p:grpSpPr>
      <p:sp>
        <p:nvSpPr>
          <p:cNvPr id="1049040" name=""/>
          <p:cNvSpPr/>
          <p:nvPr>
            <p:ph type="title" sz="full" idx="0"/>
          </p:nvPr>
        </p:nvSpPr>
        <p:spPr>
          <a:xfrm rot="0">
            <a:off x="457200" y="228600"/>
            <a:ext cx="8229600" cy="514350"/>
          </a:xfrm>
          <a:prstGeom prst="rect"/>
          <a:noFill/>
          <a:ln>
            <a:noFill/>
          </a:ln>
        </p:spPr>
        <p:txBody>
          <a:bodyPr anchor="b" bIns="0" lIns="0" rIns="0" tIns="45720" vert="horz"/>
          <a:lstStyle>
            <a:lvl1pPr algn="l" fontAlgn="base" indent="0" latinLnBrk="1" marL="0" rtl="0">
              <a:lnSpc>
                <a:spcPct val="100000"/>
              </a:lnSpc>
              <a:spcBef>
                <a:spcPct val="0"/>
              </a:spcBef>
              <a:spcAft>
                <a:spcPct val="0"/>
              </a:spcAft>
              <a:buFontTx/>
              <a:buNone/>
              <a:defRPr baseline="0" b="0" sz="5000" i="0" u="none">
                <a:solidFill>
                  <a:schemeClr val="lt2"/>
                </a:solidFill>
                <a:latin typeface="Calibri" pitchFamily="34" charset="0"/>
                <a:sym typeface="Calibri" pitchFamily="34" charset="0"/>
              </a:defRPr>
            </a:lvl1pPr>
          </a:lstStyle>
          <a:p>
            <a:pPr algn="ctr" lvl="0"/>
            <a:r>
              <a:rPr altLang="en-US" b="1" sz="2800" lang="en-US"/>
              <a:t>Mercury/ Alcohol Thermometer</a:t>
            </a:r>
          </a:p>
        </p:txBody>
      </p:sp>
      <p:pic>
        <p:nvPicPr>
          <p:cNvPr id="2097189" name=""/>
          <p:cNvPicPr>
            <a:picLocks/>
          </p:cNvPicPr>
          <p:nvPr>
            <p:ph sz="full" idx="1"/>
          </p:nvPr>
        </p:nvPicPr>
        <p:blipFill>
          <a:blip xmlns:r="http://schemas.openxmlformats.org/officeDocument/2006/relationships" r:embed="rId1"/>
          <a:srcRect l="0" t="0" r="0" b="0"/>
          <a:stretch>
            <a:fillRect/>
          </a:stretch>
        </p:blipFill>
        <p:spPr>
          <a:xfrm rot="0">
            <a:off x="1295400" y="1219200"/>
            <a:ext cx="6705600" cy="4495800"/>
          </a:xfrm>
          <a:prstGeom prst="rect"/>
          <a:noFill/>
          <a:ln>
            <a:noFill/>
          </a:ln>
        </p:spPr>
      </p:pic>
    </p:spTree>
  </p:cSld>
  <p:clrMapOvr>
    <a:masterClrMapping/>
  </p:clrMapOvr>
  <p:transition spd="slow" advClick="1">
    <p:wheel spokes="1"/>
  </p:transition>
  <p:timing/>
</p:sld>
</file>

<file path=ppt/slides/slide388.xml><?xml version="1.0" encoding="utf-8"?>
<p:sld xmlns:a="http://schemas.openxmlformats.org/drawingml/2006/main" xmlns:r="http://schemas.openxmlformats.org/officeDocument/2006/relationships" xmlns:p="http://schemas.openxmlformats.org/presentationml/2006/main" showMasterSp="1">
  <p:cSld>
    <p:spTree>
      <p:nvGrpSpPr>
        <p:cNvPr id="1478" name=""/>
        <p:cNvGrpSpPr/>
        <p:nvPr/>
      </p:nvGrpSpPr>
      <p:grpSpPr>
        <a:xfrm rot="0">
          <a:off x="0" y="0"/>
          <a:ext cx="0" cy="0"/>
          <a:chOff x="0" y="0"/>
          <a:chExt cx="0" cy="0"/>
        </a:xfrm>
      </p:grpSpPr>
      <p:sp>
        <p:nvSpPr>
          <p:cNvPr id="1049041" name=""/>
          <p:cNvSpPr/>
          <p:nvPr>
            <p:ph type="title" sz="full" idx="0"/>
          </p:nvPr>
        </p:nvSpPr>
        <p:spPr>
          <a:xfrm rot="0">
            <a:off x="457200" y="304800"/>
            <a:ext cx="8229600" cy="685800"/>
          </a:xfrm>
          <a:prstGeom prst="rect"/>
          <a:noFill/>
          <a:ln>
            <a:noFill/>
          </a:ln>
        </p:spPr>
        <p:txBody>
          <a:bodyPr anchor="b" bIns="0" lIns="0" rIns="0" tIns="45720" vert="horz"/>
          <a:lstStyle>
            <a:lvl1pPr algn="l" fontAlgn="base" indent="0" latinLnBrk="1" marL="0" rtl="0">
              <a:lnSpc>
                <a:spcPct val="100000"/>
              </a:lnSpc>
              <a:spcBef>
                <a:spcPct val="0"/>
              </a:spcBef>
              <a:spcAft>
                <a:spcPct val="0"/>
              </a:spcAft>
              <a:buFontTx/>
              <a:buNone/>
              <a:defRPr baseline="0" b="0" sz="5000" i="0" u="none">
                <a:solidFill>
                  <a:schemeClr val="lt2"/>
                </a:solidFill>
                <a:latin typeface="Calibri" pitchFamily="34" charset="0"/>
                <a:sym typeface="Calibri" pitchFamily="34" charset="0"/>
              </a:defRPr>
            </a:lvl1pPr>
          </a:lstStyle>
          <a:p>
            <a:pPr algn="ctr" lvl="0"/>
            <a:r>
              <a:rPr altLang="en-US" b="1" sz="2800" lang="en-US"/>
              <a:t>Digital Thermometers</a:t>
            </a:r>
          </a:p>
        </p:txBody>
      </p:sp>
      <p:pic>
        <p:nvPicPr>
          <p:cNvPr id="2097190" name=""/>
          <p:cNvPicPr>
            <a:picLocks/>
          </p:cNvPicPr>
          <p:nvPr>
            <p:ph sz="full" idx="1"/>
          </p:nvPr>
        </p:nvPicPr>
        <p:blipFill>
          <a:blip xmlns:r="http://schemas.openxmlformats.org/officeDocument/2006/relationships" r:embed="rId1"/>
          <a:srcRect l="0" t="0" r="0" b="0"/>
          <a:stretch>
            <a:fillRect/>
          </a:stretch>
        </p:blipFill>
        <p:spPr>
          <a:xfrm rot="0">
            <a:off x="762000" y="1447800"/>
            <a:ext cx="7239000" cy="4419600"/>
          </a:xfrm>
          <a:prstGeom prst="rect"/>
          <a:noFill/>
          <a:ln>
            <a:noFill/>
          </a:ln>
        </p:spPr>
      </p:pic>
    </p:spTree>
  </p:cSld>
  <p:clrMapOvr>
    <a:masterClrMapping/>
  </p:clrMapOvr>
  <p:transition spd="slow" advClick="1">
    <p:wheel spokes="1"/>
  </p:transition>
  <p:timing/>
</p:sld>
</file>

<file path=ppt/slides/slide389.xml><?xml version="1.0" encoding="utf-8"?>
<p:sld xmlns:a="http://schemas.openxmlformats.org/drawingml/2006/main" xmlns:r="http://schemas.openxmlformats.org/officeDocument/2006/relationships" xmlns:p="http://schemas.openxmlformats.org/presentationml/2006/main" showMasterSp="1">
  <p:cSld>
    <p:spTree>
      <p:nvGrpSpPr>
        <p:cNvPr id="1479" name=""/>
        <p:cNvGrpSpPr/>
        <p:nvPr/>
      </p:nvGrpSpPr>
      <p:grpSpPr>
        <a:xfrm rot="0">
          <a:off x="0" y="0"/>
          <a:ext cx="0" cy="0"/>
          <a:chOff x="0" y="0"/>
          <a:chExt cx="0" cy="0"/>
        </a:xfrm>
      </p:grpSpPr>
      <p:pic>
        <p:nvPicPr>
          <p:cNvPr id="2097191" name=""/>
          <p:cNvPicPr>
            <a:picLocks/>
          </p:cNvPicPr>
          <p:nvPr>
            <p:ph sz="full" idx="1"/>
          </p:nvPr>
        </p:nvPicPr>
        <p:blipFill>
          <a:blip xmlns:r="http://schemas.openxmlformats.org/officeDocument/2006/relationships" r:embed="rId1"/>
          <a:srcRect l="0" t="0" r="0" b="0"/>
          <a:stretch>
            <a:fillRect/>
          </a:stretch>
        </p:blipFill>
        <p:spPr>
          <a:xfrm rot="0">
            <a:off x="1143000" y="838200"/>
            <a:ext cx="7010400" cy="5029200"/>
          </a:xfrm>
          <a:prstGeom prst="rect"/>
          <a:noFill/>
          <a:ln>
            <a:noFill/>
          </a:ln>
        </p:spPr>
      </p:pic>
    </p:spTree>
  </p:cSld>
  <p:clrMapOvr>
    <a:masterClrMapping/>
  </p:clrMapOvr>
  <p:transition spd="slow" advClick="1">
    <p:wheel spokes="1"/>
  </p:transition>
  <p:timing/>
</p:sld>
</file>

<file path=ppt/slides/slide39.xml><?xml version="1.0" encoding="utf-8"?>
<p:sld xmlns:a="http://schemas.openxmlformats.org/drawingml/2006/main" xmlns:r="http://schemas.openxmlformats.org/officeDocument/2006/relationships" xmlns:p="http://schemas.openxmlformats.org/presentationml/2006/main" showMasterSp="1">
  <p:cSld>
    <p:spTree>
      <p:nvGrpSpPr>
        <p:cNvPr id="1121" name=""/>
        <p:cNvGrpSpPr/>
        <p:nvPr/>
      </p:nvGrpSpPr>
      <p:grpSpPr>
        <a:xfrm rot="0">
          <a:off x="0" y="0"/>
          <a:ext cx="0" cy="0"/>
          <a:chOff x="0" y="0"/>
          <a:chExt cx="0" cy="0"/>
        </a:xfrm>
      </p:grpSpPr>
      <p:sp>
        <p:nvSpPr>
          <p:cNvPr id="1048646" name=""/>
          <p:cNvSpPr/>
          <p:nvPr>
            <p:ph sz="full" idx="1"/>
          </p:nvPr>
        </p:nvSpPr>
        <p:spPr>
          <a:xfrm rot="0">
            <a:off x="457200" y="1143000"/>
            <a:ext cx="8229600" cy="4983162"/>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eaLnBrk="1" hangingPunct="1" latinLnBrk="1" lvl="0">
              <a:buFont typeface="Wingdings" pitchFamily="2" charset="2"/>
              <a:buChar char="Ø"/>
            </a:pPr>
            <a:r>
              <a:rPr altLang="en-US" b="1" lang="en-US"/>
              <a:t>Flexibility</a:t>
            </a:r>
            <a:r>
              <a:rPr altLang="en-US" lang="en-US"/>
              <a:t> – The nurse should be ready for unexpected – knowing that every day is filled with unplanned events and situations. Staying calm during a crisis is a characteristic of a flexible nurse.</a:t>
            </a:r>
          </a:p>
          <a:p>
            <a:pPr eaLnBrk="1" hangingPunct="1" latinLnBrk="1" lvl="0">
              <a:buFont typeface="Wingdings" pitchFamily="2" charset="2"/>
              <a:buChar char="Ø"/>
            </a:pPr>
            <a:endParaRPr altLang="en-US" lang="en-US"/>
          </a:p>
          <a:p>
            <a:pPr eaLnBrk="1" hangingPunct="1" latinLnBrk="1" lvl="0">
              <a:buFont typeface="Wingdings" pitchFamily="2" charset="2"/>
              <a:buChar char="Ø"/>
            </a:pPr>
            <a:r>
              <a:rPr altLang="en-US" b="1" lang="en-US"/>
              <a:t>Risk – Taking </a:t>
            </a:r>
            <a:r>
              <a:rPr altLang="en-US" lang="en-US"/>
              <a:t>– Is a behavior that leads to innovative problem solving. To be risk takers, the nurses need to try something new, step out of the ordinary and not to be bound by tradition or fear.</a:t>
            </a:r>
          </a:p>
        </p:txBody>
      </p:sp>
    </p:spTree>
  </p:cSld>
  <p:clrMapOvr>
    <a:masterClrMapping/>
  </p:clrMapOvr>
  <p:transition spd="slow" advClick="1">
    <p:wheel spokes="1"/>
  </p:transition>
  <p:timing/>
</p:sld>
</file>

<file path=ppt/slides/slide390.xml><?xml version="1.0" encoding="utf-8"?>
<p:sld xmlns:a="http://schemas.openxmlformats.org/drawingml/2006/main" xmlns:r="http://schemas.openxmlformats.org/officeDocument/2006/relationships" xmlns:p="http://schemas.openxmlformats.org/presentationml/2006/main" showMasterSp="1">
  <p:cSld>
    <p:spTree>
      <p:nvGrpSpPr>
        <p:cNvPr id="1480" name=""/>
        <p:cNvGrpSpPr/>
        <p:nvPr/>
      </p:nvGrpSpPr>
      <p:grpSpPr>
        <a:xfrm rot="0">
          <a:off x="0" y="0"/>
          <a:ext cx="0" cy="0"/>
          <a:chOff x="0" y="0"/>
          <a:chExt cx="0" cy="0"/>
        </a:xfrm>
      </p:grpSpPr>
      <p:pic>
        <p:nvPicPr>
          <p:cNvPr id="2097192" name=""/>
          <p:cNvPicPr>
            <a:picLocks/>
          </p:cNvPicPr>
          <p:nvPr>
            <p:ph sz="full" idx="1"/>
          </p:nvPr>
        </p:nvPicPr>
        <p:blipFill>
          <a:blip xmlns:r="http://schemas.openxmlformats.org/officeDocument/2006/relationships" r:embed="rId1"/>
          <a:srcRect l="0" t="0" r="0" b="0"/>
          <a:stretch>
            <a:fillRect/>
          </a:stretch>
        </p:blipFill>
        <p:spPr>
          <a:xfrm rot="0">
            <a:off x="990600" y="1295400"/>
            <a:ext cx="7239000" cy="4495800"/>
          </a:xfrm>
          <a:prstGeom prst="rect"/>
          <a:noFill/>
          <a:ln>
            <a:noFill/>
          </a:ln>
        </p:spPr>
      </p:pic>
    </p:spTree>
  </p:cSld>
  <p:clrMapOvr>
    <a:masterClrMapping/>
  </p:clrMapOvr>
  <p:transition spd="slow" advClick="1">
    <p:wheel spokes="1"/>
  </p:transition>
  <p:timing/>
</p:sld>
</file>

<file path=ppt/slides/slide391.xml><?xml version="1.0" encoding="utf-8"?>
<p:sld xmlns:a="http://schemas.openxmlformats.org/drawingml/2006/main" xmlns:r="http://schemas.openxmlformats.org/officeDocument/2006/relationships" xmlns:p="http://schemas.openxmlformats.org/presentationml/2006/main" showMasterSp="1">
  <p:cSld>
    <p:spTree>
      <p:nvGrpSpPr>
        <p:cNvPr id="1481" name=""/>
        <p:cNvGrpSpPr/>
        <p:nvPr/>
      </p:nvGrpSpPr>
      <p:grpSpPr>
        <a:xfrm rot="0">
          <a:off x="0" y="0"/>
          <a:ext cx="0" cy="0"/>
          <a:chOff x="0" y="0"/>
          <a:chExt cx="0" cy="0"/>
        </a:xfrm>
      </p:grpSpPr>
      <p:pic>
        <p:nvPicPr>
          <p:cNvPr id="2097193" name=""/>
          <p:cNvPicPr>
            <a:picLocks/>
          </p:cNvPicPr>
          <p:nvPr>
            <p:ph sz="full" idx="1"/>
          </p:nvPr>
        </p:nvPicPr>
        <p:blipFill>
          <a:blip xmlns:r="http://schemas.openxmlformats.org/officeDocument/2006/relationships" r:embed="rId1"/>
          <a:srcRect l="0" t="0" r="0" b="0"/>
          <a:stretch>
            <a:fillRect/>
          </a:stretch>
        </p:blipFill>
        <p:spPr>
          <a:xfrm rot="0">
            <a:off x="838200" y="838200"/>
            <a:ext cx="7239000" cy="5105400"/>
          </a:xfrm>
          <a:prstGeom prst="rect"/>
          <a:noFill/>
          <a:ln>
            <a:noFill/>
          </a:ln>
        </p:spPr>
      </p:pic>
    </p:spTree>
  </p:cSld>
  <p:clrMapOvr>
    <a:masterClrMapping/>
  </p:clrMapOvr>
  <p:transition spd="slow" advClick="1">
    <p:wheel spokes="1"/>
  </p:transition>
  <p:timing/>
</p:sld>
</file>

<file path=ppt/slides/slide392.xml><?xml version="1.0" encoding="utf-8"?>
<p:sld xmlns:a="http://schemas.openxmlformats.org/drawingml/2006/main" xmlns:r="http://schemas.openxmlformats.org/officeDocument/2006/relationships" xmlns:p="http://schemas.openxmlformats.org/presentationml/2006/main" showMasterSp="1">
  <p:cSld>
    <p:spTree>
      <p:nvGrpSpPr>
        <p:cNvPr id="1482" name=""/>
        <p:cNvGrpSpPr/>
        <p:nvPr/>
      </p:nvGrpSpPr>
      <p:grpSpPr>
        <a:xfrm rot="0">
          <a:off x="0" y="0"/>
          <a:ext cx="0" cy="0"/>
          <a:chOff x="0" y="0"/>
          <a:chExt cx="0" cy="0"/>
        </a:xfrm>
      </p:grpSpPr>
      <p:sp>
        <p:nvSpPr>
          <p:cNvPr id="1049042" name=""/>
          <p:cNvSpPr/>
          <p:nvPr>
            <p:ph type="title" sz="full" idx="0"/>
          </p:nvPr>
        </p:nvSpPr>
        <p:spPr>
          <a:xfrm rot="0">
            <a:off x="457200" y="228600"/>
            <a:ext cx="8229600" cy="685800"/>
          </a:xfrm>
          <a:prstGeom prst="rect"/>
          <a:noFill/>
          <a:ln>
            <a:noFill/>
          </a:ln>
        </p:spPr>
        <p:txBody>
          <a:bodyPr anchor="b" bIns="0" lIns="0" rIns="0" tIns="45720" vert="horz"/>
          <a:lstStyle>
            <a:lvl1pPr algn="l" fontAlgn="base" indent="0" latinLnBrk="1" marL="0" rtl="0">
              <a:lnSpc>
                <a:spcPct val="100000"/>
              </a:lnSpc>
              <a:spcBef>
                <a:spcPct val="0"/>
              </a:spcBef>
              <a:spcAft>
                <a:spcPct val="0"/>
              </a:spcAft>
              <a:buFontTx/>
              <a:buNone/>
              <a:defRPr baseline="0" b="0" sz="5000" i="0" u="none">
                <a:solidFill>
                  <a:schemeClr val="lt2"/>
                </a:solidFill>
                <a:latin typeface="Calibri" pitchFamily="34" charset="0"/>
                <a:sym typeface="Calibri" pitchFamily="34" charset="0"/>
              </a:defRPr>
            </a:lvl1pPr>
          </a:lstStyle>
          <a:p>
            <a:pPr algn="ctr" lvl="0"/>
            <a:r>
              <a:rPr altLang="en-US" b="1" sz="2800" lang="en-US"/>
              <a:t>Infrared Thermometers</a:t>
            </a:r>
          </a:p>
        </p:txBody>
      </p:sp>
      <p:pic>
        <p:nvPicPr>
          <p:cNvPr id="2097194" name=""/>
          <p:cNvPicPr>
            <a:picLocks/>
          </p:cNvPicPr>
          <p:nvPr>
            <p:ph sz="full" idx="1"/>
          </p:nvPr>
        </p:nvPicPr>
        <p:blipFill>
          <a:blip xmlns:r="http://schemas.openxmlformats.org/officeDocument/2006/relationships" r:embed="rId1"/>
          <a:srcRect l="0" t="0" r="0" b="0"/>
          <a:stretch>
            <a:fillRect/>
          </a:stretch>
        </p:blipFill>
        <p:spPr>
          <a:xfrm rot="0">
            <a:off x="990600" y="1143000"/>
            <a:ext cx="7010400" cy="4800600"/>
          </a:xfrm>
          <a:prstGeom prst="rect"/>
          <a:noFill/>
          <a:ln>
            <a:noFill/>
          </a:ln>
        </p:spPr>
      </p:pic>
    </p:spTree>
  </p:cSld>
  <p:clrMapOvr>
    <a:masterClrMapping/>
  </p:clrMapOvr>
  <p:transition spd="slow" advClick="1">
    <p:wheel spokes="1"/>
  </p:transition>
  <p:timing/>
</p:sld>
</file>

<file path=ppt/slides/slide393.xml><?xml version="1.0" encoding="utf-8"?>
<p:sld xmlns:a="http://schemas.openxmlformats.org/drawingml/2006/main" xmlns:r="http://schemas.openxmlformats.org/officeDocument/2006/relationships" xmlns:p="http://schemas.openxmlformats.org/presentationml/2006/main" showMasterSp="1">
  <p:cSld>
    <p:spTree>
      <p:nvGrpSpPr>
        <p:cNvPr id="1483" name=""/>
        <p:cNvGrpSpPr/>
        <p:nvPr/>
      </p:nvGrpSpPr>
      <p:grpSpPr>
        <a:xfrm rot="0">
          <a:off x="0" y="0"/>
          <a:ext cx="0" cy="0"/>
          <a:chOff x="0" y="0"/>
          <a:chExt cx="0" cy="0"/>
        </a:xfrm>
      </p:grpSpPr>
      <p:pic>
        <p:nvPicPr>
          <p:cNvPr id="2097195" name=""/>
          <p:cNvPicPr>
            <a:picLocks/>
          </p:cNvPicPr>
          <p:nvPr>
            <p:ph sz="full" idx="1"/>
          </p:nvPr>
        </p:nvPicPr>
        <p:blipFill>
          <a:blip xmlns:r="http://schemas.openxmlformats.org/officeDocument/2006/relationships" r:embed="rId1"/>
          <a:srcRect l="0" t="0" r="0" b="0"/>
          <a:stretch>
            <a:fillRect/>
          </a:stretch>
        </p:blipFill>
        <p:spPr>
          <a:xfrm rot="0">
            <a:off x="1295400" y="1066800"/>
            <a:ext cx="6400800" cy="5105400"/>
          </a:xfrm>
          <a:prstGeom prst="rect"/>
          <a:noFill/>
          <a:ln>
            <a:noFill/>
          </a:ln>
        </p:spPr>
      </p:pic>
    </p:spTree>
  </p:cSld>
  <p:clrMapOvr>
    <a:masterClrMapping/>
  </p:clrMapOvr>
  <p:transition spd="slow" advClick="1">
    <p:wheel spokes="1"/>
  </p:transition>
  <p:timing/>
</p:sld>
</file>

<file path=ppt/slides/slide394.xml><?xml version="1.0" encoding="utf-8"?>
<p:sld xmlns:a="http://schemas.openxmlformats.org/drawingml/2006/main" xmlns:r="http://schemas.openxmlformats.org/officeDocument/2006/relationships" xmlns:p="http://schemas.openxmlformats.org/presentationml/2006/main" showMasterSp="1">
  <p:cSld>
    <p:spTree>
      <p:nvGrpSpPr>
        <p:cNvPr id="1484" name=""/>
        <p:cNvGrpSpPr/>
        <p:nvPr/>
      </p:nvGrpSpPr>
      <p:grpSpPr>
        <a:xfrm rot="0">
          <a:off x="0" y="0"/>
          <a:ext cx="0" cy="0"/>
          <a:chOff x="0" y="0"/>
          <a:chExt cx="0" cy="0"/>
        </a:xfrm>
      </p:grpSpPr>
      <p:sp>
        <p:nvSpPr>
          <p:cNvPr id="1049043" name=""/>
          <p:cNvSpPr/>
          <p:nvPr>
            <p:ph sz="full" idx="1"/>
          </p:nvPr>
        </p:nvSpPr>
        <p:spPr>
          <a:xfrm rot="0">
            <a:off x="457200" y="533400"/>
            <a:ext cx="8229600" cy="57912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lang="en-US"/>
              <a:t>Normal Temperature Readings</a:t>
            </a:r>
          </a:p>
          <a:p>
            <a:pPr indent="0" lvl="0" marL="0">
              <a:buFont typeface="Wingdings" pitchFamily="2" charset="2"/>
              <a:buChar char="Ø"/>
            </a:pPr>
            <a:r>
              <a:rPr altLang="en-US" lang="en-US"/>
              <a:t>The temperature reading vary depending on the age of the client and which part of the body is being measured. </a:t>
            </a:r>
          </a:p>
          <a:p>
            <a:pPr indent="0" lvl="0" marL="0">
              <a:buFont typeface="Wingdings" pitchFamily="2" charset="2"/>
              <a:buChar char="Ø"/>
            </a:pPr>
            <a:r>
              <a:rPr altLang="en-US" lang="en-US"/>
              <a:t>Temperature can be taken from the following parts of the body:</a:t>
            </a:r>
          </a:p>
          <a:p>
            <a:pPr indent="0" lvl="0" marL="0">
              <a:buFont typeface="Wingdings" pitchFamily="2" charset="2"/>
              <a:buChar char="§"/>
            </a:pPr>
            <a:r>
              <a:rPr altLang="en-US" lang="en-US"/>
              <a:t>Axillary</a:t>
            </a:r>
          </a:p>
          <a:p>
            <a:pPr indent="0" lvl="0" marL="0">
              <a:buFont typeface="Wingdings" pitchFamily="2" charset="2"/>
              <a:buChar char="§"/>
            </a:pPr>
            <a:r>
              <a:rPr altLang="en-US" lang="en-US"/>
              <a:t>Groin </a:t>
            </a:r>
          </a:p>
          <a:p>
            <a:pPr indent="0" lvl="0" marL="0">
              <a:buFont typeface="Wingdings" pitchFamily="2" charset="2"/>
              <a:buChar char="§"/>
            </a:pPr>
            <a:r>
              <a:rPr altLang="en-US" lang="en-US"/>
              <a:t>Rectal</a:t>
            </a:r>
          </a:p>
          <a:p>
            <a:pPr indent="0" lvl="0" marL="0">
              <a:buFont typeface="Wingdings" pitchFamily="2" charset="2"/>
              <a:buChar char="§"/>
            </a:pPr>
            <a:r>
              <a:rPr altLang="en-US" lang="en-US"/>
              <a:t>Oral</a:t>
            </a:r>
          </a:p>
          <a:p>
            <a:pPr indent="0" lvl="0" marL="0">
              <a:buFont typeface="Wingdings" pitchFamily="2" charset="2"/>
              <a:buChar char="§"/>
            </a:pPr>
            <a:r>
              <a:rPr altLang="en-US" lang="en-US"/>
              <a:t>Ear/Tympanic </a:t>
            </a:r>
          </a:p>
          <a:p>
            <a:pPr indent="0" lvl="0" marL="0">
              <a:buFont typeface="Wingdings" pitchFamily="2" charset="2"/>
              <a:buChar char="Ø"/>
            </a:pPr>
            <a:r>
              <a:rPr altLang="en-US" lang="en-US"/>
              <a:t>The typical daytime temperatures among healthy adult is 36.5 – 37.5 degrees Celsius</a:t>
            </a:r>
          </a:p>
          <a:p>
            <a:pPr indent="0" lvl="0" marL="0"/>
            <a:endParaRPr altLang="en-US" lang="en-US"/>
          </a:p>
          <a:p>
            <a:pPr indent="0" lvl="0" marL="0"/>
            <a:endParaRPr altLang="en-US" lang="en-US"/>
          </a:p>
        </p:txBody>
      </p:sp>
    </p:spTree>
  </p:cSld>
  <p:clrMapOvr>
    <a:masterClrMapping/>
  </p:clrMapOvr>
  <p:transition spd="slow" advClick="1">
    <p:wheel spokes="1"/>
  </p:transition>
  <p:timing/>
</p:sld>
</file>

<file path=ppt/slides/slide395.xml><?xml version="1.0" encoding="utf-8"?>
<p:sld xmlns:a="http://schemas.openxmlformats.org/drawingml/2006/main" xmlns:r="http://schemas.openxmlformats.org/officeDocument/2006/relationships" xmlns:p="http://schemas.openxmlformats.org/presentationml/2006/main" showMasterSp="1">
  <p:cSld>
    <p:spTree>
      <p:nvGrpSpPr>
        <p:cNvPr id="1485" name=""/>
        <p:cNvGrpSpPr/>
        <p:nvPr/>
      </p:nvGrpSpPr>
      <p:grpSpPr>
        <a:xfrm rot="0">
          <a:off x="0" y="0"/>
          <a:ext cx="0" cy="0"/>
          <a:chOff x="0" y="0"/>
          <a:chExt cx="0" cy="0"/>
        </a:xfrm>
      </p:grpSpPr>
      <p:sp>
        <p:nvSpPr>
          <p:cNvPr id="1049044" name=""/>
          <p:cNvSpPr/>
          <p:nvPr>
            <p:ph type="title" sz="full" idx="0"/>
          </p:nvPr>
        </p:nvSpPr>
        <p:spPr>
          <a:xfrm rot="0">
            <a:off x="457200" y="152400"/>
            <a:ext cx="8229600" cy="514350"/>
          </a:xfrm>
          <a:prstGeom prst="rect"/>
          <a:noFill/>
          <a:ln>
            <a:noFill/>
          </a:ln>
        </p:spPr>
        <p:txBody>
          <a:bodyPr anchor="b" bIns="0" lIns="0" rIns="0" tIns="45720" vert="horz"/>
          <a:lstStyle>
            <a:lvl1pPr algn="l" fontAlgn="base" indent="0" latinLnBrk="1" marL="0" rtl="0">
              <a:lnSpc>
                <a:spcPct val="100000"/>
              </a:lnSpc>
              <a:spcBef>
                <a:spcPct val="0"/>
              </a:spcBef>
              <a:spcAft>
                <a:spcPct val="0"/>
              </a:spcAft>
              <a:buFontTx/>
              <a:buNone/>
              <a:defRPr baseline="0" b="0" sz="5000" i="0" u="none">
                <a:solidFill>
                  <a:schemeClr val="lt2"/>
                </a:solidFill>
                <a:latin typeface="Calibri" pitchFamily="34" charset="0"/>
                <a:sym typeface="Calibri" pitchFamily="34" charset="0"/>
              </a:defRPr>
            </a:lvl1pPr>
          </a:lstStyle>
          <a:p>
            <a:pPr algn="ctr" lvl="0"/>
            <a:r>
              <a:rPr altLang="en-US" b="1" sz="2800" lang="en-US"/>
              <a:t>Normal Age – Related Temperature Variations</a:t>
            </a:r>
          </a:p>
        </p:txBody>
      </p:sp>
      <p:graphicFrame>
        <p:nvGraphicFramePr>
          <p:cNvPr id="4194304" name=""/>
          <p:cNvGraphicFramePr>
            <a:graphicFrameLocks/>
          </p:cNvGraphicFramePr>
          <p:nvPr/>
        </p:nvGraphicFramePr>
        <p:xfrm rot="0">
          <a:off x="457200" y="838200"/>
          <a:ext cx="8229600" cy="5562600"/>
        </p:xfrm>
        <a:graphic>
          <a:graphicData uri="http://schemas.openxmlformats.org/drawingml/2006/table">
            <a:tbl>
              <a:tblPr/>
              <a:tblGrid>
                <a:gridCol w="2057400"/>
                <a:gridCol w="2057400"/>
                <a:gridCol w="2057400"/>
                <a:gridCol w="2057400"/>
              </a:tblGrid>
              <a:tr h="606425">
                <a:tc>
                  <a:txBody>
                    <a:bodyPr/>
                    <a:p>
                      <a:pPr algn="l" eaLnBrk="1" hangingPunct="1" latinLnBrk="1" lvl="0"/>
                      <a:r>
                        <a:rPr altLang="en-US" b="1" sz="1800" lang="en-US">
                          <a:solidFill>
                            <a:srgbClr val="FFFFFF"/>
                          </a:solidFill>
                          <a:latin typeface="Constantia" pitchFamily="18" charset="0"/>
                        </a:rPr>
                        <a:t>Age </a:t>
                      </a:r>
                    </a:p>
                  </a:txBody>
                  <a:tcPr marL="91440" marR="91440" marT="45720" marB="45720" anchor="t"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38100" cap="flat" cmpd="sng">
                      <a:solidFill>
                        <a:schemeClr val="lt1">
                          <a:alpha val="100000"/>
                        </a:schemeClr>
                      </a:solidFill>
                      <a:prstDash val="solid"/>
                      <a:round/>
                    </a:lnB>
                    <a:solidFill>
                      <a:schemeClr val="accent1"/>
                    </a:solidFill>
                  </a:tcPr>
                </a:tc>
                <a:tc>
                  <a:txBody>
                    <a:bodyPr/>
                    <a:p>
                      <a:pPr algn="ctr" eaLnBrk="1" hangingPunct="1" latinLnBrk="1" lvl="0"/>
                      <a:r>
                        <a:rPr altLang="en-US" b="1" sz="1800" lang="en-US">
                          <a:solidFill>
                            <a:srgbClr val="FFFFFF"/>
                          </a:solidFill>
                          <a:latin typeface="Constantia" pitchFamily="18" charset="0"/>
                        </a:rPr>
                        <a:t>Part of the Body</a:t>
                      </a:r>
                    </a:p>
                  </a:txBody>
                  <a:tcPr marL="91440" marR="91440" marT="45720" marB="45720" anchor="t"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38100" cap="flat" cmpd="sng">
                      <a:solidFill>
                        <a:schemeClr val="lt1">
                          <a:alpha val="100000"/>
                        </a:schemeClr>
                      </a:solidFill>
                      <a:prstDash val="solid"/>
                      <a:round/>
                    </a:lnB>
                    <a:solidFill>
                      <a:schemeClr val="accent1"/>
                    </a:solidFill>
                  </a:tcPr>
                </a:tc>
                <a:tc>
                  <a:txBody>
                    <a:bodyPr/>
                    <a:p>
                      <a:pPr algn="ctr" eaLnBrk="1" hangingPunct="1" latinLnBrk="1" lvl="0"/>
                      <a:r>
                        <a:rPr altLang="en-US" b="1" sz="1800" lang="en-US">
                          <a:solidFill>
                            <a:srgbClr val="FFFFFF"/>
                          </a:solidFill>
                          <a:latin typeface="Constantia" pitchFamily="18" charset="0"/>
                        </a:rPr>
                        <a:t>Celsius</a:t>
                      </a:r>
                    </a:p>
                  </a:txBody>
                  <a:tcPr marL="91440" marR="91440" marT="45720" marB="45720" anchor="t"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38100" cap="flat" cmpd="sng">
                      <a:solidFill>
                        <a:schemeClr val="lt1">
                          <a:alpha val="100000"/>
                        </a:schemeClr>
                      </a:solidFill>
                      <a:prstDash val="solid"/>
                      <a:round/>
                    </a:lnB>
                    <a:solidFill>
                      <a:schemeClr val="accent1"/>
                    </a:solidFill>
                  </a:tcPr>
                </a:tc>
                <a:tc>
                  <a:txBody>
                    <a:bodyPr/>
                    <a:p>
                      <a:pPr algn="ctr" eaLnBrk="1" hangingPunct="1" latinLnBrk="1" lvl="0"/>
                      <a:r>
                        <a:rPr altLang="en-US" b="1" sz="1800" lang="en-US">
                          <a:solidFill>
                            <a:srgbClr val="FFFFFF"/>
                          </a:solidFill>
                          <a:latin typeface="Constantia" pitchFamily="18" charset="0"/>
                        </a:rPr>
                        <a:t>Fahrenheit </a:t>
                      </a:r>
                    </a:p>
                  </a:txBody>
                  <a:tcPr marL="91440" marR="91440" marT="45720" marB="45720" anchor="t"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38100" cap="flat" cmpd="sng">
                      <a:solidFill>
                        <a:schemeClr val="lt1">
                          <a:alpha val="100000"/>
                        </a:schemeClr>
                      </a:solidFill>
                      <a:prstDash val="solid"/>
                      <a:round/>
                    </a:lnB>
                    <a:solidFill>
                      <a:schemeClr val="accent1"/>
                    </a:solidFill>
                  </a:tcPr>
                </a:tc>
              </a:tr>
              <a:tr h="608012">
                <a:tc>
                  <a:txBody>
                    <a:bodyPr/>
                    <a:p>
                      <a:pPr algn="l" eaLnBrk="1" hangingPunct="1" latinLnBrk="1" lvl="0"/>
                      <a:r>
                        <a:rPr altLang="en-US" b="1" sz="1800" lang="en-US">
                          <a:solidFill>
                            <a:srgbClr val="000000"/>
                          </a:solidFill>
                          <a:latin typeface="Constantia" pitchFamily="18" charset="0"/>
                        </a:rPr>
                        <a:t>Newborn </a:t>
                      </a:r>
                    </a:p>
                  </a:txBody>
                  <a:tcPr marL="91440" marR="91440" marT="45720" marB="45720" anchor="t" vert="horz">
                    <a:lnL w="12700" cap="flat" cmpd="sng">
                      <a:solidFill>
                        <a:schemeClr val="lt1">
                          <a:alpha val="100000"/>
                        </a:schemeClr>
                      </a:solidFill>
                      <a:prstDash val="solid"/>
                      <a:round/>
                    </a:lnL>
                    <a:lnR w="12700" cap="flat" cmpd="sng">
                      <a:solidFill>
                        <a:schemeClr val="lt1">
                          <a:alpha val="100000"/>
                        </a:schemeClr>
                      </a:solidFill>
                      <a:prstDash val="solid"/>
                      <a:round/>
                    </a:lnR>
                    <a:lnT w="38100" cap="flat" cmpd="sng">
                      <a:solidFill>
                        <a:schemeClr val="lt1">
                          <a:alpha val="100000"/>
                        </a:schemeClr>
                      </a:solidFill>
                      <a:prstDash val="solid"/>
                      <a:round/>
                    </a:lnT>
                    <a:lnB w="12700" cap="flat" cmpd="sng">
                      <a:solidFill>
                        <a:schemeClr val="lt1">
                          <a:alpha val="100000"/>
                        </a:schemeClr>
                      </a:solidFill>
                      <a:prstDash val="solid"/>
                      <a:round/>
                    </a:lnB>
                    <a:solidFill>
                      <a:srgbClr val="E6CED4"/>
                    </a:solidFill>
                  </a:tcPr>
                </a:tc>
                <a:tc>
                  <a:txBody>
                    <a:bodyPr/>
                    <a:p>
                      <a:pPr algn="ctr" eaLnBrk="1" hangingPunct="1" latinLnBrk="1" lvl="0"/>
                      <a:r>
                        <a:rPr altLang="en-US" b="1" sz="1800" lang="en-US">
                          <a:solidFill>
                            <a:srgbClr val="000000"/>
                          </a:solidFill>
                          <a:latin typeface="Constantia" pitchFamily="18" charset="0"/>
                        </a:rPr>
                        <a:t>Axillary</a:t>
                      </a:r>
                    </a:p>
                  </a:txBody>
                  <a:tcPr marL="91440" marR="91440" marT="45720" marB="45720" anchor="t" vert="horz">
                    <a:lnL w="12700" cap="flat" cmpd="sng">
                      <a:solidFill>
                        <a:schemeClr val="lt1">
                          <a:alpha val="100000"/>
                        </a:schemeClr>
                      </a:solidFill>
                      <a:prstDash val="solid"/>
                      <a:round/>
                    </a:lnL>
                    <a:lnR w="12700" cap="flat" cmpd="sng">
                      <a:solidFill>
                        <a:schemeClr val="lt1">
                          <a:alpha val="100000"/>
                        </a:schemeClr>
                      </a:solidFill>
                      <a:prstDash val="solid"/>
                      <a:round/>
                    </a:lnR>
                    <a:lnT w="38100" cap="flat" cmpd="sng">
                      <a:solidFill>
                        <a:schemeClr val="lt1">
                          <a:alpha val="100000"/>
                        </a:schemeClr>
                      </a:solidFill>
                      <a:prstDash val="solid"/>
                      <a:round/>
                    </a:lnT>
                    <a:lnB w="12700" cap="flat" cmpd="sng">
                      <a:solidFill>
                        <a:schemeClr val="lt1">
                          <a:alpha val="100000"/>
                        </a:schemeClr>
                      </a:solidFill>
                      <a:prstDash val="solid"/>
                      <a:round/>
                    </a:lnB>
                    <a:solidFill>
                      <a:srgbClr val="E6CED4"/>
                    </a:solidFill>
                  </a:tcPr>
                </a:tc>
                <a:tc>
                  <a:txBody>
                    <a:bodyPr/>
                    <a:p>
                      <a:pPr algn="ctr" eaLnBrk="1" hangingPunct="1" latinLnBrk="1" lvl="0"/>
                      <a:r>
                        <a:rPr altLang="en-US" b="1" sz="1800" lang="en-US">
                          <a:solidFill>
                            <a:srgbClr val="000000"/>
                          </a:solidFill>
                          <a:latin typeface="Constantia" pitchFamily="18" charset="0"/>
                        </a:rPr>
                        <a:t>35.5 – 37.7 </a:t>
                      </a:r>
                    </a:p>
                  </a:txBody>
                  <a:tcPr marL="91440" marR="91440" marT="45720" marB="45720" anchor="t" vert="horz">
                    <a:lnL w="12700" cap="flat" cmpd="sng">
                      <a:solidFill>
                        <a:schemeClr val="lt1">
                          <a:alpha val="100000"/>
                        </a:schemeClr>
                      </a:solidFill>
                      <a:prstDash val="solid"/>
                      <a:round/>
                    </a:lnL>
                    <a:lnR w="12700" cap="flat" cmpd="sng">
                      <a:solidFill>
                        <a:schemeClr val="lt1">
                          <a:alpha val="100000"/>
                        </a:schemeClr>
                      </a:solidFill>
                      <a:prstDash val="solid"/>
                      <a:round/>
                    </a:lnR>
                    <a:lnT w="38100" cap="flat" cmpd="sng">
                      <a:solidFill>
                        <a:schemeClr val="lt1">
                          <a:alpha val="100000"/>
                        </a:schemeClr>
                      </a:solidFill>
                      <a:prstDash val="solid"/>
                      <a:round/>
                    </a:lnT>
                    <a:lnB w="12700" cap="flat" cmpd="sng">
                      <a:solidFill>
                        <a:schemeClr val="lt1">
                          <a:alpha val="100000"/>
                        </a:schemeClr>
                      </a:solidFill>
                      <a:prstDash val="solid"/>
                      <a:round/>
                    </a:lnB>
                    <a:solidFill>
                      <a:srgbClr val="E6CED4"/>
                    </a:solidFill>
                  </a:tcPr>
                </a:tc>
                <a:tc>
                  <a:txBody>
                    <a:bodyPr/>
                    <a:p>
                      <a:pPr algn="ctr" eaLnBrk="1" hangingPunct="1" latinLnBrk="1" lvl="0"/>
                      <a:r>
                        <a:rPr altLang="en-US" b="1" sz="1800" lang="en-US">
                          <a:solidFill>
                            <a:srgbClr val="000000"/>
                          </a:solidFill>
                          <a:latin typeface="Constantia" pitchFamily="18" charset="0"/>
                        </a:rPr>
                        <a:t>96.0 – 99.7</a:t>
                      </a:r>
                    </a:p>
                  </a:txBody>
                  <a:tcPr marL="91440" marR="91440" marT="45720" marB="45720" anchor="t" vert="horz">
                    <a:lnL w="12700" cap="flat" cmpd="sng">
                      <a:solidFill>
                        <a:schemeClr val="lt1">
                          <a:alpha val="100000"/>
                        </a:schemeClr>
                      </a:solidFill>
                      <a:prstDash val="solid"/>
                      <a:round/>
                    </a:lnL>
                    <a:lnR w="12700" cap="flat" cmpd="sng">
                      <a:solidFill>
                        <a:schemeClr val="lt1">
                          <a:alpha val="100000"/>
                        </a:schemeClr>
                      </a:solidFill>
                      <a:prstDash val="solid"/>
                      <a:round/>
                    </a:lnR>
                    <a:lnT w="38100" cap="flat" cmpd="sng">
                      <a:solidFill>
                        <a:schemeClr val="lt1">
                          <a:alpha val="100000"/>
                        </a:schemeClr>
                      </a:solidFill>
                      <a:prstDash val="solid"/>
                      <a:round/>
                    </a:lnT>
                    <a:lnB w="12700" cap="flat" cmpd="sng">
                      <a:solidFill>
                        <a:schemeClr val="lt1">
                          <a:alpha val="100000"/>
                        </a:schemeClr>
                      </a:solidFill>
                      <a:prstDash val="solid"/>
                      <a:round/>
                    </a:lnB>
                    <a:solidFill>
                      <a:srgbClr val="E6CED4"/>
                    </a:solidFill>
                  </a:tcPr>
                </a:tc>
              </a:tr>
              <a:tr h="606425">
                <a:tc>
                  <a:txBody>
                    <a:bodyPr/>
                    <a:p>
                      <a:pPr algn="l" eaLnBrk="1" hangingPunct="1" latinLnBrk="1" lvl="0"/>
                      <a:r>
                        <a:rPr altLang="en-US" b="1" sz="1800" lang="en-US">
                          <a:solidFill>
                            <a:srgbClr val="000000"/>
                          </a:solidFill>
                          <a:latin typeface="Constantia" pitchFamily="18" charset="0"/>
                        </a:rPr>
                        <a:t>1 Year</a:t>
                      </a:r>
                    </a:p>
                  </a:txBody>
                  <a:tcPr marL="91440" marR="91440" marT="45720" marB="45720" anchor="t"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12700" cap="flat" cmpd="sng">
                      <a:solidFill>
                        <a:schemeClr val="lt1">
                          <a:alpha val="100000"/>
                        </a:schemeClr>
                      </a:solidFill>
                      <a:prstDash val="solid"/>
                      <a:round/>
                    </a:lnB>
                    <a:solidFill>
                      <a:srgbClr val="F3E8EB"/>
                    </a:solidFill>
                  </a:tcPr>
                </a:tc>
                <a:tc>
                  <a:txBody>
                    <a:bodyPr/>
                    <a:p>
                      <a:pPr algn="ctr" eaLnBrk="1" hangingPunct="1" latinLnBrk="1" lvl="0"/>
                      <a:r>
                        <a:rPr altLang="en-US" b="1" sz="1800" lang="en-US">
                          <a:solidFill>
                            <a:srgbClr val="000000"/>
                          </a:solidFill>
                          <a:latin typeface="Constantia" pitchFamily="18" charset="0"/>
                        </a:rPr>
                        <a:t>Oral</a:t>
                      </a:r>
                    </a:p>
                  </a:txBody>
                  <a:tcPr marL="91440" marR="91440" marT="45720" marB="45720" anchor="t"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12700" cap="flat" cmpd="sng">
                      <a:solidFill>
                        <a:schemeClr val="lt1">
                          <a:alpha val="100000"/>
                        </a:schemeClr>
                      </a:solidFill>
                      <a:prstDash val="solid"/>
                      <a:round/>
                    </a:lnB>
                    <a:solidFill>
                      <a:srgbClr val="F3E8EB"/>
                    </a:solidFill>
                  </a:tcPr>
                </a:tc>
                <a:tc>
                  <a:txBody>
                    <a:bodyPr/>
                    <a:p>
                      <a:pPr algn="ctr" eaLnBrk="1" hangingPunct="1" latinLnBrk="1" lvl="0"/>
                      <a:r>
                        <a:rPr altLang="en-US" b="1" sz="1800" lang="en-US">
                          <a:solidFill>
                            <a:srgbClr val="000000"/>
                          </a:solidFill>
                          <a:latin typeface="Constantia" pitchFamily="18" charset="0"/>
                        </a:rPr>
                        <a:t>37.7</a:t>
                      </a:r>
                    </a:p>
                  </a:txBody>
                  <a:tcPr marL="91440" marR="91440" marT="45720" marB="45720" anchor="t"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12700" cap="flat" cmpd="sng">
                      <a:solidFill>
                        <a:schemeClr val="lt1">
                          <a:alpha val="100000"/>
                        </a:schemeClr>
                      </a:solidFill>
                      <a:prstDash val="solid"/>
                      <a:round/>
                    </a:lnB>
                    <a:solidFill>
                      <a:srgbClr val="F3E8EB"/>
                    </a:solidFill>
                  </a:tcPr>
                </a:tc>
                <a:tc>
                  <a:txBody>
                    <a:bodyPr/>
                    <a:p>
                      <a:pPr algn="ctr" eaLnBrk="1" hangingPunct="1" latinLnBrk="1" lvl="0"/>
                      <a:r>
                        <a:rPr altLang="en-US" b="1" sz="1800" lang="en-US">
                          <a:solidFill>
                            <a:srgbClr val="000000"/>
                          </a:solidFill>
                          <a:latin typeface="Constantia" pitchFamily="18" charset="0"/>
                        </a:rPr>
                        <a:t>99.7</a:t>
                      </a:r>
                    </a:p>
                  </a:txBody>
                  <a:tcPr marL="91440" marR="91440" marT="45720" marB="45720" anchor="t"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12700" cap="flat" cmpd="sng">
                      <a:solidFill>
                        <a:schemeClr val="lt1">
                          <a:alpha val="100000"/>
                        </a:schemeClr>
                      </a:solidFill>
                      <a:prstDash val="solid"/>
                      <a:round/>
                    </a:lnB>
                    <a:solidFill>
                      <a:srgbClr val="F3E8EB"/>
                    </a:solidFill>
                  </a:tcPr>
                </a:tc>
              </a:tr>
              <a:tr h="606425">
                <a:tc>
                  <a:txBody>
                    <a:bodyPr/>
                    <a:p>
                      <a:pPr algn="l" eaLnBrk="1" hangingPunct="1" latinLnBrk="1" lvl="0"/>
                      <a:r>
                        <a:rPr altLang="en-US" b="1" sz="1800" lang="en-US">
                          <a:solidFill>
                            <a:srgbClr val="000000"/>
                          </a:solidFill>
                          <a:latin typeface="Constantia" pitchFamily="18" charset="0"/>
                        </a:rPr>
                        <a:t>3 Year</a:t>
                      </a:r>
                    </a:p>
                  </a:txBody>
                  <a:tcPr marL="91440" marR="91440" marT="45720" marB="45720" anchor="t"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12700" cap="flat" cmpd="sng">
                      <a:solidFill>
                        <a:schemeClr val="lt1">
                          <a:alpha val="100000"/>
                        </a:schemeClr>
                      </a:solidFill>
                      <a:prstDash val="solid"/>
                      <a:round/>
                    </a:lnB>
                    <a:solidFill>
                      <a:srgbClr val="E6CED4"/>
                    </a:solidFill>
                  </a:tcPr>
                </a:tc>
                <a:tc>
                  <a:txBody>
                    <a:bodyPr/>
                    <a:p>
                      <a:pPr algn="ctr" eaLnBrk="1" hangingPunct="1" latinLnBrk="1" lvl="0"/>
                      <a:r>
                        <a:rPr altLang="en-US" b="1" sz="1800" lang="en-US">
                          <a:solidFill>
                            <a:srgbClr val="000000"/>
                          </a:solidFill>
                          <a:latin typeface="Constantia" pitchFamily="18" charset="0"/>
                        </a:rPr>
                        <a:t>Oral</a:t>
                      </a:r>
                    </a:p>
                  </a:txBody>
                  <a:tcPr marL="91440" marR="91440" marT="45720" marB="45720" anchor="t"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12700" cap="flat" cmpd="sng">
                      <a:solidFill>
                        <a:schemeClr val="lt1">
                          <a:alpha val="100000"/>
                        </a:schemeClr>
                      </a:solidFill>
                      <a:prstDash val="solid"/>
                      <a:round/>
                    </a:lnB>
                    <a:solidFill>
                      <a:srgbClr val="E6CED4"/>
                    </a:solidFill>
                  </a:tcPr>
                </a:tc>
                <a:tc>
                  <a:txBody>
                    <a:bodyPr/>
                    <a:p>
                      <a:pPr algn="ctr" eaLnBrk="1" hangingPunct="1" latinLnBrk="1" lvl="0"/>
                      <a:r>
                        <a:rPr altLang="en-US" b="1" sz="1800" lang="en-US">
                          <a:solidFill>
                            <a:srgbClr val="000000"/>
                          </a:solidFill>
                          <a:latin typeface="Constantia" pitchFamily="18" charset="0"/>
                        </a:rPr>
                        <a:t>37.2</a:t>
                      </a:r>
                    </a:p>
                  </a:txBody>
                  <a:tcPr marL="91440" marR="91440" marT="45720" marB="45720" anchor="t"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12700" cap="flat" cmpd="sng">
                      <a:solidFill>
                        <a:schemeClr val="lt1">
                          <a:alpha val="100000"/>
                        </a:schemeClr>
                      </a:solidFill>
                      <a:prstDash val="solid"/>
                      <a:round/>
                    </a:lnB>
                    <a:solidFill>
                      <a:srgbClr val="E6CED4"/>
                    </a:solidFill>
                  </a:tcPr>
                </a:tc>
                <a:tc>
                  <a:txBody>
                    <a:bodyPr/>
                    <a:p>
                      <a:pPr algn="ctr" eaLnBrk="1" hangingPunct="1" latinLnBrk="1" lvl="0"/>
                      <a:r>
                        <a:rPr altLang="en-US" b="1" sz="1800" lang="en-US">
                          <a:solidFill>
                            <a:srgbClr val="000000"/>
                          </a:solidFill>
                          <a:latin typeface="Constantia" pitchFamily="18" charset="0"/>
                        </a:rPr>
                        <a:t>99.0</a:t>
                      </a:r>
                    </a:p>
                  </a:txBody>
                  <a:tcPr marL="91440" marR="91440" marT="45720" marB="45720" anchor="t"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12700" cap="flat" cmpd="sng">
                      <a:solidFill>
                        <a:schemeClr val="lt1">
                          <a:alpha val="100000"/>
                        </a:schemeClr>
                      </a:solidFill>
                      <a:prstDash val="solid"/>
                      <a:round/>
                    </a:lnB>
                    <a:solidFill>
                      <a:srgbClr val="E6CED4"/>
                    </a:solidFill>
                  </a:tcPr>
                </a:tc>
              </a:tr>
              <a:tr h="608012">
                <a:tc>
                  <a:txBody>
                    <a:bodyPr/>
                    <a:p>
                      <a:pPr algn="l" eaLnBrk="1" hangingPunct="1" latinLnBrk="1" lvl="0"/>
                      <a:r>
                        <a:rPr altLang="en-US" b="1" sz="1800" lang="en-US">
                          <a:solidFill>
                            <a:srgbClr val="000000"/>
                          </a:solidFill>
                          <a:latin typeface="Constantia" pitchFamily="18" charset="0"/>
                        </a:rPr>
                        <a:t>5 Year</a:t>
                      </a:r>
                    </a:p>
                  </a:txBody>
                  <a:tcPr marL="91440" marR="91440" marT="45720" marB="45720" anchor="t"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12700" cap="flat" cmpd="sng">
                      <a:solidFill>
                        <a:schemeClr val="lt1">
                          <a:alpha val="100000"/>
                        </a:schemeClr>
                      </a:solidFill>
                      <a:prstDash val="solid"/>
                      <a:round/>
                    </a:lnB>
                    <a:solidFill>
                      <a:srgbClr val="F3E8EB"/>
                    </a:solidFill>
                  </a:tcPr>
                </a:tc>
                <a:tc>
                  <a:txBody>
                    <a:bodyPr/>
                    <a:p>
                      <a:pPr algn="ctr" eaLnBrk="1" hangingPunct="1" latinLnBrk="1" lvl="0"/>
                      <a:r>
                        <a:rPr altLang="en-US" b="1" sz="1800" lang="en-US">
                          <a:solidFill>
                            <a:srgbClr val="000000"/>
                          </a:solidFill>
                          <a:latin typeface="Constantia" pitchFamily="18" charset="0"/>
                        </a:rPr>
                        <a:t>Oral</a:t>
                      </a:r>
                    </a:p>
                  </a:txBody>
                  <a:tcPr marL="91440" marR="91440" marT="45720" marB="45720" anchor="t"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12700" cap="flat" cmpd="sng">
                      <a:solidFill>
                        <a:schemeClr val="lt1">
                          <a:alpha val="100000"/>
                        </a:schemeClr>
                      </a:solidFill>
                      <a:prstDash val="solid"/>
                      <a:round/>
                    </a:lnB>
                    <a:solidFill>
                      <a:srgbClr val="F3E8EB"/>
                    </a:solidFill>
                  </a:tcPr>
                </a:tc>
                <a:tc>
                  <a:txBody>
                    <a:bodyPr/>
                    <a:p>
                      <a:pPr algn="ctr" eaLnBrk="1" hangingPunct="1" latinLnBrk="1" lvl="0"/>
                      <a:r>
                        <a:rPr altLang="en-US" b="1" sz="1800" lang="en-US">
                          <a:solidFill>
                            <a:srgbClr val="000000"/>
                          </a:solidFill>
                          <a:latin typeface="Constantia" pitchFamily="18" charset="0"/>
                        </a:rPr>
                        <a:t>37.0</a:t>
                      </a:r>
                    </a:p>
                  </a:txBody>
                  <a:tcPr marL="91440" marR="91440" marT="45720" marB="45720" anchor="t"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12700" cap="flat" cmpd="sng">
                      <a:solidFill>
                        <a:schemeClr val="lt1">
                          <a:alpha val="100000"/>
                        </a:schemeClr>
                      </a:solidFill>
                      <a:prstDash val="solid"/>
                      <a:round/>
                    </a:lnB>
                    <a:solidFill>
                      <a:srgbClr val="F3E8EB"/>
                    </a:solidFill>
                  </a:tcPr>
                </a:tc>
                <a:tc>
                  <a:txBody>
                    <a:bodyPr/>
                    <a:p>
                      <a:pPr algn="ctr" eaLnBrk="1" hangingPunct="1" latinLnBrk="1" lvl="0"/>
                      <a:r>
                        <a:rPr altLang="en-US" b="1" sz="1800" lang="en-US">
                          <a:solidFill>
                            <a:srgbClr val="000000"/>
                          </a:solidFill>
                          <a:latin typeface="Constantia" pitchFamily="18" charset="0"/>
                        </a:rPr>
                        <a:t>98.6</a:t>
                      </a:r>
                    </a:p>
                  </a:txBody>
                  <a:tcPr marL="91440" marR="91440" marT="45720" marB="45720" anchor="t"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12700" cap="flat" cmpd="sng">
                      <a:solidFill>
                        <a:schemeClr val="lt1">
                          <a:alpha val="100000"/>
                        </a:schemeClr>
                      </a:solidFill>
                      <a:prstDash val="solid"/>
                      <a:round/>
                    </a:lnB>
                    <a:solidFill>
                      <a:srgbClr val="F3E8EB"/>
                    </a:solidFill>
                  </a:tcPr>
                </a:tc>
              </a:tr>
              <a:tr h="706437">
                <a:tc>
                  <a:txBody>
                    <a:bodyPr/>
                    <a:p>
                      <a:pPr algn="l" eaLnBrk="1" hangingPunct="1" latinLnBrk="1" lvl="0"/>
                      <a:r>
                        <a:rPr altLang="en-US" b="1" sz="1800" lang="en-US">
                          <a:solidFill>
                            <a:srgbClr val="000000"/>
                          </a:solidFill>
                          <a:latin typeface="Constantia" pitchFamily="18" charset="0"/>
                        </a:rPr>
                        <a:t>Adult </a:t>
                      </a:r>
                    </a:p>
                  </a:txBody>
                  <a:tcPr marL="91440" marR="91440" marT="45720" marB="45720" anchor="t"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12700" cap="flat" cmpd="sng">
                      <a:solidFill>
                        <a:schemeClr val="lt1">
                          <a:alpha val="100000"/>
                        </a:schemeClr>
                      </a:solidFill>
                      <a:prstDash val="solid"/>
                      <a:round/>
                    </a:lnB>
                    <a:solidFill>
                      <a:srgbClr val="E6CED4"/>
                    </a:solidFill>
                  </a:tcPr>
                </a:tc>
                <a:tc>
                  <a:txBody>
                    <a:bodyPr/>
                    <a:p>
                      <a:pPr algn="ctr" eaLnBrk="1" hangingPunct="1" latinLnBrk="1" lvl="0"/>
                      <a:r>
                        <a:rPr altLang="en-US" b="1" sz="1800" lang="en-US">
                          <a:solidFill>
                            <a:srgbClr val="000000"/>
                          </a:solidFill>
                          <a:latin typeface="Constantia" pitchFamily="18" charset="0"/>
                        </a:rPr>
                        <a:t>Oral</a:t>
                      </a:r>
                    </a:p>
                    <a:p>
                      <a:pPr algn="ctr" eaLnBrk="1" hangingPunct="1" latinLnBrk="1" lvl="0"/>
                      <a:endParaRPr altLang="en-US" b="1" lang="en-US">
                        <a:solidFill>
                          <a:srgbClr val="000000"/>
                        </a:solidFill>
                        <a:latin typeface="Constantia" pitchFamily="18" charset="0"/>
                      </a:endParaRPr>
                    </a:p>
                  </a:txBody>
                  <a:tcPr marL="91440" marR="91440" marT="45720" marB="45720" anchor="t"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12700" cap="flat" cmpd="sng">
                      <a:solidFill>
                        <a:schemeClr val="lt1">
                          <a:alpha val="100000"/>
                        </a:schemeClr>
                      </a:solidFill>
                      <a:prstDash val="solid"/>
                      <a:round/>
                    </a:lnB>
                    <a:solidFill>
                      <a:srgbClr val="E6CED4"/>
                    </a:solidFill>
                  </a:tcPr>
                </a:tc>
                <a:tc>
                  <a:txBody>
                    <a:bodyPr/>
                    <a:p>
                      <a:pPr algn="ctr" eaLnBrk="1" hangingPunct="1" latinLnBrk="1" lvl="0"/>
                      <a:r>
                        <a:rPr altLang="en-US" b="1" sz="1800" lang="en-US">
                          <a:solidFill>
                            <a:srgbClr val="000000"/>
                          </a:solidFill>
                          <a:latin typeface="Constantia" pitchFamily="18" charset="0"/>
                        </a:rPr>
                        <a:t>37.0</a:t>
                      </a:r>
                    </a:p>
                  </a:txBody>
                  <a:tcPr marL="91440" marR="91440" marT="45720" marB="45720" anchor="t"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12700" cap="flat" cmpd="sng">
                      <a:solidFill>
                        <a:schemeClr val="lt1">
                          <a:alpha val="100000"/>
                        </a:schemeClr>
                      </a:solidFill>
                      <a:prstDash val="solid"/>
                      <a:round/>
                    </a:lnB>
                    <a:solidFill>
                      <a:srgbClr val="E6CED4"/>
                    </a:solidFill>
                  </a:tcPr>
                </a:tc>
                <a:tc>
                  <a:txBody>
                    <a:bodyPr/>
                    <a:p>
                      <a:pPr algn="ctr" eaLnBrk="1" hangingPunct="1" latinLnBrk="1" lvl="0"/>
                      <a:r>
                        <a:rPr altLang="en-US" b="1" sz="1800" lang="en-US">
                          <a:solidFill>
                            <a:srgbClr val="000000"/>
                          </a:solidFill>
                          <a:latin typeface="Constantia" pitchFamily="18" charset="0"/>
                        </a:rPr>
                        <a:t>98.6</a:t>
                      </a:r>
                    </a:p>
                  </a:txBody>
                  <a:tcPr marL="91440" marR="91440" marT="45720" marB="45720" anchor="t"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12700" cap="flat" cmpd="sng">
                      <a:solidFill>
                        <a:schemeClr val="lt1">
                          <a:alpha val="100000"/>
                        </a:schemeClr>
                      </a:solidFill>
                      <a:prstDash val="solid"/>
                      <a:round/>
                    </a:lnB>
                    <a:solidFill>
                      <a:srgbClr val="E6CED4"/>
                    </a:solidFill>
                  </a:tcPr>
                </a:tc>
              </a:tr>
              <a:tr h="606425">
                <a:tc>
                  <a:txBody>
                    <a:bodyPr/>
                    <a:p>
                      <a:pPr algn="l" eaLnBrk="1" hangingPunct="1" latinLnBrk="1" lvl="0"/>
                      <a:endParaRPr altLang="en-US" b="1" lang="en-US">
                        <a:solidFill>
                          <a:srgbClr val="000000"/>
                        </a:solidFill>
                        <a:latin typeface="Constantia" pitchFamily="18" charset="0"/>
                      </a:endParaRPr>
                    </a:p>
                  </a:txBody>
                  <a:tcPr marL="91440" marR="91440" marT="45720" marB="45720" anchor="t"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12700" cap="flat" cmpd="sng">
                      <a:solidFill>
                        <a:schemeClr val="lt1">
                          <a:alpha val="100000"/>
                        </a:schemeClr>
                      </a:solidFill>
                      <a:prstDash val="solid"/>
                      <a:round/>
                    </a:lnB>
                    <a:solidFill>
                      <a:srgbClr val="F3E8EB"/>
                    </a:solidFill>
                  </a:tcPr>
                </a:tc>
                <a:tc>
                  <a:txBody>
                    <a:bodyPr/>
                    <a:p>
                      <a:pPr algn="ctr" eaLnBrk="1" hangingPunct="1" latinLnBrk="1" lvl="0"/>
                      <a:r>
                        <a:rPr altLang="en-US" b="1" sz="1800" lang="en-US">
                          <a:solidFill>
                            <a:srgbClr val="000000"/>
                          </a:solidFill>
                          <a:latin typeface="Constantia" pitchFamily="18" charset="0"/>
                        </a:rPr>
                        <a:t>Axillary </a:t>
                      </a:r>
                    </a:p>
                  </a:txBody>
                  <a:tcPr marL="91440" marR="91440" marT="45720" marB="45720" anchor="t"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12700" cap="flat" cmpd="sng">
                      <a:solidFill>
                        <a:schemeClr val="lt1">
                          <a:alpha val="100000"/>
                        </a:schemeClr>
                      </a:solidFill>
                      <a:prstDash val="solid"/>
                      <a:round/>
                    </a:lnB>
                    <a:solidFill>
                      <a:srgbClr val="F3E8EB"/>
                    </a:solidFill>
                  </a:tcPr>
                </a:tc>
                <a:tc>
                  <a:txBody>
                    <a:bodyPr/>
                    <a:p>
                      <a:pPr algn="ctr" eaLnBrk="1" hangingPunct="1" latinLnBrk="1" lvl="0"/>
                      <a:r>
                        <a:rPr altLang="en-US" b="1" sz="1800" lang="en-US">
                          <a:solidFill>
                            <a:srgbClr val="000000"/>
                          </a:solidFill>
                          <a:latin typeface="Constantia" pitchFamily="18" charset="0"/>
                        </a:rPr>
                        <a:t>36.4</a:t>
                      </a:r>
                    </a:p>
                  </a:txBody>
                  <a:tcPr marL="91440" marR="91440" marT="45720" marB="45720" anchor="t"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12700" cap="flat" cmpd="sng">
                      <a:solidFill>
                        <a:schemeClr val="lt1">
                          <a:alpha val="100000"/>
                        </a:schemeClr>
                      </a:solidFill>
                      <a:prstDash val="solid"/>
                      <a:round/>
                    </a:lnB>
                    <a:solidFill>
                      <a:srgbClr val="F3E8EB"/>
                    </a:solidFill>
                  </a:tcPr>
                </a:tc>
                <a:tc>
                  <a:txBody>
                    <a:bodyPr/>
                    <a:p>
                      <a:pPr algn="ctr" eaLnBrk="1" hangingPunct="1" latinLnBrk="1" lvl="0"/>
                      <a:r>
                        <a:rPr altLang="en-US" b="1" sz="1800" lang="en-US">
                          <a:solidFill>
                            <a:srgbClr val="000000"/>
                          </a:solidFill>
                          <a:latin typeface="Constantia" pitchFamily="18" charset="0"/>
                        </a:rPr>
                        <a:t>97.6</a:t>
                      </a:r>
                    </a:p>
                  </a:txBody>
                  <a:tcPr marL="91440" marR="91440" marT="45720" marB="45720" anchor="t"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12700" cap="flat" cmpd="sng">
                      <a:solidFill>
                        <a:schemeClr val="lt1">
                          <a:alpha val="100000"/>
                        </a:schemeClr>
                      </a:solidFill>
                      <a:prstDash val="solid"/>
                      <a:round/>
                    </a:lnB>
                    <a:solidFill>
                      <a:srgbClr val="F3E8EB"/>
                    </a:solidFill>
                  </a:tcPr>
                </a:tc>
              </a:tr>
              <a:tr h="608012">
                <a:tc>
                  <a:txBody>
                    <a:bodyPr/>
                    <a:p>
                      <a:pPr algn="l" eaLnBrk="1" hangingPunct="1" latinLnBrk="1" lvl="0"/>
                      <a:endParaRPr altLang="en-US" b="1" lang="en-US">
                        <a:solidFill>
                          <a:srgbClr val="000000"/>
                        </a:solidFill>
                        <a:latin typeface="Constantia" pitchFamily="18" charset="0"/>
                      </a:endParaRPr>
                    </a:p>
                  </a:txBody>
                  <a:tcPr marL="91440" marR="91440" marT="45720" marB="45720" anchor="t"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12700" cap="flat" cmpd="sng">
                      <a:solidFill>
                        <a:schemeClr val="lt1">
                          <a:alpha val="100000"/>
                        </a:schemeClr>
                      </a:solidFill>
                      <a:prstDash val="solid"/>
                      <a:round/>
                    </a:lnB>
                    <a:solidFill>
                      <a:srgbClr val="E6CED4"/>
                    </a:solidFill>
                  </a:tcPr>
                </a:tc>
                <a:tc>
                  <a:txBody>
                    <a:bodyPr/>
                    <a:p>
                      <a:pPr algn="ctr" eaLnBrk="1" hangingPunct="1" latinLnBrk="1" lvl="0"/>
                      <a:r>
                        <a:rPr altLang="en-US" b="1" sz="1800" lang="en-US">
                          <a:solidFill>
                            <a:srgbClr val="000000"/>
                          </a:solidFill>
                          <a:latin typeface="Constantia" pitchFamily="18" charset="0"/>
                        </a:rPr>
                        <a:t>Rectal</a:t>
                      </a:r>
                    </a:p>
                  </a:txBody>
                  <a:tcPr marL="91440" marR="91440" marT="45720" marB="45720" anchor="t"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12700" cap="flat" cmpd="sng">
                      <a:solidFill>
                        <a:schemeClr val="lt1">
                          <a:alpha val="100000"/>
                        </a:schemeClr>
                      </a:solidFill>
                      <a:prstDash val="solid"/>
                      <a:round/>
                    </a:lnB>
                    <a:solidFill>
                      <a:srgbClr val="E6CED4"/>
                    </a:solidFill>
                  </a:tcPr>
                </a:tc>
                <a:tc>
                  <a:txBody>
                    <a:bodyPr/>
                    <a:p>
                      <a:pPr algn="ctr" eaLnBrk="1" hangingPunct="1" latinLnBrk="1" lvl="0"/>
                      <a:r>
                        <a:rPr altLang="en-US" b="1" sz="1800" lang="en-US">
                          <a:solidFill>
                            <a:srgbClr val="000000"/>
                          </a:solidFill>
                          <a:latin typeface="Constantia" pitchFamily="18" charset="0"/>
                        </a:rPr>
                        <a:t>37.6</a:t>
                      </a:r>
                    </a:p>
                  </a:txBody>
                  <a:tcPr marL="91440" marR="91440" marT="45720" marB="45720" anchor="t"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12700" cap="flat" cmpd="sng">
                      <a:solidFill>
                        <a:schemeClr val="lt1">
                          <a:alpha val="100000"/>
                        </a:schemeClr>
                      </a:solidFill>
                      <a:prstDash val="solid"/>
                      <a:round/>
                    </a:lnB>
                    <a:solidFill>
                      <a:srgbClr val="E6CED4"/>
                    </a:solidFill>
                  </a:tcPr>
                </a:tc>
                <a:tc>
                  <a:txBody>
                    <a:bodyPr/>
                    <a:p>
                      <a:pPr algn="ctr" eaLnBrk="1" hangingPunct="1" latinLnBrk="1" lvl="0"/>
                      <a:r>
                        <a:rPr altLang="en-US" b="1" sz="1800" lang="en-US">
                          <a:solidFill>
                            <a:srgbClr val="000000"/>
                          </a:solidFill>
                          <a:latin typeface="Constantia" pitchFamily="18" charset="0"/>
                        </a:rPr>
                        <a:t>99.6</a:t>
                      </a:r>
                    </a:p>
                  </a:txBody>
                  <a:tcPr marL="91440" marR="91440" marT="45720" marB="45720" anchor="t"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12700" cap="flat" cmpd="sng">
                      <a:solidFill>
                        <a:schemeClr val="lt1">
                          <a:alpha val="100000"/>
                        </a:schemeClr>
                      </a:solidFill>
                      <a:prstDash val="solid"/>
                      <a:round/>
                    </a:lnB>
                    <a:solidFill>
                      <a:srgbClr val="E6CED4"/>
                    </a:solidFill>
                  </a:tcPr>
                </a:tc>
              </a:tr>
              <a:tr h="606425">
                <a:tc>
                  <a:txBody>
                    <a:bodyPr/>
                    <a:p>
                      <a:pPr algn="l" eaLnBrk="1" hangingPunct="1" latinLnBrk="1" lvl="0"/>
                      <a:r>
                        <a:rPr altLang="en-US" b="1" sz="1800" lang="en-US">
                          <a:solidFill>
                            <a:srgbClr val="000000"/>
                          </a:solidFill>
                          <a:latin typeface="Constantia" pitchFamily="18" charset="0"/>
                        </a:rPr>
                        <a:t>70+</a:t>
                      </a:r>
                    </a:p>
                  </a:txBody>
                  <a:tcPr marL="91440" marR="91440" marT="45720" marB="45720" anchor="t"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12700" cap="flat" cmpd="sng">
                      <a:solidFill>
                        <a:schemeClr val="lt1">
                          <a:alpha val="100000"/>
                        </a:schemeClr>
                      </a:solidFill>
                      <a:prstDash val="solid"/>
                      <a:round/>
                    </a:lnB>
                    <a:solidFill>
                      <a:srgbClr val="F3E8EB"/>
                    </a:solidFill>
                  </a:tcPr>
                </a:tc>
                <a:tc>
                  <a:txBody>
                    <a:bodyPr/>
                    <a:p>
                      <a:pPr algn="ctr" eaLnBrk="1" hangingPunct="1" latinLnBrk="1" lvl="0"/>
                      <a:r>
                        <a:rPr altLang="en-US" b="1" sz="1800" lang="en-US">
                          <a:solidFill>
                            <a:srgbClr val="000000"/>
                          </a:solidFill>
                          <a:latin typeface="Constantia" pitchFamily="18" charset="0"/>
                        </a:rPr>
                        <a:t>Oral </a:t>
                      </a:r>
                    </a:p>
                  </a:txBody>
                  <a:tcPr marL="91440" marR="91440" marT="45720" marB="45720" anchor="t"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12700" cap="flat" cmpd="sng">
                      <a:solidFill>
                        <a:schemeClr val="lt1">
                          <a:alpha val="100000"/>
                        </a:schemeClr>
                      </a:solidFill>
                      <a:prstDash val="solid"/>
                      <a:round/>
                    </a:lnB>
                    <a:solidFill>
                      <a:srgbClr val="F3E8EB"/>
                    </a:solidFill>
                  </a:tcPr>
                </a:tc>
                <a:tc>
                  <a:txBody>
                    <a:bodyPr/>
                    <a:p>
                      <a:pPr algn="ctr" eaLnBrk="1" hangingPunct="1" latinLnBrk="1" lvl="0"/>
                      <a:r>
                        <a:rPr altLang="en-US" b="1" sz="1800" lang="en-US">
                          <a:solidFill>
                            <a:srgbClr val="000000"/>
                          </a:solidFill>
                          <a:latin typeface="Constantia" pitchFamily="18" charset="0"/>
                        </a:rPr>
                        <a:t>36.0</a:t>
                      </a:r>
                    </a:p>
                  </a:txBody>
                  <a:tcPr marL="91440" marR="91440" marT="45720" marB="45720" anchor="t"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12700" cap="flat" cmpd="sng">
                      <a:solidFill>
                        <a:schemeClr val="lt1">
                          <a:alpha val="100000"/>
                        </a:schemeClr>
                      </a:solidFill>
                      <a:prstDash val="solid"/>
                      <a:round/>
                    </a:lnB>
                    <a:solidFill>
                      <a:srgbClr val="F3E8EB"/>
                    </a:solidFill>
                  </a:tcPr>
                </a:tc>
                <a:tc>
                  <a:txBody>
                    <a:bodyPr/>
                    <a:p>
                      <a:pPr algn="ctr" eaLnBrk="1" hangingPunct="1" latinLnBrk="1" lvl="0"/>
                      <a:r>
                        <a:rPr altLang="en-US" b="1" sz="1800" lang="en-US">
                          <a:solidFill>
                            <a:srgbClr val="000000"/>
                          </a:solidFill>
                          <a:latin typeface="Constantia" pitchFamily="18" charset="0"/>
                        </a:rPr>
                        <a:t>96.8</a:t>
                      </a:r>
                    </a:p>
                  </a:txBody>
                  <a:tcPr marL="91440" marR="91440" marT="45720" marB="45720" anchor="t"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12700" cap="flat" cmpd="sng">
                      <a:solidFill>
                        <a:schemeClr val="lt1">
                          <a:alpha val="100000"/>
                        </a:schemeClr>
                      </a:solidFill>
                      <a:prstDash val="solid"/>
                      <a:round/>
                    </a:lnB>
                    <a:solidFill>
                      <a:srgbClr val="F3E8EB"/>
                    </a:solidFill>
                  </a:tcPr>
                </a:tc>
              </a:tr>
            </a:tbl>
          </a:graphicData>
        </a:graphic>
      </p:graphicFrame>
    </p:spTree>
  </p:cSld>
  <p:clrMapOvr>
    <a:masterClrMapping/>
  </p:clrMapOvr>
  <p:transition spd="slow" advClick="1">
    <p:wheel spokes="1"/>
  </p:transition>
  <p:timing/>
</p:sld>
</file>

<file path=ppt/slides/slide396.xml><?xml version="1.0" encoding="utf-8"?>
<p:sld xmlns:a="http://schemas.openxmlformats.org/drawingml/2006/main" xmlns:r="http://schemas.openxmlformats.org/officeDocument/2006/relationships" xmlns:p="http://schemas.openxmlformats.org/presentationml/2006/main" showMasterSp="1">
  <p:cSld>
    <p:spTree>
      <p:nvGrpSpPr>
        <p:cNvPr id="1487" name=""/>
        <p:cNvGrpSpPr/>
        <p:nvPr/>
      </p:nvGrpSpPr>
      <p:grpSpPr>
        <a:xfrm rot="0">
          <a:off x="0" y="0"/>
          <a:ext cx="0" cy="0"/>
          <a:chOff x="0" y="0"/>
          <a:chExt cx="0" cy="0"/>
        </a:xfrm>
      </p:grpSpPr>
      <p:sp>
        <p:nvSpPr>
          <p:cNvPr id="1049096" name=""/>
          <p:cNvSpPr/>
          <p:nvPr>
            <p:ph sz="full" idx="1"/>
          </p:nvPr>
        </p:nvSpPr>
        <p:spPr>
          <a:xfrm rot="0">
            <a:off x="457200" y="1066800"/>
            <a:ext cx="8229600" cy="52578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lang="en-US"/>
              <a:t>Centigrade and Fahrenheit Conversion Formulas</a:t>
            </a:r>
          </a:p>
          <a:p>
            <a:pPr indent="0" lvl="0" marL="0">
              <a:buFont typeface="Wingdings" pitchFamily="2" charset="2"/>
              <a:buChar char="Ø"/>
            </a:pPr>
            <a:r>
              <a:rPr altLang="en-US" lang="en-US"/>
              <a:t>Centigrade to Fahrenheit: Multiply the centigrade reading by 9/5 and add 32. </a:t>
            </a:r>
            <a:r>
              <a:rPr altLang="en-US" b="1" lang="en-US"/>
              <a:t>[oF = (oC</a:t>
            </a:r>
            <a:r>
              <a:rPr altLang="en-US" b="1" lang="en-US"/>
              <a:t>*9/5 )+32}]</a:t>
            </a:r>
          </a:p>
          <a:p>
            <a:pPr indent="0" lvl="0" marL="0">
              <a:buNone/>
            </a:pPr>
            <a:endParaRPr altLang="en-US" lang="en-US"/>
          </a:p>
          <a:p>
            <a:pPr indent="0" lvl="0" marL="0">
              <a:buFont typeface="Wingdings" pitchFamily="2" charset="2"/>
              <a:buChar char="Ø"/>
            </a:pPr>
            <a:r>
              <a:rPr altLang="en-US" lang="en-US"/>
              <a:t>Fahrenheit to Centigrade: Deduct 32 from the </a:t>
            </a:r>
            <a:r>
              <a:rPr altLang="en-US" lang="en-US"/>
              <a:t>F</a:t>
            </a:r>
            <a:r>
              <a:rPr altLang="en-US" lang="en-US"/>
              <a:t>ahrenheit reading and multiply by 5/9. </a:t>
            </a:r>
            <a:r>
              <a:rPr altLang="en-US" b="1" lang="en-US"/>
              <a:t>[oC= (oF – 32) </a:t>
            </a:r>
            <a:r>
              <a:rPr altLang="en-US" b="1" lang="en-US"/>
              <a:t>*5/9]</a:t>
            </a:r>
          </a:p>
          <a:p>
            <a:pPr indent="0" lvl="0" marL="0"/>
            <a:endParaRPr altLang="en-US" b="1" lang="en-US"/>
          </a:p>
        </p:txBody>
      </p:sp>
    </p:spTree>
  </p:cSld>
  <p:clrMapOvr>
    <a:masterClrMapping/>
  </p:clrMapOvr>
  <p:transition spd="slow" advClick="1">
    <p:wheel spokes="1"/>
  </p:transition>
  <p:timing/>
</p:sld>
</file>

<file path=ppt/slides/slide397.xml><?xml version="1.0" encoding="utf-8"?>
<p:sld xmlns:a="http://schemas.openxmlformats.org/drawingml/2006/main" xmlns:r="http://schemas.openxmlformats.org/officeDocument/2006/relationships" xmlns:p="http://schemas.openxmlformats.org/presentationml/2006/main" showMasterSp="1">
  <p:cSld>
    <p:spTree>
      <p:nvGrpSpPr>
        <p:cNvPr id="1488" name=""/>
        <p:cNvGrpSpPr/>
        <p:nvPr/>
      </p:nvGrpSpPr>
      <p:grpSpPr>
        <a:xfrm rot="0">
          <a:off x="0" y="0"/>
          <a:ext cx="0" cy="0"/>
          <a:chOff x="0" y="0"/>
          <a:chExt cx="0" cy="0"/>
        </a:xfrm>
      </p:grpSpPr>
      <p:sp>
        <p:nvSpPr>
          <p:cNvPr id="1049097" name=""/>
          <p:cNvSpPr/>
          <p:nvPr>
            <p:ph sz="full" idx="1"/>
          </p:nvPr>
        </p:nvSpPr>
        <p:spPr>
          <a:xfrm rot="0">
            <a:off x="457200" y="685800"/>
            <a:ext cx="8229600" cy="56388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lang="en-US"/>
              <a:t>Pyrexia</a:t>
            </a:r>
          </a:p>
          <a:p>
            <a:pPr indent="0" lvl="0" marL="0">
              <a:buFont typeface="Wingdings" pitchFamily="2" charset="2"/>
              <a:buChar char="Ø"/>
            </a:pPr>
            <a:r>
              <a:rPr altLang="en-US" lang="en-US"/>
              <a:t>Commonly known as fever, characterized by an elevation of body temperature above the normal range of 36.5–37.5 °C  due to an increase in the temperature regulatory set-point</a:t>
            </a:r>
          </a:p>
          <a:p>
            <a:pPr indent="0" lvl="0" marL="0">
              <a:buNone/>
            </a:pPr>
            <a:endParaRPr altLang="en-US" lang="en-US"/>
          </a:p>
          <a:p>
            <a:pPr indent="0" lvl="0" marL="0">
              <a:buNone/>
            </a:pPr>
            <a:r>
              <a:rPr altLang="en-US" b="1" i="1" lang="en-US"/>
              <a:t>Types of Pyrexia According to Temperature Variation</a:t>
            </a:r>
          </a:p>
          <a:p>
            <a:pPr indent="0" lvl="0" marL="0">
              <a:buFont typeface="Wingdings" pitchFamily="2" charset="2"/>
              <a:buChar char="Ø"/>
            </a:pPr>
            <a:r>
              <a:rPr altLang="en-US" i="1" lang="en-US" u="sng"/>
              <a:t>Continuous/Constant: </a:t>
            </a:r>
            <a:r>
              <a:rPr altLang="en-US" lang="en-US"/>
              <a:t>Temperature remains above normal throughout the day and does not fluctuate more than 1 °C in 24 hours, e.g. in lobar pneumonia, typhoid, urinary tract infection or brucellosis.</a:t>
            </a:r>
          </a:p>
        </p:txBody>
      </p:sp>
    </p:spTree>
  </p:cSld>
  <p:clrMapOvr>
    <a:masterClrMapping/>
  </p:clrMapOvr>
  <p:transition spd="slow" advClick="1">
    <p:wheel spokes="1"/>
  </p:transition>
  <p:timing/>
</p:sld>
</file>

<file path=ppt/slides/slide398.xml><?xml version="1.0" encoding="utf-8"?>
<p:sld xmlns:a="http://schemas.openxmlformats.org/drawingml/2006/main" xmlns:r="http://schemas.openxmlformats.org/officeDocument/2006/relationships" xmlns:p="http://schemas.openxmlformats.org/presentationml/2006/main" showMasterSp="1">
  <p:cSld>
    <p:spTree>
      <p:nvGrpSpPr>
        <p:cNvPr id="1489" name=""/>
        <p:cNvGrpSpPr/>
        <p:nvPr/>
      </p:nvGrpSpPr>
      <p:grpSpPr>
        <a:xfrm rot="0">
          <a:off x="0" y="0"/>
          <a:ext cx="0" cy="0"/>
          <a:chOff x="0" y="0"/>
          <a:chExt cx="0" cy="0"/>
        </a:xfrm>
      </p:grpSpPr>
      <p:sp>
        <p:nvSpPr>
          <p:cNvPr id="1049098" name=""/>
          <p:cNvSpPr/>
          <p:nvPr>
            <p:ph sz="full" idx="1"/>
          </p:nvPr>
        </p:nvSpPr>
        <p:spPr>
          <a:xfrm rot="0">
            <a:off x="457200" y="457200"/>
            <a:ext cx="8229600" cy="60198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lvl="0">
              <a:buFont typeface="Wingdings" pitchFamily="2" charset="2"/>
              <a:buChar char="Ø"/>
            </a:pPr>
            <a:r>
              <a:rPr altLang="en-US" i="1" lang="en-US" u="sng"/>
              <a:t>Intermittent:</a:t>
            </a:r>
            <a:r>
              <a:rPr altLang="en-US" lang="en-US"/>
              <a:t> The temperature elevation is present only for a certain period, later cycling back to normal, e.g. in malaria, or septicemia.</a:t>
            </a:r>
          </a:p>
          <a:p>
            <a:pPr lvl="0">
              <a:buFont typeface="Wingdings" pitchFamily="2" charset="2"/>
              <a:buChar char="Ø"/>
            </a:pPr>
            <a:r>
              <a:rPr altLang="en-US" i="1" lang="en-US" u="sng"/>
              <a:t>Remittent: </a:t>
            </a:r>
            <a:r>
              <a:rPr altLang="en-US" lang="en-US"/>
              <a:t>Temperature remains above normal throughout the day and fluctuates more than 1 °C in 24 hours, e.g., infective endocarditis</a:t>
            </a:r>
          </a:p>
          <a:p>
            <a:pPr lvl="0">
              <a:buNone/>
            </a:pPr>
            <a:endParaRPr altLang="en-US" lang="en-US"/>
          </a:p>
          <a:p>
            <a:pPr lvl="0">
              <a:buNone/>
            </a:pPr>
            <a:r>
              <a:rPr altLang="en-US" b="1" i="1" lang="en-US"/>
              <a:t>Types of Pyrexia According to Termination</a:t>
            </a:r>
          </a:p>
          <a:p>
            <a:pPr lvl="0">
              <a:buFont typeface="Wingdings" pitchFamily="2" charset="2"/>
              <a:buChar char="Ø"/>
            </a:pPr>
            <a:r>
              <a:rPr altLang="en-US" i="1" lang="en-US" u="sng"/>
              <a:t>Fall by Lysis:</a:t>
            </a:r>
            <a:r>
              <a:rPr altLang="en-US" lang="en-US"/>
              <a:t> The elevated temperature gradually falls (3 – 5days). It is accompanied by the patient’s improvement.</a:t>
            </a:r>
          </a:p>
          <a:p>
            <a:pPr lvl="0">
              <a:buFont typeface="Wingdings" pitchFamily="2" charset="2"/>
              <a:buChar char="Ø"/>
            </a:pPr>
            <a:r>
              <a:rPr altLang="en-US" i="1" lang="en-US" u="sng"/>
              <a:t>Fall by Crisis: </a:t>
            </a:r>
            <a:r>
              <a:rPr altLang="en-US" lang="en-US"/>
              <a:t>The elevated temperature falls to normal within 24 hours or less (sharp fall) usually accompanied by patient’s improvement</a:t>
            </a:r>
          </a:p>
        </p:txBody>
      </p:sp>
    </p:spTree>
  </p:cSld>
  <p:clrMapOvr>
    <a:masterClrMapping/>
  </p:clrMapOvr>
  <p:transition spd="slow" advClick="1">
    <p:wheel spokes="1"/>
  </p:transition>
  <p:timing/>
</p:sld>
</file>

<file path=ppt/slides/slide399.xml><?xml version="1.0" encoding="utf-8"?>
<p:sld xmlns:a="http://schemas.openxmlformats.org/drawingml/2006/main" xmlns:r="http://schemas.openxmlformats.org/officeDocument/2006/relationships" xmlns:p="http://schemas.openxmlformats.org/presentationml/2006/main" showMasterSp="1">
  <p:cSld>
    <p:spTree>
      <p:nvGrpSpPr>
        <p:cNvPr id="1490" name=""/>
        <p:cNvGrpSpPr/>
        <p:nvPr/>
      </p:nvGrpSpPr>
      <p:grpSpPr>
        <a:xfrm rot="0">
          <a:off x="0" y="0"/>
          <a:ext cx="0" cy="0"/>
          <a:chOff x="0" y="0"/>
          <a:chExt cx="0" cy="0"/>
        </a:xfrm>
      </p:grpSpPr>
      <p:sp>
        <p:nvSpPr>
          <p:cNvPr id="1049099" name=""/>
          <p:cNvSpPr/>
          <p:nvPr>
            <p:ph sz="full" idx="1"/>
          </p:nvPr>
        </p:nvSpPr>
        <p:spPr>
          <a:xfrm rot="0">
            <a:off x="457200" y="1219200"/>
            <a:ext cx="8229600" cy="51054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lvl="0">
              <a:buFont typeface="Wingdings" pitchFamily="2" charset="2"/>
              <a:buChar char="Ø"/>
            </a:pPr>
            <a:r>
              <a:rPr altLang="en-US" i="1" lang="en-US" u="sng"/>
              <a:t>Pseudo – crisis: </a:t>
            </a:r>
            <a:r>
              <a:rPr altLang="en-US" lang="en-US"/>
              <a:t>The fall is usually accompanied by improvement of patient’s condition and then the temperature rises again after a short period.</a:t>
            </a:r>
          </a:p>
          <a:p>
            <a:pPr lvl="0">
              <a:buNone/>
            </a:pPr>
            <a:endParaRPr altLang="en-US" lang="en-US"/>
          </a:p>
          <a:p>
            <a:pPr lvl="0">
              <a:buFont typeface="Wingdings" pitchFamily="2" charset="2"/>
              <a:buChar char="Ø"/>
            </a:pPr>
            <a:r>
              <a:rPr altLang="en-US" i="1" lang="en-US" u="sng"/>
              <a:t>Hyperpyrexia</a:t>
            </a:r>
            <a:r>
              <a:rPr altLang="en-US" lang="en-US"/>
              <a:t>: Is fever with an extreme elevation of body temperature greater than or equal to 41.5 °C. Such a high temperature is considered a medical emergency as it may indicate a serious underlying condition or lead to significant side effects. </a:t>
            </a:r>
          </a:p>
          <a:p>
            <a:pPr lvl="0">
              <a:buFont typeface="Wingdings" pitchFamily="2" charset="2"/>
              <a:buChar char="Ø"/>
            </a:pPr>
            <a:endParaRPr altLang="en-US" lang="en-US"/>
          </a:p>
        </p:txBody>
      </p:sp>
    </p:spTree>
  </p:cSld>
  <p:clrMapOvr>
    <a:masterClrMapping/>
  </p:clrMapOvr>
  <p:transition spd="slow" advClick="1">
    <p:wheel spokes="1"/>
  </p:transition>
  <p:timing/>
</p:sld>
</file>

<file path=ppt/slides/slide4.xml><?xml version="1.0" encoding="utf-8"?>
<p:sld xmlns:a="http://schemas.openxmlformats.org/drawingml/2006/main" xmlns:r="http://schemas.openxmlformats.org/officeDocument/2006/relationships" xmlns:p="http://schemas.openxmlformats.org/presentationml/2006/main" showMasterSp="1">
  <p:cSld>
    <p:spTree>
      <p:nvGrpSpPr>
        <p:cNvPr id="1086" name=""/>
        <p:cNvGrpSpPr/>
        <p:nvPr/>
      </p:nvGrpSpPr>
      <p:grpSpPr>
        <a:xfrm rot="0">
          <a:off x="0" y="0"/>
          <a:ext cx="0" cy="0"/>
          <a:chOff x="0" y="0"/>
          <a:chExt cx="0" cy="0"/>
        </a:xfrm>
      </p:grpSpPr>
      <p:sp>
        <p:nvSpPr>
          <p:cNvPr id="1048602" name=""/>
          <p:cNvSpPr/>
          <p:nvPr>
            <p:ph sz="full" idx="1"/>
          </p:nvPr>
        </p:nvSpPr>
        <p:spPr>
          <a:xfrm rot="0">
            <a:off x="457200" y="1066800"/>
            <a:ext cx="8229600" cy="53340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algn="ctr" eaLnBrk="1" hangingPunct="1" indent="0" latinLnBrk="1" lvl="0" marL="0">
              <a:buClr>
                <a:srgbClr val="DE6C36"/>
              </a:buClr>
              <a:buFont typeface="Arial" pitchFamily="0" charset="0"/>
              <a:buNone/>
            </a:pPr>
            <a:r>
              <a:rPr altLang="en-US" b="1" lang="en-US"/>
              <a:t>2. THE HOSPITAL</a:t>
            </a:r>
          </a:p>
          <a:p>
            <a:pPr eaLnBrk="1" hangingPunct="1" indent="0" latinLnBrk="1" lvl="0" marL="0">
              <a:buClr>
                <a:srgbClr val="DE6C36"/>
              </a:buClr>
              <a:buFont typeface="Arial" pitchFamily="0" charset="0"/>
              <a:buNone/>
            </a:pPr>
            <a:endParaRPr altLang="en-US" b="1" lang="en-US"/>
          </a:p>
          <a:p>
            <a:pPr eaLnBrk="1" hangingPunct="1" indent="0" latinLnBrk="1" lvl="0" marL="0">
              <a:buClr>
                <a:srgbClr val="DE6C36"/>
              </a:buClr>
              <a:buFont typeface="Wingdings" pitchFamily="2" charset="2"/>
              <a:buChar char="Ø"/>
            </a:pPr>
            <a:r>
              <a:rPr altLang="en-US" lang="en-US"/>
              <a:t>Organization</a:t>
            </a:r>
          </a:p>
          <a:p>
            <a:pPr eaLnBrk="1" hangingPunct="1" indent="0" latinLnBrk="1" lvl="0" marL="0">
              <a:buClr>
                <a:srgbClr val="DE6C36"/>
              </a:buClr>
              <a:buFont typeface="Wingdings" pitchFamily="2" charset="2"/>
              <a:buChar char="Ø"/>
            </a:pPr>
            <a:r>
              <a:rPr altLang="en-US" lang="en-US"/>
              <a:t>Components</a:t>
            </a:r>
          </a:p>
          <a:p>
            <a:pPr eaLnBrk="1" hangingPunct="1" indent="0" latinLnBrk="1" lvl="0" marL="0">
              <a:buClr>
                <a:srgbClr val="DE6C36"/>
              </a:buClr>
              <a:buFont typeface="Wingdings" pitchFamily="2" charset="2"/>
              <a:buChar char="Ø"/>
            </a:pPr>
            <a:r>
              <a:rPr altLang="en-US" lang="en-US"/>
              <a:t>Layout </a:t>
            </a:r>
          </a:p>
          <a:p>
            <a:pPr eaLnBrk="1" hangingPunct="1" indent="0" latinLnBrk="1" lvl="0" marL="0">
              <a:buClr>
                <a:srgbClr val="DE6C36"/>
              </a:buClr>
              <a:buFont typeface="Wingdings" pitchFamily="2" charset="2"/>
              <a:buChar char="Ø"/>
            </a:pPr>
            <a:r>
              <a:rPr altLang="en-US" lang="en-US"/>
              <a:t>Cleanliness, ward ventilation and lighting, prevention of accidents, health hazards, cleaning and storage of linen , drugs and equipment</a:t>
            </a:r>
          </a:p>
          <a:p>
            <a:pPr eaLnBrk="1" hangingPunct="1" indent="0" latinLnBrk="1" lvl="0" marL="0">
              <a:buClr>
                <a:srgbClr val="DE6C36"/>
              </a:buClr>
              <a:buFont typeface="Arial" pitchFamily="0" charset="0"/>
              <a:buChar char="•"/>
            </a:pPr>
            <a:endParaRPr altLang="en-US" lang="en-US"/>
          </a:p>
        </p:txBody>
      </p:sp>
    </p:spTree>
  </p:cSld>
  <p:clrMapOvr>
    <a:masterClrMapping/>
  </p:clrMapOvr>
  <p:transition spd="slow" advClick="1">
    <p:wheel spokes="1"/>
  </p:transition>
  <p:timing/>
</p:sld>
</file>

<file path=ppt/slides/slide40.xml><?xml version="1.0" encoding="utf-8"?>
<p:sld xmlns:a="http://schemas.openxmlformats.org/drawingml/2006/main" xmlns:r="http://schemas.openxmlformats.org/officeDocument/2006/relationships" xmlns:p="http://schemas.openxmlformats.org/presentationml/2006/main" showMasterSp="1">
  <p:cSld>
    <p:spTree>
      <p:nvGrpSpPr>
        <p:cNvPr id="1122" name=""/>
        <p:cNvGrpSpPr/>
        <p:nvPr/>
      </p:nvGrpSpPr>
      <p:grpSpPr>
        <a:xfrm rot="0">
          <a:off x="0" y="0"/>
          <a:ext cx="0" cy="0"/>
          <a:chOff x="0" y="0"/>
          <a:chExt cx="0" cy="0"/>
        </a:xfrm>
      </p:grpSpPr>
      <p:sp>
        <p:nvSpPr>
          <p:cNvPr id="1048647" name=""/>
          <p:cNvSpPr/>
          <p:nvPr>
            <p:ph type="title" sz="full" idx="0"/>
          </p:nvPr>
        </p:nvSpPr>
        <p:spPr>
          <a:xfrm rot="0">
            <a:off x="457200" y="381000"/>
            <a:ext cx="8229600" cy="1066800"/>
          </a:xfrm>
          <a:prstGeom prst="rect"/>
          <a:noFill/>
          <a:ln>
            <a:noFill/>
          </a:ln>
        </p:spPr>
        <p:txBody>
          <a:bodyPr anchor="b" bIns="0" lIns="0" rIns="0" tIns="45720" vert="horz"/>
          <a:lstStyle>
            <a:lvl1pPr algn="l" fontAlgn="base" indent="0" latinLnBrk="1" marL="0" rtl="0">
              <a:lnSpc>
                <a:spcPct val="100000"/>
              </a:lnSpc>
              <a:spcBef>
                <a:spcPct val="0"/>
              </a:spcBef>
              <a:spcAft>
                <a:spcPct val="0"/>
              </a:spcAft>
              <a:buFontTx/>
              <a:buNone/>
              <a:defRPr baseline="0" b="0" sz="5000" i="0" u="none">
                <a:solidFill>
                  <a:schemeClr val="lt2"/>
                </a:solidFill>
                <a:latin typeface="Calibri" pitchFamily="34" charset="0"/>
                <a:sym typeface="Calibri" pitchFamily="34" charset="0"/>
              </a:defRPr>
            </a:lvl1pPr>
          </a:lstStyle>
          <a:p>
            <a:pPr lvl="0"/>
            <a:r>
              <a:rPr altLang="en-US" b="1" lang="en-US"/>
              <a:t>Personal Grooming</a:t>
            </a:r>
          </a:p>
        </p:txBody>
      </p:sp>
      <p:sp>
        <p:nvSpPr>
          <p:cNvPr id="1048648" name=""/>
          <p:cNvSpPr/>
          <p:nvPr>
            <p:ph sz="full" idx="1"/>
          </p:nvPr>
        </p:nvSpPr>
        <p:spPr>
          <a:xfrm rot="0">
            <a:off x="457200" y="1935162"/>
            <a:ext cx="8229600" cy="4389437"/>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lang="en-US"/>
              <a:t>Note: </a:t>
            </a:r>
            <a:r>
              <a:rPr altLang="en-US" lang="en-US"/>
              <a:t>Every patient has a mental picture of how their nurse should be. The nurses appearance provides security and hope to a patient.</a:t>
            </a:r>
          </a:p>
          <a:p>
            <a:pPr indent="0" lvl="0" marL="0">
              <a:buFont typeface="Wingdings" pitchFamily="2" charset="2"/>
              <a:buChar char="Ø"/>
            </a:pPr>
            <a:r>
              <a:rPr altLang="en-US" lang="en-US"/>
              <a:t>The uniform should neither be too tight or too loose to hinder free movement during an emergency </a:t>
            </a:r>
          </a:p>
          <a:p>
            <a:pPr indent="0" lvl="0" marL="0">
              <a:buFont typeface="Wingdings" pitchFamily="2" charset="2"/>
              <a:buChar char="Ø"/>
            </a:pPr>
            <a:r>
              <a:rPr altLang="en-US" lang="en-US"/>
              <a:t>The dress or skirt should be below the knee to give to give allowance when bending</a:t>
            </a:r>
          </a:p>
          <a:p>
            <a:pPr indent="0" lvl="0" marL="0">
              <a:buFont typeface="Wingdings" pitchFamily="2" charset="2"/>
              <a:buChar char="Ø"/>
            </a:pPr>
            <a:r>
              <a:rPr altLang="en-US" lang="en-US"/>
              <a:t>Should not be made of light (see – through) material</a:t>
            </a:r>
          </a:p>
          <a:p>
            <a:pPr indent="0" lvl="0" marL="0">
              <a:buFont typeface="Wingdings" pitchFamily="2" charset="2"/>
              <a:buChar char="Ø"/>
            </a:pPr>
            <a:endParaRPr altLang="en-US" lang="en-US"/>
          </a:p>
          <a:p>
            <a:pPr indent="0" lvl="0" marL="0"/>
            <a:endParaRPr altLang="en-US" lang="en-US"/>
          </a:p>
        </p:txBody>
      </p:sp>
    </p:spTree>
  </p:cSld>
  <p:clrMapOvr>
    <a:masterClrMapping/>
  </p:clrMapOvr>
  <p:transition spd="slow" advClick="1">
    <p:wheel spokes="1"/>
  </p:transition>
  <p:timing/>
</p:sld>
</file>

<file path=ppt/slides/slide400.xml><?xml version="1.0" encoding="utf-8"?>
<p:sld xmlns:a="http://schemas.openxmlformats.org/drawingml/2006/main" xmlns:r="http://schemas.openxmlformats.org/officeDocument/2006/relationships" xmlns:p="http://schemas.openxmlformats.org/presentationml/2006/main" showMasterSp="1">
  <p:cSld>
    <p:spTree>
      <p:nvGrpSpPr>
        <p:cNvPr id="1491" name=""/>
        <p:cNvGrpSpPr/>
        <p:nvPr/>
      </p:nvGrpSpPr>
      <p:grpSpPr>
        <a:xfrm rot="0">
          <a:off x="0" y="0"/>
          <a:ext cx="0" cy="0"/>
          <a:chOff x="0" y="0"/>
          <a:chExt cx="0" cy="0"/>
        </a:xfrm>
      </p:grpSpPr>
      <p:sp>
        <p:nvSpPr>
          <p:cNvPr id="1049100" name=""/>
          <p:cNvSpPr/>
          <p:nvPr>
            <p:ph sz="full" idx="1"/>
          </p:nvPr>
        </p:nvSpPr>
        <p:spPr>
          <a:xfrm rot="0">
            <a:off x="457200" y="1143000"/>
            <a:ext cx="8229600" cy="51816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lang="en-US"/>
              <a:t>Fever Management</a:t>
            </a:r>
          </a:p>
          <a:p>
            <a:pPr indent="0" lvl="0" marL="0">
              <a:buFont typeface="Wingdings" pitchFamily="2" charset="2"/>
              <a:buChar char="Ø"/>
            </a:pPr>
            <a:r>
              <a:rPr altLang="en-US" lang="en-US"/>
              <a:t>Exposure</a:t>
            </a:r>
          </a:p>
          <a:p>
            <a:pPr indent="0" lvl="0" marL="0">
              <a:buFont typeface="Wingdings" pitchFamily="2" charset="2"/>
              <a:buChar char="Ø"/>
            </a:pPr>
            <a:r>
              <a:rPr altLang="en-US" lang="en-US"/>
              <a:t>Removal of excess clothing</a:t>
            </a:r>
          </a:p>
          <a:p>
            <a:pPr indent="0" lvl="0" marL="0">
              <a:buFont typeface="Wingdings" pitchFamily="2" charset="2"/>
              <a:buChar char="Ø"/>
            </a:pPr>
            <a:r>
              <a:rPr altLang="en-US" lang="en-US"/>
              <a:t>Opening windows and doors</a:t>
            </a:r>
          </a:p>
          <a:p>
            <a:pPr indent="0" lvl="0" marL="0">
              <a:buFont typeface="Wingdings" pitchFamily="2" charset="2"/>
              <a:buChar char="Ø"/>
            </a:pPr>
            <a:r>
              <a:rPr altLang="en-US" lang="en-US"/>
              <a:t>Tepid sponging</a:t>
            </a:r>
          </a:p>
          <a:p>
            <a:pPr indent="0" lvl="0" marL="0">
              <a:buNone/>
            </a:pPr>
            <a:endParaRPr altLang="en-US" lang="en-US"/>
          </a:p>
          <a:p>
            <a:pPr indent="0" lvl="0" marL="0">
              <a:buNone/>
            </a:pPr>
            <a:endParaRPr altLang="en-US" lang="en-US"/>
          </a:p>
        </p:txBody>
      </p:sp>
    </p:spTree>
  </p:cSld>
  <p:clrMapOvr>
    <a:masterClrMapping/>
  </p:clrMapOvr>
  <p:transition spd="slow" advClick="1">
    <p:wheel spokes="1"/>
  </p:transition>
  <p:timing/>
</p:sld>
</file>

<file path=ppt/slides/slide401.xml><?xml version="1.0" encoding="utf-8"?>
<p:sld xmlns:a="http://schemas.openxmlformats.org/drawingml/2006/main" xmlns:r="http://schemas.openxmlformats.org/officeDocument/2006/relationships" xmlns:p="http://schemas.openxmlformats.org/presentationml/2006/main" showMasterSp="1">
  <p:cSld>
    <p:spTree>
      <p:nvGrpSpPr>
        <p:cNvPr id="1492" name=""/>
        <p:cNvGrpSpPr/>
        <p:nvPr/>
      </p:nvGrpSpPr>
      <p:grpSpPr>
        <a:xfrm rot="0">
          <a:off x="0" y="0"/>
          <a:ext cx="0" cy="0"/>
          <a:chOff x="0" y="0"/>
          <a:chExt cx="0" cy="0"/>
        </a:xfrm>
      </p:grpSpPr>
      <p:sp>
        <p:nvSpPr>
          <p:cNvPr id="1049101" name=""/>
          <p:cNvSpPr/>
          <p:nvPr>
            <p:ph type="title" sz="full" idx="0"/>
          </p:nvPr>
        </p:nvSpPr>
        <p:spPr>
          <a:xfrm rot="0">
            <a:off x="533400" y="609600"/>
            <a:ext cx="8229600" cy="666750"/>
          </a:xfrm>
          <a:prstGeom prst="rect"/>
          <a:noFill/>
          <a:ln>
            <a:noFill/>
          </a:ln>
        </p:spPr>
        <p:txBody>
          <a:bodyPr anchor="b" bIns="0" lIns="0" rIns="0" tIns="45720" vert="horz"/>
          <a:lstStyle>
            <a:lvl1pPr algn="l" fontAlgn="base" indent="0" latinLnBrk="1" marL="0" rtl="0">
              <a:lnSpc>
                <a:spcPct val="100000"/>
              </a:lnSpc>
              <a:spcBef>
                <a:spcPct val="0"/>
              </a:spcBef>
              <a:spcAft>
                <a:spcPct val="0"/>
              </a:spcAft>
              <a:buFontTx/>
              <a:buNone/>
              <a:defRPr baseline="0" b="0" sz="5000" i="0" u="none">
                <a:solidFill>
                  <a:schemeClr val="lt2"/>
                </a:solidFill>
                <a:latin typeface="Calibri" pitchFamily="34" charset="0"/>
                <a:sym typeface="Calibri" pitchFamily="34" charset="0"/>
              </a:defRPr>
            </a:lvl1pPr>
          </a:lstStyle>
          <a:p>
            <a:pPr algn="ctr" lvl="0"/>
            <a:r>
              <a:rPr altLang="en-US" b="1" sz="3600" lang="en-US"/>
              <a:t>Tepid Sponging</a:t>
            </a:r>
          </a:p>
        </p:txBody>
      </p:sp>
      <p:sp>
        <p:nvSpPr>
          <p:cNvPr id="1049102" name=""/>
          <p:cNvSpPr/>
          <p:nvPr>
            <p:ph sz="full" idx="1"/>
          </p:nvPr>
        </p:nvSpPr>
        <p:spPr>
          <a:xfrm rot="0">
            <a:off x="457200" y="1600200"/>
            <a:ext cx="8229600" cy="47244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lang="en-US"/>
              <a:t>Requirements</a:t>
            </a:r>
          </a:p>
          <a:p>
            <a:pPr indent="0" lvl="0" marL="0">
              <a:buFont typeface="Wingdings" pitchFamily="2" charset="2"/>
              <a:buChar char="Ø"/>
            </a:pPr>
            <a:r>
              <a:rPr altLang="en-US" lang="en-US"/>
              <a:t>Washing basin</a:t>
            </a:r>
          </a:p>
          <a:p>
            <a:pPr indent="0" lvl="0" marL="0">
              <a:buFont typeface="Wingdings" pitchFamily="2" charset="2"/>
              <a:buChar char="Ø"/>
            </a:pPr>
            <a:r>
              <a:rPr altLang="en-US" lang="en-US"/>
              <a:t>Jugs with cold water and hot water</a:t>
            </a:r>
          </a:p>
          <a:p>
            <a:pPr indent="0" lvl="0" marL="0">
              <a:buFont typeface="Wingdings" pitchFamily="2" charset="2"/>
              <a:buChar char="Ø"/>
            </a:pPr>
            <a:r>
              <a:rPr altLang="en-US" lang="en-US"/>
              <a:t>5 – 6 towels/flannels (soft woolen fabric)</a:t>
            </a:r>
          </a:p>
          <a:p>
            <a:pPr indent="0" lvl="0" marL="0">
              <a:buFont typeface="Wingdings" pitchFamily="2" charset="2"/>
              <a:buChar char="Ø"/>
            </a:pPr>
            <a:r>
              <a:rPr altLang="en-US" lang="en-US"/>
              <a:t>Gloves</a:t>
            </a:r>
          </a:p>
          <a:p>
            <a:pPr indent="0" lvl="0" marL="0">
              <a:buFont typeface="Wingdings" pitchFamily="2" charset="2"/>
              <a:buChar char="Ø"/>
            </a:pPr>
            <a:r>
              <a:rPr altLang="en-US" lang="en-US"/>
              <a:t>Mackintosh and draw sheet</a:t>
            </a:r>
          </a:p>
          <a:p>
            <a:pPr indent="0" lvl="0" marL="0">
              <a:buFont typeface="Wingdings" pitchFamily="2" charset="2"/>
              <a:buChar char="Ø"/>
            </a:pPr>
            <a:r>
              <a:rPr altLang="en-US" lang="en-US"/>
              <a:t>Observation tray and charts</a:t>
            </a:r>
          </a:p>
          <a:p>
            <a:pPr indent="0" lvl="0" marL="0"/>
            <a:endParaRPr altLang="en-US" lang="en-US"/>
          </a:p>
          <a:p>
            <a:pPr indent="0" lvl="0" marL="0"/>
            <a:endParaRPr altLang="en-US" lang="en-US"/>
          </a:p>
        </p:txBody>
      </p:sp>
    </p:spTree>
  </p:cSld>
  <p:clrMapOvr>
    <a:masterClrMapping/>
  </p:clrMapOvr>
  <p:transition spd="slow" advClick="1">
    <p:wheel spokes="1"/>
  </p:transition>
  <p:timing/>
</p:sld>
</file>

<file path=ppt/slides/slide402.xml><?xml version="1.0" encoding="utf-8"?>
<p:sld xmlns:a="http://schemas.openxmlformats.org/drawingml/2006/main" xmlns:r="http://schemas.openxmlformats.org/officeDocument/2006/relationships" xmlns:p="http://schemas.openxmlformats.org/presentationml/2006/main" showMasterSp="1">
  <p:cSld>
    <p:spTree>
      <p:nvGrpSpPr>
        <p:cNvPr id="1493" name=""/>
        <p:cNvGrpSpPr/>
        <p:nvPr/>
      </p:nvGrpSpPr>
      <p:grpSpPr>
        <a:xfrm rot="0">
          <a:off x="0" y="0"/>
          <a:ext cx="0" cy="0"/>
          <a:chOff x="0" y="0"/>
          <a:chExt cx="0" cy="0"/>
        </a:xfrm>
      </p:grpSpPr>
      <p:sp>
        <p:nvSpPr>
          <p:cNvPr id="1049103" name=""/>
          <p:cNvSpPr/>
          <p:nvPr>
            <p:ph sz="full" idx="1"/>
          </p:nvPr>
        </p:nvSpPr>
        <p:spPr>
          <a:xfrm rot="0">
            <a:off x="457200" y="457200"/>
            <a:ext cx="8229600" cy="58674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lang="en-US"/>
              <a:t>Procedure</a:t>
            </a:r>
          </a:p>
          <a:p>
            <a:pPr indent="0" lvl="0" marL="0">
              <a:buFont typeface="Wingdings" pitchFamily="2" charset="2"/>
              <a:buChar char="Ø"/>
            </a:pPr>
            <a:r>
              <a:rPr altLang="en-US" lang="en-US"/>
              <a:t>Explain the procedure to the patient</a:t>
            </a:r>
          </a:p>
          <a:p>
            <a:pPr indent="0" lvl="0" marL="0">
              <a:buFont typeface="Wingdings" pitchFamily="2" charset="2"/>
              <a:buChar char="Ø"/>
            </a:pPr>
            <a:r>
              <a:rPr altLang="en-US" lang="en-US"/>
              <a:t>Take vital signs and put on gloves</a:t>
            </a:r>
          </a:p>
          <a:p>
            <a:pPr indent="0" lvl="0" marL="0">
              <a:buFont typeface="Wingdings" pitchFamily="2" charset="2"/>
              <a:buChar char="Ø"/>
            </a:pPr>
            <a:r>
              <a:rPr altLang="en-US" lang="en-US"/>
              <a:t>Remove top linen leaving patient with sheet</a:t>
            </a:r>
          </a:p>
          <a:p>
            <a:pPr indent="0" lvl="0" marL="0">
              <a:buFont typeface="Wingdings" pitchFamily="2" charset="2"/>
              <a:buChar char="Ø"/>
            </a:pPr>
            <a:r>
              <a:rPr altLang="en-US" lang="en-US"/>
              <a:t>Place mackintosh and draw sheet  on the bed below the patient</a:t>
            </a:r>
          </a:p>
          <a:p>
            <a:pPr indent="0" lvl="0" marL="0">
              <a:buFont typeface="Wingdings" pitchFamily="2" charset="2"/>
              <a:buChar char="Ø"/>
            </a:pPr>
            <a:r>
              <a:rPr altLang="en-US" lang="en-US"/>
              <a:t>Mix hot and cold water to around 30 – 35 degrees Celsius</a:t>
            </a:r>
          </a:p>
          <a:p>
            <a:pPr indent="0" lvl="0" marL="0">
              <a:buFont typeface="Wingdings" pitchFamily="2" charset="2"/>
              <a:buChar char="Ø"/>
            </a:pPr>
            <a:r>
              <a:rPr altLang="en-US" lang="en-US"/>
              <a:t>Put the towels in the water to wet them  and squeeze out excess water</a:t>
            </a:r>
          </a:p>
          <a:p>
            <a:pPr indent="0" lvl="0" marL="0">
              <a:buFont typeface="Wingdings" pitchFamily="2" charset="2"/>
              <a:buChar char="Ø"/>
            </a:pPr>
            <a:r>
              <a:rPr altLang="en-US" lang="en-US"/>
              <a:t>Place them in both the axilla and groin regions</a:t>
            </a:r>
          </a:p>
          <a:p>
            <a:pPr indent="0" lvl="0" marL="0">
              <a:buFont typeface="Wingdings" pitchFamily="2" charset="2"/>
              <a:buChar char="Ø"/>
            </a:pPr>
            <a:r>
              <a:rPr altLang="en-US" lang="en-US"/>
              <a:t>Leave them in place for 4 – 5min till they are warm</a:t>
            </a:r>
          </a:p>
          <a:p>
            <a:pPr indent="0" lvl="0" marL="0">
              <a:buFont typeface="Wingdings" pitchFamily="2" charset="2"/>
              <a:buChar char="Ø"/>
            </a:pPr>
            <a:r>
              <a:rPr altLang="en-US" lang="en-US"/>
              <a:t>Remove , wet them and return them back</a:t>
            </a:r>
          </a:p>
          <a:p>
            <a:pPr indent="0" lvl="0" marL="0"/>
            <a:endParaRPr altLang="en-US" lang="en-US"/>
          </a:p>
        </p:txBody>
      </p:sp>
    </p:spTree>
  </p:cSld>
  <p:clrMapOvr>
    <a:masterClrMapping/>
  </p:clrMapOvr>
  <p:transition spd="slow" advClick="1">
    <p:wheel spokes="1"/>
  </p:transition>
  <p:timing/>
</p:sld>
</file>

<file path=ppt/slides/slide403.xml><?xml version="1.0" encoding="utf-8"?>
<p:sld xmlns:a="http://schemas.openxmlformats.org/drawingml/2006/main" xmlns:r="http://schemas.openxmlformats.org/officeDocument/2006/relationships" xmlns:p="http://schemas.openxmlformats.org/presentationml/2006/main" showMasterSp="1">
  <p:cSld>
    <p:spTree>
      <p:nvGrpSpPr>
        <p:cNvPr id="1494" name=""/>
        <p:cNvGrpSpPr/>
        <p:nvPr/>
      </p:nvGrpSpPr>
      <p:grpSpPr>
        <a:xfrm rot="0">
          <a:off x="0" y="0"/>
          <a:ext cx="0" cy="0"/>
          <a:chOff x="0" y="0"/>
          <a:chExt cx="0" cy="0"/>
        </a:xfrm>
      </p:grpSpPr>
      <p:sp>
        <p:nvSpPr>
          <p:cNvPr id="1049104" name=""/>
          <p:cNvSpPr/>
          <p:nvPr>
            <p:ph sz="full" idx="1"/>
          </p:nvPr>
        </p:nvSpPr>
        <p:spPr>
          <a:xfrm rot="0">
            <a:off x="457200" y="762000"/>
            <a:ext cx="8229600" cy="55626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lvl="0">
              <a:buFont typeface="Wingdings" pitchFamily="2" charset="2"/>
              <a:buChar char="Ø"/>
            </a:pPr>
            <a:r>
              <a:rPr altLang="en-US" lang="en-US"/>
              <a:t>When they are still in situ, use the remaining towel to sponge the arms and legs</a:t>
            </a:r>
          </a:p>
          <a:p>
            <a:pPr lvl="0">
              <a:buFont typeface="Wingdings" pitchFamily="2" charset="2"/>
              <a:buChar char="Ø"/>
            </a:pPr>
            <a:r>
              <a:rPr altLang="en-US" lang="en-US"/>
              <a:t>Leave beads of water on the skin as you sponge the rest of the body. Beads evaporate and cooling occurs</a:t>
            </a:r>
          </a:p>
          <a:p>
            <a:pPr lvl="0">
              <a:buFont typeface="Wingdings" pitchFamily="2" charset="2"/>
              <a:buChar char="Ø"/>
            </a:pPr>
            <a:r>
              <a:rPr altLang="en-US" lang="en-US"/>
              <a:t>Remove the towels from the groin and axilla</a:t>
            </a:r>
          </a:p>
          <a:p>
            <a:pPr lvl="0">
              <a:buFont typeface="Wingdings" pitchFamily="2" charset="2"/>
              <a:buChar char="Ø"/>
            </a:pPr>
            <a:r>
              <a:rPr altLang="en-US" lang="en-US"/>
              <a:t>Remove mackintosh and draw sheet </a:t>
            </a:r>
          </a:p>
          <a:p>
            <a:pPr lvl="0">
              <a:buFont typeface="Wingdings" pitchFamily="2" charset="2"/>
              <a:buChar char="Ø"/>
            </a:pPr>
            <a:r>
              <a:rPr altLang="en-US" lang="en-US"/>
              <a:t>Take vitals again and record. A fall of 1 – 2 degrees Celsius is enough.</a:t>
            </a:r>
          </a:p>
          <a:p>
            <a:pPr lvl="0">
              <a:buFont typeface="Wingdings" pitchFamily="2" charset="2"/>
              <a:buChar char="Ø"/>
            </a:pPr>
            <a:r>
              <a:rPr altLang="en-US" lang="en-US"/>
              <a:t>Dress the patient lightly and leave him/her comfortable</a:t>
            </a:r>
          </a:p>
          <a:p>
            <a:pPr lvl="0">
              <a:buFont typeface="Wingdings" pitchFamily="2" charset="2"/>
              <a:buChar char="Ø"/>
            </a:pPr>
            <a:r>
              <a:rPr altLang="en-US" b="1" lang="en-US"/>
              <a:t>Note:</a:t>
            </a:r>
            <a:r>
              <a:rPr altLang="en-US" lang="en-US"/>
              <a:t> The whole procedure should take &lt;20min</a:t>
            </a:r>
          </a:p>
        </p:txBody>
      </p:sp>
    </p:spTree>
  </p:cSld>
  <p:clrMapOvr>
    <a:masterClrMapping/>
  </p:clrMapOvr>
  <p:transition spd="slow" advClick="1">
    <p:wheel spokes="1"/>
  </p:transition>
  <p:timing/>
</p:sld>
</file>

<file path=ppt/slides/slide404.xml><?xml version="1.0" encoding="utf-8"?>
<p:sld xmlns:a="http://schemas.openxmlformats.org/drawingml/2006/main" xmlns:r="http://schemas.openxmlformats.org/officeDocument/2006/relationships" xmlns:p="http://schemas.openxmlformats.org/presentationml/2006/main" showMasterSp="1">
  <p:cSld>
    <p:spTree>
      <p:nvGrpSpPr>
        <p:cNvPr id="1495" name=""/>
        <p:cNvGrpSpPr/>
        <p:nvPr/>
      </p:nvGrpSpPr>
      <p:grpSpPr>
        <a:xfrm rot="0">
          <a:off x="0" y="0"/>
          <a:ext cx="0" cy="0"/>
          <a:chOff x="0" y="0"/>
          <a:chExt cx="0" cy="0"/>
        </a:xfrm>
      </p:grpSpPr>
      <p:sp>
        <p:nvSpPr>
          <p:cNvPr id="1049105" name=""/>
          <p:cNvSpPr/>
          <p:nvPr>
            <p:ph sz="full" idx="1"/>
          </p:nvPr>
        </p:nvSpPr>
        <p:spPr>
          <a:xfrm rot="0">
            <a:off x="457200" y="1143000"/>
            <a:ext cx="8229600" cy="51816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lang="en-US"/>
              <a:t>Stop tepid sponging if:</a:t>
            </a:r>
          </a:p>
          <a:p>
            <a:pPr indent="0" lvl="0" marL="0">
              <a:buFont typeface="Wingdings" pitchFamily="2" charset="2"/>
              <a:buChar char="Ø"/>
            </a:pPr>
            <a:r>
              <a:rPr altLang="en-US" lang="en-US"/>
              <a:t>The patient shivers excessively</a:t>
            </a:r>
          </a:p>
          <a:p>
            <a:pPr indent="0" lvl="0" marL="0">
              <a:buFont typeface="Wingdings" pitchFamily="2" charset="2"/>
              <a:buChar char="Ø"/>
            </a:pPr>
            <a:r>
              <a:rPr altLang="en-US" lang="en-US"/>
              <a:t>Becomes restless</a:t>
            </a:r>
          </a:p>
          <a:p>
            <a:pPr indent="0" lvl="0" marL="0">
              <a:buFont typeface="Wingdings" pitchFamily="2" charset="2"/>
              <a:buChar char="Ø"/>
            </a:pPr>
            <a:r>
              <a:rPr altLang="en-US" lang="en-US"/>
              <a:t>Other vital signs become abnormal</a:t>
            </a:r>
          </a:p>
        </p:txBody>
      </p:sp>
    </p:spTree>
  </p:cSld>
  <p:clrMapOvr>
    <a:masterClrMapping/>
  </p:clrMapOvr>
  <p:transition spd="slow" advClick="1">
    <p:wheel spokes="1"/>
  </p:transition>
  <p:timing/>
</p:sld>
</file>

<file path=ppt/slides/slide405.xml><?xml version="1.0" encoding="utf-8"?>
<p:sld xmlns:a="http://schemas.openxmlformats.org/drawingml/2006/main" xmlns:r="http://schemas.openxmlformats.org/officeDocument/2006/relationships" xmlns:p="http://schemas.openxmlformats.org/presentationml/2006/main" showMasterSp="1">
  <p:cSld>
    <p:spTree>
      <p:nvGrpSpPr>
        <p:cNvPr id="1496" name=""/>
        <p:cNvGrpSpPr/>
        <p:nvPr/>
      </p:nvGrpSpPr>
      <p:grpSpPr>
        <a:xfrm rot="0">
          <a:off x="0" y="0"/>
          <a:ext cx="0" cy="0"/>
          <a:chOff x="0" y="0"/>
          <a:chExt cx="0" cy="0"/>
        </a:xfrm>
      </p:grpSpPr>
      <p:sp>
        <p:nvSpPr>
          <p:cNvPr id="1049106" name=""/>
          <p:cNvSpPr/>
          <p:nvPr>
            <p:ph sz="full" idx="1"/>
          </p:nvPr>
        </p:nvSpPr>
        <p:spPr>
          <a:xfrm rot="0">
            <a:off x="457200" y="914400"/>
            <a:ext cx="8229600" cy="54102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algn="ctr" indent="0" lvl="0" marL="0">
              <a:buNone/>
            </a:pPr>
            <a:r>
              <a:rPr altLang="en-US" b="1" lang="en-US"/>
              <a:t>PULSE</a:t>
            </a:r>
          </a:p>
          <a:p>
            <a:pPr indent="0" lvl="0" marL="0">
              <a:buFont typeface="Wingdings" pitchFamily="2" charset="2"/>
              <a:buChar char="Ø"/>
            </a:pPr>
            <a:r>
              <a:rPr altLang="en-US" lang="en-US"/>
              <a:t>Pulse assessment is the measurement of pressure pulsation created when the heart contracts and ejects blood into the aorta creating a wave of expansion and recoil in the arteries. </a:t>
            </a:r>
          </a:p>
          <a:p>
            <a:pPr indent="0" lvl="0" marL="0">
              <a:buFont typeface="Wingdings" pitchFamily="2" charset="2"/>
              <a:buChar char="Ø"/>
            </a:pPr>
            <a:endParaRPr altLang="en-US" lang="en-US"/>
          </a:p>
          <a:p>
            <a:pPr indent="0" lvl="0" marL="0">
              <a:buFont typeface="Wingdings" pitchFamily="2" charset="2"/>
              <a:buChar char="Ø"/>
            </a:pPr>
            <a:r>
              <a:rPr altLang="en-US" lang="en-US"/>
              <a:t>It can be felt by palpation on a point where an artery crosses a bone close to the surface</a:t>
            </a:r>
          </a:p>
          <a:p>
            <a:pPr indent="0" lvl="0" marL="0">
              <a:buFont typeface="Wingdings" pitchFamily="2" charset="2"/>
              <a:buChar char="Ø"/>
            </a:pPr>
            <a:endParaRPr altLang="en-US" lang="en-US"/>
          </a:p>
          <a:p>
            <a:pPr indent="0" lvl="0" marL="0">
              <a:buFont typeface="Wingdings" pitchFamily="2" charset="2"/>
              <a:buChar char="Ø"/>
            </a:pPr>
            <a:r>
              <a:rPr altLang="en-US" lang="en-US"/>
              <a:t>Pulse assessment provides clinical data regarding the heart’s pumping action and the adequacy of peripheral artery blood flow</a:t>
            </a:r>
          </a:p>
          <a:p>
            <a:pPr indent="0" lvl="0" marL="0"/>
            <a:endParaRPr altLang="en-US" lang="en-US"/>
          </a:p>
        </p:txBody>
      </p:sp>
    </p:spTree>
  </p:cSld>
  <p:clrMapOvr>
    <a:masterClrMapping/>
  </p:clrMapOvr>
  <p:transition spd="slow" advClick="1">
    <p:wheel spokes="1"/>
  </p:transition>
  <p:timing/>
</p:sld>
</file>

<file path=ppt/slides/slide406.xml><?xml version="1.0" encoding="utf-8"?>
<p:sld xmlns:a="http://schemas.openxmlformats.org/drawingml/2006/main" xmlns:r="http://schemas.openxmlformats.org/officeDocument/2006/relationships" xmlns:p="http://schemas.openxmlformats.org/presentationml/2006/main" showMasterSp="1">
  <p:cSld>
    <p:spTree>
      <p:nvGrpSpPr>
        <p:cNvPr id="1497" name=""/>
        <p:cNvGrpSpPr/>
        <p:nvPr/>
      </p:nvGrpSpPr>
      <p:grpSpPr>
        <a:xfrm rot="0">
          <a:off x="0" y="0"/>
          <a:ext cx="0" cy="0"/>
          <a:chOff x="0" y="0"/>
          <a:chExt cx="0" cy="0"/>
        </a:xfrm>
      </p:grpSpPr>
      <p:sp>
        <p:nvSpPr>
          <p:cNvPr id="1049107" name=""/>
          <p:cNvSpPr/>
          <p:nvPr>
            <p:ph sz="full" idx="1"/>
          </p:nvPr>
        </p:nvSpPr>
        <p:spPr>
          <a:xfrm rot="0">
            <a:off x="457200" y="838200"/>
            <a:ext cx="8229600" cy="54864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lang="en-US"/>
              <a:t>Pulse Points</a:t>
            </a:r>
          </a:p>
          <a:p>
            <a:pPr indent="0" lvl="0" marL="0">
              <a:buNone/>
            </a:pPr>
            <a:r>
              <a:rPr altLang="en-US" b="1" i="1" lang="en-US"/>
              <a:t>1. Temporal: </a:t>
            </a:r>
          </a:p>
          <a:p>
            <a:pPr indent="0" lvl="0" marL="0">
              <a:buFont typeface="Wingdings" pitchFamily="2" charset="2"/>
              <a:buChar char="Ø"/>
            </a:pPr>
            <a:r>
              <a:rPr altLang="en-US" lang="en-US"/>
              <a:t>Over temporal bone, superior and lateral to the eye. </a:t>
            </a:r>
          </a:p>
          <a:p>
            <a:pPr indent="0" lvl="0" marL="0">
              <a:buFont typeface="Wingdings" pitchFamily="2" charset="2"/>
              <a:buChar char="Ø"/>
            </a:pPr>
            <a:r>
              <a:rPr altLang="en-US" lang="en-US"/>
              <a:t>It is accessible and used routinely in infants and when the radial is inaccessible</a:t>
            </a:r>
          </a:p>
          <a:p>
            <a:pPr indent="0" lvl="0" marL="0">
              <a:buNone/>
            </a:pPr>
            <a:endParaRPr altLang="en-US" lang="en-US"/>
          </a:p>
          <a:p>
            <a:pPr indent="0" lvl="0" marL="0">
              <a:buNone/>
            </a:pPr>
            <a:r>
              <a:rPr altLang="en-US" b="1" i="1" lang="en-US"/>
              <a:t>2. Carotid:</a:t>
            </a:r>
          </a:p>
          <a:p>
            <a:pPr indent="0" lvl="0" marL="0">
              <a:buFont typeface="Wingdings" pitchFamily="2" charset="2"/>
              <a:buChar char="Ø"/>
            </a:pPr>
            <a:r>
              <a:rPr altLang="en-US" lang="en-US"/>
              <a:t>Bilateral, under the lower jaw in neck along medial edge of sternocleidomastoid muscle</a:t>
            </a:r>
          </a:p>
          <a:p>
            <a:pPr indent="0" lvl="0" marL="0">
              <a:buFont typeface="Wingdings" pitchFamily="2" charset="2"/>
              <a:buChar char="Ø"/>
            </a:pPr>
            <a:r>
              <a:rPr altLang="en-US" lang="en-US"/>
              <a:t>It is accessible and used routinely in infants and during shock or cardiac arrest when other peripheral pulses are too weak to palpate.</a:t>
            </a:r>
          </a:p>
          <a:p>
            <a:pPr indent="0" lvl="0" marL="0">
              <a:buFont typeface="Wingdings" pitchFamily="2" charset="2"/>
              <a:buChar char="Ø"/>
            </a:pPr>
            <a:r>
              <a:rPr altLang="en-US" lang="en-US"/>
              <a:t>It is also used to access cranial circulation</a:t>
            </a:r>
          </a:p>
          <a:p>
            <a:pPr indent="0" lvl="0" marL="0"/>
            <a:endParaRPr altLang="en-US" lang="en-US"/>
          </a:p>
          <a:p>
            <a:pPr indent="0" lvl="0" marL="0"/>
            <a:endParaRPr altLang="en-US" lang="en-US"/>
          </a:p>
          <a:p>
            <a:pPr indent="0" lvl="0" marL="0"/>
            <a:endParaRPr altLang="en-US" lang="en-US"/>
          </a:p>
        </p:txBody>
      </p:sp>
    </p:spTree>
  </p:cSld>
  <p:clrMapOvr>
    <a:masterClrMapping/>
  </p:clrMapOvr>
  <p:transition spd="slow" advClick="1">
    <p:wheel spokes="1"/>
  </p:transition>
  <p:timing/>
</p:sld>
</file>

<file path=ppt/slides/slide407.xml><?xml version="1.0" encoding="utf-8"?>
<p:sld xmlns:a="http://schemas.openxmlformats.org/drawingml/2006/main" xmlns:r="http://schemas.openxmlformats.org/officeDocument/2006/relationships" xmlns:p="http://schemas.openxmlformats.org/presentationml/2006/main" showMasterSp="1">
  <p:cSld>
    <p:spTree>
      <p:nvGrpSpPr>
        <p:cNvPr id="1498" name=""/>
        <p:cNvGrpSpPr/>
        <p:nvPr/>
      </p:nvGrpSpPr>
      <p:grpSpPr>
        <a:xfrm rot="0">
          <a:off x="0" y="0"/>
          <a:ext cx="0" cy="0"/>
          <a:chOff x="0" y="0"/>
          <a:chExt cx="0" cy="0"/>
        </a:xfrm>
      </p:grpSpPr>
      <p:sp>
        <p:nvSpPr>
          <p:cNvPr id="1049108" name=""/>
          <p:cNvSpPr/>
          <p:nvPr>
            <p:ph sz="full" idx="1"/>
          </p:nvPr>
        </p:nvSpPr>
        <p:spPr>
          <a:xfrm rot="0">
            <a:off x="457200" y="457200"/>
            <a:ext cx="8229600" cy="58674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i="1" lang="en-US"/>
              <a:t>3.Apical:</a:t>
            </a:r>
          </a:p>
          <a:p>
            <a:pPr indent="0" lvl="0" marL="0">
              <a:buFont typeface="Wingdings" pitchFamily="2" charset="2"/>
              <a:buChar char="Ø"/>
            </a:pPr>
            <a:r>
              <a:rPr altLang="en-US" lang="en-US"/>
              <a:t>Left mid – clavicular line of fourth to fifth intercostal space</a:t>
            </a:r>
          </a:p>
          <a:p>
            <a:pPr indent="0" lvl="0" marL="0">
              <a:buFont typeface="Wingdings" pitchFamily="2" charset="2"/>
              <a:buChar char="Ø"/>
            </a:pPr>
            <a:r>
              <a:rPr altLang="en-US" lang="en-US"/>
              <a:t>Used to auscultate heart sounds and assess apical radial deficit.</a:t>
            </a:r>
          </a:p>
          <a:p>
            <a:pPr indent="0" lvl="0" marL="0">
              <a:buFont typeface="Wingdings" pitchFamily="2" charset="2"/>
              <a:buChar char="Ø"/>
            </a:pPr>
            <a:r>
              <a:rPr altLang="en-US" lang="en-US"/>
              <a:t>Also used to obtain pulse in neonates</a:t>
            </a:r>
          </a:p>
          <a:p>
            <a:pPr indent="0" lvl="0" marL="0">
              <a:buNone/>
            </a:pPr>
            <a:endParaRPr altLang="en-US" lang="en-US"/>
          </a:p>
          <a:p>
            <a:pPr indent="0" lvl="0" marL="0">
              <a:buNone/>
            </a:pPr>
            <a:r>
              <a:rPr altLang="en-US" b="1" i="1" lang="en-US"/>
              <a:t>4. Brachial</a:t>
            </a:r>
          </a:p>
          <a:p>
            <a:pPr indent="0" lvl="0" marL="0">
              <a:buFont typeface="Wingdings" pitchFamily="2" charset="2"/>
              <a:buChar char="Ø"/>
            </a:pPr>
            <a:r>
              <a:rPr altLang="en-US" lang="en-US"/>
              <a:t>Inner aspect between groove of biceps and triceps muscles at antecubital fossa</a:t>
            </a:r>
          </a:p>
          <a:p>
            <a:pPr indent="0" lvl="0" marL="0">
              <a:buFont typeface="Wingdings" pitchFamily="2" charset="2"/>
              <a:buChar char="Ø"/>
            </a:pPr>
            <a:r>
              <a:rPr altLang="en-US" lang="en-US"/>
              <a:t>Used in cardiac arrest in infants.</a:t>
            </a:r>
          </a:p>
          <a:p>
            <a:pPr indent="0" lvl="0" marL="0">
              <a:buFont typeface="Wingdings" pitchFamily="2" charset="2"/>
              <a:buChar char="Ø"/>
            </a:pPr>
            <a:r>
              <a:rPr altLang="en-US" lang="en-US"/>
              <a:t>It is also used to assess lower arm circulation and to auscultate blood pressure</a:t>
            </a:r>
          </a:p>
          <a:p>
            <a:pPr indent="0" lvl="0" marL="0">
              <a:buFont typeface="Wingdings" pitchFamily="2" charset="2"/>
              <a:buChar char="Ø"/>
            </a:pPr>
            <a:endParaRPr altLang="en-US" lang="en-US"/>
          </a:p>
        </p:txBody>
      </p:sp>
    </p:spTree>
  </p:cSld>
  <p:clrMapOvr>
    <a:masterClrMapping/>
  </p:clrMapOvr>
  <p:transition spd="slow" advClick="1">
    <p:wheel spokes="1"/>
  </p:transition>
  <p:timing/>
</p:sld>
</file>

<file path=ppt/slides/slide408.xml><?xml version="1.0" encoding="utf-8"?>
<p:sld xmlns:a="http://schemas.openxmlformats.org/drawingml/2006/main" xmlns:r="http://schemas.openxmlformats.org/officeDocument/2006/relationships" xmlns:p="http://schemas.openxmlformats.org/presentationml/2006/main" showMasterSp="1">
  <p:cSld>
    <p:spTree>
      <p:nvGrpSpPr>
        <p:cNvPr id="1499" name=""/>
        <p:cNvGrpSpPr/>
        <p:nvPr/>
      </p:nvGrpSpPr>
      <p:grpSpPr>
        <a:xfrm rot="0">
          <a:off x="0" y="0"/>
          <a:ext cx="0" cy="0"/>
          <a:chOff x="0" y="0"/>
          <a:chExt cx="0" cy="0"/>
        </a:xfrm>
      </p:grpSpPr>
      <p:sp>
        <p:nvSpPr>
          <p:cNvPr id="1049109" name=""/>
          <p:cNvSpPr/>
          <p:nvPr>
            <p:ph sz="full" idx="1"/>
          </p:nvPr>
        </p:nvSpPr>
        <p:spPr>
          <a:xfrm rot="0">
            <a:off x="457200" y="762000"/>
            <a:ext cx="8229600" cy="55626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i="1" lang="en-US"/>
              <a:t>5. Radial:</a:t>
            </a:r>
          </a:p>
          <a:p>
            <a:pPr indent="0" lvl="0" marL="0">
              <a:buFont typeface="Wingdings" pitchFamily="2" charset="2"/>
              <a:buChar char="Ø"/>
            </a:pPr>
            <a:r>
              <a:rPr altLang="en-US" lang="en-US"/>
              <a:t>Inner aspect of fore arm on thumb side of wrist.</a:t>
            </a:r>
          </a:p>
          <a:p>
            <a:pPr indent="0" lvl="0" marL="0">
              <a:buFont typeface="Wingdings" pitchFamily="2" charset="2"/>
              <a:buChar char="Ø"/>
            </a:pPr>
            <a:r>
              <a:rPr altLang="en-US" lang="en-US"/>
              <a:t>It is accessible and is routinely used to assess peripheral pulse in adults</a:t>
            </a:r>
          </a:p>
          <a:p>
            <a:pPr indent="0" lvl="0" marL="0">
              <a:buNone/>
            </a:pPr>
            <a:endParaRPr altLang="en-US" lang="en-US"/>
          </a:p>
          <a:p>
            <a:pPr indent="0" lvl="0" marL="0">
              <a:buNone/>
            </a:pPr>
            <a:r>
              <a:rPr altLang="en-US" b="1" i="1" lang="en-US"/>
              <a:t>6. Ulnar</a:t>
            </a:r>
          </a:p>
          <a:p>
            <a:pPr indent="0" lvl="0" marL="0">
              <a:buFont typeface="Wingdings" pitchFamily="2" charset="2"/>
              <a:buChar char="Ø"/>
            </a:pPr>
            <a:r>
              <a:rPr altLang="en-US" lang="en-US"/>
              <a:t>Outer aspect of fore arm on finger side of wrist</a:t>
            </a:r>
          </a:p>
          <a:p>
            <a:pPr indent="0" lvl="0" marL="0">
              <a:buFont typeface="Wingdings" pitchFamily="2" charset="2"/>
              <a:buChar char="Ø"/>
            </a:pPr>
            <a:r>
              <a:rPr altLang="en-US" lang="en-US"/>
              <a:t>Used to assess circulation to ulnar side of hand and to perform the Allen’s test (used to test blood supply to the hand, specifically, the patency of the radial and ulnar arteries. It is performed prior to radial arterial blood sampling or cannulation).</a:t>
            </a:r>
          </a:p>
        </p:txBody>
      </p:sp>
    </p:spTree>
  </p:cSld>
  <p:clrMapOvr>
    <a:masterClrMapping/>
  </p:clrMapOvr>
  <p:transition spd="slow" advClick="1">
    <p:wheel spokes="1"/>
  </p:transition>
  <p:timing/>
</p:sld>
</file>

<file path=ppt/slides/slide409.xml><?xml version="1.0" encoding="utf-8"?>
<p:sld xmlns:a="http://schemas.openxmlformats.org/drawingml/2006/main" xmlns:r="http://schemas.openxmlformats.org/officeDocument/2006/relationships" xmlns:p="http://schemas.openxmlformats.org/presentationml/2006/main" showMasterSp="1">
  <p:cSld>
    <p:spTree>
      <p:nvGrpSpPr>
        <p:cNvPr id="1500" name=""/>
        <p:cNvGrpSpPr/>
        <p:nvPr/>
      </p:nvGrpSpPr>
      <p:grpSpPr>
        <a:xfrm rot="0">
          <a:off x="0" y="0"/>
          <a:ext cx="0" cy="0"/>
          <a:chOff x="0" y="0"/>
          <a:chExt cx="0" cy="0"/>
        </a:xfrm>
      </p:grpSpPr>
      <p:sp>
        <p:nvSpPr>
          <p:cNvPr id="1049110" name=""/>
          <p:cNvSpPr/>
          <p:nvPr>
            <p:ph sz="full" idx="1"/>
          </p:nvPr>
        </p:nvSpPr>
        <p:spPr>
          <a:xfrm rot="0">
            <a:off x="457200" y="762000"/>
            <a:ext cx="8229600" cy="55626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i="1" lang="en-US"/>
              <a:t>7. Femoral:</a:t>
            </a:r>
          </a:p>
          <a:p>
            <a:pPr indent="0" lvl="0" marL="0">
              <a:buFont typeface="Wingdings" pitchFamily="2" charset="2"/>
              <a:buChar char="Ø"/>
            </a:pPr>
            <a:r>
              <a:rPr altLang="en-US" lang="en-US"/>
              <a:t>In the groin below inguinal ligament (mid point between symphysis pubis and anterosuperior iliac spine)</a:t>
            </a:r>
          </a:p>
          <a:p>
            <a:pPr indent="0" lvl="0" marL="0">
              <a:buFont typeface="Wingdings" pitchFamily="2" charset="2"/>
              <a:buChar char="Ø"/>
            </a:pPr>
            <a:r>
              <a:rPr altLang="en-US" lang="en-US"/>
              <a:t>Used to assess circulation to legs and during cardiac arrest</a:t>
            </a:r>
          </a:p>
          <a:p>
            <a:pPr indent="0" lvl="0" marL="0">
              <a:buNone/>
            </a:pPr>
            <a:endParaRPr altLang="en-US" lang="en-US"/>
          </a:p>
          <a:p>
            <a:pPr indent="0" lvl="0" marL="0">
              <a:buNone/>
            </a:pPr>
            <a:r>
              <a:rPr altLang="en-US" b="1" lang="en-US"/>
              <a:t>8. Popliteal:</a:t>
            </a:r>
          </a:p>
          <a:p>
            <a:pPr indent="0" lvl="0" marL="0">
              <a:buFont typeface="Wingdings" pitchFamily="2" charset="2"/>
              <a:buChar char="Ø"/>
            </a:pPr>
            <a:r>
              <a:rPr altLang="en-US" lang="en-US"/>
              <a:t>Behind knee at the center of popliteal fossa</a:t>
            </a:r>
          </a:p>
          <a:p>
            <a:pPr indent="0" lvl="0" marL="0">
              <a:buFont typeface="Wingdings" pitchFamily="2" charset="2"/>
              <a:buChar char="Ø"/>
            </a:pPr>
            <a:r>
              <a:rPr altLang="en-US" lang="en-US"/>
              <a:t>Used to assess circulation to the legs and to auscultate leg pressure</a:t>
            </a:r>
          </a:p>
          <a:p>
            <a:pPr indent="0" lvl="0" marL="0"/>
            <a:endParaRPr altLang="en-US" lang="en-US"/>
          </a:p>
        </p:txBody>
      </p:sp>
    </p:spTree>
  </p:cSld>
  <p:clrMapOvr>
    <a:masterClrMapping/>
  </p:clrMapOvr>
  <p:transition spd="slow" advClick="1">
    <p:wheel spokes="1"/>
  </p:transition>
  <p:timing/>
</p:sld>
</file>

<file path=ppt/slides/slide41.xml><?xml version="1.0" encoding="utf-8"?>
<p:sld xmlns:a="http://schemas.openxmlformats.org/drawingml/2006/main" xmlns:r="http://schemas.openxmlformats.org/officeDocument/2006/relationships" xmlns:p="http://schemas.openxmlformats.org/presentationml/2006/main" showMasterSp="1">
  <p:cSld>
    <p:spTree>
      <p:nvGrpSpPr>
        <p:cNvPr id="1123" name=""/>
        <p:cNvGrpSpPr/>
        <p:nvPr/>
      </p:nvGrpSpPr>
      <p:grpSpPr>
        <a:xfrm rot="0">
          <a:off x="0" y="0"/>
          <a:ext cx="0" cy="0"/>
          <a:chOff x="0" y="0"/>
          <a:chExt cx="0" cy="0"/>
        </a:xfrm>
      </p:grpSpPr>
      <p:sp>
        <p:nvSpPr>
          <p:cNvPr id="1048649" name=""/>
          <p:cNvSpPr/>
          <p:nvPr>
            <p:ph sz="full" idx="1"/>
          </p:nvPr>
        </p:nvSpPr>
        <p:spPr>
          <a:xfrm rot="0">
            <a:off x="457200" y="1066800"/>
            <a:ext cx="8229600" cy="52578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eaLnBrk="1" hangingPunct="1" latinLnBrk="1" lvl="0">
              <a:buFont typeface="Wingdings" pitchFamily="2" charset="2"/>
              <a:buChar char="Ø"/>
            </a:pPr>
            <a:r>
              <a:rPr altLang="en-US" lang="en-US"/>
              <a:t>Should be kept clean to prevent cross – infection and well pressed</a:t>
            </a:r>
          </a:p>
          <a:p>
            <a:pPr eaLnBrk="1" hangingPunct="1" latinLnBrk="1" lvl="0">
              <a:buFont typeface="Wingdings" pitchFamily="2" charset="2"/>
              <a:buChar char="Ø"/>
            </a:pPr>
            <a:r>
              <a:rPr altLang="en-US" lang="en-US"/>
              <a:t>Female nurses should avoid bright inner wear in their white uniform</a:t>
            </a:r>
          </a:p>
          <a:p>
            <a:pPr eaLnBrk="1" hangingPunct="1" latinLnBrk="1" lvl="0">
              <a:buFont typeface="Wingdings" pitchFamily="2" charset="2"/>
              <a:buChar char="Ø"/>
            </a:pPr>
            <a:r>
              <a:rPr altLang="en-US" lang="en-US"/>
              <a:t>They should tie their hair at the back neatly</a:t>
            </a:r>
          </a:p>
          <a:p>
            <a:pPr eaLnBrk="1" hangingPunct="1" latinLnBrk="1" lvl="0">
              <a:buFont typeface="Wingdings" pitchFamily="2" charset="2"/>
              <a:buChar char="Ø"/>
            </a:pPr>
            <a:r>
              <a:rPr altLang="en-US" lang="en-US"/>
              <a:t>The cap should be worn and neatly secured</a:t>
            </a:r>
          </a:p>
          <a:p>
            <a:pPr eaLnBrk="1" hangingPunct="1" latinLnBrk="1" lvl="0">
              <a:buFont typeface="Wingdings" pitchFamily="2" charset="2"/>
              <a:buChar char="Ø"/>
            </a:pPr>
            <a:r>
              <a:rPr altLang="en-US" lang="en-US"/>
              <a:t>Shoes should be low – heeled and soft to avoid making excessive noise which may disturb patients</a:t>
            </a:r>
          </a:p>
          <a:p>
            <a:pPr eaLnBrk="1" hangingPunct="1" latinLnBrk="1" lvl="0">
              <a:buFont typeface="Wingdings" pitchFamily="2" charset="2"/>
              <a:buChar char="Ø"/>
            </a:pPr>
            <a:r>
              <a:rPr altLang="en-US" lang="en-US"/>
              <a:t>The nails should be trimmed and colored nail polish avoided</a:t>
            </a:r>
          </a:p>
        </p:txBody>
      </p:sp>
    </p:spTree>
  </p:cSld>
  <p:clrMapOvr>
    <a:masterClrMapping/>
  </p:clrMapOvr>
  <p:transition spd="slow" advClick="1">
    <p:wheel spokes="1"/>
  </p:transition>
  <p:timing/>
</p:sld>
</file>

<file path=ppt/slides/slide410.xml><?xml version="1.0" encoding="utf-8"?>
<p:sld xmlns:a="http://schemas.openxmlformats.org/drawingml/2006/main" xmlns:r="http://schemas.openxmlformats.org/officeDocument/2006/relationships" xmlns:p="http://schemas.openxmlformats.org/presentationml/2006/main" showMasterSp="1">
  <p:cSld>
    <p:spTree>
      <p:nvGrpSpPr>
        <p:cNvPr id="1501" name=""/>
        <p:cNvGrpSpPr/>
        <p:nvPr/>
      </p:nvGrpSpPr>
      <p:grpSpPr>
        <a:xfrm rot="0">
          <a:off x="0" y="0"/>
          <a:ext cx="0" cy="0"/>
          <a:chOff x="0" y="0"/>
          <a:chExt cx="0" cy="0"/>
        </a:xfrm>
      </p:grpSpPr>
      <p:sp>
        <p:nvSpPr>
          <p:cNvPr id="1049111" name=""/>
          <p:cNvSpPr/>
          <p:nvPr>
            <p:ph sz="full" idx="1"/>
          </p:nvPr>
        </p:nvSpPr>
        <p:spPr>
          <a:xfrm rot="0">
            <a:off x="457200" y="1143000"/>
            <a:ext cx="8229600" cy="51816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i="1" lang="en-US"/>
              <a:t>9. Posterior Tibial:</a:t>
            </a:r>
          </a:p>
          <a:p>
            <a:pPr indent="0" lvl="0" marL="0">
              <a:buFont typeface="Wingdings" pitchFamily="2" charset="2"/>
              <a:buChar char="Ø"/>
            </a:pPr>
            <a:r>
              <a:rPr altLang="en-US" lang="en-US"/>
              <a:t>Inner aspect of the ankle between the Achilles tendon and tibia (below medial malleolus)</a:t>
            </a:r>
          </a:p>
          <a:p>
            <a:pPr indent="0" lvl="0" marL="0">
              <a:buFont typeface="Wingdings" pitchFamily="2" charset="2"/>
              <a:buChar char="Ø"/>
            </a:pPr>
            <a:r>
              <a:rPr altLang="en-US" lang="en-US"/>
              <a:t>Used to assess circulation to the feet</a:t>
            </a:r>
          </a:p>
          <a:p>
            <a:pPr indent="0" lvl="0" marL="0">
              <a:buNone/>
            </a:pPr>
            <a:endParaRPr altLang="en-US" lang="en-US"/>
          </a:p>
          <a:p>
            <a:pPr indent="0" lvl="0" marL="0">
              <a:buNone/>
            </a:pPr>
            <a:r>
              <a:rPr altLang="en-US" b="1" i="1" lang="en-US"/>
              <a:t>10. Dorsalis Pedis:</a:t>
            </a:r>
          </a:p>
          <a:p>
            <a:pPr indent="0" lvl="0" marL="0">
              <a:buFont typeface="Wingdings" pitchFamily="2" charset="2"/>
              <a:buChar char="Ø"/>
            </a:pPr>
            <a:r>
              <a:rPr altLang="en-US" lang="en-US"/>
              <a:t>Over instep, midpoint between the extension tendons of great and second toe</a:t>
            </a:r>
          </a:p>
          <a:p>
            <a:pPr indent="0" lvl="0" marL="0">
              <a:buFont typeface="Wingdings" pitchFamily="2" charset="2"/>
              <a:buChar char="Ø"/>
            </a:pPr>
            <a:r>
              <a:rPr altLang="en-US" lang="en-US"/>
              <a:t>Used to assess circulation to the feet</a:t>
            </a:r>
          </a:p>
        </p:txBody>
      </p:sp>
    </p:spTree>
  </p:cSld>
  <p:clrMapOvr>
    <a:masterClrMapping/>
  </p:clrMapOvr>
  <p:transition spd="slow" advClick="1">
    <p:wheel spokes="1"/>
  </p:transition>
  <p:timing/>
</p:sld>
</file>

<file path=ppt/slides/slide411.xml><?xml version="1.0" encoding="utf-8"?>
<p:sld xmlns:a="http://schemas.openxmlformats.org/drawingml/2006/main" xmlns:r="http://schemas.openxmlformats.org/officeDocument/2006/relationships" xmlns:p="http://schemas.openxmlformats.org/presentationml/2006/main" showMasterSp="1">
  <p:cSld>
    <p:spTree>
      <p:nvGrpSpPr>
        <p:cNvPr id="1502" name=""/>
        <p:cNvGrpSpPr/>
        <p:nvPr/>
      </p:nvGrpSpPr>
      <p:grpSpPr>
        <a:xfrm rot="0">
          <a:off x="0" y="0"/>
          <a:ext cx="0" cy="0"/>
          <a:chOff x="0" y="0"/>
          <a:chExt cx="0" cy="0"/>
        </a:xfrm>
      </p:grpSpPr>
      <p:sp>
        <p:nvSpPr>
          <p:cNvPr id="1049112" name=""/>
          <p:cNvSpPr/>
          <p:nvPr>
            <p:ph type="title" sz="full" idx="0"/>
          </p:nvPr>
        </p:nvSpPr>
        <p:spPr>
          <a:xfrm rot="0">
            <a:off x="381000" y="76200"/>
            <a:ext cx="8229600" cy="533400"/>
          </a:xfrm>
          <a:prstGeom prst="rect"/>
          <a:noFill/>
          <a:ln>
            <a:noFill/>
          </a:ln>
        </p:spPr>
        <p:txBody>
          <a:bodyPr anchor="b" bIns="0" lIns="0" rIns="0" tIns="45720" vert="horz"/>
          <a:lstStyle>
            <a:lvl1pPr algn="l" fontAlgn="base" indent="0" latinLnBrk="1" marL="0" rtl="0">
              <a:lnSpc>
                <a:spcPct val="100000"/>
              </a:lnSpc>
              <a:spcBef>
                <a:spcPct val="0"/>
              </a:spcBef>
              <a:spcAft>
                <a:spcPct val="0"/>
              </a:spcAft>
              <a:buFontTx/>
              <a:buNone/>
              <a:defRPr baseline="0" b="0" sz="5000" i="0" u="none">
                <a:solidFill>
                  <a:schemeClr val="lt2"/>
                </a:solidFill>
                <a:latin typeface="Calibri" pitchFamily="34" charset="0"/>
                <a:sym typeface="Calibri" pitchFamily="34" charset="0"/>
              </a:defRPr>
            </a:lvl1pPr>
          </a:lstStyle>
          <a:p>
            <a:pPr algn="ctr" lvl="0"/>
            <a:r>
              <a:rPr altLang="en-US" b="1" sz="2800" lang="en-US"/>
              <a:t>Normal Age – Related Variations in Resting Pulse</a:t>
            </a:r>
          </a:p>
        </p:txBody>
      </p:sp>
      <p:graphicFrame>
        <p:nvGraphicFramePr>
          <p:cNvPr id="4194305" name=""/>
          <p:cNvGraphicFramePr>
            <a:graphicFrameLocks/>
          </p:cNvGraphicFramePr>
          <p:nvPr/>
        </p:nvGraphicFramePr>
        <p:xfrm rot="0">
          <a:off x="457200" y="762000"/>
          <a:ext cx="8229600" cy="5638800"/>
        </p:xfrm>
        <a:graphic>
          <a:graphicData uri="http://schemas.openxmlformats.org/drawingml/2006/table">
            <a:tbl>
              <a:tblPr/>
              <a:tblGrid>
                <a:gridCol w="2743200"/>
                <a:gridCol w="2743200"/>
                <a:gridCol w="2743200"/>
              </a:tblGrid>
              <a:tr h="704850">
                <a:tc>
                  <a:txBody>
                    <a:bodyPr/>
                    <a:p>
                      <a:pPr algn="l" eaLnBrk="1" hangingPunct="1" latinLnBrk="1" lvl="0"/>
                      <a:r>
                        <a:rPr altLang="en-US" b="1" sz="1800" lang="en-US">
                          <a:solidFill>
                            <a:srgbClr val="FFFFFF"/>
                          </a:solidFill>
                          <a:latin typeface="Constantia" pitchFamily="18" charset="0"/>
                        </a:rPr>
                        <a:t>Age </a:t>
                      </a:r>
                    </a:p>
                  </a:txBody>
                  <a:tcPr marL="91440" marR="91440" marT="45720" marB="45720" anchor="t"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38100" cap="flat" cmpd="sng">
                      <a:solidFill>
                        <a:schemeClr val="lt1">
                          <a:alpha val="100000"/>
                        </a:schemeClr>
                      </a:solidFill>
                      <a:prstDash val="solid"/>
                      <a:round/>
                    </a:lnB>
                    <a:solidFill>
                      <a:schemeClr val="accent1"/>
                    </a:solidFill>
                  </a:tcPr>
                </a:tc>
                <a:tc>
                  <a:txBody>
                    <a:bodyPr/>
                    <a:p>
                      <a:pPr algn="ctr" eaLnBrk="1" hangingPunct="1" latinLnBrk="1" lvl="0"/>
                      <a:r>
                        <a:rPr altLang="en-US" b="1" sz="1800" lang="en-US">
                          <a:solidFill>
                            <a:srgbClr val="FFFFFF"/>
                          </a:solidFill>
                          <a:latin typeface="Constantia" pitchFamily="18" charset="0"/>
                        </a:rPr>
                        <a:t>Normal Range</a:t>
                      </a:r>
                    </a:p>
                  </a:txBody>
                  <a:tcPr marL="91440" marR="91440" marT="45720" marB="45720" anchor="t"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38100" cap="flat" cmpd="sng">
                      <a:solidFill>
                        <a:schemeClr val="lt1">
                          <a:alpha val="100000"/>
                        </a:schemeClr>
                      </a:solidFill>
                      <a:prstDash val="solid"/>
                      <a:round/>
                    </a:lnB>
                    <a:solidFill>
                      <a:schemeClr val="accent1"/>
                    </a:solidFill>
                  </a:tcPr>
                </a:tc>
                <a:tc>
                  <a:txBody>
                    <a:bodyPr/>
                    <a:p>
                      <a:pPr algn="ctr" eaLnBrk="1" hangingPunct="1" latinLnBrk="1" lvl="0"/>
                      <a:r>
                        <a:rPr altLang="en-US" b="1" sz="1800" lang="en-US">
                          <a:solidFill>
                            <a:srgbClr val="FFFFFF"/>
                          </a:solidFill>
                          <a:latin typeface="Constantia" pitchFamily="18" charset="0"/>
                        </a:rPr>
                        <a:t>Average Rate/ Minute</a:t>
                      </a:r>
                    </a:p>
                  </a:txBody>
                  <a:tcPr marL="91440" marR="91440" marT="45720" marB="45720" anchor="t"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38100" cap="flat" cmpd="sng">
                      <a:solidFill>
                        <a:schemeClr val="lt1">
                          <a:alpha val="100000"/>
                        </a:schemeClr>
                      </a:solidFill>
                      <a:prstDash val="solid"/>
                      <a:round/>
                    </a:lnB>
                    <a:solidFill>
                      <a:schemeClr val="accent1"/>
                    </a:solidFill>
                  </a:tcPr>
                </a:tc>
              </a:tr>
              <a:tr h="704850">
                <a:tc>
                  <a:txBody>
                    <a:bodyPr/>
                    <a:p>
                      <a:pPr algn="l" eaLnBrk="1" hangingPunct="1" latinLnBrk="1" lvl="0"/>
                      <a:r>
                        <a:rPr altLang="en-US" b="1" sz="1800" lang="en-US">
                          <a:solidFill>
                            <a:srgbClr val="000000"/>
                          </a:solidFill>
                          <a:latin typeface="Constantia" pitchFamily="18" charset="0"/>
                        </a:rPr>
                        <a:t>Newborn </a:t>
                      </a:r>
                    </a:p>
                  </a:txBody>
                  <a:tcPr marL="91440" marR="91440" marT="45720" marB="45720" anchor="t" vert="horz">
                    <a:lnL w="12700" cap="flat" cmpd="sng">
                      <a:solidFill>
                        <a:schemeClr val="lt1">
                          <a:alpha val="100000"/>
                        </a:schemeClr>
                      </a:solidFill>
                      <a:prstDash val="solid"/>
                      <a:round/>
                    </a:lnL>
                    <a:lnR w="12700" cap="flat" cmpd="sng">
                      <a:solidFill>
                        <a:schemeClr val="lt1">
                          <a:alpha val="100000"/>
                        </a:schemeClr>
                      </a:solidFill>
                      <a:prstDash val="solid"/>
                      <a:round/>
                    </a:lnR>
                    <a:lnT w="38100" cap="flat" cmpd="sng">
                      <a:solidFill>
                        <a:schemeClr val="lt1">
                          <a:alpha val="100000"/>
                        </a:schemeClr>
                      </a:solidFill>
                      <a:prstDash val="solid"/>
                      <a:round/>
                    </a:lnT>
                    <a:lnB w="12700" cap="flat" cmpd="sng">
                      <a:solidFill>
                        <a:schemeClr val="lt1">
                          <a:alpha val="100000"/>
                        </a:schemeClr>
                      </a:solidFill>
                      <a:prstDash val="solid"/>
                      <a:round/>
                    </a:lnB>
                    <a:solidFill>
                      <a:srgbClr val="E6CED4"/>
                    </a:solidFill>
                  </a:tcPr>
                </a:tc>
                <a:tc>
                  <a:txBody>
                    <a:bodyPr/>
                    <a:p>
                      <a:pPr algn="ctr" eaLnBrk="1" hangingPunct="1" latinLnBrk="1" lvl="0"/>
                      <a:r>
                        <a:rPr altLang="en-US" b="1" sz="1800" lang="en-US">
                          <a:solidFill>
                            <a:srgbClr val="000000"/>
                          </a:solidFill>
                          <a:latin typeface="Constantia" pitchFamily="18" charset="0"/>
                        </a:rPr>
                        <a:t>100 – 170</a:t>
                      </a:r>
                    </a:p>
                  </a:txBody>
                  <a:tcPr marL="91440" marR="91440" marT="45720" marB="45720" anchor="t" vert="horz">
                    <a:lnL w="12700" cap="flat" cmpd="sng">
                      <a:solidFill>
                        <a:schemeClr val="lt1">
                          <a:alpha val="100000"/>
                        </a:schemeClr>
                      </a:solidFill>
                      <a:prstDash val="solid"/>
                      <a:round/>
                    </a:lnL>
                    <a:lnR w="12700" cap="flat" cmpd="sng">
                      <a:solidFill>
                        <a:schemeClr val="lt1">
                          <a:alpha val="100000"/>
                        </a:schemeClr>
                      </a:solidFill>
                      <a:prstDash val="solid"/>
                      <a:round/>
                    </a:lnR>
                    <a:lnT w="38100" cap="flat" cmpd="sng">
                      <a:solidFill>
                        <a:schemeClr val="lt1">
                          <a:alpha val="100000"/>
                        </a:schemeClr>
                      </a:solidFill>
                      <a:prstDash val="solid"/>
                      <a:round/>
                    </a:lnT>
                    <a:lnB w="12700" cap="flat" cmpd="sng">
                      <a:solidFill>
                        <a:schemeClr val="lt1">
                          <a:alpha val="100000"/>
                        </a:schemeClr>
                      </a:solidFill>
                      <a:prstDash val="solid"/>
                      <a:round/>
                    </a:lnB>
                    <a:solidFill>
                      <a:srgbClr val="E6CED4"/>
                    </a:solidFill>
                  </a:tcPr>
                </a:tc>
                <a:tc>
                  <a:txBody>
                    <a:bodyPr/>
                    <a:p>
                      <a:pPr algn="ctr" eaLnBrk="1" hangingPunct="1" latinLnBrk="1" lvl="0"/>
                      <a:r>
                        <a:rPr altLang="en-US" b="1" sz="1800" lang="en-US">
                          <a:solidFill>
                            <a:srgbClr val="000000"/>
                          </a:solidFill>
                          <a:latin typeface="Constantia" pitchFamily="18" charset="0"/>
                        </a:rPr>
                        <a:t>140</a:t>
                      </a:r>
                    </a:p>
                  </a:txBody>
                  <a:tcPr marL="91440" marR="91440" marT="45720" marB="45720" anchor="t" vert="horz">
                    <a:lnL w="12700" cap="flat" cmpd="sng">
                      <a:solidFill>
                        <a:schemeClr val="lt1">
                          <a:alpha val="100000"/>
                        </a:schemeClr>
                      </a:solidFill>
                      <a:prstDash val="solid"/>
                      <a:round/>
                    </a:lnL>
                    <a:lnR w="12700" cap="flat" cmpd="sng">
                      <a:solidFill>
                        <a:schemeClr val="lt1">
                          <a:alpha val="100000"/>
                        </a:schemeClr>
                      </a:solidFill>
                      <a:prstDash val="solid"/>
                      <a:round/>
                    </a:lnR>
                    <a:lnT w="38100" cap="flat" cmpd="sng">
                      <a:solidFill>
                        <a:schemeClr val="lt1">
                          <a:alpha val="100000"/>
                        </a:schemeClr>
                      </a:solidFill>
                      <a:prstDash val="solid"/>
                      <a:round/>
                    </a:lnT>
                    <a:lnB w="12700" cap="flat" cmpd="sng">
                      <a:solidFill>
                        <a:schemeClr val="lt1">
                          <a:alpha val="100000"/>
                        </a:schemeClr>
                      </a:solidFill>
                      <a:prstDash val="solid"/>
                      <a:round/>
                    </a:lnB>
                    <a:solidFill>
                      <a:srgbClr val="E6CED4"/>
                    </a:solidFill>
                  </a:tcPr>
                </a:tc>
              </a:tr>
              <a:tr h="704850">
                <a:tc>
                  <a:txBody>
                    <a:bodyPr/>
                    <a:p>
                      <a:pPr algn="l" eaLnBrk="1" hangingPunct="1" latinLnBrk="1" lvl="0"/>
                      <a:r>
                        <a:rPr altLang="en-US" b="1" sz="1800" lang="en-US">
                          <a:solidFill>
                            <a:srgbClr val="000000"/>
                          </a:solidFill>
                          <a:latin typeface="Constantia" pitchFamily="18" charset="0"/>
                        </a:rPr>
                        <a:t>1 Year</a:t>
                      </a:r>
                    </a:p>
                  </a:txBody>
                  <a:tcPr marL="91440" marR="91440" marT="45720" marB="45720" anchor="t"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12700" cap="flat" cmpd="sng">
                      <a:solidFill>
                        <a:schemeClr val="lt1">
                          <a:alpha val="100000"/>
                        </a:schemeClr>
                      </a:solidFill>
                      <a:prstDash val="solid"/>
                      <a:round/>
                    </a:lnB>
                    <a:solidFill>
                      <a:srgbClr val="F3E8EB"/>
                    </a:solidFill>
                  </a:tcPr>
                </a:tc>
                <a:tc>
                  <a:txBody>
                    <a:bodyPr/>
                    <a:p>
                      <a:pPr algn="ctr" eaLnBrk="1" hangingPunct="1" latinLnBrk="1" lvl="0"/>
                      <a:r>
                        <a:rPr altLang="en-US" b="1" sz="1800" lang="en-US">
                          <a:solidFill>
                            <a:srgbClr val="000000"/>
                          </a:solidFill>
                          <a:latin typeface="Constantia" pitchFamily="18" charset="0"/>
                        </a:rPr>
                        <a:t>80 – 170 </a:t>
                      </a:r>
                    </a:p>
                  </a:txBody>
                  <a:tcPr marL="91440" marR="91440" marT="45720" marB="45720" anchor="t"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12700" cap="flat" cmpd="sng">
                      <a:solidFill>
                        <a:schemeClr val="lt1">
                          <a:alpha val="100000"/>
                        </a:schemeClr>
                      </a:solidFill>
                      <a:prstDash val="solid"/>
                      <a:round/>
                    </a:lnB>
                    <a:solidFill>
                      <a:srgbClr val="F3E8EB"/>
                    </a:solidFill>
                  </a:tcPr>
                </a:tc>
                <a:tc>
                  <a:txBody>
                    <a:bodyPr/>
                    <a:p>
                      <a:pPr algn="ctr" eaLnBrk="1" hangingPunct="1" latinLnBrk="1" lvl="0"/>
                      <a:r>
                        <a:rPr altLang="en-US" b="1" sz="1800" lang="en-US">
                          <a:solidFill>
                            <a:srgbClr val="000000"/>
                          </a:solidFill>
                          <a:latin typeface="Constantia" pitchFamily="18" charset="0"/>
                        </a:rPr>
                        <a:t>120</a:t>
                      </a:r>
                    </a:p>
                  </a:txBody>
                  <a:tcPr marL="91440" marR="91440" marT="45720" marB="45720" anchor="t"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12700" cap="flat" cmpd="sng">
                      <a:solidFill>
                        <a:schemeClr val="lt1">
                          <a:alpha val="100000"/>
                        </a:schemeClr>
                      </a:solidFill>
                      <a:prstDash val="solid"/>
                      <a:round/>
                    </a:lnB>
                    <a:solidFill>
                      <a:srgbClr val="F3E8EB"/>
                    </a:solidFill>
                  </a:tcPr>
                </a:tc>
              </a:tr>
              <a:tr h="704850">
                <a:tc>
                  <a:txBody>
                    <a:bodyPr/>
                    <a:p>
                      <a:pPr algn="l" eaLnBrk="1" hangingPunct="1" latinLnBrk="1" lvl="0"/>
                      <a:r>
                        <a:rPr altLang="en-US" b="1" sz="1800" lang="en-US">
                          <a:solidFill>
                            <a:srgbClr val="000000"/>
                          </a:solidFill>
                          <a:latin typeface="Constantia" pitchFamily="18" charset="0"/>
                        </a:rPr>
                        <a:t>3 Year</a:t>
                      </a:r>
                    </a:p>
                  </a:txBody>
                  <a:tcPr marL="91440" marR="91440" marT="45720" marB="45720" anchor="t"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12700" cap="flat" cmpd="sng">
                      <a:solidFill>
                        <a:schemeClr val="lt1">
                          <a:alpha val="100000"/>
                        </a:schemeClr>
                      </a:solidFill>
                      <a:prstDash val="solid"/>
                      <a:round/>
                    </a:lnB>
                    <a:solidFill>
                      <a:srgbClr val="E6CED4"/>
                    </a:solidFill>
                  </a:tcPr>
                </a:tc>
                <a:tc>
                  <a:txBody>
                    <a:bodyPr/>
                    <a:p>
                      <a:pPr algn="ctr" eaLnBrk="1" hangingPunct="1" latinLnBrk="1" lvl="0"/>
                      <a:r>
                        <a:rPr altLang="en-US" b="1" sz="1800" lang="en-US">
                          <a:solidFill>
                            <a:srgbClr val="000000"/>
                          </a:solidFill>
                          <a:latin typeface="Constantia" pitchFamily="18" charset="0"/>
                        </a:rPr>
                        <a:t>80 – 130 </a:t>
                      </a:r>
                    </a:p>
                  </a:txBody>
                  <a:tcPr marL="91440" marR="91440" marT="45720" marB="45720" anchor="t"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12700" cap="flat" cmpd="sng">
                      <a:solidFill>
                        <a:schemeClr val="lt1">
                          <a:alpha val="100000"/>
                        </a:schemeClr>
                      </a:solidFill>
                      <a:prstDash val="solid"/>
                      <a:round/>
                    </a:lnB>
                    <a:solidFill>
                      <a:srgbClr val="E6CED4"/>
                    </a:solidFill>
                  </a:tcPr>
                </a:tc>
                <a:tc>
                  <a:txBody>
                    <a:bodyPr/>
                    <a:p>
                      <a:pPr algn="ctr" eaLnBrk="1" hangingPunct="1" latinLnBrk="1" lvl="0"/>
                      <a:r>
                        <a:rPr altLang="en-US" b="1" sz="1800" lang="en-US">
                          <a:solidFill>
                            <a:srgbClr val="000000"/>
                          </a:solidFill>
                          <a:latin typeface="Constantia" pitchFamily="18" charset="0"/>
                        </a:rPr>
                        <a:t>110</a:t>
                      </a:r>
                    </a:p>
                  </a:txBody>
                  <a:tcPr marL="91440" marR="91440" marT="45720" marB="45720" anchor="t"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12700" cap="flat" cmpd="sng">
                      <a:solidFill>
                        <a:schemeClr val="lt1">
                          <a:alpha val="100000"/>
                        </a:schemeClr>
                      </a:solidFill>
                      <a:prstDash val="solid"/>
                      <a:round/>
                    </a:lnB>
                    <a:solidFill>
                      <a:srgbClr val="E6CED4"/>
                    </a:solidFill>
                  </a:tcPr>
                </a:tc>
              </a:tr>
              <a:tr h="704850">
                <a:tc>
                  <a:txBody>
                    <a:bodyPr/>
                    <a:p>
                      <a:pPr algn="l" eaLnBrk="1" hangingPunct="1" latinLnBrk="1" lvl="0"/>
                      <a:r>
                        <a:rPr altLang="en-US" b="1" sz="1800" lang="en-US">
                          <a:solidFill>
                            <a:srgbClr val="000000"/>
                          </a:solidFill>
                          <a:latin typeface="Constantia" pitchFamily="18" charset="0"/>
                        </a:rPr>
                        <a:t>6 Year</a:t>
                      </a:r>
                    </a:p>
                  </a:txBody>
                  <a:tcPr marL="91440" marR="91440" marT="45720" marB="45720" anchor="t"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12700" cap="flat" cmpd="sng">
                      <a:solidFill>
                        <a:schemeClr val="lt1">
                          <a:alpha val="100000"/>
                        </a:schemeClr>
                      </a:solidFill>
                      <a:prstDash val="solid"/>
                      <a:round/>
                    </a:lnB>
                    <a:solidFill>
                      <a:srgbClr val="F3E8EB"/>
                    </a:solidFill>
                  </a:tcPr>
                </a:tc>
                <a:tc>
                  <a:txBody>
                    <a:bodyPr/>
                    <a:p>
                      <a:pPr algn="ctr" eaLnBrk="1" hangingPunct="1" latinLnBrk="1" lvl="0"/>
                      <a:r>
                        <a:rPr altLang="en-US" b="1" sz="1800" lang="en-US">
                          <a:solidFill>
                            <a:srgbClr val="000000"/>
                          </a:solidFill>
                          <a:latin typeface="Constantia" pitchFamily="18" charset="0"/>
                        </a:rPr>
                        <a:t>75 – 120 </a:t>
                      </a:r>
                    </a:p>
                  </a:txBody>
                  <a:tcPr marL="91440" marR="91440" marT="45720" marB="45720" anchor="t"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12700" cap="flat" cmpd="sng">
                      <a:solidFill>
                        <a:schemeClr val="lt1">
                          <a:alpha val="100000"/>
                        </a:schemeClr>
                      </a:solidFill>
                      <a:prstDash val="solid"/>
                      <a:round/>
                    </a:lnB>
                    <a:solidFill>
                      <a:srgbClr val="F3E8EB"/>
                    </a:solidFill>
                  </a:tcPr>
                </a:tc>
                <a:tc>
                  <a:txBody>
                    <a:bodyPr/>
                    <a:p>
                      <a:pPr algn="ctr" eaLnBrk="1" hangingPunct="1" latinLnBrk="1" lvl="0"/>
                      <a:r>
                        <a:rPr altLang="en-US" b="1" sz="1800" lang="en-US">
                          <a:solidFill>
                            <a:srgbClr val="000000"/>
                          </a:solidFill>
                          <a:latin typeface="Constantia" pitchFamily="18" charset="0"/>
                        </a:rPr>
                        <a:t>100</a:t>
                      </a:r>
                    </a:p>
                  </a:txBody>
                  <a:tcPr marL="91440" marR="91440" marT="45720" marB="45720" anchor="t"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12700" cap="flat" cmpd="sng">
                      <a:solidFill>
                        <a:schemeClr val="lt1">
                          <a:alpha val="100000"/>
                        </a:schemeClr>
                      </a:solidFill>
                      <a:prstDash val="solid"/>
                      <a:round/>
                    </a:lnB>
                    <a:solidFill>
                      <a:srgbClr val="F3E8EB"/>
                    </a:solidFill>
                  </a:tcPr>
                </a:tc>
              </a:tr>
              <a:tr h="704850">
                <a:tc>
                  <a:txBody>
                    <a:bodyPr/>
                    <a:p>
                      <a:pPr algn="l" eaLnBrk="1" hangingPunct="1" latinLnBrk="1" lvl="0"/>
                      <a:r>
                        <a:rPr altLang="en-US" b="1" sz="1800" lang="en-US">
                          <a:solidFill>
                            <a:srgbClr val="000000"/>
                          </a:solidFill>
                          <a:latin typeface="Constantia" pitchFamily="18" charset="0"/>
                        </a:rPr>
                        <a:t>10 Year</a:t>
                      </a:r>
                    </a:p>
                  </a:txBody>
                  <a:tcPr marL="91440" marR="91440" marT="45720" marB="45720" anchor="t"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12700" cap="flat" cmpd="sng">
                      <a:solidFill>
                        <a:schemeClr val="lt1">
                          <a:alpha val="100000"/>
                        </a:schemeClr>
                      </a:solidFill>
                      <a:prstDash val="solid"/>
                      <a:round/>
                    </a:lnB>
                    <a:solidFill>
                      <a:srgbClr val="E6CED4"/>
                    </a:solidFill>
                  </a:tcPr>
                </a:tc>
                <a:tc>
                  <a:txBody>
                    <a:bodyPr/>
                    <a:p>
                      <a:pPr algn="ctr" eaLnBrk="1" hangingPunct="1" latinLnBrk="1" lvl="0"/>
                      <a:r>
                        <a:rPr altLang="en-US" b="1" sz="1800" lang="en-US">
                          <a:solidFill>
                            <a:srgbClr val="000000"/>
                          </a:solidFill>
                          <a:latin typeface="Constantia" pitchFamily="18" charset="0"/>
                        </a:rPr>
                        <a:t>70 – 110 </a:t>
                      </a:r>
                    </a:p>
                  </a:txBody>
                  <a:tcPr marL="91440" marR="91440" marT="45720" marB="45720" anchor="t"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12700" cap="flat" cmpd="sng">
                      <a:solidFill>
                        <a:schemeClr val="lt1">
                          <a:alpha val="100000"/>
                        </a:schemeClr>
                      </a:solidFill>
                      <a:prstDash val="solid"/>
                      <a:round/>
                    </a:lnB>
                    <a:solidFill>
                      <a:srgbClr val="E6CED4"/>
                    </a:solidFill>
                  </a:tcPr>
                </a:tc>
                <a:tc>
                  <a:txBody>
                    <a:bodyPr/>
                    <a:p>
                      <a:pPr algn="ctr" eaLnBrk="1" hangingPunct="1" latinLnBrk="1" lvl="0"/>
                      <a:r>
                        <a:rPr altLang="en-US" b="1" sz="1800" lang="en-US">
                          <a:solidFill>
                            <a:srgbClr val="000000"/>
                          </a:solidFill>
                          <a:latin typeface="Constantia" pitchFamily="18" charset="0"/>
                        </a:rPr>
                        <a:t>90</a:t>
                      </a:r>
                    </a:p>
                  </a:txBody>
                  <a:tcPr marL="91440" marR="91440" marT="45720" marB="45720" anchor="t"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12700" cap="flat" cmpd="sng">
                      <a:solidFill>
                        <a:schemeClr val="lt1">
                          <a:alpha val="100000"/>
                        </a:schemeClr>
                      </a:solidFill>
                      <a:prstDash val="solid"/>
                      <a:round/>
                    </a:lnB>
                    <a:solidFill>
                      <a:srgbClr val="E6CED4"/>
                    </a:solidFill>
                  </a:tcPr>
                </a:tc>
              </a:tr>
              <a:tr h="704850">
                <a:tc>
                  <a:txBody>
                    <a:bodyPr/>
                    <a:p>
                      <a:pPr algn="l" eaLnBrk="1" hangingPunct="1" latinLnBrk="1" lvl="0"/>
                      <a:r>
                        <a:rPr altLang="en-US" b="1" sz="1800" lang="en-US">
                          <a:solidFill>
                            <a:srgbClr val="000000"/>
                          </a:solidFill>
                          <a:latin typeface="Constantia" pitchFamily="18" charset="0"/>
                        </a:rPr>
                        <a:t>14 Year</a:t>
                      </a:r>
                    </a:p>
                  </a:txBody>
                  <a:tcPr marL="91440" marR="91440" marT="45720" marB="45720" anchor="t"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12700" cap="flat" cmpd="sng">
                      <a:solidFill>
                        <a:schemeClr val="lt1">
                          <a:alpha val="100000"/>
                        </a:schemeClr>
                      </a:solidFill>
                      <a:prstDash val="solid"/>
                      <a:round/>
                    </a:lnB>
                    <a:solidFill>
                      <a:srgbClr val="F3E8EB"/>
                    </a:solidFill>
                  </a:tcPr>
                </a:tc>
                <a:tc>
                  <a:txBody>
                    <a:bodyPr/>
                    <a:p>
                      <a:pPr algn="ctr" eaLnBrk="1" hangingPunct="1" latinLnBrk="1" lvl="0"/>
                      <a:r>
                        <a:rPr altLang="en-US" b="1" sz="1800" lang="en-US">
                          <a:solidFill>
                            <a:srgbClr val="000000"/>
                          </a:solidFill>
                          <a:latin typeface="Constantia" pitchFamily="18" charset="0"/>
                        </a:rPr>
                        <a:t>60 – 110</a:t>
                      </a:r>
                    </a:p>
                  </a:txBody>
                  <a:tcPr marL="91440" marR="91440" marT="45720" marB="45720" anchor="t"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12700" cap="flat" cmpd="sng">
                      <a:solidFill>
                        <a:schemeClr val="lt1">
                          <a:alpha val="100000"/>
                        </a:schemeClr>
                      </a:solidFill>
                      <a:prstDash val="solid"/>
                      <a:round/>
                    </a:lnB>
                    <a:solidFill>
                      <a:srgbClr val="F3E8EB"/>
                    </a:solidFill>
                  </a:tcPr>
                </a:tc>
                <a:tc>
                  <a:txBody>
                    <a:bodyPr/>
                    <a:p>
                      <a:pPr algn="ctr" eaLnBrk="1" hangingPunct="1" latinLnBrk="1" lvl="0"/>
                      <a:r>
                        <a:rPr altLang="en-US" b="1" sz="1800" lang="en-US">
                          <a:solidFill>
                            <a:srgbClr val="000000"/>
                          </a:solidFill>
                          <a:latin typeface="Constantia" pitchFamily="18" charset="0"/>
                        </a:rPr>
                        <a:t>90</a:t>
                      </a:r>
                    </a:p>
                  </a:txBody>
                  <a:tcPr marL="91440" marR="91440" marT="45720" marB="45720" anchor="t"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12700" cap="flat" cmpd="sng">
                      <a:solidFill>
                        <a:schemeClr val="lt1">
                          <a:alpha val="100000"/>
                        </a:schemeClr>
                      </a:solidFill>
                      <a:prstDash val="solid"/>
                      <a:round/>
                    </a:lnB>
                    <a:solidFill>
                      <a:srgbClr val="F3E8EB"/>
                    </a:solidFill>
                  </a:tcPr>
                </a:tc>
              </a:tr>
              <a:tr h="704850">
                <a:tc>
                  <a:txBody>
                    <a:bodyPr/>
                    <a:p>
                      <a:pPr algn="l" eaLnBrk="1" hangingPunct="1" latinLnBrk="1" lvl="0"/>
                      <a:r>
                        <a:rPr altLang="en-US" b="1" sz="1800" lang="en-US">
                          <a:solidFill>
                            <a:srgbClr val="000000"/>
                          </a:solidFill>
                          <a:latin typeface="Constantia" pitchFamily="18" charset="0"/>
                        </a:rPr>
                        <a:t>Adult </a:t>
                      </a:r>
                    </a:p>
                  </a:txBody>
                  <a:tcPr marL="91440" marR="91440" marT="45720" marB="45720" anchor="t"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12700" cap="flat" cmpd="sng">
                      <a:solidFill>
                        <a:schemeClr val="lt1">
                          <a:alpha val="100000"/>
                        </a:schemeClr>
                      </a:solidFill>
                      <a:prstDash val="solid"/>
                      <a:round/>
                    </a:lnB>
                    <a:solidFill>
                      <a:srgbClr val="E6CED4"/>
                    </a:solidFill>
                  </a:tcPr>
                </a:tc>
                <a:tc>
                  <a:txBody>
                    <a:bodyPr/>
                    <a:p>
                      <a:pPr algn="ctr" eaLnBrk="1" hangingPunct="1" latinLnBrk="1" lvl="0"/>
                      <a:r>
                        <a:rPr altLang="en-US" b="1" sz="1800" lang="en-US">
                          <a:solidFill>
                            <a:srgbClr val="000000"/>
                          </a:solidFill>
                          <a:latin typeface="Constantia" pitchFamily="18" charset="0"/>
                        </a:rPr>
                        <a:t>60 – 100 </a:t>
                      </a:r>
                    </a:p>
                  </a:txBody>
                  <a:tcPr marL="91440" marR="91440" marT="45720" marB="45720" anchor="t"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12700" cap="flat" cmpd="sng">
                      <a:solidFill>
                        <a:schemeClr val="lt1">
                          <a:alpha val="100000"/>
                        </a:schemeClr>
                      </a:solidFill>
                      <a:prstDash val="solid"/>
                      <a:round/>
                    </a:lnB>
                    <a:solidFill>
                      <a:srgbClr val="E6CED4"/>
                    </a:solidFill>
                  </a:tcPr>
                </a:tc>
                <a:tc>
                  <a:txBody>
                    <a:bodyPr/>
                    <a:p>
                      <a:pPr algn="ctr" eaLnBrk="1" hangingPunct="1" latinLnBrk="1" lvl="0"/>
                      <a:r>
                        <a:rPr altLang="en-US" b="1" sz="1800" lang="en-US">
                          <a:solidFill>
                            <a:srgbClr val="000000"/>
                          </a:solidFill>
                          <a:latin typeface="Constantia" pitchFamily="18" charset="0"/>
                        </a:rPr>
                        <a:t>80</a:t>
                      </a:r>
                    </a:p>
                  </a:txBody>
                  <a:tcPr marL="91440" marR="91440" marT="45720" marB="45720" anchor="t"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12700" cap="flat" cmpd="sng">
                      <a:solidFill>
                        <a:schemeClr val="lt1">
                          <a:alpha val="100000"/>
                        </a:schemeClr>
                      </a:solidFill>
                      <a:prstDash val="solid"/>
                      <a:round/>
                    </a:lnB>
                    <a:solidFill>
                      <a:srgbClr val="E6CED4"/>
                    </a:solidFill>
                  </a:tcPr>
                </a:tc>
              </a:tr>
            </a:tbl>
          </a:graphicData>
        </a:graphic>
      </p:graphicFrame>
    </p:spTree>
  </p:cSld>
  <p:clrMapOvr>
    <a:masterClrMapping/>
  </p:clrMapOvr>
  <p:transition spd="slow" advClick="1">
    <p:wheel spokes="1"/>
  </p:transition>
  <p:timing/>
</p:sld>
</file>

<file path=ppt/slides/slide412.xml><?xml version="1.0" encoding="utf-8"?>
<p:sld xmlns:a="http://schemas.openxmlformats.org/drawingml/2006/main" xmlns:r="http://schemas.openxmlformats.org/officeDocument/2006/relationships" xmlns:p="http://schemas.openxmlformats.org/presentationml/2006/main" showMasterSp="1">
  <p:cSld>
    <p:spTree>
      <p:nvGrpSpPr>
        <p:cNvPr id="1504" name=""/>
        <p:cNvGrpSpPr/>
        <p:nvPr/>
      </p:nvGrpSpPr>
      <p:grpSpPr>
        <a:xfrm rot="0">
          <a:off x="0" y="0"/>
          <a:ext cx="0" cy="0"/>
          <a:chOff x="0" y="0"/>
          <a:chExt cx="0" cy="0"/>
        </a:xfrm>
      </p:grpSpPr>
      <p:sp>
        <p:nvSpPr>
          <p:cNvPr id="1049150" name=""/>
          <p:cNvSpPr/>
          <p:nvPr>
            <p:ph sz="full" idx="1"/>
          </p:nvPr>
        </p:nvSpPr>
        <p:spPr>
          <a:xfrm rot="0">
            <a:off x="457200" y="838200"/>
            <a:ext cx="8229600" cy="54864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lang="en-US"/>
              <a:t>Pulse Characteristics</a:t>
            </a:r>
          </a:p>
          <a:p>
            <a:pPr indent="0" lvl="0" marL="0">
              <a:buNone/>
            </a:pPr>
            <a:r>
              <a:rPr altLang="en-US" b="1" i="1" lang="en-US"/>
              <a:t>a) Quality</a:t>
            </a:r>
          </a:p>
          <a:p>
            <a:pPr indent="0" lvl="0" marL="0">
              <a:buFont typeface="Wingdings" pitchFamily="2" charset="2"/>
              <a:buChar char="Ø"/>
            </a:pPr>
            <a:r>
              <a:rPr altLang="en-US" lang="en-US"/>
              <a:t>It is the ‘feel’ of pulse, the rhythm and forcefulness</a:t>
            </a:r>
          </a:p>
          <a:p>
            <a:pPr indent="0" lvl="0" marL="0">
              <a:buNone/>
            </a:pPr>
            <a:endParaRPr altLang="en-US" lang="en-US"/>
          </a:p>
          <a:p>
            <a:pPr indent="0" lvl="0" marL="0">
              <a:buNone/>
            </a:pPr>
            <a:r>
              <a:rPr altLang="en-US" b="1" i="1" lang="en-US"/>
              <a:t>b) Rate</a:t>
            </a:r>
          </a:p>
          <a:p>
            <a:pPr indent="0" lvl="0" marL="0">
              <a:buFont typeface="Wingdings" pitchFamily="2" charset="2"/>
              <a:buChar char="Ø"/>
            </a:pPr>
            <a:r>
              <a:rPr altLang="en-US" lang="en-US"/>
              <a:t>Is an indirect measurement of cardiac output obtained by counting the number of apical waves over a pulse point.</a:t>
            </a:r>
          </a:p>
          <a:p>
            <a:pPr indent="0" lvl="0" marL="0">
              <a:buFont typeface="Wingdings" pitchFamily="2" charset="2"/>
              <a:buChar char="Ø"/>
            </a:pPr>
            <a:r>
              <a:rPr altLang="en-US" i="1" lang="en-US" u="sng"/>
              <a:t>Bradycardia:</a:t>
            </a:r>
            <a:r>
              <a:rPr altLang="en-US" lang="en-US"/>
              <a:t> Is the heart rate less than the normal (60 beats/minute in an adult)</a:t>
            </a:r>
          </a:p>
          <a:p>
            <a:pPr indent="0" lvl="0" marL="0">
              <a:buFont typeface="Wingdings" pitchFamily="2" charset="2"/>
              <a:buChar char="Ø"/>
            </a:pPr>
            <a:r>
              <a:rPr altLang="en-US" i="1" lang="en-US" u="sng"/>
              <a:t>Tachycardia:</a:t>
            </a:r>
            <a:r>
              <a:rPr altLang="en-US" lang="en-US"/>
              <a:t> Is a heart rate more than normal (100 beats/minute in an adult)</a:t>
            </a:r>
          </a:p>
        </p:txBody>
      </p:sp>
    </p:spTree>
  </p:cSld>
  <p:clrMapOvr>
    <a:masterClrMapping/>
  </p:clrMapOvr>
  <p:transition spd="slow" advClick="1">
    <p:wheel spokes="1"/>
  </p:transition>
  <p:timing/>
</p:sld>
</file>

<file path=ppt/slides/slide413.xml><?xml version="1.0" encoding="utf-8"?>
<p:sld xmlns:a="http://schemas.openxmlformats.org/drawingml/2006/main" xmlns:r="http://schemas.openxmlformats.org/officeDocument/2006/relationships" xmlns:p="http://schemas.openxmlformats.org/presentationml/2006/main" showMasterSp="1">
  <p:cSld>
    <p:spTree>
      <p:nvGrpSpPr>
        <p:cNvPr id="1505" name=""/>
        <p:cNvGrpSpPr/>
        <p:nvPr/>
      </p:nvGrpSpPr>
      <p:grpSpPr>
        <a:xfrm rot="0">
          <a:off x="0" y="0"/>
          <a:ext cx="0" cy="0"/>
          <a:chOff x="0" y="0"/>
          <a:chExt cx="0" cy="0"/>
        </a:xfrm>
      </p:grpSpPr>
      <p:sp>
        <p:nvSpPr>
          <p:cNvPr id="1049151" name=""/>
          <p:cNvSpPr/>
          <p:nvPr>
            <p:ph sz="full" idx="1"/>
          </p:nvPr>
        </p:nvSpPr>
        <p:spPr>
          <a:xfrm rot="0">
            <a:off x="457200" y="1371600"/>
            <a:ext cx="8229600" cy="49530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i="1" lang="en-US"/>
              <a:t>c) Rhythm</a:t>
            </a:r>
          </a:p>
          <a:p>
            <a:pPr indent="0" lvl="0" marL="0">
              <a:buFont typeface="Wingdings" pitchFamily="2" charset="2"/>
              <a:buChar char="Ø"/>
            </a:pPr>
            <a:r>
              <a:rPr altLang="en-US" lang="en-US"/>
              <a:t>It is the regularity of the heart beat. It describes how evenly the heart is beating</a:t>
            </a:r>
          </a:p>
          <a:p>
            <a:pPr indent="0" lvl="0" marL="0">
              <a:buFont typeface="Wingdings" pitchFamily="2" charset="2"/>
              <a:buChar char="Ø"/>
            </a:pPr>
            <a:r>
              <a:rPr altLang="en-US" i="1" lang="en-US" u="sng"/>
              <a:t>Regular: </a:t>
            </a:r>
            <a:r>
              <a:rPr altLang="en-US" lang="en-US"/>
              <a:t>The beats are evenly spaced</a:t>
            </a:r>
          </a:p>
          <a:p>
            <a:pPr indent="0" lvl="0" marL="0">
              <a:buFont typeface="Wingdings" pitchFamily="2" charset="2"/>
              <a:buChar char="Ø"/>
            </a:pPr>
            <a:r>
              <a:rPr altLang="en-US" i="1" lang="en-US" u="sng"/>
              <a:t>Irregular:</a:t>
            </a:r>
            <a:r>
              <a:rPr altLang="en-US" lang="en-US"/>
              <a:t> The beats are not evenly spaced</a:t>
            </a:r>
          </a:p>
          <a:p>
            <a:pPr indent="0" lvl="0" marL="0">
              <a:buFont typeface="Wingdings" pitchFamily="2" charset="2"/>
              <a:buChar char="Ø"/>
            </a:pPr>
            <a:r>
              <a:rPr altLang="en-US" i="1" lang="en-US" u="sng"/>
              <a:t>Dysrhythmia (arrhythmia): </a:t>
            </a:r>
            <a:r>
              <a:rPr altLang="en-US" lang="en-US"/>
              <a:t>Is an irregular rhythm caused by an early, late or missed beat. </a:t>
            </a:r>
          </a:p>
          <a:p>
            <a:pPr indent="0" lvl="0" marL="0">
              <a:buFont typeface="Wingdings" pitchFamily="2" charset="2"/>
              <a:buChar char="Ø"/>
            </a:pPr>
            <a:r>
              <a:rPr altLang="en-US" i="1" lang="en-US" u="sng"/>
              <a:t>Intermittent:</a:t>
            </a:r>
            <a:r>
              <a:rPr altLang="en-US" lang="en-US"/>
              <a:t> Pulse whose rhythm is changes from being regular to irregular and vice versa.</a:t>
            </a:r>
          </a:p>
        </p:txBody>
      </p:sp>
    </p:spTree>
  </p:cSld>
  <p:clrMapOvr>
    <a:masterClrMapping/>
  </p:clrMapOvr>
  <p:transition spd="slow" advClick="1">
    <p:wheel spokes="1"/>
  </p:transition>
  <p:timing/>
</p:sld>
</file>

<file path=ppt/slides/slide414.xml><?xml version="1.0" encoding="utf-8"?>
<p:sld xmlns:a="http://schemas.openxmlformats.org/drawingml/2006/main" xmlns:r="http://schemas.openxmlformats.org/officeDocument/2006/relationships" xmlns:p="http://schemas.openxmlformats.org/presentationml/2006/main" showMasterSp="1">
  <p:cSld>
    <p:spTree>
      <p:nvGrpSpPr>
        <p:cNvPr id="1506" name=""/>
        <p:cNvGrpSpPr/>
        <p:nvPr/>
      </p:nvGrpSpPr>
      <p:grpSpPr>
        <a:xfrm rot="0">
          <a:off x="0" y="0"/>
          <a:ext cx="0" cy="0"/>
          <a:chOff x="0" y="0"/>
          <a:chExt cx="0" cy="0"/>
        </a:xfrm>
      </p:grpSpPr>
      <p:sp>
        <p:nvSpPr>
          <p:cNvPr id="1049152" name=""/>
          <p:cNvSpPr/>
          <p:nvPr>
            <p:ph sz="full" idx="1"/>
          </p:nvPr>
        </p:nvSpPr>
        <p:spPr>
          <a:xfrm rot="0">
            <a:off x="457200" y="1143000"/>
            <a:ext cx="8229600" cy="51816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i="1" lang="en-US"/>
              <a:t>d) Volume</a:t>
            </a:r>
          </a:p>
          <a:p>
            <a:pPr indent="0" lvl="0" marL="0">
              <a:buFont typeface="Wingdings" pitchFamily="2" charset="2"/>
              <a:buChar char="Ø"/>
            </a:pPr>
            <a:r>
              <a:rPr altLang="en-US" lang="en-US"/>
              <a:t>It is the measurement of strength or amplitude of force exerted by the ejected blood against the artery wall with each contraction</a:t>
            </a:r>
          </a:p>
          <a:p>
            <a:pPr indent="0" lvl="0" marL="0">
              <a:buFont typeface="Wingdings" pitchFamily="2" charset="2"/>
              <a:buChar char="Ø"/>
            </a:pPr>
            <a:r>
              <a:rPr altLang="en-US" i="1" lang="en-US" u="sng"/>
              <a:t>Normal: </a:t>
            </a:r>
            <a:r>
              <a:rPr altLang="en-US" lang="en-US"/>
              <a:t>Full, easily palpable</a:t>
            </a:r>
          </a:p>
          <a:p>
            <a:pPr indent="0" lvl="0" marL="0">
              <a:buFont typeface="Wingdings" pitchFamily="2" charset="2"/>
              <a:buChar char="Ø"/>
            </a:pPr>
            <a:r>
              <a:rPr altLang="en-US" i="1" lang="en-US" u="sng"/>
              <a:t>Weak: </a:t>
            </a:r>
            <a:r>
              <a:rPr altLang="en-US" lang="en-US"/>
              <a:t>Thready and usually rapid</a:t>
            </a:r>
          </a:p>
          <a:p>
            <a:pPr indent="0" lvl="0" marL="0">
              <a:buFont typeface="Wingdings" pitchFamily="2" charset="2"/>
              <a:buChar char="Ø"/>
            </a:pPr>
            <a:r>
              <a:rPr altLang="en-US" i="1" lang="en-US" u="sng"/>
              <a:t>Strong:</a:t>
            </a:r>
            <a:r>
              <a:rPr altLang="en-US" lang="en-US"/>
              <a:t> Bounding</a:t>
            </a:r>
          </a:p>
          <a:p>
            <a:pPr indent="0" lvl="0" marL="0"/>
            <a:endParaRPr altLang="en-US" lang="en-US"/>
          </a:p>
        </p:txBody>
      </p:sp>
    </p:spTree>
  </p:cSld>
  <p:clrMapOvr>
    <a:masterClrMapping/>
  </p:clrMapOvr>
  <p:transition spd="slow" advClick="1">
    <p:wheel spokes="1"/>
  </p:transition>
  <p:timing/>
</p:sld>
</file>

<file path=ppt/slides/slide415.xml><?xml version="1.0" encoding="utf-8"?>
<p:sld xmlns:a="http://schemas.openxmlformats.org/drawingml/2006/main" xmlns:r="http://schemas.openxmlformats.org/officeDocument/2006/relationships" xmlns:p="http://schemas.openxmlformats.org/presentationml/2006/main" showMasterSp="1">
  <p:cSld>
    <p:spTree>
      <p:nvGrpSpPr>
        <p:cNvPr id="1509" name=""/>
        <p:cNvGrpSpPr/>
        <p:nvPr/>
      </p:nvGrpSpPr>
      <p:grpSpPr>
        <a:xfrm rot="0">
          <a:off x="0" y="0"/>
          <a:ext cx="0" cy="0"/>
          <a:chOff x="0" y="0"/>
          <a:chExt cx="0" cy="0"/>
        </a:xfrm>
      </p:grpSpPr>
      <p:sp>
        <p:nvSpPr>
          <p:cNvPr id="1049156" name=""/>
          <p:cNvSpPr/>
          <p:nvPr>
            <p:ph sz="full" idx="1"/>
          </p:nvPr>
        </p:nvSpPr>
        <p:spPr>
          <a:xfrm rot="0">
            <a:off x="457200" y="990600"/>
            <a:ext cx="8229600" cy="53340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algn="ctr" indent="0" lvl="0" marL="0">
              <a:buNone/>
            </a:pPr>
            <a:r>
              <a:rPr altLang="en-US" b="1" lang="en-US"/>
              <a:t>RESPIRATIONS</a:t>
            </a:r>
          </a:p>
          <a:p>
            <a:pPr indent="0" lvl="0" marL="0">
              <a:buFont typeface="Wingdings" pitchFamily="2" charset="2"/>
              <a:buChar char="Ø"/>
            </a:pPr>
            <a:r>
              <a:rPr altLang="en-US" lang="en-US"/>
              <a:t>Is the measurement of breathing pattern/ rate</a:t>
            </a:r>
          </a:p>
          <a:p>
            <a:pPr indent="0" lvl="0" marL="0">
              <a:buFont typeface="Wingdings" pitchFamily="2" charset="2"/>
              <a:buChar char="Ø"/>
            </a:pPr>
            <a:r>
              <a:rPr altLang="en-US" lang="en-US"/>
              <a:t>Assessment of respirations provides clinical data on the pH of arterial blood.</a:t>
            </a:r>
          </a:p>
          <a:p>
            <a:pPr indent="0" lvl="0" marL="0">
              <a:buNone/>
            </a:pPr>
            <a:r>
              <a:rPr altLang="en-US" b="1" lang="en-US"/>
              <a:t>Sites for Respiratory Assessment</a:t>
            </a:r>
          </a:p>
          <a:p>
            <a:pPr indent="0" lvl="0" marL="0">
              <a:buFont typeface="Wingdings" pitchFamily="2" charset="2"/>
              <a:buChar char="Ø"/>
            </a:pPr>
            <a:r>
              <a:rPr altLang="en-US" lang="en-US"/>
              <a:t>Normal breathing is slightly observable, effortless, quiet, automatic and regular.</a:t>
            </a:r>
          </a:p>
          <a:p>
            <a:pPr indent="0" lvl="0" marL="0">
              <a:buFont typeface="Wingdings" pitchFamily="2" charset="2"/>
              <a:buChar char="Ø"/>
            </a:pPr>
            <a:r>
              <a:rPr altLang="en-US" lang="en-US"/>
              <a:t>It can be observed by observing chest wall expansion and bilateral symmetrical movement of the thorax</a:t>
            </a:r>
          </a:p>
          <a:p>
            <a:pPr indent="0" lvl="0" marL="0">
              <a:buFont typeface="Wingdings" pitchFamily="2" charset="2"/>
              <a:buChar char="Ø"/>
            </a:pPr>
            <a:r>
              <a:rPr altLang="en-US" lang="en-US"/>
              <a:t>It can also be assessed by placing the back of your hand next to the client’s nose and mouth to feel expired air</a:t>
            </a:r>
          </a:p>
          <a:p>
            <a:pPr indent="0" lvl="0" marL="0"/>
            <a:endParaRPr altLang="en-US" lang="en-US"/>
          </a:p>
        </p:txBody>
      </p:sp>
    </p:spTree>
  </p:cSld>
  <p:clrMapOvr>
    <a:masterClrMapping/>
  </p:clrMapOvr>
  <p:transition spd="slow" advClick="1">
    <p:wheel spokes="1"/>
  </p:transition>
  <p:timing/>
</p:sld>
</file>

<file path=ppt/slides/slide416.xml><?xml version="1.0" encoding="utf-8"?>
<p:sld xmlns:a="http://schemas.openxmlformats.org/drawingml/2006/main" xmlns:r="http://schemas.openxmlformats.org/officeDocument/2006/relationships" xmlns:p="http://schemas.openxmlformats.org/presentationml/2006/main" showMasterSp="1">
  <p:cSld>
    <p:spTree>
      <p:nvGrpSpPr>
        <p:cNvPr id="1510" name=""/>
        <p:cNvGrpSpPr/>
        <p:nvPr/>
      </p:nvGrpSpPr>
      <p:grpSpPr>
        <a:xfrm rot="0">
          <a:off x="0" y="0"/>
          <a:ext cx="0" cy="0"/>
          <a:chOff x="0" y="0"/>
          <a:chExt cx="0" cy="0"/>
        </a:xfrm>
      </p:grpSpPr>
      <p:sp>
        <p:nvSpPr>
          <p:cNvPr id="1049157" name=""/>
          <p:cNvSpPr/>
          <p:nvPr>
            <p:ph sz="full" idx="1"/>
          </p:nvPr>
        </p:nvSpPr>
        <p:spPr>
          <a:xfrm rot="0">
            <a:off x="457200" y="914400"/>
            <a:ext cx="8229600" cy="54102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lang="en-US"/>
              <a:t>Characteristics of Normal and Abnormal Breathing Sounds</a:t>
            </a:r>
          </a:p>
          <a:p>
            <a:pPr indent="0" lvl="0" marL="0">
              <a:buNone/>
            </a:pPr>
            <a:r>
              <a:rPr altLang="en-US" b="1" i="1" lang="en-US"/>
              <a:t>Eupnoea: </a:t>
            </a:r>
          </a:p>
          <a:p>
            <a:pPr indent="0" lvl="0" marL="0">
              <a:buFont typeface="Wingdings" pitchFamily="2" charset="2"/>
              <a:buChar char="Ø"/>
            </a:pPr>
            <a:r>
              <a:rPr altLang="en-US" lang="en-US"/>
              <a:t>Easy respirations with normal rate of breaths per minute that are age specific</a:t>
            </a:r>
          </a:p>
          <a:p>
            <a:pPr indent="0" lvl="0" marL="0">
              <a:buNone/>
            </a:pPr>
            <a:r>
              <a:rPr altLang="en-US" b="1" i="1" lang="en-US"/>
              <a:t>Bradypnea:</a:t>
            </a:r>
            <a:r>
              <a:rPr altLang="en-US" lang="en-US"/>
              <a:t> </a:t>
            </a:r>
          </a:p>
          <a:p>
            <a:pPr indent="0" lvl="0" marL="0">
              <a:buFont typeface="Wingdings" pitchFamily="2" charset="2"/>
              <a:buChar char="Ø"/>
            </a:pPr>
            <a:r>
              <a:rPr altLang="en-US" lang="en-US"/>
              <a:t>Respiratory rate of 10 or fewer breaths/minute as per age</a:t>
            </a:r>
          </a:p>
          <a:p>
            <a:pPr indent="0" lvl="0" marL="0">
              <a:buNone/>
            </a:pPr>
            <a:r>
              <a:rPr altLang="en-US" b="1" i="1" lang="en-US"/>
              <a:t>Tachypnea: </a:t>
            </a:r>
          </a:p>
          <a:p>
            <a:pPr indent="0" lvl="0" marL="0">
              <a:buFont typeface="Wingdings" pitchFamily="2" charset="2"/>
              <a:buChar char="Ø"/>
            </a:pPr>
            <a:r>
              <a:rPr altLang="en-US" lang="en-US"/>
              <a:t>Respiratory rates greater than normal range that are age specific</a:t>
            </a:r>
          </a:p>
        </p:txBody>
      </p:sp>
    </p:spTree>
  </p:cSld>
  <p:clrMapOvr>
    <a:masterClrMapping/>
  </p:clrMapOvr>
  <p:transition spd="slow" advClick="1">
    <p:wheel spokes="1"/>
  </p:transition>
  <p:timing/>
</p:sld>
</file>

<file path=ppt/slides/slide417.xml><?xml version="1.0" encoding="utf-8"?>
<p:sld xmlns:a="http://schemas.openxmlformats.org/drawingml/2006/main" xmlns:r="http://schemas.openxmlformats.org/officeDocument/2006/relationships" xmlns:p="http://schemas.openxmlformats.org/presentationml/2006/main" showMasterSp="1">
  <p:cSld>
    <p:spTree>
      <p:nvGrpSpPr>
        <p:cNvPr id="1511" name=""/>
        <p:cNvGrpSpPr/>
        <p:nvPr/>
      </p:nvGrpSpPr>
      <p:grpSpPr>
        <a:xfrm rot="0">
          <a:off x="0" y="0"/>
          <a:ext cx="0" cy="0"/>
          <a:chOff x="0" y="0"/>
          <a:chExt cx="0" cy="0"/>
        </a:xfrm>
      </p:grpSpPr>
      <p:sp>
        <p:nvSpPr>
          <p:cNvPr id="1049158" name=""/>
          <p:cNvSpPr/>
          <p:nvPr>
            <p:ph sz="full" idx="1"/>
          </p:nvPr>
        </p:nvSpPr>
        <p:spPr>
          <a:xfrm rot="0">
            <a:off x="457200" y="685800"/>
            <a:ext cx="8229600" cy="56388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i="1" lang="en-US"/>
              <a:t>Apnea:</a:t>
            </a:r>
            <a:r>
              <a:rPr altLang="en-US" lang="en-US"/>
              <a:t> </a:t>
            </a:r>
          </a:p>
          <a:p>
            <a:pPr indent="0" lvl="0" marL="0">
              <a:buNone/>
            </a:pPr>
            <a:r>
              <a:rPr altLang="en-US" lang="en-US"/>
              <a:t>It is the suspension </a:t>
            </a:r>
            <a:r>
              <a:rPr altLang="en-US" lang="en-US"/>
              <a:t>of external breathing. During apnea there is no movement of the muscles of respiration and the volume of the lungs initially remains unchanged. Depending on the patency of the airways there may or may not be a flow of gas between the lungs and the environment; gas exchange within the lungs and cellular respiration is not affected</a:t>
            </a:r>
            <a:r>
              <a:rPr altLang="en-US" lang="en-US"/>
              <a:t>.</a:t>
            </a:r>
          </a:p>
          <a:p>
            <a:pPr indent="0" lvl="0" marL="0">
              <a:buNone/>
            </a:pPr>
            <a:endParaRPr altLang="en-US" lang="en-US"/>
          </a:p>
          <a:p>
            <a:pPr indent="0" lvl="0" marL="0">
              <a:buNone/>
            </a:pPr>
            <a:r>
              <a:rPr altLang="en-US" b="1" i="1" lang="en-US"/>
              <a:t>Hyperventilation:</a:t>
            </a:r>
          </a:p>
          <a:p>
            <a:pPr indent="0" lvl="0" marL="0">
              <a:buFont typeface="Wingdings" pitchFamily="2" charset="2"/>
              <a:buChar char="Ø"/>
            </a:pPr>
            <a:r>
              <a:rPr altLang="en-US" lang="en-US"/>
              <a:t>Characterized by deep, rapid respirations. May lead to alkalosis from loss of carbon monoxide. Associated with exercises</a:t>
            </a:r>
          </a:p>
        </p:txBody>
      </p:sp>
    </p:spTree>
  </p:cSld>
  <p:clrMapOvr>
    <a:masterClrMapping/>
  </p:clrMapOvr>
  <p:transition spd="slow" advClick="1">
    <p:wheel spokes="1"/>
  </p:transition>
  <p:timing/>
</p:sld>
</file>

<file path=ppt/slides/slide418.xml><?xml version="1.0" encoding="utf-8"?>
<p:sld xmlns:a="http://schemas.openxmlformats.org/drawingml/2006/main" xmlns:r="http://schemas.openxmlformats.org/officeDocument/2006/relationships" xmlns:p="http://schemas.openxmlformats.org/presentationml/2006/main" showMasterSp="1">
  <p:cSld>
    <p:spTree>
      <p:nvGrpSpPr>
        <p:cNvPr id="1512" name=""/>
        <p:cNvGrpSpPr/>
        <p:nvPr/>
      </p:nvGrpSpPr>
      <p:grpSpPr>
        <a:xfrm rot="0">
          <a:off x="0" y="0"/>
          <a:ext cx="0" cy="0"/>
          <a:chOff x="0" y="0"/>
          <a:chExt cx="0" cy="0"/>
        </a:xfrm>
      </p:grpSpPr>
      <p:sp>
        <p:nvSpPr>
          <p:cNvPr id="1049159" name=""/>
          <p:cNvSpPr/>
          <p:nvPr>
            <p:ph sz="full" idx="1"/>
          </p:nvPr>
        </p:nvSpPr>
        <p:spPr>
          <a:xfrm rot="0">
            <a:off x="457200" y="381000"/>
            <a:ext cx="8229600" cy="59436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i="1" lang="en-US"/>
              <a:t>Hypoventilation: </a:t>
            </a:r>
          </a:p>
          <a:p>
            <a:pPr indent="0" lvl="0" marL="0">
              <a:buNone/>
            </a:pPr>
            <a:r>
              <a:rPr altLang="en-US" lang="en-US"/>
              <a:t>Characterized by shallow ventilations. May lead to retention of carbon monoxide resulting to respiratory acidosis</a:t>
            </a:r>
          </a:p>
          <a:p>
            <a:pPr indent="0" lvl="0" marL="0">
              <a:buNone/>
            </a:pPr>
            <a:r>
              <a:rPr altLang="en-US" b="1" i="1" lang="en-US"/>
              <a:t>Kussmaul’s breathing:</a:t>
            </a:r>
          </a:p>
          <a:p>
            <a:pPr indent="0" lvl="0" marL="0">
              <a:buFont typeface="Wingdings" pitchFamily="2" charset="2"/>
              <a:buChar char="Ø"/>
            </a:pPr>
            <a:r>
              <a:rPr altLang="en-US" lang="en-US"/>
              <a:t>Increased depth and rate of respiration associated with diabetic ketoacidosis as a compensatory mechanism to eliminate excess CO2</a:t>
            </a:r>
          </a:p>
          <a:p>
            <a:pPr indent="0" lvl="0" marL="0">
              <a:buNone/>
            </a:pPr>
            <a:r>
              <a:rPr altLang="en-US" b="1" i="1" lang="en-US"/>
              <a:t>Cheyne – Stroke breathing:</a:t>
            </a:r>
          </a:p>
          <a:p>
            <a:pPr indent="0" lvl="0" marL="0">
              <a:buFont typeface="Wingdings" pitchFamily="2" charset="2"/>
              <a:buChar char="Ø"/>
            </a:pPr>
            <a:r>
              <a:rPr altLang="en-US" lang="en-US"/>
              <a:t>An abnormal pattern of breathing characterized by progressively deeper and sometimes faster breathing, followed by a gradual decrease that results in a temporary stop in breathing after 10 seconds. It is associated with head injury</a:t>
            </a:r>
          </a:p>
        </p:txBody>
      </p:sp>
    </p:spTree>
  </p:cSld>
  <p:clrMapOvr>
    <a:masterClrMapping/>
  </p:clrMapOvr>
  <p:transition spd="slow" advClick="1">
    <p:wheel spokes="1"/>
  </p:transition>
  <p:timing/>
</p:sld>
</file>

<file path=ppt/slides/slide419.xml><?xml version="1.0" encoding="utf-8"?>
<p:sld xmlns:a="http://schemas.openxmlformats.org/drawingml/2006/main" xmlns:r="http://schemas.openxmlformats.org/officeDocument/2006/relationships" xmlns:p="http://schemas.openxmlformats.org/presentationml/2006/main" showMasterSp="1">
  <p:cSld>
    <p:spTree>
      <p:nvGrpSpPr>
        <p:cNvPr id="1513" name=""/>
        <p:cNvGrpSpPr/>
        <p:nvPr/>
      </p:nvGrpSpPr>
      <p:grpSpPr>
        <a:xfrm rot="0">
          <a:off x="0" y="0"/>
          <a:ext cx="0" cy="0"/>
          <a:chOff x="0" y="0"/>
          <a:chExt cx="0" cy="0"/>
        </a:xfrm>
      </p:grpSpPr>
      <p:sp>
        <p:nvSpPr>
          <p:cNvPr id="1049160" name=""/>
          <p:cNvSpPr/>
          <p:nvPr>
            <p:ph sz="full" idx="1"/>
          </p:nvPr>
        </p:nvSpPr>
        <p:spPr>
          <a:xfrm rot="0">
            <a:off x="457200" y="685800"/>
            <a:ext cx="8229600" cy="56388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i="1" lang="en-US"/>
              <a:t>Costal </a:t>
            </a:r>
            <a:r>
              <a:rPr altLang="en-US" b="1" i="1" lang="en-US"/>
              <a:t>(Thoracic) Breathing:</a:t>
            </a:r>
          </a:p>
          <a:p>
            <a:pPr indent="0" lvl="0" marL="0">
              <a:buFont typeface="Wingdings" pitchFamily="2" charset="2"/>
              <a:buChar char="Ø"/>
            </a:pPr>
            <a:r>
              <a:rPr altLang="en-US" lang="en-US"/>
              <a:t>Occurs when the external intercostal muscles and the accessory muscles are used to move the chest upward and outward</a:t>
            </a:r>
          </a:p>
          <a:p>
            <a:pPr indent="0" lvl="0" marL="0">
              <a:buNone/>
            </a:pPr>
            <a:r>
              <a:rPr altLang="en-US" b="1" i="1" lang="en-US"/>
              <a:t>Diaphragmatic (abdominal) Breathing:</a:t>
            </a:r>
          </a:p>
          <a:p>
            <a:pPr indent="0" lvl="0" marL="0">
              <a:buFont typeface="Wingdings" pitchFamily="2" charset="2"/>
              <a:buChar char="Ø"/>
            </a:pPr>
            <a:r>
              <a:rPr altLang="en-US" lang="en-US"/>
              <a:t>Occurs when the diaphragm contracts and relaxes as observed by movement of the abdomen</a:t>
            </a:r>
          </a:p>
          <a:p>
            <a:pPr indent="0" lvl="0" marL="0">
              <a:buNone/>
            </a:pPr>
            <a:r>
              <a:rPr altLang="en-US" b="1" i="1" lang="en-US"/>
              <a:t>Dyspnea</a:t>
            </a:r>
          </a:p>
          <a:p>
            <a:pPr indent="0" lvl="0" marL="0">
              <a:buFont typeface="Wingdings" pitchFamily="2" charset="2"/>
              <a:buChar char="Ø"/>
            </a:pPr>
            <a:r>
              <a:rPr altLang="en-US" lang="en-US"/>
              <a:t>Difficulty in breathing evidenced by labored or forced respirations through the use of accessory muscles in the chest and neck to breath.</a:t>
            </a:r>
          </a:p>
          <a:p>
            <a:pPr indent="0" lvl="0" marL="0">
              <a:buFont typeface="Wingdings" pitchFamily="2" charset="2"/>
              <a:buChar char="Ø"/>
            </a:pPr>
            <a:r>
              <a:rPr altLang="en-US" lang="en-US"/>
              <a:t>This clients are acutely aware of their respirations and complain of shortness of breath</a:t>
            </a:r>
          </a:p>
          <a:p>
            <a:pPr indent="0" lvl="0" marL="0"/>
            <a:endParaRPr altLang="en-US" lang="en-US"/>
          </a:p>
        </p:txBody>
      </p:sp>
    </p:spTree>
  </p:cSld>
  <p:clrMapOvr>
    <a:masterClrMapping/>
  </p:clrMapOvr>
  <p:transition spd="slow" advClick="1">
    <p:wheel spokes="1"/>
  </p:transition>
  <p:timing/>
</p:sld>
</file>

<file path=ppt/slides/slide42.xml><?xml version="1.0" encoding="utf-8"?>
<p:sld xmlns:a="http://schemas.openxmlformats.org/drawingml/2006/main" xmlns:r="http://schemas.openxmlformats.org/officeDocument/2006/relationships" xmlns:p="http://schemas.openxmlformats.org/presentationml/2006/main" showMasterSp="1">
  <p:cSld>
    <p:spTree>
      <p:nvGrpSpPr>
        <p:cNvPr id="1124" name=""/>
        <p:cNvGrpSpPr/>
        <p:nvPr/>
      </p:nvGrpSpPr>
      <p:grpSpPr>
        <a:xfrm rot="0">
          <a:off x="0" y="0"/>
          <a:ext cx="0" cy="0"/>
          <a:chOff x="0" y="0"/>
          <a:chExt cx="0" cy="0"/>
        </a:xfrm>
      </p:grpSpPr>
      <p:sp>
        <p:nvSpPr>
          <p:cNvPr id="1048650" name=""/>
          <p:cNvSpPr/>
          <p:nvPr>
            <p:ph type="title" sz="full" idx="0"/>
          </p:nvPr>
        </p:nvSpPr>
        <p:spPr>
          <a:xfrm rot="0">
            <a:off x="457200" y="274637"/>
            <a:ext cx="8229600" cy="1173162"/>
          </a:xfrm>
          <a:prstGeom prst="rect"/>
          <a:noFill/>
          <a:ln>
            <a:noFill/>
          </a:ln>
        </p:spPr>
        <p:txBody>
          <a:bodyPr anchor="b" bIns="0" lIns="0" rIns="0" tIns="45720" vert="horz"/>
          <a:lstStyle>
            <a:lvl1pPr algn="l" fontAlgn="base" indent="0" latinLnBrk="1" marL="0" rtl="0">
              <a:lnSpc>
                <a:spcPct val="100000"/>
              </a:lnSpc>
              <a:spcBef>
                <a:spcPct val="0"/>
              </a:spcBef>
              <a:spcAft>
                <a:spcPct val="0"/>
              </a:spcAft>
              <a:buFontTx/>
              <a:buNone/>
              <a:defRPr baseline="0" b="0" sz="5000" i="0" u="none">
                <a:solidFill>
                  <a:schemeClr val="lt2"/>
                </a:solidFill>
                <a:latin typeface="Calibri" pitchFamily="34" charset="0"/>
                <a:sym typeface="Calibri" pitchFamily="34" charset="0"/>
              </a:defRPr>
            </a:lvl1pPr>
          </a:lstStyle>
          <a:p>
            <a:pPr eaLnBrk="1" hangingPunct="1" latinLnBrk="1" lvl="0"/>
            <a:r>
              <a:rPr altLang="en-US" b="1" lang="en-US"/>
              <a:t>HISTORY OF NURSING</a:t>
            </a:r>
          </a:p>
        </p:txBody>
      </p:sp>
      <p:sp>
        <p:nvSpPr>
          <p:cNvPr id="1048651" name=""/>
          <p:cNvSpPr/>
          <p:nvPr>
            <p:ph sz="full" idx="1"/>
          </p:nvPr>
        </p:nvSpPr>
        <p:spPr>
          <a:xfrm rot="0">
            <a:off x="457200" y="1676400"/>
            <a:ext cx="8229600" cy="46482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eaLnBrk="1" hangingPunct="1" latinLnBrk="1" lvl="0">
              <a:buFont typeface="Wingdings" pitchFamily="2" charset="2"/>
              <a:buChar char="Ø"/>
            </a:pPr>
            <a:r>
              <a:rPr altLang="en-US" lang="en-US"/>
              <a:t>In most ancient civilizations, women were responsible nurturing, nourishing and providing care to children and ill family members. Nursing was a community service that preserved and protected the family.</a:t>
            </a:r>
          </a:p>
          <a:p>
            <a:pPr eaLnBrk="1" hangingPunct="1" latinLnBrk="1" lvl="0">
              <a:buFont typeface="Wingdings" pitchFamily="2" charset="2"/>
              <a:buChar char="Ø"/>
            </a:pPr>
            <a:endParaRPr altLang="en-US" lang="en-US"/>
          </a:p>
          <a:p>
            <a:pPr eaLnBrk="1" hangingPunct="1" latinLnBrk="1" lvl="0">
              <a:buFont typeface="Wingdings" pitchFamily="2" charset="2"/>
              <a:buChar char="Ø"/>
            </a:pPr>
            <a:r>
              <a:rPr altLang="en-US" lang="en-US"/>
              <a:t>In many cultures, illness was believed to be directly related to religious believes, mythical magic and evil spirits that took control of the body. Medicine men, healers exorcised these evil spirits from the sick using incarnations.</a:t>
            </a:r>
          </a:p>
        </p:txBody>
      </p:sp>
    </p:spTree>
  </p:cSld>
  <p:clrMapOvr>
    <a:masterClrMapping/>
  </p:clrMapOvr>
  <p:transition spd="slow" advClick="1">
    <p:wheel spokes="1"/>
  </p:transition>
  <p:timing/>
</p:sld>
</file>

<file path=ppt/slides/slide420.xml><?xml version="1.0" encoding="utf-8"?>
<p:sld xmlns:a="http://schemas.openxmlformats.org/drawingml/2006/main" xmlns:r="http://schemas.openxmlformats.org/officeDocument/2006/relationships" xmlns:p="http://schemas.openxmlformats.org/presentationml/2006/main" showMasterSp="1">
  <p:cSld>
    <p:spTree>
      <p:nvGrpSpPr>
        <p:cNvPr id="1514" name=""/>
        <p:cNvGrpSpPr/>
        <p:nvPr/>
      </p:nvGrpSpPr>
      <p:grpSpPr>
        <a:xfrm rot="0">
          <a:off x="0" y="0"/>
          <a:ext cx="0" cy="0"/>
          <a:chOff x="0" y="0"/>
          <a:chExt cx="0" cy="0"/>
        </a:xfrm>
      </p:grpSpPr>
      <p:sp>
        <p:nvSpPr>
          <p:cNvPr id="1049161" name=""/>
          <p:cNvSpPr/>
          <p:nvPr>
            <p:ph type="title" sz="full" idx="0"/>
          </p:nvPr>
        </p:nvSpPr>
        <p:spPr>
          <a:xfrm rot="0">
            <a:off x="457200" y="228600"/>
            <a:ext cx="8229600" cy="438150"/>
          </a:xfrm>
          <a:prstGeom prst="rect"/>
          <a:noFill/>
          <a:ln>
            <a:noFill/>
          </a:ln>
        </p:spPr>
        <p:txBody>
          <a:bodyPr anchor="b" bIns="0" lIns="0" rIns="0" tIns="45720" vert="horz"/>
          <a:lstStyle>
            <a:lvl1pPr algn="l" fontAlgn="base" indent="0" latinLnBrk="1" marL="0" rtl="0">
              <a:lnSpc>
                <a:spcPct val="100000"/>
              </a:lnSpc>
              <a:spcBef>
                <a:spcPct val="0"/>
              </a:spcBef>
              <a:spcAft>
                <a:spcPct val="0"/>
              </a:spcAft>
              <a:buFontTx/>
              <a:buNone/>
              <a:defRPr baseline="0" b="0" sz="5000" i="0" u="none">
                <a:solidFill>
                  <a:schemeClr val="lt2"/>
                </a:solidFill>
                <a:latin typeface="Calibri" pitchFamily="34" charset="0"/>
                <a:sym typeface="Calibri" pitchFamily="34" charset="0"/>
              </a:defRPr>
            </a:lvl1pPr>
          </a:lstStyle>
          <a:p>
            <a:pPr algn="ctr" lvl="0"/>
            <a:r>
              <a:rPr altLang="en-US" b="1" sz="2800" lang="en-US"/>
              <a:t>Normal Age – Related Variations in Resting Respiration</a:t>
            </a:r>
          </a:p>
        </p:txBody>
      </p:sp>
      <p:graphicFrame>
        <p:nvGraphicFramePr>
          <p:cNvPr id="4194306" name=""/>
          <p:cNvGraphicFramePr>
            <a:graphicFrameLocks/>
          </p:cNvGraphicFramePr>
          <p:nvPr/>
        </p:nvGraphicFramePr>
        <p:xfrm rot="0">
          <a:off x="457200" y="914400"/>
          <a:ext cx="8229600" cy="5410200"/>
        </p:xfrm>
        <a:graphic>
          <a:graphicData uri="http://schemas.openxmlformats.org/drawingml/2006/table">
            <a:tbl>
              <a:tblPr/>
              <a:tblGrid>
                <a:gridCol w="2743200"/>
                <a:gridCol w="2743200"/>
                <a:gridCol w="2743200"/>
              </a:tblGrid>
              <a:tr h="773112">
                <a:tc>
                  <a:txBody>
                    <a:bodyPr/>
                    <a:p>
                      <a:pPr algn="l" eaLnBrk="1" hangingPunct="1" latinLnBrk="1" lvl="0"/>
                      <a:r>
                        <a:rPr altLang="en-US" b="1" sz="1800" lang="en-US">
                          <a:solidFill>
                            <a:srgbClr val="FFFFFF"/>
                          </a:solidFill>
                          <a:latin typeface="Constantia" pitchFamily="18" charset="0"/>
                        </a:rPr>
                        <a:t>Age </a:t>
                      </a:r>
                    </a:p>
                  </a:txBody>
                  <a:tcPr marL="91440" marR="91440" marT="45720" marB="45720" anchor="t"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38100" cap="flat" cmpd="sng">
                      <a:solidFill>
                        <a:schemeClr val="lt1">
                          <a:alpha val="100000"/>
                        </a:schemeClr>
                      </a:solidFill>
                      <a:prstDash val="solid"/>
                      <a:round/>
                    </a:lnB>
                    <a:solidFill>
                      <a:schemeClr val="accent1"/>
                    </a:solidFill>
                  </a:tcPr>
                </a:tc>
                <a:tc>
                  <a:txBody>
                    <a:bodyPr/>
                    <a:p>
                      <a:pPr algn="l" eaLnBrk="1" hangingPunct="1" latinLnBrk="1" lvl="0"/>
                      <a:r>
                        <a:rPr altLang="en-US" b="1" sz="1800" lang="en-US">
                          <a:solidFill>
                            <a:srgbClr val="FFFFFF"/>
                          </a:solidFill>
                          <a:latin typeface="Constantia" pitchFamily="18" charset="0"/>
                        </a:rPr>
                        <a:t>Norma – Range </a:t>
                      </a:r>
                    </a:p>
                  </a:txBody>
                  <a:tcPr marL="91440" marR="91440" marT="45720" marB="45720" anchor="t"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38100" cap="flat" cmpd="sng">
                      <a:solidFill>
                        <a:schemeClr val="lt1">
                          <a:alpha val="100000"/>
                        </a:schemeClr>
                      </a:solidFill>
                      <a:prstDash val="solid"/>
                      <a:round/>
                    </a:lnB>
                    <a:solidFill>
                      <a:schemeClr val="accent1"/>
                    </a:solidFill>
                  </a:tcPr>
                </a:tc>
                <a:tc>
                  <a:txBody>
                    <a:bodyPr/>
                    <a:p>
                      <a:pPr algn="l" eaLnBrk="1" hangingPunct="1" latinLnBrk="1" lvl="0"/>
                      <a:r>
                        <a:rPr altLang="en-US" b="1" sz="1800" lang="en-US">
                          <a:solidFill>
                            <a:srgbClr val="FFFFFF"/>
                          </a:solidFill>
                          <a:latin typeface="Constantia" pitchFamily="18" charset="0"/>
                        </a:rPr>
                        <a:t>Average Rate/ Minute</a:t>
                      </a:r>
                    </a:p>
                  </a:txBody>
                  <a:tcPr marL="91440" marR="91440" marT="45720" marB="45720" anchor="t"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38100" cap="flat" cmpd="sng">
                      <a:solidFill>
                        <a:schemeClr val="lt1">
                          <a:alpha val="100000"/>
                        </a:schemeClr>
                      </a:solidFill>
                      <a:prstDash val="solid"/>
                      <a:round/>
                    </a:lnB>
                    <a:solidFill>
                      <a:schemeClr val="accent1"/>
                    </a:solidFill>
                  </a:tcPr>
                </a:tc>
              </a:tr>
              <a:tr h="773112">
                <a:tc>
                  <a:txBody>
                    <a:bodyPr/>
                    <a:p>
                      <a:pPr algn="l" eaLnBrk="1" hangingPunct="1" latinLnBrk="1" lvl="0"/>
                      <a:r>
                        <a:rPr altLang="en-US" b="1" sz="1800" lang="en-US">
                          <a:solidFill>
                            <a:srgbClr val="000000"/>
                          </a:solidFill>
                          <a:latin typeface="Constantia" pitchFamily="18" charset="0"/>
                        </a:rPr>
                        <a:t>Newborn </a:t>
                      </a:r>
                    </a:p>
                  </a:txBody>
                  <a:tcPr marL="91440" marR="91440" marT="45720" marB="45720" anchor="t" vert="horz">
                    <a:lnL w="12700" cap="flat" cmpd="sng">
                      <a:solidFill>
                        <a:schemeClr val="lt1">
                          <a:alpha val="100000"/>
                        </a:schemeClr>
                      </a:solidFill>
                      <a:prstDash val="solid"/>
                      <a:round/>
                    </a:lnL>
                    <a:lnR w="12700" cap="flat" cmpd="sng">
                      <a:solidFill>
                        <a:schemeClr val="lt1">
                          <a:alpha val="100000"/>
                        </a:schemeClr>
                      </a:solidFill>
                      <a:prstDash val="solid"/>
                      <a:round/>
                    </a:lnR>
                    <a:lnT w="38100" cap="flat" cmpd="sng">
                      <a:solidFill>
                        <a:schemeClr val="lt1">
                          <a:alpha val="100000"/>
                        </a:schemeClr>
                      </a:solidFill>
                      <a:prstDash val="solid"/>
                      <a:round/>
                    </a:lnT>
                    <a:lnB w="12700" cap="flat" cmpd="sng">
                      <a:solidFill>
                        <a:schemeClr val="lt1">
                          <a:alpha val="100000"/>
                        </a:schemeClr>
                      </a:solidFill>
                      <a:prstDash val="solid"/>
                      <a:round/>
                    </a:lnB>
                    <a:solidFill>
                      <a:srgbClr val="E6CED4"/>
                    </a:solidFill>
                  </a:tcPr>
                </a:tc>
                <a:tc>
                  <a:txBody>
                    <a:bodyPr/>
                    <a:p>
                      <a:pPr algn="l" eaLnBrk="1" hangingPunct="1" latinLnBrk="1" lvl="0"/>
                      <a:r>
                        <a:rPr altLang="en-US" b="1" sz="1800" lang="en-US">
                          <a:solidFill>
                            <a:srgbClr val="000000"/>
                          </a:solidFill>
                          <a:latin typeface="Constantia" pitchFamily="18" charset="0"/>
                        </a:rPr>
                        <a:t>30 – 50 </a:t>
                      </a:r>
                    </a:p>
                  </a:txBody>
                  <a:tcPr marL="91440" marR="91440" marT="45720" marB="45720" anchor="t" vert="horz">
                    <a:lnL w="12700" cap="flat" cmpd="sng">
                      <a:solidFill>
                        <a:schemeClr val="lt1">
                          <a:alpha val="100000"/>
                        </a:schemeClr>
                      </a:solidFill>
                      <a:prstDash val="solid"/>
                      <a:round/>
                    </a:lnL>
                    <a:lnR w="12700" cap="flat" cmpd="sng">
                      <a:solidFill>
                        <a:schemeClr val="lt1">
                          <a:alpha val="100000"/>
                        </a:schemeClr>
                      </a:solidFill>
                      <a:prstDash val="solid"/>
                      <a:round/>
                    </a:lnR>
                    <a:lnT w="38100" cap="flat" cmpd="sng">
                      <a:solidFill>
                        <a:schemeClr val="lt1">
                          <a:alpha val="100000"/>
                        </a:schemeClr>
                      </a:solidFill>
                      <a:prstDash val="solid"/>
                      <a:round/>
                    </a:lnT>
                    <a:lnB w="12700" cap="flat" cmpd="sng">
                      <a:solidFill>
                        <a:schemeClr val="lt1">
                          <a:alpha val="100000"/>
                        </a:schemeClr>
                      </a:solidFill>
                      <a:prstDash val="solid"/>
                      <a:round/>
                    </a:lnB>
                    <a:solidFill>
                      <a:srgbClr val="E6CED4"/>
                    </a:solidFill>
                  </a:tcPr>
                </a:tc>
                <a:tc>
                  <a:txBody>
                    <a:bodyPr/>
                    <a:p>
                      <a:pPr algn="l" eaLnBrk="1" hangingPunct="1" latinLnBrk="1" lvl="0"/>
                      <a:r>
                        <a:rPr altLang="en-US" b="1" sz="1800" lang="en-US">
                          <a:solidFill>
                            <a:srgbClr val="000000"/>
                          </a:solidFill>
                          <a:latin typeface="Constantia" pitchFamily="18" charset="0"/>
                        </a:rPr>
                        <a:t>40</a:t>
                      </a:r>
                    </a:p>
                  </a:txBody>
                  <a:tcPr marL="91440" marR="91440" marT="45720" marB="45720" anchor="t" vert="horz">
                    <a:lnL w="12700" cap="flat" cmpd="sng">
                      <a:solidFill>
                        <a:schemeClr val="lt1">
                          <a:alpha val="100000"/>
                        </a:schemeClr>
                      </a:solidFill>
                      <a:prstDash val="solid"/>
                      <a:round/>
                    </a:lnL>
                    <a:lnR w="12700" cap="flat" cmpd="sng">
                      <a:solidFill>
                        <a:schemeClr val="lt1">
                          <a:alpha val="100000"/>
                        </a:schemeClr>
                      </a:solidFill>
                      <a:prstDash val="solid"/>
                      <a:round/>
                    </a:lnR>
                    <a:lnT w="38100" cap="flat" cmpd="sng">
                      <a:solidFill>
                        <a:schemeClr val="lt1">
                          <a:alpha val="100000"/>
                        </a:schemeClr>
                      </a:solidFill>
                      <a:prstDash val="solid"/>
                      <a:round/>
                    </a:lnT>
                    <a:lnB w="12700" cap="flat" cmpd="sng">
                      <a:solidFill>
                        <a:schemeClr val="lt1">
                          <a:alpha val="100000"/>
                        </a:schemeClr>
                      </a:solidFill>
                      <a:prstDash val="solid"/>
                      <a:round/>
                    </a:lnB>
                    <a:solidFill>
                      <a:srgbClr val="E6CED4"/>
                    </a:solidFill>
                  </a:tcPr>
                </a:tc>
              </a:tr>
              <a:tr h="773112">
                <a:tc>
                  <a:txBody>
                    <a:bodyPr/>
                    <a:p>
                      <a:pPr algn="l" eaLnBrk="1" hangingPunct="1" latinLnBrk="1" lvl="0"/>
                      <a:r>
                        <a:rPr altLang="en-US" b="1" sz="1800" lang="en-US">
                          <a:solidFill>
                            <a:srgbClr val="000000"/>
                          </a:solidFill>
                          <a:latin typeface="Constantia" pitchFamily="18" charset="0"/>
                        </a:rPr>
                        <a:t>1 Year</a:t>
                      </a:r>
                    </a:p>
                  </a:txBody>
                  <a:tcPr marL="91440" marR="91440" marT="45720" marB="45720" anchor="t"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12700" cap="flat" cmpd="sng">
                      <a:solidFill>
                        <a:schemeClr val="lt1">
                          <a:alpha val="100000"/>
                        </a:schemeClr>
                      </a:solidFill>
                      <a:prstDash val="solid"/>
                      <a:round/>
                    </a:lnB>
                    <a:solidFill>
                      <a:srgbClr val="F3E8EB"/>
                    </a:solidFill>
                  </a:tcPr>
                </a:tc>
                <a:tc>
                  <a:txBody>
                    <a:bodyPr/>
                    <a:p>
                      <a:pPr algn="l" eaLnBrk="1" hangingPunct="1" latinLnBrk="1" lvl="0"/>
                      <a:r>
                        <a:rPr altLang="en-US" b="1" sz="1800" lang="en-US">
                          <a:solidFill>
                            <a:srgbClr val="000000"/>
                          </a:solidFill>
                          <a:latin typeface="Constantia" pitchFamily="18" charset="0"/>
                        </a:rPr>
                        <a:t>20 – 40</a:t>
                      </a:r>
                    </a:p>
                  </a:txBody>
                  <a:tcPr marL="91440" marR="91440" marT="45720" marB="45720" anchor="t"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12700" cap="flat" cmpd="sng">
                      <a:solidFill>
                        <a:schemeClr val="lt1">
                          <a:alpha val="100000"/>
                        </a:schemeClr>
                      </a:solidFill>
                      <a:prstDash val="solid"/>
                      <a:round/>
                    </a:lnB>
                    <a:solidFill>
                      <a:srgbClr val="F3E8EB"/>
                    </a:solidFill>
                  </a:tcPr>
                </a:tc>
                <a:tc>
                  <a:txBody>
                    <a:bodyPr/>
                    <a:p>
                      <a:pPr algn="l" eaLnBrk="1" hangingPunct="1" latinLnBrk="1" lvl="0"/>
                      <a:r>
                        <a:rPr altLang="en-US" b="1" sz="1800" lang="en-US">
                          <a:solidFill>
                            <a:srgbClr val="000000"/>
                          </a:solidFill>
                          <a:latin typeface="Constantia" pitchFamily="18" charset="0"/>
                        </a:rPr>
                        <a:t>30</a:t>
                      </a:r>
                    </a:p>
                  </a:txBody>
                  <a:tcPr marL="91440" marR="91440" marT="45720" marB="45720" anchor="t"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12700" cap="flat" cmpd="sng">
                      <a:solidFill>
                        <a:schemeClr val="lt1">
                          <a:alpha val="100000"/>
                        </a:schemeClr>
                      </a:solidFill>
                      <a:prstDash val="solid"/>
                      <a:round/>
                    </a:lnB>
                    <a:solidFill>
                      <a:srgbClr val="F3E8EB"/>
                    </a:solidFill>
                  </a:tcPr>
                </a:tc>
              </a:tr>
              <a:tr h="771525">
                <a:tc>
                  <a:txBody>
                    <a:bodyPr/>
                    <a:p>
                      <a:pPr algn="l" eaLnBrk="1" hangingPunct="1" latinLnBrk="1" lvl="0"/>
                      <a:r>
                        <a:rPr altLang="en-US" b="1" sz="1800" lang="en-US">
                          <a:solidFill>
                            <a:srgbClr val="000000"/>
                          </a:solidFill>
                          <a:latin typeface="Constantia" pitchFamily="18" charset="0"/>
                        </a:rPr>
                        <a:t>3 Year</a:t>
                      </a:r>
                    </a:p>
                  </a:txBody>
                  <a:tcPr marL="91440" marR="91440" marT="45720" marB="45720" anchor="t"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12700" cap="flat" cmpd="sng">
                      <a:solidFill>
                        <a:schemeClr val="lt1">
                          <a:alpha val="100000"/>
                        </a:schemeClr>
                      </a:solidFill>
                      <a:prstDash val="solid"/>
                      <a:round/>
                    </a:lnB>
                    <a:solidFill>
                      <a:srgbClr val="E6CED4"/>
                    </a:solidFill>
                  </a:tcPr>
                </a:tc>
                <a:tc>
                  <a:txBody>
                    <a:bodyPr/>
                    <a:p>
                      <a:pPr algn="l" eaLnBrk="1" hangingPunct="1" latinLnBrk="1" lvl="0"/>
                      <a:r>
                        <a:rPr altLang="en-US" b="1" sz="1800" lang="en-US">
                          <a:solidFill>
                            <a:srgbClr val="000000"/>
                          </a:solidFill>
                          <a:latin typeface="Constantia" pitchFamily="18" charset="0"/>
                        </a:rPr>
                        <a:t>20 – 30 </a:t>
                      </a:r>
                    </a:p>
                  </a:txBody>
                  <a:tcPr marL="91440" marR="91440" marT="45720" marB="45720" anchor="t"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12700" cap="flat" cmpd="sng">
                      <a:solidFill>
                        <a:schemeClr val="lt1">
                          <a:alpha val="100000"/>
                        </a:schemeClr>
                      </a:solidFill>
                      <a:prstDash val="solid"/>
                      <a:round/>
                    </a:lnB>
                    <a:solidFill>
                      <a:srgbClr val="E6CED4"/>
                    </a:solidFill>
                  </a:tcPr>
                </a:tc>
                <a:tc>
                  <a:txBody>
                    <a:bodyPr/>
                    <a:p>
                      <a:pPr algn="l" eaLnBrk="1" hangingPunct="1" latinLnBrk="1" lvl="0"/>
                      <a:r>
                        <a:rPr altLang="en-US" b="1" sz="1800" lang="en-US">
                          <a:solidFill>
                            <a:srgbClr val="000000"/>
                          </a:solidFill>
                          <a:latin typeface="Constantia" pitchFamily="18" charset="0"/>
                        </a:rPr>
                        <a:t>25</a:t>
                      </a:r>
                    </a:p>
                  </a:txBody>
                  <a:tcPr marL="91440" marR="91440" marT="45720" marB="45720" anchor="t"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12700" cap="flat" cmpd="sng">
                      <a:solidFill>
                        <a:schemeClr val="lt1">
                          <a:alpha val="100000"/>
                        </a:schemeClr>
                      </a:solidFill>
                      <a:prstDash val="solid"/>
                      <a:round/>
                    </a:lnB>
                    <a:solidFill>
                      <a:srgbClr val="E6CED4"/>
                    </a:solidFill>
                  </a:tcPr>
                </a:tc>
              </a:tr>
              <a:tr h="773112">
                <a:tc>
                  <a:txBody>
                    <a:bodyPr/>
                    <a:p>
                      <a:pPr algn="l" eaLnBrk="1" hangingPunct="1" latinLnBrk="1" lvl="0"/>
                      <a:r>
                        <a:rPr altLang="en-US" b="1" sz="1800" lang="en-US">
                          <a:solidFill>
                            <a:srgbClr val="000000"/>
                          </a:solidFill>
                          <a:latin typeface="Constantia" pitchFamily="18" charset="0"/>
                        </a:rPr>
                        <a:t>6 Year</a:t>
                      </a:r>
                    </a:p>
                  </a:txBody>
                  <a:tcPr marL="91440" marR="91440" marT="45720" marB="45720" anchor="t"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12700" cap="flat" cmpd="sng">
                      <a:solidFill>
                        <a:schemeClr val="lt1">
                          <a:alpha val="100000"/>
                        </a:schemeClr>
                      </a:solidFill>
                      <a:prstDash val="solid"/>
                      <a:round/>
                    </a:lnB>
                    <a:solidFill>
                      <a:srgbClr val="F3E8EB"/>
                    </a:solidFill>
                  </a:tcPr>
                </a:tc>
                <a:tc>
                  <a:txBody>
                    <a:bodyPr/>
                    <a:p>
                      <a:pPr algn="l" eaLnBrk="1" hangingPunct="1" latinLnBrk="1" lvl="0"/>
                      <a:r>
                        <a:rPr altLang="en-US" b="1" sz="1800" lang="en-US">
                          <a:solidFill>
                            <a:srgbClr val="000000"/>
                          </a:solidFill>
                          <a:latin typeface="Constantia" pitchFamily="18" charset="0"/>
                        </a:rPr>
                        <a:t>16 – 22 </a:t>
                      </a:r>
                    </a:p>
                  </a:txBody>
                  <a:tcPr marL="91440" marR="91440" marT="45720" marB="45720" anchor="t"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12700" cap="flat" cmpd="sng">
                      <a:solidFill>
                        <a:schemeClr val="lt1">
                          <a:alpha val="100000"/>
                        </a:schemeClr>
                      </a:solidFill>
                      <a:prstDash val="solid"/>
                      <a:round/>
                    </a:lnB>
                    <a:solidFill>
                      <a:srgbClr val="F3E8EB"/>
                    </a:solidFill>
                  </a:tcPr>
                </a:tc>
                <a:tc>
                  <a:txBody>
                    <a:bodyPr/>
                    <a:p>
                      <a:pPr algn="l" eaLnBrk="1" hangingPunct="1" latinLnBrk="1" lvl="0"/>
                      <a:r>
                        <a:rPr altLang="en-US" b="1" sz="1800" lang="en-US">
                          <a:solidFill>
                            <a:srgbClr val="000000"/>
                          </a:solidFill>
                          <a:latin typeface="Constantia" pitchFamily="18" charset="0"/>
                        </a:rPr>
                        <a:t>19</a:t>
                      </a:r>
                    </a:p>
                  </a:txBody>
                  <a:tcPr marL="91440" marR="91440" marT="45720" marB="45720" anchor="t"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12700" cap="flat" cmpd="sng">
                      <a:solidFill>
                        <a:schemeClr val="lt1">
                          <a:alpha val="100000"/>
                        </a:schemeClr>
                      </a:solidFill>
                      <a:prstDash val="solid"/>
                      <a:round/>
                    </a:lnB>
                    <a:solidFill>
                      <a:srgbClr val="F3E8EB"/>
                    </a:solidFill>
                  </a:tcPr>
                </a:tc>
              </a:tr>
              <a:tr h="773112">
                <a:tc>
                  <a:txBody>
                    <a:bodyPr/>
                    <a:p>
                      <a:pPr algn="l" eaLnBrk="1" hangingPunct="1" latinLnBrk="1" lvl="0"/>
                      <a:r>
                        <a:rPr altLang="en-US" b="1" sz="1800" lang="en-US">
                          <a:solidFill>
                            <a:srgbClr val="000000"/>
                          </a:solidFill>
                          <a:latin typeface="Constantia" pitchFamily="18" charset="0"/>
                        </a:rPr>
                        <a:t>14 Year</a:t>
                      </a:r>
                    </a:p>
                  </a:txBody>
                  <a:tcPr marL="91440" marR="91440" marT="45720" marB="45720" anchor="t"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12700" cap="flat" cmpd="sng">
                      <a:solidFill>
                        <a:schemeClr val="lt1">
                          <a:alpha val="100000"/>
                        </a:schemeClr>
                      </a:solidFill>
                      <a:prstDash val="solid"/>
                      <a:round/>
                    </a:lnB>
                    <a:solidFill>
                      <a:srgbClr val="E6CED4"/>
                    </a:solidFill>
                  </a:tcPr>
                </a:tc>
                <a:tc>
                  <a:txBody>
                    <a:bodyPr/>
                    <a:p>
                      <a:pPr algn="l" eaLnBrk="1" hangingPunct="1" latinLnBrk="1" lvl="0"/>
                      <a:r>
                        <a:rPr altLang="en-US" b="1" sz="1800" lang="en-US">
                          <a:solidFill>
                            <a:srgbClr val="000000"/>
                          </a:solidFill>
                          <a:latin typeface="Constantia" pitchFamily="18" charset="0"/>
                        </a:rPr>
                        <a:t>14 – 20  </a:t>
                      </a:r>
                    </a:p>
                  </a:txBody>
                  <a:tcPr marL="91440" marR="91440" marT="45720" marB="45720" anchor="t"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12700" cap="flat" cmpd="sng">
                      <a:solidFill>
                        <a:schemeClr val="lt1">
                          <a:alpha val="100000"/>
                        </a:schemeClr>
                      </a:solidFill>
                      <a:prstDash val="solid"/>
                      <a:round/>
                    </a:lnB>
                    <a:solidFill>
                      <a:srgbClr val="E6CED4"/>
                    </a:solidFill>
                  </a:tcPr>
                </a:tc>
                <a:tc>
                  <a:txBody>
                    <a:bodyPr/>
                    <a:p>
                      <a:pPr algn="l" eaLnBrk="1" hangingPunct="1" latinLnBrk="1" lvl="0"/>
                      <a:r>
                        <a:rPr altLang="en-US" b="1" sz="1800" lang="en-US">
                          <a:solidFill>
                            <a:srgbClr val="000000"/>
                          </a:solidFill>
                          <a:latin typeface="Constantia" pitchFamily="18" charset="0"/>
                        </a:rPr>
                        <a:t>18</a:t>
                      </a:r>
                    </a:p>
                  </a:txBody>
                  <a:tcPr marL="91440" marR="91440" marT="45720" marB="45720" anchor="t"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12700" cap="flat" cmpd="sng">
                      <a:solidFill>
                        <a:schemeClr val="lt1">
                          <a:alpha val="100000"/>
                        </a:schemeClr>
                      </a:solidFill>
                      <a:prstDash val="solid"/>
                      <a:round/>
                    </a:lnB>
                    <a:solidFill>
                      <a:srgbClr val="E6CED4"/>
                    </a:solidFill>
                  </a:tcPr>
                </a:tc>
              </a:tr>
              <a:tr h="773112">
                <a:tc>
                  <a:txBody>
                    <a:bodyPr/>
                    <a:p>
                      <a:pPr algn="l" eaLnBrk="1" hangingPunct="1" latinLnBrk="1" lvl="0"/>
                      <a:r>
                        <a:rPr altLang="en-US" b="1" sz="1800" lang="en-US">
                          <a:solidFill>
                            <a:srgbClr val="000000"/>
                          </a:solidFill>
                          <a:latin typeface="Constantia" pitchFamily="18" charset="0"/>
                        </a:rPr>
                        <a:t>Adult</a:t>
                      </a:r>
                    </a:p>
                  </a:txBody>
                  <a:tcPr marL="91440" marR="91440" marT="45720" marB="45720" anchor="t"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12700" cap="flat" cmpd="sng">
                      <a:solidFill>
                        <a:schemeClr val="lt1">
                          <a:alpha val="100000"/>
                        </a:schemeClr>
                      </a:solidFill>
                      <a:prstDash val="solid"/>
                      <a:round/>
                    </a:lnB>
                    <a:solidFill>
                      <a:srgbClr val="F3E8EB"/>
                    </a:solidFill>
                  </a:tcPr>
                </a:tc>
                <a:tc>
                  <a:txBody>
                    <a:bodyPr/>
                    <a:p>
                      <a:pPr algn="l" eaLnBrk="1" hangingPunct="1" latinLnBrk="1" lvl="0"/>
                      <a:r>
                        <a:rPr altLang="en-US" b="1" sz="1800" lang="en-US">
                          <a:solidFill>
                            <a:srgbClr val="000000"/>
                          </a:solidFill>
                          <a:latin typeface="Constantia" pitchFamily="18" charset="0"/>
                        </a:rPr>
                        <a:t>12 – 20 </a:t>
                      </a:r>
                    </a:p>
                  </a:txBody>
                  <a:tcPr marL="91440" marR="91440" marT="45720" marB="45720" anchor="t"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12700" cap="flat" cmpd="sng">
                      <a:solidFill>
                        <a:schemeClr val="lt1">
                          <a:alpha val="100000"/>
                        </a:schemeClr>
                      </a:solidFill>
                      <a:prstDash val="solid"/>
                      <a:round/>
                    </a:lnB>
                    <a:solidFill>
                      <a:srgbClr val="F3E8EB"/>
                    </a:solidFill>
                  </a:tcPr>
                </a:tc>
                <a:tc>
                  <a:txBody>
                    <a:bodyPr/>
                    <a:p>
                      <a:pPr algn="l" eaLnBrk="1" hangingPunct="1" latinLnBrk="1" lvl="0"/>
                      <a:r>
                        <a:rPr altLang="en-US" b="1" sz="1800" lang="en-US">
                          <a:solidFill>
                            <a:srgbClr val="000000"/>
                          </a:solidFill>
                          <a:latin typeface="Constantia" pitchFamily="18" charset="0"/>
                        </a:rPr>
                        <a:t>18</a:t>
                      </a:r>
                    </a:p>
                  </a:txBody>
                  <a:tcPr marL="91440" marR="91440" marT="45720" marB="45720" anchor="t"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12700" cap="flat" cmpd="sng">
                      <a:solidFill>
                        <a:schemeClr val="lt1">
                          <a:alpha val="100000"/>
                        </a:schemeClr>
                      </a:solidFill>
                      <a:prstDash val="solid"/>
                      <a:round/>
                    </a:lnB>
                    <a:solidFill>
                      <a:srgbClr val="F3E8EB"/>
                    </a:solidFill>
                  </a:tcPr>
                </a:tc>
              </a:tr>
            </a:tbl>
          </a:graphicData>
        </a:graphic>
      </p:graphicFrame>
    </p:spTree>
  </p:cSld>
  <p:clrMapOvr>
    <a:masterClrMapping/>
  </p:clrMapOvr>
  <p:transition spd="slow" advClick="1">
    <p:wheel spokes="1"/>
  </p:transition>
  <p:timing/>
</p:sld>
</file>

<file path=ppt/slides/slide421.xml><?xml version="1.0" encoding="utf-8"?>
<p:sld xmlns:a="http://schemas.openxmlformats.org/drawingml/2006/main" xmlns:r="http://schemas.openxmlformats.org/officeDocument/2006/relationships" xmlns:p="http://schemas.openxmlformats.org/presentationml/2006/main" showMasterSp="1">
  <p:cSld>
    <p:spTree>
      <p:nvGrpSpPr>
        <p:cNvPr id="1516" name=""/>
        <p:cNvGrpSpPr/>
        <p:nvPr/>
      </p:nvGrpSpPr>
      <p:grpSpPr>
        <a:xfrm rot="0">
          <a:off x="0" y="0"/>
          <a:ext cx="0" cy="0"/>
          <a:chOff x="0" y="0"/>
          <a:chExt cx="0" cy="0"/>
        </a:xfrm>
      </p:grpSpPr>
      <p:sp>
        <p:nvSpPr>
          <p:cNvPr id="1049195" name=""/>
          <p:cNvSpPr/>
          <p:nvPr>
            <p:ph sz="full" idx="1"/>
          </p:nvPr>
        </p:nvSpPr>
        <p:spPr>
          <a:xfrm rot="0">
            <a:off x="457200" y="990600"/>
            <a:ext cx="8229600" cy="54102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algn="ctr" indent="0" lvl="0" marL="0">
              <a:buNone/>
            </a:pPr>
            <a:r>
              <a:rPr altLang="en-US" b="1" lang="en-US"/>
              <a:t>PULSE OXIMETRY</a:t>
            </a:r>
          </a:p>
          <a:p>
            <a:pPr indent="0" lvl="0" marL="0">
              <a:buNone/>
            </a:pPr>
            <a:endParaRPr altLang="en-US" lang="en-US"/>
          </a:p>
          <a:p>
            <a:pPr indent="0" lvl="0" marL="0">
              <a:buFont typeface="Wingdings" pitchFamily="2" charset="2"/>
              <a:buChar char="Ø"/>
            </a:pPr>
            <a:r>
              <a:rPr altLang="en-US" lang="en-US"/>
              <a:t>This is the measurement  of arterial oxygen circulation using non – invasive light</a:t>
            </a:r>
          </a:p>
          <a:p>
            <a:pPr indent="0" lvl="0" marL="0">
              <a:buNone/>
            </a:pPr>
            <a:endParaRPr altLang="en-US" lang="en-US"/>
          </a:p>
          <a:p>
            <a:pPr indent="0" lvl="0" marL="0">
              <a:buFont typeface="Wingdings" pitchFamily="2" charset="2"/>
              <a:buChar char="Ø"/>
            </a:pPr>
            <a:r>
              <a:rPr altLang="en-US" lang="en-US"/>
              <a:t>The amount of hemoglobin saturated with oxygen is an important indicator for patients, especially in intensive care and emergency situations.</a:t>
            </a:r>
          </a:p>
          <a:p>
            <a:pPr indent="0" lvl="0" marL="0">
              <a:buNone/>
            </a:pPr>
            <a:endParaRPr altLang="en-US" lang="en-US"/>
          </a:p>
        </p:txBody>
      </p:sp>
    </p:spTree>
  </p:cSld>
  <p:clrMapOvr>
    <a:masterClrMapping/>
  </p:clrMapOvr>
  <p:transition spd="slow" advClick="1">
    <p:wheel spokes="1"/>
  </p:transition>
  <p:timing/>
</p:sld>
</file>

<file path=ppt/slides/slide422.xml><?xml version="1.0" encoding="utf-8"?>
<p:sld xmlns:a="http://schemas.openxmlformats.org/drawingml/2006/main" xmlns:r="http://schemas.openxmlformats.org/officeDocument/2006/relationships" xmlns:p="http://schemas.openxmlformats.org/presentationml/2006/main" showMasterSp="1">
  <p:cSld>
    <p:spTree>
      <p:nvGrpSpPr>
        <p:cNvPr id="1517" name=""/>
        <p:cNvGrpSpPr/>
        <p:nvPr/>
      </p:nvGrpSpPr>
      <p:grpSpPr>
        <a:xfrm rot="0">
          <a:off x="0" y="0"/>
          <a:ext cx="0" cy="0"/>
          <a:chOff x="0" y="0"/>
          <a:chExt cx="0" cy="0"/>
        </a:xfrm>
      </p:grpSpPr>
      <p:sp>
        <p:nvSpPr>
          <p:cNvPr id="1049196" name=""/>
          <p:cNvSpPr/>
          <p:nvPr>
            <p:ph sz="full" idx="1"/>
          </p:nvPr>
        </p:nvSpPr>
        <p:spPr>
          <a:xfrm rot="0">
            <a:off x="457200" y="609600"/>
            <a:ext cx="8229600" cy="57150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lang="en-US"/>
              <a:t>Measurement</a:t>
            </a:r>
          </a:p>
          <a:p>
            <a:pPr indent="0" lvl="0" marL="0">
              <a:buFont typeface="Wingdings" pitchFamily="2" charset="2"/>
              <a:buChar char="Ø"/>
            </a:pPr>
            <a:r>
              <a:rPr altLang="en-US" lang="en-US"/>
              <a:t>A sensor is placed on a thin part of the patient's body, part of the body that is relatively translucent  and has good arterial pulsed blood flow, usually fingertip, toe, earlobe, or in the case of an infant, across a foot.</a:t>
            </a:r>
          </a:p>
          <a:p>
            <a:pPr indent="0" lvl="0" marL="0">
              <a:buFont typeface="Wingdings" pitchFamily="2" charset="2"/>
              <a:buChar char="Ø"/>
            </a:pPr>
            <a:r>
              <a:rPr altLang="en-US" lang="en-US"/>
              <a:t>A pulse oximeter shines light of two different wavelengths, red and infrared through the patient to a photo detector. </a:t>
            </a:r>
          </a:p>
          <a:p>
            <a:pPr indent="0" lvl="0" marL="0">
              <a:buFont typeface="Wingdings" pitchFamily="2" charset="2"/>
              <a:buChar char="Ø"/>
            </a:pPr>
            <a:r>
              <a:rPr altLang="en-US" lang="en-US"/>
              <a:t>The ratio of red to infrared light that that passes through the measurement site and is received by the oximeter’s detector depends on the percentage of the oxygenated versus the deoxygenated hemoglobin through which light passes</a:t>
            </a:r>
          </a:p>
          <a:p>
            <a:pPr indent="0" lvl="0" marL="0"/>
            <a:endParaRPr altLang="en-US" lang="en-US"/>
          </a:p>
          <a:p>
            <a:pPr indent="0" lvl="0" marL="0"/>
            <a:endParaRPr altLang="en-US" lang="en-US"/>
          </a:p>
          <a:p>
            <a:pPr indent="0" lvl="0" marL="0"/>
            <a:endParaRPr altLang="en-US" lang="en-US"/>
          </a:p>
        </p:txBody>
      </p:sp>
    </p:spTree>
  </p:cSld>
  <p:clrMapOvr>
    <a:masterClrMapping/>
  </p:clrMapOvr>
  <p:transition spd="slow" advClick="1">
    <p:wheel spokes="1"/>
  </p:transition>
  <p:timing/>
</p:sld>
</file>

<file path=ppt/slides/slide423.xml><?xml version="1.0" encoding="utf-8"?>
<p:sld xmlns:a="http://schemas.openxmlformats.org/drawingml/2006/main" xmlns:r="http://schemas.openxmlformats.org/officeDocument/2006/relationships" xmlns:p="http://schemas.openxmlformats.org/presentationml/2006/main" showMasterSp="1">
  <p:cSld>
    <p:spTree>
      <p:nvGrpSpPr>
        <p:cNvPr id="1518" name=""/>
        <p:cNvGrpSpPr/>
        <p:nvPr/>
      </p:nvGrpSpPr>
      <p:grpSpPr>
        <a:xfrm rot="0">
          <a:off x="0" y="0"/>
          <a:ext cx="0" cy="0"/>
          <a:chOff x="0" y="0"/>
          <a:chExt cx="0" cy="0"/>
        </a:xfrm>
      </p:grpSpPr>
      <p:sp>
        <p:nvSpPr>
          <p:cNvPr id="1049197" name=""/>
          <p:cNvSpPr/>
          <p:nvPr>
            <p:ph sz="full" idx="1"/>
          </p:nvPr>
        </p:nvSpPr>
        <p:spPr>
          <a:xfrm rot="0">
            <a:off x="457200" y="1295400"/>
            <a:ext cx="8229600" cy="50292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lvl="0">
              <a:buFont typeface="Wingdings" pitchFamily="2" charset="2"/>
              <a:buChar char="Ø"/>
            </a:pPr>
            <a:r>
              <a:rPr altLang="en-US" lang="en-US"/>
              <a:t>The changing absorbance at each of the wavelengths is measured, allowing determination of the absorbance due to the pulsing arterial blood alone, excluding venous blood, skin, bone, muscle, fat, and (in most cases) nail polish</a:t>
            </a:r>
          </a:p>
          <a:p>
            <a:pPr lvl="0">
              <a:buNone/>
            </a:pPr>
            <a:endParaRPr altLang="en-US" lang="en-US"/>
          </a:p>
          <a:p>
            <a:pPr lvl="0">
              <a:buFont typeface="Wingdings" pitchFamily="2" charset="2"/>
              <a:buChar char="Ø"/>
            </a:pPr>
            <a:r>
              <a:rPr altLang="en-US" lang="en-US"/>
              <a:t>The percentage of oxygen saturation thus calculated is referred to as the percentage </a:t>
            </a:r>
            <a:r>
              <a:rPr altLang="en-US" b="1" lang="en-US"/>
              <a:t>SpO2</a:t>
            </a:r>
          </a:p>
          <a:p>
            <a:pPr lvl="0">
              <a:buFont typeface="Wingdings" pitchFamily="2" charset="2"/>
              <a:buChar char="Ø"/>
            </a:pPr>
            <a:endParaRPr altLang="en-US" lang="en-US"/>
          </a:p>
        </p:txBody>
      </p:sp>
    </p:spTree>
  </p:cSld>
  <p:clrMapOvr>
    <a:masterClrMapping/>
  </p:clrMapOvr>
  <p:transition spd="slow" advClick="1">
    <p:wheel spokes="1"/>
  </p:transition>
  <p:timing/>
</p:sld>
</file>

<file path=ppt/slides/slide424.xml><?xml version="1.0" encoding="utf-8"?>
<p:sld xmlns:a="http://schemas.openxmlformats.org/drawingml/2006/main" xmlns:r="http://schemas.openxmlformats.org/officeDocument/2006/relationships" xmlns:p="http://schemas.openxmlformats.org/presentationml/2006/main" showMasterSp="1">
  <p:cSld>
    <p:spTree>
      <p:nvGrpSpPr>
        <p:cNvPr id="1519" name=""/>
        <p:cNvGrpSpPr/>
        <p:nvPr/>
      </p:nvGrpSpPr>
      <p:grpSpPr>
        <a:xfrm rot="0">
          <a:off x="0" y="0"/>
          <a:ext cx="0" cy="0"/>
          <a:chOff x="0" y="0"/>
          <a:chExt cx="0" cy="0"/>
        </a:xfrm>
      </p:grpSpPr>
      <p:sp>
        <p:nvSpPr>
          <p:cNvPr id="1049198" name=""/>
          <p:cNvSpPr/>
          <p:nvPr>
            <p:ph type="title" sz="full" idx="0"/>
          </p:nvPr>
        </p:nvSpPr>
        <p:spPr>
          <a:xfrm rot="0">
            <a:off x="457200" y="152400"/>
            <a:ext cx="8229600" cy="438150"/>
          </a:xfrm>
          <a:prstGeom prst="rect"/>
          <a:noFill/>
          <a:ln>
            <a:noFill/>
          </a:ln>
        </p:spPr>
        <p:txBody>
          <a:bodyPr anchor="b" bIns="0" lIns="0" rIns="0" tIns="45720" vert="horz"/>
          <a:lstStyle>
            <a:lvl1pPr algn="l" fontAlgn="base" indent="0" latinLnBrk="1" marL="0" rtl="0">
              <a:lnSpc>
                <a:spcPct val="100000"/>
              </a:lnSpc>
              <a:spcBef>
                <a:spcPct val="0"/>
              </a:spcBef>
              <a:spcAft>
                <a:spcPct val="0"/>
              </a:spcAft>
              <a:buFontTx/>
              <a:buNone/>
              <a:defRPr baseline="0" b="0" sz="5000" i="0" u="none">
                <a:solidFill>
                  <a:schemeClr val="lt2"/>
                </a:solidFill>
                <a:latin typeface="Calibri" pitchFamily="34" charset="0"/>
                <a:sym typeface="Calibri" pitchFamily="34" charset="0"/>
              </a:defRPr>
            </a:lvl1pPr>
          </a:lstStyle>
          <a:p>
            <a:pPr algn="ctr" lvl="0"/>
            <a:r>
              <a:rPr altLang="en-US" b="1" sz="2800" lang="en-US"/>
              <a:t>Pulse Oximeters</a:t>
            </a:r>
          </a:p>
        </p:txBody>
      </p:sp>
      <p:pic>
        <p:nvPicPr>
          <p:cNvPr id="2097196" name=""/>
          <p:cNvPicPr>
            <a:picLocks/>
          </p:cNvPicPr>
          <p:nvPr>
            <p:ph sz="full" idx="1"/>
          </p:nvPr>
        </p:nvPicPr>
        <p:blipFill>
          <a:blip xmlns:r="http://schemas.openxmlformats.org/officeDocument/2006/relationships" r:embed="rId1"/>
          <a:srcRect l="0" t="0" r="0" b="0"/>
          <a:stretch>
            <a:fillRect/>
          </a:stretch>
        </p:blipFill>
        <p:spPr>
          <a:xfrm rot="0">
            <a:off x="1371600" y="1143000"/>
            <a:ext cx="6553200" cy="4572000"/>
          </a:xfrm>
          <a:prstGeom prst="rect"/>
          <a:noFill/>
          <a:ln>
            <a:noFill/>
          </a:ln>
        </p:spPr>
      </p:pic>
    </p:spTree>
  </p:cSld>
  <p:clrMapOvr>
    <a:masterClrMapping/>
  </p:clrMapOvr>
  <p:transition spd="slow" advClick="1">
    <p:wheel spokes="1"/>
  </p:transition>
  <p:timing/>
</p:sld>
</file>

<file path=ppt/slides/slide425.xml><?xml version="1.0" encoding="utf-8"?>
<p:sld xmlns:a="http://schemas.openxmlformats.org/drawingml/2006/main" xmlns:r="http://schemas.openxmlformats.org/officeDocument/2006/relationships" xmlns:p="http://schemas.openxmlformats.org/presentationml/2006/main" showMasterSp="1">
  <p:cSld>
    <p:spTree>
      <p:nvGrpSpPr>
        <p:cNvPr id="1520" name=""/>
        <p:cNvGrpSpPr/>
        <p:nvPr/>
      </p:nvGrpSpPr>
      <p:grpSpPr>
        <a:xfrm rot="0">
          <a:off x="0" y="0"/>
          <a:ext cx="0" cy="0"/>
          <a:chOff x="0" y="0"/>
          <a:chExt cx="0" cy="0"/>
        </a:xfrm>
      </p:grpSpPr>
      <p:pic>
        <p:nvPicPr>
          <p:cNvPr id="2097197" name=""/>
          <p:cNvPicPr>
            <a:picLocks/>
          </p:cNvPicPr>
          <p:nvPr>
            <p:ph sz="full" idx="1"/>
          </p:nvPr>
        </p:nvPicPr>
        <p:blipFill>
          <a:blip xmlns:r="http://schemas.openxmlformats.org/officeDocument/2006/relationships" r:embed="rId1"/>
          <a:srcRect l="0" t="0" r="0" b="0"/>
          <a:stretch>
            <a:fillRect/>
          </a:stretch>
        </p:blipFill>
        <p:spPr>
          <a:xfrm rot="0">
            <a:off x="1219200" y="838200"/>
            <a:ext cx="6705600" cy="5105400"/>
          </a:xfrm>
          <a:prstGeom prst="rect"/>
          <a:noFill/>
          <a:ln>
            <a:noFill/>
          </a:ln>
        </p:spPr>
      </p:pic>
    </p:spTree>
  </p:cSld>
  <p:clrMapOvr>
    <a:masterClrMapping/>
  </p:clrMapOvr>
  <p:transition spd="slow" advClick="1">
    <p:wheel spokes="1"/>
  </p:transition>
  <p:timing/>
</p:sld>
</file>

<file path=ppt/slides/slide426.xml><?xml version="1.0" encoding="utf-8"?>
<p:sld xmlns:a="http://schemas.openxmlformats.org/drawingml/2006/main" xmlns:r="http://schemas.openxmlformats.org/officeDocument/2006/relationships" xmlns:p="http://schemas.openxmlformats.org/presentationml/2006/main" showMasterSp="1">
  <p:cSld>
    <p:spTree>
      <p:nvGrpSpPr>
        <p:cNvPr id="1521" name=""/>
        <p:cNvGrpSpPr/>
        <p:nvPr/>
      </p:nvGrpSpPr>
      <p:grpSpPr>
        <a:xfrm rot="0">
          <a:off x="0" y="0"/>
          <a:ext cx="0" cy="0"/>
          <a:chOff x="0" y="0"/>
          <a:chExt cx="0" cy="0"/>
        </a:xfrm>
      </p:grpSpPr>
      <p:pic>
        <p:nvPicPr>
          <p:cNvPr id="2097198" name=""/>
          <p:cNvPicPr>
            <a:picLocks/>
          </p:cNvPicPr>
          <p:nvPr>
            <p:ph sz="full" idx="1"/>
          </p:nvPr>
        </p:nvPicPr>
        <p:blipFill>
          <a:blip xmlns:r="http://schemas.openxmlformats.org/officeDocument/2006/relationships" r:embed="rId1"/>
          <a:srcRect l="0" t="0" r="0" b="0"/>
          <a:stretch>
            <a:fillRect/>
          </a:stretch>
        </p:blipFill>
        <p:spPr>
          <a:xfrm rot="0">
            <a:off x="990600" y="838200"/>
            <a:ext cx="7162800" cy="4724400"/>
          </a:xfrm>
          <a:prstGeom prst="rect"/>
          <a:noFill/>
          <a:ln>
            <a:noFill/>
          </a:ln>
        </p:spPr>
      </p:pic>
    </p:spTree>
  </p:cSld>
  <p:clrMapOvr>
    <a:masterClrMapping/>
  </p:clrMapOvr>
  <p:transition spd="slow" advClick="1">
    <p:wheel spokes="1"/>
  </p:transition>
  <p:timing/>
</p:sld>
</file>

<file path=ppt/slides/slide427.xml><?xml version="1.0" encoding="utf-8"?>
<p:sld xmlns:a="http://schemas.openxmlformats.org/drawingml/2006/main" xmlns:r="http://schemas.openxmlformats.org/officeDocument/2006/relationships" xmlns:p="http://schemas.openxmlformats.org/presentationml/2006/main" showMasterSp="1">
  <p:cSld>
    <p:spTree>
      <p:nvGrpSpPr>
        <p:cNvPr id="1522" name=""/>
        <p:cNvGrpSpPr/>
        <p:nvPr/>
      </p:nvGrpSpPr>
      <p:grpSpPr>
        <a:xfrm rot="0">
          <a:off x="0" y="0"/>
          <a:ext cx="0" cy="0"/>
          <a:chOff x="0" y="0"/>
          <a:chExt cx="0" cy="0"/>
        </a:xfrm>
      </p:grpSpPr>
      <p:pic>
        <p:nvPicPr>
          <p:cNvPr id="2097199" name=""/>
          <p:cNvPicPr>
            <a:picLocks/>
          </p:cNvPicPr>
          <p:nvPr>
            <p:ph sz="full" idx="1"/>
          </p:nvPr>
        </p:nvPicPr>
        <p:blipFill>
          <a:blip xmlns:r="http://schemas.openxmlformats.org/officeDocument/2006/relationships" r:embed="rId1"/>
          <a:srcRect l="0" t="0" r="0" b="0"/>
          <a:stretch>
            <a:fillRect/>
          </a:stretch>
        </p:blipFill>
        <p:spPr>
          <a:xfrm rot="0">
            <a:off x="1066800" y="838200"/>
            <a:ext cx="6629400" cy="5029200"/>
          </a:xfrm>
          <a:prstGeom prst="rect"/>
          <a:noFill/>
          <a:ln>
            <a:noFill/>
          </a:ln>
        </p:spPr>
      </p:pic>
    </p:spTree>
  </p:cSld>
  <p:clrMapOvr>
    <a:masterClrMapping/>
  </p:clrMapOvr>
  <p:transition spd="slow" advClick="1">
    <p:wheel spokes="1"/>
  </p:transition>
  <p:timing/>
</p:sld>
</file>

<file path=ppt/slides/slide428.xml><?xml version="1.0" encoding="utf-8"?>
<p:sld xmlns:a="http://schemas.openxmlformats.org/drawingml/2006/main" xmlns:r="http://schemas.openxmlformats.org/officeDocument/2006/relationships" xmlns:p="http://schemas.openxmlformats.org/presentationml/2006/main" showMasterSp="1">
  <p:cSld>
    <p:spTree>
      <p:nvGrpSpPr>
        <p:cNvPr id="1523" name=""/>
        <p:cNvGrpSpPr/>
        <p:nvPr/>
      </p:nvGrpSpPr>
      <p:grpSpPr>
        <a:xfrm rot="0">
          <a:off x="0" y="0"/>
          <a:ext cx="0" cy="0"/>
          <a:chOff x="0" y="0"/>
          <a:chExt cx="0" cy="0"/>
        </a:xfrm>
      </p:grpSpPr>
      <p:sp>
        <p:nvSpPr>
          <p:cNvPr id="1049199" name=""/>
          <p:cNvSpPr/>
          <p:nvPr>
            <p:ph sz="full" idx="1"/>
          </p:nvPr>
        </p:nvSpPr>
        <p:spPr>
          <a:xfrm rot="0">
            <a:off x="457200" y="914400"/>
            <a:ext cx="8229600" cy="54102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lang="en-US"/>
              <a:t>Evaluation Of Spo2 Measurements</a:t>
            </a:r>
          </a:p>
          <a:p>
            <a:pPr indent="0" lvl="0" marL="0">
              <a:buFont typeface="Wingdings" pitchFamily="2" charset="2"/>
              <a:buChar char="Ø"/>
            </a:pPr>
            <a:r>
              <a:rPr altLang="en-US" lang="en-US"/>
              <a:t>An SpO2 of greater than 95% is considered normal</a:t>
            </a:r>
          </a:p>
          <a:p>
            <a:pPr indent="0" lvl="0" marL="0">
              <a:buNone/>
            </a:pPr>
            <a:endParaRPr altLang="en-US" lang="en-US"/>
          </a:p>
          <a:p>
            <a:pPr indent="0" lvl="0" marL="0">
              <a:buFont typeface="Wingdings" pitchFamily="2" charset="2"/>
              <a:buChar char="Ø"/>
            </a:pPr>
            <a:r>
              <a:rPr altLang="en-US" lang="en-US"/>
              <a:t>An SpO2 of 92% or less (at sea level) suggests hypoxemia</a:t>
            </a:r>
          </a:p>
          <a:p>
            <a:pPr indent="0" lvl="0" marL="0">
              <a:buFont typeface="Wingdings" pitchFamily="2" charset="2"/>
              <a:buChar char="§"/>
            </a:pPr>
            <a:r>
              <a:rPr altLang="en-US" lang="en-US"/>
              <a:t>In a patient with acute respiratory illness and difficulty in breathing e.g. asthmatic attack, an SpO2 of 92% or less may indicate need of O2</a:t>
            </a:r>
          </a:p>
          <a:p>
            <a:pPr indent="0" lvl="0" marL="0">
              <a:buFont typeface="Wingdings" pitchFamily="2" charset="2"/>
              <a:buChar char="§"/>
            </a:pPr>
            <a:r>
              <a:rPr altLang="en-US" lang="en-US"/>
              <a:t>In a patient with stable chronic disease, an SpO2 of 92% or less should prompt referral for further investigations of the need of long – term O2 therapy</a:t>
            </a:r>
          </a:p>
        </p:txBody>
      </p:sp>
    </p:spTree>
  </p:cSld>
  <p:clrMapOvr>
    <a:masterClrMapping/>
  </p:clrMapOvr>
  <p:transition spd="slow" advClick="1">
    <p:wheel spokes="1"/>
  </p:transition>
  <p:timing/>
</p:sld>
</file>

<file path=ppt/slides/slide429.xml><?xml version="1.0" encoding="utf-8"?>
<p:sld xmlns:a="http://schemas.openxmlformats.org/drawingml/2006/main" xmlns:r="http://schemas.openxmlformats.org/officeDocument/2006/relationships" xmlns:p="http://schemas.openxmlformats.org/presentationml/2006/main" showMasterSp="1">
  <p:cSld>
    <p:spTree>
      <p:nvGrpSpPr>
        <p:cNvPr id="1524" name=""/>
        <p:cNvGrpSpPr/>
        <p:nvPr/>
      </p:nvGrpSpPr>
      <p:grpSpPr>
        <a:xfrm rot="0">
          <a:off x="0" y="0"/>
          <a:ext cx="0" cy="0"/>
          <a:chOff x="0" y="0"/>
          <a:chExt cx="0" cy="0"/>
        </a:xfrm>
      </p:grpSpPr>
      <p:sp>
        <p:nvSpPr>
          <p:cNvPr id="1049200" name=""/>
          <p:cNvSpPr/>
          <p:nvPr>
            <p:ph sz="full" idx="1"/>
          </p:nvPr>
        </p:nvSpPr>
        <p:spPr>
          <a:xfrm rot="0">
            <a:off x="457200" y="1143000"/>
            <a:ext cx="8229600" cy="51816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algn="ctr" indent="0" lvl="0" marL="0">
              <a:buNone/>
            </a:pPr>
            <a:r>
              <a:rPr altLang="en-US" b="1" lang="en-US"/>
              <a:t>BLOOD PRESSURE</a:t>
            </a:r>
          </a:p>
          <a:p>
            <a:pPr indent="0" lvl="0" marL="0">
              <a:buFont typeface="Wingdings" pitchFamily="2" charset="2"/>
              <a:buChar char="Ø"/>
            </a:pPr>
            <a:r>
              <a:rPr altLang="en-US" lang="en-US"/>
              <a:t>Is the measurement of pressure exerted by blood on the walls of its vessels</a:t>
            </a:r>
          </a:p>
          <a:p>
            <a:pPr indent="0" lvl="0" marL="0">
              <a:buFont typeface="Wingdings" pitchFamily="2" charset="2"/>
              <a:buChar char="Ø"/>
            </a:pPr>
            <a:r>
              <a:rPr altLang="en-US" lang="en-US"/>
              <a:t>Measured directly or indirectly</a:t>
            </a:r>
          </a:p>
          <a:p>
            <a:pPr indent="0" lvl="0" marL="0">
              <a:buFont typeface="Wingdings" pitchFamily="2" charset="2"/>
              <a:buChar char="Ø"/>
            </a:pPr>
            <a:r>
              <a:rPr altLang="en-US" b="1" i="1" lang="en-US"/>
              <a:t>Direct Measurement: </a:t>
            </a:r>
            <a:r>
              <a:rPr altLang="en-US" lang="en-US"/>
              <a:t>An invasive  procedure in which an invasive catheter </a:t>
            </a:r>
            <a:r>
              <a:rPr altLang="en-US" lang="en-US"/>
              <a:t> </a:t>
            </a:r>
            <a:r>
              <a:rPr altLang="en-US" lang="en-US"/>
              <a:t>with an electric sensor is inserted into an artery and an artery – transmitted pressure on an electronic display unit is read</a:t>
            </a:r>
          </a:p>
          <a:p>
            <a:pPr indent="0" lvl="0" marL="0">
              <a:buFont typeface="Wingdings" pitchFamily="2" charset="2"/>
              <a:buChar char="Ø"/>
            </a:pPr>
            <a:r>
              <a:rPr altLang="en-US" b="1" i="1" lang="en-US"/>
              <a:t>Indirect Measurement:</a:t>
            </a:r>
            <a:r>
              <a:rPr altLang="en-US" lang="en-US"/>
              <a:t> Requires use of sphygmomanometer and stethoscope for auscultation and palpation as needed</a:t>
            </a:r>
          </a:p>
        </p:txBody>
      </p:sp>
    </p:spTree>
  </p:cSld>
  <p:clrMapOvr>
    <a:masterClrMapping/>
  </p:clrMapOvr>
  <p:transition spd="slow" advClick="1">
    <p:wheel spokes="1"/>
  </p:transition>
  <p:timing/>
</p:sld>
</file>

<file path=ppt/slides/slide43.xml><?xml version="1.0" encoding="utf-8"?>
<p:sld xmlns:a="http://schemas.openxmlformats.org/drawingml/2006/main" xmlns:r="http://schemas.openxmlformats.org/officeDocument/2006/relationships" xmlns:p="http://schemas.openxmlformats.org/presentationml/2006/main" showMasterSp="1">
  <p:cSld>
    <p:spTree>
      <p:nvGrpSpPr>
        <p:cNvPr id="1125" name=""/>
        <p:cNvGrpSpPr/>
        <p:nvPr/>
      </p:nvGrpSpPr>
      <p:grpSpPr>
        <a:xfrm rot="0">
          <a:off x="0" y="0"/>
          <a:ext cx="0" cy="0"/>
          <a:chOff x="0" y="0"/>
          <a:chExt cx="0" cy="0"/>
        </a:xfrm>
      </p:grpSpPr>
      <p:sp>
        <p:nvSpPr>
          <p:cNvPr id="1048652" name=""/>
          <p:cNvSpPr/>
          <p:nvPr>
            <p:ph sz="full" idx="1"/>
          </p:nvPr>
        </p:nvSpPr>
        <p:spPr>
          <a:xfrm rot="0">
            <a:off x="457200" y="1066800"/>
            <a:ext cx="8229600" cy="54102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eaLnBrk="1" hangingPunct="1" latinLnBrk="1" lvl="0">
              <a:buFont typeface="Wingdings" pitchFamily="2" charset="2"/>
              <a:buChar char="Ø"/>
            </a:pPr>
            <a:r>
              <a:rPr altLang="en-US" lang="en-US"/>
              <a:t>Under the influence of Christianity, educated and wealthy women dedicated themselves to caring for the sick.</a:t>
            </a:r>
          </a:p>
          <a:p>
            <a:pPr eaLnBrk="1" hangingPunct="1" latinLnBrk="1" lvl="0">
              <a:buFont typeface="Wingdings" pitchFamily="2" charset="2"/>
              <a:buChar char="Ø"/>
            </a:pPr>
            <a:endParaRPr altLang="en-US" lang="en-US"/>
          </a:p>
          <a:p>
            <a:pPr eaLnBrk="1" hangingPunct="1" latinLnBrk="1" lvl="0">
              <a:buFont typeface="Wingdings" pitchFamily="2" charset="2"/>
              <a:buChar char="Ø"/>
            </a:pPr>
            <a:r>
              <a:rPr altLang="en-US" lang="en-US"/>
              <a:t>During renaissance (AD1400 – 1550), interests in philosophy, science and art emerged. Universities were constructed throughout Europe, but even though medicine moved into the university setting, no formal nursing schools were founded. This era has been described as the darkest age in nursing because there was little to no organization, education or social standing left in nursing</a:t>
            </a:r>
          </a:p>
        </p:txBody>
      </p:sp>
    </p:spTree>
  </p:cSld>
  <p:clrMapOvr>
    <a:masterClrMapping/>
  </p:clrMapOvr>
  <p:transition spd="slow" advClick="1">
    <p:wheel spokes="1"/>
  </p:transition>
  <p:timing/>
</p:sld>
</file>

<file path=ppt/slides/slide430.xml><?xml version="1.0" encoding="utf-8"?>
<p:sld xmlns:a="http://schemas.openxmlformats.org/drawingml/2006/main" xmlns:r="http://schemas.openxmlformats.org/officeDocument/2006/relationships" xmlns:p="http://schemas.openxmlformats.org/presentationml/2006/main" showMasterSp="1">
  <p:cSld>
    <p:spTree>
      <p:nvGrpSpPr>
        <p:cNvPr id="1525" name=""/>
        <p:cNvGrpSpPr/>
        <p:nvPr/>
      </p:nvGrpSpPr>
      <p:grpSpPr>
        <a:xfrm rot="0">
          <a:off x="0" y="0"/>
          <a:ext cx="0" cy="0"/>
          <a:chOff x="0" y="0"/>
          <a:chExt cx="0" cy="0"/>
        </a:xfrm>
      </p:grpSpPr>
      <p:sp>
        <p:nvSpPr>
          <p:cNvPr id="1049201" name=""/>
          <p:cNvSpPr/>
          <p:nvPr>
            <p:ph sz="full" idx="1"/>
          </p:nvPr>
        </p:nvSpPr>
        <p:spPr>
          <a:xfrm rot="0">
            <a:off x="457200" y="838200"/>
            <a:ext cx="8229600" cy="54864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lang="en-US"/>
              <a:t>Sites</a:t>
            </a:r>
          </a:p>
          <a:p>
            <a:pPr indent="0" lvl="0" marL="0">
              <a:buFont typeface="Wingdings" pitchFamily="2" charset="2"/>
              <a:buChar char="Ø"/>
            </a:pPr>
            <a:r>
              <a:rPr altLang="en-US" lang="en-US"/>
              <a:t>The most common site for indirect blood pressure measurement is the client’s arm over the brachial artery</a:t>
            </a:r>
          </a:p>
          <a:p>
            <a:pPr indent="0" lvl="0" marL="0">
              <a:buNone/>
            </a:pPr>
            <a:endParaRPr altLang="en-US" lang="en-US"/>
          </a:p>
          <a:p>
            <a:pPr indent="0" lvl="0" marL="0">
              <a:buFont typeface="Wingdings" pitchFamily="2" charset="2"/>
              <a:buChar char="Ø"/>
            </a:pPr>
            <a:r>
              <a:rPr altLang="en-US" lang="en-US"/>
              <a:t>When the client’s position does not allow palpation and auscultation of the brachial artery, blood pressure can be assessed in the forearm or leg region</a:t>
            </a:r>
          </a:p>
          <a:p>
            <a:pPr indent="0" lvl="0" marL="0">
              <a:buNone/>
            </a:pPr>
            <a:endParaRPr altLang="en-US" lang="en-US"/>
          </a:p>
          <a:p>
            <a:pPr indent="0" lvl="0" marL="0">
              <a:buFont typeface="Wingdings" pitchFamily="2" charset="2"/>
              <a:buChar char="Ø"/>
            </a:pPr>
            <a:r>
              <a:rPr altLang="en-US" lang="en-US"/>
              <a:t>The popliteal artery is the site of choice in cases where pressure measurement in the upper extremities is inaccessible or contraindicated.</a:t>
            </a:r>
          </a:p>
          <a:p>
            <a:pPr indent="0" lvl="0" marL="0">
              <a:buFont typeface="Wingdings" pitchFamily="2" charset="2"/>
              <a:buChar char="Ø"/>
            </a:pPr>
            <a:endParaRPr altLang="en-US" lang="en-US"/>
          </a:p>
        </p:txBody>
      </p:sp>
    </p:spTree>
  </p:cSld>
  <p:clrMapOvr>
    <a:masterClrMapping/>
  </p:clrMapOvr>
  <p:transition spd="slow" advClick="1">
    <p:wheel spokes="1"/>
  </p:transition>
  <p:timing/>
</p:sld>
</file>

<file path=ppt/slides/slide431.xml><?xml version="1.0" encoding="utf-8"?>
<p:sld xmlns:a="http://schemas.openxmlformats.org/drawingml/2006/main" xmlns:r="http://schemas.openxmlformats.org/officeDocument/2006/relationships" xmlns:p="http://schemas.openxmlformats.org/presentationml/2006/main" showMasterSp="1">
  <p:cSld>
    <p:spTree>
      <p:nvGrpSpPr>
        <p:cNvPr id="1526" name=""/>
        <p:cNvGrpSpPr/>
        <p:nvPr/>
      </p:nvGrpSpPr>
      <p:grpSpPr>
        <a:xfrm rot="0">
          <a:off x="0" y="0"/>
          <a:ext cx="0" cy="0"/>
          <a:chOff x="0" y="0"/>
          <a:chExt cx="0" cy="0"/>
        </a:xfrm>
      </p:grpSpPr>
      <p:sp>
        <p:nvSpPr>
          <p:cNvPr id="1049202" name=""/>
          <p:cNvSpPr/>
          <p:nvPr>
            <p:ph sz="full" idx="1"/>
          </p:nvPr>
        </p:nvSpPr>
        <p:spPr>
          <a:xfrm rot="0">
            <a:off x="457200" y="1066800"/>
            <a:ext cx="8229600" cy="52578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i="1" lang="en-US"/>
              <a:t>Contraindications for brachial artery blood pressure measurement</a:t>
            </a:r>
          </a:p>
          <a:p>
            <a:pPr indent="0" lvl="0" marL="0">
              <a:buNone/>
            </a:pPr>
            <a:r>
              <a:rPr altLang="en-US" lang="en-US"/>
              <a:t>When a patient has the following:</a:t>
            </a:r>
          </a:p>
          <a:p>
            <a:pPr indent="0" lvl="0" marL="0">
              <a:buFont typeface="Wingdings" pitchFamily="2" charset="2"/>
              <a:buChar char="Ø"/>
            </a:pPr>
            <a:r>
              <a:rPr altLang="en-US" lang="en-US"/>
              <a:t>Venous access devices, such as intravenous infusion or arteriovenous fistula for renal dialysis</a:t>
            </a:r>
          </a:p>
          <a:p>
            <a:pPr indent="0" lvl="0" marL="0">
              <a:buFont typeface="Wingdings" pitchFamily="2" charset="2"/>
              <a:buChar char="Ø"/>
            </a:pPr>
            <a:r>
              <a:rPr altLang="en-US" lang="en-US"/>
              <a:t>Surgery involving the breast, axilla, shoulder, arm or hand</a:t>
            </a:r>
          </a:p>
          <a:p>
            <a:pPr indent="0" lvl="0" marL="0">
              <a:buFont typeface="Wingdings" pitchFamily="2" charset="2"/>
              <a:buChar char="Ø"/>
            </a:pPr>
            <a:r>
              <a:rPr altLang="en-US" lang="en-US"/>
              <a:t>Injury or disease to the shoulder, arm or hand such as trauma, burns or application of a cast or bandage</a:t>
            </a:r>
          </a:p>
        </p:txBody>
      </p:sp>
    </p:spTree>
  </p:cSld>
  <p:clrMapOvr>
    <a:masterClrMapping/>
  </p:clrMapOvr>
  <p:transition spd="slow" advClick="1">
    <p:wheel spokes="1"/>
  </p:transition>
  <p:timing/>
</p:sld>
</file>

<file path=ppt/slides/slide432.xml><?xml version="1.0" encoding="utf-8"?>
<p:sld xmlns:a="http://schemas.openxmlformats.org/drawingml/2006/main" xmlns:r="http://schemas.openxmlformats.org/officeDocument/2006/relationships" xmlns:p="http://schemas.openxmlformats.org/presentationml/2006/main" showMasterSp="1">
  <p:cSld>
    <p:spTree>
      <p:nvGrpSpPr>
        <p:cNvPr id="1527" name=""/>
        <p:cNvGrpSpPr/>
        <p:nvPr/>
      </p:nvGrpSpPr>
      <p:grpSpPr>
        <a:xfrm rot="0">
          <a:off x="0" y="0"/>
          <a:ext cx="0" cy="0"/>
          <a:chOff x="0" y="0"/>
          <a:chExt cx="0" cy="0"/>
        </a:xfrm>
      </p:grpSpPr>
      <p:sp>
        <p:nvSpPr>
          <p:cNvPr id="1049203" name=""/>
          <p:cNvSpPr/>
          <p:nvPr>
            <p:ph sz="full" idx="1"/>
          </p:nvPr>
        </p:nvSpPr>
        <p:spPr>
          <a:xfrm rot="0">
            <a:off x="457200" y="990600"/>
            <a:ext cx="8229600" cy="53340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lvl="0">
              <a:buFont typeface="Wingdings" pitchFamily="2" charset="2"/>
              <a:buChar char="Ø"/>
            </a:pPr>
            <a:r>
              <a:rPr altLang="en-US" lang="en-US"/>
              <a:t>M</a:t>
            </a:r>
            <a:r>
              <a:rPr altLang="en-US" lang="en-US"/>
              <a:t>easurement of blood pressure is by a Sphygmomanometer  which consists of mercury or Aneroid Manometer and a cuff that contains an inflatable rubber connected to two pieces of rubber tubing.</a:t>
            </a:r>
          </a:p>
          <a:p>
            <a:pPr lvl="0">
              <a:buNone/>
            </a:pPr>
            <a:endParaRPr altLang="en-US" lang="en-US"/>
          </a:p>
          <a:p>
            <a:pPr lvl="0">
              <a:buFont typeface="Wingdings" pitchFamily="2" charset="2"/>
              <a:buChar char="Ø"/>
            </a:pPr>
            <a:r>
              <a:rPr altLang="en-US" lang="en-US"/>
              <a:t>There are electronic sphygmomanometers which can be used by patients for self – measurement. A stethoscope in not needed because the device electronically inflates and deflates the cuff while simultaneously reading and displaying the systolic and diastolic pressures</a:t>
            </a:r>
          </a:p>
        </p:txBody>
      </p:sp>
    </p:spTree>
  </p:cSld>
  <p:clrMapOvr>
    <a:masterClrMapping/>
  </p:clrMapOvr>
  <p:transition spd="slow" advClick="1">
    <p:wheel spokes="1"/>
  </p:transition>
  <p:timing/>
</p:sld>
</file>

<file path=ppt/slides/slide433.xml><?xml version="1.0" encoding="utf-8"?>
<p:sld xmlns:a="http://schemas.openxmlformats.org/drawingml/2006/main" xmlns:r="http://schemas.openxmlformats.org/officeDocument/2006/relationships" xmlns:p="http://schemas.openxmlformats.org/presentationml/2006/main" showMasterSp="1">
  <p:cSld>
    <p:spTree>
      <p:nvGrpSpPr>
        <p:cNvPr id="1528" name=""/>
        <p:cNvGrpSpPr/>
        <p:nvPr/>
      </p:nvGrpSpPr>
      <p:grpSpPr>
        <a:xfrm rot="0">
          <a:off x="0" y="0"/>
          <a:ext cx="0" cy="0"/>
          <a:chOff x="0" y="0"/>
          <a:chExt cx="0" cy="0"/>
        </a:xfrm>
      </p:grpSpPr>
      <p:sp>
        <p:nvSpPr>
          <p:cNvPr id="1049204" name=""/>
          <p:cNvSpPr/>
          <p:nvPr>
            <p:ph sz="full" idx="1"/>
          </p:nvPr>
        </p:nvSpPr>
        <p:spPr>
          <a:xfrm rot="0">
            <a:off x="457200" y="685800"/>
            <a:ext cx="8229600" cy="56388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lvl="0">
              <a:buFont typeface="Wingdings" pitchFamily="2" charset="2"/>
              <a:buChar char="Ø"/>
            </a:pPr>
            <a:r>
              <a:rPr altLang="en-US" lang="en-US"/>
              <a:t>Unit of measurement of BP is millimeters of Mercury (mmHg)</a:t>
            </a:r>
          </a:p>
          <a:p>
            <a:pPr lvl="0">
              <a:buFont typeface="Wingdings" pitchFamily="2" charset="2"/>
              <a:buChar char="Ø"/>
            </a:pPr>
            <a:r>
              <a:rPr altLang="en-US" lang="en-US"/>
              <a:t>It is recorded as systolic pressure over diastolic pressure (Systolic/Diastolic)</a:t>
            </a:r>
          </a:p>
          <a:p>
            <a:pPr lvl="0">
              <a:buNone/>
            </a:pPr>
            <a:r>
              <a:rPr altLang="en-US" b="1" i="1" lang="en-US"/>
              <a:t>Note:</a:t>
            </a:r>
          </a:p>
          <a:p>
            <a:pPr lvl="0">
              <a:buFont typeface="Wingdings" pitchFamily="2" charset="2"/>
              <a:buChar char="Ø"/>
            </a:pPr>
            <a:r>
              <a:rPr altLang="en-US" b="1" i="1" lang="en-US"/>
              <a:t>Systolic </a:t>
            </a:r>
            <a:r>
              <a:rPr altLang="en-US" b="1" i="1" lang="en-US"/>
              <a:t>P</a:t>
            </a:r>
            <a:r>
              <a:rPr altLang="en-US" b="1" i="1" lang="en-US"/>
              <a:t>ressure: </a:t>
            </a:r>
            <a:r>
              <a:rPr altLang="en-US" lang="en-US"/>
              <a:t>The </a:t>
            </a:r>
            <a:r>
              <a:rPr altLang="en-US" lang="en-US"/>
              <a:t>pressure exerted on the bloodstream by the heart when it contracts, forcing blood from the ventricles of the heart into the pulmonary artery and the aorta. </a:t>
            </a:r>
          </a:p>
          <a:p>
            <a:pPr lvl="0">
              <a:buNone/>
            </a:pPr>
            <a:endParaRPr altLang="en-US" lang="en-US"/>
          </a:p>
          <a:p>
            <a:pPr lvl="0">
              <a:buFont typeface="Wingdings" pitchFamily="2" charset="2"/>
              <a:buChar char="Ø"/>
            </a:pPr>
            <a:r>
              <a:rPr altLang="en-US" b="1" i="1" lang="en-US"/>
              <a:t>Diastolic Pressure: </a:t>
            </a:r>
            <a:r>
              <a:rPr altLang="en-US" lang="en-US"/>
              <a:t>The </a:t>
            </a:r>
            <a:r>
              <a:rPr altLang="en-US" lang="en-US"/>
              <a:t>pressure in the bloodstream when the heart relaxes and dilates, filling with blood</a:t>
            </a:r>
            <a:r>
              <a:rPr altLang="en-US" lang="en-US"/>
              <a:t>.,</a:t>
            </a:r>
          </a:p>
        </p:txBody>
      </p:sp>
    </p:spTree>
  </p:cSld>
  <p:clrMapOvr>
    <a:masterClrMapping/>
  </p:clrMapOvr>
  <p:transition spd="slow" advClick="1">
    <p:wheel spokes="1"/>
  </p:transition>
  <p:timing/>
</p:sld>
</file>

<file path=ppt/slides/slide434.xml><?xml version="1.0" encoding="utf-8"?>
<p:sld xmlns:a="http://schemas.openxmlformats.org/drawingml/2006/main" xmlns:r="http://schemas.openxmlformats.org/officeDocument/2006/relationships" xmlns:p="http://schemas.openxmlformats.org/presentationml/2006/main" showMasterSp="1">
  <p:cSld>
    <p:spTree>
      <p:nvGrpSpPr>
        <p:cNvPr id="1529" name=""/>
        <p:cNvGrpSpPr/>
        <p:nvPr/>
      </p:nvGrpSpPr>
      <p:grpSpPr>
        <a:xfrm rot="0">
          <a:off x="0" y="0"/>
          <a:ext cx="0" cy="0"/>
          <a:chOff x="0" y="0"/>
          <a:chExt cx="0" cy="0"/>
        </a:xfrm>
      </p:grpSpPr>
      <p:sp>
        <p:nvSpPr>
          <p:cNvPr id="1049205" name=""/>
          <p:cNvSpPr/>
          <p:nvPr>
            <p:ph type="title" sz="full" idx="0"/>
          </p:nvPr>
        </p:nvSpPr>
        <p:spPr>
          <a:xfrm rot="0">
            <a:off x="457200" y="152400"/>
            <a:ext cx="8229600" cy="514350"/>
          </a:xfrm>
          <a:prstGeom prst="rect"/>
          <a:noFill/>
          <a:ln>
            <a:noFill/>
          </a:ln>
        </p:spPr>
        <p:txBody>
          <a:bodyPr anchor="b" bIns="0" lIns="0" rIns="0" tIns="45720" vert="horz"/>
          <a:lstStyle>
            <a:lvl1pPr algn="l" fontAlgn="base" indent="0" latinLnBrk="1" marL="0" rtl="0">
              <a:lnSpc>
                <a:spcPct val="100000"/>
              </a:lnSpc>
              <a:spcBef>
                <a:spcPct val="0"/>
              </a:spcBef>
              <a:spcAft>
                <a:spcPct val="0"/>
              </a:spcAft>
              <a:buFontTx/>
              <a:buNone/>
              <a:defRPr baseline="0" b="0" sz="5000" i="0" u="none">
                <a:solidFill>
                  <a:schemeClr val="lt2"/>
                </a:solidFill>
                <a:latin typeface="Calibri" pitchFamily="34" charset="0"/>
                <a:sym typeface="Calibri" pitchFamily="34" charset="0"/>
              </a:defRPr>
            </a:lvl1pPr>
          </a:lstStyle>
          <a:p>
            <a:pPr algn="ctr" lvl="0"/>
            <a:r>
              <a:rPr altLang="en-US" b="1" sz="2800" lang="en-US"/>
              <a:t>Sphygmomanometers </a:t>
            </a:r>
          </a:p>
        </p:txBody>
      </p:sp>
      <p:pic>
        <p:nvPicPr>
          <p:cNvPr id="2097200" name=""/>
          <p:cNvPicPr>
            <a:picLocks/>
          </p:cNvPicPr>
          <p:nvPr>
            <p:ph sz="full" idx="1"/>
          </p:nvPr>
        </p:nvPicPr>
        <p:blipFill>
          <a:blip xmlns:r="http://schemas.openxmlformats.org/officeDocument/2006/relationships" r:embed="rId1"/>
          <a:srcRect l="0" t="0" r="0" b="0"/>
          <a:stretch>
            <a:fillRect/>
          </a:stretch>
        </p:blipFill>
        <p:spPr>
          <a:xfrm rot="0">
            <a:off x="1143000" y="990600"/>
            <a:ext cx="6705600" cy="4800600"/>
          </a:xfrm>
          <a:prstGeom prst="rect"/>
          <a:noFill/>
          <a:ln>
            <a:noFill/>
          </a:ln>
        </p:spPr>
      </p:pic>
    </p:spTree>
  </p:cSld>
  <p:clrMapOvr>
    <a:masterClrMapping/>
  </p:clrMapOvr>
  <p:transition spd="slow" advClick="1">
    <p:wheel spokes="1"/>
  </p:transition>
  <p:timing/>
</p:sld>
</file>

<file path=ppt/slides/slide435.xml><?xml version="1.0" encoding="utf-8"?>
<p:sld xmlns:a="http://schemas.openxmlformats.org/drawingml/2006/main" xmlns:r="http://schemas.openxmlformats.org/officeDocument/2006/relationships" xmlns:p="http://schemas.openxmlformats.org/presentationml/2006/main" showMasterSp="1">
  <p:cSld>
    <p:spTree>
      <p:nvGrpSpPr>
        <p:cNvPr id="1530" name=""/>
        <p:cNvGrpSpPr/>
        <p:nvPr/>
      </p:nvGrpSpPr>
      <p:grpSpPr>
        <a:xfrm rot="0">
          <a:off x="0" y="0"/>
          <a:ext cx="0" cy="0"/>
          <a:chOff x="0" y="0"/>
          <a:chExt cx="0" cy="0"/>
        </a:xfrm>
      </p:grpSpPr>
      <p:pic>
        <p:nvPicPr>
          <p:cNvPr id="2097201" name=""/>
          <p:cNvPicPr>
            <a:picLocks/>
          </p:cNvPicPr>
          <p:nvPr>
            <p:ph sz="full" idx="1"/>
          </p:nvPr>
        </p:nvPicPr>
        <p:blipFill>
          <a:blip xmlns:r="http://schemas.openxmlformats.org/officeDocument/2006/relationships" r:embed="rId1"/>
          <a:srcRect l="0" t="0" r="0" b="0"/>
          <a:stretch>
            <a:fillRect/>
          </a:stretch>
        </p:blipFill>
        <p:spPr>
          <a:xfrm rot="0">
            <a:off x="1143000" y="1066800"/>
            <a:ext cx="6629400" cy="4724400"/>
          </a:xfrm>
          <a:prstGeom prst="rect"/>
          <a:noFill/>
          <a:ln>
            <a:noFill/>
          </a:ln>
        </p:spPr>
      </p:pic>
      <p:sp>
        <p:nvSpPr>
          <p:cNvPr id="1049206" name=""/>
          <p:cNvSpPr txBox="1"/>
          <p:nvPr/>
        </p:nvSpPr>
        <p:spPr>
          <a:xfrm rot="0">
            <a:off x="2895600" y="304800"/>
            <a:ext cx="3370262" cy="523875"/>
          </a:xfrm>
          <a:prstGeom prst="rect"/>
          <a:noFill/>
          <a:ln>
            <a:noFill/>
          </a:ln>
        </p:spPr>
        <p:txBody>
          <a:bodyPr anchor="t" bIns="45720" lIns="91440" rIns="91440" tIns="45720" vert="horz" wrap="none">
            <a:spAutoFit/>
          </a:bodyPr>
          <a:lstStyle>
            <a:lvl1pPr algn="l" fontAlgn="base" indent="0" latinLnBrk="1" marL="0" rtl="0">
              <a:lnSpc>
                <a:spcPct val="100000"/>
              </a:lnSpc>
              <a:spcBef>
                <a:spcPct val="0"/>
              </a:spcBef>
              <a:spcAft>
                <a:spcPct val="0"/>
              </a:spcAft>
              <a:buFontTx/>
              <a:buNone/>
              <a:defRPr baseline="0" b="0" sz="1800" i="0" u="none">
                <a:solidFill>
                  <a:schemeClr val="dk1"/>
                </a:solidFill>
                <a:latin typeface="Calibri" pitchFamily="34" charset="0"/>
                <a:ea typeface="Arial" pitchFamily="0" charset="0"/>
                <a:sym typeface="Calibri" pitchFamily="34" charset="0"/>
              </a:defRPr>
            </a:lvl1pPr>
            <a:lvl2pPr algn="l" fontAlgn="base" indent="0" latinLnBrk="1" marL="457200" rtl="0">
              <a:lnSpc>
                <a:spcPct val="100000"/>
              </a:lnSpc>
              <a:spcBef>
                <a:spcPct val="0"/>
              </a:spcBef>
              <a:spcAft>
                <a:spcPct val="0"/>
              </a:spcAft>
              <a:buFontTx/>
              <a:buNone/>
              <a:defRPr baseline="0" b="0" sz="1800" i="0" u="none">
                <a:solidFill>
                  <a:schemeClr val="dk1"/>
                </a:solidFill>
                <a:latin typeface="Calibri" pitchFamily="34" charset="0"/>
                <a:ea typeface="Arial" pitchFamily="0" charset="0"/>
                <a:sym typeface="Calibri" pitchFamily="34" charset="0"/>
              </a:defRPr>
            </a:lvl2pPr>
            <a:lvl3pPr algn="l" fontAlgn="base" indent="0" latinLnBrk="1" marL="914400" rtl="0">
              <a:lnSpc>
                <a:spcPct val="100000"/>
              </a:lnSpc>
              <a:spcBef>
                <a:spcPct val="0"/>
              </a:spcBef>
              <a:spcAft>
                <a:spcPct val="0"/>
              </a:spcAft>
              <a:buFontTx/>
              <a:buNone/>
              <a:defRPr baseline="0" b="0" sz="1800" i="0" u="none">
                <a:solidFill>
                  <a:schemeClr val="dk1"/>
                </a:solidFill>
                <a:latin typeface="Calibri" pitchFamily="34" charset="0"/>
                <a:ea typeface="Arial" pitchFamily="0" charset="0"/>
                <a:sym typeface="Calibri" pitchFamily="34" charset="0"/>
              </a:defRPr>
            </a:lvl3pPr>
            <a:lvl4pPr algn="l" fontAlgn="base" indent="0" latinLnBrk="1" marL="1371600" rtl="0">
              <a:lnSpc>
                <a:spcPct val="100000"/>
              </a:lnSpc>
              <a:spcBef>
                <a:spcPct val="0"/>
              </a:spcBef>
              <a:spcAft>
                <a:spcPct val="0"/>
              </a:spcAft>
              <a:buFontTx/>
              <a:buNone/>
              <a:defRPr baseline="0" b="0" sz="1800" i="0" u="none">
                <a:solidFill>
                  <a:schemeClr val="dk1"/>
                </a:solidFill>
                <a:latin typeface="Calibri" pitchFamily="34" charset="0"/>
                <a:ea typeface="Arial" pitchFamily="0" charset="0"/>
                <a:sym typeface="Calibri" pitchFamily="34" charset="0"/>
              </a:defRPr>
            </a:lvl4pPr>
            <a:lvl5pPr algn="l" fontAlgn="base" indent="0" latinLnBrk="1" marL="1828800" rtl="0">
              <a:lnSpc>
                <a:spcPct val="100000"/>
              </a:lnSpc>
              <a:spcBef>
                <a:spcPct val="0"/>
              </a:spcBef>
              <a:spcAft>
                <a:spcPct val="0"/>
              </a:spcAft>
              <a:buFontTx/>
              <a:buNone/>
              <a:defRPr baseline="0" b="0" sz="1800" i="0" u="none">
                <a:solidFill>
                  <a:schemeClr val="dk1"/>
                </a:solidFill>
                <a:latin typeface="Calibri" pitchFamily="34" charset="0"/>
                <a:ea typeface="Arial" pitchFamily="0" charset="0"/>
                <a:sym typeface="Calibri" pitchFamily="34" charset="0"/>
              </a:defRPr>
            </a:lvl5pPr>
          </a:lstStyle>
          <a:p>
            <a:pPr eaLnBrk="1" hangingPunct="1" latinLnBrk="1" lvl="0"/>
            <a:r>
              <a:rPr altLang="en-US" b="1" sz="2800" lang="en-US"/>
              <a:t>Aneroid Manometers</a:t>
            </a:r>
          </a:p>
        </p:txBody>
      </p:sp>
    </p:spTree>
  </p:cSld>
  <p:clrMapOvr>
    <a:masterClrMapping/>
  </p:clrMapOvr>
  <p:transition spd="slow" advClick="1">
    <p:wheel spokes="1"/>
  </p:transition>
  <p:timing/>
</p:sld>
</file>

<file path=ppt/slides/slide436.xml><?xml version="1.0" encoding="utf-8"?>
<p:sld xmlns:a="http://schemas.openxmlformats.org/drawingml/2006/main" xmlns:r="http://schemas.openxmlformats.org/officeDocument/2006/relationships" xmlns:p="http://schemas.openxmlformats.org/presentationml/2006/main" showMasterSp="1">
  <p:cSld>
    <p:spTree>
      <p:nvGrpSpPr>
        <p:cNvPr id="1531" name=""/>
        <p:cNvGrpSpPr/>
        <p:nvPr/>
      </p:nvGrpSpPr>
      <p:grpSpPr>
        <a:xfrm rot="0">
          <a:off x="0" y="0"/>
          <a:ext cx="0" cy="0"/>
          <a:chOff x="0" y="0"/>
          <a:chExt cx="0" cy="0"/>
        </a:xfrm>
      </p:grpSpPr>
      <p:pic>
        <p:nvPicPr>
          <p:cNvPr id="2097202" name=""/>
          <p:cNvPicPr>
            <a:picLocks/>
          </p:cNvPicPr>
          <p:nvPr>
            <p:ph sz="full" idx="1"/>
          </p:nvPr>
        </p:nvPicPr>
        <p:blipFill>
          <a:blip xmlns:r="http://schemas.openxmlformats.org/officeDocument/2006/relationships" r:embed="rId1"/>
          <a:srcRect l="0" t="0" r="0" b="0"/>
          <a:stretch>
            <a:fillRect/>
          </a:stretch>
        </p:blipFill>
        <p:spPr>
          <a:xfrm rot="0">
            <a:off x="1143000" y="1066800"/>
            <a:ext cx="6858000" cy="4876800"/>
          </a:xfrm>
          <a:prstGeom prst="rect"/>
          <a:noFill/>
          <a:ln>
            <a:noFill/>
          </a:ln>
        </p:spPr>
      </p:pic>
    </p:spTree>
  </p:cSld>
  <p:clrMapOvr>
    <a:masterClrMapping/>
  </p:clrMapOvr>
  <p:transition spd="slow" advClick="1">
    <p:wheel spokes="1"/>
  </p:transition>
  <p:timing/>
</p:sld>
</file>

<file path=ppt/slides/slide437.xml><?xml version="1.0" encoding="utf-8"?>
<p:sld xmlns:a="http://schemas.openxmlformats.org/drawingml/2006/main" xmlns:r="http://schemas.openxmlformats.org/officeDocument/2006/relationships" xmlns:p="http://schemas.openxmlformats.org/presentationml/2006/main" showMasterSp="1">
  <p:cSld>
    <p:spTree>
      <p:nvGrpSpPr>
        <p:cNvPr id="1532" name=""/>
        <p:cNvGrpSpPr/>
        <p:nvPr/>
      </p:nvGrpSpPr>
      <p:grpSpPr>
        <a:xfrm rot="0">
          <a:off x="0" y="0"/>
          <a:ext cx="0" cy="0"/>
          <a:chOff x="0" y="0"/>
          <a:chExt cx="0" cy="0"/>
        </a:xfrm>
      </p:grpSpPr>
      <p:sp>
        <p:nvSpPr>
          <p:cNvPr id="1049207" name=""/>
          <p:cNvSpPr/>
          <p:nvPr>
            <p:ph type="title" sz="full" idx="0"/>
          </p:nvPr>
        </p:nvSpPr>
        <p:spPr>
          <a:xfrm rot="0">
            <a:off x="457200" y="228600"/>
            <a:ext cx="8229600" cy="514350"/>
          </a:xfrm>
          <a:prstGeom prst="rect"/>
          <a:noFill/>
          <a:ln>
            <a:noFill/>
          </a:ln>
        </p:spPr>
        <p:txBody>
          <a:bodyPr anchor="b" bIns="0" lIns="0" rIns="0" tIns="45720" vert="horz"/>
          <a:lstStyle>
            <a:lvl1pPr algn="l" fontAlgn="base" indent="0" latinLnBrk="1" marL="0" rtl="0">
              <a:lnSpc>
                <a:spcPct val="100000"/>
              </a:lnSpc>
              <a:spcBef>
                <a:spcPct val="0"/>
              </a:spcBef>
              <a:spcAft>
                <a:spcPct val="0"/>
              </a:spcAft>
              <a:buFontTx/>
              <a:buNone/>
              <a:defRPr baseline="0" b="0" sz="5000" i="0" u="none">
                <a:solidFill>
                  <a:schemeClr val="lt2"/>
                </a:solidFill>
                <a:latin typeface="Calibri" pitchFamily="34" charset="0"/>
                <a:sym typeface="Calibri" pitchFamily="34" charset="0"/>
              </a:defRPr>
            </a:lvl1pPr>
          </a:lstStyle>
          <a:p>
            <a:pPr algn="ctr" lvl="0"/>
            <a:r>
              <a:rPr altLang="en-US" b="1" sz="2800" lang="en-US"/>
              <a:t>Digital Sphygmomanometer</a:t>
            </a:r>
          </a:p>
        </p:txBody>
      </p:sp>
      <p:pic>
        <p:nvPicPr>
          <p:cNvPr id="2097203" name=""/>
          <p:cNvPicPr>
            <a:picLocks/>
          </p:cNvPicPr>
          <p:nvPr>
            <p:ph sz="full" idx="1"/>
          </p:nvPr>
        </p:nvPicPr>
        <p:blipFill>
          <a:blip xmlns:r="http://schemas.openxmlformats.org/officeDocument/2006/relationships" r:embed="rId1"/>
          <a:srcRect l="0" t="0" r="0" b="0"/>
          <a:stretch>
            <a:fillRect/>
          </a:stretch>
        </p:blipFill>
        <p:spPr>
          <a:xfrm rot="0">
            <a:off x="1752600" y="1371600"/>
            <a:ext cx="5943600" cy="4267200"/>
          </a:xfrm>
          <a:prstGeom prst="rect"/>
          <a:noFill/>
          <a:ln>
            <a:noFill/>
          </a:ln>
        </p:spPr>
      </p:pic>
    </p:spTree>
  </p:cSld>
  <p:clrMapOvr>
    <a:masterClrMapping/>
  </p:clrMapOvr>
  <p:transition spd="slow" advClick="1">
    <p:wheel spokes="1"/>
  </p:transition>
  <p:timing/>
</p:sld>
</file>

<file path=ppt/slides/slide438.xml><?xml version="1.0" encoding="utf-8"?>
<p:sld xmlns:a="http://schemas.openxmlformats.org/drawingml/2006/main" xmlns:r="http://schemas.openxmlformats.org/officeDocument/2006/relationships" xmlns:p="http://schemas.openxmlformats.org/presentationml/2006/main" showMasterSp="1">
  <p:cSld>
    <p:spTree>
      <p:nvGrpSpPr>
        <p:cNvPr id="1533" name=""/>
        <p:cNvGrpSpPr/>
        <p:nvPr/>
      </p:nvGrpSpPr>
      <p:grpSpPr>
        <a:xfrm rot="0">
          <a:off x="0" y="0"/>
          <a:ext cx="0" cy="0"/>
          <a:chOff x="0" y="0"/>
          <a:chExt cx="0" cy="0"/>
        </a:xfrm>
      </p:grpSpPr>
      <p:sp>
        <p:nvSpPr>
          <p:cNvPr id="1049208" name=""/>
          <p:cNvSpPr/>
          <p:nvPr>
            <p:ph sz="full" idx="1"/>
          </p:nvPr>
        </p:nvSpPr>
        <p:spPr>
          <a:xfrm rot="0">
            <a:off x="457200" y="685800"/>
            <a:ext cx="8229600" cy="56388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lang="en-US"/>
              <a:t>Auscultation</a:t>
            </a:r>
          </a:p>
          <a:p>
            <a:pPr indent="0" lvl="0" marL="0">
              <a:buFont typeface="Wingdings" pitchFamily="2" charset="2"/>
              <a:buChar char="Ø"/>
            </a:pPr>
            <a:r>
              <a:rPr altLang="en-US" lang="en-US"/>
              <a:t>Done using a stethoscope which aids in hearing the sounds created by blood flowing through the artery</a:t>
            </a:r>
          </a:p>
          <a:p>
            <a:pPr indent="0" lvl="0" marL="0">
              <a:buFont typeface="Wingdings" pitchFamily="2" charset="2"/>
              <a:buChar char="Ø"/>
            </a:pPr>
            <a:r>
              <a:rPr altLang="en-US" lang="en-US"/>
              <a:t>Inflation of the cuff by a pressure higher than the normal causes the artery to collapse, ceasing blood flow and so sound is absent on auscultation</a:t>
            </a:r>
          </a:p>
          <a:p>
            <a:pPr indent="0" lvl="0" marL="0">
              <a:buFont typeface="Wingdings" pitchFamily="2" charset="2"/>
              <a:buChar char="Ø"/>
            </a:pPr>
            <a:r>
              <a:rPr altLang="en-US" lang="en-US"/>
              <a:t>As pressure is released, blood begins to flow through the artery and creates the first sound which is the systolic pressure and the last sound to be heard is the diastolic pressure</a:t>
            </a:r>
          </a:p>
          <a:p>
            <a:pPr indent="0" lvl="0" marL="0">
              <a:buFont typeface="Wingdings" pitchFamily="2" charset="2"/>
              <a:buChar char="Ø"/>
            </a:pPr>
            <a:r>
              <a:rPr altLang="en-US" lang="en-US"/>
              <a:t>These sounds are called Korotkoff’s sounds  </a:t>
            </a:r>
          </a:p>
          <a:p>
            <a:pPr indent="0" lvl="0" marL="0"/>
            <a:endParaRPr altLang="en-US" lang="en-US"/>
          </a:p>
        </p:txBody>
      </p:sp>
    </p:spTree>
  </p:cSld>
  <p:clrMapOvr>
    <a:masterClrMapping/>
  </p:clrMapOvr>
  <p:transition spd="slow" advClick="1">
    <p:wheel spokes="1"/>
  </p:transition>
  <p:timing/>
</p:sld>
</file>

<file path=ppt/slides/slide439.xml><?xml version="1.0" encoding="utf-8"?>
<p:sld xmlns:a="http://schemas.openxmlformats.org/drawingml/2006/main" xmlns:r="http://schemas.openxmlformats.org/officeDocument/2006/relationships" xmlns:p="http://schemas.openxmlformats.org/presentationml/2006/main" showMasterSp="1">
  <p:cSld>
    <p:spTree>
      <p:nvGrpSpPr>
        <p:cNvPr id="1534" name=""/>
        <p:cNvGrpSpPr/>
        <p:nvPr/>
      </p:nvGrpSpPr>
      <p:grpSpPr>
        <a:xfrm rot="0">
          <a:off x="0" y="0"/>
          <a:ext cx="0" cy="0"/>
          <a:chOff x="0" y="0"/>
          <a:chExt cx="0" cy="0"/>
        </a:xfrm>
      </p:grpSpPr>
      <p:sp>
        <p:nvSpPr>
          <p:cNvPr id="1049209" name=""/>
          <p:cNvSpPr/>
          <p:nvPr>
            <p:ph type="title" sz="full" idx="0"/>
          </p:nvPr>
        </p:nvSpPr>
        <p:spPr>
          <a:xfrm rot="0">
            <a:off x="457200" y="228600"/>
            <a:ext cx="8229600" cy="514350"/>
          </a:xfrm>
          <a:prstGeom prst="rect"/>
          <a:noFill/>
          <a:ln>
            <a:noFill/>
          </a:ln>
        </p:spPr>
        <p:txBody>
          <a:bodyPr anchor="b" bIns="0" lIns="0" rIns="0" tIns="45720" vert="horz"/>
          <a:lstStyle>
            <a:lvl1pPr algn="l" fontAlgn="base" indent="0" latinLnBrk="1" marL="0" rtl="0">
              <a:lnSpc>
                <a:spcPct val="100000"/>
              </a:lnSpc>
              <a:spcBef>
                <a:spcPct val="0"/>
              </a:spcBef>
              <a:spcAft>
                <a:spcPct val="0"/>
              </a:spcAft>
              <a:buFontTx/>
              <a:buNone/>
              <a:defRPr baseline="0" b="0" sz="5000" i="0" u="none">
                <a:solidFill>
                  <a:schemeClr val="lt2"/>
                </a:solidFill>
                <a:latin typeface="Calibri" pitchFamily="34" charset="0"/>
                <a:sym typeface="Calibri" pitchFamily="34" charset="0"/>
              </a:defRPr>
            </a:lvl1pPr>
          </a:lstStyle>
          <a:p>
            <a:pPr algn="ctr" lvl="0"/>
            <a:r>
              <a:rPr altLang="en-US" b="1" sz="2800" lang="en-US"/>
              <a:t>Stethoscopes</a:t>
            </a:r>
          </a:p>
        </p:txBody>
      </p:sp>
      <p:pic>
        <p:nvPicPr>
          <p:cNvPr id="2097204" name=""/>
          <p:cNvPicPr>
            <a:picLocks/>
          </p:cNvPicPr>
          <p:nvPr>
            <p:ph sz="full" idx="1"/>
          </p:nvPr>
        </p:nvPicPr>
        <p:blipFill>
          <a:blip xmlns:r="http://schemas.openxmlformats.org/officeDocument/2006/relationships" r:embed="rId1"/>
          <a:srcRect l="0" t="0" r="0" b="0"/>
          <a:stretch>
            <a:fillRect/>
          </a:stretch>
        </p:blipFill>
        <p:spPr>
          <a:xfrm rot="0">
            <a:off x="1371600" y="838200"/>
            <a:ext cx="6172200" cy="5257800"/>
          </a:xfrm>
          <a:prstGeom prst="rect"/>
          <a:noFill/>
          <a:ln>
            <a:noFill/>
          </a:ln>
        </p:spPr>
      </p:pic>
    </p:spTree>
  </p:cSld>
  <p:clrMapOvr>
    <a:masterClrMapping/>
  </p:clrMapOvr>
  <p:transition spd="slow" advClick="1">
    <p:wheel spokes="1"/>
  </p:transition>
  <p:timing/>
</p:sld>
</file>

<file path=ppt/slides/slide44.xml><?xml version="1.0" encoding="utf-8"?>
<p:sld xmlns:a="http://schemas.openxmlformats.org/drawingml/2006/main" xmlns:r="http://schemas.openxmlformats.org/officeDocument/2006/relationships" xmlns:p="http://schemas.openxmlformats.org/presentationml/2006/main" showMasterSp="1">
  <p:cSld>
    <p:spTree>
      <p:nvGrpSpPr>
        <p:cNvPr id="1126" name=""/>
        <p:cNvGrpSpPr/>
        <p:nvPr/>
      </p:nvGrpSpPr>
      <p:grpSpPr>
        <a:xfrm rot="0">
          <a:off x="0" y="0"/>
          <a:ext cx="0" cy="0"/>
          <a:chOff x="0" y="0"/>
          <a:chExt cx="0" cy="0"/>
        </a:xfrm>
      </p:grpSpPr>
      <p:sp>
        <p:nvSpPr>
          <p:cNvPr id="1048653" name=""/>
          <p:cNvSpPr/>
          <p:nvPr>
            <p:ph sz="full" idx="1"/>
          </p:nvPr>
        </p:nvSpPr>
        <p:spPr>
          <a:xfrm rot="0">
            <a:off x="457200" y="1066800"/>
            <a:ext cx="8229600" cy="5059362"/>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eaLnBrk="1" hangingPunct="1" latinLnBrk="1" lvl="0">
              <a:buClr>
                <a:srgbClr val="DE6C36"/>
              </a:buClr>
              <a:buFont typeface="Wingdings" pitchFamily="2" charset="2"/>
              <a:buChar char="Ø"/>
            </a:pPr>
            <a:r>
              <a:rPr altLang="en-US" lang="en-US"/>
              <a:t>War in the 19</a:t>
            </a:r>
            <a:r>
              <a:rPr altLang="en-US" baseline="30000" lang="en-US"/>
              <a:t>th</a:t>
            </a:r>
            <a:r>
              <a:rPr altLang="en-US" lang="en-US"/>
              <a:t> century ushered in an age of modern warfare characterized by an escalation in the rates of crippling injuries, loss of limbs and mortality. This lead to an increased demand for trained military nurses</a:t>
            </a:r>
          </a:p>
          <a:p>
            <a:pPr eaLnBrk="1" hangingPunct="1" latinLnBrk="1" lvl="0">
              <a:buClr>
                <a:srgbClr val="DE6C36"/>
              </a:buClr>
              <a:buFont typeface="Arial" pitchFamily="0" charset="0"/>
              <a:buNone/>
            </a:pPr>
            <a:endParaRPr altLang="en-US" b="1" lang="en-US"/>
          </a:p>
          <a:p>
            <a:pPr eaLnBrk="1" hangingPunct="1" latinLnBrk="1" lvl="0">
              <a:buClr>
                <a:srgbClr val="DE6C36"/>
              </a:buClr>
              <a:buFont typeface="Arial" pitchFamily="0" charset="0"/>
              <a:buNone/>
            </a:pPr>
            <a:r>
              <a:rPr altLang="en-US" b="1" lang="en-US"/>
              <a:t>Crimean War (1854 – 1856)</a:t>
            </a:r>
          </a:p>
          <a:p>
            <a:pPr eaLnBrk="1" hangingPunct="1" latinLnBrk="1" lvl="0">
              <a:buClr>
                <a:srgbClr val="DE6C36"/>
              </a:buClr>
              <a:buFont typeface="Wingdings" pitchFamily="2" charset="2"/>
              <a:buChar char="Ø"/>
            </a:pPr>
            <a:r>
              <a:rPr altLang="en-US" lang="en-US"/>
              <a:t>It is important in the nursing history because of the role played Florence Nightingale (1820 – 1910)</a:t>
            </a:r>
          </a:p>
        </p:txBody>
      </p:sp>
    </p:spTree>
  </p:cSld>
  <p:clrMapOvr>
    <a:masterClrMapping/>
  </p:clrMapOvr>
  <p:transition spd="slow" advClick="1">
    <p:wheel spokes="1"/>
  </p:transition>
  <p:timing/>
</p:sld>
</file>

<file path=ppt/slides/slide440.xml><?xml version="1.0" encoding="utf-8"?>
<p:sld xmlns:a="http://schemas.openxmlformats.org/drawingml/2006/main" xmlns:r="http://schemas.openxmlformats.org/officeDocument/2006/relationships" xmlns:p="http://schemas.openxmlformats.org/presentationml/2006/main" showMasterSp="1">
  <p:cSld>
    <p:spTree>
      <p:nvGrpSpPr>
        <p:cNvPr id="1535" name=""/>
        <p:cNvGrpSpPr/>
        <p:nvPr/>
      </p:nvGrpSpPr>
      <p:grpSpPr>
        <a:xfrm rot="0">
          <a:off x="0" y="0"/>
          <a:ext cx="0" cy="0"/>
          <a:chOff x="0" y="0"/>
          <a:chExt cx="0" cy="0"/>
        </a:xfrm>
      </p:grpSpPr>
      <p:pic>
        <p:nvPicPr>
          <p:cNvPr id="2097205" name=""/>
          <p:cNvPicPr>
            <a:picLocks/>
          </p:cNvPicPr>
          <p:nvPr>
            <p:ph sz="full" idx="1"/>
          </p:nvPr>
        </p:nvPicPr>
        <p:blipFill>
          <a:blip xmlns:r="http://schemas.openxmlformats.org/officeDocument/2006/relationships" r:embed="rId1"/>
          <a:srcRect l="0" t="0" r="0" b="0"/>
          <a:stretch>
            <a:fillRect/>
          </a:stretch>
        </p:blipFill>
        <p:spPr>
          <a:xfrm rot="0">
            <a:off x="762000" y="838200"/>
            <a:ext cx="7696200" cy="5105400"/>
          </a:xfrm>
          <a:prstGeom prst="rect"/>
          <a:noFill/>
          <a:ln>
            <a:noFill/>
          </a:ln>
        </p:spPr>
      </p:pic>
    </p:spTree>
  </p:cSld>
  <p:clrMapOvr>
    <a:masterClrMapping/>
  </p:clrMapOvr>
  <p:transition spd="slow" advClick="1">
    <p:wheel spokes="1"/>
  </p:transition>
  <p:timing/>
</p:sld>
</file>

<file path=ppt/slides/slide441.xml><?xml version="1.0" encoding="utf-8"?>
<p:sld xmlns:a="http://schemas.openxmlformats.org/drawingml/2006/main" xmlns:r="http://schemas.openxmlformats.org/officeDocument/2006/relationships" xmlns:p="http://schemas.openxmlformats.org/presentationml/2006/main" showMasterSp="1">
  <p:cSld>
    <p:spTree>
      <p:nvGrpSpPr>
        <p:cNvPr id="1536" name=""/>
        <p:cNvGrpSpPr/>
        <p:nvPr/>
      </p:nvGrpSpPr>
      <p:grpSpPr>
        <a:xfrm rot="0">
          <a:off x="0" y="0"/>
          <a:ext cx="0" cy="0"/>
          <a:chOff x="0" y="0"/>
          <a:chExt cx="0" cy="0"/>
        </a:xfrm>
      </p:grpSpPr>
      <p:sp>
        <p:nvSpPr>
          <p:cNvPr id="1049210" name=""/>
          <p:cNvSpPr/>
          <p:nvPr>
            <p:ph type="title" sz="full" idx="0"/>
          </p:nvPr>
        </p:nvSpPr>
        <p:spPr>
          <a:xfrm rot="0">
            <a:off x="457200" y="304800"/>
            <a:ext cx="8229600" cy="590550"/>
          </a:xfrm>
          <a:prstGeom prst="rect"/>
          <a:noFill/>
          <a:ln>
            <a:noFill/>
          </a:ln>
        </p:spPr>
        <p:txBody>
          <a:bodyPr anchor="b" bIns="0" lIns="0" rIns="0" tIns="45720" vert="horz"/>
          <a:lstStyle>
            <a:lvl1pPr algn="l" fontAlgn="base" indent="0" latinLnBrk="1" marL="0" rtl="0">
              <a:lnSpc>
                <a:spcPct val="100000"/>
              </a:lnSpc>
              <a:spcBef>
                <a:spcPct val="0"/>
              </a:spcBef>
              <a:spcAft>
                <a:spcPct val="0"/>
              </a:spcAft>
              <a:buFontTx/>
              <a:buNone/>
              <a:defRPr baseline="0" b="0" sz="5000" i="0" u="none">
                <a:solidFill>
                  <a:schemeClr val="lt2"/>
                </a:solidFill>
                <a:latin typeface="Calibri" pitchFamily="34" charset="0"/>
                <a:sym typeface="Calibri" pitchFamily="34" charset="0"/>
              </a:defRPr>
            </a:lvl1pPr>
          </a:lstStyle>
          <a:p>
            <a:pPr algn="ctr" lvl="0"/>
            <a:r>
              <a:rPr altLang="en-US" b="1" sz="2800" lang="en-US"/>
              <a:t>Parts of a Stethoscope</a:t>
            </a:r>
          </a:p>
        </p:txBody>
      </p:sp>
      <p:pic>
        <p:nvPicPr>
          <p:cNvPr id="2097206" name=""/>
          <p:cNvPicPr>
            <a:picLocks/>
          </p:cNvPicPr>
          <p:nvPr>
            <p:ph sz="full" idx="1"/>
          </p:nvPr>
        </p:nvPicPr>
        <p:blipFill>
          <a:blip xmlns:r="http://schemas.openxmlformats.org/officeDocument/2006/relationships" r:embed="rId1"/>
          <a:srcRect l="0" t="0" r="0" b="0"/>
          <a:stretch>
            <a:fillRect/>
          </a:stretch>
        </p:blipFill>
        <p:spPr>
          <a:xfrm rot="0">
            <a:off x="457200" y="914400"/>
            <a:ext cx="8458200" cy="5715000"/>
          </a:xfrm>
          <a:prstGeom prst="rect"/>
          <a:noFill/>
          <a:ln>
            <a:noFill/>
          </a:ln>
        </p:spPr>
      </p:pic>
    </p:spTree>
  </p:cSld>
  <p:clrMapOvr>
    <a:masterClrMapping/>
  </p:clrMapOvr>
  <p:transition spd="slow" advClick="1">
    <p:wheel spokes="1"/>
  </p:transition>
  <p:timing/>
</p:sld>
</file>

<file path=ppt/slides/slide442.xml><?xml version="1.0" encoding="utf-8"?>
<p:sld xmlns:a="http://schemas.openxmlformats.org/drawingml/2006/main" xmlns:r="http://schemas.openxmlformats.org/officeDocument/2006/relationships" xmlns:p="http://schemas.openxmlformats.org/presentationml/2006/main" showMasterSp="1">
  <p:cSld>
    <p:spTree>
      <p:nvGrpSpPr>
        <p:cNvPr id="1537" name=""/>
        <p:cNvGrpSpPr/>
        <p:nvPr/>
      </p:nvGrpSpPr>
      <p:grpSpPr>
        <a:xfrm rot="0">
          <a:off x="0" y="0"/>
          <a:ext cx="0" cy="0"/>
          <a:chOff x="0" y="0"/>
          <a:chExt cx="0" cy="0"/>
        </a:xfrm>
      </p:grpSpPr>
      <p:sp>
        <p:nvSpPr>
          <p:cNvPr id="1049211" name=""/>
          <p:cNvSpPr/>
          <p:nvPr>
            <p:ph sz="full" idx="1"/>
          </p:nvPr>
        </p:nvSpPr>
        <p:spPr>
          <a:xfrm rot="0">
            <a:off x="457200" y="533400"/>
            <a:ext cx="8229600" cy="57912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i="1" lang="en-US"/>
              <a:t>Ear Tubes</a:t>
            </a:r>
          </a:p>
          <a:p>
            <a:pPr indent="0" lvl="0" marL="0">
              <a:buFont typeface="Wingdings" pitchFamily="2" charset="2"/>
              <a:buChar char="Ø"/>
            </a:pPr>
            <a:r>
              <a:rPr altLang="en-US" lang="en-US"/>
              <a:t>They attach the earpieces to the main body of the stethoscope. </a:t>
            </a:r>
          </a:p>
          <a:p>
            <a:pPr indent="0" lvl="0" marL="0">
              <a:buFont typeface="Wingdings" pitchFamily="2" charset="2"/>
              <a:buChar char="Ø"/>
            </a:pPr>
            <a:r>
              <a:rPr altLang="en-US" lang="en-US"/>
              <a:t>They are typically constructed of metal and consist of hollow tubes that are ideally suited to transmitting low-frequency sound.</a:t>
            </a:r>
          </a:p>
          <a:p>
            <a:pPr indent="0" lvl="0" marL="0">
              <a:buNone/>
            </a:pPr>
            <a:endParaRPr altLang="en-US" lang="en-US"/>
          </a:p>
          <a:p>
            <a:pPr indent="0" lvl="0" marL="0">
              <a:buNone/>
            </a:pPr>
            <a:r>
              <a:rPr altLang="en-US" b="1" i="1" lang="en-US"/>
              <a:t>Acoustic Tubes</a:t>
            </a:r>
          </a:p>
          <a:p>
            <a:pPr indent="0" lvl="0" marL="0">
              <a:buFont typeface="Wingdings" pitchFamily="2" charset="2"/>
              <a:buChar char="Ø"/>
            </a:pPr>
            <a:r>
              <a:rPr altLang="en-US" lang="en-US"/>
              <a:t>Connect the ear tubes to the chest piece and is a flexible tube made of a rubberized material. </a:t>
            </a:r>
          </a:p>
          <a:p>
            <a:pPr indent="0" lvl="0" marL="0">
              <a:buFont typeface="Wingdings" pitchFamily="2" charset="2"/>
              <a:buChar char="Ø"/>
            </a:pPr>
            <a:r>
              <a:rPr altLang="en-US" lang="en-US"/>
              <a:t>They can be filled with different materials to best transmit sound from the patient to the health-care provider.</a:t>
            </a:r>
          </a:p>
          <a:p>
            <a:pPr indent="0" lvl="0" marL="0">
              <a:buNone/>
            </a:pPr>
            <a:endParaRPr altLang="en-US" lang="en-US"/>
          </a:p>
        </p:txBody>
      </p:sp>
    </p:spTree>
  </p:cSld>
  <p:clrMapOvr>
    <a:masterClrMapping/>
  </p:clrMapOvr>
  <p:transition spd="slow" advClick="1">
    <p:wheel spokes="1"/>
  </p:transition>
  <p:timing/>
</p:sld>
</file>

<file path=ppt/slides/slide443.xml><?xml version="1.0" encoding="utf-8"?>
<p:sld xmlns:a="http://schemas.openxmlformats.org/drawingml/2006/main" xmlns:r="http://schemas.openxmlformats.org/officeDocument/2006/relationships" xmlns:p="http://schemas.openxmlformats.org/presentationml/2006/main" showMasterSp="1">
  <p:cSld>
    <p:spTree>
      <p:nvGrpSpPr>
        <p:cNvPr id="1538" name=""/>
        <p:cNvGrpSpPr/>
        <p:nvPr/>
      </p:nvGrpSpPr>
      <p:grpSpPr>
        <a:xfrm rot="0">
          <a:off x="0" y="0"/>
          <a:ext cx="0" cy="0"/>
          <a:chOff x="0" y="0"/>
          <a:chExt cx="0" cy="0"/>
        </a:xfrm>
      </p:grpSpPr>
      <p:sp>
        <p:nvSpPr>
          <p:cNvPr id="1049212" name=""/>
          <p:cNvSpPr/>
          <p:nvPr>
            <p:ph sz="full" idx="1"/>
          </p:nvPr>
        </p:nvSpPr>
        <p:spPr>
          <a:xfrm rot="0">
            <a:off x="457200" y="1066800"/>
            <a:ext cx="8229600" cy="52578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i="1" lang="en-US"/>
              <a:t>Chest piece</a:t>
            </a:r>
          </a:p>
          <a:p>
            <a:pPr indent="0" lvl="0" marL="0">
              <a:buFont typeface="Wingdings" pitchFamily="2" charset="2"/>
              <a:buChar char="Ø"/>
            </a:pPr>
            <a:r>
              <a:rPr altLang="en-US" lang="en-US"/>
              <a:t>It is constructed of metal and is typically double-sided to work for differently sized patients and different areas of the body. </a:t>
            </a:r>
          </a:p>
          <a:p>
            <a:pPr indent="0" lvl="0" marL="0">
              <a:buFont typeface="Wingdings" pitchFamily="2" charset="2"/>
              <a:buChar char="Ø"/>
            </a:pPr>
            <a:r>
              <a:rPr altLang="en-US" lang="en-US"/>
              <a:t>It has deep cups that capture sounds from the target area and may be ringed with a "chill ring" to keep the patient from being uncomfortable when touched by the cold metal chest piece.</a:t>
            </a:r>
          </a:p>
          <a:p>
            <a:pPr indent="0" lvl="0" marL="0"/>
            <a:endParaRPr altLang="en-US" lang="en-US"/>
          </a:p>
          <a:p>
            <a:pPr indent="0" lvl="0" marL="0"/>
            <a:endParaRPr altLang="en-US" lang="en-US"/>
          </a:p>
          <a:p>
            <a:pPr indent="0" lvl="0" marL="0"/>
            <a:endParaRPr altLang="en-US" lang="en-US"/>
          </a:p>
        </p:txBody>
      </p:sp>
    </p:spTree>
  </p:cSld>
  <p:clrMapOvr>
    <a:masterClrMapping/>
  </p:clrMapOvr>
  <p:transition spd="slow" advClick="1">
    <p:wheel spokes="1"/>
  </p:transition>
  <p:timing/>
</p:sld>
</file>

<file path=ppt/slides/slide444.xml><?xml version="1.0" encoding="utf-8"?>
<p:sld xmlns:a="http://schemas.openxmlformats.org/drawingml/2006/main" xmlns:r="http://schemas.openxmlformats.org/officeDocument/2006/relationships" xmlns:p="http://schemas.openxmlformats.org/presentationml/2006/main" showMasterSp="1">
  <p:cSld>
    <p:spTree>
      <p:nvGrpSpPr>
        <p:cNvPr id="1539" name=""/>
        <p:cNvGrpSpPr/>
        <p:nvPr/>
      </p:nvGrpSpPr>
      <p:grpSpPr>
        <a:xfrm rot="0">
          <a:off x="0" y="0"/>
          <a:ext cx="0" cy="0"/>
          <a:chOff x="0" y="0"/>
          <a:chExt cx="0" cy="0"/>
        </a:xfrm>
      </p:grpSpPr>
      <p:sp>
        <p:nvSpPr>
          <p:cNvPr id="1049213" name=""/>
          <p:cNvSpPr/>
          <p:nvPr>
            <p:ph sz="full" idx="1"/>
          </p:nvPr>
        </p:nvSpPr>
        <p:spPr>
          <a:xfrm rot="0">
            <a:off x="457200" y="457200"/>
            <a:ext cx="8229600" cy="58674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lang="en-US"/>
              <a:t>Characteristics of Blood Pressure</a:t>
            </a:r>
          </a:p>
          <a:p>
            <a:pPr indent="0" lvl="0" marL="0">
              <a:buNone/>
            </a:pPr>
            <a:r>
              <a:rPr altLang="en-US" b="1" i="1" lang="en-US"/>
              <a:t>Hypotension:</a:t>
            </a:r>
          </a:p>
          <a:p>
            <a:pPr indent="0" lvl="0" marL="0">
              <a:buFont typeface="Wingdings" pitchFamily="2" charset="2"/>
              <a:buChar char="Ø"/>
            </a:pPr>
            <a:r>
              <a:rPr altLang="en-US" lang="en-US"/>
              <a:t>Systolic blood pressure less than 90 mmHg or 20 – 30 mmHg below the client’s normal systolic pressure.</a:t>
            </a:r>
          </a:p>
          <a:p>
            <a:pPr indent="0" lvl="0" marL="0">
              <a:buFont typeface="Wingdings" pitchFamily="2" charset="2"/>
              <a:buChar char="Ø"/>
            </a:pPr>
            <a:r>
              <a:rPr altLang="en-US" i="1" lang="en-US" u="sng"/>
              <a:t>Orthostatic Hypotension (Postural Hypotension)</a:t>
            </a:r>
            <a:r>
              <a:rPr altLang="en-US" lang="en-US"/>
              <a:t> is the sudden drop of 25mmHg in systolic pressure and 10mmHg in diastolic pressure when a client moves from lying to sitting or sitting to standing </a:t>
            </a:r>
          </a:p>
          <a:p>
            <a:pPr indent="0" lvl="0" marL="0">
              <a:buNone/>
            </a:pPr>
            <a:endParaRPr altLang="en-US" lang="en-US"/>
          </a:p>
          <a:p>
            <a:pPr indent="0" lvl="0" marL="0">
              <a:buNone/>
            </a:pPr>
            <a:r>
              <a:rPr altLang="en-US" b="1" i="1" lang="en-US"/>
              <a:t>Hypertension:</a:t>
            </a:r>
          </a:p>
          <a:p>
            <a:pPr indent="0" lvl="0" marL="0">
              <a:buFont typeface="Wingdings" pitchFamily="2" charset="2"/>
              <a:buChar char="Ø"/>
            </a:pPr>
            <a:r>
              <a:rPr altLang="en-US" lang="en-US"/>
              <a:t>Persistent  systolic pressure greater than 135 to 140 mmHg and a diastolic pressure of greater than 90 mmHg</a:t>
            </a:r>
          </a:p>
          <a:p>
            <a:pPr indent="0" lvl="0" marL="0"/>
            <a:endParaRPr altLang="en-US" lang="en-US"/>
          </a:p>
        </p:txBody>
      </p:sp>
    </p:spTree>
  </p:cSld>
  <p:clrMapOvr>
    <a:masterClrMapping/>
  </p:clrMapOvr>
  <p:transition spd="slow" advClick="1">
    <p:wheel spokes="1"/>
  </p:transition>
  <p:timing/>
</p:sld>
</file>

<file path=ppt/slides/slide445.xml><?xml version="1.0" encoding="utf-8"?>
<p:sld xmlns:a="http://schemas.openxmlformats.org/drawingml/2006/main" xmlns:r="http://schemas.openxmlformats.org/officeDocument/2006/relationships" xmlns:p="http://schemas.openxmlformats.org/presentationml/2006/main" showMasterSp="1">
  <p:cSld>
    <p:spTree>
      <p:nvGrpSpPr>
        <p:cNvPr id="1540" name=""/>
        <p:cNvGrpSpPr/>
        <p:nvPr/>
      </p:nvGrpSpPr>
      <p:grpSpPr>
        <a:xfrm rot="0">
          <a:off x="0" y="0"/>
          <a:ext cx="0" cy="0"/>
          <a:chOff x="0" y="0"/>
          <a:chExt cx="0" cy="0"/>
        </a:xfrm>
      </p:grpSpPr>
      <p:sp>
        <p:nvSpPr>
          <p:cNvPr id="1049214" name=""/>
          <p:cNvSpPr/>
          <p:nvPr>
            <p:ph type="title" sz="full" idx="0"/>
          </p:nvPr>
        </p:nvSpPr>
        <p:spPr>
          <a:xfrm rot="0">
            <a:off x="1600200" y="152400"/>
            <a:ext cx="6248400" cy="685800"/>
          </a:xfrm>
          <a:prstGeom prst="rect"/>
          <a:noFill/>
          <a:ln>
            <a:noFill/>
          </a:ln>
        </p:spPr>
        <p:txBody>
          <a:bodyPr anchor="b" bIns="0" lIns="0" rIns="0" tIns="45720" vert="horz"/>
          <a:lstStyle>
            <a:lvl1pPr algn="l" fontAlgn="base" indent="0" latinLnBrk="1" marL="0" rtl="0">
              <a:lnSpc>
                <a:spcPct val="100000"/>
              </a:lnSpc>
              <a:spcBef>
                <a:spcPct val="0"/>
              </a:spcBef>
              <a:spcAft>
                <a:spcPct val="0"/>
              </a:spcAft>
              <a:buFontTx/>
              <a:buNone/>
              <a:defRPr baseline="0" b="0" sz="5000" i="0" u="none">
                <a:solidFill>
                  <a:schemeClr val="lt2"/>
                </a:solidFill>
                <a:latin typeface="Calibri" pitchFamily="34" charset="0"/>
                <a:sym typeface="Calibri" pitchFamily="34" charset="0"/>
              </a:defRPr>
            </a:lvl1pPr>
          </a:lstStyle>
          <a:p>
            <a:pPr algn="ctr" lvl="0"/>
            <a:r>
              <a:rPr altLang="en-US" b="1" sz="2800" lang="en-US"/>
              <a:t>Normal Age – Related BP Variations</a:t>
            </a:r>
          </a:p>
        </p:txBody>
      </p:sp>
      <p:graphicFrame>
        <p:nvGraphicFramePr>
          <p:cNvPr id="4194307" name=""/>
          <p:cNvGraphicFramePr>
            <a:graphicFrameLocks/>
          </p:cNvGraphicFramePr>
          <p:nvPr/>
        </p:nvGraphicFramePr>
        <p:xfrm rot="0">
          <a:off x="457200" y="1066800"/>
          <a:ext cx="8229600" cy="5410200"/>
        </p:xfrm>
        <a:graphic>
          <a:graphicData uri="http://schemas.openxmlformats.org/drawingml/2006/table">
            <a:tbl>
              <a:tblPr/>
              <a:tblGrid>
                <a:gridCol w="2743200"/>
                <a:gridCol w="2743200"/>
                <a:gridCol w="2743200"/>
              </a:tblGrid>
              <a:tr h="866775">
                <a:tc>
                  <a:txBody>
                    <a:bodyPr/>
                    <a:p>
                      <a:pPr algn="l" eaLnBrk="1" hangingPunct="1" latinLnBrk="1" lvl="0"/>
                      <a:r>
                        <a:rPr altLang="en-US" b="1" sz="1800" lang="en-US">
                          <a:solidFill>
                            <a:srgbClr val="FFFFFF"/>
                          </a:solidFill>
                          <a:latin typeface="Constantia" pitchFamily="18" charset="0"/>
                        </a:rPr>
                        <a:t>Approximate Age</a:t>
                      </a:r>
                    </a:p>
                  </a:txBody>
                  <a:tcPr marL="91440" marR="91440" marT="45720" marB="45720" anchor="t"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38100" cap="flat" cmpd="sng">
                      <a:solidFill>
                        <a:schemeClr val="lt1">
                          <a:alpha val="100000"/>
                        </a:schemeClr>
                      </a:solidFill>
                      <a:prstDash val="solid"/>
                      <a:round/>
                    </a:lnB>
                    <a:solidFill>
                      <a:schemeClr val="accent1"/>
                    </a:solidFill>
                  </a:tcPr>
                </a:tc>
                <a:tc>
                  <a:txBody>
                    <a:bodyPr/>
                    <a:p>
                      <a:pPr algn="ctr" eaLnBrk="1" hangingPunct="1" latinLnBrk="1" lvl="0"/>
                      <a:r>
                        <a:rPr altLang="en-US" b="1" sz="1800" lang="en-US">
                          <a:solidFill>
                            <a:srgbClr val="FFFFFF"/>
                          </a:solidFill>
                          <a:latin typeface="Constantia" pitchFamily="18" charset="0"/>
                        </a:rPr>
                        <a:t>Systolic </a:t>
                      </a:r>
                    </a:p>
                  </a:txBody>
                  <a:tcPr marL="91440" marR="91440" marT="45720" marB="45720" anchor="t"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38100" cap="flat" cmpd="sng">
                      <a:solidFill>
                        <a:schemeClr val="lt1">
                          <a:alpha val="100000"/>
                        </a:schemeClr>
                      </a:solidFill>
                      <a:prstDash val="solid"/>
                      <a:round/>
                    </a:lnB>
                    <a:solidFill>
                      <a:schemeClr val="accent1"/>
                    </a:solidFill>
                  </a:tcPr>
                </a:tc>
                <a:tc>
                  <a:txBody>
                    <a:bodyPr/>
                    <a:p>
                      <a:pPr algn="ctr" eaLnBrk="1" hangingPunct="1" latinLnBrk="1" lvl="0"/>
                      <a:r>
                        <a:rPr altLang="en-US" b="1" sz="1800" lang="en-US">
                          <a:solidFill>
                            <a:srgbClr val="FFFFFF"/>
                          </a:solidFill>
                          <a:latin typeface="Constantia" pitchFamily="18" charset="0"/>
                        </a:rPr>
                        <a:t>Diastolic </a:t>
                      </a:r>
                    </a:p>
                  </a:txBody>
                  <a:tcPr marL="91440" marR="91440" marT="45720" marB="45720" anchor="t"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38100" cap="flat" cmpd="sng">
                      <a:solidFill>
                        <a:schemeClr val="lt1">
                          <a:alpha val="100000"/>
                        </a:schemeClr>
                      </a:solidFill>
                      <a:prstDash val="solid"/>
                      <a:round/>
                    </a:lnB>
                    <a:solidFill>
                      <a:schemeClr val="accent1"/>
                    </a:solidFill>
                  </a:tcPr>
                </a:tc>
              </a:tr>
              <a:tr h="866775">
                <a:tc>
                  <a:txBody>
                    <a:bodyPr/>
                    <a:p>
                      <a:pPr algn="l" eaLnBrk="1" hangingPunct="1" latinLnBrk="1" lvl="0"/>
                      <a:r>
                        <a:rPr altLang="en-US" b="1" sz="1800" lang="en-US">
                          <a:solidFill>
                            <a:srgbClr val="000000"/>
                          </a:solidFill>
                          <a:latin typeface="Constantia" pitchFamily="18" charset="0"/>
                        </a:rPr>
                        <a:t>Infants (1 – 12 months)</a:t>
                      </a:r>
                    </a:p>
                  </a:txBody>
                  <a:tcPr marL="91440" marR="91440" marT="45720" marB="45720" anchor="t" vert="horz">
                    <a:lnL w="12700" cap="flat" cmpd="sng">
                      <a:solidFill>
                        <a:schemeClr val="lt1">
                          <a:alpha val="100000"/>
                        </a:schemeClr>
                      </a:solidFill>
                      <a:prstDash val="solid"/>
                      <a:round/>
                    </a:lnL>
                    <a:lnR w="12700" cap="flat" cmpd="sng">
                      <a:solidFill>
                        <a:schemeClr val="lt1">
                          <a:alpha val="100000"/>
                        </a:schemeClr>
                      </a:solidFill>
                      <a:prstDash val="solid"/>
                      <a:round/>
                    </a:lnR>
                    <a:lnT w="38100" cap="flat" cmpd="sng">
                      <a:solidFill>
                        <a:schemeClr val="lt1">
                          <a:alpha val="100000"/>
                        </a:schemeClr>
                      </a:solidFill>
                      <a:prstDash val="solid"/>
                      <a:round/>
                    </a:lnT>
                    <a:lnB w="12700" cap="flat" cmpd="sng">
                      <a:solidFill>
                        <a:schemeClr val="lt1">
                          <a:alpha val="100000"/>
                        </a:schemeClr>
                      </a:solidFill>
                      <a:prstDash val="solid"/>
                      <a:round/>
                    </a:lnB>
                    <a:solidFill>
                      <a:srgbClr val="E6CED4"/>
                    </a:solidFill>
                  </a:tcPr>
                </a:tc>
                <a:tc>
                  <a:txBody>
                    <a:bodyPr/>
                    <a:p>
                      <a:pPr algn="ctr" eaLnBrk="1" hangingPunct="1" latinLnBrk="1" lvl="0"/>
                      <a:r>
                        <a:rPr altLang="en-US" b="1" sz="1800" lang="en-US">
                          <a:solidFill>
                            <a:srgbClr val="000000"/>
                          </a:solidFill>
                          <a:latin typeface="Constantia" pitchFamily="18" charset="0"/>
                        </a:rPr>
                        <a:t>75 – 79 </a:t>
                      </a:r>
                    </a:p>
                  </a:txBody>
                  <a:tcPr marL="91440" marR="91440" marT="45720" marB="45720" anchor="t" vert="horz">
                    <a:lnL w="12700" cap="flat" cmpd="sng">
                      <a:solidFill>
                        <a:schemeClr val="lt1">
                          <a:alpha val="100000"/>
                        </a:schemeClr>
                      </a:solidFill>
                      <a:prstDash val="solid"/>
                      <a:round/>
                    </a:lnL>
                    <a:lnR w="12700" cap="flat" cmpd="sng">
                      <a:solidFill>
                        <a:schemeClr val="lt1">
                          <a:alpha val="100000"/>
                        </a:schemeClr>
                      </a:solidFill>
                      <a:prstDash val="solid"/>
                      <a:round/>
                    </a:lnR>
                    <a:lnT w="38100" cap="flat" cmpd="sng">
                      <a:solidFill>
                        <a:schemeClr val="lt1">
                          <a:alpha val="100000"/>
                        </a:schemeClr>
                      </a:solidFill>
                      <a:prstDash val="solid"/>
                      <a:round/>
                    </a:lnT>
                    <a:lnB w="12700" cap="flat" cmpd="sng">
                      <a:solidFill>
                        <a:schemeClr val="lt1">
                          <a:alpha val="100000"/>
                        </a:schemeClr>
                      </a:solidFill>
                      <a:prstDash val="solid"/>
                      <a:round/>
                    </a:lnB>
                    <a:solidFill>
                      <a:srgbClr val="E6CED4"/>
                    </a:solidFill>
                  </a:tcPr>
                </a:tc>
                <a:tc>
                  <a:txBody>
                    <a:bodyPr/>
                    <a:p>
                      <a:pPr algn="ctr" eaLnBrk="1" hangingPunct="1" latinLnBrk="1" lvl="0"/>
                      <a:r>
                        <a:rPr altLang="en-US" b="1" sz="1800" lang="en-US">
                          <a:solidFill>
                            <a:srgbClr val="000000"/>
                          </a:solidFill>
                          <a:latin typeface="Constantia" pitchFamily="18" charset="0"/>
                        </a:rPr>
                        <a:t>50 – 80 </a:t>
                      </a:r>
                    </a:p>
                  </a:txBody>
                  <a:tcPr marL="91440" marR="91440" marT="45720" marB="45720" anchor="t" vert="horz">
                    <a:lnL w="12700" cap="flat" cmpd="sng">
                      <a:solidFill>
                        <a:schemeClr val="lt1">
                          <a:alpha val="100000"/>
                        </a:schemeClr>
                      </a:solidFill>
                      <a:prstDash val="solid"/>
                      <a:round/>
                    </a:lnL>
                    <a:lnR w="12700" cap="flat" cmpd="sng">
                      <a:solidFill>
                        <a:schemeClr val="lt1">
                          <a:alpha val="100000"/>
                        </a:schemeClr>
                      </a:solidFill>
                      <a:prstDash val="solid"/>
                      <a:round/>
                    </a:lnR>
                    <a:lnT w="38100" cap="flat" cmpd="sng">
                      <a:solidFill>
                        <a:schemeClr val="lt1">
                          <a:alpha val="100000"/>
                        </a:schemeClr>
                      </a:solidFill>
                      <a:prstDash val="solid"/>
                      <a:round/>
                    </a:lnT>
                    <a:lnB w="12700" cap="flat" cmpd="sng">
                      <a:solidFill>
                        <a:schemeClr val="lt1">
                          <a:alpha val="100000"/>
                        </a:schemeClr>
                      </a:solidFill>
                      <a:prstDash val="solid"/>
                      <a:round/>
                    </a:lnB>
                    <a:solidFill>
                      <a:srgbClr val="E6CED4"/>
                    </a:solidFill>
                  </a:tcPr>
                </a:tc>
              </a:tr>
              <a:tr h="866775">
                <a:tc>
                  <a:txBody>
                    <a:bodyPr/>
                    <a:p>
                      <a:pPr algn="l" eaLnBrk="1" hangingPunct="1" latinLnBrk="1" lvl="0"/>
                      <a:r>
                        <a:rPr altLang="en-US" b="1" sz="1800" lang="en-US">
                          <a:solidFill>
                            <a:srgbClr val="000000"/>
                          </a:solidFill>
                          <a:latin typeface="Constantia" pitchFamily="18" charset="0"/>
                        </a:rPr>
                        <a:t>Toddlers (1 – 4 years)</a:t>
                      </a:r>
                    </a:p>
                  </a:txBody>
                  <a:tcPr marL="91440" marR="91440" marT="45720" marB="45720" anchor="t"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12700" cap="flat" cmpd="sng">
                      <a:solidFill>
                        <a:schemeClr val="lt1">
                          <a:alpha val="100000"/>
                        </a:schemeClr>
                      </a:solidFill>
                      <a:prstDash val="solid"/>
                      <a:round/>
                    </a:lnB>
                    <a:solidFill>
                      <a:srgbClr val="F3E8EB"/>
                    </a:solidFill>
                  </a:tcPr>
                </a:tc>
                <a:tc>
                  <a:txBody>
                    <a:bodyPr/>
                    <a:p>
                      <a:pPr algn="ctr" eaLnBrk="1" hangingPunct="1" latinLnBrk="1" lvl="0"/>
                      <a:r>
                        <a:rPr altLang="en-US" b="1" sz="1800" lang="en-US">
                          <a:solidFill>
                            <a:srgbClr val="000000"/>
                          </a:solidFill>
                          <a:latin typeface="Constantia" pitchFamily="18" charset="0"/>
                        </a:rPr>
                        <a:t>80 – 110 </a:t>
                      </a:r>
                    </a:p>
                  </a:txBody>
                  <a:tcPr marL="91440" marR="91440" marT="45720" marB="45720" anchor="t"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12700" cap="flat" cmpd="sng">
                      <a:solidFill>
                        <a:schemeClr val="lt1">
                          <a:alpha val="100000"/>
                        </a:schemeClr>
                      </a:solidFill>
                      <a:prstDash val="solid"/>
                      <a:round/>
                    </a:lnB>
                    <a:solidFill>
                      <a:srgbClr val="F3E8EB"/>
                    </a:solidFill>
                  </a:tcPr>
                </a:tc>
                <a:tc>
                  <a:txBody>
                    <a:bodyPr/>
                    <a:p>
                      <a:pPr algn="ctr" eaLnBrk="1" hangingPunct="1" latinLnBrk="1" lvl="0"/>
                      <a:r>
                        <a:rPr altLang="en-US" b="1" sz="1800" lang="en-US">
                          <a:solidFill>
                            <a:srgbClr val="000000"/>
                          </a:solidFill>
                          <a:latin typeface="Constantia" pitchFamily="18" charset="0"/>
                        </a:rPr>
                        <a:t>50 – 80 </a:t>
                      </a:r>
                    </a:p>
                  </a:txBody>
                  <a:tcPr marL="91440" marR="91440" marT="45720" marB="45720" anchor="t"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12700" cap="flat" cmpd="sng">
                      <a:solidFill>
                        <a:schemeClr val="lt1">
                          <a:alpha val="100000"/>
                        </a:schemeClr>
                      </a:solidFill>
                      <a:prstDash val="solid"/>
                      <a:round/>
                    </a:lnB>
                    <a:solidFill>
                      <a:srgbClr val="F3E8EB"/>
                    </a:solidFill>
                  </a:tcPr>
                </a:tc>
              </a:tr>
              <a:tr h="1076325">
                <a:tc>
                  <a:txBody>
                    <a:bodyPr/>
                    <a:p>
                      <a:pPr algn="l" eaLnBrk="1" hangingPunct="1" latinLnBrk="1" lvl="0"/>
                      <a:r>
                        <a:rPr altLang="en-US" b="1" sz="1800" lang="en-US">
                          <a:solidFill>
                            <a:srgbClr val="000000"/>
                          </a:solidFill>
                          <a:latin typeface="Constantia" pitchFamily="18" charset="0"/>
                        </a:rPr>
                        <a:t>Preschoolers (2 – 5 years)</a:t>
                      </a:r>
                    </a:p>
                  </a:txBody>
                  <a:tcPr marL="91440" marR="91440" marT="45720" marB="45720" anchor="t"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12700" cap="flat" cmpd="sng">
                      <a:solidFill>
                        <a:schemeClr val="lt1">
                          <a:alpha val="100000"/>
                        </a:schemeClr>
                      </a:solidFill>
                      <a:prstDash val="solid"/>
                      <a:round/>
                    </a:lnB>
                    <a:solidFill>
                      <a:srgbClr val="E6CED4"/>
                    </a:solidFill>
                  </a:tcPr>
                </a:tc>
                <a:tc>
                  <a:txBody>
                    <a:bodyPr/>
                    <a:p>
                      <a:pPr algn="ctr" eaLnBrk="1" hangingPunct="1" latinLnBrk="1" lvl="0"/>
                      <a:r>
                        <a:rPr altLang="en-US" b="1" sz="1800" lang="en-US">
                          <a:solidFill>
                            <a:srgbClr val="000000"/>
                          </a:solidFill>
                          <a:latin typeface="Constantia" pitchFamily="18" charset="0"/>
                        </a:rPr>
                        <a:t>80 – 110 </a:t>
                      </a:r>
                    </a:p>
                  </a:txBody>
                  <a:tcPr marL="91440" marR="91440" marT="45720" marB="45720" anchor="t"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12700" cap="flat" cmpd="sng">
                      <a:solidFill>
                        <a:schemeClr val="lt1">
                          <a:alpha val="100000"/>
                        </a:schemeClr>
                      </a:solidFill>
                      <a:prstDash val="solid"/>
                      <a:round/>
                    </a:lnB>
                    <a:solidFill>
                      <a:srgbClr val="E6CED4"/>
                    </a:solidFill>
                  </a:tcPr>
                </a:tc>
                <a:tc>
                  <a:txBody>
                    <a:bodyPr/>
                    <a:p>
                      <a:pPr algn="ctr" eaLnBrk="1" hangingPunct="1" latinLnBrk="1" lvl="0"/>
                      <a:r>
                        <a:rPr altLang="en-US" b="1" sz="1800" lang="en-US">
                          <a:solidFill>
                            <a:srgbClr val="000000"/>
                          </a:solidFill>
                          <a:latin typeface="Constantia" pitchFamily="18" charset="0"/>
                        </a:rPr>
                        <a:t>50 – 80 </a:t>
                      </a:r>
                    </a:p>
                  </a:txBody>
                  <a:tcPr marL="91440" marR="91440" marT="45720" marB="45720" anchor="t"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12700" cap="flat" cmpd="sng">
                      <a:solidFill>
                        <a:schemeClr val="lt1">
                          <a:alpha val="100000"/>
                        </a:schemeClr>
                      </a:solidFill>
                      <a:prstDash val="solid"/>
                      <a:round/>
                    </a:lnB>
                    <a:solidFill>
                      <a:srgbClr val="E6CED4"/>
                    </a:solidFill>
                  </a:tcPr>
                </a:tc>
              </a:tr>
              <a:tr h="866775">
                <a:tc>
                  <a:txBody>
                    <a:bodyPr/>
                    <a:p>
                      <a:pPr algn="l" eaLnBrk="1" hangingPunct="1" latinLnBrk="1" lvl="0"/>
                      <a:r>
                        <a:rPr altLang="en-US" b="1" sz="1800" lang="en-US">
                          <a:solidFill>
                            <a:srgbClr val="000000"/>
                          </a:solidFill>
                          <a:latin typeface="Constantia" pitchFamily="18" charset="0"/>
                        </a:rPr>
                        <a:t>School Age (6 – 13 years)</a:t>
                      </a:r>
                    </a:p>
                  </a:txBody>
                  <a:tcPr marL="91440" marR="91440" marT="45720" marB="45720" anchor="t"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12700" cap="flat" cmpd="sng">
                      <a:solidFill>
                        <a:schemeClr val="lt1">
                          <a:alpha val="100000"/>
                        </a:schemeClr>
                      </a:solidFill>
                      <a:prstDash val="solid"/>
                      <a:round/>
                    </a:lnB>
                    <a:solidFill>
                      <a:srgbClr val="F3E8EB"/>
                    </a:solidFill>
                  </a:tcPr>
                </a:tc>
                <a:tc>
                  <a:txBody>
                    <a:bodyPr/>
                    <a:p>
                      <a:pPr algn="ctr" eaLnBrk="1" hangingPunct="1" latinLnBrk="1" lvl="0"/>
                      <a:r>
                        <a:rPr altLang="en-US" b="1" sz="1800" lang="en-US">
                          <a:solidFill>
                            <a:srgbClr val="000000"/>
                          </a:solidFill>
                          <a:latin typeface="Constantia" pitchFamily="18" charset="0"/>
                        </a:rPr>
                        <a:t>80 – 120</a:t>
                      </a:r>
                    </a:p>
                  </a:txBody>
                  <a:tcPr marL="91440" marR="91440" marT="45720" marB="45720" anchor="t"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12700" cap="flat" cmpd="sng">
                      <a:solidFill>
                        <a:schemeClr val="lt1">
                          <a:alpha val="100000"/>
                        </a:schemeClr>
                      </a:solidFill>
                      <a:prstDash val="solid"/>
                      <a:round/>
                    </a:lnB>
                    <a:solidFill>
                      <a:srgbClr val="F3E8EB"/>
                    </a:solidFill>
                  </a:tcPr>
                </a:tc>
                <a:tc>
                  <a:txBody>
                    <a:bodyPr/>
                    <a:p>
                      <a:pPr algn="ctr" eaLnBrk="1" hangingPunct="1" latinLnBrk="1" lvl="0"/>
                      <a:r>
                        <a:rPr altLang="en-US" b="1" sz="1800" lang="en-US">
                          <a:solidFill>
                            <a:srgbClr val="000000"/>
                          </a:solidFill>
                          <a:latin typeface="Constantia" pitchFamily="18" charset="0"/>
                        </a:rPr>
                        <a:t>50 – 80 </a:t>
                      </a:r>
                    </a:p>
                  </a:txBody>
                  <a:tcPr marL="91440" marR="91440" marT="45720" marB="45720" anchor="t"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12700" cap="flat" cmpd="sng">
                      <a:solidFill>
                        <a:schemeClr val="lt1">
                          <a:alpha val="100000"/>
                        </a:schemeClr>
                      </a:solidFill>
                      <a:prstDash val="solid"/>
                      <a:round/>
                    </a:lnB>
                    <a:solidFill>
                      <a:srgbClr val="F3E8EB"/>
                    </a:solidFill>
                  </a:tcPr>
                </a:tc>
              </a:tr>
              <a:tr h="866775">
                <a:tc>
                  <a:txBody>
                    <a:bodyPr/>
                    <a:p>
                      <a:pPr algn="l" eaLnBrk="1" hangingPunct="1" latinLnBrk="1" lvl="0"/>
                      <a:r>
                        <a:rPr altLang="en-US" b="1" sz="1800" lang="en-US">
                          <a:solidFill>
                            <a:srgbClr val="000000"/>
                          </a:solidFill>
                          <a:latin typeface="Constantia" pitchFamily="18" charset="0"/>
                        </a:rPr>
                        <a:t>Adults </a:t>
                      </a:r>
                    </a:p>
                  </a:txBody>
                  <a:tcPr marL="91440" marR="91440" marT="45720" marB="45720" anchor="t"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12700" cap="flat" cmpd="sng">
                      <a:solidFill>
                        <a:schemeClr val="lt1">
                          <a:alpha val="100000"/>
                        </a:schemeClr>
                      </a:solidFill>
                      <a:prstDash val="solid"/>
                      <a:round/>
                    </a:lnB>
                    <a:solidFill>
                      <a:srgbClr val="E6CED4"/>
                    </a:solidFill>
                  </a:tcPr>
                </a:tc>
                <a:tc>
                  <a:txBody>
                    <a:bodyPr/>
                    <a:p>
                      <a:pPr algn="ctr" eaLnBrk="1" hangingPunct="1" latinLnBrk="1" lvl="0"/>
                      <a:r>
                        <a:rPr altLang="en-US" b="1" sz="1800" lang="en-US">
                          <a:solidFill>
                            <a:srgbClr val="000000"/>
                          </a:solidFill>
                          <a:latin typeface="Constantia" pitchFamily="18" charset="0"/>
                        </a:rPr>
                        <a:t>90 – 140 </a:t>
                      </a:r>
                    </a:p>
                  </a:txBody>
                  <a:tcPr marL="91440" marR="91440" marT="45720" marB="45720" anchor="t"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12700" cap="flat" cmpd="sng">
                      <a:solidFill>
                        <a:schemeClr val="lt1">
                          <a:alpha val="100000"/>
                        </a:schemeClr>
                      </a:solidFill>
                      <a:prstDash val="solid"/>
                      <a:round/>
                    </a:lnB>
                    <a:solidFill>
                      <a:srgbClr val="E6CED4"/>
                    </a:solidFill>
                  </a:tcPr>
                </a:tc>
                <a:tc>
                  <a:txBody>
                    <a:bodyPr/>
                    <a:p>
                      <a:pPr algn="ctr" eaLnBrk="1" hangingPunct="1" latinLnBrk="1" lvl="0"/>
                      <a:r>
                        <a:rPr altLang="en-US" b="1" sz="1800" lang="en-US">
                          <a:solidFill>
                            <a:srgbClr val="000000"/>
                          </a:solidFill>
                          <a:latin typeface="Constantia" pitchFamily="18" charset="0"/>
                        </a:rPr>
                        <a:t>60 – 90 </a:t>
                      </a:r>
                    </a:p>
                  </a:txBody>
                  <a:tcPr marL="91440" marR="91440" marT="45720" marB="45720" anchor="t"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12700" cap="flat" cmpd="sng">
                      <a:solidFill>
                        <a:schemeClr val="lt1">
                          <a:alpha val="100000"/>
                        </a:schemeClr>
                      </a:solidFill>
                      <a:prstDash val="solid"/>
                      <a:round/>
                    </a:lnB>
                    <a:solidFill>
                      <a:srgbClr val="E6CED4"/>
                    </a:solidFill>
                  </a:tcPr>
                </a:tc>
              </a:tr>
            </a:tbl>
          </a:graphicData>
        </a:graphic>
      </p:graphicFrame>
    </p:spTree>
  </p:cSld>
  <p:clrMapOvr>
    <a:masterClrMapping/>
  </p:clrMapOvr>
  <p:transition spd="slow" advClick="1">
    <p:wheel spokes="1"/>
  </p:transition>
  <p:timing/>
</p:sld>
</file>

<file path=ppt/slides/slide446.xml><?xml version="1.0" encoding="utf-8"?>
<p:sld xmlns:a="http://schemas.openxmlformats.org/drawingml/2006/main" xmlns:r="http://schemas.openxmlformats.org/officeDocument/2006/relationships" xmlns:p="http://schemas.openxmlformats.org/presentationml/2006/main" showMasterSp="1">
  <p:cSld>
    <p:spTree>
      <p:nvGrpSpPr>
        <p:cNvPr id="1542" name=""/>
        <p:cNvGrpSpPr/>
        <p:nvPr/>
      </p:nvGrpSpPr>
      <p:grpSpPr>
        <a:xfrm rot="0">
          <a:off x="0" y="0"/>
          <a:ext cx="0" cy="0"/>
          <a:chOff x="0" y="0"/>
          <a:chExt cx="0" cy="0"/>
        </a:xfrm>
      </p:grpSpPr>
      <p:sp>
        <p:nvSpPr>
          <p:cNvPr id="1049244" name=""/>
          <p:cNvSpPr/>
          <p:nvPr>
            <p:ph type="title" sz="full" idx="0"/>
          </p:nvPr>
        </p:nvSpPr>
        <p:spPr>
          <a:xfrm rot="0">
            <a:off x="457200" y="704850"/>
            <a:ext cx="8229600" cy="1143000"/>
          </a:xfrm>
          <a:prstGeom prst="rect"/>
          <a:noFill/>
          <a:ln>
            <a:noFill/>
          </a:ln>
        </p:spPr>
        <p:txBody>
          <a:bodyPr anchor="b" bIns="0" lIns="0" rIns="0" tIns="45720" vert="horz"/>
          <a:lstStyle>
            <a:lvl1pPr algn="l" fontAlgn="base" indent="0" latinLnBrk="1" marL="0" rtl="0">
              <a:lnSpc>
                <a:spcPct val="100000"/>
              </a:lnSpc>
              <a:spcBef>
                <a:spcPct val="0"/>
              </a:spcBef>
              <a:spcAft>
                <a:spcPct val="0"/>
              </a:spcAft>
              <a:buFontTx/>
              <a:buNone/>
              <a:defRPr baseline="0" b="0" sz="5000" i="0" u="none">
                <a:solidFill>
                  <a:schemeClr val="lt2"/>
                </a:solidFill>
                <a:latin typeface="Calibri" pitchFamily="34" charset="0"/>
                <a:sym typeface="Calibri" pitchFamily="34" charset="0"/>
              </a:defRPr>
            </a:lvl1pPr>
          </a:lstStyle>
          <a:p>
            <a:pPr algn="ctr" lvl="0"/>
            <a:r>
              <a:rPr altLang="en-US" b="1" lang="en-US"/>
              <a:t>ASSIGNMENT</a:t>
            </a:r>
          </a:p>
        </p:txBody>
      </p:sp>
      <p:sp>
        <p:nvSpPr>
          <p:cNvPr id="1049245" name=""/>
          <p:cNvSpPr/>
          <p:nvPr>
            <p:ph sz="full" idx="1"/>
          </p:nvPr>
        </p:nvSpPr>
        <p:spPr>
          <a:xfrm rot="0">
            <a:off x="457200" y="1935162"/>
            <a:ext cx="8229600" cy="4389437"/>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lang="en-US"/>
              <a:t>Make notes on procedure of taking vital signs from the KMTC procedure manual pages 92 - 96</a:t>
            </a:r>
          </a:p>
          <a:p>
            <a:pPr indent="0" lvl="0" marL="0">
              <a:buNone/>
            </a:pPr>
            <a:endParaRPr altLang="en-US" lang="en-US"/>
          </a:p>
        </p:txBody>
      </p:sp>
    </p:spTree>
  </p:cSld>
  <p:clrMapOvr>
    <a:masterClrMapping/>
  </p:clrMapOvr>
  <p:transition spd="slow" advClick="1">
    <p:wheel spokes="1"/>
  </p:transition>
</p:sld>
</file>

<file path=ppt/slides/slide447.xml><?xml version="1.0" encoding="utf-8"?>
<p:sld xmlns:a="http://schemas.openxmlformats.org/drawingml/2006/main" xmlns:r="http://schemas.openxmlformats.org/officeDocument/2006/relationships" xmlns:p="http://schemas.openxmlformats.org/presentationml/2006/main" showMasterSp="1">
  <p:cSld>
    <p:spTree>
      <p:nvGrpSpPr>
        <p:cNvPr id="1543" name=""/>
        <p:cNvGrpSpPr/>
        <p:nvPr/>
      </p:nvGrpSpPr>
      <p:grpSpPr>
        <a:xfrm rot="0">
          <a:off x="0" y="0"/>
          <a:ext cx="0" cy="0"/>
          <a:chOff x="0" y="0"/>
          <a:chExt cx="0" cy="0"/>
        </a:xfrm>
      </p:grpSpPr>
      <p:pic>
        <p:nvPicPr>
          <p:cNvPr id="2097207" name=""/>
          <p:cNvPicPr>
            <a:picLocks/>
          </p:cNvPicPr>
          <p:nvPr>
            <p:ph type="title" sz="full" idx="0"/>
          </p:nvPr>
        </p:nvPicPr>
        <p:blipFill>
          <a:blip xmlns:r="http://schemas.openxmlformats.org/officeDocument/2006/relationships" r:embed="rId1"/>
          <a:srcRect l="0" t="0" r="0" b="0"/>
          <a:stretch>
            <a:fillRect/>
          </a:stretch>
        </p:blipFill>
        <p:spPr>
          <a:xfrm rot="0">
            <a:off x="481012" y="1311275"/>
            <a:ext cx="8004175" cy="3327400"/>
          </a:xfrm>
          <a:prstGeom prst="rect"/>
          <a:noFill/>
          <a:ln>
            <a:noFill/>
          </a:ln>
        </p:spPr>
      </p:pic>
    </p:spTree>
  </p:cSld>
  <p:clrMapOvr>
    <a:masterClrMapping/>
  </p:clrMapOvr>
  <p:transition spd="slow" advClick="1">
    <p:wheel spokes="1"/>
  </p:transition>
  <p:timing/>
</p:sld>
</file>

<file path=ppt/slides/slide448.xml><?xml version="1.0" encoding="utf-8"?>
<p:sld xmlns:a="http://schemas.openxmlformats.org/drawingml/2006/main" xmlns:r="http://schemas.openxmlformats.org/officeDocument/2006/relationships" xmlns:p="http://schemas.openxmlformats.org/presentationml/2006/main" showMasterSp="1">
  <p:cSld>
    <p:spTree>
      <p:nvGrpSpPr>
        <p:cNvPr id="1544" name=""/>
        <p:cNvGrpSpPr/>
        <p:nvPr/>
      </p:nvGrpSpPr>
      <p:grpSpPr>
        <a:xfrm rot="0">
          <a:off x="0" y="0"/>
          <a:ext cx="0" cy="0"/>
          <a:chOff x="0" y="0"/>
          <a:chExt cx="0" cy="0"/>
        </a:xfrm>
      </p:grpSpPr>
      <p:sp>
        <p:nvSpPr>
          <p:cNvPr id="1049246" name=""/>
          <p:cNvSpPr/>
          <p:nvPr>
            <p:ph type="title" sz="full" idx="0"/>
          </p:nvPr>
        </p:nvSpPr>
        <p:spPr>
          <a:xfrm rot="0">
            <a:off x="457200" y="228600"/>
            <a:ext cx="8229600" cy="609600"/>
          </a:xfrm>
          <a:prstGeom prst="rect"/>
          <a:noFill/>
          <a:ln>
            <a:noFill/>
          </a:ln>
        </p:spPr>
        <p:txBody>
          <a:bodyPr anchor="b" bIns="0" lIns="0" rIns="0" tIns="45720" vert="horz"/>
          <a:lstStyle>
            <a:lvl1pPr algn="l" fontAlgn="base" indent="0" latinLnBrk="1" marL="0" rtl="0">
              <a:lnSpc>
                <a:spcPct val="100000"/>
              </a:lnSpc>
              <a:spcBef>
                <a:spcPct val="0"/>
              </a:spcBef>
              <a:spcAft>
                <a:spcPct val="0"/>
              </a:spcAft>
              <a:buFontTx/>
              <a:buNone/>
              <a:defRPr baseline="0" b="0" sz="5000" i="0" u="none">
                <a:solidFill>
                  <a:schemeClr val="lt2"/>
                </a:solidFill>
                <a:latin typeface="Calibri" pitchFamily="34" charset="0"/>
                <a:sym typeface="Calibri" pitchFamily="34" charset="0"/>
              </a:defRPr>
            </a:lvl1pPr>
          </a:lstStyle>
          <a:p>
            <a:pPr lvl="0"/>
            <a:r>
              <a:rPr altLang="en-US" b="1" lang="en-US"/>
              <a:t>Admission of A Patient</a:t>
            </a:r>
          </a:p>
        </p:txBody>
      </p:sp>
      <p:sp>
        <p:nvSpPr>
          <p:cNvPr id="1049247" name=""/>
          <p:cNvSpPr/>
          <p:nvPr>
            <p:ph sz="full" idx="1"/>
          </p:nvPr>
        </p:nvSpPr>
        <p:spPr>
          <a:xfrm rot="0">
            <a:off x="457200" y="914400"/>
            <a:ext cx="8229600" cy="54102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lvl="0">
              <a:buFont typeface="Wingdings" pitchFamily="2" charset="2"/>
              <a:buChar char="Ø"/>
            </a:pPr>
            <a:r>
              <a:rPr altLang="en-US" lang="en-US"/>
              <a:t>It is the process of receiving and retaining a patient in the health facility overnight or for an indeterminate time, usually several days or weeks (though some cases, such as coma patients, have been in hospitals for years). </a:t>
            </a:r>
          </a:p>
          <a:p>
            <a:pPr lvl="0">
              <a:buFont typeface="Wingdings" pitchFamily="2" charset="2"/>
              <a:buChar char="Ø"/>
            </a:pPr>
            <a:r>
              <a:rPr altLang="en-US" lang="en-US"/>
              <a:t>Treatment provided in this fashion is called inpatient care.</a:t>
            </a:r>
          </a:p>
          <a:p>
            <a:pPr lvl="0">
              <a:buNone/>
            </a:pPr>
            <a:r>
              <a:rPr altLang="en-US" b="1" lang="en-US"/>
              <a:t>Purpose</a:t>
            </a:r>
          </a:p>
          <a:p>
            <a:pPr lvl="0">
              <a:buFont typeface="Wingdings" pitchFamily="2" charset="2"/>
              <a:buChar char="§"/>
            </a:pPr>
            <a:r>
              <a:rPr altLang="en-US" lang="en-US"/>
              <a:t>To provide a safe environment</a:t>
            </a:r>
          </a:p>
          <a:p>
            <a:pPr lvl="0">
              <a:buFont typeface="Wingdings" pitchFamily="2" charset="2"/>
              <a:buChar char="§"/>
            </a:pPr>
            <a:r>
              <a:rPr altLang="en-US" lang="en-US"/>
              <a:t>Close monitoring</a:t>
            </a:r>
          </a:p>
          <a:p>
            <a:pPr lvl="0">
              <a:buFont typeface="Wingdings" pitchFamily="2" charset="2"/>
              <a:buChar char="§"/>
            </a:pPr>
            <a:r>
              <a:rPr altLang="en-US" lang="en-US"/>
              <a:t>Further investigations</a:t>
            </a:r>
          </a:p>
          <a:p>
            <a:pPr lvl="0">
              <a:buFont typeface="Wingdings" pitchFamily="2" charset="2"/>
              <a:buChar char="§"/>
            </a:pPr>
            <a:r>
              <a:rPr altLang="en-US" lang="en-US"/>
              <a:t>Therapeutic interventions of the client</a:t>
            </a:r>
          </a:p>
        </p:txBody>
      </p:sp>
    </p:spTree>
  </p:cSld>
  <p:clrMapOvr>
    <a:masterClrMapping/>
  </p:clrMapOvr>
  <p:transition spd="slow" advClick="1">
    <p:wheel spokes="1"/>
  </p:transition>
  <p:timing/>
</p:sld>
</file>

<file path=ppt/slides/slide449.xml><?xml version="1.0" encoding="utf-8"?>
<p:sld xmlns:a="http://schemas.openxmlformats.org/drawingml/2006/main" xmlns:r="http://schemas.openxmlformats.org/officeDocument/2006/relationships" xmlns:p="http://schemas.openxmlformats.org/presentationml/2006/main" showMasterSp="1">
  <p:cSld>
    <p:spTree>
      <p:nvGrpSpPr>
        <p:cNvPr id="1545" name=""/>
        <p:cNvGrpSpPr/>
        <p:nvPr/>
      </p:nvGrpSpPr>
      <p:grpSpPr>
        <a:xfrm rot="0">
          <a:off x="0" y="0"/>
          <a:ext cx="0" cy="0"/>
          <a:chOff x="0" y="0"/>
          <a:chExt cx="0" cy="0"/>
        </a:xfrm>
      </p:grpSpPr>
      <p:sp>
        <p:nvSpPr>
          <p:cNvPr id="1049248" name=""/>
          <p:cNvSpPr/>
          <p:nvPr>
            <p:ph sz="full" idx="1"/>
          </p:nvPr>
        </p:nvSpPr>
        <p:spPr>
          <a:xfrm rot="0">
            <a:off x="457200" y="1295400"/>
            <a:ext cx="8229600" cy="50292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lang="en-US"/>
              <a:t>Indications: All patients</a:t>
            </a:r>
          </a:p>
          <a:p>
            <a:pPr indent="0" lvl="0" marL="0">
              <a:buFont typeface="Wingdings" pitchFamily="2" charset="2"/>
              <a:buChar char="Ø"/>
            </a:pPr>
            <a:r>
              <a:rPr altLang="en-US" lang="en-US"/>
              <a:t>In critical conditions</a:t>
            </a:r>
          </a:p>
          <a:p>
            <a:pPr indent="0" lvl="0" marL="0">
              <a:buFont typeface="Wingdings" pitchFamily="2" charset="2"/>
              <a:buChar char="Ø"/>
            </a:pPr>
            <a:r>
              <a:rPr altLang="en-US" lang="en-US"/>
              <a:t>In unstable psychological state that requires monitoring</a:t>
            </a:r>
          </a:p>
          <a:p>
            <a:pPr indent="0" lvl="0" marL="0">
              <a:buFont typeface="Wingdings" pitchFamily="2" charset="2"/>
              <a:buChar char="Ø"/>
            </a:pPr>
            <a:r>
              <a:rPr altLang="en-US" lang="en-US"/>
              <a:t>Who require pre – operative care</a:t>
            </a:r>
          </a:p>
          <a:p>
            <a:pPr indent="0" lvl="0" marL="0">
              <a:buFont typeface="Wingdings" pitchFamily="2" charset="2"/>
              <a:buChar char="Ø"/>
            </a:pPr>
            <a:r>
              <a:rPr altLang="en-US" lang="en-US"/>
              <a:t>Suffering from substance related disorders</a:t>
            </a:r>
          </a:p>
          <a:p>
            <a:pPr indent="0" lvl="0" marL="0">
              <a:buFont typeface="Wingdings" pitchFamily="2" charset="2"/>
              <a:buChar char="Ø"/>
            </a:pPr>
            <a:r>
              <a:rPr altLang="en-US" lang="en-US"/>
              <a:t>Requiring detoxification</a:t>
            </a:r>
          </a:p>
          <a:p>
            <a:pPr indent="0" lvl="0" marL="0">
              <a:buFont typeface="Wingdings" pitchFamily="2" charset="2"/>
              <a:buChar char="Ø"/>
            </a:pPr>
            <a:endParaRPr altLang="en-US" lang="en-US"/>
          </a:p>
        </p:txBody>
      </p:sp>
    </p:spTree>
  </p:cSld>
  <p:clrMapOvr>
    <a:masterClrMapping/>
  </p:clrMapOvr>
  <p:transition spd="slow" advClick="1">
    <p:wheel spokes="1"/>
  </p:transition>
  <p:timing/>
</p:sld>
</file>

<file path=ppt/slides/slide45.xml><?xml version="1.0" encoding="utf-8"?>
<p:sld xmlns:a="http://schemas.openxmlformats.org/drawingml/2006/main" xmlns:r="http://schemas.openxmlformats.org/officeDocument/2006/relationships" xmlns:p="http://schemas.openxmlformats.org/presentationml/2006/main" showMasterSp="1">
  <p:cSld>
    <p:spTree>
      <p:nvGrpSpPr>
        <p:cNvPr id="1127" name=""/>
        <p:cNvGrpSpPr/>
        <p:nvPr/>
      </p:nvGrpSpPr>
      <p:grpSpPr>
        <a:xfrm rot="0">
          <a:off x="0" y="0"/>
          <a:ext cx="0" cy="0"/>
          <a:chOff x="0" y="0"/>
          <a:chExt cx="0" cy="0"/>
        </a:xfrm>
      </p:grpSpPr>
      <p:sp>
        <p:nvSpPr>
          <p:cNvPr id="1048654" name=""/>
          <p:cNvSpPr/>
          <p:nvPr>
            <p:ph sz="full" idx="1"/>
          </p:nvPr>
        </p:nvSpPr>
        <p:spPr>
          <a:xfrm rot="0">
            <a:off x="457200" y="609600"/>
            <a:ext cx="8229600" cy="57150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eaLnBrk="1" hangingPunct="1" latinLnBrk="1" lvl="0">
              <a:buFont typeface="Wingdings" pitchFamily="2" charset="2"/>
              <a:buChar char="Ø"/>
            </a:pPr>
            <a:r>
              <a:rPr altLang="en-US" lang="en-US"/>
              <a:t>In 1854 as the Crimean war began, she prepared and led a group of 38 nurses to British military hospital in Turkey to care for the injured soldiers. She found the hospital so crowded with patients on the floor with bloody uniforms.</a:t>
            </a:r>
          </a:p>
          <a:p>
            <a:pPr eaLnBrk="1" hangingPunct="1" latinLnBrk="1" lvl="0">
              <a:buFont typeface="Wingdings" pitchFamily="2" charset="2"/>
              <a:buChar char="Ø"/>
            </a:pPr>
            <a:endParaRPr altLang="en-US" lang="en-US"/>
          </a:p>
          <a:p>
            <a:pPr eaLnBrk="1" hangingPunct="1" latinLnBrk="1" lvl="0">
              <a:buFont typeface="Wingdings" pitchFamily="2" charset="2"/>
              <a:buChar char="Ø"/>
            </a:pPr>
            <a:r>
              <a:rPr altLang="en-US" lang="en-US"/>
              <a:t>She therefore established hospital sanitary conditions where units were cleaned and clothing washed regularly.</a:t>
            </a:r>
          </a:p>
          <a:p>
            <a:pPr eaLnBrk="1" hangingPunct="1" latinLnBrk="1" lvl="0">
              <a:buFont typeface="Wingdings" pitchFamily="2" charset="2"/>
              <a:buChar char="Ø"/>
            </a:pPr>
            <a:endParaRPr altLang="en-US" lang="en-US"/>
          </a:p>
          <a:p>
            <a:pPr eaLnBrk="1" hangingPunct="1" latinLnBrk="1" lvl="0">
              <a:buFont typeface="Wingdings" pitchFamily="2" charset="2"/>
              <a:buChar char="Ø"/>
            </a:pPr>
            <a:r>
              <a:rPr altLang="en-US" lang="en-US"/>
              <a:t>The soldiers received nursing care both day and night</a:t>
            </a:r>
          </a:p>
          <a:p>
            <a:pPr eaLnBrk="1" hangingPunct="1" latinLnBrk="1" lvl="0">
              <a:buFont typeface="Wingdings" pitchFamily="2" charset="2"/>
              <a:buChar char="Ø"/>
            </a:pPr>
            <a:r>
              <a:rPr altLang="en-US" lang="en-US"/>
              <a:t>Nightingale reforms reduced mortality rate of soldiers from 42.7% to 2.2% in 6 months.</a:t>
            </a:r>
          </a:p>
          <a:p>
            <a:pPr eaLnBrk="1" hangingPunct="1" latinLnBrk="1" lvl="0"/>
            <a:endParaRPr altLang="en-US" lang="en-US"/>
          </a:p>
          <a:p>
            <a:pPr eaLnBrk="1" hangingPunct="1" latinLnBrk="1" lvl="0"/>
            <a:endParaRPr altLang="en-US" lang="en-US"/>
          </a:p>
        </p:txBody>
      </p:sp>
    </p:spTree>
  </p:cSld>
  <p:clrMapOvr>
    <a:masterClrMapping/>
  </p:clrMapOvr>
  <p:transition spd="slow" advClick="1">
    <p:wheel spokes="1"/>
  </p:transition>
  <p:timing/>
</p:sld>
</file>

<file path=ppt/slides/slide450.xml><?xml version="1.0" encoding="utf-8"?>
<p:sld xmlns:a="http://schemas.openxmlformats.org/drawingml/2006/main" xmlns:r="http://schemas.openxmlformats.org/officeDocument/2006/relationships" xmlns:p="http://schemas.openxmlformats.org/presentationml/2006/main" showMasterSp="1">
  <p:cSld>
    <p:spTree>
      <p:nvGrpSpPr>
        <p:cNvPr id="1546" name=""/>
        <p:cNvGrpSpPr/>
        <p:nvPr/>
      </p:nvGrpSpPr>
      <p:grpSpPr>
        <a:xfrm rot="0">
          <a:off x="0" y="0"/>
          <a:ext cx="0" cy="0"/>
          <a:chOff x="0" y="0"/>
          <a:chExt cx="0" cy="0"/>
        </a:xfrm>
      </p:grpSpPr>
      <p:sp>
        <p:nvSpPr>
          <p:cNvPr id="1049249" name=""/>
          <p:cNvSpPr/>
          <p:nvPr>
            <p:ph sz="full" idx="1"/>
          </p:nvPr>
        </p:nvSpPr>
        <p:spPr>
          <a:xfrm rot="0">
            <a:off x="457200" y="1935162"/>
            <a:ext cx="8229600" cy="4389437"/>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algn="ctr" indent="0" lvl="0" marL="0">
              <a:buNone/>
            </a:pPr>
            <a:r>
              <a:rPr altLang="en-US" b="1" lang="en-US"/>
              <a:t>ASSIGNMENT</a:t>
            </a:r>
          </a:p>
          <a:p>
            <a:pPr indent="0" lvl="0" marL="0">
              <a:buNone/>
            </a:pPr>
            <a:r>
              <a:rPr altLang="en-US" lang="en-US"/>
              <a:t>Write notes on the procedure of patient admission from the KMTC procedure manual page 75 - 76</a:t>
            </a:r>
          </a:p>
        </p:txBody>
      </p:sp>
    </p:spTree>
  </p:cSld>
  <p:clrMapOvr>
    <a:masterClrMapping/>
  </p:clrMapOvr>
  <p:transition spd="slow" advClick="1">
    <p:wheel spokes="1"/>
  </p:transition>
  <p:timing/>
</p:sld>
</file>

<file path=ppt/slides/slide451.xml><?xml version="1.0" encoding="utf-8"?>
<p:sld xmlns:a="http://schemas.openxmlformats.org/drawingml/2006/main" xmlns:r="http://schemas.openxmlformats.org/officeDocument/2006/relationships" xmlns:p="http://schemas.openxmlformats.org/presentationml/2006/main" showMasterSp="1">
  <p:cSld>
    <p:spTree>
      <p:nvGrpSpPr>
        <p:cNvPr id="1547" name=""/>
        <p:cNvGrpSpPr/>
        <p:nvPr/>
      </p:nvGrpSpPr>
      <p:grpSpPr>
        <a:xfrm rot="0">
          <a:off x="0" y="0"/>
          <a:ext cx="0" cy="0"/>
          <a:chOff x="0" y="0"/>
          <a:chExt cx="0" cy="0"/>
        </a:xfrm>
      </p:grpSpPr>
      <p:sp>
        <p:nvSpPr>
          <p:cNvPr id="1049250" name=""/>
          <p:cNvSpPr/>
          <p:nvPr>
            <p:ph sz="full" idx="1"/>
          </p:nvPr>
        </p:nvSpPr>
        <p:spPr>
          <a:xfrm rot="0">
            <a:off x="457200" y="762000"/>
            <a:ext cx="8229600" cy="55626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algn="ctr" indent="0" lvl="0" marL="0">
              <a:buNone/>
            </a:pPr>
            <a:r>
              <a:rPr altLang="en-US" b="1" lang="en-US"/>
              <a:t>ADMISSION PROCESS</a:t>
            </a:r>
          </a:p>
          <a:p>
            <a:pPr indent="0" lvl="0" marL="0">
              <a:buFont typeface="Wingdings" pitchFamily="2" charset="2"/>
              <a:buChar char="Ø"/>
            </a:pPr>
            <a:r>
              <a:rPr altLang="en-US" lang="en-US"/>
              <a:t>Asses the following: Physical and psychological state of the patient; Number of patient’s companions; provisional diagnosis</a:t>
            </a:r>
          </a:p>
          <a:p>
            <a:pPr indent="0" lvl="0" marL="0">
              <a:buFont typeface="Wingdings" pitchFamily="2" charset="2"/>
              <a:buChar char="Ø"/>
            </a:pPr>
            <a:r>
              <a:rPr altLang="en-US" lang="en-US"/>
              <a:t>Review admission requirements according to the hospital policy</a:t>
            </a:r>
          </a:p>
          <a:p>
            <a:pPr indent="0" lvl="0" marL="0">
              <a:buFont typeface="Wingdings" pitchFamily="2" charset="2"/>
              <a:buChar char="Ø"/>
            </a:pPr>
            <a:r>
              <a:rPr altLang="en-US" lang="en-US"/>
              <a:t>Explain the procedure to the patient and companion</a:t>
            </a:r>
          </a:p>
          <a:p>
            <a:pPr indent="0" lvl="0" marL="0">
              <a:buNone/>
            </a:pPr>
            <a:r>
              <a:rPr altLang="en-US" b="1" lang="en-US"/>
              <a:t>Requirements</a:t>
            </a:r>
          </a:p>
          <a:p>
            <a:pPr indent="0" lvl="0" marL="0">
              <a:buFont typeface="Wingdings" pitchFamily="2" charset="2"/>
              <a:buChar char="Ø"/>
            </a:pPr>
            <a:r>
              <a:rPr altLang="en-US" lang="en-US"/>
              <a:t>Pen</a:t>
            </a:r>
          </a:p>
          <a:p>
            <a:pPr indent="0" lvl="0" marL="0">
              <a:buFont typeface="Wingdings" pitchFamily="2" charset="2"/>
              <a:buChar char="Ø"/>
            </a:pPr>
            <a:r>
              <a:rPr altLang="en-US" lang="en-US"/>
              <a:t>Plain papers</a:t>
            </a:r>
          </a:p>
          <a:p>
            <a:pPr indent="0" lvl="0" marL="0">
              <a:buFont typeface="Wingdings" pitchFamily="2" charset="2"/>
              <a:buChar char="Ø"/>
            </a:pPr>
            <a:r>
              <a:rPr altLang="en-US" lang="en-US"/>
              <a:t>Continuation sheets</a:t>
            </a:r>
          </a:p>
          <a:p>
            <a:pPr indent="0" lvl="0" marL="0">
              <a:buFont typeface="Wingdings" pitchFamily="2" charset="2"/>
              <a:buChar char="Ø"/>
            </a:pPr>
            <a:r>
              <a:rPr altLang="en-US" lang="en-US"/>
              <a:t>Treatment trolley</a:t>
            </a:r>
          </a:p>
          <a:p>
            <a:pPr indent="0" lvl="0" marL="0"/>
            <a:endParaRPr altLang="en-US" lang="en-US"/>
          </a:p>
        </p:txBody>
      </p:sp>
    </p:spTree>
  </p:cSld>
  <p:clrMapOvr>
    <a:masterClrMapping/>
  </p:clrMapOvr>
  <p:transition spd="slow" advClick="1">
    <p:wheel spokes="1"/>
  </p:transition>
  <p:timing/>
</p:sld>
</file>

<file path=ppt/slides/slide452.xml><?xml version="1.0" encoding="utf-8"?>
<p:sld xmlns:a="http://schemas.openxmlformats.org/drawingml/2006/main" xmlns:r="http://schemas.openxmlformats.org/officeDocument/2006/relationships" xmlns:p="http://schemas.openxmlformats.org/presentationml/2006/main" showMasterSp="1">
  <p:cSld>
    <p:spTree>
      <p:nvGrpSpPr>
        <p:cNvPr id="1548" name=""/>
        <p:cNvGrpSpPr/>
        <p:nvPr/>
      </p:nvGrpSpPr>
      <p:grpSpPr>
        <a:xfrm rot="0">
          <a:off x="0" y="0"/>
          <a:ext cx="0" cy="0"/>
          <a:chOff x="0" y="0"/>
          <a:chExt cx="0" cy="0"/>
        </a:xfrm>
      </p:grpSpPr>
      <p:sp>
        <p:nvSpPr>
          <p:cNvPr id="1049251" name=""/>
          <p:cNvSpPr/>
          <p:nvPr>
            <p:ph sz="full" idx="1"/>
          </p:nvPr>
        </p:nvSpPr>
        <p:spPr>
          <a:xfrm rot="0">
            <a:off x="457200" y="457200"/>
            <a:ext cx="8229600" cy="58674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lvl="0">
              <a:buFont typeface="Wingdings" pitchFamily="2" charset="2"/>
              <a:buChar char="Ø"/>
            </a:pPr>
            <a:r>
              <a:rPr altLang="en-US" lang="en-US"/>
              <a:t>Trolley with equipment for physical examination</a:t>
            </a:r>
          </a:p>
          <a:p>
            <a:pPr lvl="0">
              <a:buFont typeface="Wingdings" pitchFamily="2" charset="2"/>
              <a:buChar char="Ø"/>
            </a:pPr>
            <a:r>
              <a:rPr altLang="en-US" lang="en-US"/>
              <a:t>Consent forms</a:t>
            </a:r>
          </a:p>
          <a:p>
            <a:pPr lvl="0">
              <a:buFont typeface="Wingdings" pitchFamily="2" charset="2"/>
              <a:buChar char="Ø"/>
            </a:pPr>
            <a:r>
              <a:rPr altLang="en-US" lang="en-US"/>
              <a:t>Daily Bed Return (DBR)</a:t>
            </a:r>
          </a:p>
          <a:p>
            <a:pPr lvl="0">
              <a:buFont typeface="Wingdings" pitchFamily="2" charset="2"/>
              <a:buChar char="Ø"/>
            </a:pPr>
            <a:r>
              <a:rPr altLang="en-US" lang="en-US"/>
              <a:t>Admission record book</a:t>
            </a:r>
          </a:p>
          <a:p>
            <a:pPr lvl="0">
              <a:buFont typeface="Wingdings" pitchFamily="2" charset="2"/>
              <a:buChar char="Ø"/>
            </a:pPr>
            <a:r>
              <a:rPr altLang="en-US" lang="en-US"/>
              <a:t>Nursing cardex</a:t>
            </a:r>
          </a:p>
          <a:p>
            <a:pPr lvl="0">
              <a:buFont typeface="Wingdings" pitchFamily="2" charset="2"/>
              <a:buChar char="Ø"/>
            </a:pPr>
            <a:r>
              <a:rPr altLang="en-US" lang="en-US"/>
              <a:t>Assorted charts</a:t>
            </a:r>
          </a:p>
          <a:p>
            <a:pPr lvl="0">
              <a:buNone/>
            </a:pPr>
            <a:r>
              <a:rPr altLang="en-US" b="1" lang="en-US"/>
              <a:t>Environment</a:t>
            </a:r>
          </a:p>
          <a:p>
            <a:pPr lvl="0">
              <a:buFont typeface="Wingdings" pitchFamily="2" charset="2"/>
              <a:buChar char="Ø"/>
            </a:pPr>
            <a:r>
              <a:rPr altLang="en-US" lang="en-US"/>
              <a:t>A room that is well lit and ventilated</a:t>
            </a:r>
          </a:p>
          <a:p>
            <a:pPr lvl="0">
              <a:buFont typeface="Wingdings" pitchFamily="2" charset="2"/>
              <a:buChar char="Ø"/>
            </a:pPr>
            <a:r>
              <a:rPr altLang="en-US" lang="en-US"/>
              <a:t>Resuscitative equipment within reach</a:t>
            </a:r>
          </a:p>
          <a:p>
            <a:pPr lvl="0">
              <a:buFont typeface="Wingdings" pitchFamily="2" charset="2"/>
              <a:buChar char="Ø"/>
            </a:pPr>
            <a:r>
              <a:rPr altLang="en-US" lang="en-US"/>
              <a:t>Adequate comfortable seats</a:t>
            </a:r>
          </a:p>
          <a:p>
            <a:pPr lvl="0">
              <a:buFont typeface="Wingdings" pitchFamily="2" charset="2"/>
              <a:buChar char="Ø"/>
            </a:pPr>
            <a:r>
              <a:rPr altLang="en-US" lang="en-US"/>
              <a:t>Examination coach</a:t>
            </a:r>
          </a:p>
          <a:p>
            <a:pPr lvl="0">
              <a:buFont typeface="Wingdings" pitchFamily="2" charset="2"/>
              <a:buChar char="Ø"/>
            </a:pPr>
            <a:r>
              <a:rPr altLang="en-US" lang="en-US"/>
              <a:t>Hospital uniform</a:t>
            </a:r>
          </a:p>
        </p:txBody>
      </p:sp>
    </p:spTree>
  </p:cSld>
  <p:clrMapOvr>
    <a:masterClrMapping/>
  </p:clrMapOvr>
  <p:transition spd="slow" advClick="1">
    <p:wheel spokes="1"/>
  </p:transition>
  <p:timing/>
</p:sld>
</file>

<file path=ppt/slides/slide453.xml><?xml version="1.0" encoding="utf-8"?>
<p:sld xmlns:a="http://schemas.openxmlformats.org/drawingml/2006/main" xmlns:r="http://schemas.openxmlformats.org/officeDocument/2006/relationships" xmlns:p="http://schemas.openxmlformats.org/presentationml/2006/main" showMasterSp="1">
  <p:cSld>
    <p:spTree>
      <p:nvGrpSpPr>
        <p:cNvPr id="1549" name=""/>
        <p:cNvGrpSpPr/>
        <p:nvPr/>
      </p:nvGrpSpPr>
      <p:grpSpPr>
        <a:xfrm rot="0">
          <a:off x="0" y="0"/>
          <a:ext cx="0" cy="0"/>
          <a:chOff x="0" y="0"/>
          <a:chExt cx="0" cy="0"/>
        </a:xfrm>
      </p:grpSpPr>
      <p:sp>
        <p:nvSpPr>
          <p:cNvPr id="1049252" name=""/>
          <p:cNvSpPr/>
          <p:nvPr>
            <p:ph sz="full" idx="1"/>
          </p:nvPr>
        </p:nvSpPr>
        <p:spPr>
          <a:xfrm rot="0">
            <a:off x="457200" y="228600"/>
            <a:ext cx="8229600" cy="62484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lang="en-US"/>
              <a:t>Procedure</a:t>
            </a:r>
          </a:p>
          <a:p>
            <a:pPr indent="0" lvl="0" marL="0">
              <a:buFont typeface="Wingdings" pitchFamily="2" charset="2"/>
              <a:buChar char="Ø"/>
            </a:pPr>
            <a:r>
              <a:rPr altLang="en-US" lang="en-US"/>
              <a:t>Welcome the patient and the companions and offer them seats</a:t>
            </a:r>
          </a:p>
          <a:p>
            <a:pPr indent="0" lvl="0" marL="0">
              <a:buFont typeface="Wingdings" pitchFamily="2" charset="2"/>
              <a:buChar char="Ø"/>
            </a:pPr>
            <a:r>
              <a:rPr altLang="en-US" lang="en-US"/>
              <a:t>Identify the patient through the accompanying nurse/ companion</a:t>
            </a:r>
          </a:p>
          <a:p>
            <a:pPr indent="0" lvl="0" marL="0">
              <a:buFont typeface="Wingdings" pitchFamily="2" charset="2"/>
              <a:buChar char="Ø"/>
            </a:pPr>
            <a:r>
              <a:rPr altLang="en-US" lang="en-US"/>
              <a:t>Receive patient from accompanying nurse</a:t>
            </a:r>
          </a:p>
          <a:p>
            <a:pPr indent="0" lvl="0" marL="0">
              <a:buFont typeface="Wingdings" pitchFamily="2" charset="2"/>
              <a:buChar char="Ø"/>
            </a:pPr>
            <a:r>
              <a:rPr altLang="en-US" lang="en-US"/>
              <a:t>Check validity of admission documents and release the accompanying nurse</a:t>
            </a:r>
          </a:p>
          <a:p>
            <a:pPr indent="0" lvl="0" marL="0">
              <a:buFont typeface="Wingdings" pitchFamily="2" charset="2"/>
              <a:buChar char="Ø"/>
            </a:pPr>
            <a:r>
              <a:rPr altLang="en-US" lang="en-US"/>
              <a:t>Ensure patient’s privacy</a:t>
            </a:r>
          </a:p>
          <a:p>
            <a:pPr indent="0" lvl="0" marL="0">
              <a:buFont typeface="Wingdings" pitchFamily="2" charset="2"/>
              <a:buChar char="Ø"/>
            </a:pPr>
            <a:r>
              <a:rPr altLang="en-US" lang="en-US"/>
              <a:t>Take history from the patient or companion</a:t>
            </a:r>
          </a:p>
          <a:p>
            <a:pPr indent="0" lvl="0" marL="0">
              <a:buFont typeface="Wingdings" pitchFamily="2" charset="2"/>
              <a:buChar char="Ø"/>
            </a:pPr>
            <a:r>
              <a:rPr altLang="en-US" lang="en-US"/>
              <a:t>Perform physical examination</a:t>
            </a:r>
          </a:p>
          <a:p>
            <a:pPr indent="0" lvl="0" marL="0">
              <a:buFont typeface="Wingdings" pitchFamily="2" charset="2"/>
              <a:buChar char="Ø"/>
            </a:pPr>
            <a:r>
              <a:rPr altLang="en-US" lang="en-US"/>
              <a:t>Inspect all variations and identify items to be taken home by relatives. Label and list items to be left in the ward</a:t>
            </a:r>
          </a:p>
        </p:txBody>
      </p:sp>
    </p:spTree>
  </p:cSld>
  <p:clrMapOvr>
    <a:masterClrMapping/>
  </p:clrMapOvr>
  <p:transition spd="slow" advClick="1">
    <p:wheel spokes="1"/>
  </p:transition>
  <p:timing/>
</p:sld>
</file>

<file path=ppt/slides/slide454.xml><?xml version="1.0" encoding="utf-8"?>
<p:sld xmlns:a="http://schemas.openxmlformats.org/drawingml/2006/main" xmlns:r="http://schemas.openxmlformats.org/officeDocument/2006/relationships" xmlns:p="http://schemas.openxmlformats.org/presentationml/2006/main" showMasterSp="1">
  <p:cSld>
    <p:spTree>
      <p:nvGrpSpPr>
        <p:cNvPr id="1550" name=""/>
        <p:cNvGrpSpPr/>
        <p:nvPr/>
      </p:nvGrpSpPr>
      <p:grpSpPr>
        <a:xfrm rot="0">
          <a:off x="0" y="0"/>
          <a:ext cx="0" cy="0"/>
          <a:chOff x="0" y="0"/>
          <a:chExt cx="0" cy="0"/>
        </a:xfrm>
      </p:grpSpPr>
      <p:sp>
        <p:nvSpPr>
          <p:cNvPr id="1049253" name=""/>
          <p:cNvSpPr/>
          <p:nvPr>
            <p:ph sz="full" idx="1"/>
          </p:nvPr>
        </p:nvSpPr>
        <p:spPr>
          <a:xfrm rot="0">
            <a:off x="457200" y="533400"/>
            <a:ext cx="8229600" cy="57912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lvl="0">
              <a:buFont typeface="Wingdings" pitchFamily="2" charset="2"/>
              <a:buChar char="Ø"/>
            </a:pPr>
            <a:r>
              <a:rPr altLang="en-US" lang="en-US"/>
              <a:t>Allocate a bed to the patient</a:t>
            </a:r>
          </a:p>
          <a:p>
            <a:pPr lvl="0">
              <a:buFont typeface="Wingdings" pitchFamily="2" charset="2"/>
              <a:buChar char="Ø"/>
            </a:pPr>
            <a:r>
              <a:rPr altLang="en-US" lang="en-US"/>
              <a:t>Introduce patient to other staff and other inpatients</a:t>
            </a:r>
          </a:p>
          <a:p>
            <a:pPr lvl="0">
              <a:buFont typeface="Wingdings" pitchFamily="2" charset="2"/>
              <a:buChar char="Ø"/>
            </a:pPr>
            <a:r>
              <a:rPr altLang="en-US" lang="en-US"/>
              <a:t>Ensure patient takes bath and changes to the hospital uniform</a:t>
            </a:r>
          </a:p>
          <a:p>
            <a:pPr lvl="0">
              <a:buFont typeface="Wingdings" pitchFamily="2" charset="2"/>
              <a:buChar char="Ø"/>
            </a:pPr>
            <a:r>
              <a:rPr altLang="en-US" lang="en-US"/>
              <a:t>Give due treatment and inform the ward physician to review the patient</a:t>
            </a:r>
          </a:p>
          <a:p>
            <a:pPr lvl="0">
              <a:buFont typeface="Wingdings" pitchFamily="2" charset="2"/>
              <a:buChar char="Ø"/>
            </a:pPr>
            <a:r>
              <a:rPr altLang="en-US" lang="en-US"/>
              <a:t>Develop a nursing care plan and document</a:t>
            </a:r>
          </a:p>
          <a:p>
            <a:pPr lvl="0">
              <a:buFont typeface="Wingdings" pitchFamily="2" charset="2"/>
              <a:buChar char="Ø"/>
            </a:pPr>
            <a:r>
              <a:rPr altLang="en-US" lang="en-US"/>
              <a:t>Keep the patient’s file safe</a:t>
            </a:r>
          </a:p>
          <a:p>
            <a:pPr lvl="0">
              <a:buFont typeface="Wingdings" pitchFamily="2" charset="2"/>
              <a:buChar char="Ø"/>
            </a:pPr>
            <a:r>
              <a:rPr altLang="en-US" lang="en-US"/>
              <a:t>Clear equipment</a:t>
            </a:r>
          </a:p>
          <a:p>
            <a:pPr lvl="0">
              <a:buFont typeface="Wingdings" pitchFamily="2" charset="2"/>
              <a:buChar char="Ø"/>
            </a:pPr>
            <a:r>
              <a:rPr altLang="en-US" lang="en-US"/>
              <a:t>Record : History obtained, findings on physical examination, treatment given, findings of evaluation, time the patient was reviewed by physician and their recommendations </a:t>
            </a:r>
          </a:p>
        </p:txBody>
      </p:sp>
    </p:spTree>
  </p:cSld>
  <p:clrMapOvr>
    <a:masterClrMapping/>
  </p:clrMapOvr>
  <p:transition spd="slow" advClick="1">
    <p:wheel spokes="1"/>
  </p:transition>
  <p:timing/>
</p:sld>
</file>

<file path=ppt/slides/slide455.xml><?xml version="1.0" encoding="utf-8"?>
<p:sld xmlns:a="http://schemas.openxmlformats.org/drawingml/2006/main" xmlns:r="http://schemas.openxmlformats.org/officeDocument/2006/relationships" xmlns:p="http://schemas.openxmlformats.org/presentationml/2006/main" showMasterSp="1">
  <p:cSld>
    <p:spTree>
      <p:nvGrpSpPr>
        <p:cNvPr id="1551" name=""/>
        <p:cNvGrpSpPr/>
        <p:nvPr/>
      </p:nvGrpSpPr>
      <p:grpSpPr>
        <a:xfrm rot="0">
          <a:off x="0" y="0"/>
          <a:ext cx="0" cy="0"/>
          <a:chOff x="0" y="0"/>
          <a:chExt cx="0" cy="0"/>
        </a:xfrm>
      </p:grpSpPr>
      <p:sp>
        <p:nvSpPr>
          <p:cNvPr id="1049254" name=""/>
          <p:cNvSpPr/>
          <p:nvPr>
            <p:ph type="title" sz="full" idx="0"/>
          </p:nvPr>
        </p:nvSpPr>
        <p:spPr>
          <a:xfrm rot="0">
            <a:off x="457200" y="152400"/>
            <a:ext cx="8229600" cy="685800"/>
          </a:xfrm>
          <a:prstGeom prst="rect"/>
          <a:noFill/>
          <a:ln>
            <a:noFill/>
          </a:ln>
        </p:spPr>
        <p:txBody>
          <a:bodyPr anchor="b" bIns="0" lIns="0" rIns="0" tIns="45720" vert="horz"/>
          <a:lstStyle>
            <a:lvl1pPr algn="l" fontAlgn="base" indent="0" latinLnBrk="1" marL="0" rtl="0">
              <a:lnSpc>
                <a:spcPct val="100000"/>
              </a:lnSpc>
              <a:spcBef>
                <a:spcPct val="0"/>
              </a:spcBef>
              <a:spcAft>
                <a:spcPct val="0"/>
              </a:spcAft>
              <a:buFontTx/>
              <a:buNone/>
              <a:defRPr baseline="0" b="0" sz="5000" i="0" u="none">
                <a:solidFill>
                  <a:schemeClr val="lt2"/>
                </a:solidFill>
                <a:latin typeface="Calibri" pitchFamily="34" charset="0"/>
                <a:sym typeface="Calibri" pitchFamily="34" charset="0"/>
              </a:defRPr>
            </a:lvl1pPr>
          </a:lstStyle>
          <a:p>
            <a:pPr lvl="0"/>
            <a:r>
              <a:rPr altLang="en-US" b="1" lang="en-US"/>
              <a:t>Transfer of Patients</a:t>
            </a:r>
          </a:p>
        </p:txBody>
      </p:sp>
      <p:sp>
        <p:nvSpPr>
          <p:cNvPr id="1049255" name=""/>
          <p:cNvSpPr/>
          <p:nvPr>
            <p:ph sz="full" idx="1"/>
          </p:nvPr>
        </p:nvSpPr>
        <p:spPr>
          <a:xfrm rot="0">
            <a:off x="457200" y="914400"/>
            <a:ext cx="8229600" cy="54102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lang="en-US"/>
              <a:t>This is the releasing of patient/client from the current ward/department/hospital to another</a:t>
            </a:r>
          </a:p>
          <a:p>
            <a:pPr indent="0" lvl="0" marL="0">
              <a:buNone/>
            </a:pPr>
            <a:r>
              <a:rPr altLang="en-US" b="1" i="1" lang="en-US"/>
              <a:t>Purpose:</a:t>
            </a:r>
          </a:p>
          <a:p>
            <a:pPr indent="0" lvl="0" marL="0">
              <a:buNone/>
            </a:pPr>
            <a:r>
              <a:rPr altLang="en-US" lang="en-US"/>
              <a:t>To send a patient for some specialized or advanced care</a:t>
            </a:r>
          </a:p>
          <a:p>
            <a:pPr indent="0" lvl="0" marL="0">
              <a:buNone/>
            </a:pPr>
            <a:r>
              <a:rPr altLang="en-US" b="1" i="1" lang="en-US"/>
              <a:t>Assess for: </a:t>
            </a:r>
          </a:p>
          <a:p>
            <a:pPr indent="0" lvl="0" marL="0">
              <a:buFont typeface="Wingdings" pitchFamily="2" charset="2"/>
              <a:buChar char="§"/>
            </a:pPr>
            <a:r>
              <a:rPr altLang="en-US" lang="en-US"/>
              <a:t>Reasons for transfer</a:t>
            </a:r>
          </a:p>
          <a:p>
            <a:pPr indent="0" lvl="0" marL="0">
              <a:buNone/>
            </a:pPr>
            <a:r>
              <a:rPr altLang="en-US" b="1" i="1" lang="en-US"/>
              <a:t>Method of transferring the patient</a:t>
            </a:r>
          </a:p>
          <a:p>
            <a:pPr indent="0" lvl="0" marL="0">
              <a:buFont typeface="Wingdings" pitchFamily="2" charset="2"/>
              <a:buChar char="Ø"/>
            </a:pPr>
            <a:r>
              <a:rPr altLang="en-US" lang="en-US"/>
              <a:t>Review on the knowledge concerning the transfer of patient</a:t>
            </a:r>
          </a:p>
          <a:p>
            <a:pPr indent="0" lvl="0" marL="0">
              <a:buFont typeface="Wingdings" pitchFamily="2" charset="2"/>
              <a:buChar char="Ø"/>
            </a:pPr>
            <a:r>
              <a:rPr altLang="en-US" lang="en-US"/>
              <a:t>Explain to the patient and family the division and room to which the patient is intended to be transferred to and the purpose of transfer</a:t>
            </a:r>
          </a:p>
          <a:p>
            <a:pPr indent="0" lvl="0" marL="0"/>
            <a:endParaRPr altLang="en-US" lang="en-US"/>
          </a:p>
        </p:txBody>
      </p:sp>
    </p:spTree>
  </p:cSld>
  <p:clrMapOvr>
    <a:masterClrMapping/>
  </p:clrMapOvr>
  <p:transition spd="slow" advClick="1">
    <p:wheel spokes="1"/>
  </p:transition>
  <p:timing/>
</p:sld>
</file>

<file path=ppt/slides/slide456.xml><?xml version="1.0" encoding="utf-8"?>
<p:sld xmlns:a="http://schemas.openxmlformats.org/drawingml/2006/main" xmlns:r="http://schemas.openxmlformats.org/officeDocument/2006/relationships" xmlns:p="http://schemas.openxmlformats.org/presentationml/2006/main" showMasterSp="1">
  <p:cSld>
    <p:spTree>
      <p:nvGrpSpPr>
        <p:cNvPr id="1552" name=""/>
        <p:cNvGrpSpPr/>
        <p:nvPr/>
      </p:nvGrpSpPr>
      <p:grpSpPr>
        <a:xfrm rot="0">
          <a:off x="0" y="0"/>
          <a:ext cx="0" cy="0"/>
          <a:chOff x="0" y="0"/>
          <a:chExt cx="0" cy="0"/>
        </a:xfrm>
      </p:grpSpPr>
      <p:sp>
        <p:nvSpPr>
          <p:cNvPr id="1049256" name=""/>
          <p:cNvSpPr/>
          <p:nvPr>
            <p:ph sz="full" idx="1"/>
          </p:nvPr>
        </p:nvSpPr>
        <p:spPr>
          <a:xfrm rot="0">
            <a:off x="457200" y="1935162"/>
            <a:ext cx="8229600" cy="4389437"/>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algn="ctr" indent="0" lvl="0" marL="0">
              <a:buNone/>
            </a:pPr>
            <a:r>
              <a:rPr altLang="en-US" b="1" lang="en-US"/>
              <a:t>ASSIGNMENT</a:t>
            </a:r>
          </a:p>
          <a:p>
            <a:pPr indent="0" lvl="0" marL="0">
              <a:buNone/>
            </a:pPr>
            <a:r>
              <a:rPr altLang="en-US" lang="en-US"/>
              <a:t>Write note on the procedure of patient transfer/ discharge from the KMTC procedure manual pages 77 - 78</a:t>
            </a:r>
          </a:p>
        </p:txBody>
      </p:sp>
    </p:spTree>
  </p:cSld>
  <p:clrMapOvr>
    <a:masterClrMapping/>
  </p:clrMapOvr>
  <p:transition spd="slow" advClick="1">
    <p:wheel spokes="1"/>
  </p:transition>
  <p:timing/>
</p:sld>
</file>

<file path=ppt/slides/slide457.xml><?xml version="1.0" encoding="utf-8"?>
<p:sld xmlns:a="http://schemas.openxmlformats.org/drawingml/2006/main" xmlns:r="http://schemas.openxmlformats.org/officeDocument/2006/relationships" xmlns:p="http://schemas.openxmlformats.org/presentationml/2006/main" showMasterSp="1">
  <p:cSld>
    <p:spTree>
      <p:nvGrpSpPr>
        <p:cNvPr id="1553" name=""/>
        <p:cNvGrpSpPr/>
        <p:nvPr/>
      </p:nvGrpSpPr>
      <p:grpSpPr>
        <a:xfrm rot="0">
          <a:off x="0" y="0"/>
          <a:ext cx="0" cy="0"/>
          <a:chOff x="0" y="0"/>
          <a:chExt cx="0" cy="0"/>
        </a:xfrm>
      </p:grpSpPr>
      <p:sp>
        <p:nvSpPr>
          <p:cNvPr id="1049257" name=""/>
          <p:cNvSpPr/>
          <p:nvPr>
            <p:ph sz="full" idx="1"/>
          </p:nvPr>
        </p:nvSpPr>
        <p:spPr>
          <a:xfrm rot="0">
            <a:off x="457200" y="1219200"/>
            <a:ext cx="8229600" cy="51054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lang="en-US"/>
              <a:t>Process</a:t>
            </a:r>
          </a:p>
          <a:p>
            <a:pPr indent="0" lvl="0" marL="0">
              <a:buFont typeface="Wingdings" pitchFamily="2" charset="2"/>
              <a:buChar char="Ø"/>
            </a:pPr>
            <a:r>
              <a:rPr altLang="en-US" lang="en-US"/>
              <a:t>Gather the clients personal belongings</a:t>
            </a:r>
          </a:p>
          <a:p>
            <a:pPr indent="0" lvl="0" marL="0">
              <a:buFont typeface="Wingdings" pitchFamily="2" charset="2"/>
              <a:buChar char="Ø"/>
            </a:pPr>
            <a:r>
              <a:rPr altLang="en-US" lang="en-US"/>
              <a:t>Gather re – usable equipment and supplies beside the patient’s bed e.g. bed pan, urinals, basin. </a:t>
            </a:r>
          </a:p>
          <a:p>
            <a:pPr indent="0" lvl="0" marL="0">
              <a:buFont typeface="Wingdings" pitchFamily="2" charset="2"/>
              <a:buChar char="Ø"/>
            </a:pPr>
            <a:r>
              <a:rPr altLang="en-US" lang="en-US"/>
              <a:t>Ensure all documentation is well done</a:t>
            </a:r>
          </a:p>
          <a:p>
            <a:pPr indent="0" lvl="0" marL="0">
              <a:buFont typeface="Wingdings" pitchFamily="2" charset="2"/>
              <a:buChar char="Ø"/>
            </a:pPr>
            <a:r>
              <a:rPr altLang="en-US" lang="en-US"/>
              <a:t>Assist the patient onto a wheel chair or stretcher</a:t>
            </a:r>
          </a:p>
          <a:p>
            <a:pPr indent="0" lvl="0" marL="0">
              <a:buFont typeface="Wingdings" pitchFamily="2" charset="2"/>
              <a:buChar char="Ø"/>
            </a:pPr>
            <a:r>
              <a:rPr altLang="en-US" lang="en-US"/>
              <a:t>Transport the patient, supplies, belongings and medical record to the receiving unit</a:t>
            </a:r>
          </a:p>
          <a:p>
            <a:pPr indent="0" lvl="0" marL="0">
              <a:buNone/>
            </a:pPr>
            <a:endParaRPr altLang="en-US" lang="en-US"/>
          </a:p>
        </p:txBody>
      </p:sp>
    </p:spTree>
  </p:cSld>
  <p:clrMapOvr>
    <a:masterClrMapping/>
  </p:clrMapOvr>
  <p:transition spd="slow" advClick="1">
    <p:wheel spokes="1"/>
  </p:transition>
  <p:timing/>
</p:sld>
</file>

<file path=ppt/slides/slide458.xml><?xml version="1.0" encoding="utf-8"?>
<p:sld xmlns:a="http://schemas.openxmlformats.org/drawingml/2006/main" xmlns:r="http://schemas.openxmlformats.org/officeDocument/2006/relationships" xmlns:p="http://schemas.openxmlformats.org/presentationml/2006/main" showMasterSp="1">
  <p:cSld>
    <p:spTree>
      <p:nvGrpSpPr>
        <p:cNvPr id="1554" name=""/>
        <p:cNvGrpSpPr/>
        <p:nvPr/>
      </p:nvGrpSpPr>
      <p:grpSpPr>
        <a:xfrm rot="0">
          <a:off x="0" y="0"/>
          <a:ext cx="0" cy="0"/>
          <a:chOff x="0" y="0"/>
          <a:chExt cx="0" cy="0"/>
        </a:xfrm>
      </p:grpSpPr>
      <p:sp>
        <p:nvSpPr>
          <p:cNvPr id="1049258" name=""/>
          <p:cNvSpPr/>
          <p:nvPr>
            <p:ph sz="full" idx="1"/>
          </p:nvPr>
        </p:nvSpPr>
        <p:spPr>
          <a:xfrm rot="0">
            <a:off x="457200" y="1143000"/>
            <a:ext cx="8229600" cy="51816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lvl="0">
              <a:buFont typeface="Wingdings" pitchFamily="2" charset="2"/>
              <a:buChar char="Ø"/>
            </a:pPr>
            <a:r>
              <a:rPr altLang="en-US" lang="en-US"/>
              <a:t>Announce the arrival of the patient at the center nursing station</a:t>
            </a:r>
          </a:p>
          <a:p>
            <a:pPr lvl="0">
              <a:buFont typeface="Wingdings" pitchFamily="2" charset="2"/>
              <a:buChar char="Ø"/>
            </a:pPr>
            <a:r>
              <a:rPr altLang="en-US" lang="en-US"/>
              <a:t>Give the receiving unit a verbal report of the client, current condition, major therapies being received and special nursing care needs and hand over</a:t>
            </a:r>
          </a:p>
          <a:p>
            <a:pPr lvl="0">
              <a:buFont typeface="Wingdings" pitchFamily="2" charset="2"/>
              <a:buChar char="Ø"/>
            </a:pPr>
            <a:r>
              <a:rPr altLang="en-US" lang="en-US"/>
              <a:t>Transfer the patient to new room and assist him/her in  to bed</a:t>
            </a:r>
          </a:p>
          <a:p>
            <a:pPr lvl="0">
              <a:buFont typeface="Wingdings" pitchFamily="2" charset="2"/>
              <a:buChar char="Ø"/>
            </a:pPr>
            <a:r>
              <a:rPr altLang="en-US" lang="en-US"/>
              <a:t>Ensure other agency departments are notified of the transfer</a:t>
            </a:r>
          </a:p>
          <a:p>
            <a:pPr lvl="0">
              <a:buFont typeface="Wingdings" pitchFamily="2" charset="2"/>
              <a:buChar char="Ø"/>
            </a:pPr>
            <a:endParaRPr altLang="en-US" lang="en-US"/>
          </a:p>
          <a:p>
            <a:pPr lvl="0">
              <a:buFont typeface="Wingdings" pitchFamily="2" charset="2"/>
              <a:buChar char="Ø"/>
            </a:pPr>
            <a:endParaRPr altLang="en-US" lang="en-US"/>
          </a:p>
        </p:txBody>
      </p:sp>
    </p:spTree>
  </p:cSld>
  <p:clrMapOvr>
    <a:masterClrMapping/>
  </p:clrMapOvr>
  <p:transition spd="slow" advClick="1">
    <p:wheel spokes="1"/>
  </p:transition>
  <p:timing/>
</p:sld>
</file>

<file path=ppt/slides/slide459.xml><?xml version="1.0" encoding="utf-8"?>
<p:sld xmlns:a="http://schemas.openxmlformats.org/drawingml/2006/main" xmlns:r="http://schemas.openxmlformats.org/officeDocument/2006/relationships" xmlns:p="http://schemas.openxmlformats.org/presentationml/2006/main" showMasterSp="1">
  <p:cSld>
    <p:spTree>
      <p:nvGrpSpPr>
        <p:cNvPr id="1555" name=""/>
        <p:cNvGrpSpPr/>
        <p:nvPr/>
      </p:nvGrpSpPr>
      <p:grpSpPr>
        <a:xfrm rot="0">
          <a:off x="0" y="0"/>
          <a:ext cx="0" cy="0"/>
          <a:chOff x="0" y="0"/>
          <a:chExt cx="0" cy="0"/>
        </a:xfrm>
      </p:grpSpPr>
      <p:sp>
        <p:nvSpPr>
          <p:cNvPr id="1049259" name=""/>
          <p:cNvSpPr/>
          <p:nvPr>
            <p:ph type="title" sz="full" idx="0"/>
          </p:nvPr>
        </p:nvSpPr>
        <p:spPr>
          <a:xfrm rot="0">
            <a:off x="457200" y="228600"/>
            <a:ext cx="8229600" cy="838200"/>
          </a:xfrm>
          <a:prstGeom prst="rect"/>
          <a:noFill/>
          <a:ln>
            <a:noFill/>
          </a:ln>
        </p:spPr>
        <p:txBody>
          <a:bodyPr anchor="b" bIns="0" lIns="0" rIns="0" tIns="45720" vert="horz"/>
          <a:lstStyle>
            <a:lvl1pPr algn="l" fontAlgn="base" indent="0" latinLnBrk="1" marL="0" rtl="0">
              <a:lnSpc>
                <a:spcPct val="100000"/>
              </a:lnSpc>
              <a:spcBef>
                <a:spcPct val="0"/>
              </a:spcBef>
              <a:spcAft>
                <a:spcPct val="0"/>
              </a:spcAft>
              <a:buFontTx/>
              <a:buNone/>
              <a:defRPr baseline="0" b="0" sz="5000" i="0" u="none">
                <a:solidFill>
                  <a:schemeClr val="lt2"/>
                </a:solidFill>
                <a:latin typeface="Calibri" pitchFamily="34" charset="0"/>
                <a:sym typeface="Calibri" pitchFamily="34" charset="0"/>
              </a:defRPr>
            </a:lvl1pPr>
          </a:lstStyle>
          <a:p>
            <a:pPr lvl="0"/>
            <a:r>
              <a:rPr altLang="en-US" b="1" lang="en-US"/>
              <a:t>Discharge of Patients</a:t>
            </a:r>
          </a:p>
        </p:txBody>
      </p:sp>
      <p:sp>
        <p:nvSpPr>
          <p:cNvPr id="1049260" name=""/>
          <p:cNvSpPr/>
          <p:nvPr>
            <p:ph sz="full" idx="1"/>
          </p:nvPr>
        </p:nvSpPr>
        <p:spPr>
          <a:xfrm rot="0">
            <a:off x="457200" y="1143000"/>
            <a:ext cx="8229600" cy="51816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lang="en-US"/>
              <a:t>T</a:t>
            </a:r>
            <a:r>
              <a:rPr altLang="en-US" lang="en-US"/>
              <a:t>his is the process of releasing of patient from the current inpatient care environment</a:t>
            </a:r>
          </a:p>
          <a:p>
            <a:pPr indent="0" lvl="0" marL="0">
              <a:buNone/>
            </a:pPr>
            <a:r>
              <a:rPr altLang="en-US" b="1" lang="en-US"/>
              <a:t>Purpose</a:t>
            </a:r>
          </a:p>
          <a:p>
            <a:pPr indent="0" lvl="0" marL="0">
              <a:buFont typeface="Wingdings" pitchFamily="2" charset="2"/>
              <a:buChar char="Ø"/>
            </a:pPr>
            <a:r>
              <a:rPr altLang="en-US" lang="en-US"/>
              <a:t>To provide effective integration of the patient with family, society</a:t>
            </a:r>
          </a:p>
          <a:p>
            <a:pPr indent="0" lvl="0" marL="0">
              <a:buFont typeface="Wingdings" pitchFamily="2" charset="2"/>
              <a:buChar char="Ø"/>
            </a:pPr>
            <a:r>
              <a:rPr altLang="en-US" lang="en-US"/>
              <a:t>To promote and resume optimal functioning</a:t>
            </a:r>
          </a:p>
          <a:p>
            <a:pPr indent="0" lvl="0" marL="0">
              <a:buNone/>
            </a:pPr>
            <a:r>
              <a:rPr altLang="en-US" b="1" lang="en-US"/>
              <a:t>Indications</a:t>
            </a:r>
          </a:p>
          <a:p>
            <a:pPr indent="0" lvl="0" marL="0">
              <a:buFont typeface="Wingdings" pitchFamily="2" charset="2"/>
              <a:buChar char="Ø"/>
            </a:pPr>
            <a:r>
              <a:rPr altLang="en-US" lang="en-US"/>
              <a:t>Patients who have recovered</a:t>
            </a:r>
          </a:p>
          <a:p>
            <a:pPr indent="0" lvl="0" marL="0">
              <a:buFont typeface="Wingdings" pitchFamily="2" charset="2"/>
              <a:buChar char="Ø"/>
            </a:pPr>
            <a:r>
              <a:rPr altLang="en-US" lang="en-US"/>
              <a:t>Patients ready to be rehabilitated in the environment of their choice (presumably home environment)</a:t>
            </a:r>
          </a:p>
          <a:p>
            <a:pPr indent="0" lvl="0" marL="0"/>
            <a:endParaRPr altLang="en-US" lang="en-US"/>
          </a:p>
        </p:txBody>
      </p:sp>
    </p:spTree>
  </p:cSld>
  <p:clrMapOvr>
    <a:masterClrMapping/>
  </p:clrMapOvr>
  <p:transition spd="slow" advClick="1">
    <p:wheel spokes="1"/>
  </p:transition>
  <p:timing/>
</p:sld>
</file>

<file path=ppt/slides/slide46.xml><?xml version="1.0" encoding="utf-8"?>
<p:sld xmlns:a="http://schemas.openxmlformats.org/drawingml/2006/main" xmlns:r="http://schemas.openxmlformats.org/officeDocument/2006/relationships" xmlns:p="http://schemas.openxmlformats.org/presentationml/2006/main" showMasterSp="1">
  <p:cSld>
    <p:spTree>
      <p:nvGrpSpPr>
        <p:cNvPr id="1128" name=""/>
        <p:cNvGrpSpPr/>
        <p:nvPr/>
      </p:nvGrpSpPr>
      <p:grpSpPr>
        <a:xfrm rot="0">
          <a:off x="0" y="0"/>
          <a:ext cx="0" cy="0"/>
          <a:chOff x="0" y="0"/>
          <a:chExt cx="0" cy="0"/>
        </a:xfrm>
      </p:grpSpPr>
      <p:sp>
        <p:nvSpPr>
          <p:cNvPr id="1048655" name=""/>
          <p:cNvSpPr/>
          <p:nvPr>
            <p:ph sz="full" idx="1"/>
          </p:nvPr>
        </p:nvSpPr>
        <p:spPr>
          <a:xfrm rot="0">
            <a:off x="457200" y="914400"/>
            <a:ext cx="8229600" cy="54864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eaLnBrk="1" hangingPunct="1" indent="0" latinLnBrk="1" lvl="0" marL="0">
              <a:buClr>
                <a:srgbClr val="DE6C36"/>
              </a:buClr>
              <a:buFont typeface="Arial" pitchFamily="0" charset="0"/>
              <a:buNone/>
            </a:pPr>
            <a:r>
              <a:rPr altLang="en-US" b="1" lang="en-US"/>
              <a:t>World War I</a:t>
            </a:r>
          </a:p>
          <a:p>
            <a:pPr eaLnBrk="1" hangingPunct="1" indent="0" latinLnBrk="1" lvl="0" marL="0">
              <a:buClr>
                <a:srgbClr val="DE6C36"/>
              </a:buClr>
              <a:buFont typeface="Wingdings" pitchFamily="2" charset="2"/>
              <a:buChar char="Ø"/>
            </a:pPr>
            <a:r>
              <a:rPr altLang="en-US" lang="en-US"/>
              <a:t>In the 1920s, hospitals and nursing schools began to expand. However, more and more male hospital administrations and physicians were governed with female student population</a:t>
            </a:r>
          </a:p>
          <a:p>
            <a:pPr eaLnBrk="1" hangingPunct="1" indent="0" latinLnBrk="1" lvl="0" marL="0">
              <a:buClr>
                <a:srgbClr val="DE6C36"/>
              </a:buClr>
              <a:buFont typeface="Wingdings" pitchFamily="2" charset="2"/>
              <a:buChar char="Ø"/>
            </a:pPr>
            <a:endParaRPr altLang="en-US" lang="en-US"/>
          </a:p>
          <a:p>
            <a:pPr eaLnBrk="1" hangingPunct="1" indent="0" latinLnBrk="1" lvl="0" marL="0">
              <a:buClr>
                <a:srgbClr val="DE6C36"/>
              </a:buClr>
              <a:buFont typeface="Wingdings" pitchFamily="2" charset="2"/>
              <a:buChar char="Ø"/>
            </a:pPr>
            <a:r>
              <a:rPr altLang="en-US" lang="en-US"/>
              <a:t>This paternalism slowed nursing progress towards professionalism for decades</a:t>
            </a:r>
          </a:p>
          <a:p>
            <a:pPr eaLnBrk="1" hangingPunct="1" indent="0" latinLnBrk="1" lvl="0" marL="0">
              <a:buClr>
                <a:srgbClr val="DE6C36"/>
              </a:buClr>
              <a:buFont typeface="Wingdings" pitchFamily="2" charset="2"/>
              <a:buChar char="Ø"/>
            </a:pPr>
            <a:endParaRPr altLang="en-US" lang="en-US"/>
          </a:p>
          <a:p>
            <a:pPr eaLnBrk="1" hangingPunct="1" indent="0" latinLnBrk="1" lvl="0" marL="0">
              <a:buClr>
                <a:srgbClr val="DE6C36"/>
              </a:buClr>
              <a:buFont typeface="Wingdings" pitchFamily="2" charset="2"/>
              <a:buChar char="Ø"/>
            </a:pPr>
            <a:r>
              <a:rPr altLang="en-US" lang="en-US"/>
              <a:t>By mid 1990, more women were going to college even though only limited numbers of nursing programs were available in the university</a:t>
            </a:r>
          </a:p>
          <a:p>
            <a:pPr eaLnBrk="1" hangingPunct="1" indent="0" latinLnBrk="1" lvl="0" marL="0">
              <a:buClr>
                <a:srgbClr val="DE6C36"/>
              </a:buClr>
            </a:pPr>
            <a:endParaRPr altLang="en-US" lang="en-US"/>
          </a:p>
          <a:p>
            <a:pPr eaLnBrk="1" hangingPunct="1" indent="0" latinLnBrk="1" lvl="0" marL="0">
              <a:buClr>
                <a:srgbClr val="DE6C36"/>
              </a:buClr>
            </a:pPr>
            <a:endParaRPr altLang="en-US" lang="en-US"/>
          </a:p>
        </p:txBody>
      </p:sp>
    </p:spTree>
  </p:cSld>
  <p:clrMapOvr>
    <a:masterClrMapping/>
  </p:clrMapOvr>
  <p:transition spd="slow" advClick="1">
    <p:wheel spokes="1"/>
  </p:transition>
  <p:timing/>
</p:sld>
</file>

<file path=ppt/slides/slide460.xml><?xml version="1.0" encoding="utf-8"?>
<p:sld xmlns:a="http://schemas.openxmlformats.org/drawingml/2006/main" xmlns:r="http://schemas.openxmlformats.org/officeDocument/2006/relationships" xmlns:p="http://schemas.openxmlformats.org/presentationml/2006/main" showMasterSp="1">
  <p:cSld>
    <p:spTree>
      <p:nvGrpSpPr>
        <p:cNvPr id="1556" name=""/>
        <p:cNvGrpSpPr/>
        <p:nvPr/>
      </p:nvGrpSpPr>
      <p:grpSpPr>
        <a:xfrm rot="0">
          <a:off x="0" y="0"/>
          <a:ext cx="0" cy="0"/>
          <a:chOff x="0" y="0"/>
          <a:chExt cx="0" cy="0"/>
        </a:xfrm>
      </p:grpSpPr>
      <p:sp>
        <p:nvSpPr>
          <p:cNvPr id="1049261" name=""/>
          <p:cNvSpPr/>
          <p:nvPr>
            <p:ph sz="full" idx="1"/>
          </p:nvPr>
        </p:nvSpPr>
        <p:spPr>
          <a:xfrm rot="0">
            <a:off x="457200" y="1066800"/>
            <a:ext cx="8229600" cy="52578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lang="en-US"/>
              <a:t>Process</a:t>
            </a:r>
          </a:p>
          <a:p>
            <a:pPr indent="0" lvl="0" marL="0">
              <a:buNone/>
            </a:pPr>
            <a:r>
              <a:rPr altLang="en-US" b="1" i="1" lang="en-US"/>
              <a:t>Assess for:</a:t>
            </a:r>
          </a:p>
          <a:p>
            <a:pPr indent="0" lvl="0" marL="0">
              <a:buFont typeface="Wingdings" pitchFamily="2" charset="2"/>
              <a:buChar char="Ø"/>
            </a:pPr>
            <a:r>
              <a:rPr altLang="en-US" lang="en-US"/>
              <a:t>Level of readiness of the patient</a:t>
            </a:r>
          </a:p>
          <a:p>
            <a:pPr indent="0" lvl="0" marL="0">
              <a:buFont typeface="Wingdings" pitchFamily="2" charset="2"/>
              <a:buChar char="Ø"/>
            </a:pPr>
            <a:r>
              <a:rPr altLang="en-US" lang="en-US"/>
              <a:t>Level of the preparedness of the patient’s relatives/ guardians</a:t>
            </a:r>
          </a:p>
          <a:p>
            <a:pPr indent="0" lvl="0" marL="0">
              <a:buFont typeface="Wingdings" pitchFamily="2" charset="2"/>
              <a:buChar char="Ø"/>
            </a:pPr>
            <a:r>
              <a:rPr altLang="en-US" lang="en-US"/>
              <a:t>Physical, psychological, spiritual and social needs of the patient</a:t>
            </a:r>
          </a:p>
          <a:p>
            <a:pPr indent="0" lvl="0" marL="0">
              <a:buFont typeface="Wingdings" pitchFamily="2" charset="2"/>
              <a:buChar char="Ø"/>
            </a:pPr>
            <a:r>
              <a:rPr altLang="en-US" lang="en-US"/>
              <a:t>Mode of travel and available resources</a:t>
            </a:r>
          </a:p>
          <a:p>
            <a:pPr indent="0" lvl="0" marL="0">
              <a:buFont typeface="Wingdings" pitchFamily="2" charset="2"/>
              <a:buChar char="Ø"/>
            </a:pPr>
            <a:r>
              <a:rPr altLang="en-US" lang="en-US"/>
              <a:t>Ensure resolution to therapy</a:t>
            </a:r>
          </a:p>
          <a:p>
            <a:pPr indent="0" lvl="0" marL="0"/>
            <a:endParaRPr altLang="en-US" lang="en-US"/>
          </a:p>
          <a:p>
            <a:pPr indent="0" lvl="0" marL="0"/>
            <a:endParaRPr altLang="en-US" lang="en-US"/>
          </a:p>
          <a:p>
            <a:pPr indent="0" lvl="0" marL="0"/>
            <a:endParaRPr altLang="en-US" lang="en-US"/>
          </a:p>
        </p:txBody>
      </p:sp>
    </p:spTree>
  </p:cSld>
  <p:clrMapOvr>
    <a:masterClrMapping/>
  </p:clrMapOvr>
  <p:transition spd="slow" advClick="1">
    <p:wheel spokes="1"/>
  </p:transition>
  <p:timing/>
</p:sld>
</file>

<file path=ppt/slides/slide461.xml><?xml version="1.0" encoding="utf-8"?>
<p:sld xmlns:a="http://schemas.openxmlformats.org/drawingml/2006/main" xmlns:r="http://schemas.openxmlformats.org/officeDocument/2006/relationships" xmlns:p="http://schemas.openxmlformats.org/presentationml/2006/main" showMasterSp="1">
  <p:cSld>
    <p:spTree>
      <p:nvGrpSpPr>
        <p:cNvPr id="1557" name=""/>
        <p:cNvGrpSpPr/>
        <p:nvPr/>
      </p:nvGrpSpPr>
      <p:grpSpPr>
        <a:xfrm rot="0">
          <a:off x="0" y="0"/>
          <a:ext cx="0" cy="0"/>
          <a:chOff x="0" y="0"/>
          <a:chExt cx="0" cy="0"/>
        </a:xfrm>
      </p:grpSpPr>
      <p:sp>
        <p:nvSpPr>
          <p:cNvPr id="1049262" name=""/>
          <p:cNvSpPr/>
          <p:nvPr>
            <p:ph sz="full" idx="1"/>
          </p:nvPr>
        </p:nvSpPr>
        <p:spPr>
          <a:xfrm rot="0">
            <a:off x="457200" y="1524000"/>
            <a:ext cx="8229600" cy="48006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lvl="0">
              <a:buFont typeface="Wingdings" pitchFamily="2" charset="2"/>
              <a:buChar char="Ø"/>
            </a:pPr>
            <a:r>
              <a:rPr altLang="en-US" lang="en-US"/>
              <a:t>Review patient’s notes (charts, cardex etc.)</a:t>
            </a:r>
          </a:p>
          <a:p>
            <a:pPr lvl="0">
              <a:buFont typeface="Wingdings" pitchFamily="2" charset="2"/>
              <a:buChar char="Ø"/>
            </a:pPr>
            <a:r>
              <a:rPr altLang="en-US" lang="en-US"/>
              <a:t>Review the discharge procedure and legal implications</a:t>
            </a:r>
          </a:p>
          <a:p>
            <a:pPr lvl="0">
              <a:buFont typeface="Wingdings" pitchFamily="2" charset="2"/>
              <a:buChar char="Ø"/>
            </a:pPr>
            <a:r>
              <a:rPr altLang="en-US" lang="en-US"/>
              <a:t>Prepare information to share with the patient</a:t>
            </a:r>
          </a:p>
          <a:p>
            <a:pPr lvl="0">
              <a:buFont typeface="Wingdings" pitchFamily="2" charset="2"/>
              <a:buChar char="Ø"/>
            </a:pPr>
            <a:r>
              <a:rPr altLang="en-US" lang="en-US"/>
              <a:t>Assign adequate time for the discharge process</a:t>
            </a:r>
          </a:p>
          <a:p>
            <a:pPr lvl="0">
              <a:buFont typeface="Wingdings" pitchFamily="2" charset="2"/>
              <a:buChar char="Ø"/>
            </a:pPr>
            <a:r>
              <a:rPr altLang="en-US" lang="en-US"/>
              <a:t>Prepare patient’s belonging</a:t>
            </a:r>
          </a:p>
          <a:p>
            <a:pPr lvl="0">
              <a:buFont typeface="Wingdings" pitchFamily="2" charset="2"/>
              <a:buChar char="Ø"/>
            </a:pPr>
            <a:r>
              <a:rPr altLang="en-US" lang="en-US"/>
              <a:t>Arrange for clearance of hospital bill</a:t>
            </a:r>
          </a:p>
          <a:p>
            <a:pPr lvl="0">
              <a:buFont typeface="Wingdings" pitchFamily="2" charset="2"/>
              <a:buChar char="Ø"/>
            </a:pPr>
            <a:r>
              <a:rPr altLang="en-US" lang="en-US"/>
              <a:t>Ensure prescriptions if appropriate are done and drugs collected and instructions on taking and storing them well explained</a:t>
            </a:r>
          </a:p>
          <a:p>
            <a:pPr lvl="0">
              <a:buFont typeface="Wingdings" pitchFamily="2" charset="2"/>
              <a:buChar char="Ø"/>
            </a:pPr>
            <a:endParaRPr altLang="en-US" lang="en-US"/>
          </a:p>
        </p:txBody>
      </p:sp>
    </p:spTree>
  </p:cSld>
  <p:clrMapOvr>
    <a:masterClrMapping/>
  </p:clrMapOvr>
  <p:transition spd="slow" advClick="1">
    <p:wheel spokes="1"/>
  </p:transition>
  <p:timing/>
</p:sld>
</file>

<file path=ppt/slides/slide462.xml><?xml version="1.0" encoding="utf-8"?>
<p:sld xmlns:a="http://schemas.openxmlformats.org/drawingml/2006/main" xmlns:r="http://schemas.openxmlformats.org/officeDocument/2006/relationships" xmlns:p="http://schemas.openxmlformats.org/presentationml/2006/main" showMasterSp="1">
  <p:cSld>
    <p:spTree>
      <p:nvGrpSpPr>
        <p:cNvPr id="1558" name=""/>
        <p:cNvGrpSpPr/>
        <p:nvPr/>
      </p:nvGrpSpPr>
      <p:grpSpPr>
        <a:xfrm rot="0">
          <a:off x="0" y="0"/>
          <a:ext cx="0" cy="0"/>
          <a:chOff x="0" y="0"/>
          <a:chExt cx="0" cy="0"/>
        </a:xfrm>
      </p:grpSpPr>
      <p:sp>
        <p:nvSpPr>
          <p:cNvPr id="1049263" name=""/>
          <p:cNvSpPr/>
          <p:nvPr>
            <p:ph sz="full" idx="1"/>
          </p:nvPr>
        </p:nvSpPr>
        <p:spPr>
          <a:xfrm rot="0">
            <a:off x="457200" y="1295400"/>
            <a:ext cx="8229600" cy="50292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lvl="0">
              <a:buFont typeface="Wingdings" pitchFamily="2" charset="2"/>
              <a:buChar char="Ø"/>
            </a:pPr>
            <a:r>
              <a:rPr altLang="en-US" lang="en-US"/>
              <a:t>Provide patient with a comfortable place to sit/lie</a:t>
            </a:r>
          </a:p>
          <a:p>
            <a:pPr lvl="0">
              <a:buFont typeface="Wingdings" pitchFamily="2" charset="2"/>
              <a:buChar char="Ø"/>
            </a:pPr>
            <a:r>
              <a:rPr altLang="en-US" lang="en-US"/>
              <a:t>Carry out physical and mental assessment</a:t>
            </a:r>
          </a:p>
          <a:p>
            <a:pPr lvl="0">
              <a:buFont typeface="Wingdings" pitchFamily="2" charset="2"/>
              <a:buChar char="Ø"/>
            </a:pPr>
            <a:r>
              <a:rPr altLang="en-US" lang="en-US"/>
              <a:t>Share information with the patient on his/her condition, including treatment, other measure to promote health when at home and follow – up schedule</a:t>
            </a:r>
          </a:p>
          <a:p>
            <a:pPr lvl="0">
              <a:buFont typeface="Wingdings" pitchFamily="2" charset="2"/>
              <a:buChar char="Ø"/>
            </a:pPr>
            <a:r>
              <a:rPr altLang="en-US" lang="en-US"/>
              <a:t>Allow the patient to leave</a:t>
            </a:r>
          </a:p>
        </p:txBody>
      </p:sp>
    </p:spTree>
  </p:cSld>
  <p:clrMapOvr>
    <a:masterClrMapping/>
  </p:clrMapOvr>
  <p:transition spd="slow" advClick="1">
    <p:wheel spokes="1"/>
  </p:transition>
  <p:timing/>
</p:sld>
</file>

<file path=ppt/slides/slide463.xml><?xml version="1.0" encoding="utf-8"?>
<p:sld xmlns:a="http://schemas.openxmlformats.org/drawingml/2006/main" xmlns:r="http://schemas.openxmlformats.org/officeDocument/2006/relationships" xmlns:p="http://schemas.openxmlformats.org/presentationml/2006/main" showMasterSp="1">
  <p:cSld>
    <p:spTree>
      <p:nvGrpSpPr>
        <p:cNvPr id="1559" name=""/>
        <p:cNvGrpSpPr/>
        <p:nvPr/>
      </p:nvGrpSpPr>
      <p:grpSpPr>
        <a:xfrm rot="0">
          <a:off x="0" y="0"/>
          <a:ext cx="0" cy="0"/>
          <a:chOff x="0" y="0"/>
          <a:chExt cx="0" cy="0"/>
        </a:xfrm>
      </p:grpSpPr>
      <p:sp>
        <p:nvSpPr>
          <p:cNvPr id="1049264" name=""/>
          <p:cNvSpPr/>
          <p:nvPr>
            <p:ph type="title" sz="full" idx="0"/>
          </p:nvPr>
        </p:nvSpPr>
        <p:spPr>
          <a:xfrm rot="0">
            <a:off x="381000" y="381000"/>
            <a:ext cx="8229600" cy="590550"/>
          </a:xfrm>
          <a:prstGeom prst="rect"/>
          <a:noFill/>
          <a:ln>
            <a:noFill/>
          </a:ln>
        </p:spPr>
        <p:txBody>
          <a:bodyPr anchor="b" bIns="0" lIns="0" rIns="0" tIns="45720" vert="horz"/>
          <a:lstStyle>
            <a:lvl1pPr algn="l" fontAlgn="base" indent="0" latinLnBrk="1" marL="0" rtl="0">
              <a:lnSpc>
                <a:spcPct val="100000"/>
              </a:lnSpc>
              <a:spcBef>
                <a:spcPct val="0"/>
              </a:spcBef>
              <a:spcAft>
                <a:spcPct val="0"/>
              </a:spcAft>
              <a:buFontTx/>
              <a:buNone/>
              <a:defRPr baseline="0" b="0" sz="5000" i="0" u="none">
                <a:solidFill>
                  <a:schemeClr val="lt2"/>
                </a:solidFill>
                <a:latin typeface="Calibri" pitchFamily="34" charset="0"/>
                <a:sym typeface="Calibri" pitchFamily="34" charset="0"/>
              </a:defRPr>
            </a:lvl1pPr>
          </a:lstStyle>
          <a:p>
            <a:pPr lvl="0"/>
            <a:r>
              <a:rPr altLang="en-US" b="1" sz="3600" lang="en-US"/>
              <a:t>Leaving Hospital Against Medical Advice</a:t>
            </a:r>
          </a:p>
        </p:txBody>
      </p:sp>
      <p:sp>
        <p:nvSpPr>
          <p:cNvPr id="1049265" name=""/>
          <p:cNvSpPr/>
          <p:nvPr>
            <p:ph sz="full" idx="1"/>
          </p:nvPr>
        </p:nvSpPr>
        <p:spPr>
          <a:xfrm rot="0">
            <a:off x="457200" y="1143000"/>
            <a:ext cx="8229600" cy="51816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lang="en-US"/>
              <a:t>Patient may leave hospital against medical advice due to the following:</a:t>
            </a:r>
          </a:p>
          <a:p>
            <a:pPr indent="0" lvl="0" marL="0">
              <a:buFont typeface="Wingdings" pitchFamily="2" charset="2"/>
              <a:buChar char="Ø"/>
            </a:pPr>
            <a:r>
              <a:rPr altLang="en-US" lang="en-US"/>
              <a:t>Increased hospital bill</a:t>
            </a:r>
          </a:p>
          <a:p>
            <a:pPr indent="0" lvl="0" marL="0">
              <a:buFont typeface="Wingdings" pitchFamily="2" charset="2"/>
              <a:buChar char="Ø"/>
            </a:pPr>
            <a:r>
              <a:rPr altLang="en-US" lang="en-US"/>
              <a:t>Not satisfied with the services being offered</a:t>
            </a:r>
          </a:p>
          <a:p>
            <a:pPr indent="0" lvl="0" marL="0">
              <a:buFont typeface="Wingdings" pitchFamily="2" charset="2"/>
              <a:buChar char="Ø"/>
            </a:pPr>
            <a:r>
              <a:rPr altLang="en-US" lang="en-US"/>
              <a:t>If this happens, the patient should sign a declaration form. This releases the doctors and other staff from responsibility incase something bad happens</a:t>
            </a:r>
          </a:p>
          <a:p>
            <a:pPr indent="0" lvl="0" marL="0">
              <a:buFont typeface="Wingdings" pitchFamily="2" charset="2"/>
              <a:buChar char="Ø"/>
            </a:pPr>
            <a:r>
              <a:rPr altLang="en-US" lang="en-US"/>
              <a:t>Note: Psychiatric patients should NEVER be allowed to leave hospital against medical advise since they don’t have insight.</a:t>
            </a:r>
          </a:p>
        </p:txBody>
      </p:sp>
    </p:spTree>
  </p:cSld>
  <p:clrMapOvr>
    <a:masterClrMapping/>
  </p:clrMapOvr>
  <p:transition spd="slow" advClick="1">
    <p:wheel spokes="1"/>
  </p:transition>
  <p:timing/>
</p:sld>
</file>

<file path=ppt/slides/slide464.xml><?xml version="1.0" encoding="utf-8"?>
<p:sld xmlns:a="http://schemas.openxmlformats.org/drawingml/2006/main" xmlns:r="http://schemas.openxmlformats.org/officeDocument/2006/relationships" xmlns:p="http://schemas.openxmlformats.org/presentationml/2006/main" showMasterSp="1">
  <p:cSld>
    <p:spTree>
      <p:nvGrpSpPr>
        <p:cNvPr id="1560" name=""/>
        <p:cNvGrpSpPr/>
        <p:nvPr/>
      </p:nvGrpSpPr>
      <p:grpSpPr>
        <a:xfrm rot="0">
          <a:off x="0" y="0"/>
          <a:ext cx="0" cy="0"/>
          <a:chOff x="0" y="0"/>
          <a:chExt cx="0" cy="0"/>
        </a:xfrm>
      </p:grpSpPr>
      <p:pic>
        <p:nvPicPr>
          <p:cNvPr id="2097208" name=""/>
          <p:cNvPicPr>
            <a:picLocks/>
          </p:cNvPicPr>
          <p:nvPr>
            <p:ph type="ctrTitle" sz="full" idx="7"/>
          </p:nvPr>
        </p:nvPicPr>
        <p:blipFill>
          <a:blip xmlns:r="http://schemas.openxmlformats.org/officeDocument/2006/relationships" r:embed="rId1"/>
          <a:srcRect l="0" t="0" r="0" b="0"/>
          <a:stretch>
            <a:fillRect/>
          </a:stretch>
        </p:blipFill>
        <p:spPr>
          <a:xfrm rot="0">
            <a:off x="530225" y="1749425"/>
            <a:ext cx="7864475" cy="2438400"/>
          </a:xfrm>
          <a:prstGeom prst="rect"/>
          <a:noFill/>
          <a:ln>
            <a:noFill/>
          </a:ln>
        </p:spPr>
      </p:pic>
    </p:spTree>
  </p:cSld>
  <p:clrMapOvr>
    <a:masterClrMapping/>
  </p:clrMapOvr>
  <p:transition spd="slow" advClick="1">
    <p:wheel spokes="1"/>
  </p:transition>
  <p:timing/>
</p:sld>
</file>

<file path=ppt/slides/slide465.xml><?xml version="1.0" encoding="utf-8"?>
<p:sld xmlns:a="http://schemas.openxmlformats.org/drawingml/2006/main" xmlns:r="http://schemas.openxmlformats.org/officeDocument/2006/relationships" xmlns:p="http://schemas.openxmlformats.org/presentationml/2006/main" showMasterSp="1">
  <p:cSld>
    <p:spTree>
      <p:nvGrpSpPr>
        <p:cNvPr id="1561" name=""/>
        <p:cNvGrpSpPr/>
        <p:nvPr/>
      </p:nvGrpSpPr>
      <p:grpSpPr>
        <a:xfrm rot="0">
          <a:off x="0" y="0"/>
          <a:ext cx="0" cy="0"/>
          <a:chOff x="0" y="0"/>
          <a:chExt cx="0" cy="0"/>
        </a:xfrm>
      </p:grpSpPr>
      <p:sp>
        <p:nvSpPr>
          <p:cNvPr id="1049266" name=""/>
          <p:cNvSpPr/>
          <p:nvPr>
            <p:ph sz="full" idx="1"/>
          </p:nvPr>
        </p:nvSpPr>
        <p:spPr>
          <a:xfrm rot="0">
            <a:off x="457200" y="1143000"/>
            <a:ext cx="8229600" cy="51816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lang="en-US"/>
              <a:t>Content </a:t>
            </a:r>
          </a:p>
          <a:p>
            <a:pPr indent="0" lvl="0" marL="0">
              <a:buFont typeface="Wingdings" pitchFamily="2" charset="2"/>
              <a:buChar char="Ø"/>
            </a:pPr>
            <a:r>
              <a:rPr altLang="en-US" lang="en-US"/>
              <a:t>Pharmacology</a:t>
            </a:r>
          </a:p>
          <a:p>
            <a:pPr indent="0" lvl="0" marL="0">
              <a:buFont typeface="Wingdings" pitchFamily="2" charset="2"/>
              <a:buChar char="Ø"/>
            </a:pPr>
            <a:r>
              <a:rPr altLang="en-US" lang="en-US"/>
              <a:t>Laws relating to the control of drugs</a:t>
            </a:r>
          </a:p>
          <a:p>
            <a:pPr indent="0" lvl="0" marL="0">
              <a:buFont typeface="Wingdings" pitchFamily="2" charset="2"/>
              <a:buChar char="Ø"/>
            </a:pPr>
            <a:r>
              <a:rPr altLang="en-US" lang="en-US"/>
              <a:t>Local regulations</a:t>
            </a:r>
          </a:p>
          <a:p>
            <a:pPr indent="0" lvl="0" marL="0">
              <a:buFont typeface="Wingdings" pitchFamily="2" charset="2"/>
              <a:buChar char="Ø"/>
            </a:pPr>
            <a:r>
              <a:rPr altLang="en-US" lang="en-US"/>
              <a:t>Drug standards</a:t>
            </a:r>
          </a:p>
          <a:p>
            <a:pPr indent="0" lvl="0" marL="0">
              <a:buFont typeface="Wingdings" pitchFamily="2" charset="2"/>
              <a:buChar char="Ø"/>
            </a:pPr>
            <a:r>
              <a:rPr altLang="en-US" lang="en-US"/>
              <a:t>Administration of medications [routes of administration, recording and reporting (inhalation – nebulization, steam treatment)]</a:t>
            </a:r>
          </a:p>
          <a:p>
            <a:pPr indent="0" lvl="0" marL="0"/>
            <a:endParaRPr altLang="en-US" lang="en-US"/>
          </a:p>
        </p:txBody>
      </p:sp>
    </p:spTree>
  </p:cSld>
  <p:clrMapOvr>
    <a:masterClrMapping/>
  </p:clrMapOvr>
  <p:transition spd="slow" advClick="1">
    <p:wheel spokes="1"/>
  </p:transition>
  <p:timing/>
</p:sld>
</file>

<file path=ppt/slides/slide466.xml><?xml version="1.0" encoding="utf-8"?>
<p:sld xmlns:a="http://schemas.openxmlformats.org/drawingml/2006/main" xmlns:r="http://schemas.openxmlformats.org/officeDocument/2006/relationships" xmlns:p="http://schemas.openxmlformats.org/presentationml/2006/main" showMasterSp="1">
  <p:cSld>
    <p:spTree>
      <p:nvGrpSpPr>
        <p:cNvPr id="1562" name=""/>
        <p:cNvGrpSpPr/>
        <p:nvPr/>
      </p:nvGrpSpPr>
      <p:grpSpPr>
        <a:xfrm rot="0">
          <a:off x="0" y="0"/>
          <a:ext cx="0" cy="0"/>
          <a:chOff x="0" y="0"/>
          <a:chExt cx="0" cy="0"/>
        </a:xfrm>
      </p:grpSpPr>
      <p:sp>
        <p:nvSpPr>
          <p:cNvPr id="1049267" name=""/>
          <p:cNvSpPr/>
          <p:nvPr>
            <p:ph sz="full" idx="1"/>
          </p:nvPr>
        </p:nvSpPr>
        <p:spPr>
          <a:xfrm rot="0">
            <a:off x="457200" y="1143000"/>
            <a:ext cx="8229600" cy="51816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lang="en-US"/>
              <a:t>Objectives:</a:t>
            </a:r>
          </a:p>
          <a:p>
            <a:pPr indent="0" lvl="0" marL="0">
              <a:buNone/>
            </a:pPr>
            <a:r>
              <a:rPr altLang="en-US" lang="en-US"/>
              <a:t>By the end of this section you should be able to:</a:t>
            </a:r>
          </a:p>
          <a:p>
            <a:pPr indent="0" lvl="0" marL="0">
              <a:buFont typeface="Wingdings" pitchFamily="2" charset="2"/>
              <a:buChar char="Ø"/>
            </a:pPr>
            <a:r>
              <a:rPr altLang="en-US" lang="en-US"/>
              <a:t>Explain the therapeutic doses and calculation of drugs in common use</a:t>
            </a:r>
          </a:p>
          <a:p>
            <a:pPr indent="0" lvl="0" marL="0">
              <a:buFont typeface="Wingdings" pitchFamily="2" charset="2"/>
              <a:buChar char="Ø"/>
            </a:pPr>
            <a:r>
              <a:rPr altLang="en-US" lang="en-US"/>
              <a:t>Describe drug interaction, drug assimilation, drug resistance, contraindications and side effects</a:t>
            </a:r>
          </a:p>
          <a:p>
            <a:pPr indent="0" lvl="0" marL="0">
              <a:buNone/>
            </a:pPr>
            <a:endParaRPr altLang="en-US" lang="en-US"/>
          </a:p>
          <a:p>
            <a:pPr indent="0" lvl="0" marL="0"/>
            <a:endParaRPr altLang="en-US" lang="en-US"/>
          </a:p>
          <a:p>
            <a:pPr indent="0" lvl="0" marL="0"/>
            <a:endParaRPr altLang="en-US" lang="en-US"/>
          </a:p>
        </p:txBody>
      </p:sp>
    </p:spTree>
  </p:cSld>
  <p:clrMapOvr>
    <a:masterClrMapping/>
  </p:clrMapOvr>
  <p:transition spd="slow" advClick="1">
    <p:wheel spokes="1"/>
  </p:transition>
  <p:timing/>
</p:sld>
</file>

<file path=ppt/slides/slide467.xml><?xml version="1.0" encoding="utf-8"?>
<p:sld xmlns:a="http://schemas.openxmlformats.org/drawingml/2006/main" xmlns:r="http://schemas.openxmlformats.org/officeDocument/2006/relationships" xmlns:p="http://schemas.openxmlformats.org/presentationml/2006/main" showMasterSp="1">
  <p:cSld>
    <p:spTree>
      <p:nvGrpSpPr>
        <p:cNvPr id="1563" name=""/>
        <p:cNvGrpSpPr/>
        <p:nvPr/>
      </p:nvGrpSpPr>
      <p:grpSpPr>
        <a:xfrm rot="0">
          <a:off x="0" y="0"/>
          <a:ext cx="0" cy="0"/>
          <a:chOff x="0" y="0"/>
          <a:chExt cx="0" cy="0"/>
        </a:xfrm>
      </p:grpSpPr>
      <p:sp>
        <p:nvSpPr>
          <p:cNvPr id="1049268" name=""/>
          <p:cNvSpPr/>
          <p:nvPr>
            <p:ph type="title" sz="full" idx="0"/>
          </p:nvPr>
        </p:nvSpPr>
        <p:spPr>
          <a:xfrm rot="0">
            <a:off x="457200" y="381000"/>
            <a:ext cx="8229600" cy="990600"/>
          </a:xfrm>
          <a:prstGeom prst="rect"/>
          <a:noFill/>
          <a:ln>
            <a:noFill/>
          </a:ln>
        </p:spPr>
        <p:txBody>
          <a:bodyPr anchor="b" bIns="0" lIns="0" rIns="0" tIns="45720" vert="horz"/>
          <a:lstStyle>
            <a:lvl1pPr algn="l" fontAlgn="base" indent="0" latinLnBrk="1" marL="0" rtl="0">
              <a:lnSpc>
                <a:spcPct val="100000"/>
              </a:lnSpc>
              <a:spcBef>
                <a:spcPct val="0"/>
              </a:spcBef>
              <a:spcAft>
                <a:spcPct val="0"/>
              </a:spcAft>
              <a:buFontTx/>
              <a:buNone/>
              <a:defRPr baseline="0" b="0" sz="5000" i="0" u="none">
                <a:solidFill>
                  <a:schemeClr val="lt2"/>
                </a:solidFill>
                <a:latin typeface="Calibri" pitchFamily="34" charset="0"/>
                <a:sym typeface="Calibri" pitchFamily="34" charset="0"/>
              </a:defRPr>
            </a:lvl1pPr>
          </a:lstStyle>
          <a:p>
            <a:pPr lvl="0"/>
            <a:r>
              <a:rPr altLang="en-US" b="1" lang="en-US"/>
              <a:t>Pharmacology</a:t>
            </a:r>
            <a:r>
              <a:rPr altLang="en-US" lang="en-US"/>
              <a:t> </a:t>
            </a:r>
          </a:p>
        </p:txBody>
      </p:sp>
      <p:sp>
        <p:nvSpPr>
          <p:cNvPr id="1049269" name=""/>
          <p:cNvSpPr/>
          <p:nvPr>
            <p:ph sz="full" idx="1"/>
          </p:nvPr>
        </p:nvSpPr>
        <p:spPr>
          <a:xfrm rot="0">
            <a:off x="457200" y="1600200"/>
            <a:ext cx="8229600" cy="47244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lvl="0">
              <a:buFont typeface="Wingdings" pitchFamily="2" charset="2"/>
              <a:buChar char="Ø"/>
            </a:pPr>
            <a:r>
              <a:rPr altLang="en-US" lang="en-US"/>
              <a:t>It is the science of drugs, which includes their preparation, use and effects’. </a:t>
            </a:r>
          </a:p>
          <a:p>
            <a:pPr lvl="0">
              <a:buFont typeface="Wingdings" pitchFamily="2" charset="2"/>
              <a:buChar char="Ø"/>
            </a:pPr>
            <a:r>
              <a:rPr altLang="en-US" lang="en-US"/>
              <a:t>Broader definition of pharmacology is 'the study of the effects of chemical substances on living tissues‘</a:t>
            </a:r>
          </a:p>
          <a:p>
            <a:pPr lvl="0">
              <a:buFont typeface="Wingdings" pitchFamily="2" charset="2"/>
              <a:buChar char="Ø"/>
            </a:pPr>
            <a:r>
              <a:rPr altLang="en-US" lang="en-US"/>
              <a:t>In nursing practice at times you diagnose and treat minor illnesses and are involved in the prescribing of medications. </a:t>
            </a:r>
          </a:p>
          <a:p>
            <a:pPr lvl="0">
              <a:buFont typeface="Wingdings" pitchFamily="2" charset="2"/>
              <a:buChar char="Ø"/>
            </a:pPr>
            <a:r>
              <a:rPr altLang="en-US" lang="en-US"/>
              <a:t>When administering drugs you must detect early signs and symptoms of toxicity, adverse reactions and drug interactions as well as therapeutic responses.</a:t>
            </a:r>
          </a:p>
        </p:txBody>
      </p:sp>
    </p:spTree>
  </p:cSld>
  <p:clrMapOvr>
    <a:masterClrMapping/>
  </p:clrMapOvr>
  <p:transition spd="slow" advClick="1">
    <p:wheel spokes="1"/>
  </p:transition>
  <p:timing/>
</p:sld>
</file>

<file path=ppt/slides/slide468.xml><?xml version="1.0" encoding="utf-8"?>
<p:sld xmlns:a="http://schemas.openxmlformats.org/drawingml/2006/main" xmlns:r="http://schemas.openxmlformats.org/officeDocument/2006/relationships" xmlns:p="http://schemas.openxmlformats.org/presentationml/2006/main" showMasterSp="1">
  <p:cSld>
    <p:spTree>
      <p:nvGrpSpPr>
        <p:cNvPr id="1564" name=""/>
        <p:cNvGrpSpPr/>
        <p:nvPr/>
      </p:nvGrpSpPr>
      <p:grpSpPr>
        <a:xfrm rot="0">
          <a:off x="0" y="0"/>
          <a:ext cx="0" cy="0"/>
          <a:chOff x="0" y="0"/>
          <a:chExt cx="0" cy="0"/>
        </a:xfrm>
      </p:grpSpPr>
      <p:sp>
        <p:nvSpPr>
          <p:cNvPr id="1049270" name=""/>
          <p:cNvSpPr/>
          <p:nvPr>
            <p:ph type="title" sz="full" idx="0"/>
          </p:nvPr>
        </p:nvSpPr>
        <p:spPr>
          <a:xfrm rot="0">
            <a:off x="457200" y="381000"/>
            <a:ext cx="8229600" cy="1143000"/>
          </a:xfrm>
          <a:prstGeom prst="rect"/>
          <a:noFill/>
          <a:ln>
            <a:noFill/>
          </a:ln>
        </p:spPr>
        <p:txBody>
          <a:bodyPr anchor="b" bIns="0" lIns="0" rIns="0" tIns="45720" vert="horz"/>
          <a:lstStyle>
            <a:lvl1pPr algn="l" fontAlgn="base" indent="0" latinLnBrk="1" marL="0" rtl="0">
              <a:lnSpc>
                <a:spcPct val="100000"/>
              </a:lnSpc>
              <a:spcBef>
                <a:spcPct val="0"/>
              </a:spcBef>
              <a:spcAft>
                <a:spcPct val="0"/>
              </a:spcAft>
              <a:buFontTx/>
              <a:buNone/>
              <a:defRPr baseline="0" b="0" sz="5000" i="0" u="none">
                <a:solidFill>
                  <a:schemeClr val="lt2"/>
                </a:solidFill>
                <a:latin typeface="Calibri" pitchFamily="34" charset="0"/>
                <a:sym typeface="Calibri" pitchFamily="34" charset="0"/>
              </a:defRPr>
            </a:lvl1pPr>
          </a:lstStyle>
          <a:p>
            <a:pPr lvl="0"/>
            <a:r>
              <a:rPr altLang="en-US" b="1" lang="en-US"/>
              <a:t>Legal Aspects of Drugs</a:t>
            </a:r>
          </a:p>
        </p:txBody>
      </p:sp>
      <p:sp>
        <p:nvSpPr>
          <p:cNvPr id="1049271" name=""/>
          <p:cNvSpPr/>
          <p:nvPr>
            <p:ph sz="full" idx="1"/>
          </p:nvPr>
        </p:nvSpPr>
        <p:spPr>
          <a:xfrm rot="0">
            <a:off x="457200" y="1935162"/>
            <a:ext cx="8229600" cy="4389437"/>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lang="en-US"/>
              <a:t>There are two categories:</a:t>
            </a:r>
          </a:p>
          <a:p>
            <a:pPr indent="0" lvl="0" marL="0">
              <a:buFont typeface="Wingdings" pitchFamily="2" charset="2"/>
              <a:buChar char="Ø"/>
            </a:pPr>
            <a:r>
              <a:rPr altLang="en-US" lang="en-US"/>
              <a:t>Statutory legislations relating to acts of parliament: These are general policies for administration of drugs in all hospitals</a:t>
            </a:r>
          </a:p>
          <a:p>
            <a:pPr indent="0" lvl="0" marL="0">
              <a:buNone/>
            </a:pPr>
            <a:endParaRPr altLang="en-US" lang="en-US"/>
          </a:p>
          <a:p>
            <a:pPr indent="0" lvl="0" marL="0">
              <a:buFont typeface="Wingdings" pitchFamily="2" charset="2"/>
              <a:buChar char="Ø"/>
            </a:pPr>
            <a:r>
              <a:rPr altLang="en-US" lang="en-US"/>
              <a:t>Institution policies: Hospital policies for drug administration</a:t>
            </a:r>
          </a:p>
          <a:p>
            <a:pPr indent="0" lvl="0" marL="0"/>
            <a:endParaRPr altLang="en-US" lang="en-US"/>
          </a:p>
        </p:txBody>
      </p:sp>
    </p:spTree>
  </p:cSld>
  <p:clrMapOvr>
    <a:masterClrMapping/>
  </p:clrMapOvr>
  <p:transition spd="slow" advClick="1">
    <p:wheel spokes="1"/>
  </p:transition>
  <p:timing/>
</p:sld>
</file>

<file path=ppt/slides/slide469.xml><?xml version="1.0" encoding="utf-8"?>
<p:sld xmlns:a="http://schemas.openxmlformats.org/drawingml/2006/main" xmlns:r="http://schemas.openxmlformats.org/officeDocument/2006/relationships" xmlns:p="http://schemas.openxmlformats.org/presentationml/2006/main" showMasterSp="1">
  <p:cSld>
    <p:spTree>
      <p:nvGrpSpPr>
        <p:cNvPr id="1565" name=""/>
        <p:cNvGrpSpPr/>
        <p:nvPr/>
      </p:nvGrpSpPr>
      <p:grpSpPr>
        <a:xfrm rot="0">
          <a:off x="0" y="0"/>
          <a:ext cx="0" cy="0"/>
          <a:chOff x="0" y="0"/>
          <a:chExt cx="0" cy="0"/>
        </a:xfrm>
      </p:grpSpPr>
      <p:sp>
        <p:nvSpPr>
          <p:cNvPr id="1049272" name=""/>
          <p:cNvSpPr/>
          <p:nvPr>
            <p:ph sz="full" idx="1"/>
          </p:nvPr>
        </p:nvSpPr>
        <p:spPr>
          <a:xfrm rot="0">
            <a:off x="457200" y="990600"/>
            <a:ext cx="8229600" cy="53340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lang="en-US"/>
              <a:t>1. The Pharmacy and Poisons Act: Chapter 244 of the Laws of Kenya, 1989 </a:t>
            </a:r>
          </a:p>
          <a:p>
            <a:pPr indent="0" lvl="0" marL="0">
              <a:buNone/>
            </a:pPr>
            <a:endParaRPr altLang="en-US" lang="en-US"/>
          </a:p>
          <a:p>
            <a:pPr indent="0" lvl="0" marL="0">
              <a:buNone/>
            </a:pPr>
            <a:r>
              <a:rPr altLang="en-US" lang="en-US"/>
              <a:t>This act makes better provision of:</a:t>
            </a:r>
          </a:p>
          <a:p>
            <a:pPr indent="0" lvl="0" marL="0">
              <a:buFont typeface="Wingdings" pitchFamily="2" charset="2"/>
              <a:buChar char="Ø"/>
            </a:pPr>
            <a:r>
              <a:rPr altLang="en-US" lang="en-US"/>
              <a:t>Control of professional pharmacies</a:t>
            </a:r>
          </a:p>
          <a:p>
            <a:pPr indent="0" lvl="0" marL="0">
              <a:buFont typeface="Wingdings" pitchFamily="2" charset="2"/>
              <a:buChar char="Ø"/>
            </a:pPr>
            <a:r>
              <a:rPr altLang="en-US" lang="en-US"/>
              <a:t>Trade in drugs and poisons</a:t>
            </a:r>
          </a:p>
          <a:p>
            <a:pPr indent="0" lvl="0" marL="0">
              <a:buFont typeface="Wingdings" pitchFamily="2" charset="2"/>
              <a:buChar char="Ø"/>
            </a:pPr>
            <a:r>
              <a:rPr altLang="en-US" lang="en-US"/>
              <a:t>Defines many terminologies in pharmacy which include:</a:t>
            </a:r>
          </a:p>
          <a:p>
            <a:pPr indent="0" lvl="0" marL="0">
              <a:buNone/>
            </a:pPr>
            <a:r>
              <a:rPr altLang="en-US" b="1" i="1" lang="en-US"/>
              <a:t>a) Drug:</a:t>
            </a:r>
            <a:r>
              <a:rPr altLang="en-US" lang="en-US"/>
              <a:t> Any Medicine preparation or therapeutic substance</a:t>
            </a:r>
          </a:p>
          <a:p>
            <a:pPr indent="0" lvl="0" marL="0">
              <a:buNone/>
            </a:pPr>
            <a:r>
              <a:rPr altLang="en-US" b="1" i="1" lang="en-US"/>
              <a:t>b) Poison:</a:t>
            </a:r>
            <a:r>
              <a:rPr altLang="en-US" lang="en-US"/>
              <a:t> Any drug included in the poison list</a:t>
            </a:r>
          </a:p>
          <a:p>
            <a:pPr indent="0" lvl="0" marL="0"/>
            <a:endParaRPr altLang="en-US" lang="en-US"/>
          </a:p>
        </p:txBody>
      </p:sp>
    </p:spTree>
  </p:cSld>
  <p:clrMapOvr>
    <a:masterClrMapping/>
  </p:clrMapOvr>
  <p:transition spd="slow" advClick="1">
    <p:wheel spokes="1"/>
  </p:transition>
  <p:timing/>
</p:sld>
</file>

<file path=ppt/slides/slide47.xml><?xml version="1.0" encoding="utf-8"?>
<p:sld xmlns:a="http://schemas.openxmlformats.org/drawingml/2006/main" xmlns:r="http://schemas.openxmlformats.org/officeDocument/2006/relationships" xmlns:p="http://schemas.openxmlformats.org/presentationml/2006/main" showMasterSp="1">
  <p:cSld>
    <p:spTree>
      <p:nvGrpSpPr>
        <p:cNvPr id="1129" name=""/>
        <p:cNvGrpSpPr/>
        <p:nvPr/>
      </p:nvGrpSpPr>
      <p:grpSpPr>
        <a:xfrm rot="0">
          <a:off x="0" y="0"/>
          <a:ext cx="0" cy="0"/>
          <a:chOff x="0" y="0"/>
          <a:chExt cx="0" cy="0"/>
        </a:xfrm>
      </p:grpSpPr>
      <p:sp>
        <p:nvSpPr>
          <p:cNvPr id="1048656" name=""/>
          <p:cNvSpPr/>
          <p:nvPr>
            <p:ph sz="full" idx="1"/>
          </p:nvPr>
        </p:nvSpPr>
        <p:spPr>
          <a:xfrm rot="0">
            <a:off x="457200" y="990600"/>
            <a:ext cx="8229600" cy="5135562"/>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eaLnBrk="1" hangingPunct="1" indent="0" latinLnBrk="1" lvl="0" marL="0">
              <a:buNone/>
            </a:pPr>
            <a:r>
              <a:rPr altLang="en-US" b="1" lang="en-US"/>
              <a:t>World War II (1939 – 1945)</a:t>
            </a:r>
          </a:p>
          <a:p>
            <a:pPr eaLnBrk="1" hangingPunct="1" indent="0" latinLnBrk="1" lvl="0" marL="0">
              <a:buFont typeface="Wingdings" pitchFamily="2" charset="2"/>
              <a:buChar char="Ø"/>
            </a:pPr>
            <a:r>
              <a:rPr altLang="en-US" lang="en-US"/>
              <a:t>It had enormous effect on nursing. Qualified nurses were in demand. Training of nurses became associated with classroom and organized curriculum. </a:t>
            </a:r>
          </a:p>
          <a:p>
            <a:pPr eaLnBrk="1" hangingPunct="1" indent="0" latinLnBrk="1" lvl="0" marL="0">
              <a:buFont typeface="Wingdings" pitchFamily="2" charset="2"/>
              <a:buChar char="Ø"/>
            </a:pPr>
            <a:endParaRPr altLang="en-US" lang="en-US"/>
          </a:p>
          <a:p>
            <a:pPr eaLnBrk="1" hangingPunct="1" indent="0" latinLnBrk="1" lvl="0" marL="0">
              <a:buFont typeface="Wingdings" pitchFamily="2" charset="2"/>
              <a:buChar char="Ø"/>
            </a:pPr>
            <a:r>
              <a:rPr altLang="en-US" lang="en-US"/>
              <a:t>After the war, a small number of nurse officers entered undergraduate and graduate nursing programs</a:t>
            </a:r>
          </a:p>
          <a:p>
            <a:pPr eaLnBrk="1" hangingPunct="1" indent="0" latinLnBrk="1" lvl="0" marL="0">
              <a:buFont typeface="Wingdings" pitchFamily="2" charset="2"/>
              <a:buChar char="Ø"/>
            </a:pPr>
            <a:endParaRPr altLang="en-US" lang="en-US"/>
          </a:p>
          <a:p>
            <a:pPr eaLnBrk="1" hangingPunct="1" indent="0" latinLnBrk="1" lvl="0" marL="0">
              <a:buFont typeface="Wingdings" pitchFamily="2" charset="2"/>
              <a:buChar char="Ø"/>
            </a:pPr>
            <a:r>
              <a:rPr altLang="en-US" lang="en-US"/>
              <a:t>In late 1940s, nursing as a profession sought to meet the need of society and to organize the profession to meet those needs</a:t>
            </a:r>
          </a:p>
        </p:txBody>
      </p:sp>
    </p:spTree>
  </p:cSld>
  <p:clrMapOvr>
    <a:masterClrMapping/>
  </p:clrMapOvr>
  <p:transition spd="slow" advClick="1">
    <p:wheel spokes="1"/>
  </p:transition>
  <p:timing/>
</p:sld>
</file>

<file path=ppt/slides/slide470.xml><?xml version="1.0" encoding="utf-8"?>
<p:sld xmlns:a="http://schemas.openxmlformats.org/drawingml/2006/main" xmlns:r="http://schemas.openxmlformats.org/officeDocument/2006/relationships" xmlns:p="http://schemas.openxmlformats.org/presentationml/2006/main" showMasterSp="1">
  <p:cSld>
    <p:spTree>
      <p:nvGrpSpPr>
        <p:cNvPr id="1566" name=""/>
        <p:cNvGrpSpPr/>
        <p:nvPr/>
      </p:nvGrpSpPr>
      <p:grpSpPr>
        <a:xfrm rot="0">
          <a:off x="0" y="0"/>
          <a:ext cx="0" cy="0"/>
          <a:chOff x="0" y="0"/>
          <a:chExt cx="0" cy="0"/>
        </a:xfrm>
      </p:grpSpPr>
      <p:sp>
        <p:nvSpPr>
          <p:cNvPr id="1049273" name=""/>
          <p:cNvSpPr/>
          <p:nvPr>
            <p:ph sz="full" idx="1"/>
          </p:nvPr>
        </p:nvSpPr>
        <p:spPr>
          <a:xfrm rot="0">
            <a:off x="457200" y="1295400"/>
            <a:ext cx="8229600" cy="50292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i="1" lang="en-US"/>
              <a:t>c)Advertisement: </a:t>
            </a:r>
            <a:r>
              <a:rPr altLang="en-US" lang="en-US"/>
              <a:t>Any announcement made orally or by means of producing or transmitting light or sound</a:t>
            </a:r>
          </a:p>
          <a:p>
            <a:pPr indent="0" lvl="0" marL="0">
              <a:buNone/>
            </a:pPr>
            <a:r>
              <a:rPr altLang="en-US" b="1" i="1" lang="en-US"/>
              <a:t>d) Authorized practitioner/seller of poison: </a:t>
            </a:r>
            <a:r>
              <a:rPr altLang="en-US" lang="en-US"/>
              <a:t>A person lawfully carrying out business or pharmacy in accordance with provision of Act 244. Must be a registered pharmacist where certificate of registration is displayed</a:t>
            </a:r>
          </a:p>
          <a:p>
            <a:pPr indent="0" lvl="0" marL="0">
              <a:buNone/>
            </a:pPr>
            <a:r>
              <a:rPr altLang="en-US" b="1" i="1" lang="en-US"/>
              <a:t>e) Dispensing: </a:t>
            </a:r>
            <a:r>
              <a:rPr altLang="en-US" lang="en-US"/>
              <a:t>Supplying medicine or poison in accordance with prescription</a:t>
            </a:r>
          </a:p>
          <a:p>
            <a:pPr indent="0" lvl="0" marL="0"/>
            <a:endParaRPr altLang="en-US" lang="en-US"/>
          </a:p>
        </p:txBody>
      </p:sp>
    </p:spTree>
  </p:cSld>
  <p:clrMapOvr>
    <a:masterClrMapping/>
  </p:clrMapOvr>
  <p:transition spd="slow" advClick="1">
    <p:wheel spokes="1"/>
  </p:transition>
  <p:timing/>
</p:sld>
</file>

<file path=ppt/slides/slide471.xml><?xml version="1.0" encoding="utf-8"?>
<p:sld xmlns:a="http://schemas.openxmlformats.org/drawingml/2006/main" xmlns:r="http://schemas.openxmlformats.org/officeDocument/2006/relationships" xmlns:p="http://schemas.openxmlformats.org/presentationml/2006/main" showMasterSp="1">
  <p:cSld>
    <p:spTree>
      <p:nvGrpSpPr>
        <p:cNvPr id="1567" name=""/>
        <p:cNvGrpSpPr/>
        <p:nvPr/>
      </p:nvGrpSpPr>
      <p:grpSpPr>
        <a:xfrm rot="0">
          <a:off x="0" y="0"/>
          <a:ext cx="0" cy="0"/>
          <a:chOff x="0" y="0"/>
          <a:chExt cx="0" cy="0"/>
        </a:xfrm>
      </p:grpSpPr>
      <p:sp>
        <p:nvSpPr>
          <p:cNvPr id="1049274" name=""/>
          <p:cNvSpPr/>
          <p:nvPr>
            <p:ph sz="full" idx="1"/>
          </p:nvPr>
        </p:nvSpPr>
        <p:spPr>
          <a:xfrm rot="0">
            <a:off x="457200" y="914400"/>
            <a:ext cx="8229600" cy="54102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lang="en-US"/>
              <a:t>Legal Requirements of a Prescription</a:t>
            </a:r>
          </a:p>
          <a:p>
            <a:pPr indent="0" lvl="0" marL="0">
              <a:buFont typeface="Wingdings" pitchFamily="2" charset="2"/>
              <a:buChar char="Ø"/>
            </a:pPr>
            <a:r>
              <a:rPr altLang="en-US" lang="en-US"/>
              <a:t>Prescription should be in written form</a:t>
            </a:r>
          </a:p>
          <a:p>
            <a:pPr indent="0" lvl="0" marL="0">
              <a:buFont typeface="Wingdings" pitchFamily="2" charset="2"/>
              <a:buChar char="Ø"/>
            </a:pPr>
            <a:r>
              <a:rPr altLang="en-US" lang="en-US"/>
              <a:t>Should have the name and address of the person taking the drug</a:t>
            </a:r>
          </a:p>
          <a:p>
            <a:pPr indent="0" lvl="0" marL="0">
              <a:buFont typeface="Wingdings" pitchFamily="2" charset="2"/>
              <a:buChar char="Ø"/>
            </a:pPr>
            <a:r>
              <a:rPr altLang="en-US" lang="en-US"/>
              <a:t>Should be signed and dated by the person who wrote it</a:t>
            </a:r>
          </a:p>
          <a:p>
            <a:pPr indent="0" lvl="0" marL="0">
              <a:buFont typeface="Wingdings" pitchFamily="2" charset="2"/>
              <a:buChar char="Ø"/>
            </a:pPr>
            <a:r>
              <a:rPr altLang="en-US" lang="en-US"/>
              <a:t>Should be complete, specifying the medicine and dosage to be supplied</a:t>
            </a:r>
          </a:p>
          <a:p>
            <a:pPr indent="0" lvl="0" marL="0">
              <a:buFont typeface="Wingdings" pitchFamily="2" charset="2"/>
              <a:buChar char="Ø"/>
            </a:pPr>
            <a:r>
              <a:rPr altLang="en-US" lang="en-US"/>
              <a:t>If prepared by a dentist, should have words for dental treatment e.g. “for dental use only”</a:t>
            </a:r>
          </a:p>
          <a:p>
            <a:pPr indent="0" lvl="0" marL="0">
              <a:buFont typeface="Wingdings" pitchFamily="2" charset="2"/>
              <a:buChar char="Ø"/>
            </a:pPr>
            <a:r>
              <a:rPr altLang="en-US" lang="en-US"/>
              <a:t>Should have the name and address of the person to whom the drug will be delivered</a:t>
            </a:r>
          </a:p>
        </p:txBody>
      </p:sp>
    </p:spTree>
  </p:cSld>
  <p:clrMapOvr>
    <a:masterClrMapping/>
  </p:clrMapOvr>
  <p:transition spd="slow" advClick="1">
    <p:wheel spokes="1"/>
  </p:transition>
  <p:timing/>
</p:sld>
</file>

<file path=ppt/slides/slide472.xml><?xml version="1.0" encoding="utf-8"?>
<p:sld xmlns:a="http://schemas.openxmlformats.org/drawingml/2006/main" xmlns:r="http://schemas.openxmlformats.org/officeDocument/2006/relationships" xmlns:p="http://schemas.openxmlformats.org/presentationml/2006/main" showMasterSp="1">
  <p:cSld>
    <p:spTree>
      <p:nvGrpSpPr>
        <p:cNvPr id="1568" name=""/>
        <p:cNvGrpSpPr/>
        <p:nvPr/>
      </p:nvGrpSpPr>
      <p:grpSpPr>
        <a:xfrm rot="0">
          <a:off x="0" y="0"/>
          <a:ext cx="0" cy="0"/>
          <a:chOff x="0" y="0"/>
          <a:chExt cx="0" cy="0"/>
        </a:xfrm>
      </p:grpSpPr>
      <p:sp>
        <p:nvSpPr>
          <p:cNvPr id="1049275" name=""/>
          <p:cNvSpPr/>
          <p:nvPr>
            <p:ph sz="full" idx="1"/>
          </p:nvPr>
        </p:nvSpPr>
        <p:spPr>
          <a:xfrm rot="0">
            <a:off x="457200" y="457200"/>
            <a:ext cx="8229600" cy="60960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lang="en-US"/>
              <a:t> 2. The Narcotic Drugs and Psychotropic Substances (Control) Act, 1994 [Dangerous Drugs Act (DDA)]</a:t>
            </a:r>
          </a:p>
          <a:p>
            <a:pPr indent="0" lvl="0" marL="0">
              <a:buFont typeface="Wingdings" pitchFamily="2" charset="2"/>
              <a:buChar char="Ø"/>
            </a:pPr>
            <a:r>
              <a:rPr altLang="en-US" lang="en-US"/>
              <a:t>This is an Act of Parliament to make provision with respect to the control of the possession of, and trafficking in, narcotic drugs and psychotropic substances and cultivation of certain plants, to provide for forfeiture of property derived from, or used in, illicit traffic narcotic drugs and psychotropic substances and for connected purposes.</a:t>
            </a:r>
          </a:p>
          <a:p>
            <a:pPr indent="0" lvl="0" marL="0">
              <a:buFont typeface="Wingdings" pitchFamily="2" charset="2"/>
              <a:buChar char="Ø"/>
            </a:pPr>
            <a:r>
              <a:rPr altLang="en-US" lang="en-US"/>
              <a:t>Psychotropic medication include:</a:t>
            </a:r>
          </a:p>
          <a:p>
            <a:pPr indent="0" lvl="0" marL="0">
              <a:buFont typeface="Wingdings" pitchFamily="2" charset="2"/>
              <a:buChar char="§"/>
            </a:pPr>
            <a:r>
              <a:rPr altLang="en-US" lang="en-US"/>
              <a:t>Narcotics</a:t>
            </a:r>
          </a:p>
          <a:p>
            <a:pPr indent="0" lvl="0" marL="0">
              <a:buFont typeface="Wingdings" pitchFamily="2" charset="2"/>
              <a:buChar char="§"/>
            </a:pPr>
            <a:r>
              <a:rPr altLang="en-US" lang="en-US"/>
              <a:t>Antidepressants</a:t>
            </a:r>
          </a:p>
          <a:p>
            <a:pPr indent="0" lvl="0" marL="0">
              <a:buFont typeface="Wingdings" pitchFamily="2" charset="2"/>
              <a:buChar char="§"/>
            </a:pPr>
            <a:r>
              <a:rPr altLang="en-US" lang="en-US"/>
              <a:t>Stimulants</a:t>
            </a:r>
          </a:p>
          <a:p>
            <a:pPr indent="0" lvl="0" marL="0">
              <a:buFont typeface="Wingdings" pitchFamily="2" charset="2"/>
              <a:buChar char="§"/>
            </a:pPr>
            <a:r>
              <a:rPr altLang="en-US" lang="en-US"/>
              <a:t>Hallucinogens </a:t>
            </a:r>
          </a:p>
        </p:txBody>
      </p:sp>
    </p:spTree>
  </p:cSld>
  <p:clrMapOvr>
    <a:masterClrMapping/>
  </p:clrMapOvr>
  <p:transition spd="slow" advClick="1">
    <p:wheel spokes="1"/>
  </p:transition>
  <p:timing/>
</p:sld>
</file>

<file path=ppt/slides/slide473.xml><?xml version="1.0" encoding="utf-8"?>
<p:sld xmlns:a="http://schemas.openxmlformats.org/drawingml/2006/main" xmlns:r="http://schemas.openxmlformats.org/officeDocument/2006/relationships" xmlns:p="http://schemas.openxmlformats.org/presentationml/2006/main" showMasterSp="1">
  <p:cSld>
    <p:spTree>
      <p:nvGrpSpPr>
        <p:cNvPr id="1569" name=""/>
        <p:cNvGrpSpPr/>
        <p:nvPr/>
      </p:nvGrpSpPr>
      <p:grpSpPr>
        <a:xfrm rot="0">
          <a:off x="0" y="0"/>
          <a:ext cx="0" cy="0"/>
          <a:chOff x="0" y="0"/>
          <a:chExt cx="0" cy="0"/>
        </a:xfrm>
      </p:grpSpPr>
      <p:sp>
        <p:nvSpPr>
          <p:cNvPr id="1049276" name=""/>
          <p:cNvSpPr/>
          <p:nvPr>
            <p:ph sz="full" idx="1"/>
          </p:nvPr>
        </p:nvSpPr>
        <p:spPr>
          <a:xfrm rot="0">
            <a:off x="457200" y="1143000"/>
            <a:ext cx="8229600" cy="51816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lang="en-US"/>
              <a:t>It classifies the drugs based on their potential for abuse and dependence:</a:t>
            </a:r>
          </a:p>
          <a:p>
            <a:pPr indent="0" lvl="0" marL="0">
              <a:buNone/>
            </a:pPr>
            <a:endParaRPr altLang="en-US" lang="en-US"/>
          </a:p>
          <a:p>
            <a:pPr indent="0" lvl="0" marL="0">
              <a:buNone/>
            </a:pPr>
            <a:r>
              <a:rPr altLang="en-US" b="1" i="1" lang="en-US"/>
              <a:t>Schedule I</a:t>
            </a:r>
          </a:p>
          <a:p>
            <a:pPr indent="0" lvl="0" marL="0">
              <a:buFont typeface="Wingdings" pitchFamily="2" charset="2"/>
              <a:buChar char="Ø"/>
            </a:pPr>
            <a:r>
              <a:rPr altLang="en-US" lang="en-US"/>
              <a:t>They have the highest potential for abuse</a:t>
            </a:r>
          </a:p>
          <a:p>
            <a:pPr indent="0" lvl="0" marL="0">
              <a:buFont typeface="Wingdings" pitchFamily="2" charset="2"/>
              <a:buChar char="Ø"/>
            </a:pPr>
            <a:r>
              <a:rPr altLang="en-US" lang="en-US"/>
              <a:t>There is no acceptable medical use. They are not kept in health facilities e.g. Bhang, Cocaine, Heroine</a:t>
            </a:r>
          </a:p>
          <a:p>
            <a:pPr indent="0" lvl="0" marL="0">
              <a:buNone/>
            </a:pPr>
            <a:r>
              <a:rPr altLang="en-US" b="1" i="1" lang="en-US"/>
              <a:t>Schedule II</a:t>
            </a:r>
          </a:p>
          <a:p>
            <a:pPr indent="0" lvl="0" marL="0">
              <a:buFont typeface="Wingdings" pitchFamily="2" charset="2"/>
              <a:buChar char="Ø"/>
            </a:pPr>
            <a:r>
              <a:rPr altLang="en-US" lang="en-US"/>
              <a:t>They have a high potential for abuse</a:t>
            </a:r>
          </a:p>
          <a:p>
            <a:pPr indent="0" lvl="0" marL="0">
              <a:buFont typeface="Wingdings" pitchFamily="2" charset="2"/>
              <a:buChar char="Ø"/>
            </a:pPr>
            <a:r>
              <a:rPr altLang="en-US" lang="en-US"/>
              <a:t>Have severe dependence e.g. Morphine, Pethidine</a:t>
            </a:r>
          </a:p>
        </p:txBody>
      </p:sp>
    </p:spTree>
  </p:cSld>
  <p:clrMapOvr>
    <a:masterClrMapping/>
  </p:clrMapOvr>
  <p:transition spd="slow" advClick="1">
    <p:wheel spokes="1"/>
  </p:transition>
  <p:timing/>
</p:sld>
</file>

<file path=ppt/slides/slide474.xml><?xml version="1.0" encoding="utf-8"?>
<p:sld xmlns:a="http://schemas.openxmlformats.org/drawingml/2006/main" xmlns:r="http://schemas.openxmlformats.org/officeDocument/2006/relationships" xmlns:p="http://schemas.openxmlformats.org/presentationml/2006/main" showMasterSp="1">
  <p:cSld>
    <p:spTree>
      <p:nvGrpSpPr>
        <p:cNvPr id="1570" name=""/>
        <p:cNvGrpSpPr/>
        <p:nvPr/>
      </p:nvGrpSpPr>
      <p:grpSpPr>
        <a:xfrm rot="0">
          <a:off x="0" y="0"/>
          <a:ext cx="0" cy="0"/>
          <a:chOff x="0" y="0"/>
          <a:chExt cx="0" cy="0"/>
        </a:xfrm>
      </p:grpSpPr>
      <p:sp>
        <p:nvSpPr>
          <p:cNvPr id="1049277" name=""/>
          <p:cNvSpPr/>
          <p:nvPr>
            <p:ph sz="full" idx="1"/>
          </p:nvPr>
        </p:nvSpPr>
        <p:spPr>
          <a:xfrm rot="0">
            <a:off x="457200" y="838200"/>
            <a:ext cx="8229600" cy="54864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i="1" lang="en-US"/>
              <a:t>Schedule III</a:t>
            </a:r>
          </a:p>
          <a:p>
            <a:pPr indent="0" lvl="0" marL="0">
              <a:buFont typeface="Wingdings" pitchFamily="2" charset="2"/>
              <a:buChar char="Ø"/>
            </a:pPr>
            <a:r>
              <a:rPr altLang="en-US" lang="en-US"/>
              <a:t>They have a lower potential for abuse than II</a:t>
            </a:r>
          </a:p>
          <a:p>
            <a:pPr indent="0" lvl="0" marL="0">
              <a:buFont typeface="Wingdings" pitchFamily="2" charset="2"/>
              <a:buChar char="Ø"/>
            </a:pPr>
            <a:r>
              <a:rPr altLang="en-US" lang="en-US"/>
              <a:t>Have moderate dependence e.g. sedatives, stimulants</a:t>
            </a:r>
          </a:p>
          <a:p>
            <a:pPr indent="0" lvl="0" marL="0">
              <a:buNone/>
            </a:pPr>
            <a:r>
              <a:rPr altLang="en-US" b="1" i="1" lang="en-US"/>
              <a:t>Schedule IV</a:t>
            </a:r>
          </a:p>
          <a:p>
            <a:pPr indent="0" lvl="0" marL="0">
              <a:buFont typeface="Wingdings" pitchFamily="2" charset="2"/>
              <a:buChar char="Ø"/>
            </a:pPr>
            <a:r>
              <a:rPr altLang="en-US" lang="en-US"/>
              <a:t>They have a low potential for abuse</a:t>
            </a:r>
          </a:p>
          <a:p>
            <a:pPr indent="0" lvl="0" marL="0">
              <a:buFont typeface="Wingdings" pitchFamily="2" charset="2"/>
              <a:buChar char="Ø"/>
            </a:pPr>
            <a:r>
              <a:rPr altLang="en-US" lang="en-US"/>
              <a:t>Have limited dependence e.g. ant – anxiety agents, non – narcotic analgesics</a:t>
            </a:r>
          </a:p>
          <a:p>
            <a:pPr indent="0" lvl="0" marL="0">
              <a:buNone/>
            </a:pPr>
            <a:r>
              <a:rPr altLang="en-US" b="1" i="1" lang="en-US"/>
              <a:t>Schedule V</a:t>
            </a:r>
          </a:p>
          <a:p>
            <a:pPr indent="0" lvl="0" marL="0">
              <a:buFont typeface="Wingdings" pitchFamily="2" charset="2"/>
              <a:buChar char="Ø"/>
            </a:pPr>
            <a:r>
              <a:rPr altLang="en-US" lang="en-US"/>
              <a:t>They have a limited potential for abuse</a:t>
            </a:r>
          </a:p>
          <a:p>
            <a:pPr indent="0" lvl="0" marL="0">
              <a:buFont typeface="Wingdings" pitchFamily="2" charset="2"/>
              <a:buChar char="Ø"/>
            </a:pPr>
            <a:r>
              <a:rPr altLang="en-US" lang="en-US"/>
              <a:t>They are not kept under double lock and key e.g. codeine</a:t>
            </a:r>
          </a:p>
        </p:txBody>
      </p:sp>
    </p:spTree>
  </p:cSld>
  <p:clrMapOvr>
    <a:masterClrMapping/>
  </p:clrMapOvr>
  <p:transition spd="slow" advClick="1">
    <p:wheel spokes="1"/>
  </p:transition>
  <p:timing/>
</p:sld>
</file>

<file path=ppt/slides/slide475.xml><?xml version="1.0" encoding="utf-8"?>
<p:sld xmlns:a="http://schemas.openxmlformats.org/drawingml/2006/main" xmlns:r="http://schemas.openxmlformats.org/officeDocument/2006/relationships" xmlns:p="http://schemas.openxmlformats.org/presentationml/2006/main" showMasterSp="1">
  <p:cSld>
    <p:spTree>
      <p:nvGrpSpPr>
        <p:cNvPr id="1571" name=""/>
        <p:cNvGrpSpPr/>
        <p:nvPr/>
      </p:nvGrpSpPr>
      <p:grpSpPr>
        <a:xfrm rot="0">
          <a:off x="0" y="0"/>
          <a:ext cx="0" cy="0"/>
          <a:chOff x="0" y="0"/>
          <a:chExt cx="0" cy="0"/>
        </a:xfrm>
      </p:grpSpPr>
      <p:sp>
        <p:nvSpPr>
          <p:cNvPr id="1049278" name=""/>
          <p:cNvSpPr/>
          <p:nvPr>
            <p:ph sz="full" idx="1"/>
          </p:nvPr>
        </p:nvSpPr>
        <p:spPr>
          <a:xfrm rot="0">
            <a:off x="457200" y="1219200"/>
            <a:ext cx="8229600" cy="51054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lang="en-US"/>
              <a:t>Guidelines on supplying, storing and administering controlled drugs:</a:t>
            </a:r>
          </a:p>
          <a:p>
            <a:pPr indent="0" lvl="0" marL="0">
              <a:buFont typeface="Wingdings" pitchFamily="2" charset="2"/>
              <a:buChar char="Ø"/>
            </a:pPr>
            <a:r>
              <a:rPr altLang="en-US" lang="en-US"/>
              <a:t>Prescriptions must be signed by a registered medical practitioner</a:t>
            </a:r>
          </a:p>
          <a:p>
            <a:pPr indent="0" lvl="0" marL="0">
              <a:buFont typeface="Wingdings" pitchFamily="2" charset="2"/>
              <a:buChar char="Ø"/>
            </a:pPr>
            <a:r>
              <a:rPr altLang="en-US" lang="en-US"/>
              <a:t>Stock must be ordered in special controlled drug books signed by the nursing officer in charge/charge nurse or the deputy</a:t>
            </a:r>
          </a:p>
          <a:p>
            <a:pPr indent="0" lvl="0" marL="0">
              <a:buFont typeface="Wingdings" pitchFamily="2" charset="2"/>
              <a:buChar char="Ø"/>
            </a:pPr>
            <a:r>
              <a:rPr altLang="en-US" lang="en-US"/>
              <a:t>Drugs must be delivered in a sealed container and a receipt signed by the ward in charge</a:t>
            </a:r>
          </a:p>
        </p:txBody>
      </p:sp>
    </p:spTree>
  </p:cSld>
  <p:clrMapOvr>
    <a:masterClrMapping/>
  </p:clrMapOvr>
  <p:transition spd="slow" advClick="1">
    <p:wheel spokes="1"/>
  </p:transition>
  <p:timing/>
</p:sld>
</file>

<file path=ppt/slides/slide476.xml><?xml version="1.0" encoding="utf-8"?>
<p:sld xmlns:a="http://schemas.openxmlformats.org/drawingml/2006/main" xmlns:r="http://schemas.openxmlformats.org/officeDocument/2006/relationships" xmlns:p="http://schemas.openxmlformats.org/presentationml/2006/main" showMasterSp="1">
  <p:cSld>
    <p:spTree>
      <p:nvGrpSpPr>
        <p:cNvPr id="1572" name=""/>
        <p:cNvGrpSpPr/>
        <p:nvPr/>
      </p:nvGrpSpPr>
      <p:grpSpPr>
        <a:xfrm rot="0">
          <a:off x="0" y="0"/>
          <a:ext cx="0" cy="0"/>
          <a:chOff x="0" y="0"/>
          <a:chExt cx="0" cy="0"/>
        </a:xfrm>
      </p:grpSpPr>
      <p:sp>
        <p:nvSpPr>
          <p:cNvPr id="1049279" name=""/>
          <p:cNvSpPr/>
          <p:nvPr>
            <p:ph sz="full" idx="1"/>
          </p:nvPr>
        </p:nvSpPr>
        <p:spPr>
          <a:xfrm rot="0">
            <a:off x="457200" y="1371600"/>
            <a:ext cx="8229600" cy="49530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lvl="0">
              <a:buFont typeface="Wingdings" pitchFamily="2" charset="2"/>
              <a:buChar char="Ø"/>
            </a:pPr>
            <a:r>
              <a:rPr altLang="en-US" lang="en-US"/>
              <a:t>Controlled drugs must be stored in a double lock and key (locked container or cupboard within a locked cupboard)</a:t>
            </a:r>
          </a:p>
          <a:p>
            <a:pPr lvl="0">
              <a:buFont typeface="Wingdings" pitchFamily="2" charset="2"/>
              <a:buChar char="Ø"/>
            </a:pPr>
            <a:r>
              <a:rPr altLang="en-US" lang="en-US"/>
              <a:t>These cupboards should not be used for any other purposes (for example, storing valuables)</a:t>
            </a:r>
          </a:p>
          <a:p>
            <a:pPr lvl="0">
              <a:buFont typeface="Wingdings" pitchFamily="2" charset="2"/>
              <a:buChar char="Ø"/>
            </a:pPr>
            <a:r>
              <a:rPr altLang="en-US" lang="en-US"/>
              <a:t>Details of doses given to each patient must be recorded in cardex, together with the signature of the nurse giving the dose and the person checking it</a:t>
            </a:r>
          </a:p>
          <a:p>
            <a:pPr lvl="0">
              <a:buFont typeface="Wingdings" pitchFamily="2" charset="2"/>
              <a:buChar char="Ø"/>
            </a:pPr>
            <a:r>
              <a:rPr altLang="en-US" lang="en-US"/>
              <a:t>Any drug wasted must be recorded and signed for</a:t>
            </a:r>
          </a:p>
          <a:p>
            <a:pPr lvl="0"/>
            <a:endParaRPr altLang="en-US" lang="en-US"/>
          </a:p>
        </p:txBody>
      </p:sp>
    </p:spTree>
  </p:cSld>
  <p:clrMapOvr>
    <a:masterClrMapping/>
  </p:clrMapOvr>
  <p:transition spd="slow" advClick="1">
    <p:wheel spokes="1"/>
  </p:transition>
  <p:timing/>
</p:sld>
</file>

<file path=ppt/slides/slide477.xml><?xml version="1.0" encoding="utf-8"?>
<p:sld xmlns:a="http://schemas.openxmlformats.org/drawingml/2006/main" xmlns:r="http://schemas.openxmlformats.org/officeDocument/2006/relationships" xmlns:p="http://schemas.openxmlformats.org/presentationml/2006/main" showMasterSp="1">
  <p:cSld>
    <p:spTree>
      <p:nvGrpSpPr>
        <p:cNvPr id="1573" name=""/>
        <p:cNvGrpSpPr/>
        <p:nvPr/>
      </p:nvGrpSpPr>
      <p:grpSpPr>
        <a:xfrm rot="0">
          <a:off x="0" y="0"/>
          <a:ext cx="0" cy="0"/>
          <a:chOff x="0" y="0"/>
          <a:chExt cx="0" cy="0"/>
        </a:xfrm>
      </p:grpSpPr>
      <p:sp>
        <p:nvSpPr>
          <p:cNvPr id="1049280" name=""/>
          <p:cNvSpPr/>
          <p:nvPr>
            <p:ph sz="full" idx="1"/>
          </p:nvPr>
        </p:nvSpPr>
        <p:spPr>
          <a:xfrm rot="0">
            <a:off x="457200" y="1143000"/>
            <a:ext cx="8229600" cy="51816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lvl="0">
              <a:buFont typeface="Wingdings" pitchFamily="2" charset="2"/>
              <a:buChar char="Ø"/>
            </a:pPr>
            <a:r>
              <a:rPr altLang="en-US" lang="en-US"/>
              <a:t>Controlled drug books must be kept for two years following the last entry date</a:t>
            </a:r>
          </a:p>
          <a:p>
            <a:pPr lvl="0">
              <a:buFont typeface="Wingdings" pitchFamily="2" charset="2"/>
              <a:buChar char="Ø"/>
            </a:pPr>
            <a:r>
              <a:rPr altLang="en-US" lang="en-US"/>
              <a:t>All dangerous drugs are automatically contained in Schedule 1</a:t>
            </a:r>
          </a:p>
          <a:p>
            <a:pPr lvl="0">
              <a:buFont typeface="Wingdings" pitchFamily="2" charset="2"/>
              <a:buChar char="Ø"/>
            </a:pPr>
            <a:r>
              <a:rPr altLang="en-US" lang="en-US"/>
              <a:t>At the end of every shift, they should be counted and recorded. This should be done by incoming nurse</a:t>
            </a:r>
          </a:p>
          <a:p>
            <a:pPr lvl="0">
              <a:buFont typeface="Wingdings" pitchFamily="2" charset="2"/>
              <a:buChar char="Ø"/>
            </a:pPr>
            <a:r>
              <a:rPr altLang="en-US" lang="en-US"/>
              <a:t>Only a registered licensed nurse or pharmacist should be allowed to add new stock to the inventory</a:t>
            </a:r>
          </a:p>
          <a:p>
            <a:pPr lvl="0">
              <a:buFont typeface="Wingdings" pitchFamily="2" charset="2"/>
              <a:buChar char="Ø"/>
            </a:pPr>
            <a:endParaRPr altLang="en-US" lang="en-US"/>
          </a:p>
        </p:txBody>
      </p:sp>
    </p:spTree>
  </p:cSld>
  <p:clrMapOvr>
    <a:masterClrMapping/>
  </p:clrMapOvr>
  <p:transition spd="slow" advClick="1">
    <p:wheel spokes="1"/>
  </p:transition>
  <p:timing/>
</p:sld>
</file>

<file path=ppt/slides/slide478.xml><?xml version="1.0" encoding="utf-8"?>
<p:sld xmlns:a="http://schemas.openxmlformats.org/drawingml/2006/main" xmlns:r="http://schemas.openxmlformats.org/officeDocument/2006/relationships" xmlns:p="http://schemas.openxmlformats.org/presentationml/2006/main" showMasterSp="1">
  <p:cSld>
    <p:spTree>
      <p:nvGrpSpPr>
        <p:cNvPr id="1574" name=""/>
        <p:cNvGrpSpPr/>
        <p:nvPr/>
      </p:nvGrpSpPr>
      <p:grpSpPr>
        <a:xfrm rot="0">
          <a:off x="0" y="0"/>
          <a:ext cx="0" cy="0"/>
          <a:chOff x="0" y="0"/>
          <a:chExt cx="0" cy="0"/>
        </a:xfrm>
      </p:grpSpPr>
      <p:sp>
        <p:nvSpPr>
          <p:cNvPr id="1049281" name=""/>
          <p:cNvSpPr/>
          <p:nvPr>
            <p:ph sz="full" idx="1"/>
          </p:nvPr>
        </p:nvSpPr>
        <p:spPr>
          <a:xfrm rot="0">
            <a:off x="457200" y="609600"/>
            <a:ext cx="8229600" cy="57150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lang="en-US"/>
              <a:t>Procedure for Administering Controlled Drugs</a:t>
            </a:r>
          </a:p>
          <a:p>
            <a:pPr indent="0" lvl="0" marL="0">
              <a:buNone/>
            </a:pPr>
            <a:r>
              <a:rPr altLang="en-US" b="1" i="1" lang="en-US"/>
              <a:t>Requirements</a:t>
            </a:r>
          </a:p>
          <a:p>
            <a:pPr indent="0" lvl="0" marL="0">
              <a:buNone/>
            </a:pPr>
            <a:r>
              <a:rPr altLang="en-US" lang="en-US"/>
              <a:t>They are similar to other drugs but have additions like the controlled drugs register, keys for DDA cupboard and 2 nurses</a:t>
            </a:r>
          </a:p>
          <a:p>
            <a:pPr indent="0" lvl="0" marL="0">
              <a:buNone/>
            </a:pPr>
            <a:endParaRPr altLang="en-US" lang="en-US"/>
          </a:p>
          <a:p>
            <a:pPr indent="0" lvl="0" marL="0">
              <a:buNone/>
            </a:pPr>
            <a:r>
              <a:rPr altLang="en-US" b="1" i="1" lang="en-US"/>
              <a:t>Steps</a:t>
            </a:r>
          </a:p>
          <a:p>
            <a:pPr indent="0" lvl="0" marL="0">
              <a:buFont typeface="Wingdings" pitchFamily="2" charset="2"/>
              <a:buChar char="Ø"/>
            </a:pPr>
            <a:r>
              <a:rPr altLang="en-US" lang="en-US"/>
              <a:t>Arrange equipment on a trolley</a:t>
            </a:r>
          </a:p>
          <a:p>
            <a:pPr indent="0" lvl="0" marL="0">
              <a:buFont typeface="Wingdings" pitchFamily="2" charset="2"/>
              <a:buChar char="Ø"/>
            </a:pPr>
            <a:r>
              <a:rPr altLang="en-US" lang="en-US"/>
              <a:t>Wash hands together with the assistant</a:t>
            </a:r>
          </a:p>
          <a:p>
            <a:pPr indent="0" lvl="0" marL="0">
              <a:buFont typeface="Wingdings" pitchFamily="2" charset="2"/>
              <a:buChar char="Ø"/>
            </a:pPr>
            <a:r>
              <a:rPr altLang="en-US" lang="en-US"/>
              <a:t>Both nurses read the prescription as they confirm doctor’s signature, date, time, dosage and route of administration</a:t>
            </a:r>
          </a:p>
          <a:p>
            <a:pPr indent="0" lvl="0" marL="0"/>
            <a:endParaRPr altLang="en-US" lang="en-US"/>
          </a:p>
        </p:txBody>
      </p:sp>
    </p:spTree>
  </p:cSld>
  <p:clrMapOvr>
    <a:masterClrMapping/>
  </p:clrMapOvr>
  <p:transition spd="slow" advClick="1">
    <p:wheel spokes="1"/>
  </p:transition>
  <p:timing/>
</p:sld>
</file>

<file path=ppt/slides/slide479.xml><?xml version="1.0" encoding="utf-8"?>
<p:sld xmlns:a="http://schemas.openxmlformats.org/drawingml/2006/main" xmlns:r="http://schemas.openxmlformats.org/officeDocument/2006/relationships" xmlns:p="http://schemas.openxmlformats.org/presentationml/2006/main" showMasterSp="1">
  <p:cSld>
    <p:spTree>
      <p:nvGrpSpPr>
        <p:cNvPr id="1575" name=""/>
        <p:cNvGrpSpPr/>
        <p:nvPr/>
      </p:nvGrpSpPr>
      <p:grpSpPr>
        <a:xfrm rot="0">
          <a:off x="0" y="0"/>
          <a:ext cx="0" cy="0"/>
          <a:chOff x="0" y="0"/>
          <a:chExt cx="0" cy="0"/>
        </a:xfrm>
      </p:grpSpPr>
      <p:sp>
        <p:nvSpPr>
          <p:cNvPr id="1049282" name=""/>
          <p:cNvSpPr/>
          <p:nvPr>
            <p:ph sz="full" idx="1"/>
          </p:nvPr>
        </p:nvSpPr>
        <p:spPr>
          <a:xfrm rot="0">
            <a:off x="457200" y="990600"/>
            <a:ext cx="8229600" cy="53340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lvl="0">
              <a:buFont typeface="Wingdings" pitchFamily="2" charset="2"/>
              <a:buChar char="Ø"/>
            </a:pPr>
            <a:r>
              <a:rPr altLang="en-US" lang="en-US"/>
              <a:t>Open the cupboard, DDA cupboard/container and remove the DDA register</a:t>
            </a:r>
          </a:p>
          <a:p>
            <a:pPr lvl="0">
              <a:buFont typeface="Wingdings" pitchFamily="2" charset="2"/>
              <a:buChar char="Ø"/>
            </a:pPr>
            <a:r>
              <a:rPr altLang="en-US" lang="en-US"/>
              <a:t>Remove all stock of drugs and count, counterchecking with the stock book</a:t>
            </a:r>
          </a:p>
          <a:p>
            <a:pPr lvl="0">
              <a:buFont typeface="Wingdings" pitchFamily="2" charset="2"/>
              <a:buChar char="Ø"/>
            </a:pPr>
            <a:r>
              <a:rPr altLang="en-US" lang="en-US"/>
              <a:t>Get the dose to be given and place on a tray and enter remaining stock in the register</a:t>
            </a:r>
          </a:p>
          <a:p>
            <a:pPr lvl="0">
              <a:buFont typeface="Wingdings" pitchFamily="2" charset="2"/>
              <a:buChar char="Ø"/>
            </a:pPr>
            <a:r>
              <a:rPr altLang="en-US" lang="en-US"/>
              <a:t>Enter the patient’s details in the register but don’t sign</a:t>
            </a:r>
          </a:p>
          <a:p>
            <a:pPr lvl="0">
              <a:buFont typeface="Wingdings" pitchFamily="2" charset="2"/>
              <a:buChar char="Ø"/>
            </a:pPr>
            <a:r>
              <a:rPr altLang="en-US" lang="en-US"/>
              <a:t>Lock the DDA cupboard</a:t>
            </a:r>
          </a:p>
          <a:p>
            <a:pPr lvl="0">
              <a:buFont typeface="Wingdings" pitchFamily="2" charset="2"/>
              <a:buChar char="Ø"/>
            </a:pPr>
            <a:r>
              <a:rPr altLang="en-US" lang="en-US"/>
              <a:t>Prepare the drug accordingly</a:t>
            </a:r>
          </a:p>
        </p:txBody>
      </p:sp>
    </p:spTree>
  </p:cSld>
  <p:clrMapOvr>
    <a:masterClrMapping/>
  </p:clrMapOvr>
  <p:transition spd="slow" advClick="1">
    <p:wheel spokes="1"/>
  </p:transition>
  <p:timing/>
</p:sld>
</file>

<file path=ppt/slides/slide48.xml><?xml version="1.0" encoding="utf-8"?>
<p:sld xmlns:a="http://schemas.openxmlformats.org/drawingml/2006/main" xmlns:r="http://schemas.openxmlformats.org/officeDocument/2006/relationships" xmlns:p="http://schemas.openxmlformats.org/presentationml/2006/main" showMasterSp="1">
  <p:cSld>
    <p:spTree>
      <p:nvGrpSpPr>
        <p:cNvPr id="1130" name=""/>
        <p:cNvGrpSpPr/>
        <p:nvPr/>
      </p:nvGrpSpPr>
      <p:grpSpPr>
        <a:xfrm rot="0">
          <a:off x="0" y="0"/>
          <a:ext cx="0" cy="0"/>
          <a:chOff x="0" y="0"/>
          <a:chExt cx="0" cy="0"/>
        </a:xfrm>
      </p:grpSpPr>
      <p:sp>
        <p:nvSpPr>
          <p:cNvPr id="1048657" name=""/>
          <p:cNvSpPr/>
          <p:nvPr>
            <p:ph type="title" sz="full" idx="0"/>
          </p:nvPr>
        </p:nvSpPr>
        <p:spPr>
          <a:xfrm rot="0">
            <a:off x="457200" y="304800"/>
            <a:ext cx="8229600" cy="1143000"/>
          </a:xfrm>
          <a:prstGeom prst="rect"/>
          <a:noFill/>
          <a:ln>
            <a:noFill/>
          </a:ln>
        </p:spPr>
        <p:txBody>
          <a:bodyPr anchor="b" bIns="0" lIns="0" rIns="0" tIns="45720" vert="horz"/>
          <a:lstStyle>
            <a:lvl1pPr algn="l" fontAlgn="base" indent="0" latinLnBrk="1" marL="0" rtl="0">
              <a:lnSpc>
                <a:spcPct val="100000"/>
              </a:lnSpc>
              <a:spcBef>
                <a:spcPct val="0"/>
              </a:spcBef>
              <a:spcAft>
                <a:spcPct val="0"/>
              </a:spcAft>
              <a:buFontTx/>
              <a:buNone/>
              <a:defRPr baseline="0" b="0" sz="5000" i="0" u="none">
                <a:solidFill>
                  <a:schemeClr val="lt2"/>
                </a:solidFill>
                <a:latin typeface="Calibri" pitchFamily="34" charset="0"/>
                <a:sym typeface="Calibri" pitchFamily="34" charset="0"/>
              </a:defRPr>
            </a:lvl1pPr>
          </a:lstStyle>
          <a:p>
            <a:pPr lvl="0"/>
            <a:r>
              <a:rPr altLang="en-US" b="1" lang="en-US"/>
              <a:t>National History of Nursing</a:t>
            </a:r>
          </a:p>
        </p:txBody>
      </p:sp>
      <p:sp>
        <p:nvSpPr>
          <p:cNvPr id="1048658" name=""/>
          <p:cNvSpPr/>
          <p:nvPr>
            <p:ph sz="full" idx="1"/>
          </p:nvPr>
        </p:nvSpPr>
        <p:spPr>
          <a:xfrm rot="0">
            <a:off x="457200" y="1600200"/>
            <a:ext cx="8229600" cy="47244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lvl="0">
              <a:buFont typeface="Wingdings" pitchFamily="2" charset="2"/>
              <a:buChar char="Ø"/>
            </a:pPr>
            <a:r>
              <a:rPr altLang="en-US" lang="en-US"/>
              <a:t>In older days, herbal doctors were able to treat ailments such as colds, headache, abdominal and back aches. The patients were taken care of by their  families during the treatment period.</a:t>
            </a:r>
          </a:p>
          <a:p>
            <a:pPr lvl="0">
              <a:buFont typeface="Wingdings" pitchFamily="2" charset="2"/>
              <a:buChar char="Ø"/>
            </a:pPr>
            <a:endParaRPr altLang="en-US" lang="en-US"/>
          </a:p>
          <a:p>
            <a:pPr lvl="0">
              <a:buFont typeface="Wingdings" pitchFamily="2" charset="2"/>
              <a:buChar char="Ø"/>
            </a:pPr>
            <a:r>
              <a:rPr altLang="en-US" lang="en-US"/>
              <a:t>They were also able to perform minor surgeries such as circumcision where wounds were dressed and special appliances believed to have healing power</a:t>
            </a:r>
          </a:p>
          <a:p>
            <a:pPr lvl="0"/>
            <a:endParaRPr altLang="en-US" lang="en-US"/>
          </a:p>
        </p:txBody>
      </p:sp>
    </p:spTree>
  </p:cSld>
  <p:clrMapOvr>
    <a:masterClrMapping/>
  </p:clrMapOvr>
  <p:transition spd="slow" advClick="1">
    <p:wheel spokes="1"/>
  </p:transition>
  <p:timing/>
</p:sld>
</file>

<file path=ppt/slides/slide480.xml><?xml version="1.0" encoding="utf-8"?>
<p:sld xmlns:a="http://schemas.openxmlformats.org/drawingml/2006/main" xmlns:r="http://schemas.openxmlformats.org/officeDocument/2006/relationships" xmlns:p="http://schemas.openxmlformats.org/presentationml/2006/main" showMasterSp="1">
  <p:cSld>
    <p:spTree>
      <p:nvGrpSpPr>
        <p:cNvPr id="1576" name=""/>
        <p:cNvGrpSpPr/>
        <p:nvPr/>
      </p:nvGrpSpPr>
      <p:grpSpPr>
        <a:xfrm rot="0">
          <a:off x="0" y="0"/>
          <a:ext cx="0" cy="0"/>
          <a:chOff x="0" y="0"/>
          <a:chExt cx="0" cy="0"/>
        </a:xfrm>
      </p:grpSpPr>
      <p:sp>
        <p:nvSpPr>
          <p:cNvPr id="1049283" name=""/>
          <p:cNvSpPr/>
          <p:nvPr>
            <p:ph sz="full" idx="1"/>
          </p:nvPr>
        </p:nvSpPr>
        <p:spPr>
          <a:xfrm rot="0">
            <a:off x="457200" y="1143000"/>
            <a:ext cx="8229600" cy="51816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lvl="0">
              <a:buFont typeface="Wingdings" pitchFamily="2" charset="2"/>
              <a:buChar char="Ø"/>
            </a:pPr>
            <a:r>
              <a:rPr altLang="en-US" lang="en-US"/>
              <a:t>Call the patient and countercheck patient’s details including the dose and time</a:t>
            </a:r>
          </a:p>
          <a:p>
            <a:pPr lvl="0">
              <a:buFont typeface="Wingdings" pitchFamily="2" charset="2"/>
              <a:buChar char="Ø"/>
            </a:pPr>
            <a:r>
              <a:rPr altLang="en-US" lang="en-US"/>
              <a:t>Administer the drug and leave the patient comfortable</a:t>
            </a:r>
          </a:p>
          <a:p>
            <a:pPr lvl="0">
              <a:buFont typeface="Wingdings" pitchFamily="2" charset="2"/>
              <a:buChar char="Ø"/>
            </a:pPr>
            <a:r>
              <a:rPr altLang="en-US" lang="en-US"/>
              <a:t>Thank the patient</a:t>
            </a:r>
          </a:p>
          <a:p>
            <a:pPr lvl="0">
              <a:buFont typeface="Wingdings" pitchFamily="2" charset="2"/>
              <a:buChar char="Ø"/>
            </a:pPr>
            <a:r>
              <a:rPr altLang="en-US" lang="en-US"/>
              <a:t>Walk back to the DDA cupboard, record time and dose given and sign</a:t>
            </a:r>
          </a:p>
          <a:p>
            <a:pPr lvl="0">
              <a:buFont typeface="Wingdings" pitchFamily="2" charset="2"/>
              <a:buChar char="Ø"/>
            </a:pPr>
            <a:r>
              <a:rPr altLang="en-US" lang="en-US"/>
              <a:t>The witness (2</a:t>
            </a:r>
            <a:r>
              <a:rPr altLang="en-US" baseline="30000" lang="en-US"/>
              <a:t>nd</a:t>
            </a:r>
            <a:r>
              <a:rPr altLang="en-US" lang="en-US"/>
              <a:t> nurse) counter signs</a:t>
            </a:r>
          </a:p>
          <a:p>
            <a:pPr lvl="0">
              <a:buFont typeface="Wingdings" pitchFamily="2" charset="2"/>
              <a:buChar char="Ø"/>
            </a:pPr>
            <a:r>
              <a:rPr altLang="en-US" lang="en-US"/>
              <a:t>Record the patient’s notes and cardex then return the DDA register and lock the cupboard</a:t>
            </a:r>
          </a:p>
        </p:txBody>
      </p:sp>
    </p:spTree>
  </p:cSld>
  <p:clrMapOvr>
    <a:masterClrMapping/>
  </p:clrMapOvr>
  <p:transition spd="slow" advClick="1">
    <p:wheel spokes="1"/>
  </p:transition>
  <p:timing/>
</p:sld>
</file>

<file path=ppt/slides/slide481.xml><?xml version="1.0" encoding="utf-8"?>
<p:sld xmlns:a="http://schemas.openxmlformats.org/drawingml/2006/main" xmlns:r="http://schemas.openxmlformats.org/officeDocument/2006/relationships" xmlns:p="http://schemas.openxmlformats.org/presentationml/2006/main" showMasterSp="1">
  <p:cSld>
    <p:spTree>
      <p:nvGrpSpPr>
        <p:cNvPr id="1577" name=""/>
        <p:cNvGrpSpPr/>
        <p:nvPr/>
      </p:nvGrpSpPr>
      <p:grpSpPr>
        <a:xfrm rot="0">
          <a:off x="0" y="0"/>
          <a:ext cx="0" cy="0"/>
          <a:chOff x="0" y="0"/>
          <a:chExt cx="0" cy="0"/>
        </a:xfrm>
      </p:grpSpPr>
      <p:sp>
        <p:nvSpPr>
          <p:cNvPr id="1049284" name=""/>
          <p:cNvSpPr/>
          <p:nvPr>
            <p:ph sz="full" idx="1"/>
          </p:nvPr>
        </p:nvSpPr>
        <p:spPr>
          <a:xfrm rot="0">
            <a:off x="457200" y="304800"/>
            <a:ext cx="8229600" cy="62484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lang="en-US"/>
              <a:t>ANTIBIOTICS</a:t>
            </a:r>
          </a:p>
          <a:p>
            <a:pPr indent="0" lvl="0" marL="0">
              <a:buNone/>
            </a:pPr>
            <a:r>
              <a:rPr altLang="en-US" lang="en-US"/>
              <a:t>Good stock recording of antibiotics is done because:</a:t>
            </a:r>
          </a:p>
          <a:p>
            <a:pPr indent="0" lvl="0" marL="0">
              <a:buFont typeface="Wingdings" pitchFamily="2" charset="2"/>
              <a:buChar char="Ø"/>
            </a:pPr>
            <a:r>
              <a:rPr altLang="en-US" lang="en-US"/>
              <a:t>They are expensive</a:t>
            </a:r>
          </a:p>
          <a:p>
            <a:pPr indent="0" lvl="0" marL="0">
              <a:buFont typeface="Wingdings" pitchFamily="2" charset="2"/>
              <a:buChar char="Ø"/>
            </a:pPr>
            <a:r>
              <a:rPr altLang="en-US" lang="en-US"/>
              <a:t>When misused they cause resistance</a:t>
            </a:r>
          </a:p>
          <a:p>
            <a:pPr indent="0" lvl="0" marL="0">
              <a:buNone/>
            </a:pPr>
            <a:endParaRPr altLang="en-US" lang="en-US"/>
          </a:p>
          <a:p>
            <a:pPr indent="0" lvl="0" marL="0">
              <a:buNone/>
            </a:pPr>
            <a:r>
              <a:rPr altLang="en-US" lang="en-US"/>
              <a:t>The following guidelines should therefore be adhered to:</a:t>
            </a:r>
          </a:p>
          <a:p>
            <a:pPr indent="0" lvl="0" marL="0">
              <a:buFont typeface="Wingdings" pitchFamily="2" charset="2"/>
              <a:buChar char="Ø"/>
            </a:pPr>
            <a:r>
              <a:rPr altLang="en-US" lang="en-US"/>
              <a:t>After administration of antibiotics, the nurse should enter the details of the patient in the antibiotics book</a:t>
            </a:r>
          </a:p>
          <a:p>
            <a:pPr indent="0" lvl="0" marL="0">
              <a:buFont typeface="Wingdings" pitchFamily="2" charset="2"/>
              <a:buChar char="Ø"/>
            </a:pPr>
            <a:r>
              <a:rPr altLang="en-US" lang="en-US"/>
              <a:t>Enter all antibiotics used during a session should be recorded in the antibiotics book</a:t>
            </a:r>
          </a:p>
          <a:p>
            <a:pPr indent="0" lvl="0" marL="0">
              <a:buFont typeface="Wingdings" pitchFamily="2" charset="2"/>
              <a:buChar char="Ø"/>
            </a:pPr>
            <a:r>
              <a:rPr altLang="en-US" lang="en-US"/>
              <a:t>The antibiotics book should be balanced</a:t>
            </a:r>
          </a:p>
          <a:p>
            <a:pPr indent="0" lvl="0" marL="0">
              <a:buFont typeface="Wingdings" pitchFamily="2" charset="2"/>
              <a:buChar char="Ø"/>
            </a:pPr>
            <a:r>
              <a:rPr altLang="en-US" lang="en-US"/>
              <a:t>All borrowed and received antibiotics should be entered in the book and any missing drugs should be recorded</a:t>
            </a:r>
          </a:p>
        </p:txBody>
      </p:sp>
    </p:spTree>
  </p:cSld>
  <p:clrMapOvr>
    <a:masterClrMapping/>
  </p:clrMapOvr>
  <p:transition spd="slow" advClick="1">
    <p:wheel spokes="1"/>
  </p:transition>
  <p:timing/>
</p:sld>
</file>

<file path=ppt/slides/slide482.xml><?xml version="1.0" encoding="utf-8"?>
<p:sld xmlns:a="http://schemas.openxmlformats.org/drawingml/2006/main" xmlns:r="http://schemas.openxmlformats.org/officeDocument/2006/relationships" xmlns:p="http://schemas.openxmlformats.org/presentationml/2006/main" showMasterSp="1">
  <p:cSld>
    <p:spTree>
      <p:nvGrpSpPr>
        <p:cNvPr id="1578" name=""/>
        <p:cNvGrpSpPr/>
        <p:nvPr/>
      </p:nvGrpSpPr>
      <p:grpSpPr>
        <a:xfrm rot="0">
          <a:off x="0" y="0"/>
          <a:ext cx="0" cy="0"/>
          <a:chOff x="0" y="0"/>
          <a:chExt cx="0" cy="0"/>
        </a:xfrm>
      </p:grpSpPr>
      <p:sp>
        <p:nvSpPr>
          <p:cNvPr id="1049285" name=""/>
          <p:cNvSpPr/>
          <p:nvPr>
            <p:ph type="title" sz="full" idx="0"/>
          </p:nvPr>
        </p:nvSpPr>
        <p:spPr>
          <a:xfrm rot="0">
            <a:off x="457200" y="304800"/>
            <a:ext cx="8229600" cy="838200"/>
          </a:xfrm>
          <a:prstGeom prst="rect"/>
          <a:noFill/>
          <a:ln>
            <a:noFill/>
          </a:ln>
        </p:spPr>
        <p:txBody>
          <a:bodyPr anchor="b" bIns="0" lIns="0" rIns="0" tIns="45720" vert="horz"/>
          <a:lstStyle>
            <a:lvl1pPr algn="l" fontAlgn="base" indent="0" latinLnBrk="1" marL="0" rtl="0">
              <a:lnSpc>
                <a:spcPct val="100000"/>
              </a:lnSpc>
              <a:spcBef>
                <a:spcPct val="0"/>
              </a:spcBef>
              <a:spcAft>
                <a:spcPct val="0"/>
              </a:spcAft>
              <a:buFontTx/>
              <a:buNone/>
              <a:defRPr baseline="0" b="0" sz="5000" i="0" u="none">
                <a:solidFill>
                  <a:schemeClr val="lt2"/>
                </a:solidFill>
                <a:latin typeface="Calibri" pitchFamily="34" charset="0"/>
                <a:sym typeface="Calibri" pitchFamily="34" charset="0"/>
              </a:defRPr>
            </a:lvl1pPr>
          </a:lstStyle>
          <a:p>
            <a:pPr lvl="0"/>
            <a:r>
              <a:rPr altLang="en-US" b="1" lang="en-US"/>
              <a:t>Local Regulations</a:t>
            </a:r>
          </a:p>
        </p:txBody>
      </p:sp>
      <p:sp>
        <p:nvSpPr>
          <p:cNvPr id="1049286" name=""/>
          <p:cNvSpPr/>
          <p:nvPr>
            <p:ph sz="full" idx="1"/>
          </p:nvPr>
        </p:nvSpPr>
        <p:spPr>
          <a:xfrm rot="0">
            <a:off x="457200" y="1295400"/>
            <a:ext cx="8229600" cy="50292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lang="en-US"/>
              <a:t>Local regulations are devised by individual hospitals and are meant to protect their staff, particularly the student nurse during training:</a:t>
            </a:r>
          </a:p>
          <a:p>
            <a:pPr indent="0" lvl="0" marL="0">
              <a:buFont typeface="Wingdings" pitchFamily="2" charset="2"/>
              <a:buChar char="Ø"/>
            </a:pPr>
            <a:r>
              <a:rPr altLang="en-US" lang="en-US"/>
              <a:t>Any dangerous drugs should be checked by a registered/enrolled nurse</a:t>
            </a:r>
          </a:p>
          <a:p>
            <a:pPr indent="0" lvl="0" marL="0">
              <a:buFont typeface="Wingdings" pitchFamily="2" charset="2"/>
              <a:buChar char="Ø"/>
            </a:pPr>
            <a:r>
              <a:rPr altLang="en-US" lang="en-US"/>
              <a:t>Only a small quantity should be kept in the ward</a:t>
            </a:r>
          </a:p>
          <a:p>
            <a:pPr indent="0" lvl="0" marL="0">
              <a:buFont typeface="Wingdings" pitchFamily="2" charset="2"/>
              <a:buChar char="Ø"/>
            </a:pPr>
            <a:r>
              <a:rPr altLang="en-US" lang="en-US"/>
              <a:t>The stock should be checked regularly</a:t>
            </a:r>
          </a:p>
          <a:p>
            <a:pPr indent="0" lvl="0" marL="0">
              <a:buFont typeface="Wingdings" pitchFamily="2" charset="2"/>
              <a:buChar char="Ø"/>
            </a:pPr>
            <a:r>
              <a:rPr altLang="en-US" lang="en-US"/>
              <a:t>The drug keys should be on the person who is in charge of the ward or the deputy</a:t>
            </a:r>
          </a:p>
        </p:txBody>
      </p:sp>
    </p:spTree>
  </p:cSld>
  <p:clrMapOvr>
    <a:masterClrMapping/>
  </p:clrMapOvr>
  <p:transition spd="slow" advClick="1">
    <p:wheel spokes="1"/>
  </p:transition>
  <p:timing/>
</p:sld>
</file>

<file path=ppt/slides/slide483.xml><?xml version="1.0" encoding="utf-8"?>
<p:sld xmlns:a="http://schemas.openxmlformats.org/drawingml/2006/main" xmlns:r="http://schemas.openxmlformats.org/officeDocument/2006/relationships" xmlns:p="http://schemas.openxmlformats.org/presentationml/2006/main" showMasterSp="1">
  <p:cSld>
    <p:spTree>
      <p:nvGrpSpPr>
        <p:cNvPr id="1579" name=""/>
        <p:cNvGrpSpPr/>
        <p:nvPr/>
      </p:nvGrpSpPr>
      <p:grpSpPr>
        <a:xfrm rot="0">
          <a:off x="0" y="0"/>
          <a:ext cx="0" cy="0"/>
          <a:chOff x="0" y="0"/>
          <a:chExt cx="0" cy="0"/>
        </a:xfrm>
      </p:grpSpPr>
      <p:sp>
        <p:nvSpPr>
          <p:cNvPr id="1049287" name=""/>
          <p:cNvSpPr/>
          <p:nvPr>
            <p:ph sz="full" idx="1"/>
          </p:nvPr>
        </p:nvSpPr>
        <p:spPr>
          <a:xfrm rot="0">
            <a:off x="457200" y="1143000"/>
            <a:ext cx="8229600" cy="51816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lvl="0">
              <a:buFont typeface="Wingdings" pitchFamily="2" charset="2"/>
              <a:buChar char="Ø"/>
            </a:pPr>
            <a:r>
              <a:rPr altLang="en-US" lang="en-US"/>
              <a:t>Ampoules containing different drugs should be stored separately</a:t>
            </a:r>
          </a:p>
          <a:p>
            <a:pPr lvl="0">
              <a:buFont typeface="Wingdings" pitchFamily="2" charset="2"/>
              <a:buChar char="Ø"/>
            </a:pPr>
            <a:r>
              <a:rPr altLang="en-US" lang="en-US"/>
              <a:t>Drugs should not be transferred from one bottle to another</a:t>
            </a:r>
          </a:p>
          <a:p>
            <a:pPr lvl="0">
              <a:buFont typeface="Wingdings" pitchFamily="2" charset="2"/>
              <a:buChar char="Ø"/>
            </a:pPr>
            <a:r>
              <a:rPr altLang="en-US" lang="en-US"/>
              <a:t>Out of date drugs and those brought in by patients should be returned immediately to the dispensary</a:t>
            </a:r>
          </a:p>
          <a:p>
            <a:pPr lvl="0">
              <a:buFont typeface="Wingdings" pitchFamily="2" charset="2"/>
              <a:buChar char="Ø"/>
            </a:pPr>
            <a:r>
              <a:rPr altLang="en-US" lang="en-US"/>
              <a:t>Drug bottles must be labeled by a pharmacist</a:t>
            </a:r>
          </a:p>
          <a:p>
            <a:pPr lvl="0">
              <a:buFont typeface="Wingdings" pitchFamily="2" charset="2"/>
              <a:buChar char="Ø"/>
            </a:pPr>
            <a:endParaRPr altLang="en-US" lang="en-US"/>
          </a:p>
        </p:txBody>
      </p:sp>
    </p:spTree>
  </p:cSld>
  <p:clrMapOvr>
    <a:masterClrMapping/>
  </p:clrMapOvr>
  <p:transition spd="slow" advClick="1">
    <p:wheel spokes="1"/>
  </p:transition>
  <p:timing/>
</p:sld>
</file>

<file path=ppt/slides/slide484.xml><?xml version="1.0" encoding="utf-8"?>
<p:sld xmlns:a="http://schemas.openxmlformats.org/drawingml/2006/main" xmlns:r="http://schemas.openxmlformats.org/officeDocument/2006/relationships" xmlns:p="http://schemas.openxmlformats.org/presentationml/2006/main" showMasterSp="1">
  <p:cSld>
    <p:spTree>
      <p:nvGrpSpPr>
        <p:cNvPr id="1580" name=""/>
        <p:cNvGrpSpPr/>
        <p:nvPr/>
      </p:nvGrpSpPr>
      <p:grpSpPr>
        <a:xfrm rot="0">
          <a:off x="0" y="0"/>
          <a:ext cx="0" cy="0"/>
          <a:chOff x="0" y="0"/>
          <a:chExt cx="0" cy="0"/>
        </a:xfrm>
      </p:grpSpPr>
      <p:sp>
        <p:nvSpPr>
          <p:cNvPr id="1049288" name=""/>
          <p:cNvSpPr/>
          <p:nvPr>
            <p:ph type="title" sz="full" idx="0"/>
          </p:nvPr>
        </p:nvSpPr>
        <p:spPr>
          <a:xfrm rot="0">
            <a:off x="457200" y="457200"/>
            <a:ext cx="8229600" cy="990600"/>
          </a:xfrm>
          <a:prstGeom prst="rect"/>
          <a:noFill/>
          <a:ln>
            <a:noFill/>
          </a:ln>
        </p:spPr>
        <p:txBody>
          <a:bodyPr anchor="b" bIns="0" lIns="0" rIns="0" tIns="45720" vert="horz"/>
          <a:lstStyle>
            <a:lvl1pPr algn="l" fontAlgn="base" indent="0" latinLnBrk="1" marL="0" rtl="0">
              <a:lnSpc>
                <a:spcPct val="100000"/>
              </a:lnSpc>
              <a:spcBef>
                <a:spcPct val="0"/>
              </a:spcBef>
              <a:spcAft>
                <a:spcPct val="0"/>
              </a:spcAft>
              <a:buFontTx/>
              <a:buNone/>
              <a:defRPr baseline="0" b="0" sz="5000" i="0" u="none">
                <a:solidFill>
                  <a:schemeClr val="lt2"/>
                </a:solidFill>
                <a:latin typeface="Calibri" pitchFamily="34" charset="0"/>
                <a:sym typeface="Calibri" pitchFamily="34" charset="0"/>
              </a:defRPr>
            </a:lvl1pPr>
          </a:lstStyle>
          <a:p>
            <a:pPr lvl="0"/>
            <a:r>
              <a:rPr altLang="en-US" b="1" lang="en-US"/>
              <a:t>Drug Standards</a:t>
            </a:r>
          </a:p>
        </p:txBody>
      </p:sp>
      <p:sp>
        <p:nvSpPr>
          <p:cNvPr id="1049289" name=""/>
          <p:cNvSpPr/>
          <p:nvPr>
            <p:ph sz="full" idx="1"/>
          </p:nvPr>
        </p:nvSpPr>
        <p:spPr>
          <a:xfrm rot="0">
            <a:off x="457200" y="1524000"/>
            <a:ext cx="8229600" cy="48006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lvl="0">
              <a:buFont typeface="Wingdings" pitchFamily="2" charset="2"/>
              <a:buChar char="Ø"/>
            </a:pPr>
            <a:r>
              <a:rPr altLang="en-US" lang="en-US"/>
              <a:t>They are the yardsticks by which drug preparations are judged. </a:t>
            </a:r>
          </a:p>
          <a:p>
            <a:pPr lvl="0">
              <a:buFont typeface="Wingdings" pitchFamily="2" charset="2"/>
              <a:buChar char="Ø"/>
            </a:pPr>
            <a:r>
              <a:rPr altLang="en-US" lang="en-US"/>
              <a:t>Medicines vary in their purity, strength, bioavailability, efficacy and safety or toxicity. </a:t>
            </a:r>
          </a:p>
          <a:p>
            <a:pPr lvl="0">
              <a:buNone/>
            </a:pPr>
            <a:endParaRPr altLang="en-US" lang="en-US"/>
          </a:p>
          <a:p>
            <a:pPr lvl="0">
              <a:buNone/>
            </a:pPr>
            <a:r>
              <a:rPr altLang="en-US" b="1" lang="en-US"/>
              <a:t>Purity</a:t>
            </a:r>
          </a:p>
          <a:p>
            <a:pPr lvl="0">
              <a:buFont typeface="Wingdings" pitchFamily="2" charset="2"/>
              <a:buChar char="Ø"/>
            </a:pPr>
            <a:r>
              <a:rPr altLang="en-US" lang="en-US"/>
              <a:t>Standards of purity, rarely require that the substance in question be 100% drug chemical. They do, however, specify the type and concentration of extraneous substances allowed to be present in the drug product.</a:t>
            </a:r>
          </a:p>
          <a:p>
            <a:pPr lvl="0"/>
            <a:endParaRPr altLang="en-US" lang="en-US"/>
          </a:p>
        </p:txBody>
      </p:sp>
    </p:spTree>
  </p:cSld>
  <p:clrMapOvr>
    <a:masterClrMapping/>
  </p:clrMapOvr>
  <p:transition spd="slow" advClick="1">
    <p:wheel spokes="1"/>
  </p:transition>
  <p:timing/>
</p:sld>
</file>

<file path=ppt/slides/slide485.xml><?xml version="1.0" encoding="utf-8"?>
<p:sld xmlns:a="http://schemas.openxmlformats.org/drawingml/2006/main" xmlns:r="http://schemas.openxmlformats.org/officeDocument/2006/relationships" xmlns:p="http://schemas.openxmlformats.org/presentationml/2006/main" showMasterSp="1">
  <p:cSld>
    <p:spTree>
      <p:nvGrpSpPr>
        <p:cNvPr id="1581" name=""/>
        <p:cNvGrpSpPr/>
        <p:nvPr/>
      </p:nvGrpSpPr>
      <p:grpSpPr>
        <a:xfrm rot="0">
          <a:off x="0" y="0"/>
          <a:ext cx="0" cy="0"/>
          <a:chOff x="0" y="0"/>
          <a:chExt cx="0" cy="0"/>
        </a:xfrm>
      </p:grpSpPr>
      <p:sp>
        <p:nvSpPr>
          <p:cNvPr id="1049290" name=""/>
          <p:cNvSpPr/>
          <p:nvPr>
            <p:ph sz="full" idx="1"/>
          </p:nvPr>
        </p:nvSpPr>
        <p:spPr>
          <a:xfrm rot="0">
            <a:off x="457200" y="762000"/>
            <a:ext cx="8229600" cy="55626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lvl="0">
              <a:buFont typeface="Wingdings" pitchFamily="2" charset="2"/>
              <a:buChar char="Ø"/>
            </a:pPr>
            <a:r>
              <a:rPr altLang="en-US" lang="en-US"/>
              <a:t>A pure drug contains only a specific chemical agent with no contaminating ingredients. Drugs are not 100% pure because of the impurities from raw materials used for manufacturing them. </a:t>
            </a:r>
          </a:p>
          <a:p>
            <a:pPr lvl="0">
              <a:buNone/>
            </a:pPr>
            <a:endParaRPr altLang="en-US" lang="en-US"/>
          </a:p>
          <a:p>
            <a:pPr lvl="0">
              <a:buFont typeface="Wingdings" pitchFamily="2" charset="2"/>
              <a:buChar char="Ø"/>
            </a:pPr>
            <a:r>
              <a:rPr altLang="en-US" lang="en-US"/>
              <a:t>Other ingredients are added to the chemical to manipulate the absorption process. These additives include solvents, fillers, disintegrators, buffers, waxes, dyes, inks and plastics .</a:t>
            </a:r>
          </a:p>
          <a:p>
            <a:pPr lvl="0">
              <a:buFont typeface="Wingdings" pitchFamily="2" charset="2"/>
              <a:buChar char="Ø"/>
            </a:pPr>
            <a:endParaRPr altLang="en-US" lang="en-US"/>
          </a:p>
          <a:p>
            <a:pPr lvl="0">
              <a:buFont typeface="Wingdings" pitchFamily="2" charset="2"/>
              <a:buChar char="Ø"/>
            </a:pPr>
            <a:r>
              <a:rPr altLang="en-US" lang="en-US"/>
              <a:t>Contaminants from the environment of the production plant may find their way into a batch of drugs. </a:t>
            </a:r>
          </a:p>
        </p:txBody>
      </p:sp>
    </p:spTree>
  </p:cSld>
  <p:clrMapOvr>
    <a:masterClrMapping/>
  </p:clrMapOvr>
  <p:transition spd="slow" advClick="1">
    <p:wheel spokes="1"/>
  </p:transition>
  <p:timing/>
</p:sld>
</file>

<file path=ppt/slides/slide486.xml><?xml version="1.0" encoding="utf-8"?>
<p:sld xmlns:a="http://schemas.openxmlformats.org/drawingml/2006/main" xmlns:r="http://schemas.openxmlformats.org/officeDocument/2006/relationships" xmlns:p="http://schemas.openxmlformats.org/presentationml/2006/main" showMasterSp="1">
  <p:cSld>
    <p:spTree>
      <p:nvGrpSpPr>
        <p:cNvPr id="1582" name=""/>
        <p:cNvGrpSpPr/>
        <p:nvPr/>
      </p:nvGrpSpPr>
      <p:grpSpPr>
        <a:xfrm rot="0">
          <a:off x="0" y="0"/>
          <a:ext cx="0" cy="0"/>
          <a:chOff x="0" y="0"/>
          <a:chExt cx="0" cy="0"/>
        </a:xfrm>
      </p:grpSpPr>
      <p:sp>
        <p:nvSpPr>
          <p:cNvPr id="1049291" name=""/>
          <p:cNvSpPr/>
          <p:nvPr>
            <p:ph sz="full" idx="1"/>
          </p:nvPr>
        </p:nvSpPr>
        <p:spPr>
          <a:xfrm rot="0">
            <a:off x="457200" y="609600"/>
            <a:ext cx="8229600" cy="57150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i="1" lang="en-US"/>
              <a:t> </a:t>
            </a:r>
            <a:r>
              <a:rPr altLang="en-US" b="1" lang="en-US"/>
              <a:t>Potency</a:t>
            </a:r>
          </a:p>
          <a:p>
            <a:pPr indent="0" lvl="0" marL="0">
              <a:buFont typeface="Wingdings" pitchFamily="2" charset="2"/>
              <a:buChar char="Ø"/>
            </a:pPr>
            <a:r>
              <a:rPr altLang="en-US" lang="en-US"/>
              <a:t>This is the strength of a drug, measured by assay techniques.</a:t>
            </a:r>
          </a:p>
          <a:p>
            <a:pPr indent="0" lvl="0" marL="0">
              <a:buFont typeface="Wingdings" pitchFamily="2" charset="2"/>
              <a:buChar char="Ø"/>
            </a:pPr>
            <a:r>
              <a:rPr altLang="en-US" lang="en-US"/>
              <a:t>Chemical analysis is used to determine the ingredients present in a preparation and their relative amounts.</a:t>
            </a:r>
          </a:p>
          <a:p>
            <a:pPr indent="0" lvl="0" marL="0">
              <a:buNone/>
            </a:pPr>
            <a:endParaRPr altLang="en-US" lang="en-US"/>
          </a:p>
          <a:p>
            <a:pPr indent="0" lvl="0" marL="0">
              <a:buNone/>
            </a:pPr>
            <a:r>
              <a:rPr altLang="en-US" b="1" lang="en-US"/>
              <a:t>Efficacy</a:t>
            </a:r>
          </a:p>
          <a:p>
            <a:pPr indent="0" lvl="0" marL="0">
              <a:buFont typeface="Wingdings" pitchFamily="2" charset="2"/>
              <a:buChar char="Ø"/>
            </a:pPr>
            <a:r>
              <a:rPr altLang="en-US" lang="en-US"/>
              <a:t>Efficacy is the effectiveness of a drug in treatment.</a:t>
            </a:r>
          </a:p>
          <a:p>
            <a:pPr indent="0" lvl="0" marL="0">
              <a:buNone/>
            </a:pPr>
            <a:endParaRPr altLang="en-US" lang="en-US"/>
          </a:p>
          <a:p>
            <a:pPr indent="0" lvl="0" marL="0">
              <a:buNone/>
            </a:pPr>
            <a:r>
              <a:rPr altLang="en-US" b="1" lang="en-US"/>
              <a:t>Safety or Toxicity</a:t>
            </a:r>
          </a:p>
          <a:p>
            <a:pPr indent="0" lvl="0" marL="0">
              <a:buFont typeface="Wingdings" pitchFamily="2" charset="2"/>
              <a:buChar char="Ø"/>
            </a:pPr>
            <a:r>
              <a:rPr altLang="en-US" lang="en-US"/>
              <a:t>This is measured by the incidence and severity of reported adverse reactions following the use of a drug.</a:t>
            </a:r>
          </a:p>
        </p:txBody>
      </p:sp>
    </p:spTree>
  </p:cSld>
  <p:clrMapOvr>
    <a:masterClrMapping/>
  </p:clrMapOvr>
  <p:transition spd="slow" advClick="1">
    <p:wheel spokes="1"/>
  </p:transition>
  <p:timing/>
</p:sld>
</file>

<file path=ppt/slides/slide487.xml><?xml version="1.0" encoding="utf-8"?>
<p:sld xmlns:a="http://schemas.openxmlformats.org/drawingml/2006/main" xmlns:r="http://schemas.openxmlformats.org/officeDocument/2006/relationships" xmlns:p="http://schemas.openxmlformats.org/presentationml/2006/main" showMasterSp="1">
  <p:cSld>
    <p:spTree>
      <p:nvGrpSpPr>
        <p:cNvPr id="1583" name=""/>
        <p:cNvGrpSpPr/>
        <p:nvPr/>
      </p:nvGrpSpPr>
      <p:grpSpPr>
        <a:xfrm rot="0">
          <a:off x="0" y="0"/>
          <a:ext cx="0" cy="0"/>
          <a:chOff x="0" y="0"/>
          <a:chExt cx="0" cy="0"/>
        </a:xfrm>
      </p:grpSpPr>
      <p:sp>
        <p:nvSpPr>
          <p:cNvPr id="1049292" name=""/>
          <p:cNvSpPr/>
          <p:nvPr>
            <p:ph sz="full" idx="1"/>
          </p:nvPr>
        </p:nvSpPr>
        <p:spPr>
          <a:xfrm rot="0">
            <a:off x="457200" y="1143000"/>
            <a:ext cx="8229600" cy="51816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lang="en-US"/>
              <a:t>Bioavailability</a:t>
            </a:r>
          </a:p>
          <a:p>
            <a:pPr indent="0" lvl="0" marL="0">
              <a:buFont typeface="Wingdings" pitchFamily="2" charset="2"/>
              <a:buChar char="Ø"/>
            </a:pPr>
            <a:r>
              <a:rPr altLang="en-US" lang="en-US"/>
              <a:t>It is the degree to which a drug can be absorbed and transported by the body to its site of action. This may be influenced by particle size, crystalline structure, solubility and polarity of the drug compound.</a:t>
            </a:r>
          </a:p>
          <a:p>
            <a:pPr indent="0" lvl="0" marL="0">
              <a:buNone/>
            </a:pPr>
            <a:endParaRPr altLang="en-US" lang="en-US"/>
          </a:p>
          <a:p>
            <a:pPr indent="0" lvl="0" marL="0">
              <a:buFont typeface="Wingdings" pitchFamily="2" charset="2"/>
              <a:buChar char="Ø"/>
            </a:pPr>
            <a:r>
              <a:rPr altLang="en-US" lang="en-US"/>
              <a:t>It is commonly measured by blood or tissue concentration of the drug at a specified time following administration of a dose.</a:t>
            </a:r>
          </a:p>
        </p:txBody>
      </p:sp>
    </p:spTree>
  </p:cSld>
  <p:clrMapOvr>
    <a:masterClrMapping/>
  </p:clrMapOvr>
  <p:transition spd="slow" advClick="1">
    <p:wheel spokes="1"/>
  </p:transition>
  <p:timing/>
</p:sld>
</file>

<file path=ppt/slides/slide488.xml><?xml version="1.0" encoding="utf-8"?>
<p:sld xmlns:a="http://schemas.openxmlformats.org/drawingml/2006/main" xmlns:r="http://schemas.openxmlformats.org/officeDocument/2006/relationships" xmlns:p="http://schemas.openxmlformats.org/presentationml/2006/main" showMasterSp="1">
  <p:cSld>
    <p:spTree>
      <p:nvGrpSpPr>
        <p:cNvPr id="1584" name=""/>
        <p:cNvGrpSpPr/>
        <p:nvPr/>
      </p:nvGrpSpPr>
      <p:grpSpPr>
        <a:xfrm rot="0">
          <a:off x="0" y="0"/>
          <a:ext cx="0" cy="0"/>
          <a:chOff x="0" y="0"/>
          <a:chExt cx="0" cy="0"/>
        </a:xfrm>
      </p:grpSpPr>
      <p:sp>
        <p:nvSpPr>
          <p:cNvPr id="1049293" name=""/>
          <p:cNvSpPr/>
          <p:nvPr>
            <p:ph type="title" sz="full" idx="0"/>
          </p:nvPr>
        </p:nvSpPr>
        <p:spPr>
          <a:xfrm rot="0">
            <a:off x="457200" y="228600"/>
            <a:ext cx="8229600" cy="914400"/>
          </a:xfrm>
          <a:prstGeom prst="rect"/>
          <a:noFill/>
          <a:ln>
            <a:noFill/>
          </a:ln>
        </p:spPr>
        <p:txBody>
          <a:bodyPr anchor="b" bIns="0" lIns="0" rIns="0" tIns="45720" vert="horz"/>
          <a:lstStyle>
            <a:lvl1pPr algn="l" fontAlgn="base" indent="0" latinLnBrk="1" marL="0" rtl="0">
              <a:lnSpc>
                <a:spcPct val="100000"/>
              </a:lnSpc>
              <a:spcBef>
                <a:spcPct val="0"/>
              </a:spcBef>
              <a:spcAft>
                <a:spcPct val="0"/>
              </a:spcAft>
              <a:buFontTx/>
              <a:buNone/>
              <a:defRPr baseline="0" b="0" sz="5000" i="0" u="none">
                <a:solidFill>
                  <a:schemeClr val="lt2"/>
                </a:solidFill>
                <a:latin typeface="Calibri" pitchFamily="34" charset="0"/>
                <a:sym typeface="Calibri" pitchFamily="34" charset="0"/>
              </a:defRPr>
            </a:lvl1pPr>
          </a:lstStyle>
          <a:p>
            <a:pPr lvl="0"/>
            <a:r>
              <a:rPr altLang="en-US" b="1" lang="en-US"/>
              <a:t>Drug Names/Nomenclature</a:t>
            </a:r>
          </a:p>
        </p:txBody>
      </p:sp>
      <p:sp>
        <p:nvSpPr>
          <p:cNvPr id="1049294" name=""/>
          <p:cNvSpPr/>
          <p:nvPr>
            <p:ph sz="full" idx="1"/>
          </p:nvPr>
        </p:nvSpPr>
        <p:spPr>
          <a:xfrm rot="0">
            <a:off x="457200" y="1219200"/>
            <a:ext cx="8229600" cy="51054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lang="en-US"/>
              <a:t>Drugs are named in four different ways:</a:t>
            </a:r>
          </a:p>
          <a:p>
            <a:pPr indent="0" lvl="0" marL="0">
              <a:buNone/>
            </a:pPr>
            <a:r>
              <a:rPr altLang="en-US" b="1" lang="en-US"/>
              <a:t>1. Chemical Name</a:t>
            </a:r>
          </a:p>
          <a:p>
            <a:pPr indent="0" lvl="0" marL="0">
              <a:buFont typeface="Wingdings" pitchFamily="2" charset="2"/>
              <a:buChar char="Ø"/>
            </a:pPr>
            <a:r>
              <a:rPr altLang="en-US" lang="en-US"/>
              <a:t>This is the precise description of a drug. It indicates its atomic and molecular structure. </a:t>
            </a:r>
          </a:p>
          <a:p>
            <a:pPr indent="0" lvl="0" marL="0">
              <a:buFont typeface="Wingdings" pitchFamily="2" charset="2"/>
              <a:buChar char="Ø"/>
            </a:pPr>
            <a:r>
              <a:rPr altLang="en-US" lang="en-US"/>
              <a:t>These names are commonly used by the chemist and/or the research pharmacist. </a:t>
            </a:r>
          </a:p>
          <a:p>
            <a:pPr indent="0" lvl="0" marL="0">
              <a:buFont typeface="Wingdings" pitchFamily="2" charset="2"/>
              <a:buChar char="Ø"/>
            </a:pPr>
            <a:r>
              <a:rPr altLang="en-US" lang="en-US"/>
              <a:t>The names are unsuitable for general use since they are long.</a:t>
            </a:r>
          </a:p>
          <a:p>
            <a:pPr indent="0" lvl="0" marL="0">
              <a:buNone/>
            </a:pPr>
            <a:endParaRPr altLang="en-US" lang="en-US"/>
          </a:p>
          <a:p>
            <a:pPr indent="0" lvl="0" marL="0">
              <a:buNone/>
            </a:pPr>
            <a:r>
              <a:rPr altLang="en-US" lang="en-US"/>
              <a:t>Example: Acetylsalicylic acid (C6H4OHCOOC1H5)  for Aspirin</a:t>
            </a:r>
          </a:p>
          <a:p>
            <a:pPr indent="0" lvl="0" marL="0"/>
            <a:endParaRPr altLang="en-US" lang="en-US"/>
          </a:p>
        </p:txBody>
      </p:sp>
    </p:spTree>
  </p:cSld>
  <p:clrMapOvr>
    <a:masterClrMapping/>
  </p:clrMapOvr>
  <p:transition spd="slow" advClick="1">
    <p:wheel spokes="1"/>
  </p:transition>
  <p:timing/>
</p:sld>
</file>

<file path=ppt/slides/slide489.xml><?xml version="1.0" encoding="utf-8"?>
<p:sld xmlns:a="http://schemas.openxmlformats.org/drawingml/2006/main" xmlns:r="http://schemas.openxmlformats.org/officeDocument/2006/relationships" xmlns:p="http://schemas.openxmlformats.org/presentationml/2006/main" showMasterSp="1">
  <p:cSld>
    <p:spTree>
      <p:nvGrpSpPr>
        <p:cNvPr id="1585" name=""/>
        <p:cNvGrpSpPr/>
        <p:nvPr/>
      </p:nvGrpSpPr>
      <p:grpSpPr>
        <a:xfrm rot="0">
          <a:off x="0" y="0"/>
          <a:ext cx="0" cy="0"/>
          <a:chOff x="0" y="0"/>
          <a:chExt cx="0" cy="0"/>
        </a:xfrm>
      </p:grpSpPr>
      <p:sp>
        <p:nvSpPr>
          <p:cNvPr id="1049295" name=""/>
          <p:cNvSpPr/>
          <p:nvPr>
            <p:ph sz="full" idx="1"/>
          </p:nvPr>
        </p:nvSpPr>
        <p:spPr>
          <a:xfrm rot="0">
            <a:off x="457200" y="533400"/>
            <a:ext cx="8229600" cy="57912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lang="en-US"/>
              <a:t>2. Generic name</a:t>
            </a:r>
          </a:p>
          <a:p>
            <a:pPr indent="0" lvl="0" marL="0">
              <a:buFont typeface="Wingdings" pitchFamily="2" charset="2"/>
              <a:buChar char="Ø"/>
            </a:pPr>
            <a:r>
              <a:rPr altLang="en-US" lang="en-US"/>
              <a:t>Some call it approved name. It is a simpler, shorter name for each drug substance. </a:t>
            </a:r>
          </a:p>
          <a:p>
            <a:pPr indent="0" lvl="0" marL="0">
              <a:buFont typeface="Wingdings" pitchFamily="2" charset="2"/>
              <a:buChar char="Ø"/>
            </a:pPr>
            <a:r>
              <a:rPr altLang="en-US" lang="en-US"/>
              <a:t>The name is often proposed by the company that first develops the drug. </a:t>
            </a:r>
          </a:p>
          <a:p>
            <a:pPr indent="0" lvl="0" marL="0">
              <a:buFont typeface="Wingdings" pitchFamily="2" charset="2"/>
              <a:buChar char="Ø"/>
            </a:pPr>
            <a:r>
              <a:rPr altLang="en-US" lang="en-US"/>
              <a:t>It is often derived from the chemical name</a:t>
            </a:r>
          </a:p>
          <a:p>
            <a:pPr indent="0" lvl="0" marL="0">
              <a:buNone/>
            </a:pPr>
            <a:endParaRPr altLang="en-US" lang="en-US"/>
          </a:p>
          <a:p>
            <a:pPr indent="0" lvl="0" marL="0">
              <a:buNone/>
            </a:pPr>
            <a:r>
              <a:rPr altLang="en-US" lang="en-US"/>
              <a:t>Examples:</a:t>
            </a:r>
          </a:p>
          <a:p>
            <a:pPr indent="0" lvl="0" marL="0">
              <a:buFont typeface="Wingdings" pitchFamily="2" charset="2"/>
              <a:buChar char="§"/>
            </a:pPr>
            <a:r>
              <a:rPr altLang="en-US" lang="en-US"/>
              <a:t>A</a:t>
            </a:r>
            <a:r>
              <a:rPr altLang="en-US" lang="en-US"/>
              <a:t>cetylsalicylic acid commonly known as aspirin</a:t>
            </a:r>
          </a:p>
          <a:p>
            <a:pPr indent="0" lvl="0" marL="0">
              <a:buFont typeface="Wingdings" pitchFamily="2" charset="2"/>
              <a:buChar char="§"/>
            </a:pPr>
            <a:r>
              <a:rPr altLang="en-US" lang="en-US"/>
              <a:t>7 chloro-z methyl-amino-sphenyl-3h-1, benco diazepine, 4oxide commonly known as chlordiazepoxide</a:t>
            </a:r>
          </a:p>
        </p:txBody>
      </p:sp>
    </p:spTree>
  </p:cSld>
  <p:clrMapOvr>
    <a:masterClrMapping/>
  </p:clrMapOvr>
  <p:transition spd="slow" advClick="1">
    <p:wheel spokes="1"/>
  </p:transition>
  <p:timing/>
</p:sld>
</file>

<file path=ppt/slides/slide49.xml><?xml version="1.0" encoding="utf-8"?>
<p:sld xmlns:a="http://schemas.openxmlformats.org/drawingml/2006/main" xmlns:r="http://schemas.openxmlformats.org/officeDocument/2006/relationships" xmlns:p="http://schemas.openxmlformats.org/presentationml/2006/main" showMasterSp="1">
  <p:cSld>
    <p:spTree>
      <p:nvGrpSpPr>
        <p:cNvPr id="1131" name=""/>
        <p:cNvGrpSpPr/>
        <p:nvPr/>
      </p:nvGrpSpPr>
      <p:grpSpPr>
        <a:xfrm rot="0">
          <a:off x="0" y="0"/>
          <a:ext cx="0" cy="0"/>
          <a:chOff x="0" y="0"/>
          <a:chExt cx="0" cy="0"/>
        </a:xfrm>
      </p:grpSpPr>
      <p:sp>
        <p:nvSpPr>
          <p:cNvPr id="1048659" name=""/>
          <p:cNvSpPr/>
          <p:nvPr>
            <p:ph sz="full" idx="1"/>
          </p:nvPr>
        </p:nvSpPr>
        <p:spPr>
          <a:xfrm rot="0">
            <a:off x="457200" y="914400"/>
            <a:ext cx="8229600" cy="5211762"/>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eaLnBrk="1" hangingPunct="1" latinLnBrk="1" lvl="0">
              <a:buFont typeface="Wingdings" pitchFamily="2" charset="2"/>
              <a:buChar char="Ø"/>
            </a:pPr>
            <a:r>
              <a:rPr altLang="en-US" lang="en-US"/>
              <a:t>The communities practiced isolation of infected patients such as chicken pox and leprosy</a:t>
            </a:r>
          </a:p>
          <a:p>
            <a:pPr eaLnBrk="1" hangingPunct="1" latinLnBrk="1" lvl="0">
              <a:buFont typeface="Wingdings" pitchFamily="2" charset="2"/>
              <a:buChar char="Ø"/>
            </a:pPr>
            <a:endParaRPr altLang="en-US" lang="en-US"/>
          </a:p>
          <a:p>
            <a:pPr eaLnBrk="1" hangingPunct="1" latinLnBrk="1" lvl="0">
              <a:buFont typeface="Wingdings" pitchFamily="2" charset="2"/>
              <a:buChar char="Ø"/>
            </a:pPr>
            <a:r>
              <a:rPr altLang="en-US" lang="en-US"/>
              <a:t>Pregnant mothers were taken care of by traditional midwives</a:t>
            </a:r>
          </a:p>
          <a:p>
            <a:pPr eaLnBrk="1" hangingPunct="1" latinLnBrk="1" lvl="0">
              <a:buFont typeface="Wingdings" pitchFamily="2" charset="2"/>
              <a:buChar char="Ø"/>
            </a:pPr>
            <a:endParaRPr altLang="en-US" lang="en-US"/>
          </a:p>
          <a:p>
            <a:pPr eaLnBrk="1" hangingPunct="1" latinLnBrk="1" lvl="0">
              <a:buFont typeface="Wingdings" pitchFamily="2" charset="2"/>
              <a:buChar char="Ø"/>
            </a:pPr>
            <a:r>
              <a:rPr altLang="en-US" lang="en-US"/>
              <a:t>Western medicine in Kenya was introduced with the arrival of missionaries in 1895. Doctors and nurses were brought from Britain and Europe. They trained dressers and assistants on the job. Later they began to conduct basic training in missionary hospital.</a:t>
            </a:r>
          </a:p>
        </p:txBody>
      </p:sp>
    </p:spTree>
  </p:cSld>
  <p:clrMapOvr>
    <a:masterClrMapping/>
  </p:clrMapOvr>
  <p:transition spd="slow" advClick="1">
    <p:wheel spokes="1"/>
  </p:transition>
  <p:timing/>
</p:sld>
</file>

<file path=ppt/slides/slide490.xml><?xml version="1.0" encoding="utf-8"?>
<p:sld xmlns:a="http://schemas.openxmlformats.org/drawingml/2006/main" xmlns:r="http://schemas.openxmlformats.org/officeDocument/2006/relationships" xmlns:p="http://schemas.openxmlformats.org/presentationml/2006/main" showMasterSp="1">
  <p:cSld>
    <p:spTree>
      <p:nvGrpSpPr>
        <p:cNvPr id="1586" name=""/>
        <p:cNvGrpSpPr/>
        <p:nvPr/>
      </p:nvGrpSpPr>
      <p:grpSpPr>
        <a:xfrm rot="0">
          <a:off x="0" y="0"/>
          <a:ext cx="0" cy="0"/>
          <a:chOff x="0" y="0"/>
          <a:chExt cx="0" cy="0"/>
        </a:xfrm>
      </p:grpSpPr>
      <p:sp>
        <p:nvSpPr>
          <p:cNvPr id="1049296" name=""/>
          <p:cNvSpPr/>
          <p:nvPr>
            <p:ph sz="full" idx="1"/>
          </p:nvPr>
        </p:nvSpPr>
        <p:spPr>
          <a:xfrm rot="0">
            <a:off x="457200" y="990600"/>
            <a:ext cx="8229600" cy="53340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lvl="0">
              <a:buFont typeface="Wingdings" pitchFamily="2" charset="2"/>
              <a:buChar char="§"/>
            </a:pPr>
            <a:r>
              <a:rPr altLang="en-US" lang="en-US"/>
              <a:t>2-chloro-10(3-dimiethlyamino-n-n-propyl) pherothiazine hydrochloride commonly known as chlorpromazine</a:t>
            </a:r>
          </a:p>
          <a:p>
            <a:pPr lvl="0">
              <a:buFont typeface="Wingdings" pitchFamily="2" charset="2"/>
              <a:buChar char="§"/>
            </a:pPr>
            <a:r>
              <a:rPr altLang="en-US" lang="en-US"/>
              <a:t>4 hydroxyacetanilide P-acetamido phenol commonly known as paracetamol</a:t>
            </a:r>
          </a:p>
          <a:p>
            <a:pPr lvl="0">
              <a:buNone/>
            </a:pPr>
            <a:endParaRPr altLang="en-US" lang="en-US"/>
          </a:p>
          <a:p>
            <a:pPr lvl="0">
              <a:buNone/>
            </a:pPr>
            <a:r>
              <a:rPr altLang="en-US" b="1" lang="en-US"/>
              <a:t>3. Trade /Brand/Propriotory Name</a:t>
            </a:r>
          </a:p>
          <a:p>
            <a:pPr lvl="0">
              <a:buFont typeface="Wingdings" pitchFamily="2" charset="2"/>
              <a:buChar char="Ø"/>
            </a:pPr>
            <a:r>
              <a:rPr altLang="en-US" lang="en-US"/>
              <a:t>Trademarks, trade names, brand names and proprietary names are interchangeable terms used to identify drugs manufactured by various drug companies.</a:t>
            </a:r>
          </a:p>
          <a:p>
            <a:pPr lvl="0">
              <a:buFont typeface="Wingdings" pitchFamily="2" charset="2"/>
              <a:buChar char="Ø"/>
            </a:pPr>
            <a:r>
              <a:rPr altLang="en-US" lang="en-US"/>
              <a:t>A specific generic drug may have various trade names.</a:t>
            </a:r>
          </a:p>
          <a:p>
            <a:pPr lvl="0">
              <a:buNone/>
            </a:pPr>
            <a:endParaRPr altLang="en-US" lang="en-US"/>
          </a:p>
        </p:txBody>
      </p:sp>
    </p:spTree>
  </p:cSld>
  <p:clrMapOvr>
    <a:masterClrMapping/>
  </p:clrMapOvr>
  <p:transition spd="slow" advClick="1">
    <p:wheel spokes="1"/>
  </p:transition>
  <p:timing/>
</p:sld>
</file>

<file path=ppt/slides/slide491.xml><?xml version="1.0" encoding="utf-8"?>
<p:sld xmlns:a="http://schemas.openxmlformats.org/drawingml/2006/main" xmlns:r="http://schemas.openxmlformats.org/officeDocument/2006/relationships" xmlns:p="http://schemas.openxmlformats.org/presentationml/2006/main" showMasterSp="1">
  <p:cSld>
    <p:spTree>
      <p:nvGrpSpPr>
        <p:cNvPr id="1587" name=""/>
        <p:cNvGrpSpPr/>
        <p:nvPr/>
      </p:nvGrpSpPr>
      <p:grpSpPr>
        <a:xfrm rot="0">
          <a:off x="0" y="0"/>
          <a:ext cx="0" cy="0"/>
          <a:chOff x="0" y="0"/>
          <a:chExt cx="0" cy="0"/>
        </a:xfrm>
      </p:grpSpPr>
      <p:sp>
        <p:nvSpPr>
          <p:cNvPr id="1049297" name=""/>
          <p:cNvSpPr/>
          <p:nvPr>
            <p:ph sz="full" idx="1"/>
          </p:nvPr>
        </p:nvSpPr>
        <p:spPr>
          <a:xfrm rot="0">
            <a:off x="457200" y="838200"/>
            <a:ext cx="8229600" cy="54864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lvl="0">
              <a:buFont typeface="Wingdings" pitchFamily="2" charset="2"/>
              <a:buChar char="Ø"/>
            </a:pPr>
            <a:r>
              <a:rPr altLang="en-US" lang="en-US"/>
              <a:t>The symbol after the trade name indicates that the trade name is registered and its use is restricted to the manufacturer who owns it. </a:t>
            </a:r>
          </a:p>
          <a:p>
            <a:pPr lvl="0">
              <a:buFont typeface="Wingdings" pitchFamily="2" charset="2"/>
              <a:buChar char="Ø"/>
            </a:pPr>
            <a:r>
              <a:rPr altLang="en-US" lang="en-US"/>
              <a:t>Trade names may be selected to:</a:t>
            </a:r>
          </a:p>
          <a:p>
            <a:pPr lvl="0">
              <a:buFont typeface="Wingdings" pitchFamily="2" charset="2"/>
              <a:buChar char="§"/>
            </a:pPr>
            <a:r>
              <a:rPr altLang="en-US" lang="en-US"/>
              <a:t>Denote the drug's chemical structure</a:t>
            </a:r>
          </a:p>
          <a:p>
            <a:pPr lvl="0">
              <a:buFont typeface="Wingdings" pitchFamily="2" charset="2"/>
              <a:buChar char="§"/>
            </a:pPr>
            <a:r>
              <a:rPr altLang="en-US" lang="en-US"/>
              <a:t>Identify the company responsible for manufacturing the drug</a:t>
            </a:r>
          </a:p>
          <a:p>
            <a:pPr lvl="0">
              <a:buFont typeface="Wingdings" pitchFamily="2" charset="2"/>
              <a:buChar char="§"/>
            </a:pPr>
            <a:r>
              <a:rPr altLang="en-US" lang="en-US"/>
              <a:t>Represent some property of the drug</a:t>
            </a:r>
          </a:p>
          <a:p>
            <a:pPr lvl="0">
              <a:buNone/>
            </a:pPr>
            <a:r>
              <a:rPr altLang="en-US" lang="en-US"/>
              <a:t>Examples:</a:t>
            </a:r>
          </a:p>
          <a:p>
            <a:pPr lvl="0">
              <a:buFont typeface="Wingdings" pitchFamily="2" charset="2"/>
              <a:buChar char="§"/>
            </a:pPr>
            <a:r>
              <a:rPr altLang="en-US" lang="en-US"/>
              <a:t>Chlorpromazine, referred to as Largactil</a:t>
            </a:r>
          </a:p>
          <a:p>
            <a:pPr lvl="0">
              <a:buFont typeface="Wingdings" pitchFamily="2" charset="2"/>
              <a:buChar char="§"/>
            </a:pPr>
            <a:r>
              <a:rPr altLang="en-US" lang="en-US"/>
              <a:t>Paracetamol, referred to as Calpol, Cetal, PMC, Panadol, Panleve, Panok, and so on</a:t>
            </a:r>
          </a:p>
          <a:p>
            <a:pPr lvl="0"/>
            <a:endParaRPr altLang="en-US" lang="en-US"/>
          </a:p>
          <a:p>
            <a:pPr lvl="0"/>
            <a:endParaRPr altLang="en-US" lang="en-US"/>
          </a:p>
        </p:txBody>
      </p:sp>
    </p:spTree>
  </p:cSld>
  <p:clrMapOvr>
    <a:masterClrMapping/>
  </p:clrMapOvr>
  <p:transition spd="slow" advClick="1">
    <p:wheel spokes="1"/>
  </p:transition>
  <p:timing/>
</p:sld>
</file>

<file path=ppt/slides/slide492.xml><?xml version="1.0" encoding="utf-8"?>
<p:sld xmlns:a="http://schemas.openxmlformats.org/drawingml/2006/main" xmlns:r="http://schemas.openxmlformats.org/officeDocument/2006/relationships" xmlns:p="http://schemas.openxmlformats.org/presentationml/2006/main" showMasterSp="1">
  <p:cSld>
    <p:spTree>
      <p:nvGrpSpPr>
        <p:cNvPr id="1588" name=""/>
        <p:cNvGrpSpPr/>
        <p:nvPr/>
      </p:nvGrpSpPr>
      <p:grpSpPr>
        <a:xfrm rot="0">
          <a:off x="0" y="0"/>
          <a:ext cx="0" cy="0"/>
          <a:chOff x="0" y="0"/>
          <a:chExt cx="0" cy="0"/>
        </a:xfrm>
      </p:grpSpPr>
      <p:sp>
        <p:nvSpPr>
          <p:cNvPr id="1049298" name=""/>
          <p:cNvSpPr/>
          <p:nvPr>
            <p:ph sz="full" idx="1"/>
          </p:nvPr>
        </p:nvSpPr>
        <p:spPr>
          <a:xfrm rot="0">
            <a:off x="457200" y="1143000"/>
            <a:ext cx="8229600" cy="51816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lvl="0">
              <a:buFont typeface="Wingdings" pitchFamily="2" charset="2"/>
              <a:buChar char="Ø"/>
            </a:pPr>
            <a:r>
              <a:rPr altLang="en-US" lang="en-US"/>
              <a:t>No other firms or company can employ the same trade name. A trade name is usually selected to be short, catchy and easy to pronounce.</a:t>
            </a:r>
          </a:p>
          <a:p>
            <a:pPr lvl="0">
              <a:buNone/>
            </a:pPr>
            <a:endParaRPr altLang="en-US" lang="en-US"/>
          </a:p>
          <a:p>
            <a:pPr lvl="0">
              <a:buNone/>
            </a:pPr>
            <a:r>
              <a:rPr altLang="en-US" b="1" lang="en-US"/>
              <a:t>4.Official Name</a:t>
            </a:r>
          </a:p>
          <a:p>
            <a:pPr lvl="0">
              <a:buFont typeface="Wingdings" pitchFamily="2" charset="2"/>
              <a:buChar char="Ø"/>
            </a:pPr>
            <a:r>
              <a:rPr altLang="en-US" lang="en-US"/>
              <a:t>It is the name by which the drug is identified in official publications and international organizations like British Pharmacopeia</a:t>
            </a:r>
          </a:p>
        </p:txBody>
      </p:sp>
    </p:spTree>
  </p:cSld>
  <p:clrMapOvr>
    <a:masterClrMapping/>
  </p:clrMapOvr>
  <p:transition spd="slow" advClick="1">
    <p:wheel spokes="1"/>
  </p:transition>
  <p:timing/>
</p:sld>
</file>

<file path=ppt/slides/slide493.xml><?xml version="1.0" encoding="utf-8"?>
<p:sld xmlns:a="http://schemas.openxmlformats.org/drawingml/2006/main" xmlns:r="http://schemas.openxmlformats.org/officeDocument/2006/relationships" xmlns:p="http://schemas.openxmlformats.org/presentationml/2006/main" showMasterSp="1">
  <p:cSld>
    <p:spTree>
      <p:nvGrpSpPr>
        <p:cNvPr id="1589" name=""/>
        <p:cNvGrpSpPr/>
        <p:nvPr/>
      </p:nvGrpSpPr>
      <p:grpSpPr>
        <a:xfrm rot="0">
          <a:off x="0" y="0"/>
          <a:ext cx="0" cy="0"/>
          <a:chOff x="0" y="0"/>
          <a:chExt cx="0" cy="0"/>
        </a:xfrm>
      </p:grpSpPr>
      <p:sp>
        <p:nvSpPr>
          <p:cNvPr id="1049299" name=""/>
          <p:cNvSpPr/>
          <p:nvPr>
            <p:ph type="title" sz="full" idx="0"/>
          </p:nvPr>
        </p:nvSpPr>
        <p:spPr>
          <a:xfrm rot="0">
            <a:off x="457200" y="304800"/>
            <a:ext cx="8229600" cy="990600"/>
          </a:xfrm>
          <a:prstGeom prst="rect"/>
          <a:noFill/>
          <a:ln>
            <a:noFill/>
          </a:ln>
        </p:spPr>
        <p:txBody>
          <a:bodyPr anchor="b" bIns="0" lIns="0" rIns="0" tIns="45720" vert="horz"/>
          <a:lstStyle>
            <a:lvl1pPr algn="l" fontAlgn="base" indent="0" latinLnBrk="1" marL="0" rtl="0">
              <a:lnSpc>
                <a:spcPct val="100000"/>
              </a:lnSpc>
              <a:spcBef>
                <a:spcPct val="0"/>
              </a:spcBef>
              <a:spcAft>
                <a:spcPct val="0"/>
              </a:spcAft>
              <a:buFontTx/>
              <a:buNone/>
              <a:defRPr baseline="0" b="0" sz="5000" i="0" u="none">
                <a:solidFill>
                  <a:schemeClr val="lt2"/>
                </a:solidFill>
                <a:latin typeface="Calibri" pitchFamily="34" charset="0"/>
                <a:sym typeface="Calibri" pitchFamily="34" charset="0"/>
              </a:defRPr>
            </a:lvl1pPr>
          </a:lstStyle>
          <a:p>
            <a:pPr lvl="0"/>
            <a:r>
              <a:rPr altLang="en-US" b="1" lang="en-US"/>
              <a:t>Classification of Drugs</a:t>
            </a:r>
          </a:p>
        </p:txBody>
      </p:sp>
      <p:sp>
        <p:nvSpPr>
          <p:cNvPr id="1049300" name=""/>
          <p:cNvSpPr/>
          <p:nvPr>
            <p:ph sz="full" idx="1"/>
          </p:nvPr>
        </p:nvSpPr>
        <p:spPr>
          <a:xfrm rot="0">
            <a:off x="457200" y="1447800"/>
            <a:ext cx="8229600" cy="48768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lvl="0">
              <a:buFont typeface="Wingdings" pitchFamily="2" charset="2"/>
              <a:buChar char="Ø"/>
            </a:pPr>
            <a:r>
              <a:rPr altLang="en-US" lang="en-US"/>
              <a:t>Drugs may be classified in many ways.</a:t>
            </a:r>
          </a:p>
          <a:p>
            <a:pPr lvl="0">
              <a:buNone/>
            </a:pPr>
            <a:r>
              <a:rPr altLang="en-US" lang="en-US"/>
              <a:t> </a:t>
            </a:r>
          </a:p>
          <a:p>
            <a:pPr lvl="0">
              <a:buFont typeface="Wingdings" pitchFamily="2" charset="2"/>
              <a:buChar char="Ø"/>
            </a:pPr>
            <a:r>
              <a:rPr altLang="en-US" lang="en-US"/>
              <a:t>Drugs with similar characteristics are often grouped together in families</a:t>
            </a:r>
          </a:p>
          <a:p>
            <a:pPr lvl="0">
              <a:buNone/>
            </a:pPr>
            <a:endParaRPr altLang="en-US" lang="en-US"/>
          </a:p>
          <a:p>
            <a:pPr lvl="0">
              <a:buFont typeface="Wingdings" pitchFamily="2" charset="2"/>
              <a:buChar char="Ø"/>
            </a:pPr>
            <a:r>
              <a:rPr altLang="en-US" lang="en-US"/>
              <a:t>One substance may belong to more than one family depending on the classification used for instance, aspirin, which is an analgesic, antipyretic, and anti-inflammatory drug.</a:t>
            </a:r>
          </a:p>
          <a:p>
            <a:pPr lvl="0">
              <a:buFont typeface="Wingdings" pitchFamily="2" charset="2"/>
              <a:buChar char="Ø"/>
            </a:pPr>
            <a:r>
              <a:rPr altLang="en-US" lang="en-US"/>
              <a:t>A drug may be designated by:</a:t>
            </a:r>
          </a:p>
          <a:p>
            <a:pPr lvl="0">
              <a:buFont typeface="Wingdings" pitchFamily="2" charset="2"/>
              <a:buChar char="Ø"/>
            </a:pPr>
            <a:endParaRPr altLang="en-US" lang="en-US"/>
          </a:p>
        </p:txBody>
      </p:sp>
    </p:spTree>
  </p:cSld>
  <p:clrMapOvr>
    <a:masterClrMapping/>
  </p:clrMapOvr>
  <p:transition spd="slow" advClick="1">
    <p:wheel spokes="1"/>
  </p:transition>
  <p:timing/>
</p:sld>
</file>

<file path=ppt/slides/slide494.xml><?xml version="1.0" encoding="utf-8"?>
<p:sld xmlns:a="http://schemas.openxmlformats.org/drawingml/2006/main" xmlns:r="http://schemas.openxmlformats.org/officeDocument/2006/relationships" xmlns:p="http://schemas.openxmlformats.org/presentationml/2006/main" showMasterSp="1">
  <p:cSld>
    <p:spTree>
      <p:nvGrpSpPr>
        <p:cNvPr id="1590" name=""/>
        <p:cNvGrpSpPr/>
        <p:nvPr/>
      </p:nvGrpSpPr>
      <p:grpSpPr>
        <a:xfrm rot="0">
          <a:off x="0" y="0"/>
          <a:ext cx="0" cy="0"/>
          <a:chOff x="0" y="0"/>
          <a:chExt cx="0" cy="0"/>
        </a:xfrm>
      </p:grpSpPr>
      <p:sp>
        <p:nvSpPr>
          <p:cNvPr id="1049301" name=""/>
          <p:cNvSpPr/>
          <p:nvPr>
            <p:ph sz="full" idx="1"/>
          </p:nvPr>
        </p:nvSpPr>
        <p:spPr>
          <a:xfrm rot="0">
            <a:off x="457200" y="457200"/>
            <a:ext cx="8229600" cy="58674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lang="en-US"/>
              <a:t>A drug may be designated by:</a:t>
            </a:r>
          </a:p>
          <a:p>
            <a:pPr indent="0" lvl="0" marL="0">
              <a:buNone/>
            </a:pPr>
            <a:r>
              <a:rPr altLang="en-US" b="1" i="1" lang="en-US"/>
              <a:t>a) Chemical derivation, </a:t>
            </a:r>
            <a:r>
              <a:rPr altLang="en-US" lang="en-US"/>
              <a:t>e.g. heavy metals, xanthines, steroids, phenothiazines, barbiturates </a:t>
            </a:r>
          </a:p>
          <a:p>
            <a:pPr indent="0" lvl="0" marL="0">
              <a:buNone/>
            </a:pPr>
            <a:endParaRPr altLang="en-US" lang="en-US"/>
          </a:p>
          <a:p>
            <a:pPr indent="0" lvl="0" marL="0">
              <a:buNone/>
            </a:pPr>
            <a:r>
              <a:rPr altLang="en-US" b="1" i="1" lang="en-US"/>
              <a:t>b) Mechanism of action</a:t>
            </a:r>
            <a:r>
              <a:rPr altLang="en-US" lang="en-US"/>
              <a:t>, e.g. central nervous system depressant, anti-cholinergic, anti-inflammatory, antacid.</a:t>
            </a:r>
          </a:p>
          <a:p>
            <a:pPr indent="0" lvl="0" marL="0">
              <a:buNone/>
            </a:pPr>
            <a:endParaRPr altLang="en-US" lang="en-US"/>
          </a:p>
          <a:p>
            <a:pPr indent="0" lvl="0" marL="0">
              <a:buNone/>
            </a:pPr>
            <a:r>
              <a:rPr altLang="en-US" b="1" i="1" lang="en-US"/>
              <a:t>c) System they act on, </a:t>
            </a:r>
            <a:r>
              <a:rPr altLang="en-US" lang="en-US"/>
              <a:t>e.g. cardiac, respiratory</a:t>
            </a:r>
          </a:p>
          <a:p>
            <a:pPr indent="0" lvl="0" marL="0">
              <a:buNone/>
            </a:pPr>
            <a:endParaRPr altLang="en-US" lang="en-US"/>
          </a:p>
          <a:p>
            <a:pPr indent="0" lvl="0" marL="0">
              <a:buNone/>
            </a:pPr>
            <a:r>
              <a:rPr altLang="en-US" b="1" i="1" lang="en-US"/>
              <a:t>d</a:t>
            </a:r>
            <a:r>
              <a:rPr altLang="en-US" b="1" i="1" lang="en-US"/>
              <a:t>) Physiologic action</a:t>
            </a:r>
            <a:r>
              <a:rPr altLang="en-US" lang="en-US"/>
              <a:t>, e.g. diuretic</a:t>
            </a:r>
          </a:p>
          <a:p>
            <a:pPr indent="0" lvl="0" marL="0">
              <a:buNone/>
            </a:pPr>
            <a:endParaRPr altLang="en-US" lang="en-US"/>
          </a:p>
          <a:p>
            <a:pPr indent="0" lvl="0" marL="0">
              <a:buNone/>
            </a:pPr>
            <a:r>
              <a:rPr altLang="en-US" b="1" i="1" lang="en-US"/>
              <a:t>e) Therapeutic effect, </a:t>
            </a:r>
            <a:r>
              <a:rPr altLang="en-US" lang="en-US"/>
              <a:t>e.g. anticonvulsant, analgesic</a:t>
            </a:r>
          </a:p>
          <a:p>
            <a:pPr indent="0" lvl="0" marL="0"/>
            <a:endParaRPr altLang="en-US" lang="en-US"/>
          </a:p>
        </p:txBody>
      </p:sp>
    </p:spTree>
  </p:cSld>
  <p:clrMapOvr>
    <a:masterClrMapping/>
  </p:clrMapOvr>
  <p:transition spd="slow" advClick="1">
    <p:wheel spokes="1"/>
  </p:transition>
  <p:timing/>
</p:sld>
</file>

<file path=ppt/slides/slide495.xml><?xml version="1.0" encoding="utf-8"?>
<p:sld xmlns:a="http://schemas.openxmlformats.org/drawingml/2006/main" xmlns:r="http://schemas.openxmlformats.org/officeDocument/2006/relationships" xmlns:p="http://schemas.openxmlformats.org/presentationml/2006/main" showMasterSp="1">
  <p:cSld>
    <p:spTree>
      <p:nvGrpSpPr>
        <p:cNvPr id="1591" name=""/>
        <p:cNvGrpSpPr/>
        <p:nvPr/>
      </p:nvGrpSpPr>
      <p:grpSpPr>
        <a:xfrm rot="0">
          <a:off x="0" y="0"/>
          <a:ext cx="0" cy="0"/>
          <a:chOff x="0" y="0"/>
          <a:chExt cx="0" cy="0"/>
        </a:xfrm>
      </p:grpSpPr>
      <p:sp>
        <p:nvSpPr>
          <p:cNvPr id="1049302" name=""/>
          <p:cNvSpPr/>
          <p:nvPr>
            <p:ph type="title" sz="full" idx="0"/>
          </p:nvPr>
        </p:nvSpPr>
        <p:spPr>
          <a:xfrm rot="0">
            <a:off x="457200" y="457200"/>
            <a:ext cx="8229600" cy="990600"/>
          </a:xfrm>
          <a:prstGeom prst="rect"/>
          <a:noFill/>
          <a:ln>
            <a:noFill/>
          </a:ln>
        </p:spPr>
        <p:txBody>
          <a:bodyPr anchor="b" bIns="0" lIns="0" rIns="0" tIns="45720" vert="horz"/>
          <a:lstStyle>
            <a:lvl1pPr algn="l" fontAlgn="base" indent="0" latinLnBrk="1" marL="0" rtl="0">
              <a:lnSpc>
                <a:spcPct val="100000"/>
              </a:lnSpc>
              <a:spcBef>
                <a:spcPct val="0"/>
              </a:spcBef>
              <a:spcAft>
                <a:spcPct val="0"/>
              </a:spcAft>
              <a:buFontTx/>
              <a:buNone/>
              <a:defRPr baseline="0" b="0" sz="5000" i="0" u="none">
                <a:solidFill>
                  <a:schemeClr val="lt2"/>
                </a:solidFill>
                <a:latin typeface="Calibri" pitchFamily="34" charset="0"/>
                <a:sym typeface="Calibri" pitchFamily="34" charset="0"/>
              </a:defRPr>
            </a:lvl1pPr>
          </a:lstStyle>
          <a:p>
            <a:pPr lvl="0"/>
            <a:r>
              <a:rPr altLang="en-US" b="1" lang="en-US"/>
              <a:t>Drug Effects</a:t>
            </a:r>
          </a:p>
        </p:txBody>
      </p:sp>
      <p:sp>
        <p:nvSpPr>
          <p:cNvPr id="1049303" name=""/>
          <p:cNvSpPr/>
          <p:nvPr>
            <p:ph sz="full" idx="1"/>
          </p:nvPr>
        </p:nvSpPr>
        <p:spPr>
          <a:xfrm rot="0">
            <a:off x="457200" y="1524000"/>
            <a:ext cx="8229600" cy="48006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lang="en-US"/>
              <a:t>1. Desired Therapeutic Effects</a:t>
            </a:r>
          </a:p>
          <a:p>
            <a:pPr indent="0" lvl="0" marL="0">
              <a:buFont typeface="Wingdings" pitchFamily="2" charset="2"/>
              <a:buChar char="Ø"/>
            </a:pPr>
            <a:r>
              <a:rPr altLang="en-US" lang="en-US"/>
              <a:t>The desired therapeutic effects should indicate the mechanism of action of the drug.</a:t>
            </a:r>
          </a:p>
          <a:p>
            <a:pPr indent="0" lvl="0" marL="0">
              <a:buFont typeface="Wingdings" pitchFamily="2" charset="2"/>
              <a:buChar char="Ø"/>
            </a:pPr>
            <a:r>
              <a:rPr altLang="en-US" lang="en-US"/>
              <a:t>For example, an analgesic is for pain relief, accomplished by central nervous system depression inhibition of inflammation.</a:t>
            </a:r>
          </a:p>
          <a:p>
            <a:pPr indent="0" lvl="0" marL="0">
              <a:buFont typeface="Wingdings" pitchFamily="2" charset="2"/>
              <a:buChar char="Ø"/>
            </a:pPr>
            <a:r>
              <a:rPr altLang="en-US" lang="en-US"/>
              <a:t>You must therefore understand how medication affects body function in order to make sound judgments about which medication to use</a:t>
            </a:r>
          </a:p>
          <a:p>
            <a:pPr indent="0" lvl="0" marL="0">
              <a:buFont typeface="Wingdings" pitchFamily="2" charset="2"/>
              <a:buChar char="Ø"/>
            </a:pPr>
            <a:endParaRPr altLang="en-US" lang="en-US"/>
          </a:p>
        </p:txBody>
      </p:sp>
    </p:spTree>
  </p:cSld>
  <p:clrMapOvr>
    <a:masterClrMapping/>
  </p:clrMapOvr>
  <p:transition spd="slow" advClick="1">
    <p:wheel spokes="1"/>
  </p:transition>
  <p:timing/>
</p:sld>
</file>

<file path=ppt/slides/slide496.xml><?xml version="1.0" encoding="utf-8"?>
<p:sld xmlns:a="http://schemas.openxmlformats.org/drawingml/2006/main" xmlns:r="http://schemas.openxmlformats.org/officeDocument/2006/relationships" xmlns:p="http://schemas.openxmlformats.org/presentationml/2006/main" showMasterSp="1">
  <p:cSld>
    <p:spTree>
      <p:nvGrpSpPr>
        <p:cNvPr id="1592" name=""/>
        <p:cNvGrpSpPr/>
        <p:nvPr/>
      </p:nvGrpSpPr>
      <p:grpSpPr>
        <a:xfrm rot="0">
          <a:off x="0" y="0"/>
          <a:ext cx="0" cy="0"/>
          <a:chOff x="0" y="0"/>
          <a:chExt cx="0" cy="0"/>
        </a:xfrm>
      </p:grpSpPr>
      <p:sp>
        <p:nvSpPr>
          <p:cNvPr id="1049304" name=""/>
          <p:cNvSpPr/>
          <p:nvPr>
            <p:ph sz="full" idx="1"/>
          </p:nvPr>
        </p:nvSpPr>
        <p:spPr>
          <a:xfrm rot="0">
            <a:off x="457200" y="762000"/>
            <a:ext cx="8229600" cy="55626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lang="en-US"/>
              <a:t>2. Side Effects</a:t>
            </a:r>
          </a:p>
          <a:p>
            <a:pPr indent="0" lvl="0" marL="0">
              <a:buFont typeface="Wingdings" pitchFamily="2" charset="2"/>
              <a:buChar char="Ø"/>
            </a:pPr>
            <a:r>
              <a:rPr altLang="en-US" lang="en-US"/>
              <a:t>They are physiological effects exerted by the chemical that are not related to the desired therapeutic effect. </a:t>
            </a:r>
          </a:p>
          <a:p>
            <a:pPr indent="0" lvl="0" marL="0">
              <a:buFont typeface="Wingdings" pitchFamily="2" charset="2"/>
              <a:buChar char="Ø"/>
            </a:pPr>
            <a:r>
              <a:rPr altLang="en-US" b="1" i="1" lang="en-US"/>
              <a:t>Note:</a:t>
            </a:r>
            <a:r>
              <a:rPr altLang="en-US" lang="en-US"/>
              <a:t> All drugs have side effects. The number and range of side effects may indicate the relative toxicity of a given medication.</a:t>
            </a:r>
          </a:p>
          <a:p>
            <a:pPr indent="0" lvl="0" marL="0">
              <a:buFont typeface="Wingdings" pitchFamily="2" charset="2"/>
              <a:buChar char="Ø"/>
            </a:pPr>
            <a:r>
              <a:rPr altLang="en-US" lang="en-US"/>
              <a:t>Adverse reactions include any undesirable effect apparent in the recipient. They may be opposite to the desired effect, allergic or extraneous. </a:t>
            </a:r>
          </a:p>
          <a:p>
            <a:pPr indent="0" lvl="0" marL="0">
              <a:buFont typeface="Wingdings" pitchFamily="2" charset="2"/>
              <a:buChar char="Ø"/>
            </a:pPr>
            <a:r>
              <a:rPr altLang="en-US" b="1" i="1" lang="en-US"/>
              <a:t>Idiosyncratic</a:t>
            </a:r>
            <a:r>
              <a:rPr altLang="en-US" lang="en-US"/>
              <a:t> are unusual effects seen in some patients due to individual differences. They refers to the tendency within the individual to react unfavorably to certain substances. </a:t>
            </a:r>
          </a:p>
        </p:txBody>
      </p:sp>
    </p:spTree>
  </p:cSld>
  <p:clrMapOvr>
    <a:masterClrMapping/>
  </p:clrMapOvr>
  <p:transition spd="slow" advClick="1">
    <p:wheel spokes="1"/>
  </p:transition>
  <p:timing/>
</p:sld>
</file>

<file path=ppt/slides/slide497.xml><?xml version="1.0" encoding="utf-8"?>
<p:sld xmlns:a="http://schemas.openxmlformats.org/drawingml/2006/main" xmlns:r="http://schemas.openxmlformats.org/officeDocument/2006/relationships" xmlns:p="http://schemas.openxmlformats.org/presentationml/2006/main" showMasterSp="1">
  <p:cSld>
    <p:spTree>
      <p:nvGrpSpPr>
        <p:cNvPr id="1593" name=""/>
        <p:cNvGrpSpPr/>
        <p:nvPr/>
      </p:nvGrpSpPr>
      <p:grpSpPr>
        <a:xfrm rot="0">
          <a:off x="0" y="0"/>
          <a:ext cx="0" cy="0"/>
          <a:chOff x="0" y="0"/>
          <a:chExt cx="0" cy="0"/>
        </a:xfrm>
      </p:grpSpPr>
      <p:sp>
        <p:nvSpPr>
          <p:cNvPr id="1049305" name=""/>
          <p:cNvSpPr/>
          <p:nvPr>
            <p:ph sz="full" idx="1"/>
          </p:nvPr>
        </p:nvSpPr>
        <p:spPr>
          <a:xfrm rot="0">
            <a:off x="457200" y="685800"/>
            <a:ext cx="8229600" cy="56388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lang="en-US"/>
              <a:t>3. Toxic Effects</a:t>
            </a:r>
          </a:p>
          <a:p>
            <a:pPr indent="0" lvl="0" marL="0">
              <a:buFont typeface="Wingdings" pitchFamily="2" charset="2"/>
              <a:buChar char="Ø"/>
            </a:pPr>
            <a:r>
              <a:rPr altLang="en-US" lang="en-US"/>
              <a:t>They are excessive drug effects. They tend to be exaggerations of therapeutic or side effects. For example, toxicity from a central nervous system depressant used for sedation may induce a coma. </a:t>
            </a:r>
          </a:p>
          <a:p>
            <a:pPr indent="0" lvl="0" marL="0">
              <a:buFont typeface="Wingdings" pitchFamily="2" charset="2"/>
              <a:buChar char="Ø"/>
            </a:pPr>
            <a:r>
              <a:rPr altLang="en-US" lang="en-US"/>
              <a:t>The margin of safety between therapeutic and toxic doses varies greatly.</a:t>
            </a:r>
          </a:p>
          <a:p>
            <a:pPr indent="0" lvl="0" marL="0">
              <a:buFont typeface="Wingdings" pitchFamily="2" charset="2"/>
              <a:buChar char="Ø"/>
            </a:pPr>
            <a:r>
              <a:rPr altLang="en-US" b="1" i="1" lang="en-US"/>
              <a:t>Note:</a:t>
            </a:r>
            <a:r>
              <a:rPr altLang="en-US" lang="en-US"/>
              <a:t> Any substance that is physiologically potent enough to produce therapeutic effects is potentially harmful to the body at certain circumstances. </a:t>
            </a:r>
          </a:p>
          <a:p>
            <a:pPr indent="0" lvl="0" marL="0">
              <a:buFont typeface="Wingdings" pitchFamily="2" charset="2"/>
              <a:buChar char="Ø"/>
            </a:pPr>
            <a:r>
              <a:rPr altLang="en-US" lang="en-US"/>
              <a:t>Toxic symptoms could appear in clients receiving appropriate dosages. This is because drug response, metabolism and excretion vary from person to person</a:t>
            </a:r>
          </a:p>
        </p:txBody>
      </p:sp>
    </p:spTree>
  </p:cSld>
  <p:clrMapOvr>
    <a:masterClrMapping/>
  </p:clrMapOvr>
  <p:transition spd="slow" advClick="1">
    <p:wheel spokes="1"/>
  </p:transition>
  <p:timing/>
</p:sld>
</file>

<file path=ppt/slides/slide498.xml><?xml version="1.0" encoding="utf-8"?>
<p:sld xmlns:a="http://schemas.openxmlformats.org/drawingml/2006/main" xmlns:r="http://schemas.openxmlformats.org/officeDocument/2006/relationships" xmlns:p="http://schemas.openxmlformats.org/presentationml/2006/main" showMasterSp="1">
  <p:cSld>
    <p:spTree>
      <p:nvGrpSpPr>
        <p:cNvPr id="1594" name=""/>
        <p:cNvGrpSpPr/>
        <p:nvPr/>
      </p:nvGrpSpPr>
      <p:grpSpPr>
        <a:xfrm rot="0">
          <a:off x="0" y="0"/>
          <a:ext cx="0" cy="0"/>
          <a:chOff x="0" y="0"/>
          <a:chExt cx="0" cy="0"/>
        </a:xfrm>
      </p:grpSpPr>
      <p:sp>
        <p:nvSpPr>
          <p:cNvPr id="1049306" name=""/>
          <p:cNvSpPr/>
          <p:nvPr>
            <p:ph sz="full" idx="1"/>
          </p:nvPr>
        </p:nvSpPr>
        <p:spPr>
          <a:xfrm rot="0">
            <a:off x="457200" y="685800"/>
            <a:ext cx="8229600" cy="56388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lang="en-US"/>
              <a:t>4. Contraindications</a:t>
            </a:r>
          </a:p>
          <a:p>
            <a:pPr indent="0" lvl="0" marL="0">
              <a:buFont typeface="Wingdings" pitchFamily="2" charset="2"/>
              <a:buChar char="Ø"/>
            </a:pPr>
            <a:r>
              <a:rPr altLang="en-US" lang="en-US"/>
              <a:t>These are reasons </a:t>
            </a:r>
            <a:r>
              <a:rPr altLang="en-US" lang="en-US"/>
              <a:t>that </a:t>
            </a:r>
            <a:r>
              <a:rPr altLang="en-US" lang="en-US"/>
              <a:t>make </a:t>
            </a:r>
            <a:r>
              <a:rPr altLang="en-US" lang="en-US"/>
              <a:t>it inadvisable to prescribe a particular drug</a:t>
            </a:r>
          </a:p>
          <a:p>
            <a:pPr indent="0" lvl="0" marL="0">
              <a:buFont typeface="Wingdings" pitchFamily="2" charset="2"/>
              <a:buChar char="Ø"/>
            </a:pPr>
            <a:r>
              <a:rPr altLang="en-US" lang="en-US"/>
              <a:t>They are conditions or symptoms that alert you to the potential dangers of the drug. </a:t>
            </a:r>
          </a:p>
          <a:p>
            <a:pPr indent="0" lvl="0" marL="0">
              <a:buNone/>
            </a:pPr>
            <a:endParaRPr altLang="en-US" lang="en-US"/>
          </a:p>
          <a:p>
            <a:pPr indent="0" lvl="0" marL="0">
              <a:buFont typeface="Wingdings" pitchFamily="2" charset="2"/>
              <a:buChar char="Ø"/>
            </a:pPr>
            <a:r>
              <a:rPr altLang="en-US" lang="en-US"/>
              <a:t>You</a:t>
            </a:r>
            <a:r>
              <a:rPr altLang="en-US" b="1" lang="en-US"/>
              <a:t> MUST </a:t>
            </a:r>
            <a:r>
              <a:rPr altLang="en-US" lang="en-US"/>
              <a:t>always decline to administer any drug that you believe will cause harm to the client. In such cases, let the physician administer the drug personally. </a:t>
            </a:r>
          </a:p>
          <a:p>
            <a:pPr indent="0" lvl="0" marL="0">
              <a:buNone/>
            </a:pPr>
            <a:endParaRPr altLang="en-US" lang="en-US"/>
          </a:p>
          <a:p>
            <a:pPr indent="0" lvl="0" marL="0">
              <a:buFont typeface="Wingdings" pitchFamily="2" charset="2"/>
              <a:buChar char="Ø"/>
            </a:pPr>
            <a:r>
              <a:rPr altLang="en-US" lang="en-US"/>
              <a:t>In such a situation, there are legal implications and this is the reason for the decision not to administer the drug.</a:t>
            </a:r>
          </a:p>
        </p:txBody>
      </p:sp>
    </p:spTree>
  </p:cSld>
  <p:clrMapOvr>
    <a:masterClrMapping/>
  </p:clrMapOvr>
  <p:transition spd="slow" advClick="1">
    <p:wheel spokes="1"/>
  </p:transition>
  <p:timing/>
</p:sld>
</file>

<file path=ppt/slides/slide499.xml><?xml version="1.0" encoding="utf-8"?>
<p:sld xmlns:a="http://schemas.openxmlformats.org/drawingml/2006/main" xmlns:r="http://schemas.openxmlformats.org/officeDocument/2006/relationships" xmlns:p="http://schemas.openxmlformats.org/presentationml/2006/main" showMasterSp="1">
  <p:cSld>
    <p:spTree>
      <p:nvGrpSpPr>
        <p:cNvPr id="1595" name=""/>
        <p:cNvGrpSpPr/>
        <p:nvPr/>
      </p:nvGrpSpPr>
      <p:grpSpPr>
        <a:xfrm rot="0">
          <a:off x="0" y="0"/>
          <a:ext cx="0" cy="0"/>
          <a:chOff x="0" y="0"/>
          <a:chExt cx="0" cy="0"/>
        </a:xfrm>
      </p:grpSpPr>
      <p:sp>
        <p:nvSpPr>
          <p:cNvPr id="1049307" name=""/>
          <p:cNvSpPr/>
          <p:nvPr>
            <p:ph type="title" sz="full" idx="0"/>
          </p:nvPr>
        </p:nvSpPr>
        <p:spPr>
          <a:xfrm rot="0">
            <a:off x="457200" y="228600"/>
            <a:ext cx="8229600" cy="762000"/>
          </a:xfrm>
          <a:prstGeom prst="rect"/>
          <a:noFill/>
          <a:ln>
            <a:noFill/>
          </a:ln>
        </p:spPr>
        <p:txBody>
          <a:bodyPr anchor="b" bIns="0" lIns="0" rIns="0" tIns="45720" vert="horz"/>
          <a:lstStyle>
            <a:lvl1pPr algn="l" fontAlgn="base" indent="0" latinLnBrk="1" marL="0" rtl="0">
              <a:lnSpc>
                <a:spcPct val="100000"/>
              </a:lnSpc>
              <a:spcBef>
                <a:spcPct val="0"/>
              </a:spcBef>
              <a:spcAft>
                <a:spcPct val="0"/>
              </a:spcAft>
              <a:buFontTx/>
              <a:buNone/>
              <a:defRPr baseline="0" b="0" sz="5000" i="0" u="none">
                <a:solidFill>
                  <a:schemeClr val="lt2"/>
                </a:solidFill>
                <a:latin typeface="Calibri" pitchFamily="34" charset="0"/>
                <a:sym typeface="Calibri" pitchFamily="34" charset="0"/>
              </a:defRPr>
            </a:lvl1pPr>
          </a:lstStyle>
          <a:p>
            <a:pPr lvl="0"/>
            <a:r>
              <a:rPr altLang="en-US" b="1" lang="en-US"/>
              <a:t>Dosage Range</a:t>
            </a:r>
          </a:p>
        </p:txBody>
      </p:sp>
      <p:sp>
        <p:nvSpPr>
          <p:cNvPr id="1049308" name=""/>
          <p:cNvSpPr/>
          <p:nvPr>
            <p:ph sz="full" idx="1"/>
          </p:nvPr>
        </p:nvSpPr>
        <p:spPr>
          <a:xfrm rot="0">
            <a:off x="457200" y="1066800"/>
            <a:ext cx="8229600" cy="52578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lvl="0">
              <a:buFont typeface="Wingdings" pitchFamily="2" charset="2"/>
              <a:buChar char="Ø"/>
            </a:pPr>
            <a:r>
              <a:rPr altLang="en-US" lang="en-US"/>
              <a:t>The usual dosage must be included for each method of administration. </a:t>
            </a:r>
          </a:p>
          <a:p>
            <a:pPr lvl="0">
              <a:buFont typeface="Wingdings" pitchFamily="2" charset="2"/>
              <a:buChar char="Ø"/>
            </a:pPr>
            <a:r>
              <a:rPr altLang="en-US" lang="en-US"/>
              <a:t>Dosages require adjustment according to certain factors:</a:t>
            </a:r>
          </a:p>
          <a:p>
            <a:pPr lvl="0">
              <a:buNone/>
            </a:pPr>
            <a:r>
              <a:rPr altLang="en-US" i="1" lang="en-US"/>
              <a:t>a) Body mass: </a:t>
            </a:r>
            <a:r>
              <a:rPr altLang="en-US" lang="en-US"/>
              <a:t>Drug dosages are mostly calculated as per kilo of body weight.</a:t>
            </a:r>
          </a:p>
          <a:p>
            <a:pPr lvl="0">
              <a:buNone/>
            </a:pPr>
            <a:r>
              <a:rPr altLang="en-US" i="1" lang="en-US"/>
              <a:t>b) Nutritional status</a:t>
            </a:r>
          </a:p>
          <a:p>
            <a:pPr lvl="0">
              <a:buNone/>
            </a:pPr>
            <a:r>
              <a:rPr altLang="en-US" i="1" lang="en-US"/>
              <a:t>c) Pathologic condition</a:t>
            </a:r>
          </a:p>
          <a:p>
            <a:pPr lvl="0">
              <a:buNone/>
            </a:pPr>
            <a:r>
              <a:rPr altLang="en-US" i="1" lang="en-US"/>
              <a:t>d) Patients' ability to metabolize and excrete the drug</a:t>
            </a:r>
          </a:p>
          <a:p>
            <a:pPr lvl="0">
              <a:buNone/>
            </a:pPr>
            <a:r>
              <a:rPr altLang="en-US" lang="en-US"/>
              <a:t> </a:t>
            </a:r>
            <a:r>
              <a:rPr altLang="en-US" i="1" lang="en-US"/>
              <a:t>e) Age: </a:t>
            </a:r>
            <a:r>
              <a:rPr altLang="en-US" lang="en-US"/>
              <a:t>The extremes of age that is, children and adults over 60 years require smaller doses than the normal adult dose. </a:t>
            </a:r>
          </a:p>
          <a:p>
            <a:pPr lvl="0"/>
            <a:endParaRPr altLang="en-US" lang="en-US"/>
          </a:p>
        </p:txBody>
      </p:sp>
    </p:spTree>
  </p:cSld>
  <p:clrMapOvr>
    <a:masterClrMapping/>
  </p:clrMapOvr>
  <p:transition spd="slow" advClick="1">
    <p:wheel spokes="1"/>
  </p:transition>
  <p:timing/>
</p:sld>
</file>

<file path=ppt/slides/slide5.xml><?xml version="1.0" encoding="utf-8"?>
<p:sld xmlns:a="http://schemas.openxmlformats.org/drawingml/2006/main" xmlns:r="http://schemas.openxmlformats.org/officeDocument/2006/relationships" xmlns:p="http://schemas.openxmlformats.org/presentationml/2006/main" showMasterSp="1">
  <p:cSld>
    <p:spTree>
      <p:nvGrpSpPr>
        <p:cNvPr id="1087" name=""/>
        <p:cNvGrpSpPr/>
        <p:nvPr/>
      </p:nvGrpSpPr>
      <p:grpSpPr>
        <a:xfrm rot="0">
          <a:off x="0" y="0"/>
          <a:ext cx="0" cy="0"/>
          <a:chOff x="0" y="0"/>
          <a:chExt cx="0" cy="0"/>
        </a:xfrm>
      </p:grpSpPr>
      <p:sp>
        <p:nvSpPr>
          <p:cNvPr id="1048603" name=""/>
          <p:cNvSpPr/>
          <p:nvPr>
            <p:ph sz="full" idx="1"/>
          </p:nvPr>
        </p:nvSpPr>
        <p:spPr>
          <a:xfrm rot="0">
            <a:off x="457200" y="533400"/>
            <a:ext cx="8229600" cy="5592762"/>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algn="ctr" eaLnBrk="1" hangingPunct="1" indent="0" latinLnBrk="1" lvl="0" marL="0">
              <a:buClr>
                <a:srgbClr val="DE6C36"/>
              </a:buClr>
              <a:buFont typeface="Arial" pitchFamily="0" charset="0"/>
              <a:buNone/>
            </a:pPr>
            <a:r>
              <a:rPr altLang="en-US" b="1" lang="en-US"/>
              <a:t>3. FUNDAMENTALS OF NURSING</a:t>
            </a:r>
          </a:p>
          <a:p>
            <a:pPr eaLnBrk="1" hangingPunct="1" indent="0" latinLnBrk="1" lvl="0" marL="0">
              <a:buClr>
                <a:srgbClr val="DE6C36"/>
              </a:buClr>
              <a:buFont typeface="Arial" pitchFamily="0" charset="0"/>
              <a:buNone/>
            </a:pPr>
            <a:endParaRPr altLang="en-US" b="1" lang="en-US"/>
          </a:p>
          <a:p>
            <a:pPr eaLnBrk="1" hangingPunct="1" indent="0" latinLnBrk="1" lvl="0" marL="0">
              <a:buClr>
                <a:srgbClr val="DE6C36"/>
              </a:buClr>
              <a:buFont typeface="Arial" pitchFamily="0" charset="0"/>
              <a:buNone/>
            </a:pPr>
            <a:r>
              <a:rPr altLang="en-US" b="1" lang="en-US"/>
              <a:t>a) The Concept of Infection Prevention and Control</a:t>
            </a:r>
          </a:p>
          <a:p>
            <a:pPr eaLnBrk="1" hangingPunct="1" indent="0" latinLnBrk="1" lvl="0" marL="0">
              <a:buClr>
                <a:srgbClr val="DE6C36"/>
              </a:buClr>
              <a:buFont typeface="Wingdings" pitchFamily="2" charset="2"/>
              <a:buChar char="Ø"/>
            </a:pPr>
            <a:r>
              <a:rPr altLang="en-US" lang="en-US"/>
              <a:t>The concept of infectious disease</a:t>
            </a:r>
          </a:p>
          <a:p>
            <a:pPr eaLnBrk="1" hangingPunct="1" indent="0" latinLnBrk="1" lvl="0" marL="0">
              <a:buClr>
                <a:srgbClr val="DE6C36"/>
              </a:buClr>
              <a:buFont typeface="Wingdings" pitchFamily="2" charset="2"/>
              <a:buChar char="Ø"/>
            </a:pPr>
            <a:r>
              <a:rPr altLang="en-US" lang="en-US"/>
              <a:t>The disease transmission cycle and those at risk</a:t>
            </a:r>
          </a:p>
          <a:p>
            <a:pPr eaLnBrk="1" hangingPunct="1" indent="0" latinLnBrk="1" lvl="0" marL="0">
              <a:buClr>
                <a:srgbClr val="DE6C36"/>
              </a:buClr>
              <a:buFont typeface="Wingdings" pitchFamily="2" charset="2"/>
              <a:buChar char="Ø"/>
            </a:pPr>
            <a:r>
              <a:rPr altLang="en-US" lang="en-US"/>
              <a:t>Standard precautions in practice</a:t>
            </a:r>
          </a:p>
          <a:p>
            <a:pPr eaLnBrk="1" hangingPunct="1" indent="0" latinLnBrk="1" lvl="0" marL="0">
              <a:buClr>
                <a:srgbClr val="DE6C36"/>
              </a:buClr>
              <a:buFont typeface="Wingdings" pitchFamily="2" charset="2"/>
              <a:buChar char="Ø"/>
            </a:pPr>
            <a:r>
              <a:rPr altLang="en-US" lang="en-US"/>
              <a:t>Common antiseptics, disinfectants and aseptic techniques</a:t>
            </a:r>
          </a:p>
          <a:p>
            <a:pPr eaLnBrk="1" hangingPunct="1" indent="0" latinLnBrk="1" lvl="0" marL="0">
              <a:buClr>
                <a:srgbClr val="DE6C36"/>
              </a:buClr>
              <a:buFont typeface="Wingdings" pitchFamily="2" charset="2"/>
              <a:buChar char="Ø"/>
            </a:pPr>
            <a:r>
              <a:rPr altLang="en-US" lang="en-US"/>
              <a:t>The processing of instruments and other items</a:t>
            </a:r>
          </a:p>
          <a:p>
            <a:pPr eaLnBrk="1" hangingPunct="1" indent="0" latinLnBrk="1" lvl="0" marL="0">
              <a:buClr>
                <a:srgbClr val="DE6C36"/>
              </a:buClr>
              <a:buFont typeface="Wingdings" pitchFamily="2" charset="2"/>
              <a:buChar char="Ø"/>
            </a:pPr>
            <a:r>
              <a:rPr altLang="en-US" lang="en-US"/>
              <a:t>Decontamination, sterilization and storage of sterile equipment</a:t>
            </a:r>
          </a:p>
          <a:p>
            <a:pPr eaLnBrk="1" hangingPunct="1" indent="0" latinLnBrk="1" lvl="0" marL="0">
              <a:buClr>
                <a:srgbClr val="DE6C36"/>
              </a:buClr>
              <a:buFont typeface="Wingdings" pitchFamily="2" charset="2"/>
              <a:buChar char="Ø"/>
            </a:pPr>
            <a:r>
              <a:rPr altLang="en-US" lang="en-US"/>
              <a:t>Housekeeping and waste disposal</a:t>
            </a:r>
          </a:p>
          <a:p>
            <a:pPr eaLnBrk="1" hangingPunct="1" indent="0" latinLnBrk="1" lvl="0" marL="0">
              <a:buClr>
                <a:srgbClr val="DE6C36"/>
              </a:buClr>
              <a:buFont typeface="Arial" pitchFamily="0" charset="0"/>
              <a:buChar char="•"/>
            </a:pPr>
            <a:endParaRPr altLang="en-US" lang="en-US"/>
          </a:p>
          <a:p>
            <a:pPr eaLnBrk="1" hangingPunct="1" indent="0" latinLnBrk="1" lvl="0" marL="0">
              <a:buClr>
                <a:srgbClr val="DE6C36"/>
              </a:buClr>
              <a:buFont typeface="Arial" pitchFamily="0" charset="0"/>
              <a:buChar char="•"/>
            </a:pPr>
            <a:endParaRPr altLang="en-US" lang="en-US"/>
          </a:p>
        </p:txBody>
      </p:sp>
    </p:spTree>
  </p:cSld>
  <p:clrMapOvr>
    <a:masterClrMapping/>
  </p:clrMapOvr>
  <p:transition spd="slow" advClick="1">
    <p:wheel spokes="1"/>
  </p:transition>
  <p:timing/>
</p:sld>
</file>

<file path=ppt/slides/slide50.xml><?xml version="1.0" encoding="utf-8"?>
<p:sld xmlns:a="http://schemas.openxmlformats.org/drawingml/2006/main" xmlns:r="http://schemas.openxmlformats.org/officeDocument/2006/relationships" xmlns:p="http://schemas.openxmlformats.org/presentationml/2006/main" showMasterSp="1">
  <p:cSld>
    <p:spTree>
      <p:nvGrpSpPr>
        <p:cNvPr id="1132" name=""/>
        <p:cNvGrpSpPr/>
        <p:nvPr/>
      </p:nvGrpSpPr>
      <p:grpSpPr>
        <a:xfrm rot="0">
          <a:off x="0" y="0"/>
          <a:ext cx="0" cy="0"/>
          <a:chOff x="0" y="0"/>
          <a:chExt cx="0" cy="0"/>
        </a:xfrm>
      </p:grpSpPr>
      <p:sp>
        <p:nvSpPr>
          <p:cNvPr id="1048660" name=""/>
          <p:cNvSpPr/>
          <p:nvPr>
            <p:ph sz="full" idx="1"/>
          </p:nvPr>
        </p:nvSpPr>
        <p:spPr>
          <a:xfrm rot="0">
            <a:off x="457200" y="838200"/>
            <a:ext cx="8229600" cy="5287962"/>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eaLnBrk="1" hangingPunct="1" latinLnBrk="1" lvl="0">
              <a:buFont typeface="Wingdings" pitchFamily="2" charset="2"/>
              <a:buChar char="Ø"/>
            </a:pPr>
            <a:r>
              <a:rPr altLang="en-US" lang="en-US"/>
              <a:t>1908 – Kikuyu hospital was established</a:t>
            </a:r>
          </a:p>
          <a:p>
            <a:pPr eaLnBrk="1" hangingPunct="1" latinLnBrk="1" lvl="0">
              <a:buFont typeface="Wingdings" pitchFamily="2" charset="2"/>
              <a:buChar char="Ø"/>
            </a:pPr>
            <a:r>
              <a:rPr altLang="en-US" lang="en-US"/>
              <a:t>1929 – training of hospital assistants was commenced at MTC depot in Nairobi. They were taught how to diagnose and treat conditions as well as nursing procedures. These were only men. Women were only instructed in the nature of hospitals and midwifery</a:t>
            </a:r>
          </a:p>
          <a:p>
            <a:pPr eaLnBrk="1" hangingPunct="1" latinLnBrk="1" lvl="0">
              <a:buFont typeface="Wingdings" pitchFamily="2" charset="2"/>
              <a:buChar char="Ø"/>
            </a:pPr>
            <a:r>
              <a:rPr altLang="en-US" lang="en-US"/>
              <a:t>1948 – A need for more organized nursing training was felt</a:t>
            </a:r>
          </a:p>
          <a:p>
            <a:pPr eaLnBrk="1" hangingPunct="1" latinLnBrk="1" lvl="0">
              <a:buFont typeface="Wingdings" pitchFamily="2" charset="2"/>
              <a:buChar char="Ø"/>
            </a:pPr>
            <a:r>
              <a:rPr altLang="en-US" lang="en-US"/>
              <a:t>1949 – A nurses, midwives and visitors council was formed by an ordinance</a:t>
            </a:r>
          </a:p>
          <a:p>
            <a:pPr eaLnBrk="1" hangingPunct="1" latinLnBrk="1" lvl="0">
              <a:buFont typeface="Wingdings" pitchFamily="2" charset="2"/>
              <a:buChar char="Ø"/>
            </a:pPr>
            <a:r>
              <a:rPr altLang="en-US" lang="en-US"/>
              <a:t>1950 – A formal nursing training at enrolled and registered level was started</a:t>
            </a:r>
          </a:p>
          <a:p>
            <a:pPr eaLnBrk="1" hangingPunct="1" latinLnBrk="1" lvl="0"/>
            <a:endParaRPr altLang="en-US" lang="en-US"/>
          </a:p>
          <a:p>
            <a:pPr eaLnBrk="1" hangingPunct="1" latinLnBrk="1" lvl="0">
              <a:buNone/>
            </a:pPr>
            <a:endParaRPr altLang="en-US" lang="en-US"/>
          </a:p>
        </p:txBody>
      </p:sp>
    </p:spTree>
  </p:cSld>
  <p:clrMapOvr>
    <a:masterClrMapping/>
  </p:clrMapOvr>
  <p:transition spd="slow" advClick="1">
    <p:wheel spokes="1"/>
  </p:transition>
  <p:timing/>
</p:sld>
</file>

<file path=ppt/slides/slide500.xml><?xml version="1.0" encoding="utf-8"?>
<p:sld xmlns:a="http://schemas.openxmlformats.org/drawingml/2006/main" xmlns:r="http://schemas.openxmlformats.org/officeDocument/2006/relationships" xmlns:p="http://schemas.openxmlformats.org/presentationml/2006/main" showMasterSp="1">
  <p:cSld>
    <p:spTree>
      <p:nvGrpSpPr>
        <p:cNvPr id="1596" name=""/>
        <p:cNvGrpSpPr/>
        <p:nvPr/>
      </p:nvGrpSpPr>
      <p:grpSpPr>
        <a:xfrm rot="0">
          <a:off x="0" y="0"/>
          <a:ext cx="0" cy="0"/>
          <a:chOff x="0" y="0"/>
          <a:chExt cx="0" cy="0"/>
        </a:xfrm>
      </p:grpSpPr>
      <p:sp>
        <p:nvSpPr>
          <p:cNvPr id="1049309" name=""/>
          <p:cNvSpPr/>
          <p:nvPr>
            <p:ph sz="full" idx="1"/>
          </p:nvPr>
        </p:nvSpPr>
        <p:spPr>
          <a:xfrm rot="0">
            <a:off x="457200" y="762000"/>
            <a:ext cx="8229600" cy="55626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lang="en-US"/>
              <a:t>f) </a:t>
            </a:r>
            <a:r>
              <a:rPr altLang="en-US" i="1" lang="en-US"/>
              <a:t>Route:</a:t>
            </a:r>
            <a:r>
              <a:rPr altLang="en-US" lang="en-US"/>
              <a:t> The route by which the drug may be given varies and the drug dosage may also vary according to the route of administration.</a:t>
            </a:r>
          </a:p>
          <a:p>
            <a:pPr indent="0" lvl="0" marL="0">
              <a:buNone/>
            </a:pPr>
            <a:endParaRPr altLang="en-US" lang="en-US"/>
          </a:p>
          <a:p>
            <a:pPr indent="0" lvl="0" marL="0">
              <a:buNone/>
            </a:pPr>
            <a:r>
              <a:rPr altLang="en-US" lang="en-US"/>
              <a:t>g) </a:t>
            </a:r>
            <a:r>
              <a:rPr altLang="en-US" i="1" lang="en-US"/>
              <a:t>Assimilation: </a:t>
            </a:r>
            <a:r>
              <a:rPr altLang="en-US" lang="en-US"/>
              <a:t>The assimilation of drugs given orally is fairly slow, thus the oral dose is large, whereas any drug injected into the blood stream acts immediately and dosage is proportionately smaller.</a:t>
            </a:r>
          </a:p>
          <a:p>
            <a:pPr indent="0" lvl="0" marL="0">
              <a:buNone/>
            </a:pPr>
            <a:endParaRPr altLang="en-US" lang="en-US"/>
          </a:p>
          <a:p>
            <a:pPr indent="0" lvl="0" marL="0">
              <a:buNone/>
            </a:pPr>
            <a:r>
              <a:rPr altLang="en-US" b="1" i="1" lang="en-US"/>
              <a:t>Note: </a:t>
            </a:r>
            <a:r>
              <a:rPr altLang="en-US" lang="en-US"/>
              <a:t>When you notice any unusual dosages, you should verify and clarify with the doctor and refuse to carry out an order that, in your judgment, will result in harm to the patient. </a:t>
            </a:r>
          </a:p>
          <a:p>
            <a:pPr indent="0" lvl="0" marL="0">
              <a:buNone/>
            </a:pPr>
            <a:endParaRPr altLang="en-US" lang="en-US"/>
          </a:p>
        </p:txBody>
      </p:sp>
    </p:spTree>
  </p:cSld>
  <p:clrMapOvr>
    <a:masterClrMapping/>
  </p:clrMapOvr>
  <p:transition spd="slow" advClick="1">
    <p:wheel spokes="1"/>
  </p:transition>
  <p:timing/>
</p:sld>
</file>

<file path=ppt/slides/slide501.xml><?xml version="1.0" encoding="utf-8"?>
<p:sld xmlns:a="http://schemas.openxmlformats.org/drawingml/2006/main" xmlns:r="http://schemas.openxmlformats.org/officeDocument/2006/relationships" xmlns:p="http://schemas.openxmlformats.org/presentationml/2006/main" showMasterSp="1">
  <p:cSld>
    <p:spTree>
      <p:nvGrpSpPr>
        <p:cNvPr id="1597" name=""/>
        <p:cNvGrpSpPr/>
        <p:nvPr/>
      </p:nvGrpSpPr>
      <p:grpSpPr>
        <a:xfrm rot="0">
          <a:off x="0" y="0"/>
          <a:ext cx="0" cy="0"/>
          <a:chOff x="0" y="0"/>
          <a:chExt cx="0" cy="0"/>
        </a:xfrm>
      </p:grpSpPr>
      <p:sp>
        <p:nvSpPr>
          <p:cNvPr id="1049310" name=""/>
          <p:cNvSpPr/>
          <p:nvPr>
            <p:ph type="title" sz="full" idx="0"/>
          </p:nvPr>
        </p:nvSpPr>
        <p:spPr>
          <a:xfrm rot="0">
            <a:off x="457200" y="704850"/>
            <a:ext cx="8229600" cy="742950"/>
          </a:xfrm>
          <a:prstGeom prst="rect"/>
          <a:noFill/>
          <a:ln>
            <a:noFill/>
          </a:ln>
        </p:spPr>
        <p:txBody>
          <a:bodyPr anchor="b" bIns="0" lIns="0" rIns="0" tIns="45720" vert="horz"/>
          <a:lstStyle>
            <a:lvl1pPr algn="l" fontAlgn="base" indent="0" latinLnBrk="1" marL="0" rtl="0">
              <a:lnSpc>
                <a:spcPct val="100000"/>
              </a:lnSpc>
              <a:spcBef>
                <a:spcPct val="0"/>
              </a:spcBef>
              <a:spcAft>
                <a:spcPct val="0"/>
              </a:spcAft>
              <a:buFontTx/>
              <a:buNone/>
              <a:defRPr baseline="0" b="0" sz="5000" i="0" u="none">
                <a:solidFill>
                  <a:schemeClr val="lt2"/>
                </a:solidFill>
                <a:latin typeface="Calibri" pitchFamily="34" charset="0"/>
                <a:sym typeface="Calibri" pitchFamily="34" charset="0"/>
              </a:defRPr>
            </a:lvl1pPr>
          </a:lstStyle>
          <a:p>
            <a:pPr lvl="0"/>
            <a:r>
              <a:rPr altLang="en-US" b="1" lang="en-US"/>
              <a:t>Elimination </a:t>
            </a:r>
          </a:p>
        </p:txBody>
      </p:sp>
      <p:sp>
        <p:nvSpPr>
          <p:cNvPr id="1049311" name=""/>
          <p:cNvSpPr/>
          <p:nvPr>
            <p:ph sz="full" idx="1"/>
          </p:nvPr>
        </p:nvSpPr>
        <p:spPr>
          <a:xfrm rot="0">
            <a:off x="457200" y="1600200"/>
            <a:ext cx="8229600" cy="47244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lvl="0">
              <a:buFont typeface="Wingdings" pitchFamily="2" charset="2"/>
              <a:buChar char="Ø"/>
            </a:pPr>
            <a:r>
              <a:rPr altLang="en-US" lang="en-US"/>
              <a:t>The efficiency of elimination affects the efficacy and potential for toxicity of a given medication. </a:t>
            </a:r>
          </a:p>
          <a:p>
            <a:pPr lvl="0">
              <a:buFont typeface="Wingdings" pitchFamily="2" charset="2"/>
              <a:buChar char="Ø"/>
            </a:pPr>
            <a:endParaRPr altLang="en-US" lang="en-US"/>
          </a:p>
          <a:p>
            <a:pPr lvl="0">
              <a:buFont typeface="Wingdings" pitchFamily="2" charset="2"/>
              <a:buChar char="Ø"/>
            </a:pPr>
            <a:r>
              <a:rPr altLang="en-US" lang="en-US"/>
              <a:t>Many drugs are deactivated by microsomal enzymes in the liver and excreted by the kidneys. </a:t>
            </a:r>
          </a:p>
          <a:p>
            <a:pPr lvl="0">
              <a:buFont typeface="Wingdings" pitchFamily="2" charset="2"/>
              <a:buChar char="Ø"/>
            </a:pPr>
            <a:endParaRPr altLang="en-US" lang="en-US"/>
          </a:p>
          <a:p>
            <a:pPr lvl="0">
              <a:buFont typeface="Wingdings" pitchFamily="2" charset="2"/>
              <a:buChar char="Ø"/>
            </a:pPr>
            <a:r>
              <a:rPr altLang="en-US" lang="en-US"/>
              <a:t>Always adhere to procedures that promote accurate identification of drugs before administering them to patients.</a:t>
            </a:r>
          </a:p>
          <a:p>
            <a:pPr lvl="0">
              <a:buFont typeface="Wingdings" pitchFamily="2" charset="2"/>
              <a:buChar char="Ø"/>
            </a:pPr>
            <a:endParaRPr altLang="en-US" lang="en-US"/>
          </a:p>
        </p:txBody>
      </p:sp>
    </p:spTree>
  </p:cSld>
  <p:clrMapOvr>
    <a:masterClrMapping/>
  </p:clrMapOvr>
  <p:transition spd="slow" advClick="1">
    <p:wheel spokes="1"/>
  </p:transition>
  <p:timing/>
</p:sld>
</file>

<file path=ppt/slides/slide502.xml><?xml version="1.0" encoding="utf-8"?>
<p:sld xmlns:a="http://schemas.openxmlformats.org/drawingml/2006/main" xmlns:r="http://schemas.openxmlformats.org/officeDocument/2006/relationships" xmlns:p="http://schemas.openxmlformats.org/presentationml/2006/main" showMasterSp="1">
  <p:cSld>
    <p:spTree>
      <p:nvGrpSpPr>
        <p:cNvPr id="1598" name=""/>
        <p:cNvGrpSpPr/>
        <p:nvPr/>
      </p:nvGrpSpPr>
      <p:grpSpPr>
        <a:xfrm rot="0">
          <a:off x="0" y="0"/>
          <a:ext cx="0" cy="0"/>
          <a:chOff x="0" y="0"/>
          <a:chExt cx="0" cy="0"/>
        </a:xfrm>
      </p:grpSpPr>
      <p:sp>
        <p:nvSpPr>
          <p:cNvPr id="1049312" name=""/>
          <p:cNvSpPr/>
          <p:nvPr>
            <p:ph type="title" sz="full" idx="0"/>
          </p:nvPr>
        </p:nvSpPr>
        <p:spPr>
          <a:xfrm rot="0">
            <a:off x="457200" y="704850"/>
            <a:ext cx="8229600" cy="742950"/>
          </a:xfrm>
          <a:prstGeom prst="rect"/>
          <a:noFill/>
          <a:ln>
            <a:noFill/>
          </a:ln>
        </p:spPr>
        <p:txBody>
          <a:bodyPr anchor="b" bIns="0" lIns="0" rIns="0" tIns="45720" vert="horz"/>
          <a:lstStyle>
            <a:lvl1pPr algn="l" fontAlgn="base" indent="0" latinLnBrk="1" marL="0" rtl="0">
              <a:lnSpc>
                <a:spcPct val="100000"/>
              </a:lnSpc>
              <a:spcBef>
                <a:spcPct val="0"/>
              </a:spcBef>
              <a:spcAft>
                <a:spcPct val="0"/>
              </a:spcAft>
              <a:buFontTx/>
              <a:buNone/>
              <a:defRPr baseline="0" b="0" sz="5000" i="0" u="none">
                <a:solidFill>
                  <a:schemeClr val="lt2"/>
                </a:solidFill>
                <a:latin typeface="Calibri" pitchFamily="34" charset="0"/>
                <a:sym typeface="Calibri" pitchFamily="34" charset="0"/>
              </a:defRPr>
            </a:lvl1pPr>
          </a:lstStyle>
          <a:p>
            <a:pPr lvl="0"/>
            <a:r>
              <a:rPr altLang="en-US" b="1" lang="en-US"/>
              <a:t>Route of Drug Administration</a:t>
            </a:r>
          </a:p>
        </p:txBody>
      </p:sp>
      <p:sp>
        <p:nvSpPr>
          <p:cNvPr id="1049313" name=""/>
          <p:cNvSpPr/>
          <p:nvPr>
            <p:ph sz="full" idx="1"/>
          </p:nvPr>
        </p:nvSpPr>
        <p:spPr>
          <a:xfrm rot="0">
            <a:off x="457200" y="1600200"/>
            <a:ext cx="8229600" cy="47244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lvl="0">
              <a:buFont typeface="Wingdings" pitchFamily="2" charset="2"/>
              <a:buChar char="Ø"/>
            </a:pPr>
            <a:r>
              <a:rPr altLang="en-US" lang="en-US"/>
              <a:t>The route of administration is dependent on the time at which the effect is required. </a:t>
            </a:r>
          </a:p>
          <a:p>
            <a:pPr lvl="0">
              <a:buFont typeface="Wingdings" pitchFamily="2" charset="2"/>
              <a:buChar char="Ø"/>
            </a:pPr>
            <a:endParaRPr altLang="en-US" lang="en-US"/>
          </a:p>
          <a:p>
            <a:pPr lvl="0">
              <a:buFont typeface="Wingdings" pitchFamily="2" charset="2"/>
              <a:buChar char="Ø"/>
            </a:pPr>
            <a:r>
              <a:rPr altLang="en-US" lang="en-US"/>
              <a:t>It is also dependent upon the method most suitable to the drug prescribed. </a:t>
            </a:r>
          </a:p>
          <a:p>
            <a:pPr lvl="0">
              <a:buFont typeface="Wingdings" pitchFamily="2" charset="2"/>
              <a:buChar char="Ø"/>
            </a:pPr>
            <a:endParaRPr altLang="en-US" lang="en-US"/>
          </a:p>
          <a:p>
            <a:pPr lvl="0">
              <a:buFont typeface="Wingdings" pitchFamily="2" charset="2"/>
              <a:buChar char="Ø"/>
            </a:pPr>
            <a:r>
              <a:rPr altLang="en-US" lang="en-US"/>
              <a:t>There are two broad categories of routes:</a:t>
            </a:r>
          </a:p>
          <a:p>
            <a:pPr lvl="0">
              <a:buNone/>
            </a:pPr>
            <a:endParaRPr altLang="en-US" lang="en-US"/>
          </a:p>
          <a:p>
            <a:pPr lvl="0"/>
            <a:endParaRPr altLang="en-US" lang="en-US"/>
          </a:p>
        </p:txBody>
      </p:sp>
    </p:spTree>
  </p:cSld>
  <p:clrMapOvr>
    <a:masterClrMapping/>
  </p:clrMapOvr>
  <p:transition spd="slow" advClick="1">
    <p:wheel spokes="1"/>
  </p:transition>
  <p:timing/>
</p:sld>
</file>

<file path=ppt/slides/slide503.xml><?xml version="1.0" encoding="utf-8"?>
<p:sld xmlns:a="http://schemas.openxmlformats.org/drawingml/2006/main" xmlns:r="http://schemas.openxmlformats.org/officeDocument/2006/relationships" xmlns:p="http://schemas.openxmlformats.org/presentationml/2006/main" showMasterSp="1">
  <p:cSld>
    <p:spTree>
      <p:nvGrpSpPr>
        <p:cNvPr id="1599" name=""/>
        <p:cNvGrpSpPr/>
        <p:nvPr/>
      </p:nvGrpSpPr>
      <p:grpSpPr>
        <a:xfrm rot="0">
          <a:off x="0" y="0"/>
          <a:ext cx="0" cy="0"/>
          <a:chOff x="0" y="0"/>
          <a:chExt cx="0" cy="0"/>
        </a:xfrm>
      </p:grpSpPr>
      <p:sp>
        <p:nvSpPr>
          <p:cNvPr id="1049314" name=""/>
          <p:cNvSpPr/>
          <p:nvPr>
            <p:ph sz="full" idx="1"/>
          </p:nvPr>
        </p:nvSpPr>
        <p:spPr>
          <a:xfrm rot="0">
            <a:off x="457200" y="533400"/>
            <a:ext cx="8229600" cy="57912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lang="en-US"/>
              <a:t>1. Enteral Route</a:t>
            </a:r>
            <a:r>
              <a:rPr altLang="en-US" lang="en-US"/>
              <a:t>: The desired effect is systemic (non-local), drug is given via the digestive tract. This includes Oral, buccal, sublingual, GIT and Rectal routes. Where possible, oral administration is preferred. </a:t>
            </a:r>
          </a:p>
          <a:p>
            <a:pPr indent="0" lvl="0" marL="0">
              <a:buNone/>
            </a:pPr>
            <a:endParaRPr altLang="en-US" lang="en-US"/>
          </a:p>
          <a:p>
            <a:pPr indent="0" lvl="0" marL="0">
              <a:buNone/>
            </a:pPr>
            <a:r>
              <a:rPr altLang="en-US" b="1" lang="en-US"/>
              <a:t>2. Parenteral Route (Injection): </a:t>
            </a:r>
            <a:r>
              <a:rPr altLang="en-US" lang="en-US"/>
              <a:t>The</a:t>
            </a:r>
            <a:r>
              <a:rPr altLang="en-US" b="1" lang="en-US"/>
              <a:t> </a:t>
            </a:r>
            <a:r>
              <a:rPr altLang="en-US" lang="en-US"/>
              <a:t>desired effect is systemic, drug is given by routes other than the digestive tract. This can be done in several ways including intra – dermally (dermis), subcutaneously (subcutaneous layer), intramuscularly (muscle), intravenously (vein), intra – arterial (artery), intra – osseous (bone marrow), intra – cerebral (brain parenchyma), intra – cerebroventricular (cerebral ventricular system) and intra – thecal (spinal)</a:t>
            </a:r>
          </a:p>
        </p:txBody>
      </p:sp>
    </p:spTree>
  </p:cSld>
  <p:clrMapOvr>
    <a:masterClrMapping/>
  </p:clrMapOvr>
  <p:transition spd="slow" advClick="1">
    <p:wheel spokes="1"/>
  </p:transition>
  <p:timing/>
</p:sld>
</file>

<file path=ppt/slides/slide504.xml><?xml version="1.0" encoding="utf-8"?>
<p:sld xmlns:a="http://schemas.openxmlformats.org/drawingml/2006/main" xmlns:r="http://schemas.openxmlformats.org/officeDocument/2006/relationships" xmlns:p="http://schemas.openxmlformats.org/presentationml/2006/main" showMasterSp="1">
  <p:cSld>
    <p:spTree>
      <p:nvGrpSpPr>
        <p:cNvPr id="1600" name=""/>
        <p:cNvGrpSpPr/>
        <p:nvPr/>
      </p:nvGrpSpPr>
      <p:grpSpPr>
        <a:xfrm rot="0">
          <a:off x="0" y="0"/>
          <a:ext cx="0" cy="0"/>
          <a:chOff x="0" y="0"/>
          <a:chExt cx="0" cy="0"/>
        </a:xfrm>
      </p:grpSpPr>
      <p:sp>
        <p:nvSpPr>
          <p:cNvPr id="1049315" name=""/>
          <p:cNvSpPr/>
          <p:nvPr>
            <p:ph sz="full" idx="1"/>
          </p:nvPr>
        </p:nvSpPr>
        <p:spPr>
          <a:xfrm rot="0">
            <a:off x="457200" y="914400"/>
            <a:ext cx="8229600" cy="54102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algn="ctr" indent="0" lvl="0" marL="0">
              <a:buNone/>
            </a:pPr>
            <a:r>
              <a:rPr altLang="en-US" b="1" lang="en-US"/>
              <a:t>ENTERAL ROUTE</a:t>
            </a:r>
          </a:p>
          <a:p>
            <a:pPr indent="0" lvl="0" marL="0">
              <a:buNone/>
            </a:pPr>
            <a:r>
              <a:rPr altLang="en-US" b="1" lang="en-US"/>
              <a:t>Advantages</a:t>
            </a:r>
          </a:p>
          <a:p>
            <a:pPr indent="0" lvl="0" marL="0">
              <a:buFont typeface="Wingdings" pitchFamily="2" charset="2"/>
              <a:buChar char="Ø"/>
            </a:pPr>
            <a:r>
              <a:rPr altLang="en-US" lang="en-US"/>
              <a:t>Painless</a:t>
            </a:r>
          </a:p>
          <a:p>
            <a:pPr indent="0" lvl="0" marL="0">
              <a:buFont typeface="Wingdings" pitchFamily="2" charset="2"/>
              <a:buChar char="Ø"/>
            </a:pPr>
            <a:r>
              <a:rPr altLang="en-US" lang="en-US"/>
              <a:t>Less risk for infection</a:t>
            </a:r>
          </a:p>
          <a:p>
            <a:pPr indent="0" lvl="0" marL="0">
              <a:buFont typeface="Wingdings" pitchFamily="2" charset="2"/>
              <a:buChar char="Ø"/>
            </a:pPr>
            <a:r>
              <a:rPr altLang="en-US" lang="en-US"/>
              <a:t>Easier to take</a:t>
            </a:r>
          </a:p>
          <a:p>
            <a:pPr indent="0" lvl="0" marL="0">
              <a:buFont typeface="Wingdings" pitchFamily="2" charset="2"/>
              <a:buChar char="Ø"/>
            </a:pPr>
            <a:r>
              <a:rPr altLang="en-US" lang="en-US"/>
              <a:t>Doesn’t require medical skills</a:t>
            </a:r>
          </a:p>
          <a:p>
            <a:pPr indent="0" lvl="0" marL="0">
              <a:buFont typeface="Wingdings" pitchFamily="2" charset="2"/>
              <a:buChar char="Ø"/>
            </a:pPr>
            <a:r>
              <a:rPr altLang="en-US" lang="en-US"/>
              <a:t>Cheap/economical</a:t>
            </a:r>
          </a:p>
          <a:p>
            <a:pPr indent="0" lvl="0" marL="0">
              <a:buNone/>
            </a:pPr>
            <a:endParaRPr altLang="en-US" lang="en-US"/>
          </a:p>
          <a:p>
            <a:pPr indent="0" lvl="0" marL="0">
              <a:buNone/>
            </a:pPr>
            <a:r>
              <a:rPr altLang="en-US" b="1" lang="en-US"/>
              <a:t>Disadvantages</a:t>
            </a:r>
          </a:p>
          <a:p>
            <a:pPr indent="0" lvl="0" marL="0">
              <a:buFont typeface="Wingdings" pitchFamily="2" charset="2"/>
              <a:buChar char="Ø"/>
            </a:pPr>
            <a:r>
              <a:rPr altLang="en-US" lang="en-US"/>
              <a:t>Takes more time to act</a:t>
            </a:r>
          </a:p>
          <a:p>
            <a:pPr indent="0" lvl="0" marL="0">
              <a:buFont typeface="Wingdings" pitchFamily="2" charset="2"/>
              <a:buChar char="Ø"/>
            </a:pPr>
            <a:endParaRPr altLang="en-US" lang="en-US"/>
          </a:p>
        </p:txBody>
      </p:sp>
    </p:spTree>
  </p:cSld>
  <p:clrMapOvr>
    <a:masterClrMapping/>
  </p:clrMapOvr>
  <p:transition spd="slow" advClick="1">
    <p:wheel spokes="1"/>
  </p:transition>
  <p:timing/>
</p:sld>
</file>

<file path=ppt/slides/slide505.xml><?xml version="1.0" encoding="utf-8"?>
<p:sld xmlns:a="http://schemas.openxmlformats.org/drawingml/2006/main" xmlns:r="http://schemas.openxmlformats.org/officeDocument/2006/relationships" xmlns:p="http://schemas.openxmlformats.org/presentationml/2006/main" showMasterSp="1">
  <p:cSld>
    <p:spTree>
      <p:nvGrpSpPr>
        <p:cNvPr id="1601" name=""/>
        <p:cNvGrpSpPr/>
        <p:nvPr/>
      </p:nvGrpSpPr>
      <p:grpSpPr>
        <a:xfrm rot="0">
          <a:off x="0" y="0"/>
          <a:ext cx="0" cy="0"/>
          <a:chOff x="0" y="0"/>
          <a:chExt cx="0" cy="0"/>
        </a:xfrm>
      </p:grpSpPr>
      <p:sp>
        <p:nvSpPr>
          <p:cNvPr id="1049316" name=""/>
          <p:cNvSpPr/>
          <p:nvPr>
            <p:ph sz="full" idx="1"/>
          </p:nvPr>
        </p:nvSpPr>
        <p:spPr>
          <a:xfrm rot="0">
            <a:off x="457200" y="685800"/>
            <a:ext cx="8229600" cy="56388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i="1" lang="en-US"/>
              <a:t>Oral Route:</a:t>
            </a:r>
            <a:r>
              <a:rPr altLang="en-US" lang="en-US"/>
              <a:t> </a:t>
            </a:r>
          </a:p>
          <a:p>
            <a:pPr indent="0" lvl="0" marL="0">
              <a:buFont typeface="Wingdings" pitchFamily="2" charset="2"/>
              <a:buChar char="Ø"/>
            </a:pPr>
            <a:r>
              <a:rPr altLang="en-US" lang="en-US"/>
              <a:t>The medication is administered through the mouth and swallowed in tablet, liquid or powder form. </a:t>
            </a:r>
          </a:p>
          <a:p>
            <a:pPr indent="0" lvl="0" marL="0">
              <a:buFont typeface="Wingdings" pitchFamily="2" charset="2"/>
              <a:buChar char="Ø"/>
            </a:pPr>
            <a:r>
              <a:rPr altLang="en-US" lang="en-US"/>
              <a:t>They are commonly referred to as per oral (PO). </a:t>
            </a:r>
          </a:p>
          <a:p>
            <a:pPr indent="0" lvl="0" marL="0">
              <a:buNone/>
            </a:pPr>
            <a:endParaRPr altLang="en-US" lang="en-US"/>
          </a:p>
          <a:p>
            <a:pPr algn="ctr" indent="0" lvl="0" marL="0">
              <a:buNone/>
            </a:pPr>
            <a:r>
              <a:rPr altLang="en-US" b="1" i="1" lang="en-US"/>
              <a:t>Advantages</a:t>
            </a:r>
          </a:p>
          <a:p>
            <a:pPr indent="0" lvl="0" marL="0">
              <a:buFont typeface="Wingdings" pitchFamily="2" charset="2"/>
              <a:buChar char="Ø"/>
            </a:pPr>
            <a:r>
              <a:rPr altLang="en-US" lang="en-US"/>
              <a:t>Convenient </a:t>
            </a:r>
            <a:r>
              <a:rPr altLang="en-US" lang="en-US"/>
              <a:t>- can be self- administered, pain free, easy to take</a:t>
            </a:r>
          </a:p>
          <a:p>
            <a:pPr indent="0" lvl="0" marL="0">
              <a:buFont typeface="Wingdings" pitchFamily="2" charset="2"/>
              <a:buChar char="Ø"/>
            </a:pPr>
            <a:r>
              <a:rPr altLang="en-US" lang="en-US"/>
              <a:t>Absorption </a:t>
            </a:r>
            <a:r>
              <a:rPr altLang="en-US" lang="en-US"/>
              <a:t>- takes place along the whole length of the GI tract</a:t>
            </a:r>
          </a:p>
          <a:p>
            <a:pPr indent="0" lvl="0" marL="0">
              <a:buFont typeface="Wingdings" pitchFamily="2" charset="2"/>
              <a:buChar char="Ø"/>
            </a:pPr>
            <a:r>
              <a:rPr altLang="en-US" lang="en-US"/>
              <a:t>Cheap </a:t>
            </a:r>
            <a:r>
              <a:rPr altLang="en-US" lang="en-US"/>
              <a:t>- compared to most other parenteral </a:t>
            </a:r>
            <a:r>
              <a:rPr altLang="en-US" lang="en-US"/>
              <a:t>route</a:t>
            </a:r>
          </a:p>
          <a:p>
            <a:pPr indent="0" lvl="0" marL="0">
              <a:buFont typeface="Wingdings" pitchFamily="2" charset="2"/>
              <a:buChar char="Ø"/>
            </a:pPr>
            <a:r>
              <a:rPr altLang="en-US" lang="en-US"/>
              <a:t>Most preferred route</a:t>
            </a:r>
          </a:p>
          <a:p>
            <a:pPr indent="0" lvl="0" marL="0">
              <a:buNone/>
            </a:pPr>
            <a:endParaRPr altLang="en-US" lang="en-US"/>
          </a:p>
          <a:p>
            <a:pPr indent="0" lvl="0" marL="0">
              <a:buNone/>
            </a:pPr>
            <a:endParaRPr altLang="en-US" lang="en-US"/>
          </a:p>
          <a:p>
            <a:pPr indent="0" lvl="0" marL="0"/>
            <a:endParaRPr altLang="en-US" lang="en-US"/>
          </a:p>
        </p:txBody>
      </p:sp>
    </p:spTree>
  </p:cSld>
  <p:clrMapOvr>
    <a:masterClrMapping/>
  </p:clrMapOvr>
  <p:transition spd="slow" advClick="1">
    <p:wheel spokes="1"/>
  </p:transition>
  <p:timing/>
</p:sld>
</file>

<file path=ppt/slides/slide506.xml><?xml version="1.0" encoding="utf-8"?>
<p:sld xmlns:a="http://schemas.openxmlformats.org/drawingml/2006/main" xmlns:r="http://schemas.openxmlformats.org/officeDocument/2006/relationships" xmlns:p="http://schemas.openxmlformats.org/presentationml/2006/main" showMasterSp="1">
  <p:cSld>
    <p:spTree>
      <p:nvGrpSpPr>
        <p:cNvPr id="1602" name=""/>
        <p:cNvGrpSpPr/>
        <p:nvPr/>
      </p:nvGrpSpPr>
      <p:grpSpPr>
        <a:xfrm rot="0">
          <a:off x="0" y="0"/>
          <a:ext cx="0" cy="0"/>
          <a:chOff x="0" y="0"/>
          <a:chExt cx="0" cy="0"/>
        </a:xfrm>
      </p:grpSpPr>
      <p:sp>
        <p:nvSpPr>
          <p:cNvPr id="1049317" name=""/>
          <p:cNvSpPr/>
          <p:nvPr>
            <p:ph sz="full" idx="1"/>
          </p:nvPr>
        </p:nvSpPr>
        <p:spPr>
          <a:xfrm rot="0">
            <a:off x="457200" y="838200"/>
            <a:ext cx="8229600" cy="54864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algn="ctr" indent="0" lvl="0" marL="0">
              <a:buNone/>
            </a:pPr>
            <a:r>
              <a:rPr altLang="en-US" b="1" i="1" lang="en-US"/>
              <a:t>Disadvantages</a:t>
            </a:r>
          </a:p>
          <a:p>
            <a:pPr indent="0" lvl="0" marL="0">
              <a:buFont typeface="Wingdings" pitchFamily="2" charset="2"/>
              <a:buChar char="Ø"/>
            </a:pPr>
            <a:r>
              <a:rPr altLang="en-US" lang="en-US"/>
              <a:t>Destruction of drugs by gastric acid and digestive juices</a:t>
            </a:r>
          </a:p>
          <a:p>
            <a:pPr indent="0" lvl="0" marL="0">
              <a:buFont typeface="Wingdings" pitchFamily="2" charset="2"/>
              <a:buChar char="Ø"/>
            </a:pPr>
            <a:r>
              <a:rPr altLang="en-US" lang="en-US"/>
              <a:t>Effect too slow for emergencies</a:t>
            </a:r>
          </a:p>
          <a:p>
            <a:pPr indent="0" lvl="0" marL="0">
              <a:buFont typeface="Wingdings" pitchFamily="2" charset="2"/>
              <a:buChar char="Ø"/>
            </a:pPr>
            <a:r>
              <a:rPr altLang="en-US" lang="en-US"/>
              <a:t>Unpleasant taste of some drugs</a:t>
            </a:r>
          </a:p>
          <a:p>
            <a:pPr indent="0" lvl="0" marL="0">
              <a:buFont typeface="Wingdings" pitchFamily="2" charset="2"/>
              <a:buChar char="Ø"/>
            </a:pPr>
            <a:r>
              <a:rPr altLang="en-US" lang="en-US"/>
              <a:t>Unable to use in unconscious patient</a:t>
            </a:r>
          </a:p>
          <a:p>
            <a:pPr indent="0" lvl="0" marL="0">
              <a:buFont typeface="Wingdings" pitchFamily="2" charset="2"/>
              <a:buChar char="Ø"/>
            </a:pPr>
            <a:r>
              <a:rPr altLang="en-US" lang="en-US"/>
              <a:t>Can irritate the mouth or cause discoloration</a:t>
            </a:r>
          </a:p>
          <a:p>
            <a:pPr indent="0" lvl="0" marL="0">
              <a:buFont typeface="Wingdings" pitchFamily="2" charset="2"/>
              <a:buChar char="Ø"/>
            </a:pPr>
            <a:r>
              <a:rPr altLang="en-US" lang="en-US"/>
              <a:t>Not appropriate for patients with oral thrush</a:t>
            </a:r>
          </a:p>
          <a:p>
            <a:pPr indent="0" lvl="0" marL="0">
              <a:buFont typeface="Wingdings" pitchFamily="2" charset="2"/>
              <a:buChar char="Ø"/>
            </a:pPr>
            <a:r>
              <a:rPr altLang="en-US" lang="en-US"/>
              <a:t>Not appropriate for vomiting patient</a:t>
            </a:r>
          </a:p>
          <a:p>
            <a:pPr indent="0" lvl="0" marL="0"/>
            <a:endParaRPr altLang="en-US" lang="en-US"/>
          </a:p>
          <a:p>
            <a:pPr indent="0" lvl="0" marL="0"/>
            <a:endParaRPr altLang="en-US" lang="en-US"/>
          </a:p>
        </p:txBody>
      </p:sp>
    </p:spTree>
  </p:cSld>
  <p:clrMapOvr>
    <a:masterClrMapping/>
  </p:clrMapOvr>
  <p:transition spd="slow" advClick="1">
    <p:wheel spokes="1"/>
  </p:transition>
  <p:timing/>
</p:sld>
</file>

<file path=ppt/slides/slide507.xml><?xml version="1.0" encoding="utf-8"?>
<p:sld xmlns:a="http://schemas.openxmlformats.org/drawingml/2006/main" xmlns:r="http://schemas.openxmlformats.org/officeDocument/2006/relationships" xmlns:p="http://schemas.openxmlformats.org/presentationml/2006/main" showMasterSp="1">
  <p:cSld>
    <p:spTree>
      <p:nvGrpSpPr>
        <p:cNvPr id="1603" name=""/>
        <p:cNvGrpSpPr/>
        <p:nvPr/>
      </p:nvGrpSpPr>
      <p:grpSpPr>
        <a:xfrm rot="0">
          <a:off x="0" y="0"/>
          <a:ext cx="0" cy="0"/>
          <a:chOff x="0" y="0"/>
          <a:chExt cx="0" cy="0"/>
        </a:xfrm>
      </p:grpSpPr>
      <p:sp>
        <p:nvSpPr>
          <p:cNvPr id="1049318" name=""/>
          <p:cNvSpPr/>
          <p:nvPr>
            <p:ph sz="full" idx="1"/>
          </p:nvPr>
        </p:nvSpPr>
        <p:spPr>
          <a:xfrm rot="0">
            <a:off x="457200" y="457200"/>
            <a:ext cx="8229600" cy="58674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i="1" lang="en-US"/>
              <a:t>Sublingual Route: </a:t>
            </a:r>
          </a:p>
          <a:p>
            <a:pPr indent="0" lvl="0" marL="0">
              <a:buFont typeface="Wingdings" pitchFamily="2" charset="2"/>
              <a:buChar char="Ø"/>
            </a:pPr>
            <a:r>
              <a:rPr altLang="en-US" lang="en-US"/>
              <a:t>The medication is placed under the tongue where it is allowed to dissolve on its own without chewing till it is absorbed. e.g. adalat (antihypertensive drug)</a:t>
            </a:r>
          </a:p>
          <a:p>
            <a:pPr algn="ctr" indent="0" lvl="0" marL="0">
              <a:buNone/>
            </a:pPr>
            <a:r>
              <a:rPr altLang="en-US" b="1" i="1" lang="en-US"/>
              <a:t>Advantages</a:t>
            </a:r>
          </a:p>
          <a:p>
            <a:pPr indent="0" lvl="0" marL="0">
              <a:buFont typeface="Wingdings" pitchFamily="2" charset="2"/>
              <a:buChar char="Ø"/>
            </a:pPr>
            <a:r>
              <a:rPr altLang="en-US" lang="en-US"/>
              <a:t>Rapid absorption</a:t>
            </a:r>
          </a:p>
          <a:p>
            <a:pPr indent="0" lvl="0" marL="0">
              <a:buFont typeface="Wingdings" pitchFamily="2" charset="2"/>
              <a:buChar char="Ø"/>
            </a:pPr>
            <a:r>
              <a:rPr altLang="en-US" lang="en-US"/>
              <a:t>Drug stability</a:t>
            </a:r>
          </a:p>
          <a:p>
            <a:pPr indent="0" lvl="0" marL="0">
              <a:buFont typeface="Wingdings" pitchFamily="2" charset="2"/>
              <a:buChar char="Ø"/>
            </a:pPr>
            <a:r>
              <a:rPr altLang="en-US" lang="en-US"/>
              <a:t>Avoid first-pass effect</a:t>
            </a:r>
          </a:p>
          <a:p>
            <a:pPr algn="ctr" indent="0" lvl="0" marL="0">
              <a:buNone/>
            </a:pPr>
            <a:r>
              <a:rPr altLang="en-US" b="1" i="1" lang="en-US"/>
              <a:t>Disadvantages</a:t>
            </a:r>
          </a:p>
          <a:p>
            <a:pPr indent="0" lvl="0" marL="0">
              <a:buFont typeface="Wingdings" pitchFamily="2" charset="2"/>
              <a:buChar char="Ø"/>
            </a:pPr>
            <a:r>
              <a:rPr altLang="en-US" lang="en-US"/>
              <a:t>Inconvenient</a:t>
            </a:r>
          </a:p>
          <a:p>
            <a:pPr indent="0" lvl="0" marL="0">
              <a:buFont typeface="Wingdings" pitchFamily="2" charset="2"/>
              <a:buChar char="Ø"/>
            </a:pPr>
            <a:r>
              <a:rPr altLang="en-US" lang="en-US"/>
              <a:t>Small doses</a:t>
            </a:r>
          </a:p>
          <a:p>
            <a:pPr indent="0" lvl="0" marL="0">
              <a:buFont typeface="Wingdings" pitchFamily="2" charset="2"/>
              <a:buChar char="Ø"/>
            </a:pPr>
            <a:r>
              <a:rPr altLang="en-US" lang="en-US"/>
              <a:t>U</a:t>
            </a:r>
            <a:r>
              <a:rPr altLang="en-US" lang="en-US"/>
              <a:t>npleasant taste of some drugs</a:t>
            </a:r>
          </a:p>
          <a:p>
            <a:pPr indent="0" lvl="0" marL="0"/>
            <a:endParaRPr altLang="en-US" lang="en-US"/>
          </a:p>
        </p:txBody>
      </p:sp>
    </p:spTree>
  </p:cSld>
  <p:clrMapOvr>
    <a:masterClrMapping/>
  </p:clrMapOvr>
  <p:transition spd="slow" advClick="1">
    <p:wheel spokes="1"/>
  </p:transition>
  <p:timing/>
</p:sld>
</file>

<file path=ppt/slides/slide508.xml><?xml version="1.0" encoding="utf-8"?>
<p:sld xmlns:a="http://schemas.openxmlformats.org/drawingml/2006/main" xmlns:r="http://schemas.openxmlformats.org/officeDocument/2006/relationships" xmlns:p="http://schemas.openxmlformats.org/presentationml/2006/main" showMasterSp="1">
  <p:cSld>
    <p:spTree>
      <p:nvGrpSpPr>
        <p:cNvPr id="1604" name=""/>
        <p:cNvGrpSpPr/>
        <p:nvPr/>
      </p:nvGrpSpPr>
      <p:grpSpPr>
        <a:xfrm rot="0">
          <a:off x="0" y="0"/>
          <a:ext cx="0" cy="0"/>
          <a:chOff x="0" y="0"/>
          <a:chExt cx="0" cy="0"/>
        </a:xfrm>
      </p:grpSpPr>
      <p:sp>
        <p:nvSpPr>
          <p:cNvPr id="1049319" name=""/>
          <p:cNvSpPr/>
          <p:nvPr>
            <p:ph sz="full" idx="1"/>
          </p:nvPr>
        </p:nvSpPr>
        <p:spPr>
          <a:xfrm rot="0">
            <a:off x="457200" y="1295400"/>
            <a:ext cx="8229600" cy="50292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i="1" lang="en-US"/>
              <a:t>Buccal Route: </a:t>
            </a:r>
          </a:p>
          <a:p>
            <a:pPr indent="0" lvl="0" marL="0">
              <a:buFont typeface="Wingdings" pitchFamily="2" charset="2"/>
              <a:buChar char="Ø"/>
            </a:pPr>
            <a:r>
              <a:rPr altLang="en-US" lang="en-US"/>
              <a:t>The drug is placed between the gums and the cheek until it is dissolves and gets absorbed. </a:t>
            </a:r>
          </a:p>
          <a:p>
            <a:pPr indent="0" lvl="0" marL="0">
              <a:buFont typeface="Wingdings" pitchFamily="2" charset="2"/>
              <a:buChar char="Ø"/>
            </a:pPr>
            <a:r>
              <a:rPr altLang="en-US" lang="en-US"/>
              <a:t>Patient is instructed not to chew or swallow. e.g. miconazole</a:t>
            </a:r>
          </a:p>
          <a:p>
            <a:pPr indent="0" lvl="0" marL="0">
              <a:buFont typeface="Wingdings" pitchFamily="2" charset="2"/>
              <a:buChar char="Ø"/>
            </a:pPr>
            <a:endParaRPr altLang="en-US" lang="en-US"/>
          </a:p>
          <a:p>
            <a:pPr indent="0" lvl="0" marL="0">
              <a:buNone/>
            </a:pPr>
            <a:endParaRPr altLang="en-US" b="1" lang="en-US"/>
          </a:p>
          <a:p>
            <a:pPr indent="0" lvl="0" marL="0"/>
            <a:endParaRPr altLang="en-US" lang="en-US"/>
          </a:p>
        </p:txBody>
      </p:sp>
    </p:spTree>
  </p:cSld>
  <p:clrMapOvr>
    <a:masterClrMapping/>
  </p:clrMapOvr>
  <p:transition spd="slow" advClick="1">
    <p:wheel spokes="1"/>
  </p:transition>
  <p:timing/>
</p:sld>
</file>

<file path=ppt/slides/slide509.xml><?xml version="1.0" encoding="utf-8"?>
<p:sld xmlns:a="http://schemas.openxmlformats.org/drawingml/2006/main" xmlns:r="http://schemas.openxmlformats.org/officeDocument/2006/relationships" xmlns:p="http://schemas.openxmlformats.org/presentationml/2006/main" showMasterSp="1">
  <p:cSld>
    <p:spTree>
      <p:nvGrpSpPr>
        <p:cNvPr id="1605" name=""/>
        <p:cNvGrpSpPr/>
        <p:nvPr/>
      </p:nvGrpSpPr>
      <p:grpSpPr>
        <a:xfrm rot="0">
          <a:off x="0" y="0"/>
          <a:ext cx="0" cy="0"/>
          <a:chOff x="0" y="0"/>
          <a:chExt cx="0" cy="0"/>
        </a:xfrm>
      </p:grpSpPr>
      <p:sp>
        <p:nvSpPr>
          <p:cNvPr id="1049320" name=""/>
          <p:cNvSpPr/>
          <p:nvPr>
            <p:ph sz="full" idx="1"/>
          </p:nvPr>
        </p:nvSpPr>
        <p:spPr>
          <a:xfrm rot="0">
            <a:off x="457200" y="990600"/>
            <a:ext cx="8229600" cy="53340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i="1" lang="en-US"/>
              <a:t>GIT Route:</a:t>
            </a:r>
          </a:p>
          <a:p>
            <a:pPr indent="0" lvl="0" marL="0">
              <a:buFont typeface="Wingdings" pitchFamily="2" charset="2"/>
              <a:buChar char="Ø"/>
            </a:pPr>
            <a:r>
              <a:rPr altLang="en-US" lang="en-US"/>
              <a:t>Drugs are given via tubes inserted from external into lower GIT:</a:t>
            </a:r>
          </a:p>
          <a:p>
            <a:pPr indent="0" lvl="0" marL="0">
              <a:buFont typeface="Wingdings" pitchFamily="2" charset="2"/>
              <a:buChar char="§"/>
            </a:pPr>
            <a:r>
              <a:rPr altLang="en-US" lang="en-US"/>
              <a:t>Nose – stomach: Nasogastric tube (NGT)</a:t>
            </a:r>
          </a:p>
          <a:p>
            <a:pPr indent="0" lvl="0" marL="0">
              <a:buFont typeface="Wingdings" pitchFamily="2" charset="2"/>
              <a:buChar char="§"/>
            </a:pPr>
            <a:r>
              <a:rPr altLang="en-US" lang="en-US"/>
              <a:t>Nose – jejunum: Nasojejuno tube</a:t>
            </a:r>
          </a:p>
          <a:p>
            <a:pPr indent="0" lvl="0" marL="0">
              <a:buFont typeface="Wingdings" pitchFamily="2" charset="2"/>
              <a:buChar char="§"/>
            </a:pPr>
            <a:r>
              <a:rPr altLang="en-US" lang="en-US"/>
              <a:t>Opening directly to the stomach: Gastrostomy tube</a:t>
            </a:r>
          </a:p>
          <a:p>
            <a:pPr indent="0" lvl="0" marL="0">
              <a:buFont typeface="Wingdings" pitchFamily="2" charset="2"/>
              <a:buChar char="Ø"/>
            </a:pPr>
            <a:r>
              <a:rPr altLang="en-US" lang="en-US"/>
              <a:t>The medication should be in should be in liquid form or powder form and mixed with liquid</a:t>
            </a:r>
          </a:p>
          <a:p>
            <a:pPr indent="0" lvl="0" marL="0">
              <a:buFont typeface="Wingdings" pitchFamily="2" charset="2"/>
              <a:buChar char="Ø"/>
            </a:pPr>
            <a:r>
              <a:rPr altLang="en-US" lang="en-US"/>
              <a:t>If in tablet form, obtain physician’s order before crushing. Never crush coated drugs.</a:t>
            </a:r>
          </a:p>
          <a:p>
            <a:pPr indent="0" lvl="0" marL="0">
              <a:buNone/>
            </a:pPr>
            <a:endParaRPr altLang="en-US" lang="en-US"/>
          </a:p>
          <a:p>
            <a:pPr indent="0" lvl="0" marL="0">
              <a:buFont typeface="Wingdings" pitchFamily="2" charset="2"/>
              <a:buChar char="Ø"/>
            </a:pPr>
            <a:endParaRPr altLang="en-US" lang="en-US"/>
          </a:p>
          <a:p>
            <a:pPr indent="0" lvl="0" marL="0"/>
            <a:endParaRPr altLang="en-US" lang="en-US"/>
          </a:p>
          <a:p>
            <a:pPr indent="0" lvl="0" marL="0"/>
            <a:endParaRPr altLang="en-US" lang="en-US"/>
          </a:p>
        </p:txBody>
      </p:sp>
    </p:spTree>
  </p:cSld>
  <p:clrMapOvr>
    <a:masterClrMapping/>
  </p:clrMapOvr>
  <p:transition spd="slow" advClick="1">
    <p:wheel spokes="1"/>
  </p:transition>
  <p:timing/>
</p:sld>
</file>

<file path=ppt/slides/slide51.xml><?xml version="1.0" encoding="utf-8"?>
<p:sld xmlns:a="http://schemas.openxmlformats.org/drawingml/2006/main" xmlns:r="http://schemas.openxmlformats.org/officeDocument/2006/relationships" xmlns:p="http://schemas.openxmlformats.org/presentationml/2006/main" showMasterSp="1">
  <p:cSld>
    <p:spTree>
      <p:nvGrpSpPr>
        <p:cNvPr id="1133" name=""/>
        <p:cNvGrpSpPr/>
        <p:nvPr/>
      </p:nvGrpSpPr>
      <p:grpSpPr>
        <a:xfrm rot="0">
          <a:off x="0" y="0"/>
          <a:ext cx="0" cy="0"/>
          <a:chOff x="0" y="0"/>
          <a:chExt cx="0" cy="0"/>
        </a:xfrm>
      </p:grpSpPr>
      <p:sp>
        <p:nvSpPr>
          <p:cNvPr id="1048661" name=""/>
          <p:cNvSpPr/>
          <p:nvPr>
            <p:ph sz="full" idx="1"/>
          </p:nvPr>
        </p:nvSpPr>
        <p:spPr>
          <a:xfrm rot="0">
            <a:off x="457200" y="609600"/>
            <a:ext cx="8229600" cy="57150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eaLnBrk="1" hangingPunct="1" latinLnBrk="1" lvl="0">
              <a:buFont typeface="Wingdings" pitchFamily="2" charset="2"/>
              <a:buChar char="Ø"/>
            </a:pPr>
            <a:r>
              <a:rPr altLang="en-US" lang="en-US"/>
              <a:t>1956 – NNAK was formed and registered</a:t>
            </a:r>
          </a:p>
          <a:p>
            <a:pPr eaLnBrk="1" hangingPunct="1" latinLnBrk="1" lvl="0">
              <a:buFont typeface="Wingdings" pitchFamily="2" charset="2"/>
              <a:buChar char="Ø"/>
            </a:pPr>
            <a:r>
              <a:rPr altLang="en-US" lang="en-US"/>
              <a:t>1957 – KNH then King George hospital was given recognition for training and nursing school was part of KNH</a:t>
            </a:r>
          </a:p>
          <a:p>
            <a:pPr eaLnBrk="1" hangingPunct="1" latinLnBrk="1" lvl="0">
              <a:buFont typeface="Wingdings" pitchFamily="2" charset="2"/>
              <a:buChar char="Ø"/>
            </a:pPr>
            <a:r>
              <a:rPr altLang="en-US" lang="en-US"/>
              <a:t>The first KRN in Africa was Mrs. Wanyoike who was the 1</a:t>
            </a:r>
            <a:r>
              <a:rPr altLang="en-US" baseline="30000" lang="en-US"/>
              <a:t>st</a:t>
            </a:r>
            <a:r>
              <a:rPr altLang="en-US" lang="en-US"/>
              <a:t> matron of KNH</a:t>
            </a:r>
          </a:p>
          <a:p>
            <a:pPr eaLnBrk="1" hangingPunct="1" latinLnBrk="1" lvl="0">
              <a:buFont typeface="Wingdings" pitchFamily="2" charset="2"/>
              <a:buChar char="Ø"/>
            </a:pPr>
            <a:r>
              <a:rPr altLang="en-US" lang="en-US"/>
              <a:t>1960 – St Charles Hospital Kaplong and Consolata approved for training of assistant enrolled nurses. Others approved were Mathari Mental Hospital, The Agakhan, Kisumu Diocesan Midwifery training school</a:t>
            </a:r>
          </a:p>
          <a:p>
            <a:pPr eaLnBrk="1" hangingPunct="1" latinLnBrk="1" lvl="0">
              <a:buFont typeface="Wingdings" pitchFamily="2" charset="2"/>
              <a:buChar char="Ø"/>
            </a:pPr>
            <a:r>
              <a:rPr altLang="en-US" lang="en-US"/>
              <a:t>1965 – Midwifery training started as 1 year course for those qualified as RN</a:t>
            </a:r>
          </a:p>
          <a:p>
            <a:pPr eaLnBrk="1" hangingPunct="1" latinLnBrk="1" lvl="0"/>
            <a:endParaRPr altLang="en-US" lang="en-US"/>
          </a:p>
        </p:txBody>
      </p:sp>
    </p:spTree>
  </p:cSld>
  <p:clrMapOvr>
    <a:masterClrMapping/>
  </p:clrMapOvr>
  <p:transition spd="slow" advClick="1">
    <p:wheel spokes="1"/>
  </p:transition>
  <p:timing/>
</p:sld>
</file>

<file path=ppt/slides/slide510.xml><?xml version="1.0" encoding="utf-8"?>
<p:sld xmlns:a="http://schemas.openxmlformats.org/drawingml/2006/main" xmlns:r="http://schemas.openxmlformats.org/officeDocument/2006/relationships" xmlns:p="http://schemas.openxmlformats.org/presentationml/2006/main" showMasterSp="1">
  <p:cSld>
    <p:spTree>
      <p:nvGrpSpPr>
        <p:cNvPr id="1606" name=""/>
        <p:cNvGrpSpPr/>
        <p:nvPr/>
      </p:nvGrpSpPr>
      <p:grpSpPr>
        <a:xfrm rot="0">
          <a:off x="0" y="0"/>
          <a:ext cx="0" cy="0"/>
          <a:chOff x="0" y="0"/>
          <a:chExt cx="0" cy="0"/>
        </a:xfrm>
      </p:grpSpPr>
      <p:sp>
        <p:nvSpPr>
          <p:cNvPr id="1049321" name=""/>
          <p:cNvSpPr/>
          <p:nvPr>
            <p:ph sz="full" idx="1"/>
          </p:nvPr>
        </p:nvSpPr>
        <p:spPr>
          <a:xfrm rot="0">
            <a:off x="457200" y="990600"/>
            <a:ext cx="8229600" cy="53340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i="1" lang="en-US"/>
              <a:t>Rectal Route:</a:t>
            </a:r>
          </a:p>
          <a:p>
            <a:pPr indent="0" lvl="0" marL="0">
              <a:buFont typeface="Wingdings" pitchFamily="2" charset="2"/>
              <a:buChar char="Ø"/>
            </a:pPr>
            <a:r>
              <a:rPr altLang="en-US" lang="en-US"/>
              <a:t>Medications include suppositories or enema.</a:t>
            </a:r>
          </a:p>
          <a:p>
            <a:pPr indent="0" lvl="0" marL="0">
              <a:buFont typeface="Wingdings" pitchFamily="2" charset="2"/>
              <a:buChar char="Ø"/>
            </a:pPr>
            <a:r>
              <a:rPr altLang="en-US" lang="en-US"/>
              <a:t>Suppositories should be kept well and lubricated before insertion to reduce discomfort</a:t>
            </a:r>
          </a:p>
          <a:p>
            <a:pPr indent="0" lvl="0" marL="0">
              <a:buFont typeface="Wingdings" pitchFamily="2" charset="2"/>
              <a:buChar char="Ø"/>
            </a:pPr>
            <a:r>
              <a:rPr altLang="en-US" lang="en-US"/>
              <a:t>Suitable for unconscious patients and children and for nauseous or vomiting patients</a:t>
            </a:r>
          </a:p>
          <a:p>
            <a:pPr indent="0" lvl="0" marL="0">
              <a:buFont typeface="Wingdings" pitchFamily="2" charset="2"/>
              <a:buChar char="Ø"/>
            </a:pPr>
            <a:r>
              <a:rPr altLang="en-US" lang="en-US"/>
              <a:t>Easy to terminate exposure</a:t>
            </a:r>
          </a:p>
          <a:p>
            <a:pPr indent="0" lvl="0" marL="0">
              <a:buFont typeface="Wingdings" pitchFamily="2" charset="2"/>
              <a:buChar char="Ø"/>
            </a:pPr>
            <a:r>
              <a:rPr altLang="en-US" lang="en-US"/>
              <a:t>Absorption may be variable</a:t>
            </a:r>
          </a:p>
          <a:p>
            <a:pPr indent="0" lvl="0" marL="0">
              <a:buFont typeface="Wingdings" pitchFamily="2" charset="2"/>
              <a:buChar char="Ø"/>
            </a:pPr>
            <a:r>
              <a:rPr altLang="en-US" lang="en-US"/>
              <a:t>Good for drugs affecting the bowel such  as laxatives</a:t>
            </a:r>
          </a:p>
          <a:p>
            <a:pPr indent="0" lvl="0" marL="0">
              <a:buFont typeface="Wingdings" pitchFamily="2" charset="2"/>
              <a:buChar char="Ø"/>
            </a:pPr>
            <a:r>
              <a:rPr altLang="en-US" lang="en-US"/>
              <a:t>Irritating drugs contraindicated</a:t>
            </a:r>
          </a:p>
          <a:p>
            <a:pPr indent="0" lvl="0" marL="0"/>
            <a:endParaRPr altLang="en-US" lang="en-US"/>
          </a:p>
        </p:txBody>
      </p:sp>
    </p:spTree>
  </p:cSld>
  <p:clrMapOvr>
    <a:masterClrMapping/>
  </p:clrMapOvr>
  <p:transition spd="slow" advClick="1">
    <p:wheel spokes="1"/>
  </p:transition>
  <p:timing/>
</p:sld>
</file>

<file path=ppt/slides/slide511.xml><?xml version="1.0" encoding="utf-8"?>
<p:sld xmlns:a="http://schemas.openxmlformats.org/drawingml/2006/main" xmlns:r="http://schemas.openxmlformats.org/officeDocument/2006/relationships" xmlns:p="http://schemas.openxmlformats.org/presentationml/2006/main" showMasterSp="1">
  <p:cSld>
    <p:spTree>
      <p:nvGrpSpPr>
        <p:cNvPr id="1607" name=""/>
        <p:cNvGrpSpPr/>
        <p:nvPr/>
      </p:nvGrpSpPr>
      <p:grpSpPr>
        <a:xfrm rot="0">
          <a:off x="0" y="0"/>
          <a:ext cx="0" cy="0"/>
          <a:chOff x="0" y="0"/>
          <a:chExt cx="0" cy="0"/>
        </a:xfrm>
      </p:grpSpPr>
      <p:sp>
        <p:nvSpPr>
          <p:cNvPr id="1049322" name=""/>
          <p:cNvSpPr/>
          <p:nvPr>
            <p:ph sz="full" idx="1"/>
          </p:nvPr>
        </p:nvSpPr>
        <p:spPr>
          <a:xfrm rot="0">
            <a:off x="457200" y="1143000"/>
            <a:ext cx="8229600" cy="51816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algn="ctr" indent="0" lvl="0" marL="0">
              <a:buNone/>
            </a:pPr>
            <a:r>
              <a:rPr altLang="en-US" b="1" lang="en-US"/>
              <a:t>PARENTERAL ROUTE</a:t>
            </a:r>
          </a:p>
          <a:p>
            <a:pPr indent="0" lvl="0" marL="0">
              <a:buNone/>
            </a:pPr>
            <a:r>
              <a:rPr altLang="en-US" b="1" lang="en-US"/>
              <a:t>Advantages</a:t>
            </a:r>
          </a:p>
          <a:p>
            <a:pPr indent="0" lvl="0" marL="0">
              <a:buFont typeface="Wingdings" pitchFamily="2" charset="2"/>
              <a:buChar char="Ø"/>
            </a:pPr>
            <a:r>
              <a:rPr altLang="en-US" lang="en-US"/>
              <a:t>More effective since they by pass metabolism</a:t>
            </a:r>
          </a:p>
          <a:p>
            <a:pPr indent="0" lvl="0" marL="0">
              <a:buFont typeface="Wingdings" pitchFamily="2" charset="2"/>
              <a:buChar char="Ø"/>
            </a:pPr>
            <a:r>
              <a:rPr altLang="en-US" lang="en-US"/>
              <a:t>Suitable for drugs that can be digested by digestive enzymes, not absorbed by digestive system or those that are too irritant (anti – cancer)</a:t>
            </a:r>
          </a:p>
          <a:p>
            <a:pPr indent="0" lvl="0" marL="0">
              <a:buFont typeface="Wingdings" pitchFamily="2" charset="2"/>
              <a:buChar char="Ø"/>
            </a:pPr>
            <a:r>
              <a:rPr altLang="en-US" lang="en-US"/>
              <a:t>Dosage is more accurate</a:t>
            </a:r>
          </a:p>
          <a:p>
            <a:pPr indent="0" lvl="0" marL="0">
              <a:buFont typeface="Wingdings" pitchFamily="2" charset="2"/>
              <a:buChar char="Ø"/>
            </a:pPr>
            <a:r>
              <a:rPr altLang="en-US" lang="en-US"/>
              <a:t>The therapeutic effect is fast: </a:t>
            </a:r>
            <a:r>
              <a:rPr altLang="en-US" lang="en-US"/>
              <a:t>15–30 seconds for IV, 3–5 minutes for IM and subcutaneous </a:t>
            </a:r>
          </a:p>
          <a:p>
            <a:pPr indent="0" lvl="0" marL="0">
              <a:buFont typeface="Wingdings" pitchFamily="2" charset="2"/>
              <a:buChar char="Ø"/>
            </a:pPr>
            <a:endParaRPr altLang="en-US" lang="en-US"/>
          </a:p>
        </p:txBody>
      </p:sp>
    </p:spTree>
  </p:cSld>
  <p:clrMapOvr>
    <a:masterClrMapping/>
  </p:clrMapOvr>
  <p:transition spd="slow" advClick="1">
    <p:wheel spokes="1"/>
  </p:transition>
  <p:timing/>
</p:sld>
</file>

<file path=ppt/slides/slide512.xml><?xml version="1.0" encoding="utf-8"?>
<p:sld xmlns:a="http://schemas.openxmlformats.org/drawingml/2006/main" xmlns:r="http://schemas.openxmlformats.org/officeDocument/2006/relationships" xmlns:p="http://schemas.openxmlformats.org/presentationml/2006/main" showMasterSp="1">
  <p:cSld>
    <p:spTree>
      <p:nvGrpSpPr>
        <p:cNvPr id="1608" name=""/>
        <p:cNvGrpSpPr/>
        <p:nvPr/>
      </p:nvGrpSpPr>
      <p:grpSpPr>
        <a:xfrm rot="0">
          <a:off x="0" y="0"/>
          <a:ext cx="0" cy="0"/>
          <a:chOff x="0" y="0"/>
          <a:chExt cx="0" cy="0"/>
        </a:xfrm>
      </p:grpSpPr>
      <p:sp>
        <p:nvSpPr>
          <p:cNvPr id="1049323" name=""/>
          <p:cNvSpPr/>
          <p:nvPr>
            <p:ph sz="full" idx="1"/>
          </p:nvPr>
        </p:nvSpPr>
        <p:spPr>
          <a:xfrm rot="0">
            <a:off x="457200" y="1295400"/>
            <a:ext cx="8229600" cy="50292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lvl="0">
              <a:buFont typeface="Wingdings" pitchFamily="2" charset="2"/>
              <a:buChar char="Ø"/>
            </a:pPr>
            <a:r>
              <a:rPr altLang="en-US" lang="en-US"/>
              <a:t>100% bioavailability</a:t>
            </a:r>
          </a:p>
          <a:p>
            <a:pPr lvl="0">
              <a:buFont typeface="Wingdings" pitchFamily="2" charset="2"/>
              <a:buChar char="Ø"/>
            </a:pPr>
            <a:r>
              <a:rPr altLang="en-US" lang="en-US"/>
              <a:t>One injection can be formulated to last days or even months, e.g., Depo-Provera, a birth control shot that works for three months</a:t>
            </a:r>
          </a:p>
          <a:p>
            <a:pPr lvl="0">
              <a:buFont typeface="Wingdings" pitchFamily="2" charset="2"/>
              <a:buChar char="Ø"/>
            </a:pPr>
            <a:r>
              <a:rPr altLang="en-US" lang="en-US"/>
              <a:t>IV can deliver continuous medication, e.g., morphine for patients in continuous pain, or saline drip for people needing fluids</a:t>
            </a:r>
          </a:p>
          <a:p>
            <a:pPr lvl="0">
              <a:buFont typeface="Wingdings" pitchFamily="2" charset="2"/>
              <a:buChar char="Ø"/>
            </a:pPr>
            <a:r>
              <a:rPr altLang="en-US" lang="en-US"/>
              <a:t>Suitable for all patients even the unconscious, uncooperative and critically ill</a:t>
            </a:r>
          </a:p>
          <a:p>
            <a:pPr lvl="0"/>
            <a:endParaRPr altLang="en-US" lang="en-US"/>
          </a:p>
        </p:txBody>
      </p:sp>
    </p:spTree>
  </p:cSld>
  <p:clrMapOvr>
    <a:masterClrMapping/>
  </p:clrMapOvr>
  <p:transition spd="slow" advClick="1">
    <p:wheel spokes="1"/>
  </p:transition>
  <p:timing/>
</p:sld>
</file>

<file path=ppt/slides/slide513.xml><?xml version="1.0" encoding="utf-8"?>
<p:sld xmlns:a="http://schemas.openxmlformats.org/drawingml/2006/main" xmlns:r="http://schemas.openxmlformats.org/officeDocument/2006/relationships" xmlns:p="http://schemas.openxmlformats.org/presentationml/2006/main" showMasterSp="1">
  <p:cSld>
    <p:spTree>
      <p:nvGrpSpPr>
        <p:cNvPr id="1609" name=""/>
        <p:cNvGrpSpPr/>
        <p:nvPr/>
      </p:nvGrpSpPr>
      <p:grpSpPr>
        <a:xfrm rot="0">
          <a:off x="0" y="0"/>
          <a:ext cx="0" cy="0"/>
          <a:chOff x="0" y="0"/>
          <a:chExt cx="0" cy="0"/>
        </a:xfrm>
      </p:grpSpPr>
      <p:sp>
        <p:nvSpPr>
          <p:cNvPr id="1049324" name=""/>
          <p:cNvSpPr/>
          <p:nvPr>
            <p:ph sz="full" idx="1"/>
          </p:nvPr>
        </p:nvSpPr>
        <p:spPr>
          <a:xfrm rot="0">
            <a:off x="457200" y="1295400"/>
            <a:ext cx="8229600" cy="50292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lang="en-US"/>
              <a:t>Disadvantages</a:t>
            </a:r>
          </a:p>
          <a:p>
            <a:pPr indent="0" lvl="0" marL="0">
              <a:buFont typeface="Wingdings" pitchFamily="2" charset="2"/>
              <a:buChar char="Ø"/>
            </a:pPr>
            <a:r>
              <a:rPr altLang="en-US" lang="en-US"/>
              <a:t>Painful</a:t>
            </a:r>
          </a:p>
          <a:p>
            <a:pPr indent="0" lvl="0" marL="0">
              <a:buFont typeface="Wingdings" pitchFamily="2" charset="2"/>
              <a:buChar char="Ø"/>
            </a:pPr>
            <a:r>
              <a:rPr altLang="en-US" lang="en-US"/>
              <a:t>Increased risk of infection</a:t>
            </a:r>
          </a:p>
          <a:p>
            <a:pPr indent="0" lvl="0" marL="0">
              <a:buFont typeface="Wingdings" pitchFamily="2" charset="2"/>
              <a:buChar char="Ø"/>
            </a:pPr>
            <a:r>
              <a:rPr altLang="en-US" lang="en-US"/>
              <a:t>Require skills to administer hence patients </a:t>
            </a:r>
            <a:r>
              <a:rPr altLang="en-US" lang="en-US"/>
              <a:t>are </a:t>
            </a:r>
            <a:r>
              <a:rPr altLang="en-US" lang="en-US"/>
              <a:t>not able </a:t>
            </a:r>
            <a:r>
              <a:rPr altLang="en-US" lang="en-US"/>
              <a:t>to self-administer</a:t>
            </a:r>
          </a:p>
          <a:p>
            <a:pPr indent="0" lvl="0" marL="0">
              <a:buFont typeface="Wingdings" pitchFamily="2" charset="2"/>
              <a:buChar char="Ø"/>
            </a:pPr>
            <a:r>
              <a:rPr altLang="en-US" lang="en-US"/>
              <a:t>Onset </a:t>
            </a:r>
            <a:r>
              <a:rPr altLang="en-US" lang="en-US"/>
              <a:t>of action is quick, facilitating a greater risk of addiction and overdose when injecting drugs of abuse</a:t>
            </a:r>
          </a:p>
          <a:p>
            <a:pPr indent="0" lvl="0" marL="0">
              <a:buFont typeface="Wingdings" pitchFamily="2" charset="2"/>
              <a:buChar char="Ø"/>
            </a:pPr>
            <a:r>
              <a:rPr altLang="en-US" lang="en-US"/>
              <a:t>Belonephobia</a:t>
            </a:r>
            <a:r>
              <a:rPr altLang="en-US" lang="en-US"/>
              <a:t>, the fear of needles and injection.</a:t>
            </a:r>
          </a:p>
          <a:p>
            <a:pPr indent="0" lvl="0" marL="0">
              <a:buFont typeface="Wingdings" pitchFamily="2" charset="2"/>
              <a:buChar char="Ø"/>
            </a:pPr>
            <a:endParaRPr altLang="en-US" lang="en-US"/>
          </a:p>
        </p:txBody>
      </p:sp>
    </p:spTree>
  </p:cSld>
  <p:clrMapOvr>
    <a:masterClrMapping/>
  </p:clrMapOvr>
  <p:transition spd="slow" advClick="1">
    <p:wheel spokes="1"/>
  </p:transition>
  <p:timing/>
</p:sld>
</file>

<file path=ppt/slides/slide514.xml><?xml version="1.0" encoding="utf-8"?>
<p:sld xmlns:a="http://schemas.openxmlformats.org/drawingml/2006/main" xmlns:r="http://schemas.openxmlformats.org/officeDocument/2006/relationships" xmlns:p="http://schemas.openxmlformats.org/presentationml/2006/main" showMasterSp="1">
  <p:cSld>
    <p:spTree>
      <p:nvGrpSpPr>
        <p:cNvPr id="1610" name=""/>
        <p:cNvGrpSpPr/>
        <p:nvPr/>
      </p:nvGrpSpPr>
      <p:grpSpPr>
        <a:xfrm rot="0">
          <a:off x="0" y="0"/>
          <a:ext cx="0" cy="0"/>
          <a:chOff x="0" y="0"/>
          <a:chExt cx="0" cy="0"/>
        </a:xfrm>
      </p:grpSpPr>
      <p:sp>
        <p:nvSpPr>
          <p:cNvPr id="1049325" name=""/>
          <p:cNvSpPr/>
          <p:nvPr>
            <p:ph sz="full" idx="1"/>
          </p:nvPr>
        </p:nvSpPr>
        <p:spPr>
          <a:xfrm rot="0">
            <a:off x="457200" y="1066800"/>
            <a:ext cx="8229600" cy="52578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lvl="0">
              <a:buFont typeface="Wingdings" pitchFamily="2" charset="2"/>
              <a:buChar char="Ø"/>
            </a:pPr>
            <a:r>
              <a:rPr altLang="en-US" lang="en-US"/>
              <a:t>If needles are shared, there is risk of HIV and other infectious diseases</a:t>
            </a:r>
          </a:p>
          <a:p>
            <a:pPr lvl="0">
              <a:buFont typeface="Wingdings" pitchFamily="2" charset="2"/>
              <a:buChar char="Ø"/>
            </a:pPr>
            <a:r>
              <a:rPr altLang="en-US" lang="en-US"/>
              <a:t>It is the most dangerous route of administration because it bypasses most of the body's natural defenses, exposing the user to health problems such as hepatitis, abscesses, infections, and undissolved particles or additives/contaminants</a:t>
            </a:r>
          </a:p>
          <a:p>
            <a:pPr lvl="0">
              <a:buFont typeface="Wingdings" pitchFamily="2" charset="2"/>
              <a:buChar char="Ø"/>
            </a:pPr>
            <a:r>
              <a:rPr altLang="en-US" lang="en-US"/>
              <a:t>If not done properly, potentially fatal air boluses (bubbles) can occur.</a:t>
            </a:r>
          </a:p>
          <a:p>
            <a:pPr lvl="0">
              <a:buFont typeface="Wingdings" pitchFamily="2" charset="2"/>
              <a:buChar char="Ø"/>
            </a:pPr>
            <a:r>
              <a:rPr altLang="en-US" lang="en-US"/>
              <a:t>Need for strict asepsis</a:t>
            </a:r>
          </a:p>
          <a:p>
            <a:pPr lvl="0">
              <a:buFont typeface="Wingdings" pitchFamily="2" charset="2"/>
              <a:buChar char="Ø"/>
            </a:pPr>
            <a:endParaRPr altLang="en-US" lang="en-US"/>
          </a:p>
        </p:txBody>
      </p:sp>
    </p:spTree>
  </p:cSld>
  <p:clrMapOvr>
    <a:masterClrMapping/>
  </p:clrMapOvr>
  <p:transition spd="slow" advClick="1">
    <p:wheel spokes="1"/>
  </p:transition>
  <p:timing/>
</p:sld>
</file>

<file path=ppt/slides/slide515.xml><?xml version="1.0" encoding="utf-8"?>
<p:sld xmlns:a="http://schemas.openxmlformats.org/drawingml/2006/main" xmlns:r="http://schemas.openxmlformats.org/officeDocument/2006/relationships" xmlns:p="http://schemas.openxmlformats.org/presentationml/2006/main" showMasterSp="1">
  <p:cSld>
    <p:spTree>
      <p:nvGrpSpPr>
        <p:cNvPr id="1611" name=""/>
        <p:cNvGrpSpPr/>
        <p:nvPr/>
      </p:nvGrpSpPr>
      <p:grpSpPr>
        <a:xfrm rot="0">
          <a:off x="0" y="0"/>
          <a:ext cx="0" cy="0"/>
          <a:chOff x="0" y="0"/>
          <a:chExt cx="0" cy="0"/>
        </a:xfrm>
      </p:grpSpPr>
      <p:sp>
        <p:nvSpPr>
          <p:cNvPr id="1049326" name=""/>
          <p:cNvSpPr/>
          <p:nvPr>
            <p:ph type="title" sz="full" idx="0"/>
          </p:nvPr>
        </p:nvSpPr>
        <p:spPr>
          <a:xfrm rot="0">
            <a:off x="457200" y="381000"/>
            <a:ext cx="8229600" cy="762000"/>
          </a:xfrm>
          <a:prstGeom prst="rect"/>
          <a:noFill/>
          <a:ln>
            <a:noFill/>
          </a:ln>
        </p:spPr>
        <p:txBody>
          <a:bodyPr anchor="b" bIns="0" lIns="0" rIns="0" tIns="45720" vert="horz"/>
          <a:lstStyle>
            <a:lvl1pPr algn="l" fontAlgn="base" indent="0" latinLnBrk="1" marL="0" rtl="0">
              <a:lnSpc>
                <a:spcPct val="100000"/>
              </a:lnSpc>
              <a:spcBef>
                <a:spcPct val="0"/>
              </a:spcBef>
              <a:spcAft>
                <a:spcPct val="0"/>
              </a:spcAft>
              <a:buFontTx/>
              <a:buNone/>
              <a:defRPr baseline="0" b="0" sz="5000" i="0" u="none">
                <a:solidFill>
                  <a:schemeClr val="lt2"/>
                </a:solidFill>
                <a:latin typeface="Calibri" pitchFamily="34" charset="0"/>
                <a:sym typeface="Calibri" pitchFamily="34" charset="0"/>
              </a:defRPr>
            </a:lvl1pPr>
          </a:lstStyle>
          <a:p>
            <a:pPr lvl="0"/>
            <a:r>
              <a:rPr altLang="en-US" b="1" lang="en-US"/>
              <a:t>Containers for Injectable Drugs</a:t>
            </a:r>
          </a:p>
        </p:txBody>
      </p:sp>
      <p:sp>
        <p:nvSpPr>
          <p:cNvPr id="1049327" name=""/>
          <p:cNvSpPr/>
          <p:nvPr>
            <p:ph sz="full" idx="1"/>
          </p:nvPr>
        </p:nvSpPr>
        <p:spPr>
          <a:xfrm rot="0">
            <a:off x="457200" y="1371600"/>
            <a:ext cx="8229600" cy="49530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lang="en-US"/>
              <a:t>Injectable medicine are usually packed in two forms of containers:</a:t>
            </a:r>
          </a:p>
          <a:p>
            <a:pPr indent="0" lvl="0" marL="0">
              <a:buNone/>
            </a:pPr>
            <a:r>
              <a:rPr altLang="en-US" b="1" lang="en-US"/>
              <a:t>Vials</a:t>
            </a:r>
          </a:p>
          <a:p>
            <a:pPr indent="0" lvl="0" marL="0">
              <a:buFont typeface="Wingdings" pitchFamily="2" charset="2"/>
              <a:buChar char="Ø"/>
            </a:pPr>
            <a:r>
              <a:rPr altLang="en-US" lang="en-US"/>
              <a:t>Also known as a phial or flacon</a:t>
            </a:r>
          </a:p>
          <a:p>
            <a:pPr indent="0" lvl="0" marL="0">
              <a:buFont typeface="Wingdings" pitchFamily="2" charset="2"/>
              <a:buChar char="Ø"/>
            </a:pPr>
            <a:r>
              <a:rPr altLang="en-US" lang="en-US"/>
              <a:t>They  are small glass or plastic vessel or bottle, often used to store medication as liquids, powders or capsules.</a:t>
            </a:r>
          </a:p>
          <a:p>
            <a:pPr indent="0" lvl="0" marL="0">
              <a:buNone/>
            </a:pPr>
            <a:r>
              <a:rPr altLang="en-US" b="1" lang="en-US"/>
              <a:t>Ampoule </a:t>
            </a:r>
          </a:p>
          <a:p>
            <a:pPr indent="0" lvl="0" marL="0">
              <a:buFont typeface="Wingdings" pitchFamily="2" charset="2"/>
              <a:buChar char="Ø"/>
            </a:pPr>
            <a:r>
              <a:rPr altLang="en-US" lang="en-US"/>
              <a:t>It is a small glass bottle that contains a drug (especially a sealed sterile container for injection by needle).</a:t>
            </a:r>
          </a:p>
        </p:txBody>
      </p:sp>
    </p:spTree>
  </p:cSld>
  <p:clrMapOvr>
    <a:masterClrMapping/>
  </p:clrMapOvr>
  <p:transition spd="slow" advClick="1">
    <p:wheel spokes="1"/>
  </p:transition>
  <p:timing/>
</p:sld>
</file>

<file path=ppt/slides/slide516.xml><?xml version="1.0" encoding="utf-8"?>
<p:sld xmlns:a="http://schemas.openxmlformats.org/drawingml/2006/main" xmlns:r="http://schemas.openxmlformats.org/officeDocument/2006/relationships" xmlns:p="http://schemas.openxmlformats.org/presentationml/2006/main" showMasterSp="1">
  <p:cSld>
    <p:spTree>
      <p:nvGrpSpPr>
        <p:cNvPr id="1612" name=""/>
        <p:cNvGrpSpPr/>
        <p:nvPr/>
      </p:nvGrpSpPr>
      <p:grpSpPr>
        <a:xfrm rot="0">
          <a:off x="0" y="0"/>
          <a:ext cx="0" cy="0"/>
          <a:chOff x="0" y="0"/>
          <a:chExt cx="0" cy="0"/>
        </a:xfrm>
      </p:grpSpPr>
      <p:sp>
        <p:nvSpPr>
          <p:cNvPr id="1049328" name=""/>
          <p:cNvSpPr/>
          <p:nvPr>
            <p:ph type="title" sz="full" idx="0"/>
          </p:nvPr>
        </p:nvSpPr>
        <p:spPr>
          <a:xfrm rot="0">
            <a:off x="3581400" y="228600"/>
            <a:ext cx="1981200" cy="533400"/>
          </a:xfrm>
          <a:prstGeom prst="rect"/>
          <a:noFill/>
          <a:ln>
            <a:noFill/>
          </a:ln>
        </p:spPr>
        <p:txBody>
          <a:bodyPr anchor="b" bIns="0" lIns="0" rIns="0" tIns="45720" vert="horz"/>
          <a:lstStyle>
            <a:lvl1pPr algn="l" fontAlgn="base" indent="0" latinLnBrk="1" marL="0" rtl="0">
              <a:lnSpc>
                <a:spcPct val="100000"/>
              </a:lnSpc>
              <a:spcBef>
                <a:spcPct val="0"/>
              </a:spcBef>
              <a:spcAft>
                <a:spcPct val="0"/>
              </a:spcAft>
              <a:buFontTx/>
              <a:buNone/>
              <a:defRPr baseline="0" b="0" sz="5000" i="0" u="none">
                <a:solidFill>
                  <a:schemeClr val="lt2"/>
                </a:solidFill>
                <a:latin typeface="Calibri" pitchFamily="34" charset="0"/>
                <a:sym typeface="Calibri" pitchFamily="34" charset="0"/>
              </a:defRPr>
            </a:lvl1pPr>
          </a:lstStyle>
          <a:p>
            <a:pPr algn="ctr" lvl="0"/>
            <a:r>
              <a:rPr altLang="en-US" b="1" sz="2800" lang="en-US"/>
              <a:t>Vials </a:t>
            </a:r>
          </a:p>
        </p:txBody>
      </p:sp>
      <p:pic>
        <p:nvPicPr>
          <p:cNvPr id="2097209" name=""/>
          <p:cNvPicPr>
            <a:picLocks/>
          </p:cNvPicPr>
          <p:nvPr>
            <p:ph sz="full" idx="1"/>
          </p:nvPr>
        </p:nvPicPr>
        <p:blipFill>
          <a:blip xmlns:r="http://schemas.openxmlformats.org/officeDocument/2006/relationships" r:embed="rId1"/>
          <a:srcRect l="0" t="0" r="0" b="0"/>
          <a:stretch>
            <a:fillRect/>
          </a:stretch>
        </p:blipFill>
        <p:spPr>
          <a:xfrm rot="0">
            <a:off x="990600" y="1143000"/>
            <a:ext cx="6934200" cy="5181600"/>
          </a:xfrm>
          <a:prstGeom prst="rect"/>
          <a:noFill/>
          <a:ln>
            <a:noFill/>
          </a:ln>
        </p:spPr>
      </p:pic>
    </p:spTree>
  </p:cSld>
  <p:clrMapOvr>
    <a:masterClrMapping/>
  </p:clrMapOvr>
  <p:transition spd="slow" advClick="1">
    <p:wheel spokes="1"/>
  </p:transition>
  <p:timing/>
</p:sld>
</file>

<file path=ppt/slides/slide517.xml><?xml version="1.0" encoding="utf-8"?>
<p:sld xmlns:a="http://schemas.openxmlformats.org/drawingml/2006/main" xmlns:r="http://schemas.openxmlformats.org/officeDocument/2006/relationships" xmlns:p="http://schemas.openxmlformats.org/presentationml/2006/main" showMasterSp="1">
  <p:cSld>
    <p:spTree>
      <p:nvGrpSpPr>
        <p:cNvPr id="1613" name=""/>
        <p:cNvGrpSpPr/>
        <p:nvPr/>
      </p:nvGrpSpPr>
      <p:grpSpPr>
        <a:xfrm rot="0">
          <a:off x="0" y="0"/>
          <a:ext cx="0" cy="0"/>
          <a:chOff x="0" y="0"/>
          <a:chExt cx="0" cy="0"/>
        </a:xfrm>
      </p:grpSpPr>
      <p:pic>
        <p:nvPicPr>
          <p:cNvPr id="2097210" name=""/>
          <p:cNvPicPr>
            <a:picLocks/>
          </p:cNvPicPr>
          <p:nvPr>
            <p:ph sz="full" idx="1"/>
          </p:nvPr>
        </p:nvPicPr>
        <p:blipFill>
          <a:blip xmlns:r="http://schemas.openxmlformats.org/officeDocument/2006/relationships" r:embed="rId1"/>
          <a:srcRect l="0" t="0" r="0" b="0"/>
          <a:stretch>
            <a:fillRect/>
          </a:stretch>
        </p:blipFill>
        <p:spPr>
          <a:xfrm rot="0">
            <a:off x="0" y="0"/>
            <a:ext cx="9144000" cy="6858000"/>
          </a:xfrm>
          <a:prstGeom prst="rect"/>
          <a:noFill/>
          <a:ln>
            <a:noFill/>
          </a:ln>
        </p:spPr>
      </p:pic>
    </p:spTree>
  </p:cSld>
  <p:clrMapOvr>
    <a:masterClrMapping/>
  </p:clrMapOvr>
  <p:transition spd="slow" advClick="1">
    <p:wheel spokes="1"/>
  </p:transition>
  <p:timing/>
</p:sld>
</file>

<file path=ppt/slides/slide518.xml><?xml version="1.0" encoding="utf-8"?>
<p:sld xmlns:a="http://schemas.openxmlformats.org/drawingml/2006/main" xmlns:r="http://schemas.openxmlformats.org/officeDocument/2006/relationships" xmlns:p="http://schemas.openxmlformats.org/presentationml/2006/main" showMasterSp="1">
  <p:cSld>
    <p:spTree>
      <p:nvGrpSpPr>
        <p:cNvPr id="1614" name=""/>
        <p:cNvGrpSpPr/>
        <p:nvPr/>
      </p:nvGrpSpPr>
      <p:grpSpPr>
        <a:xfrm rot="0">
          <a:off x="0" y="0"/>
          <a:ext cx="0" cy="0"/>
          <a:chOff x="0" y="0"/>
          <a:chExt cx="0" cy="0"/>
        </a:xfrm>
      </p:grpSpPr>
      <p:pic>
        <p:nvPicPr>
          <p:cNvPr id="2097211" name=""/>
          <p:cNvPicPr>
            <a:picLocks/>
          </p:cNvPicPr>
          <p:nvPr>
            <p:ph sz="full" idx="1"/>
          </p:nvPr>
        </p:nvPicPr>
        <p:blipFill>
          <a:blip xmlns:r="http://schemas.openxmlformats.org/officeDocument/2006/relationships" r:embed="rId1"/>
          <a:srcRect l="0" t="0" r="0" b="0"/>
          <a:stretch>
            <a:fillRect/>
          </a:stretch>
        </p:blipFill>
        <p:spPr>
          <a:xfrm rot="0">
            <a:off x="0" y="0"/>
            <a:ext cx="9144000" cy="6858000"/>
          </a:xfrm>
          <a:prstGeom prst="rect"/>
          <a:noFill/>
          <a:ln>
            <a:noFill/>
          </a:ln>
        </p:spPr>
      </p:pic>
    </p:spTree>
  </p:cSld>
  <p:clrMapOvr>
    <a:masterClrMapping/>
  </p:clrMapOvr>
  <p:transition spd="slow" advClick="1">
    <p:wheel spokes="1"/>
  </p:transition>
  <p:timing/>
</p:sld>
</file>

<file path=ppt/slides/slide519.xml><?xml version="1.0" encoding="utf-8"?>
<p:sld xmlns:a="http://schemas.openxmlformats.org/drawingml/2006/main" xmlns:r="http://schemas.openxmlformats.org/officeDocument/2006/relationships" xmlns:p="http://schemas.openxmlformats.org/presentationml/2006/main" showMasterSp="1">
  <p:cSld>
    <p:spTree>
      <p:nvGrpSpPr>
        <p:cNvPr id="1615" name=""/>
        <p:cNvGrpSpPr/>
        <p:nvPr/>
      </p:nvGrpSpPr>
      <p:grpSpPr>
        <a:xfrm rot="0">
          <a:off x="0" y="0"/>
          <a:ext cx="0" cy="0"/>
          <a:chOff x="0" y="0"/>
          <a:chExt cx="0" cy="0"/>
        </a:xfrm>
      </p:grpSpPr>
      <p:sp>
        <p:nvSpPr>
          <p:cNvPr id="1049329" name=""/>
          <p:cNvSpPr/>
          <p:nvPr>
            <p:ph type="title" sz="full" idx="0"/>
          </p:nvPr>
        </p:nvSpPr>
        <p:spPr>
          <a:xfrm rot="0">
            <a:off x="3124200" y="228600"/>
            <a:ext cx="2819400" cy="533400"/>
          </a:xfrm>
          <a:prstGeom prst="rect"/>
          <a:noFill/>
          <a:ln>
            <a:noFill/>
          </a:ln>
        </p:spPr>
        <p:txBody>
          <a:bodyPr anchor="b" bIns="0" lIns="0" rIns="0" tIns="45720" vert="horz"/>
          <a:lstStyle>
            <a:lvl1pPr algn="l" fontAlgn="base" indent="0" latinLnBrk="1" marL="0" rtl="0">
              <a:lnSpc>
                <a:spcPct val="100000"/>
              </a:lnSpc>
              <a:spcBef>
                <a:spcPct val="0"/>
              </a:spcBef>
              <a:spcAft>
                <a:spcPct val="0"/>
              </a:spcAft>
              <a:buFontTx/>
              <a:buNone/>
              <a:defRPr baseline="0" b="0" sz="5000" i="0" u="none">
                <a:solidFill>
                  <a:schemeClr val="lt2"/>
                </a:solidFill>
                <a:latin typeface="Calibri" pitchFamily="34" charset="0"/>
                <a:sym typeface="Calibri" pitchFamily="34" charset="0"/>
              </a:defRPr>
            </a:lvl1pPr>
          </a:lstStyle>
          <a:p>
            <a:pPr algn="ctr" lvl="0"/>
            <a:r>
              <a:rPr altLang="en-US" b="1" sz="2800" lang="en-US"/>
              <a:t>Ampoules </a:t>
            </a:r>
          </a:p>
        </p:txBody>
      </p:sp>
      <p:pic>
        <p:nvPicPr>
          <p:cNvPr id="2097212" name=""/>
          <p:cNvPicPr>
            <a:picLocks/>
          </p:cNvPicPr>
          <p:nvPr>
            <p:ph sz="full" idx="1"/>
          </p:nvPr>
        </p:nvPicPr>
        <p:blipFill>
          <a:blip xmlns:r="http://schemas.openxmlformats.org/officeDocument/2006/relationships" r:embed="rId1"/>
          <a:srcRect l="0" t="0" r="0" b="0"/>
          <a:stretch>
            <a:fillRect/>
          </a:stretch>
        </p:blipFill>
        <p:spPr>
          <a:xfrm rot="0">
            <a:off x="2057400" y="1219200"/>
            <a:ext cx="4419600" cy="4267200"/>
          </a:xfrm>
          <a:prstGeom prst="rect"/>
          <a:noFill/>
          <a:ln>
            <a:noFill/>
          </a:ln>
        </p:spPr>
      </p:pic>
    </p:spTree>
  </p:cSld>
  <p:clrMapOvr>
    <a:masterClrMapping/>
  </p:clrMapOvr>
  <p:transition spd="slow" advClick="1">
    <p:wheel spokes="1"/>
  </p:transition>
  <p:timing/>
</p:sld>
</file>

<file path=ppt/slides/slide52.xml><?xml version="1.0" encoding="utf-8"?>
<p:sld xmlns:a="http://schemas.openxmlformats.org/drawingml/2006/main" xmlns:r="http://schemas.openxmlformats.org/officeDocument/2006/relationships" xmlns:p="http://schemas.openxmlformats.org/presentationml/2006/main" showMasterSp="1">
  <p:cSld>
    <p:spTree>
      <p:nvGrpSpPr>
        <p:cNvPr id="1134" name=""/>
        <p:cNvGrpSpPr/>
        <p:nvPr/>
      </p:nvGrpSpPr>
      <p:grpSpPr>
        <a:xfrm rot="0">
          <a:off x="0" y="0"/>
          <a:ext cx="0" cy="0"/>
          <a:chOff x="0" y="0"/>
          <a:chExt cx="0" cy="0"/>
        </a:xfrm>
      </p:grpSpPr>
      <p:sp>
        <p:nvSpPr>
          <p:cNvPr id="1048662" name=""/>
          <p:cNvSpPr/>
          <p:nvPr>
            <p:ph sz="full" idx="1"/>
          </p:nvPr>
        </p:nvSpPr>
        <p:spPr>
          <a:xfrm rot="0">
            <a:off x="457200" y="762000"/>
            <a:ext cx="8229600" cy="5364162"/>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eaLnBrk="1" hangingPunct="1" latinLnBrk="1" lvl="0">
              <a:buFont typeface="Wingdings" pitchFamily="2" charset="2"/>
              <a:buChar char="Ø"/>
            </a:pPr>
            <a:r>
              <a:rPr altLang="en-US" lang="en-US"/>
              <a:t>1968 – Diploma in advanced nursing was started in Nairobi University</a:t>
            </a:r>
          </a:p>
          <a:p>
            <a:pPr eaLnBrk="1" hangingPunct="1" latinLnBrk="1" lvl="0">
              <a:buFont typeface="Wingdings" pitchFamily="2" charset="2"/>
              <a:buChar char="Ø"/>
            </a:pPr>
            <a:r>
              <a:rPr altLang="en-US" lang="en-US"/>
              <a:t>1972 – Community health training commenced</a:t>
            </a:r>
          </a:p>
          <a:p>
            <a:pPr eaLnBrk="1" hangingPunct="1" latinLnBrk="1" lvl="0">
              <a:buFont typeface="Wingdings" pitchFamily="2" charset="2"/>
              <a:buChar char="Ø"/>
            </a:pPr>
            <a:r>
              <a:rPr altLang="en-US" lang="en-US"/>
              <a:t>1987 – KRCHN program started in Mombasa</a:t>
            </a:r>
          </a:p>
          <a:p>
            <a:pPr eaLnBrk="1" hangingPunct="1" latinLnBrk="1" lvl="0">
              <a:buFont typeface="Wingdings" pitchFamily="2" charset="2"/>
              <a:buChar char="Ø"/>
            </a:pPr>
            <a:r>
              <a:rPr altLang="en-US" lang="en-US"/>
              <a:t>1988 – KRCHN program started in Nairobi</a:t>
            </a:r>
          </a:p>
          <a:p>
            <a:pPr eaLnBrk="1" hangingPunct="1" latinLnBrk="1" lvl="0">
              <a:buFont typeface="Wingdings" pitchFamily="2" charset="2"/>
              <a:buChar char="Ø"/>
            </a:pPr>
            <a:r>
              <a:rPr altLang="en-US" lang="en-US"/>
              <a:t>1990 – BScN started in Baraton</a:t>
            </a:r>
          </a:p>
          <a:p>
            <a:pPr eaLnBrk="1" hangingPunct="1" latinLnBrk="1" lvl="0">
              <a:buFont typeface="Wingdings" pitchFamily="2" charset="2"/>
              <a:buChar char="Ø"/>
            </a:pPr>
            <a:r>
              <a:rPr altLang="en-US" lang="en-US"/>
              <a:t>1992 – BScN started in University of Nairobi</a:t>
            </a:r>
          </a:p>
          <a:p>
            <a:pPr eaLnBrk="1" hangingPunct="1" latinLnBrk="1" lvl="0">
              <a:buFont typeface="Wingdings" pitchFamily="2" charset="2"/>
              <a:buChar char="Ø"/>
            </a:pPr>
            <a:r>
              <a:rPr altLang="en-US" lang="en-US"/>
              <a:t>1998 – BScN started in Moi University</a:t>
            </a:r>
          </a:p>
          <a:p>
            <a:pPr eaLnBrk="1" hangingPunct="1" latinLnBrk="1" lvl="0">
              <a:buFont typeface="Wingdings" pitchFamily="2" charset="2"/>
              <a:buChar char="Ø"/>
            </a:pPr>
            <a:r>
              <a:rPr altLang="en-US" lang="en-US"/>
              <a:t>2004 – MSN started in UON</a:t>
            </a:r>
          </a:p>
          <a:p>
            <a:pPr eaLnBrk="1" hangingPunct="1" latinLnBrk="1" lvl="0">
              <a:buFont typeface="Wingdings" pitchFamily="2" charset="2"/>
              <a:buChar char="Ø"/>
            </a:pPr>
            <a:r>
              <a:rPr altLang="en-US" lang="en-US"/>
              <a:t>2005 – BScN started in KU</a:t>
            </a:r>
          </a:p>
          <a:p>
            <a:pPr eaLnBrk="1" hangingPunct="1" latinLnBrk="1" lvl="0">
              <a:buFont typeface="Wingdings" pitchFamily="2" charset="2"/>
              <a:buChar char="Ø"/>
            </a:pPr>
            <a:r>
              <a:rPr altLang="en-US" lang="en-US"/>
              <a:t>2006 – MSN started in Moi University and Baraton </a:t>
            </a:r>
          </a:p>
        </p:txBody>
      </p:sp>
    </p:spTree>
  </p:cSld>
  <p:clrMapOvr>
    <a:masterClrMapping/>
  </p:clrMapOvr>
  <p:transition spd="slow" advClick="1">
    <p:wheel spokes="1"/>
  </p:transition>
  <p:timing/>
</p:sld>
</file>

<file path=ppt/slides/slide520.xml><?xml version="1.0" encoding="utf-8"?>
<p:sld xmlns:a="http://schemas.openxmlformats.org/drawingml/2006/main" xmlns:r="http://schemas.openxmlformats.org/officeDocument/2006/relationships" xmlns:p="http://schemas.openxmlformats.org/presentationml/2006/main" showMasterSp="1">
  <p:cSld>
    <p:spTree>
      <p:nvGrpSpPr>
        <p:cNvPr id="1616" name=""/>
        <p:cNvGrpSpPr/>
        <p:nvPr/>
      </p:nvGrpSpPr>
      <p:grpSpPr>
        <a:xfrm rot="0">
          <a:off x="0" y="0"/>
          <a:ext cx="0" cy="0"/>
          <a:chOff x="0" y="0"/>
          <a:chExt cx="0" cy="0"/>
        </a:xfrm>
      </p:grpSpPr>
      <p:pic>
        <p:nvPicPr>
          <p:cNvPr id="2097213" name=""/>
          <p:cNvPicPr>
            <a:picLocks/>
          </p:cNvPicPr>
          <p:nvPr>
            <p:ph sz="full" idx="1"/>
          </p:nvPr>
        </p:nvPicPr>
        <p:blipFill>
          <a:blip xmlns:r="http://schemas.openxmlformats.org/officeDocument/2006/relationships" r:embed="rId1"/>
          <a:srcRect l="0" t="0" r="0" b="0"/>
          <a:stretch>
            <a:fillRect/>
          </a:stretch>
        </p:blipFill>
        <p:spPr>
          <a:xfrm rot="0">
            <a:off x="2133600" y="914400"/>
            <a:ext cx="4343400" cy="4572000"/>
          </a:xfrm>
          <a:prstGeom prst="rect"/>
          <a:noFill/>
          <a:ln>
            <a:noFill/>
          </a:ln>
        </p:spPr>
      </p:pic>
    </p:spTree>
  </p:cSld>
  <p:clrMapOvr>
    <a:masterClrMapping/>
  </p:clrMapOvr>
  <p:transition spd="slow" advClick="1">
    <p:wheel spokes="1"/>
  </p:transition>
  <p:timing/>
</p:sld>
</file>

<file path=ppt/slides/slide521.xml><?xml version="1.0" encoding="utf-8"?>
<p:sld xmlns:a="http://schemas.openxmlformats.org/drawingml/2006/main" xmlns:r="http://schemas.openxmlformats.org/officeDocument/2006/relationships" xmlns:p="http://schemas.openxmlformats.org/presentationml/2006/main" showMasterSp="1">
  <p:cSld>
    <p:spTree>
      <p:nvGrpSpPr>
        <p:cNvPr id="1617" name=""/>
        <p:cNvGrpSpPr/>
        <p:nvPr/>
      </p:nvGrpSpPr>
      <p:grpSpPr>
        <a:xfrm rot="0">
          <a:off x="0" y="0"/>
          <a:ext cx="0" cy="0"/>
          <a:chOff x="0" y="0"/>
          <a:chExt cx="0" cy="0"/>
        </a:xfrm>
      </p:grpSpPr>
      <p:sp>
        <p:nvSpPr>
          <p:cNvPr id="1049330" name=""/>
          <p:cNvSpPr/>
          <p:nvPr>
            <p:ph sz="full" idx="1"/>
          </p:nvPr>
        </p:nvSpPr>
        <p:spPr>
          <a:xfrm rot="0">
            <a:off x="457200" y="609600"/>
            <a:ext cx="8229600" cy="57150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algn="ctr" indent="0" lvl="0" marL="0">
              <a:buNone/>
            </a:pPr>
            <a:r>
              <a:rPr altLang="en-US" b="1" lang="en-US"/>
              <a:t>SYRINGES</a:t>
            </a:r>
          </a:p>
          <a:p>
            <a:pPr indent="0" lvl="0" marL="0">
              <a:buFont typeface="Wingdings" pitchFamily="2" charset="2"/>
              <a:buChar char="Ø"/>
            </a:pPr>
            <a:r>
              <a:rPr altLang="en-US" lang="en-US"/>
              <a:t>A syringe is a simple pump consisting of a plunger that fits tightly in a tube. </a:t>
            </a:r>
          </a:p>
          <a:p>
            <a:pPr indent="0" lvl="0" marL="0">
              <a:buFont typeface="Wingdings" pitchFamily="2" charset="2"/>
              <a:buChar char="Ø"/>
            </a:pPr>
            <a:r>
              <a:rPr altLang="en-US" lang="en-US"/>
              <a:t>The plunger can be pulled and pushed along inside a cylindrical tube (called a barrel), allowing the syringe to take in and expel a liquid or gas through an orifice at the open end of the tube. </a:t>
            </a:r>
          </a:p>
          <a:p>
            <a:pPr indent="0" lvl="0" marL="0">
              <a:buFont typeface="Wingdings" pitchFamily="2" charset="2"/>
              <a:buChar char="Ø"/>
            </a:pPr>
            <a:r>
              <a:rPr altLang="en-US" lang="en-US"/>
              <a:t>The open end of the syringe may be fitted with a hypodermic needle, a nozzle, or tubing to help direct the flow into and out of the barrel. </a:t>
            </a:r>
          </a:p>
          <a:p>
            <a:pPr indent="0" lvl="0" marL="0">
              <a:buFont typeface="Wingdings" pitchFamily="2" charset="2"/>
              <a:buChar char="Ø"/>
            </a:pPr>
            <a:r>
              <a:rPr altLang="en-US" lang="en-US"/>
              <a:t>Syringes are often used to administer injections, insert intravenous drugs into the bloodstream and to draw blood or other tissue fluid</a:t>
            </a:r>
          </a:p>
        </p:txBody>
      </p:sp>
    </p:spTree>
  </p:cSld>
  <p:clrMapOvr>
    <a:masterClrMapping/>
  </p:clrMapOvr>
  <p:transition spd="slow" advClick="1">
    <p:wheel spokes="1"/>
  </p:transition>
  <p:timing/>
</p:sld>
</file>

<file path=ppt/slides/slide522.xml><?xml version="1.0" encoding="utf-8"?>
<p:sld xmlns:a="http://schemas.openxmlformats.org/drawingml/2006/main" xmlns:r="http://schemas.openxmlformats.org/officeDocument/2006/relationships" xmlns:p="http://schemas.openxmlformats.org/presentationml/2006/main" showMasterSp="1">
  <p:cSld>
    <p:spTree>
      <p:nvGrpSpPr>
        <p:cNvPr id="1618" name=""/>
        <p:cNvGrpSpPr/>
        <p:nvPr/>
      </p:nvGrpSpPr>
      <p:grpSpPr>
        <a:xfrm rot="0">
          <a:off x="0" y="0"/>
          <a:ext cx="0" cy="0"/>
          <a:chOff x="0" y="0"/>
          <a:chExt cx="0" cy="0"/>
        </a:xfrm>
      </p:grpSpPr>
      <p:sp>
        <p:nvSpPr>
          <p:cNvPr id="1049331" name=""/>
          <p:cNvSpPr/>
          <p:nvPr>
            <p:ph sz="full" idx="1"/>
          </p:nvPr>
        </p:nvSpPr>
        <p:spPr>
          <a:xfrm rot="0">
            <a:off x="457200" y="685800"/>
            <a:ext cx="8229600" cy="56388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lvl="0">
              <a:buFont typeface="Wingdings" pitchFamily="2" charset="2"/>
              <a:buChar char="Ø"/>
            </a:pPr>
            <a:r>
              <a:rPr altLang="en-US" lang="en-US"/>
              <a:t>They are available in different sizes</a:t>
            </a:r>
          </a:p>
          <a:p>
            <a:pPr lvl="0">
              <a:buFont typeface="Wingdings" pitchFamily="2" charset="2"/>
              <a:buChar char="Ø"/>
            </a:pPr>
            <a:r>
              <a:rPr altLang="en-US" lang="en-US"/>
              <a:t>They consist of three parts: Barrel, Plunger and Tip</a:t>
            </a:r>
          </a:p>
          <a:p>
            <a:pPr lvl="0">
              <a:buNone/>
            </a:pPr>
            <a:r>
              <a:rPr altLang="en-US" lang="en-US"/>
              <a:t>There are special syringes</a:t>
            </a:r>
          </a:p>
          <a:p>
            <a:pPr lvl="0">
              <a:buFont typeface="Wingdings" pitchFamily="2" charset="2"/>
              <a:buChar char="Ø"/>
            </a:pPr>
            <a:r>
              <a:rPr altLang="en-US" b="1" i="1" lang="en-US"/>
              <a:t>Solo shots: </a:t>
            </a:r>
            <a:r>
              <a:rPr altLang="en-US" lang="en-US"/>
              <a:t>They withdraw only a specific amount and have automatic closure once the amount has been reached</a:t>
            </a:r>
          </a:p>
          <a:p>
            <a:pPr lvl="0">
              <a:buFont typeface="Wingdings" pitchFamily="2" charset="2"/>
              <a:buChar char="Ø"/>
            </a:pPr>
            <a:r>
              <a:rPr altLang="en-US" b="1" i="1" lang="en-US"/>
              <a:t>Insulin syringe: </a:t>
            </a:r>
            <a:r>
              <a:rPr altLang="en-US" lang="en-US"/>
              <a:t>They are used specifically to administer insulin and are calibrated in units</a:t>
            </a:r>
          </a:p>
          <a:p>
            <a:pPr lvl="0">
              <a:buFont typeface="Wingdings" pitchFamily="2" charset="2"/>
              <a:buChar char="Ø"/>
            </a:pPr>
            <a:r>
              <a:rPr altLang="en-US" b="1" i="1" lang="en-US"/>
              <a:t>Cartilages: </a:t>
            </a:r>
            <a:r>
              <a:rPr altLang="en-US" lang="en-US"/>
              <a:t>These contain premeasured type of medication</a:t>
            </a:r>
          </a:p>
          <a:p>
            <a:pPr lvl="0">
              <a:buFont typeface="Wingdings" pitchFamily="2" charset="2"/>
              <a:buChar char="Ø"/>
            </a:pPr>
            <a:r>
              <a:rPr altLang="en-US" b="1" i="1" lang="en-US"/>
              <a:t>BCG syringe: </a:t>
            </a:r>
            <a:r>
              <a:rPr altLang="en-US" lang="en-US"/>
              <a:t>Used to administer BCG (Bacillus Calmette–Guérin) vaccine and are calibrated in smaller units</a:t>
            </a:r>
          </a:p>
          <a:p>
            <a:pPr lvl="0"/>
            <a:endParaRPr altLang="en-US" lang="en-US"/>
          </a:p>
        </p:txBody>
      </p:sp>
    </p:spTree>
  </p:cSld>
  <p:clrMapOvr>
    <a:masterClrMapping/>
  </p:clrMapOvr>
  <p:transition spd="slow" advClick="1">
    <p:wheel spokes="1"/>
  </p:transition>
  <p:timing/>
</p:sld>
</file>

<file path=ppt/slides/slide523.xml><?xml version="1.0" encoding="utf-8"?>
<p:sld xmlns:a="http://schemas.openxmlformats.org/drawingml/2006/main" xmlns:r="http://schemas.openxmlformats.org/officeDocument/2006/relationships" xmlns:p="http://schemas.openxmlformats.org/presentationml/2006/main" showMasterSp="1">
  <p:cSld>
    <p:spTree>
      <p:nvGrpSpPr>
        <p:cNvPr id="1619" name=""/>
        <p:cNvGrpSpPr/>
        <p:nvPr/>
      </p:nvGrpSpPr>
      <p:grpSpPr>
        <a:xfrm rot="0">
          <a:off x="0" y="0"/>
          <a:ext cx="0" cy="0"/>
          <a:chOff x="0" y="0"/>
          <a:chExt cx="0" cy="0"/>
        </a:xfrm>
      </p:grpSpPr>
      <p:pic>
        <p:nvPicPr>
          <p:cNvPr id="2097214" name=""/>
          <p:cNvPicPr>
            <a:picLocks/>
          </p:cNvPicPr>
          <p:nvPr>
            <p:ph sz="full" idx="1"/>
          </p:nvPr>
        </p:nvPicPr>
        <p:blipFill>
          <a:blip xmlns:r="http://schemas.openxmlformats.org/officeDocument/2006/relationships" r:embed="rId1"/>
          <a:srcRect l="0" t="0" r="0" b="0"/>
          <a:stretch>
            <a:fillRect/>
          </a:stretch>
        </p:blipFill>
        <p:spPr>
          <a:xfrm rot="0">
            <a:off x="0" y="0"/>
            <a:ext cx="9144000" cy="6858000"/>
          </a:xfrm>
          <a:prstGeom prst="rect"/>
          <a:noFill/>
          <a:ln>
            <a:noFill/>
          </a:ln>
        </p:spPr>
      </p:pic>
    </p:spTree>
  </p:cSld>
  <p:clrMapOvr>
    <a:masterClrMapping/>
  </p:clrMapOvr>
  <p:transition spd="slow" advClick="1">
    <p:wheel spokes="1"/>
  </p:transition>
  <p:timing/>
</p:sld>
</file>

<file path=ppt/slides/slide524.xml><?xml version="1.0" encoding="utf-8"?>
<p:sld xmlns:a="http://schemas.openxmlformats.org/drawingml/2006/main" xmlns:r="http://schemas.openxmlformats.org/officeDocument/2006/relationships" xmlns:p="http://schemas.openxmlformats.org/presentationml/2006/main" showMasterSp="1">
  <p:cSld>
    <p:spTree>
      <p:nvGrpSpPr>
        <p:cNvPr id="1620" name=""/>
        <p:cNvGrpSpPr/>
        <p:nvPr/>
      </p:nvGrpSpPr>
      <p:grpSpPr>
        <a:xfrm rot="0">
          <a:off x="0" y="0"/>
          <a:ext cx="0" cy="0"/>
          <a:chOff x="0" y="0"/>
          <a:chExt cx="0" cy="0"/>
        </a:xfrm>
      </p:grpSpPr>
      <p:pic>
        <p:nvPicPr>
          <p:cNvPr id="2097215" name=""/>
          <p:cNvPicPr>
            <a:picLocks/>
          </p:cNvPicPr>
          <p:nvPr>
            <p:ph sz="full" idx="1"/>
          </p:nvPr>
        </p:nvPicPr>
        <p:blipFill>
          <a:blip xmlns:r="http://schemas.openxmlformats.org/officeDocument/2006/relationships" r:embed="rId1"/>
          <a:srcRect l="0" t="0" r="0" b="0"/>
          <a:stretch>
            <a:fillRect/>
          </a:stretch>
        </p:blipFill>
        <p:spPr>
          <a:xfrm rot="0">
            <a:off x="0" y="0"/>
            <a:ext cx="9144000" cy="6858000"/>
          </a:xfrm>
          <a:prstGeom prst="rect"/>
          <a:noFill/>
          <a:ln>
            <a:noFill/>
          </a:ln>
        </p:spPr>
      </p:pic>
    </p:spTree>
  </p:cSld>
  <p:clrMapOvr>
    <a:masterClrMapping/>
  </p:clrMapOvr>
  <p:transition spd="slow" advClick="1">
    <p:wheel spokes="1"/>
  </p:transition>
  <p:timing/>
</p:sld>
</file>

<file path=ppt/slides/slide525.xml><?xml version="1.0" encoding="utf-8"?>
<p:sld xmlns:a="http://schemas.openxmlformats.org/drawingml/2006/main" xmlns:r="http://schemas.openxmlformats.org/officeDocument/2006/relationships" xmlns:p="http://schemas.openxmlformats.org/presentationml/2006/main" showMasterSp="1">
  <p:cSld>
    <p:spTree>
      <p:nvGrpSpPr>
        <p:cNvPr id="1621" name=""/>
        <p:cNvGrpSpPr/>
        <p:nvPr/>
      </p:nvGrpSpPr>
      <p:grpSpPr>
        <a:xfrm rot="0">
          <a:off x="0" y="0"/>
          <a:ext cx="0" cy="0"/>
          <a:chOff x="0" y="0"/>
          <a:chExt cx="0" cy="0"/>
        </a:xfrm>
      </p:grpSpPr>
      <p:sp>
        <p:nvSpPr>
          <p:cNvPr id="1049332" name=""/>
          <p:cNvSpPr/>
          <p:nvPr>
            <p:ph type="title" sz="full" idx="0"/>
          </p:nvPr>
        </p:nvSpPr>
        <p:spPr>
          <a:xfrm rot="0">
            <a:off x="457200" y="381000"/>
            <a:ext cx="8229600" cy="533400"/>
          </a:xfrm>
          <a:prstGeom prst="rect"/>
          <a:noFill/>
          <a:ln>
            <a:noFill/>
          </a:ln>
        </p:spPr>
        <p:txBody>
          <a:bodyPr anchor="b" bIns="0" lIns="0" rIns="0" tIns="45720" vert="horz"/>
          <a:lstStyle>
            <a:lvl1pPr algn="l" fontAlgn="base" indent="0" latinLnBrk="1" marL="0" rtl="0">
              <a:lnSpc>
                <a:spcPct val="100000"/>
              </a:lnSpc>
              <a:spcBef>
                <a:spcPct val="0"/>
              </a:spcBef>
              <a:spcAft>
                <a:spcPct val="0"/>
              </a:spcAft>
              <a:buFontTx/>
              <a:buNone/>
              <a:defRPr baseline="0" b="0" sz="5000" i="0" u="none">
                <a:solidFill>
                  <a:schemeClr val="lt2"/>
                </a:solidFill>
                <a:latin typeface="Calibri" pitchFamily="34" charset="0"/>
                <a:sym typeface="Calibri" pitchFamily="34" charset="0"/>
              </a:defRPr>
            </a:lvl1pPr>
          </a:lstStyle>
          <a:p>
            <a:pPr algn="ctr" lvl="0"/>
            <a:r>
              <a:rPr altLang="en-US" b="1" sz="2800" lang="en-US"/>
              <a:t>Parts of a Syringe</a:t>
            </a:r>
          </a:p>
        </p:txBody>
      </p:sp>
      <p:pic>
        <p:nvPicPr>
          <p:cNvPr id="2097216" name=""/>
          <p:cNvPicPr>
            <a:picLocks/>
          </p:cNvPicPr>
          <p:nvPr>
            <p:ph sz="full" idx="1"/>
          </p:nvPr>
        </p:nvPicPr>
        <p:blipFill>
          <a:blip xmlns:r="http://schemas.openxmlformats.org/officeDocument/2006/relationships" r:embed="rId1"/>
          <a:srcRect l="0" t="0" r="0" b="0"/>
          <a:stretch>
            <a:fillRect/>
          </a:stretch>
        </p:blipFill>
        <p:spPr>
          <a:xfrm rot="0">
            <a:off x="0" y="1066800"/>
            <a:ext cx="9144000" cy="5791200"/>
          </a:xfrm>
          <a:prstGeom prst="rect"/>
          <a:noFill/>
          <a:ln>
            <a:noFill/>
          </a:ln>
        </p:spPr>
      </p:pic>
    </p:spTree>
  </p:cSld>
  <p:clrMapOvr>
    <a:masterClrMapping/>
  </p:clrMapOvr>
  <p:transition spd="slow" advClick="1">
    <p:wheel spokes="1"/>
  </p:transition>
  <p:timing/>
</p:sld>
</file>

<file path=ppt/slides/slide526.xml><?xml version="1.0" encoding="utf-8"?>
<p:sld xmlns:a="http://schemas.openxmlformats.org/drawingml/2006/main" xmlns:r="http://schemas.openxmlformats.org/officeDocument/2006/relationships" xmlns:p="http://schemas.openxmlformats.org/presentationml/2006/main" showMasterSp="1">
  <p:cSld>
    <p:spTree>
      <p:nvGrpSpPr>
        <p:cNvPr id="1622" name=""/>
        <p:cNvGrpSpPr/>
        <p:nvPr/>
      </p:nvGrpSpPr>
      <p:grpSpPr>
        <a:xfrm rot="0">
          <a:off x="0" y="0"/>
          <a:ext cx="0" cy="0"/>
          <a:chOff x="0" y="0"/>
          <a:chExt cx="0" cy="0"/>
        </a:xfrm>
      </p:grpSpPr>
      <p:sp>
        <p:nvSpPr>
          <p:cNvPr id="1049333" name=""/>
          <p:cNvSpPr/>
          <p:nvPr>
            <p:ph sz="full" idx="1"/>
          </p:nvPr>
        </p:nvSpPr>
        <p:spPr>
          <a:xfrm rot="0">
            <a:off x="457200" y="762000"/>
            <a:ext cx="8229600" cy="55626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algn="ctr" indent="0" lvl="0" marL="0">
              <a:buNone/>
            </a:pPr>
            <a:r>
              <a:rPr altLang="en-US" b="1" lang="en-US"/>
              <a:t>NEEDLES</a:t>
            </a:r>
          </a:p>
          <a:p>
            <a:pPr indent="0" lvl="0" marL="0">
              <a:buNone/>
            </a:pPr>
            <a:r>
              <a:rPr altLang="en-US" lang="en-US"/>
              <a:t>It has three parts:</a:t>
            </a:r>
          </a:p>
          <a:p>
            <a:pPr indent="0" lvl="0" marL="0">
              <a:buNone/>
            </a:pPr>
            <a:r>
              <a:rPr altLang="en-US" b="1" lang="en-US"/>
              <a:t>1. Needle hilt:</a:t>
            </a:r>
            <a:r>
              <a:rPr altLang="en-US" lang="en-US"/>
              <a:t> The part that attaches to the tip of the syringe</a:t>
            </a:r>
          </a:p>
          <a:p>
            <a:pPr indent="0" lvl="0" marL="0">
              <a:buNone/>
            </a:pPr>
            <a:r>
              <a:rPr altLang="en-US" b="1" lang="en-US"/>
              <a:t>2. Shaft: </a:t>
            </a:r>
            <a:r>
              <a:rPr altLang="en-US" lang="en-US"/>
              <a:t>The elongated region</a:t>
            </a:r>
          </a:p>
          <a:p>
            <a:pPr indent="0" lvl="0" marL="0">
              <a:buNone/>
            </a:pPr>
            <a:r>
              <a:rPr altLang="en-US" b="1" lang="en-US"/>
              <a:t>3. Bevel:</a:t>
            </a:r>
            <a:r>
              <a:rPr altLang="en-US" b="1" lang="en-US"/>
              <a:t> </a:t>
            </a:r>
            <a:r>
              <a:rPr altLang="en-US" lang="en-US"/>
              <a:t>The extreme end with visible lumen</a:t>
            </a:r>
          </a:p>
          <a:p>
            <a:pPr indent="0" lvl="0" marL="0">
              <a:buNone/>
            </a:pPr>
            <a:endParaRPr altLang="en-US" lang="en-US"/>
          </a:p>
          <a:p>
            <a:pPr indent="0" lvl="0" marL="0">
              <a:buFont typeface="Wingdings" pitchFamily="2" charset="2"/>
              <a:buChar char="Ø"/>
            </a:pPr>
            <a:r>
              <a:rPr altLang="en-US" lang="en-US"/>
              <a:t>The size is referred to as gauge. The smaller the number of gauge, the larger the lumen</a:t>
            </a:r>
          </a:p>
        </p:txBody>
      </p:sp>
    </p:spTree>
  </p:cSld>
  <p:clrMapOvr>
    <a:masterClrMapping/>
  </p:clrMapOvr>
  <p:transition spd="slow" advClick="1">
    <p:wheel spokes="1"/>
  </p:transition>
  <p:timing/>
</p:sld>
</file>

<file path=ppt/slides/slide527.xml><?xml version="1.0" encoding="utf-8"?>
<p:sld xmlns:a="http://schemas.openxmlformats.org/drawingml/2006/main" xmlns:r="http://schemas.openxmlformats.org/officeDocument/2006/relationships" xmlns:p="http://schemas.openxmlformats.org/presentationml/2006/main" showMasterSp="1">
  <p:cSld>
    <p:spTree>
      <p:nvGrpSpPr>
        <p:cNvPr id="1623" name=""/>
        <p:cNvGrpSpPr/>
        <p:nvPr/>
      </p:nvGrpSpPr>
      <p:grpSpPr>
        <a:xfrm rot="0">
          <a:off x="0" y="0"/>
          <a:ext cx="0" cy="0"/>
          <a:chOff x="0" y="0"/>
          <a:chExt cx="0" cy="0"/>
        </a:xfrm>
      </p:grpSpPr>
      <p:sp>
        <p:nvSpPr>
          <p:cNvPr id="1049334" name=""/>
          <p:cNvSpPr/>
          <p:nvPr>
            <p:ph type="title" sz="full" idx="0"/>
          </p:nvPr>
        </p:nvSpPr>
        <p:spPr>
          <a:xfrm rot="0">
            <a:off x="2743200" y="457200"/>
            <a:ext cx="3810000" cy="533400"/>
          </a:xfrm>
          <a:prstGeom prst="rect"/>
          <a:noFill/>
          <a:ln>
            <a:noFill/>
          </a:ln>
        </p:spPr>
        <p:txBody>
          <a:bodyPr anchor="b" bIns="0" lIns="0" rIns="0" tIns="45720" vert="horz"/>
          <a:lstStyle>
            <a:lvl1pPr algn="l" fontAlgn="base" indent="0" latinLnBrk="1" marL="0" rtl="0">
              <a:lnSpc>
                <a:spcPct val="100000"/>
              </a:lnSpc>
              <a:spcBef>
                <a:spcPct val="0"/>
              </a:spcBef>
              <a:spcAft>
                <a:spcPct val="0"/>
              </a:spcAft>
              <a:buFontTx/>
              <a:buNone/>
              <a:defRPr baseline="0" b="0" sz="5000" i="0" u="none">
                <a:solidFill>
                  <a:schemeClr val="lt2"/>
                </a:solidFill>
                <a:latin typeface="Calibri" pitchFamily="34" charset="0"/>
                <a:sym typeface="Calibri" pitchFamily="34" charset="0"/>
              </a:defRPr>
            </a:lvl1pPr>
          </a:lstStyle>
          <a:p>
            <a:pPr algn="ctr" lvl="0"/>
            <a:r>
              <a:rPr altLang="en-US" b="1" sz="2800" lang="en-US"/>
              <a:t>Needles </a:t>
            </a:r>
          </a:p>
        </p:txBody>
      </p:sp>
      <p:pic>
        <p:nvPicPr>
          <p:cNvPr id="2097217" name=""/>
          <p:cNvPicPr>
            <a:picLocks/>
          </p:cNvPicPr>
          <p:nvPr>
            <p:ph sz="full" idx="1"/>
          </p:nvPr>
        </p:nvPicPr>
        <p:blipFill>
          <a:blip xmlns:r="http://schemas.openxmlformats.org/officeDocument/2006/relationships" r:embed="rId1"/>
          <a:srcRect l="0" t="0" r="0" b="0"/>
          <a:stretch>
            <a:fillRect/>
          </a:stretch>
        </p:blipFill>
        <p:spPr>
          <a:xfrm rot="0">
            <a:off x="1828800" y="1143000"/>
            <a:ext cx="5638800" cy="4572000"/>
          </a:xfrm>
          <a:prstGeom prst="rect"/>
          <a:noFill/>
          <a:ln>
            <a:noFill/>
          </a:ln>
        </p:spPr>
      </p:pic>
    </p:spTree>
  </p:cSld>
  <p:clrMapOvr>
    <a:masterClrMapping/>
  </p:clrMapOvr>
  <p:transition spd="slow" advClick="1">
    <p:wheel spokes="1"/>
  </p:transition>
  <p:timing/>
</p:sld>
</file>

<file path=ppt/slides/slide528.xml><?xml version="1.0" encoding="utf-8"?>
<p:sld xmlns:a="http://schemas.openxmlformats.org/drawingml/2006/main" xmlns:r="http://schemas.openxmlformats.org/officeDocument/2006/relationships" xmlns:p="http://schemas.openxmlformats.org/presentationml/2006/main" showMasterSp="1">
  <p:cSld>
    <p:spTree>
      <p:nvGrpSpPr>
        <p:cNvPr id="1624" name=""/>
        <p:cNvGrpSpPr/>
        <p:nvPr/>
      </p:nvGrpSpPr>
      <p:grpSpPr>
        <a:xfrm rot="0">
          <a:off x="0" y="0"/>
          <a:ext cx="0" cy="0"/>
          <a:chOff x="0" y="0"/>
          <a:chExt cx="0" cy="0"/>
        </a:xfrm>
      </p:grpSpPr>
      <p:pic>
        <p:nvPicPr>
          <p:cNvPr id="2097218" name=""/>
          <p:cNvPicPr>
            <a:picLocks/>
          </p:cNvPicPr>
          <p:nvPr>
            <p:ph sz="full" idx="1"/>
          </p:nvPr>
        </p:nvPicPr>
        <p:blipFill>
          <a:blip xmlns:r="http://schemas.openxmlformats.org/officeDocument/2006/relationships" r:embed="rId1"/>
          <a:srcRect l="0" t="0" r="0" b="0"/>
          <a:stretch>
            <a:fillRect/>
          </a:stretch>
        </p:blipFill>
        <p:spPr>
          <a:xfrm rot="0">
            <a:off x="1676400" y="1143000"/>
            <a:ext cx="5562600" cy="4191000"/>
          </a:xfrm>
          <a:prstGeom prst="rect"/>
          <a:noFill/>
          <a:ln>
            <a:noFill/>
          </a:ln>
        </p:spPr>
      </p:pic>
    </p:spTree>
  </p:cSld>
  <p:clrMapOvr>
    <a:masterClrMapping/>
  </p:clrMapOvr>
  <p:transition spd="slow" advClick="1">
    <p:wheel spokes="1"/>
  </p:transition>
  <p:timing/>
</p:sld>
</file>

<file path=ppt/slides/slide529.xml><?xml version="1.0" encoding="utf-8"?>
<p:sld xmlns:a="http://schemas.openxmlformats.org/drawingml/2006/main" xmlns:r="http://schemas.openxmlformats.org/officeDocument/2006/relationships" xmlns:p="http://schemas.openxmlformats.org/presentationml/2006/main" showMasterSp="1">
  <p:cSld>
    <p:spTree>
      <p:nvGrpSpPr>
        <p:cNvPr id="1625" name=""/>
        <p:cNvGrpSpPr/>
        <p:nvPr/>
      </p:nvGrpSpPr>
      <p:grpSpPr>
        <a:xfrm rot="0">
          <a:off x="0" y="0"/>
          <a:ext cx="0" cy="0"/>
          <a:chOff x="0" y="0"/>
          <a:chExt cx="0" cy="0"/>
        </a:xfrm>
      </p:grpSpPr>
      <p:pic>
        <p:nvPicPr>
          <p:cNvPr id="2097219" name=""/>
          <p:cNvPicPr>
            <a:picLocks/>
          </p:cNvPicPr>
          <p:nvPr>
            <p:ph sz="full" idx="1"/>
          </p:nvPr>
        </p:nvPicPr>
        <p:blipFill>
          <a:blip xmlns:r="http://schemas.openxmlformats.org/officeDocument/2006/relationships" r:embed="rId1"/>
          <a:srcRect l="0" t="0" r="0" b="0"/>
          <a:stretch>
            <a:fillRect/>
          </a:stretch>
        </p:blipFill>
        <p:spPr>
          <a:xfrm rot="0">
            <a:off x="1828800" y="685800"/>
            <a:ext cx="5181600" cy="4876800"/>
          </a:xfrm>
          <a:prstGeom prst="rect"/>
          <a:noFill/>
          <a:ln>
            <a:noFill/>
          </a:ln>
        </p:spPr>
      </p:pic>
    </p:spTree>
  </p:cSld>
  <p:clrMapOvr>
    <a:masterClrMapping/>
  </p:clrMapOvr>
  <p:transition spd="slow" advClick="1">
    <p:wheel spokes="1"/>
  </p:transition>
  <p:timing/>
</p:sld>
</file>

<file path=ppt/slides/slide53.xml><?xml version="1.0" encoding="utf-8"?>
<p:sld xmlns:a="http://schemas.openxmlformats.org/drawingml/2006/main" xmlns:r="http://schemas.openxmlformats.org/officeDocument/2006/relationships" xmlns:p="http://schemas.openxmlformats.org/presentationml/2006/main" showMasterSp="1">
  <p:cSld>
    <p:spTree>
      <p:nvGrpSpPr>
        <p:cNvPr id="1135" name=""/>
        <p:cNvGrpSpPr/>
        <p:nvPr/>
      </p:nvGrpSpPr>
      <p:grpSpPr>
        <a:xfrm rot="0">
          <a:off x="0" y="0"/>
          <a:ext cx="0" cy="0"/>
          <a:chOff x="0" y="0"/>
          <a:chExt cx="0" cy="0"/>
        </a:xfrm>
      </p:grpSpPr>
      <p:sp>
        <p:nvSpPr>
          <p:cNvPr id="1048663" name=""/>
          <p:cNvSpPr/>
          <p:nvPr>
            <p:ph type="title" sz="full" idx="0"/>
          </p:nvPr>
        </p:nvSpPr>
        <p:spPr>
          <a:xfrm rot="0">
            <a:off x="457200" y="704850"/>
            <a:ext cx="8229600" cy="1143000"/>
          </a:xfrm>
          <a:prstGeom prst="rect"/>
          <a:noFill/>
          <a:ln>
            <a:noFill/>
          </a:ln>
        </p:spPr>
        <p:txBody>
          <a:bodyPr anchor="b" bIns="0" lIns="0" rIns="0" tIns="45720" vert="horz"/>
          <a:lstStyle>
            <a:lvl1pPr algn="l" fontAlgn="base" indent="0" latinLnBrk="1" marL="0" rtl="0">
              <a:lnSpc>
                <a:spcPct val="100000"/>
              </a:lnSpc>
              <a:spcBef>
                <a:spcPct val="0"/>
              </a:spcBef>
              <a:spcAft>
                <a:spcPct val="0"/>
              </a:spcAft>
              <a:buFontTx/>
              <a:buNone/>
              <a:defRPr baseline="0" b="0" sz="5000" i="0" u="none">
                <a:solidFill>
                  <a:schemeClr val="lt2"/>
                </a:solidFill>
                <a:latin typeface="Calibri" pitchFamily="34" charset="0"/>
                <a:sym typeface="Calibri" pitchFamily="34" charset="0"/>
              </a:defRPr>
            </a:lvl1pPr>
          </a:lstStyle>
          <a:p>
            <a:pPr eaLnBrk="1" hangingPunct="1" latinLnBrk="1" lvl="0"/>
            <a:r>
              <a:rPr altLang="en-US" b="1" lang="en-US"/>
              <a:t>FACTORS AFFECTING TRENDS IN NURSING</a:t>
            </a:r>
          </a:p>
        </p:txBody>
      </p:sp>
      <p:sp>
        <p:nvSpPr>
          <p:cNvPr id="1048664" name=""/>
          <p:cNvSpPr/>
          <p:nvPr>
            <p:ph sz="full" idx="1"/>
          </p:nvPr>
        </p:nvSpPr>
        <p:spPr>
          <a:xfrm rot="0">
            <a:off x="457200" y="2133600"/>
            <a:ext cx="8229600" cy="41910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eaLnBrk="1" hangingPunct="1" latinLnBrk="1" lvl="0">
              <a:buFont typeface="Wingdings" pitchFamily="2" charset="2"/>
              <a:buChar char="Ø"/>
            </a:pPr>
            <a:r>
              <a:rPr altLang="en-US" b="1" lang="en-US"/>
              <a:t>Rise in patient’s acuity </a:t>
            </a:r>
            <a:r>
              <a:rPr altLang="en-US" lang="en-US"/>
              <a:t>– This leads to higher level skills, knowledge and specialization of nurses</a:t>
            </a:r>
          </a:p>
          <a:p>
            <a:pPr eaLnBrk="1" hangingPunct="1" latinLnBrk="1" lvl="0">
              <a:buFont typeface="Wingdings" pitchFamily="2" charset="2"/>
              <a:buChar char="Ø"/>
            </a:pPr>
            <a:endParaRPr altLang="en-US" lang="en-US"/>
          </a:p>
          <a:p>
            <a:pPr eaLnBrk="1" hangingPunct="1" latinLnBrk="1" lvl="0">
              <a:buFont typeface="Wingdings" pitchFamily="2" charset="2"/>
              <a:buChar char="Ø"/>
            </a:pPr>
            <a:r>
              <a:rPr altLang="en-US" b="1" lang="en-US"/>
              <a:t>Shift to community based care </a:t>
            </a:r>
            <a:r>
              <a:rPr altLang="en-US" lang="en-US"/>
              <a:t>– Patients receive care for chronic conditions at home and community clinics provide PHC for many clients</a:t>
            </a:r>
          </a:p>
          <a:p>
            <a:pPr eaLnBrk="1" hangingPunct="1" latinLnBrk="1" lvl="0">
              <a:buFont typeface="Wingdings" pitchFamily="2" charset="2"/>
              <a:buChar char="Ø"/>
            </a:pPr>
            <a:endParaRPr altLang="en-US" lang="en-US"/>
          </a:p>
          <a:p>
            <a:pPr eaLnBrk="1" hangingPunct="1" latinLnBrk="1" lvl="0">
              <a:buFont typeface="Wingdings" pitchFamily="2" charset="2"/>
              <a:buChar char="Ø"/>
            </a:pPr>
            <a:r>
              <a:rPr altLang="en-US" b="1" lang="en-US"/>
              <a:t>Care on outpatient basis </a:t>
            </a:r>
            <a:r>
              <a:rPr altLang="en-US" lang="en-US"/>
              <a:t>– This has called for more nurses to care for those patients </a:t>
            </a:r>
          </a:p>
        </p:txBody>
      </p:sp>
    </p:spTree>
  </p:cSld>
  <p:clrMapOvr>
    <a:masterClrMapping/>
  </p:clrMapOvr>
  <p:transition spd="slow" advClick="1">
    <p:wheel spokes="1"/>
  </p:transition>
  <p:timing/>
</p:sld>
</file>

<file path=ppt/slides/slide530.xml><?xml version="1.0" encoding="utf-8"?>
<p:sld xmlns:a="http://schemas.openxmlformats.org/drawingml/2006/main" xmlns:r="http://schemas.openxmlformats.org/officeDocument/2006/relationships" xmlns:p="http://schemas.openxmlformats.org/presentationml/2006/main" showMasterSp="1">
  <p:cSld>
    <p:spTree>
      <p:nvGrpSpPr>
        <p:cNvPr id="1626" name=""/>
        <p:cNvGrpSpPr/>
        <p:nvPr/>
      </p:nvGrpSpPr>
      <p:grpSpPr>
        <a:xfrm rot="0">
          <a:off x="0" y="0"/>
          <a:ext cx="0" cy="0"/>
          <a:chOff x="0" y="0"/>
          <a:chExt cx="0" cy="0"/>
        </a:xfrm>
      </p:grpSpPr>
      <p:sp>
        <p:nvSpPr>
          <p:cNvPr id="1049335" name=""/>
          <p:cNvSpPr/>
          <p:nvPr>
            <p:ph type="title" sz="full" idx="0"/>
          </p:nvPr>
        </p:nvSpPr>
        <p:spPr>
          <a:xfrm rot="0">
            <a:off x="2895600" y="228600"/>
            <a:ext cx="3200400" cy="609600"/>
          </a:xfrm>
          <a:prstGeom prst="rect"/>
          <a:noFill/>
          <a:ln>
            <a:noFill/>
          </a:ln>
        </p:spPr>
        <p:txBody>
          <a:bodyPr anchor="b" bIns="0" lIns="0" rIns="0" tIns="45720" vert="horz"/>
          <a:lstStyle>
            <a:lvl1pPr algn="l" fontAlgn="base" indent="0" latinLnBrk="1" marL="0" rtl="0">
              <a:lnSpc>
                <a:spcPct val="100000"/>
              </a:lnSpc>
              <a:spcBef>
                <a:spcPct val="0"/>
              </a:spcBef>
              <a:spcAft>
                <a:spcPct val="0"/>
              </a:spcAft>
              <a:buFontTx/>
              <a:buNone/>
              <a:defRPr baseline="0" b="0" sz="5000" i="0" u="none">
                <a:solidFill>
                  <a:schemeClr val="lt2"/>
                </a:solidFill>
                <a:latin typeface="Calibri" pitchFamily="34" charset="0"/>
                <a:sym typeface="Calibri" pitchFamily="34" charset="0"/>
              </a:defRPr>
            </a:lvl1pPr>
          </a:lstStyle>
          <a:p>
            <a:pPr algn="ctr" lvl="0"/>
            <a:r>
              <a:rPr altLang="en-US" b="1" sz="2800" lang="en-US"/>
              <a:t>Bevel</a:t>
            </a:r>
            <a:r>
              <a:rPr altLang="en-US" lang="en-US"/>
              <a:t> </a:t>
            </a:r>
          </a:p>
        </p:txBody>
      </p:sp>
      <p:pic>
        <p:nvPicPr>
          <p:cNvPr id="2097220" name=""/>
          <p:cNvPicPr>
            <a:picLocks/>
          </p:cNvPicPr>
          <p:nvPr>
            <p:ph sz="full" idx="1"/>
          </p:nvPr>
        </p:nvPicPr>
        <p:blipFill>
          <a:blip xmlns:r="http://schemas.openxmlformats.org/officeDocument/2006/relationships" r:embed="rId1"/>
          <a:srcRect l="0" t="0" r="0" b="0"/>
          <a:stretch>
            <a:fillRect/>
          </a:stretch>
        </p:blipFill>
        <p:spPr>
          <a:xfrm rot="0">
            <a:off x="1295400" y="1295400"/>
            <a:ext cx="5867400" cy="4419600"/>
          </a:xfrm>
          <a:prstGeom prst="rect"/>
          <a:noFill/>
          <a:ln>
            <a:noFill/>
          </a:ln>
        </p:spPr>
      </p:pic>
    </p:spTree>
  </p:cSld>
  <p:clrMapOvr>
    <a:masterClrMapping/>
  </p:clrMapOvr>
  <p:transition spd="slow" advClick="1">
    <p:wheel spokes="1"/>
  </p:transition>
  <p:timing/>
</p:sld>
</file>

<file path=ppt/slides/slide531.xml><?xml version="1.0" encoding="utf-8"?>
<p:sld xmlns:a="http://schemas.openxmlformats.org/drawingml/2006/main" xmlns:r="http://schemas.openxmlformats.org/officeDocument/2006/relationships" xmlns:p="http://schemas.openxmlformats.org/presentationml/2006/main" showMasterSp="1">
  <p:cSld>
    <p:spTree>
      <p:nvGrpSpPr>
        <p:cNvPr id="1627" name=""/>
        <p:cNvGrpSpPr/>
        <p:nvPr/>
      </p:nvGrpSpPr>
      <p:grpSpPr>
        <a:xfrm rot="0">
          <a:off x="0" y="0"/>
          <a:ext cx="0" cy="0"/>
          <a:chOff x="0" y="0"/>
          <a:chExt cx="0" cy="0"/>
        </a:xfrm>
      </p:grpSpPr>
      <p:sp>
        <p:nvSpPr>
          <p:cNvPr id="1049336" name=""/>
          <p:cNvSpPr/>
          <p:nvPr>
            <p:ph sz="full" idx="1"/>
          </p:nvPr>
        </p:nvSpPr>
        <p:spPr>
          <a:xfrm rot="0">
            <a:off x="457200" y="609600"/>
            <a:ext cx="8229600" cy="57150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lang="en-US"/>
              <a:t>Other routes of drug administration include:</a:t>
            </a:r>
          </a:p>
          <a:p>
            <a:pPr indent="0" lvl="0" marL="0">
              <a:buNone/>
            </a:pPr>
            <a:r>
              <a:rPr altLang="en-US" b="1" lang="en-US"/>
              <a:t>a) Local or Topical</a:t>
            </a:r>
            <a:r>
              <a:rPr altLang="en-US" lang="en-US"/>
              <a:t> </a:t>
            </a:r>
            <a:r>
              <a:rPr altLang="en-US" b="1" lang="en-US"/>
              <a:t>Route</a:t>
            </a:r>
          </a:p>
          <a:p>
            <a:pPr indent="0" lvl="0" marL="0">
              <a:buNone/>
            </a:pPr>
            <a:r>
              <a:rPr altLang="en-US" lang="en-US"/>
              <a:t>D</a:t>
            </a:r>
            <a:r>
              <a:rPr altLang="en-US" lang="en-US"/>
              <a:t>rugs are used locally on the skin (epicutaneous) or in the eye, ear, nose or vagina</a:t>
            </a:r>
            <a:r>
              <a:rPr altLang="en-US" lang="en-US"/>
              <a:t>. </a:t>
            </a:r>
            <a:r>
              <a:rPr altLang="en-US" lang="en-US"/>
              <a:t>Substance </a:t>
            </a:r>
            <a:r>
              <a:rPr altLang="en-US" lang="en-US"/>
              <a:t>is applied directly where its action is </a:t>
            </a:r>
            <a:r>
              <a:rPr altLang="en-US" lang="en-US"/>
              <a:t>desired</a:t>
            </a:r>
          </a:p>
          <a:p>
            <a:pPr indent="0" lvl="0" marL="0">
              <a:buNone/>
            </a:pPr>
            <a:r>
              <a:rPr altLang="en-US" b="1" i="1" lang="en-US"/>
              <a:t>1. Vaginal Route: </a:t>
            </a:r>
          </a:p>
          <a:p>
            <a:pPr indent="0" lvl="0" marL="0">
              <a:buFont typeface="Wingdings" pitchFamily="2" charset="2"/>
              <a:buChar char="Ø"/>
            </a:pPr>
            <a:r>
              <a:rPr altLang="en-US" lang="en-US"/>
              <a:t>Medications administered by this route are pessaries or creams </a:t>
            </a:r>
          </a:p>
          <a:p>
            <a:pPr indent="0" lvl="0" marL="0">
              <a:buFont typeface="Wingdings" pitchFamily="2" charset="2"/>
              <a:buChar char="Ø"/>
            </a:pPr>
            <a:r>
              <a:rPr altLang="en-US" lang="en-US"/>
              <a:t>This involves use of an applicator to place or position the drug in the vagina</a:t>
            </a:r>
          </a:p>
          <a:p>
            <a:pPr indent="0" lvl="0" marL="0">
              <a:buFont typeface="Wingdings" pitchFamily="2" charset="2"/>
              <a:buChar char="Ø"/>
            </a:pPr>
            <a:r>
              <a:rPr altLang="en-US" lang="en-US"/>
              <a:t>The medication melts and it is absorbed via vaginal mucosa</a:t>
            </a:r>
          </a:p>
          <a:p>
            <a:pPr indent="0" lvl="0" marL="0"/>
            <a:endParaRPr altLang="en-US" lang="en-US"/>
          </a:p>
        </p:txBody>
      </p:sp>
    </p:spTree>
  </p:cSld>
  <p:clrMapOvr>
    <a:masterClrMapping/>
  </p:clrMapOvr>
  <p:transition spd="slow" advClick="1">
    <p:wheel spokes="1"/>
  </p:transition>
  <p:timing/>
</p:sld>
</file>

<file path=ppt/slides/slide532.xml><?xml version="1.0" encoding="utf-8"?>
<p:sld xmlns:a="http://schemas.openxmlformats.org/drawingml/2006/main" xmlns:r="http://schemas.openxmlformats.org/officeDocument/2006/relationships" xmlns:p="http://schemas.openxmlformats.org/presentationml/2006/main" showMasterSp="1">
  <p:cSld>
    <p:spTree>
      <p:nvGrpSpPr>
        <p:cNvPr id="1628" name=""/>
        <p:cNvGrpSpPr/>
        <p:nvPr/>
      </p:nvGrpSpPr>
      <p:grpSpPr>
        <a:xfrm rot="0">
          <a:off x="0" y="0"/>
          <a:ext cx="0" cy="0"/>
          <a:chOff x="0" y="0"/>
          <a:chExt cx="0" cy="0"/>
        </a:xfrm>
      </p:grpSpPr>
      <p:sp>
        <p:nvSpPr>
          <p:cNvPr id="1049337" name=""/>
          <p:cNvSpPr/>
          <p:nvPr>
            <p:ph sz="full" idx="1"/>
          </p:nvPr>
        </p:nvSpPr>
        <p:spPr>
          <a:xfrm rot="0">
            <a:off x="457200" y="1066800"/>
            <a:ext cx="8229600" cy="52578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i="1" lang="en-US"/>
              <a:t>2. Skin/transdermal/dermal</a:t>
            </a:r>
          </a:p>
          <a:p>
            <a:pPr indent="0" lvl="0" marL="0">
              <a:buFont typeface="Wingdings" pitchFamily="2" charset="2"/>
              <a:buChar char="Ø"/>
            </a:pPr>
            <a:r>
              <a:rPr altLang="en-US" lang="en-US"/>
              <a:t>Medications are applied on the skin by painting, rubbing, dusting, applying with a moist dressing, by use of patches, soaking a body in solution or giving medicated bath</a:t>
            </a:r>
          </a:p>
          <a:p>
            <a:pPr indent="0" lvl="0" marL="0">
              <a:buFont typeface="Wingdings" pitchFamily="2" charset="2"/>
              <a:buChar char="Ø"/>
            </a:pPr>
            <a:r>
              <a:rPr altLang="en-US" lang="en-US"/>
              <a:t>Those drugs mostly act locally hence have less or no systemic effect</a:t>
            </a:r>
          </a:p>
          <a:p>
            <a:pPr indent="0" lvl="0" marL="0">
              <a:buNone/>
            </a:pPr>
            <a:endParaRPr altLang="en-US" lang="en-US"/>
          </a:p>
          <a:p>
            <a:pPr indent="0" lvl="0" marL="0">
              <a:buNone/>
            </a:pPr>
            <a:r>
              <a:rPr altLang="en-US" b="1" i="1" lang="en-US"/>
              <a:t>3. Ocular/ Eye/ Ophthalmic Medication</a:t>
            </a:r>
          </a:p>
          <a:p>
            <a:pPr indent="0" lvl="0" marL="0">
              <a:buNone/>
            </a:pPr>
            <a:r>
              <a:rPr altLang="en-US" lang="en-US"/>
              <a:t>They are in either semi – solid or liquid form</a:t>
            </a:r>
          </a:p>
        </p:txBody>
      </p:sp>
    </p:spTree>
  </p:cSld>
  <p:clrMapOvr>
    <a:masterClrMapping/>
  </p:clrMapOvr>
  <p:transition spd="slow" advClick="1">
    <p:wheel spokes="1"/>
  </p:transition>
  <p:timing/>
</p:sld>
</file>

<file path=ppt/slides/slide533.xml><?xml version="1.0" encoding="utf-8"?>
<p:sld xmlns:a="http://schemas.openxmlformats.org/drawingml/2006/main" xmlns:r="http://schemas.openxmlformats.org/officeDocument/2006/relationships" xmlns:p="http://schemas.openxmlformats.org/presentationml/2006/main" showMasterSp="1">
  <p:cSld>
    <p:spTree>
      <p:nvGrpSpPr>
        <p:cNvPr id="1629" name=""/>
        <p:cNvGrpSpPr/>
        <p:nvPr/>
      </p:nvGrpSpPr>
      <p:grpSpPr>
        <a:xfrm rot="0">
          <a:off x="0" y="0"/>
          <a:ext cx="0" cy="0"/>
          <a:chOff x="0" y="0"/>
          <a:chExt cx="0" cy="0"/>
        </a:xfrm>
      </p:grpSpPr>
      <p:sp>
        <p:nvSpPr>
          <p:cNvPr id="1049338" name=""/>
          <p:cNvSpPr/>
          <p:nvPr>
            <p:ph sz="full" idx="1"/>
          </p:nvPr>
        </p:nvSpPr>
        <p:spPr>
          <a:xfrm rot="0">
            <a:off x="457200" y="1143000"/>
            <a:ext cx="8229600" cy="51816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i="1" lang="en-US"/>
              <a:t>Principles of Ophthalmic Administration</a:t>
            </a:r>
          </a:p>
          <a:p>
            <a:pPr indent="0" lvl="0" marL="0">
              <a:buFont typeface="Wingdings" pitchFamily="2" charset="2"/>
              <a:buChar char="Ø"/>
            </a:pPr>
            <a:r>
              <a:rPr altLang="en-US" lang="en-US"/>
              <a:t>Never put any medication directly to the pupil. It is very sensitive and it can be irritated and cause pain to the patient</a:t>
            </a:r>
          </a:p>
          <a:p>
            <a:pPr indent="0" lvl="0" marL="0">
              <a:buFont typeface="Wingdings" pitchFamily="2" charset="2"/>
              <a:buChar char="Ø"/>
            </a:pPr>
            <a:r>
              <a:rPr altLang="en-US" lang="en-US"/>
              <a:t>Never allow patients to share medicine</a:t>
            </a:r>
          </a:p>
          <a:p>
            <a:pPr indent="0" lvl="0" marL="0">
              <a:buFont typeface="Wingdings" pitchFamily="2" charset="2"/>
              <a:buChar char="Ø"/>
            </a:pPr>
            <a:r>
              <a:rPr altLang="en-US" lang="en-US"/>
              <a:t>Use medication only for the affected eye</a:t>
            </a:r>
          </a:p>
          <a:p>
            <a:pPr indent="0" lvl="0" marL="0">
              <a:buFont typeface="Wingdings" pitchFamily="2" charset="2"/>
              <a:buChar char="Ø"/>
            </a:pPr>
            <a:r>
              <a:rPr altLang="en-US" lang="en-US"/>
              <a:t>When applying on both eyes, take care not to spread infection</a:t>
            </a:r>
          </a:p>
          <a:p>
            <a:pPr indent="0" lvl="0" marL="0">
              <a:buFont typeface="Wingdings" pitchFamily="2" charset="2"/>
              <a:buChar char="Ø"/>
            </a:pPr>
            <a:r>
              <a:rPr altLang="en-US" lang="en-US"/>
              <a:t>Applicator should not touch any part of the eye</a:t>
            </a:r>
          </a:p>
        </p:txBody>
      </p:sp>
    </p:spTree>
  </p:cSld>
  <p:clrMapOvr>
    <a:masterClrMapping/>
  </p:clrMapOvr>
  <p:transition spd="slow" advClick="1">
    <p:wheel spokes="1"/>
  </p:transition>
  <p:timing/>
</p:sld>
</file>

<file path=ppt/slides/slide534.xml><?xml version="1.0" encoding="utf-8"?>
<p:sld xmlns:a="http://schemas.openxmlformats.org/drawingml/2006/main" xmlns:r="http://schemas.openxmlformats.org/officeDocument/2006/relationships" xmlns:p="http://schemas.openxmlformats.org/presentationml/2006/main" showMasterSp="1">
  <p:cSld>
    <p:spTree>
      <p:nvGrpSpPr>
        <p:cNvPr id="1630" name=""/>
        <p:cNvGrpSpPr/>
        <p:nvPr/>
      </p:nvGrpSpPr>
      <p:grpSpPr>
        <a:xfrm rot="0">
          <a:off x="0" y="0"/>
          <a:ext cx="0" cy="0"/>
          <a:chOff x="0" y="0"/>
          <a:chExt cx="0" cy="0"/>
        </a:xfrm>
      </p:grpSpPr>
      <p:sp>
        <p:nvSpPr>
          <p:cNvPr id="1049339" name=""/>
          <p:cNvSpPr/>
          <p:nvPr>
            <p:ph sz="full" idx="1"/>
          </p:nvPr>
        </p:nvSpPr>
        <p:spPr>
          <a:xfrm rot="0">
            <a:off x="457200" y="533400"/>
            <a:ext cx="8229600" cy="57912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i="1" lang="en-US"/>
              <a:t>3. </a:t>
            </a:r>
            <a:r>
              <a:rPr altLang="en-US" b="1" i="1" lang="en-US"/>
              <a:t>O</a:t>
            </a:r>
            <a:r>
              <a:rPr altLang="en-US" b="1" i="1" lang="en-US"/>
              <a:t>tic/ Ear Administration:</a:t>
            </a:r>
          </a:p>
          <a:p>
            <a:pPr indent="0" lvl="0" marL="0">
              <a:buFont typeface="Wingdings" pitchFamily="2" charset="2"/>
              <a:buChar char="Ø"/>
            </a:pPr>
            <a:r>
              <a:rPr altLang="en-US" lang="en-US"/>
              <a:t>Otic dosage forms are applied to the ear canal and are used for the treatment of infection, inflammation and/or </a:t>
            </a:r>
            <a:r>
              <a:rPr altLang="en-US" lang="en-US"/>
              <a:t>pain. </a:t>
            </a:r>
          </a:p>
          <a:p>
            <a:pPr indent="0" lvl="0" marL="0">
              <a:buFont typeface="Wingdings" pitchFamily="2" charset="2"/>
              <a:buChar char="Ø"/>
            </a:pPr>
            <a:r>
              <a:rPr altLang="en-US" lang="en-US"/>
              <a:t>They may </a:t>
            </a:r>
            <a:r>
              <a:rPr altLang="en-US" lang="en-US"/>
              <a:t>be formulated as aqueous or non-aqueous solutions and contain one (or more than one) category of therapeutic agent, e.g. local </a:t>
            </a:r>
            <a:r>
              <a:rPr altLang="en-US" lang="en-US"/>
              <a:t>anesthetics </a:t>
            </a:r>
            <a:r>
              <a:rPr altLang="en-US" lang="en-US"/>
              <a:t>(benzocaine), steroids (prednisolone sodium phosphate, hydrocortisone), antimicrobial agents </a:t>
            </a:r>
            <a:r>
              <a:rPr altLang="en-US" lang="en-US"/>
              <a:t>( </a:t>
            </a:r>
            <a:r>
              <a:rPr altLang="en-US" lang="en-US"/>
              <a:t>chloramphenicol), in addition to agents that soften ear wax (e.g. carbamide peroxide</a:t>
            </a:r>
            <a:r>
              <a:rPr altLang="en-US" lang="en-US"/>
              <a:t>).Can be given from a squeeze bottle or a dropper</a:t>
            </a:r>
          </a:p>
          <a:p>
            <a:pPr indent="0" lvl="0" marL="0">
              <a:buFont typeface="Wingdings" pitchFamily="2" charset="2"/>
              <a:buChar char="Ø"/>
            </a:pPr>
            <a:r>
              <a:rPr altLang="en-US" lang="en-US"/>
              <a:t>Never insert the tip of the dropper into the inner ear or touch any part of the ear with it</a:t>
            </a:r>
          </a:p>
          <a:p>
            <a:pPr indent="0" lvl="0" marL="0">
              <a:buNone/>
            </a:pPr>
            <a:endParaRPr altLang="en-US" lang="en-US"/>
          </a:p>
        </p:txBody>
      </p:sp>
    </p:spTree>
  </p:cSld>
  <p:clrMapOvr>
    <a:masterClrMapping/>
  </p:clrMapOvr>
  <p:transition spd="slow" advClick="1">
    <p:wheel spokes="1"/>
  </p:transition>
  <p:timing/>
</p:sld>
</file>

<file path=ppt/slides/slide535.xml><?xml version="1.0" encoding="utf-8"?>
<p:sld xmlns:a="http://schemas.openxmlformats.org/drawingml/2006/main" xmlns:r="http://schemas.openxmlformats.org/officeDocument/2006/relationships" xmlns:p="http://schemas.openxmlformats.org/presentationml/2006/main" showMasterSp="1">
  <p:cSld>
    <p:spTree>
      <p:nvGrpSpPr>
        <p:cNvPr id="1631" name=""/>
        <p:cNvGrpSpPr/>
        <p:nvPr/>
      </p:nvGrpSpPr>
      <p:grpSpPr>
        <a:xfrm rot="0">
          <a:off x="0" y="0"/>
          <a:ext cx="0" cy="0"/>
          <a:chOff x="0" y="0"/>
          <a:chExt cx="0" cy="0"/>
        </a:xfrm>
      </p:grpSpPr>
      <p:sp>
        <p:nvSpPr>
          <p:cNvPr id="1049340" name=""/>
          <p:cNvSpPr/>
          <p:nvPr>
            <p:ph sz="full" idx="1"/>
          </p:nvPr>
        </p:nvSpPr>
        <p:spPr>
          <a:xfrm rot="0">
            <a:off x="457200" y="1295400"/>
            <a:ext cx="8229600" cy="50292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i="1" lang="en-US"/>
              <a:t>4. Nasal Administration:</a:t>
            </a:r>
          </a:p>
          <a:p>
            <a:pPr indent="0" lvl="0" marL="0">
              <a:buFont typeface="Wingdings" pitchFamily="2" charset="2"/>
              <a:buChar char="Ø"/>
            </a:pPr>
            <a:r>
              <a:rPr altLang="en-US" lang="en-US"/>
              <a:t>It provides a rapid systemic delivery of therapeutic agents (whilst avoiding first-pass metabolism).</a:t>
            </a:r>
          </a:p>
          <a:p>
            <a:pPr indent="0" lvl="0" marL="0">
              <a:buFont typeface="Wingdings" pitchFamily="2" charset="2"/>
              <a:buChar char="Ø"/>
            </a:pPr>
            <a:r>
              <a:rPr altLang="en-US" lang="en-US"/>
              <a:t>Examples include the treatment of migraine (ergot alkaloids, sumatriptin), diabetes insipidus (desmopressin), prostate cancer/endometriosis (gonadotrophin analogues) and smoking cessation (nicotine).</a:t>
            </a:r>
          </a:p>
          <a:p>
            <a:pPr indent="0" lvl="0" marL="0"/>
            <a:endParaRPr altLang="en-US" lang="en-US"/>
          </a:p>
        </p:txBody>
      </p:sp>
    </p:spTree>
  </p:cSld>
  <p:clrMapOvr>
    <a:masterClrMapping/>
  </p:clrMapOvr>
  <p:transition spd="slow" advClick="1">
    <p:wheel spokes="1"/>
  </p:transition>
  <p:timing/>
</p:sld>
</file>

<file path=ppt/slides/slide536.xml><?xml version="1.0" encoding="utf-8"?>
<p:sld xmlns:a="http://schemas.openxmlformats.org/drawingml/2006/main" xmlns:r="http://schemas.openxmlformats.org/officeDocument/2006/relationships" xmlns:p="http://schemas.openxmlformats.org/presentationml/2006/main" showMasterSp="1">
  <p:cSld>
    <p:spTree>
      <p:nvGrpSpPr>
        <p:cNvPr id="1632" name=""/>
        <p:cNvGrpSpPr/>
        <p:nvPr/>
      </p:nvGrpSpPr>
      <p:grpSpPr>
        <a:xfrm rot="0">
          <a:off x="0" y="0"/>
          <a:ext cx="0" cy="0"/>
          <a:chOff x="0" y="0"/>
          <a:chExt cx="0" cy="0"/>
        </a:xfrm>
      </p:grpSpPr>
      <p:sp>
        <p:nvSpPr>
          <p:cNvPr id="1049341" name=""/>
          <p:cNvSpPr/>
          <p:nvPr>
            <p:ph sz="full" idx="1"/>
          </p:nvPr>
        </p:nvSpPr>
        <p:spPr>
          <a:xfrm rot="0">
            <a:off x="457200" y="381000"/>
            <a:ext cx="8229600" cy="60960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lang="en-US"/>
              <a:t>b) Inhalation (Pulmonary Route)</a:t>
            </a:r>
          </a:p>
          <a:p>
            <a:pPr indent="0" lvl="0" marL="0">
              <a:buNone/>
            </a:pPr>
            <a:r>
              <a:rPr altLang="en-US" lang="en-US"/>
              <a:t>Drugs are gaseous and volatile agents and aerosols inhaled as vapor or sprays e.g. asthma medications</a:t>
            </a:r>
          </a:p>
          <a:p>
            <a:pPr indent="0" lvl="0" marL="0">
              <a:buNone/>
            </a:pPr>
            <a:r>
              <a:rPr altLang="en-US" b="1" i="1" lang="en-US"/>
              <a:t>Advantages</a:t>
            </a:r>
          </a:p>
          <a:p>
            <a:pPr indent="0" lvl="0" marL="0">
              <a:buFont typeface="Wingdings" pitchFamily="2" charset="2"/>
              <a:buChar char="Ø"/>
            </a:pPr>
            <a:r>
              <a:rPr altLang="en-US" lang="en-US"/>
              <a:t>Rapid onset of action due to rapid access to circulation. Fastest method, 7-10 seconds for the drug to reach the brain </a:t>
            </a:r>
          </a:p>
          <a:p>
            <a:pPr indent="0" lvl="0" marL="0">
              <a:buFont typeface="Wingdings" pitchFamily="2" charset="2"/>
              <a:buChar char="Ø"/>
            </a:pPr>
            <a:r>
              <a:rPr altLang="en-US" lang="en-US"/>
              <a:t>It allows the dose to be controlled more effectively</a:t>
            </a:r>
          </a:p>
          <a:p>
            <a:pPr indent="0" lvl="0" marL="0">
              <a:buFont typeface="Wingdings" pitchFamily="2" charset="2"/>
              <a:buChar char="Ø"/>
            </a:pPr>
            <a:r>
              <a:rPr altLang="en-US" lang="en-US"/>
              <a:t>User can titrate (regulate the amount of drug they are receiving)</a:t>
            </a:r>
          </a:p>
          <a:p>
            <a:pPr indent="0" lvl="0" marL="0">
              <a:buNone/>
            </a:pPr>
            <a:r>
              <a:rPr altLang="en-US" b="1" lang="en-US"/>
              <a:t>Disadvantages</a:t>
            </a:r>
          </a:p>
          <a:p>
            <a:pPr indent="0" lvl="0" marL="0">
              <a:buFont typeface="Wingdings" pitchFamily="2" charset="2"/>
              <a:buChar char="Ø"/>
            </a:pPr>
            <a:r>
              <a:rPr altLang="en-US" lang="en-US"/>
              <a:t>Its a slower route of action, it has to be taken into the lungs, and then travels to the systemic circulation from there.</a:t>
            </a:r>
          </a:p>
          <a:p>
            <a:pPr indent="0" lvl="0" marL="0"/>
            <a:endParaRPr altLang="en-US" lang="en-US"/>
          </a:p>
        </p:txBody>
      </p:sp>
    </p:spTree>
  </p:cSld>
  <p:clrMapOvr>
    <a:masterClrMapping/>
  </p:clrMapOvr>
  <p:transition spd="slow" advClick="1">
    <p:wheel spokes="1"/>
  </p:transition>
  <p:timing/>
</p:sld>
</file>

<file path=ppt/slides/slide537.xml><?xml version="1.0" encoding="utf-8"?>
<p:sld xmlns:a="http://schemas.openxmlformats.org/drawingml/2006/main" xmlns:r="http://schemas.openxmlformats.org/officeDocument/2006/relationships" xmlns:p="http://schemas.openxmlformats.org/presentationml/2006/main" showMasterSp="1">
  <p:cSld>
    <p:spTree>
      <p:nvGrpSpPr>
        <p:cNvPr id="1633" name=""/>
        <p:cNvGrpSpPr/>
        <p:nvPr/>
      </p:nvGrpSpPr>
      <p:grpSpPr>
        <a:xfrm rot="0">
          <a:off x="0" y="0"/>
          <a:ext cx="0" cy="0"/>
          <a:chOff x="0" y="0"/>
          <a:chExt cx="0" cy="0"/>
        </a:xfrm>
      </p:grpSpPr>
      <p:sp>
        <p:nvSpPr>
          <p:cNvPr id="1049342" name=""/>
          <p:cNvSpPr/>
          <p:nvPr>
            <p:ph type="title" sz="full" idx="0"/>
          </p:nvPr>
        </p:nvSpPr>
        <p:spPr>
          <a:xfrm rot="0">
            <a:off x="457200" y="304800"/>
            <a:ext cx="8229600" cy="1143000"/>
          </a:xfrm>
          <a:prstGeom prst="rect"/>
          <a:noFill/>
          <a:ln>
            <a:noFill/>
          </a:ln>
        </p:spPr>
        <p:txBody>
          <a:bodyPr anchor="b" bIns="0" lIns="0" rIns="0" tIns="45720" vert="horz"/>
          <a:lstStyle>
            <a:lvl1pPr algn="l" fontAlgn="base" indent="0" latinLnBrk="1" marL="0" rtl="0">
              <a:lnSpc>
                <a:spcPct val="100000"/>
              </a:lnSpc>
              <a:spcBef>
                <a:spcPct val="0"/>
              </a:spcBef>
              <a:spcAft>
                <a:spcPct val="0"/>
              </a:spcAft>
              <a:buFontTx/>
              <a:buNone/>
              <a:defRPr baseline="0" b="0" sz="5000" i="0" u="none">
                <a:solidFill>
                  <a:schemeClr val="lt2"/>
                </a:solidFill>
                <a:latin typeface="Calibri" pitchFamily="34" charset="0"/>
                <a:sym typeface="Calibri" pitchFamily="34" charset="0"/>
              </a:defRPr>
            </a:lvl1pPr>
          </a:lstStyle>
          <a:p>
            <a:pPr lvl="0"/>
            <a:r>
              <a:rPr altLang="en-US" b="1" lang="en-US"/>
              <a:t>Forms of Drugs</a:t>
            </a:r>
          </a:p>
        </p:txBody>
      </p:sp>
      <p:sp>
        <p:nvSpPr>
          <p:cNvPr id="1049343" name=""/>
          <p:cNvSpPr/>
          <p:nvPr>
            <p:ph sz="full" idx="1"/>
          </p:nvPr>
        </p:nvSpPr>
        <p:spPr>
          <a:xfrm rot="0">
            <a:off x="457200" y="1676400"/>
            <a:ext cx="8229600" cy="46482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lang="en-US"/>
              <a:t>Broadly classified to solids, liquids, semi – solids and gaseous form</a:t>
            </a:r>
          </a:p>
          <a:p>
            <a:pPr algn="ctr" indent="0" lvl="0" marL="0">
              <a:buNone/>
            </a:pPr>
            <a:endParaRPr altLang="en-US" b="1" lang="en-US"/>
          </a:p>
          <a:p>
            <a:pPr algn="ctr" indent="0" lvl="0" marL="0">
              <a:buNone/>
            </a:pPr>
            <a:r>
              <a:rPr altLang="en-US" b="1" lang="en-US"/>
              <a:t>SOLIDS</a:t>
            </a:r>
          </a:p>
          <a:p>
            <a:pPr indent="0" lvl="0" marL="0">
              <a:buFont typeface="Wingdings" pitchFamily="2" charset="2"/>
              <a:buChar char="Ø"/>
            </a:pPr>
            <a:r>
              <a:rPr altLang="en-US" b="1" lang="en-US"/>
              <a:t>Tablet:</a:t>
            </a:r>
            <a:r>
              <a:rPr altLang="en-US" lang="en-US"/>
              <a:t> They are usually cylindrical in shape and are used for oral administration</a:t>
            </a:r>
          </a:p>
          <a:p>
            <a:pPr indent="0" lvl="0" marL="0">
              <a:buNone/>
            </a:pPr>
            <a:endParaRPr altLang="en-US" lang="en-US"/>
          </a:p>
          <a:p>
            <a:pPr indent="0" lvl="0" marL="0">
              <a:buFont typeface="Wingdings" pitchFamily="2" charset="2"/>
              <a:buChar char="Ø"/>
            </a:pPr>
            <a:r>
              <a:rPr altLang="en-US" b="1" lang="en-US"/>
              <a:t>Caplets: </a:t>
            </a:r>
            <a:r>
              <a:rPr altLang="en-US" lang="en-US"/>
              <a:t>A tablet in oval shape</a:t>
            </a:r>
          </a:p>
        </p:txBody>
      </p:sp>
    </p:spTree>
  </p:cSld>
  <p:clrMapOvr>
    <a:masterClrMapping/>
  </p:clrMapOvr>
  <p:transition spd="slow" advClick="1">
    <p:wheel spokes="1"/>
  </p:transition>
  <p:timing/>
</p:sld>
</file>

<file path=ppt/slides/slide538.xml><?xml version="1.0" encoding="utf-8"?>
<p:sld xmlns:a="http://schemas.openxmlformats.org/drawingml/2006/main" xmlns:r="http://schemas.openxmlformats.org/officeDocument/2006/relationships" xmlns:p="http://schemas.openxmlformats.org/presentationml/2006/main" showMasterSp="1">
  <p:cSld>
    <p:spTree>
      <p:nvGrpSpPr>
        <p:cNvPr id="1634" name=""/>
        <p:cNvGrpSpPr/>
        <p:nvPr/>
      </p:nvGrpSpPr>
      <p:grpSpPr>
        <a:xfrm rot="0">
          <a:off x="0" y="0"/>
          <a:ext cx="0" cy="0"/>
          <a:chOff x="0" y="0"/>
          <a:chExt cx="0" cy="0"/>
        </a:xfrm>
      </p:grpSpPr>
      <p:sp>
        <p:nvSpPr>
          <p:cNvPr id="1049344" name=""/>
          <p:cNvSpPr/>
          <p:nvPr>
            <p:ph sz="full" idx="1"/>
          </p:nvPr>
        </p:nvSpPr>
        <p:spPr>
          <a:xfrm rot="0">
            <a:off x="457200" y="1295400"/>
            <a:ext cx="8229600" cy="50292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lvl="0">
              <a:buFont typeface="Wingdings" pitchFamily="2" charset="2"/>
              <a:buChar char="Ø"/>
            </a:pPr>
            <a:r>
              <a:rPr altLang="en-US" b="1" lang="en-US"/>
              <a:t>Capsule: </a:t>
            </a:r>
            <a:r>
              <a:rPr altLang="en-US" lang="en-US"/>
              <a:t>Medication enclosed in a gelatinous material/ shell. Can be powder form, gel etc. It is colored to aid in identification. They dissolve in GIT</a:t>
            </a:r>
          </a:p>
          <a:p>
            <a:pPr lvl="0">
              <a:buFont typeface="Wingdings" pitchFamily="2" charset="2"/>
              <a:buChar char="Ø"/>
            </a:pPr>
            <a:endParaRPr altLang="en-US" lang="en-US"/>
          </a:p>
          <a:p>
            <a:pPr lvl="0">
              <a:buFont typeface="Wingdings" pitchFamily="2" charset="2"/>
              <a:buChar char="Ø"/>
            </a:pPr>
            <a:r>
              <a:rPr altLang="en-US" b="1" lang="en-US"/>
              <a:t>Lozanges: </a:t>
            </a:r>
            <a:r>
              <a:rPr altLang="en-US" lang="en-US"/>
              <a:t>They melt in the mouth e.g. vicks kingo</a:t>
            </a:r>
          </a:p>
          <a:p>
            <a:pPr lvl="0">
              <a:buFont typeface="Wingdings" pitchFamily="2" charset="2"/>
              <a:buChar char="Ø"/>
            </a:pPr>
            <a:endParaRPr altLang="en-US" lang="en-US"/>
          </a:p>
          <a:p>
            <a:pPr lvl="0">
              <a:buFont typeface="Wingdings" pitchFamily="2" charset="2"/>
              <a:buChar char="Ø"/>
            </a:pPr>
            <a:r>
              <a:rPr altLang="en-US" b="1" lang="en-US"/>
              <a:t>Pill: </a:t>
            </a:r>
            <a:r>
              <a:rPr altLang="en-US" lang="en-US"/>
              <a:t>Used to refer to capsule, tablets and caplets though the real pill is round in shape</a:t>
            </a:r>
          </a:p>
          <a:p>
            <a:pPr lvl="0"/>
            <a:endParaRPr altLang="en-US" lang="en-US"/>
          </a:p>
        </p:txBody>
      </p:sp>
    </p:spTree>
  </p:cSld>
  <p:clrMapOvr>
    <a:masterClrMapping/>
  </p:clrMapOvr>
  <p:transition spd="slow" advClick="1">
    <p:wheel spokes="1"/>
  </p:transition>
  <p:timing/>
</p:sld>
</file>

<file path=ppt/slides/slide539.xml><?xml version="1.0" encoding="utf-8"?>
<p:sld xmlns:a="http://schemas.openxmlformats.org/drawingml/2006/main" xmlns:r="http://schemas.openxmlformats.org/officeDocument/2006/relationships" xmlns:p="http://schemas.openxmlformats.org/presentationml/2006/main" showMasterSp="1">
  <p:cSld>
    <p:spTree>
      <p:nvGrpSpPr>
        <p:cNvPr id="1635" name=""/>
        <p:cNvGrpSpPr/>
        <p:nvPr/>
      </p:nvGrpSpPr>
      <p:grpSpPr>
        <a:xfrm rot="0">
          <a:off x="0" y="0"/>
          <a:ext cx="0" cy="0"/>
          <a:chOff x="0" y="0"/>
          <a:chExt cx="0" cy="0"/>
        </a:xfrm>
      </p:grpSpPr>
      <p:sp>
        <p:nvSpPr>
          <p:cNvPr id="1049345" name=""/>
          <p:cNvSpPr/>
          <p:nvPr>
            <p:ph sz="full" idx="1"/>
          </p:nvPr>
        </p:nvSpPr>
        <p:spPr>
          <a:xfrm rot="0">
            <a:off x="457200" y="1143000"/>
            <a:ext cx="8229600" cy="51816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algn="ctr" indent="0" lvl="0" marL="0">
              <a:buNone/>
            </a:pPr>
            <a:r>
              <a:rPr altLang="en-US" b="1" lang="en-US"/>
              <a:t>LIQUIDS</a:t>
            </a:r>
          </a:p>
          <a:p>
            <a:pPr indent="0" lvl="0" marL="0">
              <a:buFont typeface="Wingdings" pitchFamily="2" charset="2"/>
              <a:buChar char="Ø"/>
            </a:pPr>
            <a:r>
              <a:rPr altLang="en-US" b="1" lang="en-US"/>
              <a:t>Elixir:</a:t>
            </a:r>
            <a:r>
              <a:rPr altLang="en-US" lang="en-US"/>
              <a:t> Medications in clear liquid designed for oral use. They are different from syrups as they contain very little sugar.</a:t>
            </a:r>
          </a:p>
          <a:p>
            <a:pPr indent="0" lvl="0" marL="0">
              <a:buNone/>
            </a:pPr>
            <a:endParaRPr altLang="en-US" lang="en-US"/>
          </a:p>
          <a:p>
            <a:pPr indent="0" lvl="0" marL="0">
              <a:buFont typeface="Wingdings" pitchFamily="2" charset="2"/>
              <a:buChar char="Ø"/>
            </a:pPr>
            <a:r>
              <a:rPr altLang="en-US" b="1" lang="en-US"/>
              <a:t>Syrup: </a:t>
            </a:r>
            <a:r>
              <a:rPr altLang="en-US" lang="en-US"/>
              <a:t>Medications dissolved in sugar containing solutions. May also contain flavoring to make them more palatable</a:t>
            </a:r>
          </a:p>
          <a:p>
            <a:pPr indent="0" lvl="0" marL="0">
              <a:buFont typeface="Wingdings" pitchFamily="2" charset="2"/>
              <a:buChar char="Ø"/>
            </a:pPr>
            <a:endParaRPr altLang="en-US" lang="en-US"/>
          </a:p>
        </p:txBody>
      </p:sp>
    </p:spTree>
  </p:cSld>
  <p:clrMapOvr>
    <a:masterClrMapping/>
  </p:clrMapOvr>
  <p:transition spd="slow" advClick="1">
    <p:wheel spokes="1"/>
  </p:transition>
  <p:timing/>
</p:sld>
</file>

<file path=ppt/slides/slide54.xml><?xml version="1.0" encoding="utf-8"?>
<p:sld xmlns:a="http://schemas.openxmlformats.org/drawingml/2006/main" xmlns:r="http://schemas.openxmlformats.org/officeDocument/2006/relationships" xmlns:p="http://schemas.openxmlformats.org/presentationml/2006/main" showMasterSp="1">
  <p:cSld>
    <p:spTree>
      <p:nvGrpSpPr>
        <p:cNvPr id="1136" name=""/>
        <p:cNvGrpSpPr/>
        <p:nvPr/>
      </p:nvGrpSpPr>
      <p:grpSpPr>
        <a:xfrm rot="0">
          <a:off x="0" y="0"/>
          <a:ext cx="0" cy="0"/>
          <a:chOff x="0" y="0"/>
          <a:chExt cx="0" cy="0"/>
        </a:xfrm>
      </p:grpSpPr>
      <p:sp>
        <p:nvSpPr>
          <p:cNvPr id="1048665" name=""/>
          <p:cNvSpPr/>
          <p:nvPr>
            <p:ph sz="full" idx="1"/>
          </p:nvPr>
        </p:nvSpPr>
        <p:spPr>
          <a:xfrm rot="0">
            <a:off x="457200" y="914400"/>
            <a:ext cx="8229600" cy="54864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eaLnBrk="1" hangingPunct="1" latinLnBrk="1" lvl="0">
              <a:buFont typeface="Wingdings" pitchFamily="2" charset="2"/>
              <a:buChar char="Ø"/>
            </a:pPr>
            <a:r>
              <a:rPr altLang="en-US" b="1" lang="en-US"/>
              <a:t>Technology</a:t>
            </a:r>
            <a:r>
              <a:rPr altLang="en-US" lang="en-US"/>
              <a:t> – Advanced technology requires nurses to learn how to operate sophisticated equipment to manage conditions in hospital and to make accurate diagnosis and treat and also to teach family members and fellow nurses how to use such equipment</a:t>
            </a:r>
          </a:p>
          <a:p>
            <a:pPr eaLnBrk="1" hangingPunct="1" latinLnBrk="1" lvl="0">
              <a:buFont typeface="Wingdings" pitchFamily="2" charset="2"/>
              <a:buChar char="Ø"/>
            </a:pPr>
            <a:endParaRPr altLang="en-US" lang="en-US"/>
          </a:p>
          <a:p>
            <a:pPr eaLnBrk="1" hangingPunct="1" latinLnBrk="1" lvl="0">
              <a:buFont typeface="Wingdings" pitchFamily="2" charset="2"/>
              <a:buChar char="Ø"/>
            </a:pPr>
            <a:r>
              <a:rPr altLang="en-US" b="1" lang="en-US"/>
              <a:t>Social Factors</a:t>
            </a:r>
            <a:r>
              <a:rPr altLang="en-US" lang="en-US"/>
              <a:t> – Many clients are of low social classes (poverty and lack of health insurance), this predisposes them to diseases. This combined with emergence of diseases e.g. TB, HIV has increased disease burden hence need for more nurses.</a:t>
            </a:r>
          </a:p>
        </p:txBody>
      </p:sp>
    </p:spTree>
  </p:cSld>
  <p:clrMapOvr>
    <a:masterClrMapping/>
  </p:clrMapOvr>
  <p:transition spd="slow" advClick="1">
    <p:wheel spokes="1"/>
  </p:transition>
  <p:timing/>
</p:sld>
</file>

<file path=ppt/slides/slide540.xml><?xml version="1.0" encoding="utf-8"?>
<p:sld xmlns:a="http://schemas.openxmlformats.org/drawingml/2006/main" xmlns:r="http://schemas.openxmlformats.org/officeDocument/2006/relationships" xmlns:p="http://schemas.openxmlformats.org/presentationml/2006/main" showMasterSp="1">
  <p:cSld>
    <p:spTree>
      <p:nvGrpSpPr>
        <p:cNvPr id="1636" name=""/>
        <p:cNvGrpSpPr/>
        <p:nvPr/>
      </p:nvGrpSpPr>
      <p:grpSpPr>
        <a:xfrm rot="0">
          <a:off x="0" y="0"/>
          <a:ext cx="0" cy="0"/>
          <a:chOff x="0" y="0"/>
          <a:chExt cx="0" cy="0"/>
        </a:xfrm>
      </p:grpSpPr>
      <p:sp>
        <p:nvSpPr>
          <p:cNvPr id="1049346" name=""/>
          <p:cNvSpPr/>
          <p:nvPr>
            <p:ph sz="full" idx="1"/>
          </p:nvPr>
        </p:nvSpPr>
        <p:spPr>
          <a:xfrm rot="0">
            <a:off x="457200" y="1219200"/>
            <a:ext cx="8229600" cy="51054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lvl="0">
              <a:buFont typeface="Wingdings" pitchFamily="2" charset="2"/>
              <a:buChar char="Ø"/>
            </a:pPr>
            <a:r>
              <a:rPr altLang="en-US" b="1" lang="en-US"/>
              <a:t>Suspension:</a:t>
            </a:r>
            <a:r>
              <a:rPr altLang="en-US" lang="en-US"/>
              <a:t> Liquid medications that contain particles dispersed or suspended in them. When left to stand, particles settle at the bottom therefore should be shaken before administering</a:t>
            </a:r>
          </a:p>
          <a:p>
            <a:pPr lvl="0">
              <a:buNone/>
            </a:pPr>
            <a:endParaRPr altLang="en-US" lang="en-US"/>
          </a:p>
          <a:p>
            <a:pPr lvl="0">
              <a:buFont typeface="Wingdings" pitchFamily="2" charset="2"/>
              <a:buChar char="Ø"/>
            </a:pPr>
            <a:r>
              <a:rPr altLang="en-US" b="1" lang="en-US"/>
              <a:t>Solution:</a:t>
            </a:r>
            <a:r>
              <a:rPr altLang="en-US" lang="en-US"/>
              <a:t> Drugs dissolved in other substances can be given orally, rectally, parentally or topically</a:t>
            </a:r>
          </a:p>
          <a:p>
            <a:pPr lvl="0">
              <a:buNone/>
            </a:pPr>
            <a:endParaRPr altLang="en-US" lang="en-US"/>
          </a:p>
          <a:p>
            <a:pPr lvl="0">
              <a:buFont typeface="Wingdings" pitchFamily="2" charset="2"/>
              <a:buChar char="Ø"/>
            </a:pPr>
            <a:r>
              <a:rPr altLang="en-US" b="1" lang="en-US"/>
              <a:t>Lotion:</a:t>
            </a:r>
            <a:r>
              <a:rPr altLang="en-US" lang="en-US"/>
              <a:t> Liquid applied on the skin surfaces</a:t>
            </a:r>
          </a:p>
          <a:p>
            <a:pPr lvl="0"/>
            <a:endParaRPr altLang="en-US" lang="en-US"/>
          </a:p>
        </p:txBody>
      </p:sp>
    </p:spTree>
  </p:cSld>
  <p:clrMapOvr>
    <a:masterClrMapping/>
  </p:clrMapOvr>
  <p:transition spd="slow" advClick="1">
    <p:wheel spokes="1"/>
  </p:transition>
  <p:timing/>
</p:sld>
</file>

<file path=ppt/slides/slide541.xml><?xml version="1.0" encoding="utf-8"?>
<p:sld xmlns:a="http://schemas.openxmlformats.org/drawingml/2006/main" xmlns:r="http://schemas.openxmlformats.org/officeDocument/2006/relationships" xmlns:p="http://schemas.openxmlformats.org/presentationml/2006/main" showMasterSp="1">
  <p:cSld>
    <p:spTree>
      <p:nvGrpSpPr>
        <p:cNvPr id="1637" name=""/>
        <p:cNvGrpSpPr/>
        <p:nvPr/>
      </p:nvGrpSpPr>
      <p:grpSpPr>
        <a:xfrm rot="0">
          <a:off x="0" y="0"/>
          <a:ext cx="0" cy="0"/>
          <a:chOff x="0" y="0"/>
          <a:chExt cx="0" cy="0"/>
        </a:xfrm>
      </p:grpSpPr>
      <p:sp>
        <p:nvSpPr>
          <p:cNvPr id="1049347" name=""/>
          <p:cNvSpPr/>
          <p:nvPr>
            <p:ph sz="full" idx="1"/>
          </p:nvPr>
        </p:nvSpPr>
        <p:spPr>
          <a:xfrm rot="0">
            <a:off x="457200" y="1143000"/>
            <a:ext cx="8229600" cy="51816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algn="ctr" indent="0" lvl="0" marL="0">
              <a:buNone/>
            </a:pPr>
            <a:r>
              <a:rPr altLang="en-US" b="1" lang="en-US"/>
              <a:t>SEMI – SOLIDS</a:t>
            </a:r>
          </a:p>
          <a:p>
            <a:pPr indent="0" lvl="0" marL="0">
              <a:buFont typeface="Wingdings" pitchFamily="2" charset="2"/>
              <a:buChar char="Ø"/>
            </a:pPr>
            <a:r>
              <a:rPr altLang="en-US" b="1" lang="en-US"/>
              <a:t>Spray and Aerosols:</a:t>
            </a:r>
            <a:r>
              <a:rPr altLang="en-US" lang="en-US"/>
              <a:t> Used on skin conditions.</a:t>
            </a:r>
          </a:p>
          <a:p>
            <a:pPr indent="0" lvl="0" marL="0">
              <a:buNone/>
            </a:pPr>
            <a:endParaRPr altLang="en-US" lang="en-US"/>
          </a:p>
          <a:p>
            <a:pPr indent="0" lvl="0" marL="0">
              <a:buFont typeface="Wingdings" pitchFamily="2" charset="2"/>
              <a:buChar char="Ø"/>
            </a:pPr>
            <a:r>
              <a:rPr altLang="en-US" b="1" lang="en-US"/>
              <a:t>Gases/Inhalers:</a:t>
            </a:r>
            <a:r>
              <a:rPr altLang="en-US" lang="en-US"/>
              <a:t> Used for respiratory conditions</a:t>
            </a:r>
          </a:p>
          <a:p>
            <a:pPr indent="0" lvl="0" marL="0">
              <a:buNone/>
            </a:pPr>
            <a:endParaRPr altLang="en-US" lang="en-US"/>
          </a:p>
          <a:p>
            <a:pPr indent="0" lvl="0" marL="0">
              <a:buFont typeface="Wingdings" pitchFamily="2" charset="2"/>
              <a:buChar char="Ø"/>
            </a:pPr>
            <a:r>
              <a:rPr altLang="en-US" b="1" lang="en-US"/>
              <a:t>Gels:</a:t>
            </a:r>
            <a:r>
              <a:rPr altLang="en-US" lang="en-US"/>
              <a:t> Semisolid emulsions that become liquid when applied to the skin or scalp. Useful in acute dermatitis in which there is weeping exudate</a:t>
            </a:r>
          </a:p>
        </p:txBody>
      </p:sp>
    </p:spTree>
  </p:cSld>
  <p:clrMapOvr>
    <a:masterClrMapping/>
  </p:clrMapOvr>
  <p:transition spd="slow" advClick="1">
    <p:wheel spokes="1"/>
  </p:transition>
  <p:timing/>
</p:sld>
</file>

<file path=ppt/slides/slide542.xml><?xml version="1.0" encoding="utf-8"?>
<p:sld xmlns:a="http://schemas.openxmlformats.org/drawingml/2006/main" xmlns:r="http://schemas.openxmlformats.org/officeDocument/2006/relationships" xmlns:p="http://schemas.openxmlformats.org/presentationml/2006/main" showMasterSp="1">
  <p:cSld>
    <p:spTree>
      <p:nvGrpSpPr>
        <p:cNvPr id="1638" name=""/>
        <p:cNvGrpSpPr/>
        <p:nvPr/>
      </p:nvGrpSpPr>
      <p:grpSpPr>
        <a:xfrm rot="0">
          <a:off x="0" y="0"/>
          <a:ext cx="0" cy="0"/>
          <a:chOff x="0" y="0"/>
          <a:chExt cx="0" cy="0"/>
        </a:xfrm>
      </p:grpSpPr>
      <p:sp>
        <p:nvSpPr>
          <p:cNvPr id="1049348" name=""/>
          <p:cNvSpPr/>
          <p:nvPr>
            <p:ph sz="full" idx="1"/>
          </p:nvPr>
        </p:nvSpPr>
        <p:spPr>
          <a:xfrm rot="0">
            <a:off x="457200" y="1066800"/>
            <a:ext cx="8229600" cy="52578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lvl="0">
              <a:buFont typeface="Wingdings" pitchFamily="2" charset="2"/>
              <a:buChar char="Ø"/>
            </a:pPr>
            <a:r>
              <a:rPr altLang="en-US" b="1" lang="en-US"/>
              <a:t>Creams:</a:t>
            </a:r>
            <a:r>
              <a:rPr altLang="en-US" lang="en-US"/>
              <a:t> May be suspensions of oil in water or emulsions of water in oil, with a additional ingredients. Are used on skin conditions for their moisturizing and emollient effects.</a:t>
            </a:r>
          </a:p>
          <a:p>
            <a:pPr lvl="0">
              <a:buNone/>
            </a:pPr>
            <a:endParaRPr altLang="en-US" lang="en-US"/>
          </a:p>
          <a:p>
            <a:pPr lvl="0">
              <a:buFont typeface="Wingdings" pitchFamily="2" charset="2"/>
              <a:buChar char="Ø"/>
            </a:pPr>
            <a:r>
              <a:rPr altLang="en-US" b="1" lang="en-US"/>
              <a:t>Pastes:</a:t>
            </a:r>
            <a:r>
              <a:rPr altLang="en-US" lang="en-US"/>
              <a:t> Mixtures of powders and ointments and are used on skin conditions</a:t>
            </a:r>
          </a:p>
          <a:p>
            <a:pPr lvl="0">
              <a:buNone/>
            </a:pPr>
            <a:endParaRPr altLang="en-US" lang="en-US"/>
          </a:p>
          <a:p>
            <a:pPr lvl="0">
              <a:buFont typeface="Wingdings" pitchFamily="2" charset="2"/>
              <a:buChar char="Ø"/>
            </a:pPr>
            <a:r>
              <a:rPr altLang="en-US" b="1" lang="en-US"/>
              <a:t>Ointments:</a:t>
            </a:r>
            <a:r>
              <a:rPr altLang="en-US" lang="en-US"/>
              <a:t> Reduce water loss, lubricate and protect skin. </a:t>
            </a:r>
          </a:p>
          <a:p>
            <a:pPr lvl="0"/>
            <a:endParaRPr altLang="en-US" lang="en-US"/>
          </a:p>
        </p:txBody>
      </p:sp>
    </p:spTree>
  </p:cSld>
  <p:clrMapOvr>
    <a:masterClrMapping/>
  </p:clrMapOvr>
  <p:transition spd="slow" advClick="1">
    <p:wheel spokes="1"/>
  </p:transition>
  <p:timing/>
</p:sld>
</file>

<file path=ppt/slides/slide543.xml><?xml version="1.0" encoding="utf-8"?>
<p:sld xmlns:a="http://schemas.openxmlformats.org/drawingml/2006/main" xmlns:r="http://schemas.openxmlformats.org/officeDocument/2006/relationships" xmlns:p="http://schemas.openxmlformats.org/presentationml/2006/main" showMasterSp="1">
  <p:cSld>
    <p:spTree>
      <p:nvGrpSpPr>
        <p:cNvPr id="1639" name=""/>
        <p:cNvGrpSpPr/>
        <p:nvPr/>
      </p:nvGrpSpPr>
      <p:grpSpPr>
        <a:xfrm rot="0">
          <a:off x="0" y="0"/>
          <a:ext cx="0" cy="0"/>
          <a:chOff x="0" y="0"/>
          <a:chExt cx="0" cy="0"/>
        </a:xfrm>
      </p:grpSpPr>
      <p:sp>
        <p:nvSpPr>
          <p:cNvPr id="1049349" name=""/>
          <p:cNvSpPr/>
          <p:nvPr>
            <p:ph type="title" sz="full" idx="0"/>
          </p:nvPr>
        </p:nvSpPr>
        <p:spPr>
          <a:xfrm rot="0">
            <a:off x="457200" y="381000"/>
            <a:ext cx="8229600" cy="914400"/>
          </a:xfrm>
          <a:prstGeom prst="rect"/>
          <a:noFill/>
          <a:ln>
            <a:noFill/>
          </a:ln>
        </p:spPr>
        <p:txBody>
          <a:bodyPr anchor="b" bIns="0" lIns="0" rIns="0" tIns="45720" vert="horz"/>
          <a:lstStyle>
            <a:lvl1pPr algn="l" fontAlgn="base" indent="0" latinLnBrk="1" marL="0" rtl="0">
              <a:lnSpc>
                <a:spcPct val="100000"/>
              </a:lnSpc>
              <a:spcBef>
                <a:spcPct val="0"/>
              </a:spcBef>
              <a:spcAft>
                <a:spcPct val="0"/>
              </a:spcAft>
              <a:buFontTx/>
              <a:buNone/>
              <a:defRPr baseline="0" b="0" sz="5000" i="0" u="none">
                <a:solidFill>
                  <a:schemeClr val="lt2"/>
                </a:solidFill>
                <a:latin typeface="Calibri" pitchFamily="34" charset="0"/>
                <a:sym typeface="Calibri" pitchFamily="34" charset="0"/>
              </a:defRPr>
            </a:lvl1pPr>
          </a:lstStyle>
          <a:p>
            <a:pPr lvl="0"/>
            <a:r>
              <a:rPr altLang="en-US" b="1" lang="en-US"/>
              <a:t>Drug Administration</a:t>
            </a:r>
          </a:p>
        </p:txBody>
      </p:sp>
      <p:sp>
        <p:nvSpPr>
          <p:cNvPr id="1049350" name=""/>
          <p:cNvSpPr/>
          <p:nvPr>
            <p:ph sz="full" idx="1"/>
          </p:nvPr>
        </p:nvSpPr>
        <p:spPr>
          <a:xfrm rot="0">
            <a:off x="457200" y="1447800"/>
            <a:ext cx="8229600" cy="48768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lang="en-US"/>
              <a:t>Administration involves all activities related to safe drug use which are key nursing responsibilities include:</a:t>
            </a:r>
          </a:p>
          <a:p>
            <a:pPr indent="0" lvl="0" marL="0">
              <a:buFont typeface="Wingdings" pitchFamily="2" charset="2"/>
              <a:buChar char="§"/>
            </a:pPr>
            <a:r>
              <a:rPr altLang="en-US" lang="en-US"/>
              <a:t>Assessing the risk to a patient of a new drug order</a:t>
            </a:r>
          </a:p>
          <a:p>
            <a:pPr indent="0" lvl="0" marL="0">
              <a:buFont typeface="Wingdings" pitchFamily="2" charset="2"/>
              <a:buChar char="§"/>
            </a:pPr>
            <a:r>
              <a:rPr altLang="en-US" lang="en-US"/>
              <a:t>Delivering the drug dose to the proper body tissues</a:t>
            </a:r>
          </a:p>
          <a:p>
            <a:pPr indent="0" lvl="0" marL="0">
              <a:buFont typeface="Wingdings" pitchFamily="2" charset="2"/>
              <a:buChar char="§"/>
            </a:pPr>
            <a:r>
              <a:rPr altLang="en-US" lang="en-US"/>
              <a:t>Assessing the patient's response to drug therapy</a:t>
            </a:r>
          </a:p>
          <a:p>
            <a:pPr indent="0" lvl="0" marL="0">
              <a:buFont typeface="Wingdings" pitchFamily="2" charset="2"/>
              <a:buChar char="§"/>
            </a:pPr>
            <a:r>
              <a:rPr altLang="en-US" lang="en-US"/>
              <a:t>Treatment of adverse reactions to drugs</a:t>
            </a:r>
          </a:p>
          <a:p>
            <a:pPr indent="0" lvl="0" marL="0">
              <a:buFont typeface="Wingdings" pitchFamily="2" charset="2"/>
              <a:buChar char="§"/>
            </a:pPr>
            <a:r>
              <a:rPr altLang="en-US" lang="en-US"/>
              <a:t>Consultation with the doctor about adjusting the prescribed regimen</a:t>
            </a:r>
          </a:p>
          <a:p>
            <a:pPr indent="0" lvl="0" marL="0">
              <a:buFont typeface="Wingdings" pitchFamily="2" charset="2"/>
              <a:buChar char="§"/>
            </a:pPr>
            <a:r>
              <a:rPr altLang="en-US" lang="en-US"/>
              <a:t>Educating the patient about the proper use of drug substances</a:t>
            </a:r>
          </a:p>
        </p:txBody>
      </p:sp>
    </p:spTree>
  </p:cSld>
  <p:clrMapOvr>
    <a:masterClrMapping/>
  </p:clrMapOvr>
  <p:transition spd="slow" advClick="1">
    <p:wheel spokes="1"/>
  </p:transition>
  <p:timing/>
</p:sld>
</file>

<file path=ppt/slides/slide544.xml><?xml version="1.0" encoding="utf-8"?>
<p:sld xmlns:a="http://schemas.openxmlformats.org/drawingml/2006/main" xmlns:r="http://schemas.openxmlformats.org/officeDocument/2006/relationships" xmlns:p="http://schemas.openxmlformats.org/presentationml/2006/main" showMasterSp="1">
  <p:cSld>
    <p:spTree>
      <p:nvGrpSpPr>
        <p:cNvPr id="1640" name=""/>
        <p:cNvGrpSpPr/>
        <p:nvPr/>
      </p:nvGrpSpPr>
      <p:grpSpPr>
        <a:xfrm rot="0">
          <a:off x="0" y="0"/>
          <a:ext cx="0" cy="0"/>
          <a:chOff x="0" y="0"/>
          <a:chExt cx="0" cy="0"/>
        </a:xfrm>
      </p:grpSpPr>
      <p:sp>
        <p:nvSpPr>
          <p:cNvPr id="1049351" name=""/>
          <p:cNvSpPr/>
          <p:nvPr>
            <p:ph sz="full" idx="1"/>
          </p:nvPr>
        </p:nvSpPr>
        <p:spPr>
          <a:xfrm rot="0">
            <a:off x="457200" y="1371600"/>
            <a:ext cx="8229600" cy="49530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lvl="0">
              <a:buFont typeface="Wingdings" pitchFamily="2" charset="2"/>
              <a:buChar char="Ø"/>
            </a:pPr>
            <a:r>
              <a:rPr altLang="en-US" lang="en-US"/>
              <a:t>The </a:t>
            </a:r>
            <a:r>
              <a:rPr altLang="en-US" lang="en-US"/>
              <a:t>n</a:t>
            </a:r>
            <a:r>
              <a:rPr altLang="en-US" lang="en-US"/>
              <a:t>urse administering the drug should know the name, dose, preparation, route of administration, side effects and therapeutic effects of the drug </a:t>
            </a:r>
          </a:p>
          <a:p>
            <a:pPr lvl="0">
              <a:buNone/>
            </a:pPr>
            <a:endParaRPr altLang="en-US" lang="en-US"/>
          </a:p>
          <a:p>
            <a:pPr lvl="0">
              <a:buFont typeface="Wingdings" pitchFamily="2" charset="2"/>
              <a:buChar char="Ø"/>
            </a:pPr>
            <a:r>
              <a:rPr altLang="en-US" lang="en-US"/>
              <a:t>She should know the condition of the patient and the suitability of that medication at that given time</a:t>
            </a:r>
          </a:p>
        </p:txBody>
      </p:sp>
    </p:spTree>
  </p:cSld>
  <p:clrMapOvr>
    <a:masterClrMapping/>
  </p:clrMapOvr>
  <p:transition spd="slow" advClick="1">
    <p:wheel spokes="1"/>
  </p:transition>
  <p:timing/>
</p:sld>
</file>

<file path=ppt/slides/slide545.xml><?xml version="1.0" encoding="utf-8"?>
<p:sld xmlns:a="http://schemas.openxmlformats.org/drawingml/2006/main" xmlns:r="http://schemas.openxmlformats.org/officeDocument/2006/relationships" xmlns:p="http://schemas.openxmlformats.org/presentationml/2006/main" showMasterSp="1">
  <p:cSld>
    <p:spTree>
      <p:nvGrpSpPr>
        <p:cNvPr id="1641" name=""/>
        <p:cNvGrpSpPr/>
        <p:nvPr/>
      </p:nvGrpSpPr>
      <p:grpSpPr>
        <a:xfrm rot="0">
          <a:off x="0" y="0"/>
          <a:ext cx="0" cy="0"/>
          <a:chOff x="0" y="0"/>
          <a:chExt cx="0" cy="0"/>
        </a:xfrm>
      </p:grpSpPr>
      <p:sp>
        <p:nvSpPr>
          <p:cNvPr id="1049352" name=""/>
          <p:cNvSpPr/>
          <p:nvPr>
            <p:ph sz="full" idx="1"/>
          </p:nvPr>
        </p:nvSpPr>
        <p:spPr>
          <a:xfrm rot="0">
            <a:off x="457200" y="838200"/>
            <a:ext cx="8229600" cy="54864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algn="ctr" indent="0" lvl="0" marL="0">
              <a:buNone/>
            </a:pPr>
            <a:r>
              <a:rPr altLang="en-US" b="1" lang="en-US"/>
              <a:t>GUIDELINES FOR SAFE DRUG USE</a:t>
            </a:r>
          </a:p>
          <a:p>
            <a:pPr indent="0" lvl="0" marL="0">
              <a:buFont typeface="Wingdings" pitchFamily="2" charset="2"/>
              <a:buChar char="Ø"/>
            </a:pPr>
            <a:r>
              <a:rPr altLang="en-US" lang="en-US"/>
              <a:t>Pay attention during the procedure</a:t>
            </a:r>
          </a:p>
          <a:p>
            <a:pPr indent="0" lvl="0" marL="0">
              <a:buFont typeface="Wingdings" pitchFamily="2" charset="2"/>
              <a:buChar char="Ø"/>
            </a:pPr>
            <a:r>
              <a:rPr altLang="en-US" lang="en-US"/>
              <a:t>Read the label carefully and compare with the treatment sheet</a:t>
            </a:r>
          </a:p>
          <a:p>
            <a:pPr indent="0" lvl="0" marL="0">
              <a:buFont typeface="Wingdings" pitchFamily="2" charset="2"/>
              <a:buChar char="Ø"/>
            </a:pPr>
            <a:r>
              <a:rPr altLang="en-US" lang="en-US"/>
              <a:t>Appropriate container should be used to measure medication</a:t>
            </a:r>
          </a:p>
          <a:p>
            <a:pPr indent="0" lvl="0" marL="0">
              <a:buFont typeface="Wingdings" pitchFamily="2" charset="2"/>
              <a:buChar char="Ø"/>
            </a:pPr>
            <a:r>
              <a:rPr altLang="en-US" lang="en-US"/>
              <a:t>Always chart drugs immediately after giving, never before</a:t>
            </a:r>
          </a:p>
          <a:p>
            <a:pPr indent="0" lvl="0" marL="0">
              <a:buFont typeface="Wingdings" pitchFamily="2" charset="2"/>
              <a:buChar char="Ø"/>
            </a:pPr>
            <a:r>
              <a:rPr altLang="en-US" lang="en-US"/>
              <a:t>Never give drugs from unlabeled containers</a:t>
            </a:r>
          </a:p>
          <a:p>
            <a:pPr indent="0" lvl="0" marL="0">
              <a:buFont typeface="Wingdings" pitchFamily="2" charset="2"/>
              <a:buChar char="Ø"/>
            </a:pPr>
            <a:r>
              <a:rPr altLang="en-US" lang="en-US"/>
              <a:t>Be familiar with commonly used abbreviations</a:t>
            </a:r>
          </a:p>
          <a:p>
            <a:pPr indent="0" lvl="0" marL="0">
              <a:buFont typeface="Wingdings" pitchFamily="2" charset="2"/>
              <a:buChar char="Ø"/>
            </a:pPr>
            <a:r>
              <a:rPr altLang="en-US" lang="en-US"/>
              <a:t>Observe five (5) rights of drug administration</a:t>
            </a:r>
          </a:p>
        </p:txBody>
      </p:sp>
    </p:spTree>
  </p:cSld>
  <p:clrMapOvr>
    <a:masterClrMapping/>
  </p:clrMapOvr>
  <p:transition spd="slow" advClick="1">
    <p:wheel spokes="1"/>
  </p:transition>
  <p:timing/>
</p:sld>
</file>

<file path=ppt/slides/slide546.xml><?xml version="1.0" encoding="utf-8"?>
<p:sld xmlns:a="http://schemas.openxmlformats.org/drawingml/2006/main" xmlns:r="http://schemas.openxmlformats.org/officeDocument/2006/relationships" xmlns:p="http://schemas.openxmlformats.org/presentationml/2006/main" showMasterSp="1">
  <p:cSld>
    <p:spTree>
      <p:nvGrpSpPr>
        <p:cNvPr id="1642" name=""/>
        <p:cNvGrpSpPr/>
        <p:nvPr/>
      </p:nvGrpSpPr>
      <p:grpSpPr>
        <a:xfrm rot="0">
          <a:off x="0" y="0"/>
          <a:ext cx="0" cy="0"/>
          <a:chOff x="0" y="0"/>
          <a:chExt cx="0" cy="0"/>
        </a:xfrm>
      </p:grpSpPr>
      <p:sp>
        <p:nvSpPr>
          <p:cNvPr id="1049353" name=""/>
          <p:cNvSpPr/>
          <p:nvPr>
            <p:ph sz="full" idx="1"/>
          </p:nvPr>
        </p:nvSpPr>
        <p:spPr>
          <a:xfrm rot="0">
            <a:off x="457200" y="990600"/>
            <a:ext cx="8229600" cy="53340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lang="en-US"/>
              <a:t>Five Rights (5Rs) of Drug Administration</a:t>
            </a:r>
          </a:p>
          <a:p>
            <a:pPr indent="0" lvl="0" marL="0">
              <a:buNone/>
            </a:pPr>
            <a:r>
              <a:rPr altLang="en-US" lang="en-US"/>
              <a:t>A</a:t>
            </a:r>
            <a:r>
              <a:rPr altLang="en-US" lang="en-US"/>
              <a:t>ccuracy in drug administration depends on five  factors:</a:t>
            </a:r>
          </a:p>
          <a:p>
            <a:pPr indent="0" lvl="0" marL="0">
              <a:buFont typeface="Wingdings" pitchFamily="2" charset="2"/>
              <a:buChar char="Ø"/>
            </a:pPr>
            <a:r>
              <a:rPr altLang="en-US" lang="en-US"/>
              <a:t>T</a:t>
            </a:r>
            <a:r>
              <a:rPr altLang="en-US" lang="en-US"/>
              <a:t>he right drug</a:t>
            </a:r>
          </a:p>
          <a:p>
            <a:pPr indent="0" lvl="0" marL="0">
              <a:buFont typeface="Wingdings" pitchFamily="2" charset="2"/>
              <a:buChar char="Ø"/>
            </a:pPr>
            <a:r>
              <a:rPr altLang="en-US" lang="en-US"/>
              <a:t>The right dose </a:t>
            </a:r>
          </a:p>
          <a:p>
            <a:pPr indent="0" lvl="0" marL="0">
              <a:buFont typeface="Wingdings" pitchFamily="2" charset="2"/>
              <a:buChar char="Ø"/>
            </a:pPr>
            <a:r>
              <a:rPr altLang="en-US" lang="en-US"/>
              <a:t>T</a:t>
            </a:r>
            <a:r>
              <a:rPr altLang="en-US" lang="en-US"/>
              <a:t>he right patient</a:t>
            </a:r>
          </a:p>
          <a:p>
            <a:pPr indent="0" lvl="0" marL="0">
              <a:buFont typeface="Wingdings" pitchFamily="2" charset="2"/>
              <a:buChar char="Ø"/>
            </a:pPr>
            <a:r>
              <a:rPr altLang="en-US" lang="en-US"/>
              <a:t>The right route and the right time </a:t>
            </a:r>
          </a:p>
        </p:txBody>
      </p:sp>
    </p:spTree>
  </p:cSld>
  <p:clrMapOvr>
    <a:masterClrMapping/>
  </p:clrMapOvr>
  <p:transition spd="slow" advClick="1">
    <p:wheel spokes="1"/>
  </p:transition>
  <p:timing/>
</p:sld>
</file>

<file path=ppt/slides/slide547.xml><?xml version="1.0" encoding="utf-8"?>
<p:sld xmlns:a="http://schemas.openxmlformats.org/drawingml/2006/main" xmlns:r="http://schemas.openxmlformats.org/officeDocument/2006/relationships" xmlns:p="http://schemas.openxmlformats.org/presentationml/2006/main" showMasterSp="1">
  <p:cSld>
    <p:spTree>
      <p:nvGrpSpPr>
        <p:cNvPr id="1643" name=""/>
        <p:cNvGrpSpPr/>
        <p:nvPr/>
      </p:nvGrpSpPr>
      <p:grpSpPr>
        <a:xfrm rot="0">
          <a:off x="0" y="0"/>
          <a:ext cx="0" cy="0"/>
          <a:chOff x="0" y="0"/>
          <a:chExt cx="0" cy="0"/>
        </a:xfrm>
      </p:grpSpPr>
      <p:sp>
        <p:nvSpPr>
          <p:cNvPr id="1049354" name=""/>
          <p:cNvSpPr/>
          <p:nvPr>
            <p:ph sz="full" idx="1"/>
          </p:nvPr>
        </p:nvSpPr>
        <p:spPr>
          <a:xfrm rot="0">
            <a:off x="457200" y="381000"/>
            <a:ext cx="8229600" cy="59436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lang="en-US"/>
              <a:t>1. THE RIGHT DRUG</a:t>
            </a:r>
          </a:p>
          <a:p>
            <a:pPr indent="0" lvl="0" marL="0">
              <a:buFont typeface="Wingdings" pitchFamily="2" charset="2"/>
              <a:buChar char="Ø"/>
            </a:pPr>
            <a:r>
              <a:rPr altLang="en-US" lang="en-US"/>
              <a:t>To ensure that you have used the right drug, you must check and double check the package label and the cardex and the treatment sheet. </a:t>
            </a:r>
          </a:p>
          <a:p>
            <a:pPr indent="0" lvl="0" marL="0">
              <a:buFont typeface="Wingdings" pitchFamily="2" charset="2"/>
              <a:buChar char="Ø"/>
            </a:pPr>
            <a:r>
              <a:rPr altLang="en-US" lang="en-US"/>
              <a:t>You </a:t>
            </a:r>
            <a:r>
              <a:rPr altLang="en-US" b="1" lang="en-US"/>
              <a:t>MUST</a:t>
            </a:r>
            <a:r>
              <a:rPr altLang="en-US" lang="en-US"/>
              <a:t> prepare the medications you give yourself and do not administer drugs prepared by someone else.</a:t>
            </a:r>
          </a:p>
          <a:p>
            <a:pPr indent="0" lvl="0" marL="0">
              <a:buFont typeface="Wingdings" pitchFamily="2" charset="2"/>
              <a:buChar char="Ø"/>
            </a:pPr>
            <a:r>
              <a:rPr altLang="en-US" lang="en-US"/>
              <a:t>You should recheck the order, the label and the treatment sheet if a client questions the medication. A mentally alert client will notice a change in medication or mention problems that have arisen from the medication.</a:t>
            </a:r>
          </a:p>
          <a:p>
            <a:pPr indent="0" lvl="0" marL="0">
              <a:buFont typeface="Wingdings" pitchFamily="2" charset="2"/>
              <a:buChar char="Ø"/>
            </a:pPr>
            <a:r>
              <a:rPr altLang="en-US" lang="en-US"/>
              <a:t>Do not ignore statements or questions regarding medication from a client.</a:t>
            </a:r>
          </a:p>
          <a:p>
            <a:pPr indent="0" lvl="0" marL="0">
              <a:buFont typeface="Wingdings" pitchFamily="2" charset="2"/>
              <a:buChar char="Ø"/>
            </a:pPr>
            <a:endParaRPr altLang="en-US" lang="en-US"/>
          </a:p>
          <a:p>
            <a:pPr indent="0" lvl="0" marL="0"/>
            <a:endParaRPr altLang="en-US" lang="en-US"/>
          </a:p>
          <a:p>
            <a:pPr indent="0" lvl="0" marL="0"/>
            <a:endParaRPr altLang="en-US" lang="en-US"/>
          </a:p>
        </p:txBody>
      </p:sp>
    </p:spTree>
  </p:cSld>
  <p:clrMapOvr>
    <a:masterClrMapping/>
  </p:clrMapOvr>
  <p:transition spd="slow" advClick="1">
    <p:wheel spokes="1"/>
  </p:transition>
  <p:timing/>
</p:sld>
</file>

<file path=ppt/slides/slide548.xml><?xml version="1.0" encoding="utf-8"?>
<p:sld xmlns:a="http://schemas.openxmlformats.org/drawingml/2006/main" xmlns:r="http://schemas.openxmlformats.org/officeDocument/2006/relationships" xmlns:p="http://schemas.openxmlformats.org/presentationml/2006/main" showMasterSp="1">
  <p:cSld>
    <p:spTree>
      <p:nvGrpSpPr>
        <p:cNvPr id="1644" name=""/>
        <p:cNvGrpSpPr/>
        <p:nvPr/>
      </p:nvGrpSpPr>
      <p:grpSpPr>
        <a:xfrm rot="0">
          <a:off x="0" y="0"/>
          <a:ext cx="0" cy="0"/>
          <a:chOff x="0" y="0"/>
          <a:chExt cx="0" cy="0"/>
        </a:xfrm>
      </p:grpSpPr>
      <p:sp>
        <p:nvSpPr>
          <p:cNvPr id="1049355" name=""/>
          <p:cNvSpPr/>
          <p:nvPr>
            <p:ph sz="full" idx="1"/>
          </p:nvPr>
        </p:nvSpPr>
        <p:spPr>
          <a:xfrm rot="0">
            <a:off x="457200" y="838200"/>
            <a:ext cx="8229600" cy="54864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lang="en-US"/>
              <a:t>Precautions when administering medicine</a:t>
            </a:r>
          </a:p>
          <a:p>
            <a:pPr indent="0" lvl="0" marL="0">
              <a:buFont typeface="Wingdings" pitchFamily="2" charset="2"/>
              <a:buChar char="Ø"/>
            </a:pPr>
            <a:r>
              <a:rPr altLang="en-US" lang="en-US"/>
              <a:t>All doses are best prepared from the original container</a:t>
            </a:r>
          </a:p>
          <a:p>
            <a:pPr indent="0" lvl="0" marL="0">
              <a:buFont typeface="Wingdings" pitchFamily="2" charset="2"/>
              <a:buChar char="Ø"/>
            </a:pPr>
            <a:r>
              <a:rPr altLang="en-US" lang="en-US"/>
              <a:t>Medicines should not be prepared in the dark. Good illumination is necessary for positive identification</a:t>
            </a:r>
          </a:p>
          <a:p>
            <a:pPr indent="0" lvl="0" marL="0">
              <a:buFont typeface="Wingdings" pitchFamily="2" charset="2"/>
              <a:buChar char="Ø"/>
            </a:pPr>
            <a:r>
              <a:rPr altLang="en-US" lang="en-US"/>
              <a:t>C</a:t>
            </a:r>
            <a:r>
              <a:rPr altLang="en-US" lang="en-US"/>
              <a:t>aution clients about the use of non labeled pillboxes</a:t>
            </a:r>
          </a:p>
          <a:p>
            <a:pPr indent="0" lvl="0" marL="0">
              <a:buFont typeface="Wingdings" pitchFamily="2" charset="2"/>
              <a:buChar char="Ø"/>
            </a:pPr>
            <a:r>
              <a:rPr altLang="en-US" lang="en-US"/>
              <a:t>Do not to mix supplies of several tablets or capsule in a single container</a:t>
            </a:r>
          </a:p>
          <a:p>
            <a:pPr indent="0" lvl="0" marL="0">
              <a:buFont typeface="Wingdings" pitchFamily="2" charset="2"/>
              <a:buChar char="Ø"/>
            </a:pPr>
            <a:r>
              <a:rPr altLang="en-US" lang="en-US"/>
              <a:t>Make sure you check medication labels when removed from the shelf, before pouring or measuring and when returning to the shelf</a:t>
            </a:r>
          </a:p>
          <a:p>
            <a:pPr indent="0" lvl="0" marL="0">
              <a:buNone/>
            </a:pPr>
            <a:r>
              <a:rPr altLang="en-US" b="1" lang="en-US"/>
              <a:t>Note: </a:t>
            </a:r>
            <a:r>
              <a:rPr altLang="en-US" lang="en-US"/>
              <a:t>The person who administers the medication is the one held responsible.</a:t>
            </a:r>
          </a:p>
          <a:p>
            <a:pPr indent="0" lvl="0" marL="0"/>
            <a:endParaRPr altLang="en-US" lang="en-US"/>
          </a:p>
        </p:txBody>
      </p:sp>
    </p:spTree>
  </p:cSld>
  <p:clrMapOvr>
    <a:masterClrMapping/>
  </p:clrMapOvr>
  <p:transition spd="slow" advClick="1">
    <p:wheel spokes="1"/>
  </p:transition>
  <p:timing/>
</p:sld>
</file>

<file path=ppt/slides/slide549.xml><?xml version="1.0" encoding="utf-8"?>
<p:sld xmlns:a="http://schemas.openxmlformats.org/drawingml/2006/main" xmlns:r="http://schemas.openxmlformats.org/officeDocument/2006/relationships" xmlns:p="http://schemas.openxmlformats.org/presentationml/2006/main" showMasterSp="1">
  <p:cSld>
    <p:spTree>
      <p:nvGrpSpPr>
        <p:cNvPr id="1645" name=""/>
        <p:cNvGrpSpPr/>
        <p:nvPr/>
      </p:nvGrpSpPr>
      <p:grpSpPr>
        <a:xfrm rot="0">
          <a:off x="0" y="0"/>
          <a:ext cx="0" cy="0"/>
          <a:chOff x="0" y="0"/>
          <a:chExt cx="0" cy="0"/>
        </a:xfrm>
      </p:grpSpPr>
      <p:sp>
        <p:nvSpPr>
          <p:cNvPr id="1049356" name=""/>
          <p:cNvSpPr/>
          <p:nvPr>
            <p:ph sz="full" idx="1"/>
          </p:nvPr>
        </p:nvSpPr>
        <p:spPr>
          <a:xfrm rot="0">
            <a:off x="457200" y="762000"/>
            <a:ext cx="8229600" cy="55626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lang="en-US"/>
              <a:t>2. THE RIGHT PATIENT/CLIENT</a:t>
            </a:r>
          </a:p>
          <a:p>
            <a:pPr indent="0" lvl="0" marL="0">
              <a:buFont typeface="Wingdings" pitchFamily="2" charset="2"/>
              <a:buChar char="Ø"/>
            </a:pPr>
            <a:r>
              <a:rPr altLang="en-US" lang="en-US"/>
              <a:t>Ensure that the right client receives the right drug. </a:t>
            </a:r>
          </a:p>
          <a:p>
            <a:pPr indent="0" lvl="0" marL="0">
              <a:buFont typeface="Wingdings" pitchFamily="2" charset="2"/>
              <a:buChar char="Ø"/>
            </a:pPr>
            <a:r>
              <a:rPr altLang="en-US" lang="en-US"/>
              <a:t>Drugs should only be given to the person for whom they are prescribed or recommended for.</a:t>
            </a:r>
          </a:p>
          <a:p>
            <a:pPr indent="0" lvl="0" marL="0">
              <a:buFont typeface="Wingdings" pitchFamily="2" charset="2"/>
              <a:buChar char="Ø"/>
            </a:pPr>
            <a:r>
              <a:rPr altLang="en-US" lang="en-US"/>
              <a:t>If the patient is wearing an identification bracelet, check the client's name on their identification bracelet with the name on the treatment sheet. </a:t>
            </a:r>
          </a:p>
          <a:p>
            <a:pPr indent="0" lvl="0" marL="0">
              <a:buFont typeface="Wingdings" pitchFamily="2" charset="2"/>
              <a:buChar char="Ø"/>
            </a:pPr>
            <a:r>
              <a:rPr altLang="en-US" lang="en-US"/>
              <a:t>If the patient is conscious and sane, simply call out the patient's name. This check is essential to avoid errors.</a:t>
            </a:r>
          </a:p>
          <a:p>
            <a:pPr indent="0" lvl="0" marL="0">
              <a:buFont typeface="Wingdings" pitchFamily="2" charset="2"/>
              <a:buChar char="Ø"/>
            </a:pPr>
            <a:r>
              <a:rPr altLang="en-US" lang="en-US"/>
              <a:t>Stay there until the patient swallows the drug if oral to ensure they do not default</a:t>
            </a:r>
          </a:p>
          <a:p>
            <a:pPr indent="0" lvl="0" marL="0">
              <a:buFont typeface="Wingdings" pitchFamily="2" charset="2"/>
              <a:buChar char="Ø"/>
            </a:pPr>
            <a:r>
              <a:rPr altLang="en-US" lang="en-US"/>
              <a:t>Never leave drug trolleys un - attended</a:t>
            </a:r>
          </a:p>
          <a:p>
            <a:pPr indent="0" lvl="0" marL="0"/>
            <a:endParaRPr altLang="en-US" lang="en-US"/>
          </a:p>
        </p:txBody>
      </p:sp>
    </p:spTree>
  </p:cSld>
  <p:clrMapOvr>
    <a:masterClrMapping/>
  </p:clrMapOvr>
  <p:transition spd="slow" advClick="1">
    <p:wheel spokes="1"/>
  </p:transition>
  <p:timing/>
</p:sld>
</file>

<file path=ppt/slides/slide55.xml><?xml version="1.0" encoding="utf-8"?>
<p:sld xmlns:a="http://schemas.openxmlformats.org/drawingml/2006/main" xmlns:r="http://schemas.openxmlformats.org/officeDocument/2006/relationships" xmlns:p="http://schemas.openxmlformats.org/presentationml/2006/main" showMasterSp="1">
  <p:cSld>
    <p:spTree>
      <p:nvGrpSpPr>
        <p:cNvPr id="1137" name=""/>
        <p:cNvGrpSpPr/>
        <p:nvPr/>
      </p:nvGrpSpPr>
      <p:grpSpPr>
        <a:xfrm rot="0">
          <a:off x="0" y="0"/>
          <a:ext cx="0" cy="0"/>
          <a:chOff x="0" y="0"/>
          <a:chExt cx="0" cy="0"/>
        </a:xfrm>
      </p:grpSpPr>
      <p:sp>
        <p:nvSpPr>
          <p:cNvPr id="1048666" name=""/>
          <p:cNvSpPr/>
          <p:nvPr>
            <p:ph sz="full" idx="1"/>
          </p:nvPr>
        </p:nvSpPr>
        <p:spPr>
          <a:xfrm rot="0">
            <a:off x="457200" y="838200"/>
            <a:ext cx="8229600" cy="5287962"/>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eaLnBrk="1" hangingPunct="1" latinLnBrk="1" lvl="0">
              <a:buFont typeface="Wingdings" pitchFamily="2" charset="2"/>
              <a:buChar char="Ø"/>
            </a:pPr>
            <a:r>
              <a:rPr altLang="en-US" b="1" lang="en-US"/>
              <a:t>Changes in Nursing Education </a:t>
            </a:r>
            <a:r>
              <a:rPr altLang="en-US" lang="en-US"/>
              <a:t>– Emphasis on learning more than clinical services and availability of career ladder programs</a:t>
            </a:r>
          </a:p>
          <a:p>
            <a:pPr eaLnBrk="1" hangingPunct="1" latinLnBrk="1" lvl="0">
              <a:buFont typeface="Wingdings" pitchFamily="2" charset="2"/>
              <a:buChar char="Ø"/>
            </a:pPr>
            <a:endParaRPr altLang="en-US" lang="en-US"/>
          </a:p>
          <a:p>
            <a:pPr eaLnBrk="1" hangingPunct="1" latinLnBrk="1" lvl="0">
              <a:buFont typeface="Wingdings" pitchFamily="2" charset="2"/>
              <a:buChar char="Ø"/>
            </a:pPr>
            <a:r>
              <a:rPr altLang="en-US" b="1" lang="en-US"/>
              <a:t>Autonomy </a:t>
            </a:r>
            <a:r>
              <a:rPr altLang="en-US" lang="en-US"/>
              <a:t>– Nurses are now more assertive and independent. They are able to make diagnoses and intervene as needed</a:t>
            </a:r>
          </a:p>
          <a:p>
            <a:pPr eaLnBrk="1" hangingPunct="1" latinLnBrk="1" lvl="0">
              <a:buFont typeface="Wingdings" pitchFamily="2" charset="2"/>
              <a:buChar char="Ø"/>
            </a:pPr>
            <a:endParaRPr altLang="en-US" lang="en-US"/>
          </a:p>
          <a:p>
            <a:pPr eaLnBrk="1" hangingPunct="1" latinLnBrk="1" lvl="0">
              <a:buFont typeface="Wingdings" pitchFamily="2" charset="2"/>
              <a:buChar char="Ø"/>
            </a:pPr>
            <a:r>
              <a:rPr altLang="en-US" b="1" lang="en-US"/>
              <a:t>Lifestyle </a:t>
            </a:r>
            <a:r>
              <a:rPr altLang="en-US" lang="en-US"/>
              <a:t>– Rise in life expectancy as a result disease prevention and healthy lifestyle has lead to increased population which requires more nurses for health promotion.</a:t>
            </a:r>
          </a:p>
        </p:txBody>
      </p:sp>
    </p:spTree>
  </p:cSld>
  <p:clrMapOvr>
    <a:masterClrMapping/>
  </p:clrMapOvr>
  <p:transition spd="slow" advClick="1">
    <p:wheel spokes="1"/>
  </p:transition>
  <p:timing/>
</p:sld>
</file>

<file path=ppt/slides/slide550.xml><?xml version="1.0" encoding="utf-8"?>
<p:sld xmlns:a="http://schemas.openxmlformats.org/drawingml/2006/main" xmlns:r="http://schemas.openxmlformats.org/officeDocument/2006/relationships" xmlns:p="http://schemas.openxmlformats.org/presentationml/2006/main" showMasterSp="1">
  <p:cSld>
    <p:spTree>
      <p:nvGrpSpPr>
        <p:cNvPr id="1646" name=""/>
        <p:cNvGrpSpPr/>
        <p:nvPr/>
      </p:nvGrpSpPr>
      <p:grpSpPr>
        <a:xfrm rot="0">
          <a:off x="0" y="0"/>
          <a:ext cx="0" cy="0"/>
          <a:chOff x="0" y="0"/>
          <a:chExt cx="0" cy="0"/>
        </a:xfrm>
      </p:grpSpPr>
      <p:sp>
        <p:nvSpPr>
          <p:cNvPr id="1049357" name=""/>
          <p:cNvSpPr/>
          <p:nvPr>
            <p:ph sz="full" idx="1"/>
          </p:nvPr>
        </p:nvSpPr>
        <p:spPr>
          <a:xfrm rot="0">
            <a:off x="457200" y="685800"/>
            <a:ext cx="8229600" cy="56388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lang="en-US"/>
              <a:t>3. THE RIGHT DOSE</a:t>
            </a:r>
          </a:p>
          <a:p>
            <a:pPr indent="0" lvl="0" marL="0">
              <a:buFont typeface="Wingdings" pitchFamily="2" charset="2"/>
              <a:buChar char="Ø"/>
            </a:pPr>
            <a:r>
              <a:rPr altLang="en-US" lang="en-US"/>
              <a:t>To obtain the right dose, you must carefully measure the medicine. </a:t>
            </a:r>
          </a:p>
          <a:p>
            <a:pPr indent="0" lvl="0" marL="0">
              <a:buFont typeface="Wingdings" pitchFamily="2" charset="2"/>
              <a:buChar char="Ø"/>
            </a:pPr>
            <a:r>
              <a:rPr altLang="en-US" lang="en-US"/>
              <a:t>Use the proper technique for pouring solid drugs such as capsules and tablets in order to minimize handling of the drugs. </a:t>
            </a:r>
          </a:p>
          <a:p>
            <a:pPr indent="0" lvl="0" marL="0">
              <a:buFont typeface="Wingdings" pitchFamily="2" charset="2"/>
              <a:buChar char="Ø"/>
            </a:pPr>
            <a:r>
              <a:rPr altLang="en-US" lang="en-US"/>
              <a:t>P</a:t>
            </a:r>
            <a:r>
              <a:rPr altLang="en-US" lang="en-US"/>
              <a:t>our the medication into the container's cap, and then transfer the required number of units in the dose from the cap to the medication cup/spoon. </a:t>
            </a:r>
          </a:p>
          <a:p>
            <a:pPr indent="0" lvl="0" marL="0">
              <a:buFont typeface="Wingdings" pitchFamily="2" charset="2"/>
              <a:buChar char="Ø"/>
            </a:pPr>
            <a:r>
              <a:rPr altLang="en-US" lang="en-US"/>
              <a:t>If you require half of a tablet, a scored tablet may be cut into two pieces with a knife edge/scalpel (small tablets) or folded in clean paper and broken with the fingers (large tablets).</a:t>
            </a:r>
          </a:p>
          <a:p>
            <a:pPr indent="0" lvl="0" marL="0"/>
            <a:endParaRPr altLang="en-US" lang="en-US"/>
          </a:p>
        </p:txBody>
      </p:sp>
    </p:spTree>
  </p:cSld>
  <p:clrMapOvr>
    <a:masterClrMapping/>
  </p:clrMapOvr>
  <p:transition spd="slow" advClick="1">
    <p:wheel spokes="1"/>
  </p:transition>
  <p:timing/>
</p:sld>
</file>

<file path=ppt/slides/slide551.xml><?xml version="1.0" encoding="utf-8"?>
<p:sld xmlns:a="http://schemas.openxmlformats.org/drawingml/2006/main" xmlns:r="http://schemas.openxmlformats.org/officeDocument/2006/relationships" xmlns:p="http://schemas.openxmlformats.org/presentationml/2006/main" showMasterSp="1">
  <p:cSld>
    <p:spTree>
      <p:nvGrpSpPr>
        <p:cNvPr id="1647" name=""/>
        <p:cNvGrpSpPr/>
        <p:nvPr/>
      </p:nvGrpSpPr>
      <p:grpSpPr>
        <a:xfrm rot="0">
          <a:off x="0" y="0"/>
          <a:ext cx="0" cy="0"/>
          <a:chOff x="0" y="0"/>
          <a:chExt cx="0" cy="0"/>
        </a:xfrm>
      </p:grpSpPr>
      <p:sp>
        <p:nvSpPr>
          <p:cNvPr id="1049358" name=""/>
          <p:cNvSpPr/>
          <p:nvPr>
            <p:ph sz="full" idx="1"/>
          </p:nvPr>
        </p:nvSpPr>
        <p:spPr>
          <a:xfrm rot="0">
            <a:off x="457200" y="838200"/>
            <a:ext cx="8229600" cy="54864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lvl="0">
              <a:buFont typeface="Wingdings" pitchFamily="2" charset="2"/>
              <a:buChar char="Ø"/>
            </a:pPr>
            <a:r>
              <a:rPr altLang="en-US" lang="en-US"/>
              <a:t>Do not attempt to split non scored tablets or to divide the dose of a single capsule. </a:t>
            </a:r>
          </a:p>
          <a:p>
            <a:pPr lvl="0">
              <a:buFont typeface="Wingdings" pitchFamily="2" charset="2"/>
              <a:buChar char="Ø"/>
            </a:pPr>
            <a:r>
              <a:rPr altLang="en-US" lang="en-US"/>
              <a:t>When you split tablets, give the two halves in successive doses, so that any deviation from the prescribed dose due to uneven breakage is leveled out as quickly as possible. </a:t>
            </a:r>
          </a:p>
          <a:p>
            <a:pPr lvl="0">
              <a:buFont typeface="Wingdings" pitchFamily="2" charset="2"/>
              <a:buChar char="Ø"/>
            </a:pPr>
            <a:r>
              <a:rPr altLang="en-US" lang="en-US"/>
              <a:t>Do not break all the tablets available and mix the halves.</a:t>
            </a:r>
          </a:p>
          <a:p>
            <a:pPr lvl="0">
              <a:buFont typeface="Wingdings" pitchFamily="2" charset="2"/>
              <a:buChar char="Ø"/>
            </a:pPr>
            <a:r>
              <a:rPr altLang="en-US" lang="en-US"/>
              <a:t>Liquids should be measured in a container with a scale that provides a mark for the required dose, for example, plastic or glass medicine measures or spoons.</a:t>
            </a:r>
          </a:p>
          <a:p>
            <a:pPr lvl="0">
              <a:buNone/>
            </a:pPr>
            <a:r>
              <a:rPr altLang="en-US" b="1" lang="en-US"/>
              <a:t>Note: </a:t>
            </a:r>
            <a:r>
              <a:rPr altLang="en-US" lang="en-US"/>
              <a:t>If the dose ordered is not right for the patient, consult with the physician before administering</a:t>
            </a:r>
          </a:p>
          <a:p>
            <a:pPr lvl="0">
              <a:buFont typeface="Wingdings" pitchFamily="2" charset="2"/>
              <a:buChar char="Ø"/>
            </a:pPr>
            <a:endParaRPr altLang="en-US" lang="en-US"/>
          </a:p>
        </p:txBody>
      </p:sp>
    </p:spTree>
  </p:cSld>
  <p:clrMapOvr>
    <a:masterClrMapping/>
  </p:clrMapOvr>
  <p:transition spd="slow" advClick="1">
    <p:wheel spokes="1"/>
  </p:transition>
  <p:timing/>
</p:sld>
</file>

<file path=ppt/slides/slide552.xml><?xml version="1.0" encoding="utf-8"?>
<p:sld xmlns:a="http://schemas.openxmlformats.org/drawingml/2006/main" xmlns:r="http://schemas.openxmlformats.org/officeDocument/2006/relationships" xmlns:p="http://schemas.openxmlformats.org/presentationml/2006/main" showMasterSp="1">
  <p:cSld>
    <p:spTree>
      <p:nvGrpSpPr>
        <p:cNvPr id="1648" name=""/>
        <p:cNvGrpSpPr/>
        <p:nvPr/>
      </p:nvGrpSpPr>
      <p:grpSpPr>
        <a:xfrm rot="0">
          <a:off x="0" y="0"/>
          <a:ext cx="0" cy="0"/>
          <a:chOff x="0" y="0"/>
          <a:chExt cx="0" cy="0"/>
        </a:xfrm>
      </p:grpSpPr>
      <p:sp>
        <p:nvSpPr>
          <p:cNvPr id="1049359" name=""/>
          <p:cNvSpPr/>
          <p:nvPr>
            <p:ph sz="full" idx="1"/>
          </p:nvPr>
        </p:nvSpPr>
        <p:spPr>
          <a:xfrm rot="0">
            <a:off x="457200" y="533400"/>
            <a:ext cx="8229600" cy="57912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lang="en-US"/>
              <a:t>4. THE RIGHT TIME</a:t>
            </a:r>
          </a:p>
          <a:p>
            <a:pPr indent="0" lvl="0" marL="0">
              <a:buFont typeface="Wingdings" pitchFamily="2" charset="2"/>
              <a:buChar char="Ø"/>
            </a:pPr>
            <a:r>
              <a:rPr altLang="en-US" lang="en-US"/>
              <a:t>Administer all drugs at the right time </a:t>
            </a:r>
          </a:p>
          <a:p>
            <a:pPr indent="0" lvl="0" marL="0">
              <a:buFont typeface="Wingdings" pitchFamily="2" charset="2"/>
              <a:buChar char="Ø"/>
            </a:pPr>
            <a:r>
              <a:rPr altLang="en-US" lang="en-US"/>
              <a:t>A +/ -30 minutes allowance is acceptable</a:t>
            </a:r>
          </a:p>
          <a:p>
            <a:pPr indent="0" lvl="0" marL="0">
              <a:buFont typeface="Wingdings" pitchFamily="2" charset="2"/>
              <a:buChar char="Ø"/>
            </a:pPr>
            <a:r>
              <a:rPr altLang="en-US" lang="en-US"/>
              <a:t>Be conversant with the hospital policy of drug administration</a:t>
            </a:r>
          </a:p>
          <a:p>
            <a:pPr indent="0" lvl="0" marL="0">
              <a:buNone/>
            </a:pPr>
            <a:r>
              <a:rPr altLang="en-US" b="1" lang="en-US"/>
              <a:t>Note:</a:t>
            </a:r>
            <a:r>
              <a:rPr altLang="en-US" lang="en-US"/>
              <a:t> Under normal circumstances the right time for drug administration is not indicated by the doctor. The doctor only indicates the number of times a day a drug is to be given. For example, the doctor might state:</a:t>
            </a:r>
          </a:p>
          <a:p>
            <a:pPr indent="0" lvl="0" marL="0">
              <a:buFont typeface="Wingdings" pitchFamily="2" charset="2"/>
              <a:buChar char="§"/>
            </a:pPr>
            <a:r>
              <a:rPr altLang="en-US" lang="en-US"/>
              <a:t>The hourly interval between doses</a:t>
            </a:r>
          </a:p>
          <a:p>
            <a:pPr indent="0" lvl="0" marL="0">
              <a:buFont typeface="Wingdings" pitchFamily="2" charset="2"/>
              <a:buChar char="§"/>
            </a:pPr>
            <a:r>
              <a:rPr altLang="en-US" lang="en-US"/>
              <a:t>The relation of the dose to the client's activity patterns, such as, before or after meals, on rising or retiring or every 4 hours, 6 hours or 12 hours</a:t>
            </a:r>
          </a:p>
          <a:p>
            <a:pPr indent="0" lvl="0" marL="0"/>
            <a:endParaRPr altLang="en-US" lang="en-US"/>
          </a:p>
        </p:txBody>
      </p:sp>
    </p:spTree>
  </p:cSld>
  <p:clrMapOvr>
    <a:masterClrMapping/>
  </p:clrMapOvr>
  <p:transition spd="slow" advClick="1">
    <p:wheel spokes="1"/>
  </p:transition>
  <p:timing/>
</p:sld>
</file>

<file path=ppt/slides/slide553.xml><?xml version="1.0" encoding="utf-8"?>
<p:sld xmlns:a="http://schemas.openxmlformats.org/drawingml/2006/main" xmlns:r="http://schemas.openxmlformats.org/officeDocument/2006/relationships" xmlns:p="http://schemas.openxmlformats.org/presentationml/2006/main" showMasterSp="1">
  <p:cSld>
    <p:spTree>
      <p:nvGrpSpPr>
        <p:cNvPr id="1649" name=""/>
        <p:cNvGrpSpPr/>
        <p:nvPr/>
      </p:nvGrpSpPr>
      <p:grpSpPr>
        <a:xfrm rot="0">
          <a:off x="0" y="0"/>
          <a:ext cx="0" cy="0"/>
          <a:chOff x="0" y="0"/>
          <a:chExt cx="0" cy="0"/>
        </a:xfrm>
      </p:grpSpPr>
      <p:sp>
        <p:nvSpPr>
          <p:cNvPr id="1049360" name=""/>
          <p:cNvSpPr/>
          <p:nvPr>
            <p:ph sz="full" idx="1"/>
          </p:nvPr>
        </p:nvSpPr>
        <p:spPr>
          <a:xfrm rot="0">
            <a:off x="457200" y="685800"/>
            <a:ext cx="8229600" cy="56388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lang="en-US"/>
              <a:t>5. RIGHT ROUTE</a:t>
            </a:r>
          </a:p>
          <a:p>
            <a:pPr indent="0" lvl="0" marL="0">
              <a:buFont typeface="Wingdings" pitchFamily="2" charset="2"/>
              <a:buChar char="Ø"/>
            </a:pPr>
            <a:r>
              <a:rPr altLang="en-US" lang="en-US"/>
              <a:t>The right route must be used for drug delivery. </a:t>
            </a:r>
          </a:p>
          <a:p>
            <a:pPr indent="0" lvl="0" marL="0">
              <a:buFont typeface="Wingdings" pitchFamily="2" charset="2"/>
              <a:buChar char="Ø"/>
            </a:pPr>
            <a:r>
              <a:rPr altLang="en-US" lang="en-US"/>
              <a:t>Most medicines are taken orally or by topical application. </a:t>
            </a:r>
          </a:p>
          <a:p>
            <a:pPr indent="0" lvl="0" marL="0">
              <a:buFont typeface="Wingdings" pitchFamily="2" charset="2"/>
              <a:buChar char="Ø"/>
            </a:pPr>
            <a:r>
              <a:rPr altLang="en-US" lang="en-US"/>
              <a:t>Ensure that the client understands how the drug is to be taken. Sublingual or chewable tablets should not be swallowed whole. </a:t>
            </a:r>
          </a:p>
          <a:p>
            <a:pPr indent="0" lvl="0" marL="0">
              <a:buFont typeface="Wingdings" pitchFamily="2" charset="2"/>
              <a:buChar char="Ø"/>
            </a:pPr>
            <a:r>
              <a:rPr altLang="en-US" lang="en-US"/>
              <a:t>Crush oral drugs, if swallowing is difficult or if they are to be taken in liquid form. </a:t>
            </a:r>
          </a:p>
          <a:p>
            <a:pPr indent="0" lvl="0" marL="0">
              <a:buFont typeface="Wingdings" pitchFamily="2" charset="2"/>
              <a:buChar char="Ø"/>
            </a:pPr>
            <a:r>
              <a:rPr altLang="en-US" lang="en-US"/>
              <a:t>Demonstrate to the client procedures for application of topical drugs.</a:t>
            </a:r>
          </a:p>
          <a:p>
            <a:pPr indent="0" lvl="0" marL="0"/>
            <a:endParaRPr altLang="en-US" lang="en-US"/>
          </a:p>
          <a:p>
            <a:pPr indent="0" lvl="0" marL="0"/>
            <a:endParaRPr altLang="en-US" lang="en-US"/>
          </a:p>
          <a:p>
            <a:pPr indent="0" lvl="0" marL="0"/>
            <a:endParaRPr altLang="en-US" lang="en-US"/>
          </a:p>
        </p:txBody>
      </p:sp>
    </p:spTree>
  </p:cSld>
  <p:clrMapOvr>
    <a:masterClrMapping/>
  </p:clrMapOvr>
  <p:transition spd="slow" advClick="1">
    <p:wheel spokes="1"/>
  </p:transition>
  <p:timing/>
</p:sld>
</file>

<file path=ppt/slides/slide554.xml><?xml version="1.0" encoding="utf-8"?>
<p:sld xmlns:a="http://schemas.openxmlformats.org/drawingml/2006/main" xmlns:r="http://schemas.openxmlformats.org/officeDocument/2006/relationships" xmlns:p="http://schemas.openxmlformats.org/presentationml/2006/main" showMasterSp="1">
  <p:cSld>
    <p:spTree>
      <p:nvGrpSpPr>
        <p:cNvPr id="1650" name=""/>
        <p:cNvGrpSpPr/>
        <p:nvPr/>
      </p:nvGrpSpPr>
      <p:grpSpPr>
        <a:xfrm rot="0">
          <a:off x="0" y="0"/>
          <a:ext cx="0" cy="0"/>
          <a:chOff x="0" y="0"/>
          <a:chExt cx="0" cy="0"/>
        </a:xfrm>
      </p:grpSpPr>
      <p:sp>
        <p:nvSpPr>
          <p:cNvPr id="1049361" name=""/>
          <p:cNvSpPr/>
          <p:nvPr>
            <p:ph sz="full" idx="1"/>
          </p:nvPr>
        </p:nvSpPr>
        <p:spPr>
          <a:xfrm rot="0">
            <a:off x="457200" y="1295400"/>
            <a:ext cx="8229600" cy="50292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lvl="0">
              <a:buFont typeface="Wingdings" pitchFamily="2" charset="2"/>
              <a:buChar char="Ø"/>
            </a:pPr>
            <a:r>
              <a:rPr altLang="en-US" lang="en-US"/>
              <a:t>A</a:t>
            </a:r>
            <a:r>
              <a:rPr altLang="en-US" lang="en-US"/>
              <a:t>lways check the doctor's orders and the cardex or treatment sheet to verify the medication route. </a:t>
            </a:r>
          </a:p>
          <a:p>
            <a:pPr lvl="0">
              <a:buFont typeface="Wingdings" pitchFamily="2" charset="2"/>
              <a:buChar char="Ø"/>
            </a:pPr>
            <a:r>
              <a:rPr altLang="en-US" lang="en-US"/>
              <a:t>Alert the doctor if the route is not in accord with that which is recommended for the drug preparation.</a:t>
            </a:r>
          </a:p>
          <a:p>
            <a:pPr lvl="0">
              <a:buNone/>
            </a:pPr>
            <a:endParaRPr altLang="en-US" lang="en-US"/>
          </a:p>
          <a:p>
            <a:pPr lvl="0">
              <a:buNone/>
            </a:pPr>
            <a:r>
              <a:rPr altLang="en-US" b="1" lang="en-US"/>
              <a:t>Note:</a:t>
            </a:r>
            <a:r>
              <a:rPr altLang="en-US" lang="en-US"/>
              <a:t> Giving medication by the wrong route can cause death. The person who administers the drug is held responsible.</a:t>
            </a:r>
          </a:p>
          <a:p>
            <a:pPr lvl="0"/>
            <a:endParaRPr altLang="en-US" lang="en-US"/>
          </a:p>
        </p:txBody>
      </p:sp>
    </p:spTree>
  </p:cSld>
  <p:clrMapOvr>
    <a:masterClrMapping/>
  </p:clrMapOvr>
  <p:transition spd="slow" advClick="1">
    <p:wheel spokes="1"/>
  </p:transition>
  <p:timing/>
</p:sld>
</file>

<file path=ppt/slides/slide555.xml><?xml version="1.0" encoding="utf-8"?>
<p:sld xmlns:a="http://schemas.openxmlformats.org/drawingml/2006/main" xmlns:r="http://schemas.openxmlformats.org/officeDocument/2006/relationships" xmlns:p="http://schemas.openxmlformats.org/presentationml/2006/main" showMasterSp="1">
  <p:cSld>
    <p:spTree>
      <p:nvGrpSpPr>
        <p:cNvPr id="1651" name=""/>
        <p:cNvGrpSpPr/>
        <p:nvPr/>
      </p:nvGrpSpPr>
      <p:grpSpPr>
        <a:xfrm rot="0">
          <a:off x="0" y="0"/>
          <a:ext cx="0" cy="0"/>
          <a:chOff x="0" y="0"/>
          <a:chExt cx="0" cy="0"/>
        </a:xfrm>
      </p:grpSpPr>
      <p:sp>
        <p:nvSpPr>
          <p:cNvPr id="1049362" name=""/>
          <p:cNvSpPr/>
          <p:nvPr>
            <p:ph sz="full" idx="1"/>
          </p:nvPr>
        </p:nvSpPr>
        <p:spPr>
          <a:xfrm rot="0">
            <a:off x="457200" y="685800"/>
            <a:ext cx="8229600" cy="56388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lang="en-US"/>
              <a:t>MEDICATION ERRORS</a:t>
            </a:r>
          </a:p>
          <a:p>
            <a:pPr indent="0" lvl="0" marL="0">
              <a:buFont typeface="Wingdings" pitchFamily="2" charset="2"/>
              <a:buChar char="Ø"/>
            </a:pPr>
            <a:r>
              <a:rPr altLang="en-US" lang="en-US"/>
              <a:t>Medication errors continue to be a serious problem in many health institutions despite the elaborate rituals used in administering drugs. </a:t>
            </a:r>
          </a:p>
          <a:p>
            <a:pPr indent="0" lvl="0" marL="0">
              <a:buNone/>
            </a:pPr>
            <a:endParaRPr altLang="en-US" lang="en-US"/>
          </a:p>
          <a:p>
            <a:pPr indent="0" lvl="0" marL="0">
              <a:buFont typeface="Wingdings" pitchFamily="2" charset="2"/>
              <a:buChar char="Ø"/>
            </a:pPr>
            <a:r>
              <a:rPr altLang="en-US" lang="en-US"/>
              <a:t>Errors are determined in relation to the five rights of correct administration.</a:t>
            </a:r>
          </a:p>
          <a:p>
            <a:pPr indent="0" lvl="0" marL="0">
              <a:buNone/>
            </a:pPr>
            <a:endParaRPr altLang="en-US" lang="en-US"/>
          </a:p>
          <a:p>
            <a:pPr indent="0" lvl="0" marL="0">
              <a:buFont typeface="Wingdings" pitchFamily="2" charset="2"/>
              <a:buChar char="Ø"/>
            </a:pPr>
            <a:r>
              <a:rPr altLang="en-US" lang="en-US"/>
              <a:t>Common errors include a wrong </a:t>
            </a:r>
            <a:r>
              <a:rPr altLang="en-US" lang="en-US"/>
              <a:t>drug, an incorrect dose, the wrong patient, the wrong route </a:t>
            </a:r>
            <a:r>
              <a:rPr altLang="en-US" lang="en-US"/>
              <a:t>used, drug </a:t>
            </a:r>
            <a:r>
              <a:rPr altLang="en-US" lang="en-US"/>
              <a:t>given at the wrong </a:t>
            </a:r>
            <a:r>
              <a:rPr altLang="en-US" lang="en-US"/>
              <a:t>time and the incompatibility of conversion factors used in calculating doses.</a:t>
            </a:r>
          </a:p>
        </p:txBody>
      </p:sp>
    </p:spTree>
  </p:cSld>
  <p:clrMapOvr>
    <a:masterClrMapping/>
  </p:clrMapOvr>
  <p:transition spd="slow" advClick="1">
    <p:wheel spokes="1"/>
  </p:transition>
  <p:timing/>
</p:sld>
</file>

<file path=ppt/slides/slide556.xml><?xml version="1.0" encoding="utf-8"?>
<p:sld xmlns:a="http://schemas.openxmlformats.org/drawingml/2006/main" xmlns:r="http://schemas.openxmlformats.org/officeDocument/2006/relationships" xmlns:p="http://schemas.openxmlformats.org/presentationml/2006/main" showMasterSp="1">
  <p:cSld>
    <p:spTree>
      <p:nvGrpSpPr>
        <p:cNvPr id="1652" name=""/>
        <p:cNvGrpSpPr/>
        <p:nvPr/>
      </p:nvGrpSpPr>
      <p:grpSpPr>
        <a:xfrm rot="0">
          <a:off x="0" y="0"/>
          <a:ext cx="0" cy="0"/>
          <a:chOff x="0" y="0"/>
          <a:chExt cx="0" cy="0"/>
        </a:xfrm>
      </p:grpSpPr>
      <p:sp>
        <p:nvSpPr>
          <p:cNvPr id="1049363" name=""/>
          <p:cNvSpPr/>
          <p:nvPr>
            <p:ph sz="full" idx="1"/>
          </p:nvPr>
        </p:nvSpPr>
        <p:spPr>
          <a:xfrm rot="0">
            <a:off x="457200" y="1066800"/>
            <a:ext cx="8229600" cy="52578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lvl="0">
              <a:buFont typeface="Wingdings" pitchFamily="2" charset="2"/>
              <a:buChar char="Ø"/>
            </a:pPr>
            <a:r>
              <a:rPr altLang="en-US" lang="en-US"/>
              <a:t>They may arise at any step in the process from the physician's order to the delivery of the dose to the patient.</a:t>
            </a:r>
          </a:p>
          <a:p>
            <a:pPr lvl="0">
              <a:buNone/>
            </a:pPr>
            <a:endParaRPr altLang="en-US" lang="en-US"/>
          </a:p>
          <a:p>
            <a:pPr lvl="0">
              <a:buNone/>
            </a:pPr>
            <a:r>
              <a:rPr altLang="en-US" b="1" lang="en-US"/>
              <a:t>Incase an Error occurs: </a:t>
            </a:r>
          </a:p>
          <a:p>
            <a:pPr lvl="0">
              <a:buFont typeface="Wingdings" pitchFamily="2" charset="2"/>
              <a:buChar char="Ø"/>
            </a:pPr>
            <a:r>
              <a:rPr altLang="en-US" lang="en-US"/>
              <a:t>Report an error immediately it occurs. This helps to protect both the patient and the nurse.</a:t>
            </a:r>
          </a:p>
          <a:p>
            <a:pPr lvl="0">
              <a:buNone/>
            </a:pPr>
            <a:endParaRPr altLang="en-US" lang="en-US"/>
          </a:p>
          <a:p>
            <a:pPr lvl="0">
              <a:buFont typeface="Wingdings" pitchFamily="2" charset="2"/>
              <a:buChar char="Ø"/>
            </a:pPr>
            <a:r>
              <a:rPr altLang="en-US" lang="en-US"/>
              <a:t>Fast reporting of medication errors means that emergency measures can be taken and undesirable complications may be prevented. </a:t>
            </a:r>
          </a:p>
        </p:txBody>
      </p:sp>
    </p:spTree>
  </p:cSld>
  <p:clrMapOvr>
    <a:masterClrMapping/>
  </p:clrMapOvr>
  <p:transition spd="slow" advClick="1">
    <p:wheel spokes="1"/>
  </p:transition>
  <p:timing/>
</p:sld>
</file>

<file path=ppt/slides/slide557.xml><?xml version="1.0" encoding="utf-8"?>
<p:sld xmlns:a="http://schemas.openxmlformats.org/drawingml/2006/main" xmlns:r="http://schemas.openxmlformats.org/officeDocument/2006/relationships" xmlns:p="http://schemas.openxmlformats.org/presentationml/2006/main" showMasterSp="1">
  <p:cSld>
    <p:spTree>
      <p:nvGrpSpPr>
        <p:cNvPr id="1653" name=""/>
        <p:cNvGrpSpPr/>
        <p:nvPr/>
      </p:nvGrpSpPr>
      <p:grpSpPr>
        <a:xfrm rot="0">
          <a:off x="0" y="0"/>
          <a:ext cx="0" cy="0"/>
          <a:chOff x="0" y="0"/>
          <a:chExt cx="0" cy="0"/>
        </a:xfrm>
      </p:grpSpPr>
      <p:sp>
        <p:nvSpPr>
          <p:cNvPr id="1049364" name=""/>
          <p:cNvSpPr/>
          <p:nvPr>
            <p:ph sz="full" idx="1"/>
          </p:nvPr>
        </p:nvSpPr>
        <p:spPr>
          <a:xfrm rot="0">
            <a:off x="457200" y="838200"/>
            <a:ext cx="8229600" cy="54864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lang="en-US"/>
              <a:t>RECORDING AND PRESCRIBING OF DRUG</a:t>
            </a:r>
          </a:p>
          <a:p>
            <a:pPr indent="0" lvl="0" marL="0">
              <a:buFont typeface="Wingdings" pitchFamily="2" charset="2"/>
              <a:buChar char="Ø"/>
            </a:pPr>
            <a:r>
              <a:rPr altLang="en-US" lang="en-US"/>
              <a:t>Medical Instructions should be written by the doctor, except in areas where there is none like in health centers or dispensaries.</a:t>
            </a:r>
          </a:p>
          <a:p>
            <a:pPr indent="0" lvl="0" marL="0">
              <a:buFont typeface="Wingdings" pitchFamily="2" charset="2"/>
              <a:buChar char="Ø"/>
            </a:pPr>
            <a:r>
              <a:rPr altLang="en-US" lang="en-US"/>
              <a:t>Telephone Medical Instructions and verbal Medical Instructions are </a:t>
            </a:r>
            <a:r>
              <a:rPr altLang="en-US" b="1" lang="en-US"/>
              <a:t>ONLY</a:t>
            </a:r>
            <a:r>
              <a:rPr altLang="en-US" lang="en-US"/>
              <a:t> permitted under certain circumstances e.g. if the physician is scrubbed up for a surgical procedure, the Medical Instructions may be written by a nurse, provided it is countersigned by the doctor as soon as possible. </a:t>
            </a:r>
          </a:p>
          <a:p>
            <a:pPr indent="0" lvl="0" marL="0">
              <a:buFont typeface="Wingdings" pitchFamily="2" charset="2"/>
              <a:buChar char="Ø"/>
            </a:pPr>
            <a:r>
              <a:rPr altLang="en-US" lang="en-US"/>
              <a:t>If any part of the order appears inappropriate, contact the doctor to correct any mistakes that may have been made.</a:t>
            </a:r>
          </a:p>
          <a:p>
            <a:pPr indent="0" lvl="0" marL="0"/>
            <a:endParaRPr altLang="en-US" lang="en-US"/>
          </a:p>
          <a:p>
            <a:pPr indent="0" lvl="0" marL="0"/>
            <a:endParaRPr altLang="en-US" lang="en-US"/>
          </a:p>
          <a:p>
            <a:pPr indent="0" lvl="0" marL="0"/>
            <a:endParaRPr altLang="en-US" lang="en-US"/>
          </a:p>
        </p:txBody>
      </p:sp>
    </p:spTree>
  </p:cSld>
  <p:clrMapOvr>
    <a:masterClrMapping/>
  </p:clrMapOvr>
  <p:transition spd="slow" advClick="1">
    <p:wheel spokes="1"/>
  </p:transition>
  <p:timing/>
</p:sld>
</file>

<file path=ppt/slides/slide558.xml><?xml version="1.0" encoding="utf-8"?>
<p:sld xmlns:a="http://schemas.openxmlformats.org/drawingml/2006/main" xmlns:r="http://schemas.openxmlformats.org/officeDocument/2006/relationships" xmlns:p="http://schemas.openxmlformats.org/presentationml/2006/main" showMasterSp="1">
  <p:cSld>
    <p:spTree>
      <p:nvGrpSpPr>
        <p:cNvPr id="1654" name=""/>
        <p:cNvGrpSpPr/>
        <p:nvPr/>
      </p:nvGrpSpPr>
      <p:grpSpPr>
        <a:xfrm rot="0">
          <a:off x="0" y="0"/>
          <a:ext cx="0" cy="0"/>
          <a:chOff x="0" y="0"/>
          <a:chExt cx="0" cy="0"/>
        </a:xfrm>
      </p:grpSpPr>
      <p:sp>
        <p:nvSpPr>
          <p:cNvPr id="1049365" name=""/>
          <p:cNvSpPr/>
          <p:nvPr>
            <p:ph sz="full" idx="1"/>
          </p:nvPr>
        </p:nvSpPr>
        <p:spPr>
          <a:xfrm rot="0">
            <a:off x="457200" y="685800"/>
            <a:ext cx="8229600" cy="56388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lvl="0">
              <a:buFont typeface="Wingdings" pitchFamily="2" charset="2"/>
              <a:buChar char="Ø"/>
            </a:pPr>
            <a:r>
              <a:rPr altLang="en-US" lang="en-US"/>
              <a:t>Drug orders should always include:</a:t>
            </a:r>
          </a:p>
          <a:p>
            <a:pPr lvl="0">
              <a:buFont typeface="Wingdings" pitchFamily="2" charset="2"/>
              <a:buChar char="§"/>
            </a:pPr>
            <a:r>
              <a:rPr altLang="en-US" lang="en-US"/>
              <a:t>The name of the patient</a:t>
            </a:r>
          </a:p>
          <a:p>
            <a:pPr lvl="0">
              <a:buFont typeface="Wingdings" pitchFamily="2" charset="2"/>
              <a:buChar char="§"/>
            </a:pPr>
            <a:r>
              <a:rPr altLang="en-US" lang="en-US"/>
              <a:t>The name of the drug</a:t>
            </a:r>
          </a:p>
          <a:p>
            <a:pPr lvl="0">
              <a:buFont typeface="Wingdings" pitchFamily="2" charset="2"/>
              <a:buChar char="§"/>
            </a:pPr>
            <a:r>
              <a:rPr altLang="en-US" lang="en-US"/>
              <a:t>The dose</a:t>
            </a:r>
          </a:p>
          <a:p>
            <a:pPr lvl="0">
              <a:buFont typeface="Wingdings" pitchFamily="2" charset="2"/>
              <a:buChar char="§"/>
            </a:pPr>
            <a:r>
              <a:rPr altLang="en-US" lang="en-US"/>
              <a:t>The route of administration</a:t>
            </a:r>
          </a:p>
          <a:p>
            <a:pPr lvl="0">
              <a:buFont typeface="Wingdings" pitchFamily="2" charset="2"/>
              <a:buChar char="§"/>
            </a:pPr>
            <a:r>
              <a:rPr altLang="en-US" lang="en-US"/>
              <a:t>The frequency or timing</a:t>
            </a:r>
          </a:p>
          <a:p>
            <a:pPr lvl="0">
              <a:buFont typeface="Wingdings" pitchFamily="2" charset="2"/>
              <a:buChar char="Ø"/>
            </a:pPr>
            <a:r>
              <a:rPr altLang="en-US" lang="en-US"/>
              <a:t>Always ask the doctor to verify the route desired if no route has been specified.</a:t>
            </a:r>
          </a:p>
          <a:p>
            <a:pPr lvl="0">
              <a:buFont typeface="Wingdings" pitchFamily="2" charset="2"/>
              <a:buChar char="Ø"/>
            </a:pPr>
            <a:r>
              <a:rPr altLang="en-US" lang="en-US"/>
              <a:t>The handwriting of many doctors may not legible. If there is doubt about any element of a drug order, oral verification must be sought from the doctor involved.  </a:t>
            </a:r>
          </a:p>
        </p:txBody>
      </p:sp>
    </p:spTree>
  </p:cSld>
  <p:clrMapOvr>
    <a:masterClrMapping/>
  </p:clrMapOvr>
  <p:transition spd="slow" advClick="1">
    <p:wheel spokes="1"/>
  </p:transition>
  <p:timing/>
</p:sld>
</file>

<file path=ppt/slides/slide559.xml><?xml version="1.0" encoding="utf-8"?>
<p:sld xmlns:a="http://schemas.openxmlformats.org/drawingml/2006/main" xmlns:r="http://schemas.openxmlformats.org/officeDocument/2006/relationships" xmlns:p="http://schemas.openxmlformats.org/presentationml/2006/main" showMasterSp="1">
  <p:cSld>
    <p:spTree>
      <p:nvGrpSpPr>
        <p:cNvPr id="1655" name=""/>
        <p:cNvGrpSpPr/>
        <p:nvPr/>
      </p:nvGrpSpPr>
      <p:grpSpPr>
        <a:xfrm rot="0">
          <a:off x="0" y="0"/>
          <a:ext cx="0" cy="0"/>
          <a:chOff x="0" y="0"/>
          <a:chExt cx="0" cy="0"/>
        </a:xfrm>
      </p:grpSpPr>
      <p:sp>
        <p:nvSpPr>
          <p:cNvPr id="1049366" name=""/>
          <p:cNvSpPr/>
          <p:nvPr>
            <p:ph sz="full" idx="1"/>
          </p:nvPr>
        </p:nvSpPr>
        <p:spPr>
          <a:xfrm rot="0">
            <a:off x="457200" y="609600"/>
            <a:ext cx="8229600" cy="57150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algn="ctr" indent="0" lvl="0" marL="0">
              <a:buNone/>
            </a:pPr>
            <a:r>
              <a:rPr altLang="en-US" b="1" lang="en-US"/>
              <a:t>DRUG MEASUREMENTS</a:t>
            </a:r>
          </a:p>
          <a:p>
            <a:pPr indent="0" lvl="0" marL="0">
              <a:buNone/>
            </a:pPr>
            <a:r>
              <a:rPr altLang="en-US" lang="en-US"/>
              <a:t>There are three systems used to measure drugs:</a:t>
            </a:r>
          </a:p>
          <a:p>
            <a:pPr indent="0" lvl="0" marL="0">
              <a:buNone/>
            </a:pPr>
            <a:r>
              <a:rPr altLang="en-US" b="1" lang="en-US"/>
              <a:t>1. Household Measurements</a:t>
            </a:r>
          </a:p>
          <a:p>
            <a:pPr indent="0" lvl="0" marL="0">
              <a:buNone/>
            </a:pPr>
            <a:r>
              <a:rPr altLang="en-US" lang="en-US"/>
              <a:t>Uses containers commonly used at home</a:t>
            </a:r>
          </a:p>
          <a:p>
            <a:pPr indent="0" lvl="0" marL="0">
              <a:buFont typeface="Wingdings" pitchFamily="2" charset="2"/>
              <a:buChar char="§"/>
            </a:pPr>
            <a:r>
              <a:rPr altLang="en-US" lang="en-US"/>
              <a:t>A teaspoonful is approximately 5ml</a:t>
            </a:r>
          </a:p>
          <a:p>
            <a:pPr indent="0" lvl="0" marL="0">
              <a:buFont typeface="Wingdings" pitchFamily="2" charset="2"/>
              <a:buChar char="§"/>
            </a:pPr>
            <a:r>
              <a:rPr altLang="en-US" lang="en-US"/>
              <a:t>A tablespoonful is approximately 10ml</a:t>
            </a:r>
          </a:p>
          <a:p>
            <a:pPr indent="0" lvl="0" marL="0">
              <a:buFont typeface="Wingdings" pitchFamily="2" charset="2"/>
              <a:buChar char="§"/>
            </a:pPr>
            <a:r>
              <a:rPr altLang="en-US" lang="en-US"/>
              <a:t>A teacupful is approximately 150ml</a:t>
            </a:r>
          </a:p>
          <a:p>
            <a:pPr indent="0" lvl="0" marL="0">
              <a:buFont typeface="Wingdings" pitchFamily="2" charset="2"/>
              <a:buChar char="§"/>
            </a:pPr>
            <a:r>
              <a:rPr altLang="en-US" lang="en-US"/>
              <a:t>A tumblerful is approximately 250ml</a:t>
            </a:r>
          </a:p>
          <a:p>
            <a:pPr indent="0" lvl="0" marL="0">
              <a:buNone/>
            </a:pPr>
            <a:endParaRPr altLang="en-US" lang="en-US"/>
          </a:p>
          <a:p>
            <a:pPr indent="0" lvl="0" marL="0">
              <a:buNone/>
            </a:pPr>
            <a:r>
              <a:rPr altLang="en-US" b="1" lang="en-US"/>
              <a:t>2. Apothecary</a:t>
            </a:r>
          </a:p>
          <a:p>
            <a:pPr indent="0" lvl="0" marL="0">
              <a:buNone/>
            </a:pPr>
            <a:r>
              <a:rPr altLang="en-US" lang="en-US"/>
              <a:t>This was used in ancient times and included drums and ounce</a:t>
            </a:r>
          </a:p>
          <a:p>
            <a:pPr indent="0" lvl="0" marL="0"/>
            <a:endParaRPr altLang="en-US" lang="en-US"/>
          </a:p>
        </p:txBody>
      </p:sp>
    </p:spTree>
  </p:cSld>
  <p:clrMapOvr>
    <a:masterClrMapping/>
  </p:clrMapOvr>
  <p:transition spd="slow" advClick="1">
    <p:wheel spokes="1"/>
  </p:transition>
  <p:timing/>
</p:sld>
</file>

<file path=ppt/slides/slide56.xml><?xml version="1.0" encoding="utf-8"?>
<p:sld xmlns:a="http://schemas.openxmlformats.org/drawingml/2006/main" xmlns:r="http://schemas.openxmlformats.org/officeDocument/2006/relationships" xmlns:p="http://schemas.openxmlformats.org/presentationml/2006/main" showMasterSp="1">
  <p:cSld>
    <p:spTree>
      <p:nvGrpSpPr>
        <p:cNvPr id="1138" name=""/>
        <p:cNvGrpSpPr/>
        <p:nvPr/>
      </p:nvGrpSpPr>
      <p:grpSpPr>
        <a:xfrm rot="0">
          <a:off x="0" y="0"/>
          <a:ext cx="0" cy="0"/>
          <a:chOff x="0" y="0"/>
          <a:chExt cx="0" cy="0"/>
        </a:xfrm>
      </p:grpSpPr>
      <p:sp>
        <p:nvSpPr>
          <p:cNvPr id="1048667" name=""/>
          <p:cNvSpPr/>
          <p:nvPr>
            <p:ph type="title" sz="full" idx="0"/>
          </p:nvPr>
        </p:nvSpPr>
        <p:spPr>
          <a:xfrm rot="0">
            <a:off x="457200" y="274637"/>
            <a:ext cx="8229600" cy="868362"/>
          </a:xfrm>
          <a:prstGeom prst="rect"/>
          <a:noFill/>
          <a:ln>
            <a:noFill/>
          </a:ln>
        </p:spPr>
        <p:txBody>
          <a:bodyPr anchor="b" bIns="0" lIns="0" rIns="0" tIns="45720" vert="horz"/>
          <a:lstStyle>
            <a:lvl1pPr algn="l" fontAlgn="base" indent="0" latinLnBrk="1" marL="0" rtl="0">
              <a:lnSpc>
                <a:spcPct val="100000"/>
              </a:lnSpc>
              <a:spcBef>
                <a:spcPct val="0"/>
              </a:spcBef>
              <a:spcAft>
                <a:spcPct val="0"/>
              </a:spcAft>
              <a:buFontTx/>
              <a:buNone/>
              <a:defRPr baseline="0" b="0" sz="5000" i="0" u="none">
                <a:solidFill>
                  <a:schemeClr val="lt2"/>
                </a:solidFill>
                <a:latin typeface="Calibri" pitchFamily="34" charset="0"/>
                <a:sym typeface="Calibri" pitchFamily="34" charset="0"/>
              </a:defRPr>
            </a:lvl1pPr>
          </a:lstStyle>
          <a:p>
            <a:pPr eaLnBrk="1" hangingPunct="1" latinLnBrk="1" lvl="0"/>
            <a:r>
              <a:rPr altLang="en-US" b="1" lang="en-US"/>
              <a:t>CODE OF ETHICS OF NURSING</a:t>
            </a:r>
          </a:p>
        </p:txBody>
      </p:sp>
      <p:sp>
        <p:nvSpPr>
          <p:cNvPr id="1048668" name=""/>
          <p:cNvSpPr/>
          <p:nvPr>
            <p:ph sz="full" idx="1"/>
          </p:nvPr>
        </p:nvSpPr>
        <p:spPr>
          <a:xfrm rot="0">
            <a:off x="457200" y="1676400"/>
            <a:ext cx="8229600" cy="4449762"/>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eaLnBrk="1" hangingPunct="1" latinLnBrk="1" lvl="0">
              <a:buFont typeface="Wingdings" pitchFamily="2" charset="2"/>
              <a:buChar char="Ø"/>
            </a:pPr>
            <a:r>
              <a:rPr altLang="en-US" lang="en-US"/>
              <a:t>Ethics can be defined as: Moral principles; Code of behavior; Study of morals</a:t>
            </a:r>
          </a:p>
          <a:p>
            <a:pPr eaLnBrk="1" hangingPunct="1" latinLnBrk="1" lvl="0">
              <a:buFont typeface="Wingdings" pitchFamily="2" charset="2"/>
              <a:buChar char="Ø"/>
            </a:pPr>
            <a:r>
              <a:rPr altLang="en-US" lang="en-US"/>
              <a:t>Can further be defined as morals and philosophical principles that define actions as being either right or wrong. </a:t>
            </a:r>
          </a:p>
          <a:p>
            <a:pPr eaLnBrk="1" hangingPunct="1" latinLnBrk="1" lvl="0">
              <a:buFont typeface="Wingdings" pitchFamily="2" charset="2"/>
              <a:buChar char="Ø"/>
            </a:pPr>
            <a:r>
              <a:rPr altLang="en-US" lang="en-US"/>
              <a:t>The ethical concepts touch ones practice as he/she interacts with other people, the society, co-workers and the profession. </a:t>
            </a:r>
          </a:p>
        </p:txBody>
      </p:sp>
    </p:spTree>
  </p:cSld>
  <p:clrMapOvr>
    <a:masterClrMapping/>
  </p:clrMapOvr>
  <p:transition spd="slow" advClick="1">
    <p:wheel spokes="1"/>
  </p:transition>
  <p:timing/>
</p:sld>
</file>

<file path=ppt/slides/slide560.xml><?xml version="1.0" encoding="utf-8"?>
<p:sld xmlns:a="http://schemas.openxmlformats.org/drawingml/2006/main" xmlns:r="http://schemas.openxmlformats.org/officeDocument/2006/relationships" xmlns:p="http://schemas.openxmlformats.org/presentationml/2006/main" showMasterSp="1">
  <p:cSld>
    <p:spTree>
      <p:nvGrpSpPr>
        <p:cNvPr id="1656" name=""/>
        <p:cNvGrpSpPr/>
        <p:nvPr/>
      </p:nvGrpSpPr>
      <p:grpSpPr>
        <a:xfrm rot="0">
          <a:off x="0" y="0"/>
          <a:ext cx="0" cy="0"/>
          <a:chOff x="0" y="0"/>
          <a:chExt cx="0" cy="0"/>
        </a:xfrm>
      </p:grpSpPr>
      <p:sp>
        <p:nvSpPr>
          <p:cNvPr id="1049367" name=""/>
          <p:cNvSpPr/>
          <p:nvPr>
            <p:ph sz="full" idx="1"/>
          </p:nvPr>
        </p:nvSpPr>
        <p:spPr>
          <a:xfrm rot="0">
            <a:off x="457200" y="990600"/>
            <a:ext cx="8229600" cy="53340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lang="en-US"/>
              <a:t>3. Metric</a:t>
            </a:r>
          </a:p>
          <a:p>
            <a:pPr indent="0" lvl="0" marL="0">
              <a:buNone/>
            </a:pPr>
            <a:r>
              <a:rPr altLang="en-US" lang="en-US"/>
              <a:t>Most commonly used and is based on milligrams, grammes, millilitres, litres, megaunits</a:t>
            </a:r>
          </a:p>
          <a:p>
            <a:pPr indent="0" lvl="0" marL="0">
              <a:buFont typeface="Wingdings" pitchFamily="2" charset="2"/>
              <a:buChar char="§"/>
            </a:pPr>
            <a:r>
              <a:rPr altLang="en-US" lang="en-US"/>
              <a:t>1000 micrograms(mcg) = 1 milligram (mg)</a:t>
            </a:r>
          </a:p>
          <a:p>
            <a:pPr indent="0" lvl="0" marL="0">
              <a:buFont typeface="Wingdings" pitchFamily="2" charset="2"/>
              <a:buChar char="§"/>
            </a:pPr>
            <a:r>
              <a:rPr altLang="en-US" lang="en-US"/>
              <a:t>1000 milligrams (mg) = 1 gramme (g)</a:t>
            </a:r>
          </a:p>
          <a:p>
            <a:pPr indent="0" lvl="0" marL="0">
              <a:buFont typeface="Wingdings" pitchFamily="2" charset="2"/>
              <a:buChar char="§"/>
            </a:pPr>
            <a:r>
              <a:rPr altLang="en-US" lang="en-US"/>
              <a:t>1000 grammes (g) = 1 kilogram (kg)</a:t>
            </a:r>
          </a:p>
          <a:p>
            <a:pPr indent="0" lvl="0" marL="0">
              <a:buFont typeface="Wingdings" pitchFamily="2" charset="2"/>
              <a:buChar char="§"/>
            </a:pPr>
            <a:r>
              <a:rPr altLang="en-US" lang="en-US"/>
              <a:t>1000 millilitres (ml) = 1 litre (L)</a:t>
            </a:r>
          </a:p>
          <a:p>
            <a:pPr indent="0" lvl="0" marL="0">
              <a:buFont typeface="Wingdings" pitchFamily="2" charset="2"/>
              <a:buChar char="§"/>
            </a:pPr>
            <a:r>
              <a:rPr altLang="en-US" lang="en-US"/>
              <a:t>1000000 megaunits (mu) = 1 unit</a:t>
            </a:r>
          </a:p>
          <a:p>
            <a:pPr indent="0" lvl="0" marL="0">
              <a:buFont typeface="Wingdings" pitchFamily="2" charset="2"/>
              <a:buChar char="§"/>
            </a:pPr>
            <a:endParaRPr altLang="en-US" lang="en-US"/>
          </a:p>
        </p:txBody>
      </p:sp>
    </p:spTree>
  </p:cSld>
  <p:clrMapOvr>
    <a:masterClrMapping/>
  </p:clrMapOvr>
  <p:transition spd="slow" advClick="1">
    <p:wheel spokes="1"/>
  </p:transition>
  <p:timing/>
</p:sld>
</file>

<file path=ppt/slides/slide561.xml><?xml version="1.0" encoding="utf-8"?>
<p:sld xmlns:a="http://schemas.openxmlformats.org/drawingml/2006/main" xmlns:r="http://schemas.openxmlformats.org/officeDocument/2006/relationships" xmlns:p="http://schemas.openxmlformats.org/presentationml/2006/main" showMasterSp="1">
  <p:cSld>
    <p:spTree>
      <p:nvGrpSpPr>
        <p:cNvPr id="1657" name=""/>
        <p:cNvGrpSpPr/>
        <p:nvPr/>
      </p:nvGrpSpPr>
      <p:grpSpPr>
        <a:xfrm rot="0">
          <a:off x="0" y="0"/>
          <a:ext cx="0" cy="0"/>
          <a:chOff x="0" y="0"/>
          <a:chExt cx="0" cy="0"/>
        </a:xfrm>
      </p:grpSpPr>
      <p:sp>
        <p:nvSpPr>
          <p:cNvPr id="1049368" name=""/>
          <p:cNvSpPr/>
          <p:nvPr>
            <p:ph sz="full" idx="1"/>
          </p:nvPr>
        </p:nvSpPr>
        <p:spPr>
          <a:xfrm rot="0">
            <a:off x="457200" y="762000"/>
            <a:ext cx="8229600" cy="55626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algn="ctr" indent="0" lvl="0" marL="0">
              <a:buNone/>
            </a:pPr>
            <a:r>
              <a:rPr altLang="en-US" b="1" lang="en-US"/>
              <a:t>ABBREVIATIONS</a:t>
            </a:r>
          </a:p>
          <a:p>
            <a:pPr indent="0" lvl="0" marL="0">
              <a:buFont typeface="Wingdings" pitchFamily="2" charset="2"/>
              <a:buChar char="Ø"/>
            </a:pPr>
            <a:r>
              <a:rPr altLang="en-US" b="1" i="1" lang="en-US"/>
              <a:t>OD </a:t>
            </a:r>
            <a:r>
              <a:rPr altLang="en-US" lang="en-US"/>
              <a:t>– Once daily (Mostly in the morning)</a:t>
            </a:r>
          </a:p>
          <a:p>
            <a:pPr indent="0" lvl="0" marL="0">
              <a:buFont typeface="Wingdings" pitchFamily="2" charset="2"/>
              <a:buChar char="Ø"/>
            </a:pPr>
            <a:r>
              <a:rPr altLang="en-US" b="1" i="1" lang="en-US"/>
              <a:t>BD or BID </a:t>
            </a:r>
            <a:r>
              <a:rPr altLang="en-US" lang="en-US"/>
              <a:t>– Twice a day</a:t>
            </a:r>
          </a:p>
          <a:p>
            <a:pPr indent="0" lvl="0" marL="0">
              <a:buFont typeface="Wingdings" pitchFamily="2" charset="2"/>
              <a:buChar char="Ø"/>
            </a:pPr>
            <a:r>
              <a:rPr altLang="en-US" b="1" i="1" lang="en-US"/>
              <a:t>TDS or TID</a:t>
            </a:r>
            <a:r>
              <a:rPr altLang="en-US" lang="en-US"/>
              <a:t> – Three times a day</a:t>
            </a:r>
          </a:p>
          <a:p>
            <a:pPr indent="0" lvl="0" marL="0">
              <a:buFont typeface="Wingdings" pitchFamily="2" charset="2"/>
              <a:buChar char="Ø"/>
            </a:pPr>
            <a:r>
              <a:rPr altLang="en-US" b="1" i="1" lang="en-US"/>
              <a:t>QID or QDS </a:t>
            </a:r>
            <a:r>
              <a:rPr altLang="en-US" lang="en-US"/>
              <a:t>– Four times a day</a:t>
            </a:r>
          </a:p>
          <a:p>
            <a:pPr indent="0" lvl="0" marL="0">
              <a:buFont typeface="Wingdings" pitchFamily="2" charset="2"/>
              <a:buChar char="Ø"/>
            </a:pPr>
            <a:r>
              <a:rPr altLang="en-US" b="1" i="1" lang="en-US"/>
              <a:t>AC</a:t>
            </a:r>
            <a:r>
              <a:rPr altLang="en-US" lang="en-US"/>
              <a:t> – After meals</a:t>
            </a:r>
          </a:p>
          <a:p>
            <a:pPr indent="0" lvl="0" marL="0">
              <a:buFont typeface="Wingdings" pitchFamily="2" charset="2"/>
              <a:buChar char="Ø"/>
            </a:pPr>
            <a:r>
              <a:rPr altLang="en-US" b="1" i="1" lang="en-US"/>
              <a:t>BC </a:t>
            </a:r>
            <a:r>
              <a:rPr altLang="en-US" lang="en-US"/>
              <a:t>– Before meals</a:t>
            </a:r>
          </a:p>
          <a:p>
            <a:pPr indent="0" lvl="0" marL="0">
              <a:buFont typeface="Wingdings" pitchFamily="2" charset="2"/>
              <a:buChar char="Ø"/>
            </a:pPr>
            <a:r>
              <a:rPr altLang="en-US" b="1" i="1" lang="en-US"/>
              <a:t>Nocte</a:t>
            </a:r>
            <a:r>
              <a:rPr altLang="en-US" lang="en-US"/>
              <a:t> – At night</a:t>
            </a:r>
          </a:p>
          <a:p>
            <a:pPr indent="0" lvl="0" marL="0">
              <a:buFont typeface="Wingdings" pitchFamily="2" charset="2"/>
              <a:buChar char="Ø"/>
            </a:pPr>
            <a:r>
              <a:rPr altLang="en-US" b="1" i="1" lang="en-US"/>
              <a:t>Stat </a:t>
            </a:r>
            <a:r>
              <a:rPr altLang="en-US" lang="en-US"/>
              <a:t>– Immediately </a:t>
            </a:r>
          </a:p>
          <a:p>
            <a:pPr indent="0" lvl="0" marL="0">
              <a:buFont typeface="Wingdings" pitchFamily="2" charset="2"/>
              <a:buChar char="Ø"/>
            </a:pPr>
            <a:r>
              <a:rPr altLang="en-US" b="1" i="1" lang="en-US"/>
              <a:t>NPO</a:t>
            </a:r>
            <a:r>
              <a:rPr altLang="en-US" lang="en-US"/>
              <a:t> – Nil per oral</a:t>
            </a:r>
          </a:p>
          <a:p>
            <a:pPr indent="0" lvl="0" marL="0"/>
            <a:endParaRPr altLang="en-US" lang="en-US"/>
          </a:p>
        </p:txBody>
      </p:sp>
    </p:spTree>
  </p:cSld>
  <p:clrMapOvr>
    <a:masterClrMapping/>
  </p:clrMapOvr>
  <p:transition spd="slow" advClick="1">
    <p:wheel spokes="1"/>
  </p:transition>
  <p:timing/>
</p:sld>
</file>

<file path=ppt/slides/slide562.xml><?xml version="1.0" encoding="utf-8"?>
<p:sld xmlns:a="http://schemas.openxmlformats.org/drawingml/2006/main" xmlns:r="http://schemas.openxmlformats.org/officeDocument/2006/relationships" xmlns:p="http://schemas.openxmlformats.org/presentationml/2006/main" showMasterSp="1">
  <p:cSld>
    <p:spTree>
      <p:nvGrpSpPr>
        <p:cNvPr id="1658" name=""/>
        <p:cNvGrpSpPr/>
        <p:nvPr/>
      </p:nvGrpSpPr>
      <p:grpSpPr>
        <a:xfrm rot="0">
          <a:off x="0" y="0"/>
          <a:ext cx="0" cy="0"/>
          <a:chOff x="0" y="0"/>
          <a:chExt cx="0" cy="0"/>
        </a:xfrm>
      </p:grpSpPr>
      <p:sp>
        <p:nvSpPr>
          <p:cNvPr id="1049369" name=""/>
          <p:cNvSpPr/>
          <p:nvPr>
            <p:ph sz="full" idx="1"/>
          </p:nvPr>
        </p:nvSpPr>
        <p:spPr>
          <a:xfrm rot="0">
            <a:off x="457200" y="762000"/>
            <a:ext cx="8229600" cy="55626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lvl="0">
              <a:buFont typeface="Wingdings" pitchFamily="2" charset="2"/>
              <a:buChar char="Ø"/>
            </a:pPr>
            <a:r>
              <a:rPr altLang="en-US" b="1" i="1" lang="en-US"/>
              <a:t>PRN</a:t>
            </a:r>
            <a:r>
              <a:rPr altLang="en-US" lang="en-US"/>
              <a:t> – When necessary</a:t>
            </a:r>
          </a:p>
          <a:p>
            <a:pPr lvl="0">
              <a:buFont typeface="Wingdings" pitchFamily="2" charset="2"/>
              <a:buChar char="Ø"/>
            </a:pPr>
            <a:r>
              <a:rPr altLang="en-US" b="1" i="1" lang="en-US"/>
              <a:t>UD/QD</a:t>
            </a:r>
            <a:r>
              <a:rPr altLang="en-US" lang="en-US"/>
              <a:t> – Every day</a:t>
            </a:r>
          </a:p>
          <a:p>
            <a:pPr lvl="0">
              <a:buFont typeface="Wingdings" pitchFamily="2" charset="2"/>
              <a:buChar char="Ø"/>
            </a:pPr>
            <a:r>
              <a:rPr altLang="en-US" b="1" i="1" lang="en-US"/>
              <a:t>UN/Qh</a:t>
            </a:r>
            <a:r>
              <a:rPr altLang="en-US" lang="en-US"/>
              <a:t> – Every hour</a:t>
            </a:r>
          </a:p>
          <a:p>
            <a:pPr lvl="0">
              <a:buFont typeface="Wingdings" pitchFamily="2" charset="2"/>
              <a:buChar char="Ø"/>
            </a:pPr>
            <a:r>
              <a:rPr altLang="en-US" b="1" i="1" lang="en-US"/>
              <a:t>PO</a:t>
            </a:r>
            <a:r>
              <a:rPr altLang="en-US" lang="en-US"/>
              <a:t> – Per oral</a:t>
            </a:r>
          </a:p>
          <a:p>
            <a:pPr lvl="0">
              <a:buFont typeface="Wingdings" pitchFamily="2" charset="2"/>
              <a:buChar char="Ø"/>
            </a:pPr>
            <a:r>
              <a:rPr altLang="en-US" b="1" i="1" lang="en-US"/>
              <a:t>IM</a:t>
            </a:r>
            <a:r>
              <a:rPr altLang="en-US" lang="en-US"/>
              <a:t> – Intramuscular</a:t>
            </a:r>
          </a:p>
          <a:p>
            <a:pPr lvl="0">
              <a:buFont typeface="Wingdings" pitchFamily="2" charset="2"/>
              <a:buChar char="Ø"/>
            </a:pPr>
            <a:r>
              <a:rPr altLang="en-US" b="1" i="1" lang="en-US"/>
              <a:t>SC</a:t>
            </a:r>
            <a:r>
              <a:rPr altLang="en-US" lang="en-US"/>
              <a:t> – Subcutaneous</a:t>
            </a:r>
          </a:p>
          <a:p>
            <a:pPr lvl="0">
              <a:buFont typeface="Wingdings" pitchFamily="2" charset="2"/>
              <a:buChar char="Ø"/>
            </a:pPr>
            <a:r>
              <a:rPr altLang="en-US" b="1" i="1" lang="en-US"/>
              <a:t>IV</a:t>
            </a:r>
            <a:r>
              <a:rPr altLang="en-US" lang="en-US"/>
              <a:t> – Intravenous</a:t>
            </a:r>
          </a:p>
          <a:p>
            <a:pPr lvl="0">
              <a:buFont typeface="Wingdings" pitchFamily="2" charset="2"/>
              <a:buChar char="Ø"/>
            </a:pPr>
            <a:r>
              <a:rPr altLang="en-US" b="1" i="1" lang="en-US"/>
              <a:t>1/7</a:t>
            </a:r>
            <a:r>
              <a:rPr altLang="en-US" lang="en-US"/>
              <a:t> – One day</a:t>
            </a:r>
          </a:p>
          <a:p>
            <a:pPr lvl="0">
              <a:buFont typeface="Wingdings" pitchFamily="2" charset="2"/>
              <a:buChar char="Ø"/>
            </a:pPr>
            <a:r>
              <a:rPr altLang="en-US" b="1" i="1" lang="en-US"/>
              <a:t>5/7</a:t>
            </a:r>
            <a:r>
              <a:rPr altLang="en-US" lang="en-US"/>
              <a:t> – Five days</a:t>
            </a:r>
          </a:p>
          <a:p>
            <a:pPr lvl="0">
              <a:buFont typeface="Wingdings" pitchFamily="2" charset="2"/>
              <a:buChar char="Ø"/>
            </a:pPr>
            <a:r>
              <a:rPr altLang="en-US" b="1" i="1" lang="en-US"/>
              <a:t>1/52</a:t>
            </a:r>
            <a:r>
              <a:rPr altLang="en-US" lang="en-US"/>
              <a:t> – 1 week</a:t>
            </a:r>
          </a:p>
          <a:p>
            <a:pPr lvl="0">
              <a:buFont typeface="Wingdings" pitchFamily="2" charset="2"/>
              <a:buChar char="Ø"/>
            </a:pPr>
            <a:r>
              <a:rPr altLang="en-US" b="1" i="1" lang="en-US"/>
              <a:t>1/12</a:t>
            </a:r>
            <a:r>
              <a:rPr altLang="en-US" lang="en-US"/>
              <a:t> – 1 month </a:t>
            </a:r>
          </a:p>
        </p:txBody>
      </p:sp>
    </p:spTree>
  </p:cSld>
  <p:clrMapOvr>
    <a:masterClrMapping/>
  </p:clrMapOvr>
  <p:transition spd="slow" advClick="1">
    <p:wheel spokes="1"/>
  </p:transition>
  <p:timing/>
</p:sld>
</file>

<file path=ppt/slides/slide563.xml><?xml version="1.0" encoding="utf-8"?>
<p:sld xmlns:a="http://schemas.openxmlformats.org/drawingml/2006/main" xmlns:r="http://schemas.openxmlformats.org/officeDocument/2006/relationships" xmlns:p="http://schemas.openxmlformats.org/presentationml/2006/main" showMasterSp="1">
  <p:cSld>
    <p:spTree>
      <p:nvGrpSpPr>
        <p:cNvPr id="1659" name=""/>
        <p:cNvGrpSpPr/>
        <p:nvPr/>
      </p:nvGrpSpPr>
      <p:grpSpPr>
        <a:xfrm rot="0">
          <a:off x="0" y="0"/>
          <a:ext cx="0" cy="0"/>
          <a:chOff x="0" y="0"/>
          <a:chExt cx="0" cy="0"/>
        </a:xfrm>
      </p:grpSpPr>
      <p:sp>
        <p:nvSpPr>
          <p:cNvPr id="1049370" name=""/>
          <p:cNvSpPr/>
          <p:nvPr>
            <p:ph sz="full" idx="1"/>
          </p:nvPr>
        </p:nvSpPr>
        <p:spPr>
          <a:xfrm rot="0">
            <a:off x="457200" y="762000"/>
            <a:ext cx="8229600" cy="55626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algn="ctr" indent="0" lvl="0" marL="0">
              <a:buNone/>
            </a:pPr>
            <a:r>
              <a:rPr altLang="en-US" b="1" lang="en-US"/>
              <a:t>DRUG CALCULATIONS</a:t>
            </a:r>
          </a:p>
          <a:p>
            <a:pPr indent="0" lvl="0" marL="0">
              <a:buNone/>
            </a:pPr>
            <a:r>
              <a:rPr altLang="en-US" lang="en-US"/>
              <a:t>1. PO Caps Amoxyl 500mg TID</a:t>
            </a:r>
            <a:r>
              <a:rPr altLang="en-US" lang="en-US"/>
              <a:t>*5/7. If one capsule of  Amoxy contains 250 mg, calculate number of capsules per dose</a:t>
            </a:r>
          </a:p>
          <a:p>
            <a:pPr indent="0" lvl="0" marL="0">
              <a:buNone/>
            </a:pPr>
            <a:endParaRPr altLang="en-US" lang="en-US"/>
          </a:p>
          <a:p>
            <a:pPr indent="0" lvl="0" marL="0">
              <a:buNone/>
            </a:pPr>
            <a:r>
              <a:rPr altLang="en-US" b="1" lang="en-US"/>
              <a:t>1</a:t>
            </a:r>
            <a:r>
              <a:rPr altLang="en-US" baseline="30000" b="1" lang="en-US"/>
              <a:t>st</a:t>
            </a:r>
            <a:r>
              <a:rPr altLang="en-US" b="1" lang="en-US"/>
              <a:t> Method</a:t>
            </a:r>
          </a:p>
          <a:p>
            <a:pPr indent="0" lvl="0" marL="0">
              <a:buNone/>
            </a:pPr>
            <a:r>
              <a:rPr altLang="en-US" lang="en-US"/>
              <a:t>500</a:t>
            </a:r>
            <a:r>
              <a:rPr altLang="en-US" lang="en-US"/>
              <a:t>*3 = 1500 mg per day</a:t>
            </a:r>
          </a:p>
          <a:p>
            <a:pPr indent="0" lvl="0" marL="0">
              <a:buNone/>
            </a:pPr>
            <a:r>
              <a:rPr altLang="en-US" lang="en-US"/>
              <a:t>1500</a:t>
            </a:r>
            <a:r>
              <a:rPr altLang="en-US" lang="en-US"/>
              <a:t>*5 = 7500 mg dose</a:t>
            </a:r>
          </a:p>
          <a:p>
            <a:pPr indent="0" lvl="0" marL="0">
              <a:buNone/>
            </a:pPr>
            <a:r>
              <a:rPr altLang="en-US" lang="en-US"/>
              <a:t>250 mg = 1 capsule</a:t>
            </a:r>
          </a:p>
          <a:p>
            <a:pPr indent="0" lvl="0" marL="0">
              <a:buNone/>
            </a:pPr>
            <a:r>
              <a:rPr altLang="en-US" lang="en-US"/>
              <a:t>7500 mg = ? Capsules</a:t>
            </a:r>
          </a:p>
          <a:p>
            <a:pPr indent="0" lvl="0" marL="0">
              <a:buNone/>
            </a:pPr>
            <a:r>
              <a:rPr altLang="en-US" lang="en-US"/>
              <a:t>7500/250 = 30 Capsules</a:t>
            </a:r>
          </a:p>
          <a:p>
            <a:pPr indent="0" lvl="0" marL="0"/>
            <a:endParaRPr altLang="en-US" lang="en-US"/>
          </a:p>
        </p:txBody>
      </p:sp>
    </p:spTree>
  </p:cSld>
  <p:clrMapOvr>
    <a:masterClrMapping/>
  </p:clrMapOvr>
  <p:transition spd="slow" advClick="1">
    <p:wheel spokes="1"/>
  </p:transition>
  <p:timing/>
</p:sld>
</file>

<file path=ppt/slides/slide564.xml><?xml version="1.0" encoding="utf-8"?>
<p:sld xmlns:a="http://schemas.openxmlformats.org/drawingml/2006/main" xmlns:r="http://schemas.openxmlformats.org/officeDocument/2006/relationships" xmlns:p="http://schemas.openxmlformats.org/presentationml/2006/main" showMasterSp="1">
  <p:cSld>
    <p:spTree>
      <p:nvGrpSpPr>
        <p:cNvPr id="1660" name=""/>
        <p:cNvGrpSpPr/>
        <p:nvPr/>
      </p:nvGrpSpPr>
      <p:grpSpPr>
        <a:xfrm rot="0">
          <a:off x="0" y="0"/>
          <a:ext cx="0" cy="0"/>
          <a:chOff x="0" y="0"/>
          <a:chExt cx="0" cy="0"/>
        </a:xfrm>
      </p:grpSpPr>
      <p:sp>
        <p:nvSpPr>
          <p:cNvPr id="1049371" name=""/>
          <p:cNvSpPr/>
          <p:nvPr>
            <p:ph sz="full" idx="1"/>
          </p:nvPr>
        </p:nvSpPr>
        <p:spPr>
          <a:xfrm rot="0">
            <a:off x="457200" y="304800"/>
            <a:ext cx="8229600" cy="63246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lang="en-US"/>
              <a:t>2</a:t>
            </a:r>
            <a:r>
              <a:rPr altLang="en-US" baseline="30000" b="1" lang="en-US"/>
              <a:t>nd</a:t>
            </a:r>
            <a:r>
              <a:rPr altLang="en-US" b="1" lang="en-US"/>
              <a:t> Method</a:t>
            </a:r>
          </a:p>
          <a:p>
            <a:pPr indent="0" lvl="0" marL="0">
              <a:buNone/>
            </a:pPr>
            <a:r>
              <a:rPr altLang="en-US" lang="en-US"/>
              <a:t>500/250 = 2 capsules</a:t>
            </a:r>
          </a:p>
          <a:p>
            <a:pPr indent="0" lvl="0" marL="0">
              <a:buNone/>
            </a:pPr>
            <a:r>
              <a:rPr altLang="en-US" lang="en-US"/>
              <a:t>Per day = 2</a:t>
            </a:r>
            <a:r>
              <a:rPr altLang="en-US" lang="en-US"/>
              <a:t>*3 = 6 Capsules</a:t>
            </a:r>
          </a:p>
          <a:p>
            <a:pPr indent="0" lvl="0" marL="0">
              <a:buNone/>
            </a:pPr>
            <a:r>
              <a:rPr altLang="en-US" lang="en-US"/>
              <a:t>Per dose = 6</a:t>
            </a:r>
            <a:r>
              <a:rPr altLang="en-US" lang="en-US"/>
              <a:t>*5 = 30 Capsules</a:t>
            </a:r>
          </a:p>
          <a:p>
            <a:pPr indent="0" lvl="0" marL="0">
              <a:buNone/>
            </a:pPr>
            <a:endParaRPr altLang="en-US" lang="en-US"/>
          </a:p>
          <a:p>
            <a:pPr indent="0" lvl="0" marL="0">
              <a:buNone/>
            </a:pPr>
            <a:r>
              <a:rPr altLang="en-US" lang="en-US"/>
              <a:t>2. IV Floxapen 250 mg QID</a:t>
            </a:r>
            <a:r>
              <a:rPr altLang="en-US" lang="en-US"/>
              <a:t>*7/7. If a vial of floxapen contains 500 mg which is reconstituted with 2mls of water for injection, calculate the number of mls for a given dose, number of mls per day and mls for the total dose</a:t>
            </a:r>
          </a:p>
          <a:p>
            <a:pPr indent="0" lvl="0" marL="0">
              <a:buNone/>
            </a:pPr>
            <a:r>
              <a:rPr altLang="en-US" lang="en-US"/>
              <a:t>500mg = 2mls</a:t>
            </a:r>
          </a:p>
          <a:p>
            <a:pPr indent="0" lvl="0" marL="0">
              <a:buNone/>
            </a:pPr>
            <a:r>
              <a:rPr altLang="en-US" lang="en-US"/>
              <a:t>250mg = 1ml</a:t>
            </a:r>
          </a:p>
          <a:p>
            <a:pPr indent="0" lvl="0" marL="0">
              <a:buNone/>
            </a:pPr>
            <a:r>
              <a:rPr altLang="en-US" lang="en-US"/>
              <a:t>Per day = 1</a:t>
            </a:r>
            <a:r>
              <a:rPr altLang="en-US" lang="en-US"/>
              <a:t>*4 = 4mls</a:t>
            </a:r>
          </a:p>
          <a:p>
            <a:pPr indent="0" lvl="0" marL="0">
              <a:buNone/>
            </a:pPr>
            <a:r>
              <a:rPr altLang="en-US" lang="en-US"/>
              <a:t>Total dose = 4</a:t>
            </a:r>
            <a:r>
              <a:rPr altLang="en-US" lang="en-US"/>
              <a:t>*7 = 28mls</a:t>
            </a:r>
          </a:p>
        </p:txBody>
      </p:sp>
    </p:spTree>
  </p:cSld>
  <p:clrMapOvr>
    <a:masterClrMapping/>
  </p:clrMapOvr>
  <p:transition spd="slow" advClick="1">
    <p:wheel spokes="1"/>
  </p:transition>
  <p:timing/>
</p:sld>
</file>

<file path=ppt/slides/slide565.xml><?xml version="1.0" encoding="utf-8"?>
<p:sld xmlns:a="http://schemas.openxmlformats.org/drawingml/2006/main" xmlns:r="http://schemas.openxmlformats.org/officeDocument/2006/relationships" xmlns:p="http://schemas.openxmlformats.org/presentationml/2006/main" showMasterSp="1">
  <p:cSld>
    <p:spTree>
      <p:nvGrpSpPr>
        <p:cNvPr id="1661" name=""/>
        <p:cNvGrpSpPr/>
        <p:nvPr/>
      </p:nvGrpSpPr>
      <p:grpSpPr>
        <a:xfrm rot="0">
          <a:off x="0" y="0"/>
          <a:ext cx="0" cy="0"/>
          <a:chOff x="0" y="0"/>
          <a:chExt cx="0" cy="0"/>
        </a:xfrm>
      </p:grpSpPr>
      <p:sp>
        <p:nvSpPr>
          <p:cNvPr id="1049372" name=""/>
          <p:cNvSpPr/>
          <p:nvPr>
            <p:ph sz="full" idx="1"/>
          </p:nvPr>
        </p:nvSpPr>
        <p:spPr>
          <a:xfrm rot="0">
            <a:off x="457200" y="685800"/>
            <a:ext cx="8229600" cy="56388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lang="en-US"/>
              <a:t>Assignment</a:t>
            </a:r>
          </a:p>
          <a:p>
            <a:pPr indent="0" lvl="0" marL="0">
              <a:buNone/>
            </a:pPr>
            <a:r>
              <a:rPr altLang="en-US" lang="en-US"/>
              <a:t>1. Calculate the number of tablets per dose, per day and total dose</a:t>
            </a:r>
          </a:p>
          <a:p>
            <a:pPr indent="0" lvl="0" marL="0">
              <a:buNone/>
            </a:pPr>
            <a:r>
              <a:rPr altLang="en-US" lang="en-US"/>
              <a:t>a) PO Tab Paracetamol 1g TDS</a:t>
            </a:r>
            <a:r>
              <a:rPr altLang="en-US" lang="en-US"/>
              <a:t>*3/7, if a tablet of Paracetamol contains 500mg</a:t>
            </a:r>
          </a:p>
          <a:p>
            <a:pPr indent="0" lvl="0" marL="0">
              <a:buNone/>
            </a:pPr>
            <a:r>
              <a:rPr altLang="en-US" lang="en-US"/>
              <a:t>b) PO Tab Brufen 400mg TDS</a:t>
            </a:r>
            <a:r>
              <a:rPr altLang="en-US" lang="en-US"/>
              <a:t>*3/7, if a tablet of Brufen contains 200mg</a:t>
            </a:r>
          </a:p>
          <a:p>
            <a:pPr indent="0" lvl="0" marL="0">
              <a:buNone/>
            </a:pPr>
            <a:r>
              <a:rPr altLang="en-US" lang="en-US"/>
              <a:t>d) PO Tab Septrin 960mg BD</a:t>
            </a:r>
            <a:r>
              <a:rPr altLang="en-US" lang="en-US"/>
              <a:t>*5/7, if a tablet of Septrin contains 480mg</a:t>
            </a:r>
          </a:p>
          <a:p>
            <a:pPr indent="0" lvl="0" marL="0">
              <a:buNone/>
            </a:pPr>
            <a:r>
              <a:rPr altLang="en-US" lang="en-US"/>
              <a:t>e) PO Tab Erythromycin 500mg QID</a:t>
            </a:r>
            <a:r>
              <a:rPr altLang="en-US" lang="en-US"/>
              <a:t>*5/7, if a tablet of Erythromycin contains 250mg</a:t>
            </a:r>
          </a:p>
          <a:p>
            <a:pPr indent="0" lvl="0" marL="0">
              <a:buNone/>
            </a:pPr>
            <a:r>
              <a:rPr altLang="en-US" lang="en-US"/>
              <a:t>f) PO Tab Digoxin 0.125mg OD</a:t>
            </a:r>
            <a:r>
              <a:rPr altLang="en-US" lang="en-US"/>
              <a:t>*4/7</a:t>
            </a:r>
          </a:p>
        </p:txBody>
      </p:sp>
    </p:spTree>
  </p:cSld>
  <p:clrMapOvr>
    <a:masterClrMapping/>
  </p:clrMapOvr>
  <p:transition spd="slow" advClick="1">
    <p:wheel spokes="1"/>
  </p:transition>
  <p:timing/>
</p:sld>
</file>

<file path=ppt/slides/slide566.xml><?xml version="1.0" encoding="utf-8"?>
<p:sld xmlns:a="http://schemas.openxmlformats.org/drawingml/2006/main" xmlns:r="http://schemas.openxmlformats.org/officeDocument/2006/relationships" xmlns:p="http://schemas.openxmlformats.org/presentationml/2006/main" showMasterSp="1">
  <p:cSld>
    <p:spTree>
      <p:nvGrpSpPr>
        <p:cNvPr id="1662" name=""/>
        <p:cNvGrpSpPr/>
        <p:nvPr/>
      </p:nvGrpSpPr>
      <p:grpSpPr>
        <a:xfrm rot="0">
          <a:off x="0" y="0"/>
          <a:ext cx="0" cy="0"/>
          <a:chOff x="0" y="0"/>
          <a:chExt cx="0" cy="0"/>
        </a:xfrm>
      </p:grpSpPr>
      <p:sp>
        <p:nvSpPr>
          <p:cNvPr id="1049373" name=""/>
          <p:cNvSpPr/>
          <p:nvPr>
            <p:ph sz="full" idx="1"/>
          </p:nvPr>
        </p:nvSpPr>
        <p:spPr>
          <a:xfrm rot="0">
            <a:off x="457200" y="838200"/>
            <a:ext cx="8229600" cy="54864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lang="en-US"/>
              <a:t>2. Calculate the number of mls per dose, per day and total dose of the following medications:</a:t>
            </a:r>
          </a:p>
          <a:p>
            <a:pPr indent="0" lvl="0" marL="0">
              <a:buNone/>
            </a:pPr>
            <a:r>
              <a:rPr altLang="en-US" lang="en-US"/>
              <a:t>a) IV Ceftriaxone 250 mg OD</a:t>
            </a:r>
            <a:r>
              <a:rPr altLang="en-US" lang="en-US"/>
              <a:t>*5/7, if a vial of ceftriaxone contains 1g and is diluted with 10 mls of water for injection</a:t>
            </a:r>
          </a:p>
          <a:p>
            <a:pPr indent="0" lvl="0" marL="0">
              <a:buNone/>
            </a:pPr>
            <a:r>
              <a:rPr altLang="en-US" lang="en-US"/>
              <a:t>b) IV Gentamicin 160 mg OD</a:t>
            </a:r>
            <a:r>
              <a:rPr altLang="en-US" lang="en-US"/>
              <a:t>*7/7, if an ampoule of gentamicin contains 80 mg in 2mls</a:t>
            </a:r>
          </a:p>
          <a:p>
            <a:pPr indent="0" lvl="0" marL="0">
              <a:buNone/>
            </a:pPr>
            <a:r>
              <a:rPr altLang="en-US" lang="en-US"/>
              <a:t>c) IM Diclofenac 100 mg OD</a:t>
            </a:r>
            <a:r>
              <a:rPr altLang="en-US" lang="en-US"/>
              <a:t>*3/7, if an ampoule of Diclofenac contains 75 mg in 2mls</a:t>
            </a:r>
          </a:p>
          <a:p>
            <a:pPr indent="0" lvl="0" marL="0">
              <a:buNone/>
            </a:pPr>
            <a:r>
              <a:rPr altLang="en-US" lang="en-US"/>
              <a:t>d) IV X – pen 4MU QID</a:t>
            </a:r>
            <a:r>
              <a:rPr altLang="en-US" lang="en-US"/>
              <a:t>*5/7, if a vial of X – pen contains 5MU and is diluted with 10mls</a:t>
            </a:r>
          </a:p>
          <a:p>
            <a:pPr indent="0" lvl="0" marL="0">
              <a:buNone/>
            </a:pPr>
            <a:endParaRPr altLang="en-US" lang="en-US"/>
          </a:p>
        </p:txBody>
      </p:sp>
    </p:spTree>
  </p:cSld>
  <p:clrMapOvr>
    <a:masterClrMapping/>
  </p:clrMapOvr>
  <p:transition spd="slow" advClick="1">
    <p:wheel spokes="1"/>
  </p:transition>
  <p:timing/>
</p:sld>
</file>

<file path=ppt/slides/slide567.xml><?xml version="1.0" encoding="utf-8"?>
<p:sld xmlns:a="http://schemas.openxmlformats.org/drawingml/2006/main" xmlns:r="http://schemas.openxmlformats.org/officeDocument/2006/relationships" xmlns:p="http://schemas.openxmlformats.org/presentationml/2006/main" showMasterSp="1">
  <p:cSld>
    <p:spTree>
      <p:nvGrpSpPr>
        <p:cNvPr id="1663" name=""/>
        <p:cNvGrpSpPr/>
        <p:nvPr/>
      </p:nvGrpSpPr>
      <p:grpSpPr>
        <a:xfrm rot="0">
          <a:off x="0" y="0"/>
          <a:ext cx="0" cy="0"/>
          <a:chOff x="0" y="0"/>
          <a:chExt cx="0" cy="0"/>
        </a:xfrm>
      </p:grpSpPr>
      <p:sp>
        <p:nvSpPr>
          <p:cNvPr id="1049374" name=""/>
          <p:cNvSpPr/>
          <p:nvPr>
            <p:ph type="title" sz="full" idx="0"/>
          </p:nvPr>
        </p:nvSpPr>
        <p:spPr>
          <a:xfrm rot="0">
            <a:off x="457200" y="228600"/>
            <a:ext cx="8229600" cy="838200"/>
          </a:xfrm>
          <a:prstGeom prst="rect"/>
          <a:noFill/>
          <a:ln>
            <a:noFill/>
          </a:ln>
        </p:spPr>
        <p:txBody>
          <a:bodyPr anchor="b" bIns="0" lIns="0" rIns="0" tIns="45720" vert="horz"/>
          <a:lstStyle>
            <a:lvl1pPr algn="l" fontAlgn="base" indent="0" latinLnBrk="1" marL="0" rtl="0">
              <a:lnSpc>
                <a:spcPct val="100000"/>
              </a:lnSpc>
              <a:spcBef>
                <a:spcPct val="0"/>
              </a:spcBef>
              <a:spcAft>
                <a:spcPct val="0"/>
              </a:spcAft>
              <a:buFontTx/>
              <a:buNone/>
              <a:defRPr baseline="0" b="0" sz="5000" i="0" u="none">
                <a:solidFill>
                  <a:schemeClr val="lt2"/>
                </a:solidFill>
                <a:latin typeface="Calibri" pitchFamily="34" charset="0"/>
                <a:sym typeface="Calibri" pitchFamily="34" charset="0"/>
              </a:defRPr>
            </a:lvl1pPr>
          </a:lstStyle>
          <a:p>
            <a:pPr lvl="0"/>
            <a:r>
              <a:rPr altLang="en-US" b="1" sz="4400" lang="en-US"/>
              <a:t>Procedures for Drug Administration</a:t>
            </a:r>
          </a:p>
        </p:txBody>
      </p:sp>
      <p:sp>
        <p:nvSpPr>
          <p:cNvPr id="1049375" name=""/>
          <p:cNvSpPr/>
          <p:nvPr>
            <p:ph sz="full" idx="1"/>
          </p:nvPr>
        </p:nvSpPr>
        <p:spPr>
          <a:xfrm rot="0">
            <a:off x="457200" y="1219200"/>
            <a:ext cx="8229600" cy="51054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algn="ctr" indent="0" lvl="0" marL="0">
              <a:buNone/>
            </a:pPr>
            <a:r>
              <a:rPr altLang="en-US" b="1" lang="en-US"/>
              <a:t>ASSIGNMENT:</a:t>
            </a:r>
            <a:r>
              <a:rPr altLang="en-US" lang="en-US"/>
              <a:t> </a:t>
            </a:r>
          </a:p>
          <a:p>
            <a:pPr indent="0" lvl="0" marL="0">
              <a:buNone/>
            </a:pPr>
            <a:r>
              <a:rPr altLang="en-US" lang="en-US"/>
              <a:t>Get the procedure of the following routes of drug administration from the handout</a:t>
            </a:r>
          </a:p>
          <a:p>
            <a:pPr indent="0" lvl="0" marL="0">
              <a:buFont typeface="Wingdings" pitchFamily="2" charset="2"/>
              <a:buChar char="Ø"/>
            </a:pPr>
            <a:r>
              <a:rPr altLang="en-US" lang="en-US"/>
              <a:t>Oral drug administration </a:t>
            </a:r>
          </a:p>
          <a:p>
            <a:pPr indent="0" lvl="0" marL="0">
              <a:buFont typeface="Wingdings" pitchFamily="2" charset="2"/>
              <a:buChar char="Ø"/>
            </a:pPr>
            <a:r>
              <a:rPr altLang="en-US" lang="en-US"/>
              <a:t>I</a:t>
            </a:r>
            <a:r>
              <a:rPr altLang="en-US" lang="en-US"/>
              <a:t>njectable drug administration from the handout.</a:t>
            </a:r>
          </a:p>
          <a:p>
            <a:pPr indent="0" lvl="0" marL="0">
              <a:buFont typeface="Wingdings" pitchFamily="2" charset="2"/>
              <a:buChar char="Ø"/>
            </a:pPr>
            <a:r>
              <a:rPr altLang="en-US" lang="en-US"/>
              <a:t>Ophthalmic drug application</a:t>
            </a:r>
          </a:p>
          <a:p>
            <a:pPr indent="0" lvl="0" marL="0">
              <a:buFont typeface="Wingdings" pitchFamily="2" charset="2"/>
              <a:buChar char="Ø"/>
            </a:pPr>
            <a:r>
              <a:rPr altLang="en-US" lang="en-US"/>
              <a:t>Ear drug administration</a:t>
            </a:r>
          </a:p>
          <a:p>
            <a:pPr indent="0" lvl="0" marL="0">
              <a:buFont typeface="Wingdings" pitchFamily="2" charset="2"/>
              <a:buChar char="Ø"/>
            </a:pPr>
            <a:r>
              <a:rPr altLang="en-US" lang="en-US"/>
              <a:t>Nasal drug administration</a:t>
            </a:r>
          </a:p>
        </p:txBody>
      </p:sp>
    </p:spTree>
  </p:cSld>
  <p:clrMapOvr>
    <a:masterClrMapping/>
  </p:clrMapOvr>
  <p:transition spd="slow" advClick="1">
    <p:wheel spokes="1"/>
  </p:transition>
  <p:timing/>
</p:sld>
</file>

<file path=ppt/slides/slide568.xml><?xml version="1.0" encoding="utf-8"?>
<p:sld xmlns:a="http://schemas.openxmlformats.org/drawingml/2006/main" xmlns:r="http://schemas.openxmlformats.org/officeDocument/2006/relationships" xmlns:p="http://schemas.openxmlformats.org/presentationml/2006/main" showMasterSp="1">
  <p:cSld>
    <p:spTree>
      <p:nvGrpSpPr>
        <p:cNvPr id="1664" name=""/>
        <p:cNvGrpSpPr/>
        <p:nvPr/>
      </p:nvGrpSpPr>
      <p:grpSpPr>
        <a:xfrm rot="0">
          <a:off x="0" y="0"/>
          <a:ext cx="0" cy="0"/>
          <a:chOff x="0" y="0"/>
          <a:chExt cx="0" cy="0"/>
        </a:xfrm>
      </p:grpSpPr>
      <p:sp>
        <p:nvSpPr>
          <p:cNvPr id="1049376" name=""/>
          <p:cNvSpPr/>
          <p:nvPr>
            <p:ph sz="full" idx="1"/>
          </p:nvPr>
        </p:nvSpPr>
        <p:spPr>
          <a:xfrm rot="0">
            <a:off x="457200" y="1066800"/>
            <a:ext cx="8229600" cy="52578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algn="ctr" indent="0" lvl="0" marL="0">
              <a:buNone/>
            </a:pPr>
            <a:r>
              <a:rPr altLang="en-US" b="1" lang="en-US"/>
              <a:t>OPHTHALMIC APPLICATION</a:t>
            </a:r>
          </a:p>
          <a:p>
            <a:pPr indent="0" lvl="0" marL="0">
              <a:buNone/>
            </a:pPr>
            <a:r>
              <a:rPr altLang="en-US" b="1" lang="en-US"/>
              <a:t>Requirements</a:t>
            </a:r>
          </a:p>
          <a:p>
            <a:pPr indent="0" lvl="0" marL="0">
              <a:buFont typeface="Wingdings" pitchFamily="2" charset="2"/>
              <a:buChar char="Ø"/>
            </a:pPr>
            <a:r>
              <a:rPr altLang="en-US" lang="en-US"/>
              <a:t>Medicine with dropper</a:t>
            </a:r>
          </a:p>
          <a:p>
            <a:pPr indent="0" lvl="0" marL="0">
              <a:buFont typeface="Wingdings" pitchFamily="2" charset="2"/>
              <a:buChar char="Ø"/>
            </a:pPr>
            <a:r>
              <a:rPr altLang="en-US" lang="en-US"/>
              <a:t>Cotton wool or tissue</a:t>
            </a:r>
          </a:p>
          <a:p>
            <a:pPr indent="0" lvl="0" marL="0">
              <a:buFont typeface="Wingdings" pitchFamily="2" charset="2"/>
              <a:buChar char="Ø"/>
            </a:pPr>
            <a:r>
              <a:rPr altLang="en-US" lang="en-US"/>
              <a:t>Wash basin with warm water and a wash cloth</a:t>
            </a:r>
          </a:p>
          <a:p>
            <a:pPr indent="0" lvl="0" marL="0">
              <a:buFont typeface="Wingdings" pitchFamily="2" charset="2"/>
              <a:buChar char="Ø"/>
            </a:pPr>
            <a:r>
              <a:rPr altLang="en-US" lang="en-US"/>
              <a:t>Eye pads if necessary</a:t>
            </a:r>
          </a:p>
          <a:p>
            <a:pPr indent="0" lvl="0" marL="0">
              <a:buFont typeface="Wingdings" pitchFamily="2" charset="2"/>
              <a:buChar char="Ø"/>
            </a:pPr>
            <a:r>
              <a:rPr altLang="en-US" lang="en-US"/>
              <a:t>Examination gloves</a:t>
            </a:r>
          </a:p>
          <a:p>
            <a:pPr indent="0" lvl="0" marL="0">
              <a:buFont typeface="Wingdings" pitchFamily="2" charset="2"/>
              <a:buChar char="Ø"/>
            </a:pPr>
            <a:r>
              <a:rPr altLang="en-US" lang="en-US"/>
              <a:t>Patient’s charts</a:t>
            </a:r>
          </a:p>
          <a:p>
            <a:pPr indent="0" lvl="0" marL="0">
              <a:buFont typeface="Wingdings" pitchFamily="2" charset="2"/>
              <a:buChar char="Ø"/>
            </a:pPr>
            <a:endParaRPr altLang="en-US" lang="en-US"/>
          </a:p>
        </p:txBody>
      </p:sp>
    </p:spTree>
  </p:cSld>
  <p:clrMapOvr>
    <a:masterClrMapping/>
  </p:clrMapOvr>
  <p:transition spd="slow" advClick="1">
    <p:wheel spokes="1"/>
  </p:transition>
</p:sld>
</file>

<file path=ppt/slides/slide569.xml><?xml version="1.0" encoding="utf-8"?>
<p:sld xmlns:a="http://schemas.openxmlformats.org/drawingml/2006/main" xmlns:r="http://schemas.openxmlformats.org/officeDocument/2006/relationships" xmlns:p="http://schemas.openxmlformats.org/presentationml/2006/main" showMasterSp="1">
  <p:cSld>
    <p:spTree>
      <p:nvGrpSpPr>
        <p:cNvPr id="1665" name=""/>
        <p:cNvGrpSpPr/>
        <p:nvPr/>
      </p:nvGrpSpPr>
      <p:grpSpPr>
        <a:xfrm rot="0">
          <a:off x="0" y="0"/>
          <a:ext cx="0" cy="0"/>
          <a:chOff x="0" y="0"/>
          <a:chExt cx="0" cy="0"/>
        </a:xfrm>
      </p:grpSpPr>
      <p:sp>
        <p:nvSpPr>
          <p:cNvPr id="1049377" name=""/>
          <p:cNvSpPr/>
          <p:nvPr>
            <p:ph sz="full" idx="1"/>
          </p:nvPr>
        </p:nvSpPr>
        <p:spPr>
          <a:xfrm rot="0">
            <a:off x="457200" y="762000"/>
            <a:ext cx="8229600" cy="55626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lang="en-US"/>
              <a:t>Steps</a:t>
            </a:r>
          </a:p>
          <a:p>
            <a:pPr indent="0" lvl="0" marL="0">
              <a:buFont typeface="Wingdings" pitchFamily="2" charset="2"/>
              <a:buChar char="Ø"/>
            </a:pPr>
            <a:r>
              <a:rPr altLang="en-US" lang="en-US"/>
              <a:t>Counter – check the medicine with the treatment sheet</a:t>
            </a:r>
          </a:p>
          <a:p>
            <a:pPr indent="0" lvl="0" marL="0">
              <a:buFont typeface="Wingdings" pitchFamily="2" charset="2"/>
              <a:buChar char="Ø"/>
            </a:pPr>
            <a:r>
              <a:rPr altLang="en-US" lang="en-US"/>
              <a:t>Identify the patient and explain the procedure to the patient </a:t>
            </a:r>
          </a:p>
          <a:p>
            <a:pPr indent="0" lvl="0" marL="0">
              <a:buFont typeface="Wingdings" pitchFamily="2" charset="2"/>
              <a:buChar char="Ø"/>
            </a:pPr>
            <a:r>
              <a:rPr altLang="en-US" lang="en-US"/>
              <a:t>Wash hands</a:t>
            </a:r>
          </a:p>
          <a:p>
            <a:pPr indent="0" lvl="0" marL="0">
              <a:buFont typeface="Wingdings" pitchFamily="2" charset="2"/>
              <a:buChar char="Ø"/>
            </a:pPr>
            <a:r>
              <a:rPr altLang="en-US" lang="en-US"/>
              <a:t>Put on gloves and goggles if necessary</a:t>
            </a:r>
          </a:p>
          <a:p>
            <a:pPr indent="0" lvl="0" marL="0">
              <a:buFont typeface="Wingdings" pitchFamily="2" charset="2"/>
              <a:buChar char="Ø"/>
            </a:pPr>
            <a:r>
              <a:rPr altLang="en-US" lang="en-US"/>
              <a:t>Clean eyes using cotton balls one for each eye</a:t>
            </a:r>
          </a:p>
          <a:p>
            <a:pPr indent="0" lvl="0" marL="0">
              <a:buFont typeface="Wingdings" pitchFamily="2" charset="2"/>
              <a:buChar char="Ø"/>
            </a:pPr>
            <a:r>
              <a:rPr altLang="en-US" lang="en-US"/>
              <a:t>Wipe from medial canthus</a:t>
            </a:r>
            <a:r>
              <a:rPr altLang="en-US" lang="en-US">
                <a:solidFill>
                  <a:srgbClr val="FF0000"/>
                </a:solidFill>
              </a:rPr>
              <a:t> </a:t>
            </a:r>
            <a:r>
              <a:rPr altLang="en-US" lang="en-US"/>
              <a:t>to the lateral canthus to avoid infection of the lacrimal ducts</a:t>
            </a:r>
          </a:p>
          <a:p>
            <a:pPr indent="0" lvl="0" marL="0">
              <a:buFont typeface="Wingdings" pitchFamily="2" charset="2"/>
              <a:buChar char="Ø"/>
            </a:pPr>
            <a:r>
              <a:rPr altLang="en-US" lang="en-US"/>
              <a:t>If the eyes have dried secretions, place a damp cloth/ cotton ball for a few minutes to loosen them</a:t>
            </a:r>
          </a:p>
          <a:p>
            <a:pPr indent="0" lvl="0" marL="0"/>
            <a:endParaRPr altLang="en-US" lang="en-US"/>
          </a:p>
          <a:p>
            <a:pPr indent="0" lvl="0" marL="0"/>
            <a:endParaRPr altLang="en-US" lang="en-US"/>
          </a:p>
          <a:p>
            <a:pPr indent="0" lvl="0" marL="0"/>
            <a:endParaRPr altLang="en-US" lang="en-US"/>
          </a:p>
        </p:txBody>
      </p:sp>
    </p:spTree>
  </p:cSld>
  <p:clrMapOvr>
    <a:masterClrMapping/>
  </p:clrMapOvr>
  <p:transition spd="slow" advClick="1">
    <p:wheel spokes="1"/>
  </p:transition>
  <p:timing/>
</p:sld>
</file>

<file path=ppt/slides/slide57.xml><?xml version="1.0" encoding="utf-8"?>
<p:sld xmlns:a="http://schemas.openxmlformats.org/drawingml/2006/main" xmlns:r="http://schemas.openxmlformats.org/officeDocument/2006/relationships" xmlns:p="http://schemas.openxmlformats.org/presentationml/2006/main" showMasterSp="1">
  <p:cSld>
    <p:spTree>
      <p:nvGrpSpPr>
        <p:cNvPr id="1139" name=""/>
        <p:cNvGrpSpPr/>
        <p:nvPr/>
      </p:nvGrpSpPr>
      <p:grpSpPr>
        <a:xfrm rot="0">
          <a:off x="0" y="0"/>
          <a:ext cx="0" cy="0"/>
          <a:chOff x="0" y="0"/>
          <a:chExt cx="0" cy="0"/>
        </a:xfrm>
      </p:grpSpPr>
      <p:sp>
        <p:nvSpPr>
          <p:cNvPr id="1048669" name=""/>
          <p:cNvSpPr/>
          <p:nvPr>
            <p:ph sz="full" idx="1"/>
          </p:nvPr>
        </p:nvSpPr>
        <p:spPr>
          <a:xfrm rot="0">
            <a:off x="457200" y="457200"/>
            <a:ext cx="8229600" cy="60960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eaLnBrk="1" hangingPunct="1" indent="0" latinLnBrk="1" lvl="0" marL="0">
              <a:buClr>
                <a:srgbClr val="DE6C36"/>
              </a:buClr>
              <a:buFont typeface="Arial" pitchFamily="0" charset="0"/>
              <a:buNone/>
            </a:pPr>
            <a:r>
              <a:rPr altLang="en-US" b="1" lang="en-US"/>
              <a:t>GUIDELINES TO KEEP IN MIND</a:t>
            </a:r>
          </a:p>
          <a:p>
            <a:pPr eaLnBrk="1" hangingPunct="1" indent="0" latinLnBrk="1" lvl="0" marL="0">
              <a:buClr>
                <a:srgbClr val="DE6C36"/>
              </a:buClr>
              <a:buFont typeface="Wingdings" pitchFamily="2" charset="2"/>
              <a:buChar char="Ø"/>
            </a:pPr>
            <a:r>
              <a:rPr altLang="en-US" lang="en-US"/>
              <a:t>A</a:t>
            </a:r>
            <a:r>
              <a:rPr altLang="en-US" lang="en-US"/>
              <a:t>lways hold personal information in confidence and use discretion in sharing this information.</a:t>
            </a:r>
          </a:p>
          <a:p>
            <a:pPr eaLnBrk="1" hangingPunct="1" indent="0" latinLnBrk="1" lvl="0" marL="0">
              <a:buClr>
                <a:srgbClr val="DE6C36"/>
              </a:buClr>
              <a:buFont typeface="Wingdings" pitchFamily="2" charset="2"/>
              <a:buChar char="Ø"/>
            </a:pPr>
            <a:r>
              <a:rPr altLang="en-US" lang="en-US"/>
              <a:t>A</a:t>
            </a:r>
            <a:r>
              <a:rPr altLang="en-US" lang="en-US"/>
              <a:t>lways remember that it is your responsibility to keep abreast with current trends in the nursing profession so as to maintain competence in nursing practice through continuing education.</a:t>
            </a:r>
          </a:p>
          <a:p>
            <a:pPr eaLnBrk="1" hangingPunct="1" indent="0" latinLnBrk="1" lvl="0" marL="0">
              <a:buClr>
                <a:srgbClr val="DE6C36"/>
              </a:buClr>
              <a:buFont typeface="Wingdings" pitchFamily="2" charset="2"/>
              <a:buChar char="Ø"/>
            </a:pPr>
            <a:r>
              <a:rPr altLang="en-US" lang="en-US"/>
              <a:t>Always maintain the highest standards of nursing care possible within the given reality of a specific situation.</a:t>
            </a:r>
          </a:p>
          <a:p>
            <a:pPr eaLnBrk="1" hangingPunct="1" indent="0" latinLnBrk="1" lvl="0" marL="0">
              <a:buClr>
                <a:srgbClr val="DE6C36"/>
              </a:buClr>
              <a:buFont typeface="Wingdings" pitchFamily="2" charset="2"/>
              <a:buChar char="Ø"/>
            </a:pPr>
            <a:r>
              <a:rPr altLang="en-US" lang="en-US"/>
              <a:t>When accepting any responsibilities delegated to you, ensure that you are competent to carry out the assignment.</a:t>
            </a:r>
          </a:p>
          <a:p>
            <a:pPr eaLnBrk="1" hangingPunct="1" indent="0" latinLnBrk="1" lvl="0" marL="0">
              <a:buClr>
                <a:srgbClr val="DE6C36"/>
              </a:buClr>
              <a:buFont typeface="Wingdings" pitchFamily="2" charset="2"/>
              <a:buChar char="Ø"/>
            </a:pPr>
            <a:r>
              <a:rPr altLang="en-US" lang="en-US"/>
              <a:t>Maintain professional standards of personal conduct that reflect credit upon the profession at all times.</a:t>
            </a:r>
          </a:p>
          <a:p>
            <a:pPr eaLnBrk="1" hangingPunct="1" indent="0" latinLnBrk="1" lvl="0" marL="0">
              <a:buClr>
                <a:srgbClr val="DE6C36"/>
              </a:buClr>
              <a:buNone/>
            </a:pPr>
            <a:endParaRPr altLang="en-US" lang="en-US"/>
          </a:p>
        </p:txBody>
      </p:sp>
    </p:spTree>
  </p:cSld>
  <p:clrMapOvr>
    <a:masterClrMapping/>
  </p:clrMapOvr>
  <p:transition spd="slow" advClick="1">
    <p:wheel spokes="1"/>
  </p:transition>
  <p:timing/>
</p:sld>
</file>

<file path=ppt/slides/slide570.xml><?xml version="1.0" encoding="utf-8"?>
<p:sld xmlns:a="http://schemas.openxmlformats.org/drawingml/2006/main" xmlns:r="http://schemas.openxmlformats.org/officeDocument/2006/relationships" xmlns:p="http://schemas.openxmlformats.org/presentationml/2006/main" showMasterSp="1">
  <p:cSld>
    <p:spTree>
      <p:nvGrpSpPr>
        <p:cNvPr id="1666" name=""/>
        <p:cNvGrpSpPr/>
        <p:nvPr/>
      </p:nvGrpSpPr>
      <p:grpSpPr>
        <a:xfrm rot="0">
          <a:off x="0" y="0"/>
          <a:ext cx="0" cy="0"/>
          <a:chOff x="0" y="0"/>
          <a:chExt cx="0" cy="0"/>
        </a:xfrm>
      </p:grpSpPr>
      <p:sp>
        <p:nvSpPr>
          <p:cNvPr id="1049378" name=""/>
          <p:cNvSpPr/>
          <p:nvPr>
            <p:ph sz="full" idx="1"/>
          </p:nvPr>
        </p:nvSpPr>
        <p:spPr>
          <a:xfrm rot="0">
            <a:off x="457200" y="609600"/>
            <a:ext cx="8229600" cy="57150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lvl="0">
              <a:buFont typeface="Wingdings" pitchFamily="2" charset="2"/>
              <a:buChar char="Ø"/>
            </a:pPr>
            <a:r>
              <a:rPr altLang="en-US" lang="en-US"/>
              <a:t>Ask the patient to lie in supine position or tilt the head if seated. This position facilitates instillation of medication</a:t>
            </a:r>
          </a:p>
          <a:p>
            <a:pPr lvl="0">
              <a:buFont typeface="Wingdings" pitchFamily="2" charset="2"/>
              <a:buChar char="Ø"/>
            </a:pPr>
            <a:r>
              <a:rPr altLang="en-US" lang="en-US"/>
              <a:t>With tissue / wash towel resting below the lower lid, gently press down the bony orbit retracting the lower lid using the thumb or forefinger. This exposes the conjunctiva sac allowing proper administration.</a:t>
            </a:r>
          </a:p>
          <a:p>
            <a:pPr lvl="0">
              <a:buNone/>
            </a:pPr>
            <a:endParaRPr altLang="en-US" lang="en-US"/>
          </a:p>
          <a:p>
            <a:pPr lvl="0">
              <a:buNone/>
            </a:pPr>
            <a:r>
              <a:rPr altLang="en-US" b="1" i="1" lang="en-US"/>
              <a:t>Giving Eye Drops</a:t>
            </a:r>
          </a:p>
          <a:p>
            <a:pPr lvl="0">
              <a:buFont typeface="Wingdings" pitchFamily="2" charset="2"/>
              <a:buChar char="Ø"/>
            </a:pPr>
            <a:r>
              <a:rPr altLang="en-US" lang="en-US"/>
              <a:t>Check the bottle to ensure it is the right medication for the patient</a:t>
            </a:r>
          </a:p>
          <a:p>
            <a:pPr lvl="0">
              <a:buFont typeface="Wingdings" pitchFamily="2" charset="2"/>
              <a:buChar char="Ø"/>
            </a:pPr>
            <a:r>
              <a:rPr altLang="en-US" lang="en-US"/>
              <a:t>Ask the patient to look up, this reduces blinking reflexes and lifts cornea away</a:t>
            </a:r>
          </a:p>
        </p:txBody>
      </p:sp>
    </p:spTree>
  </p:cSld>
  <p:clrMapOvr>
    <a:masterClrMapping/>
  </p:clrMapOvr>
  <p:transition spd="slow" advClick="1">
    <p:wheel spokes="1"/>
  </p:transition>
  <p:timing/>
</p:sld>
</file>

<file path=ppt/slides/slide571.xml><?xml version="1.0" encoding="utf-8"?>
<p:sld xmlns:a="http://schemas.openxmlformats.org/drawingml/2006/main" xmlns:r="http://schemas.openxmlformats.org/officeDocument/2006/relationships" xmlns:p="http://schemas.openxmlformats.org/presentationml/2006/main" showMasterSp="1">
  <p:cSld>
    <p:spTree>
      <p:nvGrpSpPr>
        <p:cNvPr id="1667" name=""/>
        <p:cNvGrpSpPr/>
        <p:nvPr/>
      </p:nvGrpSpPr>
      <p:grpSpPr>
        <a:xfrm rot="0">
          <a:off x="0" y="0"/>
          <a:ext cx="0" cy="0"/>
          <a:chOff x="0" y="0"/>
          <a:chExt cx="0" cy="0"/>
        </a:xfrm>
      </p:grpSpPr>
      <p:sp>
        <p:nvSpPr>
          <p:cNvPr id="1049379" name=""/>
          <p:cNvSpPr/>
          <p:nvPr>
            <p:ph sz="full" idx="1"/>
          </p:nvPr>
        </p:nvSpPr>
        <p:spPr>
          <a:xfrm rot="0">
            <a:off x="457200" y="1143000"/>
            <a:ext cx="8229600" cy="51816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lvl="0">
              <a:buFont typeface="Wingdings" pitchFamily="2" charset="2"/>
              <a:buChar char="Ø"/>
            </a:pPr>
            <a:r>
              <a:rPr altLang="en-US" lang="en-US"/>
              <a:t>Instill the prescribed drops into the center of the inverted lower lid, then press gently in the inner canthus. This blocks the lacrimal glands hence protects the drug from entering into it.</a:t>
            </a:r>
          </a:p>
          <a:p>
            <a:pPr lvl="0">
              <a:buFont typeface="Wingdings" pitchFamily="2" charset="2"/>
              <a:buChar char="Ø"/>
            </a:pPr>
            <a:r>
              <a:rPr altLang="en-US" lang="en-US"/>
              <a:t>Instruct the patient to close the eyes and apply gentle pressure on the eyelids. This helps to distribute the medicine</a:t>
            </a:r>
          </a:p>
          <a:p>
            <a:pPr lvl="0">
              <a:buFont typeface="Wingdings" pitchFamily="2" charset="2"/>
              <a:buChar char="Ø"/>
            </a:pPr>
            <a:r>
              <a:rPr altLang="en-US" lang="en-US"/>
              <a:t>Wipe off any excess medication using cotton wool</a:t>
            </a:r>
          </a:p>
          <a:p>
            <a:pPr lvl="0">
              <a:buFont typeface="Wingdings" pitchFamily="2" charset="2"/>
              <a:buChar char="Ø"/>
            </a:pPr>
            <a:r>
              <a:rPr altLang="en-US" lang="en-US"/>
              <a:t>Remove gloves and wash hands</a:t>
            </a:r>
          </a:p>
          <a:p>
            <a:pPr lvl="0">
              <a:buFont typeface="Wingdings" pitchFamily="2" charset="2"/>
              <a:buChar char="Ø"/>
            </a:pPr>
            <a:r>
              <a:rPr altLang="en-US" lang="en-US"/>
              <a:t>Return medication to their proper store then document</a:t>
            </a:r>
          </a:p>
        </p:txBody>
      </p:sp>
    </p:spTree>
  </p:cSld>
  <p:clrMapOvr>
    <a:masterClrMapping/>
  </p:clrMapOvr>
  <p:transition spd="slow" advClick="1">
    <p:wheel spokes="1"/>
  </p:transition>
  <p:timing/>
</p:sld>
</file>

<file path=ppt/slides/slide572.xml><?xml version="1.0" encoding="utf-8"?>
<p:sld xmlns:a="http://schemas.openxmlformats.org/drawingml/2006/main" xmlns:r="http://schemas.openxmlformats.org/officeDocument/2006/relationships" xmlns:p="http://schemas.openxmlformats.org/presentationml/2006/main" showMasterSp="1">
  <p:cSld>
    <p:spTree>
      <p:nvGrpSpPr>
        <p:cNvPr id="1668" name=""/>
        <p:cNvGrpSpPr/>
        <p:nvPr/>
      </p:nvGrpSpPr>
      <p:grpSpPr>
        <a:xfrm rot="0">
          <a:off x="0" y="0"/>
          <a:ext cx="0" cy="0"/>
          <a:chOff x="0" y="0"/>
          <a:chExt cx="0" cy="0"/>
        </a:xfrm>
      </p:grpSpPr>
      <p:sp>
        <p:nvSpPr>
          <p:cNvPr id="1049380" name=""/>
          <p:cNvSpPr/>
          <p:nvPr>
            <p:ph sz="full" idx="1"/>
          </p:nvPr>
        </p:nvSpPr>
        <p:spPr>
          <a:xfrm rot="0">
            <a:off x="457200" y="990600"/>
            <a:ext cx="8229600" cy="53340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i="1" lang="en-US"/>
              <a:t>Application of Ointment</a:t>
            </a:r>
          </a:p>
          <a:p>
            <a:pPr indent="0" lvl="0" marL="0">
              <a:buFont typeface="Wingdings" pitchFamily="2" charset="2"/>
              <a:buChar char="Ø"/>
            </a:pPr>
            <a:r>
              <a:rPr altLang="en-US" lang="en-US"/>
              <a:t>Before administration wipe the tube with a clean cotton ball and discard some little ointment. This preserves/ensures sterility of the drug</a:t>
            </a:r>
          </a:p>
          <a:p>
            <a:pPr indent="0" lvl="0" marL="0">
              <a:buFont typeface="Wingdings" pitchFamily="2" charset="2"/>
              <a:buChar char="Ø"/>
            </a:pPr>
            <a:r>
              <a:rPr altLang="en-US" lang="en-US"/>
              <a:t>Apply ointment inside the lower lid from inner to outer canthers</a:t>
            </a:r>
          </a:p>
          <a:p>
            <a:pPr indent="0" lvl="0" marL="0">
              <a:buFont typeface="Wingdings" pitchFamily="2" charset="2"/>
              <a:buChar char="Ø"/>
            </a:pPr>
            <a:r>
              <a:rPr altLang="en-US" lang="en-US"/>
              <a:t>Do not touch the eye with the tip</a:t>
            </a:r>
          </a:p>
          <a:p>
            <a:pPr indent="0" lvl="0" marL="0">
              <a:buFont typeface="Wingdings" pitchFamily="2" charset="2"/>
              <a:buChar char="Ø"/>
            </a:pPr>
            <a:r>
              <a:rPr altLang="en-US" lang="en-US"/>
              <a:t>Ask the patient to blink several times to aid in distribution of the medicine</a:t>
            </a:r>
          </a:p>
          <a:p>
            <a:pPr indent="0" lvl="0" marL="0">
              <a:buFont typeface="Wingdings" pitchFamily="2" charset="2"/>
              <a:buChar char="Ø"/>
            </a:pPr>
            <a:r>
              <a:rPr altLang="en-US" lang="en-US"/>
              <a:t>Use cotton ball or tissue to wipe away any excess medication</a:t>
            </a:r>
          </a:p>
        </p:txBody>
      </p:sp>
    </p:spTree>
  </p:cSld>
  <p:clrMapOvr>
    <a:masterClrMapping/>
  </p:clrMapOvr>
  <p:transition spd="slow" advClick="1">
    <p:wheel spokes="1"/>
  </p:transition>
  <p:timing/>
</p:sld>
</file>

<file path=ppt/slides/slide573.xml><?xml version="1.0" encoding="utf-8"?>
<p:sld xmlns:a="http://schemas.openxmlformats.org/drawingml/2006/main" xmlns:r="http://schemas.openxmlformats.org/officeDocument/2006/relationships" xmlns:p="http://schemas.openxmlformats.org/presentationml/2006/main" showMasterSp="1">
  <p:cSld>
    <p:spTree>
      <p:nvGrpSpPr>
        <p:cNvPr id="1669" name=""/>
        <p:cNvGrpSpPr/>
        <p:nvPr/>
      </p:nvGrpSpPr>
      <p:grpSpPr>
        <a:xfrm rot="0">
          <a:off x="0" y="0"/>
          <a:ext cx="0" cy="0"/>
          <a:chOff x="0" y="0"/>
          <a:chExt cx="0" cy="0"/>
        </a:xfrm>
      </p:grpSpPr>
      <p:pic>
        <p:nvPicPr>
          <p:cNvPr id="2097221" name=""/>
          <p:cNvPicPr>
            <a:picLocks/>
          </p:cNvPicPr>
          <p:nvPr>
            <p:ph sz="full" idx="1"/>
          </p:nvPr>
        </p:nvPicPr>
        <p:blipFill>
          <a:blip xmlns:r="http://schemas.openxmlformats.org/officeDocument/2006/relationships" r:embed="rId1"/>
          <a:srcRect l="0" t="0" r="0" b="0"/>
          <a:stretch>
            <a:fillRect/>
          </a:stretch>
        </p:blipFill>
        <p:spPr>
          <a:xfrm rot="0">
            <a:off x="838200" y="914400"/>
            <a:ext cx="7239000" cy="5181600"/>
          </a:xfrm>
          <a:prstGeom prst="rect"/>
          <a:noFill/>
          <a:ln>
            <a:noFill/>
          </a:ln>
        </p:spPr>
      </p:pic>
    </p:spTree>
  </p:cSld>
  <p:clrMapOvr>
    <a:masterClrMapping/>
  </p:clrMapOvr>
  <p:transition spd="slow" advClick="1">
    <p:wheel spokes="1"/>
  </p:transition>
  <p:timing/>
</p:sld>
</file>

<file path=ppt/slides/slide574.xml><?xml version="1.0" encoding="utf-8"?>
<p:sld xmlns:a="http://schemas.openxmlformats.org/drawingml/2006/main" xmlns:r="http://schemas.openxmlformats.org/officeDocument/2006/relationships" xmlns:p="http://schemas.openxmlformats.org/presentationml/2006/main" showMasterSp="1">
  <p:cSld>
    <p:spTree>
      <p:nvGrpSpPr>
        <p:cNvPr id="1670" name=""/>
        <p:cNvGrpSpPr/>
        <p:nvPr/>
      </p:nvGrpSpPr>
      <p:grpSpPr>
        <a:xfrm rot="0">
          <a:off x="0" y="0"/>
          <a:ext cx="0" cy="0"/>
          <a:chOff x="0" y="0"/>
          <a:chExt cx="0" cy="0"/>
        </a:xfrm>
      </p:grpSpPr>
      <p:sp>
        <p:nvSpPr>
          <p:cNvPr id="1049381" name=""/>
          <p:cNvSpPr/>
          <p:nvPr>
            <p:ph sz="full" idx="1"/>
          </p:nvPr>
        </p:nvSpPr>
        <p:spPr>
          <a:xfrm rot="0">
            <a:off x="457200" y="381000"/>
            <a:ext cx="8229600" cy="59436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lang="en-US"/>
              <a:t>EAR ADMINISTRATION</a:t>
            </a:r>
          </a:p>
          <a:p>
            <a:pPr indent="0" lvl="0" marL="0">
              <a:buNone/>
            </a:pPr>
            <a:r>
              <a:rPr altLang="en-US" b="1" lang="en-US"/>
              <a:t>Requirements</a:t>
            </a:r>
          </a:p>
          <a:p>
            <a:pPr indent="0" lvl="0" marL="0">
              <a:buFont typeface="Wingdings" pitchFamily="2" charset="2"/>
              <a:buChar char="Ø"/>
            </a:pPr>
            <a:r>
              <a:rPr altLang="en-US" lang="en-US"/>
              <a:t>Disposable tissue/cotton/gauze</a:t>
            </a:r>
          </a:p>
          <a:p>
            <a:pPr indent="0" lvl="0" marL="0">
              <a:buFont typeface="Wingdings" pitchFamily="2" charset="2"/>
              <a:buChar char="Ø"/>
            </a:pPr>
            <a:r>
              <a:rPr altLang="en-US" lang="en-US"/>
              <a:t>Gloves</a:t>
            </a:r>
          </a:p>
          <a:p>
            <a:pPr indent="0" lvl="0" marL="0">
              <a:buFont typeface="Wingdings" pitchFamily="2" charset="2"/>
              <a:buChar char="Ø"/>
            </a:pPr>
            <a:r>
              <a:rPr altLang="en-US" lang="en-US"/>
              <a:t>Medications</a:t>
            </a:r>
          </a:p>
          <a:p>
            <a:pPr indent="0" lvl="0" marL="0">
              <a:buFont typeface="Wingdings" pitchFamily="2" charset="2"/>
              <a:buChar char="Ø"/>
            </a:pPr>
            <a:r>
              <a:rPr altLang="en-US" lang="en-US"/>
              <a:t>Patient’s charts</a:t>
            </a:r>
          </a:p>
          <a:p>
            <a:pPr indent="0" lvl="0" marL="0">
              <a:buFont typeface="Wingdings" pitchFamily="2" charset="2"/>
              <a:buChar char="Ø"/>
            </a:pPr>
            <a:r>
              <a:rPr altLang="en-US" lang="en-US"/>
              <a:t>Medicine </a:t>
            </a:r>
          </a:p>
          <a:p>
            <a:pPr indent="0" lvl="0" marL="0">
              <a:buNone/>
            </a:pPr>
            <a:r>
              <a:rPr altLang="en-US" b="1" lang="en-US"/>
              <a:t>Steps</a:t>
            </a:r>
          </a:p>
          <a:p>
            <a:pPr indent="0" lvl="0" marL="0">
              <a:buFont typeface="Wingdings" pitchFamily="2" charset="2"/>
              <a:buChar char="Ø"/>
            </a:pPr>
            <a:r>
              <a:rPr altLang="en-US" lang="en-US"/>
              <a:t>Counter – check the patient’s treatment sheet with the medication</a:t>
            </a:r>
          </a:p>
          <a:p>
            <a:pPr indent="0" lvl="0" marL="0">
              <a:buFont typeface="Wingdings" pitchFamily="2" charset="2"/>
              <a:buChar char="Ø"/>
            </a:pPr>
            <a:r>
              <a:rPr altLang="en-US" lang="en-US"/>
              <a:t>Identify the patient and explain the procedure to the patient</a:t>
            </a:r>
          </a:p>
          <a:p>
            <a:pPr indent="0" lvl="0" marL="0">
              <a:buFont typeface="Wingdings" pitchFamily="2" charset="2"/>
              <a:buChar char="Ø"/>
            </a:pPr>
            <a:r>
              <a:rPr altLang="en-US" lang="en-US"/>
              <a:t>Wash hands and dry them</a:t>
            </a:r>
          </a:p>
        </p:txBody>
      </p:sp>
    </p:spTree>
  </p:cSld>
  <p:clrMapOvr>
    <a:masterClrMapping/>
  </p:clrMapOvr>
  <p:transition spd="slow" advClick="1">
    <p:wheel spokes="1"/>
  </p:transition>
  <p:timing/>
</p:sld>
</file>

<file path=ppt/slides/slide575.xml><?xml version="1.0" encoding="utf-8"?>
<p:sld xmlns:a="http://schemas.openxmlformats.org/drawingml/2006/main" xmlns:r="http://schemas.openxmlformats.org/officeDocument/2006/relationships" xmlns:p="http://schemas.openxmlformats.org/presentationml/2006/main" showMasterSp="1">
  <p:cSld>
    <p:spTree>
      <p:nvGrpSpPr>
        <p:cNvPr id="1671" name=""/>
        <p:cNvGrpSpPr/>
        <p:nvPr/>
      </p:nvGrpSpPr>
      <p:grpSpPr>
        <a:xfrm rot="0">
          <a:off x="0" y="0"/>
          <a:ext cx="0" cy="0"/>
          <a:chOff x="0" y="0"/>
          <a:chExt cx="0" cy="0"/>
        </a:xfrm>
      </p:grpSpPr>
      <p:sp>
        <p:nvSpPr>
          <p:cNvPr id="1049382" name=""/>
          <p:cNvSpPr/>
          <p:nvPr>
            <p:ph sz="full" idx="1"/>
          </p:nvPr>
        </p:nvSpPr>
        <p:spPr>
          <a:xfrm rot="0">
            <a:off x="457200" y="762000"/>
            <a:ext cx="8229600" cy="56388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lvl="0">
              <a:buFont typeface="Wingdings" pitchFamily="2" charset="2"/>
              <a:buChar char="Ø"/>
            </a:pPr>
            <a:r>
              <a:rPr altLang="en-US" lang="en-US"/>
              <a:t>Put on gloves</a:t>
            </a:r>
          </a:p>
          <a:p>
            <a:pPr lvl="0">
              <a:buFont typeface="Wingdings" pitchFamily="2" charset="2"/>
              <a:buChar char="Ø"/>
            </a:pPr>
            <a:r>
              <a:rPr altLang="en-US" lang="en-US"/>
              <a:t>Ask the patient to lie on the side with the affected ear uppermost</a:t>
            </a:r>
          </a:p>
          <a:p>
            <a:pPr lvl="0">
              <a:buFont typeface="Wingdings" pitchFamily="2" charset="2"/>
              <a:buChar char="Ø"/>
            </a:pPr>
            <a:r>
              <a:rPr altLang="en-US" lang="en-US"/>
              <a:t>Remove excess drainage with a dry wipe but if there are dry secretions, use a damp warm wash cloth</a:t>
            </a:r>
          </a:p>
          <a:p>
            <a:pPr lvl="0">
              <a:buFont typeface="Wingdings" pitchFamily="2" charset="2"/>
              <a:buChar char="Ø"/>
            </a:pPr>
            <a:r>
              <a:rPr altLang="en-US" lang="en-US"/>
              <a:t>Expose the ear canal by adjusting the ear lobes. For adults pull ear lobes back and out, for children straighten back and for infants straighten down and back</a:t>
            </a:r>
          </a:p>
          <a:p>
            <a:pPr lvl="0">
              <a:buFont typeface="Wingdings" pitchFamily="2" charset="2"/>
              <a:buChar char="Ø"/>
            </a:pPr>
            <a:r>
              <a:rPr altLang="en-US" lang="en-US"/>
              <a:t>Hold the dropper above the opening of the external auditory meatus</a:t>
            </a:r>
          </a:p>
          <a:p>
            <a:pPr lvl="0"/>
            <a:endParaRPr altLang="en-US" lang="en-US"/>
          </a:p>
        </p:txBody>
      </p:sp>
    </p:spTree>
  </p:cSld>
  <p:clrMapOvr>
    <a:masterClrMapping/>
  </p:clrMapOvr>
  <p:transition spd="slow" advClick="1">
    <p:wheel spokes="1"/>
  </p:transition>
  <p:timing/>
</p:sld>
</file>

<file path=ppt/slides/slide576.xml><?xml version="1.0" encoding="utf-8"?>
<p:sld xmlns:a="http://schemas.openxmlformats.org/drawingml/2006/main" xmlns:r="http://schemas.openxmlformats.org/officeDocument/2006/relationships" xmlns:p="http://schemas.openxmlformats.org/presentationml/2006/main" showMasterSp="1">
  <p:cSld>
    <p:spTree>
      <p:nvGrpSpPr>
        <p:cNvPr id="1672" name=""/>
        <p:cNvGrpSpPr/>
        <p:nvPr/>
      </p:nvGrpSpPr>
      <p:grpSpPr>
        <a:xfrm rot="0">
          <a:off x="0" y="0"/>
          <a:ext cx="0" cy="0"/>
          <a:chOff x="0" y="0"/>
          <a:chExt cx="0" cy="0"/>
        </a:xfrm>
      </p:grpSpPr>
      <p:sp>
        <p:nvSpPr>
          <p:cNvPr id="1049383" name=""/>
          <p:cNvSpPr/>
          <p:nvPr>
            <p:ph sz="full" idx="1"/>
          </p:nvPr>
        </p:nvSpPr>
        <p:spPr>
          <a:xfrm rot="0">
            <a:off x="457200" y="838200"/>
            <a:ext cx="8229600" cy="54864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lvl="0">
              <a:buFont typeface="Wingdings" pitchFamily="2" charset="2"/>
              <a:buChar char="Ø"/>
            </a:pPr>
            <a:r>
              <a:rPr altLang="en-US" lang="en-US"/>
              <a:t>Allow the medication to drop on the side of the canal, because the tympanic membrane can get irritated once medication is instilled on it</a:t>
            </a:r>
          </a:p>
          <a:p>
            <a:pPr lvl="0">
              <a:buFont typeface="Wingdings" pitchFamily="2" charset="2"/>
              <a:buChar char="Ø"/>
            </a:pPr>
            <a:r>
              <a:rPr altLang="en-US" lang="en-US"/>
              <a:t>Instill the recommended drops</a:t>
            </a:r>
          </a:p>
          <a:p>
            <a:pPr lvl="0">
              <a:buFont typeface="Wingdings" pitchFamily="2" charset="2"/>
              <a:buChar char="Ø"/>
            </a:pPr>
            <a:r>
              <a:rPr altLang="en-US" lang="en-US"/>
              <a:t>Instruct the patient to lie in that position for 5 – 10 minutes. This allows medication  to be retained in the canal</a:t>
            </a:r>
          </a:p>
          <a:p>
            <a:pPr lvl="0">
              <a:buFont typeface="Wingdings" pitchFamily="2" charset="2"/>
              <a:buChar char="Ø"/>
            </a:pPr>
            <a:r>
              <a:rPr altLang="en-US" lang="en-US"/>
              <a:t>If medication is prescribed for both ears allow 15 minutes after instilling the 1</a:t>
            </a:r>
            <a:r>
              <a:rPr altLang="en-US" baseline="30000" lang="en-US"/>
              <a:t>st</a:t>
            </a:r>
            <a:r>
              <a:rPr altLang="en-US" lang="en-US"/>
              <a:t> ear before turning the patient. This allows retention of medication for maximum therapeutic effect</a:t>
            </a:r>
          </a:p>
          <a:p>
            <a:pPr lvl="0">
              <a:buFont typeface="Wingdings" pitchFamily="2" charset="2"/>
              <a:buChar char="Ø"/>
            </a:pPr>
            <a:r>
              <a:rPr altLang="en-US" lang="en-US"/>
              <a:t>Remove gloves, wash hands, store equipment properly and document</a:t>
            </a:r>
          </a:p>
        </p:txBody>
      </p:sp>
    </p:spTree>
  </p:cSld>
  <p:clrMapOvr>
    <a:masterClrMapping/>
  </p:clrMapOvr>
  <p:transition spd="slow" advClick="1">
    <p:wheel spokes="1"/>
  </p:transition>
  <p:timing/>
</p:sld>
</file>

<file path=ppt/slides/slide577.xml><?xml version="1.0" encoding="utf-8"?>
<p:sld xmlns:a="http://schemas.openxmlformats.org/drawingml/2006/main" xmlns:r="http://schemas.openxmlformats.org/officeDocument/2006/relationships" xmlns:p="http://schemas.openxmlformats.org/presentationml/2006/main" showMasterSp="1">
  <p:cSld>
    <p:spTree>
      <p:nvGrpSpPr>
        <p:cNvPr id="1673" name=""/>
        <p:cNvGrpSpPr/>
        <p:nvPr/>
      </p:nvGrpSpPr>
      <p:grpSpPr>
        <a:xfrm rot="0">
          <a:off x="0" y="0"/>
          <a:ext cx="0" cy="0"/>
          <a:chOff x="0" y="0"/>
          <a:chExt cx="0" cy="0"/>
        </a:xfrm>
      </p:grpSpPr>
      <p:sp>
        <p:nvSpPr>
          <p:cNvPr id="1049384" name=""/>
          <p:cNvSpPr/>
          <p:nvPr>
            <p:ph sz="full" idx="1"/>
          </p:nvPr>
        </p:nvSpPr>
        <p:spPr>
          <a:xfrm rot="0">
            <a:off x="457200" y="685800"/>
            <a:ext cx="8229600" cy="56388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lang="en-US"/>
              <a:t>NASAL ADMINISTRATION</a:t>
            </a:r>
          </a:p>
          <a:p>
            <a:pPr indent="0" lvl="0" marL="0">
              <a:buNone/>
            </a:pPr>
            <a:r>
              <a:rPr altLang="en-US" b="1" lang="en-US"/>
              <a:t>Requirements</a:t>
            </a:r>
          </a:p>
          <a:p>
            <a:pPr indent="0" lvl="0" marL="0">
              <a:buFont typeface="Wingdings" pitchFamily="2" charset="2"/>
              <a:buChar char="Ø"/>
            </a:pPr>
            <a:r>
              <a:rPr altLang="en-US" lang="en-US"/>
              <a:t>Medicine with dropper</a:t>
            </a:r>
          </a:p>
          <a:p>
            <a:pPr indent="0" lvl="0" marL="0">
              <a:buFont typeface="Wingdings" pitchFamily="2" charset="2"/>
              <a:buChar char="Ø"/>
            </a:pPr>
            <a:r>
              <a:rPr altLang="en-US" lang="en-US"/>
              <a:t>Face towel and a wash cloth</a:t>
            </a:r>
          </a:p>
          <a:p>
            <a:pPr indent="0" lvl="0" marL="0">
              <a:buFont typeface="Wingdings" pitchFamily="2" charset="2"/>
              <a:buChar char="Ø"/>
            </a:pPr>
            <a:r>
              <a:rPr altLang="en-US" lang="en-US"/>
              <a:t>Small pillow</a:t>
            </a:r>
          </a:p>
          <a:p>
            <a:pPr indent="0" lvl="0" marL="0">
              <a:buFont typeface="Wingdings" pitchFamily="2" charset="2"/>
              <a:buChar char="Ø"/>
            </a:pPr>
            <a:r>
              <a:rPr altLang="en-US" lang="en-US"/>
              <a:t>Patient’s charts</a:t>
            </a:r>
          </a:p>
          <a:p>
            <a:pPr indent="0" lvl="0" marL="0">
              <a:buNone/>
            </a:pPr>
            <a:endParaRPr altLang="en-US" lang="en-US"/>
          </a:p>
          <a:p>
            <a:pPr indent="0" lvl="0" marL="0">
              <a:buNone/>
            </a:pPr>
            <a:r>
              <a:rPr altLang="en-US" b="1" lang="en-US"/>
              <a:t>Steps</a:t>
            </a:r>
          </a:p>
          <a:p>
            <a:pPr indent="0" lvl="0" marL="0">
              <a:buFont typeface="Wingdings" pitchFamily="2" charset="2"/>
              <a:buChar char="Ø"/>
            </a:pPr>
            <a:r>
              <a:rPr altLang="en-US" lang="en-US"/>
              <a:t>Counter – check the medicine with the physician’s order and confirm the sinus affected</a:t>
            </a:r>
          </a:p>
          <a:p>
            <a:pPr indent="0" lvl="0" marL="0">
              <a:buFont typeface="Wingdings" pitchFamily="2" charset="2"/>
              <a:buChar char="Ø"/>
            </a:pPr>
            <a:r>
              <a:rPr altLang="en-US" lang="en-US"/>
              <a:t>Identify the patient and explain the procedure to the patient</a:t>
            </a:r>
          </a:p>
        </p:txBody>
      </p:sp>
    </p:spTree>
  </p:cSld>
  <p:clrMapOvr>
    <a:masterClrMapping/>
  </p:clrMapOvr>
  <p:transition spd="slow" advClick="1">
    <p:wheel spokes="1"/>
  </p:transition>
  <p:timing/>
</p:sld>
</file>

<file path=ppt/slides/slide578.xml><?xml version="1.0" encoding="utf-8"?>
<p:sld xmlns:a="http://schemas.openxmlformats.org/drawingml/2006/main" xmlns:r="http://schemas.openxmlformats.org/officeDocument/2006/relationships" xmlns:p="http://schemas.openxmlformats.org/presentationml/2006/main" showMasterSp="1">
  <p:cSld>
    <p:spTree>
      <p:nvGrpSpPr>
        <p:cNvPr id="1674" name=""/>
        <p:cNvGrpSpPr/>
        <p:nvPr/>
      </p:nvGrpSpPr>
      <p:grpSpPr>
        <a:xfrm rot="0">
          <a:off x="0" y="0"/>
          <a:ext cx="0" cy="0"/>
          <a:chOff x="0" y="0"/>
          <a:chExt cx="0" cy="0"/>
        </a:xfrm>
      </p:grpSpPr>
      <p:sp>
        <p:nvSpPr>
          <p:cNvPr id="1049385" name=""/>
          <p:cNvSpPr/>
          <p:nvPr>
            <p:ph sz="full" idx="1"/>
          </p:nvPr>
        </p:nvSpPr>
        <p:spPr>
          <a:xfrm rot="0">
            <a:off x="457200" y="762000"/>
            <a:ext cx="8229600" cy="55626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lvl="0">
              <a:buFont typeface="Wingdings" pitchFamily="2" charset="2"/>
              <a:buChar char="Ø"/>
            </a:pPr>
            <a:r>
              <a:rPr altLang="en-US" lang="en-US"/>
              <a:t>Wash hands and put on gloves</a:t>
            </a:r>
          </a:p>
          <a:p>
            <a:pPr lvl="0">
              <a:buFont typeface="Wingdings" pitchFamily="2" charset="2"/>
              <a:buChar char="Ø"/>
            </a:pPr>
            <a:r>
              <a:rPr altLang="en-US" lang="en-US"/>
              <a:t>Inspect the condition of the nose sinus by palpating for tenderness. These findings will provide the baseline to assess the effect of the medicine</a:t>
            </a:r>
          </a:p>
          <a:p>
            <a:pPr lvl="0">
              <a:buFont typeface="Wingdings" pitchFamily="2" charset="2"/>
              <a:buChar char="Ø"/>
            </a:pPr>
            <a:r>
              <a:rPr altLang="en-US" lang="en-US"/>
              <a:t>Clean of any discharge if present</a:t>
            </a:r>
          </a:p>
          <a:p>
            <a:pPr lvl="0">
              <a:buFont typeface="Wingdings" pitchFamily="2" charset="2"/>
              <a:buChar char="Ø"/>
            </a:pPr>
            <a:r>
              <a:rPr altLang="en-US" lang="en-US"/>
              <a:t>Request patient to blow the nose gently because the secretions/mucus will affect the effectiveness of the drug</a:t>
            </a:r>
          </a:p>
          <a:p>
            <a:pPr lvl="0">
              <a:buFont typeface="Wingdings" pitchFamily="2" charset="2"/>
              <a:buChar char="Ø"/>
            </a:pPr>
            <a:r>
              <a:rPr altLang="en-US" lang="en-US"/>
              <a:t>Administer the nasal drops while the patient is lying supine and breathing through the mouth</a:t>
            </a:r>
          </a:p>
          <a:p>
            <a:pPr lvl="0">
              <a:buFont typeface="Wingdings" pitchFamily="2" charset="2"/>
              <a:buChar char="Ø"/>
            </a:pPr>
            <a:r>
              <a:rPr altLang="en-US" lang="en-US"/>
              <a:t>Administer by holding the dropper 1 cm above the nostril and instill the prescribed drops</a:t>
            </a:r>
          </a:p>
          <a:p>
            <a:pPr lvl="0"/>
            <a:endParaRPr altLang="en-US" lang="en-US"/>
          </a:p>
          <a:p>
            <a:pPr lvl="0"/>
            <a:endParaRPr altLang="en-US" lang="en-US"/>
          </a:p>
        </p:txBody>
      </p:sp>
    </p:spTree>
  </p:cSld>
  <p:clrMapOvr>
    <a:masterClrMapping/>
  </p:clrMapOvr>
  <p:transition spd="slow" advClick="1">
    <p:wheel spokes="1"/>
  </p:transition>
  <p:timing/>
</p:sld>
</file>

<file path=ppt/slides/slide579.xml><?xml version="1.0" encoding="utf-8"?>
<p:sld xmlns:a="http://schemas.openxmlformats.org/drawingml/2006/main" xmlns:r="http://schemas.openxmlformats.org/officeDocument/2006/relationships" xmlns:p="http://schemas.openxmlformats.org/presentationml/2006/main" showMasterSp="1">
  <p:cSld>
    <p:spTree>
      <p:nvGrpSpPr>
        <p:cNvPr id="1675" name=""/>
        <p:cNvGrpSpPr/>
        <p:nvPr/>
      </p:nvGrpSpPr>
      <p:grpSpPr>
        <a:xfrm rot="0">
          <a:off x="0" y="0"/>
          <a:ext cx="0" cy="0"/>
          <a:chOff x="0" y="0"/>
          <a:chExt cx="0" cy="0"/>
        </a:xfrm>
      </p:grpSpPr>
      <p:sp>
        <p:nvSpPr>
          <p:cNvPr id="1049386" name=""/>
          <p:cNvSpPr/>
          <p:nvPr>
            <p:ph sz="full" idx="1"/>
          </p:nvPr>
        </p:nvSpPr>
        <p:spPr>
          <a:xfrm rot="0">
            <a:off x="457200" y="1219200"/>
            <a:ext cx="8229600" cy="51054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lvl="0">
              <a:buFont typeface="Wingdings" pitchFamily="2" charset="2"/>
              <a:buChar char="Ø"/>
            </a:pPr>
            <a:r>
              <a:rPr altLang="en-US" lang="en-US"/>
              <a:t>Have the patient remain in the supine position for 5 minutes to retain the medicine</a:t>
            </a:r>
          </a:p>
          <a:p>
            <a:pPr lvl="0">
              <a:buFont typeface="Wingdings" pitchFamily="2" charset="2"/>
              <a:buChar char="Ø"/>
            </a:pPr>
            <a:r>
              <a:rPr altLang="en-US" lang="en-US"/>
              <a:t>Offer face towel/tissue to vault/block the running nose and instruct the patient not to blow the nose</a:t>
            </a:r>
          </a:p>
          <a:p>
            <a:pPr lvl="0">
              <a:buFont typeface="Wingdings" pitchFamily="2" charset="2"/>
              <a:buChar char="Ø"/>
            </a:pPr>
            <a:r>
              <a:rPr altLang="en-US" lang="en-US"/>
              <a:t>Position the patient comfortably</a:t>
            </a:r>
          </a:p>
          <a:p>
            <a:pPr lvl="0">
              <a:buFont typeface="Wingdings" pitchFamily="2" charset="2"/>
              <a:buChar char="Ø"/>
            </a:pPr>
            <a:r>
              <a:rPr altLang="en-US" lang="en-US"/>
              <a:t>Dispose soiled disposable items</a:t>
            </a:r>
          </a:p>
          <a:p>
            <a:pPr lvl="0">
              <a:buFont typeface="Wingdings" pitchFamily="2" charset="2"/>
              <a:buChar char="Ø"/>
            </a:pPr>
            <a:r>
              <a:rPr altLang="en-US" lang="en-US"/>
              <a:t>Wash hands and dry them </a:t>
            </a:r>
          </a:p>
          <a:p>
            <a:pPr lvl="0">
              <a:buFont typeface="Wingdings" pitchFamily="2" charset="2"/>
              <a:buChar char="Ø"/>
            </a:pPr>
            <a:r>
              <a:rPr altLang="en-US" lang="en-US"/>
              <a:t>Document</a:t>
            </a:r>
          </a:p>
          <a:p>
            <a:pPr lvl="0">
              <a:buFont typeface="Wingdings" pitchFamily="2" charset="2"/>
              <a:buChar char="Ø"/>
            </a:pPr>
            <a:r>
              <a:rPr altLang="en-US" lang="en-US"/>
              <a:t>After 30 minutes check the patient’s condition to observe for side effects and therapeutic effects</a:t>
            </a:r>
          </a:p>
        </p:txBody>
      </p:sp>
    </p:spTree>
  </p:cSld>
  <p:clrMapOvr>
    <a:masterClrMapping/>
  </p:clrMapOvr>
  <p:transition spd="slow" advClick="1">
    <p:wheel spokes="1"/>
  </p:transition>
  <p:timing/>
</p:sld>
</file>

<file path=ppt/slides/slide58.xml><?xml version="1.0" encoding="utf-8"?>
<p:sld xmlns:a="http://schemas.openxmlformats.org/drawingml/2006/main" xmlns:r="http://schemas.openxmlformats.org/officeDocument/2006/relationships" xmlns:p="http://schemas.openxmlformats.org/presentationml/2006/main" showMasterSp="1">
  <p:cSld>
    <p:spTree>
      <p:nvGrpSpPr>
        <p:cNvPr id="1140" name=""/>
        <p:cNvGrpSpPr/>
        <p:nvPr/>
      </p:nvGrpSpPr>
      <p:grpSpPr>
        <a:xfrm rot="0">
          <a:off x="0" y="0"/>
          <a:ext cx="0" cy="0"/>
          <a:chOff x="0" y="0"/>
          <a:chExt cx="0" cy="0"/>
        </a:xfrm>
      </p:grpSpPr>
      <p:sp>
        <p:nvSpPr>
          <p:cNvPr id="1048670" name=""/>
          <p:cNvSpPr/>
          <p:nvPr>
            <p:ph sz="full" idx="1"/>
          </p:nvPr>
        </p:nvSpPr>
        <p:spPr>
          <a:xfrm rot="0">
            <a:off x="457200" y="609600"/>
            <a:ext cx="8229600" cy="5516562"/>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eaLnBrk="1" hangingPunct="1" latinLnBrk="1" lvl="0">
              <a:buFont typeface="Wingdings" pitchFamily="2" charset="2"/>
              <a:buChar char="Ø"/>
            </a:pPr>
            <a:r>
              <a:rPr altLang="en-US" lang="en-US"/>
              <a:t>Share with other citizens the responsibility for initiating and supporting action to meet the health and social needs of the public during your practice.</a:t>
            </a:r>
          </a:p>
          <a:p>
            <a:pPr eaLnBrk="1" hangingPunct="1" latinLnBrk="1" lvl="0">
              <a:buFont typeface="Wingdings" pitchFamily="2" charset="2"/>
              <a:buChar char="Ø"/>
            </a:pPr>
            <a:r>
              <a:rPr altLang="en-US" lang="en-US"/>
              <a:t>Sustain a co-operating relationship with co-workers in nursing and other fields.</a:t>
            </a:r>
          </a:p>
          <a:p>
            <a:pPr eaLnBrk="1" hangingPunct="1" latinLnBrk="1" lvl="0">
              <a:buFont typeface="Wingdings" pitchFamily="2" charset="2"/>
              <a:buChar char="Ø"/>
            </a:pPr>
            <a:r>
              <a:rPr altLang="en-US" lang="en-US"/>
              <a:t>Take appropriate action to safeguard the individual when a co-worker or any other person endangers their care.</a:t>
            </a:r>
          </a:p>
          <a:p>
            <a:pPr eaLnBrk="1" hangingPunct="1" latinLnBrk="1" lvl="0">
              <a:buFont typeface="Wingdings" pitchFamily="2" charset="2"/>
              <a:buChar char="Ø"/>
            </a:pPr>
            <a:r>
              <a:rPr altLang="en-US" lang="en-US"/>
              <a:t>You have a major role in determining and implementing desirable standards of nursing practice and nursing education.</a:t>
            </a:r>
          </a:p>
          <a:p>
            <a:pPr eaLnBrk="1" hangingPunct="1" latinLnBrk="1" lvl="0">
              <a:buFont typeface="Wingdings" pitchFamily="2" charset="2"/>
              <a:buChar char="Ø"/>
            </a:pPr>
            <a:r>
              <a:rPr altLang="en-US" lang="en-US"/>
              <a:t>Be active in developing a core of professional knowledge.</a:t>
            </a:r>
          </a:p>
          <a:p>
            <a:pPr eaLnBrk="1" hangingPunct="1" latinLnBrk="1" lvl="0"/>
            <a:endParaRPr altLang="en-US" lang="en-US"/>
          </a:p>
        </p:txBody>
      </p:sp>
    </p:spTree>
  </p:cSld>
  <p:clrMapOvr>
    <a:masterClrMapping/>
  </p:clrMapOvr>
  <p:transition spd="slow" advClick="1">
    <p:wheel spokes="1"/>
  </p:transition>
  <p:timing/>
</p:sld>
</file>

<file path=ppt/slides/slide580.xml><?xml version="1.0" encoding="utf-8"?>
<p:sld xmlns:a="http://schemas.openxmlformats.org/drawingml/2006/main" xmlns:r="http://schemas.openxmlformats.org/officeDocument/2006/relationships" xmlns:p="http://schemas.openxmlformats.org/presentationml/2006/main" showMasterSp="1">
  <p:cSld>
    <p:spTree>
      <p:nvGrpSpPr>
        <p:cNvPr id="1676" name=""/>
        <p:cNvGrpSpPr/>
        <p:nvPr/>
      </p:nvGrpSpPr>
      <p:grpSpPr>
        <a:xfrm rot="0">
          <a:off x="0" y="0"/>
          <a:ext cx="0" cy="0"/>
          <a:chOff x="0" y="0"/>
          <a:chExt cx="0" cy="0"/>
        </a:xfrm>
      </p:grpSpPr>
      <p:sp>
        <p:nvSpPr>
          <p:cNvPr id="1049387" name=""/>
          <p:cNvSpPr/>
          <p:nvPr>
            <p:ph type="title" sz="full" idx="0"/>
          </p:nvPr>
        </p:nvSpPr>
        <p:spPr>
          <a:xfrm rot="0">
            <a:off x="457200" y="228600"/>
            <a:ext cx="8229600" cy="685800"/>
          </a:xfrm>
          <a:prstGeom prst="rect"/>
          <a:noFill/>
          <a:ln>
            <a:noFill/>
          </a:ln>
        </p:spPr>
        <p:txBody>
          <a:bodyPr anchor="b" bIns="0" lIns="0" rIns="0" tIns="45720" vert="horz"/>
          <a:lstStyle>
            <a:lvl1pPr algn="l" fontAlgn="base" indent="0" latinLnBrk="1" marL="0" rtl="0">
              <a:lnSpc>
                <a:spcPct val="100000"/>
              </a:lnSpc>
              <a:spcBef>
                <a:spcPct val="0"/>
              </a:spcBef>
              <a:spcAft>
                <a:spcPct val="0"/>
              </a:spcAft>
              <a:buFontTx/>
              <a:buNone/>
              <a:defRPr baseline="0" b="0" sz="5000" i="0" u="none">
                <a:solidFill>
                  <a:schemeClr val="lt2"/>
                </a:solidFill>
                <a:latin typeface="Calibri" pitchFamily="34" charset="0"/>
                <a:sym typeface="Calibri" pitchFamily="34" charset="0"/>
              </a:defRPr>
            </a:lvl1pPr>
          </a:lstStyle>
          <a:p>
            <a:pPr lvl="0"/>
            <a:r>
              <a:rPr altLang="en-US" b="1" lang="en-US"/>
              <a:t>Ordering of Drugs</a:t>
            </a:r>
          </a:p>
        </p:txBody>
      </p:sp>
      <p:sp>
        <p:nvSpPr>
          <p:cNvPr id="1049388" name=""/>
          <p:cNvSpPr/>
          <p:nvPr>
            <p:ph sz="full" idx="1"/>
          </p:nvPr>
        </p:nvSpPr>
        <p:spPr>
          <a:xfrm rot="0">
            <a:off x="457200" y="1066800"/>
            <a:ext cx="8229600" cy="52578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lang="en-US"/>
              <a:t>This mostly depends on individual institution policy. However, there are two recognized methods:</a:t>
            </a:r>
          </a:p>
          <a:p>
            <a:pPr indent="0" lvl="0" marL="0">
              <a:buNone/>
            </a:pPr>
            <a:r>
              <a:rPr altLang="en-US" b="1" lang="en-US"/>
              <a:t>1. Manual</a:t>
            </a:r>
          </a:p>
          <a:p>
            <a:pPr indent="0" lvl="0" marL="0">
              <a:buFont typeface="Wingdings" pitchFamily="2" charset="2"/>
              <a:buChar char="Ø"/>
            </a:pPr>
            <a:r>
              <a:rPr altLang="en-US" lang="en-US"/>
              <a:t>Nurses order by writing in an ordering book, takes it to the pharmacy and collects the drugs back to the ward</a:t>
            </a:r>
          </a:p>
          <a:p>
            <a:pPr indent="0" lvl="0" marL="0">
              <a:buFont typeface="Wingdings" pitchFamily="2" charset="2"/>
              <a:buChar char="Ø"/>
            </a:pPr>
            <a:r>
              <a:rPr altLang="en-US" lang="en-US"/>
              <a:t>The nurses can also go collect the drugs using the patient’s files</a:t>
            </a:r>
          </a:p>
          <a:p>
            <a:pPr indent="0" lvl="0" marL="0">
              <a:buNone/>
            </a:pPr>
            <a:r>
              <a:rPr altLang="en-US" b="1" lang="en-US"/>
              <a:t>2. Automated/Computerized</a:t>
            </a:r>
          </a:p>
          <a:p>
            <a:pPr indent="0" lvl="0" marL="0">
              <a:buFont typeface="Wingdings" pitchFamily="2" charset="2"/>
              <a:buChar char="Ø"/>
            </a:pPr>
            <a:r>
              <a:rPr altLang="en-US" lang="en-US"/>
              <a:t>Drugs are ordered through computers, then the nurse can go for the drugs from the pharmacy or they are delivered to the ward by straps or chains that are operated by machine</a:t>
            </a:r>
          </a:p>
          <a:p>
            <a:pPr indent="0" lvl="0" marL="0"/>
            <a:endParaRPr altLang="en-US" lang="en-US"/>
          </a:p>
        </p:txBody>
      </p:sp>
    </p:spTree>
  </p:cSld>
  <p:clrMapOvr>
    <a:masterClrMapping/>
  </p:clrMapOvr>
  <p:transition spd="slow" advClick="1">
    <p:wheel spokes="1"/>
  </p:transition>
  <p:timing/>
</p:sld>
</file>

<file path=ppt/slides/slide581.xml><?xml version="1.0" encoding="utf-8"?>
<p:sld xmlns:a="http://schemas.openxmlformats.org/drawingml/2006/main" xmlns:r="http://schemas.openxmlformats.org/officeDocument/2006/relationships" xmlns:p="http://schemas.openxmlformats.org/presentationml/2006/main" showMasterSp="1">
  <p:cSld>
    <p:spTree>
      <p:nvGrpSpPr>
        <p:cNvPr id="1677" name=""/>
        <p:cNvGrpSpPr/>
        <p:nvPr/>
      </p:nvGrpSpPr>
      <p:grpSpPr>
        <a:xfrm rot="0">
          <a:off x="0" y="0"/>
          <a:ext cx="0" cy="0"/>
          <a:chOff x="0" y="0"/>
          <a:chExt cx="0" cy="0"/>
        </a:xfrm>
      </p:grpSpPr>
      <p:sp>
        <p:nvSpPr>
          <p:cNvPr id="1049389" name=""/>
          <p:cNvSpPr/>
          <p:nvPr>
            <p:ph type="title" sz="full" idx="0"/>
          </p:nvPr>
        </p:nvSpPr>
        <p:spPr>
          <a:xfrm rot="0">
            <a:off x="457200" y="304800"/>
            <a:ext cx="8229600" cy="1066800"/>
          </a:xfrm>
          <a:prstGeom prst="rect"/>
          <a:noFill/>
          <a:ln>
            <a:noFill/>
          </a:ln>
        </p:spPr>
        <p:txBody>
          <a:bodyPr anchor="b" bIns="0" lIns="0" rIns="0" tIns="45720" vert="horz"/>
          <a:lstStyle>
            <a:lvl1pPr algn="l" fontAlgn="base" indent="0" latinLnBrk="1" marL="0" rtl="0">
              <a:lnSpc>
                <a:spcPct val="100000"/>
              </a:lnSpc>
              <a:spcBef>
                <a:spcPct val="0"/>
              </a:spcBef>
              <a:spcAft>
                <a:spcPct val="0"/>
              </a:spcAft>
              <a:buFontTx/>
              <a:buNone/>
              <a:defRPr baseline="0" b="0" sz="5000" i="0" u="none">
                <a:solidFill>
                  <a:schemeClr val="lt2"/>
                </a:solidFill>
                <a:latin typeface="Calibri" pitchFamily="34" charset="0"/>
                <a:sym typeface="Calibri" pitchFamily="34" charset="0"/>
              </a:defRPr>
            </a:lvl1pPr>
          </a:lstStyle>
          <a:p>
            <a:pPr lvl="0"/>
            <a:r>
              <a:rPr altLang="en-US" b="1" lang="en-US"/>
              <a:t>Storage and Handling of Drugs</a:t>
            </a:r>
          </a:p>
        </p:txBody>
      </p:sp>
      <p:sp>
        <p:nvSpPr>
          <p:cNvPr id="1049390" name=""/>
          <p:cNvSpPr/>
          <p:nvPr>
            <p:ph sz="full" idx="1"/>
          </p:nvPr>
        </p:nvSpPr>
        <p:spPr>
          <a:xfrm rot="0">
            <a:off x="457200" y="1524000"/>
            <a:ext cx="8229600" cy="48006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lang="en-US"/>
              <a:t>Guidelines</a:t>
            </a:r>
          </a:p>
          <a:p>
            <a:pPr indent="0" lvl="0" marL="0">
              <a:buFont typeface="Wingdings" pitchFamily="2" charset="2"/>
              <a:buChar char="Ø"/>
            </a:pPr>
            <a:r>
              <a:rPr altLang="en-US" lang="en-US"/>
              <a:t>All drugs storage facilities should be lockable and should remain locked while not in use</a:t>
            </a:r>
          </a:p>
          <a:p>
            <a:pPr indent="0" lvl="0" marL="0">
              <a:buFont typeface="Wingdings" pitchFamily="2" charset="2"/>
              <a:buChar char="Ø"/>
            </a:pPr>
            <a:r>
              <a:rPr altLang="en-US" lang="en-US"/>
              <a:t>All medicine should have a clear label</a:t>
            </a:r>
          </a:p>
          <a:p>
            <a:pPr indent="0" lvl="0" marL="0">
              <a:buFont typeface="Wingdings" pitchFamily="2" charset="2"/>
              <a:buChar char="Ø"/>
            </a:pPr>
            <a:r>
              <a:rPr altLang="en-US" lang="en-US"/>
              <a:t>Controlled drugs should be kept under double lock and key</a:t>
            </a:r>
          </a:p>
          <a:p>
            <a:pPr indent="0" lvl="0" marL="0">
              <a:buFont typeface="Wingdings" pitchFamily="2" charset="2"/>
              <a:buChar char="Ø"/>
            </a:pPr>
            <a:r>
              <a:rPr altLang="en-US" lang="en-US"/>
              <a:t>Drugs close to expiry should be used first</a:t>
            </a:r>
          </a:p>
          <a:p>
            <a:pPr indent="0" lvl="0" marL="0">
              <a:buFont typeface="Wingdings" pitchFamily="2" charset="2"/>
              <a:buChar char="Ø"/>
            </a:pPr>
            <a:r>
              <a:rPr altLang="en-US" lang="en-US"/>
              <a:t>New stock should never be mixed with old stock</a:t>
            </a:r>
          </a:p>
          <a:p>
            <a:pPr indent="0" lvl="0" marL="0">
              <a:buFont typeface="Wingdings" pitchFamily="2" charset="2"/>
              <a:buChar char="Ø"/>
            </a:pPr>
            <a:r>
              <a:rPr altLang="en-US" lang="en-US"/>
              <a:t>All medicine should be kept in accordance with the manufacturers’ instructions</a:t>
            </a:r>
          </a:p>
        </p:txBody>
      </p:sp>
    </p:spTree>
  </p:cSld>
  <p:clrMapOvr>
    <a:masterClrMapping/>
  </p:clrMapOvr>
  <p:transition spd="slow" advClick="1">
    <p:wheel spokes="1"/>
  </p:transition>
  <p:timing/>
</p:sld>
</file>

<file path=ppt/slides/slide582.xml><?xml version="1.0" encoding="utf-8"?>
<p:sld xmlns:a="http://schemas.openxmlformats.org/drawingml/2006/main" xmlns:r="http://schemas.openxmlformats.org/officeDocument/2006/relationships" xmlns:p="http://schemas.openxmlformats.org/presentationml/2006/main" showMasterSp="1">
  <p:cSld>
    <p:spTree>
      <p:nvGrpSpPr>
        <p:cNvPr id="1678" name=""/>
        <p:cNvGrpSpPr/>
        <p:nvPr/>
      </p:nvGrpSpPr>
      <p:grpSpPr>
        <a:xfrm rot="0">
          <a:off x="0" y="0"/>
          <a:ext cx="0" cy="0"/>
          <a:chOff x="0" y="0"/>
          <a:chExt cx="0" cy="0"/>
        </a:xfrm>
      </p:grpSpPr>
      <p:sp>
        <p:nvSpPr>
          <p:cNvPr id="1049391" name=""/>
          <p:cNvSpPr/>
          <p:nvPr>
            <p:ph sz="full" idx="1"/>
          </p:nvPr>
        </p:nvSpPr>
        <p:spPr>
          <a:xfrm rot="0">
            <a:off x="457200" y="457200"/>
            <a:ext cx="8229600" cy="58674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algn="ctr" indent="0" lvl="0" marL="0">
              <a:buNone/>
            </a:pPr>
            <a:r>
              <a:rPr altLang="en-US" b="1" lang="en-US"/>
              <a:t>PRESERVATION</a:t>
            </a:r>
          </a:p>
          <a:p>
            <a:pPr indent="0" lvl="0" marL="0">
              <a:buFont typeface="Wingdings" pitchFamily="2" charset="2"/>
              <a:buChar char="Ø"/>
            </a:pPr>
            <a:r>
              <a:rPr altLang="en-US" lang="en-US"/>
              <a:t>Drug substances require careful storage and handling to maintain their safety and potency.</a:t>
            </a:r>
          </a:p>
          <a:p>
            <a:pPr indent="0" lvl="0" marL="0">
              <a:buFont typeface="Wingdings" pitchFamily="2" charset="2"/>
              <a:buChar char="Ø"/>
            </a:pPr>
            <a:r>
              <a:rPr altLang="en-US" lang="en-US"/>
              <a:t>All drugs must be kept in a special place and secured from access by unauthorized persons. </a:t>
            </a:r>
          </a:p>
          <a:p>
            <a:pPr indent="0" lvl="0" marL="0">
              <a:buFont typeface="Wingdings" pitchFamily="2" charset="2"/>
              <a:buChar char="Ø"/>
            </a:pPr>
            <a:r>
              <a:rPr altLang="en-US" lang="en-US"/>
              <a:t>Storage areas should be kept clean, orderly, cool and dry. This is because chemical deterioration is enhanced by heat, moisture and light. Water dissolves solid drugs and heat melts the waxy bases of suppositories and ointment.</a:t>
            </a:r>
          </a:p>
          <a:p>
            <a:pPr indent="0" lvl="0" marL="0">
              <a:buFont typeface="Wingdings" pitchFamily="2" charset="2"/>
              <a:buChar char="Ø"/>
            </a:pPr>
            <a:r>
              <a:rPr altLang="en-US" lang="en-US"/>
              <a:t>P</a:t>
            </a:r>
            <a:r>
              <a:rPr altLang="en-US" lang="en-US"/>
              <a:t>rotect sterile substances from bacterial contamination. Inspect stocks periodically, and discard any drugs whose recommended shelf life has expired or that have changed in appearance.</a:t>
            </a:r>
          </a:p>
          <a:p>
            <a:pPr indent="0" lvl="0" marL="0">
              <a:buNone/>
            </a:pPr>
            <a:endParaRPr altLang="en-US" lang="en-US"/>
          </a:p>
        </p:txBody>
      </p:sp>
    </p:spTree>
  </p:cSld>
  <p:clrMapOvr>
    <a:masterClrMapping/>
  </p:clrMapOvr>
  <p:transition spd="slow" advClick="1">
    <p:wheel spokes="1"/>
  </p:transition>
  <p:timing/>
</p:sld>
</file>

<file path=ppt/slides/slide583.xml><?xml version="1.0" encoding="utf-8"?>
<p:sld xmlns:a="http://schemas.openxmlformats.org/drawingml/2006/main" xmlns:r="http://schemas.openxmlformats.org/officeDocument/2006/relationships" xmlns:p="http://schemas.openxmlformats.org/presentationml/2006/main" showMasterSp="1">
  <p:cSld>
    <p:spTree>
      <p:nvGrpSpPr>
        <p:cNvPr id="1679" name=""/>
        <p:cNvGrpSpPr/>
        <p:nvPr/>
      </p:nvGrpSpPr>
      <p:grpSpPr>
        <a:xfrm rot="0">
          <a:off x="0" y="0"/>
          <a:ext cx="0" cy="0"/>
          <a:chOff x="0" y="0"/>
          <a:chExt cx="0" cy="0"/>
        </a:xfrm>
      </p:grpSpPr>
      <p:sp>
        <p:nvSpPr>
          <p:cNvPr id="1049392" name=""/>
          <p:cNvSpPr/>
          <p:nvPr>
            <p:ph sz="full" idx="1"/>
          </p:nvPr>
        </p:nvSpPr>
        <p:spPr>
          <a:xfrm rot="0">
            <a:off x="457200" y="685800"/>
            <a:ext cx="8229600" cy="56388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algn="ctr" indent="0" lvl="0" marL="0">
              <a:buNone/>
            </a:pPr>
            <a:r>
              <a:rPr altLang="en-US" b="1" lang="en-US"/>
              <a:t>CONTAINERS</a:t>
            </a:r>
          </a:p>
          <a:p>
            <a:pPr indent="0" lvl="0" marL="0">
              <a:buFont typeface="Wingdings" pitchFamily="2" charset="2"/>
              <a:buChar char="Ø"/>
            </a:pPr>
            <a:r>
              <a:rPr altLang="en-US" lang="en-US"/>
              <a:t>Drugs are best kept in their original containers. Note that copying labeling may result in transcription errors. Use original containers that protect their contents e.g. light sensitive compounds are packed in amber bottles or in containers that filter out much of the harmful radiation.</a:t>
            </a:r>
          </a:p>
          <a:p>
            <a:pPr indent="0" lvl="0" marL="0">
              <a:buFont typeface="Wingdings" pitchFamily="2" charset="2"/>
              <a:buChar char="Ø"/>
            </a:pPr>
            <a:r>
              <a:rPr altLang="en-US" lang="en-US"/>
              <a:t>Do not transfer sterile substances from container to container as it increases the probability of contamination. Protect the label from soiling to ensure it remains legible.</a:t>
            </a:r>
          </a:p>
          <a:p>
            <a:pPr indent="0" lvl="0" marL="0">
              <a:buNone/>
            </a:pPr>
            <a:r>
              <a:rPr altLang="en-US" b="1" lang="en-US"/>
              <a:t>Note:</a:t>
            </a:r>
            <a:r>
              <a:rPr altLang="en-US" lang="en-US"/>
              <a:t> Safe drug use requires that medicines have clear, accurate labels at all times.</a:t>
            </a:r>
          </a:p>
        </p:txBody>
      </p:sp>
    </p:spTree>
  </p:cSld>
  <p:clrMapOvr>
    <a:masterClrMapping/>
  </p:clrMapOvr>
  <p:transition spd="slow" advClick="1">
    <p:wheel spokes="1"/>
  </p:transition>
  <p:timing/>
</p:sld>
</file>

<file path=ppt/slides/slide584.xml><?xml version="1.0" encoding="utf-8"?>
<p:sld xmlns:a="http://schemas.openxmlformats.org/drawingml/2006/main" xmlns:r="http://schemas.openxmlformats.org/officeDocument/2006/relationships" xmlns:p="http://schemas.openxmlformats.org/presentationml/2006/main" showMasterSp="1">
  <p:cSld>
    <p:spTree>
      <p:nvGrpSpPr>
        <p:cNvPr id="1680" name=""/>
        <p:cNvGrpSpPr/>
        <p:nvPr/>
      </p:nvGrpSpPr>
      <p:grpSpPr>
        <a:xfrm rot="0">
          <a:off x="0" y="0"/>
          <a:ext cx="0" cy="0"/>
          <a:chOff x="0" y="0"/>
          <a:chExt cx="0" cy="0"/>
        </a:xfrm>
      </p:grpSpPr>
      <p:sp>
        <p:nvSpPr>
          <p:cNvPr id="1049393" name=""/>
          <p:cNvSpPr/>
          <p:nvPr>
            <p:ph sz="full" idx="1"/>
          </p:nvPr>
        </p:nvSpPr>
        <p:spPr>
          <a:xfrm rot="0">
            <a:off x="457200" y="457200"/>
            <a:ext cx="8229600" cy="58674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algn="ctr" indent="0" lvl="0" marL="0">
              <a:buNone/>
            </a:pPr>
            <a:r>
              <a:rPr altLang="en-US" b="1" lang="en-US"/>
              <a:t>DISPENSING /SUPPLY</a:t>
            </a:r>
          </a:p>
          <a:p>
            <a:pPr indent="0" lvl="0" marL="0">
              <a:buNone/>
            </a:pPr>
            <a:r>
              <a:rPr altLang="en-US" lang="en-US"/>
              <a:t>There are three systems</a:t>
            </a:r>
          </a:p>
          <a:p>
            <a:pPr indent="0" lvl="0" marL="0">
              <a:buNone/>
            </a:pPr>
            <a:r>
              <a:rPr altLang="en-US" b="1" lang="en-US"/>
              <a:t>1. Stock Supply</a:t>
            </a:r>
          </a:p>
          <a:p>
            <a:pPr indent="0" lvl="0" marL="0">
              <a:buFont typeface="Wingdings" pitchFamily="2" charset="2"/>
              <a:buChar char="Ø"/>
            </a:pPr>
            <a:r>
              <a:rPr altLang="en-US" lang="en-US"/>
              <a:t>Nurse orders large number quantity of medication and keeps them in the ward in a drug cup – board.</a:t>
            </a:r>
          </a:p>
          <a:p>
            <a:pPr indent="0" lvl="0" marL="0">
              <a:buFont typeface="Wingdings" pitchFamily="2" charset="2"/>
              <a:buChar char="Ø"/>
            </a:pPr>
            <a:r>
              <a:rPr altLang="en-US" lang="en-US"/>
              <a:t>An inventory book is kept for this medication</a:t>
            </a:r>
          </a:p>
          <a:p>
            <a:pPr indent="0" lvl="0" marL="0">
              <a:buFont typeface="Wingdings" pitchFamily="2" charset="2"/>
              <a:buChar char="Ø"/>
            </a:pPr>
            <a:r>
              <a:rPr altLang="en-US" lang="en-US"/>
              <a:t>It is ideal for drugs that are used often and for emergency drugs</a:t>
            </a:r>
          </a:p>
          <a:p>
            <a:pPr indent="0" lvl="0" marL="0">
              <a:buNone/>
            </a:pPr>
            <a:endParaRPr altLang="en-US" lang="en-US"/>
          </a:p>
          <a:p>
            <a:pPr indent="0" lvl="0" marL="0">
              <a:buNone/>
            </a:pPr>
            <a:r>
              <a:rPr altLang="en-US" b="1" lang="en-US"/>
              <a:t>2. Self – administration system</a:t>
            </a:r>
          </a:p>
          <a:p>
            <a:pPr indent="0" lvl="0" marL="0">
              <a:buFont typeface="Wingdings" pitchFamily="2" charset="2"/>
              <a:buChar char="Ø"/>
            </a:pPr>
            <a:r>
              <a:rPr altLang="en-US" lang="en-US"/>
              <a:t>The drug is kept by the patient who may be instructed on how to take or the nurse administers them</a:t>
            </a:r>
          </a:p>
          <a:p>
            <a:pPr indent="0" lvl="0" marL="0">
              <a:buFont typeface="Wingdings" pitchFamily="2" charset="2"/>
              <a:buChar char="Ø"/>
            </a:pPr>
            <a:r>
              <a:rPr altLang="en-US" lang="en-US"/>
              <a:t>This system is used only under physician’s prescription</a:t>
            </a:r>
          </a:p>
        </p:txBody>
      </p:sp>
    </p:spTree>
  </p:cSld>
  <p:clrMapOvr>
    <a:masterClrMapping/>
  </p:clrMapOvr>
  <p:transition spd="slow" advClick="1">
    <p:wheel spokes="1"/>
  </p:transition>
  <p:timing/>
</p:sld>
</file>

<file path=ppt/slides/slide585.xml><?xml version="1.0" encoding="utf-8"?>
<p:sld xmlns:a="http://schemas.openxmlformats.org/drawingml/2006/main" xmlns:r="http://schemas.openxmlformats.org/officeDocument/2006/relationships" xmlns:p="http://schemas.openxmlformats.org/presentationml/2006/main" showMasterSp="1">
  <p:cSld>
    <p:spTree>
      <p:nvGrpSpPr>
        <p:cNvPr id="1681" name=""/>
        <p:cNvGrpSpPr/>
        <p:nvPr/>
      </p:nvGrpSpPr>
      <p:grpSpPr>
        <a:xfrm rot="0">
          <a:off x="0" y="0"/>
          <a:ext cx="0" cy="0"/>
          <a:chOff x="0" y="0"/>
          <a:chExt cx="0" cy="0"/>
        </a:xfrm>
      </p:grpSpPr>
      <p:sp>
        <p:nvSpPr>
          <p:cNvPr id="1049394" name=""/>
          <p:cNvSpPr/>
          <p:nvPr>
            <p:ph sz="full" idx="1"/>
          </p:nvPr>
        </p:nvSpPr>
        <p:spPr>
          <a:xfrm rot="0">
            <a:off x="457200" y="1447800"/>
            <a:ext cx="8229600" cy="48768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lang="en-US"/>
              <a:t>3. Unit dose</a:t>
            </a:r>
          </a:p>
          <a:p>
            <a:pPr indent="0" lvl="0" marL="0">
              <a:buFont typeface="Wingdings" pitchFamily="2" charset="2"/>
              <a:buChar char="Ø"/>
            </a:pPr>
            <a:r>
              <a:rPr altLang="en-US" lang="en-US"/>
              <a:t>The ward receives only a 24 hour dose for short – term medications, for a few days or long – term medication</a:t>
            </a:r>
          </a:p>
          <a:p>
            <a:pPr indent="0" lvl="0" marL="0">
              <a:buFont typeface="Wingdings" pitchFamily="2" charset="2"/>
              <a:buChar char="Ø"/>
            </a:pPr>
            <a:r>
              <a:rPr altLang="en-US" lang="en-US"/>
              <a:t>Drugs are issued to a specific patient hence bear the patient’s name</a:t>
            </a:r>
          </a:p>
        </p:txBody>
      </p:sp>
    </p:spTree>
  </p:cSld>
  <p:clrMapOvr>
    <a:masterClrMapping/>
  </p:clrMapOvr>
  <p:transition spd="slow" advClick="1">
    <p:wheel spokes="1"/>
  </p:transition>
  <p:timing/>
</p:sld>
</file>

<file path=ppt/slides/slide586.xml><?xml version="1.0" encoding="utf-8"?>
<p:sld xmlns:a="http://schemas.openxmlformats.org/drawingml/2006/main" xmlns:r="http://schemas.openxmlformats.org/officeDocument/2006/relationships" xmlns:p="http://schemas.openxmlformats.org/presentationml/2006/main" showMasterSp="1">
  <p:cSld>
    <p:spTree>
      <p:nvGrpSpPr>
        <p:cNvPr id="1682" name=""/>
        <p:cNvGrpSpPr/>
        <p:nvPr/>
      </p:nvGrpSpPr>
      <p:grpSpPr>
        <a:xfrm rot="0">
          <a:off x="0" y="0"/>
          <a:ext cx="0" cy="0"/>
          <a:chOff x="0" y="0"/>
          <a:chExt cx="0" cy="0"/>
        </a:xfrm>
      </p:grpSpPr>
      <p:sp>
        <p:nvSpPr>
          <p:cNvPr id="1049395" name=""/>
          <p:cNvSpPr/>
          <p:nvPr>
            <p:ph type="title" sz="full" idx="0"/>
          </p:nvPr>
        </p:nvSpPr>
        <p:spPr>
          <a:xfrm rot="0">
            <a:off x="457200" y="381000"/>
            <a:ext cx="8229600" cy="990600"/>
          </a:xfrm>
          <a:prstGeom prst="rect"/>
          <a:noFill/>
          <a:ln>
            <a:noFill/>
          </a:ln>
        </p:spPr>
        <p:txBody>
          <a:bodyPr anchor="b" bIns="0" lIns="0" rIns="0" tIns="45720" vert="horz"/>
          <a:lstStyle>
            <a:lvl1pPr algn="l" fontAlgn="base" indent="0" latinLnBrk="1" marL="0" rtl="0">
              <a:lnSpc>
                <a:spcPct val="100000"/>
              </a:lnSpc>
              <a:spcBef>
                <a:spcPct val="0"/>
              </a:spcBef>
              <a:spcAft>
                <a:spcPct val="0"/>
              </a:spcAft>
              <a:buFontTx/>
              <a:buNone/>
              <a:defRPr baseline="0" b="0" sz="5000" i="0" u="none">
                <a:solidFill>
                  <a:schemeClr val="lt2"/>
                </a:solidFill>
                <a:latin typeface="Calibri" pitchFamily="34" charset="0"/>
                <a:sym typeface="Calibri" pitchFamily="34" charset="0"/>
              </a:defRPr>
            </a:lvl1pPr>
          </a:lstStyle>
          <a:p>
            <a:pPr lvl="0"/>
            <a:r>
              <a:rPr altLang="en-US" b="1" lang="en-US"/>
              <a:t>Drug Interactions</a:t>
            </a:r>
          </a:p>
        </p:txBody>
      </p:sp>
      <p:sp>
        <p:nvSpPr>
          <p:cNvPr id="1049396" name=""/>
          <p:cNvSpPr/>
          <p:nvPr>
            <p:ph sz="full" idx="1"/>
          </p:nvPr>
        </p:nvSpPr>
        <p:spPr>
          <a:xfrm rot="0">
            <a:off x="457200" y="1676400"/>
            <a:ext cx="8229600" cy="46482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lang="en-US"/>
              <a:t>This is when an interactant chemical modifies the therapeutic results that are anticipated with a drug. The interactant may be:</a:t>
            </a:r>
          </a:p>
          <a:p>
            <a:pPr indent="0" lvl="0" marL="0">
              <a:buFont typeface="Wingdings" pitchFamily="2" charset="2"/>
              <a:buChar char="§"/>
            </a:pPr>
            <a:r>
              <a:rPr altLang="en-US" lang="en-US"/>
              <a:t>Another drug</a:t>
            </a:r>
          </a:p>
          <a:p>
            <a:pPr indent="0" lvl="0" marL="0">
              <a:buFont typeface="Wingdings" pitchFamily="2" charset="2"/>
              <a:buChar char="§"/>
            </a:pPr>
            <a:r>
              <a:rPr altLang="en-US" lang="en-US"/>
              <a:t>Some combination of drugs</a:t>
            </a:r>
          </a:p>
          <a:p>
            <a:pPr indent="0" lvl="0" marL="0">
              <a:buFont typeface="Wingdings" pitchFamily="2" charset="2"/>
              <a:buChar char="§"/>
            </a:pPr>
            <a:r>
              <a:rPr altLang="en-US" lang="en-US"/>
              <a:t>Natural or artificial chemical components of the diet</a:t>
            </a:r>
          </a:p>
          <a:p>
            <a:pPr indent="0" lvl="0" marL="0">
              <a:buFont typeface="Wingdings" pitchFamily="2" charset="2"/>
              <a:buChar char="§"/>
            </a:pPr>
            <a:r>
              <a:rPr altLang="en-US" lang="en-US"/>
              <a:t>Pollutant chemicals from the environment</a:t>
            </a:r>
          </a:p>
          <a:p>
            <a:pPr indent="0" lvl="0" marL="0">
              <a:buFont typeface="Wingdings" pitchFamily="2" charset="2"/>
              <a:buChar char="§"/>
            </a:pPr>
            <a:r>
              <a:rPr altLang="en-US" lang="en-US"/>
              <a:t>Endogenous body chemical</a:t>
            </a:r>
          </a:p>
          <a:p>
            <a:pPr indent="0" lvl="0" marL="0">
              <a:buFont typeface="Wingdings" pitchFamily="2" charset="2"/>
              <a:buChar char="§"/>
            </a:pPr>
            <a:r>
              <a:rPr altLang="en-US" lang="en-US"/>
              <a:t>Chemicals used for diagnostic laboratory tests</a:t>
            </a:r>
          </a:p>
        </p:txBody>
      </p:sp>
    </p:spTree>
  </p:cSld>
  <p:clrMapOvr>
    <a:masterClrMapping/>
  </p:clrMapOvr>
  <p:transition spd="slow" advClick="1">
    <p:wheel spokes="1"/>
  </p:transition>
  <p:timing/>
</p:sld>
</file>

<file path=ppt/slides/slide587.xml><?xml version="1.0" encoding="utf-8"?>
<p:sld xmlns:a="http://schemas.openxmlformats.org/drawingml/2006/main" xmlns:r="http://schemas.openxmlformats.org/officeDocument/2006/relationships" xmlns:p="http://schemas.openxmlformats.org/presentationml/2006/main" showMasterSp="1">
  <p:cSld>
    <p:spTree>
      <p:nvGrpSpPr>
        <p:cNvPr id="1683" name=""/>
        <p:cNvGrpSpPr/>
        <p:nvPr/>
      </p:nvGrpSpPr>
      <p:grpSpPr>
        <a:xfrm rot="0">
          <a:off x="0" y="0"/>
          <a:ext cx="0" cy="0"/>
          <a:chOff x="0" y="0"/>
          <a:chExt cx="0" cy="0"/>
        </a:xfrm>
      </p:grpSpPr>
      <p:sp>
        <p:nvSpPr>
          <p:cNvPr id="1049397" name=""/>
          <p:cNvSpPr/>
          <p:nvPr>
            <p:ph sz="full" idx="1"/>
          </p:nvPr>
        </p:nvSpPr>
        <p:spPr>
          <a:xfrm rot="0">
            <a:off x="457200" y="914400"/>
            <a:ext cx="8229600" cy="54102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lvl="0">
              <a:buFont typeface="Wingdings" pitchFamily="2" charset="2"/>
              <a:buChar char="Ø"/>
            </a:pPr>
            <a:r>
              <a:rPr altLang="en-US" lang="en-US"/>
              <a:t>Chances of a drug interaction increase with the number of drugs the patient is taking or when the patient consults more than one physician and a variety of medications are prescribed.</a:t>
            </a:r>
          </a:p>
          <a:p>
            <a:pPr lvl="0">
              <a:buFont typeface="Wingdings" pitchFamily="2" charset="2"/>
              <a:buChar char="Ø"/>
            </a:pPr>
            <a:r>
              <a:rPr altLang="en-US" lang="en-US"/>
              <a:t>Drug interactions are varied. They may be beneficial or detrimental, and may vary from person to person.</a:t>
            </a:r>
          </a:p>
          <a:p>
            <a:pPr lvl="0">
              <a:buFont typeface="Wingdings" pitchFamily="2" charset="2"/>
              <a:buChar char="Ø"/>
            </a:pPr>
            <a:r>
              <a:rPr altLang="en-US" lang="en-US"/>
              <a:t>They may be of major clinical significance or of no clinical significance. </a:t>
            </a:r>
          </a:p>
          <a:p>
            <a:pPr lvl="0">
              <a:buFont typeface="Wingdings" pitchFamily="2" charset="2"/>
              <a:buChar char="Ø"/>
            </a:pPr>
            <a:r>
              <a:rPr altLang="en-US" lang="en-US"/>
              <a:t>They may affect absorption, distribution metabolism or excretion of drugs.</a:t>
            </a:r>
          </a:p>
          <a:p>
            <a:pPr lvl="0"/>
            <a:endParaRPr altLang="en-US" lang="en-US"/>
          </a:p>
        </p:txBody>
      </p:sp>
    </p:spTree>
  </p:cSld>
  <p:clrMapOvr>
    <a:masterClrMapping/>
  </p:clrMapOvr>
  <p:transition spd="slow" advClick="1">
    <p:wheel spokes="1"/>
  </p:transition>
  <p:timing/>
</p:sld>
</file>

<file path=ppt/slides/slide588.xml><?xml version="1.0" encoding="utf-8"?>
<p:sld xmlns:a="http://schemas.openxmlformats.org/drawingml/2006/main" xmlns:r="http://schemas.openxmlformats.org/officeDocument/2006/relationships" xmlns:p="http://schemas.openxmlformats.org/presentationml/2006/main" showMasterSp="1">
  <p:cSld>
    <p:spTree>
      <p:nvGrpSpPr>
        <p:cNvPr id="1684" name=""/>
        <p:cNvGrpSpPr/>
        <p:nvPr/>
      </p:nvGrpSpPr>
      <p:grpSpPr>
        <a:xfrm rot="0">
          <a:off x="0" y="0"/>
          <a:ext cx="0" cy="0"/>
          <a:chOff x="0" y="0"/>
          <a:chExt cx="0" cy="0"/>
        </a:xfrm>
      </p:grpSpPr>
      <p:sp>
        <p:nvSpPr>
          <p:cNvPr id="1049398" name=""/>
          <p:cNvSpPr/>
          <p:nvPr>
            <p:ph type="title" sz="full" idx="0"/>
          </p:nvPr>
        </p:nvSpPr>
        <p:spPr>
          <a:xfrm rot="0">
            <a:off x="457200" y="381000"/>
            <a:ext cx="8229600" cy="914400"/>
          </a:xfrm>
          <a:prstGeom prst="rect"/>
          <a:noFill/>
          <a:ln>
            <a:noFill/>
          </a:ln>
        </p:spPr>
        <p:txBody>
          <a:bodyPr anchor="b" bIns="0" lIns="0" rIns="0" tIns="45720" vert="horz"/>
          <a:lstStyle>
            <a:lvl1pPr algn="l" fontAlgn="base" indent="0" latinLnBrk="1" marL="0" rtl="0">
              <a:lnSpc>
                <a:spcPct val="100000"/>
              </a:lnSpc>
              <a:spcBef>
                <a:spcPct val="0"/>
              </a:spcBef>
              <a:spcAft>
                <a:spcPct val="0"/>
              </a:spcAft>
              <a:buFontTx/>
              <a:buNone/>
              <a:defRPr baseline="0" b="0" sz="5000" i="0" u="none">
                <a:solidFill>
                  <a:schemeClr val="lt2"/>
                </a:solidFill>
                <a:latin typeface="Calibri" pitchFamily="34" charset="0"/>
                <a:sym typeface="Calibri" pitchFamily="34" charset="0"/>
              </a:defRPr>
            </a:lvl1pPr>
          </a:lstStyle>
          <a:p>
            <a:pPr lvl="0"/>
            <a:r>
              <a:rPr altLang="en-US" b="1" lang="en-US"/>
              <a:t>Drug Reactions</a:t>
            </a:r>
          </a:p>
        </p:txBody>
      </p:sp>
      <p:sp>
        <p:nvSpPr>
          <p:cNvPr id="1049399" name=""/>
          <p:cNvSpPr/>
          <p:nvPr>
            <p:ph sz="full" idx="1"/>
          </p:nvPr>
        </p:nvSpPr>
        <p:spPr>
          <a:xfrm rot="0">
            <a:off x="457200" y="1676400"/>
            <a:ext cx="8229600" cy="46482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algn="ctr" indent="0" lvl="0" marL="0">
              <a:buNone/>
            </a:pPr>
            <a:r>
              <a:rPr altLang="en-US" b="1" lang="en-US"/>
              <a:t>ADVERSE REACTIONS</a:t>
            </a:r>
          </a:p>
          <a:p>
            <a:pPr indent="0" lvl="0" marL="0">
              <a:buFont typeface="Wingdings" pitchFamily="2" charset="2"/>
              <a:buChar char="Ø"/>
            </a:pPr>
            <a:r>
              <a:rPr altLang="en-US" lang="en-US"/>
              <a:t>Adverse reactions to drugs vary in the length of time to develop. </a:t>
            </a:r>
          </a:p>
          <a:p>
            <a:pPr indent="0" lvl="0" marL="0">
              <a:buFont typeface="Wingdings" pitchFamily="2" charset="2"/>
              <a:buChar char="Ø"/>
            </a:pPr>
            <a:r>
              <a:rPr altLang="en-US" lang="en-US"/>
              <a:t>Some become apparent immediately, others appear weeks or months later. </a:t>
            </a:r>
          </a:p>
          <a:p>
            <a:pPr indent="0" lvl="0" marL="0">
              <a:buFont typeface="Wingdings" pitchFamily="2" charset="2"/>
              <a:buChar char="Ø"/>
            </a:pPr>
            <a:r>
              <a:rPr altLang="en-US" lang="en-US"/>
              <a:t>They may range from mild to catastrophic in severity.</a:t>
            </a:r>
          </a:p>
          <a:p>
            <a:pPr indent="0" lvl="0" marL="0">
              <a:buFont typeface="Wingdings" pitchFamily="2" charset="2"/>
              <a:buChar char="Ø"/>
            </a:pPr>
            <a:r>
              <a:rPr altLang="en-US" lang="en-US"/>
              <a:t>They can affect any tissue or organ.</a:t>
            </a:r>
          </a:p>
          <a:p>
            <a:pPr indent="0" lvl="0" marL="0">
              <a:buFont typeface="Wingdings" pitchFamily="2" charset="2"/>
              <a:buChar char="Ø"/>
            </a:pPr>
            <a:endParaRPr altLang="en-US" lang="en-US"/>
          </a:p>
        </p:txBody>
      </p:sp>
    </p:spTree>
  </p:cSld>
  <p:clrMapOvr>
    <a:masterClrMapping/>
  </p:clrMapOvr>
  <p:transition spd="slow" advClick="1">
    <p:wheel spokes="1"/>
  </p:transition>
  <p:timing/>
</p:sld>
</file>

<file path=ppt/slides/slide589.xml><?xml version="1.0" encoding="utf-8"?>
<p:sld xmlns:a="http://schemas.openxmlformats.org/drawingml/2006/main" xmlns:r="http://schemas.openxmlformats.org/officeDocument/2006/relationships" xmlns:p="http://schemas.openxmlformats.org/presentationml/2006/main" showMasterSp="1">
  <p:cSld>
    <p:spTree>
      <p:nvGrpSpPr>
        <p:cNvPr id="1685" name=""/>
        <p:cNvGrpSpPr/>
        <p:nvPr/>
      </p:nvGrpSpPr>
      <p:grpSpPr>
        <a:xfrm rot="0">
          <a:off x="0" y="0"/>
          <a:ext cx="0" cy="0"/>
          <a:chOff x="0" y="0"/>
          <a:chExt cx="0" cy="0"/>
        </a:xfrm>
      </p:grpSpPr>
      <p:sp>
        <p:nvSpPr>
          <p:cNvPr id="1049400" name=""/>
          <p:cNvSpPr/>
          <p:nvPr>
            <p:ph sz="full" idx="1"/>
          </p:nvPr>
        </p:nvSpPr>
        <p:spPr>
          <a:xfrm rot="0">
            <a:off x="457200" y="762000"/>
            <a:ext cx="8229600" cy="55626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algn="ctr" indent="0" lvl="0" marL="0">
              <a:buNone/>
            </a:pPr>
            <a:r>
              <a:rPr altLang="en-US" b="1" lang="en-US"/>
              <a:t> TOXIC REACTIONS</a:t>
            </a:r>
          </a:p>
          <a:p>
            <a:pPr indent="0" lvl="0" marL="0">
              <a:buFont typeface="Wingdings" pitchFamily="2" charset="2"/>
              <a:buChar char="Ø"/>
            </a:pPr>
            <a:r>
              <a:rPr altLang="en-US" b="1" lang="en-US"/>
              <a:t>Note: </a:t>
            </a:r>
            <a:r>
              <a:rPr altLang="en-US" lang="en-US"/>
              <a:t>Any physiologically active drug has the potential to cause an undesirable reaction that may induce illness in the recipient. </a:t>
            </a:r>
          </a:p>
          <a:p>
            <a:pPr indent="0" lvl="0" marL="0">
              <a:buFont typeface="Wingdings" pitchFamily="2" charset="2"/>
              <a:buChar char="Ø"/>
            </a:pPr>
            <a:r>
              <a:rPr altLang="en-US" lang="en-US"/>
              <a:t>Hence there is no useful drug that is completely devoid of toxic potential.</a:t>
            </a:r>
          </a:p>
          <a:p>
            <a:pPr indent="0" lvl="0" marL="0">
              <a:buNone/>
            </a:pPr>
            <a:endParaRPr altLang="en-US" lang="en-US"/>
          </a:p>
          <a:p>
            <a:pPr algn="ctr" indent="0" lvl="0" marL="0">
              <a:buNone/>
            </a:pPr>
            <a:r>
              <a:rPr altLang="en-US" b="1" lang="en-US"/>
              <a:t>SIDE EFFECTS</a:t>
            </a:r>
          </a:p>
          <a:p>
            <a:pPr indent="0" lvl="0" marL="0">
              <a:buFont typeface="Wingdings" pitchFamily="2" charset="2"/>
              <a:buChar char="Ø"/>
            </a:pPr>
            <a:endParaRPr altLang="en-US" lang="en-US"/>
          </a:p>
          <a:p>
            <a:pPr indent="0" lvl="0" marL="0">
              <a:buNone/>
            </a:pPr>
            <a:endParaRPr altLang="en-US" lang="en-US"/>
          </a:p>
          <a:p>
            <a:pPr indent="0" lvl="0" marL="0"/>
            <a:endParaRPr altLang="en-US" lang="en-US"/>
          </a:p>
          <a:p>
            <a:pPr indent="0" lvl="0" marL="0"/>
            <a:endParaRPr altLang="en-US" lang="en-US"/>
          </a:p>
        </p:txBody>
      </p:sp>
    </p:spTree>
  </p:cSld>
  <p:clrMapOvr>
    <a:masterClrMapping/>
  </p:clrMapOvr>
  <p:transition spd="slow" advClick="1">
    <p:wheel spokes="1"/>
  </p:transition>
  <p:timing/>
</p:sld>
</file>

<file path=ppt/slides/slide59.xml><?xml version="1.0" encoding="utf-8"?>
<p:sld xmlns:a="http://schemas.openxmlformats.org/drawingml/2006/main" xmlns:r="http://schemas.openxmlformats.org/officeDocument/2006/relationships" xmlns:p="http://schemas.openxmlformats.org/presentationml/2006/main" showMasterSp="1">
  <p:cSld>
    <p:spTree>
      <p:nvGrpSpPr>
        <p:cNvPr id="1141" name=""/>
        <p:cNvGrpSpPr/>
        <p:nvPr/>
      </p:nvGrpSpPr>
      <p:grpSpPr>
        <a:xfrm rot="0">
          <a:off x="0" y="0"/>
          <a:ext cx="0" cy="0"/>
          <a:chOff x="0" y="0"/>
          <a:chExt cx="0" cy="0"/>
        </a:xfrm>
      </p:grpSpPr>
      <p:sp>
        <p:nvSpPr>
          <p:cNvPr id="1048671" name=""/>
          <p:cNvSpPr/>
          <p:nvPr>
            <p:ph sz="full" idx="1"/>
          </p:nvPr>
        </p:nvSpPr>
        <p:spPr>
          <a:xfrm rot="0">
            <a:off x="457200" y="990600"/>
            <a:ext cx="8229600" cy="5135562"/>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eaLnBrk="1" hangingPunct="1" indent="0" latinLnBrk="1" lvl="0" marL="0">
              <a:buClr>
                <a:srgbClr val="DE6C36"/>
              </a:buClr>
              <a:buFont typeface="Arial" pitchFamily="0" charset="0"/>
              <a:buNone/>
            </a:pPr>
            <a:r>
              <a:rPr altLang="en-US" b="1" lang="en-US"/>
              <a:t>PROFESSIONAL CODES</a:t>
            </a:r>
          </a:p>
          <a:p>
            <a:pPr eaLnBrk="1" hangingPunct="1" indent="0" latinLnBrk="1" lvl="0" marL="0">
              <a:buClr>
                <a:srgbClr val="DE6C36"/>
              </a:buClr>
            </a:pPr>
            <a:endParaRPr altLang="en-US" lang="en-US"/>
          </a:p>
          <a:p>
            <a:pPr eaLnBrk="1" hangingPunct="1" indent="0" latinLnBrk="1" lvl="0" marL="0">
              <a:buClr>
                <a:srgbClr val="DE6C36"/>
              </a:buClr>
              <a:buFont typeface="Wingdings" pitchFamily="2" charset="2"/>
              <a:buChar char="Ø"/>
            </a:pPr>
            <a:r>
              <a:rPr altLang="en-US" lang="en-US"/>
              <a:t>They are a system of rules and principles by which a profession is expected to regulate its members and demonstrate its responsibilities to the society.</a:t>
            </a:r>
          </a:p>
          <a:p>
            <a:pPr eaLnBrk="1" hangingPunct="1" indent="0" latinLnBrk="1" lvl="0" marL="0">
              <a:buClr>
                <a:srgbClr val="DE6C36"/>
              </a:buClr>
              <a:buFont typeface="Wingdings" pitchFamily="2" charset="2"/>
              <a:buChar char="Ø"/>
            </a:pPr>
            <a:endParaRPr altLang="en-US" lang="en-US"/>
          </a:p>
          <a:p>
            <a:pPr eaLnBrk="1" hangingPunct="1" indent="0" latinLnBrk="1" lvl="0" marL="0">
              <a:buClr>
                <a:srgbClr val="DE6C36"/>
              </a:buClr>
              <a:buFont typeface="Wingdings" pitchFamily="2" charset="2"/>
              <a:buChar char="Ø"/>
            </a:pPr>
            <a:r>
              <a:rPr altLang="en-US" lang="en-US"/>
              <a:t>They also serve as means of self – regulation and a source of guidelines for individual behavior</a:t>
            </a:r>
          </a:p>
        </p:txBody>
      </p:sp>
    </p:spTree>
  </p:cSld>
  <p:clrMapOvr>
    <a:masterClrMapping/>
  </p:clrMapOvr>
  <p:transition spd="slow" advClick="1">
    <p:wheel spokes="1"/>
  </p:transition>
  <p:timing/>
</p:sld>
</file>

<file path=ppt/slides/slide590.xml><?xml version="1.0" encoding="utf-8"?>
<p:sld xmlns:a="http://schemas.openxmlformats.org/drawingml/2006/main" xmlns:r="http://schemas.openxmlformats.org/officeDocument/2006/relationships" xmlns:p="http://schemas.openxmlformats.org/presentationml/2006/main" showMasterSp="1">
  <p:cSld>
    <p:spTree>
      <p:nvGrpSpPr>
        <p:cNvPr id="1686" name=""/>
        <p:cNvGrpSpPr/>
        <p:nvPr/>
      </p:nvGrpSpPr>
      <p:grpSpPr>
        <a:xfrm rot="0">
          <a:off x="0" y="0"/>
          <a:ext cx="0" cy="0"/>
          <a:chOff x="0" y="0"/>
          <a:chExt cx="0" cy="0"/>
        </a:xfrm>
      </p:grpSpPr>
      <p:sp>
        <p:nvSpPr>
          <p:cNvPr id="1049401" name=""/>
          <p:cNvSpPr/>
          <p:nvPr>
            <p:ph sz="full" idx="1"/>
          </p:nvPr>
        </p:nvSpPr>
        <p:spPr>
          <a:xfrm rot="0">
            <a:off x="457200" y="762000"/>
            <a:ext cx="8229600" cy="55626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algn="ctr" indent="0" lvl="0" marL="0">
              <a:buNone/>
            </a:pPr>
            <a:r>
              <a:rPr altLang="en-US" b="1" lang="en-US"/>
              <a:t>ALLERGIC REACTIONS</a:t>
            </a:r>
          </a:p>
          <a:p>
            <a:pPr indent="0" lvl="0" marL="0">
              <a:buFont typeface="Wingdings" pitchFamily="2" charset="2"/>
              <a:buChar char="Ø"/>
            </a:pPr>
            <a:r>
              <a:rPr altLang="en-US" lang="en-US"/>
              <a:t>They are the result of the body's immunologic response to a drug following previous exposure to that same drug. </a:t>
            </a:r>
          </a:p>
          <a:p>
            <a:pPr indent="0" lvl="0" marL="0">
              <a:buFont typeface="Wingdings" pitchFamily="2" charset="2"/>
              <a:buChar char="Ø"/>
            </a:pPr>
            <a:r>
              <a:rPr altLang="en-US" lang="en-US"/>
              <a:t>Allergic reactions do not occur during the first exposure to a drug.</a:t>
            </a:r>
          </a:p>
          <a:p>
            <a:pPr indent="0" lvl="0" marL="0">
              <a:buFont typeface="Wingdings" pitchFamily="2" charset="2"/>
              <a:buChar char="Ø"/>
            </a:pPr>
            <a:r>
              <a:rPr altLang="en-US" lang="en-US"/>
              <a:t>Account for up to 10% of all drug reactions. </a:t>
            </a:r>
          </a:p>
          <a:p>
            <a:pPr indent="0" lvl="0" marL="0">
              <a:buFont typeface="Wingdings" pitchFamily="2" charset="2"/>
              <a:buChar char="Ø"/>
            </a:pPr>
            <a:r>
              <a:rPr altLang="en-US" lang="en-US"/>
              <a:t>May be triggered by the drug in its unchanged form, by a drug metabolic, or by inert ingredients used in drug manufacture. </a:t>
            </a:r>
          </a:p>
        </p:txBody>
      </p:sp>
    </p:spTree>
  </p:cSld>
  <p:clrMapOvr>
    <a:masterClrMapping/>
  </p:clrMapOvr>
  <p:transition spd="slow" advClick="1">
    <p:wheel spokes="1"/>
  </p:transition>
  <p:timing/>
</p:sld>
</file>

<file path=ppt/slides/slide591.xml><?xml version="1.0" encoding="utf-8"?>
<p:sld xmlns:a="http://schemas.openxmlformats.org/drawingml/2006/main" xmlns:r="http://schemas.openxmlformats.org/officeDocument/2006/relationships" xmlns:p="http://schemas.openxmlformats.org/presentationml/2006/main" showMasterSp="1">
  <p:cSld>
    <p:spTree>
      <p:nvGrpSpPr>
        <p:cNvPr id="1687" name=""/>
        <p:cNvGrpSpPr/>
        <p:nvPr/>
      </p:nvGrpSpPr>
      <p:grpSpPr>
        <a:xfrm rot="0">
          <a:off x="0" y="0"/>
          <a:ext cx="0" cy="0"/>
          <a:chOff x="0" y="0"/>
          <a:chExt cx="0" cy="0"/>
        </a:xfrm>
      </p:grpSpPr>
      <p:sp>
        <p:nvSpPr>
          <p:cNvPr id="1049402" name=""/>
          <p:cNvSpPr/>
          <p:nvPr>
            <p:ph sz="full" idx="1"/>
          </p:nvPr>
        </p:nvSpPr>
        <p:spPr>
          <a:xfrm rot="0">
            <a:off x="457200" y="1066800"/>
            <a:ext cx="8229600" cy="52578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algn="ctr" indent="0" lvl="0" marL="0">
              <a:buNone/>
            </a:pPr>
            <a:r>
              <a:rPr altLang="en-US" b="1" lang="en-US"/>
              <a:t>IDIOSYNCRATIC REACTIONS</a:t>
            </a:r>
          </a:p>
          <a:p>
            <a:pPr indent="0" lvl="0" marL="0">
              <a:buFont typeface="Wingdings" pitchFamily="2" charset="2"/>
              <a:buChar char="Ø"/>
            </a:pPr>
            <a:r>
              <a:rPr altLang="en-US" lang="en-US"/>
              <a:t>They are defined as genetically determined, unexpected responses to a drug. </a:t>
            </a:r>
          </a:p>
          <a:p>
            <a:pPr indent="0" lvl="0" marL="0">
              <a:buFont typeface="Wingdings" pitchFamily="2" charset="2"/>
              <a:buChar char="Ø"/>
            </a:pPr>
            <a:r>
              <a:rPr altLang="en-US" lang="en-US"/>
              <a:t>The response may take the form of extreme sensitivity to low doses or extreme insensitivity to high doses to the drug.</a:t>
            </a:r>
          </a:p>
          <a:p>
            <a:pPr algn="ctr" indent="0" lvl="0" marL="0">
              <a:buNone/>
            </a:pPr>
            <a:r>
              <a:rPr altLang="en-US" b="1" lang="en-US"/>
              <a:t>CHAIN REACTIONS</a:t>
            </a:r>
          </a:p>
          <a:p>
            <a:pPr indent="0" lvl="0" marL="0">
              <a:buFont typeface="Wingdings" pitchFamily="2" charset="2"/>
              <a:buChar char="Ø"/>
            </a:pPr>
            <a:r>
              <a:rPr altLang="en-US" lang="en-US"/>
              <a:t>Medications are often added to a regimen to control side effects of other drugs. </a:t>
            </a:r>
          </a:p>
          <a:p>
            <a:pPr indent="0" lvl="0" marL="0">
              <a:buFont typeface="Wingdings" pitchFamily="2" charset="2"/>
              <a:buChar char="Ø"/>
            </a:pPr>
            <a:r>
              <a:rPr altLang="en-US" lang="en-US"/>
              <a:t>This can initiate a chain reaction</a:t>
            </a:r>
          </a:p>
        </p:txBody>
      </p:sp>
    </p:spTree>
  </p:cSld>
  <p:clrMapOvr>
    <a:masterClrMapping/>
  </p:clrMapOvr>
  <p:transition spd="slow" advClick="1">
    <p:wheel spokes="1"/>
  </p:transition>
  <p:timing/>
</p:sld>
</file>

<file path=ppt/slides/slide592.xml><?xml version="1.0" encoding="utf-8"?>
<p:sld xmlns:a="http://schemas.openxmlformats.org/drawingml/2006/main" xmlns:r="http://schemas.openxmlformats.org/officeDocument/2006/relationships" xmlns:p="http://schemas.openxmlformats.org/presentationml/2006/main" showMasterSp="1">
  <p:cSld>
    <p:spTree>
      <p:nvGrpSpPr>
        <p:cNvPr id="1688" name=""/>
        <p:cNvGrpSpPr/>
        <p:nvPr/>
      </p:nvGrpSpPr>
      <p:grpSpPr>
        <a:xfrm rot="0">
          <a:off x="0" y="0"/>
          <a:ext cx="0" cy="0"/>
          <a:chOff x="0" y="0"/>
          <a:chExt cx="0" cy="0"/>
        </a:xfrm>
      </p:grpSpPr>
      <p:sp>
        <p:nvSpPr>
          <p:cNvPr id="1049403" name=""/>
          <p:cNvSpPr/>
          <p:nvPr>
            <p:ph sz="full" idx="1"/>
          </p:nvPr>
        </p:nvSpPr>
        <p:spPr>
          <a:xfrm rot="0">
            <a:off x="457200" y="838200"/>
            <a:ext cx="8229600" cy="54864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algn="ctr" indent="0" lvl="0" marL="0">
              <a:buNone/>
            </a:pPr>
            <a:r>
              <a:rPr altLang="en-US" b="1" lang="en-US"/>
              <a:t>CUMULATIVE REACTIONS</a:t>
            </a:r>
          </a:p>
          <a:p>
            <a:pPr indent="0" lvl="0" marL="0">
              <a:buFont typeface="Wingdings" pitchFamily="2" charset="2"/>
              <a:buChar char="Ø"/>
            </a:pPr>
            <a:r>
              <a:rPr altLang="en-US" lang="en-US"/>
              <a:t>Drugs accumulate in the body whenever the dosage exceeds the amount the body can eliminate through metabolism or excretion.</a:t>
            </a:r>
          </a:p>
          <a:p>
            <a:pPr indent="0" lvl="0" marL="0">
              <a:buFont typeface="Wingdings" pitchFamily="2" charset="2"/>
              <a:buChar char="Ø"/>
            </a:pPr>
            <a:r>
              <a:rPr altLang="en-US" lang="en-US"/>
              <a:t>This can result to reaction</a:t>
            </a:r>
          </a:p>
          <a:p>
            <a:pPr indent="0" lvl="0" marL="0">
              <a:buFont typeface="Wingdings" pitchFamily="2" charset="2"/>
              <a:buChar char="Ø"/>
            </a:pPr>
            <a:endParaRPr altLang="en-US" lang="en-US"/>
          </a:p>
          <a:p>
            <a:pPr algn="ctr" indent="0" lvl="0" marL="0">
              <a:buNone/>
            </a:pPr>
            <a:r>
              <a:rPr altLang="en-US" b="1" lang="en-US"/>
              <a:t>TOLERANCE AND DEPENDENCE</a:t>
            </a:r>
          </a:p>
          <a:p>
            <a:pPr indent="0" lvl="0" marL="0">
              <a:buFont typeface="Wingdings" pitchFamily="2" charset="2"/>
              <a:buChar char="Ø"/>
            </a:pPr>
            <a:r>
              <a:rPr altLang="en-US" lang="en-US"/>
              <a:t>Habitual use of drugs may create a tolerance to the drug in use, as well as other related drugs. </a:t>
            </a:r>
          </a:p>
          <a:p>
            <a:pPr indent="0" lvl="0" marL="0">
              <a:buFont typeface="Wingdings" pitchFamily="2" charset="2"/>
              <a:buChar char="Ø"/>
            </a:pPr>
            <a:r>
              <a:rPr altLang="en-US" lang="en-US"/>
              <a:t>This can also produce physical dependence.</a:t>
            </a:r>
          </a:p>
          <a:p>
            <a:pPr indent="0" lvl="0" marL="0">
              <a:buFont typeface="Wingdings" pitchFamily="2" charset="2"/>
              <a:buChar char="Ø"/>
            </a:pPr>
            <a:r>
              <a:rPr altLang="en-US" lang="en-US"/>
              <a:t>The dependent individual will develop signs and symptoms of illness when the drug is withdrawn..</a:t>
            </a:r>
          </a:p>
        </p:txBody>
      </p:sp>
    </p:spTree>
  </p:cSld>
  <p:clrMapOvr>
    <a:masterClrMapping/>
  </p:clrMapOvr>
  <p:transition spd="slow" advClick="1">
    <p:wheel spokes="1"/>
  </p:transition>
  <p:timing/>
</p:sld>
</file>

<file path=ppt/slides/slide593.xml><?xml version="1.0" encoding="utf-8"?>
<p:sld xmlns:a="http://schemas.openxmlformats.org/drawingml/2006/main" xmlns:r="http://schemas.openxmlformats.org/officeDocument/2006/relationships" xmlns:p="http://schemas.openxmlformats.org/presentationml/2006/main" showMasterSp="1">
  <p:cSld>
    <p:spTree>
      <p:nvGrpSpPr>
        <p:cNvPr id="1689" name=""/>
        <p:cNvGrpSpPr/>
        <p:nvPr/>
      </p:nvGrpSpPr>
      <p:grpSpPr>
        <a:xfrm rot="0">
          <a:off x="0" y="0"/>
          <a:ext cx="0" cy="0"/>
          <a:chOff x="0" y="0"/>
          <a:chExt cx="0" cy="0"/>
        </a:xfrm>
      </p:grpSpPr>
      <p:sp>
        <p:nvSpPr>
          <p:cNvPr id="1049404" name=""/>
          <p:cNvSpPr/>
          <p:nvPr>
            <p:ph type="title" sz="full" idx="0"/>
          </p:nvPr>
        </p:nvSpPr>
        <p:spPr>
          <a:xfrm rot="0">
            <a:off x="457200" y="381000"/>
            <a:ext cx="8229600" cy="838200"/>
          </a:xfrm>
          <a:prstGeom prst="rect"/>
          <a:noFill/>
          <a:ln>
            <a:noFill/>
          </a:ln>
        </p:spPr>
        <p:txBody>
          <a:bodyPr anchor="b" bIns="0" lIns="0" rIns="0" tIns="45720" vert="horz"/>
          <a:lstStyle>
            <a:lvl1pPr algn="l" fontAlgn="base" indent="0" latinLnBrk="1" marL="0" rtl="0">
              <a:lnSpc>
                <a:spcPct val="100000"/>
              </a:lnSpc>
              <a:spcBef>
                <a:spcPct val="0"/>
              </a:spcBef>
              <a:spcAft>
                <a:spcPct val="0"/>
              </a:spcAft>
              <a:buFontTx/>
              <a:buNone/>
              <a:defRPr baseline="0" b="0" sz="5000" i="0" u="none">
                <a:solidFill>
                  <a:schemeClr val="lt2"/>
                </a:solidFill>
                <a:latin typeface="Calibri" pitchFamily="34" charset="0"/>
                <a:sym typeface="Calibri" pitchFamily="34" charset="0"/>
              </a:defRPr>
            </a:lvl1pPr>
          </a:lstStyle>
          <a:p>
            <a:pPr lvl="0"/>
            <a:r>
              <a:rPr altLang="en-US" b="1" lang="en-US"/>
              <a:t>Inhalation </a:t>
            </a:r>
          </a:p>
        </p:txBody>
      </p:sp>
      <p:sp>
        <p:nvSpPr>
          <p:cNvPr id="1049405" name=""/>
          <p:cNvSpPr/>
          <p:nvPr>
            <p:ph sz="full" idx="1"/>
          </p:nvPr>
        </p:nvSpPr>
        <p:spPr>
          <a:xfrm rot="0">
            <a:off x="457200" y="1371600"/>
            <a:ext cx="8229600" cy="49530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lvl="0">
              <a:buFont typeface="Wingdings" pitchFamily="2" charset="2"/>
              <a:buChar char="Ø"/>
            </a:pPr>
            <a:r>
              <a:rPr altLang="en-US" lang="en-US"/>
              <a:t>Is the act of breathing in</a:t>
            </a:r>
          </a:p>
          <a:p>
            <a:pPr lvl="0">
              <a:buFont typeface="Wingdings" pitchFamily="2" charset="2"/>
              <a:buChar char="Ø"/>
            </a:pPr>
            <a:endParaRPr altLang="en-US" lang="en-US"/>
          </a:p>
          <a:p>
            <a:pPr lvl="0">
              <a:buFont typeface="Wingdings" pitchFamily="2" charset="2"/>
              <a:buChar char="Ø"/>
            </a:pPr>
            <a:r>
              <a:rPr altLang="en-US" lang="en-US"/>
              <a:t>It is also used as a route of drug administration through which a substance in the form of gas, vapor or powder is administered</a:t>
            </a:r>
          </a:p>
          <a:p>
            <a:pPr lvl="0">
              <a:buFont typeface="Wingdings" pitchFamily="2" charset="2"/>
              <a:buChar char="Ø"/>
            </a:pPr>
            <a:endParaRPr altLang="en-US" lang="en-US"/>
          </a:p>
          <a:p>
            <a:pPr lvl="0">
              <a:buFont typeface="Wingdings" pitchFamily="2" charset="2"/>
              <a:buChar char="Ø"/>
            </a:pPr>
            <a:r>
              <a:rPr altLang="en-US" b="1" lang="en-US"/>
              <a:t>Inhaler (puffer):</a:t>
            </a:r>
            <a:r>
              <a:rPr altLang="en-US" lang="en-US"/>
              <a:t> A medical device used for delivering medication into the body via the lungs. It is mainly used in the treatment of asthma and Chronic Obstructive Pulmonary Disease (COPD) </a:t>
            </a:r>
          </a:p>
        </p:txBody>
      </p:sp>
    </p:spTree>
  </p:cSld>
  <p:clrMapOvr>
    <a:masterClrMapping/>
  </p:clrMapOvr>
  <p:transition spd="slow" advClick="1">
    <p:wheel spokes="1"/>
  </p:transition>
  <p:timing/>
</p:sld>
</file>

<file path=ppt/slides/slide594.xml><?xml version="1.0" encoding="utf-8"?>
<p:sld xmlns:a="http://schemas.openxmlformats.org/drawingml/2006/main" xmlns:r="http://schemas.openxmlformats.org/officeDocument/2006/relationships" xmlns:p="http://schemas.openxmlformats.org/presentationml/2006/main" showMasterSp="1">
  <p:cSld>
    <p:spTree>
      <p:nvGrpSpPr>
        <p:cNvPr id="1690" name=""/>
        <p:cNvGrpSpPr/>
        <p:nvPr/>
      </p:nvGrpSpPr>
      <p:grpSpPr>
        <a:xfrm rot="0">
          <a:off x="0" y="0"/>
          <a:ext cx="0" cy="0"/>
          <a:chOff x="0" y="0"/>
          <a:chExt cx="0" cy="0"/>
        </a:xfrm>
      </p:grpSpPr>
      <p:sp>
        <p:nvSpPr>
          <p:cNvPr id="1049406" name=""/>
          <p:cNvSpPr/>
          <p:nvPr>
            <p:ph sz="full" idx="1"/>
          </p:nvPr>
        </p:nvSpPr>
        <p:spPr>
          <a:xfrm rot="0">
            <a:off x="457200" y="685800"/>
            <a:ext cx="8229600" cy="56388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algn="ctr" indent="0" lvl="0" marL="0">
              <a:buNone/>
            </a:pPr>
            <a:r>
              <a:rPr altLang="en-US" b="1" lang="en-US"/>
              <a:t>TYPES OF INHALERS</a:t>
            </a:r>
          </a:p>
          <a:p>
            <a:pPr indent="0" lvl="0" marL="0">
              <a:buNone/>
            </a:pPr>
            <a:r>
              <a:rPr altLang="en-US" b="1" lang="en-US"/>
              <a:t>1. Metered-dose inhalers (MDI) </a:t>
            </a:r>
          </a:p>
          <a:p>
            <a:pPr indent="0" lvl="0" marL="0">
              <a:buFont typeface="Wingdings" pitchFamily="2" charset="2"/>
              <a:buChar char="Ø"/>
            </a:pPr>
            <a:r>
              <a:rPr altLang="en-US" lang="en-US"/>
              <a:t>An inhaler that delivers precise and premeasured dose of medication</a:t>
            </a:r>
          </a:p>
          <a:p>
            <a:pPr indent="0" lvl="0" marL="0">
              <a:buNone/>
            </a:pPr>
            <a:endParaRPr altLang="en-US" lang="en-US"/>
          </a:p>
          <a:p>
            <a:pPr indent="0" lvl="0" marL="0">
              <a:buFont typeface="Wingdings" pitchFamily="2" charset="2"/>
              <a:buChar char="Ø"/>
            </a:pPr>
            <a:r>
              <a:rPr altLang="en-US" lang="en-US"/>
              <a:t>It is the most common type of inhaler.</a:t>
            </a:r>
          </a:p>
          <a:p>
            <a:pPr indent="0" lvl="0" marL="0">
              <a:buNone/>
            </a:pPr>
            <a:r>
              <a:rPr altLang="en-US" lang="en-US"/>
              <a:t> </a:t>
            </a:r>
          </a:p>
          <a:p>
            <a:pPr indent="0" lvl="0" marL="0">
              <a:buFont typeface="Wingdings" pitchFamily="2" charset="2"/>
              <a:buChar char="Ø"/>
            </a:pPr>
            <a:r>
              <a:rPr altLang="en-US" lang="en-US"/>
              <a:t>The aerosolized medication is drawn into the lungs by continuing to inhale deeply before holding the breath for 10 seconds to allow the aerosol to settle onto the walls of the bronchial and other airways of the lung.</a:t>
            </a:r>
          </a:p>
        </p:txBody>
      </p:sp>
    </p:spTree>
  </p:cSld>
  <p:clrMapOvr>
    <a:masterClrMapping/>
  </p:clrMapOvr>
  <p:transition spd="slow" advClick="1">
    <p:wheel spokes="1"/>
  </p:transition>
  <p:timing/>
</p:sld>
</file>

<file path=ppt/slides/slide595.xml><?xml version="1.0" encoding="utf-8"?>
<p:sld xmlns:a="http://schemas.openxmlformats.org/drawingml/2006/main" xmlns:r="http://schemas.openxmlformats.org/officeDocument/2006/relationships" xmlns:p="http://schemas.openxmlformats.org/presentationml/2006/main" showMasterSp="1">
  <p:cSld>
    <p:spTree>
      <p:nvGrpSpPr>
        <p:cNvPr id="1691" name=""/>
        <p:cNvGrpSpPr/>
        <p:nvPr/>
      </p:nvGrpSpPr>
      <p:grpSpPr>
        <a:xfrm rot="0">
          <a:off x="0" y="0"/>
          <a:ext cx="0" cy="0"/>
          <a:chOff x="0" y="0"/>
          <a:chExt cx="0" cy="0"/>
        </a:xfrm>
      </p:grpSpPr>
      <p:sp>
        <p:nvSpPr>
          <p:cNvPr id="1049407" name=""/>
          <p:cNvSpPr/>
          <p:nvPr>
            <p:ph sz="full" idx="1"/>
          </p:nvPr>
        </p:nvSpPr>
        <p:spPr>
          <a:xfrm rot="0">
            <a:off x="457200" y="1371600"/>
            <a:ext cx="8229600" cy="49530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lang="en-US"/>
              <a:t>2. Dry powder inhalers (DPI)</a:t>
            </a:r>
          </a:p>
          <a:p>
            <a:pPr indent="0" lvl="0" marL="0">
              <a:buFont typeface="Wingdings" pitchFamily="2" charset="2"/>
              <a:buChar char="Ø"/>
            </a:pPr>
            <a:r>
              <a:rPr altLang="en-US" lang="en-US"/>
              <a:t>Release a metered or device-measured dose of powdered medication that is inhaled through a DPI device.</a:t>
            </a:r>
          </a:p>
          <a:p>
            <a:pPr indent="0" lvl="0" marL="0">
              <a:buNone/>
            </a:pPr>
            <a:endParaRPr altLang="en-US" lang="en-US"/>
          </a:p>
          <a:p>
            <a:pPr indent="0" lvl="0" marL="0">
              <a:buNone/>
            </a:pPr>
            <a:r>
              <a:rPr altLang="en-US" b="1" lang="en-US"/>
              <a:t>2. Nebulizers</a:t>
            </a:r>
          </a:p>
          <a:p>
            <a:pPr indent="0" lvl="0" marL="0">
              <a:buFont typeface="Wingdings" pitchFamily="2" charset="2"/>
              <a:buChar char="Ø"/>
            </a:pPr>
            <a:r>
              <a:rPr altLang="en-US" lang="en-US"/>
              <a:t>They supply the medication as an aerosol created from an aqueous formulation.</a:t>
            </a:r>
          </a:p>
          <a:p>
            <a:pPr indent="0" lvl="0" marL="0"/>
            <a:endParaRPr altLang="en-US" lang="en-US"/>
          </a:p>
          <a:p>
            <a:pPr indent="0" lvl="0" marL="0"/>
            <a:endParaRPr altLang="en-US" lang="en-US"/>
          </a:p>
        </p:txBody>
      </p:sp>
    </p:spTree>
  </p:cSld>
  <p:clrMapOvr>
    <a:masterClrMapping/>
  </p:clrMapOvr>
  <p:transition spd="slow" advClick="1">
    <p:wheel spokes="1"/>
  </p:transition>
  <p:timing/>
</p:sld>
</file>

<file path=ppt/slides/slide596.xml><?xml version="1.0" encoding="utf-8"?>
<p:sld xmlns:a="http://schemas.openxmlformats.org/drawingml/2006/main" xmlns:r="http://schemas.openxmlformats.org/officeDocument/2006/relationships" xmlns:p="http://schemas.openxmlformats.org/presentationml/2006/main" showMasterSp="1">
  <p:cSld>
    <p:spTree>
      <p:nvGrpSpPr>
        <p:cNvPr id="1692" name=""/>
        <p:cNvGrpSpPr/>
        <p:nvPr/>
      </p:nvGrpSpPr>
      <p:grpSpPr>
        <a:xfrm rot="0">
          <a:off x="0" y="0"/>
          <a:ext cx="0" cy="0"/>
          <a:chOff x="0" y="0"/>
          <a:chExt cx="0" cy="0"/>
        </a:xfrm>
      </p:grpSpPr>
      <p:sp>
        <p:nvSpPr>
          <p:cNvPr id="1049408" name=""/>
          <p:cNvSpPr/>
          <p:nvPr>
            <p:ph sz="full" idx="1"/>
          </p:nvPr>
        </p:nvSpPr>
        <p:spPr>
          <a:xfrm rot="0">
            <a:off x="457200" y="1600200"/>
            <a:ext cx="8229600" cy="47244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algn="ctr" indent="0" lvl="0" marL="0">
              <a:buNone/>
            </a:pPr>
            <a:r>
              <a:rPr altLang="en-US" b="1" lang="en-US"/>
              <a:t>ASSIGNMENT</a:t>
            </a:r>
          </a:p>
          <a:p>
            <a:pPr indent="0" lvl="0" marL="0">
              <a:buNone/>
            </a:pPr>
            <a:r>
              <a:rPr altLang="en-US" lang="en-US"/>
              <a:t>Write the procedures of the following modes of inhalation therapy:</a:t>
            </a:r>
          </a:p>
          <a:p>
            <a:pPr indent="0" lvl="0" marL="0">
              <a:buFont typeface="Wingdings" pitchFamily="2" charset="2"/>
              <a:buChar char="Ø"/>
            </a:pPr>
            <a:r>
              <a:rPr altLang="en-US" lang="en-US"/>
              <a:t>Steam inhalation</a:t>
            </a:r>
          </a:p>
          <a:p>
            <a:pPr indent="0" lvl="0" marL="0">
              <a:buFont typeface="Wingdings" pitchFamily="2" charset="2"/>
              <a:buChar char="Ø"/>
            </a:pPr>
            <a:r>
              <a:rPr altLang="en-US" lang="en-US"/>
              <a:t>Nelson inhaler</a:t>
            </a:r>
          </a:p>
          <a:p>
            <a:pPr indent="0" lvl="0" marL="0">
              <a:buFont typeface="Wingdings" pitchFamily="2" charset="2"/>
              <a:buChar char="Ø"/>
            </a:pPr>
            <a:r>
              <a:rPr altLang="en-US" lang="en-US"/>
              <a:t>Nebulization </a:t>
            </a:r>
          </a:p>
        </p:txBody>
      </p:sp>
    </p:spTree>
  </p:cSld>
  <p:clrMapOvr>
    <a:masterClrMapping/>
  </p:clrMapOvr>
  <p:transition spd="slow" advClick="1">
    <p:wheel spokes="1"/>
  </p:transition>
  <p:timing/>
</p:sld>
</file>

<file path=ppt/slides/slide597.xml><?xml version="1.0" encoding="utf-8"?>
<p:sld xmlns:a="http://schemas.openxmlformats.org/drawingml/2006/main" xmlns:r="http://schemas.openxmlformats.org/officeDocument/2006/relationships" xmlns:p="http://schemas.openxmlformats.org/presentationml/2006/main" showMasterSp="1">
  <p:cSld>
    <p:spTree>
      <p:nvGrpSpPr>
        <p:cNvPr id="1693" name=""/>
        <p:cNvGrpSpPr/>
        <p:nvPr/>
      </p:nvGrpSpPr>
      <p:grpSpPr>
        <a:xfrm rot="0">
          <a:off x="0" y="0"/>
          <a:ext cx="0" cy="0"/>
          <a:chOff x="0" y="0"/>
          <a:chExt cx="0" cy="0"/>
        </a:xfrm>
      </p:grpSpPr>
      <p:sp>
        <p:nvSpPr>
          <p:cNvPr id="1049409" name=""/>
          <p:cNvSpPr/>
          <p:nvPr>
            <p:ph sz="full" idx="1"/>
          </p:nvPr>
        </p:nvSpPr>
        <p:spPr>
          <a:xfrm rot="0">
            <a:off x="457200" y="685800"/>
            <a:ext cx="8229600" cy="56388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lang="en-US"/>
              <a:t>MODES OF INHALATION THERAPY</a:t>
            </a:r>
          </a:p>
          <a:p>
            <a:pPr algn="ctr" indent="0" lvl="0" marL="0">
              <a:buNone/>
            </a:pPr>
            <a:r>
              <a:rPr altLang="en-US" b="1" lang="en-US"/>
              <a:t>1. STEAM INHALATION</a:t>
            </a:r>
          </a:p>
          <a:p>
            <a:pPr indent="0" lvl="0" marL="0">
              <a:buNone/>
            </a:pPr>
            <a:r>
              <a:rPr altLang="en-US" lang="en-US"/>
              <a:t>Warm moist air is directed towards the mucous membranes of the upper respiratory tract.</a:t>
            </a:r>
          </a:p>
          <a:p>
            <a:pPr indent="0" lvl="0" marL="0">
              <a:buNone/>
            </a:pPr>
            <a:r>
              <a:rPr altLang="en-US" b="1" lang="en-US"/>
              <a:t>Purpose</a:t>
            </a:r>
          </a:p>
          <a:p>
            <a:pPr indent="0" lvl="0" marL="0">
              <a:buFont typeface="Wingdings" pitchFamily="2" charset="2"/>
              <a:buChar char="Ø"/>
            </a:pPr>
            <a:r>
              <a:rPr altLang="en-US" lang="en-US"/>
              <a:t>To loosen a dry cough or congestion and secretions for easier expectoration</a:t>
            </a:r>
          </a:p>
          <a:p>
            <a:pPr indent="0" lvl="0" marL="0">
              <a:buFont typeface="Wingdings" pitchFamily="2" charset="2"/>
              <a:buChar char="Ø"/>
            </a:pPr>
            <a:r>
              <a:rPr altLang="en-US" lang="en-US"/>
              <a:t>To relieves irritation and congestion. </a:t>
            </a:r>
          </a:p>
          <a:p>
            <a:pPr indent="0" lvl="0" marL="0">
              <a:buFont typeface="Wingdings" pitchFamily="2" charset="2"/>
              <a:buChar char="Ø"/>
            </a:pPr>
            <a:r>
              <a:rPr altLang="en-US" lang="en-US"/>
              <a:t>To sooth the respiratory tract by reducing inflammation hence promoting comfort</a:t>
            </a:r>
          </a:p>
          <a:p>
            <a:pPr indent="0" lvl="0" marL="0">
              <a:buFont typeface="Wingdings" pitchFamily="2" charset="2"/>
              <a:buChar char="Ø"/>
            </a:pPr>
            <a:r>
              <a:rPr altLang="en-US" lang="en-US"/>
              <a:t>To deliver medication</a:t>
            </a:r>
          </a:p>
          <a:p>
            <a:pPr indent="0" lvl="0" marL="0">
              <a:buFont typeface="Wingdings" pitchFamily="2" charset="2"/>
              <a:buChar char="Ø"/>
            </a:pPr>
            <a:r>
              <a:rPr altLang="en-US" lang="en-US"/>
              <a:t>To relieve bronchospasm</a:t>
            </a:r>
          </a:p>
        </p:txBody>
      </p:sp>
    </p:spTree>
  </p:cSld>
  <p:clrMapOvr>
    <a:masterClrMapping/>
  </p:clrMapOvr>
  <p:transition spd="slow" advClick="1">
    <p:wheel spokes="1"/>
  </p:transition>
  <p:timing/>
</p:sld>
</file>

<file path=ppt/slides/slide598.xml><?xml version="1.0" encoding="utf-8"?>
<p:sld xmlns:a="http://schemas.openxmlformats.org/drawingml/2006/main" xmlns:r="http://schemas.openxmlformats.org/officeDocument/2006/relationships" xmlns:p="http://schemas.openxmlformats.org/presentationml/2006/main" showMasterSp="1">
  <p:cSld>
    <p:spTree>
      <p:nvGrpSpPr>
        <p:cNvPr id="1694" name=""/>
        <p:cNvGrpSpPr/>
        <p:nvPr/>
      </p:nvGrpSpPr>
      <p:grpSpPr>
        <a:xfrm rot="0">
          <a:off x="0" y="0"/>
          <a:ext cx="0" cy="0"/>
          <a:chOff x="0" y="0"/>
          <a:chExt cx="0" cy="0"/>
        </a:xfrm>
      </p:grpSpPr>
      <p:sp>
        <p:nvSpPr>
          <p:cNvPr id="1049410" name=""/>
          <p:cNvSpPr/>
          <p:nvPr>
            <p:ph sz="full" idx="1"/>
          </p:nvPr>
        </p:nvSpPr>
        <p:spPr>
          <a:xfrm rot="0">
            <a:off x="457200" y="457200"/>
            <a:ext cx="8229600" cy="58674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lang="en-US"/>
              <a:t>Indications</a:t>
            </a:r>
          </a:p>
          <a:p>
            <a:pPr indent="0" lvl="0" marL="0">
              <a:buFont typeface="Wingdings" pitchFamily="2" charset="2"/>
              <a:buChar char="Ø"/>
            </a:pPr>
            <a:r>
              <a:rPr altLang="en-US" lang="en-US"/>
              <a:t>Pneumonia</a:t>
            </a:r>
          </a:p>
          <a:p>
            <a:pPr indent="0" lvl="0" marL="0">
              <a:buFont typeface="Wingdings" pitchFamily="2" charset="2"/>
              <a:buChar char="Ø"/>
            </a:pPr>
            <a:r>
              <a:rPr altLang="en-US" lang="en-US"/>
              <a:t>Asthma</a:t>
            </a:r>
          </a:p>
          <a:p>
            <a:pPr indent="0" lvl="0" marL="0">
              <a:buFont typeface="Wingdings" pitchFamily="2" charset="2"/>
              <a:buChar char="Ø"/>
            </a:pPr>
            <a:r>
              <a:rPr altLang="en-US" lang="en-US"/>
              <a:t>Bronchitis</a:t>
            </a:r>
          </a:p>
          <a:p>
            <a:pPr indent="0" lvl="0" marL="0">
              <a:buNone/>
            </a:pPr>
            <a:r>
              <a:rPr altLang="en-US" lang="en-US"/>
              <a:t> </a:t>
            </a:r>
          </a:p>
          <a:p>
            <a:pPr indent="0" lvl="0" marL="0">
              <a:buNone/>
            </a:pPr>
            <a:r>
              <a:rPr altLang="en-US" b="1" lang="en-US"/>
              <a:t>Requirements</a:t>
            </a:r>
          </a:p>
          <a:p>
            <a:pPr indent="0" lvl="0" marL="0">
              <a:buFont typeface="Wingdings" pitchFamily="2" charset="2"/>
              <a:buChar char="Ø"/>
            </a:pPr>
            <a:r>
              <a:rPr altLang="en-US" lang="en-US"/>
              <a:t>A tray containing</a:t>
            </a:r>
          </a:p>
          <a:p>
            <a:pPr indent="0" lvl="0" marL="0">
              <a:buFont typeface="Wingdings" pitchFamily="2" charset="2"/>
              <a:buChar char="§"/>
            </a:pPr>
            <a:r>
              <a:rPr altLang="en-US" lang="en-US"/>
              <a:t>Steam kettle</a:t>
            </a:r>
          </a:p>
          <a:p>
            <a:pPr indent="0" lvl="0" marL="0">
              <a:buFont typeface="Wingdings" pitchFamily="2" charset="2"/>
              <a:buChar char="§"/>
            </a:pPr>
            <a:r>
              <a:rPr altLang="en-US" lang="en-US"/>
              <a:t>Jug with hot water</a:t>
            </a:r>
          </a:p>
          <a:p>
            <a:pPr indent="0" lvl="0" marL="0">
              <a:buFont typeface="Wingdings" pitchFamily="2" charset="2"/>
              <a:buChar char="§"/>
            </a:pPr>
            <a:r>
              <a:rPr altLang="en-US" lang="en-US"/>
              <a:t>Thermometer</a:t>
            </a:r>
          </a:p>
          <a:p>
            <a:pPr indent="0" lvl="0" marL="0">
              <a:buFont typeface="Wingdings" pitchFamily="2" charset="2"/>
              <a:buChar char="§"/>
            </a:pPr>
            <a:r>
              <a:rPr altLang="en-US" lang="en-US"/>
              <a:t>Safety pin for making a tent</a:t>
            </a:r>
          </a:p>
          <a:p>
            <a:pPr indent="0" lvl="0" marL="0">
              <a:buFont typeface="Wingdings" pitchFamily="2" charset="2"/>
              <a:buChar char="Ø"/>
            </a:pPr>
            <a:r>
              <a:rPr altLang="en-US" lang="en-US"/>
              <a:t>A stool to place the kettle on</a:t>
            </a:r>
          </a:p>
        </p:txBody>
      </p:sp>
    </p:spTree>
  </p:cSld>
  <p:clrMapOvr>
    <a:masterClrMapping/>
  </p:clrMapOvr>
  <p:transition spd="slow" advClick="1">
    <p:wheel spokes="1"/>
  </p:transition>
  <p:timing/>
</p:sld>
</file>

<file path=ppt/slides/slide599.xml><?xml version="1.0" encoding="utf-8"?>
<p:sld xmlns:a="http://schemas.openxmlformats.org/drawingml/2006/main" xmlns:r="http://schemas.openxmlformats.org/officeDocument/2006/relationships" xmlns:p="http://schemas.openxmlformats.org/presentationml/2006/main" showMasterSp="1">
  <p:cSld>
    <p:spTree>
      <p:nvGrpSpPr>
        <p:cNvPr id="1695" name=""/>
        <p:cNvGrpSpPr/>
        <p:nvPr/>
      </p:nvGrpSpPr>
      <p:grpSpPr>
        <a:xfrm rot="0">
          <a:off x="0" y="0"/>
          <a:ext cx="0" cy="0"/>
          <a:chOff x="0" y="0"/>
          <a:chExt cx="0" cy="0"/>
        </a:xfrm>
      </p:grpSpPr>
      <p:sp>
        <p:nvSpPr>
          <p:cNvPr id="1049411" name=""/>
          <p:cNvSpPr/>
          <p:nvPr>
            <p:ph sz="full" idx="1"/>
          </p:nvPr>
        </p:nvSpPr>
        <p:spPr>
          <a:xfrm rot="0">
            <a:off x="457200" y="838200"/>
            <a:ext cx="8229600" cy="54864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lang="en-US"/>
              <a:t>Preparation</a:t>
            </a:r>
          </a:p>
          <a:p>
            <a:pPr indent="0" lvl="0" marL="0">
              <a:buFont typeface="Wingdings" pitchFamily="2" charset="2"/>
              <a:buChar char="Ø"/>
            </a:pPr>
            <a:r>
              <a:rPr altLang="en-US" lang="en-US"/>
              <a:t>Assemble the equipment</a:t>
            </a:r>
          </a:p>
          <a:p>
            <a:pPr indent="0" lvl="0" marL="0">
              <a:buFont typeface="Wingdings" pitchFamily="2" charset="2"/>
              <a:buChar char="Ø"/>
            </a:pPr>
            <a:r>
              <a:rPr altLang="en-US" lang="en-US"/>
              <a:t>Identify the patient and explain the procedure </a:t>
            </a:r>
          </a:p>
          <a:p>
            <a:pPr indent="0" lvl="0" marL="0">
              <a:buFont typeface="Wingdings" pitchFamily="2" charset="2"/>
              <a:buChar char="Ø"/>
            </a:pPr>
            <a:r>
              <a:rPr altLang="en-US" lang="en-US"/>
              <a:t>Position the patient comfortably and screen the bed</a:t>
            </a:r>
          </a:p>
          <a:p>
            <a:pPr indent="0" lvl="0" marL="0">
              <a:buFont typeface="Wingdings" pitchFamily="2" charset="2"/>
              <a:buChar char="Ø"/>
            </a:pPr>
            <a:r>
              <a:rPr altLang="en-US" lang="en-US"/>
              <a:t>Wash your hands</a:t>
            </a:r>
          </a:p>
          <a:p>
            <a:pPr indent="0" lvl="0" marL="0">
              <a:buNone/>
            </a:pPr>
            <a:endParaRPr altLang="en-US" lang="en-US"/>
          </a:p>
          <a:p>
            <a:pPr indent="0" lvl="0" marL="0">
              <a:buNone/>
            </a:pPr>
            <a:r>
              <a:rPr altLang="en-US" b="1" lang="en-US"/>
              <a:t>Important considerations</a:t>
            </a:r>
          </a:p>
          <a:p>
            <a:pPr indent="0" lvl="0" marL="0">
              <a:buFont typeface="Wingdings" pitchFamily="2" charset="2"/>
              <a:buChar char="Ø"/>
            </a:pPr>
            <a:r>
              <a:rPr altLang="en-US" lang="en-US"/>
              <a:t>Check inhalation frequently</a:t>
            </a:r>
          </a:p>
          <a:p>
            <a:pPr indent="0" lvl="0" marL="0">
              <a:buFont typeface="Wingdings" pitchFamily="2" charset="2"/>
              <a:buChar char="Ø"/>
            </a:pPr>
            <a:r>
              <a:rPr altLang="en-US" lang="en-US"/>
              <a:t>Be careful to not burn patient</a:t>
            </a:r>
          </a:p>
          <a:p>
            <a:pPr indent="0" lvl="0" marL="0">
              <a:buFont typeface="Wingdings" pitchFamily="2" charset="2"/>
              <a:buChar char="Ø"/>
            </a:pPr>
            <a:r>
              <a:rPr altLang="en-US" lang="en-US"/>
              <a:t>Be very careful when treating children</a:t>
            </a:r>
          </a:p>
        </p:txBody>
      </p:sp>
    </p:spTree>
  </p:cSld>
  <p:clrMapOvr>
    <a:masterClrMapping/>
  </p:clrMapOvr>
  <p:transition spd="slow" advClick="1">
    <p:wheel spokes="1"/>
  </p:transition>
  <p:timing/>
</p:sld>
</file>

<file path=ppt/slides/slide6.xml><?xml version="1.0" encoding="utf-8"?>
<p:sld xmlns:a="http://schemas.openxmlformats.org/drawingml/2006/main" xmlns:r="http://schemas.openxmlformats.org/officeDocument/2006/relationships" xmlns:p="http://schemas.openxmlformats.org/presentationml/2006/main" showMasterSp="1">
  <p:cSld>
    <p:spTree>
      <p:nvGrpSpPr>
        <p:cNvPr id="1088" name=""/>
        <p:cNvGrpSpPr/>
        <p:nvPr/>
      </p:nvGrpSpPr>
      <p:grpSpPr>
        <a:xfrm rot="0">
          <a:off x="0" y="0"/>
          <a:ext cx="0" cy="0"/>
          <a:chOff x="0" y="0"/>
          <a:chExt cx="0" cy="0"/>
        </a:xfrm>
      </p:grpSpPr>
      <p:sp>
        <p:nvSpPr>
          <p:cNvPr id="1048604" name=""/>
          <p:cNvSpPr/>
          <p:nvPr>
            <p:ph sz="full" idx="1"/>
          </p:nvPr>
        </p:nvSpPr>
        <p:spPr>
          <a:xfrm rot="0">
            <a:off x="457200" y="685800"/>
            <a:ext cx="8229600" cy="57150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eaLnBrk="1" hangingPunct="1" indent="0" latinLnBrk="1" lvl="0" marL="0">
              <a:buClr>
                <a:srgbClr val="DE6C36"/>
              </a:buClr>
              <a:buFont typeface="Arial" pitchFamily="0" charset="0"/>
              <a:buNone/>
            </a:pPr>
            <a:r>
              <a:rPr altLang="en-US" b="1" lang="en-US"/>
              <a:t>b) Basic Nursing Procedures</a:t>
            </a:r>
          </a:p>
          <a:p>
            <a:pPr eaLnBrk="1" hangingPunct="1" indent="0" latinLnBrk="1" lvl="0" marL="0">
              <a:buClr>
                <a:srgbClr val="DE6C36"/>
              </a:buClr>
              <a:buFont typeface="Wingdings" pitchFamily="2" charset="2"/>
              <a:buChar char="Ø"/>
            </a:pPr>
            <a:r>
              <a:rPr altLang="en-US" lang="en-US"/>
              <a:t>Observation of vital signs – Blood Pressure; Temperature; Pulse and Respiration</a:t>
            </a:r>
          </a:p>
          <a:p>
            <a:pPr eaLnBrk="1" hangingPunct="1" indent="0" latinLnBrk="1" lvl="0" marL="0">
              <a:buClr>
                <a:srgbClr val="DE6C36"/>
              </a:buClr>
              <a:buFont typeface="Wingdings" pitchFamily="2" charset="2"/>
              <a:buChar char="Ø"/>
            </a:pPr>
            <a:r>
              <a:rPr altLang="en-US" lang="en-US"/>
              <a:t>Lifting, moving and positioning of patients</a:t>
            </a:r>
          </a:p>
          <a:p>
            <a:pPr eaLnBrk="1" hangingPunct="1" indent="0" latinLnBrk="1" lvl="0" marL="0">
              <a:buClr>
                <a:srgbClr val="DE6C36"/>
              </a:buClr>
              <a:buFont typeface="Wingdings" pitchFamily="2" charset="2"/>
              <a:buChar char="Ø"/>
            </a:pPr>
            <a:r>
              <a:rPr altLang="en-US" lang="en-US"/>
              <a:t>Bed making – Appliances used in bed making and Procedure of bed making different types of beds</a:t>
            </a:r>
          </a:p>
          <a:p>
            <a:pPr eaLnBrk="1" hangingPunct="1" indent="0" latinLnBrk="1" lvl="0" marL="0">
              <a:buClr>
                <a:srgbClr val="DE6C36"/>
              </a:buClr>
              <a:buFont typeface="Wingdings" pitchFamily="2" charset="2"/>
              <a:buChar char="Ø"/>
            </a:pPr>
            <a:r>
              <a:rPr altLang="en-US" lang="en-US"/>
              <a:t>Maintaining fluid and electrolyte balance – Types of fluids; Venipuncture procedure; Procedure of IV fluids administration; Monitoring input and output</a:t>
            </a:r>
          </a:p>
          <a:p>
            <a:pPr eaLnBrk="1" hangingPunct="1" indent="0" latinLnBrk="1" lvl="0" marL="0">
              <a:buClr>
                <a:srgbClr val="DE6C36"/>
              </a:buClr>
              <a:buFont typeface="Wingdings" pitchFamily="2" charset="2"/>
              <a:buChar char="Ø"/>
            </a:pPr>
            <a:r>
              <a:rPr altLang="en-US" lang="en-US"/>
              <a:t>Blood transfusion – Different blood components given; Process; Complications</a:t>
            </a:r>
          </a:p>
          <a:p>
            <a:pPr eaLnBrk="1" hangingPunct="1" indent="0" latinLnBrk="1" lvl="0" marL="0">
              <a:buClr>
                <a:srgbClr val="DE6C36"/>
              </a:buClr>
              <a:buFont typeface="Arial" pitchFamily="0" charset="0"/>
              <a:buChar char="•"/>
            </a:pPr>
            <a:endParaRPr altLang="en-US" lang="en-US"/>
          </a:p>
          <a:p>
            <a:pPr eaLnBrk="1" hangingPunct="1" indent="0" latinLnBrk="1" lvl="0" marL="0">
              <a:buClr>
                <a:srgbClr val="DE6C36"/>
              </a:buClr>
              <a:buNone/>
            </a:pPr>
            <a:endParaRPr altLang="en-US" lang="en-US"/>
          </a:p>
          <a:p>
            <a:pPr eaLnBrk="1" hangingPunct="1" indent="0" latinLnBrk="1" lvl="0" marL="0">
              <a:buClr>
                <a:srgbClr val="DE6C36"/>
              </a:buClr>
              <a:buFont typeface="Arial" pitchFamily="0" charset="0"/>
              <a:buNone/>
            </a:pPr>
            <a:endParaRPr altLang="en-US" lang="en-US"/>
          </a:p>
        </p:txBody>
      </p:sp>
    </p:spTree>
  </p:cSld>
  <p:clrMapOvr>
    <a:masterClrMapping/>
  </p:clrMapOvr>
  <p:transition spd="slow" advClick="1">
    <p:wheel spokes="1"/>
  </p:transition>
  <p:timing/>
</p:sld>
</file>

<file path=ppt/slides/slide60.xml><?xml version="1.0" encoding="utf-8"?>
<p:sld xmlns:a="http://schemas.openxmlformats.org/drawingml/2006/main" xmlns:r="http://schemas.openxmlformats.org/officeDocument/2006/relationships" xmlns:p="http://schemas.openxmlformats.org/presentationml/2006/main" showMasterSp="1">
  <p:cSld>
    <p:spTree>
      <p:nvGrpSpPr>
        <p:cNvPr id="1142" name=""/>
        <p:cNvGrpSpPr/>
        <p:nvPr/>
      </p:nvGrpSpPr>
      <p:grpSpPr>
        <a:xfrm rot="0">
          <a:off x="0" y="0"/>
          <a:ext cx="0" cy="0"/>
          <a:chOff x="0" y="0"/>
          <a:chExt cx="0" cy="0"/>
        </a:xfrm>
      </p:grpSpPr>
      <p:sp>
        <p:nvSpPr>
          <p:cNvPr id="1048672" name=""/>
          <p:cNvSpPr/>
          <p:nvPr>
            <p:ph type="title" sz="full" idx="0"/>
          </p:nvPr>
        </p:nvSpPr>
        <p:spPr>
          <a:xfrm rot="0">
            <a:off x="457200" y="381000"/>
            <a:ext cx="8229600" cy="1466850"/>
          </a:xfrm>
          <a:prstGeom prst="rect"/>
          <a:noFill/>
          <a:ln>
            <a:noFill/>
          </a:ln>
        </p:spPr>
        <p:txBody>
          <a:bodyPr anchor="b" bIns="0" lIns="0" rIns="0" tIns="45720" vert="horz"/>
          <a:lstStyle>
            <a:lvl1pPr algn="l" fontAlgn="base" indent="0" latinLnBrk="1" marL="0" rtl="0">
              <a:lnSpc>
                <a:spcPct val="100000"/>
              </a:lnSpc>
              <a:spcBef>
                <a:spcPct val="0"/>
              </a:spcBef>
              <a:spcAft>
                <a:spcPct val="0"/>
              </a:spcAft>
              <a:buFontTx/>
              <a:buNone/>
              <a:defRPr baseline="0" b="0" sz="5000" i="0" u="none">
                <a:solidFill>
                  <a:schemeClr val="lt2"/>
                </a:solidFill>
                <a:latin typeface="Calibri" pitchFamily="34" charset="0"/>
                <a:sym typeface="Calibri" pitchFamily="34" charset="0"/>
              </a:defRPr>
            </a:lvl1pPr>
          </a:lstStyle>
          <a:p>
            <a:pPr lvl="0"/>
            <a:r>
              <a:rPr altLang="en-US" b="1" lang="en-US"/>
              <a:t>International Council of Nurses (ICN) Code of Ethics for Nurses</a:t>
            </a:r>
          </a:p>
        </p:txBody>
      </p:sp>
      <p:sp>
        <p:nvSpPr>
          <p:cNvPr id="1048673" name=""/>
          <p:cNvSpPr/>
          <p:nvPr>
            <p:ph sz="full" idx="1"/>
          </p:nvPr>
        </p:nvSpPr>
        <p:spPr>
          <a:xfrm rot="0">
            <a:off x="457200" y="1935162"/>
            <a:ext cx="8229600" cy="4389437"/>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endParaRPr altLang="en-US" lang="en-US"/>
          </a:p>
          <a:p>
            <a:pPr indent="0" lvl="0" marL="0">
              <a:buFont typeface="Wingdings" pitchFamily="2" charset="2"/>
              <a:buChar char="Ø"/>
            </a:pPr>
            <a:r>
              <a:rPr altLang="en-US" lang="en-US"/>
              <a:t>Was adopted in Mexico City in 1973.</a:t>
            </a:r>
          </a:p>
          <a:p>
            <a:pPr indent="0" lvl="0" marL="0">
              <a:buNone/>
            </a:pPr>
            <a:r>
              <a:rPr altLang="en-US" b="1" lang="en-US"/>
              <a:t>Ethical Concepts Applied to Nursing </a:t>
            </a:r>
          </a:p>
          <a:p>
            <a:pPr indent="0" lvl="0" marL="0">
              <a:buNone/>
            </a:pPr>
            <a:r>
              <a:rPr altLang="en-US" lang="en-US"/>
              <a:t>It states that the fundamental responsibilies of the nurse is to:</a:t>
            </a:r>
          </a:p>
          <a:p>
            <a:pPr indent="0" lvl="0" marL="0">
              <a:buFont typeface="Wingdings" pitchFamily="2" charset="2"/>
              <a:buChar char="Ø"/>
            </a:pPr>
            <a:r>
              <a:rPr altLang="en-US" lang="en-US"/>
              <a:t>Promote health</a:t>
            </a:r>
          </a:p>
          <a:p>
            <a:pPr indent="0" lvl="0" marL="0">
              <a:buFont typeface="Wingdings" pitchFamily="2" charset="2"/>
              <a:buChar char="Ø"/>
            </a:pPr>
            <a:r>
              <a:rPr altLang="en-US" lang="en-US"/>
              <a:t>Prevent illness</a:t>
            </a:r>
          </a:p>
          <a:p>
            <a:pPr indent="0" lvl="0" marL="0">
              <a:buFont typeface="Wingdings" pitchFamily="2" charset="2"/>
              <a:buChar char="Ø"/>
            </a:pPr>
            <a:r>
              <a:rPr altLang="en-US" lang="en-US"/>
              <a:t>Restore health  </a:t>
            </a:r>
          </a:p>
          <a:p>
            <a:pPr indent="0" lvl="0" marL="0">
              <a:buFont typeface="Wingdings" pitchFamily="2" charset="2"/>
              <a:buChar char="Ø"/>
            </a:pPr>
            <a:r>
              <a:rPr altLang="en-US" lang="en-US"/>
              <a:t>Alleviate suffering</a:t>
            </a:r>
          </a:p>
          <a:p>
            <a:pPr indent="0" lvl="0" marL="0">
              <a:buNone/>
            </a:pPr>
            <a:endParaRPr altLang="en-US" lang="en-US"/>
          </a:p>
        </p:txBody>
      </p:sp>
    </p:spTree>
  </p:cSld>
  <p:clrMapOvr>
    <a:masterClrMapping/>
  </p:clrMapOvr>
  <p:transition spd="slow" advClick="1">
    <p:wheel spokes="1"/>
  </p:transition>
  <p:timing/>
</p:sld>
</file>

<file path=ppt/slides/slide600.xml><?xml version="1.0" encoding="utf-8"?>
<p:sld xmlns:a="http://schemas.openxmlformats.org/drawingml/2006/main" xmlns:r="http://schemas.openxmlformats.org/officeDocument/2006/relationships" xmlns:p="http://schemas.openxmlformats.org/presentationml/2006/main" showMasterSp="1">
  <p:cSld>
    <p:spTree>
      <p:nvGrpSpPr>
        <p:cNvPr id="1696" name=""/>
        <p:cNvGrpSpPr/>
        <p:nvPr/>
      </p:nvGrpSpPr>
      <p:grpSpPr>
        <a:xfrm rot="0">
          <a:off x="0" y="0"/>
          <a:ext cx="0" cy="0"/>
          <a:chOff x="0" y="0"/>
          <a:chExt cx="0" cy="0"/>
        </a:xfrm>
      </p:grpSpPr>
      <p:sp>
        <p:nvSpPr>
          <p:cNvPr id="1049412" name=""/>
          <p:cNvSpPr/>
          <p:nvPr>
            <p:ph sz="full" idx="1"/>
          </p:nvPr>
        </p:nvSpPr>
        <p:spPr>
          <a:xfrm rot="0">
            <a:off x="457200" y="609600"/>
            <a:ext cx="8229600" cy="57150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lang="en-US"/>
              <a:t>Steps</a:t>
            </a:r>
          </a:p>
          <a:p>
            <a:pPr indent="0" lvl="0" marL="0">
              <a:buFont typeface="Wingdings" pitchFamily="2" charset="2"/>
              <a:buChar char="Ø"/>
            </a:pPr>
            <a:r>
              <a:rPr altLang="en-US" lang="en-US"/>
              <a:t>Fill the kettle with hot water to reach just below the spout and add medication if desired. Medications like menthol and benzoin can be added to give more relief or soothing effect</a:t>
            </a:r>
          </a:p>
          <a:p>
            <a:pPr indent="0" lvl="0" marL="0">
              <a:buFont typeface="Wingdings" pitchFamily="2" charset="2"/>
              <a:buChar char="Ø"/>
            </a:pPr>
            <a:r>
              <a:rPr altLang="en-US" lang="en-US"/>
              <a:t>Connect the kettle to electricity if possible to keep the water boiling</a:t>
            </a:r>
          </a:p>
          <a:p>
            <a:pPr indent="0" lvl="0" marL="0">
              <a:buFont typeface="Wingdings" pitchFamily="2" charset="2"/>
              <a:buChar char="Ø"/>
            </a:pPr>
            <a:r>
              <a:rPr altLang="en-US" lang="en-US"/>
              <a:t>Prepare a tent by draping the bed with bed sheets and by securing them with a safety pin. Ensure there are no gaps. An umbrella can be used.</a:t>
            </a:r>
          </a:p>
          <a:p>
            <a:pPr indent="0" lvl="0" marL="0">
              <a:buFont typeface="Wingdings" pitchFamily="2" charset="2"/>
              <a:buChar char="Ø"/>
            </a:pPr>
            <a:r>
              <a:rPr altLang="en-US" lang="en-US"/>
              <a:t>Direct the kettle spout towards the tent</a:t>
            </a:r>
          </a:p>
          <a:p>
            <a:pPr indent="0" lvl="0" marL="0">
              <a:buFont typeface="Wingdings" pitchFamily="2" charset="2"/>
              <a:buChar char="Ø"/>
            </a:pPr>
            <a:r>
              <a:rPr altLang="en-US" lang="en-US"/>
              <a:t>Provide the patient with a sputum bowl and encourage him/her to cough and expectorate</a:t>
            </a:r>
          </a:p>
        </p:txBody>
      </p:sp>
    </p:spTree>
  </p:cSld>
  <p:clrMapOvr>
    <a:masterClrMapping/>
  </p:clrMapOvr>
  <p:transition spd="slow" advClick="1">
    <p:wheel spokes="1"/>
  </p:transition>
  <p:timing/>
</p:sld>
</file>

<file path=ppt/slides/slide601.xml><?xml version="1.0" encoding="utf-8"?>
<p:sld xmlns:a="http://schemas.openxmlformats.org/drawingml/2006/main" xmlns:r="http://schemas.openxmlformats.org/officeDocument/2006/relationships" xmlns:p="http://schemas.openxmlformats.org/presentationml/2006/main" showMasterSp="1">
  <p:cSld>
    <p:spTree>
      <p:nvGrpSpPr>
        <p:cNvPr id="1697" name=""/>
        <p:cNvGrpSpPr/>
        <p:nvPr/>
      </p:nvGrpSpPr>
      <p:grpSpPr>
        <a:xfrm rot="0">
          <a:off x="0" y="0"/>
          <a:ext cx="0" cy="0"/>
          <a:chOff x="0" y="0"/>
          <a:chExt cx="0" cy="0"/>
        </a:xfrm>
      </p:grpSpPr>
      <p:sp>
        <p:nvSpPr>
          <p:cNvPr id="1049413" name=""/>
          <p:cNvSpPr/>
          <p:nvPr>
            <p:ph sz="full" idx="1"/>
          </p:nvPr>
        </p:nvSpPr>
        <p:spPr>
          <a:xfrm rot="0">
            <a:off x="457200" y="762000"/>
            <a:ext cx="8229600" cy="55626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lvl="0">
              <a:buFont typeface="Wingdings" pitchFamily="2" charset="2"/>
              <a:buChar char="Ø"/>
            </a:pPr>
            <a:r>
              <a:rPr altLang="en-US" lang="en-US"/>
              <a:t>If a kettle is to be used without a tent, use a small room and ensure the door and all windows are closed and have a thermometer kept in the room</a:t>
            </a:r>
          </a:p>
          <a:p>
            <a:pPr lvl="0">
              <a:buFont typeface="Wingdings" pitchFamily="2" charset="2"/>
              <a:buChar char="Ø"/>
            </a:pPr>
            <a:r>
              <a:rPr altLang="en-US" lang="en-US"/>
              <a:t>The steam can also be directed to the patient's mouth or nose via a cone covering the spout of the kettle. This should last for 30-60 minutes, two or three times a day</a:t>
            </a:r>
          </a:p>
          <a:p>
            <a:pPr lvl="0">
              <a:buFont typeface="Wingdings" pitchFamily="2" charset="2"/>
              <a:buChar char="Ø"/>
            </a:pPr>
            <a:r>
              <a:rPr altLang="en-US" lang="en-US"/>
              <a:t>Alternatively, a jug can be filled with hot water and covered with a towel. The patient is then instructed to inhale through the towel</a:t>
            </a:r>
          </a:p>
          <a:p>
            <a:pPr lvl="0">
              <a:buFont typeface="Wingdings" pitchFamily="2" charset="2"/>
              <a:buChar char="Ø"/>
            </a:pPr>
            <a:r>
              <a:rPr altLang="en-US" lang="en-US"/>
              <a:t>A basin of boiled water can be used instead of a jug/kettle for adults</a:t>
            </a:r>
          </a:p>
        </p:txBody>
      </p:sp>
    </p:spTree>
  </p:cSld>
  <p:clrMapOvr>
    <a:masterClrMapping/>
  </p:clrMapOvr>
  <p:transition spd="slow" advClick="1">
    <p:wheel spokes="1"/>
  </p:transition>
  <p:timing/>
</p:sld>
</file>

<file path=ppt/slides/slide602.xml><?xml version="1.0" encoding="utf-8"?>
<p:sld xmlns:a="http://schemas.openxmlformats.org/drawingml/2006/main" xmlns:r="http://schemas.openxmlformats.org/officeDocument/2006/relationships" xmlns:p="http://schemas.openxmlformats.org/presentationml/2006/main" showMasterSp="1">
  <p:cSld>
    <p:spTree>
      <p:nvGrpSpPr>
        <p:cNvPr id="1698" name=""/>
        <p:cNvGrpSpPr/>
        <p:nvPr/>
      </p:nvGrpSpPr>
      <p:grpSpPr>
        <a:xfrm rot="0">
          <a:off x="0" y="0"/>
          <a:ext cx="0" cy="0"/>
          <a:chOff x="0" y="0"/>
          <a:chExt cx="0" cy="0"/>
        </a:xfrm>
      </p:grpSpPr>
      <p:sp>
        <p:nvSpPr>
          <p:cNvPr id="1049414" name=""/>
          <p:cNvSpPr/>
          <p:nvPr>
            <p:ph sz="full" idx="1"/>
          </p:nvPr>
        </p:nvSpPr>
        <p:spPr>
          <a:xfrm rot="0">
            <a:off x="457200" y="685800"/>
            <a:ext cx="8229600" cy="56388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algn="ctr" indent="0" lvl="0" marL="0">
              <a:buNone/>
            </a:pPr>
            <a:r>
              <a:rPr altLang="en-US" b="1" lang="en-US"/>
              <a:t>2. NELSON INHALER</a:t>
            </a:r>
          </a:p>
          <a:p>
            <a:pPr indent="0" lvl="0" marL="0">
              <a:buNone/>
            </a:pPr>
            <a:r>
              <a:rPr altLang="en-US" lang="en-US"/>
              <a:t>It is a special kettle which can be used to conduct steam inhalation</a:t>
            </a:r>
          </a:p>
          <a:p>
            <a:pPr indent="0" lvl="0" marL="0">
              <a:buNone/>
            </a:pPr>
            <a:endParaRPr altLang="en-US" lang="en-US"/>
          </a:p>
          <a:p>
            <a:pPr indent="0" lvl="0" marL="0">
              <a:buNone/>
            </a:pPr>
            <a:r>
              <a:rPr altLang="en-US" b="1" lang="en-US"/>
              <a:t>Requirements</a:t>
            </a:r>
          </a:p>
          <a:p>
            <a:pPr indent="0" lvl="0" marL="0">
              <a:buNone/>
            </a:pPr>
            <a:r>
              <a:rPr altLang="en-US" lang="en-US"/>
              <a:t>A tray containing: </a:t>
            </a:r>
          </a:p>
          <a:p>
            <a:pPr indent="0" lvl="0" marL="0">
              <a:buFont typeface="Wingdings" pitchFamily="2" charset="2"/>
              <a:buChar char="Ø"/>
            </a:pPr>
            <a:r>
              <a:rPr altLang="en-US" lang="en-US"/>
              <a:t>Nelson inhaler</a:t>
            </a:r>
          </a:p>
          <a:p>
            <a:pPr indent="0" lvl="0" marL="0">
              <a:buFont typeface="Wingdings" pitchFamily="2" charset="2"/>
              <a:buChar char="Ø"/>
            </a:pPr>
            <a:r>
              <a:rPr altLang="en-US" lang="en-US"/>
              <a:t>2 towels</a:t>
            </a:r>
          </a:p>
          <a:p>
            <a:pPr indent="0" lvl="0" marL="0">
              <a:buFont typeface="Wingdings" pitchFamily="2" charset="2"/>
              <a:buChar char="Ø"/>
            </a:pPr>
            <a:r>
              <a:rPr altLang="en-US" lang="en-US"/>
              <a:t>Gauze swabs</a:t>
            </a:r>
          </a:p>
          <a:p>
            <a:pPr indent="0" lvl="0" marL="0">
              <a:buFont typeface="Wingdings" pitchFamily="2" charset="2"/>
              <a:buChar char="Ø"/>
            </a:pPr>
            <a:r>
              <a:rPr altLang="en-US" lang="en-US"/>
              <a:t>Water</a:t>
            </a:r>
          </a:p>
          <a:p>
            <a:pPr indent="0" lvl="0" marL="0">
              <a:buFont typeface="Wingdings" pitchFamily="2" charset="2"/>
              <a:buChar char="Ø"/>
            </a:pPr>
            <a:r>
              <a:rPr altLang="en-US" lang="en-US"/>
              <a:t>Benzoin</a:t>
            </a:r>
          </a:p>
          <a:p>
            <a:pPr indent="0" lvl="0" marL="0">
              <a:buFont typeface="Wingdings" pitchFamily="2" charset="2"/>
              <a:buChar char="Ø"/>
            </a:pPr>
            <a:r>
              <a:rPr altLang="en-US" lang="en-US"/>
              <a:t>Menthol </a:t>
            </a:r>
          </a:p>
        </p:txBody>
      </p:sp>
    </p:spTree>
  </p:cSld>
  <p:clrMapOvr>
    <a:masterClrMapping/>
  </p:clrMapOvr>
  <p:transition spd="slow" advClick="1">
    <p:wheel spokes="1"/>
  </p:transition>
  <p:timing/>
</p:sld>
</file>

<file path=ppt/slides/slide603.xml><?xml version="1.0" encoding="utf-8"?>
<p:sld xmlns:a="http://schemas.openxmlformats.org/drawingml/2006/main" xmlns:r="http://schemas.openxmlformats.org/officeDocument/2006/relationships" xmlns:p="http://schemas.openxmlformats.org/presentationml/2006/main" showMasterSp="1">
  <p:cSld>
    <p:spTree>
      <p:nvGrpSpPr>
        <p:cNvPr id="1699" name=""/>
        <p:cNvGrpSpPr/>
        <p:nvPr/>
      </p:nvGrpSpPr>
      <p:grpSpPr>
        <a:xfrm rot="0">
          <a:off x="0" y="0"/>
          <a:ext cx="0" cy="0"/>
          <a:chOff x="0" y="0"/>
          <a:chExt cx="0" cy="0"/>
        </a:xfrm>
      </p:grpSpPr>
      <p:sp>
        <p:nvSpPr>
          <p:cNvPr id="1049415" name=""/>
          <p:cNvSpPr/>
          <p:nvPr>
            <p:ph sz="full" idx="1"/>
          </p:nvPr>
        </p:nvSpPr>
        <p:spPr>
          <a:xfrm rot="0">
            <a:off x="457200" y="685800"/>
            <a:ext cx="8229600" cy="56388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lang="en-US"/>
              <a:t>Steps</a:t>
            </a:r>
          </a:p>
          <a:p>
            <a:pPr indent="0" lvl="0" marL="0">
              <a:buFont typeface="Wingdings" pitchFamily="2" charset="2"/>
              <a:buChar char="Ø"/>
            </a:pPr>
            <a:r>
              <a:rPr altLang="en-US" lang="en-US"/>
              <a:t>Assemble the requirements</a:t>
            </a:r>
          </a:p>
          <a:p>
            <a:pPr indent="0" lvl="0" marL="0">
              <a:buFont typeface="Wingdings" pitchFamily="2" charset="2"/>
              <a:buChar char="Ø"/>
            </a:pPr>
            <a:r>
              <a:rPr altLang="en-US" lang="en-US"/>
              <a:t>Identify the patient and explain the procedure and wash your hands</a:t>
            </a:r>
          </a:p>
          <a:p>
            <a:pPr indent="0" lvl="0" marL="0">
              <a:buFont typeface="Wingdings" pitchFamily="2" charset="2"/>
              <a:buChar char="Ø"/>
            </a:pPr>
            <a:r>
              <a:rPr altLang="en-US" lang="en-US"/>
              <a:t>Assist the patient to sit and position him/her comfortably</a:t>
            </a:r>
          </a:p>
          <a:p>
            <a:pPr indent="0" lvl="0" marL="0">
              <a:buFont typeface="Wingdings" pitchFamily="2" charset="2"/>
              <a:buChar char="Ø"/>
            </a:pPr>
            <a:r>
              <a:rPr altLang="en-US" lang="en-US"/>
              <a:t>Fill the inhaler with hot water to just below the spout and cork firmly. Benzoin or menthol can be added</a:t>
            </a:r>
          </a:p>
          <a:p>
            <a:pPr indent="0" lvl="0" marL="0">
              <a:buFont typeface="Wingdings" pitchFamily="2" charset="2"/>
              <a:buChar char="Ø"/>
            </a:pPr>
            <a:r>
              <a:rPr altLang="en-US" lang="en-US"/>
              <a:t>Wrap gauze around the mouth piece and wrap the inhaler with 2 towels to insulate heat and prevent burning the patient </a:t>
            </a:r>
          </a:p>
        </p:txBody>
      </p:sp>
    </p:spTree>
  </p:cSld>
  <p:clrMapOvr>
    <a:masterClrMapping/>
  </p:clrMapOvr>
  <p:transition spd="slow" advClick="1">
    <p:wheel spokes="1"/>
  </p:transition>
  <p:timing/>
</p:sld>
</file>

<file path=ppt/slides/slide604.xml><?xml version="1.0" encoding="utf-8"?>
<p:sld xmlns:a="http://schemas.openxmlformats.org/drawingml/2006/main" xmlns:r="http://schemas.openxmlformats.org/officeDocument/2006/relationships" xmlns:p="http://schemas.openxmlformats.org/presentationml/2006/main" showMasterSp="1">
  <p:cSld>
    <p:spTree>
      <p:nvGrpSpPr>
        <p:cNvPr id="1700" name=""/>
        <p:cNvGrpSpPr/>
        <p:nvPr/>
      </p:nvGrpSpPr>
      <p:grpSpPr>
        <a:xfrm rot="0">
          <a:off x="0" y="0"/>
          <a:ext cx="0" cy="0"/>
          <a:chOff x="0" y="0"/>
          <a:chExt cx="0" cy="0"/>
        </a:xfrm>
      </p:grpSpPr>
      <p:sp>
        <p:nvSpPr>
          <p:cNvPr id="1049416" name=""/>
          <p:cNvSpPr/>
          <p:nvPr>
            <p:ph sz="full" idx="1"/>
          </p:nvPr>
        </p:nvSpPr>
        <p:spPr>
          <a:xfrm rot="0">
            <a:off x="457200" y="914400"/>
            <a:ext cx="8229600" cy="54102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lvl="0">
              <a:buFont typeface="Wingdings" pitchFamily="2" charset="2"/>
              <a:buChar char="Ø"/>
            </a:pPr>
            <a:r>
              <a:rPr altLang="en-US" lang="en-US"/>
              <a:t>A pillow can be placed on the laps of the patient and the inhaler placed on it. In such cases, the pillow should be covered with a small mackintosh</a:t>
            </a:r>
          </a:p>
          <a:p>
            <a:pPr lvl="0">
              <a:buFont typeface="Wingdings" pitchFamily="2" charset="2"/>
              <a:buChar char="Ø"/>
            </a:pPr>
            <a:r>
              <a:rPr altLang="en-US" lang="en-US"/>
              <a:t>Instruct the patient to place lips at the mouth piece of the inhaler and to inhale through the mouth and exhale through the nostrils</a:t>
            </a:r>
          </a:p>
          <a:p>
            <a:pPr lvl="0">
              <a:buFont typeface="Wingdings" pitchFamily="2" charset="2"/>
              <a:buChar char="Ø"/>
            </a:pPr>
            <a:r>
              <a:rPr altLang="en-US" lang="en-US"/>
              <a:t>Continue until the water cools</a:t>
            </a:r>
          </a:p>
          <a:p>
            <a:pPr lvl="0">
              <a:buFont typeface="Wingdings" pitchFamily="2" charset="2"/>
              <a:buChar char="Ø"/>
            </a:pPr>
            <a:r>
              <a:rPr altLang="en-US" lang="en-US"/>
              <a:t>Never leave the patient alone when using the nelson inhaler</a:t>
            </a:r>
          </a:p>
          <a:p>
            <a:pPr lvl="0">
              <a:buFont typeface="Wingdings" pitchFamily="2" charset="2"/>
              <a:buChar char="Ø"/>
            </a:pPr>
            <a:r>
              <a:rPr altLang="en-US" lang="en-US"/>
              <a:t>When done, leave the patient comfortable. Give the patient a sputum bowl</a:t>
            </a:r>
          </a:p>
          <a:p>
            <a:pPr lvl="0">
              <a:buFont typeface="Wingdings" pitchFamily="2" charset="2"/>
              <a:buChar char="Ø"/>
            </a:pPr>
            <a:r>
              <a:rPr altLang="en-US" lang="en-US"/>
              <a:t>Clear, decontaminate and document</a:t>
            </a:r>
          </a:p>
        </p:txBody>
      </p:sp>
    </p:spTree>
  </p:cSld>
  <p:clrMapOvr>
    <a:masterClrMapping/>
  </p:clrMapOvr>
  <p:transition spd="slow" advClick="1">
    <p:wheel spokes="1"/>
  </p:transition>
  <p:timing/>
</p:sld>
</file>

<file path=ppt/slides/slide605.xml><?xml version="1.0" encoding="utf-8"?>
<p:sld xmlns:a="http://schemas.openxmlformats.org/drawingml/2006/main" xmlns:r="http://schemas.openxmlformats.org/officeDocument/2006/relationships" xmlns:p="http://schemas.openxmlformats.org/presentationml/2006/main" showMasterSp="1">
  <p:cSld>
    <p:spTree>
      <p:nvGrpSpPr>
        <p:cNvPr id="1701" name=""/>
        <p:cNvGrpSpPr/>
        <p:nvPr/>
      </p:nvGrpSpPr>
      <p:grpSpPr>
        <a:xfrm rot="0">
          <a:off x="0" y="0"/>
          <a:ext cx="0" cy="0"/>
          <a:chOff x="0" y="0"/>
          <a:chExt cx="0" cy="0"/>
        </a:xfrm>
      </p:grpSpPr>
      <p:sp>
        <p:nvSpPr>
          <p:cNvPr id="1049417" name=""/>
          <p:cNvSpPr/>
          <p:nvPr>
            <p:ph sz="full" idx="1"/>
          </p:nvPr>
        </p:nvSpPr>
        <p:spPr>
          <a:xfrm rot="0">
            <a:off x="457200" y="381000"/>
            <a:ext cx="8229600" cy="60198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algn="ctr" indent="0" lvl="0" marL="0">
              <a:buNone/>
            </a:pPr>
            <a:r>
              <a:rPr altLang="en-US" b="1" lang="en-US"/>
              <a:t>3. NEBULIZATION</a:t>
            </a:r>
          </a:p>
          <a:p>
            <a:pPr indent="0" lvl="0" marL="0">
              <a:buFont typeface="Wingdings" pitchFamily="2" charset="2"/>
              <a:buChar char="Ø"/>
            </a:pPr>
            <a:r>
              <a:rPr altLang="en-US" lang="en-US"/>
              <a:t>It is the administration of drugs in form of mist/vapor or gas to patients using a nebulizer</a:t>
            </a:r>
          </a:p>
          <a:p>
            <a:pPr indent="0" lvl="0" marL="0">
              <a:buFont typeface="Wingdings" pitchFamily="2" charset="2"/>
              <a:buChar char="Ø"/>
            </a:pPr>
            <a:r>
              <a:rPr altLang="en-US" b="1" lang="en-US"/>
              <a:t>Nebulizer: </a:t>
            </a:r>
            <a:r>
              <a:rPr altLang="en-US" lang="en-US"/>
              <a:t>It is a device used to administer medication in the form of a mist inhaled into the lungs.</a:t>
            </a:r>
          </a:p>
          <a:p>
            <a:pPr indent="0" lvl="0" marL="0">
              <a:buFont typeface="Wingdings" pitchFamily="2" charset="2"/>
              <a:buChar char="Ø"/>
            </a:pPr>
            <a:r>
              <a:rPr altLang="en-US" lang="en-US"/>
              <a:t>Nebulizers are commonly used for the treatment of cystic fibrosis, asthma, COPD and other respiratory diseases.</a:t>
            </a:r>
          </a:p>
          <a:p>
            <a:pPr indent="0" lvl="0" marL="0">
              <a:buFont typeface="Wingdings" pitchFamily="2" charset="2"/>
              <a:buChar char="Ø"/>
            </a:pPr>
            <a:r>
              <a:rPr altLang="en-US" lang="en-US"/>
              <a:t>Nebulizers use oxygen, compressed air or ultrasonic power to break up medical solutions and suspensions into small aerosol droplets that can be directly inhaled from the mouthpiece of the device. </a:t>
            </a:r>
          </a:p>
          <a:p>
            <a:pPr indent="0" lvl="0" marL="0">
              <a:buFont typeface="Wingdings" pitchFamily="2" charset="2"/>
              <a:buChar char="Ø"/>
            </a:pPr>
            <a:r>
              <a:rPr altLang="en-US" lang="en-US"/>
              <a:t>A</a:t>
            </a:r>
            <a:r>
              <a:rPr altLang="en-US" lang="en-US"/>
              <a:t>n aerosol is a "mixture of gas and liquid particles,"</a:t>
            </a:r>
          </a:p>
        </p:txBody>
      </p:sp>
    </p:spTree>
  </p:cSld>
  <p:clrMapOvr>
    <a:masterClrMapping/>
  </p:clrMapOvr>
  <p:transition spd="slow" advClick="1">
    <p:wheel spokes="1"/>
  </p:transition>
  <p:timing/>
</p:sld>
</file>

<file path=ppt/slides/slide606.xml><?xml version="1.0" encoding="utf-8"?>
<p:sld xmlns:a="http://schemas.openxmlformats.org/drawingml/2006/main" xmlns:r="http://schemas.openxmlformats.org/officeDocument/2006/relationships" xmlns:p="http://schemas.openxmlformats.org/presentationml/2006/main" showMasterSp="1">
  <p:cSld>
    <p:spTree>
      <p:nvGrpSpPr>
        <p:cNvPr id="1702" name=""/>
        <p:cNvGrpSpPr/>
        <p:nvPr/>
      </p:nvGrpSpPr>
      <p:grpSpPr>
        <a:xfrm rot="0">
          <a:off x="0" y="0"/>
          <a:ext cx="0" cy="0"/>
          <a:chOff x="0" y="0"/>
          <a:chExt cx="0" cy="0"/>
        </a:xfrm>
      </p:grpSpPr>
      <p:sp>
        <p:nvSpPr>
          <p:cNvPr id="1049418" name=""/>
          <p:cNvSpPr/>
          <p:nvPr>
            <p:ph sz="full" idx="1"/>
          </p:nvPr>
        </p:nvSpPr>
        <p:spPr>
          <a:xfrm rot="0">
            <a:off x="457200" y="609600"/>
            <a:ext cx="8229600" cy="57150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lang="en-US"/>
              <a:t>Purpose of nebulization is similar to that of steam inhalation</a:t>
            </a:r>
          </a:p>
          <a:p>
            <a:pPr indent="0" lvl="0" marL="0">
              <a:buNone/>
            </a:pPr>
            <a:endParaRPr altLang="en-US" lang="en-US"/>
          </a:p>
          <a:p>
            <a:pPr indent="0" lvl="0" marL="0">
              <a:buNone/>
            </a:pPr>
            <a:r>
              <a:rPr altLang="en-US" b="1" lang="en-US"/>
              <a:t>Requirements</a:t>
            </a:r>
          </a:p>
          <a:p>
            <a:pPr indent="0" lvl="0" marL="0">
              <a:buFont typeface="Wingdings" pitchFamily="2" charset="2"/>
              <a:buChar char="Ø"/>
            </a:pPr>
            <a:r>
              <a:rPr altLang="en-US" lang="en-US"/>
              <a:t>Nebulizer</a:t>
            </a:r>
          </a:p>
          <a:p>
            <a:pPr indent="0" lvl="0" marL="0">
              <a:buFont typeface="Wingdings" pitchFamily="2" charset="2"/>
              <a:buChar char="Ø"/>
            </a:pPr>
            <a:r>
              <a:rPr altLang="en-US" lang="en-US"/>
              <a:t>Mask</a:t>
            </a:r>
          </a:p>
          <a:p>
            <a:pPr indent="0" lvl="0" marL="0">
              <a:buFont typeface="Wingdings" pitchFamily="2" charset="2"/>
              <a:buChar char="Ø"/>
            </a:pPr>
            <a:r>
              <a:rPr altLang="en-US" lang="en-US"/>
              <a:t>Prescribed medication</a:t>
            </a:r>
          </a:p>
          <a:p>
            <a:pPr indent="0" lvl="0" marL="0">
              <a:buNone/>
            </a:pPr>
            <a:endParaRPr altLang="en-US" lang="en-US"/>
          </a:p>
          <a:p>
            <a:pPr indent="0" lvl="0" marL="0">
              <a:buNone/>
            </a:pPr>
            <a:r>
              <a:rPr altLang="en-US" b="1" lang="en-US"/>
              <a:t>Steps</a:t>
            </a:r>
          </a:p>
          <a:p>
            <a:pPr indent="0" lvl="0" marL="0">
              <a:buFont typeface="Wingdings" pitchFamily="2" charset="2"/>
              <a:buChar char="Ø"/>
            </a:pPr>
            <a:r>
              <a:rPr altLang="en-US" lang="en-US"/>
              <a:t>Assemble the requirements</a:t>
            </a:r>
          </a:p>
          <a:p>
            <a:pPr indent="0" lvl="0" marL="0">
              <a:buFont typeface="Wingdings" pitchFamily="2" charset="2"/>
              <a:buChar char="Ø"/>
            </a:pPr>
            <a:r>
              <a:rPr altLang="en-US" lang="en-US"/>
              <a:t>Identify the patient and explain the procedure</a:t>
            </a:r>
          </a:p>
          <a:p>
            <a:pPr indent="0" lvl="0" marL="0">
              <a:buFont typeface="Wingdings" pitchFamily="2" charset="2"/>
              <a:buChar char="Ø"/>
            </a:pPr>
            <a:r>
              <a:rPr altLang="en-US" lang="en-US"/>
              <a:t>Wash hands</a:t>
            </a:r>
          </a:p>
          <a:p>
            <a:pPr indent="0" lvl="0" marL="0"/>
            <a:endParaRPr altLang="en-US" lang="en-US"/>
          </a:p>
        </p:txBody>
      </p:sp>
    </p:spTree>
  </p:cSld>
  <p:clrMapOvr>
    <a:masterClrMapping/>
  </p:clrMapOvr>
  <p:transition spd="slow" advClick="1">
    <p:wheel spokes="1"/>
  </p:transition>
  <p:timing/>
</p:sld>
</file>

<file path=ppt/slides/slide607.xml><?xml version="1.0" encoding="utf-8"?>
<p:sld xmlns:a="http://schemas.openxmlformats.org/drawingml/2006/main" xmlns:r="http://schemas.openxmlformats.org/officeDocument/2006/relationships" xmlns:p="http://schemas.openxmlformats.org/presentationml/2006/main" showMasterSp="1">
  <p:cSld>
    <p:spTree>
      <p:nvGrpSpPr>
        <p:cNvPr id="1703" name=""/>
        <p:cNvGrpSpPr/>
        <p:nvPr/>
      </p:nvGrpSpPr>
      <p:grpSpPr>
        <a:xfrm rot="0">
          <a:off x="0" y="0"/>
          <a:ext cx="0" cy="0"/>
          <a:chOff x="0" y="0"/>
          <a:chExt cx="0" cy="0"/>
        </a:xfrm>
      </p:grpSpPr>
      <p:sp>
        <p:nvSpPr>
          <p:cNvPr id="1049419" name=""/>
          <p:cNvSpPr/>
          <p:nvPr>
            <p:ph sz="full" idx="1"/>
          </p:nvPr>
        </p:nvSpPr>
        <p:spPr>
          <a:xfrm rot="0">
            <a:off x="457200" y="1219200"/>
            <a:ext cx="8229600" cy="51054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lvl="0">
              <a:buFont typeface="Wingdings" pitchFamily="2" charset="2"/>
              <a:buChar char="Ø"/>
            </a:pPr>
            <a:r>
              <a:rPr altLang="en-US" lang="en-US"/>
              <a:t>Arrange and ensure the nebulizer is in functioning order and put the recommended amount of drug</a:t>
            </a:r>
          </a:p>
          <a:p>
            <a:pPr lvl="0">
              <a:buFont typeface="Wingdings" pitchFamily="2" charset="2"/>
              <a:buChar char="Ø"/>
            </a:pPr>
            <a:r>
              <a:rPr altLang="en-US" lang="en-US"/>
              <a:t>Position the patient in the fowler’s position</a:t>
            </a:r>
          </a:p>
          <a:p>
            <a:pPr lvl="0">
              <a:buFont typeface="Wingdings" pitchFamily="2" charset="2"/>
              <a:buChar char="Ø"/>
            </a:pPr>
            <a:r>
              <a:rPr altLang="en-US" lang="en-US"/>
              <a:t>Encourage the patient to take slow and even breaths</a:t>
            </a:r>
          </a:p>
          <a:p>
            <a:pPr lvl="0">
              <a:buFont typeface="Wingdings" pitchFamily="2" charset="2"/>
              <a:buChar char="Ø"/>
            </a:pPr>
            <a:r>
              <a:rPr altLang="en-US" lang="en-US"/>
              <a:t>Switch on the machine and ensure enough flow is initiated</a:t>
            </a:r>
          </a:p>
          <a:p>
            <a:pPr lvl="0">
              <a:buFont typeface="Wingdings" pitchFamily="2" charset="2"/>
              <a:buChar char="Ø"/>
            </a:pPr>
            <a:r>
              <a:rPr altLang="en-US" lang="en-US"/>
              <a:t>Attach mask and tubing to the patient</a:t>
            </a:r>
          </a:p>
          <a:p>
            <a:pPr lvl="0"/>
            <a:endParaRPr altLang="en-US" lang="en-US"/>
          </a:p>
        </p:txBody>
      </p:sp>
    </p:spTree>
  </p:cSld>
  <p:clrMapOvr>
    <a:masterClrMapping/>
  </p:clrMapOvr>
  <p:transition spd="slow" advClick="1">
    <p:wheel spokes="1"/>
  </p:transition>
  <p:timing/>
</p:sld>
</file>

<file path=ppt/slides/slide608.xml><?xml version="1.0" encoding="utf-8"?>
<p:sld xmlns:a="http://schemas.openxmlformats.org/drawingml/2006/main" xmlns:r="http://schemas.openxmlformats.org/officeDocument/2006/relationships" xmlns:p="http://schemas.openxmlformats.org/presentationml/2006/main" showMasterSp="1">
  <p:cSld>
    <p:spTree>
      <p:nvGrpSpPr>
        <p:cNvPr id="1704" name=""/>
        <p:cNvGrpSpPr/>
        <p:nvPr/>
      </p:nvGrpSpPr>
      <p:grpSpPr>
        <a:xfrm rot="0">
          <a:off x="0" y="0"/>
          <a:ext cx="0" cy="0"/>
          <a:chOff x="0" y="0"/>
          <a:chExt cx="0" cy="0"/>
        </a:xfrm>
      </p:grpSpPr>
      <p:sp>
        <p:nvSpPr>
          <p:cNvPr id="1049420" name=""/>
          <p:cNvSpPr/>
          <p:nvPr>
            <p:ph sz="full" idx="1"/>
          </p:nvPr>
        </p:nvSpPr>
        <p:spPr>
          <a:xfrm rot="0">
            <a:off x="457200" y="990600"/>
            <a:ext cx="8229600" cy="53340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lvl="0">
              <a:buFont typeface="Wingdings" pitchFamily="2" charset="2"/>
              <a:buChar char="Ø"/>
            </a:pPr>
            <a:r>
              <a:rPr altLang="en-US" lang="en-US"/>
              <a:t>Some nebulizers are automated such that when the medicine is depleted, they auto – switch themselves off</a:t>
            </a:r>
          </a:p>
          <a:p>
            <a:pPr lvl="0">
              <a:buFont typeface="Wingdings" pitchFamily="2" charset="2"/>
              <a:buChar char="Ø"/>
            </a:pPr>
            <a:r>
              <a:rPr altLang="en-US" lang="en-US"/>
              <a:t>If not, monitor and when done, switch off, disconnect from electricity and decontaminate </a:t>
            </a:r>
          </a:p>
          <a:p>
            <a:pPr lvl="0">
              <a:buFont typeface="Wingdings" pitchFamily="2" charset="2"/>
              <a:buChar char="Ø"/>
            </a:pPr>
            <a:r>
              <a:rPr altLang="en-US" lang="en-US"/>
              <a:t>Leave the patient comfortable</a:t>
            </a:r>
          </a:p>
          <a:p>
            <a:pPr lvl="0">
              <a:buFont typeface="Wingdings" pitchFamily="2" charset="2"/>
              <a:buChar char="Ø"/>
            </a:pPr>
            <a:r>
              <a:rPr altLang="en-US" lang="en-US"/>
              <a:t>Wash hands and document</a:t>
            </a:r>
          </a:p>
          <a:p>
            <a:pPr lvl="0">
              <a:buNone/>
            </a:pPr>
            <a:endParaRPr altLang="en-US" lang="en-US"/>
          </a:p>
          <a:p>
            <a:pPr lvl="0">
              <a:buNone/>
            </a:pPr>
            <a:r>
              <a:rPr altLang="en-US" b="1" lang="en-US"/>
              <a:t>Note: </a:t>
            </a:r>
            <a:r>
              <a:rPr altLang="en-US" lang="en-US"/>
              <a:t>Nebulization can be done together with O2 administration. Drugs to be nebulized are placed in the humidified component of O2 apparatus</a:t>
            </a:r>
          </a:p>
          <a:p>
            <a:pPr lvl="0"/>
            <a:endParaRPr altLang="en-US" lang="en-US"/>
          </a:p>
        </p:txBody>
      </p:sp>
    </p:spTree>
  </p:cSld>
  <p:clrMapOvr>
    <a:masterClrMapping/>
  </p:clrMapOvr>
  <p:transition spd="slow" advClick="1">
    <p:wheel spokes="1"/>
  </p:transition>
  <p:timing/>
</p:sld>
</file>

<file path=ppt/slides/slide609.xml><?xml version="1.0" encoding="utf-8"?>
<p:sld xmlns:a="http://schemas.openxmlformats.org/drawingml/2006/main" xmlns:r="http://schemas.openxmlformats.org/officeDocument/2006/relationships" xmlns:p="http://schemas.openxmlformats.org/presentationml/2006/main" showMasterSp="1">
  <p:cSld>
    <p:spTree>
      <p:nvGrpSpPr>
        <p:cNvPr id="1705" name=""/>
        <p:cNvGrpSpPr/>
        <p:nvPr/>
      </p:nvGrpSpPr>
      <p:grpSpPr>
        <a:xfrm rot="0">
          <a:off x="0" y="0"/>
          <a:ext cx="0" cy="0"/>
          <a:chOff x="0" y="0"/>
          <a:chExt cx="0" cy="0"/>
        </a:xfrm>
      </p:grpSpPr>
      <p:sp>
        <p:nvSpPr>
          <p:cNvPr id="1049421" name=""/>
          <p:cNvSpPr/>
          <p:nvPr>
            <p:ph type="title" sz="full" idx="0"/>
          </p:nvPr>
        </p:nvSpPr>
        <p:spPr>
          <a:xfrm rot="0">
            <a:off x="457200" y="381000"/>
            <a:ext cx="8229600" cy="1066800"/>
          </a:xfrm>
          <a:prstGeom prst="rect"/>
          <a:noFill/>
          <a:ln>
            <a:noFill/>
          </a:ln>
        </p:spPr>
        <p:txBody>
          <a:bodyPr anchor="b" bIns="0" lIns="0" rIns="0" tIns="45720" vert="horz"/>
          <a:lstStyle>
            <a:lvl1pPr algn="l" fontAlgn="base" indent="0" latinLnBrk="1" marL="0" rtl="0">
              <a:lnSpc>
                <a:spcPct val="100000"/>
              </a:lnSpc>
              <a:spcBef>
                <a:spcPct val="0"/>
              </a:spcBef>
              <a:spcAft>
                <a:spcPct val="0"/>
              </a:spcAft>
              <a:buFontTx/>
              <a:buNone/>
              <a:defRPr baseline="0" b="0" sz="5000" i="0" u="none">
                <a:solidFill>
                  <a:schemeClr val="lt2"/>
                </a:solidFill>
                <a:latin typeface="Calibri" pitchFamily="34" charset="0"/>
                <a:sym typeface="Calibri" pitchFamily="34" charset="0"/>
              </a:defRPr>
            </a:lvl1pPr>
          </a:lstStyle>
          <a:p>
            <a:pPr lvl="0"/>
            <a:r>
              <a:rPr altLang="en-US" b="1" lang="en-US"/>
              <a:t>Emergency Tray</a:t>
            </a:r>
          </a:p>
        </p:txBody>
      </p:sp>
      <p:sp>
        <p:nvSpPr>
          <p:cNvPr id="1049422" name=""/>
          <p:cNvSpPr/>
          <p:nvPr>
            <p:ph sz="full" idx="1"/>
          </p:nvPr>
        </p:nvSpPr>
        <p:spPr>
          <a:xfrm rot="0">
            <a:off x="457200" y="1752600"/>
            <a:ext cx="8229600" cy="45720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lvl="0">
              <a:buFont typeface="Wingdings" pitchFamily="2" charset="2"/>
              <a:buChar char="Ø"/>
            </a:pPr>
            <a:r>
              <a:rPr altLang="en-US" lang="en-US"/>
              <a:t>It is a tray or trolley containing emergency drugs and emergency apparatus</a:t>
            </a:r>
          </a:p>
          <a:p>
            <a:pPr lvl="0">
              <a:buFont typeface="Wingdings" pitchFamily="2" charset="2"/>
              <a:buChar char="Ø"/>
            </a:pPr>
            <a:r>
              <a:rPr altLang="en-US" lang="en-US"/>
              <a:t>Also called resuscitation tray</a:t>
            </a:r>
          </a:p>
          <a:p>
            <a:pPr lvl="0">
              <a:buFont typeface="Wingdings" pitchFamily="2" charset="2"/>
              <a:buChar char="Ø"/>
            </a:pPr>
            <a:r>
              <a:rPr altLang="en-US" lang="en-US"/>
              <a:t>The tray should be put in a place of easy reach. The tray should be in an accessible place where anybody working in the word can see it</a:t>
            </a:r>
          </a:p>
          <a:p>
            <a:pPr lvl="0">
              <a:buFont typeface="Wingdings" pitchFamily="2" charset="2"/>
              <a:buChar char="Ø"/>
            </a:pPr>
            <a:r>
              <a:rPr altLang="en-US" lang="en-US"/>
              <a:t>It should be checked everyday to ensure that all supplies are present</a:t>
            </a:r>
          </a:p>
          <a:p>
            <a:pPr lvl="0">
              <a:buFont typeface="Wingdings" pitchFamily="2" charset="2"/>
              <a:buChar char="Ø"/>
            </a:pPr>
            <a:r>
              <a:rPr altLang="en-US" lang="en-US"/>
              <a:t>Ensure drugs are not expired, so that the tray is always ready and easy to use</a:t>
            </a:r>
          </a:p>
        </p:txBody>
      </p:sp>
    </p:spTree>
  </p:cSld>
  <p:clrMapOvr>
    <a:masterClrMapping/>
  </p:clrMapOvr>
  <p:transition spd="slow" advClick="1">
    <p:wheel spokes="1"/>
  </p:transition>
  <p:timing/>
</p:sld>
</file>

<file path=ppt/slides/slide61.xml><?xml version="1.0" encoding="utf-8"?>
<p:sld xmlns:a="http://schemas.openxmlformats.org/drawingml/2006/main" xmlns:r="http://schemas.openxmlformats.org/officeDocument/2006/relationships" xmlns:p="http://schemas.openxmlformats.org/presentationml/2006/main" showMasterSp="1">
  <p:cSld>
    <p:spTree>
      <p:nvGrpSpPr>
        <p:cNvPr id="1143" name=""/>
        <p:cNvGrpSpPr/>
        <p:nvPr/>
      </p:nvGrpSpPr>
      <p:grpSpPr>
        <a:xfrm rot="0">
          <a:off x="0" y="0"/>
          <a:ext cx="0" cy="0"/>
          <a:chOff x="0" y="0"/>
          <a:chExt cx="0" cy="0"/>
        </a:xfrm>
      </p:grpSpPr>
      <p:sp>
        <p:nvSpPr>
          <p:cNvPr id="1048674" name=""/>
          <p:cNvSpPr/>
          <p:nvPr>
            <p:ph sz="full" idx="1"/>
          </p:nvPr>
        </p:nvSpPr>
        <p:spPr>
          <a:xfrm rot="0">
            <a:off x="457200" y="990600"/>
            <a:ext cx="8229600" cy="5135562"/>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eaLnBrk="1" hangingPunct="1" latinLnBrk="1" lvl="0">
              <a:buFont typeface="Wingdings" pitchFamily="2" charset="2"/>
              <a:buChar char="Ø"/>
            </a:pPr>
            <a:r>
              <a:rPr altLang="en-US" lang="en-US"/>
              <a:t>The need for nursing is universal.</a:t>
            </a:r>
          </a:p>
          <a:p>
            <a:pPr eaLnBrk="1" hangingPunct="1" latinLnBrk="1" lvl="0">
              <a:buFont typeface="Wingdings" pitchFamily="2" charset="2"/>
              <a:buChar char="Ø"/>
            </a:pPr>
            <a:r>
              <a:rPr altLang="en-US" lang="en-US"/>
              <a:t>Inherent in nursing is respect for life, dignity and the rights of man.</a:t>
            </a:r>
          </a:p>
          <a:p>
            <a:pPr eaLnBrk="1" hangingPunct="1" latinLnBrk="1" lvl="0">
              <a:buFont typeface="Wingdings" pitchFamily="2" charset="2"/>
              <a:buChar char="Ø"/>
            </a:pPr>
            <a:r>
              <a:rPr altLang="en-US" lang="en-US"/>
              <a:t>Nurses are to provide care to individuals regardless of nationality, race, creed, color, age, sex, politics or social status. </a:t>
            </a:r>
          </a:p>
          <a:p>
            <a:pPr eaLnBrk="1" hangingPunct="1" latinLnBrk="1" lvl="0">
              <a:buFont typeface="Wingdings" pitchFamily="2" charset="2"/>
              <a:buChar char="Ø"/>
            </a:pPr>
            <a:r>
              <a:rPr altLang="en-US" lang="en-US"/>
              <a:t>They provide health care to the individual, family and the community. </a:t>
            </a:r>
          </a:p>
          <a:p>
            <a:pPr eaLnBrk="1" hangingPunct="1" latinLnBrk="1" lvl="0">
              <a:buFont typeface="Wingdings" pitchFamily="2" charset="2"/>
              <a:buChar char="Ø"/>
            </a:pPr>
            <a:r>
              <a:rPr altLang="en-US" lang="en-US"/>
              <a:t>They operate in teams, such as a nursing team which is within a health team.</a:t>
            </a:r>
          </a:p>
          <a:p>
            <a:pPr eaLnBrk="1" hangingPunct="1" latinLnBrk="1" lvl="0"/>
            <a:endParaRPr altLang="en-US" lang="en-US"/>
          </a:p>
        </p:txBody>
      </p:sp>
    </p:spTree>
  </p:cSld>
  <p:clrMapOvr>
    <a:masterClrMapping/>
  </p:clrMapOvr>
  <p:transition spd="slow" advClick="1">
    <p:wheel spokes="1"/>
  </p:transition>
  <p:timing/>
</p:sld>
</file>

<file path=ppt/slides/slide610.xml><?xml version="1.0" encoding="utf-8"?>
<p:sld xmlns:a="http://schemas.openxmlformats.org/drawingml/2006/main" xmlns:r="http://schemas.openxmlformats.org/officeDocument/2006/relationships" xmlns:p="http://schemas.openxmlformats.org/presentationml/2006/main" showMasterSp="1">
  <p:cSld>
    <p:spTree>
      <p:nvGrpSpPr>
        <p:cNvPr id="1706" name=""/>
        <p:cNvGrpSpPr/>
        <p:nvPr/>
      </p:nvGrpSpPr>
      <p:grpSpPr>
        <a:xfrm rot="0">
          <a:off x="0" y="0"/>
          <a:ext cx="0" cy="0"/>
          <a:chOff x="0" y="0"/>
          <a:chExt cx="0" cy="0"/>
        </a:xfrm>
      </p:grpSpPr>
      <p:sp>
        <p:nvSpPr>
          <p:cNvPr id="1049423" name=""/>
          <p:cNvSpPr/>
          <p:nvPr>
            <p:ph type="title" sz="full" idx="0"/>
          </p:nvPr>
        </p:nvSpPr>
        <p:spPr>
          <a:xfrm rot="0">
            <a:off x="1676400" y="304800"/>
            <a:ext cx="5638800" cy="990600"/>
          </a:xfrm>
          <a:prstGeom prst="rect"/>
          <a:noFill/>
          <a:ln>
            <a:noFill/>
          </a:ln>
        </p:spPr>
        <p:txBody>
          <a:bodyPr anchor="b" bIns="0" lIns="0" rIns="0" tIns="45720" vert="horz"/>
          <a:lstStyle>
            <a:lvl1pPr algn="l" fontAlgn="base" indent="0" latinLnBrk="1" marL="0" rtl="0">
              <a:lnSpc>
                <a:spcPct val="100000"/>
              </a:lnSpc>
              <a:spcBef>
                <a:spcPct val="0"/>
              </a:spcBef>
              <a:spcAft>
                <a:spcPct val="0"/>
              </a:spcAft>
              <a:buFontTx/>
              <a:buNone/>
              <a:defRPr baseline="0" b="0" sz="5000" i="0" u="none">
                <a:solidFill>
                  <a:schemeClr val="lt2"/>
                </a:solidFill>
                <a:latin typeface="Calibri" pitchFamily="34" charset="0"/>
                <a:sym typeface="Calibri" pitchFamily="34" charset="0"/>
              </a:defRPr>
            </a:lvl1pPr>
          </a:lstStyle>
          <a:p>
            <a:pPr algn="ctr" lvl="0"/>
            <a:r>
              <a:rPr altLang="en-US" b="1" sz="4000" lang="en-US"/>
              <a:t>Drugs in the Emergency Tray</a:t>
            </a:r>
          </a:p>
        </p:txBody>
      </p:sp>
      <p:sp>
        <p:nvSpPr>
          <p:cNvPr id="1049424" name=""/>
          <p:cNvSpPr/>
          <p:nvPr>
            <p:ph sz="half" idx="1"/>
          </p:nvPr>
        </p:nvSpPr>
        <p:spPr>
          <a:xfrm rot="0">
            <a:off x="457200" y="1752600"/>
            <a:ext cx="4038600" cy="4602162"/>
          </a:xfrm>
          <a:prstGeom prst="rect"/>
          <a:noFill/>
          <a:ln>
            <a:noFill/>
          </a:ln>
        </p:spPr>
        <p:txBody>
          <a:bodyPr anchor="t" bIns="45720" lIns="91440" rIns="91440" tIns="45720" vert="horz"/>
          <a:lstStyle>
            <a:lvl1pPr indent="-273050" marL="273050">
              <a:lnSpc>
                <a:spcPct val="100000"/>
              </a:lnSpc>
              <a:spcBef>
                <a:spcPct val="20000"/>
              </a:spcBef>
              <a:spcAft>
                <a:spcPct val="0"/>
              </a:spcAft>
              <a:buClr>
                <a:srgbClr val="0BD0D9"/>
              </a:buClr>
              <a:buFont typeface="Wingdings 2" pitchFamily="18" charset="2"/>
              <a:buChar char=""/>
              <a:defRPr sz="2200">
                <a:solidFill>
                  <a:schemeClr val="dk1"/>
                </a:solidFill>
              </a:defRPr>
            </a:lvl1pPr>
            <a:lvl2pPr indent="-246062" marL="639762">
              <a:lnSpc>
                <a:spcPct val="100000"/>
              </a:lnSpc>
              <a:spcBef>
                <a:spcPct val="20000"/>
              </a:spcBef>
              <a:spcAft>
                <a:spcPct val="0"/>
              </a:spcAft>
              <a:buClr>
                <a:schemeClr val="accent1"/>
              </a:buClr>
              <a:buFont typeface="Wingdings 2" pitchFamily="18" charset="2"/>
              <a:buChar char=""/>
              <a:defRPr sz="2000">
                <a:solidFill>
                  <a:schemeClr val="dk1"/>
                </a:solidFill>
              </a:defRPr>
            </a:lvl2pPr>
            <a:lvl3pPr indent="-246063" marL="914400">
              <a:lnSpc>
                <a:spcPct val="100000"/>
              </a:lnSpc>
              <a:spcBef>
                <a:spcPct val="20000"/>
              </a:spcBef>
              <a:spcAft>
                <a:spcPct val="0"/>
              </a:spcAft>
              <a:buClr>
                <a:schemeClr val="accent2"/>
              </a:buClr>
              <a:buFont typeface="Wingdings 2" pitchFamily="18" charset="2"/>
              <a:buChar char=""/>
              <a:defRPr sz="1900">
                <a:solidFill>
                  <a:schemeClr val="dk1"/>
                </a:solidFill>
              </a:defRPr>
            </a:lvl3pPr>
            <a:lvl4pPr indent="-209550" marL="1187450">
              <a:lnSpc>
                <a:spcPct val="100000"/>
              </a:lnSpc>
              <a:spcBef>
                <a:spcPct val="20000"/>
              </a:spcBef>
              <a:spcAft>
                <a:spcPct val="0"/>
              </a:spcAft>
              <a:buClr>
                <a:srgbClr val="0BD0D9"/>
              </a:buClr>
              <a:buFont typeface="Wingdings 2" pitchFamily="18" charset="2"/>
              <a:buChar char=""/>
              <a:defRPr sz="1800">
                <a:solidFill>
                  <a:schemeClr val="dk1"/>
                </a:solidFill>
              </a:defRPr>
            </a:lvl4pPr>
            <a:lvl5pPr indent="-209550" marL="1462087">
              <a:lnSpc>
                <a:spcPct val="100000"/>
              </a:lnSpc>
              <a:spcBef>
                <a:spcPct val="20000"/>
              </a:spcBef>
              <a:spcAft>
                <a:spcPct val="0"/>
              </a:spcAft>
              <a:buClr>
                <a:srgbClr val="10CF9B"/>
              </a:buClr>
              <a:buFont typeface="Wingdings 2" pitchFamily="18" charset="2"/>
              <a:buChar char=""/>
              <a:defRPr sz="1800">
                <a:solidFill>
                  <a:schemeClr val="dk1"/>
                </a:solidFill>
              </a:defRPr>
            </a:lvl5pPr>
          </a:lstStyle>
          <a:p>
            <a:pPr lvl="0">
              <a:buFont typeface="Wingdings" pitchFamily="2" charset="2"/>
              <a:buChar char="Ø"/>
            </a:pPr>
            <a:r>
              <a:rPr altLang="en-US" sz="2600" lang="en-US"/>
              <a:t>Adrenaline</a:t>
            </a:r>
          </a:p>
          <a:p>
            <a:pPr lvl="0">
              <a:buFont typeface="Wingdings" pitchFamily="2" charset="2"/>
              <a:buChar char="Ø"/>
            </a:pPr>
            <a:r>
              <a:rPr altLang="en-US" sz="2600" lang="en-US"/>
              <a:t>Atropine</a:t>
            </a:r>
          </a:p>
          <a:p>
            <a:pPr lvl="0">
              <a:buFont typeface="Wingdings" pitchFamily="2" charset="2"/>
              <a:buChar char="Ø"/>
            </a:pPr>
            <a:r>
              <a:rPr altLang="en-US" sz="2600" lang="en-US"/>
              <a:t>Aminophylline</a:t>
            </a:r>
          </a:p>
          <a:p>
            <a:pPr lvl="0">
              <a:buFont typeface="Wingdings" pitchFamily="2" charset="2"/>
              <a:buChar char="Ø"/>
            </a:pPr>
            <a:r>
              <a:rPr altLang="en-US" sz="2600" lang="en-US"/>
              <a:t>Calcium Gluconate</a:t>
            </a:r>
          </a:p>
          <a:p>
            <a:pPr lvl="0">
              <a:buFont typeface="Wingdings" pitchFamily="2" charset="2"/>
              <a:buChar char="Ø"/>
            </a:pPr>
            <a:r>
              <a:rPr altLang="en-US" sz="2600" lang="en-US"/>
              <a:t>Sodium Bicarbonate</a:t>
            </a:r>
          </a:p>
          <a:p>
            <a:pPr lvl="0">
              <a:buFont typeface="Wingdings" pitchFamily="2" charset="2"/>
              <a:buChar char="Ø"/>
            </a:pPr>
            <a:r>
              <a:rPr altLang="en-US" sz="2600" lang="en-US"/>
              <a:t>Potassium Chloride</a:t>
            </a:r>
          </a:p>
          <a:p>
            <a:pPr lvl="0">
              <a:buFont typeface="Wingdings" pitchFamily="2" charset="2"/>
              <a:buChar char="Ø"/>
            </a:pPr>
            <a:r>
              <a:rPr altLang="en-US" sz="2600" lang="en-US"/>
              <a:t>Hydralazine</a:t>
            </a:r>
          </a:p>
          <a:p>
            <a:pPr lvl="0">
              <a:buFont typeface="Wingdings" pitchFamily="2" charset="2"/>
              <a:buChar char="Ø"/>
            </a:pPr>
            <a:r>
              <a:rPr altLang="en-US" sz="2600" lang="en-US"/>
              <a:t>Lignocaine</a:t>
            </a:r>
          </a:p>
          <a:p>
            <a:pPr lvl="0"/>
            <a:endParaRPr altLang="en-US" sz="2600" lang="en-US"/>
          </a:p>
        </p:txBody>
      </p:sp>
      <p:sp>
        <p:nvSpPr>
          <p:cNvPr id="1049425" name=""/>
          <p:cNvSpPr/>
          <p:nvPr>
            <p:ph sz="half" idx="2"/>
          </p:nvPr>
        </p:nvSpPr>
        <p:spPr>
          <a:xfrm rot="0">
            <a:off x="4648200" y="1828800"/>
            <a:ext cx="4038600" cy="4525962"/>
          </a:xfrm>
          <a:prstGeom prst="rect"/>
          <a:noFill/>
          <a:ln>
            <a:noFill/>
          </a:ln>
        </p:spPr>
        <p:txBody>
          <a:bodyPr anchor="t" bIns="45720" lIns="91440" rIns="91440" tIns="45720" vert="horz"/>
          <a:lstStyle>
            <a:lvl1pPr indent="-273050" marL="273050">
              <a:lnSpc>
                <a:spcPct val="100000"/>
              </a:lnSpc>
              <a:spcBef>
                <a:spcPct val="20000"/>
              </a:spcBef>
              <a:spcAft>
                <a:spcPct val="0"/>
              </a:spcAft>
              <a:buClr>
                <a:srgbClr val="0BD0D9"/>
              </a:buClr>
              <a:buFont typeface="Wingdings 2" pitchFamily="18" charset="2"/>
              <a:buChar char=""/>
              <a:defRPr sz="2200">
                <a:solidFill>
                  <a:schemeClr val="dk1"/>
                </a:solidFill>
              </a:defRPr>
            </a:lvl1pPr>
            <a:lvl2pPr indent="-246062" marL="639762">
              <a:lnSpc>
                <a:spcPct val="100000"/>
              </a:lnSpc>
              <a:spcBef>
                <a:spcPct val="20000"/>
              </a:spcBef>
              <a:spcAft>
                <a:spcPct val="0"/>
              </a:spcAft>
              <a:buClr>
                <a:schemeClr val="accent1"/>
              </a:buClr>
              <a:buFont typeface="Wingdings 2" pitchFamily="18" charset="2"/>
              <a:buChar char=""/>
              <a:defRPr sz="2000">
                <a:solidFill>
                  <a:schemeClr val="dk1"/>
                </a:solidFill>
              </a:defRPr>
            </a:lvl2pPr>
            <a:lvl3pPr indent="-246063" marL="914400">
              <a:lnSpc>
                <a:spcPct val="100000"/>
              </a:lnSpc>
              <a:spcBef>
                <a:spcPct val="20000"/>
              </a:spcBef>
              <a:spcAft>
                <a:spcPct val="0"/>
              </a:spcAft>
              <a:buClr>
                <a:schemeClr val="accent2"/>
              </a:buClr>
              <a:buFont typeface="Wingdings 2" pitchFamily="18" charset="2"/>
              <a:buChar char=""/>
              <a:defRPr sz="1900">
                <a:solidFill>
                  <a:schemeClr val="dk1"/>
                </a:solidFill>
              </a:defRPr>
            </a:lvl3pPr>
            <a:lvl4pPr indent="-209550" marL="1187450">
              <a:lnSpc>
                <a:spcPct val="100000"/>
              </a:lnSpc>
              <a:spcBef>
                <a:spcPct val="20000"/>
              </a:spcBef>
              <a:spcAft>
                <a:spcPct val="0"/>
              </a:spcAft>
              <a:buClr>
                <a:srgbClr val="0BD0D9"/>
              </a:buClr>
              <a:buFont typeface="Wingdings 2" pitchFamily="18" charset="2"/>
              <a:buChar char=""/>
              <a:defRPr sz="1800">
                <a:solidFill>
                  <a:schemeClr val="dk1"/>
                </a:solidFill>
              </a:defRPr>
            </a:lvl4pPr>
            <a:lvl5pPr indent="-209550" marL="1462087">
              <a:lnSpc>
                <a:spcPct val="100000"/>
              </a:lnSpc>
              <a:spcBef>
                <a:spcPct val="20000"/>
              </a:spcBef>
              <a:spcAft>
                <a:spcPct val="0"/>
              </a:spcAft>
              <a:buClr>
                <a:srgbClr val="10CF9B"/>
              </a:buClr>
              <a:buFont typeface="Wingdings 2" pitchFamily="18" charset="2"/>
              <a:buChar char=""/>
              <a:defRPr sz="1800">
                <a:solidFill>
                  <a:schemeClr val="dk1"/>
                </a:solidFill>
              </a:defRPr>
            </a:lvl5pPr>
          </a:lstStyle>
          <a:p>
            <a:pPr lvl="0">
              <a:buFont typeface="Wingdings" pitchFamily="2" charset="2"/>
              <a:buChar char="Ø"/>
            </a:pPr>
            <a:r>
              <a:rPr altLang="en-US" sz="2600" lang="en-US"/>
              <a:t>Vitamin k</a:t>
            </a:r>
          </a:p>
          <a:p>
            <a:pPr lvl="0">
              <a:buFont typeface="Wingdings" pitchFamily="2" charset="2"/>
              <a:buChar char="Ø"/>
            </a:pPr>
            <a:r>
              <a:rPr altLang="en-US" sz="2600" lang="en-US"/>
              <a:t>Lasix (furosemide)</a:t>
            </a:r>
          </a:p>
          <a:p>
            <a:pPr lvl="0">
              <a:buFont typeface="Wingdings" pitchFamily="2" charset="2"/>
              <a:buChar char="Ø"/>
            </a:pPr>
            <a:r>
              <a:rPr altLang="en-US" sz="2600" lang="en-US"/>
              <a:t>Diazepam</a:t>
            </a:r>
          </a:p>
          <a:p>
            <a:pPr lvl="0">
              <a:buFont typeface="Wingdings" pitchFamily="2" charset="2"/>
              <a:buChar char="Ø"/>
            </a:pPr>
            <a:r>
              <a:rPr altLang="en-US" sz="2600" lang="en-US"/>
              <a:t>50% Dextrose</a:t>
            </a:r>
          </a:p>
          <a:p>
            <a:pPr lvl="0">
              <a:buFont typeface="Wingdings" pitchFamily="2" charset="2"/>
              <a:buChar char="Ø"/>
            </a:pPr>
            <a:r>
              <a:rPr altLang="en-US" sz="2600" lang="en-US"/>
              <a:t>Dexamethasone</a:t>
            </a:r>
          </a:p>
          <a:p>
            <a:pPr lvl="0">
              <a:buFont typeface="Wingdings" pitchFamily="2" charset="2"/>
              <a:buChar char="Ø"/>
            </a:pPr>
            <a:r>
              <a:rPr altLang="en-US" sz="2600" lang="en-US"/>
              <a:t>Piriton injection</a:t>
            </a:r>
          </a:p>
          <a:p>
            <a:pPr lvl="0">
              <a:buFont typeface="Wingdings" pitchFamily="2" charset="2"/>
              <a:buChar char="Ø"/>
            </a:pPr>
            <a:r>
              <a:rPr altLang="en-US" sz="2600" lang="en-US"/>
              <a:t>Water for injection</a:t>
            </a:r>
          </a:p>
          <a:p>
            <a:pPr lvl="0">
              <a:buFont typeface="Wingdings" pitchFamily="2" charset="2"/>
              <a:buChar char="Ø"/>
            </a:pPr>
            <a:r>
              <a:rPr altLang="en-US" sz="2600" lang="en-US"/>
              <a:t>Hydrocortisone </a:t>
            </a:r>
          </a:p>
        </p:txBody>
      </p:sp>
    </p:spTree>
  </p:cSld>
  <p:clrMapOvr>
    <a:masterClrMapping/>
  </p:clrMapOvr>
  <p:transition spd="slow" advClick="1">
    <p:wheel spokes="1"/>
  </p:transition>
  <p:timing/>
</p:sld>
</file>

<file path=ppt/slides/slide611.xml><?xml version="1.0" encoding="utf-8"?>
<p:sld xmlns:a="http://schemas.openxmlformats.org/drawingml/2006/main" xmlns:r="http://schemas.openxmlformats.org/officeDocument/2006/relationships" xmlns:p="http://schemas.openxmlformats.org/presentationml/2006/main" showMasterSp="1">
  <p:cSld>
    <p:spTree>
      <p:nvGrpSpPr>
        <p:cNvPr id="1708" name=""/>
        <p:cNvGrpSpPr/>
        <p:nvPr/>
      </p:nvGrpSpPr>
      <p:grpSpPr>
        <a:xfrm rot="0">
          <a:off x="0" y="0"/>
          <a:ext cx="0" cy="0"/>
          <a:chOff x="0" y="0"/>
          <a:chExt cx="0" cy="0"/>
        </a:xfrm>
      </p:grpSpPr>
      <p:sp>
        <p:nvSpPr>
          <p:cNvPr id="1049429" name=""/>
          <p:cNvSpPr/>
          <p:nvPr>
            <p:ph type="title" sz="full" idx="0"/>
          </p:nvPr>
        </p:nvSpPr>
        <p:spPr>
          <a:xfrm rot="0">
            <a:off x="2438400" y="457200"/>
            <a:ext cx="4495800" cy="838200"/>
          </a:xfrm>
          <a:prstGeom prst="rect"/>
          <a:noFill/>
          <a:ln>
            <a:noFill/>
          </a:ln>
        </p:spPr>
        <p:txBody>
          <a:bodyPr anchor="b" bIns="0" lIns="0" rIns="0" tIns="45720" vert="horz"/>
          <a:lstStyle>
            <a:lvl1pPr algn="l" fontAlgn="base" indent="0" latinLnBrk="1" marL="0" rtl="0">
              <a:lnSpc>
                <a:spcPct val="100000"/>
              </a:lnSpc>
              <a:spcBef>
                <a:spcPct val="0"/>
              </a:spcBef>
              <a:spcAft>
                <a:spcPct val="0"/>
              </a:spcAft>
              <a:buFontTx/>
              <a:buNone/>
              <a:defRPr baseline="0" b="0" sz="5000" i="0" u="none">
                <a:solidFill>
                  <a:schemeClr val="lt2"/>
                </a:solidFill>
                <a:latin typeface="Calibri" pitchFamily="34" charset="0"/>
                <a:sym typeface="Calibri" pitchFamily="34" charset="0"/>
              </a:defRPr>
            </a:lvl1pPr>
          </a:lstStyle>
          <a:p>
            <a:pPr algn="ctr" lvl="0"/>
            <a:r>
              <a:rPr altLang="en-US" b="1" sz="4000" lang="en-US"/>
              <a:t>Should also have:</a:t>
            </a:r>
          </a:p>
        </p:txBody>
      </p:sp>
      <p:sp>
        <p:nvSpPr>
          <p:cNvPr id="1049430" name=""/>
          <p:cNvSpPr/>
          <p:nvPr>
            <p:ph sz="half" idx="1"/>
          </p:nvPr>
        </p:nvSpPr>
        <p:spPr>
          <a:xfrm rot="0">
            <a:off x="457200" y="1524000"/>
            <a:ext cx="4038600" cy="4830762"/>
          </a:xfrm>
          <a:prstGeom prst="rect"/>
          <a:noFill/>
          <a:ln>
            <a:noFill/>
          </a:ln>
        </p:spPr>
        <p:txBody>
          <a:bodyPr anchor="t" bIns="45720" lIns="91440" rIns="91440" tIns="45720" vert="horz"/>
          <a:lstStyle>
            <a:lvl1pPr indent="-273050" marL="273050">
              <a:lnSpc>
                <a:spcPct val="100000"/>
              </a:lnSpc>
              <a:spcBef>
                <a:spcPct val="20000"/>
              </a:spcBef>
              <a:spcAft>
                <a:spcPct val="0"/>
              </a:spcAft>
              <a:buClr>
                <a:srgbClr val="0BD0D9"/>
              </a:buClr>
              <a:buFont typeface="Wingdings 2" pitchFamily="18" charset="2"/>
              <a:buChar char=""/>
              <a:defRPr sz="2200">
                <a:solidFill>
                  <a:schemeClr val="dk1"/>
                </a:solidFill>
              </a:defRPr>
            </a:lvl1pPr>
            <a:lvl2pPr indent="-246062" marL="639762">
              <a:lnSpc>
                <a:spcPct val="100000"/>
              </a:lnSpc>
              <a:spcBef>
                <a:spcPct val="20000"/>
              </a:spcBef>
              <a:spcAft>
                <a:spcPct val="0"/>
              </a:spcAft>
              <a:buClr>
                <a:schemeClr val="accent1"/>
              </a:buClr>
              <a:buFont typeface="Wingdings 2" pitchFamily="18" charset="2"/>
              <a:buChar char=""/>
              <a:defRPr sz="2000">
                <a:solidFill>
                  <a:schemeClr val="dk1"/>
                </a:solidFill>
              </a:defRPr>
            </a:lvl2pPr>
            <a:lvl3pPr indent="-246063" marL="914400">
              <a:lnSpc>
                <a:spcPct val="100000"/>
              </a:lnSpc>
              <a:spcBef>
                <a:spcPct val="20000"/>
              </a:spcBef>
              <a:spcAft>
                <a:spcPct val="0"/>
              </a:spcAft>
              <a:buClr>
                <a:schemeClr val="accent2"/>
              </a:buClr>
              <a:buFont typeface="Wingdings 2" pitchFamily="18" charset="2"/>
              <a:buChar char=""/>
              <a:defRPr sz="1900">
                <a:solidFill>
                  <a:schemeClr val="dk1"/>
                </a:solidFill>
              </a:defRPr>
            </a:lvl3pPr>
            <a:lvl4pPr indent="-209550" marL="1187450">
              <a:lnSpc>
                <a:spcPct val="100000"/>
              </a:lnSpc>
              <a:spcBef>
                <a:spcPct val="20000"/>
              </a:spcBef>
              <a:spcAft>
                <a:spcPct val="0"/>
              </a:spcAft>
              <a:buClr>
                <a:srgbClr val="0BD0D9"/>
              </a:buClr>
              <a:buFont typeface="Wingdings 2" pitchFamily="18" charset="2"/>
              <a:buChar char=""/>
              <a:defRPr sz="1800">
                <a:solidFill>
                  <a:schemeClr val="dk1"/>
                </a:solidFill>
              </a:defRPr>
            </a:lvl4pPr>
            <a:lvl5pPr indent="-209550" marL="1462087">
              <a:lnSpc>
                <a:spcPct val="100000"/>
              </a:lnSpc>
              <a:spcBef>
                <a:spcPct val="20000"/>
              </a:spcBef>
              <a:spcAft>
                <a:spcPct val="0"/>
              </a:spcAft>
              <a:buClr>
                <a:srgbClr val="10CF9B"/>
              </a:buClr>
              <a:buFont typeface="Wingdings 2" pitchFamily="18" charset="2"/>
              <a:buChar char=""/>
              <a:defRPr sz="1800">
                <a:solidFill>
                  <a:schemeClr val="dk1"/>
                </a:solidFill>
              </a:defRPr>
            </a:lvl5pPr>
          </a:lstStyle>
          <a:p>
            <a:pPr lvl="0">
              <a:buFont typeface="Wingdings" pitchFamily="2" charset="2"/>
              <a:buChar char="Ø"/>
            </a:pPr>
            <a:r>
              <a:rPr altLang="en-US" sz="2600" lang="en-US"/>
              <a:t>Gloves (sterile and examination)</a:t>
            </a:r>
          </a:p>
          <a:p>
            <a:pPr lvl="0">
              <a:buFont typeface="Wingdings" pitchFamily="2" charset="2"/>
              <a:buChar char="Ø"/>
            </a:pPr>
            <a:r>
              <a:rPr altLang="en-US" sz="2600" lang="en-US"/>
              <a:t>Strapping</a:t>
            </a:r>
          </a:p>
          <a:p>
            <a:pPr lvl="0">
              <a:buFont typeface="Wingdings" pitchFamily="2" charset="2"/>
              <a:buChar char="Ø"/>
            </a:pPr>
            <a:r>
              <a:rPr altLang="en-US" sz="2600" lang="en-US"/>
              <a:t>Needles and syringes</a:t>
            </a:r>
          </a:p>
          <a:p>
            <a:pPr lvl="0">
              <a:buFont typeface="Wingdings" pitchFamily="2" charset="2"/>
              <a:buChar char="Ø"/>
            </a:pPr>
            <a:r>
              <a:rPr altLang="en-US" sz="2600" lang="en-US"/>
              <a:t>Cannulas (branulars)</a:t>
            </a:r>
          </a:p>
          <a:p>
            <a:pPr lvl="0">
              <a:buFont typeface="Wingdings" pitchFamily="2" charset="2"/>
              <a:buChar char="Ø"/>
            </a:pPr>
            <a:r>
              <a:rPr altLang="en-US" sz="2600" lang="en-US"/>
              <a:t>Endo – tracheal tubes</a:t>
            </a:r>
          </a:p>
          <a:p>
            <a:pPr lvl="0">
              <a:buFont typeface="Wingdings" pitchFamily="2" charset="2"/>
              <a:buChar char="Ø"/>
            </a:pPr>
            <a:r>
              <a:rPr altLang="en-US" sz="2600" lang="en-US"/>
              <a:t>Air – ways </a:t>
            </a:r>
          </a:p>
          <a:p>
            <a:pPr lvl="0">
              <a:buFont typeface="Wingdings" pitchFamily="2" charset="2"/>
              <a:buChar char="Ø"/>
            </a:pPr>
            <a:r>
              <a:rPr altLang="en-US" sz="2600" lang="en-US"/>
              <a:t>Tongue depressors</a:t>
            </a:r>
          </a:p>
          <a:p>
            <a:pPr lvl="0">
              <a:buFont typeface="Wingdings" pitchFamily="2" charset="2"/>
              <a:buChar char="Ø"/>
            </a:pPr>
            <a:r>
              <a:rPr altLang="en-US" sz="2600" lang="en-US"/>
              <a:t>Source of light (torch)</a:t>
            </a:r>
          </a:p>
        </p:txBody>
      </p:sp>
      <p:sp>
        <p:nvSpPr>
          <p:cNvPr id="1049431" name=""/>
          <p:cNvSpPr/>
          <p:nvPr>
            <p:ph sz="half" idx="2"/>
          </p:nvPr>
        </p:nvSpPr>
        <p:spPr>
          <a:xfrm rot="0">
            <a:off x="4648200" y="1600200"/>
            <a:ext cx="4038600" cy="4754562"/>
          </a:xfrm>
          <a:prstGeom prst="rect"/>
          <a:noFill/>
          <a:ln>
            <a:noFill/>
          </a:ln>
        </p:spPr>
        <p:txBody>
          <a:bodyPr anchor="t" bIns="45720" lIns="91440" rIns="91440" tIns="45720" vert="horz"/>
          <a:lstStyle>
            <a:lvl1pPr indent="-273050" marL="273050">
              <a:lnSpc>
                <a:spcPct val="100000"/>
              </a:lnSpc>
              <a:spcBef>
                <a:spcPct val="20000"/>
              </a:spcBef>
              <a:spcAft>
                <a:spcPct val="0"/>
              </a:spcAft>
              <a:buClr>
                <a:srgbClr val="0BD0D9"/>
              </a:buClr>
              <a:buFont typeface="Wingdings 2" pitchFamily="18" charset="2"/>
              <a:buChar char=""/>
              <a:defRPr sz="2200">
                <a:solidFill>
                  <a:schemeClr val="dk1"/>
                </a:solidFill>
              </a:defRPr>
            </a:lvl1pPr>
            <a:lvl2pPr indent="-246062" marL="639762">
              <a:lnSpc>
                <a:spcPct val="100000"/>
              </a:lnSpc>
              <a:spcBef>
                <a:spcPct val="20000"/>
              </a:spcBef>
              <a:spcAft>
                <a:spcPct val="0"/>
              </a:spcAft>
              <a:buClr>
                <a:schemeClr val="accent1"/>
              </a:buClr>
              <a:buFont typeface="Wingdings 2" pitchFamily="18" charset="2"/>
              <a:buChar char=""/>
              <a:defRPr sz="2000">
                <a:solidFill>
                  <a:schemeClr val="dk1"/>
                </a:solidFill>
              </a:defRPr>
            </a:lvl2pPr>
            <a:lvl3pPr indent="-246063" marL="914400">
              <a:lnSpc>
                <a:spcPct val="100000"/>
              </a:lnSpc>
              <a:spcBef>
                <a:spcPct val="20000"/>
              </a:spcBef>
              <a:spcAft>
                <a:spcPct val="0"/>
              </a:spcAft>
              <a:buClr>
                <a:schemeClr val="accent2"/>
              </a:buClr>
              <a:buFont typeface="Wingdings 2" pitchFamily="18" charset="2"/>
              <a:buChar char=""/>
              <a:defRPr sz="1900">
                <a:solidFill>
                  <a:schemeClr val="dk1"/>
                </a:solidFill>
              </a:defRPr>
            </a:lvl3pPr>
            <a:lvl4pPr indent="-209550" marL="1187450">
              <a:lnSpc>
                <a:spcPct val="100000"/>
              </a:lnSpc>
              <a:spcBef>
                <a:spcPct val="20000"/>
              </a:spcBef>
              <a:spcAft>
                <a:spcPct val="0"/>
              </a:spcAft>
              <a:buClr>
                <a:srgbClr val="0BD0D9"/>
              </a:buClr>
              <a:buFont typeface="Wingdings 2" pitchFamily="18" charset="2"/>
              <a:buChar char=""/>
              <a:defRPr sz="1800">
                <a:solidFill>
                  <a:schemeClr val="dk1"/>
                </a:solidFill>
              </a:defRPr>
            </a:lvl4pPr>
            <a:lvl5pPr indent="-209550" marL="1462087">
              <a:lnSpc>
                <a:spcPct val="100000"/>
              </a:lnSpc>
              <a:spcBef>
                <a:spcPct val="20000"/>
              </a:spcBef>
              <a:spcAft>
                <a:spcPct val="0"/>
              </a:spcAft>
              <a:buClr>
                <a:srgbClr val="10CF9B"/>
              </a:buClr>
              <a:buFont typeface="Wingdings 2" pitchFamily="18" charset="2"/>
              <a:buChar char=""/>
              <a:defRPr sz="1800">
                <a:solidFill>
                  <a:schemeClr val="dk1"/>
                </a:solidFill>
              </a:defRPr>
            </a:lvl5pPr>
          </a:lstStyle>
          <a:p>
            <a:pPr lvl="0">
              <a:buFont typeface="Wingdings" pitchFamily="2" charset="2"/>
              <a:buChar char="Ø"/>
            </a:pPr>
            <a:r>
              <a:rPr altLang="en-US" sz="2600" lang="en-US"/>
              <a:t>Giving sets of IV fluids and blood</a:t>
            </a:r>
          </a:p>
          <a:p>
            <a:pPr lvl="0">
              <a:buFont typeface="Wingdings" pitchFamily="2" charset="2"/>
              <a:buChar char="Ø"/>
            </a:pPr>
            <a:r>
              <a:rPr altLang="en-US" sz="2600" lang="en-US"/>
              <a:t>Nasogastric tube</a:t>
            </a:r>
          </a:p>
          <a:p>
            <a:pPr lvl="0">
              <a:buFont typeface="Wingdings" pitchFamily="2" charset="2"/>
              <a:buChar char="Ø"/>
            </a:pPr>
            <a:r>
              <a:rPr altLang="en-US" sz="2600" lang="en-US"/>
              <a:t>O2 masks and ambu – bags</a:t>
            </a:r>
          </a:p>
          <a:p>
            <a:pPr lvl="0">
              <a:buFont typeface="Wingdings" pitchFamily="2" charset="2"/>
              <a:buChar char="Ø"/>
            </a:pPr>
            <a:r>
              <a:rPr altLang="en-US" sz="2600" lang="en-US"/>
              <a:t>O2 source</a:t>
            </a:r>
          </a:p>
          <a:p>
            <a:pPr lvl="0">
              <a:buFont typeface="Wingdings" pitchFamily="2" charset="2"/>
              <a:buChar char="Ø"/>
            </a:pPr>
            <a:r>
              <a:rPr altLang="en-US" sz="2600" lang="en-US"/>
              <a:t>Cotton swabs &amp; gauze</a:t>
            </a:r>
          </a:p>
          <a:p>
            <a:pPr lvl="0">
              <a:buFont typeface="Wingdings" pitchFamily="2" charset="2"/>
              <a:buChar char="Ø"/>
            </a:pPr>
            <a:r>
              <a:rPr altLang="en-US" sz="2600" lang="en-US"/>
              <a:t>Spirit swabs</a:t>
            </a:r>
          </a:p>
          <a:p>
            <a:pPr lvl="0">
              <a:buNone/>
            </a:pPr>
            <a:endParaRPr altLang="en-US" sz="2600" lang="en-US"/>
          </a:p>
        </p:txBody>
      </p:sp>
    </p:spTree>
  </p:cSld>
  <p:clrMapOvr>
    <a:masterClrMapping/>
  </p:clrMapOvr>
  <p:transition spd="slow" advClick="1">
    <p:wheel spokes="1"/>
  </p:transition>
  <p:timing/>
</p:sld>
</file>

<file path=ppt/slides/slide612.xml><?xml version="1.0" encoding="utf-8"?>
<p:sld xmlns:a="http://schemas.openxmlformats.org/drawingml/2006/main" xmlns:r="http://schemas.openxmlformats.org/officeDocument/2006/relationships" xmlns:p="http://schemas.openxmlformats.org/presentationml/2006/main" showMasterSp="1">
  <p:cSld>
    <p:spTree>
      <p:nvGrpSpPr>
        <p:cNvPr id="1709" name=""/>
        <p:cNvGrpSpPr/>
        <p:nvPr/>
      </p:nvGrpSpPr>
      <p:grpSpPr>
        <a:xfrm rot="0">
          <a:off x="0" y="0"/>
          <a:ext cx="0" cy="0"/>
          <a:chOff x="0" y="0"/>
          <a:chExt cx="0" cy="0"/>
        </a:xfrm>
      </p:grpSpPr>
      <p:pic>
        <p:nvPicPr>
          <p:cNvPr id="2097222" name=""/>
          <p:cNvPicPr>
            <a:picLocks/>
          </p:cNvPicPr>
          <p:nvPr>
            <p:ph type="ctrTitle" sz="full" idx="7"/>
          </p:nvPr>
        </p:nvPicPr>
        <p:blipFill>
          <a:blip xmlns:r="http://schemas.openxmlformats.org/officeDocument/2006/relationships" r:embed="rId1"/>
          <a:srcRect l="0" t="0" r="0" b="0"/>
          <a:stretch>
            <a:fillRect/>
          </a:stretch>
        </p:blipFill>
        <p:spPr>
          <a:xfrm rot="0">
            <a:off x="530225" y="1365250"/>
            <a:ext cx="8467725" cy="3048000"/>
          </a:xfrm>
          <a:prstGeom prst="rect"/>
          <a:noFill/>
          <a:ln>
            <a:noFill/>
          </a:ln>
        </p:spPr>
      </p:pic>
    </p:spTree>
  </p:cSld>
  <p:clrMapOvr>
    <a:masterClrMapping/>
  </p:clrMapOvr>
  <p:transition spd="slow" advClick="1">
    <p:wheel spokes="1"/>
  </p:transition>
  <p:timing/>
</p:sld>
</file>

<file path=ppt/slides/slide613.xml><?xml version="1.0" encoding="utf-8"?>
<p:sld xmlns:a="http://schemas.openxmlformats.org/drawingml/2006/main" xmlns:r="http://schemas.openxmlformats.org/officeDocument/2006/relationships" xmlns:p="http://schemas.openxmlformats.org/presentationml/2006/main" showMasterSp="1">
  <p:cSld>
    <p:spTree>
      <p:nvGrpSpPr>
        <p:cNvPr id="1710" name=""/>
        <p:cNvGrpSpPr/>
        <p:nvPr/>
      </p:nvGrpSpPr>
      <p:grpSpPr>
        <a:xfrm rot="0">
          <a:off x="0" y="0"/>
          <a:ext cx="0" cy="0"/>
          <a:chOff x="0" y="0"/>
          <a:chExt cx="0" cy="0"/>
        </a:xfrm>
      </p:grpSpPr>
      <p:sp>
        <p:nvSpPr>
          <p:cNvPr id="1049432" name=""/>
          <p:cNvSpPr/>
          <p:nvPr>
            <p:ph sz="full" idx="1"/>
          </p:nvPr>
        </p:nvSpPr>
        <p:spPr>
          <a:xfrm rot="0">
            <a:off x="457200" y="914400"/>
            <a:ext cx="8229600" cy="54102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lvl="0">
              <a:buFont typeface="Wingdings" pitchFamily="2" charset="2"/>
              <a:buChar char="Ø"/>
            </a:pPr>
            <a:r>
              <a:rPr altLang="en-US" lang="en-US"/>
              <a:t>In normal situations, an individual’s fluid intake and output is balanced by maintaining hemostasis</a:t>
            </a:r>
          </a:p>
          <a:p>
            <a:pPr lvl="0">
              <a:buFont typeface="Wingdings" pitchFamily="2" charset="2"/>
              <a:buChar char="Ø"/>
            </a:pPr>
            <a:r>
              <a:rPr altLang="en-US" lang="en-US"/>
              <a:t>However under certain circumstances e.g. illness, intake/output is either increased or reduced resulting to fluid excess or deficit which need to be corrected</a:t>
            </a:r>
          </a:p>
          <a:p>
            <a:pPr lvl="0">
              <a:buNone/>
            </a:pPr>
            <a:endParaRPr altLang="en-US" lang="en-US"/>
          </a:p>
          <a:p>
            <a:pPr lvl="0">
              <a:buNone/>
            </a:pPr>
            <a:r>
              <a:rPr altLang="en-US" b="1" lang="en-US"/>
              <a:t>EXCESS FLUID</a:t>
            </a:r>
          </a:p>
          <a:p>
            <a:pPr lvl="0">
              <a:buFont typeface="Wingdings" pitchFamily="2" charset="2"/>
              <a:buChar char="Ø"/>
            </a:pPr>
            <a:r>
              <a:rPr altLang="en-US" lang="en-US"/>
              <a:t>The body has more fluid due to retention. </a:t>
            </a:r>
          </a:p>
          <a:p>
            <a:pPr lvl="0">
              <a:buFont typeface="Wingdings" pitchFamily="2" charset="2"/>
              <a:buChar char="Ø"/>
            </a:pPr>
            <a:r>
              <a:rPr altLang="en-US" lang="en-US"/>
              <a:t>Also called hypervolemia</a:t>
            </a:r>
          </a:p>
          <a:p>
            <a:pPr lvl="0">
              <a:buNone/>
            </a:pPr>
            <a:r>
              <a:rPr altLang="en-US" b="1" lang="en-US"/>
              <a:t>Causes</a:t>
            </a:r>
          </a:p>
          <a:p>
            <a:pPr lvl="0">
              <a:buFont typeface="Wingdings" pitchFamily="2" charset="2"/>
              <a:buChar char="Ø"/>
            </a:pPr>
            <a:r>
              <a:rPr altLang="en-US" lang="en-US"/>
              <a:t>Defective regulatory mechanism e.g. renal failure, coronary heart disease</a:t>
            </a:r>
          </a:p>
        </p:txBody>
      </p:sp>
    </p:spTree>
  </p:cSld>
  <p:clrMapOvr>
    <a:masterClrMapping/>
  </p:clrMapOvr>
  <p:transition spd="slow" advClick="1">
    <p:wheel spokes="1"/>
  </p:transition>
  <p:timing/>
</p:sld>
</file>

<file path=ppt/slides/slide614.xml><?xml version="1.0" encoding="utf-8"?>
<p:sld xmlns:a="http://schemas.openxmlformats.org/drawingml/2006/main" xmlns:r="http://schemas.openxmlformats.org/officeDocument/2006/relationships" xmlns:p="http://schemas.openxmlformats.org/presentationml/2006/main" showMasterSp="1">
  <p:cSld>
    <p:spTree>
      <p:nvGrpSpPr>
        <p:cNvPr id="1711" name=""/>
        <p:cNvGrpSpPr/>
        <p:nvPr/>
      </p:nvGrpSpPr>
      <p:grpSpPr>
        <a:xfrm rot="0">
          <a:off x="0" y="0"/>
          <a:ext cx="0" cy="0"/>
          <a:chOff x="0" y="0"/>
          <a:chExt cx="0" cy="0"/>
        </a:xfrm>
      </p:grpSpPr>
      <p:sp>
        <p:nvSpPr>
          <p:cNvPr id="1049433" name=""/>
          <p:cNvSpPr/>
          <p:nvPr>
            <p:ph sz="full" idx="1"/>
          </p:nvPr>
        </p:nvSpPr>
        <p:spPr>
          <a:xfrm rot="0">
            <a:off x="457200" y="533400"/>
            <a:ext cx="8229600" cy="57912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lvl="0">
              <a:buFont typeface="Wingdings" pitchFamily="2" charset="2"/>
              <a:buChar char="Ø"/>
            </a:pPr>
            <a:r>
              <a:rPr altLang="en-US" lang="en-US"/>
              <a:t>Excessive administration of IV fluids</a:t>
            </a:r>
          </a:p>
          <a:p>
            <a:pPr lvl="0">
              <a:buFont typeface="Wingdings" pitchFamily="2" charset="2"/>
              <a:buChar char="Ø"/>
            </a:pPr>
            <a:r>
              <a:rPr altLang="en-US" lang="en-US"/>
              <a:t>Excessive administration of sodium (Na+) either orally or through IV fluids</a:t>
            </a:r>
          </a:p>
          <a:p>
            <a:pPr lvl="0">
              <a:buFont typeface="Wingdings" pitchFamily="2" charset="2"/>
              <a:buChar char="Ø"/>
            </a:pPr>
            <a:r>
              <a:rPr altLang="en-US" lang="en-US"/>
              <a:t>The excess Na+ can also result from stress from diseases or other physical trauma that causes aldosterone to produce ADH (ante – diuretic hormone) that cause Na and water retention</a:t>
            </a:r>
          </a:p>
          <a:p>
            <a:pPr lvl="0">
              <a:buFont typeface="Wingdings" pitchFamily="2" charset="2"/>
              <a:buChar char="Ø"/>
            </a:pPr>
            <a:r>
              <a:rPr altLang="en-US" lang="en-US"/>
              <a:t>Low protein levels</a:t>
            </a:r>
          </a:p>
          <a:p>
            <a:pPr lvl="0">
              <a:buNone/>
            </a:pPr>
            <a:endParaRPr altLang="en-US" lang="en-US"/>
          </a:p>
          <a:p>
            <a:pPr lvl="0">
              <a:buNone/>
            </a:pPr>
            <a:r>
              <a:rPr altLang="en-US" b="1" lang="en-US"/>
              <a:t>Clinical Manifestations</a:t>
            </a:r>
          </a:p>
          <a:p>
            <a:pPr lvl="0">
              <a:buFont typeface="Wingdings" pitchFamily="2" charset="2"/>
              <a:buChar char="Ø"/>
            </a:pPr>
            <a:r>
              <a:rPr altLang="en-US" lang="en-US"/>
              <a:t>Swelling in the legs and arms (peripheral edema)</a:t>
            </a:r>
          </a:p>
          <a:p>
            <a:pPr lvl="0">
              <a:buFont typeface="Wingdings" pitchFamily="2" charset="2"/>
              <a:buChar char="Ø"/>
            </a:pPr>
            <a:r>
              <a:rPr altLang="en-US" lang="en-US"/>
              <a:t>Weight gain over a short period of time</a:t>
            </a:r>
          </a:p>
          <a:p>
            <a:pPr lvl="0">
              <a:buFont typeface="Wingdings" pitchFamily="2" charset="2"/>
              <a:buChar char="Ø"/>
            </a:pPr>
            <a:r>
              <a:rPr altLang="en-US" lang="en-US"/>
              <a:t>Slow emptying of peripheral vein</a:t>
            </a:r>
          </a:p>
        </p:txBody>
      </p:sp>
    </p:spTree>
  </p:cSld>
  <p:clrMapOvr>
    <a:masterClrMapping/>
  </p:clrMapOvr>
  <p:transition spd="slow" advClick="1">
    <p:wheel spokes="1"/>
  </p:transition>
  <p:timing/>
</p:sld>
</file>

<file path=ppt/slides/slide615.xml><?xml version="1.0" encoding="utf-8"?>
<p:sld xmlns:a="http://schemas.openxmlformats.org/drawingml/2006/main" xmlns:r="http://schemas.openxmlformats.org/officeDocument/2006/relationships" xmlns:p="http://schemas.openxmlformats.org/presentationml/2006/main" showMasterSp="1">
  <p:cSld>
    <p:spTree>
      <p:nvGrpSpPr>
        <p:cNvPr id="1712" name=""/>
        <p:cNvGrpSpPr/>
        <p:nvPr/>
      </p:nvGrpSpPr>
      <p:grpSpPr>
        <a:xfrm rot="0">
          <a:off x="0" y="0"/>
          <a:ext cx="0" cy="0"/>
          <a:chOff x="0" y="0"/>
          <a:chExt cx="0" cy="0"/>
        </a:xfrm>
      </p:grpSpPr>
      <p:sp>
        <p:nvSpPr>
          <p:cNvPr id="1049434" name=""/>
          <p:cNvSpPr/>
          <p:nvPr>
            <p:ph sz="full" idx="1"/>
          </p:nvPr>
        </p:nvSpPr>
        <p:spPr>
          <a:xfrm rot="0">
            <a:off x="457200" y="685800"/>
            <a:ext cx="8229600" cy="56388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lvl="0">
              <a:buFont typeface="Wingdings" pitchFamily="2" charset="2"/>
              <a:buChar char="Ø"/>
            </a:pPr>
            <a:r>
              <a:rPr altLang="en-US" lang="en-US"/>
              <a:t>Distended neck veins</a:t>
            </a:r>
          </a:p>
          <a:p>
            <a:pPr lvl="0">
              <a:buFont typeface="Wingdings" pitchFamily="2" charset="2"/>
              <a:buChar char="Ø"/>
            </a:pPr>
            <a:r>
              <a:rPr altLang="en-US" lang="en-US"/>
              <a:t>Crackles and wheeze (altered breath sounds)</a:t>
            </a:r>
          </a:p>
          <a:p>
            <a:pPr lvl="0">
              <a:buFont typeface="Wingdings" pitchFamily="2" charset="2"/>
              <a:buChar char="Ø"/>
            </a:pPr>
            <a:r>
              <a:rPr altLang="en-US" lang="en-US"/>
              <a:t>Fluid in the abdomen (ascites). </a:t>
            </a:r>
          </a:p>
          <a:p>
            <a:pPr lvl="0">
              <a:buFont typeface="Wingdings" pitchFamily="2" charset="2"/>
              <a:buChar char="Ø"/>
            </a:pPr>
            <a:r>
              <a:rPr altLang="en-US" lang="en-US"/>
              <a:t>Eventually, the fluid enters the air spaces in the lungs, reduces the amount of oxygen that can enter the blood, and causes shortness of breath (dyspnea). </a:t>
            </a:r>
          </a:p>
          <a:p>
            <a:pPr lvl="0">
              <a:buFont typeface="Wingdings" pitchFamily="2" charset="2"/>
              <a:buChar char="Ø"/>
            </a:pPr>
            <a:r>
              <a:rPr altLang="en-US" lang="en-US"/>
              <a:t>Fluid can also collect in the lungs when lying down at night, possibly making nighttime breathing and sleeping difficult (paroxysmal nocturnal dyspnea)decreased hematocrit (volume of RBC in blood in %)</a:t>
            </a:r>
          </a:p>
          <a:p>
            <a:pPr lvl="0">
              <a:buFont typeface="Wingdings" pitchFamily="2" charset="2"/>
              <a:buChar char="Ø"/>
            </a:pPr>
            <a:r>
              <a:rPr altLang="en-US" lang="en-US"/>
              <a:t>Bounding pulse</a:t>
            </a:r>
          </a:p>
          <a:p>
            <a:pPr lvl="0">
              <a:buFont typeface="Wingdings" pitchFamily="2" charset="2"/>
              <a:buChar char="Ø"/>
            </a:pPr>
            <a:r>
              <a:rPr altLang="en-US" lang="en-US"/>
              <a:t>Polyuria </a:t>
            </a:r>
          </a:p>
        </p:txBody>
      </p:sp>
    </p:spTree>
  </p:cSld>
  <p:clrMapOvr>
    <a:masterClrMapping/>
  </p:clrMapOvr>
  <p:transition spd="slow" advClick="1">
    <p:wheel spokes="1"/>
  </p:transition>
  <p:timing/>
</p:sld>
</file>

<file path=ppt/slides/slide616.xml><?xml version="1.0" encoding="utf-8"?>
<p:sld xmlns:a="http://schemas.openxmlformats.org/drawingml/2006/main" xmlns:r="http://schemas.openxmlformats.org/officeDocument/2006/relationships" xmlns:p="http://schemas.openxmlformats.org/presentationml/2006/main" showMasterSp="1">
  <p:cSld>
    <p:spTree>
      <p:nvGrpSpPr>
        <p:cNvPr id="1713" name=""/>
        <p:cNvGrpSpPr/>
        <p:nvPr/>
      </p:nvGrpSpPr>
      <p:grpSpPr>
        <a:xfrm rot="0">
          <a:off x="0" y="0"/>
          <a:ext cx="0" cy="0"/>
          <a:chOff x="0" y="0"/>
          <a:chExt cx="0" cy="0"/>
        </a:xfrm>
      </p:grpSpPr>
      <p:sp>
        <p:nvSpPr>
          <p:cNvPr id="1049435" name=""/>
          <p:cNvSpPr/>
          <p:nvPr>
            <p:ph sz="full" idx="1"/>
          </p:nvPr>
        </p:nvSpPr>
        <p:spPr>
          <a:xfrm rot="0">
            <a:off x="457200" y="990600"/>
            <a:ext cx="8229600" cy="53340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lang="en-US"/>
              <a:t>FUID DEFICIT (HYPOVOLEMIA)</a:t>
            </a:r>
          </a:p>
          <a:p>
            <a:pPr indent="0" lvl="0" marL="0">
              <a:buFont typeface="Wingdings" pitchFamily="2" charset="2"/>
              <a:buChar char="Ø"/>
            </a:pPr>
            <a:r>
              <a:rPr altLang="en-US" lang="en-US"/>
              <a:t>This is where there is deficiency of water and electrolyte in the extracellular fluid</a:t>
            </a:r>
          </a:p>
          <a:p>
            <a:pPr indent="0" lvl="0" marL="0">
              <a:buNone/>
            </a:pPr>
            <a:r>
              <a:rPr altLang="en-US" b="1" lang="en-US"/>
              <a:t>Causes</a:t>
            </a:r>
          </a:p>
          <a:p>
            <a:pPr indent="0" lvl="0" marL="0">
              <a:buFont typeface="Wingdings" pitchFamily="2" charset="2"/>
              <a:buChar char="Ø"/>
            </a:pPr>
            <a:r>
              <a:rPr altLang="en-US" lang="en-US"/>
              <a:t>Loses : Vomiting; Diarrhea; Polyuria; Fever; Excessive sweating</a:t>
            </a:r>
          </a:p>
          <a:p>
            <a:pPr indent="0" lvl="0" marL="0">
              <a:buFont typeface="Wingdings" pitchFamily="2" charset="2"/>
              <a:buChar char="Ø"/>
            </a:pPr>
            <a:r>
              <a:rPr altLang="en-US" lang="en-US"/>
              <a:t>Third space fluid shift (entry of fluid in membranous cavities)</a:t>
            </a:r>
          </a:p>
          <a:p>
            <a:pPr indent="0" lvl="0" marL="0">
              <a:buFont typeface="Wingdings" pitchFamily="2" charset="2"/>
              <a:buChar char="Ø"/>
            </a:pPr>
            <a:r>
              <a:rPr altLang="en-US" lang="en-US"/>
              <a:t>Decreased intake e.g. anorexia</a:t>
            </a:r>
          </a:p>
          <a:p>
            <a:pPr indent="0" lvl="0" marL="0">
              <a:buFont typeface="Wingdings" pitchFamily="2" charset="2"/>
              <a:buChar char="Ø"/>
            </a:pPr>
            <a:r>
              <a:rPr altLang="en-US" lang="en-US"/>
              <a:t>Inability to access fluid or take fluid</a:t>
            </a:r>
          </a:p>
        </p:txBody>
      </p:sp>
    </p:spTree>
  </p:cSld>
  <p:clrMapOvr>
    <a:masterClrMapping/>
  </p:clrMapOvr>
  <p:transition spd="slow" advClick="1">
    <p:wheel spokes="1"/>
  </p:transition>
  <p:timing/>
</p:sld>
</file>

<file path=ppt/slides/slide617.xml><?xml version="1.0" encoding="utf-8"?>
<p:sld xmlns:a="http://schemas.openxmlformats.org/drawingml/2006/main" xmlns:r="http://schemas.openxmlformats.org/officeDocument/2006/relationships" xmlns:p="http://schemas.openxmlformats.org/presentationml/2006/main" showMasterSp="1">
  <p:cSld>
    <p:spTree>
      <p:nvGrpSpPr>
        <p:cNvPr id="1714" name=""/>
        <p:cNvGrpSpPr/>
        <p:nvPr/>
      </p:nvGrpSpPr>
      <p:grpSpPr>
        <a:xfrm rot="0">
          <a:off x="0" y="0"/>
          <a:ext cx="0" cy="0"/>
          <a:chOff x="0" y="0"/>
          <a:chExt cx="0" cy="0"/>
        </a:xfrm>
      </p:grpSpPr>
      <p:sp>
        <p:nvSpPr>
          <p:cNvPr id="1049436" name=""/>
          <p:cNvSpPr/>
          <p:nvPr>
            <p:ph sz="full" idx="1"/>
          </p:nvPr>
        </p:nvSpPr>
        <p:spPr>
          <a:xfrm rot="0">
            <a:off x="457200" y="990600"/>
            <a:ext cx="8229600" cy="53340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lang="en-US"/>
              <a:t>Clinical Manifestations</a:t>
            </a:r>
          </a:p>
          <a:p>
            <a:pPr indent="0" lvl="0" marL="0">
              <a:buFont typeface="Wingdings" pitchFamily="2" charset="2"/>
              <a:buChar char="Ø"/>
            </a:pPr>
            <a:r>
              <a:rPr altLang="en-US" lang="en-US"/>
              <a:t>Weight loss over a short period of time</a:t>
            </a:r>
          </a:p>
          <a:p>
            <a:pPr indent="0" lvl="0" marL="0">
              <a:buFont typeface="Wingdings" pitchFamily="2" charset="2"/>
              <a:buChar char="Ø"/>
            </a:pPr>
            <a:r>
              <a:rPr altLang="en-US" lang="en-US"/>
              <a:t>Reduced skin turgor</a:t>
            </a:r>
          </a:p>
          <a:p>
            <a:pPr indent="0" lvl="0" marL="0">
              <a:buFont typeface="Wingdings" pitchFamily="2" charset="2"/>
              <a:buChar char="Ø"/>
            </a:pPr>
            <a:r>
              <a:rPr altLang="en-US" lang="en-US"/>
              <a:t>Dry mucous membranes</a:t>
            </a:r>
          </a:p>
          <a:p>
            <a:pPr indent="0" lvl="0" marL="0">
              <a:buFont typeface="Wingdings" pitchFamily="2" charset="2"/>
              <a:buChar char="Ø"/>
            </a:pPr>
            <a:r>
              <a:rPr altLang="en-US" lang="en-US"/>
              <a:t>Postural/orthostatic hypotension</a:t>
            </a:r>
          </a:p>
          <a:p>
            <a:pPr indent="0" lvl="0" marL="0">
              <a:buFont typeface="Wingdings" pitchFamily="2" charset="2"/>
              <a:buChar char="Ø"/>
            </a:pPr>
            <a:r>
              <a:rPr altLang="en-US" lang="en-US"/>
              <a:t>Reduced urinary output</a:t>
            </a:r>
          </a:p>
          <a:p>
            <a:pPr indent="0" lvl="0" marL="0">
              <a:buFont typeface="Wingdings" pitchFamily="2" charset="2"/>
              <a:buChar char="Ø"/>
            </a:pPr>
            <a:r>
              <a:rPr altLang="en-US" lang="en-US"/>
              <a:t>Slow filling of peripheral veins</a:t>
            </a:r>
          </a:p>
          <a:p>
            <a:pPr indent="0" lvl="0" marL="0">
              <a:buFont typeface="Wingdings" pitchFamily="2" charset="2"/>
              <a:buChar char="Ø"/>
            </a:pPr>
            <a:r>
              <a:rPr altLang="en-US" lang="en-US"/>
              <a:t>Decreased temperature due to reduced metabolism and distribution</a:t>
            </a:r>
          </a:p>
          <a:p>
            <a:pPr indent="0" lvl="0" marL="0">
              <a:buFont typeface="Wingdings" pitchFamily="2" charset="2"/>
              <a:buChar char="Ø"/>
            </a:pPr>
            <a:r>
              <a:rPr altLang="en-US" lang="en-US"/>
              <a:t>Concentrated urine</a:t>
            </a:r>
          </a:p>
        </p:txBody>
      </p:sp>
    </p:spTree>
  </p:cSld>
  <p:clrMapOvr>
    <a:masterClrMapping/>
  </p:clrMapOvr>
  <p:transition spd="slow" advClick="1">
    <p:wheel spokes="1"/>
  </p:transition>
  <p:timing/>
</p:sld>
</file>

<file path=ppt/slides/slide618.xml><?xml version="1.0" encoding="utf-8"?>
<p:sld xmlns:a="http://schemas.openxmlformats.org/drawingml/2006/main" xmlns:r="http://schemas.openxmlformats.org/officeDocument/2006/relationships" xmlns:p="http://schemas.openxmlformats.org/presentationml/2006/main" showMasterSp="1">
  <p:cSld>
    <p:spTree>
      <p:nvGrpSpPr>
        <p:cNvPr id="1715" name=""/>
        <p:cNvGrpSpPr/>
        <p:nvPr/>
      </p:nvGrpSpPr>
      <p:grpSpPr>
        <a:xfrm rot="0">
          <a:off x="0" y="0"/>
          <a:ext cx="0" cy="0"/>
          <a:chOff x="0" y="0"/>
          <a:chExt cx="0" cy="0"/>
        </a:xfrm>
      </p:grpSpPr>
      <p:sp>
        <p:nvSpPr>
          <p:cNvPr id="1049437" name=""/>
          <p:cNvSpPr/>
          <p:nvPr>
            <p:ph sz="full" idx="1"/>
          </p:nvPr>
        </p:nvSpPr>
        <p:spPr>
          <a:xfrm rot="0">
            <a:off x="457200" y="1066800"/>
            <a:ext cx="8229600" cy="52578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lvl="0">
              <a:buFont typeface="Wingdings" pitchFamily="2" charset="2"/>
              <a:buChar char="Ø"/>
            </a:pPr>
            <a:r>
              <a:rPr altLang="en-US" lang="en-US"/>
              <a:t>Flat neck veins when patient is lying down</a:t>
            </a:r>
          </a:p>
          <a:p>
            <a:pPr lvl="0">
              <a:buFont typeface="Wingdings" pitchFamily="2" charset="2"/>
              <a:buChar char="Ø"/>
            </a:pPr>
            <a:r>
              <a:rPr altLang="en-US" lang="en-US"/>
              <a:t>Elevated blood urea nitrogen</a:t>
            </a:r>
          </a:p>
          <a:p>
            <a:pPr lvl="0">
              <a:buFont typeface="Wingdings" pitchFamily="2" charset="2"/>
              <a:buChar char="Ø"/>
            </a:pPr>
            <a:r>
              <a:rPr altLang="en-US" lang="en-US"/>
              <a:t>Altered level of consciousness</a:t>
            </a:r>
          </a:p>
          <a:p>
            <a:pPr lvl="0">
              <a:buFont typeface="Wingdings" pitchFamily="2" charset="2"/>
              <a:buChar char="Ø"/>
            </a:pPr>
            <a:r>
              <a:rPr altLang="en-US" lang="en-US"/>
              <a:t>Reduced central nervous pressure</a:t>
            </a:r>
          </a:p>
          <a:p>
            <a:pPr lvl="0">
              <a:buFont typeface="Wingdings" pitchFamily="2" charset="2"/>
              <a:buChar char="Ø"/>
            </a:pPr>
            <a:r>
              <a:rPr altLang="en-US" lang="en-US"/>
              <a:t>Slow capillary refill</a:t>
            </a:r>
          </a:p>
          <a:p>
            <a:pPr lvl="0">
              <a:buFont typeface="Wingdings" pitchFamily="2" charset="2"/>
              <a:buChar char="Ø"/>
            </a:pPr>
            <a:r>
              <a:rPr altLang="en-US" lang="en-US"/>
              <a:t>Weak rapid pulse</a:t>
            </a:r>
          </a:p>
          <a:p>
            <a:pPr lvl="0"/>
            <a:endParaRPr altLang="en-US" lang="en-US"/>
          </a:p>
        </p:txBody>
      </p:sp>
    </p:spTree>
  </p:cSld>
  <p:clrMapOvr>
    <a:masterClrMapping/>
  </p:clrMapOvr>
  <p:transition spd="slow" advClick="1">
    <p:wheel spokes="1"/>
  </p:transition>
  <p:timing/>
</p:sld>
</file>

<file path=ppt/slides/slide619.xml><?xml version="1.0" encoding="utf-8"?>
<p:sld xmlns:a="http://schemas.openxmlformats.org/drawingml/2006/main" xmlns:r="http://schemas.openxmlformats.org/officeDocument/2006/relationships" xmlns:p="http://schemas.openxmlformats.org/presentationml/2006/main" showMasterSp="1">
  <p:cSld>
    <p:spTree>
      <p:nvGrpSpPr>
        <p:cNvPr id="1716" name=""/>
        <p:cNvGrpSpPr/>
        <p:nvPr/>
      </p:nvGrpSpPr>
      <p:grpSpPr>
        <a:xfrm rot="0">
          <a:off x="0" y="0"/>
          <a:ext cx="0" cy="0"/>
          <a:chOff x="0" y="0"/>
          <a:chExt cx="0" cy="0"/>
        </a:xfrm>
      </p:grpSpPr>
      <p:sp>
        <p:nvSpPr>
          <p:cNvPr id="1049438" name=""/>
          <p:cNvSpPr/>
          <p:nvPr>
            <p:ph sz="full" idx="1"/>
          </p:nvPr>
        </p:nvSpPr>
        <p:spPr>
          <a:xfrm rot="0">
            <a:off x="457200" y="914400"/>
            <a:ext cx="8229600" cy="54102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lang="en-US"/>
              <a:t>Management of Fluid Imbalance</a:t>
            </a:r>
          </a:p>
          <a:p>
            <a:pPr indent="0" lvl="0" marL="0">
              <a:buFont typeface="Wingdings" pitchFamily="2" charset="2"/>
              <a:buChar char="Ø"/>
            </a:pPr>
            <a:r>
              <a:rPr altLang="en-US" lang="en-US"/>
              <a:t>Treat the cause</a:t>
            </a:r>
          </a:p>
          <a:p>
            <a:pPr indent="0" lvl="0" marL="0">
              <a:buFont typeface="Wingdings" pitchFamily="2" charset="2"/>
              <a:buChar char="Ø"/>
            </a:pPr>
            <a:r>
              <a:rPr altLang="en-US" lang="en-US"/>
              <a:t>Oral fluid administration e.g. Oral Rehydration Salts (ORS)</a:t>
            </a:r>
          </a:p>
          <a:p>
            <a:pPr indent="0" lvl="0" marL="0">
              <a:buFont typeface="Wingdings" pitchFamily="2" charset="2"/>
              <a:buChar char="Ø"/>
            </a:pPr>
            <a:r>
              <a:rPr altLang="en-US" lang="en-US"/>
              <a:t>Oral glucose dissolved in water</a:t>
            </a:r>
          </a:p>
          <a:p>
            <a:pPr indent="0" lvl="0" marL="0">
              <a:buNone/>
            </a:pPr>
            <a:r>
              <a:rPr altLang="en-US" b="1" lang="en-US"/>
              <a:t>Note:</a:t>
            </a:r>
            <a:r>
              <a:rPr altLang="en-US" b="1" lang="en-US"/>
              <a:t> </a:t>
            </a:r>
          </a:p>
          <a:p>
            <a:pPr indent="0" lvl="0" marL="0">
              <a:buFont typeface="Wingdings" pitchFamily="2" charset="2"/>
              <a:buChar char="Ø"/>
            </a:pPr>
            <a:r>
              <a:rPr altLang="en-US" lang="en-US"/>
              <a:t>The fluid shouldn’t be irritable</a:t>
            </a:r>
          </a:p>
          <a:p>
            <a:pPr indent="0" lvl="0" marL="0">
              <a:buFont typeface="Wingdings" pitchFamily="2" charset="2"/>
              <a:buChar char="Ø"/>
            </a:pPr>
            <a:r>
              <a:rPr altLang="en-US" lang="en-US"/>
              <a:t>Always consider likes and dislikes</a:t>
            </a:r>
          </a:p>
          <a:p>
            <a:pPr indent="0" lvl="0" marL="0">
              <a:buFont typeface="Wingdings" pitchFamily="2" charset="2"/>
              <a:buChar char="Ø"/>
            </a:pPr>
            <a:r>
              <a:rPr altLang="en-US" lang="en-US"/>
              <a:t>Explain importance of taking fluid to the patient and give fluids at intervals</a:t>
            </a:r>
          </a:p>
          <a:p>
            <a:pPr indent="0" lvl="0" marL="0">
              <a:buFont typeface="Wingdings" pitchFamily="2" charset="2"/>
              <a:buChar char="Ø"/>
            </a:pPr>
            <a:r>
              <a:rPr altLang="en-US" lang="en-US"/>
              <a:t>Avoid cola and caffeinated fluids because they don’t contain electrolytes and can cause diuresis </a:t>
            </a:r>
          </a:p>
        </p:txBody>
      </p:sp>
    </p:spTree>
  </p:cSld>
  <p:clrMapOvr>
    <a:masterClrMapping/>
  </p:clrMapOvr>
  <p:transition spd="slow" advClick="1">
    <p:wheel spokes="1"/>
  </p:transition>
  <p:timing/>
</p:sld>
</file>

<file path=ppt/slides/slide62.xml><?xml version="1.0" encoding="utf-8"?>
<p:sld xmlns:a="http://schemas.openxmlformats.org/drawingml/2006/main" xmlns:r="http://schemas.openxmlformats.org/officeDocument/2006/relationships" xmlns:p="http://schemas.openxmlformats.org/presentationml/2006/main" showMasterSp="1">
  <p:cSld>
    <p:spTree>
      <p:nvGrpSpPr>
        <p:cNvPr id="1144" name=""/>
        <p:cNvGrpSpPr/>
        <p:nvPr/>
      </p:nvGrpSpPr>
      <p:grpSpPr>
        <a:xfrm rot="0">
          <a:off x="0" y="0"/>
          <a:ext cx="0" cy="0"/>
          <a:chOff x="0" y="0"/>
          <a:chExt cx="0" cy="0"/>
        </a:xfrm>
      </p:grpSpPr>
      <p:sp>
        <p:nvSpPr>
          <p:cNvPr id="1048675" name=""/>
          <p:cNvSpPr/>
          <p:nvPr>
            <p:ph sz="full" idx="1"/>
          </p:nvPr>
        </p:nvSpPr>
        <p:spPr>
          <a:xfrm rot="0">
            <a:off x="457200" y="990600"/>
            <a:ext cx="8229600" cy="54102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eaLnBrk="1" hangingPunct="1" indent="0" latinLnBrk="1" lvl="0" marL="0">
              <a:buClr>
                <a:srgbClr val="DE6C36"/>
              </a:buClr>
              <a:buFont typeface="Arial" pitchFamily="0" charset="0"/>
              <a:buNone/>
            </a:pPr>
            <a:r>
              <a:rPr altLang="en-US" b="1" lang="en-US"/>
              <a:t>ELEMENTS OF THE CODE</a:t>
            </a:r>
          </a:p>
          <a:p>
            <a:pPr eaLnBrk="1" hangingPunct="1" indent="0" latinLnBrk="1" lvl="0" marL="0">
              <a:buClr>
                <a:srgbClr val="DE6C36"/>
              </a:buClr>
              <a:buFont typeface="Arial" pitchFamily="0" charset="0"/>
              <a:buNone/>
            </a:pPr>
            <a:endParaRPr altLang="en-US" b="1" lang="en-US"/>
          </a:p>
          <a:p>
            <a:pPr eaLnBrk="1" hangingPunct="1" indent="0" latinLnBrk="1" lvl="0" marL="0">
              <a:buClr>
                <a:srgbClr val="DE6C36"/>
              </a:buClr>
              <a:buFont typeface="Arial" pitchFamily="0" charset="0"/>
              <a:buNone/>
            </a:pPr>
            <a:r>
              <a:rPr altLang="en-US" b="1" lang="en-US"/>
              <a:t>Nurses and People</a:t>
            </a:r>
          </a:p>
          <a:p>
            <a:pPr eaLnBrk="1" hangingPunct="1" indent="0" latinLnBrk="1" lvl="0" marL="0">
              <a:buClr>
                <a:srgbClr val="DE6C36"/>
              </a:buClr>
              <a:buFont typeface="Wingdings" pitchFamily="2" charset="2"/>
              <a:buChar char="Ø"/>
            </a:pPr>
            <a:r>
              <a:rPr altLang="en-US" lang="en-US"/>
              <a:t>The nurse’s primary responsibility is to those people who require nursing care.</a:t>
            </a:r>
          </a:p>
          <a:p>
            <a:pPr eaLnBrk="1" hangingPunct="1" indent="0" latinLnBrk="1" lvl="0" marL="0">
              <a:buClr>
                <a:srgbClr val="DE6C36"/>
              </a:buClr>
              <a:buFont typeface="Wingdings" pitchFamily="2" charset="2"/>
              <a:buChar char="Ø"/>
            </a:pPr>
            <a:endParaRPr altLang="en-US" lang="en-US"/>
          </a:p>
          <a:p>
            <a:pPr eaLnBrk="1" hangingPunct="1" indent="0" latinLnBrk="1" lvl="0" marL="0">
              <a:buClr>
                <a:srgbClr val="DE6C36"/>
              </a:buClr>
              <a:buFont typeface="Wingdings" pitchFamily="2" charset="2"/>
              <a:buChar char="Ø"/>
            </a:pPr>
            <a:r>
              <a:rPr altLang="en-US" lang="en-US"/>
              <a:t>I</a:t>
            </a:r>
            <a:r>
              <a:rPr altLang="en-US" lang="en-US"/>
              <a:t>n providing care, the nurse promotes an environment in which the values, customs and spiritual beliefs of the individual are respected.</a:t>
            </a:r>
          </a:p>
          <a:p>
            <a:pPr eaLnBrk="1" hangingPunct="1" indent="0" latinLnBrk="1" lvl="0" marL="0">
              <a:buClr>
                <a:srgbClr val="DE6C36"/>
              </a:buClr>
              <a:buFont typeface="Wingdings" pitchFamily="2" charset="2"/>
              <a:buChar char="Ø"/>
            </a:pPr>
            <a:endParaRPr altLang="en-US" lang="en-US"/>
          </a:p>
          <a:p>
            <a:pPr eaLnBrk="1" hangingPunct="1" indent="0" latinLnBrk="1" lvl="0" marL="0">
              <a:buClr>
                <a:srgbClr val="DE6C36"/>
              </a:buClr>
              <a:buFont typeface="Wingdings" pitchFamily="2" charset="2"/>
              <a:buChar char="Ø"/>
            </a:pPr>
            <a:r>
              <a:rPr altLang="en-US" lang="en-US"/>
              <a:t>The nurse holds in confidence personal information and uses judgment in sharing this information.</a:t>
            </a:r>
          </a:p>
          <a:p>
            <a:pPr eaLnBrk="1" hangingPunct="1" indent="0" latinLnBrk="1" lvl="0" marL="0">
              <a:buClr>
                <a:srgbClr val="DE6C36"/>
              </a:buClr>
            </a:pPr>
            <a:endParaRPr altLang="en-US" lang="en-US"/>
          </a:p>
        </p:txBody>
      </p:sp>
    </p:spTree>
  </p:cSld>
  <p:clrMapOvr>
    <a:masterClrMapping/>
  </p:clrMapOvr>
  <p:transition spd="slow" advClick="1">
    <p:wheel spokes="1"/>
  </p:transition>
  <p:timing/>
</p:sld>
</file>

<file path=ppt/slides/slide620.xml><?xml version="1.0" encoding="utf-8"?>
<p:sld xmlns:a="http://schemas.openxmlformats.org/drawingml/2006/main" xmlns:r="http://schemas.openxmlformats.org/officeDocument/2006/relationships" xmlns:p="http://schemas.openxmlformats.org/presentationml/2006/main" showMasterSp="1">
  <p:cSld>
    <p:spTree>
      <p:nvGrpSpPr>
        <p:cNvPr id="1717" name=""/>
        <p:cNvGrpSpPr/>
        <p:nvPr/>
      </p:nvGrpSpPr>
      <p:grpSpPr>
        <a:xfrm rot="0">
          <a:off x="0" y="0"/>
          <a:ext cx="0" cy="0"/>
          <a:chOff x="0" y="0"/>
          <a:chExt cx="0" cy="0"/>
        </a:xfrm>
      </p:grpSpPr>
      <p:sp>
        <p:nvSpPr>
          <p:cNvPr id="1049439" name=""/>
          <p:cNvSpPr/>
          <p:nvPr>
            <p:ph type="title" sz="full" idx="0"/>
          </p:nvPr>
        </p:nvSpPr>
        <p:spPr>
          <a:xfrm rot="0">
            <a:off x="381000" y="381000"/>
            <a:ext cx="8229600" cy="838200"/>
          </a:xfrm>
          <a:prstGeom prst="rect"/>
          <a:noFill/>
          <a:ln>
            <a:noFill/>
          </a:ln>
        </p:spPr>
        <p:txBody>
          <a:bodyPr anchor="b" bIns="0" lIns="0" rIns="0" tIns="45720" vert="horz"/>
          <a:lstStyle>
            <a:lvl1pPr algn="l" fontAlgn="base" indent="0" latinLnBrk="1" marL="0" rtl="0">
              <a:lnSpc>
                <a:spcPct val="100000"/>
              </a:lnSpc>
              <a:spcBef>
                <a:spcPct val="0"/>
              </a:spcBef>
              <a:spcAft>
                <a:spcPct val="0"/>
              </a:spcAft>
              <a:buFontTx/>
              <a:buNone/>
              <a:defRPr baseline="0" b="0" sz="5000" i="0" u="none">
                <a:solidFill>
                  <a:schemeClr val="lt2"/>
                </a:solidFill>
                <a:latin typeface="Calibri" pitchFamily="34" charset="0"/>
                <a:sym typeface="Calibri" pitchFamily="34" charset="0"/>
              </a:defRPr>
            </a:lvl1pPr>
          </a:lstStyle>
          <a:p>
            <a:pPr algn="ctr" lvl="0"/>
            <a:r>
              <a:rPr altLang="en-US" b="1" sz="4000" lang="en-US"/>
              <a:t>MONITORING INTRAVENOUS FLUIDS</a:t>
            </a:r>
          </a:p>
        </p:txBody>
      </p:sp>
      <p:sp>
        <p:nvSpPr>
          <p:cNvPr id="1049440" name=""/>
          <p:cNvSpPr/>
          <p:nvPr>
            <p:ph sz="full" idx="1"/>
          </p:nvPr>
        </p:nvSpPr>
        <p:spPr>
          <a:xfrm rot="0">
            <a:off x="457200" y="1676400"/>
            <a:ext cx="8229600" cy="46482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lvl="0">
              <a:buFont typeface="Wingdings" pitchFamily="2" charset="2"/>
              <a:buChar char="Ø"/>
            </a:pPr>
            <a:r>
              <a:rPr altLang="en-US" lang="en-US"/>
              <a:t>Infusions is administration of fluids to the body through veins</a:t>
            </a:r>
          </a:p>
          <a:p>
            <a:pPr lvl="0">
              <a:buFont typeface="Wingdings" pitchFamily="2" charset="2"/>
              <a:buChar char="Ø"/>
            </a:pPr>
            <a:r>
              <a:rPr altLang="en-US" lang="en-US"/>
              <a:t>Allows direct introduction of fluids directly into the blood stream through the vein</a:t>
            </a:r>
          </a:p>
          <a:p>
            <a:pPr lvl="0">
              <a:buFont typeface="Wingdings" pitchFamily="2" charset="2"/>
              <a:buChar char="Ø"/>
            </a:pPr>
            <a:r>
              <a:rPr altLang="en-US" b="1" lang="en-US"/>
              <a:t>Intravenous (IV) fluids </a:t>
            </a:r>
            <a:r>
              <a:rPr altLang="en-US" lang="en-US"/>
              <a:t>are those solutions instilled within the patient’s vein. </a:t>
            </a:r>
          </a:p>
          <a:p>
            <a:pPr lvl="0">
              <a:buFont typeface="Wingdings" pitchFamily="2" charset="2"/>
              <a:buChar char="Ø"/>
            </a:pPr>
            <a:r>
              <a:rPr altLang="en-US" lang="en-US"/>
              <a:t>They may include solutions of water and chemicals normally found within the body, dissolved medications or blood, blood extracts and blood substitutes. </a:t>
            </a:r>
          </a:p>
        </p:txBody>
      </p:sp>
    </p:spTree>
  </p:cSld>
  <p:clrMapOvr>
    <a:masterClrMapping/>
  </p:clrMapOvr>
  <p:transition spd="slow" advClick="1">
    <p:wheel spokes="1"/>
  </p:transition>
  <p:timing/>
</p:sld>
</file>

<file path=ppt/slides/slide621.xml><?xml version="1.0" encoding="utf-8"?>
<p:sld xmlns:a="http://schemas.openxmlformats.org/drawingml/2006/main" xmlns:r="http://schemas.openxmlformats.org/officeDocument/2006/relationships" xmlns:p="http://schemas.openxmlformats.org/presentationml/2006/main" showMasterSp="1">
  <p:cSld>
    <p:spTree>
      <p:nvGrpSpPr>
        <p:cNvPr id="1718" name=""/>
        <p:cNvGrpSpPr/>
        <p:nvPr/>
      </p:nvGrpSpPr>
      <p:grpSpPr>
        <a:xfrm rot="0">
          <a:off x="0" y="0"/>
          <a:ext cx="0" cy="0"/>
          <a:chOff x="0" y="0"/>
          <a:chExt cx="0" cy="0"/>
        </a:xfrm>
      </p:grpSpPr>
      <p:sp>
        <p:nvSpPr>
          <p:cNvPr id="1049441" name=""/>
          <p:cNvSpPr/>
          <p:nvPr>
            <p:ph sz="full" idx="1"/>
          </p:nvPr>
        </p:nvSpPr>
        <p:spPr>
          <a:xfrm rot="0">
            <a:off x="457200" y="533400"/>
            <a:ext cx="8229600" cy="57912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lang="en-US"/>
              <a:t>INDICATIONS FOR INTRAVENOUS FLUIDS</a:t>
            </a:r>
          </a:p>
          <a:p>
            <a:pPr indent="0" lvl="0" marL="0">
              <a:buFont typeface="Wingdings" pitchFamily="2" charset="2"/>
              <a:buChar char="Ø"/>
            </a:pPr>
            <a:r>
              <a:rPr altLang="en-US" lang="en-US"/>
              <a:t>To restore fluid balance quickly when a patient experiences a significant fluid loss</a:t>
            </a:r>
          </a:p>
          <a:p>
            <a:pPr indent="0" lvl="0" marL="0">
              <a:buFont typeface="Wingdings" pitchFamily="2" charset="2"/>
              <a:buChar char="Ø"/>
            </a:pPr>
            <a:r>
              <a:rPr altLang="en-US" lang="en-US"/>
              <a:t>To prevent fluid imbalance for a patient who is currently or potentially likely to experience a loss of body fluid</a:t>
            </a:r>
          </a:p>
          <a:p>
            <a:pPr indent="0" lvl="0" marL="0">
              <a:buFont typeface="Wingdings" pitchFamily="2" charset="2"/>
              <a:buChar char="Ø"/>
            </a:pPr>
            <a:r>
              <a:rPr altLang="en-US" lang="en-US"/>
              <a:t>To maintain fluid balance when the patient temporarily is unable to eat and drink</a:t>
            </a:r>
          </a:p>
          <a:p>
            <a:pPr indent="0" lvl="0" marL="0">
              <a:buFont typeface="Wingdings" pitchFamily="2" charset="2"/>
              <a:buChar char="Ø"/>
            </a:pPr>
            <a:r>
              <a:rPr altLang="en-US" lang="en-US"/>
              <a:t>To replace specific electrolytes or other chemicals such as water soluble vitamins</a:t>
            </a:r>
          </a:p>
          <a:p>
            <a:pPr indent="0" lvl="0" marL="0">
              <a:buFont typeface="Wingdings" pitchFamily="2" charset="2"/>
              <a:buChar char="Ø"/>
            </a:pPr>
            <a:r>
              <a:rPr altLang="en-US" lang="en-US"/>
              <a:t>To provide some measure of nutrition</a:t>
            </a:r>
          </a:p>
          <a:p>
            <a:pPr indent="0" lvl="0" marL="0">
              <a:buFont typeface="Wingdings" pitchFamily="2" charset="2"/>
              <a:buChar char="Ø"/>
            </a:pPr>
            <a:r>
              <a:rPr altLang="en-US" lang="en-US"/>
              <a:t>To administer medications</a:t>
            </a:r>
          </a:p>
          <a:p>
            <a:pPr indent="0" lvl="0" marL="0">
              <a:buFont typeface="Wingdings" pitchFamily="2" charset="2"/>
              <a:buChar char="Ø"/>
            </a:pPr>
            <a:r>
              <a:rPr altLang="en-US" lang="en-US"/>
              <a:t>To replace blood cells or specific components of blood</a:t>
            </a:r>
          </a:p>
          <a:p>
            <a:pPr indent="0" lvl="0" marL="0"/>
            <a:endParaRPr altLang="en-US" lang="en-US"/>
          </a:p>
        </p:txBody>
      </p:sp>
    </p:spTree>
  </p:cSld>
  <p:clrMapOvr>
    <a:masterClrMapping/>
  </p:clrMapOvr>
  <p:transition spd="slow" advClick="1">
    <p:wheel spokes="1"/>
  </p:transition>
  <p:timing/>
</p:sld>
</file>

<file path=ppt/slides/slide622.xml><?xml version="1.0" encoding="utf-8"?>
<p:sld xmlns:a="http://schemas.openxmlformats.org/drawingml/2006/main" xmlns:r="http://schemas.openxmlformats.org/officeDocument/2006/relationships" xmlns:p="http://schemas.openxmlformats.org/presentationml/2006/main" showMasterSp="1">
  <p:cSld>
    <p:spTree>
      <p:nvGrpSpPr>
        <p:cNvPr id="1719" name=""/>
        <p:cNvGrpSpPr/>
        <p:nvPr/>
      </p:nvGrpSpPr>
      <p:grpSpPr>
        <a:xfrm rot="0">
          <a:off x="0" y="0"/>
          <a:ext cx="0" cy="0"/>
          <a:chOff x="0" y="0"/>
          <a:chExt cx="0" cy="0"/>
        </a:xfrm>
      </p:grpSpPr>
      <p:sp>
        <p:nvSpPr>
          <p:cNvPr id="1049442" name=""/>
          <p:cNvSpPr/>
          <p:nvPr>
            <p:ph sz="full" idx="1"/>
          </p:nvPr>
        </p:nvSpPr>
        <p:spPr>
          <a:xfrm rot="0">
            <a:off x="457200" y="533400"/>
            <a:ext cx="8229600" cy="57912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lang="en-US"/>
              <a:t>CATEGORIES OF INTRAVENOUS FLUIDS</a:t>
            </a:r>
          </a:p>
          <a:p>
            <a:pPr indent="0" lvl="0" marL="0">
              <a:buNone/>
            </a:pPr>
            <a:r>
              <a:rPr altLang="en-US" lang="en-US"/>
              <a:t>There are two categories of intravenous fluids: crystalloid or colloid solutions.</a:t>
            </a:r>
          </a:p>
          <a:p>
            <a:pPr algn="ctr" indent="0" lvl="0" marL="0">
              <a:buNone/>
            </a:pPr>
            <a:r>
              <a:rPr altLang="en-US" b="1" lang="en-US"/>
              <a:t>1. CRYSTALLOID SOLUTIONS</a:t>
            </a:r>
          </a:p>
          <a:p>
            <a:pPr indent="0" lvl="0" marL="0">
              <a:buFont typeface="Wingdings" pitchFamily="2" charset="2"/>
              <a:buChar char="Ø"/>
            </a:pPr>
            <a:r>
              <a:rPr altLang="en-US" lang="en-US"/>
              <a:t>They are a mixture of water and salt or sugar. The solutions are capable of passing through a semi – permeable membrane. </a:t>
            </a:r>
          </a:p>
          <a:p>
            <a:pPr indent="0" lvl="0" marL="0">
              <a:buFont typeface="Wingdings" pitchFamily="2" charset="2"/>
              <a:buChar char="Ø"/>
            </a:pPr>
            <a:r>
              <a:rPr altLang="en-US" lang="en-US"/>
              <a:t>They can be further sub-divided into isotonic, hypotonic and hypertonic solutions.</a:t>
            </a:r>
          </a:p>
          <a:p>
            <a:pPr indent="0" lvl="0" marL="0">
              <a:buFont typeface="Wingdings" pitchFamily="2" charset="2"/>
              <a:buChar char="Ø"/>
            </a:pPr>
            <a:r>
              <a:rPr altLang="en-US" b="1" i="1" lang="en-US"/>
              <a:t>An isotonic solution </a:t>
            </a:r>
            <a:r>
              <a:rPr altLang="en-US" lang="en-US"/>
              <a:t>contains an equal amount of dissolved crystals as normally found in plasma e.g. 0.9 % saline (normal saline), 5 % dextrose and Ringer’s solution or lactated Ringer’s.</a:t>
            </a:r>
          </a:p>
          <a:p>
            <a:pPr indent="0" lvl="0" marL="0">
              <a:buFont typeface="Wingdings" pitchFamily="2" charset="2"/>
              <a:buChar char="Ø"/>
            </a:pPr>
            <a:endParaRPr altLang="en-US" lang="en-US"/>
          </a:p>
        </p:txBody>
      </p:sp>
    </p:spTree>
  </p:cSld>
  <p:clrMapOvr>
    <a:masterClrMapping/>
  </p:clrMapOvr>
  <p:transition spd="slow" advClick="1">
    <p:wheel spokes="1"/>
  </p:transition>
  <p:timing/>
</p:sld>
</file>

<file path=ppt/slides/slide623.xml><?xml version="1.0" encoding="utf-8"?>
<p:sld xmlns:a="http://schemas.openxmlformats.org/drawingml/2006/main" xmlns:r="http://schemas.openxmlformats.org/officeDocument/2006/relationships" xmlns:p="http://schemas.openxmlformats.org/presentationml/2006/main" showMasterSp="1">
  <p:cSld>
    <p:spTree>
      <p:nvGrpSpPr>
        <p:cNvPr id="1720" name=""/>
        <p:cNvGrpSpPr/>
        <p:nvPr/>
      </p:nvGrpSpPr>
      <p:grpSpPr>
        <a:xfrm rot="0">
          <a:off x="0" y="0"/>
          <a:ext cx="0" cy="0"/>
          <a:chOff x="0" y="0"/>
          <a:chExt cx="0" cy="0"/>
        </a:xfrm>
      </p:grpSpPr>
      <p:sp>
        <p:nvSpPr>
          <p:cNvPr id="1049443" name=""/>
          <p:cNvSpPr/>
          <p:nvPr>
            <p:ph sz="full" idx="1"/>
          </p:nvPr>
        </p:nvSpPr>
        <p:spPr>
          <a:xfrm rot="0">
            <a:off x="457200" y="990600"/>
            <a:ext cx="8229600" cy="53340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lvl="0">
              <a:buFont typeface="Wingdings" pitchFamily="2" charset="2"/>
              <a:buChar char="Ø"/>
            </a:pPr>
            <a:r>
              <a:rPr altLang="en-US" b="1" i="1" lang="en-US"/>
              <a:t>A hypotonic solution </a:t>
            </a:r>
            <a:r>
              <a:rPr altLang="en-US" lang="en-US"/>
              <a:t>contains fewer dissolved crystals than are normally found in plasma. It presents as a dilute solution in comparison to the fluid within and around cells e.g. 0.45 % sodium chloride (Half Strength Darrow's) and 5 % dextrose in 0.45 saline.</a:t>
            </a:r>
          </a:p>
          <a:p>
            <a:pPr lvl="0">
              <a:buFont typeface="Wingdings" pitchFamily="2" charset="2"/>
              <a:buChar char="Ø"/>
            </a:pPr>
            <a:endParaRPr altLang="en-US" lang="en-US"/>
          </a:p>
          <a:p>
            <a:pPr lvl="0">
              <a:buFont typeface="Wingdings" pitchFamily="2" charset="2"/>
              <a:buChar char="Ø"/>
            </a:pPr>
            <a:r>
              <a:rPr altLang="en-US" b="1" i="1" lang="en-US"/>
              <a:t>A hypertonic solution </a:t>
            </a:r>
            <a:r>
              <a:rPr altLang="en-US" lang="en-US"/>
              <a:t>has a higher amount of dissolved crystals than present in plasma. </a:t>
            </a:r>
            <a:r>
              <a:rPr altLang="en-US" b="1" i="1" lang="en-US"/>
              <a:t>Note:</a:t>
            </a:r>
            <a:r>
              <a:rPr altLang="en-US" lang="en-US"/>
              <a:t> They are considered plasma expanders as they draw water into the intravascular compartment from the more dilute areas of water within the cells and interstitial spaces e.g. 10%  and 50% dextrose</a:t>
            </a:r>
          </a:p>
          <a:p>
            <a:pPr lvl="0"/>
            <a:endParaRPr altLang="en-US" lang="en-US"/>
          </a:p>
        </p:txBody>
      </p:sp>
    </p:spTree>
  </p:cSld>
  <p:clrMapOvr>
    <a:masterClrMapping/>
  </p:clrMapOvr>
  <p:transition spd="slow" advClick="1">
    <p:wheel spokes="1"/>
  </p:transition>
  <p:timing/>
</p:sld>
</file>

<file path=ppt/slides/slide624.xml><?xml version="1.0" encoding="utf-8"?>
<p:sld xmlns:a="http://schemas.openxmlformats.org/drawingml/2006/main" xmlns:r="http://schemas.openxmlformats.org/officeDocument/2006/relationships" xmlns:p="http://schemas.openxmlformats.org/presentationml/2006/main" showMasterSp="1">
  <p:cSld>
    <p:spTree>
      <p:nvGrpSpPr>
        <p:cNvPr id="1721" name=""/>
        <p:cNvGrpSpPr/>
        <p:nvPr/>
      </p:nvGrpSpPr>
      <p:grpSpPr>
        <a:xfrm rot="0">
          <a:off x="0" y="0"/>
          <a:ext cx="0" cy="0"/>
          <a:chOff x="0" y="0"/>
          <a:chExt cx="0" cy="0"/>
        </a:xfrm>
      </p:grpSpPr>
      <p:sp>
        <p:nvSpPr>
          <p:cNvPr id="1049444" name=""/>
          <p:cNvSpPr/>
          <p:nvPr>
            <p:ph sz="full" idx="1"/>
          </p:nvPr>
        </p:nvSpPr>
        <p:spPr>
          <a:xfrm rot="0">
            <a:off x="457200" y="685800"/>
            <a:ext cx="8229600" cy="56388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algn="ctr" indent="0" lvl="0" marL="0">
              <a:buNone/>
            </a:pPr>
            <a:r>
              <a:rPr altLang="en-US" b="1" lang="en-US"/>
              <a:t>2. COLLOIDS</a:t>
            </a:r>
          </a:p>
          <a:p>
            <a:pPr indent="0" lvl="0" marL="0">
              <a:buFont typeface="Wingdings" pitchFamily="2" charset="2"/>
              <a:buChar char="Ø"/>
            </a:pPr>
            <a:r>
              <a:rPr altLang="en-US" lang="en-US"/>
              <a:t>They are high molecular – weight solutions, which draw fluid into the intravascular compartment via oncotic pressure (pressure exerted by plasma proteins not capable of passing through membranes on capillary wall).</a:t>
            </a:r>
          </a:p>
          <a:p>
            <a:pPr indent="0" lvl="0" marL="0">
              <a:buNone/>
            </a:pPr>
            <a:endParaRPr altLang="en-US" lang="en-US"/>
          </a:p>
          <a:p>
            <a:pPr indent="0" lvl="0" marL="0">
              <a:buFont typeface="Wingdings" pitchFamily="2" charset="2"/>
              <a:buChar char="Ø"/>
            </a:pPr>
            <a:r>
              <a:rPr altLang="en-US" lang="en-US"/>
              <a:t>They are plasma expanders, as they are composed of macromolecules, and are retained in the intravascular space</a:t>
            </a:r>
          </a:p>
          <a:p>
            <a:pPr indent="0" lvl="0" marL="0">
              <a:buNone/>
            </a:pPr>
            <a:endParaRPr altLang="en-US" lang="en-US"/>
          </a:p>
          <a:p>
            <a:pPr indent="0" lvl="0" marL="0">
              <a:buFont typeface="Wingdings" pitchFamily="2" charset="2"/>
              <a:buChar char="Ø"/>
            </a:pPr>
            <a:r>
              <a:rPr altLang="en-US" lang="en-US"/>
              <a:t>Examples: Albumin, Hetastarch, Pentastarch, Plasma and Dextran</a:t>
            </a:r>
          </a:p>
          <a:p>
            <a:pPr indent="0" lvl="0" marL="0"/>
            <a:endParaRPr altLang="en-US" lang="en-US"/>
          </a:p>
        </p:txBody>
      </p:sp>
    </p:spTree>
  </p:cSld>
  <p:clrMapOvr>
    <a:masterClrMapping/>
  </p:clrMapOvr>
  <p:transition spd="slow" advClick="1">
    <p:wheel spokes="1"/>
  </p:transition>
  <p:timing/>
</p:sld>
</file>

<file path=ppt/slides/slide625.xml><?xml version="1.0" encoding="utf-8"?>
<p:sld xmlns:a="http://schemas.openxmlformats.org/drawingml/2006/main" xmlns:r="http://schemas.openxmlformats.org/officeDocument/2006/relationships" xmlns:p="http://schemas.openxmlformats.org/presentationml/2006/main" showMasterSp="1">
  <p:cSld>
    <p:spTree>
      <p:nvGrpSpPr>
        <p:cNvPr id="1722" name=""/>
        <p:cNvGrpSpPr/>
        <p:nvPr/>
      </p:nvGrpSpPr>
      <p:grpSpPr>
        <a:xfrm rot="0">
          <a:off x="0" y="0"/>
          <a:ext cx="0" cy="0"/>
          <a:chOff x="0" y="0"/>
          <a:chExt cx="0" cy="0"/>
        </a:xfrm>
      </p:grpSpPr>
      <p:sp>
        <p:nvSpPr>
          <p:cNvPr id="1049445" name=""/>
          <p:cNvSpPr/>
          <p:nvPr>
            <p:ph sz="full" idx="1"/>
          </p:nvPr>
        </p:nvSpPr>
        <p:spPr>
          <a:xfrm rot="0">
            <a:off x="457200" y="1219200"/>
            <a:ext cx="8229600" cy="51054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lang="en-US"/>
              <a:t>Note:</a:t>
            </a:r>
          </a:p>
          <a:p>
            <a:pPr indent="0" lvl="0" marL="0">
              <a:buFont typeface="Wingdings" pitchFamily="2" charset="2"/>
              <a:buChar char="Ø"/>
            </a:pPr>
            <a:r>
              <a:rPr altLang="en-US" b="1" lang="en-US"/>
              <a:t>Buffer solutions </a:t>
            </a:r>
            <a:r>
              <a:rPr altLang="en-US" lang="en-US"/>
              <a:t>are used to correct acidosis or alkalosis. </a:t>
            </a:r>
          </a:p>
          <a:p>
            <a:pPr indent="0" lvl="0" marL="0">
              <a:buNone/>
            </a:pPr>
            <a:endParaRPr altLang="en-US" lang="en-US"/>
          </a:p>
          <a:p>
            <a:pPr indent="0" lvl="0" marL="0">
              <a:buFont typeface="Wingdings" pitchFamily="2" charset="2"/>
              <a:buChar char="Ø"/>
            </a:pPr>
            <a:r>
              <a:rPr altLang="en-US" lang="en-US"/>
              <a:t>Lactated Ringer's solution also has some buffering effect. </a:t>
            </a:r>
          </a:p>
          <a:p>
            <a:pPr indent="0" lvl="0" marL="0">
              <a:buNone/>
            </a:pPr>
            <a:endParaRPr altLang="en-US" lang="en-US"/>
          </a:p>
          <a:p>
            <a:pPr indent="0" lvl="0" marL="0">
              <a:buFont typeface="Wingdings" pitchFamily="2" charset="2"/>
              <a:buChar char="Ø"/>
            </a:pPr>
            <a:r>
              <a:rPr altLang="en-US" lang="en-US"/>
              <a:t>A solution more specifically used for buffering purpose is intravenous sodium bicarbonate.</a:t>
            </a:r>
          </a:p>
          <a:p>
            <a:pPr indent="0" lvl="0" marL="0">
              <a:buFont typeface="Wingdings" pitchFamily="2" charset="2"/>
              <a:buChar char="Ø"/>
            </a:pPr>
            <a:endParaRPr altLang="en-US" lang="en-US"/>
          </a:p>
        </p:txBody>
      </p:sp>
    </p:spTree>
  </p:cSld>
  <p:clrMapOvr>
    <a:masterClrMapping/>
  </p:clrMapOvr>
  <p:transition spd="slow" advClick="1">
    <p:wheel spokes="1"/>
  </p:transition>
  <p:timing/>
</p:sld>
</file>

<file path=ppt/slides/slide626.xml><?xml version="1.0" encoding="utf-8"?>
<p:sld xmlns:a="http://schemas.openxmlformats.org/drawingml/2006/main" xmlns:r="http://schemas.openxmlformats.org/officeDocument/2006/relationships" xmlns:p="http://schemas.openxmlformats.org/presentationml/2006/main" showMasterSp="1">
  <p:cSld>
    <p:spTree>
      <p:nvGrpSpPr>
        <p:cNvPr id="1723" name=""/>
        <p:cNvGrpSpPr/>
        <p:nvPr/>
      </p:nvGrpSpPr>
      <p:grpSpPr>
        <a:xfrm rot="0">
          <a:off x="0" y="0"/>
          <a:ext cx="0" cy="0"/>
          <a:chOff x="0" y="0"/>
          <a:chExt cx="0" cy="0"/>
        </a:xfrm>
      </p:grpSpPr>
      <p:sp>
        <p:nvSpPr>
          <p:cNvPr id="1049446" name=""/>
          <p:cNvSpPr/>
          <p:nvPr>
            <p:ph sz="full" idx="1"/>
          </p:nvPr>
        </p:nvSpPr>
        <p:spPr>
          <a:xfrm rot="0">
            <a:off x="457200" y="914400"/>
            <a:ext cx="8229600" cy="54102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lang="en-US"/>
              <a:t>VENIPUNCTURE</a:t>
            </a:r>
          </a:p>
          <a:p>
            <a:pPr indent="0" lvl="0" marL="0">
              <a:buNone/>
            </a:pPr>
            <a:r>
              <a:rPr altLang="en-US" lang="en-US"/>
              <a:t>It is the piercing of vein in order to gain access to blood stream</a:t>
            </a:r>
          </a:p>
          <a:p>
            <a:pPr indent="0" lvl="0" marL="0">
              <a:buNone/>
            </a:pPr>
            <a:endParaRPr altLang="en-US" lang="en-US"/>
          </a:p>
          <a:p>
            <a:pPr indent="0" lvl="0" marL="0">
              <a:buNone/>
            </a:pPr>
            <a:r>
              <a:rPr altLang="en-US" b="1" lang="en-US"/>
              <a:t>Sites of Venipuncture</a:t>
            </a:r>
          </a:p>
          <a:p>
            <a:pPr indent="0" lvl="0" marL="0">
              <a:buFont typeface="Wingdings" pitchFamily="2" charset="2"/>
              <a:buChar char="Ø"/>
            </a:pPr>
            <a:r>
              <a:rPr altLang="en-US" lang="en-US"/>
              <a:t>A</a:t>
            </a:r>
            <a:r>
              <a:rPr altLang="en-US" lang="en-US"/>
              <a:t>ntecubital fossa</a:t>
            </a:r>
          </a:p>
          <a:p>
            <a:pPr indent="0" lvl="0" marL="0">
              <a:buFont typeface="Wingdings" pitchFamily="2" charset="2"/>
              <a:buChar char="Ø"/>
            </a:pPr>
            <a:r>
              <a:rPr altLang="en-US" lang="en-US"/>
              <a:t>Hand (dorsal aspect especially the metacarpal veins)</a:t>
            </a:r>
          </a:p>
          <a:p>
            <a:pPr indent="0" lvl="0" marL="0">
              <a:buFont typeface="Wingdings" pitchFamily="2" charset="2"/>
              <a:buChar char="Ø"/>
            </a:pPr>
            <a:r>
              <a:rPr altLang="en-US" lang="en-US"/>
              <a:t>Saphenous and femoral veins</a:t>
            </a:r>
          </a:p>
          <a:p>
            <a:pPr indent="0" lvl="0" marL="0">
              <a:buFont typeface="Wingdings" pitchFamily="2" charset="2"/>
              <a:buChar char="Ø"/>
            </a:pPr>
            <a:r>
              <a:rPr altLang="en-US" lang="en-US"/>
              <a:t>Median brachial vein</a:t>
            </a:r>
          </a:p>
          <a:p>
            <a:pPr indent="0" lvl="0" marL="0">
              <a:buFont typeface="Wingdings" pitchFamily="2" charset="2"/>
              <a:buChar char="Ø"/>
            </a:pPr>
            <a:r>
              <a:rPr altLang="en-US" lang="en-US"/>
              <a:t>Skull veins</a:t>
            </a:r>
          </a:p>
          <a:p>
            <a:pPr indent="0" lvl="0" marL="0"/>
            <a:endParaRPr altLang="en-US" lang="en-US"/>
          </a:p>
          <a:p>
            <a:pPr indent="0" lvl="0" marL="0"/>
            <a:endParaRPr altLang="en-US" lang="en-US"/>
          </a:p>
        </p:txBody>
      </p:sp>
    </p:spTree>
  </p:cSld>
  <p:clrMapOvr>
    <a:masterClrMapping/>
  </p:clrMapOvr>
  <p:transition spd="slow" advClick="1">
    <p:wheel spokes="1"/>
  </p:transition>
  <p:timing/>
</p:sld>
</file>

<file path=ppt/slides/slide627.xml><?xml version="1.0" encoding="utf-8"?>
<p:sld xmlns:a="http://schemas.openxmlformats.org/drawingml/2006/main" xmlns:r="http://schemas.openxmlformats.org/officeDocument/2006/relationships" xmlns:p="http://schemas.openxmlformats.org/presentationml/2006/main" showMasterSp="1">
  <p:cSld>
    <p:spTree>
      <p:nvGrpSpPr>
        <p:cNvPr id="1724" name=""/>
        <p:cNvGrpSpPr/>
        <p:nvPr/>
      </p:nvGrpSpPr>
      <p:grpSpPr>
        <a:xfrm rot="0">
          <a:off x="0" y="0"/>
          <a:ext cx="0" cy="0"/>
          <a:chOff x="0" y="0"/>
          <a:chExt cx="0" cy="0"/>
        </a:xfrm>
      </p:grpSpPr>
      <p:sp>
        <p:nvSpPr>
          <p:cNvPr id="1049447" name=""/>
          <p:cNvSpPr/>
          <p:nvPr>
            <p:ph sz="full" idx="1"/>
          </p:nvPr>
        </p:nvSpPr>
        <p:spPr>
          <a:xfrm rot="0">
            <a:off x="457200" y="762000"/>
            <a:ext cx="8229600" cy="55626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lang="en-US"/>
              <a:t>Factors to consider when selecting a vein</a:t>
            </a:r>
          </a:p>
          <a:p>
            <a:pPr indent="0" lvl="0" marL="0">
              <a:buFont typeface="Wingdings" pitchFamily="2" charset="2"/>
              <a:buChar char="Ø"/>
            </a:pPr>
            <a:r>
              <a:rPr altLang="en-US" lang="en-US"/>
              <a:t>Superficial veins are easily located and are more accessible for puncture. Veins in the arm and hands are preferred to veins in the foot or leg.</a:t>
            </a:r>
          </a:p>
          <a:p>
            <a:pPr indent="0" lvl="0" marL="0">
              <a:buFont typeface="Wingdings" pitchFamily="2" charset="2"/>
              <a:buChar char="Ø"/>
            </a:pPr>
            <a:r>
              <a:rPr altLang="en-US" lang="en-US"/>
              <a:t>Use veins in the arm or hand on the patient’s non-dominant site. Avoid using an area of a vein that will compromise joint movement.</a:t>
            </a:r>
          </a:p>
          <a:p>
            <a:pPr indent="0" lvl="0" marL="0">
              <a:buFont typeface="Wingdings" pitchFamily="2" charset="2"/>
              <a:buChar char="Ø"/>
            </a:pPr>
            <a:r>
              <a:rPr altLang="en-US" lang="en-US"/>
              <a:t>Avoid thin walled and scarred veins. They are difficult to enter. A normal vein is smooth, pliable and resilient.</a:t>
            </a:r>
          </a:p>
          <a:p>
            <a:pPr indent="0" lvl="0" marL="0">
              <a:buFont typeface="Wingdings" pitchFamily="2" charset="2"/>
              <a:buChar char="Ø"/>
            </a:pPr>
            <a:r>
              <a:rPr altLang="en-US" lang="en-US"/>
              <a:t>Use larger veins for infusing hypertonic solutions, those containing irritant medications, those administered rapidly and those that are thick or sticky.</a:t>
            </a:r>
          </a:p>
          <a:p>
            <a:pPr indent="0" lvl="0" marL="0"/>
            <a:endParaRPr altLang="en-US" lang="en-US"/>
          </a:p>
        </p:txBody>
      </p:sp>
    </p:spTree>
  </p:cSld>
  <p:clrMapOvr>
    <a:masterClrMapping/>
  </p:clrMapOvr>
  <p:transition spd="slow" advClick="1">
    <p:wheel spokes="1"/>
  </p:transition>
  <p:timing/>
</p:sld>
</file>

<file path=ppt/slides/slide628.xml><?xml version="1.0" encoding="utf-8"?>
<p:sld xmlns:a="http://schemas.openxmlformats.org/drawingml/2006/main" xmlns:r="http://schemas.openxmlformats.org/officeDocument/2006/relationships" xmlns:p="http://schemas.openxmlformats.org/presentationml/2006/main" showMasterSp="1">
  <p:cSld>
    <p:spTree>
      <p:nvGrpSpPr>
        <p:cNvPr id="1725" name=""/>
        <p:cNvGrpSpPr/>
        <p:nvPr/>
      </p:nvGrpSpPr>
      <p:grpSpPr>
        <a:xfrm rot="0">
          <a:off x="0" y="0"/>
          <a:ext cx="0" cy="0"/>
          <a:chOff x="0" y="0"/>
          <a:chExt cx="0" cy="0"/>
        </a:xfrm>
      </p:grpSpPr>
      <p:sp>
        <p:nvSpPr>
          <p:cNvPr id="1049448" name=""/>
          <p:cNvSpPr/>
          <p:nvPr>
            <p:ph sz="full" idx="1"/>
          </p:nvPr>
        </p:nvSpPr>
        <p:spPr>
          <a:xfrm rot="0">
            <a:off x="457200" y="609600"/>
            <a:ext cx="8229600" cy="57150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lang="en-US"/>
              <a:t>INTRAVENOUS ACCESS </a:t>
            </a:r>
          </a:p>
          <a:p>
            <a:pPr indent="0" lvl="0" marL="0">
              <a:buNone/>
            </a:pPr>
            <a:r>
              <a:rPr altLang="en-US" b="1" lang="en-US"/>
              <a:t>Hypodermic Needles</a:t>
            </a:r>
          </a:p>
          <a:p>
            <a:pPr indent="0" lvl="0" marL="0">
              <a:buFont typeface="Wingdings" pitchFamily="2" charset="2"/>
              <a:buChar char="Ø"/>
            </a:pPr>
            <a:r>
              <a:rPr altLang="en-US" lang="en-US"/>
              <a:t>The simplest form of intravenous access is by passing a hollow needle through the skin directly into the vein. </a:t>
            </a:r>
          </a:p>
          <a:p>
            <a:pPr indent="0" lvl="0" marL="0">
              <a:buFont typeface="Wingdings" pitchFamily="2" charset="2"/>
              <a:buChar char="Ø"/>
            </a:pPr>
            <a:r>
              <a:rPr altLang="en-US" lang="en-US"/>
              <a:t>This needle can be connected directly to a syringe (used either to withdraw blood or deliver its contents into the bloodstream) or may be connected to a length of tubing for infusion</a:t>
            </a:r>
          </a:p>
          <a:p>
            <a:pPr indent="0" lvl="0" marL="0">
              <a:buFont typeface="Wingdings" pitchFamily="2" charset="2"/>
              <a:buChar char="Ø"/>
            </a:pPr>
            <a:r>
              <a:rPr altLang="en-US" lang="en-US"/>
              <a:t>The most convenient site is often the arm, especially the veins on the back of the hand, or the median cubital vein at the elbow, but any identifiable vein can be used</a:t>
            </a:r>
          </a:p>
        </p:txBody>
      </p:sp>
    </p:spTree>
  </p:cSld>
  <p:clrMapOvr>
    <a:masterClrMapping/>
  </p:clrMapOvr>
  <p:transition spd="slow" advClick="1">
    <p:wheel spokes="1"/>
  </p:transition>
  <p:timing/>
</p:sld>
</file>

<file path=ppt/slides/slide629.xml><?xml version="1.0" encoding="utf-8"?>
<p:sld xmlns:a="http://schemas.openxmlformats.org/drawingml/2006/main" xmlns:r="http://schemas.openxmlformats.org/officeDocument/2006/relationships" xmlns:p="http://schemas.openxmlformats.org/presentationml/2006/main" showMasterSp="1">
  <p:cSld>
    <p:spTree>
      <p:nvGrpSpPr>
        <p:cNvPr id="1726" name=""/>
        <p:cNvGrpSpPr/>
        <p:nvPr/>
      </p:nvGrpSpPr>
      <p:grpSpPr>
        <a:xfrm rot="0">
          <a:off x="0" y="0"/>
          <a:ext cx="0" cy="0"/>
          <a:chOff x="0" y="0"/>
          <a:chExt cx="0" cy="0"/>
        </a:xfrm>
      </p:grpSpPr>
      <p:sp>
        <p:nvSpPr>
          <p:cNvPr id="1049449" name=""/>
          <p:cNvSpPr/>
          <p:nvPr>
            <p:ph sz="full" idx="1"/>
          </p:nvPr>
        </p:nvSpPr>
        <p:spPr>
          <a:xfrm rot="0">
            <a:off x="457200" y="990600"/>
            <a:ext cx="8229600" cy="53340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lvl="0">
              <a:buFont typeface="Wingdings" pitchFamily="2" charset="2"/>
              <a:buChar char="Ø"/>
            </a:pPr>
            <a:r>
              <a:rPr altLang="en-US" lang="en-US"/>
              <a:t>It is necessary to use a tourniquet which restricts the venous drainage of the limb and makes the vein bulge.</a:t>
            </a:r>
          </a:p>
          <a:p>
            <a:pPr lvl="0">
              <a:buNone/>
            </a:pPr>
            <a:endParaRPr altLang="en-US" lang="en-US"/>
          </a:p>
          <a:p>
            <a:pPr lvl="0">
              <a:buFont typeface="Wingdings" pitchFamily="2" charset="2"/>
              <a:buChar char="Ø"/>
            </a:pPr>
            <a:r>
              <a:rPr altLang="en-US" lang="en-US"/>
              <a:t>Once the needle is in place, it is common to draw back slightly on the syringe to aspirate blood, thus verifying that the needle is really in a vein. </a:t>
            </a:r>
          </a:p>
          <a:p>
            <a:pPr lvl="0">
              <a:buNone/>
            </a:pPr>
            <a:endParaRPr altLang="en-US" lang="en-US"/>
          </a:p>
          <a:p>
            <a:pPr lvl="0">
              <a:buFont typeface="Wingdings" pitchFamily="2" charset="2"/>
              <a:buChar char="Ø"/>
            </a:pPr>
            <a:r>
              <a:rPr altLang="en-US" lang="en-US"/>
              <a:t>The tourniquet should be removed before injecting to prevent extravasation of the medication.</a:t>
            </a:r>
          </a:p>
          <a:p>
            <a:pPr lvl="0">
              <a:buFont typeface="Wingdings" pitchFamily="2" charset="2"/>
              <a:buChar char="Ø"/>
            </a:pPr>
            <a:endParaRPr altLang="en-US" lang="en-US"/>
          </a:p>
          <a:p>
            <a:pPr lvl="0"/>
            <a:endParaRPr altLang="en-US" lang="en-US"/>
          </a:p>
        </p:txBody>
      </p:sp>
    </p:spTree>
  </p:cSld>
  <p:clrMapOvr>
    <a:masterClrMapping/>
  </p:clrMapOvr>
  <p:transition spd="slow" advClick="1">
    <p:wheel spokes="1"/>
  </p:transition>
  <p:timing/>
</p:sld>
</file>

<file path=ppt/slides/slide63.xml><?xml version="1.0" encoding="utf-8"?>
<p:sld xmlns:a="http://schemas.openxmlformats.org/drawingml/2006/main" xmlns:r="http://schemas.openxmlformats.org/officeDocument/2006/relationships" xmlns:p="http://schemas.openxmlformats.org/presentationml/2006/main" showMasterSp="1">
  <p:cSld>
    <p:spTree>
      <p:nvGrpSpPr>
        <p:cNvPr id="1145" name=""/>
        <p:cNvGrpSpPr/>
        <p:nvPr/>
      </p:nvGrpSpPr>
      <p:grpSpPr>
        <a:xfrm rot="0">
          <a:off x="0" y="0"/>
          <a:ext cx="0" cy="0"/>
          <a:chOff x="0" y="0"/>
          <a:chExt cx="0" cy="0"/>
        </a:xfrm>
      </p:grpSpPr>
      <p:sp>
        <p:nvSpPr>
          <p:cNvPr id="1048676" name=""/>
          <p:cNvSpPr/>
          <p:nvPr>
            <p:ph sz="full" idx="1"/>
          </p:nvPr>
        </p:nvSpPr>
        <p:spPr>
          <a:xfrm rot="0">
            <a:off x="457200" y="1295400"/>
            <a:ext cx="8229600" cy="4830762"/>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eaLnBrk="1" hangingPunct="1" latinLnBrk="1" lvl="0">
              <a:buFont typeface="Wingdings" pitchFamily="2" charset="2"/>
              <a:buChar char="Ø"/>
            </a:pPr>
            <a:r>
              <a:rPr altLang="en-US" lang="en-US"/>
              <a:t>The nurse shares with society the responsibility for initiating and supporting action to meet the health and social needs of the public in particular those of vulnerable populations</a:t>
            </a:r>
          </a:p>
          <a:p>
            <a:pPr eaLnBrk="1" hangingPunct="1" latinLnBrk="1" lvl="0">
              <a:buFont typeface="Wingdings" pitchFamily="2" charset="2"/>
              <a:buChar char="Ø"/>
            </a:pPr>
            <a:endParaRPr altLang="en-US" lang="en-US"/>
          </a:p>
          <a:p>
            <a:pPr eaLnBrk="1" hangingPunct="1" latinLnBrk="1" lvl="0">
              <a:buFont typeface="Wingdings" pitchFamily="2" charset="2"/>
              <a:buChar char="Ø"/>
            </a:pPr>
            <a:r>
              <a:rPr altLang="en-US" lang="en-US"/>
              <a:t>The nurse also shares responsibility to sustain and protect the natural environment from depletion, pollution, degeneration and destruction</a:t>
            </a:r>
          </a:p>
        </p:txBody>
      </p:sp>
    </p:spTree>
  </p:cSld>
  <p:clrMapOvr>
    <a:masterClrMapping/>
  </p:clrMapOvr>
  <p:transition spd="slow" advClick="1">
    <p:wheel spokes="1"/>
  </p:transition>
  <p:timing/>
</p:sld>
</file>

<file path=ppt/slides/slide630.xml><?xml version="1.0" encoding="utf-8"?>
<p:sld xmlns:a="http://schemas.openxmlformats.org/drawingml/2006/main" xmlns:r="http://schemas.openxmlformats.org/officeDocument/2006/relationships" xmlns:p="http://schemas.openxmlformats.org/presentationml/2006/main" showMasterSp="1">
  <p:cSld>
    <p:spTree>
      <p:nvGrpSpPr>
        <p:cNvPr id="1727" name=""/>
        <p:cNvGrpSpPr/>
        <p:nvPr/>
      </p:nvGrpSpPr>
      <p:grpSpPr>
        <a:xfrm rot="0">
          <a:off x="0" y="0"/>
          <a:ext cx="0" cy="0"/>
          <a:chOff x="0" y="0"/>
          <a:chExt cx="0" cy="0"/>
        </a:xfrm>
      </p:grpSpPr>
      <p:sp>
        <p:nvSpPr>
          <p:cNvPr id="1049450" name=""/>
          <p:cNvSpPr/>
          <p:nvPr>
            <p:ph sz="full" idx="1"/>
          </p:nvPr>
        </p:nvSpPr>
        <p:spPr>
          <a:xfrm rot="0">
            <a:off x="457200" y="762000"/>
            <a:ext cx="8229600" cy="53340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lang="en-US"/>
              <a:t>Peripheral Cannula</a:t>
            </a:r>
          </a:p>
          <a:p>
            <a:pPr indent="0" lvl="0" marL="0">
              <a:buFont typeface="Wingdings" pitchFamily="2" charset="2"/>
              <a:buChar char="Ø"/>
            </a:pPr>
            <a:r>
              <a:rPr altLang="en-US" lang="en-US"/>
              <a:t>This is the most common intravenous access method.</a:t>
            </a:r>
          </a:p>
          <a:p>
            <a:pPr indent="0" lvl="0" marL="0">
              <a:buNone/>
            </a:pPr>
            <a:endParaRPr altLang="en-US" lang="en-US"/>
          </a:p>
          <a:p>
            <a:pPr indent="0" lvl="0" marL="0">
              <a:buFont typeface="Wingdings" pitchFamily="2" charset="2"/>
              <a:buChar char="Ø"/>
            </a:pPr>
            <a:r>
              <a:rPr altLang="en-US" lang="en-US"/>
              <a:t>Peripheral IV line consists of a short catheter (a few centimeters long) inserted through the skin into a peripheral vein (any vein not inside the chest or abdomen). </a:t>
            </a:r>
          </a:p>
          <a:p>
            <a:pPr indent="0" lvl="0" marL="0">
              <a:buNone/>
            </a:pPr>
            <a:endParaRPr altLang="en-US" lang="en-US"/>
          </a:p>
          <a:p>
            <a:pPr indent="0" lvl="0" marL="0">
              <a:buFont typeface="Wingdings" pitchFamily="2" charset="2"/>
              <a:buChar char="Ø"/>
            </a:pPr>
            <a:r>
              <a:rPr altLang="en-US" lang="en-US"/>
              <a:t>This is usually in the form of a cannula-over-needle device, in which a flexible plastic cannula comes mounted on a metal trocar. </a:t>
            </a:r>
          </a:p>
          <a:p>
            <a:pPr indent="0" lvl="0" marL="0"/>
            <a:endParaRPr altLang="en-US" lang="en-US"/>
          </a:p>
          <a:p>
            <a:pPr indent="0" lvl="0" marL="0"/>
            <a:endParaRPr altLang="en-US" lang="en-US"/>
          </a:p>
        </p:txBody>
      </p:sp>
    </p:spTree>
  </p:cSld>
  <p:clrMapOvr>
    <a:masterClrMapping/>
  </p:clrMapOvr>
  <p:transition spd="slow" advClick="1">
    <p:wheel spokes="1"/>
  </p:transition>
  <p:timing/>
</p:sld>
</file>

<file path=ppt/slides/slide631.xml><?xml version="1.0" encoding="utf-8"?>
<p:sld xmlns:a="http://schemas.openxmlformats.org/drawingml/2006/main" xmlns:r="http://schemas.openxmlformats.org/officeDocument/2006/relationships" xmlns:p="http://schemas.openxmlformats.org/presentationml/2006/main" showMasterSp="1">
  <p:cSld>
    <p:spTree>
      <p:nvGrpSpPr>
        <p:cNvPr id="1728" name=""/>
        <p:cNvGrpSpPr/>
        <p:nvPr/>
      </p:nvGrpSpPr>
      <p:grpSpPr>
        <a:xfrm rot="0">
          <a:off x="0" y="0"/>
          <a:ext cx="0" cy="0"/>
          <a:chOff x="0" y="0"/>
          <a:chExt cx="0" cy="0"/>
        </a:xfrm>
      </p:grpSpPr>
      <p:sp>
        <p:nvSpPr>
          <p:cNvPr id="1049451" name=""/>
          <p:cNvSpPr/>
          <p:nvPr>
            <p:ph sz="full" idx="1"/>
          </p:nvPr>
        </p:nvSpPr>
        <p:spPr>
          <a:xfrm rot="0">
            <a:off x="457200" y="457200"/>
            <a:ext cx="8229600" cy="60198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lvl="0">
              <a:buFont typeface="Wingdings" pitchFamily="2" charset="2"/>
              <a:buChar char="Ø"/>
            </a:pPr>
            <a:r>
              <a:rPr altLang="en-US" lang="en-US"/>
              <a:t>Once the tip of the needle and cannula are located in the vein the trocar is withdrawn and discarded and the cannula advanced inside the vein to the appropriate position and secured. Blood may be drawn at the time of insertion.</a:t>
            </a:r>
          </a:p>
          <a:p>
            <a:pPr lvl="0">
              <a:buNone/>
            </a:pPr>
            <a:endParaRPr altLang="en-US" lang="en-US"/>
          </a:p>
          <a:p>
            <a:pPr lvl="0">
              <a:buFont typeface="Wingdings" pitchFamily="2" charset="2"/>
              <a:buChar char="Ø"/>
            </a:pPr>
            <a:r>
              <a:rPr altLang="en-US" lang="en-US"/>
              <a:t>Any accessible vein can be used although arm and hand veins are used most commonly, with leg and foot veins used to a much lesser extent. In infants the scalp veins are sometimes used.</a:t>
            </a:r>
          </a:p>
          <a:p>
            <a:pPr lvl="0">
              <a:buNone/>
            </a:pPr>
            <a:endParaRPr altLang="en-US" lang="en-US"/>
          </a:p>
          <a:p>
            <a:pPr lvl="0">
              <a:buFont typeface="Wingdings" pitchFamily="2" charset="2"/>
              <a:buChar char="Ø"/>
            </a:pPr>
            <a:r>
              <a:rPr altLang="en-US" lang="en-US"/>
              <a:t>The caliber of cannula is commonly indicated in gauge, with 14 being a very large cannula (used in resuscitation settings) and 24-26 the smallest. </a:t>
            </a:r>
          </a:p>
          <a:p>
            <a:pPr lvl="0">
              <a:buFont typeface="Wingdings" pitchFamily="2" charset="2"/>
              <a:buChar char="Ø"/>
            </a:pPr>
            <a:endParaRPr altLang="en-US" lang="en-US"/>
          </a:p>
          <a:p>
            <a:pPr lvl="0"/>
            <a:endParaRPr altLang="en-US" lang="en-US"/>
          </a:p>
        </p:txBody>
      </p:sp>
    </p:spTree>
  </p:cSld>
  <p:clrMapOvr>
    <a:masterClrMapping/>
  </p:clrMapOvr>
  <p:transition spd="slow" advClick="1">
    <p:wheel spokes="1"/>
  </p:transition>
  <p:timing/>
</p:sld>
</file>

<file path=ppt/slides/slide632.xml><?xml version="1.0" encoding="utf-8"?>
<p:sld xmlns:a="http://schemas.openxmlformats.org/drawingml/2006/main" xmlns:r="http://schemas.openxmlformats.org/officeDocument/2006/relationships" xmlns:p="http://schemas.openxmlformats.org/presentationml/2006/main" showMasterSp="1">
  <p:cSld>
    <p:spTree>
      <p:nvGrpSpPr>
        <p:cNvPr id="1729" name=""/>
        <p:cNvGrpSpPr/>
        <p:nvPr/>
      </p:nvGrpSpPr>
      <p:grpSpPr>
        <a:xfrm rot="0">
          <a:off x="0" y="0"/>
          <a:ext cx="0" cy="0"/>
          <a:chOff x="0" y="0"/>
          <a:chExt cx="0" cy="0"/>
        </a:xfrm>
      </p:grpSpPr>
      <p:sp>
        <p:nvSpPr>
          <p:cNvPr id="1049452" name=""/>
          <p:cNvSpPr/>
          <p:nvPr>
            <p:ph sz="full" idx="1"/>
          </p:nvPr>
        </p:nvSpPr>
        <p:spPr>
          <a:xfrm rot="0">
            <a:off x="457200" y="1143000"/>
            <a:ext cx="8229600" cy="51816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lvl="0">
              <a:buFont typeface="Wingdings" pitchFamily="2" charset="2"/>
              <a:buChar char="Ø"/>
            </a:pPr>
            <a:r>
              <a:rPr altLang="en-US" lang="en-US"/>
              <a:t>The most common sizes are 16-gauge (midsize line used for blood donation and transfusion), 18- and 20-gauge (all-purpose line for infusions and blood draws), and 22-gauge (all-purpose pediatric line). </a:t>
            </a:r>
          </a:p>
          <a:p>
            <a:pPr lvl="0">
              <a:buNone/>
            </a:pPr>
            <a:endParaRPr altLang="en-US" lang="en-US"/>
          </a:p>
          <a:p>
            <a:pPr lvl="0">
              <a:buFont typeface="Wingdings" pitchFamily="2" charset="2"/>
              <a:buChar char="Ø"/>
            </a:pPr>
            <a:r>
              <a:rPr altLang="en-US" lang="en-US"/>
              <a:t>12- and 14-gauge peripheral lines are capable of delivering large volumes of fluid extremely fast accounting for their popularity in emergency medicine. These lines are frequently called "large bores" or "trauma lines". </a:t>
            </a:r>
          </a:p>
          <a:p>
            <a:pPr lvl="0">
              <a:buFont typeface="Wingdings" pitchFamily="2" charset="2"/>
              <a:buChar char="Ø"/>
            </a:pPr>
            <a:endParaRPr altLang="en-US" lang="en-US"/>
          </a:p>
        </p:txBody>
      </p:sp>
    </p:spTree>
  </p:cSld>
  <p:clrMapOvr>
    <a:masterClrMapping/>
  </p:clrMapOvr>
  <p:transition spd="slow" advClick="1">
    <p:wheel spokes="1"/>
  </p:transition>
  <p:timing/>
</p:sld>
</file>

<file path=ppt/slides/slide633.xml><?xml version="1.0" encoding="utf-8"?>
<p:sld xmlns:a="http://schemas.openxmlformats.org/drawingml/2006/main" xmlns:r="http://schemas.openxmlformats.org/officeDocument/2006/relationships" xmlns:p="http://schemas.openxmlformats.org/presentationml/2006/main" showMasterSp="1">
  <p:cSld>
    <p:spTree>
      <p:nvGrpSpPr>
        <p:cNvPr id="1730" name=""/>
        <p:cNvGrpSpPr/>
        <p:nvPr/>
      </p:nvGrpSpPr>
      <p:grpSpPr>
        <a:xfrm rot="0">
          <a:off x="0" y="0"/>
          <a:ext cx="0" cy="0"/>
          <a:chOff x="0" y="0"/>
          <a:chExt cx="0" cy="0"/>
        </a:xfrm>
      </p:grpSpPr>
      <p:sp>
        <p:nvSpPr>
          <p:cNvPr id="1049453" name=""/>
          <p:cNvSpPr/>
          <p:nvPr>
            <p:ph sz="full" idx="1"/>
          </p:nvPr>
        </p:nvSpPr>
        <p:spPr>
          <a:xfrm rot="0">
            <a:off x="457200" y="838200"/>
            <a:ext cx="8229600" cy="54864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lvl="0">
              <a:buFont typeface="Wingdings" pitchFamily="2" charset="2"/>
              <a:buChar char="Ø"/>
            </a:pPr>
            <a:r>
              <a:rPr altLang="en-US" lang="en-US"/>
              <a:t>To make the procedure more tolerable for children medical staff may apply a topical local anesthesia for about 45 minutes beforehand.</a:t>
            </a:r>
          </a:p>
          <a:p>
            <a:pPr lvl="0">
              <a:buNone/>
            </a:pPr>
            <a:endParaRPr altLang="en-US" lang="en-US"/>
          </a:p>
          <a:p>
            <a:pPr lvl="0">
              <a:buFont typeface="Wingdings" pitchFamily="2" charset="2"/>
              <a:buChar char="Ø"/>
            </a:pPr>
            <a:r>
              <a:rPr altLang="en-US" lang="en-US"/>
              <a:t>The part of the catheter that remains outside the skin is called the connecting hub; it can be connected to a syringe or an intravenous infusion line, or capped with a heplock, a needleless connection filled with a small amount of heparin solution to prevent clotting, between treatments. </a:t>
            </a:r>
          </a:p>
          <a:p>
            <a:pPr lvl="0">
              <a:buNone/>
            </a:pPr>
            <a:endParaRPr altLang="en-US" lang="en-US"/>
          </a:p>
          <a:p>
            <a:pPr lvl="0">
              <a:buFont typeface="Wingdings" pitchFamily="2" charset="2"/>
              <a:buChar char="Ø"/>
            </a:pPr>
            <a:r>
              <a:rPr altLang="en-US" lang="en-US"/>
              <a:t>Ported cannula have an injection port on the top that is often used to administer medicine.</a:t>
            </a:r>
          </a:p>
          <a:p>
            <a:pPr lvl="0">
              <a:buFont typeface="Wingdings" pitchFamily="2" charset="2"/>
              <a:buChar char="Ø"/>
            </a:pPr>
            <a:endParaRPr altLang="en-US" lang="en-US"/>
          </a:p>
        </p:txBody>
      </p:sp>
    </p:spTree>
  </p:cSld>
  <p:clrMapOvr>
    <a:masterClrMapping/>
  </p:clrMapOvr>
  <p:transition spd="slow" advClick="1">
    <p:wheel spokes="1"/>
  </p:transition>
  <p:timing/>
</p:sld>
</file>

<file path=ppt/slides/slide634.xml><?xml version="1.0" encoding="utf-8"?>
<p:sld xmlns:a="http://schemas.openxmlformats.org/drawingml/2006/main" xmlns:r="http://schemas.openxmlformats.org/officeDocument/2006/relationships" xmlns:p="http://schemas.openxmlformats.org/presentationml/2006/main" showMasterSp="1">
  <p:cSld>
    <p:spTree>
      <p:nvGrpSpPr>
        <p:cNvPr id="1731" name=""/>
        <p:cNvGrpSpPr/>
        <p:nvPr/>
      </p:nvGrpSpPr>
      <p:grpSpPr>
        <a:xfrm rot="0">
          <a:off x="0" y="0"/>
          <a:ext cx="0" cy="0"/>
          <a:chOff x="0" y="0"/>
          <a:chExt cx="0" cy="0"/>
        </a:xfrm>
      </p:grpSpPr>
      <p:sp>
        <p:nvSpPr>
          <p:cNvPr id="1049454" name=""/>
          <p:cNvSpPr/>
          <p:nvPr>
            <p:ph sz="full" idx="1"/>
          </p:nvPr>
        </p:nvSpPr>
        <p:spPr>
          <a:xfrm rot="0">
            <a:off x="457200" y="609600"/>
            <a:ext cx="8229600" cy="57150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lang="en-US"/>
              <a:t>CALCULATING INFUSION RATE</a:t>
            </a:r>
          </a:p>
          <a:p>
            <a:pPr indent="0" lvl="0" marL="0">
              <a:buFont typeface="Wingdings" pitchFamily="2" charset="2"/>
              <a:buChar char="Ø"/>
            </a:pPr>
            <a:r>
              <a:rPr altLang="en-US" lang="en-US"/>
              <a:t>Divide the Total number of milliliters to be given by the Hours in which the solution is to be infused</a:t>
            </a:r>
          </a:p>
          <a:p>
            <a:pPr indent="0" lvl="0" marL="0">
              <a:buNone/>
            </a:pPr>
            <a:r>
              <a:rPr altLang="en-US" b="1" lang="en-US"/>
              <a:t>Example Scenario</a:t>
            </a:r>
            <a:r>
              <a:rPr altLang="en-US" lang="en-US"/>
              <a:t> </a:t>
            </a:r>
          </a:p>
          <a:p>
            <a:pPr indent="0" lvl="0" marL="0">
              <a:buFont typeface="Wingdings" pitchFamily="2" charset="2"/>
              <a:buChar char="Ø"/>
            </a:pPr>
            <a:r>
              <a:rPr altLang="en-US" lang="en-US"/>
              <a:t>If 2400mls of solution to be infused over a 24 hour period: 2400mls/24hours = 100mls to infused per hour  </a:t>
            </a:r>
          </a:p>
          <a:p>
            <a:pPr indent="0" lvl="0" marL="0">
              <a:buFont typeface="Wingdings" pitchFamily="2" charset="2"/>
              <a:buChar char="Ø"/>
            </a:pPr>
            <a:r>
              <a:rPr altLang="en-US" lang="en-US"/>
              <a:t>Then determine the number of drops to be infused per minute by multiplying the Number of ml per hour with the drop factor and then dividing by 60 minutes</a:t>
            </a:r>
          </a:p>
          <a:p>
            <a:pPr indent="0" lvl="0" marL="0">
              <a:buFont typeface="Wingdings" pitchFamily="2" charset="2"/>
              <a:buChar char="Ø"/>
            </a:pPr>
            <a:r>
              <a:rPr altLang="en-US" lang="en-US"/>
              <a:t>If 100mls need to be infused per hour, and the intravenous equipment has a drop factor of 20 drops per 1 ml, then: (100 </a:t>
            </a:r>
            <a:r>
              <a:rPr altLang="en-US" lang="en-US"/>
              <a:t>*20)/60 = 33.3 = 33 drops per minute</a:t>
            </a:r>
          </a:p>
        </p:txBody>
      </p:sp>
    </p:spTree>
  </p:cSld>
  <p:clrMapOvr>
    <a:masterClrMapping/>
  </p:clrMapOvr>
  <p:transition spd="slow" advClick="1">
    <p:wheel spokes="1"/>
  </p:transition>
  <p:timing/>
</p:sld>
</file>

<file path=ppt/slides/slide635.xml><?xml version="1.0" encoding="utf-8"?>
<p:sld xmlns:a="http://schemas.openxmlformats.org/drawingml/2006/main" xmlns:r="http://schemas.openxmlformats.org/officeDocument/2006/relationships" xmlns:p="http://schemas.openxmlformats.org/presentationml/2006/main" showMasterSp="1">
  <p:cSld>
    <p:spTree>
      <p:nvGrpSpPr>
        <p:cNvPr id="1732" name=""/>
        <p:cNvGrpSpPr/>
        <p:nvPr/>
      </p:nvGrpSpPr>
      <p:grpSpPr>
        <a:xfrm rot="0">
          <a:off x="0" y="0"/>
          <a:ext cx="0" cy="0"/>
          <a:chOff x="0" y="0"/>
          <a:chExt cx="0" cy="0"/>
        </a:xfrm>
      </p:grpSpPr>
      <p:sp>
        <p:nvSpPr>
          <p:cNvPr id="1049455" name=""/>
          <p:cNvSpPr/>
          <p:nvPr>
            <p:ph sz="full" idx="1"/>
          </p:nvPr>
        </p:nvSpPr>
        <p:spPr>
          <a:xfrm rot="0">
            <a:off x="457200" y="1295400"/>
            <a:ext cx="8229600" cy="50292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lang="en-US"/>
              <a:t>Flow Rate=</a:t>
            </a:r>
          </a:p>
          <a:p>
            <a:pPr indent="0" lvl="0" marL="0">
              <a:buNone/>
            </a:pPr>
            <a:r>
              <a:rPr altLang="en-US" b="1" lang="en-US"/>
              <a:t>Amount (litres)</a:t>
            </a:r>
            <a:r>
              <a:rPr altLang="en-US" b="1" lang="en-US"/>
              <a:t>*1000</a:t>
            </a:r>
            <a:r>
              <a:rPr altLang="en-US" b="1" lang="en-US"/>
              <a:t>*drop factor</a:t>
            </a:r>
          </a:p>
          <a:p>
            <a:pPr indent="0" lvl="0" marL="0">
              <a:buNone/>
            </a:pPr>
            <a:r>
              <a:rPr altLang="en-US" b="1" lang="en-US"/>
              <a:t>		Hours </a:t>
            </a:r>
            <a:r>
              <a:rPr altLang="en-US" b="1" lang="en-US"/>
              <a:t>*60</a:t>
            </a:r>
          </a:p>
          <a:p>
            <a:pPr indent="0" lvl="0" marL="0">
              <a:buNone/>
            </a:pPr>
            <a:r>
              <a:rPr altLang="en-US" lang="en-US"/>
              <a:t>Calculate the flow rate of the following:</a:t>
            </a:r>
          </a:p>
          <a:p>
            <a:pPr indent="0" lvl="0" marL="0">
              <a:buNone/>
            </a:pPr>
            <a:r>
              <a:rPr altLang="en-US" lang="en-US"/>
              <a:t>1. Mr K is to be infused 3 litres of IV fluids in 24 hours. Calculate the flow rate given the drop factor of 20 drops per minute.</a:t>
            </a:r>
          </a:p>
          <a:p>
            <a:pPr indent="0" lvl="0" marL="0">
              <a:buNone/>
            </a:pPr>
            <a:endParaRPr altLang="en-US" lang="en-US"/>
          </a:p>
          <a:p>
            <a:pPr indent="0" lvl="0" marL="0">
              <a:buNone/>
            </a:pPr>
            <a:r>
              <a:rPr altLang="en-US" lang="en-US"/>
              <a:t>2. Mrs M is to be infused 2.5 litres of IV fluids in 24 hours. Calculate the flow rate given the drop factor of 15 drops per minute.</a:t>
            </a:r>
          </a:p>
        </p:txBody>
      </p:sp>
      <p:cxnSp>
        <p:nvCxnSpPr>
          <p:cNvPr id="3145728" name=""/>
          <p:cNvCxnSpPr>
            <a:cxnSpLocks/>
          </p:cNvCxnSpPr>
          <p:nvPr/>
        </p:nvCxnSpPr>
        <p:spPr>
          <a:xfrm rot="0" flipV="1">
            <a:off x="533400" y="2209800"/>
            <a:ext cx="4724400" cy="76200"/>
          </a:xfrm>
          <a:prstGeom prst="line"/>
          <a:noFill/>
          <a:ln w="9525" cap="flat" cmpd="sng">
            <a:solidFill>
              <a:srgbClr val="88294A">
                <a:alpha val="100000"/>
              </a:srgbClr>
            </a:solidFill>
            <a:prstDash val="solid"/>
            <a:round/>
          </a:ln>
        </p:spPr>
      </p:cxnSp>
    </p:spTree>
  </p:cSld>
  <p:clrMapOvr>
    <a:masterClrMapping/>
  </p:clrMapOvr>
  <p:transition spd="slow" advClick="1">
    <p:wheel spokes="1"/>
  </p:transition>
  <p:timing/>
</p:sld>
</file>

<file path=ppt/slides/slide636.xml><?xml version="1.0" encoding="utf-8"?>
<p:sld xmlns:a="http://schemas.openxmlformats.org/drawingml/2006/main" xmlns:r="http://schemas.openxmlformats.org/officeDocument/2006/relationships" xmlns:p="http://schemas.openxmlformats.org/presentationml/2006/main" showMasterSp="1">
  <p:cSld>
    <p:spTree>
      <p:nvGrpSpPr>
        <p:cNvPr id="1733" name=""/>
        <p:cNvGrpSpPr/>
        <p:nvPr/>
      </p:nvGrpSpPr>
      <p:grpSpPr>
        <a:xfrm rot="0">
          <a:off x="0" y="0"/>
          <a:ext cx="0" cy="0"/>
          <a:chOff x="0" y="0"/>
          <a:chExt cx="0" cy="0"/>
        </a:xfrm>
      </p:grpSpPr>
      <p:sp>
        <p:nvSpPr>
          <p:cNvPr id="1049456" name=""/>
          <p:cNvSpPr/>
          <p:nvPr>
            <p:ph sz="full" idx="1"/>
          </p:nvPr>
        </p:nvSpPr>
        <p:spPr>
          <a:xfrm rot="0">
            <a:off x="457200" y="838200"/>
            <a:ext cx="8229600" cy="54864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lang="en-US"/>
              <a:t>Factors Influencing the Rate</a:t>
            </a:r>
          </a:p>
          <a:p>
            <a:pPr indent="0" lvl="0" marL="0">
              <a:buFont typeface="Wingdings" pitchFamily="2" charset="2"/>
              <a:buChar char="Ø"/>
            </a:pPr>
            <a:r>
              <a:rPr altLang="en-US" b="1" i="1" lang="en-US"/>
              <a:t>Length of the Tubing</a:t>
            </a:r>
            <a:r>
              <a:rPr altLang="en-US" lang="en-US"/>
              <a:t>: The larger the tube, the slower the rate</a:t>
            </a:r>
          </a:p>
          <a:p>
            <a:pPr indent="0" lvl="0" marL="0">
              <a:buFont typeface="Wingdings" pitchFamily="2" charset="2"/>
              <a:buChar char="Ø"/>
            </a:pPr>
            <a:r>
              <a:rPr altLang="en-US" b="1" i="1" lang="en-US"/>
              <a:t>Height of IV fluids: </a:t>
            </a:r>
            <a:r>
              <a:rPr altLang="en-US" lang="en-US"/>
              <a:t>The higher the fluid, the faster the rate</a:t>
            </a:r>
          </a:p>
          <a:p>
            <a:pPr indent="0" lvl="0" marL="0">
              <a:buFont typeface="Wingdings" pitchFamily="2" charset="2"/>
              <a:buChar char="Ø"/>
            </a:pPr>
            <a:r>
              <a:rPr altLang="en-US" b="1" i="1" lang="en-US"/>
              <a:t>Position of cannula: </a:t>
            </a:r>
            <a:r>
              <a:rPr altLang="en-US" lang="en-US"/>
              <a:t>Cannula next to a bone/joint results to a lower rate</a:t>
            </a:r>
          </a:p>
          <a:p>
            <a:pPr indent="0" lvl="0" marL="0">
              <a:buFont typeface="Wingdings" pitchFamily="2" charset="2"/>
              <a:buChar char="Ø"/>
            </a:pPr>
            <a:r>
              <a:rPr altLang="en-US" b="1" i="1" lang="en-US"/>
              <a:t>Position of the patient:</a:t>
            </a:r>
            <a:r>
              <a:rPr altLang="en-US" lang="en-US"/>
              <a:t> </a:t>
            </a:r>
            <a:r>
              <a:rPr altLang="en-US" lang="en-US"/>
              <a:t>Lying down position has a slower rate while sitting up has a faster rate</a:t>
            </a:r>
          </a:p>
          <a:p>
            <a:pPr indent="0" lvl="0" marL="0">
              <a:buFont typeface="Wingdings" pitchFamily="2" charset="2"/>
              <a:buChar char="Ø"/>
            </a:pPr>
            <a:r>
              <a:rPr altLang="en-US" b="1" i="1" lang="en-US"/>
              <a:t>Size of the cannula: </a:t>
            </a:r>
            <a:r>
              <a:rPr altLang="en-US" lang="en-US"/>
              <a:t>The larger the cannula, the faster the rate</a:t>
            </a:r>
          </a:p>
        </p:txBody>
      </p:sp>
    </p:spTree>
  </p:cSld>
  <p:clrMapOvr>
    <a:masterClrMapping/>
  </p:clrMapOvr>
  <p:transition spd="slow" advClick="1">
    <p:wheel spokes="1"/>
  </p:transition>
  <p:timing/>
</p:sld>
</file>

<file path=ppt/slides/slide637.xml><?xml version="1.0" encoding="utf-8"?>
<p:sld xmlns:a="http://schemas.openxmlformats.org/drawingml/2006/main" xmlns:r="http://schemas.openxmlformats.org/officeDocument/2006/relationships" xmlns:p="http://schemas.openxmlformats.org/presentationml/2006/main" showMasterSp="1">
  <p:cSld>
    <p:spTree>
      <p:nvGrpSpPr>
        <p:cNvPr id="1734" name=""/>
        <p:cNvGrpSpPr/>
        <p:nvPr/>
      </p:nvGrpSpPr>
      <p:grpSpPr>
        <a:xfrm rot="0">
          <a:off x="0" y="0"/>
          <a:ext cx="0" cy="0"/>
          <a:chOff x="0" y="0"/>
          <a:chExt cx="0" cy="0"/>
        </a:xfrm>
      </p:grpSpPr>
      <p:sp>
        <p:nvSpPr>
          <p:cNvPr id="1049457" name=""/>
          <p:cNvSpPr/>
          <p:nvPr>
            <p:ph sz="full" idx="1"/>
          </p:nvPr>
        </p:nvSpPr>
        <p:spPr>
          <a:xfrm rot="0">
            <a:off x="457200" y="533400"/>
            <a:ext cx="8229600" cy="59436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lang="en-US"/>
              <a:t>Monitoring the Rate of Infusion</a:t>
            </a:r>
          </a:p>
          <a:p>
            <a:pPr indent="0" lvl="0" marL="0">
              <a:buFont typeface="Wingdings" pitchFamily="2" charset="2"/>
              <a:buChar char="Ø"/>
            </a:pPr>
            <a:r>
              <a:rPr altLang="en-US" lang="en-US"/>
              <a:t>M</a:t>
            </a:r>
            <a:r>
              <a:rPr altLang="en-US" lang="en-US"/>
              <a:t>aintain the proper rate of flow </a:t>
            </a:r>
          </a:p>
          <a:p>
            <a:pPr indent="0" lvl="0" marL="0">
              <a:buNone/>
            </a:pPr>
            <a:endParaRPr altLang="en-US" lang="en-US"/>
          </a:p>
          <a:p>
            <a:pPr indent="0" lvl="0" marL="0">
              <a:buFont typeface="Wingdings" pitchFamily="2" charset="2"/>
              <a:buChar char="Ø"/>
            </a:pPr>
            <a:r>
              <a:rPr altLang="en-US" lang="en-US"/>
              <a:t>Make timely observations at least every hour to determine that the volume of intravenous solution is infusing according to schedule. </a:t>
            </a:r>
          </a:p>
          <a:p>
            <a:pPr indent="0" lvl="0" marL="0">
              <a:buNone/>
            </a:pPr>
            <a:endParaRPr altLang="en-US" lang="en-US"/>
          </a:p>
          <a:p>
            <a:pPr indent="0" lvl="0" marL="0">
              <a:buFont typeface="Wingdings" pitchFamily="2" charset="2"/>
              <a:buChar char="Ø"/>
            </a:pPr>
            <a:r>
              <a:rPr altLang="en-US" lang="en-US"/>
              <a:t>Label the container at points indicating the amounts that should be infusing hour by hour so that at a glance you are able to tell whether the solution is being infused at proper hourly rate.</a:t>
            </a:r>
          </a:p>
        </p:txBody>
      </p:sp>
    </p:spTree>
  </p:cSld>
  <p:clrMapOvr>
    <a:masterClrMapping/>
  </p:clrMapOvr>
  <p:transition spd="slow" advClick="1">
    <p:wheel spokes="1"/>
  </p:transition>
  <p:timing/>
</p:sld>
</file>

<file path=ppt/slides/slide638.xml><?xml version="1.0" encoding="utf-8"?>
<p:sld xmlns:a="http://schemas.openxmlformats.org/drawingml/2006/main" xmlns:r="http://schemas.openxmlformats.org/officeDocument/2006/relationships" xmlns:p="http://schemas.openxmlformats.org/presentationml/2006/main" showMasterSp="1">
  <p:cSld>
    <p:spTree>
      <p:nvGrpSpPr>
        <p:cNvPr id="1735" name=""/>
        <p:cNvGrpSpPr/>
        <p:nvPr/>
      </p:nvGrpSpPr>
      <p:grpSpPr>
        <a:xfrm rot="0">
          <a:off x="0" y="0"/>
          <a:ext cx="0" cy="0"/>
          <a:chOff x="0" y="0"/>
          <a:chExt cx="0" cy="0"/>
        </a:xfrm>
      </p:grpSpPr>
      <p:sp>
        <p:nvSpPr>
          <p:cNvPr id="1049458" name=""/>
          <p:cNvSpPr/>
          <p:nvPr>
            <p:ph sz="full" idx="1"/>
          </p:nvPr>
        </p:nvSpPr>
        <p:spPr>
          <a:xfrm rot="0">
            <a:off x="457200" y="914400"/>
            <a:ext cx="8229600" cy="54102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lang="en-US"/>
              <a:t>Care of Patients</a:t>
            </a:r>
          </a:p>
          <a:p>
            <a:pPr indent="0" lvl="0" marL="0">
              <a:buFont typeface="Wingdings" pitchFamily="2" charset="2"/>
              <a:buChar char="Ø"/>
            </a:pPr>
            <a:r>
              <a:rPr altLang="en-US" lang="en-US"/>
              <a:t>Maintain personal hygiene</a:t>
            </a:r>
          </a:p>
          <a:p>
            <a:pPr indent="0" lvl="0" marL="0">
              <a:buFont typeface="Wingdings" pitchFamily="2" charset="2"/>
              <a:buChar char="Ø"/>
            </a:pPr>
            <a:r>
              <a:rPr altLang="en-US" lang="en-US"/>
              <a:t>Maintain the infusion</a:t>
            </a:r>
          </a:p>
          <a:p>
            <a:pPr indent="0" lvl="0" marL="0">
              <a:buFont typeface="Wingdings" pitchFamily="2" charset="2"/>
              <a:buChar char="Ø"/>
            </a:pPr>
            <a:r>
              <a:rPr altLang="en-US" lang="en-US"/>
              <a:t>Inspect and dress the vein puncture site</a:t>
            </a:r>
          </a:p>
          <a:p>
            <a:pPr indent="0" lvl="0" marL="0">
              <a:buFont typeface="Wingdings" pitchFamily="2" charset="2"/>
              <a:buChar char="Ø"/>
            </a:pPr>
            <a:r>
              <a:rPr altLang="en-US" lang="en-US"/>
              <a:t>Maintain aseptic technique when changing on the dressing the vein puncture site</a:t>
            </a:r>
          </a:p>
          <a:p>
            <a:pPr indent="0" lvl="0" marL="0">
              <a:buFont typeface="Wingdings" pitchFamily="2" charset="2"/>
              <a:buChar char="Ø"/>
            </a:pPr>
            <a:r>
              <a:rPr altLang="en-US" lang="en-US"/>
              <a:t>Take care when changing solution containers or infusion tubing</a:t>
            </a:r>
          </a:p>
          <a:p>
            <a:pPr indent="0" lvl="0" marL="0">
              <a:buFont typeface="Wingdings" pitchFamily="2" charset="2"/>
              <a:buChar char="Ø"/>
            </a:pPr>
            <a:r>
              <a:rPr altLang="en-US" lang="en-US"/>
              <a:t>Maintain the input/output chart</a:t>
            </a:r>
          </a:p>
          <a:p>
            <a:pPr indent="0" lvl="0" marL="0">
              <a:buFont typeface="Wingdings" pitchFamily="2" charset="2"/>
              <a:buChar char="Ø"/>
            </a:pPr>
            <a:r>
              <a:rPr altLang="en-US" lang="en-US"/>
              <a:t>Monitor for complications e.g. dyspnea, noisy breathing and coughing. Respiratory and cardiac problems are caused by circulatory overload.</a:t>
            </a:r>
          </a:p>
          <a:p>
            <a:pPr indent="0" lvl="0" marL="0"/>
            <a:endParaRPr altLang="en-US" lang="en-US"/>
          </a:p>
          <a:p>
            <a:pPr indent="0" lvl="0" marL="0"/>
            <a:endParaRPr altLang="en-US" lang="en-US"/>
          </a:p>
          <a:p>
            <a:pPr indent="0" lvl="0" marL="0"/>
            <a:endParaRPr altLang="en-US" lang="en-US"/>
          </a:p>
        </p:txBody>
      </p:sp>
    </p:spTree>
  </p:cSld>
  <p:clrMapOvr>
    <a:masterClrMapping/>
  </p:clrMapOvr>
  <p:transition spd="slow" advClick="1">
    <p:wheel spokes="1"/>
  </p:transition>
  <p:timing/>
</p:sld>
</file>

<file path=ppt/slides/slide639.xml><?xml version="1.0" encoding="utf-8"?>
<p:sld xmlns:a="http://schemas.openxmlformats.org/drawingml/2006/main" xmlns:r="http://schemas.openxmlformats.org/officeDocument/2006/relationships" xmlns:p="http://schemas.openxmlformats.org/presentationml/2006/main" showMasterSp="1">
  <p:cSld>
    <p:spTree>
      <p:nvGrpSpPr>
        <p:cNvPr id="1736" name=""/>
        <p:cNvGrpSpPr/>
        <p:nvPr/>
      </p:nvGrpSpPr>
      <p:grpSpPr>
        <a:xfrm rot="0">
          <a:off x="0" y="0"/>
          <a:ext cx="0" cy="0"/>
          <a:chOff x="0" y="0"/>
          <a:chExt cx="0" cy="0"/>
        </a:xfrm>
      </p:grpSpPr>
      <p:sp>
        <p:nvSpPr>
          <p:cNvPr id="1049459" name=""/>
          <p:cNvSpPr/>
          <p:nvPr>
            <p:ph sz="full" idx="1"/>
          </p:nvPr>
        </p:nvSpPr>
        <p:spPr>
          <a:xfrm rot="0">
            <a:off x="457200" y="990600"/>
            <a:ext cx="8229600" cy="53340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lang="en-US"/>
              <a:t>Purpose of Input / Output Record</a:t>
            </a:r>
          </a:p>
          <a:p>
            <a:pPr indent="0" lvl="0" marL="0">
              <a:buFont typeface="Wingdings" pitchFamily="2" charset="2"/>
              <a:buChar char="Ø"/>
            </a:pPr>
            <a:r>
              <a:rPr altLang="en-US" lang="en-US"/>
              <a:t>Helps in decision making during fluid therapy</a:t>
            </a:r>
          </a:p>
          <a:p>
            <a:pPr indent="0" lvl="0" marL="0">
              <a:buFont typeface="Wingdings" pitchFamily="2" charset="2"/>
              <a:buChar char="Ø"/>
            </a:pPr>
            <a:r>
              <a:rPr altLang="en-US" lang="en-US"/>
              <a:t>Used to assess the effectiveness of medication e.g. diuretics</a:t>
            </a:r>
          </a:p>
          <a:p>
            <a:pPr indent="0" lvl="0" marL="0">
              <a:buFont typeface="Wingdings" pitchFamily="2" charset="2"/>
              <a:buChar char="Ø"/>
            </a:pPr>
            <a:r>
              <a:rPr altLang="en-US" lang="en-US"/>
              <a:t>Used to establish elimination pattern</a:t>
            </a:r>
          </a:p>
          <a:p>
            <a:pPr indent="0" lvl="0" marL="0">
              <a:buNone/>
            </a:pPr>
            <a:endParaRPr altLang="en-US" lang="en-US"/>
          </a:p>
          <a:p>
            <a:pPr indent="0" lvl="0" marL="0">
              <a:buNone/>
            </a:pPr>
            <a:r>
              <a:rPr altLang="en-US" b="1" lang="en-US"/>
              <a:t>Note:</a:t>
            </a:r>
          </a:p>
          <a:p>
            <a:pPr indent="0" lvl="0" marL="0">
              <a:buNone/>
            </a:pPr>
            <a:r>
              <a:rPr altLang="en-US" b="1" i="1" lang="en-US"/>
              <a:t>Inputs include</a:t>
            </a:r>
            <a:r>
              <a:rPr altLang="en-US" lang="en-US"/>
              <a:t>: Oral fluids and IV fluids</a:t>
            </a:r>
          </a:p>
          <a:p>
            <a:pPr indent="0" lvl="0" marL="0">
              <a:buNone/>
            </a:pPr>
            <a:r>
              <a:rPr altLang="en-US" b="1" i="1" lang="en-US"/>
              <a:t>Outputs include: </a:t>
            </a:r>
            <a:r>
              <a:rPr altLang="en-US" lang="en-US"/>
              <a:t>Urine, vomitus, bleeding, watery stool, wound drainage, suction secretions</a:t>
            </a:r>
          </a:p>
        </p:txBody>
      </p:sp>
    </p:spTree>
  </p:cSld>
  <p:clrMapOvr>
    <a:masterClrMapping/>
  </p:clrMapOvr>
  <p:transition spd="slow" advClick="1">
    <p:wheel spokes="1"/>
  </p:transition>
  <p:timing/>
</p:sld>
</file>

<file path=ppt/slides/slide64.xml><?xml version="1.0" encoding="utf-8"?>
<p:sld xmlns:a="http://schemas.openxmlformats.org/drawingml/2006/main" xmlns:r="http://schemas.openxmlformats.org/officeDocument/2006/relationships" xmlns:p="http://schemas.openxmlformats.org/presentationml/2006/main" showMasterSp="1">
  <p:cSld>
    <p:spTree>
      <p:nvGrpSpPr>
        <p:cNvPr id="1146" name=""/>
        <p:cNvGrpSpPr/>
        <p:nvPr/>
      </p:nvGrpSpPr>
      <p:grpSpPr>
        <a:xfrm rot="0">
          <a:off x="0" y="0"/>
          <a:ext cx="0" cy="0"/>
          <a:chOff x="0" y="0"/>
          <a:chExt cx="0" cy="0"/>
        </a:xfrm>
      </p:grpSpPr>
      <p:sp>
        <p:nvSpPr>
          <p:cNvPr id="1048677" name=""/>
          <p:cNvSpPr/>
          <p:nvPr>
            <p:ph sz="full" idx="1"/>
          </p:nvPr>
        </p:nvSpPr>
        <p:spPr>
          <a:xfrm rot="0">
            <a:off x="457200" y="838200"/>
            <a:ext cx="8229600" cy="5287962"/>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eaLnBrk="1" hangingPunct="1" indent="0" latinLnBrk="1" lvl="0" marL="0">
              <a:buClr>
                <a:srgbClr val="DE6C36"/>
              </a:buClr>
              <a:buFont typeface="Arial" pitchFamily="0" charset="0"/>
              <a:buNone/>
            </a:pPr>
            <a:r>
              <a:rPr altLang="en-US" b="1" lang="en-US"/>
              <a:t>Nurses and Practice</a:t>
            </a:r>
          </a:p>
          <a:p>
            <a:pPr eaLnBrk="1" hangingPunct="1" indent="0" latinLnBrk="1" lvl="0" marL="0">
              <a:buClr>
                <a:srgbClr val="DE6C36"/>
              </a:buClr>
              <a:buFont typeface="Wingdings" pitchFamily="2" charset="2"/>
              <a:buChar char="Ø"/>
            </a:pPr>
            <a:r>
              <a:rPr altLang="en-US" lang="en-US"/>
              <a:t>The nurse carries personal responsibility for nurse practice and for maintaining competence by continual learning.</a:t>
            </a:r>
          </a:p>
          <a:p>
            <a:pPr eaLnBrk="1" hangingPunct="1" indent="0" latinLnBrk="1" lvl="0" marL="0">
              <a:buClr>
                <a:srgbClr val="DE6C36"/>
              </a:buClr>
              <a:buFont typeface="Wingdings" pitchFamily="2" charset="2"/>
              <a:buChar char="Ø"/>
            </a:pPr>
            <a:endParaRPr altLang="en-US" lang="en-US"/>
          </a:p>
          <a:p>
            <a:pPr eaLnBrk="1" hangingPunct="1" indent="0" latinLnBrk="1" lvl="0" marL="0">
              <a:buClr>
                <a:srgbClr val="DE6C36"/>
              </a:buClr>
              <a:buFont typeface="Wingdings" pitchFamily="2" charset="2"/>
              <a:buChar char="Ø"/>
            </a:pPr>
            <a:r>
              <a:rPr altLang="en-US" lang="en-US"/>
              <a:t>S/he maintains the highest standards of nursing care possible within the reality of a specific situation.</a:t>
            </a:r>
          </a:p>
          <a:p>
            <a:pPr eaLnBrk="1" hangingPunct="1" indent="0" latinLnBrk="1" lvl="0" marL="0">
              <a:buClr>
                <a:srgbClr val="DE6C36"/>
              </a:buClr>
              <a:buFont typeface="Wingdings" pitchFamily="2" charset="2"/>
              <a:buChar char="Ø"/>
            </a:pPr>
            <a:r>
              <a:rPr altLang="en-US" lang="en-US"/>
              <a:t> </a:t>
            </a:r>
          </a:p>
          <a:p>
            <a:pPr eaLnBrk="1" hangingPunct="1" indent="0" latinLnBrk="1" lvl="0" marL="0">
              <a:buClr>
                <a:srgbClr val="DE6C36"/>
              </a:buClr>
              <a:buFont typeface="Wingdings" pitchFamily="2" charset="2"/>
              <a:buChar char="Ø"/>
            </a:pPr>
            <a:r>
              <a:rPr altLang="en-US" lang="en-US"/>
              <a:t>S/he uses judgment in relation to individual competence when accepting and delegating responsibilities.</a:t>
            </a:r>
          </a:p>
          <a:p>
            <a:pPr eaLnBrk="1" hangingPunct="1" indent="0" latinLnBrk="1" lvl="0" marL="0">
              <a:buClr>
                <a:srgbClr val="DE6C36"/>
              </a:buClr>
              <a:buFont typeface="Arial" pitchFamily="0" charset="0"/>
              <a:buNone/>
            </a:pPr>
            <a:endParaRPr altLang="en-US" lang="en-US"/>
          </a:p>
          <a:p>
            <a:pPr eaLnBrk="1" hangingPunct="1" indent="0" latinLnBrk="1" lvl="0" marL="0">
              <a:buClr>
                <a:srgbClr val="DE6C36"/>
              </a:buClr>
            </a:pPr>
            <a:endParaRPr altLang="en-US" lang="en-US"/>
          </a:p>
        </p:txBody>
      </p:sp>
    </p:spTree>
  </p:cSld>
  <p:clrMapOvr>
    <a:masterClrMapping/>
  </p:clrMapOvr>
  <p:transition spd="slow" advClick="1">
    <p:wheel spokes="1"/>
  </p:transition>
  <p:timing/>
</p:sld>
</file>

<file path=ppt/slides/slide640.xml><?xml version="1.0" encoding="utf-8"?>
<p:sld xmlns:a="http://schemas.openxmlformats.org/drawingml/2006/main" xmlns:r="http://schemas.openxmlformats.org/officeDocument/2006/relationships" xmlns:p="http://schemas.openxmlformats.org/presentationml/2006/main" showMasterSp="1">
  <p:cSld>
    <p:spTree>
      <p:nvGrpSpPr>
        <p:cNvPr id="1737" name=""/>
        <p:cNvGrpSpPr/>
        <p:nvPr/>
      </p:nvGrpSpPr>
      <p:grpSpPr>
        <a:xfrm rot="0">
          <a:off x="0" y="0"/>
          <a:ext cx="0" cy="0"/>
          <a:chOff x="0" y="0"/>
          <a:chExt cx="0" cy="0"/>
        </a:xfrm>
      </p:grpSpPr>
      <p:sp>
        <p:nvSpPr>
          <p:cNvPr id="1049460" name=""/>
          <p:cNvSpPr/>
          <p:nvPr>
            <p:ph sz="full" idx="1"/>
          </p:nvPr>
        </p:nvSpPr>
        <p:spPr>
          <a:xfrm rot="0">
            <a:off x="457200" y="990600"/>
            <a:ext cx="8229600" cy="53340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lang="en-US"/>
              <a:t>Patient Education</a:t>
            </a:r>
          </a:p>
          <a:p>
            <a:pPr indent="0" lvl="0" marL="0">
              <a:buFont typeface="Wingdings" pitchFamily="2" charset="2"/>
              <a:buChar char="Ø"/>
            </a:pPr>
            <a:r>
              <a:rPr altLang="en-US" lang="en-US"/>
              <a:t>Tell patient not to discard any urine or body fluid without notifying the nurse</a:t>
            </a:r>
          </a:p>
          <a:p>
            <a:pPr indent="0" lvl="0" marL="0">
              <a:buFont typeface="Wingdings" pitchFamily="2" charset="2"/>
              <a:buChar char="Ø"/>
            </a:pPr>
            <a:r>
              <a:rPr altLang="en-US" lang="en-US"/>
              <a:t>Instruct the patient not to take anything per oral without informing the nurse</a:t>
            </a:r>
          </a:p>
          <a:p>
            <a:pPr indent="0" lvl="0" marL="0">
              <a:buFont typeface="Wingdings" pitchFamily="2" charset="2"/>
              <a:buChar char="Ø"/>
            </a:pPr>
            <a:r>
              <a:rPr altLang="en-US" lang="en-US"/>
              <a:t>Advise the patient to call the nurse if the IV fluids stop flowing or there is a leakage.</a:t>
            </a:r>
          </a:p>
        </p:txBody>
      </p:sp>
    </p:spTree>
  </p:cSld>
  <p:clrMapOvr>
    <a:masterClrMapping/>
  </p:clrMapOvr>
  <p:transition spd="slow" advClick="1">
    <p:wheel spokes="1"/>
  </p:transition>
  <p:timing/>
</p:sld>
</file>

<file path=ppt/slides/slide641.xml><?xml version="1.0" encoding="utf-8"?>
<p:sld xmlns:a="http://schemas.openxmlformats.org/drawingml/2006/main" xmlns:r="http://schemas.openxmlformats.org/officeDocument/2006/relationships" xmlns:p="http://schemas.openxmlformats.org/presentationml/2006/main" showMasterSp="1">
  <p:cSld>
    <p:spTree>
      <p:nvGrpSpPr>
        <p:cNvPr id="1738" name=""/>
        <p:cNvGrpSpPr/>
        <p:nvPr/>
      </p:nvGrpSpPr>
      <p:grpSpPr>
        <a:xfrm rot="0">
          <a:off x="0" y="0"/>
          <a:ext cx="0" cy="0"/>
          <a:chOff x="0" y="0"/>
          <a:chExt cx="0" cy="0"/>
        </a:xfrm>
      </p:grpSpPr>
      <p:sp>
        <p:nvSpPr>
          <p:cNvPr id="1049461" name=""/>
          <p:cNvSpPr/>
          <p:nvPr>
            <p:ph sz="full" idx="1"/>
          </p:nvPr>
        </p:nvSpPr>
        <p:spPr>
          <a:xfrm rot="0">
            <a:off x="457200" y="1143000"/>
            <a:ext cx="8229600" cy="51816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lang="en-US"/>
              <a:t>Observe the venipuncture site for following:</a:t>
            </a:r>
          </a:p>
          <a:p>
            <a:pPr indent="0" lvl="0" marL="0">
              <a:buFont typeface="Wingdings" pitchFamily="2" charset="2"/>
              <a:buChar char="Ø"/>
            </a:pPr>
            <a:r>
              <a:rPr altLang="en-US" lang="en-US"/>
              <a:t>A slow rate</a:t>
            </a:r>
          </a:p>
          <a:p>
            <a:pPr indent="0" lvl="0" marL="0">
              <a:buFont typeface="Wingdings" pitchFamily="2" charset="2"/>
              <a:buChar char="Ø"/>
            </a:pPr>
            <a:r>
              <a:rPr altLang="en-US" lang="en-US"/>
              <a:t>No flow of solution</a:t>
            </a:r>
          </a:p>
          <a:p>
            <a:pPr indent="0" lvl="0" marL="0">
              <a:buFont typeface="Wingdings" pitchFamily="2" charset="2"/>
              <a:buChar char="Ø"/>
            </a:pPr>
            <a:r>
              <a:rPr altLang="en-US" lang="en-US"/>
              <a:t>Swelling in the area of the vein puncture site</a:t>
            </a:r>
          </a:p>
          <a:p>
            <a:pPr indent="0" lvl="0" marL="0">
              <a:buFont typeface="Wingdings" pitchFamily="2" charset="2"/>
              <a:buChar char="Ø"/>
            </a:pPr>
            <a:r>
              <a:rPr altLang="en-US" lang="en-US"/>
              <a:t>A burning sensation</a:t>
            </a:r>
          </a:p>
          <a:p>
            <a:pPr indent="0" lvl="0" marL="0">
              <a:buFont typeface="Wingdings" pitchFamily="2" charset="2"/>
              <a:buChar char="Ø"/>
            </a:pPr>
            <a:r>
              <a:rPr altLang="en-US" lang="en-US"/>
              <a:t>Local pallor of the skin</a:t>
            </a:r>
          </a:p>
          <a:p>
            <a:pPr indent="0" lvl="0" marL="0">
              <a:buFont typeface="Wingdings" pitchFamily="2" charset="2"/>
              <a:buChar char="Ø"/>
            </a:pPr>
            <a:r>
              <a:rPr altLang="en-US" lang="en-US"/>
              <a:t>Coldness</a:t>
            </a:r>
          </a:p>
        </p:txBody>
      </p:sp>
    </p:spTree>
  </p:cSld>
  <p:clrMapOvr>
    <a:masterClrMapping/>
  </p:clrMapOvr>
  <p:transition spd="slow" advClick="1">
    <p:wheel spokes="1"/>
  </p:transition>
  <p:timing/>
</p:sld>
</file>

<file path=ppt/slides/slide642.xml><?xml version="1.0" encoding="utf-8"?>
<p:sld xmlns:a="http://schemas.openxmlformats.org/drawingml/2006/main" xmlns:r="http://schemas.openxmlformats.org/officeDocument/2006/relationships" xmlns:p="http://schemas.openxmlformats.org/presentationml/2006/main" showMasterSp="1">
  <p:cSld>
    <p:spTree>
      <p:nvGrpSpPr>
        <p:cNvPr id="1739" name=""/>
        <p:cNvGrpSpPr/>
        <p:nvPr/>
      </p:nvGrpSpPr>
      <p:grpSpPr>
        <a:xfrm rot="0">
          <a:off x="0" y="0"/>
          <a:ext cx="0" cy="0"/>
          <a:chOff x="0" y="0"/>
          <a:chExt cx="0" cy="0"/>
        </a:xfrm>
      </p:grpSpPr>
      <p:sp>
        <p:nvSpPr>
          <p:cNvPr id="1049462" name=""/>
          <p:cNvSpPr/>
          <p:nvPr>
            <p:ph sz="full" idx="1"/>
          </p:nvPr>
        </p:nvSpPr>
        <p:spPr>
          <a:xfrm rot="0">
            <a:off x="457200" y="685800"/>
            <a:ext cx="8229600" cy="56388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lang="en-US"/>
              <a:t>If any of the above occur:</a:t>
            </a:r>
          </a:p>
          <a:p>
            <a:pPr indent="0" lvl="0" marL="0">
              <a:buFont typeface="Wingdings" pitchFamily="2" charset="2"/>
              <a:buChar char="Ø"/>
            </a:pPr>
            <a:r>
              <a:rPr altLang="en-US" lang="en-US"/>
              <a:t>Remove the needle/cannula and check for phlebitis, which may occur when a solution is irritating to the vein or the vein-puncture device remains in the same site for a prolonged period of time. This is evident by the area being red, warm, swollen and painful. </a:t>
            </a:r>
          </a:p>
          <a:p>
            <a:pPr indent="0" lvl="0" marL="0">
              <a:buNone/>
            </a:pPr>
            <a:endParaRPr altLang="en-US" lang="en-US"/>
          </a:p>
          <a:p>
            <a:pPr indent="0" lvl="0" marL="0">
              <a:buFont typeface="Wingdings" pitchFamily="2" charset="2"/>
              <a:buChar char="Ø"/>
            </a:pPr>
            <a:r>
              <a:rPr altLang="en-US" lang="en-US"/>
              <a:t>Select a new site for introducing additional solution</a:t>
            </a:r>
          </a:p>
          <a:p>
            <a:pPr indent="0" lvl="0" marL="0">
              <a:buNone/>
            </a:pPr>
            <a:endParaRPr altLang="en-US" lang="en-US"/>
          </a:p>
          <a:p>
            <a:pPr indent="0" lvl="0" marL="0">
              <a:buFont typeface="Wingdings" pitchFamily="2" charset="2"/>
              <a:buChar char="Ø"/>
            </a:pPr>
            <a:r>
              <a:rPr altLang="en-US" lang="en-US"/>
              <a:t>Elevate the arm and place warm compresses over the area of inflammation for 20 to 30 minutes, three to four times a day for one to two days</a:t>
            </a:r>
          </a:p>
        </p:txBody>
      </p:sp>
    </p:spTree>
  </p:cSld>
  <p:clrMapOvr>
    <a:masterClrMapping/>
  </p:clrMapOvr>
  <p:transition spd="slow" advClick="1">
    <p:wheel spokes="1"/>
  </p:transition>
  <p:timing/>
</p:sld>
</file>

<file path=ppt/slides/slide643.xml><?xml version="1.0" encoding="utf-8"?>
<p:sld xmlns:a="http://schemas.openxmlformats.org/drawingml/2006/main" xmlns:r="http://schemas.openxmlformats.org/officeDocument/2006/relationships" xmlns:p="http://schemas.openxmlformats.org/presentationml/2006/main" showMasterSp="1">
  <p:cSld>
    <p:spTree>
      <p:nvGrpSpPr>
        <p:cNvPr id="1740" name=""/>
        <p:cNvGrpSpPr/>
        <p:nvPr/>
      </p:nvGrpSpPr>
      <p:grpSpPr>
        <a:xfrm rot="0">
          <a:off x="0" y="0"/>
          <a:ext cx="0" cy="0"/>
          <a:chOff x="0" y="0"/>
          <a:chExt cx="0" cy="0"/>
        </a:xfrm>
      </p:grpSpPr>
      <p:sp>
        <p:nvSpPr>
          <p:cNvPr id="1049463" name=""/>
          <p:cNvSpPr/>
          <p:nvPr>
            <p:ph sz="full" idx="1"/>
          </p:nvPr>
        </p:nvSpPr>
        <p:spPr>
          <a:xfrm rot="0">
            <a:off x="457200" y="1219200"/>
            <a:ext cx="8229600" cy="48006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lvl="0">
              <a:buFont typeface="Wingdings" pitchFamily="2" charset="2"/>
              <a:buChar char="Ø"/>
            </a:pPr>
            <a:r>
              <a:rPr altLang="en-US" lang="en-US"/>
              <a:t>Notify the doctor if the fluid contained a drug that may cause injury to tissue</a:t>
            </a:r>
          </a:p>
          <a:p>
            <a:pPr lvl="0">
              <a:buNone/>
            </a:pPr>
            <a:endParaRPr altLang="en-US" lang="en-US"/>
          </a:p>
          <a:p>
            <a:pPr lvl="0">
              <a:buFont typeface="Wingdings" pitchFamily="2" charset="2"/>
              <a:buChar char="Ø"/>
            </a:pPr>
            <a:r>
              <a:rPr altLang="en-US" lang="en-US"/>
              <a:t>Avoid further use of vein</a:t>
            </a:r>
          </a:p>
          <a:p>
            <a:pPr lvl="0">
              <a:buNone/>
            </a:pPr>
            <a:endParaRPr altLang="en-US" lang="en-US"/>
          </a:p>
          <a:p>
            <a:pPr lvl="0">
              <a:buFont typeface="Wingdings" pitchFamily="2" charset="2"/>
              <a:buChar char="Ø"/>
            </a:pPr>
            <a:r>
              <a:rPr altLang="en-US" lang="en-US"/>
              <a:t>Remove the vein-puncture device</a:t>
            </a:r>
          </a:p>
          <a:p>
            <a:pPr lvl="0">
              <a:buNone/>
            </a:pPr>
            <a:endParaRPr altLang="en-US" lang="en-US"/>
          </a:p>
          <a:p>
            <a:pPr lvl="0">
              <a:buFont typeface="Wingdings" pitchFamily="2" charset="2"/>
              <a:buChar char="Ø"/>
            </a:pPr>
            <a:r>
              <a:rPr altLang="en-US" lang="en-US"/>
              <a:t>Restart the infusion in the opposite arm or head</a:t>
            </a:r>
          </a:p>
          <a:p>
            <a:pPr lvl="0">
              <a:buNone/>
            </a:pPr>
            <a:endParaRPr altLang="en-US" lang="en-US"/>
          </a:p>
          <a:p>
            <a:pPr lvl="0">
              <a:buNone/>
            </a:pPr>
            <a:endParaRPr altLang="en-US" lang="en-US"/>
          </a:p>
        </p:txBody>
      </p:sp>
    </p:spTree>
  </p:cSld>
  <p:clrMapOvr>
    <a:masterClrMapping/>
  </p:clrMapOvr>
  <p:transition spd="slow" advClick="1">
    <p:wheel spokes="1"/>
  </p:transition>
  <p:timing/>
</p:sld>
</file>

<file path=ppt/slides/slide644.xml><?xml version="1.0" encoding="utf-8"?>
<p:sld xmlns:a="http://schemas.openxmlformats.org/drawingml/2006/main" xmlns:r="http://schemas.openxmlformats.org/officeDocument/2006/relationships" xmlns:p="http://schemas.openxmlformats.org/presentationml/2006/main" showMasterSp="1">
  <p:cSld>
    <p:spTree>
      <p:nvGrpSpPr>
        <p:cNvPr id="1741" name=""/>
        <p:cNvGrpSpPr/>
        <p:nvPr/>
      </p:nvGrpSpPr>
      <p:grpSpPr>
        <a:xfrm rot="0">
          <a:off x="0" y="0"/>
          <a:ext cx="0" cy="0"/>
          <a:chOff x="0" y="0"/>
          <a:chExt cx="0" cy="0"/>
        </a:xfrm>
      </p:grpSpPr>
      <p:sp>
        <p:nvSpPr>
          <p:cNvPr id="1049464" name=""/>
          <p:cNvSpPr/>
          <p:nvPr>
            <p:ph sz="full" idx="1"/>
          </p:nvPr>
        </p:nvSpPr>
        <p:spPr>
          <a:xfrm rot="0">
            <a:off x="457200" y="762000"/>
            <a:ext cx="8229600" cy="55626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lang="en-US"/>
              <a:t>Infection of the site may occur and could spread to other parts of the body through the blood stream. Evidence of infection includes:</a:t>
            </a:r>
          </a:p>
          <a:p>
            <a:pPr indent="0" lvl="0" marL="0">
              <a:buFont typeface="Wingdings" pitchFamily="2" charset="2"/>
              <a:buChar char="Ø"/>
            </a:pPr>
            <a:r>
              <a:rPr altLang="en-US" lang="en-US"/>
              <a:t>The site may appear red and puffy</a:t>
            </a:r>
          </a:p>
          <a:p>
            <a:pPr indent="0" lvl="0" marL="0">
              <a:buFont typeface="Wingdings" pitchFamily="2" charset="2"/>
              <a:buChar char="Ø"/>
            </a:pPr>
            <a:r>
              <a:rPr altLang="en-US" lang="en-US"/>
              <a:t>Purulent discharge may be present</a:t>
            </a:r>
          </a:p>
          <a:p>
            <a:pPr indent="0" lvl="0" marL="0">
              <a:buFont typeface="Wingdings" pitchFamily="2" charset="2"/>
              <a:buChar char="Ø"/>
            </a:pPr>
            <a:r>
              <a:rPr altLang="en-US" lang="en-US"/>
              <a:t>The patient may have a rise in temperature and/or chills</a:t>
            </a:r>
          </a:p>
          <a:p>
            <a:pPr indent="0" lvl="0" marL="0">
              <a:buNone/>
            </a:pPr>
            <a:endParaRPr altLang="en-US" lang="en-US"/>
          </a:p>
          <a:p>
            <a:pPr indent="0" lvl="0" marL="0">
              <a:buNone/>
            </a:pPr>
            <a:r>
              <a:rPr altLang="en-US" lang="en-US"/>
              <a:t>In the event of possible infection:</a:t>
            </a:r>
          </a:p>
          <a:p>
            <a:pPr indent="0" lvl="0" marL="0">
              <a:buFont typeface="Wingdings" pitchFamily="2" charset="2"/>
              <a:buChar char="Ø"/>
            </a:pPr>
            <a:r>
              <a:rPr altLang="en-US" lang="en-US"/>
              <a:t>Discontinue the infusion and notify the doctor</a:t>
            </a:r>
          </a:p>
          <a:p>
            <a:pPr indent="0" lvl="0" marL="0">
              <a:buFont typeface="Wingdings" pitchFamily="2" charset="2"/>
              <a:buChar char="Ø"/>
            </a:pPr>
            <a:r>
              <a:rPr altLang="en-US" lang="en-US"/>
              <a:t>Apply aseptic technique when dressing the wound</a:t>
            </a:r>
          </a:p>
          <a:p>
            <a:pPr indent="0" lvl="0" marL="0">
              <a:buFont typeface="Wingdings" pitchFamily="2" charset="2"/>
              <a:buChar char="Ø"/>
            </a:pPr>
            <a:r>
              <a:rPr altLang="en-US" lang="en-US"/>
              <a:t>Take pus swab for culture and sensitivity</a:t>
            </a:r>
          </a:p>
          <a:p>
            <a:pPr indent="0" lvl="0" marL="0">
              <a:buNone/>
            </a:pPr>
            <a:endParaRPr altLang="en-US" lang="en-US"/>
          </a:p>
        </p:txBody>
      </p:sp>
    </p:spTree>
  </p:cSld>
  <p:clrMapOvr>
    <a:masterClrMapping/>
  </p:clrMapOvr>
  <p:transition spd="slow" advClick="1">
    <p:wheel spokes="1"/>
  </p:transition>
  <p:timing/>
</p:sld>
</file>

<file path=ppt/slides/slide645.xml><?xml version="1.0" encoding="utf-8"?>
<p:sld xmlns:a="http://schemas.openxmlformats.org/drawingml/2006/main" xmlns:r="http://schemas.openxmlformats.org/officeDocument/2006/relationships" xmlns:p="http://schemas.openxmlformats.org/presentationml/2006/main" showMasterSp="1">
  <p:cSld>
    <p:spTree>
      <p:nvGrpSpPr>
        <p:cNvPr id="1742" name=""/>
        <p:cNvGrpSpPr/>
        <p:nvPr/>
      </p:nvGrpSpPr>
      <p:grpSpPr>
        <a:xfrm rot="0">
          <a:off x="0" y="0"/>
          <a:ext cx="0" cy="0"/>
          <a:chOff x="0" y="0"/>
          <a:chExt cx="0" cy="0"/>
        </a:xfrm>
      </p:grpSpPr>
      <p:sp>
        <p:nvSpPr>
          <p:cNvPr id="1049465" name=""/>
          <p:cNvSpPr/>
          <p:nvPr>
            <p:ph sz="full" idx="1"/>
          </p:nvPr>
        </p:nvSpPr>
        <p:spPr>
          <a:xfrm rot="0">
            <a:off x="457200" y="1066800"/>
            <a:ext cx="8229600" cy="52578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lang="en-US"/>
              <a:t>DISCONTINUING THE INFUSION</a:t>
            </a:r>
          </a:p>
          <a:p>
            <a:pPr indent="0" lvl="0" marL="0">
              <a:buNone/>
            </a:pPr>
            <a:r>
              <a:rPr altLang="en-US" lang="en-US"/>
              <a:t>Discontinue the infusion when the amount of ordered solution has been infused and no more is scheduled to follow. </a:t>
            </a:r>
          </a:p>
          <a:p>
            <a:pPr indent="0" lvl="0" marL="0">
              <a:buNone/>
            </a:pPr>
            <a:r>
              <a:rPr altLang="en-US" lang="en-US"/>
              <a:t>To discontinue the infusion:</a:t>
            </a:r>
          </a:p>
          <a:p>
            <a:pPr indent="0" lvl="0" marL="0">
              <a:buFont typeface="Wingdings" pitchFamily="2" charset="2"/>
              <a:buChar char="Ø"/>
            </a:pPr>
            <a:r>
              <a:rPr altLang="en-US" lang="en-US"/>
              <a:t>Clamp the tubing and remove the tape that held the dressing and vein-puncture device in place</a:t>
            </a:r>
          </a:p>
          <a:p>
            <a:pPr indent="0" lvl="0" marL="0">
              <a:buFont typeface="Wingdings" pitchFamily="2" charset="2"/>
              <a:buChar char="Ø"/>
            </a:pPr>
            <a:endParaRPr altLang="en-US" lang="en-US"/>
          </a:p>
          <a:p>
            <a:pPr indent="0" lvl="0" marL="0">
              <a:buFont typeface="Wingdings" pitchFamily="2" charset="2"/>
              <a:buChar char="Ø"/>
            </a:pPr>
            <a:r>
              <a:rPr altLang="en-US" lang="en-US"/>
              <a:t>Gently press a sterile dry gauze swab over the site of puncture</a:t>
            </a:r>
          </a:p>
        </p:txBody>
      </p:sp>
    </p:spTree>
  </p:cSld>
  <p:clrMapOvr>
    <a:masterClrMapping/>
  </p:clrMapOvr>
  <p:transition spd="slow" advClick="1">
    <p:wheel spokes="1"/>
  </p:transition>
  <p:timing/>
</p:sld>
</file>

<file path=ppt/slides/slide646.xml><?xml version="1.0" encoding="utf-8"?>
<p:sld xmlns:a="http://schemas.openxmlformats.org/drawingml/2006/main" xmlns:r="http://schemas.openxmlformats.org/officeDocument/2006/relationships" xmlns:p="http://schemas.openxmlformats.org/presentationml/2006/main" showMasterSp="1">
  <p:cSld>
    <p:spTree>
      <p:nvGrpSpPr>
        <p:cNvPr id="1743" name=""/>
        <p:cNvGrpSpPr/>
        <p:nvPr/>
      </p:nvGrpSpPr>
      <p:grpSpPr>
        <a:xfrm rot="0">
          <a:off x="0" y="0"/>
          <a:ext cx="0" cy="0"/>
          <a:chOff x="0" y="0"/>
          <a:chExt cx="0" cy="0"/>
        </a:xfrm>
      </p:grpSpPr>
      <p:sp>
        <p:nvSpPr>
          <p:cNvPr id="1049466" name=""/>
          <p:cNvSpPr/>
          <p:nvPr>
            <p:ph sz="full" idx="1"/>
          </p:nvPr>
        </p:nvSpPr>
        <p:spPr>
          <a:xfrm rot="0">
            <a:off x="457200" y="990600"/>
            <a:ext cx="8229600" cy="53340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lvl="0">
              <a:buFont typeface="Wingdings" pitchFamily="2" charset="2"/>
              <a:buChar char="Ø"/>
            </a:pPr>
            <a:r>
              <a:rPr altLang="en-US" lang="en-US"/>
              <a:t>Remove the needle or catheter  or cannula by pulling it out without hesitation following the course of the vein</a:t>
            </a:r>
          </a:p>
          <a:p>
            <a:pPr lvl="0">
              <a:buNone/>
            </a:pPr>
            <a:endParaRPr altLang="en-US" lang="en-US"/>
          </a:p>
          <a:p>
            <a:pPr lvl="0">
              <a:buFont typeface="Wingdings" pitchFamily="2" charset="2"/>
              <a:buChar char="Ø"/>
            </a:pPr>
            <a:r>
              <a:rPr altLang="en-US" lang="en-US"/>
              <a:t>Apply pressure to the injection site for 30 to 45 seconds while elevating the forearm. This technique helps to stop bleeding from the injection site. </a:t>
            </a:r>
          </a:p>
          <a:p>
            <a:pPr lvl="0">
              <a:buNone/>
            </a:pPr>
            <a:endParaRPr altLang="en-US" lang="en-US"/>
          </a:p>
          <a:p>
            <a:pPr lvl="0">
              <a:buFont typeface="Wingdings" pitchFamily="2" charset="2"/>
              <a:buChar char="Ø"/>
            </a:pPr>
            <a:r>
              <a:rPr altLang="en-US" lang="en-US"/>
              <a:t>Apply a small sterile dry gauze swab over the dressing and secure it firmly</a:t>
            </a:r>
          </a:p>
          <a:p>
            <a:pPr lvl="0"/>
            <a:endParaRPr altLang="en-US" lang="en-US"/>
          </a:p>
        </p:txBody>
      </p:sp>
    </p:spTree>
  </p:cSld>
  <p:clrMapOvr>
    <a:masterClrMapping/>
  </p:clrMapOvr>
  <p:transition spd="slow" advClick="1">
    <p:wheel spokes="1"/>
  </p:transition>
  <p:timing/>
</p:sld>
</file>

<file path=ppt/slides/slide647.xml><?xml version="1.0" encoding="utf-8"?>
<p:sld xmlns:a="http://schemas.openxmlformats.org/drawingml/2006/main" xmlns:r="http://schemas.openxmlformats.org/officeDocument/2006/relationships" xmlns:p="http://schemas.openxmlformats.org/presentationml/2006/main" showMasterSp="1">
  <p:cSld>
    <p:spTree>
      <p:nvGrpSpPr>
        <p:cNvPr id="1744" name=""/>
        <p:cNvGrpSpPr/>
        <p:nvPr/>
      </p:nvGrpSpPr>
      <p:grpSpPr>
        <a:xfrm rot="0">
          <a:off x="0" y="0"/>
          <a:ext cx="0" cy="0"/>
          <a:chOff x="0" y="0"/>
          <a:chExt cx="0" cy="0"/>
        </a:xfrm>
      </p:grpSpPr>
      <p:sp>
        <p:nvSpPr>
          <p:cNvPr id="1049467" name=""/>
          <p:cNvSpPr/>
          <p:nvPr>
            <p:ph sz="full" idx="1"/>
          </p:nvPr>
        </p:nvSpPr>
        <p:spPr>
          <a:xfrm rot="0">
            <a:off x="457200" y="838200"/>
            <a:ext cx="8229600" cy="54864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lvl="0">
              <a:buFont typeface="Wingdings" pitchFamily="2" charset="2"/>
              <a:buChar char="Ø"/>
            </a:pPr>
            <a:r>
              <a:rPr altLang="en-US" lang="en-US"/>
              <a:t>Flex and extend the arm or hand several times to help the patient regain sensation and mobility in the area where the needle was located.</a:t>
            </a:r>
          </a:p>
          <a:p>
            <a:pPr lvl="0">
              <a:buFont typeface="Wingdings" pitchFamily="2" charset="2"/>
              <a:buChar char="Ø"/>
            </a:pPr>
            <a:endParaRPr altLang="en-US" lang="en-US"/>
          </a:p>
          <a:p>
            <a:pPr lvl="0">
              <a:buFont typeface="Wingdings" pitchFamily="2" charset="2"/>
              <a:buChar char="Ø"/>
            </a:pPr>
            <a:r>
              <a:rPr altLang="en-US" lang="en-US"/>
              <a:t>Record the amount and the type of fluid infused during the current shift on the patient's fluid intake record.</a:t>
            </a:r>
          </a:p>
          <a:p>
            <a:pPr lvl="0">
              <a:buFont typeface="Wingdings" pitchFamily="2" charset="2"/>
              <a:buChar char="Ø"/>
            </a:pPr>
            <a:endParaRPr altLang="en-US" lang="en-US"/>
          </a:p>
          <a:p>
            <a:pPr lvl="0">
              <a:buFont typeface="Wingdings" pitchFamily="2" charset="2"/>
              <a:buChar char="Ø"/>
            </a:pPr>
            <a:r>
              <a:rPr altLang="en-US" lang="en-US"/>
              <a:t>Document and sign for the time of termination, the type of fluid and condition of the vein puncture site in the patient's care index. Remember to also give a verbal report.</a:t>
            </a:r>
          </a:p>
          <a:p>
            <a:pPr lvl="0">
              <a:buNone/>
            </a:pPr>
            <a:endParaRPr altLang="en-US" lang="en-US"/>
          </a:p>
        </p:txBody>
      </p:sp>
    </p:spTree>
  </p:cSld>
  <p:clrMapOvr>
    <a:masterClrMapping/>
  </p:clrMapOvr>
  <p:transition spd="slow" advClick="1">
    <p:wheel spokes="1"/>
  </p:transition>
  <p:timing/>
</p:sld>
</file>

<file path=ppt/slides/slide648.xml><?xml version="1.0" encoding="utf-8"?>
<p:sld xmlns:a="http://schemas.openxmlformats.org/drawingml/2006/main" xmlns:r="http://schemas.openxmlformats.org/officeDocument/2006/relationships" xmlns:p="http://schemas.openxmlformats.org/presentationml/2006/main" showMasterSp="1">
  <p:cSld>
    <p:spTree>
      <p:nvGrpSpPr>
        <p:cNvPr id="1745" name=""/>
        <p:cNvGrpSpPr/>
        <p:nvPr/>
      </p:nvGrpSpPr>
      <p:grpSpPr>
        <a:xfrm rot="0">
          <a:off x="0" y="0"/>
          <a:ext cx="0" cy="0"/>
          <a:chOff x="0" y="0"/>
          <a:chExt cx="0" cy="0"/>
        </a:xfrm>
      </p:grpSpPr>
      <p:sp>
        <p:nvSpPr>
          <p:cNvPr id="1049468" name=""/>
          <p:cNvSpPr/>
          <p:nvPr>
            <p:ph sz="full" idx="1"/>
          </p:nvPr>
        </p:nvSpPr>
        <p:spPr>
          <a:xfrm rot="0">
            <a:off x="457200" y="1935162"/>
            <a:ext cx="8229600" cy="4389437"/>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algn="ctr" indent="0" lvl="0" marL="0">
              <a:buNone/>
            </a:pPr>
            <a:r>
              <a:rPr altLang="en-US" b="1" lang="en-US"/>
              <a:t>ASSIGNMENT</a:t>
            </a:r>
          </a:p>
          <a:p>
            <a:pPr indent="0" lvl="0" marL="0">
              <a:buNone/>
            </a:pPr>
            <a:r>
              <a:rPr altLang="en-US" lang="en-US"/>
              <a:t>Make notes on cannula fixing and IV fluid administration procedures from KMTC procedure manual page 202</a:t>
            </a:r>
          </a:p>
          <a:p>
            <a:pPr indent="0" lvl="0" marL="0">
              <a:buNone/>
            </a:pPr>
            <a:endParaRPr altLang="en-US" lang="en-US"/>
          </a:p>
        </p:txBody>
      </p:sp>
    </p:spTree>
  </p:cSld>
  <p:clrMapOvr>
    <a:masterClrMapping/>
  </p:clrMapOvr>
  <p:transition spd="slow" advClick="1">
    <p:wheel spokes="1"/>
  </p:transition>
  <p:timing/>
</p:sld>
</file>

<file path=ppt/slides/slide649.xml><?xml version="1.0" encoding="utf-8"?>
<p:sld xmlns:a="http://schemas.openxmlformats.org/drawingml/2006/main" xmlns:r="http://schemas.openxmlformats.org/officeDocument/2006/relationships" xmlns:p="http://schemas.openxmlformats.org/presentationml/2006/main" showMasterSp="1">
  <p:cSld>
    <p:spTree>
      <p:nvGrpSpPr>
        <p:cNvPr id="1746" name=""/>
        <p:cNvGrpSpPr/>
        <p:nvPr/>
      </p:nvGrpSpPr>
      <p:grpSpPr>
        <a:xfrm rot="0">
          <a:off x="0" y="0"/>
          <a:ext cx="0" cy="0"/>
          <a:chOff x="0" y="0"/>
          <a:chExt cx="0" cy="0"/>
        </a:xfrm>
      </p:grpSpPr>
      <p:sp>
        <p:nvSpPr>
          <p:cNvPr id="1049469" name=""/>
          <p:cNvSpPr/>
          <p:nvPr>
            <p:ph sz="full" idx="1"/>
          </p:nvPr>
        </p:nvSpPr>
        <p:spPr>
          <a:xfrm rot="0">
            <a:off x="457200" y="914400"/>
            <a:ext cx="8229600" cy="54102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algn="ctr" indent="0" lvl="0" marL="0">
              <a:buNone/>
            </a:pPr>
            <a:r>
              <a:rPr altLang="en-US" b="1" lang="en-US"/>
              <a:t>CANNULA FIXING AND IV FLUID ADMINISTRATION PROCEDURE</a:t>
            </a:r>
          </a:p>
          <a:p>
            <a:pPr indent="0" lvl="0" marL="0">
              <a:buNone/>
            </a:pPr>
            <a:r>
              <a:rPr altLang="en-US" b="1" i="1" lang="en-US"/>
              <a:t>Requirements</a:t>
            </a:r>
          </a:p>
          <a:p>
            <a:pPr indent="0" lvl="0" marL="0">
              <a:buFont typeface="Wingdings" pitchFamily="2" charset="2"/>
              <a:buChar char="Ø"/>
            </a:pPr>
            <a:r>
              <a:rPr altLang="en-US" lang="en-US"/>
              <a:t>A drip stand</a:t>
            </a:r>
          </a:p>
          <a:p>
            <a:pPr indent="0" lvl="0" marL="0">
              <a:buFont typeface="Wingdings" pitchFamily="2" charset="2"/>
              <a:buChar char="Ø"/>
            </a:pPr>
            <a:r>
              <a:rPr altLang="en-US" lang="en-US"/>
              <a:t>A clean trolley arranged as follows</a:t>
            </a:r>
          </a:p>
          <a:p>
            <a:pPr indent="0" lvl="0" marL="0">
              <a:buNone/>
            </a:pPr>
            <a:r>
              <a:rPr altLang="en-US" b="1" i="1" lang="en-US"/>
              <a:t>Top Shelf</a:t>
            </a:r>
          </a:p>
          <a:p>
            <a:pPr indent="0" lvl="0" marL="0">
              <a:buFont typeface="Wingdings" pitchFamily="2" charset="2"/>
              <a:buChar char="§"/>
            </a:pPr>
            <a:r>
              <a:rPr altLang="en-US" lang="en-US"/>
              <a:t>Sterile pack of cotton wool and gauze swabs</a:t>
            </a:r>
          </a:p>
          <a:p>
            <a:pPr indent="0" lvl="0" marL="0">
              <a:buFont typeface="Wingdings" pitchFamily="2" charset="2"/>
              <a:buChar char="§"/>
            </a:pPr>
            <a:r>
              <a:rPr altLang="en-US" lang="en-US"/>
              <a:t>Giving set</a:t>
            </a:r>
          </a:p>
          <a:p>
            <a:pPr indent="0" lvl="0" marL="0">
              <a:buFont typeface="Wingdings" pitchFamily="2" charset="2"/>
              <a:buChar char="§"/>
            </a:pPr>
            <a:r>
              <a:rPr altLang="en-US" lang="en-US"/>
              <a:t>Sterile brannula/ needles</a:t>
            </a:r>
          </a:p>
          <a:p>
            <a:pPr indent="0" lvl="0" marL="0">
              <a:buFont typeface="Wingdings" pitchFamily="2" charset="2"/>
              <a:buChar char="§"/>
            </a:pPr>
            <a:r>
              <a:rPr altLang="en-US" lang="en-US"/>
              <a:t>5 or 10 cc syringes</a:t>
            </a:r>
          </a:p>
          <a:p>
            <a:pPr indent="0" lvl="0" marL="0">
              <a:buFont typeface="Wingdings" pitchFamily="2" charset="2"/>
              <a:buChar char="§"/>
            </a:pPr>
            <a:r>
              <a:rPr altLang="en-US" lang="en-US"/>
              <a:t>A pair of clean gloves</a:t>
            </a:r>
          </a:p>
        </p:txBody>
      </p:sp>
    </p:spTree>
  </p:cSld>
  <p:clrMapOvr>
    <a:masterClrMapping/>
  </p:clrMapOvr>
  <p:transition spd="slow" advClick="1">
    <p:wheel spokes="1"/>
  </p:transition>
  <p:timing/>
</p:sld>
</file>

<file path=ppt/slides/slide65.xml><?xml version="1.0" encoding="utf-8"?>
<p:sld xmlns:a="http://schemas.openxmlformats.org/drawingml/2006/main" xmlns:r="http://schemas.openxmlformats.org/officeDocument/2006/relationships" xmlns:p="http://schemas.openxmlformats.org/presentationml/2006/main" showMasterSp="1">
  <p:cSld>
    <p:spTree>
      <p:nvGrpSpPr>
        <p:cNvPr id="1147" name=""/>
        <p:cNvGrpSpPr/>
        <p:nvPr/>
      </p:nvGrpSpPr>
      <p:grpSpPr>
        <a:xfrm rot="0">
          <a:off x="0" y="0"/>
          <a:ext cx="0" cy="0"/>
          <a:chOff x="0" y="0"/>
          <a:chExt cx="0" cy="0"/>
        </a:xfrm>
      </p:grpSpPr>
      <p:sp>
        <p:nvSpPr>
          <p:cNvPr id="1048678" name=""/>
          <p:cNvSpPr/>
          <p:nvPr>
            <p:ph sz="full" idx="1"/>
          </p:nvPr>
        </p:nvSpPr>
        <p:spPr>
          <a:xfrm rot="0">
            <a:off x="457200" y="1371600"/>
            <a:ext cx="8229600" cy="49530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eaLnBrk="1" hangingPunct="1" latinLnBrk="1" lvl="0">
              <a:buFont typeface="Wingdings" pitchFamily="2" charset="2"/>
              <a:buChar char="Ø"/>
            </a:pPr>
            <a:r>
              <a:rPr altLang="en-US" lang="en-US"/>
              <a:t>The nurse when acting in professional capacity should at all times maintain standards of personal conduct which reflect credit upon the profession.</a:t>
            </a:r>
          </a:p>
          <a:p>
            <a:pPr eaLnBrk="1" hangingPunct="1" latinLnBrk="1" lvl="0">
              <a:buFont typeface="Wingdings" pitchFamily="2" charset="2"/>
              <a:buChar char="Ø"/>
            </a:pPr>
            <a:endParaRPr altLang="en-US" lang="en-US"/>
          </a:p>
          <a:p>
            <a:pPr eaLnBrk="1" hangingPunct="1" latinLnBrk="1" lvl="0">
              <a:buFont typeface="Wingdings" pitchFamily="2" charset="2"/>
              <a:buChar char="Ø"/>
            </a:pPr>
            <a:r>
              <a:rPr altLang="en-US" lang="en-US"/>
              <a:t>In providing care, s/he ensures use of technology and scientific advances that are compatible with the safety, dignity and rights of people</a:t>
            </a:r>
          </a:p>
        </p:txBody>
      </p:sp>
    </p:spTree>
  </p:cSld>
  <p:clrMapOvr>
    <a:masterClrMapping/>
  </p:clrMapOvr>
  <p:transition spd="slow" advClick="1">
    <p:wheel spokes="1"/>
  </p:transition>
  <p:timing/>
</p:sld>
</file>

<file path=ppt/slides/slide650.xml><?xml version="1.0" encoding="utf-8"?>
<p:sld xmlns:a="http://schemas.openxmlformats.org/drawingml/2006/main" xmlns:r="http://schemas.openxmlformats.org/officeDocument/2006/relationships" xmlns:p="http://schemas.openxmlformats.org/presentationml/2006/main" showMasterSp="1">
  <p:cSld>
    <p:spTree>
      <p:nvGrpSpPr>
        <p:cNvPr id="1747" name=""/>
        <p:cNvGrpSpPr/>
        <p:nvPr/>
      </p:nvGrpSpPr>
      <p:grpSpPr>
        <a:xfrm rot="0">
          <a:off x="0" y="0"/>
          <a:ext cx="0" cy="0"/>
          <a:chOff x="0" y="0"/>
          <a:chExt cx="0" cy="0"/>
        </a:xfrm>
      </p:grpSpPr>
      <p:sp>
        <p:nvSpPr>
          <p:cNvPr id="1049470" name=""/>
          <p:cNvSpPr/>
          <p:nvPr>
            <p:ph sz="full" idx="1"/>
          </p:nvPr>
        </p:nvSpPr>
        <p:spPr>
          <a:xfrm rot="0">
            <a:off x="457200" y="533400"/>
            <a:ext cx="8229600" cy="57912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lvl="0">
              <a:buFont typeface="Wingdings" pitchFamily="2" charset="2"/>
              <a:buChar char="§"/>
            </a:pPr>
            <a:r>
              <a:rPr altLang="en-US" lang="en-US"/>
              <a:t>Infusion fluid</a:t>
            </a:r>
          </a:p>
          <a:p>
            <a:pPr lvl="0">
              <a:buFont typeface="Wingdings" pitchFamily="2" charset="2"/>
              <a:buChar char="§"/>
            </a:pPr>
            <a:r>
              <a:rPr altLang="en-US" lang="en-US"/>
              <a:t>Receiver for waste fluid</a:t>
            </a:r>
          </a:p>
          <a:p>
            <a:pPr lvl="0">
              <a:buFont typeface="Wingdings" pitchFamily="2" charset="2"/>
              <a:buChar char="§"/>
            </a:pPr>
            <a:r>
              <a:rPr altLang="en-US" lang="en-US"/>
              <a:t>Container with antiseptic solution</a:t>
            </a:r>
          </a:p>
          <a:p>
            <a:pPr lvl="0">
              <a:buNone/>
            </a:pPr>
            <a:r>
              <a:rPr altLang="en-US" b="1" i="1" lang="en-US"/>
              <a:t>Bottom Shelf</a:t>
            </a:r>
          </a:p>
          <a:p>
            <a:pPr lvl="0">
              <a:buFont typeface="Wingdings" pitchFamily="2" charset="2"/>
              <a:buChar char="§"/>
            </a:pPr>
            <a:r>
              <a:rPr altLang="en-US" lang="en-US"/>
              <a:t>Strapping</a:t>
            </a:r>
          </a:p>
          <a:p>
            <a:pPr lvl="0">
              <a:buFont typeface="Wingdings" pitchFamily="2" charset="2"/>
              <a:buChar char="§"/>
            </a:pPr>
            <a:r>
              <a:rPr altLang="en-US" lang="en-US"/>
              <a:t>Splint and bandage (as need be)</a:t>
            </a:r>
          </a:p>
          <a:p>
            <a:pPr lvl="0">
              <a:buFont typeface="Wingdings" pitchFamily="2" charset="2"/>
              <a:buChar char="§"/>
            </a:pPr>
            <a:r>
              <a:rPr altLang="en-US" lang="en-US"/>
              <a:t>Small mackintosh</a:t>
            </a:r>
          </a:p>
          <a:p>
            <a:pPr lvl="0">
              <a:buFont typeface="Wingdings" pitchFamily="2" charset="2"/>
              <a:buChar char="§"/>
            </a:pPr>
            <a:r>
              <a:rPr altLang="en-US" lang="en-US"/>
              <a:t>Tourniquet</a:t>
            </a:r>
          </a:p>
          <a:p>
            <a:pPr lvl="0">
              <a:buFont typeface="Wingdings" pitchFamily="2" charset="2"/>
              <a:buChar char="§"/>
            </a:pPr>
            <a:r>
              <a:rPr altLang="en-US" lang="en-US"/>
              <a:t>Razor and Scissors</a:t>
            </a:r>
          </a:p>
          <a:p>
            <a:pPr lvl="0">
              <a:buFont typeface="Wingdings" pitchFamily="2" charset="2"/>
              <a:buChar char="§"/>
            </a:pPr>
            <a:r>
              <a:rPr altLang="en-US" lang="en-US"/>
              <a:t>Receiver for used swab</a:t>
            </a:r>
          </a:p>
          <a:p>
            <a:pPr lvl="0">
              <a:buFont typeface="Wingdings" pitchFamily="2" charset="2"/>
              <a:buChar char="§"/>
            </a:pPr>
            <a:r>
              <a:rPr altLang="en-US" lang="en-US"/>
              <a:t>Receiver for sharps</a:t>
            </a:r>
          </a:p>
          <a:p>
            <a:pPr lvl="0">
              <a:buFont typeface="Wingdings" pitchFamily="2" charset="2"/>
              <a:buChar char="§"/>
            </a:pPr>
            <a:r>
              <a:rPr altLang="en-US" lang="en-US"/>
              <a:t>Watch with second hand</a:t>
            </a:r>
          </a:p>
        </p:txBody>
      </p:sp>
    </p:spTree>
  </p:cSld>
  <p:clrMapOvr>
    <a:masterClrMapping/>
  </p:clrMapOvr>
  <p:transition spd="slow" advClick="1">
    <p:wheel spokes="1"/>
  </p:transition>
  <p:timing/>
</p:sld>
</file>

<file path=ppt/slides/slide651.xml><?xml version="1.0" encoding="utf-8"?>
<p:sld xmlns:a="http://schemas.openxmlformats.org/drawingml/2006/main" xmlns:r="http://schemas.openxmlformats.org/officeDocument/2006/relationships" xmlns:p="http://schemas.openxmlformats.org/presentationml/2006/main" showMasterSp="1">
  <p:cSld>
    <p:spTree>
      <p:nvGrpSpPr>
        <p:cNvPr id="1748" name=""/>
        <p:cNvGrpSpPr/>
        <p:nvPr/>
      </p:nvGrpSpPr>
      <p:grpSpPr>
        <a:xfrm rot="0">
          <a:off x="0" y="0"/>
          <a:ext cx="0" cy="0"/>
          <a:chOff x="0" y="0"/>
          <a:chExt cx="0" cy="0"/>
        </a:xfrm>
      </p:grpSpPr>
      <p:sp>
        <p:nvSpPr>
          <p:cNvPr id="1049471" name=""/>
          <p:cNvSpPr/>
          <p:nvPr>
            <p:ph sz="full" idx="1"/>
          </p:nvPr>
        </p:nvSpPr>
        <p:spPr>
          <a:xfrm rot="0">
            <a:off x="457200" y="685800"/>
            <a:ext cx="8229600" cy="56388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i="1" lang="en-US"/>
              <a:t>Steps</a:t>
            </a:r>
          </a:p>
          <a:p>
            <a:pPr indent="0" lvl="0" marL="0">
              <a:buFont typeface="Wingdings" pitchFamily="2" charset="2"/>
              <a:buChar char="Ø"/>
            </a:pPr>
            <a:r>
              <a:rPr altLang="en-US" lang="en-US"/>
              <a:t>Clean the trolley and arrange the items appropriately</a:t>
            </a:r>
          </a:p>
          <a:p>
            <a:pPr indent="0" lvl="0" marL="0">
              <a:buFont typeface="Wingdings" pitchFamily="2" charset="2"/>
              <a:buChar char="Ø"/>
            </a:pPr>
            <a:r>
              <a:rPr altLang="en-US" lang="en-US"/>
              <a:t>Explain the procedure to the patient</a:t>
            </a:r>
          </a:p>
          <a:p>
            <a:pPr indent="0" lvl="0" marL="0">
              <a:buFont typeface="Wingdings" pitchFamily="2" charset="2"/>
              <a:buChar char="Ø"/>
            </a:pPr>
            <a:r>
              <a:rPr altLang="en-US" lang="en-US"/>
              <a:t>Screen bed and put the in a comfortable position</a:t>
            </a:r>
          </a:p>
          <a:p>
            <a:pPr indent="0" lvl="0" marL="0">
              <a:buFont typeface="Wingdings" pitchFamily="2" charset="2"/>
              <a:buChar char="Ø"/>
            </a:pPr>
            <a:r>
              <a:rPr altLang="en-US" lang="en-US"/>
              <a:t>Identify the area and if necessary shave it (skull)</a:t>
            </a:r>
          </a:p>
          <a:p>
            <a:pPr indent="0" lvl="0" marL="0">
              <a:buFont typeface="Wingdings" pitchFamily="2" charset="2"/>
              <a:buChar char="Ø"/>
            </a:pPr>
            <a:r>
              <a:rPr altLang="en-US" lang="en-US"/>
              <a:t>Position the drip stand next to the bed on the side of the selected limb</a:t>
            </a:r>
          </a:p>
          <a:p>
            <a:pPr indent="0" lvl="0" marL="0">
              <a:buFont typeface="Wingdings" pitchFamily="2" charset="2"/>
              <a:buChar char="Ø"/>
            </a:pPr>
            <a:r>
              <a:rPr altLang="en-US" lang="en-US"/>
              <a:t>Support the limb/head on the pillow</a:t>
            </a:r>
          </a:p>
          <a:p>
            <a:pPr indent="0" lvl="0" marL="0">
              <a:buFont typeface="Wingdings" pitchFamily="2" charset="2"/>
              <a:buChar char="Ø"/>
            </a:pPr>
            <a:r>
              <a:rPr altLang="en-US" lang="en-US"/>
              <a:t>Spread the mackintosh under the limb/head to protect the pillow</a:t>
            </a:r>
          </a:p>
          <a:p>
            <a:pPr indent="0" lvl="0" marL="0">
              <a:buFont typeface="Wingdings" pitchFamily="2" charset="2"/>
              <a:buChar char="Ø"/>
            </a:pPr>
            <a:r>
              <a:rPr altLang="en-US" lang="en-US"/>
              <a:t>Check the prescribed fluid fro particles and expiry date</a:t>
            </a:r>
          </a:p>
          <a:p>
            <a:pPr indent="0" lvl="0" marL="0"/>
            <a:endParaRPr altLang="en-US" lang="en-US"/>
          </a:p>
        </p:txBody>
      </p:sp>
    </p:spTree>
  </p:cSld>
  <p:clrMapOvr>
    <a:masterClrMapping/>
  </p:clrMapOvr>
  <p:transition spd="slow" advClick="1">
    <p:wheel spokes="1"/>
  </p:transition>
  <p:timing/>
</p:sld>
</file>

<file path=ppt/slides/slide652.xml><?xml version="1.0" encoding="utf-8"?>
<p:sld xmlns:a="http://schemas.openxmlformats.org/drawingml/2006/main" xmlns:r="http://schemas.openxmlformats.org/officeDocument/2006/relationships" xmlns:p="http://schemas.openxmlformats.org/presentationml/2006/main" showMasterSp="1">
  <p:cSld>
    <p:spTree>
      <p:nvGrpSpPr>
        <p:cNvPr id="1749" name=""/>
        <p:cNvGrpSpPr/>
        <p:nvPr/>
      </p:nvGrpSpPr>
      <p:grpSpPr>
        <a:xfrm rot="0">
          <a:off x="0" y="0"/>
          <a:ext cx="0" cy="0"/>
          <a:chOff x="0" y="0"/>
          <a:chExt cx="0" cy="0"/>
        </a:xfrm>
      </p:grpSpPr>
      <p:sp>
        <p:nvSpPr>
          <p:cNvPr id="1049472" name=""/>
          <p:cNvSpPr/>
          <p:nvPr>
            <p:ph sz="full" idx="1"/>
          </p:nvPr>
        </p:nvSpPr>
        <p:spPr>
          <a:xfrm rot="0">
            <a:off x="457200" y="990600"/>
            <a:ext cx="8229600" cy="53340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lvl="0">
              <a:buFont typeface="Wingdings" pitchFamily="2" charset="2"/>
              <a:buChar char="Ø"/>
            </a:pPr>
            <a:r>
              <a:rPr altLang="en-US" lang="en-US"/>
              <a:t>Remove the cap off the infusion bottle, to expose the rubber seal/septum</a:t>
            </a:r>
          </a:p>
          <a:p>
            <a:pPr lvl="0">
              <a:buFont typeface="Wingdings" pitchFamily="2" charset="2"/>
              <a:buChar char="Ø"/>
            </a:pPr>
            <a:r>
              <a:rPr altLang="en-US" lang="en-US"/>
              <a:t>Hung the infusion bottle on the drip stand</a:t>
            </a:r>
          </a:p>
          <a:p>
            <a:pPr lvl="0">
              <a:buFont typeface="Wingdings" pitchFamily="2" charset="2"/>
              <a:buChar char="Ø"/>
            </a:pPr>
            <a:r>
              <a:rPr altLang="en-US" lang="en-US"/>
              <a:t>Remove the sheath from the piercing needle of the giving set</a:t>
            </a:r>
          </a:p>
          <a:p>
            <a:pPr lvl="0">
              <a:buFont typeface="Wingdings" pitchFamily="2" charset="2"/>
              <a:buChar char="Ø"/>
            </a:pPr>
            <a:r>
              <a:rPr altLang="en-US" lang="en-US"/>
              <a:t>Insert the piercing needle into the rubber seal/septum, if there is no air inlet on the giving set, insert a sterile needle into the rubber seal, next to the piercing needle</a:t>
            </a:r>
          </a:p>
          <a:p>
            <a:pPr lvl="0">
              <a:buFont typeface="Wingdings" pitchFamily="2" charset="2"/>
              <a:buChar char="Ø"/>
            </a:pPr>
            <a:r>
              <a:rPr altLang="en-US" lang="en-US"/>
              <a:t>Remove the sheath from the other end of the giving set</a:t>
            </a:r>
          </a:p>
          <a:p>
            <a:pPr lvl="0">
              <a:buFont typeface="Wingdings" pitchFamily="2" charset="2"/>
              <a:buChar char="Ø"/>
            </a:pPr>
            <a:r>
              <a:rPr altLang="en-US" lang="en-US"/>
              <a:t>Let the fluid flow until the giving set chamber is filled halfway</a:t>
            </a:r>
          </a:p>
          <a:p>
            <a:pPr lvl="0">
              <a:buFont typeface="Wingdings" pitchFamily="2" charset="2"/>
              <a:buChar char="Ø"/>
            </a:pPr>
            <a:endParaRPr altLang="en-US" lang="en-US"/>
          </a:p>
        </p:txBody>
      </p:sp>
    </p:spTree>
  </p:cSld>
  <p:clrMapOvr>
    <a:masterClrMapping/>
  </p:clrMapOvr>
  <p:transition spd="slow" advClick="1">
    <p:wheel spokes="1"/>
  </p:transition>
  <p:timing/>
</p:sld>
</file>

<file path=ppt/slides/slide653.xml><?xml version="1.0" encoding="utf-8"?>
<p:sld xmlns:a="http://schemas.openxmlformats.org/drawingml/2006/main" xmlns:r="http://schemas.openxmlformats.org/officeDocument/2006/relationships" xmlns:p="http://schemas.openxmlformats.org/presentationml/2006/main" showMasterSp="1">
  <p:cSld>
    <p:spTree>
      <p:nvGrpSpPr>
        <p:cNvPr id="1750" name=""/>
        <p:cNvGrpSpPr/>
        <p:nvPr/>
      </p:nvGrpSpPr>
      <p:grpSpPr>
        <a:xfrm rot="0">
          <a:off x="0" y="0"/>
          <a:ext cx="0" cy="0"/>
          <a:chOff x="0" y="0"/>
          <a:chExt cx="0" cy="0"/>
        </a:xfrm>
      </p:grpSpPr>
      <p:sp>
        <p:nvSpPr>
          <p:cNvPr id="1049473" name=""/>
          <p:cNvSpPr/>
          <p:nvPr>
            <p:ph sz="full" idx="1"/>
          </p:nvPr>
        </p:nvSpPr>
        <p:spPr>
          <a:xfrm rot="0">
            <a:off x="457200" y="914400"/>
            <a:ext cx="8229600" cy="54102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lvl="0">
              <a:buFont typeface="Wingdings" pitchFamily="2" charset="2"/>
              <a:buChar char="Ø"/>
            </a:pPr>
            <a:r>
              <a:rPr altLang="en-US" lang="en-US"/>
              <a:t>Allow fluid to run through the giving set tubing into receiver, until all air has been expelled from the giving set</a:t>
            </a:r>
          </a:p>
          <a:p>
            <a:pPr lvl="0">
              <a:buFont typeface="Wingdings" pitchFamily="2" charset="2"/>
              <a:buChar char="Ø"/>
            </a:pPr>
            <a:r>
              <a:rPr altLang="en-US" lang="en-US"/>
              <a:t>Using the roller clamp, clip the giving set tube midway, to obstruct further flow</a:t>
            </a:r>
          </a:p>
          <a:p>
            <a:pPr lvl="0">
              <a:buFont typeface="Wingdings" pitchFamily="2" charset="2"/>
              <a:buChar char="Ø"/>
            </a:pPr>
            <a:r>
              <a:rPr altLang="en-US" lang="en-US"/>
              <a:t>Re – cap the free end of the giving set</a:t>
            </a:r>
          </a:p>
          <a:p>
            <a:pPr lvl="0">
              <a:buFont typeface="Wingdings" pitchFamily="2" charset="2"/>
              <a:buChar char="Ø"/>
            </a:pPr>
            <a:r>
              <a:rPr altLang="en-US" lang="en-US"/>
              <a:t>Assist client into supine or sitting position comfortably</a:t>
            </a:r>
          </a:p>
          <a:p>
            <a:pPr lvl="0">
              <a:buFont typeface="Wingdings" pitchFamily="2" charset="2"/>
              <a:buChar char="Ø"/>
            </a:pPr>
            <a:r>
              <a:rPr altLang="en-US" lang="en-US"/>
              <a:t>Tear 3 (one inch) tape strips. Cut one of these down centre</a:t>
            </a:r>
          </a:p>
          <a:p>
            <a:pPr lvl="0">
              <a:buFont typeface="Wingdings" pitchFamily="2" charset="2"/>
              <a:buChar char="Ø"/>
            </a:pPr>
            <a:r>
              <a:rPr altLang="en-US" lang="en-US"/>
              <a:t>Get some of the fluid/water for injection into the syringe</a:t>
            </a:r>
          </a:p>
        </p:txBody>
      </p:sp>
    </p:spTree>
  </p:cSld>
  <p:clrMapOvr>
    <a:masterClrMapping/>
  </p:clrMapOvr>
  <p:transition spd="slow" advClick="1">
    <p:wheel spokes="1"/>
  </p:transition>
  <p:timing/>
</p:sld>
</file>

<file path=ppt/slides/slide654.xml><?xml version="1.0" encoding="utf-8"?>
<p:sld xmlns:a="http://schemas.openxmlformats.org/drawingml/2006/main" xmlns:r="http://schemas.openxmlformats.org/officeDocument/2006/relationships" xmlns:p="http://schemas.openxmlformats.org/presentationml/2006/main" showMasterSp="1">
  <p:cSld>
    <p:spTree>
      <p:nvGrpSpPr>
        <p:cNvPr id="1751" name=""/>
        <p:cNvGrpSpPr/>
        <p:nvPr/>
      </p:nvGrpSpPr>
      <p:grpSpPr>
        <a:xfrm rot="0">
          <a:off x="0" y="0"/>
          <a:ext cx="0" cy="0"/>
          <a:chOff x="0" y="0"/>
          <a:chExt cx="0" cy="0"/>
        </a:xfrm>
      </p:grpSpPr>
      <p:sp>
        <p:nvSpPr>
          <p:cNvPr id="1049474" name=""/>
          <p:cNvSpPr/>
          <p:nvPr>
            <p:ph sz="full" idx="1"/>
          </p:nvPr>
        </p:nvSpPr>
        <p:spPr>
          <a:xfrm rot="0">
            <a:off x="457200" y="914400"/>
            <a:ext cx="8229600" cy="54102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lvl="0">
              <a:buFont typeface="Wingdings" pitchFamily="2" charset="2"/>
              <a:buChar char="Ø"/>
            </a:pPr>
            <a:r>
              <a:rPr altLang="en-US" lang="en-US"/>
              <a:t>Prepare needle (brannula) for insertion</a:t>
            </a:r>
          </a:p>
          <a:p>
            <a:pPr lvl="0">
              <a:buFont typeface="Wingdings" pitchFamily="2" charset="2"/>
              <a:buChar char="Ø"/>
            </a:pPr>
            <a:r>
              <a:rPr altLang="en-US" lang="en-US"/>
              <a:t>If brannula examine the catheter for crack or flows</a:t>
            </a:r>
          </a:p>
          <a:p>
            <a:pPr lvl="0">
              <a:buFont typeface="Wingdings" pitchFamily="2" charset="2"/>
              <a:buChar char="Ø"/>
            </a:pPr>
            <a:r>
              <a:rPr altLang="en-US" lang="en-US"/>
              <a:t>Put on gloves</a:t>
            </a:r>
          </a:p>
          <a:p>
            <a:pPr lvl="0">
              <a:buFont typeface="Wingdings" pitchFamily="2" charset="2"/>
              <a:buChar char="Ø"/>
            </a:pPr>
            <a:r>
              <a:rPr altLang="en-US" lang="en-US"/>
              <a:t>Tie tourniquet round the extremity about 3 inches, above the selected area</a:t>
            </a:r>
          </a:p>
          <a:p>
            <a:pPr lvl="0">
              <a:buFont typeface="Wingdings" pitchFamily="2" charset="2"/>
              <a:buChar char="Ø"/>
            </a:pPr>
            <a:r>
              <a:rPr altLang="en-US" lang="en-US"/>
              <a:t>Locate largest, most distal vein</a:t>
            </a:r>
          </a:p>
          <a:p>
            <a:pPr lvl="0">
              <a:buFont typeface="Wingdings" pitchFamily="2" charset="2"/>
              <a:buChar char="Ø"/>
            </a:pPr>
            <a:r>
              <a:rPr altLang="en-US" lang="en-US"/>
              <a:t>With cotton wool swab soaked with antiseptic clean vein are, beginning at the vein and circling outward in a 2 inch diameter</a:t>
            </a:r>
          </a:p>
          <a:p>
            <a:pPr lvl="0">
              <a:buFont typeface="Wingdings" pitchFamily="2" charset="2"/>
              <a:buChar char="Ø"/>
            </a:pPr>
            <a:r>
              <a:rPr altLang="en-US" lang="en-US"/>
              <a:t>Discard the swab</a:t>
            </a:r>
          </a:p>
          <a:p>
            <a:pPr lvl="0">
              <a:buFont typeface="Wingdings" pitchFamily="2" charset="2"/>
              <a:buChar char="Ø"/>
            </a:pPr>
            <a:r>
              <a:rPr altLang="en-US" lang="en-US"/>
              <a:t>Allow the area to dry completely</a:t>
            </a:r>
          </a:p>
        </p:txBody>
      </p:sp>
    </p:spTree>
  </p:cSld>
  <p:clrMapOvr>
    <a:masterClrMapping/>
  </p:clrMapOvr>
  <p:transition spd="slow" advClick="1">
    <p:wheel spokes="1"/>
  </p:transition>
  <p:timing/>
</p:sld>
</file>

<file path=ppt/slides/slide655.xml><?xml version="1.0" encoding="utf-8"?>
<p:sld xmlns:a="http://schemas.openxmlformats.org/drawingml/2006/main" xmlns:r="http://schemas.openxmlformats.org/officeDocument/2006/relationships" xmlns:p="http://schemas.openxmlformats.org/presentationml/2006/main" showMasterSp="1">
  <p:cSld>
    <p:spTree>
      <p:nvGrpSpPr>
        <p:cNvPr id="1752" name=""/>
        <p:cNvGrpSpPr/>
        <p:nvPr/>
      </p:nvGrpSpPr>
      <p:grpSpPr>
        <a:xfrm rot="0">
          <a:off x="0" y="0"/>
          <a:ext cx="0" cy="0"/>
          <a:chOff x="0" y="0"/>
          <a:chExt cx="0" cy="0"/>
        </a:xfrm>
      </p:grpSpPr>
      <p:sp>
        <p:nvSpPr>
          <p:cNvPr id="1049475" name=""/>
          <p:cNvSpPr/>
          <p:nvPr>
            <p:ph sz="full" idx="1"/>
          </p:nvPr>
        </p:nvSpPr>
        <p:spPr>
          <a:xfrm rot="0">
            <a:off x="457200" y="685800"/>
            <a:ext cx="8229600" cy="56388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lvl="0">
              <a:buFont typeface="Wingdings" pitchFamily="2" charset="2"/>
              <a:buChar char="Ø"/>
            </a:pPr>
            <a:r>
              <a:rPr altLang="en-US" lang="en-US"/>
              <a:t>Encourage patient to take slow, deep breaths as you begin</a:t>
            </a:r>
          </a:p>
          <a:p>
            <a:pPr lvl="0">
              <a:buFont typeface="Wingdings" pitchFamily="2" charset="2"/>
              <a:buChar char="Ø"/>
            </a:pPr>
            <a:r>
              <a:rPr altLang="en-US" lang="en-US"/>
              <a:t>Hold skin taut with one hand while holding the brannula with the other</a:t>
            </a:r>
          </a:p>
          <a:p>
            <a:pPr lvl="0">
              <a:buFont typeface="Wingdings" pitchFamily="2" charset="2"/>
              <a:buChar char="Ø"/>
            </a:pPr>
            <a:r>
              <a:rPr altLang="en-US" lang="en-US"/>
              <a:t>Maintain sterility, and insert catheter into vein:</a:t>
            </a:r>
          </a:p>
          <a:p>
            <a:pPr lvl="0">
              <a:buFont typeface="Wingdings" pitchFamily="2" charset="2"/>
              <a:buChar char="§"/>
            </a:pPr>
            <a:r>
              <a:rPr altLang="en-US" lang="en-US"/>
              <a:t>Parallel to straightest section of the skin, at 30 degrees angle with the skin</a:t>
            </a:r>
          </a:p>
          <a:p>
            <a:pPr lvl="0">
              <a:buFont typeface="Wingdings" pitchFamily="2" charset="2"/>
              <a:buChar char="§"/>
            </a:pPr>
            <a:r>
              <a:rPr altLang="en-US" lang="en-US"/>
              <a:t>When the needle has entered the skin, lower it until it is almost flat on the skin</a:t>
            </a:r>
          </a:p>
          <a:p>
            <a:pPr lvl="0">
              <a:buFont typeface="Wingdings" pitchFamily="2" charset="2"/>
              <a:buChar char="§"/>
            </a:pPr>
            <a:r>
              <a:rPr altLang="en-US" lang="en-US"/>
              <a:t>Follow the path of vein, insert catheter into vein</a:t>
            </a:r>
          </a:p>
          <a:p>
            <a:pPr lvl="0">
              <a:buFont typeface="Wingdings" pitchFamily="2" charset="2"/>
              <a:buChar char="Ø"/>
            </a:pPr>
            <a:r>
              <a:rPr altLang="en-US" lang="en-US"/>
              <a:t>Watch for the first backflow of blood, then push catheter gently into the vein while pulling back the needle</a:t>
            </a:r>
          </a:p>
        </p:txBody>
      </p:sp>
    </p:spTree>
  </p:cSld>
  <p:clrMapOvr>
    <a:masterClrMapping/>
  </p:clrMapOvr>
  <p:transition spd="slow" advClick="1">
    <p:wheel spokes="1"/>
  </p:transition>
  <p:timing/>
</p:sld>
</file>

<file path=ppt/slides/slide656.xml><?xml version="1.0" encoding="utf-8"?>
<p:sld xmlns:a="http://schemas.openxmlformats.org/drawingml/2006/main" xmlns:r="http://schemas.openxmlformats.org/officeDocument/2006/relationships" xmlns:p="http://schemas.openxmlformats.org/presentationml/2006/main" showMasterSp="1">
  <p:cSld>
    <p:spTree>
      <p:nvGrpSpPr>
        <p:cNvPr id="1753" name=""/>
        <p:cNvGrpSpPr/>
        <p:nvPr/>
      </p:nvGrpSpPr>
      <p:grpSpPr>
        <a:xfrm rot="0">
          <a:off x="0" y="0"/>
          <a:ext cx="0" cy="0"/>
          <a:chOff x="0" y="0"/>
          <a:chExt cx="0" cy="0"/>
        </a:xfrm>
      </p:grpSpPr>
      <p:sp>
        <p:nvSpPr>
          <p:cNvPr id="1049476" name=""/>
          <p:cNvSpPr/>
          <p:nvPr>
            <p:ph sz="full" idx="1"/>
          </p:nvPr>
        </p:nvSpPr>
        <p:spPr>
          <a:xfrm rot="0">
            <a:off x="457200" y="990600"/>
            <a:ext cx="8229600" cy="53340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lvl="0">
              <a:buFont typeface="Wingdings" pitchFamily="2" charset="2"/>
              <a:buChar char="Ø"/>
            </a:pPr>
            <a:r>
              <a:rPr altLang="en-US" lang="en-US"/>
              <a:t>Apply digital pressure distal to catheter tip before pulling the needle out of the vein and skin</a:t>
            </a:r>
          </a:p>
          <a:p>
            <a:pPr lvl="0">
              <a:buNone/>
            </a:pPr>
            <a:r>
              <a:rPr altLang="en-US" b="1" lang="en-US"/>
              <a:t>Note:</a:t>
            </a:r>
            <a:r>
              <a:rPr altLang="en-US" lang="en-US"/>
              <a:t> If unable to insert catheter fully, do not force</a:t>
            </a:r>
          </a:p>
          <a:p>
            <a:pPr lvl="0">
              <a:buFont typeface="Wingdings" pitchFamily="2" charset="2"/>
              <a:buChar char="Ø"/>
            </a:pPr>
            <a:r>
              <a:rPr altLang="en-US" lang="en-US"/>
              <a:t>Holding catheter securely remove, get the syringe with water of injection and connect and insert its tip into catheter</a:t>
            </a:r>
          </a:p>
          <a:p>
            <a:pPr lvl="0">
              <a:buFont typeface="Wingdings" pitchFamily="2" charset="2"/>
              <a:buChar char="Ø"/>
            </a:pPr>
            <a:r>
              <a:rPr altLang="en-US" lang="en-US"/>
              <a:t>Push the fluid gently and observe for any swelling or any pain. If none is noted then IV access is patent</a:t>
            </a:r>
          </a:p>
          <a:p>
            <a:pPr lvl="0">
              <a:buFont typeface="Wingdings" pitchFamily="2" charset="2"/>
              <a:buChar char="Ø"/>
            </a:pPr>
            <a:r>
              <a:rPr altLang="en-US" lang="en-US"/>
              <a:t>Remove the tourniquet and use strapping to secure the in position. </a:t>
            </a:r>
          </a:p>
          <a:p>
            <a:pPr lvl="0">
              <a:buNone/>
            </a:pPr>
            <a:r>
              <a:rPr altLang="en-US" b="1" lang="en-US"/>
              <a:t>Note: </a:t>
            </a:r>
            <a:r>
              <a:rPr altLang="en-US" lang="en-US"/>
              <a:t>Do not strap over insertion site</a:t>
            </a:r>
          </a:p>
          <a:p>
            <a:pPr lvl="0"/>
            <a:endParaRPr altLang="en-US" lang="en-US"/>
          </a:p>
        </p:txBody>
      </p:sp>
    </p:spTree>
  </p:cSld>
  <p:clrMapOvr>
    <a:masterClrMapping/>
  </p:clrMapOvr>
  <p:transition spd="slow" advClick="1">
    <p:wheel spokes="1"/>
  </p:transition>
  <p:timing/>
</p:sld>
</file>

<file path=ppt/slides/slide657.xml><?xml version="1.0" encoding="utf-8"?>
<p:sld xmlns:a="http://schemas.openxmlformats.org/drawingml/2006/main" xmlns:r="http://schemas.openxmlformats.org/officeDocument/2006/relationships" xmlns:p="http://schemas.openxmlformats.org/presentationml/2006/main" showMasterSp="1">
  <p:cSld>
    <p:spTree>
      <p:nvGrpSpPr>
        <p:cNvPr id="1754" name=""/>
        <p:cNvGrpSpPr/>
        <p:nvPr/>
      </p:nvGrpSpPr>
      <p:grpSpPr>
        <a:xfrm rot="0">
          <a:off x="0" y="0"/>
          <a:ext cx="0" cy="0"/>
          <a:chOff x="0" y="0"/>
          <a:chExt cx="0" cy="0"/>
        </a:xfrm>
      </p:grpSpPr>
      <p:sp>
        <p:nvSpPr>
          <p:cNvPr id="1049477" name=""/>
          <p:cNvSpPr/>
          <p:nvPr>
            <p:ph sz="full" idx="1"/>
          </p:nvPr>
        </p:nvSpPr>
        <p:spPr>
          <a:xfrm rot="0">
            <a:off x="457200" y="762000"/>
            <a:ext cx="8229600" cy="55626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lvl="0">
              <a:buFont typeface="Wingdings" pitchFamily="2" charset="2"/>
              <a:buChar char="Ø"/>
            </a:pPr>
            <a:r>
              <a:rPr altLang="en-US" lang="en-US"/>
              <a:t>Remove the cap from the free end of giving set and insert its hub into catheter opening </a:t>
            </a:r>
          </a:p>
          <a:p>
            <a:pPr lvl="0">
              <a:buFont typeface="Wingdings" pitchFamily="2" charset="2"/>
              <a:buChar char="Ø"/>
            </a:pPr>
            <a:r>
              <a:rPr altLang="en-US" lang="en-US"/>
              <a:t>Slow IV fluid to moderate the drip</a:t>
            </a:r>
          </a:p>
          <a:p>
            <a:pPr lvl="0">
              <a:buFont typeface="Wingdings" pitchFamily="2" charset="2"/>
              <a:buChar char="Ø"/>
            </a:pPr>
            <a:r>
              <a:rPr altLang="en-US" lang="en-US"/>
              <a:t>Remove gloves and secure the tubing</a:t>
            </a:r>
          </a:p>
          <a:p>
            <a:pPr lvl="0">
              <a:buFont typeface="Wingdings" pitchFamily="2" charset="2"/>
              <a:buChar char="Ø"/>
            </a:pPr>
            <a:r>
              <a:rPr altLang="en-US" lang="en-US"/>
              <a:t>Apply arm board (splint) if need be</a:t>
            </a:r>
          </a:p>
          <a:p>
            <a:pPr lvl="0">
              <a:buFont typeface="Wingdings" pitchFamily="2" charset="2"/>
              <a:buChar char="Ø"/>
            </a:pPr>
            <a:r>
              <a:rPr altLang="en-US" lang="en-US"/>
              <a:t>Regulate IV fluid according to drops per minute</a:t>
            </a:r>
          </a:p>
          <a:p>
            <a:pPr lvl="0">
              <a:buFont typeface="Wingdings" pitchFamily="2" charset="2"/>
              <a:buChar char="Ø"/>
            </a:pPr>
            <a:r>
              <a:rPr altLang="en-US" lang="en-US"/>
              <a:t>Enter information input/output fluid chart</a:t>
            </a:r>
          </a:p>
          <a:p>
            <a:pPr lvl="0">
              <a:buFont typeface="Wingdings" pitchFamily="2" charset="2"/>
              <a:buChar char="Ø"/>
            </a:pPr>
            <a:r>
              <a:rPr altLang="en-US" lang="en-US"/>
              <a:t>Re – check flow rate after 5 minutes then after 15 minutes</a:t>
            </a:r>
          </a:p>
          <a:p>
            <a:pPr lvl="0">
              <a:buFont typeface="Wingdings" pitchFamily="2" charset="2"/>
              <a:buChar char="Ø"/>
            </a:pPr>
            <a:r>
              <a:rPr altLang="en-US" lang="en-US"/>
              <a:t>Share health message with patient on what to check or report</a:t>
            </a:r>
          </a:p>
          <a:p>
            <a:pPr lvl="0">
              <a:buFont typeface="Wingdings" pitchFamily="2" charset="2"/>
              <a:buChar char="Ø"/>
            </a:pPr>
            <a:r>
              <a:rPr altLang="en-US" lang="en-US"/>
              <a:t>Record and report</a:t>
            </a:r>
          </a:p>
        </p:txBody>
      </p:sp>
    </p:spTree>
  </p:cSld>
  <p:clrMapOvr>
    <a:masterClrMapping/>
  </p:clrMapOvr>
  <p:transition spd="slow" advClick="1">
    <p:wheel spokes="1"/>
  </p:transition>
  <p:timing/>
</p:sld>
</file>

<file path=ppt/slides/slide658.xml><?xml version="1.0" encoding="utf-8"?>
<p:sld xmlns:a="http://schemas.openxmlformats.org/drawingml/2006/main" xmlns:r="http://schemas.openxmlformats.org/officeDocument/2006/relationships" xmlns:p="http://schemas.openxmlformats.org/presentationml/2006/main" showMasterSp="1">
  <p:cSld>
    <p:spTree>
      <p:nvGrpSpPr>
        <p:cNvPr id="1755" name=""/>
        <p:cNvGrpSpPr/>
        <p:nvPr/>
      </p:nvGrpSpPr>
      <p:grpSpPr>
        <a:xfrm rot="0">
          <a:off x="0" y="0"/>
          <a:ext cx="0" cy="0"/>
          <a:chOff x="0" y="0"/>
          <a:chExt cx="0" cy="0"/>
        </a:xfrm>
      </p:grpSpPr>
      <p:sp>
        <p:nvSpPr>
          <p:cNvPr id="1049478" name=""/>
          <p:cNvSpPr/>
          <p:nvPr>
            <p:ph type="title" sz="full" idx="0"/>
          </p:nvPr>
        </p:nvSpPr>
        <p:spPr>
          <a:xfrm rot="0">
            <a:off x="457200" y="304800"/>
            <a:ext cx="8229600" cy="1143000"/>
          </a:xfrm>
          <a:prstGeom prst="rect"/>
          <a:noFill/>
          <a:ln>
            <a:noFill/>
          </a:ln>
        </p:spPr>
        <p:txBody>
          <a:bodyPr anchor="b" bIns="0" lIns="0" rIns="0" tIns="45720" vert="horz"/>
          <a:lstStyle>
            <a:lvl1pPr algn="l" fontAlgn="base" indent="0" latinLnBrk="1" marL="0" rtl="0">
              <a:lnSpc>
                <a:spcPct val="100000"/>
              </a:lnSpc>
              <a:spcBef>
                <a:spcPct val="0"/>
              </a:spcBef>
              <a:spcAft>
                <a:spcPct val="0"/>
              </a:spcAft>
              <a:buFontTx/>
              <a:buNone/>
              <a:defRPr baseline="0" b="0" sz="5000" i="0" u="none">
                <a:solidFill>
                  <a:schemeClr val="lt2"/>
                </a:solidFill>
                <a:latin typeface="Calibri" pitchFamily="34" charset="0"/>
                <a:sym typeface="Calibri" pitchFamily="34" charset="0"/>
              </a:defRPr>
            </a:lvl1pPr>
          </a:lstStyle>
          <a:p>
            <a:pPr algn="ctr" eaLnBrk="1" hangingPunct="1" latinLnBrk="1" lvl="0"/>
            <a:r>
              <a:rPr altLang="en-US" b="1" lang="en-US"/>
              <a:t>BLOOD TRANSFUSION</a:t>
            </a:r>
          </a:p>
        </p:txBody>
      </p:sp>
      <p:sp>
        <p:nvSpPr>
          <p:cNvPr id="1049479" name=""/>
          <p:cNvSpPr/>
          <p:nvPr>
            <p:ph sz="full" idx="1"/>
          </p:nvPr>
        </p:nvSpPr>
        <p:spPr>
          <a:xfrm rot="0">
            <a:off x="457200" y="1600200"/>
            <a:ext cx="8229600" cy="47244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eaLnBrk="1" hangingPunct="1" latinLnBrk="1" lvl="0">
              <a:buFont typeface="Wingdings" pitchFamily="2" charset="2"/>
              <a:buChar char="Ø"/>
            </a:pPr>
            <a:r>
              <a:rPr altLang="en-US" lang="en-US"/>
              <a:t>It is the process of receiving blood products into one's circulation intravenously. </a:t>
            </a:r>
          </a:p>
          <a:p>
            <a:pPr eaLnBrk="1" hangingPunct="1" latinLnBrk="1" lvl="0">
              <a:buNone/>
            </a:pPr>
            <a:endParaRPr altLang="en-US" lang="en-US"/>
          </a:p>
          <a:p>
            <a:pPr eaLnBrk="1" hangingPunct="1" latinLnBrk="1" lvl="0">
              <a:buFont typeface="Wingdings" pitchFamily="2" charset="2"/>
              <a:buChar char="Ø"/>
            </a:pPr>
            <a:r>
              <a:rPr altLang="en-US" lang="en-US"/>
              <a:t>Transfusions are used in a variety of medical conditions to replace lost components of the blood. </a:t>
            </a:r>
          </a:p>
          <a:p>
            <a:pPr eaLnBrk="1" hangingPunct="1" latinLnBrk="1" lvl="0">
              <a:buNone/>
            </a:pPr>
            <a:endParaRPr altLang="en-US" lang="en-US"/>
          </a:p>
          <a:p>
            <a:pPr eaLnBrk="1" hangingPunct="1" latinLnBrk="1" lvl="0">
              <a:buFont typeface="Wingdings" pitchFamily="2" charset="2"/>
              <a:buChar char="Ø"/>
            </a:pPr>
            <a:r>
              <a:rPr altLang="en-US" lang="en-US"/>
              <a:t>Blood can transfused either whole blood or only components of the blood, such as red blood cells, white blood cells, plasma, clotting factors, and platelets.</a:t>
            </a:r>
          </a:p>
          <a:p>
            <a:pPr eaLnBrk="1" hangingPunct="1" latinLnBrk="1" lvl="0">
              <a:buFont typeface="Wingdings" pitchFamily="2" charset="2"/>
              <a:buChar char="Ø"/>
            </a:pPr>
            <a:endParaRPr altLang="en-US" lang="en-US"/>
          </a:p>
        </p:txBody>
      </p:sp>
    </p:spTree>
  </p:cSld>
  <p:clrMapOvr>
    <a:masterClrMapping/>
  </p:clrMapOvr>
  <p:transition spd="slow" advClick="1">
    <p:wheel spokes="1"/>
  </p:transition>
  <p:timing/>
</p:sld>
</file>

<file path=ppt/slides/slide659.xml><?xml version="1.0" encoding="utf-8"?>
<p:sld xmlns:a="http://schemas.openxmlformats.org/drawingml/2006/main" xmlns:r="http://schemas.openxmlformats.org/officeDocument/2006/relationships" xmlns:p="http://schemas.openxmlformats.org/presentationml/2006/main" showMasterSp="1">
  <p:cSld>
    <p:spTree>
      <p:nvGrpSpPr>
        <p:cNvPr id="1756" name=""/>
        <p:cNvGrpSpPr/>
        <p:nvPr/>
      </p:nvGrpSpPr>
      <p:grpSpPr>
        <a:xfrm rot="0">
          <a:off x="0" y="0"/>
          <a:ext cx="0" cy="0"/>
          <a:chOff x="0" y="0"/>
          <a:chExt cx="0" cy="0"/>
        </a:xfrm>
      </p:grpSpPr>
      <p:sp>
        <p:nvSpPr>
          <p:cNvPr id="1049480" name=""/>
          <p:cNvSpPr/>
          <p:nvPr>
            <p:ph sz="full" idx="1"/>
          </p:nvPr>
        </p:nvSpPr>
        <p:spPr>
          <a:xfrm rot="0">
            <a:off x="457200" y="914400"/>
            <a:ext cx="8229600" cy="54102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lang="en-US"/>
              <a:t>Purposes</a:t>
            </a:r>
          </a:p>
          <a:p>
            <a:pPr indent="0" lvl="0" marL="0">
              <a:buFont typeface="Wingdings" pitchFamily="2" charset="2"/>
              <a:buChar char="Ø"/>
            </a:pPr>
            <a:r>
              <a:rPr altLang="en-US" lang="en-US"/>
              <a:t>To restore blood volume e.g. after excessive hemorrhage</a:t>
            </a:r>
          </a:p>
          <a:p>
            <a:pPr indent="0" lvl="0" marL="0">
              <a:buFont typeface="Wingdings" pitchFamily="2" charset="2"/>
              <a:buChar char="Ø"/>
            </a:pPr>
            <a:r>
              <a:rPr altLang="en-US" lang="en-US"/>
              <a:t>To restore Hb level and RBCs in severe anemia</a:t>
            </a:r>
          </a:p>
          <a:p>
            <a:pPr indent="0" lvl="0" marL="0">
              <a:buFont typeface="Wingdings" pitchFamily="2" charset="2"/>
              <a:buChar char="Ø"/>
            </a:pPr>
            <a:r>
              <a:rPr altLang="en-US" lang="en-US"/>
              <a:t>To restore leukocytes (WBCs)</a:t>
            </a:r>
          </a:p>
          <a:p>
            <a:pPr indent="0" lvl="0" marL="0">
              <a:buFont typeface="Wingdings" pitchFamily="2" charset="2"/>
              <a:buChar char="Ø"/>
            </a:pPr>
            <a:r>
              <a:rPr altLang="en-US" lang="en-US"/>
              <a:t>To replace platelets and clotting factors (fresh frozen plasma)</a:t>
            </a:r>
          </a:p>
          <a:p>
            <a:pPr indent="0" lvl="0" marL="0">
              <a:buFont typeface="Wingdings" pitchFamily="2" charset="2"/>
              <a:buChar char="Ø"/>
            </a:pPr>
            <a:r>
              <a:rPr altLang="en-US" lang="en-US"/>
              <a:t>To provide nutrition and reduce toxicity in case of poisoning</a:t>
            </a:r>
          </a:p>
        </p:txBody>
      </p:sp>
    </p:spTree>
  </p:cSld>
  <p:clrMapOvr>
    <a:masterClrMapping/>
  </p:clrMapOvr>
  <p:transition spd="slow" advClick="1">
    <p:wheel spokes="1"/>
  </p:transition>
  <p:timing/>
</p:sld>
</file>

<file path=ppt/slides/slide66.xml><?xml version="1.0" encoding="utf-8"?>
<p:sld xmlns:a="http://schemas.openxmlformats.org/drawingml/2006/main" xmlns:r="http://schemas.openxmlformats.org/officeDocument/2006/relationships" xmlns:p="http://schemas.openxmlformats.org/presentationml/2006/main" showMasterSp="1">
  <p:cSld>
    <p:spTree>
      <p:nvGrpSpPr>
        <p:cNvPr id="1148" name=""/>
        <p:cNvGrpSpPr/>
        <p:nvPr/>
      </p:nvGrpSpPr>
      <p:grpSpPr>
        <a:xfrm rot="0">
          <a:off x="0" y="0"/>
          <a:ext cx="0" cy="0"/>
          <a:chOff x="0" y="0"/>
          <a:chExt cx="0" cy="0"/>
        </a:xfrm>
      </p:grpSpPr>
      <p:sp>
        <p:nvSpPr>
          <p:cNvPr id="1048679" name=""/>
          <p:cNvSpPr/>
          <p:nvPr>
            <p:ph sz="full" idx="1"/>
          </p:nvPr>
        </p:nvSpPr>
        <p:spPr>
          <a:xfrm rot="0">
            <a:off x="457200" y="1219200"/>
            <a:ext cx="8229600" cy="4906962"/>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eaLnBrk="1" hangingPunct="1" indent="0" latinLnBrk="1" lvl="0" marL="0">
              <a:buClr>
                <a:srgbClr val="DE6C36"/>
              </a:buClr>
              <a:buFont typeface="Arial" pitchFamily="0" charset="0"/>
              <a:buNone/>
            </a:pPr>
            <a:r>
              <a:rPr altLang="en-US" b="1" lang="en-US"/>
              <a:t>Nurse and Co-workers</a:t>
            </a:r>
          </a:p>
          <a:p>
            <a:pPr eaLnBrk="1" hangingPunct="1" indent="0" latinLnBrk="1" lvl="0" marL="0">
              <a:buClr>
                <a:srgbClr val="DE6C36"/>
              </a:buClr>
              <a:buFont typeface="Wingdings" pitchFamily="2" charset="2"/>
              <a:buChar char="Ø"/>
            </a:pPr>
            <a:r>
              <a:rPr altLang="en-US" lang="en-US"/>
              <a:t>The nurse sustains a cooperative relationship with co-workers in nursing and other fields.</a:t>
            </a:r>
          </a:p>
          <a:p>
            <a:pPr eaLnBrk="1" hangingPunct="1" indent="0" latinLnBrk="1" lvl="0" marL="0">
              <a:buClr>
                <a:srgbClr val="DE6C36"/>
              </a:buClr>
              <a:buFont typeface="Wingdings" pitchFamily="2" charset="2"/>
              <a:buChar char="Ø"/>
            </a:pPr>
            <a:endParaRPr altLang="en-US" lang="en-US"/>
          </a:p>
          <a:p>
            <a:pPr eaLnBrk="1" hangingPunct="1" indent="0" latinLnBrk="1" lvl="0" marL="0">
              <a:buClr>
                <a:srgbClr val="DE6C36"/>
              </a:buClr>
              <a:buFont typeface="Wingdings" pitchFamily="2" charset="2"/>
              <a:buChar char="Ø"/>
            </a:pPr>
            <a:r>
              <a:rPr altLang="en-US" lang="en-US"/>
              <a:t>The nurse takes appropriate action to safeguard the individual when their care is endangered by a co-worker or any other person.</a:t>
            </a:r>
          </a:p>
          <a:p>
            <a:pPr eaLnBrk="1" hangingPunct="1" indent="0" latinLnBrk="1" lvl="0" marL="0">
              <a:buClr>
                <a:srgbClr val="DE6C36"/>
              </a:buClr>
              <a:buFont typeface="Wingdings" pitchFamily="2" charset="2"/>
              <a:buChar char="Ø"/>
            </a:pPr>
            <a:endParaRPr altLang="en-US" lang="en-US"/>
          </a:p>
        </p:txBody>
      </p:sp>
    </p:spTree>
  </p:cSld>
  <p:clrMapOvr>
    <a:masterClrMapping/>
  </p:clrMapOvr>
  <p:transition spd="slow" advClick="1">
    <p:wheel spokes="1"/>
  </p:transition>
  <p:timing/>
</p:sld>
</file>

<file path=ppt/slides/slide660.xml><?xml version="1.0" encoding="utf-8"?>
<p:sld xmlns:a="http://schemas.openxmlformats.org/drawingml/2006/main" xmlns:r="http://schemas.openxmlformats.org/officeDocument/2006/relationships" xmlns:p="http://schemas.openxmlformats.org/presentationml/2006/main" showMasterSp="1">
  <p:cSld>
    <p:spTree>
      <p:nvGrpSpPr>
        <p:cNvPr id="1757" name=""/>
        <p:cNvGrpSpPr/>
        <p:nvPr/>
      </p:nvGrpSpPr>
      <p:grpSpPr>
        <a:xfrm rot="0">
          <a:off x="0" y="0"/>
          <a:ext cx="0" cy="0"/>
          <a:chOff x="0" y="0"/>
          <a:chExt cx="0" cy="0"/>
        </a:xfrm>
      </p:grpSpPr>
      <p:sp>
        <p:nvSpPr>
          <p:cNvPr id="1049481" name=""/>
          <p:cNvSpPr/>
          <p:nvPr>
            <p:ph type="title" sz="full" idx="0"/>
          </p:nvPr>
        </p:nvSpPr>
        <p:spPr>
          <a:xfrm rot="0">
            <a:off x="381000" y="381000"/>
            <a:ext cx="8229600" cy="1143000"/>
          </a:xfrm>
          <a:prstGeom prst="rect"/>
          <a:noFill/>
          <a:ln>
            <a:noFill/>
          </a:ln>
        </p:spPr>
        <p:txBody>
          <a:bodyPr anchor="b" bIns="0" lIns="0" rIns="0" tIns="45720" vert="horz"/>
          <a:lstStyle>
            <a:lvl1pPr algn="l" fontAlgn="base" indent="0" latinLnBrk="1" marL="0" rtl="0">
              <a:lnSpc>
                <a:spcPct val="100000"/>
              </a:lnSpc>
              <a:spcBef>
                <a:spcPct val="0"/>
              </a:spcBef>
              <a:spcAft>
                <a:spcPct val="0"/>
              </a:spcAft>
              <a:buFontTx/>
              <a:buNone/>
              <a:defRPr baseline="0" b="0" sz="5000" i="0" u="none">
                <a:solidFill>
                  <a:schemeClr val="lt2"/>
                </a:solidFill>
                <a:latin typeface="Calibri" pitchFamily="34" charset="0"/>
                <a:sym typeface="Calibri" pitchFamily="34" charset="0"/>
              </a:defRPr>
            </a:lvl1pPr>
          </a:lstStyle>
          <a:p>
            <a:pPr lvl="0"/>
            <a:r>
              <a:rPr altLang="en-US" b="1" lang="en-US"/>
              <a:t>Principles of Therapy</a:t>
            </a:r>
          </a:p>
        </p:txBody>
      </p:sp>
      <p:sp>
        <p:nvSpPr>
          <p:cNvPr id="1049482" name=""/>
          <p:cNvSpPr/>
          <p:nvPr>
            <p:ph sz="full" idx="1"/>
          </p:nvPr>
        </p:nvSpPr>
        <p:spPr>
          <a:xfrm rot="0">
            <a:off x="457200" y="1935162"/>
            <a:ext cx="8229600" cy="4389437"/>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lvl="0">
              <a:buFont typeface="Wingdings" pitchFamily="2" charset="2"/>
              <a:buChar char="Ø"/>
            </a:pPr>
            <a:r>
              <a:rPr altLang="en-US" lang="en-US"/>
              <a:t>Blood transfusion therapy is limited to occasions when it is absolutely necessary and stringent screening techniques are used before transfusion begins.</a:t>
            </a:r>
          </a:p>
          <a:p>
            <a:pPr lvl="0">
              <a:buFont typeface="Wingdings" pitchFamily="2" charset="2"/>
              <a:buChar char="Ø"/>
            </a:pPr>
            <a:endParaRPr altLang="en-US" lang="en-US"/>
          </a:p>
          <a:p>
            <a:pPr lvl="0">
              <a:buFont typeface="Wingdings" pitchFamily="2" charset="2"/>
              <a:buChar char="Ø"/>
            </a:pPr>
            <a:r>
              <a:rPr altLang="en-US" lang="en-US"/>
              <a:t>Blood product procurement, storage, preparation, and testing are regulated by the Food and Drug Administration, the American Association of Blood Banks, and the Joint Commission on Accreditation of Healthcare Organizations.</a:t>
            </a:r>
          </a:p>
          <a:p>
            <a:pPr lvl="0"/>
            <a:endParaRPr altLang="en-US" lang="en-US"/>
          </a:p>
        </p:txBody>
      </p:sp>
    </p:spTree>
  </p:cSld>
  <p:clrMapOvr>
    <a:masterClrMapping/>
  </p:clrMapOvr>
  <p:transition spd="slow" advClick="1">
    <p:wheel spokes="1"/>
  </p:transition>
  <p:timing/>
</p:sld>
</file>

<file path=ppt/slides/slide661.xml><?xml version="1.0" encoding="utf-8"?>
<p:sld xmlns:a="http://schemas.openxmlformats.org/drawingml/2006/main" xmlns:r="http://schemas.openxmlformats.org/officeDocument/2006/relationships" xmlns:p="http://schemas.openxmlformats.org/presentationml/2006/main" showMasterSp="1">
  <p:cSld>
    <p:spTree>
      <p:nvGrpSpPr>
        <p:cNvPr id="1758" name=""/>
        <p:cNvGrpSpPr/>
        <p:nvPr/>
      </p:nvGrpSpPr>
      <p:grpSpPr>
        <a:xfrm rot="0">
          <a:off x="0" y="0"/>
          <a:ext cx="0" cy="0"/>
          <a:chOff x="0" y="0"/>
          <a:chExt cx="0" cy="0"/>
        </a:xfrm>
      </p:grpSpPr>
      <p:sp>
        <p:nvSpPr>
          <p:cNvPr id="1049483" name=""/>
          <p:cNvSpPr/>
          <p:nvPr>
            <p:ph sz="full" idx="1"/>
          </p:nvPr>
        </p:nvSpPr>
        <p:spPr>
          <a:xfrm rot="0">
            <a:off x="457200" y="1143000"/>
            <a:ext cx="8229600" cy="4983162"/>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eaLnBrk="1" hangingPunct="1" indent="0" latinLnBrk="1" lvl="0" marL="0">
              <a:buClr>
                <a:srgbClr val="DE6C36"/>
              </a:buClr>
              <a:buFont typeface="Arial" pitchFamily="0" charset="0"/>
              <a:buNone/>
            </a:pPr>
            <a:r>
              <a:rPr altLang="en-US" b="1" lang="en-US"/>
              <a:t>a) Blood Compatibility</a:t>
            </a:r>
          </a:p>
          <a:p>
            <a:pPr eaLnBrk="1" hangingPunct="1" indent="0" latinLnBrk="1" lvl="0" marL="0">
              <a:buClr>
                <a:srgbClr val="DE6C36"/>
              </a:buClr>
              <a:buFont typeface="Arial" pitchFamily="0" charset="0"/>
              <a:buNone/>
            </a:pPr>
            <a:r>
              <a:rPr altLang="en-US" b="1" lang="en-US"/>
              <a:t>Antigens</a:t>
            </a:r>
          </a:p>
          <a:p>
            <a:pPr eaLnBrk="1" hangingPunct="1" indent="0" latinLnBrk="1" lvl="0" marL="0">
              <a:buClr>
                <a:srgbClr val="DE6C36"/>
              </a:buClr>
              <a:buFont typeface="Wingdings" pitchFamily="2" charset="2"/>
              <a:buChar char="Ø"/>
            </a:pPr>
            <a:r>
              <a:rPr altLang="en-US" lang="en-US"/>
              <a:t>Are glycoproteins found on the surfaces of RBCs</a:t>
            </a:r>
          </a:p>
          <a:p>
            <a:pPr eaLnBrk="1" hangingPunct="1" indent="0" latinLnBrk="1" lvl="0" marL="0">
              <a:buClr>
                <a:srgbClr val="DE6C36"/>
              </a:buClr>
              <a:buFont typeface="Wingdings" pitchFamily="2" charset="2"/>
              <a:buChar char="Ø"/>
            </a:pPr>
            <a:endParaRPr altLang="en-US" lang="en-US"/>
          </a:p>
          <a:p>
            <a:pPr eaLnBrk="1" hangingPunct="1" indent="0" latinLnBrk="1" lvl="0" marL="0">
              <a:buClr>
                <a:srgbClr val="DE6C36"/>
              </a:buClr>
              <a:buFont typeface="Wingdings" pitchFamily="2" charset="2"/>
              <a:buChar char="Ø"/>
            </a:pPr>
            <a:r>
              <a:rPr altLang="en-US" lang="en-US"/>
              <a:t>The ABO blood group system is clinically the most significant because A and B antigens elicit the strongest immune response.</a:t>
            </a:r>
          </a:p>
          <a:p>
            <a:pPr eaLnBrk="1" hangingPunct="1" indent="0" latinLnBrk="1" lvl="0" marL="0">
              <a:buClr>
                <a:srgbClr val="DE6C36"/>
              </a:buClr>
              <a:buFont typeface="Wingdings" pitchFamily="2" charset="2"/>
              <a:buChar char="Ø"/>
            </a:pPr>
            <a:endParaRPr altLang="en-US" lang="en-US"/>
          </a:p>
          <a:p>
            <a:pPr eaLnBrk="1" hangingPunct="1" indent="0" latinLnBrk="1" lvl="0" marL="0">
              <a:buClr>
                <a:srgbClr val="DE6C36"/>
              </a:buClr>
              <a:buFont typeface="Wingdings" pitchFamily="2" charset="2"/>
              <a:buChar char="Ø"/>
            </a:pPr>
            <a:r>
              <a:rPr altLang="en-US" lang="en-US"/>
              <a:t>The presence or absence of A and B antigens on the RBC membrane determines the person's ABO group </a:t>
            </a:r>
          </a:p>
        </p:txBody>
      </p:sp>
    </p:spTree>
  </p:cSld>
  <p:clrMapOvr>
    <a:masterClrMapping/>
  </p:clrMapOvr>
  <p:transition spd="slow" advClick="1">
    <p:wheel spokes="1"/>
  </p:transition>
  <p:timing/>
</p:sld>
</file>

<file path=ppt/slides/slide662.xml><?xml version="1.0" encoding="utf-8"?>
<p:sld xmlns:a="http://schemas.openxmlformats.org/drawingml/2006/main" xmlns:r="http://schemas.openxmlformats.org/officeDocument/2006/relationships" xmlns:p="http://schemas.openxmlformats.org/presentationml/2006/main" showMasterSp="1">
  <p:cSld>
    <p:spTree>
      <p:nvGrpSpPr>
        <p:cNvPr id="1759" name=""/>
        <p:cNvGrpSpPr/>
        <p:nvPr/>
      </p:nvGrpSpPr>
      <p:grpSpPr>
        <a:xfrm rot="0">
          <a:off x="0" y="0"/>
          <a:ext cx="0" cy="0"/>
          <a:chOff x="0" y="0"/>
          <a:chExt cx="0" cy="0"/>
        </a:xfrm>
      </p:grpSpPr>
      <p:graphicFrame>
        <p:nvGraphicFramePr>
          <p:cNvPr id="4194308" name=""/>
          <p:cNvGraphicFramePr>
            <a:graphicFrameLocks/>
          </p:cNvGraphicFramePr>
          <p:nvPr/>
        </p:nvGraphicFramePr>
        <p:xfrm rot="0">
          <a:off x="457200" y="609600"/>
          <a:ext cx="8229600" cy="5151437"/>
        </p:xfrm>
        <a:graphic>
          <a:graphicData uri="http://schemas.openxmlformats.org/drawingml/2006/table">
            <a:tbl>
              <a:tblPr/>
              <a:tblGrid>
                <a:gridCol w="2057400"/>
                <a:gridCol w="2057400"/>
                <a:gridCol w="2057400"/>
                <a:gridCol w="2057400"/>
              </a:tblGrid>
              <a:tr h="1189037">
                <a:tc>
                  <a:txBody>
                    <a:bodyPr/>
                    <a:p>
                      <a:pPr algn="l" eaLnBrk="1" hangingPunct="1" latinLnBrk="1" lvl="0"/>
                      <a:r>
                        <a:rPr altLang="en-US" b="1" sz="1800" lang="en-US">
                          <a:solidFill>
                            <a:srgbClr val="FFFFFF"/>
                          </a:solidFill>
                          <a:latin typeface="Constantia" pitchFamily="18" charset="0"/>
                        </a:rPr>
                        <a:t>BLOOD GROUP</a:t>
                      </a:r>
                    </a:p>
                  </a:txBody>
                  <a:tcPr marL="91440" marR="91440" marT="45723" marB="45723" anchor="t"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38100" cap="flat" cmpd="sng">
                      <a:solidFill>
                        <a:schemeClr val="lt1">
                          <a:alpha val="100000"/>
                        </a:schemeClr>
                      </a:solidFill>
                      <a:prstDash val="solid"/>
                      <a:round/>
                    </a:lnB>
                    <a:solidFill>
                      <a:schemeClr val="accent1"/>
                    </a:solidFill>
                  </a:tcPr>
                </a:tc>
                <a:tc>
                  <a:txBody>
                    <a:bodyPr/>
                    <a:p>
                      <a:pPr algn="l" eaLnBrk="1" hangingPunct="1" latinLnBrk="1" lvl="0"/>
                      <a:r>
                        <a:rPr altLang="en-US" b="1" sz="1800" lang="en-US">
                          <a:solidFill>
                            <a:srgbClr val="FFFFFF"/>
                          </a:solidFill>
                          <a:latin typeface="Constantia" pitchFamily="18" charset="0"/>
                        </a:rPr>
                        <a:t>ANTIGEN ON RBCs</a:t>
                      </a:r>
                    </a:p>
                  </a:txBody>
                  <a:tcPr marL="91440" marR="91440" marT="45723" marB="45723" anchor="t"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38100" cap="flat" cmpd="sng">
                      <a:solidFill>
                        <a:schemeClr val="lt1">
                          <a:alpha val="100000"/>
                        </a:schemeClr>
                      </a:solidFill>
                      <a:prstDash val="solid"/>
                      <a:round/>
                    </a:lnB>
                    <a:solidFill>
                      <a:schemeClr val="accent1"/>
                    </a:solidFill>
                  </a:tcPr>
                </a:tc>
                <a:tc>
                  <a:txBody>
                    <a:bodyPr/>
                    <a:p>
                      <a:pPr algn="l" eaLnBrk="1" hangingPunct="1" latinLnBrk="1" lvl="0"/>
                      <a:r>
                        <a:rPr altLang="en-US" b="1" sz="1800" lang="en-US">
                          <a:solidFill>
                            <a:srgbClr val="FFFFFF"/>
                          </a:solidFill>
                          <a:latin typeface="Constantia" pitchFamily="18" charset="0"/>
                        </a:rPr>
                        <a:t>ANTIBODY IN PLASMA</a:t>
                      </a:r>
                    </a:p>
                  </a:txBody>
                  <a:tcPr marL="91440" marR="91440" marT="45723" marB="45723" anchor="t"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38100" cap="flat" cmpd="sng">
                      <a:solidFill>
                        <a:schemeClr val="lt1">
                          <a:alpha val="100000"/>
                        </a:schemeClr>
                      </a:solidFill>
                      <a:prstDash val="solid"/>
                      <a:round/>
                    </a:lnB>
                    <a:solidFill>
                      <a:schemeClr val="accent1"/>
                    </a:solidFill>
                  </a:tcPr>
                </a:tc>
                <a:tc>
                  <a:txBody>
                    <a:bodyPr/>
                    <a:p>
                      <a:pPr algn="l" eaLnBrk="1" hangingPunct="1" latinLnBrk="1" lvl="0"/>
                      <a:r>
                        <a:rPr altLang="en-US" b="1" sz="1800" lang="en-US">
                          <a:solidFill>
                            <a:srgbClr val="FFFFFF"/>
                          </a:solidFill>
                          <a:latin typeface="Constantia" pitchFamily="18" charset="0"/>
                        </a:rPr>
                        <a:t>APPROXIMATE  FREQUENCY OF OCCURRENCE IN POPULATION</a:t>
                      </a:r>
                    </a:p>
                  </a:txBody>
                  <a:tcPr marL="91440" marR="91440" marT="45723" marB="45723" anchor="t"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38100" cap="flat" cmpd="sng">
                      <a:solidFill>
                        <a:schemeClr val="lt1">
                          <a:alpha val="100000"/>
                        </a:schemeClr>
                      </a:solidFill>
                      <a:prstDash val="solid"/>
                      <a:round/>
                    </a:lnB>
                    <a:solidFill>
                      <a:schemeClr val="accent1"/>
                    </a:solidFill>
                  </a:tcPr>
                </a:tc>
              </a:tr>
              <a:tr h="990599">
                <a:tc>
                  <a:txBody>
                    <a:bodyPr/>
                    <a:p>
                      <a:pPr algn="l" eaLnBrk="1" hangingPunct="1" latinLnBrk="1" lvl="0"/>
                      <a:r>
                        <a:rPr altLang="en-US" b="0" sz="1800" lang="en-US">
                          <a:solidFill>
                            <a:srgbClr val="000000"/>
                          </a:solidFill>
                          <a:latin typeface="Constantia" pitchFamily="18" charset="0"/>
                        </a:rPr>
                        <a:t>A</a:t>
                      </a:r>
                    </a:p>
                  </a:txBody>
                  <a:tcPr marL="91440" marR="91440" marT="45723" marB="45723" anchor="t" vert="horz">
                    <a:lnL w="12700" cap="flat" cmpd="sng">
                      <a:solidFill>
                        <a:schemeClr val="lt1">
                          <a:alpha val="100000"/>
                        </a:schemeClr>
                      </a:solidFill>
                      <a:prstDash val="solid"/>
                      <a:round/>
                    </a:lnL>
                    <a:lnR w="12700" cap="flat" cmpd="sng">
                      <a:solidFill>
                        <a:schemeClr val="lt1">
                          <a:alpha val="100000"/>
                        </a:schemeClr>
                      </a:solidFill>
                      <a:prstDash val="solid"/>
                      <a:round/>
                    </a:lnR>
                    <a:lnT w="38100" cap="flat" cmpd="sng">
                      <a:solidFill>
                        <a:schemeClr val="lt1">
                          <a:alpha val="100000"/>
                        </a:schemeClr>
                      </a:solidFill>
                      <a:prstDash val="solid"/>
                      <a:round/>
                    </a:lnT>
                    <a:lnB w="12700" cap="flat" cmpd="sng">
                      <a:solidFill>
                        <a:schemeClr val="lt1">
                          <a:alpha val="100000"/>
                        </a:schemeClr>
                      </a:solidFill>
                      <a:prstDash val="solid"/>
                      <a:round/>
                    </a:lnB>
                    <a:solidFill>
                      <a:srgbClr val="E6CED4"/>
                    </a:solidFill>
                  </a:tcPr>
                </a:tc>
                <a:tc>
                  <a:txBody>
                    <a:bodyPr/>
                    <a:p>
                      <a:pPr algn="l" eaLnBrk="1" hangingPunct="1" latinLnBrk="1" lvl="0"/>
                      <a:r>
                        <a:rPr altLang="en-US" b="0" sz="1800" lang="en-US">
                          <a:solidFill>
                            <a:srgbClr val="000000"/>
                          </a:solidFill>
                          <a:latin typeface="Constantia" pitchFamily="18" charset="0"/>
                        </a:rPr>
                        <a:t>A</a:t>
                      </a:r>
                    </a:p>
                  </a:txBody>
                  <a:tcPr marL="91440" marR="91440" marT="45723" marB="45723" anchor="t" vert="horz">
                    <a:lnL w="12700" cap="flat" cmpd="sng">
                      <a:solidFill>
                        <a:schemeClr val="lt1">
                          <a:alpha val="100000"/>
                        </a:schemeClr>
                      </a:solidFill>
                      <a:prstDash val="solid"/>
                      <a:round/>
                    </a:lnL>
                    <a:lnR w="12700" cap="flat" cmpd="sng">
                      <a:solidFill>
                        <a:schemeClr val="lt1">
                          <a:alpha val="100000"/>
                        </a:schemeClr>
                      </a:solidFill>
                      <a:prstDash val="solid"/>
                      <a:round/>
                    </a:lnR>
                    <a:lnT w="38100" cap="flat" cmpd="sng">
                      <a:solidFill>
                        <a:schemeClr val="lt1">
                          <a:alpha val="100000"/>
                        </a:schemeClr>
                      </a:solidFill>
                      <a:prstDash val="solid"/>
                      <a:round/>
                    </a:lnT>
                    <a:lnB w="12700" cap="flat" cmpd="sng">
                      <a:solidFill>
                        <a:schemeClr val="lt1">
                          <a:alpha val="100000"/>
                        </a:schemeClr>
                      </a:solidFill>
                      <a:prstDash val="solid"/>
                      <a:round/>
                    </a:lnB>
                    <a:solidFill>
                      <a:srgbClr val="E6CED4"/>
                    </a:solidFill>
                  </a:tcPr>
                </a:tc>
                <a:tc>
                  <a:txBody>
                    <a:bodyPr/>
                    <a:p>
                      <a:pPr algn="l" eaLnBrk="1" hangingPunct="1" latinLnBrk="1" lvl="0"/>
                      <a:r>
                        <a:rPr altLang="en-US" b="0" sz="1800" lang="en-US">
                          <a:solidFill>
                            <a:srgbClr val="000000"/>
                          </a:solidFill>
                          <a:latin typeface="Constantia" pitchFamily="18" charset="0"/>
                        </a:rPr>
                        <a:t>Ant - B</a:t>
                      </a:r>
                    </a:p>
                  </a:txBody>
                  <a:tcPr marL="91440" marR="91440" marT="45723" marB="45723" anchor="t" vert="horz">
                    <a:lnL w="12700" cap="flat" cmpd="sng">
                      <a:solidFill>
                        <a:schemeClr val="lt1">
                          <a:alpha val="100000"/>
                        </a:schemeClr>
                      </a:solidFill>
                      <a:prstDash val="solid"/>
                      <a:round/>
                    </a:lnL>
                    <a:lnR w="12700" cap="flat" cmpd="sng">
                      <a:solidFill>
                        <a:schemeClr val="lt1">
                          <a:alpha val="100000"/>
                        </a:schemeClr>
                      </a:solidFill>
                      <a:prstDash val="solid"/>
                      <a:round/>
                    </a:lnR>
                    <a:lnT w="38100" cap="flat" cmpd="sng">
                      <a:solidFill>
                        <a:schemeClr val="lt1">
                          <a:alpha val="100000"/>
                        </a:schemeClr>
                      </a:solidFill>
                      <a:prstDash val="solid"/>
                      <a:round/>
                    </a:lnT>
                    <a:lnB w="12700" cap="flat" cmpd="sng">
                      <a:solidFill>
                        <a:schemeClr val="lt1">
                          <a:alpha val="100000"/>
                        </a:schemeClr>
                      </a:solidFill>
                      <a:prstDash val="solid"/>
                      <a:round/>
                    </a:lnB>
                    <a:solidFill>
                      <a:srgbClr val="E6CED4"/>
                    </a:solidFill>
                  </a:tcPr>
                </a:tc>
                <a:tc>
                  <a:txBody>
                    <a:bodyPr/>
                    <a:p>
                      <a:pPr algn="l" eaLnBrk="1" hangingPunct="1" latinLnBrk="1" lvl="0"/>
                      <a:r>
                        <a:rPr altLang="en-US" b="0" sz="1800" lang="en-US">
                          <a:solidFill>
                            <a:srgbClr val="000000"/>
                          </a:solidFill>
                          <a:latin typeface="Constantia" pitchFamily="18" charset="0"/>
                        </a:rPr>
                        <a:t>45%</a:t>
                      </a:r>
                    </a:p>
                  </a:txBody>
                  <a:tcPr marL="91440" marR="91440" marT="45723" marB="45723" anchor="t" vert="horz">
                    <a:lnL w="12700" cap="flat" cmpd="sng">
                      <a:solidFill>
                        <a:schemeClr val="lt1">
                          <a:alpha val="100000"/>
                        </a:schemeClr>
                      </a:solidFill>
                      <a:prstDash val="solid"/>
                      <a:round/>
                    </a:lnL>
                    <a:lnR w="12700" cap="flat" cmpd="sng">
                      <a:solidFill>
                        <a:schemeClr val="lt1">
                          <a:alpha val="100000"/>
                        </a:schemeClr>
                      </a:solidFill>
                      <a:prstDash val="solid"/>
                      <a:round/>
                    </a:lnR>
                    <a:lnT w="38100" cap="flat" cmpd="sng">
                      <a:solidFill>
                        <a:schemeClr val="lt1">
                          <a:alpha val="100000"/>
                        </a:schemeClr>
                      </a:solidFill>
                      <a:prstDash val="solid"/>
                      <a:round/>
                    </a:lnT>
                    <a:lnB w="12700" cap="flat" cmpd="sng">
                      <a:solidFill>
                        <a:schemeClr val="lt1">
                          <a:alpha val="100000"/>
                        </a:schemeClr>
                      </a:solidFill>
                      <a:prstDash val="solid"/>
                      <a:round/>
                    </a:lnB>
                    <a:solidFill>
                      <a:srgbClr val="E6CED4"/>
                    </a:solidFill>
                  </a:tcPr>
                </a:tc>
              </a:tr>
              <a:tr h="990599">
                <a:tc>
                  <a:txBody>
                    <a:bodyPr/>
                    <a:p>
                      <a:pPr algn="l" eaLnBrk="1" hangingPunct="1" latinLnBrk="1" lvl="0"/>
                      <a:r>
                        <a:rPr altLang="en-US" b="0" sz="1800" lang="en-US">
                          <a:solidFill>
                            <a:srgbClr val="000000"/>
                          </a:solidFill>
                          <a:latin typeface="Constantia" pitchFamily="18" charset="0"/>
                        </a:rPr>
                        <a:t>B</a:t>
                      </a:r>
                    </a:p>
                  </a:txBody>
                  <a:tcPr marL="91440" marR="91440" marT="45723" marB="45723" anchor="t"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12700" cap="flat" cmpd="sng">
                      <a:solidFill>
                        <a:schemeClr val="lt1">
                          <a:alpha val="100000"/>
                        </a:schemeClr>
                      </a:solidFill>
                      <a:prstDash val="solid"/>
                      <a:round/>
                    </a:lnB>
                    <a:solidFill>
                      <a:srgbClr val="F3E8EB"/>
                    </a:solidFill>
                  </a:tcPr>
                </a:tc>
                <a:tc>
                  <a:txBody>
                    <a:bodyPr/>
                    <a:p>
                      <a:pPr algn="l" eaLnBrk="1" hangingPunct="1" latinLnBrk="1" lvl="0"/>
                      <a:r>
                        <a:rPr altLang="en-US" b="0" sz="1800" lang="en-US">
                          <a:solidFill>
                            <a:srgbClr val="000000"/>
                          </a:solidFill>
                          <a:latin typeface="Constantia" pitchFamily="18" charset="0"/>
                        </a:rPr>
                        <a:t>B</a:t>
                      </a:r>
                    </a:p>
                  </a:txBody>
                  <a:tcPr marL="91440" marR="91440" marT="45723" marB="45723" anchor="t"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12700" cap="flat" cmpd="sng">
                      <a:solidFill>
                        <a:schemeClr val="lt1">
                          <a:alpha val="100000"/>
                        </a:schemeClr>
                      </a:solidFill>
                      <a:prstDash val="solid"/>
                      <a:round/>
                    </a:lnB>
                    <a:solidFill>
                      <a:srgbClr val="F3E8EB"/>
                    </a:solidFill>
                  </a:tcPr>
                </a:tc>
                <a:tc>
                  <a:txBody>
                    <a:bodyPr/>
                    <a:p>
                      <a:pPr algn="l" eaLnBrk="1" hangingPunct="1" latinLnBrk="1" lvl="0"/>
                      <a:r>
                        <a:rPr altLang="en-US" b="0" sz="1800" lang="en-US">
                          <a:solidFill>
                            <a:srgbClr val="000000"/>
                          </a:solidFill>
                          <a:latin typeface="Constantia" pitchFamily="18" charset="0"/>
                        </a:rPr>
                        <a:t>Ant - A</a:t>
                      </a:r>
                    </a:p>
                  </a:txBody>
                  <a:tcPr marL="91440" marR="91440" marT="45723" marB="45723" anchor="t"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12700" cap="flat" cmpd="sng">
                      <a:solidFill>
                        <a:schemeClr val="lt1">
                          <a:alpha val="100000"/>
                        </a:schemeClr>
                      </a:solidFill>
                      <a:prstDash val="solid"/>
                      <a:round/>
                    </a:lnB>
                    <a:solidFill>
                      <a:srgbClr val="F3E8EB"/>
                    </a:solidFill>
                  </a:tcPr>
                </a:tc>
                <a:tc>
                  <a:txBody>
                    <a:bodyPr/>
                    <a:p>
                      <a:pPr algn="l" eaLnBrk="1" hangingPunct="1" latinLnBrk="1" lvl="0"/>
                      <a:r>
                        <a:rPr altLang="en-US" b="0" sz="1800" lang="en-US">
                          <a:solidFill>
                            <a:srgbClr val="000000"/>
                          </a:solidFill>
                          <a:latin typeface="Constantia" pitchFamily="18" charset="0"/>
                        </a:rPr>
                        <a:t>8%</a:t>
                      </a:r>
                    </a:p>
                  </a:txBody>
                  <a:tcPr marL="91440" marR="91440" marT="45723" marB="45723" anchor="t"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12700" cap="flat" cmpd="sng">
                      <a:solidFill>
                        <a:schemeClr val="lt1">
                          <a:alpha val="100000"/>
                        </a:schemeClr>
                      </a:solidFill>
                      <a:prstDash val="solid"/>
                      <a:round/>
                    </a:lnB>
                    <a:solidFill>
                      <a:srgbClr val="F3E8EB"/>
                    </a:solidFill>
                  </a:tcPr>
                </a:tc>
              </a:tr>
              <a:tr h="990599">
                <a:tc>
                  <a:txBody>
                    <a:bodyPr/>
                    <a:p>
                      <a:pPr algn="l" eaLnBrk="1" hangingPunct="1" latinLnBrk="1" lvl="0"/>
                      <a:r>
                        <a:rPr altLang="en-US" b="0" sz="1800" lang="en-US">
                          <a:solidFill>
                            <a:srgbClr val="000000"/>
                          </a:solidFill>
                          <a:latin typeface="Constantia" pitchFamily="18" charset="0"/>
                        </a:rPr>
                        <a:t>AB</a:t>
                      </a:r>
                    </a:p>
                  </a:txBody>
                  <a:tcPr marL="91440" marR="91440" marT="45723" marB="45723" anchor="t"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12700" cap="flat" cmpd="sng">
                      <a:solidFill>
                        <a:schemeClr val="lt1">
                          <a:alpha val="100000"/>
                        </a:schemeClr>
                      </a:solidFill>
                      <a:prstDash val="solid"/>
                      <a:round/>
                    </a:lnB>
                    <a:solidFill>
                      <a:srgbClr val="E6CED4"/>
                    </a:solidFill>
                  </a:tcPr>
                </a:tc>
                <a:tc>
                  <a:txBody>
                    <a:bodyPr/>
                    <a:p>
                      <a:pPr algn="l" eaLnBrk="1" hangingPunct="1" latinLnBrk="1" lvl="0"/>
                      <a:r>
                        <a:rPr altLang="en-US" b="0" sz="1800" lang="en-US">
                          <a:solidFill>
                            <a:srgbClr val="000000"/>
                          </a:solidFill>
                          <a:latin typeface="Constantia" pitchFamily="18" charset="0"/>
                        </a:rPr>
                        <a:t>A and B</a:t>
                      </a:r>
                    </a:p>
                  </a:txBody>
                  <a:tcPr marL="91440" marR="91440" marT="45723" marB="45723" anchor="t"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12700" cap="flat" cmpd="sng">
                      <a:solidFill>
                        <a:schemeClr val="lt1">
                          <a:alpha val="100000"/>
                        </a:schemeClr>
                      </a:solidFill>
                      <a:prstDash val="solid"/>
                      <a:round/>
                    </a:lnB>
                    <a:solidFill>
                      <a:srgbClr val="E6CED4"/>
                    </a:solidFill>
                  </a:tcPr>
                </a:tc>
                <a:tc>
                  <a:txBody>
                    <a:bodyPr/>
                    <a:p>
                      <a:pPr algn="l" eaLnBrk="1" hangingPunct="1" latinLnBrk="1" lvl="0"/>
                      <a:r>
                        <a:rPr altLang="en-US" b="0" sz="1800" lang="en-US">
                          <a:solidFill>
                            <a:srgbClr val="000000"/>
                          </a:solidFill>
                          <a:latin typeface="Constantia" pitchFamily="18" charset="0"/>
                        </a:rPr>
                        <a:t>None</a:t>
                      </a:r>
                    </a:p>
                  </a:txBody>
                  <a:tcPr marL="91440" marR="91440" marT="45723" marB="45723" anchor="t"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12700" cap="flat" cmpd="sng">
                      <a:solidFill>
                        <a:schemeClr val="lt1">
                          <a:alpha val="100000"/>
                        </a:schemeClr>
                      </a:solidFill>
                      <a:prstDash val="solid"/>
                      <a:round/>
                    </a:lnB>
                    <a:solidFill>
                      <a:srgbClr val="E6CED4"/>
                    </a:solidFill>
                  </a:tcPr>
                </a:tc>
                <a:tc>
                  <a:txBody>
                    <a:bodyPr/>
                    <a:p>
                      <a:pPr algn="l" eaLnBrk="1" hangingPunct="1" latinLnBrk="1" lvl="0"/>
                      <a:r>
                        <a:rPr altLang="en-US" b="0" sz="1800" lang="en-US">
                          <a:solidFill>
                            <a:srgbClr val="000000"/>
                          </a:solidFill>
                          <a:latin typeface="Constantia" pitchFamily="18" charset="0"/>
                        </a:rPr>
                        <a:t>3%</a:t>
                      </a:r>
                    </a:p>
                  </a:txBody>
                  <a:tcPr marL="91440" marR="91440" marT="45723" marB="45723" anchor="t"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12700" cap="flat" cmpd="sng">
                      <a:solidFill>
                        <a:schemeClr val="lt1">
                          <a:alpha val="100000"/>
                        </a:schemeClr>
                      </a:solidFill>
                      <a:prstDash val="solid"/>
                      <a:round/>
                    </a:lnB>
                    <a:solidFill>
                      <a:srgbClr val="E6CED4"/>
                    </a:solidFill>
                  </a:tcPr>
                </a:tc>
              </a:tr>
              <a:tr h="990599">
                <a:tc>
                  <a:txBody>
                    <a:bodyPr/>
                    <a:p>
                      <a:pPr algn="l" eaLnBrk="1" hangingPunct="1" latinLnBrk="1" lvl="0"/>
                      <a:r>
                        <a:rPr altLang="en-US" b="0" sz="1800" lang="en-US">
                          <a:solidFill>
                            <a:srgbClr val="000000"/>
                          </a:solidFill>
                          <a:latin typeface="Constantia" pitchFamily="18" charset="0"/>
                        </a:rPr>
                        <a:t>O</a:t>
                      </a:r>
                    </a:p>
                  </a:txBody>
                  <a:tcPr marL="91440" marR="91440" marT="45723" marB="45723" anchor="t"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12700" cap="flat" cmpd="sng">
                      <a:solidFill>
                        <a:schemeClr val="lt1">
                          <a:alpha val="100000"/>
                        </a:schemeClr>
                      </a:solidFill>
                      <a:prstDash val="solid"/>
                      <a:round/>
                    </a:lnB>
                    <a:solidFill>
                      <a:srgbClr val="F3E8EB"/>
                    </a:solidFill>
                  </a:tcPr>
                </a:tc>
                <a:tc>
                  <a:txBody>
                    <a:bodyPr/>
                    <a:p>
                      <a:pPr algn="l" eaLnBrk="1" hangingPunct="1" latinLnBrk="1" lvl="0"/>
                      <a:r>
                        <a:rPr altLang="en-US" b="0" sz="1800" lang="en-US">
                          <a:solidFill>
                            <a:srgbClr val="000000"/>
                          </a:solidFill>
                          <a:latin typeface="Constantia" pitchFamily="18" charset="0"/>
                        </a:rPr>
                        <a:t>None</a:t>
                      </a:r>
                    </a:p>
                  </a:txBody>
                  <a:tcPr marL="91440" marR="91440" marT="45723" marB="45723" anchor="t"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12700" cap="flat" cmpd="sng">
                      <a:solidFill>
                        <a:schemeClr val="lt1">
                          <a:alpha val="100000"/>
                        </a:schemeClr>
                      </a:solidFill>
                      <a:prstDash val="solid"/>
                      <a:round/>
                    </a:lnB>
                    <a:solidFill>
                      <a:srgbClr val="F3E8EB"/>
                    </a:solidFill>
                  </a:tcPr>
                </a:tc>
                <a:tc>
                  <a:txBody>
                    <a:bodyPr/>
                    <a:p>
                      <a:pPr algn="l" eaLnBrk="1" hangingPunct="1" latinLnBrk="1" lvl="0"/>
                      <a:r>
                        <a:rPr altLang="en-US" b="0" sz="1800" lang="en-US">
                          <a:solidFill>
                            <a:srgbClr val="000000"/>
                          </a:solidFill>
                          <a:latin typeface="Constantia" pitchFamily="18" charset="0"/>
                        </a:rPr>
                        <a:t>Ant – A and Ant – B</a:t>
                      </a:r>
                    </a:p>
                  </a:txBody>
                  <a:tcPr marL="91440" marR="91440" marT="45723" marB="45723" anchor="t"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12700" cap="flat" cmpd="sng">
                      <a:solidFill>
                        <a:schemeClr val="lt1">
                          <a:alpha val="100000"/>
                        </a:schemeClr>
                      </a:solidFill>
                      <a:prstDash val="solid"/>
                      <a:round/>
                    </a:lnB>
                    <a:solidFill>
                      <a:srgbClr val="F3E8EB"/>
                    </a:solidFill>
                  </a:tcPr>
                </a:tc>
                <a:tc>
                  <a:txBody>
                    <a:bodyPr/>
                    <a:p>
                      <a:pPr algn="l" eaLnBrk="1" hangingPunct="1" latinLnBrk="1" lvl="0"/>
                      <a:r>
                        <a:rPr altLang="en-US" b="0" sz="1800" lang="en-US">
                          <a:solidFill>
                            <a:srgbClr val="000000"/>
                          </a:solidFill>
                          <a:latin typeface="Constantia" pitchFamily="18" charset="0"/>
                        </a:rPr>
                        <a:t>44%</a:t>
                      </a:r>
                    </a:p>
                  </a:txBody>
                  <a:tcPr marL="91440" marR="91440" marT="45723" marB="45723" anchor="t"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12700" cap="flat" cmpd="sng">
                      <a:solidFill>
                        <a:schemeClr val="lt1">
                          <a:alpha val="100000"/>
                        </a:schemeClr>
                      </a:solidFill>
                      <a:prstDash val="solid"/>
                      <a:round/>
                    </a:lnB>
                    <a:solidFill>
                      <a:srgbClr val="F3E8EB"/>
                    </a:solidFill>
                  </a:tcPr>
                </a:tc>
              </a:tr>
            </a:tbl>
          </a:graphicData>
        </a:graphic>
      </p:graphicFrame>
    </p:spTree>
  </p:cSld>
  <p:clrMapOvr>
    <a:masterClrMapping/>
  </p:clrMapOvr>
  <p:transition spd="slow" advClick="1">
    <p:wheel spokes="1"/>
  </p:transition>
  <p:timing/>
</p:sld>
</file>

<file path=ppt/slides/slide663.xml><?xml version="1.0" encoding="utf-8"?>
<p:sld xmlns:a="http://schemas.openxmlformats.org/drawingml/2006/main" xmlns:r="http://schemas.openxmlformats.org/officeDocument/2006/relationships" xmlns:p="http://schemas.openxmlformats.org/presentationml/2006/main" showMasterSp="1">
  <p:cSld>
    <p:spTree>
      <p:nvGrpSpPr>
        <p:cNvPr id="1761" name=""/>
        <p:cNvGrpSpPr/>
        <p:nvPr/>
      </p:nvGrpSpPr>
      <p:grpSpPr>
        <a:xfrm rot="0">
          <a:off x="0" y="0"/>
          <a:ext cx="0" cy="0"/>
          <a:chOff x="0" y="0"/>
          <a:chExt cx="0" cy="0"/>
        </a:xfrm>
      </p:grpSpPr>
      <p:sp>
        <p:nvSpPr>
          <p:cNvPr id="1049515" name=""/>
          <p:cNvSpPr/>
          <p:nvPr>
            <p:ph sz="full" idx="1"/>
          </p:nvPr>
        </p:nvSpPr>
        <p:spPr>
          <a:xfrm rot="0">
            <a:off x="457200" y="914400"/>
            <a:ext cx="8229600" cy="5211762"/>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eaLnBrk="1" hangingPunct="1" indent="0" latinLnBrk="1" lvl="0" marL="0">
              <a:lnSpc>
                <a:spcPct val="90000"/>
              </a:lnSpc>
              <a:buClr>
                <a:srgbClr val="DE6C36"/>
              </a:buClr>
              <a:buFont typeface="Arial" pitchFamily="0" charset="0"/>
              <a:buNone/>
            </a:pPr>
            <a:r>
              <a:rPr altLang="en-US" b="1" lang="en-US"/>
              <a:t>Antibodies </a:t>
            </a:r>
          </a:p>
          <a:p>
            <a:pPr eaLnBrk="1" hangingPunct="1" indent="0" latinLnBrk="1" lvl="0" marL="0">
              <a:lnSpc>
                <a:spcPct val="90000"/>
              </a:lnSpc>
              <a:buClr>
                <a:srgbClr val="DE6C36"/>
              </a:buClr>
              <a:buFont typeface="Wingdings" pitchFamily="2" charset="2"/>
              <a:buChar char="Ø"/>
            </a:pPr>
            <a:r>
              <a:rPr altLang="en-US" lang="en-US"/>
              <a:t>Antibodies (or immunoglobulins) are proteins produced by B lymphocytes</a:t>
            </a:r>
          </a:p>
          <a:p>
            <a:pPr eaLnBrk="1" hangingPunct="1" indent="0" latinLnBrk="1" lvl="0" marL="0">
              <a:lnSpc>
                <a:spcPct val="90000"/>
              </a:lnSpc>
              <a:buClr>
                <a:srgbClr val="DE6C36"/>
              </a:buClr>
              <a:buFont typeface="Wingdings" pitchFamily="2" charset="2"/>
              <a:buChar char="Ø"/>
            </a:pPr>
            <a:endParaRPr altLang="en-US" lang="en-US"/>
          </a:p>
          <a:p>
            <a:pPr eaLnBrk="1" hangingPunct="1" indent="0" latinLnBrk="1" lvl="0" marL="0">
              <a:lnSpc>
                <a:spcPct val="90000"/>
              </a:lnSpc>
              <a:buClr>
                <a:srgbClr val="DE6C36"/>
              </a:buClr>
              <a:buFont typeface="Wingdings" pitchFamily="2" charset="2"/>
              <a:buChar char="Ø"/>
            </a:pPr>
            <a:r>
              <a:rPr altLang="en-US" lang="en-US"/>
              <a:t>G</a:t>
            </a:r>
            <a:r>
              <a:rPr altLang="en-US" lang="en-US"/>
              <a:t>enerally have a high degree of specificity, and interact only with the antigen that stimulated their production.</a:t>
            </a:r>
          </a:p>
          <a:p>
            <a:pPr eaLnBrk="1" hangingPunct="1" indent="0" latinLnBrk="1" lvl="0" marL="0">
              <a:lnSpc>
                <a:spcPct val="90000"/>
              </a:lnSpc>
              <a:buClr>
                <a:srgbClr val="DE6C36"/>
              </a:buClr>
              <a:buFont typeface="Wingdings" pitchFamily="2" charset="2"/>
              <a:buChar char="Ø"/>
            </a:pPr>
            <a:endParaRPr altLang="en-US" lang="en-US"/>
          </a:p>
          <a:p>
            <a:pPr eaLnBrk="1" hangingPunct="1" indent="0" latinLnBrk="1" lvl="0" marL="0">
              <a:lnSpc>
                <a:spcPct val="90000"/>
              </a:lnSpc>
              <a:buClr>
                <a:srgbClr val="DE6C36"/>
              </a:buClr>
              <a:buFont typeface="Wingdings" pitchFamily="2" charset="2"/>
              <a:buChar char="Ø"/>
            </a:pPr>
            <a:r>
              <a:rPr altLang="en-US" lang="en-US"/>
              <a:t>The interaction of antibodies and antigens triggers an immune response, the humoral immune response which depends on the quantity of antibody and antigen.</a:t>
            </a:r>
          </a:p>
          <a:p>
            <a:pPr eaLnBrk="1" hangingPunct="1" indent="0" latinLnBrk="1" lvl="0" marL="0">
              <a:lnSpc>
                <a:spcPct val="90000"/>
              </a:lnSpc>
              <a:buClr>
                <a:srgbClr val="DE6C36"/>
              </a:buClr>
            </a:pPr>
            <a:endParaRPr altLang="en-US" lang="en-US"/>
          </a:p>
          <a:p>
            <a:pPr eaLnBrk="1" hangingPunct="1" indent="0" latinLnBrk="1" lvl="0" marL="0">
              <a:lnSpc>
                <a:spcPct val="90000"/>
              </a:lnSpc>
              <a:buClr>
                <a:srgbClr val="DE6C36"/>
              </a:buClr>
            </a:pPr>
            <a:endParaRPr altLang="en-US" lang="en-US"/>
          </a:p>
          <a:p>
            <a:pPr eaLnBrk="1" hangingPunct="1" indent="0" latinLnBrk="1" lvl="0" marL="0">
              <a:lnSpc>
                <a:spcPct val="90000"/>
              </a:lnSpc>
              <a:buClr>
                <a:srgbClr val="DE6C36"/>
              </a:buClr>
            </a:pPr>
            <a:endParaRPr altLang="en-US" lang="en-US"/>
          </a:p>
        </p:txBody>
      </p:sp>
    </p:spTree>
  </p:cSld>
  <p:clrMapOvr>
    <a:masterClrMapping/>
  </p:clrMapOvr>
  <p:transition spd="slow" advClick="1">
    <p:wheel spokes="1"/>
  </p:transition>
  <p:timing/>
</p:sld>
</file>

<file path=ppt/slides/slide664.xml><?xml version="1.0" encoding="utf-8"?>
<p:sld xmlns:a="http://schemas.openxmlformats.org/drawingml/2006/main" xmlns:r="http://schemas.openxmlformats.org/officeDocument/2006/relationships" xmlns:p="http://schemas.openxmlformats.org/presentationml/2006/main" showMasterSp="1">
  <p:cSld>
    <p:spTree>
      <p:nvGrpSpPr>
        <p:cNvPr id="1762" name=""/>
        <p:cNvGrpSpPr/>
        <p:nvPr/>
      </p:nvGrpSpPr>
      <p:grpSpPr>
        <a:xfrm rot="0">
          <a:off x="0" y="0"/>
          <a:ext cx="0" cy="0"/>
          <a:chOff x="0" y="0"/>
          <a:chExt cx="0" cy="0"/>
        </a:xfrm>
      </p:grpSpPr>
      <p:sp>
        <p:nvSpPr>
          <p:cNvPr id="1049516" name=""/>
          <p:cNvSpPr/>
          <p:nvPr>
            <p:ph sz="full" idx="1"/>
          </p:nvPr>
        </p:nvSpPr>
        <p:spPr>
          <a:xfrm rot="0">
            <a:off x="457200" y="1143000"/>
            <a:ext cx="8229600" cy="4983162"/>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eaLnBrk="1" hangingPunct="1" indent="0" latinLnBrk="1" lvl="0" marL="0">
              <a:buClr>
                <a:srgbClr val="DE6C36"/>
              </a:buClr>
              <a:buFont typeface="Arial" pitchFamily="0" charset="0"/>
              <a:buNone/>
            </a:pPr>
            <a:r>
              <a:rPr altLang="en-US" b="1" lang="en-US"/>
              <a:t>b) Blood Transfusion Options</a:t>
            </a:r>
          </a:p>
          <a:p>
            <a:pPr eaLnBrk="1" hangingPunct="1" indent="0" latinLnBrk="1" lvl="0" marL="0">
              <a:buClr>
                <a:srgbClr val="DE6C36"/>
              </a:buClr>
              <a:buFont typeface="Arial" pitchFamily="0" charset="0"/>
              <a:buNone/>
            </a:pPr>
            <a:endParaRPr altLang="en-US" b="1" lang="en-US"/>
          </a:p>
          <a:p>
            <a:pPr eaLnBrk="1" hangingPunct="1" indent="0" latinLnBrk="1" lvl="0" marL="0">
              <a:buClr>
                <a:srgbClr val="DE6C36"/>
              </a:buClr>
              <a:buFont typeface="Arial" pitchFamily="0" charset="0"/>
              <a:buNone/>
            </a:pPr>
            <a:r>
              <a:rPr altLang="en-US" b="1" lang="en-US"/>
              <a:t>i) Autologous Transfusion</a:t>
            </a:r>
          </a:p>
          <a:p>
            <a:pPr eaLnBrk="1" hangingPunct="1" indent="0" latinLnBrk="1" lvl="0" marL="0">
              <a:buClr>
                <a:srgbClr val="DE6C36"/>
              </a:buClr>
              <a:buFont typeface="Wingdings" pitchFamily="2" charset="2"/>
              <a:buChar char="Ø"/>
            </a:pPr>
            <a:r>
              <a:rPr altLang="en-US" lang="en-US"/>
              <a:t>This is when a patient is transfused his/her own blood</a:t>
            </a:r>
          </a:p>
          <a:p>
            <a:pPr eaLnBrk="1" hangingPunct="1" indent="0" latinLnBrk="1" lvl="0" marL="0">
              <a:buClr>
                <a:srgbClr val="DE6C36"/>
              </a:buClr>
              <a:buFont typeface="Wingdings" pitchFamily="2" charset="2"/>
              <a:buChar char="Ø"/>
            </a:pPr>
            <a:endParaRPr altLang="en-US" lang="en-US"/>
          </a:p>
          <a:p>
            <a:pPr eaLnBrk="1" hangingPunct="1" indent="0" latinLnBrk="1" lvl="0" marL="0">
              <a:buClr>
                <a:srgbClr val="DE6C36"/>
              </a:buClr>
              <a:buFont typeface="Wingdings" pitchFamily="2" charset="2"/>
              <a:buChar char="Ø"/>
            </a:pPr>
            <a:r>
              <a:rPr altLang="en-US" lang="en-US"/>
              <a:t>Before elective procedures, the patient may donate blood to be set aside for later transfusion. Patients may donate one unit every 3 to 4 days up to 3 days prior to surgery provided hemoglobin is greater than 11 g/dl.</a:t>
            </a:r>
          </a:p>
          <a:p>
            <a:pPr eaLnBrk="1" hangingPunct="1" indent="0" latinLnBrk="1" lvl="0" marL="0">
              <a:buClr>
                <a:srgbClr val="DE6C36"/>
              </a:buClr>
              <a:buFont typeface="Wingdings" pitchFamily="2" charset="2"/>
              <a:buChar char="Ø"/>
            </a:pPr>
            <a:endParaRPr altLang="en-US" lang="en-US"/>
          </a:p>
        </p:txBody>
      </p:sp>
    </p:spTree>
  </p:cSld>
  <p:clrMapOvr>
    <a:masterClrMapping/>
  </p:clrMapOvr>
  <p:transition spd="slow" advClick="1">
    <p:wheel spokes="1"/>
  </p:transition>
  <p:timing/>
</p:sld>
</file>

<file path=ppt/slides/slide665.xml><?xml version="1.0" encoding="utf-8"?>
<p:sld xmlns:a="http://schemas.openxmlformats.org/drawingml/2006/main" xmlns:r="http://schemas.openxmlformats.org/officeDocument/2006/relationships" xmlns:p="http://schemas.openxmlformats.org/presentationml/2006/main" showMasterSp="1">
  <p:cSld>
    <p:spTree>
      <p:nvGrpSpPr>
        <p:cNvPr id="1763" name=""/>
        <p:cNvGrpSpPr/>
        <p:nvPr/>
      </p:nvGrpSpPr>
      <p:grpSpPr>
        <a:xfrm rot="0">
          <a:off x="0" y="0"/>
          <a:ext cx="0" cy="0"/>
          <a:chOff x="0" y="0"/>
          <a:chExt cx="0" cy="0"/>
        </a:xfrm>
      </p:grpSpPr>
      <p:sp>
        <p:nvSpPr>
          <p:cNvPr id="1049517" name=""/>
          <p:cNvSpPr/>
          <p:nvPr>
            <p:ph sz="full" idx="1"/>
          </p:nvPr>
        </p:nvSpPr>
        <p:spPr>
          <a:xfrm rot="0">
            <a:off x="457200" y="1143000"/>
            <a:ext cx="8229600" cy="4983162"/>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eaLnBrk="1" hangingPunct="1" latinLnBrk="1" lvl="0">
              <a:buFont typeface="Wingdings" pitchFamily="2" charset="2"/>
              <a:buChar char="Ø"/>
            </a:pPr>
            <a:r>
              <a:rPr altLang="en-US" lang="en-US"/>
              <a:t>Autologous RBCs can also be salvaged during some surgical procedures or after trauma-induced hemorrhage by use of automated cell-saver devices or by manual suction equipment.</a:t>
            </a:r>
          </a:p>
          <a:p>
            <a:pPr eaLnBrk="1" hangingPunct="1" latinLnBrk="1" lvl="0">
              <a:buFont typeface="Wingdings" pitchFamily="2" charset="2"/>
              <a:buChar char="Ø"/>
            </a:pPr>
            <a:endParaRPr altLang="en-US" lang="en-US"/>
          </a:p>
          <a:p>
            <a:pPr eaLnBrk="1" hangingPunct="1" latinLnBrk="1" lvl="0">
              <a:buFont typeface="Wingdings" pitchFamily="2" charset="2"/>
              <a:buChar char="Ø"/>
            </a:pPr>
            <a:r>
              <a:rPr altLang="en-US" lang="en-US"/>
              <a:t>Autologous blood products must be clearly labeled and identified.</a:t>
            </a:r>
          </a:p>
          <a:p>
            <a:pPr eaLnBrk="1" hangingPunct="1" latinLnBrk="1" lvl="0">
              <a:buFont typeface="Wingdings" pitchFamily="2" charset="2"/>
              <a:buChar char="Ø"/>
            </a:pPr>
            <a:endParaRPr altLang="en-US" lang="en-US"/>
          </a:p>
          <a:p>
            <a:pPr eaLnBrk="1" hangingPunct="1" latinLnBrk="1" lvl="0">
              <a:buFont typeface="Wingdings" pitchFamily="2" charset="2"/>
              <a:buChar char="Ø"/>
            </a:pPr>
            <a:r>
              <a:rPr altLang="en-US" lang="en-US"/>
              <a:t>It eliminates the risks of alloimmunization, immune-mediated transfusion reactions, and transmission of disease, making it the safest transfusion choice.</a:t>
            </a:r>
          </a:p>
          <a:p>
            <a:pPr eaLnBrk="1" hangingPunct="1" latinLnBrk="1" lvl="0"/>
            <a:endParaRPr altLang="en-US" lang="en-US"/>
          </a:p>
        </p:txBody>
      </p:sp>
    </p:spTree>
  </p:cSld>
  <p:clrMapOvr>
    <a:masterClrMapping/>
  </p:clrMapOvr>
  <p:transition spd="slow" advClick="1">
    <p:wheel spokes="1"/>
  </p:transition>
  <p:timing/>
</p:sld>
</file>

<file path=ppt/slides/slide666.xml><?xml version="1.0" encoding="utf-8"?>
<p:sld xmlns:a="http://schemas.openxmlformats.org/drawingml/2006/main" xmlns:r="http://schemas.openxmlformats.org/officeDocument/2006/relationships" xmlns:p="http://schemas.openxmlformats.org/presentationml/2006/main" showMasterSp="1">
  <p:cSld>
    <p:spTree>
      <p:nvGrpSpPr>
        <p:cNvPr id="1764" name=""/>
        <p:cNvGrpSpPr/>
        <p:nvPr/>
      </p:nvGrpSpPr>
      <p:grpSpPr>
        <a:xfrm rot="0">
          <a:off x="0" y="0"/>
          <a:ext cx="0" cy="0"/>
          <a:chOff x="0" y="0"/>
          <a:chExt cx="0" cy="0"/>
        </a:xfrm>
      </p:grpSpPr>
      <p:sp>
        <p:nvSpPr>
          <p:cNvPr id="1049518" name=""/>
          <p:cNvSpPr/>
          <p:nvPr>
            <p:ph sz="full" idx="1"/>
          </p:nvPr>
        </p:nvSpPr>
        <p:spPr>
          <a:xfrm rot="0">
            <a:off x="457200" y="914400"/>
            <a:ext cx="8229600" cy="56388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eaLnBrk="1" hangingPunct="1" indent="0" latinLnBrk="1" lvl="0" marL="0">
              <a:buClr>
                <a:srgbClr val="DE6C36"/>
              </a:buClr>
              <a:buFont typeface="Arial" pitchFamily="0" charset="0"/>
              <a:buNone/>
            </a:pPr>
            <a:r>
              <a:rPr altLang="en-US" b="1" lang="en-US"/>
              <a:t>ii) Homologous Transfusion</a:t>
            </a:r>
          </a:p>
          <a:p>
            <a:pPr eaLnBrk="1" hangingPunct="1" indent="0" latinLnBrk="1" lvl="0" marL="0">
              <a:buClr>
                <a:srgbClr val="DE6C36"/>
              </a:buClr>
              <a:buFont typeface="Wingdings" pitchFamily="2" charset="2"/>
              <a:buChar char="Ø"/>
            </a:pPr>
            <a:r>
              <a:rPr altLang="en-US" lang="en-US"/>
              <a:t>V</a:t>
            </a:r>
            <a:r>
              <a:rPr altLang="en-US" lang="en-US"/>
              <a:t>olunteer donors' blood products are assigned to patients randomly.</a:t>
            </a:r>
          </a:p>
          <a:p>
            <a:pPr eaLnBrk="1" hangingPunct="1" indent="0" latinLnBrk="1" lvl="0" marL="0">
              <a:buClr>
                <a:srgbClr val="DE6C36"/>
              </a:buClr>
              <a:buFont typeface="Wingdings" pitchFamily="2" charset="2"/>
              <a:buChar char="Ø"/>
            </a:pPr>
            <a:endParaRPr altLang="en-US" lang="en-US"/>
          </a:p>
          <a:p>
            <a:pPr eaLnBrk="1" hangingPunct="1" indent="0" latinLnBrk="1" lvl="0" marL="0">
              <a:buClr>
                <a:srgbClr val="DE6C36"/>
              </a:buClr>
              <a:buFont typeface="Wingdings" pitchFamily="2" charset="2"/>
              <a:buChar char="Ø"/>
            </a:pPr>
            <a:r>
              <a:rPr altLang="en-US" lang="en-US"/>
              <a:t>Before donation, volunteer donors receive information about the process, potential adverse effects, tests that will be performed on donated blood, post donation instructions, and education regarding risk for human immunodeficiency virus (HIV) infection and signs and symptoms.</a:t>
            </a:r>
          </a:p>
          <a:p>
            <a:pPr eaLnBrk="1" hangingPunct="1" indent="0" latinLnBrk="1" lvl="0" marL="0">
              <a:buClr>
                <a:srgbClr val="DE6C36"/>
              </a:buClr>
              <a:buFont typeface="Wingdings" pitchFamily="2" charset="2"/>
              <a:buChar char="Ø"/>
            </a:pPr>
            <a:endParaRPr altLang="en-US" lang="en-US"/>
          </a:p>
          <a:p>
            <a:pPr eaLnBrk="1" hangingPunct="1" indent="0" latinLnBrk="1" lvl="0" marL="0">
              <a:buClr>
                <a:srgbClr val="DE6C36"/>
              </a:buClr>
              <a:buFont typeface="Wingdings" pitchFamily="2" charset="2"/>
              <a:buChar char="Ø"/>
            </a:pPr>
            <a:r>
              <a:rPr altLang="en-US" lang="en-US"/>
              <a:t>Donors are screened against eligibility criteria designed to protect donor and recipient </a:t>
            </a:r>
          </a:p>
        </p:txBody>
      </p:sp>
    </p:spTree>
  </p:cSld>
  <p:clrMapOvr>
    <a:masterClrMapping/>
  </p:clrMapOvr>
  <p:transition spd="slow" advClick="1">
    <p:wheel spokes="1"/>
  </p:transition>
  <p:timing/>
</p:sld>
</file>

<file path=ppt/slides/slide667.xml><?xml version="1.0" encoding="utf-8"?>
<p:sld xmlns:a="http://schemas.openxmlformats.org/drawingml/2006/main" xmlns:r="http://schemas.openxmlformats.org/officeDocument/2006/relationships" xmlns:p="http://schemas.openxmlformats.org/presentationml/2006/main" showMasterSp="1">
  <p:cSld>
    <p:spTree>
      <p:nvGrpSpPr>
        <p:cNvPr id="1765" name=""/>
        <p:cNvGrpSpPr/>
        <p:nvPr/>
      </p:nvGrpSpPr>
      <p:grpSpPr>
        <a:xfrm rot="0">
          <a:off x="0" y="0"/>
          <a:ext cx="0" cy="0"/>
          <a:chOff x="0" y="0"/>
          <a:chExt cx="0" cy="0"/>
        </a:xfrm>
      </p:grpSpPr>
      <p:sp>
        <p:nvSpPr>
          <p:cNvPr id="1049519" name=""/>
          <p:cNvSpPr/>
          <p:nvPr>
            <p:ph type="title" sz="full" idx="0"/>
          </p:nvPr>
        </p:nvSpPr>
        <p:spPr>
          <a:xfrm rot="0">
            <a:off x="457200" y="381000"/>
            <a:ext cx="8229600" cy="685800"/>
          </a:xfrm>
          <a:prstGeom prst="rect"/>
          <a:noFill/>
          <a:ln>
            <a:noFill/>
          </a:ln>
        </p:spPr>
        <p:txBody>
          <a:bodyPr anchor="b" bIns="0" lIns="0" rIns="0" tIns="45720" vert="horz"/>
          <a:lstStyle>
            <a:lvl1pPr algn="l" fontAlgn="base" indent="0" latinLnBrk="1" marL="0" rtl="0">
              <a:lnSpc>
                <a:spcPct val="100000"/>
              </a:lnSpc>
              <a:spcBef>
                <a:spcPct val="0"/>
              </a:spcBef>
              <a:spcAft>
                <a:spcPct val="0"/>
              </a:spcAft>
              <a:buFontTx/>
              <a:buNone/>
              <a:defRPr baseline="0" b="0" sz="5000" i="0" u="none">
                <a:solidFill>
                  <a:schemeClr val="lt2"/>
                </a:solidFill>
                <a:latin typeface="Calibri" pitchFamily="34" charset="0"/>
                <a:sym typeface="Calibri" pitchFamily="34" charset="0"/>
              </a:defRPr>
            </a:lvl1pPr>
          </a:lstStyle>
          <a:p>
            <a:pPr eaLnBrk="1" hangingPunct="1" latinLnBrk="1" lvl="0"/>
            <a:r>
              <a:rPr altLang="en-US" b="1" sz="4800" lang="en-US"/>
              <a:t>Blood Donor Eligibility Criteria</a:t>
            </a:r>
          </a:p>
        </p:txBody>
      </p:sp>
      <p:graphicFrame>
        <p:nvGraphicFramePr>
          <p:cNvPr id="4194309" name=""/>
          <p:cNvGraphicFramePr>
            <a:graphicFrameLocks/>
          </p:cNvGraphicFramePr>
          <p:nvPr/>
        </p:nvGraphicFramePr>
        <p:xfrm rot="0">
          <a:off x="457200" y="1219200"/>
          <a:ext cx="8229600" cy="5191125"/>
        </p:xfrm>
        <a:graphic>
          <a:graphicData uri="http://schemas.openxmlformats.org/drawingml/2006/table">
            <a:tbl>
              <a:tblPr/>
              <a:tblGrid>
                <a:gridCol w="1981200"/>
                <a:gridCol w="6248400"/>
              </a:tblGrid>
              <a:tr h="407987">
                <a:tc>
                  <a:txBody>
                    <a:bodyPr/>
                    <a:p>
                      <a:pPr algn="l" eaLnBrk="1" hangingPunct="1" latinLnBrk="1" lvl="0"/>
                      <a:r>
                        <a:rPr altLang="en-US" b="0" sz="1800" lang="en-US">
                          <a:solidFill>
                            <a:srgbClr val="FFFFFF"/>
                          </a:solidFill>
                          <a:latin typeface="Constantia" pitchFamily="18" charset="0"/>
                        </a:rPr>
                        <a:t>Age </a:t>
                      </a:r>
                    </a:p>
                  </a:txBody>
                  <a:tcPr marL="91440" marR="91440" marT="45710" marB="45710" anchor="t"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38100" cap="flat" cmpd="sng">
                      <a:solidFill>
                        <a:schemeClr val="lt1">
                          <a:alpha val="100000"/>
                        </a:schemeClr>
                      </a:solidFill>
                      <a:prstDash val="solid"/>
                      <a:round/>
                    </a:lnB>
                    <a:solidFill>
                      <a:schemeClr val="accent1"/>
                    </a:solidFill>
                  </a:tcPr>
                </a:tc>
                <a:tc>
                  <a:txBody>
                    <a:bodyPr/>
                    <a:p>
                      <a:pPr algn="l" eaLnBrk="1" hangingPunct="1" latinLnBrk="1" lvl="0"/>
                      <a:r>
                        <a:rPr altLang="en-US" b="0" sz="1800" lang="en-US">
                          <a:solidFill>
                            <a:srgbClr val="FFFFFF"/>
                          </a:solidFill>
                          <a:latin typeface="Constantia" pitchFamily="18" charset="0"/>
                        </a:rPr>
                        <a:t>18 years – 45 years</a:t>
                      </a:r>
                    </a:p>
                  </a:txBody>
                  <a:tcPr marL="91440" marR="91440" marT="45710" marB="45710" anchor="t"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38100" cap="flat" cmpd="sng">
                      <a:solidFill>
                        <a:schemeClr val="lt1">
                          <a:alpha val="100000"/>
                        </a:schemeClr>
                      </a:solidFill>
                      <a:prstDash val="solid"/>
                      <a:round/>
                    </a:lnB>
                    <a:solidFill>
                      <a:schemeClr val="accent1"/>
                    </a:solidFill>
                  </a:tcPr>
                </a:tc>
              </a:tr>
              <a:tr h="409575">
                <a:tc>
                  <a:txBody>
                    <a:bodyPr/>
                    <a:p>
                      <a:pPr algn="l" eaLnBrk="1" hangingPunct="1" latinLnBrk="1" lvl="0"/>
                      <a:r>
                        <a:rPr altLang="en-US" b="0" sz="1800" lang="en-US">
                          <a:solidFill>
                            <a:srgbClr val="000000"/>
                          </a:solidFill>
                          <a:latin typeface="Constantia" pitchFamily="18" charset="0"/>
                        </a:rPr>
                        <a:t>Weight </a:t>
                      </a:r>
                    </a:p>
                  </a:txBody>
                  <a:tcPr marL="91440" marR="91440" marT="45710" marB="45710" anchor="t" vert="horz">
                    <a:lnL w="12700" cap="flat" cmpd="sng">
                      <a:solidFill>
                        <a:schemeClr val="lt1">
                          <a:alpha val="100000"/>
                        </a:schemeClr>
                      </a:solidFill>
                      <a:prstDash val="solid"/>
                      <a:round/>
                    </a:lnL>
                    <a:lnR w="12700" cap="flat" cmpd="sng">
                      <a:solidFill>
                        <a:schemeClr val="lt1">
                          <a:alpha val="100000"/>
                        </a:schemeClr>
                      </a:solidFill>
                      <a:prstDash val="solid"/>
                      <a:round/>
                    </a:lnR>
                    <a:lnT w="38100" cap="flat" cmpd="sng">
                      <a:solidFill>
                        <a:schemeClr val="lt1">
                          <a:alpha val="100000"/>
                        </a:schemeClr>
                      </a:solidFill>
                      <a:prstDash val="solid"/>
                      <a:round/>
                    </a:lnT>
                    <a:lnB w="12700" cap="flat" cmpd="sng">
                      <a:solidFill>
                        <a:schemeClr val="lt1">
                          <a:alpha val="100000"/>
                        </a:schemeClr>
                      </a:solidFill>
                      <a:prstDash val="solid"/>
                      <a:round/>
                    </a:lnB>
                    <a:solidFill>
                      <a:srgbClr val="E6CED4"/>
                    </a:solidFill>
                  </a:tcPr>
                </a:tc>
                <a:tc>
                  <a:txBody>
                    <a:bodyPr/>
                    <a:p>
                      <a:pPr algn="l" eaLnBrk="1" hangingPunct="1" latinLnBrk="1" lvl="0"/>
                      <a:r>
                        <a:rPr altLang="en-US" b="0" sz="1800" lang="en-US">
                          <a:solidFill>
                            <a:srgbClr val="000000"/>
                          </a:solidFill>
                          <a:latin typeface="Constantia" pitchFamily="18" charset="0"/>
                        </a:rPr>
                        <a:t>&gt; 50kgs</a:t>
                      </a:r>
                    </a:p>
                  </a:txBody>
                  <a:tcPr marL="91440" marR="91440" marT="45710" marB="45710" anchor="t" vert="horz">
                    <a:lnL w="12700" cap="flat" cmpd="sng">
                      <a:solidFill>
                        <a:schemeClr val="lt1">
                          <a:alpha val="100000"/>
                        </a:schemeClr>
                      </a:solidFill>
                      <a:prstDash val="solid"/>
                      <a:round/>
                    </a:lnL>
                    <a:lnR w="12700" cap="flat" cmpd="sng">
                      <a:solidFill>
                        <a:schemeClr val="lt1">
                          <a:alpha val="100000"/>
                        </a:schemeClr>
                      </a:solidFill>
                      <a:prstDash val="solid"/>
                      <a:round/>
                    </a:lnR>
                    <a:lnT w="38100" cap="flat" cmpd="sng">
                      <a:solidFill>
                        <a:schemeClr val="lt1">
                          <a:alpha val="100000"/>
                        </a:schemeClr>
                      </a:solidFill>
                      <a:prstDash val="solid"/>
                      <a:round/>
                    </a:lnT>
                    <a:lnB w="12700" cap="flat" cmpd="sng">
                      <a:solidFill>
                        <a:schemeClr val="lt1">
                          <a:alpha val="100000"/>
                        </a:schemeClr>
                      </a:solidFill>
                      <a:prstDash val="solid"/>
                      <a:round/>
                    </a:lnB>
                    <a:solidFill>
                      <a:srgbClr val="E6CED4"/>
                    </a:solidFill>
                  </a:tcPr>
                </a:tc>
              </a:tr>
              <a:tr h="704850">
                <a:tc>
                  <a:txBody>
                    <a:bodyPr/>
                    <a:p>
                      <a:pPr algn="l" eaLnBrk="1" hangingPunct="1" latinLnBrk="1" lvl="0"/>
                      <a:r>
                        <a:rPr altLang="en-US" b="0" sz="1800" lang="en-US">
                          <a:solidFill>
                            <a:srgbClr val="000000"/>
                          </a:solidFill>
                          <a:latin typeface="Constantia" pitchFamily="18" charset="0"/>
                        </a:rPr>
                        <a:t>Vitals </a:t>
                      </a:r>
                    </a:p>
                  </a:txBody>
                  <a:tcPr marL="91440" marR="91440" marT="45710" marB="45710" anchor="t"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12700" cap="flat" cmpd="sng">
                      <a:solidFill>
                        <a:schemeClr val="lt1">
                          <a:alpha val="100000"/>
                        </a:schemeClr>
                      </a:solidFill>
                      <a:prstDash val="solid"/>
                      <a:round/>
                    </a:lnB>
                    <a:solidFill>
                      <a:srgbClr val="F3E8EB"/>
                    </a:solidFill>
                  </a:tcPr>
                </a:tc>
                <a:tc>
                  <a:txBody>
                    <a:bodyPr/>
                    <a:p>
                      <a:pPr algn="l" eaLnBrk="1" hangingPunct="1" latinLnBrk="1" lvl="0"/>
                      <a:r>
                        <a:rPr altLang="en-US" b="0" sz="1800" lang="en-US">
                          <a:solidFill>
                            <a:srgbClr val="000000"/>
                          </a:solidFill>
                          <a:latin typeface="Constantia" pitchFamily="18" charset="0"/>
                        </a:rPr>
                        <a:t>Afebrile, normotensive, pulse 50-100, blood pressure &lt; 180/100 mm Hg</a:t>
                      </a:r>
                    </a:p>
                  </a:txBody>
                  <a:tcPr marL="91440" marR="91440" marT="45710" marB="45710" anchor="t"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12700" cap="flat" cmpd="sng">
                      <a:solidFill>
                        <a:schemeClr val="lt1">
                          <a:alpha val="100000"/>
                        </a:schemeClr>
                      </a:solidFill>
                      <a:prstDash val="solid"/>
                      <a:round/>
                    </a:lnB>
                    <a:solidFill>
                      <a:srgbClr val="F3E8EB"/>
                    </a:solidFill>
                  </a:tcPr>
                </a:tc>
              </a:tr>
              <a:tr h="409575">
                <a:tc>
                  <a:txBody>
                    <a:bodyPr/>
                    <a:p>
                      <a:pPr algn="l" eaLnBrk="1" hangingPunct="1" latinLnBrk="1" lvl="0"/>
                      <a:r>
                        <a:rPr altLang="en-US" b="0" sz="1800" lang="en-US">
                          <a:solidFill>
                            <a:srgbClr val="000000"/>
                          </a:solidFill>
                          <a:latin typeface="Constantia" pitchFamily="18" charset="0"/>
                        </a:rPr>
                        <a:t>Hemoglobin level</a:t>
                      </a:r>
                    </a:p>
                  </a:txBody>
                  <a:tcPr marL="91440" marR="91440" marT="45710" marB="45710" anchor="t"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12700" cap="flat" cmpd="sng">
                      <a:solidFill>
                        <a:schemeClr val="lt1">
                          <a:alpha val="100000"/>
                        </a:schemeClr>
                      </a:solidFill>
                      <a:prstDash val="solid"/>
                      <a:round/>
                    </a:lnB>
                    <a:solidFill>
                      <a:srgbClr val="E6CED4"/>
                    </a:solidFill>
                  </a:tcPr>
                </a:tc>
                <a:tc>
                  <a:txBody>
                    <a:bodyPr/>
                    <a:p>
                      <a:pPr algn="l" eaLnBrk="1" hangingPunct="1" latinLnBrk="1" lvl="0"/>
                      <a:r>
                        <a:rPr altLang="en-US" b="0" sz="1800" lang="en-US">
                          <a:solidFill>
                            <a:srgbClr val="000000"/>
                          </a:solidFill>
                          <a:latin typeface="Constantia" pitchFamily="18" charset="0"/>
                        </a:rPr>
                        <a:t>&gt; 12.5g/dl</a:t>
                      </a:r>
                    </a:p>
                  </a:txBody>
                  <a:tcPr marL="91440" marR="91440" marT="45710" marB="45710" anchor="t"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12700" cap="flat" cmpd="sng">
                      <a:solidFill>
                        <a:schemeClr val="lt1">
                          <a:alpha val="100000"/>
                        </a:schemeClr>
                      </a:solidFill>
                      <a:prstDash val="solid"/>
                      <a:round/>
                    </a:lnB>
                    <a:solidFill>
                      <a:srgbClr val="E6CED4"/>
                    </a:solidFill>
                  </a:tcPr>
                </a:tc>
              </a:tr>
              <a:tr h="1914525">
                <a:tc>
                  <a:txBody>
                    <a:bodyPr/>
                    <a:p>
                      <a:pPr algn="l" eaLnBrk="1" hangingPunct="1" latinLnBrk="1" lvl="0"/>
                      <a:r>
                        <a:rPr altLang="en-US" b="0" sz="1800" lang="en-US">
                          <a:solidFill>
                            <a:srgbClr val="000000"/>
                          </a:solidFill>
                          <a:latin typeface="Constantia" pitchFamily="18" charset="0"/>
                        </a:rPr>
                        <a:t>History of travel</a:t>
                      </a:r>
                    </a:p>
                  </a:txBody>
                  <a:tcPr marL="91440" marR="91440" marT="45710" marB="45710" anchor="t"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12700" cap="flat" cmpd="sng">
                      <a:solidFill>
                        <a:schemeClr val="lt1">
                          <a:alpha val="100000"/>
                        </a:schemeClr>
                      </a:solidFill>
                      <a:prstDash val="solid"/>
                      <a:round/>
                    </a:lnB>
                    <a:solidFill>
                      <a:srgbClr val="F3E8EB"/>
                    </a:solidFill>
                  </a:tcPr>
                </a:tc>
                <a:tc>
                  <a:txBody>
                    <a:bodyPr/>
                    <a:p>
                      <a:pPr algn="l" eaLnBrk="1" hangingPunct="1" latinLnBrk="1" lvl="0"/>
                      <a:r>
                        <a:rPr altLang="en-US" b="0" sz="1800" lang="en-US">
                          <a:solidFill>
                            <a:srgbClr val="000000"/>
                          </a:solidFill>
                          <a:latin typeface="Constantia" pitchFamily="18" charset="0"/>
                        </a:rPr>
                        <a:t>Travel, exposures, and past illnesses or events may defer or disallow blood donation (travel to malarial areas; blood transfusion or tattoo within 12 months; recent surgery or pregnancy; history of hepatitis or unexplained jaundice; history or most cancers, history of behaviors at high risk for human immunodeficiency virus)</a:t>
                      </a:r>
                    </a:p>
                  </a:txBody>
                  <a:tcPr marL="91440" marR="91440" marT="45710" marB="45710" anchor="t"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12700" cap="flat" cmpd="sng">
                      <a:solidFill>
                        <a:schemeClr val="lt1">
                          <a:alpha val="100000"/>
                        </a:schemeClr>
                      </a:solidFill>
                      <a:prstDash val="solid"/>
                      <a:round/>
                    </a:lnB>
                    <a:solidFill>
                      <a:srgbClr val="F3E8EB"/>
                    </a:solidFill>
                  </a:tcPr>
                </a:tc>
              </a:tr>
              <a:tr h="639762">
                <a:tc>
                  <a:txBody>
                    <a:bodyPr/>
                    <a:p>
                      <a:pPr algn="l" eaLnBrk="1" hangingPunct="1" latinLnBrk="1" lvl="0"/>
                      <a:r>
                        <a:rPr altLang="en-US" b="0" sz="1800" lang="en-US">
                          <a:solidFill>
                            <a:srgbClr val="000000"/>
                          </a:solidFill>
                          <a:latin typeface="Constantia" pitchFamily="18" charset="0"/>
                        </a:rPr>
                        <a:t>Immunizations</a:t>
                      </a:r>
                    </a:p>
                  </a:txBody>
                  <a:tcPr marL="91440" marR="91440" marT="45710" marB="45710" anchor="t"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12700" cap="flat" cmpd="sng">
                      <a:solidFill>
                        <a:schemeClr val="lt1">
                          <a:alpha val="100000"/>
                        </a:schemeClr>
                      </a:solidFill>
                      <a:prstDash val="solid"/>
                      <a:round/>
                    </a:lnB>
                    <a:solidFill>
                      <a:srgbClr val="E6CED4"/>
                    </a:solidFill>
                  </a:tcPr>
                </a:tc>
                <a:tc>
                  <a:txBody>
                    <a:bodyPr/>
                    <a:p>
                      <a:pPr algn="l" eaLnBrk="1" hangingPunct="1" latinLnBrk="1" lvl="0"/>
                      <a:r>
                        <a:rPr altLang="en-US" b="0" sz="1800" lang="en-US">
                          <a:solidFill>
                            <a:srgbClr val="000000"/>
                          </a:solidFill>
                          <a:latin typeface="Constantia" pitchFamily="18" charset="0"/>
                        </a:rPr>
                        <a:t>Recent attenuated and live vaccines generally result in deferral</a:t>
                      </a:r>
                    </a:p>
                  </a:txBody>
                  <a:tcPr marL="91440" marR="91440" marT="45710" marB="45710" anchor="t"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12700" cap="flat" cmpd="sng">
                      <a:solidFill>
                        <a:schemeClr val="lt1">
                          <a:alpha val="100000"/>
                        </a:schemeClr>
                      </a:solidFill>
                      <a:prstDash val="solid"/>
                      <a:round/>
                    </a:lnB>
                    <a:solidFill>
                      <a:srgbClr val="E6CED4"/>
                    </a:solidFill>
                  </a:tcPr>
                </a:tc>
              </a:tr>
              <a:tr h="704850">
                <a:tc>
                  <a:txBody>
                    <a:bodyPr/>
                    <a:p>
                      <a:pPr algn="l" eaLnBrk="1" hangingPunct="1" latinLnBrk="1" lvl="0"/>
                      <a:r>
                        <a:rPr altLang="en-US" b="0" sz="1800" lang="en-US">
                          <a:solidFill>
                            <a:srgbClr val="000000"/>
                          </a:solidFill>
                          <a:latin typeface="Constantia" pitchFamily="18" charset="0"/>
                        </a:rPr>
                        <a:t>Illnesses </a:t>
                      </a:r>
                    </a:p>
                  </a:txBody>
                  <a:tcPr marL="91440" marR="91440" marT="45710" marB="45710" anchor="t"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12700" cap="flat" cmpd="sng">
                      <a:solidFill>
                        <a:schemeClr val="lt1">
                          <a:alpha val="100000"/>
                        </a:schemeClr>
                      </a:solidFill>
                      <a:prstDash val="solid"/>
                      <a:round/>
                    </a:lnB>
                    <a:solidFill>
                      <a:srgbClr val="F3E8EB"/>
                    </a:solidFill>
                  </a:tcPr>
                </a:tc>
                <a:tc>
                  <a:txBody>
                    <a:bodyPr/>
                    <a:p>
                      <a:pPr algn="l" eaLnBrk="1" hangingPunct="1" latinLnBrk="1" lvl="0"/>
                      <a:r>
                        <a:rPr altLang="en-US" b="0" sz="1800" lang="en-US">
                          <a:solidFill>
                            <a:srgbClr val="000000"/>
                          </a:solidFill>
                          <a:latin typeface="Constantia" pitchFamily="18" charset="0"/>
                        </a:rPr>
                        <a:t>A variety of current illnesses may defer or disallow blood donation e.g. clotting disorders; sickle cell disease</a:t>
                      </a:r>
                    </a:p>
                  </a:txBody>
                  <a:tcPr marL="91440" marR="91440" marT="45710" marB="45710" anchor="t"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12700" cap="flat" cmpd="sng">
                      <a:solidFill>
                        <a:schemeClr val="lt1">
                          <a:alpha val="100000"/>
                        </a:schemeClr>
                      </a:solidFill>
                      <a:prstDash val="solid"/>
                      <a:round/>
                    </a:lnB>
                    <a:solidFill>
                      <a:srgbClr val="F3E8EB"/>
                    </a:solidFill>
                  </a:tcPr>
                </a:tc>
              </a:tr>
            </a:tbl>
          </a:graphicData>
        </a:graphic>
      </p:graphicFrame>
    </p:spTree>
  </p:cSld>
  <p:clrMapOvr>
    <a:masterClrMapping/>
  </p:clrMapOvr>
  <p:transition spd="slow" advClick="1">
    <p:wheel spokes="1"/>
  </p:transition>
  <p:timing/>
</p:sld>
</file>

<file path=ppt/slides/slide668.xml><?xml version="1.0" encoding="utf-8"?>
<p:sld xmlns:a="http://schemas.openxmlformats.org/drawingml/2006/main" xmlns:r="http://schemas.openxmlformats.org/officeDocument/2006/relationships" xmlns:p="http://schemas.openxmlformats.org/presentationml/2006/main" showMasterSp="1">
  <p:cSld>
    <p:spTree>
      <p:nvGrpSpPr>
        <p:cNvPr id="1767" name=""/>
        <p:cNvGrpSpPr/>
        <p:nvPr/>
      </p:nvGrpSpPr>
      <p:grpSpPr>
        <a:xfrm rot="0">
          <a:off x="0" y="0"/>
          <a:ext cx="0" cy="0"/>
          <a:chOff x="0" y="0"/>
          <a:chExt cx="0" cy="0"/>
        </a:xfrm>
      </p:grpSpPr>
      <p:sp>
        <p:nvSpPr>
          <p:cNvPr id="1049545" name=""/>
          <p:cNvSpPr/>
          <p:nvPr>
            <p:ph sz="full" idx="1"/>
          </p:nvPr>
        </p:nvSpPr>
        <p:spPr>
          <a:xfrm rot="0">
            <a:off x="457200" y="1143000"/>
            <a:ext cx="8229600" cy="4983162"/>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eaLnBrk="1" hangingPunct="1" indent="0" latinLnBrk="1" lvl="0" marL="0">
              <a:buClr>
                <a:srgbClr val="DE6C36"/>
              </a:buClr>
              <a:buFont typeface="Arial" pitchFamily="0" charset="0"/>
              <a:buNone/>
            </a:pPr>
            <a:r>
              <a:rPr altLang="en-US" b="1" lang="en-US"/>
              <a:t>iii) Directed Transfusion</a:t>
            </a:r>
          </a:p>
          <a:p>
            <a:pPr eaLnBrk="1" hangingPunct="1" indent="0" latinLnBrk="1" lvl="0" marL="0">
              <a:buClr>
                <a:srgbClr val="DE6C36"/>
              </a:buClr>
              <a:buFont typeface="Wingdings" pitchFamily="2" charset="2"/>
              <a:buChar char="Ø"/>
            </a:pPr>
            <a:r>
              <a:rPr altLang="en-US" lang="en-US"/>
              <a:t>B</a:t>
            </a:r>
            <a:r>
              <a:rPr altLang="en-US" lang="en-US"/>
              <a:t>lood products are donated by a person for transfusion to a specified recipient.</a:t>
            </a:r>
          </a:p>
          <a:p>
            <a:pPr eaLnBrk="1" hangingPunct="1" indent="0" latinLnBrk="1" lvl="0" marL="0">
              <a:buClr>
                <a:srgbClr val="DE6C36"/>
              </a:buClr>
              <a:buFont typeface="Wingdings" pitchFamily="2" charset="2"/>
              <a:buChar char="Ø"/>
            </a:pPr>
            <a:endParaRPr altLang="en-US" lang="en-US"/>
          </a:p>
          <a:p>
            <a:pPr eaLnBrk="1" hangingPunct="1" indent="0" latinLnBrk="1" lvl="0" marL="0">
              <a:buClr>
                <a:srgbClr val="DE6C36"/>
              </a:buClr>
              <a:buFont typeface="Wingdings" pitchFamily="2" charset="2"/>
              <a:buChar char="Ø"/>
            </a:pPr>
            <a:r>
              <a:rPr altLang="en-US" lang="en-US"/>
              <a:t>This option may be used in certain circumstances (e.g. a parent who provides sole transfusion support for a child), but in general, no evidence exists that directed donation reduces transfusion risks.</a:t>
            </a:r>
          </a:p>
          <a:p>
            <a:pPr eaLnBrk="1" hangingPunct="1" indent="0" latinLnBrk="1" lvl="0" marL="0">
              <a:buClr>
                <a:srgbClr val="DE6C36"/>
              </a:buClr>
            </a:pPr>
            <a:endParaRPr altLang="en-US" lang="en-US"/>
          </a:p>
        </p:txBody>
      </p:sp>
    </p:spTree>
  </p:cSld>
  <p:clrMapOvr>
    <a:masterClrMapping/>
  </p:clrMapOvr>
  <p:transition spd="slow" advClick="1">
    <p:wheel spokes="1"/>
  </p:transition>
  <p:timing/>
</p:sld>
</file>

<file path=ppt/slides/slide669.xml><?xml version="1.0" encoding="utf-8"?>
<p:sld xmlns:a="http://schemas.openxmlformats.org/drawingml/2006/main" xmlns:r="http://schemas.openxmlformats.org/officeDocument/2006/relationships" xmlns:p="http://schemas.openxmlformats.org/presentationml/2006/main" showMasterSp="1">
  <p:cSld>
    <p:spTree>
      <p:nvGrpSpPr>
        <p:cNvPr id="1768" name=""/>
        <p:cNvGrpSpPr/>
        <p:nvPr/>
      </p:nvGrpSpPr>
      <p:grpSpPr>
        <a:xfrm rot="0">
          <a:off x="0" y="0"/>
          <a:ext cx="0" cy="0"/>
          <a:chOff x="0" y="0"/>
          <a:chExt cx="0" cy="0"/>
        </a:xfrm>
      </p:grpSpPr>
      <p:sp>
        <p:nvSpPr>
          <p:cNvPr id="1049546" name=""/>
          <p:cNvSpPr/>
          <p:nvPr>
            <p:ph sz="full" idx="1"/>
          </p:nvPr>
        </p:nvSpPr>
        <p:spPr>
          <a:xfrm rot="0">
            <a:off x="457200" y="533400"/>
            <a:ext cx="8229600" cy="5592762"/>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eaLnBrk="1" hangingPunct="1" indent="0" latinLnBrk="1" lvl="0" marL="0">
              <a:lnSpc>
                <a:spcPct val="90000"/>
              </a:lnSpc>
              <a:buClr>
                <a:srgbClr val="DE6C36"/>
              </a:buClr>
              <a:buFont typeface="Arial" pitchFamily="0" charset="0"/>
              <a:buNone/>
            </a:pPr>
            <a:r>
              <a:rPr altLang="en-US" b="1" lang="en-US"/>
              <a:t>c) Blood </a:t>
            </a:r>
            <a:r>
              <a:rPr altLang="en-US" b="1" lang="en-US"/>
              <a:t>P</a:t>
            </a:r>
            <a:r>
              <a:rPr altLang="en-US" b="1" lang="en-US"/>
              <a:t>roduct Screening</a:t>
            </a:r>
          </a:p>
          <a:p>
            <a:pPr eaLnBrk="1" hangingPunct="1" indent="0" latinLnBrk="1" lvl="0" marL="0">
              <a:lnSpc>
                <a:spcPct val="90000"/>
              </a:lnSpc>
              <a:buClr>
                <a:srgbClr val="DE6C36"/>
              </a:buClr>
              <a:buFont typeface="Arial" pitchFamily="0" charset="0"/>
              <a:buNone/>
            </a:pPr>
            <a:r>
              <a:rPr altLang="en-US" b="1" lang="en-US"/>
              <a:t>Serology Testing</a:t>
            </a:r>
          </a:p>
          <a:p>
            <a:pPr eaLnBrk="1" hangingPunct="1" indent="0" latinLnBrk="1" lvl="0" marL="0">
              <a:lnSpc>
                <a:spcPct val="90000"/>
              </a:lnSpc>
              <a:buClr>
                <a:srgbClr val="DE6C36"/>
              </a:buClr>
              <a:buFont typeface="Wingdings" pitchFamily="2" charset="2"/>
              <a:buChar char="Ø"/>
            </a:pPr>
            <a:r>
              <a:rPr altLang="en-US" lang="en-US"/>
              <a:t>Assesses the compatibility of a particular blood product with the recipient before release of the blood product from the blood bank at determining the compatibility</a:t>
            </a:r>
          </a:p>
          <a:p>
            <a:pPr eaLnBrk="1" hangingPunct="1" indent="0" latinLnBrk="1" lvl="0" marL="0">
              <a:lnSpc>
                <a:spcPct val="90000"/>
              </a:lnSpc>
              <a:buClr>
                <a:srgbClr val="DE6C36"/>
              </a:buClr>
              <a:buFont typeface="Wingdings" pitchFamily="2" charset="2"/>
              <a:buChar char="Ø"/>
            </a:pPr>
            <a:endParaRPr altLang="en-US" lang="en-US"/>
          </a:p>
          <a:p>
            <a:pPr eaLnBrk="1" hangingPunct="1" indent="0" latinLnBrk="1" lvl="0" marL="0">
              <a:lnSpc>
                <a:spcPct val="90000"/>
              </a:lnSpc>
              <a:buClr>
                <a:srgbClr val="DE6C36"/>
              </a:buClr>
              <a:buNone/>
            </a:pPr>
            <a:r>
              <a:rPr altLang="en-US" lang="en-US"/>
              <a:t>The following are done:</a:t>
            </a:r>
          </a:p>
          <a:p>
            <a:pPr eaLnBrk="1" hangingPunct="1" indent="0" latinLnBrk="1" lvl="0" marL="0">
              <a:lnSpc>
                <a:spcPct val="90000"/>
              </a:lnSpc>
              <a:buClr>
                <a:srgbClr val="DE6C36"/>
              </a:buClr>
              <a:buFont typeface="Wingdings" pitchFamily="2" charset="2"/>
              <a:buChar char="Ø"/>
            </a:pPr>
            <a:r>
              <a:rPr altLang="en-US" b="1" i="1" lang="en-US"/>
              <a:t>ABO group and Rh type: </a:t>
            </a:r>
            <a:r>
              <a:rPr altLang="en-US" lang="en-US"/>
              <a:t>D</a:t>
            </a:r>
            <a:r>
              <a:rPr altLang="en-US" lang="en-US"/>
              <a:t>etermines </a:t>
            </a:r>
            <a:r>
              <a:rPr altLang="en-US" lang="en-US"/>
              <a:t>the presence of A, B, and D antigens on the surface of the patient's RBCs.</a:t>
            </a:r>
          </a:p>
          <a:p>
            <a:pPr eaLnBrk="1" hangingPunct="1" indent="0" latinLnBrk="1" lvl="0" marL="0">
              <a:lnSpc>
                <a:spcPct val="90000"/>
              </a:lnSpc>
              <a:buClr>
                <a:srgbClr val="DE6C36"/>
              </a:buClr>
              <a:buFont typeface="Wingdings" pitchFamily="2" charset="2"/>
              <a:buChar char="Ø"/>
            </a:pPr>
            <a:r>
              <a:rPr altLang="en-US" b="1" i="1" lang="en-US"/>
              <a:t>Direct Coombs' test: </a:t>
            </a:r>
            <a:r>
              <a:rPr altLang="en-US" lang="en-US"/>
              <a:t>Determines </a:t>
            </a:r>
            <a:r>
              <a:rPr altLang="en-US" lang="en-US"/>
              <a:t>the antibody attached to the patient's RBCs.</a:t>
            </a:r>
          </a:p>
          <a:p>
            <a:pPr eaLnBrk="1" hangingPunct="1" indent="0" latinLnBrk="1" lvl="0" marL="0">
              <a:lnSpc>
                <a:spcPct val="90000"/>
              </a:lnSpc>
              <a:buClr>
                <a:srgbClr val="DE6C36"/>
              </a:buClr>
            </a:pPr>
            <a:endParaRPr altLang="en-US" lang="en-US"/>
          </a:p>
        </p:txBody>
      </p:sp>
    </p:spTree>
  </p:cSld>
  <p:clrMapOvr>
    <a:masterClrMapping/>
  </p:clrMapOvr>
  <p:transition spd="slow" advClick="1">
    <p:wheel spokes="1"/>
  </p:transition>
  <p:timing/>
</p:sld>
</file>

<file path=ppt/slides/slide67.xml><?xml version="1.0" encoding="utf-8"?>
<p:sld xmlns:a="http://schemas.openxmlformats.org/drawingml/2006/main" xmlns:r="http://schemas.openxmlformats.org/officeDocument/2006/relationships" xmlns:p="http://schemas.openxmlformats.org/presentationml/2006/main" showMasterSp="1">
  <p:cSld>
    <p:spTree>
      <p:nvGrpSpPr>
        <p:cNvPr id="1149" name=""/>
        <p:cNvGrpSpPr/>
        <p:nvPr/>
      </p:nvGrpSpPr>
      <p:grpSpPr>
        <a:xfrm rot="0">
          <a:off x="0" y="0"/>
          <a:ext cx="0" cy="0"/>
          <a:chOff x="0" y="0"/>
          <a:chExt cx="0" cy="0"/>
        </a:xfrm>
      </p:grpSpPr>
      <p:sp>
        <p:nvSpPr>
          <p:cNvPr id="1048680" name=""/>
          <p:cNvSpPr/>
          <p:nvPr>
            <p:ph sz="full" idx="1"/>
          </p:nvPr>
        </p:nvSpPr>
        <p:spPr>
          <a:xfrm rot="0">
            <a:off x="457200" y="762000"/>
            <a:ext cx="8229600" cy="5364162"/>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eaLnBrk="1" hangingPunct="1" indent="0" latinLnBrk="1" lvl="0" marL="0">
              <a:buClr>
                <a:srgbClr val="DE6C36"/>
              </a:buClr>
              <a:buFont typeface="Arial" pitchFamily="0" charset="0"/>
              <a:buNone/>
            </a:pPr>
            <a:r>
              <a:rPr altLang="en-US" b="1" lang="en-US"/>
              <a:t>Nurses and the Profession</a:t>
            </a:r>
          </a:p>
          <a:p>
            <a:pPr eaLnBrk="1" hangingPunct="1" indent="0" latinLnBrk="1" lvl="0" marL="0">
              <a:buClr>
                <a:srgbClr val="DE6C36"/>
              </a:buClr>
              <a:buFont typeface="Wingdings" pitchFamily="2" charset="2"/>
              <a:buChar char="Ø"/>
            </a:pPr>
            <a:r>
              <a:rPr altLang="en-US" lang="en-US"/>
              <a:t>The nurse plays the major role in determining and implementing desirable standards of nursing practice and nursing education.</a:t>
            </a:r>
          </a:p>
          <a:p>
            <a:pPr eaLnBrk="1" hangingPunct="1" indent="0" latinLnBrk="1" lvl="0" marL="0">
              <a:buClr>
                <a:srgbClr val="DE6C36"/>
              </a:buClr>
              <a:buFont typeface="Wingdings" pitchFamily="2" charset="2"/>
              <a:buChar char="Ø"/>
            </a:pPr>
            <a:endParaRPr altLang="en-US" lang="en-US"/>
          </a:p>
          <a:p>
            <a:pPr eaLnBrk="1" hangingPunct="1" indent="0" latinLnBrk="1" lvl="0" marL="0">
              <a:buClr>
                <a:srgbClr val="DE6C36"/>
              </a:buClr>
              <a:buFont typeface="Wingdings" pitchFamily="2" charset="2"/>
              <a:buChar char="Ø"/>
            </a:pPr>
            <a:r>
              <a:rPr altLang="en-US" lang="en-US"/>
              <a:t>The nurse is active in developing a core of professional knowledge.</a:t>
            </a:r>
          </a:p>
          <a:p>
            <a:pPr eaLnBrk="1" hangingPunct="1" indent="0" latinLnBrk="1" lvl="0" marL="0">
              <a:buClr>
                <a:srgbClr val="DE6C36"/>
              </a:buClr>
              <a:buFont typeface="Wingdings" pitchFamily="2" charset="2"/>
              <a:buChar char="Ø"/>
            </a:pPr>
            <a:endParaRPr altLang="en-US" lang="en-US"/>
          </a:p>
          <a:p>
            <a:pPr eaLnBrk="1" hangingPunct="1" indent="0" latinLnBrk="1" lvl="0" marL="0">
              <a:buClr>
                <a:srgbClr val="DE6C36"/>
              </a:buClr>
              <a:buFont typeface="Wingdings" pitchFamily="2" charset="2"/>
              <a:buChar char="Ø"/>
            </a:pPr>
            <a:r>
              <a:rPr altLang="en-US" lang="en-US"/>
              <a:t>The nurse, acting through the professional organization, participates in establishing and maintaining equitable social and economic working conditions in nursing.</a:t>
            </a:r>
          </a:p>
          <a:p>
            <a:pPr eaLnBrk="1" hangingPunct="1" indent="0" latinLnBrk="1" lvl="0" marL="0">
              <a:buClr>
                <a:srgbClr val="DE6C36"/>
              </a:buClr>
            </a:pPr>
            <a:endParaRPr altLang="en-US" lang="en-US"/>
          </a:p>
        </p:txBody>
      </p:sp>
    </p:spTree>
  </p:cSld>
  <p:clrMapOvr>
    <a:masterClrMapping/>
  </p:clrMapOvr>
  <p:transition spd="slow" advClick="1">
    <p:wheel spokes="1"/>
  </p:transition>
  <p:timing/>
</p:sld>
</file>

<file path=ppt/slides/slide670.xml><?xml version="1.0" encoding="utf-8"?>
<p:sld xmlns:a="http://schemas.openxmlformats.org/drawingml/2006/main" xmlns:r="http://schemas.openxmlformats.org/officeDocument/2006/relationships" xmlns:p="http://schemas.openxmlformats.org/presentationml/2006/main" showMasterSp="1">
  <p:cSld>
    <p:spTree>
      <p:nvGrpSpPr>
        <p:cNvPr id="1769" name=""/>
        <p:cNvGrpSpPr/>
        <p:nvPr/>
      </p:nvGrpSpPr>
      <p:grpSpPr>
        <a:xfrm rot="0">
          <a:off x="0" y="0"/>
          <a:ext cx="0" cy="0"/>
          <a:chOff x="0" y="0"/>
          <a:chExt cx="0" cy="0"/>
        </a:xfrm>
      </p:grpSpPr>
      <p:sp>
        <p:nvSpPr>
          <p:cNvPr id="1049547" name=""/>
          <p:cNvSpPr/>
          <p:nvPr>
            <p:ph sz="full" idx="1"/>
          </p:nvPr>
        </p:nvSpPr>
        <p:spPr>
          <a:xfrm rot="0">
            <a:off x="457200" y="1295400"/>
            <a:ext cx="8229600" cy="50292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lvl="0">
              <a:buFont typeface="Wingdings" pitchFamily="2" charset="2"/>
              <a:buChar char="Ø"/>
            </a:pPr>
            <a:r>
              <a:rPr altLang="en-US" b="1" i="1" lang="en-US"/>
              <a:t>Crossmatch (compatibility test): </a:t>
            </a:r>
            <a:r>
              <a:rPr altLang="en-US" lang="en-US"/>
              <a:t>Detects agglutination of donor RBCs caused by antibodies in the patient's serum.</a:t>
            </a:r>
          </a:p>
          <a:p>
            <a:pPr lvl="0">
              <a:buFont typeface="Wingdings" pitchFamily="2" charset="2"/>
              <a:buChar char="Ø"/>
            </a:pPr>
            <a:endParaRPr altLang="en-US" lang="en-US"/>
          </a:p>
          <a:p>
            <a:pPr lvl="0">
              <a:buFont typeface="Wingdings" pitchFamily="2" charset="2"/>
              <a:buChar char="Ø"/>
            </a:pPr>
            <a:r>
              <a:rPr altLang="en-US" b="1" i="1" lang="en-US"/>
              <a:t>Indirect Coombs' test: </a:t>
            </a:r>
            <a:r>
              <a:rPr altLang="en-US" lang="en-US"/>
              <a:t>Identifies lower molecular weight antibodies (IgG) directed against blood group antigens.</a:t>
            </a:r>
          </a:p>
          <a:p>
            <a:pPr lvl="0"/>
            <a:endParaRPr altLang="en-US" lang="en-US"/>
          </a:p>
        </p:txBody>
      </p:sp>
    </p:spTree>
  </p:cSld>
  <p:clrMapOvr>
    <a:masterClrMapping/>
  </p:clrMapOvr>
  <p:transition spd="slow" advClick="1">
    <p:wheel spokes="1"/>
  </p:transition>
  <p:timing/>
</p:sld>
</file>

<file path=ppt/slides/slide671.xml><?xml version="1.0" encoding="utf-8"?>
<p:sld xmlns:a="http://schemas.openxmlformats.org/drawingml/2006/main" xmlns:r="http://schemas.openxmlformats.org/officeDocument/2006/relationships" xmlns:p="http://schemas.openxmlformats.org/presentationml/2006/main" showMasterSp="1">
  <p:cSld>
    <p:spTree>
      <p:nvGrpSpPr>
        <p:cNvPr id="1770" name=""/>
        <p:cNvGrpSpPr/>
        <p:nvPr/>
      </p:nvGrpSpPr>
      <p:grpSpPr>
        <a:xfrm rot="0">
          <a:off x="0" y="0"/>
          <a:ext cx="0" cy="0"/>
          <a:chOff x="0" y="0"/>
          <a:chExt cx="0" cy="0"/>
        </a:xfrm>
      </p:grpSpPr>
      <p:sp>
        <p:nvSpPr>
          <p:cNvPr id="1049548" name=""/>
          <p:cNvSpPr/>
          <p:nvPr>
            <p:ph sz="full" idx="1"/>
          </p:nvPr>
        </p:nvSpPr>
        <p:spPr>
          <a:xfrm rot="0">
            <a:off x="457200" y="1143000"/>
            <a:ext cx="8229600" cy="4983162"/>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eaLnBrk="1" hangingPunct="1" indent="0" latinLnBrk="1" lvl="0" marL="0">
              <a:lnSpc>
                <a:spcPct val="90000"/>
              </a:lnSpc>
              <a:buClr>
                <a:srgbClr val="DE6C36"/>
              </a:buClr>
              <a:buFont typeface="Arial" pitchFamily="0" charset="0"/>
              <a:buNone/>
            </a:pPr>
            <a:r>
              <a:rPr altLang="en-US" b="1" lang="en-US"/>
              <a:t>Screening for Infectious Diseases</a:t>
            </a:r>
          </a:p>
          <a:p>
            <a:pPr eaLnBrk="1" hangingPunct="1" indent="0" latinLnBrk="1" lvl="0" marL="0">
              <a:lnSpc>
                <a:spcPct val="90000"/>
              </a:lnSpc>
              <a:buClr>
                <a:srgbClr val="DE6C36"/>
              </a:buClr>
              <a:buFont typeface="Wingdings" pitchFamily="2" charset="2"/>
              <a:buChar char="Ø"/>
            </a:pPr>
            <a:r>
              <a:rPr altLang="en-US" lang="en-US"/>
              <a:t>Hepatitis: tests for the presence of hepatitis B core and surface antibodies and hepatitis C viral titer.</a:t>
            </a:r>
          </a:p>
          <a:p>
            <a:pPr eaLnBrk="1" hangingPunct="1" indent="0" latinLnBrk="1" lvl="0" marL="0">
              <a:lnSpc>
                <a:spcPct val="90000"/>
              </a:lnSpc>
              <a:buClr>
                <a:srgbClr val="DE6C36"/>
              </a:buClr>
              <a:buFont typeface="Wingdings" pitchFamily="2" charset="2"/>
              <a:buChar char="Ø"/>
            </a:pPr>
            <a:endParaRPr altLang="en-US" lang="en-US"/>
          </a:p>
          <a:p>
            <a:pPr eaLnBrk="1" hangingPunct="1" indent="0" latinLnBrk="1" lvl="0" marL="0">
              <a:lnSpc>
                <a:spcPct val="90000"/>
              </a:lnSpc>
              <a:buClr>
                <a:srgbClr val="DE6C36"/>
              </a:buClr>
              <a:buFont typeface="Wingdings" pitchFamily="2" charset="2"/>
              <a:buChar char="Ø"/>
            </a:pPr>
            <a:r>
              <a:rPr altLang="en-US" lang="en-US"/>
              <a:t>HIV-1 and HIV-2: tests for prior exposure to the virus.</a:t>
            </a:r>
          </a:p>
          <a:p>
            <a:pPr eaLnBrk="1" hangingPunct="1" indent="0" latinLnBrk="1" lvl="0" marL="0">
              <a:lnSpc>
                <a:spcPct val="90000"/>
              </a:lnSpc>
              <a:buClr>
                <a:srgbClr val="DE6C36"/>
              </a:buClr>
              <a:buFont typeface="Wingdings" pitchFamily="2" charset="2"/>
              <a:buChar char="Ø"/>
            </a:pPr>
            <a:endParaRPr altLang="en-US" lang="en-US"/>
          </a:p>
          <a:p>
            <a:pPr eaLnBrk="1" hangingPunct="1" indent="0" latinLnBrk="1" lvl="0" marL="0">
              <a:lnSpc>
                <a:spcPct val="90000"/>
              </a:lnSpc>
              <a:buClr>
                <a:srgbClr val="DE6C36"/>
              </a:buClr>
              <a:buFont typeface="Wingdings" pitchFamily="2" charset="2"/>
              <a:buChar char="Ø"/>
            </a:pPr>
            <a:r>
              <a:rPr altLang="en-US" lang="en-US"/>
              <a:t>Cytomegalovirus (CMV): tests for the antibody against CMV</a:t>
            </a:r>
          </a:p>
          <a:p>
            <a:pPr eaLnBrk="1" hangingPunct="1" indent="0" latinLnBrk="1" lvl="0" marL="0">
              <a:lnSpc>
                <a:spcPct val="90000"/>
              </a:lnSpc>
              <a:buClr>
                <a:srgbClr val="DE6C36"/>
              </a:buClr>
              <a:buFont typeface="Wingdings" pitchFamily="2" charset="2"/>
              <a:buChar char="Ø"/>
            </a:pPr>
            <a:endParaRPr altLang="en-US" lang="en-US"/>
          </a:p>
          <a:p>
            <a:pPr eaLnBrk="1" hangingPunct="1" indent="0" latinLnBrk="1" lvl="0" marL="0">
              <a:lnSpc>
                <a:spcPct val="90000"/>
              </a:lnSpc>
              <a:buClr>
                <a:srgbClr val="DE6C36"/>
              </a:buClr>
              <a:buFont typeface="Wingdings" pitchFamily="2" charset="2"/>
              <a:buChar char="Ø"/>
            </a:pPr>
            <a:r>
              <a:rPr altLang="en-US" lang="en-US"/>
              <a:t>Syphilis: tests for the presence of antibody against the spirochete.</a:t>
            </a:r>
          </a:p>
          <a:p>
            <a:pPr eaLnBrk="1" hangingPunct="1" indent="0" latinLnBrk="1" lvl="0" marL="0">
              <a:lnSpc>
                <a:spcPct val="90000"/>
              </a:lnSpc>
              <a:buClr>
                <a:srgbClr val="DE6C36"/>
              </a:buClr>
            </a:pPr>
            <a:endParaRPr altLang="en-US" lang="en-US"/>
          </a:p>
        </p:txBody>
      </p:sp>
    </p:spTree>
  </p:cSld>
  <p:clrMapOvr>
    <a:masterClrMapping/>
  </p:clrMapOvr>
  <p:transition spd="slow" advClick="1">
    <p:wheel spokes="1"/>
  </p:transition>
  <p:timing/>
</p:sld>
</file>

<file path=ppt/slides/slide672.xml><?xml version="1.0" encoding="utf-8"?>
<p:sld xmlns:a="http://schemas.openxmlformats.org/drawingml/2006/main" xmlns:r="http://schemas.openxmlformats.org/officeDocument/2006/relationships" xmlns:p="http://schemas.openxmlformats.org/presentationml/2006/main" showMasterSp="1">
  <p:cSld>
    <p:spTree>
      <p:nvGrpSpPr>
        <p:cNvPr id="1771" name=""/>
        <p:cNvGrpSpPr/>
        <p:nvPr/>
      </p:nvGrpSpPr>
      <p:grpSpPr>
        <a:xfrm rot="0">
          <a:off x="0" y="0"/>
          <a:ext cx="0" cy="0"/>
          <a:chOff x="0" y="0"/>
          <a:chExt cx="0" cy="0"/>
        </a:xfrm>
      </p:grpSpPr>
      <p:sp>
        <p:nvSpPr>
          <p:cNvPr id="1049549" name=""/>
          <p:cNvSpPr/>
          <p:nvPr>
            <p:ph sz="full" idx="1"/>
          </p:nvPr>
        </p:nvSpPr>
        <p:spPr>
          <a:xfrm rot="0">
            <a:off x="457200" y="1524000"/>
            <a:ext cx="8229600" cy="4602162"/>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eaLnBrk="1" hangingPunct="1" latinLnBrk="1" lvl="0">
              <a:buFont typeface="Wingdings" pitchFamily="2" charset="2"/>
              <a:buChar char="Ø"/>
            </a:pPr>
            <a:r>
              <a:rPr altLang="en-US" lang="en-US"/>
              <a:t>Bacteria: contamination may occur during and after collection of blood. Hence maintain a sterile technique during phlebotomy and blood processing procedures, correct storage techniques, visual inspection of blood products, and limitation on shelf life.</a:t>
            </a:r>
          </a:p>
          <a:p>
            <a:pPr eaLnBrk="1" hangingPunct="1" latinLnBrk="1" lvl="0">
              <a:buFont typeface="Wingdings" pitchFamily="2" charset="2"/>
              <a:buChar char="Ø"/>
            </a:pPr>
            <a:endParaRPr altLang="en-US" lang="en-US"/>
          </a:p>
          <a:p>
            <a:pPr eaLnBrk="1" hangingPunct="1" latinLnBrk="1" lvl="0">
              <a:buFont typeface="Wingdings" pitchFamily="2" charset="2"/>
              <a:buChar char="Ø"/>
            </a:pPr>
            <a:r>
              <a:rPr altLang="en-US" lang="en-US"/>
              <a:t>Other infections that may be transmitted via blood transfusions e.g. malaria</a:t>
            </a:r>
          </a:p>
        </p:txBody>
      </p:sp>
    </p:spTree>
  </p:cSld>
  <p:clrMapOvr>
    <a:masterClrMapping/>
  </p:clrMapOvr>
  <p:transition spd="slow" advClick="1">
    <p:wheel spokes="1"/>
  </p:transition>
  <p:timing/>
</p:sld>
</file>

<file path=ppt/slides/slide673.xml><?xml version="1.0" encoding="utf-8"?>
<p:sld xmlns:a="http://schemas.openxmlformats.org/drawingml/2006/main" xmlns:r="http://schemas.openxmlformats.org/officeDocument/2006/relationships" xmlns:p="http://schemas.openxmlformats.org/presentationml/2006/main" showMasterSp="1">
  <p:cSld>
    <p:spTree>
      <p:nvGrpSpPr>
        <p:cNvPr id="1772" name=""/>
        <p:cNvGrpSpPr/>
        <p:nvPr/>
      </p:nvGrpSpPr>
      <p:grpSpPr>
        <a:xfrm rot="0">
          <a:off x="0" y="0"/>
          <a:ext cx="0" cy="0"/>
          <a:chOff x="0" y="0"/>
          <a:chExt cx="0" cy="0"/>
        </a:xfrm>
      </p:grpSpPr>
      <p:sp>
        <p:nvSpPr>
          <p:cNvPr id="1049550" name=""/>
          <p:cNvSpPr/>
          <p:nvPr>
            <p:ph type="title" sz="full" idx="0"/>
          </p:nvPr>
        </p:nvSpPr>
        <p:spPr>
          <a:xfrm rot="0">
            <a:off x="457200" y="609600"/>
            <a:ext cx="8229600" cy="914400"/>
          </a:xfrm>
          <a:prstGeom prst="rect"/>
          <a:noFill/>
          <a:ln>
            <a:noFill/>
          </a:ln>
        </p:spPr>
        <p:txBody>
          <a:bodyPr anchor="b" bIns="0" lIns="0" rIns="0" tIns="45720" vert="horz"/>
          <a:lstStyle>
            <a:lvl1pPr algn="l" fontAlgn="base" indent="0" latinLnBrk="1" marL="0" rtl="0">
              <a:lnSpc>
                <a:spcPct val="100000"/>
              </a:lnSpc>
              <a:spcBef>
                <a:spcPct val="0"/>
              </a:spcBef>
              <a:spcAft>
                <a:spcPct val="0"/>
              </a:spcAft>
              <a:buFontTx/>
              <a:buNone/>
              <a:defRPr baseline="0" b="0" sz="5000" i="0" u="none">
                <a:solidFill>
                  <a:schemeClr val="lt2"/>
                </a:solidFill>
                <a:latin typeface="Calibri" pitchFamily="34" charset="0"/>
                <a:sym typeface="Calibri" pitchFamily="34" charset="0"/>
              </a:defRPr>
            </a:lvl1pPr>
          </a:lstStyle>
          <a:p>
            <a:pPr lvl="0"/>
            <a:r>
              <a:rPr altLang="en-US" b="1" sz="4000" lang="en-US"/>
              <a:t>Whole Blood and Blood Components</a:t>
            </a:r>
          </a:p>
        </p:txBody>
      </p:sp>
      <p:sp>
        <p:nvSpPr>
          <p:cNvPr id="1049551" name=""/>
          <p:cNvSpPr/>
          <p:nvPr>
            <p:ph sz="full" idx="1"/>
          </p:nvPr>
        </p:nvSpPr>
        <p:spPr>
          <a:xfrm rot="0">
            <a:off x="457200" y="1935162"/>
            <a:ext cx="8229600" cy="4389437"/>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lang="en-US"/>
              <a:t>WHOLE BLOOD</a:t>
            </a:r>
          </a:p>
          <a:p>
            <a:pPr indent="0" lvl="0" marL="0">
              <a:buFont typeface="Wingdings" pitchFamily="2" charset="2"/>
              <a:buChar char="Ø"/>
            </a:pPr>
            <a:r>
              <a:rPr altLang="en-US" lang="en-US"/>
              <a:t>Consists of RBCs, plasma, plasma proteins, and approximately 60 mL anticoagulant/preservative solution in a total volume of approximately 500 ml.</a:t>
            </a:r>
          </a:p>
          <a:p>
            <a:pPr indent="0" lvl="0" marL="0">
              <a:buFont typeface="Wingdings" pitchFamily="2" charset="2"/>
              <a:buChar char="Ø"/>
            </a:pPr>
            <a:endParaRPr altLang="en-US" lang="en-US"/>
          </a:p>
          <a:p>
            <a:pPr indent="0" lvl="0" marL="0">
              <a:buFont typeface="Wingdings" pitchFamily="2" charset="2"/>
              <a:buChar char="Ø"/>
            </a:pPr>
            <a:r>
              <a:rPr altLang="en-US" lang="en-US"/>
              <a:t>Indications include acute, massive blood loss of greater than 1,000 mL, requiring the oxygen-carrying properties of RBCs and the volume expansion provided by plasma. </a:t>
            </a:r>
          </a:p>
          <a:p>
            <a:pPr indent="0" lvl="0" marL="0"/>
            <a:endParaRPr altLang="en-US" lang="en-US"/>
          </a:p>
        </p:txBody>
      </p:sp>
    </p:spTree>
  </p:cSld>
  <p:clrMapOvr>
    <a:masterClrMapping/>
  </p:clrMapOvr>
  <p:transition spd="slow" advClick="1">
    <p:wheel spokes="1"/>
  </p:transition>
  <p:timing/>
</p:sld>
</file>

<file path=ppt/slides/slide674.xml><?xml version="1.0" encoding="utf-8"?>
<p:sld xmlns:a="http://schemas.openxmlformats.org/drawingml/2006/main" xmlns:r="http://schemas.openxmlformats.org/officeDocument/2006/relationships" xmlns:p="http://schemas.openxmlformats.org/presentationml/2006/main" showMasterSp="1">
  <p:cSld>
    <p:spTree>
      <p:nvGrpSpPr>
        <p:cNvPr id="1773" name=""/>
        <p:cNvGrpSpPr/>
        <p:nvPr/>
      </p:nvGrpSpPr>
      <p:grpSpPr>
        <a:xfrm rot="0">
          <a:off x="0" y="0"/>
          <a:ext cx="0" cy="0"/>
          <a:chOff x="0" y="0"/>
          <a:chExt cx="0" cy="0"/>
        </a:xfrm>
      </p:grpSpPr>
      <p:sp>
        <p:nvSpPr>
          <p:cNvPr id="1049552" name=""/>
          <p:cNvSpPr/>
          <p:nvPr>
            <p:ph sz="full" idx="1"/>
          </p:nvPr>
        </p:nvSpPr>
        <p:spPr>
          <a:xfrm rot="0">
            <a:off x="457200" y="609600"/>
            <a:ext cx="8229600" cy="57912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eaLnBrk="1" hangingPunct="1" indent="0" latinLnBrk="1" lvl="0" marL="0">
              <a:buClr>
                <a:srgbClr val="DE6C36"/>
              </a:buClr>
              <a:buFont typeface="Arial" pitchFamily="0" charset="0"/>
              <a:buNone/>
            </a:pPr>
            <a:r>
              <a:rPr altLang="en-US" b="1" lang="en-US"/>
              <a:t>PACKED RED BLOOD CELLS(RBCs)</a:t>
            </a:r>
          </a:p>
          <a:p>
            <a:pPr eaLnBrk="1" hangingPunct="1" indent="0" latinLnBrk="1" lvl="0" marL="0">
              <a:buClr>
                <a:srgbClr val="DE6C36"/>
              </a:buClr>
              <a:buFont typeface="Wingdings" pitchFamily="2" charset="2"/>
              <a:buChar char="Ø"/>
            </a:pPr>
            <a:r>
              <a:rPr altLang="en-US" lang="en-US"/>
              <a:t>Consist primarily of RBCs, a small amount of plasma, and approximately 100 mL anticoagulant/preservative solution in a total volume of approximately 250 to 300 mL/unit.</a:t>
            </a:r>
          </a:p>
          <a:p>
            <a:pPr eaLnBrk="1" hangingPunct="1" indent="0" latinLnBrk="1" lvl="0" marL="0">
              <a:buClr>
                <a:srgbClr val="DE6C36"/>
              </a:buClr>
              <a:buFont typeface="Wingdings" pitchFamily="2" charset="2"/>
              <a:buChar char="Ø"/>
            </a:pPr>
            <a:endParaRPr altLang="en-US" lang="en-US"/>
          </a:p>
          <a:p>
            <a:pPr eaLnBrk="1" hangingPunct="1" indent="0" latinLnBrk="1" lvl="0" marL="0">
              <a:buClr>
                <a:srgbClr val="DE6C36"/>
              </a:buClr>
              <a:buFont typeface="Wingdings" pitchFamily="2" charset="2"/>
              <a:buChar char="Ø"/>
            </a:pPr>
            <a:r>
              <a:rPr altLang="en-US" lang="en-US"/>
              <a:t>Indications include restoration or maintenance of adequate organ oxygenation with minimal expansion of blood volume.</a:t>
            </a:r>
          </a:p>
          <a:p>
            <a:pPr eaLnBrk="1" hangingPunct="1" indent="0" latinLnBrk="1" lvl="0" marL="0">
              <a:buClr>
                <a:srgbClr val="DE6C36"/>
              </a:buClr>
              <a:buFont typeface="Wingdings" pitchFamily="2" charset="2"/>
              <a:buChar char="Ø"/>
            </a:pPr>
            <a:endParaRPr altLang="en-US" lang="en-US"/>
          </a:p>
          <a:p>
            <a:pPr eaLnBrk="1" hangingPunct="1" indent="0" latinLnBrk="1" lvl="0" marL="0">
              <a:buClr>
                <a:srgbClr val="DE6C36"/>
              </a:buClr>
              <a:buFont typeface="Wingdings" pitchFamily="2" charset="2"/>
              <a:buChar char="Ø"/>
            </a:pPr>
            <a:r>
              <a:rPr altLang="en-US" lang="en-US"/>
              <a:t>Dosage: Average adult dose administered is 2 units; pediatric doses are generally calculated as 5 to 15 ml/kg.</a:t>
            </a:r>
          </a:p>
          <a:p>
            <a:pPr eaLnBrk="1" hangingPunct="1" indent="0" latinLnBrk="1" lvl="0" marL="0">
              <a:buClr>
                <a:srgbClr val="DE6C36"/>
              </a:buClr>
              <a:buFont typeface="Wingdings" pitchFamily="2" charset="2"/>
              <a:buChar char="Ø"/>
            </a:pPr>
            <a:endParaRPr altLang="en-US" lang="en-US"/>
          </a:p>
          <a:p>
            <a:pPr eaLnBrk="1" hangingPunct="1" indent="0" latinLnBrk="1" lvl="0" marL="0">
              <a:buClr>
                <a:srgbClr val="DE6C36"/>
              </a:buClr>
            </a:pPr>
            <a:endParaRPr altLang="en-US" lang="en-US"/>
          </a:p>
        </p:txBody>
      </p:sp>
    </p:spTree>
  </p:cSld>
  <p:clrMapOvr>
    <a:masterClrMapping/>
  </p:clrMapOvr>
  <p:transition spd="slow" advClick="1">
    <p:wheel spokes="1"/>
  </p:transition>
  <p:timing/>
</p:sld>
</file>

<file path=ppt/slides/slide675.xml><?xml version="1.0" encoding="utf-8"?>
<p:sld xmlns:a="http://schemas.openxmlformats.org/drawingml/2006/main" xmlns:r="http://schemas.openxmlformats.org/officeDocument/2006/relationships" xmlns:p="http://schemas.openxmlformats.org/presentationml/2006/main" showMasterSp="1">
  <p:cSld>
    <p:spTree>
      <p:nvGrpSpPr>
        <p:cNvPr id="1774" name=""/>
        <p:cNvGrpSpPr/>
        <p:nvPr/>
      </p:nvGrpSpPr>
      <p:grpSpPr>
        <a:xfrm rot="0">
          <a:off x="0" y="0"/>
          <a:ext cx="0" cy="0"/>
          <a:chOff x="0" y="0"/>
          <a:chExt cx="0" cy="0"/>
        </a:xfrm>
      </p:grpSpPr>
      <p:sp>
        <p:nvSpPr>
          <p:cNvPr id="1049553" name=""/>
          <p:cNvSpPr/>
          <p:nvPr>
            <p:ph sz="full" idx="1"/>
          </p:nvPr>
        </p:nvSpPr>
        <p:spPr>
          <a:xfrm rot="0">
            <a:off x="457200" y="1143000"/>
            <a:ext cx="8229600" cy="52578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eaLnBrk="1" hangingPunct="1" indent="0" latinLnBrk="1" lvl="0" marL="0">
              <a:buClr>
                <a:srgbClr val="DE6C36"/>
              </a:buClr>
              <a:buFont typeface="Arial" pitchFamily="0" charset="0"/>
              <a:buNone/>
            </a:pPr>
            <a:r>
              <a:rPr altLang="en-US" b="1" lang="en-US"/>
              <a:t>PLATELET CONCENTRATES</a:t>
            </a:r>
          </a:p>
          <a:p>
            <a:pPr eaLnBrk="1" hangingPunct="1" indent="0" latinLnBrk="1" lvl="0" marL="0">
              <a:buClr>
                <a:srgbClr val="DE6C36"/>
              </a:buClr>
              <a:buFont typeface="Wingdings" pitchFamily="2" charset="2"/>
              <a:buChar char="Ø"/>
            </a:pPr>
            <a:r>
              <a:rPr altLang="en-US" lang="en-US"/>
              <a:t>Consist of platelets suspended in plasma. </a:t>
            </a:r>
          </a:p>
          <a:p>
            <a:pPr eaLnBrk="1" hangingPunct="1" indent="0" latinLnBrk="1" lvl="0" marL="0">
              <a:buClr>
                <a:srgbClr val="DE6C36"/>
              </a:buClr>
              <a:buFont typeface="Wingdings" pitchFamily="2" charset="2"/>
              <a:buChar char="Ø"/>
            </a:pPr>
            <a:endParaRPr altLang="en-US" lang="en-US"/>
          </a:p>
          <a:p>
            <a:pPr eaLnBrk="1" hangingPunct="1" indent="0" latinLnBrk="1" lvl="0" marL="0">
              <a:buClr>
                <a:srgbClr val="DE6C36"/>
              </a:buClr>
              <a:buFont typeface="Wingdings" pitchFamily="2" charset="2"/>
              <a:buChar char="Ø"/>
            </a:pPr>
            <a:r>
              <a:rPr altLang="en-US" lang="en-US"/>
              <a:t>Platelets may be obtained by centrifuging multiple units of whole blood and expressing off the platelet-rich plasma (multiple-donor platelets) or from a single volunteer platelet donor using automated cell separation techniques (apheresis). </a:t>
            </a:r>
          </a:p>
          <a:p>
            <a:pPr eaLnBrk="1" hangingPunct="1" indent="0" latinLnBrk="1" lvl="0" marL="0">
              <a:buClr>
                <a:srgbClr val="DE6C36"/>
              </a:buClr>
              <a:buFont typeface="Wingdings" pitchFamily="2" charset="2"/>
              <a:buChar char="Ø"/>
            </a:pPr>
            <a:endParaRPr altLang="en-US" lang="en-US"/>
          </a:p>
        </p:txBody>
      </p:sp>
    </p:spTree>
  </p:cSld>
  <p:clrMapOvr>
    <a:masterClrMapping/>
  </p:clrMapOvr>
  <p:transition spd="slow" advClick="1">
    <p:wheel spokes="1"/>
  </p:transition>
  <p:timing/>
</p:sld>
</file>

<file path=ppt/slides/slide676.xml><?xml version="1.0" encoding="utf-8"?>
<p:sld xmlns:a="http://schemas.openxmlformats.org/drawingml/2006/main" xmlns:r="http://schemas.openxmlformats.org/officeDocument/2006/relationships" xmlns:p="http://schemas.openxmlformats.org/presentationml/2006/main" showMasterSp="1">
  <p:cSld>
    <p:spTree>
      <p:nvGrpSpPr>
        <p:cNvPr id="1775" name=""/>
        <p:cNvGrpSpPr/>
        <p:nvPr/>
      </p:nvGrpSpPr>
      <p:grpSpPr>
        <a:xfrm rot="0">
          <a:off x="0" y="0"/>
          <a:ext cx="0" cy="0"/>
          <a:chOff x="0" y="0"/>
          <a:chExt cx="0" cy="0"/>
        </a:xfrm>
      </p:grpSpPr>
      <p:sp>
        <p:nvSpPr>
          <p:cNvPr id="1049554" name=""/>
          <p:cNvSpPr/>
          <p:nvPr>
            <p:ph sz="full" idx="1"/>
          </p:nvPr>
        </p:nvSpPr>
        <p:spPr>
          <a:xfrm rot="0">
            <a:off x="457200" y="1295400"/>
            <a:ext cx="8229600" cy="50292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lvl="0">
              <a:buFont typeface="Wingdings" pitchFamily="2" charset="2"/>
              <a:buChar char="Ø"/>
            </a:pPr>
            <a:r>
              <a:rPr altLang="en-US" lang="en-US"/>
              <a:t>Indications include prevention or resolution of hemorrhage in patients with thrombocytopenia or platelet dysfunction.</a:t>
            </a:r>
          </a:p>
          <a:p>
            <a:pPr lvl="0">
              <a:buFont typeface="Wingdings" pitchFamily="2" charset="2"/>
              <a:buChar char="Ø"/>
            </a:pPr>
            <a:endParaRPr altLang="en-US" lang="en-US"/>
          </a:p>
          <a:p>
            <a:pPr lvl="0">
              <a:buFont typeface="Wingdings" pitchFamily="2" charset="2"/>
              <a:buChar char="Ø"/>
            </a:pPr>
            <a:r>
              <a:rPr altLang="en-US" lang="en-US"/>
              <a:t>Dosage: Average dose is generally 1 unit of platelets for each 10 kg of body weight; however, patients who are actively bleeding or undergoing surgical procedures may require more.</a:t>
            </a:r>
          </a:p>
          <a:p>
            <a:pPr lvl="0"/>
            <a:endParaRPr altLang="en-US" lang="en-US"/>
          </a:p>
        </p:txBody>
      </p:sp>
    </p:spTree>
  </p:cSld>
  <p:clrMapOvr>
    <a:masterClrMapping/>
  </p:clrMapOvr>
  <p:transition spd="slow" advClick="1">
    <p:wheel spokes="1"/>
  </p:transition>
  <p:timing/>
</p:sld>
</file>

<file path=ppt/slides/slide677.xml><?xml version="1.0" encoding="utf-8"?>
<p:sld xmlns:a="http://schemas.openxmlformats.org/drawingml/2006/main" xmlns:r="http://schemas.openxmlformats.org/officeDocument/2006/relationships" xmlns:p="http://schemas.openxmlformats.org/presentationml/2006/main" showMasterSp="1">
  <p:cSld>
    <p:spTree>
      <p:nvGrpSpPr>
        <p:cNvPr id="1776" name=""/>
        <p:cNvGrpSpPr/>
        <p:nvPr/>
      </p:nvGrpSpPr>
      <p:grpSpPr>
        <a:xfrm rot="0">
          <a:off x="0" y="0"/>
          <a:ext cx="0" cy="0"/>
          <a:chOff x="0" y="0"/>
          <a:chExt cx="0" cy="0"/>
        </a:xfrm>
      </p:grpSpPr>
      <p:sp>
        <p:nvSpPr>
          <p:cNvPr id="1049555" name=""/>
          <p:cNvSpPr/>
          <p:nvPr>
            <p:ph sz="full" idx="1"/>
          </p:nvPr>
        </p:nvSpPr>
        <p:spPr>
          <a:xfrm rot="0">
            <a:off x="457200" y="1066800"/>
            <a:ext cx="8229600" cy="53340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eaLnBrk="1" hangingPunct="1" indent="0" latinLnBrk="1" lvl="0" marL="0">
              <a:buClr>
                <a:srgbClr val="DE6C36"/>
              </a:buClr>
              <a:buFont typeface="Arial" pitchFamily="0" charset="0"/>
              <a:buNone/>
            </a:pPr>
            <a:r>
              <a:rPr altLang="en-US" b="1" lang="en-US"/>
              <a:t>PLASMA (FRESH OR FROZEN PLASMA)</a:t>
            </a:r>
          </a:p>
          <a:p>
            <a:pPr eaLnBrk="1" hangingPunct="1" indent="0" latinLnBrk="1" lvl="0" marL="0">
              <a:buClr>
                <a:srgbClr val="DE6C36"/>
              </a:buClr>
              <a:buFont typeface="Wingdings" pitchFamily="2" charset="2"/>
              <a:buChar char="Ø"/>
            </a:pPr>
            <a:r>
              <a:rPr altLang="en-US" lang="en-US"/>
              <a:t>Consists of water (91%), plasma proteins including essential clotting factors (7%), and carbohydrates (2%). Each unit is the volume removed from a unit of whole blood (200 to 250 mL).</a:t>
            </a:r>
          </a:p>
          <a:p>
            <a:pPr eaLnBrk="1" hangingPunct="1" indent="0" latinLnBrk="1" lvl="0" marL="0">
              <a:buClr>
                <a:srgbClr val="DE6C36"/>
              </a:buClr>
              <a:buFont typeface="Wingdings" pitchFamily="2" charset="2"/>
              <a:buChar char="Ø"/>
            </a:pPr>
            <a:endParaRPr altLang="en-US" lang="en-US"/>
          </a:p>
          <a:p>
            <a:pPr eaLnBrk="1" hangingPunct="1" indent="0" latinLnBrk="1" lvl="0" marL="0">
              <a:buClr>
                <a:srgbClr val="DE6C36"/>
              </a:buClr>
              <a:buFont typeface="Wingdings" pitchFamily="2" charset="2"/>
              <a:buChar char="Ø"/>
            </a:pPr>
            <a:r>
              <a:rPr altLang="en-US" lang="en-US"/>
              <a:t>May be stored in a liquid state or frozen within 6 hours of collection.</a:t>
            </a:r>
          </a:p>
          <a:p>
            <a:pPr eaLnBrk="1" hangingPunct="1" indent="0" latinLnBrk="1" lvl="0" marL="0">
              <a:buClr>
                <a:srgbClr val="DE6C36"/>
              </a:buClr>
            </a:pPr>
            <a:endParaRPr altLang="en-US" lang="en-US"/>
          </a:p>
          <a:p>
            <a:pPr eaLnBrk="1" hangingPunct="1" indent="0" latinLnBrk="1" lvl="0" marL="0">
              <a:buClr>
                <a:srgbClr val="DE6C36"/>
              </a:buClr>
            </a:pPr>
            <a:endParaRPr altLang="en-US" lang="en-US"/>
          </a:p>
        </p:txBody>
      </p:sp>
    </p:spTree>
  </p:cSld>
  <p:clrMapOvr>
    <a:masterClrMapping/>
  </p:clrMapOvr>
  <p:transition spd="slow" advClick="1">
    <p:wheel spokes="1"/>
  </p:transition>
  <p:timing/>
</p:sld>
</file>

<file path=ppt/slides/slide678.xml><?xml version="1.0" encoding="utf-8"?>
<p:sld xmlns:a="http://schemas.openxmlformats.org/drawingml/2006/main" xmlns:r="http://schemas.openxmlformats.org/officeDocument/2006/relationships" xmlns:p="http://schemas.openxmlformats.org/presentationml/2006/main" showMasterSp="1">
  <p:cSld>
    <p:spTree>
      <p:nvGrpSpPr>
        <p:cNvPr id="1777" name=""/>
        <p:cNvGrpSpPr/>
        <p:nvPr/>
      </p:nvGrpSpPr>
      <p:grpSpPr>
        <a:xfrm rot="0">
          <a:off x="0" y="0"/>
          <a:ext cx="0" cy="0"/>
          <a:chOff x="0" y="0"/>
          <a:chExt cx="0" cy="0"/>
        </a:xfrm>
      </p:grpSpPr>
      <p:sp>
        <p:nvSpPr>
          <p:cNvPr id="1049556" name=""/>
          <p:cNvSpPr/>
          <p:nvPr>
            <p:ph sz="full" idx="1"/>
          </p:nvPr>
        </p:nvSpPr>
        <p:spPr>
          <a:xfrm rot="0">
            <a:off x="457200" y="1295400"/>
            <a:ext cx="8229600" cy="4830762"/>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eaLnBrk="1" hangingPunct="1" latinLnBrk="1" lvl="0">
              <a:buFont typeface="Wingdings" pitchFamily="2" charset="2"/>
              <a:buChar char="Ø"/>
            </a:pPr>
            <a:r>
              <a:rPr altLang="en-US" lang="en-US"/>
              <a:t>Indications include treatment of blood loss or blood clotting disorders related to liver disease and failure, disseminated intravascular coagulation (DIC), over-anticoagulation with warfarin, all congenital or acquired clotting factor deficiencies. </a:t>
            </a:r>
          </a:p>
          <a:p>
            <a:pPr eaLnBrk="1" hangingPunct="1" latinLnBrk="1" lvl="0">
              <a:buFont typeface="Wingdings" pitchFamily="2" charset="2"/>
              <a:buChar char="Ø"/>
            </a:pPr>
            <a:endParaRPr altLang="en-US" lang="en-US"/>
          </a:p>
          <a:p>
            <a:pPr eaLnBrk="1" hangingPunct="1" latinLnBrk="1" lvl="0">
              <a:buFont typeface="Wingdings" pitchFamily="2" charset="2"/>
              <a:buChar char="Ø"/>
            </a:pPr>
            <a:r>
              <a:rPr altLang="en-US" lang="en-US"/>
              <a:t>Dosage: Depends on the clinical situation and assessment of prothrombin time, partial thromboplastin time, or specific factor assays.</a:t>
            </a:r>
          </a:p>
          <a:p>
            <a:pPr eaLnBrk="1" hangingPunct="1" latinLnBrk="1" lvl="0"/>
            <a:endParaRPr altLang="en-US" lang="en-US"/>
          </a:p>
        </p:txBody>
      </p:sp>
    </p:spTree>
  </p:cSld>
  <p:clrMapOvr>
    <a:masterClrMapping/>
  </p:clrMapOvr>
  <p:transition spd="slow" advClick="1">
    <p:wheel spokes="1"/>
  </p:transition>
  <p:timing/>
</p:sld>
</file>

<file path=ppt/slides/slide679.xml><?xml version="1.0" encoding="utf-8"?>
<p:sld xmlns:a="http://schemas.openxmlformats.org/drawingml/2006/main" xmlns:r="http://schemas.openxmlformats.org/officeDocument/2006/relationships" xmlns:p="http://schemas.openxmlformats.org/presentationml/2006/main" showMasterSp="1">
  <p:cSld>
    <p:spTree>
      <p:nvGrpSpPr>
        <p:cNvPr id="1778" name=""/>
        <p:cNvGrpSpPr/>
        <p:nvPr/>
      </p:nvGrpSpPr>
      <p:grpSpPr>
        <a:xfrm rot="0">
          <a:off x="0" y="0"/>
          <a:ext cx="0" cy="0"/>
          <a:chOff x="0" y="0"/>
          <a:chExt cx="0" cy="0"/>
        </a:xfrm>
      </p:grpSpPr>
      <p:sp>
        <p:nvSpPr>
          <p:cNvPr id="1049557" name=""/>
          <p:cNvSpPr/>
          <p:nvPr>
            <p:ph type="title" sz="full" idx="0"/>
          </p:nvPr>
        </p:nvSpPr>
        <p:spPr>
          <a:xfrm rot="0">
            <a:off x="457200" y="304800"/>
            <a:ext cx="8229600" cy="1143000"/>
          </a:xfrm>
          <a:prstGeom prst="rect"/>
          <a:noFill/>
          <a:ln>
            <a:noFill/>
          </a:ln>
        </p:spPr>
        <p:txBody>
          <a:bodyPr anchor="b" bIns="0" lIns="0" rIns="0" tIns="45720" vert="horz"/>
          <a:lstStyle>
            <a:lvl1pPr algn="l" fontAlgn="base" indent="0" latinLnBrk="1" marL="0" rtl="0">
              <a:lnSpc>
                <a:spcPct val="100000"/>
              </a:lnSpc>
              <a:spcBef>
                <a:spcPct val="0"/>
              </a:spcBef>
              <a:spcAft>
                <a:spcPct val="0"/>
              </a:spcAft>
              <a:buFontTx/>
              <a:buNone/>
              <a:defRPr baseline="0" b="0" sz="5000" i="0" u="none">
                <a:solidFill>
                  <a:schemeClr val="lt2"/>
                </a:solidFill>
                <a:latin typeface="Calibri" pitchFamily="34" charset="0"/>
                <a:sym typeface="Calibri" pitchFamily="34" charset="0"/>
              </a:defRPr>
            </a:lvl1pPr>
          </a:lstStyle>
          <a:p>
            <a:pPr lvl="0"/>
            <a:r>
              <a:rPr altLang="en-US" b="1" lang="en-US"/>
              <a:t>Transfusion Reactions</a:t>
            </a:r>
          </a:p>
        </p:txBody>
      </p:sp>
      <p:sp>
        <p:nvSpPr>
          <p:cNvPr id="1049558" name=""/>
          <p:cNvSpPr/>
          <p:nvPr>
            <p:ph sz="full" idx="1"/>
          </p:nvPr>
        </p:nvSpPr>
        <p:spPr>
          <a:xfrm rot="0">
            <a:off x="457200" y="1935162"/>
            <a:ext cx="8229600" cy="4389437"/>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lvl="0">
              <a:buFont typeface="Wingdings" pitchFamily="2" charset="2"/>
              <a:buChar char="Ø"/>
            </a:pPr>
            <a:r>
              <a:rPr altLang="en-US" lang="en-US"/>
              <a:t>Every transfusion of blood components can result in an adverse effect. Reactions can be acute or delayed.</a:t>
            </a:r>
          </a:p>
          <a:p>
            <a:pPr lvl="0">
              <a:buFont typeface="Wingdings" pitchFamily="2" charset="2"/>
              <a:buChar char="Ø"/>
            </a:pPr>
            <a:endParaRPr altLang="en-US" lang="en-US"/>
          </a:p>
          <a:p>
            <a:pPr lvl="0">
              <a:buFont typeface="Wingdings" pitchFamily="2" charset="2"/>
              <a:buChar char="Ø"/>
            </a:pPr>
            <a:r>
              <a:rPr altLang="en-US" lang="en-US"/>
              <a:t>Because reactions may exhibit similar clinical manifestations, every symptom should be considered potentially serious and the transfusion should be discontinued until the cause is determined.</a:t>
            </a:r>
          </a:p>
          <a:p>
            <a:pPr lvl="0"/>
            <a:endParaRPr altLang="en-US" lang="en-US"/>
          </a:p>
        </p:txBody>
      </p:sp>
    </p:spTree>
  </p:cSld>
  <p:clrMapOvr>
    <a:masterClrMapping/>
  </p:clrMapOvr>
  <p:transition spd="slow" advClick="1">
    <p:wheel spokes="1"/>
  </p:transition>
  <p:timing/>
</p:sld>
</file>

<file path=ppt/slides/slide68.xml><?xml version="1.0" encoding="utf-8"?>
<p:sld xmlns:a="http://schemas.openxmlformats.org/drawingml/2006/main" xmlns:r="http://schemas.openxmlformats.org/officeDocument/2006/relationships" xmlns:p="http://schemas.openxmlformats.org/presentationml/2006/main" showMasterSp="1">
  <p:cSld>
    <p:spTree>
      <p:nvGrpSpPr>
        <p:cNvPr id="1150" name=""/>
        <p:cNvGrpSpPr/>
        <p:nvPr/>
      </p:nvGrpSpPr>
      <p:grpSpPr>
        <a:xfrm rot="0">
          <a:off x="0" y="0"/>
          <a:ext cx="0" cy="0"/>
          <a:chOff x="0" y="0"/>
          <a:chExt cx="0" cy="0"/>
        </a:xfrm>
      </p:grpSpPr>
      <p:sp>
        <p:nvSpPr>
          <p:cNvPr id="1048681" name=""/>
          <p:cNvSpPr/>
          <p:nvPr>
            <p:ph type="title" sz="full" idx="0"/>
          </p:nvPr>
        </p:nvSpPr>
        <p:spPr>
          <a:xfrm rot="0">
            <a:off x="457200" y="457200"/>
            <a:ext cx="8229600" cy="1390650"/>
          </a:xfrm>
          <a:prstGeom prst="rect"/>
          <a:noFill/>
          <a:ln>
            <a:noFill/>
          </a:ln>
        </p:spPr>
        <p:txBody>
          <a:bodyPr anchor="b" bIns="0" lIns="0" rIns="0" tIns="45720" vert="horz"/>
          <a:lstStyle>
            <a:lvl1pPr algn="l" fontAlgn="base" indent="0" latinLnBrk="1" marL="0" rtl="0">
              <a:lnSpc>
                <a:spcPct val="100000"/>
              </a:lnSpc>
              <a:spcBef>
                <a:spcPct val="0"/>
              </a:spcBef>
              <a:spcAft>
                <a:spcPct val="0"/>
              </a:spcAft>
              <a:buFontTx/>
              <a:buNone/>
              <a:defRPr baseline="0" b="0" sz="5000" i="0" u="none">
                <a:solidFill>
                  <a:schemeClr val="lt2"/>
                </a:solidFill>
                <a:latin typeface="Calibri" pitchFamily="34" charset="0"/>
                <a:sym typeface="Calibri" pitchFamily="34" charset="0"/>
              </a:defRPr>
            </a:lvl1pPr>
          </a:lstStyle>
          <a:p>
            <a:pPr lvl="0"/>
            <a:r>
              <a:rPr altLang="en-US" b="1" lang="en-US"/>
              <a:t>Code of Ethics as Applied to Nursing</a:t>
            </a:r>
          </a:p>
        </p:txBody>
      </p:sp>
      <p:sp>
        <p:nvSpPr>
          <p:cNvPr id="1048682" name=""/>
          <p:cNvSpPr/>
          <p:nvPr>
            <p:ph sz="full" idx="1"/>
          </p:nvPr>
        </p:nvSpPr>
        <p:spPr>
          <a:xfrm rot="0">
            <a:off x="457200" y="1935162"/>
            <a:ext cx="8229600" cy="4389437"/>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lang="en-US"/>
              <a:t>1. The fundamental responsibility of the nurse is to; prevent illness, promote health, restore health and alleviate suffering.</a:t>
            </a:r>
          </a:p>
          <a:p>
            <a:pPr indent="0" lvl="0" marL="0">
              <a:buNone/>
            </a:pPr>
            <a:endParaRPr altLang="en-US" lang="en-US"/>
          </a:p>
          <a:p>
            <a:pPr indent="0" lvl="0" marL="0">
              <a:buNone/>
            </a:pPr>
            <a:r>
              <a:rPr altLang="en-US" lang="en-US"/>
              <a:t>2. The nurse shall maintain at all times the highest standards of nursing care and of professional conduct.</a:t>
            </a:r>
          </a:p>
          <a:p>
            <a:pPr indent="0" lvl="0" marL="0">
              <a:buNone/>
            </a:pPr>
            <a:endParaRPr altLang="en-US" lang="en-US"/>
          </a:p>
          <a:p>
            <a:pPr indent="0" lvl="0" marL="0">
              <a:buNone/>
            </a:pPr>
            <a:r>
              <a:rPr altLang="en-US" lang="en-US"/>
              <a:t>3. The nurse must not only be well prepared to practice but shall maintain knowledge and skill at a consistently high level.</a:t>
            </a:r>
          </a:p>
          <a:p>
            <a:pPr indent="0" lvl="0" marL="0">
              <a:buNone/>
            </a:pPr>
            <a:endParaRPr altLang="en-US" lang="en-US"/>
          </a:p>
        </p:txBody>
      </p:sp>
    </p:spTree>
  </p:cSld>
  <p:clrMapOvr>
    <a:masterClrMapping/>
  </p:clrMapOvr>
  <p:transition spd="slow" advClick="1">
    <p:wheel spokes="1"/>
  </p:transition>
  <p:timing/>
</p:sld>
</file>

<file path=ppt/slides/slide680.xml><?xml version="1.0" encoding="utf-8"?>
<p:sld xmlns:a="http://schemas.openxmlformats.org/drawingml/2006/main" xmlns:r="http://schemas.openxmlformats.org/officeDocument/2006/relationships" xmlns:p="http://schemas.openxmlformats.org/presentationml/2006/main" showMasterSp="1">
  <p:cSld>
    <p:spTree>
      <p:nvGrpSpPr>
        <p:cNvPr id="1779" name=""/>
        <p:cNvGrpSpPr/>
        <p:nvPr/>
      </p:nvGrpSpPr>
      <p:grpSpPr>
        <a:xfrm rot="0">
          <a:off x="0" y="0"/>
          <a:ext cx="0" cy="0"/>
          <a:chOff x="0" y="0"/>
          <a:chExt cx="0" cy="0"/>
        </a:xfrm>
      </p:grpSpPr>
      <p:sp>
        <p:nvSpPr>
          <p:cNvPr id="1049559" name=""/>
          <p:cNvSpPr/>
          <p:nvPr>
            <p:ph sz="full" idx="1"/>
          </p:nvPr>
        </p:nvSpPr>
        <p:spPr>
          <a:xfrm rot="0">
            <a:off x="457200" y="838200"/>
            <a:ext cx="8229600" cy="54864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lang="en-US"/>
              <a:t>When an acute reaction is suspected, the following should be done:</a:t>
            </a:r>
          </a:p>
          <a:p>
            <a:pPr indent="0" lvl="0" marL="0">
              <a:buFont typeface="Wingdings" pitchFamily="2" charset="2"/>
              <a:buChar char="Ø"/>
            </a:pPr>
            <a:r>
              <a:rPr altLang="en-US" lang="en-US"/>
              <a:t>The health care provider should be notified immediately and blood bags with tubing from all products recently transfused should be returned to the blood bank for evaluation.</a:t>
            </a:r>
          </a:p>
          <a:p>
            <a:pPr indent="0" lvl="0" marL="0">
              <a:buNone/>
            </a:pPr>
            <a:endParaRPr altLang="en-US" lang="en-US"/>
          </a:p>
          <a:p>
            <a:pPr indent="0" lvl="0" marL="0">
              <a:buFont typeface="Wingdings" pitchFamily="2" charset="2"/>
              <a:buChar char="Ø"/>
            </a:pPr>
            <a:r>
              <a:rPr altLang="en-US" lang="en-US"/>
              <a:t>Take a clotted blood sample to examine serum for hemoglobin and confirm RBC group and type.</a:t>
            </a:r>
          </a:p>
          <a:p>
            <a:pPr indent="0" lvl="0" marL="0">
              <a:buNone/>
            </a:pPr>
            <a:endParaRPr altLang="en-US" lang="en-US"/>
          </a:p>
          <a:p>
            <a:pPr indent="0" lvl="0" marL="0">
              <a:buFont typeface="Wingdings" pitchFamily="2" charset="2"/>
              <a:buChar char="Ø"/>
            </a:pPr>
            <a:r>
              <a:rPr altLang="en-US" lang="en-US"/>
              <a:t>The first voided urine sample to test for hemoglobinuria.</a:t>
            </a:r>
          </a:p>
          <a:p>
            <a:pPr indent="0" lvl="0" marL="0"/>
            <a:endParaRPr altLang="en-US" lang="en-US"/>
          </a:p>
        </p:txBody>
      </p:sp>
    </p:spTree>
  </p:cSld>
  <p:clrMapOvr>
    <a:masterClrMapping/>
  </p:clrMapOvr>
  <p:transition spd="slow" advClick="1">
    <p:wheel spokes="1"/>
  </p:transition>
  <p:timing/>
</p:sld>
</file>

<file path=ppt/slides/slide681.xml><?xml version="1.0" encoding="utf-8"?>
<p:sld xmlns:a="http://schemas.openxmlformats.org/drawingml/2006/main" xmlns:r="http://schemas.openxmlformats.org/officeDocument/2006/relationships" xmlns:p="http://schemas.openxmlformats.org/presentationml/2006/main" showMasterSp="1">
  <p:cSld>
    <p:spTree>
      <p:nvGrpSpPr>
        <p:cNvPr id="1780" name=""/>
        <p:cNvGrpSpPr/>
        <p:nvPr/>
      </p:nvGrpSpPr>
      <p:grpSpPr>
        <a:xfrm rot="0">
          <a:off x="0" y="0"/>
          <a:ext cx="0" cy="0"/>
          <a:chOff x="0" y="0"/>
          <a:chExt cx="0" cy="0"/>
        </a:xfrm>
      </p:grpSpPr>
      <p:sp>
        <p:nvSpPr>
          <p:cNvPr id="1049560" name=""/>
          <p:cNvSpPr/>
          <p:nvPr>
            <p:ph sz="full" idx="1"/>
          </p:nvPr>
        </p:nvSpPr>
        <p:spPr>
          <a:xfrm rot="0">
            <a:off x="457200" y="1066800"/>
            <a:ext cx="8229600" cy="52578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lvl="0">
              <a:buFont typeface="Wingdings" pitchFamily="2" charset="2"/>
              <a:buChar char="Ø"/>
            </a:pPr>
            <a:r>
              <a:rPr altLang="en-US" lang="en-US"/>
              <a:t>An anticoagulated blood sample for a direct Coombs' test to determine the presence of antibody on the RBCs.</a:t>
            </a:r>
          </a:p>
          <a:p>
            <a:pPr lvl="0">
              <a:buNone/>
            </a:pPr>
            <a:endParaRPr altLang="en-US" lang="en-US"/>
          </a:p>
          <a:p>
            <a:pPr lvl="0">
              <a:buFont typeface="Wingdings" pitchFamily="2" charset="2"/>
              <a:buChar char="Ø"/>
            </a:pPr>
            <a:r>
              <a:rPr altLang="en-US" lang="en-US"/>
              <a:t>Precautions must be taken to avoid the hemolysis of RBCs during venipuncture and sample collection because this could lead to invalid test results. </a:t>
            </a:r>
          </a:p>
          <a:p>
            <a:pPr lvl="0">
              <a:buNone/>
            </a:pPr>
            <a:endParaRPr altLang="en-US" lang="en-US"/>
          </a:p>
          <a:p>
            <a:pPr lvl="0">
              <a:buFont typeface="Wingdings" pitchFamily="2" charset="2"/>
              <a:buChar char="Ø"/>
            </a:pPr>
            <a:r>
              <a:rPr altLang="en-US" lang="en-US"/>
              <a:t>Whenever possible, blood samples should be drawn from a fresh venipuncture and not from existing needles or catheters.</a:t>
            </a:r>
          </a:p>
          <a:p>
            <a:pPr lvl="0"/>
            <a:endParaRPr altLang="en-US" lang="en-US"/>
          </a:p>
        </p:txBody>
      </p:sp>
    </p:spTree>
  </p:cSld>
  <p:clrMapOvr>
    <a:masterClrMapping/>
  </p:clrMapOvr>
  <p:transition spd="slow" advClick="1">
    <p:wheel spokes="1"/>
  </p:transition>
  <p:timing/>
</p:sld>
</file>

<file path=ppt/slides/slide682.xml><?xml version="1.0" encoding="utf-8"?>
<p:sld xmlns:a="http://schemas.openxmlformats.org/drawingml/2006/main" xmlns:r="http://schemas.openxmlformats.org/officeDocument/2006/relationships" xmlns:p="http://schemas.openxmlformats.org/presentationml/2006/main" showMasterSp="1">
  <p:cSld>
    <p:spTree>
      <p:nvGrpSpPr>
        <p:cNvPr id="1781" name=""/>
        <p:cNvGrpSpPr/>
        <p:nvPr/>
      </p:nvGrpSpPr>
      <p:grpSpPr>
        <a:xfrm rot="0">
          <a:off x="0" y="0"/>
          <a:ext cx="0" cy="0"/>
          <a:chOff x="0" y="0"/>
          <a:chExt cx="0" cy="0"/>
        </a:xfrm>
      </p:grpSpPr>
      <p:sp>
        <p:nvSpPr>
          <p:cNvPr id="1049561" name=""/>
          <p:cNvSpPr/>
          <p:nvPr>
            <p:ph sz="full" idx="1"/>
          </p:nvPr>
        </p:nvSpPr>
        <p:spPr>
          <a:xfrm rot="0">
            <a:off x="457200" y="990600"/>
            <a:ext cx="8229600" cy="52578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algn="ctr" eaLnBrk="1" hangingPunct="1" indent="0" latinLnBrk="1" lvl="0" marL="0">
              <a:buClr>
                <a:srgbClr val="DE6C36"/>
              </a:buClr>
              <a:buFont typeface="Arial" pitchFamily="0" charset="0"/>
              <a:buNone/>
            </a:pPr>
            <a:r>
              <a:rPr altLang="en-US" b="1" lang="en-US"/>
              <a:t>a) ACUTE REACTIONS</a:t>
            </a:r>
          </a:p>
          <a:p>
            <a:pPr eaLnBrk="1" hangingPunct="1" indent="0" latinLnBrk="1" lvl="0" marL="0">
              <a:buClr>
                <a:srgbClr val="DE6C36"/>
              </a:buClr>
              <a:buNone/>
            </a:pPr>
            <a:r>
              <a:rPr altLang="en-US" lang="en-US"/>
              <a:t>These may occur during the infusion or within minutes to hours after the blood product has been infused. They include:</a:t>
            </a:r>
          </a:p>
          <a:p>
            <a:pPr eaLnBrk="1" hangingPunct="1" indent="0" latinLnBrk="1" lvl="0" marL="0">
              <a:buClr>
                <a:srgbClr val="DE6C36"/>
              </a:buClr>
              <a:buNone/>
            </a:pPr>
            <a:endParaRPr altLang="en-US" lang="en-US"/>
          </a:p>
          <a:p>
            <a:pPr eaLnBrk="1" hangingPunct="1" indent="0" latinLnBrk="1" lvl="0" marL="0">
              <a:buClr>
                <a:srgbClr val="DE6C36"/>
              </a:buClr>
              <a:buFont typeface="Arial" pitchFamily="0" charset="0"/>
              <a:buNone/>
            </a:pPr>
            <a:r>
              <a:rPr altLang="en-US" b="1" lang="en-US"/>
              <a:t>1. Allergic Reactions</a:t>
            </a:r>
          </a:p>
          <a:p>
            <a:pPr eaLnBrk="1" hangingPunct="1" indent="0" latinLnBrk="1" lvl="0" marL="0">
              <a:buClr>
                <a:srgbClr val="DE6C36"/>
              </a:buClr>
              <a:buFont typeface="Wingdings" pitchFamily="2" charset="2"/>
              <a:buChar char="Ø"/>
            </a:pPr>
            <a:r>
              <a:rPr altLang="en-US" lang="en-US"/>
              <a:t>Occur as a result of sensitivity to plasma protein or donor antibody reacting with the recipient antigen</a:t>
            </a:r>
          </a:p>
          <a:p>
            <a:pPr eaLnBrk="1" hangingPunct="1" indent="0" latinLnBrk="1" lvl="0" marL="0">
              <a:buClr>
                <a:srgbClr val="DE6C36"/>
              </a:buClr>
              <a:buFont typeface="Wingdings" pitchFamily="2" charset="2"/>
              <a:buChar char="Ø"/>
            </a:pPr>
            <a:r>
              <a:rPr altLang="en-US" lang="en-US"/>
              <a:t>Clinical manifestations: Flushing, Itching, Rash, Hives, Asthmatic wheezing, Laryngeal edema, Anaphylaxis</a:t>
            </a:r>
          </a:p>
          <a:p>
            <a:pPr eaLnBrk="1" hangingPunct="1" indent="0" latinLnBrk="1" lvl="0" marL="0">
              <a:buClr>
                <a:srgbClr val="DE6C36"/>
              </a:buClr>
              <a:buFont typeface="Wingdings" pitchFamily="2" charset="2"/>
              <a:buChar char="Ø"/>
            </a:pPr>
            <a:endParaRPr altLang="en-US" lang="en-US"/>
          </a:p>
          <a:p>
            <a:pPr eaLnBrk="1" hangingPunct="1" indent="0" latinLnBrk="1" lvl="0" marL="0">
              <a:buClr>
                <a:srgbClr val="DE6C36"/>
              </a:buClr>
              <a:buFont typeface="Arial" pitchFamily="0" charset="0"/>
              <a:buNone/>
            </a:pPr>
            <a:endParaRPr altLang="en-US" lang="en-US"/>
          </a:p>
          <a:p>
            <a:pPr eaLnBrk="1" hangingPunct="1" indent="0" latinLnBrk="1" lvl="0" marL="0">
              <a:buClr>
                <a:srgbClr val="DE6C36"/>
              </a:buClr>
            </a:pPr>
            <a:endParaRPr altLang="en-US" lang="en-US"/>
          </a:p>
          <a:p>
            <a:pPr eaLnBrk="1" hangingPunct="1" indent="0" latinLnBrk="1" lvl="0" marL="0">
              <a:buClr>
                <a:srgbClr val="DE6C36"/>
              </a:buClr>
            </a:pPr>
            <a:endParaRPr altLang="en-US" lang="en-US"/>
          </a:p>
        </p:txBody>
      </p:sp>
    </p:spTree>
  </p:cSld>
  <p:clrMapOvr>
    <a:masterClrMapping/>
  </p:clrMapOvr>
  <p:transition spd="slow" advClick="1">
    <p:wheel spokes="1"/>
  </p:transition>
  <p:timing/>
</p:sld>
</file>

<file path=ppt/slides/slide683.xml><?xml version="1.0" encoding="utf-8"?>
<p:sld xmlns:a="http://schemas.openxmlformats.org/drawingml/2006/main" xmlns:r="http://schemas.openxmlformats.org/officeDocument/2006/relationships" xmlns:p="http://schemas.openxmlformats.org/presentationml/2006/main" showMasterSp="1">
  <p:cSld>
    <p:spTree>
      <p:nvGrpSpPr>
        <p:cNvPr id="1782" name=""/>
        <p:cNvGrpSpPr/>
        <p:nvPr/>
      </p:nvGrpSpPr>
      <p:grpSpPr>
        <a:xfrm rot="0">
          <a:off x="0" y="0"/>
          <a:ext cx="0" cy="0"/>
          <a:chOff x="0" y="0"/>
          <a:chExt cx="0" cy="0"/>
        </a:xfrm>
      </p:grpSpPr>
      <p:sp>
        <p:nvSpPr>
          <p:cNvPr id="1049562" name=""/>
          <p:cNvSpPr/>
          <p:nvPr>
            <p:ph sz="full" idx="1"/>
          </p:nvPr>
        </p:nvSpPr>
        <p:spPr>
          <a:xfrm rot="0">
            <a:off x="457200" y="838200"/>
            <a:ext cx="8229600" cy="54864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lang="en-US" u="sng"/>
              <a:t>Management: </a:t>
            </a:r>
          </a:p>
          <a:p>
            <a:pPr indent="0" lvl="0" marL="0">
              <a:buFont typeface="Wingdings" pitchFamily="2" charset="2"/>
              <a:buChar char="Ø"/>
            </a:pPr>
            <a:r>
              <a:rPr altLang="en-US" lang="en-US"/>
              <a:t>Stop transfusion immediately. Keep vein open (KVO) with normal saline. Notify other health care providers and blood bank. </a:t>
            </a:r>
          </a:p>
          <a:p>
            <a:pPr indent="0" lvl="0" marL="0">
              <a:buFont typeface="Wingdings" pitchFamily="2" charset="2"/>
              <a:buChar char="Ø"/>
            </a:pPr>
            <a:r>
              <a:rPr altLang="en-US" lang="en-US"/>
              <a:t>Give antihistamine as directed </a:t>
            </a:r>
          </a:p>
          <a:p>
            <a:pPr indent="0" lvl="0" marL="0">
              <a:buFont typeface="Wingdings" pitchFamily="2" charset="2"/>
              <a:buChar char="Ø"/>
            </a:pPr>
            <a:r>
              <a:rPr altLang="en-US" lang="en-US"/>
              <a:t>Observe for anaphylaxis prepare epinephrine if respiratory distress is severe. </a:t>
            </a:r>
          </a:p>
          <a:p>
            <a:pPr indent="0" lvl="0" marL="0">
              <a:buFont typeface="Wingdings" pitchFamily="2" charset="2"/>
              <a:buChar char="Ø"/>
            </a:pPr>
            <a:r>
              <a:rPr altLang="en-US" lang="en-US"/>
              <a:t>If hives are the only clinical manifestations, the transfusion can sometimes continue at a slower rate. </a:t>
            </a:r>
          </a:p>
          <a:p>
            <a:pPr indent="0" lvl="0" marL="0">
              <a:buFont typeface="Wingdings" pitchFamily="2" charset="2"/>
              <a:buChar char="Ø"/>
            </a:pPr>
            <a:r>
              <a:rPr altLang="en-US" lang="en-US"/>
              <a:t>Send blood samples and blood bags to blood bank. Collect urine samples for testing.</a:t>
            </a:r>
          </a:p>
          <a:p>
            <a:pPr indent="0" lvl="0" marL="0"/>
            <a:endParaRPr altLang="en-US" lang="en-US"/>
          </a:p>
        </p:txBody>
      </p:sp>
    </p:spTree>
  </p:cSld>
  <p:clrMapOvr>
    <a:masterClrMapping/>
  </p:clrMapOvr>
  <p:transition spd="slow" advClick="1">
    <p:wheel spokes="1"/>
  </p:transition>
  <p:timing/>
</p:sld>
</file>

<file path=ppt/slides/slide684.xml><?xml version="1.0" encoding="utf-8"?>
<p:sld xmlns:a="http://schemas.openxmlformats.org/drawingml/2006/main" xmlns:r="http://schemas.openxmlformats.org/officeDocument/2006/relationships" xmlns:p="http://schemas.openxmlformats.org/presentationml/2006/main" showMasterSp="1">
  <p:cSld>
    <p:spTree>
      <p:nvGrpSpPr>
        <p:cNvPr id="1783" name=""/>
        <p:cNvGrpSpPr/>
        <p:nvPr/>
      </p:nvGrpSpPr>
      <p:grpSpPr>
        <a:xfrm rot="0">
          <a:off x="0" y="0"/>
          <a:ext cx="0" cy="0"/>
          <a:chOff x="0" y="0"/>
          <a:chExt cx="0" cy="0"/>
        </a:xfrm>
      </p:grpSpPr>
      <p:sp>
        <p:nvSpPr>
          <p:cNvPr id="1049563" name=""/>
          <p:cNvSpPr/>
          <p:nvPr>
            <p:ph sz="full" idx="1"/>
          </p:nvPr>
        </p:nvSpPr>
        <p:spPr>
          <a:xfrm rot="0">
            <a:off x="457200" y="1143000"/>
            <a:ext cx="8229600" cy="4983162"/>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eaLnBrk="1" hangingPunct="1" indent="0" latinLnBrk="1" lvl="0" marL="0">
              <a:buNone/>
            </a:pPr>
            <a:r>
              <a:rPr altLang="en-US" lang="en-US" u="sng"/>
              <a:t>Prevention: </a:t>
            </a:r>
          </a:p>
          <a:p>
            <a:pPr eaLnBrk="1" hangingPunct="1" indent="0" latinLnBrk="1" lvl="0" marL="0">
              <a:buFont typeface="Wingdings" pitchFamily="2" charset="2"/>
              <a:buChar char="Ø"/>
            </a:pPr>
            <a:r>
              <a:rPr altLang="en-US" lang="en-US"/>
              <a:t>Proper history taking so that incase of past history of anaphylaxis, be alert, have emergency drugs available, and remain at bedside for the first 30 minutes.</a:t>
            </a:r>
          </a:p>
          <a:p>
            <a:pPr eaLnBrk="1" hangingPunct="1" indent="0" latinLnBrk="1" lvl="0" marL="0"/>
            <a:endParaRPr altLang="en-US" lang="en-US"/>
          </a:p>
          <a:p>
            <a:pPr eaLnBrk="1" hangingPunct="1" indent="0" latinLnBrk="1" lvl="0" marL="0"/>
            <a:endParaRPr altLang="en-US" lang="en-US"/>
          </a:p>
        </p:txBody>
      </p:sp>
    </p:spTree>
  </p:cSld>
  <p:clrMapOvr>
    <a:masterClrMapping/>
  </p:clrMapOvr>
  <p:transition spd="slow" advClick="1">
    <p:wheel spokes="1"/>
  </p:transition>
  <p:timing/>
</p:sld>
</file>

<file path=ppt/slides/slide685.xml><?xml version="1.0" encoding="utf-8"?>
<p:sld xmlns:a="http://schemas.openxmlformats.org/drawingml/2006/main" xmlns:r="http://schemas.openxmlformats.org/officeDocument/2006/relationships" xmlns:p="http://schemas.openxmlformats.org/presentationml/2006/main" showMasterSp="1">
  <p:cSld>
    <p:spTree>
      <p:nvGrpSpPr>
        <p:cNvPr id="1784" name=""/>
        <p:cNvGrpSpPr/>
        <p:nvPr/>
      </p:nvGrpSpPr>
      <p:grpSpPr>
        <a:xfrm rot="0">
          <a:off x="0" y="0"/>
          <a:ext cx="0" cy="0"/>
          <a:chOff x="0" y="0"/>
          <a:chExt cx="0" cy="0"/>
        </a:xfrm>
      </p:grpSpPr>
      <p:sp>
        <p:nvSpPr>
          <p:cNvPr id="1049564" name=""/>
          <p:cNvSpPr/>
          <p:nvPr>
            <p:ph sz="full" idx="1"/>
          </p:nvPr>
        </p:nvSpPr>
        <p:spPr>
          <a:xfrm rot="0">
            <a:off x="457200" y="1143000"/>
            <a:ext cx="8229600" cy="48768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eaLnBrk="1" hangingPunct="1" indent="0" latinLnBrk="1" lvl="0" marL="0">
              <a:buClr>
                <a:srgbClr val="DE6C36"/>
              </a:buClr>
              <a:buFont typeface="Arial" pitchFamily="0" charset="0"/>
              <a:buNone/>
            </a:pPr>
            <a:r>
              <a:rPr altLang="en-US" b="1" lang="en-US"/>
              <a:t>2. Febrile, Nonhemolytic </a:t>
            </a:r>
            <a:r>
              <a:rPr altLang="en-US" b="1" lang="en-US"/>
              <a:t>R</a:t>
            </a:r>
            <a:r>
              <a:rPr altLang="en-US" b="1" lang="en-US"/>
              <a:t>eactions</a:t>
            </a:r>
          </a:p>
          <a:p>
            <a:pPr eaLnBrk="1" hangingPunct="1" indent="0" latinLnBrk="1" lvl="0" marL="0">
              <a:buClr>
                <a:srgbClr val="DE6C36"/>
              </a:buClr>
              <a:buFont typeface="Wingdings" pitchFamily="2" charset="2"/>
              <a:buChar char="Ø"/>
            </a:pPr>
            <a:r>
              <a:rPr altLang="en-US" lang="en-US"/>
              <a:t>R</a:t>
            </a:r>
            <a:r>
              <a:rPr altLang="en-US" lang="en-US"/>
              <a:t>esult from hypersensitivity to donor white blood cells, platelets, or plasma proteins</a:t>
            </a:r>
          </a:p>
          <a:p>
            <a:pPr eaLnBrk="1" hangingPunct="1" indent="0" latinLnBrk="1" lvl="0" marL="0">
              <a:buClr>
                <a:srgbClr val="DE6C36"/>
              </a:buClr>
              <a:buFont typeface="Wingdings" pitchFamily="2" charset="2"/>
              <a:buChar char="Ø"/>
            </a:pPr>
            <a:endParaRPr altLang="en-US" lang="en-US"/>
          </a:p>
          <a:p>
            <a:pPr eaLnBrk="1" hangingPunct="1" indent="0" latinLnBrk="1" lvl="0" marL="0">
              <a:buClr>
                <a:srgbClr val="DE6C36"/>
              </a:buClr>
              <a:buFont typeface="Wingdings" pitchFamily="2" charset="2"/>
              <a:buChar char="Ø"/>
            </a:pPr>
            <a:r>
              <a:rPr altLang="en-US" lang="en-US"/>
              <a:t>Clinical manifestations: Sudden chills and fever, Headache, Flushing, Anxiety</a:t>
            </a:r>
          </a:p>
          <a:p>
            <a:pPr eaLnBrk="1" hangingPunct="1" indent="0" latinLnBrk="1" lvl="0" marL="0">
              <a:buClr>
                <a:srgbClr val="DE6C36"/>
              </a:buClr>
            </a:pPr>
            <a:endParaRPr altLang="en-US" lang="en-US"/>
          </a:p>
          <a:p>
            <a:pPr eaLnBrk="1" hangingPunct="1" indent="0" latinLnBrk="1" lvl="0" marL="0">
              <a:buClr>
                <a:srgbClr val="DE6C36"/>
              </a:buClr>
            </a:pPr>
            <a:endParaRPr altLang="en-US" lang="en-US"/>
          </a:p>
        </p:txBody>
      </p:sp>
    </p:spTree>
  </p:cSld>
  <p:clrMapOvr>
    <a:masterClrMapping/>
  </p:clrMapOvr>
  <p:transition spd="slow" advClick="1">
    <p:wheel spokes="1"/>
  </p:transition>
  <p:timing/>
</p:sld>
</file>

<file path=ppt/slides/slide686.xml><?xml version="1.0" encoding="utf-8"?>
<p:sld xmlns:a="http://schemas.openxmlformats.org/drawingml/2006/main" xmlns:r="http://schemas.openxmlformats.org/officeDocument/2006/relationships" xmlns:p="http://schemas.openxmlformats.org/presentationml/2006/main" showMasterSp="1">
  <p:cSld>
    <p:spTree>
      <p:nvGrpSpPr>
        <p:cNvPr id="1785" name=""/>
        <p:cNvGrpSpPr/>
        <p:nvPr/>
      </p:nvGrpSpPr>
      <p:grpSpPr>
        <a:xfrm rot="0">
          <a:off x="0" y="0"/>
          <a:ext cx="0" cy="0"/>
          <a:chOff x="0" y="0"/>
          <a:chExt cx="0" cy="0"/>
        </a:xfrm>
      </p:grpSpPr>
      <p:sp>
        <p:nvSpPr>
          <p:cNvPr id="1049565" name=""/>
          <p:cNvSpPr/>
          <p:nvPr>
            <p:ph sz="full" idx="1"/>
          </p:nvPr>
        </p:nvSpPr>
        <p:spPr>
          <a:xfrm rot="0">
            <a:off x="457200" y="1066800"/>
            <a:ext cx="8229600" cy="52578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lang="en-US" u="sng"/>
              <a:t>Management: </a:t>
            </a:r>
          </a:p>
          <a:p>
            <a:pPr indent="0" lvl="0" marL="0">
              <a:buFont typeface="Wingdings" pitchFamily="2" charset="2"/>
              <a:buChar char="Ø"/>
            </a:pPr>
            <a:r>
              <a:rPr altLang="en-US" lang="en-US"/>
              <a:t>Stop transfusion immediately and KVO with normal saline. Notify other health care providers and blood bank. </a:t>
            </a:r>
          </a:p>
          <a:p>
            <a:pPr indent="0" lvl="0" marL="0">
              <a:buFont typeface="Wingdings" pitchFamily="2" charset="2"/>
              <a:buChar char="Ø"/>
            </a:pPr>
            <a:r>
              <a:rPr altLang="en-US" lang="en-US"/>
              <a:t>Send blood samples and blood bags to blood bank. Collect urine samples for testing. </a:t>
            </a:r>
          </a:p>
          <a:p>
            <a:pPr indent="0" lvl="0" marL="0">
              <a:buFont typeface="Wingdings" pitchFamily="2" charset="2"/>
              <a:buChar char="Ø"/>
            </a:pPr>
            <a:r>
              <a:rPr altLang="en-US" lang="en-US"/>
              <a:t>Check temperature ½ hour after chill and as indicated thereafter. </a:t>
            </a:r>
          </a:p>
          <a:p>
            <a:pPr indent="0" lvl="0" marL="0">
              <a:buFont typeface="Wingdings" pitchFamily="2" charset="2"/>
              <a:buChar char="Ø"/>
            </a:pPr>
            <a:r>
              <a:rPr altLang="en-US" lang="en-US"/>
              <a:t>Give antipyretics as prescribed and treat symptomatically.</a:t>
            </a:r>
          </a:p>
          <a:p>
            <a:pPr indent="0" lvl="0" marL="0"/>
            <a:endParaRPr altLang="en-US" lang="en-US"/>
          </a:p>
          <a:p>
            <a:pPr indent="0" lvl="0" marL="0"/>
            <a:endParaRPr altLang="en-US" lang="en-US"/>
          </a:p>
        </p:txBody>
      </p:sp>
    </p:spTree>
  </p:cSld>
  <p:clrMapOvr>
    <a:masterClrMapping/>
  </p:clrMapOvr>
  <p:transition spd="slow" advClick="1">
    <p:wheel spokes="1"/>
  </p:transition>
  <p:timing/>
</p:sld>
</file>

<file path=ppt/slides/slide687.xml><?xml version="1.0" encoding="utf-8"?>
<p:sld xmlns:a="http://schemas.openxmlformats.org/drawingml/2006/main" xmlns:r="http://schemas.openxmlformats.org/officeDocument/2006/relationships" xmlns:p="http://schemas.openxmlformats.org/presentationml/2006/main" showMasterSp="1">
  <p:cSld>
    <p:spTree>
      <p:nvGrpSpPr>
        <p:cNvPr id="1786" name=""/>
        <p:cNvGrpSpPr/>
        <p:nvPr/>
      </p:nvGrpSpPr>
      <p:grpSpPr>
        <a:xfrm rot="0">
          <a:off x="0" y="0"/>
          <a:ext cx="0" cy="0"/>
          <a:chOff x="0" y="0"/>
          <a:chExt cx="0" cy="0"/>
        </a:xfrm>
      </p:grpSpPr>
      <p:sp>
        <p:nvSpPr>
          <p:cNvPr id="1049566" name=""/>
          <p:cNvSpPr/>
          <p:nvPr>
            <p:ph sz="full" idx="1"/>
          </p:nvPr>
        </p:nvSpPr>
        <p:spPr>
          <a:xfrm rot="0">
            <a:off x="457200" y="304800"/>
            <a:ext cx="8229600" cy="60198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eaLnBrk="1" hangingPunct="1" indent="0" latinLnBrk="1" lvl="0" marL="0">
              <a:buClr>
                <a:srgbClr val="DE6C36"/>
              </a:buClr>
              <a:buFont typeface="Arial" pitchFamily="0" charset="0"/>
              <a:buNone/>
            </a:pPr>
            <a:r>
              <a:rPr altLang="en-US" b="1" lang="en-US"/>
              <a:t>3. Septic Reactions</a:t>
            </a:r>
          </a:p>
          <a:p>
            <a:pPr eaLnBrk="1" hangingPunct="1" indent="0" latinLnBrk="1" lvl="0" marL="0">
              <a:buClr>
                <a:srgbClr val="DE6C36"/>
              </a:buClr>
              <a:buFont typeface="Wingdings" pitchFamily="2" charset="2"/>
              <a:buChar char="Ø"/>
            </a:pPr>
            <a:r>
              <a:rPr altLang="en-US" lang="en-US"/>
              <a:t>Result from transfusion of blood or components contaminated with bacteria.</a:t>
            </a:r>
          </a:p>
          <a:p>
            <a:pPr eaLnBrk="1" hangingPunct="1" indent="0" latinLnBrk="1" lvl="0" marL="0">
              <a:buClr>
                <a:srgbClr val="DE6C36"/>
              </a:buClr>
              <a:buFont typeface="Wingdings" pitchFamily="2" charset="2"/>
              <a:buChar char="Ø"/>
            </a:pPr>
            <a:r>
              <a:rPr altLang="en-US" lang="en-US"/>
              <a:t>Clinical manifestations: Rapid onset of chills, High fever, Vomiting, diarrhea, Marked hypotension</a:t>
            </a:r>
          </a:p>
          <a:p>
            <a:pPr eaLnBrk="1" hangingPunct="1" indent="0" latinLnBrk="1" lvl="0" marL="0">
              <a:buClr>
                <a:srgbClr val="DE6C36"/>
              </a:buClr>
              <a:buNone/>
            </a:pPr>
            <a:r>
              <a:rPr altLang="en-US" lang="en-US" u="sng"/>
              <a:t>Management: </a:t>
            </a:r>
          </a:p>
          <a:p>
            <a:pPr eaLnBrk="1" hangingPunct="1" indent="0" latinLnBrk="1" lvl="0" marL="0">
              <a:buClr>
                <a:srgbClr val="DE6C36"/>
              </a:buClr>
              <a:buFont typeface="Wingdings" pitchFamily="2" charset="2"/>
              <a:buChar char="Ø"/>
            </a:pPr>
            <a:r>
              <a:rPr altLang="en-US" lang="en-US"/>
              <a:t>Stop transfusion immediately and KVO with normal saline. Notify other health care providers and blood bank. </a:t>
            </a:r>
          </a:p>
          <a:p>
            <a:pPr eaLnBrk="1" hangingPunct="1" indent="0" latinLnBrk="1" lvl="0" marL="0">
              <a:buClr>
                <a:srgbClr val="DE6C36"/>
              </a:buClr>
              <a:buFont typeface="Wingdings" pitchFamily="2" charset="2"/>
              <a:buChar char="Ø"/>
            </a:pPr>
            <a:r>
              <a:rPr altLang="en-US" lang="en-US"/>
              <a:t>Obtain cultures of patient's blood and return blood bags with administration set to blood bank for culture. </a:t>
            </a:r>
          </a:p>
          <a:p>
            <a:pPr eaLnBrk="1" hangingPunct="1" indent="0" latinLnBrk="1" lvl="0" marL="0">
              <a:buClr>
                <a:srgbClr val="DE6C36"/>
              </a:buClr>
              <a:buFont typeface="Wingdings" pitchFamily="2" charset="2"/>
              <a:buChar char="Ø"/>
            </a:pPr>
            <a:r>
              <a:rPr altLang="en-US" lang="en-US"/>
              <a:t>Treat septicemia as directed (antibiotics, I.V. fluids, vasopressors, steroids)</a:t>
            </a:r>
          </a:p>
          <a:p>
            <a:pPr eaLnBrk="1" hangingPunct="1" indent="0" latinLnBrk="1" lvl="0" marL="0">
              <a:buClr>
                <a:srgbClr val="DE6C36"/>
              </a:buClr>
              <a:buNone/>
            </a:pPr>
            <a:endParaRPr altLang="en-US" lang="en-US"/>
          </a:p>
          <a:p>
            <a:pPr eaLnBrk="1" hangingPunct="1" indent="0" latinLnBrk="1" lvl="0" marL="0">
              <a:buClr>
                <a:srgbClr val="DE6C36"/>
              </a:buClr>
            </a:pPr>
            <a:endParaRPr altLang="en-US" lang="en-US"/>
          </a:p>
        </p:txBody>
      </p:sp>
    </p:spTree>
  </p:cSld>
  <p:clrMapOvr>
    <a:masterClrMapping/>
  </p:clrMapOvr>
  <p:transition spd="slow" advClick="1">
    <p:wheel spokes="1"/>
  </p:transition>
  <p:timing/>
</p:sld>
</file>

<file path=ppt/slides/slide688.xml><?xml version="1.0" encoding="utf-8"?>
<p:sld xmlns:a="http://schemas.openxmlformats.org/drawingml/2006/main" xmlns:r="http://schemas.openxmlformats.org/officeDocument/2006/relationships" xmlns:p="http://schemas.openxmlformats.org/presentationml/2006/main" showMasterSp="1">
  <p:cSld>
    <p:spTree>
      <p:nvGrpSpPr>
        <p:cNvPr id="1787" name=""/>
        <p:cNvGrpSpPr/>
        <p:nvPr/>
      </p:nvGrpSpPr>
      <p:grpSpPr>
        <a:xfrm rot="0">
          <a:off x="0" y="0"/>
          <a:ext cx="0" cy="0"/>
          <a:chOff x="0" y="0"/>
          <a:chExt cx="0" cy="0"/>
        </a:xfrm>
      </p:grpSpPr>
      <p:sp>
        <p:nvSpPr>
          <p:cNvPr id="1049567" name=""/>
          <p:cNvSpPr/>
          <p:nvPr>
            <p:ph sz="full" idx="1"/>
          </p:nvPr>
        </p:nvSpPr>
        <p:spPr>
          <a:xfrm rot="0">
            <a:off x="457200" y="1066800"/>
            <a:ext cx="8229600" cy="5059362"/>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eaLnBrk="1" hangingPunct="1" indent="0" latinLnBrk="1" lvl="0" marL="0">
              <a:buNone/>
            </a:pPr>
            <a:r>
              <a:rPr altLang="en-US" lang="en-US" u="sng"/>
              <a:t>Prevention: </a:t>
            </a:r>
          </a:p>
          <a:p>
            <a:pPr eaLnBrk="1" hangingPunct="1" indent="0" latinLnBrk="1" lvl="0" marL="0">
              <a:buFont typeface="Wingdings" pitchFamily="2" charset="2"/>
              <a:buChar char="Ø"/>
            </a:pPr>
            <a:r>
              <a:rPr altLang="en-US" lang="en-US"/>
              <a:t>Do not permit blood to stand at room temperature longer than necessary. Warm temperatures promote bacterial growth. </a:t>
            </a:r>
          </a:p>
          <a:p>
            <a:pPr eaLnBrk="1" hangingPunct="1" indent="0" latinLnBrk="1" lvl="0" marL="0">
              <a:buNone/>
            </a:pPr>
            <a:endParaRPr altLang="en-US" lang="en-US"/>
          </a:p>
          <a:p>
            <a:pPr eaLnBrk="1" hangingPunct="1" indent="0" latinLnBrk="1" lvl="0" marL="0">
              <a:buFont typeface="Wingdings" pitchFamily="2" charset="2"/>
              <a:buChar char="Ø"/>
            </a:pPr>
            <a:r>
              <a:rPr altLang="en-US" lang="en-US"/>
              <a:t>Inspect blood for gas bubbles, clotting, or abnormal color before transfusion </a:t>
            </a:r>
          </a:p>
          <a:p>
            <a:pPr eaLnBrk="1" hangingPunct="1" indent="0" latinLnBrk="1" lvl="0" marL="0">
              <a:buNone/>
            </a:pPr>
            <a:endParaRPr altLang="en-US" lang="en-US"/>
          </a:p>
          <a:p>
            <a:pPr eaLnBrk="1" hangingPunct="1" indent="0" latinLnBrk="1" lvl="0" marL="0">
              <a:buFont typeface="Wingdings" pitchFamily="2" charset="2"/>
              <a:buChar char="Ø"/>
            </a:pPr>
            <a:r>
              <a:rPr altLang="en-US" lang="en-US"/>
              <a:t>Complete infusions within 4 hours. Change administration set after 4 hours of use.</a:t>
            </a:r>
          </a:p>
          <a:p>
            <a:pPr eaLnBrk="1" hangingPunct="1" indent="0" latinLnBrk="1" lvl="0" marL="0">
              <a:buNone/>
            </a:pPr>
            <a:endParaRPr altLang="en-US" lang="en-US"/>
          </a:p>
        </p:txBody>
      </p:sp>
    </p:spTree>
  </p:cSld>
  <p:clrMapOvr>
    <a:masterClrMapping/>
  </p:clrMapOvr>
  <p:transition spd="slow" advClick="1">
    <p:wheel spokes="1"/>
  </p:transition>
  <p:timing/>
</p:sld>
</file>

<file path=ppt/slides/slide689.xml><?xml version="1.0" encoding="utf-8"?>
<p:sld xmlns:a="http://schemas.openxmlformats.org/drawingml/2006/main" xmlns:r="http://schemas.openxmlformats.org/officeDocument/2006/relationships" xmlns:p="http://schemas.openxmlformats.org/presentationml/2006/main" showMasterSp="1">
  <p:cSld>
    <p:spTree>
      <p:nvGrpSpPr>
        <p:cNvPr id="1788" name=""/>
        <p:cNvGrpSpPr/>
        <p:nvPr/>
      </p:nvGrpSpPr>
      <p:grpSpPr>
        <a:xfrm rot="0">
          <a:off x="0" y="0"/>
          <a:ext cx="0" cy="0"/>
          <a:chOff x="0" y="0"/>
          <a:chExt cx="0" cy="0"/>
        </a:xfrm>
      </p:grpSpPr>
      <p:sp>
        <p:nvSpPr>
          <p:cNvPr id="1049568" name=""/>
          <p:cNvSpPr/>
          <p:nvPr>
            <p:ph sz="full" idx="1"/>
          </p:nvPr>
        </p:nvSpPr>
        <p:spPr>
          <a:xfrm rot="0">
            <a:off x="457200" y="1143000"/>
            <a:ext cx="8229600" cy="4983162"/>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eaLnBrk="1" hangingPunct="1" indent="0" latinLnBrk="1" lvl="0" marL="0">
              <a:buClr>
                <a:srgbClr val="DE6C36"/>
              </a:buClr>
              <a:buFont typeface="Arial" pitchFamily="0" charset="0"/>
              <a:buNone/>
            </a:pPr>
            <a:r>
              <a:rPr altLang="en-US" b="1" lang="en-US"/>
              <a:t>4. Circulatory Overload</a:t>
            </a:r>
          </a:p>
          <a:p>
            <a:pPr eaLnBrk="1" hangingPunct="1" indent="0" latinLnBrk="1" lvl="0" marL="0">
              <a:buClr>
                <a:srgbClr val="DE6C36"/>
              </a:buClr>
              <a:buFont typeface="Wingdings" pitchFamily="2" charset="2"/>
              <a:buChar char="Ø"/>
            </a:pPr>
            <a:r>
              <a:rPr altLang="en-US" lang="en-US"/>
              <a:t>Result from fluid administered at a rate or volume greater than the circulatory system can accommodate. </a:t>
            </a:r>
          </a:p>
          <a:p>
            <a:pPr eaLnBrk="1" hangingPunct="1" indent="0" latinLnBrk="1" lvl="0" marL="0">
              <a:buClr>
                <a:srgbClr val="DE6C36"/>
              </a:buClr>
              <a:buNone/>
            </a:pPr>
            <a:endParaRPr altLang="en-US" lang="en-US"/>
          </a:p>
          <a:p>
            <a:pPr eaLnBrk="1" hangingPunct="1" indent="0" latinLnBrk="1" lvl="0" marL="0">
              <a:buClr>
                <a:srgbClr val="DE6C36"/>
              </a:buClr>
              <a:buFont typeface="Wingdings" pitchFamily="2" charset="2"/>
              <a:buChar char="Ø"/>
            </a:pPr>
            <a:r>
              <a:rPr altLang="en-US" lang="en-US"/>
              <a:t>This causes increased blood in pulmonary vessels and decreased lung compliance.</a:t>
            </a:r>
          </a:p>
          <a:p>
            <a:pPr eaLnBrk="1" hangingPunct="1" indent="0" latinLnBrk="1" lvl="0" marL="0">
              <a:buClr>
                <a:srgbClr val="DE6C36"/>
              </a:buClr>
              <a:buNone/>
            </a:pPr>
            <a:endParaRPr altLang="en-US" lang="en-US"/>
          </a:p>
          <a:p>
            <a:pPr eaLnBrk="1" hangingPunct="1" indent="0" latinLnBrk="1" lvl="0" marL="0">
              <a:buClr>
                <a:srgbClr val="DE6C36"/>
              </a:buClr>
              <a:buFont typeface="Wingdings" pitchFamily="2" charset="2"/>
              <a:buChar char="Ø"/>
            </a:pPr>
            <a:r>
              <a:rPr altLang="en-US" lang="en-US"/>
              <a:t>Clinical manifestations: Rise in venous pressure, Distended neck veins, Dyspnea, Cough, Crackles at base of lungs</a:t>
            </a:r>
          </a:p>
          <a:p>
            <a:pPr eaLnBrk="1" hangingPunct="1" indent="0" latinLnBrk="1" lvl="0" marL="0">
              <a:buClr>
                <a:srgbClr val="DE6C36"/>
              </a:buClr>
            </a:pPr>
            <a:endParaRPr altLang="en-US" lang="en-US"/>
          </a:p>
        </p:txBody>
      </p:sp>
    </p:spTree>
  </p:cSld>
  <p:clrMapOvr>
    <a:masterClrMapping/>
  </p:clrMapOvr>
  <p:transition spd="slow" advClick="1">
    <p:wheel spokes="1"/>
  </p:transition>
  <p:timing/>
</p:sld>
</file>

<file path=ppt/slides/slide69.xml><?xml version="1.0" encoding="utf-8"?>
<p:sld xmlns:a="http://schemas.openxmlformats.org/drawingml/2006/main" xmlns:r="http://schemas.openxmlformats.org/officeDocument/2006/relationships" xmlns:p="http://schemas.openxmlformats.org/presentationml/2006/main" showMasterSp="1">
  <p:cSld>
    <p:spTree>
      <p:nvGrpSpPr>
        <p:cNvPr id="1151" name=""/>
        <p:cNvGrpSpPr/>
        <p:nvPr/>
      </p:nvGrpSpPr>
      <p:grpSpPr>
        <a:xfrm rot="0">
          <a:off x="0" y="0"/>
          <a:ext cx="0" cy="0"/>
          <a:chOff x="0" y="0"/>
          <a:chExt cx="0" cy="0"/>
        </a:xfrm>
      </p:grpSpPr>
      <p:sp>
        <p:nvSpPr>
          <p:cNvPr id="1048683" name=""/>
          <p:cNvSpPr/>
          <p:nvPr>
            <p:ph sz="full" idx="1"/>
          </p:nvPr>
        </p:nvSpPr>
        <p:spPr>
          <a:xfrm rot="0">
            <a:off x="457200" y="1066800"/>
            <a:ext cx="8229600" cy="5059362"/>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eaLnBrk="1" hangingPunct="1" indent="0" latinLnBrk="1" lvl="0" marL="0">
              <a:buClr>
                <a:srgbClr val="DE6C36"/>
              </a:buClr>
              <a:buFont typeface="Arial" pitchFamily="0" charset="0"/>
              <a:buNone/>
            </a:pPr>
            <a:r>
              <a:rPr altLang="en-US" lang="en-US"/>
              <a:t>4. The religious beliefs of a patient shall be respected.</a:t>
            </a:r>
          </a:p>
          <a:p>
            <a:pPr eaLnBrk="1" hangingPunct="1" indent="0" latinLnBrk="1" lvl="0" marL="0">
              <a:buClr>
                <a:srgbClr val="DE6C36"/>
              </a:buClr>
              <a:buFont typeface="Arial" pitchFamily="0" charset="0"/>
              <a:buNone/>
            </a:pPr>
            <a:endParaRPr altLang="en-US" lang="en-US"/>
          </a:p>
          <a:p>
            <a:pPr eaLnBrk="1" hangingPunct="1" indent="0" latinLnBrk="1" lvl="0" marL="0">
              <a:buClr>
                <a:srgbClr val="DE6C36"/>
              </a:buClr>
              <a:buFont typeface="Arial" pitchFamily="0" charset="0"/>
              <a:buNone/>
            </a:pPr>
            <a:r>
              <a:rPr altLang="en-US" lang="en-US"/>
              <a:t>5. Nurses hold in confidence all personal information entrusted to them.</a:t>
            </a:r>
          </a:p>
          <a:p>
            <a:pPr eaLnBrk="1" hangingPunct="1" indent="0" latinLnBrk="1" lvl="0" marL="0">
              <a:buClr>
                <a:srgbClr val="DE6C36"/>
              </a:buClr>
              <a:buFont typeface="Arial" pitchFamily="0" charset="0"/>
              <a:buNone/>
            </a:pPr>
            <a:endParaRPr altLang="en-US" lang="en-US"/>
          </a:p>
          <a:p>
            <a:pPr eaLnBrk="1" hangingPunct="1" indent="0" latinLnBrk="1" lvl="0" marL="0">
              <a:buClr>
                <a:srgbClr val="DE6C36"/>
              </a:buClr>
              <a:buFont typeface="Arial" pitchFamily="0" charset="0"/>
              <a:buNone/>
            </a:pPr>
            <a:r>
              <a:rPr altLang="en-US" lang="en-US"/>
              <a:t>6. Nurses recognize not only the responsibilities but the limitations of their professional functions, do not recommend or give medical treatment without medical orders except in emergencies, and report such action to a physician as soon as possible.</a:t>
            </a:r>
          </a:p>
          <a:p>
            <a:pPr eaLnBrk="1" hangingPunct="1" indent="0" latinLnBrk="1" lvl="0" marL="0">
              <a:buClr>
                <a:srgbClr val="DE6C36"/>
              </a:buClr>
            </a:pPr>
            <a:endParaRPr altLang="en-US" lang="en-US"/>
          </a:p>
          <a:p>
            <a:pPr eaLnBrk="1" hangingPunct="1" indent="0" latinLnBrk="1" lvl="0" marL="0">
              <a:buClr>
                <a:srgbClr val="DE6C36"/>
              </a:buClr>
            </a:pPr>
            <a:endParaRPr altLang="en-US" lang="en-US"/>
          </a:p>
        </p:txBody>
      </p:sp>
    </p:spTree>
  </p:cSld>
  <p:clrMapOvr>
    <a:masterClrMapping/>
  </p:clrMapOvr>
  <p:transition spd="slow" advClick="1">
    <p:wheel spokes="1"/>
  </p:transition>
  <p:timing/>
</p:sld>
</file>

<file path=ppt/slides/slide690.xml><?xml version="1.0" encoding="utf-8"?>
<p:sld xmlns:a="http://schemas.openxmlformats.org/drawingml/2006/main" xmlns:r="http://schemas.openxmlformats.org/officeDocument/2006/relationships" xmlns:p="http://schemas.openxmlformats.org/presentationml/2006/main" showMasterSp="1">
  <p:cSld>
    <p:spTree>
      <p:nvGrpSpPr>
        <p:cNvPr id="1789" name=""/>
        <p:cNvGrpSpPr/>
        <p:nvPr/>
      </p:nvGrpSpPr>
      <p:grpSpPr>
        <a:xfrm rot="0">
          <a:off x="0" y="0"/>
          <a:ext cx="0" cy="0"/>
          <a:chOff x="0" y="0"/>
          <a:chExt cx="0" cy="0"/>
        </a:xfrm>
      </p:grpSpPr>
      <p:sp>
        <p:nvSpPr>
          <p:cNvPr id="1049569" name=""/>
          <p:cNvSpPr/>
          <p:nvPr>
            <p:ph sz="full" idx="1"/>
          </p:nvPr>
        </p:nvSpPr>
        <p:spPr>
          <a:xfrm rot="0">
            <a:off x="457200" y="457200"/>
            <a:ext cx="8229600" cy="59436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eaLnBrk="1" hangingPunct="1" indent="0" latinLnBrk="1" lvl="0" marL="0">
              <a:buNone/>
            </a:pPr>
            <a:r>
              <a:rPr altLang="en-US" lang="en-US" u="sng"/>
              <a:t>Management: </a:t>
            </a:r>
          </a:p>
          <a:p>
            <a:pPr eaLnBrk="1" hangingPunct="1" indent="0" latinLnBrk="1" lvl="0" marL="0">
              <a:buFont typeface="Wingdings" pitchFamily="2" charset="2"/>
              <a:buChar char="Ø"/>
            </a:pPr>
            <a:r>
              <a:rPr altLang="en-US" lang="en-US"/>
              <a:t>Stop transfusion and KVO with normal saline. Notify other health care providers. </a:t>
            </a:r>
          </a:p>
          <a:p>
            <a:pPr eaLnBrk="1" hangingPunct="1" indent="0" latinLnBrk="1" lvl="0" marL="0">
              <a:buFont typeface="Wingdings" pitchFamily="2" charset="2"/>
              <a:buChar char="Ø"/>
            </a:pPr>
            <a:r>
              <a:rPr altLang="en-US" lang="en-US"/>
              <a:t>Place patient upright with feet in dependent position. </a:t>
            </a:r>
          </a:p>
          <a:p>
            <a:pPr eaLnBrk="1" hangingPunct="1" indent="0" latinLnBrk="1" lvl="0" marL="0">
              <a:buFont typeface="Wingdings" pitchFamily="2" charset="2"/>
              <a:buChar char="Ø"/>
            </a:pPr>
            <a:r>
              <a:rPr altLang="en-US" lang="en-US"/>
              <a:t>Administer prescribed diuretics, oxygen, morphine, and aminophylline.</a:t>
            </a:r>
          </a:p>
          <a:p>
            <a:pPr eaLnBrk="1" hangingPunct="1" indent="0" latinLnBrk="1" lvl="0" marL="0">
              <a:buNone/>
            </a:pPr>
            <a:r>
              <a:rPr altLang="en-US" lang="en-US" u="sng"/>
              <a:t>Prevention: </a:t>
            </a:r>
          </a:p>
          <a:p>
            <a:pPr eaLnBrk="1" hangingPunct="1" indent="0" latinLnBrk="1" lvl="0" marL="0">
              <a:buFont typeface="Wingdings" pitchFamily="2" charset="2"/>
              <a:buChar char="Ø"/>
            </a:pPr>
            <a:r>
              <a:rPr altLang="en-US" lang="en-US"/>
              <a:t>Concentrated blood products should be given whenever possible. </a:t>
            </a:r>
          </a:p>
          <a:p>
            <a:pPr eaLnBrk="1" hangingPunct="1" indent="0" latinLnBrk="1" lvl="0" marL="0">
              <a:buFont typeface="Wingdings" pitchFamily="2" charset="2"/>
              <a:buChar char="Ø"/>
            </a:pPr>
            <a:r>
              <a:rPr altLang="en-US" lang="en-US"/>
              <a:t>Transfuse at a rate within the circulatory reserve of the patient. </a:t>
            </a:r>
          </a:p>
          <a:p>
            <a:pPr eaLnBrk="1" hangingPunct="1" indent="0" latinLnBrk="1" lvl="0" marL="0">
              <a:buFont typeface="Wingdings" pitchFamily="2" charset="2"/>
              <a:buChar char="Ø"/>
            </a:pPr>
            <a:r>
              <a:rPr altLang="en-US" lang="en-US"/>
              <a:t>Monitor central venous pressure of patient with heart disease.</a:t>
            </a:r>
          </a:p>
          <a:p>
            <a:pPr eaLnBrk="1" hangingPunct="1" indent="0" latinLnBrk="1" lvl="0" marL="0"/>
            <a:endParaRPr altLang="en-US" lang="en-US"/>
          </a:p>
          <a:p>
            <a:pPr eaLnBrk="1" hangingPunct="1" indent="0" latinLnBrk="1" lvl="0" marL="0"/>
            <a:endParaRPr altLang="en-US" lang="en-US"/>
          </a:p>
          <a:p>
            <a:pPr eaLnBrk="1" hangingPunct="1" indent="0" latinLnBrk="1" lvl="0" marL="0"/>
            <a:endParaRPr altLang="en-US" lang="en-US"/>
          </a:p>
        </p:txBody>
      </p:sp>
    </p:spTree>
  </p:cSld>
  <p:clrMapOvr>
    <a:masterClrMapping/>
  </p:clrMapOvr>
  <p:transition spd="slow" advClick="1">
    <p:wheel spokes="1"/>
  </p:transition>
  <p:timing/>
</p:sld>
</file>

<file path=ppt/slides/slide691.xml><?xml version="1.0" encoding="utf-8"?>
<p:sld xmlns:a="http://schemas.openxmlformats.org/drawingml/2006/main" xmlns:r="http://schemas.openxmlformats.org/officeDocument/2006/relationships" xmlns:p="http://schemas.openxmlformats.org/presentationml/2006/main" showMasterSp="1">
  <p:cSld>
    <p:spTree>
      <p:nvGrpSpPr>
        <p:cNvPr id="1790" name=""/>
        <p:cNvGrpSpPr/>
        <p:nvPr/>
      </p:nvGrpSpPr>
      <p:grpSpPr>
        <a:xfrm rot="0">
          <a:off x="0" y="0"/>
          <a:ext cx="0" cy="0"/>
          <a:chOff x="0" y="0"/>
          <a:chExt cx="0" cy="0"/>
        </a:xfrm>
      </p:grpSpPr>
      <p:sp>
        <p:nvSpPr>
          <p:cNvPr id="1049570" name=""/>
          <p:cNvSpPr/>
          <p:nvPr>
            <p:ph sz="full" idx="1"/>
          </p:nvPr>
        </p:nvSpPr>
        <p:spPr>
          <a:xfrm rot="0">
            <a:off x="457200" y="1066800"/>
            <a:ext cx="8229600" cy="5059362"/>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eaLnBrk="1" hangingPunct="1" indent="0" latinLnBrk="1" lvl="0" marL="0">
              <a:buClr>
                <a:srgbClr val="DE6C36"/>
              </a:buClr>
              <a:buFont typeface="Arial" pitchFamily="0" charset="0"/>
              <a:buNone/>
            </a:pPr>
            <a:r>
              <a:rPr altLang="en-US" b="1" lang="en-US"/>
              <a:t>5. Hemolytic Reactions</a:t>
            </a:r>
          </a:p>
          <a:p>
            <a:pPr eaLnBrk="1" hangingPunct="1" indent="0" latinLnBrk="1" lvl="0" marL="0">
              <a:buClr>
                <a:srgbClr val="DE6C36"/>
              </a:buClr>
              <a:buFont typeface="Wingdings" pitchFamily="2" charset="2"/>
              <a:buChar char="Ø"/>
            </a:pPr>
            <a:r>
              <a:rPr altLang="en-US" lang="en-US"/>
              <a:t>Result from infusion of incompatible blood products</a:t>
            </a:r>
          </a:p>
          <a:p>
            <a:pPr eaLnBrk="1" hangingPunct="1" indent="0" latinLnBrk="1" lvl="0" marL="0">
              <a:buClr>
                <a:srgbClr val="DE6C36"/>
              </a:buClr>
              <a:buNone/>
            </a:pPr>
            <a:endParaRPr altLang="en-US" lang="en-US"/>
          </a:p>
          <a:p>
            <a:pPr eaLnBrk="1" hangingPunct="1" indent="0" latinLnBrk="1" lvl="0" marL="0">
              <a:buClr>
                <a:srgbClr val="DE6C36"/>
              </a:buClr>
              <a:buFont typeface="Wingdings" pitchFamily="2" charset="2"/>
              <a:buChar char="Ø"/>
            </a:pPr>
            <a:r>
              <a:rPr altLang="en-US" lang="en-US"/>
              <a:t>Clinical manifestations: Chills; fever; Lower back pain; Feeling of head fullness; flushing; Oppressive feeling; Tachycardia, tachypnea; Hypotension, vascular collapse; Hemoglobinuria, hemoglobinemia; Bleeding; Acute renal failure</a:t>
            </a:r>
          </a:p>
          <a:p>
            <a:pPr eaLnBrk="1" hangingPunct="1" indent="0" latinLnBrk="1" lvl="0" marL="0">
              <a:buClr>
                <a:srgbClr val="DE6C36"/>
              </a:buClr>
            </a:pPr>
            <a:endParaRPr altLang="en-US" lang="en-US"/>
          </a:p>
        </p:txBody>
      </p:sp>
    </p:spTree>
  </p:cSld>
  <p:clrMapOvr>
    <a:masterClrMapping/>
  </p:clrMapOvr>
  <p:transition spd="slow" advClick="1">
    <p:wheel spokes="1"/>
  </p:transition>
  <p:timing/>
</p:sld>
</file>

<file path=ppt/slides/slide692.xml><?xml version="1.0" encoding="utf-8"?>
<p:sld xmlns:a="http://schemas.openxmlformats.org/drawingml/2006/main" xmlns:r="http://schemas.openxmlformats.org/officeDocument/2006/relationships" xmlns:p="http://schemas.openxmlformats.org/presentationml/2006/main" showMasterSp="1">
  <p:cSld>
    <p:spTree>
      <p:nvGrpSpPr>
        <p:cNvPr id="1791" name=""/>
        <p:cNvGrpSpPr/>
        <p:nvPr/>
      </p:nvGrpSpPr>
      <p:grpSpPr>
        <a:xfrm rot="0">
          <a:off x="0" y="0"/>
          <a:ext cx="0" cy="0"/>
          <a:chOff x="0" y="0"/>
          <a:chExt cx="0" cy="0"/>
        </a:xfrm>
      </p:grpSpPr>
      <p:sp>
        <p:nvSpPr>
          <p:cNvPr id="1049571" name=""/>
          <p:cNvSpPr/>
          <p:nvPr>
            <p:ph sz="full" idx="1"/>
          </p:nvPr>
        </p:nvSpPr>
        <p:spPr>
          <a:xfrm rot="0">
            <a:off x="457200" y="533400"/>
            <a:ext cx="8229600" cy="5592762"/>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eaLnBrk="1" hangingPunct="1" indent="0" latinLnBrk="1" lvl="0" marL="0">
              <a:buNone/>
            </a:pPr>
            <a:r>
              <a:rPr altLang="en-US" lang="en-US" u="sng"/>
              <a:t>Management:</a:t>
            </a:r>
          </a:p>
          <a:p>
            <a:pPr eaLnBrk="1" hangingPunct="1" indent="0" latinLnBrk="1" lvl="0" marL="0">
              <a:buFont typeface="Wingdings" pitchFamily="2" charset="2"/>
              <a:buChar char="Ø"/>
            </a:pPr>
            <a:r>
              <a:rPr altLang="en-US" lang="en-US"/>
              <a:t>Stop transfusion immediately and KVO with 0.9% saline. </a:t>
            </a:r>
          </a:p>
          <a:p>
            <a:pPr eaLnBrk="1" hangingPunct="1" indent="0" latinLnBrk="1" lvl="0" marL="0">
              <a:buFont typeface="Wingdings" pitchFamily="2" charset="2"/>
              <a:buChar char="Ø"/>
            </a:pPr>
            <a:r>
              <a:rPr altLang="en-US" lang="en-US"/>
              <a:t>Notify other health care providers and blood bank. </a:t>
            </a:r>
          </a:p>
          <a:p>
            <a:pPr eaLnBrk="1" hangingPunct="1" indent="0" latinLnBrk="1" lvl="0" marL="0">
              <a:buFont typeface="Wingdings" pitchFamily="2" charset="2"/>
              <a:buChar char="Ø"/>
            </a:pPr>
            <a:r>
              <a:rPr altLang="en-US" lang="en-US"/>
              <a:t>Treat shock, if present </a:t>
            </a:r>
          </a:p>
          <a:p>
            <a:pPr eaLnBrk="1" hangingPunct="1" indent="0" latinLnBrk="1" lvl="0" marL="0">
              <a:buFont typeface="Wingdings" pitchFamily="2" charset="2"/>
              <a:buChar char="Ø"/>
            </a:pPr>
            <a:r>
              <a:rPr altLang="en-US" lang="en-US"/>
              <a:t>Draw testing samples, collect urine sample. </a:t>
            </a:r>
          </a:p>
          <a:p>
            <a:pPr eaLnBrk="1" hangingPunct="1" indent="0" latinLnBrk="1" lvl="0" marL="0">
              <a:buFont typeface="Wingdings" pitchFamily="2" charset="2"/>
              <a:buChar char="Ø"/>
            </a:pPr>
            <a:r>
              <a:rPr altLang="en-US" lang="en-US"/>
              <a:t>Maintain blood pressure with I.V. colloid solutions. Give diuretics as prescribed to maintain urine flow, glomerular filtration, and renal blood flow. </a:t>
            </a:r>
          </a:p>
          <a:p>
            <a:pPr eaLnBrk="1" hangingPunct="1" indent="0" latinLnBrk="1" lvl="0" marL="0">
              <a:buFont typeface="Wingdings" pitchFamily="2" charset="2"/>
              <a:buChar char="Ø"/>
            </a:pPr>
            <a:r>
              <a:rPr altLang="en-US" lang="en-US"/>
              <a:t>Insert indwelling catheter to monitor hourly urine output. Patient may require dialysis if renal failure occurs.</a:t>
            </a:r>
          </a:p>
          <a:p>
            <a:pPr eaLnBrk="1" hangingPunct="1" indent="0" latinLnBrk="1" lvl="0" marL="0"/>
            <a:endParaRPr altLang="en-US" lang="en-US"/>
          </a:p>
          <a:p>
            <a:pPr eaLnBrk="1" hangingPunct="1" indent="0" latinLnBrk="1" lvl="0" marL="0"/>
            <a:endParaRPr altLang="en-US" lang="en-US"/>
          </a:p>
        </p:txBody>
      </p:sp>
    </p:spTree>
  </p:cSld>
  <p:clrMapOvr>
    <a:masterClrMapping/>
  </p:clrMapOvr>
  <p:transition spd="slow" advClick="1">
    <p:wheel spokes="1"/>
  </p:transition>
  <p:timing/>
</p:sld>
</file>

<file path=ppt/slides/slide693.xml><?xml version="1.0" encoding="utf-8"?>
<p:sld xmlns:a="http://schemas.openxmlformats.org/drawingml/2006/main" xmlns:r="http://schemas.openxmlformats.org/officeDocument/2006/relationships" xmlns:p="http://schemas.openxmlformats.org/presentationml/2006/main" showMasterSp="1">
  <p:cSld>
    <p:spTree>
      <p:nvGrpSpPr>
        <p:cNvPr id="1792" name=""/>
        <p:cNvGrpSpPr/>
        <p:nvPr/>
      </p:nvGrpSpPr>
      <p:grpSpPr>
        <a:xfrm rot="0">
          <a:off x="0" y="0"/>
          <a:ext cx="0" cy="0"/>
          <a:chOff x="0" y="0"/>
          <a:chExt cx="0" cy="0"/>
        </a:xfrm>
      </p:grpSpPr>
      <p:sp>
        <p:nvSpPr>
          <p:cNvPr id="1049572" name=""/>
          <p:cNvSpPr/>
          <p:nvPr>
            <p:ph sz="full" idx="1"/>
          </p:nvPr>
        </p:nvSpPr>
        <p:spPr>
          <a:xfrm rot="0">
            <a:off x="457200" y="1143000"/>
            <a:ext cx="8229600" cy="4983162"/>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eaLnBrk="1" hangingPunct="1" indent="0" latinLnBrk="1" lvl="0" marL="0">
              <a:buNone/>
            </a:pPr>
            <a:r>
              <a:rPr altLang="en-US" lang="en-US" u="sng"/>
              <a:t>Prevention: </a:t>
            </a:r>
          </a:p>
          <a:p>
            <a:pPr eaLnBrk="1" hangingPunct="1" indent="0" latinLnBrk="1" lvl="0" marL="0">
              <a:buFont typeface="Wingdings" pitchFamily="2" charset="2"/>
              <a:buChar char="Ø"/>
            </a:pPr>
            <a:r>
              <a:rPr altLang="en-US" lang="en-US"/>
              <a:t>Meticulously verify patient identification from sample collection to product infusion. </a:t>
            </a:r>
          </a:p>
          <a:p>
            <a:pPr eaLnBrk="1" hangingPunct="1" indent="0" latinLnBrk="1" lvl="0" marL="0">
              <a:buFont typeface="Wingdings" pitchFamily="2" charset="2"/>
              <a:buChar char="Ø"/>
            </a:pPr>
            <a:endParaRPr altLang="en-US" lang="en-US"/>
          </a:p>
          <a:p>
            <a:pPr eaLnBrk="1" hangingPunct="1" indent="0" latinLnBrk="1" lvl="0" marL="0">
              <a:buFont typeface="Wingdings" pitchFamily="2" charset="2"/>
              <a:buChar char="Ø"/>
            </a:pPr>
            <a:r>
              <a:rPr altLang="en-US" lang="en-US"/>
              <a:t>Begin infusion slowly and observe closely for 30 minutes (consequences are in proportion to the amount of incompatible blood transfused).</a:t>
            </a:r>
          </a:p>
          <a:p>
            <a:pPr eaLnBrk="1" hangingPunct="1" indent="0" latinLnBrk="1" lvl="0" marL="0">
              <a:buFont typeface="Wingdings" pitchFamily="2" charset="2"/>
              <a:buChar char="Ø"/>
            </a:pPr>
            <a:endParaRPr altLang="en-US" lang="en-US"/>
          </a:p>
          <a:p>
            <a:pPr eaLnBrk="1" hangingPunct="1" indent="0" latinLnBrk="1" lvl="0" marL="0">
              <a:buFont typeface="Wingdings" pitchFamily="2" charset="2"/>
              <a:buChar char="Ø"/>
            </a:pPr>
            <a:endParaRPr altLang="en-US" lang="en-US"/>
          </a:p>
        </p:txBody>
      </p:sp>
    </p:spTree>
  </p:cSld>
  <p:clrMapOvr>
    <a:masterClrMapping/>
  </p:clrMapOvr>
  <p:transition spd="slow" advClick="1">
    <p:wheel spokes="1"/>
  </p:transition>
  <p:timing/>
</p:sld>
</file>

<file path=ppt/slides/slide694.xml><?xml version="1.0" encoding="utf-8"?>
<p:sld xmlns:a="http://schemas.openxmlformats.org/drawingml/2006/main" xmlns:r="http://schemas.openxmlformats.org/officeDocument/2006/relationships" xmlns:p="http://schemas.openxmlformats.org/presentationml/2006/main" showMasterSp="1">
  <p:cSld>
    <p:spTree>
      <p:nvGrpSpPr>
        <p:cNvPr id="1793" name=""/>
        <p:cNvGrpSpPr/>
        <p:nvPr/>
      </p:nvGrpSpPr>
      <p:grpSpPr>
        <a:xfrm rot="0">
          <a:off x="0" y="0"/>
          <a:ext cx="0" cy="0"/>
          <a:chOff x="0" y="0"/>
          <a:chExt cx="0" cy="0"/>
        </a:xfrm>
      </p:grpSpPr>
      <p:sp>
        <p:nvSpPr>
          <p:cNvPr id="1049573" name=""/>
          <p:cNvSpPr/>
          <p:nvPr>
            <p:ph sz="full" idx="1"/>
          </p:nvPr>
        </p:nvSpPr>
        <p:spPr>
          <a:xfrm rot="0">
            <a:off x="457200" y="533400"/>
            <a:ext cx="8229600" cy="5592762"/>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algn="ctr" eaLnBrk="1" hangingPunct="1" indent="0" latinLnBrk="1" lvl="0" marL="0">
              <a:buClr>
                <a:srgbClr val="DE6C36"/>
              </a:buClr>
              <a:buFont typeface="Arial" pitchFamily="0" charset="0"/>
              <a:buNone/>
            </a:pPr>
            <a:r>
              <a:rPr altLang="en-US" b="1" lang="en-US"/>
              <a:t>b) DELAYED REACTIONS</a:t>
            </a:r>
          </a:p>
          <a:p>
            <a:pPr eaLnBrk="1" hangingPunct="1" indent="0" latinLnBrk="1" lvl="0" marL="0">
              <a:buClr>
                <a:srgbClr val="DE6C36"/>
              </a:buClr>
              <a:buFont typeface="Wingdings" pitchFamily="2" charset="2"/>
              <a:buChar char="Ø"/>
            </a:pPr>
            <a:r>
              <a:rPr altLang="en-US" lang="en-US"/>
              <a:t>Delayed reactions occur days to years after the transfusion.</a:t>
            </a:r>
          </a:p>
          <a:p>
            <a:pPr eaLnBrk="1" hangingPunct="1" indent="0" latinLnBrk="1" lvl="0" marL="0">
              <a:buClr>
                <a:srgbClr val="DE6C36"/>
              </a:buClr>
              <a:buFont typeface="Wingdings" pitchFamily="2" charset="2"/>
              <a:buChar char="Ø"/>
            </a:pPr>
            <a:r>
              <a:rPr altLang="en-US" lang="en-US"/>
              <a:t>I</a:t>
            </a:r>
            <a:r>
              <a:rPr altLang="en-US" lang="en-US"/>
              <a:t>nclude delayed hemolytic reactions, iron overload (hemosiderosis), Graft Versus Host Disease (GVHD), infectious diseases (e.g. hepatitis B, hepatitis C, CMV, Epstein-Barr virus, malaria, HIV,).</a:t>
            </a:r>
          </a:p>
          <a:p>
            <a:pPr eaLnBrk="1" hangingPunct="1" indent="0" latinLnBrk="1" lvl="0" marL="0">
              <a:buClr>
                <a:srgbClr val="DE6C36"/>
              </a:buClr>
              <a:buFont typeface="Wingdings" pitchFamily="2" charset="2"/>
              <a:buChar char="Ø"/>
            </a:pPr>
            <a:r>
              <a:rPr altLang="en-US" lang="en-US"/>
              <a:t>Symptoms of a delayed reaction can vary from mild to severe.</a:t>
            </a:r>
          </a:p>
        </p:txBody>
      </p:sp>
    </p:spTree>
  </p:cSld>
  <p:clrMapOvr>
    <a:masterClrMapping/>
  </p:clrMapOvr>
  <p:transition spd="slow" advClick="1">
    <p:wheel spokes="1"/>
  </p:transition>
  <p:timing/>
</p:sld>
</file>

<file path=ppt/slides/slide695.xml><?xml version="1.0" encoding="utf-8"?>
<p:sld xmlns:a="http://schemas.openxmlformats.org/drawingml/2006/main" xmlns:r="http://schemas.openxmlformats.org/officeDocument/2006/relationships" xmlns:p="http://schemas.openxmlformats.org/presentationml/2006/main" showMasterSp="1">
  <p:cSld>
    <p:spTree>
      <p:nvGrpSpPr>
        <p:cNvPr id="1794" name=""/>
        <p:cNvGrpSpPr/>
        <p:nvPr/>
      </p:nvGrpSpPr>
      <p:grpSpPr>
        <a:xfrm rot="0">
          <a:off x="0" y="0"/>
          <a:ext cx="0" cy="0"/>
          <a:chOff x="0" y="0"/>
          <a:chExt cx="0" cy="0"/>
        </a:xfrm>
      </p:grpSpPr>
      <p:sp>
        <p:nvSpPr>
          <p:cNvPr id="1049574" name=""/>
          <p:cNvSpPr/>
          <p:nvPr>
            <p:ph sz="full" idx="1"/>
          </p:nvPr>
        </p:nvSpPr>
        <p:spPr>
          <a:xfrm rot="0">
            <a:off x="457200" y="1295400"/>
            <a:ext cx="8229600" cy="50292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algn="ctr" indent="0" lvl="0" marL="0">
              <a:buNone/>
            </a:pPr>
            <a:r>
              <a:rPr altLang="en-US" b="1" lang="en-US"/>
              <a:t>ASSIGNMENT:</a:t>
            </a:r>
          </a:p>
          <a:p>
            <a:pPr indent="0" lvl="0" marL="0">
              <a:buNone/>
            </a:pPr>
            <a:r>
              <a:rPr altLang="en-US" lang="en-US"/>
              <a:t>Make notes on procedure of blood transfusion from KMTC procedure manual page 204</a:t>
            </a:r>
          </a:p>
        </p:txBody>
      </p:sp>
    </p:spTree>
  </p:cSld>
  <p:clrMapOvr>
    <a:masterClrMapping/>
  </p:clrMapOvr>
  <p:transition spd="slow" advClick="1">
    <p:wheel spokes="1"/>
  </p:transition>
  <p:timing/>
</p:sld>
</file>

<file path=ppt/slides/slide696.xml><?xml version="1.0" encoding="utf-8"?>
<p:sld xmlns:a="http://schemas.openxmlformats.org/drawingml/2006/main" xmlns:r="http://schemas.openxmlformats.org/officeDocument/2006/relationships" xmlns:p="http://schemas.openxmlformats.org/presentationml/2006/main" showMasterSp="1">
  <p:cSld>
    <p:spTree>
      <p:nvGrpSpPr>
        <p:cNvPr id="1795" name=""/>
        <p:cNvGrpSpPr/>
        <p:nvPr/>
      </p:nvGrpSpPr>
      <p:grpSpPr>
        <a:xfrm rot="0">
          <a:off x="0" y="0"/>
          <a:ext cx="0" cy="0"/>
          <a:chOff x="0" y="0"/>
          <a:chExt cx="0" cy="0"/>
        </a:xfrm>
      </p:grpSpPr>
      <p:sp>
        <p:nvSpPr>
          <p:cNvPr id="1049575" name=""/>
          <p:cNvSpPr/>
          <p:nvPr>
            <p:ph sz="full" idx="1"/>
          </p:nvPr>
        </p:nvSpPr>
        <p:spPr>
          <a:xfrm rot="0">
            <a:off x="457200" y="914400"/>
            <a:ext cx="8229600" cy="54102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lang="en-US"/>
              <a:t>Procedure of Blood Transfusion</a:t>
            </a:r>
          </a:p>
          <a:p>
            <a:pPr indent="0" lvl="0" marL="0">
              <a:buNone/>
            </a:pPr>
            <a:r>
              <a:rPr altLang="en-US" b="1" i="1" lang="en-US"/>
              <a:t>Requirements</a:t>
            </a:r>
          </a:p>
          <a:p>
            <a:pPr indent="0" lvl="0" marL="0">
              <a:buFont typeface="Wingdings" pitchFamily="2" charset="2"/>
              <a:buChar char="Ø"/>
            </a:pPr>
            <a:r>
              <a:rPr altLang="en-US" lang="en-US"/>
              <a:t>Small tray or kidney dish to hold unit of blood</a:t>
            </a:r>
          </a:p>
          <a:p>
            <a:pPr indent="0" lvl="0" marL="0">
              <a:buFont typeface="Wingdings" pitchFamily="2" charset="2"/>
              <a:buChar char="Ø"/>
            </a:pPr>
            <a:r>
              <a:rPr altLang="en-US" lang="en-US"/>
              <a:t>Blood transfusion giving set</a:t>
            </a:r>
          </a:p>
          <a:p>
            <a:pPr indent="0" lvl="0" marL="0">
              <a:buFont typeface="Wingdings" pitchFamily="2" charset="2"/>
              <a:buChar char="Ø"/>
            </a:pPr>
            <a:r>
              <a:rPr altLang="en-US" lang="en-US"/>
              <a:t>Whole blood or whatever component of blood ordered</a:t>
            </a:r>
          </a:p>
          <a:p>
            <a:pPr indent="0" lvl="0" marL="0">
              <a:buFont typeface="Wingdings" pitchFamily="2" charset="2"/>
              <a:buChar char="Ø"/>
            </a:pPr>
            <a:r>
              <a:rPr altLang="en-US" lang="en-US"/>
              <a:t>Kidney dish</a:t>
            </a:r>
          </a:p>
          <a:p>
            <a:pPr indent="0" lvl="0" marL="0">
              <a:buFont typeface="Wingdings" pitchFamily="2" charset="2"/>
              <a:buChar char="Ø"/>
            </a:pPr>
            <a:r>
              <a:rPr altLang="en-US" lang="en-US"/>
              <a:t>Blood card (order)</a:t>
            </a:r>
          </a:p>
          <a:p>
            <a:pPr indent="0" lvl="0" marL="0">
              <a:buFont typeface="Wingdings" pitchFamily="2" charset="2"/>
              <a:buChar char="Ø"/>
            </a:pPr>
            <a:r>
              <a:rPr altLang="en-US" lang="en-US"/>
              <a:t>Intake and output chart</a:t>
            </a:r>
          </a:p>
          <a:p>
            <a:pPr indent="0" lvl="0" marL="0">
              <a:buFont typeface="Wingdings" pitchFamily="2" charset="2"/>
              <a:buChar char="Ø"/>
            </a:pPr>
            <a:r>
              <a:rPr altLang="en-US" lang="en-US"/>
              <a:t>Pair of sterile gloves</a:t>
            </a:r>
          </a:p>
          <a:p>
            <a:pPr indent="0" lvl="0" marL="0">
              <a:buFont typeface="Wingdings" pitchFamily="2" charset="2"/>
              <a:buChar char="Ø"/>
            </a:pPr>
            <a:r>
              <a:rPr altLang="en-US" lang="en-US"/>
              <a:t>Equipment for IV line</a:t>
            </a:r>
          </a:p>
          <a:p>
            <a:pPr indent="0" lvl="0" marL="0"/>
            <a:endParaRPr altLang="en-US" lang="en-US"/>
          </a:p>
          <a:p>
            <a:pPr indent="0" lvl="0" marL="0"/>
            <a:endParaRPr altLang="en-US" lang="en-US"/>
          </a:p>
        </p:txBody>
      </p:sp>
    </p:spTree>
  </p:cSld>
  <p:clrMapOvr>
    <a:masterClrMapping/>
  </p:clrMapOvr>
  <p:transition spd="slow" advClick="1">
    <p:wheel spokes="1"/>
  </p:transition>
  <p:timing/>
</p:sld>
</file>

<file path=ppt/slides/slide697.xml><?xml version="1.0" encoding="utf-8"?>
<p:sld xmlns:a="http://schemas.openxmlformats.org/drawingml/2006/main" xmlns:r="http://schemas.openxmlformats.org/officeDocument/2006/relationships" xmlns:p="http://schemas.openxmlformats.org/presentationml/2006/main" showMasterSp="1">
  <p:cSld>
    <p:spTree>
      <p:nvGrpSpPr>
        <p:cNvPr id="1796" name=""/>
        <p:cNvGrpSpPr/>
        <p:nvPr/>
      </p:nvGrpSpPr>
      <p:grpSpPr>
        <a:xfrm rot="0">
          <a:off x="0" y="0"/>
          <a:ext cx="0" cy="0"/>
          <a:chOff x="0" y="0"/>
          <a:chExt cx="0" cy="0"/>
        </a:xfrm>
      </p:grpSpPr>
      <p:sp>
        <p:nvSpPr>
          <p:cNvPr id="1049576" name=""/>
          <p:cNvSpPr/>
          <p:nvPr>
            <p:ph sz="full" idx="1"/>
          </p:nvPr>
        </p:nvSpPr>
        <p:spPr>
          <a:xfrm rot="0">
            <a:off x="457200" y="685800"/>
            <a:ext cx="8229600" cy="56388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i="1" lang="en-US"/>
              <a:t>Steps</a:t>
            </a:r>
          </a:p>
          <a:p>
            <a:pPr indent="0" lvl="0" marL="0">
              <a:buFont typeface="Wingdings" pitchFamily="2" charset="2"/>
              <a:buChar char="Ø"/>
            </a:pPr>
            <a:r>
              <a:rPr altLang="en-US" lang="en-US"/>
              <a:t>Insert IV catheter (brannula) if patient is not already on IV fluids</a:t>
            </a:r>
          </a:p>
          <a:p>
            <a:pPr indent="0" lvl="0" marL="0">
              <a:buFont typeface="Wingdings" pitchFamily="2" charset="2"/>
              <a:buChar char="Ø"/>
            </a:pPr>
            <a:r>
              <a:rPr altLang="en-US" lang="en-US"/>
              <a:t>Obtain the unit (s) from blood bank immediately before transfusion</a:t>
            </a:r>
          </a:p>
          <a:p>
            <a:pPr indent="0" lvl="0" marL="0">
              <a:buFont typeface="Wingdings" pitchFamily="2" charset="2"/>
              <a:buChar char="Ø"/>
            </a:pPr>
            <a:r>
              <a:rPr altLang="en-US" lang="en-US"/>
              <a:t>Inspect the unit for general appearance, clots and coloration</a:t>
            </a:r>
          </a:p>
          <a:p>
            <a:pPr indent="0" lvl="0" marL="0">
              <a:buFont typeface="Wingdings" pitchFamily="2" charset="2"/>
              <a:buChar char="Ø"/>
            </a:pPr>
            <a:r>
              <a:rPr altLang="en-US" lang="en-US"/>
              <a:t>Check together with the bank staff the unit against the transfusion requisition: The client’s name, In patient number, ABO grouping, RH type, Product unit number, Expiry date</a:t>
            </a:r>
          </a:p>
          <a:p>
            <a:pPr indent="0" lvl="0" marL="0">
              <a:buFont typeface="Wingdings" pitchFamily="2" charset="2"/>
              <a:buChar char="Ø"/>
            </a:pPr>
            <a:r>
              <a:rPr altLang="en-US" lang="en-US"/>
              <a:t>Double check and each one of you signs everything is okay</a:t>
            </a:r>
          </a:p>
          <a:p>
            <a:pPr indent="0" lvl="0" marL="0"/>
            <a:endParaRPr altLang="en-US" lang="en-US"/>
          </a:p>
        </p:txBody>
      </p:sp>
    </p:spTree>
  </p:cSld>
  <p:clrMapOvr>
    <a:masterClrMapping/>
  </p:clrMapOvr>
  <p:transition spd="slow" advClick="1">
    <p:wheel spokes="1"/>
  </p:transition>
  <p:timing/>
</p:sld>
</file>

<file path=ppt/slides/slide698.xml><?xml version="1.0" encoding="utf-8"?>
<p:sld xmlns:a="http://schemas.openxmlformats.org/drawingml/2006/main" xmlns:r="http://schemas.openxmlformats.org/officeDocument/2006/relationships" xmlns:p="http://schemas.openxmlformats.org/presentationml/2006/main" showMasterSp="1">
  <p:cSld>
    <p:spTree>
      <p:nvGrpSpPr>
        <p:cNvPr id="1797" name=""/>
        <p:cNvGrpSpPr/>
        <p:nvPr/>
      </p:nvGrpSpPr>
      <p:grpSpPr>
        <a:xfrm rot="0">
          <a:off x="0" y="0"/>
          <a:ext cx="0" cy="0"/>
          <a:chOff x="0" y="0"/>
          <a:chExt cx="0" cy="0"/>
        </a:xfrm>
      </p:grpSpPr>
      <p:sp>
        <p:nvSpPr>
          <p:cNvPr id="1049577" name=""/>
          <p:cNvSpPr/>
          <p:nvPr>
            <p:ph sz="full" idx="1"/>
          </p:nvPr>
        </p:nvSpPr>
        <p:spPr>
          <a:xfrm rot="0">
            <a:off x="457200" y="533400"/>
            <a:ext cx="8229600" cy="57912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lvl="0">
              <a:buFont typeface="Wingdings" pitchFamily="2" charset="2"/>
              <a:buChar char="Ø"/>
            </a:pPr>
            <a:r>
              <a:rPr altLang="en-US" lang="en-US"/>
              <a:t>Secure unit (tray/kidney dish) in a cooler while you make other preparations</a:t>
            </a:r>
          </a:p>
          <a:p>
            <a:pPr lvl="0">
              <a:buFont typeface="Wingdings" pitchFamily="2" charset="2"/>
              <a:buChar char="Ø"/>
            </a:pPr>
            <a:r>
              <a:rPr altLang="en-US" lang="en-US"/>
              <a:t>Explain the procedure to the client, particularly the need for frequent vital signs checks</a:t>
            </a:r>
          </a:p>
          <a:p>
            <a:pPr lvl="0">
              <a:buFont typeface="Wingdings" pitchFamily="2" charset="2"/>
              <a:buChar char="Ø"/>
            </a:pPr>
            <a:r>
              <a:rPr altLang="en-US" lang="en-US"/>
              <a:t>Clean and disinfect the trolley</a:t>
            </a:r>
          </a:p>
          <a:p>
            <a:pPr lvl="0">
              <a:buFont typeface="Wingdings" pitchFamily="2" charset="2"/>
              <a:buChar char="Ø"/>
            </a:pPr>
            <a:r>
              <a:rPr altLang="en-US" lang="en-US"/>
              <a:t>Assemble items on the trolley</a:t>
            </a:r>
          </a:p>
          <a:p>
            <a:pPr lvl="0">
              <a:buFont typeface="Wingdings" pitchFamily="2" charset="2"/>
              <a:buChar char="Ø"/>
            </a:pPr>
            <a:r>
              <a:rPr altLang="en-US" lang="en-US"/>
              <a:t>Wash hands and put on gloves</a:t>
            </a:r>
          </a:p>
          <a:p>
            <a:pPr lvl="0">
              <a:buFont typeface="Wingdings" pitchFamily="2" charset="2"/>
              <a:buChar char="Ø"/>
            </a:pPr>
            <a:r>
              <a:rPr altLang="en-US" lang="en-US"/>
              <a:t>Open blood giving set package and close the drip regulator (clamp roller)</a:t>
            </a:r>
          </a:p>
          <a:p>
            <a:pPr lvl="0">
              <a:buFont typeface="Wingdings" pitchFamily="2" charset="2"/>
              <a:buChar char="Ø"/>
            </a:pPr>
            <a:r>
              <a:rPr altLang="en-US" lang="en-US"/>
              <a:t>Remove cap to reveal spike on one of the blood giving set</a:t>
            </a:r>
          </a:p>
          <a:p>
            <a:pPr lvl="0">
              <a:buFont typeface="Wingdings" pitchFamily="2" charset="2"/>
              <a:buChar char="Ø"/>
            </a:pPr>
            <a:r>
              <a:rPr altLang="en-US" lang="en-US"/>
              <a:t>Using a twisting motion; push spike into port of blood bag</a:t>
            </a:r>
          </a:p>
          <a:p>
            <a:pPr lvl="0"/>
            <a:endParaRPr altLang="en-US" lang="en-US"/>
          </a:p>
        </p:txBody>
      </p:sp>
    </p:spTree>
  </p:cSld>
  <p:clrMapOvr>
    <a:masterClrMapping/>
  </p:clrMapOvr>
  <p:transition spd="slow" advClick="1">
    <p:wheel spokes="1"/>
  </p:transition>
  <p:timing/>
</p:sld>
</file>

<file path=ppt/slides/slide699.xml><?xml version="1.0" encoding="utf-8"?>
<p:sld xmlns:a="http://schemas.openxmlformats.org/drawingml/2006/main" xmlns:r="http://schemas.openxmlformats.org/officeDocument/2006/relationships" xmlns:p="http://schemas.openxmlformats.org/presentationml/2006/main" showMasterSp="1">
  <p:cSld>
    <p:spTree>
      <p:nvGrpSpPr>
        <p:cNvPr id="1798" name=""/>
        <p:cNvGrpSpPr/>
        <p:nvPr/>
      </p:nvGrpSpPr>
      <p:grpSpPr>
        <a:xfrm rot="0">
          <a:off x="0" y="0"/>
          <a:ext cx="0" cy="0"/>
          <a:chOff x="0" y="0"/>
          <a:chExt cx="0" cy="0"/>
        </a:xfrm>
      </p:grpSpPr>
      <p:sp>
        <p:nvSpPr>
          <p:cNvPr id="1049578" name=""/>
          <p:cNvSpPr/>
          <p:nvPr>
            <p:ph sz="full" idx="1"/>
          </p:nvPr>
        </p:nvSpPr>
        <p:spPr>
          <a:xfrm rot="0">
            <a:off x="457200" y="533400"/>
            <a:ext cx="8229600" cy="57912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lvl="0">
              <a:buFont typeface="Wingdings" pitchFamily="2" charset="2"/>
              <a:buChar char="Ø"/>
            </a:pPr>
            <a:r>
              <a:rPr altLang="en-US" lang="en-US"/>
              <a:t>Hang blood bag onto drip stand</a:t>
            </a:r>
          </a:p>
          <a:p>
            <a:pPr lvl="0">
              <a:buFont typeface="Wingdings" pitchFamily="2" charset="2"/>
              <a:buChar char="Ø"/>
            </a:pPr>
            <a:r>
              <a:rPr altLang="en-US" lang="en-US"/>
              <a:t>Open tube clamp and prime fluid chamber and flush tubing to the end</a:t>
            </a:r>
          </a:p>
          <a:p>
            <a:pPr lvl="0">
              <a:buFont typeface="Wingdings" pitchFamily="2" charset="2"/>
              <a:buChar char="Ø"/>
            </a:pPr>
            <a:r>
              <a:rPr altLang="en-US" lang="en-US"/>
              <a:t>Close clamp</a:t>
            </a:r>
          </a:p>
          <a:p>
            <a:pPr lvl="0">
              <a:buFont typeface="Wingdings" pitchFamily="2" charset="2"/>
              <a:buChar char="Ø"/>
            </a:pPr>
            <a:r>
              <a:rPr altLang="en-US" lang="en-US"/>
              <a:t>Replace the cap on tubing and place on kidney dish placed on locker</a:t>
            </a:r>
          </a:p>
          <a:p>
            <a:pPr lvl="0">
              <a:buFont typeface="Wingdings" pitchFamily="2" charset="2"/>
              <a:buChar char="Ø"/>
            </a:pPr>
            <a:r>
              <a:rPr altLang="en-US" lang="en-US"/>
              <a:t>Remove cap and connect blood tubing to catheter hub</a:t>
            </a:r>
          </a:p>
          <a:p>
            <a:pPr lvl="0">
              <a:buFont typeface="Wingdings" pitchFamily="2" charset="2"/>
              <a:buChar char="Ø"/>
            </a:pPr>
            <a:r>
              <a:rPr altLang="en-US" lang="en-US"/>
              <a:t>Open tube clamp and regulate flow in drops per minute as ordered</a:t>
            </a:r>
          </a:p>
          <a:p>
            <a:pPr lvl="0">
              <a:buFont typeface="Wingdings" pitchFamily="2" charset="2"/>
              <a:buChar char="Ø"/>
            </a:pPr>
            <a:r>
              <a:rPr altLang="en-US" lang="en-US"/>
              <a:t>Report in cardex and report on fluid chart</a:t>
            </a:r>
          </a:p>
          <a:p>
            <a:pPr lvl="0">
              <a:buFont typeface="Wingdings" pitchFamily="2" charset="2"/>
              <a:buChar char="Ø"/>
            </a:pPr>
            <a:r>
              <a:rPr altLang="en-US" lang="en-US"/>
              <a:t>Check TPR and BP every 15 minutes for the first 30 minute, then ½ hourly until blood transfusion is completed</a:t>
            </a:r>
          </a:p>
          <a:p>
            <a:pPr lvl="0">
              <a:buFont typeface="Wingdings" pitchFamily="2" charset="2"/>
              <a:buChar char="Ø"/>
            </a:pPr>
            <a:endParaRPr altLang="en-US" lang="en-US"/>
          </a:p>
        </p:txBody>
      </p:sp>
    </p:spTree>
  </p:cSld>
  <p:clrMapOvr>
    <a:masterClrMapping/>
  </p:clrMapOvr>
  <p:transition spd="slow" advClick="1">
    <p:wheel spokes="1"/>
  </p:transition>
  <p:timing/>
</p:sld>
</file>

<file path=ppt/slides/slide7.xml><?xml version="1.0" encoding="utf-8"?>
<p:sld xmlns:a="http://schemas.openxmlformats.org/drawingml/2006/main" xmlns:r="http://schemas.openxmlformats.org/officeDocument/2006/relationships" xmlns:p="http://schemas.openxmlformats.org/presentationml/2006/main" showMasterSp="1">
  <p:cSld>
    <p:spTree>
      <p:nvGrpSpPr>
        <p:cNvPr id="1089" name=""/>
        <p:cNvGrpSpPr/>
        <p:nvPr/>
      </p:nvGrpSpPr>
      <p:grpSpPr>
        <a:xfrm rot="0">
          <a:off x="0" y="0"/>
          <a:ext cx="0" cy="0"/>
          <a:chOff x="0" y="0"/>
          <a:chExt cx="0" cy="0"/>
        </a:xfrm>
      </p:grpSpPr>
      <p:sp>
        <p:nvSpPr>
          <p:cNvPr id="1048605" name=""/>
          <p:cNvSpPr/>
          <p:nvPr>
            <p:ph sz="full" idx="1"/>
          </p:nvPr>
        </p:nvSpPr>
        <p:spPr>
          <a:xfrm rot="0">
            <a:off x="457200" y="838200"/>
            <a:ext cx="8229600" cy="5287962"/>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eaLnBrk="1" hangingPunct="1" latinLnBrk="1" lvl="0">
              <a:buFont typeface="Wingdings" pitchFamily="2" charset="2"/>
              <a:buChar char="Ø"/>
            </a:pPr>
            <a:r>
              <a:rPr altLang="en-US" lang="en-US"/>
              <a:t>Feeding the patients – Methods of feeding; Types of diet; Procedure of Naso – Gastric (NG) tube insertion, feeding and removal</a:t>
            </a:r>
          </a:p>
          <a:p>
            <a:pPr eaLnBrk="1" hangingPunct="1" latinLnBrk="1" lvl="0">
              <a:buFont typeface="Wingdings" pitchFamily="2" charset="2"/>
              <a:buChar char="Ø"/>
            </a:pPr>
            <a:r>
              <a:rPr altLang="en-US" lang="en-US"/>
              <a:t>Bowel evacuation – Manual removal; Enema; Suppository; Flatus tube</a:t>
            </a:r>
          </a:p>
          <a:p>
            <a:pPr eaLnBrk="1" hangingPunct="1" latinLnBrk="1" lvl="0">
              <a:buFont typeface="Wingdings" pitchFamily="2" charset="2"/>
              <a:buChar char="Ø"/>
            </a:pPr>
            <a:r>
              <a:rPr altLang="en-US" lang="en-US"/>
              <a:t>Bladder Emptying – Catheterization (Types; Procedure; Complications)</a:t>
            </a:r>
          </a:p>
          <a:p>
            <a:pPr eaLnBrk="1" hangingPunct="1" latinLnBrk="1" lvl="0">
              <a:buFont typeface="Wingdings" pitchFamily="2" charset="2"/>
              <a:buChar char="Ø"/>
            </a:pPr>
            <a:r>
              <a:rPr altLang="en-US" lang="en-US"/>
              <a:t>Assisting patients during elimination by use of bedpans, urinals and commodes</a:t>
            </a:r>
          </a:p>
          <a:p>
            <a:pPr eaLnBrk="1" hangingPunct="1" latinLnBrk="1" lvl="0">
              <a:buFont typeface="Wingdings" pitchFamily="2" charset="2"/>
              <a:buChar char="Ø"/>
            </a:pPr>
            <a:r>
              <a:rPr altLang="en-US" lang="en-US"/>
              <a:t>Specimen collection – Sputum; Vomitus; Stool; Blood; Urine</a:t>
            </a:r>
          </a:p>
          <a:p>
            <a:pPr eaLnBrk="1" hangingPunct="1" latinLnBrk="1" lvl="0"/>
            <a:endParaRPr altLang="en-US" lang="en-US"/>
          </a:p>
          <a:p>
            <a:pPr eaLnBrk="1" hangingPunct="1" latinLnBrk="1" lvl="0"/>
            <a:endParaRPr altLang="en-US" lang="en-US"/>
          </a:p>
        </p:txBody>
      </p:sp>
    </p:spTree>
  </p:cSld>
  <p:clrMapOvr>
    <a:masterClrMapping/>
  </p:clrMapOvr>
  <p:transition spd="slow" advClick="1">
    <p:wheel spokes="1"/>
  </p:transition>
  <p:timing/>
</p:sld>
</file>

<file path=ppt/slides/slide70.xml><?xml version="1.0" encoding="utf-8"?>
<p:sld xmlns:a="http://schemas.openxmlformats.org/drawingml/2006/main" xmlns:r="http://schemas.openxmlformats.org/officeDocument/2006/relationships" xmlns:p="http://schemas.openxmlformats.org/presentationml/2006/main" showMasterSp="1">
  <p:cSld>
    <p:spTree>
      <p:nvGrpSpPr>
        <p:cNvPr id="1152" name=""/>
        <p:cNvGrpSpPr/>
        <p:nvPr/>
      </p:nvGrpSpPr>
      <p:grpSpPr>
        <a:xfrm rot="0">
          <a:off x="0" y="0"/>
          <a:ext cx="0" cy="0"/>
          <a:chOff x="0" y="0"/>
          <a:chExt cx="0" cy="0"/>
        </a:xfrm>
      </p:grpSpPr>
      <p:sp>
        <p:nvSpPr>
          <p:cNvPr id="1048684" name=""/>
          <p:cNvSpPr/>
          <p:nvPr>
            <p:ph sz="full" idx="1"/>
          </p:nvPr>
        </p:nvSpPr>
        <p:spPr>
          <a:xfrm rot="0">
            <a:off x="457200" y="762000"/>
            <a:ext cx="8229600" cy="57150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eaLnBrk="1" hangingPunct="1" indent="0" latinLnBrk="1" lvl="0" marL="0">
              <a:buClr>
                <a:srgbClr val="DE6C36"/>
              </a:buClr>
              <a:buFont typeface="Arial" pitchFamily="0" charset="0"/>
              <a:buNone/>
            </a:pPr>
            <a:r>
              <a:rPr altLang="en-US" lang="en-US"/>
              <a:t>7. The nurse is under an obligation to carry out the physician’s orders intelligently and loyally and to refuse to participate in unethical procedures.</a:t>
            </a:r>
          </a:p>
          <a:p>
            <a:pPr eaLnBrk="1" hangingPunct="1" indent="0" latinLnBrk="1" lvl="0" marL="0">
              <a:buClr>
                <a:srgbClr val="DE6C36"/>
              </a:buClr>
              <a:buFont typeface="Arial" pitchFamily="0" charset="0"/>
              <a:buNone/>
            </a:pPr>
            <a:endParaRPr altLang="en-US" lang="en-US"/>
          </a:p>
          <a:p>
            <a:pPr eaLnBrk="1" hangingPunct="1" indent="0" latinLnBrk="1" lvl="0" marL="0">
              <a:buClr>
                <a:srgbClr val="DE6C36"/>
              </a:buClr>
              <a:buFont typeface="Arial" pitchFamily="0" charset="0"/>
              <a:buNone/>
            </a:pPr>
            <a:r>
              <a:rPr altLang="en-US" lang="en-US"/>
              <a:t>8. The nurse sustains confidence in the physician and other members of the health team; incompetence or unethical conduct of associates should be exposed but only to the proper authority.</a:t>
            </a:r>
          </a:p>
          <a:p>
            <a:pPr eaLnBrk="1" hangingPunct="1" indent="0" latinLnBrk="1" lvl="0" marL="0">
              <a:buClr>
                <a:srgbClr val="DE6C36"/>
              </a:buClr>
              <a:buFont typeface="Arial" pitchFamily="0" charset="0"/>
              <a:buNone/>
            </a:pPr>
            <a:endParaRPr altLang="en-US" lang="en-US"/>
          </a:p>
          <a:p>
            <a:pPr eaLnBrk="1" hangingPunct="1" indent="0" latinLnBrk="1" lvl="0" marL="0">
              <a:buClr>
                <a:srgbClr val="DE6C36"/>
              </a:buClr>
              <a:buFont typeface="Arial" pitchFamily="0" charset="0"/>
              <a:buNone/>
            </a:pPr>
            <a:r>
              <a:rPr altLang="en-US" lang="en-US"/>
              <a:t>9. The nurse is entitled to just remuneration and accepts only such compensation as the contract, actual or implied, provides.</a:t>
            </a:r>
          </a:p>
          <a:p>
            <a:pPr eaLnBrk="1" hangingPunct="1" indent="0" latinLnBrk="1" lvl="0" marL="0">
              <a:buClr>
                <a:srgbClr val="DE6C36"/>
              </a:buClr>
            </a:pPr>
            <a:endParaRPr altLang="en-US" lang="en-US"/>
          </a:p>
        </p:txBody>
      </p:sp>
    </p:spTree>
  </p:cSld>
  <p:clrMapOvr>
    <a:masterClrMapping/>
  </p:clrMapOvr>
  <p:transition spd="slow" advClick="1">
    <p:wheel spokes="1"/>
  </p:transition>
  <p:timing/>
</p:sld>
</file>

<file path=ppt/slides/slide700.xml><?xml version="1.0" encoding="utf-8"?>
<p:sld xmlns:a="http://schemas.openxmlformats.org/drawingml/2006/main" xmlns:r="http://schemas.openxmlformats.org/officeDocument/2006/relationships" xmlns:p="http://schemas.openxmlformats.org/presentationml/2006/main" showMasterSp="1">
  <p:cSld>
    <p:spTree>
      <p:nvGrpSpPr>
        <p:cNvPr id="1799" name=""/>
        <p:cNvGrpSpPr/>
        <p:nvPr/>
      </p:nvGrpSpPr>
      <p:grpSpPr>
        <a:xfrm rot="0">
          <a:off x="0" y="0"/>
          <a:ext cx="0" cy="0"/>
          <a:chOff x="0" y="0"/>
          <a:chExt cx="0" cy="0"/>
        </a:xfrm>
      </p:grpSpPr>
      <p:sp>
        <p:nvSpPr>
          <p:cNvPr id="1049579" name=""/>
          <p:cNvSpPr/>
          <p:nvPr>
            <p:ph sz="full" idx="1"/>
          </p:nvPr>
        </p:nvSpPr>
        <p:spPr>
          <a:xfrm rot="0">
            <a:off x="457200" y="609600"/>
            <a:ext cx="8229600" cy="57150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lvl="0">
              <a:buFont typeface="Wingdings" pitchFamily="2" charset="2"/>
              <a:buChar char="Ø"/>
            </a:pPr>
            <a:r>
              <a:rPr altLang="en-US" lang="en-US"/>
              <a:t>When blood transfusion is completed:</a:t>
            </a:r>
          </a:p>
          <a:p>
            <a:pPr lvl="0">
              <a:buFont typeface="Wingdings" pitchFamily="2" charset="2"/>
              <a:buChar char="Ø"/>
            </a:pPr>
            <a:r>
              <a:rPr altLang="en-US" lang="en-US"/>
              <a:t>Clamp the giving set tube</a:t>
            </a:r>
          </a:p>
          <a:p>
            <a:pPr lvl="0">
              <a:buFont typeface="Wingdings" pitchFamily="2" charset="2"/>
              <a:buChar char="Ø"/>
            </a:pPr>
            <a:r>
              <a:rPr altLang="en-US" lang="en-US"/>
              <a:t>Connect and turn on normal saline if ordered and proceed as per IV fluids</a:t>
            </a:r>
          </a:p>
          <a:p>
            <a:pPr lvl="0">
              <a:buFont typeface="Wingdings" pitchFamily="2" charset="2"/>
              <a:buChar char="Ø"/>
            </a:pPr>
            <a:r>
              <a:rPr altLang="en-US" lang="en-US"/>
              <a:t>Remove copy of paper with details from the bag and fix it in patient’s file</a:t>
            </a:r>
          </a:p>
          <a:p>
            <a:pPr lvl="0">
              <a:buFont typeface="Wingdings" pitchFamily="2" charset="2"/>
              <a:buChar char="Ø"/>
            </a:pPr>
            <a:r>
              <a:rPr altLang="en-US" lang="en-US"/>
              <a:t>Place all used tubing and blood bag in a tray and ensure all patient’s identification are clear on the bag to be returned blood bank (in case of blood reaction)</a:t>
            </a:r>
          </a:p>
          <a:p>
            <a:pPr lvl="0">
              <a:buFont typeface="Wingdings" pitchFamily="2" charset="2"/>
              <a:buChar char="Ø"/>
            </a:pPr>
            <a:r>
              <a:rPr altLang="en-US" lang="en-US"/>
              <a:t>Instruct patient on signs and symptoms of delayed reactions</a:t>
            </a:r>
          </a:p>
          <a:p>
            <a:pPr lvl="0">
              <a:buFont typeface="Wingdings" pitchFamily="2" charset="2"/>
              <a:buChar char="Ø"/>
            </a:pPr>
            <a:r>
              <a:rPr altLang="en-US" lang="en-US"/>
              <a:t>Clear equipment; Remove gloves and wash hands</a:t>
            </a:r>
          </a:p>
          <a:p>
            <a:pPr lvl="0">
              <a:buFont typeface="Wingdings" pitchFamily="2" charset="2"/>
              <a:buChar char="Ø"/>
            </a:pPr>
            <a:r>
              <a:rPr altLang="en-US" lang="en-US"/>
              <a:t>Record and Report appropriately</a:t>
            </a:r>
          </a:p>
          <a:p>
            <a:pPr lvl="0"/>
            <a:endParaRPr altLang="en-US" lang="en-US"/>
          </a:p>
        </p:txBody>
      </p:sp>
    </p:spTree>
  </p:cSld>
  <p:clrMapOvr>
    <a:masterClrMapping/>
  </p:clrMapOvr>
  <p:transition spd="slow" advClick="1">
    <p:wheel spokes="1"/>
  </p:transition>
  <p:timing/>
</p:sld>
</file>

<file path=ppt/slides/slide701.xml><?xml version="1.0" encoding="utf-8"?>
<p:sld xmlns:a="http://schemas.openxmlformats.org/drawingml/2006/main" xmlns:r="http://schemas.openxmlformats.org/officeDocument/2006/relationships" xmlns:p="http://schemas.openxmlformats.org/presentationml/2006/main" showMasterSp="1">
  <p:cSld>
    <p:spTree>
      <p:nvGrpSpPr>
        <p:cNvPr id="1800" name=""/>
        <p:cNvGrpSpPr/>
        <p:nvPr/>
      </p:nvGrpSpPr>
      <p:grpSpPr>
        <a:xfrm rot="0">
          <a:off x="0" y="0"/>
          <a:ext cx="0" cy="0"/>
          <a:chOff x="0" y="0"/>
          <a:chExt cx="0" cy="0"/>
        </a:xfrm>
      </p:grpSpPr>
      <p:pic>
        <p:nvPicPr>
          <p:cNvPr id="2097223" name=""/>
          <p:cNvPicPr>
            <a:picLocks/>
          </p:cNvPicPr>
          <p:nvPr>
            <p:ph type="title" sz="full" idx="0"/>
          </p:nvPr>
        </p:nvPicPr>
        <p:blipFill>
          <a:blip xmlns:r="http://schemas.openxmlformats.org/officeDocument/2006/relationships" r:embed="rId1"/>
          <a:srcRect l="0" t="0" r="0" b="0"/>
          <a:stretch>
            <a:fillRect/>
          </a:stretch>
        </p:blipFill>
        <p:spPr>
          <a:xfrm rot="0">
            <a:off x="530225" y="1822450"/>
            <a:ext cx="7785100" cy="1438275"/>
          </a:xfrm>
          <a:prstGeom prst="rect"/>
          <a:noFill/>
          <a:ln>
            <a:noFill/>
          </a:ln>
        </p:spPr>
      </p:pic>
    </p:spTree>
  </p:cSld>
  <p:clrMapOvr>
    <a:masterClrMapping/>
  </p:clrMapOvr>
  <p:transition spd="slow" advClick="1">
    <p:wheel spokes="1"/>
  </p:transition>
  <p:timing/>
</p:sld>
</file>

<file path=ppt/slides/slide702.xml><?xml version="1.0" encoding="utf-8"?>
<p:sld xmlns:a="http://schemas.openxmlformats.org/drawingml/2006/main" xmlns:r="http://schemas.openxmlformats.org/officeDocument/2006/relationships" xmlns:p="http://schemas.openxmlformats.org/presentationml/2006/main" showMasterSp="1">
  <p:cSld>
    <p:spTree>
      <p:nvGrpSpPr>
        <p:cNvPr id="1801" name=""/>
        <p:cNvGrpSpPr/>
        <p:nvPr/>
      </p:nvGrpSpPr>
      <p:grpSpPr>
        <a:xfrm rot="0">
          <a:off x="0" y="0"/>
          <a:ext cx="0" cy="0"/>
          <a:chOff x="0" y="0"/>
          <a:chExt cx="0" cy="0"/>
        </a:xfrm>
      </p:grpSpPr>
      <p:sp>
        <p:nvSpPr>
          <p:cNvPr id="1049580" name=""/>
          <p:cNvSpPr/>
          <p:nvPr>
            <p:ph sz="full" idx="1"/>
          </p:nvPr>
        </p:nvSpPr>
        <p:spPr>
          <a:xfrm rot="0">
            <a:off x="457200" y="1143000"/>
            <a:ext cx="8229600" cy="51816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lvl="0">
              <a:buFont typeface="Wingdings" pitchFamily="2" charset="2"/>
              <a:buChar char="Ø"/>
            </a:pPr>
            <a:r>
              <a:rPr altLang="en-US" lang="en-US"/>
              <a:t>It is the responsibility of a nurse to ensure nutritional needs of all patients are met</a:t>
            </a:r>
          </a:p>
          <a:p>
            <a:pPr lvl="0">
              <a:buFont typeface="Wingdings" pitchFamily="2" charset="2"/>
              <a:buChar char="Ø"/>
            </a:pPr>
            <a:r>
              <a:rPr altLang="en-US" lang="en-US"/>
              <a:t>This may involve preparation, serving and feeding depending on the hospital policy</a:t>
            </a:r>
          </a:p>
          <a:p>
            <a:pPr lvl="0">
              <a:buFont typeface="Wingdings" pitchFamily="2" charset="2"/>
              <a:buChar char="Ø"/>
            </a:pPr>
            <a:r>
              <a:rPr altLang="en-US" lang="en-US"/>
              <a:t>Nutrition is a vital component in management of many conditions</a:t>
            </a:r>
          </a:p>
          <a:p>
            <a:pPr lvl="0">
              <a:buNone/>
            </a:pPr>
            <a:endParaRPr altLang="en-US" lang="en-US"/>
          </a:p>
          <a:p>
            <a:pPr lvl="0">
              <a:buNone/>
            </a:pPr>
            <a:r>
              <a:rPr altLang="en-US" lang="en-US"/>
              <a:t>Diet is categorized into two categories:</a:t>
            </a:r>
          </a:p>
          <a:p>
            <a:pPr lvl="0">
              <a:buFont typeface="Wingdings" pitchFamily="2" charset="2"/>
              <a:buChar char="Ø"/>
            </a:pPr>
            <a:r>
              <a:rPr altLang="en-US" lang="en-US"/>
              <a:t>Normal diet</a:t>
            </a:r>
          </a:p>
          <a:p>
            <a:pPr lvl="0">
              <a:buFont typeface="Wingdings" pitchFamily="2" charset="2"/>
              <a:buChar char="Ø"/>
            </a:pPr>
            <a:r>
              <a:rPr altLang="en-US" lang="en-US"/>
              <a:t>Modified diet</a:t>
            </a:r>
          </a:p>
        </p:txBody>
      </p:sp>
    </p:spTree>
  </p:cSld>
  <p:clrMapOvr>
    <a:masterClrMapping/>
  </p:clrMapOvr>
  <p:transition spd="slow" advClick="1">
    <p:wheel spokes="1"/>
  </p:transition>
  <p:timing/>
</p:sld>
</file>

<file path=ppt/slides/slide703.xml><?xml version="1.0" encoding="utf-8"?>
<p:sld xmlns:a="http://schemas.openxmlformats.org/drawingml/2006/main" xmlns:r="http://schemas.openxmlformats.org/officeDocument/2006/relationships" xmlns:p="http://schemas.openxmlformats.org/presentationml/2006/main" showMasterSp="1">
  <p:cSld>
    <p:spTree>
      <p:nvGrpSpPr>
        <p:cNvPr id="1802" name=""/>
        <p:cNvGrpSpPr/>
        <p:nvPr/>
      </p:nvGrpSpPr>
      <p:grpSpPr>
        <a:xfrm rot="0">
          <a:off x="0" y="0"/>
          <a:ext cx="0" cy="0"/>
          <a:chOff x="0" y="0"/>
          <a:chExt cx="0" cy="0"/>
        </a:xfrm>
      </p:grpSpPr>
      <p:sp>
        <p:nvSpPr>
          <p:cNvPr id="1049581" name=""/>
          <p:cNvSpPr/>
          <p:nvPr>
            <p:ph sz="full" idx="1"/>
          </p:nvPr>
        </p:nvSpPr>
        <p:spPr>
          <a:xfrm rot="0">
            <a:off x="457200" y="990600"/>
            <a:ext cx="8229600" cy="53340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lang="en-US"/>
              <a:t>1. Normal Diet</a:t>
            </a:r>
          </a:p>
          <a:p>
            <a:pPr indent="0" lvl="0" marL="0">
              <a:buFont typeface="Wingdings" pitchFamily="2" charset="2"/>
              <a:buChar char="Ø"/>
            </a:pPr>
            <a:r>
              <a:rPr altLang="en-US" lang="en-US"/>
              <a:t>It is normally taken with no modification. However it should be balanced</a:t>
            </a:r>
          </a:p>
          <a:p>
            <a:pPr indent="0" lvl="0" marL="0">
              <a:buFont typeface="Wingdings" pitchFamily="2" charset="2"/>
              <a:buChar char="Ø"/>
            </a:pPr>
            <a:r>
              <a:rPr altLang="en-US" lang="en-US"/>
              <a:t>It is the most frequently ordered diet</a:t>
            </a:r>
          </a:p>
          <a:p>
            <a:pPr indent="0" lvl="0" marL="0">
              <a:buFont typeface="Wingdings" pitchFamily="2" charset="2"/>
              <a:buChar char="Ø"/>
            </a:pPr>
            <a:r>
              <a:rPr altLang="en-US" lang="en-US"/>
              <a:t>The patient should be able to choose food of their choice</a:t>
            </a:r>
          </a:p>
          <a:p>
            <a:pPr indent="0" lvl="0" marL="0">
              <a:buNone/>
            </a:pPr>
            <a:r>
              <a:rPr altLang="en-US" b="1" lang="en-US"/>
              <a:t>2. Modified Diet</a:t>
            </a:r>
          </a:p>
          <a:p>
            <a:pPr indent="0" lvl="0" marL="0">
              <a:buFont typeface="Wingdings" pitchFamily="2" charset="2"/>
              <a:buChar char="Ø"/>
            </a:pPr>
            <a:r>
              <a:rPr altLang="en-US" lang="en-US"/>
              <a:t>Food can be altered to meet various goals e.g. suit activity, due to culture and religion and to meet therapeutic needs</a:t>
            </a:r>
          </a:p>
          <a:p>
            <a:pPr indent="0" lvl="0" marL="0">
              <a:buFont typeface="Wingdings" pitchFamily="2" charset="2"/>
              <a:buChar char="Ø"/>
            </a:pPr>
            <a:r>
              <a:rPr altLang="en-US" lang="en-US"/>
              <a:t>When food is altered to meet health needs, it is referred to as therapeutic diet</a:t>
            </a:r>
          </a:p>
        </p:txBody>
      </p:sp>
    </p:spTree>
  </p:cSld>
  <p:clrMapOvr>
    <a:masterClrMapping/>
  </p:clrMapOvr>
  <p:transition spd="slow" advClick="1">
    <p:wheel spokes="1"/>
  </p:transition>
  <p:timing/>
</p:sld>
</file>

<file path=ppt/slides/slide704.xml><?xml version="1.0" encoding="utf-8"?>
<p:sld xmlns:a="http://schemas.openxmlformats.org/drawingml/2006/main" xmlns:r="http://schemas.openxmlformats.org/officeDocument/2006/relationships" xmlns:p="http://schemas.openxmlformats.org/presentationml/2006/main" showMasterSp="1">
  <p:cSld>
    <p:spTree>
      <p:nvGrpSpPr>
        <p:cNvPr id="1803" name=""/>
        <p:cNvGrpSpPr/>
        <p:nvPr/>
      </p:nvGrpSpPr>
      <p:grpSpPr>
        <a:xfrm rot="0">
          <a:off x="0" y="0"/>
          <a:ext cx="0" cy="0"/>
          <a:chOff x="0" y="0"/>
          <a:chExt cx="0" cy="0"/>
        </a:xfrm>
      </p:grpSpPr>
      <p:sp>
        <p:nvSpPr>
          <p:cNvPr id="1049582" name=""/>
          <p:cNvSpPr/>
          <p:nvPr>
            <p:ph sz="full" idx="1"/>
          </p:nvPr>
        </p:nvSpPr>
        <p:spPr>
          <a:xfrm rot="0">
            <a:off x="457200" y="838200"/>
            <a:ext cx="8229600" cy="54864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lang="en-US"/>
              <a:t>Reasons for Giving Therapeutic Diet</a:t>
            </a:r>
          </a:p>
          <a:p>
            <a:pPr indent="0" lvl="0" marL="0">
              <a:buFont typeface="Wingdings" pitchFamily="2" charset="2"/>
              <a:buChar char="Ø"/>
            </a:pPr>
            <a:r>
              <a:rPr altLang="en-US" lang="en-US"/>
              <a:t>Rising or reducing body weight</a:t>
            </a:r>
          </a:p>
          <a:p>
            <a:pPr indent="0" lvl="0" marL="0">
              <a:buFont typeface="Wingdings" pitchFamily="2" charset="2"/>
              <a:buChar char="Ø"/>
            </a:pPr>
            <a:r>
              <a:rPr altLang="en-US" lang="en-US"/>
              <a:t>Regulate amount of certain nutrients in some disease</a:t>
            </a:r>
          </a:p>
          <a:p>
            <a:pPr indent="0" lvl="0" marL="0">
              <a:buFont typeface="Wingdings" pitchFamily="2" charset="2"/>
              <a:buChar char="Ø"/>
            </a:pPr>
            <a:r>
              <a:rPr altLang="en-US" lang="en-US"/>
              <a:t>Aiding in digestion, malabsorption and maldigestion</a:t>
            </a:r>
          </a:p>
          <a:p>
            <a:pPr indent="0" lvl="0" marL="0">
              <a:buFont typeface="Wingdings" pitchFamily="2" charset="2"/>
              <a:buChar char="Ø"/>
            </a:pPr>
            <a:r>
              <a:rPr altLang="en-US" lang="en-US"/>
              <a:t>Eliminating food that the body can not tolerate e.g. allergic conditions</a:t>
            </a:r>
          </a:p>
          <a:p>
            <a:pPr indent="0" lvl="0" marL="0">
              <a:buNone/>
            </a:pPr>
            <a:r>
              <a:rPr altLang="en-US" lang="en-US"/>
              <a:t>Therapeutic diet can be modified in the following ways:</a:t>
            </a:r>
          </a:p>
          <a:p>
            <a:pPr indent="0" lvl="0" marL="0">
              <a:buFont typeface="Wingdings" pitchFamily="2" charset="2"/>
              <a:buChar char="Ø"/>
            </a:pPr>
            <a:r>
              <a:rPr altLang="en-US" b="1" i="1" lang="en-US"/>
              <a:t>According to Texture</a:t>
            </a:r>
            <a:r>
              <a:rPr altLang="en-US" lang="en-US"/>
              <a:t>: Liquid; Normal diet; Soft</a:t>
            </a:r>
          </a:p>
          <a:p>
            <a:pPr indent="0" lvl="0" marL="0">
              <a:buFont typeface="Wingdings" pitchFamily="2" charset="2"/>
              <a:buChar char="Ø"/>
            </a:pPr>
            <a:r>
              <a:rPr altLang="en-US" b="1" i="1" lang="en-US"/>
              <a:t>According to Constituent of Nutrients: </a:t>
            </a:r>
            <a:r>
              <a:rPr altLang="en-US" lang="en-US"/>
              <a:t>High protein; Carbohydrates; Low Calcium</a:t>
            </a:r>
          </a:p>
          <a:p>
            <a:pPr indent="0" lvl="0" marL="0">
              <a:buFont typeface="Wingdings" pitchFamily="2" charset="2"/>
              <a:buChar char="Ø"/>
            </a:pPr>
            <a:r>
              <a:rPr altLang="en-US" b="1" i="1" lang="en-US"/>
              <a:t>According to Energy Content: </a:t>
            </a:r>
            <a:r>
              <a:rPr altLang="en-US" lang="en-US"/>
              <a:t>Low calories; High calories</a:t>
            </a:r>
          </a:p>
          <a:p>
            <a:pPr indent="0" lvl="0" marL="0"/>
            <a:endParaRPr altLang="en-US" lang="en-US"/>
          </a:p>
          <a:p>
            <a:pPr indent="0" lvl="0" marL="0"/>
            <a:endParaRPr altLang="en-US" lang="en-US"/>
          </a:p>
        </p:txBody>
      </p:sp>
    </p:spTree>
  </p:cSld>
  <p:clrMapOvr>
    <a:masterClrMapping/>
  </p:clrMapOvr>
  <p:transition spd="slow" advClick="1">
    <p:wheel spokes="1"/>
  </p:transition>
  <p:timing/>
</p:sld>
</file>

<file path=ppt/slides/slide705.xml><?xml version="1.0" encoding="utf-8"?>
<p:sld xmlns:a="http://schemas.openxmlformats.org/drawingml/2006/main" xmlns:r="http://schemas.openxmlformats.org/officeDocument/2006/relationships" xmlns:p="http://schemas.openxmlformats.org/presentationml/2006/main" showMasterSp="1">
  <p:cSld>
    <p:spTree>
      <p:nvGrpSpPr>
        <p:cNvPr id="1804" name=""/>
        <p:cNvGrpSpPr/>
        <p:nvPr/>
      </p:nvGrpSpPr>
      <p:grpSpPr>
        <a:xfrm rot="0">
          <a:off x="0" y="0"/>
          <a:ext cx="0" cy="0"/>
          <a:chOff x="0" y="0"/>
          <a:chExt cx="0" cy="0"/>
        </a:xfrm>
      </p:grpSpPr>
      <p:sp>
        <p:nvSpPr>
          <p:cNvPr id="1049583" name=""/>
          <p:cNvSpPr/>
          <p:nvPr>
            <p:ph sz="full" idx="1"/>
          </p:nvPr>
        </p:nvSpPr>
        <p:spPr>
          <a:xfrm rot="0">
            <a:off x="457200" y="1295400"/>
            <a:ext cx="8229600" cy="50292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algn="ctr" indent="0" lvl="0" marL="0">
              <a:buNone/>
            </a:pPr>
            <a:r>
              <a:rPr altLang="en-US" b="1" lang="en-US"/>
              <a:t>1. MODIFICATION ACCORDING TO TEXTURE</a:t>
            </a:r>
          </a:p>
          <a:p>
            <a:pPr indent="0" lvl="0" marL="0">
              <a:buNone/>
            </a:pPr>
            <a:r>
              <a:rPr altLang="en-US" b="1" lang="en-US"/>
              <a:t>a) Liquid Diet</a:t>
            </a:r>
          </a:p>
          <a:p>
            <a:pPr indent="0" lvl="0" marL="0">
              <a:buFont typeface="Wingdings" pitchFamily="2" charset="2"/>
              <a:buChar char="Ø"/>
            </a:pPr>
            <a:r>
              <a:rPr altLang="en-US" lang="en-US"/>
              <a:t>These are foods that are liquid at room temperature.</a:t>
            </a:r>
          </a:p>
          <a:p>
            <a:pPr indent="0" lvl="0" marL="0">
              <a:buFont typeface="Wingdings" pitchFamily="2" charset="2"/>
              <a:buChar char="Ø"/>
            </a:pPr>
            <a:r>
              <a:rPr altLang="en-US" lang="en-US"/>
              <a:t>Mostly used in post – operative patients</a:t>
            </a:r>
          </a:p>
          <a:p>
            <a:pPr indent="0" lvl="0" marL="0">
              <a:buFont typeface="Wingdings" pitchFamily="2" charset="2"/>
              <a:buChar char="Ø"/>
            </a:pPr>
            <a:r>
              <a:rPr altLang="en-US" lang="en-US"/>
              <a:t>Also indicated in patients with difficulty in chewing</a:t>
            </a:r>
          </a:p>
          <a:p>
            <a:pPr indent="0" lvl="0" marL="0">
              <a:buFont typeface="Wingdings" pitchFamily="2" charset="2"/>
              <a:buChar char="Ø"/>
            </a:pPr>
            <a:r>
              <a:rPr altLang="en-US" lang="en-US"/>
              <a:t>Easily absorbed</a:t>
            </a:r>
          </a:p>
          <a:p>
            <a:pPr indent="0" lvl="0" marL="0">
              <a:buFont typeface="Wingdings" pitchFamily="2" charset="2"/>
              <a:buChar char="Ø"/>
            </a:pPr>
            <a:r>
              <a:rPr altLang="en-US" lang="en-US"/>
              <a:t>Do not stimulate peristalsis, hence can be used in patients with diarrhea</a:t>
            </a:r>
          </a:p>
          <a:p>
            <a:pPr indent="0" lvl="0" marL="0">
              <a:buFont typeface="Wingdings" pitchFamily="2" charset="2"/>
              <a:buChar char="Ø"/>
            </a:pPr>
            <a:endParaRPr altLang="en-US" lang="en-US"/>
          </a:p>
        </p:txBody>
      </p:sp>
    </p:spTree>
  </p:cSld>
  <p:clrMapOvr>
    <a:masterClrMapping/>
  </p:clrMapOvr>
  <p:transition spd="slow" advClick="1">
    <p:wheel spokes="1"/>
  </p:transition>
  <p:timing/>
</p:sld>
</file>

<file path=ppt/slides/slide706.xml><?xml version="1.0" encoding="utf-8"?>
<p:sld xmlns:a="http://schemas.openxmlformats.org/drawingml/2006/main" xmlns:r="http://schemas.openxmlformats.org/officeDocument/2006/relationships" xmlns:p="http://schemas.openxmlformats.org/presentationml/2006/main" showMasterSp="1">
  <p:cSld>
    <p:spTree>
      <p:nvGrpSpPr>
        <p:cNvPr id="1805" name=""/>
        <p:cNvGrpSpPr/>
        <p:nvPr/>
      </p:nvGrpSpPr>
      <p:grpSpPr>
        <a:xfrm rot="0">
          <a:off x="0" y="0"/>
          <a:ext cx="0" cy="0"/>
          <a:chOff x="0" y="0"/>
          <a:chExt cx="0" cy="0"/>
        </a:xfrm>
      </p:grpSpPr>
      <p:sp>
        <p:nvSpPr>
          <p:cNvPr id="1049584" name=""/>
          <p:cNvSpPr/>
          <p:nvPr>
            <p:ph sz="full" idx="1"/>
          </p:nvPr>
        </p:nvSpPr>
        <p:spPr>
          <a:xfrm rot="0">
            <a:off x="457200" y="762000"/>
            <a:ext cx="8229600" cy="55626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lang="en-US"/>
              <a:t>They include:</a:t>
            </a:r>
          </a:p>
          <a:p>
            <a:pPr indent="0" lvl="0" marL="0">
              <a:buNone/>
            </a:pPr>
            <a:r>
              <a:rPr altLang="en-US" b="1" i="1" lang="en-US"/>
              <a:t>i) Clear Liquid</a:t>
            </a:r>
          </a:p>
          <a:p>
            <a:pPr indent="0" lvl="0" marL="0">
              <a:buFont typeface="Wingdings" pitchFamily="2" charset="2"/>
              <a:buChar char="Ø"/>
            </a:pPr>
            <a:r>
              <a:rPr altLang="en-US" lang="en-US"/>
              <a:t>Contains inadequate calories.</a:t>
            </a:r>
          </a:p>
          <a:p>
            <a:pPr indent="0" lvl="0" marL="0">
              <a:buFont typeface="Wingdings" pitchFamily="2" charset="2"/>
              <a:buChar char="Ø"/>
            </a:pPr>
            <a:r>
              <a:rPr altLang="en-US" lang="en-US"/>
              <a:t>Patient receiving this diet should be given nutritional supplements. They shouldn’t be given this diet for more than three days</a:t>
            </a:r>
          </a:p>
          <a:p>
            <a:pPr indent="0" lvl="0" marL="0">
              <a:buFont typeface="Wingdings" pitchFamily="2" charset="2"/>
              <a:buChar char="Ø"/>
            </a:pPr>
            <a:r>
              <a:rPr altLang="en-US" lang="en-US"/>
              <a:t>Examples: Fruit juices, Beverages, Water, Dextrose</a:t>
            </a:r>
          </a:p>
          <a:p>
            <a:pPr indent="0" lvl="0" marL="0">
              <a:buNone/>
            </a:pPr>
            <a:r>
              <a:rPr altLang="en-US" b="1" i="1" lang="en-US"/>
              <a:t>ii) Full Liquid</a:t>
            </a:r>
          </a:p>
          <a:p>
            <a:pPr indent="0" lvl="0" marL="0">
              <a:buFont typeface="Wingdings" pitchFamily="2" charset="2"/>
              <a:buChar char="Ø"/>
            </a:pPr>
            <a:r>
              <a:rPr altLang="en-US" lang="en-US"/>
              <a:t>Contains most nutrients though may be inadequate in fibre e.g. milk, commercially made liquid diet</a:t>
            </a:r>
          </a:p>
          <a:p>
            <a:pPr indent="0" lvl="0" marL="0">
              <a:buFont typeface="Wingdings" pitchFamily="2" charset="2"/>
              <a:buChar char="Ø"/>
            </a:pPr>
            <a:r>
              <a:rPr altLang="en-US" lang="en-US"/>
              <a:t>It is indicated for transition after surgery to soft diet</a:t>
            </a:r>
          </a:p>
          <a:p>
            <a:pPr indent="0" lvl="0" marL="0">
              <a:buFont typeface="Wingdings" pitchFamily="2" charset="2"/>
              <a:buChar char="Ø"/>
            </a:pPr>
            <a:r>
              <a:rPr altLang="en-US" lang="en-US"/>
              <a:t>Used in patients with dysphagia </a:t>
            </a:r>
          </a:p>
          <a:p>
            <a:pPr indent="0" lvl="0" marL="0">
              <a:buFont typeface="Wingdings" pitchFamily="2" charset="2"/>
              <a:buChar char="Ø"/>
            </a:pPr>
            <a:endParaRPr altLang="en-US" lang="en-US"/>
          </a:p>
          <a:p>
            <a:pPr indent="0" lvl="0" marL="0">
              <a:buFont typeface="Wingdings" pitchFamily="2" charset="2"/>
              <a:buChar char="Ø"/>
            </a:pPr>
            <a:endParaRPr altLang="en-US" lang="en-US"/>
          </a:p>
        </p:txBody>
      </p:sp>
    </p:spTree>
  </p:cSld>
  <p:clrMapOvr>
    <a:masterClrMapping/>
  </p:clrMapOvr>
  <p:transition spd="slow" advClick="1">
    <p:wheel spokes="1"/>
  </p:transition>
  <p:timing/>
</p:sld>
</file>

<file path=ppt/slides/slide707.xml><?xml version="1.0" encoding="utf-8"?>
<p:sld xmlns:a="http://schemas.openxmlformats.org/drawingml/2006/main" xmlns:r="http://schemas.openxmlformats.org/officeDocument/2006/relationships" xmlns:p="http://schemas.openxmlformats.org/presentationml/2006/main" showMasterSp="1">
  <p:cSld>
    <p:spTree>
      <p:nvGrpSpPr>
        <p:cNvPr id="1806" name=""/>
        <p:cNvGrpSpPr/>
        <p:nvPr/>
      </p:nvGrpSpPr>
      <p:grpSpPr>
        <a:xfrm rot="0">
          <a:off x="0" y="0"/>
          <a:ext cx="0" cy="0"/>
          <a:chOff x="0" y="0"/>
          <a:chExt cx="0" cy="0"/>
        </a:xfrm>
      </p:grpSpPr>
      <p:sp>
        <p:nvSpPr>
          <p:cNvPr id="1049585" name=""/>
          <p:cNvSpPr/>
          <p:nvPr>
            <p:ph sz="full" idx="1"/>
          </p:nvPr>
        </p:nvSpPr>
        <p:spPr>
          <a:xfrm rot="0">
            <a:off x="457200" y="533400"/>
            <a:ext cx="8229600" cy="57912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lang="en-US"/>
              <a:t>b) Soft Diet</a:t>
            </a:r>
          </a:p>
          <a:p>
            <a:pPr indent="0" lvl="0" marL="0">
              <a:buNone/>
            </a:pPr>
            <a:r>
              <a:rPr altLang="en-US" lang="en-US"/>
              <a:t>Is divided into two major categories, both of which are nutritionally adequate and mostly used for transition from liquid to normal diet</a:t>
            </a:r>
          </a:p>
          <a:p>
            <a:pPr indent="0" lvl="0" marL="0">
              <a:buNone/>
            </a:pPr>
            <a:r>
              <a:rPr altLang="en-US" b="1" i="1" lang="en-US"/>
              <a:t>i) Digestive Soft Diet</a:t>
            </a:r>
          </a:p>
          <a:p>
            <a:pPr indent="0" lvl="0" marL="0">
              <a:buFont typeface="Wingdings" pitchFamily="2" charset="2"/>
              <a:buChar char="Ø"/>
            </a:pPr>
            <a:r>
              <a:rPr altLang="en-US" lang="en-US"/>
              <a:t>Food is easily digested and easily absorbed. Contains less fat, less fibre and no seasoning.</a:t>
            </a:r>
          </a:p>
          <a:p>
            <a:pPr indent="0" lvl="0" marL="0">
              <a:buFont typeface="Wingdings" pitchFamily="2" charset="2"/>
              <a:buChar char="Ø"/>
            </a:pPr>
            <a:r>
              <a:rPr altLang="en-US" lang="en-US"/>
              <a:t>Should contain protein but in less amounts</a:t>
            </a:r>
          </a:p>
          <a:p>
            <a:pPr indent="0" lvl="0" marL="0">
              <a:buNone/>
            </a:pPr>
            <a:r>
              <a:rPr altLang="en-US" b="1" i="1" lang="en-US"/>
              <a:t>ii) Mechanically Soft Diet</a:t>
            </a:r>
          </a:p>
          <a:p>
            <a:pPr indent="0" lvl="0" marL="0">
              <a:buFont typeface="Wingdings" pitchFamily="2" charset="2"/>
              <a:buChar char="Ø"/>
            </a:pPr>
            <a:r>
              <a:rPr altLang="en-US" lang="en-US"/>
              <a:t>L</a:t>
            </a:r>
            <a:r>
              <a:rPr altLang="en-US" lang="en-US"/>
              <a:t>ittle or no chewing is required.</a:t>
            </a:r>
          </a:p>
          <a:p>
            <a:pPr indent="0" lvl="0" marL="0">
              <a:buFont typeface="Wingdings" pitchFamily="2" charset="2"/>
              <a:buChar char="Ø"/>
            </a:pPr>
            <a:r>
              <a:rPr altLang="en-US" lang="en-US"/>
              <a:t>Used in patients with difficulty in chewing</a:t>
            </a:r>
          </a:p>
          <a:p>
            <a:pPr indent="0" lvl="0" marL="0">
              <a:buFont typeface="Wingdings" pitchFamily="2" charset="2"/>
              <a:buChar char="Ø"/>
            </a:pPr>
            <a:r>
              <a:rPr altLang="en-US" lang="en-US"/>
              <a:t>Foods are chopped or blended before being given to patients</a:t>
            </a:r>
          </a:p>
        </p:txBody>
      </p:sp>
    </p:spTree>
  </p:cSld>
  <p:clrMapOvr>
    <a:masterClrMapping/>
  </p:clrMapOvr>
  <p:transition spd="slow" advClick="1">
    <p:wheel spokes="1"/>
  </p:transition>
  <p:timing/>
</p:sld>
</file>

<file path=ppt/slides/slide708.xml><?xml version="1.0" encoding="utf-8"?>
<p:sld xmlns:a="http://schemas.openxmlformats.org/drawingml/2006/main" xmlns:r="http://schemas.openxmlformats.org/officeDocument/2006/relationships" xmlns:p="http://schemas.openxmlformats.org/presentationml/2006/main" showMasterSp="1">
  <p:cSld>
    <p:spTree>
      <p:nvGrpSpPr>
        <p:cNvPr id="1807" name=""/>
        <p:cNvGrpSpPr/>
        <p:nvPr/>
      </p:nvGrpSpPr>
      <p:grpSpPr>
        <a:xfrm rot="0">
          <a:off x="0" y="0"/>
          <a:ext cx="0" cy="0"/>
          <a:chOff x="0" y="0"/>
          <a:chExt cx="0" cy="0"/>
        </a:xfrm>
      </p:grpSpPr>
      <p:sp>
        <p:nvSpPr>
          <p:cNvPr id="1049586" name=""/>
          <p:cNvSpPr/>
          <p:nvPr>
            <p:ph sz="full" idx="1"/>
          </p:nvPr>
        </p:nvSpPr>
        <p:spPr>
          <a:xfrm rot="0">
            <a:off x="457200" y="914400"/>
            <a:ext cx="8229600" cy="54102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algn="ctr" indent="0" lvl="0" marL="0">
              <a:buNone/>
            </a:pPr>
            <a:r>
              <a:rPr altLang="en-US" b="1" lang="en-US"/>
              <a:t>2. MODIFICATION ACCORDING TO CONSTITUENT OF NUTRIENTS</a:t>
            </a:r>
          </a:p>
          <a:p>
            <a:pPr indent="0" lvl="0" marL="0">
              <a:buNone/>
            </a:pPr>
            <a:r>
              <a:rPr altLang="en-US" b="1" lang="en-US"/>
              <a:t>a) Carbohydrate Controlled Diet</a:t>
            </a:r>
          </a:p>
          <a:p>
            <a:pPr indent="0" lvl="0" marL="0">
              <a:buFont typeface="Wingdings" pitchFamily="2" charset="2"/>
              <a:buChar char="Ø"/>
            </a:pPr>
            <a:r>
              <a:rPr altLang="en-US" lang="en-US"/>
              <a:t>The amount of carbohydrates is reduced e.g. diabetes mellitus</a:t>
            </a:r>
          </a:p>
          <a:p>
            <a:pPr indent="0" lvl="0" marL="0">
              <a:buFont typeface="Wingdings" pitchFamily="2" charset="2"/>
              <a:buChar char="Ø"/>
            </a:pPr>
            <a:r>
              <a:rPr altLang="en-US" lang="en-US"/>
              <a:t>A specific amount is recommended in such patients depending on blood glucose</a:t>
            </a:r>
          </a:p>
          <a:p>
            <a:pPr indent="0" lvl="0" marL="0">
              <a:buFont typeface="Wingdings" pitchFamily="2" charset="2"/>
              <a:buChar char="Ø"/>
            </a:pPr>
            <a:r>
              <a:rPr altLang="en-US" lang="en-US"/>
              <a:t>Some carbohydrates may be restricted e.g.  In lactose intolerance</a:t>
            </a:r>
          </a:p>
        </p:txBody>
      </p:sp>
    </p:spTree>
  </p:cSld>
  <p:clrMapOvr>
    <a:masterClrMapping/>
  </p:clrMapOvr>
  <p:transition spd="slow" advClick="1">
    <p:wheel spokes="1"/>
  </p:transition>
  <p:timing/>
</p:sld>
</file>

<file path=ppt/slides/slide709.xml><?xml version="1.0" encoding="utf-8"?>
<p:sld xmlns:a="http://schemas.openxmlformats.org/drawingml/2006/main" xmlns:r="http://schemas.openxmlformats.org/officeDocument/2006/relationships" xmlns:p="http://schemas.openxmlformats.org/presentationml/2006/main" showMasterSp="1">
  <p:cSld>
    <p:spTree>
      <p:nvGrpSpPr>
        <p:cNvPr id="1808" name=""/>
        <p:cNvGrpSpPr/>
        <p:nvPr/>
      </p:nvGrpSpPr>
      <p:grpSpPr>
        <a:xfrm rot="0">
          <a:off x="0" y="0"/>
          <a:ext cx="0" cy="0"/>
          <a:chOff x="0" y="0"/>
          <a:chExt cx="0" cy="0"/>
        </a:xfrm>
      </p:grpSpPr>
      <p:sp>
        <p:nvSpPr>
          <p:cNvPr id="1049587" name=""/>
          <p:cNvSpPr/>
          <p:nvPr>
            <p:ph sz="full" idx="1"/>
          </p:nvPr>
        </p:nvSpPr>
        <p:spPr>
          <a:xfrm rot="0">
            <a:off x="457200" y="838200"/>
            <a:ext cx="8229600" cy="54864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lang="en-US"/>
              <a:t>b) Fat Controlled Diet</a:t>
            </a:r>
          </a:p>
          <a:p>
            <a:pPr indent="0" lvl="0" marL="0">
              <a:buFont typeface="Wingdings" pitchFamily="2" charset="2"/>
              <a:buChar char="Ø"/>
            </a:pPr>
            <a:r>
              <a:rPr altLang="en-US" lang="en-US"/>
              <a:t>A low fat diet contains very little or no fats</a:t>
            </a:r>
          </a:p>
          <a:p>
            <a:pPr indent="0" lvl="0" marL="0">
              <a:buFont typeface="Wingdings" pitchFamily="2" charset="2"/>
              <a:buChar char="Ø"/>
            </a:pPr>
            <a:r>
              <a:rPr altLang="en-US" lang="en-US"/>
              <a:t>Carbohydrates are given in such cases to provide energy</a:t>
            </a:r>
          </a:p>
          <a:p>
            <a:pPr indent="0" lvl="0" marL="0">
              <a:buFont typeface="Wingdings" pitchFamily="2" charset="2"/>
              <a:buChar char="Ø"/>
            </a:pPr>
            <a:r>
              <a:rPr altLang="en-US" lang="en-US"/>
              <a:t>A diet can also be modified in types of foods and patients are discouraged from taking saturated fats, which are common in animal fats as they increase risk of cardiovascular disease</a:t>
            </a:r>
          </a:p>
          <a:p>
            <a:pPr indent="0" lvl="0" marL="0">
              <a:buFont typeface="Wingdings" pitchFamily="2" charset="2"/>
              <a:buChar char="Ø"/>
            </a:pPr>
            <a:r>
              <a:rPr altLang="en-US" lang="en-US"/>
              <a:t>A high fat diet (ketogenic diet) contains high levels of fats is indicated for patients with seizures. It is unfit for patients with malabsorption and pancreatic disease. In such cases, a low fat diet is used</a:t>
            </a:r>
          </a:p>
        </p:txBody>
      </p:sp>
    </p:spTree>
  </p:cSld>
  <p:clrMapOvr>
    <a:masterClrMapping/>
  </p:clrMapOvr>
  <p:transition spd="slow" advClick="1">
    <p:wheel spokes="1"/>
  </p:transition>
  <p:timing/>
</p:sld>
</file>

<file path=ppt/slides/slide71.xml><?xml version="1.0" encoding="utf-8"?>
<p:sld xmlns:a="http://schemas.openxmlformats.org/drawingml/2006/main" xmlns:r="http://schemas.openxmlformats.org/officeDocument/2006/relationships" xmlns:p="http://schemas.openxmlformats.org/presentationml/2006/main" showMasterSp="1">
  <p:cSld>
    <p:spTree>
      <p:nvGrpSpPr>
        <p:cNvPr id="1153" name=""/>
        <p:cNvGrpSpPr/>
        <p:nvPr/>
      </p:nvGrpSpPr>
      <p:grpSpPr>
        <a:xfrm rot="0">
          <a:off x="0" y="0"/>
          <a:ext cx="0" cy="0"/>
          <a:chOff x="0" y="0"/>
          <a:chExt cx="0" cy="0"/>
        </a:xfrm>
      </p:grpSpPr>
      <p:sp>
        <p:nvSpPr>
          <p:cNvPr id="1048685" name=""/>
          <p:cNvSpPr/>
          <p:nvPr>
            <p:ph sz="full" idx="1"/>
          </p:nvPr>
        </p:nvSpPr>
        <p:spPr>
          <a:xfrm rot="0">
            <a:off x="457200" y="533400"/>
            <a:ext cx="8229600" cy="59436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eaLnBrk="1" hangingPunct="1" indent="0" latinLnBrk="1" lvl="0" marL="0">
              <a:buClr>
                <a:srgbClr val="DE6C36"/>
              </a:buClr>
              <a:buFont typeface="Arial" pitchFamily="0" charset="0"/>
              <a:buNone/>
            </a:pPr>
            <a:r>
              <a:rPr altLang="en-US" lang="en-US"/>
              <a:t>10. Nurses do not permit their names to be used in connection with the advertisement of products or with any other forms of self advertisement.</a:t>
            </a:r>
          </a:p>
          <a:p>
            <a:pPr eaLnBrk="1" hangingPunct="1" indent="0" latinLnBrk="1" lvl="0" marL="0">
              <a:buClr>
                <a:srgbClr val="DE6C36"/>
              </a:buClr>
              <a:buFont typeface="Arial" pitchFamily="0" charset="0"/>
              <a:buNone/>
            </a:pPr>
            <a:endParaRPr altLang="en-US" lang="en-US"/>
          </a:p>
          <a:p>
            <a:pPr eaLnBrk="1" hangingPunct="1" indent="0" latinLnBrk="1" lvl="0" marL="0">
              <a:buClr>
                <a:srgbClr val="DE6C36"/>
              </a:buClr>
              <a:buFont typeface="Arial" pitchFamily="0" charset="0"/>
              <a:buNone/>
            </a:pPr>
            <a:r>
              <a:rPr altLang="en-US" lang="en-US"/>
              <a:t>11. The nurse co-operates with and maintains harmonious relationships with members of other professions and with nursing colleagues.</a:t>
            </a:r>
          </a:p>
          <a:p>
            <a:pPr eaLnBrk="1" hangingPunct="1" indent="0" latinLnBrk="1" lvl="0" marL="0">
              <a:buClr>
                <a:srgbClr val="DE6C36"/>
              </a:buClr>
              <a:buFont typeface="Arial" pitchFamily="0" charset="0"/>
              <a:buNone/>
            </a:pPr>
            <a:endParaRPr altLang="en-US" lang="en-US"/>
          </a:p>
          <a:p>
            <a:pPr eaLnBrk="1" hangingPunct="1" indent="0" latinLnBrk="1" lvl="0" marL="0">
              <a:buClr>
                <a:srgbClr val="DE6C36"/>
              </a:buClr>
              <a:buFont typeface="Arial" pitchFamily="0" charset="0"/>
              <a:buNone/>
            </a:pPr>
            <a:r>
              <a:rPr altLang="en-US" lang="en-US"/>
              <a:t>12. The nurse adheres to standards of personal ethics which reflect credit upon the profession.</a:t>
            </a:r>
          </a:p>
          <a:p>
            <a:pPr eaLnBrk="1" hangingPunct="1" indent="0" latinLnBrk="1" lvl="0" marL="0">
              <a:buClr>
                <a:srgbClr val="DE6C36"/>
              </a:buClr>
              <a:buFont typeface="Arial" pitchFamily="0" charset="0"/>
              <a:buNone/>
            </a:pPr>
            <a:endParaRPr altLang="en-US" lang="en-US"/>
          </a:p>
          <a:p>
            <a:pPr eaLnBrk="1" hangingPunct="1" indent="0" latinLnBrk="1" lvl="0" marL="0">
              <a:buClr>
                <a:srgbClr val="DE6C36"/>
              </a:buClr>
              <a:buFont typeface="Arial" pitchFamily="0" charset="0"/>
              <a:buNone/>
            </a:pPr>
            <a:r>
              <a:rPr altLang="en-US" lang="en-US"/>
              <a:t>13. The nurse should not accept tips or gifts from patients</a:t>
            </a:r>
          </a:p>
          <a:p>
            <a:pPr eaLnBrk="1" hangingPunct="1" indent="0" latinLnBrk="1" lvl="0" marL="0">
              <a:buClr>
                <a:srgbClr val="DE6C36"/>
              </a:buClr>
            </a:pPr>
            <a:endParaRPr altLang="en-US" lang="en-US"/>
          </a:p>
        </p:txBody>
      </p:sp>
    </p:spTree>
  </p:cSld>
  <p:clrMapOvr>
    <a:masterClrMapping/>
  </p:clrMapOvr>
  <p:transition spd="slow" advClick="1">
    <p:wheel spokes="1"/>
  </p:transition>
  <p:timing/>
</p:sld>
</file>

<file path=ppt/slides/slide710.xml><?xml version="1.0" encoding="utf-8"?>
<p:sld xmlns:a="http://schemas.openxmlformats.org/drawingml/2006/main" xmlns:r="http://schemas.openxmlformats.org/officeDocument/2006/relationships" xmlns:p="http://schemas.openxmlformats.org/presentationml/2006/main" showMasterSp="1">
  <p:cSld>
    <p:spTree>
      <p:nvGrpSpPr>
        <p:cNvPr id="1809" name=""/>
        <p:cNvGrpSpPr/>
        <p:nvPr/>
      </p:nvGrpSpPr>
      <p:grpSpPr>
        <a:xfrm rot="0">
          <a:off x="0" y="0"/>
          <a:ext cx="0" cy="0"/>
          <a:chOff x="0" y="0"/>
          <a:chExt cx="0" cy="0"/>
        </a:xfrm>
      </p:grpSpPr>
      <p:sp>
        <p:nvSpPr>
          <p:cNvPr id="1049588" name=""/>
          <p:cNvSpPr/>
          <p:nvPr>
            <p:ph sz="full" idx="1"/>
          </p:nvPr>
        </p:nvSpPr>
        <p:spPr>
          <a:xfrm rot="0">
            <a:off x="457200" y="1143000"/>
            <a:ext cx="8229600" cy="51816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lang="en-US"/>
              <a:t>c) Protein Modified Diet</a:t>
            </a:r>
          </a:p>
          <a:p>
            <a:pPr indent="0" lvl="0" marL="0">
              <a:buFont typeface="Wingdings" pitchFamily="2" charset="2"/>
              <a:buChar char="Ø"/>
            </a:pPr>
            <a:r>
              <a:rPr altLang="en-US" lang="en-US"/>
              <a:t>H</a:t>
            </a:r>
            <a:r>
              <a:rPr altLang="en-US" lang="en-US"/>
              <a:t>igh protein diet used in patients  who require tissue repair or those in active growth (children, neonates, adolescence), patients with burns and those who have undergone major surgery</a:t>
            </a:r>
          </a:p>
          <a:p>
            <a:pPr indent="0" lvl="0" marL="0">
              <a:buFont typeface="Wingdings" pitchFamily="2" charset="2"/>
              <a:buChar char="Ø"/>
            </a:pPr>
            <a:r>
              <a:rPr altLang="en-US" lang="en-US"/>
              <a:t>Low protein diet (restricted protein diet) mostly prescribed in patients with liver and some kidney disorders</a:t>
            </a:r>
          </a:p>
          <a:p>
            <a:pPr indent="0" lvl="0" marL="0">
              <a:buFont typeface="Wingdings" pitchFamily="2" charset="2"/>
              <a:buChar char="Ø"/>
            </a:pPr>
            <a:r>
              <a:rPr altLang="en-US" lang="en-US"/>
              <a:t>A specific type of protein may also be restricted in some conditions e.g. gluten in cases of celiac disease</a:t>
            </a:r>
          </a:p>
        </p:txBody>
      </p:sp>
    </p:spTree>
  </p:cSld>
  <p:clrMapOvr>
    <a:masterClrMapping/>
  </p:clrMapOvr>
  <p:transition spd="slow" advClick="1">
    <p:wheel spokes="1"/>
  </p:transition>
  <p:timing/>
</p:sld>
</file>

<file path=ppt/slides/slide711.xml><?xml version="1.0" encoding="utf-8"?>
<p:sld xmlns:a="http://schemas.openxmlformats.org/drawingml/2006/main" xmlns:r="http://schemas.openxmlformats.org/officeDocument/2006/relationships" xmlns:p="http://schemas.openxmlformats.org/presentationml/2006/main" showMasterSp="1">
  <p:cSld>
    <p:spTree>
      <p:nvGrpSpPr>
        <p:cNvPr id="1810" name=""/>
        <p:cNvGrpSpPr/>
        <p:nvPr/>
      </p:nvGrpSpPr>
      <p:grpSpPr>
        <a:xfrm rot="0">
          <a:off x="0" y="0"/>
          <a:ext cx="0" cy="0"/>
          <a:chOff x="0" y="0"/>
          <a:chExt cx="0" cy="0"/>
        </a:xfrm>
      </p:grpSpPr>
      <p:sp>
        <p:nvSpPr>
          <p:cNvPr id="1049589" name=""/>
          <p:cNvSpPr/>
          <p:nvPr>
            <p:ph sz="full" idx="1"/>
          </p:nvPr>
        </p:nvSpPr>
        <p:spPr>
          <a:xfrm rot="0">
            <a:off x="457200" y="762000"/>
            <a:ext cx="8229600" cy="55626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lang="en-US"/>
              <a:t>d) Electrolyte Modified Diet</a:t>
            </a:r>
          </a:p>
          <a:p>
            <a:pPr indent="0" lvl="0" marL="0">
              <a:buNone/>
            </a:pPr>
            <a:r>
              <a:rPr altLang="en-US" b="1" i="1" lang="en-US"/>
              <a:t>i) Sodium Restricted Diet</a:t>
            </a:r>
          </a:p>
          <a:p>
            <a:pPr indent="0" lvl="0" marL="0">
              <a:buNone/>
            </a:pPr>
            <a:r>
              <a:rPr altLang="en-US" lang="en-US"/>
              <a:t>I</a:t>
            </a:r>
            <a:r>
              <a:rPr altLang="en-US" lang="en-US"/>
              <a:t>ndicated in patients with cardiovascular disease and renal disease</a:t>
            </a:r>
          </a:p>
          <a:p>
            <a:pPr indent="0" lvl="0" marL="0">
              <a:buNone/>
            </a:pPr>
            <a:r>
              <a:rPr altLang="en-US" i="1" lang="en-US"/>
              <a:t>Mild Restrictions</a:t>
            </a:r>
          </a:p>
          <a:p>
            <a:pPr indent="0" lvl="0" marL="0">
              <a:buFont typeface="Wingdings" pitchFamily="2" charset="2"/>
              <a:buChar char="Ø"/>
            </a:pPr>
            <a:r>
              <a:rPr altLang="en-US" lang="en-US"/>
              <a:t>Patient should take 3000 – 4000 mls/day</a:t>
            </a:r>
          </a:p>
          <a:p>
            <a:pPr indent="0" lvl="0" marL="0">
              <a:buFont typeface="Wingdings" pitchFamily="2" charset="2"/>
              <a:buChar char="Ø"/>
            </a:pPr>
            <a:r>
              <a:rPr altLang="en-US" lang="en-US"/>
              <a:t>Salt can be added when cooking in little amount. No salt addition on the table</a:t>
            </a:r>
          </a:p>
          <a:p>
            <a:pPr indent="0" lvl="0" marL="0">
              <a:buNone/>
            </a:pPr>
            <a:r>
              <a:rPr altLang="en-US" i="1" lang="en-US"/>
              <a:t>Moderate Restrictions</a:t>
            </a:r>
          </a:p>
          <a:p>
            <a:pPr indent="0" lvl="0" marL="0">
              <a:buFont typeface="Wingdings" pitchFamily="2" charset="2"/>
              <a:buChar char="Ø"/>
            </a:pPr>
            <a:r>
              <a:rPr altLang="en-US" lang="en-US"/>
              <a:t>Patient should take 1000 – 2000 mls/day</a:t>
            </a:r>
          </a:p>
          <a:p>
            <a:pPr indent="0" lvl="0" marL="0">
              <a:buFont typeface="Wingdings" pitchFamily="2" charset="2"/>
              <a:buChar char="Ø"/>
            </a:pPr>
            <a:r>
              <a:rPr altLang="en-US" lang="en-US"/>
              <a:t>No salt should be added while cooking nor on the table</a:t>
            </a:r>
          </a:p>
        </p:txBody>
      </p:sp>
    </p:spTree>
  </p:cSld>
  <p:clrMapOvr>
    <a:masterClrMapping/>
  </p:clrMapOvr>
  <p:transition spd="slow" advClick="1">
    <p:wheel spokes="1"/>
  </p:transition>
  <p:timing/>
</p:sld>
</file>

<file path=ppt/slides/slide712.xml><?xml version="1.0" encoding="utf-8"?>
<p:sld xmlns:a="http://schemas.openxmlformats.org/drawingml/2006/main" xmlns:r="http://schemas.openxmlformats.org/officeDocument/2006/relationships" xmlns:p="http://schemas.openxmlformats.org/presentationml/2006/main" showMasterSp="1">
  <p:cSld>
    <p:spTree>
      <p:nvGrpSpPr>
        <p:cNvPr id="1811" name=""/>
        <p:cNvGrpSpPr/>
        <p:nvPr/>
      </p:nvGrpSpPr>
      <p:grpSpPr>
        <a:xfrm rot="0">
          <a:off x="0" y="0"/>
          <a:ext cx="0" cy="0"/>
          <a:chOff x="0" y="0"/>
          <a:chExt cx="0" cy="0"/>
        </a:xfrm>
      </p:grpSpPr>
      <p:sp>
        <p:nvSpPr>
          <p:cNvPr id="1049590" name=""/>
          <p:cNvSpPr/>
          <p:nvPr>
            <p:ph sz="full" idx="1"/>
          </p:nvPr>
        </p:nvSpPr>
        <p:spPr>
          <a:xfrm rot="0">
            <a:off x="457200" y="457200"/>
            <a:ext cx="8229600" cy="58674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i="1" lang="en-US"/>
              <a:t>Strict Restrictions</a:t>
            </a:r>
          </a:p>
          <a:p>
            <a:pPr indent="0" lvl="0" marL="0">
              <a:buFont typeface="Wingdings" pitchFamily="2" charset="2"/>
              <a:buChar char="Ø"/>
            </a:pPr>
            <a:r>
              <a:rPr altLang="en-US" lang="en-US"/>
              <a:t>Patient shouldn’t take more than 50 mls. No salt addition to food and any salty foods are eliminated from the diet</a:t>
            </a:r>
          </a:p>
          <a:p>
            <a:pPr indent="0" lvl="0" marL="0">
              <a:buFont typeface="Wingdings" pitchFamily="2" charset="2"/>
              <a:buChar char="Ø"/>
            </a:pPr>
            <a:r>
              <a:rPr altLang="en-US" lang="en-US"/>
              <a:t>Used in severe hypertension</a:t>
            </a:r>
          </a:p>
          <a:p>
            <a:pPr indent="0" lvl="0" marL="0">
              <a:buNone/>
            </a:pPr>
            <a:r>
              <a:rPr altLang="en-US" b="1" i="1" lang="en-US"/>
              <a:t>ii) Calcium Modified Diet</a:t>
            </a:r>
          </a:p>
          <a:p>
            <a:pPr indent="0" lvl="0" marL="0">
              <a:buFont typeface="Wingdings" pitchFamily="2" charset="2"/>
              <a:buChar char="Ø"/>
            </a:pPr>
            <a:r>
              <a:rPr altLang="en-US" lang="en-US"/>
              <a:t>It is increased in osteoporosis and reduced in urinary tract stones e.g. renal stones</a:t>
            </a:r>
          </a:p>
          <a:p>
            <a:pPr indent="0" lvl="0" marL="0">
              <a:buNone/>
            </a:pPr>
            <a:r>
              <a:rPr altLang="en-US" b="1" i="1" lang="en-US"/>
              <a:t>iii) Phosphorus Modified Diet</a:t>
            </a:r>
          </a:p>
          <a:p>
            <a:pPr indent="0" lvl="0" marL="0">
              <a:buFont typeface="Wingdings" pitchFamily="2" charset="2"/>
              <a:buChar char="Ø"/>
            </a:pPr>
            <a:r>
              <a:rPr altLang="en-US" lang="en-US"/>
              <a:t>It is reduced in patients with renal failure</a:t>
            </a:r>
          </a:p>
          <a:p>
            <a:pPr indent="0" lvl="0" marL="0">
              <a:buNone/>
            </a:pPr>
            <a:r>
              <a:rPr altLang="en-US" b="1" i="1" lang="en-US"/>
              <a:t>iv) Potassium Modified Diet</a:t>
            </a:r>
          </a:p>
          <a:p>
            <a:pPr indent="0" lvl="0" marL="0">
              <a:buFont typeface="Wingdings" pitchFamily="2" charset="2"/>
              <a:buChar char="Ø"/>
            </a:pPr>
            <a:r>
              <a:rPr altLang="en-US" lang="en-US"/>
              <a:t>Increased in patients taking diuretics and reduced in patients with kidney failure</a:t>
            </a:r>
          </a:p>
        </p:txBody>
      </p:sp>
    </p:spTree>
  </p:cSld>
  <p:clrMapOvr>
    <a:masterClrMapping/>
  </p:clrMapOvr>
  <p:transition spd="slow" advClick="1">
    <p:wheel spokes="1"/>
  </p:transition>
  <p:timing/>
</p:sld>
</file>

<file path=ppt/slides/slide713.xml><?xml version="1.0" encoding="utf-8"?>
<p:sld xmlns:a="http://schemas.openxmlformats.org/drawingml/2006/main" xmlns:r="http://schemas.openxmlformats.org/officeDocument/2006/relationships" xmlns:p="http://schemas.openxmlformats.org/presentationml/2006/main" showMasterSp="1">
  <p:cSld>
    <p:spTree>
      <p:nvGrpSpPr>
        <p:cNvPr id="1812" name=""/>
        <p:cNvGrpSpPr/>
        <p:nvPr/>
      </p:nvGrpSpPr>
      <p:grpSpPr>
        <a:xfrm rot="0">
          <a:off x="0" y="0"/>
          <a:ext cx="0" cy="0"/>
          <a:chOff x="0" y="0"/>
          <a:chExt cx="0" cy="0"/>
        </a:xfrm>
      </p:grpSpPr>
      <p:sp>
        <p:nvSpPr>
          <p:cNvPr id="1049591" name=""/>
          <p:cNvSpPr/>
          <p:nvPr>
            <p:ph sz="full" idx="1"/>
          </p:nvPr>
        </p:nvSpPr>
        <p:spPr>
          <a:xfrm rot="0">
            <a:off x="457200" y="457200"/>
            <a:ext cx="8229600" cy="58674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lang="en-US"/>
              <a:t>e) Fibre Modified Diet</a:t>
            </a:r>
          </a:p>
          <a:p>
            <a:pPr indent="0" lvl="0" marL="0">
              <a:buFont typeface="Wingdings" pitchFamily="2" charset="2"/>
              <a:buChar char="Ø"/>
            </a:pPr>
            <a:r>
              <a:rPr altLang="en-US" lang="en-US"/>
              <a:t>Can be high fibre diet (high fibre content) or low fibre diet (low fibre content).</a:t>
            </a:r>
          </a:p>
          <a:p>
            <a:pPr indent="0" lvl="0" marL="0">
              <a:buFont typeface="Wingdings" pitchFamily="2" charset="2"/>
              <a:buChar char="Ø"/>
            </a:pPr>
            <a:r>
              <a:rPr altLang="en-US" lang="en-US"/>
              <a:t>Soluble fibre decreases amounts of cholesterol in blood and reduce transit time while insoluble fibre increases bulk in stool while increasing peristalsis</a:t>
            </a:r>
          </a:p>
          <a:p>
            <a:pPr indent="0" lvl="0" marL="0">
              <a:buFont typeface="Wingdings" pitchFamily="2" charset="2"/>
              <a:buChar char="Ø"/>
            </a:pPr>
            <a:r>
              <a:rPr altLang="en-US" lang="en-US"/>
              <a:t>Low fibre diet is less stimulating to the GIT. Indicated in severe diarrhea and post – operatively</a:t>
            </a:r>
          </a:p>
          <a:p>
            <a:pPr indent="0" lvl="0" marL="0">
              <a:buNone/>
            </a:pPr>
            <a:r>
              <a:rPr altLang="en-US" b="1" lang="en-US"/>
              <a:t>f) Bland Diet</a:t>
            </a:r>
          </a:p>
          <a:p>
            <a:pPr indent="0" lvl="0" marL="0">
              <a:buFont typeface="Wingdings" pitchFamily="2" charset="2"/>
              <a:buChar char="Ø"/>
            </a:pPr>
            <a:r>
              <a:rPr altLang="en-US" lang="en-US"/>
              <a:t>Indicated in patients with peptic ulcer disease (PUD) and gastritis. </a:t>
            </a:r>
          </a:p>
          <a:p>
            <a:pPr indent="0" lvl="0" marL="0">
              <a:buFont typeface="Wingdings" pitchFamily="2" charset="2"/>
              <a:buChar char="Ø"/>
            </a:pPr>
            <a:r>
              <a:rPr altLang="en-US" lang="en-US"/>
              <a:t>It is high in calories but limits foods that stimulate gastro – intestinal tract to produce more acid</a:t>
            </a:r>
          </a:p>
          <a:p>
            <a:pPr indent="0" lvl="0" marL="0">
              <a:buFont typeface="Wingdings" pitchFamily="2" charset="2"/>
              <a:buChar char="Ø"/>
            </a:pPr>
            <a:endParaRPr altLang="en-US" lang="en-US"/>
          </a:p>
        </p:txBody>
      </p:sp>
    </p:spTree>
  </p:cSld>
  <p:clrMapOvr>
    <a:masterClrMapping/>
  </p:clrMapOvr>
  <p:transition spd="slow" advClick="1">
    <p:wheel spokes="1"/>
  </p:transition>
  <p:timing/>
</p:sld>
</file>

<file path=ppt/slides/slide714.xml><?xml version="1.0" encoding="utf-8"?>
<p:sld xmlns:a="http://schemas.openxmlformats.org/drawingml/2006/main" xmlns:r="http://schemas.openxmlformats.org/officeDocument/2006/relationships" xmlns:p="http://schemas.openxmlformats.org/presentationml/2006/main" showMasterSp="1">
  <p:cSld>
    <p:spTree>
      <p:nvGrpSpPr>
        <p:cNvPr id="1813" name=""/>
        <p:cNvGrpSpPr/>
        <p:nvPr/>
      </p:nvGrpSpPr>
      <p:grpSpPr>
        <a:xfrm rot="0">
          <a:off x="0" y="0"/>
          <a:ext cx="0" cy="0"/>
          <a:chOff x="0" y="0"/>
          <a:chExt cx="0" cy="0"/>
        </a:xfrm>
      </p:grpSpPr>
      <p:sp>
        <p:nvSpPr>
          <p:cNvPr id="1049592" name=""/>
          <p:cNvSpPr/>
          <p:nvPr>
            <p:ph sz="full" idx="1"/>
          </p:nvPr>
        </p:nvSpPr>
        <p:spPr>
          <a:xfrm rot="0">
            <a:off x="457200" y="609600"/>
            <a:ext cx="8229600" cy="57150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algn="ctr" indent="0" lvl="0" marL="0">
              <a:buNone/>
            </a:pPr>
            <a:r>
              <a:rPr altLang="en-US" b="1" lang="en-US"/>
              <a:t>3. MODIFICATION ACCORDING TO ENERGY CONTENT</a:t>
            </a:r>
          </a:p>
          <a:p>
            <a:pPr indent="0" lvl="0" marL="0">
              <a:buNone/>
            </a:pPr>
            <a:r>
              <a:rPr altLang="en-US" b="1" lang="en-US"/>
              <a:t>a) High Calorie Diet</a:t>
            </a:r>
          </a:p>
          <a:p>
            <a:pPr indent="0" lvl="0" marL="0">
              <a:buFont typeface="Wingdings" pitchFamily="2" charset="2"/>
              <a:buChar char="Ø"/>
            </a:pPr>
            <a:r>
              <a:rPr altLang="en-US" lang="en-US"/>
              <a:t>Used for under nourished patients and those with increased thyroid function</a:t>
            </a:r>
          </a:p>
          <a:p>
            <a:pPr indent="0" lvl="0" marL="0">
              <a:buFont typeface="Wingdings" pitchFamily="2" charset="2"/>
              <a:buChar char="Ø"/>
            </a:pPr>
            <a:r>
              <a:rPr altLang="en-US" lang="en-US"/>
              <a:t>Indicated in patients with burns and those undergoing major surgery since they need extra sources of energy</a:t>
            </a:r>
          </a:p>
          <a:p>
            <a:pPr indent="0" lvl="0" marL="0">
              <a:buFont typeface="Wingdings" pitchFamily="2" charset="2"/>
              <a:buChar char="Ø"/>
            </a:pPr>
            <a:r>
              <a:rPr altLang="en-US" lang="en-US"/>
              <a:t>Has high contents of all nutrients</a:t>
            </a:r>
          </a:p>
          <a:p>
            <a:pPr indent="0" lvl="0" marL="0">
              <a:buNone/>
            </a:pPr>
            <a:endParaRPr altLang="en-US" lang="en-US"/>
          </a:p>
          <a:p>
            <a:pPr indent="0" lvl="0" marL="0">
              <a:buNone/>
            </a:pPr>
            <a:r>
              <a:rPr altLang="en-US" b="1" lang="en-US"/>
              <a:t>b) Low Calorie Diet</a:t>
            </a:r>
          </a:p>
          <a:p>
            <a:pPr indent="0" lvl="0" marL="0">
              <a:buFont typeface="Wingdings" pitchFamily="2" charset="2"/>
              <a:buChar char="Ø"/>
            </a:pPr>
            <a:r>
              <a:rPr altLang="en-US" lang="en-US"/>
              <a:t>Used to reduce weight especially in obese patients</a:t>
            </a:r>
          </a:p>
          <a:p>
            <a:pPr indent="0" lvl="0" marL="0">
              <a:buFont typeface="Wingdings" pitchFamily="2" charset="2"/>
              <a:buChar char="Ø"/>
            </a:pPr>
            <a:r>
              <a:rPr altLang="en-US" lang="en-US"/>
              <a:t>Has low contents of all nutrients</a:t>
            </a:r>
          </a:p>
        </p:txBody>
      </p:sp>
    </p:spTree>
  </p:cSld>
  <p:clrMapOvr>
    <a:masterClrMapping/>
  </p:clrMapOvr>
  <p:transition spd="slow" advClick="1">
    <p:wheel spokes="1"/>
  </p:transition>
  <p:timing/>
</p:sld>
</file>

<file path=ppt/slides/slide715.xml><?xml version="1.0" encoding="utf-8"?>
<p:sld xmlns:a="http://schemas.openxmlformats.org/drawingml/2006/main" xmlns:r="http://schemas.openxmlformats.org/officeDocument/2006/relationships" xmlns:p="http://schemas.openxmlformats.org/presentationml/2006/main" showMasterSp="1">
  <p:cSld>
    <p:spTree>
      <p:nvGrpSpPr>
        <p:cNvPr id="1814" name=""/>
        <p:cNvGrpSpPr/>
        <p:nvPr/>
      </p:nvGrpSpPr>
      <p:grpSpPr>
        <a:xfrm rot="0">
          <a:off x="0" y="0"/>
          <a:ext cx="0" cy="0"/>
          <a:chOff x="0" y="0"/>
          <a:chExt cx="0" cy="0"/>
        </a:xfrm>
      </p:grpSpPr>
      <p:sp>
        <p:nvSpPr>
          <p:cNvPr id="1049593" name=""/>
          <p:cNvSpPr/>
          <p:nvPr>
            <p:ph sz="full" idx="1"/>
          </p:nvPr>
        </p:nvSpPr>
        <p:spPr>
          <a:xfrm rot="0">
            <a:off x="457200" y="1219200"/>
            <a:ext cx="8229600" cy="51054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algn="ctr" indent="0" lvl="0" marL="0">
              <a:buNone/>
            </a:pPr>
            <a:r>
              <a:rPr altLang="en-US" b="1" lang="en-US"/>
              <a:t>METHODS OF FEEDING PATIENTS</a:t>
            </a:r>
          </a:p>
          <a:p>
            <a:pPr indent="0" lvl="0" marL="0">
              <a:buNone/>
            </a:pPr>
            <a:r>
              <a:rPr altLang="en-US" b="1" lang="en-US"/>
              <a:t>i) Self Feeding</a:t>
            </a:r>
          </a:p>
          <a:p>
            <a:pPr indent="0" lvl="0" marL="0">
              <a:buFont typeface="Wingdings" pitchFamily="2" charset="2"/>
              <a:buChar char="Ø"/>
            </a:pPr>
            <a:r>
              <a:rPr altLang="en-US" lang="en-US"/>
              <a:t>Patient is served but feeds self</a:t>
            </a:r>
          </a:p>
          <a:p>
            <a:pPr indent="0" lvl="0" marL="0">
              <a:buNone/>
            </a:pPr>
            <a:endParaRPr altLang="en-US" lang="en-US"/>
          </a:p>
          <a:p>
            <a:pPr indent="0" lvl="0" marL="0">
              <a:buNone/>
            </a:pPr>
            <a:r>
              <a:rPr altLang="en-US" b="1" lang="en-US"/>
              <a:t>ii) Oral Feeding</a:t>
            </a:r>
          </a:p>
          <a:p>
            <a:pPr indent="0" lvl="0" marL="0">
              <a:buFont typeface="Wingdings" pitchFamily="2" charset="2"/>
              <a:buChar char="Ø"/>
            </a:pPr>
            <a:r>
              <a:rPr altLang="en-US" lang="en-US"/>
              <a:t>Patient unable to feed self but can swallow. They are therefore assisted during feeds</a:t>
            </a:r>
          </a:p>
          <a:p>
            <a:pPr indent="0" lvl="0" marL="0"/>
            <a:endParaRPr altLang="en-US" lang="en-US"/>
          </a:p>
        </p:txBody>
      </p:sp>
    </p:spTree>
  </p:cSld>
  <p:clrMapOvr>
    <a:masterClrMapping/>
  </p:clrMapOvr>
  <p:transition spd="slow" advClick="1">
    <p:wheel spokes="1"/>
  </p:transition>
  <p:timing/>
</p:sld>
</file>

<file path=ppt/slides/slide716.xml><?xml version="1.0" encoding="utf-8"?>
<p:sld xmlns:a="http://schemas.openxmlformats.org/drawingml/2006/main" xmlns:r="http://schemas.openxmlformats.org/officeDocument/2006/relationships" xmlns:p="http://schemas.openxmlformats.org/presentationml/2006/main" showMasterSp="1">
  <p:cSld>
    <p:spTree>
      <p:nvGrpSpPr>
        <p:cNvPr id="1815" name=""/>
        <p:cNvGrpSpPr/>
        <p:nvPr/>
      </p:nvGrpSpPr>
      <p:grpSpPr>
        <a:xfrm rot="0">
          <a:off x="0" y="0"/>
          <a:ext cx="0" cy="0"/>
          <a:chOff x="0" y="0"/>
          <a:chExt cx="0" cy="0"/>
        </a:xfrm>
      </p:grpSpPr>
      <p:sp>
        <p:nvSpPr>
          <p:cNvPr id="1049594" name=""/>
          <p:cNvSpPr/>
          <p:nvPr>
            <p:ph sz="full" idx="1"/>
          </p:nvPr>
        </p:nvSpPr>
        <p:spPr>
          <a:xfrm rot="0">
            <a:off x="457200" y="1143000"/>
            <a:ext cx="8229600" cy="51816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lang="en-US"/>
              <a:t>iii) Tube Feeding</a:t>
            </a:r>
          </a:p>
          <a:p>
            <a:pPr indent="0" lvl="0" marL="0">
              <a:buFont typeface="Wingdings" pitchFamily="2" charset="2"/>
              <a:buChar char="Ø"/>
            </a:pPr>
            <a:r>
              <a:rPr altLang="en-US" lang="en-US"/>
              <a:t>Feeding is through a tube inserted through the nose or abdomen to GIT (nasal – gastric; nasal – jejunal, gastrostomy) </a:t>
            </a:r>
          </a:p>
          <a:p>
            <a:pPr indent="0" lvl="0" marL="0">
              <a:buFont typeface="Wingdings" pitchFamily="2" charset="2"/>
              <a:buChar char="Ø"/>
            </a:pPr>
            <a:r>
              <a:rPr altLang="en-US" lang="en-US"/>
              <a:t>Indicated in patients unable to swallow for various reasons</a:t>
            </a:r>
          </a:p>
          <a:p>
            <a:pPr indent="0" lvl="0" marL="0">
              <a:buNone/>
            </a:pPr>
            <a:endParaRPr altLang="en-US" lang="en-US"/>
          </a:p>
          <a:p>
            <a:pPr indent="0" lvl="0" marL="0">
              <a:buNone/>
            </a:pPr>
            <a:r>
              <a:rPr altLang="en-US" b="1" lang="en-US"/>
              <a:t>iv)Parenteral Feeding</a:t>
            </a:r>
          </a:p>
          <a:p>
            <a:pPr indent="0" lvl="0" marL="0">
              <a:buFont typeface="Wingdings" pitchFamily="2" charset="2"/>
              <a:buChar char="Ø"/>
            </a:pPr>
            <a:r>
              <a:rPr altLang="en-US" lang="en-US"/>
              <a:t>Feeding via intravenous route</a:t>
            </a:r>
          </a:p>
          <a:p>
            <a:pPr indent="0" lvl="0" marL="0">
              <a:buFont typeface="Wingdings" pitchFamily="2" charset="2"/>
              <a:buChar char="Ø"/>
            </a:pPr>
            <a:endParaRPr altLang="en-US" lang="en-US"/>
          </a:p>
        </p:txBody>
      </p:sp>
    </p:spTree>
  </p:cSld>
  <p:clrMapOvr>
    <a:masterClrMapping/>
  </p:clrMapOvr>
  <p:transition spd="slow" advClick="1">
    <p:wheel spokes="1"/>
  </p:transition>
  <p:timing/>
</p:sld>
</file>

<file path=ppt/slides/slide717.xml><?xml version="1.0" encoding="utf-8"?>
<p:sld xmlns:a="http://schemas.openxmlformats.org/drawingml/2006/main" xmlns:r="http://schemas.openxmlformats.org/officeDocument/2006/relationships" xmlns:p="http://schemas.openxmlformats.org/presentationml/2006/main" showMasterSp="1">
  <p:cSld>
    <p:spTree>
      <p:nvGrpSpPr>
        <p:cNvPr id="1816" name=""/>
        <p:cNvGrpSpPr/>
        <p:nvPr/>
      </p:nvGrpSpPr>
      <p:grpSpPr>
        <a:xfrm rot="0">
          <a:off x="0" y="0"/>
          <a:ext cx="0" cy="0"/>
          <a:chOff x="0" y="0"/>
          <a:chExt cx="0" cy="0"/>
        </a:xfrm>
      </p:grpSpPr>
      <p:sp>
        <p:nvSpPr>
          <p:cNvPr id="1049595" name=""/>
          <p:cNvSpPr/>
          <p:nvPr>
            <p:ph sz="full" idx="1"/>
          </p:nvPr>
        </p:nvSpPr>
        <p:spPr>
          <a:xfrm rot="0">
            <a:off x="457200" y="1219200"/>
            <a:ext cx="8229600" cy="51054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lang="en-US"/>
              <a:t>Points to Consider before Feeding Patients</a:t>
            </a:r>
          </a:p>
          <a:p>
            <a:pPr indent="0" lvl="0" marL="0">
              <a:buFont typeface="Wingdings" pitchFamily="2" charset="2"/>
              <a:buChar char="Ø"/>
            </a:pPr>
            <a:r>
              <a:rPr altLang="en-US" lang="en-US"/>
              <a:t>Make patients comfortable</a:t>
            </a:r>
          </a:p>
          <a:p>
            <a:pPr indent="0" lvl="0" marL="0">
              <a:buFont typeface="Wingdings" pitchFamily="2" charset="2"/>
              <a:buChar char="Ø"/>
            </a:pPr>
            <a:r>
              <a:rPr altLang="en-US" lang="en-US"/>
              <a:t>Give a bedpan or urinal before meals to prevent interruption</a:t>
            </a:r>
          </a:p>
          <a:p>
            <a:pPr indent="0" lvl="0" marL="0">
              <a:buFont typeface="Wingdings" pitchFamily="2" charset="2"/>
              <a:buChar char="Ø"/>
            </a:pPr>
            <a:r>
              <a:rPr altLang="en-US" lang="en-US"/>
              <a:t>Cover any wounds, blood or urine bags</a:t>
            </a:r>
          </a:p>
          <a:p>
            <a:pPr indent="0" lvl="0" marL="0">
              <a:buFont typeface="Wingdings" pitchFamily="2" charset="2"/>
              <a:buChar char="Ø"/>
            </a:pPr>
            <a:r>
              <a:rPr altLang="en-US" lang="en-US"/>
              <a:t>Remove all unnecessary items</a:t>
            </a:r>
          </a:p>
          <a:p>
            <a:pPr indent="0" lvl="0" marL="0">
              <a:buFont typeface="Wingdings" pitchFamily="2" charset="2"/>
              <a:buChar char="Ø"/>
            </a:pPr>
            <a:r>
              <a:rPr altLang="en-US" lang="en-US"/>
              <a:t>Avoid unpleasant drugs or painful injections during meals</a:t>
            </a:r>
          </a:p>
          <a:p>
            <a:pPr indent="0" lvl="0" marL="0">
              <a:buFont typeface="Wingdings" pitchFamily="2" charset="2"/>
              <a:buChar char="Ø"/>
            </a:pPr>
            <a:r>
              <a:rPr altLang="en-US" lang="en-US"/>
              <a:t>Analgesics should be given 30 minutes before meals to ensure patient is pain free</a:t>
            </a:r>
          </a:p>
          <a:p>
            <a:pPr indent="0" lvl="0" marL="0"/>
            <a:endParaRPr altLang="en-US" lang="en-US"/>
          </a:p>
        </p:txBody>
      </p:sp>
    </p:spTree>
  </p:cSld>
  <p:clrMapOvr>
    <a:masterClrMapping/>
  </p:clrMapOvr>
  <p:transition spd="slow" advClick="1">
    <p:wheel spokes="1"/>
  </p:transition>
  <p:timing/>
</p:sld>
</file>

<file path=ppt/slides/slide718.xml><?xml version="1.0" encoding="utf-8"?>
<p:sld xmlns:a="http://schemas.openxmlformats.org/drawingml/2006/main" xmlns:r="http://schemas.openxmlformats.org/officeDocument/2006/relationships" xmlns:p="http://schemas.openxmlformats.org/presentationml/2006/main" showMasterSp="1">
  <p:cSld>
    <p:spTree>
      <p:nvGrpSpPr>
        <p:cNvPr id="1817" name=""/>
        <p:cNvGrpSpPr/>
        <p:nvPr/>
      </p:nvGrpSpPr>
      <p:grpSpPr>
        <a:xfrm rot="0">
          <a:off x="0" y="0"/>
          <a:ext cx="0" cy="0"/>
          <a:chOff x="0" y="0"/>
          <a:chExt cx="0" cy="0"/>
        </a:xfrm>
      </p:grpSpPr>
      <p:sp>
        <p:nvSpPr>
          <p:cNvPr id="1049596" name=""/>
          <p:cNvSpPr/>
          <p:nvPr>
            <p:ph sz="full" idx="1"/>
          </p:nvPr>
        </p:nvSpPr>
        <p:spPr>
          <a:xfrm rot="0">
            <a:off x="457200" y="1295400"/>
            <a:ext cx="8229600" cy="50292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lvl="0">
              <a:buFont typeface="Wingdings" pitchFamily="2" charset="2"/>
              <a:buChar char="Ø"/>
            </a:pPr>
            <a:r>
              <a:rPr altLang="en-US" lang="en-US"/>
              <a:t>Position patients appropriately in Fowler’s position unless the condition doesn’t allow</a:t>
            </a:r>
          </a:p>
          <a:p>
            <a:pPr lvl="0">
              <a:buFont typeface="Wingdings" pitchFamily="2" charset="2"/>
              <a:buChar char="Ø"/>
            </a:pPr>
            <a:r>
              <a:rPr altLang="en-US" lang="en-US"/>
              <a:t>Serve food in small frequent feeds</a:t>
            </a:r>
          </a:p>
          <a:p>
            <a:pPr lvl="0">
              <a:buFont typeface="Wingdings" pitchFamily="2" charset="2"/>
              <a:buChar char="Ø"/>
            </a:pPr>
            <a:r>
              <a:rPr altLang="en-US" lang="en-US"/>
              <a:t>Fill glasses and cups ¾ full to avoid spilling the content</a:t>
            </a:r>
          </a:p>
          <a:p>
            <a:pPr lvl="0">
              <a:buFont typeface="Wingdings" pitchFamily="2" charset="2"/>
              <a:buChar char="Ø"/>
            </a:pPr>
            <a:r>
              <a:rPr altLang="en-US" lang="en-US"/>
              <a:t>Be pleasant while serving food</a:t>
            </a:r>
          </a:p>
          <a:p>
            <a:pPr lvl="0">
              <a:buFont typeface="Wingdings" pitchFamily="2" charset="2"/>
              <a:buChar char="Ø"/>
            </a:pPr>
            <a:r>
              <a:rPr altLang="en-US" lang="en-US"/>
              <a:t>Take time to chat with the patient</a:t>
            </a:r>
          </a:p>
        </p:txBody>
      </p:sp>
    </p:spTree>
  </p:cSld>
  <p:clrMapOvr>
    <a:masterClrMapping/>
  </p:clrMapOvr>
  <p:transition spd="slow" advClick="1">
    <p:wheel spokes="1"/>
  </p:transition>
  <p:timing/>
</p:sld>
</file>

<file path=ppt/slides/slide719.xml><?xml version="1.0" encoding="utf-8"?>
<p:sld xmlns:a="http://schemas.openxmlformats.org/drawingml/2006/main" xmlns:r="http://schemas.openxmlformats.org/officeDocument/2006/relationships" xmlns:p="http://schemas.openxmlformats.org/presentationml/2006/main" showMasterSp="1">
  <p:cSld>
    <p:spTree>
      <p:nvGrpSpPr>
        <p:cNvPr id="1818" name=""/>
        <p:cNvGrpSpPr/>
        <p:nvPr/>
      </p:nvGrpSpPr>
      <p:grpSpPr>
        <a:xfrm rot="0">
          <a:off x="0" y="0"/>
          <a:ext cx="0" cy="0"/>
          <a:chOff x="0" y="0"/>
          <a:chExt cx="0" cy="0"/>
        </a:xfrm>
      </p:grpSpPr>
      <p:sp>
        <p:nvSpPr>
          <p:cNvPr id="1049597" name=""/>
          <p:cNvSpPr/>
          <p:nvPr>
            <p:ph sz="full" idx="1"/>
          </p:nvPr>
        </p:nvSpPr>
        <p:spPr>
          <a:xfrm rot="0">
            <a:off x="457200" y="685800"/>
            <a:ext cx="8229600" cy="56388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algn="ctr" indent="0" lvl="0" marL="0">
              <a:buNone/>
            </a:pPr>
            <a:r>
              <a:rPr altLang="en-US" b="1" lang="en-US"/>
              <a:t>Procedure of Serving Patients who can Feed themselves</a:t>
            </a:r>
          </a:p>
          <a:p>
            <a:pPr indent="0" lvl="0" marL="0">
              <a:buNone/>
            </a:pPr>
            <a:r>
              <a:rPr altLang="en-US" b="1" i="1" lang="en-US"/>
              <a:t>Requirements</a:t>
            </a:r>
          </a:p>
          <a:p>
            <a:pPr indent="0" lvl="0" marL="0">
              <a:buFont typeface="Wingdings" pitchFamily="2" charset="2"/>
              <a:buChar char="Ø"/>
            </a:pPr>
            <a:r>
              <a:rPr altLang="en-US" lang="en-US"/>
              <a:t>Know the number of patients and those on special diet</a:t>
            </a:r>
          </a:p>
          <a:p>
            <a:pPr indent="0" lvl="0" marL="0">
              <a:buFont typeface="Wingdings" pitchFamily="2" charset="2"/>
              <a:buChar char="Ø"/>
            </a:pPr>
            <a:r>
              <a:rPr altLang="en-US" lang="en-US"/>
              <a:t>Arrange food with covers on a trolley</a:t>
            </a:r>
          </a:p>
          <a:p>
            <a:pPr indent="0" lvl="0" marL="0">
              <a:buFont typeface="Wingdings" pitchFamily="2" charset="2"/>
              <a:buChar char="Ø"/>
            </a:pPr>
            <a:r>
              <a:rPr altLang="en-US" lang="en-US"/>
              <a:t>Take a bed table or a locker bedside</a:t>
            </a:r>
          </a:p>
          <a:p>
            <a:pPr indent="0" lvl="0" marL="0">
              <a:buNone/>
            </a:pPr>
            <a:r>
              <a:rPr altLang="en-US" b="1" i="1" lang="en-US"/>
              <a:t>Steps</a:t>
            </a:r>
          </a:p>
          <a:p>
            <a:pPr indent="0" lvl="0" marL="0">
              <a:buFont typeface="Wingdings" pitchFamily="2" charset="2"/>
              <a:buChar char="Ø"/>
            </a:pPr>
            <a:r>
              <a:rPr altLang="en-US" lang="en-US"/>
              <a:t>Wash hands</a:t>
            </a:r>
          </a:p>
          <a:p>
            <a:pPr indent="0" lvl="0" marL="0">
              <a:buFont typeface="Wingdings" pitchFamily="2" charset="2"/>
              <a:buChar char="Ø"/>
            </a:pPr>
            <a:r>
              <a:rPr altLang="en-US" lang="en-US"/>
              <a:t>Start from one corner of the ward and be alternating the starting side</a:t>
            </a:r>
          </a:p>
          <a:p>
            <a:pPr indent="0" lvl="0" marL="0">
              <a:buFont typeface="Wingdings" pitchFamily="2" charset="2"/>
              <a:buChar char="Ø"/>
            </a:pPr>
            <a:r>
              <a:rPr altLang="en-US" lang="en-US"/>
              <a:t>Inform patients that food is available and allow them to make choices</a:t>
            </a:r>
          </a:p>
          <a:p>
            <a:pPr indent="0" lvl="0" marL="0">
              <a:buFont typeface="Wingdings" pitchFamily="2" charset="2"/>
              <a:buChar char="Ø"/>
            </a:pPr>
            <a:endParaRPr altLang="en-US" lang="en-US"/>
          </a:p>
        </p:txBody>
      </p:sp>
    </p:spTree>
  </p:cSld>
  <p:clrMapOvr>
    <a:masterClrMapping/>
  </p:clrMapOvr>
  <p:transition spd="slow" advClick="1">
    <p:wheel spokes="1"/>
  </p:transition>
  <p:timing/>
</p:sld>
</file>

<file path=ppt/slides/slide72.xml><?xml version="1.0" encoding="utf-8"?>
<p:sld xmlns:a="http://schemas.openxmlformats.org/drawingml/2006/main" xmlns:r="http://schemas.openxmlformats.org/officeDocument/2006/relationships" xmlns:p="http://schemas.openxmlformats.org/presentationml/2006/main" showMasterSp="1">
  <p:cSld>
    <p:spTree>
      <p:nvGrpSpPr>
        <p:cNvPr id="1154" name=""/>
        <p:cNvGrpSpPr/>
        <p:nvPr/>
      </p:nvGrpSpPr>
      <p:grpSpPr>
        <a:xfrm rot="0">
          <a:off x="0" y="0"/>
          <a:ext cx="0" cy="0"/>
          <a:chOff x="0" y="0"/>
          <a:chExt cx="0" cy="0"/>
        </a:xfrm>
      </p:grpSpPr>
      <p:sp>
        <p:nvSpPr>
          <p:cNvPr id="1048686" name=""/>
          <p:cNvSpPr/>
          <p:nvPr>
            <p:ph sz="full" idx="1"/>
          </p:nvPr>
        </p:nvSpPr>
        <p:spPr>
          <a:xfrm rot="0">
            <a:off x="457200" y="762000"/>
            <a:ext cx="8229600" cy="56388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eaLnBrk="1" hangingPunct="1" indent="0" latinLnBrk="1" lvl="0" marL="0">
              <a:buNone/>
            </a:pPr>
            <a:r>
              <a:rPr altLang="en-US" lang="en-US"/>
              <a:t>14. Never to engage in gossip about the patients or staff members</a:t>
            </a:r>
          </a:p>
          <a:p>
            <a:pPr eaLnBrk="1" hangingPunct="1" indent="0" latinLnBrk="1" lvl="0" marL="0">
              <a:buNone/>
            </a:pPr>
            <a:endParaRPr altLang="en-US" lang="en-US"/>
          </a:p>
          <a:p>
            <a:pPr eaLnBrk="1" hangingPunct="1" indent="0" latinLnBrk="1" lvl="0" marL="0">
              <a:buNone/>
            </a:pPr>
            <a:r>
              <a:rPr altLang="en-US" lang="en-US"/>
              <a:t>15. Report pertinent information as soon as possible, so that the patient will receive the possible care</a:t>
            </a:r>
          </a:p>
          <a:p>
            <a:pPr eaLnBrk="1" hangingPunct="1" indent="0" latinLnBrk="1" lvl="0" marL="0">
              <a:buNone/>
            </a:pPr>
            <a:endParaRPr altLang="en-US" lang="en-US"/>
          </a:p>
          <a:p>
            <a:pPr eaLnBrk="1" hangingPunct="1" indent="0" latinLnBrk="1" lvl="0" marL="0">
              <a:buNone/>
            </a:pPr>
            <a:r>
              <a:rPr altLang="en-US" lang="en-US"/>
              <a:t>16. To know personal limitations and not hesitate to request assistance when necessary.</a:t>
            </a:r>
          </a:p>
          <a:p>
            <a:pPr eaLnBrk="1" hangingPunct="1" indent="0" latinLnBrk="1" lvl="0" marL="0">
              <a:buNone/>
            </a:pPr>
            <a:endParaRPr altLang="en-US" lang="en-US"/>
          </a:p>
          <a:p>
            <a:pPr eaLnBrk="1" hangingPunct="1" indent="0" latinLnBrk="1" lvl="0" marL="0">
              <a:buNone/>
            </a:pPr>
            <a:r>
              <a:rPr altLang="en-US" lang="en-US"/>
              <a:t>17. The nurse is expected to carry out orders with greatest skill possible. S/he has an obligation to report any unethical practices</a:t>
            </a:r>
          </a:p>
        </p:txBody>
      </p:sp>
    </p:spTree>
  </p:cSld>
  <p:clrMapOvr>
    <a:masterClrMapping/>
  </p:clrMapOvr>
  <p:transition spd="slow" advClick="1">
    <p:wheel spokes="1"/>
  </p:transition>
  <p:timing/>
</p:sld>
</file>

<file path=ppt/slides/slide720.xml><?xml version="1.0" encoding="utf-8"?>
<p:sld xmlns:a="http://schemas.openxmlformats.org/drawingml/2006/main" xmlns:r="http://schemas.openxmlformats.org/officeDocument/2006/relationships" xmlns:p="http://schemas.openxmlformats.org/presentationml/2006/main" showMasterSp="1">
  <p:cSld>
    <p:spTree>
      <p:nvGrpSpPr>
        <p:cNvPr id="1819" name=""/>
        <p:cNvGrpSpPr/>
        <p:nvPr/>
      </p:nvGrpSpPr>
      <p:grpSpPr>
        <a:xfrm rot="0">
          <a:off x="0" y="0"/>
          <a:ext cx="0" cy="0"/>
          <a:chOff x="0" y="0"/>
          <a:chExt cx="0" cy="0"/>
        </a:xfrm>
      </p:grpSpPr>
      <p:sp>
        <p:nvSpPr>
          <p:cNvPr id="1049598" name=""/>
          <p:cNvSpPr/>
          <p:nvPr>
            <p:ph sz="full" idx="1"/>
          </p:nvPr>
        </p:nvSpPr>
        <p:spPr>
          <a:xfrm rot="0">
            <a:off x="457200" y="1295400"/>
            <a:ext cx="8229600" cy="50292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lvl="0">
              <a:buFont typeface="Wingdings" pitchFamily="2" charset="2"/>
              <a:buChar char="Ø"/>
            </a:pPr>
            <a:r>
              <a:rPr altLang="en-US" lang="en-US"/>
              <a:t>Explain to the patient the reason they are on a given diet</a:t>
            </a:r>
          </a:p>
          <a:p>
            <a:pPr lvl="0">
              <a:buFont typeface="Wingdings" pitchFamily="2" charset="2"/>
              <a:buChar char="Ø"/>
            </a:pPr>
            <a:r>
              <a:rPr altLang="en-US" lang="en-US"/>
              <a:t>Serve food on plates according to the patient’s request</a:t>
            </a:r>
          </a:p>
          <a:p>
            <a:pPr lvl="0">
              <a:buFont typeface="Wingdings" pitchFamily="2" charset="2"/>
              <a:buChar char="Ø"/>
            </a:pPr>
            <a:r>
              <a:rPr altLang="en-US" lang="en-US"/>
              <a:t>Place it on the bed table/locker where the patient can reach with ease</a:t>
            </a:r>
          </a:p>
          <a:p>
            <a:pPr lvl="0">
              <a:buFont typeface="Wingdings" pitchFamily="2" charset="2"/>
              <a:buChar char="Ø"/>
            </a:pPr>
            <a:r>
              <a:rPr altLang="en-US" lang="en-US"/>
              <a:t>Apply serving guidelines</a:t>
            </a:r>
          </a:p>
          <a:p>
            <a:pPr lvl="0">
              <a:buFont typeface="Wingdings" pitchFamily="2" charset="2"/>
              <a:buChar char="Ø"/>
            </a:pPr>
            <a:r>
              <a:rPr altLang="en-US" lang="en-US"/>
              <a:t>When done, go round checking on patients who have not fed and enquire why</a:t>
            </a:r>
          </a:p>
          <a:p>
            <a:pPr lvl="0">
              <a:buFont typeface="Wingdings" pitchFamily="2" charset="2"/>
              <a:buChar char="Ø"/>
            </a:pPr>
            <a:r>
              <a:rPr altLang="en-US" lang="en-US"/>
              <a:t>When patients are done with eating, clear equipment and ensure they are washed </a:t>
            </a:r>
          </a:p>
        </p:txBody>
      </p:sp>
    </p:spTree>
  </p:cSld>
  <p:clrMapOvr>
    <a:masterClrMapping/>
  </p:clrMapOvr>
  <p:transition spd="slow" advClick="1">
    <p:wheel spokes="1"/>
  </p:transition>
  <p:timing/>
</p:sld>
</file>

<file path=ppt/slides/slide721.xml><?xml version="1.0" encoding="utf-8"?>
<p:sld xmlns:a="http://schemas.openxmlformats.org/drawingml/2006/main" xmlns:r="http://schemas.openxmlformats.org/officeDocument/2006/relationships" xmlns:p="http://schemas.openxmlformats.org/presentationml/2006/main" showMasterSp="1">
  <p:cSld>
    <p:spTree>
      <p:nvGrpSpPr>
        <p:cNvPr id="1820" name=""/>
        <p:cNvGrpSpPr/>
        <p:nvPr/>
      </p:nvGrpSpPr>
      <p:grpSpPr>
        <a:xfrm rot="0">
          <a:off x="0" y="0"/>
          <a:ext cx="0" cy="0"/>
          <a:chOff x="0" y="0"/>
          <a:chExt cx="0" cy="0"/>
        </a:xfrm>
      </p:grpSpPr>
      <p:sp>
        <p:nvSpPr>
          <p:cNvPr id="1049599" name=""/>
          <p:cNvSpPr/>
          <p:nvPr>
            <p:ph sz="full" idx="1"/>
          </p:nvPr>
        </p:nvSpPr>
        <p:spPr>
          <a:xfrm rot="0">
            <a:off x="457200" y="914400"/>
            <a:ext cx="8229600" cy="54102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algn="ctr" indent="0" lvl="0" marL="0">
              <a:buNone/>
            </a:pPr>
            <a:r>
              <a:rPr altLang="en-US" b="1" lang="en-US"/>
              <a:t>Oral Feeding</a:t>
            </a:r>
          </a:p>
          <a:p>
            <a:pPr indent="0" lvl="0" marL="0">
              <a:buNone/>
            </a:pPr>
            <a:r>
              <a:rPr altLang="en-US" b="1" i="1" lang="en-US"/>
              <a:t>Requirements</a:t>
            </a:r>
          </a:p>
          <a:p>
            <a:pPr indent="0" lvl="0" marL="0">
              <a:buFont typeface="Wingdings" pitchFamily="2" charset="2"/>
              <a:buChar char="Ø"/>
            </a:pPr>
            <a:r>
              <a:rPr altLang="en-US" lang="en-US"/>
              <a:t>Food on a tray</a:t>
            </a:r>
          </a:p>
          <a:p>
            <a:pPr indent="0" lvl="0" marL="0">
              <a:buFont typeface="Wingdings" pitchFamily="2" charset="2"/>
              <a:buChar char="Ø"/>
            </a:pPr>
            <a:r>
              <a:rPr altLang="en-US" lang="en-US"/>
              <a:t>Utensils</a:t>
            </a:r>
          </a:p>
          <a:p>
            <a:pPr indent="0" lvl="0" marL="0">
              <a:buFont typeface="Wingdings" pitchFamily="2" charset="2"/>
              <a:buChar char="Ø"/>
            </a:pPr>
            <a:r>
              <a:rPr altLang="en-US" lang="en-US"/>
              <a:t>Mouth wash</a:t>
            </a:r>
          </a:p>
          <a:p>
            <a:pPr indent="0" lvl="0" marL="0">
              <a:buFont typeface="Wingdings" pitchFamily="2" charset="2"/>
              <a:buChar char="Ø"/>
            </a:pPr>
            <a:r>
              <a:rPr altLang="en-US" lang="en-US"/>
              <a:t>Feeding towel</a:t>
            </a:r>
          </a:p>
          <a:p>
            <a:pPr indent="0" lvl="0" marL="0">
              <a:buFont typeface="Wingdings" pitchFamily="2" charset="2"/>
              <a:buChar char="Ø"/>
            </a:pPr>
            <a:r>
              <a:rPr altLang="en-US" lang="en-US"/>
              <a:t>Cup of warm water</a:t>
            </a:r>
          </a:p>
          <a:p>
            <a:pPr indent="0" lvl="0" marL="0">
              <a:buNone/>
            </a:pPr>
            <a:endParaRPr altLang="en-US" lang="en-US"/>
          </a:p>
          <a:p>
            <a:pPr indent="0" lvl="0" marL="0">
              <a:buNone/>
            </a:pPr>
            <a:r>
              <a:rPr altLang="en-US" b="1" i="1" lang="en-US"/>
              <a:t>Preparation</a:t>
            </a:r>
          </a:p>
          <a:p>
            <a:pPr indent="0" lvl="0" marL="0">
              <a:buFont typeface="Wingdings" pitchFamily="2" charset="2"/>
              <a:buChar char="Ø"/>
            </a:pPr>
            <a:r>
              <a:rPr altLang="en-US" lang="en-US"/>
              <a:t>Wash hands and dry them</a:t>
            </a:r>
          </a:p>
          <a:p>
            <a:pPr indent="0" lvl="0" marL="0">
              <a:buFont typeface="Wingdings" pitchFamily="2" charset="2"/>
              <a:buChar char="Ø"/>
            </a:pPr>
            <a:r>
              <a:rPr altLang="en-US" lang="en-US"/>
              <a:t>Position the patient</a:t>
            </a:r>
          </a:p>
          <a:p>
            <a:pPr indent="0" lvl="0" marL="0"/>
            <a:endParaRPr altLang="en-US" lang="en-US"/>
          </a:p>
        </p:txBody>
      </p:sp>
    </p:spTree>
  </p:cSld>
  <p:clrMapOvr>
    <a:masterClrMapping/>
  </p:clrMapOvr>
  <p:transition spd="slow" advClick="1">
    <p:wheel spokes="1"/>
  </p:transition>
  <p:timing/>
</p:sld>
</file>

<file path=ppt/slides/slide722.xml><?xml version="1.0" encoding="utf-8"?>
<p:sld xmlns:a="http://schemas.openxmlformats.org/drawingml/2006/main" xmlns:r="http://schemas.openxmlformats.org/officeDocument/2006/relationships" xmlns:p="http://schemas.openxmlformats.org/presentationml/2006/main" showMasterSp="1">
  <p:cSld>
    <p:spTree>
      <p:nvGrpSpPr>
        <p:cNvPr id="1821" name=""/>
        <p:cNvGrpSpPr/>
        <p:nvPr/>
      </p:nvGrpSpPr>
      <p:grpSpPr>
        <a:xfrm rot="0">
          <a:off x="0" y="0"/>
          <a:ext cx="0" cy="0"/>
          <a:chOff x="0" y="0"/>
          <a:chExt cx="0" cy="0"/>
        </a:xfrm>
      </p:grpSpPr>
      <p:sp>
        <p:nvSpPr>
          <p:cNvPr id="1049600" name=""/>
          <p:cNvSpPr/>
          <p:nvPr>
            <p:ph sz="full" idx="1"/>
          </p:nvPr>
        </p:nvSpPr>
        <p:spPr>
          <a:xfrm rot="0">
            <a:off x="457200" y="1143000"/>
            <a:ext cx="8229600" cy="51816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i="1" lang="en-US"/>
              <a:t>Steps</a:t>
            </a:r>
          </a:p>
          <a:p>
            <a:pPr indent="0" lvl="0" marL="0">
              <a:buFont typeface="Wingdings" pitchFamily="2" charset="2"/>
              <a:buChar char="Ø"/>
            </a:pPr>
            <a:r>
              <a:rPr altLang="en-US" lang="en-US"/>
              <a:t>Place the feeding towel on patient’s chest</a:t>
            </a:r>
          </a:p>
          <a:p>
            <a:pPr indent="0" lvl="0" marL="0">
              <a:buFont typeface="Wingdings" pitchFamily="2" charset="2"/>
              <a:buChar char="Ø"/>
            </a:pPr>
            <a:r>
              <a:rPr altLang="en-US" lang="en-US"/>
              <a:t>Using a spoon, give patient food, giving him/her time to chew and swallow</a:t>
            </a:r>
          </a:p>
          <a:p>
            <a:pPr indent="0" lvl="0" marL="0">
              <a:buFont typeface="Wingdings" pitchFamily="2" charset="2"/>
              <a:buChar char="Ø"/>
            </a:pPr>
            <a:r>
              <a:rPr altLang="en-US" lang="en-US"/>
              <a:t>Give him sips of water when he needs it</a:t>
            </a:r>
          </a:p>
          <a:p>
            <a:pPr indent="0" lvl="0" marL="0">
              <a:buFont typeface="Wingdings" pitchFamily="2" charset="2"/>
              <a:buChar char="Ø"/>
            </a:pPr>
            <a:r>
              <a:rPr altLang="en-US" lang="en-US"/>
              <a:t>At the end of the meal, help patient wash the mouth</a:t>
            </a:r>
          </a:p>
          <a:p>
            <a:pPr indent="0" lvl="0" marL="0">
              <a:buFont typeface="Wingdings" pitchFamily="2" charset="2"/>
              <a:buChar char="Ø"/>
            </a:pPr>
            <a:r>
              <a:rPr altLang="en-US" lang="en-US"/>
              <a:t>Leave patient comfortable</a:t>
            </a:r>
          </a:p>
          <a:p>
            <a:pPr indent="0" lvl="0" marL="0">
              <a:buFont typeface="Wingdings" pitchFamily="2" charset="2"/>
              <a:buChar char="Ø"/>
            </a:pPr>
            <a:r>
              <a:rPr altLang="en-US" lang="en-US"/>
              <a:t>Clear the equipment</a:t>
            </a:r>
          </a:p>
        </p:txBody>
      </p:sp>
    </p:spTree>
  </p:cSld>
  <p:clrMapOvr>
    <a:masterClrMapping/>
  </p:clrMapOvr>
  <p:transition spd="slow" advClick="1">
    <p:wheel spokes="1"/>
  </p:transition>
  <p:timing/>
</p:sld>
</file>

<file path=ppt/slides/slide723.xml><?xml version="1.0" encoding="utf-8"?>
<p:sld xmlns:a="http://schemas.openxmlformats.org/drawingml/2006/main" xmlns:r="http://schemas.openxmlformats.org/officeDocument/2006/relationships" xmlns:p="http://schemas.openxmlformats.org/presentationml/2006/main" showMasterSp="1">
  <p:cSld>
    <p:spTree>
      <p:nvGrpSpPr>
        <p:cNvPr id="1822" name=""/>
        <p:cNvGrpSpPr/>
        <p:nvPr/>
      </p:nvGrpSpPr>
      <p:grpSpPr>
        <a:xfrm rot="0">
          <a:off x="0" y="0"/>
          <a:ext cx="0" cy="0"/>
          <a:chOff x="0" y="0"/>
          <a:chExt cx="0" cy="0"/>
        </a:xfrm>
      </p:grpSpPr>
      <p:sp>
        <p:nvSpPr>
          <p:cNvPr id="1049601" name=""/>
          <p:cNvSpPr/>
          <p:nvPr>
            <p:ph sz="full" idx="1"/>
          </p:nvPr>
        </p:nvSpPr>
        <p:spPr>
          <a:xfrm rot="0">
            <a:off x="457200" y="1143000"/>
            <a:ext cx="8229600" cy="51816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algn="ctr" indent="0" lvl="0" marL="0">
              <a:buNone/>
            </a:pPr>
            <a:r>
              <a:rPr altLang="en-US" b="1" lang="en-US"/>
              <a:t>Parenteral Feeding</a:t>
            </a:r>
          </a:p>
          <a:p>
            <a:pPr indent="0" lvl="0" marL="0">
              <a:buFont typeface="Wingdings" pitchFamily="2" charset="2"/>
              <a:buChar char="Ø"/>
            </a:pPr>
            <a:r>
              <a:rPr altLang="en-US" lang="en-US"/>
              <a:t>It is indicated when a patient is unable to meet nutritional needs orally due to mechanical or psychological problem or restriction</a:t>
            </a:r>
          </a:p>
          <a:p>
            <a:pPr indent="0" lvl="0" marL="0">
              <a:buFont typeface="Wingdings" pitchFamily="2" charset="2"/>
              <a:buChar char="Ø"/>
            </a:pPr>
            <a:r>
              <a:rPr altLang="en-US" lang="en-US"/>
              <a:t>It entails IV fluid administration and total parenteral nutrition</a:t>
            </a:r>
          </a:p>
          <a:p>
            <a:pPr indent="0" lvl="0" marL="0">
              <a:buFont typeface="Wingdings" pitchFamily="2" charset="2"/>
              <a:buChar char="Ø"/>
            </a:pPr>
            <a:r>
              <a:rPr altLang="en-US" lang="en-US"/>
              <a:t>Food is given directly through veins</a:t>
            </a:r>
          </a:p>
        </p:txBody>
      </p:sp>
    </p:spTree>
  </p:cSld>
  <p:clrMapOvr>
    <a:masterClrMapping/>
  </p:clrMapOvr>
  <p:transition spd="slow" advClick="1">
    <p:wheel spokes="1"/>
  </p:transition>
  <p:timing/>
</p:sld>
</file>

<file path=ppt/slides/slide724.xml><?xml version="1.0" encoding="utf-8"?>
<p:sld xmlns:a="http://schemas.openxmlformats.org/drawingml/2006/main" xmlns:r="http://schemas.openxmlformats.org/officeDocument/2006/relationships" xmlns:p="http://schemas.openxmlformats.org/presentationml/2006/main" showMasterSp="1">
  <p:cSld>
    <p:spTree>
      <p:nvGrpSpPr>
        <p:cNvPr id="1823" name=""/>
        <p:cNvGrpSpPr/>
        <p:nvPr/>
      </p:nvGrpSpPr>
      <p:grpSpPr>
        <a:xfrm rot="0">
          <a:off x="0" y="0"/>
          <a:ext cx="0" cy="0"/>
          <a:chOff x="0" y="0"/>
          <a:chExt cx="0" cy="0"/>
        </a:xfrm>
      </p:grpSpPr>
      <p:sp>
        <p:nvSpPr>
          <p:cNvPr id="1049602" name=""/>
          <p:cNvSpPr/>
          <p:nvPr>
            <p:ph sz="full" idx="1"/>
          </p:nvPr>
        </p:nvSpPr>
        <p:spPr>
          <a:xfrm rot="0">
            <a:off x="457200" y="457200"/>
            <a:ext cx="8229600" cy="58674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algn="ctr" indent="0" lvl="0" marL="0">
              <a:buNone/>
            </a:pPr>
            <a:r>
              <a:rPr altLang="en-US" b="1" lang="en-US"/>
              <a:t>TUBE FEEDING</a:t>
            </a:r>
          </a:p>
          <a:p>
            <a:pPr indent="0" lvl="0" marL="0">
              <a:buNone/>
            </a:pPr>
            <a:r>
              <a:rPr altLang="en-US" b="1" lang="en-US"/>
              <a:t>Indications</a:t>
            </a:r>
          </a:p>
          <a:p>
            <a:pPr indent="0" lvl="0" marL="0">
              <a:buFont typeface="Wingdings" pitchFamily="2" charset="2"/>
              <a:buChar char="Ø"/>
            </a:pPr>
            <a:r>
              <a:rPr altLang="en-US" lang="en-US"/>
              <a:t>Unconscious patients or those unable to swallow</a:t>
            </a:r>
          </a:p>
          <a:p>
            <a:pPr indent="0" lvl="0" marL="0">
              <a:buFont typeface="Wingdings" pitchFamily="2" charset="2"/>
              <a:buChar char="Ø"/>
            </a:pPr>
            <a:r>
              <a:rPr altLang="en-US" lang="en-US"/>
              <a:t>Oral trauma or surgery</a:t>
            </a:r>
          </a:p>
          <a:p>
            <a:pPr indent="0" lvl="0" marL="0">
              <a:buNone/>
            </a:pPr>
            <a:r>
              <a:rPr altLang="en-US" b="1" lang="en-US"/>
              <a:t>Types of Tubes</a:t>
            </a:r>
          </a:p>
          <a:p>
            <a:pPr indent="0" lvl="0" marL="0">
              <a:buFont typeface="Wingdings" pitchFamily="2" charset="2"/>
              <a:buChar char="Ø"/>
            </a:pPr>
            <a:r>
              <a:rPr altLang="en-US" b="1" i="1" lang="en-US"/>
              <a:t>Nasal – Gastric Tube: </a:t>
            </a:r>
            <a:r>
              <a:rPr altLang="en-US" lang="en-US"/>
              <a:t>Inserted through the nose to the stomach</a:t>
            </a:r>
          </a:p>
          <a:p>
            <a:pPr indent="0" lvl="0" marL="0">
              <a:buFont typeface="Wingdings" pitchFamily="2" charset="2"/>
              <a:buChar char="Ø"/>
            </a:pPr>
            <a:r>
              <a:rPr altLang="en-US" b="1" i="1" lang="en-US"/>
              <a:t>Nasal – Jejunal Tube: </a:t>
            </a:r>
            <a:r>
              <a:rPr altLang="en-US" lang="en-US"/>
              <a:t>Inserted through the nose to the jejunum</a:t>
            </a:r>
          </a:p>
          <a:p>
            <a:pPr indent="0" lvl="0" marL="0">
              <a:buFont typeface="Wingdings" pitchFamily="2" charset="2"/>
              <a:buChar char="Ø"/>
            </a:pPr>
            <a:r>
              <a:rPr altLang="en-US" b="1" i="1" lang="en-US"/>
              <a:t>Gastric tube/Gastrostomy</a:t>
            </a:r>
            <a:r>
              <a:rPr altLang="en-US" lang="en-US"/>
              <a:t>:  Inserted through the abdominal wall to the stomach</a:t>
            </a:r>
          </a:p>
          <a:p>
            <a:pPr indent="0" lvl="0" marL="0">
              <a:buFont typeface="Wingdings" pitchFamily="2" charset="2"/>
              <a:buChar char="Ø"/>
            </a:pPr>
            <a:r>
              <a:rPr altLang="en-US" b="1" i="1" lang="en-US"/>
              <a:t>Jejunal Tube: </a:t>
            </a:r>
            <a:r>
              <a:rPr altLang="en-US" lang="en-US"/>
              <a:t>Inserted through the abdominal wall to the jejunum</a:t>
            </a:r>
          </a:p>
          <a:p>
            <a:pPr indent="0" lvl="0" marL="0"/>
            <a:endParaRPr altLang="en-US" lang="en-US"/>
          </a:p>
        </p:txBody>
      </p:sp>
    </p:spTree>
  </p:cSld>
  <p:clrMapOvr>
    <a:masterClrMapping/>
  </p:clrMapOvr>
  <p:transition spd="slow" advClick="1">
    <p:wheel spokes="1"/>
  </p:transition>
  <p:timing/>
</p:sld>
</file>

<file path=ppt/slides/slide725.xml><?xml version="1.0" encoding="utf-8"?>
<p:sld xmlns:a="http://schemas.openxmlformats.org/drawingml/2006/main" xmlns:r="http://schemas.openxmlformats.org/officeDocument/2006/relationships" xmlns:p="http://schemas.openxmlformats.org/presentationml/2006/main" showMasterSp="1">
  <p:cSld>
    <p:spTree>
      <p:nvGrpSpPr>
        <p:cNvPr id="1824" name=""/>
        <p:cNvGrpSpPr/>
        <p:nvPr/>
      </p:nvGrpSpPr>
      <p:grpSpPr>
        <a:xfrm rot="0">
          <a:off x="0" y="0"/>
          <a:ext cx="0" cy="0"/>
          <a:chOff x="0" y="0"/>
          <a:chExt cx="0" cy="0"/>
        </a:xfrm>
      </p:grpSpPr>
      <p:sp>
        <p:nvSpPr>
          <p:cNvPr id="1049603" name=""/>
          <p:cNvSpPr/>
          <p:nvPr>
            <p:ph sz="full" idx="1"/>
          </p:nvPr>
        </p:nvSpPr>
        <p:spPr>
          <a:xfrm rot="0">
            <a:off x="457200" y="1066800"/>
            <a:ext cx="8229600" cy="52578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algn="ctr" indent="0" lvl="0" marL="0">
              <a:buNone/>
            </a:pPr>
            <a:r>
              <a:rPr altLang="en-US" b="1" lang="en-US"/>
              <a:t>Nasal – Gastric Tube</a:t>
            </a:r>
          </a:p>
          <a:p>
            <a:pPr indent="0" lvl="0" marL="0">
              <a:buNone/>
            </a:pPr>
            <a:r>
              <a:rPr altLang="en-US" b="1" i="1" lang="en-US"/>
              <a:t>Indications</a:t>
            </a:r>
          </a:p>
          <a:p>
            <a:pPr indent="0" lvl="0" marL="0">
              <a:buFont typeface="Wingdings" pitchFamily="2" charset="2"/>
              <a:buChar char="Ø"/>
            </a:pPr>
            <a:r>
              <a:rPr altLang="en-US" lang="en-US"/>
              <a:t>Feeding</a:t>
            </a:r>
          </a:p>
          <a:p>
            <a:pPr indent="0" lvl="0" marL="0">
              <a:buFont typeface="Wingdings" pitchFamily="2" charset="2"/>
              <a:buChar char="Ø"/>
            </a:pPr>
            <a:r>
              <a:rPr altLang="en-US" lang="en-US"/>
              <a:t>Drug administration</a:t>
            </a:r>
          </a:p>
          <a:p>
            <a:pPr indent="0" lvl="0" marL="0">
              <a:buFont typeface="Wingdings" pitchFamily="2" charset="2"/>
              <a:buChar char="Ø"/>
            </a:pPr>
            <a:r>
              <a:rPr altLang="en-US" lang="en-US"/>
              <a:t>Gastric lavage/washout</a:t>
            </a:r>
          </a:p>
          <a:p>
            <a:pPr indent="0" lvl="0" marL="0">
              <a:buFont typeface="Wingdings" pitchFamily="2" charset="2"/>
              <a:buChar char="Ø"/>
            </a:pPr>
            <a:r>
              <a:rPr altLang="en-US" lang="en-US"/>
              <a:t>Management of gastric retention</a:t>
            </a:r>
          </a:p>
          <a:p>
            <a:pPr indent="0" lvl="0" marL="0">
              <a:buFont typeface="Wingdings" pitchFamily="2" charset="2"/>
              <a:buChar char="Ø"/>
            </a:pPr>
            <a:r>
              <a:rPr altLang="en-US" lang="en-US"/>
              <a:t>Diagnostic purposes</a:t>
            </a:r>
          </a:p>
          <a:p>
            <a:pPr indent="0" lvl="0" marL="0">
              <a:buFont typeface="Wingdings" pitchFamily="2" charset="2"/>
              <a:buChar char="Ø"/>
            </a:pPr>
            <a:r>
              <a:rPr altLang="en-US" lang="en-US"/>
              <a:t>Pre – operative and post - operative management of gastric operations</a:t>
            </a:r>
          </a:p>
        </p:txBody>
      </p:sp>
    </p:spTree>
  </p:cSld>
  <p:clrMapOvr>
    <a:masterClrMapping/>
  </p:clrMapOvr>
  <p:transition spd="slow" advClick="1">
    <p:wheel spokes="1"/>
  </p:transition>
  <p:timing/>
</p:sld>
</file>

<file path=ppt/slides/slide726.xml><?xml version="1.0" encoding="utf-8"?>
<p:sld xmlns:a="http://schemas.openxmlformats.org/drawingml/2006/main" xmlns:r="http://schemas.openxmlformats.org/officeDocument/2006/relationships" xmlns:p="http://schemas.openxmlformats.org/presentationml/2006/main" showMasterSp="1">
  <p:cSld>
    <p:spTree>
      <p:nvGrpSpPr>
        <p:cNvPr id="1825" name=""/>
        <p:cNvGrpSpPr/>
        <p:nvPr/>
      </p:nvGrpSpPr>
      <p:grpSpPr>
        <a:xfrm rot="0">
          <a:off x="0" y="0"/>
          <a:ext cx="0" cy="0"/>
          <a:chOff x="0" y="0"/>
          <a:chExt cx="0" cy="0"/>
        </a:xfrm>
      </p:grpSpPr>
      <p:sp>
        <p:nvSpPr>
          <p:cNvPr id="1049604" name=""/>
          <p:cNvSpPr/>
          <p:nvPr>
            <p:ph sz="full" idx="1"/>
          </p:nvPr>
        </p:nvSpPr>
        <p:spPr>
          <a:xfrm rot="0">
            <a:off x="457200" y="1935162"/>
            <a:ext cx="8229600" cy="4389437"/>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algn="ctr" indent="0" lvl="0" marL="0">
              <a:buNone/>
            </a:pPr>
            <a:r>
              <a:rPr altLang="en-US" b="1" lang="en-US"/>
              <a:t>ASSIGNMENT</a:t>
            </a:r>
          </a:p>
          <a:p>
            <a:pPr indent="0" lvl="0" marL="0">
              <a:buNone/>
            </a:pPr>
            <a:r>
              <a:rPr altLang="en-US" lang="en-US"/>
              <a:t>Write the procedures of the following the hand out:</a:t>
            </a:r>
          </a:p>
          <a:p>
            <a:pPr indent="0" lvl="0" marL="0">
              <a:buFont typeface="Wingdings" pitchFamily="2" charset="2"/>
              <a:buChar char="Ø"/>
            </a:pPr>
            <a:r>
              <a:rPr altLang="en-US" lang="en-US"/>
              <a:t>NG Tube Insertion and Feeding</a:t>
            </a:r>
          </a:p>
          <a:p>
            <a:pPr indent="0" lvl="0" marL="0">
              <a:buFont typeface="Wingdings" pitchFamily="2" charset="2"/>
              <a:buChar char="Ø"/>
            </a:pPr>
            <a:r>
              <a:rPr altLang="en-US" lang="en-US"/>
              <a:t>Aspiration</a:t>
            </a:r>
          </a:p>
          <a:p>
            <a:pPr indent="0" lvl="0" marL="0">
              <a:buFont typeface="Wingdings" pitchFamily="2" charset="2"/>
              <a:buChar char="Ø"/>
            </a:pPr>
            <a:r>
              <a:rPr altLang="en-US" lang="en-US"/>
              <a:t>NG Tube removal</a:t>
            </a:r>
          </a:p>
          <a:p>
            <a:pPr indent="0" lvl="0" marL="0">
              <a:buFont typeface="Wingdings" pitchFamily="2" charset="2"/>
              <a:buChar char="Ø"/>
            </a:pPr>
            <a:r>
              <a:rPr altLang="en-US" lang="en-US"/>
              <a:t>Gastric Lavage/Stomach Washout</a:t>
            </a:r>
          </a:p>
        </p:txBody>
      </p:sp>
    </p:spTree>
  </p:cSld>
  <p:clrMapOvr>
    <a:masterClrMapping/>
  </p:clrMapOvr>
  <p:transition spd="slow" advClick="1">
    <p:wheel spokes="1"/>
  </p:transition>
  <p:timing/>
</p:sld>
</file>

<file path=ppt/slides/slide727.xml><?xml version="1.0" encoding="utf-8"?>
<p:sld xmlns:a="http://schemas.openxmlformats.org/drawingml/2006/main" xmlns:r="http://schemas.openxmlformats.org/officeDocument/2006/relationships" xmlns:p="http://schemas.openxmlformats.org/presentationml/2006/main" showMasterSp="1">
  <p:cSld>
    <p:spTree>
      <p:nvGrpSpPr>
        <p:cNvPr id="1826" name=""/>
        <p:cNvGrpSpPr/>
        <p:nvPr/>
      </p:nvGrpSpPr>
      <p:grpSpPr>
        <a:xfrm rot="0">
          <a:off x="0" y="0"/>
          <a:ext cx="0" cy="0"/>
          <a:chOff x="0" y="0"/>
          <a:chExt cx="0" cy="0"/>
        </a:xfrm>
      </p:grpSpPr>
      <p:sp>
        <p:nvSpPr>
          <p:cNvPr id="1049605" name=""/>
          <p:cNvSpPr/>
          <p:nvPr>
            <p:ph sz="full" idx="1"/>
          </p:nvPr>
        </p:nvSpPr>
        <p:spPr>
          <a:xfrm rot="0">
            <a:off x="457200" y="762000"/>
            <a:ext cx="8229600" cy="58674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algn="ctr" indent="0" lvl="0" marL="0">
              <a:buNone/>
            </a:pPr>
            <a:r>
              <a:rPr altLang="en-US" b="1" lang="en-US"/>
              <a:t>Procedure of NG Tube Insertion and Feeding</a:t>
            </a:r>
          </a:p>
          <a:p>
            <a:pPr indent="0" lvl="0" marL="0">
              <a:buNone/>
            </a:pPr>
            <a:r>
              <a:rPr altLang="en-US" b="1" i="1" lang="en-US"/>
              <a:t>Requirements</a:t>
            </a:r>
          </a:p>
          <a:p>
            <a:pPr indent="0" lvl="0" marL="0">
              <a:buNone/>
            </a:pPr>
            <a:r>
              <a:rPr altLang="en-US" lang="en-US"/>
              <a:t>A tray containing the following:</a:t>
            </a:r>
          </a:p>
          <a:p>
            <a:pPr indent="0" lvl="0" marL="0">
              <a:buFont typeface="Wingdings" pitchFamily="2" charset="2"/>
              <a:buChar char="Ø"/>
            </a:pPr>
            <a:r>
              <a:rPr altLang="en-US" lang="en-US"/>
              <a:t>Gloves</a:t>
            </a:r>
          </a:p>
          <a:p>
            <a:pPr indent="0" lvl="0" marL="0">
              <a:buFont typeface="Wingdings" pitchFamily="2" charset="2"/>
              <a:buChar char="Ø"/>
            </a:pPr>
            <a:r>
              <a:rPr altLang="en-US" lang="en-US"/>
              <a:t>Towel – wet (face towel)</a:t>
            </a:r>
          </a:p>
          <a:p>
            <a:pPr indent="0" lvl="0" marL="0">
              <a:buFont typeface="Wingdings" pitchFamily="2" charset="2"/>
              <a:buChar char="Ø"/>
            </a:pPr>
            <a:r>
              <a:rPr altLang="en-US" lang="en-US"/>
              <a:t>Bowl or kidney dish with nasal – gastric tube</a:t>
            </a:r>
          </a:p>
          <a:p>
            <a:pPr indent="0" lvl="0" marL="0">
              <a:buFont typeface="Wingdings" pitchFamily="2" charset="2"/>
              <a:buChar char="Ø"/>
            </a:pPr>
            <a:r>
              <a:rPr altLang="en-US" lang="en-US"/>
              <a:t>Lubricant in a gallipot</a:t>
            </a:r>
          </a:p>
          <a:p>
            <a:pPr indent="0" lvl="0" marL="0">
              <a:buFont typeface="Wingdings" pitchFamily="2" charset="2"/>
              <a:buChar char="Ø"/>
            </a:pPr>
            <a:r>
              <a:rPr altLang="en-US" lang="en-US"/>
              <a:t>20ml and 50ml syringes</a:t>
            </a:r>
          </a:p>
          <a:p>
            <a:pPr indent="0" lvl="0" marL="0">
              <a:buFont typeface="Wingdings" pitchFamily="2" charset="2"/>
              <a:buChar char="Ø"/>
            </a:pPr>
            <a:r>
              <a:rPr altLang="en-US" lang="en-US"/>
              <a:t>Spigot</a:t>
            </a:r>
          </a:p>
          <a:p>
            <a:pPr indent="0" lvl="0" marL="0">
              <a:buFont typeface="Wingdings" pitchFamily="2" charset="2"/>
              <a:buChar char="Ø"/>
            </a:pPr>
            <a:r>
              <a:rPr altLang="en-US" lang="en-US"/>
              <a:t>Receiver with blue litmus paper</a:t>
            </a:r>
          </a:p>
          <a:p>
            <a:pPr indent="0" lvl="0" marL="0">
              <a:buFont typeface="Wingdings" pitchFamily="2" charset="2"/>
              <a:buChar char="Ø"/>
            </a:pPr>
            <a:r>
              <a:rPr altLang="en-US" lang="en-US"/>
              <a:t>Strapping and scissors</a:t>
            </a:r>
          </a:p>
          <a:p>
            <a:pPr indent="0" lvl="0" marL="0">
              <a:buFont typeface="Wingdings" pitchFamily="2" charset="2"/>
              <a:buChar char="Ø"/>
            </a:pPr>
            <a:r>
              <a:rPr altLang="en-US" lang="en-US"/>
              <a:t>30 ml clean  water</a:t>
            </a:r>
          </a:p>
          <a:p>
            <a:pPr indent="0" lvl="0" marL="0"/>
            <a:endParaRPr altLang="en-US" lang="en-US"/>
          </a:p>
          <a:p>
            <a:pPr indent="0" lvl="0" marL="0"/>
            <a:endParaRPr altLang="en-US" lang="en-US"/>
          </a:p>
        </p:txBody>
      </p:sp>
    </p:spTree>
  </p:cSld>
  <p:clrMapOvr>
    <a:masterClrMapping/>
  </p:clrMapOvr>
  <p:transition spd="slow" advClick="1">
    <p:wheel spokes="1"/>
  </p:transition>
  <p:timing/>
</p:sld>
</file>

<file path=ppt/slides/slide728.xml><?xml version="1.0" encoding="utf-8"?>
<p:sld xmlns:a="http://schemas.openxmlformats.org/drawingml/2006/main" xmlns:r="http://schemas.openxmlformats.org/officeDocument/2006/relationships" xmlns:p="http://schemas.openxmlformats.org/presentationml/2006/main" showMasterSp="1">
  <p:cSld>
    <p:spTree>
      <p:nvGrpSpPr>
        <p:cNvPr id="1827" name=""/>
        <p:cNvGrpSpPr/>
        <p:nvPr/>
      </p:nvGrpSpPr>
      <p:grpSpPr>
        <a:xfrm rot="0">
          <a:off x="0" y="0"/>
          <a:ext cx="0" cy="0"/>
          <a:chOff x="0" y="0"/>
          <a:chExt cx="0" cy="0"/>
        </a:xfrm>
      </p:grpSpPr>
      <p:sp>
        <p:nvSpPr>
          <p:cNvPr id="1049606" name=""/>
          <p:cNvSpPr/>
          <p:nvPr>
            <p:ph sz="full" idx="1"/>
          </p:nvPr>
        </p:nvSpPr>
        <p:spPr>
          <a:xfrm rot="0">
            <a:off x="457200" y="762000"/>
            <a:ext cx="8229600" cy="55626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i="1" lang="en-US"/>
              <a:t>Additional for feeding</a:t>
            </a:r>
          </a:p>
          <a:p>
            <a:pPr indent="0" lvl="0" marL="0">
              <a:buFont typeface="Wingdings" pitchFamily="2" charset="2"/>
              <a:buChar char="Ø"/>
            </a:pPr>
            <a:r>
              <a:rPr altLang="en-US" lang="en-US"/>
              <a:t>Required feed in a jar in a bowl of warm water</a:t>
            </a:r>
          </a:p>
          <a:p>
            <a:pPr indent="0" lvl="0" marL="0">
              <a:buFont typeface="Wingdings" pitchFamily="2" charset="2"/>
              <a:buChar char="Ø"/>
            </a:pPr>
            <a:r>
              <a:rPr altLang="en-US" lang="en-US"/>
              <a:t>Towel</a:t>
            </a:r>
          </a:p>
          <a:p>
            <a:pPr indent="0" lvl="0" marL="0">
              <a:buFont typeface="Wingdings" pitchFamily="2" charset="2"/>
              <a:buChar char="Ø"/>
            </a:pPr>
            <a:r>
              <a:rPr altLang="en-US" lang="en-US"/>
              <a:t>Spoon </a:t>
            </a:r>
          </a:p>
          <a:p>
            <a:pPr indent="0" lvl="0" marL="0">
              <a:buNone/>
            </a:pPr>
            <a:r>
              <a:rPr altLang="en-US" b="1" i="1" lang="en-US"/>
              <a:t>Steps</a:t>
            </a:r>
          </a:p>
          <a:p>
            <a:pPr indent="0" lvl="0" marL="0">
              <a:buFont typeface="Wingdings" pitchFamily="2" charset="2"/>
              <a:buChar char="Ø"/>
            </a:pPr>
            <a:r>
              <a:rPr altLang="en-US" lang="en-US"/>
              <a:t>Greet the patient and explain the procedure</a:t>
            </a:r>
          </a:p>
          <a:p>
            <a:pPr indent="0" lvl="0" marL="0">
              <a:buFont typeface="Wingdings" pitchFamily="2" charset="2"/>
              <a:buChar char="Ø"/>
            </a:pPr>
            <a:r>
              <a:rPr altLang="en-US" lang="en-US"/>
              <a:t>Screen the bed</a:t>
            </a:r>
          </a:p>
          <a:p>
            <a:pPr indent="0" lvl="0" marL="0">
              <a:buFont typeface="Wingdings" pitchFamily="2" charset="2"/>
              <a:buChar char="Ø"/>
            </a:pPr>
            <a:r>
              <a:rPr altLang="en-US" lang="en-US"/>
              <a:t>Bring the set tray at bedside and place on the locker</a:t>
            </a:r>
          </a:p>
          <a:p>
            <a:pPr indent="0" lvl="0" marL="0">
              <a:buFont typeface="Wingdings" pitchFamily="2" charset="2"/>
              <a:buChar char="Ø"/>
            </a:pPr>
            <a:r>
              <a:rPr altLang="en-US" lang="en-US"/>
              <a:t>In conscious put patient in upright position. If unconscious place patient in lateral position.</a:t>
            </a:r>
          </a:p>
          <a:p>
            <a:pPr indent="0" lvl="0" marL="0">
              <a:buFont typeface="Wingdings" pitchFamily="2" charset="2"/>
              <a:buChar char="Ø"/>
            </a:pPr>
            <a:r>
              <a:rPr altLang="en-US" lang="en-US"/>
              <a:t>Wipe the face with wet towel (flannel) and clean the nostrils if necessary</a:t>
            </a:r>
          </a:p>
        </p:txBody>
      </p:sp>
    </p:spTree>
  </p:cSld>
  <p:clrMapOvr>
    <a:masterClrMapping/>
  </p:clrMapOvr>
  <p:transition spd="slow" advClick="1">
    <p:wheel spokes="1"/>
  </p:transition>
  <p:timing/>
</p:sld>
</file>

<file path=ppt/slides/slide729.xml><?xml version="1.0" encoding="utf-8"?>
<p:sld xmlns:a="http://schemas.openxmlformats.org/drawingml/2006/main" xmlns:r="http://schemas.openxmlformats.org/officeDocument/2006/relationships" xmlns:p="http://schemas.openxmlformats.org/presentationml/2006/main" showMasterSp="1">
  <p:cSld>
    <p:spTree>
      <p:nvGrpSpPr>
        <p:cNvPr id="1828" name=""/>
        <p:cNvGrpSpPr/>
        <p:nvPr/>
      </p:nvGrpSpPr>
      <p:grpSpPr>
        <a:xfrm rot="0">
          <a:off x="0" y="0"/>
          <a:ext cx="0" cy="0"/>
          <a:chOff x="0" y="0"/>
          <a:chExt cx="0" cy="0"/>
        </a:xfrm>
      </p:grpSpPr>
      <p:sp>
        <p:nvSpPr>
          <p:cNvPr id="1049607" name=""/>
          <p:cNvSpPr/>
          <p:nvPr>
            <p:ph sz="full" idx="1"/>
          </p:nvPr>
        </p:nvSpPr>
        <p:spPr>
          <a:xfrm rot="0">
            <a:off x="457200" y="990600"/>
            <a:ext cx="8229600" cy="53340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lvl="0">
              <a:buFont typeface="Wingdings" pitchFamily="2" charset="2"/>
              <a:buChar char="Ø"/>
            </a:pPr>
            <a:r>
              <a:rPr altLang="en-US" lang="en-US"/>
              <a:t>Drape the patient’s neck and chest with a towel</a:t>
            </a:r>
          </a:p>
          <a:p>
            <a:pPr lvl="0">
              <a:buFont typeface="Wingdings" pitchFamily="2" charset="2"/>
              <a:buChar char="Ø"/>
            </a:pPr>
            <a:r>
              <a:rPr altLang="en-US" lang="en-US"/>
              <a:t>Wash and dry hands and put on gloves</a:t>
            </a:r>
          </a:p>
          <a:p>
            <a:pPr lvl="0">
              <a:buFont typeface="Wingdings" pitchFamily="2" charset="2"/>
              <a:buChar char="Ø"/>
            </a:pPr>
            <a:r>
              <a:rPr altLang="en-US" lang="en-US"/>
              <a:t>Remove the tube from its sterile package and place it on sterile kidney dish</a:t>
            </a:r>
          </a:p>
          <a:p>
            <a:pPr lvl="0">
              <a:buFont typeface="Wingdings" pitchFamily="2" charset="2"/>
              <a:buChar char="Ø"/>
            </a:pPr>
            <a:r>
              <a:rPr altLang="en-US" lang="en-US"/>
              <a:t>Measure the length of the tube to be inserted from tip of nose to earlobe and down to xiphoid process (tip of sternum) identify the mark</a:t>
            </a:r>
          </a:p>
          <a:p>
            <a:pPr lvl="0">
              <a:buFont typeface="Wingdings" pitchFamily="2" charset="2"/>
              <a:buChar char="Ø"/>
            </a:pPr>
            <a:r>
              <a:rPr altLang="en-US" lang="en-US"/>
              <a:t>Lubricate the end of the tube</a:t>
            </a:r>
          </a:p>
          <a:p>
            <a:pPr lvl="0">
              <a:buFont typeface="Wingdings" pitchFamily="2" charset="2"/>
              <a:buChar char="Ø"/>
            </a:pPr>
            <a:r>
              <a:rPr altLang="en-US" lang="en-US"/>
              <a:t>Explain about insertion and request patient assist to hyperextend the head to allow the nurse visualize nasal passage  for easier insertion</a:t>
            </a:r>
          </a:p>
          <a:p>
            <a:pPr lvl="0">
              <a:buFont typeface="Wingdings" pitchFamily="2" charset="2"/>
              <a:buChar char="Ø"/>
            </a:pPr>
            <a:endParaRPr altLang="en-US" lang="en-US"/>
          </a:p>
        </p:txBody>
      </p:sp>
    </p:spTree>
  </p:cSld>
  <p:clrMapOvr>
    <a:masterClrMapping/>
  </p:clrMapOvr>
  <p:transition spd="slow" advClick="1">
    <p:wheel spokes="1"/>
  </p:transition>
</p:sld>
</file>

<file path=ppt/slides/slide73.xml><?xml version="1.0" encoding="utf-8"?>
<p:sld xmlns:a="http://schemas.openxmlformats.org/drawingml/2006/main" xmlns:r="http://schemas.openxmlformats.org/officeDocument/2006/relationships" xmlns:p="http://schemas.openxmlformats.org/presentationml/2006/main" showMasterSp="1">
  <p:cSld>
    <p:spTree>
      <p:nvGrpSpPr>
        <p:cNvPr id="1155" name=""/>
        <p:cNvGrpSpPr/>
        <p:nvPr/>
      </p:nvGrpSpPr>
      <p:grpSpPr>
        <a:xfrm rot="0">
          <a:off x="0" y="0"/>
          <a:ext cx="0" cy="0"/>
          <a:chOff x="0" y="0"/>
          <a:chExt cx="0" cy="0"/>
        </a:xfrm>
      </p:grpSpPr>
      <p:sp>
        <p:nvSpPr>
          <p:cNvPr id="1048687" name=""/>
          <p:cNvSpPr/>
          <p:nvPr>
            <p:ph sz="full" idx="1"/>
          </p:nvPr>
        </p:nvSpPr>
        <p:spPr>
          <a:xfrm rot="0">
            <a:off x="457200" y="990600"/>
            <a:ext cx="8229600" cy="5135562"/>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eaLnBrk="1" hangingPunct="1" indent="0" latinLnBrk="1" lvl="0" marL="0">
              <a:buClr>
                <a:srgbClr val="DE6C36"/>
              </a:buClr>
              <a:buFont typeface="Arial" pitchFamily="0" charset="0"/>
              <a:buNone/>
            </a:pPr>
            <a:r>
              <a:rPr altLang="en-US" lang="en-US"/>
              <a:t>18. </a:t>
            </a:r>
            <a:r>
              <a:rPr altLang="en-US" lang="en-US"/>
              <a:t>Not to </a:t>
            </a:r>
            <a:r>
              <a:rPr altLang="en-US" lang="en-US"/>
              <a:t>sign legal </a:t>
            </a:r>
            <a:r>
              <a:rPr altLang="en-US" lang="en-US"/>
              <a:t>papers especially when a </a:t>
            </a:r>
            <a:r>
              <a:rPr altLang="en-US" lang="en-US"/>
              <a:t>student</a:t>
            </a:r>
          </a:p>
          <a:p>
            <a:pPr eaLnBrk="1" hangingPunct="1" indent="0" latinLnBrk="1" lvl="0" marL="0">
              <a:buClr>
                <a:srgbClr val="DE6C36"/>
              </a:buClr>
              <a:buFont typeface="Arial" pitchFamily="0" charset="0"/>
              <a:buNone/>
            </a:pPr>
            <a:endParaRPr altLang="en-US" lang="en-US"/>
          </a:p>
          <a:p>
            <a:pPr eaLnBrk="1" hangingPunct="1" indent="0" latinLnBrk="1" lvl="0" marL="0">
              <a:buClr>
                <a:srgbClr val="DE6C36"/>
              </a:buClr>
              <a:buFont typeface="Arial" pitchFamily="0" charset="0"/>
              <a:buNone/>
            </a:pPr>
            <a:r>
              <a:rPr altLang="en-US" lang="en-US"/>
              <a:t>19. In personal conduct, nurses should not knowingly disregard the accepted pattern of behavior of the community in which they live and work.</a:t>
            </a:r>
          </a:p>
          <a:p>
            <a:pPr eaLnBrk="1" hangingPunct="1" indent="0" latinLnBrk="1" lvl="0" marL="0">
              <a:buClr>
                <a:srgbClr val="DE6C36"/>
              </a:buClr>
              <a:buFont typeface="Arial" pitchFamily="0" charset="0"/>
              <a:buNone/>
            </a:pPr>
            <a:endParaRPr altLang="en-US" lang="en-US"/>
          </a:p>
          <a:p>
            <a:pPr eaLnBrk="1" hangingPunct="1" indent="0" latinLnBrk="1" lvl="0" marL="0">
              <a:buClr>
                <a:srgbClr val="DE6C36"/>
              </a:buClr>
              <a:buFont typeface="Arial" pitchFamily="0" charset="0"/>
              <a:buNone/>
            </a:pPr>
            <a:r>
              <a:rPr altLang="en-US" lang="en-US"/>
              <a:t>20. The nurse participates and shares responsibilities with other citizens and other health professions in promoting efforts to meet the health needs of the public – local, state, national and international.</a:t>
            </a:r>
          </a:p>
          <a:p>
            <a:pPr eaLnBrk="1" hangingPunct="1" indent="0" latinLnBrk="1" lvl="0" marL="0">
              <a:buClr>
                <a:srgbClr val="DE6C36"/>
              </a:buClr>
            </a:pPr>
            <a:endParaRPr altLang="en-US" lang="en-US"/>
          </a:p>
        </p:txBody>
      </p:sp>
    </p:spTree>
  </p:cSld>
  <p:clrMapOvr>
    <a:masterClrMapping/>
  </p:clrMapOvr>
  <p:transition spd="slow" advClick="1">
    <p:wheel spokes="1"/>
  </p:transition>
  <p:timing/>
</p:sld>
</file>

<file path=ppt/slides/slide730.xml><?xml version="1.0" encoding="utf-8"?>
<p:sld xmlns:a="http://schemas.openxmlformats.org/drawingml/2006/main" xmlns:r="http://schemas.openxmlformats.org/officeDocument/2006/relationships" xmlns:p="http://schemas.openxmlformats.org/presentationml/2006/main" showMasterSp="1">
  <p:cSld>
    <p:spTree>
      <p:nvGrpSpPr>
        <p:cNvPr id="1829" name=""/>
        <p:cNvGrpSpPr/>
        <p:nvPr/>
      </p:nvGrpSpPr>
      <p:grpSpPr>
        <a:xfrm rot="0">
          <a:off x="0" y="0"/>
          <a:ext cx="0" cy="0"/>
          <a:chOff x="0" y="0"/>
          <a:chExt cx="0" cy="0"/>
        </a:xfrm>
      </p:grpSpPr>
      <p:sp>
        <p:nvSpPr>
          <p:cNvPr id="1049608" name=""/>
          <p:cNvSpPr/>
          <p:nvPr>
            <p:ph sz="full" idx="1"/>
          </p:nvPr>
        </p:nvSpPr>
        <p:spPr>
          <a:xfrm rot="0">
            <a:off x="457200" y="1066800"/>
            <a:ext cx="8229600" cy="52578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lvl="0">
              <a:buFont typeface="Wingdings" pitchFamily="2" charset="2"/>
              <a:buChar char="Ø"/>
            </a:pPr>
            <a:r>
              <a:rPr altLang="en-US" lang="en-US"/>
              <a:t>Pass the tube through the nostril and down the nasopharynx. When it touches the oral pharynx ask the patient to swallow it or give sips of water to help him swallow and prevent vomiting</a:t>
            </a:r>
          </a:p>
          <a:p>
            <a:pPr lvl="0">
              <a:buFont typeface="Wingdings" pitchFamily="2" charset="2"/>
              <a:buChar char="Ø"/>
            </a:pPr>
            <a:r>
              <a:rPr altLang="en-US" lang="en-US"/>
              <a:t>Look inside the patient’s mouth to see if the tube is passing down</a:t>
            </a:r>
          </a:p>
          <a:p>
            <a:pPr lvl="0">
              <a:buFont typeface="Wingdings" pitchFamily="2" charset="2"/>
              <a:buChar char="Ø"/>
            </a:pPr>
            <a:r>
              <a:rPr altLang="en-US" lang="en-US"/>
              <a:t>Pass the length as indicated by previously identified mark on the tube</a:t>
            </a:r>
          </a:p>
          <a:p>
            <a:pPr lvl="0">
              <a:buFont typeface="Wingdings" pitchFamily="2" charset="2"/>
              <a:buChar char="Ø"/>
            </a:pPr>
            <a:r>
              <a:rPr altLang="en-US" lang="en-US"/>
              <a:t>Aspirate some stomach content, this confirms tube in stomach. If you are not sure test for acidity on blue litmus paper, which should turn red</a:t>
            </a:r>
          </a:p>
        </p:txBody>
      </p:sp>
    </p:spTree>
  </p:cSld>
  <p:clrMapOvr>
    <a:masterClrMapping/>
  </p:clrMapOvr>
  <p:transition spd="slow" advClick="1">
    <p:wheel spokes="1"/>
  </p:transition>
</p:sld>
</file>

<file path=ppt/slides/slide731.xml><?xml version="1.0" encoding="utf-8"?>
<p:sld xmlns:a="http://schemas.openxmlformats.org/drawingml/2006/main" xmlns:r="http://schemas.openxmlformats.org/officeDocument/2006/relationships" xmlns:p="http://schemas.openxmlformats.org/presentationml/2006/main" showMasterSp="1">
  <p:cSld>
    <p:spTree>
      <p:nvGrpSpPr>
        <p:cNvPr id="1830" name=""/>
        <p:cNvGrpSpPr/>
        <p:nvPr/>
      </p:nvGrpSpPr>
      <p:grpSpPr>
        <a:xfrm rot="0">
          <a:off x="0" y="0"/>
          <a:ext cx="0" cy="0"/>
          <a:chOff x="0" y="0"/>
          <a:chExt cx="0" cy="0"/>
        </a:xfrm>
      </p:grpSpPr>
      <p:sp>
        <p:nvSpPr>
          <p:cNvPr id="1049609" name=""/>
          <p:cNvSpPr/>
          <p:nvPr>
            <p:ph sz="full" idx="1"/>
          </p:nvPr>
        </p:nvSpPr>
        <p:spPr>
          <a:xfrm rot="0">
            <a:off x="457200" y="1066800"/>
            <a:ext cx="8229600" cy="52578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lvl="0">
              <a:buFont typeface="Wingdings" pitchFamily="2" charset="2"/>
              <a:buChar char="Ø"/>
            </a:pPr>
            <a:r>
              <a:rPr altLang="en-US" lang="en-US"/>
              <a:t>Other ways of confirming this is by:</a:t>
            </a:r>
          </a:p>
          <a:p>
            <a:pPr lvl="0">
              <a:buFont typeface="Wingdings" pitchFamily="2" charset="2"/>
              <a:buChar char="§"/>
            </a:pPr>
            <a:r>
              <a:rPr altLang="en-US" lang="en-US"/>
              <a:t>Using a syringe push 5ml of air once and listen over epigastric area with a stethoscope, a whooshing sound indicates air in the stomach</a:t>
            </a:r>
          </a:p>
          <a:p>
            <a:pPr lvl="0">
              <a:buFont typeface="Wingdings" pitchFamily="2" charset="2"/>
              <a:buChar char="§"/>
            </a:pPr>
            <a:r>
              <a:rPr altLang="en-US" lang="en-US"/>
              <a:t>Immersing the free end tip of the tube in sterile water in a medicine measure, if air bubbles are observed, it indicates the tube is in the lungs</a:t>
            </a:r>
          </a:p>
          <a:p>
            <a:pPr lvl="0">
              <a:buFont typeface="Wingdings" pitchFamily="2" charset="2"/>
              <a:buChar char="Ø"/>
            </a:pPr>
            <a:r>
              <a:rPr altLang="en-US" lang="en-US"/>
              <a:t>Attach the spigot to the tube and secure with a strapping</a:t>
            </a:r>
          </a:p>
        </p:txBody>
      </p:sp>
    </p:spTree>
  </p:cSld>
  <p:clrMapOvr>
    <a:masterClrMapping/>
  </p:clrMapOvr>
  <p:transition spd="slow" advClick="1">
    <p:wheel spokes="1"/>
  </p:transition>
</p:sld>
</file>

<file path=ppt/slides/slide732.xml><?xml version="1.0" encoding="utf-8"?>
<p:sld xmlns:a="http://schemas.openxmlformats.org/drawingml/2006/main" xmlns:r="http://schemas.openxmlformats.org/officeDocument/2006/relationships" xmlns:p="http://schemas.openxmlformats.org/presentationml/2006/main" showMasterSp="1">
  <p:cSld>
    <p:spTree>
      <p:nvGrpSpPr>
        <p:cNvPr id="1831" name=""/>
        <p:cNvGrpSpPr/>
        <p:nvPr/>
      </p:nvGrpSpPr>
      <p:grpSpPr>
        <a:xfrm rot="0">
          <a:off x="0" y="0"/>
          <a:ext cx="0" cy="0"/>
          <a:chOff x="0" y="0"/>
          <a:chExt cx="0" cy="0"/>
        </a:xfrm>
      </p:grpSpPr>
      <p:sp>
        <p:nvSpPr>
          <p:cNvPr id="1049610" name=""/>
          <p:cNvSpPr/>
          <p:nvPr>
            <p:ph sz="full" idx="1"/>
          </p:nvPr>
        </p:nvSpPr>
        <p:spPr>
          <a:xfrm rot="0">
            <a:off x="457200" y="838200"/>
            <a:ext cx="8229600" cy="54864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i="1" lang="en-US"/>
              <a:t>Feeding</a:t>
            </a:r>
          </a:p>
          <a:p>
            <a:pPr indent="0" lvl="0" marL="0">
              <a:buFont typeface="Wingdings" pitchFamily="2" charset="2"/>
              <a:buChar char="Ø"/>
            </a:pPr>
            <a:r>
              <a:rPr altLang="en-US" lang="en-US"/>
              <a:t>If the tube is for feeding test the temperature of the feed and measure the amount to be used</a:t>
            </a:r>
          </a:p>
          <a:p>
            <a:pPr indent="0" lvl="0" marL="0">
              <a:buFont typeface="Wingdings" pitchFamily="2" charset="2"/>
              <a:buChar char="Ø"/>
            </a:pPr>
            <a:r>
              <a:rPr altLang="en-US" lang="en-US"/>
              <a:t>Pinch the tube and remove the spigot</a:t>
            </a:r>
          </a:p>
          <a:p>
            <a:pPr indent="0" lvl="0" marL="0">
              <a:buFont typeface="Wingdings" pitchFamily="2" charset="2"/>
              <a:buChar char="Ø"/>
            </a:pPr>
            <a:r>
              <a:rPr altLang="en-US" lang="en-US"/>
              <a:t>Fix the syringe and pour 15 ml warm water into the barrel and allow it to run into the tube slowly</a:t>
            </a:r>
          </a:p>
          <a:p>
            <a:pPr indent="0" lvl="0" marL="0">
              <a:buFont typeface="Wingdings" pitchFamily="2" charset="2"/>
              <a:buChar char="Ø"/>
            </a:pPr>
            <a:r>
              <a:rPr altLang="en-US" lang="en-US"/>
              <a:t>Pinch the tube when the water reaches the bottom of the syringe but it is still in the syringe</a:t>
            </a:r>
          </a:p>
          <a:p>
            <a:pPr indent="0" lvl="0" marL="0">
              <a:buFont typeface="Wingdings" pitchFamily="2" charset="2"/>
              <a:buChar char="Ø"/>
            </a:pPr>
            <a:r>
              <a:rPr altLang="en-US" lang="en-US"/>
              <a:t>Pour the feed and allow to run slowly by gravity until the total feed has been given</a:t>
            </a:r>
          </a:p>
        </p:txBody>
      </p:sp>
    </p:spTree>
  </p:cSld>
  <p:clrMapOvr>
    <a:masterClrMapping/>
  </p:clrMapOvr>
  <p:transition spd="slow" advClick="1">
    <p:wheel spokes="1"/>
  </p:transition>
</p:sld>
</file>

<file path=ppt/slides/slide733.xml><?xml version="1.0" encoding="utf-8"?>
<p:sld xmlns:a="http://schemas.openxmlformats.org/drawingml/2006/main" xmlns:r="http://schemas.openxmlformats.org/officeDocument/2006/relationships" xmlns:p="http://schemas.openxmlformats.org/presentationml/2006/main" showMasterSp="1">
  <p:cSld>
    <p:spTree>
      <p:nvGrpSpPr>
        <p:cNvPr id="1832" name=""/>
        <p:cNvGrpSpPr/>
        <p:nvPr/>
      </p:nvGrpSpPr>
      <p:grpSpPr>
        <a:xfrm rot="0">
          <a:off x="0" y="0"/>
          <a:ext cx="0" cy="0"/>
          <a:chOff x="0" y="0"/>
          <a:chExt cx="0" cy="0"/>
        </a:xfrm>
      </p:grpSpPr>
      <p:sp>
        <p:nvSpPr>
          <p:cNvPr id="1049611" name=""/>
          <p:cNvSpPr/>
          <p:nvPr>
            <p:ph sz="full" idx="1"/>
          </p:nvPr>
        </p:nvSpPr>
        <p:spPr>
          <a:xfrm rot="0">
            <a:off x="457200" y="1143000"/>
            <a:ext cx="8229600" cy="51816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lvl="0">
              <a:buFont typeface="Wingdings" pitchFamily="2" charset="2"/>
              <a:buChar char="Ø"/>
            </a:pPr>
            <a:r>
              <a:rPr altLang="en-US" lang="en-US"/>
              <a:t>Cleanse the tube with the remaining water and pinch it before the water finishes to prevent air entry</a:t>
            </a:r>
          </a:p>
          <a:p>
            <a:pPr lvl="0">
              <a:buFont typeface="Wingdings" pitchFamily="2" charset="2"/>
              <a:buChar char="Ø"/>
            </a:pPr>
            <a:r>
              <a:rPr altLang="en-US" lang="en-US"/>
              <a:t>Spigot the tube and leave it well secured</a:t>
            </a:r>
          </a:p>
          <a:p>
            <a:pPr lvl="0">
              <a:buFont typeface="Wingdings" pitchFamily="2" charset="2"/>
              <a:buChar char="Ø"/>
            </a:pPr>
            <a:r>
              <a:rPr altLang="en-US" lang="en-US"/>
              <a:t>Remove towel from the neck and chest</a:t>
            </a:r>
          </a:p>
          <a:p>
            <a:pPr lvl="0">
              <a:buFont typeface="Wingdings" pitchFamily="2" charset="2"/>
              <a:buChar char="Ø"/>
            </a:pPr>
            <a:r>
              <a:rPr altLang="en-US" lang="en-US"/>
              <a:t>Thank the patient for co – operation and make him/her comfortable</a:t>
            </a:r>
          </a:p>
          <a:p>
            <a:pPr lvl="0">
              <a:buFont typeface="Wingdings" pitchFamily="2" charset="2"/>
              <a:buChar char="Ø"/>
            </a:pPr>
            <a:r>
              <a:rPr altLang="en-US" lang="en-US"/>
              <a:t>Enter the amount of feed and time of feeding in feeding/fluid chart</a:t>
            </a:r>
          </a:p>
          <a:p>
            <a:pPr lvl="0">
              <a:buNone/>
            </a:pPr>
            <a:r>
              <a:rPr altLang="en-US" b="1" lang="en-US"/>
              <a:t>Note: </a:t>
            </a:r>
            <a:r>
              <a:rPr altLang="en-US" lang="en-US"/>
              <a:t>A funnel may be used for feeding instead of a syringe</a:t>
            </a:r>
          </a:p>
        </p:txBody>
      </p:sp>
    </p:spTree>
  </p:cSld>
  <p:clrMapOvr>
    <a:masterClrMapping/>
  </p:clrMapOvr>
  <p:transition spd="slow" advClick="1">
    <p:wheel spokes="1"/>
  </p:transition>
</p:sld>
</file>

<file path=ppt/slides/slide734.xml><?xml version="1.0" encoding="utf-8"?>
<p:sld xmlns:a="http://schemas.openxmlformats.org/drawingml/2006/main" xmlns:r="http://schemas.openxmlformats.org/officeDocument/2006/relationships" xmlns:p="http://schemas.openxmlformats.org/presentationml/2006/main" showMasterSp="1">
  <p:cSld>
    <p:spTree>
      <p:nvGrpSpPr>
        <p:cNvPr id="1833" name=""/>
        <p:cNvGrpSpPr/>
        <p:nvPr/>
      </p:nvGrpSpPr>
      <p:grpSpPr>
        <a:xfrm rot="0">
          <a:off x="0" y="0"/>
          <a:ext cx="0" cy="0"/>
          <a:chOff x="0" y="0"/>
          <a:chExt cx="0" cy="0"/>
        </a:xfrm>
      </p:grpSpPr>
      <p:sp>
        <p:nvSpPr>
          <p:cNvPr id="1049612" name=""/>
          <p:cNvSpPr/>
          <p:nvPr>
            <p:ph sz="full" idx="1"/>
          </p:nvPr>
        </p:nvSpPr>
        <p:spPr>
          <a:xfrm rot="0">
            <a:off x="457200" y="1143000"/>
            <a:ext cx="8229600" cy="51816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lvl="0">
              <a:buFont typeface="Wingdings" pitchFamily="2" charset="2"/>
              <a:buChar char="Ø"/>
            </a:pPr>
            <a:r>
              <a:rPr altLang="en-US" lang="en-US"/>
              <a:t>For subsequent feeds aspirate stomach contents to determine the amount of feed retained</a:t>
            </a:r>
          </a:p>
          <a:p>
            <a:pPr lvl="0">
              <a:buFont typeface="Wingdings" pitchFamily="2" charset="2"/>
              <a:buChar char="Ø"/>
            </a:pPr>
            <a:r>
              <a:rPr altLang="en-US" lang="en-US"/>
              <a:t>If more than 15 ml is aspirated from an adult or 10 from an infant check with the in charge before proceeding with feeds</a:t>
            </a:r>
          </a:p>
          <a:p>
            <a:pPr lvl="0">
              <a:buFont typeface="Wingdings" pitchFamily="2" charset="2"/>
              <a:buChar char="Ø"/>
            </a:pPr>
            <a:r>
              <a:rPr altLang="en-US" lang="en-US"/>
              <a:t>Clear, decontaminate and clean the equipment and sore them appropriately for the next feed</a:t>
            </a:r>
          </a:p>
          <a:p>
            <a:pPr lvl="0">
              <a:buFont typeface="Wingdings" pitchFamily="2" charset="2"/>
              <a:buChar char="Ø"/>
            </a:pPr>
            <a:r>
              <a:rPr altLang="en-US" lang="en-US"/>
              <a:t>Wash and dry hands</a:t>
            </a:r>
          </a:p>
          <a:p>
            <a:pPr lvl="0">
              <a:buFont typeface="Wingdings" pitchFamily="2" charset="2"/>
              <a:buChar char="Ø"/>
            </a:pPr>
            <a:r>
              <a:rPr altLang="en-US" lang="en-US"/>
              <a:t>Report as necessary</a:t>
            </a:r>
          </a:p>
        </p:txBody>
      </p:sp>
    </p:spTree>
  </p:cSld>
  <p:clrMapOvr>
    <a:masterClrMapping/>
  </p:clrMapOvr>
  <p:transition spd="slow" advClick="1">
    <p:wheel spokes="1"/>
  </p:transition>
</p:sld>
</file>

<file path=ppt/slides/slide735.xml><?xml version="1.0" encoding="utf-8"?>
<p:sld xmlns:a="http://schemas.openxmlformats.org/drawingml/2006/main" xmlns:r="http://schemas.openxmlformats.org/officeDocument/2006/relationships" xmlns:p="http://schemas.openxmlformats.org/presentationml/2006/main" showMasterSp="1">
  <p:cSld>
    <p:spTree>
      <p:nvGrpSpPr>
        <p:cNvPr id="1834" name=""/>
        <p:cNvGrpSpPr/>
        <p:nvPr/>
      </p:nvGrpSpPr>
      <p:grpSpPr>
        <a:xfrm rot="0">
          <a:off x="0" y="0"/>
          <a:ext cx="0" cy="0"/>
          <a:chOff x="0" y="0"/>
          <a:chExt cx="0" cy="0"/>
        </a:xfrm>
      </p:grpSpPr>
      <p:sp>
        <p:nvSpPr>
          <p:cNvPr id="1049613" name=""/>
          <p:cNvSpPr/>
          <p:nvPr>
            <p:ph sz="full" idx="1"/>
          </p:nvPr>
        </p:nvSpPr>
        <p:spPr>
          <a:xfrm rot="0">
            <a:off x="457200" y="533400"/>
            <a:ext cx="8229600" cy="57912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lang="en-US"/>
              <a:t>Procedure of Aspiration</a:t>
            </a:r>
          </a:p>
          <a:p>
            <a:pPr indent="0" lvl="0" marL="0">
              <a:buFont typeface="Wingdings" pitchFamily="2" charset="2"/>
              <a:buChar char="Ø"/>
            </a:pPr>
            <a:r>
              <a:rPr altLang="en-US" lang="en-US"/>
              <a:t>This is the process of removing gastric content by suction and use of a syringe</a:t>
            </a:r>
          </a:p>
          <a:p>
            <a:pPr indent="0" lvl="0" marL="0">
              <a:buNone/>
            </a:pPr>
            <a:r>
              <a:rPr altLang="en-US" b="1" i="1" lang="en-US"/>
              <a:t>Purposes</a:t>
            </a:r>
          </a:p>
          <a:p>
            <a:pPr indent="0" lvl="0" marL="0">
              <a:buFont typeface="Wingdings" pitchFamily="2" charset="2"/>
              <a:buChar char="Ø"/>
            </a:pPr>
            <a:r>
              <a:rPr altLang="en-US" lang="en-US"/>
              <a:t>Relieve abdominal discomfort</a:t>
            </a:r>
          </a:p>
          <a:p>
            <a:pPr indent="0" lvl="0" marL="0">
              <a:buFont typeface="Wingdings" pitchFamily="2" charset="2"/>
              <a:buChar char="Ø"/>
            </a:pPr>
            <a:r>
              <a:rPr altLang="en-US" lang="en-US"/>
              <a:t>Maintain patency of the tube</a:t>
            </a:r>
          </a:p>
          <a:p>
            <a:pPr indent="0" lvl="0" marL="0">
              <a:buFont typeface="Wingdings" pitchFamily="2" charset="2"/>
              <a:buChar char="Ø"/>
            </a:pPr>
            <a:r>
              <a:rPr altLang="en-US" lang="en-US"/>
              <a:t>Maintain gastric decompression after surgery</a:t>
            </a:r>
          </a:p>
          <a:p>
            <a:pPr indent="0" lvl="0" marL="0">
              <a:buFont typeface="Wingdings" pitchFamily="2" charset="2"/>
              <a:buChar char="Ø"/>
            </a:pPr>
            <a:r>
              <a:rPr altLang="en-US" lang="en-US"/>
              <a:t>Measure and monitor gastric bleeding and feeds</a:t>
            </a:r>
          </a:p>
          <a:p>
            <a:pPr indent="0" lvl="0" marL="0">
              <a:buNone/>
            </a:pPr>
            <a:r>
              <a:rPr altLang="en-US" b="1" lang="en-US"/>
              <a:t>Indications</a:t>
            </a:r>
          </a:p>
          <a:p>
            <a:pPr indent="0" lvl="0" marL="0">
              <a:buFont typeface="Wingdings" pitchFamily="2" charset="2"/>
              <a:buChar char="Ø"/>
            </a:pPr>
            <a:r>
              <a:rPr altLang="en-US" lang="en-US"/>
              <a:t>Poisoning and Bleeding ulcers</a:t>
            </a:r>
          </a:p>
          <a:p>
            <a:pPr indent="0" lvl="0" marL="0">
              <a:buFont typeface="Wingdings" pitchFamily="2" charset="2"/>
              <a:buChar char="Ø"/>
            </a:pPr>
            <a:r>
              <a:rPr altLang="en-US" lang="en-US"/>
              <a:t>Intestinal obstruction</a:t>
            </a:r>
          </a:p>
          <a:p>
            <a:pPr indent="0" lvl="0" marL="0">
              <a:buFont typeface="Wingdings" pitchFamily="2" charset="2"/>
              <a:buChar char="Ø"/>
            </a:pPr>
            <a:r>
              <a:rPr altLang="en-US" lang="en-US"/>
              <a:t>Before every subsequent feeds</a:t>
            </a:r>
          </a:p>
          <a:p>
            <a:pPr indent="0" lvl="0" marL="0">
              <a:buFont typeface="Wingdings" pitchFamily="2" charset="2"/>
              <a:buChar char="Ø"/>
            </a:pPr>
            <a:endParaRPr altLang="en-US" lang="en-US"/>
          </a:p>
        </p:txBody>
      </p:sp>
    </p:spTree>
  </p:cSld>
  <p:clrMapOvr>
    <a:masterClrMapping/>
  </p:clrMapOvr>
  <p:transition spd="slow" advClick="1">
    <p:wheel spokes="1"/>
  </p:transition>
</p:sld>
</file>

<file path=ppt/slides/slide736.xml><?xml version="1.0" encoding="utf-8"?>
<p:sld xmlns:a="http://schemas.openxmlformats.org/drawingml/2006/main" xmlns:r="http://schemas.openxmlformats.org/officeDocument/2006/relationships" xmlns:p="http://schemas.openxmlformats.org/presentationml/2006/main" showMasterSp="1">
  <p:cSld>
    <p:spTree>
      <p:nvGrpSpPr>
        <p:cNvPr id="1835" name=""/>
        <p:cNvGrpSpPr/>
        <p:nvPr/>
      </p:nvGrpSpPr>
      <p:grpSpPr>
        <a:xfrm rot="0">
          <a:off x="0" y="0"/>
          <a:ext cx="0" cy="0"/>
          <a:chOff x="0" y="0"/>
          <a:chExt cx="0" cy="0"/>
        </a:xfrm>
      </p:grpSpPr>
      <p:sp>
        <p:nvSpPr>
          <p:cNvPr id="1049614" name=""/>
          <p:cNvSpPr/>
          <p:nvPr>
            <p:ph sz="full" idx="1"/>
          </p:nvPr>
        </p:nvSpPr>
        <p:spPr>
          <a:xfrm rot="0">
            <a:off x="457200" y="381000"/>
            <a:ext cx="8229600" cy="59436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i="1" lang="en-US"/>
              <a:t>Steps</a:t>
            </a:r>
          </a:p>
          <a:p>
            <a:pPr indent="0" lvl="0" marL="0">
              <a:buFont typeface="Wingdings" pitchFamily="2" charset="2"/>
              <a:buChar char="Ø"/>
            </a:pPr>
            <a:r>
              <a:rPr altLang="en-US" lang="en-US"/>
              <a:t>Pinch the tube, remove spigot and fix the syringe with a plunger and release the pinch</a:t>
            </a:r>
          </a:p>
          <a:p>
            <a:pPr indent="0" lvl="0" marL="0">
              <a:buFont typeface="Wingdings" pitchFamily="2" charset="2"/>
              <a:buChar char="Ø"/>
            </a:pPr>
            <a:r>
              <a:rPr altLang="en-US" lang="en-US"/>
              <a:t>Gently withdraw plunger of the syringe, this will cause content to come out</a:t>
            </a:r>
          </a:p>
          <a:p>
            <a:pPr indent="0" lvl="0" marL="0">
              <a:buFont typeface="Wingdings" pitchFamily="2" charset="2"/>
              <a:buChar char="Ø"/>
            </a:pPr>
            <a:r>
              <a:rPr altLang="en-US" lang="en-US"/>
              <a:t>When syringe is almost full, pinch tube again, remove syringe, replace spigot then release the pinch and empty syringe in a container</a:t>
            </a:r>
          </a:p>
          <a:p>
            <a:pPr indent="0" lvl="0" marL="0">
              <a:buFont typeface="Wingdings" pitchFamily="2" charset="2"/>
              <a:buChar char="Ø"/>
            </a:pPr>
            <a:r>
              <a:rPr altLang="en-US" lang="en-US"/>
              <a:t>Repeat this process till no aspirate is drawn</a:t>
            </a:r>
          </a:p>
          <a:p>
            <a:pPr indent="0" lvl="0" marL="0">
              <a:buFont typeface="Wingdings" pitchFamily="2" charset="2"/>
              <a:buChar char="Ø"/>
            </a:pPr>
            <a:r>
              <a:rPr altLang="en-US" lang="en-US"/>
              <a:t>Leave patient comfortable and ensure spigot is in place</a:t>
            </a:r>
          </a:p>
          <a:p>
            <a:pPr indent="0" lvl="0" marL="0">
              <a:buFont typeface="Wingdings" pitchFamily="2" charset="2"/>
              <a:buChar char="Ø"/>
            </a:pPr>
            <a:r>
              <a:rPr altLang="en-US" lang="en-US"/>
              <a:t>Measure amount of aspirate and record in fluid chart</a:t>
            </a:r>
          </a:p>
          <a:p>
            <a:pPr indent="0" lvl="0" marL="0">
              <a:buFont typeface="Wingdings" pitchFamily="2" charset="2"/>
              <a:buChar char="Ø"/>
            </a:pPr>
            <a:r>
              <a:rPr altLang="en-US" lang="en-US"/>
              <a:t>Examine aspirate </a:t>
            </a:r>
            <a:r>
              <a:rPr altLang="en-US" lang="en-US"/>
              <a:t>f</a:t>
            </a:r>
            <a:r>
              <a:rPr altLang="en-US" lang="en-US"/>
              <a:t>or content, color and smell</a:t>
            </a:r>
          </a:p>
          <a:p>
            <a:pPr indent="0" lvl="0" marL="0">
              <a:buFont typeface="Wingdings" pitchFamily="2" charset="2"/>
              <a:buChar char="Ø"/>
            </a:pPr>
            <a:r>
              <a:rPr altLang="en-US" lang="en-US"/>
              <a:t>Record and report</a:t>
            </a:r>
          </a:p>
        </p:txBody>
      </p:sp>
    </p:spTree>
  </p:cSld>
  <p:clrMapOvr>
    <a:masterClrMapping/>
  </p:clrMapOvr>
  <p:transition spd="slow" advClick="1">
    <p:wheel spokes="1"/>
  </p:transition>
</p:sld>
</file>

<file path=ppt/slides/slide737.xml><?xml version="1.0" encoding="utf-8"?>
<p:sld xmlns:a="http://schemas.openxmlformats.org/drawingml/2006/main" xmlns:r="http://schemas.openxmlformats.org/officeDocument/2006/relationships" xmlns:p="http://schemas.openxmlformats.org/presentationml/2006/main" showMasterSp="1">
  <p:cSld>
    <p:spTree>
      <p:nvGrpSpPr>
        <p:cNvPr id="1836" name=""/>
        <p:cNvGrpSpPr/>
        <p:nvPr/>
      </p:nvGrpSpPr>
      <p:grpSpPr>
        <a:xfrm rot="0">
          <a:off x="0" y="0"/>
          <a:ext cx="0" cy="0"/>
          <a:chOff x="0" y="0"/>
          <a:chExt cx="0" cy="0"/>
        </a:xfrm>
      </p:grpSpPr>
      <p:sp>
        <p:nvSpPr>
          <p:cNvPr id="1049615" name=""/>
          <p:cNvSpPr/>
          <p:nvPr>
            <p:ph sz="full" idx="1"/>
          </p:nvPr>
        </p:nvSpPr>
        <p:spPr>
          <a:xfrm rot="0">
            <a:off x="457200" y="914400"/>
            <a:ext cx="8229600" cy="54102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algn="ctr" indent="0" lvl="0" marL="0">
              <a:buNone/>
            </a:pPr>
            <a:r>
              <a:rPr altLang="en-US" b="1" lang="en-US"/>
              <a:t>Removal of NG Tube</a:t>
            </a:r>
          </a:p>
          <a:p>
            <a:pPr indent="0" lvl="0" marL="0">
              <a:buNone/>
            </a:pPr>
            <a:r>
              <a:rPr altLang="en-US" b="1" i="1" lang="en-US"/>
              <a:t>Requirements</a:t>
            </a:r>
          </a:p>
          <a:p>
            <a:pPr indent="0" lvl="0" marL="0">
              <a:buFont typeface="Wingdings" pitchFamily="2" charset="2"/>
              <a:buChar char="Ø"/>
            </a:pPr>
            <a:r>
              <a:rPr altLang="en-US" lang="en-US"/>
              <a:t>Mouthwash</a:t>
            </a:r>
          </a:p>
          <a:p>
            <a:pPr indent="0" lvl="0" marL="0">
              <a:buFont typeface="Wingdings" pitchFamily="2" charset="2"/>
              <a:buChar char="Ø"/>
            </a:pPr>
            <a:r>
              <a:rPr altLang="en-US" lang="en-US"/>
              <a:t>Receiver</a:t>
            </a:r>
          </a:p>
          <a:p>
            <a:pPr indent="0" lvl="0" marL="0">
              <a:buFont typeface="Wingdings" pitchFamily="2" charset="2"/>
              <a:buChar char="Ø"/>
            </a:pPr>
            <a:r>
              <a:rPr altLang="en-US" lang="en-US"/>
              <a:t>Gauze swabs</a:t>
            </a:r>
          </a:p>
          <a:p>
            <a:pPr indent="0" lvl="0" marL="0">
              <a:buNone/>
            </a:pPr>
            <a:r>
              <a:rPr altLang="en-US" b="1" lang="en-US"/>
              <a:t>Steps</a:t>
            </a:r>
          </a:p>
          <a:p>
            <a:pPr indent="0" lvl="0" marL="0">
              <a:buFont typeface="Wingdings" pitchFamily="2" charset="2"/>
              <a:buChar char="Ø"/>
            </a:pPr>
            <a:r>
              <a:rPr altLang="en-US" lang="en-US"/>
              <a:t>Explain procedure to the patient</a:t>
            </a:r>
          </a:p>
          <a:p>
            <a:pPr indent="0" lvl="0" marL="0">
              <a:buFont typeface="Wingdings" pitchFamily="2" charset="2"/>
              <a:buChar char="Ø"/>
            </a:pPr>
            <a:r>
              <a:rPr altLang="en-US" lang="en-US"/>
              <a:t>Flush the tube with 10 – 30 mls of water</a:t>
            </a:r>
          </a:p>
          <a:p>
            <a:pPr indent="0" lvl="0" marL="0">
              <a:buFont typeface="Wingdings" pitchFamily="2" charset="2"/>
              <a:buChar char="Ø"/>
            </a:pPr>
            <a:r>
              <a:rPr altLang="en-US" lang="en-US"/>
              <a:t>Remove strapping</a:t>
            </a:r>
          </a:p>
          <a:p>
            <a:pPr indent="0" lvl="0" marL="0">
              <a:buFont typeface="Wingdings" pitchFamily="2" charset="2"/>
              <a:buChar char="Ø"/>
            </a:pPr>
            <a:r>
              <a:rPr altLang="en-US" lang="en-US"/>
              <a:t>Remove 15 – 20 cm of the tube slowly. This ensures that the tube has reached esophagus</a:t>
            </a:r>
          </a:p>
        </p:txBody>
      </p:sp>
    </p:spTree>
  </p:cSld>
  <p:clrMapOvr>
    <a:masterClrMapping/>
  </p:clrMapOvr>
  <p:transition spd="slow" advClick="1">
    <p:wheel spokes="1"/>
  </p:transition>
</p:sld>
</file>

<file path=ppt/slides/slide738.xml><?xml version="1.0" encoding="utf-8"?>
<p:sld xmlns:a="http://schemas.openxmlformats.org/drawingml/2006/main" xmlns:r="http://schemas.openxmlformats.org/officeDocument/2006/relationships" xmlns:p="http://schemas.openxmlformats.org/presentationml/2006/main" showMasterSp="1">
  <p:cSld>
    <p:spTree>
      <p:nvGrpSpPr>
        <p:cNvPr id="1837" name=""/>
        <p:cNvGrpSpPr/>
        <p:nvPr/>
      </p:nvGrpSpPr>
      <p:grpSpPr>
        <a:xfrm rot="0">
          <a:off x="0" y="0"/>
          <a:ext cx="0" cy="0"/>
          <a:chOff x="0" y="0"/>
          <a:chExt cx="0" cy="0"/>
        </a:xfrm>
      </p:grpSpPr>
      <p:sp>
        <p:nvSpPr>
          <p:cNvPr id="1049616" name=""/>
          <p:cNvSpPr/>
          <p:nvPr>
            <p:ph sz="full" idx="1"/>
          </p:nvPr>
        </p:nvSpPr>
        <p:spPr>
          <a:xfrm rot="0">
            <a:off x="457200" y="1295400"/>
            <a:ext cx="8229600" cy="50292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lvl="0">
              <a:buFont typeface="Wingdings" pitchFamily="2" charset="2"/>
              <a:buChar char="Ø"/>
            </a:pPr>
            <a:r>
              <a:rPr altLang="en-US" lang="en-US"/>
              <a:t>Remove the remaining part as you guard it with a gauze</a:t>
            </a:r>
          </a:p>
          <a:p>
            <a:pPr lvl="0">
              <a:buFont typeface="Wingdings" pitchFamily="2" charset="2"/>
              <a:buChar char="Ø"/>
            </a:pPr>
            <a:r>
              <a:rPr altLang="en-US" lang="en-US"/>
              <a:t>Rationale for flushing with water is to remove any debris and release the tube from stomach lining</a:t>
            </a:r>
          </a:p>
          <a:p>
            <a:pPr lvl="0">
              <a:buFont typeface="Wingdings" pitchFamily="2" charset="2"/>
              <a:buChar char="Ø"/>
            </a:pPr>
            <a:r>
              <a:rPr altLang="en-US" lang="en-US"/>
              <a:t>As you remove, instruct the patient to hold the breath, this helps in closing the epiglottis</a:t>
            </a:r>
          </a:p>
          <a:p>
            <a:pPr lvl="0">
              <a:buFont typeface="Wingdings" pitchFamily="2" charset="2"/>
              <a:buChar char="Ø"/>
            </a:pPr>
            <a:r>
              <a:rPr altLang="en-US" lang="en-US"/>
              <a:t>Discard the tube and give the patient mouthwash</a:t>
            </a:r>
          </a:p>
          <a:p>
            <a:pPr lvl="0">
              <a:buFont typeface="Wingdings" pitchFamily="2" charset="2"/>
              <a:buChar char="Ø"/>
            </a:pPr>
            <a:r>
              <a:rPr altLang="en-US" lang="en-US"/>
              <a:t>Leave patient comfortable</a:t>
            </a:r>
          </a:p>
        </p:txBody>
      </p:sp>
    </p:spTree>
  </p:cSld>
  <p:clrMapOvr>
    <a:masterClrMapping/>
  </p:clrMapOvr>
  <p:transition spd="slow" advClick="1">
    <p:wheel spokes="1"/>
  </p:transition>
  <p:timing/>
</p:sld>
</file>

<file path=ppt/slides/slide739.xml><?xml version="1.0" encoding="utf-8"?>
<p:sld xmlns:a="http://schemas.openxmlformats.org/drawingml/2006/main" xmlns:r="http://schemas.openxmlformats.org/officeDocument/2006/relationships" xmlns:p="http://schemas.openxmlformats.org/presentationml/2006/main" showMasterSp="1">
  <p:cSld>
    <p:spTree>
      <p:nvGrpSpPr>
        <p:cNvPr id="1838" name=""/>
        <p:cNvGrpSpPr/>
        <p:nvPr/>
      </p:nvGrpSpPr>
      <p:grpSpPr>
        <a:xfrm rot="0">
          <a:off x="0" y="0"/>
          <a:ext cx="0" cy="0"/>
          <a:chOff x="0" y="0"/>
          <a:chExt cx="0" cy="0"/>
        </a:xfrm>
      </p:grpSpPr>
      <p:sp>
        <p:nvSpPr>
          <p:cNvPr id="1049617" name=""/>
          <p:cNvSpPr/>
          <p:nvPr>
            <p:ph sz="full" idx="1"/>
          </p:nvPr>
        </p:nvSpPr>
        <p:spPr>
          <a:xfrm rot="0">
            <a:off x="457200" y="838200"/>
            <a:ext cx="8229600" cy="54864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algn="ctr" indent="0" lvl="0" marL="0">
              <a:buNone/>
            </a:pPr>
            <a:r>
              <a:rPr altLang="en-US" b="1" lang="en-US"/>
              <a:t>Complications of Tube Feeding</a:t>
            </a:r>
          </a:p>
          <a:p>
            <a:pPr indent="0" lvl="0" marL="0">
              <a:buNone/>
            </a:pPr>
            <a:r>
              <a:rPr altLang="en-US" b="1" lang="en-US"/>
              <a:t>1. Mechanical Complications</a:t>
            </a:r>
          </a:p>
          <a:p>
            <a:pPr indent="0" lvl="0" marL="0">
              <a:buNone/>
            </a:pPr>
            <a:r>
              <a:rPr altLang="en-US" lang="en-US"/>
              <a:t>These are problems associated with the tube. They include:</a:t>
            </a:r>
          </a:p>
          <a:p>
            <a:pPr indent="0" lvl="0" marL="0">
              <a:buNone/>
            </a:pPr>
            <a:r>
              <a:rPr altLang="en-US" b="1" i="1" lang="en-US"/>
              <a:t>i) Tube Clogging</a:t>
            </a:r>
          </a:p>
          <a:p>
            <a:pPr indent="0" lvl="0" marL="0">
              <a:buFont typeface="Wingdings" pitchFamily="2" charset="2"/>
              <a:buChar char="Ø"/>
            </a:pPr>
            <a:r>
              <a:rPr altLang="en-US" lang="en-US"/>
              <a:t>This is blockage of tube by feeds or medication given</a:t>
            </a:r>
          </a:p>
          <a:p>
            <a:pPr indent="0" lvl="0" marL="0">
              <a:buFont typeface="Wingdings" pitchFamily="2" charset="2"/>
              <a:buChar char="Ø"/>
            </a:pPr>
            <a:r>
              <a:rPr altLang="en-US" lang="en-US"/>
              <a:t>Commonly occurs in smaller tubes and can be prevented by flushing the tube with warm water after every feed</a:t>
            </a:r>
          </a:p>
          <a:p>
            <a:pPr indent="0" lvl="0" marL="0">
              <a:buFont typeface="Wingdings" pitchFamily="2" charset="2"/>
              <a:buChar char="Ø"/>
            </a:pPr>
            <a:r>
              <a:rPr altLang="en-US" lang="en-US"/>
              <a:t>If it occurs the tube should be removed and another one inserted</a:t>
            </a:r>
          </a:p>
        </p:txBody>
      </p:sp>
    </p:spTree>
  </p:cSld>
  <p:clrMapOvr>
    <a:masterClrMapping/>
  </p:clrMapOvr>
  <p:transition spd="slow" advClick="1">
    <p:wheel spokes="1"/>
  </p:transition>
  <p:timing/>
</p:sld>
</file>

<file path=ppt/slides/slide74.xml><?xml version="1.0" encoding="utf-8"?>
<p:sld xmlns:a="http://schemas.openxmlformats.org/drawingml/2006/main" xmlns:r="http://schemas.openxmlformats.org/officeDocument/2006/relationships" xmlns:p="http://schemas.openxmlformats.org/presentationml/2006/main" showMasterSp="1">
  <p:cSld>
    <p:spTree>
      <p:nvGrpSpPr>
        <p:cNvPr id="1156" name=""/>
        <p:cNvGrpSpPr/>
        <p:nvPr/>
      </p:nvGrpSpPr>
      <p:grpSpPr>
        <a:xfrm rot="0">
          <a:off x="0" y="0"/>
          <a:ext cx="0" cy="0"/>
          <a:chOff x="0" y="0"/>
          <a:chExt cx="0" cy="0"/>
        </a:xfrm>
      </p:grpSpPr>
      <p:sp>
        <p:nvSpPr>
          <p:cNvPr id="1048688" name=""/>
          <p:cNvSpPr/>
          <p:nvPr>
            <p:ph type="title" sz="full" idx="0"/>
          </p:nvPr>
        </p:nvSpPr>
        <p:spPr>
          <a:xfrm rot="0">
            <a:off x="457200" y="304800"/>
            <a:ext cx="8229600" cy="1543050"/>
          </a:xfrm>
          <a:prstGeom prst="rect"/>
          <a:noFill/>
          <a:ln>
            <a:noFill/>
          </a:ln>
        </p:spPr>
        <p:txBody>
          <a:bodyPr anchor="b" bIns="0" lIns="0" rIns="0" tIns="45720" vert="horz"/>
          <a:lstStyle>
            <a:lvl1pPr algn="l" fontAlgn="base" indent="0" latinLnBrk="1" marL="0" rtl="0">
              <a:lnSpc>
                <a:spcPct val="100000"/>
              </a:lnSpc>
              <a:spcBef>
                <a:spcPct val="0"/>
              </a:spcBef>
              <a:spcAft>
                <a:spcPct val="0"/>
              </a:spcAft>
              <a:buFontTx/>
              <a:buNone/>
              <a:defRPr baseline="0" b="0" sz="5000" i="0" u="none">
                <a:solidFill>
                  <a:schemeClr val="lt2"/>
                </a:solidFill>
                <a:latin typeface="Calibri" pitchFamily="34" charset="0"/>
                <a:sym typeface="Calibri" pitchFamily="34" charset="0"/>
              </a:defRPr>
            </a:lvl1pPr>
          </a:lstStyle>
          <a:p>
            <a:pPr eaLnBrk="1" hangingPunct="1" latinLnBrk="1" lvl="0"/>
            <a:r>
              <a:rPr altLang="en-US" b="1" lang="en-US">
                <a:solidFill>
                  <a:srgbClr val="DF9307"/>
                </a:solidFill>
              </a:rPr>
              <a:t>STANDARDS OF NURSING PRACTICE</a:t>
            </a:r>
          </a:p>
        </p:txBody>
      </p:sp>
      <p:sp>
        <p:nvSpPr>
          <p:cNvPr id="1048689" name=""/>
          <p:cNvSpPr/>
          <p:nvPr>
            <p:ph sz="full" idx="1"/>
          </p:nvPr>
        </p:nvSpPr>
        <p:spPr>
          <a:xfrm rot="0">
            <a:off x="457200" y="2209800"/>
            <a:ext cx="8229600" cy="41148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eaLnBrk="1" hangingPunct="1" latinLnBrk="1" lvl="0">
              <a:buClr>
                <a:srgbClr val="DE6C36"/>
              </a:buClr>
              <a:buFont typeface="Wingdings" pitchFamily="2" charset="2"/>
              <a:buChar char="Ø"/>
            </a:pPr>
            <a:r>
              <a:rPr altLang="en-US" lang="en-US"/>
              <a:t>Licensed Practical nurses should adhere to the following standards:</a:t>
            </a:r>
          </a:p>
          <a:p>
            <a:pPr eaLnBrk="1" hangingPunct="1" latinLnBrk="1" lvl="0">
              <a:buClr>
                <a:srgbClr val="DE6C36"/>
              </a:buClr>
              <a:buNone/>
            </a:pPr>
            <a:endParaRPr altLang="en-US" lang="en-US"/>
          </a:p>
          <a:p>
            <a:pPr eaLnBrk="1" hangingPunct="1" latinLnBrk="1" lvl="0">
              <a:buClr>
                <a:srgbClr val="DE6C36"/>
              </a:buClr>
              <a:buFont typeface="Arial" pitchFamily="0" charset="0"/>
              <a:buNone/>
            </a:pPr>
            <a:r>
              <a:rPr altLang="en-US" b="1" lang="en-US"/>
              <a:t>1. Education</a:t>
            </a:r>
          </a:p>
          <a:p>
            <a:pPr eaLnBrk="1" hangingPunct="1" latinLnBrk="1" lvl="0">
              <a:buClr>
                <a:srgbClr val="DE6C36"/>
              </a:buClr>
              <a:buFont typeface="Wingdings" pitchFamily="2" charset="2"/>
              <a:buChar char="Ø"/>
            </a:pPr>
            <a:r>
              <a:rPr altLang="en-US" lang="en-US"/>
              <a:t>Shall complete formal education program in nursing approved by the state or territorial nursing authority</a:t>
            </a:r>
          </a:p>
          <a:p>
            <a:pPr eaLnBrk="1" hangingPunct="1" latinLnBrk="1" lvl="0">
              <a:buClr>
                <a:srgbClr val="DE6C36"/>
              </a:buClr>
              <a:buFont typeface="Wingdings" pitchFamily="2" charset="2"/>
              <a:buChar char="Ø"/>
            </a:pPr>
            <a:r>
              <a:rPr altLang="en-US" lang="en-US"/>
              <a:t>Shall participate in initial orientation to the employing institution</a:t>
            </a:r>
          </a:p>
          <a:p>
            <a:pPr eaLnBrk="1" hangingPunct="1" latinLnBrk="1" lvl="0">
              <a:buClr>
                <a:srgbClr val="DE6C36"/>
              </a:buClr>
            </a:pPr>
            <a:endParaRPr altLang="en-US" lang="en-US"/>
          </a:p>
          <a:p>
            <a:pPr eaLnBrk="1" hangingPunct="1" latinLnBrk="1" lvl="0">
              <a:buClr>
                <a:srgbClr val="DE6C36"/>
              </a:buClr>
            </a:pPr>
            <a:endParaRPr altLang="en-US" lang="en-US"/>
          </a:p>
        </p:txBody>
      </p:sp>
    </p:spTree>
  </p:cSld>
  <p:clrMapOvr>
    <a:masterClrMapping/>
  </p:clrMapOvr>
  <p:transition spd="slow" advClick="1">
    <p:wheel spokes="1"/>
  </p:transition>
  <p:timing/>
</p:sld>
</file>

<file path=ppt/slides/slide740.xml><?xml version="1.0" encoding="utf-8"?>
<p:sld xmlns:a="http://schemas.openxmlformats.org/drawingml/2006/main" xmlns:r="http://schemas.openxmlformats.org/officeDocument/2006/relationships" xmlns:p="http://schemas.openxmlformats.org/presentationml/2006/main" showMasterSp="1">
  <p:cSld>
    <p:spTree>
      <p:nvGrpSpPr>
        <p:cNvPr id="1839" name=""/>
        <p:cNvGrpSpPr/>
        <p:nvPr/>
      </p:nvGrpSpPr>
      <p:grpSpPr>
        <a:xfrm rot="0">
          <a:off x="0" y="0"/>
          <a:ext cx="0" cy="0"/>
          <a:chOff x="0" y="0"/>
          <a:chExt cx="0" cy="0"/>
        </a:xfrm>
      </p:grpSpPr>
      <p:sp>
        <p:nvSpPr>
          <p:cNvPr id="1049618" name=""/>
          <p:cNvSpPr/>
          <p:nvPr>
            <p:ph sz="full" idx="1"/>
          </p:nvPr>
        </p:nvSpPr>
        <p:spPr>
          <a:xfrm rot="0">
            <a:off x="457200" y="762000"/>
            <a:ext cx="8229600" cy="55626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i="1" lang="en-US"/>
              <a:t>ii) Tube Dislocation</a:t>
            </a:r>
          </a:p>
          <a:p>
            <a:pPr indent="0" lvl="0" marL="0">
              <a:buFont typeface="Wingdings" pitchFamily="2" charset="2"/>
              <a:buChar char="Ø"/>
            </a:pPr>
            <a:r>
              <a:rPr altLang="en-US" lang="en-US"/>
              <a:t>This is when tube changes location. It may move to the intestines or come out through the esophagus</a:t>
            </a:r>
          </a:p>
          <a:p>
            <a:pPr indent="0" lvl="0" marL="0">
              <a:buFont typeface="Wingdings" pitchFamily="2" charset="2"/>
              <a:buChar char="Ø"/>
            </a:pPr>
            <a:r>
              <a:rPr altLang="en-US" lang="en-US"/>
              <a:t>This can be prevented by proper anchoring of the tube</a:t>
            </a:r>
          </a:p>
          <a:p>
            <a:pPr indent="0" lvl="0" marL="0">
              <a:buFont typeface="Wingdings" pitchFamily="2" charset="2"/>
              <a:buChar char="Ø"/>
            </a:pPr>
            <a:r>
              <a:rPr altLang="en-US" lang="en-US"/>
              <a:t>If it occurs, the tube should be repositioned properly</a:t>
            </a:r>
          </a:p>
          <a:p>
            <a:pPr indent="0" lvl="0" marL="0">
              <a:buNone/>
            </a:pPr>
            <a:r>
              <a:rPr altLang="en-US" b="1" i="1" lang="en-US"/>
              <a:t>iii) Nasal Irritation</a:t>
            </a:r>
          </a:p>
          <a:p>
            <a:pPr indent="0" lvl="0" marL="0">
              <a:buFont typeface="Wingdings" pitchFamily="2" charset="2"/>
              <a:buChar char="Ø"/>
            </a:pPr>
            <a:r>
              <a:rPr altLang="en-US" lang="en-US"/>
              <a:t>This is trauma caused by the tube.</a:t>
            </a:r>
          </a:p>
          <a:p>
            <a:pPr indent="0" lvl="0" marL="0">
              <a:buFont typeface="Wingdings" pitchFamily="2" charset="2"/>
              <a:buChar char="Ø"/>
            </a:pPr>
            <a:r>
              <a:rPr altLang="en-US" lang="en-US"/>
              <a:t>It can be prevented by:</a:t>
            </a:r>
          </a:p>
          <a:p>
            <a:pPr indent="0" lvl="0" marL="0">
              <a:buFont typeface="Wingdings" pitchFamily="2" charset="2"/>
              <a:buChar char="§"/>
            </a:pPr>
            <a:r>
              <a:rPr altLang="en-US" lang="en-US"/>
              <a:t>Use of a lubricant during insertion</a:t>
            </a:r>
          </a:p>
          <a:p>
            <a:pPr indent="0" lvl="0" marL="0">
              <a:buFont typeface="Wingdings" pitchFamily="2" charset="2"/>
              <a:buChar char="§"/>
            </a:pPr>
            <a:r>
              <a:rPr altLang="en-US" lang="en-US"/>
              <a:t>Use of a small tube</a:t>
            </a:r>
          </a:p>
          <a:p>
            <a:pPr indent="0" lvl="0" marL="0">
              <a:buFont typeface="Wingdings" pitchFamily="2" charset="2"/>
              <a:buChar char="§"/>
            </a:pPr>
            <a:r>
              <a:rPr altLang="en-US" lang="en-US"/>
              <a:t>Properly securing it to prevent movement</a:t>
            </a:r>
          </a:p>
          <a:p>
            <a:pPr indent="0" lvl="0" marL="0">
              <a:buFont typeface="Wingdings" pitchFamily="2" charset="2"/>
              <a:buChar char="§"/>
            </a:pPr>
            <a:r>
              <a:rPr altLang="en-US" lang="en-US"/>
              <a:t>Oral and nasal care</a:t>
            </a:r>
          </a:p>
        </p:txBody>
      </p:sp>
    </p:spTree>
  </p:cSld>
  <p:clrMapOvr>
    <a:masterClrMapping/>
  </p:clrMapOvr>
  <p:transition spd="slow" advClick="1">
    <p:wheel spokes="1"/>
  </p:transition>
  <p:timing/>
</p:sld>
</file>

<file path=ppt/slides/slide741.xml><?xml version="1.0" encoding="utf-8"?>
<p:sld xmlns:a="http://schemas.openxmlformats.org/drawingml/2006/main" xmlns:r="http://schemas.openxmlformats.org/officeDocument/2006/relationships" xmlns:p="http://schemas.openxmlformats.org/presentationml/2006/main" showMasterSp="1">
  <p:cSld>
    <p:spTree>
      <p:nvGrpSpPr>
        <p:cNvPr id="1840" name=""/>
        <p:cNvGrpSpPr/>
        <p:nvPr/>
      </p:nvGrpSpPr>
      <p:grpSpPr>
        <a:xfrm rot="0">
          <a:off x="0" y="0"/>
          <a:ext cx="0" cy="0"/>
          <a:chOff x="0" y="0"/>
          <a:chExt cx="0" cy="0"/>
        </a:xfrm>
      </p:grpSpPr>
      <p:sp>
        <p:nvSpPr>
          <p:cNvPr id="1049619" name=""/>
          <p:cNvSpPr/>
          <p:nvPr>
            <p:ph sz="full" idx="1"/>
          </p:nvPr>
        </p:nvSpPr>
        <p:spPr>
          <a:xfrm rot="0">
            <a:off x="457200" y="1295400"/>
            <a:ext cx="8229600" cy="50292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i="1" lang="en-US"/>
              <a:t>iv) Aspiration Pneumonia</a:t>
            </a:r>
          </a:p>
          <a:p>
            <a:pPr indent="0" lvl="0" marL="0">
              <a:buFont typeface="Wingdings" pitchFamily="2" charset="2"/>
              <a:buChar char="Ø"/>
            </a:pPr>
            <a:r>
              <a:rPr altLang="en-US" lang="en-US"/>
              <a:t>This is when gastric contents enters into the respiration system during feeding</a:t>
            </a:r>
          </a:p>
          <a:p>
            <a:pPr indent="0" lvl="0" marL="0">
              <a:buFont typeface="Wingdings" pitchFamily="2" charset="2"/>
              <a:buChar char="Ø"/>
            </a:pPr>
            <a:r>
              <a:rPr altLang="en-US" lang="en-US"/>
              <a:t>It may result from improper positioning of the patient; due to lack of cough reflex or due to incompetence of esophageal sphincters</a:t>
            </a:r>
          </a:p>
          <a:p>
            <a:pPr indent="0" lvl="0" marL="0">
              <a:buFont typeface="Wingdings" pitchFamily="2" charset="2"/>
              <a:buChar char="Ø"/>
            </a:pPr>
            <a:r>
              <a:rPr altLang="en-US" lang="en-US"/>
              <a:t>It can be prevented by proper positioning of the patient; tube and elevating patient for at least 1 hour after feeds</a:t>
            </a:r>
          </a:p>
          <a:p>
            <a:pPr indent="0" lvl="0" marL="0">
              <a:buFont typeface="Wingdings" pitchFamily="2" charset="2"/>
              <a:buChar char="Ø"/>
            </a:pPr>
            <a:r>
              <a:rPr altLang="en-US" lang="en-US"/>
              <a:t>If unconscious, place them in left lateral position</a:t>
            </a:r>
          </a:p>
        </p:txBody>
      </p:sp>
    </p:spTree>
  </p:cSld>
  <p:clrMapOvr>
    <a:masterClrMapping/>
  </p:clrMapOvr>
  <p:transition spd="slow" advClick="1">
    <p:wheel spokes="1"/>
  </p:transition>
  <p:timing/>
</p:sld>
</file>

<file path=ppt/slides/slide742.xml><?xml version="1.0" encoding="utf-8"?>
<p:sld xmlns:a="http://schemas.openxmlformats.org/drawingml/2006/main" xmlns:r="http://schemas.openxmlformats.org/officeDocument/2006/relationships" xmlns:p="http://schemas.openxmlformats.org/presentationml/2006/main" showMasterSp="1">
  <p:cSld>
    <p:spTree>
      <p:nvGrpSpPr>
        <p:cNvPr id="1841" name=""/>
        <p:cNvGrpSpPr/>
        <p:nvPr/>
      </p:nvGrpSpPr>
      <p:grpSpPr>
        <a:xfrm rot="0">
          <a:off x="0" y="0"/>
          <a:ext cx="0" cy="0"/>
          <a:chOff x="0" y="0"/>
          <a:chExt cx="0" cy="0"/>
        </a:xfrm>
      </p:grpSpPr>
      <p:sp>
        <p:nvSpPr>
          <p:cNvPr id="1049620" name=""/>
          <p:cNvSpPr/>
          <p:nvPr>
            <p:ph sz="full" idx="1"/>
          </p:nvPr>
        </p:nvSpPr>
        <p:spPr>
          <a:xfrm rot="0">
            <a:off x="457200" y="990600"/>
            <a:ext cx="8229600" cy="53340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lang="en-US"/>
              <a:t>2. Metabolic Complications</a:t>
            </a:r>
          </a:p>
          <a:p>
            <a:pPr indent="0" lvl="0" marL="0">
              <a:buNone/>
            </a:pPr>
            <a:r>
              <a:rPr altLang="en-US" lang="en-US"/>
              <a:t>Result due to change of diet. They include:</a:t>
            </a:r>
          </a:p>
          <a:p>
            <a:pPr indent="0" lvl="0" marL="0">
              <a:buFont typeface="Wingdings" pitchFamily="2" charset="2"/>
              <a:buChar char="Ø"/>
            </a:pPr>
            <a:r>
              <a:rPr altLang="en-US" lang="en-US"/>
              <a:t>Hypoglycemia</a:t>
            </a:r>
          </a:p>
          <a:p>
            <a:pPr indent="0" lvl="0" marL="0">
              <a:buFont typeface="Wingdings" pitchFamily="2" charset="2"/>
              <a:buChar char="Ø"/>
            </a:pPr>
            <a:r>
              <a:rPr altLang="en-US" lang="en-US"/>
              <a:t>Fluid electrolyte imbalance – aspiration and discarding the aspirates causes increased loss of electrolytes especially hydrogen</a:t>
            </a:r>
          </a:p>
          <a:p>
            <a:pPr indent="0" lvl="0" marL="0">
              <a:buFont typeface="Wingdings" pitchFamily="2" charset="2"/>
              <a:buChar char="Ø"/>
            </a:pPr>
            <a:r>
              <a:rPr altLang="en-US" lang="en-US"/>
              <a:t>Renal dysfunction – results from electrolyte imbalance and fluid deficit</a:t>
            </a:r>
          </a:p>
          <a:p>
            <a:pPr indent="0" lvl="0" marL="0">
              <a:buNone/>
            </a:pPr>
            <a:endParaRPr altLang="en-US" lang="en-US"/>
          </a:p>
        </p:txBody>
      </p:sp>
    </p:spTree>
  </p:cSld>
  <p:clrMapOvr>
    <a:masterClrMapping/>
  </p:clrMapOvr>
  <p:transition spd="slow" advClick="1">
    <p:wheel spokes="1"/>
  </p:transition>
  <p:timing/>
</p:sld>
</file>

<file path=ppt/slides/slide743.xml><?xml version="1.0" encoding="utf-8"?>
<p:sld xmlns:a="http://schemas.openxmlformats.org/drawingml/2006/main" xmlns:r="http://schemas.openxmlformats.org/officeDocument/2006/relationships" xmlns:p="http://schemas.openxmlformats.org/presentationml/2006/main" showMasterSp="1">
  <p:cSld>
    <p:spTree>
      <p:nvGrpSpPr>
        <p:cNvPr id="1842" name=""/>
        <p:cNvGrpSpPr/>
        <p:nvPr/>
      </p:nvGrpSpPr>
      <p:grpSpPr>
        <a:xfrm rot="0">
          <a:off x="0" y="0"/>
          <a:ext cx="0" cy="0"/>
          <a:chOff x="0" y="0"/>
          <a:chExt cx="0" cy="0"/>
        </a:xfrm>
      </p:grpSpPr>
      <p:sp>
        <p:nvSpPr>
          <p:cNvPr id="1049621" name=""/>
          <p:cNvSpPr/>
          <p:nvPr>
            <p:ph sz="full" idx="1"/>
          </p:nvPr>
        </p:nvSpPr>
        <p:spPr>
          <a:xfrm rot="0">
            <a:off x="457200" y="914400"/>
            <a:ext cx="8229600" cy="54102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lang="en-US"/>
              <a:t>3. GIT Complications</a:t>
            </a:r>
          </a:p>
          <a:p>
            <a:pPr indent="0" lvl="0" marL="0">
              <a:buFont typeface="Wingdings" pitchFamily="2" charset="2"/>
              <a:buChar char="Ø"/>
            </a:pPr>
            <a:r>
              <a:rPr altLang="en-US" lang="en-US"/>
              <a:t>They include: Nausea; Vomiting; Infection; Diarrhea</a:t>
            </a:r>
          </a:p>
          <a:p>
            <a:pPr indent="0" lvl="0" marL="0">
              <a:buFont typeface="Wingdings" pitchFamily="2" charset="2"/>
              <a:buChar char="Ø"/>
            </a:pPr>
            <a:r>
              <a:rPr altLang="en-US" lang="en-US"/>
              <a:t>They result from: Lack of fibre in diet; Poor fluid intake; Fast administration of feeds</a:t>
            </a:r>
          </a:p>
          <a:p>
            <a:pPr indent="0" lvl="0" marL="0">
              <a:buNone/>
            </a:pPr>
            <a:endParaRPr altLang="en-US" lang="en-US"/>
          </a:p>
          <a:p>
            <a:pPr indent="0" lvl="0" marL="0">
              <a:buNone/>
            </a:pPr>
            <a:r>
              <a:rPr altLang="en-US" b="1" lang="en-US"/>
              <a:t>4. Psychological Complications</a:t>
            </a:r>
          </a:p>
          <a:p>
            <a:pPr indent="0" lvl="0" marL="0">
              <a:buFont typeface="Wingdings" pitchFamily="2" charset="2"/>
              <a:buChar char="Ø"/>
            </a:pPr>
            <a:r>
              <a:rPr altLang="en-US" lang="en-US"/>
              <a:t>The presence of tube especially in conscious patients causes psychological trauma and a feeling of worthlessness as it affects their body image</a:t>
            </a:r>
          </a:p>
        </p:txBody>
      </p:sp>
    </p:spTree>
  </p:cSld>
  <p:clrMapOvr>
    <a:masterClrMapping/>
  </p:clrMapOvr>
  <p:transition spd="slow" advClick="1">
    <p:wheel spokes="1"/>
  </p:transition>
  <p:timing/>
</p:sld>
</file>

<file path=ppt/slides/slide744.xml><?xml version="1.0" encoding="utf-8"?>
<p:sld xmlns:a="http://schemas.openxmlformats.org/drawingml/2006/main" xmlns:r="http://schemas.openxmlformats.org/officeDocument/2006/relationships" xmlns:p="http://schemas.openxmlformats.org/presentationml/2006/main" showMasterSp="1">
  <p:cSld>
    <p:spTree>
      <p:nvGrpSpPr>
        <p:cNvPr id="1843" name=""/>
        <p:cNvGrpSpPr/>
        <p:nvPr/>
      </p:nvGrpSpPr>
      <p:grpSpPr>
        <a:xfrm rot="0">
          <a:off x="0" y="0"/>
          <a:ext cx="0" cy="0"/>
          <a:chOff x="0" y="0"/>
          <a:chExt cx="0" cy="0"/>
        </a:xfrm>
      </p:grpSpPr>
      <p:sp>
        <p:nvSpPr>
          <p:cNvPr id="1049622" name=""/>
          <p:cNvSpPr/>
          <p:nvPr>
            <p:ph sz="full" idx="1"/>
          </p:nvPr>
        </p:nvSpPr>
        <p:spPr>
          <a:xfrm rot="0">
            <a:off x="457200" y="762000"/>
            <a:ext cx="8229600" cy="55626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algn="ctr" indent="0" lvl="0" marL="0">
              <a:buNone/>
            </a:pPr>
            <a:r>
              <a:rPr altLang="en-US" b="1" lang="en-US"/>
              <a:t>Procedure of Gastric Lavage</a:t>
            </a:r>
          </a:p>
          <a:p>
            <a:pPr indent="0" lvl="0" marL="0">
              <a:buNone/>
            </a:pPr>
            <a:r>
              <a:rPr altLang="en-US" lang="en-US"/>
              <a:t>It involves the removal of gastric contents through an NG tube or oral gastric tube</a:t>
            </a:r>
          </a:p>
          <a:p>
            <a:pPr indent="0" lvl="0" marL="0">
              <a:buNone/>
            </a:pPr>
            <a:r>
              <a:rPr altLang="en-US" b="1" lang="en-US"/>
              <a:t>Indications</a:t>
            </a:r>
          </a:p>
          <a:p>
            <a:pPr indent="0" lvl="0" marL="0">
              <a:buFont typeface="Wingdings" pitchFamily="2" charset="2"/>
              <a:buChar char="Ø"/>
            </a:pPr>
            <a:r>
              <a:rPr altLang="en-US" lang="en-US"/>
              <a:t>Poisoning</a:t>
            </a:r>
          </a:p>
          <a:p>
            <a:pPr indent="0" lvl="0" marL="0">
              <a:buFont typeface="Wingdings" pitchFamily="2" charset="2"/>
              <a:buChar char="Ø"/>
            </a:pPr>
            <a:r>
              <a:rPr altLang="en-US" lang="en-US"/>
              <a:t>Cleaning prior to surgery</a:t>
            </a:r>
          </a:p>
          <a:p>
            <a:pPr indent="0" lvl="0" marL="0">
              <a:buFont typeface="Wingdings" pitchFamily="2" charset="2"/>
              <a:buChar char="Ø"/>
            </a:pPr>
            <a:r>
              <a:rPr altLang="en-US" lang="en-US"/>
              <a:t>Obtaining a specimen for laboratory analysis</a:t>
            </a:r>
          </a:p>
          <a:p>
            <a:pPr indent="0" lvl="0" marL="0">
              <a:buNone/>
            </a:pPr>
            <a:r>
              <a:rPr altLang="en-US" b="1" lang="en-US"/>
              <a:t>Contraindications</a:t>
            </a:r>
          </a:p>
          <a:p>
            <a:pPr indent="0" lvl="0" marL="0">
              <a:buFont typeface="Wingdings" pitchFamily="2" charset="2"/>
              <a:buChar char="Ø"/>
            </a:pPr>
            <a:r>
              <a:rPr altLang="en-US" lang="en-US"/>
              <a:t>Patients with a </a:t>
            </a:r>
            <a:r>
              <a:rPr altLang="en-US" lang="en-US"/>
              <a:t>compromised, unprotected </a:t>
            </a:r>
            <a:r>
              <a:rPr altLang="en-US" lang="en-US"/>
              <a:t>airway</a:t>
            </a:r>
          </a:p>
          <a:p>
            <a:pPr indent="0" lvl="0" marL="0">
              <a:buFont typeface="Wingdings" pitchFamily="2" charset="2"/>
              <a:buChar char="Ø"/>
            </a:pPr>
            <a:r>
              <a:rPr altLang="en-US" lang="en-US"/>
              <a:t>Patients </a:t>
            </a:r>
            <a:r>
              <a:rPr altLang="en-US" lang="en-US"/>
              <a:t>at risk of gastrointestinal hemorrhage or </a:t>
            </a:r>
            <a:r>
              <a:rPr altLang="en-US" lang="en-US"/>
              <a:t>perforation</a:t>
            </a:r>
          </a:p>
        </p:txBody>
      </p:sp>
    </p:spTree>
  </p:cSld>
  <p:clrMapOvr>
    <a:masterClrMapping/>
  </p:clrMapOvr>
  <p:transition spd="slow" advClick="1">
    <p:wheel spokes="1"/>
  </p:transition>
  <p:timing/>
</p:sld>
</file>

<file path=ppt/slides/slide745.xml><?xml version="1.0" encoding="utf-8"?>
<p:sld xmlns:a="http://schemas.openxmlformats.org/drawingml/2006/main" xmlns:r="http://schemas.openxmlformats.org/officeDocument/2006/relationships" xmlns:p="http://schemas.openxmlformats.org/presentationml/2006/main" showMasterSp="1">
  <p:cSld>
    <p:spTree>
      <p:nvGrpSpPr>
        <p:cNvPr id="1844" name=""/>
        <p:cNvGrpSpPr/>
        <p:nvPr/>
      </p:nvGrpSpPr>
      <p:grpSpPr>
        <a:xfrm rot="0">
          <a:off x="0" y="0"/>
          <a:ext cx="0" cy="0"/>
          <a:chOff x="0" y="0"/>
          <a:chExt cx="0" cy="0"/>
        </a:xfrm>
      </p:grpSpPr>
      <p:sp>
        <p:nvSpPr>
          <p:cNvPr id="1049623" name=""/>
          <p:cNvSpPr/>
          <p:nvPr>
            <p:ph type="title" sz="full" idx="0"/>
          </p:nvPr>
        </p:nvSpPr>
        <p:spPr>
          <a:xfrm rot="0">
            <a:off x="457200" y="228600"/>
            <a:ext cx="8229600" cy="838200"/>
          </a:xfrm>
          <a:prstGeom prst="rect"/>
          <a:noFill/>
          <a:ln>
            <a:noFill/>
          </a:ln>
        </p:spPr>
        <p:txBody>
          <a:bodyPr anchor="b" bIns="0" lIns="0" rIns="0" tIns="45720" vert="horz"/>
          <a:lstStyle>
            <a:lvl1pPr algn="l" fontAlgn="base" indent="0" latinLnBrk="1" marL="0" rtl="0">
              <a:lnSpc>
                <a:spcPct val="100000"/>
              </a:lnSpc>
              <a:spcBef>
                <a:spcPct val="0"/>
              </a:spcBef>
              <a:spcAft>
                <a:spcPct val="0"/>
              </a:spcAft>
              <a:buFontTx/>
              <a:buNone/>
              <a:defRPr baseline="0" b="0" sz="5000" i="0" u="none">
                <a:solidFill>
                  <a:schemeClr val="lt2"/>
                </a:solidFill>
                <a:latin typeface="Calibri" pitchFamily="34" charset="0"/>
                <a:sym typeface="Calibri" pitchFamily="34" charset="0"/>
              </a:defRPr>
            </a:lvl1pPr>
          </a:lstStyle>
          <a:p>
            <a:pPr lvl="0"/>
            <a:r>
              <a:rPr altLang="en-US" b="1" sz="2800" lang="en-US"/>
              <a:t>Requirements</a:t>
            </a:r>
            <a:br/>
            <a:r>
              <a:rPr altLang="en-US" b="1" sz="2800" lang="en-US"/>
              <a:t>A Clean Trolley arranged as follows</a:t>
            </a:r>
          </a:p>
        </p:txBody>
      </p:sp>
      <p:sp>
        <p:nvSpPr>
          <p:cNvPr id="1049624" name=""/>
          <p:cNvSpPr/>
          <p:nvPr>
            <p:ph type="body" sz="full" idx="1"/>
          </p:nvPr>
        </p:nvSpPr>
        <p:spPr>
          <a:xfrm rot="0">
            <a:off x="457200" y="1143000"/>
            <a:ext cx="4040187" cy="658812"/>
          </a:xfrm>
          <a:prstGeom prst="rect"/>
          <a:noFill/>
          <a:ln>
            <a:noFill/>
          </a:ln>
        </p:spPr>
        <p:txBody>
          <a:bodyPr anchor="ctr" bIns="0" lIns="45720" rIns="45720" tIns="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sz="2400" lang="en-US">
                <a:solidFill>
                  <a:schemeClr val="lt2"/>
                </a:solidFill>
              </a:rPr>
              <a:t>Top Shelf</a:t>
            </a:r>
          </a:p>
        </p:txBody>
      </p:sp>
      <p:sp>
        <p:nvSpPr>
          <p:cNvPr id="1049625" name=""/>
          <p:cNvSpPr/>
          <p:nvPr>
            <p:ph type="body" sz="half" idx="2"/>
          </p:nvPr>
        </p:nvSpPr>
        <p:spPr>
          <a:xfrm rot="0">
            <a:off x="4648200" y="1143000"/>
            <a:ext cx="4041775" cy="501650"/>
          </a:xfrm>
          <a:prstGeom prst="rect"/>
          <a:noFill/>
          <a:ln>
            <a:noFill/>
          </a:ln>
        </p:spPr>
        <p:txBody>
          <a:bodyPr anchor="ctr" bIns="0" lIns="45720" rIns="45720" tIns="0" vert="horz"/>
          <a:lstStyle>
            <a:lvl1pPr indent="-273050" marL="273050">
              <a:lnSpc>
                <a:spcPct val="100000"/>
              </a:lnSpc>
              <a:spcBef>
                <a:spcPct val="20000"/>
              </a:spcBef>
              <a:spcAft>
                <a:spcPct val="0"/>
              </a:spcAft>
              <a:buClr>
                <a:srgbClr val="0BD0D9"/>
              </a:buClr>
              <a:buFont typeface="Wingdings 2" pitchFamily="18" charset="2"/>
              <a:buChar char=""/>
              <a:defRPr sz="2200">
                <a:solidFill>
                  <a:schemeClr val="dk1"/>
                </a:solidFill>
              </a:defRPr>
            </a:lvl1pPr>
            <a:lvl2pPr indent="-246062" marL="639762">
              <a:lnSpc>
                <a:spcPct val="100000"/>
              </a:lnSpc>
              <a:spcBef>
                <a:spcPct val="20000"/>
              </a:spcBef>
              <a:spcAft>
                <a:spcPct val="0"/>
              </a:spcAft>
              <a:buClr>
                <a:schemeClr val="accent1"/>
              </a:buClr>
              <a:buFont typeface="Wingdings 2" pitchFamily="18" charset="2"/>
              <a:buChar char=""/>
              <a:defRPr sz="2000">
                <a:solidFill>
                  <a:schemeClr val="dk1"/>
                </a:solidFill>
              </a:defRPr>
            </a:lvl2pPr>
            <a:lvl3pPr indent="-246063" marL="914400">
              <a:lnSpc>
                <a:spcPct val="100000"/>
              </a:lnSpc>
              <a:spcBef>
                <a:spcPct val="20000"/>
              </a:spcBef>
              <a:spcAft>
                <a:spcPct val="0"/>
              </a:spcAft>
              <a:buClr>
                <a:schemeClr val="accent2"/>
              </a:buClr>
              <a:buFont typeface="Wingdings 2" pitchFamily="18" charset="2"/>
              <a:buChar char=""/>
              <a:defRPr sz="1900">
                <a:solidFill>
                  <a:schemeClr val="dk1"/>
                </a:solidFill>
              </a:defRPr>
            </a:lvl3pPr>
            <a:lvl4pPr indent="-209550" marL="1187450">
              <a:lnSpc>
                <a:spcPct val="100000"/>
              </a:lnSpc>
              <a:spcBef>
                <a:spcPct val="20000"/>
              </a:spcBef>
              <a:spcAft>
                <a:spcPct val="0"/>
              </a:spcAft>
              <a:buClr>
                <a:srgbClr val="0BD0D9"/>
              </a:buClr>
              <a:buFont typeface="Wingdings 2" pitchFamily="18" charset="2"/>
              <a:buChar char=""/>
              <a:defRPr sz="1800">
                <a:solidFill>
                  <a:schemeClr val="dk1"/>
                </a:solidFill>
              </a:defRPr>
            </a:lvl4pPr>
            <a:lvl5pPr indent="-209550" marL="1462087">
              <a:lnSpc>
                <a:spcPct val="100000"/>
              </a:lnSpc>
              <a:spcBef>
                <a:spcPct val="20000"/>
              </a:spcBef>
              <a:spcAft>
                <a:spcPct val="0"/>
              </a:spcAft>
              <a:buClr>
                <a:srgbClr val="10CF9B"/>
              </a:buClr>
              <a:buFont typeface="Wingdings 2" pitchFamily="18" charset="2"/>
              <a:buChar char=""/>
              <a:defRPr sz="1800">
                <a:solidFill>
                  <a:schemeClr val="dk1"/>
                </a:solidFill>
              </a:defRPr>
            </a:lvl5pPr>
          </a:lstStyle>
          <a:p>
            <a:pPr indent="0" lvl="0" marL="0">
              <a:buNone/>
            </a:pPr>
            <a:r>
              <a:rPr altLang="en-US" b="1" sz="2400" lang="en-US">
                <a:solidFill>
                  <a:schemeClr val="lt2"/>
                </a:solidFill>
              </a:rPr>
              <a:t>Bottom Shelf</a:t>
            </a:r>
          </a:p>
        </p:txBody>
      </p:sp>
      <p:sp>
        <p:nvSpPr>
          <p:cNvPr id="1049626" name=""/>
          <p:cNvSpPr/>
          <p:nvPr>
            <p:ph sz="quarter" idx="3"/>
          </p:nvPr>
        </p:nvSpPr>
        <p:spPr>
          <a:xfrm rot="0">
            <a:off x="457200" y="1981200"/>
            <a:ext cx="4040187" cy="4379912"/>
          </a:xfrm>
          <a:prstGeom prst="rect"/>
          <a:noFill/>
          <a:ln>
            <a:noFill/>
          </a:ln>
        </p:spPr>
        <p:txBody>
          <a:bodyPr anchor="t" bIns="45720" lIns="91440" rIns="91440" tIns="0" vert="horz"/>
          <a:lstStyle>
            <a:lvl1pPr>
              <a:defRPr sz="2000"/>
            </a:lvl1pPr>
            <a:lvl2pPr>
              <a:defRPr sz="1800"/>
            </a:lvl2pPr>
            <a:lvl3pPr>
              <a:defRPr sz="1700"/>
            </a:lvl3pPr>
            <a:lvl4pPr>
              <a:defRPr sz="1600"/>
            </a:lvl4pPr>
            <a:lvl5pPr>
              <a:defRPr sz="1600"/>
            </a:lvl5pPr>
          </a:lstStyle>
          <a:p>
            <a:pPr lvl="0">
              <a:buFont typeface="Wingdings" pitchFamily="2" charset="2"/>
              <a:buChar char="Ø"/>
            </a:pPr>
            <a:r>
              <a:rPr altLang="en-US" sz="2400" lang="en-US"/>
              <a:t>Funnel with rubber tubing</a:t>
            </a:r>
          </a:p>
          <a:p>
            <a:pPr lvl="0">
              <a:buFont typeface="Wingdings" pitchFamily="2" charset="2"/>
              <a:buChar char="Ø"/>
            </a:pPr>
            <a:r>
              <a:rPr altLang="en-US" sz="2400" lang="en-US"/>
              <a:t>Bowl, containing disposable gastric tubes</a:t>
            </a:r>
          </a:p>
          <a:p>
            <a:pPr lvl="0">
              <a:buFont typeface="Wingdings" pitchFamily="2" charset="2"/>
              <a:buChar char="Ø"/>
            </a:pPr>
            <a:r>
              <a:rPr altLang="en-US" sz="2400" lang="en-US"/>
              <a:t>Lotion thermometer</a:t>
            </a:r>
          </a:p>
          <a:p>
            <a:pPr lvl="0">
              <a:buFont typeface="Wingdings" pitchFamily="2" charset="2"/>
              <a:buChar char="Ø"/>
            </a:pPr>
            <a:r>
              <a:rPr altLang="en-US" sz="2400" lang="en-US"/>
              <a:t>3 litres irrigating fluid at body temperature</a:t>
            </a:r>
          </a:p>
          <a:p>
            <a:pPr lvl="0">
              <a:buFont typeface="Wingdings" pitchFamily="2" charset="2"/>
              <a:buChar char="Ø"/>
            </a:pPr>
            <a:r>
              <a:rPr altLang="en-US" sz="2400" lang="en-US"/>
              <a:t>Cotton wool swabs in a galipot</a:t>
            </a:r>
          </a:p>
          <a:p>
            <a:pPr lvl="0">
              <a:buFont typeface="Wingdings" pitchFamily="2" charset="2"/>
              <a:buChar char="Ø"/>
            </a:pPr>
            <a:r>
              <a:rPr altLang="en-US" sz="2400" lang="en-US"/>
              <a:t>Clean gloves</a:t>
            </a:r>
          </a:p>
          <a:p>
            <a:pPr lvl="0">
              <a:buFont typeface="Wingdings" pitchFamily="2" charset="2"/>
              <a:buChar char="Ø"/>
            </a:pPr>
            <a:r>
              <a:rPr altLang="en-US" sz="2400" lang="en-US"/>
              <a:t>Gallipot with lubricant</a:t>
            </a:r>
          </a:p>
        </p:txBody>
      </p:sp>
      <p:sp>
        <p:nvSpPr>
          <p:cNvPr id="1049627" name=""/>
          <p:cNvSpPr/>
          <p:nvPr>
            <p:ph sz="quarter" idx="4"/>
          </p:nvPr>
        </p:nvSpPr>
        <p:spPr>
          <a:xfrm rot="0">
            <a:off x="4645025" y="1600200"/>
            <a:ext cx="4041775" cy="4760912"/>
          </a:xfrm>
          <a:prstGeom prst="rect"/>
          <a:noFill/>
          <a:ln>
            <a:noFill/>
          </a:ln>
        </p:spPr>
        <p:txBody>
          <a:bodyPr anchor="t" bIns="45720" lIns="91440" rIns="91440" tIns="0" vert="horz"/>
          <a:lstStyle>
            <a:lvl1pPr>
              <a:defRPr sz="2000"/>
            </a:lvl1pPr>
            <a:lvl2pPr>
              <a:defRPr sz="1800"/>
            </a:lvl2pPr>
            <a:lvl3pPr>
              <a:defRPr sz="1700"/>
            </a:lvl3pPr>
            <a:lvl4pPr>
              <a:defRPr sz="1600"/>
            </a:lvl4pPr>
            <a:lvl5pPr>
              <a:defRPr sz="1600"/>
            </a:lvl5pPr>
          </a:lstStyle>
          <a:p>
            <a:pPr lvl="0">
              <a:buFont typeface="Wingdings" pitchFamily="2" charset="2"/>
              <a:buChar char="Ø"/>
            </a:pPr>
            <a:r>
              <a:rPr altLang="en-US" sz="2400" lang="en-US"/>
              <a:t>Jar for taking sample of stomach content</a:t>
            </a:r>
          </a:p>
          <a:p>
            <a:pPr lvl="0">
              <a:buFont typeface="Wingdings" pitchFamily="2" charset="2"/>
              <a:buChar char="Ø"/>
            </a:pPr>
            <a:r>
              <a:rPr altLang="en-US" sz="2400" lang="en-US"/>
              <a:t>Small tray with spatula (for unconscious patients)</a:t>
            </a:r>
          </a:p>
          <a:p>
            <a:pPr lvl="0">
              <a:buFont typeface="Wingdings" pitchFamily="2" charset="2"/>
              <a:buChar char="Ø"/>
            </a:pPr>
            <a:r>
              <a:rPr altLang="en-US" sz="2400" lang="en-US"/>
              <a:t>Receiver for dirty swabs</a:t>
            </a:r>
          </a:p>
          <a:p>
            <a:pPr lvl="0">
              <a:buFont typeface="Wingdings" pitchFamily="2" charset="2"/>
              <a:buChar char="Ø"/>
            </a:pPr>
            <a:r>
              <a:rPr altLang="en-US" sz="2400" lang="en-US"/>
              <a:t>Vomiting bowl and tissue paper</a:t>
            </a:r>
          </a:p>
          <a:p>
            <a:pPr lvl="0">
              <a:buFont typeface="Wingdings" pitchFamily="2" charset="2"/>
              <a:buChar char="Ø"/>
            </a:pPr>
            <a:r>
              <a:rPr altLang="en-US" sz="2400" lang="en-US"/>
              <a:t>Bucket</a:t>
            </a:r>
          </a:p>
          <a:p>
            <a:pPr lvl="0">
              <a:buFont typeface="Wingdings" pitchFamily="2" charset="2"/>
              <a:buChar char="Ø"/>
            </a:pPr>
            <a:r>
              <a:rPr altLang="en-US" sz="2400" lang="en-US"/>
              <a:t>Blue litmus</a:t>
            </a:r>
          </a:p>
          <a:p>
            <a:pPr lvl="0">
              <a:buFont typeface="Wingdings" pitchFamily="2" charset="2"/>
              <a:buChar char="Ø"/>
            </a:pPr>
            <a:r>
              <a:rPr altLang="en-US" sz="2400" lang="en-US"/>
              <a:t>Mouthwash in a cup</a:t>
            </a:r>
          </a:p>
          <a:p>
            <a:pPr lvl="0">
              <a:buFont typeface="Wingdings" pitchFamily="2" charset="2"/>
              <a:buChar char="Ø"/>
            </a:pPr>
            <a:r>
              <a:rPr altLang="en-US" sz="2400" lang="en-US"/>
              <a:t>Specimen container </a:t>
            </a:r>
          </a:p>
        </p:txBody>
      </p:sp>
    </p:spTree>
  </p:cSld>
  <p:clrMapOvr>
    <a:masterClrMapping/>
  </p:clrMapOvr>
  <p:transition spd="slow" advClick="1">
    <p:wheel spokes="1"/>
  </p:transition>
  <p:timing/>
</p:sld>
</file>

<file path=ppt/slides/slide746.xml><?xml version="1.0" encoding="utf-8"?>
<p:sld xmlns:a="http://schemas.openxmlformats.org/drawingml/2006/main" xmlns:r="http://schemas.openxmlformats.org/officeDocument/2006/relationships" xmlns:p="http://schemas.openxmlformats.org/presentationml/2006/main" showMasterSp="1">
  <p:cSld>
    <p:spTree>
      <p:nvGrpSpPr>
        <p:cNvPr id="1846" name=""/>
        <p:cNvGrpSpPr/>
        <p:nvPr/>
      </p:nvGrpSpPr>
      <p:grpSpPr>
        <a:xfrm rot="0">
          <a:off x="0" y="0"/>
          <a:ext cx="0" cy="0"/>
          <a:chOff x="0" y="0"/>
          <a:chExt cx="0" cy="0"/>
        </a:xfrm>
      </p:grpSpPr>
      <p:sp>
        <p:nvSpPr>
          <p:cNvPr id="1049633" name=""/>
          <p:cNvSpPr/>
          <p:nvPr>
            <p:ph sz="full" idx="1"/>
          </p:nvPr>
        </p:nvSpPr>
        <p:spPr>
          <a:xfrm rot="0">
            <a:off x="457200" y="838200"/>
            <a:ext cx="8229600" cy="54864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i="1" lang="en-US"/>
              <a:t>Steps</a:t>
            </a:r>
          </a:p>
          <a:p>
            <a:pPr indent="0" lvl="0" marL="0">
              <a:buFont typeface="Wingdings" pitchFamily="2" charset="2"/>
              <a:buChar char="Ø"/>
            </a:pPr>
            <a:r>
              <a:rPr altLang="en-US" lang="en-US"/>
              <a:t>Explain the procedure to the patient to ensure co – operation</a:t>
            </a:r>
          </a:p>
          <a:p>
            <a:pPr indent="0" lvl="0" marL="0">
              <a:buFont typeface="Wingdings" pitchFamily="2" charset="2"/>
              <a:buChar char="Ø"/>
            </a:pPr>
            <a:r>
              <a:rPr altLang="en-US" lang="en-US"/>
              <a:t>Screen the bed and close the windows nearby</a:t>
            </a:r>
          </a:p>
          <a:p>
            <a:pPr indent="0" lvl="0" marL="0">
              <a:buFont typeface="Wingdings" pitchFamily="2" charset="2"/>
              <a:buChar char="Ø"/>
            </a:pPr>
            <a:r>
              <a:rPr altLang="en-US" lang="en-US"/>
              <a:t>Ensure adequate working space</a:t>
            </a:r>
          </a:p>
          <a:p>
            <a:pPr indent="0" lvl="0" marL="0">
              <a:buFont typeface="Wingdings" pitchFamily="2" charset="2"/>
              <a:buChar char="Ø"/>
            </a:pPr>
            <a:r>
              <a:rPr altLang="en-US" lang="en-US"/>
              <a:t>Clean, rinse and dry trolley</a:t>
            </a:r>
          </a:p>
          <a:p>
            <a:pPr indent="0" lvl="0" marL="0">
              <a:buFont typeface="Wingdings" pitchFamily="2" charset="2"/>
              <a:buChar char="Ø"/>
            </a:pPr>
            <a:r>
              <a:rPr altLang="en-US" lang="en-US"/>
              <a:t>Ensure fluid is at the right temperature</a:t>
            </a:r>
          </a:p>
          <a:p>
            <a:pPr indent="0" lvl="0" marL="0">
              <a:buFont typeface="Wingdings" pitchFamily="2" charset="2"/>
              <a:buChar char="Ø"/>
            </a:pPr>
            <a:r>
              <a:rPr altLang="en-US" lang="en-US"/>
              <a:t>Arrange equipment neatly</a:t>
            </a:r>
          </a:p>
          <a:p>
            <a:pPr indent="0" lvl="0" marL="0">
              <a:buFont typeface="Wingdings" pitchFamily="2" charset="2"/>
              <a:buChar char="Ø"/>
            </a:pPr>
            <a:r>
              <a:rPr altLang="en-US" lang="en-US"/>
              <a:t>Wheel the trolley to the bedside of the patient</a:t>
            </a:r>
          </a:p>
          <a:p>
            <a:pPr indent="0" lvl="0" marL="0">
              <a:buFont typeface="Wingdings" pitchFamily="2" charset="2"/>
              <a:buChar char="Ø"/>
            </a:pPr>
            <a:r>
              <a:rPr altLang="en-US" lang="en-US"/>
              <a:t>If conscious sit the patient upright</a:t>
            </a:r>
          </a:p>
          <a:p>
            <a:pPr indent="0" lvl="0" marL="0">
              <a:buFont typeface="Wingdings" pitchFamily="2" charset="2"/>
              <a:buChar char="Ø"/>
            </a:pPr>
            <a:r>
              <a:rPr altLang="en-US" lang="en-US"/>
              <a:t>If unconscious put the patient in lateral position</a:t>
            </a:r>
          </a:p>
          <a:p>
            <a:pPr indent="0" lvl="0" marL="0"/>
            <a:endParaRPr altLang="en-US" lang="en-US"/>
          </a:p>
        </p:txBody>
      </p:sp>
    </p:spTree>
  </p:cSld>
  <p:clrMapOvr>
    <a:masterClrMapping/>
  </p:clrMapOvr>
  <p:transition spd="slow" advClick="1">
    <p:wheel spokes="1"/>
  </p:transition>
  <p:timing/>
</p:sld>
</file>

<file path=ppt/slides/slide747.xml><?xml version="1.0" encoding="utf-8"?>
<p:sld xmlns:a="http://schemas.openxmlformats.org/drawingml/2006/main" xmlns:r="http://schemas.openxmlformats.org/officeDocument/2006/relationships" xmlns:p="http://schemas.openxmlformats.org/presentationml/2006/main" showMasterSp="1">
  <p:cSld>
    <p:spTree>
      <p:nvGrpSpPr>
        <p:cNvPr id="1847" name=""/>
        <p:cNvGrpSpPr/>
        <p:nvPr/>
      </p:nvGrpSpPr>
      <p:grpSpPr>
        <a:xfrm rot="0">
          <a:off x="0" y="0"/>
          <a:ext cx="0" cy="0"/>
          <a:chOff x="0" y="0"/>
          <a:chExt cx="0" cy="0"/>
        </a:xfrm>
      </p:grpSpPr>
      <p:sp>
        <p:nvSpPr>
          <p:cNvPr id="1049634" name=""/>
          <p:cNvSpPr/>
          <p:nvPr>
            <p:ph sz="full" idx="1"/>
          </p:nvPr>
        </p:nvSpPr>
        <p:spPr>
          <a:xfrm rot="0">
            <a:off x="457200" y="914400"/>
            <a:ext cx="8229600" cy="54102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lvl="0">
              <a:buFont typeface="Wingdings" pitchFamily="2" charset="2"/>
              <a:buChar char="Ø"/>
            </a:pPr>
            <a:r>
              <a:rPr altLang="en-US" lang="en-US"/>
              <a:t>Place protective mackintosh and towel appropriately</a:t>
            </a:r>
          </a:p>
          <a:p>
            <a:pPr lvl="0">
              <a:buFont typeface="Wingdings" pitchFamily="2" charset="2"/>
              <a:buChar char="Ø"/>
            </a:pPr>
            <a:r>
              <a:rPr altLang="en-US" lang="en-US"/>
              <a:t>Ensure the patient does not have any dentures</a:t>
            </a:r>
          </a:p>
          <a:p>
            <a:pPr lvl="0">
              <a:buFont typeface="Wingdings" pitchFamily="2" charset="2"/>
              <a:buChar char="Ø"/>
            </a:pPr>
            <a:r>
              <a:rPr altLang="en-US" lang="en-US"/>
              <a:t>Wash hands and dry them</a:t>
            </a:r>
          </a:p>
          <a:p>
            <a:pPr lvl="0">
              <a:buFont typeface="Wingdings" pitchFamily="2" charset="2"/>
              <a:buChar char="Ø"/>
            </a:pPr>
            <a:r>
              <a:rPr altLang="en-US" lang="en-US"/>
              <a:t>Don gloves</a:t>
            </a:r>
          </a:p>
          <a:p>
            <a:pPr lvl="0">
              <a:buFont typeface="Wingdings" pitchFamily="2" charset="2"/>
              <a:buChar char="Ø"/>
            </a:pPr>
            <a:r>
              <a:rPr altLang="en-US" lang="en-US"/>
              <a:t>Fill the jug with a solution at 37 degrees Celsius</a:t>
            </a:r>
          </a:p>
          <a:p>
            <a:pPr lvl="0">
              <a:buFont typeface="Wingdings" pitchFamily="2" charset="2"/>
              <a:buChar char="Ø"/>
            </a:pPr>
            <a:r>
              <a:rPr altLang="en-US" lang="en-US"/>
              <a:t>Connect tubing to funnel and connect glass tubing and clip</a:t>
            </a:r>
          </a:p>
          <a:p>
            <a:pPr lvl="0">
              <a:buFont typeface="Wingdings" pitchFamily="2" charset="2"/>
              <a:buChar char="Ø"/>
            </a:pPr>
            <a:r>
              <a:rPr altLang="en-US" lang="en-US"/>
              <a:t>Lubricate the end of the stomach tube adequately</a:t>
            </a:r>
          </a:p>
          <a:p>
            <a:pPr lvl="0">
              <a:buFont typeface="Wingdings" pitchFamily="2" charset="2"/>
              <a:buChar char="Ø"/>
            </a:pPr>
            <a:r>
              <a:rPr altLang="en-US" lang="en-US"/>
              <a:t>Keep vomit bowl at hand, place bucket on the floor</a:t>
            </a:r>
          </a:p>
          <a:p>
            <a:pPr lvl="0">
              <a:buFont typeface="Wingdings" pitchFamily="2" charset="2"/>
              <a:buChar char="Ø"/>
            </a:pPr>
            <a:r>
              <a:rPr altLang="en-US" lang="en-US"/>
              <a:t>Expel air from the tube</a:t>
            </a:r>
          </a:p>
          <a:p>
            <a:pPr lvl="0">
              <a:buFont typeface="Wingdings" pitchFamily="2" charset="2"/>
              <a:buChar char="Ø"/>
            </a:pPr>
            <a:r>
              <a:rPr altLang="en-US" lang="en-US"/>
              <a:t>Estimate size of the tube</a:t>
            </a:r>
          </a:p>
          <a:p>
            <a:pPr lvl="0">
              <a:buFont typeface="Wingdings" pitchFamily="2" charset="2"/>
              <a:buChar char="Ø"/>
            </a:pPr>
            <a:endParaRPr altLang="en-US" lang="en-US"/>
          </a:p>
          <a:p>
            <a:pPr lvl="0">
              <a:buFont typeface="Wingdings" pitchFamily="2" charset="2"/>
              <a:buChar char="Ø"/>
            </a:pPr>
            <a:endParaRPr altLang="en-US" lang="en-US"/>
          </a:p>
        </p:txBody>
      </p:sp>
    </p:spTree>
  </p:cSld>
  <p:clrMapOvr>
    <a:masterClrMapping/>
  </p:clrMapOvr>
  <p:transition spd="slow" advClick="1">
    <p:wheel spokes="1"/>
  </p:transition>
  <p:timing/>
</p:sld>
</file>

<file path=ppt/slides/slide748.xml><?xml version="1.0" encoding="utf-8"?>
<p:sld xmlns:a="http://schemas.openxmlformats.org/drawingml/2006/main" xmlns:r="http://schemas.openxmlformats.org/officeDocument/2006/relationships" xmlns:p="http://schemas.openxmlformats.org/presentationml/2006/main" showMasterSp="1">
  <p:cSld>
    <p:spTree>
      <p:nvGrpSpPr>
        <p:cNvPr id="1848" name=""/>
        <p:cNvGrpSpPr/>
        <p:nvPr/>
      </p:nvGrpSpPr>
      <p:grpSpPr>
        <a:xfrm rot="0">
          <a:off x="0" y="0"/>
          <a:ext cx="0" cy="0"/>
          <a:chOff x="0" y="0"/>
          <a:chExt cx="0" cy="0"/>
        </a:xfrm>
      </p:grpSpPr>
      <p:sp>
        <p:nvSpPr>
          <p:cNvPr id="1049635" name=""/>
          <p:cNvSpPr/>
          <p:nvPr>
            <p:ph sz="full" idx="1"/>
          </p:nvPr>
        </p:nvSpPr>
        <p:spPr>
          <a:xfrm rot="0">
            <a:off x="457200" y="609600"/>
            <a:ext cx="8229600" cy="57150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lvl="0">
              <a:buFont typeface="Wingdings" pitchFamily="2" charset="2"/>
              <a:buChar char="Ø"/>
            </a:pPr>
            <a:r>
              <a:rPr altLang="en-US" lang="en-US"/>
              <a:t>Instruct patient to breath in and out deeply and swallow when asked to and not bite the tube</a:t>
            </a:r>
          </a:p>
          <a:p>
            <a:pPr lvl="0">
              <a:buFont typeface="Wingdings" pitchFamily="2" charset="2"/>
              <a:buChar char="Ø"/>
            </a:pPr>
            <a:r>
              <a:rPr altLang="en-US" lang="en-US"/>
              <a:t>Introduce the tube through the mouth and ask the patient to swallow as it goes down and breath deeply</a:t>
            </a:r>
          </a:p>
          <a:p>
            <a:pPr lvl="0">
              <a:buFont typeface="Wingdings" pitchFamily="2" charset="2"/>
              <a:buChar char="Ø"/>
            </a:pPr>
            <a:r>
              <a:rPr altLang="en-US" lang="en-US"/>
              <a:t>In an unconscious patient, use the spatula to keep the mouth open</a:t>
            </a:r>
          </a:p>
          <a:p>
            <a:pPr lvl="0">
              <a:buFont typeface="Wingdings" pitchFamily="2" charset="2"/>
              <a:buChar char="Ø"/>
            </a:pPr>
            <a:r>
              <a:rPr altLang="en-US" lang="en-US"/>
              <a:t>Ascertain if tube is in the stomach for unconscious patient by putting end of the tube in water as patient breathes out. If bubbles appear, it is in the lungs, withdraw tube and re – introduce again or aspirate a little stomach content and test for acid with blue litmus paper. It should turn red</a:t>
            </a:r>
          </a:p>
          <a:p>
            <a:pPr lvl="0">
              <a:buFont typeface="Wingdings" pitchFamily="2" charset="2"/>
              <a:buChar char="Ø"/>
            </a:pPr>
            <a:r>
              <a:rPr altLang="en-US" lang="en-US"/>
              <a:t>Tighten the clip and put the fluid in the funnel ¾ full</a:t>
            </a:r>
          </a:p>
        </p:txBody>
      </p:sp>
    </p:spTree>
  </p:cSld>
  <p:clrMapOvr>
    <a:masterClrMapping/>
  </p:clrMapOvr>
  <p:transition spd="slow" advClick="1">
    <p:wheel spokes="1"/>
  </p:transition>
  <p:timing/>
</p:sld>
</file>

<file path=ppt/slides/slide749.xml><?xml version="1.0" encoding="utf-8"?>
<p:sld xmlns:a="http://schemas.openxmlformats.org/drawingml/2006/main" xmlns:r="http://schemas.openxmlformats.org/officeDocument/2006/relationships" xmlns:p="http://schemas.openxmlformats.org/presentationml/2006/main" showMasterSp="1">
  <p:cSld>
    <p:spTree>
      <p:nvGrpSpPr>
        <p:cNvPr id="1849" name=""/>
        <p:cNvGrpSpPr/>
        <p:nvPr/>
      </p:nvGrpSpPr>
      <p:grpSpPr>
        <a:xfrm rot="0">
          <a:off x="0" y="0"/>
          <a:ext cx="0" cy="0"/>
          <a:chOff x="0" y="0"/>
          <a:chExt cx="0" cy="0"/>
        </a:xfrm>
      </p:grpSpPr>
      <p:sp>
        <p:nvSpPr>
          <p:cNvPr id="1049636" name=""/>
          <p:cNvSpPr/>
          <p:nvPr>
            <p:ph sz="full" idx="1"/>
          </p:nvPr>
        </p:nvSpPr>
        <p:spPr>
          <a:xfrm rot="0">
            <a:off x="457200" y="914400"/>
            <a:ext cx="8229600" cy="54102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lvl="0">
              <a:buFont typeface="Wingdings" pitchFamily="2" charset="2"/>
              <a:buChar char="Ø"/>
            </a:pPr>
            <a:r>
              <a:rPr altLang="en-US" lang="en-US"/>
              <a:t>Hold the funnel with left hand above patient’s head level</a:t>
            </a:r>
          </a:p>
          <a:p>
            <a:pPr lvl="0">
              <a:buFont typeface="Wingdings" pitchFamily="2" charset="2"/>
              <a:buChar char="Ø"/>
            </a:pPr>
            <a:r>
              <a:rPr altLang="en-US" lang="en-US"/>
              <a:t>Open clip slowly with right hand and allow solution to run slowly</a:t>
            </a:r>
          </a:p>
          <a:p>
            <a:pPr lvl="0">
              <a:buFont typeface="Wingdings" pitchFamily="2" charset="2"/>
              <a:buChar char="Ø"/>
            </a:pPr>
            <a:r>
              <a:rPr altLang="en-US" lang="en-US"/>
              <a:t>Add fluid as it goes in, do not let funnel get empty</a:t>
            </a:r>
          </a:p>
          <a:p>
            <a:pPr lvl="0">
              <a:buFont typeface="Wingdings" pitchFamily="2" charset="2"/>
              <a:buChar char="Ø"/>
            </a:pPr>
            <a:r>
              <a:rPr altLang="en-US" lang="en-US"/>
              <a:t>When 300ml of fluid has gone in, lower the funnel and invert it over the bucket and let the fluid flow until none comes out</a:t>
            </a:r>
          </a:p>
          <a:p>
            <a:pPr lvl="0">
              <a:buFont typeface="Wingdings" pitchFamily="2" charset="2"/>
              <a:buChar char="Ø"/>
            </a:pPr>
            <a:r>
              <a:rPr altLang="en-US" lang="en-US"/>
              <a:t>Obtain specimen if required and take to the laboratory with request form</a:t>
            </a:r>
          </a:p>
          <a:p>
            <a:pPr lvl="0">
              <a:buFont typeface="Wingdings" pitchFamily="2" charset="2"/>
              <a:buChar char="Ø"/>
            </a:pPr>
            <a:r>
              <a:rPr altLang="en-US" lang="en-US"/>
              <a:t>Repeat the process till only clear fluid comes out</a:t>
            </a:r>
          </a:p>
          <a:p>
            <a:pPr lvl="0">
              <a:buFont typeface="Wingdings" pitchFamily="2" charset="2"/>
              <a:buChar char="Ø"/>
            </a:pPr>
            <a:r>
              <a:rPr altLang="en-US" lang="en-US"/>
              <a:t>Pinch the tube and gently pull it out</a:t>
            </a:r>
          </a:p>
          <a:p>
            <a:pPr lvl="0">
              <a:buFont typeface="Wingdings" pitchFamily="2" charset="2"/>
              <a:buChar char="Ø"/>
            </a:pPr>
            <a:endParaRPr altLang="en-US" lang="en-US"/>
          </a:p>
        </p:txBody>
      </p:sp>
    </p:spTree>
  </p:cSld>
  <p:clrMapOvr>
    <a:masterClrMapping/>
  </p:clrMapOvr>
  <p:transition spd="slow" advClick="1">
    <p:wheel spokes="1"/>
  </p:transition>
  <p:timing/>
</p:sld>
</file>

<file path=ppt/slides/slide75.xml><?xml version="1.0" encoding="utf-8"?>
<p:sld xmlns:a="http://schemas.openxmlformats.org/drawingml/2006/main" xmlns:r="http://schemas.openxmlformats.org/officeDocument/2006/relationships" xmlns:p="http://schemas.openxmlformats.org/presentationml/2006/main" showMasterSp="1">
  <p:cSld>
    <p:spTree>
      <p:nvGrpSpPr>
        <p:cNvPr id="1157" name=""/>
        <p:cNvGrpSpPr/>
        <p:nvPr/>
      </p:nvGrpSpPr>
      <p:grpSpPr>
        <a:xfrm rot="0">
          <a:off x="0" y="0"/>
          <a:ext cx="0" cy="0"/>
          <a:chOff x="0" y="0"/>
          <a:chExt cx="0" cy="0"/>
        </a:xfrm>
      </p:grpSpPr>
      <p:sp>
        <p:nvSpPr>
          <p:cNvPr id="1048690" name=""/>
          <p:cNvSpPr/>
          <p:nvPr>
            <p:ph sz="full" idx="1"/>
          </p:nvPr>
        </p:nvSpPr>
        <p:spPr>
          <a:xfrm rot="0">
            <a:off x="457200" y="990600"/>
            <a:ext cx="8229600" cy="5135562"/>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eaLnBrk="1" hangingPunct="1" indent="0" latinLnBrk="1" lvl="0" marL="0">
              <a:buClr>
                <a:srgbClr val="DE6C36"/>
              </a:buClr>
              <a:buFont typeface="Arial" pitchFamily="0" charset="0"/>
              <a:buNone/>
            </a:pPr>
            <a:r>
              <a:rPr altLang="en-US" b="1" lang="en-US"/>
              <a:t>2. Legal/Ethical Status</a:t>
            </a:r>
          </a:p>
          <a:p>
            <a:pPr eaLnBrk="1" hangingPunct="1" indent="0" latinLnBrk="1" lvl="0" marL="0">
              <a:buClr>
                <a:srgbClr val="DE6C36"/>
              </a:buClr>
              <a:buFont typeface="Wingdings" pitchFamily="2" charset="2"/>
              <a:buChar char="Ø"/>
            </a:pPr>
            <a:r>
              <a:rPr altLang="en-US" lang="en-US"/>
              <a:t>Shall hold a license to practice nursing</a:t>
            </a:r>
          </a:p>
          <a:p>
            <a:pPr eaLnBrk="1" hangingPunct="1" indent="0" latinLnBrk="1" lvl="0" marL="0">
              <a:buClr>
                <a:srgbClr val="DE6C36"/>
              </a:buClr>
              <a:buFont typeface="Wingdings" pitchFamily="2" charset="2"/>
              <a:buChar char="Ø"/>
            </a:pPr>
            <a:r>
              <a:rPr altLang="en-US" lang="en-US"/>
              <a:t>Shall know the scope of nursing practice authorized by the Nurse Practice Act in the state wherein employed</a:t>
            </a:r>
          </a:p>
          <a:p>
            <a:pPr eaLnBrk="1" hangingPunct="1" indent="0" latinLnBrk="1" lvl="0" marL="0">
              <a:buClr>
                <a:srgbClr val="DE6C36"/>
              </a:buClr>
              <a:buFont typeface="Wingdings" pitchFamily="2" charset="2"/>
              <a:buChar char="Ø"/>
            </a:pPr>
            <a:r>
              <a:rPr altLang="en-US" lang="en-US"/>
              <a:t>Shall have a personal commitment to fulfill nursing’s legal responsibilities</a:t>
            </a:r>
          </a:p>
          <a:p>
            <a:pPr eaLnBrk="1" hangingPunct="1" indent="0" latinLnBrk="1" lvl="0" marL="0">
              <a:buClr>
                <a:srgbClr val="DE6C36"/>
              </a:buClr>
              <a:buFont typeface="Wingdings" pitchFamily="2" charset="2"/>
              <a:buChar char="Ø"/>
            </a:pPr>
            <a:r>
              <a:rPr altLang="en-US" lang="en-US"/>
              <a:t>Shall take responsible action in a situation of unprofessional conduct by another health care provider</a:t>
            </a:r>
          </a:p>
          <a:p>
            <a:pPr eaLnBrk="1" hangingPunct="1" indent="0" latinLnBrk="1" lvl="0" marL="0">
              <a:buClr>
                <a:srgbClr val="DE6C36"/>
              </a:buClr>
              <a:buFont typeface="Wingdings" pitchFamily="2" charset="2"/>
              <a:buChar char="Ø"/>
            </a:pPr>
            <a:r>
              <a:rPr altLang="en-US" lang="en-US"/>
              <a:t>Shall have a commitment to meet the ethical and moral obligations of the practice of nursing</a:t>
            </a:r>
          </a:p>
          <a:p>
            <a:pPr eaLnBrk="1" hangingPunct="1" indent="0" latinLnBrk="1" lvl="0" marL="0">
              <a:buClr>
                <a:srgbClr val="DE6C36"/>
              </a:buClr>
            </a:pPr>
            <a:endParaRPr altLang="en-US" lang="en-US"/>
          </a:p>
        </p:txBody>
      </p:sp>
    </p:spTree>
  </p:cSld>
  <p:clrMapOvr>
    <a:masterClrMapping/>
  </p:clrMapOvr>
  <p:transition spd="slow" advClick="1">
    <p:wheel spokes="1"/>
  </p:transition>
  <p:timing/>
</p:sld>
</file>

<file path=ppt/slides/slide750.xml><?xml version="1.0" encoding="utf-8"?>
<p:sld xmlns:a="http://schemas.openxmlformats.org/drawingml/2006/main" xmlns:r="http://schemas.openxmlformats.org/officeDocument/2006/relationships" xmlns:p="http://schemas.openxmlformats.org/presentationml/2006/main" showMasterSp="1">
  <p:cSld>
    <p:spTree>
      <p:nvGrpSpPr>
        <p:cNvPr id="1850" name=""/>
        <p:cNvGrpSpPr/>
        <p:nvPr/>
      </p:nvGrpSpPr>
      <p:grpSpPr>
        <a:xfrm rot="0">
          <a:off x="0" y="0"/>
          <a:ext cx="0" cy="0"/>
          <a:chOff x="0" y="0"/>
          <a:chExt cx="0" cy="0"/>
        </a:xfrm>
      </p:grpSpPr>
      <p:sp>
        <p:nvSpPr>
          <p:cNvPr id="1049637" name=""/>
          <p:cNvSpPr/>
          <p:nvPr>
            <p:ph sz="full" idx="1"/>
          </p:nvPr>
        </p:nvSpPr>
        <p:spPr>
          <a:xfrm rot="0">
            <a:off x="457200" y="762000"/>
            <a:ext cx="8229600" cy="55626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lvl="0">
              <a:buFont typeface="Wingdings" pitchFamily="2" charset="2"/>
              <a:buChar char="Ø"/>
            </a:pPr>
            <a:r>
              <a:rPr altLang="en-US" lang="en-US"/>
              <a:t>Give the patient mouthwash and wipe any spilled fluid with tissue paper</a:t>
            </a:r>
          </a:p>
          <a:p>
            <a:pPr lvl="0">
              <a:buFont typeface="Wingdings" pitchFamily="2" charset="2"/>
              <a:buChar char="Ø"/>
            </a:pPr>
            <a:r>
              <a:rPr altLang="en-US" lang="en-US"/>
              <a:t>Thank the patient for co – operation and make him/her comfortable in bed</a:t>
            </a:r>
          </a:p>
          <a:p>
            <a:pPr lvl="0">
              <a:buFont typeface="Wingdings" pitchFamily="2" charset="2"/>
              <a:buChar char="Ø"/>
            </a:pPr>
            <a:r>
              <a:rPr altLang="en-US" lang="en-US"/>
              <a:t>Un – screen the bed</a:t>
            </a:r>
          </a:p>
          <a:p>
            <a:pPr lvl="0">
              <a:buFont typeface="Wingdings" pitchFamily="2" charset="2"/>
              <a:buChar char="Ø"/>
            </a:pPr>
            <a:r>
              <a:rPr altLang="en-US" lang="en-US"/>
              <a:t>Clean the patient’s surrounding and open the windows</a:t>
            </a:r>
          </a:p>
          <a:p>
            <a:pPr lvl="0">
              <a:buFont typeface="Wingdings" pitchFamily="2" charset="2"/>
              <a:buChar char="Ø"/>
            </a:pPr>
            <a:r>
              <a:rPr altLang="en-US" lang="en-US"/>
              <a:t>Empty the bucket in the sluice room and decontaminate for 10 min before cleaning and store</a:t>
            </a:r>
          </a:p>
          <a:p>
            <a:pPr lvl="0">
              <a:buFont typeface="Wingdings" pitchFamily="2" charset="2"/>
              <a:buChar char="Ø"/>
            </a:pPr>
            <a:r>
              <a:rPr altLang="en-US" lang="en-US"/>
              <a:t>Decontaminate other equipment, wash with soapy water, rinse, dry and store or take for sterilization</a:t>
            </a:r>
          </a:p>
          <a:p>
            <a:pPr lvl="0">
              <a:buFont typeface="Wingdings" pitchFamily="2" charset="2"/>
              <a:buChar char="Ø"/>
            </a:pPr>
            <a:r>
              <a:rPr altLang="en-US" lang="en-US"/>
              <a:t>Discard tube, wash and dry trolley</a:t>
            </a:r>
          </a:p>
          <a:p>
            <a:pPr lvl="0">
              <a:buFont typeface="Wingdings" pitchFamily="2" charset="2"/>
              <a:buChar char="Ø"/>
            </a:pPr>
            <a:r>
              <a:rPr altLang="en-US" lang="en-US"/>
              <a:t>Wash hands and dry. Record, interpret and report</a:t>
            </a:r>
          </a:p>
          <a:p>
            <a:pPr lvl="0">
              <a:buFont typeface="Wingdings" pitchFamily="2" charset="2"/>
              <a:buChar char="Ø"/>
            </a:pPr>
            <a:endParaRPr altLang="en-US" lang="en-US"/>
          </a:p>
        </p:txBody>
      </p:sp>
    </p:spTree>
  </p:cSld>
  <p:clrMapOvr>
    <a:masterClrMapping/>
  </p:clrMapOvr>
  <p:transition spd="slow" advClick="1">
    <p:wheel spokes="1"/>
  </p:transition>
  <p:timing/>
</p:sld>
</file>

<file path=ppt/slides/slide751.xml><?xml version="1.0" encoding="utf-8"?>
<p:sld xmlns:a="http://schemas.openxmlformats.org/drawingml/2006/main" xmlns:r="http://schemas.openxmlformats.org/officeDocument/2006/relationships" xmlns:p="http://schemas.openxmlformats.org/presentationml/2006/main" showMasterSp="1">
  <p:cSld>
    <p:spTree>
      <p:nvGrpSpPr>
        <p:cNvPr id="1851" name=""/>
        <p:cNvGrpSpPr/>
        <p:nvPr/>
      </p:nvGrpSpPr>
      <p:grpSpPr>
        <a:xfrm rot="0">
          <a:off x="0" y="0"/>
          <a:ext cx="0" cy="0"/>
          <a:chOff x="0" y="0"/>
          <a:chExt cx="0" cy="0"/>
        </a:xfrm>
      </p:grpSpPr>
      <p:pic>
        <p:nvPicPr>
          <p:cNvPr id="2097224" name=""/>
          <p:cNvPicPr>
            <a:picLocks/>
          </p:cNvPicPr>
          <p:nvPr>
            <p:ph type="title" sz="full" idx="0"/>
          </p:nvPr>
        </p:nvPicPr>
        <p:blipFill>
          <a:blip xmlns:r="http://schemas.openxmlformats.org/officeDocument/2006/relationships" r:embed="rId1"/>
          <a:srcRect l="0" t="0" r="0" b="0"/>
          <a:stretch>
            <a:fillRect/>
          </a:stretch>
        </p:blipFill>
        <p:spPr>
          <a:xfrm rot="0">
            <a:off x="450850" y="2054225"/>
            <a:ext cx="7785100" cy="1431925"/>
          </a:xfrm>
          <a:prstGeom prst="rect"/>
          <a:noFill/>
          <a:ln>
            <a:noFill/>
          </a:ln>
        </p:spPr>
      </p:pic>
    </p:spTree>
  </p:cSld>
  <p:clrMapOvr>
    <a:masterClrMapping/>
  </p:clrMapOvr>
  <p:transition spd="slow" advClick="1">
    <p:wheel spokes="1"/>
  </p:transition>
  <p:timing/>
</p:sld>
</file>

<file path=ppt/slides/slide752.xml><?xml version="1.0" encoding="utf-8"?>
<p:sld xmlns:a="http://schemas.openxmlformats.org/drawingml/2006/main" xmlns:r="http://schemas.openxmlformats.org/officeDocument/2006/relationships" xmlns:p="http://schemas.openxmlformats.org/presentationml/2006/main" showMasterSp="1">
  <p:cSld>
    <p:spTree>
      <p:nvGrpSpPr>
        <p:cNvPr id="1852" name=""/>
        <p:cNvGrpSpPr/>
        <p:nvPr/>
      </p:nvGrpSpPr>
      <p:grpSpPr>
        <a:xfrm rot="0">
          <a:off x="0" y="0"/>
          <a:ext cx="0" cy="0"/>
          <a:chOff x="0" y="0"/>
          <a:chExt cx="0" cy="0"/>
        </a:xfrm>
      </p:grpSpPr>
      <p:sp>
        <p:nvSpPr>
          <p:cNvPr id="1049638" name=""/>
          <p:cNvSpPr/>
          <p:nvPr>
            <p:ph sz="full" idx="1"/>
          </p:nvPr>
        </p:nvSpPr>
        <p:spPr>
          <a:xfrm rot="0">
            <a:off x="457200" y="685800"/>
            <a:ext cx="8229600" cy="56388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lang="en-US"/>
              <a:t>This is indicated in patient who for various reasons are unable to pass stool</a:t>
            </a:r>
          </a:p>
          <a:p>
            <a:pPr indent="0" lvl="0" marL="0">
              <a:buNone/>
            </a:pPr>
            <a:r>
              <a:rPr altLang="en-US" lang="en-US"/>
              <a:t>It can be through :</a:t>
            </a:r>
          </a:p>
          <a:p>
            <a:pPr indent="0" lvl="0" marL="0">
              <a:buFont typeface="Wingdings" pitchFamily="2" charset="2"/>
              <a:buChar char="Ø"/>
            </a:pPr>
            <a:r>
              <a:rPr altLang="en-US" lang="en-US"/>
              <a:t>Enema</a:t>
            </a:r>
          </a:p>
          <a:p>
            <a:pPr indent="0" lvl="0" marL="0">
              <a:buFont typeface="Wingdings" pitchFamily="2" charset="2"/>
              <a:buChar char="Ø"/>
            </a:pPr>
            <a:r>
              <a:rPr altLang="en-US" lang="en-US"/>
              <a:t>Manual removal of impacted feces</a:t>
            </a:r>
          </a:p>
          <a:p>
            <a:pPr indent="0" lvl="0" marL="0">
              <a:buFont typeface="Wingdings" pitchFamily="2" charset="2"/>
              <a:buChar char="Ø"/>
            </a:pPr>
            <a:r>
              <a:rPr altLang="en-US" lang="en-US"/>
              <a:t>Suppositories</a:t>
            </a:r>
          </a:p>
          <a:p>
            <a:pPr indent="0" lvl="0" marL="0">
              <a:buNone/>
            </a:pPr>
            <a:endParaRPr altLang="en-US" lang="en-US"/>
          </a:p>
          <a:p>
            <a:pPr indent="0" lvl="0" marL="0">
              <a:buNone/>
            </a:pPr>
            <a:r>
              <a:rPr altLang="en-US" b="1" lang="en-US"/>
              <a:t>MANUAL REMOVAL OF IMPACTED FECES</a:t>
            </a:r>
          </a:p>
          <a:p>
            <a:pPr indent="0" lvl="0" marL="0">
              <a:buNone/>
            </a:pPr>
            <a:r>
              <a:rPr altLang="en-US" b="1" i="1" lang="en-US"/>
              <a:t>Indications</a:t>
            </a:r>
          </a:p>
          <a:p>
            <a:pPr indent="0" lvl="0" marL="0">
              <a:buFont typeface="Wingdings" pitchFamily="2" charset="2"/>
              <a:buChar char="Ø"/>
            </a:pPr>
            <a:r>
              <a:rPr altLang="en-US" lang="en-US"/>
              <a:t>Paralyzed patients</a:t>
            </a:r>
          </a:p>
          <a:p>
            <a:pPr indent="0" lvl="0" marL="0">
              <a:buFont typeface="Wingdings" pitchFamily="2" charset="2"/>
              <a:buChar char="Ø"/>
            </a:pPr>
            <a:r>
              <a:rPr altLang="en-US" lang="en-US"/>
              <a:t>Patients with fecal impaction</a:t>
            </a:r>
          </a:p>
          <a:p>
            <a:pPr indent="0" lvl="0" marL="0">
              <a:buFont typeface="Wingdings" pitchFamily="2" charset="2"/>
              <a:buChar char="Ø"/>
            </a:pPr>
            <a:r>
              <a:rPr altLang="en-US" lang="en-US"/>
              <a:t>Patients unresponsive to enema</a:t>
            </a:r>
          </a:p>
        </p:txBody>
      </p:sp>
    </p:spTree>
  </p:cSld>
  <p:clrMapOvr>
    <a:masterClrMapping/>
  </p:clrMapOvr>
  <p:transition spd="slow" advClick="1">
    <p:wheel spokes="1"/>
  </p:transition>
  <p:timing/>
</p:sld>
</file>

<file path=ppt/slides/slide753.xml><?xml version="1.0" encoding="utf-8"?>
<p:sld xmlns:a="http://schemas.openxmlformats.org/drawingml/2006/main" xmlns:r="http://schemas.openxmlformats.org/officeDocument/2006/relationships" xmlns:p="http://schemas.openxmlformats.org/presentationml/2006/main" showMasterSp="1">
  <p:cSld>
    <p:spTree>
      <p:nvGrpSpPr>
        <p:cNvPr id="1853" name=""/>
        <p:cNvGrpSpPr/>
        <p:nvPr/>
      </p:nvGrpSpPr>
      <p:grpSpPr>
        <a:xfrm rot="0">
          <a:off x="0" y="0"/>
          <a:ext cx="0" cy="0"/>
          <a:chOff x="0" y="0"/>
          <a:chExt cx="0" cy="0"/>
        </a:xfrm>
      </p:grpSpPr>
      <p:sp>
        <p:nvSpPr>
          <p:cNvPr id="1049639" name=""/>
          <p:cNvSpPr/>
          <p:nvPr>
            <p:ph sz="full" idx="1"/>
          </p:nvPr>
        </p:nvSpPr>
        <p:spPr>
          <a:xfrm rot="0">
            <a:off x="457200" y="838200"/>
            <a:ext cx="8229600" cy="54864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i="1" lang="en-US"/>
              <a:t>Contra – Indications: Patients with</a:t>
            </a:r>
          </a:p>
          <a:p>
            <a:pPr indent="0" lvl="0" marL="0">
              <a:buFont typeface="Wingdings" pitchFamily="2" charset="2"/>
              <a:buChar char="Ø"/>
            </a:pPr>
            <a:r>
              <a:rPr altLang="en-US" lang="en-US"/>
              <a:t>Cardiac problems</a:t>
            </a:r>
          </a:p>
          <a:p>
            <a:pPr indent="0" lvl="0" marL="0">
              <a:buFont typeface="Wingdings" pitchFamily="2" charset="2"/>
              <a:buChar char="Ø"/>
            </a:pPr>
            <a:r>
              <a:rPr altLang="en-US" lang="en-US"/>
              <a:t>Perineal wounds</a:t>
            </a:r>
          </a:p>
          <a:p>
            <a:pPr indent="0" lvl="0" marL="0">
              <a:buFont typeface="Wingdings" pitchFamily="2" charset="2"/>
              <a:buChar char="Ø"/>
            </a:pPr>
            <a:r>
              <a:rPr altLang="en-US" lang="en-US"/>
              <a:t>Pelvic and lower abdominal surgery</a:t>
            </a:r>
          </a:p>
          <a:p>
            <a:pPr indent="0" lvl="0" marL="0">
              <a:buFont typeface="Wingdings" pitchFamily="2" charset="2"/>
              <a:buChar char="Ø"/>
            </a:pPr>
            <a:r>
              <a:rPr altLang="en-US" lang="en-US"/>
              <a:t>Bleeding disorders</a:t>
            </a:r>
          </a:p>
          <a:p>
            <a:pPr indent="0" lvl="0" marL="0">
              <a:buFont typeface="Wingdings" pitchFamily="2" charset="2"/>
              <a:buChar char="Ø"/>
            </a:pPr>
            <a:r>
              <a:rPr altLang="en-US" lang="en-US"/>
              <a:t>Radiotherapy of abdominal and pelvic tissue</a:t>
            </a:r>
          </a:p>
          <a:p>
            <a:pPr indent="0" lvl="0" marL="0">
              <a:buNone/>
            </a:pPr>
            <a:r>
              <a:rPr altLang="en-US" b="1" i="1" lang="en-US"/>
              <a:t>Requirements</a:t>
            </a:r>
          </a:p>
          <a:p>
            <a:pPr indent="0" lvl="0" marL="0">
              <a:buFont typeface="Wingdings" pitchFamily="2" charset="2"/>
              <a:buChar char="Ø"/>
            </a:pPr>
            <a:r>
              <a:rPr altLang="en-US" lang="en-US"/>
              <a:t>Examination gloves</a:t>
            </a:r>
          </a:p>
          <a:p>
            <a:pPr indent="0" lvl="0" marL="0">
              <a:buFont typeface="Wingdings" pitchFamily="2" charset="2"/>
              <a:buChar char="Ø"/>
            </a:pPr>
            <a:r>
              <a:rPr altLang="en-US" lang="en-US"/>
              <a:t>Lubricant</a:t>
            </a:r>
          </a:p>
          <a:p>
            <a:pPr indent="0" lvl="0" marL="0">
              <a:buFont typeface="Wingdings" pitchFamily="2" charset="2"/>
              <a:buChar char="Ø"/>
            </a:pPr>
            <a:r>
              <a:rPr altLang="en-US" lang="en-US"/>
              <a:t>Tissue</a:t>
            </a:r>
          </a:p>
          <a:p>
            <a:pPr indent="0" lvl="0" marL="0">
              <a:buFont typeface="Wingdings" pitchFamily="2" charset="2"/>
              <a:buChar char="Ø"/>
            </a:pPr>
            <a:r>
              <a:rPr altLang="en-US" lang="en-US"/>
              <a:t>Bedpan </a:t>
            </a:r>
          </a:p>
        </p:txBody>
      </p:sp>
    </p:spTree>
  </p:cSld>
  <p:clrMapOvr>
    <a:masterClrMapping/>
  </p:clrMapOvr>
  <p:transition spd="slow" advClick="1">
    <p:wheel spokes="1"/>
  </p:transition>
  <p:timing/>
</p:sld>
</file>

<file path=ppt/slides/slide754.xml><?xml version="1.0" encoding="utf-8"?>
<p:sld xmlns:a="http://schemas.openxmlformats.org/drawingml/2006/main" xmlns:r="http://schemas.openxmlformats.org/officeDocument/2006/relationships" xmlns:p="http://schemas.openxmlformats.org/presentationml/2006/main" showMasterSp="1">
  <p:cSld>
    <p:spTree>
      <p:nvGrpSpPr>
        <p:cNvPr id="1854" name=""/>
        <p:cNvGrpSpPr/>
        <p:nvPr/>
      </p:nvGrpSpPr>
      <p:grpSpPr>
        <a:xfrm rot="0">
          <a:off x="0" y="0"/>
          <a:ext cx="0" cy="0"/>
          <a:chOff x="0" y="0"/>
          <a:chExt cx="0" cy="0"/>
        </a:xfrm>
      </p:grpSpPr>
      <p:sp>
        <p:nvSpPr>
          <p:cNvPr id="1049640" name=""/>
          <p:cNvSpPr/>
          <p:nvPr>
            <p:ph sz="full" idx="1"/>
          </p:nvPr>
        </p:nvSpPr>
        <p:spPr>
          <a:xfrm rot="0">
            <a:off x="457200" y="685800"/>
            <a:ext cx="8229600" cy="56388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i="1" lang="en-US"/>
              <a:t>Steps </a:t>
            </a:r>
          </a:p>
          <a:p>
            <a:pPr indent="0" lvl="0" marL="0">
              <a:buFont typeface="Wingdings" pitchFamily="2" charset="2"/>
              <a:buChar char="Ø"/>
            </a:pPr>
            <a:r>
              <a:rPr altLang="en-US" lang="en-US"/>
              <a:t>Explain the procedure to the patient</a:t>
            </a:r>
          </a:p>
          <a:p>
            <a:pPr indent="0" lvl="0" marL="0">
              <a:buFont typeface="Wingdings" pitchFamily="2" charset="2"/>
              <a:buChar char="Ø"/>
            </a:pPr>
            <a:r>
              <a:rPr altLang="en-US" lang="en-US"/>
              <a:t>Screen the bed for privacy</a:t>
            </a:r>
          </a:p>
          <a:p>
            <a:pPr indent="0" lvl="0" marL="0">
              <a:buFont typeface="Wingdings" pitchFamily="2" charset="2"/>
              <a:buChar char="Ø"/>
            </a:pPr>
            <a:r>
              <a:rPr altLang="en-US" lang="en-US"/>
              <a:t>Wash hands and put on gloves</a:t>
            </a:r>
          </a:p>
          <a:p>
            <a:pPr indent="0" lvl="0" marL="0">
              <a:buFont typeface="Wingdings" pitchFamily="2" charset="2"/>
              <a:buChar char="Ø"/>
            </a:pPr>
            <a:r>
              <a:rPr altLang="en-US" lang="en-US"/>
              <a:t>Place mackintosh under patient’s buttocks</a:t>
            </a:r>
          </a:p>
          <a:p>
            <a:pPr indent="0" lvl="0" marL="0">
              <a:buFont typeface="Wingdings" pitchFamily="2" charset="2"/>
              <a:buChar char="Ø"/>
            </a:pPr>
            <a:r>
              <a:rPr altLang="en-US" lang="en-US"/>
              <a:t>Position the patient an left lateral with hip joint flexed. This position allows easy access to the anal region</a:t>
            </a:r>
          </a:p>
          <a:p>
            <a:pPr indent="0" lvl="0" marL="0">
              <a:buFont typeface="Wingdings" pitchFamily="2" charset="2"/>
              <a:buChar char="Ø"/>
            </a:pPr>
            <a:r>
              <a:rPr altLang="en-US" lang="en-US"/>
              <a:t>Drape the patient</a:t>
            </a:r>
          </a:p>
          <a:p>
            <a:pPr indent="0" lvl="0" marL="0">
              <a:buFont typeface="Wingdings" pitchFamily="2" charset="2"/>
              <a:buChar char="Ø"/>
            </a:pPr>
            <a:r>
              <a:rPr altLang="en-US" lang="en-US"/>
              <a:t>Lubricate 1 – 2 fingers and insert them gently into the rectum until you feel stool</a:t>
            </a:r>
          </a:p>
          <a:p>
            <a:pPr indent="0" lvl="0" marL="0">
              <a:buFont typeface="Wingdings" pitchFamily="2" charset="2"/>
              <a:buChar char="Ø"/>
            </a:pPr>
            <a:r>
              <a:rPr altLang="en-US" lang="en-US"/>
              <a:t>Rotate fingers gently to break fecal matter as you come out gently stimulating the anal sphincter</a:t>
            </a:r>
          </a:p>
          <a:p>
            <a:pPr indent="0" lvl="0" marL="0">
              <a:buNone/>
            </a:pPr>
            <a:endParaRPr altLang="en-US" lang="en-US"/>
          </a:p>
        </p:txBody>
      </p:sp>
    </p:spTree>
  </p:cSld>
  <p:clrMapOvr>
    <a:masterClrMapping/>
  </p:clrMapOvr>
  <p:transition spd="slow" advClick="1">
    <p:wheel spokes="1"/>
  </p:transition>
  <p:timing/>
</p:sld>
</file>

<file path=ppt/slides/slide755.xml><?xml version="1.0" encoding="utf-8"?>
<p:sld xmlns:a="http://schemas.openxmlformats.org/drawingml/2006/main" xmlns:r="http://schemas.openxmlformats.org/officeDocument/2006/relationships" xmlns:p="http://schemas.openxmlformats.org/presentationml/2006/main" showMasterSp="1">
  <p:cSld>
    <p:spTree>
      <p:nvGrpSpPr>
        <p:cNvPr id="1855" name=""/>
        <p:cNvGrpSpPr/>
        <p:nvPr/>
      </p:nvGrpSpPr>
      <p:grpSpPr>
        <a:xfrm rot="0">
          <a:off x="0" y="0"/>
          <a:ext cx="0" cy="0"/>
          <a:chOff x="0" y="0"/>
          <a:chExt cx="0" cy="0"/>
        </a:xfrm>
      </p:grpSpPr>
      <p:sp>
        <p:nvSpPr>
          <p:cNvPr id="1049641" name=""/>
          <p:cNvSpPr/>
          <p:nvPr>
            <p:ph sz="full" idx="1"/>
          </p:nvPr>
        </p:nvSpPr>
        <p:spPr>
          <a:xfrm rot="0">
            <a:off x="457200" y="1295400"/>
            <a:ext cx="8229600" cy="50292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lang="en-US"/>
              <a:t>Note: </a:t>
            </a:r>
            <a:r>
              <a:rPr altLang="en-US" lang="en-US"/>
              <a:t>As you insert your fingers, instruct patient to take short panting breaths as it helps to relax the pelvic muscles hence easier entry of fingers</a:t>
            </a:r>
          </a:p>
          <a:p>
            <a:pPr indent="0" lvl="0" marL="0">
              <a:buFont typeface="Wingdings" pitchFamily="2" charset="2"/>
              <a:buChar char="Ø"/>
            </a:pPr>
            <a:r>
              <a:rPr altLang="en-US" lang="en-US"/>
              <a:t>Give the patient a bedpan and when done, help him/her clean the perineum</a:t>
            </a:r>
          </a:p>
          <a:p>
            <a:pPr indent="0" lvl="0" marL="0">
              <a:buFont typeface="Wingdings" pitchFamily="2" charset="2"/>
              <a:buChar char="Ø"/>
            </a:pPr>
            <a:r>
              <a:rPr altLang="en-US" lang="en-US"/>
              <a:t>Leave mackintosh in place for sometime to prevent soiling the linen</a:t>
            </a:r>
          </a:p>
          <a:p>
            <a:pPr indent="0" lvl="0" marL="0">
              <a:buFont typeface="Wingdings" pitchFamily="2" charset="2"/>
              <a:buChar char="Ø"/>
            </a:pPr>
            <a:r>
              <a:rPr altLang="en-US" lang="en-US"/>
              <a:t>Leave patient comfortable</a:t>
            </a:r>
          </a:p>
          <a:p>
            <a:pPr indent="0" lvl="0" marL="0">
              <a:buFont typeface="Wingdings" pitchFamily="2" charset="2"/>
              <a:buChar char="Ø"/>
            </a:pPr>
            <a:r>
              <a:rPr altLang="en-US" lang="en-US"/>
              <a:t>Clear and disinfect bedpan</a:t>
            </a:r>
          </a:p>
          <a:p>
            <a:pPr indent="0" lvl="0" marL="0">
              <a:buFont typeface="Wingdings" pitchFamily="2" charset="2"/>
              <a:buChar char="Ø"/>
            </a:pPr>
            <a:r>
              <a:rPr altLang="en-US" lang="en-US"/>
              <a:t>Remove gloves, wash hands and document</a:t>
            </a:r>
          </a:p>
        </p:txBody>
      </p:sp>
    </p:spTree>
  </p:cSld>
  <p:clrMapOvr>
    <a:masterClrMapping/>
  </p:clrMapOvr>
  <p:transition spd="slow" advClick="1">
    <p:wheel spokes="1"/>
  </p:transition>
  <p:timing/>
</p:sld>
</file>

<file path=ppt/slides/slide756.xml><?xml version="1.0" encoding="utf-8"?>
<p:sld xmlns:a="http://schemas.openxmlformats.org/drawingml/2006/main" xmlns:r="http://schemas.openxmlformats.org/officeDocument/2006/relationships" xmlns:p="http://schemas.openxmlformats.org/presentationml/2006/main" showMasterSp="1">
  <p:cSld>
    <p:spTree>
      <p:nvGrpSpPr>
        <p:cNvPr id="1856" name=""/>
        <p:cNvGrpSpPr/>
        <p:nvPr/>
      </p:nvGrpSpPr>
      <p:grpSpPr>
        <a:xfrm rot="0">
          <a:off x="0" y="0"/>
          <a:ext cx="0" cy="0"/>
          <a:chOff x="0" y="0"/>
          <a:chExt cx="0" cy="0"/>
        </a:xfrm>
      </p:grpSpPr>
      <p:sp>
        <p:nvSpPr>
          <p:cNvPr id="1049642" name=""/>
          <p:cNvSpPr/>
          <p:nvPr>
            <p:ph sz="full" idx="1"/>
          </p:nvPr>
        </p:nvSpPr>
        <p:spPr>
          <a:xfrm rot="0">
            <a:off x="457200" y="990600"/>
            <a:ext cx="8229600" cy="53340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lang="en-US"/>
              <a:t>ENEMAS</a:t>
            </a:r>
          </a:p>
          <a:p>
            <a:pPr indent="0" lvl="0" marL="0">
              <a:buFont typeface="Wingdings" pitchFamily="2" charset="2"/>
              <a:buChar char="Ø"/>
            </a:pPr>
            <a:r>
              <a:rPr altLang="en-US" lang="en-US"/>
              <a:t>An enema is the introduction of a solution into the large intestine, usually for purpose of removing feces</a:t>
            </a:r>
          </a:p>
          <a:p>
            <a:pPr indent="0" lvl="0" marL="0">
              <a:buFont typeface="Wingdings" pitchFamily="2" charset="2"/>
              <a:buChar char="Ø"/>
            </a:pPr>
            <a:r>
              <a:rPr altLang="en-US" lang="en-US"/>
              <a:t>It is the instillation of solution into the sigmoid colon</a:t>
            </a:r>
          </a:p>
          <a:p>
            <a:pPr indent="0" lvl="0" marL="0">
              <a:buNone/>
            </a:pPr>
            <a:endParaRPr altLang="en-US" lang="en-US"/>
          </a:p>
          <a:p>
            <a:pPr indent="0" lvl="0" marL="0">
              <a:buNone/>
            </a:pPr>
            <a:r>
              <a:rPr altLang="en-US" b="1" i="1" lang="en-US"/>
              <a:t>Purpose</a:t>
            </a:r>
          </a:p>
          <a:p>
            <a:pPr indent="0" lvl="0" marL="0">
              <a:buFont typeface="Wingdings" pitchFamily="2" charset="2"/>
              <a:buChar char="Ø"/>
            </a:pPr>
            <a:r>
              <a:rPr altLang="en-US" lang="en-US"/>
              <a:t>To relieve constipation</a:t>
            </a:r>
          </a:p>
          <a:p>
            <a:pPr indent="0" lvl="0" marL="0">
              <a:buFont typeface="Wingdings" pitchFamily="2" charset="2"/>
              <a:buChar char="Ø"/>
            </a:pPr>
            <a:r>
              <a:rPr altLang="en-US" lang="en-US"/>
              <a:t>Give medication</a:t>
            </a:r>
          </a:p>
          <a:p>
            <a:pPr indent="0" lvl="0" marL="0">
              <a:buFont typeface="Wingdings" pitchFamily="2" charset="2"/>
              <a:buChar char="Ø"/>
            </a:pPr>
            <a:r>
              <a:rPr altLang="en-US" lang="en-US"/>
              <a:t>Clear intestines before surgery</a:t>
            </a:r>
          </a:p>
          <a:p>
            <a:pPr indent="0" lvl="0" marL="0">
              <a:buFont typeface="Wingdings" pitchFamily="2" charset="2"/>
              <a:buChar char="Ø"/>
            </a:pPr>
            <a:r>
              <a:rPr altLang="en-US" lang="en-US"/>
              <a:t>To make diagnosis of lower GIT (barium enema)</a:t>
            </a:r>
          </a:p>
        </p:txBody>
      </p:sp>
    </p:spTree>
  </p:cSld>
  <p:clrMapOvr>
    <a:masterClrMapping/>
  </p:clrMapOvr>
  <p:transition spd="slow" advClick="1">
    <p:wheel spokes="1"/>
  </p:transition>
  <p:timing/>
</p:sld>
</file>

<file path=ppt/slides/slide757.xml><?xml version="1.0" encoding="utf-8"?>
<p:sld xmlns:a="http://schemas.openxmlformats.org/drawingml/2006/main" xmlns:r="http://schemas.openxmlformats.org/officeDocument/2006/relationships" xmlns:p="http://schemas.openxmlformats.org/presentationml/2006/main" showMasterSp="1">
  <p:cSld>
    <p:spTree>
      <p:nvGrpSpPr>
        <p:cNvPr id="1857" name=""/>
        <p:cNvGrpSpPr/>
        <p:nvPr/>
      </p:nvGrpSpPr>
      <p:grpSpPr>
        <a:xfrm rot="0">
          <a:off x="0" y="0"/>
          <a:ext cx="0" cy="0"/>
          <a:chOff x="0" y="0"/>
          <a:chExt cx="0" cy="0"/>
        </a:xfrm>
      </p:grpSpPr>
      <p:sp>
        <p:nvSpPr>
          <p:cNvPr id="1049643" name=""/>
          <p:cNvSpPr/>
          <p:nvPr>
            <p:ph sz="full" idx="1"/>
          </p:nvPr>
        </p:nvSpPr>
        <p:spPr>
          <a:xfrm rot="0">
            <a:off x="457200" y="1600200"/>
            <a:ext cx="8229600" cy="47244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lang="en-US"/>
              <a:t>Classification of  Enemas</a:t>
            </a:r>
          </a:p>
          <a:p>
            <a:pPr indent="0" lvl="0" marL="0">
              <a:buNone/>
            </a:pPr>
            <a:r>
              <a:rPr altLang="en-US" b="1" i="1" lang="en-US"/>
              <a:t>a) Cleaning Enemas</a:t>
            </a:r>
          </a:p>
          <a:p>
            <a:pPr indent="0" lvl="0" marL="0">
              <a:buFont typeface="Wingdings" pitchFamily="2" charset="2"/>
              <a:buChar char="Ø"/>
            </a:pPr>
            <a:r>
              <a:rPr altLang="en-US" lang="en-US"/>
              <a:t>Given to remove feces from the colon </a:t>
            </a:r>
          </a:p>
          <a:p>
            <a:pPr indent="0" lvl="0" marL="0">
              <a:buFont typeface="Wingdings" pitchFamily="2" charset="2"/>
              <a:buChar char="Ø"/>
            </a:pPr>
            <a:r>
              <a:rPr altLang="en-US" lang="en-US"/>
              <a:t>Examples: Tap water (Hypotonic)</a:t>
            </a:r>
          </a:p>
          <a:p>
            <a:pPr indent="0" lvl="0" marL="0">
              <a:buNone/>
            </a:pPr>
            <a:r>
              <a:rPr altLang="en-US" lang="en-US"/>
              <a:t>	</a:t>
            </a:r>
            <a:r>
              <a:rPr altLang="en-US" lang="en-US"/>
              <a:t>	Normal Saline (Isotonic)</a:t>
            </a:r>
          </a:p>
          <a:p>
            <a:pPr indent="0" lvl="0" marL="0">
              <a:buNone/>
            </a:pPr>
            <a:r>
              <a:rPr altLang="en-US" lang="en-US"/>
              <a:t>	</a:t>
            </a:r>
            <a:r>
              <a:rPr altLang="en-US" lang="en-US"/>
              <a:t>	Soap suds solution </a:t>
            </a:r>
          </a:p>
        </p:txBody>
      </p:sp>
    </p:spTree>
  </p:cSld>
  <p:clrMapOvr>
    <a:masterClrMapping/>
  </p:clrMapOvr>
  <p:transition spd="slow" advClick="1">
    <p:wheel spokes="1"/>
  </p:transition>
  <p:timing/>
</p:sld>
</file>

<file path=ppt/slides/slide758.xml><?xml version="1.0" encoding="utf-8"?>
<p:sld xmlns:a="http://schemas.openxmlformats.org/drawingml/2006/main" xmlns:r="http://schemas.openxmlformats.org/officeDocument/2006/relationships" xmlns:p="http://schemas.openxmlformats.org/presentationml/2006/main" showMasterSp="1">
  <p:cSld>
    <p:spTree>
      <p:nvGrpSpPr>
        <p:cNvPr id="1858" name=""/>
        <p:cNvGrpSpPr/>
        <p:nvPr/>
      </p:nvGrpSpPr>
      <p:grpSpPr>
        <a:xfrm rot="0">
          <a:off x="0" y="0"/>
          <a:ext cx="0" cy="0"/>
          <a:chOff x="0" y="0"/>
          <a:chExt cx="0" cy="0"/>
        </a:xfrm>
      </p:grpSpPr>
      <p:sp>
        <p:nvSpPr>
          <p:cNvPr id="1049644" name=""/>
          <p:cNvSpPr/>
          <p:nvPr>
            <p:ph sz="full" idx="1"/>
          </p:nvPr>
        </p:nvSpPr>
        <p:spPr>
          <a:xfrm rot="0">
            <a:off x="457200" y="533400"/>
            <a:ext cx="8229600" cy="57912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i="1" lang="en-US"/>
              <a:t>b) Retention Enemas</a:t>
            </a:r>
          </a:p>
          <a:p>
            <a:pPr indent="0" lvl="0" marL="0">
              <a:buNone/>
            </a:pPr>
            <a:r>
              <a:rPr altLang="en-US" lang="en-US"/>
              <a:t>They are retained in the bowel for a prolonged period for different reasons:</a:t>
            </a:r>
          </a:p>
          <a:p>
            <a:pPr indent="0" lvl="0" marL="0">
              <a:buFont typeface="Wingdings" pitchFamily="2" charset="2"/>
              <a:buChar char="Ø"/>
            </a:pPr>
            <a:r>
              <a:rPr altLang="en-US" i="1" lang="en-US"/>
              <a:t>Oil </a:t>
            </a:r>
            <a:r>
              <a:rPr altLang="en-US" i="1" lang="en-US"/>
              <a:t>Retention Enemas</a:t>
            </a:r>
            <a:r>
              <a:rPr altLang="en-US" lang="en-US"/>
              <a:t>: </a:t>
            </a:r>
            <a:r>
              <a:rPr altLang="en-US" lang="en-US"/>
              <a:t>Lubricate the intestinal mucosa making defecation easier. </a:t>
            </a:r>
          </a:p>
          <a:p>
            <a:pPr indent="0" lvl="0" marL="0">
              <a:buFont typeface="Wingdings" pitchFamily="2" charset="2"/>
              <a:buChar char="Ø"/>
            </a:pPr>
            <a:r>
              <a:rPr altLang="en-US" i="1" lang="en-US"/>
              <a:t>Carminative Enemas</a:t>
            </a:r>
            <a:r>
              <a:rPr altLang="en-US" lang="en-US"/>
              <a:t>: Help expel flatus from the rectum and provide relief from gaseous distention. Include milk and molasses, magnesium sulphate and glycerin</a:t>
            </a:r>
          </a:p>
          <a:p>
            <a:pPr indent="0" lvl="0" marL="0">
              <a:buFont typeface="Wingdings" pitchFamily="2" charset="2"/>
              <a:buChar char="Ø"/>
            </a:pPr>
            <a:r>
              <a:rPr altLang="en-US" i="1" lang="en-US"/>
              <a:t>Medicated Enemas: </a:t>
            </a:r>
            <a:r>
              <a:rPr altLang="en-US" lang="en-US"/>
              <a:t>Used to administer medication absorbed by rectal mucosa e.g. dexamethasone in ulcerative colitis</a:t>
            </a:r>
          </a:p>
          <a:p>
            <a:pPr indent="0" lvl="0" marL="0">
              <a:buFont typeface="Wingdings" pitchFamily="2" charset="2"/>
              <a:buChar char="Ø"/>
            </a:pPr>
            <a:r>
              <a:rPr altLang="en-US" i="1" lang="en-US"/>
              <a:t>Anti – Helminthic Enemas</a:t>
            </a:r>
          </a:p>
          <a:p>
            <a:pPr indent="0" lvl="0" marL="0">
              <a:buFont typeface="Wingdings" pitchFamily="2" charset="2"/>
              <a:buChar char="Ø"/>
            </a:pPr>
            <a:endParaRPr altLang="en-US" lang="en-US"/>
          </a:p>
        </p:txBody>
      </p:sp>
    </p:spTree>
  </p:cSld>
  <p:clrMapOvr>
    <a:masterClrMapping/>
  </p:clrMapOvr>
  <p:transition spd="slow" advClick="1">
    <p:wheel spokes="1"/>
  </p:transition>
  <p:timing/>
</p:sld>
</file>

<file path=ppt/slides/slide759.xml><?xml version="1.0" encoding="utf-8"?>
<p:sld xmlns:a="http://schemas.openxmlformats.org/drawingml/2006/main" xmlns:r="http://schemas.openxmlformats.org/officeDocument/2006/relationships" xmlns:p="http://schemas.openxmlformats.org/presentationml/2006/main" showMasterSp="1">
  <p:cSld>
    <p:spTree>
      <p:nvGrpSpPr>
        <p:cNvPr id="1859" name=""/>
        <p:cNvGrpSpPr/>
        <p:nvPr/>
      </p:nvGrpSpPr>
      <p:grpSpPr>
        <a:xfrm rot="0">
          <a:off x="0" y="0"/>
          <a:ext cx="0" cy="0"/>
          <a:chOff x="0" y="0"/>
          <a:chExt cx="0" cy="0"/>
        </a:xfrm>
      </p:grpSpPr>
      <p:sp>
        <p:nvSpPr>
          <p:cNvPr id="1049645" name=""/>
          <p:cNvSpPr/>
          <p:nvPr>
            <p:ph sz="full" idx="1"/>
          </p:nvPr>
        </p:nvSpPr>
        <p:spPr>
          <a:xfrm rot="0">
            <a:off x="457200" y="1143000"/>
            <a:ext cx="8229600" cy="51816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i="1" lang="en-US"/>
              <a:t>c) Rectum – Flow Enemas/ Horris Flush Enemas</a:t>
            </a:r>
          </a:p>
          <a:p>
            <a:pPr indent="0" lvl="0" marL="0">
              <a:buFont typeface="Wingdings" pitchFamily="2" charset="2"/>
              <a:buChar char="Ø"/>
            </a:pPr>
            <a:r>
              <a:rPr altLang="en-US" lang="en-US"/>
              <a:t>They are occasionally administered to expel flatus </a:t>
            </a:r>
          </a:p>
          <a:p>
            <a:pPr indent="0" lvl="0" marL="0">
              <a:buFont typeface="Wingdings" pitchFamily="2" charset="2"/>
              <a:buChar char="Ø"/>
            </a:pPr>
            <a:r>
              <a:rPr altLang="en-US" lang="en-US"/>
              <a:t>In and adult, 100 -200 mls of the solution is instilled into the rectum and sigmoid colon and then the solution container is lowered so that the solution flows back into the container</a:t>
            </a:r>
          </a:p>
          <a:p>
            <a:pPr indent="0" lvl="0" marL="0">
              <a:buFont typeface="Wingdings" pitchFamily="2" charset="2"/>
              <a:buChar char="Ø"/>
            </a:pPr>
            <a:r>
              <a:rPr altLang="en-US" lang="en-US"/>
              <a:t>The process is repeated 5 – 6 times</a:t>
            </a:r>
          </a:p>
          <a:p>
            <a:pPr indent="0" lvl="0" marL="0">
              <a:buFont typeface="Wingdings" pitchFamily="2" charset="2"/>
              <a:buChar char="Ø"/>
            </a:pPr>
            <a:r>
              <a:rPr altLang="en-US" lang="en-US"/>
              <a:t>The alternating flow of solution stimulates peristalsis and helps in expelling flatus</a:t>
            </a:r>
          </a:p>
        </p:txBody>
      </p:sp>
    </p:spTree>
  </p:cSld>
  <p:clrMapOvr>
    <a:masterClrMapping/>
  </p:clrMapOvr>
  <p:transition spd="slow" advClick="1">
    <p:wheel spokes="1"/>
  </p:transition>
  <p:timing/>
</p:sld>
</file>

<file path=ppt/slides/slide76.xml><?xml version="1.0" encoding="utf-8"?>
<p:sld xmlns:a="http://schemas.openxmlformats.org/drawingml/2006/main" xmlns:r="http://schemas.openxmlformats.org/officeDocument/2006/relationships" xmlns:p="http://schemas.openxmlformats.org/presentationml/2006/main" showMasterSp="1">
  <p:cSld>
    <p:spTree>
      <p:nvGrpSpPr>
        <p:cNvPr id="1158" name=""/>
        <p:cNvGrpSpPr/>
        <p:nvPr/>
      </p:nvGrpSpPr>
      <p:grpSpPr>
        <a:xfrm rot="0">
          <a:off x="0" y="0"/>
          <a:ext cx="0" cy="0"/>
          <a:chOff x="0" y="0"/>
          <a:chExt cx="0" cy="0"/>
        </a:xfrm>
      </p:grpSpPr>
      <p:sp>
        <p:nvSpPr>
          <p:cNvPr id="1048691" name=""/>
          <p:cNvSpPr/>
          <p:nvPr>
            <p:ph sz="full" idx="1"/>
          </p:nvPr>
        </p:nvSpPr>
        <p:spPr>
          <a:xfrm rot="0">
            <a:off x="457200" y="838200"/>
            <a:ext cx="8229600" cy="54864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eaLnBrk="1" hangingPunct="1" indent="0" latinLnBrk="1" lvl="0" marL="0">
              <a:buNone/>
            </a:pPr>
            <a:r>
              <a:rPr altLang="en-US" b="1" lang="en-US"/>
              <a:t>3</a:t>
            </a:r>
            <a:r>
              <a:rPr altLang="en-US" b="1" lang="en-US"/>
              <a:t>. Practice</a:t>
            </a:r>
          </a:p>
          <a:p>
            <a:pPr eaLnBrk="1" hangingPunct="1" indent="0" latinLnBrk="1" lvl="0" marL="0">
              <a:buFont typeface="Wingdings" pitchFamily="2" charset="2"/>
              <a:buChar char="Ø"/>
            </a:pPr>
            <a:r>
              <a:rPr altLang="en-US" lang="en-US"/>
              <a:t>Shall accept assigned responsibilities as an accountable member of the health care team</a:t>
            </a:r>
          </a:p>
          <a:p>
            <a:pPr eaLnBrk="1" hangingPunct="1" indent="0" latinLnBrk="1" lvl="0" marL="0">
              <a:buFont typeface="Wingdings" pitchFamily="2" charset="2"/>
              <a:buChar char="Ø"/>
            </a:pPr>
            <a:r>
              <a:rPr altLang="en-US" lang="en-US"/>
              <a:t>Shall function within the limits of educational preparation and experience</a:t>
            </a:r>
          </a:p>
          <a:p>
            <a:pPr eaLnBrk="1" hangingPunct="1" indent="0" latinLnBrk="1" lvl="0" marL="0">
              <a:buFont typeface="Wingdings" pitchFamily="2" charset="2"/>
              <a:buChar char="Ø"/>
            </a:pPr>
            <a:r>
              <a:rPr altLang="en-US" lang="en-US"/>
              <a:t>Shall utilize the nursing process in planning, implementation, and evaluating health services and nursing care</a:t>
            </a:r>
          </a:p>
          <a:p>
            <a:pPr eaLnBrk="1" hangingPunct="1" indent="0" latinLnBrk="1" lvl="0" marL="0">
              <a:buFont typeface="Wingdings" pitchFamily="2" charset="2"/>
              <a:buChar char="Ø"/>
            </a:pPr>
            <a:r>
              <a:rPr altLang="en-US" lang="en-US"/>
              <a:t>Shall  participate in peer review and other evaluation</a:t>
            </a:r>
          </a:p>
          <a:p>
            <a:pPr eaLnBrk="1" hangingPunct="1" indent="0" latinLnBrk="1" lvl="0" marL="0">
              <a:buFont typeface="Wingdings" pitchFamily="2" charset="2"/>
              <a:buChar char="Ø"/>
            </a:pPr>
            <a:r>
              <a:rPr altLang="en-US" lang="en-US"/>
              <a:t>Shall participate in the development of policies concerning health and nursing needs of society</a:t>
            </a:r>
          </a:p>
          <a:p>
            <a:pPr eaLnBrk="1" hangingPunct="1" indent="0" latinLnBrk="1" lvl="0" marL="0"/>
            <a:endParaRPr altLang="en-US" lang="en-US"/>
          </a:p>
        </p:txBody>
      </p:sp>
    </p:spTree>
  </p:cSld>
  <p:clrMapOvr>
    <a:masterClrMapping/>
  </p:clrMapOvr>
  <p:transition spd="slow" advClick="1">
    <p:wheel spokes="1"/>
  </p:transition>
  <p:timing/>
</p:sld>
</file>

<file path=ppt/slides/slide760.xml><?xml version="1.0" encoding="utf-8"?>
<p:sld xmlns:a="http://schemas.openxmlformats.org/drawingml/2006/main" xmlns:r="http://schemas.openxmlformats.org/officeDocument/2006/relationships" xmlns:p="http://schemas.openxmlformats.org/presentationml/2006/main" showMasterSp="1">
  <p:cSld>
    <p:spTree>
      <p:nvGrpSpPr>
        <p:cNvPr id="1860" name=""/>
        <p:cNvGrpSpPr/>
        <p:nvPr/>
      </p:nvGrpSpPr>
      <p:grpSpPr>
        <a:xfrm rot="0">
          <a:off x="0" y="0"/>
          <a:ext cx="0" cy="0"/>
          <a:chOff x="0" y="0"/>
          <a:chExt cx="0" cy="0"/>
        </a:xfrm>
      </p:grpSpPr>
      <p:sp>
        <p:nvSpPr>
          <p:cNvPr id="1049646" name=""/>
          <p:cNvSpPr/>
          <p:nvPr>
            <p:ph sz="full" idx="1"/>
          </p:nvPr>
        </p:nvSpPr>
        <p:spPr>
          <a:xfrm rot="0">
            <a:off x="457200" y="1143000"/>
            <a:ext cx="8229600" cy="51816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lang="en-US"/>
              <a:t>Complications of Enemas</a:t>
            </a:r>
          </a:p>
          <a:p>
            <a:pPr indent="0" lvl="0" marL="0">
              <a:buFont typeface="Wingdings" pitchFamily="2" charset="2"/>
              <a:buChar char="Ø"/>
            </a:pPr>
            <a:r>
              <a:rPr altLang="en-US" lang="en-US"/>
              <a:t>Burning of rectal mucosa when hot solution is used</a:t>
            </a:r>
          </a:p>
          <a:p>
            <a:pPr indent="0" lvl="0" marL="0">
              <a:buFont typeface="Wingdings" pitchFamily="2" charset="2"/>
              <a:buChar char="Ø"/>
            </a:pPr>
            <a:r>
              <a:rPr altLang="en-US" lang="en-US"/>
              <a:t>Chilling patient if cold enema is used</a:t>
            </a:r>
          </a:p>
          <a:p>
            <a:pPr indent="0" lvl="0" marL="0">
              <a:buFont typeface="Wingdings" pitchFamily="2" charset="2"/>
              <a:buChar char="Ø"/>
            </a:pPr>
            <a:r>
              <a:rPr altLang="en-US" lang="en-US"/>
              <a:t>Allergic reaction to the solution</a:t>
            </a:r>
          </a:p>
          <a:p>
            <a:pPr indent="0" lvl="0" marL="0">
              <a:buFont typeface="Wingdings" pitchFamily="2" charset="2"/>
              <a:buChar char="Ø"/>
            </a:pPr>
            <a:r>
              <a:rPr altLang="en-US" lang="en-US"/>
              <a:t>Abdominal discomfort if air is allowed</a:t>
            </a:r>
          </a:p>
        </p:txBody>
      </p:sp>
    </p:spTree>
  </p:cSld>
  <p:clrMapOvr>
    <a:masterClrMapping/>
  </p:clrMapOvr>
  <p:transition spd="slow" advClick="1">
    <p:wheel spokes="1"/>
  </p:transition>
  <p:timing/>
</p:sld>
</file>

<file path=ppt/slides/slide761.xml><?xml version="1.0" encoding="utf-8"?>
<p:sld xmlns:a="http://schemas.openxmlformats.org/drawingml/2006/main" xmlns:r="http://schemas.openxmlformats.org/officeDocument/2006/relationships" xmlns:p="http://schemas.openxmlformats.org/presentationml/2006/main" showMasterSp="1">
  <p:cSld>
    <p:spTree>
      <p:nvGrpSpPr>
        <p:cNvPr id="1861" name=""/>
        <p:cNvGrpSpPr/>
        <p:nvPr/>
      </p:nvGrpSpPr>
      <p:grpSpPr>
        <a:xfrm rot="0">
          <a:off x="0" y="0"/>
          <a:ext cx="0" cy="0"/>
          <a:chOff x="0" y="0"/>
          <a:chExt cx="0" cy="0"/>
        </a:xfrm>
      </p:grpSpPr>
      <p:sp>
        <p:nvSpPr>
          <p:cNvPr id="1049647" name=""/>
          <p:cNvSpPr/>
          <p:nvPr>
            <p:ph type="title" sz="full" idx="0"/>
          </p:nvPr>
        </p:nvSpPr>
        <p:spPr>
          <a:xfrm rot="0">
            <a:off x="457200" y="457200"/>
            <a:ext cx="8229600" cy="685800"/>
          </a:xfrm>
          <a:prstGeom prst="rect"/>
          <a:noFill/>
          <a:ln>
            <a:noFill/>
          </a:ln>
        </p:spPr>
        <p:txBody>
          <a:bodyPr anchor="b" bIns="0" lIns="0" rIns="0" tIns="45720" vert="horz"/>
          <a:lstStyle>
            <a:lvl1pPr algn="l" fontAlgn="base" indent="0" latinLnBrk="1" marL="0" rtl="0">
              <a:lnSpc>
                <a:spcPct val="100000"/>
              </a:lnSpc>
              <a:spcBef>
                <a:spcPct val="0"/>
              </a:spcBef>
              <a:spcAft>
                <a:spcPct val="0"/>
              </a:spcAft>
              <a:buFontTx/>
              <a:buNone/>
              <a:defRPr baseline="0" b="0" sz="5000" i="0" u="none">
                <a:solidFill>
                  <a:schemeClr val="lt2"/>
                </a:solidFill>
                <a:latin typeface="Calibri" pitchFamily="34" charset="0"/>
                <a:sym typeface="Calibri" pitchFamily="34" charset="0"/>
              </a:defRPr>
            </a:lvl1pPr>
          </a:lstStyle>
          <a:p>
            <a:pPr algn="ctr" lvl="0"/>
            <a:r>
              <a:rPr altLang="en-US" b="1" sz="3200" lang="en-US"/>
              <a:t>Procedure for Giving Enema</a:t>
            </a:r>
          </a:p>
        </p:txBody>
      </p:sp>
      <p:sp>
        <p:nvSpPr>
          <p:cNvPr id="1049648" name=""/>
          <p:cNvSpPr/>
          <p:nvPr>
            <p:ph type="body" sz="full" idx="1"/>
          </p:nvPr>
        </p:nvSpPr>
        <p:spPr>
          <a:xfrm rot="0">
            <a:off x="457200" y="1855787"/>
            <a:ext cx="4040187" cy="658812"/>
          </a:xfrm>
          <a:prstGeom prst="rect"/>
          <a:noFill/>
          <a:ln>
            <a:noFill/>
          </a:ln>
        </p:spPr>
        <p:txBody>
          <a:bodyPr anchor="ctr" bIns="0" lIns="45720" rIns="45720" tIns="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sz="2400" lang="en-US">
                <a:solidFill>
                  <a:schemeClr val="lt2"/>
                </a:solidFill>
              </a:rPr>
              <a:t> Trolley: Top Shelf</a:t>
            </a:r>
          </a:p>
        </p:txBody>
      </p:sp>
      <p:sp>
        <p:nvSpPr>
          <p:cNvPr id="1049649" name=""/>
          <p:cNvSpPr/>
          <p:nvPr>
            <p:ph type="body" sz="half" idx="2"/>
          </p:nvPr>
        </p:nvSpPr>
        <p:spPr>
          <a:xfrm rot="0">
            <a:off x="4645025" y="1860550"/>
            <a:ext cx="4041775" cy="654050"/>
          </a:xfrm>
          <a:prstGeom prst="rect"/>
          <a:noFill/>
          <a:ln>
            <a:noFill/>
          </a:ln>
        </p:spPr>
        <p:txBody>
          <a:bodyPr anchor="ctr" bIns="0" lIns="45720" rIns="45720" tIns="0" vert="horz"/>
          <a:lstStyle>
            <a:lvl1pPr indent="-273050" marL="273050">
              <a:lnSpc>
                <a:spcPct val="100000"/>
              </a:lnSpc>
              <a:spcBef>
                <a:spcPct val="20000"/>
              </a:spcBef>
              <a:spcAft>
                <a:spcPct val="0"/>
              </a:spcAft>
              <a:buClr>
                <a:srgbClr val="0BD0D9"/>
              </a:buClr>
              <a:buFont typeface="Wingdings 2" pitchFamily="18" charset="2"/>
              <a:buChar char=""/>
              <a:defRPr sz="2200">
                <a:solidFill>
                  <a:schemeClr val="dk1"/>
                </a:solidFill>
              </a:defRPr>
            </a:lvl1pPr>
            <a:lvl2pPr indent="-246062" marL="639762">
              <a:lnSpc>
                <a:spcPct val="100000"/>
              </a:lnSpc>
              <a:spcBef>
                <a:spcPct val="20000"/>
              </a:spcBef>
              <a:spcAft>
                <a:spcPct val="0"/>
              </a:spcAft>
              <a:buClr>
                <a:schemeClr val="accent1"/>
              </a:buClr>
              <a:buFont typeface="Wingdings 2" pitchFamily="18" charset="2"/>
              <a:buChar char=""/>
              <a:defRPr sz="2000">
                <a:solidFill>
                  <a:schemeClr val="dk1"/>
                </a:solidFill>
              </a:defRPr>
            </a:lvl2pPr>
            <a:lvl3pPr indent="-246063" marL="914400">
              <a:lnSpc>
                <a:spcPct val="100000"/>
              </a:lnSpc>
              <a:spcBef>
                <a:spcPct val="20000"/>
              </a:spcBef>
              <a:spcAft>
                <a:spcPct val="0"/>
              </a:spcAft>
              <a:buClr>
                <a:schemeClr val="accent2"/>
              </a:buClr>
              <a:buFont typeface="Wingdings 2" pitchFamily="18" charset="2"/>
              <a:buChar char=""/>
              <a:defRPr sz="1900">
                <a:solidFill>
                  <a:schemeClr val="dk1"/>
                </a:solidFill>
              </a:defRPr>
            </a:lvl3pPr>
            <a:lvl4pPr indent="-209550" marL="1187450">
              <a:lnSpc>
                <a:spcPct val="100000"/>
              </a:lnSpc>
              <a:spcBef>
                <a:spcPct val="20000"/>
              </a:spcBef>
              <a:spcAft>
                <a:spcPct val="0"/>
              </a:spcAft>
              <a:buClr>
                <a:srgbClr val="0BD0D9"/>
              </a:buClr>
              <a:buFont typeface="Wingdings 2" pitchFamily="18" charset="2"/>
              <a:buChar char=""/>
              <a:defRPr sz="1800">
                <a:solidFill>
                  <a:schemeClr val="dk1"/>
                </a:solidFill>
              </a:defRPr>
            </a:lvl4pPr>
            <a:lvl5pPr indent="-209550" marL="1462087">
              <a:lnSpc>
                <a:spcPct val="100000"/>
              </a:lnSpc>
              <a:spcBef>
                <a:spcPct val="20000"/>
              </a:spcBef>
              <a:spcAft>
                <a:spcPct val="0"/>
              </a:spcAft>
              <a:buClr>
                <a:srgbClr val="10CF9B"/>
              </a:buClr>
              <a:buFont typeface="Wingdings 2" pitchFamily="18" charset="2"/>
              <a:buChar char=""/>
              <a:defRPr sz="1800">
                <a:solidFill>
                  <a:schemeClr val="dk1"/>
                </a:solidFill>
              </a:defRPr>
            </a:lvl5pPr>
          </a:lstStyle>
          <a:p>
            <a:pPr indent="0" lvl="0" marL="0">
              <a:buNone/>
            </a:pPr>
            <a:r>
              <a:rPr altLang="en-US" b="1" sz="2400" lang="en-US">
                <a:solidFill>
                  <a:schemeClr val="lt2"/>
                </a:solidFill>
              </a:rPr>
              <a:t>Bottom Shelf</a:t>
            </a:r>
          </a:p>
        </p:txBody>
      </p:sp>
      <p:sp>
        <p:nvSpPr>
          <p:cNvPr id="1049650" name=""/>
          <p:cNvSpPr/>
          <p:nvPr>
            <p:ph sz="quarter" idx="3"/>
          </p:nvPr>
        </p:nvSpPr>
        <p:spPr>
          <a:xfrm rot="0">
            <a:off x="457200" y="2514600"/>
            <a:ext cx="4040187" cy="3846512"/>
          </a:xfrm>
          <a:prstGeom prst="rect"/>
          <a:noFill/>
          <a:ln>
            <a:noFill/>
          </a:ln>
        </p:spPr>
        <p:txBody>
          <a:bodyPr anchor="t" bIns="45720" lIns="91440" rIns="91440" tIns="0" vert="horz"/>
          <a:lstStyle>
            <a:lvl1pPr>
              <a:defRPr sz="2000"/>
            </a:lvl1pPr>
            <a:lvl2pPr>
              <a:defRPr sz="1800"/>
            </a:lvl2pPr>
            <a:lvl3pPr>
              <a:defRPr sz="1700"/>
            </a:lvl3pPr>
            <a:lvl4pPr>
              <a:defRPr sz="1600"/>
            </a:lvl4pPr>
            <a:lvl5pPr>
              <a:defRPr sz="1600"/>
            </a:lvl5pPr>
          </a:lstStyle>
          <a:p>
            <a:pPr lvl="0">
              <a:buFont typeface="Wingdings" pitchFamily="2" charset="2"/>
              <a:buChar char="Ø"/>
            </a:pPr>
            <a:r>
              <a:rPr altLang="en-US" sz="2400" lang="en-US"/>
              <a:t>A bowl containing a funnel</a:t>
            </a:r>
          </a:p>
          <a:p>
            <a:pPr lvl="0">
              <a:buFont typeface="Wingdings" pitchFamily="2" charset="2"/>
              <a:buChar char="Ø"/>
            </a:pPr>
            <a:r>
              <a:rPr altLang="en-US" sz="2400" lang="en-US"/>
              <a:t>Jug containing enema solution</a:t>
            </a:r>
          </a:p>
          <a:p>
            <a:pPr lvl="0">
              <a:buFont typeface="Wingdings" pitchFamily="2" charset="2"/>
              <a:buChar char="Ø"/>
            </a:pPr>
            <a:r>
              <a:rPr altLang="en-US" sz="2400" lang="en-US"/>
              <a:t>Lubricant</a:t>
            </a:r>
          </a:p>
          <a:p>
            <a:pPr lvl="0">
              <a:buFont typeface="Wingdings" pitchFamily="2" charset="2"/>
              <a:buChar char="Ø"/>
            </a:pPr>
            <a:r>
              <a:rPr altLang="en-US" sz="2400" lang="en-US"/>
              <a:t>Gauze swab in a reservoir</a:t>
            </a:r>
          </a:p>
          <a:p>
            <a:pPr lvl="0">
              <a:buFont typeface="Wingdings" pitchFamily="2" charset="2"/>
              <a:buChar char="Ø"/>
            </a:pPr>
            <a:r>
              <a:rPr altLang="en-US" sz="2400" lang="en-US"/>
              <a:t>Gloves</a:t>
            </a:r>
          </a:p>
          <a:p>
            <a:pPr lvl="0">
              <a:buFont typeface="Wingdings" pitchFamily="2" charset="2"/>
              <a:buChar char="Ø"/>
            </a:pPr>
            <a:r>
              <a:rPr altLang="en-US" sz="2400" lang="en-US"/>
              <a:t>Rectal tube</a:t>
            </a:r>
          </a:p>
          <a:p>
            <a:pPr lvl="0"/>
            <a:endParaRPr altLang="en-US" sz="2200" lang="en-US"/>
          </a:p>
        </p:txBody>
      </p:sp>
      <p:sp>
        <p:nvSpPr>
          <p:cNvPr id="1049651" name=""/>
          <p:cNvSpPr/>
          <p:nvPr>
            <p:ph sz="quarter" idx="4"/>
          </p:nvPr>
        </p:nvSpPr>
        <p:spPr>
          <a:xfrm rot="0">
            <a:off x="4645025" y="2514600"/>
            <a:ext cx="4041775" cy="3846512"/>
          </a:xfrm>
          <a:prstGeom prst="rect"/>
          <a:noFill/>
          <a:ln>
            <a:noFill/>
          </a:ln>
        </p:spPr>
        <p:txBody>
          <a:bodyPr anchor="t" bIns="45720" lIns="91440" rIns="91440" tIns="0" vert="horz"/>
          <a:lstStyle>
            <a:lvl1pPr>
              <a:defRPr sz="2000"/>
            </a:lvl1pPr>
            <a:lvl2pPr>
              <a:defRPr sz="1800"/>
            </a:lvl2pPr>
            <a:lvl3pPr>
              <a:defRPr sz="1700"/>
            </a:lvl3pPr>
            <a:lvl4pPr>
              <a:defRPr sz="1600"/>
            </a:lvl4pPr>
            <a:lvl5pPr>
              <a:defRPr sz="1600"/>
            </a:lvl5pPr>
          </a:lstStyle>
          <a:p>
            <a:pPr lvl="0">
              <a:buFont typeface="Wingdings" pitchFamily="2" charset="2"/>
              <a:buChar char="Ø"/>
            </a:pPr>
            <a:r>
              <a:rPr altLang="en-US" sz="2400" lang="en-US"/>
              <a:t>Mackintosh</a:t>
            </a:r>
          </a:p>
          <a:p>
            <a:pPr lvl="0">
              <a:buFont typeface="Wingdings" pitchFamily="2" charset="2"/>
              <a:buChar char="Ø"/>
            </a:pPr>
            <a:r>
              <a:rPr altLang="en-US" sz="2400" lang="en-US"/>
              <a:t>Draw sheet</a:t>
            </a:r>
          </a:p>
          <a:p>
            <a:pPr lvl="0">
              <a:buFont typeface="Wingdings" pitchFamily="2" charset="2"/>
              <a:buChar char="Ø"/>
            </a:pPr>
            <a:r>
              <a:rPr altLang="en-US" sz="2400" lang="en-US"/>
              <a:t>Covered bedpan</a:t>
            </a:r>
          </a:p>
          <a:p>
            <a:pPr lvl="0">
              <a:buFont typeface="Wingdings" pitchFamily="2" charset="2"/>
              <a:buChar char="Ø"/>
            </a:pPr>
            <a:r>
              <a:rPr altLang="en-US" sz="2400" lang="en-US"/>
              <a:t>Air freshener</a:t>
            </a:r>
          </a:p>
          <a:p>
            <a:pPr lvl="0">
              <a:buFont typeface="Wingdings" pitchFamily="2" charset="2"/>
              <a:buChar char="Ø"/>
            </a:pPr>
            <a:r>
              <a:rPr altLang="en-US" sz="2400" lang="en-US"/>
              <a:t>Toilet paper</a:t>
            </a:r>
          </a:p>
          <a:p>
            <a:pPr lvl="0">
              <a:buFont typeface="Wingdings" pitchFamily="2" charset="2"/>
              <a:buChar char="Ø"/>
            </a:pPr>
            <a:r>
              <a:rPr altLang="en-US" sz="2400" lang="en-US"/>
              <a:t>Receiver for soiled items</a:t>
            </a:r>
          </a:p>
          <a:p>
            <a:pPr lvl="0">
              <a:buFont typeface="Wingdings" pitchFamily="2" charset="2"/>
              <a:buChar char="Ø"/>
            </a:pPr>
            <a:r>
              <a:rPr altLang="en-US" sz="2400" lang="en-US"/>
              <a:t>Receiver for used swabs</a:t>
            </a:r>
          </a:p>
          <a:p>
            <a:pPr lvl="0"/>
            <a:endParaRPr altLang="en-US" sz="2200" lang="en-US"/>
          </a:p>
          <a:p>
            <a:pPr lvl="0"/>
            <a:endParaRPr altLang="en-US" sz="2200" lang="en-US"/>
          </a:p>
        </p:txBody>
      </p:sp>
      <p:sp>
        <p:nvSpPr>
          <p:cNvPr id="1049652" name=""/>
          <p:cNvSpPr txBox="1"/>
          <p:nvPr/>
        </p:nvSpPr>
        <p:spPr>
          <a:xfrm rot="0">
            <a:off x="533400" y="1169987"/>
            <a:ext cx="2352675" cy="523875"/>
          </a:xfrm>
          <a:prstGeom prst="rect"/>
          <a:noFill/>
          <a:ln>
            <a:noFill/>
          </a:ln>
        </p:spPr>
        <p:txBody>
          <a:bodyPr anchor="t" bIns="45720" lIns="91440" rIns="91440" tIns="45720" vert="horz" wrap="none">
            <a:spAutoFit/>
          </a:bodyPr>
          <a:lstStyle>
            <a:lvl1pPr algn="l" fontAlgn="base" indent="0" latinLnBrk="1" marL="0" rtl="0">
              <a:lnSpc>
                <a:spcPct val="100000"/>
              </a:lnSpc>
              <a:spcBef>
                <a:spcPct val="0"/>
              </a:spcBef>
              <a:spcAft>
                <a:spcPct val="0"/>
              </a:spcAft>
              <a:buFontTx/>
              <a:buNone/>
              <a:defRPr baseline="0" b="0" sz="1800" i="0" u="none">
                <a:solidFill>
                  <a:schemeClr val="dk1"/>
                </a:solidFill>
                <a:latin typeface="Calibri" pitchFamily="34" charset="0"/>
                <a:ea typeface="Arial" pitchFamily="0" charset="0"/>
                <a:sym typeface="Calibri" pitchFamily="34" charset="0"/>
              </a:defRPr>
            </a:lvl1pPr>
            <a:lvl2pPr algn="l" fontAlgn="base" indent="0" latinLnBrk="1" marL="457200" rtl="0">
              <a:lnSpc>
                <a:spcPct val="100000"/>
              </a:lnSpc>
              <a:spcBef>
                <a:spcPct val="0"/>
              </a:spcBef>
              <a:spcAft>
                <a:spcPct val="0"/>
              </a:spcAft>
              <a:buFontTx/>
              <a:buNone/>
              <a:defRPr baseline="0" b="0" sz="1800" i="0" u="none">
                <a:solidFill>
                  <a:schemeClr val="dk1"/>
                </a:solidFill>
                <a:latin typeface="Calibri" pitchFamily="34" charset="0"/>
                <a:ea typeface="Arial" pitchFamily="0" charset="0"/>
                <a:sym typeface="Calibri" pitchFamily="34" charset="0"/>
              </a:defRPr>
            </a:lvl2pPr>
            <a:lvl3pPr algn="l" fontAlgn="base" indent="0" latinLnBrk="1" marL="914400" rtl="0">
              <a:lnSpc>
                <a:spcPct val="100000"/>
              </a:lnSpc>
              <a:spcBef>
                <a:spcPct val="0"/>
              </a:spcBef>
              <a:spcAft>
                <a:spcPct val="0"/>
              </a:spcAft>
              <a:buFontTx/>
              <a:buNone/>
              <a:defRPr baseline="0" b="0" sz="1800" i="0" u="none">
                <a:solidFill>
                  <a:schemeClr val="dk1"/>
                </a:solidFill>
                <a:latin typeface="Calibri" pitchFamily="34" charset="0"/>
                <a:ea typeface="Arial" pitchFamily="0" charset="0"/>
                <a:sym typeface="Calibri" pitchFamily="34" charset="0"/>
              </a:defRPr>
            </a:lvl3pPr>
            <a:lvl4pPr algn="l" fontAlgn="base" indent="0" latinLnBrk="1" marL="1371600" rtl="0">
              <a:lnSpc>
                <a:spcPct val="100000"/>
              </a:lnSpc>
              <a:spcBef>
                <a:spcPct val="0"/>
              </a:spcBef>
              <a:spcAft>
                <a:spcPct val="0"/>
              </a:spcAft>
              <a:buFontTx/>
              <a:buNone/>
              <a:defRPr baseline="0" b="0" sz="1800" i="0" u="none">
                <a:solidFill>
                  <a:schemeClr val="dk1"/>
                </a:solidFill>
                <a:latin typeface="Calibri" pitchFamily="34" charset="0"/>
                <a:ea typeface="Arial" pitchFamily="0" charset="0"/>
                <a:sym typeface="Calibri" pitchFamily="34" charset="0"/>
              </a:defRPr>
            </a:lvl4pPr>
            <a:lvl5pPr algn="l" fontAlgn="base" indent="0" latinLnBrk="1" marL="1828800" rtl="0">
              <a:lnSpc>
                <a:spcPct val="100000"/>
              </a:lnSpc>
              <a:spcBef>
                <a:spcPct val="0"/>
              </a:spcBef>
              <a:spcAft>
                <a:spcPct val="0"/>
              </a:spcAft>
              <a:buFontTx/>
              <a:buNone/>
              <a:defRPr baseline="0" b="0" sz="1800" i="0" u="none">
                <a:solidFill>
                  <a:schemeClr val="dk1"/>
                </a:solidFill>
                <a:latin typeface="Calibri" pitchFamily="34" charset="0"/>
                <a:ea typeface="Arial" pitchFamily="0" charset="0"/>
                <a:sym typeface="Calibri" pitchFamily="34" charset="0"/>
              </a:defRPr>
            </a:lvl5pPr>
          </a:lstStyle>
          <a:p>
            <a:pPr eaLnBrk="1" hangingPunct="1" latinLnBrk="1" lvl="0"/>
            <a:r>
              <a:rPr altLang="en-US" b="1" sz="2800" i="1" lang="en-US"/>
              <a:t>Requirements </a:t>
            </a:r>
          </a:p>
        </p:txBody>
      </p:sp>
    </p:spTree>
  </p:cSld>
  <p:clrMapOvr>
    <a:masterClrMapping/>
  </p:clrMapOvr>
  <p:transition spd="slow" advClick="1">
    <p:wheel spokes="1"/>
  </p:transition>
  <p:timing/>
</p:sld>
</file>

<file path=ppt/slides/slide762.xml><?xml version="1.0" encoding="utf-8"?>
<p:sld xmlns:a="http://schemas.openxmlformats.org/drawingml/2006/main" xmlns:r="http://schemas.openxmlformats.org/officeDocument/2006/relationships" xmlns:p="http://schemas.openxmlformats.org/presentationml/2006/main" showMasterSp="1">
  <p:cSld>
    <p:spTree>
      <p:nvGrpSpPr>
        <p:cNvPr id="1862" name=""/>
        <p:cNvGrpSpPr/>
        <p:nvPr/>
      </p:nvGrpSpPr>
      <p:grpSpPr>
        <a:xfrm rot="0">
          <a:off x="0" y="0"/>
          <a:ext cx="0" cy="0"/>
          <a:chOff x="0" y="0"/>
          <a:chExt cx="0" cy="0"/>
        </a:xfrm>
      </p:grpSpPr>
      <p:sp>
        <p:nvSpPr>
          <p:cNvPr id="1049653" name=""/>
          <p:cNvSpPr/>
          <p:nvPr>
            <p:ph sz="full" idx="1"/>
          </p:nvPr>
        </p:nvSpPr>
        <p:spPr>
          <a:xfrm rot="0">
            <a:off x="457200" y="609600"/>
            <a:ext cx="8229600" cy="57150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i="1" lang="en-US"/>
              <a:t>Preparation</a:t>
            </a:r>
          </a:p>
          <a:p>
            <a:pPr indent="0" lvl="0" marL="0">
              <a:buFont typeface="Wingdings" pitchFamily="2" charset="2"/>
              <a:buChar char="Ø"/>
            </a:pPr>
            <a:r>
              <a:rPr altLang="en-US" lang="en-US"/>
              <a:t>Explain the procedure to the patient</a:t>
            </a:r>
          </a:p>
          <a:p>
            <a:pPr indent="0" lvl="0" marL="0">
              <a:buFont typeface="Wingdings" pitchFamily="2" charset="2"/>
              <a:buChar char="Ø"/>
            </a:pPr>
            <a:r>
              <a:rPr altLang="en-US" lang="en-US"/>
              <a:t>Assemble all the equipment</a:t>
            </a:r>
          </a:p>
          <a:p>
            <a:pPr indent="0" lvl="0" marL="0">
              <a:buFont typeface="Wingdings" pitchFamily="2" charset="2"/>
              <a:buChar char="Ø"/>
            </a:pPr>
            <a:r>
              <a:rPr altLang="en-US" lang="en-US"/>
              <a:t>Prepare prescribed enema ensuring it is at the right temperature</a:t>
            </a:r>
          </a:p>
          <a:p>
            <a:pPr indent="0" lvl="0" marL="0">
              <a:buFont typeface="Wingdings" pitchFamily="2" charset="2"/>
              <a:buChar char="Ø"/>
            </a:pPr>
            <a:r>
              <a:rPr altLang="en-US" lang="en-US"/>
              <a:t>Wash hands and put on gloves</a:t>
            </a:r>
          </a:p>
          <a:p>
            <a:pPr indent="0" lvl="0" marL="0">
              <a:buNone/>
            </a:pPr>
            <a:endParaRPr altLang="en-US" lang="en-US"/>
          </a:p>
          <a:p>
            <a:pPr indent="0" lvl="0" marL="0">
              <a:buNone/>
            </a:pPr>
            <a:r>
              <a:rPr altLang="en-US" b="1" i="1" lang="en-US"/>
              <a:t>Steps</a:t>
            </a:r>
            <a:r>
              <a:rPr altLang="en-US" b="1" lang="en-US"/>
              <a:t> </a:t>
            </a:r>
          </a:p>
          <a:p>
            <a:pPr indent="0" lvl="0" marL="0">
              <a:buFont typeface="Wingdings" pitchFamily="2" charset="2"/>
              <a:buChar char="Ø"/>
            </a:pPr>
            <a:r>
              <a:rPr altLang="en-US" lang="en-US"/>
              <a:t>Turn patient to the left lateral position with knees flexed and buttocks placed at the edge of the bed</a:t>
            </a:r>
          </a:p>
          <a:p>
            <a:pPr indent="0" lvl="0" marL="0">
              <a:buFont typeface="Wingdings" pitchFamily="2" charset="2"/>
              <a:buChar char="Ø"/>
            </a:pPr>
            <a:r>
              <a:rPr altLang="en-US" lang="en-US"/>
              <a:t>Cover the patient with a bed sheet</a:t>
            </a:r>
          </a:p>
          <a:p>
            <a:pPr indent="0" lvl="0" marL="0">
              <a:buFont typeface="Wingdings" pitchFamily="2" charset="2"/>
              <a:buChar char="Ø"/>
            </a:pPr>
            <a:r>
              <a:rPr altLang="en-US" lang="en-US"/>
              <a:t>Place a mackintosh under the buttocks</a:t>
            </a:r>
          </a:p>
          <a:p>
            <a:pPr indent="0" lvl="0" marL="0">
              <a:buNone/>
            </a:pPr>
            <a:endParaRPr altLang="en-US" lang="en-US"/>
          </a:p>
          <a:p>
            <a:pPr indent="0" lvl="0" marL="0">
              <a:buFont typeface="Wingdings" pitchFamily="2" charset="2"/>
              <a:buChar char="Ø"/>
            </a:pPr>
            <a:endParaRPr altLang="en-US" lang="en-US"/>
          </a:p>
        </p:txBody>
      </p:sp>
    </p:spTree>
  </p:cSld>
  <p:clrMapOvr>
    <a:masterClrMapping/>
  </p:clrMapOvr>
  <p:transition spd="slow" advClick="1">
    <p:wheel spokes="1"/>
  </p:transition>
  <p:timing/>
</p:sld>
</file>

<file path=ppt/slides/slide763.xml><?xml version="1.0" encoding="utf-8"?>
<p:sld xmlns:a="http://schemas.openxmlformats.org/drawingml/2006/main" xmlns:r="http://schemas.openxmlformats.org/officeDocument/2006/relationships" xmlns:p="http://schemas.openxmlformats.org/presentationml/2006/main" showMasterSp="1">
  <p:cSld>
    <p:spTree>
      <p:nvGrpSpPr>
        <p:cNvPr id="1863" name=""/>
        <p:cNvGrpSpPr/>
        <p:nvPr/>
      </p:nvGrpSpPr>
      <p:grpSpPr>
        <a:xfrm rot="0">
          <a:off x="0" y="0"/>
          <a:ext cx="0" cy="0"/>
          <a:chOff x="0" y="0"/>
          <a:chExt cx="0" cy="0"/>
        </a:xfrm>
      </p:grpSpPr>
      <p:sp>
        <p:nvSpPr>
          <p:cNvPr id="1049654" name=""/>
          <p:cNvSpPr/>
          <p:nvPr>
            <p:ph sz="full" idx="1"/>
          </p:nvPr>
        </p:nvSpPr>
        <p:spPr>
          <a:xfrm rot="0">
            <a:off x="457200" y="990600"/>
            <a:ext cx="8229600" cy="53340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lvl="0">
              <a:buFont typeface="Wingdings" pitchFamily="2" charset="2"/>
              <a:buChar char="Ø"/>
            </a:pPr>
            <a:r>
              <a:rPr altLang="en-US" lang="en-US"/>
              <a:t>Insert rectal tube as you support it with one hand, open it with the other hand and allow the fluid to flow</a:t>
            </a:r>
          </a:p>
          <a:p>
            <a:pPr lvl="0">
              <a:buFont typeface="Wingdings" pitchFamily="2" charset="2"/>
              <a:buChar char="Ø"/>
            </a:pPr>
            <a:r>
              <a:rPr altLang="en-US" lang="en-US"/>
              <a:t>Ask the patient to breath in and out</a:t>
            </a:r>
          </a:p>
          <a:p>
            <a:pPr lvl="0">
              <a:buFont typeface="Wingdings" pitchFamily="2" charset="2"/>
              <a:buChar char="Ø"/>
            </a:pPr>
            <a:r>
              <a:rPr altLang="en-US" lang="en-US"/>
              <a:t>As fluid flows, if cramping occurs, stop the flow and continue when it stops</a:t>
            </a:r>
          </a:p>
          <a:p>
            <a:pPr lvl="0">
              <a:buFont typeface="Wingdings" pitchFamily="2" charset="2"/>
              <a:buChar char="Ø"/>
            </a:pPr>
            <a:r>
              <a:rPr altLang="en-US" lang="en-US"/>
              <a:t>Encourage the patient to retain the enema as long as possible and if they feel like defecating to press the buttocks together</a:t>
            </a:r>
          </a:p>
          <a:p>
            <a:pPr lvl="0">
              <a:buFont typeface="Wingdings" pitchFamily="2" charset="2"/>
              <a:buChar char="Ø"/>
            </a:pPr>
            <a:r>
              <a:rPr altLang="en-US" lang="en-US"/>
              <a:t>Use gloves to press the anal region with gauze swabs</a:t>
            </a:r>
          </a:p>
          <a:p>
            <a:pPr lvl="0">
              <a:buFont typeface="Wingdings" pitchFamily="2" charset="2"/>
              <a:buChar char="Ø"/>
            </a:pPr>
            <a:r>
              <a:rPr altLang="en-US" lang="en-US"/>
              <a:t>Apply clamp and remove the rectal tube when enema is completed</a:t>
            </a:r>
          </a:p>
        </p:txBody>
      </p:sp>
    </p:spTree>
  </p:cSld>
  <p:clrMapOvr>
    <a:masterClrMapping/>
  </p:clrMapOvr>
  <p:transition spd="slow" advClick="1">
    <p:wheel spokes="1"/>
  </p:transition>
  <p:timing/>
</p:sld>
</file>

<file path=ppt/slides/slide764.xml><?xml version="1.0" encoding="utf-8"?>
<p:sld xmlns:a="http://schemas.openxmlformats.org/drawingml/2006/main" xmlns:r="http://schemas.openxmlformats.org/officeDocument/2006/relationships" xmlns:p="http://schemas.openxmlformats.org/presentationml/2006/main" showMasterSp="1">
  <p:cSld>
    <p:spTree>
      <p:nvGrpSpPr>
        <p:cNvPr id="1864" name=""/>
        <p:cNvGrpSpPr/>
        <p:nvPr/>
      </p:nvGrpSpPr>
      <p:grpSpPr>
        <a:xfrm rot="0">
          <a:off x="0" y="0"/>
          <a:ext cx="0" cy="0"/>
          <a:chOff x="0" y="0"/>
          <a:chExt cx="0" cy="0"/>
        </a:xfrm>
      </p:grpSpPr>
      <p:sp>
        <p:nvSpPr>
          <p:cNvPr id="1049655" name=""/>
          <p:cNvSpPr/>
          <p:nvPr>
            <p:ph sz="full" idx="1"/>
          </p:nvPr>
        </p:nvSpPr>
        <p:spPr>
          <a:xfrm rot="0">
            <a:off x="457200" y="1066800"/>
            <a:ext cx="8229600" cy="52578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lvl="0">
              <a:buFont typeface="Wingdings" pitchFamily="2" charset="2"/>
              <a:buChar char="Ø"/>
            </a:pPr>
            <a:r>
              <a:rPr altLang="en-US" lang="en-US"/>
              <a:t>After removing the rectal tube, disconnect it from the rest of the setup and place it in a reservoir and place the other apparatus in another reservoir</a:t>
            </a:r>
          </a:p>
          <a:p>
            <a:pPr lvl="0">
              <a:buFont typeface="Wingdings" pitchFamily="2" charset="2"/>
              <a:buChar char="Ø"/>
            </a:pPr>
            <a:r>
              <a:rPr altLang="en-US" lang="en-US"/>
              <a:t>Clear and give a bedpan to the patient or guide him/her to the toilet</a:t>
            </a:r>
          </a:p>
          <a:p>
            <a:pPr lvl="0">
              <a:buFont typeface="Wingdings" pitchFamily="2" charset="2"/>
              <a:buChar char="Ø"/>
            </a:pPr>
            <a:r>
              <a:rPr altLang="en-US" lang="en-US"/>
              <a:t>Remove used bedpan and remove screen</a:t>
            </a:r>
          </a:p>
          <a:p>
            <a:pPr lvl="0">
              <a:buFont typeface="Wingdings" pitchFamily="2" charset="2"/>
              <a:buChar char="Ø"/>
            </a:pPr>
            <a:r>
              <a:rPr altLang="en-US" lang="en-US"/>
              <a:t>Leave patient comfortable</a:t>
            </a:r>
          </a:p>
          <a:p>
            <a:pPr lvl="0">
              <a:buFont typeface="Wingdings" pitchFamily="2" charset="2"/>
              <a:buChar char="Ø"/>
            </a:pPr>
            <a:r>
              <a:rPr altLang="en-US" lang="en-US"/>
              <a:t>Assess the stool and discard</a:t>
            </a:r>
          </a:p>
          <a:p>
            <a:pPr lvl="0">
              <a:buFont typeface="Wingdings" pitchFamily="2" charset="2"/>
              <a:buChar char="Ø"/>
            </a:pPr>
            <a:r>
              <a:rPr altLang="en-US" lang="en-US"/>
              <a:t>Remove gloves and wash hands</a:t>
            </a:r>
          </a:p>
          <a:p>
            <a:pPr lvl="0">
              <a:buFont typeface="Wingdings" pitchFamily="2" charset="2"/>
              <a:buChar char="Ø"/>
            </a:pPr>
            <a:r>
              <a:rPr altLang="en-US" lang="en-US"/>
              <a:t>Document and report</a:t>
            </a:r>
          </a:p>
        </p:txBody>
      </p:sp>
    </p:spTree>
  </p:cSld>
  <p:clrMapOvr>
    <a:masterClrMapping/>
  </p:clrMapOvr>
  <p:transition spd="slow" advClick="1">
    <p:wheel spokes="1"/>
  </p:transition>
  <p:timing/>
</p:sld>
</file>

<file path=ppt/slides/slide765.xml><?xml version="1.0" encoding="utf-8"?>
<p:sld xmlns:a="http://schemas.openxmlformats.org/drawingml/2006/main" xmlns:r="http://schemas.openxmlformats.org/officeDocument/2006/relationships" xmlns:p="http://schemas.openxmlformats.org/presentationml/2006/main" showMasterSp="1">
  <p:cSld>
    <p:spTree>
      <p:nvGrpSpPr>
        <p:cNvPr id="1865" name=""/>
        <p:cNvGrpSpPr/>
        <p:nvPr/>
      </p:nvGrpSpPr>
      <p:grpSpPr>
        <a:xfrm rot="0">
          <a:off x="0" y="0"/>
          <a:ext cx="0" cy="0"/>
          <a:chOff x="0" y="0"/>
          <a:chExt cx="0" cy="0"/>
        </a:xfrm>
      </p:grpSpPr>
      <p:sp>
        <p:nvSpPr>
          <p:cNvPr id="1049656" name=""/>
          <p:cNvSpPr/>
          <p:nvPr>
            <p:ph sz="full" idx="1"/>
          </p:nvPr>
        </p:nvSpPr>
        <p:spPr>
          <a:xfrm rot="0">
            <a:off x="457200" y="914400"/>
            <a:ext cx="8229600" cy="54102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algn="ctr" indent="0" lvl="0" marL="0">
              <a:buNone/>
            </a:pPr>
            <a:r>
              <a:rPr altLang="en-US" b="1" lang="en-US"/>
              <a:t>RECTAL TUBE INSERTION</a:t>
            </a:r>
          </a:p>
          <a:p>
            <a:pPr indent="0" lvl="0" marL="0">
              <a:buFont typeface="Wingdings" pitchFamily="2" charset="2"/>
              <a:buChar char="Ø"/>
            </a:pPr>
            <a:r>
              <a:rPr altLang="en-US" lang="en-US"/>
              <a:t>Some enemas can be given without a rectal tube because they are designed with administration tube while others require a rectal tube</a:t>
            </a:r>
          </a:p>
          <a:p>
            <a:pPr indent="0" lvl="0" marL="0">
              <a:buFont typeface="Wingdings" pitchFamily="2" charset="2"/>
              <a:buChar char="Ø"/>
            </a:pPr>
            <a:r>
              <a:rPr altLang="en-US" lang="en-US"/>
              <a:t>Rectal tubes can also be inserted to perform rectal washout to relieve abdominal distension and also administer drugs</a:t>
            </a:r>
          </a:p>
          <a:p>
            <a:pPr indent="0" lvl="0" marL="0">
              <a:buNone/>
            </a:pPr>
            <a:r>
              <a:rPr altLang="en-US" b="1" i="1" lang="en-US"/>
              <a:t>Requirements</a:t>
            </a:r>
          </a:p>
          <a:p>
            <a:pPr indent="0" lvl="0" marL="0">
              <a:buNone/>
            </a:pPr>
            <a:r>
              <a:rPr altLang="en-US" lang="en-US"/>
              <a:t>Tray containing</a:t>
            </a:r>
          </a:p>
          <a:p>
            <a:pPr indent="0" lvl="0" marL="0">
              <a:buFont typeface="Wingdings" pitchFamily="2" charset="2"/>
              <a:buChar char="Ø"/>
            </a:pPr>
            <a:r>
              <a:rPr altLang="en-US" lang="en-US"/>
              <a:t>Rectal tube</a:t>
            </a:r>
          </a:p>
          <a:p>
            <a:pPr indent="0" lvl="0" marL="0">
              <a:buFont typeface="Wingdings" pitchFamily="2" charset="2"/>
              <a:buChar char="Ø"/>
            </a:pPr>
            <a:r>
              <a:rPr altLang="en-US" lang="en-US"/>
              <a:t>Lubricant</a:t>
            </a:r>
          </a:p>
          <a:p>
            <a:pPr indent="0" lvl="0" marL="0">
              <a:buFont typeface="Wingdings" pitchFamily="2" charset="2"/>
              <a:buChar char="Ø"/>
            </a:pPr>
            <a:r>
              <a:rPr altLang="en-US" lang="en-US"/>
              <a:t>Gauze swabs in a gallipot</a:t>
            </a:r>
          </a:p>
        </p:txBody>
      </p:sp>
    </p:spTree>
  </p:cSld>
  <p:clrMapOvr>
    <a:masterClrMapping/>
  </p:clrMapOvr>
  <p:transition spd="slow" advClick="1">
    <p:wheel spokes="1"/>
  </p:transition>
  <p:timing/>
</p:sld>
</file>

<file path=ppt/slides/slide766.xml><?xml version="1.0" encoding="utf-8"?>
<p:sld xmlns:a="http://schemas.openxmlformats.org/drawingml/2006/main" xmlns:r="http://schemas.openxmlformats.org/officeDocument/2006/relationships" xmlns:p="http://schemas.openxmlformats.org/presentationml/2006/main" showMasterSp="1">
  <p:cSld>
    <p:spTree>
      <p:nvGrpSpPr>
        <p:cNvPr id="1866" name=""/>
        <p:cNvGrpSpPr/>
        <p:nvPr/>
      </p:nvGrpSpPr>
      <p:grpSpPr>
        <a:xfrm rot="0">
          <a:off x="0" y="0"/>
          <a:ext cx="0" cy="0"/>
          <a:chOff x="0" y="0"/>
          <a:chExt cx="0" cy="0"/>
        </a:xfrm>
      </p:grpSpPr>
      <p:sp>
        <p:nvSpPr>
          <p:cNvPr id="1049657" name=""/>
          <p:cNvSpPr/>
          <p:nvPr>
            <p:ph sz="full" idx="1"/>
          </p:nvPr>
        </p:nvSpPr>
        <p:spPr>
          <a:xfrm rot="0">
            <a:off x="457200" y="762000"/>
            <a:ext cx="8229600" cy="55626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lvl="0">
              <a:buFont typeface="Wingdings" pitchFamily="2" charset="2"/>
              <a:buChar char="Ø"/>
            </a:pPr>
            <a:r>
              <a:rPr altLang="en-US" lang="en-US"/>
              <a:t>Mackintosh and draw sheet</a:t>
            </a:r>
          </a:p>
          <a:p>
            <a:pPr lvl="0">
              <a:buFont typeface="Wingdings" pitchFamily="2" charset="2"/>
              <a:buChar char="Ø"/>
            </a:pPr>
            <a:r>
              <a:rPr altLang="en-US" lang="en-US"/>
              <a:t>Receiver</a:t>
            </a:r>
          </a:p>
          <a:p>
            <a:pPr lvl="0">
              <a:buFont typeface="Wingdings" pitchFamily="2" charset="2"/>
              <a:buChar char="Ø"/>
            </a:pPr>
            <a:r>
              <a:rPr altLang="en-US" lang="en-US"/>
              <a:t>Gloves</a:t>
            </a:r>
          </a:p>
          <a:p>
            <a:pPr lvl="0">
              <a:buFont typeface="Wingdings" pitchFamily="2" charset="2"/>
              <a:buChar char="Ø"/>
            </a:pPr>
            <a:r>
              <a:rPr altLang="en-US" lang="en-US"/>
              <a:t>Warm water</a:t>
            </a:r>
          </a:p>
          <a:p>
            <a:pPr lvl="0">
              <a:buFont typeface="Wingdings" pitchFamily="2" charset="2"/>
              <a:buChar char="Ø"/>
            </a:pPr>
            <a:r>
              <a:rPr altLang="en-US" lang="en-US"/>
              <a:t>Cotton swabs</a:t>
            </a:r>
          </a:p>
          <a:p>
            <a:pPr lvl="0">
              <a:buNone/>
            </a:pPr>
            <a:r>
              <a:rPr altLang="en-US" b="1" i="1" lang="en-US"/>
              <a:t>Preparation </a:t>
            </a:r>
          </a:p>
          <a:p>
            <a:pPr lvl="0">
              <a:buFont typeface="Wingdings" pitchFamily="2" charset="2"/>
              <a:buChar char="Ø"/>
            </a:pPr>
            <a:r>
              <a:rPr altLang="en-US" lang="en-US"/>
              <a:t>Explain the procedure to the patient</a:t>
            </a:r>
          </a:p>
          <a:p>
            <a:pPr lvl="0">
              <a:buFont typeface="Wingdings" pitchFamily="2" charset="2"/>
              <a:buChar char="Ø"/>
            </a:pPr>
            <a:r>
              <a:rPr altLang="en-US" lang="en-US"/>
              <a:t>Screen the bed</a:t>
            </a:r>
          </a:p>
          <a:p>
            <a:pPr lvl="0">
              <a:buFont typeface="Wingdings" pitchFamily="2" charset="2"/>
              <a:buChar char="Ø"/>
            </a:pPr>
            <a:r>
              <a:rPr altLang="en-US" lang="en-US"/>
              <a:t>Position the patient to left lateral with knees flexed and buttocks moved to the side of the bed</a:t>
            </a:r>
          </a:p>
          <a:p>
            <a:pPr lvl="0">
              <a:buFont typeface="Wingdings" pitchFamily="2" charset="2"/>
              <a:buChar char="Ø"/>
            </a:pPr>
            <a:r>
              <a:rPr altLang="en-US" lang="en-US"/>
              <a:t>Turn the bed clothes to expose the buttocks but leave the top sheets to prevent chilling and for privacy</a:t>
            </a:r>
          </a:p>
          <a:p>
            <a:pPr lvl="0">
              <a:buFont typeface="Wingdings" pitchFamily="2" charset="2"/>
              <a:buChar char="Ø"/>
            </a:pPr>
            <a:endParaRPr altLang="en-US" lang="en-US"/>
          </a:p>
        </p:txBody>
      </p:sp>
    </p:spTree>
  </p:cSld>
  <p:clrMapOvr>
    <a:masterClrMapping/>
  </p:clrMapOvr>
  <p:transition spd="slow" advClick="1">
    <p:wheel spokes="1"/>
  </p:transition>
  <p:timing/>
</p:sld>
</file>

<file path=ppt/slides/slide767.xml><?xml version="1.0" encoding="utf-8"?>
<p:sld xmlns:a="http://schemas.openxmlformats.org/drawingml/2006/main" xmlns:r="http://schemas.openxmlformats.org/officeDocument/2006/relationships" xmlns:p="http://schemas.openxmlformats.org/presentationml/2006/main" showMasterSp="1">
  <p:cSld>
    <p:spTree>
      <p:nvGrpSpPr>
        <p:cNvPr id="1867" name=""/>
        <p:cNvGrpSpPr/>
        <p:nvPr/>
      </p:nvGrpSpPr>
      <p:grpSpPr>
        <a:xfrm rot="0">
          <a:off x="0" y="0"/>
          <a:ext cx="0" cy="0"/>
          <a:chOff x="0" y="0"/>
          <a:chExt cx="0" cy="0"/>
        </a:xfrm>
      </p:grpSpPr>
      <p:sp>
        <p:nvSpPr>
          <p:cNvPr id="1049658" name=""/>
          <p:cNvSpPr/>
          <p:nvPr>
            <p:ph sz="full" idx="1"/>
          </p:nvPr>
        </p:nvSpPr>
        <p:spPr>
          <a:xfrm rot="0">
            <a:off x="457200" y="1066800"/>
            <a:ext cx="8229600" cy="52578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lvl="0">
              <a:buFont typeface="Wingdings" pitchFamily="2" charset="2"/>
              <a:buChar char="Ø"/>
            </a:pPr>
            <a:r>
              <a:rPr altLang="en-US" lang="en-US"/>
              <a:t>Place mackintosh below the buttocks to prevent soiling the linen</a:t>
            </a:r>
          </a:p>
          <a:p>
            <a:pPr lvl="0">
              <a:buFont typeface="Wingdings" pitchFamily="2" charset="2"/>
              <a:buChar char="Ø"/>
            </a:pPr>
            <a:r>
              <a:rPr altLang="en-US" lang="en-US"/>
              <a:t>Clean anal region with warm water and cotton swabs</a:t>
            </a:r>
          </a:p>
          <a:p>
            <a:pPr lvl="0">
              <a:buFont typeface="Wingdings" pitchFamily="2" charset="2"/>
              <a:buChar char="Ø"/>
            </a:pPr>
            <a:r>
              <a:rPr altLang="en-US" lang="en-US"/>
              <a:t>Prepare equipment</a:t>
            </a:r>
          </a:p>
          <a:p>
            <a:pPr lvl="0">
              <a:buFont typeface="Wingdings" pitchFamily="2" charset="2"/>
              <a:buChar char="Ø"/>
            </a:pPr>
            <a:r>
              <a:rPr altLang="en-US" lang="en-US"/>
              <a:t>Wash hands and put on gloves</a:t>
            </a:r>
          </a:p>
          <a:p>
            <a:pPr lvl="0">
              <a:buNone/>
            </a:pPr>
            <a:endParaRPr altLang="en-US" lang="en-US"/>
          </a:p>
          <a:p>
            <a:pPr lvl="0">
              <a:buNone/>
            </a:pPr>
            <a:r>
              <a:rPr altLang="en-US" b="1" i="1" lang="en-US"/>
              <a:t>Steps</a:t>
            </a:r>
          </a:p>
          <a:p>
            <a:pPr lvl="0">
              <a:buFont typeface="Wingdings" pitchFamily="2" charset="2"/>
              <a:buChar char="Ø"/>
            </a:pPr>
            <a:r>
              <a:rPr altLang="en-US" lang="en-US"/>
              <a:t>Lubricate rectal tube to around 5cm. This ensures smooth insertion</a:t>
            </a:r>
          </a:p>
          <a:p>
            <a:pPr lvl="0">
              <a:buFont typeface="Wingdings" pitchFamily="2" charset="2"/>
              <a:buChar char="Ø"/>
            </a:pPr>
            <a:r>
              <a:rPr altLang="en-US" lang="en-US"/>
              <a:t>Close spigot if present or connect it to the tubing or place it in water</a:t>
            </a:r>
          </a:p>
        </p:txBody>
      </p:sp>
    </p:spTree>
  </p:cSld>
  <p:clrMapOvr>
    <a:masterClrMapping/>
  </p:clrMapOvr>
  <p:transition spd="slow" advClick="1">
    <p:wheel spokes="1"/>
  </p:transition>
  <p:timing/>
</p:sld>
</file>

<file path=ppt/slides/slide768.xml><?xml version="1.0" encoding="utf-8"?>
<p:sld xmlns:a="http://schemas.openxmlformats.org/drawingml/2006/main" xmlns:r="http://schemas.openxmlformats.org/officeDocument/2006/relationships" xmlns:p="http://schemas.openxmlformats.org/presentationml/2006/main" showMasterSp="1">
  <p:cSld>
    <p:spTree>
      <p:nvGrpSpPr>
        <p:cNvPr id="1868" name=""/>
        <p:cNvGrpSpPr/>
        <p:nvPr/>
      </p:nvGrpSpPr>
      <p:grpSpPr>
        <a:xfrm rot="0">
          <a:off x="0" y="0"/>
          <a:ext cx="0" cy="0"/>
          <a:chOff x="0" y="0"/>
          <a:chExt cx="0" cy="0"/>
        </a:xfrm>
      </p:grpSpPr>
      <p:sp>
        <p:nvSpPr>
          <p:cNvPr id="1049659" name=""/>
          <p:cNvSpPr/>
          <p:nvPr>
            <p:ph sz="full" idx="1"/>
          </p:nvPr>
        </p:nvSpPr>
        <p:spPr>
          <a:xfrm rot="0">
            <a:off x="457200" y="1752600"/>
            <a:ext cx="8229600" cy="45720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lvl="0">
              <a:buFont typeface="Wingdings" pitchFamily="2" charset="2"/>
              <a:buChar char="Ø"/>
            </a:pPr>
            <a:r>
              <a:rPr altLang="en-US" lang="en-US"/>
              <a:t>Separate the buttocks to expose anal opening and ask patient to breath deeply via mouth. This helps in easier insertion.</a:t>
            </a:r>
          </a:p>
          <a:p>
            <a:pPr lvl="0">
              <a:buFont typeface="Wingdings" pitchFamily="2" charset="2"/>
              <a:buChar char="Ø"/>
            </a:pPr>
            <a:r>
              <a:rPr altLang="en-US" lang="en-US"/>
              <a:t>Insert tube via anal opening towards the umbilicus -  upwards and forward</a:t>
            </a:r>
          </a:p>
          <a:p>
            <a:pPr lvl="0">
              <a:buFont typeface="Wingdings" pitchFamily="2" charset="2"/>
              <a:buChar char="Ø"/>
            </a:pPr>
            <a:r>
              <a:rPr altLang="en-US" lang="en-US"/>
              <a:t>Insert it for 8 – 10 cm then continue to perform the necessary procedure</a:t>
            </a:r>
          </a:p>
          <a:p>
            <a:pPr lvl="0"/>
            <a:endParaRPr altLang="en-US" lang="en-US"/>
          </a:p>
        </p:txBody>
      </p:sp>
    </p:spTree>
  </p:cSld>
  <p:clrMapOvr>
    <a:masterClrMapping/>
  </p:clrMapOvr>
  <p:transition spd="slow" advClick="1">
    <p:wheel spokes="1"/>
  </p:transition>
  <p:timing/>
</p:sld>
</file>

<file path=ppt/slides/slide769.xml><?xml version="1.0" encoding="utf-8"?>
<p:sld xmlns:a="http://schemas.openxmlformats.org/drawingml/2006/main" xmlns:r="http://schemas.openxmlformats.org/officeDocument/2006/relationships" xmlns:p="http://schemas.openxmlformats.org/presentationml/2006/main" showMasterSp="1">
  <p:cSld>
    <p:spTree>
      <p:nvGrpSpPr>
        <p:cNvPr id="1869" name=""/>
        <p:cNvGrpSpPr/>
        <p:nvPr/>
      </p:nvGrpSpPr>
      <p:grpSpPr>
        <a:xfrm rot="0">
          <a:off x="0" y="0"/>
          <a:ext cx="0" cy="0"/>
          <a:chOff x="0" y="0"/>
          <a:chExt cx="0" cy="0"/>
        </a:xfrm>
      </p:grpSpPr>
      <p:sp>
        <p:nvSpPr>
          <p:cNvPr id="1049660" name=""/>
          <p:cNvSpPr/>
          <p:nvPr>
            <p:ph sz="full" idx="1"/>
          </p:nvPr>
        </p:nvSpPr>
        <p:spPr>
          <a:xfrm rot="0">
            <a:off x="457200" y="990600"/>
            <a:ext cx="8229600" cy="53340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algn="ctr" indent="0" lvl="0" marL="0">
              <a:buNone/>
            </a:pPr>
            <a:r>
              <a:rPr altLang="en-US" b="1" lang="en-US"/>
              <a:t>RECTAL WASHOUT/IRRIGATION</a:t>
            </a:r>
          </a:p>
          <a:p>
            <a:pPr indent="0" lvl="0" marL="0">
              <a:buFont typeface="Wingdings" pitchFamily="2" charset="2"/>
              <a:buChar char="Ø"/>
            </a:pPr>
            <a:r>
              <a:rPr altLang="en-US" lang="en-US"/>
              <a:t>Done to clean the lower bowels. </a:t>
            </a:r>
          </a:p>
          <a:p>
            <a:pPr indent="0" lvl="0" marL="0">
              <a:buFont typeface="Wingdings" pitchFamily="2" charset="2"/>
              <a:buChar char="Ø"/>
            </a:pPr>
            <a:r>
              <a:rPr altLang="en-US" lang="en-US"/>
              <a:t>Indicated prior to abdominal surgery and prior to bowel examination.</a:t>
            </a:r>
          </a:p>
          <a:p>
            <a:pPr indent="0" lvl="0" marL="0">
              <a:buFont typeface="Wingdings" pitchFamily="2" charset="2"/>
              <a:buChar char="Ø"/>
            </a:pPr>
            <a:r>
              <a:rPr altLang="en-US" lang="en-US"/>
              <a:t>The procedure is repeated until a clear fluid comes out</a:t>
            </a:r>
          </a:p>
          <a:p>
            <a:pPr indent="0" lvl="0" marL="0">
              <a:buFont typeface="Wingdings" pitchFamily="2" charset="2"/>
              <a:buChar char="Ø"/>
            </a:pPr>
            <a:r>
              <a:rPr altLang="en-US" lang="en-US"/>
              <a:t>T</a:t>
            </a:r>
            <a:r>
              <a:rPr altLang="en-US" lang="en-US"/>
              <a:t>he patient is then cleaned, dried and left comfortable</a:t>
            </a:r>
          </a:p>
        </p:txBody>
      </p:sp>
    </p:spTree>
  </p:cSld>
  <p:clrMapOvr>
    <a:masterClrMapping/>
  </p:clrMapOvr>
  <p:transition spd="slow" advClick="1">
    <p:wheel spokes="1"/>
  </p:transition>
  <p:timing/>
</p:sld>
</file>

<file path=ppt/slides/slide77.xml><?xml version="1.0" encoding="utf-8"?>
<p:sld xmlns:a="http://schemas.openxmlformats.org/drawingml/2006/main" xmlns:r="http://schemas.openxmlformats.org/officeDocument/2006/relationships" xmlns:p="http://schemas.openxmlformats.org/presentationml/2006/main" showMasterSp="1">
  <p:cSld>
    <p:spTree>
      <p:nvGrpSpPr>
        <p:cNvPr id="1159" name=""/>
        <p:cNvGrpSpPr/>
        <p:nvPr/>
      </p:nvGrpSpPr>
      <p:grpSpPr>
        <a:xfrm rot="0">
          <a:off x="0" y="0"/>
          <a:ext cx="0" cy="0"/>
          <a:chOff x="0" y="0"/>
          <a:chExt cx="0" cy="0"/>
        </a:xfrm>
      </p:grpSpPr>
      <p:sp>
        <p:nvSpPr>
          <p:cNvPr id="1048692" name=""/>
          <p:cNvSpPr/>
          <p:nvPr>
            <p:ph sz="full" idx="1"/>
          </p:nvPr>
        </p:nvSpPr>
        <p:spPr>
          <a:xfrm rot="0">
            <a:off x="457200" y="990600"/>
            <a:ext cx="8229600" cy="5135562"/>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eaLnBrk="1" hangingPunct="1" indent="0" latinLnBrk="1" lvl="0" marL="0">
              <a:buClr>
                <a:srgbClr val="DE6C36"/>
              </a:buClr>
              <a:buFont typeface="Arial" pitchFamily="0" charset="0"/>
              <a:buNone/>
            </a:pPr>
            <a:r>
              <a:rPr altLang="en-US" b="1" lang="en-US"/>
              <a:t>4</a:t>
            </a:r>
            <a:r>
              <a:rPr altLang="en-US" b="1" lang="en-US"/>
              <a:t>. Continuing Education</a:t>
            </a:r>
          </a:p>
          <a:p>
            <a:pPr eaLnBrk="1" hangingPunct="1" indent="0" latinLnBrk="1" lvl="0" marL="0">
              <a:buClr>
                <a:srgbClr val="DE6C36"/>
              </a:buClr>
              <a:buFont typeface="Wingdings" pitchFamily="2" charset="2"/>
              <a:buChar char="Ø"/>
            </a:pPr>
            <a:r>
              <a:rPr altLang="en-US" lang="en-US"/>
              <a:t>Shall be responsible for maintaining the highest possible level of professional competence</a:t>
            </a:r>
          </a:p>
          <a:p>
            <a:pPr eaLnBrk="1" hangingPunct="1" indent="0" latinLnBrk="1" lvl="0" marL="0">
              <a:buClr>
                <a:srgbClr val="DE6C36"/>
              </a:buClr>
              <a:buFont typeface="Wingdings" pitchFamily="2" charset="2"/>
              <a:buChar char="Ø"/>
            </a:pPr>
            <a:r>
              <a:rPr altLang="en-US" lang="en-US"/>
              <a:t>Shall periodically reassess career goals and select appropriate continuing education activities including reading nursing publications and periodicals; self – study programs; membership in professional organizations; and seminars and community health activities</a:t>
            </a:r>
          </a:p>
          <a:p>
            <a:pPr eaLnBrk="1" hangingPunct="1" indent="0" latinLnBrk="1" lvl="0" marL="0">
              <a:buClr>
                <a:srgbClr val="DE6C36"/>
              </a:buClr>
            </a:pPr>
            <a:endParaRPr altLang="en-US" lang="en-US"/>
          </a:p>
          <a:p>
            <a:pPr eaLnBrk="1" hangingPunct="1" indent="0" latinLnBrk="1" lvl="0" marL="0">
              <a:buClr>
                <a:srgbClr val="DE6C36"/>
              </a:buClr>
            </a:pPr>
            <a:endParaRPr altLang="en-US" lang="en-US"/>
          </a:p>
        </p:txBody>
      </p:sp>
    </p:spTree>
  </p:cSld>
  <p:clrMapOvr>
    <a:masterClrMapping/>
  </p:clrMapOvr>
  <p:transition spd="slow" advClick="1">
    <p:wheel spokes="1"/>
  </p:transition>
  <p:timing/>
</p:sld>
</file>

<file path=ppt/slides/slide770.xml><?xml version="1.0" encoding="utf-8"?>
<p:sld xmlns:a="http://schemas.openxmlformats.org/drawingml/2006/main" xmlns:r="http://schemas.openxmlformats.org/officeDocument/2006/relationships" xmlns:p="http://schemas.openxmlformats.org/presentationml/2006/main" showMasterSp="1">
  <p:cSld>
    <p:spTree>
      <p:nvGrpSpPr>
        <p:cNvPr id="1870" name=""/>
        <p:cNvGrpSpPr/>
        <p:nvPr/>
      </p:nvGrpSpPr>
      <p:grpSpPr>
        <a:xfrm rot="0">
          <a:off x="0" y="0"/>
          <a:ext cx="0" cy="0"/>
          <a:chOff x="0" y="0"/>
          <a:chExt cx="0" cy="0"/>
        </a:xfrm>
      </p:grpSpPr>
      <p:sp>
        <p:nvSpPr>
          <p:cNvPr id="1049661" name=""/>
          <p:cNvSpPr/>
          <p:nvPr>
            <p:ph sz="full" idx="1"/>
          </p:nvPr>
        </p:nvSpPr>
        <p:spPr>
          <a:xfrm rot="0">
            <a:off x="457200" y="914400"/>
            <a:ext cx="8229600" cy="54102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algn="ctr" indent="0" lvl="0" marL="0">
              <a:buNone/>
            </a:pPr>
            <a:r>
              <a:rPr altLang="en-US" b="1" lang="en-US"/>
              <a:t>SUPPOSITORY ADMINISTRATION</a:t>
            </a:r>
          </a:p>
          <a:p>
            <a:pPr indent="0" lvl="0" marL="0">
              <a:buNone/>
            </a:pPr>
            <a:r>
              <a:rPr altLang="en-US" b="1" i="1" lang="en-US"/>
              <a:t>Requirements</a:t>
            </a:r>
          </a:p>
          <a:p>
            <a:pPr indent="0" lvl="0" marL="0">
              <a:buFont typeface="Wingdings" pitchFamily="2" charset="2"/>
              <a:buChar char="Ø"/>
            </a:pPr>
            <a:r>
              <a:rPr altLang="en-US" lang="en-US"/>
              <a:t>Suppository</a:t>
            </a:r>
          </a:p>
          <a:p>
            <a:pPr indent="0" lvl="0" marL="0">
              <a:buFont typeface="Wingdings" pitchFamily="2" charset="2"/>
              <a:buChar char="Ø"/>
            </a:pPr>
            <a:r>
              <a:rPr altLang="en-US" lang="en-US"/>
              <a:t>Lubricant</a:t>
            </a:r>
          </a:p>
          <a:p>
            <a:pPr indent="0" lvl="0" marL="0">
              <a:buFont typeface="Wingdings" pitchFamily="2" charset="2"/>
              <a:buChar char="Ø"/>
            </a:pPr>
            <a:r>
              <a:rPr altLang="en-US" lang="en-US"/>
              <a:t>Gloves</a:t>
            </a:r>
          </a:p>
          <a:p>
            <a:pPr indent="0" lvl="0" marL="0">
              <a:buFont typeface="Wingdings" pitchFamily="2" charset="2"/>
              <a:buChar char="Ø"/>
            </a:pPr>
            <a:r>
              <a:rPr altLang="en-US" lang="en-US"/>
              <a:t>Receiver for dry swabs</a:t>
            </a:r>
          </a:p>
          <a:p>
            <a:pPr indent="0" lvl="0" marL="0">
              <a:buNone/>
            </a:pPr>
            <a:endParaRPr altLang="en-US" lang="en-US"/>
          </a:p>
          <a:p>
            <a:pPr indent="0" lvl="0" marL="0">
              <a:buNone/>
            </a:pPr>
            <a:r>
              <a:rPr altLang="en-US" b="1" i="1" lang="en-US"/>
              <a:t>Preparation</a:t>
            </a:r>
          </a:p>
          <a:p>
            <a:pPr indent="0" lvl="0" marL="0">
              <a:buFont typeface="Wingdings" pitchFamily="2" charset="2"/>
              <a:buChar char="Ø"/>
            </a:pPr>
            <a:r>
              <a:rPr altLang="en-US" lang="en-US"/>
              <a:t>As for enema</a:t>
            </a:r>
          </a:p>
        </p:txBody>
      </p:sp>
    </p:spTree>
  </p:cSld>
  <p:clrMapOvr>
    <a:masterClrMapping/>
  </p:clrMapOvr>
  <p:transition spd="slow" advClick="1">
    <p:wheel spokes="1"/>
  </p:transition>
  <p:timing/>
</p:sld>
</file>

<file path=ppt/slides/slide771.xml><?xml version="1.0" encoding="utf-8"?>
<p:sld xmlns:a="http://schemas.openxmlformats.org/drawingml/2006/main" xmlns:r="http://schemas.openxmlformats.org/officeDocument/2006/relationships" xmlns:p="http://schemas.openxmlformats.org/presentationml/2006/main" showMasterSp="1">
  <p:cSld>
    <p:spTree>
      <p:nvGrpSpPr>
        <p:cNvPr id="1871" name=""/>
        <p:cNvGrpSpPr/>
        <p:nvPr/>
      </p:nvGrpSpPr>
      <p:grpSpPr>
        <a:xfrm rot="0">
          <a:off x="0" y="0"/>
          <a:ext cx="0" cy="0"/>
          <a:chOff x="0" y="0"/>
          <a:chExt cx="0" cy="0"/>
        </a:xfrm>
      </p:grpSpPr>
      <p:sp>
        <p:nvSpPr>
          <p:cNvPr id="1049662" name=""/>
          <p:cNvSpPr/>
          <p:nvPr>
            <p:ph sz="full" idx="1"/>
          </p:nvPr>
        </p:nvSpPr>
        <p:spPr>
          <a:xfrm rot="0">
            <a:off x="457200" y="457200"/>
            <a:ext cx="8229600" cy="58674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i="1" lang="en-US"/>
              <a:t>Steps</a:t>
            </a:r>
          </a:p>
          <a:p>
            <a:pPr indent="0" lvl="0" marL="0">
              <a:buFont typeface="Wingdings" pitchFamily="2" charset="2"/>
              <a:buChar char="Ø"/>
            </a:pPr>
            <a:r>
              <a:rPr altLang="en-US" lang="en-US"/>
              <a:t>Position as for enema</a:t>
            </a:r>
          </a:p>
          <a:p>
            <a:pPr indent="0" lvl="0" marL="0">
              <a:buFont typeface="Wingdings" pitchFamily="2" charset="2"/>
              <a:buChar char="Ø"/>
            </a:pPr>
            <a:r>
              <a:rPr altLang="en-US" lang="en-US"/>
              <a:t>Don gloves and lubricate the tip of suppository tube</a:t>
            </a:r>
          </a:p>
          <a:p>
            <a:pPr indent="0" lvl="0" marL="0">
              <a:buFont typeface="Wingdings" pitchFamily="2" charset="2"/>
              <a:buChar char="Ø"/>
            </a:pPr>
            <a:r>
              <a:rPr altLang="en-US" lang="en-US"/>
              <a:t>Insert it in the anal canal and pass it upwards using index finger. For children, insert half of index finger i.e. 2 – 5 cm but for adults, insert the whole of index finger</a:t>
            </a:r>
          </a:p>
          <a:p>
            <a:pPr indent="0" lvl="0" marL="0">
              <a:buFont typeface="Wingdings" pitchFamily="2" charset="2"/>
              <a:buChar char="Ø"/>
            </a:pPr>
            <a:r>
              <a:rPr altLang="en-US" lang="en-US"/>
              <a:t>This ensures the suppository is above the internal anal sphincter which helps in retention of suppository</a:t>
            </a:r>
          </a:p>
          <a:p>
            <a:pPr indent="0" lvl="0" marL="0">
              <a:buFont typeface="Wingdings" pitchFamily="2" charset="2"/>
              <a:buChar char="Ø"/>
            </a:pPr>
            <a:r>
              <a:rPr altLang="en-US" lang="en-US"/>
              <a:t>Ask patient to retain it for 15 – 20 minutes or as long as possible</a:t>
            </a:r>
          </a:p>
          <a:p>
            <a:pPr indent="0" lvl="0" marL="0">
              <a:buFont typeface="Wingdings" pitchFamily="2" charset="2"/>
              <a:buChar char="Ø"/>
            </a:pPr>
            <a:r>
              <a:rPr altLang="en-US" lang="en-US"/>
              <a:t>Give bedpan, clear, remove gloves, wash hands</a:t>
            </a:r>
          </a:p>
          <a:p>
            <a:pPr indent="0" lvl="0" marL="0">
              <a:buFont typeface="Wingdings" pitchFamily="2" charset="2"/>
              <a:buChar char="Ø"/>
            </a:pPr>
            <a:r>
              <a:rPr altLang="en-US" lang="en-US"/>
              <a:t>Record and report</a:t>
            </a:r>
          </a:p>
        </p:txBody>
      </p:sp>
    </p:spTree>
  </p:cSld>
  <p:clrMapOvr>
    <a:masterClrMapping/>
  </p:clrMapOvr>
  <p:transition spd="slow" advClick="1">
    <p:wheel spokes="1"/>
  </p:transition>
  <p:timing/>
</p:sld>
</file>

<file path=ppt/slides/slide772.xml><?xml version="1.0" encoding="utf-8"?>
<p:sld xmlns:a="http://schemas.openxmlformats.org/drawingml/2006/main" xmlns:r="http://schemas.openxmlformats.org/officeDocument/2006/relationships" xmlns:p="http://schemas.openxmlformats.org/presentationml/2006/main" showMasterSp="1">
  <p:cSld>
    <p:spTree>
      <p:nvGrpSpPr>
        <p:cNvPr id="1872" name=""/>
        <p:cNvGrpSpPr/>
        <p:nvPr/>
      </p:nvGrpSpPr>
      <p:grpSpPr>
        <a:xfrm rot="0">
          <a:off x="0" y="0"/>
          <a:ext cx="0" cy="0"/>
          <a:chOff x="0" y="0"/>
          <a:chExt cx="0" cy="0"/>
        </a:xfrm>
      </p:grpSpPr>
      <p:sp>
        <p:nvSpPr>
          <p:cNvPr id="1049663" name=""/>
          <p:cNvSpPr/>
          <p:nvPr>
            <p:ph sz="full" idx="1"/>
          </p:nvPr>
        </p:nvSpPr>
        <p:spPr>
          <a:xfrm rot="0">
            <a:off x="457200" y="990600"/>
            <a:ext cx="8229600" cy="53340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algn="ctr" indent="0" lvl="0" marL="0">
              <a:buNone/>
            </a:pPr>
            <a:r>
              <a:rPr altLang="en-US" b="1" lang="en-US"/>
              <a:t>ASSIGNMENT</a:t>
            </a:r>
          </a:p>
          <a:p>
            <a:pPr indent="0" lvl="0" marL="0">
              <a:buNone/>
            </a:pPr>
            <a:r>
              <a:rPr altLang="en-US" lang="en-US"/>
              <a:t>Write the procedures of the following from the handout:</a:t>
            </a:r>
          </a:p>
          <a:p>
            <a:pPr indent="0" lvl="0" marL="0">
              <a:buFont typeface="Wingdings" pitchFamily="2" charset="2"/>
              <a:buChar char="Ø"/>
            </a:pPr>
            <a:r>
              <a:rPr altLang="en-US" lang="en-US"/>
              <a:t>Manual removal of impacted feces</a:t>
            </a:r>
          </a:p>
          <a:p>
            <a:pPr indent="0" lvl="0" marL="0">
              <a:buFont typeface="Wingdings" pitchFamily="2" charset="2"/>
              <a:buChar char="Ø"/>
            </a:pPr>
            <a:r>
              <a:rPr altLang="en-US" lang="en-US"/>
              <a:t>Giving enema</a:t>
            </a:r>
          </a:p>
          <a:p>
            <a:pPr indent="0" lvl="0" marL="0">
              <a:buFont typeface="Wingdings" pitchFamily="2" charset="2"/>
              <a:buChar char="Ø"/>
            </a:pPr>
            <a:r>
              <a:rPr altLang="en-US" lang="en-US"/>
              <a:t>Rectal tube insertion</a:t>
            </a:r>
          </a:p>
          <a:p>
            <a:pPr indent="0" lvl="0" marL="0">
              <a:buFont typeface="Wingdings" pitchFamily="2" charset="2"/>
              <a:buChar char="Ø"/>
            </a:pPr>
            <a:r>
              <a:rPr altLang="en-US" lang="en-US"/>
              <a:t>Rectal washout</a:t>
            </a:r>
          </a:p>
          <a:p>
            <a:pPr indent="0" lvl="0" marL="0">
              <a:buFont typeface="Wingdings" pitchFamily="2" charset="2"/>
              <a:buChar char="Ø"/>
            </a:pPr>
            <a:r>
              <a:rPr altLang="en-US" lang="en-US"/>
              <a:t>Suppository insertion</a:t>
            </a:r>
          </a:p>
          <a:p>
            <a:pPr indent="0" lvl="0" marL="0"/>
            <a:endParaRPr altLang="en-US" lang="en-US"/>
          </a:p>
        </p:txBody>
      </p:sp>
    </p:spTree>
  </p:cSld>
  <p:clrMapOvr>
    <a:masterClrMapping/>
  </p:clrMapOvr>
  <p:transition spd="slow" advClick="1">
    <p:wheel spokes="1"/>
  </p:transition>
  <p:timing/>
</p:sld>
</file>

<file path=ppt/slides/slide773.xml><?xml version="1.0" encoding="utf-8"?>
<p:sld xmlns:a="http://schemas.openxmlformats.org/drawingml/2006/main" xmlns:r="http://schemas.openxmlformats.org/officeDocument/2006/relationships" xmlns:p="http://schemas.openxmlformats.org/presentationml/2006/main" showMasterSp="1">
  <p:cSld>
    <p:spTree>
      <p:nvGrpSpPr>
        <p:cNvPr id="1873" name=""/>
        <p:cNvGrpSpPr/>
        <p:nvPr/>
      </p:nvGrpSpPr>
      <p:grpSpPr>
        <a:xfrm rot="0">
          <a:off x="0" y="0"/>
          <a:ext cx="0" cy="0"/>
          <a:chOff x="0" y="0"/>
          <a:chExt cx="0" cy="0"/>
        </a:xfrm>
      </p:grpSpPr>
      <p:pic>
        <p:nvPicPr>
          <p:cNvPr id="2097225" name=""/>
          <p:cNvPicPr>
            <a:picLocks/>
          </p:cNvPicPr>
          <p:nvPr>
            <p:ph type="title" sz="full" idx="0"/>
          </p:nvPr>
        </p:nvPicPr>
        <p:blipFill>
          <a:blip xmlns:r="http://schemas.openxmlformats.org/officeDocument/2006/relationships" r:embed="rId1"/>
          <a:srcRect l="0" t="0" r="0" b="0"/>
          <a:stretch>
            <a:fillRect/>
          </a:stretch>
        </p:blipFill>
        <p:spPr>
          <a:xfrm rot="0">
            <a:off x="249237" y="1974850"/>
            <a:ext cx="8291512" cy="1603375"/>
          </a:xfrm>
          <a:prstGeom prst="rect"/>
          <a:noFill/>
          <a:ln>
            <a:noFill/>
          </a:ln>
        </p:spPr>
      </p:pic>
    </p:spTree>
  </p:cSld>
  <p:clrMapOvr>
    <a:masterClrMapping/>
  </p:clrMapOvr>
  <p:transition spd="slow" advClick="1">
    <p:wheel spokes="1"/>
  </p:transition>
  <p:timing/>
</p:sld>
</file>

<file path=ppt/slides/slide774.xml><?xml version="1.0" encoding="utf-8"?>
<p:sld xmlns:a="http://schemas.openxmlformats.org/drawingml/2006/main" xmlns:r="http://schemas.openxmlformats.org/officeDocument/2006/relationships" xmlns:p="http://schemas.openxmlformats.org/presentationml/2006/main" showMasterSp="1">
  <p:cSld>
    <p:spTree>
      <p:nvGrpSpPr>
        <p:cNvPr id="1874" name=""/>
        <p:cNvGrpSpPr/>
        <p:nvPr/>
      </p:nvGrpSpPr>
      <p:grpSpPr>
        <a:xfrm rot="0">
          <a:off x="0" y="0"/>
          <a:ext cx="0" cy="0"/>
          <a:chOff x="0" y="0"/>
          <a:chExt cx="0" cy="0"/>
        </a:xfrm>
      </p:grpSpPr>
      <p:sp>
        <p:nvSpPr>
          <p:cNvPr id="1049664" name=""/>
          <p:cNvSpPr/>
          <p:nvPr>
            <p:ph type="title" sz="full" idx="0"/>
          </p:nvPr>
        </p:nvSpPr>
        <p:spPr>
          <a:xfrm rot="0">
            <a:off x="381000" y="228600"/>
            <a:ext cx="8229600" cy="1143000"/>
          </a:xfrm>
          <a:prstGeom prst="rect"/>
          <a:noFill/>
          <a:ln>
            <a:noFill/>
          </a:ln>
        </p:spPr>
        <p:txBody>
          <a:bodyPr anchor="b" bIns="0" lIns="0" rIns="0" tIns="45720" vert="horz"/>
          <a:lstStyle>
            <a:lvl1pPr algn="l" fontAlgn="base" indent="0" latinLnBrk="1" marL="0" rtl="0">
              <a:lnSpc>
                <a:spcPct val="100000"/>
              </a:lnSpc>
              <a:spcBef>
                <a:spcPct val="0"/>
              </a:spcBef>
              <a:spcAft>
                <a:spcPct val="0"/>
              </a:spcAft>
              <a:buFontTx/>
              <a:buNone/>
              <a:defRPr baseline="0" b="0" sz="5000" i="0" u="none">
                <a:solidFill>
                  <a:schemeClr val="lt2"/>
                </a:solidFill>
                <a:latin typeface="Calibri" pitchFamily="34" charset="0"/>
                <a:sym typeface="Calibri" pitchFamily="34" charset="0"/>
              </a:defRPr>
            </a:lvl1pPr>
          </a:lstStyle>
          <a:p>
            <a:pPr algn="ctr" lvl="0"/>
            <a:r>
              <a:rPr altLang="en-US" b="1" lang="en-US"/>
              <a:t>CATHETERIZATION</a:t>
            </a:r>
          </a:p>
        </p:txBody>
      </p:sp>
      <p:sp>
        <p:nvSpPr>
          <p:cNvPr id="1049665" name=""/>
          <p:cNvSpPr/>
          <p:nvPr>
            <p:ph sz="full" idx="1"/>
          </p:nvPr>
        </p:nvSpPr>
        <p:spPr>
          <a:xfrm rot="0">
            <a:off x="457200" y="1447800"/>
            <a:ext cx="8229600" cy="48768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lvl="0">
              <a:buFont typeface="Wingdings" pitchFamily="2" charset="2"/>
              <a:buChar char="Ø"/>
            </a:pPr>
            <a:r>
              <a:rPr altLang="en-US" lang="en-US"/>
              <a:t>A catheter is a tube made of vicryl or latex and is inserted into the urinary bladder to drain urine</a:t>
            </a:r>
          </a:p>
          <a:p>
            <a:pPr lvl="0">
              <a:buFont typeface="Wingdings" pitchFamily="2" charset="2"/>
              <a:buChar char="Ø"/>
            </a:pPr>
            <a:r>
              <a:rPr altLang="en-US" lang="en-US"/>
              <a:t>Catheterization is the process of inserting a catheter through the urethra into the urinary bladder  for drainage of urine or instillation of drugs</a:t>
            </a:r>
          </a:p>
          <a:p>
            <a:pPr lvl="0">
              <a:buNone/>
            </a:pPr>
            <a:endParaRPr altLang="en-US" lang="en-US"/>
          </a:p>
          <a:p>
            <a:pPr algn="ctr" lvl="0">
              <a:buNone/>
            </a:pPr>
            <a:r>
              <a:rPr altLang="en-US" b="1" lang="en-US"/>
              <a:t>TYPES OF CATHETERS</a:t>
            </a:r>
          </a:p>
          <a:p>
            <a:pPr lvl="0">
              <a:buNone/>
            </a:pPr>
            <a:r>
              <a:rPr altLang="en-US" b="1" lang="en-US"/>
              <a:t>1. According to Site</a:t>
            </a:r>
          </a:p>
          <a:p>
            <a:pPr lvl="0">
              <a:buNone/>
            </a:pPr>
            <a:r>
              <a:rPr altLang="en-US" b="1" i="1" lang="en-US"/>
              <a:t>a) Urinary Catheter</a:t>
            </a:r>
          </a:p>
          <a:p>
            <a:pPr lvl="0">
              <a:buNone/>
            </a:pPr>
            <a:r>
              <a:rPr altLang="en-US" lang="en-US"/>
              <a:t>Inserted through the urethral meatus into the bladder</a:t>
            </a:r>
          </a:p>
        </p:txBody>
      </p:sp>
    </p:spTree>
  </p:cSld>
  <p:clrMapOvr>
    <a:masterClrMapping/>
  </p:clrMapOvr>
  <p:transition spd="slow" advClick="1">
    <p:wheel spokes="1"/>
  </p:transition>
  <p:timing/>
</p:sld>
</file>

<file path=ppt/slides/slide775.xml><?xml version="1.0" encoding="utf-8"?>
<p:sld xmlns:a="http://schemas.openxmlformats.org/drawingml/2006/main" xmlns:r="http://schemas.openxmlformats.org/officeDocument/2006/relationships" xmlns:p="http://schemas.openxmlformats.org/presentationml/2006/main" showMasterSp="1">
  <p:cSld>
    <p:spTree>
      <p:nvGrpSpPr>
        <p:cNvPr id="1875" name=""/>
        <p:cNvGrpSpPr/>
        <p:nvPr/>
      </p:nvGrpSpPr>
      <p:grpSpPr>
        <a:xfrm rot="0">
          <a:off x="0" y="0"/>
          <a:ext cx="0" cy="0"/>
          <a:chOff x="0" y="0"/>
          <a:chExt cx="0" cy="0"/>
        </a:xfrm>
      </p:grpSpPr>
      <p:sp>
        <p:nvSpPr>
          <p:cNvPr id="1049666" name=""/>
          <p:cNvSpPr/>
          <p:nvPr>
            <p:ph sz="full" idx="1"/>
          </p:nvPr>
        </p:nvSpPr>
        <p:spPr>
          <a:xfrm rot="0">
            <a:off x="457200" y="609600"/>
            <a:ext cx="8229600" cy="57150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i="1" lang="en-US"/>
              <a:t>b) Supra – pubic Catheter</a:t>
            </a:r>
          </a:p>
          <a:p>
            <a:pPr indent="0" lvl="0" marL="0">
              <a:buNone/>
            </a:pPr>
            <a:r>
              <a:rPr altLang="en-US" lang="en-US"/>
              <a:t>Inserted through an incision made at the supra – pubic area into the bladder</a:t>
            </a:r>
          </a:p>
          <a:p>
            <a:pPr indent="0" lvl="0" marL="0">
              <a:buNone/>
            </a:pPr>
            <a:r>
              <a:rPr altLang="en-US" lang="en-US"/>
              <a:t>It is used when there is obstruction of urethra or after urethral operation</a:t>
            </a:r>
          </a:p>
          <a:p>
            <a:pPr indent="0" lvl="0" marL="0">
              <a:buNone/>
            </a:pPr>
            <a:r>
              <a:rPr altLang="en-US" b="1" i="1" lang="en-US"/>
              <a:t>c) Uridom/Uricondom</a:t>
            </a:r>
          </a:p>
          <a:p>
            <a:pPr indent="0" lvl="0" marL="0">
              <a:buNone/>
            </a:pPr>
            <a:r>
              <a:rPr altLang="en-US" lang="en-US"/>
              <a:t>It is used in male patients to cover the penis. </a:t>
            </a:r>
          </a:p>
          <a:p>
            <a:pPr indent="0" lvl="0" marL="0">
              <a:buNone/>
            </a:pPr>
            <a:r>
              <a:rPr altLang="en-US" lang="en-US"/>
              <a:t>It is an external male catheter used in patients with urinary incontinence</a:t>
            </a:r>
          </a:p>
        </p:txBody>
      </p:sp>
      <p:pic>
        <p:nvPicPr>
          <p:cNvPr id="2097226" name=""/>
          <p:cNvPicPr>
            <a:picLocks/>
          </p:cNvPicPr>
          <p:nvPr/>
        </p:nvPicPr>
        <p:blipFill>
          <a:blip xmlns:r="http://schemas.openxmlformats.org/officeDocument/2006/relationships" r:embed="rId1"/>
          <a:srcRect l="0" t="0" r="0" b="0"/>
          <a:stretch>
            <a:fillRect/>
          </a:stretch>
        </p:blipFill>
        <p:spPr>
          <a:xfrm rot="0">
            <a:off x="1752600" y="4706937"/>
            <a:ext cx="4972050" cy="1600200"/>
          </a:xfrm>
          <a:prstGeom prst="rect"/>
          <a:noFill/>
          <a:ln>
            <a:noFill/>
          </a:ln>
        </p:spPr>
      </p:pic>
    </p:spTree>
  </p:cSld>
  <p:clrMapOvr>
    <a:masterClrMapping/>
  </p:clrMapOvr>
  <p:transition spd="slow" advClick="1">
    <p:wheel spokes="1"/>
  </p:transition>
  <p:timing/>
</p:sld>
</file>

<file path=ppt/slides/slide776.xml><?xml version="1.0" encoding="utf-8"?>
<p:sld xmlns:a="http://schemas.openxmlformats.org/drawingml/2006/main" xmlns:r="http://schemas.openxmlformats.org/officeDocument/2006/relationships" xmlns:p="http://schemas.openxmlformats.org/presentationml/2006/main" showMasterSp="1">
  <p:cSld>
    <p:spTree>
      <p:nvGrpSpPr>
        <p:cNvPr id="1876" name=""/>
        <p:cNvGrpSpPr/>
        <p:nvPr/>
      </p:nvGrpSpPr>
      <p:grpSpPr>
        <a:xfrm rot="0">
          <a:off x="0" y="0"/>
          <a:ext cx="0" cy="0"/>
          <a:chOff x="0" y="0"/>
          <a:chExt cx="0" cy="0"/>
        </a:xfrm>
      </p:grpSpPr>
      <p:sp>
        <p:nvSpPr>
          <p:cNvPr id="1049667" name=""/>
          <p:cNvSpPr/>
          <p:nvPr>
            <p:ph sz="full" idx="1"/>
          </p:nvPr>
        </p:nvSpPr>
        <p:spPr>
          <a:xfrm rot="0">
            <a:off x="457200" y="609600"/>
            <a:ext cx="8229600" cy="57150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lang="en-US"/>
              <a:t>2. According to Duration</a:t>
            </a:r>
          </a:p>
          <a:p>
            <a:pPr indent="0" lvl="0" marL="0">
              <a:buNone/>
            </a:pPr>
            <a:r>
              <a:rPr altLang="en-US" b="1" i="1" lang="en-US"/>
              <a:t>a) Straight or In and Out Catheter</a:t>
            </a:r>
          </a:p>
          <a:p>
            <a:pPr indent="0" lvl="0" marL="0">
              <a:buFont typeface="Wingdings" pitchFamily="2" charset="2"/>
              <a:buChar char="Ø"/>
            </a:pPr>
            <a:r>
              <a:rPr altLang="en-US" lang="en-US"/>
              <a:t>Inserted to drain urine and removed immediately and discard</a:t>
            </a:r>
          </a:p>
          <a:p>
            <a:pPr indent="0" lvl="0" marL="0">
              <a:buNone/>
            </a:pPr>
            <a:endParaRPr altLang="en-US" lang="en-US"/>
          </a:p>
          <a:p>
            <a:pPr indent="0" lvl="0" marL="0">
              <a:buNone/>
            </a:pPr>
            <a:r>
              <a:rPr altLang="en-US" b="1" i="1" lang="en-US"/>
              <a:t>b) In – dwelling/ Retention</a:t>
            </a:r>
          </a:p>
          <a:p>
            <a:pPr indent="0" lvl="0" marL="0">
              <a:buFont typeface="Wingdings" pitchFamily="2" charset="2"/>
              <a:buChar char="Ø"/>
            </a:pPr>
            <a:r>
              <a:rPr altLang="en-US" lang="en-US"/>
              <a:t>The catheter remains in place for sometime and is anchored by an inflated balloon inside the bladder</a:t>
            </a:r>
          </a:p>
          <a:p>
            <a:pPr indent="0" lvl="0" marL="0">
              <a:buFont typeface="Wingdings" pitchFamily="2" charset="2"/>
              <a:buChar char="Ø"/>
            </a:pPr>
            <a:r>
              <a:rPr altLang="en-US" lang="en-US"/>
              <a:t>The most commonly used of Foley's catheter which contains two cavities, one for urinary out flow and the other for inflating the balloon</a:t>
            </a:r>
          </a:p>
          <a:p>
            <a:pPr indent="0" lvl="0" marL="0">
              <a:buFont typeface="Wingdings" pitchFamily="2" charset="2"/>
              <a:buChar char="Ø"/>
            </a:pPr>
            <a:r>
              <a:rPr altLang="en-US" lang="en-US"/>
              <a:t>Others may have three or more cavities e.g. those used for bladder irrigation</a:t>
            </a:r>
          </a:p>
        </p:txBody>
      </p:sp>
    </p:spTree>
  </p:cSld>
  <p:clrMapOvr>
    <a:masterClrMapping/>
  </p:clrMapOvr>
  <p:transition spd="slow" advClick="1">
    <p:wheel spokes="1"/>
  </p:transition>
  <p:timing/>
</p:sld>
</file>

<file path=ppt/slides/slide777.xml><?xml version="1.0" encoding="utf-8"?>
<p:sld xmlns:a="http://schemas.openxmlformats.org/drawingml/2006/main" xmlns:r="http://schemas.openxmlformats.org/officeDocument/2006/relationships" xmlns:p="http://schemas.openxmlformats.org/presentationml/2006/main" showMasterSp="1">
  <p:cSld>
    <p:spTree>
      <p:nvGrpSpPr>
        <p:cNvPr id="1877" name=""/>
        <p:cNvGrpSpPr/>
        <p:nvPr/>
      </p:nvGrpSpPr>
      <p:grpSpPr>
        <a:xfrm rot="0">
          <a:off x="0" y="0"/>
          <a:ext cx="0" cy="0"/>
          <a:chOff x="0" y="0"/>
          <a:chExt cx="0" cy="0"/>
        </a:xfrm>
      </p:grpSpPr>
      <p:sp>
        <p:nvSpPr>
          <p:cNvPr id="1049668" name=""/>
          <p:cNvSpPr/>
          <p:nvPr>
            <p:ph sz="full" idx="1"/>
          </p:nvPr>
        </p:nvSpPr>
        <p:spPr>
          <a:xfrm rot="0">
            <a:off x="457200" y="1143000"/>
            <a:ext cx="8229600" cy="51816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lang="en-US"/>
              <a:t>Indications for Catheterization</a:t>
            </a:r>
          </a:p>
          <a:p>
            <a:pPr indent="0" lvl="0" marL="0">
              <a:buFont typeface="Wingdings" pitchFamily="2" charset="2"/>
              <a:buChar char="Ø"/>
            </a:pPr>
            <a:r>
              <a:rPr altLang="en-US" lang="en-US"/>
              <a:t>To obtain urine specimen from unconscious patient</a:t>
            </a:r>
          </a:p>
          <a:p>
            <a:pPr indent="0" lvl="0" marL="0">
              <a:buFont typeface="Wingdings" pitchFamily="2" charset="2"/>
              <a:buChar char="Ø"/>
            </a:pPr>
            <a:r>
              <a:rPr altLang="en-US" lang="en-US"/>
              <a:t>To facilitate accurate measurement of urine in patients who require strict fluid monitoring</a:t>
            </a:r>
          </a:p>
          <a:p>
            <a:pPr indent="0" lvl="0" marL="0">
              <a:buFont typeface="Wingdings" pitchFamily="2" charset="2"/>
              <a:buChar char="Ø"/>
            </a:pPr>
            <a:r>
              <a:rPr altLang="en-US" lang="en-US"/>
              <a:t>Incase of urine retention</a:t>
            </a:r>
          </a:p>
          <a:p>
            <a:pPr indent="0" lvl="0" marL="0">
              <a:buFont typeface="Wingdings" pitchFamily="2" charset="2"/>
              <a:buChar char="Ø"/>
            </a:pPr>
            <a:r>
              <a:rPr altLang="en-US" lang="en-US"/>
              <a:t>To measure urine residue</a:t>
            </a:r>
          </a:p>
          <a:p>
            <a:pPr indent="0" lvl="0" marL="0">
              <a:buFont typeface="Wingdings" pitchFamily="2" charset="2"/>
              <a:buChar char="Ø"/>
            </a:pPr>
            <a:r>
              <a:rPr altLang="en-US" lang="en-US"/>
              <a:t>To perform bladder washout</a:t>
            </a:r>
          </a:p>
          <a:p>
            <a:pPr indent="0" lvl="0" marL="0">
              <a:buFont typeface="Wingdings" pitchFamily="2" charset="2"/>
              <a:buChar char="Ø"/>
            </a:pPr>
            <a:r>
              <a:rPr altLang="en-US" lang="en-US"/>
              <a:t>Women with full bladder during 1</a:t>
            </a:r>
            <a:r>
              <a:rPr altLang="en-US" baseline="30000" lang="en-US"/>
              <a:t>st</a:t>
            </a:r>
            <a:r>
              <a:rPr altLang="en-US" lang="en-US"/>
              <a:t> and 2</a:t>
            </a:r>
            <a:r>
              <a:rPr altLang="en-US" baseline="30000" lang="en-US"/>
              <a:t>nd</a:t>
            </a:r>
            <a:r>
              <a:rPr altLang="en-US" lang="en-US"/>
              <a:t> stages of labor</a:t>
            </a:r>
          </a:p>
          <a:p>
            <a:pPr indent="0" lvl="0" marL="0">
              <a:buFont typeface="Wingdings" pitchFamily="2" charset="2"/>
              <a:buChar char="Ø"/>
            </a:pPr>
            <a:r>
              <a:rPr altLang="en-US" lang="en-US"/>
              <a:t>Pre – operatively for specific surgery</a:t>
            </a:r>
          </a:p>
          <a:p>
            <a:pPr indent="0" lvl="0" marL="0">
              <a:buFont typeface="Wingdings" pitchFamily="2" charset="2"/>
              <a:buChar char="Ø"/>
            </a:pPr>
            <a:r>
              <a:rPr altLang="en-US" lang="en-US"/>
              <a:t>As a last resort to manage urinary incontinence</a:t>
            </a:r>
          </a:p>
        </p:txBody>
      </p:sp>
    </p:spTree>
  </p:cSld>
  <p:clrMapOvr>
    <a:masterClrMapping/>
  </p:clrMapOvr>
  <p:transition spd="slow" advClick="1">
    <p:wheel spokes="1"/>
  </p:transition>
  <p:timing/>
</p:sld>
</file>

<file path=ppt/slides/slide778.xml><?xml version="1.0" encoding="utf-8"?>
<p:sld xmlns:a="http://schemas.openxmlformats.org/drawingml/2006/main" xmlns:r="http://schemas.openxmlformats.org/officeDocument/2006/relationships" xmlns:p="http://schemas.openxmlformats.org/presentationml/2006/main" showMasterSp="1">
  <p:cSld>
    <p:spTree>
      <p:nvGrpSpPr>
        <p:cNvPr id="1878" name=""/>
        <p:cNvGrpSpPr/>
        <p:nvPr/>
      </p:nvGrpSpPr>
      <p:grpSpPr>
        <a:xfrm rot="0">
          <a:off x="0" y="0"/>
          <a:ext cx="0" cy="0"/>
          <a:chOff x="0" y="0"/>
          <a:chExt cx="0" cy="0"/>
        </a:xfrm>
      </p:grpSpPr>
      <p:sp>
        <p:nvSpPr>
          <p:cNvPr id="1049669" name=""/>
          <p:cNvSpPr/>
          <p:nvPr>
            <p:ph sz="full" idx="1"/>
          </p:nvPr>
        </p:nvSpPr>
        <p:spPr>
          <a:xfrm rot="0">
            <a:off x="457200" y="1935162"/>
            <a:ext cx="8229600" cy="4389437"/>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algn="ctr" indent="0" lvl="0" marL="0">
              <a:buNone/>
            </a:pPr>
            <a:r>
              <a:rPr altLang="en-US" b="1" lang="en-US"/>
              <a:t>ASSIGNMENT</a:t>
            </a:r>
          </a:p>
          <a:p>
            <a:pPr indent="0" lvl="0" marL="0">
              <a:buNone/>
            </a:pPr>
            <a:r>
              <a:rPr altLang="en-US" lang="en-US"/>
              <a:t>Write notes on the procedure of catheterization from the KMTC procedure manual page 211</a:t>
            </a:r>
          </a:p>
        </p:txBody>
      </p:sp>
    </p:spTree>
  </p:cSld>
  <p:clrMapOvr>
    <a:masterClrMapping/>
  </p:clrMapOvr>
  <p:transition spd="slow" advClick="1">
    <p:wheel spokes="1"/>
  </p:transition>
  <p:timing/>
</p:sld>
</file>

<file path=ppt/slides/slide779.xml><?xml version="1.0" encoding="utf-8"?>
<p:sld xmlns:a="http://schemas.openxmlformats.org/drawingml/2006/main" xmlns:r="http://schemas.openxmlformats.org/officeDocument/2006/relationships" xmlns:p="http://schemas.openxmlformats.org/presentationml/2006/main" showMasterSp="1">
  <p:cSld>
    <p:spTree>
      <p:nvGrpSpPr>
        <p:cNvPr id="1879" name=""/>
        <p:cNvGrpSpPr/>
        <p:nvPr/>
      </p:nvGrpSpPr>
      <p:grpSpPr>
        <a:xfrm rot="0">
          <a:off x="0" y="0"/>
          <a:ext cx="0" cy="0"/>
          <a:chOff x="0" y="0"/>
          <a:chExt cx="0" cy="0"/>
        </a:xfrm>
      </p:grpSpPr>
      <p:sp>
        <p:nvSpPr>
          <p:cNvPr id="1049670" name=""/>
          <p:cNvSpPr/>
          <p:nvPr>
            <p:ph sz="full" idx="1"/>
          </p:nvPr>
        </p:nvSpPr>
        <p:spPr>
          <a:xfrm rot="0">
            <a:off x="457200" y="533400"/>
            <a:ext cx="8229600" cy="57912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lang="en-US"/>
              <a:t>Procedure of Catheterization</a:t>
            </a:r>
          </a:p>
          <a:p>
            <a:pPr indent="0" lvl="0" marL="0">
              <a:buNone/>
            </a:pPr>
            <a:r>
              <a:rPr altLang="en-US" b="1" i="1" lang="en-US"/>
              <a:t>Requirements</a:t>
            </a:r>
          </a:p>
          <a:p>
            <a:pPr indent="0" lvl="0" marL="0">
              <a:buNone/>
            </a:pPr>
            <a:r>
              <a:rPr altLang="en-US" lang="en-US"/>
              <a:t>A clean trolley arranged as follows:</a:t>
            </a:r>
          </a:p>
          <a:p>
            <a:pPr indent="0" lvl="0" marL="0">
              <a:buNone/>
            </a:pPr>
            <a:r>
              <a:rPr altLang="en-US" b="1" i="1" lang="en-US"/>
              <a:t>Top Shelf</a:t>
            </a:r>
          </a:p>
          <a:p>
            <a:pPr indent="0" lvl="0" marL="0">
              <a:buFont typeface="Wingdings" pitchFamily="2" charset="2"/>
              <a:buChar char="§"/>
            </a:pPr>
            <a:r>
              <a:rPr altLang="en-US" lang="en-US"/>
              <a:t>A </a:t>
            </a:r>
            <a:r>
              <a:rPr altLang="en-US" lang="en-US"/>
              <a:t>s</a:t>
            </a:r>
            <a:r>
              <a:rPr altLang="en-US" lang="en-US"/>
              <a:t>terile </a:t>
            </a:r>
            <a:r>
              <a:rPr altLang="en-US" lang="en-US"/>
              <a:t>p</a:t>
            </a:r>
            <a:r>
              <a:rPr altLang="en-US" lang="en-US"/>
              <a:t>ack containing:</a:t>
            </a:r>
          </a:p>
          <a:p>
            <a:pPr indent="0" lvl="0" marL="0">
              <a:buFont typeface="Wingdings" pitchFamily="2" charset="2"/>
              <a:buChar char="§"/>
            </a:pPr>
            <a:r>
              <a:rPr altLang="en-US" lang="en-US"/>
              <a:t>Pair of gloves</a:t>
            </a:r>
          </a:p>
          <a:p>
            <a:pPr indent="0" lvl="0" marL="0">
              <a:buFont typeface="Wingdings" pitchFamily="2" charset="2"/>
              <a:buChar char="§"/>
            </a:pPr>
            <a:r>
              <a:rPr altLang="en-US" lang="en-US"/>
              <a:t>4 Draping towel</a:t>
            </a:r>
          </a:p>
          <a:p>
            <a:pPr indent="0" lvl="0" marL="0">
              <a:buFont typeface="Wingdings" pitchFamily="2" charset="2"/>
              <a:buChar char="§"/>
            </a:pPr>
            <a:r>
              <a:rPr altLang="en-US" lang="en-US"/>
              <a:t>Gallipot</a:t>
            </a:r>
          </a:p>
          <a:p>
            <a:pPr indent="0" lvl="0" marL="0">
              <a:buFont typeface="Wingdings" pitchFamily="2" charset="2"/>
              <a:buChar char="§"/>
            </a:pPr>
            <a:r>
              <a:rPr altLang="en-US" lang="en-US"/>
              <a:t>Kidney dish</a:t>
            </a:r>
          </a:p>
          <a:p>
            <a:pPr indent="0" lvl="0" marL="0">
              <a:buFont typeface="Wingdings" pitchFamily="2" charset="2"/>
              <a:buChar char="§"/>
            </a:pPr>
            <a:r>
              <a:rPr altLang="en-US" lang="en-US"/>
              <a:t>Needle</a:t>
            </a:r>
          </a:p>
          <a:p>
            <a:pPr indent="0" lvl="0" marL="0">
              <a:buFont typeface="Wingdings" pitchFamily="2" charset="2"/>
              <a:buChar char="§"/>
            </a:pPr>
            <a:r>
              <a:rPr altLang="en-US" lang="en-US"/>
              <a:t>Straight artery forceps</a:t>
            </a:r>
          </a:p>
          <a:p>
            <a:pPr indent="0" lvl="0" marL="0">
              <a:buFont typeface="Wingdings" pitchFamily="2" charset="2"/>
              <a:buChar char="§"/>
            </a:pPr>
            <a:r>
              <a:rPr altLang="en-US" lang="en-US"/>
              <a:t>Bowl containing cotton wool and gauze swabs</a:t>
            </a:r>
          </a:p>
          <a:p>
            <a:pPr indent="0" lvl="0" marL="0"/>
            <a:endParaRPr altLang="en-US" lang="en-US"/>
          </a:p>
        </p:txBody>
      </p:sp>
    </p:spTree>
  </p:cSld>
  <p:clrMapOvr>
    <a:masterClrMapping/>
  </p:clrMapOvr>
  <p:transition spd="slow" advClick="1">
    <p:wheel spokes="1"/>
  </p:transition>
  <p:timing/>
</p:sld>
</file>

<file path=ppt/slides/slide78.xml><?xml version="1.0" encoding="utf-8"?>
<p:sld xmlns:a="http://schemas.openxmlformats.org/drawingml/2006/main" xmlns:r="http://schemas.openxmlformats.org/officeDocument/2006/relationships" xmlns:p="http://schemas.openxmlformats.org/presentationml/2006/main" showMasterSp="1">
  <p:cSld>
    <p:spTree>
      <p:nvGrpSpPr>
        <p:cNvPr id="1160" name=""/>
        <p:cNvGrpSpPr/>
        <p:nvPr/>
      </p:nvGrpSpPr>
      <p:grpSpPr>
        <a:xfrm rot="0">
          <a:off x="0" y="0"/>
          <a:ext cx="0" cy="0"/>
          <a:chOff x="0" y="0"/>
          <a:chExt cx="0" cy="0"/>
        </a:xfrm>
      </p:grpSpPr>
      <p:sp>
        <p:nvSpPr>
          <p:cNvPr id="1048693" name=""/>
          <p:cNvSpPr/>
          <p:nvPr>
            <p:ph sz="full" idx="1"/>
          </p:nvPr>
        </p:nvSpPr>
        <p:spPr>
          <a:xfrm rot="0">
            <a:off x="457200" y="990600"/>
            <a:ext cx="8229600" cy="5135562"/>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eaLnBrk="1" hangingPunct="1" indent="0" latinLnBrk="1" lvl="0" marL="0">
              <a:buClr>
                <a:srgbClr val="DE6C36"/>
              </a:buClr>
              <a:buFont typeface="Arial" pitchFamily="0" charset="0"/>
              <a:buNone/>
            </a:pPr>
            <a:r>
              <a:rPr altLang="en-US" b="1" lang="en-US"/>
              <a:t>5</a:t>
            </a:r>
            <a:r>
              <a:rPr altLang="en-US" b="1" lang="en-US"/>
              <a:t>. Specialized Nursing Practice</a:t>
            </a:r>
          </a:p>
          <a:p>
            <a:pPr eaLnBrk="1" hangingPunct="1" indent="0" latinLnBrk="1" lvl="0" marL="0">
              <a:buClr>
                <a:srgbClr val="DE6C36"/>
              </a:buClr>
              <a:buFont typeface="Arial" pitchFamily="0" charset="0"/>
              <a:buNone/>
            </a:pPr>
            <a:r>
              <a:rPr altLang="en-US" lang="en-US"/>
              <a:t>Before specializing, the nurse should follow these guidelines:</a:t>
            </a:r>
          </a:p>
          <a:p>
            <a:pPr eaLnBrk="1" hangingPunct="1" indent="0" latinLnBrk="1" lvl="0" marL="0">
              <a:buClr>
                <a:srgbClr val="DE6C36"/>
              </a:buClr>
              <a:buFont typeface="Wingdings" pitchFamily="2" charset="2"/>
              <a:buChar char="Ø"/>
            </a:pPr>
            <a:r>
              <a:rPr altLang="en-US" lang="en-US"/>
              <a:t>Shall have had at least 1 year’s experience in general staff nursing</a:t>
            </a:r>
          </a:p>
          <a:p>
            <a:pPr eaLnBrk="1" hangingPunct="1" indent="0" latinLnBrk="1" lvl="0" marL="0">
              <a:buClr>
                <a:srgbClr val="DE6C36"/>
              </a:buClr>
              <a:buFont typeface="Wingdings" pitchFamily="2" charset="2"/>
              <a:buChar char="Ø"/>
            </a:pPr>
            <a:r>
              <a:rPr altLang="en-US" lang="en-US"/>
              <a:t>Shall demonstrate potential for practice in the chosen specialty</a:t>
            </a:r>
          </a:p>
          <a:p>
            <a:pPr eaLnBrk="1" hangingPunct="1" indent="0" latinLnBrk="1" lvl="0" marL="0">
              <a:buClr>
                <a:srgbClr val="DE6C36"/>
              </a:buClr>
              <a:buFont typeface="Wingdings" pitchFamily="2" charset="2"/>
              <a:buChar char="Ø"/>
            </a:pPr>
            <a:r>
              <a:rPr altLang="en-US" lang="en-US"/>
              <a:t>Shall complete an approved specialty course</a:t>
            </a:r>
          </a:p>
          <a:p>
            <a:pPr eaLnBrk="1" hangingPunct="1" indent="0" latinLnBrk="1" lvl="0" marL="0">
              <a:buClr>
                <a:srgbClr val="DE6C36"/>
              </a:buClr>
              <a:buFont typeface="Wingdings" pitchFamily="2" charset="2"/>
              <a:buChar char="Ø"/>
            </a:pPr>
            <a:r>
              <a:rPr altLang="en-US" lang="en-US"/>
              <a:t>Shall meet the standards of practice as previously identified</a:t>
            </a:r>
          </a:p>
        </p:txBody>
      </p:sp>
    </p:spTree>
  </p:cSld>
  <p:clrMapOvr>
    <a:masterClrMapping/>
  </p:clrMapOvr>
  <p:transition spd="slow" advClick="1">
    <p:wheel spokes="1"/>
  </p:transition>
  <p:timing/>
</p:sld>
</file>

<file path=ppt/slides/slide780.xml><?xml version="1.0" encoding="utf-8"?>
<p:sld xmlns:a="http://schemas.openxmlformats.org/drawingml/2006/main" xmlns:r="http://schemas.openxmlformats.org/officeDocument/2006/relationships" xmlns:p="http://schemas.openxmlformats.org/presentationml/2006/main" showMasterSp="1">
  <p:cSld>
    <p:spTree>
      <p:nvGrpSpPr>
        <p:cNvPr id="1880" name=""/>
        <p:cNvGrpSpPr/>
        <p:nvPr/>
      </p:nvGrpSpPr>
      <p:grpSpPr>
        <a:xfrm rot="0">
          <a:off x="0" y="0"/>
          <a:ext cx="0" cy="0"/>
          <a:chOff x="0" y="0"/>
          <a:chExt cx="0" cy="0"/>
        </a:xfrm>
      </p:grpSpPr>
      <p:sp>
        <p:nvSpPr>
          <p:cNvPr id="1049671" name=""/>
          <p:cNvSpPr/>
          <p:nvPr>
            <p:ph sz="full" idx="1"/>
          </p:nvPr>
        </p:nvSpPr>
        <p:spPr>
          <a:xfrm rot="0">
            <a:off x="457200" y="685800"/>
            <a:ext cx="8229600" cy="56388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i="1" lang="en-US"/>
              <a:t>Bottom Shelf</a:t>
            </a:r>
          </a:p>
          <a:p>
            <a:pPr indent="0" lvl="0" marL="0">
              <a:buFont typeface="Wingdings" pitchFamily="2" charset="2"/>
              <a:buChar char="§"/>
            </a:pPr>
            <a:r>
              <a:rPr altLang="en-US" lang="en-US"/>
              <a:t>A bottle of antiseptic e.g. Hibitane</a:t>
            </a:r>
          </a:p>
          <a:p>
            <a:pPr indent="0" lvl="0" marL="0">
              <a:buFont typeface="Wingdings" pitchFamily="2" charset="2"/>
              <a:buChar char="§"/>
            </a:pPr>
            <a:r>
              <a:rPr altLang="en-US" lang="en-US"/>
              <a:t>Sterile specimen bottle if required</a:t>
            </a:r>
          </a:p>
          <a:p>
            <a:pPr indent="0" lvl="0" marL="0">
              <a:buFont typeface="Wingdings" pitchFamily="2" charset="2"/>
              <a:buChar char="§"/>
            </a:pPr>
            <a:r>
              <a:rPr altLang="en-US" lang="en-US"/>
              <a:t>2 Sterile Foley catheters size 14 and 16</a:t>
            </a:r>
          </a:p>
          <a:p>
            <a:pPr indent="0" lvl="0" marL="0">
              <a:buFont typeface="Wingdings" pitchFamily="2" charset="2"/>
              <a:buChar char="§"/>
            </a:pPr>
            <a:r>
              <a:rPr altLang="en-US" lang="en-US"/>
              <a:t>Sterile spigot if required</a:t>
            </a:r>
          </a:p>
          <a:p>
            <a:pPr indent="0" lvl="0" marL="0">
              <a:buFont typeface="Wingdings" pitchFamily="2" charset="2"/>
              <a:buChar char="§"/>
            </a:pPr>
            <a:r>
              <a:rPr altLang="en-US" lang="en-US"/>
              <a:t>Receiver for used swabs</a:t>
            </a:r>
          </a:p>
          <a:p>
            <a:pPr indent="0" lvl="0" marL="0">
              <a:buFont typeface="Wingdings" pitchFamily="2" charset="2"/>
              <a:buChar char="§"/>
            </a:pPr>
            <a:r>
              <a:rPr altLang="en-US" lang="en-US"/>
              <a:t>Protective mackintosh and draw sheet</a:t>
            </a:r>
          </a:p>
          <a:p>
            <a:pPr indent="0" lvl="0" marL="0">
              <a:buFont typeface="Wingdings" pitchFamily="2" charset="2"/>
              <a:buChar char="§"/>
            </a:pPr>
            <a:r>
              <a:rPr altLang="en-US" lang="en-US"/>
              <a:t>Strapping</a:t>
            </a:r>
          </a:p>
          <a:p>
            <a:pPr indent="0" lvl="0" marL="0">
              <a:buFont typeface="Wingdings" pitchFamily="2" charset="2"/>
              <a:buChar char="§"/>
            </a:pPr>
            <a:r>
              <a:rPr altLang="en-US" lang="en-US"/>
              <a:t>Sterile water for injection in a bottle</a:t>
            </a:r>
          </a:p>
          <a:p>
            <a:pPr indent="0" lvl="0" marL="0">
              <a:buFont typeface="Wingdings" pitchFamily="2" charset="2"/>
              <a:buChar char="§"/>
            </a:pPr>
            <a:r>
              <a:rPr altLang="en-US" lang="en-US"/>
              <a:t>20 cc sterile syringes</a:t>
            </a:r>
          </a:p>
          <a:p>
            <a:pPr indent="0" lvl="0" marL="0">
              <a:buFont typeface="Wingdings" pitchFamily="2" charset="2"/>
              <a:buChar char="§"/>
            </a:pPr>
            <a:r>
              <a:rPr altLang="en-US" lang="en-US"/>
              <a:t>Measuring jug, urine bag, lubricant</a:t>
            </a:r>
          </a:p>
          <a:p>
            <a:pPr indent="0" lvl="0" marL="0">
              <a:buFont typeface="Wingdings" pitchFamily="2" charset="2"/>
              <a:buChar char="§"/>
            </a:pPr>
            <a:r>
              <a:rPr altLang="en-US" lang="en-US"/>
              <a:t>Decontaminant in receiver for used instruments</a:t>
            </a:r>
          </a:p>
          <a:p>
            <a:pPr indent="0" lvl="0" marL="0"/>
            <a:endParaRPr altLang="en-US" lang="en-US"/>
          </a:p>
          <a:p>
            <a:pPr indent="0" lvl="0" marL="0"/>
            <a:endParaRPr altLang="en-US" lang="en-US"/>
          </a:p>
        </p:txBody>
      </p:sp>
    </p:spTree>
  </p:cSld>
  <p:clrMapOvr>
    <a:masterClrMapping/>
  </p:clrMapOvr>
  <p:transition spd="slow" advClick="1">
    <p:wheel spokes="1"/>
  </p:transition>
</p:sld>
</file>

<file path=ppt/slides/slide781.xml><?xml version="1.0" encoding="utf-8"?>
<p:sld xmlns:a="http://schemas.openxmlformats.org/drawingml/2006/main" xmlns:r="http://schemas.openxmlformats.org/officeDocument/2006/relationships" xmlns:p="http://schemas.openxmlformats.org/presentationml/2006/main" showMasterSp="1">
  <p:cSld>
    <p:spTree>
      <p:nvGrpSpPr>
        <p:cNvPr id="1881" name=""/>
        <p:cNvGrpSpPr/>
        <p:nvPr/>
      </p:nvGrpSpPr>
      <p:grpSpPr>
        <a:xfrm rot="0">
          <a:off x="0" y="0"/>
          <a:ext cx="0" cy="0"/>
          <a:chOff x="0" y="0"/>
          <a:chExt cx="0" cy="0"/>
        </a:xfrm>
      </p:grpSpPr>
      <p:sp>
        <p:nvSpPr>
          <p:cNvPr id="1049672" name=""/>
          <p:cNvSpPr/>
          <p:nvPr>
            <p:ph sz="full" idx="1"/>
          </p:nvPr>
        </p:nvSpPr>
        <p:spPr>
          <a:xfrm rot="0">
            <a:off x="457200" y="990600"/>
            <a:ext cx="8229600" cy="53340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i="1" lang="en-US"/>
              <a:t>Female Catheterization</a:t>
            </a:r>
          </a:p>
          <a:p>
            <a:pPr indent="0" lvl="0" marL="0">
              <a:buNone/>
            </a:pPr>
            <a:r>
              <a:rPr altLang="en-US" b="1" i="1" lang="en-US"/>
              <a:t>Steps</a:t>
            </a:r>
          </a:p>
          <a:p>
            <a:pPr indent="0" lvl="0" marL="0">
              <a:buFont typeface="Wingdings" pitchFamily="2" charset="2"/>
              <a:buChar char="Ø"/>
            </a:pPr>
            <a:r>
              <a:rPr altLang="en-US" lang="en-US"/>
              <a:t>Clean and disinfect the trolley and arrange items</a:t>
            </a:r>
          </a:p>
          <a:p>
            <a:pPr indent="0" lvl="0" marL="0">
              <a:buFont typeface="Wingdings" pitchFamily="2" charset="2"/>
              <a:buChar char="Ø"/>
            </a:pPr>
            <a:r>
              <a:rPr altLang="en-US" lang="en-US"/>
              <a:t>Explain the procedure to the patient</a:t>
            </a:r>
          </a:p>
          <a:p>
            <a:pPr indent="0" lvl="0" marL="0">
              <a:buFont typeface="Wingdings" pitchFamily="2" charset="2"/>
              <a:buChar char="Ø"/>
            </a:pPr>
            <a:r>
              <a:rPr altLang="en-US" lang="en-US"/>
              <a:t>Screen the bed and close nearby windows</a:t>
            </a:r>
          </a:p>
          <a:p>
            <a:pPr indent="0" lvl="0" marL="0">
              <a:buFont typeface="Wingdings" pitchFamily="2" charset="2"/>
              <a:buChar char="Ø"/>
            </a:pPr>
            <a:r>
              <a:rPr altLang="en-US" lang="en-US"/>
              <a:t>Ensure adequate work space</a:t>
            </a:r>
          </a:p>
          <a:p>
            <a:pPr indent="0" lvl="0" marL="0">
              <a:buFont typeface="Wingdings" pitchFamily="2" charset="2"/>
              <a:buChar char="Ø"/>
            </a:pPr>
            <a:r>
              <a:rPr altLang="en-US" lang="en-US"/>
              <a:t>Place the trolley beside the bed appropriately</a:t>
            </a:r>
          </a:p>
          <a:p>
            <a:pPr indent="0" lvl="0" marL="0">
              <a:buFont typeface="Wingdings" pitchFamily="2" charset="2"/>
              <a:buChar char="Ø"/>
            </a:pPr>
            <a:r>
              <a:rPr altLang="en-US" lang="en-US"/>
              <a:t>Ask assistant to position the patient appropriately and to fix mackintosh under the buttocks</a:t>
            </a:r>
          </a:p>
          <a:p>
            <a:pPr indent="0" lvl="0" marL="0">
              <a:buFont typeface="Wingdings" pitchFamily="2" charset="2"/>
              <a:buChar char="Ø"/>
            </a:pPr>
            <a:r>
              <a:rPr altLang="en-US" lang="en-US"/>
              <a:t>Put on gloves</a:t>
            </a:r>
          </a:p>
          <a:p>
            <a:pPr indent="0" lvl="0" marL="0">
              <a:buFont typeface="Wingdings" pitchFamily="2" charset="2"/>
              <a:buChar char="Ø"/>
            </a:pPr>
            <a:endParaRPr altLang="en-US" lang="en-US"/>
          </a:p>
        </p:txBody>
      </p:sp>
    </p:spTree>
  </p:cSld>
  <p:clrMapOvr>
    <a:masterClrMapping/>
  </p:clrMapOvr>
  <p:transition spd="slow" advClick="1">
    <p:wheel spokes="1"/>
  </p:transition>
</p:sld>
</file>

<file path=ppt/slides/slide782.xml><?xml version="1.0" encoding="utf-8"?>
<p:sld xmlns:a="http://schemas.openxmlformats.org/drawingml/2006/main" xmlns:r="http://schemas.openxmlformats.org/officeDocument/2006/relationships" xmlns:p="http://schemas.openxmlformats.org/presentationml/2006/main" showMasterSp="1">
  <p:cSld>
    <p:spTree>
      <p:nvGrpSpPr>
        <p:cNvPr id="1882" name=""/>
        <p:cNvGrpSpPr/>
        <p:nvPr/>
      </p:nvGrpSpPr>
      <p:grpSpPr>
        <a:xfrm rot="0">
          <a:off x="0" y="0"/>
          <a:ext cx="0" cy="0"/>
          <a:chOff x="0" y="0"/>
          <a:chExt cx="0" cy="0"/>
        </a:xfrm>
      </p:grpSpPr>
      <p:sp>
        <p:nvSpPr>
          <p:cNvPr id="1049673" name=""/>
          <p:cNvSpPr/>
          <p:nvPr>
            <p:ph sz="full" idx="1"/>
          </p:nvPr>
        </p:nvSpPr>
        <p:spPr>
          <a:xfrm rot="0">
            <a:off x="457200" y="1066800"/>
            <a:ext cx="8229600" cy="52578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lvl="0">
              <a:buFont typeface="Wingdings" pitchFamily="2" charset="2"/>
              <a:buChar char="Ø"/>
            </a:pPr>
            <a:r>
              <a:rPr altLang="en-US" lang="en-US"/>
              <a:t>Ask the assistant to:</a:t>
            </a:r>
          </a:p>
          <a:p>
            <a:pPr lvl="0">
              <a:buFont typeface="Wingdings" pitchFamily="2" charset="2"/>
              <a:buChar char="§"/>
            </a:pPr>
            <a:r>
              <a:rPr altLang="en-US" lang="en-US"/>
              <a:t>Pour antiseptic solution into the sterile bowl</a:t>
            </a:r>
          </a:p>
          <a:p>
            <a:pPr lvl="0">
              <a:buFont typeface="Wingdings" pitchFamily="2" charset="2"/>
              <a:buChar char="§"/>
            </a:pPr>
            <a:r>
              <a:rPr altLang="en-US" lang="en-US"/>
              <a:t>Open the Foley’s catheter and drop on the sterile field</a:t>
            </a:r>
          </a:p>
          <a:p>
            <a:pPr lvl="0">
              <a:buFont typeface="Wingdings" pitchFamily="2" charset="2"/>
              <a:buChar char="§"/>
            </a:pPr>
            <a:r>
              <a:rPr altLang="en-US" lang="en-US"/>
              <a:t>Open one spigot and drop it on the sterile field</a:t>
            </a:r>
          </a:p>
          <a:p>
            <a:pPr lvl="0">
              <a:buFont typeface="Wingdings" pitchFamily="2" charset="2"/>
              <a:buChar char="§"/>
            </a:pPr>
            <a:r>
              <a:rPr altLang="en-US" lang="en-US"/>
              <a:t>Open and drop the 20 cc syringe and needle on the sterile field</a:t>
            </a:r>
          </a:p>
          <a:p>
            <a:pPr lvl="0">
              <a:buNone/>
            </a:pPr>
            <a:endParaRPr altLang="en-US" lang="en-US"/>
          </a:p>
          <a:p>
            <a:pPr lvl="0">
              <a:buFont typeface="Wingdings" pitchFamily="2" charset="2"/>
              <a:buChar char="Ø"/>
            </a:pPr>
            <a:r>
              <a:rPr altLang="en-US" lang="en-US"/>
              <a:t>Ask the assistant to hold the bottle of sterile water, swab the top of it with antiseptic, and using the sterile syringe and needle, draw up to 20 cc of water and place the syringe in the sterile field</a:t>
            </a:r>
          </a:p>
          <a:p>
            <a:pPr lvl="0"/>
            <a:endParaRPr altLang="en-US" lang="en-US"/>
          </a:p>
        </p:txBody>
      </p:sp>
    </p:spTree>
  </p:cSld>
  <p:clrMapOvr>
    <a:masterClrMapping/>
  </p:clrMapOvr>
  <p:transition spd="slow" advClick="1">
    <p:wheel spokes="1"/>
  </p:transition>
</p:sld>
</file>

<file path=ppt/slides/slide783.xml><?xml version="1.0" encoding="utf-8"?>
<p:sld xmlns:a="http://schemas.openxmlformats.org/drawingml/2006/main" xmlns:r="http://schemas.openxmlformats.org/officeDocument/2006/relationships" xmlns:p="http://schemas.openxmlformats.org/presentationml/2006/main" showMasterSp="1">
  <p:cSld>
    <p:spTree>
      <p:nvGrpSpPr>
        <p:cNvPr id="1883" name=""/>
        <p:cNvGrpSpPr/>
        <p:nvPr/>
      </p:nvGrpSpPr>
      <p:grpSpPr>
        <a:xfrm rot="0">
          <a:off x="0" y="0"/>
          <a:ext cx="0" cy="0"/>
          <a:chOff x="0" y="0"/>
          <a:chExt cx="0" cy="0"/>
        </a:xfrm>
      </p:grpSpPr>
      <p:sp>
        <p:nvSpPr>
          <p:cNvPr id="1049674" name=""/>
          <p:cNvSpPr/>
          <p:nvPr>
            <p:ph sz="full" idx="1"/>
          </p:nvPr>
        </p:nvSpPr>
        <p:spPr>
          <a:xfrm rot="0">
            <a:off x="457200" y="838200"/>
            <a:ext cx="8229600" cy="54864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lvl="0">
              <a:buFont typeface="Wingdings" pitchFamily="2" charset="2"/>
              <a:buChar char="Ø"/>
            </a:pPr>
            <a:r>
              <a:rPr altLang="en-US" lang="en-US"/>
              <a:t>Drape the patient using the four towels</a:t>
            </a:r>
          </a:p>
          <a:p>
            <a:pPr lvl="0">
              <a:buFont typeface="Wingdings" pitchFamily="2" charset="2"/>
              <a:buChar char="Ø"/>
            </a:pPr>
            <a:r>
              <a:rPr altLang="en-US" lang="en-US"/>
              <a:t>Swab the vulva as follows:</a:t>
            </a:r>
          </a:p>
          <a:p>
            <a:pPr lvl="0">
              <a:buFont typeface="Wingdings" pitchFamily="2" charset="2"/>
              <a:buChar char="§"/>
            </a:pPr>
            <a:r>
              <a:rPr altLang="en-US" lang="en-US"/>
              <a:t>Using the right hand to pick the moistened swab and dropping it in the left hand, swab the furthest labia majora starting from up downwards stroke and discard the swab. </a:t>
            </a:r>
          </a:p>
          <a:p>
            <a:pPr lvl="0">
              <a:buFont typeface="Wingdings" pitchFamily="2" charset="2"/>
              <a:buChar char="§"/>
            </a:pPr>
            <a:r>
              <a:rPr altLang="en-US" lang="en-US"/>
              <a:t>Repeat the same to the nearest majora, then the furthest labia minora, ending with the nearest labia minora</a:t>
            </a:r>
          </a:p>
          <a:p>
            <a:pPr lvl="0">
              <a:buFont typeface="Wingdings" pitchFamily="2" charset="2"/>
              <a:buChar char="§"/>
            </a:pPr>
            <a:r>
              <a:rPr altLang="en-US" lang="en-US"/>
              <a:t>Using the left index fingers and thumb separate the labia to expose the vestibule and use the right hand, to swab it using the up downward stroke</a:t>
            </a:r>
          </a:p>
          <a:p>
            <a:pPr lvl="0">
              <a:buFont typeface="Wingdings" pitchFamily="2" charset="2"/>
              <a:buChar char="§"/>
            </a:pPr>
            <a:endParaRPr altLang="en-US" lang="en-US"/>
          </a:p>
          <a:p>
            <a:pPr lvl="0">
              <a:buFont typeface="Wingdings" pitchFamily="2" charset="2"/>
              <a:buChar char="§"/>
            </a:pPr>
            <a:endParaRPr altLang="en-US" lang="en-US"/>
          </a:p>
          <a:p>
            <a:pPr lvl="0"/>
            <a:endParaRPr altLang="en-US" lang="en-US"/>
          </a:p>
        </p:txBody>
      </p:sp>
    </p:spTree>
  </p:cSld>
  <p:clrMapOvr>
    <a:masterClrMapping/>
  </p:clrMapOvr>
  <p:transition spd="slow" advClick="1">
    <p:wheel spokes="1"/>
  </p:transition>
</p:sld>
</file>

<file path=ppt/slides/slide784.xml><?xml version="1.0" encoding="utf-8"?>
<p:sld xmlns:a="http://schemas.openxmlformats.org/drawingml/2006/main" xmlns:r="http://schemas.openxmlformats.org/officeDocument/2006/relationships" xmlns:p="http://schemas.openxmlformats.org/presentationml/2006/main" showMasterSp="1">
  <p:cSld>
    <p:spTree>
      <p:nvGrpSpPr>
        <p:cNvPr id="1884" name=""/>
        <p:cNvGrpSpPr/>
        <p:nvPr/>
      </p:nvGrpSpPr>
      <p:grpSpPr>
        <a:xfrm rot="0">
          <a:off x="0" y="0"/>
          <a:ext cx="0" cy="0"/>
          <a:chOff x="0" y="0"/>
          <a:chExt cx="0" cy="0"/>
        </a:xfrm>
      </p:grpSpPr>
      <p:sp>
        <p:nvSpPr>
          <p:cNvPr id="1049675" name=""/>
          <p:cNvSpPr/>
          <p:nvPr>
            <p:ph sz="full" idx="1"/>
          </p:nvPr>
        </p:nvSpPr>
        <p:spPr>
          <a:xfrm rot="0">
            <a:off x="457200" y="990600"/>
            <a:ext cx="8229600" cy="53340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lvl="0">
              <a:buFont typeface="Wingdings" pitchFamily="2" charset="2"/>
              <a:buChar char="Ø"/>
            </a:pPr>
            <a:r>
              <a:rPr altLang="en-US" lang="en-US"/>
              <a:t>Ask the assistant to pour lubricant into the gallipot</a:t>
            </a:r>
          </a:p>
          <a:p>
            <a:pPr lvl="0">
              <a:buFont typeface="Wingdings" pitchFamily="2" charset="2"/>
              <a:buChar char="Ø"/>
            </a:pPr>
            <a:r>
              <a:rPr altLang="en-US" lang="en-US"/>
              <a:t>Place the sterile kidney dish below the vulva</a:t>
            </a:r>
          </a:p>
          <a:p>
            <a:pPr lvl="0">
              <a:buFont typeface="Wingdings" pitchFamily="2" charset="2"/>
              <a:buChar char="Ø"/>
            </a:pPr>
            <a:r>
              <a:rPr altLang="en-US" lang="en-US"/>
              <a:t>Using your right hand pick the catheter and insert the tip into the lubricant</a:t>
            </a:r>
          </a:p>
          <a:p>
            <a:pPr lvl="0">
              <a:buFont typeface="Wingdings" pitchFamily="2" charset="2"/>
              <a:buChar char="Ø"/>
            </a:pPr>
            <a:r>
              <a:rPr altLang="en-US" lang="en-US"/>
              <a:t>Gently insert the lubricated tip into urethra for 4 – 5 cm and let the urine flow into the kidney dish</a:t>
            </a:r>
          </a:p>
          <a:p>
            <a:pPr lvl="0">
              <a:buFont typeface="Wingdings" pitchFamily="2" charset="2"/>
              <a:buChar char="Ø"/>
            </a:pPr>
            <a:r>
              <a:rPr altLang="en-US" lang="en-US"/>
              <a:t>Secure the catheter with a strapping to prevent it from slipping out</a:t>
            </a:r>
          </a:p>
          <a:p>
            <a:pPr lvl="0">
              <a:buFont typeface="Wingdings" pitchFamily="2" charset="2"/>
              <a:buChar char="Ø"/>
            </a:pPr>
            <a:r>
              <a:rPr altLang="en-US" lang="en-US"/>
              <a:t>If the catheter is to be retained, balloon the catheter with the sterile water in the syringe, following the instructions on the catheter</a:t>
            </a:r>
          </a:p>
        </p:txBody>
      </p:sp>
    </p:spTree>
  </p:cSld>
  <p:clrMapOvr>
    <a:masterClrMapping/>
  </p:clrMapOvr>
  <p:transition spd="slow" advClick="1">
    <p:wheel spokes="1"/>
  </p:transition>
</p:sld>
</file>

<file path=ppt/slides/slide785.xml><?xml version="1.0" encoding="utf-8"?>
<p:sld xmlns:a="http://schemas.openxmlformats.org/drawingml/2006/main" xmlns:r="http://schemas.openxmlformats.org/officeDocument/2006/relationships" xmlns:p="http://schemas.openxmlformats.org/presentationml/2006/main" showMasterSp="1">
  <p:cSld>
    <p:spTree>
      <p:nvGrpSpPr>
        <p:cNvPr id="1885" name=""/>
        <p:cNvGrpSpPr/>
        <p:nvPr/>
      </p:nvGrpSpPr>
      <p:grpSpPr>
        <a:xfrm rot="0">
          <a:off x="0" y="0"/>
          <a:ext cx="0" cy="0"/>
          <a:chOff x="0" y="0"/>
          <a:chExt cx="0" cy="0"/>
        </a:xfrm>
      </p:grpSpPr>
      <p:sp>
        <p:nvSpPr>
          <p:cNvPr id="1049676" name=""/>
          <p:cNvSpPr/>
          <p:nvPr>
            <p:ph sz="full" idx="1"/>
          </p:nvPr>
        </p:nvSpPr>
        <p:spPr>
          <a:xfrm rot="0">
            <a:off x="457200" y="1219200"/>
            <a:ext cx="8229600" cy="51054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lvl="0">
              <a:buFont typeface="Wingdings" pitchFamily="2" charset="2"/>
              <a:buChar char="Ø"/>
            </a:pPr>
            <a:r>
              <a:rPr altLang="en-US" lang="en-US"/>
              <a:t>Collect specimen if required</a:t>
            </a:r>
          </a:p>
          <a:p>
            <a:pPr lvl="0">
              <a:buFont typeface="Wingdings" pitchFamily="2" charset="2"/>
              <a:buChar char="Ø"/>
            </a:pPr>
            <a:r>
              <a:rPr altLang="en-US" lang="en-US"/>
              <a:t>Connect the drainage bag or insert sterile spigot</a:t>
            </a:r>
          </a:p>
          <a:p>
            <a:pPr lvl="0">
              <a:buFont typeface="Wingdings" pitchFamily="2" charset="2"/>
              <a:buChar char="Ø"/>
            </a:pPr>
            <a:r>
              <a:rPr altLang="en-US" lang="en-US"/>
              <a:t>Leave the patient comfortable</a:t>
            </a:r>
          </a:p>
          <a:p>
            <a:pPr lvl="0">
              <a:buFont typeface="Wingdings" pitchFamily="2" charset="2"/>
              <a:buChar char="Ø"/>
            </a:pPr>
            <a:r>
              <a:rPr altLang="en-US" lang="en-US"/>
              <a:t>Clear as follows:</a:t>
            </a:r>
          </a:p>
          <a:p>
            <a:pPr lvl="0">
              <a:buFont typeface="Wingdings" pitchFamily="2" charset="2"/>
              <a:buChar char="Ø"/>
            </a:pPr>
            <a:r>
              <a:rPr altLang="en-US" lang="en-US"/>
              <a:t>Take trolley to sluice room</a:t>
            </a:r>
          </a:p>
          <a:p>
            <a:pPr lvl="0">
              <a:buFont typeface="Wingdings" pitchFamily="2" charset="2"/>
              <a:buChar char="Ø"/>
            </a:pPr>
            <a:r>
              <a:rPr altLang="en-US" lang="en-US"/>
              <a:t>Observe urine, color, deposits and amount</a:t>
            </a:r>
          </a:p>
          <a:p>
            <a:pPr lvl="0">
              <a:buFont typeface="Wingdings" pitchFamily="2" charset="2"/>
              <a:buChar char="Ø"/>
            </a:pPr>
            <a:r>
              <a:rPr altLang="en-US" lang="en-US"/>
              <a:t>Document in cardex or input /output chart</a:t>
            </a:r>
          </a:p>
          <a:p>
            <a:pPr lvl="0">
              <a:buFont typeface="Wingdings" pitchFamily="2" charset="2"/>
              <a:buChar char="Ø"/>
            </a:pPr>
            <a:r>
              <a:rPr altLang="en-US" lang="en-US"/>
              <a:t>Specimen labeled and sent to the laboratory</a:t>
            </a:r>
          </a:p>
        </p:txBody>
      </p:sp>
    </p:spTree>
  </p:cSld>
  <p:clrMapOvr>
    <a:masterClrMapping/>
  </p:clrMapOvr>
  <p:transition spd="slow" advClick="1">
    <p:wheel spokes="1"/>
  </p:transition>
</p:sld>
</file>

<file path=ppt/slides/slide786.xml><?xml version="1.0" encoding="utf-8"?>
<p:sld xmlns:a="http://schemas.openxmlformats.org/drawingml/2006/main" xmlns:r="http://schemas.openxmlformats.org/officeDocument/2006/relationships" xmlns:p="http://schemas.openxmlformats.org/presentationml/2006/main" showMasterSp="1">
  <p:cSld>
    <p:spTree>
      <p:nvGrpSpPr>
        <p:cNvPr id="1886" name=""/>
        <p:cNvGrpSpPr/>
        <p:nvPr/>
      </p:nvGrpSpPr>
      <p:grpSpPr>
        <a:xfrm rot="0">
          <a:off x="0" y="0"/>
          <a:ext cx="0" cy="0"/>
          <a:chOff x="0" y="0"/>
          <a:chExt cx="0" cy="0"/>
        </a:xfrm>
      </p:grpSpPr>
      <p:sp>
        <p:nvSpPr>
          <p:cNvPr id="1049677" name=""/>
          <p:cNvSpPr/>
          <p:nvPr>
            <p:ph sz="full" idx="1"/>
          </p:nvPr>
        </p:nvSpPr>
        <p:spPr>
          <a:xfrm rot="0">
            <a:off x="457200" y="914400"/>
            <a:ext cx="8229600" cy="54102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i="1" lang="en-US"/>
              <a:t>Male Catheterization</a:t>
            </a:r>
          </a:p>
          <a:p>
            <a:pPr indent="0" lvl="0" marL="0">
              <a:buNone/>
            </a:pPr>
            <a:r>
              <a:rPr altLang="en-US" lang="en-US"/>
              <a:t>Same as female up to preparation of vulva. Instead: </a:t>
            </a:r>
          </a:p>
          <a:p>
            <a:pPr indent="0" lvl="0" marL="0">
              <a:buFont typeface="Wingdings" pitchFamily="2" charset="2"/>
              <a:buChar char="Ø"/>
            </a:pPr>
            <a:r>
              <a:rPr altLang="en-US" lang="en-US"/>
              <a:t>Clean the prepuce or area around the glans penis</a:t>
            </a:r>
          </a:p>
          <a:p>
            <a:pPr indent="0" lvl="0" marL="0">
              <a:buFont typeface="Wingdings" pitchFamily="2" charset="2"/>
              <a:buChar char="Ø"/>
            </a:pPr>
            <a:r>
              <a:rPr altLang="en-US" lang="en-US"/>
              <a:t>Using your left hand if necessary to place a sterile swab over the prepuce. If necessary retract it so that the meatus is exposed. Clean the area with antiseptic lotion wiping with a backward motion from the meatus</a:t>
            </a:r>
          </a:p>
          <a:p>
            <a:pPr indent="0" lvl="0" marL="0">
              <a:buFont typeface="Wingdings" pitchFamily="2" charset="2"/>
              <a:buChar char="Ø"/>
            </a:pPr>
            <a:r>
              <a:rPr altLang="en-US" lang="en-US"/>
              <a:t>Using your right hand pick the catheter and insert the tip into the lubricant</a:t>
            </a:r>
          </a:p>
          <a:p>
            <a:pPr indent="0" lvl="0" marL="0">
              <a:buFont typeface="Wingdings" pitchFamily="2" charset="2"/>
              <a:buChar char="Ø"/>
            </a:pPr>
            <a:r>
              <a:rPr altLang="en-US" lang="en-US"/>
              <a:t>To straighten the urethra, by lifting the penis with your left hand at an angle of 60 degrees</a:t>
            </a:r>
          </a:p>
        </p:txBody>
      </p:sp>
    </p:spTree>
  </p:cSld>
  <p:clrMapOvr>
    <a:masterClrMapping/>
  </p:clrMapOvr>
  <p:transition spd="slow" advClick="1">
    <p:wheel spokes="1"/>
  </p:transition>
</p:sld>
</file>

<file path=ppt/slides/slide787.xml><?xml version="1.0" encoding="utf-8"?>
<p:sld xmlns:a="http://schemas.openxmlformats.org/drawingml/2006/main" xmlns:r="http://schemas.openxmlformats.org/officeDocument/2006/relationships" xmlns:p="http://schemas.openxmlformats.org/presentationml/2006/main" showMasterSp="1">
  <p:cSld>
    <p:spTree>
      <p:nvGrpSpPr>
        <p:cNvPr id="1887" name=""/>
        <p:cNvGrpSpPr/>
        <p:nvPr/>
      </p:nvGrpSpPr>
      <p:grpSpPr>
        <a:xfrm rot="0">
          <a:off x="0" y="0"/>
          <a:ext cx="0" cy="0"/>
          <a:chOff x="0" y="0"/>
          <a:chExt cx="0" cy="0"/>
        </a:xfrm>
      </p:grpSpPr>
      <p:sp>
        <p:nvSpPr>
          <p:cNvPr id="1049678" name=""/>
          <p:cNvSpPr/>
          <p:nvPr>
            <p:ph sz="full" idx="1"/>
          </p:nvPr>
        </p:nvSpPr>
        <p:spPr>
          <a:xfrm rot="0">
            <a:off x="457200" y="1295400"/>
            <a:ext cx="8229600" cy="50292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lvl="0">
              <a:buFont typeface="Wingdings" pitchFamily="2" charset="2"/>
              <a:buChar char="Ø"/>
            </a:pPr>
            <a:r>
              <a:rPr altLang="en-US" lang="en-US"/>
              <a:t>With the right hand insert the lubricated catheter gently for about 16 cm and let the urine flow into the kidney dish. </a:t>
            </a:r>
          </a:p>
          <a:p>
            <a:pPr lvl="0">
              <a:buFont typeface="Wingdings" pitchFamily="2" charset="2"/>
              <a:buChar char="Ø"/>
            </a:pPr>
            <a:r>
              <a:rPr altLang="en-US" lang="en-US"/>
              <a:t>Do not force the catheter into the urethra</a:t>
            </a:r>
          </a:p>
          <a:p>
            <a:pPr lvl="0">
              <a:buFont typeface="Wingdings" pitchFamily="2" charset="2"/>
              <a:buChar char="Ø"/>
            </a:pPr>
            <a:r>
              <a:rPr altLang="en-US" lang="en-US"/>
              <a:t>Complete the procedure as for female after insertion of the catheter</a:t>
            </a:r>
          </a:p>
        </p:txBody>
      </p:sp>
    </p:spTree>
  </p:cSld>
  <p:clrMapOvr>
    <a:masterClrMapping/>
  </p:clrMapOvr>
  <p:transition spd="slow" advClick="1">
    <p:wheel spokes="1"/>
  </p:transition>
</p:sld>
</file>

<file path=ppt/slides/slide788.xml><?xml version="1.0" encoding="utf-8"?>
<p:sld xmlns:a="http://schemas.openxmlformats.org/drawingml/2006/main" xmlns:r="http://schemas.openxmlformats.org/officeDocument/2006/relationships" xmlns:p="http://schemas.openxmlformats.org/presentationml/2006/main" showMasterSp="1">
  <p:cSld>
    <p:spTree>
      <p:nvGrpSpPr>
        <p:cNvPr id="1888" name=""/>
        <p:cNvGrpSpPr/>
        <p:nvPr/>
      </p:nvGrpSpPr>
      <p:grpSpPr>
        <a:xfrm rot="0">
          <a:off x="0" y="0"/>
          <a:ext cx="0" cy="0"/>
          <a:chOff x="0" y="0"/>
          <a:chExt cx="0" cy="0"/>
        </a:xfrm>
      </p:grpSpPr>
      <p:sp>
        <p:nvSpPr>
          <p:cNvPr id="1049679" name=""/>
          <p:cNvSpPr/>
          <p:nvPr>
            <p:ph sz="full" idx="1"/>
          </p:nvPr>
        </p:nvSpPr>
        <p:spPr>
          <a:xfrm rot="0">
            <a:off x="457200" y="914400"/>
            <a:ext cx="8229600" cy="54102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algn="ctr" indent="0" lvl="0" marL="0">
              <a:buNone/>
            </a:pPr>
            <a:r>
              <a:rPr altLang="en-US" b="1" lang="en-US"/>
              <a:t>Procedure of Changing Urine Bag</a:t>
            </a:r>
          </a:p>
          <a:p>
            <a:pPr indent="0" lvl="0" marL="0">
              <a:buNone/>
            </a:pPr>
            <a:r>
              <a:rPr altLang="en-US" b="1" i="1" lang="en-US"/>
              <a:t>Requirements</a:t>
            </a:r>
          </a:p>
          <a:p>
            <a:pPr indent="0" lvl="0" marL="0">
              <a:buNone/>
            </a:pPr>
            <a:r>
              <a:rPr altLang="en-US" lang="en-US"/>
              <a:t>Trolley with:</a:t>
            </a:r>
          </a:p>
          <a:p>
            <a:pPr indent="0" lvl="0" marL="0">
              <a:buNone/>
            </a:pPr>
            <a:r>
              <a:rPr altLang="en-US" b="1" i="1" lang="en-US"/>
              <a:t>Top shelf</a:t>
            </a:r>
          </a:p>
          <a:p>
            <a:pPr indent="0" lvl="0" marL="0">
              <a:buFont typeface="Wingdings" pitchFamily="2" charset="2"/>
              <a:buChar char="Ø"/>
            </a:pPr>
            <a:r>
              <a:rPr altLang="en-US" lang="en-US"/>
              <a:t>Urine bag</a:t>
            </a:r>
          </a:p>
          <a:p>
            <a:pPr indent="0" lvl="0" marL="0">
              <a:buFont typeface="Wingdings" pitchFamily="2" charset="2"/>
              <a:buChar char="Ø"/>
            </a:pPr>
            <a:r>
              <a:rPr altLang="en-US" lang="en-US"/>
              <a:t>Artery forceps</a:t>
            </a:r>
          </a:p>
          <a:p>
            <a:pPr indent="0" lvl="0" marL="0">
              <a:buFont typeface="Wingdings" pitchFamily="2" charset="2"/>
              <a:buChar char="Ø"/>
            </a:pPr>
            <a:r>
              <a:rPr altLang="en-US" lang="en-US"/>
              <a:t>Recording charts</a:t>
            </a:r>
          </a:p>
          <a:p>
            <a:pPr indent="0" lvl="0" marL="0"/>
            <a:endParaRPr altLang="en-US" lang="en-US"/>
          </a:p>
          <a:p>
            <a:pPr indent="0" lvl="0" marL="0">
              <a:buNone/>
            </a:pPr>
            <a:r>
              <a:rPr altLang="en-US" b="1" i="1" lang="en-US"/>
              <a:t>Bottom shelf</a:t>
            </a:r>
          </a:p>
          <a:p>
            <a:pPr indent="0" lvl="0" marL="0">
              <a:buFont typeface="Wingdings" pitchFamily="2" charset="2"/>
              <a:buChar char="Ø"/>
            </a:pPr>
            <a:r>
              <a:rPr altLang="en-US" lang="en-US"/>
              <a:t>Bucket </a:t>
            </a:r>
          </a:p>
        </p:txBody>
      </p:sp>
    </p:spTree>
  </p:cSld>
  <p:clrMapOvr>
    <a:masterClrMapping/>
  </p:clrMapOvr>
  <p:transition spd="slow" advClick="1">
    <p:wheel spokes="1"/>
  </p:transition>
</p:sld>
</file>

<file path=ppt/slides/slide789.xml><?xml version="1.0" encoding="utf-8"?>
<p:sld xmlns:a="http://schemas.openxmlformats.org/drawingml/2006/main" xmlns:r="http://schemas.openxmlformats.org/officeDocument/2006/relationships" xmlns:p="http://schemas.openxmlformats.org/presentationml/2006/main" showMasterSp="1">
  <p:cSld>
    <p:spTree>
      <p:nvGrpSpPr>
        <p:cNvPr id="1889" name=""/>
        <p:cNvGrpSpPr/>
        <p:nvPr/>
      </p:nvGrpSpPr>
      <p:grpSpPr>
        <a:xfrm rot="0">
          <a:off x="0" y="0"/>
          <a:ext cx="0" cy="0"/>
          <a:chOff x="0" y="0"/>
          <a:chExt cx="0" cy="0"/>
        </a:xfrm>
      </p:grpSpPr>
      <p:sp>
        <p:nvSpPr>
          <p:cNvPr id="1049680" name=""/>
          <p:cNvSpPr/>
          <p:nvPr>
            <p:ph sz="full" idx="1"/>
          </p:nvPr>
        </p:nvSpPr>
        <p:spPr>
          <a:xfrm rot="0">
            <a:off x="457200" y="685800"/>
            <a:ext cx="8229600" cy="56388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i="1" lang="en-US"/>
              <a:t>Steps</a:t>
            </a:r>
          </a:p>
          <a:p>
            <a:pPr indent="0" lvl="0" marL="0">
              <a:buFont typeface="Wingdings" pitchFamily="2" charset="2"/>
              <a:buChar char="Ø"/>
            </a:pPr>
            <a:r>
              <a:rPr altLang="en-US" lang="en-US"/>
              <a:t>Explain the procedure to the patient</a:t>
            </a:r>
          </a:p>
          <a:p>
            <a:pPr indent="0" lvl="0" marL="0">
              <a:buFont typeface="Wingdings" pitchFamily="2" charset="2"/>
              <a:buChar char="Ø"/>
            </a:pPr>
            <a:r>
              <a:rPr altLang="en-US" lang="en-US"/>
              <a:t>Wash hands and put on gloves</a:t>
            </a:r>
          </a:p>
          <a:p>
            <a:pPr indent="0" lvl="0" marL="0">
              <a:buFont typeface="Wingdings" pitchFamily="2" charset="2"/>
              <a:buChar char="Ø"/>
            </a:pPr>
            <a:r>
              <a:rPr altLang="en-US" lang="en-US"/>
              <a:t>Kink the catheter using the artery forceps</a:t>
            </a:r>
          </a:p>
          <a:p>
            <a:pPr indent="0" lvl="0" marL="0">
              <a:buFont typeface="Wingdings" pitchFamily="2" charset="2"/>
              <a:buChar char="Ø"/>
            </a:pPr>
            <a:r>
              <a:rPr altLang="en-US" lang="en-US"/>
              <a:t>Remove the new bag from its case</a:t>
            </a:r>
          </a:p>
          <a:p>
            <a:pPr indent="0" lvl="0" marL="0">
              <a:buFont typeface="Wingdings" pitchFamily="2" charset="2"/>
              <a:buChar char="Ø"/>
            </a:pPr>
            <a:r>
              <a:rPr altLang="en-US" lang="en-US"/>
              <a:t>Disconnect catheter from urine bag and place the bag in a bucket</a:t>
            </a:r>
          </a:p>
          <a:p>
            <a:pPr indent="0" lvl="0" marL="0">
              <a:buFont typeface="Wingdings" pitchFamily="2" charset="2"/>
              <a:buChar char="Ø"/>
            </a:pPr>
            <a:r>
              <a:rPr altLang="en-US" lang="en-US"/>
              <a:t>Fix the tubing of the new bag to the catheter and unclamp the catheter</a:t>
            </a:r>
          </a:p>
          <a:p>
            <a:pPr indent="0" lvl="0" marL="0">
              <a:buFont typeface="Wingdings" pitchFamily="2" charset="2"/>
              <a:buChar char="Ø"/>
            </a:pPr>
            <a:r>
              <a:rPr altLang="en-US" lang="en-US"/>
              <a:t>Secure the bag and leave the patient comfortable</a:t>
            </a:r>
          </a:p>
          <a:p>
            <a:pPr indent="0" lvl="0" marL="0">
              <a:buFont typeface="Wingdings" pitchFamily="2" charset="2"/>
              <a:buChar char="Ø"/>
            </a:pPr>
            <a:r>
              <a:rPr altLang="en-US" lang="en-US"/>
              <a:t>Dispose off the old bag after draining urine in the sluice</a:t>
            </a:r>
          </a:p>
        </p:txBody>
      </p:sp>
    </p:spTree>
  </p:cSld>
  <p:clrMapOvr>
    <a:masterClrMapping/>
  </p:clrMapOvr>
  <p:transition spd="slow" advClick="1">
    <p:wheel spokes="1"/>
  </p:transition>
</p:sld>
</file>

<file path=ppt/slides/slide79.xml><?xml version="1.0" encoding="utf-8"?>
<p:sld xmlns:a="http://schemas.openxmlformats.org/drawingml/2006/main" xmlns:r="http://schemas.openxmlformats.org/officeDocument/2006/relationships" xmlns:p="http://schemas.openxmlformats.org/presentationml/2006/main" showMasterSp="1">
  <p:cSld>
    <p:spTree>
      <p:nvGrpSpPr>
        <p:cNvPr id="1161" name=""/>
        <p:cNvGrpSpPr/>
        <p:nvPr/>
      </p:nvGrpSpPr>
      <p:grpSpPr>
        <a:xfrm rot="0">
          <a:off x="0" y="0"/>
          <a:ext cx="0" cy="0"/>
          <a:chOff x="0" y="0"/>
          <a:chExt cx="0" cy="0"/>
        </a:xfrm>
      </p:grpSpPr>
      <p:sp>
        <p:nvSpPr>
          <p:cNvPr id="1048694" name=""/>
          <p:cNvSpPr/>
          <p:nvPr>
            <p:ph type="title" sz="full" idx="0"/>
          </p:nvPr>
        </p:nvSpPr>
        <p:spPr>
          <a:xfrm rot="0">
            <a:off x="457200" y="274637"/>
            <a:ext cx="8229600" cy="1020762"/>
          </a:xfrm>
          <a:prstGeom prst="rect"/>
          <a:noFill/>
          <a:ln>
            <a:noFill/>
          </a:ln>
        </p:spPr>
        <p:txBody>
          <a:bodyPr anchor="b" bIns="0" lIns="0" rIns="0" tIns="45720" vert="horz"/>
          <a:lstStyle>
            <a:lvl1pPr algn="l" fontAlgn="base" indent="0" latinLnBrk="1" marL="0" rtl="0">
              <a:lnSpc>
                <a:spcPct val="100000"/>
              </a:lnSpc>
              <a:spcBef>
                <a:spcPct val="0"/>
              </a:spcBef>
              <a:spcAft>
                <a:spcPct val="0"/>
              </a:spcAft>
              <a:buFontTx/>
              <a:buNone/>
              <a:defRPr baseline="0" b="0" sz="5000" i="0" u="none">
                <a:solidFill>
                  <a:schemeClr val="lt2"/>
                </a:solidFill>
                <a:latin typeface="Calibri" pitchFamily="34" charset="0"/>
                <a:sym typeface="Calibri" pitchFamily="34" charset="0"/>
              </a:defRPr>
            </a:lvl1pPr>
          </a:lstStyle>
          <a:p>
            <a:pPr eaLnBrk="1" hangingPunct="1" latinLnBrk="1" lvl="0"/>
            <a:r>
              <a:rPr altLang="en-US" b="1" sz="4800" lang="en-US"/>
              <a:t>PROFESSIONAL ORGANIZATIONS</a:t>
            </a:r>
          </a:p>
        </p:txBody>
      </p:sp>
      <p:sp>
        <p:nvSpPr>
          <p:cNvPr id="1048695" name=""/>
          <p:cNvSpPr/>
          <p:nvPr>
            <p:ph sz="full" idx="1"/>
          </p:nvPr>
        </p:nvSpPr>
        <p:spPr>
          <a:xfrm rot="0">
            <a:off x="457200" y="2209800"/>
            <a:ext cx="8229600" cy="41148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eaLnBrk="1" hangingPunct="1" indent="0" latinLnBrk="1" lvl="0" marL="0">
              <a:buClr>
                <a:srgbClr val="DE6C36"/>
              </a:buClr>
              <a:buNone/>
            </a:pPr>
            <a:r>
              <a:rPr altLang="en-US" lang="en-US"/>
              <a:t>Nurses in Kenya are members of the following professional organizations:</a:t>
            </a:r>
          </a:p>
          <a:p>
            <a:pPr eaLnBrk="1" hangingPunct="1" indent="0" latinLnBrk="1" lvl="0" marL="0">
              <a:buClr>
                <a:srgbClr val="DE6C36"/>
              </a:buClr>
              <a:buNone/>
            </a:pPr>
            <a:endParaRPr altLang="en-US" lang="en-US"/>
          </a:p>
          <a:p>
            <a:pPr eaLnBrk="1" hangingPunct="1" indent="0" latinLnBrk="1" lvl="0" marL="0">
              <a:buClr>
                <a:srgbClr val="DE6C36"/>
              </a:buClr>
              <a:buFont typeface="Wingdings" pitchFamily="2" charset="2"/>
              <a:buChar char="Ø"/>
            </a:pPr>
            <a:r>
              <a:rPr altLang="en-US" lang="en-US"/>
              <a:t>National Nurses Association of Kenya (NNAK</a:t>
            </a:r>
            <a:r>
              <a:rPr altLang="en-US" lang="en-US"/>
              <a:t>)</a:t>
            </a:r>
          </a:p>
          <a:p>
            <a:pPr eaLnBrk="1" hangingPunct="1" indent="0" latinLnBrk="1" lvl="0" marL="0">
              <a:buClr>
                <a:srgbClr val="DE6C36"/>
              </a:buClr>
              <a:buNone/>
            </a:pPr>
            <a:endParaRPr altLang="en-US" lang="en-US"/>
          </a:p>
          <a:p>
            <a:pPr eaLnBrk="1" hangingPunct="1" indent="0" latinLnBrk="1" lvl="0" marL="0">
              <a:buClr>
                <a:srgbClr val="DE6C36"/>
              </a:buClr>
              <a:buFont typeface="Wingdings" pitchFamily="2" charset="2"/>
              <a:buChar char="Ø"/>
            </a:pPr>
            <a:r>
              <a:rPr altLang="en-US" lang="en-US"/>
              <a:t>Nursing Council of Kenya (NCK)</a:t>
            </a:r>
          </a:p>
          <a:p>
            <a:pPr eaLnBrk="1" hangingPunct="1" indent="0" latinLnBrk="1" lvl="0" marL="0">
              <a:buClr>
                <a:srgbClr val="DE6C36"/>
              </a:buClr>
              <a:buFont typeface="Wingdings" pitchFamily="2" charset="2"/>
              <a:buChar char="Ø"/>
            </a:pPr>
            <a:endParaRPr altLang="en-US" lang="en-US"/>
          </a:p>
          <a:p>
            <a:pPr eaLnBrk="1" hangingPunct="1" indent="0" latinLnBrk="1" lvl="0" marL="0">
              <a:buClr>
                <a:srgbClr val="DE6C36"/>
              </a:buClr>
              <a:buFont typeface="Wingdings" pitchFamily="2" charset="2"/>
              <a:buChar char="Ø"/>
            </a:pPr>
            <a:endParaRPr altLang="en-US" lang="en-US"/>
          </a:p>
        </p:txBody>
      </p:sp>
    </p:spTree>
  </p:cSld>
  <p:clrMapOvr>
    <a:masterClrMapping/>
  </p:clrMapOvr>
  <p:transition spd="slow" advClick="1">
    <p:wheel spokes="1"/>
  </p:transition>
  <p:timing/>
</p:sld>
</file>

<file path=ppt/slides/slide790.xml><?xml version="1.0" encoding="utf-8"?>
<p:sld xmlns:a="http://schemas.openxmlformats.org/drawingml/2006/main" xmlns:r="http://schemas.openxmlformats.org/officeDocument/2006/relationships" xmlns:p="http://schemas.openxmlformats.org/presentationml/2006/main" showMasterSp="1">
  <p:cSld>
    <p:spTree>
      <p:nvGrpSpPr>
        <p:cNvPr id="1890" name=""/>
        <p:cNvGrpSpPr/>
        <p:nvPr/>
      </p:nvGrpSpPr>
      <p:grpSpPr>
        <a:xfrm rot="0">
          <a:off x="0" y="0"/>
          <a:ext cx="0" cy="0"/>
          <a:chOff x="0" y="0"/>
          <a:chExt cx="0" cy="0"/>
        </a:xfrm>
      </p:grpSpPr>
      <p:sp>
        <p:nvSpPr>
          <p:cNvPr id="1049681" name=""/>
          <p:cNvSpPr/>
          <p:nvPr>
            <p:ph sz="full" idx="1"/>
          </p:nvPr>
        </p:nvSpPr>
        <p:spPr>
          <a:xfrm rot="0">
            <a:off x="457200" y="762000"/>
            <a:ext cx="8229600" cy="55626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algn="ctr" indent="0" lvl="0" marL="0">
              <a:buNone/>
            </a:pPr>
            <a:r>
              <a:rPr altLang="en-US" b="1" lang="en-US"/>
              <a:t>Removal of Indwelling Catheter</a:t>
            </a:r>
          </a:p>
          <a:p>
            <a:pPr indent="0" lvl="0" marL="0">
              <a:buNone/>
            </a:pPr>
            <a:r>
              <a:rPr altLang="en-US" b="1" i="1" lang="en-US"/>
              <a:t>Requirements</a:t>
            </a:r>
          </a:p>
          <a:p>
            <a:pPr indent="0" lvl="0" marL="0">
              <a:buFont typeface="Wingdings" pitchFamily="2" charset="2"/>
              <a:buChar char="Ø"/>
            </a:pPr>
            <a:r>
              <a:rPr altLang="en-US" lang="en-US"/>
              <a:t>Gloves</a:t>
            </a:r>
          </a:p>
          <a:p>
            <a:pPr indent="0" lvl="0" marL="0">
              <a:buFont typeface="Wingdings" pitchFamily="2" charset="2"/>
              <a:buChar char="Ø"/>
            </a:pPr>
            <a:r>
              <a:rPr altLang="en-US" lang="en-US"/>
              <a:t>Swabs</a:t>
            </a:r>
          </a:p>
          <a:p>
            <a:pPr indent="0" lvl="0" marL="0">
              <a:buFont typeface="Wingdings" pitchFamily="2" charset="2"/>
              <a:buChar char="Ø"/>
            </a:pPr>
            <a:r>
              <a:rPr altLang="en-US" lang="en-US"/>
              <a:t>Bucket</a:t>
            </a:r>
          </a:p>
          <a:p>
            <a:pPr indent="0" lvl="0" marL="0">
              <a:buFont typeface="Wingdings" pitchFamily="2" charset="2"/>
              <a:buChar char="Ø"/>
            </a:pPr>
            <a:r>
              <a:rPr altLang="en-US" lang="en-US"/>
              <a:t>20 cc syringe</a:t>
            </a:r>
          </a:p>
          <a:p>
            <a:pPr indent="0" lvl="0" marL="0">
              <a:buFont typeface="Wingdings" pitchFamily="2" charset="2"/>
              <a:buChar char="Ø"/>
            </a:pPr>
            <a:r>
              <a:rPr altLang="en-US" lang="en-US"/>
              <a:t>Mackintosh and draw sheet</a:t>
            </a:r>
          </a:p>
          <a:p>
            <a:pPr indent="0" lvl="0" marL="0">
              <a:buNone/>
            </a:pPr>
            <a:r>
              <a:rPr altLang="en-US" b="1" i="1" lang="en-US"/>
              <a:t>Steps </a:t>
            </a:r>
          </a:p>
          <a:p>
            <a:pPr indent="0" lvl="0" marL="0">
              <a:buFont typeface="Wingdings" pitchFamily="2" charset="2"/>
              <a:buChar char="Ø"/>
            </a:pPr>
            <a:r>
              <a:rPr altLang="en-US" lang="en-US"/>
              <a:t>Explain the procedure to the patient</a:t>
            </a:r>
          </a:p>
          <a:p>
            <a:pPr indent="0" lvl="0" marL="0">
              <a:buFont typeface="Wingdings" pitchFamily="2" charset="2"/>
              <a:buChar char="Ø"/>
            </a:pPr>
            <a:r>
              <a:rPr altLang="en-US" lang="en-US"/>
              <a:t>Place mackintosh and draw sheet under buttocks of the patients</a:t>
            </a:r>
          </a:p>
          <a:p>
            <a:pPr indent="0" lvl="0" marL="0">
              <a:buNone/>
            </a:pPr>
            <a:endParaRPr altLang="en-US" lang="en-US"/>
          </a:p>
        </p:txBody>
      </p:sp>
    </p:spTree>
  </p:cSld>
  <p:clrMapOvr>
    <a:masterClrMapping/>
  </p:clrMapOvr>
  <p:transition spd="slow" advClick="1">
    <p:wheel spokes="1"/>
  </p:transition>
</p:sld>
</file>

<file path=ppt/slides/slide791.xml><?xml version="1.0" encoding="utf-8"?>
<p:sld xmlns:a="http://schemas.openxmlformats.org/drawingml/2006/main" xmlns:r="http://schemas.openxmlformats.org/officeDocument/2006/relationships" xmlns:p="http://schemas.openxmlformats.org/presentationml/2006/main" showMasterSp="1">
  <p:cSld>
    <p:spTree>
      <p:nvGrpSpPr>
        <p:cNvPr id="1891" name=""/>
        <p:cNvGrpSpPr/>
        <p:nvPr/>
      </p:nvGrpSpPr>
      <p:grpSpPr>
        <a:xfrm rot="0">
          <a:off x="0" y="0"/>
          <a:ext cx="0" cy="0"/>
          <a:chOff x="0" y="0"/>
          <a:chExt cx="0" cy="0"/>
        </a:xfrm>
      </p:grpSpPr>
      <p:sp>
        <p:nvSpPr>
          <p:cNvPr id="1049682" name=""/>
          <p:cNvSpPr/>
          <p:nvPr>
            <p:ph sz="full" idx="1"/>
          </p:nvPr>
        </p:nvSpPr>
        <p:spPr>
          <a:xfrm rot="0">
            <a:off x="457200" y="1219200"/>
            <a:ext cx="8229600" cy="51054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lvl="0">
              <a:buFont typeface="Wingdings" pitchFamily="2" charset="2"/>
              <a:buChar char="Ø"/>
            </a:pPr>
            <a:r>
              <a:rPr altLang="en-US" lang="en-US"/>
              <a:t>Remove adhesives anchoring the catheter</a:t>
            </a:r>
          </a:p>
          <a:p>
            <a:pPr lvl="0">
              <a:buFont typeface="Wingdings" pitchFamily="2" charset="2"/>
              <a:buChar char="Ø"/>
            </a:pPr>
            <a:r>
              <a:rPr altLang="en-US" lang="en-US"/>
              <a:t>Using syringe, gently draw solution from the balloon to deflate it</a:t>
            </a:r>
          </a:p>
          <a:p>
            <a:pPr lvl="0">
              <a:buFont typeface="Wingdings" pitchFamily="2" charset="2"/>
              <a:buChar char="Ø"/>
            </a:pPr>
            <a:r>
              <a:rPr altLang="en-US" lang="en-US"/>
              <a:t>Remove catheter gently and inspect for completeness and put it in the bucket</a:t>
            </a:r>
          </a:p>
          <a:p>
            <a:pPr lvl="0">
              <a:buFont typeface="Wingdings" pitchFamily="2" charset="2"/>
              <a:buChar char="Ø"/>
            </a:pPr>
            <a:r>
              <a:rPr altLang="en-US" lang="en-US"/>
              <a:t>Dry the perineum and leave the patient comfortable</a:t>
            </a:r>
          </a:p>
          <a:p>
            <a:pPr lvl="0">
              <a:buFont typeface="Wingdings" pitchFamily="2" charset="2"/>
              <a:buChar char="Ø"/>
            </a:pPr>
            <a:r>
              <a:rPr altLang="en-US" lang="en-US"/>
              <a:t>Drain the urine in the sluice and dispose the catheter + the bag</a:t>
            </a:r>
          </a:p>
          <a:p>
            <a:pPr lvl="0">
              <a:buFont typeface="Wingdings" pitchFamily="2" charset="2"/>
              <a:buChar char="Ø"/>
            </a:pPr>
            <a:r>
              <a:rPr altLang="en-US" lang="en-US"/>
              <a:t>Document </a:t>
            </a:r>
          </a:p>
          <a:p>
            <a:pPr lvl="0">
              <a:buFont typeface="Wingdings" pitchFamily="2" charset="2"/>
              <a:buChar char="Ø"/>
            </a:pPr>
            <a:endParaRPr altLang="en-US" lang="en-US"/>
          </a:p>
        </p:txBody>
      </p:sp>
    </p:spTree>
  </p:cSld>
  <p:clrMapOvr>
    <a:masterClrMapping/>
  </p:clrMapOvr>
  <p:transition spd="slow" advClick="1">
    <p:wheel spokes="1"/>
  </p:transition>
</p:sld>
</file>

<file path=ppt/slides/slide792.xml><?xml version="1.0" encoding="utf-8"?>
<p:sld xmlns:a="http://schemas.openxmlformats.org/drawingml/2006/main" xmlns:r="http://schemas.openxmlformats.org/officeDocument/2006/relationships" xmlns:p="http://schemas.openxmlformats.org/presentationml/2006/main" showMasterSp="1">
  <p:cSld>
    <p:spTree>
      <p:nvGrpSpPr>
        <p:cNvPr id="1892" name=""/>
        <p:cNvGrpSpPr/>
        <p:nvPr/>
      </p:nvGrpSpPr>
      <p:grpSpPr>
        <a:xfrm rot="0">
          <a:off x="0" y="0"/>
          <a:ext cx="0" cy="0"/>
          <a:chOff x="0" y="0"/>
          <a:chExt cx="0" cy="0"/>
        </a:xfrm>
      </p:grpSpPr>
      <p:sp>
        <p:nvSpPr>
          <p:cNvPr id="1049683" name=""/>
          <p:cNvSpPr/>
          <p:nvPr>
            <p:ph sz="full" idx="1"/>
          </p:nvPr>
        </p:nvSpPr>
        <p:spPr>
          <a:xfrm rot="0">
            <a:off x="457200" y="990600"/>
            <a:ext cx="8229600" cy="53340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algn="ctr" indent="0" lvl="0" marL="0">
              <a:buNone/>
            </a:pPr>
            <a:r>
              <a:rPr altLang="en-US" b="1" lang="en-US"/>
              <a:t>Draining Urine Bags</a:t>
            </a:r>
          </a:p>
          <a:p>
            <a:pPr indent="0" lvl="0" marL="0">
              <a:buFont typeface="Wingdings" pitchFamily="2" charset="2"/>
              <a:buChar char="Ø"/>
            </a:pPr>
            <a:r>
              <a:rPr altLang="en-US" lang="en-US"/>
              <a:t>Place the bucket below the outlet of the bag valve and drain by opening the valve</a:t>
            </a:r>
          </a:p>
          <a:p>
            <a:pPr indent="0" lvl="0" marL="0">
              <a:buNone/>
            </a:pPr>
            <a:endParaRPr altLang="en-US" lang="en-US"/>
          </a:p>
          <a:p>
            <a:pPr indent="0" lvl="0" marL="0">
              <a:buFont typeface="Wingdings" pitchFamily="2" charset="2"/>
              <a:buChar char="Ø"/>
            </a:pPr>
            <a:r>
              <a:rPr altLang="en-US" lang="en-US"/>
              <a:t>Close the valve, measure the urine and record</a:t>
            </a:r>
          </a:p>
          <a:p>
            <a:pPr indent="0" lvl="0" marL="0">
              <a:buNone/>
            </a:pPr>
            <a:endParaRPr altLang="en-US" lang="en-US"/>
          </a:p>
          <a:p>
            <a:pPr indent="0" lvl="0" marL="0">
              <a:buFont typeface="Wingdings" pitchFamily="2" charset="2"/>
              <a:buChar char="Ø"/>
            </a:pPr>
            <a:r>
              <a:rPr altLang="en-US" lang="en-US"/>
              <a:t>Return the bag to its position</a:t>
            </a:r>
          </a:p>
          <a:p>
            <a:pPr indent="0" lvl="0" marL="0">
              <a:buFont typeface="Wingdings" pitchFamily="2" charset="2"/>
              <a:buChar char="Ø"/>
            </a:pPr>
            <a:endParaRPr altLang="en-US" lang="en-US"/>
          </a:p>
        </p:txBody>
      </p:sp>
    </p:spTree>
  </p:cSld>
  <p:clrMapOvr>
    <a:masterClrMapping/>
  </p:clrMapOvr>
  <p:transition spd="slow" advClick="1">
    <p:wheel spokes="1"/>
  </p:transition>
  <p:timing/>
</p:sld>
</file>

<file path=ppt/slides/slide793.xml><?xml version="1.0" encoding="utf-8"?>
<p:sld xmlns:a="http://schemas.openxmlformats.org/drawingml/2006/main" xmlns:r="http://schemas.openxmlformats.org/officeDocument/2006/relationships" xmlns:p="http://schemas.openxmlformats.org/presentationml/2006/main" showMasterSp="1">
  <p:cSld>
    <p:spTree>
      <p:nvGrpSpPr>
        <p:cNvPr id="1893" name=""/>
        <p:cNvGrpSpPr/>
        <p:nvPr/>
      </p:nvGrpSpPr>
      <p:grpSpPr>
        <a:xfrm rot="0">
          <a:off x="0" y="0"/>
          <a:ext cx="0" cy="0"/>
          <a:chOff x="0" y="0"/>
          <a:chExt cx="0" cy="0"/>
        </a:xfrm>
      </p:grpSpPr>
      <p:sp>
        <p:nvSpPr>
          <p:cNvPr id="1049684" name=""/>
          <p:cNvSpPr/>
          <p:nvPr>
            <p:ph sz="full" idx="1"/>
          </p:nvPr>
        </p:nvSpPr>
        <p:spPr>
          <a:xfrm rot="0">
            <a:off x="457200" y="914400"/>
            <a:ext cx="8229600" cy="54102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algn="ctr" indent="0" lvl="0" marL="0">
              <a:buNone/>
            </a:pPr>
            <a:r>
              <a:rPr altLang="en-US" b="1" lang="en-US"/>
              <a:t>Measuring Residual Urine</a:t>
            </a:r>
          </a:p>
          <a:p>
            <a:pPr indent="0" lvl="0" marL="0">
              <a:buFont typeface="Wingdings" pitchFamily="2" charset="2"/>
              <a:buChar char="Ø"/>
            </a:pPr>
            <a:r>
              <a:rPr altLang="en-US" lang="en-US"/>
              <a:t>Residual urine  is urine remaining in the bladder at the end of micturition, as in cases of prostatic obstruction or bladder atony.</a:t>
            </a:r>
          </a:p>
          <a:p>
            <a:pPr indent="0" lvl="0" marL="0">
              <a:buNone/>
            </a:pPr>
            <a:endParaRPr altLang="en-US" lang="en-US"/>
          </a:p>
          <a:p>
            <a:pPr indent="0" lvl="0" marL="0">
              <a:buFont typeface="Wingdings" pitchFamily="2" charset="2"/>
              <a:buChar char="Ø"/>
            </a:pPr>
            <a:r>
              <a:rPr altLang="en-US" lang="en-US"/>
              <a:t>Determined by passing a catheter into the bladder immediately after a patient voids</a:t>
            </a:r>
          </a:p>
          <a:p>
            <a:pPr indent="0" lvl="0" marL="0">
              <a:buNone/>
            </a:pPr>
            <a:endParaRPr altLang="en-US" lang="en-US"/>
          </a:p>
          <a:p>
            <a:pPr indent="0" lvl="0" marL="0">
              <a:buFont typeface="Wingdings" pitchFamily="2" charset="2"/>
              <a:buChar char="Ø"/>
            </a:pPr>
            <a:r>
              <a:rPr altLang="en-US" lang="en-US"/>
              <a:t>A post-void residual urine greater than 50 ml is a significant amount of urine and increases the potential for recurring urinary tract infections.</a:t>
            </a:r>
          </a:p>
          <a:p>
            <a:pPr indent="0" lvl="0" marL="0">
              <a:buFont typeface="Wingdings" pitchFamily="2" charset="2"/>
              <a:buChar char="Ø"/>
            </a:pPr>
            <a:endParaRPr altLang="en-US" lang="en-US"/>
          </a:p>
          <a:p>
            <a:pPr indent="0" lvl="0" marL="0"/>
            <a:endParaRPr altLang="en-US" lang="en-US"/>
          </a:p>
        </p:txBody>
      </p:sp>
    </p:spTree>
  </p:cSld>
  <p:clrMapOvr>
    <a:masterClrMapping/>
  </p:clrMapOvr>
  <p:transition spd="slow" advClick="1">
    <p:wheel spokes="1"/>
  </p:transition>
  <p:timing/>
</p:sld>
</file>

<file path=ppt/slides/slide794.xml><?xml version="1.0" encoding="utf-8"?>
<p:sld xmlns:a="http://schemas.openxmlformats.org/drawingml/2006/main" xmlns:r="http://schemas.openxmlformats.org/officeDocument/2006/relationships" xmlns:p="http://schemas.openxmlformats.org/presentationml/2006/main" showMasterSp="1">
  <p:cSld>
    <p:spTree>
      <p:nvGrpSpPr>
        <p:cNvPr id="1894" name=""/>
        <p:cNvGrpSpPr/>
        <p:nvPr/>
      </p:nvGrpSpPr>
      <p:grpSpPr>
        <a:xfrm rot="0">
          <a:off x="0" y="0"/>
          <a:ext cx="0" cy="0"/>
          <a:chOff x="0" y="0"/>
          <a:chExt cx="0" cy="0"/>
        </a:xfrm>
      </p:grpSpPr>
      <p:sp>
        <p:nvSpPr>
          <p:cNvPr id="1049685" name=""/>
          <p:cNvSpPr/>
          <p:nvPr>
            <p:ph sz="full" idx="1"/>
          </p:nvPr>
        </p:nvSpPr>
        <p:spPr>
          <a:xfrm rot="0">
            <a:off x="457200" y="1219200"/>
            <a:ext cx="8229600" cy="51054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algn="ctr" indent="0" lvl="0" marL="0">
              <a:buNone/>
            </a:pPr>
            <a:r>
              <a:rPr altLang="en-US" b="1" lang="en-US"/>
              <a:t>Bladder Training</a:t>
            </a:r>
          </a:p>
          <a:p>
            <a:pPr indent="0" lvl="0" marL="0">
              <a:buFont typeface="Wingdings" pitchFamily="2" charset="2"/>
              <a:buChar char="Ø"/>
            </a:pPr>
            <a:r>
              <a:rPr altLang="en-US" lang="en-US"/>
              <a:t>Involves training or enabling the bladder to hold urine normally in case of incontinence after prolonged catheterization</a:t>
            </a:r>
          </a:p>
          <a:p>
            <a:pPr indent="0" lvl="0" marL="0">
              <a:buNone/>
            </a:pPr>
            <a:endParaRPr altLang="en-US" lang="en-US"/>
          </a:p>
          <a:p>
            <a:pPr indent="0" lvl="0" marL="0">
              <a:buFont typeface="Wingdings" pitchFamily="2" charset="2"/>
              <a:buChar char="Ø"/>
            </a:pPr>
            <a:r>
              <a:rPr altLang="en-US" lang="en-US"/>
              <a:t>The catheter is clamped using artery forceps and is unclamped at regular intervals</a:t>
            </a:r>
          </a:p>
        </p:txBody>
      </p:sp>
    </p:spTree>
  </p:cSld>
  <p:clrMapOvr>
    <a:masterClrMapping/>
  </p:clrMapOvr>
  <p:transition spd="slow" advClick="1">
    <p:wheel spokes="1"/>
  </p:transition>
  <p:timing/>
</p:sld>
</file>

<file path=ppt/slides/slide795.xml><?xml version="1.0" encoding="utf-8"?>
<p:sld xmlns:a="http://schemas.openxmlformats.org/drawingml/2006/main" xmlns:r="http://schemas.openxmlformats.org/officeDocument/2006/relationships" xmlns:p="http://schemas.openxmlformats.org/presentationml/2006/main" showMasterSp="1">
  <p:cSld>
    <p:spTree>
      <p:nvGrpSpPr>
        <p:cNvPr id="1895" name=""/>
        <p:cNvGrpSpPr/>
        <p:nvPr/>
      </p:nvGrpSpPr>
      <p:grpSpPr>
        <a:xfrm rot="0">
          <a:off x="0" y="0"/>
          <a:ext cx="0" cy="0"/>
          <a:chOff x="0" y="0"/>
          <a:chExt cx="0" cy="0"/>
        </a:xfrm>
      </p:grpSpPr>
      <p:sp>
        <p:nvSpPr>
          <p:cNvPr id="1049686" name=""/>
          <p:cNvSpPr/>
          <p:nvPr>
            <p:ph sz="full" idx="1"/>
          </p:nvPr>
        </p:nvSpPr>
        <p:spPr>
          <a:xfrm rot="0">
            <a:off x="457200" y="1219200"/>
            <a:ext cx="8229600" cy="51054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algn="ctr" indent="0" lvl="0" marL="0">
              <a:buNone/>
            </a:pPr>
            <a:r>
              <a:rPr altLang="en-US" b="1" lang="en-US"/>
              <a:t>Complications of Catheterization</a:t>
            </a:r>
          </a:p>
          <a:p>
            <a:pPr indent="0" lvl="0" marL="0">
              <a:buFont typeface="Wingdings" pitchFamily="2" charset="2"/>
              <a:buChar char="Ø"/>
            </a:pPr>
            <a:r>
              <a:rPr altLang="en-US" lang="en-US"/>
              <a:t>Infection</a:t>
            </a:r>
          </a:p>
          <a:p>
            <a:pPr indent="0" lvl="0" marL="0">
              <a:buFont typeface="Wingdings" pitchFamily="2" charset="2"/>
              <a:buChar char="Ø"/>
            </a:pPr>
            <a:r>
              <a:rPr altLang="en-US" lang="en-US"/>
              <a:t>Psychological trauma </a:t>
            </a:r>
          </a:p>
          <a:p>
            <a:pPr indent="0" lvl="0" marL="0">
              <a:buFont typeface="Wingdings" pitchFamily="2" charset="2"/>
              <a:buChar char="Ø"/>
            </a:pPr>
            <a:r>
              <a:rPr altLang="en-US" lang="en-US"/>
              <a:t>Physical trauma</a:t>
            </a:r>
          </a:p>
          <a:p>
            <a:pPr indent="0" lvl="0" marL="0">
              <a:buFont typeface="Wingdings" pitchFamily="2" charset="2"/>
              <a:buChar char="Ø"/>
            </a:pPr>
            <a:r>
              <a:rPr altLang="en-US" lang="en-US"/>
              <a:t>Discomfort</a:t>
            </a:r>
          </a:p>
          <a:p>
            <a:pPr indent="0" lvl="0" marL="0">
              <a:buFont typeface="Wingdings" pitchFamily="2" charset="2"/>
              <a:buChar char="Ø"/>
            </a:pPr>
            <a:r>
              <a:rPr altLang="en-US" lang="en-US"/>
              <a:t>Urine incontinence</a:t>
            </a:r>
          </a:p>
          <a:p>
            <a:pPr indent="0" lvl="0" marL="0">
              <a:buFont typeface="Wingdings" pitchFamily="2" charset="2"/>
              <a:buChar char="Ø"/>
            </a:pPr>
            <a:r>
              <a:rPr altLang="en-US" lang="en-US"/>
              <a:t>Renal failure incase of catheter blockage</a:t>
            </a:r>
          </a:p>
        </p:txBody>
      </p:sp>
    </p:spTree>
  </p:cSld>
  <p:clrMapOvr>
    <a:masterClrMapping/>
  </p:clrMapOvr>
  <p:transition spd="slow" advClick="1">
    <p:wheel spokes="1"/>
  </p:transition>
  <p:timing/>
</p:sld>
</file>

<file path=ppt/slides/slide796.xml><?xml version="1.0" encoding="utf-8"?>
<p:sld xmlns:a="http://schemas.openxmlformats.org/drawingml/2006/main" xmlns:r="http://schemas.openxmlformats.org/officeDocument/2006/relationships" xmlns:p="http://schemas.openxmlformats.org/presentationml/2006/main" showMasterSp="1">
  <p:cSld>
    <p:spTree>
      <p:nvGrpSpPr>
        <p:cNvPr id="1896" name=""/>
        <p:cNvGrpSpPr/>
        <p:nvPr/>
      </p:nvGrpSpPr>
      <p:grpSpPr>
        <a:xfrm rot="0">
          <a:off x="0" y="0"/>
          <a:ext cx="0" cy="0"/>
          <a:chOff x="0" y="0"/>
          <a:chExt cx="0" cy="0"/>
        </a:xfrm>
      </p:grpSpPr>
      <p:sp>
        <p:nvSpPr>
          <p:cNvPr id="1049687" name=""/>
          <p:cNvSpPr/>
          <p:nvPr>
            <p:ph sz="full" idx="1"/>
          </p:nvPr>
        </p:nvSpPr>
        <p:spPr>
          <a:xfrm rot="0">
            <a:off x="457200" y="1935162"/>
            <a:ext cx="8229600" cy="4389437"/>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algn="ctr" indent="0" lvl="0" marL="0">
              <a:buNone/>
            </a:pPr>
            <a:r>
              <a:rPr altLang="en-US" b="1" lang="en-US"/>
              <a:t>ASSIGNMENT</a:t>
            </a:r>
          </a:p>
          <a:p>
            <a:pPr indent="0" lvl="0" marL="0">
              <a:buNone/>
            </a:pPr>
            <a:r>
              <a:rPr altLang="en-US" lang="en-US"/>
              <a:t>Get the procedure of Bladder irrigation from the KMTC procedure manual page 215</a:t>
            </a:r>
          </a:p>
        </p:txBody>
      </p:sp>
    </p:spTree>
  </p:cSld>
  <p:clrMapOvr>
    <a:masterClrMapping/>
  </p:clrMapOvr>
  <p:transition spd="slow" advClick="1">
    <p:wheel spokes="1"/>
  </p:transition>
  <p:timing/>
</p:sld>
</file>

<file path=ppt/slides/slide797.xml><?xml version="1.0" encoding="utf-8"?>
<p:sld xmlns:a="http://schemas.openxmlformats.org/drawingml/2006/main" xmlns:r="http://schemas.openxmlformats.org/officeDocument/2006/relationships" xmlns:p="http://schemas.openxmlformats.org/presentationml/2006/main" showMasterSp="1">
  <p:cSld>
    <p:spTree>
      <p:nvGrpSpPr>
        <p:cNvPr id="1897" name=""/>
        <p:cNvGrpSpPr/>
        <p:nvPr/>
      </p:nvGrpSpPr>
      <p:grpSpPr>
        <a:xfrm rot="0">
          <a:off x="0" y="0"/>
          <a:ext cx="0" cy="0"/>
          <a:chOff x="0" y="0"/>
          <a:chExt cx="0" cy="0"/>
        </a:xfrm>
      </p:grpSpPr>
      <p:sp>
        <p:nvSpPr>
          <p:cNvPr id="1049688" name=""/>
          <p:cNvSpPr/>
          <p:nvPr>
            <p:ph sz="full" idx="1"/>
          </p:nvPr>
        </p:nvSpPr>
        <p:spPr>
          <a:xfrm rot="0">
            <a:off x="457200" y="685800"/>
            <a:ext cx="8229600" cy="56388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algn="ctr" indent="0" lvl="0" marL="0">
              <a:buNone/>
            </a:pPr>
            <a:r>
              <a:rPr altLang="en-US" b="1" lang="en-US"/>
              <a:t>Bladder Irrigation/Washout Procedure</a:t>
            </a:r>
          </a:p>
          <a:p>
            <a:pPr indent="0" lvl="0" marL="0">
              <a:buNone/>
            </a:pPr>
            <a:r>
              <a:rPr altLang="en-US" lang="en-US"/>
              <a:t>Indicated in bladder inflammation or infection</a:t>
            </a:r>
          </a:p>
          <a:p>
            <a:pPr indent="0" lvl="0" marL="0">
              <a:buNone/>
            </a:pPr>
            <a:r>
              <a:rPr altLang="en-US" b="1" i="1" lang="en-US"/>
              <a:t>Requirements</a:t>
            </a:r>
          </a:p>
          <a:p>
            <a:pPr indent="0" lvl="0" marL="0">
              <a:buNone/>
            </a:pPr>
            <a:r>
              <a:rPr altLang="en-US" lang="en-US"/>
              <a:t>A clean Trolley arranged a follows</a:t>
            </a:r>
          </a:p>
          <a:p>
            <a:pPr indent="0" lvl="0" marL="0">
              <a:buNone/>
            </a:pPr>
            <a:r>
              <a:rPr altLang="en-US" b="1" i="1" lang="en-US"/>
              <a:t>Top Shelf</a:t>
            </a:r>
          </a:p>
          <a:p>
            <a:pPr indent="0" lvl="0" marL="0">
              <a:buNone/>
            </a:pPr>
            <a:r>
              <a:rPr altLang="en-US" lang="en-US"/>
              <a:t>Sterile Catheterization tray with:</a:t>
            </a:r>
          </a:p>
          <a:p>
            <a:pPr indent="0" lvl="0" marL="0">
              <a:buFont typeface="Wingdings" pitchFamily="2" charset="2"/>
              <a:buChar char="§"/>
            </a:pPr>
            <a:r>
              <a:rPr altLang="en-US" lang="en-US"/>
              <a:t>Larger bowl</a:t>
            </a:r>
          </a:p>
          <a:p>
            <a:pPr indent="0" lvl="0" marL="0">
              <a:buFont typeface="Wingdings" pitchFamily="2" charset="2"/>
              <a:buChar char="§"/>
            </a:pPr>
            <a:r>
              <a:rPr altLang="en-US" lang="en-US"/>
              <a:t>Mackintosh</a:t>
            </a:r>
          </a:p>
          <a:p>
            <a:pPr indent="0" lvl="0" marL="0">
              <a:buFont typeface="Wingdings" pitchFamily="2" charset="2"/>
              <a:buChar char="§"/>
            </a:pPr>
            <a:r>
              <a:rPr altLang="en-US" lang="en-US"/>
              <a:t>Dressing towel</a:t>
            </a:r>
          </a:p>
          <a:p>
            <a:pPr indent="0" lvl="0" marL="0">
              <a:buFont typeface="Wingdings" pitchFamily="2" charset="2"/>
              <a:buChar char="§"/>
            </a:pPr>
            <a:r>
              <a:rPr altLang="en-US" lang="en-US"/>
              <a:t>Spigot</a:t>
            </a:r>
          </a:p>
          <a:p>
            <a:pPr indent="0" lvl="0" marL="0">
              <a:buFont typeface="Wingdings" pitchFamily="2" charset="2"/>
              <a:buChar char="§"/>
            </a:pPr>
            <a:r>
              <a:rPr altLang="en-US" lang="en-US"/>
              <a:t>Graduated jug</a:t>
            </a:r>
          </a:p>
          <a:p>
            <a:pPr indent="0" lvl="0" marL="0">
              <a:buFont typeface="Wingdings" pitchFamily="2" charset="2"/>
              <a:buChar char="§"/>
            </a:pPr>
            <a:r>
              <a:rPr altLang="en-US" lang="en-US"/>
              <a:t>Small hand towel</a:t>
            </a:r>
          </a:p>
          <a:p>
            <a:pPr indent="0" lvl="0" marL="0">
              <a:buFont typeface="Wingdings" pitchFamily="2" charset="2"/>
              <a:buChar char="§"/>
            </a:pPr>
            <a:endParaRPr altLang="en-US" lang="en-US"/>
          </a:p>
        </p:txBody>
      </p:sp>
    </p:spTree>
  </p:cSld>
  <p:clrMapOvr>
    <a:masterClrMapping/>
  </p:clrMapOvr>
  <p:transition spd="slow" advClick="1">
    <p:wheel spokes="1"/>
  </p:transition>
  <p:timing/>
</p:sld>
</file>

<file path=ppt/slides/slide798.xml><?xml version="1.0" encoding="utf-8"?>
<p:sld xmlns:a="http://schemas.openxmlformats.org/drawingml/2006/main" xmlns:r="http://schemas.openxmlformats.org/officeDocument/2006/relationships" xmlns:p="http://schemas.openxmlformats.org/presentationml/2006/main" showMasterSp="1">
  <p:cSld>
    <p:spTree>
      <p:nvGrpSpPr>
        <p:cNvPr id="1898" name=""/>
        <p:cNvGrpSpPr/>
        <p:nvPr/>
      </p:nvGrpSpPr>
      <p:grpSpPr>
        <a:xfrm rot="0">
          <a:off x="0" y="0"/>
          <a:ext cx="0" cy="0"/>
          <a:chOff x="0" y="0"/>
          <a:chExt cx="0" cy="0"/>
        </a:xfrm>
      </p:grpSpPr>
      <p:sp>
        <p:nvSpPr>
          <p:cNvPr id="1049689" name=""/>
          <p:cNvSpPr/>
          <p:nvPr>
            <p:ph sz="full" idx="1"/>
          </p:nvPr>
        </p:nvSpPr>
        <p:spPr>
          <a:xfrm rot="0">
            <a:off x="457200" y="990600"/>
            <a:ext cx="8229600" cy="53340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lvl="0">
              <a:buFont typeface="Wingdings" pitchFamily="2" charset="2"/>
              <a:buChar char="§"/>
            </a:pPr>
            <a:r>
              <a:rPr altLang="en-US" lang="en-US"/>
              <a:t>A pair of gloves</a:t>
            </a:r>
          </a:p>
          <a:p>
            <a:pPr lvl="0">
              <a:buFont typeface="Wingdings" pitchFamily="2" charset="2"/>
              <a:buChar char="§"/>
            </a:pPr>
            <a:r>
              <a:rPr altLang="en-US" lang="en-US"/>
              <a:t>Large kidney dish</a:t>
            </a:r>
          </a:p>
          <a:p>
            <a:pPr lvl="0">
              <a:buFont typeface="Wingdings" pitchFamily="2" charset="2"/>
              <a:buChar char="§"/>
            </a:pPr>
            <a:r>
              <a:rPr altLang="en-US" lang="en-US"/>
              <a:t>3 way indwelling catheter</a:t>
            </a:r>
          </a:p>
          <a:p>
            <a:pPr lvl="0">
              <a:buFont typeface="Wingdings" pitchFamily="2" charset="2"/>
              <a:buChar char="§"/>
            </a:pPr>
            <a:r>
              <a:rPr altLang="en-US" lang="en-US"/>
              <a:t>2 way indwelling catheter</a:t>
            </a:r>
          </a:p>
          <a:p>
            <a:pPr lvl="0">
              <a:buNone/>
            </a:pPr>
            <a:r>
              <a:rPr altLang="en-US" b="1" i="1" lang="en-US"/>
              <a:t>Bottom Shelf</a:t>
            </a:r>
          </a:p>
          <a:p>
            <a:pPr lvl="0">
              <a:buFont typeface="Wingdings" pitchFamily="2" charset="2"/>
              <a:buChar char="§"/>
            </a:pPr>
            <a:r>
              <a:rPr altLang="en-US" lang="en-US"/>
              <a:t>Medication additives if ordered</a:t>
            </a:r>
          </a:p>
          <a:p>
            <a:pPr lvl="0">
              <a:buFont typeface="Wingdings" pitchFamily="2" charset="2"/>
              <a:buChar char="§"/>
            </a:pPr>
            <a:r>
              <a:rPr altLang="en-US" lang="en-US"/>
              <a:t>A pair of clean gloves</a:t>
            </a:r>
          </a:p>
          <a:p>
            <a:pPr lvl="0">
              <a:buFont typeface="Wingdings" pitchFamily="2" charset="2"/>
              <a:buChar char="§"/>
            </a:pPr>
            <a:r>
              <a:rPr altLang="en-US" lang="en-US"/>
              <a:t>Urine bag</a:t>
            </a:r>
          </a:p>
          <a:p>
            <a:pPr lvl="0">
              <a:buFont typeface="Wingdings" pitchFamily="2" charset="2"/>
              <a:buChar char="§"/>
            </a:pPr>
            <a:r>
              <a:rPr altLang="en-US" lang="en-US"/>
              <a:t>Basin of warm water</a:t>
            </a:r>
          </a:p>
          <a:p>
            <a:pPr lvl="0">
              <a:buFont typeface="Wingdings" pitchFamily="2" charset="2"/>
              <a:buChar char="§"/>
            </a:pPr>
            <a:r>
              <a:rPr altLang="en-US" lang="en-US"/>
              <a:t>Soap </a:t>
            </a:r>
          </a:p>
          <a:p>
            <a:pPr lvl="0">
              <a:buFont typeface="Wingdings" pitchFamily="2" charset="2"/>
              <a:buChar char="§"/>
            </a:pPr>
            <a:r>
              <a:rPr altLang="en-US" lang="en-US"/>
              <a:t>Flannel/wash cloth</a:t>
            </a:r>
          </a:p>
        </p:txBody>
      </p:sp>
    </p:spTree>
  </p:cSld>
  <p:clrMapOvr>
    <a:masterClrMapping/>
  </p:clrMapOvr>
  <p:transition spd="slow" advClick="1">
    <p:wheel spokes="1"/>
  </p:transition>
  <p:timing/>
</p:sld>
</file>

<file path=ppt/slides/slide799.xml><?xml version="1.0" encoding="utf-8"?>
<p:sld xmlns:a="http://schemas.openxmlformats.org/drawingml/2006/main" xmlns:r="http://schemas.openxmlformats.org/officeDocument/2006/relationships" xmlns:p="http://schemas.openxmlformats.org/presentationml/2006/main" showMasterSp="1">
  <p:cSld>
    <p:spTree>
      <p:nvGrpSpPr>
        <p:cNvPr id="1899" name=""/>
        <p:cNvGrpSpPr/>
        <p:nvPr/>
      </p:nvGrpSpPr>
      <p:grpSpPr>
        <a:xfrm rot="0">
          <a:off x="0" y="0"/>
          <a:ext cx="0" cy="0"/>
          <a:chOff x="0" y="0"/>
          <a:chExt cx="0" cy="0"/>
        </a:xfrm>
      </p:grpSpPr>
      <p:sp>
        <p:nvSpPr>
          <p:cNvPr id="1049690" name=""/>
          <p:cNvSpPr/>
          <p:nvPr>
            <p:ph sz="full" idx="1"/>
          </p:nvPr>
        </p:nvSpPr>
        <p:spPr>
          <a:xfrm rot="0">
            <a:off x="457200" y="1066800"/>
            <a:ext cx="8229600" cy="52578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lvl="0">
              <a:buFont typeface="Wingdings" pitchFamily="2" charset="2"/>
              <a:buChar char="§"/>
            </a:pPr>
            <a:r>
              <a:rPr altLang="en-US" lang="en-US"/>
              <a:t>Bath towel</a:t>
            </a:r>
          </a:p>
          <a:p>
            <a:pPr lvl="0">
              <a:buFont typeface="Wingdings" pitchFamily="2" charset="2"/>
              <a:buChar char="§"/>
            </a:pPr>
            <a:r>
              <a:rPr altLang="en-US" lang="en-US"/>
              <a:t>Mackintosh</a:t>
            </a:r>
          </a:p>
          <a:p>
            <a:pPr lvl="0">
              <a:buFont typeface="Wingdings" pitchFamily="2" charset="2"/>
              <a:buChar char="§"/>
            </a:pPr>
            <a:r>
              <a:rPr altLang="en-US" lang="en-US"/>
              <a:t>Draw sheet</a:t>
            </a:r>
          </a:p>
          <a:p>
            <a:pPr lvl="0">
              <a:buFont typeface="Wingdings" pitchFamily="2" charset="2"/>
              <a:buChar char="§"/>
            </a:pPr>
            <a:r>
              <a:rPr altLang="en-US" lang="en-US"/>
              <a:t>Betadine or  Hibitane</a:t>
            </a:r>
          </a:p>
          <a:p>
            <a:pPr lvl="0">
              <a:buFont typeface="Wingdings" pitchFamily="2" charset="2"/>
              <a:buChar char="§"/>
            </a:pPr>
            <a:r>
              <a:rPr altLang="en-US" lang="en-US"/>
              <a:t>The ordered solution for irrigation</a:t>
            </a:r>
          </a:p>
          <a:p>
            <a:pPr lvl="0">
              <a:buFont typeface="Wingdings" pitchFamily="2" charset="2"/>
              <a:buChar char="§"/>
            </a:pPr>
            <a:r>
              <a:rPr altLang="en-US" lang="en-US"/>
              <a:t>Strapping</a:t>
            </a:r>
          </a:p>
          <a:p>
            <a:pPr lvl="0">
              <a:buFont typeface="Wingdings" pitchFamily="2" charset="2"/>
              <a:buChar char="§"/>
            </a:pPr>
            <a:r>
              <a:rPr altLang="en-US" lang="en-US"/>
              <a:t>Receiver and used swabs</a:t>
            </a:r>
          </a:p>
          <a:p>
            <a:pPr lvl="0">
              <a:buFont typeface="Wingdings" pitchFamily="2" charset="2"/>
              <a:buChar char="§"/>
            </a:pPr>
            <a:r>
              <a:rPr altLang="en-US" lang="en-US"/>
              <a:t>Receiver with decontaminant for used equipment</a:t>
            </a:r>
          </a:p>
        </p:txBody>
      </p:sp>
    </p:spTree>
  </p:cSld>
  <p:clrMapOvr>
    <a:masterClrMapping/>
  </p:clrMapOvr>
  <p:transition spd="slow" advClick="1">
    <p:wheel spokes="1"/>
  </p:transition>
  <p:timing/>
</p:sld>
</file>

<file path=ppt/slides/slide8.xml><?xml version="1.0" encoding="utf-8"?>
<p:sld xmlns:a="http://schemas.openxmlformats.org/drawingml/2006/main" xmlns:r="http://schemas.openxmlformats.org/officeDocument/2006/relationships" xmlns:p="http://schemas.openxmlformats.org/presentationml/2006/main" showMasterSp="1">
  <p:cSld>
    <p:spTree>
      <p:nvGrpSpPr>
        <p:cNvPr id="1090" name=""/>
        <p:cNvGrpSpPr/>
        <p:nvPr/>
      </p:nvGrpSpPr>
      <p:grpSpPr>
        <a:xfrm rot="0">
          <a:off x="0" y="0"/>
          <a:ext cx="0" cy="0"/>
          <a:chOff x="0" y="0"/>
          <a:chExt cx="0" cy="0"/>
        </a:xfrm>
      </p:grpSpPr>
      <p:sp>
        <p:nvSpPr>
          <p:cNvPr id="1048606" name=""/>
          <p:cNvSpPr/>
          <p:nvPr>
            <p:ph sz="full" idx="1"/>
          </p:nvPr>
        </p:nvSpPr>
        <p:spPr>
          <a:xfrm rot="0">
            <a:off x="457200" y="914400"/>
            <a:ext cx="8229600" cy="54102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eaLnBrk="1" hangingPunct="1" latinLnBrk="1" lvl="0">
              <a:buFont typeface="Wingdings" pitchFamily="2" charset="2"/>
              <a:buChar char="Ø"/>
            </a:pPr>
            <a:r>
              <a:rPr altLang="en-US" lang="en-US"/>
              <a:t>Wound dressing – Principles of wound dressing; Types of dressing material; Importance and procedure of wound dressing</a:t>
            </a:r>
          </a:p>
          <a:p>
            <a:pPr eaLnBrk="1" hangingPunct="1" latinLnBrk="1" lvl="0">
              <a:buFont typeface="Wingdings" pitchFamily="2" charset="2"/>
              <a:buChar char="Ø"/>
            </a:pPr>
            <a:r>
              <a:rPr altLang="en-US" lang="en-US"/>
              <a:t>Management of incisions and drainages – Types of sutures; clips</a:t>
            </a:r>
          </a:p>
          <a:p>
            <a:pPr eaLnBrk="1" hangingPunct="1" latinLnBrk="1" lvl="0">
              <a:buFont typeface="Wingdings" pitchFamily="2" charset="2"/>
              <a:buChar char="Ø"/>
            </a:pPr>
            <a:r>
              <a:rPr altLang="en-US" lang="en-US"/>
              <a:t>Body Hygiene – Bed bath; Top tailing; Assisted birth; Oral and Hair care; Prevention of pressure sores </a:t>
            </a:r>
          </a:p>
          <a:p>
            <a:pPr eaLnBrk="1" hangingPunct="1" latinLnBrk="1" lvl="0">
              <a:buFont typeface="Wingdings" pitchFamily="2" charset="2"/>
              <a:buChar char="Ø"/>
            </a:pPr>
            <a:r>
              <a:rPr altLang="en-US" lang="en-US"/>
              <a:t>Oxygen administration – Procedure; Complications</a:t>
            </a:r>
          </a:p>
          <a:p>
            <a:pPr eaLnBrk="1" hangingPunct="1" latinLnBrk="1" lvl="0">
              <a:buFont typeface="Wingdings" pitchFamily="2" charset="2"/>
              <a:buChar char="Ø"/>
            </a:pPr>
            <a:r>
              <a:rPr altLang="en-US" lang="en-US"/>
              <a:t>Operative Nursing – Types of operation, Pre – operative, Intraoperative and Post – operative care</a:t>
            </a:r>
          </a:p>
          <a:p>
            <a:pPr eaLnBrk="1" hangingPunct="1" latinLnBrk="1" lvl="0">
              <a:buFont typeface="Wingdings" pitchFamily="2" charset="2"/>
              <a:buChar char="Ø"/>
            </a:pPr>
            <a:endParaRPr altLang="en-US" lang="en-US"/>
          </a:p>
          <a:p>
            <a:pPr eaLnBrk="1" hangingPunct="1" latinLnBrk="1" lvl="0"/>
            <a:endParaRPr altLang="en-US" lang="en-US"/>
          </a:p>
          <a:p>
            <a:pPr eaLnBrk="1" hangingPunct="1" latinLnBrk="1" lvl="0"/>
            <a:endParaRPr altLang="en-US" lang="en-US"/>
          </a:p>
        </p:txBody>
      </p:sp>
    </p:spTree>
  </p:cSld>
  <p:clrMapOvr>
    <a:masterClrMapping/>
  </p:clrMapOvr>
  <p:transition spd="slow" advClick="1">
    <p:wheel spokes="1"/>
  </p:transition>
  <p:timing/>
</p:sld>
</file>

<file path=ppt/slides/slide80.xml><?xml version="1.0" encoding="utf-8"?>
<p:sld xmlns:a="http://schemas.openxmlformats.org/drawingml/2006/main" xmlns:r="http://schemas.openxmlformats.org/officeDocument/2006/relationships" xmlns:p="http://schemas.openxmlformats.org/presentationml/2006/main" showMasterSp="1">
  <p:cSld>
    <p:spTree>
      <p:nvGrpSpPr>
        <p:cNvPr id="1162" name=""/>
        <p:cNvGrpSpPr/>
        <p:nvPr/>
      </p:nvGrpSpPr>
      <p:grpSpPr>
        <a:xfrm rot="0">
          <a:off x="0" y="0"/>
          <a:ext cx="0" cy="0"/>
          <a:chOff x="0" y="0"/>
          <a:chExt cx="0" cy="0"/>
        </a:xfrm>
      </p:grpSpPr>
      <p:sp>
        <p:nvSpPr>
          <p:cNvPr id="1048696" name=""/>
          <p:cNvSpPr/>
          <p:nvPr>
            <p:ph type="title" sz="full" idx="0"/>
          </p:nvPr>
        </p:nvSpPr>
        <p:spPr>
          <a:xfrm rot="0">
            <a:off x="457200" y="381000"/>
            <a:ext cx="8229600" cy="1466850"/>
          </a:xfrm>
          <a:prstGeom prst="rect"/>
          <a:noFill/>
          <a:ln>
            <a:noFill/>
          </a:ln>
        </p:spPr>
        <p:txBody>
          <a:bodyPr anchor="b" bIns="0" lIns="0" rIns="0" tIns="45720" vert="horz"/>
          <a:lstStyle>
            <a:lvl1pPr algn="l" fontAlgn="base" indent="0" latinLnBrk="1" marL="0" rtl="0">
              <a:lnSpc>
                <a:spcPct val="100000"/>
              </a:lnSpc>
              <a:spcBef>
                <a:spcPct val="0"/>
              </a:spcBef>
              <a:spcAft>
                <a:spcPct val="0"/>
              </a:spcAft>
              <a:buFontTx/>
              <a:buNone/>
              <a:defRPr baseline="0" b="0" sz="5000" i="0" u="none">
                <a:solidFill>
                  <a:schemeClr val="lt2"/>
                </a:solidFill>
                <a:latin typeface="Calibri" pitchFamily="34" charset="0"/>
                <a:sym typeface="Calibri" pitchFamily="34" charset="0"/>
              </a:defRPr>
            </a:lvl1pPr>
          </a:lstStyle>
          <a:p>
            <a:pPr lvl="0"/>
            <a:r>
              <a:rPr altLang="en-US" b="1" sz="4800" lang="en-US"/>
              <a:t>National Nurses Association of Kenya (NNAK)</a:t>
            </a:r>
          </a:p>
        </p:txBody>
      </p:sp>
      <p:sp>
        <p:nvSpPr>
          <p:cNvPr id="1048697" name=""/>
          <p:cNvSpPr/>
          <p:nvPr>
            <p:ph sz="full" idx="1"/>
          </p:nvPr>
        </p:nvSpPr>
        <p:spPr>
          <a:xfrm rot="0">
            <a:off x="457200" y="1935162"/>
            <a:ext cx="8229600" cy="4389437"/>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lvl="0">
              <a:buFont typeface="Wingdings" pitchFamily="2" charset="2"/>
              <a:buChar char="Ø"/>
            </a:pPr>
            <a:r>
              <a:rPr altLang="en-US" lang="en-US"/>
              <a:t>It is a professional association for nurses, which is registered by the Registrar of Societies as a welfare association.</a:t>
            </a:r>
          </a:p>
          <a:p>
            <a:pPr lvl="0">
              <a:buFont typeface="Wingdings" pitchFamily="2" charset="2"/>
              <a:buChar char="Ø"/>
            </a:pPr>
            <a:r>
              <a:rPr altLang="en-US" lang="en-US"/>
              <a:t>Membership of NNAK is open to all nurses who are either registered or enrolled by the Nursing Council of Kenya. Student nurses can join as associate members.</a:t>
            </a:r>
          </a:p>
          <a:p>
            <a:pPr lvl="0">
              <a:buNone/>
            </a:pPr>
            <a:r>
              <a:rPr altLang="en-US" b="1" lang="en-US"/>
              <a:t>Organization</a:t>
            </a:r>
          </a:p>
          <a:p>
            <a:pPr lvl="0">
              <a:buFont typeface="Wingdings" pitchFamily="2" charset="2"/>
              <a:buChar char="Ø"/>
            </a:pPr>
            <a:r>
              <a:rPr altLang="en-US" lang="en-US"/>
              <a:t>It has branches in all provinces. </a:t>
            </a:r>
          </a:p>
          <a:p>
            <a:pPr lvl="0">
              <a:buFont typeface="Wingdings" pitchFamily="2" charset="2"/>
              <a:buChar char="Ø"/>
            </a:pPr>
            <a:r>
              <a:rPr altLang="en-US" lang="en-US"/>
              <a:t>Members in each branch elect a Branch Chairman, Secretary and Treasurer.</a:t>
            </a:r>
          </a:p>
          <a:p>
            <a:pPr lvl="0">
              <a:buFont typeface="Wingdings" pitchFamily="2" charset="2"/>
              <a:buChar char="Ø"/>
            </a:pPr>
            <a:endParaRPr altLang="en-US" lang="en-US"/>
          </a:p>
        </p:txBody>
      </p:sp>
    </p:spTree>
  </p:cSld>
  <p:clrMapOvr>
    <a:masterClrMapping/>
  </p:clrMapOvr>
  <p:transition spd="slow" advClick="1">
    <p:wheel spokes="1"/>
  </p:transition>
  <p:timing/>
</p:sld>
</file>

<file path=ppt/slides/slide800.xml><?xml version="1.0" encoding="utf-8"?>
<p:sld xmlns:a="http://schemas.openxmlformats.org/drawingml/2006/main" xmlns:r="http://schemas.openxmlformats.org/officeDocument/2006/relationships" xmlns:p="http://schemas.openxmlformats.org/presentationml/2006/main" showMasterSp="1">
  <p:cSld>
    <p:spTree>
      <p:nvGrpSpPr>
        <p:cNvPr id="1900" name=""/>
        <p:cNvGrpSpPr/>
        <p:nvPr/>
      </p:nvGrpSpPr>
      <p:grpSpPr>
        <a:xfrm rot="0">
          <a:off x="0" y="0"/>
          <a:ext cx="0" cy="0"/>
          <a:chOff x="0" y="0"/>
          <a:chExt cx="0" cy="0"/>
        </a:xfrm>
      </p:grpSpPr>
      <p:sp>
        <p:nvSpPr>
          <p:cNvPr id="1049691" name=""/>
          <p:cNvSpPr/>
          <p:nvPr>
            <p:ph sz="full" idx="1"/>
          </p:nvPr>
        </p:nvSpPr>
        <p:spPr>
          <a:xfrm rot="0">
            <a:off x="457200" y="838200"/>
            <a:ext cx="8229600" cy="54864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i="1" lang="en-US"/>
              <a:t>Steps</a:t>
            </a:r>
          </a:p>
          <a:p>
            <a:pPr indent="0" lvl="0" marL="0">
              <a:buFont typeface="Wingdings" pitchFamily="2" charset="2"/>
              <a:buChar char="Ø"/>
            </a:pPr>
            <a:r>
              <a:rPr altLang="en-US" lang="en-US"/>
              <a:t>Clean and disinfect the trolley</a:t>
            </a:r>
          </a:p>
          <a:p>
            <a:pPr indent="0" lvl="0" marL="0">
              <a:buFont typeface="Wingdings" pitchFamily="2" charset="2"/>
              <a:buChar char="Ø"/>
            </a:pPr>
            <a:r>
              <a:rPr altLang="en-US" lang="en-US"/>
              <a:t>Arrange items appropriately on the trolley</a:t>
            </a:r>
          </a:p>
          <a:p>
            <a:pPr indent="0" lvl="0" marL="0">
              <a:buFont typeface="Wingdings" pitchFamily="2" charset="2"/>
              <a:buChar char="Ø"/>
            </a:pPr>
            <a:r>
              <a:rPr altLang="en-US" lang="en-US"/>
              <a:t>Explain the procedure to the patient</a:t>
            </a:r>
          </a:p>
          <a:p>
            <a:pPr indent="0" lvl="0" marL="0">
              <a:buFont typeface="Wingdings" pitchFamily="2" charset="2"/>
              <a:buChar char="Ø"/>
            </a:pPr>
            <a:r>
              <a:rPr altLang="en-US" lang="en-US"/>
              <a:t>Provide privacy</a:t>
            </a:r>
          </a:p>
          <a:p>
            <a:pPr indent="0" lvl="0" marL="0">
              <a:buFont typeface="Wingdings" pitchFamily="2" charset="2"/>
              <a:buChar char="Ø"/>
            </a:pPr>
            <a:r>
              <a:rPr altLang="en-US" lang="en-US"/>
              <a:t>Wash hands and glove</a:t>
            </a:r>
          </a:p>
          <a:p>
            <a:pPr indent="0" lvl="0" marL="0">
              <a:buFont typeface="Wingdings" pitchFamily="2" charset="2"/>
              <a:buChar char="Ø"/>
            </a:pPr>
            <a:r>
              <a:rPr altLang="en-US" lang="en-US"/>
              <a:t>If catheter is not already in situ, then perform the catheterization </a:t>
            </a:r>
          </a:p>
          <a:p>
            <a:pPr indent="0" lvl="0" marL="0">
              <a:buFont typeface="Wingdings" pitchFamily="2" charset="2"/>
              <a:buChar char="Ø"/>
            </a:pPr>
            <a:r>
              <a:rPr altLang="en-US" lang="en-US"/>
              <a:t>Remove catheter – tip – syringe cap and place it in the sterile tray</a:t>
            </a:r>
          </a:p>
          <a:p>
            <a:pPr indent="0" lvl="0" marL="0">
              <a:buFont typeface="Wingdings" pitchFamily="2" charset="2"/>
              <a:buChar char="Ø"/>
            </a:pPr>
            <a:r>
              <a:rPr altLang="en-US" lang="en-US"/>
              <a:t>Ask the assistant to pour irrigation solution into the bowl</a:t>
            </a:r>
          </a:p>
        </p:txBody>
      </p:sp>
    </p:spTree>
  </p:cSld>
  <p:clrMapOvr>
    <a:masterClrMapping/>
  </p:clrMapOvr>
  <p:transition spd="slow" advClick="1">
    <p:wheel spokes="1"/>
  </p:transition>
  <p:timing/>
</p:sld>
</file>

<file path=ppt/slides/slide801.xml><?xml version="1.0" encoding="utf-8"?>
<p:sld xmlns:a="http://schemas.openxmlformats.org/drawingml/2006/main" xmlns:r="http://schemas.openxmlformats.org/officeDocument/2006/relationships" xmlns:p="http://schemas.openxmlformats.org/presentationml/2006/main" showMasterSp="1">
  <p:cSld>
    <p:spTree>
      <p:nvGrpSpPr>
        <p:cNvPr id="1901" name=""/>
        <p:cNvGrpSpPr/>
        <p:nvPr/>
      </p:nvGrpSpPr>
      <p:grpSpPr>
        <a:xfrm rot="0">
          <a:off x="0" y="0"/>
          <a:ext cx="0" cy="0"/>
          <a:chOff x="0" y="0"/>
          <a:chExt cx="0" cy="0"/>
        </a:xfrm>
      </p:grpSpPr>
      <p:sp>
        <p:nvSpPr>
          <p:cNvPr id="1049692" name=""/>
          <p:cNvSpPr/>
          <p:nvPr>
            <p:ph sz="full" idx="1"/>
          </p:nvPr>
        </p:nvSpPr>
        <p:spPr>
          <a:xfrm rot="0">
            <a:off x="457200" y="762000"/>
            <a:ext cx="8229600" cy="55626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lvl="0">
              <a:buFont typeface="Wingdings" pitchFamily="2" charset="2"/>
              <a:buChar char="Ø"/>
            </a:pPr>
            <a:r>
              <a:rPr altLang="en-US" lang="en-US"/>
              <a:t>Fill the catheter tip syringe with the solution</a:t>
            </a:r>
          </a:p>
          <a:p>
            <a:pPr lvl="0">
              <a:buFont typeface="Wingdings" pitchFamily="2" charset="2"/>
              <a:buChar char="Ø"/>
            </a:pPr>
            <a:r>
              <a:rPr altLang="en-US" lang="en-US"/>
              <a:t>Insert tip securely into the catheter</a:t>
            </a:r>
          </a:p>
          <a:p>
            <a:pPr lvl="0">
              <a:buFont typeface="Wingdings" pitchFamily="2" charset="2"/>
              <a:buChar char="Ø"/>
            </a:pPr>
            <a:r>
              <a:rPr altLang="en-US" lang="en-US"/>
              <a:t>Slowly infuse irrigation into the catheter until full amount of ordered fluid has been infused or until patient says he/she can not tolerate additional fluid infusion</a:t>
            </a:r>
          </a:p>
          <a:p>
            <a:pPr lvl="0">
              <a:buFont typeface="Wingdings" pitchFamily="2" charset="2"/>
              <a:buChar char="Ø"/>
            </a:pPr>
            <a:r>
              <a:rPr altLang="en-US" lang="en-US"/>
              <a:t>Clamp catheter by bending end above syringe tip and remove syringe to let fluid flow into the kidney dish</a:t>
            </a:r>
          </a:p>
          <a:p>
            <a:pPr lvl="0">
              <a:buFont typeface="Wingdings" pitchFamily="2" charset="2"/>
              <a:buChar char="Ø"/>
            </a:pPr>
            <a:r>
              <a:rPr altLang="en-US" lang="en-US"/>
              <a:t>Disinfect the catheter end with Betadine (or available anti – microbial agent)</a:t>
            </a:r>
          </a:p>
          <a:p>
            <a:pPr lvl="0">
              <a:buFont typeface="Wingdings" pitchFamily="2" charset="2"/>
              <a:buChar char="Ø"/>
            </a:pPr>
            <a:r>
              <a:rPr altLang="en-US" lang="en-US"/>
              <a:t>Block the catheter with a sterile spigot or attach urine bag as necessary</a:t>
            </a:r>
          </a:p>
        </p:txBody>
      </p:sp>
    </p:spTree>
  </p:cSld>
  <p:clrMapOvr>
    <a:masterClrMapping/>
  </p:clrMapOvr>
  <p:transition spd="slow" advClick="1">
    <p:wheel spokes="1"/>
  </p:transition>
  <p:timing/>
</p:sld>
</file>

<file path=ppt/slides/slide802.xml><?xml version="1.0" encoding="utf-8"?>
<p:sld xmlns:a="http://schemas.openxmlformats.org/drawingml/2006/main" xmlns:r="http://schemas.openxmlformats.org/officeDocument/2006/relationships" xmlns:p="http://schemas.openxmlformats.org/presentationml/2006/main" showMasterSp="1">
  <p:cSld>
    <p:spTree>
      <p:nvGrpSpPr>
        <p:cNvPr id="1902" name=""/>
        <p:cNvGrpSpPr/>
        <p:nvPr/>
      </p:nvGrpSpPr>
      <p:grpSpPr>
        <a:xfrm rot="0">
          <a:off x="0" y="0"/>
          <a:ext cx="0" cy="0"/>
          <a:chOff x="0" y="0"/>
          <a:chExt cx="0" cy="0"/>
        </a:xfrm>
      </p:grpSpPr>
      <p:sp>
        <p:nvSpPr>
          <p:cNvPr id="1049693" name=""/>
          <p:cNvSpPr/>
          <p:nvPr>
            <p:ph sz="full" idx="1"/>
          </p:nvPr>
        </p:nvSpPr>
        <p:spPr>
          <a:xfrm rot="0">
            <a:off x="457200" y="1371600"/>
            <a:ext cx="8229600" cy="49530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i="1" lang="en-US"/>
              <a:t>Note:</a:t>
            </a:r>
            <a:r>
              <a:rPr altLang="en-US" lang="en-US"/>
              <a:t> If spigotted, open after every five minutes, to let fluid flow into the kidney dish and clamp end with Betadine</a:t>
            </a:r>
          </a:p>
          <a:p>
            <a:pPr indent="0" lvl="0" marL="0">
              <a:buNone/>
            </a:pPr>
            <a:endParaRPr altLang="en-US" lang="en-US"/>
          </a:p>
          <a:p>
            <a:pPr indent="0" lvl="0" marL="0">
              <a:buFont typeface="Wingdings" pitchFamily="2" charset="2"/>
              <a:buChar char="Ø"/>
            </a:pPr>
            <a:r>
              <a:rPr altLang="en-US" lang="en-US"/>
              <a:t>Repeat irrigation as frequently as ordered</a:t>
            </a:r>
          </a:p>
          <a:p>
            <a:pPr indent="0" lvl="0" marL="0">
              <a:buFont typeface="Wingdings" pitchFamily="2" charset="2"/>
              <a:buChar char="Ø"/>
            </a:pPr>
            <a:r>
              <a:rPr altLang="en-US" lang="en-US"/>
              <a:t>Clear equipment and leave the patient comfortable</a:t>
            </a:r>
          </a:p>
          <a:p>
            <a:pPr indent="0" lvl="0" marL="0">
              <a:buFont typeface="Wingdings" pitchFamily="2" charset="2"/>
              <a:buChar char="Ø"/>
            </a:pPr>
            <a:r>
              <a:rPr altLang="en-US" lang="en-US"/>
              <a:t>Record and report</a:t>
            </a:r>
          </a:p>
        </p:txBody>
      </p:sp>
    </p:spTree>
  </p:cSld>
  <p:clrMapOvr>
    <a:masterClrMapping/>
  </p:clrMapOvr>
  <p:transition spd="slow" advClick="1">
    <p:wheel spokes="1"/>
  </p:transition>
  <p:timing/>
</p:sld>
</file>

<file path=ppt/slides/slide803.xml><?xml version="1.0" encoding="utf-8"?>
<p:sld xmlns:a="http://schemas.openxmlformats.org/drawingml/2006/main" xmlns:r="http://schemas.openxmlformats.org/officeDocument/2006/relationships" xmlns:p="http://schemas.openxmlformats.org/presentationml/2006/main" showMasterSp="1">
  <p:cSld>
    <p:spTree>
      <p:nvGrpSpPr>
        <p:cNvPr id="1903" name=""/>
        <p:cNvGrpSpPr/>
        <p:nvPr/>
      </p:nvGrpSpPr>
      <p:grpSpPr>
        <a:xfrm rot="0">
          <a:off x="0" y="0"/>
          <a:ext cx="0" cy="0"/>
          <a:chOff x="0" y="0"/>
          <a:chExt cx="0" cy="0"/>
        </a:xfrm>
      </p:grpSpPr>
      <p:pic>
        <p:nvPicPr>
          <p:cNvPr id="2097227" name=""/>
          <p:cNvPicPr>
            <a:picLocks/>
          </p:cNvPicPr>
          <p:nvPr>
            <p:ph type="title" sz="full" idx="0"/>
          </p:nvPr>
        </p:nvPicPr>
        <p:blipFill>
          <a:blip xmlns:r="http://schemas.openxmlformats.org/officeDocument/2006/relationships" r:embed="rId1"/>
          <a:srcRect l="0" t="0" r="0" b="0"/>
          <a:stretch>
            <a:fillRect/>
          </a:stretch>
        </p:blipFill>
        <p:spPr>
          <a:xfrm rot="0">
            <a:off x="530225" y="1725612"/>
            <a:ext cx="7785100" cy="2144712"/>
          </a:xfrm>
          <a:prstGeom prst="rect"/>
          <a:noFill/>
          <a:ln>
            <a:noFill/>
          </a:ln>
        </p:spPr>
      </p:pic>
    </p:spTree>
  </p:cSld>
  <p:clrMapOvr>
    <a:masterClrMapping/>
  </p:clrMapOvr>
  <p:transition spd="slow" advClick="1">
    <p:wheel spokes="1"/>
  </p:transition>
  <p:timing/>
</p:sld>
</file>

<file path=ppt/slides/slide804.xml><?xml version="1.0" encoding="utf-8"?>
<p:sld xmlns:a="http://schemas.openxmlformats.org/drawingml/2006/main" xmlns:r="http://schemas.openxmlformats.org/officeDocument/2006/relationships" xmlns:p="http://schemas.openxmlformats.org/presentationml/2006/main" showMasterSp="1">
  <p:cSld>
    <p:spTree>
      <p:nvGrpSpPr>
        <p:cNvPr id="1904" name=""/>
        <p:cNvGrpSpPr/>
        <p:nvPr/>
      </p:nvGrpSpPr>
      <p:grpSpPr>
        <a:xfrm rot="0">
          <a:off x="0" y="0"/>
          <a:ext cx="0" cy="0"/>
          <a:chOff x="0" y="0"/>
          <a:chExt cx="0" cy="0"/>
        </a:xfrm>
      </p:grpSpPr>
      <p:sp>
        <p:nvSpPr>
          <p:cNvPr id="1049694" name=""/>
          <p:cNvSpPr/>
          <p:nvPr>
            <p:ph sz="full" idx="1"/>
          </p:nvPr>
        </p:nvSpPr>
        <p:spPr>
          <a:xfrm rot="0">
            <a:off x="457200" y="1295400"/>
            <a:ext cx="8229600" cy="50292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lang="en-US"/>
              <a:t>GIVING BED PANS AND URINALS</a:t>
            </a:r>
          </a:p>
          <a:p>
            <a:pPr indent="0" lvl="0" marL="0">
              <a:buFont typeface="Wingdings" pitchFamily="2" charset="2"/>
              <a:buChar char="Ø"/>
            </a:pPr>
            <a:r>
              <a:rPr altLang="en-US" lang="en-US"/>
              <a:t>Thy are given to patients whenever thy need them</a:t>
            </a:r>
          </a:p>
          <a:p>
            <a:pPr indent="0" lvl="0" marL="0">
              <a:buFont typeface="Wingdings" pitchFamily="2" charset="2"/>
              <a:buChar char="Ø"/>
            </a:pPr>
            <a:r>
              <a:rPr altLang="en-US" lang="en-US"/>
              <a:t>In some wards e.g. orthopedics, bed pan rounds are carried out mostly after meals</a:t>
            </a:r>
          </a:p>
          <a:p>
            <a:pPr indent="0" lvl="0" marL="0">
              <a:buFont typeface="Wingdings" pitchFamily="2" charset="2"/>
              <a:buChar char="Ø"/>
            </a:pPr>
            <a:r>
              <a:rPr altLang="en-US" lang="en-US"/>
              <a:t>Bed pans urinals  are made of enamel, stainless steel or plastic</a:t>
            </a:r>
          </a:p>
          <a:p>
            <a:pPr indent="0" lvl="0" marL="0">
              <a:buFont typeface="Wingdings" pitchFamily="2" charset="2"/>
              <a:buChar char="Ø"/>
            </a:pPr>
            <a:r>
              <a:rPr altLang="en-US" lang="en-US"/>
              <a:t>When giving bedpans, privacy should be maintained</a:t>
            </a:r>
          </a:p>
          <a:p>
            <a:pPr indent="0" lvl="0" marL="0">
              <a:buFont typeface="Wingdings" pitchFamily="2" charset="2"/>
              <a:buChar char="Ø"/>
            </a:pPr>
            <a:endParaRPr altLang="en-US" lang="en-US"/>
          </a:p>
        </p:txBody>
      </p:sp>
    </p:spTree>
  </p:cSld>
  <p:clrMapOvr>
    <a:masterClrMapping/>
  </p:clrMapOvr>
  <p:transition spd="slow" advClick="1">
    <p:wheel spokes="1"/>
  </p:transition>
  <p:timing/>
</p:sld>
</file>

<file path=ppt/slides/slide805.xml><?xml version="1.0" encoding="utf-8"?>
<p:sld xmlns:a="http://schemas.openxmlformats.org/drawingml/2006/main" xmlns:r="http://schemas.openxmlformats.org/officeDocument/2006/relationships" xmlns:p="http://schemas.openxmlformats.org/presentationml/2006/main" showMasterSp="1">
  <p:cSld>
    <p:spTree>
      <p:nvGrpSpPr>
        <p:cNvPr id="1905" name=""/>
        <p:cNvGrpSpPr/>
        <p:nvPr/>
      </p:nvGrpSpPr>
      <p:grpSpPr>
        <a:xfrm rot="0">
          <a:off x="0" y="0"/>
          <a:ext cx="0" cy="0"/>
          <a:chOff x="0" y="0"/>
          <a:chExt cx="0" cy="0"/>
        </a:xfrm>
      </p:grpSpPr>
      <p:sp>
        <p:nvSpPr>
          <p:cNvPr id="1049695" name=""/>
          <p:cNvSpPr/>
          <p:nvPr>
            <p:ph sz="full" idx="1"/>
          </p:nvPr>
        </p:nvSpPr>
        <p:spPr>
          <a:xfrm rot="0">
            <a:off x="457200" y="685800"/>
            <a:ext cx="8229600" cy="56388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lang="en-US"/>
              <a:t>Requirements</a:t>
            </a:r>
          </a:p>
          <a:p>
            <a:pPr indent="0" lvl="0" marL="0">
              <a:buFont typeface="Wingdings" pitchFamily="2" charset="2"/>
              <a:buChar char="Ø"/>
            </a:pPr>
            <a:r>
              <a:rPr altLang="en-US" lang="en-US"/>
              <a:t>Bed pan</a:t>
            </a:r>
          </a:p>
          <a:p>
            <a:pPr indent="0" lvl="0" marL="0">
              <a:buFont typeface="Wingdings" pitchFamily="2" charset="2"/>
              <a:buChar char="Ø"/>
            </a:pPr>
            <a:r>
              <a:rPr altLang="en-US" lang="en-US"/>
              <a:t>Bed pan cover </a:t>
            </a:r>
          </a:p>
          <a:p>
            <a:pPr indent="0" lvl="0" marL="0">
              <a:buFont typeface="Wingdings" pitchFamily="2" charset="2"/>
              <a:buChar char="Ø"/>
            </a:pPr>
            <a:r>
              <a:rPr altLang="en-US" lang="en-US"/>
              <a:t>Urinal</a:t>
            </a:r>
          </a:p>
          <a:p>
            <a:pPr indent="0" lvl="0" marL="0">
              <a:buFont typeface="Wingdings" pitchFamily="2" charset="2"/>
              <a:buChar char="Ø"/>
            </a:pPr>
            <a:r>
              <a:rPr altLang="en-US" lang="en-US"/>
              <a:t>Toilet paper</a:t>
            </a:r>
          </a:p>
          <a:p>
            <a:pPr indent="0" lvl="0" marL="0">
              <a:buFont typeface="Wingdings" pitchFamily="2" charset="2"/>
              <a:buChar char="Ø"/>
            </a:pPr>
            <a:r>
              <a:rPr altLang="en-US" lang="en-US"/>
              <a:t>Warm water</a:t>
            </a:r>
          </a:p>
          <a:p>
            <a:pPr indent="0" lvl="0" marL="0">
              <a:buFont typeface="Wingdings" pitchFamily="2" charset="2"/>
              <a:buChar char="Ø"/>
            </a:pPr>
            <a:r>
              <a:rPr altLang="en-US" lang="en-US"/>
              <a:t>Soap</a:t>
            </a:r>
          </a:p>
          <a:p>
            <a:pPr indent="0" lvl="0" marL="0">
              <a:buFont typeface="Wingdings" pitchFamily="2" charset="2"/>
              <a:buChar char="Ø"/>
            </a:pPr>
            <a:r>
              <a:rPr altLang="en-US" lang="en-US"/>
              <a:t>Hand towel</a:t>
            </a:r>
          </a:p>
          <a:p>
            <a:pPr indent="0" lvl="0" marL="0">
              <a:buFont typeface="Wingdings" pitchFamily="2" charset="2"/>
              <a:buChar char="Ø"/>
            </a:pPr>
            <a:r>
              <a:rPr altLang="en-US" lang="en-US"/>
              <a:t>Gloves</a:t>
            </a:r>
          </a:p>
          <a:p>
            <a:pPr indent="0" lvl="0" marL="0">
              <a:buFont typeface="Wingdings" pitchFamily="2" charset="2"/>
              <a:buChar char="Ø"/>
            </a:pPr>
            <a:r>
              <a:rPr altLang="en-US" lang="en-US"/>
              <a:t>Air freshener </a:t>
            </a:r>
          </a:p>
        </p:txBody>
      </p:sp>
    </p:spTree>
  </p:cSld>
  <p:clrMapOvr>
    <a:masterClrMapping/>
  </p:clrMapOvr>
  <p:transition spd="slow" advClick="1">
    <p:wheel spokes="1"/>
  </p:transition>
  <p:timing/>
</p:sld>
</file>

<file path=ppt/slides/slide806.xml><?xml version="1.0" encoding="utf-8"?>
<p:sld xmlns:a="http://schemas.openxmlformats.org/drawingml/2006/main" xmlns:r="http://schemas.openxmlformats.org/officeDocument/2006/relationships" xmlns:p="http://schemas.openxmlformats.org/presentationml/2006/main" showMasterSp="1">
  <p:cSld>
    <p:spTree>
      <p:nvGrpSpPr>
        <p:cNvPr id="1906" name=""/>
        <p:cNvGrpSpPr/>
        <p:nvPr/>
      </p:nvGrpSpPr>
      <p:grpSpPr>
        <a:xfrm rot="0">
          <a:off x="0" y="0"/>
          <a:ext cx="0" cy="0"/>
          <a:chOff x="0" y="0"/>
          <a:chExt cx="0" cy="0"/>
        </a:xfrm>
      </p:grpSpPr>
      <p:sp>
        <p:nvSpPr>
          <p:cNvPr id="1049696" name=""/>
          <p:cNvSpPr/>
          <p:nvPr>
            <p:ph sz="full" idx="1"/>
          </p:nvPr>
        </p:nvSpPr>
        <p:spPr>
          <a:xfrm rot="0">
            <a:off x="457200" y="609600"/>
            <a:ext cx="8229600" cy="57150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lang="en-US"/>
              <a:t>Procedure</a:t>
            </a:r>
          </a:p>
          <a:p>
            <a:pPr indent="0" lvl="0" marL="0">
              <a:buFont typeface="Wingdings" pitchFamily="2" charset="2"/>
              <a:buChar char="Ø"/>
            </a:pPr>
            <a:r>
              <a:rPr altLang="en-US" lang="en-US"/>
              <a:t>If conducting a bedpan round, carry them on a trolley and cover them with bedpan cover</a:t>
            </a:r>
          </a:p>
          <a:p>
            <a:pPr indent="0" lvl="0" marL="0">
              <a:buFont typeface="Wingdings" pitchFamily="2" charset="2"/>
              <a:buChar char="Ø"/>
            </a:pPr>
            <a:r>
              <a:rPr altLang="en-US" lang="en-US"/>
              <a:t>Ensure the beds are screened for privacy</a:t>
            </a:r>
          </a:p>
          <a:p>
            <a:pPr indent="0" lvl="0" marL="0">
              <a:buFont typeface="Wingdings" pitchFamily="2" charset="2"/>
              <a:buChar char="Ø"/>
            </a:pPr>
            <a:r>
              <a:rPr altLang="en-US" lang="en-US"/>
              <a:t>Warm them by passing them under running hot water and dry them</a:t>
            </a:r>
          </a:p>
          <a:p>
            <a:pPr indent="0" lvl="0" marL="0">
              <a:buFont typeface="Wingdings" pitchFamily="2" charset="2"/>
              <a:buChar char="Ø"/>
            </a:pPr>
            <a:r>
              <a:rPr altLang="en-US" lang="en-US"/>
              <a:t>Introduce bedpan from the right of the patients</a:t>
            </a:r>
          </a:p>
          <a:p>
            <a:pPr indent="0" lvl="0" marL="0">
              <a:buFont typeface="Wingdings" pitchFamily="2" charset="2"/>
              <a:buChar char="Ø"/>
            </a:pPr>
            <a:r>
              <a:rPr altLang="en-US" lang="en-US"/>
              <a:t>Ensure all appliances are removed</a:t>
            </a:r>
          </a:p>
          <a:p>
            <a:pPr indent="0" lvl="0" marL="0">
              <a:buFont typeface="Wingdings" pitchFamily="2" charset="2"/>
              <a:buChar char="Ø"/>
            </a:pPr>
            <a:r>
              <a:rPr altLang="en-US" lang="en-US"/>
              <a:t>Lower top linen leaving the top sheet for privacy</a:t>
            </a:r>
          </a:p>
          <a:p>
            <a:pPr indent="0" lvl="0" marL="0">
              <a:buFont typeface="Wingdings" pitchFamily="2" charset="2"/>
              <a:buChar char="Ø"/>
            </a:pPr>
            <a:r>
              <a:rPr altLang="en-US" lang="en-US"/>
              <a:t>Ask the patient to flex his/her knees and press his heels unto the bed, while the nurse places his/her hand under the sacrum assisting the patient to raise himself</a:t>
            </a:r>
          </a:p>
        </p:txBody>
      </p:sp>
    </p:spTree>
  </p:cSld>
  <p:clrMapOvr>
    <a:masterClrMapping/>
  </p:clrMapOvr>
  <p:transition spd="slow" advClick="1">
    <p:wheel spokes="1"/>
  </p:transition>
  <p:timing/>
</p:sld>
</file>

<file path=ppt/slides/slide807.xml><?xml version="1.0" encoding="utf-8"?>
<p:sld xmlns:a="http://schemas.openxmlformats.org/drawingml/2006/main" xmlns:r="http://schemas.openxmlformats.org/officeDocument/2006/relationships" xmlns:p="http://schemas.openxmlformats.org/presentationml/2006/main" showMasterSp="1">
  <p:cSld>
    <p:spTree>
      <p:nvGrpSpPr>
        <p:cNvPr id="1907" name=""/>
        <p:cNvGrpSpPr/>
        <p:nvPr/>
      </p:nvGrpSpPr>
      <p:grpSpPr>
        <a:xfrm rot="0">
          <a:off x="0" y="0"/>
          <a:ext cx="0" cy="0"/>
          <a:chOff x="0" y="0"/>
          <a:chExt cx="0" cy="0"/>
        </a:xfrm>
      </p:grpSpPr>
      <p:sp>
        <p:nvSpPr>
          <p:cNvPr id="1049697" name=""/>
          <p:cNvSpPr/>
          <p:nvPr>
            <p:ph sz="full" idx="1"/>
          </p:nvPr>
        </p:nvSpPr>
        <p:spPr>
          <a:xfrm rot="0">
            <a:off x="457200" y="914400"/>
            <a:ext cx="8229600" cy="54102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lvl="0">
              <a:buFont typeface="Wingdings" pitchFamily="2" charset="2"/>
              <a:buChar char="Ø"/>
            </a:pPr>
            <a:r>
              <a:rPr altLang="en-US" lang="en-US"/>
              <a:t>Slip bedpan with your right hand and tell the patient to lower himself on it. Ensure comfort and give toilet paper once he/she is done</a:t>
            </a:r>
          </a:p>
          <a:p>
            <a:pPr lvl="0">
              <a:buFont typeface="Wingdings" pitchFamily="2" charset="2"/>
              <a:buChar char="Ø"/>
            </a:pPr>
            <a:r>
              <a:rPr altLang="en-US" lang="en-US"/>
              <a:t>Support the patient and remove bedpan carefully, covering it immediately</a:t>
            </a:r>
          </a:p>
          <a:p>
            <a:pPr lvl="0">
              <a:buFont typeface="Wingdings" pitchFamily="2" charset="2"/>
              <a:buChar char="Ø"/>
            </a:pPr>
            <a:r>
              <a:rPr altLang="en-US" lang="en-US"/>
              <a:t>Give the patient a basin of water and soap to wash hands</a:t>
            </a:r>
          </a:p>
          <a:p>
            <a:pPr lvl="0">
              <a:buFont typeface="Wingdings" pitchFamily="2" charset="2"/>
              <a:buChar char="Ø"/>
            </a:pPr>
            <a:r>
              <a:rPr altLang="en-US" lang="en-US"/>
              <a:t>Wheel bedpan to the sluice and examine the content. If specimen is require, collect it</a:t>
            </a:r>
          </a:p>
          <a:p>
            <a:pPr lvl="0">
              <a:buFont typeface="Wingdings" pitchFamily="2" charset="2"/>
              <a:buChar char="Ø"/>
            </a:pPr>
            <a:r>
              <a:rPr altLang="en-US" lang="en-US"/>
              <a:t>Empty the bed pan, clean and decontaminate it</a:t>
            </a:r>
          </a:p>
        </p:txBody>
      </p:sp>
    </p:spTree>
  </p:cSld>
  <p:clrMapOvr>
    <a:masterClrMapping/>
  </p:clrMapOvr>
  <p:transition spd="slow" advClick="1">
    <p:wheel spokes="1"/>
  </p:transition>
  <p:timing/>
</p:sld>
</file>

<file path=ppt/slides/slide808.xml><?xml version="1.0" encoding="utf-8"?>
<p:sld xmlns:a="http://schemas.openxmlformats.org/drawingml/2006/main" xmlns:r="http://schemas.openxmlformats.org/officeDocument/2006/relationships" xmlns:p="http://schemas.openxmlformats.org/presentationml/2006/main" showMasterSp="1">
  <p:cSld>
    <p:spTree>
      <p:nvGrpSpPr>
        <p:cNvPr id="1908" name=""/>
        <p:cNvGrpSpPr/>
        <p:nvPr/>
      </p:nvGrpSpPr>
      <p:grpSpPr>
        <a:xfrm rot="0">
          <a:off x="0" y="0"/>
          <a:ext cx="0" cy="0"/>
          <a:chOff x="0" y="0"/>
          <a:chExt cx="0" cy="0"/>
        </a:xfrm>
      </p:grpSpPr>
      <p:sp>
        <p:nvSpPr>
          <p:cNvPr id="1049698" name=""/>
          <p:cNvSpPr/>
          <p:nvPr>
            <p:ph sz="full" idx="1"/>
          </p:nvPr>
        </p:nvSpPr>
        <p:spPr>
          <a:xfrm rot="0">
            <a:off x="457200" y="1066800"/>
            <a:ext cx="8229600" cy="52578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lang="en-US"/>
              <a:t>Giving Bedpan to the Helpless Patient</a:t>
            </a:r>
          </a:p>
          <a:p>
            <a:pPr indent="0" lvl="0" marL="0">
              <a:buFont typeface="Wingdings" pitchFamily="2" charset="2"/>
              <a:buChar char="Ø"/>
            </a:pPr>
            <a:r>
              <a:rPr altLang="en-US" lang="en-US"/>
              <a:t>Two or three nurses are required in order to help in lifting and cleaning the patient</a:t>
            </a:r>
          </a:p>
          <a:p>
            <a:pPr indent="0" lvl="0" marL="0">
              <a:buFont typeface="Wingdings" pitchFamily="2" charset="2"/>
              <a:buChar char="Ø"/>
            </a:pPr>
            <a:r>
              <a:rPr altLang="en-US" lang="en-US"/>
              <a:t>Follow the above procedure</a:t>
            </a:r>
          </a:p>
          <a:p>
            <a:pPr indent="0" lvl="0" marL="0">
              <a:buFont typeface="Wingdings" pitchFamily="2" charset="2"/>
              <a:buChar char="Ø"/>
            </a:pPr>
            <a:r>
              <a:rPr altLang="en-US" lang="en-US"/>
              <a:t>If the patient is emaciated, pad the bedpan </a:t>
            </a:r>
            <a:r>
              <a:rPr altLang="en-US" lang="en-US"/>
              <a:t>w</a:t>
            </a:r>
            <a:r>
              <a:rPr altLang="en-US" lang="en-US"/>
              <a:t>ith cotton wool</a:t>
            </a:r>
          </a:p>
          <a:p>
            <a:pPr indent="0" lvl="0" marL="0">
              <a:buFont typeface="Wingdings" pitchFamily="2" charset="2"/>
              <a:buChar char="Ø"/>
            </a:pPr>
            <a:r>
              <a:rPr altLang="en-US" lang="en-US"/>
              <a:t>Never use a chipped bedpan</a:t>
            </a:r>
          </a:p>
        </p:txBody>
      </p:sp>
    </p:spTree>
  </p:cSld>
  <p:clrMapOvr>
    <a:masterClrMapping/>
  </p:clrMapOvr>
  <p:transition spd="slow" advClick="1">
    <p:wheel spokes="1"/>
  </p:transition>
  <p:timing/>
</p:sld>
</file>

<file path=ppt/slides/slide809.xml><?xml version="1.0" encoding="utf-8"?>
<p:sld xmlns:a="http://schemas.openxmlformats.org/drawingml/2006/main" xmlns:r="http://schemas.openxmlformats.org/officeDocument/2006/relationships" xmlns:p="http://schemas.openxmlformats.org/presentationml/2006/main" showMasterSp="1">
  <p:cSld>
    <p:spTree>
      <p:nvGrpSpPr>
        <p:cNvPr id="1909" name=""/>
        <p:cNvGrpSpPr/>
        <p:nvPr/>
      </p:nvGrpSpPr>
      <p:grpSpPr>
        <a:xfrm rot="0">
          <a:off x="0" y="0"/>
          <a:ext cx="0" cy="0"/>
          <a:chOff x="0" y="0"/>
          <a:chExt cx="0" cy="0"/>
        </a:xfrm>
      </p:grpSpPr>
      <p:sp>
        <p:nvSpPr>
          <p:cNvPr id="1049699" name=""/>
          <p:cNvSpPr/>
          <p:nvPr>
            <p:ph sz="full" idx="1"/>
          </p:nvPr>
        </p:nvSpPr>
        <p:spPr>
          <a:xfrm rot="0">
            <a:off x="457200" y="838200"/>
            <a:ext cx="8229600" cy="54864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lang="en-US"/>
              <a:t>Giving Urinals</a:t>
            </a:r>
          </a:p>
          <a:p>
            <a:pPr indent="0" lvl="0" marL="0">
              <a:buFont typeface="Wingdings" pitchFamily="2" charset="2"/>
              <a:buChar char="Ø"/>
            </a:pPr>
            <a:r>
              <a:rPr altLang="en-US" lang="en-US"/>
              <a:t>They should be covered when being taken to and from the patient</a:t>
            </a:r>
          </a:p>
          <a:p>
            <a:pPr indent="0" lvl="0" marL="0">
              <a:buFont typeface="Wingdings" pitchFamily="2" charset="2"/>
              <a:buChar char="Ø"/>
            </a:pPr>
            <a:r>
              <a:rPr altLang="en-US" lang="en-US"/>
              <a:t>If the patient is able to assist himself, hand him/herself, hand the urinal to him but if helpless help them to ensure the urinal is properly positioned</a:t>
            </a:r>
          </a:p>
          <a:p>
            <a:pPr indent="0" lvl="0" marL="0">
              <a:buFont typeface="Wingdings" pitchFamily="2" charset="2"/>
              <a:buChar char="Ø"/>
            </a:pPr>
            <a:r>
              <a:rPr altLang="en-US" lang="en-US"/>
              <a:t>Assess urine before emptying, measure and record if necessary</a:t>
            </a:r>
          </a:p>
          <a:p>
            <a:pPr indent="0" lvl="0" marL="0">
              <a:buFont typeface="Wingdings" pitchFamily="2" charset="2"/>
              <a:buChar char="Ø"/>
            </a:pPr>
            <a:r>
              <a:rPr altLang="en-US" lang="en-US"/>
              <a:t>Clean and decontaminate the urinals</a:t>
            </a:r>
          </a:p>
        </p:txBody>
      </p:sp>
    </p:spTree>
  </p:cSld>
  <p:clrMapOvr>
    <a:masterClrMapping/>
  </p:clrMapOvr>
  <p:transition spd="slow" advClick="1">
    <p:wheel spokes="1"/>
  </p:transition>
  <p:timing/>
</p:sld>
</file>

<file path=ppt/slides/slide81.xml><?xml version="1.0" encoding="utf-8"?>
<p:sld xmlns:a="http://schemas.openxmlformats.org/drawingml/2006/main" xmlns:r="http://schemas.openxmlformats.org/officeDocument/2006/relationships" xmlns:p="http://schemas.openxmlformats.org/presentationml/2006/main" showMasterSp="1">
  <p:cSld>
    <p:spTree>
      <p:nvGrpSpPr>
        <p:cNvPr id="1163" name=""/>
        <p:cNvGrpSpPr/>
        <p:nvPr/>
      </p:nvGrpSpPr>
      <p:grpSpPr>
        <a:xfrm rot="0">
          <a:off x="0" y="0"/>
          <a:ext cx="0" cy="0"/>
          <a:chOff x="0" y="0"/>
          <a:chExt cx="0" cy="0"/>
        </a:xfrm>
      </p:grpSpPr>
      <p:sp>
        <p:nvSpPr>
          <p:cNvPr id="1048698" name=""/>
          <p:cNvSpPr/>
          <p:nvPr>
            <p:ph sz="full" idx="1"/>
          </p:nvPr>
        </p:nvSpPr>
        <p:spPr>
          <a:xfrm rot="0">
            <a:off x="457200" y="990600"/>
            <a:ext cx="8229600" cy="54102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eaLnBrk="1" hangingPunct="1" latinLnBrk="1" lvl="0">
              <a:buFont typeface="Wingdings" pitchFamily="2" charset="2"/>
              <a:buChar char="Ø"/>
            </a:pPr>
            <a:r>
              <a:rPr altLang="en-US" lang="en-US"/>
              <a:t>In turn, these elect national office bearers every two years who comprise of:</a:t>
            </a:r>
          </a:p>
          <a:p>
            <a:pPr eaLnBrk="1" hangingPunct="1" latinLnBrk="1" lvl="0">
              <a:buFont typeface="Wingdings" pitchFamily="2" charset="2"/>
              <a:buChar char="§"/>
            </a:pPr>
            <a:r>
              <a:rPr altLang="en-US" lang="en-US"/>
              <a:t>National Chairperson</a:t>
            </a:r>
          </a:p>
          <a:p>
            <a:pPr eaLnBrk="1" hangingPunct="1" latinLnBrk="1" lvl="0">
              <a:buFont typeface="Wingdings" pitchFamily="2" charset="2"/>
              <a:buChar char="§"/>
            </a:pPr>
            <a:r>
              <a:rPr altLang="en-US" lang="en-US"/>
              <a:t>Vice Chairperson </a:t>
            </a:r>
          </a:p>
          <a:p>
            <a:pPr eaLnBrk="1" hangingPunct="1" latinLnBrk="1" lvl="0">
              <a:buFont typeface="Wingdings" pitchFamily="2" charset="2"/>
              <a:buChar char="§"/>
            </a:pPr>
            <a:r>
              <a:rPr altLang="en-US" lang="en-US"/>
              <a:t>Secretary and his/her vice </a:t>
            </a:r>
          </a:p>
          <a:p>
            <a:pPr eaLnBrk="1" hangingPunct="1" latinLnBrk="1" lvl="0">
              <a:buFont typeface="Wingdings" pitchFamily="2" charset="2"/>
              <a:buChar char="§"/>
            </a:pPr>
            <a:r>
              <a:rPr altLang="en-US" lang="en-US"/>
              <a:t>Treasurer</a:t>
            </a:r>
          </a:p>
          <a:p>
            <a:pPr eaLnBrk="1" hangingPunct="1" latinLnBrk="1" lvl="0">
              <a:buFont typeface="Wingdings" pitchFamily="2" charset="2"/>
              <a:buChar char="§"/>
            </a:pPr>
            <a:r>
              <a:rPr altLang="en-US" lang="en-US"/>
              <a:t>Organizing Secretary his/her vice</a:t>
            </a:r>
          </a:p>
          <a:p>
            <a:pPr eaLnBrk="1" hangingPunct="1" latinLnBrk="1" lvl="0">
              <a:buNone/>
            </a:pPr>
            <a:endParaRPr altLang="en-US" lang="en-US"/>
          </a:p>
          <a:p>
            <a:pPr eaLnBrk="1" hangingPunct="1" latinLnBrk="1" lvl="0">
              <a:buFont typeface="Wingdings" pitchFamily="2" charset="2"/>
              <a:buChar char="Ø"/>
            </a:pPr>
            <a:r>
              <a:rPr altLang="en-US" lang="en-US"/>
              <a:t>The Association has an Executive Committee which comprises of national office bearers and branch chairmen.</a:t>
            </a:r>
          </a:p>
          <a:p>
            <a:pPr eaLnBrk="1" hangingPunct="1" latinLnBrk="1" lvl="0">
              <a:buFont typeface="Wingdings" pitchFamily="2" charset="2"/>
              <a:buChar char="Ø"/>
            </a:pPr>
            <a:endParaRPr altLang="en-US" lang="en-US"/>
          </a:p>
        </p:txBody>
      </p:sp>
    </p:spTree>
  </p:cSld>
  <p:clrMapOvr>
    <a:masterClrMapping/>
  </p:clrMapOvr>
  <p:transition spd="slow" advClick="1">
    <p:wheel spokes="1"/>
  </p:transition>
  <p:timing/>
</p:sld>
</file>

<file path=ppt/slides/slide810.xml><?xml version="1.0" encoding="utf-8"?>
<p:sld xmlns:a="http://schemas.openxmlformats.org/drawingml/2006/main" xmlns:r="http://schemas.openxmlformats.org/officeDocument/2006/relationships" xmlns:p="http://schemas.openxmlformats.org/presentationml/2006/main" showMasterSp="1">
  <p:cSld>
    <p:spTree>
      <p:nvGrpSpPr>
        <p:cNvPr id="1910" name=""/>
        <p:cNvGrpSpPr/>
        <p:nvPr/>
      </p:nvGrpSpPr>
      <p:grpSpPr>
        <a:xfrm rot="0">
          <a:off x="0" y="0"/>
          <a:ext cx="0" cy="0"/>
          <a:chOff x="0" y="0"/>
          <a:chExt cx="0" cy="0"/>
        </a:xfrm>
      </p:grpSpPr>
      <p:sp>
        <p:nvSpPr>
          <p:cNvPr id="1049700" name=""/>
          <p:cNvSpPr/>
          <p:nvPr>
            <p:ph sz="full" idx="1"/>
          </p:nvPr>
        </p:nvSpPr>
        <p:spPr>
          <a:xfrm rot="0">
            <a:off x="457200" y="685800"/>
            <a:ext cx="8229600" cy="56388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lang="en-US"/>
              <a:t>Sanitary Chairs</a:t>
            </a:r>
          </a:p>
          <a:p>
            <a:pPr indent="0" lvl="0" marL="0">
              <a:buFont typeface="Wingdings" pitchFamily="2" charset="2"/>
              <a:buChar char="Ø"/>
            </a:pPr>
            <a:r>
              <a:rPr altLang="en-US" lang="en-US"/>
              <a:t>They are special wheel chairs used when a patient can get out of bed but can not walk or stand</a:t>
            </a:r>
          </a:p>
          <a:p>
            <a:pPr indent="0" lvl="0" marL="0">
              <a:buFont typeface="Wingdings" pitchFamily="2" charset="2"/>
              <a:buChar char="Ø"/>
            </a:pPr>
            <a:r>
              <a:rPr altLang="en-US" lang="en-US"/>
              <a:t>The patient is lifted on to the chair and wheeled to the lavatory</a:t>
            </a:r>
          </a:p>
          <a:p>
            <a:pPr indent="0" lvl="0" marL="0">
              <a:buFont typeface="Wingdings" pitchFamily="2" charset="2"/>
              <a:buChar char="Ø"/>
            </a:pPr>
            <a:r>
              <a:rPr altLang="en-US" lang="en-US"/>
              <a:t>The patient uses the lavatory without moving from the sanitary chair</a:t>
            </a:r>
          </a:p>
          <a:p>
            <a:pPr indent="0" lvl="0" marL="0">
              <a:buFont typeface="Wingdings" pitchFamily="2" charset="2"/>
              <a:buChar char="Ø"/>
            </a:pPr>
            <a:r>
              <a:rPr altLang="en-US" lang="en-US"/>
              <a:t>Once through the patient is wheeled back to the bed</a:t>
            </a:r>
          </a:p>
        </p:txBody>
      </p:sp>
    </p:spTree>
  </p:cSld>
  <p:clrMapOvr>
    <a:masterClrMapping/>
  </p:clrMapOvr>
  <p:transition spd="slow" advClick="1">
    <p:wheel spokes="1"/>
  </p:transition>
  <p:timing/>
</p:sld>
</file>

<file path=ppt/slides/slide811.xml><?xml version="1.0" encoding="utf-8"?>
<p:sld xmlns:a="http://schemas.openxmlformats.org/drawingml/2006/main" xmlns:r="http://schemas.openxmlformats.org/officeDocument/2006/relationships" xmlns:p="http://schemas.openxmlformats.org/presentationml/2006/main" showMasterSp="1">
  <p:cSld>
    <p:spTree>
      <p:nvGrpSpPr>
        <p:cNvPr id="1911" name=""/>
        <p:cNvGrpSpPr/>
        <p:nvPr/>
      </p:nvGrpSpPr>
      <p:grpSpPr>
        <a:xfrm rot="0">
          <a:off x="0" y="0"/>
          <a:ext cx="0" cy="0"/>
          <a:chOff x="0" y="0"/>
          <a:chExt cx="0" cy="0"/>
        </a:xfrm>
      </p:grpSpPr>
      <p:sp>
        <p:nvSpPr>
          <p:cNvPr id="1049701" name=""/>
          <p:cNvSpPr/>
          <p:nvPr>
            <p:ph sz="full" idx="1"/>
          </p:nvPr>
        </p:nvSpPr>
        <p:spPr>
          <a:xfrm rot="0">
            <a:off x="457200" y="685800"/>
            <a:ext cx="8229600" cy="56388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lang="en-US"/>
              <a:t>Commodes</a:t>
            </a:r>
          </a:p>
          <a:p>
            <a:pPr indent="0" lvl="0" marL="0">
              <a:buFont typeface="Wingdings" pitchFamily="2" charset="2"/>
              <a:buChar char="Ø"/>
            </a:pPr>
            <a:r>
              <a:rPr altLang="en-US" lang="en-US"/>
              <a:t>They are used by patients allowed to get out of bed, can stand but can’t walk to the toilet</a:t>
            </a:r>
          </a:p>
          <a:p>
            <a:pPr indent="0" lvl="0" marL="0">
              <a:buFont typeface="Wingdings" pitchFamily="2" charset="2"/>
              <a:buChar char="Ø"/>
            </a:pPr>
            <a:r>
              <a:rPr altLang="en-US" lang="en-US"/>
              <a:t>They are placed conveniently besides the bed</a:t>
            </a:r>
          </a:p>
          <a:p>
            <a:pPr indent="0" lvl="0" marL="0">
              <a:buFont typeface="Wingdings" pitchFamily="2" charset="2"/>
              <a:buChar char="Ø"/>
            </a:pPr>
            <a:r>
              <a:rPr altLang="en-US" lang="en-US"/>
              <a:t>Assist the patient out of bed and assist him/her to the commode</a:t>
            </a:r>
          </a:p>
          <a:p>
            <a:pPr indent="0" lvl="0" marL="0">
              <a:buFont typeface="Wingdings" pitchFamily="2" charset="2"/>
              <a:buChar char="Ø"/>
            </a:pPr>
            <a:r>
              <a:rPr altLang="en-US" lang="en-US"/>
              <a:t>Never leave them alone</a:t>
            </a:r>
          </a:p>
          <a:p>
            <a:pPr indent="0" lvl="0" marL="0">
              <a:buFont typeface="Wingdings" pitchFamily="2" charset="2"/>
              <a:buChar char="Ø"/>
            </a:pPr>
            <a:r>
              <a:rPr altLang="en-US" lang="en-US"/>
              <a:t>After use, empty, wash and disinfect</a:t>
            </a:r>
          </a:p>
          <a:p>
            <a:pPr indent="0" lvl="0" marL="0">
              <a:buFont typeface="Wingdings" pitchFamily="2" charset="2"/>
              <a:buChar char="Ø"/>
            </a:pPr>
            <a:r>
              <a:rPr altLang="en-US" lang="en-US"/>
              <a:t>Give basin of water and soap to the patient to wash hands</a:t>
            </a:r>
          </a:p>
          <a:p>
            <a:pPr indent="0" lvl="0" marL="0">
              <a:buFont typeface="Wingdings" pitchFamily="2" charset="2"/>
              <a:buChar char="Ø"/>
            </a:pPr>
            <a:r>
              <a:rPr altLang="en-US" lang="en-US"/>
              <a:t>Leave the patient comfortable</a:t>
            </a:r>
          </a:p>
        </p:txBody>
      </p:sp>
    </p:spTree>
  </p:cSld>
  <p:clrMapOvr>
    <a:masterClrMapping/>
  </p:clrMapOvr>
  <p:transition spd="slow" advClick="1">
    <p:wheel spokes="1"/>
  </p:transition>
  <p:timing/>
</p:sld>
</file>

<file path=ppt/slides/slide812.xml><?xml version="1.0" encoding="utf-8"?>
<p:sld xmlns:a="http://schemas.openxmlformats.org/drawingml/2006/main" xmlns:r="http://schemas.openxmlformats.org/officeDocument/2006/relationships" xmlns:p="http://schemas.openxmlformats.org/presentationml/2006/main" showMasterSp="1">
  <p:cSld>
    <p:spTree>
      <p:nvGrpSpPr>
        <p:cNvPr id="1912" name=""/>
        <p:cNvGrpSpPr/>
        <p:nvPr/>
      </p:nvGrpSpPr>
      <p:grpSpPr>
        <a:xfrm rot="0">
          <a:off x="0" y="0"/>
          <a:ext cx="0" cy="0"/>
          <a:chOff x="0" y="0"/>
          <a:chExt cx="0" cy="0"/>
        </a:xfrm>
      </p:grpSpPr>
      <p:pic>
        <p:nvPicPr>
          <p:cNvPr id="2097228" name=""/>
          <p:cNvPicPr>
            <a:picLocks/>
          </p:cNvPicPr>
          <p:nvPr>
            <p:ph type="title" sz="full" idx="0"/>
          </p:nvPr>
        </p:nvPicPr>
        <p:blipFill>
          <a:blip xmlns:r="http://schemas.openxmlformats.org/officeDocument/2006/relationships" r:embed="rId1"/>
          <a:srcRect l="0" t="0" r="0" b="0"/>
          <a:stretch>
            <a:fillRect/>
          </a:stretch>
        </p:blipFill>
        <p:spPr>
          <a:xfrm rot="0">
            <a:off x="19050" y="2054225"/>
            <a:ext cx="8382000" cy="1450975"/>
          </a:xfrm>
          <a:prstGeom prst="rect"/>
          <a:noFill/>
          <a:ln>
            <a:noFill/>
          </a:ln>
        </p:spPr>
      </p:pic>
    </p:spTree>
  </p:cSld>
  <p:clrMapOvr>
    <a:masterClrMapping/>
  </p:clrMapOvr>
  <p:transition spd="slow" advClick="1">
    <p:wheel spokes="1"/>
  </p:transition>
  <p:timing/>
</p:sld>
</file>

<file path=ppt/slides/slide813.xml><?xml version="1.0" encoding="utf-8"?>
<p:sld xmlns:a="http://schemas.openxmlformats.org/drawingml/2006/main" xmlns:r="http://schemas.openxmlformats.org/officeDocument/2006/relationships" xmlns:p="http://schemas.openxmlformats.org/presentationml/2006/main" showMasterSp="1">
  <p:cSld>
    <p:spTree>
      <p:nvGrpSpPr>
        <p:cNvPr id="1913" name=""/>
        <p:cNvGrpSpPr/>
        <p:nvPr/>
      </p:nvGrpSpPr>
      <p:grpSpPr>
        <a:xfrm rot="0">
          <a:off x="0" y="0"/>
          <a:ext cx="0" cy="0"/>
          <a:chOff x="0" y="0"/>
          <a:chExt cx="0" cy="0"/>
        </a:xfrm>
      </p:grpSpPr>
      <p:sp>
        <p:nvSpPr>
          <p:cNvPr id="1049702" name=""/>
          <p:cNvSpPr/>
          <p:nvPr>
            <p:ph sz="full" idx="1"/>
          </p:nvPr>
        </p:nvSpPr>
        <p:spPr>
          <a:xfrm rot="0">
            <a:off x="457200" y="914400"/>
            <a:ext cx="8229600" cy="54102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lang="en-US"/>
              <a:t>Types of specimen collected include:</a:t>
            </a:r>
          </a:p>
          <a:p>
            <a:pPr indent="0" lvl="0" marL="0">
              <a:buFont typeface="Wingdings" pitchFamily="2" charset="2"/>
              <a:buChar char="Ø"/>
            </a:pPr>
            <a:r>
              <a:rPr altLang="en-US" lang="en-US"/>
              <a:t>Blood</a:t>
            </a:r>
          </a:p>
          <a:p>
            <a:pPr indent="0" lvl="0" marL="0">
              <a:buFont typeface="Wingdings" pitchFamily="2" charset="2"/>
              <a:buChar char="Ø"/>
            </a:pPr>
            <a:r>
              <a:rPr altLang="en-US" lang="en-US"/>
              <a:t>Urine</a:t>
            </a:r>
          </a:p>
          <a:p>
            <a:pPr indent="0" lvl="0" marL="0">
              <a:buFont typeface="Wingdings" pitchFamily="2" charset="2"/>
              <a:buChar char="Ø"/>
            </a:pPr>
            <a:r>
              <a:rPr altLang="en-US" lang="en-US"/>
              <a:t>Stool</a:t>
            </a:r>
          </a:p>
          <a:p>
            <a:pPr indent="0" lvl="0" marL="0">
              <a:buFont typeface="Wingdings" pitchFamily="2" charset="2"/>
              <a:buChar char="Ø"/>
            </a:pPr>
            <a:r>
              <a:rPr altLang="en-US" lang="en-US"/>
              <a:t>Sputum</a:t>
            </a:r>
          </a:p>
          <a:p>
            <a:pPr indent="0" lvl="0" marL="0">
              <a:buFont typeface="Wingdings" pitchFamily="2" charset="2"/>
              <a:buChar char="Ø"/>
            </a:pPr>
            <a:r>
              <a:rPr altLang="en-US" lang="en-US"/>
              <a:t>Vomitus</a:t>
            </a:r>
          </a:p>
          <a:p>
            <a:pPr indent="0" lvl="0" marL="0">
              <a:buNone/>
            </a:pPr>
            <a:r>
              <a:rPr altLang="en-US" lang="en-US"/>
              <a:t> </a:t>
            </a:r>
          </a:p>
          <a:p>
            <a:pPr indent="0" lvl="0" marL="0">
              <a:buNone/>
            </a:pPr>
            <a:r>
              <a:rPr altLang="en-US" b="1" i="1" lang="en-US"/>
              <a:t>Note:</a:t>
            </a:r>
            <a:r>
              <a:rPr altLang="en-US" lang="en-US"/>
              <a:t> A nurse is directly responsible for ensuring that specimens are accurately obtained, correctly labeled, collected in appropriate containers and transferred to the laboratory in time for diagnostic procedures</a:t>
            </a:r>
          </a:p>
          <a:p>
            <a:pPr indent="0" lvl="0" marL="0"/>
            <a:endParaRPr altLang="en-US" lang="en-US"/>
          </a:p>
        </p:txBody>
      </p:sp>
    </p:spTree>
  </p:cSld>
  <p:clrMapOvr>
    <a:masterClrMapping/>
  </p:clrMapOvr>
  <p:transition spd="slow" advClick="1">
    <p:wheel spokes="1"/>
  </p:transition>
  <p:timing/>
</p:sld>
</file>

<file path=ppt/slides/slide814.xml><?xml version="1.0" encoding="utf-8"?>
<p:sld xmlns:a="http://schemas.openxmlformats.org/drawingml/2006/main" xmlns:r="http://schemas.openxmlformats.org/officeDocument/2006/relationships" xmlns:p="http://schemas.openxmlformats.org/presentationml/2006/main" showMasterSp="1">
  <p:cSld>
    <p:spTree>
      <p:nvGrpSpPr>
        <p:cNvPr id="1914" name=""/>
        <p:cNvGrpSpPr/>
        <p:nvPr/>
      </p:nvGrpSpPr>
      <p:grpSpPr>
        <a:xfrm rot="0">
          <a:off x="0" y="0"/>
          <a:ext cx="0" cy="0"/>
          <a:chOff x="0" y="0"/>
          <a:chExt cx="0" cy="0"/>
        </a:xfrm>
      </p:grpSpPr>
      <p:sp>
        <p:nvSpPr>
          <p:cNvPr id="1049703" name=""/>
          <p:cNvSpPr/>
          <p:nvPr>
            <p:ph sz="full" idx="1"/>
          </p:nvPr>
        </p:nvSpPr>
        <p:spPr>
          <a:xfrm rot="0">
            <a:off x="457200" y="533400"/>
            <a:ext cx="8229600" cy="57912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algn="ctr" indent="0" lvl="0" marL="0">
              <a:buNone/>
            </a:pPr>
            <a:r>
              <a:rPr altLang="en-US" b="1" lang="en-US"/>
              <a:t>BLOOD</a:t>
            </a:r>
          </a:p>
          <a:p>
            <a:pPr indent="0" lvl="0" marL="0">
              <a:buFont typeface="Wingdings" pitchFamily="2" charset="2"/>
              <a:buChar char="Ø"/>
            </a:pPr>
            <a:r>
              <a:rPr altLang="en-US" lang="en-US"/>
              <a:t>The indications for the collection of blood specimen include: anemia, infective conditions e.g. septicemia, severe hemorrhage and so on.</a:t>
            </a:r>
          </a:p>
          <a:p>
            <a:pPr indent="0" lvl="0" marL="0">
              <a:buFont typeface="Wingdings" pitchFamily="2" charset="2"/>
              <a:buChar char="Ø"/>
            </a:pPr>
            <a:r>
              <a:rPr altLang="en-US" lang="en-US"/>
              <a:t>Collected through:</a:t>
            </a:r>
          </a:p>
          <a:p>
            <a:pPr indent="0" lvl="0" marL="0">
              <a:buFont typeface="Wingdings" pitchFamily="2" charset="2"/>
              <a:buChar char="§"/>
            </a:pPr>
            <a:r>
              <a:rPr altLang="en-US" lang="en-US"/>
              <a:t>Vene - puncture</a:t>
            </a:r>
          </a:p>
          <a:p>
            <a:pPr indent="0" lvl="0" marL="0">
              <a:buFont typeface="Wingdings" pitchFamily="2" charset="2"/>
              <a:buChar char="§"/>
            </a:pPr>
            <a:r>
              <a:rPr altLang="en-US" lang="en-US"/>
              <a:t>Capillary puncture</a:t>
            </a:r>
          </a:p>
          <a:p>
            <a:pPr indent="0" lvl="0" marL="0">
              <a:buNone/>
            </a:pPr>
            <a:r>
              <a:rPr altLang="en-US" b="1" lang="en-US"/>
              <a:t>Procedure for Collection of Blood Specimen</a:t>
            </a:r>
          </a:p>
          <a:p>
            <a:pPr indent="0" lvl="0" marL="0">
              <a:buNone/>
            </a:pPr>
            <a:r>
              <a:rPr altLang="en-US" b="1" i="1" lang="en-US"/>
              <a:t>Requirements</a:t>
            </a:r>
          </a:p>
          <a:p>
            <a:pPr indent="0" lvl="0" marL="0">
              <a:buFont typeface="Wingdings" pitchFamily="2" charset="2"/>
              <a:buChar char="Ø"/>
            </a:pPr>
            <a:r>
              <a:rPr altLang="en-US" lang="en-US"/>
              <a:t>Disposable lancet or sterile needle, dry sterile swab, scissors, receiver for used swabs, alcohol swabs, pipette or tubes, disposable gloves, lab request forms </a:t>
            </a:r>
          </a:p>
        </p:txBody>
      </p:sp>
    </p:spTree>
  </p:cSld>
  <p:clrMapOvr>
    <a:masterClrMapping/>
  </p:clrMapOvr>
  <p:transition spd="slow" advClick="1">
    <p:wheel spokes="1"/>
  </p:transition>
  <p:timing/>
</p:sld>
</file>

<file path=ppt/slides/slide815.xml><?xml version="1.0" encoding="utf-8"?>
<p:sld xmlns:a="http://schemas.openxmlformats.org/drawingml/2006/main" xmlns:r="http://schemas.openxmlformats.org/officeDocument/2006/relationships" xmlns:p="http://schemas.openxmlformats.org/presentationml/2006/main" showMasterSp="1">
  <p:cSld>
    <p:spTree>
      <p:nvGrpSpPr>
        <p:cNvPr id="1915" name=""/>
        <p:cNvGrpSpPr/>
        <p:nvPr/>
      </p:nvGrpSpPr>
      <p:grpSpPr>
        <a:xfrm rot="0">
          <a:off x="0" y="0"/>
          <a:ext cx="0" cy="0"/>
          <a:chOff x="0" y="0"/>
          <a:chExt cx="0" cy="0"/>
        </a:xfrm>
      </p:grpSpPr>
      <p:sp>
        <p:nvSpPr>
          <p:cNvPr id="1049704" name=""/>
          <p:cNvSpPr/>
          <p:nvPr>
            <p:ph sz="full" idx="1"/>
          </p:nvPr>
        </p:nvSpPr>
        <p:spPr>
          <a:xfrm rot="0">
            <a:off x="457200" y="533400"/>
            <a:ext cx="8229600" cy="57912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i="1" lang="en-US"/>
              <a:t>Steps</a:t>
            </a:r>
          </a:p>
          <a:p>
            <a:pPr indent="0" lvl="0" marL="0">
              <a:buFont typeface="Wingdings" pitchFamily="2" charset="2"/>
              <a:buChar char="Ø"/>
            </a:pPr>
            <a:r>
              <a:rPr altLang="en-US" lang="en-US"/>
              <a:t>Read physician’s instructions</a:t>
            </a:r>
          </a:p>
          <a:p>
            <a:pPr indent="0" lvl="0" marL="0">
              <a:buFont typeface="Wingdings" pitchFamily="2" charset="2"/>
              <a:buChar char="Ø"/>
            </a:pPr>
            <a:r>
              <a:rPr altLang="en-US" lang="en-US"/>
              <a:t>Collect required equipment</a:t>
            </a:r>
          </a:p>
          <a:p>
            <a:pPr indent="0" lvl="0" marL="0">
              <a:buFont typeface="Wingdings" pitchFamily="2" charset="2"/>
              <a:buChar char="Ø"/>
            </a:pPr>
            <a:r>
              <a:rPr altLang="en-US" lang="en-US"/>
              <a:t>Identify the patient, introduce yourself and explain the procedure</a:t>
            </a:r>
          </a:p>
          <a:p>
            <a:pPr indent="0" lvl="0" marL="0">
              <a:buFont typeface="Wingdings" pitchFamily="2" charset="2"/>
              <a:buChar char="Ø"/>
            </a:pPr>
            <a:r>
              <a:rPr altLang="en-US" lang="en-US"/>
              <a:t>Wash hands and put on gloves</a:t>
            </a:r>
          </a:p>
          <a:p>
            <a:pPr indent="0" lvl="0" marL="0">
              <a:buFont typeface="Wingdings" pitchFamily="2" charset="2"/>
              <a:buChar char="Ø"/>
            </a:pPr>
            <a:r>
              <a:rPr altLang="en-US" lang="en-US"/>
              <a:t>Clean the area for blood collection </a:t>
            </a:r>
          </a:p>
          <a:p>
            <a:pPr indent="0" lvl="0" marL="0">
              <a:buFont typeface="Wingdings" pitchFamily="2" charset="2"/>
              <a:buChar char="Ø"/>
            </a:pPr>
            <a:r>
              <a:rPr altLang="en-US" lang="en-US"/>
              <a:t>Prick the vein/capillary and collect the required amount</a:t>
            </a:r>
          </a:p>
          <a:p>
            <a:pPr indent="0" lvl="0" marL="0">
              <a:buFont typeface="Wingdings" pitchFamily="2" charset="2"/>
              <a:buChar char="Ø"/>
            </a:pPr>
            <a:r>
              <a:rPr altLang="en-US" lang="en-US"/>
              <a:t>Label the container </a:t>
            </a:r>
          </a:p>
          <a:p>
            <a:pPr indent="0" lvl="0" marL="0">
              <a:buFont typeface="Wingdings" pitchFamily="2" charset="2"/>
              <a:buChar char="Ø"/>
            </a:pPr>
            <a:r>
              <a:rPr altLang="en-US" lang="en-US"/>
              <a:t>Clear the equipment, remove gloves, wash hands</a:t>
            </a:r>
          </a:p>
          <a:p>
            <a:pPr indent="0" lvl="0" marL="0">
              <a:buFont typeface="Wingdings" pitchFamily="2" charset="2"/>
              <a:buChar char="Ø"/>
            </a:pPr>
            <a:r>
              <a:rPr altLang="en-US" lang="en-US"/>
              <a:t>Send specimen to the lab together with request form</a:t>
            </a:r>
          </a:p>
        </p:txBody>
      </p:sp>
    </p:spTree>
  </p:cSld>
  <p:clrMapOvr>
    <a:masterClrMapping/>
  </p:clrMapOvr>
  <p:transition spd="slow" advClick="1">
    <p:wheel spokes="1"/>
  </p:transition>
  <p:timing/>
</p:sld>
</file>

<file path=ppt/slides/slide816.xml><?xml version="1.0" encoding="utf-8"?>
<p:sld xmlns:a="http://schemas.openxmlformats.org/drawingml/2006/main" xmlns:r="http://schemas.openxmlformats.org/officeDocument/2006/relationships" xmlns:p="http://schemas.openxmlformats.org/presentationml/2006/main" showMasterSp="1">
  <p:cSld>
    <p:spTree>
      <p:nvGrpSpPr>
        <p:cNvPr id="1916" name=""/>
        <p:cNvGrpSpPr/>
        <p:nvPr/>
      </p:nvGrpSpPr>
      <p:grpSpPr>
        <a:xfrm rot="0">
          <a:off x="0" y="0"/>
          <a:ext cx="0" cy="0"/>
          <a:chOff x="0" y="0"/>
          <a:chExt cx="0" cy="0"/>
        </a:xfrm>
      </p:grpSpPr>
      <p:sp>
        <p:nvSpPr>
          <p:cNvPr id="1049705" name=""/>
          <p:cNvSpPr/>
          <p:nvPr>
            <p:ph sz="full" idx="1"/>
          </p:nvPr>
        </p:nvSpPr>
        <p:spPr>
          <a:xfrm rot="0">
            <a:off x="457200" y="990600"/>
            <a:ext cx="8229600" cy="53340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algn="ctr" indent="0" lvl="0" marL="0">
              <a:buNone/>
            </a:pPr>
            <a:r>
              <a:rPr altLang="en-US" b="1" lang="en-US"/>
              <a:t>URINE</a:t>
            </a:r>
          </a:p>
          <a:p>
            <a:pPr indent="0" lvl="0" marL="0">
              <a:buNone/>
            </a:pPr>
            <a:r>
              <a:rPr altLang="en-US" b="1" lang="en-US"/>
              <a:t>Characteristics of Urine</a:t>
            </a:r>
          </a:p>
          <a:p>
            <a:pPr indent="0" lvl="0" marL="0">
              <a:buFont typeface="Wingdings" pitchFamily="2" charset="2"/>
              <a:buChar char="Ø"/>
            </a:pPr>
            <a:r>
              <a:rPr altLang="en-US" lang="en-US"/>
              <a:t>It is amber/straw in color</a:t>
            </a:r>
          </a:p>
          <a:p>
            <a:pPr indent="0" lvl="0" marL="0">
              <a:buFont typeface="Wingdings" pitchFamily="2" charset="2"/>
              <a:buChar char="Ø"/>
            </a:pPr>
            <a:r>
              <a:rPr altLang="en-US" lang="en-US"/>
              <a:t>Slightly acidic with a pH of 4.6 – 8</a:t>
            </a:r>
          </a:p>
          <a:p>
            <a:pPr indent="0" lvl="0" marL="0">
              <a:buFont typeface="Wingdings" pitchFamily="2" charset="2"/>
              <a:buChar char="Ø"/>
            </a:pPr>
            <a:r>
              <a:rPr altLang="en-US" lang="en-US"/>
              <a:t>Has specific gravity of 1.010 – 1.030</a:t>
            </a:r>
          </a:p>
          <a:p>
            <a:pPr indent="0" lvl="0" marL="0">
              <a:buFont typeface="Wingdings" pitchFamily="2" charset="2"/>
              <a:buChar char="Ø"/>
            </a:pPr>
            <a:r>
              <a:rPr altLang="en-US" lang="en-US"/>
              <a:t>Has a characteristic odor</a:t>
            </a:r>
          </a:p>
          <a:p>
            <a:pPr indent="0" lvl="0" marL="0">
              <a:buFont typeface="Wingdings" pitchFamily="2" charset="2"/>
              <a:buChar char="Ø"/>
            </a:pPr>
            <a:r>
              <a:rPr altLang="en-US" lang="en-US"/>
              <a:t>Sediments include phosphates (white) and uric (pink)</a:t>
            </a:r>
          </a:p>
          <a:p>
            <a:pPr indent="0" lvl="0" marL="0">
              <a:buFont typeface="Wingdings" pitchFamily="2" charset="2"/>
              <a:buChar char="Ø"/>
            </a:pPr>
            <a:r>
              <a:rPr altLang="en-US" lang="en-US"/>
              <a:t>It is transparent</a:t>
            </a:r>
          </a:p>
          <a:p>
            <a:pPr indent="0" lvl="0" marL="0">
              <a:buFont typeface="Wingdings" pitchFamily="2" charset="2"/>
              <a:buChar char="Ø"/>
            </a:pPr>
            <a:r>
              <a:rPr altLang="en-US" lang="en-US"/>
              <a:t>In composition: 96% water, 2% urea, 2% salts and other substances</a:t>
            </a:r>
          </a:p>
        </p:txBody>
      </p:sp>
    </p:spTree>
  </p:cSld>
  <p:clrMapOvr>
    <a:masterClrMapping/>
  </p:clrMapOvr>
  <p:transition spd="slow" advClick="1">
    <p:wheel spokes="1"/>
  </p:transition>
  <p:timing/>
</p:sld>
</file>

<file path=ppt/slides/slide817.xml><?xml version="1.0" encoding="utf-8"?>
<p:sld xmlns:a="http://schemas.openxmlformats.org/drawingml/2006/main" xmlns:r="http://schemas.openxmlformats.org/officeDocument/2006/relationships" xmlns:p="http://schemas.openxmlformats.org/presentationml/2006/main" showMasterSp="1">
  <p:cSld>
    <p:spTree>
      <p:nvGrpSpPr>
        <p:cNvPr id="1917" name=""/>
        <p:cNvGrpSpPr/>
        <p:nvPr/>
      </p:nvGrpSpPr>
      <p:grpSpPr>
        <a:xfrm rot="0">
          <a:off x="0" y="0"/>
          <a:ext cx="0" cy="0"/>
          <a:chOff x="0" y="0"/>
          <a:chExt cx="0" cy="0"/>
        </a:xfrm>
      </p:grpSpPr>
      <p:sp>
        <p:nvSpPr>
          <p:cNvPr id="1049706" name=""/>
          <p:cNvSpPr/>
          <p:nvPr>
            <p:ph sz="full" idx="1"/>
          </p:nvPr>
        </p:nvSpPr>
        <p:spPr>
          <a:xfrm rot="0">
            <a:off x="457200" y="1143000"/>
            <a:ext cx="8229600" cy="51816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lang="en-US"/>
              <a:t>Abnormalities of Urine</a:t>
            </a:r>
          </a:p>
          <a:p>
            <a:pPr indent="0" lvl="0" marL="0">
              <a:buNone/>
            </a:pPr>
            <a:r>
              <a:rPr altLang="en-US" b="1" i="1" lang="en-US"/>
              <a:t>1. Amount</a:t>
            </a:r>
          </a:p>
          <a:p>
            <a:pPr indent="0" lvl="0" marL="0">
              <a:buFont typeface="Wingdings" pitchFamily="2" charset="2"/>
              <a:buChar char="Ø"/>
            </a:pPr>
            <a:r>
              <a:rPr altLang="en-US" i="1" lang="en-US"/>
              <a:t>Polyuria</a:t>
            </a:r>
            <a:r>
              <a:rPr altLang="en-US" lang="en-US"/>
              <a:t>: More than 2500mls/24hrs, common in diabetic patients and those with kidney problems</a:t>
            </a:r>
          </a:p>
          <a:p>
            <a:pPr indent="0" lvl="0" marL="0">
              <a:buFont typeface="Wingdings" pitchFamily="2" charset="2"/>
              <a:buChar char="Ø"/>
            </a:pPr>
            <a:r>
              <a:rPr altLang="en-US" i="1" lang="en-US"/>
              <a:t>Oliguria</a:t>
            </a:r>
            <a:r>
              <a:rPr altLang="en-US" lang="en-US"/>
              <a:t>: Reduced amount 30mls/hr, occurs in dehydration, cardiac and kidney disease</a:t>
            </a:r>
          </a:p>
          <a:p>
            <a:pPr indent="0" lvl="0" marL="0">
              <a:buFont typeface="Wingdings" pitchFamily="2" charset="2"/>
              <a:buChar char="Ø"/>
            </a:pPr>
            <a:r>
              <a:rPr altLang="en-US" i="1" lang="en-US"/>
              <a:t>Anuria</a:t>
            </a:r>
            <a:r>
              <a:rPr altLang="en-US" lang="en-US"/>
              <a:t>: No urine, which can occur in severe kidney disease and in obstruction of urinary tract</a:t>
            </a:r>
          </a:p>
        </p:txBody>
      </p:sp>
    </p:spTree>
  </p:cSld>
  <p:clrMapOvr>
    <a:masterClrMapping/>
  </p:clrMapOvr>
  <p:transition spd="slow" advClick="1">
    <p:wheel spokes="1"/>
  </p:transition>
  <p:timing/>
</p:sld>
</file>

<file path=ppt/slides/slide818.xml><?xml version="1.0" encoding="utf-8"?>
<p:sld xmlns:a="http://schemas.openxmlformats.org/drawingml/2006/main" xmlns:r="http://schemas.openxmlformats.org/officeDocument/2006/relationships" xmlns:p="http://schemas.openxmlformats.org/presentationml/2006/main" showMasterSp="1">
  <p:cSld>
    <p:spTree>
      <p:nvGrpSpPr>
        <p:cNvPr id="1918" name=""/>
        <p:cNvGrpSpPr/>
        <p:nvPr/>
      </p:nvGrpSpPr>
      <p:grpSpPr>
        <a:xfrm rot="0">
          <a:off x="0" y="0"/>
          <a:ext cx="0" cy="0"/>
          <a:chOff x="0" y="0"/>
          <a:chExt cx="0" cy="0"/>
        </a:xfrm>
      </p:grpSpPr>
      <p:sp>
        <p:nvSpPr>
          <p:cNvPr id="1049707" name=""/>
          <p:cNvSpPr/>
          <p:nvPr>
            <p:ph sz="full" idx="1"/>
          </p:nvPr>
        </p:nvSpPr>
        <p:spPr>
          <a:xfrm rot="0">
            <a:off x="457200" y="1066800"/>
            <a:ext cx="8229600" cy="52578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i="1" lang="en-US"/>
              <a:t>2. Color</a:t>
            </a:r>
          </a:p>
          <a:p>
            <a:pPr indent="0" lvl="0" marL="0">
              <a:buFont typeface="Wingdings" pitchFamily="2" charset="2"/>
              <a:buChar char="Ø"/>
            </a:pPr>
            <a:r>
              <a:rPr altLang="en-US" lang="en-US"/>
              <a:t>Bright red indicates bleeding from urinary bladder and urethra</a:t>
            </a:r>
          </a:p>
          <a:p>
            <a:pPr indent="0" lvl="0" marL="0">
              <a:buFont typeface="Wingdings" pitchFamily="2" charset="2"/>
              <a:buChar char="Ø"/>
            </a:pPr>
            <a:r>
              <a:rPr altLang="en-US" lang="en-US"/>
              <a:t>Dark red indicates bleeding from ureter and kidneys</a:t>
            </a:r>
          </a:p>
          <a:p>
            <a:pPr indent="0" lvl="0" marL="0">
              <a:buFont typeface="Wingdings" pitchFamily="2" charset="2"/>
              <a:buChar char="Ø"/>
            </a:pPr>
            <a:r>
              <a:rPr altLang="en-US" lang="en-US"/>
              <a:t>Dark green indicates presence of bile</a:t>
            </a:r>
          </a:p>
          <a:p>
            <a:pPr indent="0" lvl="0" marL="0">
              <a:buFont typeface="Wingdings" pitchFamily="2" charset="2"/>
              <a:buChar char="Ø"/>
            </a:pPr>
            <a:r>
              <a:rPr altLang="en-US" lang="en-US"/>
              <a:t>Yellow indicates presence of bilirubin</a:t>
            </a:r>
          </a:p>
          <a:p>
            <a:pPr indent="0" lvl="0" marL="0">
              <a:buFont typeface="Wingdings" pitchFamily="2" charset="2"/>
              <a:buChar char="Ø"/>
            </a:pPr>
            <a:r>
              <a:rPr altLang="en-US" lang="en-US"/>
              <a:t>Opaque/milky shows infection</a:t>
            </a:r>
          </a:p>
          <a:p>
            <a:pPr indent="0" lvl="0" marL="0">
              <a:buNone/>
            </a:pPr>
            <a:r>
              <a:rPr altLang="en-US" lang="en-US"/>
              <a:t>Note: Some drugs can change urine color</a:t>
            </a:r>
          </a:p>
        </p:txBody>
      </p:sp>
    </p:spTree>
  </p:cSld>
  <p:clrMapOvr>
    <a:masterClrMapping/>
  </p:clrMapOvr>
  <p:transition spd="slow" advClick="1">
    <p:wheel spokes="1"/>
  </p:transition>
  <p:timing/>
</p:sld>
</file>

<file path=ppt/slides/slide819.xml><?xml version="1.0" encoding="utf-8"?>
<p:sld xmlns:a="http://schemas.openxmlformats.org/drawingml/2006/main" xmlns:r="http://schemas.openxmlformats.org/officeDocument/2006/relationships" xmlns:p="http://schemas.openxmlformats.org/presentationml/2006/main" showMasterSp="1">
  <p:cSld>
    <p:spTree>
      <p:nvGrpSpPr>
        <p:cNvPr id="1919" name=""/>
        <p:cNvGrpSpPr/>
        <p:nvPr/>
      </p:nvGrpSpPr>
      <p:grpSpPr>
        <a:xfrm rot="0">
          <a:off x="0" y="0"/>
          <a:ext cx="0" cy="0"/>
          <a:chOff x="0" y="0"/>
          <a:chExt cx="0" cy="0"/>
        </a:xfrm>
      </p:grpSpPr>
      <p:sp>
        <p:nvSpPr>
          <p:cNvPr id="1049708" name=""/>
          <p:cNvSpPr/>
          <p:nvPr>
            <p:ph sz="full" idx="1"/>
          </p:nvPr>
        </p:nvSpPr>
        <p:spPr>
          <a:xfrm rot="0">
            <a:off x="457200" y="762000"/>
            <a:ext cx="8229600" cy="55626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i="1" lang="en-US"/>
              <a:t>3.Reaction</a:t>
            </a:r>
          </a:p>
          <a:p>
            <a:pPr indent="0" lvl="0" marL="0">
              <a:buFont typeface="Wingdings" pitchFamily="2" charset="2"/>
              <a:buChar char="Ø"/>
            </a:pPr>
            <a:r>
              <a:rPr altLang="en-US" lang="en-US"/>
              <a:t>It can become alkaline if left to stand for long periods of time. This is called decomposition of urea.</a:t>
            </a:r>
          </a:p>
          <a:p>
            <a:pPr indent="0" lvl="0" marL="0">
              <a:buNone/>
            </a:pPr>
            <a:endParaRPr altLang="en-US" lang="en-US"/>
          </a:p>
          <a:p>
            <a:pPr indent="0" lvl="0" marL="0">
              <a:buNone/>
            </a:pPr>
            <a:r>
              <a:rPr altLang="en-US" b="1" i="1" lang="en-US"/>
              <a:t>4. Contents </a:t>
            </a:r>
          </a:p>
          <a:p>
            <a:pPr indent="0" lvl="0" marL="0">
              <a:buFont typeface="Wingdings" pitchFamily="2" charset="2"/>
              <a:buChar char="Ø"/>
            </a:pPr>
            <a:r>
              <a:rPr altLang="en-US" lang="en-US"/>
              <a:t>There can be glucose (glycosuria), protein (proteinuria), acetone, bile, blood, pus, mucous</a:t>
            </a:r>
          </a:p>
          <a:p>
            <a:pPr indent="0" lvl="0" marL="0">
              <a:buNone/>
            </a:pPr>
            <a:endParaRPr altLang="en-US" lang="en-US"/>
          </a:p>
          <a:p>
            <a:pPr indent="0" lvl="0" marL="0">
              <a:buNone/>
            </a:pPr>
            <a:r>
              <a:rPr altLang="en-US" b="1" i="1" lang="en-US"/>
              <a:t>5. Odor</a:t>
            </a:r>
          </a:p>
          <a:p>
            <a:pPr indent="0" lvl="0" marL="0">
              <a:buFont typeface="Wingdings" pitchFamily="2" charset="2"/>
              <a:buChar char="Ø"/>
            </a:pPr>
            <a:r>
              <a:rPr altLang="en-US" lang="en-US"/>
              <a:t>An offensive smell indicates infection</a:t>
            </a:r>
          </a:p>
          <a:p>
            <a:pPr indent="0" lvl="0" marL="0">
              <a:buFont typeface="Wingdings" pitchFamily="2" charset="2"/>
              <a:buChar char="Ø"/>
            </a:pPr>
            <a:r>
              <a:rPr altLang="en-US" lang="en-US"/>
              <a:t>A faulty </a:t>
            </a:r>
            <a:r>
              <a:rPr altLang="en-US" lang="en-US"/>
              <a:t>smell is </a:t>
            </a:r>
            <a:r>
              <a:rPr altLang="en-US" lang="en-US"/>
              <a:t>often [smelling </a:t>
            </a:r>
            <a:r>
              <a:rPr altLang="en-US" lang="en-US"/>
              <a:t>like fruit or nail polish (</a:t>
            </a:r>
            <a:r>
              <a:rPr altLang="en-US" lang="en-US"/>
              <a:t>remover)] indicates presence of acetone</a:t>
            </a:r>
          </a:p>
        </p:txBody>
      </p:sp>
    </p:spTree>
  </p:cSld>
  <p:clrMapOvr>
    <a:masterClrMapping/>
  </p:clrMapOvr>
  <p:transition spd="slow" advClick="1">
    <p:wheel spokes="1"/>
  </p:transition>
  <p:timing/>
</p:sld>
</file>

<file path=ppt/slides/slide82.xml><?xml version="1.0" encoding="utf-8"?>
<p:sld xmlns:a="http://schemas.openxmlformats.org/drawingml/2006/main" xmlns:r="http://schemas.openxmlformats.org/officeDocument/2006/relationships" xmlns:p="http://schemas.openxmlformats.org/presentationml/2006/main" showMasterSp="1">
  <p:cSld>
    <p:spTree>
      <p:nvGrpSpPr>
        <p:cNvPr id="1164" name=""/>
        <p:cNvGrpSpPr/>
        <p:nvPr/>
      </p:nvGrpSpPr>
      <p:grpSpPr>
        <a:xfrm rot="0">
          <a:off x="0" y="0"/>
          <a:ext cx="0" cy="0"/>
          <a:chOff x="0" y="0"/>
          <a:chExt cx="0" cy="0"/>
        </a:xfrm>
      </p:grpSpPr>
      <p:sp>
        <p:nvSpPr>
          <p:cNvPr id="1048699" name=""/>
          <p:cNvSpPr/>
          <p:nvPr>
            <p:ph sz="full" idx="1"/>
          </p:nvPr>
        </p:nvSpPr>
        <p:spPr>
          <a:xfrm rot="0">
            <a:off x="457200" y="1219200"/>
            <a:ext cx="8229600" cy="4906962"/>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eaLnBrk="1" hangingPunct="1" latinLnBrk="1" lvl="0">
              <a:buFont typeface="Wingdings" pitchFamily="2" charset="2"/>
              <a:buChar char="Ø"/>
            </a:pPr>
            <a:r>
              <a:rPr altLang="en-US" lang="en-US"/>
              <a:t>It is a member of a regional body known as the East Central Southern Africa College of Nursing (ECSACON) </a:t>
            </a:r>
          </a:p>
          <a:p>
            <a:pPr eaLnBrk="1" hangingPunct="1" latinLnBrk="1" lvl="0">
              <a:buFont typeface="Wingdings" pitchFamily="2" charset="2"/>
              <a:buChar char="Ø"/>
            </a:pPr>
            <a:r>
              <a:rPr altLang="en-US" lang="en-US"/>
              <a:t>It also collaborates with international bodies like the American Nurses Association (ANA)</a:t>
            </a:r>
          </a:p>
          <a:p>
            <a:pPr eaLnBrk="1" hangingPunct="1" latinLnBrk="1" lvl="0">
              <a:buFont typeface="Wingdings" pitchFamily="2" charset="2"/>
              <a:buChar char="Ø"/>
            </a:pPr>
            <a:r>
              <a:rPr altLang="en-US" lang="en-US"/>
              <a:t>It has the following chapters: Midwives; Education; Theatre Nurses; Mental Health and Psychiatric Nurses; General Nurses; Private Nurse Practitioners and Pediatric Nurses</a:t>
            </a:r>
          </a:p>
        </p:txBody>
      </p:sp>
    </p:spTree>
  </p:cSld>
  <p:clrMapOvr>
    <a:masterClrMapping/>
  </p:clrMapOvr>
  <p:transition spd="slow" advClick="1">
    <p:wheel spokes="1"/>
  </p:transition>
  <p:timing/>
</p:sld>
</file>

<file path=ppt/slides/slide820.xml><?xml version="1.0" encoding="utf-8"?>
<p:sld xmlns:a="http://schemas.openxmlformats.org/drawingml/2006/main" xmlns:r="http://schemas.openxmlformats.org/officeDocument/2006/relationships" xmlns:p="http://schemas.openxmlformats.org/presentationml/2006/main" showMasterSp="1">
  <p:cSld>
    <p:spTree>
      <p:nvGrpSpPr>
        <p:cNvPr id="1920" name=""/>
        <p:cNvGrpSpPr/>
        <p:nvPr/>
      </p:nvGrpSpPr>
      <p:grpSpPr>
        <a:xfrm rot="0">
          <a:off x="0" y="0"/>
          <a:ext cx="0" cy="0"/>
          <a:chOff x="0" y="0"/>
          <a:chExt cx="0" cy="0"/>
        </a:xfrm>
      </p:grpSpPr>
      <p:sp>
        <p:nvSpPr>
          <p:cNvPr id="1049709" name=""/>
          <p:cNvSpPr/>
          <p:nvPr>
            <p:ph sz="full" idx="1"/>
          </p:nvPr>
        </p:nvSpPr>
        <p:spPr>
          <a:xfrm rot="0">
            <a:off x="457200" y="1143000"/>
            <a:ext cx="8229600" cy="51816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i="1" lang="en-US"/>
              <a:t>6. Specific gravity</a:t>
            </a:r>
          </a:p>
          <a:p>
            <a:pPr indent="0" lvl="0" marL="0">
              <a:buFont typeface="Wingdings" pitchFamily="2" charset="2"/>
              <a:buChar char="Ø"/>
            </a:pPr>
            <a:r>
              <a:rPr altLang="en-US" lang="en-US"/>
              <a:t>When high, indicates glycosuria, when low indicates kidney failure</a:t>
            </a:r>
          </a:p>
          <a:p>
            <a:pPr indent="0" lvl="0" marL="0">
              <a:buNone/>
            </a:pPr>
            <a:endParaRPr altLang="en-US" lang="en-US"/>
          </a:p>
          <a:p>
            <a:pPr indent="0" lvl="0" marL="0">
              <a:buNone/>
            </a:pPr>
            <a:r>
              <a:rPr altLang="en-US" b="1" i="1" lang="en-US"/>
              <a:t>7. Clarity</a:t>
            </a:r>
          </a:p>
          <a:p>
            <a:pPr indent="0" lvl="0" marL="0">
              <a:buFont typeface="Wingdings" pitchFamily="2" charset="2"/>
              <a:buChar char="Ø"/>
            </a:pPr>
            <a:r>
              <a:rPr altLang="en-US" lang="en-US"/>
              <a:t>When cloudy, indicates infection</a:t>
            </a:r>
          </a:p>
          <a:p>
            <a:pPr indent="0" lvl="0" marL="0"/>
            <a:endParaRPr altLang="en-US" lang="en-US"/>
          </a:p>
        </p:txBody>
      </p:sp>
    </p:spTree>
  </p:cSld>
  <p:clrMapOvr>
    <a:masterClrMapping/>
  </p:clrMapOvr>
  <p:transition spd="slow" advClick="1">
    <p:wheel spokes="1"/>
  </p:transition>
  <p:timing/>
</p:sld>
</file>

<file path=ppt/slides/slide821.xml><?xml version="1.0" encoding="utf-8"?>
<p:sld xmlns:a="http://schemas.openxmlformats.org/drawingml/2006/main" xmlns:r="http://schemas.openxmlformats.org/officeDocument/2006/relationships" xmlns:p="http://schemas.openxmlformats.org/presentationml/2006/main" showMasterSp="1">
  <p:cSld>
    <p:spTree>
      <p:nvGrpSpPr>
        <p:cNvPr id="1921" name=""/>
        <p:cNvGrpSpPr/>
        <p:nvPr/>
      </p:nvGrpSpPr>
      <p:grpSpPr>
        <a:xfrm rot="0">
          <a:off x="0" y="0"/>
          <a:ext cx="0" cy="0"/>
          <a:chOff x="0" y="0"/>
          <a:chExt cx="0" cy="0"/>
        </a:xfrm>
      </p:grpSpPr>
      <p:sp>
        <p:nvSpPr>
          <p:cNvPr id="1049710" name=""/>
          <p:cNvSpPr/>
          <p:nvPr>
            <p:ph sz="full" idx="1"/>
          </p:nvPr>
        </p:nvSpPr>
        <p:spPr>
          <a:xfrm rot="0">
            <a:off x="457200" y="990600"/>
            <a:ext cx="8229600" cy="53340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lang="en-US"/>
              <a:t>Types of Urine Specimen</a:t>
            </a:r>
          </a:p>
          <a:p>
            <a:pPr indent="0" lvl="0" marL="0">
              <a:buNone/>
            </a:pPr>
            <a:r>
              <a:rPr altLang="en-US" b="1" i="1" lang="en-US"/>
              <a:t>a) Random Specimen</a:t>
            </a:r>
          </a:p>
          <a:p>
            <a:pPr indent="0" lvl="0" marL="0">
              <a:buFont typeface="Wingdings" pitchFamily="2" charset="2"/>
              <a:buChar char="Ø"/>
            </a:pPr>
            <a:r>
              <a:rPr altLang="en-US" lang="en-US"/>
              <a:t>This is collected at any time of the day and it is used for routine screening test</a:t>
            </a:r>
          </a:p>
          <a:p>
            <a:pPr indent="0" lvl="0" marL="0">
              <a:buFont typeface="Wingdings" pitchFamily="2" charset="2"/>
              <a:buChar char="Ø"/>
            </a:pPr>
            <a:r>
              <a:rPr altLang="en-US" lang="en-US"/>
              <a:t>If voided at home, should reach the laboratory within 2 hours</a:t>
            </a:r>
          </a:p>
          <a:p>
            <a:pPr indent="0" lvl="0" marL="0">
              <a:buNone/>
            </a:pPr>
            <a:endParaRPr altLang="en-US" lang="en-US"/>
          </a:p>
          <a:p>
            <a:pPr indent="0" lvl="0" marL="0">
              <a:buNone/>
            </a:pPr>
            <a:r>
              <a:rPr altLang="en-US" b="1" i="1" lang="en-US"/>
              <a:t>b) Early Morning Specimen</a:t>
            </a:r>
          </a:p>
          <a:p>
            <a:pPr indent="0" lvl="0" marL="0">
              <a:buFont typeface="Wingdings" pitchFamily="2" charset="2"/>
              <a:buChar char="Ø"/>
            </a:pPr>
            <a:r>
              <a:rPr altLang="en-US" lang="en-US"/>
              <a:t>Collected upon rising up before taking breakfast</a:t>
            </a:r>
          </a:p>
          <a:p>
            <a:pPr indent="0" lvl="0" marL="0">
              <a:buFont typeface="Wingdings" pitchFamily="2" charset="2"/>
              <a:buChar char="Ø"/>
            </a:pPr>
            <a:r>
              <a:rPr altLang="en-US" lang="en-US"/>
              <a:t>This is the time it is mostly concentrated and specimen is ideal for pregnancy diagnostic test (PDT)</a:t>
            </a:r>
          </a:p>
        </p:txBody>
      </p:sp>
    </p:spTree>
  </p:cSld>
  <p:clrMapOvr>
    <a:masterClrMapping/>
  </p:clrMapOvr>
  <p:transition spd="slow" advClick="1">
    <p:wheel spokes="1"/>
  </p:transition>
  <p:timing/>
</p:sld>
</file>

<file path=ppt/slides/slide822.xml><?xml version="1.0" encoding="utf-8"?>
<p:sld xmlns:a="http://schemas.openxmlformats.org/drawingml/2006/main" xmlns:r="http://schemas.openxmlformats.org/officeDocument/2006/relationships" xmlns:p="http://schemas.openxmlformats.org/presentationml/2006/main" showMasterSp="1">
  <p:cSld>
    <p:spTree>
      <p:nvGrpSpPr>
        <p:cNvPr id="1922" name=""/>
        <p:cNvGrpSpPr/>
        <p:nvPr/>
      </p:nvGrpSpPr>
      <p:grpSpPr>
        <a:xfrm rot="0">
          <a:off x="0" y="0"/>
          <a:ext cx="0" cy="0"/>
          <a:chOff x="0" y="0"/>
          <a:chExt cx="0" cy="0"/>
        </a:xfrm>
      </p:grpSpPr>
      <p:sp>
        <p:nvSpPr>
          <p:cNvPr id="1049711" name=""/>
          <p:cNvSpPr/>
          <p:nvPr>
            <p:ph sz="full" idx="1"/>
          </p:nvPr>
        </p:nvSpPr>
        <p:spPr>
          <a:xfrm rot="0">
            <a:off x="457200" y="1143000"/>
            <a:ext cx="8229600" cy="51816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i="1" lang="en-US"/>
              <a:t>c) Double Voided Specimen</a:t>
            </a:r>
          </a:p>
          <a:p>
            <a:pPr indent="0" lvl="0" marL="0">
              <a:buFont typeface="Wingdings" pitchFamily="2" charset="2"/>
              <a:buChar char="Ø"/>
            </a:pPr>
            <a:r>
              <a:rPr altLang="en-US" lang="en-US"/>
              <a:t>The patient is instructed to empty bladder and take fluid if possible</a:t>
            </a:r>
          </a:p>
          <a:p>
            <a:pPr indent="0" lvl="0" marL="0">
              <a:buFont typeface="Wingdings" pitchFamily="2" charset="2"/>
              <a:buChar char="Ø"/>
            </a:pPr>
            <a:r>
              <a:rPr altLang="en-US" lang="en-US"/>
              <a:t>The patient then voids and a sample is then taken for testing</a:t>
            </a:r>
          </a:p>
          <a:p>
            <a:pPr indent="0" lvl="0" marL="0">
              <a:buFont typeface="Wingdings" pitchFamily="2" charset="2"/>
              <a:buChar char="Ø"/>
            </a:pPr>
            <a:r>
              <a:rPr altLang="en-US" lang="en-US"/>
              <a:t>This ensures the sample is fresh thus a valid indicator of current blood glucose or acetone</a:t>
            </a:r>
          </a:p>
          <a:p>
            <a:pPr indent="0" lvl="0" marL="0">
              <a:buFont typeface="Wingdings" pitchFamily="2" charset="2"/>
              <a:buChar char="Ø"/>
            </a:pPr>
            <a:r>
              <a:rPr altLang="en-US" lang="en-US"/>
              <a:t>Tests glucose and acetone</a:t>
            </a:r>
          </a:p>
        </p:txBody>
      </p:sp>
    </p:spTree>
  </p:cSld>
  <p:clrMapOvr>
    <a:masterClrMapping/>
  </p:clrMapOvr>
  <p:transition spd="slow" advClick="1">
    <p:wheel spokes="1"/>
  </p:transition>
  <p:timing/>
</p:sld>
</file>

<file path=ppt/slides/slide823.xml><?xml version="1.0" encoding="utf-8"?>
<p:sld xmlns:a="http://schemas.openxmlformats.org/drawingml/2006/main" xmlns:r="http://schemas.openxmlformats.org/officeDocument/2006/relationships" xmlns:p="http://schemas.openxmlformats.org/presentationml/2006/main" showMasterSp="1">
  <p:cSld>
    <p:spTree>
      <p:nvGrpSpPr>
        <p:cNvPr id="1923" name=""/>
        <p:cNvGrpSpPr/>
        <p:nvPr/>
      </p:nvGrpSpPr>
      <p:grpSpPr>
        <a:xfrm rot="0">
          <a:off x="0" y="0"/>
          <a:ext cx="0" cy="0"/>
          <a:chOff x="0" y="0"/>
          <a:chExt cx="0" cy="0"/>
        </a:xfrm>
      </p:grpSpPr>
      <p:sp>
        <p:nvSpPr>
          <p:cNvPr id="1049712" name=""/>
          <p:cNvSpPr/>
          <p:nvPr>
            <p:ph sz="full" idx="1"/>
          </p:nvPr>
        </p:nvSpPr>
        <p:spPr>
          <a:xfrm rot="0">
            <a:off x="457200" y="1219200"/>
            <a:ext cx="8229600" cy="51054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i="1" lang="en-US"/>
              <a:t>d) Clean Midstream Urine Specimen</a:t>
            </a:r>
          </a:p>
          <a:p>
            <a:pPr indent="0" lvl="0" marL="0">
              <a:buFont typeface="Wingdings" pitchFamily="2" charset="2"/>
              <a:buChar char="Ø"/>
            </a:pPr>
            <a:r>
              <a:rPr altLang="en-US" lang="en-US"/>
              <a:t>It helps to avoid contamination of sample with urethral cells, mucus and micro – organisms</a:t>
            </a:r>
          </a:p>
          <a:p>
            <a:pPr indent="0" lvl="0" marL="0">
              <a:buFont typeface="Wingdings" pitchFamily="2" charset="2"/>
              <a:buChar char="Ø"/>
            </a:pPr>
            <a:r>
              <a:rPr altLang="en-US" lang="en-US"/>
              <a:t>Perineum is cleaned with antiseptic then patient voids into the toilet about 30mls then into a container and the rest of the urine into the toilet</a:t>
            </a:r>
          </a:p>
          <a:p>
            <a:pPr indent="0" lvl="0" marL="0">
              <a:buNone/>
            </a:pPr>
            <a:endParaRPr altLang="en-US" lang="en-US"/>
          </a:p>
          <a:p>
            <a:pPr indent="0" lvl="0" marL="0">
              <a:buNone/>
            </a:pPr>
            <a:r>
              <a:rPr altLang="en-US" b="1" i="1" lang="en-US"/>
              <a:t>e) Admission Urine Specimen</a:t>
            </a:r>
          </a:p>
          <a:p>
            <a:pPr indent="0" lvl="0" marL="0">
              <a:buFont typeface="Wingdings" pitchFamily="2" charset="2"/>
              <a:buChar char="Ø"/>
            </a:pPr>
            <a:r>
              <a:rPr altLang="en-US" lang="en-US"/>
              <a:t>A routine urine specimen collected on admission of a patient</a:t>
            </a:r>
          </a:p>
          <a:p>
            <a:pPr indent="0" lvl="0" marL="0"/>
            <a:endParaRPr altLang="en-US" lang="en-US"/>
          </a:p>
        </p:txBody>
      </p:sp>
    </p:spTree>
  </p:cSld>
  <p:clrMapOvr>
    <a:masterClrMapping/>
  </p:clrMapOvr>
  <p:transition spd="slow" advClick="1">
    <p:wheel spokes="1"/>
  </p:transition>
  <p:timing/>
</p:sld>
</file>

<file path=ppt/slides/slide824.xml><?xml version="1.0" encoding="utf-8"?>
<p:sld xmlns:a="http://schemas.openxmlformats.org/drawingml/2006/main" xmlns:r="http://schemas.openxmlformats.org/officeDocument/2006/relationships" xmlns:p="http://schemas.openxmlformats.org/presentationml/2006/main" showMasterSp="1">
  <p:cSld>
    <p:spTree>
      <p:nvGrpSpPr>
        <p:cNvPr id="1924" name=""/>
        <p:cNvGrpSpPr/>
        <p:nvPr/>
      </p:nvGrpSpPr>
      <p:grpSpPr>
        <a:xfrm rot="0">
          <a:off x="0" y="0"/>
          <a:ext cx="0" cy="0"/>
          <a:chOff x="0" y="0"/>
          <a:chExt cx="0" cy="0"/>
        </a:xfrm>
      </p:grpSpPr>
      <p:sp>
        <p:nvSpPr>
          <p:cNvPr id="1049713" name=""/>
          <p:cNvSpPr/>
          <p:nvPr>
            <p:ph sz="full" idx="1"/>
          </p:nvPr>
        </p:nvSpPr>
        <p:spPr>
          <a:xfrm rot="0">
            <a:off x="457200" y="1143000"/>
            <a:ext cx="8229600" cy="51816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i="1" lang="en-US"/>
              <a:t>f) 24hour Urine Specimen</a:t>
            </a:r>
          </a:p>
          <a:p>
            <a:pPr indent="0" lvl="0" marL="0">
              <a:buFont typeface="Wingdings" pitchFamily="2" charset="2"/>
              <a:buChar char="Ø"/>
            </a:pPr>
            <a:r>
              <a:rPr altLang="en-US" lang="en-US"/>
              <a:t>The patient’s urine is collected over a 24 hour period and measured</a:t>
            </a:r>
          </a:p>
          <a:p>
            <a:pPr indent="0" lvl="0" marL="0">
              <a:buFont typeface="Wingdings" pitchFamily="2" charset="2"/>
              <a:buChar char="Ø"/>
            </a:pPr>
            <a:r>
              <a:rPr altLang="en-US" lang="en-US"/>
              <a:t>The whole amount is then sent to the lab</a:t>
            </a:r>
          </a:p>
          <a:p>
            <a:pPr indent="0" lvl="0" marL="0">
              <a:buNone/>
            </a:pPr>
            <a:endParaRPr altLang="en-US" lang="en-US"/>
          </a:p>
          <a:p>
            <a:pPr indent="0" lvl="0" marL="0">
              <a:buNone/>
            </a:pPr>
            <a:r>
              <a:rPr altLang="en-US" b="1" i="1" lang="en-US"/>
              <a:t>g) Sterile Urine Specimen</a:t>
            </a:r>
          </a:p>
          <a:p>
            <a:pPr indent="0" lvl="0" marL="0">
              <a:buFont typeface="Wingdings" pitchFamily="2" charset="2"/>
              <a:buChar char="Ø"/>
            </a:pPr>
            <a:r>
              <a:rPr altLang="en-US" lang="en-US"/>
              <a:t>This is collected directly from urinary bladder using a catheter</a:t>
            </a:r>
          </a:p>
          <a:p>
            <a:pPr indent="0" lvl="0" marL="0"/>
            <a:endParaRPr altLang="en-US" lang="en-US"/>
          </a:p>
          <a:p>
            <a:pPr indent="0" lvl="0" marL="0"/>
            <a:endParaRPr altLang="en-US" lang="en-US"/>
          </a:p>
        </p:txBody>
      </p:sp>
    </p:spTree>
  </p:cSld>
  <p:clrMapOvr>
    <a:masterClrMapping/>
  </p:clrMapOvr>
  <p:transition spd="slow" advClick="1">
    <p:wheel spokes="1"/>
  </p:transition>
  <p:timing/>
</p:sld>
</file>

<file path=ppt/slides/slide825.xml><?xml version="1.0" encoding="utf-8"?>
<p:sld xmlns:a="http://schemas.openxmlformats.org/drawingml/2006/main" xmlns:r="http://schemas.openxmlformats.org/officeDocument/2006/relationships" xmlns:p="http://schemas.openxmlformats.org/presentationml/2006/main" showMasterSp="1">
  <p:cSld>
    <p:spTree>
      <p:nvGrpSpPr>
        <p:cNvPr id="1925" name=""/>
        <p:cNvGrpSpPr/>
        <p:nvPr/>
      </p:nvGrpSpPr>
      <p:grpSpPr>
        <a:xfrm rot="0">
          <a:off x="0" y="0"/>
          <a:ext cx="0" cy="0"/>
          <a:chOff x="0" y="0"/>
          <a:chExt cx="0" cy="0"/>
        </a:xfrm>
      </p:grpSpPr>
      <p:sp>
        <p:nvSpPr>
          <p:cNvPr id="1049714" name=""/>
          <p:cNvSpPr/>
          <p:nvPr>
            <p:ph sz="full" idx="1"/>
          </p:nvPr>
        </p:nvSpPr>
        <p:spPr>
          <a:xfrm rot="0">
            <a:off x="457200" y="838200"/>
            <a:ext cx="8229600" cy="54864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lang="en-US"/>
              <a:t>Procedure for Urine Collection</a:t>
            </a:r>
          </a:p>
          <a:p>
            <a:pPr indent="0" lvl="0" marL="0">
              <a:buNone/>
            </a:pPr>
            <a:r>
              <a:rPr altLang="en-US" lang="en-US"/>
              <a:t>Indicate the purpose e.g. test for UTI, PDT test</a:t>
            </a:r>
          </a:p>
          <a:p>
            <a:pPr indent="0" lvl="0" marL="0">
              <a:buNone/>
            </a:pPr>
            <a:r>
              <a:rPr altLang="en-US" b="1" i="1" lang="en-US"/>
              <a:t>Requirements</a:t>
            </a:r>
          </a:p>
          <a:p>
            <a:pPr indent="0" lvl="0" marL="0">
              <a:buFont typeface="Wingdings" pitchFamily="2" charset="2"/>
              <a:buChar char="Ø"/>
            </a:pPr>
            <a:r>
              <a:rPr altLang="en-US" lang="en-US"/>
              <a:t>Specimen containers</a:t>
            </a:r>
          </a:p>
          <a:p>
            <a:pPr indent="0" lvl="0" marL="0">
              <a:buFont typeface="Wingdings" pitchFamily="2" charset="2"/>
              <a:buChar char="Ø"/>
            </a:pPr>
            <a:r>
              <a:rPr altLang="en-US" lang="en-US"/>
              <a:t>Lab request form</a:t>
            </a:r>
          </a:p>
          <a:p>
            <a:pPr indent="0" lvl="0" marL="0">
              <a:buFont typeface="Wingdings" pitchFamily="2" charset="2"/>
              <a:buChar char="Ø"/>
            </a:pPr>
            <a:r>
              <a:rPr altLang="en-US" lang="en-US"/>
              <a:t>Measuring jar/jug</a:t>
            </a:r>
          </a:p>
          <a:p>
            <a:pPr indent="0" lvl="0" marL="0">
              <a:buFont typeface="Wingdings" pitchFamily="2" charset="2"/>
              <a:buChar char="Ø"/>
            </a:pPr>
            <a:r>
              <a:rPr altLang="en-US" lang="en-US"/>
              <a:t>Gloves</a:t>
            </a:r>
          </a:p>
          <a:p>
            <a:pPr indent="0" lvl="0" marL="0">
              <a:buFont typeface="Wingdings" pitchFamily="2" charset="2"/>
              <a:buChar char="Ø"/>
            </a:pPr>
            <a:r>
              <a:rPr altLang="en-US" lang="en-US"/>
              <a:t>Sterile syringes and needle</a:t>
            </a:r>
          </a:p>
          <a:p>
            <a:pPr indent="0" lvl="0" marL="0">
              <a:buFont typeface="Wingdings" pitchFamily="2" charset="2"/>
              <a:buChar char="Ø"/>
            </a:pPr>
            <a:r>
              <a:rPr altLang="en-US" lang="en-US"/>
              <a:t>Urine bags for infants and babies</a:t>
            </a:r>
          </a:p>
          <a:p>
            <a:pPr indent="0" lvl="0" marL="0">
              <a:buFont typeface="Wingdings" pitchFamily="2" charset="2"/>
              <a:buChar char="Ø"/>
            </a:pPr>
            <a:r>
              <a:rPr altLang="en-US" lang="en-US"/>
              <a:t>Toilet paper</a:t>
            </a:r>
          </a:p>
        </p:txBody>
      </p:sp>
    </p:spTree>
  </p:cSld>
  <p:clrMapOvr>
    <a:masterClrMapping/>
  </p:clrMapOvr>
  <p:transition spd="slow" advClick="1">
    <p:wheel spokes="1"/>
  </p:transition>
  <p:timing/>
</p:sld>
</file>

<file path=ppt/slides/slide826.xml><?xml version="1.0" encoding="utf-8"?>
<p:sld xmlns:a="http://schemas.openxmlformats.org/drawingml/2006/main" xmlns:r="http://schemas.openxmlformats.org/officeDocument/2006/relationships" xmlns:p="http://schemas.openxmlformats.org/presentationml/2006/main" showMasterSp="1">
  <p:cSld>
    <p:spTree>
      <p:nvGrpSpPr>
        <p:cNvPr id="1926" name=""/>
        <p:cNvGrpSpPr/>
        <p:nvPr/>
      </p:nvGrpSpPr>
      <p:grpSpPr>
        <a:xfrm rot="0">
          <a:off x="0" y="0"/>
          <a:ext cx="0" cy="0"/>
          <a:chOff x="0" y="0"/>
          <a:chExt cx="0" cy="0"/>
        </a:xfrm>
      </p:grpSpPr>
      <p:sp>
        <p:nvSpPr>
          <p:cNvPr id="1049715" name=""/>
          <p:cNvSpPr/>
          <p:nvPr>
            <p:ph sz="full" idx="1"/>
          </p:nvPr>
        </p:nvSpPr>
        <p:spPr>
          <a:xfrm rot="0">
            <a:off x="457200" y="762000"/>
            <a:ext cx="8229600" cy="55626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i="1" lang="en-US"/>
              <a:t>Preparation</a:t>
            </a:r>
          </a:p>
          <a:p>
            <a:pPr indent="0" lvl="0" marL="0">
              <a:buFont typeface="Wingdings" pitchFamily="2" charset="2"/>
              <a:buChar char="Ø"/>
            </a:pPr>
            <a:r>
              <a:rPr altLang="en-US" lang="en-US"/>
              <a:t>Explain the procedure to the patient</a:t>
            </a:r>
          </a:p>
          <a:p>
            <a:pPr indent="0" lvl="0" marL="0">
              <a:buFont typeface="Wingdings" pitchFamily="2" charset="2"/>
              <a:buChar char="Ø"/>
            </a:pPr>
            <a:r>
              <a:rPr altLang="en-US" lang="en-US"/>
              <a:t>Ensure privacy</a:t>
            </a:r>
          </a:p>
          <a:p>
            <a:pPr indent="0" lvl="0" marL="0">
              <a:buFont typeface="Wingdings" pitchFamily="2" charset="2"/>
              <a:buChar char="Ø"/>
            </a:pPr>
            <a:r>
              <a:rPr altLang="en-US" lang="en-US"/>
              <a:t>Assemble required equipment</a:t>
            </a:r>
          </a:p>
          <a:p>
            <a:pPr indent="0" lvl="0" marL="0">
              <a:buFont typeface="Wingdings" pitchFamily="2" charset="2"/>
              <a:buChar char="Ø"/>
            </a:pPr>
            <a:r>
              <a:rPr altLang="en-US" lang="en-US"/>
              <a:t>Wash hands and put on gloves</a:t>
            </a:r>
          </a:p>
          <a:p>
            <a:pPr indent="0" lvl="0" marL="0">
              <a:buNone/>
            </a:pPr>
            <a:r>
              <a:rPr altLang="en-US" b="1" i="1" lang="en-US"/>
              <a:t>Steps</a:t>
            </a:r>
          </a:p>
          <a:p>
            <a:pPr indent="0" lvl="0" marL="0">
              <a:buNone/>
            </a:pPr>
            <a:r>
              <a:rPr altLang="en-US" b="1" i="1" lang="en-US"/>
              <a:t>1. Routine Specimen</a:t>
            </a:r>
          </a:p>
          <a:p>
            <a:pPr indent="0" lvl="0" marL="0">
              <a:buFont typeface="Wingdings" pitchFamily="2" charset="2"/>
              <a:buChar char="Ø"/>
            </a:pPr>
            <a:r>
              <a:rPr altLang="en-US" lang="en-US"/>
              <a:t>Instruct patient if able to pass urine into a clean reservoir e.g. bed pan, urinal</a:t>
            </a:r>
          </a:p>
          <a:p>
            <a:pPr indent="0" lvl="0" marL="0">
              <a:buFont typeface="Wingdings" pitchFamily="2" charset="2"/>
              <a:buChar char="Ø"/>
            </a:pPr>
            <a:r>
              <a:rPr altLang="en-US" lang="en-US"/>
              <a:t>Pour the required amount into the specimen container</a:t>
            </a:r>
          </a:p>
          <a:p>
            <a:pPr indent="0" lvl="0" marL="0">
              <a:buFont typeface="Wingdings" pitchFamily="2" charset="2"/>
              <a:buChar char="Ø"/>
            </a:pPr>
            <a:r>
              <a:rPr altLang="en-US" lang="en-US"/>
              <a:t>Take care not to soil the outside of the container prevent cross contamination </a:t>
            </a:r>
          </a:p>
        </p:txBody>
      </p:sp>
    </p:spTree>
  </p:cSld>
  <p:clrMapOvr>
    <a:masterClrMapping/>
  </p:clrMapOvr>
  <p:transition spd="slow" advClick="1">
    <p:wheel spokes="1"/>
  </p:transition>
  <p:timing/>
</p:sld>
</file>

<file path=ppt/slides/slide827.xml><?xml version="1.0" encoding="utf-8"?>
<p:sld xmlns:a="http://schemas.openxmlformats.org/drawingml/2006/main" xmlns:r="http://schemas.openxmlformats.org/officeDocument/2006/relationships" xmlns:p="http://schemas.openxmlformats.org/presentationml/2006/main" showMasterSp="1">
  <p:cSld>
    <p:spTree>
      <p:nvGrpSpPr>
        <p:cNvPr id="1927" name=""/>
        <p:cNvGrpSpPr/>
        <p:nvPr/>
      </p:nvGrpSpPr>
      <p:grpSpPr>
        <a:xfrm rot="0">
          <a:off x="0" y="0"/>
          <a:ext cx="0" cy="0"/>
          <a:chOff x="0" y="0"/>
          <a:chExt cx="0" cy="0"/>
        </a:xfrm>
      </p:grpSpPr>
      <p:sp>
        <p:nvSpPr>
          <p:cNvPr id="1049716" name=""/>
          <p:cNvSpPr/>
          <p:nvPr>
            <p:ph sz="full" idx="1"/>
          </p:nvPr>
        </p:nvSpPr>
        <p:spPr>
          <a:xfrm rot="0">
            <a:off x="457200" y="381000"/>
            <a:ext cx="8229600" cy="59436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lvl="0">
              <a:buFont typeface="Wingdings" pitchFamily="2" charset="2"/>
              <a:buChar char="Ø"/>
            </a:pPr>
            <a:r>
              <a:rPr altLang="en-US" lang="en-US"/>
              <a:t>Incase a patient is a male infant, use a test tube. </a:t>
            </a:r>
          </a:p>
          <a:p>
            <a:pPr lvl="0">
              <a:buFont typeface="Wingdings" pitchFamily="2" charset="2"/>
              <a:buChar char="Ø"/>
            </a:pPr>
            <a:r>
              <a:rPr altLang="en-US" lang="en-US"/>
              <a:t>If female infant either apply a sterile pad over the genital area, squeeze the urine soaked part with sterile forceps into the container OR use a urine bag for infants, a special collection bag that has adhesive surface</a:t>
            </a:r>
          </a:p>
          <a:p>
            <a:pPr lvl="0">
              <a:buNone/>
            </a:pPr>
            <a:r>
              <a:rPr altLang="en-US" b="1" i="1" lang="en-US"/>
              <a:t>2. Midstream Specimen</a:t>
            </a:r>
          </a:p>
          <a:p>
            <a:pPr lvl="0">
              <a:buFont typeface="Wingdings" pitchFamily="2" charset="2"/>
              <a:buChar char="Ø"/>
            </a:pPr>
            <a:r>
              <a:rPr altLang="en-US" lang="en-US"/>
              <a:t>Ask the patient to clean the genitalia with antiseptic or assist</a:t>
            </a:r>
          </a:p>
          <a:p>
            <a:pPr lvl="0">
              <a:buFont typeface="Wingdings" pitchFamily="2" charset="2"/>
              <a:buChar char="Ø"/>
            </a:pPr>
            <a:r>
              <a:rPr altLang="en-US" lang="en-US"/>
              <a:t>This provides a cleaner specimen as it clears the micro – organisms up or near the meatus</a:t>
            </a:r>
          </a:p>
          <a:p>
            <a:pPr lvl="0">
              <a:buFont typeface="Wingdings" pitchFamily="2" charset="2"/>
              <a:buChar char="Ø"/>
            </a:pPr>
            <a:r>
              <a:rPr altLang="en-US" lang="en-US"/>
              <a:t>Instruct the patient to pass the 1</a:t>
            </a:r>
            <a:r>
              <a:rPr altLang="en-US" baseline="30000" lang="en-US"/>
              <a:t>st</a:t>
            </a:r>
            <a:r>
              <a:rPr altLang="en-US" lang="en-US"/>
              <a:t> flow into the toilet, about 30mls, then middle flow into a container and the last flow into the toilet</a:t>
            </a:r>
          </a:p>
        </p:txBody>
      </p:sp>
    </p:spTree>
  </p:cSld>
  <p:clrMapOvr>
    <a:masterClrMapping/>
  </p:clrMapOvr>
  <p:transition spd="slow" advClick="1">
    <p:wheel spokes="1"/>
  </p:transition>
  <p:timing/>
</p:sld>
</file>

<file path=ppt/slides/slide828.xml><?xml version="1.0" encoding="utf-8"?>
<p:sld xmlns:a="http://schemas.openxmlformats.org/drawingml/2006/main" xmlns:r="http://schemas.openxmlformats.org/officeDocument/2006/relationships" xmlns:p="http://schemas.openxmlformats.org/presentationml/2006/main" showMasterSp="1">
  <p:cSld>
    <p:spTree>
      <p:nvGrpSpPr>
        <p:cNvPr id="1928" name=""/>
        <p:cNvGrpSpPr/>
        <p:nvPr/>
      </p:nvGrpSpPr>
      <p:grpSpPr>
        <a:xfrm rot="0">
          <a:off x="0" y="0"/>
          <a:ext cx="0" cy="0"/>
          <a:chOff x="0" y="0"/>
          <a:chExt cx="0" cy="0"/>
        </a:xfrm>
      </p:grpSpPr>
      <p:sp>
        <p:nvSpPr>
          <p:cNvPr id="1049717" name=""/>
          <p:cNvSpPr/>
          <p:nvPr>
            <p:ph sz="full" idx="1"/>
          </p:nvPr>
        </p:nvSpPr>
        <p:spPr>
          <a:xfrm rot="0">
            <a:off x="457200" y="990600"/>
            <a:ext cx="8229600" cy="53340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i="1" lang="en-US"/>
              <a:t>3. Sterile Specimen</a:t>
            </a:r>
          </a:p>
          <a:p>
            <a:pPr indent="0" lvl="0" marL="0">
              <a:buFont typeface="Wingdings" pitchFamily="2" charset="2"/>
              <a:buChar char="Ø"/>
            </a:pPr>
            <a:r>
              <a:rPr altLang="en-US" lang="en-US"/>
              <a:t>If a patient doesn’t have a catheter, catheterize, clamp the catheter for 30 minutes to allow urine to collect in the bladder</a:t>
            </a:r>
          </a:p>
          <a:p>
            <a:pPr indent="0" lvl="0" marL="0">
              <a:buFont typeface="Wingdings" pitchFamily="2" charset="2"/>
              <a:buChar char="Ø"/>
            </a:pPr>
            <a:r>
              <a:rPr altLang="en-US" lang="en-US"/>
              <a:t>Using aseptic technique, swab the outside distal end of the catheter with antiseptic </a:t>
            </a:r>
          </a:p>
          <a:p>
            <a:pPr indent="0" lvl="0" marL="0">
              <a:buFont typeface="Wingdings" pitchFamily="2" charset="2"/>
              <a:buChar char="Ø"/>
            </a:pPr>
            <a:r>
              <a:rPr altLang="en-US" lang="en-US"/>
              <a:t>Insert a sterile needle and syringe and aspirate the required amount of urine</a:t>
            </a:r>
          </a:p>
          <a:p>
            <a:pPr indent="0" lvl="0" marL="0">
              <a:buFont typeface="Wingdings" pitchFamily="2" charset="2"/>
              <a:buChar char="Ø"/>
            </a:pPr>
            <a:r>
              <a:rPr altLang="en-US" lang="en-US"/>
              <a:t>Empty the collected amount into the specimen container</a:t>
            </a:r>
          </a:p>
        </p:txBody>
      </p:sp>
    </p:spTree>
  </p:cSld>
  <p:clrMapOvr>
    <a:masterClrMapping/>
  </p:clrMapOvr>
  <p:transition spd="slow" advClick="1">
    <p:wheel spokes="1"/>
  </p:transition>
  <p:timing/>
</p:sld>
</file>

<file path=ppt/slides/slide829.xml><?xml version="1.0" encoding="utf-8"?>
<p:sld xmlns:a="http://schemas.openxmlformats.org/drawingml/2006/main" xmlns:r="http://schemas.openxmlformats.org/officeDocument/2006/relationships" xmlns:p="http://schemas.openxmlformats.org/presentationml/2006/main" showMasterSp="1">
  <p:cSld>
    <p:spTree>
      <p:nvGrpSpPr>
        <p:cNvPr id="1929" name=""/>
        <p:cNvGrpSpPr/>
        <p:nvPr/>
      </p:nvGrpSpPr>
      <p:grpSpPr>
        <a:xfrm rot="0">
          <a:off x="0" y="0"/>
          <a:ext cx="0" cy="0"/>
          <a:chOff x="0" y="0"/>
          <a:chExt cx="0" cy="0"/>
        </a:xfrm>
      </p:grpSpPr>
      <p:sp>
        <p:nvSpPr>
          <p:cNvPr id="1049718" name=""/>
          <p:cNvSpPr/>
          <p:nvPr>
            <p:ph sz="full" idx="1"/>
          </p:nvPr>
        </p:nvSpPr>
        <p:spPr>
          <a:xfrm rot="0">
            <a:off x="457200" y="990600"/>
            <a:ext cx="8229600" cy="53340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i="1" lang="en-US"/>
              <a:t>4. 24 hour Urine Specimen</a:t>
            </a:r>
          </a:p>
          <a:p>
            <a:pPr indent="0" lvl="0" marL="0">
              <a:buFont typeface="Wingdings" pitchFamily="2" charset="2"/>
              <a:buChar char="Ø"/>
            </a:pPr>
            <a:r>
              <a:rPr altLang="en-US" lang="en-US"/>
              <a:t>Give patient a container to void in</a:t>
            </a:r>
          </a:p>
          <a:p>
            <a:pPr indent="0" lvl="0" marL="0">
              <a:buFont typeface="Wingdings" pitchFamily="2" charset="2"/>
              <a:buChar char="Ø"/>
            </a:pPr>
            <a:r>
              <a:rPr altLang="en-US" lang="en-US"/>
              <a:t>Instruct the patient to collect all urine for 24 hours</a:t>
            </a:r>
          </a:p>
          <a:p>
            <a:pPr indent="0" lvl="0" marL="0">
              <a:buFont typeface="Wingdings" pitchFamily="2" charset="2"/>
              <a:buChar char="Ø"/>
            </a:pPr>
            <a:r>
              <a:rPr altLang="en-US" lang="en-US"/>
              <a:t>Have the patient void when the 24 hour period is about to begin and discard this urine since it was formed before the 24 hour period began</a:t>
            </a:r>
          </a:p>
          <a:p>
            <a:pPr indent="0" lvl="0" marL="0">
              <a:buFont typeface="Wingdings" pitchFamily="2" charset="2"/>
              <a:buChar char="Ø"/>
            </a:pPr>
            <a:r>
              <a:rPr altLang="en-US" lang="en-US"/>
              <a:t>Measure, record and keep all the urine voided for 24 hour period</a:t>
            </a:r>
          </a:p>
          <a:p>
            <a:pPr indent="0" lvl="0" marL="0">
              <a:buFont typeface="Wingdings" pitchFamily="2" charset="2"/>
              <a:buChar char="Ø"/>
            </a:pPr>
            <a:r>
              <a:rPr altLang="en-US" lang="en-US"/>
              <a:t>Instruct patient to void a few minutes before the end of 24 hours. This ensures that the bladder is empty before the end of 24 hours</a:t>
            </a:r>
          </a:p>
        </p:txBody>
      </p:sp>
    </p:spTree>
  </p:cSld>
  <p:clrMapOvr>
    <a:masterClrMapping/>
  </p:clrMapOvr>
  <p:transition spd="slow" advClick="1">
    <p:wheel spokes="1"/>
  </p:transition>
  <p:timing/>
</p:sld>
</file>

<file path=ppt/slides/slide83.xml><?xml version="1.0" encoding="utf-8"?>
<p:sld xmlns:a="http://schemas.openxmlformats.org/drawingml/2006/main" xmlns:r="http://schemas.openxmlformats.org/officeDocument/2006/relationships" xmlns:p="http://schemas.openxmlformats.org/presentationml/2006/main" showMasterSp="1">
  <p:cSld>
    <p:spTree>
      <p:nvGrpSpPr>
        <p:cNvPr id="1165" name=""/>
        <p:cNvGrpSpPr/>
        <p:nvPr/>
      </p:nvGrpSpPr>
      <p:grpSpPr>
        <a:xfrm rot="0">
          <a:off x="0" y="0"/>
          <a:ext cx="0" cy="0"/>
          <a:chOff x="0" y="0"/>
          <a:chExt cx="0" cy="0"/>
        </a:xfrm>
      </p:grpSpPr>
      <p:sp>
        <p:nvSpPr>
          <p:cNvPr id="1048700" name=""/>
          <p:cNvSpPr/>
          <p:nvPr>
            <p:ph sz="full" idx="1"/>
          </p:nvPr>
        </p:nvSpPr>
        <p:spPr>
          <a:xfrm rot="0">
            <a:off x="457200" y="1066800"/>
            <a:ext cx="8229600" cy="5059362"/>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eaLnBrk="1" hangingPunct="1" indent="0" latinLnBrk="1" lvl="0" marL="0">
              <a:buClr>
                <a:srgbClr val="DE6C36"/>
              </a:buClr>
              <a:buFont typeface="Arial" pitchFamily="0" charset="0"/>
              <a:buNone/>
            </a:pPr>
            <a:r>
              <a:rPr altLang="en-US" b="1" lang="en-US"/>
              <a:t>Functions of NNAK</a:t>
            </a:r>
          </a:p>
          <a:p>
            <a:pPr eaLnBrk="1" hangingPunct="1" indent="0" latinLnBrk="1" lvl="0" marL="0">
              <a:buClr>
                <a:srgbClr val="DE6C36"/>
              </a:buClr>
              <a:buFont typeface="Wingdings" pitchFamily="2" charset="2"/>
              <a:buChar char="Ø"/>
            </a:pPr>
            <a:r>
              <a:rPr altLang="en-US" lang="en-US"/>
              <a:t>Promoting nursing and maintaining the honor, interest and practice of all aspects of the profession as a whole</a:t>
            </a:r>
          </a:p>
          <a:p>
            <a:pPr eaLnBrk="1" hangingPunct="1" indent="0" latinLnBrk="1" lvl="0" marL="0">
              <a:buClr>
                <a:srgbClr val="DE6C36"/>
              </a:buClr>
              <a:buFont typeface="Wingdings" pitchFamily="2" charset="2"/>
              <a:buChar char="Ø"/>
            </a:pPr>
            <a:r>
              <a:rPr altLang="en-US" lang="en-US"/>
              <a:t>Promoting and maintaining high standards of nursing education</a:t>
            </a:r>
          </a:p>
          <a:p>
            <a:pPr eaLnBrk="1" hangingPunct="1" indent="0" latinLnBrk="1" lvl="0" marL="0">
              <a:buClr>
                <a:srgbClr val="DE6C36"/>
              </a:buClr>
              <a:buFont typeface="Wingdings" pitchFamily="2" charset="2"/>
              <a:buChar char="Ø"/>
            </a:pPr>
            <a:r>
              <a:rPr altLang="en-US" lang="en-US"/>
              <a:t>Stimulating and encouraging nursing research</a:t>
            </a:r>
          </a:p>
          <a:p>
            <a:pPr eaLnBrk="1" hangingPunct="1" indent="0" latinLnBrk="1" lvl="0" marL="0">
              <a:buClr>
                <a:srgbClr val="DE6C36"/>
              </a:buClr>
              <a:buFont typeface="Wingdings" pitchFamily="2" charset="2"/>
              <a:buChar char="Ø"/>
            </a:pPr>
            <a:r>
              <a:rPr altLang="en-US" lang="en-US"/>
              <a:t>Promoting co-operation between this body and other national and international professional bodies</a:t>
            </a:r>
          </a:p>
        </p:txBody>
      </p:sp>
    </p:spTree>
  </p:cSld>
  <p:clrMapOvr>
    <a:masterClrMapping/>
  </p:clrMapOvr>
  <p:transition spd="slow" advClick="1">
    <p:wheel spokes="1"/>
  </p:transition>
  <p:timing/>
</p:sld>
</file>

<file path=ppt/slides/slide830.xml><?xml version="1.0" encoding="utf-8"?>
<p:sld xmlns:a="http://schemas.openxmlformats.org/drawingml/2006/main" xmlns:r="http://schemas.openxmlformats.org/officeDocument/2006/relationships" xmlns:p="http://schemas.openxmlformats.org/presentationml/2006/main" showMasterSp="1">
  <p:cSld>
    <p:spTree>
      <p:nvGrpSpPr>
        <p:cNvPr id="1930" name=""/>
        <p:cNvGrpSpPr/>
        <p:nvPr/>
      </p:nvGrpSpPr>
      <p:grpSpPr>
        <a:xfrm rot="0">
          <a:off x="0" y="0"/>
          <a:ext cx="0" cy="0"/>
          <a:chOff x="0" y="0"/>
          <a:chExt cx="0" cy="0"/>
        </a:xfrm>
      </p:grpSpPr>
      <p:sp>
        <p:nvSpPr>
          <p:cNvPr id="1049719" name=""/>
          <p:cNvSpPr/>
          <p:nvPr>
            <p:ph sz="full" idx="1"/>
          </p:nvPr>
        </p:nvSpPr>
        <p:spPr>
          <a:xfrm rot="0">
            <a:off x="457200" y="1219200"/>
            <a:ext cx="8229600" cy="51054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lvl="0">
              <a:buFont typeface="Wingdings" pitchFamily="2" charset="2"/>
              <a:buChar char="Ø"/>
            </a:pPr>
            <a:r>
              <a:rPr altLang="en-US" lang="en-US"/>
              <a:t>The most appropriate time is 8am – 8am</a:t>
            </a:r>
          </a:p>
          <a:p>
            <a:pPr lvl="0">
              <a:buFont typeface="Wingdings" pitchFamily="2" charset="2"/>
              <a:buChar char="Ø"/>
            </a:pPr>
            <a:r>
              <a:rPr altLang="en-US" lang="en-US"/>
              <a:t>Label the specimen and send to the lab together with the request form</a:t>
            </a:r>
          </a:p>
          <a:p>
            <a:pPr lvl="0">
              <a:buNone/>
            </a:pPr>
            <a:endParaRPr altLang="en-US" lang="en-US"/>
          </a:p>
          <a:p>
            <a:pPr lvl="0">
              <a:buNone/>
            </a:pPr>
            <a:r>
              <a:rPr altLang="en-US" b="1" i="1" lang="en-US"/>
              <a:t>Note:</a:t>
            </a:r>
            <a:r>
              <a:rPr altLang="en-US" lang="en-US"/>
              <a:t> Incase the patient is female and is having her menses, wash the genitalia, plug the vagina, collect the specimen and unplug the vagina immediately</a:t>
            </a:r>
          </a:p>
        </p:txBody>
      </p:sp>
    </p:spTree>
  </p:cSld>
  <p:clrMapOvr>
    <a:masterClrMapping/>
  </p:clrMapOvr>
  <p:transition spd="slow" advClick="1">
    <p:wheel spokes="1"/>
  </p:transition>
</p:sld>
</file>

<file path=ppt/slides/slide831.xml><?xml version="1.0" encoding="utf-8"?>
<p:sld xmlns:a="http://schemas.openxmlformats.org/drawingml/2006/main" xmlns:r="http://schemas.openxmlformats.org/officeDocument/2006/relationships" xmlns:p="http://schemas.openxmlformats.org/presentationml/2006/main" showMasterSp="1">
  <p:cSld>
    <p:spTree>
      <p:nvGrpSpPr>
        <p:cNvPr id="1931" name=""/>
        <p:cNvGrpSpPr/>
        <p:nvPr/>
      </p:nvGrpSpPr>
      <p:grpSpPr>
        <a:xfrm rot="0">
          <a:off x="0" y="0"/>
          <a:ext cx="0" cy="0"/>
          <a:chOff x="0" y="0"/>
          <a:chExt cx="0" cy="0"/>
        </a:xfrm>
      </p:grpSpPr>
      <p:sp>
        <p:nvSpPr>
          <p:cNvPr id="1049720" name=""/>
          <p:cNvSpPr/>
          <p:nvPr>
            <p:ph sz="full" idx="1"/>
          </p:nvPr>
        </p:nvSpPr>
        <p:spPr>
          <a:xfrm rot="0">
            <a:off x="457200" y="533400"/>
            <a:ext cx="8229600" cy="57912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algn="ctr" indent="0" lvl="0" marL="0">
              <a:buNone/>
            </a:pPr>
            <a:r>
              <a:rPr altLang="en-US" b="1" lang="en-US"/>
              <a:t>STOOL</a:t>
            </a:r>
          </a:p>
          <a:p>
            <a:pPr indent="0" lvl="0" marL="0">
              <a:buNone/>
            </a:pPr>
            <a:r>
              <a:rPr altLang="en-US" b="1" lang="en-US"/>
              <a:t>It is examined for several reasons:</a:t>
            </a:r>
          </a:p>
          <a:p>
            <a:pPr indent="0" lvl="0" marL="0">
              <a:buFont typeface="Wingdings" pitchFamily="2" charset="2"/>
              <a:buChar char="Ø"/>
            </a:pPr>
            <a:r>
              <a:rPr altLang="en-US" lang="en-US"/>
              <a:t>To determine the presence of infection</a:t>
            </a:r>
          </a:p>
          <a:p>
            <a:pPr indent="0" lvl="0" marL="0">
              <a:buFont typeface="Wingdings" pitchFamily="2" charset="2"/>
              <a:buChar char="Ø"/>
            </a:pPr>
            <a:r>
              <a:rPr altLang="en-US" lang="en-US"/>
              <a:t>To observe for amount, consistency, content and color</a:t>
            </a:r>
          </a:p>
          <a:p>
            <a:pPr indent="0" lvl="0" marL="0">
              <a:buFont typeface="Wingdings" pitchFamily="2" charset="2"/>
              <a:buChar char="Ø"/>
            </a:pPr>
            <a:r>
              <a:rPr altLang="en-US" lang="en-US"/>
              <a:t>To identify parasites, either ova and cyst of the parasite</a:t>
            </a:r>
          </a:p>
          <a:p>
            <a:pPr indent="0" lvl="0" marL="0">
              <a:buFont typeface="Wingdings" pitchFamily="2" charset="2"/>
              <a:buChar char="Ø"/>
            </a:pPr>
            <a:r>
              <a:rPr altLang="en-US" lang="en-US"/>
              <a:t>To identify bacteria incase of infection</a:t>
            </a:r>
          </a:p>
          <a:p>
            <a:pPr indent="0" lvl="0" marL="0">
              <a:buNone/>
            </a:pPr>
            <a:r>
              <a:rPr altLang="en-US" b="1" lang="en-US"/>
              <a:t>Characteristics of Stool</a:t>
            </a:r>
          </a:p>
          <a:p>
            <a:pPr indent="0" lvl="0" marL="0">
              <a:buFont typeface="Wingdings" pitchFamily="2" charset="2"/>
              <a:buChar char="Ø"/>
            </a:pPr>
            <a:r>
              <a:rPr altLang="en-US" lang="en-US"/>
              <a:t>Brown in color but may change depending on diet</a:t>
            </a:r>
          </a:p>
          <a:p>
            <a:pPr indent="0" lvl="0" marL="0">
              <a:buFont typeface="Wingdings" pitchFamily="2" charset="2"/>
              <a:buChar char="Ø"/>
            </a:pPr>
            <a:r>
              <a:rPr altLang="en-US" lang="en-US"/>
              <a:t>Has characteristic odor</a:t>
            </a:r>
          </a:p>
          <a:p>
            <a:pPr indent="0" lvl="0" marL="0">
              <a:buFont typeface="Wingdings" pitchFamily="2" charset="2"/>
              <a:buChar char="Ø"/>
            </a:pPr>
            <a:r>
              <a:rPr altLang="en-US" lang="en-US"/>
              <a:t>Soft and formed</a:t>
            </a:r>
          </a:p>
          <a:p>
            <a:pPr indent="0" lvl="0" marL="0">
              <a:buFont typeface="Wingdings" pitchFamily="2" charset="2"/>
              <a:buChar char="Ø"/>
            </a:pPr>
            <a:r>
              <a:rPr altLang="en-US" lang="en-US"/>
              <a:t>Contents include indigestible food, mucous, water, bacteria</a:t>
            </a:r>
          </a:p>
          <a:p>
            <a:pPr indent="0" lvl="0" marL="0"/>
            <a:endParaRPr altLang="en-US" lang="en-US"/>
          </a:p>
        </p:txBody>
      </p:sp>
    </p:spTree>
  </p:cSld>
  <p:clrMapOvr>
    <a:masterClrMapping/>
  </p:clrMapOvr>
  <p:transition spd="slow" advClick="1">
    <p:wheel spokes="1"/>
  </p:transition>
</p:sld>
</file>

<file path=ppt/slides/slide832.xml><?xml version="1.0" encoding="utf-8"?>
<p:sld xmlns:a="http://schemas.openxmlformats.org/drawingml/2006/main" xmlns:r="http://schemas.openxmlformats.org/officeDocument/2006/relationships" xmlns:p="http://schemas.openxmlformats.org/presentationml/2006/main" showMasterSp="1">
  <p:cSld>
    <p:spTree>
      <p:nvGrpSpPr>
        <p:cNvPr id="1932" name=""/>
        <p:cNvGrpSpPr/>
        <p:nvPr/>
      </p:nvGrpSpPr>
      <p:grpSpPr>
        <a:xfrm rot="0">
          <a:off x="0" y="0"/>
          <a:ext cx="0" cy="0"/>
          <a:chOff x="0" y="0"/>
          <a:chExt cx="0" cy="0"/>
        </a:xfrm>
      </p:grpSpPr>
      <p:sp>
        <p:nvSpPr>
          <p:cNvPr id="1049721" name=""/>
          <p:cNvSpPr/>
          <p:nvPr>
            <p:ph sz="full" idx="1"/>
          </p:nvPr>
        </p:nvSpPr>
        <p:spPr>
          <a:xfrm rot="0">
            <a:off x="457200" y="304800"/>
            <a:ext cx="8229600" cy="63246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lang="en-US"/>
              <a:t>Abnormalities of Stool</a:t>
            </a:r>
          </a:p>
          <a:p>
            <a:pPr indent="0" lvl="0" marL="0">
              <a:buFont typeface="Wingdings" pitchFamily="2" charset="2"/>
              <a:buChar char="Ø"/>
            </a:pPr>
            <a:r>
              <a:rPr altLang="en-US" lang="en-US"/>
              <a:t>Constipation – Hard stool</a:t>
            </a:r>
          </a:p>
          <a:p>
            <a:pPr indent="0" lvl="0" marL="0">
              <a:buFont typeface="Wingdings" pitchFamily="2" charset="2"/>
              <a:buChar char="Ø"/>
            </a:pPr>
            <a:r>
              <a:rPr altLang="en-US" lang="en-US"/>
              <a:t>Diarrhea – Loose watery with increased frequency</a:t>
            </a:r>
          </a:p>
          <a:p>
            <a:pPr indent="0" lvl="0" marL="0">
              <a:buFont typeface="Wingdings" pitchFamily="2" charset="2"/>
              <a:buChar char="Ø"/>
            </a:pPr>
            <a:r>
              <a:rPr altLang="en-US" lang="en-US"/>
              <a:t>Bright red stool– Indicates bleeding in the rectum and lower colon</a:t>
            </a:r>
          </a:p>
          <a:p>
            <a:pPr indent="0" lvl="0" marL="0">
              <a:buFont typeface="Wingdings" pitchFamily="2" charset="2"/>
              <a:buChar char="Ø"/>
            </a:pPr>
            <a:r>
              <a:rPr altLang="en-US" lang="en-US"/>
              <a:t>Dark red (melena) stool – Indicates bleeding in upper GIT</a:t>
            </a:r>
          </a:p>
          <a:p>
            <a:pPr indent="0" lvl="0" marL="0">
              <a:buFont typeface="Wingdings" pitchFamily="2" charset="2"/>
              <a:buChar char="Ø"/>
            </a:pPr>
            <a:r>
              <a:rPr altLang="en-US" lang="en-US"/>
              <a:t>Black stool – Results from iron supplements</a:t>
            </a:r>
          </a:p>
          <a:p>
            <a:pPr indent="0" lvl="0" marL="0">
              <a:buFont typeface="Wingdings" pitchFamily="2" charset="2"/>
              <a:buChar char="Ø"/>
            </a:pPr>
            <a:r>
              <a:rPr altLang="en-US" lang="en-US"/>
              <a:t>Ricey water stool – Cholera</a:t>
            </a:r>
          </a:p>
          <a:p>
            <a:pPr indent="0" lvl="0" marL="0">
              <a:buFont typeface="Wingdings" pitchFamily="2" charset="2"/>
              <a:buChar char="Ø"/>
            </a:pPr>
            <a:r>
              <a:rPr altLang="en-US" lang="en-US"/>
              <a:t>Pea soup – Typhoid</a:t>
            </a:r>
          </a:p>
          <a:p>
            <a:pPr indent="0" lvl="0" marL="0">
              <a:buFont typeface="Wingdings" pitchFamily="2" charset="2"/>
              <a:buChar char="Ø"/>
            </a:pPr>
            <a:r>
              <a:rPr altLang="en-US" lang="en-US"/>
              <a:t>Ribbon stool – Colon tumor</a:t>
            </a:r>
          </a:p>
          <a:p>
            <a:pPr indent="0" lvl="0" marL="0">
              <a:buFont typeface="Wingdings" pitchFamily="2" charset="2"/>
              <a:buChar char="Ø"/>
            </a:pPr>
            <a:r>
              <a:rPr altLang="en-US" lang="en-US"/>
              <a:t>Abnormalities with content include: Pus; Parasite; Foreign bodies; Gall stones; Undigested food e.g. milk, excess fat (Steatorrhea or steatorrhoea).</a:t>
            </a:r>
          </a:p>
        </p:txBody>
      </p:sp>
    </p:spTree>
  </p:cSld>
  <p:clrMapOvr>
    <a:masterClrMapping/>
  </p:clrMapOvr>
  <p:transition spd="slow" advClick="1">
    <p:wheel spokes="1"/>
  </p:transition>
</p:sld>
</file>

<file path=ppt/slides/slide833.xml><?xml version="1.0" encoding="utf-8"?>
<p:sld xmlns:a="http://schemas.openxmlformats.org/drawingml/2006/main" xmlns:r="http://schemas.openxmlformats.org/officeDocument/2006/relationships" xmlns:p="http://schemas.openxmlformats.org/presentationml/2006/main" showMasterSp="1">
  <p:cSld>
    <p:spTree>
      <p:nvGrpSpPr>
        <p:cNvPr id="1933" name=""/>
        <p:cNvGrpSpPr/>
        <p:nvPr/>
      </p:nvGrpSpPr>
      <p:grpSpPr>
        <a:xfrm rot="0">
          <a:off x="0" y="0"/>
          <a:ext cx="0" cy="0"/>
          <a:chOff x="0" y="0"/>
          <a:chExt cx="0" cy="0"/>
        </a:xfrm>
      </p:grpSpPr>
      <p:sp>
        <p:nvSpPr>
          <p:cNvPr id="1049722" name=""/>
          <p:cNvSpPr/>
          <p:nvPr>
            <p:ph sz="full" idx="1"/>
          </p:nvPr>
        </p:nvSpPr>
        <p:spPr>
          <a:xfrm rot="0">
            <a:off x="457200" y="304800"/>
            <a:ext cx="8229600" cy="61722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lang="en-US"/>
              <a:t>Procedure for Stool Specimen Collection</a:t>
            </a:r>
          </a:p>
          <a:p>
            <a:pPr indent="0" lvl="0" marL="0">
              <a:buFont typeface="Wingdings" pitchFamily="2" charset="2"/>
              <a:buChar char="Ø"/>
            </a:pPr>
            <a:r>
              <a:rPr altLang="en-US" lang="en-US"/>
              <a:t>Read physician’s guidelines</a:t>
            </a:r>
          </a:p>
          <a:p>
            <a:pPr indent="0" lvl="0" marL="0">
              <a:buFont typeface="Wingdings" pitchFamily="2" charset="2"/>
              <a:buChar char="Ø"/>
            </a:pPr>
            <a:r>
              <a:rPr altLang="en-US" lang="en-US"/>
              <a:t>Collect all equipment – stool specimen container with cover, wooden spatula, toilet paper, lab request form, gloves, air freshener, label</a:t>
            </a:r>
          </a:p>
          <a:p>
            <a:pPr indent="0" lvl="0" marL="0">
              <a:buFont typeface="Wingdings" pitchFamily="2" charset="2"/>
              <a:buChar char="Ø"/>
            </a:pPr>
            <a:r>
              <a:rPr altLang="en-US" lang="en-US"/>
              <a:t>Identify the patient and explain the procedure and request patient to defecate into a bed pan </a:t>
            </a:r>
            <a:r>
              <a:rPr altLang="en-US" lang="en-US"/>
              <a:t>o</a:t>
            </a:r>
            <a:r>
              <a:rPr altLang="en-US" lang="en-US"/>
              <a:t>r kidney dish</a:t>
            </a:r>
          </a:p>
          <a:p>
            <a:pPr indent="0" lvl="0" marL="0">
              <a:buFont typeface="Wingdings" pitchFamily="2" charset="2"/>
              <a:buChar char="Ø"/>
            </a:pPr>
            <a:r>
              <a:rPr altLang="en-US" lang="en-US"/>
              <a:t>Transfer a specimen of the stool from bed pan to specimen container using a spatula</a:t>
            </a:r>
          </a:p>
          <a:p>
            <a:pPr indent="0" lvl="0" marL="0">
              <a:buFont typeface="Wingdings" pitchFamily="2" charset="2"/>
              <a:buChar char="Ø"/>
            </a:pPr>
            <a:r>
              <a:rPr altLang="en-US" lang="en-US"/>
              <a:t>Discard spatula immediately</a:t>
            </a:r>
          </a:p>
          <a:p>
            <a:pPr indent="0" lvl="0" marL="0">
              <a:buFont typeface="Wingdings" pitchFamily="2" charset="2"/>
              <a:buChar char="Ø"/>
            </a:pPr>
            <a:r>
              <a:rPr altLang="en-US" lang="en-US"/>
              <a:t>Discard the remaining stool and decontaminate the bed pan. Clear the equipment</a:t>
            </a:r>
          </a:p>
          <a:p>
            <a:pPr indent="0" lvl="0" marL="0">
              <a:buFont typeface="Wingdings" pitchFamily="2" charset="2"/>
              <a:buChar char="Ø"/>
            </a:pPr>
            <a:r>
              <a:rPr altLang="en-US" lang="en-US"/>
              <a:t>Remove gloves and wash hands</a:t>
            </a:r>
          </a:p>
        </p:txBody>
      </p:sp>
    </p:spTree>
  </p:cSld>
  <p:clrMapOvr>
    <a:masterClrMapping/>
  </p:clrMapOvr>
  <p:transition spd="slow" advClick="1">
    <p:wheel spokes="1"/>
  </p:transition>
</p:sld>
</file>

<file path=ppt/slides/slide834.xml><?xml version="1.0" encoding="utf-8"?>
<p:sld xmlns:a="http://schemas.openxmlformats.org/drawingml/2006/main" xmlns:r="http://schemas.openxmlformats.org/officeDocument/2006/relationships" xmlns:p="http://schemas.openxmlformats.org/presentationml/2006/main" showMasterSp="1">
  <p:cSld>
    <p:spTree>
      <p:nvGrpSpPr>
        <p:cNvPr id="1934" name=""/>
        <p:cNvGrpSpPr/>
        <p:nvPr/>
      </p:nvGrpSpPr>
      <p:grpSpPr>
        <a:xfrm rot="0">
          <a:off x="0" y="0"/>
          <a:ext cx="0" cy="0"/>
          <a:chOff x="0" y="0"/>
          <a:chExt cx="0" cy="0"/>
        </a:xfrm>
      </p:grpSpPr>
      <p:sp>
        <p:nvSpPr>
          <p:cNvPr id="1049723" name=""/>
          <p:cNvSpPr/>
          <p:nvPr>
            <p:ph sz="full" idx="1"/>
          </p:nvPr>
        </p:nvSpPr>
        <p:spPr>
          <a:xfrm rot="0">
            <a:off x="457200" y="381000"/>
            <a:ext cx="8229600" cy="60198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algn="ctr" indent="0" lvl="0" marL="0">
              <a:buNone/>
            </a:pPr>
            <a:r>
              <a:rPr altLang="en-US" b="1" lang="en-US"/>
              <a:t>VOMITUS COLLECTION</a:t>
            </a:r>
          </a:p>
          <a:p>
            <a:pPr indent="0" lvl="0" marL="0">
              <a:buFont typeface="Wingdings" pitchFamily="2" charset="2"/>
              <a:buChar char="Ø"/>
            </a:pPr>
            <a:r>
              <a:rPr altLang="en-US" lang="en-US"/>
              <a:t>Vomitus is the ejected stomach content by reverse peristalsis</a:t>
            </a:r>
          </a:p>
          <a:p>
            <a:pPr indent="0" lvl="0" marL="0">
              <a:buFont typeface="Wingdings" pitchFamily="2" charset="2"/>
              <a:buChar char="Ø"/>
            </a:pPr>
            <a:r>
              <a:rPr altLang="en-US" lang="en-US"/>
              <a:t>It is collected and assessed for Content, color, smell, amount etc.</a:t>
            </a:r>
          </a:p>
          <a:p>
            <a:pPr indent="0" lvl="0" marL="0">
              <a:buFont typeface="Wingdings" pitchFamily="2" charset="2"/>
              <a:buChar char="Ø"/>
            </a:pPr>
            <a:r>
              <a:rPr altLang="en-US" lang="en-US"/>
              <a:t>It may have food partially digested</a:t>
            </a:r>
          </a:p>
          <a:p>
            <a:pPr indent="0" lvl="0" marL="0">
              <a:buFont typeface="Wingdings" pitchFamily="2" charset="2"/>
              <a:buChar char="Ø"/>
            </a:pPr>
            <a:r>
              <a:rPr altLang="en-US" lang="en-US"/>
              <a:t>If it is clear watery fluid, can indicate morning sickness</a:t>
            </a:r>
          </a:p>
          <a:p>
            <a:pPr indent="0" lvl="0" marL="0">
              <a:buFont typeface="Wingdings" pitchFamily="2" charset="2"/>
              <a:buChar char="Ø"/>
            </a:pPr>
            <a:r>
              <a:rPr altLang="en-US" lang="en-US"/>
              <a:t>Yellow green and sticky fluid is common in post – operative patients due to anesthesia</a:t>
            </a:r>
          </a:p>
          <a:p>
            <a:pPr indent="0" lvl="0" marL="0">
              <a:buFont typeface="Wingdings" pitchFamily="2" charset="2"/>
              <a:buChar char="Ø"/>
            </a:pPr>
            <a:r>
              <a:rPr altLang="en-US" lang="en-US"/>
              <a:t>Blood indicates bleeding from GIT: Bright red indicates bleeding from esophagus, whereas Dark red/coffee ground indicates bleeding from stomach and is common in peptic ulcers</a:t>
            </a:r>
          </a:p>
          <a:p>
            <a:pPr indent="0" lvl="0" marL="0">
              <a:buFont typeface="Wingdings" pitchFamily="2" charset="2"/>
              <a:buChar char="Ø"/>
            </a:pPr>
            <a:endParaRPr altLang="en-US" lang="en-US"/>
          </a:p>
          <a:p>
            <a:pPr indent="0" lvl="0" marL="0">
              <a:buFont typeface="Wingdings" pitchFamily="2" charset="2"/>
              <a:buChar char="Ø"/>
            </a:pPr>
            <a:endParaRPr altLang="en-US" lang="en-US"/>
          </a:p>
        </p:txBody>
      </p:sp>
    </p:spTree>
  </p:cSld>
  <p:clrMapOvr>
    <a:masterClrMapping/>
  </p:clrMapOvr>
  <p:transition spd="slow" advClick="1">
    <p:wheel spokes="1"/>
  </p:transition>
  <p:timing/>
</p:sld>
</file>

<file path=ppt/slides/slide835.xml><?xml version="1.0" encoding="utf-8"?>
<p:sld xmlns:a="http://schemas.openxmlformats.org/drawingml/2006/main" xmlns:r="http://schemas.openxmlformats.org/officeDocument/2006/relationships" xmlns:p="http://schemas.openxmlformats.org/presentationml/2006/main" showMasterSp="1">
  <p:cSld>
    <p:spTree>
      <p:nvGrpSpPr>
        <p:cNvPr id="1935" name=""/>
        <p:cNvGrpSpPr/>
        <p:nvPr/>
      </p:nvGrpSpPr>
      <p:grpSpPr>
        <a:xfrm rot="0">
          <a:off x="0" y="0"/>
          <a:ext cx="0" cy="0"/>
          <a:chOff x="0" y="0"/>
          <a:chExt cx="0" cy="0"/>
        </a:xfrm>
      </p:grpSpPr>
      <p:sp>
        <p:nvSpPr>
          <p:cNvPr id="1049724" name=""/>
          <p:cNvSpPr/>
          <p:nvPr>
            <p:ph sz="full" idx="1"/>
          </p:nvPr>
        </p:nvSpPr>
        <p:spPr>
          <a:xfrm rot="0">
            <a:off x="457200" y="609600"/>
            <a:ext cx="8229600" cy="57150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algn="ctr" indent="0" lvl="0" marL="0">
              <a:buNone/>
            </a:pPr>
            <a:r>
              <a:rPr altLang="en-US" b="1" lang="en-US"/>
              <a:t>SPUTUM COLLECTION</a:t>
            </a:r>
          </a:p>
          <a:p>
            <a:pPr indent="0" lvl="0" marL="0">
              <a:buNone/>
            </a:pPr>
            <a:r>
              <a:rPr altLang="en-US" lang="en-US"/>
              <a:t>Collected for the following purpose:</a:t>
            </a:r>
          </a:p>
          <a:p>
            <a:pPr indent="0" lvl="0" marL="0">
              <a:buFont typeface="Wingdings" pitchFamily="2" charset="2"/>
              <a:buChar char="Ø"/>
            </a:pPr>
            <a:r>
              <a:rPr altLang="en-US" lang="en-US"/>
              <a:t>Cytological examination – identify cancerous cells</a:t>
            </a:r>
          </a:p>
          <a:p>
            <a:pPr indent="0" lvl="0" marL="0">
              <a:buFont typeface="Wingdings" pitchFamily="2" charset="2"/>
              <a:buChar char="Ø"/>
            </a:pPr>
            <a:r>
              <a:rPr altLang="en-US" lang="en-US"/>
              <a:t>To identify pathogens and disease causing micro – organisms</a:t>
            </a:r>
          </a:p>
          <a:p>
            <a:pPr indent="0" lvl="0" marL="0">
              <a:buFont typeface="Wingdings" pitchFamily="2" charset="2"/>
              <a:buChar char="Ø"/>
            </a:pPr>
            <a:r>
              <a:rPr altLang="en-US" lang="en-US"/>
              <a:t>For culture and sensitivity – to check micro – organisms especially bacteria and determine which antibiotic is to be used</a:t>
            </a:r>
          </a:p>
          <a:p>
            <a:pPr indent="0" lvl="0" marL="0">
              <a:buFont typeface="Wingdings" pitchFamily="2" charset="2"/>
              <a:buChar char="Ø"/>
            </a:pPr>
            <a:endParaRPr altLang="en-US" lang="en-US"/>
          </a:p>
          <a:p>
            <a:pPr indent="0" lvl="0" marL="0">
              <a:buNone/>
            </a:pPr>
            <a:r>
              <a:rPr altLang="en-US" b="1" lang="en-US"/>
              <a:t>Note:</a:t>
            </a:r>
            <a:r>
              <a:rPr altLang="en-US" lang="en-US"/>
              <a:t> Should be collected early in the morning before the patient takes breakfast. Patient should be given plenty of fluids the night before to help in expectoration as it makes sputum less viscous</a:t>
            </a:r>
          </a:p>
          <a:p>
            <a:pPr indent="0" lvl="0" marL="0">
              <a:buFont typeface="Wingdings" pitchFamily="2" charset="2"/>
              <a:buChar char="Ø"/>
            </a:pPr>
            <a:endParaRPr altLang="en-US" lang="en-US"/>
          </a:p>
        </p:txBody>
      </p:sp>
    </p:spTree>
  </p:cSld>
  <p:clrMapOvr>
    <a:masterClrMapping/>
  </p:clrMapOvr>
  <p:transition spd="slow" advClick="1">
    <p:wheel spokes="1"/>
  </p:transition>
  <p:timing/>
</p:sld>
</file>

<file path=ppt/slides/slide836.xml><?xml version="1.0" encoding="utf-8"?>
<p:sld xmlns:a="http://schemas.openxmlformats.org/drawingml/2006/main" xmlns:r="http://schemas.openxmlformats.org/officeDocument/2006/relationships" xmlns:p="http://schemas.openxmlformats.org/presentationml/2006/main" showMasterSp="1">
  <p:cSld>
    <p:spTree>
      <p:nvGrpSpPr>
        <p:cNvPr id="1936" name=""/>
        <p:cNvGrpSpPr/>
        <p:nvPr/>
      </p:nvGrpSpPr>
      <p:grpSpPr>
        <a:xfrm rot="0">
          <a:off x="0" y="0"/>
          <a:ext cx="0" cy="0"/>
          <a:chOff x="0" y="0"/>
          <a:chExt cx="0" cy="0"/>
        </a:xfrm>
      </p:grpSpPr>
      <p:pic>
        <p:nvPicPr>
          <p:cNvPr id="2097229" name=""/>
          <p:cNvPicPr>
            <a:picLocks/>
          </p:cNvPicPr>
          <p:nvPr>
            <p:ph type="title" sz="full" idx="0"/>
          </p:nvPr>
        </p:nvPicPr>
        <p:blipFill>
          <a:blip xmlns:r="http://schemas.openxmlformats.org/officeDocument/2006/relationships" r:embed="rId1"/>
          <a:srcRect l="0" t="0" r="0" b="0"/>
          <a:stretch>
            <a:fillRect/>
          </a:stretch>
        </p:blipFill>
        <p:spPr>
          <a:xfrm rot="0">
            <a:off x="530225" y="2054225"/>
            <a:ext cx="7785100" cy="1431925"/>
          </a:xfrm>
          <a:prstGeom prst="rect"/>
          <a:noFill/>
          <a:ln>
            <a:noFill/>
          </a:ln>
        </p:spPr>
      </p:pic>
    </p:spTree>
  </p:cSld>
  <p:clrMapOvr>
    <a:masterClrMapping/>
  </p:clrMapOvr>
  <p:transition spd="slow" advClick="1">
    <p:wheel spokes="1"/>
  </p:transition>
  <p:timing/>
</p:sld>
</file>

<file path=ppt/slides/slide837.xml><?xml version="1.0" encoding="utf-8"?>
<p:sld xmlns:a="http://schemas.openxmlformats.org/drawingml/2006/main" xmlns:r="http://schemas.openxmlformats.org/officeDocument/2006/relationships" xmlns:p="http://schemas.openxmlformats.org/presentationml/2006/main" showMasterSp="1">
  <p:cSld>
    <p:spTree>
      <p:nvGrpSpPr>
        <p:cNvPr id="1937" name=""/>
        <p:cNvGrpSpPr/>
        <p:nvPr/>
      </p:nvGrpSpPr>
      <p:grpSpPr>
        <a:xfrm rot="0">
          <a:off x="0" y="0"/>
          <a:ext cx="0" cy="0"/>
          <a:chOff x="0" y="0"/>
          <a:chExt cx="0" cy="0"/>
        </a:xfrm>
      </p:grpSpPr>
      <p:sp>
        <p:nvSpPr>
          <p:cNvPr id="1049725" name=""/>
          <p:cNvSpPr/>
          <p:nvPr>
            <p:ph sz="full" idx="1"/>
          </p:nvPr>
        </p:nvSpPr>
        <p:spPr>
          <a:xfrm rot="0">
            <a:off x="457200" y="914400"/>
            <a:ext cx="8229600" cy="54102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lvl="0">
              <a:buFont typeface="Wingdings" pitchFamily="2" charset="2"/>
              <a:buChar char="Ø"/>
            </a:pPr>
            <a:r>
              <a:rPr altLang="en-US" lang="en-US"/>
              <a:t>A wound is any abnormal opening on the skin.</a:t>
            </a:r>
          </a:p>
          <a:p>
            <a:pPr lvl="0">
              <a:buFont typeface="Wingdings" pitchFamily="2" charset="2"/>
              <a:buChar char="Ø"/>
            </a:pPr>
            <a:r>
              <a:rPr altLang="en-US" lang="en-US"/>
              <a:t>Wound dressing is the process by which a wound is cleaned and a sterile dressing applied</a:t>
            </a:r>
          </a:p>
          <a:p>
            <a:pPr lvl="0">
              <a:buFont typeface="Wingdings" pitchFamily="2" charset="2"/>
              <a:buChar char="Ø"/>
            </a:pPr>
            <a:r>
              <a:rPr altLang="en-US" lang="en-US"/>
              <a:t>The purpose is to render the wound free from micro – organisms and enhance healing</a:t>
            </a:r>
          </a:p>
          <a:p>
            <a:pPr lvl="0">
              <a:buFont typeface="Wingdings" pitchFamily="2" charset="2"/>
              <a:buChar char="Ø"/>
            </a:pPr>
            <a:endParaRPr altLang="en-US" lang="en-US"/>
          </a:p>
          <a:p>
            <a:pPr lvl="0">
              <a:buNone/>
            </a:pPr>
            <a:r>
              <a:rPr altLang="en-US" b="1" lang="en-US"/>
              <a:t>Indications for Wound Dressing</a:t>
            </a:r>
          </a:p>
          <a:p>
            <a:pPr lvl="0">
              <a:buFont typeface="Wingdings" pitchFamily="2" charset="2"/>
              <a:buChar char="Ø"/>
            </a:pPr>
            <a:r>
              <a:rPr altLang="en-US" lang="en-US"/>
              <a:t>Surgical Incisions</a:t>
            </a:r>
          </a:p>
          <a:p>
            <a:pPr lvl="0">
              <a:buFont typeface="Wingdings" pitchFamily="2" charset="2"/>
              <a:buChar char="Ø"/>
            </a:pPr>
            <a:r>
              <a:rPr altLang="en-US" lang="en-US"/>
              <a:t>Septic Wounds</a:t>
            </a:r>
          </a:p>
          <a:p>
            <a:pPr lvl="0">
              <a:buFont typeface="Wingdings" pitchFamily="2" charset="2"/>
              <a:buChar char="Ø"/>
            </a:pPr>
            <a:r>
              <a:rPr altLang="en-US" lang="en-US"/>
              <a:t>Pressure (decubitus) Ulcers</a:t>
            </a:r>
          </a:p>
          <a:p>
            <a:pPr lvl="0">
              <a:buFont typeface="Wingdings" pitchFamily="2" charset="2"/>
              <a:buChar char="Ø"/>
            </a:pPr>
            <a:r>
              <a:rPr altLang="en-US" lang="en-US"/>
              <a:t>Removal of stitches/staples/clips/drains</a:t>
            </a:r>
          </a:p>
          <a:p>
            <a:pPr lvl="0">
              <a:buFont typeface="Wingdings" pitchFamily="2" charset="2"/>
              <a:buChar char="Ø"/>
            </a:pPr>
            <a:endParaRPr altLang="en-US" lang="en-US"/>
          </a:p>
        </p:txBody>
      </p:sp>
    </p:spTree>
  </p:cSld>
  <p:clrMapOvr>
    <a:masterClrMapping/>
  </p:clrMapOvr>
  <p:transition spd="slow" advClick="1">
    <p:wheel spokes="1"/>
  </p:transition>
  <p:timing/>
</p:sld>
</file>

<file path=ppt/slides/slide838.xml><?xml version="1.0" encoding="utf-8"?>
<p:sld xmlns:a="http://schemas.openxmlformats.org/drawingml/2006/main" xmlns:r="http://schemas.openxmlformats.org/officeDocument/2006/relationships" xmlns:p="http://schemas.openxmlformats.org/presentationml/2006/main" showMasterSp="1">
  <p:cSld>
    <p:spTree>
      <p:nvGrpSpPr>
        <p:cNvPr id="1938" name=""/>
        <p:cNvGrpSpPr/>
        <p:nvPr/>
      </p:nvGrpSpPr>
      <p:grpSpPr>
        <a:xfrm rot="0">
          <a:off x="0" y="0"/>
          <a:ext cx="0" cy="0"/>
          <a:chOff x="0" y="0"/>
          <a:chExt cx="0" cy="0"/>
        </a:xfrm>
      </p:grpSpPr>
      <p:sp>
        <p:nvSpPr>
          <p:cNvPr id="1049726" name=""/>
          <p:cNvSpPr/>
          <p:nvPr>
            <p:ph sz="full" idx="1"/>
          </p:nvPr>
        </p:nvSpPr>
        <p:spPr>
          <a:xfrm rot="0">
            <a:off x="457200" y="1219200"/>
            <a:ext cx="8229600" cy="51054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lang="en-US"/>
              <a:t>CLASSIFICATION OF WOUNDS</a:t>
            </a:r>
          </a:p>
          <a:p>
            <a:pPr indent="0" lvl="0" marL="0">
              <a:buNone/>
            </a:pPr>
            <a:r>
              <a:rPr altLang="en-US" lang="en-US"/>
              <a:t>Wounds are classified based on various factors: </a:t>
            </a:r>
          </a:p>
          <a:p>
            <a:pPr indent="0" lvl="0" marL="0">
              <a:buNone/>
            </a:pPr>
            <a:r>
              <a:rPr altLang="en-US" b="1" lang="en-US"/>
              <a:t>a) According to Intension</a:t>
            </a:r>
          </a:p>
          <a:p>
            <a:pPr indent="0" lvl="0" marL="0">
              <a:buFont typeface="Wingdings" pitchFamily="2" charset="2"/>
              <a:buChar char="Ø"/>
            </a:pPr>
            <a:r>
              <a:rPr altLang="en-US" b="1" i="1" lang="en-US"/>
              <a:t>Intentional Wounds:</a:t>
            </a:r>
            <a:r>
              <a:rPr altLang="en-US" lang="en-US"/>
              <a:t> Occur out of will e.g. surgical wounds</a:t>
            </a:r>
          </a:p>
          <a:p>
            <a:pPr indent="0" lvl="0" marL="0">
              <a:buNone/>
            </a:pPr>
            <a:endParaRPr altLang="en-US" lang="en-US"/>
          </a:p>
          <a:p>
            <a:pPr indent="0" lvl="0" marL="0">
              <a:buFont typeface="Wingdings" pitchFamily="2" charset="2"/>
              <a:buChar char="Ø"/>
            </a:pPr>
            <a:r>
              <a:rPr altLang="en-US" b="1" i="1" lang="en-US"/>
              <a:t>Accidental Wounds: </a:t>
            </a:r>
            <a:r>
              <a:rPr altLang="en-US" lang="en-US"/>
              <a:t>Occur without will</a:t>
            </a:r>
          </a:p>
          <a:p>
            <a:pPr indent="0" lvl="0" marL="0">
              <a:buFont typeface="Wingdings" pitchFamily="2" charset="2"/>
              <a:buChar char="Ø"/>
            </a:pPr>
            <a:endParaRPr altLang="en-US" lang="en-US"/>
          </a:p>
          <a:p>
            <a:pPr indent="0" lvl="0" marL="0">
              <a:buFont typeface="Wingdings" pitchFamily="2" charset="2"/>
              <a:buChar char="Ø"/>
            </a:pPr>
            <a:endParaRPr altLang="en-US" lang="en-US"/>
          </a:p>
        </p:txBody>
      </p:sp>
    </p:spTree>
  </p:cSld>
  <p:clrMapOvr>
    <a:masterClrMapping/>
  </p:clrMapOvr>
  <p:transition spd="slow" advClick="1">
    <p:wheel spokes="1"/>
  </p:transition>
  <p:timing/>
</p:sld>
</file>

<file path=ppt/slides/slide839.xml><?xml version="1.0" encoding="utf-8"?>
<p:sld xmlns:a="http://schemas.openxmlformats.org/drawingml/2006/main" xmlns:r="http://schemas.openxmlformats.org/officeDocument/2006/relationships" xmlns:p="http://schemas.openxmlformats.org/presentationml/2006/main" showMasterSp="1">
  <p:cSld>
    <p:spTree>
      <p:nvGrpSpPr>
        <p:cNvPr id="1939" name=""/>
        <p:cNvGrpSpPr/>
        <p:nvPr/>
      </p:nvGrpSpPr>
      <p:grpSpPr>
        <a:xfrm rot="0">
          <a:off x="0" y="0"/>
          <a:ext cx="0" cy="0"/>
          <a:chOff x="0" y="0"/>
          <a:chExt cx="0" cy="0"/>
        </a:xfrm>
      </p:grpSpPr>
      <p:sp>
        <p:nvSpPr>
          <p:cNvPr id="1049727" name=""/>
          <p:cNvSpPr/>
          <p:nvPr>
            <p:ph sz="full" idx="1"/>
          </p:nvPr>
        </p:nvSpPr>
        <p:spPr>
          <a:xfrm rot="0">
            <a:off x="457200" y="762000"/>
            <a:ext cx="8229600" cy="55626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lang="en-US"/>
              <a:t>b) According to Mechanism of Injury</a:t>
            </a:r>
          </a:p>
          <a:p>
            <a:pPr indent="0" lvl="0" marL="0">
              <a:buFont typeface="Wingdings" pitchFamily="2" charset="2"/>
              <a:buChar char="Ø"/>
            </a:pPr>
            <a:r>
              <a:rPr altLang="en-US" b="1" i="1" lang="en-US"/>
              <a:t>Incised:</a:t>
            </a:r>
            <a:r>
              <a:rPr altLang="en-US" lang="en-US"/>
              <a:t> Caused by a sharp object and have sharp edges e.g. surgical wounds</a:t>
            </a:r>
          </a:p>
          <a:p>
            <a:pPr indent="0" lvl="0" marL="0">
              <a:buFont typeface="Wingdings" pitchFamily="2" charset="2"/>
              <a:buChar char="Ø"/>
            </a:pPr>
            <a:r>
              <a:rPr altLang="en-US" b="1" i="1" lang="en-US"/>
              <a:t>Lacerated: </a:t>
            </a:r>
            <a:r>
              <a:rPr altLang="en-US" lang="en-US"/>
              <a:t>Have rugged/uneven edges. They are caused by things like barbed wire</a:t>
            </a:r>
          </a:p>
          <a:p>
            <a:pPr indent="0" lvl="0" marL="0">
              <a:buFont typeface="Wingdings" pitchFamily="2" charset="2"/>
              <a:buChar char="Ø"/>
            </a:pPr>
            <a:r>
              <a:rPr altLang="en-US" b="1" i="1" lang="en-US"/>
              <a:t>Abrasion:</a:t>
            </a:r>
            <a:r>
              <a:rPr altLang="en-US" lang="en-US"/>
              <a:t> Results from rubbing of the skin against a surface</a:t>
            </a:r>
          </a:p>
          <a:p>
            <a:pPr indent="0" lvl="0" marL="0">
              <a:buFont typeface="Wingdings" pitchFamily="2" charset="2"/>
              <a:buChar char="Ø"/>
            </a:pPr>
            <a:r>
              <a:rPr altLang="en-US" b="1" i="1" lang="en-US"/>
              <a:t>Contused: </a:t>
            </a:r>
            <a:r>
              <a:rPr altLang="en-US" lang="en-US"/>
              <a:t>Result from a blunt force and are characterized by excessive damage to soft tissue</a:t>
            </a:r>
          </a:p>
          <a:p>
            <a:pPr indent="0" lvl="0" marL="0">
              <a:buFont typeface="Wingdings" pitchFamily="2" charset="2"/>
              <a:buChar char="Ø"/>
            </a:pPr>
            <a:r>
              <a:rPr altLang="en-US" b="1" i="1" lang="en-US"/>
              <a:t>Puncture:</a:t>
            </a:r>
            <a:r>
              <a:rPr altLang="en-US" lang="en-US"/>
              <a:t> Wounds that are deep into a tissue but with a small opening on a surface e.g. a bullet wound </a:t>
            </a:r>
          </a:p>
          <a:p>
            <a:pPr indent="0" lvl="0" marL="0">
              <a:buFont typeface="Wingdings" pitchFamily="2" charset="2"/>
              <a:buChar char="Ø"/>
            </a:pPr>
            <a:endParaRPr altLang="en-US" lang="en-US"/>
          </a:p>
        </p:txBody>
      </p:sp>
    </p:spTree>
  </p:cSld>
  <p:clrMapOvr>
    <a:masterClrMapping/>
  </p:clrMapOvr>
  <p:transition spd="slow" advClick="1">
    <p:wheel spokes="1"/>
  </p:transition>
  <p:timing/>
</p:sld>
</file>

<file path=ppt/slides/slide84.xml><?xml version="1.0" encoding="utf-8"?>
<p:sld xmlns:a="http://schemas.openxmlformats.org/drawingml/2006/main" xmlns:r="http://schemas.openxmlformats.org/officeDocument/2006/relationships" xmlns:p="http://schemas.openxmlformats.org/presentationml/2006/main" showMasterSp="1">
  <p:cSld>
    <p:spTree>
      <p:nvGrpSpPr>
        <p:cNvPr id="1166" name=""/>
        <p:cNvGrpSpPr/>
        <p:nvPr/>
      </p:nvGrpSpPr>
      <p:grpSpPr>
        <a:xfrm rot="0">
          <a:off x="0" y="0"/>
          <a:ext cx="0" cy="0"/>
          <a:chOff x="0" y="0"/>
          <a:chExt cx="0" cy="0"/>
        </a:xfrm>
      </p:grpSpPr>
      <p:sp>
        <p:nvSpPr>
          <p:cNvPr id="1048701" name=""/>
          <p:cNvSpPr/>
          <p:nvPr>
            <p:ph sz="full" idx="1"/>
          </p:nvPr>
        </p:nvSpPr>
        <p:spPr>
          <a:xfrm rot="0">
            <a:off x="457200" y="1143000"/>
            <a:ext cx="8229600" cy="4983162"/>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eaLnBrk="1" hangingPunct="1" latinLnBrk="1" lvl="0">
              <a:buFont typeface="Wingdings" pitchFamily="2" charset="2"/>
              <a:buChar char="Ø"/>
            </a:pPr>
            <a:r>
              <a:rPr altLang="en-US" lang="en-US"/>
              <a:t>Promoting good understanding between the Association, central and local governments and all communities</a:t>
            </a:r>
          </a:p>
          <a:p>
            <a:pPr eaLnBrk="1" hangingPunct="1" latinLnBrk="1" lvl="0">
              <a:buFont typeface="Wingdings" pitchFamily="2" charset="2"/>
              <a:buChar char="Ø"/>
            </a:pPr>
            <a:r>
              <a:rPr altLang="en-US" lang="en-US"/>
              <a:t>Acting as a local representative body of the nursing profession</a:t>
            </a:r>
          </a:p>
          <a:p>
            <a:pPr eaLnBrk="1" hangingPunct="1" latinLnBrk="1" lvl="0">
              <a:buFont typeface="Wingdings" pitchFamily="2" charset="2"/>
              <a:buChar char="Ø"/>
            </a:pPr>
            <a:r>
              <a:rPr altLang="en-US" lang="en-US"/>
              <a:t>Supporting a high standard of nursing ethics, conduct and practice which is organized and functions unrestricted by consideration of nationality, race, creed, politics, sex or social status</a:t>
            </a:r>
          </a:p>
        </p:txBody>
      </p:sp>
    </p:spTree>
  </p:cSld>
  <p:clrMapOvr>
    <a:masterClrMapping/>
  </p:clrMapOvr>
  <p:transition spd="slow" advClick="1">
    <p:wheel spokes="1"/>
  </p:transition>
  <p:timing/>
</p:sld>
</file>

<file path=ppt/slides/slide840.xml><?xml version="1.0" encoding="utf-8"?>
<p:sld xmlns:a="http://schemas.openxmlformats.org/drawingml/2006/main" xmlns:r="http://schemas.openxmlformats.org/officeDocument/2006/relationships" xmlns:p="http://schemas.openxmlformats.org/presentationml/2006/main" showMasterSp="1">
  <p:cSld>
    <p:spTree>
      <p:nvGrpSpPr>
        <p:cNvPr id="1940" name=""/>
        <p:cNvGrpSpPr/>
        <p:nvPr/>
      </p:nvGrpSpPr>
      <p:grpSpPr>
        <a:xfrm rot="0">
          <a:off x="0" y="0"/>
          <a:ext cx="0" cy="0"/>
          <a:chOff x="0" y="0"/>
          <a:chExt cx="0" cy="0"/>
        </a:xfrm>
      </p:grpSpPr>
      <p:sp>
        <p:nvSpPr>
          <p:cNvPr id="1049728" name=""/>
          <p:cNvSpPr/>
          <p:nvPr>
            <p:ph sz="full" idx="1"/>
          </p:nvPr>
        </p:nvSpPr>
        <p:spPr>
          <a:xfrm rot="0">
            <a:off x="457200" y="1066800"/>
            <a:ext cx="8229600" cy="52578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lang="en-US"/>
              <a:t>c) According to Degree of Contamination</a:t>
            </a:r>
          </a:p>
          <a:p>
            <a:pPr indent="0" lvl="0" marL="0">
              <a:buFont typeface="Wingdings" pitchFamily="2" charset="2"/>
              <a:buChar char="Ø"/>
            </a:pPr>
            <a:r>
              <a:rPr altLang="en-US" b="1" i="1" lang="en-US"/>
              <a:t>Clean Wound: </a:t>
            </a:r>
            <a:r>
              <a:rPr altLang="en-US" lang="en-US"/>
              <a:t>Made using aseptic technique. It is usually sutured</a:t>
            </a:r>
          </a:p>
          <a:p>
            <a:pPr indent="0" lvl="0" marL="0">
              <a:buFont typeface="Wingdings" pitchFamily="2" charset="2"/>
              <a:buChar char="Ø"/>
            </a:pPr>
            <a:r>
              <a:rPr altLang="en-US" b="1" i="1" lang="en-US"/>
              <a:t>Contaminated Wound: </a:t>
            </a:r>
            <a:r>
              <a:rPr altLang="en-US" lang="en-US"/>
              <a:t>Occurred accidentally or surgically but there was a break of asepsis or spillage from GIT. Require cleaning with antiseptic before suturing</a:t>
            </a:r>
          </a:p>
          <a:p>
            <a:pPr indent="0" lvl="0" marL="0">
              <a:buFont typeface="Wingdings" pitchFamily="2" charset="2"/>
              <a:buChar char="Ø"/>
            </a:pPr>
            <a:r>
              <a:rPr altLang="en-US" b="1" i="1" lang="en-US"/>
              <a:t>Infected Wound: </a:t>
            </a:r>
            <a:r>
              <a:rPr altLang="en-US" lang="en-US"/>
              <a:t>Contaminated by disease causing micro - organisms</a:t>
            </a:r>
          </a:p>
          <a:p>
            <a:pPr indent="0" lvl="0" marL="0">
              <a:buNone/>
            </a:pPr>
            <a:endParaRPr altLang="en-US" lang="en-US"/>
          </a:p>
        </p:txBody>
      </p:sp>
    </p:spTree>
  </p:cSld>
  <p:clrMapOvr>
    <a:masterClrMapping/>
  </p:clrMapOvr>
  <p:transition spd="slow" advClick="1">
    <p:wheel spokes="1"/>
  </p:transition>
  <p:timing/>
</p:sld>
</file>

<file path=ppt/slides/slide841.xml><?xml version="1.0" encoding="utf-8"?>
<p:sld xmlns:a="http://schemas.openxmlformats.org/drawingml/2006/main" xmlns:r="http://schemas.openxmlformats.org/officeDocument/2006/relationships" xmlns:p="http://schemas.openxmlformats.org/presentationml/2006/main" showMasterSp="1">
  <p:cSld>
    <p:spTree>
      <p:nvGrpSpPr>
        <p:cNvPr id="1941" name=""/>
        <p:cNvGrpSpPr/>
        <p:nvPr/>
      </p:nvGrpSpPr>
      <p:grpSpPr>
        <a:xfrm rot="0">
          <a:off x="0" y="0"/>
          <a:ext cx="0" cy="0"/>
          <a:chOff x="0" y="0"/>
          <a:chExt cx="0" cy="0"/>
        </a:xfrm>
      </p:grpSpPr>
      <p:sp>
        <p:nvSpPr>
          <p:cNvPr id="1049729" name=""/>
          <p:cNvSpPr/>
          <p:nvPr>
            <p:ph sz="full" idx="1"/>
          </p:nvPr>
        </p:nvSpPr>
        <p:spPr>
          <a:xfrm rot="0">
            <a:off x="457200" y="914400"/>
            <a:ext cx="8229600" cy="54102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lang="en-US"/>
              <a:t>DRESSING</a:t>
            </a:r>
          </a:p>
          <a:p>
            <a:pPr indent="0" lvl="0" marL="0">
              <a:buNone/>
            </a:pPr>
            <a:r>
              <a:rPr altLang="en-US" lang="en-US"/>
              <a:t>This is the covering applied on a wound. They are made of three layers:</a:t>
            </a:r>
          </a:p>
          <a:p>
            <a:pPr indent="0" lvl="0" marL="0">
              <a:buFont typeface="Wingdings" pitchFamily="2" charset="2"/>
              <a:buChar char="Ø"/>
            </a:pPr>
            <a:r>
              <a:rPr altLang="en-US" b="1" lang="en-US"/>
              <a:t>Contact Layer: </a:t>
            </a:r>
            <a:r>
              <a:rPr altLang="en-US" lang="en-US"/>
              <a:t>Directly applied to the wound</a:t>
            </a:r>
          </a:p>
          <a:p>
            <a:pPr indent="0" lvl="0" marL="0">
              <a:buFont typeface="Wingdings" pitchFamily="2" charset="2"/>
              <a:buChar char="Ø"/>
            </a:pPr>
            <a:r>
              <a:rPr altLang="en-US" b="1" lang="en-US"/>
              <a:t>Middle Layer: </a:t>
            </a:r>
            <a:r>
              <a:rPr altLang="en-US" lang="en-US"/>
              <a:t>Absorbs secretion of the wound</a:t>
            </a:r>
          </a:p>
          <a:p>
            <a:pPr indent="0" lvl="0" marL="0">
              <a:buFont typeface="Wingdings" pitchFamily="2" charset="2"/>
              <a:buChar char="Ø"/>
            </a:pPr>
            <a:r>
              <a:rPr altLang="en-US" b="1" lang="en-US"/>
              <a:t>Outer Layer:</a:t>
            </a:r>
            <a:r>
              <a:rPr altLang="en-US" lang="en-US"/>
              <a:t> Holds/ secures the inner layers properly</a:t>
            </a:r>
          </a:p>
          <a:p>
            <a:pPr indent="0" lvl="0" marL="0">
              <a:buFont typeface="Wingdings" pitchFamily="2" charset="2"/>
              <a:buChar char="Ø"/>
            </a:pPr>
            <a:endParaRPr altLang="en-US" lang="en-US"/>
          </a:p>
          <a:p>
            <a:pPr algn="ctr" indent="0" lvl="0" marL="0">
              <a:buNone/>
            </a:pPr>
            <a:r>
              <a:rPr altLang="en-US" b="1" lang="en-US"/>
              <a:t>Types of Dressing</a:t>
            </a:r>
          </a:p>
          <a:p>
            <a:pPr indent="0" lvl="0" marL="0">
              <a:buNone/>
            </a:pPr>
            <a:r>
              <a:rPr altLang="en-US" b="1" i="1" lang="en-US"/>
              <a:t>a) Dry – dry Dressing</a:t>
            </a:r>
          </a:p>
          <a:p>
            <a:pPr indent="0" lvl="0" marL="0">
              <a:buFont typeface="Wingdings" pitchFamily="2" charset="2"/>
              <a:buChar char="Ø"/>
            </a:pPr>
            <a:r>
              <a:rPr altLang="en-US" lang="en-US"/>
              <a:t>Placed to protect the wound from contamination. Placed when dry and removed when dry unless the wound is oozing</a:t>
            </a:r>
          </a:p>
          <a:p>
            <a:pPr indent="0" lvl="0" marL="0">
              <a:buFont typeface="Wingdings" pitchFamily="2" charset="2"/>
              <a:buChar char="Ø"/>
            </a:pPr>
            <a:endParaRPr altLang="en-US" lang="en-US"/>
          </a:p>
        </p:txBody>
      </p:sp>
    </p:spTree>
  </p:cSld>
  <p:clrMapOvr>
    <a:masterClrMapping/>
  </p:clrMapOvr>
  <p:transition spd="slow" advClick="1">
    <p:wheel spokes="1"/>
  </p:transition>
  <p:timing/>
</p:sld>
</file>

<file path=ppt/slides/slide842.xml><?xml version="1.0" encoding="utf-8"?>
<p:sld xmlns:a="http://schemas.openxmlformats.org/drawingml/2006/main" xmlns:r="http://schemas.openxmlformats.org/officeDocument/2006/relationships" xmlns:p="http://schemas.openxmlformats.org/presentationml/2006/main" showMasterSp="1">
  <p:cSld>
    <p:spTree>
      <p:nvGrpSpPr>
        <p:cNvPr id="1942" name=""/>
        <p:cNvGrpSpPr/>
        <p:nvPr/>
      </p:nvGrpSpPr>
      <p:grpSpPr>
        <a:xfrm rot="0">
          <a:off x="0" y="0"/>
          <a:ext cx="0" cy="0"/>
          <a:chOff x="0" y="0"/>
          <a:chExt cx="0" cy="0"/>
        </a:xfrm>
      </p:grpSpPr>
      <p:sp>
        <p:nvSpPr>
          <p:cNvPr id="1049730" name=""/>
          <p:cNvSpPr/>
          <p:nvPr>
            <p:ph sz="full" idx="1"/>
          </p:nvPr>
        </p:nvSpPr>
        <p:spPr>
          <a:xfrm rot="0">
            <a:off x="457200" y="762000"/>
            <a:ext cx="8229600" cy="55626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i="1" lang="en-US"/>
              <a:t>b) Wet – dry Dressing</a:t>
            </a:r>
          </a:p>
          <a:p>
            <a:pPr indent="0" lvl="0" marL="0">
              <a:buFont typeface="Wingdings" pitchFamily="2" charset="2"/>
              <a:buChar char="Ø"/>
            </a:pPr>
            <a:r>
              <a:rPr altLang="en-US" lang="en-US"/>
              <a:t>Dressing are soaked with normal saline solution and placed on the wound. They are left to dry then they are removed</a:t>
            </a:r>
          </a:p>
          <a:p>
            <a:pPr indent="0" lvl="0" marL="0">
              <a:buFont typeface="Wingdings" pitchFamily="2" charset="2"/>
              <a:buChar char="Ø"/>
            </a:pPr>
            <a:r>
              <a:rPr altLang="en-US" lang="en-US"/>
              <a:t>Tissue debris or necrotic tissue and drainage that sticks are removed with the dressing</a:t>
            </a:r>
          </a:p>
          <a:p>
            <a:pPr indent="0" lvl="0" marL="0">
              <a:buNone/>
            </a:pPr>
            <a:r>
              <a:rPr altLang="en-US" b="1" i="1" lang="en-US"/>
              <a:t>c) Wet – wet Dressing</a:t>
            </a:r>
          </a:p>
          <a:p>
            <a:pPr indent="0" lvl="0" marL="0">
              <a:buFont typeface="Wingdings" pitchFamily="2" charset="2"/>
              <a:buChar char="Ø"/>
            </a:pPr>
            <a:r>
              <a:rPr altLang="en-US" lang="en-US"/>
              <a:t>Dressings are soaked in solution and remain wet until they are removed</a:t>
            </a:r>
          </a:p>
          <a:p>
            <a:pPr indent="0" lvl="0" marL="0">
              <a:buFont typeface="Wingdings" pitchFamily="2" charset="2"/>
              <a:buChar char="Ø"/>
            </a:pPr>
            <a:r>
              <a:rPr altLang="en-US" lang="en-US"/>
              <a:t>They provide moisture and warmth conducive for wound healing</a:t>
            </a:r>
          </a:p>
          <a:p>
            <a:pPr indent="0" lvl="0" marL="0">
              <a:buFont typeface="Wingdings" pitchFamily="2" charset="2"/>
              <a:buChar char="Ø"/>
            </a:pPr>
            <a:r>
              <a:rPr altLang="en-US" lang="en-US"/>
              <a:t>Thick secretions can also be made loose and removed</a:t>
            </a:r>
          </a:p>
          <a:p>
            <a:pPr indent="0" lvl="0" marL="0">
              <a:buFont typeface="Wingdings" pitchFamily="2" charset="2"/>
              <a:buChar char="Ø"/>
            </a:pPr>
            <a:endParaRPr altLang="en-US" lang="en-US"/>
          </a:p>
        </p:txBody>
      </p:sp>
    </p:spTree>
  </p:cSld>
  <p:clrMapOvr>
    <a:masterClrMapping/>
  </p:clrMapOvr>
  <p:transition spd="slow" advClick="1">
    <p:wheel spokes="1"/>
  </p:transition>
  <p:timing/>
</p:sld>
</file>

<file path=ppt/slides/slide843.xml><?xml version="1.0" encoding="utf-8"?>
<p:sld xmlns:a="http://schemas.openxmlformats.org/drawingml/2006/main" xmlns:r="http://schemas.openxmlformats.org/officeDocument/2006/relationships" xmlns:p="http://schemas.openxmlformats.org/presentationml/2006/main" showMasterSp="1">
  <p:cSld>
    <p:spTree>
      <p:nvGrpSpPr>
        <p:cNvPr id="1943" name=""/>
        <p:cNvGrpSpPr/>
        <p:nvPr/>
      </p:nvGrpSpPr>
      <p:grpSpPr>
        <a:xfrm rot="0">
          <a:off x="0" y="0"/>
          <a:ext cx="0" cy="0"/>
          <a:chOff x="0" y="0"/>
          <a:chExt cx="0" cy="0"/>
        </a:xfrm>
      </p:grpSpPr>
      <p:sp>
        <p:nvSpPr>
          <p:cNvPr id="1049731" name=""/>
          <p:cNvSpPr/>
          <p:nvPr>
            <p:ph sz="full" idx="1"/>
          </p:nvPr>
        </p:nvSpPr>
        <p:spPr>
          <a:xfrm rot="0">
            <a:off x="457200" y="762000"/>
            <a:ext cx="8229600" cy="55626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lang="en-US"/>
              <a:t>Advantages of Dressings</a:t>
            </a:r>
          </a:p>
          <a:p>
            <a:pPr indent="0" lvl="0" marL="0">
              <a:buFont typeface="Wingdings" pitchFamily="2" charset="2"/>
              <a:buChar char="Ø"/>
            </a:pPr>
            <a:r>
              <a:rPr altLang="en-US" lang="en-US"/>
              <a:t>Used to remove necrotic/ dead tissues</a:t>
            </a:r>
          </a:p>
          <a:p>
            <a:pPr indent="0" lvl="0" marL="0">
              <a:buFont typeface="Wingdings" pitchFamily="2" charset="2"/>
              <a:buChar char="Ø"/>
            </a:pPr>
            <a:r>
              <a:rPr altLang="en-US" lang="en-US"/>
              <a:t>Prevent invasion by micro – organisms</a:t>
            </a:r>
          </a:p>
          <a:p>
            <a:pPr indent="0" lvl="0" marL="0">
              <a:buFont typeface="Wingdings" pitchFamily="2" charset="2"/>
              <a:buChar char="Ø"/>
            </a:pPr>
            <a:r>
              <a:rPr altLang="en-US" lang="en-US"/>
              <a:t>Absorbs drainage</a:t>
            </a:r>
          </a:p>
          <a:p>
            <a:pPr indent="0" lvl="0" marL="0">
              <a:buFont typeface="Wingdings" pitchFamily="2" charset="2"/>
              <a:buChar char="Ø"/>
            </a:pPr>
            <a:r>
              <a:rPr altLang="en-US" lang="en-US"/>
              <a:t>Control bleeding</a:t>
            </a:r>
          </a:p>
          <a:p>
            <a:pPr indent="0" lvl="0" marL="0">
              <a:buFont typeface="Wingdings" pitchFamily="2" charset="2"/>
              <a:buChar char="Ø"/>
            </a:pPr>
            <a:r>
              <a:rPr altLang="en-US" lang="en-US"/>
              <a:t>Used to apply medication</a:t>
            </a:r>
          </a:p>
          <a:p>
            <a:pPr indent="0" lvl="0" marL="0">
              <a:buFont typeface="Wingdings" pitchFamily="2" charset="2"/>
              <a:buChar char="Ø"/>
            </a:pPr>
            <a:r>
              <a:rPr altLang="en-US" lang="en-US"/>
              <a:t>Promote healing by providing warmth and moisture</a:t>
            </a:r>
          </a:p>
          <a:p>
            <a:pPr indent="0" lvl="0" marL="0">
              <a:buFont typeface="Wingdings" pitchFamily="2" charset="2"/>
              <a:buChar char="Ø"/>
            </a:pPr>
            <a:r>
              <a:rPr altLang="en-US" lang="en-US"/>
              <a:t>Provide comfort</a:t>
            </a:r>
          </a:p>
          <a:p>
            <a:pPr indent="0" lvl="0" marL="0">
              <a:buFont typeface="Wingdings" pitchFamily="2" charset="2"/>
              <a:buChar char="Ø"/>
            </a:pPr>
            <a:r>
              <a:rPr altLang="en-US" lang="en-US"/>
              <a:t>Protect wound from injury and trauma</a:t>
            </a:r>
          </a:p>
          <a:p>
            <a:pPr indent="0" lvl="0" marL="0">
              <a:buFont typeface="Wingdings" pitchFamily="2" charset="2"/>
              <a:buChar char="Ø"/>
            </a:pPr>
            <a:r>
              <a:rPr altLang="en-US" lang="en-US"/>
              <a:t>Splint or immobilize the wound</a:t>
            </a:r>
          </a:p>
          <a:p>
            <a:pPr indent="0" lvl="0" marL="0">
              <a:buFont typeface="Wingdings" pitchFamily="2" charset="2"/>
              <a:buChar char="Ø"/>
            </a:pPr>
            <a:r>
              <a:rPr altLang="en-US" lang="en-US"/>
              <a:t>Lesser scar tissue formation</a:t>
            </a:r>
          </a:p>
        </p:txBody>
      </p:sp>
    </p:spTree>
  </p:cSld>
  <p:clrMapOvr>
    <a:masterClrMapping/>
  </p:clrMapOvr>
  <p:transition spd="slow" advClick="1">
    <p:wheel spokes="1"/>
  </p:transition>
  <p:timing/>
</p:sld>
</file>

<file path=ppt/slides/slide844.xml><?xml version="1.0" encoding="utf-8"?>
<p:sld xmlns:a="http://schemas.openxmlformats.org/drawingml/2006/main" xmlns:r="http://schemas.openxmlformats.org/officeDocument/2006/relationships" xmlns:p="http://schemas.openxmlformats.org/presentationml/2006/main" showMasterSp="1">
  <p:cSld>
    <p:spTree>
      <p:nvGrpSpPr>
        <p:cNvPr id="1944" name=""/>
        <p:cNvGrpSpPr/>
        <p:nvPr/>
      </p:nvGrpSpPr>
      <p:grpSpPr>
        <a:xfrm rot="0">
          <a:off x="0" y="0"/>
          <a:ext cx="0" cy="0"/>
          <a:chOff x="0" y="0"/>
          <a:chExt cx="0" cy="0"/>
        </a:xfrm>
      </p:grpSpPr>
      <p:sp>
        <p:nvSpPr>
          <p:cNvPr id="1049732" name=""/>
          <p:cNvSpPr/>
          <p:nvPr>
            <p:ph sz="full" idx="1"/>
          </p:nvPr>
        </p:nvSpPr>
        <p:spPr>
          <a:xfrm rot="0">
            <a:off x="457200" y="914400"/>
            <a:ext cx="8229600" cy="54102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lang="en-US"/>
              <a:t>Disadvantages</a:t>
            </a:r>
          </a:p>
          <a:p>
            <a:pPr indent="0" lvl="0" marL="0">
              <a:buFont typeface="Wingdings" pitchFamily="2" charset="2"/>
              <a:buChar char="Ø"/>
            </a:pPr>
            <a:r>
              <a:rPr altLang="en-US" lang="en-US"/>
              <a:t>Provide warmth and moisture which is a conducive environment for micro – organisms multiplication</a:t>
            </a:r>
          </a:p>
          <a:p>
            <a:pPr indent="0" lvl="0" marL="0">
              <a:buFont typeface="Wingdings" pitchFamily="2" charset="2"/>
              <a:buChar char="Ø"/>
            </a:pPr>
            <a:r>
              <a:rPr altLang="en-US" lang="en-US"/>
              <a:t>They hinder wound from direct observation</a:t>
            </a:r>
          </a:p>
          <a:p>
            <a:pPr indent="0" lvl="0" marL="0">
              <a:buFont typeface="Wingdings" pitchFamily="2" charset="2"/>
              <a:buChar char="Ø"/>
            </a:pPr>
            <a:r>
              <a:rPr altLang="en-US" lang="en-US"/>
              <a:t>Hinder activities like bathing, mobility and comfort of the patient</a:t>
            </a:r>
          </a:p>
          <a:p>
            <a:pPr indent="0" lvl="0" marL="0">
              <a:buFont typeface="Wingdings" pitchFamily="2" charset="2"/>
              <a:buChar char="Ø"/>
            </a:pPr>
            <a:r>
              <a:rPr altLang="en-US" lang="en-US"/>
              <a:t>Some patients are hypersensitive to some dressing materials e.g. adhesive tape</a:t>
            </a:r>
          </a:p>
          <a:p>
            <a:pPr indent="0" lvl="0" marL="0">
              <a:buFont typeface="Wingdings" pitchFamily="2" charset="2"/>
              <a:buChar char="Ø"/>
            </a:pPr>
            <a:r>
              <a:rPr altLang="en-US" lang="en-US"/>
              <a:t>They are expensive</a:t>
            </a:r>
          </a:p>
          <a:p>
            <a:pPr indent="0" lvl="0" marL="0">
              <a:buFont typeface="Wingdings" pitchFamily="2" charset="2"/>
              <a:buChar char="Ø"/>
            </a:pPr>
            <a:endParaRPr altLang="en-US" lang="en-US"/>
          </a:p>
        </p:txBody>
      </p:sp>
    </p:spTree>
  </p:cSld>
  <p:clrMapOvr>
    <a:masterClrMapping/>
  </p:clrMapOvr>
  <p:transition spd="slow" advClick="1">
    <p:wheel spokes="1"/>
  </p:transition>
  <p:timing/>
</p:sld>
</file>

<file path=ppt/slides/slide845.xml><?xml version="1.0" encoding="utf-8"?>
<p:sld xmlns:a="http://schemas.openxmlformats.org/drawingml/2006/main" xmlns:r="http://schemas.openxmlformats.org/officeDocument/2006/relationships" xmlns:p="http://schemas.openxmlformats.org/presentationml/2006/main" showMasterSp="1">
  <p:cSld>
    <p:spTree>
      <p:nvGrpSpPr>
        <p:cNvPr id="1945" name=""/>
        <p:cNvGrpSpPr/>
        <p:nvPr/>
      </p:nvGrpSpPr>
      <p:grpSpPr>
        <a:xfrm rot="0">
          <a:off x="0" y="0"/>
          <a:ext cx="0" cy="0"/>
          <a:chOff x="0" y="0"/>
          <a:chExt cx="0" cy="0"/>
        </a:xfrm>
      </p:grpSpPr>
      <p:sp>
        <p:nvSpPr>
          <p:cNvPr id="1049733" name=""/>
          <p:cNvSpPr/>
          <p:nvPr>
            <p:ph sz="full" idx="1"/>
          </p:nvPr>
        </p:nvSpPr>
        <p:spPr>
          <a:xfrm rot="0">
            <a:off x="457200" y="2209800"/>
            <a:ext cx="8229600" cy="41148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algn="ctr" indent="0" lvl="0" marL="0">
              <a:buNone/>
            </a:pPr>
            <a:r>
              <a:rPr altLang="en-US" b="1" lang="en-US"/>
              <a:t>ASSIGNMENT</a:t>
            </a:r>
          </a:p>
          <a:p>
            <a:pPr indent="0" lvl="0" marL="0">
              <a:buNone/>
            </a:pPr>
            <a:r>
              <a:rPr altLang="en-US" lang="en-US"/>
              <a:t>Write notes on the procedure of wound dressing from the NCK procedure manual</a:t>
            </a:r>
          </a:p>
          <a:p>
            <a:pPr indent="0" lvl="0" marL="0">
              <a:buFont typeface="Wingdings" pitchFamily="2" charset="2"/>
              <a:buChar char="Ø"/>
            </a:pPr>
            <a:endParaRPr altLang="en-US" lang="en-US"/>
          </a:p>
        </p:txBody>
      </p:sp>
    </p:spTree>
  </p:cSld>
  <p:clrMapOvr>
    <a:masterClrMapping/>
  </p:clrMapOvr>
  <p:transition spd="slow" advClick="1">
    <p:wheel spokes="1"/>
  </p:transition>
  <p:timing/>
</p:sld>
</file>

<file path=ppt/slides/slide846.xml><?xml version="1.0" encoding="utf-8"?>
<p:sld xmlns:a="http://schemas.openxmlformats.org/drawingml/2006/main" xmlns:r="http://schemas.openxmlformats.org/officeDocument/2006/relationships" xmlns:p="http://schemas.openxmlformats.org/presentationml/2006/main" showMasterSp="1">
  <p:cSld>
    <p:spTree>
      <p:nvGrpSpPr>
        <p:cNvPr id="1946" name=""/>
        <p:cNvGrpSpPr/>
        <p:nvPr/>
      </p:nvGrpSpPr>
      <p:grpSpPr>
        <a:xfrm rot="0">
          <a:off x="0" y="0"/>
          <a:ext cx="0" cy="0"/>
          <a:chOff x="0" y="0"/>
          <a:chExt cx="0" cy="0"/>
        </a:xfrm>
      </p:grpSpPr>
      <p:sp>
        <p:nvSpPr>
          <p:cNvPr id="1049734" name=""/>
          <p:cNvSpPr/>
          <p:nvPr>
            <p:ph sz="full" idx="1"/>
          </p:nvPr>
        </p:nvSpPr>
        <p:spPr>
          <a:xfrm rot="0">
            <a:off x="457200" y="457200"/>
            <a:ext cx="8229600" cy="58674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algn="ctr" indent="0" lvl="0" marL="0">
              <a:buNone/>
            </a:pPr>
            <a:r>
              <a:rPr altLang="en-US" b="1" lang="en-US"/>
              <a:t>Wound Dressing Procedure</a:t>
            </a:r>
          </a:p>
          <a:p>
            <a:pPr indent="0" lvl="0" marL="0">
              <a:buNone/>
            </a:pPr>
            <a:r>
              <a:rPr altLang="en-US" b="1" lang="en-US"/>
              <a:t>Assessment</a:t>
            </a:r>
          </a:p>
          <a:p>
            <a:pPr indent="0" lvl="0" marL="0">
              <a:buFont typeface="Wingdings" pitchFamily="2" charset="2"/>
              <a:buChar char="Ø"/>
            </a:pPr>
            <a:r>
              <a:rPr altLang="en-US" lang="en-US"/>
              <a:t>Condition of patient</a:t>
            </a:r>
          </a:p>
          <a:p>
            <a:pPr indent="0" lvl="0" marL="0">
              <a:buFont typeface="Wingdings" pitchFamily="2" charset="2"/>
              <a:buChar char="Ø"/>
            </a:pPr>
            <a:r>
              <a:rPr altLang="en-US" lang="en-US"/>
              <a:t>Patient’s understanding of the need for dressing</a:t>
            </a:r>
          </a:p>
          <a:p>
            <a:pPr indent="0" lvl="0" marL="0">
              <a:buFont typeface="Wingdings" pitchFamily="2" charset="2"/>
              <a:buChar char="Ø"/>
            </a:pPr>
            <a:r>
              <a:rPr altLang="en-US" lang="en-US"/>
              <a:t>Patient’s possible risk/benefit associated with wound dressing</a:t>
            </a:r>
          </a:p>
          <a:p>
            <a:pPr indent="0" lvl="0" marL="0">
              <a:buFont typeface="Wingdings" pitchFamily="2" charset="2"/>
              <a:buChar char="Ø"/>
            </a:pPr>
            <a:r>
              <a:rPr altLang="en-US" lang="en-US"/>
              <a:t>Equipment and required assistance</a:t>
            </a:r>
          </a:p>
          <a:p>
            <a:pPr indent="0" lvl="0" marL="0">
              <a:buFont typeface="Wingdings" pitchFamily="2" charset="2"/>
              <a:buChar char="Ø"/>
            </a:pPr>
            <a:r>
              <a:rPr altLang="en-US" lang="en-US"/>
              <a:t>Appropriateness of the working environment</a:t>
            </a:r>
          </a:p>
          <a:p>
            <a:pPr indent="0" lvl="0" marL="0">
              <a:buFont typeface="Wingdings" pitchFamily="2" charset="2"/>
              <a:buChar char="Ø"/>
            </a:pPr>
            <a:r>
              <a:rPr altLang="en-US" lang="en-US"/>
              <a:t>Extent of skin impairment and the drainage from wound</a:t>
            </a:r>
          </a:p>
          <a:p>
            <a:pPr indent="0" lvl="0" marL="0">
              <a:buFont typeface="Wingdings" pitchFamily="2" charset="2"/>
              <a:buChar char="Ø"/>
            </a:pPr>
            <a:r>
              <a:rPr altLang="en-US" lang="en-US"/>
              <a:t>Client for history of allergies to dressing solution and material</a:t>
            </a:r>
          </a:p>
          <a:p>
            <a:pPr indent="0" lvl="0" marL="0">
              <a:buFont typeface="Wingdings" pitchFamily="2" charset="2"/>
              <a:buChar char="Ø"/>
            </a:pPr>
            <a:r>
              <a:rPr altLang="en-US" lang="en-US"/>
              <a:t>Need for analgesic</a:t>
            </a:r>
          </a:p>
          <a:p>
            <a:pPr indent="0" lvl="0" marL="0">
              <a:buFont typeface="Wingdings" pitchFamily="2" charset="2"/>
              <a:buChar char="Ø"/>
            </a:pPr>
            <a:endParaRPr altLang="en-US" lang="en-US"/>
          </a:p>
        </p:txBody>
      </p:sp>
    </p:spTree>
  </p:cSld>
  <p:clrMapOvr>
    <a:masterClrMapping/>
  </p:clrMapOvr>
  <p:transition spd="slow" advClick="1">
    <p:wheel spokes="1"/>
  </p:transition>
  <p:timing/>
</p:sld>
</file>

<file path=ppt/slides/slide847.xml><?xml version="1.0" encoding="utf-8"?>
<p:sld xmlns:a="http://schemas.openxmlformats.org/drawingml/2006/main" xmlns:r="http://schemas.openxmlformats.org/officeDocument/2006/relationships" xmlns:p="http://schemas.openxmlformats.org/presentationml/2006/main" showMasterSp="1">
  <p:cSld>
    <p:spTree>
      <p:nvGrpSpPr>
        <p:cNvPr id="1947" name=""/>
        <p:cNvGrpSpPr/>
        <p:nvPr/>
      </p:nvGrpSpPr>
      <p:grpSpPr>
        <a:xfrm rot="0">
          <a:off x="0" y="0"/>
          <a:ext cx="0" cy="0"/>
          <a:chOff x="0" y="0"/>
          <a:chExt cx="0" cy="0"/>
        </a:xfrm>
      </p:grpSpPr>
      <p:sp>
        <p:nvSpPr>
          <p:cNvPr id="1049735" name=""/>
          <p:cNvSpPr/>
          <p:nvPr>
            <p:ph sz="full" idx="1"/>
          </p:nvPr>
        </p:nvSpPr>
        <p:spPr>
          <a:xfrm rot="0">
            <a:off x="457200" y="1066800"/>
            <a:ext cx="8229600" cy="52578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lang="en-US"/>
              <a:t>Planning</a:t>
            </a:r>
          </a:p>
          <a:p>
            <a:pPr indent="0" lvl="0" marL="0">
              <a:buNone/>
            </a:pPr>
            <a:r>
              <a:rPr altLang="en-US" b="1" i="1" lang="en-US"/>
              <a:t>Self</a:t>
            </a:r>
          </a:p>
          <a:p>
            <a:pPr indent="0" lvl="0" marL="0">
              <a:buFont typeface="Wingdings" pitchFamily="2" charset="2"/>
              <a:buChar char="Ø"/>
            </a:pPr>
            <a:r>
              <a:rPr altLang="en-US" lang="en-US"/>
              <a:t>Review knowledge on:</a:t>
            </a:r>
          </a:p>
          <a:p>
            <a:pPr indent="0" lvl="0" marL="0">
              <a:buFont typeface="Wingdings" pitchFamily="2" charset="2"/>
              <a:buChar char="Ø"/>
            </a:pPr>
            <a:r>
              <a:rPr altLang="en-US" lang="en-US"/>
              <a:t>Management of wound </a:t>
            </a:r>
          </a:p>
          <a:p>
            <a:pPr indent="0" lvl="0" marL="0">
              <a:buFont typeface="Wingdings" pitchFamily="2" charset="2"/>
              <a:buChar char="Ø"/>
            </a:pPr>
            <a:r>
              <a:rPr altLang="en-US" lang="en-US"/>
              <a:t>Procedure of wound dressing</a:t>
            </a:r>
          </a:p>
          <a:p>
            <a:pPr indent="0" lvl="0" marL="0">
              <a:buFont typeface="Wingdings" pitchFamily="2" charset="2"/>
              <a:buChar char="Ø"/>
            </a:pPr>
            <a:r>
              <a:rPr altLang="en-US" lang="en-US"/>
              <a:t>Wash and dry hands and gloving</a:t>
            </a:r>
          </a:p>
          <a:p>
            <a:pPr indent="0" lvl="0" marL="0">
              <a:buFont typeface="Wingdings" pitchFamily="2" charset="2"/>
              <a:buChar char="Ø"/>
            </a:pPr>
            <a:endParaRPr altLang="en-US" lang="en-US"/>
          </a:p>
          <a:p>
            <a:pPr indent="0" lvl="0" marL="0">
              <a:buNone/>
            </a:pPr>
            <a:r>
              <a:rPr altLang="en-US" b="1" i="1" lang="en-US"/>
              <a:t>Client</a:t>
            </a:r>
          </a:p>
          <a:p>
            <a:pPr indent="0" lvl="0" marL="0">
              <a:buFont typeface="Wingdings" pitchFamily="2" charset="2"/>
              <a:buChar char="Ø"/>
            </a:pPr>
            <a:r>
              <a:rPr altLang="en-US" lang="en-US"/>
              <a:t>Explain the procedure to the client and obtain informed</a:t>
            </a:r>
          </a:p>
          <a:p>
            <a:pPr indent="0" lvl="0" marL="0">
              <a:buFont typeface="Wingdings" pitchFamily="2" charset="2"/>
              <a:buChar char="Ø"/>
            </a:pPr>
            <a:endParaRPr altLang="en-US" lang="en-US"/>
          </a:p>
        </p:txBody>
      </p:sp>
    </p:spTree>
  </p:cSld>
  <p:clrMapOvr>
    <a:masterClrMapping/>
  </p:clrMapOvr>
  <p:transition spd="slow" advClick="1">
    <p:wheel spokes="1"/>
  </p:transition>
  <p:timing/>
</p:sld>
</file>

<file path=ppt/slides/slide848.xml><?xml version="1.0" encoding="utf-8"?>
<p:sld xmlns:a="http://schemas.openxmlformats.org/drawingml/2006/main" xmlns:r="http://schemas.openxmlformats.org/officeDocument/2006/relationships" xmlns:p="http://schemas.openxmlformats.org/presentationml/2006/main" showMasterSp="1">
  <p:cSld>
    <p:spTree>
      <p:nvGrpSpPr>
        <p:cNvPr id="1948" name=""/>
        <p:cNvGrpSpPr/>
        <p:nvPr/>
      </p:nvGrpSpPr>
      <p:grpSpPr>
        <a:xfrm rot="0">
          <a:off x="0" y="0"/>
          <a:ext cx="0" cy="0"/>
          <a:chOff x="0" y="0"/>
          <a:chExt cx="0" cy="0"/>
        </a:xfrm>
      </p:grpSpPr>
      <p:sp>
        <p:nvSpPr>
          <p:cNvPr id="1049736" name=""/>
          <p:cNvSpPr/>
          <p:nvPr>
            <p:ph sz="full" idx="1"/>
          </p:nvPr>
        </p:nvSpPr>
        <p:spPr>
          <a:xfrm rot="0">
            <a:off x="457200" y="609600"/>
            <a:ext cx="8229600" cy="57150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lang="en-US"/>
              <a:t>Requirements</a:t>
            </a:r>
          </a:p>
          <a:p>
            <a:pPr indent="0" lvl="0" marL="0">
              <a:buNone/>
            </a:pPr>
            <a:r>
              <a:rPr altLang="en-US" lang="en-US"/>
              <a:t>Clean trolley/cabinet with;</a:t>
            </a:r>
          </a:p>
          <a:p>
            <a:pPr indent="0" lvl="0" marL="0">
              <a:buNone/>
            </a:pPr>
            <a:r>
              <a:rPr altLang="en-US" b="1" i="1" lang="en-US"/>
              <a:t>Top Shelf</a:t>
            </a:r>
          </a:p>
          <a:p>
            <a:pPr indent="0" lvl="0" marL="0">
              <a:buNone/>
            </a:pPr>
            <a:r>
              <a:rPr altLang="en-US" lang="en-US"/>
              <a:t>Sterile dressing pack containing:</a:t>
            </a:r>
          </a:p>
          <a:p>
            <a:pPr indent="0" lvl="0" marL="0">
              <a:buFont typeface="Wingdings" pitchFamily="2" charset="2"/>
              <a:buChar char="Ø"/>
            </a:pPr>
            <a:r>
              <a:rPr altLang="en-US" lang="en-US"/>
              <a:t>2 pairs of dressing forceps</a:t>
            </a:r>
          </a:p>
          <a:p>
            <a:pPr indent="0" lvl="0" marL="0">
              <a:buFont typeface="Wingdings" pitchFamily="2" charset="2"/>
              <a:buChar char="Ø"/>
            </a:pPr>
            <a:r>
              <a:rPr altLang="en-US" lang="en-US"/>
              <a:t>2 pairs of dissecting forceps</a:t>
            </a:r>
          </a:p>
          <a:p>
            <a:pPr indent="0" lvl="0" marL="0">
              <a:buFont typeface="Wingdings" pitchFamily="2" charset="2"/>
              <a:buChar char="Ø"/>
            </a:pPr>
            <a:r>
              <a:rPr altLang="en-US" lang="en-US"/>
              <a:t>3 gallipots</a:t>
            </a:r>
          </a:p>
          <a:p>
            <a:pPr indent="0" lvl="0" marL="0">
              <a:buFont typeface="Wingdings" pitchFamily="2" charset="2"/>
              <a:buChar char="Ø"/>
            </a:pPr>
            <a:r>
              <a:rPr altLang="en-US" lang="en-US"/>
              <a:t>10 cotton wool swabs and 3 gauze swabs</a:t>
            </a:r>
          </a:p>
          <a:p>
            <a:pPr indent="0" lvl="0" marL="0">
              <a:buFont typeface="Wingdings" pitchFamily="2" charset="2"/>
              <a:buChar char="Ø"/>
            </a:pPr>
            <a:r>
              <a:rPr altLang="en-US" lang="en-US"/>
              <a:t>1 kidney dish </a:t>
            </a:r>
          </a:p>
          <a:p>
            <a:pPr indent="0" lvl="0" marL="0">
              <a:buFont typeface="Wingdings" pitchFamily="2" charset="2"/>
              <a:buChar char="Ø"/>
            </a:pPr>
            <a:r>
              <a:rPr altLang="en-US" lang="en-US"/>
              <a:t>1 hand towel/ 4 paper towels</a:t>
            </a:r>
          </a:p>
          <a:p>
            <a:pPr indent="0" lvl="0" marL="0">
              <a:buFont typeface="Wingdings" pitchFamily="2" charset="2"/>
              <a:buChar char="Ø"/>
            </a:pPr>
            <a:r>
              <a:rPr altLang="en-US" lang="en-US"/>
              <a:t>Sterile gloves</a:t>
            </a:r>
          </a:p>
          <a:p>
            <a:pPr indent="0" lvl="0" marL="0">
              <a:buFont typeface="Wingdings" pitchFamily="2" charset="2"/>
              <a:buChar char="Ø"/>
            </a:pPr>
            <a:r>
              <a:rPr altLang="en-US" lang="en-US"/>
              <a:t>Petri dish</a:t>
            </a:r>
          </a:p>
          <a:p>
            <a:pPr indent="0" lvl="0" marL="0">
              <a:buFont typeface="Wingdings" pitchFamily="2" charset="2"/>
              <a:buChar char="Ø"/>
            </a:pPr>
            <a:endParaRPr altLang="en-US" lang="en-US"/>
          </a:p>
        </p:txBody>
      </p:sp>
    </p:spTree>
  </p:cSld>
  <p:clrMapOvr>
    <a:masterClrMapping/>
  </p:clrMapOvr>
  <p:transition spd="slow" advClick="1">
    <p:wheel spokes="1"/>
  </p:transition>
  <p:timing/>
</p:sld>
</file>

<file path=ppt/slides/slide849.xml><?xml version="1.0" encoding="utf-8"?>
<p:sld xmlns:a="http://schemas.openxmlformats.org/drawingml/2006/main" xmlns:r="http://schemas.openxmlformats.org/officeDocument/2006/relationships" xmlns:p="http://schemas.openxmlformats.org/presentationml/2006/main" showMasterSp="1">
  <p:cSld>
    <p:spTree>
      <p:nvGrpSpPr>
        <p:cNvPr id="1949" name=""/>
        <p:cNvGrpSpPr/>
        <p:nvPr/>
      </p:nvGrpSpPr>
      <p:grpSpPr>
        <a:xfrm rot="0">
          <a:off x="0" y="0"/>
          <a:ext cx="0" cy="0"/>
          <a:chOff x="0" y="0"/>
          <a:chExt cx="0" cy="0"/>
        </a:xfrm>
      </p:grpSpPr>
      <p:sp>
        <p:nvSpPr>
          <p:cNvPr id="1049737" name=""/>
          <p:cNvSpPr/>
          <p:nvPr>
            <p:ph sz="full" idx="1"/>
          </p:nvPr>
        </p:nvSpPr>
        <p:spPr>
          <a:xfrm rot="0">
            <a:off x="457200" y="762000"/>
            <a:ext cx="8229600" cy="55626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i="1" lang="en-US"/>
              <a:t>Bottom Shelf</a:t>
            </a:r>
          </a:p>
          <a:p>
            <a:pPr indent="0" lvl="0" marL="0">
              <a:buFont typeface="Wingdings" pitchFamily="2" charset="2"/>
              <a:buChar char="Ø"/>
            </a:pPr>
            <a:r>
              <a:rPr altLang="en-US" lang="en-US"/>
              <a:t>Pair of scissors</a:t>
            </a:r>
          </a:p>
          <a:p>
            <a:pPr indent="0" lvl="0" marL="0">
              <a:buFont typeface="Wingdings" pitchFamily="2" charset="2"/>
              <a:buChar char="Ø"/>
            </a:pPr>
            <a:r>
              <a:rPr altLang="en-US" lang="en-US"/>
              <a:t>Adhesive tape/bandage</a:t>
            </a:r>
          </a:p>
          <a:p>
            <a:pPr indent="0" lvl="0" marL="0">
              <a:buFont typeface="Wingdings" pitchFamily="2" charset="2"/>
              <a:buChar char="Ø"/>
            </a:pPr>
            <a:r>
              <a:rPr altLang="en-US" lang="en-US"/>
              <a:t>Antiseptic solutions as required</a:t>
            </a:r>
          </a:p>
          <a:p>
            <a:pPr indent="0" lvl="0" marL="0">
              <a:buFont typeface="Wingdings" pitchFamily="2" charset="2"/>
              <a:buChar char="Ø"/>
            </a:pPr>
            <a:r>
              <a:rPr altLang="en-US" lang="en-US"/>
              <a:t>Kidney dish or jug with disinfectants (as per institutional policy)</a:t>
            </a:r>
          </a:p>
          <a:p>
            <a:pPr indent="0" lvl="0" marL="0">
              <a:buFont typeface="Wingdings" pitchFamily="2" charset="2"/>
              <a:buChar char="Ø"/>
            </a:pPr>
            <a:r>
              <a:rPr altLang="en-US" lang="en-US"/>
              <a:t>Topical drugs if required</a:t>
            </a:r>
          </a:p>
          <a:p>
            <a:pPr indent="0" lvl="0" marL="0">
              <a:buFont typeface="Wingdings" pitchFamily="2" charset="2"/>
              <a:buChar char="Ø"/>
            </a:pPr>
            <a:r>
              <a:rPr altLang="en-US" lang="en-US"/>
              <a:t>Extra sterile swabs and gauze</a:t>
            </a:r>
          </a:p>
          <a:p>
            <a:pPr indent="0" lvl="0" marL="0">
              <a:buFont typeface="Wingdings" pitchFamily="2" charset="2"/>
              <a:buChar char="Ø"/>
            </a:pPr>
            <a:r>
              <a:rPr altLang="en-US" lang="en-US"/>
              <a:t>Sterile gloves</a:t>
            </a:r>
          </a:p>
          <a:p>
            <a:pPr indent="0" lvl="0" marL="0">
              <a:buFont typeface="Wingdings" pitchFamily="2" charset="2"/>
              <a:buChar char="Ø"/>
            </a:pPr>
            <a:r>
              <a:rPr altLang="en-US" lang="en-US"/>
              <a:t>Receiver for used swabs (with liner for clinical waste)</a:t>
            </a:r>
          </a:p>
          <a:p>
            <a:pPr indent="0" lvl="0" marL="0">
              <a:buFont typeface="Wingdings" pitchFamily="2" charset="2"/>
              <a:buChar char="Ø"/>
            </a:pPr>
            <a:r>
              <a:rPr altLang="en-US" lang="en-US"/>
              <a:t>Dressing mackintosh</a:t>
            </a:r>
          </a:p>
          <a:p>
            <a:pPr indent="0" lvl="0" marL="0">
              <a:buFont typeface="Wingdings" pitchFamily="2" charset="2"/>
              <a:buChar char="Ø"/>
            </a:pPr>
            <a:endParaRPr altLang="en-US" lang="en-US"/>
          </a:p>
        </p:txBody>
      </p:sp>
    </p:spTree>
  </p:cSld>
  <p:clrMapOvr>
    <a:masterClrMapping/>
  </p:clrMapOvr>
  <p:transition spd="slow" advClick="1">
    <p:wheel spokes="1"/>
  </p:transition>
  <p:timing/>
</p:sld>
</file>

<file path=ppt/slides/slide85.xml><?xml version="1.0" encoding="utf-8"?>
<p:sld xmlns:a="http://schemas.openxmlformats.org/drawingml/2006/main" xmlns:r="http://schemas.openxmlformats.org/officeDocument/2006/relationships" xmlns:p="http://schemas.openxmlformats.org/presentationml/2006/main" showMasterSp="1">
  <p:cSld>
    <p:spTree>
      <p:nvGrpSpPr>
        <p:cNvPr id="1167" name=""/>
        <p:cNvGrpSpPr/>
        <p:nvPr/>
      </p:nvGrpSpPr>
      <p:grpSpPr>
        <a:xfrm rot="0">
          <a:off x="0" y="0"/>
          <a:ext cx="0" cy="0"/>
          <a:chOff x="0" y="0"/>
          <a:chExt cx="0" cy="0"/>
        </a:xfrm>
      </p:grpSpPr>
      <p:sp>
        <p:nvSpPr>
          <p:cNvPr id="1048702" name=""/>
          <p:cNvSpPr/>
          <p:nvPr>
            <p:ph sz="full" idx="1"/>
          </p:nvPr>
        </p:nvSpPr>
        <p:spPr>
          <a:xfrm rot="0">
            <a:off x="457200" y="1447800"/>
            <a:ext cx="8229600" cy="4678362"/>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eaLnBrk="1" hangingPunct="1" latinLnBrk="1" lvl="0">
              <a:buFont typeface="Wingdings" pitchFamily="2" charset="2"/>
              <a:buChar char="Ø"/>
            </a:pPr>
            <a:r>
              <a:rPr altLang="en-US" lang="en-US"/>
              <a:t>Assist whenever possible its members who by reason of ill health need help</a:t>
            </a:r>
          </a:p>
          <a:p>
            <a:pPr eaLnBrk="1" hangingPunct="1" latinLnBrk="1" lvl="0">
              <a:buFont typeface="Wingdings" pitchFamily="2" charset="2"/>
              <a:buChar char="Ø"/>
            </a:pPr>
            <a:r>
              <a:rPr altLang="en-US" lang="en-US"/>
              <a:t>They arrange and hold periodic meetings of the association for professional education and social purposes</a:t>
            </a:r>
          </a:p>
          <a:p>
            <a:pPr eaLnBrk="1" hangingPunct="1" latinLnBrk="1" lvl="0">
              <a:buFont typeface="Wingdings" pitchFamily="2" charset="2"/>
              <a:buChar char="Ø"/>
            </a:pPr>
            <a:r>
              <a:rPr altLang="en-US" lang="en-US"/>
              <a:t>Ensure circulation of information by journals, bulleting and newsletter</a:t>
            </a:r>
          </a:p>
          <a:p>
            <a:pPr eaLnBrk="1" hangingPunct="1" latinLnBrk="1" lvl="0">
              <a:buFont typeface="Wingdings" pitchFamily="2" charset="2"/>
              <a:buChar char="Ø"/>
            </a:pPr>
            <a:r>
              <a:rPr altLang="en-US" lang="en-US"/>
              <a:t>Maintain and update the list of members</a:t>
            </a:r>
          </a:p>
        </p:txBody>
      </p:sp>
    </p:spTree>
  </p:cSld>
  <p:clrMapOvr>
    <a:masterClrMapping/>
  </p:clrMapOvr>
  <p:transition spd="slow" advClick="1">
    <p:wheel spokes="1"/>
  </p:transition>
  <p:timing/>
</p:sld>
</file>

<file path=ppt/slides/slide850.xml><?xml version="1.0" encoding="utf-8"?>
<p:sld xmlns:a="http://schemas.openxmlformats.org/drawingml/2006/main" xmlns:r="http://schemas.openxmlformats.org/officeDocument/2006/relationships" xmlns:p="http://schemas.openxmlformats.org/presentationml/2006/main" showMasterSp="1">
  <p:cSld>
    <p:spTree>
      <p:nvGrpSpPr>
        <p:cNvPr id="1950" name=""/>
        <p:cNvGrpSpPr/>
        <p:nvPr/>
      </p:nvGrpSpPr>
      <p:grpSpPr>
        <a:xfrm rot="0">
          <a:off x="0" y="0"/>
          <a:ext cx="0" cy="0"/>
          <a:chOff x="0" y="0"/>
          <a:chExt cx="0" cy="0"/>
        </a:xfrm>
      </p:grpSpPr>
      <p:sp>
        <p:nvSpPr>
          <p:cNvPr id="1049738" name=""/>
          <p:cNvSpPr/>
          <p:nvPr>
            <p:ph sz="full" idx="1"/>
          </p:nvPr>
        </p:nvSpPr>
        <p:spPr>
          <a:xfrm rot="0">
            <a:off x="457200" y="685800"/>
            <a:ext cx="8229600" cy="56388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lang="en-US"/>
              <a:t>Steps</a:t>
            </a:r>
          </a:p>
          <a:p>
            <a:pPr indent="0" lvl="0" marL="0">
              <a:buFont typeface="Wingdings" pitchFamily="2" charset="2"/>
              <a:buChar char="Ø"/>
            </a:pPr>
            <a:r>
              <a:rPr altLang="en-US" lang="en-US"/>
              <a:t>Close windows, screen bed and offer bed pan</a:t>
            </a:r>
          </a:p>
          <a:p>
            <a:pPr indent="0" lvl="0" marL="0">
              <a:buFont typeface="Wingdings" pitchFamily="2" charset="2"/>
              <a:buChar char="Ø"/>
            </a:pPr>
            <a:r>
              <a:rPr altLang="en-US" lang="en-US"/>
              <a:t>Wash hands, dry and glove</a:t>
            </a:r>
          </a:p>
          <a:p>
            <a:pPr indent="0" lvl="0" marL="0">
              <a:buFont typeface="Wingdings" pitchFamily="2" charset="2"/>
              <a:buChar char="Ø"/>
            </a:pPr>
            <a:r>
              <a:rPr altLang="en-US" lang="en-US"/>
              <a:t>Ensure that the trolley is clean then disinfect it with spirit. Allow the spirit to dry.</a:t>
            </a:r>
          </a:p>
          <a:p>
            <a:pPr indent="0" lvl="0" marL="0">
              <a:buFont typeface="Wingdings" pitchFamily="2" charset="2"/>
              <a:buChar char="Ø"/>
            </a:pPr>
            <a:r>
              <a:rPr altLang="en-US" lang="en-US"/>
              <a:t>Place sterile dressing pack on Top Shelf. Wheel trolley to bedside</a:t>
            </a:r>
          </a:p>
          <a:p>
            <a:pPr indent="0" lvl="0" marL="0">
              <a:buFont typeface="Wingdings" pitchFamily="2" charset="2"/>
              <a:buChar char="Ø"/>
            </a:pPr>
            <a:r>
              <a:rPr altLang="en-US" lang="en-US"/>
              <a:t>Explain the procedure and position client appropriately</a:t>
            </a:r>
          </a:p>
          <a:p>
            <a:pPr indent="0" lvl="0" marL="0">
              <a:buFont typeface="Wingdings" pitchFamily="2" charset="2"/>
              <a:buChar char="Ø"/>
            </a:pPr>
            <a:r>
              <a:rPr altLang="en-US" lang="en-US"/>
              <a:t>Loosen the dressing</a:t>
            </a:r>
          </a:p>
          <a:p>
            <a:pPr indent="0" lvl="0" marL="0">
              <a:buFont typeface="Wingdings" pitchFamily="2" charset="2"/>
              <a:buChar char="Ø"/>
            </a:pPr>
            <a:r>
              <a:rPr altLang="en-US" lang="en-US"/>
              <a:t>Wash hands socially, clean and dry</a:t>
            </a:r>
          </a:p>
          <a:p>
            <a:pPr indent="0" lvl="0" marL="0">
              <a:buFont typeface="Wingdings" pitchFamily="2" charset="2"/>
              <a:buChar char="Ø"/>
            </a:pPr>
            <a:r>
              <a:rPr altLang="en-US" lang="en-US"/>
              <a:t>Open dressing pack to expose dissecting forceps</a:t>
            </a:r>
          </a:p>
          <a:p>
            <a:pPr indent="0" lvl="0" marL="0">
              <a:buFont typeface="Wingdings" pitchFamily="2" charset="2"/>
              <a:buChar char="Ø"/>
            </a:pPr>
            <a:endParaRPr altLang="en-US" lang="en-US"/>
          </a:p>
        </p:txBody>
      </p:sp>
    </p:spTree>
  </p:cSld>
  <p:clrMapOvr>
    <a:masterClrMapping/>
  </p:clrMapOvr>
  <p:transition spd="slow" advClick="1">
    <p:wheel spokes="1"/>
  </p:transition>
  <p:timing/>
</p:sld>
</file>

<file path=ppt/slides/slide851.xml><?xml version="1.0" encoding="utf-8"?>
<p:sld xmlns:a="http://schemas.openxmlformats.org/drawingml/2006/main" xmlns:r="http://schemas.openxmlformats.org/officeDocument/2006/relationships" xmlns:p="http://schemas.openxmlformats.org/presentationml/2006/main" showMasterSp="1">
  <p:cSld>
    <p:spTree>
      <p:nvGrpSpPr>
        <p:cNvPr id="1951" name=""/>
        <p:cNvGrpSpPr/>
        <p:nvPr/>
      </p:nvGrpSpPr>
      <p:grpSpPr>
        <a:xfrm rot="0">
          <a:off x="0" y="0"/>
          <a:ext cx="0" cy="0"/>
          <a:chOff x="0" y="0"/>
          <a:chExt cx="0" cy="0"/>
        </a:xfrm>
      </p:grpSpPr>
      <p:sp>
        <p:nvSpPr>
          <p:cNvPr id="1049739" name=""/>
          <p:cNvSpPr/>
          <p:nvPr>
            <p:ph sz="full" idx="1"/>
          </p:nvPr>
        </p:nvSpPr>
        <p:spPr>
          <a:xfrm rot="0">
            <a:off x="457200" y="609600"/>
            <a:ext cx="8229600" cy="57150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lvl="0">
              <a:buFont typeface="Wingdings" pitchFamily="2" charset="2"/>
              <a:buChar char="Ø"/>
            </a:pPr>
            <a:r>
              <a:rPr altLang="en-US" lang="en-US"/>
              <a:t>Using the dissecting forceps, arrange the instruments</a:t>
            </a:r>
          </a:p>
          <a:p>
            <a:pPr lvl="0">
              <a:buFont typeface="Wingdings" pitchFamily="2" charset="2"/>
              <a:buChar char="Ø"/>
            </a:pPr>
            <a:r>
              <a:rPr altLang="en-US" lang="en-US"/>
              <a:t>Use the same dissecting forceps to remove the loosened dressing from the wound and discard dressing into the clinical wastes receiver</a:t>
            </a:r>
          </a:p>
          <a:p>
            <a:pPr lvl="0">
              <a:buFont typeface="Wingdings" pitchFamily="2" charset="2"/>
              <a:buChar char="Ø"/>
            </a:pPr>
            <a:r>
              <a:rPr altLang="en-US" lang="en-US"/>
              <a:t>Discard the forceps into the jug/kidney dish with decontaminant</a:t>
            </a:r>
          </a:p>
          <a:p>
            <a:pPr lvl="0">
              <a:buFont typeface="Wingdings" pitchFamily="2" charset="2"/>
              <a:buChar char="Ø"/>
            </a:pPr>
            <a:r>
              <a:rPr altLang="en-US" lang="en-US"/>
              <a:t>Pour dressing solutions into the gallipots and add extra sterile materials required. Prepare the strapping </a:t>
            </a:r>
          </a:p>
          <a:p>
            <a:pPr lvl="0">
              <a:buFont typeface="Wingdings" pitchFamily="2" charset="2"/>
              <a:buChar char="Ø"/>
            </a:pPr>
            <a:r>
              <a:rPr altLang="en-US" lang="en-US"/>
              <a:t>Perform surgical hand scrub</a:t>
            </a:r>
          </a:p>
          <a:p>
            <a:pPr lvl="0">
              <a:buFont typeface="Wingdings" pitchFamily="2" charset="2"/>
              <a:buChar char="Ø"/>
            </a:pPr>
            <a:r>
              <a:rPr altLang="en-US" lang="en-US"/>
              <a:t>Dry hands using sterile towels and do sterile gloving</a:t>
            </a:r>
          </a:p>
          <a:p>
            <a:pPr lvl="0">
              <a:buFont typeface="Wingdings" pitchFamily="2" charset="2"/>
              <a:buChar char="Ø"/>
            </a:pPr>
            <a:r>
              <a:rPr altLang="en-US" lang="en-US"/>
              <a:t>Drape the patient with a dressing towel</a:t>
            </a:r>
          </a:p>
          <a:p>
            <a:pPr lvl="0">
              <a:buFont typeface="Wingdings" pitchFamily="2" charset="2"/>
              <a:buChar char="Ø"/>
            </a:pPr>
            <a:r>
              <a:rPr altLang="en-US" lang="en-US"/>
              <a:t>Note condition of wound, surrounding tissues and odor</a:t>
            </a:r>
          </a:p>
          <a:p>
            <a:pPr lvl="0">
              <a:buFont typeface="Wingdings" pitchFamily="2" charset="2"/>
              <a:buChar char="Ø"/>
            </a:pPr>
            <a:endParaRPr altLang="en-US" lang="en-US"/>
          </a:p>
        </p:txBody>
      </p:sp>
    </p:spTree>
  </p:cSld>
  <p:clrMapOvr>
    <a:masterClrMapping/>
  </p:clrMapOvr>
  <p:transition spd="slow" advClick="1">
    <p:wheel spokes="1"/>
  </p:transition>
  <p:timing/>
</p:sld>
</file>

<file path=ppt/slides/slide852.xml><?xml version="1.0" encoding="utf-8"?>
<p:sld xmlns:a="http://schemas.openxmlformats.org/drawingml/2006/main" xmlns:r="http://schemas.openxmlformats.org/officeDocument/2006/relationships" xmlns:p="http://schemas.openxmlformats.org/presentationml/2006/main" showMasterSp="1">
  <p:cSld>
    <p:spTree>
      <p:nvGrpSpPr>
        <p:cNvPr id="1952" name=""/>
        <p:cNvGrpSpPr/>
        <p:nvPr/>
      </p:nvGrpSpPr>
      <p:grpSpPr>
        <a:xfrm rot="0">
          <a:off x="0" y="0"/>
          <a:ext cx="0" cy="0"/>
          <a:chOff x="0" y="0"/>
          <a:chExt cx="0" cy="0"/>
        </a:xfrm>
      </p:grpSpPr>
      <p:sp>
        <p:nvSpPr>
          <p:cNvPr id="1049740" name=""/>
          <p:cNvSpPr/>
          <p:nvPr>
            <p:ph sz="full" idx="1"/>
          </p:nvPr>
        </p:nvSpPr>
        <p:spPr>
          <a:xfrm rot="0">
            <a:off x="457200" y="609600"/>
            <a:ext cx="8229600" cy="57150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lvl="0">
              <a:buFont typeface="Wingdings" pitchFamily="2" charset="2"/>
              <a:buChar char="Ø"/>
            </a:pPr>
            <a:r>
              <a:rPr altLang="en-US" lang="en-US"/>
              <a:t>Prepare the cotton wool swabs as follows:</a:t>
            </a:r>
          </a:p>
          <a:p>
            <a:pPr lvl="0">
              <a:buFont typeface="Wingdings" pitchFamily="2" charset="2"/>
              <a:buChar char="Ø"/>
            </a:pPr>
            <a:r>
              <a:rPr altLang="en-US" lang="en-US"/>
              <a:t>Using the dissecting forceps, put enough cotton wool balls in the dressing solution. (if using two solutions, put swabs in both)</a:t>
            </a:r>
          </a:p>
          <a:p>
            <a:pPr lvl="0">
              <a:buFont typeface="Wingdings" pitchFamily="2" charset="2"/>
              <a:buChar char="Ø"/>
            </a:pPr>
            <a:r>
              <a:rPr altLang="en-US" lang="en-US"/>
              <a:t>With the dressing forceps in the dominant hand, squeeze excess solution from the swabs, and place them on the extra gallipot/kidney dish/petri dish</a:t>
            </a:r>
          </a:p>
          <a:p>
            <a:pPr lvl="0">
              <a:buFont typeface="Wingdings" pitchFamily="2" charset="2"/>
              <a:buChar char="Ø"/>
            </a:pPr>
            <a:r>
              <a:rPr altLang="en-US" lang="en-US"/>
              <a:t>Using the dissecting forceps pick a wet swab and transfer to the dressing forceps</a:t>
            </a:r>
          </a:p>
          <a:p>
            <a:pPr lvl="0">
              <a:buFont typeface="Wingdings" pitchFamily="2" charset="2"/>
              <a:buChar char="Ø"/>
            </a:pPr>
            <a:r>
              <a:rPr altLang="en-US" lang="en-US"/>
              <a:t>Clean from inside outward rotating the forceps using a swab only once and discard. Repeat until the wound is clean. Then clean the skin around the wound</a:t>
            </a:r>
          </a:p>
          <a:p>
            <a:pPr lvl="0">
              <a:buFont typeface="Wingdings" pitchFamily="2" charset="2"/>
              <a:buChar char="Ø"/>
            </a:pPr>
            <a:r>
              <a:rPr altLang="en-US" lang="en-US"/>
              <a:t>Discard dressing forceps into the disinfectant</a:t>
            </a:r>
          </a:p>
          <a:p>
            <a:pPr lvl="0">
              <a:buFont typeface="Wingdings" pitchFamily="2" charset="2"/>
              <a:buChar char="Ø"/>
            </a:pPr>
            <a:endParaRPr altLang="en-US" lang="en-US"/>
          </a:p>
        </p:txBody>
      </p:sp>
    </p:spTree>
  </p:cSld>
  <p:clrMapOvr>
    <a:masterClrMapping/>
  </p:clrMapOvr>
  <p:transition spd="slow" advClick="1">
    <p:wheel spokes="1"/>
  </p:transition>
  <p:timing/>
</p:sld>
</file>

<file path=ppt/slides/slide853.xml><?xml version="1.0" encoding="utf-8"?>
<p:sld xmlns:a="http://schemas.openxmlformats.org/drawingml/2006/main" xmlns:r="http://schemas.openxmlformats.org/officeDocument/2006/relationships" xmlns:p="http://schemas.openxmlformats.org/presentationml/2006/main" showMasterSp="1">
  <p:cSld>
    <p:spTree>
      <p:nvGrpSpPr>
        <p:cNvPr id="1953" name=""/>
        <p:cNvGrpSpPr/>
        <p:nvPr/>
      </p:nvGrpSpPr>
      <p:grpSpPr>
        <a:xfrm rot="0">
          <a:off x="0" y="0"/>
          <a:ext cx="0" cy="0"/>
          <a:chOff x="0" y="0"/>
          <a:chExt cx="0" cy="0"/>
        </a:xfrm>
      </p:grpSpPr>
      <p:sp>
        <p:nvSpPr>
          <p:cNvPr id="1049741" name=""/>
          <p:cNvSpPr/>
          <p:nvPr>
            <p:ph sz="full" idx="1"/>
          </p:nvPr>
        </p:nvSpPr>
        <p:spPr>
          <a:xfrm rot="0">
            <a:off x="457200" y="838200"/>
            <a:ext cx="8229600" cy="54864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lang="en-US"/>
              <a:t>If using two solutions repeat procedure with second solution</a:t>
            </a:r>
          </a:p>
          <a:p>
            <a:pPr indent="0" lvl="0" marL="0">
              <a:buFont typeface="Wingdings" pitchFamily="2" charset="2"/>
              <a:buChar char="Ø"/>
            </a:pPr>
            <a:r>
              <a:rPr altLang="en-US" lang="en-US"/>
              <a:t>Transfer dissecting forceps to dominant hand and pick the second dissecting forceps with non dominant hand</a:t>
            </a:r>
          </a:p>
          <a:p>
            <a:pPr indent="0" lvl="0" marL="0">
              <a:buFont typeface="Wingdings" pitchFamily="2" charset="2"/>
              <a:buChar char="Ø"/>
            </a:pPr>
            <a:r>
              <a:rPr altLang="en-US" lang="en-US"/>
              <a:t>Using the non dominant hand, pick dressing material e.g. gauze of sofratulle and transfer to the dominant hand. Cover wound with dressing material. (Ensure wound is adequately covered)</a:t>
            </a:r>
          </a:p>
          <a:p>
            <a:pPr indent="0" lvl="0" marL="0">
              <a:buFont typeface="Wingdings" pitchFamily="2" charset="2"/>
              <a:buChar char="Ø"/>
            </a:pPr>
            <a:r>
              <a:rPr altLang="en-US" lang="en-US"/>
              <a:t>Discard forceps into disinfectants</a:t>
            </a:r>
          </a:p>
          <a:p>
            <a:pPr indent="0" lvl="0" marL="0">
              <a:buFont typeface="Wingdings" pitchFamily="2" charset="2"/>
              <a:buChar char="Ø"/>
            </a:pPr>
            <a:r>
              <a:rPr altLang="en-US" lang="en-US"/>
              <a:t>Secure dressing with strapping</a:t>
            </a:r>
          </a:p>
          <a:p>
            <a:pPr indent="0" lvl="0" marL="0">
              <a:buFont typeface="Wingdings" pitchFamily="2" charset="2"/>
              <a:buChar char="Ø"/>
            </a:pPr>
            <a:r>
              <a:rPr altLang="en-US" lang="en-US"/>
              <a:t>Remove drape and place it on trolley. Use the towel lining the trolley to cover used equipment </a:t>
            </a:r>
          </a:p>
        </p:txBody>
      </p:sp>
    </p:spTree>
  </p:cSld>
  <p:clrMapOvr>
    <a:masterClrMapping/>
  </p:clrMapOvr>
  <p:transition spd="slow" advClick="1">
    <p:wheel spokes="1"/>
  </p:transition>
  <p:timing/>
</p:sld>
</file>

<file path=ppt/slides/slide854.xml><?xml version="1.0" encoding="utf-8"?>
<p:sld xmlns:a="http://schemas.openxmlformats.org/drawingml/2006/main" xmlns:r="http://schemas.openxmlformats.org/officeDocument/2006/relationships" xmlns:p="http://schemas.openxmlformats.org/presentationml/2006/main" showMasterSp="1">
  <p:cSld>
    <p:spTree>
      <p:nvGrpSpPr>
        <p:cNvPr id="1954" name=""/>
        <p:cNvGrpSpPr/>
        <p:nvPr/>
      </p:nvGrpSpPr>
      <p:grpSpPr>
        <a:xfrm rot="0">
          <a:off x="0" y="0"/>
          <a:ext cx="0" cy="0"/>
          <a:chOff x="0" y="0"/>
          <a:chExt cx="0" cy="0"/>
        </a:xfrm>
      </p:grpSpPr>
      <p:sp>
        <p:nvSpPr>
          <p:cNvPr id="1049742" name=""/>
          <p:cNvSpPr/>
          <p:nvPr>
            <p:ph sz="full" idx="1"/>
          </p:nvPr>
        </p:nvSpPr>
        <p:spPr>
          <a:xfrm rot="0">
            <a:off x="457200" y="914400"/>
            <a:ext cx="8229600" cy="54102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lvl="0">
              <a:buFont typeface="Wingdings" pitchFamily="2" charset="2"/>
              <a:buChar char="Ø"/>
            </a:pPr>
            <a:r>
              <a:rPr altLang="en-US" lang="en-US"/>
              <a:t>Tie disposal bag or cover bin and remove the gloves</a:t>
            </a:r>
          </a:p>
          <a:p>
            <a:pPr lvl="0">
              <a:buFont typeface="Wingdings" pitchFamily="2" charset="2"/>
              <a:buChar char="Ø"/>
            </a:pPr>
            <a:r>
              <a:rPr altLang="en-US" lang="en-US"/>
              <a:t>Make client comfortable, un screen bed and open windows</a:t>
            </a:r>
          </a:p>
          <a:p>
            <a:pPr lvl="0">
              <a:buFont typeface="Wingdings" pitchFamily="2" charset="2"/>
              <a:buChar char="Ø"/>
            </a:pPr>
            <a:r>
              <a:rPr altLang="en-US" lang="en-US"/>
              <a:t>When trolley to the door of the sluice room. Wear non sterile gloves, decontaminate and discard used equipment appropriately</a:t>
            </a:r>
          </a:p>
          <a:p>
            <a:pPr lvl="0">
              <a:buFont typeface="Wingdings" pitchFamily="2" charset="2"/>
              <a:buChar char="Ø"/>
            </a:pPr>
            <a:r>
              <a:rPr altLang="en-US" lang="en-US"/>
              <a:t>Wheel the trolley to the treatment room. Clean trolley and tray with soap and water then store solutions, trolley, tray and unused dressing materials in appropriate places</a:t>
            </a:r>
          </a:p>
          <a:p>
            <a:pPr lvl="0">
              <a:buNone/>
            </a:pPr>
            <a:endParaRPr altLang="en-US" lang="en-US"/>
          </a:p>
        </p:txBody>
      </p:sp>
    </p:spTree>
  </p:cSld>
  <p:clrMapOvr>
    <a:masterClrMapping/>
  </p:clrMapOvr>
  <p:transition spd="slow" advClick="1">
    <p:wheel spokes="1"/>
  </p:transition>
  <p:timing/>
</p:sld>
</file>

<file path=ppt/slides/slide855.xml><?xml version="1.0" encoding="utf-8"?>
<p:sld xmlns:a="http://schemas.openxmlformats.org/drawingml/2006/main" xmlns:r="http://schemas.openxmlformats.org/officeDocument/2006/relationships" xmlns:p="http://schemas.openxmlformats.org/presentationml/2006/main" showMasterSp="1">
  <p:cSld>
    <p:spTree>
      <p:nvGrpSpPr>
        <p:cNvPr id="1955" name=""/>
        <p:cNvGrpSpPr/>
        <p:nvPr/>
      </p:nvGrpSpPr>
      <p:grpSpPr>
        <a:xfrm rot="0">
          <a:off x="0" y="0"/>
          <a:ext cx="0" cy="0"/>
          <a:chOff x="0" y="0"/>
          <a:chExt cx="0" cy="0"/>
        </a:xfrm>
      </p:grpSpPr>
      <p:sp>
        <p:nvSpPr>
          <p:cNvPr id="1049743" name=""/>
          <p:cNvSpPr/>
          <p:nvPr>
            <p:ph sz="full" idx="1"/>
          </p:nvPr>
        </p:nvSpPr>
        <p:spPr>
          <a:xfrm rot="0">
            <a:off x="457200" y="1143000"/>
            <a:ext cx="8229600" cy="51816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lang="en-US"/>
              <a:t>Documentation</a:t>
            </a:r>
          </a:p>
          <a:p>
            <a:pPr indent="0" lvl="0" marL="0">
              <a:buNone/>
            </a:pPr>
            <a:r>
              <a:rPr altLang="en-US" b="1" i="1" lang="en-US"/>
              <a:t>Record: </a:t>
            </a:r>
          </a:p>
          <a:p>
            <a:pPr indent="0" lvl="0" marL="0">
              <a:buFont typeface="Wingdings" pitchFamily="2" charset="2"/>
              <a:buChar char="Ø"/>
            </a:pPr>
            <a:r>
              <a:rPr altLang="en-US" lang="en-US"/>
              <a:t>The characteristics of the wound</a:t>
            </a:r>
          </a:p>
          <a:p>
            <a:pPr indent="0" lvl="0" marL="0">
              <a:buFont typeface="Wingdings" pitchFamily="2" charset="2"/>
              <a:buChar char="Ø"/>
            </a:pPr>
            <a:r>
              <a:rPr altLang="en-US" lang="en-US"/>
              <a:t>Type and amount of dressing solution used</a:t>
            </a:r>
          </a:p>
          <a:p>
            <a:pPr indent="0" lvl="0" marL="0">
              <a:buFont typeface="Wingdings" pitchFamily="2" charset="2"/>
              <a:buChar char="Ø"/>
            </a:pPr>
            <a:r>
              <a:rPr altLang="en-US" lang="en-US"/>
              <a:t>Tolerance of client to procedure any abnormality detected during the procedure and action taken</a:t>
            </a:r>
          </a:p>
          <a:p>
            <a:pPr indent="0" lvl="0" marL="0">
              <a:buFont typeface="Wingdings" pitchFamily="2" charset="2"/>
              <a:buChar char="Ø"/>
            </a:pPr>
            <a:endParaRPr altLang="en-US" lang="en-US"/>
          </a:p>
        </p:txBody>
      </p:sp>
    </p:spTree>
  </p:cSld>
  <p:clrMapOvr>
    <a:masterClrMapping/>
  </p:clrMapOvr>
  <p:transition spd="slow" advClick="1">
    <p:wheel spokes="1"/>
  </p:transition>
  <p:timing/>
</p:sld>
</file>

<file path=ppt/slides/slide856.xml><?xml version="1.0" encoding="utf-8"?>
<p:sld xmlns:a="http://schemas.openxmlformats.org/drawingml/2006/main" xmlns:r="http://schemas.openxmlformats.org/officeDocument/2006/relationships" xmlns:p="http://schemas.openxmlformats.org/presentationml/2006/main" showMasterSp="1">
  <p:cSld>
    <p:spTree>
      <p:nvGrpSpPr>
        <p:cNvPr id="1956" name=""/>
        <p:cNvGrpSpPr/>
        <p:nvPr/>
      </p:nvGrpSpPr>
      <p:grpSpPr>
        <a:xfrm rot="0">
          <a:off x="0" y="0"/>
          <a:ext cx="0" cy="0"/>
          <a:chOff x="0" y="0"/>
          <a:chExt cx="0" cy="0"/>
        </a:xfrm>
      </p:grpSpPr>
      <p:sp>
        <p:nvSpPr>
          <p:cNvPr id="1049744" name=""/>
          <p:cNvSpPr/>
          <p:nvPr>
            <p:ph sz="full" idx="1"/>
          </p:nvPr>
        </p:nvSpPr>
        <p:spPr>
          <a:xfrm rot="0">
            <a:off x="457200" y="533400"/>
            <a:ext cx="8229600" cy="57912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lang="en-US"/>
              <a:t>SUTURES </a:t>
            </a:r>
          </a:p>
          <a:p>
            <a:pPr indent="0" lvl="0" marL="0">
              <a:buNone/>
            </a:pPr>
            <a:r>
              <a:rPr altLang="en-US" b="1" lang="en-US"/>
              <a:t>Types of Sutures</a:t>
            </a:r>
          </a:p>
          <a:p>
            <a:pPr indent="0" lvl="0" marL="0">
              <a:buNone/>
            </a:pPr>
            <a:r>
              <a:rPr altLang="en-US" b="1" i="1" lang="en-US"/>
              <a:t>Absorbable Sutures: </a:t>
            </a:r>
          </a:p>
          <a:p>
            <a:pPr indent="0" lvl="0" marL="0">
              <a:buFont typeface="Wingdings" pitchFamily="2" charset="2"/>
              <a:buChar char="Ø"/>
            </a:pPr>
            <a:r>
              <a:rPr altLang="en-US" lang="en-US"/>
              <a:t>They are absorbed and will break down harmlessly in the body over time without intervention</a:t>
            </a:r>
          </a:p>
          <a:p>
            <a:pPr indent="0" lvl="0" marL="0">
              <a:buNone/>
            </a:pPr>
            <a:endParaRPr altLang="en-US" lang="en-US"/>
          </a:p>
          <a:p>
            <a:pPr indent="0" lvl="0" marL="0">
              <a:buNone/>
            </a:pPr>
            <a:r>
              <a:rPr altLang="en-US" b="1" i="1" lang="en-US"/>
              <a:t>Non – Absorbable Sutures</a:t>
            </a:r>
            <a:r>
              <a:rPr altLang="en-US" lang="en-US"/>
              <a:t>:  </a:t>
            </a:r>
          </a:p>
          <a:p>
            <a:pPr indent="0" lvl="0" marL="0">
              <a:buFont typeface="Wingdings" pitchFamily="2" charset="2"/>
              <a:buChar char="Ø"/>
            </a:pPr>
            <a:r>
              <a:rPr altLang="en-US" lang="en-US"/>
              <a:t>Can’t be absorbed and must be manually removed if they are not left indefinitely.</a:t>
            </a:r>
          </a:p>
          <a:p>
            <a:pPr indent="0" lvl="0" marL="0">
              <a:buFont typeface="Wingdings" pitchFamily="2" charset="2"/>
              <a:buChar char="Ø"/>
            </a:pPr>
            <a:r>
              <a:rPr altLang="en-US" lang="en-US"/>
              <a:t>They should be removed on the 7th – 8th day apart from the tension sutures which are removed on the 10th day post - operatively</a:t>
            </a:r>
          </a:p>
          <a:p>
            <a:pPr indent="0" lvl="0" marL="0">
              <a:buFont typeface="Wingdings" pitchFamily="2" charset="2"/>
              <a:buChar char="Ø"/>
            </a:pPr>
            <a:endParaRPr altLang="en-US" lang="en-US"/>
          </a:p>
        </p:txBody>
      </p:sp>
    </p:spTree>
  </p:cSld>
  <p:clrMapOvr>
    <a:masterClrMapping/>
  </p:clrMapOvr>
  <p:transition spd="slow" advClick="1">
    <p:wheel spokes="1"/>
  </p:transition>
  <p:timing/>
</p:sld>
</file>

<file path=ppt/slides/slide857.xml><?xml version="1.0" encoding="utf-8"?>
<p:sld xmlns:a="http://schemas.openxmlformats.org/drawingml/2006/main" xmlns:r="http://schemas.openxmlformats.org/officeDocument/2006/relationships" xmlns:p="http://schemas.openxmlformats.org/presentationml/2006/main" showMasterSp="1">
  <p:cSld>
    <p:spTree>
      <p:nvGrpSpPr>
        <p:cNvPr id="1957" name=""/>
        <p:cNvGrpSpPr/>
        <p:nvPr/>
      </p:nvGrpSpPr>
      <p:grpSpPr>
        <a:xfrm rot="0">
          <a:off x="0" y="0"/>
          <a:ext cx="0" cy="0"/>
          <a:chOff x="0" y="0"/>
          <a:chExt cx="0" cy="0"/>
        </a:xfrm>
      </p:grpSpPr>
      <p:sp>
        <p:nvSpPr>
          <p:cNvPr id="1049745" name=""/>
          <p:cNvSpPr/>
          <p:nvPr>
            <p:ph sz="full" idx="1"/>
          </p:nvPr>
        </p:nvSpPr>
        <p:spPr>
          <a:xfrm rot="0">
            <a:off x="457200" y="1219200"/>
            <a:ext cx="8229600" cy="51054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lvl="0">
              <a:buFont typeface="Wingdings" pitchFamily="2" charset="2"/>
              <a:buChar char="Ø"/>
            </a:pPr>
            <a:r>
              <a:rPr altLang="en-US" lang="en-US"/>
              <a:t>Sutures in the neck region should be removed on the 5th day to prevent formation of ugly marks</a:t>
            </a:r>
          </a:p>
          <a:p>
            <a:pPr lvl="0">
              <a:buNone/>
            </a:pPr>
            <a:endParaRPr altLang="en-US" lang="en-US"/>
          </a:p>
          <a:p>
            <a:pPr lvl="0">
              <a:buNone/>
            </a:pPr>
            <a:r>
              <a:rPr altLang="en-US" b="1" lang="en-US"/>
              <a:t>Types of Stitches</a:t>
            </a:r>
          </a:p>
          <a:p>
            <a:pPr lvl="0">
              <a:buFont typeface="Wingdings" pitchFamily="2" charset="2"/>
              <a:buChar char="Ø"/>
            </a:pPr>
            <a:r>
              <a:rPr altLang="en-US" lang="en-US"/>
              <a:t>Continuous</a:t>
            </a:r>
          </a:p>
          <a:p>
            <a:pPr lvl="0">
              <a:buFont typeface="Wingdings" pitchFamily="2" charset="2"/>
              <a:buChar char="Ø"/>
            </a:pPr>
            <a:r>
              <a:rPr altLang="en-US" lang="en-US"/>
              <a:t>Interrupted</a:t>
            </a:r>
          </a:p>
          <a:p>
            <a:pPr lvl="0">
              <a:buFont typeface="Wingdings" pitchFamily="2" charset="2"/>
              <a:buChar char="Ø"/>
            </a:pPr>
            <a:r>
              <a:rPr altLang="en-US" lang="en-US"/>
              <a:t>Tension </a:t>
            </a:r>
          </a:p>
        </p:txBody>
      </p:sp>
    </p:spTree>
  </p:cSld>
  <p:clrMapOvr>
    <a:masterClrMapping/>
  </p:clrMapOvr>
  <p:transition spd="slow" advClick="1">
    <p:wheel spokes="1"/>
  </p:transition>
  <p:timing/>
</p:sld>
</file>

<file path=ppt/slides/slide858.xml><?xml version="1.0" encoding="utf-8"?>
<p:sld xmlns:a="http://schemas.openxmlformats.org/drawingml/2006/main" xmlns:r="http://schemas.openxmlformats.org/officeDocument/2006/relationships" xmlns:p="http://schemas.openxmlformats.org/presentationml/2006/main" showMasterSp="1">
  <p:cSld>
    <p:spTree>
      <p:nvGrpSpPr>
        <p:cNvPr id="1958" name=""/>
        <p:cNvGrpSpPr/>
        <p:nvPr/>
      </p:nvGrpSpPr>
      <p:grpSpPr>
        <a:xfrm rot="0">
          <a:off x="0" y="0"/>
          <a:ext cx="0" cy="0"/>
          <a:chOff x="0" y="0"/>
          <a:chExt cx="0" cy="0"/>
        </a:xfrm>
      </p:grpSpPr>
      <p:sp>
        <p:nvSpPr>
          <p:cNvPr id="1049746" name=""/>
          <p:cNvSpPr/>
          <p:nvPr>
            <p:ph sz="full" idx="1"/>
          </p:nvPr>
        </p:nvSpPr>
        <p:spPr>
          <a:xfrm rot="0">
            <a:off x="457200" y="457200"/>
            <a:ext cx="8229600" cy="58674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algn="ctr" indent="0" lvl="0" marL="0">
              <a:buNone/>
            </a:pPr>
            <a:r>
              <a:rPr altLang="en-US" b="1" lang="en-US"/>
              <a:t>Procedure for removal of Stitches/Staples and Clips</a:t>
            </a:r>
          </a:p>
          <a:p>
            <a:pPr indent="0" lvl="0" marL="0">
              <a:buNone/>
            </a:pPr>
            <a:r>
              <a:rPr altLang="en-US" b="1" lang="en-US"/>
              <a:t>Requirements</a:t>
            </a:r>
          </a:p>
          <a:p>
            <a:pPr indent="0" lvl="0" marL="0">
              <a:buFont typeface="Wingdings" pitchFamily="2" charset="2"/>
              <a:buChar char="Ø"/>
            </a:pPr>
            <a:r>
              <a:rPr altLang="en-US" lang="en-US"/>
              <a:t>As for wound dressing plus</a:t>
            </a:r>
          </a:p>
          <a:p>
            <a:pPr indent="0" lvl="0" marL="0">
              <a:buFont typeface="Wingdings" pitchFamily="2" charset="2"/>
              <a:buChar char="Ø"/>
            </a:pPr>
            <a:r>
              <a:rPr altLang="en-US" lang="en-US"/>
              <a:t>Stitch removing scissors/cutter/blade</a:t>
            </a:r>
          </a:p>
          <a:p>
            <a:pPr indent="0" lvl="0" marL="0">
              <a:buFont typeface="Wingdings" pitchFamily="2" charset="2"/>
              <a:buChar char="Ø"/>
            </a:pPr>
            <a:r>
              <a:rPr altLang="en-US" lang="en-US"/>
              <a:t>Clip remover</a:t>
            </a:r>
          </a:p>
          <a:p>
            <a:pPr indent="0" lvl="0" marL="0">
              <a:buFont typeface="Wingdings" pitchFamily="2" charset="2"/>
              <a:buChar char="Ø"/>
            </a:pPr>
            <a:r>
              <a:rPr altLang="en-US" lang="en-US"/>
              <a:t>Angle poise lamp</a:t>
            </a:r>
          </a:p>
          <a:p>
            <a:pPr indent="0" lvl="0" marL="0">
              <a:buFont typeface="Wingdings" pitchFamily="2" charset="2"/>
              <a:buChar char="Ø"/>
            </a:pPr>
            <a:endParaRPr altLang="en-US" lang="en-US"/>
          </a:p>
          <a:p>
            <a:pPr indent="0" lvl="0" marL="0">
              <a:buNone/>
            </a:pPr>
            <a:r>
              <a:rPr altLang="en-US" b="1" lang="en-US"/>
              <a:t>Steps</a:t>
            </a:r>
          </a:p>
          <a:p>
            <a:pPr indent="0" lvl="0" marL="0">
              <a:buFont typeface="Wingdings" pitchFamily="2" charset="2"/>
              <a:buChar char="Ø"/>
            </a:pPr>
            <a:r>
              <a:rPr altLang="en-US" lang="en-US"/>
              <a:t>Follow the procedure for wound dressing</a:t>
            </a:r>
          </a:p>
          <a:p>
            <a:pPr indent="0" lvl="0" marL="0">
              <a:buFont typeface="Wingdings" pitchFamily="2" charset="2"/>
              <a:buChar char="Ø"/>
            </a:pPr>
            <a:r>
              <a:rPr altLang="en-US" lang="en-US"/>
              <a:t>Place gauze a few inches from the suture line grasp scissor/blade/cutter/staple remover in dominant hand and forceps in non dominant hand (avoid cutting skin)</a:t>
            </a:r>
          </a:p>
          <a:p>
            <a:pPr indent="0" lvl="0" marL="0">
              <a:buFont typeface="Wingdings" pitchFamily="2" charset="2"/>
              <a:buChar char="Ø"/>
            </a:pPr>
            <a:endParaRPr altLang="en-US" lang="en-US"/>
          </a:p>
        </p:txBody>
      </p:sp>
    </p:spTree>
  </p:cSld>
  <p:clrMapOvr>
    <a:masterClrMapping/>
  </p:clrMapOvr>
  <p:transition spd="slow" advClick="1">
    <p:wheel spokes="1"/>
  </p:transition>
  <p:timing/>
</p:sld>
</file>

<file path=ppt/slides/slide859.xml><?xml version="1.0" encoding="utf-8"?>
<p:sld xmlns:a="http://schemas.openxmlformats.org/drawingml/2006/main" xmlns:r="http://schemas.openxmlformats.org/officeDocument/2006/relationships" xmlns:p="http://schemas.openxmlformats.org/presentationml/2006/main" showMasterSp="1">
  <p:cSld>
    <p:spTree>
      <p:nvGrpSpPr>
        <p:cNvPr id="1959" name=""/>
        <p:cNvGrpSpPr/>
        <p:nvPr/>
      </p:nvGrpSpPr>
      <p:grpSpPr>
        <a:xfrm rot="0">
          <a:off x="0" y="0"/>
          <a:ext cx="0" cy="0"/>
          <a:chOff x="0" y="0"/>
          <a:chExt cx="0" cy="0"/>
        </a:xfrm>
      </p:grpSpPr>
      <p:sp>
        <p:nvSpPr>
          <p:cNvPr id="1049747" name=""/>
          <p:cNvSpPr/>
          <p:nvPr>
            <p:ph sz="full" idx="1"/>
          </p:nvPr>
        </p:nvSpPr>
        <p:spPr>
          <a:xfrm rot="0">
            <a:off x="457200" y="990600"/>
            <a:ext cx="8229600" cy="53340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lvl="0">
              <a:buFont typeface="Wingdings" pitchFamily="2" charset="2"/>
              <a:buChar char="Ø"/>
            </a:pPr>
            <a:r>
              <a:rPr altLang="en-US" lang="en-US"/>
              <a:t>Cut suture as close to the skin as possible away from the knot</a:t>
            </a:r>
          </a:p>
          <a:p>
            <a:pPr lvl="0">
              <a:buFont typeface="Wingdings" pitchFamily="2" charset="2"/>
              <a:buChar char="Ø"/>
            </a:pPr>
            <a:r>
              <a:rPr altLang="en-US" lang="en-US"/>
              <a:t>Grasp staple/clip or knotted end of the suture and remove in one continuous action and place a gauze</a:t>
            </a:r>
          </a:p>
          <a:p>
            <a:pPr lvl="0">
              <a:buFont typeface="Wingdings" pitchFamily="2" charset="2"/>
              <a:buChar char="Ø"/>
            </a:pPr>
            <a:r>
              <a:rPr altLang="en-US" lang="en-US"/>
              <a:t>Repeat steps until every other suture is removed and count</a:t>
            </a:r>
          </a:p>
          <a:p>
            <a:pPr lvl="0">
              <a:buFont typeface="Wingdings" pitchFamily="2" charset="2"/>
              <a:buChar char="Ø"/>
            </a:pPr>
            <a:r>
              <a:rPr altLang="en-US" lang="en-US"/>
              <a:t>Apply light dressing if wound has not healed</a:t>
            </a:r>
          </a:p>
          <a:p>
            <a:pPr lvl="0">
              <a:buFont typeface="Wingdings" pitchFamily="2" charset="2"/>
              <a:buChar char="Ø"/>
            </a:pPr>
            <a:r>
              <a:rPr altLang="en-US" lang="en-US"/>
              <a:t>Expose wound if completely healed clear equipment as for wound dressing</a:t>
            </a:r>
          </a:p>
          <a:p>
            <a:pPr lvl="0">
              <a:buFont typeface="Wingdings" pitchFamily="2" charset="2"/>
              <a:buChar char="Ø"/>
            </a:pPr>
            <a:endParaRPr altLang="en-US" lang="en-US"/>
          </a:p>
        </p:txBody>
      </p:sp>
    </p:spTree>
  </p:cSld>
  <p:clrMapOvr>
    <a:masterClrMapping/>
  </p:clrMapOvr>
  <p:transition spd="slow" advClick="1">
    <p:wheel spokes="1"/>
  </p:transition>
  <p:timing/>
</p:sld>
</file>

<file path=ppt/slides/slide86.xml><?xml version="1.0" encoding="utf-8"?>
<p:sld xmlns:a="http://schemas.openxmlformats.org/drawingml/2006/main" xmlns:r="http://schemas.openxmlformats.org/officeDocument/2006/relationships" xmlns:p="http://schemas.openxmlformats.org/presentationml/2006/main" showMasterSp="1">
  <p:cSld>
    <p:spTree>
      <p:nvGrpSpPr>
        <p:cNvPr id="1168" name=""/>
        <p:cNvGrpSpPr/>
        <p:nvPr/>
      </p:nvGrpSpPr>
      <p:grpSpPr>
        <a:xfrm rot="0">
          <a:off x="0" y="0"/>
          <a:ext cx="0" cy="0"/>
          <a:chOff x="0" y="0"/>
          <a:chExt cx="0" cy="0"/>
        </a:xfrm>
      </p:grpSpPr>
      <p:sp>
        <p:nvSpPr>
          <p:cNvPr id="1048703" name=""/>
          <p:cNvSpPr/>
          <p:nvPr>
            <p:ph type="title" sz="full" idx="0"/>
          </p:nvPr>
        </p:nvSpPr>
        <p:spPr>
          <a:xfrm rot="0">
            <a:off x="457200" y="228600"/>
            <a:ext cx="8229600" cy="1143000"/>
          </a:xfrm>
          <a:prstGeom prst="rect"/>
          <a:noFill/>
          <a:ln>
            <a:noFill/>
          </a:ln>
        </p:spPr>
        <p:txBody>
          <a:bodyPr anchor="b" bIns="0" lIns="0" rIns="0" tIns="45720" vert="horz"/>
          <a:lstStyle>
            <a:lvl1pPr algn="l" fontAlgn="base" indent="0" latinLnBrk="1" marL="0" rtl="0">
              <a:lnSpc>
                <a:spcPct val="100000"/>
              </a:lnSpc>
              <a:spcBef>
                <a:spcPct val="0"/>
              </a:spcBef>
              <a:spcAft>
                <a:spcPct val="0"/>
              </a:spcAft>
              <a:buFontTx/>
              <a:buNone/>
              <a:defRPr baseline="0" b="0" sz="5000" i="0" u="none">
                <a:solidFill>
                  <a:schemeClr val="lt2"/>
                </a:solidFill>
                <a:latin typeface="Calibri" pitchFamily="34" charset="0"/>
                <a:sym typeface="Calibri" pitchFamily="34" charset="0"/>
              </a:defRPr>
            </a:lvl1pPr>
          </a:lstStyle>
          <a:p>
            <a:pPr lvl="0"/>
            <a:r>
              <a:rPr altLang="en-US" b="1" lang="en-US"/>
              <a:t>Nursing Council of Kenya</a:t>
            </a:r>
          </a:p>
        </p:txBody>
      </p:sp>
      <p:sp>
        <p:nvSpPr>
          <p:cNvPr id="1048704" name=""/>
          <p:cNvSpPr/>
          <p:nvPr>
            <p:ph sz="full" idx="1"/>
          </p:nvPr>
        </p:nvSpPr>
        <p:spPr>
          <a:xfrm rot="0">
            <a:off x="457200" y="1524000"/>
            <a:ext cx="8229600" cy="49530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lvl="0">
              <a:buFont typeface="Wingdings" pitchFamily="2" charset="2"/>
              <a:buChar char="Ø"/>
            </a:pPr>
            <a:r>
              <a:rPr altLang="en-US" lang="en-US"/>
              <a:t>It was established by the Nurses Act, Chapter 257 of the laws of Kenya. </a:t>
            </a:r>
          </a:p>
          <a:p>
            <a:pPr lvl="0">
              <a:buFont typeface="Wingdings" pitchFamily="2" charset="2"/>
              <a:buChar char="Ø"/>
            </a:pPr>
            <a:r>
              <a:rPr altLang="en-US" lang="en-US"/>
              <a:t>It is a corporate body having perpetual succession and a common seal with power to sue and be sued and to purchase, hold, manage and dispose of land and other property and to enter into such contracts,</a:t>
            </a:r>
          </a:p>
          <a:p>
            <a:pPr lvl="0">
              <a:buFont typeface="Wingdings" pitchFamily="2" charset="2"/>
              <a:buChar char="Ø"/>
            </a:pPr>
            <a:r>
              <a:rPr altLang="en-US" lang="en-US"/>
              <a:t>The Nurses Act, Chapter 257 of the laws of Kenya was enacted as an Act of Parliament to make provision for the training, registration, enrolment and licensing of nurses, to regulate their conduct and to ensure their maximum participation in the health care of the community</a:t>
            </a:r>
          </a:p>
          <a:p>
            <a:pPr lvl="0"/>
            <a:endParaRPr altLang="en-US" lang="en-US"/>
          </a:p>
          <a:p>
            <a:pPr lvl="0"/>
            <a:endParaRPr altLang="en-US" lang="en-US"/>
          </a:p>
        </p:txBody>
      </p:sp>
    </p:spTree>
  </p:cSld>
  <p:clrMapOvr>
    <a:masterClrMapping/>
  </p:clrMapOvr>
  <p:transition spd="slow" advClick="1">
    <p:wheel spokes="1"/>
  </p:transition>
  <p:timing/>
</p:sld>
</file>

<file path=ppt/slides/slide860.xml><?xml version="1.0" encoding="utf-8"?>
<p:sld xmlns:a="http://schemas.openxmlformats.org/drawingml/2006/main" xmlns:r="http://schemas.openxmlformats.org/officeDocument/2006/relationships" xmlns:p="http://schemas.openxmlformats.org/presentationml/2006/main" showMasterSp="1">
  <p:cSld>
    <p:spTree>
      <p:nvGrpSpPr>
        <p:cNvPr id="1960" name=""/>
        <p:cNvGrpSpPr/>
        <p:nvPr/>
      </p:nvGrpSpPr>
      <p:grpSpPr>
        <a:xfrm rot="0">
          <a:off x="0" y="0"/>
          <a:ext cx="0" cy="0"/>
          <a:chOff x="0" y="0"/>
          <a:chExt cx="0" cy="0"/>
        </a:xfrm>
      </p:grpSpPr>
      <p:sp>
        <p:nvSpPr>
          <p:cNvPr id="1049748" name=""/>
          <p:cNvSpPr/>
          <p:nvPr>
            <p:ph sz="full" idx="1"/>
          </p:nvPr>
        </p:nvSpPr>
        <p:spPr>
          <a:xfrm rot="0">
            <a:off x="457200" y="838200"/>
            <a:ext cx="8229600" cy="54864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lang="en-US"/>
              <a:t>CARE AND REMOVAL OF DRAINS</a:t>
            </a:r>
          </a:p>
          <a:p>
            <a:pPr indent="0" lvl="0" marL="0">
              <a:buFont typeface="Wingdings" pitchFamily="2" charset="2"/>
              <a:buChar char="Ø"/>
            </a:pPr>
            <a:r>
              <a:rPr altLang="en-US" lang="en-US"/>
              <a:t>Drains are tubes inserted in a wound in order to drain discharges</a:t>
            </a:r>
          </a:p>
          <a:p>
            <a:pPr indent="0" lvl="0" marL="0">
              <a:buFont typeface="Wingdings" pitchFamily="2" charset="2"/>
              <a:buChar char="Ø"/>
            </a:pPr>
            <a:r>
              <a:rPr altLang="en-US" lang="en-US"/>
              <a:t>They are secured by a stitch which is attached to the skin</a:t>
            </a:r>
          </a:p>
          <a:p>
            <a:pPr indent="0" lvl="0" marL="0">
              <a:buFont typeface="Wingdings" pitchFamily="2" charset="2"/>
              <a:buChar char="Ø"/>
            </a:pPr>
            <a:endParaRPr altLang="en-US" lang="en-US"/>
          </a:p>
          <a:p>
            <a:pPr algn="ctr" indent="0" lvl="0" marL="0">
              <a:buNone/>
            </a:pPr>
            <a:r>
              <a:rPr altLang="en-US" b="1" lang="en-US"/>
              <a:t>Procedure of Shortening of Drains</a:t>
            </a:r>
          </a:p>
          <a:p>
            <a:pPr indent="0" lvl="0" marL="0">
              <a:buNone/>
            </a:pPr>
            <a:r>
              <a:rPr altLang="en-US" b="1" lang="en-US"/>
              <a:t>Requirements</a:t>
            </a:r>
          </a:p>
          <a:p>
            <a:pPr indent="0" lvl="0" marL="0">
              <a:buFont typeface="Wingdings" pitchFamily="2" charset="2"/>
              <a:buChar char="Ø"/>
            </a:pPr>
            <a:r>
              <a:rPr altLang="en-US" lang="en-US"/>
              <a:t>As for wound dressing and stitch removal </a:t>
            </a:r>
          </a:p>
          <a:p>
            <a:pPr indent="0" lvl="0" marL="0">
              <a:buFont typeface="Wingdings" pitchFamily="2" charset="2"/>
              <a:buChar char="Ø"/>
            </a:pPr>
            <a:r>
              <a:rPr altLang="en-US" lang="en-US"/>
              <a:t>Safety pin</a:t>
            </a:r>
          </a:p>
          <a:p>
            <a:pPr indent="0" lvl="0" marL="0">
              <a:buFont typeface="Wingdings" pitchFamily="2" charset="2"/>
              <a:buChar char="Ø"/>
            </a:pPr>
            <a:endParaRPr altLang="en-US" lang="en-US"/>
          </a:p>
        </p:txBody>
      </p:sp>
    </p:spTree>
  </p:cSld>
  <p:clrMapOvr>
    <a:masterClrMapping/>
  </p:clrMapOvr>
  <p:transition spd="slow" advClick="1">
    <p:wheel spokes="1"/>
  </p:transition>
  <p:timing/>
</p:sld>
</file>

<file path=ppt/slides/slide861.xml><?xml version="1.0" encoding="utf-8"?>
<p:sld xmlns:a="http://schemas.openxmlformats.org/drawingml/2006/main" xmlns:r="http://schemas.openxmlformats.org/officeDocument/2006/relationships" xmlns:p="http://schemas.openxmlformats.org/presentationml/2006/main" showMasterSp="1">
  <p:cSld>
    <p:spTree>
      <p:nvGrpSpPr>
        <p:cNvPr id="1961" name=""/>
        <p:cNvGrpSpPr/>
        <p:nvPr/>
      </p:nvGrpSpPr>
      <p:grpSpPr>
        <a:xfrm rot="0">
          <a:off x="0" y="0"/>
          <a:ext cx="0" cy="0"/>
          <a:chOff x="0" y="0"/>
          <a:chExt cx="0" cy="0"/>
        </a:xfrm>
      </p:grpSpPr>
      <p:sp>
        <p:nvSpPr>
          <p:cNvPr id="1049749" name=""/>
          <p:cNvSpPr/>
          <p:nvPr>
            <p:ph sz="full" idx="1"/>
          </p:nvPr>
        </p:nvSpPr>
        <p:spPr>
          <a:xfrm rot="0">
            <a:off x="457200" y="990600"/>
            <a:ext cx="8229600" cy="53340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lang="en-US"/>
              <a:t>Steps</a:t>
            </a:r>
          </a:p>
          <a:p>
            <a:pPr indent="0" lvl="0" marL="0">
              <a:buFont typeface="Wingdings" pitchFamily="2" charset="2"/>
              <a:buChar char="Ø"/>
            </a:pPr>
            <a:r>
              <a:rPr altLang="en-US" lang="en-US"/>
              <a:t>Clean the wound aseptically</a:t>
            </a:r>
          </a:p>
          <a:p>
            <a:pPr indent="0" lvl="0" marL="0">
              <a:buFont typeface="Wingdings" pitchFamily="2" charset="2"/>
              <a:buChar char="Ø"/>
            </a:pPr>
            <a:r>
              <a:rPr altLang="en-US" lang="en-US"/>
              <a:t>Remove the stitch between the skin and drain if it is the first time</a:t>
            </a:r>
          </a:p>
          <a:p>
            <a:pPr indent="0" lvl="0" marL="0">
              <a:buFont typeface="Wingdings" pitchFamily="2" charset="2"/>
              <a:buChar char="Ø"/>
            </a:pPr>
            <a:r>
              <a:rPr altLang="en-US" lang="en-US"/>
              <a:t>Using forceps, hold the drain and pull it out the prescribed distance</a:t>
            </a:r>
          </a:p>
          <a:p>
            <a:pPr indent="0" lvl="0" marL="0">
              <a:buFont typeface="Wingdings" pitchFamily="2" charset="2"/>
              <a:buChar char="Ø"/>
            </a:pPr>
            <a:r>
              <a:rPr altLang="en-US" lang="en-US"/>
              <a:t>Position the safety pin by inserting it through the base of the drain as close to the skin as possible</a:t>
            </a:r>
          </a:p>
          <a:p>
            <a:pPr indent="0" lvl="0" marL="0">
              <a:buFont typeface="Wingdings" pitchFamily="2" charset="2"/>
              <a:buChar char="Ø"/>
            </a:pPr>
            <a:r>
              <a:rPr altLang="en-US" lang="en-US"/>
              <a:t>Cut the excess drain, such that 2cm remain above the skin</a:t>
            </a:r>
          </a:p>
          <a:p>
            <a:pPr indent="0" lvl="0" marL="0">
              <a:buFont typeface="Wingdings" pitchFamily="2" charset="2"/>
              <a:buChar char="Ø"/>
            </a:pPr>
            <a:r>
              <a:rPr altLang="en-US" lang="en-US"/>
              <a:t>Dress the wound</a:t>
            </a:r>
          </a:p>
          <a:p>
            <a:pPr indent="0" lvl="0" marL="0">
              <a:buNone/>
            </a:pPr>
            <a:endParaRPr altLang="en-US" lang="en-US"/>
          </a:p>
        </p:txBody>
      </p:sp>
    </p:spTree>
  </p:cSld>
  <p:clrMapOvr>
    <a:masterClrMapping/>
  </p:clrMapOvr>
  <p:transition spd="slow" advClick="1">
    <p:wheel spokes="1"/>
  </p:transition>
  <p:timing/>
</p:sld>
</file>

<file path=ppt/slides/slide862.xml><?xml version="1.0" encoding="utf-8"?>
<p:sld xmlns:a="http://schemas.openxmlformats.org/drawingml/2006/main" xmlns:r="http://schemas.openxmlformats.org/officeDocument/2006/relationships" xmlns:p="http://schemas.openxmlformats.org/presentationml/2006/main" showMasterSp="1">
  <p:cSld>
    <p:spTree>
      <p:nvGrpSpPr>
        <p:cNvPr id="1962" name=""/>
        <p:cNvGrpSpPr/>
        <p:nvPr/>
      </p:nvGrpSpPr>
      <p:grpSpPr>
        <a:xfrm rot="0">
          <a:off x="0" y="0"/>
          <a:ext cx="0" cy="0"/>
          <a:chOff x="0" y="0"/>
          <a:chExt cx="0" cy="0"/>
        </a:xfrm>
      </p:grpSpPr>
      <p:sp>
        <p:nvSpPr>
          <p:cNvPr id="1049750" name=""/>
          <p:cNvSpPr/>
          <p:nvPr>
            <p:ph sz="full" idx="1"/>
          </p:nvPr>
        </p:nvSpPr>
        <p:spPr>
          <a:xfrm rot="0">
            <a:off x="457200" y="609600"/>
            <a:ext cx="8229600" cy="57150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algn="ctr" indent="0" lvl="0" marL="0">
              <a:buNone/>
            </a:pPr>
            <a:r>
              <a:rPr altLang="en-US" b="1" lang="en-US"/>
              <a:t>Procedure for Removal of Drains</a:t>
            </a:r>
          </a:p>
          <a:p>
            <a:pPr indent="0" lvl="0" marL="0">
              <a:buNone/>
            </a:pPr>
            <a:r>
              <a:rPr altLang="en-US" b="1" lang="en-US"/>
              <a:t>Requirements</a:t>
            </a:r>
          </a:p>
          <a:p>
            <a:pPr indent="0" lvl="0" marL="0">
              <a:buFont typeface="Wingdings" pitchFamily="2" charset="2"/>
              <a:buChar char="Ø"/>
            </a:pPr>
            <a:r>
              <a:rPr altLang="en-US" lang="en-US"/>
              <a:t>As for water seal except safety pin</a:t>
            </a:r>
          </a:p>
          <a:p>
            <a:pPr indent="0" lvl="0" marL="0">
              <a:buFont typeface="Wingdings" pitchFamily="2" charset="2"/>
              <a:buChar char="Ø"/>
            </a:pPr>
            <a:endParaRPr altLang="en-US" lang="en-US"/>
          </a:p>
          <a:p>
            <a:pPr indent="0" lvl="0" marL="0">
              <a:buNone/>
            </a:pPr>
            <a:r>
              <a:rPr altLang="en-US" b="1" lang="en-US"/>
              <a:t>Steps</a:t>
            </a:r>
          </a:p>
          <a:p>
            <a:pPr indent="0" lvl="0" marL="0">
              <a:buFont typeface="Wingdings" pitchFamily="2" charset="2"/>
              <a:buChar char="Ø"/>
            </a:pPr>
            <a:r>
              <a:rPr altLang="en-US" lang="en-US"/>
              <a:t>Clean the wound aseptically</a:t>
            </a:r>
          </a:p>
          <a:p>
            <a:pPr indent="0" lvl="0" marL="0">
              <a:buFont typeface="Wingdings" pitchFamily="2" charset="2"/>
              <a:buChar char="Ø"/>
            </a:pPr>
            <a:r>
              <a:rPr altLang="en-US" lang="en-US"/>
              <a:t>Remove the stitches</a:t>
            </a:r>
          </a:p>
          <a:p>
            <a:pPr indent="0" lvl="0" marL="0">
              <a:buFont typeface="Wingdings" pitchFamily="2" charset="2"/>
              <a:buChar char="Ø"/>
            </a:pPr>
            <a:r>
              <a:rPr altLang="en-US" lang="en-US"/>
              <a:t>Hold the drain with forceps and pull it out</a:t>
            </a:r>
          </a:p>
          <a:p>
            <a:pPr indent="0" lvl="0" marL="0">
              <a:buFont typeface="Wingdings" pitchFamily="2" charset="2"/>
              <a:buChar char="Ø"/>
            </a:pPr>
            <a:r>
              <a:rPr altLang="en-US" lang="en-US"/>
              <a:t>Gently press the area where the drain was using a swab mounted on the forceps</a:t>
            </a:r>
          </a:p>
          <a:p>
            <a:pPr indent="0" lvl="0" marL="0">
              <a:buFont typeface="Wingdings" pitchFamily="2" charset="2"/>
              <a:buChar char="Ø"/>
            </a:pPr>
            <a:r>
              <a:rPr altLang="en-US" lang="en-US"/>
              <a:t>Check for drainage and presence of pus. Clean the wound then dress. Clear and document the procedure.</a:t>
            </a:r>
          </a:p>
          <a:p>
            <a:pPr indent="0" lvl="0" marL="0">
              <a:buFont typeface="Wingdings" pitchFamily="2" charset="2"/>
              <a:buChar char="Ø"/>
            </a:pPr>
            <a:endParaRPr altLang="en-US" lang="en-US"/>
          </a:p>
        </p:txBody>
      </p:sp>
    </p:spTree>
  </p:cSld>
  <p:clrMapOvr>
    <a:masterClrMapping/>
  </p:clrMapOvr>
  <p:transition spd="slow" advClick="1">
    <p:wheel spokes="1"/>
  </p:transition>
  <p:timing/>
</p:sld>
</file>

<file path=ppt/slides/slide863.xml><?xml version="1.0" encoding="utf-8"?>
<p:sld xmlns:a="http://schemas.openxmlformats.org/drawingml/2006/main" xmlns:r="http://schemas.openxmlformats.org/officeDocument/2006/relationships" xmlns:p="http://schemas.openxmlformats.org/presentationml/2006/main" showMasterSp="1">
  <p:cSld>
    <p:spTree>
      <p:nvGrpSpPr>
        <p:cNvPr id="1963" name=""/>
        <p:cNvGrpSpPr/>
        <p:nvPr/>
      </p:nvGrpSpPr>
      <p:grpSpPr>
        <a:xfrm rot="0">
          <a:off x="0" y="0"/>
          <a:ext cx="0" cy="0"/>
          <a:chOff x="0" y="0"/>
          <a:chExt cx="0" cy="0"/>
        </a:xfrm>
      </p:grpSpPr>
      <p:pic>
        <p:nvPicPr>
          <p:cNvPr id="2097230" name=""/>
          <p:cNvPicPr>
            <a:picLocks/>
          </p:cNvPicPr>
          <p:nvPr>
            <p:ph type="title" sz="full" idx="0"/>
          </p:nvPr>
        </p:nvPicPr>
        <p:blipFill>
          <a:blip xmlns:r="http://schemas.openxmlformats.org/officeDocument/2006/relationships" r:embed="rId1"/>
          <a:srcRect l="0" t="0" r="0" b="0"/>
          <a:stretch>
            <a:fillRect/>
          </a:stretch>
        </p:blipFill>
        <p:spPr>
          <a:xfrm rot="0">
            <a:off x="450850" y="2054225"/>
            <a:ext cx="7785100" cy="1365250"/>
          </a:xfrm>
          <a:prstGeom prst="rect"/>
          <a:noFill/>
          <a:ln>
            <a:noFill/>
          </a:ln>
        </p:spPr>
      </p:pic>
    </p:spTree>
  </p:cSld>
  <p:clrMapOvr>
    <a:masterClrMapping/>
  </p:clrMapOvr>
  <p:transition spd="slow" advClick="1">
    <p:wheel spokes="1"/>
  </p:transition>
  <p:timing/>
</p:sld>
</file>

<file path=ppt/slides/slide864.xml><?xml version="1.0" encoding="utf-8"?>
<p:sld xmlns:a="http://schemas.openxmlformats.org/drawingml/2006/main" xmlns:r="http://schemas.openxmlformats.org/officeDocument/2006/relationships" xmlns:p="http://schemas.openxmlformats.org/presentationml/2006/main" showMasterSp="1">
  <p:cSld>
    <p:spTree>
      <p:nvGrpSpPr>
        <p:cNvPr id="1964" name=""/>
        <p:cNvGrpSpPr/>
        <p:nvPr/>
      </p:nvGrpSpPr>
      <p:grpSpPr>
        <a:xfrm rot="0">
          <a:off x="0" y="0"/>
          <a:ext cx="0" cy="0"/>
          <a:chOff x="0" y="0"/>
          <a:chExt cx="0" cy="0"/>
        </a:xfrm>
      </p:grpSpPr>
      <p:sp>
        <p:nvSpPr>
          <p:cNvPr id="1049751" name=""/>
          <p:cNvSpPr/>
          <p:nvPr>
            <p:ph sz="full" idx="1"/>
          </p:nvPr>
        </p:nvSpPr>
        <p:spPr>
          <a:xfrm rot="0">
            <a:off x="457200" y="838200"/>
            <a:ext cx="8229600" cy="54864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lvl="0">
              <a:buFont typeface="Wingdings" pitchFamily="2" charset="2"/>
              <a:buChar char="Ø"/>
            </a:pPr>
            <a:r>
              <a:rPr altLang="en-US" lang="en-US"/>
              <a:t>This is the administration of oxygen as a medical intervention, which can be for a variety of purposes in both chronic and acute patient care. </a:t>
            </a:r>
          </a:p>
          <a:p>
            <a:pPr lvl="0">
              <a:buFont typeface="Wingdings" pitchFamily="2" charset="2"/>
              <a:buChar char="Ø"/>
            </a:pPr>
            <a:r>
              <a:rPr altLang="en-US" lang="en-US"/>
              <a:t>Oxygen is essential for cell metabolism, and in turn, tissue oxygenation is essential for all normal physiological functions.</a:t>
            </a:r>
          </a:p>
          <a:p>
            <a:pPr lvl="0">
              <a:buNone/>
            </a:pPr>
            <a:r>
              <a:rPr altLang="en-US" b="1" lang="en-US"/>
              <a:t>Indications</a:t>
            </a:r>
          </a:p>
          <a:p>
            <a:pPr lvl="0">
              <a:buFont typeface="Wingdings" pitchFamily="2" charset="2"/>
              <a:buChar char="Ø"/>
            </a:pPr>
            <a:r>
              <a:rPr altLang="en-US" lang="en-US"/>
              <a:t>Hypoxemia – Deficient oxygenation of the blood</a:t>
            </a:r>
          </a:p>
          <a:p>
            <a:pPr lvl="0">
              <a:buFont typeface="Wingdings" pitchFamily="2" charset="2"/>
              <a:buChar char="Ø"/>
            </a:pPr>
            <a:r>
              <a:rPr altLang="en-US" lang="en-US"/>
              <a:t>Hypoxia – Deficient oxygenation of body tissues</a:t>
            </a:r>
          </a:p>
          <a:p>
            <a:pPr lvl="0">
              <a:buFont typeface="Wingdings" pitchFamily="2" charset="2"/>
              <a:buChar char="Ø"/>
            </a:pPr>
            <a:r>
              <a:rPr altLang="en-US" lang="en-US"/>
              <a:t>Dyspnea</a:t>
            </a:r>
          </a:p>
          <a:p>
            <a:pPr lvl="0">
              <a:buFont typeface="Wingdings" pitchFamily="2" charset="2"/>
              <a:buChar char="Ø"/>
            </a:pPr>
            <a:r>
              <a:rPr altLang="en-US" lang="en-US"/>
              <a:t>Cardiovascular reasons for example shock; heart attack</a:t>
            </a:r>
          </a:p>
        </p:txBody>
      </p:sp>
    </p:spTree>
  </p:cSld>
  <p:clrMapOvr>
    <a:masterClrMapping/>
  </p:clrMapOvr>
  <p:transition spd="slow" advClick="1">
    <p:wheel spokes="1"/>
  </p:transition>
  <p:timing/>
</p:sld>
</file>

<file path=ppt/slides/slide865.xml><?xml version="1.0" encoding="utf-8"?>
<p:sld xmlns:a="http://schemas.openxmlformats.org/drawingml/2006/main" xmlns:r="http://schemas.openxmlformats.org/officeDocument/2006/relationships" xmlns:p="http://schemas.openxmlformats.org/presentationml/2006/main" showMasterSp="1">
  <p:cSld>
    <p:spTree>
      <p:nvGrpSpPr>
        <p:cNvPr id="1965" name=""/>
        <p:cNvGrpSpPr/>
        <p:nvPr/>
      </p:nvGrpSpPr>
      <p:grpSpPr>
        <a:xfrm rot="0">
          <a:off x="0" y="0"/>
          <a:ext cx="0" cy="0"/>
          <a:chOff x="0" y="0"/>
          <a:chExt cx="0" cy="0"/>
        </a:xfrm>
      </p:grpSpPr>
      <p:sp>
        <p:nvSpPr>
          <p:cNvPr id="1049752" name=""/>
          <p:cNvSpPr/>
          <p:nvPr>
            <p:ph sz="full" idx="1"/>
          </p:nvPr>
        </p:nvSpPr>
        <p:spPr>
          <a:xfrm rot="0">
            <a:off x="457200" y="838200"/>
            <a:ext cx="8229600" cy="54864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algn="ctr" indent="0" lvl="0" marL="0">
              <a:buNone/>
            </a:pPr>
            <a:r>
              <a:rPr altLang="en-US" b="1" lang="en-US"/>
              <a:t>OXYGEN SUPPLY SOURCES</a:t>
            </a:r>
          </a:p>
          <a:p>
            <a:pPr indent="0" lvl="0" marL="0">
              <a:buNone/>
            </a:pPr>
            <a:r>
              <a:rPr altLang="en-US" b="1" lang="en-US"/>
              <a:t>i) Oxygen Cylinders</a:t>
            </a:r>
          </a:p>
          <a:p>
            <a:pPr indent="0" lvl="0" marL="0">
              <a:buFont typeface="Wingdings" pitchFamily="2" charset="2"/>
              <a:buChar char="Ø"/>
            </a:pPr>
            <a:r>
              <a:rPr altLang="en-US" lang="en-US"/>
              <a:t>These are small and large cylindrical containers filled  with oxygen. </a:t>
            </a:r>
          </a:p>
          <a:p>
            <a:pPr indent="0" lvl="0" marL="0">
              <a:buNone/>
            </a:pPr>
            <a:r>
              <a:rPr altLang="en-US" b="1" lang="en-US"/>
              <a:t>ii) Oxygen Concentrators</a:t>
            </a:r>
          </a:p>
          <a:p>
            <a:pPr indent="0" lvl="0" marL="0">
              <a:buFont typeface="Wingdings" pitchFamily="2" charset="2"/>
              <a:buChar char="Ø"/>
            </a:pPr>
            <a:r>
              <a:rPr altLang="en-US" lang="en-US"/>
              <a:t>They are special devices that concentrate room air, compress it and extract oxygen providing at in substantially higher concentrations than available in ambient air</a:t>
            </a:r>
          </a:p>
          <a:p>
            <a:pPr indent="0" lvl="0" marL="0">
              <a:buNone/>
            </a:pPr>
            <a:r>
              <a:rPr altLang="en-US" b="1" lang="en-US"/>
              <a:t>iii) Oxygen Strollers</a:t>
            </a:r>
          </a:p>
          <a:p>
            <a:pPr indent="0" lvl="0" marL="0">
              <a:buFont typeface="Wingdings" pitchFamily="2" charset="2"/>
              <a:buChar char="Ø"/>
            </a:pPr>
            <a:r>
              <a:rPr altLang="en-US" lang="en-US"/>
              <a:t>They are portable containers containing liquid oxygen</a:t>
            </a:r>
          </a:p>
          <a:p>
            <a:pPr indent="0" lvl="0" marL="0">
              <a:buNone/>
            </a:pPr>
            <a:endParaRPr altLang="en-US" lang="en-US"/>
          </a:p>
        </p:txBody>
      </p:sp>
    </p:spTree>
  </p:cSld>
  <p:clrMapOvr>
    <a:masterClrMapping/>
  </p:clrMapOvr>
  <p:transition spd="slow" advClick="1">
    <p:wheel spokes="1"/>
  </p:transition>
  <p:timing/>
</p:sld>
</file>

<file path=ppt/slides/slide866.xml><?xml version="1.0" encoding="utf-8"?>
<p:sld xmlns:a="http://schemas.openxmlformats.org/drawingml/2006/main" xmlns:r="http://schemas.openxmlformats.org/officeDocument/2006/relationships" xmlns:p="http://schemas.openxmlformats.org/presentationml/2006/main" showMasterSp="1">
  <p:cSld>
    <p:spTree>
      <p:nvGrpSpPr>
        <p:cNvPr id="1966" name=""/>
        <p:cNvGrpSpPr/>
        <p:nvPr/>
      </p:nvGrpSpPr>
      <p:grpSpPr>
        <a:xfrm rot="0">
          <a:off x="0" y="0"/>
          <a:ext cx="0" cy="0"/>
          <a:chOff x="0" y="0"/>
          <a:chExt cx="0" cy="0"/>
        </a:xfrm>
      </p:grpSpPr>
      <p:sp>
        <p:nvSpPr>
          <p:cNvPr id="1049753" name=""/>
          <p:cNvSpPr/>
          <p:nvPr>
            <p:ph type="title" sz="full" idx="0"/>
          </p:nvPr>
        </p:nvSpPr>
        <p:spPr>
          <a:xfrm rot="0">
            <a:off x="457200" y="704850"/>
            <a:ext cx="8229600" cy="438150"/>
          </a:xfrm>
          <a:prstGeom prst="rect"/>
          <a:noFill/>
          <a:ln>
            <a:noFill/>
          </a:ln>
        </p:spPr>
        <p:txBody>
          <a:bodyPr anchor="b" bIns="0" lIns="0" rIns="0" tIns="45720" vert="horz"/>
          <a:lstStyle>
            <a:lvl1pPr algn="l" fontAlgn="base" indent="0" latinLnBrk="1" marL="0" rtl="0">
              <a:lnSpc>
                <a:spcPct val="100000"/>
              </a:lnSpc>
              <a:spcBef>
                <a:spcPct val="0"/>
              </a:spcBef>
              <a:spcAft>
                <a:spcPct val="0"/>
              </a:spcAft>
              <a:buFontTx/>
              <a:buNone/>
              <a:defRPr baseline="0" b="0" sz="5000" i="0" u="none">
                <a:solidFill>
                  <a:schemeClr val="lt2"/>
                </a:solidFill>
                <a:latin typeface="Calibri" pitchFamily="34" charset="0"/>
                <a:sym typeface="Calibri" pitchFamily="34" charset="0"/>
              </a:defRPr>
            </a:lvl1pPr>
          </a:lstStyle>
          <a:p>
            <a:pPr algn="ctr" lvl="0"/>
            <a:r>
              <a:rPr altLang="en-US" b="1" sz="2800" lang="en-US"/>
              <a:t>Oxygen Concentrators</a:t>
            </a:r>
          </a:p>
        </p:txBody>
      </p:sp>
      <p:pic>
        <p:nvPicPr>
          <p:cNvPr id="2097231" name=""/>
          <p:cNvPicPr>
            <a:picLocks/>
          </p:cNvPicPr>
          <p:nvPr>
            <p:ph sz="full" idx="1"/>
          </p:nvPr>
        </p:nvPicPr>
        <p:blipFill>
          <a:blip xmlns:r="http://schemas.openxmlformats.org/officeDocument/2006/relationships" r:embed="rId1"/>
          <a:srcRect l="0" t="0" r="0" b="0"/>
          <a:stretch>
            <a:fillRect/>
          </a:stretch>
        </p:blipFill>
        <p:spPr>
          <a:xfrm rot="0">
            <a:off x="1905000" y="1295400"/>
            <a:ext cx="5257800" cy="5029200"/>
          </a:xfrm>
          <a:prstGeom prst="rect"/>
          <a:noFill/>
          <a:ln>
            <a:noFill/>
          </a:ln>
        </p:spPr>
      </p:pic>
    </p:spTree>
  </p:cSld>
  <p:clrMapOvr>
    <a:masterClrMapping/>
  </p:clrMapOvr>
  <p:transition spd="slow" advClick="1">
    <p:wheel spokes="1"/>
  </p:transition>
  <p:timing/>
</p:sld>
</file>

<file path=ppt/slides/slide867.xml><?xml version="1.0" encoding="utf-8"?>
<p:sld xmlns:a="http://schemas.openxmlformats.org/drawingml/2006/main" xmlns:r="http://schemas.openxmlformats.org/officeDocument/2006/relationships" xmlns:p="http://schemas.openxmlformats.org/presentationml/2006/main" showMasterSp="1">
  <p:cSld>
    <p:spTree>
      <p:nvGrpSpPr>
        <p:cNvPr id="1967" name=""/>
        <p:cNvGrpSpPr/>
        <p:nvPr/>
      </p:nvGrpSpPr>
      <p:grpSpPr>
        <a:xfrm rot="0">
          <a:off x="0" y="0"/>
          <a:ext cx="0" cy="0"/>
          <a:chOff x="0" y="0"/>
          <a:chExt cx="0" cy="0"/>
        </a:xfrm>
      </p:grpSpPr>
      <p:pic>
        <p:nvPicPr>
          <p:cNvPr id="2097232" name=""/>
          <p:cNvPicPr>
            <a:picLocks/>
          </p:cNvPicPr>
          <p:nvPr>
            <p:ph sz="full" idx="1"/>
          </p:nvPr>
        </p:nvPicPr>
        <p:blipFill>
          <a:blip xmlns:r="http://schemas.openxmlformats.org/officeDocument/2006/relationships" r:embed="rId1"/>
          <a:srcRect l="0" t="0" r="0" b="0"/>
          <a:stretch>
            <a:fillRect/>
          </a:stretch>
        </p:blipFill>
        <p:spPr>
          <a:xfrm rot="0">
            <a:off x="2286000" y="914400"/>
            <a:ext cx="4343400" cy="4876800"/>
          </a:xfrm>
          <a:prstGeom prst="rect"/>
          <a:noFill/>
          <a:ln>
            <a:noFill/>
          </a:ln>
        </p:spPr>
      </p:pic>
    </p:spTree>
  </p:cSld>
  <p:clrMapOvr>
    <a:masterClrMapping/>
  </p:clrMapOvr>
  <p:transition spd="slow" advClick="1">
    <p:wheel spokes="1"/>
  </p:transition>
  <p:timing/>
</p:sld>
</file>

<file path=ppt/slides/slide868.xml><?xml version="1.0" encoding="utf-8"?>
<p:sld xmlns:a="http://schemas.openxmlformats.org/drawingml/2006/main" xmlns:r="http://schemas.openxmlformats.org/officeDocument/2006/relationships" xmlns:p="http://schemas.openxmlformats.org/presentationml/2006/main" showMasterSp="1">
  <p:cSld>
    <p:spTree>
      <p:nvGrpSpPr>
        <p:cNvPr id="1968" name=""/>
        <p:cNvGrpSpPr/>
        <p:nvPr/>
      </p:nvGrpSpPr>
      <p:grpSpPr>
        <a:xfrm rot="0">
          <a:off x="0" y="0"/>
          <a:ext cx="0" cy="0"/>
          <a:chOff x="0" y="0"/>
          <a:chExt cx="0" cy="0"/>
        </a:xfrm>
      </p:grpSpPr>
      <p:pic>
        <p:nvPicPr>
          <p:cNvPr id="2097233" name=""/>
          <p:cNvPicPr>
            <a:picLocks/>
          </p:cNvPicPr>
          <p:nvPr>
            <p:ph sz="full" idx="1"/>
          </p:nvPr>
        </p:nvPicPr>
        <p:blipFill>
          <a:blip xmlns:r="http://schemas.openxmlformats.org/officeDocument/2006/relationships" r:embed="rId1"/>
          <a:srcRect l="0" t="0" r="0" b="0"/>
          <a:stretch>
            <a:fillRect/>
          </a:stretch>
        </p:blipFill>
        <p:spPr>
          <a:xfrm rot="0">
            <a:off x="2133600" y="609600"/>
            <a:ext cx="4876800" cy="5326062"/>
          </a:xfrm>
          <a:prstGeom prst="rect"/>
          <a:noFill/>
          <a:ln>
            <a:noFill/>
          </a:ln>
        </p:spPr>
      </p:pic>
    </p:spTree>
  </p:cSld>
  <p:clrMapOvr>
    <a:masterClrMapping/>
  </p:clrMapOvr>
  <p:transition spd="slow" advClick="1">
    <p:wheel spokes="1"/>
  </p:transition>
  <p:timing/>
</p:sld>
</file>

<file path=ppt/slides/slide869.xml><?xml version="1.0" encoding="utf-8"?>
<p:sld xmlns:a="http://schemas.openxmlformats.org/drawingml/2006/main" xmlns:r="http://schemas.openxmlformats.org/officeDocument/2006/relationships" xmlns:p="http://schemas.openxmlformats.org/presentationml/2006/main" showMasterSp="1">
  <p:cSld>
    <p:spTree>
      <p:nvGrpSpPr>
        <p:cNvPr id="1969" name=""/>
        <p:cNvGrpSpPr/>
        <p:nvPr/>
      </p:nvGrpSpPr>
      <p:grpSpPr>
        <a:xfrm rot="0">
          <a:off x="0" y="0"/>
          <a:ext cx="0" cy="0"/>
          <a:chOff x="0" y="0"/>
          <a:chExt cx="0" cy="0"/>
        </a:xfrm>
      </p:grpSpPr>
      <p:sp>
        <p:nvSpPr>
          <p:cNvPr id="1049754" name=""/>
          <p:cNvSpPr/>
          <p:nvPr>
            <p:ph type="title" sz="full" idx="0"/>
          </p:nvPr>
        </p:nvSpPr>
        <p:spPr>
          <a:xfrm rot="0">
            <a:off x="457200" y="304800"/>
            <a:ext cx="8229600" cy="609600"/>
          </a:xfrm>
          <a:prstGeom prst="rect"/>
          <a:noFill/>
          <a:ln>
            <a:noFill/>
          </a:ln>
        </p:spPr>
        <p:txBody>
          <a:bodyPr anchor="b" bIns="0" lIns="0" rIns="0" tIns="45720" vert="horz"/>
          <a:lstStyle>
            <a:lvl1pPr algn="l" fontAlgn="base" indent="0" latinLnBrk="1" marL="0" rtl="0">
              <a:lnSpc>
                <a:spcPct val="100000"/>
              </a:lnSpc>
              <a:spcBef>
                <a:spcPct val="0"/>
              </a:spcBef>
              <a:spcAft>
                <a:spcPct val="0"/>
              </a:spcAft>
              <a:buFontTx/>
              <a:buNone/>
              <a:defRPr baseline="0" b="0" sz="5000" i="0" u="none">
                <a:solidFill>
                  <a:schemeClr val="lt2"/>
                </a:solidFill>
                <a:latin typeface="Calibri" pitchFamily="34" charset="0"/>
                <a:sym typeface="Calibri" pitchFamily="34" charset="0"/>
              </a:defRPr>
            </a:lvl1pPr>
          </a:lstStyle>
          <a:p>
            <a:pPr algn="ctr" lvl="0"/>
            <a:r>
              <a:rPr altLang="en-US" b="1" sz="2800" lang="en-US"/>
              <a:t>Oxygen Stroller</a:t>
            </a:r>
          </a:p>
        </p:txBody>
      </p:sp>
      <p:pic>
        <p:nvPicPr>
          <p:cNvPr id="2097234" name=""/>
          <p:cNvPicPr>
            <a:picLocks/>
          </p:cNvPicPr>
          <p:nvPr>
            <p:ph sz="full" idx="1"/>
          </p:nvPr>
        </p:nvPicPr>
        <p:blipFill>
          <a:blip xmlns:r="http://schemas.openxmlformats.org/officeDocument/2006/relationships" r:embed="rId1"/>
          <a:srcRect l="0" t="0" r="0" b="0"/>
          <a:stretch>
            <a:fillRect/>
          </a:stretch>
        </p:blipFill>
        <p:spPr>
          <a:xfrm rot="0">
            <a:off x="2057400" y="1219200"/>
            <a:ext cx="4876800" cy="4648200"/>
          </a:xfrm>
          <a:prstGeom prst="rect"/>
          <a:noFill/>
          <a:ln>
            <a:noFill/>
          </a:ln>
        </p:spPr>
      </p:pic>
    </p:spTree>
  </p:cSld>
  <p:clrMapOvr>
    <a:masterClrMapping/>
  </p:clrMapOvr>
  <p:transition spd="slow" advClick="1">
    <p:wheel spokes="1"/>
  </p:transition>
  <p:timing/>
</p:sld>
</file>

<file path=ppt/slides/slide87.xml><?xml version="1.0" encoding="utf-8"?>
<p:sld xmlns:a="http://schemas.openxmlformats.org/drawingml/2006/main" xmlns:r="http://schemas.openxmlformats.org/officeDocument/2006/relationships" xmlns:p="http://schemas.openxmlformats.org/presentationml/2006/main" showMasterSp="1">
  <p:cSld>
    <p:spTree>
      <p:nvGrpSpPr>
        <p:cNvPr id="1169" name=""/>
        <p:cNvGrpSpPr/>
        <p:nvPr/>
      </p:nvGrpSpPr>
      <p:grpSpPr>
        <a:xfrm rot="0">
          <a:off x="0" y="0"/>
          <a:ext cx="0" cy="0"/>
          <a:chOff x="0" y="0"/>
          <a:chExt cx="0" cy="0"/>
        </a:xfrm>
      </p:grpSpPr>
      <p:sp>
        <p:nvSpPr>
          <p:cNvPr id="1048705" name=""/>
          <p:cNvSpPr/>
          <p:nvPr>
            <p:ph sz="full" idx="1"/>
          </p:nvPr>
        </p:nvSpPr>
        <p:spPr>
          <a:xfrm rot="0">
            <a:off x="457200" y="1066800"/>
            <a:ext cx="8229600" cy="52578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eaLnBrk="1" hangingPunct="1" indent="0" latinLnBrk="1" lvl="0" marL="0">
              <a:buClr>
                <a:srgbClr val="DE6C36"/>
              </a:buClr>
              <a:buFont typeface="Arial" pitchFamily="0" charset="0"/>
              <a:buNone/>
            </a:pPr>
            <a:r>
              <a:rPr altLang="en-US" b="1" lang="en-US"/>
              <a:t>Members</a:t>
            </a:r>
          </a:p>
          <a:p>
            <a:pPr eaLnBrk="1" hangingPunct="1" indent="0" latinLnBrk="1" lvl="0" marL="0">
              <a:buClr>
                <a:srgbClr val="DE6C36"/>
              </a:buClr>
              <a:buFont typeface="Wingdings" pitchFamily="2" charset="2"/>
              <a:buChar char="Ø"/>
            </a:pPr>
            <a:r>
              <a:rPr altLang="en-US" lang="en-US"/>
              <a:t>Two ex – officials: The Director of Medical Services and the Chief Nursing officer.</a:t>
            </a:r>
          </a:p>
          <a:p>
            <a:pPr eaLnBrk="1" hangingPunct="1" indent="0" latinLnBrk="1" lvl="0" marL="0">
              <a:buClr>
                <a:srgbClr val="DE6C36"/>
              </a:buClr>
              <a:buFont typeface="Wingdings" pitchFamily="2" charset="2"/>
              <a:buChar char="Ø"/>
            </a:pPr>
            <a:r>
              <a:rPr altLang="en-US" lang="en-US"/>
              <a:t>One person: Responsible for education.</a:t>
            </a:r>
          </a:p>
          <a:p>
            <a:pPr eaLnBrk="1" hangingPunct="1" indent="0" latinLnBrk="1" lvl="0" marL="0">
              <a:buClr>
                <a:srgbClr val="DE6C36"/>
              </a:buClr>
              <a:buFont typeface="Wingdings" pitchFamily="2" charset="2"/>
              <a:buChar char="Ø"/>
            </a:pPr>
            <a:r>
              <a:rPr altLang="en-US" lang="en-US"/>
              <a:t>Two persons: Representing religious organizations providing health services in Kenya.</a:t>
            </a:r>
          </a:p>
          <a:p>
            <a:pPr eaLnBrk="1" hangingPunct="1" indent="0" latinLnBrk="1" lvl="0" marL="0">
              <a:buClr>
                <a:srgbClr val="DE6C36"/>
              </a:buClr>
              <a:buFont typeface="Wingdings" pitchFamily="2" charset="2"/>
              <a:buChar char="Ø"/>
            </a:pPr>
            <a:r>
              <a:rPr altLang="en-US" lang="en-US"/>
              <a:t>Two persons: Representing nursing associations (one from NNAK and one from KEPNA (Kenya Progressive Nurses Association).</a:t>
            </a:r>
          </a:p>
        </p:txBody>
      </p:sp>
    </p:spTree>
  </p:cSld>
  <p:clrMapOvr>
    <a:masterClrMapping/>
  </p:clrMapOvr>
  <p:transition spd="slow" advClick="1">
    <p:wheel spokes="1"/>
  </p:transition>
  <p:timing/>
</p:sld>
</file>

<file path=ppt/slides/slide870.xml><?xml version="1.0" encoding="utf-8"?>
<p:sld xmlns:a="http://schemas.openxmlformats.org/drawingml/2006/main" xmlns:r="http://schemas.openxmlformats.org/officeDocument/2006/relationships" xmlns:p="http://schemas.openxmlformats.org/presentationml/2006/main" showMasterSp="1">
  <p:cSld>
    <p:spTree>
      <p:nvGrpSpPr>
        <p:cNvPr id="1970" name=""/>
        <p:cNvGrpSpPr/>
        <p:nvPr/>
      </p:nvGrpSpPr>
      <p:grpSpPr>
        <a:xfrm rot="0">
          <a:off x="0" y="0"/>
          <a:ext cx="0" cy="0"/>
          <a:chOff x="0" y="0"/>
          <a:chExt cx="0" cy="0"/>
        </a:xfrm>
      </p:grpSpPr>
      <p:sp>
        <p:nvSpPr>
          <p:cNvPr id="1049755" name=""/>
          <p:cNvSpPr/>
          <p:nvPr>
            <p:ph type="title" sz="full" idx="0"/>
          </p:nvPr>
        </p:nvSpPr>
        <p:spPr>
          <a:xfrm rot="0">
            <a:off x="457200" y="704850"/>
            <a:ext cx="8229600" cy="514350"/>
          </a:xfrm>
          <a:prstGeom prst="rect"/>
          <a:noFill/>
          <a:ln>
            <a:noFill/>
          </a:ln>
        </p:spPr>
        <p:txBody>
          <a:bodyPr anchor="b" bIns="0" lIns="0" rIns="0" tIns="45720" vert="horz"/>
          <a:lstStyle>
            <a:lvl1pPr algn="l" fontAlgn="base" indent="0" latinLnBrk="1" marL="0" rtl="0">
              <a:lnSpc>
                <a:spcPct val="100000"/>
              </a:lnSpc>
              <a:spcBef>
                <a:spcPct val="0"/>
              </a:spcBef>
              <a:spcAft>
                <a:spcPct val="0"/>
              </a:spcAft>
              <a:buFontTx/>
              <a:buNone/>
              <a:defRPr baseline="0" b="0" sz="5000" i="0" u="none">
                <a:solidFill>
                  <a:schemeClr val="lt2"/>
                </a:solidFill>
                <a:latin typeface="Calibri" pitchFamily="34" charset="0"/>
                <a:sym typeface="Calibri" pitchFamily="34" charset="0"/>
              </a:defRPr>
            </a:lvl1pPr>
          </a:lstStyle>
          <a:p>
            <a:pPr algn="ctr" lvl="0"/>
            <a:r>
              <a:rPr altLang="en-US" b="1" sz="2800" lang="en-US"/>
              <a:t>Oxygen Cylinder</a:t>
            </a:r>
          </a:p>
        </p:txBody>
      </p:sp>
      <p:pic>
        <p:nvPicPr>
          <p:cNvPr id="2097235" name=""/>
          <p:cNvPicPr>
            <a:picLocks/>
          </p:cNvPicPr>
          <p:nvPr>
            <p:ph sz="full" idx="1"/>
          </p:nvPr>
        </p:nvPicPr>
        <p:blipFill>
          <a:blip xmlns:r="http://schemas.openxmlformats.org/officeDocument/2006/relationships" r:embed="rId1"/>
          <a:srcRect l="0" t="0" r="0" b="0"/>
          <a:stretch>
            <a:fillRect/>
          </a:stretch>
        </p:blipFill>
        <p:spPr>
          <a:xfrm rot="0">
            <a:off x="2209800" y="1447800"/>
            <a:ext cx="4114800" cy="4267200"/>
          </a:xfrm>
          <a:prstGeom prst="rect"/>
          <a:noFill/>
          <a:ln>
            <a:noFill/>
          </a:ln>
        </p:spPr>
      </p:pic>
    </p:spTree>
  </p:cSld>
  <p:clrMapOvr>
    <a:masterClrMapping/>
  </p:clrMapOvr>
  <p:transition spd="slow" advClick="1">
    <p:wheel spokes="1"/>
  </p:transition>
  <p:timing/>
</p:sld>
</file>

<file path=ppt/slides/slide871.xml><?xml version="1.0" encoding="utf-8"?>
<p:sld xmlns:a="http://schemas.openxmlformats.org/drawingml/2006/main" xmlns:r="http://schemas.openxmlformats.org/officeDocument/2006/relationships" xmlns:p="http://schemas.openxmlformats.org/presentationml/2006/main" showMasterSp="1">
  <p:cSld>
    <p:spTree>
      <p:nvGrpSpPr>
        <p:cNvPr id="1971" name=""/>
        <p:cNvGrpSpPr/>
        <p:nvPr/>
      </p:nvGrpSpPr>
      <p:grpSpPr>
        <a:xfrm rot="0">
          <a:off x="0" y="0"/>
          <a:ext cx="0" cy="0"/>
          <a:chOff x="0" y="0"/>
          <a:chExt cx="0" cy="0"/>
        </a:xfrm>
      </p:grpSpPr>
      <p:sp>
        <p:nvSpPr>
          <p:cNvPr id="1049756" name=""/>
          <p:cNvSpPr/>
          <p:nvPr>
            <p:ph sz="full" idx="1"/>
          </p:nvPr>
        </p:nvSpPr>
        <p:spPr>
          <a:xfrm rot="0">
            <a:off x="457200" y="1066800"/>
            <a:ext cx="8229600" cy="52578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lang="en-US"/>
              <a:t>iv) Hyperbaric Chambers</a:t>
            </a:r>
          </a:p>
          <a:p>
            <a:pPr indent="0" lvl="0" marL="0">
              <a:buFont typeface="Wingdings" pitchFamily="2" charset="2"/>
              <a:buChar char="Ø"/>
            </a:pPr>
            <a:r>
              <a:rPr altLang="en-US" lang="en-US"/>
              <a:t>They are chambers that provide oxygen at a higher concentration and higher atmospheric pressure. Can be used to treat air embolism, carbon monoxide poisoning and anaerobic infection for example gas gangrene and also during heart surgery</a:t>
            </a:r>
          </a:p>
          <a:p>
            <a:pPr indent="0" lvl="0" marL="0">
              <a:buNone/>
            </a:pPr>
            <a:r>
              <a:rPr altLang="en-US" b="1" lang="en-US"/>
              <a:t>v) Piped / Walled Oxygen</a:t>
            </a:r>
          </a:p>
          <a:p>
            <a:pPr indent="0" lvl="0" marL="0">
              <a:buFont typeface="Wingdings" pitchFamily="2" charset="2"/>
              <a:buChar char="Ø"/>
            </a:pPr>
            <a:r>
              <a:rPr altLang="en-US" lang="en-US"/>
              <a:t>This is oxygen delivered through a piped system whereby a wall is fitted with outlets that are near each bed</a:t>
            </a:r>
          </a:p>
        </p:txBody>
      </p:sp>
    </p:spTree>
  </p:cSld>
  <p:clrMapOvr>
    <a:masterClrMapping/>
  </p:clrMapOvr>
  <p:transition spd="slow" advClick="1">
    <p:wheel spokes="1"/>
  </p:transition>
  <p:timing/>
</p:sld>
</file>

<file path=ppt/slides/slide872.xml><?xml version="1.0" encoding="utf-8"?>
<p:sld xmlns:a="http://schemas.openxmlformats.org/drawingml/2006/main" xmlns:r="http://schemas.openxmlformats.org/officeDocument/2006/relationships" xmlns:p="http://schemas.openxmlformats.org/presentationml/2006/main" showMasterSp="1">
  <p:cSld>
    <p:spTree>
      <p:nvGrpSpPr>
        <p:cNvPr id="1972" name=""/>
        <p:cNvGrpSpPr/>
        <p:nvPr/>
      </p:nvGrpSpPr>
      <p:grpSpPr>
        <a:xfrm rot="0">
          <a:off x="0" y="0"/>
          <a:ext cx="0" cy="0"/>
          <a:chOff x="0" y="0"/>
          <a:chExt cx="0" cy="0"/>
        </a:xfrm>
      </p:grpSpPr>
      <p:sp>
        <p:nvSpPr>
          <p:cNvPr id="1049757" name=""/>
          <p:cNvSpPr/>
          <p:nvPr>
            <p:ph type="title" sz="full" idx="0"/>
          </p:nvPr>
        </p:nvSpPr>
        <p:spPr>
          <a:xfrm rot="0">
            <a:off x="457200" y="704850"/>
            <a:ext cx="8229600" cy="514350"/>
          </a:xfrm>
          <a:prstGeom prst="rect"/>
          <a:noFill/>
          <a:ln>
            <a:noFill/>
          </a:ln>
        </p:spPr>
        <p:txBody>
          <a:bodyPr anchor="b" bIns="0" lIns="0" rIns="0" tIns="45720" vert="horz"/>
          <a:lstStyle>
            <a:lvl1pPr algn="l" fontAlgn="base" indent="0" latinLnBrk="1" marL="0" rtl="0">
              <a:lnSpc>
                <a:spcPct val="100000"/>
              </a:lnSpc>
              <a:spcBef>
                <a:spcPct val="0"/>
              </a:spcBef>
              <a:spcAft>
                <a:spcPct val="0"/>
              </a:spcAft>
              <a:buFontTx/>
              <a:buNone/>
              <a:defRPr baseline="0" b="0" sz="5000" i="0" u="none">
                <a:solidFill>
                  <a:schemeClr val="lt2"/>
                </a:solidFill>
                <a:latin typeface="Calibri" pitchFamily="34" charset="0"/>
                <a:sym typeface="Calibri" pitchFamily="34" charset="0"/>
              </a:defRPr>
            </a:lvl1pPr>
          </a:lstStyle>
          <a:p>
            <a:pPr algn="ctr" lvl="0"/>
            <a:r>
              <a:rPr altLang="en-US" b="1" sz="2800" lang="en-US"/>
              <a:t>Hyperbaric Chamber</a:t>
            </a:r>
          </a:p>
        </p:txBody>
      </p:sp>
      <p:pic>
        <p:nvPicPr>
          <p:cNvPr id="2097236" name=""/>
          <p:cNvPicPr>
            <a:picLocks/>
          </p:cNvPicPr>
          <p:nvPr>
            <p:ph sz="full" idx="1"/>
          </p:nvPr>
        </p:nvPicPr>
        <p:blipFill>
          <a:blip xmlns:r="http://schemas.openxmlformats.org/officeDocument/2006/relationships" r:embed="rId1"/>
          <a:srcRect l="0" t="0" r="0" b="0"/>
          <a:stretch>
            <a:fillRect/>
          </a:stretch>
        </p:blipFill>
        <p:spPr>
          <a:xfrm rot="0">
            <a:off x="914400" y="1371600"/>
            <a:ext cx="7239000" cy="4953000"/>
          </a:xfrm>
          <a:prstGeom prst="rect"/>
          <a:noFill/>
          <a:ln>
            <a:noFill/>
          </a:ln>
        </p:spPr>
      </p:pic>
    </p:spTree>
  </p:cSld>
  <p:clrMapOvr>
    <a:masterClrMapping/>
  </p:clrMapOvr>
  <p:transition spd="slow" advClick="1">
    <p:wheel spokes="1"/>
  </p:transition>
  <p:timing/>
</p:sld>
</file>

<file path=ppt/slides/slide873.xml><?xml version="1.0" encoding="utf-8"?>
<p:sld xmlns:a="http://schemas.openxmlformats.org/drawingml/2006/main" xmlns:r="http://schemas.openxmlformats.org/officeDocument/2006/relationships" xmlns:p="http://schemas.openxmlformats.org/presentationml/2006/main" showMasterSp="1">
  <p:cSld>
    <p:spTree>
      <p:nvGrpSpPr>
        <p:cNvPr id="1973" name=""/>
        <p:cNvGrpSpPr/>
        <p:nvPr/>
      </p:nvGrpSpPr>
      <p:grpSpPr>
        <a:xfrm rot="0">
          <a:off x="0" y="0"/>
          <a:ext cx="0" cy="0"/>
          <a:chOff x="0" y="0"/>
          <a:chExt cx="0" cy="0"/>
        </a:xfrm>
      </p:grpSpPr>
      <p:sp>
        <p:nvSpPr>
          <p:cNvPr id="1049758" name=""/>
          <p:cNvSpPr/>
          <p:nvPr>
            <p:ph type="title" sz="full" idx="0"/>
          </p:nvPr>
        </p:nvSpPr>
        <p:spPr>
          <a:xfrm rot="0">
            <a:off x="457200" y="152400"/>
            <a:ext cx="8229600" cy="838200"/>
          </a:xfrm>
          <a:prstGeom prst="rect"/>
          <a:noFill/>
          <a:ln>
            <a:noFill/>
          </a:ln>
        </p:spPr>
        <p:txBody>
          <a:bodyPr anchor="b" bIns="0" lIns="0" rIns="0" tIns="45720" vert="horz"/>
          <a:lstStyle>
            <a:lvl1pPr algn="l" fontAlgn="base" indent="0" latinLnBrk="1" marL="0" rtl="0">
              <a:lnSpc>
                <a:spcPct val="100000"/>
              </a:lnSpc>
              <a:spcBef>
                <a:spcPct val="0"/>
              </a:spcBef>
              <a:spcAft>
                <a:spcPct val="0"/>
              </a:spcAft>
              <a:buFontTx/>
              <a:buNone/>
              <a:defRPr baseline="0" b="0" sz="5000" i="0" u="none">
                <a:solidFill>
                  <a:schemeClr val="lt2"/>
                </a:solidFill>
                <a:latin typeface="Calibri" pitchFamily="34" charset="0"/>
                <a:sym typeface="Calibri" pitchFamily="34" charset="0"/>
              </a:defRPr>
            </a:lvl1pPr>
          </a:lstStyle>
          <a:p>
            <a:pPr lvl="0"/>
            <a:r>
              <a:rPr altLang="en-US" b="1" lang="en-US"/>
              <a:t>Oxygen Delivery Devices</a:t>
            </a:r>
          </a:p>
        </p:txBody>
      </p:sp>
      <p:sp>
        <p:nvSpPr>
          <p:cNvPr id="1049759" name=""/>
          <p:cNvSpPr/>
          <p:nvPr>
            <p:ph sz="full" idx="1"/>
          </p:nvPr>
        </p:nvSpPr>
        <p:spPr>
          <a:xfrm rot="0">
            <a:off x="457200" y="990600"/>
            <a:ext cx="8229600" cy="53340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lang="en-US"/>
              <a:t>They are classified into two groups:</a:t>
            </a:r>
          </a:p>
          <a:p>
            <a:pPr indent="0" lvl="0" marL="0">
              <a:buFont typeface="Wingdings" pitchFamily="2" charset="2"/>
              <a:buChar char="Ø"/>
            </a:pPr>
            <a:r>
              <a:rPr altLang="en-US" lang="en-US"/>
              <a:t>High flow</a:t>
            </a:r>
          </a:p>
          <a:p>
            <a:pPr indent="0" lvl="0" marL="0">
              <a:buFont typeface="Wingdings" pitchFamily="2" charset="2"/>
              <a:buChar char="Ø"/>
            </a:pPr>
            <a:r>
              <a:rPr altLang="en-US" lang="en-US"/>
              <a:t>Low flow</a:t>
            </a:r>
          </a:p>
          <a:p>
            <a:pPr indent="0" lvl="0" marL="0">
              <a:buNone/>
            </a:pPr>
            <a:r>
              <a:rPr altLang="en-US" b="1" lang="en-US"/>
              <a:t>LOW FLOW DEVICES</a:t>
            </a:r>
          </a:p>
          <a:p>
            <a:pPr indent="0" lvl="0" marL="0">
              <a:buFont typeface="Wingdings" pitchFamily="2" charset="2"/>
              <a:buChar char="Ø"/>
            </a:pPr>
            <a:r>
              <a:rPr altLang="en-US" lang="en-US"/>
              <a:t>They don’t provide a known oxygen concentration</a:t>
            </a:r>
          </a:p>
          <a:p>
            <a:pPr indent="0" lvl="0" marL="0">
              <a:buFont typeface="Wingdings" pitchFamily="2" charset="2"/>
              <a:buChar char="Ø"/>
            </a:pPr>
            <a:r>
              <a:rPr altLang="en-US" lang="en-US"/>
              <a:t>They are influenced by the patient’s breathing patterns</a:t>
            </a:r>
          </a:p>
          <a:p>
            <a:pPr indent="0" lvl="0" marL="0">
              <a:buFont typeface="Wingdings" pitchFamily="2" charset="2"/>
              <a:buChar char="Ø"/>
            </a:pPr>
            <a:r>
              <a:rPr altLang="en-US" lang="en-US"/>
              <a:t>They don’t provide a constant oxygen concentration, part of which comes from the atmosphere</a:t>
            </a:r>
          </a:p>
          <a:p>
            <a:pPr indent="0" lvl="0" marL="0">
              <a:buNone/>
            </a:pPr>
            <a:r>
              <a:rPr altLang="en-US" lang="en-US"/>
              <a:t>Examples: Nasal cannula; simple masks, partial rebreather mask, non – partial rebreather mask and oral pharyngeal catheter</a:t>
            </a:r>
          </a:p>
        </p:txBody>
      </p:sp>
    </p:spTree>
  </p:cSld>
  <p:clrMapOvr>
    <a:masterClrMapping/>
  </p:clrMapOvr>
  <p:transition spd="slow" advClick="1">
    <p:wheel spokes="1"/>
  </p:transition>
  <p:timing/>
</p:sld>
</file>

<file path=ppt/slides/slide874.xml><?xml version="1.0" encoding="utf-8"?>
<p:sld xmlns:a="http://schemas.openxmlformats.org/drawingml/2006/main" xmlns:r="http://schemas.openxmlformats.org/officeDocument/2006/relationships" xmlns:p="http://schemas.openxmlformats.org/presentationml/2006/main" showMasterSp="1">
  <p:cSld>
    <p:spTree>
      <p:nvGrpSpPr>
        <p:cNvPr id="1974" name=""/>
        <p:cNvGrpSpPr/>
        <p:nvPr/>
      </p:nvGrpSpPr>
      <p:grpSpPr>
        <a:xfrm rot="0">
          <a:off x="0" y="0"/>
          <a:ext cx="0" cy="0"/>
          <a:chOff x="0" y="0"/>
          <a:chExt cx="0" cy="0"/>
        </a:xfrm>
      </p:grpSpPr>
      <p:sp>
        <p:nvSpPr>
          <p:cNvPr id="1049760" name=""/>
          <p:cNvSpPr/>
          <p:nvPr>
            <p:ph sz="full" idx="1"/>
          </p:nvPr>
        </p:nvSpPr>
        <p:spPr>
          <a:xfrm rot="0">
            <a:off x="457200" y="609600"/>
            <a:ext cx="8229600" cy="57150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lang="en-US"/>
              <a:t>a) Nasal cannula</a:t>
            </a:r>
          </a:p>
          <a:p>
            <a:pPr indent="0" lvl="0" marL="0">
              <a:buFont typeface="Wingdings" pitchFamily="2" charset="2"/>
              <a:buChar char="Ø"/>
            </a:pPr>
            <a:r>
              <a:rPr altLang="en-US" lang="en-US"/>
              <a:t>They have two tubes that are fitted into the nostrils. </a:t>
            </a:r>
          </a:p>
          <a:p>
            <a:pPr indent="0" lvl="0" marL="0">
              <a:buFont typeface="Wingdings" pitchFamily="2" charset="2"/>
              <a:buChar char="Ø"/>
            </a:pPr>
            <a:r>
              <a:rPr altLang="en-US" lang="en-US"/>
              <a:t>Patients can feed and talk when on oxygen</a:t>
            </a:r>
          </a:p>
          <a:p>
            <a:pPr indent="0" lvl="0" marL="0">
              <a:buNone/>
            </a:pPr>
            <a:r>
              <a:rPr altLang="en-US" b="1" i="1" lang="en-US"/>
              <a:t>Disadvantages</a:t>
            </a:r>
          </a:p>
          <a:p>
            <a:pPr indent="0" lvl="0" marL="0">
              <a:buFont typeface="Wingdings" pitchFamily="2" charset="2"/>
              <a:buChar char="Ø"/>
            </a:pPr>
            <a:r>
              <a:rPr altLang="en-US" lang="en-US"/>
              <a:t>Can be irritating to the nostrils and lead to swelling especially when high flow is needed</a:t>
            </a:r>
          </a:p>
          <a:p>
            <a:pPr indent="0" lvl="0" marL="0">
              <a:buFont typeface="Wingdings" pitchFamily="2" charset="2"/>
              <a:buChar char="Ø"/>
            </a:pPr>
            <a:r>
              <a:rPr altLang="en-US" lang="en-US"/>
              <a:t>Can cause drying of the nostrils</a:t>
            </a:r>
          </a:p>
          <a:p>
            <a:pPr indent="0" lvl="0" marL="0">
              <a:buNone/>
            </a:pPr>
            <a:endParaRPr altLang="en-US" lang="en-US"/>
          </a:p>
          <a:p>
            <a:pPr indent="0" lvl="0" marL="0">
              <a:buNone/>
            </a:pPr>
            <a:r>
              <a:rPr altLang="en-US" b="1" lang="en-US"/>
              <a:t>b) Simple Mask</a:t>
            </a:r>
          </a:p>
          <a:p>
            <a:pPr indent="0" lvl="0" marL="0">
              <a:buFont typeface="Wingdings" pitchFamily="2" charset="2"/>
              <a:buChar char="Ø"/>
            </a:pPr>
            <a:r>
              <a:rPr altLang="en-US" lang="en-US"/>
              <a:t>Contains two holes or vents which patients exhale</a:t>
            </a:r>
          </a:p>
          <a:p>
            <a:pPr indent="0" lvl="0" marL="0">
              <a:buFont typeface="Wingdings" pitchFamily="2" charset="2"/>
              <a:buChar char="Ø"/>
            </a:pPr>
            <a:r>
              <a:rPr altLang="en-US" lang="en-US"/>
              <a:t>Patient draws air from the atmosphere through the same vents</a:t>
            </a:r>
          </a:p>
        </p:txBody>
      </p:sp>
    </p:spTree>
  </p:cSld>
  <p:clrMapOvr>
    <a:masterClrMapping/>
  </p:clrMapOvr>
  <p:transition spd="slow" advClick="1">
    <p:wheel spokes="1"/>
  </p:transition>
  <p:timing/>
</p:sld>
</file>

<file path=ppt/slides/slide875.xml><?xml version="1.0" encoding="utf-8"?>
<p:sld xmlns:a="http://schemas.openxmlformats.org/drawingml/2006/main" xmlns:r="http://schemas.openxmlformats.org/officeDocument/2006/relationships" xmlns:p="http://schemas.openxmlformats.org/presentationml/2006/main" showMasterSp="1">
  <p:cSld>
    <p:spTree>
      <p:nvGrpSpPr>
        <p:cNvPr id="1975" name=""/>
        <p:cNvGrpSpPr/>
        <p:nvPr/>
      </p:nvGrpSpPr>
      <p:grpSpPr>
        <a:xfrm rot="0">
          <a:off x="0" y="0"/>
          <a:ext cx="0" cy="0"/>
          <a:chOff x="0" y="0"/>
          <a:chExt cx="0" cy="0"/>
        </a:xfrm>
      </p:grpSpPr>
      <p:sp>
        <p:nvSpPr>
          <p:cNvPr id="1049761" name=""/>
          <p:cNvSpPr/>
          <p:nvPr>
            <p:ph sz="full" idx="1"/>
          </p:nvPr>
        </p:nvSpPr>
        <p:spPr>
          <a:xfrm rot="0">
            <a:off x="457200" y="914400"/>
            <a:ext cx="8229600" cy="54102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lang="en-US"/>
              <a:t>c) Partial Rebreather Mask</a:t>
            </a:r>
          </a:p>
          <a:p>
            <a:pPr indent="0" lvl="0" marL="0">
              <a:buFont typeface="Wingdings" pitchFamily="2" charset="2"/>
              <a:buChar char="Ø"/>
            </a:pPr>
            <a:r>
              <a:rPr altLang="en-US" lang="en-US"/>
              <a:t>It is similar to a simple mask but has a reservoir bag which shouldn’t collapse even during inspiration</a:t>
            </a:r>
          </a:p>
          <a:p>
            <a:pPr indent="0" lvl="0" marL="0">
              <a:buFont typeface="Wingdings" pitchFamily="2" charset="2"/>
              <a:buChar char="Ø"/>
            </a:pPr>
            <a:r>
              <a:rPr altLang="en-US" lang="en-US"/>
              <a:t>To achieve this, the nurse should regulate the oxygen flow rate.</a:t>
            </a:r>
          </a:p>
          <a:p>
            <a:pPr indent="0" lvl="0" marL="0">
              <a:buFont typeface="Wingdings" pitchFamily="2" charset="2"/>
              <a:buChar char="Ø"/>
            </a:pPr>
            <a:r>
              <a:rPr altLang="en-US" lang="en-US"/>
              <a:t>Oxygen enters the mask through a small opening inform of a tube that connects at junction between the mask and the bag</a:t>
            </a:r>
          </a:p>
          <a:p>
            <a:pPr indent="0" lvl="0" marL="0">
              <a:buFont typeface="Wingdings" pitchFamily="2" charset="2"/>
              <a:buChar char="Ø"/>
            </a:pPr>
            <a:r>
              <a:rPr altLang="en-US" lang="en-US"/>
              <a:t>As patient inhales, gas is drawn from the bag, mask and room air</a:t>
            </a:r>
          </a:p>
          <a:p>
            <a:pPr indent="0" lvl="0" marL="0">
              <a:buFont typeface="Wingdings" pitchFamily="2" charset="2"/>
              <a:buChar char="Ø"/>
            </a:pPr>
            <a:r>
              <a:rPr altLang="en-US" lang="en-US"/>
              <a:t>As patient exhales, most of the gas is vented through the hole but a small percentage is collected in the bag</a:t>
            </a:r>
          </a:p>
        </p:txBody>
      </p:sp>
    </p:spTree>
  </p:cSld>
  <p:clrMapOvr>
    <a:masterClrMapping/>
  </p:clrMapOvr>
  <p:transition spd="slow" advClick="1">
    <p:wheel spokes="1"/>
  </p:transition>
  <p:timing/>
</p:sld>
</file>

<file path=ppt/slides/slide876.xml><?xml version="1.0" encoding="utf-8"?>
<p:sld xmlns:a="http://schemas.openxmlformats.org/drawingml/2006/main" xmlns:r="http://schemas.openxmlformats.org/officeDocument/2006/relationships" xmlns:p="http://schemas.openxmlformats.org/presentationml/2006/main" showMasterSp="1">
  <p:cSld>
    <p:spTree>
      <p:nvGrpSpPr>
        <p:cNvPr id="1976" name=""/>
        <p:cNvGrpSpPr/>
        <p:nvPr/>
      </p:nvGrpSpPr>
      <p:grpSpPr>
        <a:xfrm rot="0">
          <a:off x="0" y="0"/>
          <a:ext cx="0" cy="0"/>
          <a:chOff x="0" y="0"/>
          <a:chExt cx="0" cy="0"/>
        </a:xfrm>
      </p:grpSpPr>
      <p:sp>
        <p:nvSpPr>
          <p:cNvPr id="1049762" name=""/>
          <p:cNvSpPr/>
          <p:nvPr>
            <p:ph sz="full" idx="1"/>
          </p:nvPr>
        </p:nvSpPr>
        <p:spPr>
          <a:xfrm rot="0">
            <a:off x="457200" y="838200"/>
            <a:ext cx="8229600" cy="54864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lang="en-US"/>
              <a:t>d) Non – </a:t>
            </a:r>
            <a:r>
              <a:rPr altLang="en-US" b="1" lang="en-US"/>
              <a:t>R</a:t>
            </a:r>
            <a:r>
              <a:rPr altLang="en-US" b="1" lang="en-US"/>
              <a:t>ebreather Mask</a:t>
            </a:r>
          </a:p>
          <a:p>
            <a:pPr indent="0" lvl="0" marL="0">
              <a:buFont typeface="Wingdings" pitchFamily="2" charset="2"/>
              <a:buChar char="Ø"/>
            </a:pPr>
            <a:r>
              <a:rPr altLang="en-US" lang="en-US"/>
              <a:t>Similar to rebreather mask except that they have two valves</a:t>
            </a:r>
          </a:p>
          <a:p>
            <a:pPr indent="0" lvl="0" marL="0">
              <a:buFont typeface="Wingdings" pitchFamily="2" charset="2"/>
              <a:buChar char="Ø"/>
            </a:pPr>
            <a:r>
              <a:rPr altLang="en-US" lang="en-US"/>
              <a:t>The 1</a:t>
            </a:r>
            <a:r>
              <a:rPr altLang="en-US" baseline="30000" lang="en-US"/>
              <a:t>st</a:t>
            </a:r>
            <a:r>
              <a:rPr altLang="en-US" lang="en-US"/>
              <a:t> valve is located between reservoir bag and the base of the mask. It allows gas to move from the bag and oxygen source to the patient but hinders exhaled air from the patient and mask from moving to the back</a:t>
            </a:r>
          </a:p>
          <a:p>
            <a:pPr indent="0" lvl="0" marL="0">
              <a:buFont typeface="Wingdings" pitchFamily="2" charset="2"/>
              <a:buChar char="Ø"/>
            </a:pPr>
            <a:r>
              <a:rPr altLang="en-US" lang="en-US"/>
              <a:t>The 2</a:t>
            </a:r>
            <a:r>
              <a:rPr altLang="en-US" baseline="30000" lang="en-US"/>
              <a:t>nd</a:t>
            </a:r>
            <a:r>
              <a:rPr altLang="en-US" lang="en-US"/>
              <a:t> valve is located at the vent and allows exhaled air to move outside the mask but hinder atmospheric air from getting into the mask during inspiration</a:t>
            </a:r>
          </a:p>
        </p:txBody>
      </p:sp>
    </p:spTree>
  </p:cSld>
  <p:clrMapOvr>
    <a:masterClrMapping/>
  </p:clrMapOvr>
  <p:transition spd="slow" advClick="1">
    <p:wheel spokes="1"/>
  </p:transition>
  <p:timing/>
</p:sld>
</file>

<file path=ppt/slides/slide877.xml><?xml version="1.0" encoding="utf-8"?>
<p:sld xmlns:a="http://schemas.openxmlformats.org/drawingml/2006/main" xmlns:r="http://schemas.openxmlformats.org/officeDocument/2006/relationships" xmlns:p="http://schemas.openxmlformats.org/presentationml/2006/main" showMasterSp="1">
  <p:cSld>
    <p:spTree>
      <p:nvGrpSpPr>
        <p:cNvPr id="1977" name=""/>
        <p:cNvGrpSpPr/>
        <p:nvPr/>
      </p:nvGrpSpPr>
      <p:grpSpPr>
        <a:xfrm rot="0">
          <a:off x="0" y="0"/>
          <a:ext cx="0" cy="0"/>
          <a:chOff x="0" y="0"/>
          <a:chExt cx="0" cy="0"/>
        </a:xfrm>
      </p:grpSpPr>
      <p:sp>
        <p:nvSpPr>
          <p:cNvPr id="1049763" name=""/>
          <p:cNvSpPr/>
          <p:nvPr>
            <p:ph sz="full" idx="1"/>
          </p:nvPr>
        </p:nvSpPr>
        <p:spPr>
          <a:xfrm rot="0">
            <a:off x="457200" y="1447800"/>
            <a:ext cx="8229600" cy="48768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lang="en-US"/>
              <a:t>e) Oral Pharyngeal Catheter</a:t>
            </a:r>
          </a:p>
          <a:p>
            <a:pPr indent="0" lvl="0" marL="0">
              <a:buFont typeface="Wingdings" pitchFamily="2" charset="2"/>
              <a:buChar char="Ø"/>
            </a:pPr>
            <a:r>
              <a:rPr altLang="en-US" lang="en-US"/>
              <a:t>It is a tube or catheter inserted through the nostrils to the pharynx.</a:t>
            </a:r>
          </a:p>
          <a:p>
            <a:pPr indent="0" lvl="0" marL="0">
              <a:buFont typeface="Wingdings" pitchFamily="2" charset="2"/>
              <a:buChar char="Ø"/>
            </a:pPr>
            <a:r>
              <a:rPr altLang="en-US" lang="en-US"/>
              <a:t>Should be used for a short period</a:t>
            </a:r>
          </a:p>
        </p:txBody>
      </p:sp>
    </p:spTree>
  </p:cSld>
  <p:clrMapOvr>
    <a:masterClrMapping/>
  </p:clrMapOvr>
  <p:transition spd="slow" advClick="1">
    <p:wheel spokes="1"/>
  </p:transition>
  <p:timing/>
</p:sld>
</file>

<file path=ppt/slides/slide878.xml><?xml version="1.0" encoding="utf-8"?>
<p:sld xmlns:a="http://schemas.openxmlformats.org/drawingml/2006/main" xmlns:r="http://schemas.openxmlformats.org/officeDocument/2006/relationships" xmlns:p="http://schemas.openxmlformats.org/presentationml/2006/main" showMasterSp="1">
  <p:cSld>
    <p:spTree>
      <p:nvGrpSpPr>
        <p:cNvPr id="1978" name=""/>
        <p:cNvGrpSpPr/>
        <p:nvPr/>
      </p:nvGrpSpPr>
      <p:grpSpPr>
        <a:xfrm rot="0">
          <a:off x="0" y="0"/>
          <a:ext cx="0" cy="0"/>
          <a:chOff x="0" y="0"/>
          <a:chExt cx="0" cy="0"/>
        </a:xfrm>
      </p:grpSpPr>
      <p:sp>
        <p:nvSpPr>
          <p:cNvPr id="1049764" name=""/>
          <p:cNvSpPr/>
          <p:nvPr>
            <p:ph sz="full" idx="1"/>
          </p:nvPr>
        </p:nvSpPr>
        <p:spPr>
          <a:xfrm rot="0">
            <a:off x="457200" y="685800"/>
            <a:ext cx="8229600" cy="56388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lang="en-US"/>
              <a:t>HIGH FLOW DEVICES</a:t>
            </a:r>
          </a:p>
          <a:p>
            <a:pPr indent="0" lvl="0" marL="0">
              <a:buFont typeface="Wingdings" pitchFamily="2" charset="2"/>
              <a:buChar char="Ø"/>
            </a:pPr>
            <a:r>
              <a:rPr altLang="en-US" lang="en-US"/>
              <a:t>These a provide a specific and constant concentration of oxygen</a:t>
            </a:r>
          </a:p>
          <a:p>
            <a:pPr indent="0" lvl="0" marL="0">
              <a:buFont typeface="Wingdings" pitchFamily="2" charset="2"/>
              <a:buChar char="Ø"/>
            </a:pPr>
            <a:r>
              <a:rPr altLang="en-US" lang="en-US"/>
              <a:t>They are independent of the patient’s breathing pattern</a:t>
            </a:r>
          </a:p>
          <a:p>
            <a:pPr indent="0" lvl="0" marL="0">
              <a:buFont typeface="Wingdings" pitchFamily="2" charset="2"/>
              <a:buChar char="Ø"/>
            </a:pPr>
            <a:r>
              <a:rPr altLang="en-US" lang="en-US"/>
              <a:t>The inspired oxygen is free from room air</a:t>
            </a:r>
          </a:p>
          <a:p>
            <a:pPr indent="0" lvl="0" marL="0">
              <a:buNone/>
            </a:pPr>
            <a:r>
              <a:rPr altLang="en-US" b="1" lang="en-US"/>
              <a:t>a) Ventum Mask</a:t>
            </a:r>
          </a:p>
          <a:p>
            <a:pPr indent="0" lvl="0" marL="0">
              <a:buFont typeface="Wingdings" pitchFamily="2" charset="2"/>
              <a:buChar char="Ø"/>
            </a:pPr>
            <a:r>
              <a:rPr altLang="en-US" lang="en-US"/>
              <a:t>Similar to non – rebreather mask but has an adductor which is made in such a way that it delivers a specific concentration of oxygen</a:t>
            </a:r>
          </a:p>
          <a:p>
            <a:pPr indent="0" lvl="0" marL="0">
              <a:buFont typeface="Wingdings" pitchFamily="2" charset="2"/>
              <a:buChar char="Ø"/>
            </a:pPr>
            <a:r>
              <a:rPr altLang="en-US" lang="en-US"/>
              <a:t>It is the most reliable an d accurate method of delivering a precise concentration of oxygen, and is non - invasive</a:t>
            </a:r>
          </a:p>
        </p:txBody>
      </p:sp>
    </p:spTree>
  </p:cSld>
  <p:clrMapOvr>
    <a:masterClrMapping/>
  </p:clrMapOvr>
  <p:transition spd="slow" advClick="1">
    <p:wheel spokes="1"/>
  </p:transition>
  <p:timing/>
</p:sld>
</file>

<file path=ppt/slides/slide879.xml><?xml version="1.0" encoding="utf-8"?>
<p:sld xmlns:a="http://schemas.openxmlformats.org/drawingml/2006/main" xmlns:r="http://schemas.openxmlformats.org/officeDocument/2006/relationships" xmlns:p="http://schemas.openxmlformats.org/presentationml/2006/main" showMasterSp="1">
  <p:cSld>
    <p:spTree>
      <p:nvGrpSpPr>
        <p:cNvPr id="1979" name=""/>
        <p:cNvGrpSpPr/>
        <p:nvPr/>
      </p:nvGrpSpPr>
      <p:grpSpPr>
        <a:xfrm rot="0">
          <a:off x="0" y="0"/>
          <a:ext cx="0" cy="0"/>
          <a:chOff x="0" y="0"/>
          <a:chExt cx="0" cy="0"/>
        </a:xfrm>
      </p:grpSpPr>
      <p:sp>
        <p:nvSpPr>
          <p:cNvPr id="1049765" name=""/>
          <p:cNvSpPr/>
          <p:nvPr>
            <p:ph sz="full" idx="1"/>
          </p:nvPr>
        </p:nvSpPr>
        <p:spPr>
          <a:xfrm rot="0">
            <a:off x="457200" y="838200"/>
            <a:ext cx="8229600" cy="54864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lang="en-US"/>
              <a:t>b) Trans tracheal Catheter</a:t>
            </a:r>
          </a:p>
          <a:p>
            <a:pPr indent="0" lvl="0" marL="0">
              <a:buFont typeface="Wingdings" pitchFamily="2" charset="2"/>
              <a:buChar char="Ø"/>
            </a:pPr>
            <a:r>
              <a:rPr altLang="en-US" lang="en-US"/>
              <a:t>It is inserted directly into the trachea</a:t>
            </a:r>
          </a:p>
          <a:p>
            <a:pPr indent="0" lvl="0" marL="0">
              <a:buFont typeface="Wingdings" pitchFamily="2" charset="2"/>
              <a:buChar char="Ø"/>
            </a:pPr>
            <a:r>
              <a:rPr altLang="en-US" lang="en-US"/>
              <a:t>It is indicated for patients who require long term O2 therapy</a:t>
            </a:r>
          </a:p>
          <a:p>
            <a:pPr indent="0" lvl="0" marL="0">
              <a:buNone/>
            </a:pPr>
            <a:r>
              <a:rPr altLang="en-US" b="1" lang="en-US"/>
              <a:t>c) O2 Tent</a:t>
            </a:r>
          </a:p>
          <a:p>
            <a:pPr indent="0" lvl="0" marL="0">
              <a:buFont typeface="Wingdings" pitchFamily="2" charset="2"/>
              <a:buChar char="Ø"/>
            </a:pPr>
            <a:r>
              <a:rPr altLang="en-US" lang="en-US"/>
              <a:t>A tent bed is made and O2 is connected into it</a:t>
            </a:r>
          </a:p>
          <a:p>
            <a:pPr indent="0" lvl="0" marL="0">
              <a:buNone/>
            </a:pPr>
            <a:r>
              <a:rPr altLang="en-US" b="1" lang="en-US"/>
              <a:t>d) T Piece</a:t>
            </a:r>
          </a:p>
          <a:p>
            <a:pPr indent="0" lvl="0" marL="0">
              <a:buFont typeface="Wingdings" pitchFamily="2" charset="2"/>
              <a:buChar char="Ø"/>
            </a:pPr>
            <a:r>
              <a:rPr altLang="en-US" lang="en-US"/>
              <a:t>It is connected to endotracheal tube in mechanical ventilation</a:t>
            </a:r>
          </a:p>
          <a:p>
            <a:pPr indent="0" lvl="0" marL="0">
              <a:buNone/>
            </a:pPr>
            <a:r>
              <a:rPr altLang="en-US" b="1" lang="en-US"/>
              <a:t>e) Tracheostomy Collar</a:t>
            </a:r>
          </a:p>
          <a:p>
            <a:pPr indent="0" lvl="0" marL="0">
              <a:buFont typeface="Wingdings" pitchFamily="2" charset="2"/>
              <a:buChar char="Ø"/>
            </a:pPr>
            <a:r>
              <a:rPr altLang="en-US" lang="en-US"/>
              <a:t>Used by patients with tracheostomy</a:t>
            </a:r>
          </a:p>
          <a:p>
            <a:pPr indent="0" lvl="0" marL="0">
              <a:buFont typeface="Wingdings" pitchFamily="2" charset="2"/>
              <a:buChar char="Ø"/>
            </a:pPr>
            <a:endParaRPr altLang="en-US" lang="en-US"/>
          </a:p>
        </p:txBody>
      </p:sp>
    </p:spTree>
  </p:cSld>
  <p:clrMapOvr>
    <a:masterClrMapping/>
  </p:clrMapOvr>
  <p:transition spd="slow" advClick="1">
    <p:wheel spokes="1"/>
  </p:transition>
  <p:timing/>
</p:sld>
</file>

<file path=ppt/slides/slide88.xml><?xml version="1.0" encoding="utf-8"?>
<p:sld xmlns:a="http://schemas.openxmlformats.org/drawingml/2006/main" xmlns:r="http://schemas.openxmlformats.org/officeDocument/2006/relationships" xmlns:p="http://schemas.openxmlformats.org/presentationml/2006/main" showMasterSp="1">
  <p:cSld>
    <p:spTree>
      <p:nvGrpSpPr>
        <p:cNvPr id="1170" name=""/>
        <p:cNvGrpSpPr/>
        <p:nvPr/>
      </p:nvGrpSpPr>
      <p:grpSpPr>
        <a:xfrm rot="0">
          <a:off x="0" y="0"/>
          <a:ext cx="0" cy="0"/>
          <a:chOff x="0" y="0"/>
          <a:chExt cx="0" cy="0"/>
        </a:xfrm>
      </p:grpSpPr>
      <p:sp>
        <p:nvSpPr>
          <p:cNvPr id="1048706" name=""/>
          <p:cNvSpPr/>
          <p:nvPr>
            <p:ph sz="full" idx="1"/>
          </p:nvPr>
        </p:nvSpPr>
        <p:spPr>
          <a:xfrm rot="0">
            <a:off x="457200" y="1143000"/>
            <a:ext cx="8229600" cy="4830762"/>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eaLnBrk="1" hangingPunct="1" latinLnBrk="1" lvl="0">
              <a:buFont typeface="Wingdings" pitchFamily="2" charset="2"/>
              <a:buChar char="Ø"/>
            </a:pPr>
            <a:r>
              <a:rPr altLang="en-US" lang="en-US"/>
              <a:t>Four persons: Nominated by the outgoing council to represent: General Nursing, Midwifery and Community Health Nursing.                                                                     </a:t>
            </a:r>
          </a:p>
          <a:p>
            <a:pPr eaLnBrk="1" hangingPunct="1" latinLnBrk="1" lvl="0">
              <a:buFont typeface="Wingdings" pitchFamily="2" charset="2"/>
              <a:buChar char="Ø"/>
            </a:pPr>
            <a:r>
              <a:rPr altLang="en-US" lang="en-US"/>
              <a:t> Eleven elected members: Who may be involved in clinical practice, nursing education and administration. They must be registered nurses as follows: 3 registered nurses, 3 midwives, 3 community health nurses and 2 psychiatric nurses.</a:t>
            </a:r>
          </a:p>
        </p:txBody>
      </p:sp>
    </p:spTree>
  </p:cSld>
  <p:clrMapOvr>
    <a:masterClrMapping/>
  </p:clrMapOvr>
  <p:transition spd="slow" advClick="1">
    <p:wheel spokes="1"/>
  </p:transition>
  <p:timing/>
</p:sld>
</file>

<file path=ppt/slides/slide880.xml><?xml version="1.0" encoding="utf-8"?>
<p:sld xmlns:a="http://schemas.openxmlformats.org/drawingml/2006/main" xmlns:r="http://schemas.openxmlformats.org/officeDocument/2006/relationships" xmlns:p="http://schemas.openxmlformats.org/presentationml/2006/main" showMasterSp="1">
  <p:cSld>
    <p:spTree>
      <p:nvGrpSpPr>
        <p:cNvPr id="1980" name=""/>
        <p:cNvGrpSpPr/>
        <p:nvPr/>
      </p:nvGrpSpPr>
      <p:grpSpPr>
        <a:xfrm rot="0">
          <a:off x="0" y="0"/>
          <a:ext cx="0" cy="0"/>
          <a:chOff x="0" y="0"/>
          <a:chExt cx="0" cy="0"/>
        </a:xfrm>
      </p:grpSpPr>
      <p:sp>
        <p:nvSpPr>
          <p:cNvPr id="1049766" name=""/>
          <p:cNvSpPr/>
          <p:nvPr>
            <p:ph sz="full" idx="1"/>
          </p:nvPr>
        </p:nvSpPr>
        <p:spPr>
          <a:xfrm rot="0">
            <a:off x="457200" y="609600"/>
            <a:ext cx="8229600" cy="57150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lang="en-US"/>
              <a:t>Hazards of O2 Administration</a:t>
            </a:r>
          </a:p>
          <a:p>
            <a:pPr indent="0" lvl="0" marL="0">
              <a:buNone/>
            </a:pPr>
            <a:r>
              <a:rPr altLang="en-US" lang="en-US"/>
              <a:t>O2 administration should be done with restrictions and patient be monitored closely  because O2 therapy can result to:</a:t>
            </a:r>
          </a:p>
          <a:p>
            <a:pPr indent="0" lvl="0" marL="0">
              <a:buNone/>
            </a:pPr>
            <a:r>
              <a:rPr altLang="en-US" b="1" i="1" lang="en-US"/>
              <a:t>1. Ventilation Suppression</a:t>
            </a:r>
          </a:p>
          <a:p>
            <a:pPr indent="0" lvl="0" marL="0">
              <a:buFont typeface="Wingdings" pitchFamily="2" charset="2"/>
              <a:buChar char="Ø"/>
            </a:pPr>
            <a:r>
              <a:rPr altLang="en-US" lang="en-US"/>
              <a:t>This is the cessation of breathing that results from suppression of respiratory system due to increased levels of O2 in blood. This happens in patients with pulmonary disease e.g. asthma</a:t>
            </a:r>
          </a:p>
          <a:p>
            <a:pPr indent="0" lvl="0" marL="0">
              <a:buFont typeface="Wingdings" pitchFamily="2" charset="2"/>
              <a:buChar char="Ø"/>
            </a:pPr>
            <a:r>
              <a:rPr altLang="en-US" lang="en-US"/>
              <a:t>The part of the brain that controls respiration detects amount of O2 in the blood and if high it stimulates respiration system to reduce breathing in terms of depth and rate</a:t>
            </a:r>
          </a:p>
          <a:p>
            <a:pPr indent="0" lvl="0" marL="0">
              <a:buFont typeface="Wingdings" pitchFamily="2" charset="2"/>
              <a:buChar char="Ø"/>
            </a:pPr>
            <a:endParaRPr altLang="en-US" lang="en-US"/>
          </a:p>
        </p:txBody>
      </p:sp>
    </p:spTree>
  </p:cSld>
  <p:clrMapOvr>
    <a:masterClrMapping/>
  </p:clrMapOvr>
  <p:transition spd="slow" advClick="1">
    <p:wheel spokes="1"/>
  </p:transition>
  <p:timing/>
</p:sld>
</file>

<file path=ppt/slides/slide881.xml><?xml version="1.0" encoding="utf-8"?>
<p:sld xmlns:a="http://schemas.openxmlformats.org/drawingml/2006/main" xmlns:r="http://schemas.openxmlformats.org/officeDocument/2006/relationships" xmlns:p="http://schemas.openxmlformats.org/presentationml/2006/main" showMasterSp="1">
  <p:cSld>
    <p:spTree>
      <p:nvGrpSpPr>
        <p:cNvPr id="1981" name=""/>
        <p:cNvGrpSpPr/>
        <p:nvPr/>
      </p:nvGrpSpPr>
      <p:grpSpPr>
        <a:xfrm rot="0">
          <a:off x="0" y="0"/>
          <a:ext cx="0" cy="0"/>
          <a:chOff x="0" y="0"/>
          <a:chExt cx="0" cy="0"/>
        </a:xfrm>
      </p:grpSpPr>
      <p:sp>
        <p:nvSpPr>
          <p:cNvPr id="1049767" name=""/>
          <p:cNvSpPr/>
          <p:nvPr>
            <p:ph sz="full" idx="1"/>
          </p:nvPr>
        </p:nvSpPr>
        <p:spPr>
          <a:xfrm rot="0">
            <a:off x="457200" y="838200"/>
            <a:ext cx="8229600" cy="54864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i="1" lang="en-US"/>
              <a:t>2. O2 Toxicity</a:t>
            </a:r>
          </a:p>
          <a:p>
            <a:pPr indent="0" lvl="0" marL="0">
              <a:buFont typeface="Wingdings" pitchFamily="2" charset="2"/>
              <a:buChar char="Ø"/>
            </a:pPr>
            <a:r>
              <a:rPr altLang="en-US" lang="en-US"/>
              <a:t>When administered at a high concentration for a long time i.e. more than 50% over 48 hours, it results in the production of O2 free radicals that are harmful to the cells </a:t>
            </a:r>
          </a:p>
          <a:p>
            <a:pPr indent="0" lvl="0" marL="0">
              <a:buFont typeface="Wingdings" pitchFamily="2" charset="2"/>
              <a:buChar char="Ø"/>
            </a:pPr>
            <a:r>
              <a:rPr altLang="en-US" lang="en-US"/>
              <a:t>Signs of toxicity include: Sternal discomfort; Paresthesia; Cyanosis; Restlessness; Fatigue </a:t>
            </a:r>
          </a:p>
          <a:p>
            <a:pPr indent="0" lvl="0" marL="0">
              <a:buNone/>
            </a:pPr>
            <a:endParaRPr altLang="en-US" lang="en-US"/>
          </a:p>
          <a:p>
            <a:pPr indent="0" lvl="0" marL="0">
              <a:buNone/>
            </a:pPr>
            <a:r>
              <a:rPr altLang="en-US" b="1" i="1" lang="en-US"/>
              <a:t>3. Fire</a:t>
            </a:r>
          </a:p>
          <a:p>
            <a:pPr indent="0" lvl="0" marL="0">
              <a:buFont typeface="Wingdings" pitchFamily="2" charset="2"/>
              <a:buChar char="Ø"/>
            </a:pPr>
            <a:endParaRPr altLang="en-US" lang="en-US"/>
          </a:p>
          <a:p>
            <a:pPr indent="0" lvl="0" marL="0">
              <a:buNone/>
            </a:pPr>
            <a:r>
              <a:rPr altLang="en-US" b="1" i="1" lang="en-US"/>
              <a:t>4. Infection</a:t>
            </a:r>
          </a:p>
          <a:p>
            <a:pPr indent="0" lvl="0" marL="0">
              <a:buFont typeface="Wingdings" pitchFamily="2" charset="2"/>
              <a:buChar char="Ø"/>
            </a:pPr>
            <a:endParaRPr altLang="en-US" lang="en-US"/>
          </a:p>
        </p:txBody>
      </p:sp>
    </p:spTree>
  </p:cSld>
  <p:clrMapOvr>
    <a:masterClrMapping/>
  </p:clrMapOvr>
  <p:transition spd="slow" advClick="1">
    <p:wheel spokes="1"/>
  </p:transition>
  <p:timing/>
</p:sld>
</file>

<file path=ppt/slides/slide882.xml><?xml version="1.0" encoding="utf-8"?>
<p:sld xmlns:a="http://schemas.openxmlformats.org/drawingml/2006/main" xmlns:r="http://schemas.openxmlformats.org/officeDocument/2006/relationships" xmlns:p="http://schemas.openxmlformats.org/presentationml/2006/main" showMasterSp="1">
  <p:cSld>
    <p:spTree>
      <p:nvGrpSpPr>
        <p:cNvPr id="1982" name=""/>
        <p:cNvGrpSpPr/>
        <p:nvPr/>
      </p:nvGrpSpPr>
      <p:grpSpPr>
        <a:xfrm rot="0">
          <a:off x="0" y="0"/>
          <a:ext cx="0" cy="0"/>
          <a:chOff x="0" y="0"/>
          <a:chExt cx="0" cy="0"/>
        </a:xfrm>
      </p:grpSpPr>
      <p:sp>
        <p:nvSpPr>
          <p:cNvPr id="1049768" name=""/>
          <p:cNvSpPr/>
          <p:nvPr>
            <p:ph sz="full" idx="1"/>
          </p:nvPr>
        </p:nvSpPr>
        <p:spPr>
          <a:xfrm rot="0">
            <a:off x="457200" y="990600"/>
            <a:ext cx="8229600" cy="53340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lang="en-US"/>
              <a:t>Precautions of O2 Therapy</a:t>
            </a:r>
          </a:p>
          <a:p>
            <a:pPr indent="0" lvl="0" marL="0">
              <a:buFont typeface="Wingdings" pitchFamily="2" charset="2"/>
              <a:buChar char="Ø"/>
            </a:pPr>
            <a:r>
              <a:rPr altLang="en-US" lang="en-US"/>
              <a:t>Warn patients against lighting matches and cigarettes and ensure patient has no matches</a:t>
            </a:r>
          </a:p>
          <a:p>
            <a:pPr indent="0" lvl="0" marL="0">
              <a:buFont typeface="Wingdings" pitchFamily="2" charset="2"/>
              <a:buChar char="Ø"/>
            </a:pPr>
            <a:r>
              <a:rPr altLang="en-US" lang="en-US"/>
              <a:t>Ensure there is a warning near the bed or the rooms</a:t>
            </a:r>
          </a:p>
          <a:p>
            <a:pPr indent="0" lvl="0" marL="0">
              <a:buFont typeface="Wingdings" pitchFamily="2" charset="2"/>
              <a:buChar char="Ø"/>
            </a:pPr>
            <a:r>
              <a:rPr altLang="en-US" lang="en-US"/>
              <a:t>Never use oil on O2 apparatus, they can light in presence of O2</a:t>
            </a:r>
          </a:p>
          <a:p>
            <a:pPr indent="0" lvl="0" marL="0">
              <a:buFont typeface="Wingdings" pitchFamily="2" charset="2"/>
              <a:buChar char="Ø"/>
            </a:pPr>
            <a:r>
              <a:rPr altLang="en-US" lang="en-US"/>
              <a:t>Always turn O2 on before applying mask to the patient</a:t>
            </a:r>
          </a:p>
          <a:p>
            <a:pPr indent="0" lvl="0" marL="0">
              <a:buFont typeface="Wingdings" pitchFamily="2" charset="2"/>
              <a:buChar char="Ø"/>
            </a:pPr>
            <a:r>
              <a:rPr altLang="en-US" lang="en-US"/>
              <a:t>Gain patient’s co – operation and instruct him/her not to move the tubes or equipment</a:t>
            </a:r>
          </a:p>
          <a:p>
            <a:pPr indent="0" lvl="0" marL="0">
              <a:buFont typeface="Wingdings" pitchFamily="2" charset="2"/>
              <a:buChar char="Ø"/>
            </a:pPr>
            <a:endParaRPr altLang="en-US" lang="en-US"/>
          </a:p>
        </p:txBody>
      </p:sp>
    </p:spTree>
  </p:cSld>
  <p:clrMapOvr>
    <a:masterClrMapping/>
  </p:clrMapOvr>
  <p:transition spd="slow" advClick="1">
    <p:wheel spokes="1"/>
  </p:transition>
  <p:timing/>
</p:sld>
</file>

<file path=ppt/slides/slide883.xml><?xml version="1.0" encoding="utf-8"?>
<p:sld xmlns:a="http://schemas.openxmlformats.org/drawingml/2006/main" xmlns:r="http://schemas.openxmlformats.org/officeDocument/2006/relationships" xmlns:p="http://schemas.openxmlformats.org/presentationml/2006/main" showMasterSp="1">
  <p:cSld>
    <p:spTree>
      <p:nvGrpSpPr>
        <p:cNvPr id="1983" name=""/>
        <p:cNvGrpSpPr/>
        <p:nvPr/>
      </p:nvGrpSpPr>
      <p:grpSpPr>
        <a:xfrm rot="0">
          <a:off x="0" y="0"/>
          <a:ext cx="0" cy="0"/>
          <a:chOff x="0" y="0"/>
          <a:chExt cx="0" cy="0"/>
        </a:xfrm>
      </p:grpSpPr>
      <p:sp>
        <p:nvSpPr>
          <p:cNvPr id="1049769" name=""/>
          <p:cNvSpPr/>
          <p:nvPr>
            <p:ph sz="full" idx="1"/>
          </p:nvPr>
        </p:nvSpPr>
        <p:spPr>
          <a:xfrm rot="0">
            <a:off x="457200" y="1219200"/>
            <a:ext cx="8229600" cy="51054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lvl="0">
              <a:buFont typeface="Wingdings" pitchFamily="2" charset="2"/>
              <a:buChar char="Ø"/>
            </a:pPr>
            <a:r>
              <a:rPr altLang="en-US" lang="en-US"/>
              <a:t>Ensure patient is comfortable: linen is not wet, patient is not hungry, patient is warm. These help minimize O2 need</a:t>
            </a:r>
          </a:p>
          <a:p>
            <a:pPr lvl="0">
              <a:buFont typeface="Wingdings" pitchFamily="2" charset="2"/>
              <a:buChar char="Ø"/>
            </a:pPr>
            <a:r>
              <a:rPr altLang="en-US" lang="en-US"/>
              <a:t>Assess and monitor the effect of O2 to the patient. This will help in early detection of any complications in case they arise</a:t>
            </a:r>
          </a:p>
          <a:p>
            <a:pPr lvl="0">
              <a:buFont typeface="Wingdings" pitchFamily="2" charset="2"/>
              <a:buChar char="Ø"/>
            </a:pPr>
            <a:r>
              <a:rPr altLang="en-US" lang="en-US"/>
              <a:t>Ensure patient can move in bed to prevent complications e.g. bed sores and thrombus formation. However instruct them not to hyperactivity as this increase O2 demand</a:t>
            </a:r>
          </a:p>
          <a:p>
            <a:pPr lvl="0">
              <a:buNone/>
            </a:pPr>
            <a:endParaRPr altLang="en-US" lang="en-US"/>
          </a:p>
        </p:txBody>
      </p:sp>
    </p:spTree>
  </p:cSld>
  <p:clrMapOvr>
    <a:masterClrMapping/>
  </p:clrMapOvr>
  <p:transition spd="slow" advClick="1">
    <p:wheel spokes="1"/>
  </p:transition>
  <p:timing/>
</p:sld>
</file>

<file path=ppt/slides/slide884.xml><?xml version="1.0" encoding="utf-8"?>
<p:sld xmlns:a="http://schemas.openxmlformats.org/drawingml/2006/main" xmlns:r="http://schemas.openxmlformats.org/officeDocument/2006/relationships" xmlns:p="http://schemas.openxmlformats.org/presentationml/2006/main" showMasterSp="1">
  <p:cSld>
    <p:spTree>
      <p:nvGrpSpPr>
        <p:cNvPr id="1984" name=""/>
        <p:cNvGrpSpPr/>
        <p:nvPr/>
      </p:nvGrpSpPr>
      <p:grpSpPr>
        <a:xfrm rot="0">
          <a:off x="0" y="0"/>
          <a:ext cx="0" cy="0"/>
          <a:chOff x="0" y="0"/>
          <a:chExt cx="0" cy="0"/>
        </a:xfrm>
      </p:grpSpPr>
      <p:sp>
        <p:nvSpPr>
          <p:cNvPr id="1049770" name=""/>
          <p:cNvSpPr/>
          <p:nvPr>
            <p:ph sz="full" idx="1"/>
          </p:nvPr>
        </p:nvSpPr>
        <p:spPr>
          <a:xfrm rot="0">
            <a:off x="457200" y="914400"/>
            <a:ext cx="8229600" cy="54102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algn="ctr" indent="0" lvl="0" marL="0">
              <a:buNone/>
            </a:pPr>
            <a:r>
              <a:rPr altLang="en-US" b="1" lang="en-US"/>
              <a:t>Procedure for O2 Administration</a:t>
            </a:r>
          </a:p>
          <a:p>
            <a:pPr indent="0" lvl="0" marL="0">
              <a:buNone/>
            </a:pPr>
            <a:r>
              <a:rPr altLang="en-US" b="1" lang="en-US"/>
              <a:t>Requirements</a:t>
            </a:r>
          </a:p>
          <a:p>
            <a:pPr indent="0" lvl="0" marL="0">
              <a:buFont typeface="Wingdings" pitchFamily="2" charset="2"/>
              <a:buChar char="Ø"/>
            </a:pPr>
            <a:r>
              <a:rPr altLang="en-US" lang="en-US"/>
              <a:t>O2 cylinder</a:t>
            </a:r>
          </a:p>
          <a:p>
            <a:pPr indent="0" lvl="0" marL="0">
              <a:buFont typeface="Wingdings" pitchFamily="2" charset="2"/>
              <a:buChar char="Ø"/>
            </a:pPr>
            <a:r>
              <a:rPr altLang="en-US" lang="en-US"/>
              <a:t>O2 Tubing</a:t>
            </a:r>
          </a:p>
          <a:p>
            <a:pPr indent="0" lvl="0" marL="0">
              <a:buFont typeface="Wingdings" pitchFamily="2" charset="2"/>
              <a:buChar char="Ø"/>
            </a:pPr>
            <a:r>
              <a:rPr altLang="en-US" lang="en-US"/>
              <a:t>Flowmetre or gauge</a:t>
            </a:r>
          </a:p>
          <a:p>
            <a:pPr indent="0" lvl="0" marL="0">
              <a:buFont typeface="Wingdings" pitchFamily="2" charset="2"/>
              <a:buChar char="Ø"/>
            </a:pPr>
            <a:r>
              <a:rPr altLang="en-US" lang="en-US"/>
              <a:t>Humidified and distilled O2</a:t>
            </a:r>
          </a:p>
          <a:p>
            <a:pPr indent="0" lvl="0" marL="0">
              <a:buFont typeface="Wingdings" pitchFamily="2" charset="2"/>
              <a:buChar char="Ø"/>
            </a:pPr>
            <a:r>
              <a:rPr altLang="en-US" lang="en-US"/>
              <a:t>O2 mask/nasal prongs</a:t>
            </a:r>
          </a:p>
          <a:p>
            <a:pPr indent="0" lvl="0" marL="0">
              <a:buFont typeface="Wingdings" pitchFamily="2" charset="2"/>
              <a:buChar char="Ø"/>
            </a:pPr>
            <a:r>
              <a:rPr altLang="en-US" lang="en-US"/>
              <a:t>Face mask with a breathing bag</a:t>
            </a:r>
          </a:p>
          <a:p>
            <a:pPr indent="0" lvl="0" marL="0">
              <a:buFont typeface="Wingdings" pitchFamily="2" charset="2"/>
              <a:buChar char="Ø"/>
            </a:pPr>
            <a:r>
              <a:rPr altLang="en-US" lang="en-US"/>
              <a:t>Pulse oximeter</a:t>
            </a:r>
          </a:p>
          <a:p>
            <a:pPr indent="0" lvl="0" marL="0">
              <a:buFont typeface="Wingdings" pitchFamily="2" charset="2"/>
              <a:buChar char="Ø"/>
            </a:pPr>
            <a:r>
              <a:rPr altLang="en-US" lang="en-US"/>
              <a:t>O2 stand</a:t>
            </a:r>
          </a:p>
          <a:p>
            <a:pPr indent="0" lvl="0" marL="0">
              <a:buFont typeface="Wingdings" pitchFamily="2" charset="2"/>
              <a:buChar char="Ø"/>
            </a:pPr>
            <a:r>
              <a:rPr altLang="en-US" lang="en-US"/>
              <a:t>Emergency/resuscitation tray</a:t>
            </a:r>
          </a:p>
          <a:p>
            <a:pPr indent="0" lvl="0" marL="0">
              <a:buFont typeface="Wingdings" pitchFamily="2" charset="2"/>
              <a:buChar char="Ø"/>
            </a:pPr>
            <a:endParaRPr altLang="en-US" lang="en-US"/>
          </a:p>
        </p:txBody>
      </p:sp>
    </p:spTree>
  </p:cSld>
  <p:clrMapOvr>
    <a:masterClrMapping/>
  </p:clrMapOvr>
  <p:transition spd="slow" advClick="1">
    <p:wheel spokes="1"/>
  </p:transition>
  <p:timing/>
</p:sld>
</file>

<file path=ppt/slides/slide885.xml><?xml version="1.0" encoding="utf-8"?>
<p:sld xmlns:a="http://schemas.openxmlformats.org/drawingml/2006/main" xmlns:r="http://schemas.openxmlformats.org/officeDocument/2006/relationships" xmlns:p="http://schemas.openxmlformats.org/presentationml/2006/main" showMasterSp="1">
  <p:cSld>
    <p:spTree>
      <p:nvGrpSpPr>
        <p:cNvPr id="1985" name=""/>
        <p:cNvGrpSpPr/>
        <p:nvPr/>
      </p:nvGrpSpPr>
      <p:grpSpPr>
        <a:xfrm rot="0">
          <a:off x="0" y="0"/>
          <a:ext cx="0" cy="0"/>
          <a:chOff x="0" y="0"/>
          <a:chExt cx="0" cy="0"/>
        </a:xfrm>
      </p:grpSpPr>
      <p:sp>
        <p:nvSpPr>
          <p:cNvPr id="1049771" name=""/>
          <p:cNvSpPr/>
          <p:nvPr>
            <p:ph sz="full" idx="1"/>
          </p:nvPr>
        </p:nvSpPr>
        <p:spPr>
          <a:xfrm rot="0">
            <a:off x="457200" y="457200"/>
            <a:ext cx="8229600" cy="58674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lang="en-US"/>
              <a:t>Steps</a:t>
            </a:r>
          </a:p>
          <a:p>
            <a:pPr indent="0" lvl="0" marL="0">
              <a:buFont typeface="Wingdings" pitchFamily="2" charset="2"/>
              <a:buChar char="Ø"/>
            </a:pPr>
            <a:r>
              <a:rPr altLang="en-US" lang="en-US"/>
              <a:t>Wash hands and explain the procedure to the patient</a:t>
            </a:r>
          </a:p>
          <a:p>
            <a:pPr indent="0" lvl="0" marL="0">
              <a:buFont typeface="Wingdings" pitchFamily="2" charset="2"/>
              <a:buChar char="Ø"/>
            </a:pPr>
            <a:r>
              <a:rPr altLang="en-US" lang="en-US"/>
              <a:t>Assemble the equipment and connect the various gadgets</a:t>
            </a:r>
          </a:p>
          <a:p>
            <a:pPr indent="0" lvl="0" marL="0">
              <a:buFont typeface="Wingdings" pitchFamily="2" charset="2"/>
              <a:buChar char="Ø"/>
            </a:pPr>
            <a:r>
              <a:rPr altLang="en-US" lang="en-US"/>
              <a:t>Correctly position the O2 delivery device and secure it in place properly</a:t>
            </a:r>
          </a:p>
          <a:p>
            <a:pPr indent="0" lvl="0" marL="0">
              <a:buFont typeface="Wingdings" pitchFamily="2" charset="2"/>
              <a:buChar char="Ø"/>
            </a:pPr>
            <a:r>
              <a:rPr altLang="en-US" lang="en-US"/>
              <a:t>Open the cylinder and start O2 flowing and close flowmetre</a:t>
            </a:r>
          </a:p>
          <a:p>
            <a:pPr indent="0" lvl="0" marL="0">
              <a:buFont typeface="Wingdings" pitchFamily="2" charset="2"/>
              <a:buChar char="Ø"/>
            </a:pPr>
            <a:r>
              <a:rPr altLang="en-US" lang="en-US"/>
              <a:t>Regulate O2 flow as required connect it to the patient and connect patient to a pulse oximeter</a:t>
            </a:r>
          </a:p>
          <a:p>
            <a:pPr indent="0" lvl="0" marL="0">
              <a:buFont typeface="Wingdings" pitchFamily="2" charset="2"/>
              <a:buChar char="Ø"/>
            </a:pPr>
            <a:r>
              <a:rPr altLang="en-US" lang="en-US"/>
              <a:t>Encourage patient to breath normally (where possible) and leave patient comfortable</a:t>
            </a:r>
          </a:p>
          <a:p>
            <a:pPr indent="0" lvl="0" marL="0">
              <a:buFont typeface="Wingdings" pitchFamily="2" charset="2"/>
              <a:buChar char="Ø"/>
            </a:pPr>
            <a:r>
              <a:rPr altLang="en-US" lang="en-US"/>
              <a:t>Clear the environment and record</a:t>
            </a:r>
          </a:p>
          <a:p>
            <a:pPr indent="0" lvl="0" marL="0">
              <a:buFont typeface="Wingdings" pitchFamily="2" charset="2"/>
              <a:buChar char="Ø"/>
            </a:pPr>
            <a:endParaRPr altLang="en-US" lang="en-US"/>
          </a:p>
        </p:txBody>
      </p:sp>
    </p:spTree>
  </p:cSld>
  <p:clrMapOvr>
    <a:masterClrMapping/>
  </p:clrMapOvr>
  <p:transition spd="slow" advClick="1">
    <p:wheel spokes="1"/>
  </p:transition>
  <p:timing/>
</p:sld>
</file>

<file path=ppt/slides/slide886.xml><?xml version="1.0" encoding="utf-8"?>
<p:sld xmlns:a="http://schemas.openxmlformats.org/drawingml/2006/main" xmlns:r="http://schemas.openxmlformats.org/officeDocument/2006/relationships" xmlns:p="http://schemas.openxmlformats.org/presentationml/2006/main" showMasterSp="1">
  <p:cSld>
    <p:spTree>
      <p:nvGrpSpPr>
        <p:cNvPr id="1986" name=""/>
        <p:cNvGrpSpPr/>
        <p:nvPr/>
      </p:nvGrpSpPr>
      <p:grpSpPr>
        <a:xfrm rot="0">
          <a:off x="0" y="0"/>
          <a:ext cx="0" cy="0"/>
          <a:chOff x="0" y="0"/>
          <a:chExt cx="0" cy="0"/>
        </a:xfrm>
      </p:grpSpPr>
      <p:pic>
        <p:nvPicPr>
          <p:cNvPr id="2097237" name=""/>
          <p:cNvPicPr>
            <a:picLocks/>
          </p:cNvPicPr>
          <p:nvPr>
            <p:ph type="title" sz="full" idx="0"/>
          </p:nvPr>
        </p:nvPicPr>
        <p:blipFill>
          <a:blip xmlns:r="http://schemas.openxmlformats.org/officeDocument/2006/relationships" r:embed="rId1"/>
          <a:srcRect l="0" t="0" r="0" b="0"/>
          <a:stretch>
            <a:fillRect/>
          </a:stretch>
        </p:blipFill>
        <p:spPr>
          <a:xfrm rot="0">
            <a:off x="530225" y="2109787"/>
            <a:ext cx="7785100" cy="1157287"/>
          </a:xfrm>
          <a:prstGeom prst="rect"/>
          <a:noFill/>
          <a:ln>
            <a:noFill/>
          </a:ln>
        </p:spPr>
      </p:pic>
    </p:spTree>
  </p:cSld>
  <p:clrMapOvr>
    <a:masterClrMapping/>
  </p:clrMapOvr>
  <p:transition spd="slow" advClick="1">
    <p:wheel spokes="1"/>
  </p:transition>
  <p:timing/>
</p:sld>
</file>

<file path=ppt/slides/slide887.xml><?xml version="1.0" encoding="utf-8"?>
<p:sld xmlns:a="http://schemas.openxmlformats.org/drawingml/2006/main" xmlns:r="http://schemas.openxmlformats.org/officeDocument/2006/relationships" xmlns:p="http://schemas.openxmlformats.org/presentationml/2006/main" showMasterSp="1">
  <p:cSld>
    <p:spTree>
      <p:nvGrpSpPr>
        <p:cNvPr id="1987" name=""/>
        <p:cNvGrpSpPr/>
        <p:nvPr/>
      </p:nvGrpSpPr>
      <p:grpSpPr>
        <a:xfrm rot="0">
          <a:off x="0" y="0"/>
          <a:ext cx="0" cy="0"/>
          <a:chOff x="0" y="0"/>
          <a:chExt cx="0" cy="0"/>
        </a:xfrm>
      </p:grpSpPr>
      <p:sp>
        <p:nvSpPr>
          <p:cNvPr id="1049772" name=""/>
          <p:cNvSpPr/>
          <p:nvPr>
            <p:ph sz="full" idx="1"/>
          </p:nvPr>
        </p:nvSpPr>
        <p:spPr>
          <a:xfrm rot="0">
            <a:off x="457200" y="838200"/>
            <a:ext cx="8229600" cy="54864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lang="en-US"/>
              <a:t>Surgery is an art and science of treating disease and disorders by operation and instrumentation.</a:t>
            </a:r>
          </a:p>
          <a:p>
            <a:pPr indent="0" lvl="0" marL="0">
              <a:buNone/>
            </a:pPr>
            <a:endParaRPr altLang="en-US" lang="en-US"/>
          </a:p>
          <a:p>
            <a:pPr algn="ctr" indent="0" lvl="0" marL="0">
              <a:buNone/>
            </a:pPr>
            <a:r>
              <a:rPr altLang="en-US" b="1" lang="en-US"/>
              <a:t>CLASSIFICATION OF SURGERIES</a:t>
            </a:r>
          </a:p>
          <a:p>
            <a:pPr indent="0" lvl="0" marL="0">
              <a:buNone/>
            </a:pPr>
            <a:r>
              <a:rPr altLang="en-US" b="1" lang="en-US"/>
              <a:t>1. According to Risks Involved</a:t>
            </a:r>
          </a:p>
          <a:p>
            <a:pPr indent="0" lvl="0" marL="0">
              <a:buNone/>
            </a:pPr>
            <a:r>
              <a:rPr altLang="en-US" b="1" i="1" lang="en-US"/>
              <a:t>a) Major Surgery</a:t>
            </a:r>
          </a:p>
          <a:p>
            <a:pPr indent="0" lvl="0" marL="0">
              <a:buNone/>
            </a:pPr>
            <a:r>
              <a:rPr altLang="en-US" lang="en-US"/>
              <a:t>It is an operation that has any of the following characteristics:</a:t>
            </a:r>
          </a:p>
          <a:p>
            <a:pPr indent="0" lvl="0" marL="0">
              <a:buFont typeface="Wingdings" pitchFamily="2" charset="2"/>
              <a:buChar char="Ø"/>
            </a:pPr>
            <a:r>
              <a:rPr altLang="en-US" lang="en-US"/>
              <a:t>Alteration of extensive body parts</a:t>
            </a:r>
          </a:p>
          <a:p>
            <a:pPr indent="0" lvl="0" marL="0">
              <a:buFont typeface="Wingdings" pitchFamily="2" charset="2"/>
              <a:buChar char="Ø"/>
            </a:pPr>
            <a:r>
              <a:rPr altLang="en-US" lang="en-US"/>
              <a:t>Poses a great risk to life e.g. one that involves a vital organ</a:t>
            </a:r>
          </a:p>
          <a:p>
            <a:pPr indent="0" lvl="0" marL="0">
              <a:buFont typeface="Wingdings" pitchFamily="2" charset="2"/>
              <a:buChar char="Ø"/>
            </a:pPr>
            <a:endParaRPr altLang="en-US" lang="en-US"/>
          </a:p>
        </p:txBody>
      </p:sp>
    </p:spTree>
  </p:cSld>
  <p:clrMapOvr>
    <a:masterClrMapping/>
  </p:clrMapOvr>
  <p:transition spd="slow" advClick="1">
    <p:wheel spokes="1"/>
  </p:transition>
  <p:timing/>
</p:sld>
</file>

<file path=ppt/slides/slide888.xml><?xml version="1.0" encoding="utf-8"?>
<p:sld xmlns:a="http://schemas.openxmlformats.org/drawingml/2006/main" xmlns:r="http://schemas.openxmlformats.org/officeDocument/2006/relationships" xmlns:p="http://schemas.openxmlformats.org/presentationml/2006/main" showMasterSp="1">
  <p:cSld>
    <p:spTree>
      <p:nvGrpSpPr>
        <p:cNvPr id="1988" name=""/>
        <p:cNvGrpSpPr/>
        <p:nvPr/>
      </p:nvGrpSpPr>
      <p:grpSpPr>
        <a:xfrm rot="0">
          <a:off x="0" y="0"/>
          <a:ext cx="0" cy="0"/>
          <a:chOff x="0" y="0"/>
          <a:chExt cx="0" cy="0"/>
        </a:xfrm>
      </p:grpSpPr>
      <p:sp>
        <p:nvSpPr>
          <p:cNvPr id="1049773" name=""/>
          <p:cNvSpPr/>
          <p:nvPr>
            <p:ph sz="full" idx="1"/>
          </p:nvPr>
        </p:nvSpPr>
        <p:spPr>
          <a:xfrm rot="0">
            <a:off x="457200" y="1066800"/>
            <a:ext cx="8229600" cy="52578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i="1" lang="en-US"/>
              <a:t>b)Minor Surgery</a:t>
            </a:r>
          </a:p>
          <a:p>
            <a:pPr indent="0" lvl="0" marL="0">
              <a:buFont typeface="Wingdings" pitchFamily="2" charset="2"/>
              <a:buChar char="Ø"/>
            </a:pPr>
            <a:r>
              <a:rPr altLang="en-US" lang="en-US"/>
              <a:t>Operation that poses less risk to life, doesn’t involve a vital organ</a:t>
            </a:r>
          </a:p>
          <a:p>
            <a:pPr indent="0" lvl="0" marL="0">
              <a:buFont typeface="Wingdings" pitchFamily="2" charset="2"/>
              <a:buChar char="Ø"/>
            </a:pPr>
            <a:r>
              <a:rPr altLang="en-US" lang="en-US"/>
              <a:t>Can be done under local anesthesia e.g. circumcision</a:t>
            </a:r>
          </a:p>
          <a:p>
            <a:pPr indent="0" lvl="0" marL="0">
              <a:buFont typeface="Wingdings" pitchFamily="2" charset="2"/>
              <a:buChar char="Ø"/>
            </a:pPr>
            <a:endParaRPr altLang="en-US" lang="en-US"/>
          </a:p>
          <a:p>
            <a:pPr indent="0" lvl="0" marL="0">
              <a:buNone/>
            </a:pPr>
            <a:r>
              <a:rPr altLang="en-US" b="1" lang="en-US"/>
              <a:t>2. According to Agency</a:t>
            </a:r>
          </a:p>
          <a:p>
            <a:pPr indent="0" lvl="0" marL="0">
              <a:buNone/>
            </a:pPr>
            <a:r>
              <a:rPr altLang="en-US" b="1" i="1" lang="en-US"/>
              <a:t>a) Emergent Surgery</a:t>
            </a:r>
          </a:p>
          <a:p>
            <a:pPr indent="0" lvl="0" marL="0">
              <a:buFont typeface="Wingdings" pitchFamily="2" charset="2"/>
              <a:buChar char="Ø"/>
            </a:pPr>
            <a:r>
              <a:rPr altLang="en-US" lang="en-US"/>
              <a:t>Operations that must be done immediately to save life.</a:t>
            </a:r>
          </a:p>
          <a:p>
            <a:pPr indent="0" lvl="0" marL="0">
              <a:buFont typeface="Wingdings" pitchFamily="2" charset="2"/>
              <a:buChar char="Ø"/>
            </a:pPr>
            <a:r>
              <a:rPr altLang="en-US" lang="en-US"/>
              <a:t>Delay can lead to loss of life or body function e.g. intestinal obstruction, cord prolapse</a:t>
            </a:r>
          </a:p>
          <a:p>
            <a:pPr indent="0" lvl="0" marL="0">
              <a:buFont typeface="Wingdings" pitchFamily="2" charset="2"/>
              <a:buChar char="Ø"/>
            </a:pPr>
            <a:endParaRPr altLang="en-US" lang="en-US"/>
          </a:p>
        </p:txBody>
      </p:sp>
    </p:spTree>
  </p:cSld>
  <p:clrMapOvr>
    <a:masterClrMapping/>
  </p:clrMapOvr>
  <p:transition spd="slow" advClick="1">
    <p:wheel spokes="1"/>
  </p:transition>
  <p:timing/>
</p:sld>
</file>

<file path=ppt/slides/slide889.xml><?xml version="1.0" encoding="utf-8"?>
<p:sld xmlns:a="http://schemas.openxmlformats.org/drawingml/2006/main" xmlns:r="http://schemas.openxmlformats.org/officeDocument/2006/relationships" xmlns:p="http://schemas.openxmlformats.org/presentationml/2006/main" showMasterSp="1">
  <p:cSld>
    <p:spTree>
      <p:nvGrpSpPr>
        <p:cNvPr id="1989" name=""/>
        <p:cNvGrpSpPr/>
        <p:nvPr/>
      </p:nvGrpSpPr>
      <p:grpSpPr>
        <a:xfrm rot="0">
          <a:off x="0" y="0"/>
          <a:ext cx="0" cy="0"/>
          <a:chOff x="0" y="0"/>
          <a:chExt cx="0" cy="0"/>
        </a:xfrm>
      </p:grpSpPr>
      <p:sp>
        <p:nvSpPr>
          <p:cNvPr id="1049774" name=""/>
          <p:cNvSpPr/>
          <p:nvPr>
            <p:ph sz="full" idx="1"/>
          </p:nvPr>
        </p:nvSpPr>
        <p:spPr>
          <a:xfrm rot="0">
            <a:off x="457200" y="990600"/>
            <a:ext cx="8229600" cy="53340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i="1" lang="en-US"/>
              <a:t>b) Urgent Surgery</a:t>
            </a:r>
          </a:p>
          <a:p>
            <a:pPr indent="0" lvl="0" marL="0">
              <a:buFont typeface="Wingdings" pitchFamily="2" charset="2"/>
              <a:buChar char="Ø"/>
            </a:pPr>
            <a:r>
              <a:rPr altLang="en-US" lang="en-US"/>
              <a:t>Essential operations that can be delayed for 1 – 2 days without causing harm to the patient</a:t>
            </a:r>
          </a:p>
          <a:p>
            <a:pPr indent="0" lvl="0" marL="0">
              <a:buNone/>
            </a:pPr>
            <a:endParaRPr altLang="en-US" lang="en-US"/>
          </a:p>
          <a:p>
            <a:pPr indent="0" lvl="0" marL="0">
              <a:buNone/>
            </a:pPr>
            <a:r>
              <a:rPr altLang="en-US" b="1" i="1" lang="en-US"/>
              <a:t>c) Elective Surgery</a:t>
            </a:r>
          </a:p>
          <a:p>
            <a:pPr indent="0" lvl="0" marL="0">
              <a:buFont typeface="Wingdings" pitchFamily="2" charset="2"/>
              <a:buChar char="Ø"/>
            </a:pPr>
            <a:r>
              <a:rPr altLang="en-US" lang="en-US"/>
              <a:t>They are pre – planned by the doctor and the patient and are performed on patient’s choice</a:t>
            </a:r>
          </a:p>
          <a:p>
            <a:pPr indent="0" lvl="0" marL="0">
              <a:buFont typeface="Wingdings" pitchFamily="2" charset="2"/>
              <a:buChar char="Ø"/>
            </a:pPr>
            <a:r>
              <a:rPr altLang="en-US" lang="en-US"/>
              <a:t>Their delay can’t cause harm to the patient</a:t>
            </a:r>
          </a:p>
          <a:p>
            <a:pPr indent="0" lvl="0" marL="0">
              <a:buFont typeface="Wingdings" pitchFamily="2" charset="2"/>
              <a:buChar char="Ø"/>
            </a:pPr>
            <a:r>
              <a:rPr altLang="en-US" lang="en-US"/>
              <a:t>They can be optional where the operation is not essential e.g. cosmetic surgery</a:t>
            </a:r>
          </a:p>
          <a:p>
            <a:pPr indent="0" lvl="0" marL="0">
              <a:buFont typeface="Wingdings" pitchFamily="2" charset="2"/>
              <a:buChar char="Ø"/>
            </a:pPr>
            <a:endParaRPr altLang="en-US" lang="en-US"/>
          </a:p>
        </p:txBody>
      </p:sp>
    </p:spTree>
  </p:cSld>
  <p:clrMapOvr>
    <a:masterClrMapping/>
  </p:clrMapOvr>
  <p:transition spd="slow" advClick="1">
    <p:wheel spokes="1"/>
  </p:transition>
  <p:timing/>
</p:sld>
</file>

<file path=ppt/slides/slide89.xml><?xml version="1.0" encoding="utf-8"?>
<p:sld xmlns:a="http://schemas.openxmlformats.org/drawingml/2006/main" xmlns:r="http://schemas.openxmlformats.org/officeDocument/2006/relationships" xmlns:p="http://schemas.openxmlformats.org/presentationml/2006/main" showMasterSp="1">
  <p:cSld>
    <p:spTree>
      <p:nvGrpSpPr>
        <p:cNvPr id="1171" name=""/>
        <p:cNvGrpSpPr/>
        <p:nvPr/>
      </p:nvGrpSpPr>
      <p:grpSpPr>
        <a:xfrm rot="0">
          <a:off x="0" y="0"/>
          <a:ext cx="0" cy="0"/>
          <a:chOff x="0" y="0"/>
          <a:chExt cx="0" cy="0"/>
        </a:xfrm>
      </p:grpSpPr>
      <p:sp>
        <p:nvSpPr>
          <p:cNvPr id="1048707" name=""/>
          <p:cNvSpPr/>
          <p:nvPr>
            <p:ph sz="full" idx="1"/>
          </p:nvPr>
        </p:nvSpPr>
        <p:spPr>
          <a:xfrm rot="0">
            <a:off x="457200" y="990600"/>
            <a:ext cx="8229600" cy="5135562"/>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eaLnBrk="1" hangingPunct="1" indent="0" latinLnBrk="1" lvl="0" marL="0">
              <a:buClr>
                <a:srgbClr val="DE6C36"/>
              </a:buClr>
              <a:buFont typeface="Arial" pitchFamily="0" charset="0"/>
              <a:buNone/>
            </a:pPr>
            <a:r>
              <a:rPr altLang="en-US" b="1" lang="en-US"/>
              <a:t>Functions of NCK</a:t>
            </a:r>
          </a:p>
          <a:p>
            <a:pPr eaLnBrk="1" hangingPunct="1" indent="0" latinLnBrk="1" lvl="0" marL="0">
              <a:buClr>
                <a:srgbClr val="DE6C36"/>
              </a:buClr>
              <a:buFont typeface="Wingdings" pitchFamily="2" charset="2"/>
              <a:buChar char="Ø"/>
            </a:pPr>
            <a:r>
              <a:rPr altLang="en-US" lang="en-US"/>
              <a:t>Establishing and improving of all branches of the nursing profession in all their aspects and to safeguard the interest of all nurses</a:t>
            </a:r>
          </a:p>
          <a:p>
            <a:pPr eaLnBrk="1" hangingPunct="1" indent="0" latinLnBrk="1" lvl="0" marL="0">
              <a:buClr>
                <a:srgbClr val="DE6C36"/>
              </a:buClr>
              <a:buFont typeface="Wingdings" pitchFamily="2" charset="2"/>
              <a:buChar char="Ø"/>
            </a:pPr>
            <a:r>
              <a:rPr altLang="en-US" lang="en-US"/>
              <a:t>Establishing and improving the standards of professional nursing and of health care within the community</a:t>
            </a:r>
          </a:p>
          <a:p>
            <a:pPr eaLnBrk="1" hangingPunct="1" indent="0" latinLnBrk="1" lvl="0" marL="0">
              <a:buClr>
                <a:srgbClr val="DE6C36"/>
              </a:buClr>
              <a:buFont typeface="Wingdings" pitchFamily="2" charset="2"/>
              <a:buChar char="Ø"/>
            </a:pPr>
            <a:r>
              <a:rPr altLang="en-US" lang="en-US"/>
              <a:t>Prescribing and regulating syllabuses of instruction and courses of training for persons seeking registration or enrolment under the Act</a:t>
            </a:r>
          </a:p>
        </p:txBody>
      </p:sp>
    </p:spTree>
  </p:cSld>
  <p:clrMapOvr>
    <a:masterClrMapping/>
  </p:clrMapOvr>
  <p:transition spd="slow" advClick="1">
    <p:wheel spokes="1"/>
  </p:transition>
  <p:timing/>
</p:sld>
</file>

<file path=ppt/slides/slide890.xml><?xml version="1.0" encoding="utf-8"?>
<p:sld xmlns:a="http://schemas.openxmlformats.org/drawingml/2006/main" xmlns:r="http://schemas.openxmlformats.org/officeDocument/2006/relationships" xmlns:p="http://schemas.openxmlformats.org/presentationml/2006/main" showMasterSp="1">
  <p:cSld>
    <p:spTree>
      <p:nvGrpSpPr>
        <p:cNvPr id="1990" name=""/>
        <p:cNvGrpSpPr/>
        <p:nvPr/>
      </p:nvGrpSpPr>
      <p:grpSpPr>
        <a:xfrm rot="0">
          <a:off x="0" y="0"/>
          <a:ext cx="0" cy="0"/>
          <a:chOff x="0" y="0"/>
          <a:chExt cx="0" cy="0"/>
        </a:xfrm>
      </p:grpSpPr>
      <p:sp>
        <p:nvSpPr>
          <p:cNvPr id="1049775" name=""/>
          <p:cNvSpPr/>
          <p:nvPr>
            <p:ph sz="full" idx="1"/>
          </p:nvPr>
        </p:nvSpPr>
        <p:spPr>
          <a:xfrm rot="0">
            <a:off x="457200" y="762000"/>
            <a:ext cx="8229600" cy="55626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lang="en-US"/>
              <a:t>3. According to Purpose</a:t>
            </a:r>
          </a:p>
          <a:p>
            <a:pPr indent="0" lvl="0" marL="0">
              <a:buNone/>
            </a:pPr>
            <a:r>
              <a:rPr altLang="en-US" b="1" i="1" lang="en-US"/>
              <a:t>a) Reconstructive Surgery</a:t>
            </a:r>
          </a:p>
          <a:p>
            <a:pPr indent="0" lvl="0" marL="0">
              <a:buFont typeface="Wingdings" pitchFamily="2" charset="2"/>
              <a:buChar char="Ø"/>
            </a:pPr>
            <a:r>
              <a:rPr altLang="en-US" lang="en-US"/>
              <a:t>Performed to restore function to a body part.</a:t>
            </a:r>
          </a:p>
          <a:p>
            <a:pPr indent="0" lvl="0" marL="0">
              <a:buFont typeface="Wingdings" pitchFamily="2" charset="2"/>
              <a:buChar char="Ø"/>
            </a:pPr>
            <a:r>
              <a:rPr altLang="en-US" lang="en-US"/>
              <a:t>They can also be done to restore body image e.g. plastic surgery, skin grafting</a:t>
            </a:r>
          </a:p>
          <a:p>
            <a:pPr indent="0" lvl="0" marL="0">
              <a:buNone/>
            </a:pPr>
            <a:r>
              <a:rPr altLang="en-US" b="1" i="1" lang="en-US"/>
              <a:t>b) Constructive Surgery</a:t>
            </a:r>
          </a:p>
          <a:p>
            <a:pPr indent="0" lvl="0" marL="0">
              <a:buFont typeface="Wingdings" pitchFamily="2" charset="2"/>
              <a:buChar char="Ø"/>
            </a:pPr>
            <a:r>
              <a:rPr altLang="en-US" lang="en-US"/>
              <a:t>Performed to ensure normal function of body following congenital disorder e e.g. cleft palate</a:t>
            </a:r>
          </a:p>
          <a:p>
            <a:pPr indent="0" lvl="0" marL="0">
              <a:buNone/>
            </a:pPr>
            <a:r>
              <a:rPr altLang="en-US" b="1" i="1" lang="en-US"/>
              <a:t>c) Ablative Surgery</a:t>
            </a:r>
          </a:p>
          <a:p>
            <a:pPr indent="0" lvl="0" marL="0">
              <a:buFont typeface="Wingdings" pitchFamily="2" charset="2"/>
              <a:buChar char="Ø"/>
            </a:pPr>
            <a:r>
              <a:rPr altLang="en-US" lang="en-US"/>
              <a:t>They involve excision/ removal of a body part e.g. appendicectomy</a:t>
            </a:r>
          </a:p>
          <a:p>
            <a:pPr indent="0" lvl="0" marL="0">
              <a:buFont typeface="Wingdings" pitchFamily="2" charset="2"/>
              <a:buChar char="Ø"/>
            </a:pPr>
            <a:endParaRPr altLang="en-US" lang="en-US"/>
          </a:p>
        </p:txBody>
      </p:sp>
    </p:spTree>
  </p:cSld>
  <p:clrMapOvr>
    <a:masterClrMapping/>
  </p:clrMapOvr>
  <p:transition spd="slow" advClick="1">
    <p:wheel spokes="1"/>
  </p:transition>
  <p:timing/>
</p:sld>
</file>

<file path=ppt/slides/slide891.xml><?xml version="1.0" encoding="utf-8"?>
<p:sld xmlns:a="http://schemas.openxmlformats.org/drawingml/2006/main" xmlns:r="http://schemas.openxmlformats.org/officeDocument/2006/relationships" xmlns:p="http://schemas.openxmlformats.org/presentationml/2006/main" showMasterSp="1">
  <p:cSld>
    <p:spTree>
      <p:nvGrpSpPr>
        <p:cNvPr id="1991" name=""/>
        <p:cNvGrpSpPr/>
        <p:nvPr/>
      </p:nvGrpSpPr>
      <p:grpSpPr>
        <a:xfrm rot="0">
          <a:off x="0" y="0"/>
          <a:ext cx="0" cy="0"/>
          <a:chOff x="0" y="0"/>
          <a:chExt cx="0" cy="0"/>
        </a:xfrm>
      </p:grpSpPr>
      <p:sp>
        <p:nvSpPr>
          <p:cNvPr id="1049776" name=""/>
          <p:cNvSpPr/>
          <p:nvPr>
            <p:ph sz="full" idx="1"/>
          </p:nvPr>
        </p:nvSpPr>
        <p:spPr>
          <a:xfrm rot="0">
            <a:off x="457200" y="685800"/>
            <a:ext cx="8229600" cy="56388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i="1" lang="en-US"/>
              <a:t>d) Reparative Surgery</a:t>
            </a:r>
          </a:p>
          <a:p>
            <a:pPr indent="0" lvl="0" marL="0">
              <a:buFont typeface="Wingdings" pitchFamily="2" charset="2"/>
              <a:buChar char="Ø"/>
            </a:pPr>
            <a:r>
              <a:rPr altLang="en-US" lang="en-US"/>
              <a:t>Operations that repair body part e.g. wound repair</a:t>
            </a:r>
          </a:p>
          <a:p>
            <a:pPr indent="0" lvl="0" marL="0">
              <a:buNone/>
            </a:pPr>
            <a:r>
              <a:rPr altLang="en-US" b="1" i="1" lang="en-US"/>
              <a:t>e) Diagnostic Surgery</a:t>
            </a:r>
          </a:p>
          <a:p>
            <a:pPr indent="0" lvl="0" marL="0">
              <a:buFont typeface="Wingdings" pitchFamily="2" charset="2"/>
              <a:buChar char="Ø"/>
            </a:pPr>
            <a:r>
              <a:rPr altLang="en-US" lang="en-US"/>
              <a:t>Used to assess and make a diagnosis e.g. explorative laparotomy</a:t>
            </a:r>
          </a:p>
          <a:p>
            <a:pPr indent="0" lvl="0" marL="0">
              <a:buNone/>
            </a:pPr>
            <a:r>
              <a:rPr altLang="en-US" b="1" i="1" lang="en-US"/>
              <a:t>f) Transplant Surgery</a:t>
            </a:r>
          </a:p>
          <a:p>
            <a:pPr indent="0" lvl="0" marL="0">
              <a:buFont typeface="Wingdings" pitchFamily="2" charset="2"/>
              <a:buChar char="Ø"/>
            </a:pPr>
            <a:r>
              <a:rPr altLang="en-US" lang="en-US"/>
              <a:t>Done to replace defective/ diseased body part/organ with a health one e.g. kidney transplant, bone marrow transplant</a:t>
            </a:r>
          </a:p>
          <a:p>
            <a:pPr indent="0" lvl="0" marL="0">
              <a:buNone/>
            </a:pPr>
            <a:r>
              <a:rPr altLang="en-US" b="1" i="1" lang="en-US"/>
              <a:t>g) Palliative Surgery</a:t>
            </a:r>
          </a:p>
          <a:p>
            <a:pPr indent="0" lvl="0" marL="0">
              <a:buFont typeface="Wingdings" pitchFamily="2" charset="2"/>
              <a:buChar char="Ø"/>
            </a:pPr>
            <a:r>
              <a:rPr altLang="en-US" lang="en-US"/>
              <a:t>Aimed at relieving symptoms but doesn’t cure the condition e.g. colostomy</a:t>
            </a:r>
          </a:p>
          <a:p>
            <a:pPr indent="0" lvl="0" marL="0">
              <a:buFont typeface="Wingdings" pitchFamily="2" charset="2"/>
              <a:buChar char="Ø"/>
            </a:pPr>
            <a:endParaRPr altLang="en-US" lang="en-US"/>
          </a:p>
        </p:txBody>
      </p:sp>
    </p:spTree>
  </p:cSld>
  <p:clrMapOvr>
    <a:masterClrMapping/>
  </p:clrMapOvr>
  <p:transition spd="slow" advClick="1">
    <p:wheel spokes="1"/>
  </p:transition>
  <p:timing/>
</p:sld>
</file>

<file path=ppt/slides/slide892.xml><?xml version="1.0" encoding="utf-8"?>
<p:sld xmlns:a="http://schemas.openxmlformats.org/drawingml/2006/main" xmlns:r="http://schemas.openxmlformats.org/officeDocument/2006/relationships" xmlns:p="http://schemas.openxmlformats.org/presentationml/2006/main" showMasterSp="1">
  <p:cSld>
    <p:spTree>
      <p:nvGrpSpPr>
        <p:cNvPr id="1992" name=""/>
        <p:cNvGrpSpPr/>
        <p:nvPr/>
      </p:nvGrpSpPr>
      <p:grpSpPr>
        <a:xfrm rot="0">
          <a:off x="0" y="0"/>
          <a:ext cx="0" cy="0"/>
          <a:chOff x="0" y="0"/>
          <a:chExt cx="0" cy="0"/>
        </a:xfrm>
      </p:grpSpPr>
      <p:sp>
        <p:nvSpPr>
          <p:cNvPr id="1049777" name=""/>
          <p:cNvSpPr/>
          <p:nvPr>
            <p:ph sz="full" idx="1"/>
          </p:nvPr>
        </p:nvSpPr>
        <p:spPr>
          <a:xfrm rot="0">
            <a:off x="457200" y="685800"/>
            <a:ext cx="8229600" cy="56388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algn="ctr" indent="0" lvl="0" marL="0">
              <a:buNone/>
            </a:pPr>
            <a:r>
              <a:rPr altLang="en-US" b="1" lang="en-US"/>
              <a:t>PHASES OF OPERATIVE NURSING</a:t>
            </a:r>
          </a:p>
          <a:p>
            <a:pPr indent="0" lvl="0" marL="0">
              <a:buNone/>
            </a:pPr>
            <a:r>
              <a:rPr altLang="en-US" b="1" lang="en-US"/>
              <a:t>i) Pre – Operative </a:t>
            </a:r>
          </a:p>
          <a:p>
            <a:pPr indent="0" lvl="0" marL="0">
              <a:buFont typeface="Wingdings" pitchFamily="2" charset="2"/>
              <a:buChar char="Ø"/>
            </a:pPr>
            <a:r>
              <a:rPr altLang="en-US" lang="en-US"/>
              <a:t>The period from when the decision is  made for operation to take place up to the time the patient is wheeled to the operating table</a:t>
            </a:r>
          </a:p>
          <a:p>
            <a:pPr indent="0" lvl="0" marL="0">
              <a:buNone/>
            </a:pPr>
            <a:r>
              <a:rPr altLang="en-US" b="1" lang="en-US"/>
              <a:t>ii) Intra – Operative </a:t>
            </a:r>
          </a:p>
          <a:p>
            <a:pPr indent="0" lvl="0" marL="0">
              <a:buFont typeface="Wingdings" pitchFamily="2" charset="2"/>
              <a:buChar char="Ø"/>
            </a:pPr>
            <a:r>
              <a:rPr altLang="en-US" lang="en-US"/>
              <a:t>The period from when the patient is on the operating table to the time he/she is taken to the recovery room (PACU)</a:t>
            </a:r>
          </a:p>
          <a:p>
            <a:pPr indent="0" lvl="0" marL="0">
              <a:buNone/>
            </a:pPr>
            <a:r>
              <a:rPr altLang="en-US" b="1" lang="en-US"/>
              <a:t>iii) Post – Operative </a:t>
            </a:r>
          </a:p>
          <a:p>
            <a:pPr indent="0" lvl="0" marL="0">
              <a:buFont typeface="Wingdings" pitchFamily="2" charset="2"/>
              <a:buChar char="Ø"/>
            </a:pPr>
            <a:r>
              <a:rPr altLang="en-US" lang="en-US"/>
              <a:t>The period from when the patient is in the recovery room to the time the patient is fully recovered</a:t>
            </a:r>
          </a:p>
          <a:p>
            <a:pPr indent="0" lvl="0" marL="0">
              <a:buNone/>
            </a:pPr>
            <a:endParaRPr altLang="en-US" lang="en-US"/>
          </a:p>
        </p:txBody>
      </p:sp>
    </p:spTree>
  </p:cSld>
  <p:clrMapOvr>
    <a:masterClrMapping/>
  </p:clrMapOvr>
  <p:transition spd="slow" advClick="1">
    <p:wheel spokes="1"/>
  </p:transition>
  <p:timing/>
</p:sld>
</file>

<file path=ppt/slides/slide893.xml><?xml version="1.0" encoding="utf-8"?>
<p:sld xmlns:a="http://schemas.openxmlformats.org/drawingml/2006/main" xmlns:r="http://schemas.openxmlformats.org/officeDocument/2006/relationships" xmlns:p="http://schemas.openxmlformats.org/presentationml/2006/main" showMasterSp="1">
  <p:cSld>
    <p:spTree>
      <p:nvGrpSpPr>
        <p:cNvPr id="1993" name=""/>
        <p:cNvGrpSpPr/>
        <p:nvPr/>
      </p:nvGrpSpPr>
      <p:grpSpPr>
        <a:xfrm rot="0">
          <a:off x="0" y="0"/>
          <a:ext cx="0" cy="0"/>
          <a:chOff x="0" y="0"/>
          <a:chExt cx="0" cy="0"/>
        </a:xfrm>
      </p:grpSpPr>
      <p:sp>
        <p:nvSpPr>
          <p:cNvPr id="1049778" name=""/>
          <p:cNvSpPr/>
          <p:nvPr>
            <p:ph type="title" sz="full" idx="0"/>
          </p:nvPr>
        </p:nvSpPr>
        <p:spPr>
          <a:xfrm rot="0">
            <a:off x="457200" y="304800"/>
            <a:ext cx="8229600" cy="685800"/>
          </a:xfrm>
          <a:prstGeom prst="rect"/>
          <a:noFill/>
          <a:ln>
            <a:noFill/>
          </a:ln>
        </p:spPr>
        <p:txBody>
          <a:bodyPr anchor="b" bIns="0" lIns="0" rIns="0" tIns="45720" vert="horz"/>
          <a:lstStyle>
            <a:lvl1pPr algn="l" fontAlgn="base" indent="0" latinLnBrk="1" marL="0" rtl="0">
              <a:lnSpc>
                <a:spcPct val="100000"/>
              </a:lnSpc>
              <a:spcBef>
                <a:spcPct val="0"/>
              </a:spcBef>
              <a:spcAft>
                <a:spcPct val="0"/>
              </a:spcAft>
              <a:buFontTx/>
              <a:buNone/>
              <a:defRPr baseline="0" b="0" sz="5000" i="0" u="none">
                <a:solidFill>
                  <a:schemeClr val="lt2"/>
                </a:solidFill>
                <a:latin typeface="Calibri" pitchFamily="34" charset="0"/>
                <a:sym typeface="Calibri" pitchFamily="34" charset="0"/>
              </a:defRPr>
            </a:lvl1pPr>
          </a:lstStyle>
          <a:p>
            <a:pPr algn="ctr" lvl="0"/>
            <a:r>
              <a:rPr altLang="en-US" b="1" lang="en-US"/>
              <a:t>Pre – Operative Care</a:t>
            </a:r>
          </a:p>
        </p:txBody>
      </p:sp>
      <p:sp>
        <p:nvSpPr>
          <p:cNvPr id="1049779" name=""/>
          <p:cNvSpPr/>
          <p:nvPr>
            <p:ph sz="full" idx="1"/>
          </p:nvPr>
        </p:nvSpPr>
        <p:spPr>
          <a:xfrm rot="0">
            <a:off x="457200" y="1066800"/>
            <a:ext cx="8229600" cy="52578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lang="en-US"/>
              <a:t>Guidelines</a:t>
            </a:r>
          </a:p>
          <a:p>
            <a:pPr indent="0" lvl="0" marL="0">
              <a:buNone/>
            </a:pPr>
            <a:r>
              <a:rPr altLang="en-US" b="1" lang="en-US"/>
              <a:t>1. Informed consent</a:t>
            </a:r>
          </a:p>
          <a:p>
            <a:pPr indent="0" lvl="0" marL="0">
              <a:buFont typeface="Wingdings" pitchFamily="2" charset="2"/>
              <a:buChar char="Ø"/>
            </a:pPr>
            <a:r>
              <a:rPr altLang="en-US" lang="en-US"/>
              <a:t>The patient should be informed on the need for the operation then explained to the procedure, benefits, possible risks, complications, possible outcome</a:t>
            </a:r>
          </a:p>
          <a:p>
            <a:pPr indent="0" lvl="0" marL="0">
              <a:buFont typeface="Wingdings" pitchFamily="2" charset="2"/>
              <a:buChar char="Ø"/>
            </a:pPr>
            <a:r>
              <a:rPr altLang="en-US" lang="en-US"/>
              <a:t>This is done by the surgeon but it is the role of a nurse to ensure it is done</a:t>
            </a:r>
          </a:p>
          <a:p>
            <a:pPr indent="0" lvl="0" marL="0">
              <a:buFont typeface="Wingdings" pitchFamily="2" charset="2"/>
              <a:buChar char="Ø"/>
            </a:pPr>
            <a:r>
              <a:rPr altLang="en-US" lang="en-US"/>
              <a:t>A nurse gives a patient the consent form and ensures it is signed by the patient him/herself unless patient is a minor, mentally ill or unconscious</a:t>
            </a:r>
          </a:p>
          <a:p>
            <a:pPr indent="0" lvl="0" marL="0">
              <a:buFont typeface="Wingdings" pitchFamily="2" charset="2"/>
              <a:buChar char="Ø"/>
            </a:pPr>
            <a:r>
              <a:rPr altLang="en-US" lang="en-US"/>
              <a:t>Incase of emergency operations, it can be done without the patient’s consent but the surgeon signs it.</a:t>
            </a:r>
          </a:p>
        </p:txBody>
      </p:sp>
    </p:spTree>
  </p:cSld>
  <p:clrMapOvr>
    <a:masterClrMapping/>
  </p:clrMapOvr>
  <p:transition spd="slow" advClick="1">
    <p:wheel spokes="1"/>
  </p:transition>
  <p:timing/>
</p:sld>
</file>

<file path=ppt/slides/slide894.xml><?xml version="1.0" encoding="utf-8"?>
<p:sld xmlns:a="http://schemas.openxmlformats.org/drawingml/2006/main" xmlns:r="http://schemas.openxmlformats.org/officeDocument/2006/relationships" xmlns:p="http://schemas.openxmlformats.org/presentationml/2006/main" showMasterSp="1">
  <p:cSld>
    <p:spTree>
      <p:nvGrpSpPr>
        <p:cNvPr id="1994" name=""/>
        <p:cNvGrpSpPr/>
        <p:nvPr/>
      </p:nvGrpSpPr>
      <p:grpSpPr>
        <a:xfrm rot="0">
          <a:off x="0" y="0"/>
          <a:ext cx="0" cy="0"/>
          <a:chOff x="0" y="0"/>
          <a:chExt cx="0" cy="0"/>
        </a:xfrm>
      </p:grpSpPr>
      <p:sp>
        <p:nvSpPr>
          <p:cNvPr id="1049780" name=""/>
          <p:cNvSpPr/>
          <p:nvPr>
            <p:ph sz="full" idx="1"/>
          </p:nvPr>
        </p:nvSpPr>
        <p:spPr>
          <a:xfrm rot="0">
            <a:off x="457200" y="609600"/>
            <a:ext cx="8229600" cy="57150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lang="en-US"/>
              <a:t>2. Patient Assessment</a:t>
            </a:r>
          </a:p>
          <a:p>
            <a:pPr indent="0" lvl="0" marL="0">
              <a:buFont typeface="Wingdings" pitchFamily="2" charset="2"/>
              <a:buChar char="Ø"/>
            </a:pPr>
            <a:r>
              <a:rPr altLang="en-US" lang="en-US"/>
              <a:t>Aimed at identifying disorders that may complicate surgery</a:t>
            </a:r>
          </a:p>
          <a:p>
            <a:pPr indent="0" lvl="0" marL="0">
              <a:buFont typeface="Wingdings" pitchFamily="2" charset="2"/>
              <a:buChar char="Ø"/>
            </a:pPr>
            <a:r>
              <a:rPr altLang="en-US" lang="en-US"/>
              <a:t>A comprehensive history should be obtained and a physical (head to toe) examination done</a:t>
            </a:r>
          </a:p>
          <a:p>
            <a:pPr indent="0" lvl="0" marL="0">
              <a:buFont typeface="Wingdings" pitchFamily="2" charset="2"/>
              <a:buChar char="Ø"/>
            </a:pPr>
            <a:r>
              <a:rPr altLang="en-US" lang="en-US"/>
              <a:t>Ensure specimen for baseline investigations (Hb, U/E/Cs etc.) is taken to the laboratory and results obtained in time</a:t>
            </a:r>
          </a:p>
          <a:p>
            <a:pPr indent="0" lvl="0" marL="0">
              <a:buFont typeface="Wingdings" pitchFamily="2" charset="2"/>
              <a:buChar char="Ø"/>
            </a:pPr>
            <a:r>
              <a:rPr altLang="en-US" lang="en-US"/>
              <a:t>Check the vitals to ensure they are within the normal ranges</a:t>
            </a:r>
          </a:p>
          <a:p>
            <a:pPr indent="0" lvl="0" marL="0">
              <a:buFont typeface="Wingdings" pitchFamily="2" charset="2"/>
              <a:buChar char="Ø"/>
            </a:pPr>
            <a:r>
              <a:rPr altLang="en-US" lang="en-US"/>
              <a:t>Surgical review should be done by the surgical team to determine if patient is fit to undergo the surgery  (anesthetist, surgeon, assistant surgeon)</a:t>
            </a:r>
          </a:p>
          <a:p>
            <a:pPr indent="0" lvl="0" marL="0">
              <a:buFont typeface="Wingdings" pitchFamily="2" charset="2"/>
              <a:buChar char="Ø"/>
            </a:pPr>
            <a:endParaRPr altLang="en-US" lang="en-US"/>
          </a:p>
        </p:txBody>
      </p:sp>
    </p:spTree>
  </p:cSld>
  <p:clrMapOvr>
    <a:masterClrMapping/>
  </p:clrMapOvr>
  <p:transition spd="slow" advClick="1">
    <p:wheel spokes="1"/>
  </p:transition>
  <p:timing/>
</p:sld>
</file>

<file path=ppt/slides/slide895.xml><?xml version="1.0" encoding="utf-8"?>
<p:sld xmlns:a="http://schemas.openxmlformats.org/drawingml/2006/main" xmlns:r="http://schemas.openxmlformats.org/officeDocument/2006/relationships" xmlns:p="http://schemas.openxmlformats.org/presentationml/2006/main" showMasterSp="1">
  <p:cSld>
    <p:spTree>
      <p:nvGrpSpPr>
        <p:cNvPr id="1995" name=""/>
        <p:cNvGrpSpPr/>
        <p:nvPr/>
      </p:nvGrpSpPr>
      <p:grpSpPr>
        <a:xfrm rot="0">
          <a:off x="0" y="0"/>
          <a:ext cx="0" cy="0"/>
          <a:chOff x="0" y="0"/>
          <a:chExt cx="0" cy="0"/>
        </a:xfrm>
      </p:grpSpPr>
      <p:sp>
        <p:nvSpPr>
          <p:cNvPr id="1049781" name=""/>
          <p:cNvSpPr/>
          <p:nvPr>
            <p:ph sz="full" idx="1"/>
          </p:nvPr>
        </p:nvSpPr>
        <p:spPr>
          <a:xfrm rot="0">
            <a:off x="457200" y="1066800"/>
            <a:ext cx="8229600" cy="52578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lang="en-US"/>
              <a:t>3. Patient Education</a:t>
            </a:r>
          </a:p>
          <a:p>
            <a:pPr indent="0" lvl="0" marL="0">
              <a:buFont typeface="Wingdings" pitchFamily="2" charset="2"/>
              <a:buChar char="Ø"/>
            </a:pPr>
            <a:r>
              <a:rPr altLang="en-US" lang="en-US"/>
              <a:t>Aims to prepare the patient on what is expected of him/her before and after surgery, which helps promote quick recovery and prevent complications. </a:t>
            </a:r>
          </a:p>
          <a:p>
            <a:pPr indent="0" lvl="0" marL="0">
              <a:buFont typeface="Wingdings" pitchFamily="2" charset="2"/>
              <a:buChar char="Ø"/>
            </a:pPr>
            <a:r>
              <a:rPr altLang="en-US" lang="en-US"/>
              <a:t>It involves explaining the procedure and what is expected </a:t>
            </a:r>
          </a:p>
          <a:p>
            <a:pPr indent="0" lvl="0" marL="0">
              <a:buFont typeface="Wingdings" pitchFamily="2" charset="2"/>
              <a:buChar char="Ø"/>
            </a:pPr>
            <a:r>
              <a:rPr altLang="en-US" lang="en-US"/>
              <a:t>Teaching about breathing exercises they will use post – operatively to prevent respiratory complications</a:t>
            </a:r>
          </a:p>
          <a:p>
            <a:pPr indent="0" lvl="0" marL="0">
              <a:buFont typeface="Wingdings" pitchFamily="2" charset="2"/>
              <a:buChar char="Ø"/>
            </a:pPr>
            <a:r>
              <a:rPr altLang="en-US" lang="en-US"/>
              <a:t>Explaining on pain management</a:t>
            </a:r>
          </a:p>
          <a:p>
            <a:pPr indent="0" lvl="0" marL="0">
              <a:buFont typeface="Wingdings" pitchFamily="2" charset="2"/>
              <a:buChar char="Ø"/>
            </a:pPr>
            <a:r>
              <a:rPr altLang="en-US" lang="en-US"/>
              <a:t>Discussing the post – operative equipment they will need</a:t>
            </a:r>
          </a:p>
          <a:p>
            <a:pPr indent="0" lvl="0" marL="0">
              <a:buFont typeface="Wingdings" pitchFamily="2" charset="2"/>
              <a:buChar char="Ø"/>
            </a:pPr>
            <a:endParaRPr altLang="en-US" lang="en-US"/>
          </a:p>
        </p:txBody>
      </p:sp>
    </p:spTree>
  </p:cSld>
  <p:clrMapOvr>
    <a:masterClrMapping/>
  </p:clrMapOvr>
  <p:transition spd="slow" advClick="1">
    <p:wheel spokes="1"/>
  </p:transition>
  <p:timing/>
</p:sld>
</file>

<file path=ppt/slides/slide896.xml><?xml version="1.0" encoding="utf-8"?>
<p:sld xmlns:a="http://schemas.openxmlformats.org/drawingml/2006/main" xmlns:r="http://schemas.openxmlformats.org/officeDocument/2006/relationships" xmlns:p="http://schemas.openxmlformats.org/presentationml/2006/main" showMasterSp="1">
  <p:cSld>
    <p:spTree>
      <p:nvGrpSpPr>
        <p:cNvPr id="1996" name=""/>
        <p:cNvGrpSpPr/>
        <p:nvPr/>
      </p:nvGrpSpPr>
      <p:grpSpPr>
        <a:xfrm rot="0">
          <a:off x="0" y="0"/>
          <a:ext cx="0" cy="0"/>
          <a:chOff x="0" y="0"/>
          <a:chExt cx="0" cy="0"/>
        </a:xfrm>
      </p:grpSpPr>
      <p:sp>
        <p:nvSpPr>
          <p:cNvPr id="1049782" name=""/>
          <p:cNvSpPr/>
          <p:nvPr>
            <p:ph sz="full" idx="1"/>
          </p:nvPr>
        </p:nvSpPr>
        <p:spPr>
          <a:xfrm rot="0">
            <a:off x="457200" y="609600"/>
            <a:ext cx="8229600" cy="57150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lang="en-US"/>
              <a:t>4. Physical and Psychological Preparation</a:t>
            </a:r>
          </a:p>
          <a:p>
            <a:pPr indent="0" lvl="0" marL="0">
              <a:buFont typeface="Wingdings" pitchFamily="2" charset="2"/>
              <a:buChar char="Ø"/>
            </a:pPr>
            <a:r>
              <a:rPr altLang="en-US" lang="en-US"/>
              <a:t>Psychological preparation is meant to allay anxiety and promote coping depending on the outcome of the surgery The patient should be counseled and reassured especially those receiving operations such as amputation, hysterectomy or mastectomy.</a:t>
            </a:r>
          </a:p>
          <a:p>
            <a:pPr indent="0" lvl="0" marL="0">
              <a:buFont typeface="Wingdings" pitchFamily="2" charset="2"/>
              <a:buChar char="Ø"/>
            </a:pPr>
            <a:r>
              <a:rPr altLang="en-US" lang="en-US"/>
              <a:t>Physical preparation varies depending on the type of surgery</a:t>
            </a:r>
          </a:p>
          <a:p>
            <a:pPr indent="0" lvl="0" marL="0">
              <a:buNone/>
            </a:pPr>
            <a:r>
              <a:rPr altLang="en-US" b="1" i="1" lang="en-US"/>
              <a:t>a) Skin Preparation:</a:t>
            </a:r>
          </a:p>
          <a:p>
            <a:pPr indent="0" lvl="0" marL="0">
              <a:buFont typeface="Wingdings" pitchFamily="2" charset="2"/>
              <a:buChar char="Ø"/>
            </a:pPr>
            <a:r>
              <a:rPr altLang="en-US" lang="en-US"/>
              <a:t>Ensure patient takes a bath with soap</a:t>
            </a:r>
          </a:p>
          <a:p>
            <a:pPr indent="0" lvl="0" marL="0">
              <a:buFont typeface="Wingdings" pitchFamily="2" charset="2"/>
              <a:buChar char="Ø"/>
            </a:pPr>
            <a:r>
              <a:rPr altLang="en-US" lang="en-US"/>
              <a:t>The area to be operated on should be cleaned with antiseptic</a:t>
            </a:r>
          </a:p>
          <a:p>
            <a:pPr indent="0" lvl="0" marL="0">
              <a:buFont typeface="Wingdings" pitchFamily="2" charset="2"/>
              <a:buChar char="Ø"/>
            </a:pPr>
            <a:r>
              <a:rPr altLang="en-US" lang="en-US"/>
              <a:t>Shaving if the area is hairy</a:t>
            </a:r>
          </a:p>
          <a:p>
            <a:pPr indent="0" lvl="0" marL="0">
              <a:buFont typeface="Wingdings" pitchFamily="2" charset="2"/>
              <a:buChar char="Ø"/>
            </a:pPr>
            <a:endParaRPr altLang="en-US" lang="en-US"/>
          </a:p>
        </p:txBody>
      </p:sp>
    </p:spTree>
  </p:cSld>
  <p:clrMapOvr>
    <a:masterClrMapping/>
  </p:clrMapOvr>
  <p:transition spd="slow" advClick="1">
    <p:wheel spokes="1"/>
  </p:transition>
  <p:timing/>
</p:sld>
</file>

<file path=ppt/slides/slide897.xml><?xml version="1.0" encoding="utf-8"?>
<p:sld xmlns:a="http://schemas.openxmlformats.org/drawingml/2006/main" xmlns:r="http://schemas.openxmlformats.org/officeDocument/2006/relationships" xmlns:p="http://schemas.openxmlformats.org/presentationml/2006/main" showMasterSp="1">
  <p:cSld>
    <p:spTree>
      <p:nvGrpSpPr>
        <p:cNvPr id="1997" name=""/>
        <p:cNvGrpSpPr/>
        <p:nvPr/>
      </p:nvGrpSpPr>
      <p:grpSpPr>
        <a:xfrm rot="0">
          <a:off x="0" y="0"/>
          <a:ext cx="0" cy="0"/>
          <a:chOff x="0" y="0"/>
          <a:chExt cx="0" cy="0"/>
        </a:xfrm>
      </p:grpSpPr>
      <p:sp>
        <p:nvSpPr>
          <p:cNvPr id="1049783" name=""/>
          <p:cNvSpPr/>
          <p:nvPr>
            <p:ph sz="full" idx="1"/>
          </p:nvPr>
        </p:nvSpPr>
        <p:spPr>
          <a:xfrm rot="0">
            <a:off x="457200" y="457200"/>
            <a:ext cx="8229600" cy="58674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i="1" lang="en-US"/>
              <a:t>b) Elimination</a:t>
            </a:r>
          </a:p>
          <a:p>
            <a:pPr indent="0" lvl="0" marL="0">
              <a:buFont typeface="Wingdings" pitchFamily="2" charset="2"/>
              <a:buChar char="Ø"/>
            </a:pPr>
            <a:r>
              <a:rPr altLang="en-US" lang="en-US"/>
              <a:t>The bladder of the patient should be empty. This is done by catheterization or by giving a bed pan and urinal</a:t>
            </a:r>
          </a:p>
          <a:p>
            <a:pPr indent="0" lvl="0" marL="0">
              <a:buFont typeface="Wingdings" pitchFamily="2" charset="2"/>
              <a:buChar char="Ø"/>
            </a:pPr>
            <a:r>
              <a:rPr altLang="en-US" lang="en-US"/>
              <a:t>Enema may be given if prescribed the eve or in the morning of the surgery</a:t>
            </a:r>
          </a:p>
          <a:p>
            <a:pPr indent="0" lvl="0" marL="0">
              <a:buFont typeface="Wingdings" pitchFamily="2" charset="2"/>
              <a:buChar char="Ø"/>
            </a:pPr>
            <a:r>
              <a:rPr altLang="en-US" lang="en-US"/>
              <a:t>These depend on type of surgery</a:t>
            </a:r>
          </a:p>
          <a:p>
            <a:pPr indent="0" lvl="0" marL="0">
              <a:buNone/>
            </a:pPr>
            <a:r>
              <a:rPr altLang="en-US" lang="en-US"/>
              <a:t>Patients should not feed orally 6 -10 hours before surgery to prevent:</a:t>
            </a:r>
          </a:p>
          <a:p>
            <a:pPr indent="0" lvl="0" marL="0">
              <a:buFont typeface="Wingdings" pitchFamily="2" charset="2"/>
              <a:buChar char="Ø"/>
            </a:pPr>
            <a:r>
              <a:rPr altLang="en-US" lang="en-US"/>
              <a:t>Obstruction</a:t>
            </a:r>
          </a:p>
          <a:p>
            <a:pPr indent="0" lvl="0" marL="0">
              <a:buFont typeface="Wingdings" pitchFamily="2" charset="2"/>
              <a:buChar char="Ø"/>
            </a:pPr>
            <a:r>
              <a:rPr altLang="en-US" lang="en-US"/>
              <a:t>Vomiting during surgery which may result to aspiration</a:t>
            </a:r>
          </a:p>
          <a:p>
            <a:pPr indent="0" lvl="0" marL="0">
              <a:buFont typeface="Wingdings" pitchFamily="2" charset="2"/>
              <a:buChar char="Ø"/>
            </a:pPr>
            <a:r>
              <a:rPr altLang="en-US" lang="en-US"/>
              <a:t>Patient soiling during surgery</a:t>
            </a:r>
          </a:p>
          <a:p>
            <a:pPr indent="0" lvl="0" marL="0">
              <a:buFont typeface="Wingdings" pitchFamily="2" charset="2"/>
              <a:buChar char="Ø"/>
            </a:pPr>
            <a:endParaRPr altLang="en-US" lang="en-US"/>
          </a:p>
        </p:txBody>
      </p:sp>
    </p:spTree>
  </p:cSld>
  <p:clrMapOvr>
    <a:masterClrMapping/>
  </p:clrMapOvr>
  <p:transition spd="slow" advClick="1">
    <p:wheel spokes="1"/>
  </p:transition>
  <p:timing/>
</p:sld>
</file>

<file path=ppt/slides/slide898.xml><?xml version="1.0" encoding="utf-8"?>
<p:sld xmlns:a="http://schemas.openxmlformats.org/drawingml/2006/main" xmlns:r="http://schemas.openxmlformats.org/officeDocument/2006/relationships" xmlns:p="http://schemas.openxmlformats.org/presentationml/2006/main" showMasterSp="1">
  <p:cSld>
    <p:spTree>
      <p:nvGrpSpPr>
        <p:cNvPr id="1998" name=""/>
        <p:cNvGrpSpPr/>
        <p:nvPr/>
      </p:nvGrpSpPr>
      <p:grpSpPr>
        <a:xfrm rot="0">
          <a:off x="0" y="0"/>
          <a:ext cx="0" cy="0"/>
          <a:chOff x="0" y="0"/>
          <a:chExt cx="0" cy="0"/>
        </a:xfrm>
      </p:grpSpPr>
      <p:sp>
        <p:nvSpPr>
          <p:cNvPr id="1049784" name=""/>
          <p:cNvSpPr/>
          <p:nvPr>
            <p:ph sz="full" idx="1"/>
          </p:nvPr>
        </p:nvSpPr>
        <p:spPr>
          <a:xfrm rot="0">
            <a:off x="457200" y="762000"/>
            <a:ext cx="8229600" cy="55626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lang="en-US"/>
              <a:t>5. Nutrition</a:t>
            </a:r>
          </a:p>
          <a:p>
            <a:pPr indent="0" lvl="0" marL="0">
              <a:buFont typeface="Wingdings" pitchFamily="2" charset="2"/>
              <a:buChar char="Ø"/>
            </a:pPr>
            <a:r>
              <a:rPr altLang="en-US" lang="en-US"/>
              <a:t>Since the patient is not taking anything (Nil Per Oral – NPO), he/she should be on IV fluids containing glucose and intake and output monitored</a:t>
            </a:r>
          </a:p>
          <a:p>
            <a:pPr indent="0" lvl="0" marL="0">
              <a:buNone/>
            </a:pPr>
            <a:r>
              <a:rPr altLang="en-US" b="1" lang="en-US"/>
              <a:t>6. Pre – Operative Drugs</a:t>
            </a:r>
          </a:p>
          <a:p>
            <a:pPr indent="0" lvl="0" marL="0">
              <a:buFont typeface="Wingdings" pitchFamily="2" charset="2"/>
              <a:buChar char="Ø"/>
            </a:pPr>
            <a:r>
              <a:rPr altLang="en-US" lang="en-US"/>
              <a:t>Any drug prescribed should be given 45 – 75 minutes before the patient is taken to the theatre e.g. atropine</a:t>
            </a:r>
          </a:p>
          <a:p>
            <a:pPr indent="0" lvl="0" marL="0">
              <a:buNone/>
            </a:pPr>
            <a:r>
              <a:rPr altLang="en-US" b="1" lang="en-US"/>
              <a:t>7. Rest and Sleep</a:t>
            </a:r>
          </a:p>
          <a:p>
            <a:pPr indent="0" lvl="0" marL="0">
              <a:buFont typeface="Wingdings" pitchFamily="2" charset="2"/>
              <a:buChar char="Ø"/>
            </a:pPr>
            <a:r>
              <a:rPr altLang="en-US" lang="en-US"/>
              <a:t>Nurse should ensure that the patient has adequate rest</a:t>
            </a:r>
          </a:p>
          <a:p>
            <a:pPr indent="0" lvl="0" marL="0">
              <a:buFont typeface="Wingdings" pitchFamily="2" charset="2"/>
              <a:buChar char="Ø"/>
            </a:pPr>
            <a:r>
              <a:rPr altLang="en-US" lang="en-US"/>
              <a:t>Note: The receiving area nurse should confirm that the above preoperative measures have been taken by the ward nurse in order to allow the patient in theatre. </a:t>
            </a:r>
          </a:p>
          <a:p>
            <a:pPr indent="0" lvl="0" marL="0">
              <a:buFont typeface="Wingdings" pitchFamily="2" charset="2"/>
              <a:buChar char="Ø"/>
            </a:pPr>
            <a:endParaRPr altLang="en-US" lang="en-US"/>
          </a:p>
        </p:txBody>
      </p:sp>
    </p:spTree>
  </p:cSld>
  <p:clrMapOvr>
    <a:masterClrMapping/>
  </p:clrMapOvr>
  <p:transition spd="slow" advClick="1">
    <p:wheel spokes="1"/>
  </p:transition>
  <p:timing/>
</p:sld>
</file>

<file path=ppt/slides/slide899.xml><?xml version="1.0" encoding="utf-8"?>
<p:sld xmlns:a="http://schemas.openxmlformats.org/drawingml/2006/main" xmlns:r="http://schemas.openxmlformats.org/officeDocument/2006/relationships" xmlns:p="http://schemas.openxmlformats.org/presentationml/2006/main" showMasterSp="1">
  <p:cSld>
    <p:spTree>
      <p:nvGrpSpPr>
        <p:cNvPr id="1999" name=""/>
        <p:cNvGrpSpPr/>
        <p:nvPr/>
      </p:nvGrpSpPr>
      <p:grpSpPr>
        <a:xfrm rot="0">
          <a:off x="0" y="0"/>
          <a:ext cx="0" cy="0"/>
          <a:chOff x="0" y="0"/>
          <a:chExt cx="0" cy="0"/>
        </a:xfrm>
      </p:grpSpPr>
      <p:sp>
        <p:nvSpPr>
          <p:cNvPr id="1049785" name=""/>
          <p:cNvSpPr/>
          <p:nvPr>
            <p:ph sz="full" idx="1"/>
          </p:nvPr>
        </p:nvSpPr>
        <p:spPr>
          <a:xfrm rot="0">
            <a:off x="457200" y="1935162"/>
            <a:ext cx="8229600" cy="4389437"/>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algn="ctr" indent="0" lvl="0" marL="0">
              <a:buNone/>
            </a:pPr>
            <a:r>
              <a:rPr altLang="en-US" b="1" lang="en-US"/>
              <a:t>ASSIGNMENT</a:t>
            </a:r>
          </a:p>
          <a:p>
            <a:pPr indent="0" lvl="0" marL="0">
              <a:buNone/>
            </a:pPr>
            <a:r>
              <a:rPr altLang="en-US" lang="en-US"/>
              <a:t>Get the procedures of the following from the KMTC procedure manual</a:t>
            </a:r>
          </a:p>
          <a:p>
            <a:pPr indent="0" lvl="0" marL="0">
              <a:buFont typeface="Wingdings" pitchFamily="2" charset="2"/>
              <a:buChar char="Ø"/>
            </a:pPr>
            <a:r>
              <a:rPr altLang="en-US" lang="en-US"/>
              <a:t>Surgical scrubbing, gowning and gloving (pages 183 -185)  </a:t>
            </a:r>
          </a:p>
          <a:p>
            <a:pPr indent="0" lvl="0" marL="0">
              <a:buFont typeface="Wingdings" pitchFamily="2" charset="2"/>
              <a:buChar char="Ø"/>
            </a:pPr>
            <a:r>
              <a:rPr altLang="en-US" lang="en-US"/>
              <a:t>Pre – operative care (pages 194 – 195)</a:t>
            </a:r>
          </a:p>
          <a:p>
            <a:pPr indent="0" lvl="0" marL="0">
              <a:buFont typeface="Wingdings" pitchFamily="2" charset="2"/>
              <a:buChar char="Ø"/>
            </a:pPr>
            <a:r>
              <a:rPr altLang="en-US" lang="en-US"/>
              <a:t>Post – operative care (pages 196 – 197)</a:t>
            </a:r>
          </a:p>
        </p:txBody>
      </p:sp>
    </p:spTree>
  </p:cSld>
  <p:clrMapOvr>
    <a:masterClrMapping/>
  </p:clrMapOvr>
  <p:transition spd="slow" advClick="1">
    <p:wheel spokes="1"/>
  </p:transition>
  <p:timing/>
</p:sld>
</file>

<file path=ppt/slides/slide9.xml><?xml version="1.0" encoding="utf-8"?>
<p:sld xmlns:a="http://schemas.openxmlformats.org/drawingml/2006/main" xmlns:r="http://schemas.openxmlformats.org/officeDocument/2006/relationships" xmlns:p="http://schemas.openxmlformats.org/presentationml/2006/main" showMasterSp="1">
  <p:cSld>
    <p:spTree>
      <p:nvGrpSpPr>
        <p:cNvPr id="1091" name=""/>
        <p:cNvGrpSpPr/>
        <p:nvPr/>
      </p:nvGrpSpPr>
      <p:grpSpPr>
        <a:xfrm rot="0">
          <a:off x="0" y="0"/>
          <a:ext cx="0" cy="0"/>
          <a:chOff x="0" y="0"/>
          <a:chExt cx="0" cy="0"/>
        </a:xfrm>
      </p:grpSpPr>
      <p:sp>
        <p:nvSpPr>
          <p:cNvPr id="1048607" name=""/>
          <p:cNvSpPr/>
          <p:nvPr>
            <p:ph sz="full" idx="1"/>
          </p:nvPr>
        </p:nvSpPr>
        <p:spPr>
          <a:xfrm rot="0">
            <a:off x="457200" y="685800"/>
            <a:ext cx="8229600" cy="5440362"/>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eaLnBrk="1" hangingPunct="1" latinLnBrk="1" lvl="0">
              <a:buClr>
                <a:srgbClr val="DE6C36"/>
              </a:buClr>
              <a:buFont typeface="Wingdings" pitchFamily="2" charset="2"/>
              <a:buChar char="Ø"/>
            </a:pPr>
            <a:r>
              <a:rPr altLang="en-US" lang="en-US"/>
              <a:t>Management of unconscious patients – Definition; Causes; Neurological assessment using Glasgow Coma Scale (GCS); </a:t>
            </a:r>
          </a:p>
          <a:p>
            <a:pPr eaLnBrk="1" hangingPunct="1" latinLnBrk="1" lvl="0">
              <a:buClr>
                <a:srgbClr val="DE6C36"/>
              </a:buClr>
              <a:buFont typeface="Wingdings" pitchFamily="2" charset="2"/>
              <a:buChar char="Ø"/>
            </a:pPr>
            <a:r>
              <a:rPr altLang="en-US" lang="en-US"/>
              <a:t>Management of Critically ill patients</a:t>
            </a:r>
          </a:p>
          <a:p>
            <a:pPr eaLnBrk="1" hangingPunct="1" latinLnBrk="1" lvl="0">
              <a:buClr>
                <a:srgbClr val="DE6C36"/>
              </a:buClr>
              <a:buFont typeface="Wingdings" pitchFamily="2" charset="2"/>
              <a:buChar char="Ø"/>
            </a:pPr>
            <a:r>
              <a:rPr altLang="en-US" lang="en-US"/>
              <a:t>Management of Terminally ill patients – Definition; Causes; Management</a:t>
            </a:r>
          </a:p>
          <a:p>
            <a:pPr eaLnBrk="1" hangingPunct="1" latinLnBrk="1" lvl="0">
              <a:buClr>
                <a:srgbClr val="DE6C36"/>
              </a:buClr>
              <a:buFont typeface="Wingdings" pitchFamily="2" charset="2"/>
              <a:buChar char="Ø"/>
            </a:pPr>
            <a:r>
              <a:rPr altLang="en-US" lang="en-US"/>
              <a:t>Nursing techniques – Barrier nursing; Reverse barrier nursing</a:t>
            </a:r>
          </a:p>
          <a:p>
            <a:pPr eaLnBrk="1" hangingPunct="1" latinLnBrk="1" lvl="0">
              <a:buClr>
                <a:srgbClr val="DE6C36"/>
              </a:buClr>
              <a:buFont typeface="Wingdings" pitchFamily="2" charset="2"/>
              <a:buChar char="Ø"/>
            </a:pPr>
            <a:r>
              <a:rPr altLang="en-US" lang="en-US"/>
              <a:t>Reports – Types of reports; Writing and handing over reports</a:t>
            </a:r>
          </a:p>
          <a:p>
            <a:pPr eaLnBrk="1" hangingPunct="1" latinLnBrk="1" lvl="0">
              <a:buClr>
                <a:srgbClr val="DE6C36"/>
              </a:buClr>
              <a:buFont typeface="Wingdings" pitchFamily="2" charset="2"/>
              <a:buChar char="Ø"/>
            </a:pPr>
            <a:r>
              <a:rPr altLang="en-US" lang="en-US"/>
              <a:t>Death of patient – Definition of last offices; Notification</a:t>
            </a:r>
          </a:p>
          <a:p>
            <a:pPr eaLnBrk="1" hangingPunct="1" latinLnBrk="1" lvl="0">
              <a:buClr>
                <a:srgbClr val="DE6C36"/>
              </a:buClr>
            </a:pPr>
            <a:endParaRPr altLang="en-US" lang="en-US"/>
          </a:p>
          <a:p>
            <a:pPr eaLnBrk="1" hangingPunct="1" latinLnBrk="1" lvl="0">
              <a:buClr>
                <a:srgbClr val="DE6C36"/>
              </a:buClr>
              <a:buFont typeface="Arial" pitchFamily="0" charset="0"/>
              <a:buNone/>
            </a:pPr>
            <a:endParaRPr altLang="en-US" lang="en-US"/>
          </a:p>
          <a:p>
            <a:pPr eaLnBrk="1" hangingPunct="1" latinLnBrk="1" lvl="0">
              <a:buClr>
                <a:srgbClr val="DE6C36"/>
              </a:buClr>
            </a:pPr>
            <a:endParaRPr altLang="en-US" lang="en-US"/>
          </a:p>
        </p:txBody>
      </p:sp>
    </p:spTree>
  </p:cSld>
  <p:clrMapOvr>
    <a:masterClrMapping/>
  </p:clrMapOvr>
  <p:transition spd="slow" advClick="1">
    <p:wheel spokes="1"/>
  </p:transition>
  <p:timing/>
</p:sld>
</file>

<file path=ppt/slides/slide90.xml><?xml version="1.0" encoding="utf-8"?>
<p:sld xmlns:a="http://schemas.openxmlformats.org/drawingml/2006/main" xmlns:r="http://schemas.openxmlformats.org/officeDocument/2006/relationships" xmlns:p="http://schemas.openxmlformats.org/presentationml/2006/main" showMasterSp="1">
  <p:cSld>
    <p:spTree>
      <p:nvGrpSpPr>
        <p:cNvPr id="1172" name=""/>
        <p:cNvGrpSpPr/>
        <p:nvPr/>
      </p:nvGrpSpPr>
      <p:grpSpPr>
        <a:xfrm rot="0">
          <a:off x="0" y="0"/>
          <a:ext cx="0" cy="0"/>
          <a:chOff x="0" y="0"/>
          <a:chExt cx="0" cy="0"/>
        </a:xfrm>
      </p:grpSpPr>
      <p:sp>
        <p:nvSpPr>
          <p:cNvPr id="1048708" name=""/>
          <p:cNvSpPr/>
          <p:nvPr>
            <p:ph sz="full" idx="1"/>
          </p:nvPr>
        </p:nvSpPr>
        <p:spPr>
          <a:xfrm rot="0">
            <a:off x="457200" y="1066800"/>
            <a:ext cx="8229600" cy="5059362"/>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eaLnBrk="1" hangingPunct="1" latinLnBrk="1" lvl="0">
              <a:buFont typeface="Wingdings" pitchFamily="2" charset="2"/>
              <a:buChar char="Ø"/>
            </a:pPr>
            <a:r>
              <a:rPr altLang="en-US" lang="en-US"/>
              <a:t>Recommending to the Minister institutions to be approved for the training of persons seeking registration or enrolment under the Act</a:t>
            </a:r>
          </a:p>
          <a:p>
            <a:pPr eaLnBrk="1" hangingPunct="1" latinLnBrk="1" lvl="0">
              <a:buFont typeface="Wingdings" pitchFamily="2" charset="2"/>
              <a:buChar char="Ø"/>
            </a:pPr>
            <a:r>
              <a:rPr altLang="en-US" lang="en-US"/>
              <a:t>Prescribing and conducting examinations for persons seeking registration or enrolment under the Act.</a:t>
            </a:r>
          </a:p>
          <a:p>
            <a:pPr eaLnBrk="1" hangingPunct="1" latinLnBrk="1" lvl="0">
              <a:buFont typeface="Wingdings" pitchFamily="2" charset="2"/>
              <a:buChar char="Ø"/>
            </a:pPr>
            <a:r>
              <a:rPr altLang="en-US" lang="en-US"/>
              <a:t>Prescribing badges, insignia (symbol, emblem) or uniforms to be worn by persons registered, licensed or enrolled under the Act</a:t>
            </a:r>
          </a:p>
        </p:txBody>
      </p:sp>
    </p:spTree>
  </p:cSld>
  <p:clrMapOvr>
    <a:masterClrMapping/>
  </p:clrMapOvr>
  <p:transition spd="slow" advClick="1">
    <p:wheel spokes="1"/>
  </p:transition>
  <p:timing/>
</p:sld>
</file>

<file path=ppt/slides/slide900.xml><?xml version="1.0" encoding="utf-8"?>
<p:sld xmlns:a="http://schemas.openxmlformats.org/drawingml/2006/main" xmlns:r="http://schemas.openxmlformats.org/officeDocument/2006/relationships" xmlns:p="http://schemas.openxmlformats.org/presentationml/2006/main" showMasterSp="1">
  <p:cSld>
    <p:spTree>
      <p:nvGrpSpPr>
        <p:cNvPr id="2000" name=""/>
        <p:cNvGrpSpPr/>
        <p:nvPr/>
      </p:nvGrpSpPr>
      <p:grpSpPr>
        <a:xfrm rot="0">
          <a:off x="0" y="0"/>
          <a:ext cx="0" cy="0"/>
          <a:chOff x="0" y="0"/>
          <a:chExt cx="0" cy="0"/>
        </a:xfrm>
      </p:grpSpPr>
      <p:sp>
        <p:nvSpPr>
          <p:cNvPr id="1049786" name=""/>
          <p:cNvSpPr/>
          <p:nvPr>
            <p:ph sz="full" idx="1"/>
          </p:nvPr>
        </p:nvSpPr>
        <p:spPr>
          <a:xfrm rot="0">
            <a:off x="457200" y="990600"/>
            <a:ext cx="8229600" cy="53340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algn="ctr" indent="0" lvl="0" marL="0">
              <a:buNone/>
            </a:pPr>
            <a:r>
              <a:rPr altLang="en-US" b="1" lang="en-US"/>
              <a:t>Procedure for Pre – Operative Care</a:t>
            </a:r>
          </a:p>
          <a:p>
            <a:pPr indent="0" lvl="0" marL="0">
              <a:buFont typeface="Wingdings" pitchFamily="2" charset="2"/>
              <a:buChar char="Ø"/>
            </a:pPr>
            <a:r>
              <a:rPr altLang="en-US" lang="en-US"/>
              <a:t>Done before the operation or on the operation day</a:t>
            </a:r>
          </a:p>
          <a:p>
            <a:pPr indent="0" lvl="0" marL="0">
              <a:buFont typeface="Wingdings" pitchFamily="2" charset="2"/>
              <a:buChar char="Ø"/>
            </a:pPr>
            <a:endParaRPr altLang="en-US" lang="en-US"/>
          </a:p>
          <a:p>
            <a:pPr indent="0" lvl="0" marL="0">
              <a:buNone/>
            </a:pPr>
            <a:r>
              <a:rPr altLang="en-US" b="1" lang="en-US"/>
              <a:t>Requirements</a:t>
            </a:r>
          </a:p>
          <a:p>
            <a:pPr indent="0" lvl="0" marL="0">
              <a:buFont typeface="Wingdings" pitchFamily="2" charset="2"/>
              <a:buChar char="Ø"/>
            </a:pPr>
            <a:r>
              <a:rPr altLang="en-US" lang="en-US"/>
              <a:t>Shaving apparatus (razor, soap/savlon, cotton wool)</a:t>
            </a:r>
          </a:p>
          <a:p>
            <a:pPr indent="0" lvl="0" marL="0">
              <a:buFont typeface="Wingdings" pitchFamily="2" charset="2"/>
              <a:buChar char="Ø"/>
            </a:pPr>
            <a:r>
              <a:rPr altLang="en-US" lang="en-US"/>
              <a:t>Gauze swabs, receiver, mackintosh, towel, denture container</a:t>
            </a:r>
          </a:p>
          <a:p>
            <a:pPr indent="0" lvl="0" marL="0">
              <a:buFont typeface="Wingdings" pitchFamily="2" charset="2"/>
              <a:buChar char="Ø"/>
            </a:pPr>
            <a:r>
              <a:rPr altLang="en-US" lang="en-US"/>
              <a:t>Bathing equipment, theatre gown and caps, patient’s notes, operating checklist, identification bands, observation tray</a:t>
            </a:r>
          </a:p>
          <a:p>
            <a:pPr indent="0" lvl="0" marL="0">
              <a:buFont typeface="Wingdings" pitchFamily="2" charset="2"/>
              <a:buChar char="Ø"/>
            </a:pPr>
            <a:endParaRPr altLang="en-US" lang="en-US"/>
          </a:p>
        </p:txBody>
      </p:sp>
    </p:spTree>
  </p:cSld>
  <p:clrMapOvr>
    <a:masterClrMapping/>
  </p:clrMapOvr>
  <p:transition spd="slow" advClick="1">
    <p:wheel spokes="1"/>
  </p:transition>
  <p:timing/>
</p:sld>
</file>

<file path=ppt/slides/slide901.xml><?xml version="1.0" encoding="utf-8"?>
<p:sld xmlns:a="http://schemas.openxmlformats.org/drawingml/2006/main" xmlns:r="http://schemas.openxmlformats.org/officeDocument/2006/relationships" xmlns:p="http://schemas.openxmlformats.org/presentationml/2006/main" showMasterSp="1">
  <p:cSld>
    <p:spTree>
      <p:nvGrpSpPr>
        <p:cNvPr id="2001" name=""/>
        <p:cNvGrpSpPr/>
        <p:nvPr/>
      </p:nvGrpSpPr>
      <p:grpSpPr>
        <a:xfrm rot="0">
          <a:off x="0" y="0"/>
          <a:ext cx="0" cy="0"/>
          <a:chOff x="0" y="0"/>
          <a:chExt cx="0" cy="0"/>
        </a:xfrm>
      </p:grpSpPr>
      <p:sp>
        <p:nvSpPr>
          <p:cNvPr id="1049787" name=""/>
          <p:cNvSpPr/>
          <p:nvPr>
            <p:ph sz="full" idx="1"/>
          </p:nvPr>
        </p:nvSpPr>
        <p:spPr>
          <a:xfrm rot="0">
            <a:off x="457200" y="609600"/>
            <a:ext cx="8229600" cy="57150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lang="en-US"/>
              <a:t>Preparation</a:t>
            </a:r>
          </a:p>
          <a:p>
            <a:pPr indent="0" lvl="0" marL="0">
              <a:buFont typeface="Wingdings" pitchFamily="2" charset="2"/>
              <a:buChar char="Ø"/>
            </a:pPr>
            <a:r>
              <a:rPr altLang="en-US" lang="en-US"/>
              <a:t>Assemble the equipment required for preparing the patient</a:t>
            </a:r>
          </a:p>
          <a:p>
            <a:pPr indent="0" lvl="0" marL="0">
              <a:buFont typeface="Wingdings" pitchFamily="2" charset="2"/>
              <a:buChar char="Ø"/>
            </a:pPr>
            <a:r>
              <a:rPr altLang="en-US" lang="en-US"/>
              <a:t>Prepare information to be shared with the patient regarding the operation</a:t>
            </a:r>
          </a:p>
          <a:p>
            <a:pPr indent="0" lvl="0" marL="0">
              <a:buFont typeface="Wingdings" pitchFamily="2" charset="2"/>
              <a:buChar char="Ø"/>
            </a:pPr>
            <a:r>
              <a:rPr altLang="en-US" lang="en-US"/>
              <a:t>Ensure the medications required are available</a:t>
            </a:r>
          </a:p>
          <a:p>
            <a:pPr indent="0" lvl="0" marL="0">
              <a:buFont typeface="Wingdings" pitchFamily="2" charset="2"/>
              <a:buChar char="Ø"/>
            </a:pPr>
            <a:r>
              <a:rPr altLang="en-US" lang="en-US"/>
              <a:t>Steps</a:t>
            </a:r>
          </a:p>
          <a:p>
            <a:pPr indent="0" lvl="0" marL="0">
              <a:buFont typeface="Wingdings" pitchFamily="2" charset="2"/>
              <a:buChar char="Ø"/>
            </a:pPr>
            <a:r>
              <a:rPr altLang="en-US" lang="en-US"/>
              <a:t>Explain the procedure to the patient</a:t>
            </a:r>
          </a:p>
          <a:p>
            <a:pPr indent="0" lvl="0" marL="0">
              <a:buFont typeface="Wingdings" pitchFamily="2" charset="2"/>
              <a:buChar char="Ø"/>
            </a:pPr>
            <a:r>
              <a:rPr altLang="en-US" lang="en-US"/>
              <a:t>Ensure the patient has given consent to the operation</a:t>
            </a:r>
          </a:p>
          <a:p>
            <a:pPr indent="0" lvl="0" marL="0">
              <a:buFont typeface="Wingdings" pitchFamily="2" charset="2"/>
              <a:buChar char="Ø"/>
            </a:pPr>
            <a:r>
              <a:rPr altLang="en-US" lang="en-US"/>
              <a:t>Ensure all investigations orders are done and results received</a:t>
            </a:r>
          </a:p>
          <a:p>
            <a:pPr indent="0" lvl="0" marL="0">
              <a:buFont typeface="Wingdings" pitchFamily="2" charset="2"/>
              <a:buChar char="Ø"/>
            </a:pPr>
            <a:r>
              <a:rPr altLang="en-US" lang="en-US"/>
              <a:t>Give medication and treatment as prescribed</a:t>
            </a:r>
          </a:p>
          <a:p>
            <a:pPr indent="0" lvl="0" marL="0">
              <a:buFont typeface="Wingdings" pitchFamily="2" charset="2"/>
              <a:buChar char="Ø"/>
            </a:pPr>
            <a:endParaRPr altLang="en-US" lang="en-US"/>
          </a:p>
        </p:txBody>
      </p:sp>
    </p:spTree>
  </p:cSld>
  <p:clrMapOvr>
    <a:masterClrMapping/>
  </p:clrMapOvr>
  <p:transition spd="slow" advClick="1">
    <p:wheel spokes="1"/>
  </p:transition>
  <p:timing/>
</p:sld>
</file>

<file path=ppt/slides/slide902.xml><?xml version="1.0" encoding="utf-8"?>
<p:sld xmlns:a="http://schemas.openxmlformats.org/drawingml/2006/main" xmlns:r="http://schemas.openxmlformats.org/officeDocument/2006/relationships" xmlns:p="http://schemas.openxmlformats.org/presentationml/2006/main" showMasterSp="1">
  <p:cSld>
    <p:spTree>
      <p:nvGrpSpPr>
        <p:cNvPr id="2002" name=""/>
        <p:cNvGrpSpPr/>
        <p:nvPr/>
      </p:nvGrpSpPr>
      <p:grpSpPr>
        <a:xfrm rot="0">
          <a:off x="0" y="0"/>
          <a:ext cx="0" cy="0"/>
          <a:chOff x="0" y="0"/>
          <a:chExt cx="0" cy="0"/>
        </a:xfrm>
      </p:grpSpPr>
      <p:sp>
        <p:nvSpPr>
          <p:cNvPr id="1049788" name=""/>
          <p:cNvSpPr/>
          <p:nvPr>
            <p:ph sz="full" idx="1"/>
          </p:nvPr>
        </p:nvSpPr>
        <p:spPr>
          <a:xfrm rot="0">
            <a:off x="457200" y="914400"/>
            <a:ext cx="8229600" cy="54102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lvl="0">
              <a:buFont typeface="Wingdings" pitchFamily="2" charset="2"/>
              <a:buChar char="Ø"/>
            </a:pPr>
            <a:r>
              <a:rPr altLang="en-US" lang="en-US"/>
              <a:t>Perform head to toe examination, with in depth assessment of areas related to surgery</a:t>
            </a:r>
          </a:p>
          <a:p>
            <a:pPr lvl="0">
              <a:buFont typeface="Wingdings" pitchFamily="2" charset="2"/>
              <a:buChar char="Ø"/>
            </a:pPr>
            <a:r>
              <a:rPr altLang="en-US" lang="en-US"/>
              <a:t>Ensure the patient understands deep breathing and leg exercises</a:t>
            </a:r>
          </a:p>
          <a:p>
            <a:pPr lvl="0">
              <a:buFont typeface="Wingdings" pitchFamily="2" charset="2"/>
              <a:buChar char="Ø"/>
            </a:pPr>
            <a:r>
              <a:rPr altLang="en-US" lang="en-US"/>
              <a:t>Explain to the relatives when the patient will be taken to theatre and the new ward incase the patient will be transferred to it post operatively</a:t>
            </a:r>
          </a:p>
          <a:p>
            <a:pPr lvl="0">
              <a:buFont typeface="Wingdings" pitchFamily="2" charset="2"/>
              <a:buChar char="Ø"/>
            </a:pPr>
            <a:r>
              <a:rPr altLang="en-US" lang="en-US"/>
              <a:t>On the night before surgery ensure the patient sleeps well. Administer the prescribed medication</a:t>
            </a:r>
          </a:p>
          <a:p>
            <a:pPr lvl="0">
              <a:buFont typeface="Wingdings" pitchFamily="2" charset="2"/>
              <a:buChar char="Ø"/>
            </a:pPr>
            <a:r>
              <a:rPr altLang="en-US" lang="en-US"/>
              <a:t>Confirm if the patient understands the nil per oral orders</a:t>
            </a:r>
          </a:p>
          <a:p>
            <a:pPr lvl="0">
              <a:buNone/>
            </a:pPr>
            <a:endParaRPr altLang="en-US" lang="en-US"/>
          </a:p>
        </p:txBody>
      </p:sp>
    </p:spTree>
  </p:cSld>
  <p:clrMapOvr>
    <a:masterClrMapping/>
  </p:clrMapOvr>
  <p:transition spd="slow" advClick="1">
    <p:wheel spokes="1"/>
  </p:transition>
  <p:timing/>
</p:sld>
</file>

<file path=ppt/slides/slide903.xml><?xml version="1.0" encoding="utf-8"?>
<p:sld xmlns:a="http://schemas.openxmlformats.org/drawingml/2006/main" xmlns:r="http://schemas.openxmlformats.org/officeDocument/2006/relationships" xmlns:p="http://schemas.openxmlformats.org/presentationml/2006/main" showMasterSp="1">
  <p:cSld>
    <p:spTree>
      <p:nvGrpSpPr>
        <p:cNvPr id="2003" name=""/>
        <p:cNvGrpSpPr/>
        <p:nvPr/>
      </p:nvGrpSpPr>
      <p:grpSpPr>
        <a:xfrm rot="0">
          <a:off x="0" y="0"/>
          <a:ext cx="0" cy="0"/>
          <a:chOff x="0" y="0"/>
          <a:chExt cx="0" cy="0"/>
        </a:xfrm>
      </p:grpSpPr>
      <p:sp>
        <p:nvSpPr>
          <p:cNvPr id="1049789" name=""/>
          <p:cNvSpPr/>
          <p:nvPr>
            <p:ph sz="full" idx="1"/>
          </p:nvPr>
        </p:nvSpPr>
        <p:spPr>
          <a:xfrm rot="0">
            <a:off x="457200" y="1066800"/>
            <a:ext cx="8229600" cy="52578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lvl="0">
              <a:buFont typeface="Wingdings" pitchFamily="2" charset="2"/>
              <a:buChar char="Ø"/>
            </a:pPr>
            <a:r>
              <a:rPr altLang="en-US" lang="en-US"/>
              <a:t>On the morning of surgery prepare the client/patient by:</a:t>
            </a:r>
          </a:p>
          <a:p>
            <a:pPr lvl="0">
              <a:buFont typeface="Wingdings" pitchFamily="2" charset="2"/>
              <a:buChar char="§"/>
            </a:pPr>
            <a:r>
              <a:rPr altLang="en-US" lang="en-US"/>
              <a:t>Ensuring patient has identification band</a:t>
            </a:r>
          </a:p>
          <a:p>
            <a:pPr lvl="0">
              <a:buFont typeface="Wingdings" pitchFamily="2" charset="2"/>
              <a:buChar char="§"/>
            </a:pPr>
            <a:r>
              <a:rPr altLang="en-US" lang="en-US"/>
              <a:t>Remove jewelry and dentures if any</a:t>
            </a:r>
          </a:p>
          <a:p>
            <a:pPr lvl="0">
              <a:buFont typeface="Wingdings" pitchFamily="2" charset="2"/>
              <a:buChar char="§"/>
            </a:pPr>
            <a:r>
              <a:rPr altLang="en-US" lang="en-US"/>
              <a:t>Remove nail polish</a:t>
            </a:r>
          </a:p>
          <a:p>
            <a:pPr lvl="0">
              <a:buFont typeface="Wingdings" pitchFamily="2" charset="2"/>
              <a:buChar char="Ø"/>
            </a:pPr>
            <a:r>
              <a:rPr altLang="en-US" lang="en-US"/>
              <a:t>30 – 60 minutes before surgery:</a:t>
            </a:r>
          </a:p>
          <a:p>
            <a:pPr lvl="0">
              <a:buFont typeface="Wingdings" pitchFamily="2" charset="2"/>
              <a:buChar char="§"/>
            </a:pPr>
            <a:r>
              <a:rPr altLang="en-US" lang="en-US"/>
              <a:t>Check client identification band</a:t>
            </a:r>
          </a:p>
          <a:p>
            <a:pPr lvl="0">
              <a:buFont typeface="Wingdings" pitchFamily="2" charset="2"/>
              <a:buChar char="§"/>
            </a:pPr>
            <a:r>
              <a:rPr altLang="en-US" lang="en-US"/>
              <a:t>Encourage voiding or catheterize if required</a:t>
            </a:r>
          </a:p>
          <a:p>
            <a:pPr lvl="0">
              <a:buFont typeface="Wingdings" pitchFamily="2" charset="2"/>
              <a:buChar char="§"/>
            </a:pPr>
            <a:r>
              <a:rPr altLang="en-US" lang="en-US"/>
              <a:t>Obtain vital signs </a:t>
            </a:r>
          </a:p>
          <a:p>
            <a:pPr lvl="0">
              <a:buFont typeface="Wingdings" pitchFamily="2" charset="2"/>
              <a:buChar char="§"/>
            </a:pPr>
            <a:r>
              <a:rPr altLang="en-US" lang="en-US"/>
              <a:t>Administer ordered medication</a:t>
            </a:r>
          </a:p>
          <a:p>
            <a:pPr lvl="0">
              <a:buFont typeface="Wingdings" pitchFamily="2" charset="2"/>
              <a:buChar char="Ø"/>
            </a:pPr>
            <a:endParaRPr altLang="en-US" lang="en-US"/>
          </a:p>
        </p:txBody>
      </p:sp>
    </p:spTree>
  </p:cSld>
  <p:clrMapOvr>
    <a:masterClrMapping/>
  </p:clrMapOvr>
  <p:transition spd="slow" advClick="1">
    <p:wheel spokes="1"/>
  </p:transition>
  <p:timing/>
</p:sld>
</file>

<file path=ppt/slides/slide904.xml><?xml version="1.0" encoding="utf-8"?>
<p:sld xmlns:a="http://schemas.openxmlformats.org/drawingml/2006/main" xmlns:r="http://schemas.openxmlformats.org/officeDocument/2006/relationships" xmlns:p="http://schemas.openxmlformats.org/presentationml/2006/main" showMasterSp="1">
  <p:cSld>
    <p:spTree>
      <p:nvGrpSpPr>
        <p:cNvPr id="2004" name=""/>
        <p:cNvGrpSpPr/>
        <p:nvPr/>
      </p:nvGrpSpPr>
      <p:grpSpPr>
        <a:xfrm rot="0">
          <a:off x="0" y="0"/>
          <a:ext cx="0" cy="0"/>
          <a:chOff x="0" y="0"/>
          <a:chExt cx="0" cy="0"/>
        </a:xfrm>
      </p:grpSpPr>
      <p:sp>
        <p:nvSpPr>
          <p:cNvPr id="1049790" name=""/>
          <p:cNvSpPr/>
          <p:nvPr>
            <p:ph sz="full" idx="1"/>
          </p:nvPr>
        </p:nvSpPr>
        <p:spPr>
          <a:xfrm rot="0">
            <a:off x="457200" y="1066800"/>
            <a:ext cx="8229600" cy="52578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lvl="0">
              <a:buFont typeface="Wingdings" pitchFamily="2" charset="2"/>
              <a:buChar char="Ø"/>
            </a:pPr>
            <a:r>
              <a:rPr altLang="en-US" lang="en-US"/>
              <a:t>Raise bed rails and encourage patient to stay in bed</a:t>
            </a:r>
          </a:p>
          <a:p>
            <a:pPr lvl="0">
              <a:buFont typeface="Wingdings" pitchFamily="2" charset="2"/>
              <a:buChar char="Ø"/>
            </a:pPr>
            <a:r>
              <a:rPr altLang="en-US" lang="en-US"/>
              <a:t>Encourage family to stay with client</a:t>
            </a:r>
          </a:p>
          <a:p>
            <a:pPr lvl="0">
              <a:buFont typeface="Wingdings" pitchFamily="2" charset="2"/>
              <a:buChar char="Ø"/>
            </a:pPr>
            <a:r>
              <a:rPr altLang="en-US" lang="en-US"/>
              <a:t>When called by theatre, transfer patient to the stretcher, ensure comfort and safety</a:t>
            </a:r>
          </a:p>
          <a:p>
            <a:pPr lvl="0">
              <a:buFont typeface="Wingdings" pitchFamily="2" charset="2"/>
              <a:buChar char="Ø"/>
            </a:pPr>
            <a:r>
              <a:rPr altLang="en-US" lang="en-US"/>
              <a:t>Ensure patient’s notes are complete: Pre – operative checklist is signed and all required lab results are ready</a:t>
            </a:r>
          </a:p>
          <a:p>
            <a:pPr lvl="0">
              <a:buFont typeface="Wingdings" pitchFamily="2" charset="2"/>
              <a:buChar char="Ø"/>
            </a:pPr>
            <a:r>
              <a:rPr altLang="en-US" lang="en-US"/>
              <a:t>Accompany the patient to theatre with the notes</a:t>
            </a:r>
          </a:p>
          <a:p>
            <a:pPr lvl="0">
              <a:buFont typeface="Wingdings" pitchFamily="2" charset="2"/>
              <a:buChar char="Ø"/>
            </a:pPr>
            <a:r>
              <a:rPr altLang="en-US" lang="en-US"/>
              <a:t>Collect any blood for transfusion from the blood bank and take it together with blood card to theatre.</a:t>
            </a:r>
          </a:p>
          <a:p>
            <a:pPr lvl="0">
              <a:buNone/>
            </a:pPr>
            <a:endParaRPr altLang="en-US" lang="en-US"/>
          </a:p>
        </p:txBody>
      </p:sp>
    </p:spTree>
  </p:cSld>
  <p:clrMapOvr>
    <a:masterClrMapping/>
  </p:clrMapOvr>
  <p:transition spd="slow" advClick="1">
    <p:wheel spokes="1"/>
  </p:transition>
  <p:timing/>
</p:sld>
</file>

<file path=ppt/slides/slide905.xml><?xml version="1.0" encoding="utf-8"?>
<p:sld xmlns:a="http://schemas.openxmlformats.org/drawingml/2006/main" xmlns:r="http://schemas.openxmlformats.org/officeDocument/2006/relationships" xmlns:p="http://schemas.openxmlformats.org/presentationml/2006/main" showMasterSp="1">
  <p:cSld>
    <p:spTree>
      <p:nvGrpSpPr>
        <p:cNvPr id="2005" name=""/>
        <p:cNvGrpSpPr/>
        <p:nvPr/>
      </p:nvGrpSpPr>
      <p:grpSpPr>
        <a:xfrm rot="0">
          <a:off x="0" y="0"/>
          <a:ext cx="0" cy="0"/>
          <a:chOff x="0" y="0"/>
          <a:chExt cx="0" cy="0"/>
        </a:xfrm>
      </p:grpSpPr>
      <p:sp>
        <p:nvSpPr>
          <p:cNvPr id="1049791" name=""/>
          <p:cNvSpPr/>
          <p:nvPr>
            <p:ph sz="full" idx="1"/>
          </p:nvPr>
        </p:nvSpPr>
        <p:spPr>
          <a:xfrm rot="0">
            <a:off x="457200" y="1143000"/>
            <a:ext cx="8229600" cy="51816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algn="ctr" indent="0" lvl="0" marL="0">
              <a:buNone/>
            </a:pPr>
            <a:r>
              <a:rPr altLang="en-US" b="1" lang="en-US"/>
              <a:t>PRINCIPLES OF INFECTION PREVENTION IN OPERATING THEATRE</a:t>
            </a:r>
          </a:p>
          <a:p>
            <a:pPr indent="0" lvl="0" marL="0">
              <a:buNone/>
            </a:pPr>
            <a:r>
              <a:rPr altLang="en-US" b="1" lang="en-US"/>
              <a:t>SCRUBBING</a:t>
            </a:r>
          </a:p>
          <a:p>
            <a:pPr indent="0" lvl="0" marL="0">
              <a:buFont typeface="Wingdings" pitchFamily="2" charset="2"/>
              <a:buChar char="Ø"/>
            </a:pPr>
            <a:r>
              <a:rPr altLang="en-US" lang="en-US"/>
              <a:t>Done to remove micro-organisms from the forearm and arms by mechanical washing and chemical disinfections before taking part in surgical procedure.</a:t>
            </a:r>
          </a:p>
          <a:p>
            <a:pPr indent="0" lvl="0" marL="0">
              <a:buNone/>
            </a:pPr>
            <a:endParaRPr altLang="en-US" lang="en-US"/>
          </a:p>
          <a:p>
            <a:pPr indent="0" lvl="0" marL="0">
              <a:buFont typeface="Wingdings" pitchFamily="2" charset="2"/>
              <a:buChar char="Ø"/>
            </a:pPr>
            <a:r>
              <a:rPr altLang="en-US" lang="en-US"/>
              <a:t>This helps prevent the possibility of the patient being contaminated by bacteria from the hands and arms.</a:t>
            </a:r>
          </a:p>
          <a:p>
            <a:pPr indent="0" lvl="0" marL="0">
              <a:buFont typeface="Wingdings" pitchFamily="2" charset="2"/>
              <a:buChar char="Ø"/>
            </a:pPr>
            <a:endParaRPr altLang="en-US" lang="en-US"/>
          </a:p>
        </p:txBody>
      </p:sp>
    </p:spTree>
  </p:cSld>
  <p:clrMapOvr>
    <a:masterClrMapping/>
  </p:clrMapOvr>
  <p:transition spd="slow" advClick="1">
    <p:wheel spokes="1"/>
  </p:transition>
  <p:timing/>
</p:sld>
</file>

<file path=ppt/slides/slide906.xml><?xml version="1.0" encoding="utf-8"?>
<p:sld xmlns:a="http://schemas.openxmlformats.org/drawingml/2006/main" xmlns:r="http://schemas.openxmlformats.org/officeDocument/2006/relationships" xmlns:p="http://schemas.openxmlformats.org/presentationml/2006/main" showMasterSp="1">
  <p:cSld>
    <p:spTree>
      <p:nvGrpSpPr>
        <p:cNvPr id="2006" name=""/>
        <p:cNvGrpSpPr/>
        <p:nvPr/>
      </p:nvGrpSpPr>
      <p:grpSpPr>
        <a:xfrm rot="0">
          <a:off x="0" y="0"/>
          <a:ext cx="0" cy="0"/>
          <a:chOff x="0" y="0"/>
          <a:chExt cx="0" cy="0"/>
        </a:xfrm>
      </p:grpSpPr>
      <p:sp>
        <p:nvSpPr>
          <p:cNvPr id="1049792" name=""/>
          <p:cNvSpPr/>
          <p:nvPr>
            <p:ph sz="full" idx="1"/>
          </p:nvPr>
        </p:nvSpPr>
        <p:spPr>
          <a:xfrm rot="0">
            <a:off x="457200" y="609600"/>
            <a:ext cx="8229600" cy="57150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algn="ctr" indent="0" lvl="0" marL="0">
              <a:buNone/>
            </a:pPr>
            <a:r>
              <a:rPr altLang="en-US" b="1" lang="en-US"/>
              <a:t>Procedure of Scrubbing</a:t>
            </a:r>
          </a:p>
          <a:p>
            <a:pPr indent="0" lvl="0" marL="0">
              <a:buNone/>
            </a:pPr>
            <a:r>
              <a:rPr altLang="en-US" b="1" i="1" lang="en-US"/>
              <a:t>Preparation</a:t>
            </a:r>
          </a:p>
          <a:p>
            <a:pPr indent="0" lvl="0" marL="0">
              <a:buFont typeface="Wingdings" pitchFamily="2" charset="2"/>
              <a:buChar char="Ø"/>
            </a:pPr>
            <a:r>
              <a:rPr altLang="en-US" lang="en-US"/>
              <a:t>The theatre suit should have the top/shirt tidily tucked in. Roll the sleeves up to at least three inches above the elbow.</a:t>
            </a:r>
          </a:p>
          <a:p>
            <a:pPr indent="0" lvl="0" marL="0">
              <a:buFont typeface="Wingdings" pitchFamily="2" charset="2"/>
              <a:buChar char="Ø"/>
            </a:pPr>
            <a:r>
              <a:rPr altLang="en-US" lang="en-US"/>
              <a:t>A cap should be worn to cover all the hair, tie the tape at the back.</a:t>
            </a:r>
          </a:p>
          <a:p>
            <a:pPr indent="0" lvl="0" marL="0">
              <a:buFont typeface="Wingdings" pitchFamily="2" charset="2"/>
              <a:buChar char="Ø"/>
            </a:pPr>
            <a:r>
              <a:rPr altLang="en-US" lang="en-US"/>
              <a:t>A mask should be worn with the short side above the nose and the long side under the chin.</a:t>
            </a:r>
          </a:p>
          <a:p>
            <a:pPr indent="0" lvl="0" marL="0">
              <a:buFont typeface="Wingdings" pitchFamily="2" charset="2"/>
              <a:buChar char="Ø"/>
            </a:pPr>
            <a:r>
              <a:rPr altLang="en-US" lang="en-US"/>
              <a:t>Remove all jewelry, wide wedding rings, dress rings, watches, earrings and necklaces.</a:t>
            </a:r>
          </a:p>
          <a:p>
            <a:pPr indent="0" lvl="0" marL="0">
              <a:buFont typeface="Wingdings" pitchFamily="2" charset="2"/>
              <a:buChar char="Ø"/>
            </a:pPr>
            <a:r>
              <a:rPr altLang="en-US" lang="en-US"/>
              <a:t>Finger nails must be short and clean without nail varnish.</a:t>
            </a:r>
          </a:p>
          <a:p>
            <a:pPr indent="0" lvl="0" marL="0">
              <a:buFont typeface="Wingdings" pitchFamily="2" charset="2"/>
              <a:buChar char="Ø"/>
            </a:pPr>
            <a:endParaRPr altLang="en-US" lang="en-US"/>
          </a:p>
        </p:txBody>
      </p:sp>
    </p:spTree>
  </p:cSld>
  <p:clrMapOvr>
    <a:masterClrMapping/>
  </p:clrMapOvr>
  <p:transition spd="slow" advClick="1">
    <p:wheel spokes="1"/>
  </p:transition>
  <p:timing/>
</p:sld>
</file>

<file path=ppt/slides/slide907.xml><?xml version="1.0" encoding="utf-8"?>
<p:sld xmlns:a="http://schemas.openxmlformats.org/drawingml/2006/main" xmlns:r="http://schemas.openxmlformats.org/officeDocument/2006/relationships" xmlns:p="http://schemas.openxmlformats.org/presentationml/2006/main" showMasterSp="1">
  <p:cSld>
    <p:spTree>
      <p:nvGrpSpPr>
        <p:cNvPr id="2007" name=""/>
        <p:cNvGrpSpPr/>
        <p:nvPr/>
      </p:nvGrpSpPr>
      <p:grpSpPr>
        <a:xfrm rot="0">
          <a:off x="0" y="0"/>
          <a:ext cx="0" cy="0"/>
          <a:chOff x="0" y="0"/>
          <a:chExt cx="0" cy="0"/>
        </a:xfrm>
      </p:grpSpPr>
      <p:sp>
        <p:nvSpPr>
          <p:cNvPr id="1049793" name=""/>
          <p:cNvSpPr/>
          <p:nvPr>
            <p:ph sz="full" idx="1"/>
          </p:nvPr>
        </p:nvSpPr>
        <p:spPr>
          <a:xfrm rot="0">
            <a:off x="457200" y="914400"/>
            <a:ext cx="8229600" cy="54102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lvl="0">
              <a:buFont typeface="Wingdings" pitchFamily="2" charset="2"/>
              <a:buChar char="Ø"/>
            </a:pPr>
            <a:r>
              <a:rPr altLang="en-US" lang="en-US"/>
              <a:t>The staff should be free from cuts, wounds or septic wound on fingers; upper respiratory tract infection; gastroenteritis.</a:t>
            </a:r>
          </a:p>
          <a:p>
            <a:pPr lvl="0">
              <a:buFont typeface="Wingdings" pitchFamily="2" charset="2"/>
              <a:buChar char="Ø"/>
            </a:pPr>
            <a:r>
              <a:rPr altLang="en-US" lang="en-US"/>
              <a:t>Wear a mackintosh apron to protect your scrub suit.</a:t>
            </a:r>
          </a:p>
          <a:p>
            <a:pPr lvl="0">
              <a:buFont typeface="Wingdings" pitchFamily="2" charset="2"/>
              <a:buChar char="Ø"/>
            </a:pPr>
            <a:r>
              <a:rPr altLang="en-US" lang="en-US"/>
              <a:t>Regulate temperature and flow of water to suit you.</a:t>
            </a:r>
          </a:p>
          <a:p>
            <a:pPr lvl="0">
              <a:buFont typeface="Wingdings" pitchFamily="2" charset="2"/>
              <a:buChar char="Ø"/>
            </a:pPr>
            <a:r>
              <a:rPr altLang="en-US" lang="en-US"/>
              <a:t>Scrubbing time varies according to the type of soap or chemical used. For example when using soap, which contains hexachlorophene disinfectants, you should scrub for five minutes; if using hibiscrub, two minutes; ordinary soap, ten to fifteen minutes.</a:t>
            </a:r>
          </a:p>
          <a:p>
            <a:pPr lvl="0">
              <a:buNone/>
            </a:pPr>
            <a:endParaRPr altLang="en-US" lang="en-US"/>
          </a:p>
        </p:txBody>
      </p:sp>
    </p:spTree>
  </p:cSld>
  <p:clrMapOvr>
    <a:masterClrMapping/>
  </p:clrMapOvr>
  <p:transition spd="slow" advClick="1">
    <p:wheel spokes="1"/>
  </p:transition>
  <p:timing/>
</p:sld>
</file>

<file path=ppt/slides/slide908.xml><?xml version="1.0" encoding="utf-8"?>
<p:sld xmlns:a="http://schemas.openxmlformats.org/drawingml/2006/main" xmlns:r="http://schemas.openxmlformats.org/officeDocument/2006/relationships" xmlns:p="http://schemas.openxmlformats.org/presentationml/2006/main" showMasterSp="1">
  <p:cSld>
    <p:spTree>
      <p:nvGrpSpPr>
        <p:cNvPr id="2008" name=""/>
        <p:cNvGrpSpPr/>
        <p:nvPr/>
      </p:nvGrpSpPr>
      <p:grpSpPr>
        <a:xfrm rot="0">
          <a:off x="0" y="0"/>
          <a:ext cx="0" cy="0"/>
          <a:chOff x="0" y="0"/>
          <a:chExt cx="0" cy="0"/>
        </a:xfrm>
      </p:grpSpPr>
      <p:sp>
        <p:nvSpPr>
          <p:cNvPr id="1049794" name=""/>
          <p:cNvSpPr/>
          <p:nvPr>
            <p:ph sz="full" idx="1"/>
          </p:nvPr>
        </p:nvSpPr>
        <p:spPr>
          <a:xfrm rot="0">
            <a:off x="457200" y="304800"/>
            <a:ext cx="8229600" cy="61722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i="1" lang="en-US"/>
              <a:t>Steps</a:t>
            </a:r>
          </a:p>
          <a:p>
            <a:pPr indent="0" lvl="0" marL="0">
              <a:buFont typeface="Wingdings" pitchFamily="2" charset="2"/>
              <a:buChar char="Ø"/>
            </a:pPr>
            <a:r>
              <a:rPr altLang="en-US" lang="en-US"/>
              <a:t>Use the wall clock to time yourself.</a:t>
            </a:r>
          </a:p>
          <a:p>
            <a:pPr indent="0" lvl="0" marL="0">
              <a:buFont typeface="Wingdings" pitchFamily="2" charset="2"/>
              <a:buChar char="Ø"/>
            </a:pPr>
            <a:r>
              <a:rPr altLang="en-US" lang="en-US"/>
              <a:t>Wet the hands and arms to the elbow.</a:t>
            </a:r>
          </a:p>
          <a:p>
            <a:pPr indent="0" lvl="0" marL="0">
              <a:buFont typeface="Wingdings" pitchFamily="2" charset="2"/>
              <a:buChar char="Ø"/>
            </a:pPr>
            <a:r>
              <a:rPr altLang="en-US" lang="en-US"/>
              <a:t>Pick the soap and make a lot of lather on the hands and arms (the soap remains in hands until the point of drop off later).</a:t>
            </a:r>
          </a:p>
          <a:p>
            <a:pPr indent="0" lvl="0" marL="0">
              <a:buFont typeface="Wingdings" pitchFamily="2" charset="2"/>
              <a:buChar char="Ø"/>
            </a:pPr>
            <a:r>
              <a:rPr altLang="en-US" lang="en-US"/>
              <a:t>Wash hands and arms for one minute. This is called a social wash.</a:t>
            </a:r>
          </a:p>
          <a:p>
            <a:pPr indent="0" lvl="0" marL="0">
              <a:buFont typeface="Wingdings" pitchFamily="2" charset="2"/>
              <a:buChar char="Ø"/>
            </a:pPr>
            <a:r>
              <a:rPr altLang="en-US" lang="en-US"/>
              <a:t>Keeping the fingertips uppermost all the time, rinse hands to the elbow.</a:t>
            </a:r>
          </a:p>
          <a:p>
            <a:pPr indent="0" lvl="0" marL="0">
              <a:buFont typeface="Wingdings" pitchFamily="2" charset="2"/>
              <a:buChar char="Ø"/>
            </a:pPr>
            <a:r>
              <a:rPr altLang="en-US" lang="en-US"/>
              <a:t>Using the elbow, press the hutch of the dispenser and pick one sterile brush. Lather the brush and keep tablet of soap at back of the brush between your palm and brush in your right hand.</a:t>
            </a:r>
          </a:p>
          <a:p>
            <a:pPr indent="0" lvl="0" marL="0">
              <a:buFont typeface="Wingdings" pitchFamily="2" charset="2"/>
              <a:buChar char="Ø"/>
            </a:pPr>
            <a:endParaRPr altLang="en-US" lang="en-US"/>
          </a:p>
        </p:txBody>
      </p:sp>
    </p:spTree>
  </p:cSld>
  <p:clrMapOvr>
    <a:masterClrMapping/>
  </p:clrMapOvr>
  <p:transition spd="slow" advClick="1">
    <p:wheel spokes="1"/>
  </p:transition>
  <p:timing/>
</p:sld>
</file>

<file path=ppt/slides/slide909.xml><?xml version="1.0" encoding="utf-8"?>
<p:sld xmlns:a="http://schemas.openxmlformats.org/drawingml/2006/main" xmlns:r="http://schemas.openxmlformats.org/officeDocument/2006/relationships" xmlns:p="http://schemas.openxmlformats.org/presentationml/2006/main" showMasterSp="1">
  <p:cSld>
    <p:spTree>
      <p:nvGrpSpPr>
        <p:cNvPr id="2009" name=""/>
        <p:cNvGrpSpPr/>
        <p:nvPr/>
      </p:nvGrpSpPr>
      <p:grpSpPr>
        <a:xfrm rot="0">
          <a:off x="0" y="0"/>
          <a:ext cx="0" cy="0"/>
          <a:chOff x="0" y="0"/>
          <a:chExt cx="0" cy="0"/>
        </a:xfrm>
      </p:grpSpPr>
      <p:sp>
        <p:nvSpPr>
          <p:cNvPr id="1049795" name=""/>
          <p:cNvSpPr/>
          <p:nvPr>
            <p:ph sz="full" idx="1"/>
          </p:nvPr>
        </p:nvSpPr>
        <p:spPr>
          <a:xfrm rot="0">
            <a:off x="457200" y="685800"/>
            <a:ext cx="8229600" cy="56388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lvl="0">
              <a:buFont typeface="Wingdings" pitchFamily="2" charset="2"/>
              <a:buChar char="Ø"/>
            </a:pPr>
            <a:r>
              <a:rPr altLang="en-US" lang="en-US"/>
              <a:t>Starting with the left hand put your fingers together and scrub the fingernails. Move to the fingers, and then wipe off the hand and palm. Use a circular movement inside the palm. Spend extra time at the folds of the wrist. Do this for 1½ minutes, rinsing often and starting again.</a:t>
            </a:r>
          </a:p>
          <a:p>
            <a:pPr lvl="0">
              <a:buFont typeface="Wingdings" pitchFamily="2" charset="2"/>
              <a:buChar char="Ø"/>
            </a:pPr>
            <a:r>
              <a:rPr altLang="en-US" lang="en-US"/>
              <a:t>Rinse the hands from fingertips to wrists after the 1½ minutes. Rinse the brush and soap as well.</a:t>
            </a:r>
          </a:p>
          <a:p>
            <a:pPr lvl="0">
              <a:buFont typeface="Wingdings" pitchFamily="2" charset="2"/>
              <a:buChar char="Ø"/>
            </a:pPr>
            <a:r>
              <a:rPr altLang="en-US" lang="en-US"/>
              <a:t>Change over to the right hand and repeat the procedures</a:t>
            </a:r>
          </a:p>
          <a:p>
            <a:pPr lvl="0">
              <a:buFont typeface="Wingdings" pitchFamily="2" charset="2"/>
              <a:buChar char="Ø"/>
            </a:pPr>
            <a:r>
              <a:rPr altLang="en-US" lang="en-US"/>
              <a:t>Spend another 1½ minutes. Drop the brush into the correct receptacle provided. Keep the soap still in hands.</a:t>
            </a:r>
          </a:p>
          <a:p>
            <a:pPr lvl="0">
              <a:buNone/>
            </a:pPr>
            <a:endParaRPr altLang="en-US" lang="en-US"/>
          </a:p>
        </p:txBody>
      </p:sp>
    </p:spTree>
  </p:cSld>
  <p:clrMapOvr>
    <a:masterClrMapping/>
  </p:clrMapOvr>
  <p:transition spd="slow" advClick="1">
    <p:wheel spokes="1"/>
  </p:transition>
  <p:timing/>
</p:sld>
</file>

<file path=ppt/slides/slide91.xml><?xml version="1.0" encoding="utf-8"?>
<p:sld xmlns:a="http://schemas.openxmlformats.org/drawingml/2006/main" xmlns:r="http://schemas.openxmlformats.org/officeDocument/2006/relationships" xmlns:p="http://schemas.openxmlformats.org/presentationml/2006/main" showMasterSp="1">
  <p:cSld>
    <p:spTree>
      <p:nvGrpSpPr>
        <p:cNvPr id="1173" name=""/>
        <p:cNvGrpSpPr/>
        <p:nvPr/>
      </p:nvGrpSpPr>
      <p:grpSpPr>
        <a:xfrm rot="0">
          <a:off x="0" y="0"/>
          <a:ext cx="0" cy="0"/>
          <a:chOff x="0" y="0"/>
          <a:chExt cx="0" cy="0"/>
        </a:xfrm>
      </p:grpSpPr>
      <p:sp>
        <p:nvSpPr>
          <p:cNvPr id="1048709" name=""/>
          <p:cNvSpPr/>
          <p:nvPr>
            <p:ph sz="full" idx="1"/>
          </p:nvPr>
        </p:nvSpPr>
        <p:spPr>
          <a:xfrm rot="0">
            <a:off x="457200" y="1143000"/>
            <a:ext cx="8229600" cy="53340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eaLnBrk="1" hangingPunct="1" latinLnBrk="1" lvl="0">
              <a:buFont typeface="Wingdings" pitchFamily="2" charset="2"/>
              <a:buChar char="Ø"/>
            </a:pPr>
            <a:r>
              <a:rPr altLang="en-US" lang="en-US"/>
              <a:t>Regarding the conduct of persons under the act and taking such disciplinary measures as may be necessary to maintain a proper standard of conduct among such persons</a:t>
            </a:r>
          </a:p>
          <a:p>
            <a:pPr eaLnBrk="1" hangingPunct="1" latinLnBrk="1" lvl="0">
              <a:buFont typeface="Wingdings" pitchFamily="2" charset="2"/>
              <a:buChar char="Ø"/>
            </a:pPr>
            <a:r>
              <a:rPr altLang="en-US" lang="en-US"/>
              <a:t>Regarding the standards for nursing care, qualified staff, facilities, conditions and environment of health institutions</a:t>
            </a:r>
          </a:p>
          <a:p>
            <a:pPr eaLnBrk="1" hangingPunct="1" latinLnBrk="1" lvl="0">
              <a:buFont typeface="Wingdings" pitchFamily="2" charset="2"/>
              <a:buChar char="Ø"/>
            </a:pPr>
            <a:r>
              <a:rPr altLang="en-US" lang="en-US"/>
              <a:t>Directing and supervising the compilation and maintenance of registers, rolls and records</a:t>
            </a:r>
          </a:p>
          <a:p>
            <a:pPr eaLnBrk="1" hangingPunct="1" latinLnBrk="1" lvl="0">
              <a:buFont typeface="Wingdings" pitchFamily="2" charset="2"/>
              <a:buChar char="Ø"/>
            </a:pPr>
            <a:r>
              <a:rPr altLang="en-US" lang="en-US"/>
              <a:t>Advising the Minister on matters concerning all aspects of nursing</a:t>
            </a:r>
          </a:p>
          <a:p>
            <a:pPr eaLnBrk="1" hangingPunct="1" latinLnBrk="1" lvl="0">
              <a:buFont typeface="Wingdings" pitchFamily="2" charset="2"/>
              <a:buChar char="Ø"/>
            </a:pPr>
            <a:endParaRPr altLang="en-US" lang="en-US"/>
          </a:p>
          <a:p>
            <a:pPr eaLnBrk="1" hangingPunct="1" latinLnBrk="1" lvl="0">
              <a:buFont typeface="Wingdings" pitchFamily="2" charset="2"/>
              <a:buChar char="Ø"/>
            </a:pPr>
            <a:endParaRPr altLang="en-US" lang="en-US"/>
          </a:p>
        </p:txBody>
      </p:sp>
    </p:spTree>
  </p:cSld>
  <p:clrMapOvr>
    <a:masterClrMapping/>
  </p:clrMapOvr>
  <p:transition spd="slow" advClick="1">
    <p:wheel spokes="1"/>
  </p:transition>
  <p:timing/>
</p:sld>
</file>

<file path=ppt/slides/slide910.xml><?xml version="1.0" encoding="utf-8"?>
<p:sld xmlns:a="http://schemas.openxmlformats.org/drawingml/2006/main" xmlns:r="http://schemas.openxmlformats.org/officeDocument/2006/relationships" xmlns:p="http://schemas.openxmlformats.org/presentationml/2006/main" showMasterSp="1">
  <p:cSld>
    <p:spTree>
      <p:nvGrpSpPr>
        <p:cNvPr id="2010" name=""/>
        <p:cNvGrpSpPr/>
        <p:nvPr/>
      </p:nvGrpSpPr>
      <p:grpSpPr>
        <a:xfrm rot="0">
          <a:off x="0" y="0"/>
          <a:ext cx="0" cy="0"/>
          <a:chOff x="0" y="0"/>
          <a:chExt cx="0" cy="0"/>
        </a:xfrm>
      </p:grpSpPr>
      <p:sp>
        <p:nvSpPr>
          <p:cNvPr id="1049796" name=""/>
          <p:cNvSpPr/>
          <p:nvPr>
            <p:ph sz="full" idx="1"/>
          </p:nvPr>
        </p:nvSpPr>
        <p:spPr>
          <a:xfrm rot="0">
            <a:off x="457200" y="685800"/>
            <a:ext cx="8229600" cy="56388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lvl="0">
              <a:buFont typeface="Wingdings" pitchFamily="2" charset="2"/>
              <a:buChar char="Ø"/>
            </a:pPr>
            <a:r>
              <a:rPr altLang="en-US" lang="en-US"/>
              <a:t>Lather hands and wash up to the wrist for another minute.</a:t>
            </a:r>
          </a:p>
          <a:p>
            <a:pPr lvl="0">
              <a:buFont typeface="Wingdings" pitchFamily="2" charset="2"/>
              <a:buChar char="Ø"/>
            </a:pPr>
            <a:r>
              <a:rPr altLang="en-US" lang="en-US"/>
              <a:t>Rinse the soap and drop it back into the soap dish.</a:t>
            </a:r>
          </a:p>
          <a:p>
            <a:pPr lvl="0">
              <a:buFont typeface="Wingdings" pitchFamily="2" charset="2"/>
              <a:buChar char="Ø"/>
            </a:pPr>
            <a:r>
              <a:rPr altLang="en-US" lang="en-US"/>
              <a:t>Take all necessary precautions to avoid touching the tap handles during this exercise as this contaminates the hands.</a:t>
            </a:r>
          </a:p>
          <a:p>
            <a:pPr lvl="0">
              <a:buFont typeface="Wingdings" pitchFamily="2" charset="2"/>
              <a:buChar char="Ø"/>
            </a:pPr>
            <a:r>
              <a:rPr altLang="en-US" lang="en-US"/>
              <a:t>Rinse the hands and arms thoroughly in one direction only  starting from fingertips working down systematically  to elbows.</a:t>
            </a:r>
          </a:p>
          <a:p>
            <a:pPr lvl="0">
              <a:buFont typeface="Wingdings" pitchFamily="2" charset="2"/>
              <a:buChar char="Ø"/>
            </a:pPr>
            <a:r>
              <a:rPr altLang="en-US" lang="en-US"/>
              <a:t>Close the taps using elbows. Keep hands together upright, fingers higher than elbows.</a:t>
            </a:r>
          </a:p>
          <a:p>
            <a:pPr lvl="0">
              <a:buFont typeface="Wingdings" pitchFamily="2" charset="2"/>
              <a:buChar char="Ø"/>
            </a:pPr>
            <a:r>
              <a:rPr altLang="en-US" lang="en-US"/>
              <a:t>The circulating nurse will remove the mackintosh apron</a:t>
            </a:r>
          </a:p>
          <a:p>
            <a:pPr lvl="0">
              <a:buFont typeface="Wingdings" pitchFamily="2" charset="2"/>
              <a:buChar char="Ø"/>
            </a:pPr>
            <a:endParaRPr altLang="en-US" lang="en-US"/>
          </a:p>
        </p:txBody>
      </p:sp>
    </p:spTree>
  </p:cSld>
  <p:clrMapOvr>
    <a:masterClrMapping/>
  </p:clrMapOvr>
  <p:transition spd="slow" advClick="1">
    <p:wheel spokes="1"/>
  </p:transition>
  <p:timing/>
</p:sld>
</file>

<file path=ppt/slides/slide911.xml><?xml version="1.0" encoding="utf-8"?>
<p:sld xmlns:a="http://schemas.openxmlformats.org/drawingml/2006/main" xmlns:r="http://schemas.openxmlformats.org/officeDocument/2006/relationships" xmlns:p="http://schemas.openxmlformats.org/presentationml/2006/main" showMasterSp="1">
  <p:cSld>
    <p:spTree>
      <p:nvGrpSpPr>
        <p:cNvPr id="2011" name=""/>
        <p:cNvGrpSpPr/>
        <p:nvPr/>
      </p:nvGrpSpPr>
      <p:grpSpPr>
        <a:xfrm rot="0">
          <a:off x="0" y="0"/>
          <a:ext cx="0" cy="0"/>
          <a:chOff x="0" y="0"/>
          <a:chExt cx="0" cy="0"/>
        </a:xfrm>
      </p:grpSpPr>
      <p:sp>
        <p:nvSpPr>
          <p:cNvPr id="1049797" name=""/>
          <p:cNvSpPr/>
          <p:nvPr>
            <p:ph sz="full" idx="1"/>
          </p:nvPr>
        </p:nvSpPr>
        <p:spPr>
          <a:xfrm rot="0">
            <a:off x="457200" y="762000"/>
            <a:ext cx="8229600" cy="55626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lang="en-US"/>
              <a:t>DRYING</a:t>
            </a:r>
          </a:p>
          <a:p>
            <a:pPr indent="0" lvl="0" marL="0">
              <a:buFont typeface="Wingdings" pitchFamily="2" charset="2"/>
              <a:buChar char="Ø"/>
            </a:pPr>
            <a:r>
              <a:rPr altLang="en-US" lang="en-US"/>
              <a:t>Pick up the towel and step back. </a:t>
            </a:r>
          </a:p>
          <a:p>
            <a:pPr indent="0" lvl="0" marL="0">
              <a:buFont typeface="Wingdings" pitchFamily="2" charset="2"/>
              <a:buChar char="Ø"/>
            </a:pPr>
            <a:r>
              <a:rPr altLang="en-US" lang="en-US"/>
              <a:t>Start with the left hand and blot dry the fingers, the webs of the hand and the palm well. and then move to the back of the hand, and the forearm, using a circular movement to the elbows. </a:t>
            </a:r>
          </a:p>
          <a:p>
            <a:pPr indent="0" lvl="0" marL="0">
              <a:buFont typeface="Wingdings" pitchFamily="2" charset="2"/>
              <a:buChar char="Ø"/>
            </a:pPr>
            <a:r>
              <a:rPr altLang="en-US" lang="en-US"/>
              <a:t>Change the towel to the left hand with the wet part against the left palm. </a:t>
            </a:r>
          </a:p>
          <a:p>
            <a:pPr indent="0" lvl="0" marL="0">
              <a:buFont typeface="Wingdings" pitchFamily="2" charset="2"/>
              <a:buChar char="Ø"/>
            </a:pPr>
            <a:r>
              <a:rPr altLang="en-US" lang="en-US"/>
              <a:t>Using the dry part of the towel, repeat the same procedure on the other arm. When you get to the elbow, discard the used towel in the dispenser provided.</a:t>
            </a:r>
          </a:p>
          <a:p>
            <a:pPr indent="0" lvl="0" marL="0">
              <a:buFont typeface="Wingdings" pitchFamily="2" charset="2"/>
              <a:buChar char="Ø"/>
            </a:pPr>
            <a:endParaRPr altLang="en-US" lang="en-US"/>
          </a:p>
        </p:txBody>
      </p:sp>
    </p:spTree>
  </p:cSld>
  <p:clrMapOvr>
    <a:masterClrMapping/>
  </p:clrMapOvr>
  <p:transition spd="slow" advClick="1">
    <p:wheel spokes="1"/>
  </p:transition>
  <p:timing/>
</p:sld>
</file>

<file path=ppt/slides/slide912.xml><?xml version="1.0" encoding="utf-8"?>
<p:sld xmlns:a="http://schemas.openxmlformats.org/drawingml/2006/main" xmlns:r="http://schemas.openxmlformats.org/officeDocument/2006/relationships" xmlns:p="http://schemas.openxmlformats.org/presentationml/2006/main" showMasterSp="1">
  <p:cSld>
    <p:spTree>
      <p:nvGrpSpPr>
        <p:cNvPr id="2012" name=""/>
        <p:cNvGrpSpPr/>
        <p:nvPr/>
      </p:nvGrpSpPr>
      <p:grpSpPr>
        <a:xfrm rot="0">
          <a:off x="0" y="0"/>
          <a:ext cx="0" cy="0"/>
          <a:chOff x="0" y="0"/>
          <a:chExt cx="0" cy="0"/>
        </a:xfrm>
      </p:grpSpPr>
      <p:sp>
        <p:nvSpPr>
          <p:cNvPr id="1049798" name=""/>
          <p:cNvSpPr/>
          <p:nvPr>
            <p:ph sz="full" idx="1"/>
          </p:nvPr>
        </p:nvSpPr>
        <p:spPr>
          <a:xfrm rot="0">
            <a:off x="457200" y="990600"/>
            <a:ext cx="8229600" cy="53340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lang="en-US"/>
              <a:t>GOWNING</a:t>
            </a:r>
          </a:p>
          <a:p>
            <a:pPr indent="0" lvl="0" marL="0">
              <a:buFont typeface="Wingdings" pitchFamily="2" charset="2"/>
              <a:buChar char="Ø"/>
            </a:pPr>
            <a:r>
              <a:rPr altLang="en-US" lang="en-US"/>
              <a:t>The following procedure should be followed when gowning:</a:t>
            </a:r>
          </a:p>
          <a:p>
            <a:pPr indent="0" lvl="0" marL="0">
              <a:buFont typeface="Wingdings" pitchFamily="2" charset="2"/>
              <a:buChar char="Ø"/>
            </a:pPr>
            <a:r>
              <a:rPr altLang="en-US" lang="en-US"/>
              <a:t>Pick a gown and step back.</a:t>
            </a:r>
          </a:p>
          <a:p>
            <a:pPr indent="0" lvl="0" marL="0">
              <a:buFont typeface="Wingdings" pitchFamily="2" charset="2"/>
              <a:buChar char="Ø"/>
            </a:pPr>
            <a:r>
              <a:rPr altLang="en-US" lang="en-US"/>
              <a:t>Hold the neck-band and let the bottom hem drop.</a:t>
            </a:r>
          </a:p>
          <a:p>
            <a:pPr indent="0" lvl="0" marL="0">
              <a:buFont typeface="Wingdings" pitchFamily="2" charset="2"/>
              <a:buChar char="Ø"/>
            </a:pPr>
            <a:r>
              <a:rPr altLang="en-US" lang="en-US"/>
              <a:t>Open the gown and slide both hands in through the arm holes.</a:t>
            </a:r>
          </a:p>
          <a:p>
            <a:pPr indent="0" lvl="0" marL="0">
              <a:buFont typeface="Wingdings" pitchFamily="2" charset="2"/>
              <a:buChar char="Ø"/>
            </a:pPr>
            <a:r>
              <a:rPr altLang="en-US" lang="en-US"/>
              <a:t>Do not touch the outside of the gown with your bare hands.</a:t>
            </a:r>
          </a:p>
          <a:p>
            <a:pPr indent="0" lvl="0" marL="0">
              <a:buFont typeface="Wingdings" pitchFamily="2" charset="2"/>
              <a:buChar char="Ø"/>
            </a:pPr>
            <a:r>
              <a:rPr altLang="en-US" lang="en-US"/>
              <a:t>The Runner Nurse will first tie the neck and shoulder bands then wristbands without touching the gown.</a:t>
            </a:r>
          </a:p>
          <a:p>
            <a:pPr indent="0" lvl="0" marL="0">
              <a:buFont typeface="Wingdings" pitchFamily="2" charset="2"/>
              <a:buChar char="Ø"/>
            </a:pPr>
            <a:endParaRPr altLang="en-US" lang="en-US"/>
          </a:p>
        </p:txBody>
      </p:sp>
    </p:spTree>
  </p:cSld>
  <p:clrMapOvr>
    <a:masterClrMapping/>
  </p:clrMapOvr>
  <p:transition spd="slow" advClick="1">
    <p:wheel spokes="1"/>
  </p:transition>
  <p:timing/>
</p:sld>
</file>

<file path=ppt/slides/slide913.xml><?xml version="1.0" encoding="utf-8"?>
<p:sld xmlns:a="http://schemas.openxmlformats.org/drawingml/2006/main" xmlns:r="http://schemas.openxmlformats.org/officeDocument/2006/relationships" xmlns:p="http://schemas.openxmlformats.org/presentationml/2006/main" showMasterSp="1">
  <p:cSld>
    <p:spTree>
      <p:nvGrpSpPr>
        <p:cNvPr id="2013" name=""/>
        <p:cNvGrpSpPr/>
        <p:nvPr/>
      </p:nvGrpSpPr>
      <p:grpSpPr>
        <a:xfrm rot="0">
          <a:off x="0" y="0"/>
          <a:ext cx="0" cy="0"/>
          <a:chOff x="0" y="0"/>
          <a:chExt cx="0" cy="0"/>
        </a:xfrm>
      </p:grpSpPr>
      <p:sp>
        <p:nvSpPr>
          <p:cNvPr id="1049799" name=""/>
          <p:cNvSpPr/>
          <p:nvPr>
            <p:ph sz="full" idx="1"/>
          </p:nvPr>
        </p:nvSpPr>
        <p:spPr>
          <a:xfrm rot="0">
            <a:off x="457200" y="304800"/>
            <a:ext cx="8229600" cy="60198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lang="en-US"/>
              <a:t>GLOVING</a:t>
            </a:r>
          </a:p>
          <a:p>
            <a:pPr indent="0" lvl="0" marL="0">
              <a:buFont typeface="Wingdings" pitchFamily="2" charset="2"/>
              <a:buChar char="Ø"/>
            </a:pPr>
            <a:r>
              <a:rPr altLang="en-US" lang="en-US"/>
              <a:t>The following procedure should be adhered to:</a:t>
            </a:r>
          </a:p>
          <a:p>
            <a:pPr indent="0" lvl="0" marL="0">
              <a:buFont typeface="Wingdings" pitchFamily="2" charset="2"/>
              <a:buChar char="Ø"/>
            </a:pPr>
            <a:r>
              <a:rPr altLang="en-US" lang="en-US"/>
              <a:t>Arrange gloves on the trolley with glove finger portion away from you.</a:t>
            </a:r>
          </a:p>
          <a:p>
            <a:pPr indent="0" lvl="0" marL="0">
              <a:buFont typeface="Wingdings" pitchFamily="2" charset="2"/>
              <a:buChar char="Ø"/>
            </a:pPr>
            <a:r>
              <a:rPr altLang="en-US" lang="en-US"/>
              <a:t>Pick the glove with left hand holding at the folded part and slip in your right hand. Fold the tip of the sleeve on right hand and pass the glove over.</a:t>
            </a:r>
          </a:p>
          <a:p>
            <a:pPr indent="0" lvl="0" marL="0">
              <a:buFont typeface="Wingdings" pitchFamily="2" charset="2"/>
              <a:buChar char="Ø"/>
            </a:pPr>
            <a:r>
              <a:rPr altLang="en-US" lang="en-US"/>
              <a:t>Using the gloved hand slip your fingers beneath the folded area of the remaining glove and slip in the left hand into the glove.</a:t>
            </a:r>
          </a:p>
          <a:p>
            <a:pPr indent="0" lvl="0" marL="0">
              <a:buFont typeface="Wingdings" pitchFamily="2" charset="2"/>
              <a:buChar char="Ø"/>
            </a:pPr>
            <a:r>
              <a:rPr altLang="en-US" lang="en-US"/>
              <a:t>Unroll the cuff of the glove covering the cuff of the sleeve. Do the same for the opposite hand using the same technique. Ensure you do not contaminate any area that will come in contact with the sterile field.</a:t>
            </a:r>
          </a:p>
          <a:p>
            <a:pPr indent="0" lvl="0" marL="0">
              <a:buFont typeface="Wingdings" pitchFamily="2" charset="2"/>
              <a:buChar char="Ø"/>
            </a:pPr>
            <a:endParaRPr altLang="en-US" lang="en-US"/>
          </a:p>
        </p:txBody>
      </p:sp>
    </p:spTree>
  </p:cSld>
  <p:clrMapOvr>
    <a:masterClrMapping/>
  </p:clrMapOvr>
  <p:transition spd="slow" advClick="1">
    <p:wheel spokes="1"/>
  </p:transition>
  <p:timing/>
</p:sld>
</file>

<file path=ppt/slides/slide914.xml><?xml version="1.0" encoding="utf-8"?>
<p:sld xmlns:a="http://schemas.openxmlformats.org/drawingml/2006/main" xmlns:r="http://schemas.openxmlformats.org/officeDocument/2006/relationships" xmlns:p="http://schemas.openxmlformats.org/presentationml/2006/main" showMasterSp="1">
  <p:cSld>
    <p:spTree>
      <p:nvGrpSpPr>
        <p:cNvPr id="2014" name=""/>
        <p:cNvGrpSpPr/>
        <p:nvPr/>
      </p:nvGrpSpPr>
      <p:grpSpPr>
        <a:xfrm rot="0">
          <a:off x="0" y="0"/>
          <a:ext cx="0" cy="0"/>
          <a:chOff x="0" y="0"/>
          <a:chExt cx="0" cy="0"/>
        </a:xfrm>
      </p:grpSpPr>
      <p:sp>
        <p:nvSpPr>
          <p:cNvPr id="1049800" name=""/>
          <p:cNvSpPr/>
          <p:nvPr>
            <p:ph type="title" sz="full" idx="0"/>
          </p:nvPr>
        </p:nvSpPr>
        <p:spPr>
          <a:xfrm rot="0">
            <a:off x="457200" y="304800"/>
            <a:ext cx="8229600" cy="762000"/>
          </a:xfrm>
          <a:prstGeom prst="rect"/>
          <a:noFill/>
          <a:ln>
            <a:noFill/>
          </a:ln>
        </p:spPr>
        <p:txBody>
          <a:bodyPr anchor="b" bIns="0" lIns="0" rIns="0" tIns="45720" vert="horz"/>
          <a:lstStyle>
            <a:lvl1pPr algn="l" fontAlgn="base" indent="0" latinLnBrk="1" marL="0" rtl="0">
              <a:lnSpc>
                <a:spcPct val="100000"/>
              </a:lnSpc>
              <a:spcBef>
                <a:spcPct val="0"/>
              </a:spcBef>
              <a:spcAft>
                <a:spcPct val="0"/>
              </a:spcAft>
              <a:buFontTx/>
              <a:buNone/>
              <a:defRPr baseline="0" b="0" sz="5000" i="0" u="none">
                <a:solidFill>
                  <a:schemeClr val="lt2"/>
                </a:solidFill>
                <a:latin typeface="Calibri" pitchFamily="34" charset="0"/>
                <a:sym typeface="Calibri" pitchFamily="34" charset="0"/>
              </a:defRPr>
            </a:lvl1pPr>
          </a:lstStyle>
          <a:p>
            <a:pPr algn="ctr" lvl="0"/>
            <a:r>
              <a:rPr altLang="en-US" b="1" lang="en-US"/>
              <a:t>Post – Operative Care</a:t>
            </a:r>
          </a:p>
        </p:txBody>
      </p:sp>
      <p:sp>
        <p:nvSpPr>
          <p:cNvPr id="1049801" name=""/>
          <p:cNvSpPr/>
          <p:nvPr>
            <p:ph sz="full" idx="1"/>
          </p:nvPr>
        </p:nvSpPr>
        <p:spPr>
          <a:xfrm rot="0">
            <a:off x="457200" y="1219200"/>
            <a:ext cx="8229600" cy="51054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lang="en-US"/>
              <a:t>The general principles in postoperative care include:</a:t>
            </a:r>
          </a:p>
          <a:p>
            <a:pPr indent="0" lvl="0" marL="0">
              <a:buFont typeface="Wingdings" pitchFamily="2" charset="2"/>
              <a:buChar char="Ø"/>
            </a:pPr>
            <a:r>
              <a:rPr altLang="en-US" lang="en-US"/>
              <a:t>Ensuring clear airway</a:t>
            </a:r>
          </a:p>
          <a:p>
            <a:pPr indent="0" lvl="0" marL="0">
              <a:buFont typeface="Wingdings" pitchFamily="2" charset="2"/>
              <a:buChar char="Ø"/>
            </a:pPr>
            <a:r>
              <a:rPr altLang="en-US" lang="en-US"/>
              <a:t>Supporting circulation</a:t>
            </a:r>
          </a:p>
          <a:p>
            <a:pPr indent="0" lvl="0" marL="0">
              <a:buFont typeface="Wingdings" pitchFamily="2" charset="2"/>
              <a:buChar char="Ø"/>
            </a:pPr>
            <a:r>
              <a:rPr altLang="en-US" lang="en-US"/>
              <a:t>Controlling bleeding</a:t>
            </a:r>
          </a:p>
          <a:p>
            <a:pPr indent="0" lvl="0" marL="0">
              <a:buFont typeface="Wingdings" pitchFamily="2" charset="2"/>
              <a:buChar char="Ø"/>
            </a:pPr>
            <a:r>
              <a:rPr altLang="en-US" lang="en-US"/>
              <a:t>Preventing infection</a:t>
            </a:r>
          </a:p>
          <a:p>
            <a:pPr indent="0" lvl="0" marL="0">
              <a:buFont typeface="Wingdings" pitchFamily="2" charset="2"/>
              <a:buChar char="Ø"/>
            </a:pPr>
            <a:r>
              <a:rPr altLang="en-US" lang="en-US"/>
              <a:t>Monitoring any complications</a:t>
            </a:r>
          </a:p>
          <a:p>
            <a:pPr indent="0" lvl="0" marL="0">
              <a:buFont typeface="Wingdings" pitchFamily="2" charset="2"/>
              <a:buChar char="Ø"/>
            </a:pPr>
            <a:r>
              <a:rPr altLang="en-US" lang="en-US"/>
              <a:t>Controlling pain</a:t>
            </a:r>
          </a:p>
          <a:p>
            <a:pPr indent="0" lvl="0" marL="0">
              <a:buFont typeface="Wingdings" pitchFamily="2" charset="2"/>
              <a:buChar char="Ø"/>
            </a:pPr>
            <a:r>
              <a:rPr altLang="en-US" lang="en-US"/>
              <a:t>Ensuring return of gastro intestinal motility</a:t>
            </a:r>
          </a:p>
          <a:p>
            <a:pPr indent="0" lvl="0" marL="0">
              <a:buFont typeface="Wingdings" pitchFamily="2" charset="2"/>
              <a:buChar char="Ø"/>
            </a:pPr>
            <a:r>
              <a:rPr altLang="en-US" lang="en-US"/>
              <a:t>Ensuring early and easy ambulation</a:t>
            </a:r>
          </a:p>
          <a:p>
            <a:pPr indent="0" lvl="0" marL="0">
              <a:buFont typeface="Wingdings" pitchFamily="2" charset="2"/>
              <a:buChar char="Ø"/>
            </a:pPr>
            <a:r>
              <a:rPr altLang="en-US" lang="en-US"/>
              <a:t>Preparing the patient for discharge and home-based care</a:t>
            </a:r>
          </a:p>
          <a:p>
            <a:pPr indent="0" lvl="0" marL="0"/>
            <a:endParaRPr altLang="en-US" lang="en-US"/>
          </a:p>
        </p:txBody>
      </p:sp>
    </p:spTree>
  </p:cSld>
  <p:clrMapOvr>
    <a:masterClrMapping/>
  </p:clrMapOvr>
  <p:transition spd="slow" advClick="1">
    <p:wheel spokes="1"/>
  </p:transition>
  <p:timing/>
</p:sld>
</file>

<file path=ppt/slides/slide915.xml><?xml version="1.0" encoding="utf-8"?>
<p:sld xmlns:a="http://schemas.openxmlformats.org/drawingml/2006/main" xmlns:r="http://schemas.openxmlformats.org/officeDocument/2006/relationships" xmlns:p="http://schemas.openxmlformats.org/presentationml/2006/main" showMasterSp="1">
  <p:cSld>
    <p:spTree>
      <p:nvGrpSpPr>
        <p:cNvPr id="2015" name=""/>
        <p:cNvGrpSpPr/>
        <p:nvPr/>
      </p:nvGrpSpPr>
      <p:grpSpPr>
        <a:xfrm rot="0">
          <a:off x="0" y="0"/>
          <a:ext cx="0" cy="0"/>
          <a:chOff x="0" y="0"/>
          <a:chExt cx="0" cy="0"/>
        </a:xfrm>
      </p:grpSpPr>
      <p:sp>
        <p:nvSpPr>
          <p:cNvPr id="1049802" name=""/>
          <p:cNvSpPr/>
          <p:nvPr>
            <p:ph sz="full" idx="1"/>
          </p:nvPr>
        </p:nvSpPr>
        <p:spPr>
          <a:xfrm rot="0">
            <a:off x="457200" y="914400"/>
            <a:ext cx="8229600" cy="54102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algn="ctr" indent="0" lvl="0" marL="0">
              <a:buNone/>
            </a:pPr>
            <a:r>
              <a:rPr altLang="en-US" b="1" lang="en-US"/>
              <a:t>Procedure of Post – Operative Care</a:t>
            </a:r>
          </a:p>
          <a:p>
            <a:pPr indent="0" lvl="0" marL="0">
              <a:buNone/>
            </a:pPr>
            <a:r>
              <a:rPr altLang="en-US" b="1" lang="en-US"/>
              <a:t>Requirements</a:t>
            </a:r>
          </a:p>
          <a:p>
            <a:pPr indent="0" lvl="0" marL="0">
              <a:buFont typeface="Wingdings" pitchFamily="2" charset="2"/>
              <a:buChar char="Ø"/>
            </a:pPr>
            <a:r>
              <a:rPr altLang="en-US" lang="en-US"/>
              <a:t>A tray containing airway, tongue depressor, gauze swabs, ambu – bag, gloves, sponge holding forceps, </a:t>
            </a:r>
          </a:p>
          <a:p>
            <a:pPr indent="0" lvl="0" marL="0">
              <a:buFont typeface="Wingdings" pitchFamily="2" charset="2"/>
              <a:buChar char="Ø"/>
            </a:pPr>
            <a:r>
              <a:rPr altLang="en-US" lang="en-US"/>
              <a:t>Observation tray</a:t>
            </a:r>
          </a:p>
          <a:p>
            <a:pPr indent="0" lvl="0" marL="0">
              <a:buFont typeface="Wingdings" pitchFamily="2" charset="2"/>
              <a:buChar char="Ø"/>
            </a:pPr>
            <a:r>
              <a:rPr altLang="en-US" lang="en-US"/>
              <a:t>Resuscitation tray</a:t>
            </a:r>
          </a:p>
          <a:p>
            <a:pPr indent="0" lvl="0" marL="0">
              <a:buFont typeface="Wingdings" pitchFamily="2" charset="2"/>
              <a:buChar char="Ø"/>
            </a:pPr>
            <a:r>
              <a:rPr altLang="en-US" lang="en-US"/>
              <a:t>O2 apparatus</a:t>
            </a:r>
          </a:p>
          <a:p>
            <a:pPr indent="0" lvl="0" marL="0">
              <a:buFont typeface="Wingdings" pitchFamily="2" charset="2"/>
              <a:buChar char="Ø"/>
            </a:pPr>
            <a:r>
              <a:rPr altLang="en-US" lang="en-US"/>
              <a:t>Suction machine</a:t>
            </a:r>
          </a:p>
          <a:p>
            <a:pPr indent="0" lvl="0" marL="0">
              <a:buFont typeface="Wingdings" pitchFamily="2" charset="2"/>
              <a:buChar char="Ø"/>
            </a:pPr>
            <a:r>
              <a:rPr altLang="en-US" lang="en-US"/>
              <a:t>Infusion sets</a:t>
            </a:r>
          </a:p>
          <a:p>
            <a:pPr indent="0" lvl="0" marL="0">
              <a:buFont typeface="Wingdings" pitchFamily="2" charset="2"/>
              <a:buChar char="Ø"/>
            </a:pPr>
            <a:r>
              <a:rPr altLang="en-US" lang="en-US"/>
              <a:t>Post – operative bed</a:t>
            </a:r>
          </a:p>
          <a:p>
            <a:pPr indent="0" lvl="0" marL="0">
              <a:buFont typeface="Wingdings" pitchFamily="2" charset="2"/>
              <a:buChar char="Ø"/>
            </a:pPr>
            <a:endParaRPr altLang="en-US" lang="en-US"/>
          </a:p>
        </p:txBody>
      </p:sp>
    </p:spTree>
  </p:cSld>
  <p:clrMapOvr>
    <a:masterClrMapping/>
  </p:clrMapOvr>
  <p:transition spd="slow" advClick="1">
    <p:wheel spokes="1"/>
  </p:transition>
  <p:timing/>
</p:sld>
</file>

<file path=ppt/slides/slide916.xml><?xml version="1.0" encoding="utf-8"?>
<p:sld xmlns:a="http://schemas.openxmlformats.org/drawingml/2006/main" xmlns:r="http://schemas.openxmlformats.org/officeDocument/2006/relationships" xmlns:p="http://schemas.openxmlformats.org/presentationml/2006/main" showMasterSp="1">
  <p:cSld>
    <p:spTree>
      <p:nvGrpSpPr>
        <p:cNvPr id="2016" name=""/>
        <p:cNvGrpSpPr/>
        <p:nvPr/>
      </p:nvGrpSpPr>
      <p:grpSpPr>
        <a:xfrm rot="0">
          <a:off x="0" y="0"/>
          <a:ext cx="0" cy="0"/>
          <a:chOff x="0" y="0"/>
          <a:chExt cx="0" cy="0"/>
        </a:xfrm>
      </p:grpSpPr>
      <p:sp>
        <p:nvSpPr>
          <p:cNvPr id="1049803" name=""/>
          <p:cNvSpPr/>
          <p:nvPr>
            <p:ph sz="full" idx="1"/>
          </p:nvPr>
        </p:nvSpPr>
        <p:spPr>
          <a:xfrm rot="0">
            <a:off x="457200" y="685800"/>
            <a:ext cx="8229600" cy="56388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lang="en-US"/>
              <a:t>Steps</a:t>
            </a:r>
          </a:p>
          <a:p>
            <a:pPr indent="0" lvl="0" marL="0">
              <a:buFont typeface="Wingdings" pitchFamily="2" charset="2"/>
              <a:buChar char="Ø"/>
            </a:pPr>
            <a:r>
              <a:rPr altLang="en-US" lang="en-US"/>
              <a:t>Take post – operative tray and get assistant to accompany you to theatre</a:t>
            </a:r>
          </a:p>
          <a:p>
            <a:pPr indent="0" lvl="0" marL="0">
              <a:buFont typeface="Wingdings" pitchFamily="2" charset="2"/>
              <a:buChar char="Ø"/>
            </a:pPr>
            <a:r>
              <a:rPr altLang="en-US" lang="en-US"/>
              <a:t>Receive patient from theatre as follows:</a:t>
            </a:r>
          </a:p>
          <a:p>
            <a:pPr indent="0" lvl="0" marL="0">
              <a:buFont typeface="Wingdings" pitchFamily="2" charset="2"/>
              <a:buChar char="Ø"/>
            </a:pPr>
            <a:r>
              <a:rPr altLang="en-US" lang="en-US"/>
              <a:t>Identify the patient by calling him/her or checking the identification band</a:t>
            </a:r>
          </a:p>
          <a:p>
            <a:pPr indent="0" lvl="0" marL="0">
              <a:buFont typeface="Wingdings" pitchFamily="2" charset="2"/>
              <a:buChar char="Ø"/>
            </a:pPr>
            <a:r>
              <a:rPr altLang="en-US" lang="en-US"/>
              <a:t>Check the pulse, level of consciousness and state of the surgical wound</a:t>
            </a:r>
          </a:p>
          <a:p>
            <a:pPr indent="0" lvl="0" marL="0">
              <a:buFont typeface="Wingdings" pitchFamily="2" charset="2"/>
              <a:buChar char="Ø"/>
            </a:pPr>
            <a:r>
              <a:rPr altLang="en-US" lang="en-US"/>
              <a:t>Ask about special instructions by the surgeon</a:t>
            </a:r>
          </a:p>
          <a:p>
            <a:pPr indent="0" lvl="0" marL="0">
              <a:buFont typeface="Wingdings" pitchFamily="2" charset="2"/>
              <a:buChar char="Ø"/>
            </a:pPr>
            <a:r>
              <a:rPr altLang="en-US" lang="en-US"/>
              <a:t>Ask for the vital signs, any complications or drugs given during the operation</a:t>
            </a:r>
          </a:p>
          <a:p>
            <a:pPr indent="0" lvl="0" marL="0">
              <a:buFont typeface="Wingdings" pitchFamily="2" charset="2"/>
              <a:buChar char="Ø"/>
            </a:pPr>
            <a:r>
              <a:rPr altLang="en-US" lang="en-US"/>
              <a:t>Transfer the patient to the stretcher gently</a:t>
            </a:r>
          </a:p>
          <a:p>
            <a:pPr indent="0" lvl="0" marL="0">
              <a:buFont typeface="Wingdings" pitchFamily="2" charset="2"/>
              <a:buChar char="Ø"/>
            </a:pPr>
            <a:endParaRPr altLang="en-US" lang="en-US"/>
          </a:p>
        </p:txBody>
      </p:sp>
    </p:spTree>
  </p:cSld>
  <p:clrMapOvr>
    <a:masterClrMapping/>
  </p:clrMapOvr>
  <p:transition spd="slow" advClick="1">
    <p:wheel spokes="1"/>
  </p:transition>
  <p:timing/>
</p:sld>
</file>

<file path=ppt/slides/slide917.xml><?xml version="1.0" encoding="utf-8"?>
<p:sld xmlns:a="http://schemas.openxmlformats.org/drawingml/2006/main" xmlns:r="http://schemas.openxmlformats.org/officeDocument/2006/relationships" xmlns:p="http://schemas.openxmlformats.org/presentationml/2006/main" showMasterSp="1">
  <p:cSld>
    <p:spTree>
      <p:nvGrpSpPr>
        <p:cNvPr id="2017" name=""/>
        <p:cNvGrpSpPr/>
        <p:nvPr/>
      </p:nvGrpSpPr>
      <p:grpSpPr>
        <a:xfrm rot="0">
          <a:off x="0" y="0"/>
          <a:ext cx="0" cy="0"/>
          <a:chOff x="0" y="0"/>
          <a:chExt cx="0" cy="0"/>
        </a:xfrm>
      </p:grpSpPr>
      <p:sp>
        <p:nvSpPr>
          <p:cNvPr id="1049804" name=""/>
          <p:cNvSpPr/>
          <p:nvPr>
            <p:ph sz="full" idx="1"/>
          </p:nvPr>
        </p:nvSpPr>
        <p:spPr>
          <a:xfrm rot="0">
            <a:off x="457200" y="457200"/>
            <a:ext cx="8229600" cy="58674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lvl="0">
              <a:buFont typeface="Wingdings" pitchFamily="2" charset="2"/>
              <a:buChar char="Ø"/>
            </a:pPr>
            <a:r>
              <a:rPr altLang="en-US" lang="en-US"/>
              <a:t>Place your tray at the foot of the stretcher and the charts at the side</a:t>
            </a:r>
          </a:p>
          <a:p>
            <a:pPr lvl="0">
              <a:buFont typeface="Wingdings" pitchFamily="2" charset="2"/>
              <a:buChar char="Ø"/>
            </a:pPr>
            <a:r>
              <a:rPr altLang="en-US" lang="en-US"/>
              <a:t>Return the patient to the ward and place him/her in appropriate position in bed</a:t>
            </a:r>
          </a:p>
          <a:p>
            <a:pPr lvl="0">
              <a:buFont typeface="Wingdings" pitchFamily="2" charset="2"/>
              <a:buChar char="Ø"/>
            </a:pPr>
            <a:r>
              <a:rPr altLang="en-US" lang="en-US"/>
              <a:t>Position all tubings properly to ensure patency</a:t>
            </a:r>
          </a:p>
          <a:p>
            <a:pPr lvl="0">
              <a:buFont typeface="Wingdings" pitchFamily="2" charset="2"/>
              <a:buChar char="Ø"/>
            </a:pPr>
            <a:r>
              <a:rPr altLang="en-US" lang="en-US"/>
              <a:t>Check IV fluids to regulate them</a:t>
            </a:r>
          </a:p>
          <a:p>
            <a:pPr lvl="0">
              <a:buFont typeface="Wingdings" pitchFamily="2" charset="2"/>
              <a:buChar char="Ø"/>
            </a:pPr>
            <a:r>
              <a:rPr altLang="en-US" lang="en-US"/>
              <a:t>Check the state of the wound</a:t>
            </a:r>
          </a:p>
          <a:p>
            <a:pPr lvl="0">
              <a:buFont typeface="Wingdings" pitchFamily="2" charset="2"/>
              <a:buChar char="Ø"/>
            </a:pPr>
            <a:r>
              <a:rPr altLang="en-US" lang="en-US"/>
              <a:t>Monitor vitals ¼ hourly for the 1st hour, ½ hourly for the next 2 hours, 1 hourly for the next 4 hours and then four hourly till patient recovers</a:t>
            </a:r>
          </a:p>
          <a:p>
            <a:pPr lvl="0">
              <a:buFont typeface="Wingdings" pitchFamily="2" charset="2"/>
              <a:buChar char="Ø"/>
            </a:pPr>
            <a:r>
              <a:rPr altLang="en-US" lang="en-US"/>
              <a:t>Continue assessing the skin status for paleness, cyanosis</a:t>
            </a:r>
          </a:p>
          <a:p>
            <a:pPr lvl="0">
              <a:buFont typeface="Wingdings" pitchFamily="2" charset="2"/>
              <a:buChar char="Ø"/>
            </a:pPr>
            <a:r>
              <a:rPr altLang="en-US" lang="en-US"/>
              <a:t>Monitor input/output of fluids</a:t>
            </a:r>
          </a:p>
          <a:p>
            <a:pPr lvl="0">
              <a:buFont typeface="Wingdings" pitchFamily="2" charset="2"/>
              <a:buChar char="Ø"/>
            </a:pPr>
            <a:endParaRPr altLang="en-US" lang="en-US"/>
          </a:p>
        </p:txBody>
      </p:sp>
    </p:spTree>
  </p:cSld>
  <p:clrMapOvr>
    <a:masterClrMapping/>
  </p:clrMapOvr>
  <p:transition spd="slow" advClick="1">
    <p:wheel spokes="1"/>
  </p:transition>
  <p:timing/>
</p:sld>
</file>

<file path=ppt/slides/slide918.xml><?xml version="1.0" encoding="utf-8"?>
<p:sld xmlns:a="http://schemas.openxmlformats.org/drawingml/2006/main" xmlns:r="http://schemas.openxmlformats.org/officeDocument/2006/relationships" xmlns:p="http://schemas.openxmlformats.org/presentationml/2006/main" showMasterSp="1">
  <p:cSld>
    <p:spTree>
      <p:nvGrpSpPr>
        <p:cNvPr id="2018" name=""/>
        <p:cNvGrpSpPr/>
        <p:nvPr/>
      </p:nvGrpSpPr>
      <p:grpSpPr>
        <a:xfrm rot="0">
          <a:off x="0" y="0"/>
          <a:ext cx="0" cy="0"/>
          <a:chOff x="0" y="0"/>
          <a:chExt cx="0" cy="0"/>
        </a:xfrm>
      </p:grpSpPr>
      <p:sp>
        <p:nvSpPr>
          <p:cNvPr id="1049805" name=""/>
          <p:cNvSpPr/>
          <p:nvPr>
            <p:ph sz="full" idx="1"/>
          </p:nvPr>
        </p:nvSpPr>
        <p:spPr>
          <a:xfrm rot="0">
            <a:off x="457200" y="533400"/>
            <a:ext cx="8229600" cy="57912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lang="en-US"/>
              <a:t>Subsequent Care</a:t>
            </a:r>
          </a:p>
          <a:p>
            <a:pPr indent="0" lvl="0" marL="0">
              <a:buNone/>
            </a:pPr>
            <a:r>
              <a:rPr altLang="en-US" b="1" i="1" lang="en-US"/>
              <a:t>Elimination</a:t>
            </a:r>
          </a:p>
          <a:p>
            <a:pPr indent="0" lvl="0" marL="0">
              <a:buFont typeface="Wingdings" pitchFamily="2" charset="2"/>
              <a:buChar char="Ø"/>
            </a:pPr>
            <a:r>
              <a:rPr altLang="en-US" lang="en-US"/>
              <a:t>Encourage patient to void, if has no catheter</a:t>
            </a:r>
          </a:p>
          <a:p>
            <a:pPr indent="0" lvl="0" marL="0">
              <a:buFont typeface="Wingdings" pitchFamily="2" charset="2"/>
              <a:buChar char="Ø"/>
            </a:pPr>
            <a:r>
              <a:rPr altLang="en-US" lang="en-US"/>
              <a:t>Monitor input/output charts</a:t>
            </a:r>
          </a:p>
          <a:p>
            <a:pPr indent="0" lvl="0" marL="0">
              <a:buFont typeface="Wingdings" pitchFamily="2" charset="2"/>
              <a:buChar char="Ø"/>
            </a:pPr>
            <a:r>
              <a:rPr altLang="en-US" lang="en-US"/>
              <a:t>Check for dehydration</a:t>
            </a:r>
          </a:p>
          <a:p>
            <a:pPr indent="0" lvl="0" marL="0">
              <a:buFont typeface="Wingdings" pitchFamily="2" charset="2"/>
              <a:buChar char="Ø"/>
            </a:pPr>
            <a:r>
              <a:rPr altLang="en-US" lang="en-US"/>
              <a:t>Assess return of bowel sounds</a:t>
            </a:r>
          </a:p>
          <a:p>
            <a:pPr indent="0" lvl="0" marL="0">
              <a:buNone/>
            </a:pPr>
            <a:r>
              <a:rPr altLang="en-US" b="1" i="1" lang="en-US"/>
              <a:t>Promotion of optimal nutritional status</a:t>
            </a:r>
          </a:p>
          <a:p>
            <a:pPr indent="0" lvl="0" marL="0">
              <a:buFont typeface="Wingdings" pitchFamily="2" charset="2"/>
              <a:buChar char="Ø"/>
            </a:pPr>
            <a:r>
              <a:rPr altLang="en-US" lang="en-US"/>
              <a:t>Give IV fluids as indicated</a:t>
            </a:r>
          </a:p>
          <a:p>
            <a:pPr indent="0" lvl="0" marL="0">
              <a:buFont typeface="Wingdings" pitchFamily="2" charset="2"/>
              <a:buChar char="Ø"/>
            </a:pPr>
            <a:r>
              <a:rPr altLang="en-US" lang="en-US"/>
              <a:t>Maintain NPO state till bowel sounds return, after which feeding is resumed in the order of warm water oral sips, then oral diet, soft foods and finally normal diet</a:t>
            </a:r>
          </a:p>
          <a:p>
            <a:pPr indent="0" lvl="0" marL="0">
              <a:buFont typeface="Wingdings" pitchFamily="2" charset="2"/>
              <a:buChar char="Ø"/>
            </a:pPr>
            <a:endParaRPr altLang="en-US" lang="en-US"/>
          </a:p>
        </p:txBody>
      </p:sp>
    </p:spTree>
  </p:cSld>
  <p:clrMapOvr>
    <a:masterClrMapping/>
  </p:clrMapOvr>
  <p:transition spd="slow" advClick="1">
    <p:wheel spokes="1"/>
  </p:transition>
  <p:timing/>
</p:sld>
</file>

<file path=ppt/slides/slide919.xml><?xml version="1.0" encoding="utf-8"?>
<p:sld xmlns:a="http://schemas.openxmlformats.org/drawingml/2006/main" xmlns:r="http://schemas.openxmlformats.org/officeDocument/2006/relationships" xmlns:p="http://schemas.openxmlformats.org/presentationml/2006/main" showMasterSp="1">
  <p:cSld>
    <p:spTree>
      <p:nvGrpSpPr>
        <p:cNvPr id="2019" name=""/>
        <p:cNvGrpSpPr/>
        <p:nvPr/>
      </p:nvGrpSpPr>
      <p:grpSpPr>
        <a:xfrm rot="0">
          <a:off x="0" y="0"/>
          <a:ext cx="0" cy="0"/>
          <a:chOff x="0" y="0"/>
          <a:chExt cx="0" cy="0"/>
        </a:xfrm>
      </p:grpSpPr>
      <p:sp>
        <p:nvSpPr>
          <p:cNvPr id="1049806" name=""/>
          <p:cNvSpPr/>
          <p:nvPr>
            <p:ph sz="full" idx="1"/>
          </p:nvPr>
        </p:nvSpPr>
        <p:spPr>
          <a:xfrm rot="0">
            <a:off x="457200" y="838200"/>
            <a:ext cx="8229600" cy="54864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i="1" lang="en-US"/>
              <a:t>Rest and Sleep</a:t>
            </a:r>
          </a:p>
          <a:p>
            <a:pPr indent="0" lvl="0" marL="0">
              <a:buFont typeface="Wingdings" pitchFamily="2" charset="2"/>
              <a:buChar char="Ø"/>
            </a:pPr>
            <a:r>
              <a:rPr altLang="en-US" lang="en-US"/>
              <a:t>Encourage patient to have enough sleep and rest</a:t>
            </a:r>
          </a:p>
          <a:p>
            <a:pPr indent="0" lvl="0" marL="0">
              <a:buFont typeface="Wingdings" pitchFamily="2" charset="2"/>
              <a:buChar char="Ø"/>
            </a:pPr>
            <a:r>
              <a:rPr altLang="en-US" lang="en-US"/>
              <a:t>Enhance this by ensuring comfort and alleviating pain</a:t>
            </a:r>
          </a:p>
          <a:p>
            <a:pPr indent="0" lvl="0" marL="0">
              <a:buNone/>
            </a:pPr>
            <a:r>
              <a:rPr altLang="en-US" b="1" i="1" lang="en-US"/>
              <a:t>Promotion of Wound Healing</a:t>
            </a:r>
          </a:p>
          <a:p>
            <a:pPr indent="0" lvl="0" marL="0">
              <a:buFont typeface="Wingdings" pitchFamily="2" charset="2"/>
              <a:buChar char="Ø"/>
            </a:pPr>
            <a:r>
              <a:rPr altLang="en-US" lang="en-US"/>
              <a:t>Dress wound aseptically</a:t>
            </a:r>
          </a:p>
          <a:p>
            <a:pPr indent="0" lvl="0" marL="0">
              <a:buFont typeface="Wingdings" pitchFamily="2" charset="2"/>
              <a:buChar char="Ø"/>
            </a:pPr>
            <a:r>
              <a:rPr altLang="en-US" lang="en-US"/>
              <a:t>Offering diet high in protein</a:t>
            </a:r>
          </a:p>
          <a:p>
            <a:pPr indent="0" lvl="0" marL="0">
              <a:buFont typeface="Wingdings" pitchFamily="2" charset="2"/>
              <a:buChar char="Ø"/>
            </a:pPr>
            <a:r>
              <a:rPr altLang="en-US" lang="en-US"/>
              <a:t>Giving prescribed medication</a:t>
            </a:r>
          </a:p>
          <a:p>
            <a:pPr indent="0" lvl="0" marL="0">
              <a:buFont typeface="Wingdings" pitchFamily="2" charset="2"/>
              <a:buChar char="Ø"/>
            </a:pPr>
            <a:r>
              <a:rPr altLang="en-US" lang="en-US"/>
              <a:t>Removal of stitches as prescribed</a:t>
            </a:r>
          </a:p>
          <a:p>
            <a:pPr indent="0" lvl="0" marL="0">
              <a:buNone/>
            </a:pPr>
            <a:r>
              <a:rPr altLang="en-US" b="1" i="1" lang="en-US"/>
              <a:t>Encourage early ambulation</a:t>
            </a:r>
          </a:p>
          <a:p>
            <a:pPr indent="0" lvl="0" marL="0">
              <a:buFont typeface="Wingdings" pitchFamily="2" charset="2"/>
              <a:buChar char="Ø"/>
            </a:pPr>
            <a:endParaRPr altLang="en-US" lang="en-US"/>
          </a:p>
        </p:txBody>
      </p:sp>
    </p:spTree>
  </p:cSld>
  <p:clrMapOvr>
    <a:masterClrMapping/>
  </p:clrMapOvr>
  <p:transition spd="slow" advClick="1">
    <p:wheel spokes="1"/>
  </p:transition>
  <p:timing/>
</p:sld>
</file>

<file path=ppt/slides/slide92.xml><?xml version="1.0" encoding="utf-8"?>
<p:sld xmlns:a="http://schemas.openxmlformats.org/drawingml/2006/main" xmlns:r="http://schemas.openxmlformats.org/officeDocument/2006/relationships" xmlns:p="http://schemas.openxmlformats.org/presentationml/2006/main" showMasterSp="1">
  <p:cSld>
    <p:spTree>
      <p:nvGrpSpPr>
        <p:cNvPr id="1174" name=""/>
        <p:cNvGrpSpPr/>
        <p:nvPr/>
      </p:nvGrpSpPr>
      <p:grpSpPr>
        <a:xfrm rot="0">
          <a:off x="0" y="0"/>
          <a:ext cx="0" cy="0"/>
          <a:chOff x="0" y="0"/>
          <a:chExt cx="0" cy="0"/>
        </a:xfrm>
      </p:grpSpPr>
      <p:sp>
        <p:nvSpPr>
          <p:cNvPr id="1048710" name=""/>
          <p:cNvSpPr/>
          <p:nvPr>
            <p:ph type="title" sz="full" idx="0"/>
          </p:nvPr>
        </p:nvSpPr>
        <p:spPr>
          <a:xfrm rot="0">
            <a:off x="457200" y="304800"/>
            <a:ext cx="8229600" cy="1543050"/>
          </a:xfrm>
          <a:prstGeom prst="rect"/>
          <a:noFill/>
          <a:ln>
            <a:noFill/>
          </a:ln>
        </p:spPr>
        <p:txBody>
          <a:bodyPr anchor="b" bIns="0" lIns="0" rIns="0" tIns="45720" vert="horz"/>
          <a:lstStyle>
            <a:lvl1pPr algn="l" fontAlgn="base" indent="0" latinLnBrk="1" marL="0" rtl="0">
              <a:lnSpc>
                <a:spcPct val="100000"/>
              </a:lnSpc>
              <a:spcBef>
                <a:spcPct val="0"/>
              </a:spcBef>
              <a:spcAft>
                <a:spcPct val="0"/>
              </a:spcAft>
              <a:buFontTx/>
              <a:buNone/>
              <a:defRPr baseline="0" b="0" sz="5000" i="0" u="none">
                <a:solidFill>
                  <a:schemeClr val="lt2"/>
                </a:solidFill>
                <a:latin typeface="Calibri" pitchFamily="34" charset="0"/>
                <a:sym typeface="Calibri" pitchFamily="34" charset="0"/>
              </a:defRPr>
            </a:lvl1pPr>
          </a:lstStyle>
          <a:p>
            <a:pPr lvl="0"/>
            <a:r>
              <a:rPr altLang="en-US" b="1" lang="en-US"/>
              <a:t>International Council of Nurses (ICN)</a:t>
            </a:r>
          </a:p>
        </p:txBody>
      </p:sp>
      <p:sp>
        <p:nvSpPr>
          <p:cNvPr id="1048711" name=""/>
          <p:cNvSpPr/>
          <p:nvPr>
            <p:ph sz="full" idx="1"/>
          </p:nvPr>
        </p:nvSpPr>
        <p:spPr>
          <a:xfrm rot="0">
            <a:off x="457200" y="2438400"/>
            <a:ext cx="8229600" cy="38862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lvl="0">
              <a:buFont typeface="Wingdings" pitchFamily="2" charset="2"/>
              <a:buChar char="Ø"/>
            </a:pPr>
            <a:r>
              <a:rPr altLang="en-US" lang="en-US"/>
              <a:t>Is a federation of nurses’ associations (NNAS) in 122 countries. </a:t>
            </a:r>
          </a:p>
          <a:p>
            <a:pPr lvl="0">
              <a:buFont typeface="Wingdings" pitchFamily="2" charset="2"/>
              <a:buChar char="Ø"/>
            </a:pPr>
            <a:r>
              <a:rPr altLang="en-US" lang="en-US"/>
              <a:t>It was founded in 1899. </a:t>
            </a:r>
          </a:p>
          <a:p>
            <a:pPr lvl="0">
              <a:buFont typeface="Wingdings" pitchFamily="2" charset="2"/>
              <a:buChar char="Ø"/>
            </a:pPr>
            <a:r>
              <a:rPr altLang="en-US" lang="en-US"/>
              <a:t>The Secretariat of the ICN is based in Geneva and consists of a president, a chief executive and members</a:t>
            </a:r>
          </a:p>
          <a:p>
            <a:pPr lvl="0">
              <a:buFont typeface="Wingdings" pitchFamily="2" charset="2"/>
              <a:buChar char="Ø"/>
            </a:pPr>
            <a:r>
              <a:rPr altLang="en-US" lang="en-US"/>
              <a:t>It has goals and core values that guide its activities</a:t>
            </a:r>
          </a:p>
          <a:p>
            <a:pPr lvl="0">
              <a:buFont typeface="Wingdings" pitchFamily="2" charset="2"/>
              <a:buChar char="Ø"/>
            </a:pPr>
            <a:endParaRPr altLang="en-US" lang="en-US"/>
          </a:p>
        </p:txBody>
      </p:sp>
    </p:spTree>
  </p:cSld>
  <p:clrMapOvr>
    <a:masterClrMapping/>
  </p:clrMapOvr>
  <p:transition spd="slow" advClick="1">
    <p:wheel spokes="1"/>
  </p:transition>
  <p:timing/>
</p:sld>
</file>

<file path=ppt/slides/slide920.xml><?xml version="1.0" encoding="utf-8"?>
<p:sld xmlns:a="http://schemas.openxmlformats.org/drawingml/2006/main" xmlns:r="http://schemas.openxmlformats.org/officeDocument/2006/relationships" xmlns:p="http://schemas.openxmlformats.org/presentationml/2006/main" showMasterSp="1">
  <p:cSld>
    <p:spTree>
      <p:nvGrpSpPr>
        <p:cNvPr id="2020" name=""/>
        <p:cNvGrpSpPr/>
        <p:nvPr/>
      </p:nvGrpSpPr>
      <p:grpSpPr>
        <a:xfrm rot="0">
          <a:off x="0" y="0"/>
          <a:ext cx="0" cy="0"/>
          <a:chOff x="0" y="0"/>
          <a:chExt cx="0" cy="0"/>
        </a:xfrm>
      </p:grpSpPr>
      <p:sp>
        <p:nvSpPr>
          <p:cNvPr id="1049807" name=""/>
          <p:cNvSpPr/>
          <p:nvPr>
            <p:ph type="title" sz="full" idx="0"/>
          </p:nvPr>
        </p:nvSpPr>
        <p:spPr>
          <a:xfrm rot="0">
            <a:off x="457200" y="381000"/>
            <a:ext cx="8229600" cy="685800"/>
          </a:xfrm>
          <a:prstGeom prst="rect"/>
          <a:noFill/>
          <a:ln>
            <a:noFill/>
          </a:ln>
        </p:spPr>
        <p:txBody>
          <a:bodyPr anchor="b" bIns="0" lIns="0" rIns="0" tIns="45720" vert="horz"/>
          <a:lstStyle>
            <a:lvl1pPr algn="l" fontAlgn="base" indent="0" latinLnBrk="1" marL="0" rtl="0">
              <a:lnSpc>
                <a:spcPct val="100000"/>
              </a:lnSpc>
              <a:spcBef>
                <a:spcPct val="0"/>
              </a:spcBef>
              <a:spcAft>
                <a:spcPct val="0"/>
              </a:spcAft>
              <a:buFontTx/>
              <a:buNone/>
              <a:defRPr baseline="0" b="0" sz="5000" i="0" u="none">
                <a:solidFill>
                  <a:schemeClr val="lt2"/>
                </a:solidFill>
                <a:latin typeface="Calibri" pitchFamily="34" charset="0"/>
                <a:sym typeface="Calibri" pitchFamily="34" charset="0"/>
              </a:defRPr>
            </a:lvl1pPr>
          </a:lstStyle>
          <a:p>
            <a:pPr lvl="0"/>
            <a:r>
              <a:rPr altLang="en-US" b="1" lang="en-US"/>
              <a:t>Post – Operative Complications</a:t>
            </a:r>
          </a:p>
        </p:txBody>
      </p:sp>
      <p:sp>
        <p:nvSpPr>
          <p:cNvPr id="1049808" name=""/>
          <p:cNvSpPr/>
          <p:nvPr>
            <p:ph sz="full" idx="1"/>
          </p:nvPr>
        </p:nvSpPr>
        <p:spPr>
          <a:xfrm rot="0">
            <a:off x="457200" y="1371600"/>
            <a:ext cx="8229600" cy="49530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lang="en-US"/>
              <a:t>IMMEDIATE COMPLICATIONS</a:t>
            </a:r>
          </a:p>
          <a:p>
            <a:pPr indent="0" lvl="0" marL="0">
              <a:buNone/>
            </a:pPr>
            <a:r>
              <a:rPr altLang="en-US" b="1" lang="en-US"/>
              <a:t>Hemorrhage and Shock</a:t>
            </a:r>
          </a:p>
          <a:p>
            <a:pPr indent="0" lvl="0" marL="0">
              <a:buFont typeface="Wingdings" pitchFamily="2" charset="2"/>
              <a:buChar char="Ø"/>
            </a:pPr>
            <a:r>
              <a:rPr altLang="en-US" lang="en-US"/>
              <a:t>Should be prevented by assessing the wound, taking vital signs and giving IV fluids</a:t>
            </a:r>
          </a:p>
          <a:p>
            <a:pPr indent="0" lvl="0" marL="0">
              <a:buFont typeface="Wingdings" pitchFamily="2" charset="2"/>
              <a:buChar char="Ø"/>
            </a:pPr>
            <a:r>
              <a:rPr altLang="en-US" lang="en-US"/>
              <a:t>In case of they occur, call for help, control bleeding, maintain IV infusion and position the patient with the foot of the bed raised</a:t>
            </a:r>
          </a:p>
          <a:p>
            <a:pPr indent="0" lvl="0" marL="0"/>
            <a:endParaRPr altLang="en-US" lang="en-US"/>
          </a:p>
          <a:p>
            <a:pPr indent="0" lvl="0" marL="0">
              <a:buNone/>
            </a:pPr>
            <a:r>
              <a:rPr altLang="en-US" b="1" lang="en-US"/>
              <a:t>Hypoxia</a:t>
            </a:r>
          </a:p>
          <a:p>
            <a:pPr indent="0" lvl="0" marL="0">
              <a:buFont typeface="Wingdings" pitchFamily="2" charset="2"/>
              <a:buChar char="Ø"/>
            </a:pPr>
            <a:r>
              <a:rPr altLang="en-US" lang="en-US"/>
              <a:t>Occurs due to depression of respiratory system by anesthesia</a:t>
            </a:r>
          </a:p>
          <a:p>
            <a:pPr indent="0" lvl="0" marL="0"/>
            <a:endParaRPr altLang="en-US" lang="en-US"/>
          </a:p>
        </p:txBody>
      </p:sp>
    </p:spTree>
  </p:cSld>
  <p:clrMapOvr>
    <a:masterClrMapping/>
  </p:clrMapOvr>
  <p:transition spd="slow" advClick="1">
    <p:wheel spokes="1"/>
  </p:transition>
  <p:timing/>
</p:sld>
</file>

<file path=ppt/slides/slide921.xml><?xml version="1.0" encoding="utf-8"?>
<p:sld xmlns:a="http://schemas.openxmlformats.org/drawingml/2006/main" xmlns:r="http://schemas.openxmlformats.org/officeDocument/2006/relationships" xmlns:p="http://schemas.openxmlformats.org/presentationml/2006/main" showMasterSp="1">
  <p:cSld>
    <p:spTree>
      <p:nvGrpSpPr>
        <p:cNvPr id="2021" name=""/>
        <p:cNvGrpSpPr/>
        <p:nvPr/>
      </p:nvGrpSpPr>
      <p:grpSpPr>
        <a:xfrm rot="0">
          <a:off x="0" y="0"/>
          <a:ext cx="0" cy="0"/>
          <a:chOff x="0" y="0"/>
          <a:chExt cx="0" cy="0"/>
        </a:xfrm>
      </p:grpSpPr>
      <p:sp>
        <p:nvSpPr>
          <p:cNvPr id="1049809" name=""/>
          <p:cNvSpPr/>
          <p:nvPr>
            <p:ph sz="full" idx="1"/>
          </p:nvPr>
        </p:nvSpPr>
        <p:spPr>
          <a:xfrm rot="0">
            <a:off x="457200" y="381000"/>
            <a:ext cx="8229600" cy="59436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lang="en-US"/>
              <a:t>Hypothermia</a:t>
            </a:r>
          </a:p>
          <a:p>
            <a:pPr indent="0" lvl="0" marL="0">
              <a:buFont typeface="Wingdings" pitchFamily="2" charset="2"/>
              <a:buChar char="Ø"/>
            </a:pPr>
            <a:r>
              <a:rPr altLang="en-US" lang="en-US"/>
              <a:t>Occurs due to depression of muscle activity by anesthesia</a:t>
            </a:r>
          </a:p>
          <a:p>
            <a:pPr indent="0" lvl="0" marL="0">
              <a:buFont typeface="Wingdings" pitchFamily="2" charset="2"/>
              <a:buChar char="Ø"/>
            </a:pPr>
            <a:r>
              <a:rPr altLang="en-US" lang="en-US"/>
              <a:t>It is prevented by keeping the patient warm and monitoring the temperature</a:t>
            </a:r>
          </a:p>
          <a:p>
            <a:pPr indent="0" lvl="0" marL="0">
              <a:buFont typeface="Wingdings" pitchFamily="2" charset="2"/>
              <a:buChar char="Ø"/>
            </a:pPr>
            <a:endParaRPr altLang="en-US" lang="en-US"/>
          </a:p>
          <a:p>
            <a:pPr indent="0" lvl="0" marL="0">
              <a:buNone/>
            </a:pPr>
            <a:r>
              <a:rPr altLang="en-US" b="1" lang="en-US"/>
              <a:t>DELAYED COMPLICATIONS</a:t>
            </a:r>
          </a:p>
          <a:p>
            <a:pPr indent="0" lvl="0" marL="0">
              <a:buNone/>
            </a:pPr>
            <a:r>
              <a:rPr altLang="en-US" b="1" lang="en-US"/>
              <a:t>Wound complications</a:t>
            </a:r>
          </a:p>
          <a:p>
            <a:pPr indent="0" lvl="0" marL="0">
              <a:buFont typeface="Wingdings" pitchFamily="2" charset="2"/>
              <a:buChar char="Ø"/>
            </a:pPr>
            <a:r>
              <a:rPr altLang="en-US" b="1" i="1" lang="en-US"/>
              <a:t>Dehiscence:</a:t>
            </a:r>
            <a:r>
              <a:rPr altLang="en-US" lang="en-US"/>
              <a:t> Sutures separate (skin gapes)</a:t>
            </a:r>
          </a:p>
          <a:p>
            <a:pPr indent="0" lvl="0" marL="0">
              <a:buFont typeface="Wingdings" pitchFamily="2" charset="2"/>
              <a:buChar char="Ø"/>
            </a:pPr>
            <a:r>
              <a:rPr altLang="en-US" b="1" i="1" lang="en-US"/>
              <a:t>Evisceration:</a:t>
            </a:r>
            <a:r>
              <a:rPr altLang="en-US" lang="en-US"/>
              <a:t>  Viscera protrudes through the incision site</a:t>
            </a:r>
          </a:p>
          <a:p>
            <a:pPr indent="0" lvl="0" marL="0">
              <a:buFont typeface="Wingdings" pitchFamily="2" charset="2"/>
              <a:buChar char="Ø"/>
            </a:pPr>
            <a:r>
              <a:rPr altLang="en-US" b="1" i="1" lang="en-US"/>
              <a:t>Keloids:</a:t>
            </a:r>
            <a:r>
              <a:rPr altLang="en-US" lang="en-US"/>
              <a:t> Excessive scar tissue formation</a:t>
            </a:r>
          </a:p>
          <a:p>
            <a:pPr indent="0" lvl="0" marL="0">
              <a:buFont typeface="Wingdings" pitchFamily="2" charset="2"/>
              <a:buChar char="Ø"/>
            </a:pPr>
            <a:r>
              <a:rPr altLang="en-US" b="1" i="1" lang="en-US"/>
              <a:t>Contracture: </a:t>
            </a:r>
            <a:r>
              <a:rPr altLang="en-US" lang="en-US"/>
              <a:t>Scarring at joints limiting joint function</a:t>
            </a:r>
          </a:p>
          <a:p>
            <a:pPr indent="0" lvl="0" marL="0">
              <a:buFont typeface="Wingdings" pitchFamily="2" charset="2"/>
              <a:buChar char="Ø"/>
            </a:pPr>
            <a:endParaRPr altLang="en-US" lang="en-US"/>
          </a:p>
        </p:txBody>
      </p:sp>
    </p:spTree>
  </p:cSld>
  <p:clrMapOvr>
    <a:masterClrMapping/>
  </p:clrMapOvr>
  <p:transition spd="slow" advClick="1">
    <p:wheel spokes="1"/>
  </p:transition>
  <p:timing/>
</p:sld>
</file>

<file path=ppt/slides/slide922.xml><?xml version="1.0" encoding="utf-8"?>
<p:sld xmlns:a="http://schemas.openxmlformats.org/drawingml/2006/main" xmlns:r="http://schemas.openxmlformats.org/officeDocument/2006/relationships" xmlns:p="http://schemas.openxmlformats.org/presentationml/2006/main" showMasterSp="1">
  <p:cSld>
    <p:spTree>
      <p:nvGrpSpPr>
        <p:cNvPr id="2022" name=""/>
        <p:cNvGrpSpPr/>
        <p:nvPr/>
      </p:nvGrpSpPr>
      <p:grpSpPr>
        <a:xfrm rot="0">
          <a:off x="0" y="0"/>
          <a:ext cx="0" cy="0"/>
          <a:chOff x="0" y="0"/>
          <a:chExt cx="0" cy="0"/>
        </a:xfrm>
      </p:grpSpPr>
      <p:sp>
        <p:nvSpPr>
          <p:cNvPr id="1049810" name=""/>
          <p:cNvSpPr/>
          <p:nvPr>
            <p:ph sz="full" idx="1"/>
          </p:nvPr>
        </p:nvSpPr>
        <p:spPr>
          <a:xfrm rot="0">
            <a:off x="457200" y="990600"/>
            <a:ext cx="8229600" cy="53340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lang="en-US"/>
              <a:t>Respiratory Complications</a:t>
            </a:r>
          </a:p>
          <a:p>
            <a:pPr indent="0" lvl="0" marL="0">
              <a:buNone/>
            </a:pPr>
            <a:r>
              <a:rPr altLang="en-US" lang="en-US"/>
              <a:t>They include </a:t>
            </a:r>
          </a:p>
          <a:p>
            <a:pPr indent="0" lvl="0" marL="0">
              <a:buFont typeface="Wingdings" pitchFamily="2" charset="2"/>
              <a:buChar char="Ø"/>
            </a:pPr>
            <a:r>
              <a:rPr altLang="en-US" lang="en-US"/>
              <a:t>Aspiration pneumonia</a:t>
            </a:r>
          </a:p>
          <a:p>
            <a:pPr indent="0" lvl="0" marL="0">
              <a:buFont typeface="Wingdings" pitchFamily="2" charset="2"/>
              <a:buChar char="Ø"/>
            </a:pPr>
            <a:r>
              <a:rPr altLang="en-US" lang="en-US"/>
              <a:t>Hypostatic pneumonia</a:t>
            </a:r>
          </a:p>
          <a:p>
            <a:pPr indent="0" lvl="0" marL="0">
              <a:buFont typeface="Wingdings" pitchFamily="2" charset="2"/>
              <a:buChar char="Ø"/>
            </a:pPr>
            <a:r>
              <a:rPr altLang="en-US" lang="en-US"/>
              <a:t>Atelectasis</a:t>
            </a:r>
          </a:p>
          <a:p>
            <a:pPr indent="0" lvl="0" marL="0">
              <a:buFont typeface="Wingdings" pitchFamily="2" charset="2"/>
              <a:buChar char="Ø"/>
            </a:pPr>
            <a:endParaRPr altLang="en-US" lang="en-US"/>
          </a:p>
          <a:p>
            <a:pPr indent="0" lvl="0" marL="0">
              <a:buNone/>
            </a:pPr>
            <a:r>
              <a:rPr altLang="en-US" b="1" lang="en-US"/>
              <a:t>Circulatory Complications</a:t>
            </a:r>
          </a:p>
          <a:p>
            <a:pPr indent="0" lvl="0" marL="0">
              <a:buNone/>
            </a:pPr>
            <a:r>
              <a:rPr altLang="en-US" lang="en-US"/>
              <a:t>They include</a:t>
            </a:r>
          </a:p>
          <a:p>
            <a:pPr indent="0" lvl="0" marL="0">
              <a:buFont typeface="Wingdings" pitchFamily="2" charset="2"/>
              <a:buChar char="Ø"/>
            </a:pPr>
            <a:r>
              <a:rPr altLang="en-US" lang="en-US"/>
              <a:t>Deep Venous Thrombosis (DVT)</a:t>
            </a:r>
          </a:p>
          <a:p>
            <a:pPr indent="0" lvl="0" marL="0">
              <a:buFont typeface="Wingdings" pitchFamily="2" charset="2"/>
              <a:buChar char="Ø"/>
            </a:pPr>
            <a:r>
              <a:rPr altLang="en-US" lang="en-US"/>
              <a:t>Embolism</a:t>
            </a:r>
          </a:p>
          <a:p>
            <a:pPr indent="0" lvl="0" marL="0">
              <a:buFont typeface="Wingdings" pitchFamily="2" charset="2"/>
              <a:buChar char="Ø"/>
            </a:pPr>
            <a:r>
              <a:rPr altLang="en-US" lang="en-US"/>
              <a:t>Thrombophlebitis</a:t>
            </a:r>
          </a:p>
          <a:p>
            <a:pPr indent="0" lvl="0" marL="0">
              <a:buFont typeface="Wingdings" pitchFamily="2" charset="2"/>
              <a:buChar char="Ø"/>
            </a:pPr>
            <a:endParaRPr altLang="en-US" lang="en-US"/>
          </a:p>
        </p:txBody>
      </p:sp>
    </p:spTree>
  </p:cSld>
  <p:clrMapOvr>
    <a:masterClrMapping/>
  </p:clrMapOvr>
  <p:transition spd="slow" advClick="1">
    <p:wheel spokes="1"/>
  </p:transition>
  <p:timing/>
</p:sld>
</file>

<file path=ppt/slides/slide923.xml><?xml version="1.0" encoding="utf-8"?>
<p:sld xmlns:a="http://schemas.openxmlformats.org/drawingml/2006/main" xmlns:r="http://schemas.openxmlformats.org/officeDocument/2006/relationships" xmlns:p="http://schemas.openxmlformats.org/presentationml/2006/main" showMasterSp="1">
  <p:cSld>
    <p:spTree>
      <p:nvGrpSpPr>
        <p:cNvPr id="2023" name=""/>
        <p:cNvGrpSpPr/>
        <p:nvPr/>
      </p:nvGrpSpPr>
      <p:grpSpPr>
        <a:xfrm rot="0">
          <a:off x="0" y="0"/>
          <a:ext cx="0" cy="0"/>
          <a:chOff x="0" y="0"/>
          <a:chExt cx="0" cy="0"/>
        </a:xfrm>
      </p:grpSpPr>
      <p:pic>
        <p:nvPicPr>
          <p:cNvPr id="2097238" name=""/>
          <p:cNvPicPr>
            <a:picLocks/>
          </p:cNvPicPr>
          <p:nvPr>
            <p:ph type="title" sz="full" idx="0"/>
          </p:nvPr>
        </p:nvPicPr>
        <p:blipFill>
          <a:blip xmlns:r="http://schemas.openxmlformats.org/officeDocument/2006/relationships" r:embed="rId1"/>
          <a:srcRect l="0" t="0" r="0" b="0"/>
          <a:stretch>
            <a:fillRect/>
          </a:stretch>
        </p:blipFill>
        <p:spPr>
          <a:xfrm rot="0">
            <a:off x="530225" y="2182812"/>
            <a:ext cx="7785100" cy="2157412"/>
          </a:xfrm>
          <a:prstGeom prst="rect"/>
          <a:noFill/>
          <a:ln>
            <a:noFill/>
          </a:ln>
        </p:spPr>
      </p:pic>
    </p:spTree>
  </p:cSld>
  <p:clrMapOvr>
    <a:masterClrMapping/>
  </p:clrMapOvr>
  <p:transition spd="slow" advClick="1">
    <p:wheel spokes="1"/>
  </p:transition>
</p:sld>
</file>

<file path=ppt/slides/slide924.xml><?xml version="1.0" encoding="utf-8"?>
<p:sld xmlns:a="http://schemas.openxmlformats.org/drawingml/2006/main" xmlns:r="http://schemas.openxmlformats.org/officeDocument/2006/relationships" xmlns:p="http://schemas.openxmlformats.org/presentationml/2006/main" showMasterSp="1">
  <p:cSld>
    <p:spTree>
      <p:nvGrpSpPr>
        <p:cNvPr id="2024" name=""/>
        <p:cNvGrpSpPr/>
        <p:nvPr/>
      </p:nvGrpSpPr>
      <p:grpSpPr>
        <a:xfrm rot="0">
          <a:off x="0" y="0"/>
          <a:ext cx="0" cy="0"/>
          <a:chOff x="0" y="0"/>
          <a:chExt cx="0" cy="0"/>
        </a:xfrm>
      </p:grpSpPr>
      <p:sp>
        <p:nvSpPr>
          <p:cNvPr id="1049811" name=""/>
          <p:cNvSpPr/>
          <p:nvPr>
            <p:ph sz="full" idx="1"/>
          </p:nvPr>
        </p:nvSpPr>
        <p:spPr>
          <a:xfrm rot="0">
            <a:off x="457200" y="1066800"/>
            <a:ext cx="8229600" cy="50292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lvl="0">
              <a:buFont typeface="Wingdings" pitchFamily="2" charset="2"/>
              <a:buChar char="Ø"/>
            </a:pPr>
            <a:r>
              <a:rPr altLang="en-US" sz="2800" lang="en-US"/>
              <a:t>This is the nursing care given to a patient whose health is in danger or in a crisis, so as to save their life or prevent complications.</a:t>
            </a:r>
          </a:p>
          <a:p>
            <a:pPr lvl="0">
              <a:buFontTx/>
              <a:buNone/>
            </a:pPr>
            <a:r>
              <a:rPr altLang="en-US" sz="2800" lang="en-US"/>
              <a:t> </a:t>
            </a:r>
          </a:p>
          <a:p>
            <a:pPr lvl="0">
              <a:buFont typeface="Wingdings" pitchFamily="2" charset="2"/>
              <a:buChar char="Ø"/>
            </a:pPr>
            <a:r>
              <a:rPr altLang="en-US" sz="2800" lang="en-US"/>
              <a:t>Critical is defined as ‘at a crisis’. </a:t>
            </a:r>
          </a:p>
          <a:p>
            <a:pPr lvl="0">
              <a:buFontTx/>
              <a:buNone/>
            </a:pPr>
            <a:endParaRPr altLang="en-US" sz="2800" lang="en-US"/>
          </a:p>
          <a:p>
            <a:pPr lvl="0">
              <a:buFont typeface="Wingdings" pitchFamily="2" charset="2"/>
              <a:buChar char="Ø"/>
            </a:pPr>
            <a:r>
              <a:rPr altLang="en-US" sz="2800" lang="en-US"/>
              <a:t>The word ‘crisis’ is defined in the Dorland’s Pocket Medical Dictionary as: 'The turning point of a disease for better or worse, especially a sudden change</a:t>
            </a:r>
          </a:p>
        </p:txBody>
      </p:sp>
    </p:spTree>
  </p:cSld>
  <p:clrMapOvr>
    <a:masterClrMapping/>
  </p:clrMapOvr>
  <p:transition spd="slow" advClick="1">
    <p:wheel spokes="1"/>
  </p:transition>
</p:sld>
</file>

<file path=ppt/slides/slide925.xml><?xml version="1.0" encoding="utf-8"?>
<p:sld xmlns:a="http://schemas.openxmlformats.org/drawingml/2006/main" xmlns:r="http://schemas.openxmlformats.org/officeDocument/2006/relationships" xmlns:p="http://schemas.openxmlformats.org/presentationml/2006/main" showMasterSp="1">
  <p:cSld>
    <p:spTree>
      <p:nvGrpSpPr>
        <p:cNvPr id="2025" name=""/>
        <p:cNvGrpSpPr/>
        <p:nvPr/>
      </p:nvGrpSpPr>
      <p:grpSpPr>
        <a:xfrm rot="0">
          <a:off x="0" y="0"/>
          <a:ext cx="0" cy="0"/>
          <a:chOff x="0" y="0"/>
          <a:chExt cx="0" cy="0"/>
        </a:xfrm>
      </p:grpSpPr>
      <p:sp>
        <p:nvSpPr>
          <p:cNvPr id="1049812" name=""/>
          <p:cNvSpPr/>
          <p:nvPr>
            <p:ph sz="full" idx="1"/>
          </p:nvPr>
        </p:nvSpPr>
        <p:spPr>
          <a:xfrm rot="0">
            <a:off x="457200" y="990600"/>
            <a:ext cx="8229600" cy="51054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FontTx/>
              <a:buNone/>
            </a:pPr>
            <a:r>
              <a:rPr altLang="en-US" b="1" sz="2800" lang="en-US"/>
              <a:t>Purpose</a:t>
            </a:r>
          </a:p>
          <a:p>
            <a:pPr indent="0" lvl="0" marL="0">
              <a:buFont typeface="Wingdings" pitchFamily="2" charset="2"/>
              <a:buChar char="Ø"/>
            </a:pPr>
            <a:r>
              <a:rPr altLang="en-US" sz="2800" lang="en-US"/>
              <a:t>To maintain accurate continuous observations of the patient's vital functions and to treat or support a failing or failed biological system.</a:t>
            </a:r>
          </a:p>
          <a:p>
            <a:pPr indent="0" lvl="0" marL="0">
              <a:buFont typeface="Wingdings" pitchFamily="2" charset="2"/>
              <a:buChar char="Ø"/>
            </a:pPr>
            <a:endParaRPr altLang="en-US" sz="2800" lang="en-US"/>
          </a:p>
          <a:p>
            <a:pPr indent="0" lvl="0" marL="0">
              <a:buFont typeface="Wingdings" pitchFamily="2" charset="2"/>
              <a:buChar char="Ø"/>
            </a:pPr>
            <a:r>
              <a:rPr altLang="en-US" sz="2800" lang="en-US"/>
              <a:t>It focuses on the whole body system so as to maintain health. </a:t>
            </a:r>
          </a:p>
        </p:txBody>
      </p:sp>
    </p:spTree>
  </p:cSld>
  <p:clrMapOvr>
    <a:masterClrMapping/>
  </p:clrMapOvr>
  <p:transition spd="slow" advClick="1">
    <p:wheel spokes="1"/>
  </p:transition>
</p:sld>
</file>

<file path=ppt/slides/slide926.xml><?xml version="1.0" encoding="utf-8"?>
<p:sld xmlns:a="http://schemas.openxmlformats.org/drawingml/2006/main" xmlns:r="http://schemas.openxmlformats.org/officeDocument/2006/relationships" xmlns:p="http://schemas.openxmlformats.org/presentationml/2006/main" showMasterSp="1">
  <p:cSld>
    <p:spTree>
      <p:nvGrpSpPr>
        <p:cNvPr id="2026" name=""/>
        <p:cNvGrpSpPr/>
        <p:nvPr/>
      </p:nvGrpSpPr>
      <p:grpSpPr>
        <a:xfrm rot="0">
          <a:off x="0" y="0"/>
          <a:ext cx="0" cy="0"/>
          <a:chOff x="0" y="0"/>
          <a:chExt cx="0" cy="0"/>
        </a:xfrm>
      </p:grpSpPr>
      <p:sp>
        <p:nvSpPr>
          <p:cNvPr id="1049813" name=""/>
          <p:cNvSpPr/>
          <p:nvPr>
            <p:ph sz="full" idx="1"/>
          </p:nvPr>
        </p:nvSpPr>
        <p:spPr>
          <a:xfrm rot="0">
            <a:off x="457200" y="762000"/>
            <a:ext cx="8229600" cy="53340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FontTx/>
              <a:buNone/>
            </a:pPr>
            <a:r>
              <a:rPr altLang="en-US" sz="2800" lang="en-US"/>
              <a:t>The patient is considered critical depending on the following factors:</a:t>
            </a:r>
          </a:p>
          <a:p>
            <a:pPr indent="0" lvl="0" marL="0">
              <a:buFont typeface="Wingdings" pitchFamily="2" charset="2"/>
              <a:buChar char="Ø"/>
            </a:pPr>
            <a:r>
              <a:rPr altLang="en-US" sz="2800" lang="en-US"/>
              <a:t>The magnitude or extent of anatomical structural damage, for example, second degree burns of more than 25%</a:t>
            </a:r>
          </a:p>
          <a:p>
            <a:pPr indent="0" lvl="0" marL="0">
              <a:buFont typeface="Wingdings" pitchFamily="2" charset="2"/>
              <a:buChar char="Ø"/>
            </a:pPr>
            <a:r>
              <a:rPr altLang="en-US" sz="2800" lang="en-US"/>
              <a:t>Severe injuries to the head or chest</a:t>
            </a:r>
          </a:p>
          <a:p>
            <a:pPr indent="0" lvl="0" marL="0">
              <a:buFont typeface="Wingdings" pitchFamily="2" charset="2"/>
              <a:buChar char="Ø"/>
            </a:pPr>
            <a:r>
              <a:rPr altLang="en-US" sz="2800" lang="en-US"/>
              <a:t>The effect of the disease/condition on circulation, breathing, and electrolyte balance</a:t>
            </a:r>
          </a:p>
          <a:p>
            <a:pPr indent="0" lvl="0" marL="0">
              <a:buFont typeface="Wingdings" pitchFamily="2" charset="2"/>
              <a:buChar char="Ø"/>
            </a:pPr>
            <a:r>
              <a:rPr altLang="en-US" sz="2800" lang="en-US"/>
              <a:t>The organs affected by the disease, for example, cardiac arrest, respiratory failure, pulmonary distress, and renal failure</a:t>
            </a:r>
          </a:p>
        </p:txBody>
      </p:sp>
    </p:spTree>
  </p:cSld>
  <p:clrMapOvr>
    <a:masterClrMapping/>
  </p:clrMapOvr>
  <p:transition spd="slow" advClick="1">
    <p:wheel spokes="1"/>
  </p:transition>
</p:sld>
</file>

<file path=ppt/slides/slide927.xml><?xml version="1.0" encoding="utf-8"?>
<p:sld xmlns:a="http://schemas.openxmlformats.org/drawingml/2006/main" xmlns:r="http://schemas.openxmlformats.org/officeDocument/2006/relationships" xmlns:p="http://schemas.openxmlformats.org/presentationml/2006/main" showMasterSp="1">
  <p:cSld>
    <p:spTree>
      <p:nvGrpSpPr>
        <p:cNvPr id="2027" name=""/>
        <p:cNvGrpSpPr/>
        <p:nvPr/>
      </p:nvGrpSpPr>
      <p:grpSpPr>
        <a:xfrm rot="0">
          <a:off x="0" y="0"/>
          <a:ext cx="0" cy="0"/>
          <a:chOff x="0" y="0"/>
          <a:chExt cx="0" cy="0"/>
        </a:xfrm>
      </p:grpSpPr>
      <p:sp>
        <p:nvSpPr>
          <p:cNvPr id="1049814" name=""/>
          <p:cNvSpPr/>
          <p:nvPr>
            <p:ph sz="full" idx="1"/>
          </p:nvPr>
        </p:nvSpPr>
        <p:spPr>
          <a:xfrm rot="0">
            <a:off x="457200" y="762000"/>
            <a:ext cx="8229600" cy="53340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FontTx/>
              <a:buNone/>
            </a:pPr>
            <a:r>
              <a:rPr altLang="en-US" sz="2800" lang="en-US"/>
              <a:t>These patients include:</a:t>
            </a:r>
          </a:p>
          <a:p>
            <a:pPr indent="0" lvl="0" marL="0">
              <a:buFont typeface="Wingdings" pitchFamily="2" charset="2"/>
              <a:buChar char="Ø"/>
            </a:pPr>
            <a:r>
              <a:rPr altLang="en-US" sz="2800" lang="en-US"/>
              <a:t>Post-operative patients during the first 48 hours</a:t>
            </a:r>
          </a:p>
          <a:p>
            <a:pPr indent="0" lvl="0" marL="0">
              <a:buFontTx/>
              <a:buNone/>
            </a:pPr>
            <a:endParaRPr altLang="en-US" sz="2800" lang="en-US"/>
          </a:p>
          <a:p>
            <a:pPr indent="0" lvl="0" marL="0">
              <a:buFont typeface="Wingdings" pitchFamily="2" charset="2"/>
              <a:buChar char="Ø"/>
            </a:pPr>
            <a:r>
              <a:rPr altLang="en-US" sz="2800" lang="en-US"/>
              <a:t>Unconscious patients</a:t>
            </a:r>
          </a:p>
          <a:p>
            <a:pPr indent="0" lvl="0" marL="0">
              <a:buFontTx/>
              <a:buNone/>
            </a:pPr>
            <a:endParaRPr altLang="en-US" sz="2800" lang="en-US"/>
          </a:p>
          <a:p>
            <a:pPr indent="0" lvl="0" marL="0">
              <a:buFont typeface="Wingdings" pitchFamily="2" charset="2"/>
              <a:buChar char="Ø"/>
            </a:pPr>
            <a:r>
              <a:rPr altLang="en-US" sz="2800" lang="en-US"/>
              <a:t>Patients under special procedures, for example under water seal drainage</a:t>
            </a:r>
          </a:p>
          <a:p>
            <a:pPr indent="0" lvl="0" marL="0">
              <a:buFontTx/>
              <a:buNone/>
            </a:pPr>
            <a:endParaRPr altLang="en-US" sz="2800" lang="en-US"/>
          </a:p>
          <a:p>
            <a:pPr indent="0" lvl="0" marL="0">
              <a:buFont typeface="Wingdings" pitchFamily="2" charset="2"/>
              <a:buChar char="Ø"/>
            </a:pPr>
            <a:r>
              <a:rPr altLang="en-US" sz="2800" lang="en-US"/>
              <a:t>Patients with severe respiratory distress</a:t>
            </a:r>
          </a:p>
          <a:p>
            <a:pPr indent="0" lvl="0" marL="0"/>
            <a:endParaRPr altLang="en-US" sz="2800" lang="en-US"/>
          </a:p>
        </p:txBody>
      </p:sp>
    </p:spTree>
  </p:cSld>
  <p:clrMapOvr>
    <a:masterClrMapping/>
  </p:clrMapOvr>
  <p:transition spd="slow" advClick="1">
    <p:wheel spokes="1"/>
  </p:transition>
</p:sld>
</file>

<file path=ppt/slides/slide928.xml><?xml version="1.0" encoding="utf-8"?>
<p:sld xmlns:a="http://schemas.openxmlformats.org/drawingml/2006/main" xmlns:r="http://schemas.openxmlformats.org/officeDocument/2006/relationships" xmlns:p="http://schemas.openxmlformats.org/presentationml/2006/main" showMasterSp="1">
  <p:cSld>
    <p:spTree>
      <p:nvGrpSpPr>
        <p:cNvPr id="2028" name=""/>
        <p:cNvGrpSpPr/>
        <p:nvPr/>
      </p:nvGrpSpPr>
      <p:grpSpPr>
        <a:xfrm rot="0">
          <a:off x="0" y="0"/>
          <a:ext cx="0" cy="0"/>
          <a:chOff x="0" y="0"/>
          <a:chExt cx="0" cy="0"/>
        </a:xfrm>
      </p:grpSpPr>
      <p:sp>
        <p:nvSpPr>
          <p:cNvPr id="1049815" name=""/>
          <p:cNvSpPr/>
          <p:nvPr>
            <p:ph sz="full" idx="1"/>
          </p:nvPr>
        </p:nvSpPr>
        <p:spPr>
          <a:xfrm rot="0">
            <a:off x="457200" y="990600"/>
            <a:ext cx="8229600" cy="51054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FontTx/>
              <a:buNone/>
            </a:pPr>
            <a:r>
              <a:rPr altLang="en-US" b="1" sz="2800" lang="en-US"/>
              <a:t>Note: </a:t>
            </a:r>
            <a:r>
              <a:rPr altLang="en-US" sz="2800" lang="en-US"/>
              <a:t>T</a:t>
            </a:r>
            <a:r>
              <a:rPr altLang="en-US" sz="2800" lang="en-US"/>
              <a:t>he patient’s survival rate will highly depend on your quick and accurate intervention.</a:t>
            </a:r>
          </a:p>
          <a:p>
            <a:pPr indent="0" lvl="0" marL="0"/>
            <a:endParaRPr altLang="en-US" sz="2800" lang="en-US"/>
          </a:p>
          <a:p>
            <a:pPr indent="0" lvl="0" marL="0">
              <a:buFontTx/>
              <a:buNone/>
            </a:pPr>
            <a:r>
              <a:rPr altLang="en-US" sz="2800" lang="en-US"/>
              <a:t>These interventions should be prioritized on the </a:t>
            </a:r>
            <a:r>
              <a:rPr altLang="en-US" b="1" sz="2800" lang="en-US"/>
              <a:t>CAB</a:t>
            </a:r>
            <a:r>
              <a:rPr altLang="en-US" sz="2800" lang="en-US"/>
              <a:t> principles of first aid care, which state that:</a:t>
            </a:r>
          </a:p>
          <a:p>
            <a:pPr indent="0" lvl="0" marL="0">
              <a:buFont typeface="Wingdings" pitchFamily="2" charset="2"/>
              <a:buChar char="Ø"/>
            </a:pPr>
            <a:r>
              <a:rPr altLang="en-US" b="1" sz="2800" lang="en-US"/>
              <a:t>C</a:t>
            </a:r>
            <a:r>
              <a:rPr altLang="en-US" sz="2800" lang="en-US"/>
              <a:t>irculation must be promoted and maintained</a:t>
            </a:r>
          </a:p>
          <a:p>
            <a:pPr indent="0" lvl="0" marL="0">
              <a:buFont typeface="Wingdings" pitchFamily="2" charset="2"/>
              <a:buChar char="Ø"/>
            </a:pPr>
            <a:r>
              <a:rPr altLang="en-US" b="1" sz="2800" lang="en-US"/>
              <a:t>A</a:t>
            </a:r>
            <a:r>
              <a:rPr altLang="en-US" sz="2800" lang="en-US"/>
              <a:t>irway must be established and maintained</a:t>
            </a:r>
          </a:p>
          <a:p>
            <a:pPr indent="0" lvl="0" marL="0">
              <a:buFont typeface="Wingdings" pitchFamily="2" charset="2"/>
              <a:buChar char="Ø"/>
            </a:pPr>
            <a:r>
              <a:rPr altLang="en-US" b="1" sz="2800" lang="en-US"/>
              <a:t>B</a:t>
            </a:r>
            <a:r>
              <a:rPr altLang="en-US" sz="2800" lang="en-US"/>
              <a:t>reathing established</a:t>
            </a:r>
          </a:p>
        </p:txBody>
      </p:sp>
    </p:spTree>
  </p:cSld>
  <p:clrMapOvr>
    <a:masterClrMapping/>
  </p:clrMapOvr>
  <p:transition spd="slow" advClick="1">
    <p:wheel spokes="1"/>
  </p:transition>
</p:sld>
</file>

<file path=ppt/slides/slide929.xml><?xml version="1.0" encoding="utf-8"?>
<p:sld xmlns:a="http://schemas.openxmlformats.org/drawingml/2006/main" xmlns:r="http://schemas.openxmlformats.org/officeDocument/2006/relationships" xmlns:p="http://schemas.openxmlformats.org/presentationml/2006/main" showMasterSp="1">
  <p:cSld>
    <p:spTree>
      <p:nvGrpSpPr>
        <p:cNvPr id="2029" name=""/>
        <p:cNvGrpSpPr/>
        <p:nvPr/>
      </p:nvGrpSpPr>
      <p:grpSpPr>
        <a:xfrm rot="0">
          <a:off x="0" y="0"/>
          <a:ext cx="0" cy="0"/>
          <a:chOff x="0" y="0"/>
          <a:chExt cx="0" cy="0"/>
        </a:xfrm>
      </p:grpSpPr>
      <p:sp>
        <p:nvSpPr>
          <p:cNvPr id="1049816" name=""/>
          <p:cNvSpPr/>
          <p:nvPr>
            <p:ph type="title" sz="full" idx="0"/>
          </p:nvPr>
        </p:nvSpPr>
        <p:spPr>
          <a:xfrm rot="0">
            <a:off x="457200" y="228600"/>
            <a:ext cx="8229600" cy="990600"/>
          </a:xfrm>
          <a:prstGeom prst="rect"/>
          <a:noFill/>
          <a:ln>
            <a:noFill/>
          </a:ln>
        </p:spPr>
        <p:txBody>
          <a:bodyPr anchor="b" bIns="0" lIns="0" rIns="0" tIns="45720" vert="horz"/>
          <a:lstStyle>
            <a:lvl1pPr algn="l" fontAlgn="base" indent="0" latinLnBrk="1" marL="0" rtl="0">
              <a:lnSpc>
                <a:spcPct val="100000"/>
              </a:lnSpc>
              <a:spcBef>
                <a:spcPct val="0"/>
              </a:spcBef>
              <a:spcAft>
                <a:spcPct val="0"/>
              </a:spcAft>
              <a:buFontTx/>
              <a:buNone/>
              <a:defRPr baseline="0" b="0" sz="5000" i="0" u="none">
                <a:solidFill>
                  <a:schemeClr val="lt2"/>
                </a:solidFill>
                <a:latin typeface="Calibri" pitchFamily="34" charset="0"/>
                <a:sym typeface="Calibri" pitchFamily="34" charset="0"/>
              </a:defRPr>
            </a:lvl1pPr>
          </a:lstStyle>
          <a:p>
            <a:pPr algn="ctr" lvl="0"/>
            <a:r>
              <a:rPr altLang="en-US" b="1" lang="en-US"/>
              <a:t>Critical Care Facilities</a:t>
            </a:r>
          </a:p>
        </p:txBody>
      </p:sp>
      <p:sp>
        <p:nvSpPr>
          <p:cNvPr id="1049817" name=""/>
          <p:cNvSpPr/>
          <p:nvPr>
            <p:ph sz="full" idx="1"/>
          </p:nvPr>
        </p:nvSpPr>
        <p:spPr>
          <a:xfrm rot="0">
            <a:off x="457200" y="1371600"/>
            <a:ext cx="8229600" cy="47244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algn="ctr" indent="0" lvl="0" marL="0">
              <a:buFontTx/>
              <a:buNone/>
            </a:pPr>
            <a:r>
              <a:rPr altLang="en-US" b="1" sz="2800" lang="en-US"/>
              <a:t>1. ACUTE ROOM</a:t>
            </a:r>
          </a:p>
          <a:p>
            <a:pPr indent="0" lvl="0" marL="0">
              <a:buFont typeface="Wingdings" pitchFamily="2" charset="2"/>
              <a:buChar char="Ø"/>
            </a:pPr>
            <a:r>
              <a:rPr altLang="en-US" sz="2800" lang="en-US"/>
              <a:t>Patients who are nursed here require life support equipment and continuous monitoring or observation. </a:t>
            </a:r>
          </a:p>
          <a:p>
            <a:pPr indent="0" lvl="0" marL="0">
              <a:buFont typeface="Wingdings" pitchFamily="2" charset="2"/>
              <a:buChar char="Ø"/>
            </a:pPr>
            <a:r>
              <a:rPr altLang="en-US" sz="2800" lang="en-US"/>
              <a:t>Hence this room must be located closer to the nursing station than others. </a:t>
            </a:r>
          </a:p>
          <a:p>
            <a:pPr indent="0" lvl="0" marL="0">
              <a:buFont typeface="Wingdings" pitchFamily="2" charset="2"/>
              <a:buChar char="Ø"/>
            </a:pPr>
            <a:r>
              <a:rPr altLang="en-US" sz="2800" lang="en-US"/>
              <a:t>These patients do not only need close observation but also full time communication with the nursing team and other health care providers. This ensures continuity of care.</a:t>
            </a:r>
          </a:p>
        </p:txBody>
      </p:sp>
    </p:spTree>
  </p:cSld>
  <p:clrMapOvr>
    <a:masterClrMapping/>
  </p:clrMapOvr>
  <p:transition spd="slow" advClick="1">
    <p:wheel spokes="1"/>
  </p:transition>
</p:sld>
</file>

<file path=ppt/slides/slide93.xml><?xml version="1.0" encoding="utf-8"?>
<p:sld xmlns:a="http://schemas.openxmlformats.org/drawingml/2006/main" xmlns:r="http://schemas.openxmlformats.org/officeDocument/2006/relationships" xmlns:p="http://schemas.openxmlformats.org/presentationml/2006/main" showMasterSp="1">
  <p:cSld>
    <p:spTree>
      <p:nvGrpSpPr>
        <p:cNvPr id="1175" name=""/>
        <p:cNvGrpSpPr/>
        <p:nvPr/>
      </p:nvGrpSpPr>
      <p:grpSpPr>
        <a:xfrm rot="0">
          <a:off x="0" y="0"/>
          <a:ext cx="0" cy="0"/>
          <a:chOff x="0" y="0"/>
          <a:chExt cx="0" cy="0"/>
        </a:xfrm>
      </p:grpSpPr>
      <p:sp>
        <p:nvSpPr>
          <p:cNvPr id="1048712" name=""/>
          <p:cNvSpPr/>
          <p:nvPr>
            <p:ph sz="full" idx="1"/>
          </p:nvPr>
        </p:nvSpPr>
        <p:spPr>
          <a:xfrm rot="0">
            <a:off x="457200" y="1143000"/>
            <a:ext cx="8229600" cy="4983162"/>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eaLnBrk="1" hangingPunct="1" latinLnBrk="1" lvl="0">
              <a:buFont typeface="Wingdings" pitchFamily="2" charset="2"/>
              <a:buChar char="Ø"/>
            </a:pPr>
            <a:r>
              <a:rPr altLang="en-US" b="1" lang="en-US"/>
              <a:t>Goals:</a:t>
            </a:r>
            <a:r>
              <a:rPr altLang="en-US" lang="en-US"/>
              <a:t> To influence health and nursing globally and strengthen national nurses associations.</a:t>
            </a:r>
          </a:p>
          <a:p>
            <a:pPr eaLnBrk="1" hangingPunct="1" latinLnBrk="1" lvl="0">
              <a:buFont typeface="Wingdings" pitchFamily="2" charset="2"/>
              <a:buChar char="Ø"/>
            </a:pPr>
            <a:r>
              <a:rPr altLang="en-US" b="1" lang="en-US"/>
              <a:t>Values:</a:t>
            </a:r>
            <a:r>
              <a:rPr altLang="en-US" lang="en-US"/>
              <a:t> To encourage visionary leadership, inclusiveness, flexibility and partnership among all member states and the achievement of excellence in nursing/midwifery education and practice.</a:t>
            </a:r>
          </a:p>
          <a:p>
            <a:pPr eaLnBrk="1" hangingPunct="1" latinLnBrk="1" lvl="0">
              <a:buFont typeface="Wingdings" pitchFamily="2" charset="2"/>
              <a:buChar char="Ø"/>
            </a:pPr>
            <a:r>
              <a:rPr altLang="en-US" b="1" lang="en-US"/>
              <a:t>Philosophy: </a:t>
            </a:r>
            <a:r>
              <a:rPr altLang="en-US" lang="en-US"/>
              <a:t>Commitment to caring, advocating on behalf of patients, and helping people help themselves. </a:t>
            </a:r>
          </a:p>
        </p:txBody>
      </p:sp>
    </p:spTree>
  </p:cSld>
  <p:clrMapOvr>
    <a:masterClrMapping/>
  </p:clrMapOvr>
  <p:transition spd="slow" advClick="1">
    <p:wheel spokes="1"/>
  </p:transition>
  <p:timing/>
</p:sld>
</file>

<file path=ppt/slides/slide930.xml><?xml version="1.0" encoding="utf-8"?>
<p:sld xmlns:a="http://schemas.openxmlformats.org/drawingml/2006/main" xmlns:r="http://schemas.openxmlformats.org/officeDocument/2006/relationships" xmlns:p="http://schemas.openxmlformats.org/presentationml/2006/main" showMasterSp="1">
  <p:cSld>
    <p:spTree>
      <p:nvGrpSpPr>
        <p:cNvPr id="2030" name=""/>
        <p:cNvGrpSpPr/>
        <p:nvPr/>
      </p:nvGrpSpPr>
      <p:grpSpPr>
        <a:xfrm rot="0">
          <a:off x="0" y="0"/>
          <a:ext cx="0" cy="0"/>
          <a:chOff x="0" y="0"/>
          <a:chExt cx="0" cy="0"/>
        </a:xfrm>
      </p:grpSpPr>
      <p:sp>
        <p:nvSpPr>
          <p:cNvPr id="1049818" name=""/>
          <p:cNvSpPr/>
          <p:nvPr>
            <p:ph sz="full" idx="1"/>
          </p:nvPr>
        </p:nvSpPr>
        <p:spPr>
          <a:xfrm rot="0">
            <a:off x="457200" y="990600"/>
            <a:ext cx="8229600" cy="51054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lvl="0">
              <a:buFont typeface="Wingdings" pitchFamily="2" charset="2"/>
              <a:buChar char="Ø"/>
            </a:pPr>
            <a:r>
              <a:rPr altLang="en-US" sz="2800" lang="en-US"/>
              <a:t>It is recommended that a nurse should always be in the acute room, preferably at a ratio of one nurse to two patients at any given time.</a:t>
            </a:r>
          </a:p>
          <a:p>
            <a:pPr lvl="0">
              <a:buFont typeface="Wingdings" pitchFamily="2" charset="2"/>
              <a:buChar char="Ø"/>
            </a:pPr>
            <a:endParaRPr altLang="en-US" sz="2800" lang="en-US"/>
          </a:p>
          <a:p>
            <a:pPr lvl="0">
              <a:buFont typeface="Wingdings" pitchFamily="2" charset="2"/>
              <a:buChar char="Ø"/>
            </a:pPr>
            <a:r>
              <a:rPr altLang="en-US" sz="2800" lang="en-US"/>
              <a:t>An acute room can, therefore, be set up in a ward where one cubicle/corner can be identified and set aside for patients needing critical care in hospitals without established intensive care units. </a:t>
            </a:r>
          </a:p>
          <a:p>
            <a:pPr lvl="0">
              <a:buFont typeface="Wingdings" pitchFamily="2" charset="2"/>
              <a:buChar char="Ø"/>
            </a:pPr>
            <a:endParaRPr altLang="en-US" sz="2800" lang="en-US"/>
          </a:p>
          <a:p>
            <a:pPr lvl="0">
              <a:buFont typeface="Wingdings" pitchFamily="2" charset="2"/>
              <a:buChar char="Ø"/>
            </a:pPr>
            <a:endParaRPr altLang="en-US" sz="2800" lang="en-US"/>
          </a:p>
          <a:p>
            <a:pPr lvl="0">
              <a:buFont typeface="Wingdings" pitchFamily="2" charset="2"/>
              <a:buChar char="Ø"/>
            </a:pPr>
            <a:endParaRPr altLang="en-US" sz="2800" lang="en-US"/>
          </a:p>
        </p:txBody>
      </p:sp>
    </p:spTree>
  </p:cSld>
  <p:clrMapOvr>
    <a:masterClrMapping/>
  </p:clrMapOvr>
  <p:transition spd="slow" advClick="1">
    <p:wheel spokes="1"/>
  </p:transition>
</p:sld>
</file>

<file path=ppt/slides/slide931.xml><?xml version="1.0" encoding="utf-8"?>
<p:sld xmlns:a="http://schemas.openxmlformats.org/drawingml/2006/main" xmlns:r="http://schemas.openxmlformats.org/officeDocument/2006/relationships" xmlns:p="http://schemas.openxmlformats.org/presentationml/2006/main" showMasterSp="1">
  <p:cSld>
    <p:spTree>
      <p:nvGrpSpPr>
        <p:cNvPr id="2031" name=""/>
        <p:cNvGrpSpPr/>
        <p:nvPr/>
      </p:nvGrpSpPr>
      <p:grpSpPr>
        <a:xfrm rot="0">
          <a:off x="0" y="0"/>
          <a:ext cx="0" cy="0"/>
          <a:chOff x="0" y="0"/>
          <a:chExt cx="0" cy="0"/>
        </a:xfrm>
      </p:grpSpPr>
      <p:sp>
        <p:nvSpPr>
          <p:cNvPr id="1049819" name=""/>
          <p:cNvSpPr/>
          <p:nvPr>
            <p:ph sz="full" idx="1"/>
          </p:nvPr>
        </p:nvSpPr>
        <p:spPr>
          <a:xfrm rot="0">
            <a:off x="457200" y="838200"/>
            <a:ext cx="8229600" cy="52578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FontTx/>
              <a:buNone/>
            </a:pPr>
            <a:r>
              <a:rPr altLang="en-US" b="1" sz="2800" lang="en-US"/>
              <a:t>Equipment in Acute Room</a:t>
            </a:r>
          </a:p>
          <a:p>
            <a:pPr indent="0" lvl="0" marL="0">
              <a:buFont typeface="Wingdings" pitchFamily="2" charset="2"/>
              <a:buChar char="Ø"/>
            </a:pPr>
            <a:r>
              <a:rPr altLang="en-US" sz="2800" lang="en-US"/>
              <a:t>Suction equipment</a:t>
            </a:r>
          </a:p>
          <a:p>
            <a:pPr indent="0" lvl="0" marL="0">
              <a:buFont typeface="Wingdings" pitchFamily="2" charset="2"/>
              <a:buChar char="Ø"/>
            </a:pPr>
            <a:r>
              <a:rPr altLang="en-US" sz="2800" lang="en-US"/>
              <a:t>Oxygen administration equipment fully assembled, ready for use</a:t>
            </a:r>
          </a:p>
          <a:p>
            <a:pPr indent="0" lvl="0" marL="0">
              <a:buFont typeface="Wingdings" pitchFamily="2" charset="2"/>
              <a:buChar char="Ø"/>
            </a:pPr>
            <a:r>
              <a:rPr altLang="en-US" sz="2800" lang="en-US"/>
              <a:t>Intravenous administration apparatus</a:t>
            </a:r>
          </a:p>
          <a:p>
            <a:pPr indent="0" lvl="0" marL="0">
              <a:buFont typeface="Wingdings" pitchFamily="2" charset="2"/>
              <a:buChar char="Ø"/>
            </a:pPr>
            <a:r>
              <a:rPr altLang="en-US" sz="2800" lang="en-US"/>
              <a:t>Adequate stocks of linen as patients nursed in this room often require frequent changing of bed linen.</a:t>
            </a:r>
          </a:p>
          <a:p>
            <a:pPr indent="0" lvl="0" marL="0">
              <a:buFont typeface="Wingdings" pitchFamily="2" charset="2"/>
              <a:buChar char="Ø"/>
            </a:pPr>
            <a:r>
              <a:rPr altLang="en-US" sz="2800" lang="en-US"/>
              <a:t>Other requirements include observation equipment, a torch, diagnostic sets, </a:t>
            </a:r>
          </a:p>
        </p:txBody>
      </p:sp>
    </p:spTree>
  </p:cSld>
  <p:clrMapOvr>
    <a:masterClrMapping/>
  </p:clrMapOvr>
  <p:transition spd="slow" advClick="1">
    <p:wheel spokes="1"/>
  </p:transition>
</p:sld>
</file>

<file path=ppt/slides/slide932.xml><?xml version="1.0" encoding="utf-8"?>
<p:sld xmlns:a="http://schemas.openxmlformats.org/drawingml/2006/main" xmlns:r="http://schemas.openxmlformats.org/officeDocument/2006/relationships" xmlns:p="http://schemas.openxmlformats.org/presentationml/2006/main" showMasterSp="1">
  <p:cSld>
    <p:spTree>
      <p:nvGrpSpPr>
        <p:cNvPr id="2032" name=""/>
        <p:cNvGrpSpPr/>
        <p:nvPr/>
      </p:nvGrpSpPr>
      <p:grpSpPr>
        <a:xfrm rot="0">
          <a:off x="0" y="0"/>
          <a:ext cx="0" cy="0"/>
          <a:chOff x="0" y="0"/>
          <a:chExt cx="0" cy="0"/>
        </a:xfrm>
      </p:grpSpPr>
      <p:sp>
        <p:nvSpPr>
          <p:cNvPr id="1049820" name=""/>
          <p:cNvSpPr/>
          <p:nvPr>
            <p:ph sz="full" idx="1"/>
          </p:nvPr>
        </p:nvSpPr>
        <p:spPr>
          <a:xfrm rot="0">
            <a:off x="457200" y="762000"/>
            <a:ext cx="8229600" cy="53340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algn="ctr" indent="0" lvl="0" marL="0">
              <a:buFontTx/>
              <a:buNone/>
            </a:pPr>
            <a:r>
              <a:rPr altLang="en-US" b="1" sz="2800" lang="en-US"/>
              <a:t>2. INTENSIVE CARE UNIT (ICU)</a:t>
            </a:r>
          </a:p>
          <a:p>
            <a:pPr indent="0" lvl="0" marL="0">
              <a:buFont typeface="Wingdings" pitchFamily="2" charset="2"/>
              <a:buChar char="Ø"/>
            </a:pPr>
            <a:r>
              <a:rPr altLang="en-US" sz="2800" lang="en-US"/>
              <a:t>It is a room/unit in which a critically ill patient is being actively treated as well as monitored. </a:t>
            </a:r>
          </a:p>
          <a:p>
            <a:pPr indent="0" lvl="0" marL="0">
              <a:buFontTx/>
              <a:buNone/>
            </a:pPr>
            <a:endParaRPr altLang="en-US" sz="2800" lang="en-US"/>
          </a:p>
          <a:p>
            <a:pPr indent="0" lvl="0" marL="0">
              <a:buFont typeface="Wingdings" pitchFamily="2" charset="2"/>
              <a:buChar char="Ø"/>
            </a:pPr>
            <a:r>
              <a:rPr altLang="en-US" sz="2800" lang="en-US"/>
              <a:t>Intensive care units are more advanced than acute rooms. </a:t>
            </a:r>
          </a:p>
          <a:p>
            <a:pPr indent="0" lvl="0" marL="0">
              <a:buFontTx/>
              <a:buNone/>
            </a:pPr>
            <a:endParaRPr altLang="en-US" sz="2800" lang="en-US"/>
          </a:p>
          <a:p>
            <a:pPr indent="0" lvl="0" marL="0">
              <a:buFont typeface="Wingdings" pitchFamily="2" charset="2"/>
              <a:buChar char="Ø"/>
            </a:pPr>
            <a:r>
              <a:rPr altLang="en-US" sz="2800" lang="en-US"/>
              <a:t>The purpose of intensive care is to maintain life until the precipitating causes of body failure can be identified and successfully treated to allow the system to regain self-control.</a:t>
            </a:r>
          </a:p>
          <a:p>
            <a:pPr indent="0" lvl="0" marL="0">
              <a:buFont typeface="Wingdings" pitchFamily="2" charset="2"/>
              <a:buChar char="Ø"/>
            </a:pPr>
            <a:endParaRPr altLang="en-US" sz="2800" lang="en-US"/>
          </a:p>
        </p:txBody>
      </p:sp>
    </p:spTree>
  </p:cSld>
  <p:clrMapOvr>
    <a:masterClrMapping/>
  </p:clrMapOvr>
  <p:transition spd="slow" advClick="1">
    <p:wheel spokes="1"/>
  </p:transition>
</p:sld>
</file>

<file path=ppt/slides/slide933.xml><?xml version="1.0" encoding="utf-8"?>
<p:sld xmlns:a="http://schemas.openxmlformats.org/drawingml/2006/main" xmlns:r="http://schemas.openxmlformats.org/officeDocument/2006/relationships" xmlns:p="http://schemas.openxmlformats.org/presentationml/2006/main" showMasterSp="1">
  <p:cSld>
    <p:spTree>
      <p:nvGrpSpPr>
        <p:cNvPr id="2033" name=""/>
        <p:cNvGrpSpPr/>
        <p:nvPr/>
      </p:nvGrpSpPr>
      <p:grpSpPr>
        <a:xfrm rot="0">
          <a:off x="0" y="0"/>
          <a:ext cx="0" cy="0"/>
          <a:chOff x="0" y="0"/>
          <a:chExt cx="0" cy="0"/>
        </a:xfrm>
      </p:grpSpPr>
      <p:sp>
        <p:nvSpPr>
          <p:cNvPr id="1049821" name=""/>
          <p:cNvSpPr/>
          <p:nvPr>
            <p:ph sz="full" idx="1"/>
          </p:nvPr>
        </p:nvSpPr>
        <p:spPr>
          <a:xfrm rot="0">
            <a:off x="457200" y="533400"/>
            <a:ext cx="8229600" cy="55626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lvl="0">
              <a:buFont typeface="Wingdings" pitchFamily="2" charset="2"/>
              <a:buChar char="Ø"/>
            </a:pPr>
            <a:r>
              <a:rPr altLang="en-US" sz="2800" lang="en-US"/>
              <a:t>Generally, there is no universally ideal plan for an intensive care unit and each unit varies according to the needs of the patients it will take care of.</a:t>
            </a:r>
          </a:p>
          <a:p>
            <a:pPr lvl="0">
              <a:buFont typeface="Wingdings" pitchFamily="2" charset="2"/>
              <a:buChar char="Ø"/>
            </a:pPr>
            <a:r>
              <a:rPr altLang="en-US" sz="2800" lang="en-US"/>
              <a:t>The ratio of nurse to patient should be 1:1 at any given time. </a:t>
            </a:r>
          </a:p>
          <a:p>
            <a:pPr lvl="0">
              <a:buFont typeface="Wingdings" pitchFamily="2" charset="2"/>
              <a:buChar char="Ø"/>
            </a:pPr>
            <a:r>
              <a:rPr altLang="en-US" sz="2800" lang="en-US"/>
              <a:t>Ideally, no new hospital should be built without an intensive care unit. Provincial or regional and national hospitals are bound to have ICUs.</a:t>
            </a:r>
          </a:p>
          <a:p>
            <a:pPr lvl="0">
              <a:buFont typeface="Wingdings" pitchFamily="2" charset="2"/>
              <a:buChar char="Ø"/>
            </a:pPr>
            <a:r>
              <a:rPr altLang="en-US" sz="2800" lang="en-US"/>
              <a:t>The size of the unit depends on the size of the hospital; one bed for every 50 beds in the hospital is the most ideal</a:t>
            </a:r>
          </a:p>
          <a:p>
            <a:pPr lvl="0">
              <a:buFont typeface="Wingdings" pitchFamily="2" charset="2"/>
              <a:buChar char="Ø"/>
            </a:pPr>
            <a:endParaRPr altLang="en-US" sz="2800" lang="en-US"/>
          </a:p>
        </p:txBody>
      </p:sp>
    </p:spTree>
  </p:cSld>
  <p:clrMapOvr>
    <a:masterClrMapping/>
  </p:clrMapOvr>
  <p:transition spd="slow" advClick="1">
    <p:wheel spokes="1"/>
  </p:transition>
</p:sld>
</file>

<file path=ppt/slides/slide934.xml><?xml version="1.0" encoding="utf-8"?>
<p:sld xmlns:a="http://schemas.openxmlformats.org/drawingml/2006/main" xmlns:r="http://schemas.openxmlformats.org/officeDocument/2006/relationships" xmlns:p="http://schemas.openxmlformats.org/presentationml/2006/main" showMasterSp="1">
  <p:cSld>
    <p:spTree>
      <p:nvGrpSpPr>
        <p:cNvPr id="2034" name=""/>
        <p:cNvGrpSpPr/>
        <p:nvPr/>
      </p:nvGrpSpPr>
      <p:grpSpPr>
        <a:xfrm rot="0">
          <a:off x="0" y="0"/>
          <a:ext cx="0" cy="0"/>
          <a:chOff x="0" y="0"/>
          <a:chExt cx="0" cy="0"/>
        </a:xfrm>
      </p:grpSpPr>
      <p:sp>
        <p:nvSpPr>
          <p:cNvPr id="1049822" name=""/>
          <p:cNvSpPr/>
          <p:nvPr>
            <p:ph sz="full" idx="1"/>
          </p:nvPr>
        </p:nvSpPr>
        <p:spPr>
          <a:xfrm rot="0">
            <a:off x="457200" y="1143000"/>
            <a:ext cx="8229600" cy="49530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FontTx/>
              <a:buNone/>
            </a:pPr>
            <a:r>
              <a:rPr altLang="en-US" b="1" sz="2800" lang="en-US"/>
              <a:t>Types of Intensive Care Units</a:t>
            </a:r>
          </a:p>
          <a:p>
            <a:pPr indent="0" lvl="0" marL="0">
              <a:buFontTx/>
              <a:buNone/>
            </a:pPr>
            <a:r>
              <a:rPr altLang="en-US" b="1" sz="2800" i="1" lang="en-US"/>
              <a:t>a) General Intensive Care Unit</a:t>
            </a:r>
          </a:p>
          <a:p>
            <a:pPr indent="0" lvl="0" marL="0">
              <a:buFont typeface="Wingdings" pitchFamily="2" charset="2"/>
              <a:buChar char="Ø"/>
            </a:pPr>
            <a:r>
              <a:rPr altLang="en-US" sz="2800" lang="en-US"/>
              <a:t>This is where one unit admits all types of patients.</a:t>
            </a:r>
          </a:p>
          <a:p>
            <a:pPr indent="0" lvl="0" marL="0">
              <a:buFontTx/>
              <a:buNone/>
            </a:pPr>
            <a:r>
              <a:rPr altLang="en-US" sz="2800" lang="en-US"/>
              <a:t> </a:t>
            </a:r>
          </a:p>
          <a:p>
            <a:pPr indent="0" lvl="0" marL="0">
              <a:buFont typeface="Wingdings" pitchFamily="2" charset="2"/>
              <a:buChar char="Ø"/>
            </a:pPr>
            <a:r>
              <a:rPr altLang="en-US" sz="2800" lang="en-US"/>
              <a:t>This is the most common in Kenya. It admits: adults, neonates, pediatrics, cardiac care patients and burns patients</a:t>
            </a:r>
          </a:p>
          <a:p>
            <a:pPr indent="0" lvl="0" marL="0">
              <a:buFont typeface="Wingdings" pitchFamily="2" charset="2"/>
              <a:buChar char="Ø"/>
            </a:pPr>
            <a:endParaRPr altLang="en-US" sz="2800" lang="en-US"/>
          </a:p>
        </p:txBody>
      </p:sp>
    </p:spTree>
  </p:cSld>
  <p:clrMapOvr>
    <a:masterClrMapping/>
  </p:clrMapOvr>
  <p:transition spd="slow" advClick="1">
    <p:wheel spokes="1"/>
  </p:transition>
</p:sld>
</file>

<file path=ppt/slides/slide935.xml><?xml version="1.0" encoding="utf-8"?>
<p:sld xmlns:a="http://schemas.openxmlformats.org/drawingml/2006/main" xmlns:r="http://schemas.openxmlformats.org/officeDocument/2006/relationships" xmlns:p="http://schemas.openxmlformats.org/presentationml/2006/main" showMasterSp="1">
  <p:cSld>
    <p:spTree>
      <p:nvGrpSpPr>
        <p:cNvPr id="2035" name=""/>
        <p:cNvGrpSpPr/>
        <p:nvPr/>
      </p:nvGrpSpPr>
      <p:grpSpPr>
        <a:xfrm rot="0">
          <a:off x="0" y="0"/>
          <a:ext cx="0" cy="0"/>
          <a:chOff x="0" y="0"/>
          <a:chExt cx="0" cy="0"/>
        </a:xfrm>
      </p:grpSpPr>
      <p:sp>
        <p:nvSpPr>
          <p:cNvPr id="1049823" name=""/>
          <p:cNvSpPr/>
          <p:nvPr>
            <p:ph sz="full" idx="1"/>
          </p:nvPr>
        </p:nvSpPr>
        <p:spPr>
          <a:xfrm rot="0">
            <a:off x="457200" y="1066800"/>
            <a:ext cx="8229600" cy="50292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FontTx/>
              <a:buNone/>
            </a:pPr>
            <a:r>
              <a:rPr altLang="en-US" b="1" sz="2800" i="1" lang="en-US"/>
              <a:t> b) Coronary Care Unit</a:t>
            </a:r>
          </a:p>
          <a:p>
            <a:pPr indent="0" lvl="0" marL="0">
              <a:buFont typeface="Wingdings" pitchFamily="2" charset="2"/>
              <a:buChar char="Ø"/>
            </a:pPr>
            <a:r>
              <a:rPr altLang="en-US" sz="2800" lang="en-US"/>
              <a:t>This admits only those suffering from coronary and heart related emergencies e.g. myocardial infarction and heart surgeries.</a:t>
            </a:r>
          </a:p>
          <a:p>
            <a:pPr indent="0" lvl="0" marL="0">
              <a:buFont typeface="Wingdings" pitchFamily="2" charset="2"/>
              <a:buChar char="Ø"/>
            </a:pPr>
            <a:endParaRPr altLang="en-US" sz="2800" lang="en-US"/>
          </a:p>
          <a:p>
            <a:pPr indent="0" lvl="0" marL="0">
              <a:buFontTx/>
              <a:buNone/>
            </a:pPr>
            <a:r>
              <a:rPr altLang="en-US" b="1" sz="2800" i="1" lang="en-US"/>
              <a:t> c) Pediatric Intensive Care Unit (PICU)</a:t>
            </a:r>
          </a:p>
          <a:p>
            <a:pPr indent="0" lvl="0" marL="0">
              <a:buFont typeface="Wingdings" pitchFamily="2" charset="2"/>
              <a:buChar char="Ø"/>
            </a:pPr>
            <a:r>
              <a:rPr altLang="en-US" sz="2800" lang="en-US"/>
              <a:t>These admit general pediatric emergencies.</a:t>
            </a:r>
          </a:p>
        </p:txBody>
      </p:sp>
    </p:spTree>
  </p:cSld>
  <p:clrMapOvr>
    <a:masterClrMapping/>
  </p:clrMapOvr>
  <p:transition spd="slow" advClick="1">
    <p:wheel spokes="1"/>
  </p:transition>
</p:sld>
</file>

<file path=ppt/slides/slide936.xml><?xml version="1.0" encoding="utf-8"?>
<p:sld xmlns:a="http://schemas.openxmlformats.org/drawingml/2006/main" xmlns:r="http://schemas.openxmlformats.org/officeDocument/2006/relationships" xmlns:p="http://schemas.openxmlformats.org/presentationml/2006/main" showMasterSp="1">
  <p:cSld>
    <p:spTree>
      <p:nvGrpSpPr>
        <p:cNvPr id="2036" name=""/>
        <p:cNvGrpSpPr/>
        <p:nvPr/>
      </p:nvGrpSpPr>
      <p:grpSpPr>
        <a:xfrm rot="0">
          <a:off x="0" y="0"/>
          <a:ext cx="0" cy="0"/>
          <a:chOff x="0" y="0"/>
          <a:chExt cx="0" cy="0"/>
        </a:xfrm>
      </p:grpSpPr>
      <p:sp>
        <p:nvSpPr>
          <p:cNvPr id="1049824" name=""/>
          <p:cNvSpPr/>
          <p:nvPr>
            <p:ph sz="full" idx="1"/>
          </p:nvPr>
        </p:nvSpPr>
        <p:spPr>
          <a:xfrm rot="0">
            <a:off x="457200" y="914400"/>
            <a:ext cx="8229600" cy="51816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FontTx/>
              <a:buNone/>
            </a:pPr>
            <a:r>
              <a:rPr altLang="en-US" b="1" sz="2800" i="1" lang="en-US"/>
              <a:t> e) Neonatal Intensive Care Unit (NICU)</a:t>
            </a:r>
          </a:p>
          <a:p>
            <a:pPr indent="0" lvl="0" marL="0">
              <a:buFont typeface="Wingdings" pitchFamily="2" charset="2"/>
              <a:buChar char="Ø"/>
            </a:pPr>
            <a:r>
              <a:rPr altLang="en-US" sz="2800" lang="en-US"/>
              <a:t>Neonates requiring critical care are admitted and managed here.</a:t>
            </a:r>
          </a:p>
          <a:p>
            <a:pPr indent="0" lvl="0" marL="0">
              <a:buFont typeface="Wingdings" pitchFamily="2" charset="2"/>
              <a:buChar char="Ø"/>
            </a:pPr>
            <a:endParaRPr altLang="en-US" sz="2800" lang="en-US"/>
          </a:p>
          <a:p>
            <a:pPr indent="0" lvl="0" marL="0">
              <a:buFontTx/>
              <a:buNone/>
            </a:pPr>
            <a:r>
              <a:rPr altLang="en-US" b="1" sz="2800" i="1" lang="en-US"/>
              <a:t>f) High Dependent Unit (HDU)</a:t>
            </a:r>
          </a:p>
          <a:p>
            <a:pPr indent="0" lvl="0" marL="0">
              <a:buFont typeface="Wingdings" pitchFamily="2" charset="2"/>
              <a:buChar char="Ø"/>
            </a:pPr>
            <a:r>
              <a:rPr altLang="en-US" sz="2800" lang="en-US"/>
              <a:t>These function as a step down to ICU. </a:t>
            </a:r>
          </a:p>
          <a:p>
            <a:pPr indent="0" lvl="0" marL="0">
              <a:buFont typeface="Wingdings" pitchFamily="2" charset="2"/>
              <a:buChar char="Ø"/>
            </a:pPr>
            <a:r>
              <a:rPr altLang="en-US" sz="2800" lang="en-US"/>
              <a:t>Patients are nursed in these units after discharge from ICU before getting to the general wards.  </a:t>
            </a:r>
          </a:p>
        </p:txBody>
      </p:sp>
    </p:spTree>
  </p:cSld>
  <p:clrMapOvr>
    <a:masterClrMapping/>
  </p:clrMapOvr>
  <p:transition spd="slow" advClick="1">
    <p:wheel spokes="1"/>
  </p:transition>
</p:sld>
</file>

<file path=ppt/slides/slide937.xml><?xml version="1.0" encoding="utf-8"?>
<p:sld xmlns:a="http://schemas.openxmlformats.org/drawingml/2006/main" xmlns:r="http://schemas.openxmlformats.org/officeDocument/2006/relationships" xmlns:p="http://schemas.openxmlformats.org/presentationml/2006/main" showMasterSp="1">
  <p:cSld>
    <p:spTree>
      <p:nvGrpSpPr>
        <p:cNvPr id="2037" name=""/>
        <p:cNvGrpSpPr/>
        <p:nvPr/>
      </p:nvGrpSpPr>
      <p:grpSpPr>
        <a:xfrm rot="0">
          <a:off x="0" y="0"/>
          <a:ext cx="0" cy="0"/>
          <a:chOff x="0" y="0"/>
          <a:chExt cx="0" cy="0"/>
        </a:xfrm>
      </p:grpSpPr>
      <p:sp>
        <p:nvSpPr>
          <p:cNvPr id="1049825" name=""/>
          <p:cNvSpPr/>
          <p:nvPr>
            <p:ph sz="full" idx="1"/>
          </p:nvPr>
        </p:nvSpPr>
        <p:spPr>
          <a:xfrm rot="0">
            <a:off x="457200" y="457200"/>
            <a:ext cx="8229600" cy="56388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algn="ctr" indent="0" lvl="0" marL="0">
              <a:buFontTx/>
              <a:buNone/>
            </a:pPr>
            <a:r>
              <a:rPr altLang="en-US" b="1" sz="2800" lang="en-US"/>
              <a:t>3. BURNS UNIT</a:t>
            </a:r>
          </a:p>
          <a:p>
            <a:pPr indent="0" lvl="0" marL="0">
              <a:buFont typeface="Wingdings" pitchFamily="2" charset="2"/>
              <a:buChar char="Ø"/>
            </a:pPr>
            <a:r>
              <a:rPr altLang="en-US" sz="2800" lang="en-US"/>
              <a:t>Used for the care of the patients with burns, however, in the Kenyan health facilities, most burns patients receive care in the general ward of a hospital (due to lack of space or financial capacity). </a:t>
            </a:r>
          </a:p>
          <a:p>
            <a:pPr indent="0" lvl="0" marL="0">
              <a:buFont typeface="Wingdings" pitchFamily="2" charset="2"/>
              <a:buChar char="Ø"/>
            </a:pPr>
            <a:r>
              <a:rPr altLang="en-US" sz="2800" lang="en-US"/>
              <a:t>The burns unit is basically designed to reduce the risk of infection. Infection in burns occurs as a result of the loss of the mechanical barrier provided by the skin cover. </a:t>
            </a:r>
          </a:p>
          <a:p>
            <a:pPr indent="0" lvl="0" marL="0">
              <a:buFont typeface="Wingdings" pitchFamily="2" charset="2"/>
              <a:buChar char="Ø"/>
            </a:pPr>
            <a:r>
              <a:rPr altLang="en-US" sz="2800" lang="en-US"/>
              <a:t>It must therefore be maintained at a very high level of cleanliness.</a:t>
            </a:r>
          </a:p>
          <a:p>
            <a:pPr indent="0" lvl="0" marL="0">
              <a:buFont typeface="Wingdings" pitchFamily="2" charset="2"/>
              <a:buChar char="Ø"/>
            </a:pPr>
            <a:endParaRPr altLang="en-US" sz="2800" lang="en-US"/>
          </a:p>
        </p:txBody>
      </p:sp>
    </p:spTree>
  </p:cSld>
  <p:clrMapOvr>
    <a:masterClrMapping/>
  </p:clrMapOvr>
  <p:transition spd="slow" advClick="1">
    <p:wheel spokes="1"/>
  </p:transition>
</p:sld>
</file>

<file path=ppt/slides/slide938.xml><?xml version="1.0" encoding="utf-8"?>
<p:sld xmlns:a="http://schemas.openxmlformats.org/drawingml/2006/main" xmlns:r="http://schemas.openxmlformats.org/officeDocument/2006/relationships" xmlns:p="http://schemas.openxmlformats.org/presentationml/2006/main" showMasterSp="1">
  <p:cSld>
    <p:spTree>
      <p:nvGrpSpPr>
        <p:cNvPr id="2038" name=""/>
        <p:cNvGrpSpPr/>
        <p:nvPr/>
      </p:nvGrpSpPr>
      <p:grpSpPr>
        <a:xfrm rot="0">
          <a:off x="0" y="0"/>
          <a:ext cx="0" cy="0"/>
          <a:chOff x="0" y="0"/>
          <a:chExt cx="0" cy="0"/>
        </a:xfrm>
      </p:grpSpPr>
      <p:sp>
        <p:nvSpPr>
          <p:cNvPr id="1049826" name=""/>
          <p:cNvSpPr/>
          <p:nvPr>
            <p:ph sz="full" idx="1"/>
          </p:nvPr>
        </p:nvSpPr>
        <p:spPr>
          <a:xfrm rot="0">
            <a:off x="457200" y="838200"/>
            <a:ext cx="8229600" cy="52578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lvl="0">
              <a:buFont typeface="Wingdings" pitchFamily="2" charset="2"/>
              <a:buChar char="Ø"/>
            </a:pPr>
            <a:r>
              <a:rPr altLang="en-US" sz="2800" lang="en-US"/>
              <a:t>Infection control measures such as management of visitors and changing of garments and shoes before entering the unit must be adhered to. </a:t>
            </a:r>
          </a:p>
          <a:p>
            <a:pPr lvl="0">
              <a:buFont typeface="Wingdings" pitchFamily="2" charset="2"/>
              <a:buChar char="Ø"/>
            </a:pPr>
            <a:r>
              <a:rPr altLang="en-US" sz="2800" lang="en-US"/>
              <a:t>The unit must be well ventilated. </a:t>
            </a:r>
          </a:p>
          <a:p>
            <a:pPr lvl="0">
              <a:buFont typeface="Wingdings" pitchFamily="2" charset="2"/>
              <a:buChar char="Ø"/>
            </a:pPr>
            <a:r>
              <a:rPr altLang="en-US" sz="2800" lang="en-US"/>
              <a:t>Medical staff should avoid working in the unit when they have upper respiratory tract infections. </a:t>
            </a:r>
          </a:p>
          <a:p>
            <a:pPr lvl="0">
              <a:buFont typeface="Wingdings" pitchFamily="2" charset="2"/>
              <a:buChar char="Ø"/>
            </a:pPr>
            <a:r>
              <a:rPr altLang="en-US" sz="2800" lang="en-US"/>
              <a:t>In an ideal situation, a burns unit is supposed to meet all the requirements of an intensive care unit. </a:t>
            </a:r>
          </a:p>
          <a:p>
            <a:pPr lvl="0">
              <a:buFont typeface="Wingdings" pitchFamily="2" charset="2"/>
              <a:buChar char="Ø"/>
            </a:pPr>
            <a:endParaRPr altLang="en-US" sz="2800" lang="en-US"/>
          </a:p>
        </p:txBody>
      </p:sp>
    </p:spTree>
  </p:cSld>
  <p:clrMapOvr>
    <a:masterClrMapping/>
  </p:clrMapOvr>
  <p:transition spd="slow" advClick="1">
    <p:wheel spokes="1"/>
  </p:transition>
</p:sld>
</file>

<file path=ppt/slides/slide939.xml><?xml version="1.0" encoding="utf-8"?>
<p:sld xmlns:a="http://schemas.openxmlformats.org/drawingml/2006/main" xmlns:r="http://schemas.openxmlformats.org/officeDocument/2006/relationships" xmlns:p="http://schemas.openxmlformats.org/presentationml/2006/main" showMasterSp="1">
  <p:cSld>
    <p:spTree>
      <p:nvGrpSpPr>
        <p:cNvPr id="2039" name=""/>
        <p:cNvGrpSpPr/>
        <p:nvPr/>
      </p:nvGrpSpPr>
      <p:grpSpPr>
        <a:xfrm rot="0">
          <a:off x="0" y="0"/>
          <a:ext cx="0" cy="0"/>
          <a:chOff x="0" y="0"/>
          <a:chExt cx="0" cy="0"/>
        </a:xfrm>
      </p:grpSpPr>
      <p:sp>
        <p:nvSpPr>
          <p:cNvPr id="1049827" name=""/>
          <p:cNvSpPr/>
          <p:nvPr>
            <p:ph sz="full" idx="1"/>
          </p:nvPr>
        </p:nvSpPr>
        <p:spPr>
          <a:xfrm rot="0">
            <a:off x="457200" y="990600"/>
            <a:ext cx="8229600" cy="51054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algn="ctr" indent="0" lvl="0" marL="0">
              <a:buFontTx/>
              <a:buNone/>
            </a:pPr>
            <a:r>
              <a:rPr altLang="en-US" b="1" sz="2800" lang="en-US"/>
              <a:t>4. RENAL DIALYSIS UNIT</a:t>
            </a:r>
          </a:p>
          <a:p>
            <a:pPr indent="0" lvl="0" marL="0">
              <a:buFont typeface="Wingdings" pitchFamily="2" charset="2"/>
              <a:buChar char="Ø"/>
            </a:pPr>
            <a:r>
              <a:rPr altLang="en-US" sz="2800" lang="en-US"/>
              <a:t>This room is designed to ensure maintenance and sustenance of the life of patients during the dialysis procedure. </a:t>
            </a:r>
          </a:p>
          <a:p>
            <a:pPr indent="0" lvl="0" marL="0">
              <a:buFont typeface="Wingdings" pitchFamily="2" charset="2"/>
              <a:buChar char="Ø"/>
            </a:pPr>
            <a:r>
              <a:rPr altLang="en-US" sz="2800" lang="en-US"/>
              <a:t>The unit is piped with a specially treated water system to ensure an acceptable electrolytes concentration.</a:t>
            </a:r>
          </a:p>
          <a:p>
            <a:pPr indent="0" lvl="0" marL="0">
              <a:buFont typeface="Wingdings" pitchFamily="2" charset="2"/>
              <a:buChar char="Ø"/>
            </a:pPr>
            <a:r>
              <a:rPr altLang="en-US" sz="2800" lang="en-US"/>
              <a:t>In addition to the dialysis equipment, the room must be equipped with resuscitation and monitoring equipment just like an intensive care unit.</a:t>
            </a:r>
          </a:p>
          <a:p>
            <a:pPr indent="0" lvl="0" marL="0">
              <a:buFontTx/>
              <a:buNone/>
            </a:pPr>
            <a:endParaRPr altLang="en-US" sz="2800" lang="en-US"/>
          </a:p>
        </p:txBody>
      </p:sp>
    </p:spTree>
  </p:cSld>
  <p:clrMapOvr>
    <a:masterClrMapping/>
  </p:clrMapOvr>
  <p:transition spd="slow" advClick="1">
    <p:wheel spokes="1"/>
  </p:transition>
</p:sld>
</file>

<file path=ppt/slides/slide94.xml><?xml version="1.0" encoding="utf-8"?>
<p:sld xmlns:a="http://schemas.openxmlformats.org/drawingml/2006/main" xmlns:r="http://schemas.openxmlformats.org/officeDocument/2006/relationships" xmlns:p="http://schemas.openxmlformats.org/presentationml/2006/main" showMasterSp="1">
  <p:cSld>
    <p:spTree>
      <p:nvGrpSpPr>
        <p:cNvPr id="1176" name=""/>
        <p:cNvGrpSpPr/>
        <p:nvPr/>
      </p:nvGrpSpPr>
      <p:grpSpPr>
        <a:xfrm rot="0">
          <a:off x="0" y="0"/>
          <a:ext cx="0" cy="0"/>
          <a:chOff x="0" y="0"/>
          <a:chExt cx="0" cy="0"/>
        </a:xfrm>
      </p:grpSpPr>
      <p:sp>
        <p:nvSpPr>
          <p:cNvPr id="1048713" name=""/>
          <p:cNvSpPr/>
          <p:nvPr>
            <p:ph sz="full" idx="1"/>
          </p:nvPr>
        </p:nvSpPr>
        <p:spPr>
          <a:xfrm rot="0">
            <a:off x="457200" y="1371600"/>
            <a:ext cx="8229600" cy="4754562"/>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eaLnBrk="1" hangingPunct="1" latinLnBrk="1" lvl="0">
              <a:buFont typeface="Wingdings" pitchFamily="2" charset="2"/>
              <a:buChar char="Ø"/>
            </a:pPr>
            <a:r>
              <a:rPr altLang="en-US" b="1" lang="en-US"/>
              <a:t>Vision:</a:t>
            </a:r>
            <a:r>
              <a:rPr altLang="en-US" lang="en-US"/>
              <a:t> To unite all nurses within the ICN to speak with one voice as advocates of all that ICN serves; to acknowledge that a human being has the right to preventive and curative care; to spearhead the health care progress and shape health policy around the world through enhancing nurses' expertise, strength, their numbers, alignment of their efforts and collaboration with the public and other health professionals. </a:t>
            </a:r>
          </a:p>
        </p:txBody>
      </p:sp>
    </p:spTree>
  </p:cSld>
  <p:clrMapOvr>
    <a:masterClrMapping/>
  </p:clrMapOvr>
  <p:transition spd="slow" advClick="1">
    <p:wheel spokes="1"/>
  </p:transition>
  <p:timing/>
</p:sld>
</file>

<file path=ppt/slides/slide940.xml><?xml version="1.0" encoding="utf-8"?>
<p:sld xmlns:a="http://schemas.openxmlformats.org/drawingml/2006/main" xmlns:r="http://schemas.openxmlformats.org/officeDocument/2006/relationships" xmlns:p="http://schemas.openxmlformats.org/presentationml/2006/main" showMasterSp="1">
  <p:cSld>
    <p:spTree>
      <p:nvGrpSpPr>
        <p:cNvPr id="2040" name=""/>
        <p:cNvGrpSpPr/>
        <p:nvPr/>
      </p:nvGrpSpPr>
      <p:grpSpPr>
        <a:xfrm rot="0">
          <a:off x="0" y="0"/>
          <a:ext cx="0" cy="0"/>
          <a:chOff x="0" y="0"/>
          <a:chExt cx="0" cy="0"/>
        </a:xfrm>
      </p:grpSpPr>
      <p:sp>
        <p:nvSpPr>
          <p:cNvPr id="1049828" name=""/>
          <p:cNvSpPr/>
          <p:nvPr>
            <p:ph sz="full" idx="1"/>
          </p:nvPr>
        </p:nvSpPr>
        <p:spPr>
          <a:xfrm rot="0">
            <a:off x="457200" y="609600"/>
            <a:ext cx="8229600" cy="54864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algn="ctr" indent="0" lvl="0" marL="0">
              <a:buFontTx/>
              <a:buNone/>
            </a:pPr>
            <a:r>
              <a:rPr altLang="en-US" b="1" sz="2800" lang="en-US"/>
              <a:t>SIGNS AND SYMPTOMS OF CRITICAL ILLNESS</a:t>
            </a:r>
          </a:p>
          <a:p>
            <a:pPr indent="0" lvl="0" marL="0">
              <a:buFont typeface="Wingdings" pitchFamily="2" charset="2"/>
              <a:buChar char="Ø"/>
            </a:pPr>
            <a:r>
              <a:rPr altLang="en-US" sz="2800" lang="en-US"/>
              <a:t>Low blood pressure</a:t>
            </a:r>
          </a:p>
          <a:p>
            <a:pPr indent="0" lvl="0" marL="0">
              <a:buFont typeface="Wingdings" pitchFamily="2" charset="2"/>
              <a:buChar char="Ø"/>
            </a:pPr>
            <a:r>
              <a:rPr altLang="en-US" sz="2800" lang="en-US"/>
              <a:t>Weak peripheral pulse</a:t>
            </a:r>
          </a:p>
          <a:p>
            <a:pPr indent="0" lvl="0" marL="0">
              <a:buFont typeface="Wingdings" pitchFamily="2" charset="2"/>
              <a:buChar char="Ø"/>
            </a:pPr>
            <a:r>
              <a:rPr altLang="en-US" sz="2800" lang="en-US"/>
              <a:t>Cold extremities and peripheral cyanosis. Poor cardiac output produces constriction of arterioles and stimulation of sweat glands, resulting in characteristically cold, pale and clammy skin. </a:t>
            </a:r>
          </a:p>
          <a:p>
            <a:pPr indent="0" lvl="0" marL="0">
              <a:buFont typeface="Wingdings" pitchFamily="2" charset="2"/>
              <a:buChar char="Ø"/>
            </a:pPr>
            <a:r>
              <a:rPr altLang="en-US" sz="2800" lang="en-US"/>
              <a:t>Cerebral function alteration: The most frequent signs of impaired oxygen delivery to the tissues .</a:t>
            </a:r>
          </a:p>
          <a:p>
            <a:pPr indent="0" lvl="0" marL="0">
              <a:buFont typeface="Wingdings" pitchFamily="2" charset="2"/>
              <a:buChar char="Ø"/>
            </a:pPr>
            <a:r>
              <a:rPr altLang="en-US" sz="2800" lang="en-US"/>
              <a:t>Chest pain</a:t>
            </a:r>
          </a:p>
          <a:p>
            <a:pPr indent="0" lvl="0" marL="0">
              <a:buFont typeface="Wingdings" pitchFamily="2" charset="2"/>
              <a:buChar char="Ø"/>
            </a:pPr>
            <a:endParaRPr altLang="en-US" sz="2800" lang="en-US"/>
          </a:p>
        </p:txBody>
      </p:sp>
    </p:spTree>
  </p:cSld>
  <p:clrMapOvr>
    <a:masterClrMapping/>
  </p:clrMapOvr>
  <p:transition spd="slow" advClick="1">
    <p:wheel spokes="1"/>
  </p:transition>
</p:sld>
</file>

<file path=ppt/slides/slide941.xml><?xml version="1.0" encoding="utf-8"?>
<p:sld xmlns:a="http://schemas.openxmlformats.org/drawingml/2006/main" xmlns:r="http://schemas.openxmlformats.org/officeDocument/2006/relationships" xmlns:p="http://schemas.openxmlformats.org/presentationml/2006/main" showMasterSp="1">
  <p:cSld>
    <p:spTree>
      <p:nvGrpSpPr>
        <p:cNvPr id="2041" name=""/>
        <p:cNvGrpSpPr/>
        <p:nvPr/>
      </p:nvGrpSpPr>
      <p:grpSpPr>
        <a:xfrm rot="0">
          <a:off x="0" y="0"/>
          <a:ext cx="0" cy="0"/>
          <a:chOff x="0" y="0"/>
          <a:chExt cx="0" cy="0"/>
        </a:xfrm>
      </p:grpSpPr>
      <p:sp>
        <p:nvSpPr>
          <p:cNvPr id="1049829" name=""/>
          <p:cNvSpPr/>
          <p:nvPr>
            <p:ph sz="full" idx="1"/>
          </p:nvPr>
        </p:nvSpPr>
        <p:spPr>
          <a:xfrm rot="0">
            <a:off x="457200" y="1143000"/>
            <a:ext cx="8229600" cy="49530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lvl="0">
              <a:buFont typeface="Wingdings" pitchFamily="2" charset="2"/>
              <a:buChar char="Ø"/>
            </a:pPr>
            <a:r>
              <a:rPr altLang="en-US" sz="2800" lang="en-US"/>
              <a:t>Coma is an obvious sign of severe illness. Drastic changes in mental status may indicate serious hemodynamic or metabolic abnormalities.</a:t>
            </a:r>
          </a:p>
          <a:p>
            <a:pPr lvl="0">
              <a:buFont typeface="Wingdings" pitchFamily="2" charset="2"/>
              <a:buChar char="Ø"/>
            </a:pPr>
            <a:r>
              <a:rPr altLang="en-US" sz="2800" lang="en-US"/>
              <a:t>Reduced urinary output</a:t>
            </a:r>
          </a:p>
          <a:p>
            <a:pPr lvl="0">
              <a:buFont typeface="Wingdings" pitchFamily="2" charset="2"/>
              <a:buChar char="Ø"/>
            </a:pPr>
            <a:r>
              <a:rPr altLang="en-US" sz="2800" lang="en-US"/>
              <a:t>Dyspnea</a:t>
            </a:r>
          </a:p>
          <a:p>
            <a:pPr lvl="0">
              <a:buFont typeface="Wingdings" pitchFamily="2" charset="2"/>
              <a:buChar char="Ø"/>
            </a:pPr>
            <a:r>
              <a:rPr altLang="en-US" sz="2800" lang="en-US"/>
              <a:t>High temperature</a:t>
            </a:r>
          </a:p>
          <a:p>
            <a:pPr lvl="0">
              <a:buFont typeface="Wingdings" pitchFamily="2" charset="2"/>
              <a:buChar char="Ø"/>
            </a:pPr>
            <a:r>
              <a:rPr altLang="en-US" sz="2800" lang="en-US"/>
              <a:t>Unexplained fatigue</a:t>
            </a:r>
          </a:p>
          <a:p>
            <a:pPr lvl="0">
              <a:buFont typeface="Wingdings" pitchFamily="2" charset="2"/>
              <a:buChar char="Ø"/>
            </a:pPr>
            <a:r>
              <a:rPr altLang="en-US" sz="2800" lang="en-US"/>
              <a:t>Tachycardia or palpitation</a:t>
            </a:r>
          </a:p>
          <a:p>
            <a:pPr lvl="0">
              <a:buFont typeface="Wingdings" pitchFamily="2" charset="2"/>
              <a:buChar char="Ø"/>
            </a:pPr>
            <a:endParaRPr altLang="en-US" sz="2800" lang="en-US"/>
          </a:p>
          <a:p>
            <a:pPr lvl="0">
              <a:buFont typeface="Wingdings" pitchFamily="2" charset="2"/>
              <a:buChar char="Ø"/>
            </a:pPr>
            <a:endParaRPr altLang="en-US" sz="2800" lang="en-US"/>
          </a:p>
        </p:txBody>
      </p:sp>
    </p:spTree>
  </p:cSld>
  <p:clrMapOvr>
    <a:masterClrMapping/>
  </p:clrMapOvr>
  <p:transition spd="slow" advClick="1">
    <p:wheel spokes="1"/>
  </p:transition>
</p:sld>
</file>

<file path=ppt/slides/slide942.xml><?xml version="1.0" encoding="utf-8"?>
<p:sld xmlns:a="http://schemas.openxmlformats.org/drawingml/2006/main" xmlns:r="http://schemas.openxmlformats.org/officeDocument/2006/relationships" xmlns:p="http://schemas.openxmlformats.org/presentationml/2006/main" showMasterSp="1">
  <p:cSld>
    <p:spTree>
      <p:nvGrpSpPr>
        <p:cNvPr id="2042" name=""/>
        <p:cNvGrpSpPr/>
        <p:nvPr/>
      </p:nvGrpSpPr>
      <p:grpSpPr>
        <a:xfrm rot="0">
          <a:off x="0" y="0"/>
          <a:ext cx="0" cy="0"/>
          <a:chOff x="0" y="0"/>
          <a:chExt cx="0" cy="0"/>
        </a:xfrm>
      </p:grpSpPr>
      <p:sp>
        <p:nvSpPr>
          <p:cNvPr id="1049830" name=""/>
          <p:cNvSpPr/>
          <p:nvPr>
            <p:ph sz="full" idx="1"/>
          </p:nvPr>
        </p:nvSpPr>
        <p:spPr>
          <a:xfrm rot="0">
            <a:off x="457200" y="762000"/>
            <a:ext cx="8229600" cy="53340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algn="ctr" indent="0" lvl="0" marL="0">
              <a:buFontTx/>
              <a:buNone/>
            </a:pPr>
            <a:r>
              <a:rPr altLang="en-US" b="1" sz="2800" lang="en-US"/>
              <a:t>NEEDS OF A CRITICALLY ILL PATIENT</a:t>
            </a:r>
          </a:p>
          <a:p>
            <a:pPr indent="0" lvl="0" marL="0">
              <a:buFont typeface="Wingdings" pitchFamily="2" charset="2"/>
              <a:buChar char="Ø"/>
            </a:pPr>
            <a:r>
              <a:rPr altLang="en-US" sz="2800" lang="en-US"/>
              <a:t>Interference of oxygen intake and hence require basic life support in their management.</a:t>
            </a:r>
          </a:p>
          <a:p>
            <a:pPr indent="0" lvl="0" marL="0">
              <a:buFontTx/>
              <a:buNone/>
            </a:pPr>
            <a:endParaRPr altLang="en-US" sz="2800" lang="en-US"/>
          </a:p>
          <a:p>
            <a:pPr indent="0" lvl="0" marL="0">
              <a:buFont typeface="Wingdings" pitchFamily="2" charset="2"/>
              <a:buChar char="Ø"/>
            </a:pPr>
            <a:r>
              <a:rPr altLang="en-US" sz="2800" lang="en-US"/>
              <a:t>Nutrition, for example, those that require artificial feeding such as nasal gastric tube feeding.</a:t>
            </a:r>
          </a:p>
          <a:p>
            <a:pPr indent="0" lvl="0" marL="0">
              <a:buFontTx/>
              <a:buNone/>
            </a:pPr>
            <a:endParaRPr altLang="en-US" sz="2800" lang="en-US"/>
          </a:p>
          <a:p>
            <a:pPr indent="0" lvl="0" marL="0">
              <a:buFont typeface="Wingdings" pitchFamily="2" charset="2"/>
              <a:buChar char="Ø"/>
            </a:pPr>
            <a:r>
              <a:rPr altLang="en-US" sz="2800" lang="en-US"/>
              <a:t>Fluid and electrolyte balance, for example, dehydration.</a:t>
            </a:r>
          </a:p>
          <a:p>
            <a:pPr indent="0" lvl="0" marL="0">
              <a:buFontTx/>
              <a:buNone/>
            </a:pPr>
            <a:endParaRPr altLang="en-US" sz="2800" lang="en-US"/>
          </a:p>
          <a:p>
            <a:pPr indent="0" lvl="0" marL="0"/>
            <a:endParaRPr altLang="en-US" lang="en-US"/>
          </a:p>
        </p:txBody>
      </p:sp>
    </p:spTree>
  </p:cSld>
  <p:clrMapOvr>
    <a:masterClrMapping/>
  </p:clrMapOvr>
  <p:transition spd="slow" advClick="1">
    <p:wheel spokes="1"/>
  </p:transition>
</p:sld>
</file>

<file path=ppt/slides/slide943.xml><?xml version="1.0" encoding="utf-8"?>
<p:sld xmlns:a="http://schemas.openxmlformats.org/drawingml/2006/main" xmlns:r="http://schemas.openxmlformats.org/officeDocument/2006/relationships" xmlns:p="http://schemas.openxmlformats.org/presentationml/2006/main" showMasterSp="1">
  <p:cSld>
    <p:spTree>
      <p:nvGrpSpPr>
        <p:cNvPr id="2043" name=""/>
        <p:cNvGrpSpPr/>
        <p:nvPr/>
      </p:nvGrpSpPr>
      <p:grpSpPr>
        <a:xfrm rot="0">
          <a:off x="0" y="0"/>
          <a:ext cx="0" cy="0"/>
          <a:chOff x="0" y="0"/>
          <a:chExt cx="0" cy="0"/>
        </a:xfrm>
      </p:grpSpPr>
      <p:sp>
        <p:nvSpPr>
          <p:cNvPr id="1049831" name=""/>
          <p:cNvSpPr/>
          <p:nvPr>
            <p:ph sz="full" idx="1"/>
          </p:nvPr>
        </p:nvSpPr>
        <p:spPr>
          <a:xfrm rot="0">
            <a:off x="457200" y="609600"/>
            <a:ext cx="8229600" cy="54864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lvl="0">
              <a:buFont typeface="Wingdings" pitchFamily="2" charset="2"/>
              <a:buChar char="Ø"/>
            </a:pPr>
            <a:r>
              <a:rPr altLang="en-US" sz="2800" lang="en-US"/>
              <a:t>Skin integrity, for example, risk of developing bedsores.</a:t>
            </a:r>
          </a:p>
          <a:p>
            <a:pPr lvl="0">
              <a:buFontTx/>
              <a:buNone/>
            </a:pPr>
            <a:endParaRPr altLang="en-US" sz="2800" lang="en-US"/>
          </a:p>
          <a:p>
            <a:pPr lvl="0">
              <a:buFont typeface="Wingdings" pitchFamily="2" charset="2"/>
              <a:buChar char="Ø"/>
            </a:pPr>
            <a:r>
              <a:rPr altLang="en-US" sz="2800" lang="en-US"/>
              <a:t>Mobility, for example, lack of movement of joints and muscles.</a:t>
            </a:r>
          </a:p>
          <a:p>
            <a:pPr lvl="0">
              <a:buFontTx/>
              <a:buNone/>
            </a:pPr>
            <a:endParaRPr altLang="en-US" sz="2800" lang="en-US"/>
          </a:p>
          <a:p>
            <a:pPr lvl="0">
              <a:buFont typeface="Wingdings" pitchFamily="2" charset="2"/>
              <a:buChar char="Ø"/>
            </a:pPr>
            <a:r>
              <a:rPr altLang="en-US" sz="2800" lang="en-US"/>
              <a:t>The affective domain, for example, feelings, lack of verbal communication.</a:t>
            </a:r>
          </a:p>
          <a:p>
            <a:pPr lvl="0">
              <a:buFontTx/>
              <a:buNone/>
            </a:pPr>
            <a:endParaRPr altLang="en-US" sz="2800" lang="en-US"/>
          </a:p>
          <a:p>
            <a:pPr lvl="0">
              <a:buFont typeface="Wingdings" pitchFamily="2" charset="2"/>
              <a:buChar char="Ø"/>
            </a:pPr>
            <a:r>
              <a:rPr altLang="en-US" sz="2800" lang="en-US"/>
              <a:t>Social or cultural issues, for example, family and relatives' anxiety.</a:t>
            </a:r>
          </a:p>
          <a:p>
            <a:pPr lvl="0">
              <a:buFont typeface="Wingdings" pitchFamily="2" charset="2"/>
              <a:buChar char="Ø"/>
            </a:pPr>
            <a:endParaRPr altLang="en-US" sz="2800" lang="en-US"/>
          </a:p>
          <a:p>
            <a:pPr lvl="0">
              <a:buFont typeface="Wingdings" pitchFamily="2" charset="2"/>
              <a:buChar char="Ø"/>
            </a:pPr>
            <a:endParaRPr altLang="en-US" sz="2800" lang="en-US"/>
          </a:p>
        </p:txBody>
      </p:sp>
    </p:spTree>
  </p:cSld>
  <p:clrMapOvr>
    <a:masterClrMapping/>
  </p:clrMapOvr>
  <p:transition spd="slow" advClick="1">
    <p:wheel spokes="1"/>
  </p:transition>
</p:sld>
</file>

<file path=ppt/slides/slide944.xml><?xml version="1.0" encoding="utf-8"?>
<p:sld xmlns:a="http://schemas.openxmlformats.org/drawingml/2006/main" xmlns:r="http://schemas.openxmlformats.org/officeDocument/2006/relationships" xmlns:p="http://schemas.openxmlformats.org/presentationml/2006/main" showMasterSp="1">
  <p:cSld>
    <p:spTree>
      <p:nvGrpSpPr>
        <p:cNvPr id="2044" name=""/>
        <p:cNvGrpSpPr/>
        <p:nvPr/>
      </p:nvGrpSpPr>
      <p:grpSpPr>
        <a:xfrm rot="0">
          <a:off x="0" y="0"/>
          <a:ext cx="0" cy="0"/>
          <a:chOff x="0" y="0"/>
          <a:chExt cx="0" cy="0"/>
        </a:xfrm>
      </p:grpSpPr>
      <p:pic>
        <p:nvPicPr>
          <p:cNvPr id="2097239" name=""/>
          <p:cNvPicPr>
            <a:picLocks/>
          </p:cNvPicPr>
          <p:nvPr>
            <p:ph type="title" sz="full" idx="0"/>
          </p:nvPr>
        </p:nvPicPr>
        <p:blipFill>
          <a:blip xmlns:r="http://schemas.openxmlformats.org/officeDocument/2006/relationships" r:embed="rId1"/>
          <a:srcRect l="0" t="0" r="0" b="0"/>
          <a:stretch>
            <a:fillRect/>
          </a:stretch>
        </p:blipFill>
        <p:spPr>
          <a:xfrm rot="0">
            <a:off x="268287" y="1311275"/>
            <a:ext cx="8285162" cy="2260600"/>
          </a:xfrm>
          <a:prstGeom prst="rect"/>
          <a:noFill/>
          <a:ln>
            <a:noFill/>
          </a:ln>
        </p:spPr>
      </p:pic>
    </p:spTree>
  </p:cSld>
  <p:clrMapOvr>
    <a:masterClrMapping/>
  </p:clrMapOvr>
  <p:transition spd="slow" advClick="1">
    <p:wheel spokes="1"/>
  </p:transition>
  <p:timing/>
</p:sld>
</file>

<file path=ppt/slides/slide945.xml><?xml version="1.0" encoding="utf-8"?>
<p:sld xmlns:a="http://schemas.openxmlformats.org/drawingml/2006/main" xmlns:r="http://schemas.openxmlformats.org/officeDocument/2006/relationships" xmlns:p="http://schemas.openxmlformats.org/presentationml/2006/main" showMasterSp="1">
  <p:cSld>
    <p:spTree>
      <p:nvGrpSpPr>
        <p:cNvPr id="2045" name=""/>
        <p:cNvGrpSpPr/>
        <p:nvPr/>
      </p:nvGrpSpPr>
      <p:grpSpPr>
        <a:xfrm rot="0">
          <a:off x="0" y="0"/>
          <a:ext cx="0" cy="0"/>
          <a:chOff x="0" y="0"/>
          <a:chExt cx="0" cy="0"/>
        </a:xfrm>
      </p:grpSpPr>
      <p:sp>
        <p:nvSpPr>
          <p:cNvPr id="1049832" name=""/>
          <p:cNvSpPr/>
          <p:nvPr>
            <p:ph sz="full" idx="1"/>
          </p:nvPr>
        </p:nvSpPr>
        <p:spPr>
          <a:xfrm rot="0">
            <a:off x="457200" y="914400"/>
            <a:ext cx="8229600" cy="49530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lang="en-US"/>
              <a:t>Unconsciousness: </a:t>
            </a:r>
          </a:p>
          <a:p>
            <a:pPr indent="0" lvl="0" marL="0">
              <a:buFont typeface="Wingdings" pitchFamily="2" charset="2"/>
              <a:buChar char="Ø"/>
            </a:pPr>
            <a:r>
              <a:rPr altLang="en-US" lang="en-US"/>
              <a:t>Unconsciousness is a condition in which there is a depression of cerebral function ranging from stupor to coma. </a:t>
            </a:r>
          </a:p>
          <a:p>
            <a:pPr indent="0" lvl="0" marL="0">
              <a:buNone/>
            </a:pPr>
            <a:endParaRPr altLang="en-US" lang="en-US"/>
          </a:p>
          <a:p>
            <a:pPr indent="0" lvl="0" marL="0">
              <a:buFont typeface="Wingdings" pitchFamily="2" charset="2"/>
              <a:buChar char="Ø"/>
            </a:pPr>
            <a:r>
              <a:rPr altLang="en-US" lang="en-US"/>
              <a:t>Coma </a:t>
            </a:r>
            <a:r>
              <a:rPr altLang="en-US" lang="en-US"/>
              <a:t>results from impairment in both the arousal and the awareness of consciousness. </a:t>
            </a:r>
          </a:p>
          <a:p>
            <a:pPr indent="0" lvl="0" marL="0">
              <a:buNone/>
            </a:pPr>
            <a:endParaRPr altLang="en-US" lang="en-US"/>
          </a:p>
          <a:p>
            <a:pPr indent="0" lvl="0" marL="0">
              <a:buFont typeface="Wingdings" pitchFamily="2" charset="2"/>
              <a:buChar char="Ø"/>
            </a:pPr>
            <a:r>
              <a:rPr altLang="en-US" lang="en-US"/>
              <a:t>The </a:t>
            </a:r>
            <a:r>
              <a:rPr altLang="en-US" lang="en-US"/>
              <a:t>arousal of consciousness is mediated by the reticular activating substance (RAS) in the brain stem. </a:t>
            </a:r>
          </a:p>
        </p:txBody>
      </p:sp>
    </p:spTree>
  </p:cSld>
  <p:clrMapOvr>
    <a:masterClrMapping/>
  </p:clrMapOvr>
  <p:transition spd="slow" advClick="1">
    <p:wheel spokes="1"/>
  </p:transition>
  <p:timing/>
</p:sld>
</file>

<file path=ppt/slides/slide946.xml><?xml version="1.0" encoding="utf-8"?>
<p:sld xmlns:a="http://schemas.openxmlformats.org/drawingml/2006/main" xmlns:r="http://schemas.openxmlformats.org/officeDocument/2006/relationships" xmlns:p="http://schemas.openxmlformats.org/presentationml/2006/main" showMasterSp="1">
  <p:cSld>
    <p:spTree>
      <p:nvGrpSpPr>
        <p:cNvPr id="2046" name=""/>
        <p:cNvGrpSpPr/>
        <p:nvPr/>
      </p:nvGrpSpPr>
      <p:grpSpPr>
        <a:xfrm rot="0">
          <a:off x="0" y="0"/>
          <a:ext cx="0" cy="0"/>
          <a:chOff x="0" y="0"/>
          <a:chExt cx="0" cy="0"/>
        </a:xfrm>
      </p:grpSpPr>
      <p:sp>
        <p:nvSpPr>
          <p:cNvPr id="1049833" name=""/>
          <p:cNvSpPr/>
          <p:nvPr>
            <p:ph sz="full" idx="1"/>
          </p:nvPr>
        </p:nvSpPr>
        <p:spPr>
          <a:xfrm rot="0">
            <a:off x="457200" y="838200"/>
            <a:ext cx="8229600" cy="54864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lvl="0">
              <a:buFont typeface="Wingdings" pitchFamily="2" charset="2"/>
              <a:buChar char="Ø"/>
            </a:pPr>
            <a:r>
              <a:rPr altLang="en-US" lang="en-US"/>
              <a:t>The awareness component of consciousness is mediated by the cortical activity within the cerebral hemispheres.</a:t>
            </a:r>
          </a:p>
          <a:p>
            <a:pPr lvl="0">
              <a:buNone/>
            </a:pPr>
            <a:r>
              <a:rPr altLang="en-US" b="1" lang="en-US"/>
              <a:t>Consciousness:</a:t>
            </a:r>
          </a:p>
          <a:p>
            <a:pPr lvl="0">
              <a:buFont typeface="Wingdings" pitchFamily="2" charset="2"/>
              <a:buChar char="Ø"/>
            </a:pPr>
            <a:r>
              <a:rPr altLang="en-US" lang="en-US"/>
              <a:t>It is the state of being aware of self environment. </a:t>
            </a:r>
          </a:p>
          <a:p>
            <a:pPr lvl="0">
              <a:buFont typeface="Wingdings" pitchFamily="2" charset="2"/>
              <a:buChar char="Ø"/>
            </a:pPr>
            <a:r>
              <a:rPr altLang="en-US" lang="en-US"/>
              <a:t>The level at which a patient is able to respond to stimuli is referred to as level of consciousness</a:t>
            </a:r>
          </a:p>
          <a:p>
            <a:pPr lvl="0">
              <a:buNone/>
            </a:pPr>
            <a:endParaRPr altLang="en-US" lang="en-US"/>
          </a:p>
          <a:p>
            <a:pPr lvl="0">
              <a:buNone/>
            </a:pPr>
            <a:r>
              <a:rPr altLang="en-US" b="1" i="1" lang="en-US"/>
              <a:t>Note: </a:t>
            </a:r>
            <a:r>
              <a:rPr altLang="en-US" lang="en-US"/>
              <a:t>Both arousal and awareness are assessed when using the Glasgow Coma Scale (GCS)</a:t>
            </a:r>
          </a:p>
          <a:p>
            <a:pPr lvl="0">
              <a:buFont typeface="Wingdings" pitchFamily="2" charset="2"/>
              <a:buChar char="Ø"/>
            </a:pPr>
            <a:endParaRPr altLang="en-US" lang="en-US"/>
          </a:p>
        </p:txBody>
      </p:sp>
    </p:spTree>
  </p:cSld>
  <p:clrMapOvr>
    <a:masterClrMapping/>
  </p:clrMapOvr>
  <p:transition spd="slow" advClick="1">
    <p:wheel spokes="1"/>
  </p:transition>
  <p:timing/>
</p:sld>
</file>

<file path=ppt/slides/slide947.xml><?xml version="1.0" encoding="utf-8"?>
<p:sld xmlns:a="http://schemas.openxmlformats.org/drawingml/2006/main" xmlns:r="http://schemas.openxmlformats.org/officeDocument/2006/relationships" xmlns:p="http://schemas.openxmlformats.org/presentationml/2006/main" showMasterSp="1">
  <p:cSld>
    <p:spTree>
      <p:nvGrpSpPr>
        <p:cNvPr id="2047" name=""/>
        <p:cNvGrpSpPr/>
        <p:nvPr/>
      </p:nvGrpSpPr>
      <p:grpSpPr>
        <a:xfrm rot="0">
          <a:off x="0" y="0"/>
          <a:ext cx="0" cy="0"/>
          <a:chOff x="0" y="0"/>
          <a:chExt cx="0" cy="0"/>
        </a:xfrm>
      </p:grpSpPr>
      <p:sp>
        <p:nvSpPr>
          <p:cNvPr id="1049834" name=""/>
          <p:cNvSpPr/>
          <p:nvPr>
            <p:ph sz="full" idx="1"/>
          </p:nvPr>
        </p:nvSpPr>
        <p:spPr>
          <a:xfrm rot="0">
            <a:off x="457200" y="914400"/>
            <a:ext cx="8229600" cy="54102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lang="en-US"/>
              <a:t>Causes of altered state of consciousness</a:t>
            </a:r>
          </a:p>
          <a:p>
            <a:pPr indent="0" lvl="0" marL="0">
              <a:buFont typeface="Wingdings" pitchFamily="2" charset="2"/>
              <a:buChar char="Ø"/>
            </a:pPr>
            <a:r>
              <a:rPr altLang="en-US" lang="en-US"/>
              <a:t>Hypoxemia</a:t>
            </a:r>
          </a:p>
          <a:p>
            <a:pPr indent="0" lvl="0" marL="0">
              <a:buFont typeface="Wingdings" pitchFamily="2" charset="2"/>
              <a:buChar char="Ø"/>
            </a:pPr>
            <a:r>
              <a:rPr altLang="en-US" lang="en-US"/>
              <a:t>Trauma</a:t>
            </a:r>
          </a:p>
          <a:p>
            <a:pPr indent="0" lvl="0" marL="0">
              <a:buFont typeface="Wingdings" pitchFamily="2" charset="2"/>
              <a:buChar char="Ø"/>
            </a:pPr>
            <a:r>
              <a:rPr altLang="en-US" lang="en-US"/>
              <a:t>V</a:t>
            </a:r>
            <a:r>
              <a:rPr altLang="en-US" lang="en-US"/>
              <a:t>ascular disorders</a:t>
            </a:r>
          </a:p>
          <a:p>
            <a:pPr indent="0" lvl="0" marL="0">
              <a:buFont typeface="Wingdings" pitchFamily="2" charset="2"/>
              <a:buChar char="Ø"/>
            </a:pPr>
            <a:r>
              <a:rPr altLang="en-US" lang="en-US"/>
              <a:t>Neoplasms</a:t>
            </a:r>
          </a:p>
          <a:p>
            <a:pPr indent="0" lvl="0" marL="0">
              <a:buFont typeface="Wingdings" pitchFamily="2" charset="2"/>
              <a:buChar char="Ø"/>
            </a:pPr>
            <a:r>
              <a:rPr altLang="en-US" lang="en-US"/>
              <a:t>Degenerative and infectious disorders as well as a </a:t>
            </a:r>
          </a:p>
          <a:p>
            <a:pPr indent="0" lvl="0" marL="0">
              <a:buFont typeface="Wingdings" pitchFamily="2" charset="2"/>
              <a:buChar char="Ø"/>
            </a:pPr>
            <a:r>
              <a:rPr altLang="en-US" lang="en-US"/>
              <a:t>M</a:t>
            </a:r>
            <a:r>
              <a:rPr altLang="en-US" lang="en-US"/>
              <a:t>etabolic disorders and </a:t>
            </a:r>
          </a:p>
          <a:p>
            <a:pPr indent="0" lvl="0" marL="0">
              <a:buFont typeface="Wingdings" pitchFamily="2" charset="2"/>
              <a:buChar char="Ø"/>
            </a:pPr>
            <a:r>
              <a:rPr altLang="en-US" lang="en-US"/>
              <a:t>Structural neurologic lesions. </a:t>
            </a:r>
          </a:p>
          <a:p>
            <a:pPr indent="0" lvl="0" marL="0">
              <a:buNone/>
            </a:pPr>
            <a:r>
              <a:rPr altLang="en-US" b="1" lang="en-US"/>
              <a:t>Note: </a:t>
            </a:r>
            <a:r>
              <a:rPr altLang="en-US" lang="en-US"/>
              <a:t>Diagnostic evaluation and management depend on the underlying cause, overall intracranial dynamics, age, comorbidities, and general state of health.</a:t>
            </a:r>
          </a:p>
          <a:p>
            <a:pPr indent="0" lvl="0" marL="0"/>
            <a:endParaRPr altLang="en-US" lang="en-US"/>
          </a:p>
        </p:txBody>
      </p:sp>
    </p:spTree>
  </p:cSld>
  <p:clrMapOvr>
    <a:masterClrMapping/>
  </p:clrMapOvr>
  <p:transition spd="slow" advClick="1">
    <p:wheel spokes="1"/>
  </p:transition>
  <p:timing/>
</p:sld>
</file>

<file path=ppt/slides/slide948.xml><?xml version="1.0" encoding="utf-8"?>
<p:sld xmlns:a="http://schemas.openxmlformats.org/drawingml/2006/main" xmlns:r="http://schemas.openxmlformats.org/officeDocument/2006/relationships" xmlns:p="http://schemas.openxmlformats.org/presentationml/2006/main" showMasterSp="1">
  <p:cSld>
    <p:spTree>
      <p:nvGrpSpPr>
        <p:cNvPr id="2048" name=""/>
        <p:cNvGrpSpPr/>
        <p:nvPr/>
      </p:nvGrpSpPr>
      <p:grpSpPr>
        <a:xfrm rot="0">
          <a:off x="0" y="0"/>
          <a:ext cx="0" cy="0"/>
          <a:chOff x="0" y="0"/>
          <a:chExt cx="0" cy="0"/>
        </a:xfrm>
      </p:grpSpPr>
      <p:sp>
        <p:nvSpPr>
          <p:cNvPr id="1049835" name=""/>
          <p:cNvSpPr/>
          <p:nvPr>
            <p:ph sz="full" idx="1"/>
          </p:nvPr>
        </p:nvSpPr>
        <p:spPr>
          <a:xfrm rot="0">
            <a:off x="457200" y="990600"/>
            <a:ext cx="8229600" cy="53340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lang="en-US"/>
              <a:t>GLASGOW COMA SCALE</a:t>
            </a:r>
          </a:p>
          <a:p>
            <a:pPr indent="0" lvl="0" marL="0">
              <a:buNone/>
            </a:pPr>
            <a:r>
              <a:rPr altLang="en-US" lang="en-US"/>
              <a:t>It is a numerical system used to evaluate patients level of consciousness especially after head injury</a:t>
            </a:r>
          </a:p>
          <a:p>
            <a:pPr indent="0" lvl="0" marL="0">
              <a:buNone/>
            </a:pPr>
            <a:endParaRPr altLang="en-US" lang="en-US"/>
          </a:p>
          <a:p>
            <a:pPr indent="0" lvl="0" marL="0">
              <a:buNone/>
            </a:pPr>
            <a:r>
              <a:rPr altLang="en-US" b="1" lang="en-US"/>
              <a:t>Assessment of Unconscious Patients</a:t>
            </a:r>
          </a:p>
          <a:p>
            <a:pPr indent="0" lvl="0" marL="0">
              <a:buFont typeface="Wingdings" pitchFamily="2" charset="2"/>
              <a:buChar char="Ø"/>
            </a:pPr>
            <a:r>
              <a:rPr altLang="en-US" lang="en-US"/>
              <a:t>History taking</a:t>
            </a:r>
          </a:p>
          <a:p>
            <a:pPr indent="0" lvl="0" marL="0">
              <a:buFont typeface="Wingdings" pitchFamily="2" charset="2"/>
              <a:buChar char="Ø"/>
            </a:pPr>
            <a:r>
              <a:rPr altLang="en-US" lang="en-US"/>
              <a:t>Physical Examination</a:t>
            </a:r>
          </a:p>
          <a:p>
            <a:pPr indent="0" lvl="0" marL="0">
              <a:buFont typeface="Wingdings" pitchFamily="2" charset="2"/>
              <a:buChar char="Ø"/>
            </a:pPr>
            <a:r>
              <a:rPr altLang="en-US" lang="en-US"/>
              <a:t>Ability of patient to respond to stimuli, which is done by determining the degree of consciousness impairment by evaluating behavioral response in three areas, with points adding to 15: Eye Opening (4); Verbal Response</a:t>
            </a:r>
            <a:r>
              <a:rPr altLang="en-US" lang="en-US"/>
              <a:t>(5) </a:t>
            </a:r>
            <a:r>
              <a:rPr altLang="en-US" lang="en-US"/>
              <a:t> and Motor Response (6)</a:t>
            </a:r>
          </a:p>
          <a:p>
            <a:pPr indent="0" lvl="0" marL="0">
              <a:buFont typeface="Wingdings" pitchFamily="2" charset="2"/>
              <a:buChar char="Ø"/>
            </a:pPr>
            <a:endParaRPr altLang="en-US" lang="en-US"/>
          </a:p>
          <a:p>
            <a:pPr indent="0" lvl="0" marL="0">
              <a:buNone/>
            </a:pPr>
            <a:endParaRPr altLang="en-US" lang="en-US"/>
          </a:p>
          <a:p>
            <a:pPr indent="0" lvl="0" marL="0">
              <a:buFont typeface="Wingdings" pitchFamily="2" charset="2"/>
              <a:buChar char="Ø"/>
            </a:pPr>
            <a:endParaRPr altLang="en-US" lang="en-US"/>
          </a:p>
        </p:txBody>
      </p:sp>
    </p:spTree>
  </p:cSld>
  <p:clrMapOvr>
    <a:masterClrMapping/>
  </p:clrMapOvr>
  <p:transition spd="slow" advClick="1">
    <p:wheel spokes="1"/>
  </p:transition>
  <p:timing/>
</p:sld>
</file>

<file path=ppt/slides/slide949.xml><?xml version="1.0" encoding="utf-8"?>
<p:sld xmlns:a="http://schemas.openxmlformats.org/drawingml/2006/main" xmlns:r="http://schemas.openxmlformats.org/officeDocument/2006/relationships" xmlns:p="http://schemas.openxmlformats.org/presentationml/2006/main" showMasterSp="1">
  <p:cSld>
    <p:spTree>
      <p:nvGrpSpPr>
        <p:cNvPr id="2049" name=""/>
        <p:cNvGrpSpPr/>
        <p:nvPr/>
      </p:nvGrpSpPr>
      <p:grpSpPr>
        <a:xfrm rot="0">
          <a:off x="0" y="0"/>
          <a:ext cx="0" cy="0"/>
          <a:chOff x="0" y="0"/>
          <a:chExt cx="0" cy="0"/>
        </a:xfrm>
      </p:grpSpPr>
      <p:sp>
        <p:nvSpPr>
          <p:cNvPr id="1049836" name=""/>
          <p:cNvSpPr/>
          <p:nvPr>
            <p:ph type="title" sz="full" idx="0"/>
          </p:nvPr>
        </p:nvSpPr>
        <p:spPr>
          <a:xfrm rot="0">
            <a:off x="457200" y="457200"/>
            <a:ext cx="8229600" cy="914400"/>
          </a:xfrm>
          <a:prstGeom prst="rect"/>
          <a:noFill/>
          <a:ln>
            <a:noFill/>
          </a:ln>
        </p:spPr>
        <p:txBody>
          <a:bodyPr anchor="b" bIns="0" lIns="0" rIns="0" tIns="45720" vert="horz"/>
          <a:lstStyle>
            <a:lvl1pPr algn="l" fontAlgn="base" indent="0" latinLnBrk="1" marL="0" rtl="0">
              <a:lnSpc>
                <a:spcPct val="100000"/>
              </a:lnSpc>
              <a:spcBef>
                <a:spcPct val="0"/>
              </a:spcBef>
              <a:spcAft>
                <a:spcPct val="0"/>
              </a:spcAft>
              <a:buFontTx/>
              <a:buNone/>
              <a:defRPr baseline="0" b="0" sz="5000" i="0" u="none">
                <a:solidFill>
                  <a:schemeClr val="lt2"/>
                </a:solidFill>
                <a:latin typeface="Calibri" pitchFamily="34" charset="0"/>
                <a:sym typeface="Calibri" pitchFamily="34" charset="0"/>
              </a:defRPr>
            </a:lvl1pPr>
          </a:lstStyle>
          <a:p>
            <a:pPr lvl="0"/>
            <a:r>
              <a:rPr altLang="en-US" b="1" lang="en-US"/>
              <a:t>Glasgow Coma Scale</a:t>
            </a:r>
          </a:p>
        </p:txBody>
      </p:sp>
      <p:graphicFrame>
        <p:nvGraphicFramePr>
          <p:cNvPr id="4194310" name=""/>
          <p:cNvGraphicFramePr>
            <a:graphicFrameLocks/>
          </p:cNvGraphicFramePr>
          <p:nvPr/>
        </p:nvGraphicFramePr>
        <p:xfrm rot="0">
          <a:off x="457200" y="1524000"/>
          <a:ext cx="8229600" cy="4876800"/>
        </p:xfrm>
        <a:graphic>
          <a:graphicData uri="http://schemas.openxmlformats.org/drawingml/2006/table">
            <a:tbl>
              <a:tblPr/>
              <a:tblGrid>
                <a:gridCol w="2743200"/>
                <a:gridCol w="3505200"/>
                <a:gridCol w="1981200"/>
              </a:tblGrid>
              <a:tr h="487362">
                <a:tc>
                  <a:txBody>
                    <a:bodyPr/>
                    <a:p>
                      <a:pPr algn="l" eaLnBrk="1" hangingPunct="1" latinLnBrk="1" lvl="0"/>
                      <a:r>
                        <a:rPr altLang="en-US" b="1" sz="1800" lang="en-US">
                          <a:solidFill>
                            <a:srgbClr val="FFFFFF"/>
                          </a:solidFill>
                          <a:latin typeface="Constantia" pitchFamily="18" charset="0"/>
                        </a:rPr>
                        <a:t>Parameter </a:t>
                      </a:r>
                    </a:p>
                  </a:txBody>
                  <a:tcPr marL="91440" marR="91440" marT="45720" marB="45720" anchor="t"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38100" cap="flat" cmpd="sng">
                      <a:solidFill>
                        <a:schemeClr val="lt1">
                          <a:alpha val="100000"/>
                        </a:schemeClr>
                      </a:solidFill>
                      <a:prstDash val="solid"/>
                      <a:round/>
                    </a:lnB>
                    <a:solidFill>
                      <a:schemeClr val="accent1"/>
                    </a:solidFill>
                  </a:tcPr>
                </a:tc>
                <a:tc>
                  <a:txBody>
                    <a:bodyPr/>
                    <a:p>
                      <a:pPr algn="l" eaLnBrk="1" hangingPunct="1" latinLnBrk="1" lvl="0"/>
                      <a:r>
                        <a:rPr altLang="en-US" b="1" sz="1800" lang="en-US">
                          <a:solidFill>
                            <a:srgbClr val="FFFFFF"/>
                          </a:solidFill>
                          <a:latin typeface="Constantia" pitchFamily="18" charset="0"/>
                        </a:rPr>
                        <a:t>Finding </a:t>
                      </a:r>
                    </a:p>
                  </a:txBody>
                  <a:tcPr marL="91440" marR="91440" marT="45720" marB="45720" anchor="t"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38100" cap="flat" cmpd="sng">
                      <a:solidFill>
                        <a:schemeClr val="lt1">
                          <a:alpha val="100000"/>
                        </a:schemeClr>
                      </a:solidFill>
                      <a:prstDash val="solid"/>
                      <a:round/>
                    </a:lnB>
                    <a:solidFill>
                      <a:schemeClr val="accent1"/>
                    </a:solidFill>
                  </a:tcPr>
                </a:tc>
                <a:tc>
                  <a:txBody>
                    <a:bodyPr/>
                    <a:p>
                      <a:pPr algn="ctr" eaLnBrk="1" hangingPunct="1" latinLnBrk="1" lvl="0"/>
                      <a:r>
                        <a:rPr altLang="en-US" b="1" sz="1800" lang="en-US">
                          <a:solidFill>
                            <a:srgbClr val="FFFFFF"/>
                          </a:solidFill>
                          <a:latin typeface="Constantia" pitchFamily="18" charset="0"/>
                        </a:rPr>
                        <a:t>Score </a:t>
                      </a:r>
                    </a:p>
                  </a:txBody>
                  <a:tcPr marL="91440" marR="91440" marT="45720" marB="45720" anchor="t"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38100" cap="flat" cmpd="sng">
                      <a:solidFill>
                        <a:schemeClr val="lt1">
                          <a:alpha val="100000"/>
                        </a:schemeClr>
                      </a:solidFill>
                      <a:prstDash val="solid"/>
                      <a:round/>
                    </a:lnB>
                    <a:solidFill>
                      <a:schemeClr val="accent1"/>
                    </a:solidFill>
                  </a:tcPr>
                </a:tc>
              </a:tr>
              <a:tr h="487362">
                <a:tc>
                  <a:txBody>
                    <a:bodyPr/>
                    <a:p>
                      <a:pPr algn="l" eaLnBrk="1" hangingPunct="1" latinLnBrk="1" lvl="0"/>
                      <a:r>
                        <a:rPr altLang="en-US" b="1" sz="1800" lang="en-US">
                          <a:solidFill>
                            <a:srgbClr val="000000"/>
                          </a:solidFill>
                          <a:latin typeface="Constantia" pitchFamily="18" charset="0"/>
                        </a:rPr>
                        <a:t>1. Eye Opening</a:t>
                      </a:r>
                    </a:p>
                  </a:txBody>
                  <a:tcPr marL="91440" marR="91440" marT="45720" marB="45720" anchor="t" vert="horz">
                    <a:lnL w="12700" cap="flat" cmpd="sng">
                      <a:solidFill>
                        <a:schemeClr val="lt1">
                          <a:alpha val="100000"/>
                        </a:schemeClr>
                      </a:solidFill>
                      <a:prstDash val="solid"/>
                      <a:round/>
                    </a:lnL>
                    <a:lnR w="12700" cap="flat" cmpd="sng">
                      <a:solidFill>
                        <a:schemeClr val="lt1">
                          <a:alpha val="100000"/>
                        </a:schemeClr>
                      </a:solidFill>
                      <a:prstDash val="solid"/>
                      <a:round/>
                    </a:lnR>
                    <a:lnT w="38100" cap="flat" cmpd="sng">
                      <a:solidFill>
                        <a:schemeClr val="lt1">
                          <a:alpha val="100000"/>
                        </a:schemeClr>
                      </a:solidFill>
                      <a:prstDash val="solid"/>
                      <a:round/>
                    </a:lnT>
                    <a:lnB w="12700" cap="flat" cmpd="sng">
                      <a:solidFill>
                        <a:schemeClr val="lt1">
                          <a:alpha val="100000"/>
                        </a:schemeClr>
                      </a:solidFill>
                      <a:prstDash val="solid"/>
                      <a:round/>
                    </a:lnB>
                    <a:solidFill>
                      <a:srgbClr val="E6CED4"/>
                    </a:solidFill>
                  </a:tcPr>
                </a:tc>
                <a:tc>
                  <a:txBody>
                    <a:bodyPr/>
                    <a:p>
                      <a:pPr algn="l" eaLnBrk="1" hangingPunct="1" latinLnBrk="1" lvl="0"/>
                      <a:r>
                        <a:rPr altLang="en-US" b="1" sz="1800" lang="en-US">
                          <a:solidFill>
                            <a:srgbClr val="000000"/>
                          </a:solidFill>
                          <a:latin typeface="Constantia" pitchFamily="18" charset="0"/>
                        </a:rPr>
                        <a:t>Spontaneously</a:t>
                      </a:r>
                    </a:p>
                  </a:txBody>
                  <a:tcPr marL="91440" marR="91440" marT="45720" marB="45720" anchor="t" vert="horz">
                    <a:lnL w="12700" cap="flat" cmpd="sng">
                      <a:solidFill>
                        <a:schemeClr val="lt1">
                          <a:alpha val="100000"/>
                        </a:schemeClr>
                      </a:solidFill>
                      <a:prstDash val="solid"/>
                      <a:round/>
                    </a:lnL>
                    <a:lnR w="12700" cap="flat" cmpd="sng">
                      <a:solidFill>
                        <a:schemeClr val="lt1">
                          <a:alpha val="100000"/>
                        </a:schemeClr>
                      </a:solidFill>
                      <a:prstDash val="solid"/>
                      <a:round/>
                    </a:lnR>
                    <a:lnT w="38100" cap="flat" cmpd="sng">
                      <a:solidFill>
                        <a:schemeClr val="lt1">
                          <a:alpha val="100000"/>
                        </a:schemeClr>
                      </a:solidFill>
                      <a:prstDash val="solid"/>
                      <a:round/>
                    </a:lnT>
                    <a:lnB w="12700" cap="flat" cmpd="sng">
                      <a:solidFill>
                        <a:schemeClr val="lt1">
                          <a:alpha val="100000"/>
                        </a:schemeClr>
                      </a:solidFill>
                      <a:prstDash val="solid"/>
                      <a:round/>
                    </a:lnB>
                    <a:solidFill>
                      <a:srgbClr val="E6CED4"/>
                    </a:solidFill>
                  </a:tcPr>
                </a:tc>
                <a:tc>
                  <a:txBody>
                    <a:bodyPr/>
                    <a:p>
                      <a:pPr algn="ctr" eaLnBrk="1" hangingPunct="1" latinLnBrk="1" lvl="0"/>
                      <a:r>
                        <a:rPr altLang="en-US" b="1" sz="1800" lang="en-US">
                          <a:solidFill>
                            <a:srgbClr val="000000"/>
                          </a:solidFill>
                          <a:latin typeface="Constantia" pitchFamily="18" charset="0"/>
                        </a:rPr>
                        <a:t>4</a:t>
                      </a:r>
                    </a:p>
                  </a:txBody>
                  <a:tcPr marL="91440" marR="91440" marT="45720" marB="45720" anchor="t" vert="horz">
                    <a:lnL w="12700" cap="flat" cmpd="sng">
                      <a:solidFill>
                        <a:schemeClr val="lt1">
                          <a:alpha val="100000"/>
                        </a:schemeClr>
                      </a:solidFill>
                      <a:prstDash val="solid"/>
                      <a:round/>
                    </a:lnL>
                    <a:lnR w="12700" cap="flat" cmpd="sng">
                      <a:solidFill>
                        <a:schemeClr val="lt1">
                          <a:alpha val="100000"/>
                        </a:schemeClr>
                      </a:solidFill>
                      <a:prstDash val="solid"/>
                      <a:round/>
                    </a:lnR>
                    <a:lnT w="38100" cap="flat" cmpd="sng">
                      <a:solidFill>
                        <a:schemeClr val="lt1">
                          <a:alpha val="100000"/>
                        </a:schemeClr>
                      </a:solidFill>
                      <a:prstDash val="solid"/>
                      <a:round/>
                    </a:lnT>
                    <a:lnB w="12700" cap="flat" cmpd="sng">
                      <a:solidFill>
                        <a:schemeClr val="lt1">
                          <a:alpha val="100000"/>
                        </a:schemeClr>
                      </a:solidFill>
                      <a:prstDash val="solid"/>
                      <a:round/>
                    </a:lnB>
                    <a:solidFill>
                      <a:srgbClr val="E6CED4"/>
                    </a:solidFill>
                  </a:tcPr>
                </a:tc>
              </a:tr>
              <a:tr h="488950">
                <a:tc>
                  <a:txBody>
                    <a:bodyPr/>
                    <a:p>
                      <a:pPr algn="l" eaLnBrk="1" hangingPunct="1" latinLnBrk="1" lvl="0"/>
                      <a:endParaRPr altLang="en-US" b="1" lang="en-US">
                        <a:solidFill>
                          <a:srgbClr val="000000"/>
                        </a:solidFill>
                        <a:latin typeface="Constantia" pitchFamily="18" charset="0"/>
                      </a:endParaRPr>
                    </a:p>
                  </a:txBody>
                  <a:tcPr marL="91440" marR="91440" marT="45720" marB="45720" anchor="t"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12700" cap="flat" cmpd="sng">
                      <a:solidFill>
                        <a:schemeClr val="lt1">
                          <a:alpha val="100000"/>
                        </a:schemeClr>
                      </a:solidFill>
                      <a:prstDash val="solid"/>
                      <a:round/>
                    </a:lnB>
                    <a:solidFill>
                      <a:srgbClr val="F3E8EB"/>
                    </a:solidFill>
                  </a:tcPr>
                </a:tc>
                <a:tc>
                  <a:txBody>
                    <a:bodyPr/>
                    <a:p>
                      <a:pPr algn="l" eaLnBrk="1" hangingPunct="1" latinLnBrk="1" lvl="0"/>
                      <a:r>
                        <a:rPr altLang="en-US" b="1" sz="1800" lang="en-US">
                          <a:solidFill>
                            <a:srgbClr val="000000"/>
                          </a:solidFill>
                          <a:latin typeface="Constantia" pitchFamily="18" charset="0"/>
                        </a:rPr>
                        <a:t>To Speech</a:t>
                      </a:r>
                    </a:p>
                  </a:txBody>
                  <a:tcPr marL="91440" marR="91440" marT="45720" marB="45720" anchor="t"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12700" cap="flat" cmpd="sng">
                      <a:solidFill>
                        <a:schemeClr val="lt1">
                          <a:alpha val="100000"/>
                        </a:schemeClr>
                      </a:solidFill>
                      <a:prstDash val="solid"/>
                      <a:round/>
                    </a:lnB>
                    <a:solidFill>
                      <a:srgbClr val="F3E8EB"/>
                    </a:solidFill>
                  </a:tcPr>
                </a:tc>
                <a:tc>
                  <a:txBody>
                    <a:bodyPr/>
                    <a:p>
                      <a:pPr algn="ctr" eaLnBrk="1" hangingPunct="1" latinLnBrk="1" lvl="0"/>
                      <a:r>
                        <a:rPr altLang="en-US" b="1" sz="1800" lang="en-US">
                          <a:solidFill>
                            <a:srgbClr val="000000"/>
                          </a:solidFill>
                          <a:latin typeface="Constantia" pitchFamily="18" charset="0"/>
                        </a:rPr>
                        <a:t>3</a:t>
                      </a:r>
                    </a:p>
                  </a:txBody>
                  <a:tcPr marL="91440" marR="91440" marT="45720" marB="45720" anchor="t"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12700" cap="flat" cmpd="sng">
                      <a:solidFill>
                        <a:schemeClr val="lt1">
                          <a:alpha val="100000"/>
                        </a:schemeClr>
                      </a:solidFill>
                      <a:prstDash val="solid"/>
                      <a:round/>
                    </a:lnB>
                    <a:solidFill>
                      <a:srgbClr val="F3E8EB"/>
                    </a:solidFill>
                  </a:tcPr>
                </a:tc>
              </a:tr>
              <a:tr h="487362">
                <a:tc>
                  <a:txBody>
                    <a:bodyPr/>
                    <a:p>
                      <a:pPr algn="l" eaLnBrk="1" hangingPunct="1" latinLnBrk="1" lvl="0"/>
                      <a:endParaRPr altLang="en-US" b="1" lang="en-US">
                        <a:solidFill>
                          <a:srgbClr val="000000"/>
                        </a:solidFill>
                        <a:latin typeface="Constantia" pitchFamily="18" charset="0"/>
                      </a:endParaRPr>
                    </a:p>
                  </a:txBody>
                  <a:tcPr marL="91440" marR="91440" marT="45720" marB="45720" anchor="t"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12700" cap="flat" cmpd="sng">
                      <a:solidFill>
                        <a:schemeClr val="lt1">
                          <a:alpha val="100000"/>
                        </a:schemeClr>
                      </a:solidFill>
                      <a:prstDash val="solid"/>
                      <a:round/>
                    </a:lnB>
                    <a:solidFill>
                      <a:srgbClr val="E6CED4"/>
                    </a:solidFill>
                  </a:tcPr>
                </a:tc>
                <a:tc>
                  <a:txBody>
                    <a:bodyPr/>
                    <a:p>
                      <a:pPr algn="l" eaLnBrk="1" hangingPunct="1" latinLnBrk="1" lvl="0"/>
                      <a:r>
                        <a:rPr altLang="en-US" b="1" sz="1800" lang="en-US">
                          <a:solidFill>
                            <a:srgbClr val="000000"/>
                          </a:solidFill>
                          <a:latin typeface="Constantia" pitchFamily="18" charset="0"/>
                        </a:rPr>
                        <a:t>To Pain</a:t>
                      </a:r>
                    </a:p>
                  </a:txBody>
                  <a:tcPr marL="91440" marR="91440" marT="45720" marB="45720" anchor="t"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12700" cap="flat" cmpd="sng">
                      <a:solidFill>
                        <a:schemeClr val="lt1">
                          <a:alpha val="100000"/>
                        </a:schemeClr>
                      </a:solidFill>
                      <a:prstDash val="solid"/>
                      <a:round/>
                    </a:lnB>
                    <a:solidFill>
                      <a:srgbClr val="E6CED4"/>
                    </a:solidFill>
                  </a:tcPr>
                </a:tc>
                <a:tc>
                  <a:txBody>
                    <a:bodyPr/>
                    <a:p>
                      <a:pPr algn="ctr" eaLnBrk="1" hangingPunct="1" latinLnBrk="1" lvl="0"/>
                      <a:r>
                        <a:rPr altLang="en-US" b="1" sz="1800" lang="en-US">
                          <a:solidFill>
                            <a:srgbClr val="000000"/>
                          </a:solidFill>
                          <a:latin typeface="Constantia" pitchFamily="18" charset="0"/>
                        </a:rPr>
                        <a:t>2</a:t>
                      </a:r>
                    </a:p>
                  </a:txBody>
                  <a:tcPr marL="91440" marR="91440" marT="45720" marB="45720" anchor="t"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12700" cap="flat" cmpd="sng">
                      <a:solidFill>
                        <a:schemeClr val="lt1">
                          <a:alpha val="100000"/>
                        </a:schemeClr>
                      </a:solidFill>
                      <a:prstDash val="solid"/>
                      <a:round/>
                    </a:lnB>
                    <a:solidFill>
                      <a:srgbClr val="E6CED4"/>
                    </a:solidFill>
                  </a:tcPr>
                </a:tc>
              </a:tr>
              <a:tr h="487362">
                <a:tc>
                  <a:txBody>
                    <a:bodyPr/>
                    <a:p>
                      <a:pPr algn="l" eaLnBrk="1" hangingPunct="1" latinLnBrk="1" lvl="0"/>
                      <a:endParaRPr altLang="en-US" b="1" lang="en-US">
                        <a:solidFill>
                          <a:srgbClr val="000000"/>
                        </a:solidFill>
                        <a:latin typeface="Constantia" pitchFamily="18" charset="0"/>
                      </a:endParaRPr>
                    </a:p>
                  </a:txBody>
                  <a:tcPr marL="91440" marR="91440" marT="45720" marB="45720" anchor="t"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12700" cap="flat" cmpd="sng">
                      <a:solidFill>
                        <a:schemeClr val="lt1">
                          <a:alpha val="100000"/>
                        </a:schemeClr>
                      </a:solidFill>
                      <a:prstDash val="solid"/>
                      <a:round/>
                    </a:lnB>
                    <a:solidFill>
                      <a:srgbClr val="F3E8EB"/>
                    </a:solidFill>
                  </a:tcPr>
                </a:tc>
                <a:tc>
                  <a:txBody>
                    <a:bodyPr/>
                    <a:p>
                      <a:pPr algn="l" eaLnBrk="1" hangingPunct="1" latinLnBrk="1" lvl="0"/>
                      <a:r>
                        <a:rPr altLang="en-US" b="1" sz="1800" lang="en-US">
                          <a:solidFill>
                            <a:srgbClr val="000000"/>
                          </a:solidFill>
                          <a:latin typeface="Constantia" pitchFamily="18" charset="0"/>
                        </a:rPr>
                        <a:t>Do Not Open</a:t>
                      </a:r>
                    </a:p>
                  </a:txBody>
                  <a:tcPr marL="91440" marR="91440" marT="45720" marB="45720" anchor="t"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12700" cap="flat" cmpd="sng">
                      <a:solidFill>
                        <a:schemeClr val="lt1">
                          <a:alpha val="100000"/>
                        </a:schemeClr>
                      </a:solidFill>
                      <a:prstDash val="solid"/>
                      <a:round/>
                    </a:lnB>
                    <a:solidFill>
                      <a:srgbClr val="F3E8EB"/>
                    </a:solidFill>
                  </a:tcPr>
                </a:tc>
                <a:tc>
                  <a:txBody>
                    <a:bodyPr/>
                    <a:p>
                      <a:pPr algn="ctr" eaLnBrk="1" hangingPunct="1" latinLnBrk="1" lvl="0"/>
                      <a:r>
                        <a:rPr altLang="en-US" b="1" sz="1800" lang="en-US">
                          <a:solidFill>
                            <a:srgbClr val="000000"/>
                          </a:solidFill>
                          <a:latin typeface="Constantia" pitchFamily="18" charset="0"/>
                        </a:rPr>
                        <a:t>1</a:t>
                      </a:r>
                    </a:p>
                  </a:txBody>
                  <a:tcPr marL="91440" marR="91440" marT="45720" marB="45720" anchor="t"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12700" cap="flat" cmpd="sng">
                      <a:solidFill>
                        <a:schemeClr val="lt1">
                          <a:alpha val="100000"/>
                        </a:schemeClr>
                      </a:solidFill>
                      <a:prstDash val="solid"/>
                      <a:round/>
                    </a:lnB>
                    <a:solidFill>
                      <a:srgbClr val="F3E8EB"/>
                    </a:solidFill>
                  </a:tcPr>
                </a:tc>
              </a:tr>
              <a:tr h="487362">
                <a:tc>
                  <a:txBody>
                    <a:bodyPr/>
                    <a:p>
                      <a:pPr algn="l" eaLnBrk="1" hangingPunct="1" latinLnBrk="1" lvl="0"/>
                      <a:r>
                        <a:rPr altLang="en-US" b="1" sz="1800" lang="en-US">
                          <a:solidFill>
                            <a:srgbClr val="000000"/>
                          </a:solidFill>
                          <a:latin typeface="Constantia" pitchFamily="18" charset="0"/>
                        </a:rPr>
                        <a:t>2. Verbal Response</a:t>
                      </a:r>
                    </a:p>
                  </a:txBody>
                  <a:tcPr marL="91440" marR="91440" marT="45720" marB="45720" anchor="t"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12700" cap="flat" cmpd="sng">
                      <a:solidFill>
                        <a:schemeClr val="lt1">
                          <a:alpha val="100000"/>
                        </a:schemeClr>
                      </a:solidFill>
                      <a:prstDash val="solid"/>
                      <a:round/>
                    </a:lnB>
                    <a:solidFill>
                      <a:srgbClr val="E6CED4"/>
                    </a:solidFill>
                  </a:tcPr>
                </a:tc>
                <a:tc>
                  <a:txBody>
                    <a:bodyPr/>
                    <a:p>
                      <a:pPr algn="l" eaLnBrk="1" hangingPunct="1" latinLnBrk="1" lvl="0"/>
                      <a:r>
                        <a:rPr altLang="en-US" b="1" sz="1800" lang="en-US">
                          <a:solidFill>
                            <a:srgbClr val="000000"/>
                          </a:solidFill>
                          <a:latin typeface="Constantia" pitchFamily="18" charset="0"/>
                        </a:rPr>
                        <a:t>Oriented</a:t>
                      </a:r>
                    </a:p>
                  </a:txBody>
                  <a:tcPr marL="91440" marR="91440" marT="45720" marB="45720" anchor="t"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12700" cap="flat" cmpd="sng">
                      <a:solidFill>
                        <a:schemeClr val="lt1">
                          <a:alpha val="100000"/>
                        </a:schemeClr>
                      </a:solidFill>
                      <a:prstDash val="solid"/>
                      <a:round/>
                    </a:lnB>
                    <a:solidFill>
                      <a:srgbClr val="E6CED4"/>
                    </a:solidFill>
                  </a:tcPr>
                </a:tc>
                <a:tc>
                  <a:txBody>
                    <a:bodyPr/>
                    <a:p>
                      <a:pPr algn="ctr" eaLnBrk="1" hangingPunct="1" latinLnBrk="1" lvl="0"/>
                      <a:r>
                        <a:rPr altLang="en-US" b="1" sz="1800" lang="en-US">
                          <a:solidFill>
                            <a:srgbClr val="000000"/>
                          </a:solidFill>
                          <a:latin typeface="Constantia" pitchFamily="18" charset="0"/>
                        </a:rPr>
                        <a:t>5</a:t>
                      </a:r>
                    </a:p>
                  </a:txBody>
                  <a:tcPr marL="91440" marR="91440" marT="45720" marB="45720" anchor="t"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12700" cap="flat" cmpd="sng">
                      <a:solidFill>
                        <a:schemeClr val="lt1">
                          <a:alpha val="100000"/>
                        </a:schemeClr>
                      </a:solidFill>
                      <a:prstDash val="solid"/>
                      <a:round/>
                    </a:lnB>
                    <a:solidFill>
                      <a:srgbClr val="E6CED4"/>
                    </a:solidFill>
                  </a:tcPr>
                </a:tc>
              </a:tr>
              <a:tr h="487362">
                <a:tc>
                  <a:txBody>
                    <a:bodyPr/>
                    <a:p>
                      <a:pPr algn="l" eaLnBrk="1" hangingPunct="1" latinLnBrk="1" lvl="0"/>
                      <a:endParaRPr altLang="en-US" b="1" lang="en-US">
                        <a:solidFill>
                          <a:srgbClr val="000000"/>
                        </a:solidFill>
                        <a:latin typeface="Constantia" pitchFamily="18" charset="0"/>
                      </a:endParaRPr>
                    </a:p>
                  </a:txBody>
                  <a:tcPr marL="91440" marR="91440" marT="45720" marB="45720" anchor="t"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12700" cap="flat" cmpd="sng">
                      <a:solidFill>
                        <a:schemeClr val="lt1">
                          <a:alpha val="100000"/>
                        </a:schemeClr>
                      </a:solidFill>
                      <a:prstDash val="solid"/>
                      <a:round/>
                    </a:lnB>
                    <a:solidFill>
                      <a:srgbClr val="F3E8EB"/>
                    </a:solidFill>
                  </a:tcPr>
                </a:tc>
                <a:tc>
                  <a:txBody>
                    <a:bodyPr/>
                    <a:p>
                      <a:pPr algn="l" eaLnBrk="1" hangingPunct="1" latinLnBrk="1" lvl="0"/>
                      <a:r>
                        <a:rPr altLang="en-US" b="1" sz="1800" lang="en-US">
                          <a:solidFill>
                            <a:srgbClr val="000000"/>
                          </a:solidFill>
                          <a:latin typeface="Constantia" pitchFamily="18" charset="0"/>
                        </a:rPr>
                        <a:t>Confused </a:t>
                      </a:r>
                    </a:p>
                  </a:txBody>
                  <a:tcPr marL="91440" marR="91440" marT="45720" marB="45720" anchor="t"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12700" cap="flat" cmpd="sng">
                      <a:solidFill>
                        <a:schemeClr val="lt1">
                          <a:alpha val="100000"/>
                        </a:schemeClr>
                      </a:solidFill>
                      <a:prstDash val="solid"/>
                      <a:round/>
                    </a:lnB>
                    <a:solidFill>
                      <a:srgbClr val="F3E8EB"/>
                    </a:solidFill>
                  </a:tcPr>
                </a:tc>
                <a:tc>
                  <a:txBody>
                    <a:bodyPr/>
                    <a:p>
                      <a:pPr algn="ctr" eaLnBrk="1" hangingPunct="1" latinLnBrk="1" lvl="0"/>
                      <a:r>
                        <a:rPr altLang="en-US" b="1" sz="1800" lang="en-US">
                          <a:solidFill>
                            <a:srgbClr val="000000"/>
                          </a:solidFill>
                          <a:latin typeface="Constantia" pitchFamily="18" charset="0"/>
                        </a:rPr>
                        <a:t>4</a:t>
                      </a:r>
                    </a:p>
                  </a:txBody>
                  <a:tcPr marL="91440" marR="91440" marT="45720" marB="45720" anchor="t"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12700" cap="flat" cmpd="sng">
                      <a:solidFill>
                        <a:schemeClr val="lt1">
                          <a:alpha val="100000"/>
                        </a:schemeClr>
                      </a:solidFill>
                      <a:prstDash val="solid"/>
                      <a:round/>
                    </a:lnB>
                    <a:solidFill>
                      <a:srgbClr val="F3E8EB"/>
                    </a:solidFill>
                  </a:tcPr>
                </a:tc>
              </a:tr>
              <a:tr h="488950">
                <a:tc>
                  <a:txBody>
                    <a:bodyPr/>
                    <a:p>
                      <a:pPr algn="l" eaLnBrk="1" hangingPunct="1" latinLnBrk="1" lvl="0"/>
                      <a:endParaRPr altLang="en-US" b="1" lang="en-US">
                        <a:solidFill>
                          <a:srgbClr val="000000"/>
                        </a:solidFill>
                        <a:latin typeface="Constantia" pitchFamily="18" charset="0"/>
                      </a:endParaRPr>
                    </a:p>
                  </a:txBody>
                  <a:tcPr marL="91440" marR="91440" marT="45720" marB="45720" anchor="t"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12700" cap="flat" cmpd="sng">
                      <a:solidFill>
                        <a:schemeClr val="lt1">
                          <a:alpha val="100000"/>
                        </a:schemeClr>
                      </a:solidFill>
                      <a:prstDash val="solid"/>
                      <a:round/>
                    </a:lnB>
                    <a:solidFill>
                      <a:srgbClr val="E6CED4"/>
                    </a:solidFill>
                  </a:tcPr>
                </a:tc>
                <a:tc>
                  <a:txBody>
                    <a:bodyPr/>
                    <a:p>
                      <a:pPr algn="l" eaLnBrk="1" hangingPunct="1" latinLnBrk="1" lvl="0"/>
                      <a:r>
                        <a:rPr altLang="en-US" b="1" sz="1800" lang="en-US">
                          <a:solidFill>
                            <a:srgbClr val="000000"/>
                          </a:solidFill>
                          <a:latin typeface="Constantia" pitchFamily="18" charset="0"/>
                        </a:rPr>
                        <a:t>Inappropriate Speech</a:t>
                      </a:r>
                    </a:p>
                  </a:txBody>
                  <a:tcPr marL="91440" marR="91440" marT="45720" marB="45720" anchor="t"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12700" cap="flat" cmpd="sng">
                      <a:solidFill>
                        <a:schemeClr val="lt1">
                          <a:alpha val="100000"/>
                        </a:schemeClr>
                      </a:solidFill>
                      <a:prstDash val="solid"/>
                      <a:round/>
                    </a:lnB>
                    <a:solidFill>
                      <a:srgbClr val="E6CED4"/>
                    </a:solidFill>
                  </a:tcPr>
                </a:tc>
                <a:tc>
                  <a:txBody>
                    <a:bodyPr/>
                    <a:p>
                      <a:pPr algn="ctr" eaLnBrk="1" hangingPunct="1" latinLnBrk="1" lvl="0"/>
                      <a:r>
                        <a:rPr altLang="en-US" b="1" sz="1800" lang="en-US">
                          <a:solidFill>
                            <a:srgbClr val="000000"/>
                          </a:solidFill>
                          <a:latin typeface="Constantia" pitchFamily="18" charset="0"/>
                        </a:rPr>
                        <a:t>3</a:t>
                      </a:r>
                    </a:p>
                  </a:txBody>
                  <a:tcPr marL="91440" marR="91440" marT="45720" marB="45720" anchor="t"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12700" cap="flat" cmpd="sng">
                      <a:solidFill>
                        <a:schemeClr val="lt1">
                          <a:alpha val="100000"/>
                        </a:schemeClr>
                      </a:solidFill>
                      <a:prstDash val="solid"/>
                      <a:round/>
                    </a:lnB>
                    <a:solidFill>
                      <a:srgbClr val="E6CED4"/>
                    </a:solidFill>
                  </a:tcPr>
                </a:tc>
              </a:tr>
              <a:tr h="487362">
                <a:tc>
                  <a:txBody>
                    <a:bodyPr/>
                    <a:p>
                      <a:pPr algn="l" eaLnBrk="1" hangingPunct="1" latinLnBrk="1" lvl="0"/>
                      <a:endParaRPr altLang="en-US" b="1" lang="en-US">
                        <a:solidFill>
                          <a:srgbClr val="000000"/>
                        </a:solidFill>
                        <a:latin typeface="Constantia" pitchFamily="18" charset="0"/>
                      </a:endParaRPr>
                    </a:p>
                  </a:txBody>
                  <a:tcPr marL="91440" marR="91440" marT="45720" marB="45720" anchor="t"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12700" cap="flat" cmpd="sng">
                      <a:solidFill>
                        <a:schemeClr val="lt1">
                          <a:alpha val="100000"/>
                        </a:schemeClr>
                      </a:solidFill>
                      <a:prstDash val="solid"/>
                      <a:round/>
                    </a:lnB>
                    <a:solidFill>
                      <a:srgbClr val="F3E8EB"/>
                    </a:solidFill>
                  </a:tcPr>
                </a:tc>
                <a:tc>
                  <a:txBody>
                    <a:bodyPr/>
                    <a:p>
                      <a:pPr algn="l" eaLnBrk="1" hangingPunct="1" latinLnBrk="1" lvl="0"/>
                      <a:r>
                        <a:rPr altLang="en-US" b="1" sz="1800" lang="en-US">
                          <a:solidFill>
                            <a:srgbClr val="000000"/>
                          </a:solidFill>
                          <a:latin typeface="Constantia" pitchFamily="18" charset="0"/>
                        </a:rPr>
                        <a:t>Incomprehensible Sounds</a:t>
                      </a:r>
                    </a:p>
                  </a:txBody>
                  <a:tcPr marL="91440" marR="91440" marT="45720" marB="45720" anchor="t"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12700" cap="flat" cmpd="sng">
                      <a:solidFill>
                        <a:schemeClr val="lt1">
                          <a:alpha val="100000"/>
                        </a:schemeClr>
                      </a:solidFill>
                      <a:prstDash val="solid"/>
                      <a:round/>
                    </a:lnB>
                    <a:solidFill>
                      <a:srgbClr val="F3E8EB"/>
                    </a:solidFill>
                  </a:tcPr>
                </a:tc>
                <a:tc>
                  <a:txBody>
                    <a:bodyPr/>
                    <a:p>
                      <a:pPr algn="ctr" eaLnBrk="1" hangingPunct="1" latinLnBrk="1" lvl="0"/>
                      <a:r>
                        <a:rPr altLang="en-US" b="1" sz="1800" lang="en-US">
                          <a:solidFill>
                            <a:srgbClr val="000000"/>
                          </a:solidFill>
                          <a:latin typeface="Constantia" pitchFamily="18" charset="0"/>
                        </a:rPr>
                        <a:t>2</a:t>
                      </a:r>
                    </a:p>
                  </a:txBody>
                  <a:tcPr marL="91440" marR="91440" marT="45720" marB="45720" anchor="t"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12700" cap="flat" cmpd="sng">
                      <a:solidFill>
                        <a:schemeClr val="lt1">
                          <a:alpha val="100000"/>
                        </a:schemeClr>
                      </a:solidFill>
                      <a:prstDash val="solid"/>
                      <a:round/>
                    </a:lnB>
                    <a:solidFill>
                      <a:srgbClr val="F3E8EB"/>
                    </a:solidFill>
                  </a:tcPr>
                </a:tc>
              </a:tr>
              <a:tr h="487362">
                <a:tc>
                  <a:txBody>
                    <a:bodyPr/>
                    <a:p>
                      <a:pPr algn="l" eaLnBrk="1" hangingPunct="1" latinLnBrk="1" lvl="0"/>
                      <a:endParaRPr altLang="en-US" b="1" lang="en-US">
                        <a:solidFill>
                          <a:srgbClr val="000000"/>
                        </a:solidFill>
                        <a:latin typeface="Constantia" pitchFamily="18" charset="0"/>
                      </a:endParaRPr>
                    </a:p>
                  </a:txBody>
                  <a:tcPr marL="91440" marR="91440" marT="45720" marB="45720" anchor="t"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12700" cap="flat" cmpd="sng">
                      <a:solidFill>
                        <a:schemeClr val="lt1">
                          <a:alpha val="100000"/>
                        </a:schemeClr>
                      </a:solidFill>
                      <a:prstDash val="solid"/>
                      <a:round/>
                    </a:lnB>
                    <a:solidFill>
                      <a:srgbClr val="E6CED4"/>
                    </a:solidFill>
                  </a:tcPr>
                </a:tc>
                <a:tc>
                  <a:txBody>
                    <a:bodyPr/>
                    <a:p>
                      <a:pPr algn="l" eaLnBrk="1" hangingPunct="1" latinLnBrk="1" lvl="0"/>
                      <a:r>
                        <a:rPr altLang="en-US" b="1" sz="1800" lang="en-US">
                          <a:solidFill>
                            <a:srgbClr val="000000"/>
                          </a:solidFill>
                          <a:latin typeface="Constantia" pitchFamily="18" charset="0"/>
                        </a:rPr>
                        <a:t>No Verbalization</a:t>
                      </a:r>
                    </a:p>
                  </a:txBody>
                  <a:tcPr marL="91440" marR="91440" marT="45720" marB="45720" anchor="t"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12700" cap="flat" cmpd="sng">
                      <a:solidFill>
                        <a:schemeClr val="lt1">
                          <a:alpha val="100000"/>
                        </a:schemeClr>
                      </a:solidFill>
                      <a:prstDash val="solid"/>
                      <a:round/>
                    </a:lnB>
                    <a:solidFill>
                      <a:srgbClr val="E6CED4"/>
                    </a:solidFill>
                  </a:tcPr>
                </a:tc>
                <a:tc>
                  <a:txBody>
                    <a:bodyPr/>
                    <a:p>
                      <a:pPr algn="ctr" eaLnBrk="1" hangingPunct="1" latinLnBrk="1" lvl="0"/>
                      <a:r>
                        <a:rPr altLang="en-US" b="1" sz="1800" lang="en-US">
                          <a:solidFill>
                            <a:srgbClr val="000000"/>
                          </a:solidFill>
                          <a:latin typeface="Constantia" pitchFamily="18" charset="0"/>
                        </a:rPr>
                        <a:t>1</a:t>
                      </a:r>
                    </a:p>
                  </a:txBody>
                  <a:tcPr marL="91440" marR="91440" marT="45720" marB="45720" anchor="t"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12700" cap="flat" cmpd="sng">
                      <a:solidFill>
                        <a:schemeClr val="lt1">
                          <a:alpha val="100000"/>
                        </a:schemeClr>
                      </a:solidFill>
                      <a:prstDash val="solid"/>
                      <a:round/>
                    </a:lnB>
                    <a:solidFill>
                      <a:srgbClr val="E6CED4"/>
                    </a:solidFill>
                  </a:tcPr>
                </a:tc>
              </a:tr>
            </a:tbl>
          </a:graphicData>
        </a:graphic>
      </p:graphicFrame>
    </p:spTree>
  </p:cSld>
  <p:clrMapOvr>
    <a:masterClrMapping/>
  </p:clrMapOvr>
  <p:transition spd="slow" advClick="1">
    <p:wheel spokes="1"/>
  </p:transition>
  <p:timing/>
</p:sld>
</file>

<file path=ppt/slides/slide95.xml><?xml version="1.0" encoding="utf-8"?>
<p:sld xmlns:a="http://schemas.openxmlformats.org/drawingml/2006/main" xmlns:r="http://schemas.openxmlformats.org/officeDocument/2006/relationships" xmlns:p="http://schemas.openxmlformats.org/presentationml/2006/main" showMasterSp="1">
  <p:cSld>
    <p:spTree>
      <p:nvGrpSpPr>
        <p:cNvPr id="1177" name=""/>
        <p:cNvGrpSpPr/>
        <p:nvPr/>
      </p:nvGrpSpPr>
      <p:grpSpPr>
        <a:xfrm rot="0">
          <a:off x="0" y="0"/>
          <a:ext cx="0" cy="0"/>
          <a:chOff x="0" y="0"/>
          <a:chExt cx="0" cy="0"/>
        </a:xfrm>
      </p:grpSpPr>
      <p:sp>
        <p:nvSpPr>
          <p:cNvPr id="1048714" name=""/>
          <p:cNvSpPr/>
          <p:nvPr>
            <p:ph sz="full" idx="1"/>
          </p:nvPr>
        </p:nvSpPr>
        <p:spPr>
          <a:xfrm rot="0">
            <a:off x="457200" y="914400"/>
            <a:ext cx="8229600" cy="54864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eaLnBrk="1" hangingPunct="1" indent="0" latinLnBrk="1" lvl="0" marL="0">
              <a:buNone/>
            </a:pPr>
            <a:r>
              <a:rPr altLang="en-US" b="1" lang="en-US"/>
              <a:t>Mission:</a:t>
            </a:r>
            <a:r>
              <a:rPr altLang="en-US" lang="en-US"/>
              <a:t> </a:t>
            </a:r>
          </a:p>
          <a:p>
            <a:pPr eaLnBrk="1" hangingPunct="1" indent="0" latinLnBrk="1" lvl="0" marL="0">
              <a:buFont typeface="Wingdings" pitchFamily="2" charset="2"/>
              <a:buChar char="Ø"/>
            </a:pPr>
            <a:r>
              <a:rPr altLang="en-US" lang="en-US"/>
              <a:t>To lead societies to better health and to promote healthy lifestyles, workplaces and communities; </a:t>
            </a:r>
          </a:p>
          <a:p>
            <a:pPr eaLnBrk="1" hangingPunct="1" indent="0" latinLnBrk="1" lvl="0" marL="0">
              <a:buFont typeface="Wingdings" pitchFamily="2" charset="2"/>
              <a:buChar char="Ø"/>
            </a:pPr>
            <a:r>
              <a:rPr altLang="en-US" lang="en-US"/>
              <a:t>To support strategies which alleviate poverty, pollution and other causes of illness, while incorporating science and advanced technology in the provision of compassionate and ethical caring;</a:t>
            </a:r>
          </a:p>
          <a:p>
            <a:pPr eaLnBrk="1" hangingPunct="1" indent="0" latinLnBrk="1" lvl="0" marL="0">
              <a:buFont typeface="Wingdings" pitchFamily="2" charset="2"/>
              <a:buChar char="Ø"/>
            </a:pPr>
            <a:r>
              <a:rPr altLang="en-US" lang="en-US"/>
              <a:t>To shape nursing education in accordance with values, policies, standards and conditions that free nurses to practice to the full extent of their education and abilities within multi-disciplinary health teams.</a:t>
            </a:r>
          </a:p>
          <a:p>
            <a:pPr eaLnBrk="1" hangingPunct="1" indent="0" latinLnBrk="1" lvl="0" marL="0"/>
            <a:endParaRPr altLang="en-US" lang="en-US"/>
          </a:p>
          <a:p>
            <a:pPr eaLnBrk="1" hangingPunct="1" indent="0" latinLnBrk="1" lvl="0" marL="0"/>
            <a:endParaRPr altLang="en-US" lang="en-US"/>
          </a:p>
        </p:txBody>
      </p:sp>
    </p:spTree>
  </p:cSld>
  <p:clrMapOvr>
    <a:masterClrMapping/>
  </p:clrMapOvr>
  <p:transition spd="slow" advClick="1">
    <p:wheel spokes="1"/>
  </p:transition>
  <p:timing/>
</p:sld>
</file>

<file path=ppt/slides/slide950.xml><?xml version="1.0" encoding="utf-8"?>
<p:sld xmlns:a="http://schemas.openxmlformats.org/drawingml/2006/main" xmlns:r="http://schemas.openxmlformats.org/officeDocument/2006/relationships" xmlns:p="http://schemas.openxmlformats.org/presentationml/2006/main" showMasterSp="1">
  <p:cSld>
    <p:spTree>
      <p:nvGrpSpPr>
        <p:cNvPr id="2051" name=""/>
        <p:cNvGrpSpPr/>
        <p:nvPr/>
      </p:nvGrpSpPr>
      <p:grpSpPr>
        <a:xfrm rot="0">
          <a:off x="0" y="0"/>
          <a:ext cx="0" cy="0"/>
          <a:chOff x="0" y="0"/>
          <a:chExt cx="0" cy="0"/>
        </a:xfrm>
      </p:grpSpPr>
      <p:graphicFrame>
        <p:nvGraphicFramePr>
          <p:cNvPr id="4194311" name=""/>
          <p:cNvGraphicFramePr>
            <a:graphicFrameLocks/>
          </p:cNvGraphicFramePr>
          <p:nvPr/>
        </p:nvGraphicFramePr>
        <p:xfrm rot="0">
          <a:off x="457200" y="1447800"/>
          <a:ext cx="8229600" cy="3657600"/>
        </p:xfrm>
        <a:graphic>
          <a:graphicData uri="http://schemas.openxmlformats.org/drawingml/2006/table">
            <a:tbl>
              <a:tblPr/>
              <a:tblGrid>
                <a:gridCol w="2743200"/>
                <a:gridCol w="3124200"/>
                <a:gridCol w="2362200"/>
              </a:tblGrid>
              <a:tr h="609600">
                <a:tc>
                  <a:txBody>
                    <a:bodyPr/>
                    <a:p>
                      <a:pPr algn="l" eaLnBrk="1" hangingPunct="1" latinLnBrk="1" lvl="0"/>
                      <a:r>
                        <a:rPr altLang="en-US" b="1" sz="1800" lang="en-US">
                          <a:solidFill>
                            <a:srgbClr val="FFFFFF"/>
                          </a:solidFill>
                          <a:latin typeface="Constantia" pitchFamily="18" charset="0"/>
                        </a:rPr>
                        <a:t>3. Motor Response</a:t>
                      </a:r>
                    </a:p>
                  </a:txBody>
                  <a:tcPr marL="91440" marR="91440" marT="45720" marB="45720" anchor="t"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38100" cap="flat" cmpd="sng">
                      <a:solidFill>
                        <a:schemeClr val="lt1">
                          <a:alpha val="100000"/>
                        </a:schemeClr>
                      </a:solidFill>
                      <a:prstDash val="solid"/>
                      <a:round/>
                    </a:lnB>
                    <a:solidFill>
                      <a:schemeClr val="accent1"/>
                    </a:solidFill>
                  </a:tcPr>
                </a:tc>
                <a:tc>
                  <a:txBody>
                    <a:bodyPr/>
                    <a:p>
                      <a:pPr algn="l" eaLnBrk="1" hangingPunct="1" latinLnBrk="1" lvl="0"/>
                      <a:r>
                        <a:rPr altLang="en-US" b="1" sz="1800" lang="en-US">
                          <a:solidFill>
                            <a:srgbClr val="FFFFFF"/>
                          </a:solidFill>
                          <a:latin typeface="Constantia" pitchFamily="18" charset="0"/>
                        </a:rPr>
                        <a:t>Obeys Command</a:t>
                      </a:r>
                    </a:p>
                  </a:txBody>
                  <a:tcPr marL="91440" marR="91440" marT="45720" marB="45720" anchor="t"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38100" cap="flat" cmpd="sng">
                      <a:solidFill>
                        <a:schemeClr val="lt1">
                          <a:alpha val="100000"/>
                        </a:schemeClr>
                      </a:solidFill>
                      <a:prstDash val="solid"/>
                      <a:round/>
                    </a:lnB>
                    <a:solidFill>
                      <a:schemeClr val="accent1"/>
                    </a:solidFill>
                  </a:tcPr>
                </a:tc>
                <a:tc>
                  <a:txBody>
                    <a:bodyPr/>
                    <a:p>
                      <a:pPr algn="ctr" eaLnBrk="1" hangingPunct="1" latinLnBrk="1" lvl="0"/>
                      <a:r>
                        <a:rPr altLang="en-US" b="1" sz="1800" lang="en-US">
                          <a:solidFill>
                            <a:srgbClr val="FFFFFF"/>
                          </a:solidFill>
                          <a:latin typeface="Constantia" pitchFamily="18" charset="0"/>
                        </a:rPr>
                        <a:t>6</a:t>
                      </a:r>
                    </a:p>
                  </a:txBody>
                  <a:tcPr marL="91440" marR="91440" marT="45720" marB="45720" anchor="t"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38100" cap="flat" cmpd="sng">
                      <a:solidFill>
                        <a:schemeClr val="lt1">
                          <a:alpha val="100000"/>
                        </a:schemeClr>
                      </a:solidFill>
                      <a:prstDash val="solid"/>
                      <a:round/>
                    </a:lnB>
                    <a:solidFill>
                      <a:schemeClr val="accent1"/>
                    </a:solidFill>
                  </a:tcPr>
                </a:tc>
              </a:tr>
              <a:tr h="609600">
                <a:tc>
                  <a:txBody>
                    <a:bodyPr/>
                    <a:p>
                      <a:pPr algn="l" eaLnBrk="1" hangingPunct="1" latinLnBrk="1" lvl="0"/>
                      <a:endParaRPr altLang="en-US" b="1" lang="en-US">
                        <a:solidFill>
                          <a:srgbClr val="000000"/>
                        </a:solidFill>
                        <a:latin typeface="Constantia" pitchFamily="18" charset="0"/>
                      </a:endParaRPr>
                    </a:p>
                  </a:txBody>
                  <a:tcPr marL="91440" marR="91440" marT="45720" marB="45720" anchor="t" vert="horz">
                    <a:lnL w="12700" cap="flat" cmpd="sng">
                      <a:solidFill>
                        <a:schemeClr val="lt1">
                          <a:alpha val="100000"/>
                        </a:schemeClr>
                      </a:solidFill>
                      <a:prstDash val="solid"/>
                      <a:round/>
                    </a:lnL>
                    <a:lnR w="12700" cap="flat" cmpd="sng">
                      <a:solidFill>
                        <a:schemeClr val="lt1">
                          <a:alpha val="100000"/>
                        </a:schemeClr>
                      </a:solidFill>
                      <a:prstDash val="solid"/>
                      <a:round/>
                    </a:lnR>
                    <a:lnT w="38100" cap="flat" cmpd="sng">
                      <a:solidFill>
                        <a:schemeClr val="lt1">
                          <a:alpha val="100000"/>
                        </a:schemeClr>
                      </a:solidFill>
                      <a:prstDash val="solid"/>
                      <a:round/>
                    </a:lnT>
                    <a:lnB w="12700" cap="flat" cmpd="sng">
                      <a:solidFill>
                        <a:schemeClr val="lt1">
                          <a:alpha val="100000"/>
                        </a:schemeClr>
                      </a:solidFill>
                      <a:prstDash val="solid"/>
                      <a:round/>
                    </a:lnB>
                    <a:solidFill>
                      <a:srgbClr val="E6CED4"/>
                    </a:solidFill>
                  </a:tcPr>
                </a:tc>
                <a:tc>
                  <a:txBody>
                    <a:bodyPr/>
                    <a:p>
                      <a:pPr algn="l" eaLnBrk="1" hangingPunct="1" latinLnBrk="1" lvl="0"/>
                      <a:r>
                        <a:rPr altLang="en-US" b="1" sz="1800" lang="en-US">
                          <a:solidFill>
                            <a:srgbClr val="000000"/>
                          </a:solidFill>
                          <a:latin typeface="Constantia" pitchFamily="18" charset="0"/>
                        </a:rPr>
                        <a:t>Localizes Pain</a:t>
                      </a:r>
                    </a:p>
                  </a:txBody>
                  <a:tcPr marL="91440" marR="91440" marT="45720" marB="45720" anchor="t" vert="horz">
                    <a:lnL w="12700" cap="flat" cmpd="sng">
                      <a:solidFill>
                        <a:schemeClr val="lt1">
                          <a:alpha val="100000"/>
                        </a:schemeClr>
                      </a:solidFill>
                      <a:prstDash val="solid"/>
                      <a:round/>
                    </a:lnL>
                    <a:lnR w="12700" cap="flat" cmpd="sng">
                      <a:solidFill>
                        <a:schemeClr val="lt1">
                          <a:alpha val="100000"/>
                        </a:schemeClr>
                      </a:solidFill>
                      <a:prstDash val="solid"/>
                      <a:round/>
                    </a:lnR>
                    <a:lnT w="38100" cap="flat" cmpd="sng">
                      <a:solidFill>
                        <a:schemeClr val="lt1">
                          <a:alpha val="100000"/>
                        </a:schemeClr>
                      </a:solidFill>
                      <a:prstDash val="solid"/>
                      <a:round/>
                    </a:lnT>
                    <a:lnB w="12700" cap="flat" cmpd="sng">
                      <a:solidFill>
                        <a:schemeClr val="lt1">
                          <a:alpha val="100000"/>
                        </a:schemeClr>
                      </a:solidFill>
                      <a:prstDash val="solid"/>
                      <a:round/>
                    </a:lnB>
                    <a:solidFill>
                      <a:srgbClr val="E6CED4"/>
                    </a:solidFill>
                  </a:tcPr>
                </a:tc>
                <a:tc>
                  <a:txBody>
                    <a:bodyPr/>
                    <a:p>
                      <a:pPr algn="ctr" eaLnBrk="1" hangingPunct="1" latinLnBrk="1" lvl="0"/>
                      <a:r>
                        <a:rPr altLang="en-US" b="1" sz="1800" lang="en-US">
                          <a:solidFill>
                            <a:srgbClr val="000000"/>
                          </a:solidFill>
                          <a:latin typeface="Constantia" pitchFamily="18" charset="0"/>
                        </a:rPr>
                        <a:t>5</a:t>
                      </a:r>
                    </a:p>
                  </a:txBody>
                  <a:tcPr marL="91440" marR="91440" marT="45720" marB="45720" anchor="t" vert="horz">
                    <a:lnL w="12700" cap="flat" cmpd="sng">
                      <a:solidFill>
                        <a:schemeClr val="lt1">
                          <a:alpha val="100000"/>
                        </a:schemeClr>
                      </a:solidFill>
                      <a:prstDash val="solid"/>
                      <a:round/>
                    </a:lnL>
                    <a:lnR w="12700" cap="flat" cmpd="sng">
                      <a:solidFill>
                        <a:schemeClr val="lt1">
                          <a:alpha val="100000"/>
                        </a:schemeClr>
                      </a:solidFill>
                      <a:prstDash val="solid"/>
                      <a:round/>
                    </a:lnR>
                    <a:lnT w="38100" cap="flat" cmpd="sng">
                      <a:solidFill>
                        <a:schemeClr val="lt1">
                          <a:alpha val="100000"/>
                        </a:schemeClr>
                      </a:solidFill>
                      <a:prstDash val="solid"/>
                      <a:round/>
                    </a:lnT>
                    <a:lnB w="12700" cap="flat" cmpd="sng">
                      <a:solidFill>
                        <a:schemeClr val="lt1">
                          <a:alpha val="100000"/>
                        </a:schemeClr>
                      </a:solidFill>
                      <a:prstDash val="solid"/>
                      <a:round/>
                    </a:lnB>
                    <a:solidFill>
                      <a:srgbClr val="E6CED4"/>
                    </a:solidFill>
                  </a:tcPr>
                </a:tc>
              </a:tr>
              <a:tr h="609600">
                <a:tc>
                  <a:txBody>
                    <a:bodyPr/>
                    <a:p>
                      <a:pPr algn="l" eaLnBrk="1" hangingPunct="1" latinLnBrk="1" lvl="0"/>
                      <a:endParaRPr altLang="en-US" b="1" lang="en-US">
                        <a:solidFill>
                          <a:srgbClr val="000000"/>
                        </a:solidFill>
                        <a:latin typeface="Constantia" pitchFamily="18" charset="0"/>
                      </a:endParaRPr>
                    </a:p>
                  </a:txBody>
                  <a:tcPr marL="91440" marR="91440" marT="45720" marB="45720" anchor="t"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12700" cap="flat" cmpd="sng">
                      <a:solidFill>
                        <a:schemeClr val="lt1">
                          <a:alpha val="100000"/>
                        </a:schemeClr>
                      </a:solidFill>
                      <a:prstDash val="solid"/>
                      <a:round/>
                    </a:lnB>
                    <a:solidFill>
                      <a:srgbClr val="F3E8EB"/>
                    </a:solidFill>
                  </a:tcPr>
                </a:tc>
                <a:tc>
                  <a:txBody>
                    <a:bodyPr/>
                    <a:p>
                      <a:pPr algn="l" eaLnBrk="1" hangingPunct="1" latinLnBrk="1" lvl="0"/>
                      <a:r>
                        <a:rPr altLang="en-US" b="1" sz="1800" lang="en-US">
                          <a:solidFill>
                            <a:srgbClr val="000000"/>
                          </a:solidFill>
                          <a:latin typeface="Constantia" pitchFamily="18" charset="0"/>
                        </a:rPr>
                        <a:t>Withdraws  from Pain</a:t>
                      </a:r>
                    </a:p>
                  </a:txBody>
                  <a:tcPr marL="91440" marR="91440" marT="45720" marB="45720" anchor="t"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12700" cap="flat" cmpd="sng">
                      <a:solidFill>
                        <a:schemeClr val="lt1">
                          <a:alpha val="100000"/>
                        </a:schemeClr>
                      </a:solidFill>
                      <a:prstDash val="solid"/>
                      <a:round/>
                    </a:lnB>
                    <a:solidFill>
                      <a:srgbClr val="F3E8EB"/>
                    </a:solidFill>
                  </a:tcPr>
                </a:tc>
                <a:tc>
                  <a:txBody>
                    <a:bodyPr/>
                    <a:p>
                      <a:pPr algn="ctr" eaLnBrk="1" hangingPunct="1" latinLnBrk="1" lvl="0"/>
                      <a:r>
                        <a:rPr altLang="en-US" b="1" sz="1800" lang="en-US">
                          <a:solidFill>
                            <a:srgbClr val="000000"/>
                          </a:solidFill>
                          <a:latin typeface="Constantia" pitchFamily="18" charset="0"/>
                        </a:rPr>
                        <a:t>4</a:t>
                      </a:r>
                    </a:p>
                  </a:txBody>
                  <a:tcPr marL="91440" marR="91440" marT="45720" marB="45720" anchor="t"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12700" cap="flat" cmpd="sng">
                      <a:solidFill>
                        <a:schemeClr val="lt1">
                          <a:alpha val="100000"/>
                        </a:schemeClr>
                      </a:solidFill>
                      <a:prstDash val="solid"/>
                      <a:round/>
                    </a:lnB>
                    <a:solidFill>
                      <a:srgbClr val="F3E8EB"/>
                    </a:solidFill>
                  </a:tcPr>
                </a:tc>
              </a:tr>
              <a:tr h="609600">
                <a:tc>
                  <a:txBody>
                    <a:bodyPr/>
                    <a:p>
                      <a:pPr algn="l" eaLnBrk="1" hangingPunct="1" latinLnBrk="1" lvl="0"/>
                      <a:endParaRPr altLang="en-US" b="1" lang="en-US">
                        <a:solidFill>
                          <a:srgbClr val="000000"/>
                        </a:solidFill>
                        <a:latin typeface="Constantia" pitchFamily="18" charset="0"/>
                      </a:endParaRPr>
                    </a:p>
                  </a:txBody>
                  <a:tcPr marL="91440" marR="91440" marT="45720" marB="45720" anchor="t"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12700" cap="flat" cmpd="sng">
                      <a:solidFill>
                        <a:schemeClr val="lt1">
                          <a:alpha val="100000"/>
                        </a:schemeClr>
                      </a:solidFill>
                      <a:prstDash val="solid"/>
                      <a:round/>
                    </a:lnB>
                    <a:solidFill>
                      <a:srgbClr val="E6CED4"/>
                    </a:solidFill>
                  </a:tcPr>
                </a:tc>
                <a:tc>
                  <a:txBody>
                    <a:bodyPr/>
                    <a:p>
                      <a:pPr algn="l" eaLnBrk="1" hangingPunct="1" latinLnBrk="1" lvl="0"/>
                      <a:r>
                        <a:rPr altLang="en-US" b="1" sz="1800" lang="en-US">
                          <a:solidFill>
                            <a:srgbClr val="000000"/>
                          </a:solidFill>
                          <a:latin typeface="Constantia" pitchFamily="18" charset="0"/>
                        </a:rPr>
                        <a:t>Abnormal Flexion</a:t>
                      </a:r>
                    </a:p>
                  </a:txBody>
                  <a:tcPr marL="91440" marR="91440" marT="45720" marB="45720" anchor="t"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12700" cap="flat" cmpd="sng">
                      <a:solidFill>
                        <a:schemeClr val="lt1">
                          <a:alpha val="100000"/>
                        </a:schemeClr>
                      </a:solidFill>
                      <a:prstDash val="solid"/>
                      <a:round/>
                    </a:lnB>
                    <a:solidFill>
                      <a:srgbClr val="E6CED4"/>
                    </a:solidFill>
                  </a:tcPr>
                </a:tc>
                <a:tc>
                  <a:txBody>
                    <a:bodyPr/>
                    <a:p>
                      <a:pPr algn="ctr" eaLnBrk="1" hangingPunct="1" latinLnBrk="1" lvl="0"/>
                      <a:r>
                        <a:rPr altLang="en-US" b="1" sz="1800" lang="en-US">
                          <a:solidFill>
                            <a:srgbClr val="000000"/>
                          </a:solidFill>
                          <a:latin typeface="Constantia" pitchFamily="18" charset="0"/>
                        </a:rPr>
                        <a:t>3</a:t>
                      </a:r>
                    </a:p>
                  </a:txBody>
                  <a:tcPr marL="91440" marR="91440" marT="45720" marB="45720" anchor="t"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12700" cap="flat" cmpd="sng">
                      <a:solidFill>
                        <a:schemeClr val="lt1">
                          <a:alpha val="100000"/>
                        </a:schemeClr>
                      </a:solidFill>
                      <a:prstDash val="solid"/>
                      <a:round/>
                    </a:lnB>
                    <a:solidFill>
                      <a:srgbClr val="E6CED4"/>
                    </a:solidFill>
                  </a:tcPr>
                </a:tc>
              </a:tr>
              <a:tr h="609600">
                <a:tc>
                  <a:txBody>
                    <a:bodyPr/>
                    <a:p>
                      <a:pPr algn="l" eaLnBrk="1" hangingPunct="1" latinLnBrk="1" lvl="0"/>
                      <a:endParaRPr altLang="en-US" b="1" lang="en-US">
                        <a:solidFill>
                          <a:srgbClr val="000000"/>
                        </a:solidFill>
                        <a:latin typeface="Constantia" pitchFamily="18" charset="0"/>
                      </a:endParaRPr>
                    </a:p>
                  </a:txBody>
                  <a:tcPr marL="91440" marR="91440" marT="45720" marB="45720" anchor="t"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12700" cap="flat" cmpd="sng">
                      <a:solidFill>
                        <a:schemeClr val="lt1">
                          <a:alpha val="100000"/>
                        </a:schemeClr>
                      </a:solidFill>
                      <a:prstDash val="solid"/>
                      <a:round/>
                    </a:lnB>
                    <a:solidFill>
                      <a:srgbClr val="F3E8EB"/>
                    </a:solidFill>
                  </a:tcPr>
                </a:tc>
                <a:tc>
                  <a:txBody>
                    <a:bodyPr/>
                    <a:p>
                      <a:pPr algn="l" eaLnBrk="1" hangingPunct="1" latinLnBrk="1" lvl="0"/>
                      <a:r>
                        <a:rPr altLang="en-US" b="1" sz="1800" lang="en-US">
                          <a:solidFill>
                            <a:srgbClr val="000000"/>
                          </a:solidFill>
                          <a:latin typeface="Constantia" pitchFamily="18" charset="0"/>
                        </a:rPr>
                        <a:t>Abnormal Extension</a:t>
                      </a:r>
                    </a:p>
                  </a:txBody>
                  <a:tcPr marL="91440" marR="91440" marT="45720" marB="45720" anchor="t"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12700" cap="flat" cmpd="sng">
                      <a:solidFill>
                        <a:schemeClr val="lt1">
                          <a:alpha val="100000"/>
                        </a:schemeClr>
                      </a:solidFill>
                      <a:prstDash val="solid"/>
                      <a:round/>
                    </a:lnB>
                    <a:solidFill>
                      <a:srgbClr val="F3E8EB"/>
                    </a:solidFill>
                  </a:tcPr>
                </a:tc>
                <a:tc>
                  <a:txBody>
                    <a:bodyPr/>
                    <a:p>
                      <a:pPr algn="ctr" eaLnBrk="1" hangingPunct="1" latinLnBrk="1" lvl="0"/>
                      <a:r>
                        <a:rPr altLang="en-US" b="1" sz="1800" lang="en-US">
                          <a:solidFill>
                            <a:srgbClr val="000000"/>
                          </a:solidFill>
                          <a:latin typeface="Constantia" pitchFamily="18" charset="0"/>
                        </a:rPr>
                        <a:t>2</a:t>
                      </a:r>
                    </a:p>
                  </a:txBody>
                  <a:tcPr marL="91440" marR="91440" marT="45720" marB="45720" anchor="t"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12700" cap="flat" cmpd="sng">
                      <a:solidFill>
                        <a:schemeClr val="lt1">
                          <a:alpha val="100000"/>
                        </a:schemeClr>
                      </a:solidFill>
                      <a:prstDash val="solid"/>
                      <a:round/>
                    </a:lnB>
                    <a:solidFill>
                      <a:srgbClr val="F3E8EB"/>
                    </a:solidFill>
                  </a:tcPr>
                </a:tc>
              </a:tr>
              <a:tr h="609600">
                <a:tc>
                  <a:txBody>
                    <a:bodyPr/>
                    <a:p>
                      <a:pPr algn="l" eaLnBrk="1" hangingPunct="1" latinLnBrk="1" lvl="0"/>
                      <a:endParaRPr altLang="en-US" b="1" lang="en-US">
                        <a:solidFill>
                          <a:srgbClr val="000000"/>
                        </a:solidFill>
                        <a:latin typeface="Constantia" pitchFamily="18" charset="0"/>
                      </a:endParaRPr>
                    </a:p>
                  </a:txBody>
                  <a:tcPr marL="91440" marR="91440" marT="45720" marB="45720" anchor="t"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12700" cap="flat" cmpd="sng">
                      <a:solidFill>
                        <a:schemeClr val="lt1">
                          <a:alpha val="100000"/>
                        </a:schemeClr>
                      </a:solidFill>
                      <a:prstDash val="solid"/>
                      <a:round/>
                    </a:lnB>
                    <a:solidFill>
                      <a:srgbClr val="E6CED4"/>
                    </a:solidFill>
                  </a:tcPr>
                </a:tc>
                <a:tc>
                  <a:txBody>
                    <a:bodyPr/>
                    <a:p>
                      <a:pPr algn="l" eaLnBrk="1" hangingPunct="1" latinLnBrk="1" lvl="0"/>
                      <a:r>
                        <a:rPr altLang="en-US" b="1" sz="1800" lang="en-US">
                          <a:solidFill>
                            <a:srgbClr val="000000"/>
                          </a:solidFill>
                          <a:latin typeface="Constantia" pitchFamily="18" charset="0"/>
                        </a:rPr>
                        <a:t>No Motor Response</a:t>
                      </a:r>
                    </a:p>
                  </a:txBody>
                  <a:tcPr marL="91440" marR="91440" marT="45720" marB="45720" anchor="t"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12700" cap="flat" cmpd="sng">
                      <a:solidFill>
                        <a:schemeClr val="lt1">
                          <a:alpha val="100000"/>
                        </a:schemeClr>
                      </a:solidFill>
                      <a:prstDash val="solid"/>
                      <a:round/>
                    </a:lnB>
                    <a:solidFill>
                      <a:srgbClr val="E6CED4"/>
                    </a:solidFill>
                  </a:tcPr>
                </a:tc>
                <a:tc>
                  <a:txBody>
                    <a:bodyPr/>
                    <a:p>
                      <a:pPr algn="ctr" eaLnBrk="1" hangingPunct="1" latinLnBrk="1" lvl="0"/>
                      <a:r>
                        <a:rPr altLang="en-US" b="1" sz="1800" lang="en-US">
                          <a:solidFill>
                            <a:srgbClr val="000000"/>
                          </a:solidFill>
                          <a:latin typeface="Constantia" pitchFamily="18" charset="0"/>
                        </a:rPr>
                        <a:t>1</a:t>
                      </a:r>
                    </a:p>
                  </a:txBody>
                  <a:tcPr marL="91440" marR="91440" marT="45720" marB="45720" anchor="t"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12700" cap="flat" cmpd="sng">
                      <a:solidFill>
                        <a:schemeClr val="lt1">
                          <a:alpha val="100000"/>
                        </a:schemeClr>
                      </a:solidFill>
                      <a:prstDash val="solid"/>
                      <a:round/>
                    </a:lnB>
                    <a:solidFill>
                      <a:srgbClr val="E6CED4"/>
                    </a:solidFill>
                  </a:tcPr>
                </a:tc>
              </a:tr>
            </a:tbl>
          </a:graphicData>
        </a:graphic>
      </p:graphicFrame>
    </p:spTree>
  </p:cSld>
  <p:clrMapOvr>
    <a:masterClrMapping/>
  </p:clrMapOvr>
  <p:transition spd="slow" advClick="1">
    <p:wheel spokes="1"/>
  </p:transition>
  <p:timing/>
</p:sld>
</file>

<file path=ppt/slides/slide951.xml><?xml version="1.0" encoding="utf-8"?>
<p:sld xmlns:a="http://schemas.openxmlformats.org/drawingml/2006/main" xmlns:r="http://schemas.openxmlformats.org/officeDocument/2006/relationships" xmlns:p="http://schemas.openxmlformats.org/presentationml/2006/main" showMasterSp="1">
  <p:cSld>
    <p:spTree>
      <p:nvGrpSpPr>
        <p:cNvPr id="2053" name=""/>
        <p:cNvGrpSpPr/>
        <p:nvPr/>
      </p:nvGrpSpPr>
      <p:grpSpPr>
        <a:xfrm rot="0">
          <a:off x="0" y="0"/>
          <a:ext cx="0" cy="0"/>
          <a:chOff x="0" y="0"/>
          <a:chExt cx="0" cy="0"/>
        </a:xfrm>
      </p:grpSpPr>
      <p:sp>
        <p:nvSpPr>
          <p:cNvPr id="1049911" name=""/>
          <p:cNvSpPr/>
          <p:nvPr>
            <p:ph sz="full" idx="1"/>
          </p:nvPr>
        </p:nvSpPr>
        <p:spPr>
          <a:xfrm rot="0">
            <a:off x="457200" y="914400"/>
            <a:ext cx="8229600" cy="54102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lang="en-US"/>
              <a:t>1. Eye Opening (4 grades)</a:t>
            </a:r>
          </a:p>
          <a:p>
            <a:pPr indent="0" lvl="0" marL="0">
              <a:buFont typeface="Wingdings" pitchFamily="2" charset="2"/>
              <a:buChar char="Ø"/>
            </a:pPr>
            <a:r>
              <a:rPr altLang="en-US" lang="en-US"/>
              <a:t>No eye opening: 1</a:t>
            </a:r>
          </a:p>
          <a:p>
            <a:pPr indent="0" lvl="0" marL="0">
              <a:buNone/>
            </a:pPr>
            <a:endParaRPr altLang="en-US" lang="en-US"/>
          </a:p>
          <a:p>
            <a:pPr indent="0" lvl="0" marL="0">
              <a:buFont typeface="Wingdings" pitchFamily="2" charset="2"/>
              <a:buChar char="Ø"/>
            </a:pPr>
            <a:r>
              <a:rPr altLang="en-US" lang="en-US"/>
              <a:t>Opening to response to pain: 2</a:t>
            </a:r>
          </a:p>
          <a:p>
            <a:pPr indent="0" lvl="0" marL="0">
              <a:buNone/>
            </a:pPr>
            <a:endParaRPr altLang="en-US" lang="en-US"/>
          </a:p>
          <a:p>
            <a:pPr indent="0" lvl="0" marL="0">
              <a:buFont typeface="Wingdings" pitchFamily="2" charset="2"/>
              <a:buChar char="Ø"/>
            </a:pPr>
            <a:r>
              <a:rPr altLang="en-US" lang="en-US"/>
              <a:t>Eye opening in response any speech (or shout, not necessarily request to open eyes): 3</a:t>
            </a:r>
          </a:p>
          <a:p>
            <a:pPr indent="0" lvl="0" marL="0">
              <a:buNone/>
            </a:pPr>
            <a:endParaRPr altLang="en-US" lang="en-US"/>
          </a:p>
          <a:p>
            <a:pPr indent="0" lvl="0" marL="0">
              <a:buFont typeface="Wingdings" pitchFamily="2" charset="2"/>
              <a:buChar char="Ø"/>
            </a:pPr>
            <a:r>
              <a:rPr altLang="en-US" lang="en-US"/>
              <a:t>Spontaneous eye opening: 4</a:t>
            </a:r>
          </a:p>
          <a:p>
            <a:pPr indent="0" lvl="0" marL="0">
              <a:buNone/>
            </a:pPr>
            <a:endParaRPr altLang="en-US" lang="en-US"/>
          </a:p>
          <a:p>
            <a:pPr indent="0" lvl="0" marL="0">
              <a:buFont typeface="Wingdings" pitchFamily="2" charset="2"/>
              <a:buChar char="Ø"/>
            </a:pPr>
            <a:endParaRPr altLang="en-US" lang="en-US"/>
          </a:p>
        </p:txBody>
      </p:sp>
    </p:spTree>
  </p:cSld>
  <p:clrMapOvr>
    <a:masterClrMapping/>
  </p:clrMapOvr>
  <p:transition spd="slow" advClick="1">
    <p:wheel spokes="1"/>
  </p:transition>
  <p:timing/>
</p:sld>
</file>

<file path=ppt/slides/slide952.xml><?xml version="1.0" encoding="utf-8"?>
<p:sld xmlns:a="http://schemas.openxmlformats.org/drawingml/2006/main" xmlns:r="http://schemas.openxmlformats.org/officeDocument/2006/relationships" xmlns:p="http://schemas.openxmlformats.org/presentationml/2006/main" showMasterSp="1">
  <p:cSld>
    <p:spTree>
      <p:nvGrpSpPr>
        <p:cNvPr id="2054" name=""/>
        <p:cNvGrpSpPr/>
        <p:nvPr/>
      </p:nvGrpSpPr>
      <p:grpSpPr>
        <a:xfrm rot="0">
          <a:off x="0" y="0"/>
          <a:ext cx="0" cy="0"/>
          <a:chOff x="0" y="0"/>
          <a:chExt cx="0" cy="0"/>
        </a:xfrm>
      </p:grpSpPr>
      <p:sp>
        <p:nvSpPr>
          <p:cNvPr id="1049912" name=""/>
          <p:cNvSpPr/>
          <p:nvPr>
            <p:ph sz="full" idx="1"/>
          </p:nvPr>
        </p:nvSpPr>
        <p:spPr>
          <a:xfrm rot="0">
            <a:off x="457200" y="838200"/>
            <a:ext cx="8229600" cy="54864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lang="en-US"/>
              <a:t>2. Verbal Response ( 5 grades)</a:t>
            </a:r>
          </a:p>
          <a:p>
            <a:pPr indent="0" lvl="0" marL="0">
              <a:buNone/>
            </a:pPr>
            <a:r>
              <a:rPr altLang="en-US" lang="en-US"/>
              <a:t>Record best level of speech. </a:t>
            </a:r>
          </a:p>
          <a:p>
            <a:pPr indent="0" lvl="0" marL="0">
              <a:buFont typeface="Wingdings" pitchFamily="2" charset="2"/>
              <a:buChar char="Ø"/>
            </a:pPr>
            <a:r>
              <a:rPr altLang="en-US" b="1" i="1" lang="en-US"/>
              <a:t>Orientated:</a:t>
            </a:r>
            <a:r>
              <a:rPr altLang="en-US" i="1" lang="en-US"/>
              <a:t> </a:t>
            </a:r>
            <a:r>
              <a:rPr altLang="en-US" lang="en-US"/>
              <a:t>Patient knows who he is, where he is and why, the year, season, and month: </a:t>
            </a:r>
            <a:r>
              <a:rPr altLang="en-US" b="1" lang="en-US"/>
              <a:t>5</a:t>
            </a:r>
          </a:p>
          <a:p>
            <a:pPr indent="0" lvl="0" marL="0">
              <a:buFont typeface="Wingdings" pitchFamily="2" charset="2"/>
              <a:buChar char="Ø"/>
            </a:pPr>
            <a:r>
              <a:rPr altLang="en-US" b="1" i="1" lang="en-US"/>
              <a:t>Confused Conversation: </a:t>
            </a:r>
            <a:r>
              <a:rPr altLang="en-US" lang="en-US"/>
              <a:t>Patient responds to questions in a conversational manner but some disorientation and confusion: </a:t>
            </a:r>
            <a:r>
              <a:rPr altLang="en-US" b="1" lang="en-US"/>
              <a:t>4</a:t>
            </a:r>
          </a:p>
          <a:p>
            <a:pPr indent="0" lvl="0" marL="0">
              <a:buFont typeface="Wingdings" pitchFamily="2" charset="2"/>
              <a:buChar char="Ø"/>
            </a:pPr>
            <a:r>
              <a:rPr altLang="en-US" b="1" i="1" lang="en-US"/>
              <a:t>Inappropriate Speech: </a:t>
            </a:r>
            <a:r>
              <a:rPr altLang="en-US" lang="en-US"/>
              <a:t>Random or exclamatory articulated speech, but no conversational exchange: </a:t>
            </a:r>
            <a:r>
              <a:rPr altLang="en-US" b="1" lang="en-US"/>
              <a:t>3</a:t>
            </a:r>
          </a:p>
          <a:p>
            <a:pPr indent="0" lvl="0" marL="0">
              <a:buFont typeface="Wingdings" pitchFamily="2" charset="2"/>
              <a:buChar char="Ø"/>
            </a:pPr>
            <a:r>
              <a:rPr altLang="en-US" b="1" i="1" lang="en-US"/>
              <a:t>Incomprehensible Speech: </a:t>
            </a:r>
            <a:r>
              <a:rPr altLang="en-US" lang="en-US"/>
              <a:t>Moaning but no words: </a:t>
            </a:r>
            <a:r>
              <a:rPr altLang="en-US" b="1" lang="en-US"/>
              <a:t>2</a:t>
            </a:r>
          </a:p>
          <a:p>
            <a:pPr indent="0" lvl="0" marL="0">
              <a:buFont typeface="Wingdings" pitchFamily="2" charset="2"/>
              <a:buChar char="Ø"/>
            </a:pPr>
            <a:r>
              <a:rPr altLang="en-US" b="1" i="1" lang="en-US"/>
              <a:t>None: </a:t>
            </a:r>
            <a:r>
              <a:rPr altLang="en-US" b="1" lang="en-US"/>
              <a:t>1</a:t>
            </a:r>
          </a:p>
          <a:p>
            <a:pPr indent="0" lvl="0" marL="0">
              <a:buFont typeface="Wingdings" pitchFamily="2" charset="2"/>
              <a:buChar char="Ø"/>
            </a:pPr>
            <a:endParaRPr altLang="en-US" lang="en-US"/>
          </a:p>
        </p:txBody>
      </p:sp>
    </p:spTree>
  </p:cSld>
  <p:clrMapOvr>
    <a:masterClrMapping/>
  </p:clrMapOvr>
  <p:transition spd="slow" advClick="1">
    <p:wheel spokes="1"/>
  </p:transition>
  <p:timing/>
</p:sld>
</file>

<file path=ppt/slides/slide953.xml><?xml version="1.0" encoding="utf-8"?>
<p:sld xmlns:a="http://schemas.openxmlformats.org/drawingml/2006/main" xmlns:r="http://schemas.openxmlformats.org/officeDocument/2006/relationships" xmlns:p="http://schemas.openxmlformats.org/presentationml/2006/main" showMasterSp="1">
  <p:cSld>
    <p:spTree>
      <p:nvGrpSpPr>
        <p:cNvPr id="2055" name=""/>
        <p:cNvGrpSpPr/>
        <p:nvPr/>
      </p:nvGrpSpPr>
      <p:grpSpPr>
        <a:xfrm rot="0">
          <a:off x="0" y="0"/>
          <a:ext cx="0" cy="0"/>
          <a:chOff x="0" y="0"/>
          <a:chExt cx="0" cy="0"/>
        </a:xfrm>
      </p:grpSpPr>
      <p:sp>
        <p:nvSpPr>
          <p:cNvPr id="1049913" name=""/>
          <p:cNvSpPr/>
          <p:nvPr>
            <p:ph sz="full" idx="1"/>
          </p:nvPr>
        </p:nvSpPr>
        <p:spPr>
          <a:xfrm rot="0">
            <a:off x="457200" y="533400"/>
            <a:ext cx="8229600" cy="57912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lang="en-US"/>
              <a:t>3. Motor Responses (6 grades)</a:t>
            </a:r>
          </a:p>
          <a:p>
            <a:pPr indent="0" lvl="0" marL="0">
              <a:buFont typeface="Wingdings" pitchFamily="2" charset="2"/>
              <a:buChar char="Ø"/>
            </a:pPr>
            <a:r>
              <a:rPr altLang="en-US" b="1" i="1" lang="en-US"/>
              <a:t>Obeying Command: </a:t>
            </a:r>
            <a:r>
              <a:rPr altLang="en-US" lang="en-US"/>
              <a:t>The patient does simple things you ask (beware of accepting a grasp reflexes in this category): </a:t>
            </a:r>
            <a:r>
              <a:rPr altLang="en-US" b="1" lang="en-US"/>
              <a:t>6</a:t>
            </a:r>
          </a:p>
          <a:p>
            <a:pPr indent="0" lvl="0" marL="0">
              <a:buNone/>
            </a:pPr>
            <a:endParaRPr altLang="en-US" lang="en-US"/>
          </a:p>
          <a:p>
            <a:pPr indent="0" lvl="0" marL="0">
              <a:buFont typeface="Wingdings" pitchFamily="2" charset="2"/>
              <a:buChar char="Ø"/>
            </a:pPr>
            <a:r>
              <a:rPr altLang="en-US" b="1" i="1" lang="en-US"/>
              <a:t>Localizing Pain: </a:t>
            </a:r>
            <a:r>
              <a:rPr altLang="en-US" lang="en-US"/>
              <a:t>Put pressure on the patient's finger nail bed with a pencil then try supraorbital and sternal pressure: purposeful movements towards changing painful stimuli is a 'localizing' response: </a:t>
            </a:r>
            <a:r>
              <a:rPr altLang="en-US" b="1" lang="en-US"/>
              <a:t>5</a:t>
            </a:r>
          </a:p>
          <a:p>
            <a:pPr indent="0" lvl="0" marL="0">
              <a:buNone/>
            </a:pPr>
            <a:endParaRPr altLang="en-US" lang="en-US"/>
          </a:p>
          <a:p>
            <a:pPr indent="0" lvl="0" marL="0">
              <a:buFont typeface="Wingdings" pitchFamily="2" charset="2"/>
              <a:buChar char="Ø"/>
            </a:pPr>
            <a:r>
              <a:rPr altLang="en-US" b="1" i="1" lang="en-US"/>
              <a:t>Withdraws to Pain: </a:t>
            </a:r>
            <a:r>
              <a:rPr altLang="en-US" lang="en-US"/>
              <a:t>Pulls limb away from painful stimulus: </a:t>
            </a:r>
            <a:r>
              <a:rPr altLang="en-US" b="1" lang="en-US"/>
              <a:t>4</a:t>
            </a:r>
          </a:p>
          <a:p>
            <a:pPr indent="0" lvl="0" marL="0">
              <a:buFont typeface="Wingdings" pitchFamily="2" charset="2"/>
              <a:buChar char="Ø"/>
            </a:pPr>
            <a:endParaRPr altLang="en-US" lang="en-US"/>
          </a:p>
        </p:txBody>
      </p:sp>
    </p:spTree>
  </p:cSld>
  <p:clrMapOvr>
    <a:masterClrMapping/>
  </p:clrMapOvr>
  <p:transition spd="slow" advClick="1">
    <p:wheel spokes="1"/>
  </p:transition>
  <p:timing/>
</p:sld>
</file>

<file path=ppt/slides/slide954.xml><?xml version="1.0" encoding="utf-8"?>
<p:sld xmlns:a="http://schemas.openxmlformats.org/drawingml/2006/main" xmlns:r="http://schemas.openxmlformats.org/officeDocument/2006/relationships" xmlns:p="http://schemas.openxmlformats.org/presentationml/2006/main" showMasterSp="1">
  <p:cSld>
    <p:spTree>
      <p:nvGrpSpPr>
        <p:cNvPr id="2056" name=""/>
        <p:cNvGrpSpPr/>
        <p:nvPr/>
      </p:nvGrpSpPr>
      <p:grpSpPr>
        <a:xfrm rot="0">
          <a:off x="0" y="0"/>
          <a:ext cx="0" cy="0"/>
          <a:chOff x="0" y="0"/>
          <a:chExt cx="0" cy="0"/>
        </a:xfrm>
      </p:grpSpPr>
      <p:sp>
        <p:nvSpPr>
          <p:cNvPr id="1049914" name=""/>
          <p:cNvSpPr/>
          <p:nvPr>
            <p:ph sz="full" idx="1"/>
          </p:nvPr>
        </p:nvSpPr>
        <p:spPr>
          <a:xfrm rot="0">
            <a:off x="457200" y="838200"/>
            <a:ext cx="8229600" cy="54864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lvl="0">
              <a:buFont typeface="Wingdings" pitchFamily="2" charset="2"/>
              <a:buChar char="Ø"/>
            </a:pPr>
            <a:r>
              <a:rPr altLang="en-US" b="1" i="1" lang="en-US"/>
              <a:t>Abnormal flexor response to pain: </a:t>
            </a:r>
            <a:r>
              <a:rPr altLang="en-US" lang="en-US"/>
              <a:t>Pressure on the nail bed causes abnormal flexion of limbs - "decorticate posture“: </a:t>
            </a:r>
            <a:r>
              <a:rPr altLang="en-US" b="1" lang="en-US"/>
              <a:t>3</a:t>
            </a:r>
          </a:p>
          <a:p>
            <a:pPr lvl="0">
              <a:buNone/>
            </a:pPr>
            <a:endParaRPr altLang="en-US" b="1" lang="en-US"/>
          </a:p>
          <a:p>
            <a:pPr lvl="0">
              <a:buFont typeface="Wingdings" pitchFamily="2" charset="2"/>
              <a:buChar char="Ø"/>
            </a:pPr>
            <a:r>
              <a:rPr altLang="en-US" b="1" i="1" lang="en-US"/>
              <a:t>Extensor posturing to pain: </a:t>
            </a:r>
            <a:r>
              <a:rPr altLang="en-US" lang="en-US"/>
              <a:t>The stimulus causes limb extension (adduction, internal rotation of shoulder, pronation of forearm) - "decerebrate posture“: </a:t>
            </a:r>
            <a:r>
              <a:rPr altLang="en-US" b="1" lang="en-US"/>
              <a:t>2</a:t>
            </a:r>
          </a:p>
          <a:p>
            <a:pPr lvl="0">
              <a:buNone/>
            </a:pPr>
            <a:endParaRPr altLang="en-US" b="1" lang="en-US"/>
          </a:p>
          <a:p>
            <a:pPr lvl="0">
              <a:buFont typeface="Wingdings" pitchFamily="2" charset="2"/>
              <a:buChar char="Ø"/>
            </a:pPr>
            <a:r>
              <a:rPr altLang="en-US" b="1" i="1" lang="en-US"/>
              <a:t>No response to pain</a:t>
            </a:r>
            <a:r>
              <a:rPr altLang="en-US" lang="en-US"/>
              <a:t>: </a:t>
            </a:r>
            <a:r>
              <a:rPr altLang="en-US" b="1" lang="en-US"/>
              <a:t>1</a:t>
            </a:r>
          </a:p>
          <a:p>
            <a:pPr lvl="0">
              <a:buFont typeface="Wingdings" pitchFamily="2" charset="2"/>
              <a:buChar char="Ø"/>
            </a:pPr>
            <a:endParaRPr altLang="en-US" lang="en-US"/>
          </a:p>
        </p:txBody>
      </p:sp>
    </p:spTree>
  </p:cSld>
  <p:clrMapOvr>
    <a:masterClrMapping/>
  </p:clrMapOvr>
  <p:transition spd="slow" advClick="1">
    <p:wheel spokes="1"/>
  </p:transition>
  <p:timing/>
</p:sld>
</file>

<file path=ppt/slides/slide955.xml><?xml version="1.0" encoding="utf-8"?>
<p:sld xmlns:a="http://schemas.openxmlformats.org/drawingml/2006/main" xmlns:r="http://schemas.openxmlformats.org/officeDocument/2006/relationships" xmlns:p="http://schemas.openxmlformats.org/presentationml/2006/main" showMasterSp="1">
  <p:cSld>
    <p:spTree>
      <p:nvGrpSpPr>
        <p:cNvPr id="2057" name=""/>
        <p:cNvGrpSpPr/>
        <p:nvPr/>
      </p:nvGrpSpPr>
      <p:grpSpPr>
        <a:xfrm rot="0">
          <a:off x="0" y="0"/>
          <a:ext cx="0" cy="0"/>
          <a:chOff x="0" y="0"/>
          <a:chExt cx="0" cy="0"/>
        </a:xfrm>
      </p:grpSpPr>
      <p:sp>
        <p:nvSpPr>
          <p:cNvPr id="1049915" name=""/>
          <p:cNvSpPr/>
          <p:nvPr>
            <p:ph sz="full" idx="1"/>
          </p:nvPr>
        </p:nvSpPr>
        <p:spPr>
          <a:xfrm rot="0">
            <a:off x="457200" y="1143000"/>
            <a:ext cx="8229600" cy="51816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lang="en-US"/>
              <a:t>Interpretation: </a:t>
            </a:r>
          </a:p>
          <a:p>
            <a:pPr indent="0" lvl="0" marL="0">
              <a:buNone/>
            </a:pPr>
            <a:r>
              <a:rPr altLang="en-US" lang="en-US"/>
              <a:t>The </a:t>
            </a:r>
            <a:r>
              <a:rPr altLang="en-US" lang="en-US"/>
              <a:t>score is expressed in the form "GCS 9 = E2 V4 M3 at </a:t>
            </a:r>
            <a:r>
              <a:rPr altLang="en-US" lang="en-US"/>
              <a:t>07:35 Am"</a:t>
            </a:r>
          </a:p>
          <a:p>
            <a:pPr indent="0" lvl="0" marL="0">
              <a:buFont typeface="Wingdings" pitchFamily="2" charset="2"/>
              <a:buChar char="Ø"/>
            </a:pPr>
            <a:r>
              <a:rPr altLang="en-US" lang="en-US"/>
              <a:t>Best Score = 15, this shows that the patient is fully conscious</a:t>
            </a:r>
          </a:p>
          <a:p>
            <a:pPr indent="0" lvl="0" marL="0">
              <a:buFont typeface="Wingdings" pitchFamily="2" charset="2"/>
              <a:buChar char="Ø"/>
            </a:pPr>
            <a:r>
              <a:rPr altLang="en-US" lang="en-US"/>
              <a:t>A </a:t>
            </a:r>
            <a:r>
              <a:rPr altLang="en-US" lang="en-US"/>
              <a:t>score of 13 or higher correlates with a mild </a:t>
            </a:r>
            <a:r>
              <a:rPr altLang="en-US" lang="en-US"/>
              <a:t>head (brain) </a:t>
            </a:r>
            <a:r>
              <a:rPr altLang="en-US" lang="en-US"/>
              <a:t>injury,</a:t>
            </a:r>
          </a:p>
          <a:p>
            <a:pPr indent="0" lvl="0" marL="0">
              <a:buFont typeface="Wingdings" pitchFamily="2" charset="2"/>
              <a:buChar char="Ø"/>
            </a:pPr>
            <a:r>
              <a:rPr altLang="en-US" lang="en-US"/>
              <a:t>A score of  9 to 12 is a moderate </a:t>
            </a:r>
            <a:r>
              <a:rPr altLang="en-US" lang="en-US"/>
              <a:t>head (brain) injury </a:t>
            </a:r>
          </a:p>
          <a:p>
            <a:pPr indent="0" lvl="0" marL="0">
              <a:buFont typeface="Wingdings" pitchFamily="2" charset="2"/>
              <a:buChar char="Ø"/>
            </a:pPr>
            <a:r>
              <a:rPr altLang="en-US" lang="en-US"/>
              <a:t>A score of 8 or less a severe </a:t>
            </a:r>
            <a:r>
              <a:rPr altLang="en-US" lang="en-US"/>
              <a:t>head (brain) </a:t>
            </a:r>
            <a:r>
              <a:rPr altLang="en-US" lang="en-US"/>
              <a:t>injury. </a:t>
            </a:r>
          </a:p>
          <a:p>
            <a:pPr indent="0" lvl="0" marL="0">
              <a:buFont typeface="Wingdings" pitchFamily="2" charset="2"/>
              <a:buChar char="Ø"/>
            </a:pPr>
            <a:r>
              <a:rPr altLang="en-US" lang="en-US"/>
              <a:t>Worst </a:t>
            </a:r>
            <a:r>
              <a:rPr altLang="en-US" lang="en-US"/>
              <a:t>S</a:t>
            </a:r>
            <a:r>
              <a:rPr altLang="en-US" lang="en-US"/>
              <a:t>core = 3, this shows severe neurological impairment</a:t>
            </a:r>
          </a:p>
        </p:txBody>
      </p:sp>
    </p:spTree>
  </p:cSld>
  <p:clrMapOvr>
    <a:masterClrMapping/>
  </p:clrMapOvr>
  <p:transition spd="slow" advClick="1">
    <p:wheel spokes="1"/>
  </p:transition>
  <p:timing/>
</p:sld>
</file>

<file path=ppt/slides/slide956.xml><?xml version="1.0" encoding="utf-8"?>
<p:sld xmlns:a="http://schemas.openxmlformats.org/drawingml/2006/main" xmlns:r="http://schemas.openxmlformats.org/officeDocument/2006/relationships" xmlns:p="http://schemas.openxmlformats.org/presentationml/2006/main" showMasterSp="1">
  <p:cSld>
    <p:spTree>
      <p:nvGrpSpPr>
        <p:cNvPr id="2058" name=""/>
        <p:cNvGrpSpPr/>
        <p:nvPr/>
      </p:nvGrpSpPr>
      <p:grpSpPr>
        <a:xfrm rot="0">
          <a:off x="0" y="0"/>
          <a:ext cx="0" cy="0"/>
          <a:chOff x="0" y="0"/>
          <a:chExt cx="0" cy="0"/>
        </a:xfrm>
      </p:grpSpPr>
      <p:sp>
        <p:nvSpPr>
          <p:cNvPr id="1049916" name=""/>
          <p:cNvSpPr/>
          <p:nvPr>
            <p:ph sz="full" idx="1"/>
          </p:nvPr>
        </p:nvSpPr>
        <p:spPr>
          <a:xfrm rot="0">
            <a:off x="457200" y="1143000"/>
            <a:ext cx="8229600" cy="51816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lvl="0">
              <a:buFont typeface="Wingdings" pitchFamily="2" charset="2"/>
              <a:buChar char="Ø"/>
            </a:pPr>
            <a:r>
              <a:rPr altLang="en-US" lang="en-US"/>
              <a:t>Changes from baseline are most important</a:t>
            </a:r>
          </a:p>
          <a:p>
            <a:pPr lvl="0">
              <a:buNone/>
            </a:pPr>
            <a:endParaRPr altLang="en-US" lang="en-US"/>
          </a:p>
          <a:p>
            <a:pPr lvl="0">
              <a:buFont typeface="Wingdings" pitchFamily="2" charset="2"/>
              <a:buChar char="Ø"/>
            </a:pPr>
            <a:r>
              <a:rPr altLang="en-US" lang="en-US"/>
              <a:t>When using the GCS, coma may be defined as no eye opening on stimulation, absence of comprehensible speech, and failure to obey commands. </a:t>
            </a:r>
          </a:p>
          <a:p>
            <a:pPr lvl="0">
              <a:buNone/>
            </a:pPr>
            <a:endParaRPr altLang="en-US" lang="en-US"/>
          </a:p>
          <a:p>
            <a:pPr lvl="0">
              <a:buNone/>
            </a:pPr>
            <a:r>
              <a:rPr altLang="en-US" b="1" lang="en-US"/>
              <a:t>Note: </a:t>
            </a:r>
            <a:r>
              <a:rPr altLang="en-US" lang="en-US"/>
              <a:t>The GCS is designed to provide a rapid assessment of level of consciousness (LOC) and does not provide a means to monitor or localize neurologic dysfunction.</a:t>
            </a:r>
          </a:p>
          <a:p>
            <a:pPr lvl="0">
              <a:buNone/>
            </a:pPr>
            <a:endParaRPr altLang="en-US" lang="en-US"/>
          </a:p>
        </p:txBody>
      </p:sp>
    </p:spTree>
  </p:cSld>
  <p:clrMapOvr>
    <a:masterClrMapping/>
  </p:clrMapOvr>
  <p:transition spd="slow" advClick="1">
    <p:wheel spokes="1"/>
  </p:transition>
  <p:timing/>
</p:sld>
</file>

<file path=ppt/slides/slide957.xml><?xml version="1.0" encoding="utf-8"?>
<p:sld xmlns:a="http://schemas.openxmlformats.org/drawingml/2006/main" xmlns:r="http://schemas.openxmlformats.org/officeDocument/2006/relationships" xmlns:p="http://schemas.openxmlformats.org/presentationml/2006/main" showMasterSp="1">
  <p:cSld>
    <p:spTree>
      <p:nvGrpSpPr>
        <p:cNvPr id="2059" name=""/>
        <p:cNvGrpSpPr/>
        <p:nvPr/>
      </p:nvGrpSpPr>
      <p:grpSpPr>
        <a:xfrm rot="0">
          <a:off x="0" y="0"/>
          <a:ext cx="0" cy="0"/>
          <a:chOff x="0" y="0"/>
          <a:chExt cx="0" cy="0"/>
        </a:xfrm>
      </p:grpSpPr>
      <p:sp>
        <p:nvSpPr>
          <p:cNvPr id="1049917" name=""/>
          <p:cNvSpPr/>
          <p:nvPr>
            <p:ph type="title" sz="full" idx="0"/>
          </p:nvPr>
        </p:nvSpPr>
        <p:spPr>
          <a:xfrm rot="0">
            <a:off x="457200" y="457200"/>
            <a:ext cx="8229600" cy="914400"/>
          </a:xfrm>
          <a:prstGeom prst="rect"/>
          <a:noFill/>
          <a:ln>
            <a:noFill/>
          </a:ln>
        </p:spPr>
        <p:txBody>
          <a:bodyPr anchor="b" bIns="0" lIns="0" rIns="0" tIns="45720" vert="horz"/>
          <a:lstStyle>
            <a:lvl1pPr algn="l" fontAlgn="base" indent="0" latinLnBrk="1" marL="0" rtl="0">
              <a:lnSpc>
                <a:spcPct val="100000"/>
              </a:lnSpc>
              <a:spcBef>
                <a:spcPct val="0"/>
              </a:spcBef>
              <a:spcAft>
                <a:spcPct val="0"/>
              </a:spcAft>
              <a:buFontTx/>
              <a:buNone/>
              <a:defRPr baseline="0" b="0" sz="5000" i="0" u="none">
                <a:solidFill>
                  <a:schemeClr val="lt2"/>
                </a:solidFill>
                <a:latin typeface="Calibri" pitchFamily="34" charset="0"/>
                <a:sym typeface="Calibri" pitchFamily="34" charset="0"/>
              </a:defRPr>
            </a:lvl1pPr>
          </a:lstStyle>
          <a:p>
            <a:pPr lvl="0"/>
            <a:r>
              <a:rPr altLang="en-US" b="1" sz="4400" lang="en-US"/>
              <a:t>Care of the Unconscious Patients</a:t>
            </a:r>
          </a:p>
        </p:txBody>
      </p:sp>
      <p:sp>
        <p:nvSpPr>
          <p:cNvPr id="1049918" name=""/>
          <p:cNvSpPr/>
          <p:nvPr>
            <p:ph sz="full" idx="1"/>
          </p:nvPr>
        </p:nvSpPr>
        <p:spPr>
          <a:xfrm rot="0">
            <a:off x="457200" y="1600200"/>
            <a:ext cx="8229600" cy="47244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lang="en-US"/>
              <a:t>The management pathway is divided as follows:</a:t>
            </a:r>
          </a:p>
          <a:p>
            <a:pPr indent="0" lvl="0" marL="0">
              <a:buNone/>
            </a:pPr>
            <a:r>
              <a:rPr altLang="en-US" b="1" lang="en-US"/>
              <a:t>1. Basic Ventilatory Support/Airway </a:t>
            </a:r>
            <a:r>
              <a:rPr altLang="en-US" b="1" lang="en-US"/>
              <a:t>C</a:t>
            </a:r>
            <a:r>
              <a:rPr altLang="en-US" b="1" lang="en-US"/>
              <a:t>are </a:t>
            </a:r>
            <a:r>
              <a:rPr altLang="en-US" lang="en-US"/>
              <a:t>– </a:t>
            </a:r>
          </a:p>
          <a:p>
            <a:pPr indent="0" lvl="0" marL="0">
              <a:buFont typeface="Wingdings" pitchFamily="2" charset="2"/>
              <a:buChar char="Ø"/>
            </a:pPr>
            <a:r>
              <a:rPr altLang="en-US" lang="en-US"/>
              <a:t>This is airway control through positioning. </a:t>
            </a:r>
          </a:p>
          <a:p>
            <a:pPr indent="0" lvl="0" marL="0">
              <a:buNone/>
            </a:pPr>
            <a:endParaRPr altLang="en-US" lang="en-US"/>
          </a:p>
          <a:p>
            <a:pPr indent="0" lvl="0" marL="0">
              <a:buFont typeface="Wingdings" pitchFamily="2" charset="2"/>
              <a:buChar char="Ø"/>
            </a:pPr>
            <a:r>
              <a:rPr altLang="en-US" lang="en-US"/>
              <a:t>The recovery position is best as it encourages drainage of secretions from the oral cavity. </a:t>
            </a:r>
          </a:p>
          <a:p>
            <a:pPr indent="0" lvl="0" marL="0">
              <a:buNone/>
            </a:pPr>
            <a:endParaRPr altLang="en-US" lang="en-US"/>
          </a:p>
          <a:p>
            <a:pPr indent="0" lvl="0" marL="0">
              <a:buFont typeface="Wingdings" pitchFamily="2" charset="2"/>
              <a:buChar char="Ø"/>
            </a:pPr>
            <a:r>
              <a:rPr altLang="en-US" lang="en-US"/>
              <a:t>Suction of the airways to remove secretion and administration of oxygen, intubation of the trachea and artificial ventilation may be required.</a:t>
            </a:r>
          </a:p>
          <a:p>
            <a:pPr indent="0" lvl="0" marL="0">
              <a:buFont typeface="Wingdings" pitchFamily="2" charset="2"/>
              <a:buChar char="Ø"/>
            </a:pPr>
            <a:endParaRPr altLang="en-US" lang="en-US"/>
          </a:p>
        </p:txBody>
      </p:sp>
    </p:spTree>
  </p:cSld>
  <p:clrMapOvr>
    <a:masterClrMapping/>
  </p:clrMapOvr>
  <p:transition spd="slow" advClick="1">
    <p:wheel spokes="1"/>
  </p:transition>
  <p:timing/>
</p:sld>
</file>

<file path=ppt/slides/slide958.xml><?xml version="1.0" encoding="utf-8"?>
<p:sld xmlns:a="http://schemas.openxmlformats.org/drawingml/2006/main" xmlns:r="http://schemas.openxmlformats.org/officeDocument/2006/relationships" xmlns:p="http://schemas.openxmlformats.org/presentationml/2006/main" showMasterSp="1">
  <p:cSld>
    <p:spTree>
      <p:nvGrpSpPr>
        <p:cNvPr id="2060" name=""/>
        <p:cNvGrpSpPr/>
        <p:nvPr/>
      </p:nvGrpSpPr>
      <p:grpSpPr>
        <a:xfrm rot="0">
          <a:off x="0" y="0"/>
          <a:ext cx="0" cy="0"/>
          <a:chOff x="0" y="0"/>
          <a:chExt cx="0" cy="0"/>
        </a:xfrm>
      </p:grpSpPr>
      <p:sp>
        <p:nvSpPr>
          <p:cNvPr id="1049919" name=""/>
          <p:cNvSpPr/>
          <p:nvPr>
            <p:ph sz="full" idx="1"/>
          </p:nvPr>
        </p:nvSpPr>
        <p:spPr>
          <a:xfrm rot="0">
            <a:off x="457200" y="1600200"/>
            <a:ext cx="8229600" cy="47244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lang="en-US"/>
              <a:t>2. Monitoring of Respiration </a:t>
            </a:r>
          </a:p>
          <a:p>
            <a:pPr indent="0" lvl="0" marL="0">
              <a:buFont typeface="Wingdings" pitchFamily="2" charset="2"/>
              <a:buChar char="Ø"/>
            </a:pPr>
            <a:r>
              <a:rPr altLang="en-US" lang="en-US"/>
              <a:t>This is meant to enable early detection of any changes that may indicate complication, for example, increase in respiration rate, abnormal respiration sounds, etc.</a:t>
            </a:r>
          </a:p>
          <a:p>
            <a:pPr indent="0" lvl="0" marL="0"/>
            <a:endParaRPr altLang="en-US" lang="en-US"/>
          </a:p>
        </p:txBody>
      </p:sp>
    </p:spTree>
  </p:cSld>
  <p:clrMapOvr>
    <a:masterClrMapping/>
  </p:clrMapOvr>
  <p:transition spd="slow" advClick="1">
    <p:wheel spokes="1"/>
  </p:transition>
  <p:timing/>
</p:sld>
</file>

<file path=ppt/slides/slide959.xml><?xml version="1.0" encoding="utf-8"?>
<p:sld xmlns:a="http://schemas.openxmlformats.org/drawingml/2006/main" xmlns:r="http://schemas.openxmlformats.org/officeDocument/2006/relationships" xmlns:p="http://schemas.openxmlformats.org/presentationml/2006/main" showMasterSp="1">
  <p:cSld>
    <p:spTree>
      <p:nvGrpSpPr>
        <p:cNvPr id="2061" name=""/>
        <p:cNvGrpSpPr/>
        <p:nvPr/>
      </p:nvGrpSpPr>
      <p:grpSpPr>
        <a:xfrm rot="0">
          <a:off x="0" y="0"/>
          <a:ext cx="0" cy="0"/>
          <a:chOff x="0" y="0"/>
          <a:chExt cx="0" cy="0"/>
        </a:xfrm>
      </p:grpSpPr>
      <p:sp>
        <p:nvSpPr>
          <p:cNvPr id="1049920" name=""/>
          <p:cNvSpPr/>
          <p:nvPr>
            <p:ph sz="full" idx="1"/>
          </p:nvPr>
        </p:nvSpPr>
        <p:spPr>
          <a:xfrm rot="0">
            <a:off x="457200" y="990600"/>
            <a:ext cx="8229600" cy="53340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lang="en-US"/>
              <a:t>3. Ensuring Adequate Circulation </a:t>
            </a:r>
          </a:p>
          <a:p>
            <a:pPr indent="0" lvl="0" marL="0">
              <a:buFont typeface="Wingdings" pitchFamily="2" charset="2"/>
              <a:buChar char="Ø"/>
            </a:pPr>
            <a:r>
              <a:rPr altLang="en-US" lang="en-US"/>
              <a:t>This is achieved through maintaining adequate blood volume by administering enough fluids through the intravenous route to supplement the nasal gastric tube feeding. </a:t>
            </a:r>
          </a:p>
          <a:p>
            <a:pPr indent="0" lvl="0" marL="0">
              <a:buFont typeface="Wingdings" pitchFamily="2" charset="2"/>
              <a:buChar char="Ø"/>
            </a:pPr>
            <a:r>
              <a:rPr altLang="en-US" lang="en-US"/>
              <a:t>A meticulous input/output chart must be maintained. </a:t>
            </a:r>
          </a:p>
          <a:p>
            <a:pPr indent="0" lvl="0" marL="0">
              <a:buFont typeface="Wingdings" pitchFamily="2" charset="2"/>
              <a:buChar char="Ø"/>
            </a:pPr>
            <a:r>
              <a:rPr altLang="en-US" lang="en-US"/>
              <a:t>The use of physiotherapy to exercise the joints and muscles also helps to improve circulation. </a:t>
            </a:r>
          </a:p>
          <a:p>
            <a:pPr indent="0" lvl="0" marL="0">
              <a:buFont typeface="Wingdings" pitchFamily="2" charset="2"/>
              <a:buChar char="Ø"/>
            </a:pPr>
            <a:r>
              <a:rPr altLang="en-US" lang="en-US"/>
              <a:t>Monitoring of circulation functions by taking and recording blood pressure and pulse rates, ECG, and oxygen saturation are important.</a:t>
            </a:r>
          </a:p>
        </p:txBody>
      </p:sp>
    </p:spTree>
  </p:cSld>
  <p:clrMapOvr>
    <a:masterClrMapping/>
  </p:clrMapOvr>
  <p:transition spd="slow" advClick="1">
    <p:wheel spokes="1"/>
  </p:transition>
  <p:timing/>
</p:sld>
</file>

<file path=ppt/slides/slide96.xml><?xml version="1.0" encoding="utf-8"?>
<p:sld xmlns:a="http://schemas.openxmlformats.org/drawingml/2006/main" xmlns:r="http://schemas.openxmlformats.org/officeDocument/2006/relationships" xmlns:p="http://schemas.openxmlformats.org/presentationml/2006/main" showMasterSp="1">
  <p:cSld>
    <p:spTree>
      <p:nvGrpSpPr>
        <p:cNvPr id="1178" name=""/>
        <p:cNvGrpSpPr/>
        <p:nvPr/>
      </p:nvGrpSpPr>
      <p:grpSpPr>
        <a:xfrm rot="0">
          <a:off x="0" y="0"/>
          <a:ext cx="0" cy="0"/>
          <a:chOff x="0" y="0"/>
          <a:chExt cx="0" cy="0"/>
        </a:xfrm>
      </p:grpSpPr>
      <p:sp>
        <p:nvSpPr>
          <p:cNvPr id="1048715" name=""/>
          <p:cNvSpPr/>
          <p:nvPr>
            <p:ph type="title" sz="full" idx="0"/>
          </p:nvPr>
        </p:nvSpPr>
        <p:spPr>
          <a:xfrm rot="0">
            <a:off x="457200" y="304800"/>
            <a:ext cx="8229600" cy="1143000"/>
          </a:xfrm>
          <a:prstGeom prst="rect"/>
          <a:noFill/>
          <a:ln>
            <a:noFill/>
          </a:ln>
        </p:spPr>
        <p:txBody>
          <a:bodyPr anchor="b" bIns="0" lIns="0" rIns="0" tIns="45720" vert="horz"/>
          <a:lstStyle>
            <a:lvl1pPr algn="l" fontAlgn="base" indent="0" latinLnBrk="1" marL="0" rtl="0">
              <a:lnSpc>
                <a:spcPct val="100000"/>
              </a:lnSpc>
              <a:spcBef>
                <a:spcPct val="0"/>
              </a:spcBef>
              <a:spcAft>
                <a:spcPct val="0"/>
              </a:spcAft>
              <a:buFontTx/>
              <a:buNone/>
              <a:defRPr baseline="0" b="0" sz="5000" i="0" u="none">
                <a:solidFill>
                  <a:schemeClr val="lt2"/>
                </a:solidFill>
                <a:latin typeface="Calibri" pitchFamily="34" charset="0"/>
                <a:sym typeface="Calibri" pitchFamily="34" charset="0"/>
              </a:defRPr>
            </a:lvl1pPr>
          </a:lstStyle>
          <a:p>
            <a:pPr eaLnBrk="1" hangingPunct="1" latinLnBrk="1" lvl="0"/>
            <a:r>
              <a:rPr altLang="en-US" b="1" lang="en-US"/>
              <a:t>LEGAL ASPECTS OF NURSING</a:t>
            </a:r>
          </a:p>
        </p:txBody>
      </p:sp>
      <p:sp>
        <p:nvSpPr>
          <p:cNvPr id="1048716" name=""/>
          <p:cNvSpPr/>
          <p:nvPr>
            <p:ph sz="full" idx="1"/>
          </p:nvPr>
        </p:nvSpPr>
        <p:spPr>
          <a:xfrm rot="0">
            <a:off x="457200" y="1828800"/>
            <a:ext cx="8229600" cy="4297362"/>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eaLnBrk="1" hangingPunct="1" latinLnBrk="1" lvl="0">
              <a:buClr>
                <a:srgbClr val="DE6C36"/>
              </a:buClr>
              <a:buFont typeface="Wingdings" pitchFamily="2" charset="2"/>
              <a:buChar char="Ø"/>
            </a:pPr>
            <a:r>
              <a:rPr altLang="en-US" lang="en-US"/>
              <a:t>As a nurse one is liable to the national laws as well as professional ethics related to nursing practice</a:t>
            </a:r>
          </a:p>
          <a:p>
            <a:pPr eaLnBrk="1" hangingPunct="1" latinLnBrk="1" lvl="0">
              <a:buClr>
                <a:srgbClr val="DE6C36"/>
              </a:buClr>
              <a:buFont typeface="Arial" pitchFamily="0" charset="0"/>
              <a:buNone/>
            </a:pPr>
            <a:r>
              <a:rPr altLang="en-US" lang="en-US"/>
              <a:t>The following are put into consideration:</a:t>
            </a:r>
          </a:p>
          <a:p>
            <a:pPr eaLnBrk="1" hangingPunct="1" latinLnBrk="1" lvl="0">
              <a:buClr>
                <a:srgbClr val="DE6C36"/>
              </a:buClr>
              <a:buFont typeface="Wingdings" pitchFamily="2" charset="2"/>
              <a:buChar char="Ø"/>
            </a:pPr>
            <a:r>
              <a:rPr altLang="en-US" b="1" lang="en-US"/>
              <a:t>Documentation:</a:t>
            </a:r>
            <a:r>
              <a:rPr altLang="en-US" lang="en-US"/>
              <a:t> This is very important in health care. There is need to document everything, concisely, legibly, and accurately. Incase of a court order, documentation is of great help. </a:t>
            </a:r>
          </a:p>
        </p:txBody>
      </p:sp>
    </p:spTree>
  </p:cSld>
  <p:clrMapOvr>
    <a:masterClrMapping/>
  </p:clrMapOvr>
  <p:transition spd="slow" advClick="1">
    <p:wheel spokes="1"/>
  </p:transition>
  <p:timing/>
</p:sld>
</file>

<file path=ppt/slides/slide960.xml><?xml version="1.0" encoding="utf-8"?>
<p:sld xmlns:a="http://schemas.openxmlformats.org/drawingml/2006/main" xmlns:r="http://schemas.openxmlformats.org/officeDocument/2006/relationships" xmlns:p="http://schemas.openxmlformats.org/presentationml/2006/main" showMasterSp="1">
  <p:cSld>
    <p:spTree>
      <p:nvGrpSpPr>
        <p:cNvPr id="2062" name=""/>
        <p:cNvGrpSpPr/>
        <p:nvPr/>
      </p:nvGrpSpPr>
      <p:grpSpPr>
        <a:xfrm rot="0">
          <a:off x="0" y="0"/>
          <a:ext cx="0" cy="0"/>
          <a:chOff x="0" y="0"/>
          <a:chExt cx="0" cy="0"/>
        </a:xfrm>
      </p:grpSpPr>
      <p:sp>
        <p:nvSpPr>
          <p:cNvPr id="1049921" name=""/>
          <p:cNvSpPr/>
          <p:nvPr>
            <p:ph sz="full" idx="1"/>
          </p:nvPr>
        </p:nvSpPr>
        <p:spPr>
          <a:xfrm rot="0">
            <a:off x="457200" y="914400"/>
            <a:ext cx="8229600" cy="54102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lang="en-US"/>
              <a:t>4. Nutritional Management</a:t>
            </a:r>
          </a:p>
          <a:p>
            <a:pPr indent="0" lvl="0" marL="0">
              <a:buFont typeface="Wingdings" pitchFamily="2" charset="2"/>
              <a:buChar char="Ø"/>
            </a:pPr>
            <a:r>
              <a:rPr altLang="en-US" lang="en-US"/>
              <a:t>Can be achieved through insertion of a nasal gastric tube and using it for feeding. </a:t>
            </a:r>
          </a:p>
          <a:p>
            <a:pPr indent="0" lvl="0" marL="0">
              <a:buNone/>
            </a:pPr>
            <a:endParaRPr altLang="en-US" lang="en-US"/>
          </a:p>
          <a:p>
            <a:pPr indent="0" lvl="0" marL="0">
              <a:buFont typeface="Wingdings" pitchFamily="2" charset="2"/>
              <a:buChar char="Ø"/>
            </a:pPr>
            <a:r>
              <a:rPr altLang="en-US" lang="en-US"/>
              <a:t>The intravenous route is also used to give parenteral feeds if the patient is not digesting, and to maintain fluid and electrolyte balances. </a:t>
            </a:r>
          </a:p>
          <a:p>
            <a:pPr indent="0" lvl="0" marL="0">
              <a:buNone/>
            </a:pPr>
            <a:endParaRPr altLang="en-US" lang="en-US"/>
          </a:p>
          <a:p>
            <a:pPr indent="0" lvl="0" marL="0">
              <a:buFont typeface="Wingdings" pitchFamily="2" charset="2"/>
              <a:buChar char="Ø"/>
            </a:pPr>
            <a:r>
              <a:rPr altLang="en-US" lang="en-US"/>
              <a:t>Intravenous fluids are selected and administered to meet the electrolyte need in the body.</a:t>
            </a:r>
          </a:p>
        </p:txBody>
      </p:sp>
    </p:spTree>
  </p:cSld>
  <p:clrMapOvr>
    <a:masterClrMapping/>
  </p:clrMapOvr>
  <p:transition spd="slow" advClick="1">
    <p:wheel spokes="1"/>
  </p:transition>
  <p:timing/>
</p:sld>
</file>

<file path=ppt/slides/slide961.xml><?xml version="1.0" encoding="utf-8"?>
<p:sld xmlns:a="http://schemas.openxmlformats.org/drawingml/2006/main" xmlns:r="http://schemas.openxmlformats.org/officeDocument/2006/relationships" xmlns:p="http://schemas.openxmlformats.org/presentationml/2006/main" showMasterSp="1">
  <p:cSld>
    <p:spTree>
      <p:nvGrpSpPr>
        <p:cNvPr id="2063" name=""/>
        <p:cNvGrpSpPr/>
        <p:nvPr/>
      </p:nvGrpSpPr>
      <p:grpSpPr>
        <a:xfrm rot="0">
          <a:off x="0" y="0"/>
          <a:ext cx="0" cy="0"/>
          <a:chOff x="0" y="0"/>
          <a:chExt cx="0" cy="0"/>
        </a:xfrm>
      </p:grpSpPr>
      <p:sp>
        <p:nvSpPr>
          <p:cNvPr id="1049922" name=""/>
          <p:cNvSpPr/>
          <p:nvPr>
            <p:ph sz="full" idx="1"/>
          </p:nvPr>
        </p:nvSpPr>
        <p:spPr>
          <a:xfrm rot="0">
            <a:off x="457200" y="1524000"/>
            <a:ext cx="8229600" cy="48006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lang="en-US"/>
              <a:t>5. Skin Integrity</a:t>
            </a:r>
          </a:p>
          <a:p>
            <a:pPr indent="0" lvl="0" marL="0">
              <a:buNone/>
            </a:pPr>
            <a:r>
              <a:rPr altLang="en-US" lang="en-US"/>
              <a:t>This is maintained through proper skin hygiene, which includes </a:t>
            </a:r>
          </a:p>
          <a:p>
            <a:pPr indent="0" lvl="0" marL="0">
              <a:buFont typeface="Wingdings" pitchFamily="2" charset="2"/>
              <a:buChar char="Ø"/>
            </a:pPr>
            <a:r>
              <a:rPr altLang="en-US" lang="en-US"/>
              <a:t>D</a:t>
            </a:r>
            <a:r>
              <a:rPr altLang="en-US" lang="en-US"/>
              <a:t>aily bathing, </a:t>
            </a:r>
          </a:p>
          <a:p>
            <a:pPr indent="0" lvl="0" marL="0">
              <a:buFont typeface="Wingdings" pitchFamily="2" charset="2"/>
              <a:buChar char="Ø"/>
            </a:pPr>
            <a:r>
              <a:rPr altLang="en-US" lang="en-US"/>
              <a:t>Two (2)-hourly turning of the patient and </a:t>
            </a:r>
          </a:p>
          <a:p>
            <a:pPr indent="0" lvl="0" marL="0">
              <a:buFont typeface="Wingdings" pitchFamily="2" charset="2"/>
              <a:buChar char="Ø"/>
            </a:pPr>
            <a:r>
              <a:rPr altLang="en-US" lang="en-US"/>
              <a:t>K</a:t>
            </a:r>
            <a:r>
              <a:rPr altLang="en-US" lang="en-US"/>
              <a:t>eeping the patient's bed linen clean and dry.</a:t>
            </a:r>
          </a:p>
          <a:p>
            <a:pPr indent="0" lvl="0" marL="0">
              <a:buFont typeface="Wingdings" pitchFamily="2" charset="2"/>
              <a:buChar char="Ø"/>
            </a:pPr>
            <a:endParaRPr altLang="en-US" lang="en-US"/>
          </a:p>
        </p:txBody>
      </p:sp>
    </p:spTree>
  </p:cSld>
  <p:clrMapOvr>
    <a:masterClrMapping/>
  </p:clrMapOvr>
  <p:transition spd="slow" advClick="1">
    <p:wheel spokes="1"/>
  </p:transition>
  <p:timing/>
</p:sld>
</file>

<file path=ppt/slides/slide962.xml><?xml version="1.0" encoding="utf-8"?>
<p:sld xmlns:a="http://schemas.openxmlformats.org/drawingml/2006/main" xmlns:r="http://schemas.openxmlformats.org/officeDocument/2006/relationships" xmlns:p="http://schemas.openxmlformats.org/presentationml/2006/main" showMasterSp="1">
  <p:cSld>
    <p:spTree>
      <p:nvGrpSpPr>
        <p:cNvPr id="2064" name=""/>
        <p:cNvGrpSpPr/>
        <p:nvPr/>
      </p:nvGrpSpPr>
      <p:grpSpPr>
        <a:xfrm rot="0">
          <a:off x="0" y="0"/>
          <a:ext cx="0" cy="0"/>
          <a:chOff x="0" y="0"/>
          <a:chExt cx="0" cy="0"/>
        </a:xfrm>
      </p:grpSpPr>
      <p:sp>
        <p:nvSpPr>
          <p:cNvPr id="1049923" name=""/>
          <p:cNvSpPr/>
          <p:nvPr>
            <p:ph sz="full" idx="1"/>
          </p:nvPr>
        </p:nvSpPr>
        <p:spPr>
          <a:xfrm rot="0">
            <a:off x="457200" y="1066800"/>
            <a:ext cx="8229600" cy="52578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lang="en-US"/>
              <a:t>6. Elimination</a:t>
            </a:r>
          </a:p>
          <a:p>
            <a:pPr indent="0" lvl="0" marL="0">
              <a:buFont typeface="Wingdings" pitchFamily="2" charset="2"/>
              <a:buChar char="Ø"/>
            </a:pPr>
            <a:r>
              <a:rPr altLang="en-US" lang="en-US"/>
              <a:t>Adequate fluid intake ensures that kidney function is maintained. </a:t>
            </a:r>
          </a:p>
          <a:p>
            <a:pPr indent="0" lvl="0" marL="0">
              <a:buNone/>
            </a:pPr>
            <a:endParaRPr altLang="en-US" lang="en-US"/>
          </a:p>
          <a:p>
            <a:pPr indent="0" lvl="0" marL="0">
              <a:buFont typeface="Wingdings" pitchFamily="2" charset="2"/>
              <a:buChar char="Ø"/>
            </a:pPr>
            <a:r>
              <a:rPr altLang="en-US" lang="en-US"/>
              <a:t>Some patients may require catheterization to keep them dry and for proper monitoring of urine production. </a:t>
            </a:r>
          </a:p>
          <a:p>
            <a:pPr indent="0" lvl="0" marL="0">
              <a:buNone/>
            </a:pPr>
            <a:endParaRPr altLang="en-US" lang="en-US"/>
          </a:p>
          <a:p>
            <a:pPr indent="0" lvl="0" marL="0">
              <a:buFont typeface="Wingdings" pitchFamily="2" charset="2"/>
              <a:buChar char="Ø"/>
            </a:pPr>
            <a:r>
              <a:rPr altLang="en-US" lang="en-US"/>
              <a:t>Adequate fluids and feeding help to maintain bowel motion.</a:t>
            </a:r>
          </a:p>
          <a:p>
            <a:pPr indent="0" lvl="0" marL="0"/>
            <a:endParaRPr altLang="en-US" lang="en-US"/>
          </a:p>
        </p:txBody>
      </p:sp>
    </p:spTree>
  </p:cSld>
  <p:clrMapOvr>
    <a:masterClrMapping/>
  </p:clrMapOvr>
  <p:transition spd="slow" advClick="1">
    <p:wheel spokes="1"/>
  </p:transition>
  <p:timing/>
</p:sld>
</file>

<file path=ppt/slides/slide963.xml><?xml version="1.0" encoding="utf-8"?>
<p:sld xmlns:a="http://schemas.openxmlformats.org/drawingml/2006/main" xmlns:r="http://schemas.openxmlformats.org/officeDocument/2006/relationships" xmlns:p="http://schemas.openxmlformats.org/presentationml/2006/main" showMasterSp="1">
  <p:cSld>
    <p:spTree>
      <p:nvGrpSpPr>
        <p:cNvPr id="2065" name=""/>
        <p:cNvGrpSpPr/>
        <p:nvPr/>
      </p:nvGrpSpPr>
      <p:grpSpPr>
        <a:xfrm rot="0">
          <a:off x="0" y="0"/>
          <a:ext cx="0" cy="0"/>
          <a:chOff x="0" y="0"/>
          <a:chExt cx="0" cy="0"/>
        </a:xfrm>
      </p:grpSpPr>
      <p:sp>
        <p:nvSpPr>
          <p:cNvPr id="1049924" name=""/>
          <p:cNvSpPr/>
          <p:nvPr>
            <p:ph sz="full" idx="1"/>
          </p:nvPr>
        </p:nvSpPr>
        <p:spPr>
          <a:xfrm rot="0">
            <a:off x="457200" y="990600"/>
            <a:ext cx="8229600" cy="53340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lang="en-US"/>
              <a:t>7. Psychosocial Needs </a:t>
            </a:r>
          </a:p>
          <a:p>
            <a:pPr indent="0" lvl="0" marL="0">
              <a:buFont typeface="Wingdings" pitchFamily="2" charset="2"/>
              <a:buChar char="Ø"/>
            </a:pPr>
            <a:r>
              <a:rPr altLang="en-US" lang="en-US"/>
              <a:t>This includes addressing the patient by their name at all times, while providing care. </a:t>
            </a:r>
          </a:p>
          <a:p>
            <a:pPr indent="0" lvl="0" marL="0">
              <a:buNone/>
            </a:pPr>
            <a:endParaRPr altLang="en-US" lang="en-US"/>
          </a:p>
          <a:p>
            <a:pPr indent="0" lvl="0" marL="0">
              <a:buFont typeface="Wingdings" pitchFamily="2" charset="2"/>
              <a:buChar char="Ø"/>
            </a:pPr>
            <a:r>
              <a:rPr altLang="en-US" lang="en-US"/>
              <a:t>It is important to assume that the patient can hear and, therefore, you should inform the patient of any intended action that you intend to perform on them. </a:t>
            </a:r>
          </a:p>
          <a:p>
            <a:pPr indent="0" lvl="0" marL="0">
              <a:buNone/>
            </a:pPr>
            <a:endParaRPr altLang="en-US" lang="en-US"/>
          </a:p>
          <a:p>
            <a:pPr indent="0" lvl="0" marL="0">
              <a:buFont typeface="Wingdings" pitchFamily="2" charset="2"/>
              <a:buChar char="Ø"/>
            </a:pPr>
            <a:r>
              <a:rPr altLang="en-US" lang="en-US"/>
              <a:t>Relatives should be informed of patient's progress and encouraged to provide the social support necessary to reassure the patient that they are not abandoned.</a:t>
            </a:r>
          </a:p>
          <a:p>
            <a:pPr indent="0" lvl="0" marL="0"/>
            <a:endParaRPr altLang="en-US" lang="en-US"/>
          </a:p>
        </p:txBody>
      </p:sp>
    </p:spTree>
  </p:cSld>
  <p:clrMapOvr>
    <a:masterClrMapping/>
  </p:clrMapOvr>
  <p:transition spd="slow" advClick="1">
    <p:wheel spokes="1"/>
  </p:transition>
  <p:timing/>
</p:sld>
</file>

<file path=ppt/slides/slide964.xml><?xml version="1.0" encoding="utf-8"?>
<p:sld xmlns:a="http://schemas.openxmlformats.org/drawingml/2006/main" xmlns:r="http://schemas.openxmlformats.org/officeDocument/2006/relationships" xmlns:p="http://schemas.openxmlformats.org/presentationml/2006/main" showMasterSp="1">
  <p:cSld>
    <p:spTree>
      <p:nvGrpSpPr>
        <p:cNvPr id="2066" name=""/>
        <p:cNvGrpSpPr/>
        <p:nvPr/>
      </p:nvGrpSpPr>
      <p:grpSpPr>
        <a:xfrm rot="0">
          <a:off x="0" y="0"/>
          <a:ext cx="0" cy="0"/>
          <a:chOff x="0" y="0"/>
          <a:chExt cx="0" cy="0"/>
        </a:xfrm>
      </p:grpSpPr>
      <p:sp>
        <p:nvSpPr>
          <p:cNvPr id="1049925" name=""/>
          <p:cNvSpPr/>
          <p:nvPr>
            <p:ph sz="full" idx="1"/>
          </p:nvPr>
        </p:nvSpPr>
        <p:spPr>
          <a:xfrm rot="0">
            <a:off x="457200" y="1447800"/>
            <a:ext cx="8229600" cy="48768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lang="en-US"/>
              <a:t>8. General Monitoring of the Vital </a:t>
            </a:r>
            <a:r>
              <a:rPr altLang="en-US" b="1" lang="en-US"/>
              <a:t>S</a:t>
            </a:r>
            <a:r>
              <a:rPr altLang="en-US" b="1" lang="en-US"/>
              <a:t>igns  </a:t>
            </a:r>
          </a:p>
          <a:p>
            <a:pPr indent="0" lvl="0" marL="0">
              <a:buFont typeface="Wingdings" pitchFamily="2" charset="2"/>
              <a:buChar char="Ø"/>
            </a:pPr>
            <a:r>
              <a:rPr altLang="en-US" lang="en-US"/>
              <a:t>This must be done to evaluate the patient's progress and identify early any impending complication</a:t>
            </a:r>
          </a:p>
          <a:p>
            <a:pPr indent="0" lvl="0" marL="0"/>
            <a:endParaRPr altLang="en-US" lang="en-US"/>
          </a:p>
        </p:txBody>
      </p:sp>
    </p:spTree>
  </p:cSld>
  <p:clrMapOvr>
    <a:masterClrMapping/>
  </p:clrMapOvr>
  <p:transition spd="slow" advClick="1">
    <p:wheel spokes="1"/>
  </p:transition>
  <p:timing/>
</p:sld>
</file>

<file path=ppt/slides/slide965.xml><?xml version="1.0" encoding="utf-8"?>
<p:sld xmlns:a="http://schemas.openxmlformats.org/drawingml/2006/main" xmlns:r="http://schemas.openxmlformats.org/officeDocument/2006/relationships" xmlns:p="http://schemas.openxmlformats.org/presentationml/2006/main" showMasterSp="1">
  <p:cSld>
    <p:spTree>
      <p:nvGrpSpPr>
        <p:cNvPr id="2067" name=""/>
        <p:cNvGrpSpPr/>
        <p:nvPr/>
      </p:nvGrpSpPr>
      <p:grpSpPr>
        <a:xfrm rot="0">
          <a:off x="0" y="0"/>
          <a:ext cx="0" cy="0"/>
          <a:chOff x="0" y="0"/>
          <a:chExt cx="0" cy="0"/>
        </a:xfrm>
      </p:grpSpPr>
      <p:pic>
        <p:nvPicPr>
          <p:cNvPr id="2097240" name=""/>
          <p:cNvPicPr>
            <a:picLocks/>
          </p:cNvPicPr>
          <p:nvPr>
            <p:ph type="title" sz="full" idx="0"/>
          </p:nvPr>
        </p:nvPicPr>
        <p:blipFill>
          <a:blip xmlns:r="http://schemas.openxmlformats.org/officeDocument/2006/relationships" r:embed="rId1"/>
          <a:srcRect l="0" t="0" r="0" b="0"/>
          <a:stretch>
            <a:fillRect/>
          </a:stretch>
        </p:blipFill>
        <p:spPr>
          <a:xfrm rot="0">
            <a:off x="55562" y="1901825"/>
            <a:ext cx="8515350" cy="2127250"/>
          </a:xfrm>
          <a:prstGeom prst="rect"/>
          <a:noFill/>
          <a:ln>
            <a:noFill/>
          </a:ln>
        </p:spPr>
      </p:pic>
    </p:spTree>
  </p:cSld>
  <p:clrMapOvr>
    <a:masterClrMapping/>
  </p:clrMapOvr>
  <p:transition spd="slow" advClick="1">
    <p:wheel spokes="1"/>
  </p:transition>
  <p:timing/>
</p:sld>
</file>

<file path=ppt/slides/slide966.xml><?xml version="1.0" encoding="utf-8"?>
<p:sld xmlns:a="http://schemas.openxmlformats.org/drawingml/2006/main" xmlns:r="http://schemas.openxmlformats.org/officeDocument/2006/relationships" xmlns:p="http://schemas.openxmlformats.org/presentationml/2006/main" showMasterSp="1">
  <p:cSld>
    <p:spTree>
      <p:nvGrpSpPr>
        <p:cNvPr id="2068" name=""/>
        <p:cNvGrpSpPr/>
        <p:nvPr/>
      </p:nvGrpSpPr>
      <p:grpSpPr>
        <a:xfrm rot="0">
          <a:off x="0" y="0"/>
          <a:ext cx="0" cy="0"/>
          <a:chOff x="0" y="0"/>
          <a:chExt cx="0" cy="0"/>
        </a:xfrm>
      </p:grpSpPr>
      <p:sp>
        <p:nvSpPr>
          <p:cNvPr id="1049926" name=""/>
          <p:cNvSpPr/>
          <p:nvPr>
            <p:ph sz="full" idx="1"/>
          </p:nvPr>
        </p:nvSpPr>
        <p:spPr>
          <a:xfrm rot="0">
            <a:off x="457200" y="1066800"/>
            <a:ext cx="8229600" cy="52578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lvl="0">
              <a:buFont typeface="Wingdings" pitchFamily="2" charset="2"/>
              <a:buChar char="Ø"/>
            </a:pPr>
            <a:r>
              <a:rPr altLang="en-US" lang="en-US"/>
              <a:t>Terminal Illness is a disease or condition that may end in death within a limited period of time</a:t>
            </a:r>
          </a:p>
          <a:p>
            <a:pPr lvl="0">
              <a:buNone/>
            </a:pPr>
            <a:endParaRPr altLang="en-US" lang="en-US"/>
          </a:p>
          <a:p>
            <a:pPr lvl="0">
              <a:buFont typeface="Wingdings" pitchFamily="2" charset="2"/>
              <a:buChar char="Ø"/>
            </a:pPr>
            <a:r>
              <a:rPr altLang="en-US" lang="en-US"/>
              <a:t>The care of terminally ill is also referred to as palliative care which  is caring for people (and their families) who are suffering from life limiting illnesses. </a:t>
            </a:r>
          </a:p>
          <a:p>
            <a:pPr lvl="0">
              <a:buNone/>
            </a:pPr>
            <a:endParaRPr altLang="en-US" lang="en-US"/>
          </a:p>
          <a:p>
            <a:pPr lvl="0">
              <a:buFont typeface="Wingdings" pitchFamily="2" charset="2"/>
              <a:buChar char="Ø"/>
            </a:pPr>
            <a:r>
              <a:rPr altLang="en-US" lang="en-US"/>
              <a:t>WHO definition of palliative care: The active total care of patients whose disease is not responsive to curative treatment,</a:t>
            </a:r>
          </a:p>
        </p:txBody>
      </p:sp>
    </p:spTree>
  </p:cSld>
  <p:clrMapOvr>
    <a:masterClrMapping/>
  </p:clrMapOvr>
  <p:transition spd="slow" advClick="1">
    <p:wheel spokes="1"/>
  </p:transition>
  <p:timing/>
</p:sld>
</file>

<file path=ppt/slides/slide967.xml><?xml version="1.0" encoding="utf-8"?>
<p:sld xmlns:a="http://schemas.openxmlformats.org/drawingml/2006/main" xmlns:r="http://schemas.openxmlformats.org/officeDocument/2006/relationships" xmlns:p="http://schemas.openxmlformats.org/presentationml/2006/main" showMasterSp="1">
  <p:cSld>
    <p:spTree>
      <p:nvGrpSpPr>
        <p:cNvPr id="2069" name=""/>
        <p:cNvGrpSpPr/>
        <p:nvPr/>
      </p:nvGrpSpPr>
      <p:grpSpPr>
        <a:xfrm rot="0">
          <a:off x="0" y="0"/>
          <a:ext cx="0" cy="0"/>
          <a:chOff x="0" y="0"/>
          <a:chExt cx="0" cy="0"/>
        </a:xfrm>
      </p:grpSpPr>
      <p:sp>
        <p:nvSpPr>
          <p:cNvPr id="1049927" name=""/>
          <p:cNvSpPr/>
          <p:nvPr>
            <p:ph sz="full" idx="1"/>
          </p:nvPr>
        </p:nvSpPr>
        <p:spPr>
          <a:xfrm rot="0">
            <a:off x="457200" y="1371600"/>
            <a:ext cx="8229600" cy="49530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lvl="0">
              <a:buFont typeface="Wingdings" pitchFamily="2" charset="2"/>
              <a:buChar char="Ø"/>
            </a:pPr>
            <a:r>
              <a:rPr altLang="en-US" lang="en-US"/>
              <a:t>It aims at achieving the best possible quality of life for all patients and their families by meeting their physical, psychological and spiritual needs. </a:t>
            </a:r>
          </a:p>
          <a:p>
            <a:pPr lvl="0">
              <a:buNone/>
            </a:pPr>
            <a:endParaRPr altLang="en-US" lang="en-US"/>
          </a:p>
          <a:p>
            <a:pPr lvl="0">
              <a:buFont typeface="Wingdings" pitchFamily="2" charset="2"/>
              <a:buChar char="Ø"/>
            </a:pPr>
            <a:r>
              <a:rPr altLang="en-US" lang="en-US"/>
              <a:t>Palliative care employs a holistic approach, which enables people to die with dignity while supporting those close to them. </a:t>
            </a:r>
          </a:p>
          <a:p>
            <a:pPr lvl="0"/>
            <a:endParaRPr altLang="en-US" lang="en-US"/>
          </a:p>
          <a:p>
            <a:pPr lvl="0"/>
            <a:endParaRPr altLang="en-US" lang="en-US"/>
          </a:p>
        </p:txBody>
      </p:sp>
    </p:spTree>
  </p:cSld>
  <p:clrMapOvr>
    <a:masterClrMapping/>
  </p:clrMapOvr>
  <p:transition spd="slow" advClick="1">
    <p:wheel spokes="1"/>
  </p:transition>
  <p:timing/>
</p:sld>
</file>

<file path=ppt/slides/slide968.xml><?xml version="1.0" encoding="utf-8"?>
<p:sld xmlns:a="http://schemas.openxmlformats.org/drawingml/2006/main" xmlns:r="http://schemas.openxmlformats.org/officeDocument/2006/relationships" xmlns:p="http://schemas.openxmlformats.org/presentationml/2006/main" showMasterSp="1">
  <p:cSld>
    <p:spTree>
      <p:nvGrpSpPr>
        <p:cNvPr id="2070" name=""/>
        <p:cNvGrpSpPr/>
        <p:nvPr/>
      </p:nvGrpSpPr>
      <p:grpSpPr>
        <a:xfrm rot="0">
          <a:off x="0" y="0"/>
          <a:ext cx="0" cy="0"/>
          <a:chOff x="0" y="0"/>
          <a:chExt cx="0" cy="0"/>
        </a:xfrm>
      </p:grpSpPr>
      <p:sp>
        <p:nvSpPr>
          <p:cNvPr id="1049928" name=""/>
          <p:cNvSpPr/>
          <p:nvPr>
            <p:ph sz="full" idx="1"/>
          </p:nvPr>
        </p:nvSpPr>
        <p:spPr>
          <a:xfrm rot="0">
            <a:off x="457200" y="1143000"/>
            <a:ext cx="8229600" cy="51816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lang="en-US"/>
              <a:t>Diseases that may require </a:t>
            </a:r>
            <a:r>
              <a:rPr altLang="en-US" b="1" lang="en-US"/>
              <a:t>P</a:t>
            </a:r>
            <a:r>
              <a:rPr altLang="en-US" b="1" lang="en-US"/>
              <a:t>alliative </a:t>
            </a:r>
            <a:r>
              <a:rPr altLang="en-US" b="1" lang="en-US"/>
              <a:t>C</a:t>
            </a:r>
            <a:r>
              <a:rPr altLang="en-US" b="1" lang="en-US"/>
              <a:t>are</a:t>
            </a:r>
          </a:p>
          <a:p>
            <a:pPr indent="0" lvl="0" marL="0">
              <a:buFont typeface="Wingdings" pitchFamily="2" charset="2"/>
              <a:buChar char="Ø"/>
            </a:pPr>
            <a:r>
              <a:rPr altLang="en-US" lang="en-US"/>
              <a:t>HIV/AIDS</a:t>
            </a:r>
          </a:p>
          <a:p>
            <a:pPr indent="0" lvl="0" marL="0">
              <a:buFont typeface="Wingdings" pitchFamily="2" charset="2"/>
              <a:buChar char="Ø"/>
            </a:pPr>
            <a:r>
              <a:rPr altLang="en-US" lang="en-US"/>
              <a:t>Cancer: cancer of the cervix, prostate cancer, cancer of the esophagus, leukemia, Hodgkin's disease, cancer of the breast, cancer of the pancreas and many others</a:t>
            </a:r>
          </a:p>
          <a:p>
            <a:pPr indent="0" lvl="0" marL="0">
              <a:buFont typeface="Wingdings" pitchFamily="2" charset="2"/>
              <a:buChar char="Ø"/>
            </a:pPr>
            <a:r>
              <a:rPr altLang="en-US" lang="en-US"/>
              <a:t>Terminal liver disease and kidney disease</a:t>
            </a:r>
          </a:p>
          <a:p>
            <a:pPr indent="0" lvl="0" marL="0">
              <a:buFont typeface="Wingdings" pitchFamily="2" charset="2"/>
              <a:buChar char="Ø"/>
            </a:pPr>
            <a:r>
              <a:rPr altLang="en-US" lang="en-US"/>
              <a:t>Degenerative nervous system disorders</a:t>
            </a:r>
          </a:p>
          <a:p>
            <a:pPr indent="0" lvl="0" marL="0">
              <a:buNone/>
            </a:pPr>
            <a:endParaRPr altLang="en-US" lang="en-US"/>
          </a:p>
        </p:txBody>
      </p:sp>
    </p:spTree>
  </p:cSld>
  <p:clrMapOvr>
    <a:masterClrMapping/>
  </p:clrMapOvr>
  <p:transition spd="slow" advClick="1">
    <p:wheel spokes="1"/>
  </p:transition>
  <p:timing/>
</p:sld>
</file>

<file path=ppt/slides/slide969.xml><?xml version="1.0" encoding="utf-8"?>
<p:sld xmlns:a="http://schemas.openxmlformats.org/drawingml/2006/main" xmlns:r="http://schemas.openxmlformats.org/officeDocument/2006/relationships" xmlns:p="http://schemas.openxmlformats.org/presentationml/2006/main" showMasterSp="1">
  <p:cSld>
    <p:spTree>
      <p:nvGrpSpPr>
        <p:cNvPr id="2071" name=""/>
        <p:cNvGrpSpPr/>
        <p:nvPr/>
      </p:nvGrpSpPr>
      <p:grpSpPr>
        <a:xfrm rot="0">
          <a:off x="0" y="0"/>
          <a:ext cx="0" cy="0"/>
          <a:chOff x="0" y="0"/>
          <a:chExt cx="0" cy="0"/>
        </a:xfrm>
      </p:grpSpPr>
      <p:sp>
        <p:nvSpPr>
          <p:cNvPr id="1049929" name=""/>
          <p:cNvSpPr/>
          <p:nvPr>
            <p:ph sz="full" idx="1"/>
          </p:nvPr>
        </p:nvSpPr>
        <p:spPr>
          <a:xfrm rot="0">
            <a:off x="457200" y="1219200"/>
            <a:ext cx="8229600" cy="51054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lang="en-US"/>
              <a:t>Important aspects of this care are:</a:t>
            </a:r>
          </a:p>
          <a:p>
            <a:pPr indent="0" lvl="0" marL="0">
              <a:buFont typeface="Wingdings" pitchFamily="2" charset="2"/>
              <a:buChar char="Ø"/>
            </a:pPr>
            <a:r>
              <a:rPr altLang="en-US" lang="en-US"/>
              <a:t>Management of signs and symptoms e.g. control of pain</a:t>
            </a:r>
          </a:p>
          <a:p>
            <a:pPr indent="0" lvl="0" marL="0">
              <a:buFont typeface="Wingdings" pitchFamily="2" charset="2"/>
              <a:buChar char="Ø"/>
            </a:pPr>
            <a:r>
              <a:rPr altLang="en-US" lang="en-US"/>
              <a:t>Psychological support</a:t>
            </a:r>
          </a:p>
          <a:p>
            <a:pPr indent="0" lvl="0" marL="0">
              <a:buFont typeface="Wingdings" pitchFamily="2" charset="2"/>
              <a:buChar char="Ø"/>
            </a:pPr>
            <a:r>
              <a:rPr altLang="en-US" lang="en-US"/>
              <a:t>Social support</a:t>
            </a:r>
          </a:p>
          <a:p>
            <a:pPr indent="0" lvl="0" marL="0">
              <a:buFont typeface="Wingdings" pitchFamily="2" charset="2"/>
              <a:buChar char="Ø"/>
            </a:pPr>
            <a:r>
              <a:rPr altLang="en-US" lang="en-US"/>
              <a:t>Spiritual support </a:t>
            </a:r>
          </a:p>
          <a:p>
            <a:pPr indent="0" lvl="0" marL="0"/>
            <a:endParaRPr altLang="en-US" lang="en-US"/>
          </a:p>
          <a:p>
            <a:pPr indent="0" lvl="0" marL="0"/>
            <a:endParaRPr altLang="en-US" lang="en-US"/>
          </a:p>
        </p:txBody>
      </p:sp>
    </p:spTree>
  </p:cSld>
  <p:clrMapOvr>
    <a:masterClrMapping/>
  </p:clrMapOvr>
  <p:transition spd="slow" advClick="1">
    <p:wheel spokes="1"/>
  </p:transition>
  <p:timing/>
</p:sld>
</file>

<file path=ppt/slides/slide97.xml><?xml version="1.0" encoding="utf-8"?>
<p:sld xmlns:a="http://schemas.openxmlformats.org/drawingml/2006/main" xmlns:r="http://schemas.openxmlformats.org/officeDocument/2006/relationships" xmlns:p="http://schemas.openxmlformats.org/presentationml/2006/main" showMasterSp="1">
  <p:cSld>
    <p:spTree>
      <p:nvGrpSpPr>
        <p:cNvPr id="1179" name=""/>
        <p:cNvGrpSpPr/>
        <p:nvPr/>
      </p:nvGrpSpPr>
      <p:grpSpPr>
        <a:xfrm rot="0">
          <a:off x="0" y="0"/>
          <a:ext cx="0" cy="0"/>
          <a:chOff x="0" y="0"/>
          <a:chExt cx="0" cy="0"/>
        </a:xfrm>
      </p:grpSpPr>
      <p:sp>
        <p:nvSpPr>
          <p:cNvPr id="1048717" name=""/>
          <p:cNvSpPr/>
          <p:nvPr>
            <p:ph sz="full" idx="1"/>
          </p:nvPr>
        </p:nvSpPr>
        <p:spPr>
          <a:xfrm rot="0">
            <a:off x="457200" y="1143000"/>
            <a:ext cx="8229600" cy="4983162"/>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eaLnBrk="1" hangingPunct="1" latinLnBrk="1" lvl="0">
              <a:buClr>
                <a:srgbClr val="DE6C36"/>
              </a:buClr>
              <a:buFont typeface="Wingdings" pitchFamily="2" charset="2"/>
              <a:buChar char="Ø"/>
            </a:pPr>
            <a:r>
              <a:rPr altLang="en-US" b="1" lang="en-US"/>
              <a:t>Student Nurses</a:t>
            </a:r>
            <a:r>
              <a:rPr altLang="en-US" lang="en-US"/>
              <a:t>: They must be supervised adequately. A student can put the wellbeing and standard of care of patients at risk.</a:t>
            </a:r>
          </a:p>
          <a:p>
            <a:pPr eaLnBrk="1" hangingPunct="1" latinLnBrk="1" lvl="0">
              <a:buClr>
                <a:srgbClr val="DE6C36"/>
              </a:buClr>
              <a:buFont typeface="Wingdings" pitchFamily="2" charset="2"/>
              <a:buChar char="Ø"/>
            </a:pPr>
            <a:endParaRPr altLang="en-US" lang="en-US"/>
          </a:p>
          <a:p>
            <a:pPr eaLnBrk="1" hangingPunct="1" latinLnBrk="1" lvl="0">
              <a:buClr>
                <a:srgbClr val="DE6C36"/>
              </a:buClr>
              <a:buFont typeface="Wingdings" pitchFamily="2" charset="2"/>
              <a:buChar char="Ø"/>
            </a:pPr>
            <a:r>
              <a:rPr altLang="en-US" b="1" lang="en-US"/>
              <a:t>Confidentiality and Privacy</a:t>
            </a:r>
            <a:r>
              <a:rPr altLang="en-US" lang="en-US"/>
              <a:t>: It is against the patients’ rights to disclose any information about them without their consent. A nurse has a legal obligation to maintain patients’ confidentiality</a:t>
            </a:r>
          </a:p>
        </p:txBody>
      </p:sp>
    </p:spTree>
  </p:cSld>
  <p:clrMapOvr>
    <a:masterClrMapping/>
  </p:clrMapOvr>
  <p:transition spd="slow" advClick="1">
    <p:wheel spokes="1"/>
  </p:transition>
  <p:timing/>
</p:sld>
</file>

<file path=ppt/slides/slide970.xml><?xml version="1.0" encoding="utf-8"?>
<p:sld xmlns:a="http://schemas.openxmlformats.org/drawingml/2006/main" xmlns:r="http://schemas.openxmlformats.org/officeDocument/2006/relationships" xmlns:p="http://schemas.openxmlformats.org/presentationml/2006/main" showMasterSp="1">
  <p:cSld>
    <p:spTree>
      <p:nvGrpSpPr>
        <p:cNvPr id="2072" name=""/>
        <p:cNvGrpSpPr/>
        <p:nvPr/>
      </p:nvGrpSpPr>
      <p:grpSpPr>
        <a:xfrm rot="0">
          <a:off x="0" y="0"/>
          <a:ext cx="0" cy="0"/>
          <a:chOff x="0" y="0"/>
          <a:chExt cx="0" cy="0"/>
        </a:xfrm>
      </p:grpSpPr>
      <p:sp>
        <p:nvSpPr>
          <p:cNvPr id="1049930" name=""/>
          <p:cNvSpPr/>
          <p:nvPr>
            <p:ph sz="full" idx="1"/>
          </p:nvPr>
        </p:nvSpPr>
        <p:spPr>
          <a:xfrm rot="0">
            <a:off x="457200" y="685800"/>
            <a:ext cx="8229600" cy="56388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lang="en-US"/>
              <a:t>Principles of Palliative Care</a:t>
            </a:r>
          </a:p>
          <a:p>
            <a:pPr indent="0" lvl="0" marL="0">
              <a:buNone/>
            </a:pPr>
            <a:r>
              <a:rPr altLang="en-US" lang="en-US"/>
              <a:t>Palliative care is based on the philosophy of total care. It employs the following principles.</a:t>
            </a:r>
          </a:p>
          <a:p>
            <a:pPr indent="0" lvl="0" marL="0">
              <a:buFont typeface="Wingdings" pitchFamily="2" charset="2"/>
              <a:buChar char="Ø"/>
            </a:pPr>
            <a:r>
              <a:rPr altLang="en-US" b="1" i="1" lang="en-US"/>
              <a:t>Teamwork:</a:t>
            </a:r>
            <a:r>
              <a:rPr altLang="en-US" lang="en-US"/>
              <a:t> Involving team of medical workers, i.e. physicians, nurses , social workers, pastoral care professionals, physical and occupational therapist, pharmacist whose skills are required.</a:t>
            </a:r>
          </a:p>
          <a:p>
            <a:pPr indent="0" lvl="0" marL="0">
              <a:buFont typeface="Wingdings" pitchFamily="2" charset="2"/>
              <a:buChar char="Ø"/>
            </a:pPr>
            <a:r>
              <a:rPr altLang="en-US" b="1" i="1" lang="en-US"/>
              <a:t>Pain Relief: </a:t>
            </a:r>
            <a:r>
              <a:rPr altLang="en-US" lang="en-US"/>
              <a:t>Ensuring that the client experience death free of avoidable pain and suffering and in accordance with the client's and family's issue.</a:t>
            </a:r>
          </a:p>
          <a:p>
            <a:pPr indent="0" lvl="0" marL="0">
              <a:buFont typeface="Wingdings" pitchFamily="2" charset="2"/>
              <a:buChar char="Ø"/>
            </a:pPr>
            <a:r>
              <a:rPr altLang="en-US" b="1" i="1" lang="en-US"/>
              <a:t>Support:</a:t>
            </a:r>
            <a:r>
              <a:rPr altLang="en-US" lang="en-US"/>
              <a:t> Ensuring availability of support for the client to enable them carry out  activities they enjoy doing that improve the quality of their life.</a:t>
            </a:r>
          </a:p>
        </p:txBody>
      </p:sp>
    </p:spTree>
  </p:cSld>
  <p:clrMapOvr>
    <a:masterClrMapping/>
  </p:clrMapOvr>
  <p:transition spd="slow" advClick="1">
    <p:wheel spokes="1"/>
  </p:transition>
  <p:timing/>
</p:sld>
</file>

<file path=ppt/slides/slide971.xml><?xml version="1.0" encoding="utf-8"?>
<p:sld xmlns:a="http://schemas.openxmlformats.org/drawingml/2006/main" xmlns:r="http://schemas.openxmlformats.org/officeDocument/2006/relationships" xmlns:p="http://schemas.openxmlformats.org/presentationml/2006/main" showMasterSp="1">
  <p:cSld>
    <p:spTree>
      <p:nvGrpSpPr>
        <p:cNvPr id="2073" name=""/>
        <p:cNvGrpSpPr/>
        <p:nvPr/>
      </p:nvGrpSpPr>
      <p:grpSpPr>
        <a:xfrm rot="0">
          <a:off x="0" y="0"/>
          <a:ext cx="0" cy="0"/>
          <a:chOff x="0" y="0"/>
          <a:chExt cx="0" cy="0"/>
        </a:xfrm>
      </p:grpSpPr>
      <p:sp>
        <p:nvSpPr>
          <p:cNvPr id="1049931" name=""/>
          <p:cNvSpPr/>
          <p:nvPr>
            <p:ph sz="full" idx="1"/>
          </p:nvPr>
        </p:nvSpPr>
        <p:spPr>
          <a:xfrm rot="0">
            <a:off x="457200" y="990600"/>
            <a:ext cx="8229600" cy="53340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lang="en-US"/>
              <a:t>Management of Signs and Symptoms</a:t>
            </a:r>
          </a:p>
          <a:p>
            <a:pPr indent="0" lvl="0" marL="0">
              <a:buNone/>
            </a:pPr>
            <a:r>
              <a:rPr altLang="en-US" lang="en-US"/>
              <a:t>The common problems in the terminally ill patients are:</a:t>
            </a:r>
          </a:p>
          <a:p>
            <a:pPr indent="0" lvl="0" marL="0">
              <a:buNone/>
            </a:pPr>
            <a:r>
              <a:rPr altLang="en-US" b="1" i="1" lang="en-US"/>
              <a:t>a</a:t>
            </a:r>
            <a:r>
              <a:rPr altLang="en-US" b="1" i="1" lang="en-US"/>
              <a:t>. Pain</a:t>
            </a:r>
          </a:p>
          <a:p>
            <a:pPr indent="0" lvl="0" marL="0">
              <a:buFont typeface="Wingdings" pitchFamily="2" charset="2"/>
              <a:buChar char="Ø"/>
            </a:pPr>
            <a:r>
              <a:rPr altLang="en-US" lang="en-US"/>
              <a:t>These patients are usually in very severe pain. They are therefore put on medications that help alleviate pain/ reduce it to a bearable level.</a:t>
            </a:r>
          </a:p>
          <a:p>
            <a:pPr indent="0" lvl="0" marL="0">
              <a:buNone/>
            </a:pPr>
            <a:endParaRPr altLang="en-US" lang="en-US"/>
          </a:p>
          <a:p>
            <a:pPr indent="0" lvl="0" marL="0">
              <a:buFont typeface="Wingdings" pitchFamily="2" charset="2"/>
              <a:buChar char="Ø"/>
            </a:pPr>
            <a:r>
              <a:rPr altLang="en-US" lang="en-US"/>
              <a:t>This is aimed at ensuring that the client experience death free of avoidable pain and suffering and in accordance with the client's and family's issue.</a:t>
            </a:r>
          </a:p>
          <a:p>
            <a:pPr indent="0" lvl="0" marL="0"/>
            <a:endParaRPr altLang="en-US" lang="en-US"/>
          </a:p>
        </p:txBody>
      </p:sp>
    </p:spTree>
  </p:cSld>
  <p:clrMapOvr>
    <a:masterClrMapping/>
  </p:clrMapOvr>
  <p:transition spd="slow" advClick="1">
    <p:wheel spokes="1"/>
  </p:transition>
  <p:timing/>
</p:sld>
</file>

<file path=ppt/slides/slide972.xml><?xml version="1.0" encoding="utf-8"?>
<p:sld xmlns:a="http://schemas.openxmlformats.org/drawingml/2006/main" xmlns:r="http://schemas.openxmlformats.org/officeDocument/2006/relationships" xmlns:p="http://schemas.openxmlformats.org/presentationml/2006/main" showMasterSp="1">
  <p:cSld>
    <p:spTree>
      <p:nvGrpSpPr>
        <p:cNvPr id="2074" name=""/>
        <p:cNvGrpSpPr/>
        <p:nvPr/>
      </p:nvGrpSpPr>
      <p:grpSpPr>
        <a:xfrm rot="0">
          <a:off x="0" y="0"/>
          <a:ext cx="0" cy="0"/>
          <a:chOff x="0" y="0"/>
          <a:chExt cx="0" cy="0"/>
        </a:xfrm>
      </p:grpSpPr>
      <p:sp>
        <p:nvSpPr>
          <p:cNvPr id="1049932" name=""/>
          <p:cNvSpPr/>
          <p:nvPr>
            <p:ph sz="full" idx="1"/>
          </p:nvPr>
        </p:nvSpPr>
        <p:spPr>
          <a:xfrm rot="0">
            <a:off x="457200" y="838200"/>
            <a:ext cx="8229600" cy="54864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lang="en-US"/>
              <a:t>WHO Recommendations on Pain Management Drugs</a:t>
            </a:r>
          </a:p>
          <a:p>
            <a:pPr indent="0" lvl="0" marL="0">
              <a:buNone/>
            </a:pPr>
            <a:r>
              <a:rPr altLang="en-US" lang="en-US"/>
              <a:t>The drugs should be given:</a:t>
            </a:r>
          </a:p>
          <a:p>
            <a:pPr indent="0" lvl="0" marL="0">
              <a:buNone/>
            </a:pPr>
            <a:r>
              <a:rPr altLang="en-US" b="1" i="1" lang="en-US"/>
              <a:t>1. By Mouth</a:t>
            </a:r>
          </a:p>
          <a:p>
            <a:pPr indent="0" lvl="0" marL="0">
              <a:buNone/>
            </a:pPr>
            <a:r>
              <a:rPr altLang="en-US" lang="en-US"/>
              <a:t>This should be the route of choice because it is convenient and easy. If no longer tolerable, subcutaneous route should be used.</a:t>
            </a:r>
          </a:p>
          <a:p>
            <a:pPr indent="0" lvl="0" marL="0">
              <a:buNone/>
            </a:pPr>
            <a:endParaRPr altLang="en-US" lang="en-US"/>
          </a:p>
          <a:p>
            <a:pPr indent="0" lvl="0" marL="0">
              <a:buNone/>
            </a:pPr>
            <a:r>
              <a:rPr altLang="en-US" b="1" i="1" lang="en-US"/>
              <a:t>2. By Clock</a:t>
            </a:r>
          </a:p>
          <a:p>
            <a:pPr indent="0" lvl="0" marL="0">
              <a:buNone/>
            </a:pPr>
            <a:r>
              <a:rPr altLang="en-US" lang="en-US"/>
              <a:t>This means that drugs should be given regularly at the same time.</a:t>
            </a:r>
          </a:p>
          <a:p>
            <a:pPr indent="0" lvl="0" marL="0"/>
            <a:endParaRPr altLang="en-US" lang="en-US"/>
          </a:p>
        </p:txBody>
      </p:sp>
    </p:spTree>
  </p:cSld>
  <p:clrMapOvr>
    <a:masterClrMapping/>
  </p:clrMapOvr>
  <p:transition spd="slow" advClick="1">
    <p:wheel spokes="1"/>
  </p:transition>
  <p:timing/>
</p:sld>
</file>

<file path=ppt/slides/slide973.xml><?xml version="1.0" encoding="utf-8"?>
<p:sld xmlns:a="http://schemas.openxmlformats.org/drawingml/2006/main" xmlns:r="http://schemas.openxmlformats.org/officeDocument/2006/relationships" xmlns:p="http://schemas.openxmlformats.org/presentationml/2006/main" showMasterSp="1">
  <p:cSld>
    <p:spTree>
      <p:nvGrpSpPr>
        <p:cNvPr id="2075" name=""/>
        <p:cNvGrpSpPr/>
        <p:nvPr/>
      </p:nvGrpSpPr>
      <p:grpSpPr>
        <a:xfrm rot="0">
          <a:off x="0" y="0"/>
          <a:ext cx="0" cy="0"/>
          <a:chOff x="0" y="0"/>
          <a:chExt cx="0" cy="0"/>
        </a:xfrm>
      </p:grpSpPr>
      <p:sp>
        <p:nvSpPr>
          <p:cNvPr id="1049933" name=""/>
          <p:cNvSpPr/>
          <p:nvPr>
            <p:ph sz="full" idx="1"/>
          </p:nvPr>
        </p:nvSpPr>
        <p:spPr>
          <a:xfrm rot="0">
            <a:off x="457200" y="1295400"/>
            <a:ext cx="8229600" cy="50292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i="1" lang="en-US"/>
              <a:t>3. By ladder</a:t>
            </a:r>
          </a:p>
          <a:p>
            <a:pPr indent="0" lvl="0" marL="0">
              <a:buNone/>
            </a:pPr>
            <a:r>
              <a:rPr altLang="en-US" lang="en-US"/>
              <a:t>This means that you start with one drug that is the weakest, increase the dosage as necessary and only move to the next stronger drug after exhausting the potential of the weaker drug e.g. you cannot move straight to opioid drugs such as morphine before you finish exploiting paracetamol. </a:t>
            </a:r>
          </a:p>
        </p:txBody>
      </p:sp>
    </p:spTree>
  </p:cSld>
  <p:clrMapOvr>
    <a:masterClrMapping/>
  </p:clrMapOvr>
  <p:transition spd="slow" advClick="1">
    <p:wheel spokes="1"/>
  </p:transition>
  <p:timing/>
</p:sld>
</file>

<file path=ppt/slides/slide974.xml><?xml version="1.0" encoding="utf-8"?>
<p:sld xmlns:a="http://schemas.openxmlformats.org/drawingml/2006/main" xmlns:r="http://schemas.openxmlformats.org/officeDocument/2006/relationships" xmlns:p="http://schemas.openxmlformats.org/presentationml/2006/main" showMasterSp="1">
  <p:cSld>
    <p:spTree>
      <p:nvGrpSpPr>
        <p:cNvPr id="2076" name=""/>
        <p:cNvGrpSpPr/>
        <p:nvPr/>
      </p:nvGrpSpPr>
      <p:grpSpPr>
        <a:xfrm rot="0">
          <a:off x="0" y="0"/>
          <a:ext cx="0" cy="0"/>
          <a:chOff x="0" y="0"/>
          <a:chExt cx="0" cy="0"/>
        </a:xfrm>
      </p:grpSpPr>
      <p:sp>
        <p:nvSpPr>
          <p:cNvPr id="1049934" name=""/>
          <p:cNvSpPr/>
          <p:nvPr>
            <p:ph sz="full" idx="1"/>
          </p:nvPr>
        </p:nvSpPr>
        <p:spPr>
          <a:xfrm rot="0">
            <a:off x="457200" y="914400"/>
            <a:ext cx="8229600" cy="54102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lang="en-US"/>
              <a:t>The WHO Analgesic Ladder:</a:t>
            </a:r>
          </a:p>
          <a:p>
            <a:pPr indent="0" lvl="0" marL="0">
              <a:buNone/>
            </a:pPr>
            <a:r>
              <a:rPr altLang="en-US" b="1" i="1" lang="en-US"/>
              <a:t>Step 1: Non Opioids: - </a:t>
            </a:r>
          </a:p>
          <a:p>
            <a:pPr indent="0" lvl="0" marL="0">
              <a:buNone/>
            </a:pPr>
            <a:r>
              <a:rPr altLang="en-US" lang="en-US"/>
              <a:t>These are drugs such as Paracetamol  and other non-steroidal anti-inflammatory drugs.</a:t>
            </a:r>
          </a:p>
          <a:p>
            <a:pPr indent="0" lvl="0" marL="0">
              <a:buNone/>
            </a:pPr>
            <a:r>
              <a:rPr altLang="en-US" b="1" i="1" lang="en-US"/>
              <a:t>Step 2: Mild Opioids: -</a:t>
            </a:r>
          </a:p>
          <a:p>
            <a:pPr indent="0" lvl="0" marL="0">
              <a:buNone/>
            </a:pPr>
            <a:r>
              <a:rPr altLang="en-US" lang="en-US"/>
              <a:t>These are drugs such as Codeine often combined with Paracetamol.</a:t>
            </a:r>
          </a:p>
          <a:p>
            <a:pPr indent="0" lvl="0" marL="0">
              <a:buNone/>
            </a:pPr>
            <a:r>
              <a:rPr altLang="en-US" b="1" i="1" lang="en-US"/>
              <a:t>Step 3:  Strong Opioids: -</a:t>
            </a:r>
          </a:p>
          <a:p>
            <a:pPr indent="0" lvl="0" marL="0">
              <a:buNone/>
            </a:pPr>
            <a:r>
              <a:rPr altLang="en-US" lang="en-US"/>
              <a:t>In this category, there is morphine which can be of immediate release e.g. Oramorph and of sustained release e.g. subcutaneous Diamorphine.</a:t>
            </a:r>
          </a:p>
        </p:txBody>
      </p:sp>
    </p:spTree>
  </p:cSld>
  <p:clrMapOvr>
    <a:masterClrMapping/>
  </p:clrMapOvr>
  <p:transition spd="slow" advClick="1">
    <p:wheel spokes="1"/>
  </p:transition>
  <p:timing/>
</p:sld>
</file>

<file path=ppt/slides/slide975.xml><?xml version="1.0" encoding="utf-8"?>
<p:sld xmlns:a="http://schemas.openxmlformats.org/drawingml/2006/main" xmlns:r="http://schemas.openxmlformats.org/officeDocument/2006/relationships" xmlns:p="http://schemas.openxmlformats.org/presentationml/2006/main" showMasterSp="1">
  <p:cSld>
    <p:spTree>
      <p:nvGrpSpPr>
        <p:cNvPr id="2077" name=""/>
        <p:cNvGrpSpPr/>
        <p:nvPr/>
      </p:nvGrpSpPr>
      <p:grpSpPr>
        <a:xfrm rot="0">
          <a:off x="0" y="0"/>
          <a:ext cx="0" cy="0"/>
          <a:chOff x="0" y="0"/>
          <a:chExt cx="0" cy="0"/>
        </a:xfrm>
      </p:grpSpPr>
      <p:sp>
        <p:nvSpPr>
          <p:cNvPr id="1049935" name=""/>
          <p:cNvSpPr/>
          <p:nvPr>
            <p:ph sz="full" idx="1"/>
          </p:nvPr>
        </p:nvSpPr>
        <p:spPr>
          <a:xfrm rot="0">
            <a:off x="457200" y="914400"/>
            <a:ext cx="8229600" cy="54102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lang="en-US"/>
              <a:t>b. Anorexia</a:t>
            </a:r>
          </a:p>
          <a:p>
            <a:pPr indent="0" lvl="0" marL="0">
              <a:buNone/>
            </a:pPr>
            <a:r>
              <a:rPr altLang="en-US" lang="en-US"/>
              <a:t>These patients are unable to eat because of being weak, anxious, depressed and nauseated</a:t>
            </a:r>
          </a:p>
          <a:p>
            <a:pPr indent="0" lvl="0" marL="0">
              <a:buNone/>
            </a:pPr>
            <a:r>
              <a:rPr altLang="en-US" lang="en-US"/>
              <a:t>The patient should therefore:</a:t>
            </a:r>
          </a:p>
          <a:p>
            <a:pPr indent="0" lvl="0" marL="0">
              <a:buFont typeface="Wingdings" pitchFamily="2" charset="2"/>
              <a:buChar char="Ø"/>
            </a:pPr>
            <a:r>
              <a:rPr altLang="en-US" lang="en-US"/>
              <a:t>Be encouraged to feed</a:t>
            </a:r>
          </a:p>
          <a:p>
            <a:pPr indent="0" lvl="0" marL="0">
              <a:buFont typeface="Wingdings" pitchFamily="2" charset="2"/>
              <a:buChar char="Ø"/>
            </a:pPr>
            <a:r>
              <a:rPr altLang="en-US" lang="en-US"/>
              <a:t>Given drugs that reduce nausea</a:t>
            </a:r>
          </a:p>
          <a:p>
            <a:pPr indent="0" lvl="0" marL="0">
              <a:buFont typeface="Wingdings" pitchFamily="2" charset="2"/>
              <a:buChar char="Ø"/>
            </a:pPr>
            <a:r>
              <a:rPr altLang="en-US" lang="en-US"/>
              <a:t>Given the opportunity to choose diet</a:t>
            </a:r>
          </a:p>
          <a:p>
            <a:pPr indent="0" lvl="0" marL="0">
              <a:buFont typeface="Wingdings" pitchFamily="2" charset="2"/>
              <a:buChar char="Ø"/>
            </a:pPr>
            <a:r>
              <a:rPr altLang="en-US" lang="en-US"/>
              <a:t>Given cool and more appealing drinks</a:t>
            </a:r>
          </a:p>
          <a:p>
            <a:pPr indent="0" lvl="0" marL="0">
              <a:buFont typeface="Wingdings" pitchFamily="2" charset="2"/>
              <a:buChar char="Ø"/>
            </a:pPr>
            <a:r>
              <a:rPr altLang="en-US" lang="en-US"/>
              <a:t>In case patient can’t feed orally, alternative methods should be used</a:t>
            </a:r>
          </a:p>
          <a:p>
            <a:pPr indent="0" lvl="0" marL="0">
              <a:buNone/>
            </a:pPr>
            <a:endParaRPr altLang="en-US" lang="en-US"/>
          </a:p>
          <a:p>
            <a:pPr indent="0" lvl="0" marL="0"/>
            <a:endParaRPr altLang="en-US" lang="en-US"/>
          </a:p>
        </p:txBody>
      </p:sp>
    </p:spTree>
  </p:cSld>
  <p:clrMapOvr>
    <a:masterClrMapping/>
  </p:clrMapOvr>
  <p:transition spd="slow" advClick="1">
    <p:wheel spokes="1"/>
  </p:transition>
  <p:timing/>
</p:sld>
</file>

<file path=ppt/slides/slide976.xml><?xml version="1.0" encoding="utf-8"?>
<p:sld xmlns:a="http://schemas.openxmlformats.org/drawingml/2006/main" xmlns:r="http://schemas.openxmlformats.org/officeDocument/2006/relationships" xmlns:p="http://schemas.openxmlformats.org/presentationml/2006/main" showMasterSp="1">
  <p:cSld>
    <p:spTree>
      <p:nvGrpSpPr>
        <p:cNvPr id="2078" name=""/>
        <p:cNvGrpSpPr/>
        <p:nvPr/>
      </p:nvGrpSpPr>
      <p:grpSpPr>
        <a:xfrm rot="0">
          <a:off x="0" y="0"/>
          <a:ext cx="0" cy="0"/>
          <a:chOff x="0" y="0"/>
          <a:chExt cx="0" cy="0"/>
        </a:xfrm>
      </p:grpSpPr>
      <p:sp>
        <p:nvSpPr>
          <p:cNvPr id="1049936" name=""/>
          <p:cNvSpPr/>
          <p:nvPr>
            <p:ph sz="full" idx="1"/>
          </p:nvPr>
        </p:nvSpPr>
        <p:spPr>
          <a:xfrm rot="0">
            <a:off x="457200" y="762000"/>
            <a:ext cx="8229600" cy="55626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lang="en-US"/>
              <a:t>c) Nausea and Vomiting</a:t>
            </a:r>
          </a:p>
          <a:p>
            <a:pPr indent="0" lvl="0" marL="0">
              <a:buFont typeface="Wingdings" pitchFamily="2" charset="2"/>
              <a:buChar char="Ø"/>
            </a:pPr>
            <a:r>
              <a:rPr altLang="en-US" lang="en-US"/>
              <a:t>This can be reduced by giving treatment  for the same</a:t>
            </a:r>
          </a:p>
          <a:p>
            <a:pPr indent="0" lvl="0" marL="0">
              <a:buFont typeface="Wingdings" pitchFamily="2" charset="2"/>
              <a:buChar char="Ø"/>
            </a:pPr>
            <a:r>
              <a:rPr altLang="en-US" lang="en-US"/>
              <a:t>Patient should be positioned properly to prevent aspiration. </a:t>
            </a:r>
          </a:p>
          <a:p>
            <a:pPr indent="0" lvl="0" marL="0">
              <a:buFont typeface="Wingdings" pitchFamily="2" charset="2"/>
              <a:buChar char="Ø"/>
            </a:pPr>
            <a:r>
              <a:rPr altLang="en-US" lang="en-US"/>
              <a:t>Anti – emetics should be administered, dry foods and carbonated beverages should be encouraged as they are less nauseating</a:t>
            </a:r>
          </a:p>
          <a:p>
            <a:pPr indent="0" lvl="0" marL="0">
              <a:buNone/>
            </a:pPr>
            <a:r>
              <a:rPr altLang="en-US" b="1" lang="en-US"/>
              <a:t>d) Depression</a:t>
            </a:r>
          </a:p>
          <a:p>
            <a:pPr indent="0" lvl="0" marL="0">
              <a:buFont typeface="Wingdings" pitchFamily="2" charset="2"/>
              <a:buChar char="Ø"/>
            </a:pPr>
            <a:r>
              <a:rPr altLang="en-US" lang="en-US"/>
              <a:t>It requires treatment and referral to psychiatrists for management</a:t>
            </a:r>
          </a:p>
          <a:p>
            <a:pPr indent="0" lvl="0" marL="0">
              <a:buFont typeface="Wingdings" pitchFamily="2" charset="2"/>
              <a:buChar char="Ø"/>
            </a:pPr>
            <a:r>
              <a:rPr altLang="en-US" lang="en-US"/>
              <a:t>Social support from family and friends is also essential so that the patient does not feel neglected</a:t>
            </a:r>
          </a:p>
        </p:txBody>
      </p:sp>
    </p:spTree>
  </p:cSld>
  <p:clrMapOvr>
    <a:masterClrMapping/>
  </p:clrMapOvr>
  <p:transition spd="slow" advClick="1">
    <p:wheel spokes="1"/>
  </p:transition>
  <p:timing/>
</p:sld>
</file>

<file path=ppt/slides/slide977.xml><?xml version="1.0" encoding="utf-8"?>
<p:sld xmlns:a="http://schemas.openxmlformats.org/drawingml/2006/main" xmlns:r="http://schemas.openxmlformats.org/officeDocument/2006/relationships" xmlns:p="http://schemas.openxmlformats.org/presentationml/2006/main" showMasterSp="1">
  <p:cSld>
    <p:spTree>
      <p:nvGrpSpPr>
        <p:cNvPr id="2079" name=""/>
        <p:cNvGrpSpPr/>
        <p:nvPr/>
      </p:nvGrpSpPr>
      <p:grpSpPr>
        <a:xfrm rot="0">
          <a:off x="0" y="0"/>
          <a:ext cx="0" cy="0"/>
          <a:chOff x="0" y="0"/>
          <a:chExt cx="0" cy="0"/>
        </a:xfrm>
      </p:grpSpPr>
      <p:sp>
        <p:nvSpPr>
          <p:cNvPr id="1049937" name=""/>
          <p:cNvSpPr/>
          <p:nvPr>
            <p:ph sz="full" idx="1"/>
          </p:nvPr>
        </p:nvSpPr>
        <p:spPr>
          <a:xfrm rot="0">
            <a:off x="457200" y="1066800"/>
            <a:ext cx="8229600" cy="52578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lang="en-US"/>
              <a:t>e) Diarrhea</a:t>
            </a:r>
          </a:p>
          <a:p>
            <a:pPr indent="0" lvl="0" marL="0">
              <a:buNone/>
            </a:pPr>
            <a:r>
              <a:rPr altLang="en-US" lang="en-US"/>
              <a:t>It results from side – effects of medication, infection and change in diet</a:t>
            </a:r>
          </a:p>
          <a:p>
            <a:pPr indent="0" lvl="0" marL="0">
              <a:buFont typeface="Wingdings" pitchFamily="2" charset="2"/>
              <a:buChar char="Ø"/>
            </a:pPr>
            <a:r>
              <a:rPr altLang="en-US" lang="en-US"/>
              <a:t>Patients should be given low residue diet</a:t>
            </a:r>
          </a:p>
          <a:p>
            <a:pPr indent="0" lvl="0" marL="0">
              <a:buFont typeface="Wingdings" pitchFamily="2" charset="2"/>
              <a:buChar char="Ø"/>
            </a:pPr>
            <a:r>
              <a:rPr altLang="en-US" lang="en-US"/>
              <a:t>Gas causing foods should be eliminated from the diet</a:t>
            </a:r>
          </a:p>
          <a:p>
            <a:pPr indent="0" lvl="0" marL="0">
              <a:buFont typeface="Wingdings" pitchFamily="2" charset="2"/>
              <a:buChar char="Ø"/>
            </a:pPr>
            <a:r>
              <a:rPr altLang="en-US" lang="en-US"/>
              <a:t>Patient should be encouraged to take fluids other than plain water to replace lost electrolytes</a:t>
            </a:r>
          </a:p>
          <a:p>
            <a:pPr indent="0" lvl="0" marL="0">
              <a:buFont typeface="Wingdings" pitchFamily="2" charset="2"/>
              <a:buChar char="Ø"/>
            </a:pPr>
            <a:r>
              <a:rPr altLang="en-US" lang="en-US"/>
              <a:t>Perineal care essential</a:t>
            </a:r>
          </a:p>
          <a:p>
            <a:pPr indent="0" lvl="0" marL="0">
              <a:buFont typeface="Wingdings" pitchFamily="2" charset="2"/>
              <a:buChar char="Ø"/>
            </a:pPr>
            <a:r>
              <a:rPr altLang="en-US" lang="en-US"/>
              <a:t>In case of constipation, high residue diet should be given and nurse should continuously monitor</a:t>
            </a:r>
          </a:p>
        </p:txBody>
      </p:sp>
    </p:spTree>
  </p:cSld>
  <p:clrMapOvr>
    <a:masterClrMapping/>
  </p:clrMapOvr>
  <p:transition spd="slow" advClick="1">
    <p:wheel spokes="1"/>
  </p:transition>
  <p:timing/>
</p:sld>
</file>

<file path=ppt/slides/slide978.xml><?xml version="1.0" encoding="utf-8"?>
<p:sld xmlns:a="http://schemas.openxmlformats.org/drawingml/2006/main" xmlns:r="http://schemas.openxmlformats.org/officeDocument/2006/relationships" xmlns:p="http://schemas.openxmlformats.org/presentationml/2006/main" showMasterSp="1">
  <p:cSld>
    <p:spTree>
      <p:nvGrpSpPr>
        <p:cNvPr id="2080" name=""/>
        <p:cNvGrpSpPr/>
        <p:nvPr/>
      </p:nvGrpSpPr>
      <p:grpSpPr>
        <a:xfrm rot="0">
          <a:off x="0" y="0"/>
          <a:ext cx="0" cy="0"/>
          <a:chOff x="0" y="0"/>
          <a:chExt cx="0" cy="0"/>
        </a:xfrm>
      </p:grpSpPr>
      <p:sp>
        <p:nvSpPr>
          <p:cNvPr id="1049938" name=""/>
          <p:cNvSpPr/>
          <p:nvPr>
            <p:ph sz="full" idx="1"/>
          </p:nvPr>
        </p:nvSpPr>
        <p:spPr>
          <a:xfrm rot="0">
            <a:off x="457200" y="990600"/>
            <a:ext cx="8229600" cy="53340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lang="en-US"/>
              <a:t>f) Dehydration</a:t>
            </a:r>
          </a:p>
          <a:p>
            <a:pPr indent="0" lvl="0" marL="0">
              <a:buNone/>
            </a:pPr>
            <a:r>
              <a:rPr altLang="en-US" lang="en-US"/>
              <a:t>Results from reduced intake of fluids</a:t>
            </a:r>
          </a:p>
          <a:p>
            <a:pPr indent="0" lvl="0" marL="0">
              <a:buNone/>
            </a:pPr>
            <a:r>
              <a:rPr altLang="en-US" b="1" i="1" lang="en-US"/>
              <a:t>Note: </a:t>
            </a:r>
            <a:r>
              <a:rPr altLang="en-US" lang="en-US"/>
              <a:t>Some dehydration is beneficial as it dries secretions and reduces the risk of fluid accumulation in cavities but severe dehydration should not be allowed</a:t>
            </a:r>
          </a:p>
          <a:p>
            <a:pPr indent="0" lvl="0" marL="0">
              <a:buFont typeface="Wingdings" pitchFamily="2" charset="2"/>
              <a:buChar char="Ø"/>
            </a:pPr>
            <a:r>
              <a:rPr altLang="en-US" lang="en-US"/>
              <a:t>Oral fluids should be administered and if need be IV fluids should be used. </a:t>
            </a:r>
          </a:p>
          <a:p>
            <a:pPr indent="0" lvl="0" marL="0">
              <a:buFont typeface="Wingdings" pitchFamily="2" charset="2"/>
              <a:buChar char="Ø"/>
            </a:pPr>
            <a:r>
              <a:rPr altLang="en-US" lang="en-US"/>
              <a:t>Monitor input output accurately</a:t>
            </a:r>
          </a:p>
          <a:p>
            <a:pPr indent="0" lvl="0" marL="0">
              <a:buFont typeface="Wingdings" pitchFamily="2" charset="2"/>
              <a:buChar char="Ø"/>
            </a:pPr>
            <a:r>
              <a:rPr altLang="en-US" lang="en-US"/>
              <a:t>Mouth care should be maintained</a:t>
            </a:r>
          </a:p>
        </p:txBody>
      </p:sp>
    </p:spTree>
  </p:cSld>
  <p:clrMapOvr>
    <a:masterClrMapping/>
  </p:clrMapOvr>
  <p:transition spd="slow" advClick="1">
    <p:wheel spokes="1"/>
  </p:transition>
  <p:timing/>
</p:sld>
</file>

<file path=ppt/slides/slide979.xml><?xml version="1.0" encoding="utf-8"?>
<p:sld xmlns:a="http://schemas.openxmlformats.org/drawingml/2006/main" xmlns:r="http://schemas.openxmlformats.org/officeDocument/2006/relationships" xmlns:p="http://schemas.openxmlformats.org/presentationml/2006/main" showMasterSp="1">
  <p:cSld>
    <p:spTree>
      <p:nvGrpSpPr>
        <p:cNvPr id="2081" name=""/>
        <p:cNvGrpSpPr/>
        <p:nvPr/>
      </p:nvGrpSpPr>
      <p:grpSpPr>
        <a:xfrm rot="0">
          <a:off x="0" y="0"/>
          <a:ext cx="0" cy="0"/>
          <a:chOff x="0" y="0"/>
          <a:chExt cx="0" cy="0"/>
        </a:xfrm>
      </p:grpSpPr>
      <p:sp>
        <p:nvSpPr>
          <p:cNvPr id="1049939" name=""/>
          <p:cNvSpPr/>
          <p:nvPr>
            <p:ph sz="full" idx="1"/>
          </p:nvPr>
        </p:nvSpPr>
        <p:spPr>
          <a:xfrm rot="0">
            <a:off x="457200" y="1143000"/>
            <a:ext cx="8229600" cy="51816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lang="en-US"/>
              <a:t>g) Skin Breakdown</a:t>
            </a:r>
          </a:p>
          <a:p>
            <a:pPr indent="0" lvl="0" marL="0">
              <a:buNone/>
            </a:pPr>
            <a:r>
              <a:rPr altLang="en-US" lang="en-US"/>
              <a:t>Most patients are bed ridden because they are weak or depressed</a:t>
            </a:r>
          </a:p>
          <a:p>
            <a:pPr indent="0" lvl="0" marL="0">
              <a:buFont typeface="Wingdings" pitchFamily="2" charset="2"/>
              <a:buChar char="Ø"/>
            </a:pPr>
            <a:r>
              <a:rPr altLang="en-US" lang="en-US"/>
              <a:t>Adequate nutrition and hydration should be maintained to promote skin integrity</a:t>
            </a:r>
          </a:p>
          <a:p>
            <a:pPr indent="0" lvl="0" marL="0">
              <a:buFont typeface="Wingdings" pitchFamily="2" charset="2"/>
              <a:buChar char="Ø"/>
            </a:pPr>
            <a:r>
              <a:rPr altLang="en-US" lang="en-US"/>
              <a:t>Pressure area care should be done</a:t>
            </a:r>
          </a:p>
          <a:p>
            <a:pPr indent="0" lvl="0" marL="0">
              <a:buFont typeface="Wingdings" pitchFamily="2" charset="2"/>
              <a:buChar char="Ø"/>
            </a:pPr>
            <a:r>
              <a:rPr altLang="en-US" lang="en-US"/>
              <a:t>Position changing should be done frequently (at least 2 hourly) to prevent bed sore</a:t>
            </a:r>
          </a:p>
        </p:txBody>
      </p:sp>
    </p:spTree>
  </p:cSld>
  <p:clrMapOvr>
    <a:masterClrMapping/>
  </p:clrMapOvr>
  <p:transition spd="slow" advClick="1">
    <p:wheel spokes="1"/>
  </p:transition>
  <p:timing/>
</p:sld>
</file>

<file path=ppt/slides/slide98.xml><?xml version="1.0" encoding="utf-8"?>
<p:sld xmlns:a="http://schemas.openxmlformats.org/drawingml/2006/main" xmlns:r="http://schemas.openxmlformats.org/officeDocument/2006/relationships" xmlns:p="http://schemas.openxmlformats.org/presentationml/2006/main" showMasterSp="1">
  <p:cSld>
    <p:spTree>
      <p:nvGrpSpPr>
        <p:cNvPr id="1180" name=""/>
        <p:cNvGrpSpPr/>
        <p:nvPr/>
      </p:nvGrpSpPr>
      <p:grpSpPr>
        <a:xfrm rot="0">
          <a:off x="0" y="0"/>
          <a:ext cx="0" cy="0"/>
          <a:chOff x="0" y="0"/>
          <a:chExt cx="0" cy="0"/>
        </a:xfrm>
      </p:grpSpPr>
      <p:sp>
        <p:nvSpPr>
          <p:cNvPr id="1048718" name=""/>
          <p:cNvSpPr/>
          <p:nvPr>
            <p:ph sz="full" idx="1"/>
          </p:nvPr>
        </p:nvSpPr>
        <p:spPr>
          <a:xfrm rot="0">
            <a:off x="457200" y="914400"/>
            <a:ext cx="8229600" cy="55626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eaLnBrk="1" hangingPunct="1" latinLnBrk="1" lvl="0">
              <a:buFont typeface="Wingdings" pitchFamily="2" charset="2"/>
              <a:buChar char="Ø"/>
            </a:pPr>
            <a:r>
              <a:rPr altLang="en-US" b="1" lang="en-US"/>
              <a:t>Assault and Battery: </a:t>
            </a:r>
            <a:r>
              <a:rPr altLang="en-US" lang="en-US"/>
              <a:t>Any sort of assault, verbal, physical, mental are all considered serious . There are times in which nurses may initiate procedures that in turn may be seen as offensive to the patient. It is essential to remain professional and maintain honor and dignity at all times</a:t>
            </a:r>
          </a:p>
          <a:p>
            <a:pPr eaLnBrk="1" hangingPunct="1" latinLnBrk="1" lvl="0">
              <a:buFont typeface="Wingdings" pitchFamily="2" charset="2"/>
              <a:buChar char="Ø"/>
            </a:pPr>
            <a:endParaRPr altLang="en-US" lang="en-US"/>
          </a:p>
          <a:p>
            <a:pPr eaLnBrk="1" hangingPunct="1" latinLnBrk="1" lvl="0">
              <a:buFont typeface="Wingdings" pitchFamily="2" charset="2"/>
              <a:buChar char="Ø"/>
            </a:pPr>
            <a:r>
              <a:rPr altLang="en-US" b="1" lang="en-US"/>
              <a:t>Patients’ Advocate: </a:t>
            </a:r>
            <a:r>
              <a:rPr altLang="en-US" lang="en-US"/>
              <a:t>The nurse has a legal obligation to act as patients’ advocate incase of an emergency. The nurse is to act as the liaison between the patient and other health care providers like the physician.</a:t>
            </a:r>
          </a:p>
          <a:p>
            <a:pPr eaLnBrk="1" hangingPunct="1" latinLnBrk="1" lvl="0"/>
            <a:endParaRPr altLang="en-US" lang="en-US"/>
          </a:p>
        </p:txBody>
      </p:sp>
    </p:spTree>
  </p:cSld>
  <p:clrMapOvr>
    <a:masterClrMapping/>
  </p:clrMapOvr>
  <p:transition spd="slow" advClick="1">
    <p:wheel spokes="1"/>
  </p:transition>
  <p:timing/>
</p:sld>
</file>

<file path=ppt/slides/slide980.xml><?xml version="1.0" encoding="utf-8"?>
<p:sld xmlns:a="http://schemas.openxmlformats.org/drawingml/2006/main" xmlns:r="http://schemas.openxmlformats.org/officeDocument/2006/relationships" xmlns:p="http://schemas.openxmlformats.org/presentationml/2006/main" showMasterSp="1">
  <p:cSld>
    <p:spTree>
      <p:nvGrpSpPr>
        <p:cNvPr id="2082" name=""/>
        <p:cNvGrpSpPr/>
        <p:nvPr/>
      </p:nvGrpSpPr>
      <p:grpSpPr>
        <a:xfrm rot="0">
          <a:off x="0" y="0"/>
          <a:ext cx="0" cy="0"/>
          <a:chOff x="0" y="0"/>
          <a:chExt cx="0" cy="0"/>
        </a:xfrm>
      </p:grpSpPr>
      <p:sp>
        <p:nvSpPr>
          <p:cNvPr id="1049940" name=""/>
          <p:cNvSpPr/>
          <p:nvPr>
            <p:ph sz="full" idx="1"/>
          </p:nvPr>
        </p:nvSpPr>
        <p:spPr>
          <a:xfrm rot="0">
            <a:off x="457200" y="685800"/>
            <a:ext cx="8229600" cy="56388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lang="en-US"/>
              <a:t>h) Respiratory Problems</a:t>
            </a:r>
          </a:p>
          <a:p>
            <a:pPr indent="0" lvl="0" marL="0">
              <a:buNone/>
            </a:pPr>
            <a:r>
              <a:rPr altLang="en-US" lang="en-US"/>
              <a:t>They are common due to retained secretions which result from inability to expectorate and immobility</a:t>
            </a:r>
          </a:p>
          <a:p>
            <a:pPr indent="0" lvl="0" marL="0">
              <a:buFont typeface="Wingdings" pitchFamily="2" charset="2"/>
              <a:buChar char="Ø"/>
            </a:pPr>
            <a:r>
              <a:rPr altLang="en-US" lang="en-US"/>
              <a:t>Respiration rate and depth should be monitored</a:t>
            </a:r>
          </a:p>
          <a:p>
            <a:pPr indent="0" lvl="0" marL="0">
              <a:buFont typeface="Wingdings" pitchFamily="2" charset="2"/>
              <a:buChar char="Ø"/>
            </a:pPr>
            <a:r>
              <a:rPr altLang="en-US" lang="en-US"/>
              <a:t>Chest physiotherapy should also be done</a:t>
            </a:r>
          </a:p>
          <a:p>
            <a:pPr indent="0" lvl="0" marL="0">
              <a:buFont typeface="Wingdings" pitchFamily="2" charset="2"/>
              <a:buChar char="Ø"/>
            </a:pPr>
            <a:r>
              <a:rPr altLang="en-US" lang="en-US"/>
              <a:t>O2 should be administered when necessary</a:t>
            </a:r>
          </a:p>
          <a:p>
            <a:pPr indent="0" lvl="0" marL="0">
              <a:buFont typeface="Wingdings" pitchFamily="2" charset="2"/>
              <a:buChar char="Ø"/>
            </a:pPr>
            <a:r>
              <a:rPr altLang="en-US" lang="en-US"/>
              <a:t>Suctioning should be done in case of increased secretions</a:t>
            </a:r>
          </a:p>
          <a:p>
            <a:pPr indent="0" lvl="0" marL="0">
              <a:buFont typeface="Wingdings" pitchFamily="2" charset="2"/>
              <a:buChar char="Ø"/>
            </a:pPr>
            <a:r>
              <a:rPr altLang="en-US" lang="en-US"/>
              <a:t>Appropriate positioning necessary</a:t>
            </a:r>
          </a:p>
          <a:p>
            <a:pPr indent="0" lvl="0" marL="0">
              <a:buFont typeface="Wingdings" pitchFamily="2" charset="2"/>
              <a:buChar char="Ø"/>
            </a:pPr>
            <a:r>
              <a:rPr altLang="en-US" lang="en-US"/>
              <a:t>Drugs that reduce secretions may be used e.g. atropine</a:t>
            </a:r>
          </a:p>
          <a:p>
            <a:pPr indent="0" lvl="0" marL="0"/>
            <a:endParaRPr altLang="en-US" lang="en-US"/>
          </a:p>
        </p:txBody>
      </p:sp>
    </p:spTree>
  </p:cSld>
  <p:clrMapOvr>
    <a:masterClrMapping/>
  </p:clrMapOvr>
  <p:transition spd="slow" advClick="1">
    <p:wheel spokes="1"/>
  </p:transition>
  <p:timing/>
</p:sld>
</file>

<file path=ppt/slides/slide981.xml><?xml version="1.0" encoding="utf-8"?>
<p:sld xmlns:a="http://schemas.openxmlformats.org/drawingml/2006/main" xmlns:r="http://schemas.openxmlformats.org/officeDocument/2006/relationships" xmlns:p="http://schemas.openxmlformats.org/presentationml/2006/main" showMasterSp="1">
  <p:cSld>
    <p:spTree>
      <p:nvGrpSpPr>
        <p:cNvPr id="2083" name=""/>
        <p:cNvGrpSpPr/>
        <p:nvPr/>
      </p:nvGrpSpPr>
      <p:grpSpPr>
        <a:xfrm rot="0">
          <a:off x="0" y="0"/>
          <a:ext cx="0" cy="0"/>
          <a:chOff x="0" y="0"/>
          <a:chExt cx="0" cy="0"/>
        </a:xfrm>
      </p:grpSpPr>
      <p:sp>
        <p:nvSpPr>
          <p:cNvPr id="1049941" name=""/>
          <p:cNvSpPr/>
          <p:nvPr>
            <p:ph sz="full" idx="1"/>
          </p:nvPr>
        </p:nvSpPr>
        <p:spPr>
          <a:xfrm rot="0">
            <a:off x="457200" y="990600"/>
            <a:ext cx="8229600" cy="53340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lang="en-US"/>
              <a:t>Importance of Palliative Care</a:t>
            </a:r>
          </a:p>
          <a:p>
            <a:pPr indent="0" lvl="0" marL="0">
              <a:buFont typeface="Wingdings" pitchFamily="2" charset="2"/>
              <a:buChar char="Ø"/>
            </a:pPr>
            <a:r>
              <a:rPr altLang="en-US" lang="en-US"/>
              <a:t>It improves the quality of life for the sick</a:t>
            </a:r>
          </a:p>
          <a:p>
            <a:pPr indent="0" lvl="0" marL="0">
              <a:buFont typeface="Wingdings" pitchFamily="2" charset="2"/>
              <a:buChar char="Ø"/>
            </a:pPr>
            <a:r>
              <a:rPr altLang="en-US" lang="en-US"/>
              <a:t>It is suited to home care</a:t>
            </a:r>
          </a:p>
          <a:p>
            <a:pPr indent="0" lvl="0" marL="0">
              <a:buFont typeface="Wingdings" pitchFamily="2" charset="2"/>
              <a:buChar char="Ø"/>
            </a:pPr>
            <a:r>
              <a:rPr altLang="en-US" lang="en-US"/>
              <a:t>It offers freedom from unnecessary pain and suffering</a:t>
            </a:r>
          </a:p>
          <a:p>
            <a:pPr indent="0" lvl="0" marL="0">
              <a:buFont typeface="Wingdings" pitchFamily="2" charset="2"/>
              <a:buChar char="Ø"/>
            </a:pPr>
            <a:r>
              <a:rPr altLang="en-US" lang="en-US"/>
              <a:t>It makes use of affordable and effective drugs</a:t>
            </a:r>
          </a:p>
          <a:p>
            <a:pPr indent="0" lvl="0" marL="0">
              <a:buFont typeface="Wingdings" pitchFamily="2" charset="2"/>
              <a:buChar char="Ø"/>
            </a:pPr>
            <a:r>
              <a:rPr altLang="en-US" lang="en-US"/>
              <a:t>It enables people to prepare for death and to die with dignity</a:t>
            </a:r>
          </a:p>
          <a:p>
            <a:pPr indent="0" lvl="0" marL="0">
              <a:buFont typeface="Wingdings" pitchFamily="2" charset="2"/>
              <a:buChar char="Ø"/>
            </a:pPr>
            <a:r>
              <a:rPr altLang="en-US" lang="en-US"/>
              <a:t>It also supports families and caretakers</a:t>
            </a:r>
          </a:p>
          <a:p>
            <a:pPr indent="0" lvl="0" marL="0">
              <a:buFont typeface="Wingdings" pitchFamily="2" charset="2"/>
              <a:buChar char="Ø"/>
            </a:pPr>
            <a:r>
              <a:rPr altLang="en-US" lang="en-US"/>
              <a:t>It empowers communities to respond to the emerging HIV/AIDS crisis and cancer</a:t>
            </a:r>
          </a:p>
        </p:txBody>
      </p:sp>
    </p:spTree>
  </p:cSld>
  <p:clrMapOvr>
    <a:masterClrMapping/>
  </p:clrMapOvr>
  <p:transition spd="slow" advClick="1">
    <p:wheel spokes="1"/>
  </p:transition>
  <p:timing/>
</p:sld>
</file>

<file path=ppt/slides/slide982.xml><?xml version="1.0" encoding="utf-8"?>
<p:sld xmlns:a="http://schemas.openxmlformats.org/drawingml/2006/main" xmlns:r="http://schemas.openxmlformats.org/officeDocument/2006/relationships" xmlns:p="http://schemas.openxmlformats.org/presentationml/2006/main" showMasterSp="1">
  <p:cSld>
    <p:spTree>
      <p:nvGrpSpPr>
        <p:cNvPr id="2084" name=""/>
        <p:cNvGrpSpPr/>
        <p:nvPr/>
      </p:nvGrpSpPr>
      <p:grpSpPr>
        <a:xfrm rot="0">
          <a:off x="0" y="0"/>
          <a:ext cx="0" cy="0"/>
          <a:chOff x="0" y="0"/>
          <a:chExt cx="0" cy="0"/>
        </a:xfrm>
      </p:grpSpPr>
      <p:pic>
        <p:nvPicPr>
          <p:cNvPr id="2097241" name=""/>
          <p:cNvPicPr>
            <a:picLocks/>
          </p:cNvPicPr>
          <p:nvPr>
            <p:ph type="title" sz="full" idx="0"/>
          </p:nvPr>
        </p:nvPicPr>
        <p:blipFill>
          <a:blip xmlns:r="http://schemas.openxmlformats.org/officeDocument/2006/relationships" r:embed="rId1"/>
          <a:srcRect l="0" t="0" r="0" b="0"/>
          <a:stretch>
            <a:fillRect/>
          </a:stretch>
        </p:blipFill>
        <p:spPr>
          <a:xfrm rot="0">
            <a:off x="603250" y="1974850"/>
            <a:ext cx="7785100" cy="1444625"/>
          </a:xfrm>
          <a:prstGeom prst="rect"/>
          <a:noFill/>
          <a:ln>
            <a:noFill/>
          </a:ln>
        </p:spPr>
      </p:pic>
    </p:spTree>
  </p:cSld>
  <p:clrMapOvr>
    <a:masterClrMapping/>
  </p:clrMapOvr>
  <p:transition spd="slow" advClick="1">
    <p:wheel spokes="1"/>
  </p:transition>
  <p:timing/>
</p:sld>
</file>

<file path=ppt/slides/slide983.xml><?xml version="1.0" encoding="utf-8"?>
<p:sld xmlns:a="http://schemas.openxmlformats.org/drawingml/2006/main" xmlns:r="http://schemas.openxmlformats.org/officeDocument/2006/relationships" xmlns:p="http://schemas.openxmlformats.org/presentationml/2006/main" showMasterSp="1">
  <p:cSld>
    <p:spTree>
      <p:nvGrpSpPr>
        <p:cNvPr id="2085" name=""/>
        <p:cNvGrpSpPr/>
        <p:nvPr/>
      </p:nvGrpSpPr>
      <p:grpSpPr>
        <a:xfrm rot="0">
          <a:off x="0" y="0"/>
          <a:ext cx="0" cy="0"/>
          <a:chOff x="0" y="0"/>
          <a:chExt cx="0" cy="0"/>
        </a:xfrm>
      </p:grpSpPr>
      <p:sp>
        <p:nvSpPr>
          <p:cNvPr id="1049942" name=""/>
          <p:cNvSpPr/>
          <p:nvPr>
            <p:ph sz="full" idx="1"/>
          </p:nvPr>
        </p:nvSpPr>
        <p:spPr>
          <a:xfrm rot="0">
            <a:off x="457200" y="838200"/>
            <a:ext cx="8229600" cy="54864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lang="en-US"/>
              <a:t>R</a:t>
            </a:r>
            <a:r>
              <a:rPr altLang="en-US" lang="en-US"/>
              <a:t>eport is the process of disseminating information about a patient/client to the staff, reporting to the institution management or during nurses’ ward round</a:t>
            </a:r>
          </a:p>
          <a:p>
            <a:pPr indent="0" lvl="0" marL="0">
              <a:buNone/>
            </a:pPr>
            <a:endParaRPr altLang="en-US" lang="en-US"/>
          </a:p>
          <a:p>
            <a:pPr indent="0" lvl="0" marL="0">
              <a:buNone/>
            </a:pPr>
            <a:r>
              <a:rPr altLang="en-US" b="1" lang="en-US"/>
              <a:t>TYPES OF REPORTS</a:t>
            </a:r>
          </a:p>
          <a:p>
            <a:pPr indent="0" lvl="0" marL="0">
              <a:buNone/>
            </a:pPr>
            <a:r>
              <a:rPr altLang="en-US" b="1" lang="en-US"/>
              <a:t>a) WRITTEN REPORT</a:t>
            </a:r>
          </a:p>
          <a:p>
            <a:pPr indent="0" lvl="0" marL="0">
              <a:buNone/>
            </a:pPr>
            <a:r>
              <a:rPr altLang="en-US" lang="en-US"/>
              <a:t>This is giving report in writing either manually or electronically. The report includes:</a:t>
            </a:r>
          </a:p>
          <a:p>
            <a:pPr indent="0" lvl="0" marL="0">
              <a:buFont typeface="Wingdings" pitchFamily="2" charset="2"/>
              <a:buChar char="§"/>
            </a:pPr>
            <a:r>
              <a:rPr altLang="en-US" lang="en-US"/>
              <a:t>Patient’s past and present state</a:t>
            </a:r>
          </a:p>
          <a:p>
            <a:pPr indent="0" lvl="0" marL="0">
              <a:buFont typeface="Wingdings" pitchFamily="2" charset="2"/>
              <a:buChar char="§"/>
            </a:pPr>
            <a:r>
              <a:rPr altLang="en-US" lang="en-US"/>
              <a:t>Patient’s progress</a:t>
            </a:r>
          </a:p>
          <a:p>
            <a:pPr indent="0" lvl="0" marL="0">
              <a:buFont typeface="Wingdings" pitchFamily="2" charset="2"/>
              <a:buChar char="§"/>
            </a:pPr>
            <a:r>
              <a:rPr altLang="en-US" lang="en-US"/>
              <a:t>Diagnostic procedure</a:t>
            </a:r>
          </a:p>
        </p:txBody>
      </p:sp>
    </p:spTree>
  </p:cSld>
  <p:clrMapOvr>
    <a:masterClrMapping/>
  </p:clrMapOvr>
  <p:transition spd="slow" advClick="1">
    <p:wheel spokes="1"/>
  </p:transition>
  <p:timing/>
</p:sld>
</file>

<file path=ppt/slides/slide984.xml><?xml version="1.0" encoding="utf-8"?>
<p:sld xmlns:a="http://schemas.openxmlformats.org/drawingml/2006/main" xmlns:r="http://schemas.openxmlformats.org/officeDocument/2006/relationships" xmlns:p="http://schemas.openxmlformats.org/presentationml/2006/main" showMasterSp="1">
  <p:cSld>
    <p:spTree>
      <p:nvGrpSpPr>
        <p:cNvPr id="2086" name=""/>
        <p:cNvGrpSpPr/>
        <p:nvPr/>
      </p:nvGrpSpPr>
      <p:grpSpPr>
        <a:xfrm rot="0">
          <a:off x="0" y="0"/>
          <a:ext cx="0" cy="0"/>
          <a:chOff x="0" y="0"/>
          <a:chExt cx="0" cy="0"/>
        </a:xfrm>
      </p:grpSpPr>
      <p:sp>
        <p:nvSpPr>
          <p:cNvPr id="1049943" name=""/>
          <p:cNvSpPr/>
          <p:nvPr>
            <p:ph sz="full" idx="1"/>
          </p:nvPr>
        </p:nvSpPr>
        <p:spPr>
          <a:xfrm rot="0">
            <a:off x="457200" y="381000"/>
            <a:ext cx="8229600" cy="61722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lvl="0">
              <a:buFont typeface="Wingdings" pitchFamily="2" charset="2"/>
              <a:buChar char="§"/>
            </a:pPr>
            <a:r>
              <a:rPr altLang="en-US" lang="en-US"/>
              <a:t>Treatment </a:t>
            </a:r>
          </a:p>
          <a:p>
            <a:pPr lvl="0">
              <a:buFont typeface="Wingdings" pitchFamily="2" charset="2"/>
              <a:buChar char="§"/>
            </a:pPr>
            <a:r>
              <a:rPr altLang="en-US" lang="en-US"/>
              <a:t>Response to treatment</a:t>
            </a:r>
          </a:p>
          <a:p>
            <a:pPr lvl="0">
              <a:buNone/>
            </a:pPr>
            <a:endParaRPr altLang="en-US" lang="en-US"/>
          </a:p>
          <a:p>
            <a:pPr lvl="0">
              <a:buNone/>
            </a:pPr>
            <a:r>
              <a:rPr altLang="en-US" b="1" i="1" lang="en-US"/>
              <a:t>Types of Written Reports</a:t>
            </a:r>
          </a:p>
          <a:p>
            <a:pPr lvl="0">
              <a:buNone/>
            </a:pPr>
            <a:r>
              <a:rPr altLang="en-US" b="1" i="1" lang="en-US"/>
              <a:t>i) Assessment Report</a:t>
            </a:r>
          </a:p>
          <a:p>
            <a:pPr lvl="0">
              <a:buFont typeface="Wingdings" pitchFamily="2" charset="2"/>
              <a:buChar char="Ø"/>
            </a:pPr>
            <a:r>
              <a:rPr altLang="en-US" lang="en-US"/>
              <a:t>This record all the information about the patient that was observed from health interview, physical assessment and investigation e.g. doctor’s clinical charts and clerking reports</a:t>
            </a:r>
          </a:p>
          <a:p>
            <a:pPr lvl="0">
              <a:buNone/>
            </a:pPr>
            <a:r>
              <a:rPr altLang="en-US" b="1" i="1" lang="en-US"/>
              <a:t>Ii) Plan of </a:t>
            </a:r>
            <a:r>
              <a:rPr altLang="en-US" b="1" i="1" lang="en-US"/>
              <a:t>C</a:t>
            </a:r>
            <a:r>
              <a:rPr altLang="en-US" b="1" i="1" lang="en-US"/>
              <a:t>are Report</a:t>
            </a:r>
          </a:p>
          <a:p>
            <a:pPr lvl="0">
              <a:buFont typeface="Wingdings" pitchFamily="2" charset="2"/>
              <a:buChar char="Ø"/>
            </a:pPr>
            <a:r>
              <a:rPr altLang="en-US" lang="en-US"/>
              <a:t>These are reports that give information of what should be done to the patient. Includes nursing care plans, doctor’s plan of care notes and other notes from other members of the health team e.g. physiotherapists, </a:t>
            </a:r>
          </a:p>
        </p:txBody>
      </p:sp>
    </p:spTree>
  </p:cSld>
  <p:clrMapOvr>
    <a:masterClrMapping/>
  </p:clrMapOvr>
  <p:transition spd="slow" advClick="1">
    <p:wheel spokes="1"/>
  </p:transition>
  <p:timing/>
</p:sld>
</file>

<file path=ppt/slides/slide985.xml><?xml version="1.0" encoding="utf-8"?>
<p:sld xmlns:a="http://schemas.openxmlformats.org/drawingml/2006/main" xmlns:r="http://schemas.openxmlformats.org/officeDocument/2006/relationships" xmlns:p="http://schemas.openxmlformats.org/presentationml/2006/main" showMasterSp="1">
  <p:cSld>
    <p:spTree>
      <p:nvGrpSpPr>
        <p:cNvPr id="2087" name=""/>
        <p:cNvGrpSpPr/>
        <p:nvPr/>
      </p:nvGrpSpPr>
      <p:grpSpPr>
        <a:xfrm rot="0">
          <a:off x="0" y="0"/>
          <a:ext cx="0" cy="0"/>
          <a:chOff x="0" y="0"/>
          <a:chExt cx="0" cy="0"/>
        </a:xfrm>
      </p:grpSpPr>
      <p:sp>
        <p:nvSpPr>
          <p:cNvPr id="1049944" name=""/>
          <p:cNvSpPr/>
          <p:nvPr>
            <p:ph sz="full" idx="1"/>
          </p:nvPr>
        </p:nvSpPr>
        <p:spPr>
          <a:xfrm rot="0">
            <a:off x="457200" y="914400"/>
            <a:ext cx="8229600" cy="54102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i="1" lang="en-US"/>
              <a:t>iii) Progressive Report</a:t>
            </a:r>
          </a:p>
          <a:p>
            <a:pPr indent="0" lvl="0" marL="0">
              <a:buFont typeface="Wingdings" pitchFamily="2" charset="2"/>
              <a:buChar char="Ø"/>
            </a:pPr>
            <a:r>
              <a:rPr altLang="en-US" lang="en-US"/>
              <a:t>They are periodic entries that describe procedures, treatment and response to treatment at a point in time</a:t>
            </a:r>
          </a:p>
          <a:p>
            <a:pPr indent="0" lvl="0" marL="0">
              <a:buFont typeface="Wingdings" pitchFamily="2" charset="2"/>
              <a:buChar char="Ø"/>
            </a:pPr>
            <a:r>
              <a:rPr altLang="en-US" lang="en-US"/>
              <a:t>Examples:</a:t>
            </a:r>
          </a:p>
          <a:p>
            <a:pPr indent="0" lvl="0" marL="0">
              <a:buFont typeface="Wingdings" pitchFamily="2" charset="2"/>
              <a:buChar char="§"/>
            </a:pPr>
            <a:r>
              <a:rPr altLang="en-US" lang="en-US"/>
              <a:t>Nursing cardex</a:t>
            </a:r>
          </a:p>
          <a:p>
            <a:pPr indent="0" lvl="0" marL="0">
              <a:buFont typeface="Wingdings" pitchFamily="2" charset="2"/>
              <a:buChar char="§"/>
            </a:pPr>
            <a:r>
              <a:rPr altLang="en-US" lang="en-US"/>
              <a:t>Treatment sheet</a:t>
            </a:r>
          </a:p>
          <a:p>
            <a:pPr indent="0" lvl="0" marL="0">
              <a:buFont typeface="Wingdings" pitchFamily="2" charset="2"/>
              <a:buChar char="§"/>
            </a:pPr>
            <a:r>
              <a:rPr altLang="en-US" lang="en-US"/>
              <a:t>Observation chart</a:t>
            </a:r>
          </a:p>
          <a:p>
            <a:pPr indent="0" lvl="0" marL="0">
              <a:buFont typeface="Wingdings" pitchFamily="2" charset="2"/>
              <a:buChar char="§"/>
            </a:pPr>
            <a:r>
              <a:rPr altLang="en-US" lang="en-US"/>
              <a:t>Fluid chart</a:t>
            </a:r>
          </a:p>
          <a:p>
            <a:pPr indent="0" lvl="0" marL="0">
              <a:buFont typeface="Wingdings" pitchFamily="2" charset="2"/>
              <a:buChar char="§"/>
            </a:pPr>
            <a:r>
              <a:rPr altLang="en-US" lang="en-US"/>
              <a:t>Feeding chart</a:t>
            </a:r>
          </a:p>
        </p:txBody>
      </p:sp>
    </p:spTree>
  </p:cSld>
  <p:clrMapOvr>
    <a:masterClrMapping/>
  </p:clrMapOvr>
  <p:transition spd="slow" advClick="1">
    <p:wheel spokes="1"/>
  </p:transition>
  <p:timing/>
</p:sld>
</file>

<file path=ppt/slides/slide986.xml><?xml version="1.0" encoding="utf-8"?>
<p:sld xmlns:a="http://schemas.openxmlformats.org/drawingml/2006/main" xmlns:r="http://schemas.openxmlformats.org/officeDocument/2006/relationships" xmlns:p="http://schemas.openxmlformats.org/presentationml/2006/main" showMasterSp="1">
  <p:cSld>
    <p:spTree>
      <p:nvGrpSpPr>
        <p:cNvPr id="2088" name=""/>
        <p:cNvGrpSpPr/>
        <p:nvPr/>
      </p:nvGrpSpPr>
      <p:grpSpPr>
        <a:xfrm rot="0">
          <a:off x="0" y="0"/>
          <a:ext cx="0" cy="0"/>
          <a:chOff x="0" y="0"/>
          <a:chExt cx="0" cy="0"/>
        </a:xfrm>
      </p:grpSpPr>
      <p:sp>
        <p:nvSpPr>
          <p:cNvPr id="1049945" name=""/>
          <p:cNvSpPr/>
          <p:nvPr>
            <p:ph sz="full" idx="1"/>
          </p:nvPr>
        </p:nvSpPr>
        <p:spPr>
          <a:xfrm rot="0">
            <a:off x="457200" y="533400"/>
            <a:ext cx="8229600" cy="57912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i="1" lang="en-US"/>
              <a:t>iv) Continuing of Care Report</a:t>
            </a:r>
          </a:p>
          <a:p>
            <a:pPr indent="0" lvl="0" marL="0">
              <a:buFont typeface="Wingdings" pitchFamily="2" charset="2"/>
              <a:buChar char="Ø"/>
            </a:pPr>
            <a:r>
              <a:rPr altLang="en-US" lang="en-US"/>
              <a:t>Reports that give information that help in ensuring continuity of patient’s care e.g. diagnostic procedures, teaching plan, transfer note, discharge summary</a:t>
            </a:r>
          </a:p>
          <a:p>
            <a:pPr indent="0" lvl="0" marL="0">
              <a:buNone/>
            </a:pPr>
            <a:r>
              <a:rPr altLang="en-US" b="1" i="1" lang="en-US"/>
              <a:t>v) Incident Reports</a:t>
            </a:r>
          </a:p>
          <a:p>
            <a:pPr indent="0" lvl="0" marL="0">
              <a:buFont typeface="Wingdings" pitchFamily="2" charset="2"/>
              <a:buChar char="Ø"/>
            </a:pPr>
            <a:r>
              <a:rPr altLang="en-US" lang="en-US"/>
              <a:t>Records of occurrences in the hospital ward outside routine observation e.g. theft, accidents in the ward </a:t>
            </a:r>
          </a:p>
          <a:p>
            <a:pPr indent="0" lvl="0" marL="0">
              <a:buNone/>
            </a:pPr>
            <a:r>
              <a:rPr altLang="en-US" b="1" i="1" lang="en-US"/>
              <a:t>vi) Matron’s Report</a:t>
            </a:r>
          </a:p>
          <a:p>
            <a:pPr indent="0" lvl="0" marL="0">
              <a:buFont typeface="Wingdings" pitchFamily="2" charset="2"/>
              <a:buChar char="Ø"/>
            </a:pPr>
            <a:r>
              <a:rPr altLang="en-US" lang="en-US"/>
              <a:t>A written report on a ward to the hospital matron at different intervals depending on the hospital policy</a:t>
            </a:r>
          </a:p>
          <a:p>
            <a:pPr indent="0" lvl="0" marL="0">
              <a:buFont typeface="Wingdings" pitchFamily="2" charset="2"/>
              <a:buChar char="Ø"/>
            </a:pPr>
            <a:r>
              <a:rPr altLang="en-US" lang="en-US"/>
              <a:t>Includes the number of patients in the ward, number of staff on duty including students, number of admissions, referrals, critically ill patients, deaths etc</a:t>
            </a:r>
          </a:p>
        </p:txBody>
      </p:sp>
    </p:spTree>
  </p:cSld>
  <p:clrMapOvr>
    <a:masterClrMapping/>
  </p:clrMapOvr>
  <p:transition spd="slow" advClick="1">
    <p:wheel spokes="1"/>
  </p:transition>
  <p:timing/>
</p:sld>
</file>

<file path=ppt/slides/slide987.xml><?xml version="1.0" encoding="utf-8"?>
<p:sld xmlns:a="http://schemas.openxmlformats.org/drawingml/2006/main" xmlns:r="http://schemas.openxmlformats.org/officeDocument/2006/relationships" xmlns:p="http://schemas.openxmlformats.org/presentationml/2006/main" showMasterSp="1">
  <p:cSld>
    <p:spTree>
      <p:nvGrpSpPr>
        <p:cNvPr id="2089" name=""/>
        <p:cNvGrpSpPr/>
        <p:nvPr/>
      </p:nvGrpSpPr>
      <p:grpSpPr>
        <a:xfrm rot="0">
          <a:off x="0" y="0"/>
          <a:ext cx="0" cy="0"/>
          <a:chOff x="0" y="0"/>
          <a:chExt cx="0" cy="0"/>
        </a:xfrm>
      </p:grpSpPr>
      <p:sp>
        <p:nvSpPr>
          <p:cNvPr id="1049946" name=""/>
          <p:cNvSpPr/>
          <p:nvPr>
            <p:ph sz="full" idx="1"/>
          </p:nvPr>
        </p:nvSpPr>
        <p:spPr>
          <a:xfrm rot="0">
            <a:off x="457200" y="914400"/>
            <a:ext cx="8229600" cy="54102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lang="en-US"/>
              <a:t>Reasons for Report Writing</a:t>
            </a:r>
          </a:p>
          <a:p>
            <a:pPr indent="0" lvl="0" marL="0">
              <a:buFont typeface="Wingdings" pitchFamily="2" charset="2"/>
              <a:buChar char="Ø"/>
            </a:pPr>
            <a:r>
              <a:rPr altLang="en-US" lang="en-US"/>
              <a:t>Communication among health care providers, patients and employer</a:t>
            </a:r>
          </a:p>
          <a:p>
            <a:pPr indent="0" lvl="0" marL="0">
              <a:buFont typeface="Wingdings" pitchFamily="2" charset="2"/>
              <a:buChar char="Ø"/>
            </a:pPr>
            <a:r>
              <a:rPr altLang="en-US" lang="en-US"/>
              <a:t>For accountability – being responsible for ones actions. Health reports act as evidence  that health care providers have acted responsibly and this evidence that be used in legal matters incase a patient files a case in court of law concerning the services offered</a:t>
            </a:r>
          </a:p>
          <a:p>
            <a:pPr indent="0" lvl="0" marL="0">
              <a:buFont typeface="Wingdings" pitchFamily="2" charset="2"/>
              <a:buChar char="Ø"/>
            </a:pPr>
            <a:r>
              <a:rPr altLang="en-US" lang="en-US"/>
              <a:t>To fulfill regulatory requirements by the government or hospital management. Ensures standard of care</a:t>
            </a:r>
          </a:p>
          <a:p>
            <a:pPr indent="0" lvl="0" marL="0">
              <a:buFont typeface="Wingdings" pitchFamily="2" charset="2"/>
              <a:buChar char="Ø"/>
            </a:pPr>
            <a:endParaRPr altLang="en-US" lang="en-US"/>
          </a:p>
          <a:p>
            <a:pPr indent="0" lvl="0" marL="0"/>
            <a:endParaRPr altLang="en-US" lang="en-US"/>
          </a:p>
        </p:txBody>
      </p:sp>
    </p:spTree>
  </p:cSld>
  <p:clrMapOvr>
    <a:masterClrMapping/>
  </p:clrMapOvr>
  <p:transition spd="slow" advClick="1">
    <p:wheel spokes="1"/>
  </p:transition>
  <p:timing/>
</p:sld>
</file>

<file path=ppt/slides/slide988.xml><?xml version="1.0" encoding="utf-8"?>
<p:sld xmlns:a="http://schemas.openxmlformats.org/drawingml/2006/main" xmlns:r="http://schemas.openxmlformats.org/officeDocument/2006/relationships" xmlns:p="http://schemas.openxmlformats.org/presentationml/2006/main" showMasterSp="1">
  <p:cSld>
    <p:spTree>
      <p:nvGrpSpPr>
        <p:cNvPr id="2090" name=""/>
        <p:cNvGrpSpPr/>
        <p:nvPr/>
      </p:nvGrpSpPr>
      <p:grpSpPr>
        <a:xfrm rot="0">
          <a:off x="0" y="0"/>
          <a:ext cx="0" cy="0"/>
          <a:chOff x="0" y="0"/>
          <a:chExt cx="0" cy="0"/>
        </a:xfrm>
      </p:grpSpPr>
      <p:sp>
        <p:nvSpPr>
          <p:cNvPr id="1049947" name=""/>
          <p:cNvSpPr/>
          <p:nvPr>
            <p:ph sz="full" idx="1"/>
          </p:nvPr>
        </p:nvSpPr>
        <p:spPr>
          <a:xfrm rot="0">
            <a:off x="457200" y="762000"/>
            <a:ext cx="8229600" cy="55626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lang="en-US"/>
              <a:t>Principles and Guidelines of Report Writing</a:t>
            </a:r>
          </a:p>
          <a:p>
            <a:pPr indent="0" lvl="0" marL="0">
              <a:buFont typeface="Wingdings" pitchFamily="2" charset="2"/>
              <a:buChar char="Ø"/>
            </a:pPr>
            <a:r>
              <a:rPr altLang="en-US" lang="en-US"/>
              <a:t>A report should be accurate and complete</a:t>
            </a:r>
          </a:p>
          <a:p>
            <a:pPr indent="0" lvl="0" marL="0">
              <a:buFont typeface="Wingdings" pitchFamily="2" charset="2"/>
              <a:buChar char="Ø"/>
            </a:pPr>
            <a:r>
              <a:rPr altLang="en-US" lang="en-US"/>
              <a:t>Report what you see or observe without giving your opinion. Avoid judgmental language e.g. poor</a:t>
            </a:r>
          </a:p>
          <a:p>
            <a:pPr indent="0" lvl="0" marL="0">
              <a:buFont typeface="Wingdings" pitchFamily="2" charset="2"/>
              <a:buChar char="Ø"/>
            </a:pPr>
            <a:r>
              <a:rPr altLang="en-US" lang="en-US"/>
              <a:t>Reports should be specific. Avoid ambiguity and generalizations e.g. patient had a calm night</a:t>
            </a:r>
          </a:p>
          <a:p>
            <a:pPr indent="0" lvl="0" marL="0">
              <a:buFont typeface="Wingdings" pitchFamily="2" charset="2"/>
              <a:buChar char="Ø"/>
            </a:pPr>
            <a:r>
              <a:rPr altLang="en-US" lang="en-US"/>
              <a:t>Be prompt in report writing, late entry should be indicated</a:t>
            </a:r>
          </a:p>
          <a:p>
            <a:pPr indent="0" lvl="0" marL="0">
              <a:buFont typeface="Wingdings" pitchFamily="2" charset="2"/>
              <a:buChar char="Ø"/>
            </a:pPr>
            <a:r>
              <a:rPr altLang="en-US" lang="en-US"/>
              <a:t>Use patients quotes when reporting e.g. “pain has reduced”</a:t>
            </a:r>
          </a:p>
          <a:p>
            <a:pPr indent="0" lvl="0" marL="0">
              <a:buFont typeface="Wingdings" pitchFamily="2" charset="2"/>
              <a:buChar char="Ø"/>
            </a:pPr>
            <a:r>
              <a:rPr altLang="en-US" lang="en-US"/>
              <a:t>Indicate date and time of each entry and use black or blue ink pen</a:t>
            </a:r>
          </a:p>
        </p:txBody>
      </p:sp>
    </p:spTree>
  </p:cSld>
  <p:clrMapOvr>
    <a:masterClrMapping/>
  </p:clrMapOvr>
  <p:transition spd="slow" advClick="1">
    <p:wheel spokes="1"/>
  </p:transition>
  <p:timing/>
</p:sld>
</file>

<file path=ppt/slides/slide989.xml><?xml version="1.0" encoding="utf-8"?>
<p:sld xmlns:a="http://schemas.openxmlformats.org/drawingml/2006/main" xmlns:r="http://schemas.openxmlformats.org/officeDocument/2006/relationships" xmlns:p="http://schemas.openxmlformats.org/presentationml/2006/main" showMasterSp="1">
  <p:cSld>
    <p:spTree>
      <p:nvGrpSpPr>
        <p:cNvPr id="2091" name=""/>
        <p:cNvGrpSpPr/>
        <p:nvPr/>
      </p:nvGrpSpPr>
      <p:grpSpPr>
        <a:xfrm rot="0">
          <a:off x="0" y="0"/>
          <a:ext cx="0" cy="0"/>
          <a:chOff x="0" y="0"/>
          <a:chExt cx="0" cy="0"/>
        </a:xfrm>
      </p:grpSpPr>
      <p:sp>
        <p:nvSpPr>
          <p:cNvPr id="1049948" name=""/>
          <p:cNvSpPr/>
          <p:nvPr>
            <p:ph sz="full" idx="1"/>
          </p:nvPr>
        </p:nvSpPr>
        <p:spPr>
          <a:xfrm rot="0">
            <a:off x="457200" y="457200"/>
            <a:ext cx="8229600" cy="58674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lvl="0">
              <a:buFont typeface="Wingdings" pitchFamily="2" charset="2"/>
              <a:buChar char="Ø"/>
            </a:pPr>
            <a:r>
              <a:rPr altLang="en-US" lang="en-US"/>
              <a:t>Be clear and consistent, only use accepted/ approved/ standardized abbreviations</a:t>
            </a:r>
          </a:p>
          <a:p>
            <a:pPr lvl="0">
              <a:buFont typeface="Wingdings" pitchFamily="2" charset="2"/>
              <a:buChar char="Ø"/>
            </a:pPr>
            <a:r>
              <a:rPr altLang="en-US" lang="en-US"/>
              <a:t>Don’t leave vacant lines and in case a line is left , put a line across the extra space. If you continue to the next page, indicate the date and time</a:t>
            </a:r>
          </a:p>
          <a:p>
            <a:pPr lvl="0">
              <a:buFont typeface="Wingdings" pitchFamily="2" charset="2"/>
              <a:buChar char="Ø"/>
            </a:pPr>
            <a:r>
              <a:rPr altLang="en-US" b="1" lang="en-US">
                <a:solidFill>
                  <a:srgbClr val="FF0000"/>
                </a:solidFill>
              </a:rPr>
              <a:t>NEVER</a:t>
            </a:r>
            <a:r>
              <a:rPr altLang="en-US" lang="en-US"/>
              <a:t> use an eraser or correction fluid on patient’s health records. </a:t>
            </a:r>
            <a:r>
              <a:rPr altLang="en-US" b="1" lang="en-US">
                <a:solidFill>
                  <a:srgbClr val="FF0000"/>
                </a:solidFill>
              </a:rPr>
              <a:t>IT IS ILLEGAL</a:t>
            </a:r>
            <a:r>
              <a:rPr altLang="en-US" lang="en-US"/>
              <a:t>. If an error is made in writing cross out in a single and enclose with parenthesis. Write your name and sign e.g. the patient collapsed</a:t>
            </a:r>
          </a:p>
          <a:p>
            <a:pPr lvl="0">
              <a:buFont typeface="Wingdings" pitchFamily="2" charset="2"/>
              <a:buChar char="Ø"/>
            </a:pPr>
            <a:r>
              <a:rPr altLang="en-US" lang="en-US"/>
              <a:t>Respect confidentiality when reporting patient’s information. This should be shared only to the relevant people</a:t>
            </a:r>
          </a:p>
          <a:p>
            <a:pPr lvl="0">
              <a:buFont typeface="Wingdings" pitchFamily="2" charset="2"/>
              <a:buChar char="Ø"/>
            </a:pPr>
            <a:r>
              <a:rPr altLang="en-US" lang="en-US"/>
              <a:t>Record all and any relevant information</a:t>
            </a:r>
          </a:p>
        </p:txBody>
      </p:sp>
      <p:cxnSp>
        <p:nvCxnSpPr>
          <p:cNvPr id="3145729" name=""/>
          <p:cNvCxnSpPr>
            <a:cxnSpLocks/>
          </p:cNvCxnSpPr>
          <p:nvPr/>
        </p:nvCxnSpPr>
        <p:spPr>
          <a:xfrm rot="0">
            <a:off x="5867400" y="4038600"/>
            <a:ext cx="1524000" cy="0"/>
          </a:xfrm>
          <a:prstGeom prst="line"/>
          <a:noFill/>
          <a:ln w="9525" cap="flat" cmpd="sng">
            <a:solidFill>
              <a:srgbClr val="88294A">
                <a:alpha val="100000"/>
              </a:srgbClr>
            </a:solidFill>
            <a:prstDash val="solid"/>
            <a:round/>
          </a:ln>
        </p:spPr>
      </p:cxnSp>
      <p:cxnSp>
        <p:nvCxnSpPr>
          <p:cNvPr id="3145730" name=""/>
          <p:cNvCxnSpPr>
            <a:cxnSpLocks/>
          </p:cNvCxnSpPr>
          <p:nvPr/>
        </p:nvCxnSpPr>
        <p:spPr>
          <a:xfrm rot="0">
            <a:off x="838200" y="4419600"/>
            <a:ext cx="1295400" cy="0"/>
          </a:xfrm>
          <a:prstGeom prst="line"/>
          <a:noFill/>
          <a:ln w="9525" cap="flat" cmpd="sng">
            <a:solidFill>
              <a:srgbClr val="88294A">
                <a:alpha val="100000"/>
              </a:srgbClr>
            </a:solidFill>
            <a:prstDash val="solid"/>
            <a:round/>
          </a:ln>
        </p:spPr>
      </p:cxnSp>
    </p:spTree>
  </p:cSld>
  <p:clrMapOvr>
    <a:masterClrMapping/>
  </p:clrMapOvr>
  <p:transition spd="slow" advClick="1">
    <p:wheel spokes="1"/>
  </p:transition>
  <p:timing/>
</p:sld>
</file>

<file path=ppt/slides/slide99.xml><?xml version="1.0" encoding="utf-8"?>
<p:sld xmlns:a="http://schemas.openxmlformats.org/drawingml/2006/main" xmlns:r="http://schemas.openxmlformats.org/officeDocument/2006/relationships" xmlns:p="http://schemas.openxmlformats.org/presentationml/2006/main" showMasterSp="1">
  <p:cSld>
    <p:spTree>
      <p:nvGrpSpPr>
        <p:cNvPr id="1181" name=""/>
        <p:cNvGrpSpPr/>
        <p:nvPr/>
      </p:nvGrpSpPr>
      <p:grpSpPr>
        <a:xfrm rot="0">
          <a:off x="0" y="0"/>
          <a:ext cx="0" cy="0"/>
          <a:chOff x="0" y="0"/>
          <a:chExt cx="0" cy="0"/>
        </a:xfrm>
      </p:grpSpPr>
      <p:sp>
        <p:nvSpPr>
          <p:cNvPr id="1048719" name=""/>
          <p:cNvSpPr/>
          <p:nvPr>
            <p:ph sz="full" idx="1"/>
          </p:nvPr>
        </p:nvSpPr>
        <p:spPr>
          <a:xfrm rot="0">
            <a:off x="457200" y="1371600"/>
            <a:ext cx="8229600" cy="4754562"/>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eaLnBrk="1" hangingPunct="1" latinLnBrk="1" lvl="0">
              <a:buClr>
                <a:srgbClr val="DE6C36"/>
              </a:buClr>
              <a:buFont typeface="Wingdings" pitchFamily="2" charset="2"/>
              <a:buChar char="Ø"/>
            </a:pPr>
            <a:r>
              <a:rPr altLang="en-US" b="1" lang="en-US"/>
              <a:t>Administering Medication</a:t>
            </a:r>
            <a:r>
              <a:rPr altLang="en-US" lang="en-US"/>
              <a:t>: Nurses are responsible for administering the correct doses and medications to patients. Incase of wrong dosages or drug, s/she may face legal malpractice suits. It’s the nurse’s responsibility to get history about any drug allergies and monitor any reactions or side effects, then report</a:t>
            </a:r>
          </a:p>
          <a:p>
            <a:pPr eaLnBrk="1" hangingPunct="1" latinLnBrk="1" lvl="0">
              <a:buClr>
                <a:srgbClr val="DE6C36"/>
              </a:buClr>
              <a:buFont typeface="Arial" pitchFamily="0" charset="0"/>
              <a:buNone/>
            </a:pPr>
            <a:endParaRPr altLang="en-US" lang="en-US"/>
          </a:p>
        </p:txBody>
      </p:sp>
    </p:spTree>
  </p:cSld>
  <p:clrMapOvr>
    <a:masterClrMapping/>
  </p:clrMapOvr>
  <p:transition spd="slow" advClick="1">
    <p:wheel spokes="1"/>
  </p:transition>
  <p:timing/>
</p:sld>
</file>

<file path=ppt/slides/slide990.xml><?xml version="1.0" encoding="utf-8"?>
<p:sld xmlns:a="http://schemas.openxmlformats.org/drawingml/2006/main" xmlns:r="http://schemas.openxmlformats.org/officeDocument/2006/relationships" xmlns:p="http://schemas.openxmlformats.org/presentationml/2006/main" showMasterSp="1">
  <p:cSld>
    <p:spTree>
      <p:nvGrpSpPr>
        <p:cNvPr id="2092" name=""/>
        <p:cNvGrpSpPr/>
        <p:nvPr/>
      </p:nvGrpSpPr>
      <p:grpSpPr>
        <a:xfrm rot="0">
          <a:off x="0" y="0"/>
          <a:ext cx="0" cy="0"/>
          <a:chOff x="0" y="0"/>
          <a:chExt cx="0" cy="0"/>
        </a:xfrm>
      </p:grpSpPr>
      <p:sp>
        <p:nvSpPr>
          <p:cNvPr id="1049949" name=""/>
          <p:cNvSpPr/>
          <p:nvPr>
            <p:ph sz="full" idx="1"/>
          </p:nvPr>
        </p:nvSpPr>
        <p:spPr>
          <a:xfrm rot="0">
            <a:off x="457200" y="990600"/>
            <a:ext cx="8229600" cy="53340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algn="ctr" indent="0" lvl="0" marL="0">
              <a:buNone/>
            </a:pPr>
            <a:r>
              <a:rPr altLang="en-US" b="1" lang="en-US"/>
              <a:t>Nursing Cardex</a:t>
            </a:r>
          </a:p>
          <a:p>
            <a:pPr indent="0" lvl="0" marL="0">
              <a:buFont typeface="Wingdings" pitchFamily="2" charset="2"/>
              <a:buChar char="Ø"/>
            </a:pPr>
            <a:r>
              <a:rPr altLang="en-US" lang="en-US"/>
              <a:t>It is a sheet of paper that shows patient’s details and it is used for recording all nursing care and other procedures that he/she receives</a:t>
            </a:r>
          </a:p>
          <a:p>
            <a:pPr indent="0" lvl="0" marL="0">
              <a:buFont typeface="Wingdings" pitchFamily="2" charset="2"/>
              <a:buChar char="Ø"/>
            </a:pPr>
            <a:r>
              <a:rPr altLang="en-US" lang="en-US"/>
              <a:t>It also has admission data</a:t>
            </a:r>
          </a:p>
          <a:p>
            <a:pPr indent="0" lvl="0" marL="0">
              <a:buFont typeface="Wingdings" pitchFamily="2" charset="2"/>
              <a:buChar char="Ø"/>
            </a:pPr>
            <a:r>
              <a:rPr altLang="en-US" lang="en-US"/>
              <a:t>Time and date of the procedure should be indicated and the person who carried out the procedure should write his/her name and signature against the report</a:t>
            </a:r>
          </a:p>
          <a:p>
            <a:pPr indent="0" lvl="0" marL="0">
              <a:buFont typeface="Wingdings" pitchFamily="2" charset="2"/>
              <a:buChar char="Ø"/>
            </a:pPr>
            <a:r>
              <a:rPr altLang="en-US" lang="en-US"/>
              <a:t>All reports should be written in third person e.g. the patient was fed on porridge and retained.</a:t>
            </a:r>
          </a:p>
          <a:p>
            <a:pPr indent="0" lvl="0" marL="0">
              <a:buNone/>
            </a:pPr>
            <a:endParaRPr altLang="en-US" lang="en-US"/>
          </a:p>
        </p:txBody>
      </p:sp>
    </p:spTree>
  </p:cSld>
  <p:clrMapOvr>
    <a:masterClrMapping/>
  </p:clrMapOvr>
  <p:transition spd="slow" advClick="1">
    <p:wheel spokes="1"/>
  </p:transition>
  <p:timing/>
</p:sld>
</file>

<file path=ppt/slides/slide991.xml><?xml version="1.0" encoding="utf-8"?>
<p:sld xmlns:a="http://schemas.openxmlformats.org/drawingml/2006/main" xmlns:r="http://schemas.openxmlformats.org/officeDocument/2006/relationships" xmlns:p="http://schemas.openxmlformats.org/presentationml/2006/main" showMasterSp="1">
  <p:cSld>
    <p:spTree>
      <p:nvGrpSpPr>
        <p:cNvPr id="2093" name=""/>
        <p:cNvGrpSpPr/>
        <p:nvPr/>
      </p:nvGrpSpPr>
      <p:grpSpPr>
        <a:xfrm rot="0">
          <a:off x="0" y="0"/>
          <a:ext cx="0" cy="0"/>
          <a:chOff x="0" y="0"/>
          <a:chExt cx="0" cy="0"/>
        </a:xfrm>
      </p:grpSpPr>
      <p:sp>
        <p:nvSpPr>
          <p:cNvPr id="1049950" name=""/>
          <p:cNvSpPr/>
          <p:nvPr>
            <p:ph type="title" sz="full" idx="0"/>
          </p:nvPr>
        </p:nvSpPr>
        <p:spPr>
          <a:xfrm rot="0">
            <a:off x="457200" y="304800"/>
            <a:ext cx="8229600" cy="533400"/>
          </a:xfrm>
          <a:prstGeom prst="rect"/>
          <a:noFill/>
          <a:ln>
            <a:noFill/>
          </a:ln>
        </p:spPr>
        <p:txBody>
          <a:bodyPr anchor="b" bIns="0" lIns="0" rIns="0" tIns="45720" vert="horz"/>
          <a:lstStyle>
            <a:lvl1pPr algn="l" fontAlgn="base" indent="0" latinLnBrk="1" marL="0" rtl="0">
              <a:lnSpc>
                <a:spcPct val="100000"/>
              </a:lnSpc>
              <a:spcBef>
                <a:spcPct val="0"/>
              </a:spcBef>
              <a:spcAft>
                <a:spcPct val="0"/>
              </a:spcAft>
              <a:buFontTx/>
              <a:buNone/>
              <a:defRPr baseline="0" b="0" sz="5000" i="0" u="none">
                <a:solidFill>
                  <a:schemeClr val="lt2"/>
                </a:solidFill>
                <a:latin typeface="Calibri" pitchFamily="34" charset="0"/>
                <a:sym typeface="Calibri" pitchFamily="34" charset="0"/>
              </a:defRPr>
            </a:lvl1pPr>
          </a:lstStyle>
          <a:p>
            <a:pPr algn="ctr" lvl="0"/>
            <a:r>
              <a:rPr altLang="en-US" b="1" sz="4000" lang="en-US"/>
              <a:t>Nursing Cardex </a:t>
            </a:r>
          </a:p>
        </p:txBody>
      </p:sp>
      <p:graphicFrame>
        <p:nvGraphicFramePr>
          <p:cNvPr id="4194312" name=""/>
          <p:cNvGraphicFramePr>
            <a:graphicFrameLocks/>
          </p:cNvGraphicFramePr>
          <p:nvPr/>
        </p:nvGraphicFramePr>
        <p:xfrm rot="0">
          <a:off x="685800" y="2286000"/>
          <a:ext cx="8229600" cy="4297362"/>
        </p:xfrm>
        <a:graphic>
          <a:graphicData uri="http://schemas.openxmlformats.org/drawingml/2006/table">
            <a:tbl>
              <a:tblPr/>
              <a:tblGrid>
                <a:gridCol w="1447800"/>
                <a:gridCol w="1295400"/>
                <a:gridCol w="3429000"/>
                <a:gridCol w="2057400"/>
              </a:tblGrid>
              <a:tr h="639762">
                <a:tc>
                  <a:txBody>
                    <a:bodyPr/>
                    <a:p>
                      <a:pPr algn="l" eaLnBrk="1" hangingPunct="1" latinLnBrk="1" lvl="0"/>
                      <a:r>
                        <a:rPr altLang="en-US" b="1" sz="1800" lang="en-US">
                          <a:solidFill>
                            <a:srgbClr val="FFFFFF"/>
                          </a:solidFill>
                          <a:latin typeface="Constantia" pitchFamily="18" charset="0"/>
                        </a:rPr>
                        <a:t>Date </a:t>
                      </a:r>
                    </a:p>
                  </a:txBody>
                  <a:tcPr marL="91440" marR="91440" marT="45693" marB="45693" anchor="t"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38100" cap="flat" cmpd="sng">
                      <a:solidFill>
                        <a:schemeClr val="lt1">
                          <a:alpha val="100000"/>
                        </a:schemeClr>
                      </a:solidFill>
                      <a:prstDash val="solid"/>
                      <a:round/>
                    </a:lnB>
                    <a:solidFill>
                      <a:schemeClr val="accent1"/>
                    </a:solidFill>
                  </a:tcPr>
                </a:tc>
                <a:tc>
                  <a:txBody>
                    <a:bodyPr/>
                    <a:p>
                      <a:pPr algn="l" eaLnBrk="1" hangingPunct="1" latinLnBrk="1" lvl="0"/>
                      <a:r>
                        <a:rPr altLang="en-US" b="1" sz="1800" lang="en-US">
                          <a:solidFill>
                            <a:srgbClr val="FFFFFF"/>
                          </a:solidFill>
                          <a:latin typeface="Constantia" pitchFamily="18" charset="0"/>
                        </a:rPr>
                        <a:t>Time</a:t>
                      </a:r>
                    </a:p>
                  </a:txBody>
                  <a:tcPr marL="91440" marR="91440" marT="45693" marB="45693" anchor="t"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38100" cap="flat" cmpd="sng">
                      <a:solidFill>
                        <a:schemeClr val="lt1">
                          <a:alpha val="100000"/>
                        </a:schemeClr>
                      </a:solidFill>
                      <a:prstDash val="solid"/>
                      <a:round/>
                    </a:lnB>
                    <a:solidFill>
                      <a:schemeClr val="accent1"/>
                    </a:solidFill>
                  </a:tcPr>
                </a:tc>
                <a:tc>
                  <a:txBody>
                    <a:bodyPr/>
                    <a:p>
                      <a:pPr algn="l" eaLnBrk="1" hangingPunct="1" latinLnBrk="1" lvl="0"/>
                      <a:r>
                        <a:rPr altLang="en-US" b="1" sz="1800" lang="en-US">
                          <a:solidFill>
                            <a:srgbClr val="FFFFFF"/>
                          </a:solidFill>
                          <a:latin typeface="Constantia" pitchFamily="18" charset="0"/>
                        </a:rPr>
                        <a:t>Daily Progress Report</a:t>
                      </a:r>
                    </a:p>
                  </a:txBody>
                  <a:tcPr marL="91440" marR="91440" marT="45693" marB="45693" anchor="t"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38100" cap="flat" cmpd="sng">
                      <a:solidFill>
                        <a:schemeClr val="lt1">
                          <a:alpha val="100000"/>
                        </a:schemeClr>
                      </a:solidFill>
                      <a:prstDash val="solid"/>
                      <a:round/>
                    </a:lnB>
                    <a:solidFill>
                      <a:schemeClr val="accent1"/>
                    </a:solidFill>
                  </a:tcPr>
                </a:tc>
                <a:tc>
                  <a:txBody>
                    <a:bodyPr/>
                    <a:p>
                      <a:pPr algn="l" eaLnBrk="1" hangingPunct="1" latinLnBrk="1" lvl="0"/>
                      <a:r>
                        <a:rPr altLang="en-US" b="1" sz="1800" lang="en-US">
                          <a:solidFill>
                            <a:srgbClr val="FFFFFF"/>
                          </a:solidFill>
                          <a:latin typeface="Constantia" pitchFamily="18" charset="0"/>
                        </a:rPr>
                        <a:t>Name of Nurse &amp; Signature</a:t>
                      </a:r>
                    </a:p>
                  </a:txBody>
                  <a:tcPr marL="91440" marR="91440" marT="45693" marB="45693" anchor="t"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38100" cap="flat" cmpd="sng">
                      <a:solidFill>
                        <a:schemeClr val="lt1">
                          <a:alpha val="100000"/>
                        </a:schemeClr>
                      </a:solidFill>
                      <a:prstDash val="solid"/>
                      <a:round/>
                    </a:lnB>
                    <a:solidFill>
                      <a:schemeClr val="accent1"/>
                    </a:solidFill>
                  </a:tcPr>
                </a:tc>
              </a:tr>
              <a:tr h="639762">
                <a:tc>
                  <a:txBody>
                    <a:bodyPr/>
                    <a:p>
                      <a:pPr algn="l" eaLnBrk="1" hangingPunct="1" latinLnBrk="1" lvl="0"/>
                      <a:r>
                        <a:rPr altLang="en-US" b="0" sz="1800" lang="en-US">
                          <a:solidFill>
                            <a:srgbClr val="000000"/>
                          </a:solidFill>
                          <a:latin typeface="Constantia" pitchFamily="18" charset="0"/>
                        </a:rPr>
                        <a:t>20.04.2010</a:t>
                      </a:r>
                    </a:p>
                  </a:txBody>
                  <a:tcPr marL="91440" marR="91440" marT="45693" marB="45693" anchor="t" vert="horz">
                    <a:lnL w="12700" cap="flat" cmpd="sng">
                      <a:solidFill>
                        <a:schemeClr val="lt1">
                          <a:alpha val="100000"/>
                        </a:schemeClr>
                      </a:solidFill>
                      <a:prstDash val="solid"/>
                      <a:round/>
                    </a:lnL>
                    <a:lnR w="12700" cap="flat" cmpd="sng">
                      <a:solidFill>
                        <a:schemeClr val="lt1">
                          <a:alpha val="100000"/>
                        </a:schemeClr>
                      </a:solidFill>
                      <a:prstDash val="solid"/>
                      <a:round/>
                    </a:lnR>
                    <a:lnT w="38100" cap="flat" cmpd="sng">
                      <a:solidFill>
                        <a:schemeClr val="lt1">
                          <a:alpha val="100000"/>
                        </a:schemeClr>
                      </a:solidFill>
                      <a:prstDash val="solid"/>
                      <a:round/>
                    </a:lnT>
                    <a:lnB w="12700" cap="flat" cmpd="sng">
                      <a:solidFill>
                        <a:schemeClr val="lt1">
                          <a:alpha val="100000"/>
                        </a:schemeClr>
                      </a:solidFill>
                      <a:prstDash val="solid"/>
                      <a:round/>
                    </a:lnB>
                    <a:solidFill>
                      <a:srgbClr val="E6CED4"/>
                    </a:solidFill>
                  </a:tcPr>
                </a:tc>
                <a:tc>
                  <a:txBody>
                    <a:bodyPr/>
                    <a:p>
                      <a:pPr algn="l" eaLnBrk="1" hangingPunct="1" latinLnBrk="1" lvl="0"/>
                      <a:r>
                        <a:rPr altLang="en-US" b="0" sz="1800" lang="en-US">
                          <a:solidFill>
                            <a:srgbClr val="000000"/>
                          </a:solidFill>
                          <a:latin typeface="Constantia" pitchFamily="18" charset="0"/>
                        </a:rPr>
                        <a:t>7.30 AM</a:t>
                      </a:r>
                    </a:p>
                  </a:txBody>
                  <a:tcPr marL="91440" marR="91440" marT="45693" marB="45693" anchor="t" vert="horz">
                    <a:lnL w="12700" cap="flat" cmpd="sng">
                      <a:solidFill>
                        <a:schemeClr val="lt1">
                          <a:alpha val="100000"/>
                        </a:schemeClr>
                      </a:solidFill>
                      <a:prstDash val="solid"/>
                      <a:round/>
                    </a:lnL>
                    <a:lnR w="12700" cap="flat" cmpd="sng">
                      <a:solidFill>
                        <a:schemeClr val="lt1">
                          <a:alpha val="100000"/>
                        </a:schemeClr>
                      </a:solidFill>
                      <a:prstDash val="solid"/>
                      <a:round/>
                    </a:lnR>
                    <a:lnT w="38100" cap="flat" cmpd="sng">
                      <a:solidFill>
                        <a:schemeClr val="lt1">
                          <a:alpha val="100000"/>
                        </a:schemeClr>
                      </a:solidFill>
                      <a:prstDash val="solid"/>
                      <a:round/>
                    </a:lnT>
                    <a:lnB w="12700" cap="flat" cmpd="sng">
                      <a:solidFill>
                        <a:schemeClr val="lt1">
                          <a:alpha val="100000"/>
                        </a:schemeClr>
                      </a:solidFill>
                      <a:prstDash val="solid"/>
                      <a:round/>
                    </a:lnB>
                    <a:solidFill>
                      <a:srgbClr val="E6CED4"/>
                    </a:solidFill>
                  </a:tcPr>
                </a:tc>
                <a:tc>
                  <a:txBody>
                    <a:bodyPr/>
                    <a:p>
                      <a:pPr algn="l" eaLnBrk="1" hangingPunct="1" latinLnBrk="1" lvl="0"/>
                      <a:r>
                        <a:rPr altLang="en-US" b="0" sz="1800" lang="en-US">
                          <a:solidFill>
                            <a:srgbClr val="000000"/>
                          </a:solidFill>
                          <a:latin typeface="Constantia" pitchFamily="18" charset="0"/>
                        </a:rPr>
                        <a:t>Patient was received lying in bed. Reported reduced pain</a:t>
                      </a:r>
                    </a:p>
                  </a:txBody>
                  <a:tcPr marL="91440" marR="91440" marT="45693" marB="45693" anchor="t" vert="horz">
                    <a:lnL w="12700" cap="flat" cmpd="sng">
                      <a:solidFill>
                        <a:schemeClr val="lt1">
                          <a:alpha val="100000"/>
                        </a:schemeClr>
                      </a:solidFill>
                      <a:prstDash val="solid"/>
                      <a:round/>
                    </a:lnL>
                    <a:lnR w="12700" cap="flat" cmpd="sng">
                      <a:solidFill>
                        <a:schemeClr val="lt1">
                          <a:alpha val="100000"/>
                        </a:schemeClr>
                      </a:solidFill>
                      <a:prstDash val="solid"/>
                      <a:round/>
                    </a:lnR>
                    <a:lnT w="38100" cap="flat" cmpd="sng">
                      <a:solidFill>
                        <a:schemeClr val="lt1">
                          <a:alpha val="100000"/>
                        </a:schemeClr>
                      </a:solidFill>
                      <a:prstDash val="solid"/>
                      <a:round/>
                    </a:lnT>
                    <a:lnB w="12700" cap="flat" cmpd="sng">
                      <a:solidFill>
                        <a:schemeClr val="lt1">
                          <a:alpha val="100000"/>
                        </a:schemeClr>
                      </a:solidFill>
                      <a:prstDash val="solid"/>
                      <a:round/>
                    </a:lnB>
                    <a:solidFill>
                      <a:srgbClr val="E6CED4"/>
                    </a:solidFill>
                  </a:tcPr>
                </a:tc>
                <a:tc>
                  <a:txBody>
                    <a:bodyPr/>
                    <a:p>
                      <a:pPr algn="l" eaLnBrk="1" hangingPunct="1" latinLnBrk="1" lvl="0"/>
                      <a:r>
                        <a:rPr altLang="en-US" b="0" sz="1800" lang="en-US">
                          <a:solidFill>
                            <a:srgbClr val="000000"/>
                          </a:solidFill>
                          <a:latin typeface="Constantia" pitchFamily="18" charset="0"/>
                        </a:rPr>
                        <a:t>Yiya</a:t>
                      </a:r>
                    </a:p>
                  </a:txBody>
                  <a:tcPr marL="91440" marR="91440" marT="45693" marB="45693" anchor="t" vert="horz">
                    <a:lnL w="12700" cap="flat" cmpd="sng">
                      <a:solidFill>
                        <a:schemeClr val="lt1">
                          <a:alpha val="100000"/>
                        </a:schemeClr>
                      </a:solidFill>
                      <a:prstDash val="solid"/>
                      <a:round/>
                    </a:lnL>
                    <a:lnR w="12700" cap="flat" cmpd="sng">
                      <a:solidFill>
                        <a:schemeClr val="lt1">
                          <a:alpha val="100000"/>
                        </a:schemeClr>
                      </a:solidFill>
                      <a:prstDash val="solid"/>
                      <a:round/>
                    </a:lnR>
                    <a:lnT w="38100" cap="flat" cmpd="sng">
                      <a:solidFill>
                        <a:schemeClr val="lt1">
                          <a:alpha val="100000"/>
                        </a:schemeClr>
                      </a:solidFill>
                      <a:prstDash val="solid"/>
                      <a:round/>
                    </a:lnT>
                    <a:lnB w="12700" cap="flat" cmpd="sng">
                      <a:solidFill>
                        <a:schemeClr val="lt1">
                          <a:alpha val="100000"/>
                        </a:schemeClr>
                      </a:solidFill>
                      <a:prstDash val="solid"/>
                      <a:round/>
                    </a:lnB>
                    <a:solidFill>
                      <a:srgbClr val="E6CED4"/>
                    </a:solidFill>
                  </a:tcPr>
                </a:tc>
              </a:tr>
              <a:tr h="914399">
                <a:tc>
                  <a:txBody>
                    <a:bodyPr/>
                    <a:p>
                      <a:pPr algn="l" eaLnBrk="1" hangingPunct="1" latinLnBrk="1" lvl="0"/>
                      <a:r>
                        <a:rPr altLang="en-US" b="0" sz="1800" lang="en-US">
                          <a:solidFill>
                            <a:srgbClr val="000000"/>
                          </a:solidFill>
                          <a:latin typeface="Constantia" pitchFamily="18" charset="0"/>
                        </a:rPr>
                        <a:t>20.04.2010</a:t>
                      </a:r>
                    </a:p>
                  </a:txBody>
                  <a:tcPr marL="91440" marR="91440" marT="45693" marB="45693" anchor="t"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12700" cap="flat" cmpd="sng">
                      <a:solidFill>
                        <a:schemeClr val="lt1">
                          <a:alpha val="100000"/>
                        </a:schemeClr>
                      </a:solidFill>
                      <a:prstDash val="solid"/>
                      <a:round/>
                    </a:lnB>
                    <a:solidFill>
                      <a:srgbClr val="F3E8EB"/>
                    </a:solidFill>
                  </a:tcPr>
                </a:tc>
                <a:tc>
                  <a:txBody>
                    <a:bodyPr/>
                    <a:p>
                      <a:pPr algn="l" eaLnBrk="1" hangingPunct="1" latinLnBrk="1" lvl="0"/>
                      <a:r>
                        <a:rPr altLang="en-US" b="0" sz="1800" lang="en-US">
                          <a:solidFill>
                            <a:srgbClr val="000000"/>
                          </a:solidFill>
                          <a:latin typeface="Constantia" pitchFamily="18" charset="0"/>
                        </a:rPr>
                        <a:t>8.00 AM</a:t>
                      </a:r>
                    </a:p>
                  </a:txBody>
                  <a:tcPr marL="91440" marR="91440" marT="45693" marB="45693" anchor="t"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12700" cap="flat" cmpd="sng">
                      <a:solidFill>
                        <a:schemeClr val="lt1">
                          <a:alpha val="100000"/>
                        </a:schemeClr>
                      </a:solidFill>
                      <a:prstDash val="solid"/>
                      <a:round/>
                    </a:lnB>
                    <a:solidFill>
                      <a:srgbClr val="F3E8EB"/>
                    </a:solidFill>
                  </a:tcPr>
                </a:tc>
                <a:tc>
                  <a:txBody>
                    <a:bodyPr/>
                    <a:p>
                      <a:pPr algn="l" eaLnBrk="1" hangingPunct="1" latinLnBrk="1" lvl="0"/>
                      <a:r>
                        <a:rPr altLang="en-US" b="0" sz="1800" lang="en-US">
                          <a:solidFill>
                            <a:srgbClr val="000000"/>
                          </a:solidFill>
                          <a:latin typeface="Constantia" pitchFamily="18" charset="0"/>
                        </a:rPr>
                        <a:t>Bed making done, linen changed and patient left comfortable, seated in bed</a:t>
                      </a:r>
                    </a:p>
                  </a:txBody>
                  <a:tcPr marL="91440" marR="91440" marT="45693" marB="45693" anchor="t"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12700" cap="flat" cmpd="sng">
                      <a:solidFill>
                        <a:schemeClr val="lt1">
                          <a:alpha val="100000"/>
                        </a:schemeClr>
                      </a:solidFill>
                      <a:prstDash val="solid"/>
                      <a:round/>
                    </a:lnB>
                    <a:solidFill>
                      <a:srgbClr val="F3E8EB"/>
                    </a:solidFill>
                  </a:tcPr>
                </a:tc>
                <a:tc>
                  <a:txBody>
                    <a:bodyPr/>
                    <a:p>
                      <a:pPr algn="l" eaLnBrk="1" hangingPunct="1" latinLnBrk="1" lvl="0"/>
                      <a:r>
                        <a:rPr altLang="en-US" b="0" sz="1800" lang="en-US">
                          <a:solidFill>
                            <a:srgbClr val="000000"/>
                          </a:solidFill>
                          <a:latin typeface="Constantia" pitchFamily="18" charset="0"/>
                        </a:rPr>
                        <a:t>Yiya</a:t>
                      </a:r>
                    </a:p>
                  </a:txBody>
                  <a:tcPr marL="91440" marR="91440" marT="45693" marB="45693" anchor="t"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12700" cap="flat" cmpd="sng">
                      <a:solidFill>
                        <a:schemeClr val="lt1">
                          <a:alpha val="100000"/>
                        </a:schemeClr>
                      </a:solidFill>
                      <a:prstDash val="solid"/>
                      <a:round/>
                    </a:lnB>
                    <a:solidFill>
                      <a:srgbClr val="F3E8EB"/>
                    </a:solidFill>
                  </a:tcPr>
                </a:tc>
              </a:tr>
              <a:tr h="1189037">
                <a:tc>
                  <a:txBody>
                    <a:bodyPr/>
                    <a:p>
                      <a:pPr algn="l" eaLnBrk="1" hangingPunct="1" latinLnBrk="1" lvl="0"/>
                      <a:r>
                        <a:rPr altLang="en-US" b="0" sz="1800" lang="en-US">
                          <a:solidFill>
                            <a:srgbClr val="000000"/>
                          </a:solidFill>
                          <a:latin typeface="Constantia" pitchFamily="18" charset="0"/>
                        </a:rPr>
                        <a:t>20.04.2020</a:t>
                      </a:r>
                    </a:p>
                  </a:txBody>
                  <a:tcPr marL="91440" marR="91440" marT="45693" marB="45693" anchor="t"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12700" cap="flat" cmpd="sng">
                      <a:solidFill>
                        <a:schemeClr val="lt1">
                          <a:alpha val="100000"/>
                        </a:schemeClr>
                      </a:solidFill>
                      <a:prstDash val="solid"/>
                      <a:round/>
                    </a:lnB>
                    <a:solidFill>
                      <a:srgbClr val="E6CED4"/>
                    </a:solidFill>
                  </a:tcPr>
                </a:tc>
                <a:tc>
                  <a:txBody>
                    <a:bodyPr/>
                    <a:p>
                      <a:pPr algn="l" eaLnBrk="1" hangingPunct="1" latinLnBrk="1" lvl="0"/>
                      <a:r>
                        <a:rPr altLang="en-US" b="0" sz="1800" lang="en-US">
                          <a:solidFill>
                            <a:srgbClr val="000000"/>
                          </a:solidFill>
                          <a:latin typeface="Constantia" pitchFamily="18" charset="0"/>
                        </a:rPr>
                        <a:t>9.00 AM</a:t>
                      </a:r>
                    </a:p>
                  </a:txBody>
                  <a:tcPr marL="91440" marR="91440" marT="45693" marB="45693" anchor="t"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12700" cap="flat" cmpd="sng">
                      <a:solidFill>
                        <a:schemeClr val="lt1">
                          <a:alpha val="100000"/>
                        </a:schemeClr>
                      </a:solidFill>
                      <a:prstDash val="solid"/>
                      <a:round/>
                    </a:lnB>
                    <a:solidFill>
                      <a:srgbClr val="E6CED4"/>
                    </a:solidFill>
                  </a:tcPr>
                </a:tc>
                <a:tc>
                  <a:txBody>
                    <a:bodyPr/>
                    <a:p>
                      <a:pPr algn="l" eaLnBrk="1" hangingPunct="1" latinLnBrk="1" lvl="0"/>
                      <a:r>
                        <a:rPr altLang="en-US" b="0" sz="1800" lang="en-US">
                          <a:solidFill>
                            <a:srgbClr val="000000"/>
                          </a:solidFill>
                          <a:latin typeface="Constantia" pitchFamily="18" charset="0"/>
                        </a:rPr>
                        <a:t>IV Ceftriaxone 2gm given, no reaction observed. PO Paracetamol given because the patient was complaining of pain</a:t>
                      </a:r>
                    </a:p>
                  </a:txBody>
                  <a:tcPr marL="91440" marR="91440" marT="45693" marB="45693" anchor="t"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12700" cap="flat" cmpd="sng">
                      <a:solidFill>
                        <a:schemeClr val="lt1">
                          <a:alpha val="100000"/>
                        </a:schemeClr>
                      </a:solidFill>
                      <a:prstDash val="solid"/>
                      <a:round/>
                    </a:lnB>
                    <a:solidFill>
                      <a:srgbClr val="E6CED4"/>
                    </a:solidFill>
                  </a:tcPr>
                </a:tc>
                <a:tc>
                  <a:txBody>
                    <a:bodyPr/>
                    <a:p>
                      <a:pPr algn="l" eaLnBrk="1" hangingPunct="1" latinLnBrk="1" lvl="0"/>
                      <a:r>
                        <a:rPr altLang="en-US" b="0" sz="1800" lang="en-US">
                          <a:solidFill>
                            <a:srgbClr val="000000"/>
                          </a:solidFill>
                          <a:latin typeface="Constantia" pitchFamily="18" charset="0"/>
                        </a:rPr>
                        <a:t>Yiya</a:t>
                      </a:r>
                    </a:p>
                  </a:txBody>
                  <a:tcPr marL="91440" marR="91440" marT="45693" marB="45693" anchor="t"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12700" cap="flat" cmpd="sng">
                      <a:solidFill>
                        <a:schemeClr val="lt1">
                          <a:alpha val="100000"/>
                        </a:schemeClr>
                      </a:solidFill>
                      <a:prstDash val="solid"/>
                      <a:round/>
                    </a:lnB>
                    <a:solidFill>
                      <a:srgbClr val="E6CED4"/>
                    </a:solidFill>
                  </a:tcPr>
                </a:tc>
              </a:tr>
              <a:tr h="914399">
                <a:tc>
                  <a:txBody>
                    <a:bodyPr/>
                    <a:p>
                      <a:pPr algn="l" eaLnBrk="1" hangingPunct="1" latinLnBrk="1" lvl="0"/>
                      <a:r>
                        <a:rPr altLang="en-US" b="0" sz="1800" lang="en-US">
                          <a:solidFill>
                            <a:srgbClr val="000000"/>
                          </a:solidFill>
                          <a:latin typeface="Constantia" pitchFamily="18" charset="0"/>
                        </a:rPr>
                        <a:t>20.04.2010</a:t>
                      </a:r>
                    </a:p>
                  </a:txBody>
                  <a:tcPr marL="91440" marR="91440" marT="45693" marB="45693" anchor="t"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12700" cap="flat" cmpd="sng">
                      <a:solidFill>
                        <a:schemeClr val="lt1">
                          <a:alpha val="100000"/>
                        </a:schemeClr>
                      </a:solidFill>
                      <a:prstDash val="solid"/>
                      <a:round/>
                    </a:lnB>
                    <a:solidFill>
                      <a:srgbClr val="F3E8EB"/>
                    </a:solidFill>
                  </a:tcPr>
                </a:tc>
                <a:tc>
                  <a:txBody>
                    <a:bodyPr/>
                    <a:p>
                      <a:pPr algn="l" eaLnBrk="1" hangingPunct="1" latinLnBrk="1" lvl="0"/>
                      <a:r>
                        <a:rPr altLang="en-US" b="0" sz="1800" lang="en-US">
                          <a:solidFill>
                            <a:srgbClr val="000000"/>
                          </a:solidFill>
                          <a:latin typeface="Constantia" pitchFamily="18" charset="0"/>
                        </a:rPr>
                        <a:t>10.00AM</a:t>
                      </a:r>
                    </a:p>
                  </a:txBody>
                  <a:tcPr marL="91440" marR="91440" marT="45693" marB="45693" anchor="t"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12700" cap="flat" cmpd="sng">
                      <a:solidFill>
                        <a:schemeClr val="lt1">
                          <a:alpha val="100000"/>
                        </a:schemeClr>
                      </a:solidFill>
                      <a:prstDash val="solid"/>
                      <a:round/>
                    </a:lnB>
                    <a:solidFill>
                      <a:srgbClr val="F3E8EB"/>
                    </a:solidFill>
                  </a:tcPr>
                </a:tc>
                <a:tc>
                  <a:txBody>
                    <a:bodyPr/>
                    <a:p>
                      <a:pPr algn="l" eaLnBrk="1" hangingPunct="1" latinLnBrk="1" lvl="0"/>
                      <a:r>
                        <a:rPr altLang="en-US" b="0" sz="1800" lang="en-US">
                          <a:solidFill>
                            <a:srgbClr val="000000"/>
                          </a:solidFill>
                          <a:latin typeface="Constantia" pitchFamily="18" charset="0"/>
                        </a:rPr>
                        <a:t>Patient took one cup of tea and two slices of bread and retained. She reported satisfaction</a:t>
                      </a:r>
                    </a:p>
                  </a:txBody>
                  <a:tcPr marL="91440" marR="91440" marT="45693" marB="45693" anchor="t"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12700" cap="flat" cmpd="sng">
                      <a:solidFill>
                        <a:schemeClr val="lt1">
                          <a:alpha val="100000"/>
                        </a:schemeClr>
                      </a:solidFill>
                      <a:prstDash val="solid"/>
                      <a:round/>
                    </a:lnB>
                    <a:solidFill>
                      <a:srgbClr val="F3E8EB"/>
                    </a:solidFill>
                  </a:tcPr>
                </a:tc>
                <a:tc>
                  <a:txBody>
                    <a:bodyPr/>
                    <a:p>
                      <a:pPr algn="l" eaLnBrk="1" hangingPunct="1" latinLnBrk="1" lvl="0"/>
                      <a:r>
                        <a:rPr altLang="en-US" b="0" sz="1800" lang="en-US">
                          <a:solidFill>
                            <a:srgbClr val="000000"/>
                          </a:solidFill>
                          <a:latin typeface="Constantia" pitchFamily="18" charset="0"/>
                        </a:rPr>
                        <a:t>Yiya</a:t>
                      </a:r>
                    </a:p>
                  </a:txBody>
                  <a:tcPr marL="91440" marR="91440" marT="45693" marB="45693" anchor="t"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12700" cap="flat" cmpd="sng">
                      <a:solidFill>
                        <a:schemeClr val="lt1">
                          <a:alpha val="100000"/>
                        </a:schemeClr>
                      </a:solidFill>
                      <a:prstDash val="solid"/>
                      <a:round/>
                    </a:lnB>
                    <a:solidFill>
                      <a:srgbClr val="F3E8EB"/>
                    </a:solidFill>
                  </a:tcPr>
                </a:tc>
              </a:tr>
            </a:tbl>
          </a:graphicData>
        </a:graphic>
      </p:graphicFrame>
      <p:sp>
        <p:nvSpPr>
          <p:cNvPr id="1049982" name=""/>
          <p:cNvSpPr txBox="1"/>
          <p:nvPr/>
        </p:nvSpPr>
        <p:spPr>
          <a:xfrm rot="0">
            <a:off x="685800" y="914400"/>
            <a:ext cx="2352675" cy="1200150"/>
          </a:xfrm>
          <a:prstGeom prst="rect"/>
          <a:noFill/>
          <a:ln>
            <a:noFill/>
          </a:ln>
        </p:spPr>
        <p:txBody>
          <a:bodyPr anchor="t" bIns="45720" lIns="91440" rIns="91440" tIns="45720" vert="horz" wrap="none">
            <a:spAutoFit/>
          </a:bodyPr>
          <a:lstStyle>
            <a:lvl1pPr algn="l" fontAlgn="base" indent="0" latinLnBrk="1" marL="0" rtl="0">
              <a:lnSpc>
                <a:spcPct val="100000"/>
              </a:lnSpc>
              <a:spcBef>
                <a:spcPct val="0"/>
              </a:spcBef>
              <a:spcAft>
                <a:spcPct val="0"/>
              </a:spcAft>
              <a:buFontTx/>
              <a:buNone/>
              <a:defRPr baseline="0" b="0" sz="1800" i="0" u="none">
                <a:solidFill>
                  <a:schemeClr val="dk1"/>
                </a:solidFill>
                <a:latin typeface="Calibri" pitchFamily="34" charset="0"/>
                <a:ea typeface="Arial" pitchFamily="0" charset="0"/>
                <a:sym typeface="Calibri" pitchFamily="34" charset="0"/>
              </a:defRPr>
            </a:lvl1pPr>
            <a:lvl2pPr algn="l" fontAlgn="base" indent="0" latinLnBrk="1" marL="457200" rtl="0">
              <a:lnSpc>
                <a:spcPct val="100000"/>
              </a:lnSpc>
              <a:spcBef>
                <a:spcPct val="0"/>
              </a:spcBef>
              <a:spcAft>
                <a:spcPct val="0"/>
              </a:spcAft>
              <a:buFontTx/>
              <a:buNone/>
              <a:defRPr baseline="0" b="0" sz="1800" i="0" u="none">
                <a:solidFill>
                  <a:schemeClr val="dk1"/>
                </a:solidFill>
                <a:latin typeface="Calibri" pitchFamily="34" charset="0"/>
                <a:ea typeface="Arial" pitchFamily="0" charset="0"/>
                <a:sym typeface="Calibri" pitchFamily="34" charset="0"/>
              </a:defRPr>
            </a:lvl2pPr>
            <a:lvl3pPr algn="l" fontAlgn="base" indent="0" latinLnBrk="1" marL="914400" rtl="0">
              <a:lnSpc>
                <a:spcPct val="100000"/>
              </a:lnSpc>
              <a:spcBef>
                <a:spcPct val="0"/>
              </a:spcBef>
              <a:spcAft>
                <a:spcPct val="0"/>
              </a:spcAft>
              <a:buFontTx/>
              <a:buNone/>
              <a:defRPr baseline="0" b="0" sz="1800" i="0" u="none">
                <a:solidFill>
                  <a:schemeClr val="dk1"/>
                </a:solidFill>
                <a:latin typeface="Calibri" pitchFamily="34" charset="0"/>
                <a:ea typeface="Arial" pitchFamily="0" charset="0"/>
                <a:sym typeface="Calibri" pitchFamily="34" charset="0"/>
              </a:defRPr>
            </a:lvl3pPr>
            <a:lvl4pPr algn="l" fontAlgn="base" indent="0" latinLnBrk="1" marL="1371600" rtl="0">
              <a:lnSpc>
                <a:spcPct val="100000"/>
              </a:lnSpc>
              <a:spcBef>
                <a:spcPct val="0"/>
              </a:spcBef>
              <a:spcAft>
                <a:spcPct val="0"/>
              </a:spcAft>
              <a:buFontTx/>
              <a:buNone/>
              <a:defRPr baseline="0" b="0" sz="1800" i="0" u="none">
                <a:solidFill>
                  <a:schemeClr val="dk1"/>
                </a:solidFill>
                <a:latin typeface="Calibri" pitchFamily="34" charset="0"/>
                <a:ea typeface="Arial" pitchFamily="0" charset="0"/>
                <a:sym typeface="Calibri" pitchFamily="34" charset="0"/>
              </a:defRPr>
            </a:lvl4pPr>
            <a:lvl5pPr algn="l" fontAlgn="base" indent="0" latinLnBrk="1" marL="1828800" rtl="0">
              <a:lnSpc>
                <a:spcPct val="100000"/>
              </a:lnSpc>
              <a:spcBef>
                <a:spcPct val="0"/>
              </a:spcBef>
              <a:spcAft>
                <a:spcPct val="0"/>
              </a:spcAft>
              <a:buFontTx/>
              <a:buNone/>
              <a:defRPr baseline="0" b="0" sz="1800" i="0" u="none">
                <a:solidFill>
                  <a:schemeClr val="dk1"/>
                </a:solidFill>
                <a:latin typeface="Calibri" pitchFamily="34" charset="0"/>
                <a:ea typeface="Arial" pitchFamily="0" charset="0"/>
                <a:sym typeface="Calibri" pitchFamily="34" charset="0"/>
              </a:defRPr>
            </a:lvl5pPr>
          </a:lstStyle>
          <a:p>
            <a:pPr eaLnBrk="1" hangingPunct="1" latinLnBrk="1" lvl="0"/>
            <a:r>
              <a:rPr altLang="en-US" b="1" sz="2400" lang="en-US"/>
              <a:t>Name of patient:</a:t>
            </a:r>
          </a:p>
          <a:p>
            <a:pPr eaLnBrk="1" hangingPunct="1" latinLnBrk="1" lvl="0"/>
            <a:r>
              <a:rPr altLang="en-US" b="1" sz="2400" lang="en-US"/>
              <a:t>Age:</a:t>
            </a:r>
          </a:p>
          <a:p>
            <a:pPr eaLnBrk="1" hangingPunct="1" latinLnBrk="1" lvl="0"/>
            <a:r>
              <a:rPr altLang="en-US" b="1" sz="2400" lang="en-US"/>
              <a:t>Sex :</a:t>
            </a:r>
          </a:p>
        </p:txBody>
      </p:sp>
      <p:sp>
        <p:nvSpPr>
          <p:cNvPr id="1049983" name=""/>
          <p:cNvSpPr txBox="1"/>
          <p:nvPr/>
        </p:nvSpPr>
        <p:spPr>
          <a:xfrm rot="0">
            <a:off x="4946650" y="914400"/>
            <a:ext cx="3532187" cy="1200150"/>
          </a:xfrm>
          <a:prstGeom prst="rect"/>
          <a:noFill/>
          <a:ln>
            <a:noFill/>
          </a:ln>
        </p:spPr>
        <p:txBody>
          <a:bodyPr anchor="t" bIns="45720" lIns="91440" rIns="91440" tIns="45720" vert="horz" wrap="none">
            <a:spAutoFit/>
          </a:bodyPr>
          <a:lstStyle>
            <a:lvl1pPr algn="l" fontAlgn="base" indent="0" latinLnBrk="1" marL="0" rtl="0">
              <a:lnSpc>
                <a:spcPct val="100000"/>
              </a:lnSpc>
              <a:spcBef>
                <a:spcPct val="0"/>
              </a:spcBef>
              <a:spcAft>
                <a:spcPct val="0"/>
              </a:spcAft>
              <a:buFontTx/>
              <a:buNone/>
              <a:defRPr baseline="0" b="0" sz="1800" i="0" u="none">
                <a:solidFill>
                  <a:schemeClr val="dk1"/>
                </a:solidFill>
                <a:latin typeface="Calibri" pitchFamily="34" charset="0"/>
                <a:ea typeface="Arial" pitchFamily="0" charset="0"/>
                <a:sym typeface="Calibri" pitchFamily="34" charset="0"/>
              </a:defRPr>
            </a:lvl1pPr>
            <a:lvl2pPr algn="l" fontAlgn="base" indent="0" latinLnBrk="1" marL="457200" rtl="0">
              <a:lnSpc>
                <a:spcPct val="100000"/>
              </a:lnSpc>
              <a:spcBef>
                <a:spcPct val="0"/>
              </a:spcBef>
              <a:spcAft>
                <a:spcPct val="0"/>
              </a:spcAft>
              <a:buFontTx/>
              <a:buNone/>
              <a:defRPr baseline="0" b="0" sz="1800" i="0" u="none">
                <a:solidFill>
                  <a:schemeClr val="dk1"/>
                </a:solidFill>
                <a:latin typeface="Calibri" pitchFamily="34" charset="0"/>
                <a:ea typeface="Arial" pitchFamily="0" charset="0"/>
                <a:sym typeface="Calibri" pitchFamily="34" charset="0"/>
              </a:defRPr>
            </a:lvl2pPr>
            <a:lvl3pPr algn="l" fontAlgn="base" indent="0" latinLnBrk="1" marL="914400" rtl="0">
              <a:lnSpc>
                <a:spcPct val="100000"/>
              </a:lnSpc>
              <a:spcBef>
                <a:spcPct val="0"/>
              </a:spcBef>
              <a:spcAft>
                <a:spcPct val="0"/>
              </a:spcAft>
              <a:buFontTx/>
              <a:buNone/>
              <a:defRPr baseline="0" b="0" sz="1800" i="0" u="none">
                <a:solidFill>
                  <a:schemeClr val="dk1"/>
                </a:solidFill>
                <a:latin typeface="Calibri" pitchFamily="34" charset="0"/>
                <a:ea typeface="Arial" pitchFamily="0" charset="0"/>
                <a:sym typeface="Calibri" pitchFamily="34" charset="0"/>
              </a:defRPr>
            </a:lvl3pPr>
            <a:lvl4pPr algn="l" fontAlgn="base" indent="0" latinLnBrk="1" marL="1371600" rtl="0">
              <a:lnSpc>
                <a:spcPct val="100000"/>
              </a:lnSpc>
              <a:spcBef>
                <a:spcPct val="0"/>
              </a:spcBef>
              <a:spcAft>
                <a:spcPct val="0"/>
              </a:spcAft>
              <a:buFontTx/>
              <a:buNone/>
              <a:defRPr baseline="0" b="0" sz="1800" i="0" u="none">
                <a:solidFill>
                  <a:schemeClr val="dk1"/>
                </a:solidFill>
                <a:latin typeface="Calibri" pitchFamily="34" charset="0"/>
                <a:ea typeface="Arial" pitchFamily="0" charset="0"/>
                <a:sym typeface="Calibri" pitchFamily="34" charset="0"/>
              </a:defRPr>
            </a:lvl4pPr>
            <a:lvl5pPr algn="l" fontAlgn="base" indent="0" latinLnBrk="1" marL="1828800" rtl="0">
              <a:lnSpc>
                <a:spcPct val="100000"/>
              </a:lnSpc>
              <a:spcBef>
                <a:spcPct val="0"/>
              </a:spcBef>
              <a:spcAft>
                <a:spcPct val="0"/>
              </a:spcAft>
              <a:buFontTx/>
              <a:buNone/>
              <a:defRPr baseline="0" b="0" sz="1800" i="0" u="none">
                <a:solidFill>
                  <a:schemeClr val="dk1"/>
                </a:solidFill>
                <a:latin typeface="Calibri" pitchFamily="34" charset="0"/>
                <a:ea typeface="Arial" pitchFamily="0" charset="0"/>
                <a:sym typeface="Calibri" pitchFamily="34" charset="0"/>
              </a:defRPr>
            </a:lvl5pPr>
          </a:lstStyle>
          <a:p>
            <a:pPr eaLnBrk="1" hangingPunct="1" latinLnBrk="1" lvl="0"/>
            <a:r>
              <a:rPr altLang="en-US" b="1" sz="2400" lang="en-US"/>
              <a:t>Date of Admission(D.O.A):</a:t>
            </a:r>
          </a:p>
          <a:p>
            <a:pPr eaLnBrk="1" hangingPunct="1" latinLnBrk="1" lvl="0"/>
            <a:r>
              <a:rPr altLang="en-US" b="1" sz="2400" lang="en-US"/>
              <a:t>Diagnosis:</a:t>
            </a:r>
          </a:p>
          <a:p>
            <a:pPr eaLnBrk="1" hangingPunct="1" latinLnBrk="1" lvl="0"/>
            <a:r>
              <a:rPr altLang="en-US" b="1" sz="2400" lang="en-US"/>
              <a:t>Date of Discharge(D.O.D):</a:t>
            </a:r>
          </a:p>
        </p:txBody>
      </p:sp>
      <p:cxnSp>
        <p:nvCxnSpPr>
          <p:cNvPr id="3145731" name=""/>
          <p:cNvCxnSpPr>
            <a:cxnSpLocks/>
          </p:cNvCxnSpPr>
          <p:nvPr/>
        </p:nvCxnSpPr>
        <p:spPr>
          <a:xfrm rot="0">
            <a:off x="4953000" y="4343400"/>
            <a:ext cx="1752600" cy="0"/>
          </a:xfrm>
          <a:prstGeom prst="line"/>
          <a:noFill/>
          <a:ln w="9525" cap="flat" cmpd="sng">
            <a:solidFill>
              <a:srgbClr val="88294A">
                <a:alpha val="100000"/>
              </a:srgbClr>
            </a:solidFill>
            <a:prstDash val="solid"/>
            <a:round/>
          </a:ln>
        </p:spPr>
      </p:cxnSp>
      <p:cxnSp>
        <p:nvCxnSpPr>
          <p:cNvPr id="3145732" name=""/>
          <p:cNvCxnSpPr>
            <a:cxnSpLocks/>
          </p:cNvCxnSpPr>
          <p:nvPr/>
        </p:nvCxnSpPr>
        <p:spPr>
          <a:xfrm rot="0">
            <a:off x="6019800" y="6477000"/>
            <a:ext cx="685800" cy="0"/>
          </a:xfrm>
          <a:prstGeom prst="line"/>
          <a:noFill/>
          <a:ln w="9525" cap="flat" cmpd="sng">
            <a:solidFill>
              <a:srgbClr val="88294A">
                <a:alpha val="100000"/>
              </a:srgbClr>
            </a:solidFill>
            <a:prstDash val="solid"/>
            <a:round/>
          </a:ln>
        </p:spPr>
      </p:cxnSp>
    </p:spTree>
  </p:cSld>
  <p:clrMapOvr>
    <a:masterClrMapping/>
  </p:clrMapOvr>
  <p:transition spd="slow" advClick="1">
    <p:wheel spokes="1"/>
  </p:transition>
  <p:timing/>
</p:sld>
</file>

<file path=ppt/slides/slide992.xml><?xml version="1.0" encoding="utf-8"?>
<p:sld xmlns:a="http://schemas.openxmlformats.org/drawingml/2006/main" xmlns:r="http://schemas.openxmlformats.org/officeDocument/2006/relationships" xmlns:p="http://schemas.openxmlformats.org/presentationml/2006/main" showMasterSp="1">
  <p:cSld>
    <p:spTree>
      <p:nvGrpSpPr>
        <p:cNvPr id="2095" name=""/>
        <p:cNvGrpSpPr/>
        <p:nvPr/>
      </p:nvGrpSpPr>
      <p:grpSpPr>
        <a:xfrm rot="0">
          <a:off x="0" y="0"/>
          <a:ext cx="0" cy="0"/>
          <a:chOff x="0" y="0"/>
          <a:chExt cx="0" cy="0"/>
        </a:xfrm>
      </p:grpSpPr>
      <p:sp>
        <p:nvSpPr>
          <p:cNvPr id="1049984" name=""/>
          <p:cNvSpPr/>
          <p:nvPr>
            <p:ph sz="full" idx="1"/>
          </p:nvPr>
        </p:nvSpPr>
        <p:spPr>
          <a:xfrm rot="0">
            <a:off x="457200" y="457200"/>
            <a:ext cx="8229600" cy="59436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lang="en-US"/>
              <a:t>B) VERBAL REPORTS</a:t>
            </a:r>
          </a:p>
          <a:p>
            <a:pPr indent="0" lvl="0" marL="0">
              <a:buFont typeface="Wingdings" pitchFamily="2" charset="2"/>
              <a:buChar char="Ø"/>
            </a:pPr>
            <a:r>
              <a:rPr altLang="en-US" lang="en-US"/>
              <a:t>Several times during the day, a nurse is required to give oral reports to others. The nurse summarizes the activities and conditions of the patient/s assigned to them and gives an oral report.</a:t>
            </a:r>
          </a:p>
          <a:p>
            <a:pPr indent="0" lvl="0" marL="0">
              <a:buFont typeface="Wingdings" pitchFamily="2" charset="2"/>
              <a:buChar char="Ø"/>
            </a:pPr>
            <a:r>
              <a:rPr altLang="en-US" lang="en-US"/>
              <a:t>It may also be tape recorded</a:t>
            </a:r>
          </a:p>
          <a:p>
            <a:pPr indent="0" lvl="0" marL="0">
              <a:buFont typeface="Wingdings" pitchFamily="2" charset="2"/>
              <a:buChar char="Ø"/>
            </a:pPr>
            <a:r>
              <a:rPr altLang="en-US" lang="en-US"/>
              <a:t>It accompanies a written report</a:t>
            </a:r>
          </a:p>
          <a:p>
            <a:pPr indent="0" lvl="0" marL="0">
              <a:buFont typeface="Wingdings" pitchFamily="2" charset="2"/>
              <a:buChar char="Ø"/>
            </a:pPr>
            <a:r>
              <a:rPr altLang="en-US" lang="en-US"/>
              <a:t>It should include:</a:t>
            </a:r>
          </a:p>
          <a:p>
            <a:pPr indent="0" lvl="0" marL="0">
              <a:buFont typeface="Wingdings" pitchFamily="2" charset="2"/>
              <a:buChar char="§"/>
            </a:pPr>
            <a:r>
              <a:rPr altLang="en-US" lang="en-US"/>
              <a:t>Significant patient’s data</a:t>
            </a:r>
          </a:p>
          <a:p>
            <a:pPr indent="0" lvl="0" marL="0">
              <a:buFont typeface="Wingdings" pitchFamily="2" charset="2"/>
              <a:buChar char="§"/>
            </a:pPr>
            <a:r>
              <a:rPr altLang="en-US" lang="en-US"/>
              <a:t>Special nursing and medical order</a:t>
            </a:r>
          </a:p>
          <a:p>
            <a:pPr indent="0" lvl="0" marL="0">
              <a:buFont typeface="Wingdings" pitchFamily="2" charset="2"/>
              <a:buChar char="§"/>
            </a:pPr>
            <a:r>
              <a:rPr altLang="en-US" lang="en-US"/>
              <a:t>Recent test results </a:t>
            </a:r>
          </a:p>
          <a:p>
            <a:pPr indent="0" lvl="0" marL="0">
              <a:buFont typeface="Wingdings" pitchFamily="2" charset="2"/>
              <a:buChar char="§"/>
            </a:pPr>
            <a:r>
              <a:rPr altLang="en-US" lang="en-US"/>
              <a:t>Vital signs and Scheduled diagnostic tests</a:t>
            </a:r>
          </a:p>
          <a:p>
            <a:pPr indent="0" lvl="0" marL="0">
              <a:buFont typeface="Wingdings" pitchFamily="2" charset="2"/>
              <a:buChar char="§"/>
            </a:pPr>
            <a:r>
              <a:rPr altLang="en-US" lang="en-US"/>
              <a:t>Discharge or transfer plans</a:t>
            </a:r>
          </a:p>
        </p:txBody>
      </p:sp>
    </p:spTree>
  </p:cSld>
  <p:clrMapOvr>
    <a:masterClrMapping/>
  </p:clrMapOvr>
  <p:transition spd="slow" advClick="1">
    <p:wheel spokes="1"/>
  </p:transition>
  <p:timing/>
</p:sld>
</file>

<file path=ppt/slides/slide993.xml><?xml version="1.0" encoding="utf-8"?>
<p:sld xmlns:a="http://schemas.openxmlformats.org/drawingml/2006/main" xmlns:r="http://schemas.openxmlformats.org/officeDocument/2006/relationships" xmlns:p="http://schemas.openxmlformats.org/presentationml/2006/main" showMasterSp="1">
  <p:cSld>
    <p:spTree>
      <p:nvGrpSpPr>
        <p:cNvPr id="2096" name=""/>
        <p:cNvGrpSpPr/>
        <p:nvPr/>
      </p:nvGrpSpPr>
      <p:grpSpPr>
        <a:xfrm rot="0">
          <a:off x="0" y="0"/>
          <a:ext cx="0" cy="0"/>
          <a:chOff x="0" y="0"/>
          <a:chExt cx="0" cy="0"/>
        </a:xfrm>
      </p:grpSpPr>
      <p:sp>
        <p:nvSpPr>
          <p:cNvPr id="1049985" name=""/>
          <p:cNvSpPr/>
          <p:nvPr>
            <p:ph sz="full" idx="1"/>
          </p:nvPr>
        </p:nvSpPr>
        <p:spPr>
          <a:xfrm rot="0">
            <a:off x="457200" y="1371600"/>
            <a:ext cx="8229600" cy="49530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lang="en-US"/>
              <a:t>Indications for Verbal </a:t>
            </a:r>
            <a:r>
              <a:rPr altLang="en-US" b="1" lang="en-US"/>
              <a:t>R</a:t>
            </a:r>
            <a:r>
              <a:rPr altLang="en-US" b="1" lang="en-US"/>
              <a:t>eport</a:t>
            </a:r>
          </a:p>
          <a:p>
            <a:pPr indent="0" lvl="0" marL="0">
              <a:buFont typeface="Wingdings" pitchFamily="2" charset="2"/>
              <a:buChar char="Ø"/>
            </a:pPr>
            <a:r>
              <a:rPr altLang="en-US" lang="en-US"/>
              <a:t>Change of shift by the nursing staff</a:t>
            </a:r>
          </a:p>
          <a:p>
            <a:pPr indent="0" lvl="0" marL="0">
              <a:buFont typeface="Wingdings" pitchFamily="2" charset="2"/>
              <a:buChar char="Ø"/>
            </a:pPr>
            <a:r>
              <a:rPr altLang="en-US" lang="en-US"/>
              <a:t>Communicating information to doctors and other members of the health team</a:t>
            </a:r>
          </a:p>
          <a:p>
            <a:pPr indent="0" lvl="0" marL="0">
              <a:buFont typeface="Wingdings" pitchFamily="2" charset="2"/>
              <a:buChar char="Ø"/>
            </a:pPr>
            <a:r>
              <a:rPr altLang="en-US" lang="en-US"/>
              <a:t>Transfer of patients to other departments</a:t>
            </a:r>
          </a:p>
          <a:p>
            <a:pPr indent="0" lvl="0" marL="0">
              <a:buFont typeface="Wingdings" pitchFamily="2" charset="2"/>
              <a:buChar char="Ø"/>
            </a:pPr>
            <a:endParaRPr altLang="en-US" lang="en-US"/>
          </a:p>
        </p:txBody>
      </p:sp>
    </p:spTree>
  </p:cSld>
  <p:clrMapOvr>
    <a:masterClrMapping/>
  </p:clrMapOvr>
  <p:transition spd="slow" advClick="1">
    <p:wheel spokes="1"/>
  </p:transition>
  <p:timing/>
</p:sld>
</file>

<file path=ppt/slides/slide994.xml><?xml version="1.0" encoding="utf-8"?>
<p:sld xmlns:a="http://schemas.openxmlformats.org/drawingml/2006/main" xmlns:r="http://schemas.openxmlformats.org/officeDocument/2006/relationships" xmlns:p="http://schemas.openxmlformats.org/presentationml/2006/main" showMasterSp="1">
  <p:cSld>
    <p:spTree>
      <p:nvGrpSpPr>
        <p:cNvPr id="2097" name=""/>
        <p:cNvGrpSpPr/>
        <p:nvPr/>
      </p:nvGrpSpPr>
      <p:grpSpPr>
        <a:xfrm rot="0">
          <a:off x="0" y="0"/>
          <a:ext cx="0" cy="0"/>
          <a:chOff x="0" y="0"/>
          <a:chExt cx="0" cy="0"/>
        </a:xfrm>
      </p:grpSpPr>
      <p:sp>
        <p:nvSpPr>
          <p:cNvPr id="1049986" name=""/>
          <p:cNvSpPr/>
          <p:nvPr>
            <p:ph sz="full" idx="1"/>
          </p:nvPr>
        </p:nvSpPr>
        <p:spPr>
          <a:xfrm rot="0">
            <a:off x="457200" y="1143000"/>
            <a:ext cx="8229600" cy="51816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lang="en-US"/>
              <a:t>Giving Verbal Reports</a:t>
            </a:r>
          </a:p>
          <a:p>
            <a:pPr indent="0" lvl="0" marL="0">
              <a:buFont typeface="Wingdings" pitchFamily="2" charset="2"/>
              <a:buChar char="Ø"/>
            </a:pPr>
            <a:r>
              <a:rPr altLang="en-US" lang="en-US"/>
              <a:t>Need to have a cardex or report book and other patient’s notes including observation charts, nursing care plans, fluid charts if any</a:t>
            </a:r>
          </a:p>
          <a:p>
            <a:pPr indent="0" lvl="0" marL="0">
              <a:buFont typeface="Wingdings" pitchFamily="2" charset="2"/>
              <a:buChar char="Ø"/>
            </a:pPr>
            <a:r>
              <a:rPr altLang="en-US" lang="en-US"/>
              <a:t>Check on those notes for relevant information to report at that particular time</a:t>
            </a:r>
          </a:p>
          <a:p>
            <a:pPr indent="0" lvl="0" marL="0">
              <a:buFont typeface="Wingdings" pitchFamily="2" charset="2"/>
              <a:buChar char="Ø"/>
            </a:pPr>
            <a:r>
              <a:rPr altLang="en-US" lang="en-US"/>
              <a:t>Move from on patient to another reporting on each as all other members of staff listen and observe to confirm the condition</a:t>
            </a:r>
          </a:p>
        </p:txBody>
      </p:sp>
    </p:spTree>
  </p:cSld>
  <p:clrMapOvr>
    <a:masterClrMapping/>
  </p:clrMapOvr>
  <p:transition spd="slow" advClick="1">
    <p:wheel spokes="1"/>
  </p:transition>
  <p:timing/>
</p:sld>
</file>

<file path=ppt/slides/slide995.xml><?xml version="1.0" encoding="utf-8"?>
<p:sld xmlns:a="http://schemas.openxmlformats.org/drawingml/2006/main" xmlns:r="http://schemas.openxmlformats.org/officeDocument/2006/relationships" xmlns:p="http://schemas.openxmlformats.org/presentationml/2006/main" showMasterSp="1">
  <p:cSld>
    <p:spTree>
      <p:nvGrpSpPr>
        <p:cNvPr id="2098" name=""/>
        <p:cNvGrpSpPr/>
        <p:nvPr/>
      </p:nvGrpSpPr>
      <p:grpSpPr>
        <a:xfrm rot="0">
          <a:off x="0" y="0"/>
          <a:ext cx="0" cy="0"/>
          <a:chOff x="0" y="0"/>
          <a:chExt cx="0" cy="0"/>
        </a:xfrm>
      </p:grpSpPr>
      <p:sp>
        <p:nvSpPr>
          <p:cNvPr id="1049987" name=""/>
          <p:cNvSpPr/>
          <p:nvPr>
            <p:ph sz="full" idx="1"/>
          </p:nvPr>
        </p:nvSpPr>
        <p:spPr>
          <a:xfrm rot="0">
            <a:off x="457200" y="1143000"/>
            <a:ext cx="8229600" cy="51816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lang="en-US"/>
              <a:t>Advantages of Verbal Reports</a:t>
            </a:r>
          </a:p>
          <a:p>
            <a:pPr indent="0" lvl="0" marL="0">
              <a:buFont typeface="Wingdings" pitchFamily="2" charset="2"/>
              <a:buChar char="Ø"/>
            </a:pPr>
            <a:r>
              <a:rPr altLang="en-US" lang="en-US"/>
              <a:t>Eliminates errors by identifying the patient being reported on</a:t>
            </a:r>
          </a:p>
          <a:p>
            <a:pPr indent="0" lvl="0" marL="0">
              <a:buFont typeface="Wingdings" pitchFamily="2" charset="2"/>
              <a:buChar char="Ø"/>
            </a:pPr>
            <a:r>
              <a:rPr altLang="en-US" lang="en-US"/>
              <a:t>Helps to spot check the written report</a:t>
            </a:r>
          </a:p>
          <a:p>
            <a:pPr indent="0" lvl="0" marL="0">
              <a:buFont typeface="Wingdings" pitchFamily="2" charset="2"/>
              <a:buChar char="Ø"/>
            </a:pPr>
            <a:r>
              <a:rPr altLang="en-US" lang="en-US"/>
              <a:t>No patient can be missed</a:t>
            </a:r>
          </a:p>
          <a:p>
            <a:pPr indent="0" lvl="0" marL="0">
              <a:buFont typeface="Wingdings" pitchFamily="2" charset="2"/>
              <a:buChar char="Ø"/>
            </a:pPr>
            <a:r>
              <a:rPr altLang="en-US" lang="en-US"/>
              <a:t>Patients can be observed when report is being given</a:t>
            </a:r>
          </a:p>
          <a:p>
            <a:pPr indent="0" lvl="0" marL="0">
              <a:buFont typeface="Wingdings" pitchFamily="2" charset="2"/>
              <a:buChar char="Ø"/>
            </a:pPr>
            <a:r>
              <a:rPr altLang="en-US" lang="en-US"/>
              <a:t>Useful in the wards where there are too many patients and patents share beds or lie on the floor</a:t>
            </a:r>
          </a:p>
        </p:txBody>
      </p:sp>
    </p:spTree>
  </p:cSld>
  <p:clrMapOvr>
    <a:masterClrMapping/>
  </p:clrMapOvr>
  <p:transition spd="slow" advClick="1">
    <p:wheel spokes="1"/>
  </p:transition>
  <p:timing/>
</p:sld>
</file>

<file path=ppt/slides/slide996.xml><?xml version="1.0" encoding="utf-8"?>
<p:sld xmlns:a="http://schemas.openxmlformats.org/drawingml/2006/main" xmlns:r="http://schemas.openxmlformats.org/officeDocument/2006/relationships" xmlns:p="http://schemas.openxmlformats.org/presentationml/2006/main" showMasterSp="1">
  <p:cSld>
    <p:spTree>
      <p:nvGrpSpPr>
        <p:cNvPr id="2099" name=""/>
        <p:cNvGrpSpPr/>
        <p:nvPr/>
      </p:nvGrpSpPr>
      <p:grpSpPr>
        <a:xfrm rot="0">
          <a:off x="0" y="0"/>
          <a:ext cx="0" cy="0"/>
          <a:chOff x="0" y="0"/>
          <a:chExt cx="0" cy="0"/>
        </a:xfrm>
      </p:grpSpPr>
      <p:sp>
        <p:nvSpPr>
          <p:cNvPr id="1049988" name=""/>
          <p:cNvSpPr/>
          <p:nvPr>
            <p:ph sz="full" idx="1"/>
          </p:nvPr>
        </p:nvSpPr>
        <p:spPr>
          <a:xfrm rot="0">
            <a:off x="457200" y="1600200"/>
            <a:ext cx="8229600" cy="47244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lang="en-US"/>
              <a:t>Disadvantages</a:t>
            </a:r>
          </a:p>
          <a:p>
            <a:pPr indent="0" lvl="0" marL="0">
              <a:buFont typeface="Wingdings" pitchFamily="2" charset="2"/>
              <a:buChar char="Ø"/>
            </a:pPr>
            <a:r>
              <a:rPr altLang="en-US" lang="en-US"/>
              <a:t>Takes time</a:t>
            </a:r>
          </a:p>
          <a:p>
            <a:pPr indent="0" lvl="0" marL="0">
              <a:buFont typeface="Wingdings" pitchFamily="2" charset="2"/>
              <a:buChar char="Ø"/>
            </a:pPr>
            <a:r>
              <a:rPr altLang="en-US" lang="en-US"/>
              <a:t>Confidentiality is not well maintained</a:t>
            </a:r>
          </a:p>
          <a:p>
            <a:pPr indent="0" lvl="0" marL="0">
              <a:buFont typeface="Wingdings" pitchFamily="2" charset="2"/>
              <a:buChar char="Ø"/>
            </a:pPr>
            <a:r>
              <a:rPr altLang="en-US" lang="en-US"/>
              <a:t>May create anxiety among patients</a:t>
            </a:r>
          </a:p>
        </p:txBody>
      </p:sp>
    </p:spTree>
  </p:cSld>
  <p:clrMapOvr>
    <a:masterClrMapping/>
  </p:clrMapOvr>
  <p:transition spd="slow" advClick="1">
    <p:wheel spokes="1"/>
  </p:transition>
  <p:timing/>
</p:sld>
</file>

<file path=ppt/slides/slide997.xml><?xml version="1.0" encoding="utf-8"?>
<p:sld xmlns:a="http://schemas.openxmlformats.org/drawingml/2006/main" xmlns:r="http://schemas.openxmlformats.org/officeDocument/2006/relationships" xmlns:p="http://schemas.openxmlformats.org/presentationml/2006/main" showMasterSp="1">
  <p:cSld>
    <p:spTree>
      <p:nvGrpSpPr>
        <p:cNvPr id="2100" name=""/>
        <p:cNvGrpSpPr/>
        <p:nvPr/>
      </p:nvGrpSpPr>
      <p:grpSpPr>
        <a:xfrm rot="0">
          <a:off x="0" y="0"/>
          <a:ext cx="0" cy="0"/>
          <a:chOff x="0" y="0"/>
          <a:chExt cx="0" cy="0"/>
        </a:xfrm>
      </p:grpSpPr>
      <p:sp>
        <p:nvSpPr>
          <p:cNvPr id="1049989" name=""/>
          <p:cNvSpPr/>
          <p:nvPr>
            <p:ph sz="full" idx="1"/>
          </p:nvPr>
        </p:nvSpPr>
        <p:spPr>
          <a:xfrm rot="0">
            <a:off x="457200" y="381000"/>
            <a:ext cx="8229600" cy="61722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indent="0" lvl="0" marL="0">
              <a:buNone/>
            </a:pPr>
            <a:r>
              <a:rPr altLang="en-US" b="1" lang="en-US"/>
              <a:t>Confidential Verbal Report</a:t>
            </a:r>
          </a:p>
          <a:p>
            <a:pPr indent="0" lvl="0" marL="0">
              <a:buNone/>
            </a:pPr>
            <a:r>
              <a:rPr altLang="en-US" b="1" i="1" lang="en-US"/>
              <a:t>Preparation</a:t>
            </a:r>
          </a:p>
          <a:p>
            <a:pPr indent="0" lvl="0" marL="0">
              <a:buFont typeface="Wingdings" pitchFamily="2" charset="2"/>
              <a:buChar char="Ø"/>
            </a:pPr>
            <a:r>
              <a:rPr altLang="en-US" lang="en-US"/>
              <a:t>The nurse reporting should check the patient prior to reporting</a:t>
            </a:r>
          </a:p>
          <a:p>
            <a:pPr indent="0" lvl="0" marL="0">
              <a:buFont typeface="Wingdings" pitchFamily="2" charset="2"/>
              <a:buChar char="Ø"/>
            </a:pPr>
            <a:r>
              <a:rPr altLang="en-US" lang="en-US"/>
              <a:t>S/he needs to collect all pertinent data e.g. nurses’ notes, doctors’ orders etc. and meet in a private room with incoming staff</a:t>
            </a:r>
          </a:p>
          <a:p>
            <a:pPr indent="0" lvl="0" marL="0">
              <a:buNone/>
            </a:pPr>
            <a:r>
              <a:rPr altLang="en-US" b="1" i="1" lang="en-US"/>
              <a:t>Method</a:t>
            </a:r>
          </a:p>
          <a:p>
            <a:pPr indent="0" lvl="0" marL="0">
              <a:buFont typeface="Wingdings" pitchFamily="2" charset="2"/>
              <a:buChar char="Ø"/>
            </a:pPr>
            <a:r>
              <a:rPr altLang="en-US" lang="en-US"/>
              <a:t>The nurse then gives the number of patients in the ward, new admission, discharges, deaths etc.</a:t>
            </a:r>
          </a:p>
          <a:p>
            <a:pPr indent="0" lvl="0" marL="0">
              <a:buFont typeface="Wingdings" pitchFamily="2" charset="2"/>
              <a:buChar char="Ø"/>
            </a:pPr>
            <a:r>
              <a:rPr altLang="en-US" lang="en-US"/>
              <a:t>Report is given on each patient including bed number, name, diagnosis and patient’s condition.</a:t>
            </a:r>
          </a:p>
          <a:p>
            <a:pPr indent="0" lvl="0" marL="0">
              <a:buFont typeface="Wingdings" pitchFamily="2" charset="2"/>
              <a:buChar char="Ø"/>
            </a:pPr>
            <a:r>
              <a:rPr altLang="en-US" lang="en-US"/>
              <a:t>The report should be clear and audible so that all staff are totally aware</a:t>
            </a:r>
          </a:p>
        </p:txBody>
      </p:sp>
    </p:spTree>
  </p:cSld>
  <p:clrMapOvr>
    <a:masterClrMapping/>
  </p:clrMapOvr>
  <p:transition spd="slow" advClick="1">
    <p:wheel spokes="1"/>
  </p:transition>
  <p:timing/>
</p:sld>
</file>

<file path=ppt/slides/slide998.xml><?xml version="1.0" encoding="utf-8"?>
<p:sld xmlns:a="http://schemas.openxmlformats.org/drawingml/2006/main" xmlns:r="http://schemas.openxmlformats.org/officeDocument/2006/relationships" xmlns:p="http://schemas.openxmlformats.org/presentationml/2006/main" showMasterSp="1">
  <p:cSld>
    <p:spTree>
      <p:nvGrpSpPr>
        <p:cNvPr id="2101" name=""/>
        <p:cNvGrpSpPr/>
        <p:nvPr/>
      </p:nvGrpSpPr>
      <p:grpSpPr>
        <a:xfrm rot="0">
          <a:off x="0" y="0"/>
          <a:ext cx="0" cy="0"/>
          <a:chOff x="0" y="0"/>
          <a:chExt cx="0" cy="0"/>
        </a:xfrm>
      </p:grpSpPr>
      <p:pic>
        <p:nvPicPr>
          <p:cNvPr id="2097242" name=""/>
          <p:cNvPicPr>
            <a:picLocks/>
          </p:cNvPicPr>
          <p:nvPr>
            <p:ph type="title" sz="full" idx="0"/>
          </p:nvPr>
        </p:nvPicPr>
        <p:blipFill>
          <a:blip xmlns:r="http://schemas.openxmlformats.org/officeDocument/2006/relationships" r:embed="rId1"/>
          <a:srcRect l="0" t="0" r="0" b="0"/>
          <a:stretch>
            <a:fillRect/>
          </a:stretch>
        </p:blipFill>
        <p:spPr>
          <a:xfrm rot="0">
            <a:off x="530225" y="2432050"/>
            <a:ext cx="7785100" cy="1444625"/>
          </a:xfrm>
          <a:prstGeom prst="rect"/>
          <a:noFill/>
          <a:ln>
            <a:noFill/>
          </a:ln>
        </p:spPr>
      </p:pic>
    </p:spTree>
  </p:cSld>
  <p:clrMapOvr>
    <a:masterClrMapping/>
  </p:clrMapOvr>
  <p:transition spd="slow" advClick="1">
    <p:wheel spokes="1"/>
  </p:transition>
  <p:timing/>
</p:sld>
</file>

<file path=ppt/slides/slide999.xml><?xml version="1.0" encoding="utf-8"?>
<p:sld xmlns:a="http://schemas.openxmlformats.org/drawingml/2006/main" xmlns:r="http://schemas.openxmlformats.org/officeDocument/2006/relationships" xmlns:p="http://schemas.openxmlformats.org/presentationml/2006/main" showMasterSp="1">
  <p:cSld>
    <p:spTree>
      <p:nvGrpSpPr>
        <p:cNvPr id="2102" name=""/>
        <p:cNvGrpSpPr/>
        <p:nvPr/>
      </p:nvGrpSpPr>
      <p:grpSpPr>
        <a:xfrm rot="0">
          <a:off x="0" y="0"/>
          <a:ext cx="0" cy="0"/>
          <a:chOff x="0" y="0"/>
          <a:chExt cx="0" cy="0"/>
        </a:xfrm>
      </p:grpSpPr>
      <p:sp>
        <p:nvSpPr>
          <p:cNvPr id="1049990" name=""/>
          <p:cNvSpPr/>
          <p:nvPr>
            <p:ph sz="full" idx="1"/>
          </p:nvPr>
        </p:nvSpPr>
        <p:spPr>
          <a:xfrm rot="0">
            <a:off x="457200" y="990600"/>
            <a:ext cx="8229600" cy="5334000"/>
          </a:xfrm>
          <a:prstGeom prst="rect"/>
          <a:noFill/>
          <a:ln>
            <a:noFill/>
          </a:ln>
        </p:spPr>
        <p:txBody>
          <a:bodyPr anchor="t" bIns="45720" lIns="91440" rIns="91440" tIns="45720" vert="horz"/>
          <a:lstStyle>
            <a:lvl1pPr algn="l" fontAlgn="base" indent="-273050" latinLnBrk="1" marL="273050" rtl="0">
              <a:lnSpc>
                <a:spcPct val="100000"/>
              </a:lnSpc>
              <a:spcBef>
                <a:spcPct val="20000"/>
              </a:spcBef>
              <a:spcAft>
                <a:spcPct val="0"/>
              </a:spcAft>
              <a:buClr>
                <a:srgbClr val="0BD0D9"/>
              </a:buClr>
              <a:buSzPct val="95000"/>
              <a:buFont typeface="Wingdings 2" pitchFamily="18" charset="2"/>
              <a:buChar char=""/>
              <a:defRPr baseline="0" b="0" sz="2600" i="0" u="none">
                <a:solidFill>
                  <a:schemeClr val="dk1"/>
                </a:solidFill>
                <a:latin typeface="Constantia" pitchFamily="18" charset="0"/>
                <a:sym typeface="Calibri" pitchFamily="34" charset="0"/>
              </a:defRPr>
            </a:lvl1pPr>
            <a:lvl2pPr algn="l" fontAlgn="base" indent="-246062" latinLnBrk="1" marL="639762" rtl="0">
              <a:lnSpc>
                <a:spcPct val="100000"/>
              </a:lnSpc>
              <a:spcBef>
                <a:spcPct val="20000"/>
              </a:spcBef>
              <a:spcAft>
                <a:spcPct val="0"/>
              </a:spcAft>
              <a:buClr>
                <a:schemeClr val="accent1"/>
              </a:buClr>
              <a:buSzPct val="85000"/>
              <a:buFont typeface="Wingdings 2" pitchFamily="18" charset="2"/>
              <a:buChar char=""/>
              <a:defRPr baseline="0" b="0" sz="2400" i="0" u="none">
                <a:solidFill>
                  <a:schemeClr val="dk1"/>
                </a:solidFill>
                <a:latin typeface="Constantia" pitchFamily="18" charset="0"/>
                <a:sym typeface="Calibri" pitchFamily="34" charset="0"/>
              </a:defRPr>
            </a:lvl2pPr>
            <a:lvl3pPr algn="l" fontAlgn="base" indent="-246063" latinLnBrk="1" marL="914400" rtl="0">
              <a:lnSpc>
                <a:spcPct val="100000"/>
              </a:lnSpc>
              <a:spcBef>
                <a:spcPct val="20000"/>
              </a:spcBef>
              <a:spcAft>
                <a:spcPct val="0"/>
              </a:spcAft>
              <a:buClr>
                <a:schemeClr val="accent2"/>
              </a:buClr>
              <a:buSzPct val="70000"/>
              <a:buFont typeface="Wingdings 2" pitchFamily="18" charset="2"/>
              <a:buChar char=""/>
              <a:defRPr baseline="0" b="0" sz="2100" i="0" u="none">
                <a:solidFill>
                  <a:schemeClr val="dk1"/>
                </a:solidFill>
                <a:latin typeface="Constantia" pitchFamily="18" charset="0"/>
                <a:sym typeface="Calibri" pitchFamily="34" charset="0"/>
              </a:defRPr>
            </a:lvl3pPr>
            <a:lvl4pPr algn="l" fontAlgn="base" indent="-209550" latinLnBrk="1" marL="1187450" rtl="0">
              <a:lnSpc>
                <a:spcPct val="100000"/>
              </a:lnSpc>
              <a:spcBef>
                <a:spcPct val="20000"/>
              </a:spcBef>
              <a:spcAft>
                <a:spcPct val="0"/>
              </a:spcAft>
              <a:buClr>
                <a:srgbClr val="0BD0D9"/>
              </a:buClr>
              <a:buSzPct val="65000"/>
              <a:buFont typeface="Wingdings 2" pitchFamily="18" charset="2"/>
              <a:buChar char=""/>
              <a:defRPr baseline="0" b="0" sz="2000" i="0" u="none">
                <a:solidFill>
                  <a:schemeClr val="dk1"/>
                </a:solidFill>
                <a:latin typeface="Constantia" pitchFamily="18" charset="0"/>
                <a:sym typeface="Calibri" pitchFamily="34" charset="0"/>
              </a:defRPr>
            </a:lvl4pPr>
            <a:lvl5pPr algn="l" fontAlgn="base" indent="-209550" latinLnBrk="1" marL="1462087" rtl="0">
              <a:lnSpc>
                <a:spcPct val="100000"/>
              </a:lnSpc>
              <a:spcBef>
                <a:spcPct val="20000"/>
              </a:spcBef>
              <a:spcAft>
                <a:spcPct val="0"/>
              </a:spcAft>
              <a:buClr>
                <a:srgbClr val="10CF9B"/>
              </a:buClr>
              <a:buSzPct val="65000"/>
              <a:buFont typeface="Wingdings 2" pitchFamily="18" charset="2"/>
              <a:buChar char=""/>
              <a:defRPr baseline="0" b="0" sz="2000" i="0" u="none">
                <a:solidFill>
                  <a:schemeClr val="dk1"/>
                </a:solidFill>
                <a:latin typeface="Constantia" pitchFamily="18" charset="0"/>
                <a:sym typeface="Calibri" pitchFamily="34" charset="0"/>
              </a:defRPr>
            </a:lvl5pPr>
          </a:lstStyle>
          <a:p>
            <a:pPr lvl="0">
              <a:buFont typeface="Wingdings" pitchFamily="2" charset="2"/>
              <a:buChar char="Ø"/>
            </a:pPr>
            <a:r>
              <a:rPr altLang="en-US" lang="en-US"/>
              <a:t>Death is the permanent cessation of all biological functions that sustain a living organism.</a:t>
            </a:r>
          </a:p>
          <a:p>
            <a:pPr lvl="0">
              <a:buFont typeface="Wingdings" pitchFamily="2" charset="2"/>
              <a:buChar char="Ø"/>
            </a:pPr>
            <a:r>
              <a:rPr altLang="en-US" lang="en-US"/>
              <a:t>It occurs from distal to proximal, outside to inside</a:t>
            </a:r>
          </a:p>
          <a:p>
            <a:pPr lvl="0">
              <a:buNone/>
            </a:pPr>
            <a:endParaRPr altLang="en-US" lang="en-US"/>
          </a:p>
          <a:p>
            <a:pPr lvl="0">
              <a:buNone/>
            </a:pPr>
            <a:r>
              <a:rPr altLang="en-US" b="1" lang="en-US"/>
              <a:t>Signs of Approaching Death</a:t>
            </a:r>
          </a:p>
          <a:p>
            <a:pPr lvl="0">
              <a:buFont typeface="Wingdings" pitchFamily="2" charset="2"/>
              <a:buChar char="Ø"/>
            </a:pPr>
            <a:r>
              <a:rPr altLang="en-US" lang="en-US"/>
              <a:t>Incontinence which results from loss of sphincter control</a:t>
            </a:r>
          </a:p>
          <a:p>
            <a:pPr lvl="0">
              <a:buFont typeface="Wingdings" pitchFamily="2" charset="2"/>
              <a:buChar char="Ø"/>
            </a:pPr>
            <a:r>
              <a:rPr altLang="en-US" lang="en-US"/>
              <a:t>Reduced intake of food and fluids</a:t>
            </a:r>
          </a:p>
          <a:p>
            <a:pPr lvl="0">
              <a:buFont typeface="Wingdings" pitchFamily="2" charset="2"/>
              <a:buChar char="Ø"/>
            </a:pPr>
            <a:r>
              <a:rPr altLang="en-US" lang="en-US"/>
              <a:t>Cold extremities due to diminishing circulation</a:t>
            </a:r>
          </a:p>
        </p:txBody>
      </p:sp>
    </p:spTree>
  </p:cSld>
  <p:clrMapOvr>
    <a:masterClrMapping/>
  </p:clrMapOvr>
  <p:transition spd="slow" advClick="1">
    <p:wheel spokes="1"/>
  </p:transition>
  <p:timing/>
</p:sld>
</file>

<file path=ppt/theme/theme1.xml><?xml version="1.0" encoding="utf-8"?>
<a:theme xmlns:a="http://schemas.openxmlformats.org/drawingml/2006/main" name="Office 主题">
  <a:themeElements>
    <a:clrScheme name="Default Color Scheme">
      <a:dk1>
        <a:srgbClr val="000000"/>
      </a:dk1>
      <a:lt1>
        <a:srgbClr val="FFFFFF"/>
      </a:lt1>
      <a:dk2>
        <a:srgbClr val="F4E7ED"/>
      </a:dk2>
      <a:lt2>
        <a:srgbClr val="B13F9A"/>
      </a:lt2>
      <a:accent1>
        <a:srgbClr val="B83D68"/>
      </a:accent1>
      <a:accent2>
        <a:srgbClr val="AC66BB"/>
      </a:accent2>
      <a:accent3>
        <a:srgbClr val="FFFFFF"/>
      </a:accent3>
      <a:accent4>
        <a:srgbClr val="000000"/>
      </a:accent4>
      <a:accent5>
        <a:srgbClr val="D8AFB9"/>
      </a:accent5>
      <a:accent6>
        <a:srgbClr val="9A5BA7"/>
      </a:accent6>
      <a:hlink>
        <a:srgbClr val="FFDE66"/>
      </a:hlink>
      <a:folHlink>
        <a:srgbClr val="D490C5"/>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Default Color Scheme 1">
        <a:dk1>
          <a:srgbClr val="000000"/>
        </a:dk1>
        <a:lt1>
          <a:srgbClr val="FFFFFF"/>
        </a:lt1>
        <a:dk2>
          <a:srgbClr val="F4E7ED"/>
        </a:dk2>
        <a:lt2>
          <a:srgbClr val="B13F9A"/>
        </a:lt2>
        <a:accent1>
          <a:srgbClr val="B83D68"/>
        </a:accent1>
        <a:accent2>
          <a:srgbClr val="AC66BB"/>
        </a:accent2>
        <a:accent3>
          <a:srgbClr val="FFFFFF"/>
        </a:accent3>
        <a:accent4>
          <a:srgbClr val="000000"/>
        </a:accent4>
        <a:accent5>
          <a:srgbClr val="D8AFB9"/>
        </a:accent5>
        <a:accent6>
          <a:srgbClr val="9A5BA7"/>
        </a:accent6>
        <a:hlink>
          <a:srgbClr val="FFDE66"/>
        </a:hlink>
        <a:folHlink>
          <a:srgbClr val="D490C5"/>
        </a:folHlink>
      </a:clrScheme>
    </a:extraClrScheme>
  </a:extraClrSchemeLst>
</a:theme>
</file>

<file path=ppt/theme/theme2.xml><?xml version="1.0" encoding="utf-8"?>
<a:theme xmlns:a="http://schemas.openxmlformats.org/drawingml/2006/main" name="Office 主题">
  <a:themeElements>
    <a:clrScheme name="Office">
      <a:dk1>
        <a:sysClr lastClr="000000" val="windowText"/>
      </a:dk1>
      <a:lt1>
        <a:sysClr lastClr="FFFFFF" val="window"/>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ppt/theme/theme3.xml><?xml version="1.0" encoding="utf-8"?>
<a:theme xmlns:a="http://schemas.openxmlformats.org/drawingml/2006/main" name="Office 主题">
  <a:themeElements>
    <a:clrScheme name="Office">
      <a:dk1>
        <a:sysClr lastClr="000000" val="windowText"/>
      </a:dk1>
      <a:lt1>
        <a:sysClr lastClr="FFFFFF" val="window"/>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docProps/app.xml><?xml version="1.0" encoding="utf-8"?>
<Properties xmlns="http://schemas.openxmlformats.org/officeDocument/2006/extended-properties">
  <ScaleCrop>0</ScaleCrop>
  <LinksUpToDate>0</LinksUpToDate>
</Properties>
</file>

<file path=docProps/core.xml><?xml version="1.0" encoding="utf-8"?>
<cp:coreProperties xmlns:cp="http://schemas.openxmlformats.org/package/2006/metadata/core-properties" xmlns:dc="http://purl.org/dc/elements/1.1/" xmlns:dcterms="http://purl.org/dc/terms/" xmlns:xsi="http://www.w3.org/2001/XMLSchema-instance">
  <dc:title>PRINCIPLES AND FUNDAMENTALS OF NURSING</dc:title>
  <dc:creator>Charity</dc:creator>
  <cp:lastModifiedBy>IRENE WAMUYU</cp:lastModifiedBy>
  <dcterms:created xsi:type="dcterms:W3CDTF">2012-09-06T06:01:43Z</dcterms:created>
  <dcterms:modified xsi:type="dcterms:W3CDTF">2020-01-11T04:41:29Z</dcterms:modified>
</cp:coreProperties>
</file>