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tags/tag1.xml" ContentType="application/vnd.openxmlformats-officedocument.presentationml.tags+xml"/>
  <Override PartName="/ppt/notesSlides/notesSlide121.xml" ContentType="application/vnd.openxmlformats-officedocument.presentationml.notesSlide+xml"/>
  <Override PartName="/ppt/tags/tag2.xml" ContentType="application/vnd.openxmlformats-officedocument.presentationml.tags+xml"/>
  <Override PartName="/ppt/notesSlides/notesSlide122.xml" ContentType="application/vnd.openxmlformats-officedocument.presentationml.notesSlide+xml"/>
  <Override PartName="/ppt/tags/tag3.xml" ContentType="application/vnd.openxmlformats-officedocument.presentationml.tags+xml"/>
  <Override PartName="/ppt/notesSlides/notesSlide123.xml" ContentType="application/vnd.openxmlformats-officedocument.presentationml.notesSlide+xml"/>
  <Override PartName="/ppt/tags/tag4.xml" ContentType="application/vnd.openxmlformats-officedocument.presentationml.tags+xml"/>
  <Override PartName="/ppt/notesSlides/notesSlide124.xml" ContentType="application/vnd.openxmlformats-officedocument.presentationml.notesSlide+xml"/>
  <Override PartName="/ppt/tags/tag5.xml" ContentType="application/vnd.openxmlformats-officedocument.presentationml.tags+xml"/>
  <Override PartName="/ppt/notesSlides/notesSlide125.xml" ContentType="application/vnd.openxmlformats-officedocument.presentationml.notesSlide+xml"/>
  <Override PartName="/ppt/tags/tag6.xml" ContentType="application/vnd.openxmlformats-officedocument.presentationml.tags+xml"/>
  <Override PartName="/ppt/notesSlides/notesSlide126.xml" ContentType="application/vnd.openxmlformats-officedocument.presentationml.notesSlide+xml"/>
  <Override PartName="/ppt/tags/tag7.xml" ContentType="application/vnd.openxmlformats-officedocument.presentationml.tags+xml"/>
  <Override PartName="/ppt/notesSlides/notesSlide127.xml" ContentType="application/vnd.openxmlformats-officedocument.presentationml.notesSlide+xml"/>
  <Override PartName="/ppt/tags/tag8.xml" ContentType="application/vnd.openxmlformats-officedocument.presentationml.tags+xml"/>
  <Override PartName="/ppt/notesSlides/notesSlide128.xml" ContentType="application/vnd.openxmlformats-officedocument.presentationml.notesSlide+xml"/>
  <Override PartName="/ppt/tags/tag9.xml" ContentType="application/vnd.openxmlformats-officedocument.presentationml.tags+xml"/>
  <Override PartName="/ppt/notesSlides/notesSlide129.xml" ContentType="application/vnd.openxmlformats-officedocument.presentationml.notesSlide+xml"/>
  <Override PartName="/ppt/tags/tag10.xml" ContentType="application/vnd.openxmlformats-officedocument.presentationml.tags+xml"/>
  <Override PartName="/ppt/notesSlides/notesSlide130.xml" ContentType="application/vnd.openxmlformats-officedocument.presentationml.notesSlide+xml"/>
  <Override PartName="/ppt/tags/tag11.xml" ContentType="application/vnd.openxmlformats-officedocument.presentationml.tags+xml"/>
  <Override PartName="/ppt/notesSlides/notesSlide131.xml" ContentType="application/vnd.openxmlformats-officedocument.presentationml.notesSlide+xml"/>
  <Override PartName="/ppt/tags/tag12.xml" ContentType="application/vnd.openxmlformats-officedocument.presentationml.tags+xml"/>
  <Override PartName="/ppt/notesSlides/notesSlide132.xml" ContentType="application/vnd.openxmlformats-officedocument.presentationml.notesSlide+xml"/>
  <Override PartName="/ppt/tags/tag13.xml" ContentType="application/vnd.openxmlformats-officedocument.presentationml.tags+xml"/>
  <Override PartName="/ppt/notesSlides/notesSlide133.xml" ContentType="application/vnd.openxmlformats-officedocument.presentationml.notesSlide+xml"/>
  <Override PartName="/ppt/tags/tag14.xml" ContentType="application/vnd.openxmlformats-officedocument.presentationml.tags+xml"/>
  <Override PartName="/ppt/notesSlides/notesSlide134.xml" ContentType="application/vnd.openxmlformats-officedocument.presentationml.notesSlide+xml"/>
  <Override PartName="/ppt/tags/tag15.xml" ContentType="application/vnd.openxmlformats-officedocument.presentationml.tags+xml"/>
  <Override PartName="/ppt/notesSlides/notesSlide135.xml" ContentType="application/vnd.openxmlformats-officedocument.presentationml.notesSlide+xml"/>
  <Override PartName="/ppt/tags/tag16.xml" ContentType="application/vnd.openxmlformats-officedocument.presentationml.tags+xml"/>
  <Override PartName="/ppt/notesSlides/notesSlide136.xml" ContentType="application/vnd.openxmlformats-officedocument.presentationml.notesSlide+xml"/>
  <Override PartName="/ppt/tags/tag17.xml" ContentType="application/vnd.openxmlformats-officedocument.presentationml.tags+xml"/>
  <Override PartName="/ppt/notesSlides/notesSlide137.xml" ContentType="application/vnd.openxmlformats-officedocument.presentationml.notesSlide+xml"/>
  <Override PartName="/ppt/tags/tag18.xml" ContentType="application/vnd.openxmlformats-officedocument.presentationml.tags+xml"/>
  <Override PartName="/ppt/notesSlides/notesSlide138.xml" ContentType="application/vnd.openxmlformats-officedocument.presentationml.notesSlide+xml"/>
  <Override PartName="/ppt/tags/tag19.xml" ContentType="application/vnd.openxmlformats-officedocument.presentationml.tags+xml"/>
  <Override PartName="/ppt/notesSlides/notesSlide139.xml" ContentType="application/vnd.openxmlformats-officedocument.presentationml.notesSlide+xml"/>
  <Override PartName="/ppt/tags/tag20.xml" ContentType="application/vnd.openxmlformats-officedocument.presentationml.tags+xml"/>
  <Override PartName="/ppt/notesSlides/notesSlide140.xml" ContentType="application/vnd.openxmlformats-officedocument.presentationml.notesSlide+xml"/>
  <Override PartName="/ppt/tags/tag21.xml" ContentType="application/vnd.openxmlformats-officedocument.presentationml.tags+xml"/>
  <Override PartName="/ppt/notesSlides/notesSlide141.xml" ContentType="application/vnd.openxmlformats-officedocument.presentationml.notesSlide+xml"/>
  <Override PartName="/ppt/tags/tag22.xml" ContentType="application/vnd.openxmlformats-officedocument.presentationml.tags+xml"/>
  <Override PartName="/ppt/notesSlides/notesSlide142.xml" ContentType="application/vnd.openxmlformats-officedocument.presentationml.notesSlide+xml"/>
  <Override PartName="/ppt/tags/tag23.xml" ContentType="application/vnd.openxmlformats-officedocument.presentationml.tags+xml"/>
  <Override PartName="/ppt/notesSlides/notesSlide143.xml" ContentType="application/vnd.openxmlformats-officedocument.presentationml.notesSlide+xml"/>
  <Override PartName="/ppt/tags/tag24.xml" ContentType="application/vnd.openxmlformats-officedocument.presentationml.tags+xml"/>
  <Override PartName="/ppt/notesSlides/notesSlide144.xml" ContentType="application/vnd.openxmlformats-officedocument.presentationml.notesSlide+xml"/>
  <Override PartName="/ppt/tags/tag25.xml" ContentType="application/vnd.openxmlformats-officedocument.presentationml.tags+xml"/>
  <Override PartName="/ppt/notesSlides/notesSlide145.xml" ContentType="application/vnd.openxmlformats-officedocument.presentationml.notesSlide+xml"/>
  <Override PartName="/ppt/tags/tag26.xml" ContentType="application/vnd.openxmlformats-officedocument.presentationml.tags+xml"/>
  <Override PartName="/ppt/notesSlides/notesSlide146.xml" ContentType="application/vnd.openxmlformats-officedocument.presentationml.notesSlide+xml"/>
  <Override PartName="/ppt/tags/tag27.xml" ContentType="application/vnd.openxmlformats-officedocument.presentationml.tags+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tags/tag28.xml" ContentType="application/vnd.openxmlformats-officedocument.presentationml.tags+xml"/>
  <Override PartName="/ppt/notesSlides/notesSlide149.xml" ContentType="application/vnd.openxmlformats-officedocument.presentationml.notesSlide+xml"/>
  <Override PartName="/ppt/tags/tag29.xml" ContentType="application/vnd.openxmlformats-officedocument.presentationml.tags+xml"/>
  <Override PartName="/ppt/notesSlides/notesSlide150.xml" ContentType="application/vnd.openxmlformats-officedocument.presentationml.notesSlide+xml"/>
  <Override PartName="/ppt/tags/tag30.xml" ContentType="application/vnd.openxmlformats-officedocument.presentationml.tags+xml"/>
  <Override PartName="/ppt/notesSlides/notesSlide151.xml" ContentType="application/vnd.openxmlformats-officedocument.presentationml.notesSlide+xml"/>
  <Override PartName="/ppt/tags/tag31.xml" ContentType="application/vnd.openxmlformats-officedocument.presentationml.tags+xml"/>
  <Override PartName="/ppt/notesSlides/notesSlide152.xml" ContentType="application/vnd.openxmlformats-officedocument.presentationml.notesSlide+xml"/>
  <Override PartName="/ppt/tags/tag32.xml" ContentType="application/vnd.openxmlformats-officedocument.presentationml.tags+xml"/>
  <Override PartName="/ppt/notesSlides/notesSlide153.xml" ContentType="application/vnd.openxmlformats-officedocument.presentationml.notesSlide+xml"/>
  <Override PartName="/ppt/tags/tag33.xml" ContentType="application/vnd.openxmlformats-officedocument.presentationml.tags+xml"/>
  <Override PartName="/ppt/notesSlides/notesSlide154.xml" ContentType="application/vnd.openxmlformats-officedocument.presentationml.notesSlide+xml"/>
  <Override PartName="/ppt/tags/tag34.xml" ContentType="application/vnd.openxmlformats-officedocument.presentationml.tags+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tags/tag35.xml" ContentType="application/vnd.openxmlformats-officedocument.presentationml.tags+xml"/>
  <Override PartName="/ppt/notesSlides/notesSlide159.xml" ContentType="application/vnd.openxmlformats-officedocument.presentationml.notesSlide+xml"/>
  <Override PartName="/ppt/tags/tag36.xml" ContentType="application/vnd.openxmlformats-officedocument.presentationml.tags+xml"/>
  <Override PartName="/ppt/notesSlides/notesSlide160.xml" ContentType="application/vnd.openxmlformats-officedocument.presentationml.notesSlide+xml"/>
  <Override PartName="/ppt/tags/tag37.xml" ContentType="application/vnd.openxmlformats-officedocument.presentationml.tags+xml"/>
  <Override PartName="/ppt/notesSlides/notesSlide161.xml" ContentType="application/vnd.openxmlformats-officedocument.presentationml.notesSlide+xml"/>
  <Override PartName="/ppt/tags/tag38.xml" ContentType="application/vnd.openxmlformats-officedocument.presentationml.tags+xml"/>
  <Override PartName="/ppt/notesSlides/notesSlide162.xml" ContentType="application/vnd.openxmlformats-officedocument.presentationml.notesSlide+xml"/>
  <Override PartName="/ppt/tags/tag39.xml" ContentType="application/vnd.openxmlformats-officedocument.presentationml.tags+xml"/>
  <Override PartName="/ppt/notesSlides/notesSlide163.xml" ContentType="application/vnd.openxmlformats-officedocument.presentationml.notesSlide+xml"/>
  <Override PartName="/ppt/tags/tag40.xml" ContentType="application/vnd.openxmlformats-officedocument.presentationml.tags+xml"/>
  <Override PartName="/ppt/notesSlides/notesSlide164.xml" ContentType="application/vnd.openxmlformats-officedocument.presentationml.notesSlide+xml"/>
  <Override PartName="/ppt/tags/tag41.xml" ContentType="application/vnd.openxmlformats-officedocument.presentationml.tags+xml"/>
  <Override PartName="/ppt/notesSlides/notesSlide165.xml" ContentType="application/vnd.openxmlformats-officedocument.presentationml.notesSlide+xml"/>
  <Override PartName="/ppt/tags/tag42.xml" ContentType="application/vnd.openxmlformats-officedocument.presentationml.tags+xml"/>
  <Override PartName="/ppt/notesSlides/notesSlide166.xml" ContentType="application/vnd.openxmlformats-officedocument.presentationml.notesSlide+xml"/>
  <Override PartName="/ppt/tags/tag43.xml" ContentType="application/vnd.openxmlformats-officedocument.presentationml.tags+xml"/>
  <Override PartName="/ppt/notesSlides/notesSlide167.xml" ContentType="application/vnd.openxmlformats-officedocument.presentationml.notesSlide+xml"/>
  <Override PartName="/ppt/tags/tag44.xml" ContentType="application/vnd.openxmlformats-officedocument.presentationml.tags+xml"/>
  <Override PartName="/ppt/notesSlides/notesSlide168.xml" ContentType="application/vnd.openxmlformats-officedocument.presentationml.notesSlide+xml"/>
  <Override PartName="/ppt/tags/tag45.xml" ContentType="application/vnd.openxmlformats-officedocument.presentationml.tags+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tags/tag46.xml" ContentType="application/vnd.openxmlformats-officedocument.presentationml.tags+xml"/>
  <Override PartName="/ppt/notesSlides/notesSlide193.xml" ContentType="application/vnd.openxmlformats-officedocument.presentationml.notesSlide+xml"/>
  <Override PartName="/ppt/tags/tag47.xml" ContentType="application/vnd.openxmlformats-officedocument.presentationml.tags+xml"/>
  <Override PartName="/ppt/notesSlides/notesSlide194.xml" ContentType="application/vnd.openxmlformats-officedocument.presentationml.notesSlide+xml"/>
  <Override PartName="/ppt/tags/tag48.xml" ContentType="application/vnd.openxmlformats-officedocument.presentationml.tags+xml"/>
  <Override PartName="/ppt/notesSlides/notesSlide195.xml" ContentType="application/vnd.openxmlformats-officedocument.presentationml.notesSlide+xml"/>
  <Override PartName="/ppt/tags/tag49.xml" ContentType="application/vnd.openxmlformats-officedocument.presentationml.tags+xml"/>
  <Override PartName="/ppt/notesSlides/notesSlide196.xml" ContentType="application/vnd.openxmlformats-officedocument.presentationml.notesSlide+xml"/>
  <Override PartName="/ppt/tags/tag50.xml" ContentType="application/vnd.openxmlformats-officedocument.presentationml.tags+xml"/>
  <Override PartName="/ppt/notesSlides/notesSlide197.xml" ContentType="application/vnd.openxmlformats-officedocument.presentationml.notesSlide+xml"/>
  <Override PartName="/ppt/tags/tag51.xml" ContentType="application/vnd.openxmlformats-officedocument.presentationml.tags+xml"/>
  <Override PartName="/ppt/notesSlides/notesSlide198.xml" ContentType="application/vnd.openxmlformats-officedocument.presentationml.notesSlide+xml"/>
  <Override PartName="/ppt/tags/tag52.xml" ContentType="application/vnd.openxmlformats-officedocument.presentationml.tags+xml"/>
  <Override PartName="/ppt/notesSlides/notesSlide199.xml" ContentType="application/vnd.openxmlformats-officedocument.presentationml.notesSlide+xml"/>
  <Override PartName="/ppt/tags/tag53.xml" ContentType="application/vnd.openxmlformats-officedocument.presentationml.tags+xml"/>
  <Override PartName="/ppt/notesSlides/notesSlide200.xml" ContentType="application/vnd.openxmlformats-officedocument.presentationml.notesSlide+xml"/>
  <Override PartName="/ppt/tags/tag54.xml" ContentType="application/vnd.openxmlformats-officedocument.presentationml.tags+xml"/>
  <Override PartName="/ppt/notesSlides/notesSlide201.xml" ContentType="application/vnd.openxmlformats-officedocument.presentationml.notesSlide+xml"/>
  <Override PartName="/ppt/tags/tag55.xml" ContentType="application/vnd.openxmlformats-officedocument.presentationml.tags+xml"/>
  <Override PartName="/ppt/notesSlides/notesSlide202.xml" ContentType="application/vnd.openxmlformats-officedocument.presentationml.notesSlide+xml"/>
  <Override PartName="/ppt/tags/tag56.xml" ContentType="application/vnd.openxmlformats-officedocument.presentationml.tags+xml"/>
  <Override PartName="/ppt/notesSlides/notesSlide203.xml" ContentType="application/vnd.openxmlformats-officedocument.presentationml.notesSlide+xml"/>
  <Override PartName="/ppt/tags/tag57.xml" ContentType="application/vnd.openxmlformats-officedocument.presentationml.tags+xml"/>
  <Override PartName="/ppt/notesSlides/notesSlide204.xml" ContentType="application/vnd.openxmlformats-officedocument.presentationml.notesSlide+xml"/>
  <Override PartName="/ppt/tags/tag58.xml" ContentType="application/vnd.openxmlformats-officedocument.presentationml.tags+xml"/>
  <Override PartName="/ppt/notesSlides/notesSlide205.xml" ContentType="application/vnd.openxmlformats-officedocument.presentationml.notesSlide+xml"/>
  <Override PartName="/ppt/tags/tag59.xml" ContentType="application/vnd.openxmlformats-officedocument.presentationml.tags+xml"/>
  <Override PartName="/ppt/notesSlides/notesSlide206.xml" ContentType="application/vnd.openxmlformats-officedocument.presentationml.notesSlide+xml"/>
  <Override PartName="/ppt/tags/tag60.xml" ContentType="application/vnd.openxmlformats-officedocument.presentationml.tags+xml"/>
  <Override PartName="/ppt/notesSlides/notesSlide207.xml" ContentType="application/vnd.openxmlformats-officedocument.presentationml.notesSlide+xml"/>
  <Override PartName="/ppt/tags/tag61.xml" ContentType="application/vnd.openxmlformats-officedocument.presentationml.tags+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tags/tag62.xml" ContentType="application/vnd.openxmlformats-officedocument.presentationml.tags+xml"/>
  <Override PartName="/ppt/notesSlides/notesSlide210.xml" ContentType="application/vnd.openxmlformats-officedocument.presentationml.notesSlide+xml"/>
  <Override PartName="/ppt/tags/tag63.xml" ContentType="application/vnd.openxmlformats-officedocument.presentationml.tags+xml"/>
  <Override PartName="/ppt/notesSlides/notesSlide211.xml" ContentType="application/vnd.openxmlformats-officedocument.presentationml.notesSlide+xml"/>
  <Override PartName="/ppt/tags/tag64.xml" ContentType="application/vnd.openxmlformats-officedocument.presentationml.tags+xml"/>
  <Override PartName="/ppt/notesSlides/notesSlide212.xml" ContentType="application/vnd.openxmlformats-officedocument.presentationml.notesSlide+xml"/>
  <Override PartName="/ppt/tags/tag65.xml" ContentType="application/vnd.openxmlformats-officedocument.presentationml.tags+xml"/>
  <Override PartName="/ppt/notesSlides/notesSlide213.xml" ContentType="application/vnd.openxmlformats-officedocument.presentationml.notesSlide+xml"/>
  <Override PartName="/ppt/tags/tag66.xml" ContentType="application/vnd.openxmlformats-officedocument.presentationml.tags+xml"/>
  <Override PartName="/ppt/notesSlides/notesSlide214.xml" ContentType="application/vnd.openxmlformats-officedocument.presentationml.notesSlide+xml"/>
  <Override PartName="/ppt/tags/tag67.xml" ContentType="application/vnd.openxmlformats-officedocument.presentationml.tags+xml"/>
  <Override PartName="/ppt/notesSlides/notesSlide215.xml" ContentType="application/vnd.openxmlformats-officedocument.presentationml.notesSlide+xml"/>
  <Override PartName="/ppt/tags/tag68.xml" ContentType="application/vnd.openxmlformats-officedocument.presentationml.tags+xml"/>
  <Override PartName="/ppt/notesSlides/notesSlide216.xml" ContentType="application/vnd.openxmlformats-officedocument.presentationml.notesSlide+xml"/>
  <Override PartName="/ppt/tags/tag69.xml" ContentType="application/vnd.openxmlformats-officedocument.presentationml.tags+xml"/>
  <Override PartName="/ppt/notesSlides/notesSlide217.xml" ContentType="application/vnd.openxmlformats-officedocument.presentationml.notesSlide+xml"/>
  <Override PartName="/ppt/tags/tag70.xml" ContentType="application/vnd.openxmlformats-officedocument.presentationml.tags+xml"/>
  <Override PartName="/ppt/notesSlides/notesSlide218.xml" ContentType="application/vnd.openxmlformats-officedocument.presentationml.notesSlide+xml"/>
  <Override PartName="/ppt/tags/tag71.xml" ContentType="application/vnd.openxmlformats-officedocument.presentationml.tags+xml"/>
  <Override PartName="/ppt/notesSlides/notesSlide219.xml" ContentType="application/vnd.openxmlformats-officedocument.presentationml.notesSlide+xml"/>
  <Override PartName="/ppt/tags/tag72.xml" ContentType="application/vnd.openxmlformats-officedocument.presentationml.tags+xml"/>
  <Override PartName="/ppt/notesSlides/notesSlide2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5"/>
  </p:notesMasterIdLst>
  <p:sldIdLst>
    <p:sldId id="256" r:id="rId2"/>
    <p:sldId id="278" r:id="rId3"/>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07" r:id="rId252"/>
    <p:sldId id="508" r:id="rId253"/>
    <p:sldId id="509" r:id="rId254"/>
    <p:sldId id="510" r:id="rId255"/>
    <p:sldId id="511" r:id="rId256"/>
    <p:sldId id="512" r:id="rId257"/>
    <p:sldId id="513" r:id="rId258"/>
    <p:sldId id="514" r:id="rId259"/>
    <p:sldId id="515" r:id="rId260"/>
    <p:sldId id="516" r:id="rId261"/>
    <p:sldId id="517" r:id="rId262"/>
    <p:sldId id="518" r:id="rId263"/>
    <p:sldId id="519" r:id="rId264"/>
    <p:sldId id="520" r:id="rId265"/>
    <p:sldId id="521" r:id="rId266"/>
    <p:sldId id="522" r:id="rId267"/>
    <p:sldId id="523" r:id="rId268"/>
    <p:sldId id="524" r:id="rId269"/>
    <p:sldId id="525" r:id="rId270"/>
    <p:sldId id="526" r:id="rId271"/>
    <p:sldId id="527" r:id="rId272"/>
    <p:sldId id="528" r:id="rId273"/>
    <p:sldId id="529" r:id="rId274"/>
    <p:sldId id="530" r:id="rId275"/>
    <p:sldId id="531" r:id="rId276"/>
    <p:sldId id="532" r:id="rId277"/>
    <p:sldId id="533" r:id="rId278"/>
    <p:sldId id="534" r:id="rId279"/>
    <p:sldId id="535" r:id="rId280"/>
    <p:sldId id="536" r:id="rId281"/>
    <p:sldId id="537" r:id="rId282"/>
    <p:sldId id="538" r:id="rId283"/>
    <p:sldId id="539" r:id="rId284"/>
    <p:sldId id="540" r:id="rId285"/>
    <p:sldId id="541" r:id="rId286"/>
    <p:sldId id="542" r:id="rId287"/>
    <p:sldId id="543" r:id="rId288"/>
    <p:sldId id="544" r:id="rId289"/>
    <p:sldId id="545" r:id="rId290"/>
    <p:sldId id="546" r:id="rId291"/>
    <p:sldId id="547" r:id="rId292"/>
    <p:sldId id="548" r:id="rId293"/>
    <p:sldId id="549" r:id="rId29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1" d="100"/>
          <a:sy n="71" d="100"/>
        </p:scale>
        <p:origin x="-1086"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FD486F-8329-4E96-986D-747ABAEC7ADF}" type="datetimeFigureOut">
              <a:rPr lang="en-GB"/>
              <a:pPr>
                <a:defRPr/>
              </a:pPr>
              <a:t>07/05/2017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85235D5-28B8-471B-946E-1AC8A9A66E03}" type="slidenum">
              <a:rPr lang="en-GB"/>
              <a:pPr>
                <a:defRPr/>
              </a:pPr>
              <a:t>‹#›</a:t>
            </a:fld>
            <a:endParaRPr lang="en-GB"/>
          </a:p>
        </p:txBody>
      </p:sp>
    </p:spTree>
    <p:extLst>
      <p:ext uri="{BB962C8B-B14F-4D97-AF65-F5344CB8AC3E}">
        <p14:creationId xmlns:p14="http://schemas.microsoft.com/office/powerpoint/2010/main" val="3439848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036EAF-4437-451A-9078-334AC2912342}"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E1534030-57BD-46C5-91FD-235B5562D2C8}" type="slidenum">
              <a:rPr lang="en-GB" smtClean="0"/>
              <a:pPr>
                <a:defRPr/>
              </a:pPr>
              <a:t>41</a:t>
            </a:fld>
            <a:endParaRPr lang="en-GB" smtClean="0"/>
          </a:p>
        </p:txBody>
      </p:sp>
      <p:sp>
        <p:nvSpPr>
          <p:cNvPr id="322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2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FA68AB7D-00BE-499A-B3BB-2C1F524521ED}" type="slidenum">
              <a:rPr lang="en-US" smtClean="0"/>
              <a:pPr>
                <a:defRPr/>
              </a:pPr>
              <a:t>153</a:t>
            </a:fld>
            <a:endParaRPr lang="en-US" smtClean="0"/>
          </a:p>
        </p:txBody>
      </p:sp>
      <p:sp>
        <p:nvSpPr>
          <p:cNvPr id="414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4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A6FF1699-0DD1-48FC-B9AC-1CF58EACAED2}" type="slidenum">
              <a:rPr lang="en-US" smtClean="0"/>
              <a:pPr>
                <a:defRPr/>
              </a:pPr>
              <a:t>154</a:t>
            </a:fld>
            <a:endParaRPr lang="en-US" smtClean="0"/>
          </a:p>
        </p:txBody>
      </p:sp>
      <p:sp>
        <p:nvSpPr>
          <p:cNvPr id="415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5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14985E72-C06C-4FD2-8037-B9CB7AF4C597}" type="slidenum">
              <a:rPr lang="en-US" smtClean="0"/>
              <a:pPr>
                <a:defRPr/>
              </a:pPr>
              <a:t>155</a:t>
            </a:fld>
            <a:endParaRPr lang="en-US" smtClean="0"/>
          </a:p>
        </p:txBody>
      </p:sp>
      <p:sp>
        <p:nvSpPr>
          <p:cNvPr id="416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6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92778D4C-7C09-4282-8756-6A5FFE132A65}" type="slidenum">
              <a:rPr lang="en-US" smtClean="0"/>
              <a:pPr>
                <a:defRPr/>
              </a:pPr>
              <a:t>156</a:t>
            </a:fld>
            <a:endParaRPr lang="en-US" smtClean="0"/>
          </a:p>
        </p:txBody>
      </p:sp>
      <p:sp>
        <p:nvSpPr>
          <p:cNvPr id="417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7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C02928F5-64B4-44B3-9F68-EAFC949A3270}" type="slidenum">
              <a:rPr lang="en-US" smtClean="0"/>
              <a:pPr>
                <a:defRPr/>
              </a:pPr>
              <a:t>157</a:t>
            </a:fld>
            <a:endParaRPr lang="en-US" smtClean="0"/>
          </a:p>
        </p:txBody>
      </p:sp>
      <p:sp>
        <p:nvSpPr>
          <p:cNvPr id="418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8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CA9AFC91-EF95-4773-A020-81491E6BA296}" type="slidenum">
              <a:rPr lang="en-US" smtClean="0"/>
              <a:pPr>
                <a:defRPr/>
              </a:pPr>
              <a:t>158</a:t>
            </a:fld>
            <a:endParaRPr lang="en-US" smtClean="0"/>
          </a:p>
        </p:txBody>
      </p:sp>
      <p:sp>
        <p:nvSpPr>
          <p:cNvPr id="419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8D1FFE6-E27F-4E38-B39F-6796CA7C2BC6}" type="slidenum">
              <a:rPr lang="en-US" smtClean="0"/>
              <a:pPr>
                <a:defRPr/>
              </a:pPr>
              <a:t>159</a:t>
            </a:fld>
            <a:endParaRPr lang="en-US" smtClean="0"/>
          </a:p>
        </p:txBody>
      </p:sp>
      <p:sp>
        <p:nvSpPr>
          <p:cNvPr id="420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0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75F0AB4D-7FF9-4712-B8F5-0FE9F6B8D8CD}" type="slidenum">
              <a:rPr lang="en-US" smtClean="0"/>
              <a:pPr>
                <a:defRPr/>
              </a:pPr>
              <a:t>160</a:t>
            </a:fld>
            <a:endParaRPr lang="en-US" smtClean="0"/>
          </a:p>
        </p:txBody>
      </p:sp>
      <p:sp>
        <p:nvSpPr>
          <p:cNvPr id="421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1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z="100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2336D9B5-08C7-4D50-A898-509DA001E9D0}" type="slidenum">
              <a:rPr lang="en-US" smtClean="0"/>
              <a:pPr>
                <a:defRPr/>
              </a:pPr>
              <a:t>161</a:t>
            </a:fld>
            <a:endParaRPr lang="en-US" smtClean="0"/>
          </a:p>
        </p:txBody>
      </p:sp>
      <p:sp>
        <p:nvSpPr>
          <p:cNvPr id="422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2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6CD390CB-A4A4-4364-9679-42828F239C4C}" type="slidenum">
              <a:rPr lang="en-US" smtClean="0"/>
              <a:pPr>
                <a:defRPr/>
              </a:pPr>
              <a:t>162</a:t>
            </a:fld>
            <a:endParaRPr lang="en-US" smtClean="0"/>
          </a:p>
        </p:txBody>
      </p:sp>
      <p:sp>
        <p:nvSpPr>
          <p:cNvPr id="423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3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1FF676DA-05D5-48EE-BBEE-D9E9039D0758}" type="slidenum">
              <a:rPr lang="en-GB" smtClean="0"/>
              <a:pPr>
                <a:defRPr/>
              </a:pPr>
              <a:t>42</a:t>
            </a:fld>
            <a:endParaRPr lang="en-GB" smtClean="0"/>
          </a:p>
        </p:txBody>
      </p:sp>
      <p:sp>
        <p:nvSpPr>
          <p:cNvPr id="323587" name="Rectangle 2"/>
          <p:cNvSpPr>
            <a:spLocks noGrp="1" noRot="1" noChangeAspect="1" noChangeArrowheads="1" noTextEdit="1"/>
          </p:cNvSpPr>
          <p:nvPr>
            <p:ph type="sldImg"/>
          </p:nvPr>
        </p:nvSpPr>
        <p:spPr bwMode="auto">
          <a:xfrm>
            <a:off x="115888" y="301625"/>
            <a:ext cx="6659562" cy="4994275"/>
          </a:xfrm>
          <a:noFill/>
          <a:ln>
            <a:solidFill>
              <a:srgbClr val="000000"/>
            </a:solidFill>
            <a:miter lim="800000"/>
            <a:headEnd/>
            <a:tailEnd/>
          </a:ln>
        </p:spPr>
      </p:sp>
      <p:sp>
        <p:nvSpPr>
          <p:cNvPr id="323588"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B3DB0F1B-588C-4D55-9479-ABA6B662BB4E}" type="slidenum">
              <a:rPr lang="en-US" smtClean="0"/>
              <a:pPr>
                <a:defRPr/>
              </a:pPr>
              <a:t>163</a:t>
            </a:fld>
            <a:endParaRPr lang="en-US" smtClean="0"/>
          </a:p>
        </p:txBody>
      </p:sp>
      <p:sp>
        <p:nvSpPr>
          <p:cNvPr id="424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4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1AEE2EA3-48A3-4176-8637-8C1BE81E8843}" type="slidenum">
              <a:rPr lang="en-US" smtClean="0"/>
              <a:pPr>
                <a:defRPr/>
              </a:pPr>
              <a:t>164</a:t>
            </a:fld>
            <a:endParaRPr lang="en-US" smtClean="0"/>
          </a:p>
        </p:txBody>
      </p:sp>
      <p:sp>
        <p:nvSpPr>
          <p:cNvPr id="425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5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582303A1-C47D-47E2-9882-C25A480E6C55}" type="slidenum">
              <a:rPr lang="en-US" smtClean="0"/>
              <a:pPr>
                <a:defRPr/>
              </a:pPr>
              <a:t>165</a:t>
            </a:fld>
            <a:endParaRPr lang="en-US" smtClean="0"/>
          </a:p>
        </p:txBody>
      </p:sp>
      <p:sp>
        <p:nvSpPr>
          <p:cNvPr id="427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7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D85A8C23-B434-49A7-BE40-ED83625313FB}" type="slidenum">
              <a:rPr lang="en-US" smtClean="0"/>
              <a:pPr>
                <a:defRPr/>
              </a:pPr>
              <a:t>166</a:t>
            </a:fld>
            <a:endParaRPr lang="en-US" smtClean="0"/>
          </a:p>
        </p:txBody>
      </p:sp>
      <p:sp>
        <p:nvSpPr>
          <p:cNvPr id="428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8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2120AC13-4865-4806-844D-2399027A356F}" type="slidenum">
              <a:rPr lang="en-US" smtClean="0"/>
              <a:pPr>
                <a:defRPr/>
              </a:pPr>
              <a:t>167</a:t>
            </a:fld>
            <a:endParaRPr lang="en-US" smtClean="0"/>
          </a:p>
        </p:txBody>
      </p:sp>
      <p:sp>
        <p:nvSpPr>
          <p:cNvPr id="429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9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C93E952D-06B9-4BBE-9DBF-91F434CD7952}" type="slidenum">
              <a:rPr lang="en-US" smtClean="0"/>
              <a:pPr>
                <a:defRPr/>
              </a:pPr>
              <a:t>168</a:t>
            </a:fld>
            <a:endParaRPr lang="en-US" smtClean="0"/>
          </a:p>
        </p:txBody>
      </p:sp>
      <p:sp>
        <p:nvSpPr>
          <p:cNvPr id="430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3F414FA8-E838-412D-A048-BE8A4B92DB52}" type="slidenum">
              <a:rPr lang="en-US" smtClean="0"/>
              <a:pPr>
                <a:defRPr/>
              </a:pPr>
              <a:t>169</a:t>
            </a:fld>
            <a:endParaRPr lang="en-US" smtClean="0"/>
          </a:p>
        </p:txBody>
      </p:sp>
      <p:sp>
        <p:nvSpPr>
          <p:cNvPr id="431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1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C8B550D-7057-48A7-BB7D-817A09E1E168}" type="slidenum">
              <a:rPr lang="en-US" smtClean="0"/>
              <a:pPr>
                <a:defRPr/>
              </a:pPr>
              <a:t>170</a:t>
            </a:fld>
            <a:endParaRPr lang="en-US" smtClean="0"/>
          </a:p>
        </p:txBody>
      </p:sp>
      <p:sp>
        <p:nvSpPr>
          <p:cNvPr id="432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2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3765A3E0-D727-4BCB-A890-92342F40D0D7}" type="slidenum">
              <a:rPr lang="en-US" smtClean="0"/>
              <a:pPr>
                <a:defRPr/>
              </a:pPr>
              <a:t>171</a:t>
            </a:fld>
            <a:endParaRPr lang="en-US" smtClean="0"/>
          </a:p>
        </p:txBody>
      </p:sp>
      <p:sp>
        <p:nvSpPr>
          <p:cNvPr id="433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315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i="1"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6E8F59C8-373B-42C7-B308-965A7AF4933B}" type="slidenum">
              <a:rPr lang="en-US" smtClean="0"/>
              <a:pPr>
                <a:defRPr/>
              </a:pPr>
              <a:t>172</a:t>
            </a:fld>
            <a:endParaRPr lang="en-US" smtClean="0"/>
          </a:p>
        </p:txBody>
      </p:sp>
      <p:sp>
        <p:nvSpPr>
          <p:cNvPr id="434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4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FFA27668-F801-4C68-A8A9-038966AD903F}" type="slidenum">
              <a:rPr lang="en-GB" smtClean="0"/>
              <a:pPr>
                <a:defRPr/>
              </a:pPr>
              <a:t>43</a:t>
            </a:fld>
            <a:endParaRPr lang="en-GB" smtClean="0"/>
          </a:p>
        </p:txBody>
      </p:sp>
      <p:sp>
        <p:nvSpPr>
          <p:cNvPr id="324611" name="Rectangle 2"/>
          <p:cNvSpPr>
            <a:spLocks noGrp="1" noRot="1" noChangeAspect="1" noChangeArrowheads="1" noTextEdit="1"/>
          </p:cNvSpPr>
          <p:nvPr>
            <p:ph type="sldImg"/>
          </p:nvPr>
        </p:nvSpPr>
        <p:spPr bwMode="auto">
          <a:xfrm>
            <a:off x="115888" y="301625"/>
            <a:ext cx="6659562" cy="4994275"/>
          </a:xfrm>
          <a:noFill/>
          <a:ln>
            <a:solidFill>
              <a:srgbClr val="000000"/>
            </a:solidFill>
            <a:miter lim="800000"/>
            <a:headEnd/>
            <a:tailEnd/>
          </a:ln>
        </p:spPr>
      </p:sp>
      <p:sp>
        <p:nvSpPr>
          <p:cNvPr id="324612"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6FBD8828-123D-4D65-8A60-91AB3AF76C7A}" type="slidenum">
              <a:rPr lang="en-US" smtClean="0"/>
              <a:pPr>
                <a:defRPr/>
              </a:pPr>
              <a:t>173</a:t>
            </a:fld>
            <a:endParaRPr lang="en-US" smtClean="0"/>
          </a:p>
        </p:txBody>
      </p:sp>
      <p:sp>
        <p:nvSpPr>
          <p:cNvPr id="435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5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9481014F-C8B8-431A-B6CA-F8ECB4372905}" type="slidenum">
              <a:rPr lang="en-US" smtClean="0"/>
              <a:pPr>
                <a:defRPr/>
              </a:pPr>
              <a:t>174</a:t>
            </a:fld>
            <a:endParaRPr lang="en-US" smtClean="0"/>
          </a:p>
        </p:txBody>
      </p:sp>
      <p:sp>
        <p:nvSpPr>
          <p:cNvPr id="436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6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E75898AE-CCA8-4205-B398-6E15E3471799}" type="slidenum">
              <a:rPr lang="en-US" smtClean="0"/>
              <a:pPr>
                <a:defRPr/>
              </a:pPr>
              <a:t>175</a:t>
            </a:fld>
            <a:endParaRPr lang="en-US" smtClean="0"/>
          </a:p>
        </p:txBody>
      </p:sp>
      <p:sp>
        <p:nvSpPr>
          <p:cNvPr id="437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7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F4FD5F52-A19B-4DCE-A1D5-0B7626BA01FC}" type="slidenum">
              <a:rPr lang="en-US" smtClean="0"/>
              <a:pPr>
                <a:defRPr/>
              </a:pPr>
              <a:t>176</a:t>
            </a:fld>
            <a:endParaRPr lang="en-US" smtClean="0"/>
          </a:p>
        </p:txBody>
      </p:sp>
      <p:sp>
        <p:nvSpPr>
          <p:cNvPr id="438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8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100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A8758738-A7CA-4DF3-8C2B-A67DB309616E}" type="slidenum">
              <a:rPr lang="en-US" smtClean="0"/>
              <a:pPr>
                <a:defRPr/>
              </a:pPr>
              <a:t>177</a:t>
            </a:fld>
            <a:endParaRPr lang="en-US" smtClean="0"/>
          </a:p>
        </p:txBody>
      </p:sp>
      <p:sp>
        <p:nvSpPr>
          <p:cNvPr id="439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9300"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A895FA8F-0436-4762-A383-F0E8C7A5F280}" type="slidenum">
              <a:rPr lang="en-US" smtClean="0"/>
              <a:pPr>
                <a:defRPr/>
              </a:pPr>
              <a:t>178</a:t>
            </a:fld>
            <a:endParaRPr lang="en-US" smtClean="0"/>
          </a:p>
        </p:txBody>
      </p:sp>
      <p:sp>
        <p:nvSpPr>
          <p:cNvPr id="440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EE7954CD-7837-4870-A0E8-4DECE3793507}" type="slidenum">
              <a:rPr lang="en-US" smtClean="0"/>
              <a:pPr>
                <a:defRPr/>
              </a:pPr>
              <a:t>179</a:t>
            </a:fld>
            <a:endParaRPr lang="en-US" smtClean="0"/>
          </a:p>
        </p:txBody>
      </p:sp>
      <p:sp>
        <p:nvSpPr>
          <p:cNvPr id="441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1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cs typeface="Times New Roman" pitchFamily="18"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65C50EAB-C9D7-427F-AA42-247AFDD80C4B}" type="slidenum">
              <a:rPr lang="en-US" smtClean="0"/>
              <a:pPr>
                <a:defRPr/>
              </a:pPr>
              <a:t>180</a:t>
            </a:fld>
            <a:endParaRPr lang="en-US" smtClean="0"/>
          </a:p>
        </p:txBody>
      </p:sp>
      <p:sp>
        <p:nvSpPr>
          <p:cNvPr id="442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2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1C789269-780F-4AE0-936E-C3F33BB1EDC4}" type="slidenum">
              <a:rPr lang="en-US" smtClean="0"/>
              <a:pPr>
                <a:defRPr/>
              </a:pPr>
              <a:t>181</a:t>
            </a:fld>
            <a:endParaRPr lang="en-US" smtClean="0"/>
          </a:p>
        </p:txBody>
      </p:sp>
      <p:sp>
        <p:nvSpPr>
          <p:cNvPr id="443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3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2A91239B-D21E-443F-9C64-0C3C81BB6A53}" type="slidenum">
              <a:rPr lang="en-US" smtClean="0"/>
              <a:pPr>
                <a:defRPr/>
              </a:pPr>
              <a:t>182</a:t>
            </a:fld>
            <a:endParaRPr lang="en-US" smtClean="0"/>
          </a:p>
        </p:txBody>
      </p:sp>
      <p:sp>
        <p:nvSpPr>
          <p:cNvPr id="444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00B38685-FC6E-40C7-871D-9555DE885425}" type="slidenum">
              <a:rPr lang="en-GB" smtClean="0"/>
              <a:pPr>
                <a:defRPr/>
              </a:pPr>
              <a:t>44</a:t>
            </a:fld>
            <a:endParaRPr lang="en-GB" smtClean="0"/>
          </a:p>
        </p:txBody>
      </p:sp>
      <p:sp>
        <p:nvSpPr>
          <p:cNvPr id="325635" name="Rectangle 2"/>
          <p:cNvSpPr>
            <a:spLocks noGrp="1" noRot="1" noChangeAspect="1" noChangeArrowheads="1" noTextEdit="1"/>
          </p:cNvSpPr>
          <p:nvPr>
            <p:ph type="sldImg"/>
          </p:nvPr>
        </p:nvSpPr>
        <p:spPr bwMode="auto">
          <a:xfrm>
            <a:off x="115888" y="301625"/>
            <a:ext cx="6659562" cy="4994275"/>
          </a:xfrm>
          <a:noFill/>
          <a:ln>
            <a:solidFill>
              <a:srgbClr val="000000"/>
            </a:solidFill>
            <a:miter lim="800000"/>
            <a:headEnd/>
            <a:tailEnd/>
          </a:ln>
        </p:spPr>
      </p:sp>
      <p:sp>
        <p:nvSpPr>
          <p:cNvPr id="325636"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635B6995-181E-4395-B596-9A21EB8CE304}" type="slidenum">
              <a:rPr lang="en-US" smtClean="0"/>
              <a:pPr>
                <a:defRPr/>
              </a:pPr>
              <a:t>183</a:t>
            </a:fld>
            <a:endParaRPr lang="en-US" smtClean="0"/>
          </a:p>
        </p:txBody>
      </p:sp>
      <p:sp>
        <p:nvSpPr>
          <p:cNvPr id="445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5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50A93668-735F-49A7-B224-E13FB24F2C8A}" type="slidenum">
              <a:rPr lang="en-US" smtClean="0"/>
              <a:pPr>
                <a:defRPr/>
              </a:pPr>
              <a:t>184</a:t>
            </a:fld>
            <a:endParaRPr lang="en-US" smtClean="0"/>
          </a:p>
        </p:txBody>
      </p:sp>
      <p:sp>
        <p:nvSpPr>
          <p:cNvPr id="446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6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1000" smtClean="0"/>
          </a:p>
          <a:p>
            <a:pPr eaLnBrk="1" hangingPunct="1"/>
            <a:endParaRPr lang="en-US" sz="100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4D2D0974-E61A-4029-B6A8-25B3C8876D11}" type="slidenum">
              <a:rPr lang="en-US" smtClean="0"/>
              <a:pPr>
                <a:defRPr/>
              </a:pPr>
              <a:t>185</a:t>
            </a:fld>
            <a:endParaRPr lang="en-US" smtClean="0"/>
          </a:p>
        </p:txBody>
      </p:sp>
      <p:sp>
        <p:nvSpPr>
          <p:cNvPr id="447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7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C3508A55-CC2B-42CB-873B-436356D7C657}" type="slidenum">
              <a:rPr lang="en-US" smtClean="0"/>
              <a:pPr>
                <a:defRPr/>
              </a:pPr>
              <a:t>186</a:t>
            </a:fld>
            <a:endParaRPr lang="en-US" smtClean="0"/>
          </a:p>
        </p:txBody>
      </p:sp>
      <p:sp>
        <p:nvSpPr>
          <p:cNvPr id="448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8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6CA059C9-0451-4BC8-9D29-3E95D87B29B4}" type="slidenum">
              <a:rPr lang="en-US" smtClean="0"/>
              <a:pPr>
                <a:defRPr/>
              </a:pPr>
              <a:t>187</a:t>
            </a:fld>
            <a:endParaRPr lang="en-US" smtClean="0"/>
          </a:p>
        </p:txBody>
      </p:sp>
      <p:sp>
        <p:nvSpPr>
          <p:cNvPr id="449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9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3EE93C88-30A1-4948-8AB1-FF12BA6F9EA8}" type="slidenum">
              <a:rPr lang="en-US" smtClean="0"/>
              <a:pPr>
                <a:defRPr/>
              </a:pPr>
              <a:t>188</a:t>
            </a:fld>
            <a:endParaRPr lang="en-US" smtClean="0"/>
          </a:p>
        </p:txBody>
      </p:sp>
      <p:sp>
        <p:nvSpPr>
          <p:cNvPr id="450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100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0B372665-D886-411C-8FD0-C58531D60434}" type="slidenum">
              <a:rPr lang="en-US" smtClean="0"/>
              <a:pPr>
                <a:defRPr/>
              </a:pPr>
              <a:t>189</a:t>
            </a:fld>
            <a:endParaRPr lang="en-US" smtClean="0"/>
          </a:p>
        </p:txBody>
      </p:sp>
      <p:sp>
        <p:nvSpPr>
          <p:cNvPr id="451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1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EABFF6D1-7D06-4E4A-934E-8D51BE1D8087}" type="slidenum">
              <a:rPr lang="en-US" smtClean="0"/>
              <a:pPr>
                <a:defRPr/>
              </a:pPr>
              <a:t>190</a:t>
            </a:fld>
            <a:endParaRPr lang="en-US" smtClean="0"/>
          </a:p>
        </p:txBody>
      </p:sp>
      <p:sp>
        <p:nvSpPr>
          <p:cNvPr id="452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2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4AC9517-353D-4F04-A74B-62CF090B4DA4}" type="slidenum">
              <a:rPr lang="en-US" smtClean="0"/>
              <a:pPr>
                <a:defRPr/>
              </a:pPr>
              <a:t>191</a:t>
            </a:fld>
            <a:endParaRPr lang="en-US" smtClean="0"/>
          </a:p>
        </p:txBody>
      </p:sp>
      <p:sp>
        <p:nvSpPr>
          <p:cNvPr id="453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3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15921007-DA56-4E07-A92D-F4C6A0206612}" type="slidenum">
              <a:rPr lang="en-US" smtClean="0"/>
              <a:pPr>
                <a:defRPr/>
              </a:pPr>
              <a:t>192</a:t>
            </a:fld>
            <a:endParaRPr lang="en-US" smtClean="0"/>
          </a:p>
        </p:txBody>
      </p:sp>
      <p:sp>
        <p:nvSpPr>
          <p:cNvPr id="454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4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F00C71D-CAD3-439E-B24E-E745C62F5ABD}" type="slidenum">
              <a:rPr lang="en-GB" smtClean="0"/>
              <a:pPr>
                <a:defRPr/>
              </a:pPr>
              <a:t>45</a:t>
            </a:fld>
            <a:endParaRPr lang="en-GB" smtClean="0"/>
          </a:p>
        </p:txBody>
      </p:sp>
      <p:sp>
        <p:nvSpPr>
          <p:cNvPr id="326659" name="Rectangle 2"/>
          <p:cNvSpPr>
            <a:spLocks noGrp="1" noRot="1" noChangeAspect="1" noChangeArrowheads="1" noTextEdit="1"/>
          </p:cNvSpPr>
          <p:nvPr>
            <p:ph type="sldImg"/>
          </p:nvPr>
        </p:nvSpPr>
        <p:spPr bwMode="auto">
          <a:xfrm>
            <a:off x="115888" y="301625"/>
            <a:ext cx="6659562" cy="4994275"/>
          </a:xfrm>
          <a:noFill/>
          <a:ln>
            <a:solidFill>
              <a:srgbClr val="000000"/>
            </a:solidFill>
            <a:miter lim="800000"/>
            <a:headEnd/>
            <a:tailEnd/>
          </a:ln>
        </p:spPr>
      </p:sp>
      <p:sp>
        <p:nvSpPr>
          <p:cNvPr id="326660"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B462C60F-2501-43A8-9E82-0CB1E0B6EFCE}" type="slidenum">
              <a:rPr lang="en-US" smtClean="0"/>
              <a:pPr>
                <a:defRPr/>
              </a:pPr>
              <a:t>193</a:t>
            </a:fld>
            <a:endParaRPr lang="en-US" smtClean="0"/>
          </a:p>
        </p:txBody>
      </p:sp>
      <p:sp>
        <p:nvSpPr>
          <p:cNvPr id="455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5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5AD45A85-6B27-49D0-B73D-0127B1E74B6C}" type="slidenum">
              <a:rPr lang="en-US" smtClean="0"/>
              <a:pPr>
                <a:defRPr/>
              </a:pPr>
              <a:t>194</a:t>
            </a:fld>
            <a:endParaRPr lang="en-US" smtClean="0"/>
          </a:p>
        </p:txBody>
      </p:sp>
      <p:sp>
        <p:nvSpPr>
          <p:cNvPr id="456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6708"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ACEDC1F3-D0AD-4538-A7F0-086881797199}" type="slidenum">
              <a:rPr lang="en-US" smtClean="0"/>
              <a:pPr>
                <a:defRPr/>
              </a:pPr>
              <a:t>195</a:t>
            </a:fld>
            <a:endParaRPr lang="en-US" smtClean="0"/>
          </a:p>
        </p:txBody>
      </p:sp>
      <p:sp>
        <p:nvSpPr>
          <p:cNvPr id="457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7732"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F53059AF-1BD0-4A5F-889F-61F5FA0823FD}" type="slidenum">
              <a:rPr lang="en-US" smtClean="0"/>
              <a:pPr>
                <a:defRPr/>
              </a:pPr>
              <a:t>196</a:t>
            </a:fld>
            <a:endParaRPr lang="en-US" smtClean="0"/>
          </a:p>
        </p:txBody>
      </p:sp>
      <p:sp>
        <p:nvSpPr>
          <p:cNvPr id="458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8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13E439E9-D571-4F38-9BD7-2746C3F4378E}" type="slidenum">
              <a:rPr lang="en-US" smtClean="0"/>
              <a:pPr>
                <a:defRPr/>
              </a:pPr>
              <a:t>197</a:t>
            </a:fld>
            <a:endParaRPr lang="en-US" smtClean="0"/>
          </a:p>
        </p:txBody>
      </p:sp>
      <p:sp>
        <p:nvSpPr>
          <p:cNvPr id="459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9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1000"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B869F66-F56E-4BDF-A19B-E6D2A7D40F26}" type="slidenum">
              <a:rPr lang="en-US" smtClean="0"/>
              <a:pPr>
                <a:defRPr/>
              </a:pPr>
              <a:t>198</a:t>
            </a:fld>
            <a:endParaRPr lang="en-US" smtClean="0"/>
          </a:p>
        </p:txBody>
      </p:sp>
      <p:sp>
        <p:nvSpPr>
          <p:cNvPr id="460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04"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C866D36F-E026-4A92-8262-7FA9D24AD20E}" type="slidenum">
              <a:rPr lang="en-US" smtClean="0"/>
              <a:pPr>
                <a:defRPr/>
              </a:pPr>
              <a:t>199</a:t>
            </a:fld>
            <a:endParaRPr lang="en-US" smtClean="0"/>
          </a:p>
        </p:txBody>
      </p:sp>
      <p:sp>
        <p:nvSpPr>
          <p:cNvPr id="461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1828"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D48F5843-BF01-4015-AB23-8DA9BB6E3FBE}" type="slidenum">
              <a:rPr lang="en-US" smtClean="0"/>
              <a:pPr>
                <a:defRPr/>
              </a:pPr>
              <a:t>200</a:t>
            </a:fld>
            <a:endParaRPr lang="en-US" smtClean="0"/>
          </a:p>
        </p:txBody>
      </p:sp>
      <p:sp>
        <p:nvSpPr>
          <p:cNvPr id="462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2852"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B295E653-42A9-4006-90E6-E8060AF37137}" type="slidenum">
              <a:rPr lang="en-US" smtClean="0"/>
              <a:pPr>
                <a:defRPr/>
              </a:pPr>
              <a:t>201</a:t>
            </a:fld>
            <a:endParaRPr lang="en-US" smtClean="0"/>
          </a:p>
        </p:txBody>
      </p:sp>
      <p:sp>
        <p:nvSpPr>
          <p:cNvPr id="463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3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3E849291-DEEF-4EDF-AA82-82AD5377A2CF}" type="slidenum">
              <a:rPr lang="en-US" smtClean="0"/>
              <a:pPr>
                <a:defRPr/>
              </a:pPr>
              <a:t>202</a:t>
            </a:fld>
            <a:endParaRPr lang="en-US" smtClean="0"/>
          </a:p>
        </p:txBody>
      </p:sp>
      <p:sp>
        <p:nvSpPr>
          <p:cNvPr id="464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4900"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r>
              <a:rPr lang="en-US"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CB04C5F4-0CB6-4A58-A5CC-C36403154F7D}" type="slidenum">
              <a:rPr lang="en-GB" smtClean="0"/>
              <a:pPr>
                <a:defRPr/>
              </a:pPr>
              <a:t>46</a:t>
            </a:fld>
            <a:endParaRPr lang="en-GB" smtClean="0"/>
          </a:p>
        </p:txBody>
      </p:sp>
      <p:sp>
        <p:nvSpPr>
          <p:cNvPr id="327683" name="Rectangle 2"/>
          <p:cNvSpPr>
            <a:spLocks noGrp="1" noRot="1" noChangeAspect="1" noChangeArrowheads="1" noTextEdit="1"/>
          </p:cNvSpPr>
          <p:nvPr>
            <p:ph type="sldImg"/>
          </p:nvPr>
        </p:nvSpPr>
        <p:spPr bwMode="auto">
          <a:xfrm>
            <a:off x="115888" y="301625"/>
            <a:ext cx="6659562" cy="4994275"/>
          </a:xfrm>
          <a:noFill/>
          <a:ln>
            <a:solidFill>
              <a:srgbClr val="000000"/>
            </a:solidFill>
            <a:miter lim="800000"/>
            <a:headEnd/>
            <a:tailEnd/>
          </a:ln>
        </p:spPr>
      </p:sp>
      <p:sp>
        <p:nvSpPr>
          <p:cNvPr id="327684"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AA666C5F-D4F4-451F-AE9B-CABC9A3E88F1}" type="slidenum">
              <a:rPr lang="en-US" smtClean="0"/>
              <a:pPr>
                <a:defRPr/>
              </a:pPr>
              <a:t>203</a:t>
            </a:fld>
            <a:endParaRPr lang="en-US" smtClean="0"/>
          </a:p>
        </p:txBody>
      </p:sp>
      <p:sp>
        <p:nvSpPr>
          <p:cNvPr id="465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5924"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ED3624FD-0B65-4CE0-967C-3B337D195ABC}" type="slidenum">
              <a:rPr lang="en-US" smtClean="0"/>
              <a:pPr>
                <a:defRPr/>
              </a:pPr>
              <a:t>204</a:t>
            </a:fld>
            <a:endParaRPr lang="en-US" smtClean="0"/>
          </a:p>
        </p:txBody>
      </p:sp>
      <p:sp>
        <p:nvSpPr>
          <p:cNvPr id="466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6948"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7D7CB445-D273-4F2A-8067-F56FDE95407C}" type="slidenum">
              <a:rPr lang="en-US" smtClean="0"/>
              <a:pPr>
                <a:defRPr/>
              </a:pPr>
              <a:t>205</a:t>
            </a:fld>
            <a:endParaRPr lang="en-US" smtClean="0"/>
          </a:p>
        </p:txBody>
      </p:sp>
      <p:sp>
        <p:nvSpPr>
          <p:cNvPr id="467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7972"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08042F84-9596-405C-AA52-F6E5D1F81B71}" type="slidenum">
              <a:rPr lang="en-US" smtClean="0"/>
              <a:pPr>
                <a:defRPr/>
              </a:pPr>
              <a:t>206</a:t>
            </a:fld>
            <a:endParaRPr lang="en-US" smtClean="0"/>
          </a:p>
        </p:txBody>
      </p:sp>
      <p:sp>
        <p:nvSpPr>
          <p:cNvPr id="468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8996"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1E3763CE-156E-4F73-80B4-63F756413CB7}" type="slidenum">
              <a:rPr lang="en-US" smtClean="0"/>
              <a:pPr>
                <a:defRPr/>
              </a:pPr>
              <a:t>207</a:t>
            </a:fld>
            <a:endParaRPr lang="en-US" smtClean="0"/>
          </a:p>
        </p:txBody>
      </p:sp>
      <p:sp>
        <p:nvSpPr>
          <p:cNvPr id="470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0020"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D42E5D69-9811-4D3C-B6E2-183C605575A7}" type="slidenum">
              <a:rPr lang="en-US" smtClean="0"/>
              <a:pPr>
                <a:defRPr/>
              </a:pPr>
              <a:t>208</a:t>
            </a:fld>
            <a:endParaRPr lang="en-US" smtClean="0"/>
          </a:p>
        </p:txBody>
      </p:sp>
      <p:sp>
        <p:nvSpPr>
          <p:cNvPr id="471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44"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8040AC0C-B728-4121-B460-0920DD4529A2}" type="slidenum">
              <a:rPr lang="en-US" smtClean="0"/>
              <a:pPr>
                <a:defRPr/>
              </a:pPr>
              <a:t>209</a:t>
            </a:fld>
            <a:endParaRPr lang="en-US" smtClean="0"/>
          </a:p>
        </p:txBody>
      </p:sp>
      <p:sp>
        <p:nvSpPr>
          <p:cNvPr id="472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2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7C10387A-E66F-48E6-83CB-43E9ED20D85A}" type="slidenum">
              <a:rPr lang="en-US" smtClean="0"/>
              <a:pPr>
                <a:defRPr/>
              </a:pPr>
              <a:t>210</a:t>
            </a:fld>
            <a:endParaRPr lang="en-US" smtClean="0"/>
          </a:p>
        </p:txBody>
      </p:sp>
      <p:sp>
        <p:nvSpPr>
          <p:cNvPr id="473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3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DDD11607-F8AA-4363-A9D0-FE18B375F3B9}" type="slidenum">
              <a:rPr lang="en-US" smtClean="0"/>
              <a:pPr>
                <a:defRPr/>
              </a:pPr>
              <a:t>211</a:t>
            </a:fld>
            <a:endParaRPr lang="en-US" smtClean="0"/>
          </a:p>
        </p:txBody>
      </p:sp>
      <p:sp>
        <p:nvSpPr>
          <p:cNvPr id="474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4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8FBFC386-A9FB-43BD-9290-D1AE3507F4D2}" type="slidenum">
              <a:rPr lang="en-US" smtClean="0"/>
              <a:pPr>
                <a:defRPr/>
              </a:pPr>
              <a:t>212</a:t>
            </a:fld>
            <a:endParaRPr lang="en-US" smtClean="0"/>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6990693D-55F9-4F9C-AE67-23B1B0779ABD}" type="slidenum">
              <a:rPr lang="en-GB" smtClean="0"/>
              <a:pPr>
                <a:defRPr/>
              </a:pPr>
              <a:t>47</a:t>
            </a:fld>
            <a:endParaRPr lang="en-GB" smtClean="0"/>
          </a:p>
        </p:txBody>
      </p:sp>
      <p:sp>
        <p:nvSpPr>
          <p:cNvPr id="328707" name="Rectangle 2"/>
          <p:cNvSpPr>
            <a:spLocks noGrp="1" noRot="1" noChangeAspect="1" noChangeArrowheads="1" noTextEdit="1"/>
          </p:cNvSpPr>
          <p:nvPr>
            <p:ph type="sldImg"/>
          </p:nvPr>
        </p:nvSpPr>
        <p:spPr bwMode="auto">
          <a:xfrm>
            <a:off x="115888" y="301625"/>
            <a:ext cx="6659562" cy="4994275"/>
          </a:xfrm>
          <a:noFill/>
          <a:ln>
            <a:solidFill>
              <a:srgbClr val="000000"/>
            </a:solidFill>
            <a:miter lim="800000"/>
            <a:headEnd/>
            <a:tailEnd/>
          </a:ln>
        </p:spPr>
      </p:sp>
      <p:sp>
        <p:nvSpPr>
          <p:cNvPr id="328708"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B9185296-F8E1-4BA2-AA74-2888F04927A4}" type="slidenum">
              <a:rPr lang="en-US" smtClean="0"/>
              <a:pPr>
                <a:defRPr/>
              </a:pPr>
              <a:t>213</a:t>
            </a:fld>
            <a:endParaRPr lang="en-US" smtClean="0"/>
          </a:p>
        </p:txBody>
      </p:sp>
      <p:sp>
        <p:nvSpPr>
          <p:cNvPr id="476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6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9CFD1B8B-AEF2-4A71-8E09-7EE8368BCE76}" type="slidenum">
              <a:rPr lang="en-US" smtClean="0"/>
              <a:pPr>
                <a:defRPr/>
              </a:pPr>
              <a:t>214</a:t>
            </a:fld>
            <a:endParaRPr lang="en-US" smtClean="0"/>
          </a:p>
        </p:txBody>
      </p:sp>
      <p:sp>
        <p:nvSpPr>
          <p:cNvPr id="477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7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C9816FFA-AAC7-46BB-B4BC-14E859075C3E}" type="slidenum">
              <a:rPr lang="en-US" smtClean="0"/>
              <a:pPr>
                <a:defRPr/>
              </a:pPr>
              <a:t>215</a:t>
            </a:fld>
            <a:endParaRPr lang="en-US" smtClean="0"/>
          </a:p>
        </p:txBody>
      </p:sp>
      <p:sp>
        <p:nvSpPr>
          <p:cNvPr id="478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8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53C784D3-2438-4F4A-86A3-0BC6B8E54E6A}" type="slidenum">
              <a:rPr lang="en-US" smtClean="0"/>
              <a:pPr>
                <a:defRPr/>
              </a:pPr>
              <a:t>216</a:t>
            </a:fld>
            <a:endParaRPr lang="en-US" smtClean="0"/>
          </a:p>
        </p:txBody>
      </p:sp>
      <p:sp>
        <p:nvSpPr>
          <p:cNvPr id="479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9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00324B90-6B52-4DE7-95AE-4AAF366FAC60}" type="slidenum">
              <a:rPr lang="en-US" smtClean="0"/>
              <a:pPr>
                <a:defRPr/>
              </a:pPr>
              <a:t>217</a:t>
            </a:fld>
            <a:endParaRPr lang="en-US" smtClean="0"/>
          </a:p>
        </p:txBody>
      </p:sp>
      <p:sp>
        <p:nvSpPr>
          <p:cNvPr id="480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0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endParaRPr lang="en-US" b="1"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2C3B8459-87A8-45CC-A2EA-DB40623FCE81}" type="slidenum">
              <a:rPr lang="en-US" smtClean="0"/>
              <a:pPr>
                <a:defRPr/>
              </a:pPr>
              <a:t>218</a:t>
            </a:fld>
            <a:endParaRPr lang="en-US" smtClean="0"/>
          </a:p>
        </p:txBody>
      </p:sp>
      <p:sp>
        <p:nvSpPr>
          <p:cNvPr id="481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19FDD5F8-422D-4AE4-99FD-F40361F7146D}" type="slidenum">
              <a:rPr lang="en-US" smtClean="0"/>
              <a:pPr>
                <a:defRPr/>
              </a:pPr>
              <a:t>219</a:t>
            </a:fld>
            <a:endParaRPr lang="en-US" smtClean="0"/>
          </a:p>
        </p:txBody>
      </p:sp>
      <p:sp>
        <p:nvSpPr>
          <p:cNvPr id="482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2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CCC36556-6A21-48A0-9020-65E451023302}" type="slidenum">
              <a:rPr lang="en-US" smtClean="0"/>
              <a:pPr>
                <a:defRPr/>
              </a:pPr>
              <a:t>220</a:t>
            </a:fld>
            <a:endParaRPr lang="en-US" smtClean="0"/>
          </a:p>
        </p:txBody>
      </p:sp>
      <p:sp>
        <p:nvSpPr>
          <p:cNvPr id="483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3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7503EE31-8F3C-42F5-BE40-A4785E9096AE}" type="slidenum">
              <a:rPr lang="en-US" smtClean="0"/>
              <a:pPr>
                <a:defRPr/>
              </a:pPr>
              <a:t>221</a:t>
            </a:fld>
            <a:endParaRPr lang="en-US" smtClean="0"/>
          </a:p>
        </p:txBody>
      </p:sp>
      <p:sp>
        <p:nvSpPr>
          <p:cNvPr id="484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4356"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33318D19-49B6-4319-8E03-EC61DD25398E}" type="slidenum">
              <a:rPr lang="en-US" smtClean="0"/>
              <a:pPr>
                <a:defRPr/>
              </a:pPr>
              <a:t>222</a:t>
            </a:fld>
            <a:endParaRPr lang="en-US" smtClean="0"/>
          </a:p>
        </p:txBody>
      </p:sp>
      <p:sp>
        <p:nvSpPr>
          <p:cNvPr id="485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5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1828D0CC-F5F8-4A6B-BEF8-977BC4535B48}" type="slidenum">
              <a:rPr lang="en-GB" smtClean="0"/>
              <a:pPr>
                <a:defRPr/>
              </a:pPr>
              <a:t>48</a:t>
            </a:fld>
            <a:endParaRPr lang="en-GB" smtClean="0"/>
          </a:p>
        </p:txBody>
      </p:sp>
      <p:sp>
        <p:nvSpPr>
          <p:cNvPr id="329731" name="Rectangle 2"/>
          <p:cNvSpPr>
            <a:spLocks noGrp="1" noRot="1" noChangeAspect="1" noChangeArrowheads="1" noTextEdit="1"/>
          </p:cNvSpPr>
          <p:nvPr>
            <p:ph type="sldImg"/>
          </p:nvPr>
        </p:nvSpPr>
        <p:spPr bwMode="auto">
          <a:xfrm>
            <a:off x="115888" y="301625"/>
            <a:ext cx="6659562" cy="4994275"/>
          </a:xfrm>
          <a:noFill/>
          <a:ln>
            <a:solidFill>
              <a:srgbClr val="000000"/>
            </a:solidFill>
            <a:miter lim="800000"/>
            <a:headEnd/>
            <a:tailEnd/>
          </a:ln>
        </p:spPr>
      </p:sp>
      <p:sp>
        <p:nvSpPr>
          <p:cNvPr id="329732"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02CD2ACD-E27D-4D07-A505-B0764FE5F5FB}" type="slidenum">
              <a:rPr lang="en-US" smtClean="0"/>
              <a:pPr>
                <a:defRPr/>
              </a:pPr>
              <a:t>223</a:t>
            </a:fld>
            <a:endParaRPr lang="en-US" smtClean="0"/>
          </a:p>
        </p:txBody>
      </p:sp>
      <p:sp>
        <p:nvSpPr>
          <p:cNvPr id="486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6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A1120711-6212-470D-B073-91624070E080}" type="slidenum">
              <a:rPr lang="en-US" smtClean="0"/>
              <a:pPr>
                <a:defRPr/>
              </a:pPr>
              <a:t>224</a:t>
            </a:fld>
            <a:endParaRPr lang="en-US" smtClean="0"/>
          </a:p>
        </p:txBody>
      </p:sp>
      <p:sp>
        <p:nvSpPr>
          <p:cNvPr id="487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7428" name="Notes Placeholder 7"/>
          <p:cNvSpPr>
            <a:spLocks noGrp="1"/>
          </p:cNvSpPr>
          <p:nvPr/>
        </p:nvSpPr>
        <p:spPr bwMode="auto">
          <a:xfrm>
            <a:off x="685800" y="4343400"/>
            <a:ext cx="5486400" cy="4116388"/>
          </a:xfrm>
          <a:prstGeom prst="rect">
            <a:avLst/>
          </a:prstGeom>
          <a:noFill/>
          <a:ln w="9525">
            <a:noFill/>
            <a:miter lim="800000"/>
            <a:headEnd/>
            <a:tailEnd/>
          </a:ln>
        </p:spPr>
        <p:txBody>
          <a:bodyPr lIns="91428" tIns="45714" rIns="91428" bIns="45714"/>
          <a:lstStyle/>
          <a:p>
            <a:pPr defTabSz="896938">
              <a:spcBef>
                <a:spcPct val="30000"/>
              </a:spcBef>
            </a:pPr>
            <a:endParaRPr lang="en-US" sz="1200"/>
          </a:p>
        </p:txBody>
      </p:sp>
      <p:sp>
        <p:nvSpPr>
          <p:cNvPr id="487429"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8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txBox="1">
            <a:spLocks noGrp="1" noChangeArrowheads="1"/>
          </p:cNvSpPr>
          <p:nvPr/>
        </p:nvSpPr>
        <p:spPr bwMode="auto">
          <a:xfrm>
            <a:off x="3883025" y="8683625"/>
            <a:ext cx="2973388" cy="458788"/>
          </a:xfrm>
          <a:prstGeom prst="rect">
            <a:avLst/>
          </a:prstGeom>
          <a:noFill/>
          <a:ln w="9525">
            <a:noFill/>
            <a:miter lim="800000"/>
            <a:headEnd/>
            <a:tailEnd/>
          </a:ln>
        </p:spPr>
        <p:txBody>
          <a:bodyPr lIns="91428" tIns="45714" rIns="91428" bIns="45714" anchor="b"/>
          <a:lstStyle/>
          <a:p>
            <a:pPr algn="r" defTabSz="912813"/>
            <a:fld id="{4D47E2D0-8903-474B-BB0A-435AB57158A3}" type="slidenum">
              <a:rPr lang="en-US" sz="1200"/>
              <a:pPr algn="r" defTabSz="912813"/>
              <a:t>227</a:t>
            </a:fld>
            <a:endParaRPr lang="en-US" sz="1200"/>
          </a:p>
        </p:txBody>
      </p:sp>
      <p:sp>
        <p:nvSpPr>
          <p:cNvPr id="489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9476" name="Notes Placeholder 7"/>
          <p:cNvSpPr>
            <a:spLocks noGrp="1"/>
          </p:cNvSpPr>
          <p:nvPr/>
        </p:nvSpPr>
        <p:spPr bwMode="auto">
          <a:xfrm>
            <a:off x="685800" y="4343400"/>
            <a:ext cx="5486400" cy="4116388"/>
          </a:xfrm>
          <a:prstGeom prst="rect">
            <a:avLst/>
          </a:prstGeom>
          <a:noFill/>
          <a:ln w="9525">
            <a:noFill/>
            <a:miter lim="800000"/>
            <a:headEnd/>
            <a:tailEnd/>
          </a:ln>
        </p:spPr>
        <p:txBody>
          <a:bodyPr lIns="91428" tIns="45714" rIns="91428" bIns="45714"/>
          <a:lstStyle/>
          <a:p>
            <a:pPr defTabSz="896938">
              <a:spcBef>
                <a:spcPct val="30000"/>
              </a:spcBef>
            </a:pPr>
            <a:endParaRPr lang="en-US" sz="1200"/>
          </a:p>
        </p:txBody>
      </p:sp>
      <p:sp>
        <p:nvSpPr>
          <p:cNvPr id="48947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z="100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490499"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z="100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z="900"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2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spcBef>
                <a:spcPct val="75000"/>
              </a:spcBef>
            </a:pPr>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3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spcBef>
                <a:spcPct val="75000"/>
              </a:spcBef>
            </a:pPr>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4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US" sz="1000"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5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31BBB8EF-054A-4615-8CA7-5C6891428B0A}" type="slidenum">
              <a:rPr lang="en-GB" smtClean="0"/>
              <a:pPr>
                <a:defRPr/>
              </a:pPr>
              <a:t>50</a:t>
            </a:fld>
            <a:endParaRPr lang="en-GB" smtClean="0"/>
          </a:p>
        </p:txBody>
      </p:sp>
      <p:sp>
        <p:nvSpPr>
          <p:cNvPr id="330755" name="Rectangle 2"/>
          <p:cNvSpPr>
            <a:spLocks noGrp="1" noRot="1" noChangeAspect="1" noChangeArrowheads="1" noTextEdit="1"/>
          </p:cNvSpPr>
          <p:nvPr>
            <p:ph type="sldImg"/>
          </p:nvPr>
        </p:nvSpPr>
        <p:spPr bwMode="auto">
          <a:xfrm>
            <a:off x="114300" y="301625"/>
            <a:ext cx="6659563" cy="4994275"/>
          </a:xfrm>
          <a:noFill/>
          <a:ln>
            <a:solidFill>
              <a:srgbClr val="000000"/>
            </a:solidFill>
            <a:miter lim="800000"/>
            <a:headEnd/>
            <a:tailEnd/>
          </a:ln>
        </p:spPr>
      </p:sp>
      <p:sp>
        <p:nvSpPr>
          <p:cNvPr id="330756"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6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7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498691"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499715"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500739"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z="1000"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501763"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502787"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pPr eaLnBrk="1" hangingPunct="1"/>
            <a:endParaRPr lang="en-US" sz="1000" b="1"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503811" name="Rectangle 3"/>
          <p:cNvSpPr>
            <a:spLocks noGrp="1" noChangeArrowheads="1"/>
          </p:cNvSpPr>
          <p:nvPr>
            <p:ph type="body" idx="1"/>
          </p:nvPr>
        </p:nvSpPr>
        <p:spPr bwMode="auto">
          <a:xfrm>
            <a:off x="914400" y="4343400"/>
            <a:ext cx="5029200" cy="3902075"/>
          </a:xfrm>
          <a:noFill/>
        </p:spPr>
        <p:txBody>
          <a:bodyPr wrap="square" numCol="1" anchor="t" anchorCtr="0" compatLnSpc="1">
            <a:prstTxWarp prst="textNoShape">
              <a:avLst/>
            </a:prstTxWarp>
          </a:bodyPr>
          <a:lstStyle/>
          <a:p>
            <a:pPr eaLnBrk="1" hangingPunct="1">
              <a:spcAft>
                <a:spcPct val="25000"/>
              </a:spcAft>
            </a:pPr>
            <a:endParaRPr lang="en-US" sz="1000"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txBox="1">
            <a:spLocks noGrp="1" noChangeArrowheads="1"/>
          </p:cNvSpPr>
          <p:nvPr/>
        </p:nvSpPr>
        <p:spPr bwMode="auto">
          <a:xfrm>
            <a:off x="3883025" y="8683625"/>
            <a:ext cx="2973388" cy="458788"/>
          </a:xfrm>
          <a:prstGeom prst="rect">
            <a:avLst/>
          </a:prstGeom>
          <a:noFill/>
          <a:ln w="9525">
            <a:noFill/>
            <a:miter lim="800000"/>
            <a:headEnd/>
            <a:tailEnd/>
          </a:ln>
        </p:spPr>
        <p:txBody>
          <a:bodyPr lIns="91428" tIns="45714" rIns="91428" bIns="45714" anchor="b"/>
          <a:lstStyle/>
          <a:p>
            <a:pPr algn="r" defTabSz="912813"/>
            <a:fld id="{CAEEA2AF-AE92-463C-84C8-026E6720BFDA}" type="slidenum">
              <a:rPr lang="en-US" sz="1200"/>
              <a:pPr algn="r" defTabSz="912813"/>
              <a:t>247</a:t>
            </a:fld>
            <a:endParaRPr lang="en-US" sz="1200"/>
          </a:p>
        </p:txBody>
      </p:sp>
      <p:sp>
        <p:nvSpPr>
          <p:cNvPr id="504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4836" name="Notes Placeholder 7"/>
          <p:cNvSpPr>
            <a:spLocks noGrp="1"/>
          </p:cNvSpPr>
          <p:nvPr/>
        </p:nvSpPr>
        <p:spPr bwMode="auto">
          <a:xfrm>
            <a:off x="685800" y="4343400"/>
            <a:ext cx="5486400" cy="4116388"/>
          </a:xfrm>
          <a:prstGeom prst="rect">
            <a:avLst/>
          </a:prstGeom>
          <a:noFill/>
          <a:ln w="9525">
            <a:noFill/>
            <a:miter lim="800000"/>
            <a:headEnd/>
            <a:tailEnd/>
          </a:ln>
        </p:spPr>
        <p:txBody>
          <a:bodyPr lIns="91428" tIns="45714" rIns="91428" bIns="45714"/>
          <a:lstStyle/>
          <a:p>
            <a:pPr defTabSz="896938">
              <a:spcBef>
                <a:spcPct val="30000"/>
              </a:spcBef>
            </a:pPr>
            <a:endParaRPr lang="en-US" sz="1200"/>
          </a:p>
        </p:txBody>
      </p:sp>
      <p:sp>
        <p:nvSpPr>
          <p:cNvPr id="50483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txBox="1">
            <a:spLocks noGrp="1" noChangeArrowheads="1"/>
          </p:cNvSpPr>
          <p:nvPr/>
        </p:nvSpPr>
        <p:spPr bwMode="auto">
          <a:xfrm>
            <a:off x="3883025" y="8683625"/>
            <a:ext cx="2973388" cy="458788"/>
          </a:xfrm>
          <a:prstGeom prst="rect">
            <a:avLst/>
          </a:prstGeom>
          <a:noFill/>
          <a:ln w="9525">
            <a:noFill/>
            <a:miter lim="800000"/>
            <a:headEnd/>
            <a:tailEnd/>
          </a:ln>
        </p:spPr>
        <p:txBody>
          <a:bodyPr lIns="91428" tIns="45714" rIns="91428" bIns="45714" anchor="b"/>
          <a:lstStyle/>
          <a:p>
            <a:pPr algn="r" defTabSz="912813"/>
            <a:fld id="{ACF25DE9-4C39-42EC-9F7A-9AC7F37AC0E2}" type="slidenum">
              <a:rPr lang="en-US" sz="1200"/>
              <a:pPr algn="r" defTabSz="912813"/>
              <a:t>248</a:t>
            </a:fld>
            <a:endParaRPr lang="en-US" sz="1200"/>
          </a:p>
        </p:txBody>
      </p:sp>
      <p:sp>
        <p:nvSpPr>
          <p:cNvPr id="505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5860" name="Notes Placeholder 7"/>
          <p:cNvSpPr>
            <a:spLocks noGrp="1"/>
          </p:cNvSpPr>
          <p:nvPr/>
        </p:nvSpPr>
        <p:spPr bwMode="auto">
          <a:xfrm>
            <a:off x="685800" y="4343400"/>
            <a:ext cx="5486400" cy="4116388"/>
          </a:xfrm>
          <a:prstGeom prst="rect">
            <a:avLst/>
          </a:prstGeom>
          <a:noFill/>
          <a:ln w="9525">
            <a:noFill/>
            <a:miter lim="800000"/>
            <a:headEnd/>
            <a:tailEnd/>
          </a:ln>
        </p:spPr>
        <p:txBody>
          <a:bodyPr lIns="91428" tIns="45714" rIns="91428" bIns="45714"/>
          <a:lstStyle/>
          <a:p>
            <a:pPr defTabSz="896938">
              <a:spcBef>
                <a:spcPct val="30000"/>
              </a:spcBef>
            </a:pPr>
            <a:endParaRPr lang="en-US" sz="1200"/>
          </a:p>
        </p:txBody>
      </p:sp>
      <p:sp>
        <p:nvSpPr>
          <p:cNvPr id="50586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7EFF493A-5D08-44A8-A214-EDC5ACD40F00}" type="slidenum">
              <a:rPr lang="en-GB" smtClean="0"/>
              <a:pPr>
                <a:defRPr/>
              </a:pPr>
              <a:t>51</a:t>
            </a:fld>
            <a:endParaRPr lang="en-GB" smtClean="0"/>
          </a:p>
        </p:txBody>
      </p:sp>
      <p:sp>
        <p:nvSpPr>
          <p:cNvPr id="331779" name="Rectangle 2"/>
          <p:cNvSpPr>
            <a:spLocks noGrp="1" noRot="1" noChangeAspect="1" noChangeArrowheads="1" noTextEdit="1"/>
          </p:cNvSpPr>
          <p:nvPr>
            <p:ph type="sldImg"/>
          </p:nvPr>
        </p:nvSpPr>
        <p:spPr bwMode="auto">
          <a:xfrm>
            <a:off x="114300" y="301625"/>
            <a:ext cx="6659563" cy="4994275"/>
          </a:xfrm>
          <a:noFill/>
          <a:ln>
            <a:solidFill>
              <a:srgbClr val="000000"/>
            </a:solidFill>
            <a:miter lim="800000"/>
            <a:headEnd/>
            <a:tailEnd/>
          </a:ln>
        </p:spPr>
      </p:sp>
      <p:sp>
        <p:nvSpPr>
          <p:cNvPr id="331780"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bwMode="auto">
          <a:xfrm>
            <a:off x="1119188" y="674688"/>
            <a:ext cx="4608512" cy="3457575"/>
          </a:xfrm>
          <a:noFill/>
          <a:ln>
            <a:solidFill>
              <a:srgbClr val="000000"/>
            </a:solidFill>
            <a:miter lim="800000"/>
            <a:headEnd/>
            <a:tailEnd/>
          </a:ln>
        </p:spPr>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txBox="1">
            <a:spLocks noGrp="1" noChangeArrowheads="1"/>
          </p:cNvSpPr>
          <p:nvPr/>
        </p:nvSpPr>
        <p:spPr bwMode="auto">
          <a:xfrm>
            <a:off x="3883025" y="8683625"/>
            <a:ext cx="2973388" cy="458788"/>
          </a:xfrm>
          <a:prstGeom prst="rect">
            <a:avLst/>
          </a:prstGeom>
          <a:noFill/>
          <a:ln w="9525">
            <a:noFill/>
            <a:miter lim="800000"/>
            <a:headEnd/>
            <a:tailEnd/>
          </a:ln>
        </p:spPr>
        <p:txBody>
          <a:bodyPr lIns="91428" tIns="45714" rIns="91428" bIns="45714" anchor="b"/>
          <a:lstStyle/>
          <a:p>
            <a:pPr algn="r" defTabSz="912813"/>
            <a:fld id="{46038338-E151-4643-BE2B-4C0A9A12590F}" type="slidenum">
              <a:rPr lang="en-US" sz="1200"/>
              <a:pPr algn="r" defTabSz="912813"/>
              <a:t>261</a:t>
            </a:fld>
            <a:endParaRPr lang="en-US" sz="1200"/>
          </a:p>
        </p:txBody>
      </p:sp>
      <p:sp>
        <p:nvSpPr>
          <p:cNvPr id="507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7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txBox="1">
            <a:spLocks noGrp="1" noChangeArrowheads="1"/>
          </p:cNvSpPr>
          <p:nvPr/>
        </p:nvSpPr>
        <p:spPr bwMode="auto">
          <a:xfrm>
            <a:off x="3883025" y="8683625"/>
            <a:ext cx="2973388" cy="458788"/>
          </a:xfrm>
          <a:prstGeom prst="rect">
            <a:avLst/>
          </a:prstGeom>
          <a:noFill/>
          <a:ln w="9525">
            <a:noFill/>
            <a:miter lim="800000"/>
            <a:headEnd/>
            <a:tailEnd/>
          </a:ln>
        </p:spPr>
        <p:txBody>
          <a:bodyPr lIns="91428" tIns="45714" rIns="91428" bIns="45714" anchor="b"/>
          <a:lstStyle/>
          <a:p>
            <a:pPr algn="r" defTabSz="912813"/>
            <a:fld id="{922E7063-410C-4AA3-8B3E-1032CD4DE586}" type="slidenum">
              <a:rPr lang="en-US" sz="1200"/>
              <a:pPr algn="r" defTabSz="912813"/>
              <a:t>262</a:t>
            </a:fld>
            <a:endParaRPr lang="en-US" sz="1200"/>
          </a:p>
        </p:txBody>
      </p:sp>
      <p:sp>
        <p:nvSpPr>
          <p:cNvPr id="508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8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BAB906EF-50A0-4212-80D7-711D8E926983}" type="slidenum">
              <a:rPr lang="en-US" smtClean="0"/>
              <a:pPr>
                <a:defRPr/>
              </a:pPr>
              <a:t>263</a:t>
            </a:fld>
            <a:endParaRPr lang="en-US" smtClean="0"/>
          </a:p>
        </p:txBody>
      </p:sp>
      <p:sp>
        <p:nvSpPr>
          <p:cNvPr id="509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9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5F186BDA-4A69-4ECE-8DF6-0A5E448C5FDE}" type="slidenum">
              <a:rPr lang="en-US" smtClean="0"/>
              <a:pPr>
                <a:defRPr/>
              </a:pPr>
              <a:t>264</a:t>
            </a:fld>
            <a:endParaRPr lang="en-US" smtClean="0"/>
          </a:p>
        </p:txBody>
      </p:sp>
      <p:sp>
        <p:nvSpPr>
          <p:cNvPr id="510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0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390CFAAE-73FD-47DB-862C-F61347147A62}" type="slidenum">
              <a:rPr lang="en-US" smtClean="0"/>
              <a:pPr>
                <a:defRPr/>
              </a:pPr>
              <a:t>265</a:t>
            </a:fld>
            <a:endParaRPr lang="en-US" smtClean="0"/>
          </a:p>
        </p:txBody>
      </p:sp>
      <p:sp>
        <p:nvSpPr>
          <p:cNvPr id="512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78E4D427-E455-46C9-AC90-13A0BE3DAA45}" type="slidenum">
              <a:rPr lang="en-US" smtClean="0"/>
              <a:pPr>
                <a:defRPr/>
              </a:pPr>
              <a:t>266</a:t>
            </a:fld>
            <a:endParaRPr lang="en-US" smtClean="0"/>
          </a:p>
        </p:txBody>
      </p:sp>
      <p:sp>
        <p:nvSpPr>
          <p:cNvPr id="513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3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EBA6681E-4D08-4DFB-B616-223045C12E51}" type="slidenum">
              <a:rPr lang="en-US" smtClean="0"/>
              <a:pPr>
                <a:defRPr/>
              </a:pPr>
              <a:t>267</a:t>
            </a:fld>
            <a:endParaRPr lang="en-US" smtClean="0"/>
          </a:p>
        </p:txBody>
      </p:sp>
      <p:sp>
        <p:nvSpPr>
          <p:cNvPr id="514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4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9F2E4788-C12F-46D1-AADA-8616BB0B5B22}" type="slidenum">
              <a:rPr lang="en-US" smtClean="0"/>
              <a:pPr>
                <a:defRPr/>
              </a:pPr>
              <a:t>268</a:t>
            </a:fld>
            <a:endParaRPr lang="en-US" smtClean="0"/>
          </a:p>
        </p:txBody>
      </p:sp>
      <p:sp>
        <p:nvSpPr>
          <p:cNvPr id="515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5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2003644F-691C-4B4D-A3FA-98E28E1EDD04}" type="slidenum">
              <a:rPr lang="en-US" smtClean="0"/>
              <a:pPr>
                <a:defRPr/>
              </a:pPr>
              <a:t>269</a:t>
            </a:fld>
            <a:endParaRPr lang="en-US" smtClean="0"/>
          </a:p>
        </p:txBody>
      </p:sp>
      <p:sp>
        <p:nvSpPr>
          <p:cNvPr id="516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6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p:spPr>
      </p:sp>
      <p:sp>
        <p:nvSpPr>
          <p:cNvPr id="314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4FBA42-2F78-43D4-A6CF-F8A3D39C11F0}"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2A062525-62F2-4887-902D-055705E0803A}" type="slidenum">
              <a:rPr lang="en-GB" smtClean="0"/>
              <a:pPr>
                <a:defRPr/>
              </a:pPr>
              <a:t>52</a:t>
            </a:fld>
            <a:endParaRPr lang="en-GB" smtClean="0"/>
          </a:p>
        </p:txBody>
      </p:sp>
      <p:sp>
        <p:nvSpPr>
          <p:cNvPr id="332803" name="Rectangle 2"/>
          <p:cNvSpPr>
            <a:spLocks noGrp="1" noRot="1" noChangeAspect="1" noChangeArrowheads="1" noTextEdit="1"/>
          </p:cNvSpPr>
          <p:nvPr>
            <p:ph type="sldImg"/>
          </p:nvPr>
        </p:nvSpPr>
        <p:spPr bwMode="auto">
          <a:xfrm>
            <a:off x="114300" y="301625"/>
            <a:ext cx="6659563" cy="4994275"/>
          </a:xfrm>
          <a:noFill/>
          <a:ln>
            <a:solidFill>
              <a:srgbClr val="000000"/>
            </a:solidFill>
            <a:miter lim="800000"/>
            <a:headEnd/>
            <a:tailEnd/>
          </a:ln>
        </p:spPr>
      </p:sp>
      <p:sp>
        <p:nvSpPr>
          <p:cNvPr id="332804"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71FBF68C-9C0E-432F-884E-71D473B46397}" type="slidenum">
              <a:rPr lang="en-US" smtClean="0"/>
              <a:pPr>
                <a:defRPr/>
              </a:pPr>
              <a:t>270</a:t>
            </a:fld>
            <a:endParaRPr lang="en-US" smtClean="0"/>
          </a:p>
        </p:txBody>
      </p:sp>
      <p:sp>
        <p:nvSpPr>
          <p:cNvPr id="517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7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solidFill>
                <a:srgbClr val="FF0000"/>
              </a:solidFill>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9D54631-55EA-45E8-9067-5C011571BB48}" type="slidenum">
              <a:rPr lang="en-US" smtClean="0"/>
              <a:pPr>
                <a:defRPr/>
              </a:pPr>
              <a:t>272</a:t>
            </a:fld>
            <a:endParaRPr lang="en-US" smtClean="0"/>
          </a:p>
        </p:txBody>
      </p:sp>
      <p:sp>
        <p:nvSpPr>
          <p:cNvPr id="518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8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97C9C73B-5BF6-4AAB-9F4C-1A0C2F72DA11}" type="slidenum">
              <a:rPr lang="en-US" smtClean="0"/>
              <a:pPr>
                <a:defRPr/>
              </a:pPr>
              <a:t>273</a:t>
            </a:fld>
            <a:endParaRPr lang="en-US" smtClean="0"/>
          </a:p>
        </p:txBody>
      </p:sp>
      <p:sp>
        <p:nvSpPr>
          <p:cNvPr id="519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9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E48A2064-1216-4786-8904-D587A241B011}" type="slidenum">
              <a:rPr lang="en-US" smtClean="0"/>
              <a:pPr>
                <a:defRPr/>
              </a:pPr>
              <a:t>275</a:t>
            </a:fld>
            <a:endParaRPr lang="en-US" smtClean="0"/>
          </a:p>
        </p:txBody>
      </p:sp>
      <p:sp>
        <p:nvSpPr>
          <p:cNvPr id="520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0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22E9C879-A14A-4FF4-966C-64A3E62EB0DD}" type="slidenum">
              <a:rPr lang="en-US" smtClean="0"/>
              <a:pPr>
                <a:defRPr/>
              </a:pPr>
              <a:t>276</a:t>
            </a:fld>
            <a:endParaRPr lang="en-US" smtClean="0"/>
          </a:p>
        </p:txBody>
      </p:sp>
      <p:sp>
        <p:nvSpPr>
          <p:cNvPr id="521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1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57BDF530-5C1C-4744-9CBA-935BEB88FD21}" type="slidenum">
              <a:rPr lang="en-US" smtClean="0"/>
              <a:pPr>
                <a:defRPr/>
              </a:pPr>
              <a:t>277</a:t>
            </a:fld>
            <a:endParaRPr lang="en-US" smtClean="0"/>
          </a:p>
        </p:txBody>
      </p:sp>
      <p:sp>
        <p:nvSpPr>
          <p:cNvPr id="522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t>
            </a: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7B804079-339B-4313-84B2-96A3B4FD6054}" type="slidenum">
              <a:rPr lang="en-US" smtClean="0"/>
              <a:pPr>
                <a:defRPr/>
              </a:pPr>
              <a:t>278</a:t>
            </a:fld>
            <a:endParaRPr lang="en-US" smtClean="0"/>
          </a:p>
        </p:txBody>
      </p:sp>
      <p:sp>
        <p:nvSpPr>
          <p:cNvPr id="523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3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52B33334-B128-4B02-BC1D-7C6826B5C805}" type="slidenum">
              <a:rPr lang="en-US" smtClean="0"/>
              <a:pPr>
                <a:defRPr/>
              </a:pPr>
              <a:t>280</a:t>
            </a:fld>
            <a:endParaRPr lang="en-US" smtClean="0"/>
          </a:p>
        </p:txBody>
      </p:sp>
      <p:sp>
        <p:nvSpPr>
          <p:cNvPr id="524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4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87E5A31B-D372-47EF-9A16-3D39480DFA2B}" type="slidenum">
              <a:rPr lang="en-US" smtClean="0"/>
              <a:pPr>
                <a:defRPr/>
              </a:pPr>
              <a:t>281</a:t>
            </a:fld>
            <a:endParaRPr lang="en-US" smtClean="0"/>
          </a:p>
        </p:txBody>
      </p:sp>
      <p:sp>
        <p:nvSpPr>
          <p:cNvPr id="525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5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BF0202A0-EB6E-45C3-AC2F-6FD3C487D6A1}" type="slidenum">
              <a:rPr lang="en-US" smtClean="0"/>
              <a:pPr>
                <a:defRPr/>
              </a:pPr>
              <a:t>282</a:t>
            </a:fld>
            <a:endParaRPr lang="en-US" smtClean="0"/>
          </a:p>
        </p:txBody>
      </p:sp>
      <p:sp>
        <p:nvSpPr>
          <p:cNvPr id="526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6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5F122FD6-A0A3-4D69-B0F3-C7456FB3FD0A}" type="slidenum">
              <a:rPr lang="en-GB" smtClean="0"/>
              <a:pPr>
                <a:defRPr/>
              </a:pPr>
              <a:t>53</a:t>
            </a:fld>
            <a:endParaRPr lang="en-GB" smtClean="0"/>
          </a:p>
        </p:txBody>
      </p:sp>
      <p:sp>
        <p:nvSpPr>
          <p:cNvPr id="333827" name="Rectangle 2"/>
          <p:cNvSpPr>
            <a:spLocks noGrp="1" noRot="1" noChangeAspect="1" noChangeArrowheads="1" noTextEdit="1"/>
          </p:cNvSpPr>
          <p:nvPr>
            <p:ph type="sldImg"/>
          </p:nvPr>
        </p:nvSpPr>
        <p:spPr bwMode="auto">
          <a:xfrm>
            <a:off x="114300" y="301625"/>
            <a:ext cx="6659563" cy="4994275"/>
          </a:xfrm>
          <a:noFill/>
          <a:ln>
            <a:solidFill>
              <a:srgbClr val="000000"/>
            </a:solidFill>
            <a:miter lim="800000"/>
            <a:headEnd/>
            <a:tailEnd/>
          </a:ln>
        </p:spPr>
      </p:sp>
      <p:sp>
        <p:nvSpPr>
          <p:cNvPr id="333828"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372C3DA4-4DCD-4281-BE69-A098C32DF886}" type="slidenum">
              <a:rPr lang="en-US" smtClean="0"/>
              <a:pPr>
                <a:defRPr/>
              </a:pPr>
              <a:t>283</a:t>
            </a:fld>
            <a:endParaRPr lang="en-US" smtClean="0"/>
          </a:p>
        </p:txBody>
      </p:sp>
      <p:sp>
        <p:nvSpPr>
          <p:cNvPr id="527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7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6804FF9-3466-468B-B3F9-4F48C7613AD5}" type="slidenum">
              <a:rPr lang="en-US" smtClean="0"/>
              <a:pPr>
                <a:defRPr/>
              </a:pPr>
              <a:t>284</a:t>
            </a:fld>
            <a:endParaRPr lang="en-US" smtClean="0"/>
          </a:p>
        </p:txBody>
      </p:sp>
      <p:sp>
        <p:nvSpPr>
          <p:cNvPr id="528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8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09B11E4A-C901-4D31-A173-915488584A0B}" type="slidenum">
              <a:rPr lang="en-US" smtClean="0"/>
              <a:pPr>
                <a:defRPr/>
              </a:pPr>
              <a:t>285</a:t>
            </a:fld>
            <a:endParaRPr lang="en-US" smtClean="0"/>
          </a:p>
        </p:txBody>
      </p:sp>
      <p:sp>
        <p:nvSpPr>
          <p:cNvPr id="529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9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40085A87-1C15-4F98-A97C-9DDA4C8CDE62}" type="slidenum">
              <a:rPr lang="en-US" smtClean="0"/>
              <a:pPr>
                <a:defRPr/>
              </a:pPr>
              <a:t>286</a:t>
            </a:fld>
            <a:endParaRPr lang="en-US" smtClean="0"/>
          </a:p>
        </p:txBody>
      </p:sp>
      <p:sp>
        <p:nvSpPr>
          <p:cNvPr id="530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0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48DF7280-F89E-4347-AFF3-0B959CAEE34A}" type="slidenum">
              <a:rPr lang="en-US" smtClean="0"/>
              <a:pPr>
                <a:defRPr/>
              </a:pPr>
              <a:t>287</a:t>
            </a:fld>
            <a:endParaRPr lang="en-US" smtClean="0"/>
          </a:p>
        </p:txBody>
      </p:sp>
      <p:sp>
        <p:nvSpPr>
          <p:cNvPr id="531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1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E71E7781-C3FF-4E66-8F80-4D5827DBA351}" type="slidenum">
              <a:rPr lang="en-US" smtClean="0"/>
              <a:pPr>
                <a:defRPr/>
              </a:pPr>
              <a:t>288</a:t>
            </a:fld>
            <a:endParaRPr lang="en-US" smtClean="0"/>
          </a:p>
        </p:txBody>
      </p:sp>
      <p:sp>
        <p:nvSpPr>
          <p:cNvPr id="532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t>
            </a: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835523DD-CD66-4F1C-8398-A163A13D9104}" type="slidenum">
              <a:rPr lang="en-US" smtClean="0"/>
              <a:pPr>
                <a:defRPr/>
              </a:pPr>
              <a:t>289</a:t>
            </a:fld>
            <a:endParaRPr lang="en-US" smtClean="0"/>
          </a:p>
        </p:txBody>
      </p:sp>
      <p:sp>
        <p:nvSpPr>
          <p:cNvPr id="533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3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079F76B0-B204-443D-9C94-60001953EFB4}" type="slidenum">
              <a:rPr lang="en-US" smtClean="0"/>
              <a:pPr>
                <a:defRPr/>
              </a:pPr>
              <a:t>290</a:t>
            </a:fld>
            <a:endParaRPr lang="en-US" smtClean="0"/>
          </a:p>
        </p:txBody>
      </p:sp>
      <p:sp>
        <p:nvSpPr>
          <p:cNvPr id="534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4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EA32AAA9-5501-473C-9C18-AC2DF1DD40BB}" type="slidenum">
              <a:rPr lang="en-US" smtClean="0"/>
              <a:pPr>
                <a:defRPr/>
              </a:pPr>
              <a:t>291</a:t>
            </a:fld>
            <a:endParaRPr lang="en-US" smtClean="0"/>
          </a:p>
        </p:txBody>
      </p:sp>
      <p:sp>
        <p:nvSpPr>
          <p:cNvPr id="535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5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7D1FED9C-416A-4A7E-AD4E-4EC0F49F4962}" type="slidenum">
              <a:rPr lang="en-US" smtClean="0"/>
              <a:pPr>
                <a:defRPr/>
              </a:pPr>
              <a:t>292</a:t>
            </a:fld>
            <a:endParaRPr lang="en-US" smtClean="0"/>
          </a:p>
        </p:txBody>
      </p:sp>
      <p:sp>
        <p:nvSpPr>
          <p:cNvPr id="536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6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9E347BE-28F2-41B8-89DC-531D3BBDB3C9}" type="slidenum">
              <a:rPr lang="en-GB" smtClean="0"/>
              <a:pPr>
                <a:defRPr/>
              </a:pPr>
              <a:t>54</a:t>
            </a:fld>
            <a:endParaRPr lang="en-GB" smtClean="0"/>
          </a:p>
        </p:txBody>
      </p:sp>
      <p:sp>
        <p:nvSpPr>
          <p:cNvPr id="334851" name="Rectangle 2"/>
          <p:cNvSpPr>
            <a:spLocks noGrp="1" noRot="1" noChangeAspect="1" noChangeArrowheads="1" noTextEdit="1"/>
          </p:cNvSpPr>
          <p:nvPr>
            <p:ph type="sldImg"/>
          </p:nvPr>
        </p:nvSpPr>
        <p:spPr bwMode="auto">
          <a:xfrm>
            <a:off x="114300" y="301625"/>
            <a:ext cx="6659563" cy="4994275"/>
          </a:xfrm>
          <a:noFill/>
          <a:ln>
            <a:solidFill>
              <a:srgbClr val="000000"/>
            </a:solidFill>
            <a:miter lim="800000"/>
            <a:headEnd/>
            <a:tailEnd/>
          </a:ln>
        </p:spPr>
      </p:sp>
      <p:sp>
        <p:nvSpPr>
          <p:cNvPr id="334852" name="Rectangle 3"/>
          <p:cNvSpPr>
            <a:spLocks noGrp="1" noChangeArrowheads="1"/>
          </p:cNvSpPr>
          <p:nvPr>
            <p:ph type="body" idx="1"/>
          </p:nvPr>
        </p:nvSpPr>
        <p:spPr bwMode="auto">
          <a:xfrm>
            <a:off x="822325" y="5486400"/>
            <a:ext cx="5237163"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133F92EA-831F-4B76-91C5-128968AB6D9B}" type="slidenum">
              <a:rPr lang="en-US" smtClean="0"/>
              <a:pPr>
                <a:defRPr/>
              </a:pPr>
              <a:t>293</a:t>
            </a:fld>
            <a:endParaRPr lang="en-US" smtClean="0"/>
          </a:p>
        </p:txBody>
      </p:sp>
      <p:sp>
        <p:nvSpPr>
          <p:cNvPr id="537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7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B981E6A3-B886-4F2C-952B-B2BCF4D3A59B}" type="slidenum">
              <a:rPr lang="en-GB" smtClean="0"/>
              <a:pPr>
                <a:defRPr/>
              </a:pPr>
              <a:t>56</a:t>
            </a:fld>
            <a:endParaRPr lang="en-GB" smtClean="0"/>
          </a:p>
        </p:txBody>
      </p:sp>
      <p:sp>
        <p:nvSpPr>
          <p:cNvPr id="335875" name="Rectangle 2"/>
          <p:cNvSpPr>
            <a:spLocks noGrp="1" noRot="1" noChangeAspect="1" noChangeArrowheads="1" noTextEdit="1"/>
          </p:cNvSpPr>
          <p:nvPr>
            <p:ph type="sldImg"/>
          </p:nvPr>
        </p:nvSpPr>
        <p:spPr bwMode="auto">
          <a:xfrm>
            <a:off x="1117600" y="676275"/>
            <a:ext cx="4610100" cy="3457575"/>
          </a:xfrm>
          <a:noFill/>
          <a:ln>
            <a:solidFill>
              <a:srgbClr val="000000"/>
            </a:solidFill>
            <a:miter lim="800000"/>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p:txBody>
          <a:bodyPr/>
          <a:lstStyle/>
          <a:p>
            <a:pPr>
              <a:defRPr/>
            </a:pPr>
            <a:fld id="{5B0CCF8F-6CA7-433F-BB2A-75C053E4BC49}" type="datetime1">
              <a:rPr lang="en-GB" smtClean="0"/>
              <a:pPr>
                <a:defRPr/>
              </a:pPr>
              <a:t>07/05/2017</a:t>
            </a:fld>
            <a:endParaRPr lang="en-GB" smtClean="0"/>
          </a:p>
        </p:txBody>
      </p:sp>
      <p:sp>
        <p:nvSpPr>
          <p:cNvPr id="64515" name="Rectangle 7"/>
          <p:cNvSpPr>
            <a:spLocks noGrp="1" noChangeArrowheads="1"/>
          </p:cNvSpPr>
          <p:nvPr>
            <p:ph type="sldNum" sz="quarter" idx="5"/>
          </p:nvPr>
        </p:nvSpPr>
        <p:spPr/>
        <p:txBody>
          <a:bodyPr/>
          <a:lstStyle/>
          <a:p>
            <a:pPr>
              <a:defRPr/>
            </a:pPr>
            <a:fld id="{C600F6F9-38D5-4949-80B5-A33BBF727E16}" type="slidenum">
              <a:rPr lang="en-GB" smtClean="0"/>
              <a:pPr>
                <a:defRPr/>
              </a:pPr>
              <a:t>59</a:t>
            </a:fld>
            <a:endParaRPr lang="en-GB" smtClean="0"/>
          </a:p>
        </p:txBody>
      </p:sp>
      <p:sp>
        <p:nvSpPr>
          <p:cNvPr id="3369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690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Speaker Notes</a:t>
            </a:r>
            <a:endParaRPr lang="en-US" smtClean="0"/>
          </a:p>
          <a:p>
            <a:pPr eaLnBrk="1" hangingPunct="1"/>
            <a:r>
              <a:rPr lang="en-US" i="1" smtClean="0"/>
              <a:t>Recap prior work –</a:t>
            </a:r>
            <a:endParaRPr lang="en-US" i="1" u="sng" smtClean="0"/>
          </a:p>
          <a:p>
            <a:pPr eaLnBrk="1" hangingPunct="1"/>
            <a:r>
              <a:rPr lang="en-US" smtClean="0"/>
              <a:t>Introduce the role of Strategic Information and Decisions Making and the components of an M&amp;E plan.  Today we are going to discuss the first part of that plan: the frameworks that are used to describe the factors that influence health problem in our case HIV/AIDS, used to design intervention studies and programs, and used to to design M&amp;E plans and to identify indicators. Indicators are the operational measures of the components of the conceptual framework</a:t>
            </a:r>
          </a:p>
          <a:p>
            <a:pPr eaLnBrk="1" hangingPunct="1"/>
            <a:r>
              <a:rPr lang="en-US" i="1" u="sng" smtClean="0"/>
              <a:t>Additional Speaker Notes</a:t>
            </a:r>
            <a:endParaRPr lang="en-US" smtClean="0"/>
          </a:p>
          <a:p>
            <a:pPr eaLnBrk="1" hangingPunct="1"/>
            <a:r>
              <a:rPr lang="en-US" smtClean="0"/>
              <a:t>The handout for this session should be distributed prior to beginning. The handout contains examples of frameworks to which participants can refer later.</a:t>
            </a:r>
          </a:p>
          <a:p>
            <a:pPr eaLnBrk="1" hangingPunct="1"/>
            <a:r>
              <a:rPr lang="en-US" smtClean="0"/>
              <a:t>Let the participants also have a copy of their program i.e. strategic plan, results framework or logical framework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p:txBody>
          <a:bodyPr/>
          <a:lstStyle/>
          <a:p>
            <a:pPr>
              <a:defRPr/>
            </a:pPr>
            <a:fld id="{D8624271-17DA-4B9F-9749-8FE4E850EB87}" type="datetime1">
              <a:rPr lang="en-GB" smtClean="0"/>
              <a:pPr>
                <a:defRPr/>
              </a:pPr>
              <a:t>07/05/2017</a:t>
            </a:fld>
            <a:endParaRPr lang="en-GB" smtClean="0"/>
          </a:p>
        </p:txBody>
      </p:sp>
      <p:sp>
        <p:nvSpPr>
          <p:cNvPr id="65539" name="Rectangle 7"/>
          <p:cNvSpPr>
            <a:spLocks noGrp="1" noChangeArrowheads="1"/>
          </p:cNvSpPr>
          <p:nvPr>
            <p:ph type="sldNum" sz="quarter" idx="5"/>
          </p:nvPr>
        </p:nvSpPr>
        <p:spPr/>
        <p:txBody>
          <a:bodyPr/>
          <a:lstStyle/>
          <a:p>
            <a:pPr>
              <a:defRPr/>
            </a:pPr>
            <a:fld id="{94AC5DB7-7173-4000-A621-7720CCE0A9E3}" type="slidenum">
              <a:rPr lang="en-GB" smtClean="0"/>
              <a:pPr>
                <a:defRPr/>
              </a:pPr>
              <a:t>60</a:t>
            </a:fld>
            <a:endParaRPr lang="en-GB" smtClean="0"/>
          </a:p>
        </p:txBody>
      </p:sp>
      <p:sp>
        <p:nvSpPr>
          <p:cNvPr id="337924" name="Rectangle 2"/>
          <p:cNvSpPr>
            <a:spLocks noGrp="1" noRot="1" noChangeAspect="1" noChangeArrowheads="1" noTextEdit="1"/>
          </p:cNvSpPr>
          <p:nvPr>
            <p:ph type="sldImg"/>
          </p:nvPr>
        </p:nvSpPr>
        <p:spPr bwMode="auto">
          <a:xfrm>
            <a:off x="1517650" y="679450"/>
            <a:ext cx="3989388" cy="2992438"/>
          </a:xfrm>
          <a:noFill/>
          <a:ln>
            <a:solidFill>
              <a:srgbClr val="000000"/>
            </a:solidFill>
            <a:miter lim="800000"/>
            <a:headEnd/>
            <a:tailEnd/>
          </a:ln>
        </p:spPr>
      </p:sp>
      <p:sp>
        <p:nvSpPr>
          <p:cNvPr id="337925" name="Rectangle 3"/>
          <p:cNvSpPr>
            <a:spLocks noGrp="1" noChangeArrowheads="1"/>
          </p:cNvSpPr>
          <p:nvPr>
            <p:ph type="body" idx="1"/>
          </p:nvPr>
        </p:nvSpPr>
        <p:spPr bwMode="auto">
          <a:xfrm>
            <a:off x="962025" y="4197350"/>
            <a:ext cx="5029200" cy="5713413"/>
          </a:xfrm>
          <a:noFill/>
        </p:spPr>
        <p:txBody>
          <a:bodyPr wrap="square" numCol="1" anchor="t" anchorCtr="0" compatLnSpc="1">
            <a:prstTxWarp prst="textNoShape">
              <a:avLst/>
            </a:prstTxWarp>
          </a:bodyPr>
          <a:lstStyle/>
          <a:p>
            <a:pPr eaLnBrk="1" hangingPunct="1">
              <a:spcBef>
                <a:spcPct val="0"/>
              </a:spcBef>
            </a:pPr>
            <a:endParaRPr lang="en-US" sz="1100" i="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p:txBody>
          <a:bodyPr/>
          <a:lstStyle/>
          <a:p>
            <a:pPr>
              <a:defRPr/>
            </a:pPr>
            <a:fld id="{E2F62922-65EB-433B-BA07-8318C4C4EE25}" type="datetime1">
              <a:rPr lang="en-GB" smtClean="0"/>
              <a:pPr>
                <a:defRPr/>
              </a:pPr>
              <a:t>07/05/2017</a:t>
            </a:fld>
            <a:endParaRPr lang="en-GB" smtClean="0"/>
          </a:p>
        </p:txBody>
      </p:sp>
      <p:sp>
        <p:nvSpPr>
          <p:cNvPr id="66563" name="Rectangle 7"/>
          <p:cNvSpPr>
            <a:spLocks noGrp="1" noChangeArrowheads="1"/>
          </p:cNvSpPr>
          <p:nvPr>
            <p:ph type="sldNum" sz="quarter" idx="5"/>
          </p:nvPr>
        </p:nvSpPr>
        <p:spPr/>
        <p:txBody>
          <a:bodyPr/>
          <a:lstStyle/>
          <a:p>
            <a:pPr>
              <a:defRPr/>
            </a:pPr>
            <a:fld id="{3175C4BD-6E09-4766-A328-3725A8697827}" type="slidenum">
              <a:rPr lang="en-GB" smtClean="0"/>
              <a:pPr>
                <a:defRPr/>
              </a:pPr>
              <a:t>61</a:t>
            </a:fld>
            <a:endParaRPr lang="en-GB" smtClean="0"/>
          </a:p>
        </p:txBody>
      </p:sp>
      <p:sp>
        <p:nvSpPr>
          <p:cNvPr id="3389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89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p:txBody>
          <a:bodyPr/>
          <a:lstStyle/>
          <a:p>
            <a:pPr>
              <a:defRPr/>
            </a:pPr>
            <a:fld id="{ECB3394D-48C2-423E-B301-60D66AA06BD2}" type="datetime1">
              <a:rPr lang="en-GB" smtClean="0"/>
              <a:pPr>
                <a:defRPr/>
              </a:pPr>
              <a:t>07/05/2017</a:t>
            </a:fld>
            <a:endParaRPr lang="en-GB" smtClean="0"/>
          </a:p>
        </p:txBody>
      </p:sp>
      <p:sp>
        <p:nvSpPr>
          <p:cNvPr id="67587" name="Rectangle 7"/>
          <p:cNvSpPr>
            <a:spLocks noGrp="1" noChangeArrowheads="1"/>
          </p:cNvSpPr>
          <p:nvPr>
            <p:ph type="sldNum" sz="quarter" idx="5"/>
          </p:nvPr>
        </p:nvSpPr>
        <p:spPr/>
        <p:txBody>
          <a:bodyPr/>
          <a:lstStyle/>
          <a:p>
            <a:pPr>
              <a:defRPr/>
            </a:pPr>
            <a:fld id="{3759743A-C41D-4013-BA8F-C9642225EF46}" type="slidenum">
              <a:rPr lang="en-GB" smtClean="0"/>
              <a:pPr>
                <a:defRPr/>
              </a:pPr>
              <a:t>62</a:t>
            </a:fld>
            <a:endParaRPr lang="en-GB" smtClean="0"/>
          </a:p>
        </p:txBody>
      </p:sp>
      <p:sp>
        <p:nvSpPr>
          <p:cNvPr id="3399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997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p:txBody>
          <a:bodyPr/>
          <a:lstStyle/>
          <a:p>
            <a:pPr>
              <a:defRPr/>
            </a:pPr>
            <a:fld id="{9CFE602C-B4E4-4057-A4FE-2B982E7D6AE7}" type="datetime1">
              <a:rPr lang="en-GB" smtClean="0"/>
              <a:pPr>
                <a:defRPr/>
              </a:pPr>
              <a:t>07/05/2017</a:t>
            </a:fld>
            <a:endParaRPr lang="en-GB" smtClean="0"/>
          </a:p>
        </p:txBody>
      </p:sp>
      <p:sp>
        <p:nvSpPr>
          <p:cNvPr id="68611" name="Rectangle 7"/>
          <p:cNvSpPr>
            <a:spLocks noGrp="1" noChangeArrowheads="1"/>
          </p:cNvSpPr>
          <p:nvPr>
            <p:ph type="sldNum" sz="quarter" idx="5"/>
          </p:nvPr>
        </p:nvSpPr>
        <p:spPr/>
        <p:txBody>
          <a:bodyPr/>
          <a:lstStyle/>
          <a:p>
            <a:pPr>
              <a:defRPr/>
            </a:pPr>
            <a:fld id="{1615580C-A5E9-4739-BBFC-2F45DD655691}" type="slidenum">
              <a:rPr lang="en-GB" smtClean="0"/>
              <a:pPr>
                <a:defRPr/>
              </a:pPr>
              <a:t>64</a:t>
            </a:fld>
            <a:endParaRPr lang="en-GB" smtClean="0"/>
          </a:p>
        </p:txBody>
      </p:sp>
      <p:sp>
        <p:nvSpPr>
          <p:cNvPr id="3409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099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p:txBody>
          <a:bodyPr/>
          <a:lstStyle/>
          <a:p>
            <a:pPr>
              <a:defRPr/>
            </a:pPr>
            <a:fld id="{26F22525-4ADA-4D96-B240-FD9030198064}" type="datetime1">
              <a:rPr lang="en-GB" smtClean="0"/>
              <a:pPr>
                <a:defRPr/>
              </a:pPr>
              <a:t>07/05/2017</a:t>
            </a:fld>
            <a:endParaRPr lang="en-GB" smtClean="0"/>
          </a:p>
        </p:txBody>
      </p:sp>
      <p:sp>
        <p:nvSpPr>
          <p:cNvPr id="69635" name="Rectangle 7"/>
          <p:cNvSpPr>
            <a:spLocks noGrp="1" noChangeArrowheads="1"/>
          </p:cNvSpPr>
          <p:nvPr>
            <p:ph type="sldNum" sz="quarter" idx="5"/>
          </p:nvPr>
        </p:nvSpPr>
        <p:spPr/>
        <p:txBody>
          <a:bodyPr/>
          <a:lstStyle/>
          <a:p>
            <a:pPr>
              <a:defRPr/>
            </a:pPr>
            <a:fld id="{815150A3-D9B3-494D-A085-428D7C07B31D}" type="slidenum">
              <a:rPr lang="en-GB" smtClean="0"/>
              <a:pPr>
                <a:defRPr/>
              </a:pPr>
              <a:t>65</a:t>
            </a:fld>
            <a:endParaRPr lang="en-GB" smtClean="0"/>
          </a:p>
        </p:txBody>
      </p:sp>
      <p:sp>
        <p:nvSpPr>
          <p:cNvPr id="3420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202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p:spPr>
      </p:sp>
      <p:sp>
        <p:nvSpPr>
          <p:cNvPr id="315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7FFBFC-44C5-4B2F-B1FE-2599D48ADBCD}"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p:txBody>
          <a:bodyPr/>
          <a:lstStyle/>
          <a:p>
            <a:pPr>
              <a:defRPr/>
            </a:pPr>
            <a:fld id="{687BA7E9-6819-45E7-8A7D-EB727F142A56}" type="datetime1">
              <a:rPr lang="en-GB" smtClean="0"/>
              <a:pPr>
                <a:defRPr/>
              </a:pPr>
              <a:t>07/05/2017</a:t>
            </a:fld>
            <a:endParaRPr lang="en-GB" smtClean="0"/>
          </a:p>
        </p:txBody>
      </p:sp>
      <p:sp>
        <p:nvSpPr>
          <p:cNvPr id="70659" name="Rectangle 7"/>
          <p:cNvSpPr>
            <a:spLocks noGrp="1" noChangeArrowheads="1"/>
          </p:cNvSpPr>
          <p:nvPr>
            <p:ph type="sldNum" sz="quarter" idx="5"/>
          </p:nvPr>
        </p:nvSpPr>
        <p:spPr/>
        <p:txBody>
          <a:bodyPr/>
          <a:lstStyle/>
          <a:p>
            <a:pPr>
              <a:defRPr/>
            </a:pPr>
            <a:fld id="{CE7FAB0C-F2A0-4D58-943D-C19CA26D08DA}" type="slidenum">
              <a:rPr lang="en-GB" smtClean="0"/>
              <a:pPr>
                <a:defRPr/>
              </a:pPr>
              <a:t>66</a:t>
            </a:fld>
            <a:endParaRPr lang="en-GB" smtClean="0"/>
          </a:p>
        </p:txBody>
      </p:sp>
      <p:sp>
        <p:nvSpPr>
          <p:cNvPr id="3430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304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p:txBody>
          <a:bodyPr/>
          <a:lstStyle/>
          <a:p>
            <a:pPr>
              <a:defRPr/>
            </a:pPr>
            <a:fld id="{1C3F4307-37EE-48FE-9B24-FB60B28E201F}" type="datetime1">
              <a:rPr lang="en-GB" smtClean="0"/>
              <a:pPr>
                <a:defRPr/>
              </a:pPr>
              <a:t>07/05/2017</a:t>
            </a:fld>
            <a:endParaRPr lang="en-GB" smtClean="0"/>
          </a:p>
        </p:txBody>
      </p:sp>
      <p:sp>
        <p:nvSpPr>
          <p:cNvPr id="71683" name="Rectangle 7"/>
          <p:cNvSpPr>
            <a:spLocks noGrp="1" noChangeArrowheads="1"/>
          </p:cNvSpPr>
          <p:nvPr>
            <p:ph type="sldNum" sz="quarter" idx="5"/>
          </p:nvPr>
        </p:nvSpPr>
        <p:spPr/>
        <p:txBody>
          <a:bodyPr/>
          <a:lstStyle/>
          <a:p>
            <a:pPr>
              <a:defRPr/>
            </a:pPr>
            <a:fld id="{0FAB2726-0E06-4D41-92B3-4BF2A128F908}" type="slidenum">
              <a:rPr lang="en-GB" smtClean="0"/>
              <a:pPr>
                <a:defRPr/>
              </a:pPr>
              <a:t>67</a:t>
            </a:fld>
            <a:endParaRPr lang="en-GB" smtClean="0"/>
          </a:p>
        </p:txBody>
      </p:sp>
      <p:sp>
        <p:nvSpPr>
          <p:cNvPr id="3440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406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p:txBody>
          <a:bodyPr/>
          <a:lstStyle/>
          <a:p>
            <a:pPr>
              <a:defRPr/>
            </a:pPr>
            <a:fld id="{3589F580-1C79-45FD-8DBA-57D80422F7B2}" type="datetime1">
              <a:rPr lang="en-GB" smtClean="0"/>
              <a:pPr>
                <a:defRPr/>
              </a:pPr>
              <a:t>07/05/2017</a:t>
            </a:fld>
            <a:endParaRPr lang="en-GB" smtClean="0"/>
          </a:p>
        </p:txBody>
      </p:sp>
      <p:sp>
        <p:nvSpPr>
          <p:cNvPr id="72707" name="Rectangle 7"/>
          <p:cNvSpPr>
            <a:spLocks noGrp="1" noChangeArrowheads="1"/>
          </p:cNvSpPr>
          <p:nvPr>
            <p:ph type="sldNum" sz="quarter" idx="5"/>
          </p:nvPr>
        </p:nvSpPr>
        <p:spPr/>
        <p:txBody>
          <a:bodyPr/>
          <a:lstStyle/>
          <a:p>
            <a:pPr>
              <a:defRPr/>
            </a:pPr>
            <a:fld id="{FE5E13AE-B66E-4180-A8BE-982F63CED237}" type="slidenum">
              <a:rPr lang="en-GB" smtClean="0"/>
              <a:pPr>
                <a:defRPr/>
              </a:pPr>
              <a:t>68</a:t>
            </a:fld>
            <a:endParaRPr lang="en-GB" smtClean="0"/>
          </a:p>
        </p:txBody>
      </p:sp>
      <p:sp>
        <p:nvSpPr>
          <p:cNvPr id="34509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4509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227013" indent="-227013"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p:txBody>
          <a:bodyPr/>
          <a:lstStyle/>
          <a:p>
            <a:pPr>
              <a:defRPr/>
            </a:pPr>
            <a:fld id="{578E0EE9-63B0-4021-B8DE-3A9E5DBCCDFC}" type="datetime1">
              <a:rPr lang="en-GB" smtClean="0"/>
              <a:pPr>
                <a:defRPr/>
              </a:pPr>
              <a:t>07/05/2017</a:t>
            </a:fld>
            <a:endParaRPr lang="en-GB" smtClean="0"/>
          </a:p>
        </p:txBody>
      </p:sp>
      <p:sp>
        <p:nvSpPr>
          <p:cNvPr id="73731" name="Rectangle 7"/>
          <p:cNvSpPr>
            <a:spLocks noGrp="1" noChangeArrowheads="1"/>
          </p:cNvSpPr>
          <p:nvPr>
            <p:ph type="sldNum" sz="quarter" idx="5"/>
          </p:nvPr>
        </p:nvSpPr>
        <p:spPr/>
        <p:txBody>
          <a:bodyPr/>
          <a:lstStyle/>
          <a:p>
            <a:pPr>
              <a:defRPr/>
            </a:pPr>
            <a:fld id="{4FCFCEA0-6208-4B96-82B7-A122E7ECFC18}" type="slidenum">
              <a:rPr lang="en-GB" smtClean="0"/>
              <a:pPr>
                <a:defRPr/>
              </a:pPr>
              <a:t>70</a:t>
            </a:fld>
            <a:endParaRPr lang="en-GB" smtClean="0"/>
          </a:p>
        </p:txBody>
      </p:sp>
      <p:sp>
        <p:nvSpPr>
          <p:cNvPr id="346116"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46117" name="Rectangle 3"/>
          <p:cNvSpPr>
            <a:spLocks noGrp="1" noChangeArrowheads="1"/>
          </p:cNvSpPr>
          <p:nvPr>
            <p:ph type="body" idx="1"/>
          </p:nvPr>
        </p:nvSpPr>
        <p:spPr bwMode="auto">
          <a:xfrm>
            <a:off x="690563" y="4273550"/>
            <a:ext cx="5729287" cy="4113213"/>
          </a:xfrm>
          <a:noFill/>
        </p:spPr>
        <p:txBody>
          <a:bodyPr wrap="square" numCol="1" anchor="t" anchorCtr="0" compatLnSpc="1">
            <a:prstTxWarp prst="textNoShape">
              <a:avLst/>
            </a:prstTxWarp>
          </a:bodyPr>
          <a:lstStyle/>
          <a:p>
            <a:pPr marL="227013" indent="-227013" eaLnBrk="1" hangingPunct="1">
              <a:lnSpc>
                <a:spcPct val="90000"/>
              </a:lnSpc>
              <a:spcBef>
                <a:spcPct val="0"/>
              </a:spcBef>
            </a:pPr>
            <a:endParaRPr lang="en-US" sz="1300" smtClean="0">
              <a:latin typeface="Comic Sans MS" pitchFamily="66"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p:txBody>
          <a:bodyPr/>
          <a:lstStyle/>
          <a:p>
            <a:pPr>
              <a:defRPr/>
            </a:pPr>
            <a:fld id="{3D72F039-DDFA-4C05-B2D8-C4117A4F0E2D}" type="datetime1">
              <a:rPr lang="en-GB" smtClean="0"/>
              <a:pPr>
                <a:defRPr/>
              </a:pPr>
              <a:t>07/05/2017</a:t>
            </a:fld>
            <a:endParaRPr lang="en-GB" smtClean="0"/>
          </a:p>
        </p:txBody>
      </p:sp>
      <p:sp>
        <p:nvSpPr>
          <p:cNvPr id="74755" name="Rectangle 7"/>
          <p:cNvSpPr>
            <a:spLocks noGrp="1" noChangeArrowheads="1"/>
          </p:cNvSpPr>
          <p:nvPr>
            <p:ph type="sldNum" sz="quarter" idx="5"/>
          </p:nvPr>
        </p:nvSpPr>
        <p:spPr/>
        <p:txBody>
          <a:bodyPr/>
          <a:lstStyle/>
          <a:p>
            <a:pPr>
              <a:defRPr/>
            </a:pPr>
            <a:fld id="{FA92519E-9648-461B-B568-1859518825EC}" type="slidenum">
              <a:rPr lang="en-GB" smtClean="0"/>
              <a:pPr>
                <a:defRPr/>
              </a:pPr>
              <a:t>71</a:t>
            </a:fld>
            <a:endParaRPr lang="en-GB" smtClean="0"/>
          </a:p>
        </p:txBody>
      </p:sp>
      <p:sp>
        <p:nvSpPr>
          <p:cNvPr id="3471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714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p:txBody>
          <a:bodyPr/>
          <a:lstStyle/>
          <a:p>
            <a:pPr>
              <a:defRPr/>
            </a:pPr>
            <a:fld id="{C6119A57-B058-40CE-9D36-29EC0A953D90}" type="datetime1">
              <a:rPr lang="en-GB" smtClean="0"/>
              <a:pPr>
                <a:defRPr/>
              </a:pPr>
              <a:t>07/05/2017</a:t>
            </a:fld>
            <a:endParaRPr lang="en-GB" smtClean="0"/>
          </a:p>
        </p:txBody>
      </p:sp>
      <p:sp>
        <p:nvSpPr>
          <p:cNvPr id="75779" name="Rectangle 7"/>
          <p:cNvSpPr>
            <a:spLocks noGrp="1" noChangeArrowheads="1"/>
          </p:cNvSpPr>
          <p:nvPr>
            <p:ph type="sldNum" sz="quarter" idx="5"/>
          </p:nvPr>
        </p:nvSpPr>
        <p:spPr/>
        <p:txBody>
          <a:bodyPr/>
          <a:lstStyle/>
          <a:p>
            <a:pPr>
              <a:defRPr/>
            </a:pPr>
            <a:fld id="{3944C1FC-6443-42A5-8187-E378C8DE4CAE}" type="slidenum">
              <a:rPr lang="en-GB" smtClean="0"/>
              <a:pPr>
                <a:defRPr/>
              </a:pPr>
              <a:t>72</a:t>
            </a:fld>
            <a:endParaRPr lang="en-GB" smtClean="0"/>
          </a:p>
        </p:txBody>
      </p:sp>
      <p:sp>
        <p:nvSpPr>
          <p:cNvPr id="3481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6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p:txBody>
          <a:bodyPr/>
          <a:lstStyle/>
          <a:p>
            <a:pPr>
              <a:defRPr/>
            </a:pPr>
            <a:fld id="{517277D6-3629-4B7A-87D6-C495BC9D4CDD}" type="datetime1">
              <a:rPr lang="en-GB" smtClean="0"/>
              <a:pPr>
                <a:defRPr/>
              </a:pPr>
              <a:t>07/05/2017</a:t>
            </a:fld>
            <a:endParaRPr lang="en-GB" smtClean="0"/>
          </a:p>
        </p:txBody>
      </p:sp>
      <p:sp>
        <p:nvSpPr>
          <p:cNvPr id="76803" name="Rectangle 7"/>
          <p:cNvSpPr>
            <a:spLocks noGrp="1" noChangeArrowheads="1"/>
          </p:cNvSpPr>
          <p:nvPr>
            <p:ph type="sldNum" sz="quarter" idx="5"/>
          </p:nvPr>
        </p:nvSpPr>
        <p:spPr/>
        <p:txBody>
          <a:bodyPr/>
          <a:lstStyle/>
          <a:p>
            <a:pPr>
              <a:defRPr/>
            </a:pPr>
            <a:fld id="{A1E89436-116C-4FE1-ABB8-DD13AADEEBA7}" type="slidenum">
              <a:rPr lang="en-GB" smtClean="0"/>
              <a:pPr>
                <a:defRPr/>
              </a:pPr>
              <a:t>73</a:t>
            </a:fld>
            <a:endParaRPr lang="en-GB" smtClean="0"/>
          </a:p>
        </p:txBody>
      </p:sp>
      <p:sp>
        <p:nvSpPr>
          <p:cNvPr id="34918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4918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z="10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p:txBody>
          <a:bodyPr/>
          <a:lstStyle/>
          <a:p>
            <a:pPr>
              <a:defRPr/>
            </a:pPr>
            <a:fld id="{53C343E9-82BA-4931-8EBE-28697E7E55DE}" type="datetime1">
              <a:rPr lang="en-GB" smtClean="0"/>
              <a:pPr>
                <a:defRPr/>
              </a:pPr>
              <a:t>07/05/2017</a:t>
            </a:fld>
            <a:endParaRPr lang="en-GB" smtClean="0"/>
          </a:p>
        </p:txBody>
      </p:sp>
      <p:sp>
        <p:nvSpPr>
          <p:cNvPr id="77827" name="Rectangle 7"/>
          <p:cNvSpPr>
            <a:spLocks noGrp="1" noChangeArrowheads="1"/>
          </p:cNvSpPr>
          <p:nvPr>
            <p:ph type="sldNum" sz="quarter" idx="5"/>
          </p:nvPr>
        </p:nvSpPr>
        <p:spPr/>
        <p:txBody>
          <a:bodyPr/>
          <a:lstStyle/>
          <a:p>
            <a:pPr>
              <a:defRPr/>
            </a:pPr>
            <a:fld id="{1DD63C0D-F622-4A88-9D4D-611D39D9A7B2}" type="slidenum">
              <a:rPr lang="en-GB" smtClean="0"/>
              <a:pPr>
                <a:defRPr/>
              </a:pPr>
              <a:t>75</a:t>
            </a:fld>
            <a:endParaRPr lang="en-GB" smtClean="0"/>
          </a:p>
        </p:txBody>
      </p:sp>
      <p:sp>
        <p:nvSpPr>
          <p:cNvPr id="350212" name="Rectangle 2"/>
          <p:cNvSpPr>
            <a:spLocks noChangeArrowheads="1"/>
          </p:cNvSpPr>
          <p:nvPr/>
        </p:nvSpPr>
        <p:spPr bwMode="auto">
          <a:xfrm>
            <a:off x="3886200" y="0"/>
            <a:ext cx="2971800" cy="455613"/>
          </a:xfrm>
          <a:prstGeom prst="rect">
            <a:avLst/>
          </a:prstGeom>
          <a:noFill/>
          <a:ln w="12700">
            <a:noFill/>
            <a:miter lim="800000"/>
            <a:headEnd/>
            <a:tailEnd/>
          </a:ln>
        </p:spPr>
        <p:txBody>
          <a:bodyPr wrap="none" lIns="91435" tIns="45718" rIns="91435" bIns="45718" anchor="ctr"/>
          <a:lstStyle/>
          <a:p>
            <a:endParaRPr lang="en-US"/>
          </a:p>
        </p:txBody>
      </p:sp>
      <p:sp>
        <p:nvSpPr>
          <p:cNvPr id="350213" name="Rectangle 3"/>
          <p:cNvSpPr>
            <a:spLocks noChangeArrowheads="1"/>
          </p:cNvSpPr>
          <p:nvPr/>
        </p:nvSpPr>
        <p:spPr bwMode="auto">
          <a:xfrm>
            <a:off x="0" y="8685213"/>
            <a:ext cx="2971800" cy="458787"/>
          </a:xfrm>
          <a:prstGeom prst="rect">
            <a:avLst/>
          </a:prstGeom>
          <a:noFill/>
          <a:ln w="12700">
            <a:noFill/>
            <a:miter lim="800000"/>
            <a:headEnd/>
            <a:tailEnd/>
          </a:ln>
        </p:spPr>
        <p:txBody>
          <a:bodyPr wrap="none" lIns="91435" tIns="45718" rIns="91435" bIns="45718" anchor="ctr"/>
          <a:lstStyle/>
          <a:p>
            <a:endParaRPr lang="en-US"/>
          </a:p>
        </p:txBody>
      </p:sp>
      <p:sp>
        <p:nvSpPr>
          <p:cNvPr id="350214" name="Rectangle 4"/>
          <p:cNvSpPr>
            <a:spLocks noChangeArrowheads="1"/>
          </p:cNvSpPr>
          <p:nvPr/>
        </p:nvSpPr>
        <p:spPr bwMode="auto">
          <a:xfrm>
            <a:off x="0" y="0"/>
            <a:ext cx="2971800" cy="455613"/>
          </a:xfrm>
          <a:prstGeom prst="rect">
            <a:avLst/>
          </a:prstGeom>
          <a:noFill/>
          <a:ln w="12700">
            <a:noFill/>
            <a:miter lim="800000"/>
            <a:headEnd/>
            <a:tailEnd/>
          </a:ln>
        </p:spPr>
        <p:txBody>
          <a:bodyPr wrap="none" lIns="91435" tIns="45718" rIns="91435" bIns="45718" anchor="ctr"/>
          <a:lstStyle/>
          <a:p>
            <a:endParaRPr lang="en-US"/>
          </a:p>
        </p:txBody>
      </p:sp>
      <p:sp>
        <p:nvSpPr>
          <p:cNvPr id="350215" name="Rectangle 5"/>
          <p:cNvSpPr>
            <a:spLocks noChangeArrowheads="1"/>
          </p:cNvSpPr>
          <p:nvPr/>
        </p:nvSpPr>
        <p:spPr bwMode="auto">
          <a:xfrm>
            <a:off x="3886200" y="-4763"/>
            <a:ext cx="2971800" cy="458788"/>
          </a:xfrm>
          <a:prstGeom prst="rect">
            <a:avLst/>
          </a:prstGeom>
          <a:noFill/>
          <a:ln w="12700">
            <a:noFill/>
            <a:miter lim="800000"/>
            <a:headEnd/>
            <a:tailEnd/>
          </a:ln>
        </p:spPr>
        <p:txBody>
          <a:bodyPr wrap="none" lIns="91435" tIns="45718" rIns="91435" bIns="45718" anchor="ctr"/>
          <a:lstStyle/>
          <a:p>
            <a:endParaRPr lang="en-US"/>
          </a:p>
        </p:txBody>
      </p:sp>
      <p:sp>
        <p:nvSpPr>
          <p:cNvPr id="350216" name="Rectangle 6"/>
          <p:cNvSpPr>
            <a:spLocks noChangeArrowheads="1"/>
          </p:cNvSpPr>
          <p:nvPr/>
        </p:nvSpPr>
        <p:spPr bwMode="auto">
          <a:xfrm>
            <a:off x="0" y="8683625"/>
            <a:ext cx="2971800" cy="461963"/>
          </a:xfrm>
          <a:prstGeom prst="rect">
            <a:avLst/>
          </a:prstGeom>
          <a:noFill/>
          <a:ln w="12700">
            <a:noFill/>
            <a:miter lim="800000"/>
            <a:headEnd/>
            <a:tailEnd/>
          </a:ln>
        </p:spPr>
        <p:txBody>
          <a:bodyPr wrap="none" lIns="91435" tIns="45718" rIns="91435" bIns="45718" anchor="ctr"/>
          <a:lstStyle/>
          <a:p>
            <a:endParaRPr lang="en-US"/>
          </a:p>
        </p:txBody>
      </p:sp>
      <p:sp>
        <p:nvSpPr>
          <p:cNvPr id="350217" name="Rectangle 7"/>
          <p:cNvSpPr>
            <a:spLocks noChangeArrowheads="1"/>
          </p:cNvSpPr>
          <p:nvPr/>
        </p:nvSpPr>
        <p:spPr bwMode="auto">
          <a:xfrm>
            <a:off x="0" y="-4763"/>
            <a:ext cx="2971800" cy="458788"/>
          </a:xfrm>
          <a:prstGeom prst="rect">
            <a:avLst/>
          </a:prstGeom>
          <a:noFill/>
          <a:ln w="12700">
            <a:noFill/>
            <a:miter lim="800000"/>
            <a:headEnd/>
            <a:tailEnd/>
          </a:ln>
        </p:spPr>
        <p:txBody>
          <a:bodyPr wrap="none" lIns="91435" tIns="45718" rIns="91435" bIns="45718" anchor="ctr"/>
          <a:lstStyle/>
          <a:p>
            <a:endParaRPr lang="en-US"/>
          </a:p>
        </p:txBody>
      </p:sp>
      <p:sp>
        <p:nvSpPr>
          <p:cNvPr id="350218" name="Rectangle 8"/>
          <p:cNvSpPr>
            <a:spLocks noChangeArrowheads="1"/>
          </p:cNvSpPr>
          <p:nvPr/>
        </p:nvSpPr>
        <p:spPr bwMode="auto">
          <a:xfrm>
            <a:off x="3886200" y="-4763"/>
            <a:ext cx="2971800" cy="457201"/>
          </a:xfrm>
          <a:prstGeom prst="rect">
            <a:avLst/>
          </a:prstGeom>
          <a:noFill/>
          <a:ln w="12700">
            <a:noFill/>
            <a:miter lim="800000"/>
            <a:headEnd/>
            <a:tailEnd/>
          </a:ln>
        </p:spPr>
        <p:txBody>
          <a:bodyPr wrap="none" lIns="91435" tIns="45718" rIns="91435" bIns="45718" anchor="ctr"/>
          <a:lstStyle/>
          <a:p>
            <a:endParaRPr lang="en-US"/>
          </a:p>
        </p:txBody>
      </p:sp>
      <p:sp>
        <p:nvSpPr>
          <p:cNvPr id="350219" name="Rectangle 9"/>
          <p:cNvSpPr>
            <a:spLocks noChangeArrowheads="1"/>
          </p:cNvSpPr>
          <p:nvPr/>
        </p:nvSpPr>
        <p:spPr bwMode="auto">
          <a:xfrm>
            <a:off x="0" y="8682038"/>
            <a:ext cx="2971800" cy="463550"/>
          </a:xfrm>
          <a:prstGeom prst="rect">
            <a:avLst/>
          </a:prstGeom>
          <a:noFill/>
          <a:ln w="12700">
            <a:noFill/>
            <a:miter lim="800000"/>
            <a:headEnd/>
            <a:tailEnd/>
          </a:ln>
        </p:spPr>
        <p:txBody>
          <a:bodyPr wrap="none" lIns="91435" tIns="45718" rIns="91435" bIns="45718" anchor="ctr"/>
          <a:lstStyle/>
          <a:p>
            <a:endParaRPr lang="en-US"/>
          </a:p>
        </p:txBody>
      </p:sp>
      <p:sp>
        <p:nvSpPr>
          <p:cNvPr id="350220" name="Rectangle 10"/>
          <p:cNvSpPr>
            <a:spLocks noChangeArrowheads="1"/>
          </p:cNvSpPr>
          <p:nvPr/>
        </p:nvSpPr>
        <p:spPr bwMode="auto">
          <a:xfrm>
            <a:off x="0" y="-4763"/>
            <a:ext cx="2971800" cy="457201"/>
          </a:xfrm>
          <a:prstGeom prst="rect">
            <a:avLst/>
          </a:prstGeom>
          <a:noFill/>
          <a:ln w="12700">
            <a:noFill/>
            <a:miter lim="800000"/>
            <a:headEnd/>
            <a:tailEnd/>
          </a:ln>
        </p:spPr>
        <p:txBody>
          <a:bodyPr wrap="none" lIns="91435" tIns="45718" rIns="91435" bIns="45718" anchor="ctr"/>
          <a:lstStyle/>
          <a:p>
            <a:endParaRPr lang="en-US"/>
          </a:p>
        </p:txBody>
      </p:sp>
      <p:sp>
        <p:nvSpPr>
          <p:cNvPr id="350221" name="Rectangle 11"/>
          <p:cNvSpPr>
            <a:spLocks noChangeArrowheads="1"/>
          </p:cNvSpPr>
          <p:nvPr/>
        </p:nvSpPr>
        <p:spPr bwMode="auto">
          <a:xfrm>
            <a:off x="0" y="8680450"/>
            <a:ext cx="2971800" cy="465138"/>
          </a:xfrm>
          <a:prstGeom prst="rect">
            <a:avLst/>
          </a:prstGeom>
          <a:noFill/>
          <a:ln w="12700">
            <a:noFill/>
            <a:miter lim="800000"/>
            <a:headEnd/>
            <a:tailEnd/>
          </a:ln>
        </p:spPr>
        <p:txBody>
          <a:bodyPr wrap="none" lIns="91435" tIns="45718" rIns="91435" bIns="45718" anchor="ctr"/>
          <a:lstStyle/>
          <a:p>
            <a:endParaRPr lang="en-US"/>
          </a:p>
        </p:txBody>
      </p:sp>
      <p:sp>
        <p:nvSpPr>
          <p:cNvPr id="350222" name="Rectangle 12"/>
          <p:cNvSpPr>
            <a:spLocks noChangeArrowheads="1"/>
          </p:cNvSpPr>
          <p:nvPr/>
        </p:nvSpPr>
        <p:spPr bwMode="auto">
          <a:xfrm>
            <a:off x="0" y="-4763"/>
            <a:ext cx="2971800" cy="457201"/>
          </a:xfrm>
          <a:prstGeom prst="rect">
            <a:avLst/>
          </a:prstGeom>
          <a:noFill/>
          <a:ln w="12700">
            <a:noFill/>
            <a:miter lim="800000"/>
            <a:headEnd/>
            <a:tailEnd/>
          </a:ln>
        </p:spPr>
        <p:txBody>
          <a:bodyPr wrap="none" lIns="91435" tIns="45718" rIns="91435" bIns="45718" anchor="ctr"/>
          <a:lstStyle/>
          <a:p>
            <a:endParaRPr lang="en-US"/>
          </a:p>
        </p:txBody>
      </p:sp>
      <p:sp>
        <p:nvSpPr>
          <p:cNvPr id="350223" name="Rectangle 13"/>
          <p:cNvSpPr>
            <a:spLocks noChangeArrowheads="1"/>
          </p:cNvSpPr>
          <p:nvPr/>
        </p:nvSpPr>
        <p:spPr bwMode="auto">
          <a:xfrm>
            <a:off x="0" y="8678863"/>
            <a:ext cx="2971800" cy="466725"/>
          </a:xfrm>
          <a:prstGeom prst="rect">
            <a:avLst/>
          </a:prstGeom>
          <a:noFill/>
          <a:ln w="12700">
            <a:noFill/>
            <a:miter lim="800000"/>
            <a:headEnd/>
            <a:tailEnd/>
          </a:ln>
        </p:spPr>
        <p:txBody>
          <a:bodyPr wrap="none" lIns="91435" tIns="45718" rIns="91435" bIns="45718" anchor="ctr"/>
          <a:lstStyle/>
          <a:p>
            <a:endParaRPr lang="en-US"/>
          </a:p>
        </p:txBody>
      </p:sp>
      <p:sp>
        <p:nvSpPr>
          <p:cNvPr id="350224" name="Rectangle 14"/>
          <p:cNvSpPr>
            <a:spLocks noGrp="1" noChangeArrowheads="1"/>
          </p:cNvSpPr>
          <p:nvPr>
            <p:ph type="body" idx="1"/>
          </p:nvPr>
        </p:nvSpPr>
        <p:spPr bwMode="auto">
          <a:xfrm>
            <a:off x="685800" y="4419600"/>
            <a:ext cx="5486400" cy="4097338"/>
          </a:xfrm>
          <a:noFill/>
        </p:spPr>
        <p:txBody>
          <a:bodyPr wrap="square" lIns="90475" tIns="44443" rIns="90475" bIns="44443" numCol="1" anchor="t" anchorCtr="0" compatLnSpc="1">
            <a:prstTxWarp prst="textNoShape">
              <a:avLst/>
            </a:prstTxWarp>
          </a:bodyPr>
          <a:lstStyle/>
          <a:p>
            <a:pPr marL="112713" lvl="1" eaLnBrk="1" hangingPunct="1"/>
            <a:endParaRPr lang="en-US" smtClean="0"/>
          </a:p>
        </p:txBody>
      </p:sp>
      <p:sp>
        <p:nvSpPr>
          <p:cNvPr id="350225" name="Rectangle 15"/>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p:txBody>
          <a:bodyPr/>
          <a:lstStyle/>
          <a:p>
            <a:pPr>
              <a:defRPr/>
            </a:pPr>
            <a:fld id="{10C099F5-338E-4F80-8BED-FDF577AB3D87}" type="datetime1">
              <a:rPr lang="en-GB" smtClean="0"/>
              <a:pPr>
                <a:defRPr/>
              </a:pPr>
              <a:t>07/05/2017</a:t>
            </a:fld>
            <a:endParaRPr lang="en-GB" smtClean="0"/>
          </a:p>
        </p:txBody>
      </p:sp>
      <p:sp>
        <p:nvSpPr>
          <p:cNvPr id="78851" name="Rectangle 7"/>
          <p:cNvSpPr>
            <a:spLocks noGrp="1" noChangeArrowheads="1"/>
          </p:cNvSpPr>
          <p:nvPr>
            <p:ph type="sldNum" sz="quarter" idx="5"/>
          </p:nvPr>
        </p:nvSpPr>
        <p:spPr/>
        <p:txBody>
          <a:bodyPr/>
          <a:lstStyle/>
          <a:p>
            <a:pPr>
              <a:defRPr/>
            </a:pPr>
            <a:fld id="{FD1EF476-8595-4DD2-B224-087E9352E986}" type="slidenum">
              <a:rPr lang="en-GB" smtClean="0"/>
              <a:pPr>
                <a:defRPr/>
              </a:pPr>
              <a:t>76</a:t>
            </a:fld>
            <a:endParaRPr lang="en-GB" smtClean="0"/>
          </a:p>
        </p:txBody>
      </p:sp>
      <p:sp>
        <p:nvSpPr>
          <p:cNvPr id="3512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123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p:txBody>
          <a:bodyPr/>
          <a:lstStyle/>
          <a:p>
            <a:pPr>
              <a:defRPr/>
            </a:pPr>
            <a:fld id="{55114265-07F7-4E9B-B8D0-7C8027FC518A}" type="datetime1">
              <a:rPr lang="en-GB" smtClean="0"/>
              <a:pPr>
                <a:defRPr/>
              </a:pPr>
              <a:t>07/05/2017</a:t>
            </a:fld>
            <a:endParaRPr lang="en-GB" smtClean="0"/>
          </a:p>
        </p:txBody>
      </p:sp>
      <p:sp>
        <p:nvSpPr>
          <p:cNvPr id="79875" name="Rectangle 7"/>
          <p:cNvSpPr>
            <a:spLocks noGrp="1" noChangeArrowheads="1"/>
          </p:cNvSpPr>
          <p:nvPr>
            <p:ph type="sldNum" sz="quarter" idx="5"/>
          </p:nvPr>
        </p:nvSpPr>
        <p:spPr/>
        <p:txBody>
          <a:bodyPr/>
          <a:lstStyle/>
          <a:p>
            <a:pPr>
              <a:defRPr/>
            </a:pPr>
            <a:fld id="{C8D8CE06-7EF5-46E3-A676-72ACE70051E9}" type="slidenum">
              <a:rPr lang="en-GB" smtClean="0"/>
              <a:pPr>
                <a:defRPr/>
              </a:pPr>
              <a:t>77</a:t>
            </a:fld>
            <a:endParaRPr lang="en-GB" smtClean="0"/>
          </a:p>
        </p:txBody>
      </p:sp>
      <p:sp>
        <p:nvSpPr>
          <p:cNvPr id="352260"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352261" name="Rectangle 3"/>
          <p:cNvSpPr>
            <a:spLocks noGrp="1" noChangeArrowheads="1"/>
          </p:cNvSpPr>
          <p:nvPr>
            <p:ph type="body" idx="1"/>
          </p:nvPr>
        </p:nvSpPr>
        <p:spPr bwMode="auto">
          <a:xfrm>
            <a:off x="914400" y="4335463"/>
            <a:ext cx="5029200" cy="4116387"/>
          </a:xfrm>
          <a:noFill/>
        </p:spPr>
        <p:txBody>
          <a:bodyPr wrap="square" numCol="1" anchor="t" anchorCtr="0" compatLnSpc="1">
            <a:prstTxWarp prst="textNoShape">
              <a:avLst/>
            </a:prstTxWarp>
          </a:bodyPr>
          <a:lstStyle/>
          <a:p>
            <a:pPr marL="227013" indent="-227013" eaLnBrk="1" hangingPunct="1">
              <a:lnSpc>
                <a:spcPct val="80000"/>
              </a:lnSpc>
              <a:tabLst>
                <a:tab pos="227013" algn="l"/>
              </a:tabLst>
            </a:pPr>
            <a:endParaRPr 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p:spPr>
      </p:sp>
      <p:sp>
        <p:nvSpPr>
          <p:cNvPr id="316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C9714C-C99F-4661-B112-B39E3DAD7552}"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p:txBody>
          <a:bodyPr/>
          <a:lstStyle/>
          <a:p>
            <a:pPr>
              <a:defRPr/>
            </a:pPr>
            <a:fld id="{76E8A5F4-8849-482A-8AFC-A5A969DB9B04}" type="datetime1">
              <a:rPr lang="en-GB" smtClean="0"/>
              <a:pPr>
                <a:defRPr/>
              </a:pPr>
              <a:t>07/05/2017</a:t>
            </a:fld>
            <a:endParaRPr lang="en-GB" smtClean="0"/>
          </a:p>
        </p:txBody>
      </p:sp>
      <p:sp>
        <p:nvSpPr>
          <p:cNvPr id="80899" name="Rectangle 7"/>
          <p:cNvSpPr>
            <a:spLocks noGrp="1" noChangeArrowheads="1"/>
          </p:cNvSpPr>
          <p:nvPr>
            <p:ph type="sldNum" sz="quarter" idx="5"/>
          </p:nvPr>
        </p:nvSpPr>
        <p:spPr/>
        <p:txBody>
          <a:bodyPr/>
          <a:lstStyle/>
          <a:p>
            <a:pPr>
              <a:defRPr/>
            </a:pPr>
            <a:fld id="{57CECFD5-3BCE-47D3-87B1-2C11E1F009E0}" type="slidenum">
              <a:rPr lang="en-GB" smtClean="0"/>
              <a:pPr>
                <a:defRPr/>
              </a:pPr>
              <a:t>78</a:t>
            </a:fld>
            <a:endParaRPr lang="en-GB" smtClean="0"/>
          </a:p>
        </p:txBody>
      </p:sp>
      <p:sp>
        <p:nvSpPr>
          <p:cNvPr id="353284"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353285" name="Rectangle 3"/>
          <p:cNvSpPr>
            <a:spLocks noGrp="1" noChangeArrowheads="1"/>
          </p:cNvSpPr>
          <p:nvPr>
            <p:ph type="body" idx="1"/>
          </p:nvPr>
        </p:nvSpPr>
        <p:spPr bwMode="auto">
          <a:xfrm>
            <a:off x="914400" y="4335463"/>
            <a:ext cx="5029200" cy="4116387"/>
          </a:xfrm>
          <a:noFill/>
        </p:spPr>
        <p:txBody>
          <a:bodyPr wrap="square" numCol="1" anchor="t" anchorCtr="0" compatLnSpc="1">
            <a:prstTxWarp prst="textNoShape">
              <a:avLst/>
            </a:prstTxWarp>
          </a:bodyPr>
          <a:lstStyle/>
          <a:p>
            <a:pPr marL="227013" indent="-227013"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p:txBody>
          <a:bodyPr/>
          <a:lstStyle/>
          <a:p>
            <a:pPr>
              <a:defRPr/>
            </a:pPr>
            <a:fld id="{76C38AB5-6596-4685-87ED-3C7FB3180260}" type="datetime1">
              <a:rPr lang="en-GB" smtClean="0"/>
              <a:pPr>
                <a:defRPr/>
              </a:pPr>
              <a:t>07/05/2017</a:t>
            </a:fld>
            <a:endParaRPr lang="en-GB" smtClean="0"/>
          </a:p>
        </p:txBody>
      </p:sp>
      <p:sp>
        <p:nvSpPr>
          <p:cNvPr id="81923" name="Rectangle 7"/>
          <p:cNvSpPr>
            <a:spLocks noGrp="1" noChangeArrowheads="1"/>
          </p:cNvSpPr>
          <p:nvPr>
            <p:ph type="sldNum" sz="quarter" idx="5"/>
          </p:nvPr>
        </p:nvSpPr>
        <p:spPr/>
        <p:txBody>
          <a:bodyPr/>
          <a:lstStyle/>
          <a:p>
            <a:pPr>
              <a:defRPr/>
            </a:pPr>
            <a:fld id="{8426159E-616A-4F8F-BFA4-158956F72594}" type="slidenum">
              <a:rPr lang="en-GB" smtClean="0"/>
              <a:pPr>
                <a:defRPr/>
              </a:pPr>
              <a:t>79</a:t>
            </a:fld>
            <a:endParaRPr lang="en-GB" smtClean="0"/>
          </a:p>
        </p:txBody>
      </p:sp>
      <p:sp>
        <p:nvSpPr>
          <p:cNvPr id="354308"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354309" name="Rectangle 3"/>
          <p:cNvSpPr>
            <a:spLocks noGrp="1" noChangeArrowheads="1"/>
          </p:cNvSpPr>
          <p:nvPr>
            <p:ph type="body" idx="1"/>
          </p:nvPr>
        </p:nvSpPr>
        <p:spPr bwMode="auto">
          <a:xfrm>
            <a:off x="914400" y="4335463"/>
            <a:ext cx="5029200" cy="4116387"/>
          </a:xfrm>
          <a:noFill/>
        </p:spPr>
        <p:txBody>
          <a:bodyPr wrap="square" numCol="1" anchor="t" anchorCtr="0" compatLnSpc="1">
            <a:prstTxWarp prst="textNoShape">
              <a:avLst/>
            </a:prstTxWarp>
          </a:bodyPr>
          <a:lstStyle/>
          <a:p>
            <a:pPr marL="227013" indent="-227013"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p:txBody>
          <a:bodyPr/>
          <a:lstStyle/>
          <a:p>
            <a:pPr>
              <a:defRPr/>
            </a:pPr>
            <a:fld id="{16278C5D-04ED-4D31-ADA9-C15EA79B3EC2}" type="datetime1">
              <a:rPr lang="en-GB" smtClean="0"/>
              <a:pPr>
                <a:defRPr/>
              </a:pPr>
              <a:t>07/05/2017</a:t>
            </a:fld>
            <a:endParaRPr lang="en-GB" smtClean="0"/>
          </a:p>
        </p:txBody>
      </p:sp>
      <p:sp>
        <p:nvSpPr>
          <p:cNvPr id="82947" name="Rectangle 7"/>
          <p:cNvSpPr>
            <a:spLocks noGrp="1" noChangeArrowheads="1"/>
          </p:cNvSpPr>
          <p:nvPr>
            <p:ph type="sldNum" sz="quarter" idx="5"/>
          </p:nvPr>
        </p:nvSpPr>
        <p:spPr/>
        <p:txBody>
          <a:bodyPr/>
          <a:lstStyle/>
          <a:p>
            <a:pPr>
              <a:defRPr/>
            </a:pPr>
            <a:fld id="{A45AB056-7A09-4CC8-95FB-02F0128EA7F4}" type="slidenum">
              <a:rPr lang="en-GB" smtClean="0"/>
              <a:pPr>
                <a:defRPr/>
              </a:pPr>
              <a:t>80</a:t>
            </a:fld>
            <a:endParaRPr lang="en-GB" smtClean="0"/>
          </a:p>
        </p:txBody>
      </p:sp>
      <p:sp>
        <p:nvSpPr>
          <p:cNvPr id="355332" name="Rectangle 2"/>
          <p:cNvSpPr>
            <a:spLocks noChangeArrowheads="1"/>
          </p:cNvSpPr>
          <p:nvPr/>
        </p:nvSpPr>
        <p:spPr bwMode="auto">
          <a:xfrm>
            <a:off x="3886200" y="0"/>
            <a:ext cx="2971800" cy="455613"/>
          </a:xfrm>
          <a:prstGeom prst="rect">
            <a:avLst/>
          </a:prstGeom>
          <a:noFill/>
          <a:ln w="12700">
            <a:noFill/>
            <a:miter lim="800000"/>
            <a:headEnd/>
            <a:tailEnd/>
          </a:ln>
        </p:spPr>
        <p:txBody>
          <a:bodyPr wrap="none" lIns="91435" tIns="45718" rIns="91435" bIns="45718" anchor="ctr"/>
          <a:lstStyle/>
          <a:p>
            <a:endParaRPr lang="en-US"/>
          </a:p>
        </p:txBody>
      </p:sp>
      <p:sp>
        <p:nvSpPr>
          <p:cNvPr id="355333" name="Rectangle 3"/>
          <p:cNvSpPr>
            <a:spLocks noChangeArrowheads="1"/>
          </p:cNvSpPr>
          <p:nvPr/>
        </p:nvSpPr>
        <p:spPr bwMode="auto">
          <a:xfrm>
            <a:off x="0" y="8685213"/>
            <a:ext cx="2971800" cy="458787"/>
          </a:xfrm>
          <a:prstGeom prst="rect">
            <a:avLst/>
          </a:prstGeom>
          <a:noFill/>
          <a:ln w="12700">
            <a:noFill/>
            <a:miter lim="800000"/>
            <a:headEnd/>
            <a:tailEnd/>
          </a:ln>
        </p:spPr>
        <p:txBody>
          <a:bodyPr wrap="none" lIns="91435" tIns="45718" rIns="91435" bIns="45718" anchor="ctr"/>
          <a:lstStyle/>
          <a:p>
            <a:endParaRPr lang="en-US"/>
          </a:p>
        </p:txBody>
      </p:sp>
      <p:sp>
        <p:nvSpPr>
          <p:cNvPr id="355334" name="Rectangle 4"/>
          <p:cNvSpPr>
            <a:spLocks noChangeArrowheads="1"/>
          </p:cNvSpPr>
          <p:nvPr/>
        </p:nvSpPr>
        <p:spPr bwMode="auto">
          <a:xfrm>
            <a:off x="0" y="0"/>
            <a:ext cx="2971800" cy="455613"/>
          </a:xfrm>
          <a:prstGeom prst="rect">
            <a:avLst/>
          </a:prstGeom>
          <a:noFill/>
          <a:ln w="12700">
            <a:noFill/>
            <a:miter lim="800000"/>
            <a:headEnd/>
            <a:tailEnd/>
          </a:ln>
        </p:spPr>
        <p:txBody>
          <a:bodyPr wrap="none" lIns="91435" tIns="45718" rIns="91435" bIns="45718" anchor="ctr"/>
          <a:lstStyle/>
          <a:p>
            <a:endParaRPr lang="en-US"/>
          </a:p>
        </p:txBody>
      </p:sp>
      <p:sp>
        <p:nvSpPr>
          <p:cNvPr id="355335" name="Rectangle 5"/>
          <p:cNvSpPr>
            <a:spLocks noChangeArrowheads="1"/>
          </p:cNvSpPr>
          <p:nvPr/>
        </p:nvSpPr>
        <p:spPr bwMode="auto">
          <a:xfrm>
            <a:off x="3886200" y="-4763"/>
            <a:ext cx="2971800" cy="458788"/>
          </a:xfrm>
          <a:prstGeom prst="rect">
            <a:avLst/>
          </a:prstGeom>
          <a:noFill/>
          <a:ln w="12700">
            <a:noFill/>
            <a:miter lim="800000"/>
            <a:headEnd/>
            <a:tailEnd/>
          </a:ln>
        </p:spPr>
        <p:txBody>
          <a:bodyPr wrap="none" lIns="91435" tIns="45718" rIns="91435" bIns="45718" anchor="ctr"/>
          <a:lstStyle/>
          <a:p>
            <a:endParaRPr lang="en-US"/>
          </a:p>
        </p:txBody>
      </p:sp>
      <p:sp>
        <p:nvSpPr>
          <p:cNvPr id="355336" name="Rectangle 6"/>
          <p:cNvSpPr>
            <a:spLocks noChangeArrowheads="1"/>
          </p:cNvSpPr>
          <p:nvPr/>
        </p:nvSpPr>
        <p:spPr bwMode="auto">
          <a:xfrm>
            <a:off x="0" y="8683625"/>
            <a:ext cx="2971800" cy="461963"/>
          </a:xfrm>
          <a:prstGeom prst="rect">
            <a:avLst/>
          </a:prstGeom>
          <a:noFill/>
          <a:ln w="12700">
            <a:noFill/>
            <a:miter lim="800000"/>
            <a:headEnd/>
            <a:tailEnd/>
          </a:ln>
        </p:spPr>
        <p:txBody>
          <a:bodyPr wrap="none" lIns="91435" tIns="45718" rIns="91435" bIns="45718" anchor="ctr"/>
          <a:lstStyle/>
          <a:p>
            <a:endParaRPr lang="en-US"/>
          </a:p>
        </p:txBody>
      </p:sp>
      <p:sp>
        <p:nvSpPr>
          <p:cNvPr id="355337" name="Rectangle 7"/>
          <p:cNvSpPr>
            <a:spLocks noChangeArrowheads="1"/>
          </p:cNvSpPr>
          <p:nvPr/>
        </p:nvSpPr>
        <p:spPr bwMode="auto">
          <a:xfrm>
            <a:off x="0" y="-4763"/>
            <a:ext cx="2971800" cy="458788"/>
          </a:xfrm>
          <a:prstGeom prst="rect">
            <a:avLst/>
          </a:prstGeom>
          <a:noFill/>
          <a:ln w="12700">
            <a:noFill/>
            <a:miter lim="800000"/>
            <a:headEnd/>
            <a:tailEnd/>
          </a:ln>
        </p:spPr>
        <p:txBody>
          <a:bodyPr wrap="none" lIns="91435" tIns="45718" rIns="91435" bIns="45718" anchor="ctr"/>
          <a:lstStyle/>
          <a:p>
            <a:endParaRPr lang="en-US"/>
          </a:p>
        </p:txBody>
      </p:sp>
      <p:sp>
        <p:nvSpPr>
          <p:cNvPr id="355338" name="Rectangle 8"/>
          <p:cNvSpPr>
            <a:spLocks noGrp="1" noChangeArrowheads="1"/>
          </p:cNvSpPr>
          <p:nvPr>
            <p:ph type="body" idx="1"/>
          </p:nvPr>
        </p:nvSpPr>
        <p:spPr bwMode="auto">
          <a:xfrm>
            <a:off x="838200" y="4725988"/>
            <a:ext cx="5257800" cy="4116387"/>
          </a:xfrm>
          <a:noFill/>
        </p:spPr>
        <p:txBody>
          <a:bodyPr wrap="square" lIns="90475" tIns="44443" rIns="90475" bIns="44443" numCol="1" anchor="t" anchorCtr="0" compatLnSpc="1">
            <a:prstTxWarp prst="textNoShape">
              <a:avLst/>
            </a:prstTxWarp>
          </a:bodyPr>
          <a:lstStyle/>
          <a:p>
            <a:pPr marL="227013" indent="-227013" eaLnBrk="1" hangingPunct="1">
              <a:lnSpc>
                <a:spcPct val="120000"/>
              </a:lnSpc>
              <a:spcBef>
                <a:spcPct val="0"/>
              </a:spcBef>
              <a:buFontTx/>
              <a:buChar char="•"/>
            </a:pPr>
            <a:endParaRPr lang="en-US" sz="900" smtClean="0"/>
          </a:p>
        </p:txBody>
      </p:sp>
      <p:sp>
        <p:nvSpPr>
          <p:cNvPr id="355339" name="Rectangle 9"/>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355340" name="Rectangle 10"/>
          <p:cNvSpPr>
            <a:spLocks noChangeArrowheads="1"/>
          </p:cNvSpPr>
          <p:nvPr/>
        </p:nvSpPr>
        <p:spPr bwMode="auto">
          <a:xfrm>
            <a:off x="1600200" y="8382000"/>
            <a:ext cx="3705225" cy="274638"/>
          </a:xfrm>
          <a:prstGeom prst="rect">
            <a:avLst/>
          </a:prstGeom>
          <a:noFill/>
          <a:ln w="12700">
            <a:noFill/>
            <a:miter lim="800000"/>
            <a:headEnd/>
            <a:tailEnd/>
          </a:ln>
        </p:spPr>
        <p:txBody>
          <a:bodyPr lIns="90475" tIns="44443" rIns="90475" bIns="44443">
            <a:spAutoFit/>
          </a:bodyPr>
          <a:lstStyle/>
          <a:p>
            <a:pPr algn="ctr" eaLnBrk="0" hangingPunct="0"/>
            <a:r>
              <a:rPr lang="en-US" sz="1200" i="1">
                <a:latin typeface="Garamond" pitchFamily="18" charset="0"/>
              </a:rPr>
              <a:t>See examples of these points on the next page...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p:txBody>
          <a:bodyPr/>
          <a:lstStyle/>
          <a:p>
            <a:pPr>
              <a:defRPr/>
            </a:pPr>
            <a:fld id="{D6298D3F-0058-4083-88C6-0924FF81CFF2}" type="datetime1">
              <a:rPr lang="en-GB" smtClean="0"/>
              <a:pPr>
                <a:defRPr/>
              </a:pPr>
              <a:t>07/05/2017</a:t>
            </a:fld>
            <a:endParaRPr lang="en-GB" smtClean="0"/>
          </a:p>
        </p:txBody>
      </p:sp>
      <p:sp>
        <p:nvSpPr>
          <p:cNvPr id="83971" name="Rectangle 7"/>
          <p:cNvSpPr>
            <a:spLocks noGrp="1" noChangeArrowheads="1"/>
          </p:cNvSpPr>
          <p:nvPr>
            <p:ph type="sldNum" sz="quarter" idx="5"/>
          </p:nvPr>
        </p:nvSpPr>
        <p:spPr/>
        <p:txBody>
          <a:bodyPr/>
          <a:lstStyle/>
          <a:p>
            <a:pPr>
              <a:defRPr/>
            </a:pPr>
            <a:fld id="{7F59BBE1-3E5D-4F4A-9777-6535DAE2841D}" type="slidenum">
              <a:rPr lang="en-GB" smtClean="0"/>
              <a:pPr>
                <a:defRPr/>
              </a:pPr>
              <a:t>81</a:t>
            </a:fld>
            <a:endParaRPr lang="en-GB" smtClean="0"/>
          </a:p>
        </p:txBody>
      </p:sp>
      <p:sp>
        <p:nvSpPr>
          <p:cNvPr id="356356"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356357" name="Rectangle 3"/>
          <p:cNvSpPr>
            <a:spLocks noGrp="1" noChangeArrowheads="1"/>
          </p:cNvSpPr>
          <p:nvPr>
            <p:ph type="body" idx="1"/>
          </p:nvPr>
        </p:nvSpPr>
        <p:spPr bwMode="auto">
          <a:xfrm>
            <a:off x="914400" y="4335463"/>
            <a:ext cx="5029200" cy="4116387"/>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p:txBody>
          <a:bodyPr/>
          <a:lstStyle/>
          <a:p>
            <a:pPr>
              <a:defRPr/>
            </a:pPr>
            <a:fld id="{D3387B96-2241-4D66-B0AE-F06CCCB81BFE}" type="datetime1">
              <a:rPr lang="en-GB" smtClean="0"/>
              <a:pPr>
                <a:defRPr/>
              </a:pPr>
              <a:t>07/05/2017</a:t>
            </a:fld>
            <a:endParaRPr lang="en-GB" smtClean="0"/>
          </a:p>
        </p:txBody>
      </p:sp>
      <p:sp>
        <p:nvSpPr>
          <p:cNvPr id="84995" name="Rectangle 7"/>
          <p:cNvSpPr>
            <a:spLocks noGrp="1" noChangeArrowheads="1"/>
          </p:cNvSpPr>
          <p:nvPr>
            <p:ph type="sldNum" sz="quarter" idx="5"/>
          </p:nvPr>
        </p:nvSpPr>
        <p:spPr/>
        <p:txBody>
          <a:bodyPr/>
          <a:lstStyle/>
          <a:p>
            <a:pPr>
              <a:defRPr/>
            </a:pPr>
            <a:fld id="{55BEEDE2-7435-4F4B-958F-A83885B9113D}" type="slidenum">
              <a:rPr lang="en-GB" smtClean="0"/>
              <a:pPr>
                <a:defRPr/>
              </a:pPr>
              <a:t>82</a:t>
            </a:fld>
            <a:endParaRPr lang="en-GB" smtClean="0"/>
          </a:p>
        </p:txBody>
      </p:sp>
      <p:sp>
        <p:nvSpPr>
          <p:cNvPr id="357380" name="Rectangle 2"/>
          <p:cNvSpPr>
            <a:spLocks noChangeArrowheads="1"/>
          </p:cNvSpPr>
          <p:nvPr/>
        </p:nvSpPr>
        <p:spPr bwMode="auto">
          <a:xfrm>
            <a:off x="3886200" y="0"/>
            <a:ext cx="2971800" cy="455613"/>
          </a:xfrm>
          <a:prstGeom prst="rect">
            <a:avLst/>
          </a:prstGeom>
          <a:noFill/>
          <a:ln w="12700">
            <a:noFill/>
            <a:miter lim="800000"/>
            <a:headEnd/>
            <a:tailEnd/>
          </a:ln>
        </p:spPr>
        <p:txBody>
          <a:bodyPr wrap="none" lIns="91435" tIns="45718" rIns="91435" bIns="45718" anchor="ctr"/>
          <a:lstStyle/>
          <a:p>
            <a:endParaRPr lang="en-US"/>
          </a:p>
        </p:txBody>
      </p:sp>
      <p:sp>
        <p:nvSpPr>
          <p:cNvPr id="357381" name="Rectangle 3"/>
          <p:cNvSpPr>
            <a:spLocks noChangeArrowheads="1"/>
          </p:cNvSpPr>
          <p:nvPr/>
        </p:nvSpPr>
        <p:spPr bwMode="auto">
          <a:xfrm>
            <a:off x="0" y="8685213"/>
            <a:ext cx="2971800" cy="458787"/>
          </a:xfrm>
          <a:prstGeom prst="rect">
            <a:avLst/>
          </a:prstGeom>
          <a:noFill/>
          <a:ln w="12700">
            <a:noFill/>
            <a:miter lim="800000"/>
            <a:headEnd/>
            <a:tailEnd/>
          </a:ln>
        </p:spPr>
        <p:txBody>
          <a:bodyPr wrap="none" lIns="91435" tIns="45718" rIns="91435" bIns="45718" anchor="ctr"/>
          <a:lstStyle/>
          <a:p>
            <a:endParaRPr lang="en-US"/>
          </a:p>
        </p:txBody>
      </p:sp>
      <p:sp>
        <p:nvSpPr>
          <p:cNvPr id="357382" name="Rectangle 4"/>
          <p:cNvSpPr>
            <a:spLocks noChangeArrowheads="1"/>
          </p:cNvSpPr>
          <p:nvPr/>
        </p:nvSpPr>
        <p:spPr bwMode="auto">
          <a:xfrm>
            <a:off x="0" y="0"/>
            <a:ext cx="2971800" cy="455613"/>
          </a:xfrm>
          <a:prstGeom prst="rect">
            <a:avLst/>
          </a:prstGeom>
          <a:noFill/>
          <a:ln w="12700">
            <a:noFill/>
            <a:miter lim="800000"/>
            <a:headEnd/>
            <a:tailEnd/>
          </a:ln>
        </p:spPr>
        <p:txBody>
          <a:bodyPr wrap="none" lIns="91435" tIns="45718" rIns="91435" bIns="45718" anchor="ctr"/>
          <a:lstStyle/>
          <a:p>
            <a:endParaRPr lang="en-US"/>
          </a:p>
        </p:txBody>
      </p:sp>
      <p:sp>
        <p:nvSpPr>
          <p:cNvPr id="357383" name="Rectangle 5"/>
          <p:cNvSpPr>
            <a:spLocks noChangeArrowheads="1"/>
          </p:cNvSpPr>
          <p:nvPr/>
        </p:nvSpPr>
        <p:spPr bwMode="auto">
          <a:xfrm>
            <a:off x="3886200" y="-4763"/>
            <a:ext cx="2971800" cy="458788"/>
          </a:xfrm>
          <a:prstGeom prst="rect">
            <a:avLst/>
          </a:prstGeom>
          <a:noFill/>
          <a:ln w="12700">
            <a:noFill/>
            <a:miter lim="800000"/>
            <a:headEnd/>
            <a:tailEnd/>
          </a:ln>
        </p:spPr>
        <p:txBody>
          <a:bodyPr wrap="none" lIns="91435" tIns="45718" rIns="91435" bIns="45718" anchor="ctr"/>
          <a:lstStyle/>
          <a:p>
            <a:endParaRPr lang="en-US"/>
          </a:p>
        </p:txBody>
      </p:sp>
      <p:sp>
        <p:nvSpPr>
          <p:cNvPr id="357384" name="Rectangle 6"/>
          <p:cNvSpPr>
            <a:spLocks noChangeArrowheads="1"/>
          </p:cNvSpPr>
          <p:nvPr/>
        </p:nvSpPr>
        <p:spPr bwMode="auto">
          <a:xfrm>
            <a:off x="0" y="8683625"/>
            <a:ext cx="2971800" cy="461963"/>
          </a:xfrm>
          <a:prstGeom prst="rect">
            <a:avLst/>
          </a:prstGeom>
          <a:noFill/>
          <a:ln w="12700">
            <a:noFill/>
            <a:miter lim="800000"/>
            <a:headEnd/>
            <a:tailEnd/>
          </a:ln>
        </p:spPr>
        <p:txBody>
          <a:bodyPr wrap="none" lIns="91435" tIns="45718" rIns="91435" bIns="45718" anchor="ctr"/>
          <a:lstStyle/>
          <a:p>
            <a:endParaRPr lang="en-US"/>
          </a:p>
        </p:txBody>
      </p:sp>
      <p:sp>
        <p:nvSpPr>
          <p:cNvPr id="357385" name="Rectangle 7"/>
          <p:cNvSpPr>
            <a:spLocks noChangeArrowheads="1"/>
          </p:cNvSpPr>
          <p:nvPr/>
        </p:nvSpPr>
        <p:spPr bwMode="auto">
          <a:xfrm>
            <a:off x="0" y="-4763"/>
            <a:ext cx="2971800" cy="458788"/>
          </a:xfrm>
          <a:prstGeom prst="rect">
            <a:avLst/>
          </a:prstGeom>
          <a:noFill/>
          <a:ln w="12700">
            <a:noFill/>
            <a:miter lim="800000"/>
            <a:headEnd/>
            <a:tailEnd/>
          </a:ln>
        </p:spPr>
        <p:txBody>
          <a:bodyPr wrap="none" lIns="91435" tIns="45718" rIns="91435" bIns="45718" anchor="ctr"/>
          <a:lstStyle/>
          <a:p>
            <a:endParaRPr lang="en-US"/>
          </a:p>
        </p:txBody>
      </p:sp>
      <p:sp>
        <p:nvSpPr>
          <p:cNvPr id="357386" name="Rectangle 8"/>
          <p:cNvSpPr>
            <a:spLocks noChangeArrowheads="1"/>
          </p:cNvSpPr>
          <p:nvPr/>
        </p:nvSpPr>
        <p:spPr bwMode="auto">
          <a:xfrm>
            <a:off x="3886200" y="-4763"/>
            <a:ext cx="2971800" cy="457201"/>
          </a:xfrm>
          <a:prstGeom prst="rect">
            <a:avLst/>
          </a:prstGeom>
          <a:noFill/>
          <a:ln w="12700">
            <a:noFill/>
            <a:miter lim="800000"/>
            <a:headEnd/>
            <a:tailEnd/>
          </a:ln>
        </p:spPr>
        <p:txBody>
          <a:bodyPr wrap="none" lIns="91435" tIns="45718" rIns="91435" bIns="45718" anchor="ctr"/>
          <a:lstStyle/>
          <a:p>
            <a:endParaRPr lang="en-US"/>
          </a:p>
        </p:txBody>
      </p:sp>
      <p:sp>
        <p:nvSpPr>
          <p:cNvPr id="357387" name="Rectangle 9"/>
          <p:cNvSpPr>
            <a:spLocks noChangeArrowheads="1"/>
          </p:cNvSpPr>
          <p:nvPr/>
        </p:nvSpPr>
        <p:spPr bwMode="auto">
          <a:xfrm>
            <a:off x="0" y="8682038"/>
            <a:ext cx="2971800" cy="463550"/>
          </a:xfrm>
          <a:prstGeom prst="rect">
            <a:avLst/>
          </a:prstGeom>
          <a:noFill/>
          <a:ln w="12700">
            <a:noFill/>
            <a:miter lim="800000"/>
            <a:headEnd/>
            <a:tailEnd/>
          </a:ln>
        </p:spPr>
        <p:txBody>
          <a:bodyPr wrap="none" lIns="91435" tIns="45718" rIns="91435" bIns="45718" anchor="ctr"/>
          <a:lstStyle/>
          <a:p>
            <a:endParaRPr lang="en-US"/>
          </a:p>
        </p:txBody>
      </p:sp>
      <p:sp>
        <p:nvSpPr>
          <p:cNvPr id="357388" name="Rectangle 10"/>
          <p:cNvSpPr>
            <a:spLocks noChangeArrowheads="1"/>
          </p:cNvSpPr>
          <p:nvPr/>
        </p:nvSpPr>
        <p:spPr bwMode="auto">
          <a:xfrm>
            <a:off x="0" y="-4763"/>
            <a:ext cx="2971800" cy="457201"/>
          </a:xfrm>
          <a:prstGeom prst="rect">
            <a:avLst/>
          </a:prstGeom>
          <a:noFill/>
          <a:ln w="12700">
            <a:noFill/>
            <a:miter lim="800000"/>
            <a:headEnd/>
            <a:tailEnd/>
          </a:ln>
        </p:spPr>
        <p:txBody>
          <a:bodyPr wrap="none" lIns="91435" tIns="45718" rIns="91435" bIns="45718" anchor="ctr"/>
          <a:lstStyle/>
          <a:p>
            <a:endParaRPr lang="en-US"/>
          </a:p>
        </p:txBody>
      </p:sp>
      <p:sp>
        <p:nvSpPr>
          <p:cNvPr id="357389" name="Rectangle 11"/>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357390" name="Rectangle 12"/>
          <p:cNvSpPr>
            <a:spLocks noGrp="1" noChangeArrowheads="1"/>
          </p:cNvSpPr>
          <p:nvPr>
            <p:ph type="body" idx="1"/>
          </p:nvPr>
        </p:nvSpPr>
        <p:spPr bwMode="auto">
          <a:xfrm>
            <a:off x="1066800" y="4872038"/>
            <a:ext cx="4724400" cy="3579812"/>
          </a:xfrm>
          <a:noFill/>
        </p:spPr>
        <p:txBody>
          <a:bodyPr wrap="square" lIns="90475" tIns="44443" rIns="90475" bIns="44443" numCol="1" anchor="t" anchorCtr="0" compatLnSpc="1">
            <a:prstTxWarp prst="textNoShape">
              <a:avLst/>
            </a:prstTxWarp>
          </a:bodyPr>
          <a:lstStyle/>
          <a:p>
            <a:pPr marL="227013" indent="-227013"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p:txBody>
          <a:bodyPr/>
          <a:lstStyle/>
          <a:p>
            <a:pPr>
              <a:defRPr/>
            </a:pPr>
            <a:fld id="{69088BB8-194D-452D-B4C3-4A49290E25D3}" type="datetime1">
              <a:rPr lang="en-GB" smtClean="0"/>
              <a:pPr>
                <a:defRPr/>
              </a:pPr>
              <a:t>07/05/2017</a:t>
            </a:fld>
            <a:endParaRPr lang="en-GB" smtClean="0"/>
          </a:p>
        </p:txBody>
      </p:sp>
      <p:sp>
        <p:nvSpPr>
          <p:cNvPr id="86019" name="Rectangle 7"/>
          <p:cNvSpPr>
            <a:spLocks noGrp="1" noChangeArrowheads="1"/>
          </p:cNvSpPr>
          <p:nvPr>
            <p:ph type="sldNum" sz="quarter" idx="5"/>
          </p:nvPr>
        </p:nvSpPr>
        <p:spPr/>
        <p:txBody>
          <a:bodyPr/>
          <a:lstStyle/>
          <a:p>
            <a:pPr>
              <a:defRPr/>
            </a:pPr>
            <a:fld id="{7E2D17DD-D52E-42EE-804E-61C263F18319}" type="slidenum">
              <a:rPr lang="en-GB" smtClean="0"/>
              <a:pPr>
                <a:defRPr/>
              </a:pPr>
              <a:t>83</a:t>
            </a:fld>
            <a:endParaRPr lang="en-GB" smtClean="0"/>
          </a:p>
        </p:txBody>
      </p:sp>
      <p:sp>
        <p:nvSpPr>
          <p:cNvPr id="35840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5840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p:txBody>
          <a:bodyPr/>
          <a:lstStyle/>
          <a:p>
            <a:pPr>
              <a:defRPr/>
            </a:pPr>
            <a:fld id="{EC8D864E-50D7-4859-B517-DE2CD2ED8145}" type="datetime1">
              <a:rPr lang="en-GB" smtClean="0"/>
              <a:pPr>
                <a:defRPr/>
              </a:pPr>
              <a:t>07/05/2017</a:t>
            </a:fld>
            <a:endParaRPr lang="en-GB" smtClean="0"/>
          </a:p>
        </p:txBody>
      </p:sp>
      <p:sp>
        <p:nvSpPr>
          <p:cNvPr id="87043" name="Rectangle 7"/>
          <p:cNvSpPr>
            <a:spLocks noGrp="1" noChangeArrowheads="1"/>
          </p:cNvSpPr>
          <p:nvPr>
            <p:ph type="sldNum" sz="quarter" idx="5"/>
          </p:nvPr>
        </p:nvSpPr>
        <p:spPr/>
        <p:txBody>
          <a:bodyPr/>
          <a:lstStyle/>
          <a:p>
            <a:pPr>
              <a:defRPr/>
            </a:pPr>
            <a:fld id="{CBD563E1-ED6F-4203-95FF-4B55B5E0EEF3}" type="slidenum">
              <a:rPr lang="en-GB" smtClean="0"/>
              <a:pPr>
                <a:defRPr/>
              </a:pPr>
              <a:t>84</a:t>
            </a:fld>
            <a:endParaRPr lang="en-GB" smtClean="0"/>
          </a:p>
        </p:txBody>
      </p:sp>
      <p:sp>
        <p:nvSpPr>
          <p:cNvPr id="359428" name="Rectangle 2"/>
          <p:cNvSpPr>
            <a:spLocks noGrp="1" noRot="1" noChangeAspect="1" noChangeArrowheads="1" noTextEdit="1"/>
          </p:cNvSpPr>
          <p:nvPr>
            <p:ph type="sldImg"/>
          </p:nvPr>
        </p:nvSpPr>
        <p:spPr bwMode="auto">
          <a:xfrm>
            <a:off x="1644650" y="593725"/>
            <a:ext cx="3679825" cy="2760663"/>
          </a:xfrm>
          <a:noFill/>
          <a:ln>
            <a:solidFill>
              <a:srgbClr val="000000"/>
            </a:solidFill>
            <a:miter lim="800000"/>
            <a:headEnd/>
            <a:tailEnd/>
          </a:ln>
        </p:spPr>
      </p:sp>
      <p:sp>
        <p:nvSpPr>
          <p:cNvPr id="359429" name="Rectangle 3"/>
          <p:cNvSpPr>
            <a:spLocks noGrp="1" noChangeArrowheads="1"/>
          </p:cNvSpPr>
          <p:nvPr>
            <p:ph type="body" idx="1"/>
          </p:nvPr>
        </p:nvSpPr>
        <p:spPr bwMode="auto">
          <a:xfrm>
            <a:off x="962025" y="3521075"/>
            <a:ext cx="5030788" cy="5254625"/>
          </a:xfrm>
          <a:noFill/>
        </p:spPr>
        <p:txBody>
          <a:bodyPr wrap="square" numCol="1" anchor="t" anchorCtr="0" compatLnSpc="1">
            <a:prstTxWarp prst="textNoShape">
              <a:avLst/>
            </a:prstTxWarp>
          </a:bodyPr>
          <a:lstStyle/>
          <a:p>
            <a:pPr eaLnBrk="1" hangingPunct="1">
              <a:spcBef>
                <a:spcPct val="0"/>
              </a:spcBef>
            </a:pPr>
            <a:endParaRPr lang="en-US" sz="13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p:txBody>
          <a:bodyPr/>
          <a:lstStyle/>
          <a:p>
            <a:pPr>
              <a:defRPr/>
            </a:pPr>
            <a:fld id="{ED778D16-EE12-4935-9643-3DA0630797F5}" type="datetime1">
              <a:rPr lang="en-GB" smtClean="0"/>
              <a:pPr>
                <a:defRPr/>
              </a:pPr>
              <a:t>07/05/2017</a:t>
            </a:fld>
            <a:endParaRPr lang="en-GB" smtClean="0"/>
          </a:p>
        </p:txBody>
      </p:sp>
      <p:sp>
        <p:nvSpPr>
          <p:cNvPr id="88067" name="Rectangle 7"/>
          <p:cNvSpPr>
            <a:spLocks noGrp="1" noChangeArrowheads="1"/>
          </p:cNvSpPr>
          <p:nvPr>
            <p:ph type="sldNum" sz="quarter" idx="5"/>
          </p:nvPr>
        </p:nvSpPr>
        <p:spPr/>
        <p:txBody>
          <a:bodyPr/>
          <a:lstStyle/>
          <a:p>
            <a:pPr>
              <a:defRPr/>
            </a:pPr>
            <a:fld id="{8BBB8917-B556-428D-B8F2-D0518AE986C9}" type="slidenum">
              <a:rPr lang="en-GB" smtClean="0"/>
              <a:pPr>
                <a:defRPr/>
              </a:pPr>
              <a:t>85</a:t>
            </a:fld>
            <a:endParaRPr lang="en-GB" smtClean="0"/>
          </a:p>
        </p:txBody>
      </p:sp>
      <p:sp>
        <p:nvSpPr>
          <p:cNvPr id="3604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04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p:txBody>
          <a:bodyPr/>
          <a:lstStyle/>
          <a:p>
            <a:pPr>
              <a:defRPr/>
            </a:pPr>
            <a:fld id="{9E5100F1-3C05-4BFC-B6AC-B3E7C03E0D0B}" type="datetime1">
              <a:rPr lang="en-GB" smtClean="0"/>
              <a:pPr>
                <a:defRPr/>
              </a:pPr>
              <a:t>07/05/2017</a:t>
            </a:fld>
            <a:endParaRPr lang="en-GB" smtClean="0"/>
          </a:p>
        </p:txBody>
      </p:sp>
      <p:sp>
        <p:nvSpPr>
          <p:cNvPr id="89091" name="Rectangle 7"/>
          <p:cNvSpPr>
            <a:spLocks noGrp="1" noChangeArrowheads="1"/>
          </p:cNvSpPr>
          <p:nvPr>
            <p:ph type="sldNum" sz="quarter" idx="5"/>
          </p:nvPr>
        </p:nvSpPr>
        <p:spPr/>
        <p:txBody>
          <a:bodyPr/>
          <a:lstStyle/>
          <a:p>
            <a:pPr>
              <a:defRPr/>
            </a:pPr>
            <a:fld id="{FE7D0A16-E3A1-4D51-97E5-D467F496DA90}" type="slidenum">
              <a:rPr lang="en-GB" smtClean="0"/>
              <a:pPr>
                <a:defRPr/>
              </a:pPr>
              <a:t>86</a:t>
            </a:fld>
            <a:endParaRPr lang="en-GB" smtClean="0"/>
          </a:p>
        </p:txBody>
      </p:sp>
      <p:sp>
        <p:nvSpPr>
          <p:cNvPr id="3614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147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p:txBody>
          <a:bodyPr/>
          <a:lstStyle/>
          <a:p>
            <a:pPr>
              <a:defRPr/>
            </a:pPr>
            <a:fld id="{5EE6941B-F855-4B3F-9210-C4645860D7AA}" type="datetime1">
              <a:rPr lang="en-GB" smtClean="0"/>
              <a:pPr>
                <a:defRPr/>
              </a:pPr>
              <a:t>07/05/2017</a:t>
            </a:fld>
            <a:endParaRPr lang="en-GB" smtClean="0"/>
          </a:p>
        </p:txBody>
      </p:sp>
      <p:sp>
        <p:nvSpPr>
          <p:cNvPr id="90115" name="Rectangle 7"/>
          <p:cNvSpPr>
            <a:spLocks noGrp="1" noChangeArrowheads="1"/>
          </p:cNvSpPr>
          <p:nvPr>
            <p:ph type="sldNum" sz="quarter" idx="5"/>
          </p:nvPr>
        </p:nvSpPr>
        <p:spPr/>
        <p:txBody>
          <a:bodyPr/>
          <a:lstStyle/>
          <a:p>
            <a:pPr>
              <a:defRPr/>
            </a:pPr>
            <a:fld id="{1B09D1CC-18D0-49DA-8FF2-D48698193D0B}" type="slidenum">
              <a:rPr lang="en-GB" smtClean="0"/>
              <a:pPr>
                <a:defRPr/>
              </a:pPr>
              <a:t>87</a:t>
            </a:fld>
            <a:endParaRPr lang="en-GB" smtClean="0"/>
          </a:p>
        </p:txBody>
      </p:sp>
      <p:sp>
        <p:nvSpPr>
          <p:cNvPr id="3625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25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p:spPr>
      </p:sp>
      <p:sp>
        <p:nvSpPr>
          <p:cNvPr id="317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B29DFA-29F4-48BC-8367-CDC899D420BC}"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p:txBody>
          <a:bodyPr/>
          <a:lstStyle/>
          <a:p>
            <a:pPr>
              <a:defRPr/>
            </a:pPr>
            <a:fld id="{75081A5B-CDEE-4537-B2BD-E07933467E07}" type="datetime1">
              <a:rPr lang="en-GB" smtClean="0"/>
              <a:pPr>
                <a:defRPr/>
              </a:pPr>
              <a:t>07/05/2017</a:t>
            </a:fld>
            <a:endParaRPr lang="en-GB" smtClean="0"/>
          </a:p>
        </p:txBody>
      </p:sp>
      <p:sp>
        <p:nvSpPr>
          <p:cNvPr id="91139" name="Rectangle 7"/>
          <p:cNvSpPr>
            <a:spLocks noGrp="1" noChangeArrowheads="1"/>
          </p:cNvSpPr>
          <p:nvPr>
            <p:ph type="sldNum" sz="quarter" idx="5"/>
          </p:nvPr>
        </p:nvSpPr>
        <p:spPr/>
        <p:txBody>
          <a:bodyPr/>
          <a:lstStyle/>
          <a:p>
            <a:pPr>
              <a:defRPr/>
            </a:pPr>
            <a:fld id="{479F7BD4-C794-4DE1-91B2-C0A5F7F04B46}" type="slidenum">
              <a:rPr lang="en-GB" smtClean="0"/>
              <a:pPr>
                <a:defRPr/>
              </a:pPr>
              <a:t>88</a:t>
            </a:fld>
            <a:endParaRPr lang="en-GB" smtClean="0"/>
          </a:p>
        </p:txBody>
      </p:sp>
      <p:sp>
        <p:nvSpPr>
          <p:cNvPr id="363524" name="Rectangle 2"/>
          <p:cNvSpPr>
            <a:spLocks noGrp="1" noRot="1" noChangeAspect="1" noChangeArrowheads="1" noTextEdit="1"/>
          </p:cNvSpPr>
          <p:nvPr>
            <p:ph type="sldImg"/>
          </p:nvPr>
        </p:nvSpPr>
        <p:spPr bwMode="auto">
          <a:xfrm>
            <a:off x="1057275" y="677863"/>
            <a:ext cx="4605338" cy="3455987"/>
          </a:xfrm>
          <a:noFill/>
          <a:ln>
            <a:solidFill>
              <a:srgbClr val="000000"/>
            </a:solidFill>
            <a:miter lim="800000"/>
            <a:headEnd/>
            <a:tailEnd/>
          </a:ln>
        </p:spPr>
      </p:sp>
      <p:sp>
        <p:nvSpPr>
          <p:cNvPr id="363525" name="Rectangle 3"/>
          <p:cNvSpPr>
            <a:spLocks noGrp="1" noChangeArrowheads="1"/>
          </p:cNvSpPr>
          <p:nvPr>
            <p:ph type="body" idx="1"/>
          </p:nvPr>
        </p:nvSpPr>
        <p:spPr bwMode="auto">
          <a:xfrm>
            <a:off x="876300" y="4359275"/>
            <a:ext cx="4964113" cy="4135438"/>
          </a:xfrm>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p:txBody>
          <a:bodyPr/>
          <a:lstStyle/>
          <a:p>
            <a:pPr>
              <a:defRPr/>
            </a:pPr>
            <a:fld id="{3760DA13-E0F9-486D-9236-02D1995A0649}" type="datetime1">
              <a:rPr lang="en-GB" smtClean="0"/>
              <a:pPr>
                <a:defRPr/>
              </a:pPr>
              <a:t>07/05/2017</a:t>
            </a:fld>
            <a:endParaRPr lang="en-GB" smtClean="0"/>
          </a:p>
        </p:txBody>
      </p:sp>
      <p:sp>
        <p:nvSpPr>
          <p:cNvPr id="92163" name="Rectangle 7"/>
          <p:cNvSpPr>
            <a:spLocks noGrp="1" noChangeArrowheads="1"/>
          </p:cNvSpPr>
          <p:nvPr>
            <p:ph type="sldNum" sz="quarter" idx="5"/>
          </p:nvPr>
        </p:nvSpPr>
        <p:spPr/>
        <p:txBody>
          <a:bodyPr/>
          <a:lstStyle/>
          <a:p>
            <a:pPr>
              <a:defRPr/>
            </a:pPr>
            <a:fld id="{EE8AC2F6-1D96-459C-80EE-90DAF10C5109}" type="slidenum">
              <a:rPr lang="en-GB" smtClean="0"/>
              <a:pPr>
                <a:defRPr/>
              </a:pPr>
              <a:t>89</a:t>
            </a:fld>
            <a:endParaRPr lang="en-GB" smtClean="0"/>
          </a:p>
        </p:txBody>
      </p:sp>
      <p:sp>
        <p:nvSpPr>
          <p:cNvPr id="364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45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p:txBody>
          <a:bodyPr/>
          <a:lstStyle/>
          <a:p>
            <a:pPr>
              <a:defRPr/>
            </a:pPr>
            <a:fld id="{CC51D1E9-D564-46E6-8536-AAEB2D870565}" type="datetime1">
              <a:rPr lang="en-GB" smtClean="0"/>
              <a:pPr>
                <a:defRPr/>
              </a:pPr>
              <a:t>07/05/2017</a:t>
            </a:fld>
            <a:endParaRPr lang="en-GB" smtClean="0"/>
          </a:p>
        </p:txBody>
      </p:sp>
      <p:sp>
        <p:nvSpPr>
          <p:cNvPr id="93187" name="Rectangle 7"/>
          <p:cNvSpPr>
            <a:spLocks noGrp="1" noChangeArrowheads="1"/>
          </p:cNvSpPr>
          <p:nvPr>
            <p:ph type="sldNum" sz="quarter" idx="5"/>
          </p:nvPr>
        </p:nvSpPr>
        <p:spPr/>
        <p:txBody>
          <a:bodyPr/>
          <a:lstStyle/>
          <a:p>
            <a:pPr>
              <a:defRPr/>
            </a:pPr>
            <a:fld id="{1C176A69-82D7-4EA4-AFD1-949F64B01FCA}" type="slidenum">
              <a:rPr lang="en-GB" smtClean="0"/>
              <a:pPr>
                <a:defRPr/>
              </a:pPr>
              <a:t>90</a:t>
            </a:fld>
            <a:endParaRPr lang="en-GB" smtClean="0"/>
          </a:p>
        </p:txBody>
      </p:sp>
      <p:sp>
        <p:nvSpPr>
          <p:cNvPr id="3655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557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p:txBody>
          <a:bodyPr/>
          <a:lstStyle/>
          <a:p>
            <a:pPr>
              <a:defRPr/>
            </a:pPr>
            <a:fld id="{BBBE8775-3251-4F85-8D5B-CECBF117450C}" type="datetime1">
              <a:rPr lang="en-GB" smtClean="0"/>
              <a:pPr>
                <a:defRPr/>
              </a:pPr>
              <a:t>07/05/2017</a:t>
            </a:fld>
            <a:endParaRPr lang="en-GB" smtClean="0"/>
          </a:p>
        </p:txBody>
      </p:sp>
      <p:sp>
        <p:nvSpPr>
          <p:cNvPr id="94211" name="Rectangle 7"/>
          <p:cNvSpPr>
            <a:spLocks noGrp="1" noChangeArrowheads="1"/>
          </p:cNvSpPr>
          <p:nvPr>
            <p:ph type="sldNum" sz="quarter" idx="5"/>
          </p:nvPr>
        </p:nvSpPr>
        <p:spPr/>
        <p:txBody>
          <a:bodyPr/>
          <a:lstStyle/>
          <a:p>
            <a:pPr>
              <a:defRPr/>
            </a:pPr>
            <a:fld id="{8D6C1971-89D1-4023-89DD-C814B718490E}" type="slidenum">
              <a:rPr lang="en-GB" smtClean="0"/>
              <a:pPr>
                <a:defRPr/>
              </a:pPr>
              <a:t>91</a:t>
            </a:fld>
            <a:endParaRPr lang="en-GB" smtClean="0"/>
          </a:p>
        </p:txBody>
      </p:sp>
      <p:sp>
        <p:nvSpPr>
          <p:cNvPr id="3665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659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p:txBody>
          <a:bodyPr/>
          <a:lstStyle/>
          <a:p>
            <a:pPr>
              <a:defRPr/>
            </a:pPr>
            <a:fld id="{3BFD2591-1BA8-4B9C-ACD1-152B7D554FF4}" type="datetime1">
              <a:rPr lang="en-GB" smtClean="0"/>
              <a:pPr>
                <a:defRPr/>
              </a:pPr>
              <a:t>07/05/2017</a:t>
            </a:fld>
            <a:endParaRPr lang="en-GB" smtClean="0"/>
          </a:p>
        </p:txBody>
      </p:sp>
      <p:sp>
        <p:nvSpPr>
          <p:cNvPr id="95235" name="Rectangle 7"/>
          <p:cNvSpPr>
            <a:spLocks noGrp="1" noChangeArrowheads="1"/>
          </p:cNvSpPr>
          <p:nvPr>
            <p:ph type="sldNum" sz="quarter" idx="5"/>
          </p:nvPr>
        </p:nvSpPr>
        <p:spPr/>
        <p:txBody>
          <a:bodyPr/>
          <a:lstStyle/>
          <a:p>
            <a:pPr>
              <a:defRPr/>
            </a:pPr>
            <a:fld id="{505A0628-E0EF-4479-AFC3-ECB999B9D402}" type="slidenum">
              <a:rPr lang="en-GB" smtClean="0"/>
              <a:pPr>
                <a:defRPr/>
              </a:pPr>
              <a:t>92</a:t>
            </a:fld>
            <a:endParaRPr lang="en-GB" smtClean="0"/>
          </a:p>
        </p:txBody>
      </p:sp>
      <p:sp>
        <p:nvSpPr>
          <p:cNvPr id="3676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762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p:txBody>
          <a:bodyPr/>
          <a:lstStyle/>
          <a:p>
            <a:pPr>
              <a:defRPr/>
            </a:pPr>
            <a:fld id="{2A5F6000-9EB1-42E0-823A-EF4E6C0AE8A2}" type="datetime1">
              <a:rPr lang="en-GB" smtClean="0"/>
              <a:pPr>
                <a:defRPr/>
              </a:pPr>
              <a:t>07/05/2017</a:t>
            </a:fld>
            <a:endParaRPr lang="en-GB" smtClean="0"/>
          </a:p>
        </p:txBody>
      </p:sp>
      <p:sp>
        <p:nvSpPr>
          <p:cNvPr id="96259" name="Rectangle 7"/>
          <p:cNvSpPr>
            <a:spLocks noGrp="1" noChangeArrowheads="1"/>
          </p:cNvSpPr>
          <p:nvPr>
            <p:ph type="sldNum" sz="quarter" idx="5"/>
          </p:nvPr>
        </p:nvSpPr>
        <p:spPr/>
        <p:txBody>
          <a:bodyPr/>
          <a:lstStyle/>
          <a:p>
            <a:pPr>
              <a:defRPr/>
            </a:pPr>
            <a:fld id="{20A64C60-BAC0-4874-AA65-F907CA6D9C18}" type="slidenum">
              <a:rPr lang="en-GB" smtClean="0"/>
              <a:pPr>
                <a:defRPr/>
              </a:pPr>
              <a:t>93</a:t>
            </a:fld>
            <a:endParaRPr lang="en-GB" smtClean="0"/>
          </a:p>
        </p:txBody>
      </p:sp>
      <p:sp>
        <p:nvSpPr>
          <p:cNvPr id="36864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6864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Speaker Notes:</a:t>
            </a:r>
          </a:p>
          <a:p>
            <a:pPr eaLnBrk="1" hangingPunct="1"/>
            <a:endParaRPr lang="en-US" u="sng" smtClean="0"/>
          </a:p>
          <a:p>
            <a:pPr eaLnBrk="1" hangingPunct="1"/>
            <a:r>
              <a:rPr lang="en-US" smtClean="0"/>
              <a:t>A Logframe Matrix is a standardized table that summarizes the important aspects of a project. There are two examples of logical frameworks matrices in your handouts, and this slide is replicated there as well.</a:t>
            </a:r>
          </a:p>
          <a:p>
            <a:pPr eaLnBrk="1" hangingPunct="1"/>
            <a:endParaRPr lang="en-US" smtClean="0"/>
          </a:p>
          <a:p>
            <a:pPr eaLnBrk="1" hangingPunct="1"/>
            <a:r>
              <a:rPr lang="en-US" smtClean="0"/>
              <a:t>Notice that the matrix contains all elements important to a program: goal, purpose, objectives, outputs (meaning the measurable results produced by the program), and activities that will be carried out to achieve the outputs. For each of these, indicators are specified and the means for verifying these is also listed. In the last column, assumptions made for each program element are also described.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p:txBody>
          <a:bodyPr/>
          <a:lstStyle/>
          <a:p>
            <a:pPr>
              <a:defRPr/>
            </a:pPr>
            <a:fld id="{52478C4D-976D-44F0-8EB3-B8E0053FB417}" type="datetime1">
              <a:rPr lang="en-GB" smtClean="0"/>
              <a:pPr>
                <a:defRPr/>
              </a:pPr>
              <a:t>07/05/2017</a:t>
            </a:fld>
            <a:endParaRPr lang="en-GB" smtClean="0"/>
          </a:p>
        </p:txBody>
      </p:sp>
      <p:sp>
        <p:nvSpPr>
          <p:cNvPr id="97283" name="Rectangle 7"/>
          <p:cNvSpPr>
            <a:spLocks noGrp="1" noChangeArrowheads="1"/>
          </p:cNvSpPr>
          <p:nvPr>
            <p:ph type="sldNum" sz="quarter" idx="5"/>
          </p:nvPr>
        </p:nvSpPr>
        <p:spPr/>
        <p:txBody>
          <a:bodyPr/>
          <a:lstStyle/>
          <a:p>
            <a:pPr>
              <a:defRPr/>
            </a:pPr>
            <a:fld id="{A7EA35FE-8BE7-4161-9B68-D7946BFCEDF4}" type="slidenum">
              <a:rPr lang="en-GB" smtClean="0"/>
              <a:pPr>
                <a:defRPr/>
              </a:pPr>
              <a:t>94</a:t>
            </a:fld>
            <a:endParaRPr lang="en-GB" smtClean="0"/>
          </a:p>
        </p:txBody>
      </p:sp>
      <p:sp>
        <p:nvSpPr>
          <p:cNvPr id="36966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6966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Speaker Notes</a:t>
            </a:r>
            <a:endParaRPr lang="en-US" smtClean="0"/>
          </a:p>
          <a:p>
            <a:pPr eaLnBrk="1" hangingPunct="1"/>
            <a:r>
              <a:rPr lang="en-US" smtClean="0"/>
              <a:t>This example of a Logical Framework or LogFrame Matrix is for tuberculosis programs in the Barents and Baltic sea regions. Only a portion of the matrix is shown here, however you can see the complete matrix in your handout to see how detailed and complete these matrices are.</a:t>
            </a:r>
          </a:p>
          <a:p>
            <a:pPr eaLnBrk="1" hangingPunct="1"/>
            <a:endParaRPr lang="en-US" smtClean="0"/>
          </a:p>
          <a:p>
            <a:pPr eaLnBrk="1" hangingPunct="1"/>
            <a:r>
              <a:rPr lang="en-US" smtClean="0"/>
              <a:t>On this slide, notice there are two goals. Let’s follow the first goal across the matrix. The goal of reducing the burden of TB to reach European average levels has as its indicator the notification rate. This information will come from annual surveillance reports. There are a few assumptions relevant to both goals, including that the HIV epidemic does not increase TB incidence, that multiple drug resistance can be controlled via the health care and pharmaceutical sectors, and that this resistance is low to begin with.</a:t>
            </a:r>
          </a:p>
          <a:p>
            <a:pPr eaLnBrk="1" hangingPunct="1"/>
            <a:endParaRPr lang="en-US" smtClean="0"/>
          </a:p>
          <a:p>
            <a:pPr eaLnBrk="1" hangingPunct="1"/>
            <a:r>
              <a:rPr lang="en-US" i="1" u="sng" smtClean="0"/>
              <a:t>Additional Speaker Notes</a:t>
            </a:r>
            <a:endParaRPr lang="en-US" i="1" smtClean="0"/>
          </a:p>
          <a:p>
            <a:pPr eaLnBrk="1" hangingPunct="1"/>
            <a:r>
              <a:rPr lang="en-US" smtClean="0"/>
              <a:t>Although this framework appear technical in nature, it is not necessary to understand the clinical elements of tuberculosis programs in order to follow it. MDR stands for multi drug resistance.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p:txBody>
          <a:bodyPr/>
          <a:lstStyle/>
          <a:p>
            <a:pPr>
              <a:defRPr/>
            </a:pPr>
            <a:fld id="{FEA45B44-9BFB-4F68-9594-F49A6061DBA3}" type="datetime1">
              <a:rPr lang="en-GB" smtClean="0"/>
              <a:pPr>
                <a:defRPr/>
              </a:pPr>
              <a:t>07/05/2017</a:t>
            </a:fld>
            <a:endParaRPr lang="en-GB" smtClean="0"/>
          </a:p>
        </p:txBody>
      </p:sp>
      <p:sp>
        <p:nvSpPr>
          <p:cNvPr id="98307" name="Rectangle 7"/>
          <p:cNvSpPr>
            <a:spLocks noGrp="1" noChangeArrowheads="1"/>
          </p:cNvSpPr>
          <p:nvPr>
            <p:ph type="sldNum" sz="quarter" idx="5"/>
          </p:nvPr>
        </p:nvSpPr>
        <p:spPr/>
        <p:txBody>
          <a:bodyPr/>
          <a:lstStyle/>
          <a:p>
            <a:pPr>
              <a:defRPr/>
            </a:pPr>
            <a:fld id="{6DE1056D-9E3E-4EE4-9A06-FCF46965E595}" type="slidenum">
              <a:rPr lang="en-GB" smtClean="0"/>
              <a:pPr>
                <a:defRPr/>
              </a:pPr>
              <a:t>95</a:t>
            </a:fld>
            <a:endParaRPr lang="en-GB" smtClean="0"/>
          </a:p>
        </p:txBody>
      </p:sp>
      <p:sp>
        <p:nvSpPr>
          <p:cNvPr id="37069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7069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Speaker Notes</a:t>
            </a:r>
            <a:endParaRPr lang="en-US" smtClean="0"/>
          </a:p>
          <a:p>
            <a:pPr eaLnBrk="1" hangingPunct="1"/>
            <a:r>
              <a:rPr lang="en-US" smtClean="0"/>
              <a:t>The LogFrame continues here with the purpose of the program, to implement cost-effective measure to prevent and control TB. The task force identified four indicators and their data sources that correspond with this purpose.</a:t>
            </a:r>
            <a:endParaRPr lang="en-US" u="sng"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p:txBody>
          <a:bodyPr/>
          <a:lstStyle/>
          <a:p>
            <a:pPr>
              <a:defRPr/>
            </a:pPr>
            <a:fld id="{2AEFDD84-F1E4-4578-97AC-C0E7AA41FCC0}" type="datetime1">
              <a:rPr lang="en-GB" smtClean="0"/>
              <a:pPr>
                <a:defRPr/>
              </a:pPr>
              <a:t>07/05/2017</a:t>
            </a:fld>
            <a:endParaRPr lang="en-GB" smtClean="0"/>
          </a:p>
        </p:txBody>
      </p:sp>
      <p:sp>
        <p:nvSpPr>
          <p:cNvPr id="99331" name="Rectangle 7"/>
          <p:cNvSpPr>
            <a:spLocks noGrp="1" noChangeArrowheads="1"/>
          </p:cNvSpPr>
          <p:nvPr>
            <p:ph type="sldNum" sz="quarter" idx="5"/>
          </p:nvPr>
        </p:nvSpPr>
        <p:spPr/>
        <p:txBody>
          <a:bodyPr/>
          <a:lstStyle/>
          <a:p>
            <a:pPr>
              <a:defRPr/>
            </a:pPr>
            <a:fld id="{273C98BB-3182-4B4E-BC24-00EF19459EAC}" type="slidenum">
              <a:rPr lang="en-GB" smtClean="0"/>
              <a:pPr>
                <a:defRPr/>
              </a:pPr>
              <a:t>96</a:t>
            </a:fld>
            <a:endParaRPr lang="en-GB" smtClean="0"/>
          </a:p>
        </p:txBody>
      </p:sp>
      <p:sp>
        <p:nvSpPr>
          <p:cNvPr id="371716"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7171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u="sng" smtClean="0"/>
              <a:t>Speaker Notes</a:t>
            </a:r>
          </a:p>
          <a:p>
            <a:pPr eaLnBrk="1" hangingPunct="1"/>
            <a:r>
              <a:rPr lang="en-US" smtClean="0"/>
              <a:t>In this slide, one output from the TB Log Frame Matrix has been selected for illustration. One output is to develop and test methods to increase awareness of TB and its treatment. The indicators include material produced and distributed and awareness among target groups. Again, the data sources and the relevant assumptions are also listed.</a:t>
            </a:r>
          </a:p>
          <a:p>
            <a:pPr eaLnBrk="1" hangingPunct="1"/>
            <a:endParaRPr lang="en-US" smtClean="0"/>
          </a:p>
          <a:p>
            <a:pPr eaLnBrk="1" hangingPunct="1"/>
            <a:r>
              <a:rPr lang="en-US" smtClean="0"/>
              <a:t>Then, the four activities related to this output are listed. In this matrix, no inputs or assumptions were listed, however in a complete matrix they would be included.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p:txBody>
          <a:bodyPr/>
          <a:lstStyle/>
          <a:p>
            <a:pPr>
              <a:defRPr/>
            </a:pPr>
            <a:fld id="{2E7D19D9-1501-4C28-A765-7CA55F8AD4D1}" type="datetime1">
              <a:rPr lang="en-GB" smtClean="0"/>
              <a:pPr>
                <a:defRPr/>
              </a:pPr>
              <a:t>07/05/2017</a:t>
            </a:fld>
            <a:endParaRPr lang="en-GB" smtClean="0"/>
          </a:p>
        </p:txBody>
      </p:sp>
      <p:sp>
        <p:nvSpPr>
          <p:cNvPr id="100355" name="Rectangle 7"/>
          <p:cNvSpPr>
            <a:spLocks noGrp="1" noChangeArrowheads="1"/>
          </p:cNvSpPr>
          <p:nvPr>
            <p:ph type="sldNum" sz="quarter" idx="5"/>
          </p:nvPr>
        </p:nvSpPr>
        <p:spPr/>
        <p:txBody>
          <a:bodyPr/>
          <a:lstStyle/>
          <a:p>
            <a:pPr>
              <a:defRPr/>
            </a:pPr>
            <a:fld id="{C88324E2-89B3-4695-9AFD-3213FB9F4FF4}" type="slidenum">
              <a:rPr lang="en-GB" smtClean="0"/>
              <a:pPr>
                <a:defRPr/>
              </a:pPr>
              <a:t>97</a:t>
            </a:fld>
            <a:endParaRPr lang="en-GB" smtClean="0"/>
          </a:p>
        </p:txBody>
      </p:sp>
      <p:sp>
        <p:nvSpPr>
          <p:cNvPr id="372740" name="Rectangle 2"/>
          <p:cNvSpPr>
            <a:spLocks noGrp="1" noRot="1" noChangeAspect="1" noChangeArrowheads="1" noTextEdit="1"/>
          </p:cNvSpPr>
          <p:nvPr>
            <p:ph type="sldImg"/>
          </p:nvPr>
        </p:nvSpPr>
        <p:spPr bwMode="auto">
          <a:xfrm>
            <a:off x="117475" y="301625"/>
            <a:ext cx="6656388" cy="4994275"/>
          </a:xfrm>
          <a:noFill/>
          <a:ln>
            <a:solidFill>
              <a:srgbClr val="000000"/>
            </a:solidFill>
            <a:miter lim="800000"/>
            <a:headEnd/>
            <a:tailEnd/>
          </a:ln>
        </p:spPr>
      </p:sp>
      <p:sp>
        <p:nvSpPr>
          <p:cNvPr id="372741" name="Rectangle 3"/>
          <p:cNvSpPr>
            <a:spLocks noGrp="1" noChangeArrowheads="1"/>
          </p:cNvSpPr>
          <p:nvPr>
            <p:ph type="body" idx="1"/>
          </p:nvPr>
        </p:nvSpPr>
        <p:spPr bwMode="auto">
          <a:xfrm>
            <a:off x="822325" y="5486400"/>
            <a:ext cx="5235575" cy="3079750"/>
          </a:xfrm>
          <a:noFill/>
        </p:spPr>
        <p:txBody>
          <a:bodyPr wrap="square" numCol="1" anchor="t" anchorCtr="0" compatLnSpc="1">
            <a:prstTxWarp prst="textNoShape">
              <a:avLst/>
            </a:prstTxWarp>
          </a:bodyPr>
          <a:lstStyle/>
          <a:p>
            <a:pPr eaLnBrk="1" hangingPunct="1"/>
            <a:r>
              <a:rPr lang="en-GB" smtClean="0"/>
              <a:t>Alternative way of describing programs or projects. Other names include logical framework,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p:spPr>
      </p:sp>
      <p:sp>
        <p:nvSpPr>
          <p:cNvPr id="318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050872-6E0D-47DA-BFC4-AE128AE3632A}" type="slidenum">
              <a:rPr lang="en-GB" smtClean="0"/>
              <a:pPr fontAlgn="base">
                <a:spcBef>
                  <a:spcPct val="0"/>
                </a:spcBef>
                <a:spcAft>
                  <a:spcPct val="0"/>
                </a:spcAft>
                <a:defRPr/>
              </a:pPr>
              <a:t>8</a:t>
            </a:fld>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dt" sz="quarter" idx="1"/>
          </p:nvPr>
        </p:nvSpPr>
        <p:spPr/>
        <p:txBody>
          <a:bodyPr/>
          <a:lstStyle/>
          <a:p>
            <a:pPr>
              <a:defRPr/>
            </a:pPr>
            <a:fld id="{678DBCE5-DB0A-4448-A20B-36BC173ED94F}" type="datetime1">
              <a:rPr lang="en-GB" smtClean="0"/>
              <a:pPr>
                <a:defRPr/>
              </a:pPr>
              <a:t>07/05/2017</a:t>
            </a:fld>
            <a:endParaRPr lang="en-GB" smtClean="0"/>
          </a:p>
        </p:txBody>
      </p:sp>
      <p:sp>
        <p:nvSpPr>
          <p:cNvPr id="101379" name="Rectangle 7"/>
          <p:cNvSpPr>
            <a:spLocks noGrp="1" noChangeArrowheads="1"/>
          </p:cNvSpPr>
          <p:nvPr>
            <p:ph type="sldNum" sz="quarter" idx="5"/>
          </p:nvPr>
        </p:nvSpPr>
        <p:spPr/>
        <p:txBody>
          <a:bodyPr/>
          <a:lstStyle/>
          <a:p>
            <a:pPr>
              <a:defRPr/>
            </a:pPr>
            <a:fld id="{ADD0CC3E-C692-4D32-91C7-9B770CCE8E72}" type="slidenum">
              <a:rPr lang="en-GB" smtClean="0"/>
              <a:pPr>
                <a:defRPr/>
              </a:pPr>
              <a:t>98</a:t>
            </a:fld>
            <a:endParaRPr lang="en-GB" smtClean="0"/>
          </a:p>
        </p:txBody>
      </p:sp>
      <p:sp>
        <p:nvSpPr>
          <p:cNvPr id="373764" name="Rectangle 2"/>
          <p:cNvSpPr>
            <a:spLocks noGrp="1" noRot="1" noChangeAspect="1" noChangeArrowheads="1" noTextEdit="1"/>
          </p:cNvSpPr>
          <p:nvPr>
            <p:ph type="sldImg"/>
          </p:nvPr>
        </p:nvSpPr>
        <p:spPr bwMode="auto">
          <a:xfrm>
            <a:off x="117475" y="301625"/>
            <a:ext cx="6656388" cy="4994275"/>
          </a:xfrm>
          <a:noFill/>
          <a:ln>
            <a:solidFill>
              <a:srgbClr val="000000"/>
            </a:solidFill>
            <a:miter lim="800000"/>
            <a:headEnd/>
            <a:tailEnd/>
          </a:ln>
        </p:spPr>
      </p:sp>
      <p:sp>
        <p:nvSpPr>
          <p:cNvPr id="373765" name="Rectangle 3"/>
          <p:cNvSpPr>
            <a:spLocks noGrp="1" noChangeArrowheads="1"/>
          </p:cNvSpPr>
          <p:nvPr>
            <p:ph type="body" idx="1"/>
          </p:nvPr>
        </p:nvSpPr>
        <p:spPr bwMode="auto">
          <a:xfrm>
            <a:off x="822325" y="5486400"/>
            <a:ext cx="5235575"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dt" sz="quarter" idx="1"/>
          </p:nvPr>
        </p:nvSpPr>
        <p:spPr/>
        <p:txBody>
          <a:bodyPr/>
          <a:lstStyle/>
          <a:p>
            <a:pPr>
              <a:defRPr/>
            </a:pPr>
            <a:fld id="{097D4FA2-1918-47B0-A945-2A5F1CDEFBEA}" type="datetime1">
              <a:rPr lang="en-GB" smtClean="0"/>
              <a:pPr>
                <a:defRPr/>
              </a:pPr>
              <a:t>07/05/2017</a:t>
            </a:fld>
            <a:endParaRPr lang="en-GB" smtClean="0"/>
          </a:p>
        </p:txBody>
      </p:sp>
      <p:sp>
        <p:nvSpPr>
          <p:cNvPr id="102403" name="Rectangle 7"/>
          <p:cNvSpPr>
            <a:spLocks noGrp="1" noChangeArrowheads="1"/>
          </p:cNvSpPr>
          <p:nvPr>
            <p:ph type="sldNum" sz="quarter" idx="5"/>
          </p:nvPr>
        </p:nvSpPr>
        <p:spPr/>
        <p:txBody>
          <a:bodyPr/>
          <a:lstStyle/>
          <a:p>
            <a:pPr>
              <a:defRPr/>
            </a:pPr>
            <a:fld id="{3930DFAD-215E-4376-9065-A468DE2B8483}" type="slidenum">
              <a:rPr lang="en-GB" smtClean="0"/>
              <a:pPr>
                <a:defRPr/>
              </a:pPr>
              <a:t>99</a:t>
            </a:fld>
            <a:endParaRPr lang="en-GB" smtClean="0"/>
          </a:p>
        </p:txBody>
      </p:sp>
      <p:sp>
        <p:nvSpPr>
          <p:cNvPr id="374788" name="Rectangle 2"/>
          <p:cNvSpPr>
            <a:spLocks noGrp="1" noRot="1" noChangeAspect="1" noChangeArrowheads="1" noTextEdit="1"/>
          </p:cNvSpPr>
          <p:nvPr>
            <p:ph type="sldImg"/>
          </p:nvPr>
        </p:nvSpPr>
        <p:spPr bwMode="auto">
          <a:xfrm>
            <a:off x="117475" y="301625"/>
            <a:ext cx="6656388" cy="4994275"/>
          </a:xfrm>
          <a:noFill/>
          <a:ln>
            <a:solidFill>
              <a:srgbClr val="000000"/>
            </a:solidFill>
            <a:miter lim="800000"/>
            <a:headEnd/>
            <a:tailEnd/>
          </a:ln>
        </p:spPr>
      </p:sp>
      <p:sp>
        <p:nvSpPr>
          <p:cNvPr id="374789" name="Rectangle 3"/>
          <p:cNvSpPr>
            <a:spLocks noGrp="1" noChangeArrowheads="1"/>
          </p:cNvSpPr>
          <p:nvPr>
            <p:ph type="body" idx="1"/>
          </p:nvPr>
        </p:nvSpPr>
        <p:spPr bwMode="auto">
          <a:xfrm>
            <a:off x="822325" y="5486400"/>
            <a:ext cx="5235575"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p:txBody>
          <a:bodyPr/>
          <a:lstStyle/>
          <a:p>
            <a:pPr>
              <a:defRPr/>
            </a:pPr>
            <a:fld id="{E87812FD-18DD-4B46-B1D6-BA3EC6B3580F}" type="datetime1">
              <a:rPr lang="en-GB" smtClean="0"/>
              <a:pPr>
                <a:defRPr/>
              </a:pPr>
              <a:t>07/05/2017</a:t>
            </a:fld>
            <a:endParaRPr lang="en-GB" smtClean="0"/>
          </a:p>
        </p:txBody>
      </p:sp>
      <p:sp>
        <p:nvSpPr>
          <p:cNvPr id="103427" name="Rectangle 7"/>
          <p:cNvSpPr>
            <a:spLocks noGrp="1" noChangeArrowheads="1"/>
          </p:cNvSpPr>
          <p:nvPr>
            <p:ph type="sldNum" sz="quarter" idx="5"/>
          </p:nvPr>
        </p:nvSpPr>
        <p:spPr/>
        <p:txBody>
          <a:bodyPr/>
          <a:lstStyle/>
          <a:p>
            <a:pPr>
              <a:defRPr/>
            </a:pPr>
            <a:fld id="{73367BE3-0D1C-494C-98F3-A2EBBE3729E4}" type="slidenum">
              <a:rPr lang="en-GB" smtClean="0"/>
              <a:pPr>
                <a:defRPr/>
              </a:pPr>
              <a:t>100</a:t>
            </a:fld>
            <a:endParaRPr lang="en-GB" smtClean="0"/>
          </a:p>
        </p:txBody>
      </p:sp>
      <p:sp>
        <p:nvSpPr>
          <p:cNvPr id="375812" name="Rectangle 2"/>
          <p:cNvSpPr>
            <a:spLocks noGrp="1" noRot="1" noChangeAspect="1" noChangeArrowheads="1" noTextEdit="1"/>
          </p:cNvSpPr>
          <p:nvPr>
            <p:ph type="sldImg"/>
          </p:nvPr>
        </p:nvSpPr>
        <p:spPr bwMode="auto">
          <a:xfrm>
            <a:off x="117475" y="301625"/>
            <a:ext cx="6656388" cy="4994275"/>
          </a:xfrm>
          <a:noFill/>
          <a:ln>
            <a:solidFill>
              <a:srgbClr val="000000"/>
            </a:solidFill>
            <a:miter lim="800000"/>
            <a:headEnd/>
            <a:tailEnd/>
          </a:ln>
        </p:spPr>
      </p:sp>
      <p:sp>
        <p:nvSpPr>
          <p:cNvPr id="375813" name="Rectangle 3"/>
          <p:cNvSpPr>
            <a:spLocks noGrp="1" noChangeArrowheads="1"/>
          </p:cNvSpPr>
          <p:nvPr>
            <p:ph type="body" idx="1"/>
          </p:nvPr>
        </p:nvSpPr>
        <p:spPr bwMode="auto">
          <a:xfrm>
            <a:off x="822325" y="5486400"/>
            <a:ext cx="5235575"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p:txBody>
          <a:bodyPr/>
          <a:lstStyle/>
          <a:p>
            <a:pPr>
              <a:defRPr/>
            </a:pPr>
            <a:fld id="{D4C37D51-0E27-48F0-9FFD-0AFAC9802A00}" type="datetime1">
              <a:rPr lang="en-GB" smtClean="0"/>
              <a:pPr>
                <a:defRPr/>
              </a:pPr>
              <a:t>07/05/2017</a:t>
            </a:fld>
            <a:endParaRPr lang="en-GB" smtClean="0"/>
          </a:p>
        </p:txBody>
      </p:sp>
      <p:sp>
        <p:nvSpPr>
          <p:cNvPr id="104451" name="Rectangle 7"/>
          <p:cNvSpPr>
            <a:spLocks noGrp="1" noChangeArrowheads="1"/>
          </p:cNvSpPr>
          <p:nvPr>
            <p:ph type="sldNum" sz="quarter" idx="5"/>
          </p:nvPr>
        </p:nvSpPr>
        <p:spPr/>
        <p:txBody>
          <a:bodyPr/>
          <a:lstStyle/>
          <a:p>
            <a:pPr>
              <a:defRPr/>
            </a:pPr>
            <a:fld id="{8A8C7985-868A-4371-B17B-2635EB4F7965}" type="slidenum">
              <a:rPr lang="en-GB" smtClean="0"/>
              <a:pPr>
                <a:defRPr/>
              </a:pPr>
              <a:t>101</a:t>
            </a:fld>
            <a:endParaRPr lang="en-GB" smtClean="0"/>
          </a:p>
        </p:txBody>
      </p:sp>
      <p:sp>
        <p:nvSpPr>
          <p:cNvPr id="376836" name="Rectangle 2"/>
          <p:cNvSpPr>
            <a:spLocks noGrp="1" noRot="1" noChangeAspect="1" noChangeArrowheads="1" noTextEdit="1"/>
          </p:cNvSpPr>
          <p:nvPr>
            <p:ph type="sldImg"/>
          </p:nvPr>
        </p:nvSpPr>
        <p:spPr bwMode="auto">
          <a:xfrm>
            <a:off x="117475" y="301625"/>
            <a:ext cx="6656388" cy="4994275"/>
          </a:xfrm>
          <a:noFill/>
          <a:ln>
            <a:solidFill>
              <a:srgbClr val="000000"/>
            </a:solidFill>
            <a:miter lim="800000"/>
            <a:headEnd/>
            <a:tailEnd/>
          </a:ln>
        </p:spPr>
      </p:sp>
      <p:sp>
        <p:nvSpPr>
          <p:cNvPr id="376837" name="Rectangle 3"/>
          <p:cNvSpPr>
            <a:spLocks noGrp="1" noChangeArrowheads="1"/>
          </p:cNvSpPr>
          <p:nvPr>
            <p:ph type="body" idx="1"/>
          </p:nvPr>
        </p:nvSpPr>
        <p:spPr bwMode="auto">
          <a:xfrm>
            <a:off x="822325" y="5486400"/>
            <a:ext cx="5235575"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p:txBody>
          <a:bodyPr/>
          <a:lstStyle/>
          <a:p>
            <a:pPr>
              <a:defRPr/>
            </a:pPr>
            <a:fld id="{84158BCB-9312-4EDF-9BFF-C221C44E7843}" type="datetime1">
              <a:rPr lang="en-GB" smtClean="0"/>
              <a:pPr>
                <a:defRPr/>
              </a:pPr>
              <a:t>07/05/2017</a:t>
            </a:fld>
            <a:endParaRPr lang="en-GB" smtClean="0"/>
          </a:p>
        </p:txBody>
      </p:sp>
      <p:sp>
        <p:nvSpPr>
          <p:cNvPr id="105475" name="Rectangle 7"/>
          <p:cNvSpPr>
            <a:spLocks noGrp="1" noChangeArrowheads="1"/>
          </p:cNvSpPr>
          <p:nvPr>
            <p:ph type="sldNum" sz="quarter" idx="5"/>
          </p:nvPr>
        </p:nvSpPr>
        <p:spPr/>
        <p:txBody>
          <a:bodyPr/>
          <a:lstStyle/>
          <a:p>
            <a:pPr>
              <a:defRPr/>
            </a:pPr>
            <a:fld id="{B4E6AE72-88BA-490B-ABB3-AD9DD5243774}" type="slidenum">
              <a:rPr lang="en-GB" smtClean="0"/>
              <a:pPr>
                <a:defRPr/>
              </a:pPr>
              <a:t>102</a:t>
            </a:fld>
            <a:endParaRPr lang="en-GB" smtClean="0"/>
          </a:p>
        </p:txBody>
      </p:sp>
      <p:sp>
        <p:nvSpPr>
          <p:cNvPr id="377860" name="Rectangle 2"/>
          <p:cNvSpPr>
            <a:spLocks noGrp="1" noRot="1" noChangeAspect="1" noChangeArrowheads="1" noTextEdit="1"/>
          </p:cNvSpPr>
          <p:nvPr>
            <p:ph type="sldImg"/>
          </p:nvPr>
        </p:nvSpPr>
        <p:spPr bwMode="auto">
          <a:xfrm>
            <a:off x="117475" y="301625"/>
            <a:ext cx="6656388" cy="4994275"/>
          </a:xfrm>
          <a:noFill/>
          <a:ln>
            <a:solidFill>
              <a:srgbClr val="000000"/>
            </a:solidFill>
            <a:miter lim="800000"/>
            <a:headEnd/>
            <a:tailEnd/>
          </a:ln>
        </p:spPr>
      </p:sp>
      <p:sp>
        <p:nvSpPr>
          <p:cNvPr id="377861" name="Rectangle 3"/>
          <p:cNvSpPr>
            <a:spLocks noGrp="1" noChangeArrowheads="1"/>
          </p:cNvSpPr>
          <p:nvPr>
            <p:ph type="body" idx="1"/>
          </p:nvPr>
        </p:nvSpPr>
        <p:spPr bwMode="auto">
          <a:xfrm>
            <a:off x="822325" y="5486400"/>
            <a:ext cx="5235575" cy="307975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p:txBody>
          <a:bodyPr/>
          <a:lstStyle/>
          <a:p>
            <a:pPr>
              <a:defRPr/>
            </a:pPr>
            <a:fld id="{362D5C14-F44B-4B7E-9787-3C2C12DEC062}" type="datetime1">
              <a:rPr lang="en-GB" smtClean="0"/>
              <a:pPr>
                <a:defRPr/>
              </a:pPr>
              <a:t>07/05/2017</a:t>
            </a:fld>
            <a:endParaRPr lang="en-GB" smtClean="0"/>
          </a:p>
        </p:txBody>
      </p:sp>
      <p:sp>
        <p:nvSpPr>
          <p:cNvPr id="106499" name="Rectangle 7"/>
          <p:cNvSpPr>
            <a:spLocks noGrp="1" noChangeArrowheads="1"/>
          </p:cNvSpPr>
          <p:nvPr>
            <p:ph type="sldNum" sz="quarter" idx="5"/>
          </p:nvPr>
        </p:nvSpPr>
        <p:spPr/>
        <p:txBody>
          <a:bodyPr/>
          <a:lstStyle/>
          <a:p>
            <a:pPr>
              <a:defRPr/>
            </a:pPr>
            <a:fld id="{995F08F1-9D40-46CD-85BD-B5B7E3B9E792}" type="slidenum">
              <a:rPr lang="en-GB" smtClean="0"/>
              <a:pPr>
                <a:defRPr/>
              </a:pPr>
              <a:t>103</a:t>
            </a:fld>
            <a:endParaRPr lang="en-GB" smtClean="0"/>
          </a:p>
        </p:txBody>
      </p:sp>
      <p:sp>
        <p:nvSpPr>
          <p:cNvPr id="378884" name="Rectangle 2"/>
          <p:cNvSpPr>
            <a:spLocks noGrp="1" noRot="1" noChangeAspect="1" noChangeArrowheads="1" noTextEdit="1"/>
          </p:cNvSpPr>
          <p:nvPr>
            <p:ph type="sldImg"/>
          </p:nvPr>
        </p:nvSpPr>
        <p:spPr bwMode="auto">
          <a:xfrm>
            <a:off x="1727200" y="533400"/>
            <a:ext cx="3251200" cy="2438400"/>
          </a:xfrm>
          <a:noFill/>
          <a:ln>
            <a:solidFill>
              <a:srgbClr val="000000"/>
            </a:solidFill>
            <a:miter lim="800000"/>
            <a:headEnd/>
            <a:tailEnd/>
          </a:ln>
        </p:spPr>
      </p:sp>
      <p:sp>
        <p:nvSpPr>
          <p:cNvPr id="378885" name="Rectangle 3"/>
          <p:cNvSpPr>
            <a:spLocks noGrp="1" noChangeArrowheads="1"/>
          </p:cNvSpPr>
          <p:nvPr>
            <p:ph type="body" idx="1"/>
          </p:nvPr>
        </p:nvSpPr>
        <p:spPr bwMode="auto">
          <a:xfrm>
            <a:off x="838200" y="3125788"/>
            <a:ext cx="5105400" cy="5867400"/>
          </a:xfrm>
          <a:noFill/>
        </p:spPr>
        <p:txBody>
          <a:bodyPr wrap="square" numCol="1" anchor="t" anchorCtr="0" compatLnSpc="1">
            <a:prstTxWarp prst="textNoShape">
              <a:avLst/>
            </a:prstTxWarp>
          </a:bodyPr>
          <a:lstStyle/>
          <a:p>
            <a:pPr eaLnBrk="1" hangingPunct="1">
              <a:spcBef>
                <a:spcPct val="0"/>
              </a:spcBef>
            </a:pPr>
            <a:endParaRPr lang="en-US" sz="1100" u="sng"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p:txBody>
          <a:bodyPr/>
          <a:lstStyle/>
          <a:p>
            <a:pPr>
              <a:defRPr/>
            </a:pPr>
            <a:fld id="{74658470-2AD1-450D-9D65-81CD72BBF661}" type="datetime1">
              <a:rPr lang="en-GB" smtClean="0"/>
              <a:pPr>
                <a:defRPr/>
              </a:pPr>
              <a:t>07/05/2017</a:t>
            </a:fld>
            <a:endParaRPr lang="en-GB" smtClean="0"/>
          </a:p>
        </p:txBody>
      </p:sp>
      <p:sp>
        <p:nvSpPr>
          <p:cNvPr id="107523" name="Rectangle 7"/>
          <p:cNvSpPr>
            <a:spLocks noGrp="1" noChangeArrowheads="1"/>
          </p:cNvSpPr>
          <p:nvPr>
            <p:ph type="sldNum" sz="quarter" idx="5"/>
          </p:nvPr>
        </p:nvSpPr>
        <p:spPr/>
        <p:txBody>
          <a:bodyPr/>
          <a:lstStyle/>
          <a:p>
            <a:pPr>
              <a:defRPr/>
            </a:pPr>
            <a:fld id="{B155FBD5-DD42-479F-B2DE-8833FE35D136}" type="slidenum">
              <a:rPr lang="en-GB" smtClean="0"/>
              <a:pPr>
                <a:defRPr/>
              </a:pPr>
              <a:t>104</a:t>
            </a:fld>
            <a:endParaRPr lang="en-GB" smtClean="0"/>
          </a:p>
        </p:txBody>
      </p:sp>
      <p:sp>
        <p:nvSpPr>
          <p:cNvPr id="379908" name="Rectangle 2"/>
          <p:cNvSpPr>
            <a:spLocks noGrp="1" noRot="1" noChangeAspect="1" noChangeArrowheads="1" noTextEdit="1"/>
          </p:cNvSpPr>
          <p:nvPr>
            <p:ph type="sldImg"/>
          </p:nvPr>
        </p:nvSpPr>
        <p:spPr bwMode="auto">
          <a:xfrm>
            <a:off x="1757363" y="669925"/>
            <a:ext cx="3678237" cy="2759075"/>
          </a:xfrm>
          <a:noFill/>
          <a:ln>
            <a:solidFill>
              <a:srgbClr val="000000"/>
            </a:solidFill>
            <a:miter lim="800000"/>
            <a:headEnd/>
            <a:tailEnd/>
          </a:ln>
        </p:spPr>
      </p:sp>
      <p:sp>
        <p:nvSpPr>
          <p:cNvPr id="379909" name="Rectangle 3"/>
          <p:cNvSpPr>
            <a:spLocks noGrp="1" noChangeArrowheads="1"/>
          </p:cNvSpPr>
          <p:nvPr>
            <p:ph type="body" idx="1"/>
          </p:nvPr>
        </p:nvSpPr>
        <p:spPr bwMode="auto">
          <a:xfrm>
            <a:off x="887413" y="3897313"/>
            <a:ext cx="5030787" cy="4114800"/>
          </a:xfrm>
          <a:noFill/>
        </p:spPr>
        <p:txBody>
          <a:bodyPr wrap="square" numCol="1" anchor="t" anchorCtr="0" compatLnSpc="1">
            <a:prstTxWarp prst="textNoShape">
              <a:avLst/>
            </a:prstTxWarp>
          </a:bodyPr>
          <a:lstStyle/>
          <a:p>
            <a:pPr eaLnBrk="1" hangingPunct="1">
              <a:lnSpc>
                <a:spcPct val="90000"/>
              </a:lnSpc>
              <a:spcBef>
                <a:spcPct val="0"/>
              </a:spcBef>
            </a:pPr>
            <a:r>
              <a:rPr lang="en-US" sz="1100" u="sng" smtClean="0"/>
              <a:t>Speaker Notes</a:t>
            </a:r>
            <a:endParaRPr lang="en-US" sz="1100" i="1" smtClean="0"/>
          </a:p>
          <a:p>
            <a:pPr eaLnBrk="1" hangingPunct="1">
              <a:lnSpc>
                <a:spcPct val="90000"/>
              </a:lnSpc>
              <a:spcBef>
                <a:spcPct val="0"/>
              </a:spcBef>
            </a:pPr>
            <a:r>
              <a:rPr lang="en-US" sz="1100" smtClean="0"/>
              <a:t>This logic model shows how it relates to the results framework for the same program. Each activity related to a results framework could have its own logic model. </a:t>
            </a:r>
          </a:p>
          <a:p>
            <a:pPr eaLnBrk="1" hangingPunct="1">
              <a:lnSpc>
                <a:spcPct val="90000"/>
              </a:lnSpc>
              <a:spcBef>
                <a:spcPct val="0"/>
              </a:spcBef>
            </a:pPr>
            <a:endParaRPr lang="en-US" sz="1100" smtClean="0"/>
          </a:p>
          <a:p>
            <a:pPr eaLnBrk="1" hangingPunct="1">
              <a:lnSpc>
                <a:spcPct val="90000"/>
              </a:lnSpc>
              <a:spcBef>
                <a:spcPct val="0"/>
              </a:spcBef>
            </a:pPr>
            <a:r>
              <a:rPr lang="en-US" sz="1100" smtClean="0"/>
              <a:t>In this example, the input is the human and financial resources to design and print and educational brochure about tuberculosis. The process, or program activities related to this will be the distribution of the brochure and making sure the physicians know about the brochure and promote it among their clients. The anticipated output is that the brochure is distributed to clients of the facilities. The outcome is where the model relates to the results framework. The aim of these activities are to increase customer knowledge of TB transmission and treatment, the Sub-Intermediate Result, which will lead to an increased demand for quality TB services, the Intermediate Result. The desired public health impact of the program is that TB infection, morbidity and mortality will be decreased as a result.</a:t>
            </a:r>
          </a:p>
          <a:p>
            <a:pPr eaLnBrk="1" hangingPunct="1">
              <a:lnSpc>
                <a:spcPct val="90000"/>
              </a:lnSpc>
              <a:spcBef>
                <a:spcPct val="0"/>
              </a:spcBef>
            </a:pPr>
            <a:endParaRPr lang="en-US" sz="1100" smtClean="0"/>
          </a:p>
          <a:p>
            <a:pPr eaLnBrk="1" hangingPunct="1">
              <a:lnSpc>
                <a:spcPct val="90000"/>
              </a:lnSpc>
              <a:spcBef>
                <a:spcPct val="0"/>
              </a:spcBef>
            </a:pPr>
            <a:r>
              <a:rPr lang="en-US" sz="1100" smtClean="0"/>
              <a:t> </a:t>
            </a:r>
          </a:p>
          <a:p>
            <a:pPr eaLnBrk="1" hangingPunct="1">
              <a:lnSpc>
                <a:spcPct val="90000"/>
              </a:lnSpc>
            </a:pPr>
            <a:endParaRPr lang="en-US" sz="11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p:txBody>
          <a:bodyPr/>
          <a:lstStyle/>
          <a:p>
            <a:pPr>
              <a:defRPr/>
            </a:pPr>
            <a:fld id="{FA0755B5-2B26-47FD-95E5-8ADD0F5B5C6E}" type="datetime1">
              <a:rPr lang="en-GB" smtClean="0"/>
              <a:pPr>
                <a:defRPr/>
              </a:pPr>
              <a:t>07/05/2017</a:t>
            </a:fld>
            <a:endParaRPr lang="en-GB" smtClean="0"/>
          </a:p>
        </p:txBody>
      </p:sp>
      <p:sp>
        <p:nvSpPr>
          <p:cNvPr id="108547" name="Rectangle 7"/>
          <p:cNvSpPr>
            <a:spLocks noGrp="1" noChangeArrowheads="1"/>
          </p:cNvSpPr>
          <p:nvPr>
            <p:ph type="sldNum" sz="quarter" idx="5"/>
          </p:nvPr>
        </p:nvSpPr>
        <p:spPr/>
        <p:txBody>
          <a:bodyPr/>
          <a:lstStyle/>
          <a:p>
            <a:pPr>
              <a:defRPr/>
            </a:pPr>
            <a:fld id="{7F83B82E-D58F-4E6A-A828-DE1BED653B09}" type="slidenum">
              <a:rPr lang="en-GB" smtClean="0"/>
              <a:pPr>
                <a:defRPr/>
              </a:pPr>
              <a:t>105</a:t>
            </a:fld>
            <a:endParaRPr lang="en-GB" smtClean="0"/>
          </a:p>
        </p:txBody>
      </p:sp>
      <p:sp>
        <p:nvSpPr>
          <p:cNvPr id="3809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09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p:txBody>
          <a:bodyPr/>
          <a:lstStyle/>
          <a:p>
            <a:pPr>
              <a:defRPr/>
            </a:pPr>
            <a:fld id="{EAB4C0A3-46F0-457D-A9CC-CEB43A2D51D6}" type="datetime1">
              <a:rPr lang="en-GB" smtClean="0"/>
              <a:pPr>
                <a:defRPr/>
              </a:pPr>
              <a:t>07/05/2017</a:t>
            </a:fld>
            <a:endParaRPr lang="en-GB" smtClean="0"/>
          </a:p>
        </p:txBody>
      </p:sp>
      <p:sp>
        <p:nvSpPr>
          <p:cNvPr id="109571" name="Rectangle 7"/>
          <p:cNvSpPr>
            <a:spLocks noGrp="1" noChangeArrowheads="1"/>
          </p:cNvSpPr>
          <p:nvPr>
            <p:ph type="sldNum" sz="quarter" idx="5"/>
          </p:nvPr>
        </p:nvSpPr>
        <p:spPr/>
        <p:txBody>
          <a:bodyPr/>
          <a:lstStyle/>
          <a:p>
            <a:pPr>
              <a:defRPr/>
            </a:pPr>
            <a:fld id="{95E6D1ED-FB0B-444D-BF83-B0E4491C299F}" type="slidenum">
              <a:rPr lang="en-GB" smtClean="0"/>
              <a:pPr>
                <a:defRPr/>
              </a:pPr>
              <a:t>106</a:t>
            </a:fld>
            <a:endParaRPr lang="en-GB" smtClean="0"/>
          </a:p>
        </p:txBody>
      </p:sp>
      <p:sp>
        <p:nvSpPr>
          <p:cNvPr id="3819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195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p:txBody>
          <a:bodyPr/>
          <a:lstStyle/>
          <a:p>
            <a:pPr>
              <a:defRPr/>
            </a:pPr>
            <a:fld id="{0662A082-4F78-4D84-BC4F-7D07C680EB6E}" type="datetime1">
              <a:rPr lang="en-GB" smtClean="0"/>
              <a:pPr>
                <a:defRPr/>
              </a:pPr>
              <a:t>07/05/2017</a:t>
            </a:fld>
            <a:endParaRPr lang="en-GB" smtClean="0"/>
          </a:p>
        </p:txBody>
      </p:sp>
      <p:sp>
        <p:nvSpPr>
          <p:cNvPr id="110595" name="Rectangle 7"/>
          <p:cNvSpPr>
            <a:spLocks noGrp="1" noChangeArrowheads="1"/>
          </p:cNvSpPr>
          <p:nvPr>
            <p:ph type="sldNum" sz="quarter" idx="5"/>
          </p:nvPr>
        </p:nvSpPr>
        <p:spPr/>
        <p:txBody>
          <a:bodyPr/>
          <a:lstStyle/>
          <a:p>
            <a:pPr>
              <a:defRPr/>
            </a:pPr>
            <a:fld id="{9373FE82-1314-4CD8-B301-483C3CDA93B4}" type="slidenum">
              <a:rPr lang="en-GB" smtClean="0"/>
              <a:pPr>
                <a:defRPr/>
              </a:pPr>
              <a:t>108</a:t>
            </a:fld>
            <a:endParaRPr lang="en-GB" smtClean="0"/>
          </a:p>
        </p:txBody>
      </p:sp>
      <p:sp>
        <p:nvSpPr>
          <p:cNvPr id="38298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82981"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016A50-1637-4C8E-977B-12EF3370747C}" type="slidenum">
              <a:rPr lang="en-GB" smtClean="0"/>
              <a:pPr fontAlgn="base">
                <a:spcBef>
                  <a:spcPct val="0"/>
                </a:spcBef>
                <a:spcAft>
                  <a:spcPct val="0"/>
                </a:spcAft>
                <a:defRPr/>
              </a:pPr>
              <a:t>9</a:t>
            </a:fld>
            <a:endParaRPr lang="en-GB"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p:txBody>
          <a:bodyPr/>
          <a:lstStyle/>
          <a:p>
            <a:pPr>
              <a:defRPr/>
            </a:pPr>
            <a:fld id="{F62BB173-3DAF-47CC-90ED-14D2AF768A96}" type="datetime1">
              <a:rPr lang="en-GB" smtClean="0"/>
              <a:pPr>
                <a:defRPr/>
              </a:pPr>
              <a:t>07/05/2017</a:t>
            </a:fld>
            <a:endParaRPr lang="en-GB" smtClean="0"/>
          </a:p>
        </p:txBody>
      </p:sp>
      <p:sp>
        <p:nvSpPr>
          <p:cNvPr id="111619" name="Rectangle 7"/>
          <p:cNvSpPr>
            <a:spLocks noGrp="1" noChangeArrowheads="1"/>
          </p:cNvSpPr>
          <p:nvPr>
            <p:ph type="sldNum" sz="quarter" idx="5"/>
          </p:nvPr>
        </p:nvSpPr>
        <p:spPr/>
        <p:txBody>
          <a:bodyPr/>
          <a:lstStyle/>
          <a:p>
            <a:pPr>
              <a:defRPr/>
            </a:pPr>
            <a:fld id="{488BA026-98A1-4E20-B93A-D28A37CDBA7E}" type="slidenum">
              <a:rPr lang="en-GB" smtClean="0"/>
              <a:pPr>
                <a:defRPr/>
              </a:pPr>
              <a:t>109</a:t>
            </a:fld>
            <a:endParaRPr lang="en-GB" smtClean="0"/>
          </a:p>
        </p:txBody>
      </p:sp>
      <p:sp>
        <p:nvSpPr>
          <p:cNvPr id="3840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40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We all know the importance of reporting results to funders and to community stakeholders alike. Communication is a key component of a program’s success and sustainability. Frameworks and in particular Logic models can help strategic marketing efforts in three primary ways:</a:t>
            </a:r>
            <a:endParaRPr lang="en-GB"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p:txBody>
          <a:bodyPr/>
          <a:lstStyle/>
          <a:p>
            <a:pPr>
              <a:defRPr/>
            </a:pPr>
            <a:fld id="{36C352A5-AE76-49F9-8833-3B6C9107F797}" type="datetime1">
              <a:rPr lang="en-GB" smtClean="0"/>
              <a:pPr>
                <a:defRPr/>
              </a:pPr>
              <a:t>07/05/2017</a:t>
            </a:fld>
            <a:endParaRPr lang="en-GB" smtClean="0"/>
          </a:p>
        </p:txBody>
      </p:sp>
      <p:sp>
        <p:nvSpPr>
          <p:cNvPr id="112643" name="Rectangle 7"/>
          <p:cNvSpPr>
            <a:spLocks noGrp="1" noChangeArrowheads="1"/>
          </p:cNvSpPr>
          <p:nvPr>
            <p:ph type="sldNum" sz="quarter" idx="5"/>
          </p:nvPr>
        </p:nvSpPr>
        <p:spPr/>
        <p:txBody>
          <a:bodyPr/>
          <a:lstStyle/>
          <a:p>
            <a:pPr>
              <a:defRPr/>
            </a:pPr>
            <a:fld id="{65FF4366-4406-402D-A4CD-B0D89EF2951A}" type="slidenum">
              <a:rPr lang="en-GB" smtClean="0"/>
              <a:pPr>
                <a:defRPr/>
              </a:pPr>
              <a:t>111</a:t>
            </a:fld>
            <a:endParaRPr lang="en-GB" smtClean="0"/>
          </a:p>
        </p:txBody>
      </p:sp>
      <p:sp>
        <p:nvSpPr>
          <p:cNvPr id="38502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85029" name="Rectangle 3"/>
          <p:cNvSpPr>
            <a:spLocks noGrp="1" noChangeArrowheads="1"/>
          </p:cNvSpPr>
          <p:nvPr>
            <p:ph type="body" idx="1"/>
          </p:nvPr>
        </p:nvSpPr>
        <p:spPr bwMode="auto">
          <a:xfrm>
            <a:off x="914400" y="4346575"/>
            <a:ext cx="5029200" cy="4111625"/>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p:txBody>
          <a:bodyPr/>
          <a:lstStyle/>
          <a:p>
            <a:pPr>
              <a:defRPr/>
            </a:pPr>
            <a:fld id="{1EEBC6CD-C571-4D97-804B-F412C42966B6}" type="datetime1">
              <a:rPr lang="en-GB" smtClean="0"/>
              <a:pPr>
                <a:defRPr/>
              </a:pPr>
              <a:t>07/05/2017</a:t>
            </a:fld>
            <a:endParaRPr lang="en-GB" smtClean="0"/>
          </a:p>
        </p:txBody>
      </p:sp>
      <p:sp>
        <p:nvSpPr>
          <p:cNvPr id="113667" name="Rectangle 7"/>
          <p:cNvSpPr>
            <a:spLocks noGrp="1" noChangeArrowheads="1"/>
          </p:cNvSpPr>
          <p:nvPr>
            <p:ph type="sldNum" sz="quarter" idx="5"/>
          </p:nvPr>
        </p:nvSpPr>
        <p:spPr/>
        <p:txBody>
          <a:bodyPr/>
          <a:lstStyle/>
          <a:p>
            <a:pPr>
              <a:defRPr/>
            </a:pPr>
            <a:fld id="{9193A347-A2CE-4344-8F44-431D5E6B3877}" type="slidenum">
              <a:rPr lang="en-GB" smtClean="0"/>
              <a:pPr>
                <a:defRPr/>
              </a:pPr>
              <a:t>112</a:t>
            </a:fld>
            <a:endParaRPr lang="en-GB" smtClean="0"/>
          </a:p>
        </p:txBody>
      </p:sp>
      <p:sp>
        <p:nvSpPr>
          <p:cNvPr id="3860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60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p:txBody>
          <a:bodyPr/>
          <a:lstStyle/>
          <a:p>
            <a:pPr>
              <a:defRPr/>
            </a:pPr>
            <a:fld id="{8BF549CC-C317-4267-9268-238A228EEE30}" type="datetime1">
              <a:rPr lang="en-GB" smtClean="0"/>
              <a:pPr>
                <a:defRPr/>
              </a:pPr>
              <a:t>07/05/2017</a:t>
            </a:fld>
            <a:endParaRPr lang="en-GB" smtClean="0"/>
          </a:p>
        </p:txBody>
      </p:sp>
      <p:sp>
        <p:nvSpPr>
          <p:cNvPr id="114691" name="Rectangle 7"/>
          <p:cNvSpPr>
            <a:spLocks noGrp="1" noChangeArrowheads="1"/>
          </p:cNvSpPr>
          <p:nvPr>
            <p:ph type="sldNum" sz="quarter" idx="5"/>
          </p:nvPr>
        </p:nvSpPr>
        <p:spPr/>
        <p:txBody>
          <a:bodyPr/>
          <a:lstStyle/>
          <a:p>
            <a:pPr>
              <a:defRPr/>
            </a:pPr>
            <a:fld id="{E1C2DE56-4247-459E-B6D5-E8B928A671F7}" type="slidenum">
              <a:rPr lang="en-GB" smtClean="0"/>
              <a:pPr>
                <a:defRPr/>
              </a:pPr>
              <a:t>113</a:t>
            </a:fld>
            <a:endParaRPr lang="en-GB" smtClean="0"/>
          </a:p>
        </p:txBody>
      </p:sp>
      <p:sp>
        <p:nvSpPr>
          <p:cNvPr id="3870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707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p:txBody>
          <a:bodyPr/>
          <a:lstStyle/>
          <a:p>
            <a:pPr>
              <a:defRPr/>
            </a:pPr>
            <a:fld id="{39174FAF-611F-4415-86A1-D042B3516BB2}" type="datetime1">
              <a:rPr lang="en-GB" smtClean="0"/>
              <a:pPr>
                <a:defRPr/>
              </a:pPr>
              <a:t>07/05/2017</a:t>
            </a:fld>
            <a:endParaRPr lang="en-GB" smtClean="0"/>
          </a:p>
        </p:txBody>
      </p:sp>
      <p:sp>
        <p:nvSpPr>
          <p:cNvPr id="115715" name="Rectangle 7"/>
          <p:cNvSpPr>
            <a:spLocks noGrp="1" noChangeArrowheads="1"/>
          </p:cNvSpPr>
          <p:nvPr>
            <p:ph type="sldNum" sz="quarter" idx="5"/>
          </p:nvPr>
        </p:nvSpPr>
        <p:spPr/>
        <p:txBody>
          <a:bodyPr/>
          <a:lstStyle/>
          <a:p>
            <a:pPr>
              <a:defRPr/>
            </a:pPr>
            <a:fld id="{2A743203-CD10-4CF3-8BF2-0A9744574094}" type="slidenum">
              <a:rPr lang="en-GB" smtClean="0"/>
              <a:pPr>
                <a:defRPr/>
              </a:pPr>
              <a:t>114</a:t>
            </a:fld>
            <a:endParaRPr lang="en-GB" smtClean="0"/>
          </a:p>
        </p:txBody>
      </p:sp>
      <p:sp>
        <p:nvSpPr>
          <p:cNvPr id="38810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8810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p:txBody>
          <a:bodyPr/>
          <a:lstStyle/>
          <a:p>
            <a:pPr>
              <a:defRPr/>
            </a:pPr>
            <a:fld id="{156DD8EA-BED9-4030-86B2-9DF00F613553}" type="datetime1">
              <a:rPr lang="en-GB" smtClean="0"/>
              <a:pPr>
                <a:defRPr/>
              </a:pPr>
              <a:t>07/05/2017</a:t>
            </a:fld>
            <a:endParaRPr lang="en-GB" smtClean="0"/>
          </a:p>
        </p:txBody>
      </p:sp>
      <p:sp>
        <p:nvSpPr>
          <p:cNvPr id="116739" name="Rectangle 7"/>
          <p:cNvSpPr>
            <a:spLocks noGrp="1" noChangeArrowheads="1"/>
          </p:cNvSpPr>
          <p:nvPr>
            <p:ph type="sldNum" sz="quarter" idx="5"/>
          </p:nvPr>
        </p:nvSpPr>
        <p:spPr/>
        <p:txBody>
          <a:bodyPr/>
          <a:lstStyle/>
          <a:p>
            <a:pPr>
              <a:defRPr/>
            </a:pPr>
            <a:fld id="{E34DF568-0D11-4E90-8B38-CE9997E3F682}" type="slidenum">
              <a:rPr lang="en-GB" smtClean="0"/>
              <a:pPr>
                <a:defRPr/>
              </a:pPr>
              <a:t>115</a:t>
            </a:fld>
            <a:endParaRPr lang="en-GB" smtClean="0"/>
          </a:p>
        </p:txBody>
      </p:sp>
      <p:sp>
        <p:nvSpPr>
          <p:cNvPr id="3891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2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ln>
            <a:miter lim="800000"/>
            <a:headEnd/>
            <a:tailEnd/>
          </a:ln>
        </p:spPr>
        <p:txBody>
          <a:bodyPr/>
          <a:lstStyle/>
          <a:p>
            <a:pPr>
              <a:defRPr/>
            </a:pPr>
            <a:fld id="{3787F650-EB25-4F65-AD15-6D272F72FE03}" type="slidenum">
              <a:rPr lang="en-US" smtClean="0"/>
              <a:pPr>
                <a:defRPr/>
              </a:pPr>
              <a:t>122</a:t>
            </a:fld>
            <a:endParaRPr lang="en-US" smtClean="0"/>
          </a:p>
        </p:txBody>
      </p:sp>
      <p:sp>
        <p:nvSpPr>
          <p:cNvPr id="390147" name="Rectangle 2"/>
          <p:cNvSpPr>
            <a:spLocks noGrp="1" noRot="1" noChangeAspect="1" noChangeArrowheads="1" noTextEdit="1"/>
          </p:cNvSpPr>
          <p:nvPr>
            <p:ph type="sldImg"/>
          </p:nvPr>
        </p:nvSpPr>
        <p:spPr bwMode="auto">
          <a:xfrm>
            <a:off x="119063" y="301625"/>
            <a:ext cx="6656387" cy="4992688"/>
          </a:xfrm>
          <a:noFill/>
          <a:ln>
            <a:solidFill>
              <a:srgbClr val="000000"/>
            </a:solidFill>
            <a:miter lim="800000"/>
            <a:headEnd/>
            <a:tailEnd/>
          </a:ln>
        </p:spPr>
      </p:sp>
      <p:sp>
        <p:nvSpPr>
          <p:cNvPr id="390148" name="Rectangle 3"/>
          <p:cNvSpPr>
            <a:spLocks noGrp="1" noChangeArrowheads="1"/>
          </p:cNvSpPr>
          <p:nvPr>
            <p:ph type="body" idx="1"/>
          </p:nvPr>
        </p:nvSpPr>
        <p:spPr bwMode="auto">
          <a:xfrm>
            <a:off x="822325" y="5484813"/>
            <a:ext cx="5237163" cy="3081337"/>
          </a:xfrm>
          <a:noFill/>
        </p:spPr>
        <p:txBody>
          <a:bodyPr wrap="square" lIns="89788" tIns="44893" rIns="89788" bIns="44893"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ln>
            <a:miter lim="800000"/>
            <a:headEnd/>
            <a:tailEnd/>
          </a:ln>
        </p:spPr>
        <p:txBody>
          <a:bodyPr/>
          <a:lstStyle/>
          <a:p>
            <a:pPr>
              <a:defRPr/>
            </a:pPr>
            <a:fld id="{7E34E0B2-C3EE-462F-9E19-284E71AF5B97}" type="slidenum">
              <a:rPr lang="en-US" smtClean="0"/>
              <a:pPr>
                <a:defRPr/>
              </a:pPr>
              <a:t>123</a:t>
            </a:fld>
            <a:endParaRPr lang="en-US" smtClean="0"/>
          </a:p>
        </p:txBody>
      </p:sp>
      <p:sp>
        <p:nvSpPr>
          <p:cNvPr id="391171"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391172" name="Rectangle 3"/>
          <p:cNvSpPr>
            <a:spLocks noGrp="1" noChangeArrowheads="1"/>
          </p:cNvSpPr>
          <p:nvPr>
            <p:ph type="body" idx="1"/>
          </p:nvPr>
        </p:nvSpPr>
        <p:spPr bwMode="auto">
          <a:noFill/>
        </p:spPr>
        <p:txBody>
          <a:bodyPr wrap="square" lIns="90493" tIns="45247" rIns="90493" bIns="45247"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ln>
            <a:miter lim="800000"/>
            <a:headEnd/>
            <a:tailEnd/>
          </a:ln>
        </p:spPr>
        <p:txBody>
          <a:bodyPr/>
          <a:lstStyle/>
          <a:p>
            <a:pPr>
              <a:defRPr/>
            </a:pPr>
            <a:fld id="{3EDF9257-530D-4B7B-9BD8-D16D959951BE}" type="slidenum">
              <a:rPr lang="en-US" smtClean="0"/>
              <a:pPr>
                <a:defRPr/>
              </a:pPr>
              <a:t>124</a:t>
            </a:fld>
            <a:endParaRPr lang="en-US" smtClean="0"/>
          </a:p>
        </p:txBody>
      </p:sp>
      <p:sp>
        <p:nvSpPr>
          <p:cNvPr id="392195"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392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Accountability: allowing us to hold ourselves up to beneficiaries the government and taxpayers and be openly scrutinized as individuals, teams and organizations</a:t>
            </a:r>
          </a:p>
          <a:p>
            <a:pPr eaLnBrk="1" hangingPunct="1"/>
            <a:r>
              <a:rPr lang="en-US" smtClean="0"/>
              <a:t>(accountability/democratic role).</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ln>
            <a:miter lim="800000"/>
            <a:headEnd/>
            <a:tailEnd/>
          </a:ln>
        </p:spPr>
        <p:txBody>
          <a:bodyPr/>
          <a:lstStyle/>
          <a:p>
            <a:pPr>
              <a:defRPr/>
            </a:pPr>
            <a:fld id="{0EF5A4B3-0890-4D7E-B1C6-C43D40A3572E}" type="slidenum">
              <a:rPr lang="en-US" smtClean="0"/>
              <a:pPr>
                <a:defRPr/>
              </a:pPr>
              <a:t>127</a:t>
            </a:fld>
            <a:endParaRPr lang="en-US" smtClean="0"/>
          </a:p>
        </p:txBody>
      </p:sp>
      <p:sp>
        <p:nvSpPr>
          <p:cNvPr id="393219"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393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596A54-3193-4760-983D-78CB717F0F3A}" type="slidenum">
              <a:rPr lang="en-GB" smtClean="0"/>
              <a:pPr fontAlgn="base">
                <a:spcBef>
                  <a:spcPct val="0"/>
                </a:spcBef>
                <a:spcAft>
                  <a:spcPct val="0"/>
                </a:spcAft>
                <a:defRPr/>
              </a:pPr>
              <a:t>10</a:t>
            </a:fld>
            <a:endParaRPr lang="en-GB"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ln>
            <a:miter lim="800000"/>
            <a:headEnd/>
            <a:tailEnd/>
          </a:ln>
        </p:spPr>
        <p:txBody>
          <a:bodyPr/>
          <a:lstStyle/>
          <a:p>
            <a:pPr>
              <a:defRPr/>
            </a:pPr>
            <a:fld id="{61E8DAB0-A976-445B-B153-A88BE16A4BCC}" type="slidenum">
              <a:rPr lang="en-US" smtClean="0"/>
              <a:pPr>
                <a:defRPr/>
              </a:pPr>
              <a:t>129</a:t>
            </a:fld>
            <a:endParaRPr lang="en-US" smtClean="0"/>
          </a:p>
        </p:txBody>
      </p:sp>
      <p:sp>
        <p:nvSpPr>
          <p:cNvPr id="39424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5" tIns="45718" rIns="91435" bIns="45718" anchor="ctr"/>
          <a:lstStyle/>
          <a:p>
            <a:endParaRPr lang="en-GB"/>
          </a:p>
        </p:txBody>
      </p:sp>
      <p:sp>
        <p:nvSpPr>
          <p:cNvPr id="39424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69" tIns="44440" rIns="90469" bIns="44440" anchor="b"/>
          <a:lstStyle/>
          <a:p>
            <a:pPr algn="r" defTabSz="911225"/>
            <a:r>
              <a:rPr lang="en-US" sz="1200">
                <a:latin typeface="Times New Roman" pitchFamily="18" charset="0"/>
                <a:cs typeface="Times New Roman" pitchFamily="18" charset="0"/>
              </a:rPr>
              <a:t>5</a:t>
            </a:r>
          </a:p>
        </p:txBody>
      </p:sp>
      <p:sp>
        <p:nvSpPr>
          <p:cNvPr id="39424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5" tIns="45718" rIns="91435" bIns="45718" anchor="ctr"/>
          <a:lstStyle/>
          <a:p>
            <a:endParaRPr lang="en-GB"/>
          </a:p>
        </p:txBody>
      </p:sp>
      <p:sp>
        <p:nvSpPr>
          <p:cNvPr id="394246"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5" tIns="45718" rIns="91435" bIns="45718" anchor="ctr"/>
          <a:lstStyle/>
          <a:p>
            <a:endParaRPr lang="en-GB"/>
          </a:p>
        </p:txBody>
      </p:sp>
      <p:sp>
        <p:nvSpPr>
          <p:cNvPr id="394247" name="Rectangle 6"/>
          <p:cNvSpPr>
            <a:spLocks noGrp="1" noRot="1" noChangeAspect="1" noChangeArrowheads="1" noTextEdit="1"/>
          </p:cNvSpPr>
          <p:nvPr>
            <p:ph type="sldImg"/>
          </p:nvPr>
        </p:nvSpPr>
        <p:spPr bwMode="auto">
          <a:xfrm>
            <a:off x="1152525" y="692150"/>
            <a:ext cx="4554538" cy="3416300"/>
          </a:xfrm>
          <a:noFill/>
          <a:ln cap="flat">
            <a:solidFill>
              <a:srgbClr val="000000"/>
            </a:solidFill>
            <a:miter lim="800000"/>
            <a:headEnd/>
            <a:tailEnd/>
          </a:ln>
        </p:spPr>
      </p:sp>
      <p:sp>
        <p:nvSpPr>
          <p:cNvPr id="394248" name="Rectangle 7"/>
          <p:cNvSpPr>
            <a:spLocks noGrp="1" noChangeArrowheads="1"/>
          </p:cNvSpPr>
          <p:nvPr>
            <p:ph type="body" idx="1"/>
          </p:nvPr>
        </p:nvSpPr>
        <p:spPr bwMode="auto">
          <a:xfrm>
            <a:off x="838200" y="3125788"/>
            <a:ext cx="5105400" cy="5357812"/>
          </a:xfrm>
          <a:noFill/>
        </p:spPr>
        <p:txBody>
          <a:bodyPr wrap="square" lIns="90469" tIns="44440" rIns="90469" bIns="44440" numCol="1" anchor="t" anchorCtr="0" compatLnSpc="1">
            <a:prstTxWarp prst="textNoShape">
              <a:avLst/>
            </a:prstTxWarp>
          </a:bodyPr>
          <a:lstStyle/>
          <a:p>
            <a:pPr eaLnBrk="1" hangingPunct="1">
              <a:spcBef>
                <a:spcPct val="0"/>
              </a:spcBef>
            </a:pPr>
            <a:endParaRPr lang="en-US" sz="1000" i="1" smtClean="0"/>
          </a:p>
          <a:p>
            <a:pPr eaLnBrk="1" hangingPunct="1">
              <a:spcBef>
                <a:spcPct val="0"/>
              </a:spcBef>
            </a:pPr>
            <a:endParaRPr lang="en-US" sz="1000" i="1"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ln>
            <a:miter lim="800000"/>
            <a:headEnd/>
            <a:tailEnd/>
          </a:ln>
        </p:spPr>
        <p:txBody>
          <a:bodyPr/>
          <a:lstStyle/>
          <a:p>
            <a:pPr>
              <a:defRPr/>
            </a:pPr>
            <a:fld id="{53175BFD-1F9F-44D8-B377-03C668368904}" type="slidenum">
              <a:rPr lang="en-US" smtClean="0"/>
              <a:pPr>
                <a:defRPr/>
              </a:pPr>
              <a:t>132</a:t>
            </a:fld>
            <a:endParaRPr lang="en-US" smtClean="0"/>
          </a:p>
        </p:txBody>
      </p:sp>
      <p:sp>
        <p:nvSpPr>
          <p:cNvPr id="39526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5" tIns="45718" rIns="91435" bIns="45718" anchor="ctr"/>
          <a:lstStyle/>
          <a:p>
            <a:endParaRPr lang="en-GB"/>
          </a:p>
        </p:txBody>
      </p:sp>
      <p:sp>
        <p:nvSpPr>
          <p:cNvPr id="39526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69" tIns="44440" rIns="90469" bIns="44440" anchor="b"/>
          <a:lstStyle/>
          <a:p>
            <a:pPr algn="r" defTabSz="911225"/>
            <a:r>
              <a:rPr lang="en-US" sz="1200">
                <a:latin typeface="Times New Roman" pitchFamily="18" charset="0"/>
                <a:cs typeface="Times New Roman" pitchFamily="18" charset="0"/>
              </a:rPr>
              <a:t>6</a:t>
            </a:r>
          </a:p>
        </p:txBody>
      </p:sp>
      <p:sp>
        <p:nvSpPr>
          <p:cNvPr id="39526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5" tIns="45718" rIns="91435" bIns="45718" anchor="ctr"/>
          <a:lstStyle/>
          <a:p>
            <a:endParaRPr lang="en-GB"/>
          </a:p>
        </p:txBody>
      </p:sp>
      <p:sp>
        <p:nvSpPr>
          <p:cNvPr id="395270"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5" tIns="45718" rIns="91435" bIns="45718" anchor="ctr"/>
          <a:lstStyle/>
          <a:p>
            <a:endParaRPr lang="en-GB"/>
          </a:p>
        </p:txBody>
      </p:sp>
      <p:sp>
        <p:nvSpPr>
          <p:cNvPr id="395271" name="Rectangle 6"/>
          <p:cNvSpPr>
            <a:spLocks noGrp="1" noRot="1" noChangeAspect="1" noChangeArrowheads="1" noTextEdit="1"/>
          </p:cNvSpPr>
          <p:nvPr>
            <p:ph type="sldImg"/>
          </p:nvPr>
        </p:nvSpPr>
        <p:spPr bwMode="auto">
          <a:xfrm>
            <a:off x="1152525" y="692150"/>
            <a:ext cx="4554538" cy="3416300"/>
          </a:xfrm>
          <a:noFill/>
          <a:ln cap="flat">
            <a:solidFill>
              <a:srgbClr val="000000"/>
            </a:solidFill>
            <a:miter lim="800000"/>
            <a:headEnd/>
            <a:tailEnd/>
          </a:ln>
        </p:spPr>
      </p:sp>
      <p:sp>
        <p:nvSpPr>
          <p:cNvPr id="395272" name="Rectangle 7"/>
          <p:cNvSpPr>
            <a:spLocks noGrp="1" noChangeArrowheads="1"/>
          </p:cNvSpPr>
          <p:nvPr>
            <p:ph type="body" idx="1"/>
          </p:nvPr>
        </p:nvSpPr>
        <p:spPr bwMode="auto">
          <a:xfrm>
            <a:off x="914400" y="4343400"/>
            <a:ext cx="5029200" cy="4114800"/>
          </a:xfrm>
          <a:noFill/>
        </p:spPr>
        <p:txBody>
          <a:bodyPr wrap="square" lIns="90469" tIns="44440" rIns="90469" bIns="44440" numCol="1" anchor="t" anchorCtr="0" compatLnSpc="1">
            <a:prstTxWarp prst="textNoShape">
              <a:avLst/>
            </a:prstTxWarp>
          </a:bodyPr>
          <a:lstStyle/>
          <a:p>
            <a:pPr lvl="1" eaLnBrk="1" hangingPunct="1">
              <a:lnSpc>
                <a:spcPct val="90000"/>
              </a:lnSpc>
            </a:pPr>
            <a:endParaRPr lang="en-GB" sz="1800" smtClean="0">
              <a:latin typeface="Tahoma"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ln>
            <a:miter lim="800000"/>
            <a:headEnd/>
            <a:tailEnd/>
          </a:ln>
        </p:spPr>
        <p:txBody>
          <a:bodyPr/>
          <a:lstStyle/>
          <a:p>
            <a:pPr>
              <a:defRPr/>
            </a:pPr>
            <a:fld id="{85FF19CF-9C6F-410E-8085-74EBC40100AF}" type="slidenum">
              <a:rPr lang="en-US" smtClean="0"/>
              <a:pPr>
                <a:defRPr/>
              </a:pPr>
              <a:t>133</a:t>
            </a:fld>
            <a:endParaRPr lang="en-US" smtClean="0"/>
          </a:p>
        </p:txBody>
      </p:sp>
      <p:sp>
        <p:nvSpPr>
          <p:cNvPr id="396291"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396292" name="Rectangle 3"/>
          <p:cNvSpPr>
            <a:spLocks noGrp="1" noChangeArrowheads="1"/>
          </p:cNvSpPr>
          <p:nvPr>
            <p:ph type="body" idx="1"/>
          </p:nvPr>
        </p:nvSpPr>
        <p:spPr bwMode="auto">
          <a:noFill/>
        </p:spPr>
        <p:txBody>
          <a:bodyPr wrap="square" lIns="90493" tIns="45247" rIns="90493" bIns="45247"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514C6F61-8ACF-448F-A442-A4093AC9FAA5}" type="slidenum">
              <a:rPr lang="en-US" smtClean="0"/>
              <a:pPr>
                <a:defRPr/>
              </a:pPr>
              <a:t>134</a:t>
            </a:fld>
            <a:endParaRPr lang="en-US" smtClean="0"/>
          </a:p>
        </p:txBody>
      </p:sp>
      <p:sp>
        <p:nvSpPr>
          <p:cNvPr id="397315"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397316" name="Rectangle 3"/>
          <p:cNvSpPr>
            <a:spLocks noGrp="1" noChangeArrowheads="1"/>
          </p:cNvSpPr>
          <p:nvPr>
            <p:ph type="body" idx="1"/>
          </p:nvPr>
        </p:nvSpPr>
        <p:spPr bwMode="auto">
          <a:noFill/>
        </p:spPr>
        <p:txBody>
          <a:bodyPr wrap="square" lIns="90493" tIns="45247" rIns="90493" bIns="45247"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ln>
            <a:miter lim="800000"/>
            <a:headEnd/>
            <a:tailEnd/>
          </a:ln>
        </p:spPr>
        <p:txBody>
          <a:bodyPr/>
          <a:lstStyle/>
          <a:p>
            <a:pPr>
              <a:defRPr/>
            </a:pPr>
            <a:fld id="{6F18B05C-FCCD-403B-AE2D-AA5242B672AF}" type="slidenum">
              <a:rPr lang="en-US" smtClean="0"/>
              <a:pPr>
                <a:defRPr/>
              </a:pPr>
              <a:t>135</a:t>
            </a:fld>
            <a:endParaRPr lang="en-US" smtClean="0"/>
          </a:p>
        </p:txBody>
      </p:sp>
      <p:sp>
        <p:nvSpPr>
          <p:cNvPr id="398339"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398340" name="Rectangle 3"/>
          <p:cNvSpPr>
            <a:spLocks noGrp="1" noChangeArrowheads="1"/>
          </p:cNvSpPr>
          <p:nvPr>
            <p:ph type="body" idx="1"/>
          </p:nvPr>
        </p:nvSpPr>
        <p:spPr bwMode="auto">
          <a:noFill/>
        </p:spPr>
        <p:txBody>
          <a:bodyPr wrap="square" lIns="90493" tIns="45247" rIns="90493" bIns="45247"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ln>
            <a:miter lim="800000"/>
            <a:headEnd/>
            <a:tailEnd/>
          </a:ln>
        </p:spPr>
        <p:txBody>
          <a:bodyPr/>
          <a:lstStyle/>
          <a:p>
            <a:pPr>
              <a:defRPr/>
            </a:pPr>
            <a:fld id="{898C2D29-237B-4676-A990-9E9712A4A2FA}" type="slidenum">
              <a:rPr lang="en-US" smtClean="0"/>
              <a:pPr>
                <a:defRPr/>
              </a:pPr>
              <a:t>136</a:t>
            </a:fld>
            <a:endParaRPr lang="en-US" smtClean="0"/>
          </a:p>
        </p:txBody>
      </p:sp>
      <p:sp>
        <p:nvSpPr>
          <p:cNvPr id="399363"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399364" name="Rectangle 3"/>
          <p:cNvSpPr>
            <a:spLocks noGrp="1" noChangeArrowheads="1"/>
          </p:cNvSpPr>
          <p:nvPr>
            <p:ph type="body" idx="1"/>
          </p:nvPr>
        </p:nvSpPr>
        <p:spPr bwMode="auto">
          <a:noFill/>
        </p:spPr>
        <p:txBody>
          <a:bodyPr wrap="square" lIns="90493" tIns="45247" rIns="90493" bIns="45247"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ln>
            <a:miter lim="800000"/>
            <a:headEnd/>
            <a:tailEnd/>
          </a:ln>
        </p:spPr>
        <p:txBody>
          <a:bodyPr/>
          <a:lstStyle/>
          <a:p>
            <a:pPr>
              <a:defRPr/>
            </a:pPr>
            <a:fld id="{04A70521-B7B3-4678-95C7-8E963F9FEBD2}" type="slidenum">
              <a:rPr lang="en-US" smtClean="0"/>
              <a:pPr>
                <a:defRPr/>
              </a:pPr>
              <a:t>137</a:t>
            </a:fld>
            <a:endParaRPr lang="en-US" smtClean="0"/>
          </a:p>
        </p:txBody>
      </p:sp>
      <p:sp>
        <p:nvSpPr>
          <p:cNvPr id="400387"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400388" name="Rectangle 3"/>
          <p:cNvSpPr>
            <a:spLocks noGrp="1" noChangeArrowheads="1"/>
          </p:cNvSpPr>
          <p:nvPr>
            <p:ph type="body" idx="1"/>
          </p:nvPr>
        </p:nvSpPr>
        <p:spPr bwMode="auto">
          <a:noFill/>
        </p:spPr>
        <p:txBody>
          <a:bodyPr wrap="square" lIns="90493" tIns="45247" rIns="90493" bIns="45247"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ln>
            <a:miter lim="800000"/>
            <a:headEnd/>
            <a:tailEnd/>
          </a:ln>
        </p:spPr>
        <p:txBody>
          <a:bodyPr/>
          <a:lstStyle/>
          <a:p>
            <a:pPr>
              <a:defRPr/>
            </a:pPr>
            <a:fld id="{547DB0C3-EF0B-4B74-BE3A-DADDB23B441C}" type="slidenum">
              <a:rPr lang="en-US" smtClean="0"/>
              <a:pPr>
                <a:defRPr/>
              </a:pPr>
              <a:t>138</a:t>
            </a:fld>
            <a:endParaRPr lang="en-US" smtClean="0"/>
          </a:p>
        </p:txBody>
      </p:sp>
      <p:sp>
        <p:nvSpPr>
          <p:cNvPr id="401411"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401412" name="Rectangle 3"/>
          <p:cNvSpPr>
            <a:spLocks noGrp="1" noChangeArrowheads="1"/>
          </p:cNvSpPr>
          <p:nvPr>
            <p:ph type="body" idx="1"/>
          </p:nvPr>
        </p:nvSpPr>
        <p:spPr bwMode="auto">
          <a:noFill/>
        </p:spPr>
        <p:txBody>
          <a:bodyPr wrap="square" lIns="90493" tIns="45247" rIns="90493" bIns="45247"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ln>
            <a:miter lim="800000"/>
            <a:headEnd/>
            <a:tailEnd/>
          </a:ln>
        </p:spPr>
        <p:txBody>
          <a:bodyPr/>
          <a:lstStyle/>
          <a:p>
            <a:pPr>
              <a:defRPr/>
            </a:pPr>
            <a:fld id="{4051F7AD-378F-438E-BD3D-A976EE16E323}" type="slidenum">
              <a:rPr lang="en-US" smtClean="0"/>
              <a:pPr>
                <a:defRPr/>
              </a:pPr>
              <a:t>140</a:t>
            </a:fld>
            <a:endParaRPr lang="en-US" smtClean="0"/>
          </a:p>
        </p:txBody>
      </p:sp>
      <p:sp>
        <p:nvSpPr>
          <p:cNvPr id="402435" name="Rectangle 2"/>
          <p:cNvSpPr>
            <a:spLocks noGrp="1" noRot="1" noChangeAspect="1" noChangeArrowheads="1" noTextEdit="1"/>
          </p:cNvSpPr>
          <p:nvPr>
            <p:ph type="sldImg"/>
          </p:nvPr>
        </p:nvSpPr>
        <p:spPr bwMode="auto">
          <a:xfrm>
            <a:off x="1028700" y="685800"/>
            <a:ext cx="4570413" cy="3429000"/>
          </a:xfrm>
          <a:noFill/>
          <a:ln>
            <a:solidFill>
              <a:srgbClr val="000000"/>
            </a:solidFill>
            <a:miter lim="800000"/>
            <a:headEnd/>
            <a:tailEnd/>
          </a:ln>
        </p:spPr>
      </p:sp>
      <p:sp>
        <p:nvSpPr>
          <p:cNvPr id="402436" name="Rectangle 3"/>
          <p:cNvSpPr>
            <a:spLocks noGrp="1" noChangeArrowheads="1"/>
          </p:cNvSpPr>
          <p:nvPr>
            <p:ph type="body" idx="1"/>
          </p:nvPr>
        </p:nvSpPr>
        <p:spPr bwMode="auto">
          <a:noFill/>
        </p:spPr>
        <p:txBody>
          <a:bodyPr wrap="square" lIns="90493" tIns="45247" rIns="90493" bIns="45247"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6F3CDDA8-8FBF-4174-9A85-630D290C8BFF}" type="slidenum">
              <a:rPr lang="en-US" smtClean="0"/>
              <a:pPr>
                <a:defRPr/>
              </a:pPr>
              <a:t>142</a:t>
            </a:fld>
            <a:endParaRPr lang="en-US" smtClean="0"/>
          </a:p>
        </p:txBody>
      </p:sp>
      <p:sp>
        <p:nvSpPr>
          <p:cNvPr id="403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3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49588B3E-AF64-49BD-B59B-0D73C305907A}" type="slidenum">
              <a:rPr lang="en-GB" smtClean="0"/>
              <a:pPr>
                <a:defRPr/>
              </a:pPr>
              <a:t>30</a:t>
            </a:fld>
            <a:endParaRPr lang="en-GB" smtClean="0"/>
          </a:p>
        </p:txBody>
      </p:sp>
      <p:sp>
        <p:nvSpPr>
          <p:cNvPr id="321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1540"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r>
              <a:rPr lang="en-US" sz="800" smtClean="0"/>
              <a:t>Though “first drafts” of goals and objectives may occur before program logic models are created, completed logic models help provide more precise information that may be written into goals and objectives</a:t>
            </a:r>
          </a:p>
          <a:p>
            <a:pPr eaLnBrk="1" hangingPunct="1"/>
            <a:endParaRPr lang="en-US" sz="800" smtClean="0"/>
          </a:p>
          <a:p>
            <a:pPr eaLnBrk="1" hangingPunct="1"/>
            <a:r>
              <a:rPr lang="en-US" sz="800" smtClean="0"/>
              <a:t>Writing SMART objectives at the program planning stage is essential for articulating the accomplishments that may be reasonably expected in several months, a year, and beyond</a:t>
            </a:r>
          </a:p>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2EF65B01-E233-459A-AC82-FDFCEF96C318}" type="slidenum">
              <a:rPr lang="en-US" smtClean="0"/>
              <a:pPr>
                <a:defRPr/>
              </a:pPr>
              <a:t>143</a:t>
            </a:fld>
            <a:endParaRPr lang="en-US" smtClean="0"/>
          </a:p>
        </p:txBody>
      </p:sp>
      <p:sp>
        <p:nvSpPr>
          <p:cNvPr id="404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4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48B351DC-E47D-4831-A585-7AF518BD20C0}" type="slidenum">
              <a:rPr lang="en-US" smtClean="0"/>
              <a:pPr>
                <a:defRPr/>
              </a:pPr>
              <a:t>144</a:t>
            </a:fld>
            <a:endParaRPr lang="en-US" smtClean="0"/>
          </a:p>
        </p:txBody>
      </p:sp>
      <p:sp>
        <p:nvSpPr>
          <p:cNvPr id="405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5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59994197-C5FA-4E10-9085-99160E3C508C}" type="slidenum">
              <a:rPr lang="en-US" smtClean="0"/>
              <a:pPr>
                <a:defRPr/>
              </a:pPr>
              <a:t>145</a:t>
            </a:fld>
            <a:endParaRPr lang="en-US" smtClean="0"/>
          </a:p>
        </p:txBody>
      </p:sp>
      <p:sp>
        <p:nvSpPr>
          <p:cNvPr id="406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6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1" smtClean="0">
              <a:solidFill>
                <a:srgbClr val="FF0066"/>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E902A619-33AA-490B-B8E5-C4F86EAF898C}" type="slidenum">
              <a:rPr lang="en-US" smtClean="0"/>
              <a:pPr>
                <a:defRPr/>
              </a:pPr>
              <a:t>146</a:t>
            </a:fld>
            <a:endParaRPr lang="en-US" smtClean="0"/>
          </a:p>
        </p:txBody>
      </p:sp>
      <p:sp>
        <p:nvSpPr>
          <p:cNvPr id="407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755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solidFill>
                <a:srgbClr val="FF0066"/>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FAF7CE4C-EBB1-4FBC-918B-1E8EF0DCD562}" type="slidenum">
              <a:rPr lang="en-US" smtClean="0"/>
              <a:pPr>
                <a:defRPr/>
              </a:pPr>
              <a:t>147</a:t>
            </a:fld>
            <a:endParaRPr lang="en-US" smtClean="0"/>
          </a:p>
        </p:txBody>
      </p:sp>
      <p:sp>
        <p:nvSpPr>
          <p:cNvPr id="408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8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B4683AB-EF73-4FD0-84AF-6B2555464D7A}" type="slidenum">
              <a:rPr lang="en-US" smtClean="0"/>
              <a:pPr>
                <a:defRPr/>
              </a:pPr>
              <a:t>148</a:t>
            </a:fld>
            <a:endParaRPr lang="en-US" smtClean="0"/>
          </a:p>
        </p:txBody>
      </p:sp>
      <p:sp>
        <p:nvSpPr>
          <p:cNvPr id="409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0B41D58-1651-404F-ABDC-561338636D98}" type="slidenum">
              <a:rPr lang="en-US" smtClean="0"/>
              <a:pPr>
                <a:defRPr/>
              </a:pPr>
              <a:t>149</a:t>
            </a:fld>
            <a:endParaRPr lang="en-US" smtClean="0"/>
          </a:p>
        </p:txBody>
      </p:sp>
      <p:sp>
        <p:nvSpPr>
          <p:cNvPr id="410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B7C35C00-6AEA-4253-A4A5-E45992A88BC0}" type="slidenum">
              <a:rPr lang="en-US" smtClean="0"/>
              <a:pPr>
                <a:defRPr/>
              </a:pPr>
              <a:t>150</a:t>
            </a:fld>
            <a:endParaRPr lang="en-US" smtClean="0"/>
          </a:p>
        </p:txBody>
      </p:sp>
      <p:sp>
        <p:nvSpPr>
          <p:cNvPr id="411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1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8136C8C2-7570-4C01-A7C0-E28AA6237D13}" type="slidenum">
              <a:rPr lang="en-US" smtClean="0"/>
              <a:pPr>
                <a:defRPr/>
              </a:pPr>
              <a:t>151</a:t>
            </a:fld>
            <a:endParaRPr lang="en-US" smtClean="0"/>
          </a:p>
        </p:txBody>
      </p:sp>
      <p:sp>
        <p:nvSpPr>
          <p:cNvPr id="412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2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ADDB8F22-7D7B-4F55-AEA6-0410A248DB39}" type="slidenum">
              <a:rPr lang="en-US" smtClean="0"/>
              <a:pPr>
                <a:defRPr/>
              </a:pPr>
              <a:t>152</a:t>
            </a:fld>
            <a:endParaRPr lang="en-US" smtClean="0"/>
          </a:p>
        </p:txBody>
      </p:sp>
      <p:sp>
        <p:nvSpPr>
          <p:cNvPr id="413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3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B3E74F5-E560-49C8-96D5-B5AB9F2DDF45}" type="datetimeFigureOut">
              <a:rPr lang="en-GB"/>
              <a:pPr>
                <a:defRPr/>
              </a:pPr>
              <a:t>07/05/2017</a:t>
            </a:fld>
            <a:endParaRPr lang="en-GB"/>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GB"/>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BFB541B-0F5E-41EB-9AFF-F941847E136D}"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36A6047-3E12-47D4-B245-81ACDCFB46B9}" type="datetimeFigureOut">
              <a:rPr lang="en-GB"/>
              <a:pPr>
                <a:defRPr/>
              </a:pPr>
              <a:t>07/05/2017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5A4A51ED-53A3-4010-A591-797B3B81C83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22BDAC69-6A3F-4F2E-B0BC-78E229F8D85E}" type="datetimeFigureOut">
              <a:rPr lang="en-GB"/>
              <a:pPr>
                <a:defRPr/>
              </a:pPr>
              <a:t>07/05/2017</a:t>
            </a:fld>
            <a:endParaRPr lang="en-GB"/>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GB"/>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96E875F-0EF7-4857-9528-ED5E431EE1F6}"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17500" y="419100"/>
            <a:ext cx="8578850" cy="267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p:txBody>
          <a:bodyPr/>
          <a:lstStyle>
            <a:lvl1pPr>
              <a:defRPr/>
            </a:lvl1pPr>
          </a:lstStyle>
          <a:p>
            <a:pPr>
              <a:defRPr/>
            </a:pPr>
            <a:fld id="{95605D76-AE13-415B-A684-4930B5376F96}" type="slidenum">
              <a:rPr lang="en-US"/>
              <a:pPr>
                <a:defRPr/>
              </a:pPr>
              <a:t>‹#›</a:t>
            </a:fld>
            <a:endParaRPr lang="en-US"/>
          </a:p>
        </p:txBody>
      </p:sp>
    </p:spTree>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419100"/>
            <a:ext cx="8578850"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8325" y="1296988"/>
            <a:ext cx="8110538" cy="1798637"/>
          </a:xfrm>
        </p:spPr>
        <p:txBody>
          <a:bodyPr/>
          <a:lstStyle/>
          <a:p>
            <a:pPr lvl="0"/>
            <a:endParaRPr lang="en-US" noProof="0" smtClean="0"/>
          </a:p>
        </p:txBody>
      </p:sp>
    </p:spTree>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933" y="137706"/>
            <a:ext cx="7344946" cy="8463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7331" y="1652461"/>
            <a:ext cx="4324594" cy="4406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214" y="1652461"/>
            <a:ext cx="4324594" cy="4406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lIns="82479" tIns="41239" rIns="82479" bIns="41239"/>
          <a:lstStyle>
            <a:lvl1pPr>
              <a:defRPr/>
            </a:lvl1pPr>
          </a:lstStyle>
          <a:p>
            <a:pPr>
              <a:defRPr/>
            </a:pPr>
            <a:endParaRPr lang="en-US"/>
          </a:p>
        </p:txBody>
      </p:sp>
      <p:sp>
        <p:nvSpPr>
          <p:cNvPr id="6" name="Rectangle 5"/>
          <p:cNvSpPr>
            <a:spLocks noGrp="1" noChangeArrowheads="1"/>
          </p:cNvSpPr>
          <p:nvPr>
            <p:ph type="ftr" sz="quarter" idx="11"/>
          </p:nvPr>
        </p:nvSpPr>
        <p:spPr/>
        <p:txBody>
          <a:bodyPr lIns="82479" tIns="41239" rIns="82479" bIns="41239"/>
          <a:lstStyle>
            <a:lvl1pPr>
              <a:defRPr/>
            </a:lvl1pPr>
          </a:lstStyle>
          <a:p>
            <a:pPr>
              <a:defRPr/>
            </a:pPr>
            <a:endParaRPr lang="en-US"/>
          </a:p>
        </p:txBody>
      </p:sp>
      <p:sp>
        <p:nvSpPr>
          <p:cNvPr id="7" name="Rectangle 6"/>
          <p:cNvSpPr>
            <a:spLocks noGrp="1" noChangeArrowheads="1"/>
          </p:cNvSpPr>
          <p:nvPr>
            <p:ph type="sldNum" sz="quarter" idx="12"/>
          </p:nvPr>
        </p:nvSpPr>
        <p:spPr/>
        <p:txBody>
          <a:bodyPr lIns="82479" tIns="41239" rIns="82479" bIns="41239"/>
          <a:lstStyle>
            <a:lvl1pPr>
              <a:defRPr/>
            </a:lvl1pPr>
          </a:lstStyle>
          <a:p>
            <a:pPr>
              <a:defRPr/>
            </a:pPr>
            <a:fld id="{FE6FE56D-AC29-4B8C-93F2-A0AD99EC68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0049999-D5D8-4ED8-A387-62AC80A51262}" type="datetimeFigureOut">
              <a:rPr lang="en-GB"/>
              <a:pPr>
                <a:defRPr/>
              </a:pPr>
              <a:t>07/05/2017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F8A51CB4-73E5-4705-A5C3-D2122947BF7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803FE21B-EEE1-45D6-BDDC-BF50A11EE0F6}" type="datetimeFigureOut">
              <a:rPr lang="en-GB"/>
              <a:pPr>
                <a:defRPr/>
              </a:pPr>
              <a:t>07/05/2017</a:t>
            </a:fld>
            <a:endParaRPr lang="en-GB"/>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A728927-A3A5-4545-9D2A-10A8A2A84B9B}" type="slidenum">
              <a:rPr lang="en-GB"/>
              <a:pPr>
                <a:defRPr/>
              </a:pPr>
              <a:t>‹#›</a:t>
            </a:fld>
            <a:endParaRPr lang="en-GB"/>
          </a:p>
        </p:txBody>
      </p:sp>
      <p:sp>
        <p:nvSpPr>
          <p:cNvPr id="9" name="Footer Placeholder 13"/>
          <p:cNvSpPr>
            <a:spLocks noGrp="1"/>
          </p:cNvSpPr>
          <p:nvPr>
            <p:ph type="ftr" sz="quarter" idx="12"/>
          </p:nvPr>
        </p:nvSpPr>
        <p:spPr/>
        <p:txBody>
          <a:bodyPr/>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5DD95A2A-3207-45D1-9DC8-D2F37F38D56E}" type="datetimeFigureOut">
              <a:rPr lang="en-GB"/>
              <a:pPr>
                <a:defRPr/>
              </a:pPr>
              <a:t>07/05/2017</a:t>
            </a:fld>
            <a:endParaRPr lang="en-GB"/>
          </a:p>
        </p:txBody>
      </p:sp>
      <p:sp>
        <p:nvSpPr>
          <p:cNvPr id="6" name="Slide Number Placeholder 9"/>
          <p:cNvSpPr>
            <a:spLocks noGrp="1"/>
          </p:cNvSpPr>
          <p:nvPr>
            <p:ph type="sldNum" sz="quarter" idx="11"/>
          </p:nvPr>
        </p:nvSpPr>
        <p:spPr/>
        <p:txBody>
          <a:bodyPr rtlCol="0"/>
          <a:lstStyle>
            <a:lvl1pPr>
              <a:defRPr/>
            </a:lvl1pPr>
          </a:lstStyle>
          <a:p>
            <a:pPr>
              <a:defRPr/>
            </a:pPr>
            <a:fld id="{A418C782-3845-43D6-A3F3-5C3BEFA99142}" type="slidenum">
              <a:rPr lang="en-GB"/>
              <a:pPr>
                <a:defRPr/>
              </a:pPr>
              <a:t>‹#›</a:t>
            </a:fld>
            <a:endParaRPr lang="en-GB"/>
          </a:p>
        </p:txBody>
      </p:sp>
      <p:sp>
        <p:nvSpPr>
          <p:cNvPr id="7" name="Footer Placeholder 11"/>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547010A-9852-4C36-906A-36BFD3C849E8}" type="datetimeFigureOut">
              <a:rPr lang="en-GB"/>
              <a:pPr>
                <a:defRPr/>
              </a:pPr>
              <a:t>07/05/2017</a:t>
            </a:fld>
            <a:endParaRPr lang="en-GB"/>
          </a:p>
        </p:txBody>
      </p:sp>
      <p:sp>
        <p:nvSpPr>
          <p:cNvPr id="8" name="Slide Number Placeholder 11"/>
          <p:cNvSpPr>
            <a:spLocks noGrp="1"/>
          </p:cNvSpPr>
          <p:nvPr>
            <p:ph type="sldNum" sz="quarter" idx="11"/>
          </p:nvPr>
        </p:nvSpPr>
        <p:spPr/>
        <p:txBody>
          <a:bodyPr rtlCol="0"/>
          <a:lstStyle>
            <a:lvl1pPr>
              <a:defRPr/>
            </a:lvl1pPr>
          </a:lstStyle>
          <a:p>
            <a:pPr>
              <a:defRPr/>
            </a:pPr>
            <a:fld id="{89D91444-171B-4516-BB91-7A5E22563770}" type="slidenum">
              <a:rPr lang="en-GB"/>
              <a:pPr>
                <a:defRPr/>
              </a:pPr>
              <a:t>‹#›</a:t>
            </a:fld>
            <a:endParaRPr lang="en-GB"/>
          </a:p>
        </p:txBody>
      </p:sp>
      <p:sp>
        <p:nvSpPr>
          <p:cNvPr id="9" name="Footer Placeholder 13"/>
          <p:cNvSpPr>
            <a:spLocks noGrp="1"/>
          </p:cNvSpPr>
          <p:nvPr>
            <p:ph type="ftr" sz="quarter" idx="12"/>
          </p:nvPr>
        </p:nvSpPr>
        <p:spPr/>
        <p:txBody>
          <a:bodyPr rtlCol="0"/>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780F8F6-C326-4043-BDF1-2D4652A7B560}" type="datetimeFigureOut">
              <a:rPr lang="en-GB"/>
              <a:pPr>
                <a:defRPr/>
              </a:pPr>
              <a:t>07/05/2017</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EC8BC268-D0BB-4259-AE79-52CF296F993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05B623F-4DF3-464D-AAE4-B75F4198F23E}" type="datetimeFigureOut">
              <a:rPr lang="en-GB"/>
              <a:pPr>
                <a:defRPr/>
              </a:pPr>
              <a:t>07/05/2017</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E546665-F43D-4758-B74F-8FC931324FE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99E1747-1D7C-41E9-A71A-42B5426C4984}" type="datetimeFigureOut">
              <a:rPr lang="en-GB"/>
              <a:pPr>
                <a:defRPr/>
              </a:pPr>
              <a:t>07/05/2017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D61019C1-DFFA-4B0C-AF1B-64D8C4630F5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E53EAE4F-38DD-4973-83A1-3D9CB3E71F71}" type="datetimeFigureOut">
              <a:rPr lang="en-GB"/>
              <a:pPr>
                <a:defRPr/>
              </a:pPr>
              <a:t>07/05/2017</a:t>
            </a:fld>
            <a:endParaRPr lang="en-GB"/>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6014FC5D-EEA7-4AE8-B991-A21A4DAF9062}" type="slidenum">
              <a:rPr lang="en-GB"/>
              <a:pPr>
                <a:defRPr/>
              </a:pPr>
              <a:t>‹#›</a:t>
            </a:fld>
            <a:endParaRPr lang="en-GB"/>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0D9B2F50-3A1F-429D-93D0-6D6FF5AE830B}" type="datetimeFigureOut">
              <a:rPr lang="en-GB"/>
              <a:pPr>
                <a:defRPr/>
              </a:pPr>
              <a:t>07/05/2017</a:t>
            </a:fld>
            <a:endParaRPr lang="en-GB"/>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GB"/>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CD97450F-3A33-406D-A580-BA5060069CD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35" r:id="rId1"/>
    <p:sldLayoutId id="2147483931" r:id="rId2"/>
    <p:sldLayoutId id="2147483936" r:id="rId3"/>
    <p:sldLayoutId id="2147483937" r:id="rId4"/>
    <p:sldLayoutId id="2147483938" r:id="rId5"/>
    <p:sldLayoutId id="2147483932" r:id="rId6"/>
    <p:sldLayoutId id="2147483939" r:id="rId7"/>
    <p:sldLayoutId id="2147483933" r:id="rId8"/>
    <p:sldLayoutId id="2147483940" r:id="rId9"/>
    <p:sldLayoutId id="2147483934" r:id="rId10"/>
    <p:sldLayoutId id="2147483941" r:id="rId11"/>
    <p:sldLayoutId id="2147483942" r:id="rId12"/>
    <p:sldLayoutId id="2147483943" r:id="rId13"/>
    <p:sldLayoutId id="2147483944" r:id="rId14"/>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Microsoft_Word_97_-_2003_Document1.doc"/></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hyperlink" Target="http://www.ausaid.gov.au/ausguide/ausguidelines/1-1-1.cfm"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ww.childsurvival.com/tools/Marsh/sld001.htm"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wmf"/></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wmf"/></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wmf"/></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wmf"/></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wmf"/></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Microsoft_Word_97_-_2003_Document2.doc"/></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533400" y="3733800"/>
            <a:ext cx="8229600" cy="2057400"/>
          </a:xfrm>
        </p:spPr>
        <p:txBody>
          <a:bodyPr/>
          <a:lstStyle/>
          <a:p>
            <a:pPr algn="ctr" eaLnBrk="1" hangingPunct="1"/>
            <a:r>
              <a:rPr lang="en-US" sz="3200" b="1" smtClean="0">
                <a:solidFill>
                  <a:schemeClr val="tx1"/>
                </a:solidFill>
              </a:rPr>
              <a:t> DR. Otieno G.O</a:t>
            </a:r>
          </a:p>
          <a:p>
            <a:pPr algn="ctr" eaLnBrk="1" hangingPunct="1"/>
            <a:r>
              <a:rPr lang="en-US" sz="3200" b="1" smtClean="0">
                <a:solidFill>
                  <a:schemeClr val="tx1"/>
                </a:solidFill>
              </a:rPr>
              <a:t>Dept. Health Management and Informatics,</a:t>
            </a:r>
          </a:p>
          <a:p>
            <a:pPr algn="ctr" eaLnBrk="1" hangingPunct="1"/>
            <a:r>
              <a:rPr lang="en-US" sz="3200" b="1" smtClean="0">
                <a:solidFill>
                  <a:schemeClr val="tx1"/>
                </a:solidFill>
              </a:rPr>
              <a:t>School of Public Health</a:t>
            </a:r>
            <a:endParaRPr lang="en-GB" sz="3200" smtClean="0"/>
          </a:p>
        </p:txBody>
      </p:sp>
      <p:sp>
        <p:nvSpPr>
          <p:cNvPr id="3" name="Subtitle 2"/>
          <p:cNvSpPr txBox="1">
            <a:spLocks/>
          </p:cNvSpPr>
          <p:nvPr/>
        </p:nvSpPr>
        <p:spPr bwMode="auto">
          <a:xfrm>
            <a:off x="609600" y="381000"/>
            <a:ext cx="8229600" cy="3276600"/>
          </a:xfrm>
          <a:prstGeom prst="rect">
            <a:avLst/>
          </a:prstGeom>
          <a:noFill/>
          <a:ln w="9525">
            <a:noFill/>
            <a:miter lim="800000"/>
            <a:headEnd/>
            <a:tailEnd/>
          </a:ln>
        </p:spPr>
        <p:txBody>
          <a:bodyPr anchor="ctr">
            <a:normAutofit/>
          </a:bodyPr>
          <a:lstStyle/>
          <a:p>
            <a:pPr algn="ctr">
              <a:spcBef>
                <a:spcPts val="700"/>
              </a:spcBef>
              <a:buClr>
                <a:schemeClr val="accent2"/>
              </a:buClr>
              <a:buSzPct val="60000"/>
              <a:buFont typeface="Wingdings" pitchFamily="2" charset="2"/>
              <a:buNone/>
              <a:defRPr/>
            </a:pPr>
            <a:r>
              <a:rPr lang="en-US" sz="3200" b="1" dirty="0">
                <a:latin typeface="+mn-lt"/>
                <a:cs typeface="+mn-cs"/>
              </a:rPr>
              <a:t>HPH 804: Project Planning Monitoring and Evaluation </a:t>
            </a:r>
          </a:p>
          <a:p>
            <a:pPr algn="ctr">
              <a:spcBef>
                <a:spcPts val="700"/>
              </a:spcBef>
              <a:buClr>
                <a:schemeClr val="accent2"/>
              </a:buClr>
              <a:buSzPct val="60000"/>
              <a:buFont typeface="Wingdings" pitchFamily="2" charset="2"/>
              <a:buNone/>
              <a:defRPr/>
            </a:pPr>
            <a:r>
              <a:rPr lang="en-US" sz="3200" b="1" dirty="0">
                <a:latin typeface="+mn-lt"/>
                <a:cs typeface="+mn-cs"/>
              </a:rPr>
              <a:t>Introduction Health Project Planning and Management</a:t>
            </a:r>
            <a:endParaRPr lang="en-GB" sz="3200"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pPr eaLnBrk="1" hangingPunct="1"/>
            <a:r>
              <a:rPr lang="en-US" b="1" smtClean="0"/>
              <a:t>The Health Project Cycle</a:t>
            </a:r>
            <a:endParaRPr lang="en-GB" smtClean="0"/>
          </a:p>
        </p:txBody>
      </p:sp>
      <p:sp>
        <p:nvSpPr>
          <p:cNvPr id="4" name="Rectangle 3"/>
          <p:cNvSpPr/>
          <p:nvPr/>
        </p:nvSpPr>
        <p:spPr>
          <a:xfrm>
            <a:off x="3135313" y="1738313"/>
            <a:ext cx="2590800"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Situation Analysis / Needs Assessment / Problem Identification</a:t>
            </a:r>
            <a:endParaRPr lang="en-GB" dirty="0">
              <a:solidFill>
                <a:schemeClr val="tx1"/>
              </a:solidFill>
            </a:endParaRPr>
          </a:p>
        </p:txBody>
      </p:sp>
      <p:sp>
        <p:nvSpPr>
          <p:cNvPr id="5" name="Rectangle 4"/>
          <p:cNvSpPr/>
          <p:nvPr/>
        </p:nvSpPr>
        <p:spPr>
          <a:xfrm>
            <a:off x="5580063" y="2852738"/>
            <a:ext cx="2016125"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Prioritization, and setting goals and objectives</a:t>
            </a:r>
            <a:endParaRPr lang="en-GB" dirty="0">
              <a:solidFill>
                <a:schemeClr val="tx1"/>
              </a:solidFill>
            </a:endParaRPr>
          </a:p>
        </p:txBody>
      </p:sp>
      <p:sp>
        <p:nvSpPr>
          <p:cNvPr id="6" name="Rectangle 5"/>
          <p:cNvSpPr/>
          <p:nvPr/>
        </p:nvSpPr>
        <p:spPr>
          <a:xfrm>
            <a:off x="1835150" y="2924175"/>
            <a:ext cx="1657350"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Feedback &amp; </a:t>
            </a:r>
          </a:p>
          <a:p>
            <a:pPr fontAlgn="auto">
              <a:spcBef>
                <a:spcPts val="0"/>
              </a:spcBef>
              <a:spcAft>
                <a:spcPts val="0"/>
              </a:spcAft>
              <a:defRPr/>
            </a:pPr>
            <a:r>
              <a:rPr lang="en-US" dirty="0">
                <a:solidFill>
                  <a:schemeClr val="tx1"/>
                </a:solidFill>
              </a:rPr>
              <a:t>Re-planning</a:t>
            </a:r>
            <a:endParaRPr lang="en-GB" dirty="0">
              <a:solidFill>
                <a:schemeClr val="tx1"/>
              </a:solidFill>
            </a:endParaRPr>
          </a:p>
        </p:txBody>
      </p:sp>
      <p:sp>
        <p:nvSpPr>
          <p:cNvPr id="7" name="Rectangle 6"/>
          <p:cNvSpPr/>
          <p:nvPr/>
        </p:nvSpPr>
        <p:spPr>
          <a:xfrm>
            <a:off x="1835150" y="4005263"/>
            <a:ext cx="1657350"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Monitoring &amp; Evaluation</a:t>
            </a:r>
            <a:endParaRPr lang="en-GB" dirty="0">
              <a:solidFill>
                <a:schemeClr val="tx1"/>
              </a:solidFill>
            </a:endParaRPr>
          </a:p>
        </p:txBody>
      </p:sp>
      <p:sp>
        <p:nvSpPr>
          <p:cNvPr id="8" name="Rectangle 7"/>
          <p:cNvSpPr/>
          <p:nvPr/>
        </p:nvSpPr>
        <p:spPr>
          <a:xfrm>
            <a:off x="5499100" y="3995738"/>
            <a:ext cx="2519363"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Identification, Appraisal &amp; Prioritization of Interventions</a:t>
            </a:r>
            <a:endParaRPr lang="en-GB" dirty="0">
              <a:solidFill>
                <a:schemeClr val="tx1"/>
              </a:solidFill>
            </a:endParaRPr>
          </a:p>
        </p:txBody>
      </p:sp>
      <p:sp>
        <p:nvSpPr>
          <p:cNvPr id="9" name="Rectangle 8"/>
          <p:cNvSpPr/>
          <p:nvPr/>
        </p:nvSpPr>
        <p:spPr>
          <a:xfrm>
            <a:off x="3563938" y="5229225"/>
            <a:ext cx="2016125"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Implementation</a:t>
            </a:r>
            <a:endParaRPr lang="en-GB" dirty="0">
              <a:solidFill>
                <a:schemeClr val="tx1"/>
              </a:solidFill>
            </a:endParaRPr>
          </a:p>
        </p:txBody>
      </p:sp>
      <p:cxnSp>
        <p:nvCxnSpPr>
          <p:cNvPr id="21" name="Elbow Connector 20"/>
          <p:cNvCxnSpPr>
            <a:stCxn id="4" idx="3"/>
          </p:cNvCxnSpPr>
          <p:nvPr/>
        </p:nvCxnSpPr>
        <p:spPr>
          <a:xfrm>
            <a:off x="5726113" y="2133600"/>
            <a:ext cx="358775" cy="7191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56325" y="3789363"/>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7" idx="2"/>
          </p:cNvCxnSpPr>
          <p:nvPr/>
        </p:nvCxnSpPr>
        <p:spPr>
          <a:xfrm rot="10800000">
            <a:off x="2663825" y="4797425"/>
            <a:ext cx="900113" cy="79216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4" idx="1"/>
          </p:cNvCxnSpPr>
          <p:nvPr/>
        </p:nvCxnSpPr>
        <p:spPr>
          <a:xfrm rot="5400000" flipH="1" flipV="1">
            <a:off x="2504281" y="2293144"/>
            <a:ext cx="790575" cy="4714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0"/>
          </p:cNvCxnSpPr>
          <p:nvPr/>
        </p:nvCxnSpPr>
        <p:spPr>
          <a:xfrm flipV="1">
            <a:off x="2663825" y="3644900"/>
            <a:ext cx="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5400000">
            <a:off x="5431631" y="5080795"/>
            <a:ext cx="873125" cy="57626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17500" y="304800"/>
            <a:ext cx="8578850" cy="549275"/>
          </a:xfrm>
        </p:spPr>
        <p:txBody>
          <a:bodyPr/>
          <a:lstStyle/>
          <a:p>
            <a:pPr eaLnBrk="1" hangingPunct="1"/>
            <a:r>
              <a:rPr lang="en-US" smtClean="0"/>
              <a:t>Definitions of Logic Model Components</a:t>
            </a:r>
          </a:p>
        </p:txBody>
      </p:sp>
      <p:sp>
        <p:nvSpPr>
          <p:cNvPr id="117763" name="Rectangle 3"/>
          <p:cNvSpPr>
            <a:spLocks noChangeArrowheads="1"/>
          </p:cNvSpPr>
          <p:nvPr/>
        </p:nvSpPr>
        <p:spPr bwMode="auto">
          <a:xfrm>
            <a:off x="1085850" y="1778000"/>
            <a:ext cx="1838325" cy="446088"/>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200" b="1">
                <a:solidFill>
                  <a:schemeClr val="accent2"/>
                </a:solidFill>
              </a:rPr>
              <a:t>Problem Statement</a:t>
            </a:r>
          </a:p>
        </p:txBody>
      </p:sp>
      <p:sp>
        <p:nvSpPr>
          <p:cNvPr id="117764" name="Rectangle 4"/>
          <p:cNvSpPr>
            <a:spLocks noChangeArrowheads="1"/>
          </p:cNvSpPr>
          <p:nvPr/>
        </p:nvSpPr>
        <p:spPr bwMode="auto">
          <a:xfrm>
            <a:off x="190500" y="2551113"/>
            <a:ext cx="3629025" cy="550862"/>
          </a:xfrm>
          <a:prstGeom prst="rect">
            <a:avLst/>
          </a:prstGeom>
          <a:gradFill rotWithShape="0">
            <a:gsLst>
              <a:gs pos="0">
                <a:srgbClr val="FFFFFF"/>
              </a:gs>
              <a:gs pos="100000">
                <a:srgbClr val="9999FF"/>
              </a:gs>
            </a:gsLst>
            <a:path path="shape">
              <a:fillToRect l="50000" t="50000" r="50000" b="50000"/>
            </a:path>
          </a:gradFill>
          <a:ln w="28575">
            <a:solidFill>
              <a:srgbClr val="FFFF00"/>
            </a:solidFill>
            <a:miter lim="800000"/>
            <a:headEnd/>
            <a:tailEnd/>
          </a:ln>
        </p:spPr>
        <p:txBody>
          <a:bodyPr wrap="none" anchor="ctr"/>
          <a:lstStyle/>
          <a:p>
            <a:pPr algn="ctr" eaLnBrk="0" hangingPunct="0"/>
            <a:r>
              <a:rPr lang="en-US" sz="1400" b="1">
                <a:solidFill>
                  <a:srgbClr val="000099"/>
                </a:solidFill>
              </a:rPr>
              <a:t>Implementation</a:t>
            </a:r>
          </a:p>
          <a:p>
            <a:pPr algn="ctr" eaLnBrk="0" hangingPunct="0"/>
            <a:r>
              <a:rPr lang="en-US" sz="1400" b="1">
                <a:solidFill>
                  <a:srgbClr val="000099"/>
                </a:solidFill>
              </a:rPr>
              <a:t>Inputs             Activities            Outputs</a:t>
            </a:r>
          </a:p>
        </p:txBody>
      </p:sp>
      <p:sp>
        <p:nvSpPr>
          <p:cNvPr id="117765" name="Rectangle 5"/>
          <p:cNvSpPr>
            <a:spLocks noChangeArrowheads="1"/>
          </p:cNvSpPr>
          <p:nvPr/>
        </p:nvSpPr>
        <p:spPr bwMode="auto">
          <a:xfrm>
            <a:off x="895350" y="3517900"/>
            <a:ext cx="2219325" cy="706438"/>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200" b="1">
                <a:solidFill>
                  <a:schemeClr val="accent2"/>
                </a:solidFill>
              </a:rPr>
              <a:t>Outcomes</a:t>
            </a:r>
          </a:p>
        </p:txBody>
      </p:sp>
      <p:sp>
        <p:nvSpPr>
          <p:cNvPr id="117766" name="Line 6"/>
          <p:cNvSpPr>
            <a:spLocks noChangeShapeType="1"/>
          </p:cNvSpPr>
          <p:nvPr/>
        </p:nvSpPr>
        <p:spPr bwMode="auto">
          <a:xfrm>
            <a:off x="2501900" y="2913063"/>
            <a:ext cx="198438" cy="1587"/>
          </a:xfrm>
          <a:prstGeom prst="line">
            <a:avLst/>
          </a:prstGeom>
          <a:noFill/>
          <a:ln w="9525">
            <a:solidFill>
              <a:srgbClr val="003399"/>
            </a:solidFill>
            <a:round/>
            <a:headEnd/>
            <a:tailEnd type="triangle" w="med" len="med"/>
          </a:ln>
        </p:spPr>
        <p:txBody>
          <a:bodyPr wrap="none" anchor="ctr"/>
          <a:lstStyle/>
          <a:p>
            <a:endParaRPr lang="en-US"/>
          </a:p>
        </p:txBody>
      </p:sp>
      <p:sp>
        <p:nvSpPr>
          <p:cNvPr id="117767" name="Line 7"/>
          <p:cNvSpPr>
            <a:spLocks noChangeShapeType="1"/>
          </p:cNvSpPr>
          <p:nvPr/>
        </p:nvSpPr>
        <p:spPr bwMode="auto">
          <a:xfrm>
            <a:off x="1258888" y="2911475"/>
            <a:ext cx="198437" cy="1588"/>
          </a:xfrm>
          <a:prstGeom prst="line">
            <a:avLst/>
          </a:prstGeom>
          <a:noFill/>
          <a:ln w="9525">
            <a:solidFill>
              <a:srgbClr val="003399"/>
            </a:solidFill>
            <a:round/>
            <a:headEnd/>
            <a:tailEnd type="triangle" w="med" len="med"/>
          </a:ln>
        </p:spPr>
        <p:txBody>
          <a:bodyPr wrap="none" anchor="ctr"/>
          <a:lstStyle/>
          <a:p>
            <a:endParaRPr lang="en-US"/>
          </a:p>
        </p:txBody>
      </p:sp>
      <p:sp>
        <p:nvSpPr>
          <p:cNvPr id="117768" name="Rectangle 8"/>
          <p:cNvSpPr>
            <a:spLocks noChangeArrowheads="1"/>
          </p:cNvSpPr>
          <p:nvPr/>
        </p:nvSpPr>
        <p:spPr bwMode="auto">
          <a:xfrm>
            <a:off x="1085850" y="4581525"/>
            <a:ext cx="1838325" cy="446088"/>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200" b="1">
                <a:solidFill>
                  <a:schemeClr val="accent2"/>
                </a:solidFill>
              </a:rPr>
              <a:t>Impacts</a:t>
            </a:r>
          </a:p>
        </p:txBody>
      </p:sp>
      <p:sp>
        <p:nvSpPr>
          <p:cNvPr id="117769" name="Rectangle 9"/>
          <p:cNvSpPr>
            <a:spLocks noGrp="1" noChangeArrowheads="1"/>
          </p:cNvSpPr>
          <p:nvPr>
            <p:ph type="body" idx="4294967295"/>
          </p:nvPr>
        </p:nvSpPr>
        <p:spPr>
          <a:xfrm>
            <a:off x="4811713" y="974725"/>
            <a:ext cx="4179887" cy="4978400"/>
          </a:xfrm>
          <a:solidFill>
            <a:schemeClr val="bg1"/>
          </a:solidFill>
          <a:ln w="28575">
            <a:solidFill>
              <a:srgbClr val="FFFF00"/>
            </a:solidFill>
          </a:ln>
        </p:spPr>
        <p:txBody>
          <a:bodyPr/>
          <a:lstStyle/>
          <a:p>
            <a:pPr marL="461963" indent="-461963" eaLnBrk="1" hangingPunct="1">
              <a:lnSpc>
                <a:spcPct val="95000"/>
              </a:lnSpc>
              <a:spcBef>
                <a:spcPct val="25000"/>
              </a:spcBef>
              <a:spcAft>
                <a:spcPct val="25000"/>
              </a:spcAft>
            </a:pPr>
            <a:r>
              <a:rPr lang="en-US" sz="1400" u="sng" smtClean="0"/>
              <a:t>Inputs</a:t>
            </a:r>
            <a:r>
              <a:rPr lang="en-US" sz="1400" smtClean="0"/>
              <a:t>:   Resources used in an program, such as money, staff, curricula, and materials.</a:t>
            </a:r>
          </a:p>
          <a:p>
            <a:pPr marL="804863" lvl="1" indent="-233363" eaLnBrk="1" hangingPunct="1">
              <a:lnSpc>
                <a:spcPct val="45000"/>
              </a:lnSpc>
              <a:spcBef>
                <a:spcPct val="25000"/>
              </a:spcBef>
            </a:pPr>
            <a:r>
              <a:rPr lang="en-US" sz="1300" smtClean="0"/>
              <a:t>GAP, government, &amp; other donor fundp</a:t>
            </a:r>
          </a:p>
          <a:p>
            <a:pPr marL="804863" lvl="1" indent="-233363" eaLnBrk="1" hangingPunct="1">
              <a:lnSpc>
                <a:spcPct val="45000"/>
              </a:lnSpc>
              <a:spcBef>
                <a:spcPct val="25000"/>
              </a:spcBef>
            </a:pPr>
            <a:r>
              <a:rPr lang="en-US" sz="1300" smtClean="0"/>
              <a:t>C&amp;T personnel</a:t>
            </a:r>
          </a:p>
          <a:p>
            <a:pPr marL="804863" lvl="1" indent="-233363" eaLnBrk="1" hangingPunct="1">
              <a:lnSpc>
                <a:spcPct val="45000"/>
              </a:lnSpc>
              <a:spcBef>
                <a:spcPct val="25000"/>
              </a:spcBef>
            </a:pPr>
            <a:r>
              <a:rPr lang="en-US" sz="1300" smtClean="0"/>
              <a:t>VCT protocols and guidance</a:t>
            </a:r>
          </a:p>
          <a:p>
            <a:pPr marL="804863" lvl="1" indent="-233363" eaLnBrk="1" hangingPunct="1">
              <a:lnSpc>
                <a:spcPct val="45000"/>
              </a:lnSpc>
              <a:spcBef>
                <a:spcPct val="25000"/>
              </a:spcBef>
            </a:pPr>
            <a:r>
              <a:rPr lang="en-US" sz="1300" smtClean="0"/>
              <a:t>Training materials</a:t>
            </a:r>
          </a:p>
          <a:p>
            <a:pPr marL="804863" lvl="1" indent="-233363" eaLnBrk="1" hangingPunct="1">
              <a:lnSpc>
                <a:spcPct val="45000"/>
              </a:lnSpc>
              <a:spcBef>
                <a:spcPct val="25000"/>
              </a:spcBef>
            </a:pPr>
            <a:r>
              <a:rPr lang="en-US" sz="1300" smtClean="0"/>
              <a:t>HIV test kits</a:t>
            </a:r>
          </a:p>
          <a:p>
            <a:pPr marL="461963" indent="-461963" eaLnBrk="1" hangingPunct="1">
              <a:lnSpc>
                <a:spcPct val="95000"/>
              </a:lnSpc>
              <a:spcBef>
                <a:spcPct val="25000"/>
              </a:spcBef>
              <a:spcAft>
                <a:spcPct val="25000"/>
              </a:spcAft>
            </a:pPr>
            <a:r>
              <a:rPr lang="en-US" sz="1400" u="sng" smtClean="0"/>
              <a:t>Activities</a:t>
            </a:r>
            <a:r>
              <a:rPr lang="en-US" sz="1400" smtClean="0"/>
              <a:t>:  Services that the program provides to accomplish its objectives, such as outreach, materials distribution, counseling sessions, workshops, and training.</a:t>
            </a:r>
          </a:p>
          <a:p>
            <a:pPr marL="804863" lvl="1" indent="-233363" eaLnBrk="1" hangingPunct="1">
              <a:lnSpc>
                <a:spcPct val="95000"/>
              </a:lnSpc>
              <a:spcBef>
                <a:spcPct val="25000"/>
              </a:spcBef>
            </a:pPr>
            <a:r>
              <a:rPr lang="en-US" sz="1300" smtClean="0"/>
              <a:t>Train C&amp;T personnel and site managers</a:t>
            </a:r>
          </a:p>
          <a:p>
            <a:pPr marL="804863" lvl="1" indent="-233363" eaLnBrk="1" hangingPunct="1">
              <a:lnSpc>
                <a:spcPct val="95000"/>
              </a:lnSpc>
              <a:spcBef>
                <a:spcPct val="25000"/>
              </a:spcBef>
            </a:pPr>
            <a:r>
              <a:rPr lang="en-US" sz="1300" smtClean="0"/>
              <a:t>Provide pre-test counseling, HIV tests, post-test counseling</a:t>
            </a:r>
          </a:p>
          <a:p>
            <a:pPr marL="461963" indent="-461963" eaLnBrk="1" hangingPunct="1">
              <a:lnSpc>
                <a:spcPct val="95000"/>
              </a:lnSpc>
              <a:spcBef>
                <a:spcPct val="25000"/>
              </a:spcBef>
              <a:spcAft>
                <a:spcPct val="25000"/>
              </a:spcAft>
            </a:pPr>
            <a:r>
              <a:rPr lang="en-US" sz="1400" u="sng" smtClean="0"/>
              <a:t>Outputs</a:t>
            </a:r>
            <a:r>
              <a:rPr lang="en-US" sz="1400" smtClean="0"/>
              <a:t>:  Direct products or deliverables of the program, such as intervention sessions completed, people reached, and materials distributed.</a:t>
            </a:r>
          </a:p>
          <a:p>
            <a:pPr marL="804863" lvl="1" indent="-233363" eaLnBrk="1" hangingPunct="1">
              <a:lnSpc>
                <a:spcPct val="95000"/>
              </a:lnSpc>
              <a:spcBef>
                <a:spcPct val="0"/>
              </a:spcBef>
            </a:pPr>
            <a:r>
              <a:rPr lang="en-US" sz="1300" smtClean="0"/>
              <a:t># personnel certified</a:t>
            </a:r>
          </a:p>
          <a:p>
            <a:pPr marL="804863" lvl="1" indent="-233363" eaLnBrk="1" hangingPunct="1">
              <a:lnSpc>
                <a:spcPct val="95000"/>
              </a:lnSpc>
              <a:spcBef>
                <a:spcPct val="0"/>
              </a:spcBef>
            </a:pPr>
            <a:r>
              <a:rPr lang="en-US" sz="1300" smtClean="0"/>
              <a:t># clients receiving pre-test counseling, HIV tests, post-test counseling</a:t>
            </a:r>
          </a:p>
        </p:txBody>
      </p:sp>
      <p:cxnSp>
        <p:nvCxnSpPr>
          <p:cNvPr id="117770" name="AutoShape 10"/>
          <p:cNvCxnSpPr>
            <a:cxnSpLocks noChangeShapeType="1"/>
            <a:stCxn id="117764" idx="3"/>
            <a:endCxn id="117769" idx="1"/>
          </p:cNvCxnSpPr>
          <p:nvPr/>
        </p:nvCxnSpPr>
        <p:spPr bwMode="auto">
          <a:xfrm>
            <a:off x="3833813" y="2827338"/>
            <a:ext cx="963612" cy="636587"/>
          </a:xfrm>
          <a:prstGeom prst="bentConnector3">
            <a:avLst>
              <a:gd name="adj1" fmla="val 49917"/>
            </a:avLst>
          </a:prstGeom>
          <a:noFill/>
          <a:ln w="12700">
            <a:solidFill>
              <a:srgbClr val="FFFF00"/>
            </a:solidFill>
            <a:miter lim="800000"/>
            <a:headEnd/>
            <a:tailEnd type="triangle" w="med" len="med"/>
          </a:ln>
        </p:spPr>
      </p:cxnSp>
      <p:sp>
        <p:nvSpPr>
          <p:cNvPr id="117771" name="AutoShape 11"/>
          <p:cNvSpPr>
            <a:spLocks noChangeArrowheads="1"/>
          </p:cNvSpPr>
          <p:nvPr/>
        </p:nvSpPr>
        <p:spPr bwMode="auto">
          <a:xfrm>
            <a:off x="1854200" y="22733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7772" name="AutoShape 12"/>
          <p:cNvSpPr>
            <a:spLocks noChangeArrowheads="1"/>
          </p:cNvSpPr>
          <p:nvPr/>
        </p:nvSpPr>
        <p:spPr bwMode="auto">
          <a:xfrm>
            <a:off x="1854200" y="31750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7773" name="AutoShape 13"/>
          <p:cNvSpPr>
            <a:spLocks noChangeArrowheads="1"/>
          </p:cNvSpPr>
          <p:nvPr/>
        </p:nvSpPr>
        <p:spPr bwMode="auto">
          <a:xfrm>
            <a:off x="1854200" y="42672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17500" y="304800"/>
            <a:ext cx="8578850" cy="549275"/>
          </a:xfrm>
        </p:spPr>
        <p:txBody>
          <a:bodyPr/>
          <a:lstStyle/>
          <a:p>
            <a:pPr eaLnBrk="1" hangingPunct="1"/>
            <a:r>
              <a:rPr lang="en-US" smtClean="0"/>
              <a:t>Definitions of Logic Model Components</a:t>
            </a:r>
            <a:endParaRPr lang="en-US" sz="2600" smtClean="0"/>
          </a:p>
        </p:txBody>
      </p:sp>
      <p:sp>
        <p:nvSpPr>
          <p:cNvPr id="118787" name="Rectangle 3"/>
          <p:cNvSpPr>
            <a:spLocks noChangeArrowheads="1"/>
          </p:cNvSpPr>
          <p:nvPr/>
        </p:nvSpPr>
        <p:spPr bwMode="auto">
          <a:xfrm>
            <a:off x="1225550" y="987425"/>
            <a:ext cx="2093913" cy="596900"/>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200" b="1">
                <a:solidFill>
                  <a:schemeClr val="accent2"/>
                </a:solidFill>
              </a:rPr>
              <a:t>Problem Statement</a:t>
            </a:r>
          </a:p>
        </p:txBody>
      </p:sp>
      <p:sp>
        <p:nvSpPr>
          <p:cNvPr id="118788" name="Rectangle 4"/>
          <p:cNvSpPr>
            <a:spLocks noChangeArrowheads="1"/>
          </p:cNvSpPr>
          <p:nvPr/>
        </p:nvSpPr>
        <p:spPr bwMode="auto">
          <a:xfrm>
            <a:off x="206375" y="1981200"/>
            <a:ext cx="4132263" cy="736600"/>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200" b="1">
                <a:solidFill>
                  <a:schemeClr val="accent2"/>
                </a:solidFill>
              </a:rPr>
              <a:t>Implementation</a:t>
            </a:r>
          </a:p>
          <a:p>
            <a:pPr algn="ctr" eaLnBrk="0" hangingPunct="0"/>
            <a:r>
              <a:rPr lang="en-US" sz="1200" b="1">
                <a:solidFill>
                  <a:schemeClr val="accent2"/>
                </a:solidFill>
              </a:rPr>
              <a:t>Inputs             Activities            Outputs</a:t>
            </a:r>
          </a:p>
        </p:txBody>
      </p:sp>
      <p:sp>
        <p:nvSpPr>
          <p:cNvPr id="118789" name="Rectangle 5"/>
          <p:cNvSpPr>
            <a:spLocks noChangeArrowheads="1"/>
          </p:cNvSpPr>
          <p:nvPr/>
        </p:nvSpPr>
        <p:spPr bwMode="auto">
          <a:xfrm>
            <a:off x="1008063" y="3402013"/>
            <a:ext cx="2528887" cy="739775"/>
          </a:xfrm>
          <a:prstGeom prst="rect">
            <a:avLst/>
          </a:prstGeom>
          <a:gradFill rotWithShape="0">
            <a:gsLst>
              <a:gs pos="0">
                <a:srgbClr val="FFFFFF"/>
              </a:gs>
              <a:gs pos="100000">
                <a:srgbClr val="9999FF"/>
              </a:gs>
            </a:gsLst>
            <a:path path="shape">
              <a:fillToRect l="50000" t="50000" r="50000" b="50000"/>
            </a:path>
          </a:gradFill>
          <a:ln w="28575">
            <a:solidFill>
              <a:srgbClr val="FFFF00"/>
            </a:solidFill>
            <a:miter lim="800000"/>
            <a:headEnd/>
            <a:tailEnd/>
          </a:ln>
        </p:spPr>
        <p:txBody>
          <a:bodyPr wrap="none" anchor="ctr"/>
          <a:lstStyle/>
          <a:p>
            <a:pPr algn="ctr" eaLnBrk="0" hangingPunct="0"/>
            <a:r>
              <a:rPr lang="en-US" sz="1400" b="1">
                <a:solidFill>
                  <a:srgbClr val="000099"/>
                </a:solidFill>
              </a:rPr>
              <a:t>Outcomes</a:t>
            </a:r>
          </a:p>
        </p:txBody>
      </p:sp>
      <p:sp>
        <p:nvSpPr>
          <p:cNvPr id="118790" name="Line 6"/>
          <p:cNvSpPr>
            <a:spLocks noChangeShapeType="1"/>
          </p:cNvSpPr>
          <p:nvPr/>
        </p:nvSpPr>
        <p:spPr bwMode="auto">
          <a:xfrm>
            <a:off x="2738438" y="2462213"/>
            <a:ext cx="227012" cy="0"/>
          </a:xfrm>
          <a:prstGeom prst="line">
            <a:avLst/>
          </a:prstGeom>
          <a:noFill/>
          <a:ln w="9525">
            <a:solidFill>
              <a:srgbClr val="003399"/>
            </a:solidFill>
            <a:round/>
            <a:headEnd/>
            <a:tailEnd type="triangle" w="med" len="med"/>
          </a:ln>
        </p:spPr>
        <p:txBody>
          <a:bodyPr wrap="none" anchor="ctr"/>
          <a:lstStyle/>
          <a:p>
            <a:endParaRPr lang="en-US"/>
          </a:p>
        </p:txBody>
      </p:sp>
      <p:sp>
        <p:nvSpPr>
          <p:cNvPr id="118791" name="Line 7"/>
          <p:cNvSpPr>
            <a:spLocks noChangeShapeType="1"/>
          </p:cNvSpPr>
          <p:nvPr/>
        </p:nvSpPr>
        <p:spPr bwMode="auto">
          <a:xfrm>
            <a:off x="1487488" y="2460625"/>
            <a:ext cx="225425" cy="0"/>
          </a:xfrm>
          <a:prstGeom prst="line">
            <a:avLst/>
          </a:prstGeom>
          <a:noFill/>
          <a:ln w="9525">
            <a:solidFill>
              <a:srgbClr val="003399"/>
            </a:solidFill>
            <a:round/>
            <a:headEnd/>
            <a:tailEnd type="triangle" w="med" len="med"/>
          </a:ln>
        </p:spPr>
        <p:txBody>
          <a:bodyPr wrap="none" anchor="ctr"/>
          <a:lstStyle/>
          <a:p>
            <a:endParaRPr lang="en-US"/>
          </a:p>
        </p:txBody>
      </p:sp>
      <p:sp>
        <p:nvSpPr>
          <p:cNvPr id="118792" name="Rectangle 8"/>
          <p:cNvSpPr>
            <a:spLocks noChangeArrowheads="1"/>
          </p:cNvSpPr>
          <p:nvPr/>
        </p:nvSpPr>
        <p:spPr bwMode="auto">
          <a:xfrm>
            <a:off x="1225550" y="4695825"/>
            <a:ext cx="2093913" cy="596900"/>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200" b="1">
                <a:solidFill>
                  <a:schemeClr val="accent2"/>
                </a:solidFill>
              </a:rPr>
              <a:t>Impacts</a:t>
            </a:r>
          </a:p>
        </p:txBody>
      </p:sp>
      <p:sp>
        <p:nvSpPr>
          <p:cNvPr id="118793" name="Rectangle 9"/>
          <p:cNvSpPr>
            <a:spLocks noGrp="1" noChangeArrowheads="1"/>
          </p:cNvSpPr>
          <p:nvPr>
            <p:ph type="body" idx="4294967295"/>
          </p:nvPr>
        </p:nvSpPr>
        <p:spPr>
          <a:xfrm>
            <a:off x="4957763" y="2806700"/>
            <a:ext cx="4046537" cy="3594100"/>
          </a:xfrm>
          <a:ln w="28575">
            <a:solidFill>
              <a:srgbClr val="FFFF00"/>
            </a:solidFill>
          </a:ln>
        </p:spPr>
        <p:txBody>
          <a:bodyPr/>
          <a:lstStyle/>
          <a:p>
            <a:pPr marL="404813" indent="-404813" eaLnBrk="1" hangingPunct="1">
              <a:spcBef>
                <a:spcPct val="0"/>
              </a:spcBef>
            </a:pPr>
            <a:r>
              <a:rPr lang="en-US" sz="1800" b="1" u="sng" smtClean="0"/>
              <a:t>Outcomes</a:t>
            </a:r>
            <a:r>
              <a:rPr lang="en-US" sz="1800" b="1" smtClean="0"/>
              <a:t>:  Program results that occur both immediately and some time after the activities are completed, such as changes in knowledge, attitudes, beliefs, skills, behaviors, access, policies, and environmental conditions.</a:t>
            </a:r>
          </a:p>
          <a:p>
            <a:pPr lvl="1" eaLnBrk="1" hangingPunct="1">
              <a:spcBef>
                <a:spcPct val="25000"/>
              </a:spcBef>
            </a:pPr>
            <a:r>
              <a:rPr lang="en-US" sz="1800" b="1" smtClean="0"/>
              <a:t>Quality of VCT improved</a:t>
            </a:r>
          </a:p>
          <a:p>
            <a:pPr lvl="1" eaLnBrk="1" hangingPunct="1">
              <a:spcBef>
                <a:spcPct val="25000"/>
              </a:spcBef>
            </a:pPr>
            <a:r>
              <a:rPr lang="en-US" sz="1800" b="1" smtClean="0"/>
              <a:t>Access to VCT increased</a:t>
            </a:r>
          </a:p>
          <a:p>
            <a:pPr lvl="1" eaLnBrk="1" hangingPunct="1">
              <a:spcBef>
                <a:spcPct val="25000"/>
              </a:spcBef>
            </a:pPr>
            <a:r>
              <a:rPr lang="en-US" sz="1800" b="1" smtClean="0"/>
              <a:t>Clients develop &amp; adhere to personalized risk-reduction and treatment strategy</a:t>
            </a:r>
          </a:p>
        </p:txBody>
      </p:sp>
      <p:cxnSp>
        <p:nvCxnSpPr>
          <p:cNvPr id="118794" name="AutoShape 10"/>
          <p:cNvCxnSpPr>
            <a:cxnSpLocks noChangeShapeType="1"/>
            <a:stCxn id="118789" idx="3"/>
            <a:endCxn id="118793" idx="1"/>
          </p:cNvCxnSpPr>
          <p:nvPr/>
        </p:nvCxnSpPr>
        <p:spPr bwMode="auto">
          <a:xfrm>
            <a:off x="3536950" y="3771900"/>
            <a:ext cx="1420813" cy="831850"/>
          </a:xfrm>
          <a:prstGeom prst="bentConnector3">
            <a:avLst>
              <a:gd name="adj1" fmla="val 50000"/>
            </a:avLst>
          </a:prstGeom>
          <a:noFill/>
          <a:ln w="12700">
            <a:solidFill>
              <a:srgbClr val="FFFF00"/>
            </a:solidFill>
            <a:miter lim="800000"/>
            <a:headEnd/>
            <a:tailEnd type="triangle" w="med" len="med"/>
          </a:ln>
        </p:spPr>
      </p:cxnSp>
      <p:sp>
        <p:nvSpPr>
          <p:cNvPr id="118795" name="AutoShape 11"/>
          <p:cNvSpPr>
            <a:spLocks noChangeArrowheads="1"/>
          </p:cNvSpPr>
          <p:nvPr/>
        </p:nvSpPr>
        <p:spPr bwMode="auto">
          <a:xfrm>
            <a:off x="2133600" y="16891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8796" name="AutoShape 12"/>
          <p:cNvSpPr>
            <a:spLocks noChangeArrowheads="1"/>
          </p:cNvSpPr>
          <p:nvPr/>
        </p:nvSpPr>
        <p:spPr bwMode="auto">
          <a:xfrm>
            <a:off x="2133600" y="28956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8797" name="AutoShape 13"/>
          <p:cNvSpPr>
            <a:spLocks noChangeArrowheads="1"/>
          </p:cNvSpPr>
          <p:nvPr/>
        </p:nvSpPr>
        <p:spPr bwMode="auto">
          <a:xfrm>
            <a:off x="2133600" y="42926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498600" y="1239838"/>
            <a:ext cx="2001838" cy="569912"/>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200" b="1">
                <a:solidFill>
                  <a:schemeClr val="accent2"/>
                </a:solidFill>
              </a:rPr>
              <a:t>Problem Statement</a:t>
            </a:r>
          </a:p>
        </p:txBody>
      </p:sp>
      <p:sp>
        <p:nvSpPr>
          <p:cNvPr id="119811" name="Rectangle 3"/>
          <p:cNvSpPr>
            <a:spLocks noChangeArrowheads="1"/>
          </p:cNvSpPr>
          <p:nvPr/>
        </p:nvSpPr>
        <p:spPr bwMode="auto">
          <a:xfrm>
            <a:off x="525463" y="2190750"/>
            <a:ext cx="3948112" cy="703263"/>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200" b="1">
                <a:solidFill>
                  <a:schemeClr val="accent2"/>
                </a:solidFill>
              </a:rPr>
              <a:t>Implementation</a:t>
            </a:r>
          </a:p>
          <a:p>
            <a:pPr algn="ctr" eaLnBrk="0" hangingPunct="0"/>
            <a:r>
              <a:rPr lang="en-US" sz="1200" b="1">
                <a:solidFill>
                  <a:schemeClr val="accent2"/>
                </a:solidFill>
              </a:rPr>
              <a:t>Inputs             Activities            Outputs</a:t>
            </a:r>
          </a:p>
        </p:txBody>
      </p:sp>
      <p:sp>
        <p:nvSpPr>
          <p:cNvPr id="119812" name="Rectangle 4"/>
          <p:cNvSpPr>
            <a:spLocks noChangeArrowheads="1"/>
          </p:cNvSpPr>
          <p:nvPr/>
        </p:nvSpPr>
        <p:spPr bwMode="auto">
          <a:xfrm>
            <a:off x="1292225" y="3425825"/>
            <a:ext cx="2414588" cy="903288"/>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200" b="1">
                <a:solidFill>
                  <a:schemeClr val="accent2"/>
                </a:solidFill>
              </a:rPr>
              <a:t>Outcomes</a:t>
            </a:r>
          </a:p>
        </p:txBody>
      </p:sp>
      <p:sp>
        <p:nvSpPr>
          <p:cNvPr id="119813" name="Line 5"/>
          <p:cNvSpPr>
            <a:spLocks noChangeShapeType="1"/>
          </p:cNvSpPr>
          <p:nvPr/>
        </p:nvSpPr>
        <p:spPr bwMode="auto">
          <a:xfrm>
            <a:off x="2925763" y="2620963"/>
            <a:ext cx="215900" cy="0"/>
          </a:xfrm>
          <a:prstGeom prst="line">
            <a:avLst/>
          </a:prstGeom>
          <a:noFill/>
          <a:ln w="9525">
            <a:solidFill>
              <a:srgbClr val="003399"/>
            </a:solidFill>
            <a:round/>
            <a:headEnd/>
            <a:tailEnd type="triangle" w="med" len="med"/>
          </a:ln>
        </p:spPr>
        <p:txBody>
          <a:bodyPr wrap="none" anchor="ctr"/>
          <a:lstStyle/>
          <a:p>
            <a:endParaRPr lang="en-US"/>
          </a:p>
        </p:txBody>
      </p:sp>
      <p:sp>
        <p:nvSpPr>
          <p:cNvPr id="119814" name="Line 6"/>
          <p:cNvSpPr>
            <a:spLocks noChangeShapeType="1"/>
          </p:cNvSpPr>
          <p:nvPr/>
        </p:nvSpPr>
        <p:spPr bwMode="auto">
          <a:xfrm>
            <a:off x="1660525" y="2632075"/>
            <a:ext cx="215900" cy="0"/>
          </a:xfrm>
          <a:prstGeom prst="line">
            <a:avLst/>
          </a:prstGeom>
          <a:noFill/>
          <a:ln w="9525">
            <a:solidFill>
              <a:srgbClr val="003399"/>
            </a:solidFill>
            <a:round/>
            <a:headEnd/>
            <a:tailEnd type="triangle" w="med" len="med"/>
          </a:ln>
        </p:spPr>
        <p:txBody>
          <a:bodyPr wrap="none" anchor="ctr"/>
          <a:lstStyle/>
          <a:p>
            <a:endParaRPr lang="en-US"/>
          </a:p>
        </p:txBody>
      </p:sp>
      <p:sp>
        <p:nvSpPr>
          <p:cNvPr id="119815" name="Rectangle 7"/>
          <p:cNvSpPr>
            <a:spLocks noChangeArrowheads="1"/>
          </p:cNvSpPr>
          <p:nvPr/>
        </p:nvSpPr>
        <p:spPr bwMode="auto">
          <a:xfrm>
            <a:off x="1498600" y="4786313"/>
            <a:ext cx="2001838" cy="569912"/>
          </a:xfrm>
          <a:prstGeom prst="rect">
            <a:avLst/>
          </a:prstGeom>
          <a:gradFill rotWithShape="0">
            <a:gsLst>
              <a:gs pos="0">
                <a:srgbClr val="FFFFFF"/>
              </a:gs>
              <a:gs pos="100000">
                <a:srgbClr val="9999FF"/>
              </a:gs>
            </a:gsLst>
            <a:path path="shape">
              <a:fillToRect l="50000" t="50000" r="50000" b="50000"/>
            </a:path>
          </a:gradFill>
          <a:ln w="28575">
            <a:solidFill>
              <a:srgbClr val="FFFF00"/>
            </a:solidFill>
            <a:miter lim="800000"/>
            <a:headEnd/>
            <a:tailEnd/>
          </a:ln>
        </p:spPr>
        <p:txBody>
          <a:bodyPr wrap="none" anchor="ctr"/>
          <a:lstStyle/>
          <a:p>
            <a:pPr algn="ctr" eaLnBrk="0" hangingPunct="0"/>
            <a:r>
              <a:rPr lang="en-US" sz="1400" b="1">
                <a:solidFill>
                  <a:srgbClr val="000099"/>
                </a:solidFill>
              </a:rPr>
              <a:t>Impacts</a:t>
            </a:r>
          </a:p>
        </p:txBody>
      </p:sp>
      <p:sp>
        <p:nvSpPr>
          <p:cNvPr id="119816" name="Rectangle 8"/>
          <p:cNvSpPr>
            <a:spLocks noGrp="1" noChangeArrowheads="1"/>
          </p:cNvSpPr>
          <p:nvPr>
            <p:ph type="title"/>
          </p:nvPr>
        </p:nvSpPr>
        <p:spPr>
          <a:xfrm>
            <a:off x="317500" y="347663"/>
            <a:ext cx="8578850" cy="549275"/>
          </a:xfrm>
        </p:spPr>
        <p:txBody>
          <a:bodyPr/>
          <a:lstStyle/>
          <a:p>
            <a:pPr eaLnBrk="1" hangingPunct="1"/>
            <a:r>
              <a:rPr lang="en-US" smtClean="0"/>
              <a:t>Definitions of Logic Model Components</a:t>
            </a:r>
          </a:p>
        </p:txBody>
      </p:sp>
      <p:sp>
        <p:nvSpPr>
          <p:cNvPr id="119817" name="Rectangle 9"/>
          <p:cNvSpPr>
            <a:spLocks noGrp="1" noChangeArrowheads="1"/>
          </p:cNvSpPr>
          <p:nvPr>
            <p:ph type="body" idx="4294967295"/>
          </p:nvPr>
        </p:nvSpPr>
        <p:spPr>
          <a:xfrm>
            <a:off x="4046538" y="4570413"/>
            <a:ext cx="4868862" cy="2058987"/>
          </a:xfrm>
          <a:ln w="28575">
            <a:solidFill>
              <a:srgbClr val="FFFF00"/>
            </a:solidFill>
          </a:ln>
        </p:spPr>
        <p:txBody>
          <a:bodyPr/>
          <a:lstStyle/>
          <a:p>
            <a:pPr eaLnBrk="1" hangingPunct="1">
              <a:spcBef>
                <a:spcPct val="25000"/>
              </a:spcBef>
              <a:spcAft>
                <a:spcPct val="25000"/>
              </a:spcAft>
            </a:pPr>
            <a:r>
              <a:rPr lang="en-US" sz="1800" u="sng" smtClean="0"/>
              <a:t>Impacts</a:t>
            </a:r>
            <a:r>
              <a:rPr lang="en-US" sz="1800" smtClean="0"/>
              <a:t>:   Long-term results of one or more programs over time, such as changes in HIV infection, morbidity, and mortality</a:t>
            </a:r>
          </a:p>
          <a:p>
            <a:pPr lvl="1" eaLnBrk="1" hangingPunct="1">
              <a:lnSpc>
                <a:spcPct val="80000"/>
              </a:lnSpc>
              <a:spcBef>
                <a:spcPct val="25000"/>
              </a:spcBef>
            </a:pPr>
            <a:r>
              <a:rPr lang="en-US" sz="1800" smtClean="0"/>
              <a:t>HIV transmission rates decrease</a:t>
            </a:r>
          </a:p>
          <a:p>
            <a:pPr lvl="1" eaLnBrk="1" hangingPunct="1">
              <a:lnSpc>
                <a:spcPct val="80000"/>
              </a:lnSpc>
              <a:spcBef>
                <a:spcPct val="25000"/>
              </a:spcBef>
            </a:pPr>
            <a:r>
              <a:rPr lang="en-US" sz="1800" smtClean="0"/>
              <a:t>HIV incidence decreases</a:t>
            </a:r>
          </a:p>
          <a:p>
            <a:pPr lvl="1" eaLnBrk="1" hangingPunct="1">
              <a:lnSpc>
                <a:spcPct val="80000"/>
              </a:lnSpc>
              <a:spcBef>
                <a:spcPct val="25000"/>
              </a:spcBef>
            </a:pPr>
            <a:r>
              <a:rPr lang="en-US" sz="1800" smtClean="0"/>
              <a:t>HIV morbidity and mortality decrease</a:t>
            </a:r>
            <a:endParaRPr lang="en-US" sz="1800" smtClean="0">
              <a:latin typeface="Lucida Sans Unicode" pitchFamily="34" charset="0"/>
            </a:endParaRPr>
          </a:p>
        </p:txBody>
      </p:sp>
      <p:cxnSp>
        <p:nvCxnSpPr>
          <p:cNvPr id="119818" name="AutoShape 10"/>
          <p:cNvCxnSpPr>
            <a:cxnSpLocks noChangeShapeType="1"/>
            <a:stCxn id="119815" idx="3"/>
            <a:endCxn id="119817" idx="1"/>
          </p:cNvCxnSpPr>
          <p:nvPr/>
        </p:nvCxnSpPr>
        <p:spPr bwMode="auto">
          <a:xfrm>
            <a:off x="3500438" y="5072063"/>
            <a:ext cx="546100" cy="527050"/>
          </a:xfrm>
          <a:prstGeom prst="bentConnector3">
            <a:avLst>
              <a:gd name="adj1" fmla="val 50000"/>
            </a:avLst>
          </a:prstGeom>
          <a:noFill/>
          <a:ln w="12700">
            <a:solidFill>
              <a:srgbClr val="FFFF00"/>
            </a:solidFill>
            <a:miter lim="800000"/>
            <a:headEnd/>
            <a:tailEnd type="triangle" w="med" len="med"/>
          </a:ln>
        </p:spPr>
      </p:cxnSp>
      <p:sp>
        <p:nvSpPr>
          <p:cNvPr id="119819" name="AutoShape 11"/>
          <p:cNvSpPr>
            <a:spLocks noChangeArrowheads="1"/>
          </p:cNvSpPr>
          <p:nvPr/>
        </p:nvSpPr>
        <p:spPr bwMode="auto">
          <a:xfrm>
            <a:off x="2374900" y="18669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9820" name="AutoShape 12"/>
          <p:cNvSpPr>
            <a:spLocks noChangeArrowheads="1"/>
          </p:cNvSpPr>
          <p:nvPr/>
        </p:nvSpPr>
        <p:spPr bwMode="auto">
          <a:xfrm>
            <a:off x="2374900" y="30734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9821" name="AutoShape 13"/>
          <p:cNvSpPr>
            <a:spLocks noChangeArrowheads="1"/>
          </p:cNvSpPr>
          <p:nvPr/>
        </p:nvSpPr>
        <p:spPr bwMode="auto">
          <a:xfrm>
            <a:off x="2374900" y="44704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127000"/>
            <a:ext cx="7343775" cy="1127125"/>
          </a:xfrm>
        </p:spPr>
        <p:txBody>
          <a:bodyPr/>
          <a:lstStyle/>
          <a:p>
            <a:pPr eaLnBrk="1" hangingPunct="1"/>
            <a:r>
              <a:rPr lang="en-US" sz="3400" smtClean="0"/>
              <a:t>Example of Logic Model for Training</a:t>
            </a:r>
            <a:endParaRPr lang="en-US" sz="1500" smtClean="0">
              <a:solidFill>
                <a:schemeClr val="tx1"/>
              </a:solidFill>
            </a:endParaRPr>
          </a:p>
        </p:txBody>
      </p:sp>
      <p:sp>
        <p:nvSpPr>
          <p:cNvPr id="120835" name="Rectangle 3"/>
          <p:cNvSpPr>
            <a:spLocks noChangeArrowheads="1"/>
          </p:cNvSpPr>
          <p:nvPr/>
        </p:nvSpPr>
        <p:spPr bwMode="auto">
          <a:xfrm>
            <a:off x="381000" y="2209800"/>
            <a:ext cx="898525" cy="365125"/>
          </a:xfrm>
          <a:prstGeom prst="rect">
            <a:avLst/>
          </a:prstGeom>
          <a:noFill/>
          <a:ln w="9525">
            <a:noFill/>
            <a:miter lim="800000"/>
            <a:headEnd/>
            <a:tailEnd/>
          </a:ln>
        </p:spPr>
        <p:txBody>
          <a:bodyPr wrap="none" lIns="0" tIns="0" rIns="0" bIns="0">
            <a:spAutoFit/>
          </a:bodyPr>
          <a:lstStyle/>
          <a:p>
            <a:pPr eaLnBrk="0" hangingPunct="0"/>
            <a:r>
              <a:rPr lang="en-US" sz="2400">
                <a:solidFill>
                  <a:srgbClr val="FF3300"/>
                </a:solidFill>
                <a:latin typeface="Times New Roman" pitchFamily="18" charset="0"/>
                <a:cs typeface="Angsana New" pitchFamily="18" charset="-34"/>
              </a:rPr>
              <a:t>INPUT</a:t>
            </a:r>
            <a:endParaRPr lang="en-US" sz="2400" b="1">
              <a:latin typeface="Times New Roman" pitchFamily="18" charset="0"/>
              <a:cs typeface="Angsana New" pitchFamily="18" charset="-34"/>
            </a:endParaRPr>
          </a:p>
        </p:txBody>
      </p:sp>
      <p:sp>
        <p:nvSpPr>
          <p:cNvPr id="120836" name="Rectangle 4"/>
          <p:cNvSpPr>
            <a:spLocks noChangeArrowheads="1"/>
          </p:cNvSpPr>
          <p:nvPr/>
        </p:nvSpPr>
        <p:spPr bwMode="auto">
          <a:xfrm>
            <a:off x="1801813" y="2209800"/>
            <a:ext cx="1322387" cy="365125"/>
          </a:xfrm>
          <a:prstGeom prst="rect">
            <a:avLst/>
          </a:prstGeom>
          <a:noFill/>
          <a:ln w="9525">
            <a:noFill/>
            <a:miter lim="800000"/>
            <a:headEnd/>
            <a:tailEnd/>
          </a:ln>
        </p:spPr>
        <p:txBody>
          <a:bodyPr wrap="none" lIns="0" tIns="0" rIns="0" bIns="0">
            <a:spAutoFit/>
          </a:bodyPr>
          <a:lstStyle/>
          <a:p>
            <a:pPr eaLnBrk="0" hangingPunct="0"/>
            <a:r>
              <a:rPr lang="en-US" sz="2400">
                <a:solidFill>
                  <a:srgbClr val="FF3300"/>
                </a:solidFill>
                <a:latin typeface="Times New Roman" pitchFamily="18" charset="0"/>
                <a:cs typeface="Angsana New" pitchFamily="18" charset="-34"/>
              </a:rPr>
              <a:t>PROCESS</a:t>
            </a:r>
            <a:endParaRPr lang="en-US" sz="2400" b="1">
              <a:latin typeface="Times New Roman" pitchFamily="18" charset="0"/>
              <a:cs typeface="Angsana New" pitchFamily="18" charset="-34"/>
            </a:endParaRPr>
          </a:p>
        </p:txBody>
      </p:sp>
      <p:sp>
        <p:nvSpPr>
          <p:cNvPr id="120837" name="Rectangle 5"/>
          <p:cNvSpPr>
            <a:spLocks noChangeArrowheads="1"/>
          </p:cNvSpPr>
          <p:nvPr/>
        </p:nvSpPr>
        <p:spPr bwMode="auto">
          <a:xfrm>
            <a:off x="3756025" y="2209800"/>
            <a:ext cx="5083175" cy="365125"/>
          </a:xfrm>
          <a:prstGeom prst="rect">
            <a:avLst/>
          </a:prstGeom>
          <a:noFill/>
          <a:ln w="9525">
            <a:noFill/>
            <a:miter lim="800000"/>
            <a:headEnd/>
            <a:tailEnd/>
          </a:ln>
        </p:spPr>
        <p:txBody>
          <a:bodyPr wrap="none" lIns="0" tIns="0" rIns="0" bIns="0">
            <a:spAutoFit/>
          </a:bodyPr>
          <a:lstStyle/>
          <a:p>
            <a:pPr eaLnBrk="0" hangingPunct="0"/>
            <a:r>
              <a:rPr lang="en-US" sz="2400">
                <a:solidFill>
                  <a:srgbClr val="FF3300"/>
                </a:solidFill>
                <a:latin typeface="Times New Roman" pitchFamily="18" charset="0"/>
                <a:cs typeface="Angsana New" pitchFamily="18" charset="-34"/>
              </a:rPr>
              <a:t>OUTPUT         OUTCOME       IMPACT</a:t>
            </a:r>
            <a:endParaRPr lang="en-US" sz="2400" b="1">
              <a:latin typeface="Times New Roman" pitchFamily="18" charset="0"/>
              <a:cs typeface="Angsana New" pitchFamily="18" charset="-34"/>
            </a:endParaRPr>
          </a:p>
        </p:txBody>
      </p:sp>
      <p:sp>
        <p:nvSpPr>
          <p:cNvPr id="120838" name="Freeform 6"/>
          <p:cNvSpPr>
            <a:spLocks noEditPoints="1"/>
          </p:cNvSpPr>
          <p:nvPr/>
        </p:nvSpPr>
        <p:spPr bwMode="auto">
          <a:xfrm>
            <a:off x="1295400" y="234315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chemeClr val="tx2"/>
            </a:solidFill>
            <a:bevel/>
            <a:headEnd/>
            <a:tailEnd/>
          </a:ln>
        </p:spPr>
        <p:txBody>
          <a:bodyPr/>
          <a:lstStyle/>
          <a:p>
            <a:endParaRPr lang="en-US"/>
          </a:p>
        </p:txBody>
      </p:sp>
      <p:sp>
        <p:nvSpPr>
          <p:cNvPr id="120839" name="Rectangle 7"/>
          <p:cNvSpPr>
            <a:spLocks noChangeArrowheads="1"/>
          </p:cNvSpPr>
          <p:nvPr/>
        </p:nvSpPr>
        <p:spPr bwMode="auto">
          <a:xfrm>
            <a:off x="0" y="3048000"/>
            <a:ext cx="1600200" cy="1219200"/>
          </a:xfrm>
          <a:prstGeom prst="rect">
            <a:avLst/>
          </a:prstGeom>
          <a:solidFill>
            <a:srgbClr val="66FFFF"/>
          </a:solidFill>
          <a:ln w="9525">
            <a:noFill/>
            <a:miter lim="800000"/>
            <a:headEnd/>
            <a:tailEnd/>
          </a:ln>
        </p:spPr>
        <p:txBody>
          <a:bodyPr lIns="0" tIns="0" rIns="0" bIns="0">
            <a:spAutoFit/>
          </a:bodyPr>
          <a:lstStyle/>
          <a:p>
            <a:pPr algn="ctr" eaLnBrk="0" hangingPunct="0"/>
            <a:r>
              <a:rPr lang="en-US" sz="2000">
                <a:solidFill>
                  <a:srgbClr val="000000"/>
                </a:solidFill>
                <a:latin typeface="Times New Roman" pitchFamily="18" charset="0"/>
                <a:cs typeface="Angsana New" pitchFamily="18" charset="-34"/>
              </a:rPr>
              <a:t>Develop clinical</a:t>
            </a:r>
          </a:p>
          <a:p>
            <a:pPr algn="ctr" eaLnBrk="0" hangingPunct="0"/>
            <a:r>
              <a:rPr lang="en-US" sz="2000">
                <a:solidFill>
                  <a:srgbClr val="000000"/>
                </a:solidFill>
                <a:latin typeface="Times New Roman" pitchFamily="18" charset="0"/>
                <a:cs typeface="Angsana New" pitchFamily="18" charset="-34"/>
              </a:rPr>
              <a:t>training curriculum</a:t>
            </a:r>
            <a:endParaRPr lang="en-US" sz="2000" b="1">
              <a:latin typeface="Times New Roman" pitchFamily="18" charset="0"/>
              <a:cs typeface="Angsana New" pitchFamily="18" charset="-34"/>
            </a:endParaRPr>
          </a:p>
        </p:txBody>
      </p:sp>
      <p:sp>
        <p:nvSpPr>
          <p:cNvPr id="120840" name="Rectangle 8"/>
          <p:cNvSpPr>
            <a:spLocks noChangeArrowheads="1"/>
          </p:cNvSpPr>
          <p:nvPr/>
        </p:nvSpPr>
        <p:spPr bwMode="auto">
          <a:xfrm>
            <a:off x="1828800" y="3048000"/>
            <a:ext cx="1371600" cy="914400"/>
          </a:xfrm>
          <a:prstGeom prst="rect">
            <a:avLst/>
          </a:prstGeom>
          <a:solidFill>
            <a:srgbClr val="66FFFF"/>
          </a:solidFill>
          <a:ln w="9525">
            <a:noFill/>
            <a:miter lim="800000"/>
            <a:headEnd/>
            <a:tailEnd/>
          </a:ln>
        </p:spPr>
        <p:txBody>
          <a:bodyPr lIns="0" tIns="0" rIns="0" bIns="0">
            <a:spAutoFit/>
          </a:bodyPr>
          <a:lstStyle/>
          <a:p>
            <a:pPr algn="ctr" eaLnBrk="0" hangingPunct="0"/>
            <a:r>
              <a:rPr lang="en-US" sz="2000">
                <a:solidFill>
                  <a:srgbClr val="000000"/>
                </a:solidFill>
                <a:latin typeface="Times New Roman" pitchFamily="18" charset="0"/>
                <a:cs typeface="Angsana New" pitchFamily="18" charset="-34"/>
              </a:rPr>
              <a:t>Conduct</a:t>
            </a:r>
          </a:p>
          <a:p>
            <a:pPr algn="ctr" eaLnBrk="0" hangingPunct="0"/>
            <a:r>
              <a:rPr lang="en-US" sz="2000">
                <a:solidFill>
                  <a:srgbClr val="000000"/>
                </a:solidFill>
                <a:latin typeface="Times New Roman" pitchFamily="18" charset="0"/>
                <a:cs typeface="Angsana New" pitchFamily="18" charset="-34"/>
              </a:rPr>
              <a:t>training events</a:t>
            </a:r>
            <a:endParaRPr lang="en-US" sz="2000" b="1">
              <a:latin typeface="Times New Roman" pitchFamily="18" charset="0"/>
              <a:cs typeface="Angsana New" pitchFamily="18" charset="-34"/>
            </a:endParaRPr>
          </a:p>
        </p:txBody>
      </p:sp>
      <p:sp>
        <p:nvSpPr>
          <p:cNvPr id="120841" name="Rectangle 9"/>
          <p:cNvSpPr>
            <a:spLocks noChangeArrowheads="1"/>
          </p:cNvSpPr>
          <p:nvPr/>
        </p:nvSpPr>
        <p:spPr bwMode="auto">
          <a:xfrm>
            <a:off x="3657600" y="2971800"/>
            <a:ext cx="1600200" cy="1219200"/>
          </a:xfrm>
          <a:prstGeom prst="rect">
            <a:avLst/>
          </a:prstGeom>
          <a:solidFill>
            <a:srgbClr val="66FFFF"/>
          </a:solidFill>
          <a:ln w="9525">
            <a:noFill/>
            <a:miter lim="800000"/>
            <a:headEnd/>
            <a:tailEnd/>
          </a:ln>
        </p:spPr>
        <p:txBody>
          <a:bodyPr lIns="0" tIns="0" rIns="0" bIns="0">
            <a:spAutoFit/>
          </a:bodyPr>
          <a:lstStyle/>
          <a:p>
            <a:pPr algn="ctr" eaLnBrk="0" hangingPunct="0"/>
            <a:r>
              <a:rPr lang="en-US" sz="2000">
                <a:solidFill>
                  <a:srgbClr val="000000"/>
                </a:solidFill>
                <a:latin typeface="Times New Roman" pitchFamily="18" charset="0"/>
                <a:cs typeface="Angsana New" pitchFamily="18" charset="-34"/>
              </a:rPr>
              <a:t>Practitioners</a:t>
            </a:r>
          </a:p>
          <a:p>
            <a:pPr algn="ctr" eaLnBrk="0" hangingPunct="0"/>
            <a:r>
              <a:rPr lang="en-US" sz="2000">
                <a:solidFill>
                  <a:srgbClr val="000000"/>
                </a:solidFill>
                <a:latin typeface="Times New Roman" pitchFamily="18" charset="0"/>
                <a:cs typeface="Angsana New" pitchFamily="18" charset="-34"/>
              </a:rPr>
              <a:t>trained in new clinical techniques</a:t>
            </a:r>
            <a:endParaRPr lang="en-US" sz="2000" b="1">
              <a:latin typeface="Times New Roman" pitchFamily="18" charset="0"/>
              <a:cs typeface="Angsana New" pitchFamily="18" charset="-34"/>
            </a:endParaRPr>
          </a:p>
        </p:txBody>
      </p:sp>
      <p:sp>
        <p:nvSpPr>
          <p:cNvPr id="120842" name="Rectangle 10"/>
          <p:cNvSpPr>
            <a:spLocks noChangeArrowheads="1"/>
          </p:cNvSpPr>
          <p:nvPr/>
        </p:nvSpPr>
        <p:spPr bwMode="auto">
          <a:xfrm>
            <a:off x="5715000" y="3048000"/>
            <a:ext cx="1600200" cy="1524000"/>
          </a:xfrm>
          <a:prstGeom prst="rect">
            <a:avLst/>
          </a:prstGeom>
          <a:solidFill>
            <a:srgbClr val="66FFFF"/>
          </a:solidFill>
          <a:ln w="9525">
            <a:noFill/>
            <a:miter lim="800000"/>
            <a:headEnd/>
            <a:tailEnd/>
          </a:ln>
        </p:spPr>
        <p:txBody>
          <a:bodyPr lIns="0" tIns="0" rIns="0" bIns="0">
            <a:spAutoFit/>
          </a:bodyPr>
          <a:lstStyle/>
          <a:p>
            <a:pPr algn="ctr" eaLnBrk="0" hangingPunct="0"/>
            <a:r>
              <a:rPr lang="en-US" sz="2000">
                <a:solidFill>
                  <a:srgbClr val="000000"/>
                </a:solidFill>
                <a:latin typeface="Times New Roman" pitchFamily="18" charset="0"/>
                <a:cs typeface="Angsana New" pitchFamily="18" charset="-34"/>
              </a:rPr>
              <a:t>Increase in clients served by (newly) trained providers</a:t>
            </a:r>
            <a:endParaRPr lang="en-US" sz="2000" b="1">
              <a:latin typeface="Times New Roman" pitchFamily="18" charset="0"/>
              <a:cs typeface="Angsana New" pitchFamily="18" charset="-34"/>
            </a:endParaRPr>
          </a:p>
        </p:txBody>
      </p:sp>
      <p:sp>
        <p:nvSpPr>
          <p:cNvPr id="120843" name="Rectangle 11"/>
          <p:cNvSpPr>
            <a:spLocks noChangeArrowheads="1"/>
          </p:cNvSpPr>
          <p:nvPr/>
        </p:nvSpPr>
        <p:spPr bwMode="auto">
          <a:xfrm>
            <a:off x="7543800" y="3048000"/>
            <a:ext cx="1600200" cy="1219200"/>
          </a:xfrm>
          <a:prstGeom prst="rect">
            <a:avLst/>
          </a:prstGeom>
          <a:solidFill>
            <a:srgbClr val="66FFFF"/>
          </a:solidFill>
          <a:ln w="9525">
            <a:noFill/>
            <a:miter lim="800000"/>
            <a:headEnd/>
            <a:tailEnd/>
          </a:ln>
        </p:spPr>
        <p:txBody>
          <a:bodyPr lIns="0" tIns="0" rIns="0" bIns="0">
            <a:spAutoFit/>
          </a:bodyPr>
          <a:lstStyle/>
          <a:p>
            <a:pPr algn="ctr" eaLnBrk="0" hangingPunct="0"/>
            <a:r>
              <a:rPr lang="en-US" sz="2000">
                <a:solidFill>
                  <a:srgbClr val="000000"/>
                </a:solidFill>
                <a:latin typeface="Times New Roman" pitchFamily="18" charset="0"/>
                <a:cs typeface="Angsana New" pitchFamily="18" charset="-34"/>
              </a:rPr>
              <a:t>Declining morbidity levels in target population</a:t>
            </a:r>
            <a:endParaRPr lang="en-US" sz="2000" b="1">
              <a:latin typeface="Times New Roman" pitchFamily="18" charset="0"/>
              <a:cs typeface="Angsana New" pitchFamily="18" charset="-34"/>
            </a:endParaRPr>
          </a:p>
        </p:txBody>
      </p:sp>
      <p:sp>
        <p:nvSpPr>
          <p:cNvPr id="120844" name="Freeform 12"/>
          <p:cNvSpPr>
            <a:spLocks noEditPoints="1"/>
          </p:cNvSpPr>
          <p:nvPr/>
        </p:nvSpPr>
        <p:spPr bwMode="auto">
          <a:xfrm>
            <a:off x="3200400" y="236220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chemeClr val="tx2"/>
            </a:solidFill>
            <a:bevel/>
            <a:headEnd/>
            <a:tailEnd/>
          </a:ln>
        </p:spPr>
        <p:txBody>
          <a:bodyPr/>
          <a:lstStyle/>
          <a:p>
            <a:endParaRPr lang="en-US"/>
          </a:p>
        </p:txBody>
      </p:sp>
      <p:sp>
        <p:nvSpPr>
          <p:cNvPr id="120845" name="Freeform 13"/>
          <p:cNvSpPr>
            <a:spLocks noEditPoints="1"/>
          </p:cNvSpPr>
          <p:nvPr/>
        </p:nvSpPr>
        <p:spPr bwMode="auto">
          <a:xfrm>
            <a:off x="5029200" y="236220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chemeClr val="tx2"/>
            </a:solidFill>
            <a:bevel/>
            <a:headEnd/>
            <a:tailEnd/>
          </a:ln>
        </p:spPr>
        <p:txBody>
          <a:bodyPr/>
          <a:lstStyle/>
          <a:p>
            <a:endParaRPr lang="en-US"/>
          </a:p>
        </p:txBody>
      </p:sp>
      <p:sp>
        <p:nvSpPr>
          <p:cNvPr id="120846" name="Freeform 14"/>
          <p:cNvSpPr>
            <a:spLocks noEditPoints="1"/>
          </p:cNvSpPr>
          <p:nvPr/>
        </p:nvSpPr>
        <p:spPr bwMode="auto">
          <a:xfrm>
            <a:off x="7200900" y="236220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chemeClr val="tx2"/>
            </a:solidFill>
            <a:bevel/>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Line 2"/>
          <p:cNvSpPr>
            <a:spLocks noChangeShapeType="1"/>
          </p:cNvSpPr>
          <p:nvPr/>
        </p:nvSpPr>
        <p:spPr bwMode="auto">
          <a:xfrm>
            <a:off x="1676400" y="2644775"/>
            <a:ext cx="304800" cy="0"/>
          </a:xfrm>
          <a:prstGeom prst="line">
            <a:avLst/>
          </a:prstGeom>
          <a:noFill/>
          <a:ln w="38100">
            <a:solidFill>
              <a:srgbClr val="FF0066"/>
            </a:solidFill>
            <a:round/>
            <a:headEnd/>
            <a:tailEnd type="triangle" w="med" len="med"/>
          </a:ln>
        </p:spPr>
        <p:txBody>
          <a:bodyPr/>
          <a:lstStyle/>
          <a:p>
            <a:endParaRPr lang="en-US"/>
          </a:p>
        </p:txBody>
      </p:sp>
      <p:sp>
        <p:nvSpPr>
          <p:cNvPr id="121859" name="Line 3"/>
          <p:cNvSpPr>
            <a:spLocks noChangeShapeType="1"/>
          </p:cNvSpPr>
          <p:nvPr/>
        </p:nvSpPr>
        <p:spPr bwMode="auto">
          <a:xfrm>
            <a:off x="3505200" y="2644775"/>
            <a:ext cx="228600" cy="0"/>
          </a:xfrm>
          <a:prstGeom prst="line">
            <a:avLst/>
          </a:prstGeom>
          <a:noFill/>
          <a:ln w="38100">
            <a:solidFill>
              <a:srgbClr val="FF0066"/>
            </a:solidFill>
            <a:round/>
            <a:headEnd/>
            <a:tailEnd type="triangle" w="med" len="med"/>
          </a:ln>
        </p:spPr>
        <p:txBody>
          <a:bodyPr/>
          <a:lstStyle/>
          <a:p>
            <a:endParaRPr lang="en-US"/>
          </a:p>
        </p:txBody>
      </p:sp>
      <p:sp>
        <p:nvSpPr>
          <p:cNvPr id="121860" name="Line 4"/>
          <p:cNvSpPr>
            <a:spLocks noChangeShapeType="1"/>
          </p:cNvSpPr>
          <p:nvPr/>
        </p:nvSpPr>
        <p:spPr bwMode="auto">
          <a:xfrm>
            <a:off x="5130800" y="2644775"/>
            <a:ext cx="228600" cy="0"/>
          </a:xfrm>
          <a:prstGeom prst="line">
            <a:avLst/>
          </a:prstGeom>
          <a:noFill/>
          <a:ln w="38100">
            <a:solidFill>
              <a:srgbClr val="FF0066"/>
            </a:solidFill>
            <a:round/>
            <a:headEnd/>
            <a:tailEnd type="triangle" w="med" len="med"/>
          </a:ln>
        </p:spPr>
        <p:txBody>
          <a:bodyPr/>
          <a:lstStyle/>
          <a:p>
            <a:endParaRPr lang="en-US"/>
          </a:p>
        </p:txBody>
      </p:sp>
      <p:sp>
        <p:nvSpPr>
          <p:cNvPr id="121861" name="Line 5"/>
          <p:cNvSpPr>
            <a:spLocks noChangeShapeType="1"/>
          </p:cNvSpPr>
          <p:nvPr/>
        </p:nvSpPr>
        <p:spPr bwMode="auto">
          <a:xfrm>
            <a:off x="7086600" y="2644775"/>
            <a:ext cx="228600" cy="0"/>
          </a:xfrm>
          <a:prstGeom prst="line">
            <a:avLst/>
          </a:prstGeom>
          <a:noFill/>
          <a:ln w="38100">
            <a:solidFill>
              <a:srgbClr val="FF0066"/>
            </a:solidFill>
            <a:round/>
            <a:headEnd/>
            <a:tailEnd type="triangle" w="med" len="med"/>
          </a:ln>
        </p:spPr>
        <p:txBody>
          <a:bodyPr/>
          <a:lstStyle/>
          <a:p>
            <a:endParaRPr lang="en-US"/>
          </a:p>
        </p:txBody>
      </p:sp>
      <p:sp>
        <p:nvSpPr>
          <p:cNvPr id="121862" name="Text Box 6"/>
          <p:cNvSpPr txBox="1">
            <a:spLocks noChangeArrowheads="1"/>
          </p:cNvSpPr>
          <p:nvPr/>
        </p:nvSpPr>
        <p:spPr bwMode="auto">
          <a:xfrm>
            <a:off x="228600" y="1935163"/>
            <a:ext cx="1447800" cy="2940050"/>
          </a:xfrm>
          <a:prstGeom prst="rect">
            <a:avLst/>
          </a:prstGeom>
          <a:noFill/>
          <a:ln w="9525">
            <a:solidFill>
              <a:srgbClr val="FF0066"/>
            </a:solidFill>
            <a:miter lim="800000"/>
            <a:headEnd/>
            <a:tailEnd/>
          </a:ln>
        </p:spPr>
        <p:txBody>
          <a:bodyPr>
            <a:spAutoFit/>
          </a:bodyPr>
          <a:lstStyle/>
          <a:p>
            <a:pPr eaLnBrk="0" hangingPunct="0">
              <a:spcBef>
                <a:spcPct val="50000"/>
              </a:spcBef>
            </a:pPr>
            <a:r>
              <a:rPr lang="en-US" sz="2400">
                <a:latin typeface="Times New Roman" pitchFamily="18" charset="0"/>
                <a:cs typeface="Angsana New" pitchFamily="18" charset="-34"/>
              </a:rPr>
              <a:t>INPUT</a:t>
            </a:r>
          </a:p>
          <a:p>
            <a:pPr eaLnBrk="0" hangingPunct="0">
              <a:spcBef>
                <a:spcPct val="50000"/>
              </a:spcBef>
              <a:buFontTx/>
              <a:buChar char="•"/>
            </a:pPr>
            <a:r>
              <a:rPr lang="en-US">
                <a:latin typeface="Times New Roman" pitchFamily="18" charset="0"/>
                <a:cs typeface="Angsana New" pitchFamily="18" charset="-34"/>
              </a:rPr>
              <a:t>Human and financial resources to develop and print educational brochure</a:t>
            </a:r>
          </a:p>
          <a:p>
            <a:pPr eaLnBrk="0" hangingPunct="0">
              <a:spcBef>
                <a:spcPct val="50000"/>
              </a:spcBef>
            </a:pPr>
            <a:r>
              <a:rPr lang="en-US">
                <a:latin typeface="Times New Roman" pitchFamily="18" charset="0"/>
                <a:cs typeface="Angsana New" pitchFamily="18" charset="-34"/>
              </a:rPr>
              <a:t> </a:t>
            </a:r>
          </a:p>
        </p:txBody>
      </p:sp>
      <p:sp>
        <p:nvSpPr>
          <p:cNvPr id="121863" name="Text Box 7"/>
          <p:cNvSpPr txBox="1">
            <a:spLocks noChangeArrowheads="1"/>
          </p:cNvSpPr>
          <p:nvPr/>
        </p:nvSpPr>
        <p:spPr bwMode="auto">
          <a:xfrm>
            <a:off x="1968500" y="1935163"/>
            <a:ext cx="1524000" cy="3214687"/>
          </a:xfrm>
          <a:prstGeom prst="rect">
            <a:avLst/>
          </a:prstGeom>
          <a:noFill/>
          <a:ln w="9525">
            <a:solidFill>
              <a:srgbClr val="FF0066"/>
            </a:solidFill>
            <a:miter lim="800000"/>
            <a:headEnd/>
            <a:tailEnd/>
          </a:ln>
        </p:spPr>
        <p:txBody>
          <a:bodyPr>
            <a:spAutoFit/>
          </a:bodyPr>
          <a:lstStyle/>
          <a:p>
            <a:pPr eaLnBrk="0" hangingPunct="0">
              <a:spcBef>
                <a:spcPct val="50000"/>
              </a:spcBef>
            </a:pPr>
            <a:r>
              <a:rPr lang="en-US" sz="2400">
                <a:latin typeface="Times New Roman" pitchFamily="18" charset="0"/>
                <a:cs typeface="Angsana New" pitchFamily="18" charset="-34"/>
              </a:rPr>
              <a:t>PROCESS</a:t>
            </a:r>
          </a:p>
          <a:p>
            <a:pPr eaLnBrk="0" hangingPunct="0">
              <a:spcBef>
                <a:spcPct val="50000"/>
              </a:spcBef>
              <a:buFontTx/>
              <a:buChar char="•"/>
            </a:pPr>
            <a:r>
              <a:rPr lang="en-US">
                <a:latin typeface="Times New Roman" pitchFamily="18" charset="0"/>
                <a:cs typeface="Angsana New" pitchFamily="18" charset="-34"/>
              </a:rPr>
              <a:t>Distribute brochure to health facilities</a:t>
            </a:r>
          </a:p>
          <a:p>
            <a:pPr eaLnBrk="0" hangingPunct="0">
              <a:spcBef>
                <a:spcPct val="50000"/>
              </a:spcBef>
              <a:buFontTx/>
              <a:buChar char="•"/>
            </a:pPr>
            <a:r>
              <a:rPr lang="en-US">
                <a:latin typeface="Times New Roman" pitchFamily="18" charset="0"/>
                <a:cs typeface="Angsana New" pitchFamily="18" charset="-34"/>
              </a:rPr>
              <a:t>Meet with physicians to promote distribution of brochure</a:t>
            </a:r>
          </a:p>
        </p:txBody>
      </p:sp>
      <p:sp>
        <p:nvSpPr>
          <p:cNvPr id="121864" name="Text Box 8"/>
          <p:cNvSpPr txBox="1">
            <a:spLocks noChangeArrowheads="1"/>
          </p:cNvSpPr>
          <p:nvPr/>
        </p:nvSpPr>
        <p:spPr bwMode="auto">
          <a:xfrm>
            <a:off x="3695700" y="1935163"/>
            <a:ext cx="1447800" cy="1800225"/>
          </a:xfrm>
          <a:prstGeom prst="rect">
            <a:avLst/>
          </a:prstGeom>
          <a:noFill/>
          <a:ln w="9525">
            <a:solidFill>
              <a:srgbClr val="FF0066"/>
            </a:solidFill>
            <a:miter lim="800000"/>
            <a:headEnd/>
            <a:tailEnd/>
          </a:ln>
        </p:spPr>
        <p:txBody>
          <a:bodyPr>
            <a:spAutoFit/>
          </a:bodyPr>
          <a:lstStyle/>
          <a:p>
            <a:pPr eaLnBrk="0" hangingPunct="0">
              <a:spcBef>
                <a:spcPct val="50000"/>
              </a:spcBef>
            </a:pPr>
            <a:r>
              <a:rPr lang="en-US" sz="2400">
                <a:latin typeface="Times New Roman" pitchFamily="18" charset="0"/>
                <a:cs typeface="Angsana New" pitchFamily="18" charset="-34"/>
              </a:rPr>
              <a:t>OUTPUT</a:t>
            </a:r>
            <a:endParaRPr lang="en-US">
              <a:latin typeface="Times New Roman" pitchFamily="18" charset="0"/>
              <a:cs typeface="Angsana New" pitchFamily="18" charset="-34"/>
            </a:endParaRPr>
          </a:p>
          <a:p>
            <a:pPr eaLnBrk="0" hangingPunct="0">
              <a:spcBef>
                <a:spcPct val="50000"/>
              </a:spcBef>
              <a:buFontTx/>
              <a:buChar char="•"/>
            </a:pPr>
            <a:r>
              <a:rPr lang="en-US">
                <a:latin typeface="Times New Roman" pitchFamily="18" charset="0"/>
                <a:cs typeface="Angsana New" pitchFamily="18" charset="-34"/>
              </a:rPr>
              <a:t>Brochure distributed to clients of facilities</a:t>
            </a:r>
            <a:endParaRPr lang="en-US" sz="2400">
              <a:latin typeface="Times New Roman" pitchFamily="18" charset="0"/>
              <a:cs typeface="Angsana New" pitchFamily="18" charset="-34"/>
            </a:endParaRPr>
          </a:p>
        </p:txBody>
      </p:sp>
      <p:sp>
        <p:nvSpPr>
          <p:cNvPr id="121865" name="Text Box 9"/>
          <p:cNvSpPr txBox="1">
            <a:spLocks noChangeArrowheads="1"/>
          </p:cNvSpPr>
          <p:nvPr/>
        </p:nvSpPr>
        <p:spPr bwMode="auto">
          <a:xfrm>
            <a:off x="5334000" y="1935163"/>
            <a:ext cx="1752600" cy="3627437"/>
          </a:xfrm>
          <a:prstGeom prst="rect">
            <a:avLst/>
          </a:prstGeom>
          <a:noFill/>
          <a:ln w="9525">
            <a:solidFill>
              <a:srgbClr val="FF0066"/>
            </a:solidFill>
            <a:miter lim="800000"/>
            <a:headEnd/>
            <a:tailEnd/>
          </a:ln>
        </p:spPr>
        <p:txBody>
          <a:bodyPr>
            <a:spAutoFit/>
          </a:bodyPr>
          <a:lstStyle/>
          <a:p>
            <a:pPr eaLnBrk="0" hangingPunct="0">
              <a:spcBef>
                <a:spcPct val="50000"/>
              </a:spcBef>
            </a:pPr>
            <a:r>
              <a:rPr lang="en-US" sz="2400">
                <a:latin typeface="Times New Roman" pitchFamily="18" charset="0"/>
                <a:cs typeface="Angsana New" pitchFamily="18" charset="-34"/>
              </a:rPr>
              <a:t>OUTCOME</a:t>
            </a:r>
          </a:p>
          <a:p>
            <a:pPr eaLnBrk="0" hangingPunct="0">
              <a:spcBef>
                <a:spcPct val="50000"/>
              </a:spcBef>
              <a:buFontTx/>
              <a:buChar char="•"/>
            </a:pPr>
            <a:r>
              <a:rPr lang="en-US">
                <a:latin typeface="Times New Roman" pitchFamily="18" charset="0"/>
                <a:cs typeface="Angsana New" pitchFamily="18" charset="-34"/>
              </a:rPr>
              <a:t>Increased customer knowledge of TB transmission and treatment</a:t>
            </a:r>
          </a:p>
          <a:p>
            <a:pPr eaLnBrk="0" hangingPunct="0">
              <a:spcBef>
                <a:spcPct val="50000"/>
              </a:spcBef>
              <a:buFontTx/>
              <a:buChar char="•"/>
            </a:pPr>
            <a:r>
              <a:rPr lang="en-US">
                <a:latin typeface="Times New Roman" pitchFamily="18" charset="0"/>
                <a:cs typeface="Angsana New" pitchFamily="18" charset="-34"/>
              </a:rPr>
              <a:t>Increased demand for quality TB services</a:t>
            </a:r>
          </a:p>
          <a:p>
            <a:pPr eaLnBrk="0" hangingPunct="0">
              <a:spcBef>
                <a:spcPct val="50000"/>
              </a:spcBef>
            </a:pPr>
            <a:endParaRPr lang="en-US">
              <a:latin typeface="Times New Roman" pitchFamily="18" charset="0"/>
              <a:cs typeface="Angsana New" pitchFamily="18" charset="-34"/>
            </a:endParaRPr>
          </a:p>
        </p:txBody>
      </p:sp>
      <p:sp>
        <p:nvSpPr>
          <p:cNvPr id="121866" name="Rectangle 10"/>
          <p:cNvSpPr>
            <a:spLocks noGrp="1" noChangeArrowheads="1"/>
          </p:cNvSpPr>
          <p:nvPr>
            <p:ph type="title" idx="4294967295"/>
          </p:nvPr>
        </p:nvSpPr>
        <p:spPr>
          <a:xfrm>
            <a:off x="990600" y="117475"/>
            <a:ext cx="7343775" cy="609600"/>
          </a:xfrm>
        </p:spPr>
        <p:txBody>
          <a:bodyPr/>
          <a:lstStyle/>
          <a:p>
            <a:pPr eaLnBrk="1" hangingPunct="1"/>
            <a:r>
              <a:rPr lang="en-US" sz="3400" smtClean="0"/>
              <a:t>Logic Model for TB</a:t>
            </a:r>
            <a:endParaRPr lang="en-US" smtClean="0">
              <a:solidFill>
                <a:srgbClr val="FF9900"/>
              </a:solidFill>
            </a:endParaRPr>
          </a:p>
        </p:txBody>
      </p:sp>
      <p:sp>
        <p:nvSpPr>
          <p:cNvPr id="121867" name="Text Box 11"/>
          <p:cNvSpPr txBox="1">
            <a:spLocks noChangeArrowheads="1"/>
          </p:cNvSpPr>
          <p:nvPr/>
        </p:nvSpPr>
        <p:spPr bwMode="auto">
          <a:xfrm>
            <a:off x="7315200" y="1933575"/>
            <a:ext cx="1676400" cy="1703388"/>
          </a:xfrm>
          <a:prstGeom prst="rect">
            <a:avLst/>
          </a:prstGeom>
          <a:noFill/>
          <a:ln w="9525">
            <a:solidFill>
              <a:srgbClr val="FF0066"/>
            </a:solidFill>
            <a:miter lim="800000"/>
            <a:headEnd/>
            <a:tailEnd/>
          </a:ln>
        </p:spPr>
        <p:txBody>
          <a:bodyPr>
            <a:spAutoFit/>
          </a:bodyPr>
          <a:lstStyle/>
          <a:p>
            <a:pPr eaLnBrk="0" hangingPunct="0">
              <a:spcBef>
                <a:spcPct val="50000"/>
              </a:spcBef>
            </a:pPr>
            <a:r>
              <a:rPr lang="en-US" sz="2400">
                <a:latin typeface="Times New Roman" pitchFamily="18" charset="0"/>
                <a:cs typeface="Angsana New" pitchFamily="18" charset="-34"/>
              </a:rPr>
              <a:t>IMPACT</a:t>
            </a:r>
          </a:p>
          <a:p>
            <a:pPr eaLnBrk="0" hangingPunct="0">
              <a:spcBef>
                <a:spcPct val="50000"/>
              </a:spcBef>
              <a:buFontTx/>
              <a:buChar char="•"/>
            </a:pPr>
            <a:r>
              <a:rPr lang="en-US">
                <a:latin typeface="Times New Roman" pitchFamily="18" charset="0"/>
                <a:cs typeface="Angsana New" pitchFamily="18" charset="-34"/>
              </a:rPr>
              <a:t>Decreased TB infection, morbidity and mortality</a:t>
            </a:r>
          </a:p>
        </p:txBody>
      </p:sp>
      <p:sp>
        <p:nvSpPr>
          <p:cNvPr id="121868" name="Rectangle 12"/>
          <p:cNvSpPr>
            <a:spLocks noChangeArrowheads="1"/>
          </p:cNvSpPr>
          <p:nvPr/>
        </p:nvSpPr>
        <p:spPr bwMode="auto">
          <a:xfrm>
            <a:off x="1676400" y="914400"/>
            <a:ext cx="6173788" cy="701675"/>
          </a:xfrm>
          <a:prstGeom prst="rect">
            <a:avLst/>
          </a:prstGeom>
          <a:noFill/>
          <a:ln w="9525">
            <a:noFill/>
            <a:miter lim="800000"/>
            <a:headEnd/>
            <a:tailEnd/>
          </a:ln>
        </p:spPr>
        <p:txBody>
          <a:bodyPr wrap="none">
            <a:spAutoFit/>
          </a:bodyPr>
          <a:lstStyle/>
          <a:p>
            <a:pPr algn="ctr" eaLnBrk="0" hangingPunct="0"/>
            <a:r>
              <a:rPr lang="en-US" sz="2000" b="1">
                <a:cs typeface="Angsana New" pitchFamily="18" charset="-34"/>
              </a:rPr>
              <a:t>Portion of model for tuberculosis control relating </a:t>
            </a:r>
            <a:br>
              <a:rPr lang="en-US" sz="2000" b="1">
                <a:cs typeface="Angsana New" pitchFamily="18" charset="-34"/>
              </a:rPr>
            </a:br>
            <a:r>
              <a:rPr lang="en-US" sz="2000" b="1">
                <a:cs typeface="Angsana New" pitchFamily="18" charset="-34"/>
              </a:rPr>
              <a:t>to increasing demand for quality services</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12775" y="228600"/>
            <a:ext cx="8153400" cy="990600"/>
          </a:xfrm>
        </p:spPr>
        <p:txBody>
          <a:bodyPr/>
          <a:lstStyle/>
          <a:p>
            <a:pPr eaLnBrk="1" hangingPunct="1"/>
            <a:r>
              <a:rPr lang="en-US" smtClean="0"/>
              <a:t>A Good Logic Model - characteristics</a:t>
            </a:r>
          </a:p>
        </p:txBody>
      </p:sp>
      <p:sp>
        <p:nvSpPr>
          <p:cNvPr id="122883" name="Rectangle 3"/>
          <p:cNvSpPr>
            <a:spLocks noGrp="1" noChangeArrowheads="1"/>
          </p:cNvSpPr>
          <p:nvPr>
            <p:ph type="body" idx="1"/>
          </p:nvPr>
        </p:nvSpPr>
        <p:spPr>
          <a:xfrm>
            <a:off x="568325" y="1511300"/>
            <a:ext cx="7920038" cy="4473575"/>
          </a:xfrm>
        </p:spPr>
        <p:txBody>
          <a:bodyPr/>
          <a:lstStyle/>
          <a:p>
            <a:pPr eaLnBrk="1" hangingPunct="1">
              <a:spcBef>
                <a:spcPct val="50000"/>
              </a:spcBef>
              <a:spcAft>
                <a:spcPct val="50000"/>
              </a:spcAft>
            </a:pPr>
            <a:r>
              <a:rPr lang="en-US" sz="2400" smtClean="0"/>
              <a:t>Includes a problem statement, inputs, activities, outputs, outcomes, and impacts</a:t>
            </a:r>
          </a:p>
          <a:p>
            <a:pPr eaLnBrk="1" hangingPunct="1">
              <a:spcBef>
                <a:spcPct val="50000"/>
              </a:spcBef>
              <a:spcAft>
                <a:spcPct val="50000"/>
              </a:spcAft>
            </a:pPr>
            <a:r>
              <a:rPr lang="en-US" sz="2400" smtClean="0"/>
              <a:t>Reflects agreement among major stakeholders about intended implementation and outcomes (planned logic model)</a:t>
            </a:r>
          </a:p>
          <a:p>
            <a:pPr eaLnBrk="1" hangingPunct="1">
              <a:spcBef>
                <a:spcPct val="50000"/>
              </a:spcBef>
              <a:spcAft>
                <a:spcPct val="50000"/>
              </a:spcAft>
            </a:pPr>
            <a:r>
              <a:rPr lang="en-US" sz="2400" smtClean="0"/>
              <a:t>Illustrates clear, sequential, and logical linkages between each part of the logic model</a:t>
            </a:r>
          </a:p>
          <a:p>
            <a:pPr eaLnBrk="1" hangingPunct="1">
              <a:spcBef>
                <a:spcPct val="50000"/>
              </a:spcBef>
              <a:spcAft>
                <a:spcPct val="50000"/>
              </a:spcAft>
            </a:pPr>
            <a:r>
              <a:rPr lang="en-US" sz="2400" smtClean="0"/>
              <a:t>Contains a problem statement that identifies underlying causes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12775" y="228600"/>
            <a:ext cx="8153400" cy="990600"/>
          </a:xfrm>
        </p:spPr>
        <p:txBody>
          <a:bodyPr/>
          <a:lstStyle/>
          <a:p>
            <a:pPr eaLnBrk="1" hangingPunct="1"/>
            <a:r>
              <a:rPr lang="en-US" smtClean="0"/>
              <a:t>A Good Logic Model </a:t>
            </a:r>
            <a:r>
              <a:rPr lang="en-US" sz="2400" smtClean="0"/>
              <a:t>(continued)</a:t>
            </a:r>
          </a:p>
        </p:txBody>
      </p:sp>
      <p:sp>
        <p:nvSpPr>
          <p:cNvPr id="123907" name="Rectangle 3"/>
          <p:cNvSpPr>
            <a:spLocks noGrp="1" noChangeArrowheads="1"/>
          </p:cNvSpPr>
          <p:nvPr>
            <p:ph type="body" idx="1"/>
          </p:nvPr>
        </p:nvSpPr>
        <p:spPr>
          <a:xfrm>
            <a:off x="568325" y="1698625"/>
            <a:ext cx="7920038" cy="4473575"/>
          </a:xfrm>
        </p:spPr>
        <p:txBody>
          <a:bodyPr/>
          <a:lstStyle/>
          <a:p>
            <a:pPr eaLnBrk="1" hangingPunct="1">
              <a:spcBef>
                <a:spcPct val="50000"/>
              </a:spcBef>
              <a:spcAft>
                <a:spcPct val="50000"/>
              </a:spcAft>
            </a:pPr>
            <a:r>
              <a:rPr lang="en-US" sz="2400" smtClean="0"/>
              <a:t>Includes outcomes responsive to the issues identified in the problem statement</a:t>
            </a:r>
          </a:p>
          <a:p>
            <a:pPr eaLnBrk="1" hangingPunct="1">
              <a:spcBef>
                <a:spcPct val="50000"/>
              </a:spcBef>
              <a:spcAft>
                <a:spcPct val="50000"/>
              </a:spcAft>
            </a:pPr>
            <a:r>
              <a:rPr lang="en-US" sz="2400" smtClean="0"/>
              <a:t>States outcomes as changes in knowledge, attitudes, beliefs, intentions, skills, behaviors, access, policies, or environmental conditions</a:t>
            </a:r>
          </a:p>
          <a:p>
            <a:pPr eaLnBrk="1" hangingPunct="1">
              <a:spcBef>
                <a:spcPct val="50000"/>
              </a:spcBef>
              <a:spcAft>
                <a:spcPct val="50000"/>
              </a:spcAft>
            </a:pPr>
            <a:r>
              <a:rPr lang="en-US" sz="2400" smtClean="0"/>
              <a:t>Includes outcomes that are realistic for the stated activities</a:t>
            </a:r>
          </a:p>
          <a:p>
            <a:pPr eaLnBrk="1" hangingPunct="1">
              <a:spcBef>
                <a:spcPct val="50000"/>
              </a:spcBef>
              <a:spcAft>
                <a:spcPct val="50000"/>
              </a:spcAft>
            </a:pPr>
            <a:r>
              <a:rPr lang="en-US" sz="2400" smtClean="0"/>
              <a:t>States outcomes that are within the scope of the program’s influence</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17500" y="160338"/>
            <a:ext cx="8578850" cy="1066800"/>
          </a:xfrm>
        </p:spPr>
        <p:txBody>
          <a:bodyPr/>
          <a:lstStyle/>
          <a:p>
            <a:pPr eaLnBrk="1" hangingPunct="1"/>
            <a:r>
              <a:rPr lang="en-GB" sz="3200" smtClean="0"/>
              <a:t>Summary of Frameworks:</a:t>
            </a:r>
            <a:br>
              <a:rPr lang="en-GB" sz="3200" smtClean="0"/>
            </a:br>
            <a:r>
              <a:rPr lang="en-GB" sz="3200" smtClean="0"/>
              <a:t>Class discussion</a:t>
            </a:r>
          </a:p>
        </p:txBody>
      </p:sp>
      <p:sp>
        <p:nvSpPr>
          <p:cNvPr id="124931" name="Rectangle 3"/>
          <p:cNvSpPr>
            <a:spLocks noGrp="1" noChangeArrowheads="1"/>
          </p:cNvSpPr>
          <p:nvPr>
            <p:ph type="body" idx="1"/>
          </p:nvPr>
        </p:nvSpPr>
        <p:spPr>
          <a:xfrm>
            <a:off x="609600" y="2286000"/>
            <a:ext cx="8110538" cy="2100263"/>
          </a:xfrm>
        </p:spPr>
        <p:txBody>
          <a:bodyPr/>
          <a:lstStyle/>
          <a:p>
            <a:pPr eaLnBrk="1" hangingPunct="1"/>
            <a:r>
              <a:rPr lang="en-GB" sz="2800" smtClean="0"/>
              <a:t>What are the main distinctions between the different frameworks?</a:t>
            </a:r>
          </a:p>
          <a:p>
            <a:pPr eaLnBrk="1" hangingPunct="1"/>
            <a:r>
              <a:rPr lang="en-GB" sz="2800" smtClean="0"/>
              <a:t>Must a program have a conceptual framework?</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fld id="{CF4E6DE4-2DB2-4DD4-A3E7-3CF1C945823E}" type="datetime1">
              <a:rPr lang="en-US"/>
              <a:pPr>
                <a:defRPr/>
              </a:pPr>
              <a:t>5/7/2017</a:t>
            </a:fld>
            <a:endParaRPr lang="en-US"/>
          </a:p>
        </p:txBody>
      </p:sp>
      <p:sp>
        <p:nvSpPr>
          <p:cNvPr id="7" name="Slide Number Placeholder 3"/>
          <p:cNvSpPr>
            <a:spLocks noGrp="1"/>
          </p:cNvSpPr>
          <p:nvPr>
            <p:ph type="sldNum" sz="quarter" idx="12"/>
          </p:nvPr>
        </p:nvSpPr>
        <p:spPr/>
        <p:txBody>
          <a:bodyPr/>
          <a:lstStyle/>
          <a:p>
            <a:pPr>
              <a:defRPr/>
            </a:pPr>
            <a:fld id="{2E9ED525-7C33-4147-8960-A74C257C433B}" type="slidenum">
              <a:rPr lang="en-US"/>
              <a:pPr>
                <a:defRPr/>
              </a:pPr>
              <a:t>108</a:t>
            </a:fld>
            <a:endParaRPr lang="en-US"/>
          </a:p>
        </p:txBody>
      </p:sp>
      <p:graphicFrame>
        <p:nvGraphicFramePr>
          <p:cNvPr id="1026" name="Object 2"/>
          <p:cNvGraphicFramePr>
            <a:graphicFrameLocks noChangeAspect="1"/>
          </p:cNvGraphicFramePr>
          <p:nvPr/>
        </p:nvGraphicFramePr>
        <p:xfrm>
          <a:off x="0" y="1676400"/>
          <a:ext cx="9144000" cy="4638675"/>
        </p:xfrm>
        <a:graphic>
          <a:graphicData uri="http://schemas.openxmlformats.org/presentationml/2006/ole">
            <mc:AlternateContent xmlns:mc="http://schemas.openxmlformats.org/markup-compatibility/2006">
              <mc:Choice xmlns:v="urn:schemas-microsoft-com:vml" Requires="v">
                <p:oleObj spid="_x0000_s1030" name="Document" r:id="rId4" imgW="8389800" imgH="4638600" progId="Word.Document.8">
                  <p:embed/>
                </p:oleObj>
              </mc:Choice>
              <mc:Fallback>
                <p:oleObj name="Document" r:id="rId4" imgW="8389800" imgH="46386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6400"/>
                        <a:ext cx="91440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5331" name="Text Box 3"/>
          <p:cNvSpPr txBox="1">
            <a:spLocks noChangeArrowheads="1"/>
          </p:cNvSpPr>
          <p:nvPr/>
        </p:nvSpPr>
        <p:spPr bwMode="auto">
          <a:xfrm>
            <a:off x="76200" y="669925"/>
            <a:ext cx="8955088" cy="701675"/>
          </a:xfrm>
          <a:prstGeom prst="rect">
            <a:avLst/>
          </a:prstGeom>
          <a:noFill/>
          <a:ln w="9525">
            <a:noFill/>
            <a:miter lim="800000"/>
            <a:headEnd/>
            <a:tailEnd/>
          </a:ln>
          <a:effectLst/>
        </p:spPr>
        <p:txBody>
          <a:bodyPr wrap="none">
            <a:spAutoFit/>
          </a:bodyPr>
          <a:lstStyle/>
          <a:p>
            <a:pPr eaLnBrk="0" hangingPunct="0">
              <a:defRPr/>
            </a:pPr>
            <a:r>
              <a:rPr lang="en-US" sz="2800" b="1">
                <a:effectLst>
                  <a:outerShdw blurRad="38100" dist="38100" dir="2700000" algn="tl">
                    <a:srgbClr val="C0C0C0"/>
                  </a:outerShdw>
                </a:effectLst>
                <a:latin typeface="Comic Sans MS" pitchFamily="66" charset="0"/>
                <a:cs typeface="Arial" charset="0"/>
              </a:rPr>
              <a:t>Comparison of Terms used by Different Agencies</a:t>
            </a:r>
            <a:r>
              <a:rPr lang="en-US" sz="4000" b="1">
                <a:effectLst>
                  <a:outerShdw blurRad="38100" dist="38100" dir="2700000" algn="tl">
                    <a:srgbClr val="C0C0C0"/>
                  </a:outerShdw>
                </a:effectLst>
                <a:latin typeface="Comic Sans MS" pitchFamily="66" charset="0"/>
                <a:cs typeface="Arial" charset="0"/>
              </a:rPr>
              <a:t> </a:t>
            </a:r>
          </a:p>
        </p:txBody>
      </p:sp>
      <p:sp>
        <p:nvSpPr>
          <p:cNvPr id="1030" name="Rectangle 4"/>
          <p:cNvSpPr>
            <a:spLocks noChangeArrowheads="1"/>
          </p:cNvSpPr>
          <p:nvPr/>
        </p:nvSpPr>
        <p:spPr bwMode="auto">
          <a:xfrm>
            <a:off x="5091113" y="6583363"/>
            <a:ext cx="4052887"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Adapted from CARE’S “Impact Guidelines”, June 2000</a:t>
            </a:r>
          </a:p>
        </p:txBody>
      </p:sp>
      <p:pic>
        <p:nvPicPr>
          <p:cNvPr id="1031" name="Picture 5" descr="wv-star"/>
          <p:cNvPicPr>
            <a:picLocks noChangeAspect="1" noChangeArrowheads="1"/>
          </p:cNvPicPr>
          <p:nvPr/>
        </p:nvPicPr>
        <p:blipFill>
          <a:blip r:embed="rId6"/>
          <a:srcRect/>
          <a:stretch>
            <a:fillRect/>
          </a:stretch>
        </p:blipFill>
        <p:spPr bwMode="auto">
          <a:xfrm>
            <a:off x="7696200" y="0"/>
            <a:ext cx="1441450"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268288"/>
            <a:ext cx="7772400" cy="1066800"/>
          </a:xfrm>
        </p:spPr>
        <p:txBody>
          <a:bodyPr/>
          <a:lstStyle/>
          <a:p>
            <a:pPr eaLnBrk="1" hangingPunct="1"/>
            <a:r>
              <a:rPr lang="en-US" sz="3200" smtClean="0"/>
              <a:t>Summary of the Role of Frameworks</a:t>
            </a:r>
          </a:p>
        </p:txBody>
      </p:sp>
      <p:sp>
        <p:nvSpPr>
          <p:cNvPr id="125955" name="Rectangle 4"/>
          <p:cNvSpPr>
            <a:spLocks noGrp="1" noChangeArrowheads="1"/>
          </p:cNvSpPr>
          <p:nvPr>
            <p:ph type="body" idx="1"/>
          </p:nvPr>
        </p:nvSpPr>
        <p:spPr>
          <a:xfrm>
            <a:off x="533400" y="1728788"/>
            <a:ext cx="8145463" cy="3681412"/>
          </a:xfrm>
        </p:spPr>
        <p:txBody>
          <a:bodyPr/>
          <a:lstStyle/>
          <a:p>
            <a:pPr eaLnBrk="1" hangingPunct="1"/>
            <a:r>
              <a:rPr lang="en-US" sz="2800" smtClean="0"/>
              <a:t>Conceptual frameworks or maps prior to M&amp;E planning can stimulate strategic thinking </a:t>
            </a:r>
          </a:p>
          <a:p>
            <a:pPr eaLnBrk="1" hangingPunct="1"/>
            <a:r>
              <a:rPr lang="en-US" sz="2800" smtClean="0"/>
              <a:t>Describing programs in language clear and specific enough to be understood and evaluated.</a:t>
            </a:r>
          </a:p>
          <a:p>
            <a:pPr eaLnBrk="1" hangingPunct="1">
              <a:buFont typeface="Marlett" pitchFamily="2" charset="2"/>
              <a:buNone/>
            </a:pPr>
            <a:endParaRPr lang="en-GB" sz="280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200" b="1" dirty="0" smtClean="0"/>
              <a:t>The Project Activity Process</a:t>
            </a:r>
            <a:r>
              <a:rPr lang="en-US" sz="3200" dirty="0" smtClean="0"/>
              <a:t/>
            </a:r>
            <a:br>
              <a:rPr lang="en-US" sz="3200" dirty="0" smtClean="0"/>
            </a:br>
            <a:endParaRPr lang="en-US" sz="3200" dirty="0"/>
          </a:p>
        </p:txBody>
      </p:sp>
      <p:sp>
        <p:nvSpPr>
          <p:cNvPr id="3" name="Content Placeholder 2"/>
          <p:cNvSpPr>
            <a:spLocks noGrp="1"/>
          </p:cNvSpPr>
          <p:nvPr>
            <p:ph sz="quarter" idx="1"/>
          </p:nvPr>
        </p:nvSpPr>
        <p:spPr>
          <a:xfrm>
            <a:off x="612775" y="1600200"/>
            <a:ext cx="8153400" cy="4495800"/>
          </a:xfrm>
        </p:spPr>
        <p:txBody>
          <a:bodyPr>
            <a:normAutofit fontScale="70000" lnSpcReduction="20000"/>
          </a:bodyPr>
          <a:lstStyle/>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Health care activity processes are similar to business and industrial processes in terms of the activity flow.</a:t>
            </a:r>
          </a:p>
          <a:p>
            <a:pPr marL="320040" indent="-320040" eaLnBrk="1" fontAlgn="auto" hangingPunct="1">
              <a:spcAft>
                <a:spcPts val="0"/>
              </a:spcAft>
              <a:buFont typeface="Wingdings"/>
              <a:buChar char=""/>
              <a:defRPr/>
            </a:pPr>
            <a:r>
              <a:rPr lang="en-US" dirty="0" smtClean="0"/>
              <a:t>However differ in terms of their specific inputs, outputs, outcomes and impact. </a:t>
            </a:r>
          </a:p>
          <a:p>
            <a:pPr marL="320040" indent="-320040" eaLnBrk="1" fontAlgn="auto" hangingPunct="1">
              <a:spcAft>
                <a:spcPts val="0"/>
              </a:spcAft>
              <a:buFont typeface="Wingdings"/>
              <a:buChar char=""/>
              <a:defRPr/>
            </a:pPr>
            <a:r>
              <a:rPr lang="en-US" dirty="0" smtClean="0"/>
              <a:t>While industrial process involve non-human materials that are convertible into commodity products, health care processes use on human beings whose condition is changed by the processes of care. </a:t>
            </a:r>
          </a:p>
          <a:p>
            <a:pPr marL="320040" indent="-320040" eaLnBrk="1" fontAlgn="auto" hangingPunct="1">
              <a:spcAft>
                <a:spcPts val="0"/>
              </a:spcAft>
              <a:buFont typeface="Wingdings"/>
              <a:buChar char=""/>
              <a:defRPr/>
            </a:pPr>
            <a:r>
              <a:rPr lang="en-US" dirty="0" smtClean="0"/>
              <a:t>However the concepts and principles of processes in industry and business are applicable in health care processes. </a:t>
            </a:r>
          </a:p>
          <a:p>
            <a:pPr marL="320040" indent="-320040" eaLnBrk="1" fontAlgn="auto" hangingPunct="1">
              <a:spcAft>
                <a:spcPts val="0"/>
              </a:spcAft>
              <a:buFont typeface="Wingdings"/>
              <a:buChar char=""/>
              <a:defRPr/>
            </a:pPr>
            <a:endParaRPr lang="en-US" dirty="0"/>
          </a:p>
        </p:txBody>
      </p:sp>
      <p:sp>
        <p:nvSpPr>
          <p:cNvPr id="4" name="Rectangle 3"/>
          <p:cNvSpPr/>
          <p:nvPr/>
        </p:nvSpPr>
        <p:spPr>
          <a:xfrm>
            <a:off x="838200" y="1905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Input</a:t>
            </a:r>
          </a:p>
        </p:txBody>
      </p:sp>
      <p:sp>
        <p:nvSpPr>
          <p:cNvPr id="6" name="Rectangle 5"/>
          <p:cNvSpPr/>
          <p:nvPr/>
        </p:nvSpPr>
        <p:spPr>
          <a:xfrm>
            <a:off x="4953000" y="19050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Outcomes ( project objectives)</a:t>
            </a:r>
          </a:p>
        </p:txBody>
      </p:sp>
      <p:sp>
        <p:nvSpPr>
          <p:cNvPr id="7" name="Rectangle 6"/>
          <p:cNvSpPr/>
          <p:nvPr/>
        </p:nvSpPr>
        <p:spPr>
          <a:xfrm>
            <a:off x="7086600" y="19050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Impact (project goal)</a:t>
            </a:r>
          </a:p>
        </p:txBody>
      </p:sp>
      <p:sp>
        <p:nvSpPr>
          <p:cNvPr id="8" name="Rectangle 7"/>
          <p:cNvSpPr/>
          <p:nvPr/>
        </p:nvSpPr>
        <p:spPr>
          <a:xfrm>
            <a:off x="3505200" y="1905000"/>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Outputs</a:t>
            </a:r>
          </a:p>
        </p:txBody>
      </p:sp>
      <p:cxnSp>
        <p:nvCxnSpPr>
          <p:cNvPr id="10" name="Straight Arrow Connector 9"/>
          <p:cNvCxnSpPr>
            <a:stCxn id="4" idx="3"/>
          </p:cNvCxnSpPr>
          <p:nvPr/>
        </p:nvCxnSpPr>
        <p:spPr>
          <a:xfrm>
            <a:off x="1828800" y="2362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1"/>
          </p:cNvCxnSpPr>
          <p:nvPr/>
        </p:nvCxnSpPr>
        <p:spPr>
          <a:xfrm>
            <a:off x="3124200" y="23622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6" idx="1"/>
          </p:cNvCxnSpPr>
          <p:nvPr/>
        </p:nvCxnSpPr>
        <p:spPr>
          <a:xfrm>
            <a:off x="4648200" y="2362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7" idx="1"/>
          </p:cNvCxnSpPr>
          <p:nvPr/>
        </p:nvCxnSpPr>
        <p:spPr>
          <a:xfrm>
            <a:off x="6705600" y="23622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133600" y="1905000"/>
            <a:ext cx="1066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Process</a:t>
            </a:r>
          </a:p>
          <a:p>
            <a:pPr algn="ctr" fontAlgn="auto">
              <a:spcBef>
                <a:spcPts val="0"/>
              </a:spcBef>
              <a:spcAft>
                <a:spcPts val="0"/>
              </a:spcAft>
              <a:defRPr/>
            </a:pPr>
            <a:r>
              <a:rPr lang="en-US" dirty="0">
                <a:solidFill>
                  <a:schemeClr val="tx1"/>
                </a:solidFill>
              </a:rPr>
              <a:t>(strategic activities)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17500" y="404813"/>
            <a:ext cx="8578850" cy="579437"/>
          </a:xfrm>
        </p:spPr>
        <p:txBody>
          <a:bodyPr/>
          <a:lstStyle/>
          <a:p>
            <a:pPr eaLnBrk="1" hangingPunct="1"/>
            <a:r>
              <a:rPr lang="en-GB" sz="3200" smtClean="0"/>
              <a:t>Summary Continued</a:t>
            </a:r>
          </a:p>
        </p:txBody>
      </p:sp>
      <p:sp>
        <p:nvSpPr>
          <p:cNvPr id="126979" name="Rectangle 3"/>
          <p:cNvSpPr>
            <a:spLocks noGrp="1" noChangeArrowheads="1"/>
          </p:cNvSpPr>
          <p:nvPr>
            <p:ph type="body" idx="1"/>
          </p:nvPr>
        </p:nvSpPr>
        <p:spPr>
          <a:xfrm>
            <a:off x="568325" y="1770063"/>
            <a:ext cx="8110538" cy="2954337"/>
          </a:xfrm>
        </p:spPr>
        <p:txBody>
          <a:bodyPr/>
          <a:lstStyle/>
          <a:p>
            <a:pPr eaLnBrk="1" hangingPunct="1"/>
            <a:r>
              <a:rPr lang="en-US" sz="2800" smtClean="0"/>
              <a:t>Program frameworks focus attention and resources on priority program operations and key results for the purposes of learning and program improvement.</a:t>
            </a:r>
          </a:p>
          <a:p>
            <a:pPr eaLnBrk="1" hangingPunct="1"/>
            <a:r>
              <a:rPr lang="en-US" sz="2800" smtClean="0"/>
              <a:t>Developing targeted communication and marketing strategies</a:t>
            </a:r>
            <a:endParaRPr lang="en-GB" sz="2800"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762000" y="228600"/>
            <a:ext cx="7772400" cy="1066800"/>
          </a:xfrm>
        </p:spPr>
        <p:txBody>
          <a:bodyPr/>
          <a:lstStyle/>
          <a:p>
            <a:pPr eaLnBrk="1" hangingPunct="1">
              <a:defRPr/>
            </a:pPr>
            <a:r>
              <a:rPr lang="en-US" sz="3200" b="1" smtClean="0">
                <a:solidFill>
                  <a:srgbClr val="003399"/>
                </a:solidFill>
                <a:effectLst>
                  <a:outerShdw blurRad="38100" dist="38100" dir="2700000" algn="tl">
                    <a:srgbClr val="C0C0C0"/>
                  </a:outerShdw>
                </a:effectLst>
                <a:latin typeface="Comic Sans MS" pitchFamily="66" charset="0"/>
              </a:rPr>
              <a:t>The quality of each level is measured by the next higher level</a:t>
            </a:r>
            <a:endParaRPr lang="en-US" sz="4000" b="1" smtClean="0">
              <a:solidFill>
                <a:srgbClr val="009900"/>
              </a:solidFill>
            </a:endParaRPr>
          </a:p>
        </p:txBody>
      </p:sp>
      <p:sp>
        <p:nvSpPr>
          <p:cNvPr id="359427" name="Text Box 3"/>
          <p:cNvSpPr txBox="1">
            <a:spLocks noChangeArrowheads="1"/>
          </p:cNvSpPr>
          <p:nvPr/>
        </p:nvSpPr>
        <p:spPr bwMode="auto">
          <a:xfrm>
            <a:off x="304800" y="5791200"/>
            <a:ext cx="7848600" cy="823913"/>
          </a:xfrm>
          <a:prstGeom prst="rect">
            <a:avLst/>
          </a:prstGeom>
          <a:noFill/>
          <a:ln w="12700">
            <a:noFill/>
            <a:miter lim="800000"/>
            <a:headEnd/>
            <a:tailEnd/>
          </a:ln>
          <a:effectLst/>
        </p:spPr>
        <p:txBody>
          <a:bodyPr>
            <a:spAutoFit/>
          </a:bodyPr>
          <a:lstStyle/>
          <a:p>
            <a:pPr eaLnBrk="0" hangingPunct="0">
              <a:spcBef>
                <a:spcPct val="50000"/>
              </a:spcBef>
              <a:defRPr/>
            </a:pPr>
            <a:r>
              <a:rPr lang="en-US" sz="2400" b="1">
                <a:solidFill>
                  <a:srgbClr val="003399"/>
                </a:solidFill>
                <a:latin typeface="Comic Sans MS" pitchFamily="66" charset="0"/>
                <a:cs typeface="Arial" charset="0"/>
              </a:rPr>
              <a:t>If</a:t>
            </a:r>
            <a:r>
              <a:rPr lang="en-US" sz="2800" b="1">
                <a:solidFill>
                  <a:srgbClr val="003399"/>
                </a:solidFill>
                <a:latin typeface="Comic Sans MS" pitchFamily="66" charset="0"/>
                <a:cs typeface="Arial" charset="0"/>
              </a:rPr>
              <a:t> </a:t>
            </a:r>
            <a:r>
              <a:rPr lang="en-US" sz="2800">
                <a:solidFill>
                  <a:srgbClr val="003399"/>
                </a:solidFill>
                <a:latin typeface="Comic Sans MS" pitchFamily="66" charset="0"/>
                <a:cs typeface="Arial" charset="0"/>
              </a:rPr>
              <a:t>sufficient</a:t>
            </a:r>
            <a:r>
              <a:rPr lang="en-US" sz="2800">
                <a:solidFill>
                  <a:srgbClr val="660066"/>
                </a:solidFill>
                <a:latin typeface="Comic Sans MS" pitchFamily="66" charset="0"/>
                <a:cs typeface="Arial" charset="0"/>
              </a:rPr>
              <a:t> </a:t>
            </a:r>
            <a:r>
              <a:rPr lang="en-US" sz="2800" b="1">
                <a:solidFill>
                  <a:srgbClr val="FF0000"/>
                </a:solidFill>
                <a:effectLst>
                  <a:outerShdw blurRad="38100" dist="38100" dir="2700000" algn="tl">
                    <a:srgbClr val="C0C0C0"/>
                  </a:outerShdw>
                </a:effectLst>
                <a:latin typeface="Comic Sans MS" pitchFamily="66" charset="0"/>
                <a:cs typeface="Arial" charset="0"/>
              </a:rPr>
              <a:t>INPUTS</a:t>
            </a:r>
            <a:r>
              <a:rPr lang="en-US" sz="2800" b="1">
                <a:solidFill>
                  <a:srgbClr val="660066"/>
                </a:solidFill>
                <a:latin typeface="Comic Sans MS" pitchFamily="66" charset="0"/>
                <a:cs typeface="Arial" charset="0"/>
              </a:rPr>
              <a:t> </a:t>
            </a:r>
            <a:r>
              <a:rPr lang="en-US" sz="2000">
                <a:solidFill>
                  <a:srgbClr val="003399"/>
                </a:solidFill>
                <a:latin typeface="Comic Sans MS" pitchFamily="66" charset="0"/>
                <a:cs typeface="Arial" charset="0"/>
              </a:rPr>
              <a:t>are received , </a:t>
            </a:r>
            <a:r>
              <a:rPr lang="en-US" sz="2000" b="1">
                <a:solidFill>
                  <a:srgbClr val="003399"/>
                </a:solidFill>
                <a:latin typeface="Comic Sans MS" pitchFamily="66" charset="0"/>
                <a:cs typeface="Arial" charset="0"/>
              </a:rPr>
              <a:t>then we will be able to do </a:t>
            </a:r>
            <a:r>
              <a:rPr lang="en-US" sz="2000">
                <a:solidFill>
                  <a:srgbClr val="003399"/>
                </a:solidFill>
                <a:latin typeface="Comic Sans MS" pitchFamily="66" charset="0"/>
                <a:cs typeface="Arial" charset="0"/>
              </a:rPr>
              <a:t>...</a:t>
            </a:r>
            <a:endParaRPr lang="en-US" sz="2000">
              <a:solidFill>
                <a:srgbClr val="003399"/>
              </a:solidFill>
              <a:latin typeface="Times New Roman" pitchFamily="18" charset="0"/>
              <a:cs typeface="Arial" charset="0"/>
            </a:endParaRPr>
          </a:p>
        </p:txBody>
      </p:sp>
      <p:sp>
        <p:nvSpPr>
          <p:cNvPr id="359428" name="Text Box 4"/>
          <p:cNvSpPr txBox="1">
            <a:spLocks noChangeArrowheads="1"/>
          </p:cNvSpPr>
          <p:nvPr/>
        </p:nvSpPr>
        <p:spPr bwMode="auto">
          <a:xfrm>
            <a:off x="457200" y="5029200"/>
            <a:ext cx="8686800" cy="519113"/>
          </a:xfrm>
          <a:prstGeom prst="rect">
            <a:avLst/>
          </a:prstGeom>
          <a:noFill/>
          <a:ln w="12700">
            <a:noFill/>
            <a:miter lim="800000"/>
            <a:headEnd/>
            <a:tailEnd/>
          </a:ln>
          <a:effectLst/>
        </p:spPr>
        <p:txBody>
          <a:bodyPr>
            <a:spAutoFit/>
          </a:bodyPr>
          <a:lstStyle/>
          <a:p>
            <a:pPr eaLnBrk="0" hangingPunct="0">
              <a:defRPr/>
            </a:pPr>
            <a:r>
              <a:rPr lang="en-US" sz="2800" b="1">
                <a:solidFill>
                  <a:srgbClr val="FF0000"/>
                </a:solidFill>
                <a:effectLst>
                  <a:outerShdw blurRad="38100" dist="38100" dir="2700000" algn="tl">
                    <a:srgbClr val="C0C0C0"/>
                  </a:outerShdw>
                </a:effectLst>
                <a:latin typeface="Comic Sans MS" pitchFamily="66" charset="0"/>
                <a:cs typeface="Arial" charset="0"/>
              </a:rPr>
              <a:t>ACTIVITIES</a:t>
            </a:r>
            <a:r>
              <a:rPr lang="en-US" sz="2800" b="1">
                <a:solidFill>
                  <a:srgbClr val="660066"/>
                </a:solidFill>
                <a:latin typeface="Comic Sans MS" pitchFamily="66" charset="0"/>
                <a:cs typeface="Arial" charset="0"/>
              </a:rPr>
              <a:t> </a:t>
            </a:r>
            <a:r>
              <a:rPr lang="en-US" sz="1600">
                <a:solidFill>
                  <a:srgbClr val="003399"/>
                </a:solidFill>
                <a:latin typeface="Comic Sans MS" pitchFamily="66" charset="0"/>
                <a:cs typeface="Arial" charset="0"/>
              </a:rPr>
              <a:t>(</a:t>
            </a:r>
            <a:r>
              <a:rPr lang="en-US" sz="1600" b="1">
                <a:solidFill>
                  <a:srgbClr val="003399"/>
                </a:solidFill>
                <a:latin typeface="Comic Sans MS" pitchFamily="66" charset="0"/>
                <a:cs typeface="Arial" charset="0"/>
              </a:rPr>
              <a:t>interventions</a:t>
            </a:r>
            <a:r>
              <a:rPr lang="en-US" sz="1600">
                <a:solidFill>
                  <a:srgbClr val="003399"/>
                </a:solidFill>
                <a:latin typeface="Comic Sans MS" pitchFamily="66" charset="0"/>
                <a:cs typeface="Arial" charset="0"/>
              </a:rPr>
              <a:t>) </a:t>
            </a:r>
            <a:r>
              <a:rPr lang="en-US" sz="2800">
                <a:solidFill>
                  <a:srgbClr val="003399"/>
                </a:solidFill>
                <a:latin typeface="Comic Sans MS" pitchFamily="66" charset="0"/>
                <a:cs typeface="Arial" charset="0"/>
              </a:rPr>
              <a:t>which should lead to ...</a:t>
            </a:r>
            <a:endParaRPr lang="en-US" sz="2200" i="1">
              <a:solidFill>
                <a:srgbClr val="660066"/>
              </a:solidFill>
              <a:effectLst>
                <a:outerShdw blurRad="38100" dist="38100" dir="2700000" algn="tl">
                  <a:srgbClr val="C0C0C0"/>
                </a:outerShdw>
              </a:effectLst>
              <a:latin typeface="Arial" charset="0"/>
              <a:cs typeface="Arial" charset="0"/>
            </a:endParaRPr>
          </a:p>
        </p:txBody>
      </p:sp>
      <p:sp>
        <p:nvSpPr>
          <p:cNvPr id="359429" name="Text Box 5"/>
          <p:cNvSpPr txBox="1">
            <a:spLocks noChangeArrowheads="1"/>
          </p:cNvSpPr>
          <p:nvPr/>
        </p:nvSpPr>
        <p:spPr bwMode="auto">
          <a:xfrm>
            <a:off x="228600" y="3733800"/>
            <a:ext cx="9144000" cy="946150"/>
          </a:xfrm>
          <a:prstGeom prst="rect">
            <a:avLst/>
          </a:prstGeom>
          <a:noFill/>
          <a:ln w="12700">
            <a:noFill/>
            <a:miter lim="800000"/>
            <a:headEnd/>
            <a:tailEnd/>
          </a:ln>
        </p:spPr>
        <p:txBody>
          <a:bodyPr>
            <a:spAutoFit/>
          </a:bodyPr>
          <a:lstStyle/>
          <a:p>
            <a:pPr eaLnBrk="0" hangingPunct="0">
              <a:spcBef>
                <a:spcPct val="50000"/>
              </a:spcBef>
            </a:pPr>
            <a:r>
              <a:rPr lang="en-US" sz="2800" b="1">
                <a:solidFill>
                  <a:srgbClr val="FF0000"/>
                </a:solidFill>
                <a:latin typeface="Comic Sans MS" pitchFamily="66" charset="0"/>
              </a:rPr>
              <a:t>OUTPUTS </a:t>
            </a:r>
            <a:r>
              <a:rPr lang="en-US">
                <a:solidFill>
                  <a:srgbClr val="660066"/>
                </a:solidFill>
                <a:latin typeface="Comic Sans MS" pitchFamily="66" charset="0"/>
              </a:rPr>
              <a:t> </a:t>
            </a:r>
            <a:r>
              <a:rPr lang="en-US" sz="2800" b="1">
                <a:solidFill>
                  <a:srgbClr val="003399"/>
                </a:solidFill>
                <a:latin typeface="Comic Sans MS" pitchFamily="66" charset="0"/>
              </a:rPr>
              <a:t>which, if our hypothesis is correct,   the effectiveness can be measured by</a:t>
            </a:r>
            <a:r>
              <a:rPr lang="en-US" sz="2400" b="1">
                <a:solidFill>
                  <a:srgbClr val="003399"/>
                </a:solidFill>
                <a:latin typeface="Comic Sans MS" pitchFamily="66" charset="0"/>
              </a:rPr>
              <a:t>...</a:t>
            </a:r>
          </a:p>
        </p:txBody>
      </p:sp>
      <p:sp>
        <p:nvSpPr>
          <p:cNvPr id="359430" name="Text Box 6"/>
          <p:cNvSpPr txBox="1">
            <a:spLocks noChangeArrowheads="1"/>
          </p:cNvSpPr>
          <p:nvPr/>
        </p:nvSpPr>
        <p:spPr bwMode="auto">
          <a:xfrm>
            <a:off x="304800" y="2209800"/>
            <a:ext cx="8534400" cy="1189038"/>
          </a:xfrm>
          <a:prstGeom prst="rect">
            <a:avLst/>
          </a:prstGeom>
          <a:noFill/>
          <a:ln w="12700">
            <a:noFill/>
            <a:miter lim="800000"/>
            <a:headEnd/>
            <a:tailEnd/>
          </a:ln>
          <a:effectLst/>
        </p:spPr>
        <p:txBody>
          <a:bodyPr>
            <a:spAutoFit/>
          </a:bodyPr>
          <a:lstStyle/>
          <a:p>
            <a:pPr eaLnBrk="0" hangingPunct="0">
              <a:spcBef>
                <a:spcPct val="50000"/>
              </a:spcBef>
              <a:defRPr/>
            </a:pPr>
            <a:r>
              <a:rPr lang="en-US" sz="3200" b="1">
                <a:solidFill>
                  <a:srgbClr val="FF0000"/>
                </a:solidFill>
                <a:effectLst>
                  <a:outerShdw blurRad="38100" dist="38100" dir="2700000" algn="tl">
                    <a:srgbClr val="C0C0C0"/>
                  </a:outerShdw>
                </a:effectLst>
                <a:latin typeface="Comic Sans MS" pitchFamily="66" charset="0"/>
                <a:cs typeface="Arial" charset="0"/>
              </a:rPr>
              <a:t>Outcomes</a:t>
            </a:r>
            <a:r>
              <a:rPr lang="en-US" sz="4000" b="1">
                <a:solidFill>
                  <a:srgbClr val="660066"/>
                </a:solidFill>
                <a:effectLst>
                  <a:outerShdw blurRad="38100" dist="38100" dir="2700000" algn="tl">
                    <a:srgbClr val="C0C0C0"/>
                  </a:outerShdw>
                </a:effectLst>
                <a:latin typeface="Times New Roman" pitchFamily="18" charset="0"/>
                <a:cs typeface="Arial" charset="0"/>
              </a:rPr>
              <a:t> </a:t>
            </a:r>
            <a:r>
              <a:rPr lang="en-US" sz="3200" b="1">
                <a:solidFill>
                  <a:srgbClr val="003399"/>
                </a:solidFill>
                <a:latin typeface="Comic Sans MS" pitchFamily="66" charset="0"/>
                <a:cs typeface="Arial" charset="0"/>
              </a:rPr>
              <a:t>which, if our assumptions hold true, should be shown to lead to  ...</a:t>
            </a:r>
          </a:p>
        </p:txBody>
      </p:sp>
      <p:sp>
        <p:nvSpPr>
          <p:cNvPr id="359431" name="Text Box 7"/>
          <p:cNvSpPr txBox="1">
            <a:spLocks noChangeArrowheads="1"/>
          </p:cNvSpPr>
          <p:nvPr/>
        </p:nvSpPr>
        <p:spPr bwMode="auto">
          <a:xfrm>
            <a:off x="381000" y="1295400"/>
            <a:ext cx="8458200" cy="762000"/>
          </a:xfrm>
          <a:prstGeom prst="rect">
            <a:avLst/>
          </a:prstGeom>
          <a:noFill/>
          <a:ln w="12700">
            <a:noFill/>
            <a:miter lim="800000"/>
            <a:headEnd/>
            <a:tailEnd/>
          </a:ln>
          <a:effectLst/>
        </p:spPr>
        <p:txBody>
          <a:bodyPr>
            <a:spAutoFit/>
          </a:bodyPr>
          <a:lstStyle/>
          <a:p>
            <a:pPr eaLnBrk="0" hangingPunct="0">
              <a:spcBef>
                <a:spcPct val="50000"/>
              </a:spcBef>
              <a:defRPr/>
            </a:pPr>
            <a:r>
              <a:rPr lang="en-US" sz="4400" b="1">
                <a:solidFill>
                  <a:srgbClr val="CC3300"/>
                </a:solidFill>
                <a:effectLst>
                  <a:outerShdw blurRad="38100" dist="38100" dir="2700000" algn="tl">
                    <a:srgbClr val="C0C0C0"/>
                  </a:outerShdw>
                </a:effectLst>
                <a:latin typeface="Times New Roman" pitchFamily="18" charset="0"/>
                <a:cs typeface="Arial" charset="0"/>
              </a:rPr>
              <a:t> </a:t>
            </a:r>
            <a:r>
              <a:rPr lang="en-US" sz="4400" b="1">
                <a:solidFill>
                  <a:srgbClr val="FF0000"/>
                </a:solidFill>
                <a:effectLst>
                  <a:outerShdw blurRad="38100" dist="38100" dir="2700000" algn="tl">
                    <a:srgbClr val="C0C0C0"/>
                  </a:outerShdw>
                </a:effectLst>
                <a:latin typeface="Comic Sans MS" pitchFamily="66" charset="0"/>
                <a:cs typeface="Arial" charset="0"/>
              </a:rPr>
              <a:t>IMPACT !</a:t>
            </a:r>
            <a:endParaRPr lang="en-US" sz="2400" b="1">
              <a:solidFill>
                <a:srgbClr val="FF0000"/>
              </a:solidFill>
              <a:effectLst>
                <a:outerShdw blurRad="38100" dist="38100" dir="2700000" algn="tl">
                  <a:srgbClr val="C0C0C0"/>
                </a:outerShdw>
              </a:effectLst>
              <a:latin typeface="Comic Sans MS" pitchFamily="66" charset="0"/>
              <a:cs typeface="Arial" charset="0"/>
            </a:endParaRPr>
          </a:p>
        </p:txBody>
      </p:sp>
      <p:sp>
        <p:nvSpPr>
          <p:cNvPr id="359432" name="Freeform 8"/>
          <p:cNvSpPr>
            <a:spLocks/>
          </p:cNvSpPr>
          <p:nvPr/>
        </p:nvSpPr>
        <p:spPr bwMode="auto">
          <a:xfrm>
            <a:off x="212725" y="5256213"/>
            <a:ext cx="8596313" cy="1198562"/>
          </a:xfrm>
          <a:custGeom>
            <a:avLst/>
            <a:gdLst>
              <a:gd name="T0" fmla="*/ 2147483647 w 5415"/>
              <a:gd name="T1" fmla="*/ 2147483647 h 755"/>
              <a:gd name="T2" fmla="*/ 2147483647 w 5415"/>
              <a:gd name="T3" fmla="*/ 2147483647 h 755"/>
              <a:gd name="T4" fmla="*/ 2147483647 w 5415"/>
              <a:gd name="T5" fmla="*/ 2147483647 h 755"/>
              <a:gd name="T6" fmla="*/ 2147483647 w 5415"/>
              <a:gd name="T7" fmla="*/ 2147483647 h 755"/>
              <a:gd name="T8" fmla="*/ 2147483647 w 5415"/>
              <a:gd name="T9" fmla="*/ 2147483647 h 755"/>
              <a:gd name="T10" fmla="*/ 2147483647 w 5415"/>
              <a:gd name="T11" fmla="*/ 2147483647 h 755"/>
              <a:gd name="T12" fmla="*/ 2147483647 w 5415"/>
              <a:gd name="T13" fmla="*/ 2147483647 h 755"/>
              <a:gd name="T14" fmla="*/ 2147483647 w 5415"/>
              <a:gd name="T15" fmla="*/ 0 h 755"/>
              <a:gd name="T16" fmla="*/ 0 60000 65536"/>
              <a:gd name="T17" fmla="*/ 0 60000 65536"/>
              <a:gd name="T18" fmla="*/ 0 60000 65536"/>
              <a:gd name="T19" fmla="*/ 0 60000 65536"/>
              <a:gd name="T20" fmla="*/ 0 60000 65536"/>
              <a:gd name="T21" fmla="*/ 0 60000 65536"/>
              <a:gd name="T22" fmla="*/ 0 60000 65536"/>
              <a:gd name="T23" fmla="*/ 0 60000 65536"/>
              <a:gd name="T24" fmla="*/ 0 w 5415"/>
              <a:gd name="T25" fmla="*/ 0 h 755"/>
              <a:gd name="T26" fmla="*/ 5415 w 5415"/>
              <a:gd name="T27" fmla="*/ 755 h 7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15" h="755">
                <a:moveTo>
                  <a:pt x="4167" y="755"/>
                </a:moveTo>
                <a:cubicBezTo>
                  <a:pt x="4345" y="742"/>
                  <a:pt x="5073" y="726"/>
                  <a:pt x="5244" y="677"/>
                </a:cubicBezTo>
                <a:cubicBezTo>
                  <a:pt x="5415" y="628"/>
                  <a:pt x="5259" y="516"/>
                  <a:pt x="5194" y="459"/>
                </a:cubicBezTo>
                <a:cubicBezTo>
                  <a:pt x="5129" y="402"/>
                  <a:pt x="5118" y="365"/>
                  <a:pt x="4856" y="333"/>
                </a:cubicBezTo>
                <a:cubicBezTo>
                  <a:pt x="4594" y="301"/>
                  <a:pt x="4285" y="277"/>
                  <a:pt x="3622" y="266"/>
                </a:cubicBezTo>
                <a:cubicBezTo>
                  <a:pt x="2959" y="255"/>
                  <a:pt x="1460" y="271"/>
                  <a:pt x="877" y="266"/>
                </a:cubicBezTo>
                <a:cubicBezTo>
                  <a:pt x="294" y="261"/>
                  <a:pt x="244" y="277"/>
                  <a:pt x="122" y="233"/>
                </a:cubicBezTo>
                <a:cubicBezTo>
                  <a:pt x="0" y="189"/>
                  <a:pt x="140" y="49"/>
                  <a:pt x="144" y="0"/>
                </a:cubicBezTo>
              </a:path>
            </a:pathLst>
          </a:custGeom>
          <a:noFill/>
          <a:ln w="57150">
            <a:solidFill>
              <a:srgbClr val="FF3300"/>
            </a:solidFill>
            <a:prstDash val="sysDot"/>
            <a:round/>
            <a:headEnd/>
            <a:tailEnd type="triangle" w="med" len="med"/>
          </a:ln>
        </p:spPr>
        <p:txBody>
          <a:bodyPr anchor="ctr">
            <a:spAutoFit/>
          </a:bodyPr>
          <a:lstStyle/>
          <a:p>
            <a:endParaRPr lang="en-US"/>
          </a:p>
        </p:txBody>
      </p:sp>
      <p:sp>
        <p:nvSpPr>
          <p:cNvPr id="359433" name="Freeform 9"/>
          <p:cNvSpPr>
            <a:spLocks/>
          </p:cNvSpPr>
          <p:nvPr/>
        </p:nvSpPr>
        <p:spPr bwMode="auto">
          <a:xfrm>
            <a:off x="-381000" y="4162425"/>
            <a:ext cx="9698038" cy="1360488"/>
          </a:xfrm>
          <a:custGeom>
            <a:avLst/>
            <a:gdLst>
              <a:gd name="T0" fmla="*/ 2147483647 w 6109"/>
              <a:gd name="T1" fmla="*/ 2147483647 h 857"/>
              <a:gd name="T2" fmla="*/ 2147483647 w 6109"/>
              <a:gd name="T3" fmla="*/ 2147483647 h 857"/>
              <a:gd name="T4" fmla="*/ 2147483647 w 6109"/>
              <a:gd name="T5" fmla="*/ 2147483647 h 857"/>
              <a:gd name="T6" fmla="*/ 2147483647 w 6109"/>
              <a:gd name="T7" fmla="*/ 2147483647 h 857"/>
              <a:gd name="T8" fmla="*/ 2147483647 w 6109"/>
              <a:gd name="T9" fmla="*/ 0 h 857"/>
              <a:gd name="T10" fmla="*/ 0 60000 65536"/>
              <a:gd name="T11" fmla="*/ 0 60000 65536"/>
              <a:gd name="T12" fmla="*/ 0 60000 65536"/>
              <a:gd name="T13" fmla="*/ 0 60000 65536"/>
              <a:gd name="T14" fmla="*/ 0 60000 65536"/>
              <a:gd name="T15" fmla="*/ 0 w 6109"/>
              <a:gd name="T16" fmla="*/ 0 h 857"/>
              <a:gd name="T17" fmla="*/ 6109 w 6109"/>
              <a:gd name="T18" fmla="*/ 857 h 857"/>
            </a:gdLst>
            <a:ahLst/>
            <a:cxnLst>
              <a:cxn ang="T10">
                <a:pos x="T0" y="T1"/>
              </a:cxn>
              <a:cxn ang="T11">
                <a:pos x="T2" y="T3"/>
              </a:cxn>
              <a:cxn ang="T12">
                <a:pos x="T4" y="T5"/>
              </a:cxn>
              <a:cxn ang="T13">
                <a:pos x="T6" y="T7"/>
              </a:cxn>
              <a:cxn ang="T14">
                <a:pos x="T8" y="T9"/>
              </a:cxn>
            </a:cxnLst>
            <a:rect l="T15" t="T16" r="T17" b="T18"/>
            <a:pathLst>
              <a:path w="6109" h="857">
                <a:moveTo>
                  <a:pt x="5696" y="644"/>
                </a:moveTo>
                <a:cubicBezTo>
                  <a:pt x="5648" y="676"/>
                  <a:pt x="5465" y="857"/>
                  <a:pt x="5407" y="833"/>
                </a:cubicBezTo>
                <a:cubicBezTo>
                  <a:pt x="5349" y="809"/>
                  <a:pt x="6109" y="574"/>
                  <a:pt x="5346" y="498"/>
                </a:cubicBezTo>
                <a:cubicBezTo>
                  <a:pt x="4583" y="422"/>
                  <a:pt x="1658" y="461"/>
                  <a:pt x="829" y="378"/>
                </a:cubicBezTo>
                <a:cubicBezTo>
                  <a:pt x="0" y="295"/>
                  <a:pt x="468" y="79"/>
                  <a:pt x="373" y="0"/>
                </a:cubicBezTo>
              </a:path>
            </a:pathLst>
          </a:custGeom>
          <a:noFill/>
          <a:ln w="57150">
            <a:solidFill>
              <a:srgbClr val="FF3300"/>
            </a:solidFill>
            <a:prstDash val="sysDot"/>
            <a:round/>
            <a:headEnd/>
            <a:tailEnd type="triangle" w="med" len="med"/>
          </a:ln>
        </p:spPr>
        <p:txBody>
          <a:bodyPr anchor="ctr">
            <a:spAutoFit/>
          </a:bodyPr>
          <a:lstStyle/>
          <a:p>
            <a:endParaRPr lang="en-US"/>
          </a:p>
        </p:txBody>
      </p:sp>
      <p:sp>
        <p:nvSpPr>
          <p:cNvPr id="359434" name="Freeform 10"/>
          <p:cNvSpPr>
            <a:spLocks/>
          </p:cNvSpPr>
          <p:nvPr/>
        </p:nvSpPr>
        <p:spPr bwMode="auto">
          <a:xfrm>
            <a:off x="-450850" y="1676400"/>
            <a:ext cx="9499600" cy="1516063"/>
          </a:xfrm>
          <a:custGeom>
            <a:avLst/>
            <a:gdLst>
              <a:gd name="T0" fmla="*/ 2147483647 w 5984"/>
              <a:gd name="T1" fmla="*/ 2147483647 h 955"/>
              <a:gd name="T2" fmla="*/ 2147483647 w 5984"/>
              <a:gd name="T3" fmla="*/ 2147483647 h 955"/>
              <a:gd name="T4" fmla="*/ 2147483647 w 5984"/>
              <a:gd name="T5" fmla="*/ 2147483647 h 955"/>
              <a:gd name="T6" fmla="*/ 2147483647 w 5984"/>
              <a:gd name="T7" fmla="*/ 2147483647 h 955"/>
              <a:gd name="T8" fmla="*/ 2147483647 w 5984"/>
              <a:gd name="T9" fmla="*/ 2147483647 h 955"/>
              <a:gd name="T10" fmla="*/ 2147483647 w 5984"/>
              <a:gd name="T11" fmla="*/ 0 h 955"/>
              <a:gd name="T12" fmla="*/ 0 60000 65536"/>
              <a:gd name="T13" fmla="*/ 0 60000 65536"/>
              <a:gd name="T14" fmla="*/ 0 60000 65536"/>
              <a:gd name="T15" fmla="*/ 0 60000 65536"/>
              <a:gd name="T16" fmla="*/ 0 60000 65536"/>
              <a:gd name="T17" fmla="*/ 0 60000 65536"/>
              <a:gd name="T18" fmla="*/ 0 w 5984"/>
              <a:gd name="T19" fmla="*/ 0 h 955"/>
              <a:gd name="T20" fmla="*/ 5984 w 5984"/>
              <a:gd name="T21" fmla="*/ 955 h 955"/>
            </a:gdLst>
            <a:ahLst/>
            <a:cxnLst>
              <a:cxn ang="T12">
                <a:pos x="T0" y="T1"/>
              </a:cxn>
              <a:cxn ang="T13">
                <a:pos x="T2" y="T3"/>
              </a:cxn>
              <a:cxn ang="T14">
                <a:pos x="T4" y="T5"/>
              </a:cxn>
              <a:cxn ang="T15">
                <a:pos x="T6" y="T7"/>
              </a:cxn>
              <a:cxn ang="T16">
                <a:pos x="T8" y="T9"/>
              </a:cxn>
              <a:cxn ang="T17">
                <a:pos x="T10" y="T11"/>
              </a:cxn>
            </a:cxnLst>
            <a:rect l="T18" t="T19" r="T20" b="T21"/>
            <a:pathLst>
              <a:path w="5984" h="955">
                <a:moveTo>
                  <a:pt x="5307" y="955"/>
                </a:moveTo>
                <a:cubicBezTo>
                  <a:pt x="5382" y="932"/>
                  <a:pt x="5675" y="903"/>
                  <a:pt x="5768" y="816"/>
                </a:cubicBezTo>
                <a:cubicBezTo>
                  <a:pt x="5861" y="729"/>
                  <a:pt x="5984" y="512"/>
                  <a:pt x="5864" y="432"/>
                </a:cubicBezTo>
                <a:cubicBezTo>
                  <a:pt x="5744" y="352"/>
                  <a:pt x="5904" y="352"/>
                  <a:pt x="5048" y="336"/>
                </a:cubicBezTo>
                <a:cubicBezTo>
                  <a:pt x="4192" y="320"/>
                  <a:pt x="1456" y="392"/>
                  <a:pt x="728" y="336"/>
                </a:cubicBezTo>
                <a:cubicBezTo>
                  <a:pt x="0" y="280"/>
                  <a:pt x="340" y="140"/>
                  <a:pt x="680" y="0"/>
                </a:cubicBezTo>
              </a:path>
            </a:pathLst>
          </a:custGeom>
          <a:noFill/>
          <a:ln w="76200">
            <a:solidFill>
              <a:srgbClr val="FF3300"/>
            </a:solidFill>
            <a:prstDash val="sysDot"/>
            <a:round/>
            <a:headEnd/>
            <a:tailEnd type="triangle" w="med" len="med"/>
          </a:ln>
        </p:spPr>
        <p:txBody>
          <a:bodyPr wrap="none" anchor="ctr">
            <a:spAutoFit/>
          </a:bodyPr>
          <a:lstStyle/>
          <a:p>
            <a:endParaRPr lang="en-US"/>
          </a:p>
        </p:txBody>
      </p:sp>
      <p:sp>
        <p:nvSpPr>
          <p:cNvPr id="359435" name="Freeform 11"/>
          <p:cNvSpPr>
            <a:spLocks/>
          </p:cNvSpPr>
          <p:nvPr/>
        </p:nvSpPr>
        <p:spPr bwMode="auto">
          <a:xfrm>
            <a:off x="-355600" y="2805113"/>
            <a:ext cx="9258300" cy="1719262"/>
          </a:xfrm>
          <a:custGeom>
            <a:avLst/>
            <a:gdLst>
              <a:gd name="T0" fmla="*/ 2147483647 w 5832"/>
              <a:gd name="T1" fmla="*/ 2147483647 h 1083"/>
              <a:gd name="T2" fmla="*/ 2147483647 w 5832"/>
              <a:gd name="T3" fmla="*/ 2147483647 h 1083"/>
              <a:gd name="T4" fmla="*/ 2147483647 w 5832"/>
              <a:gd name="T5" fmla="*/ 2147483647 h 1083"/>
              <a:gd name="T6" fmla="*/ 2147483647 w 5832"/>
              <a:gd name="T7" fmla="*/ 2147483647 h 1083"/>
              <a:gd name="T8" fmla="*/ 2147483647 w 5832"/>
              <a:gd name="T9" fmla="*/ 2147483647 h 1083"/>
              <a:gd name="T10" fmla="*/ 2147483647 w 5832"/>
              <a:gd name="T11" fmla="*/ 2147483647 h 1083"/>
              <a:gd name="T12" fmla="*/ 2147483647 w 5832"/>
              <a:gd name="T13" fmla="*/ 2147483647 h 1083"/>
              <a:gd name="T14" fmla="*/ 2147483647 w 5832"/>
              <a:gd name="T15" fmla="*/ 0 h 1083"/>
              <a:gd name="T16" fmla="*/ 0 60000 65536"/>
              <a:gd name="T17" fmla="*/ 0 60000 65536"/>
              <a:gd name="T18" fmla="*/ 0 60000 65536"/>
              <a:gd name="T19" fmla="*/ 0 60000 65536"/>
              <a:gd name="T20" fmla="*/ 0 60000 65536"/>
              <a:gd name="T21" fmla="*/ 0 60000 65536"/>
              <a:gd name="T22" fmla="*/ 0 60000 65536"/>
              <a:gd name="T23" fmla="*/ 0 60000 65536"/>
              <a:gd name="T24" fmla="*/ 0 w 5832"/>
              <a:gd name="T25" fmla="*/ 0 h 1083"/>
              <a:gd name="T26" fmla="*/ 5832 w 5832"/>
              <a:gd name="T27" fmla="*/ 1083 h 10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32" h="1083">
                <a:moveTo>
                  <a:pt x="5036" y="1066"/>
                </a:moveTo>
                <a:cubicBezTo>
                  <a:pt x="5041" y="1066"/>
                  <a:pt x="4941" y="1083"/>
                  <a:pt x="5058" y="1066"/>
                </a:cubicBezTo>
                <a:cubicBezTo>
                  <a:pt x="5175" y="1049"/>
                  <a:pt x="5640" y="1046"/>
                  <a:pt x="5736" y="966"/>
                </a:cubicBezTo>
                <a:cubicBezTo>
                  <a:pt x="5832" y="886"/>
                  <a:pt x="5725" y="666"/>
                  <a:pt x="5636" y="588"/>
                </a:cubicBezTo>
                <a:cubicBezTo>
                  <a:pt x="5547" y="510"/>
                  <a:pt x="5467" y="516"/>
                  <a:pt x="5202" y="499"/>
                </a:cubicBezTo>
                <a:cubicBezTo>
                  <a:pt x="4937" y="482"/>
                  <a:pt x="4814" y="495"/>
                  <a:pt x="4047" y="488"/>
                </a:cubicBezTo>
                <a:cubicBezTo>
                  <a:pt x="3280" y="481"/>
                  <a:pt x="1204" y="536"/>
                  <a:pt x="602" y="455"/>
                </a:cubicBezTo>
                <a:cubicBezTo>
                  <a:pt x="0" y="374"/>
                  <a:pt x="470" y="95"/>
                  <a:pt x="435" y="0"/>
                </a:cubicBezTo>
              </a:path>
            </a:pathLst>
          </a:custGeom>
          <a:noFill/>
          <a:ln w="57150">
            <a:solidFill>
              <a:srgbClr val="CC0000"/>
            </a:solidFill>
            <a:prstDash val="sysDot"/>
            <a:round/>
            <a:headEnd/>
            <a:tailEnd type="triangle" w="med" len="med"/>
          </a:ln>
        </p:spPr>
        <p:txBody>
          <a:bodyPr wrap="none" anchor="ctr">
            <a:spAutoFit/>
          </a:bodyPr>
          <a:lstStyle/>
          <a:p>
            <a:endParaRPr lang="en-US"/>
          </a:p>
        </p:txBody>
      </p:sp>
      <p:sp>
        <p:nvSpPr>
          <p:cNvPr id="128012" name="Rectangle 12"/>
          <p:cNvSpPr>
            <a:spLocks noChangeArrowheads="1"/>
          </p:cNvSpPr>
          <p:nvPr/>
        </p:nvSpPr>
        <p:spPr bwMode="auto">
          <a:xfrm>
            <a:off x="5091113" y="6577013"/>
            <a:ext cx="4052887"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Adapted from CARE’S “Impact Guidelines”, June 2000</a:t>
            </a:r>
            <a:endParaRPr lang="en-US" sz="1400">
              <a:latin typeface="Comic Sans MS" pitchFamily="66" charset="0"/>
            </a:endParaRPr>
          </a:p>
        </p:txBody>
      </p:sp>
      <p:pic>
        <p:nvPicPr>
          <p:cNvPr id="128013" name="Picture 13" descr="wv-star"/>
          <p:cNvPicPr>
            <a:picLocks noChangeAspect="1" noChangeArrowheads="1"/>
          </p:cNvPicPr>
          <p:nvPr/>
        </p:nvPicPr>
        <p:blipFill>
          <a:blip r:embed="rId3"/>
          <a:srcRect/>
          <a:stretch>
            <a:fillRect/>
          </a:stretch>
        </p:blipFill>
        <p:spPr bwMode="auto">
          <a:xfrm>
            <a:off x="8382000" y="0"/>
            <a:ext cx="755650" cy="457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wipe(up)">
                                      <p:cBhvr>
                                        <p:cTn id="7" dur="500"/>
                                        <p:tgtEl>
                                          <p:spTgt spid="3594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9427"/>
                                        </p:tgtEl>
                                        <p:attrNameLst>
                                          <p:attrName>style.visibility</p:attrName>
                                        </p:attrNameLst>
                                      </p:cBhvr>
                                      <p:to>
                                        <p:strVal val="visible"/>
                                      </p:to>
                                    </p:set>
                                    <p:animEffect transition="in" filter="wipe(left)">
                                      <p:cBhvr>
                                        <p:cTn id="12" dur="500"/>
                                        <p:tgtEl>
                                          <p:spTgt spid="359427"/>
                                        </p:tgtEl>
                                      </p:cBhvr>
                                    </p:animEffect>
                                  </p:childTnLst>
                                  <p:subTnLst>
                                    <p:animClr clrSpc="rgb" dir="cw">
                                      <p:cBhvr override="childStyle">
                                        <p:cTn dur="1" fill="hold" display="0" masterRel="nextClick" afterEffect="1"/>
                                        <p:tgtEl>
                                          <p:spTgt spid="359427"/>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59432"/>
                                        </p:tgtEl>
                                        <p:attrNameLst>
                                          <p:attrName>style.visibility</p:attrName>
                                        </p:attrNameLst>
                                      </p:cBhvr>
                                      <p:to>
                                        <p:strVal val="visible"/>
                                      </p:to>
                                    </p:set>
                                    <p:animEffect transition="in" filter="blinds(vertical)">
                                      <p:cBhvr>
                                        <p:cTn id="17" dur="500"/>
                                        <p:tgtEl>
                                          <p:spTgt spid="35943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59428"/>
                                        </p:tgtEl>
                                        <p:attrNameLst>
                                          <p:attrName>style.visibility</p:attrName>
                                        </p:attrNameLst>
                                      </p:cBhvr>
                                      <p:to>
                                        <p:strVal val="visible"/>
                                      </p:to>
                                    </p:set>
                                    <p:animEffect transition="in" filter="wipe(left)">
                                      <p:cBhvr>
                                        <p:cTn id="21" dur="500"/>
                                        <p:tgtEl>
                                          <p:spTgt spid="359428"/>
                                        </p:tgtEl>
                                      </p:cBhvr>
                                    </p:animEffect>
                                  </p:childTnLst>
                                  <p:subTnLst>
                                    <p:animClr clrSpc="rgb" dir="cw">
                                      <p:cBhvr override="childStyle">
                                        <p:cTn dur="1" fill="hold" display="0" masterRel="nextClick" afterEffect="1"/>
                                        <p:tgtEl>
                                          <p:spTgt spid="359428"/>
                                        </p:tgtEl>
                                        <p:attrNameLst>
                                          <p:attrName>ppt_c</p:attrName>
                                        </p:attrNameLst>
                                      </p:cBhvr>
                                      <p:to>
                                        <a:schemeClr val="accent1"/>
                                      </p:to>
                                    </p:animClr>
                                  </p:sub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359433"/>
                                        </p:tgtEl>
                                        <p:attrNameLst>
                                          <p:attrName>style.visibility</p:attrName>
                                        </p:attrNameLst>
                                      </p:cBhvr>
                                      <p:to>
                                        <p:strVal val="visible"/>
                                      </p:to>
                                    </p:set>
                                    <p:animEffect transition="in" filter="blinds(vertical)">
                                      <p:cBhvr>
                                        <p:cTn id="26" dur="500"/>
                                        <p:tgtEl>
                                          <p:spTgt spid="359433"/>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59429"/>
                                        </p:tgtEl>
                                        <p:attrNameLst>
                                          <p:attrName>style.visibility</p:attrName>
                                        </p:attrNameLst>
                                      </p:cBhvr>
                                      <p:to>
                                        <p:strVal val="visible"/>
                                      </p:to>
                                    </p:set>
                                    <p:animEffect transition="in" filter="wipe(left)">
                                      <p:cBhvr>
                                        <p:cTn id="30" dur="500"/>
                                        <p:tgtEl>
                                          <p:spTgt spid="359429"/>
                                        </p:tgtEl>
                                      </p:cBhvr>
                                    </p:animEffect>
                                  </p:childTnLst>
                                  <p:subTnLst>
                                    <p:animClr clrSpc="rgb" dir="cw">
                                      <p:cBhvr override="childStyle">
                                        <p:cTn dur="1" fill="hold" display="0" masterRel="nextClick" afterEffect="1"/>
                                        <p:tgtEl>
                                          <p:spTgt spid="359429"/>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59435"/>
                                        </p:tgtEl>
                                        <p:attrNameLst>
                                          <p:attrName>style.visibility</p:attrName>
                                        </p:attrNameLst>
                                      </p:cBhvr>
                                      <p:to>
                                        <p:strVal val="visible"/>
                                      </p:to>
                                    </p:set>
                                    <p:animEffect transition="in" filter="blinds(horizontal)">
                                      <p:cBhvr>
                                        <p:cTn id="35" dur="500"/>
                                        <p:tgtEl>
                                          <p:spTgt spid="35943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59430"/>
                                        </p:tgtEl>
                                        <p:attrNameLst>
                                          <p:attrName>style.visibility</p:attrName>
                                        </p:attrNameLst>
                                      </p:cBhvr>
                                      <p:to>
                                        <p:strVal val="visible"/>
                                      </p:to>
                                    </p:set>
                                    <p:animEffect transition="in" filter="wipe(left)">
                                      <p:cBhvr>
                                        <p:cTn id="39" dur="500"/>
                                        <p:tgtEl>
                                          <p:spTgt spid="359430"/>
                                        </p:tgtEl>
                                      </p:cBhvr>
                                    </p:animEffect>
                                  </p:childTnLst>
                                  <p:subTnLst>
                                    <p:animClr clrSpc="rgb" dir="cw">
                                      <p:cBhvr override="childStyle">
                                        <p:cTn dur="1" fill="hold" display="0" masterRel="nextClick" afterEffect="1"/>
                                        <p:tgtEl>
                                          <p:spTgt spid="359430"/>
                                        </p:tgtEl>
                                        <p:attrNameLst>
                                          <p:attrName>ppt_c</p:attrName>
                                        </p:attrNameLst>
                                      </p:cBhvr>
                                      <p:to>
                                        <a:schemeClr val="accent1"/>
                                      </p:to>
                                    </p:animClr>
                                  </p:subTnLst>
                                </p:cTn>
                              </p:par>
                            </p:childTnLst>
                          </p:cTn>
                        </p:par>
                      </p:childTnLst>
                    </p:cTn>
                  </p:par>
                  <p:par>
                    <p:cTn id="40" fill="hold">
                      <p:stCondLst>
                        <p:cond delay="indefinite"/>
                      </p:stCondLst>
                      <p:childTnLst>
                        <p:par>
                          <p:cTn id="41" fill="hold">
                            <p:stCondLst>
                              <p:cond delay="0"/>
                            </p:stCondLst>
                            <p:childTnLst>
                              <p:par>
                                <p:cTn id="42" presetID="3" presetClass="entr" presetSubtype="5" fill="hold" grpId="0" nodeType="clickEffect">
                                  <p:stCondLst>
                                    <p:cond delay="0"/>
                                  </p:stCondLst>
                                  <p:childTnLst>
                                    <p:set>
                                      <p:cBhvr>
                                        <p:cTn id="43" dur="1" fill="hold">
                                          <p:stCondLst>
                                            <p:cond delay="0"/>
                                          </p:stCondLst>
                                        </p:cTn>
                                        <p:tgtEl>
                                          <p:spTgt spid="359434"/>
                                        </p:tgtEl>
                                        <p:attrNameLst>
                                          <p:attrName>style.visibility</p:attrName>
                                        </p:attrNameLst>
                                      </p:cBhvr>
                                      <p:to>
                                        <p:strVal val="visible"/>
                                      </p:to>
                                    </p:set>
                                    <p:animEffect transition="in" filter="blinds(vertical)">
                                      <p:cBhvr>
                                        <p:cTn id="44" dur="500"/>
                                        <p:tgtEl>
                                          <p:spTgt spid="359434"/>
                                        </p:tgtEl>
                                      </p:cBhvr>
                                    </p:animEffect>
                                  </p:childTnLst>
                                </p:cTn>
                              </p:par>
                            </p:childTnLst>
                          </p:cTn>
                        </p:par>
                        <p:par>
                          <p:cTn id="45" fill="hold">
                            <p:stCondLst>
                              <p:cond delay="500"/>
                            </p:stCondLst>
                            <p:childTnLst>
                              <p:par>
                                <p:cTn id="46" presetID="19" presetClass="entr" presetSubtype="10" fill="hold" grpId="0" nodeType="afterEffect">
                                  <p:stCondLst>
                                    <p:cond delay="0"/>
                                  </p:stCondLst>
                                  <p:childTnLst>
                                    <p:set>
                                      <p:cBhvr>
                                        <p:cTn id="47" dur="1" fill="hold">
                                          <p:stCondLst>
                                            <p:cond delay="0"/>
                                          </p:stCondLst>
                                        </p:cTn>
                                        <p:tgtEl>
                                          <p:spTgt spid="359431"/>
                                        </p:tgtEl>
                                        <p:attrNameLst>
                                          <p:attrName>style.visibility</p:attrName>
                                        </p:attrNameLst>
                                      </p:cBhvr>
                                      <p:to>
                                        <p:strVal val="visible"/>
                                      </p:to>
                                    </p:set>
                                    <p:anim calcmode="lin" valueType="num">
                                      <p:cBhvr>
                                        <p:cTn id="48" dur="5000" fill="hold"/>
                                        <p:tgtEl>
                                          <p:spTgt spid="359431"/>
                                        </p:tgtEl>
                                        <p:attrNameLst>
                                          <p:attrName>ppt_w</p:attrName>
                                        </p:attrNameLst>
                                      </p:cBhvr>
                                      <p:tavLst>
                                        <p:tav tm="0" fmla="#ppt_w*sin(2.5*pi*$)">
                                          <p:val>
                                            <p:fltVal val="0"/>
                                          </p:val>
                                        </p:tav>
                                        <p:tav tm="100000">
                                          <p:val>
                                            <p:fltVal val="1"/>
                                          </p:val>
                                        </p:tav>
                                      </p:tavLst>
                                    </p:anim>
                                    <p:anim calcmode="lin" valueType="num">
                                      <p:cBhvr>
                                        <p:cTn id="49" dur="5000" fill="hold"/>
                                        <p:tgtEl>
                                          <p:spTgt spid="3594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autoUpdateAnimBg="0"/>
      <p:bldP spid="359427" grpId="0" autoUpdateAnimBg="0"/>
      <p:bldP spid="359428" grpId="0" autoUpdateAnimBg="0"/>
      <p:bldP spid="359429" grpId="0" autoUpdateAnimBg="0"/>
      <p:bldP spid="359430" grpId="0" autoUpdateAnimBg="0"/>
      <p:bldP spid="359431" grpId="0" autoUpdateAnimBg="0"/>
      <p:bldP spid="359432" grpId="0" animBg="1"/>
      <p:bldP spid="359433" grpId="0" animBg="1"/>
      <p:bldP spid="359434" grpId="0" animBg="1"/>
      <p:bldP spid="35943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04800" y="176213"/>
            <a:ext cx="8534400" cy="1555750"/>
          </a:xfrm>
        </p:spPr>
        <p:txBody>
          <a:bodyPr/>
          <a:lstStyle/>
          <a:p>
            <a:pPr eaLnBrk="1" hangingPunct="1"/>
            <a:r>
              <a:rPr lang="en-US" sz="2800" smtClean="0"/>
              <a:t>Small Group Work on Framework for Information Use </a:t>
            </a:r>
            <a:br>
              <a:rPr lang="en-US" sz="2800" smtClean="0"/>
            </a:br>
            <a:r>
              <a:rPr lang="en-US" sz="2000" i="1" smtClean="0">
                <a:solidFill>
                  <a:schemeClr val="bg1"/>
                </a:solidFill>
              </a:rPr>
              <a:t>“Instructions”</a:t>
            </a:r>
            <a:br>
              <a:rPr lang="en-US" sz="2000" i="1" smtClean="0">
                <a:solidFill>
                  <a:schemeClr val="bg1"/>
                </a:solidFill>
              </a:rPr>
            </a:br>
            <a:endParaRPr lang="en-US" sz="2000" i="1" smtClean="0">
              <a:solidFill>
                <a:schemeClr val="bg1"/>
              </a:solidFill>
            </a:endParaRPr>
          </a:p>
        </p:txBody>
      </p:sp>
      <p:sp>
        <p:nvSpPr>
          <p:cNvPr id="129027" name="Rectangle 3"/>
          <p:cNvSpPr>
            <a:spLocks noGrp="1" noChangeArrowheads="1"/>
          </p:cNvSpPr>
          <p:nvPr>
            <p:ph type="body" idx="1"/>
          </p:nvPr>
        </p:nvSpPr>
        <p:spPr>
          <a:xfrm>
            <a:off x="685800" y="1524000"/>
            <a:ext cx="7772400" cy="4291013"/>
          </a:xfrm>
        </p:spPr>
        <p:txBody>
          <a:bodyPr/>
          <a:lstStyle/>
          <a:p>
            <a:pPr marL="533400" indent="-533400" eaLnBrk="1" hangingPunct="1">
              <a:buFontTx/>
              <a:buAutoNum type="arabicPeriod"/>
            </a:pPr>
            <a:r>
              <a:rPr lang="en-US" sz="2400" dirty="0" smtClean="0"/>
              <a:t>List down  key activities the M&amp;E person/unit is expected to carry out during the project cycle</a:t>
            </a:r>
          </a:p>
          <a:p>
            <a:pPr marL="533400" indent="-533400" eaLnBrk="1" hangingPunct="1">
              <a:buFontTx/>
              <a:buAutoNum type="arabicPeriod"/>
            </a:pPr>
            <a:r>
              <a:rPr lang="en-US" sz="2400" dirty="0" smtClean="0"/>
              <a:t>What are the  specific outputs that the activities of the  M&amp;E point person/unit is supposed to produce during the project cycle? </a:t>
            </a:r>
          </a:p>
          <a:p>
            <a:pPr marL="533400" indent="-533400" eaLnBrk="1" hangingPunct="1">
              <a:buFontTx/>
              <a:buAutoNum type="arabicPeriod"/>
            </a:pPr>
            <a:r>
              <a:rPr lang="en-US" sz="2400" dirty="0" smtClean="0"/>
              <a:t>What the expected outcomes ?</a:t>
            </a:r>
          </a:p>
          <a:p>
            <a:pPr marL="533400" indent="-533400" eaLnBrk="1" hangingPunct="1">
              <a:buFontTx/>
              <a:buAutoNum type="arabicPeriod"/>
            </a:pPr>
            <a:r>
              <a:rPr lang="en-US" sz="2400" dirty="0" smtClean="0"/>
              <a:t>What inputs require to perform the activities mentioned in (1) above?</a:t>
            </a:r>
          </a:p>
          <a:p>
            <a:pPr marL="914400" lvl="1" indent="-457200" eaLnBrk="1" hangingPunct="1">
              <a:buFontTx/>
              <a:buNone/>
            </a:pPr>
            <a:r>
              <a:rPr lang="en-US" sz="2000" i="1" dirty="0" smtClean="0">
                <a:solidFill>
                  <a:srgbClr val="FF9900"/>
                </a:solidFill>
              </a:rPr>
              <a:t>	</a:t>
            </a:r>
            <a:r>
              <a:rPr lang="en-US" sz="2000" i="1" dirty="0" smtClean="0"/>
              <a:t>Work in groups and report back to the </a:t>
            </a:r>
            <a:r>
              <a:rPr lang="en-US" sz="2000" i="1" dirty="0" err="1" smtClean="0"/>
              <a:t>plennary</a:t>
            </a:r>
            <a:r>
              <a:rPr lang="en-US" sz="2000" i="1" dirty="0" smtClean="0"/>
              <a:t>.</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0" y="990600"/>
            <a:ext cx="1676400" cy="914400"/>
          </a:xfrm>
          <a:prstGeom prst="rect">
            <a:avLst/>
          </a:prstGeom>
          <a:solidFill>
            <a:schemeClr val="bg1"/>
          </a:solidFill>
          <a:ln w="9525">
            <a:solidFill>
              <a:schemeClr val="tx1"/>
            </a:solidFill>
            <a:miter lim="800000"/>
            <a:headEnd/>
            <a:tailEnd/>
          </a:ln>
        </p:spPr>
        <p:txBody>
          <a:bodyPr wrap="none" anchor="ctr"/>
          <a:lstStyle/>
          <a:p>
            <a:pPr algn="ctr"/>
            <a:r>
              <a:rPr lang="en-GB">
                <a:solidFill>
                  <a:schemeClr val="accent2"/>
                </a:solidFill>
              </a:rPr>
              <a:t>M and E unit</a:t>
            </a:r>
          </a:p>
          <a:p>
            <a:pPr algn="ctr"/>
            <a:r>
              <a:rPr lang="en-GB">
                <a:solidFill>
                  <a:schemeClr val="accent2"/>
                </a:solidFill>
              </a:rPr>
              <a:t>Resources</a:t>
            </a:r>
          </a:p>
          <a:p>
            <a:pPr algn="ctr"/>
            <a:r>
              <a:rPr lang="en-GB">
                <a:solidFill>
                  <a:schemeClr val="accent2"/>
                </a:solidFill>
              </a:rPr>
              <a:t>Infrastructure</a:t>
            </a:r>
          </a:p>
        </p:txBody>
      </p:sp>
      <p:sp>
        <p:nvSpPr>
          <p:cNvPr id="130051" name="Rectangle 3"/>
          <p:cNvSpPr>
            <a:spLocks noChangeArrowheads="1"/>
          </p:cNvSpPr>
          <p:nvPr/>
        </p:nvSpPr>
        <p:spPr bwMode="auto">
          <a:xfrm>
            <a:off x="0" y="2133600"/>
            <a:ext cx="1676400" cy="1295400"/>
          </a:xfrm>
          <a:prstGeom prst="rect">
            <a:avLst/>
          </a:prstGeom>
          <a:solidFill>
            <a:schemeClr val="bg1"/>
          </a:solidFill>
          <a:ln w="9525">
            <a:solidFill>
              <a:schemeClr val="tx1"/>
            </a:solidFill>
            <a:miter lim="800000"/>
            <a:headEnd/>
            <a:tailEnd/>
          </a:ln>
        </p:spPr>
        <p:txBody>
          <a:bodyPr wrap="none" anchor="ctr"/>
          <a:lstStyle/>
          <a:p>
            <a:pPr algn="ctr"/>
            <a:endParaRPr lang="en-GB">
              <a:solidFill>
                <a:schemeClr val="accent2"/>
              </a:solidFill>
            </a:endParaRPr>
          </a:p>
          <a:p>
            <a:pPr algn="ctr"/>
            <a:r>
              <a:rPr lang="en-GB">
                <a:solidFill>
                  <a:schemeClr val="accent2"/>
                </a:solidFill>
              </a:rPr>
              <a:t>Authority:</a:t>
            </a:r>
          </a:p>
          <a:p>
            <a:pPr algn="ctr"/>
            <a:r>
              <a:rPr lang="en-GB">
                <a:solidFill>
                  <a:schemeClr val="accent2"/>
                </a:solidFill>
              </a:rPr>
              <a:t>Policy</a:t>
            </a:r>
          </a:p>
          <a:p>
            <a:pPr algn="ctr"/>
            <a:r>
              <a:rPr lang="en-GB">
                <a:solidFill>
                  <a:schemeClr val="accent2"/>
                </a:solidFill>
              </a:rPr>
              <a:t>Plans</a:t>
            </a:r>
          </a:p>
          <a:p>
            <a:pPr algn="ctr"/>
            <a:r>
              <a:rPr lang="en-GB">
                <a:solidFill>
                  <a:schemeClr val="accent2"/>
                </a:solidFill>
              </a:rPr>
              <a:t>M&amp;E framework</a:t>
            </a:r>
          </a:p>
          <a:p>
            <a:pPr algn="ctr"/>
            <a:endParaRPr lang="en-GB">
              <a:solidFill>
                <a:schemeClr val="accent2"/>
              </a:solidFill>
            </a:endParaRPr>
          </a:p>
        </p:txBody>
      </p:sp>
      <p:sp>
        <p:nvSpPr>
          <p:cNvPr id="130052" name="Rectangle 4"/>
          <p:cNvSpPr>
            <a:spLocks noChangeArrowheads="1"/>
          </p:cNvSpPr>
          <p:nvPr/>
        </p:nvSpPr>
        <p:spPr bwMode="auto">
          <a:xfrm>
            <a:off x="0" y="3733800"/>
            <a:ext cx="1828800" cy="1371600"/>
          </a:xfrm>
          <a:prstGeom prst="rect">
            <a:avLst/>
          </a:prstGeom>
          <a:solidFill>
            <a:schemeClr val="bg1"/>
          </a:solidFill>
          <a:ln w="9525">
            <a:solidFill>
              <a:schemeClr val="tx1"/>
            </a:solidFill>
            <a:miter lim="800000"/>
            <a:headEnd/>
            <a:tailEnd/>
          </a:ln>
        </p:spPr>
        <p:txBody>
          <a:bodyPr wrap="none" anchor="ctr"/>
          <a:lstStyle/>
          <a:p>
            <a:pPr algn="ctr"/>
            <a:r>
              <a:rPr lang="en-GB">
                <a:solidFill>
                  <a:schemeClr val="accent2"/>
                </a:solidFill>
              </a:rPr>
              <a:t>Programs</a:t>
            </a:r>
          </a:p>
          <a:p>
            <a:pPr algn="ctr"/>
            <a:r>
              <a:rPr lang="en-GB">
                <a:solidFill>
                  <a:schemeClr val="accent2"/>
                </a:solidFill>
              </a:rPr>
              <a:t>Services</a:t>
            </a:r>
          </a:p>
          <a:p>
            <a:pPr algn="ctr"/>
            <a:r>
              <a:rPr lang="en-GB">
                <a:solidFill>
                  <a:schemeClr val="accent2"/>
                </a:solidFill>
              </a:rPr>
              <a:t>Health </a:t>
            </a:r>
          </a:p>
          <a:p>
            <a:pPr algn="ctr"/>
            <a:r>
              <a:rPr lang="en-GB">
                <a:solidFill>
                  <a:schemeClr val="accent2"/>
                </a:solidFill>
              </a:rPr>
              <a:t>Professionals</a:t>
            </a:r>
          </a:p>
          <a:p>
            <a:pPr algn="ctr"/>
            <a:endParaRPr lang="en-GB"/>
          </a:p>
        </p:txBody>
      </p:sp>
      <p:sp>
        <p:nvSpPr>
          <p:cNvPr id="130053" name="Rectangle 5"/>
          <p:cNvSpPr>
            <a:spLocks noChangeArrowheads="1"/>
          </p:cNvSpPr>
          <p:nvPr/>
        </p:nvSpPr>
        <p:spPr bwMode="auto">
          <a:xfrm>
            <a:off x="0" y="5486400"/>
            <a:ext cx="1752600" cy="1066800"/>
          </a:xfrm>
          <a:prstGeom prst="rect">
            <a:avLst/>
          </a:prstGeom>
          <a:solidFill>
            <a:schemeClr val="bg1"/>
          </a:solidFill>
          <a:ln w="9525">
            <a:solidFill>
              <a:schemeClr val="tx1"/>
            </a:solidFill>
            <a:miter lim="800000"/>
            <a:headEnd/>
            <a:tailEnd/>
          </a:ln>
        </p:spPr>
        <p:txBody>
          <a:bodyPr wrap="none" anchor="ctr"/>
          <a:lstStyle/>
          <a:p>
            <a:pPr algn="ctr"/>
            <a:r>
              <a:rPr lang="en-GB">
                <a:solidFill>
                  <a:schemeClr val="accent2"/>
                </a:solidFill>
              </a:rPr>
              <a:t>Data and</a:t>
            </a:r>
          </a:p>
          <a:p>
            <a:pPr algn="ctr"/>
            <a:r>
              <a:rPr lang="en-GB">
                <a:solidFill>
                  <a:schemeClr val="accent2"/>
                </a:solidFill>
              </a:rPr>
              <a:t> information</a:t>
            </a:r>
          </a:p>
          <a:p>
            <a:pPr algn="ctr"/>
            <a:r>
              <a:rPr lang="en-GB">
                <a:solidFill>
                  <a:schemeClr val="accent2"/>
                </a:solidFill>
              </a:rPr>
              <a:t>From information </a:t>
            </a:r>
          </a:p>
          <a:p>
            <a:pPr algn="ctr"/>
            <a:r>
              <a:rPr lang="en-GB">
                <a:solidFill>
                  <a:schemeClr val="accent2"/>
                </a:solidFill>
              </a:rPr>
              <a:t>systems</a:t>
            </a:r>
          </a:p>
        </p:txBody>
      </p:sp>
      <p:sp>
        <p:nvSpPr>
          <p:cNvPr id="130054" name="Rectangle 6"/>
          <p:cNvSpPr>
            <a:spLocks noChangeArrowheads="1"/>
          </p:cNvSpPr>
          <p:nvPr/>
        </p:nvSpPr>
        <p:spPr bwMode="auto">
          <a:xfrm>
            <a:off x="2209800" y="1524000"/>
            <a:ext cx="1828800" cy="4267200"/>
          </a:xfrm>
          <a:prstGeom prst="rect">
            <a:avLst/>
          </a:prstGeom>
          <a:solidFill>
            <a:schemeClr val="bg1"/>
          </a:solidFill>
          <a:ln w="9525">
            <a:solidFill>
              <a:schemeClr val="tx1"/>
            </a:solidFill>
            <a:miter lim="800000"/>
            <a:headEnd/>
            <a:tailEnd/>
          </a:ln>
        </p:spPr>
        <p:txBody>
          <a:bodyPr wrap="none" anchor="ctr"/>
          <a:lstStyle/>
          <a:p>
            <a:r>
              <a:rPr lang="en-GB">
                <a:solidFill>
                  <a:srgbClr val="FF0066"/>
                </a:solidFill>
              </a:rPr>
              <a:t>Data collection</a:t>
            </a:r>
          </a:p>
          <a:p>
            <a:r>
              <a:rPr lang="en-GB">
                <a:solidFill>
                  <a:srgbClr val="FF0066"/>
                </a:solidFill>
              </a:rPr>
              <a:t>Storage &amp;</a:t>
            </a:r>
          </a:p>
          <a:p>
            <a:r>
              <a:rPr lang="en-GB">
                <a:solidFill>
                  <a:srgbClr val="FF0066"/>
                </a:solidFill>
              </a:rPr>
              <a:t> analysis</a:t>
            </a:r>
          </a:p>
          <a:p>
            <a:r>
              <a:rPr lang="en-GB">
                <a:solidFill>
                  <a:srgbClr val="FF0066"/>
                </a:solidFill>
              </a:rPr>
              <a:t>Synthesis of </a:t>
            </a:r>
          </a:p>
          <a:p>
            <a:r>
              <a:rPr lang="en-GB">
                <a:solidFill>
                  <a:srgbClr val="FF0066"/>
                </a:solidFill>
              </a:rPr>
              <a:t>Information,</a:t>
            </a:r>
          </a:p>
          <a:p>
            <a:r>
              <a:rPr lang="en-GB">
                <a:solidFill>
                  <a:srgbClr val="FF0066"/>
                </a:solidFill>
              </a:rPr>
              <a:t>Tailored </a:t>
            </a:r>
          </a:p>
          <a:p>
            <a:r>
              <a:rPr lang="en-GB">
                <a:solidFill>
                  <a:srgbClr val="FF0066"/>
                </a:solidFill>
              </a:rPr>
              <a:t>Dissemination,</a:t>
            </a:r>
          </a:p>
          <a:p>
            <a:r>
              <a:rPr lang="en-GB">
                <a:solidFill>
                  <a:srgbClr val="FF0066"/>
                </a:solidFill>
              </a:rPr>
              <a:t>Facilitating use</a:t>
            </a:r>
          </a:p>
        </p:txBody>
      </p:sp>
      <p:sp>
        <p:nvSpPr>
          <p:cNvPr id="130055" name="Rectangle 7"/>
          <p:cNvSpPr>
            <a:spLocks noChangeArrowheads="1"/>
          </p:cNvSpPr>
          <p:nvPr/>
        </p:nvSpPr>
        <p:spPr bwMode="auto">
          <a:xfrm>
            <a:off x="0" y="0"/>
            <a:ext cx="1524000" cy="6858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accent2"/>
                </a:solidFill>
              </a:rPr>
              <a:t>Inputs</a:t>
            </a:r>
          </a:p>
        </p:txBody>
      </p:sp>
      <p:sp>
        <p:nvSpPr>
          <p:cNvPr id="130056" name="Rectangle 8"/>
          <p:cNvSpPr>
            <a:spLocks noChangeArrowheads="1"/>
          </p:cNvSpPr>
          <p:nvPr/>
        </p:nvSpPr>
        <p:spPr bwMode="auto">
          <a:xfrm>
            <a:off x="2514600" y="0"/>
            <a:ext cx="1295400" cy="914400"/>
          </a:xfrm>
          <a:prstGeom prst="rect">
            <a:avLst/>
          </a:prstGeom>
          <a:solidFill>
            <a:schemeClr val="accent1"/>
          </a:solidFill>
          <a:ln w="9525">
            <a:solidFill>
              <a:schemeClr val="tx1"/>
            </a:solidFill>
            <a:miter lim="800000"/>
            <a:headEnd/>
            <a:tailEnd/>
          </a:ln>
        </p:spPr>
        <p:txBody>
          <a:bodyPr wrap="none" anchor="ctr"/>
          <a:lstStyle/>
          <a:p>
            <a:pPr algn="ctr"/>
            <a:r>
              <a:rPr lang="en-GB">
                <a:solidFill>
                  <a:srgbClr val="FF0066"/>
                </a:solidFill>
              </a:rPr>
              <a:t>Activities</a:t>
            </a:r>
          </a:p>
        </p:txBody>
      </p:sp>
      <p:sp>
        <p:nvSpPr>
          <p:cNvPr id="130057" name="Rectangle 9"/>
          <p:cNvSpPr>
            <a:spLocks noChangeArrowheads="1"/>
          </p:cNvSpPr>
          <p:nvPr/>
        </p:nvSpPr>
        <p:spPr bwMode="auto">
          <a:xfrm>
            <a:off x="4648200" y="0"/>
            <a:ext cx="1295400" cy="914400"/>
          </a:xfrm>
          <a:prstGeom prst="rect">
            <a:avLst/>
          </a:prstGeom>
          <a:solidFill>
            <a:schemeClr val="accent1"/>
          </a:solidFill>
          <a:ln w="9525">
            <a:solidFill>
              <a:schemeClr val="tx1"/>
            </a:solidFill>
            <a:miter lim="800000"/>
            <a:headEnd/>
            <a:tailEnd/>
          </a:ln>
        </p:spPr>
        <p:txBody>
          <a:bodyPr wrap="none" anchor="ctr"/>
          <a:lstStyle/>
          <a:p>
            <a:pPr algn="ctr"/>
            <a:r>
              <a:rPr lang="en-GB">
                <a:solidFill>
                  <a:srgbClr val="FFFF00"/>
                </a:solidFill>
              </a:rPr>
              <a:t>Outputs</a:t>
            </a:r>
          </a:p>
        </p:txBody>
      </p:sp>
      <p:sp>
        <p:nvSpPr>
          <p:cNvPr id="130058" name="Rectangle 10"/>
          <p:cNvSpPr>
            <a:spLocks noChangeArrowheads="1"/>
          </p:cNvSpPr>
          <p:nvPr/>
        </p:nvSpPr>
        <p:spPr bwMode="auto">
          <a:xfrm>
            <a:off x="6400800" y="0"/>
            <a:ext cx="1295400" cy="914400"/>
          </a:xfrm>
          <a:prstGeom prst="rect">
            <a:avLst/>
          </a:prstGeom>
          <a:solidFill>
            <a:schemeClr val="accent2"/>
          </a:solidFill>
          <a:ln w="9525">
            <a:solidFill>
              <a:schemeClr val="tx1"/>
            </a:solidFill>
            <a:miter lim="800000"/>
            <a:headEnd/>
            <a:tailEnd/>
          </a:ln>
        </p:spPr>
        <p:txBody>
          <a:bodyPr wrap="none" anchor="ctr"/>
          <a:lstStyle/>
          <a:p>
            <a:pPr algn="ctr"/>
            <a:r>
              <a:rPr lang="en-GB">
                <a:solidFill>
                  <a:srgbClr val="FF0066"/>
                </a:solidFill>
              </a:rPr>
              <a:t>Outcomes</a:t>
            </a:r>
          </a:p>
        </p:txBody>
      </p:sp>
      <p:sp>
        <p:nvSpPr>
          <p:cNvPr id="130059" name="Rectangle 11"/>
          <p:cNvSpPr>
            <a:spLocks noChangeArrowheads="1"/>
          </p:cNvSpPr>
          <p:nvPr/>
        </p:nvSpPr>
        <p:spPr bwMode="auto">
          <a:xfrm>
            <a:off x="8229600" y="0"/>
            <a:ext cx="914400" cy="914400"/>
          </a:xfrm>
          <a:prstGeom prst="rect">
            <a:avLst/>
          </a:prstGeom>
          <a:solidFill>
            <a:schemeClr val="accent1"/>
          </a:solidFill>
          <a:ln w="9525">
            <a:solidFill>
              <a:schemeClr val="tx1"/>
            </a:solidFill>
            <a:miter lim="800000"/>
            <a:headEnd/>
            <a:tailEnd/>
          </a:ln>
        </p:spPr>
        <p:txBody>
          <a:bodyPr wrap="none" anchor="ctr"/>
          <a:lstStyle/>
          <a:p>
            <a:pPr algn="ctr"/>
            <a:r>
              <a:rPr lang="en-GB">
                <a:solidFill>
                  <a:srgbClr val="FF0000"/>
                </a:solidFill>
              </a:rPr>
              <a:t>Impact</a:t>
            </a:r>
          </a:p>
        </p:txBody>
      </p:sp>
      <p:sp>
        <p:nvSpPr>
          <p:cNvPr id="130060" name="Rectangle 12"/>
          <p:cNvSpPr>
            <a:spLocks noChangeArrowheads="1"/>
          </p:cNvSpPr>
          <p:nvPr/>
        </p:nvSpPr>
        <p:spPr bwMode="auto">
          <a:xfrm>
            <a:off x="4648200" y="1371600"/>
            <a:ext cx="1447800" cy="1676400"/>
          </a:xfrm>
          <a:prstGeom prst="rect">
            <a:avLst/>
          </a:prstGeom>
          <a:solidFill>
            <a:schemeClr val="bg1"/>
          </a:solidFill>
          <a:ln w="9525">
            <a:solidFill>
              <a:schemeClr val="tx1"/>
            </a:solidFill>
            <a:miter lim="800000"/>
            <a:headEnd/>
            <a:tailEnd/>
          </a:ln>
        </p:spPr>
        <p:txBody>
          <a:bodyPr wrap="none" anchor="ctr"/>
          <a:lstStyle/>
          <a:p>
            <a:pPr algn="ctr"/>
            <a:r>
              <a:rPr lang="en-GB">
                <a:solidFill>
                  <a:schemeClr val="accent2"/>
                </a:solidFill>
              </a:rPr>
              <a:t>Information</a:t>
            </a:r>
          </a:p>
          <a:p>
            <a:pPr algn="ctr"/>
            <a:r>
              <a:rPr lang="en-GB">
                <a:solidFill>
                  <a:schemeClr val="accent2"/>
                </a:solidFill>
              </a:rPr>
              <a:t>Products</a:t>
            </a:r>
          </a:p>
        </p:txBody>
      </p:sp>
      <p:sp>
        <p:nvSpPr>
          <p:cNvPr id="130061" name="Rectangle 13"/>
          <p:cNvSpPr>
            <a:spLocks noChangeArrowheads="1"/>
          </p:cNvSpPr>
          <p:nvPr/>
        </p:nvSpPr>
        <p:spPr bwMode="auto">
          <a:xfrm>
            <a:off x="4648200" y="3733800"/>
            <a:ext cx="1447800" cy="1905000"/>
          </a:xfrm>
          <a:prstGeom prst="rect">
            <a:avLst/>
          </a:prstGeom>
          <a:solidFill>
            <a:schemeClr val="bg1"/>
          </a:solidFill>
          <a:ln w="9525">
            <a:solidFill>
              <a:schemeClr val="tx1"/>
            </a:solidFill>
            <a:miter lim="800000"/>
            <a:headEnd/>
            <a:tailEnd/>
          </a:ln>
        </p:spPr>
        <p:txBody>
          <a:bodyPr wrap="none" anchor="ctr"/>
          <a:lstStyle/>
          <a:p>
            <a:pPr algn="ctr"/>
            <a:r>
              <a:rPr lang="en-GB">
                <a:solidFill>
                  <a:schemeClr val="accent2"/>
                </a:solidFill>
              </a:rPr>
              <a:t>Accessible</a:t>
            </a:r>
          </a:p>
          <a:p>
            <a:pPr algn="ctr"/>
            <a:r>
              <a:rPr lang="en-GB">
                <a:solidFill>
                  <a:schemeClr val="accent2"/>
                </a:solidFill>
              </a:rPr>
              <a:t>Standardized </a:t>
            </a:r>
          </a:p>
          <a:p>
            <a:pPr algn="ctr"/>
            <a:r>
              <a:rPr lang="en-GB">
                <a:solidFill>
                  <a:schemeClr val="accent2"/>
                </a:solidFill>
              </a:rPr>
              <a:t>Information</a:t>
            </a:r>
          </a:p>
        </p:txBody>
      </p:sp>
      <p:sp>
        <p:nvSpPr>
          <p:cNvPr id="130062" name="Rectangle 14"/>
          <p:cNvSpPr>
            <a:spLocks noChangeArrowheads="1"/>
          </p:cNvSpPr>
          <p:nvPr/>
        </p:nvSpPr>
        <p:spPr bwMode="auto">
          <a:xfrm>
            <a:off x="6400800" y="1447800"/>
            <a:ext cx="1371600" cy="1219200"/>
          </a:xfrm>
          <a:prstGeom prst="rect">
            <a:avLst/>
          </a:prstGeom>
          <a:solidFill>
            <a:schemeClr val="bg1"/>
          </a:solidFill>
          <a:ln w="9525">
            <a:solidFill>
              <a:schemeClr val="tx1"/>
            </a:solidFill>
            <a:miter lim="800000"/>
            <a:headEnd/>
            <a:tailEnd/>
          </a:ln>
        </p:spPr>
        <p:txBody>
          <a:bodyPr wrap="none" anchor="ctr"/>
          <a:lstStyle/>
          <a:p>
            <a:pPr algn="ctr"/>
            <a:r>
              <a:rPr lang="en-GB">
                <a:solidFill>
                  <a:srgbClr val="FF0066"/>
                </a:solidFill>
              </a:rPr>
              <a:t>Knowledge</a:t>
            </a:r>
          </a:p>
          <a:p>
            <a:pPr algn="ctr"/>
            <a:r>
              <a:rPr lang="en-GB">
                <a:solidFill>
                  <a:srgbClr val="FF0066"/>
                </a:solidFill>
              </a:rPr>
              <a:t>Generated</a:t>
            </a:r>
          </a:p>
          <a:p>
            <a:pPr algn="ctr"/>
            <a:r>
              <a:rPr lang="en-GB">
                <a:solidFill>
                  <a:srgbClr val="FF0066"/>
                </a:solidFill>
              </a:rPr>
              <a:t>and shared</a:t>
            </a:r>
          </a:p>
        </p:txBody>
      </p:sp>
      <p:sp>
        <p:nvSpPr>
          <p:cNvPr id="130063" name="Rectangle 15"/>
          <p:cNvSpPr>
            <a:spLocks noChangeArrowheads="1"/>
          </p:cNvSpPr>
          <p:nvPr/>
        </p:nvSpPr>
        <p:spPr bwMode="auto">
          <a:xfrm>
            <a:off x="6629400" y="3048000"/>
            <a:ext cx="1143000" cy="1143000"/>
          </a:xfrm>
          <a:prstGeom prst="rect">
            <a:avLst/>
          </a:prstGeom>
          <a:solidFill>
            <a:schemeClr val="bg1"/>
          </a:solidFill>
          <a:ln w="9525">
            <a:solidFill>
              <a:schemeClr val="tx1"/>
            </a:solidFill>
            <a:miter lim="800000"/>
            <a:headEnd/>
            <a:tailEnd/>
          </a:ln>
        </p:spPr>
        <p:txBody>
          <a:bodyPr wrap="none" anchor="ctr"/>
          <a:lstStyle/>
          <a:p>
            <a:pPr algn="ctr"/>
            <a:r>
              <a:rPr lang="en-GB">
                <a:solidFill>
                  <a:srgbClr val="FF0066"/>
                </a:solidFill>
              </a:rPr>
              <a:t>Evidence</a:t>
            </a:r>
          </a:p>
          <a:p>
            <a:pPr algn="ctr"/>
            <a:r>
              <a:rPr lang="en-GB">
                <a:solidFill>
                  <a:srgbClr val="FF0066"/>
                </a:solidFill>
              </a:rPr>
              <a:t>Based</a:t>
            </a:r>
          </a:p>
          <a:p>
            <a:pPr algn="ctr"/>
            <a:r>
              <a:rPr lang="en-GB">
                <a:solidFill>
                  <a:srgbClr val="FF0066"/>
                </a:solidFill>
              </a:rPr>
              <a:t>Decision</a:t>
            </a:r>
          </a:p>
          <a:p>
            <a:pPr algn="ctr"/>
            <a:r>
              <a:rPr lang="en-GB">
                <a:solidFill>
                  <a:srgbClr val="FF0066"/>
                </a:solidFill>
              </a:rPr>
              <a:t>making </a:t>
            </a:r>
          </a:p>
        </p:txBody>
      </p:sp>
      <p:sp>
        <p:nvSpPr>
          <p:cNvPr id="130064" name="Rectangle 16"/>
          <p:cNvSpPr>
            <a:spLocks noChangeArrowheads="1"/>
          </p:cNvSpPr>
          <p:nvPr/>
        </p:nvSpPr>
        <p:spPr bwMode="auto">
          <a:xfrm>
            <a:off x="6629400" y="4495800"/>
            <a:ext cx="1371600" cy="1143000"/>
          </a:xfrm>
          <a:prstGeom prst="rect">
            <a:avLst/>
          </a:prstGeom>
          <a:solidFill>
            <a:schemeClr val="bg1"/>
          </a:solidFill>
          <a:ln w="9525">
            <a:solidFill>
              <a:schemeClr val="tx1"/>
            </a:solidFill>
            <a:miter lim="800000"/>
            <a:headEnd/>
            <a:tailEnd/>
          </a:ln>
        </p:spPr>
        <p:txBody>
          <a:bodyPr wrap="none" anchor="ctr"/>
          <a:lstStyle/>
          <a:p>
            <a:pPr algn="ctr"/>
            <a:r>
              <a:rPr lang="en-GB">
                <a:solidFill>
                  <a:srgbClr val="FF0066"/>
                </a:solidFill>
              </a:rPr>
              <a:t>Programs</a:t>
            </a:r>
          </a:p>
          <a:p>
            <a:pPr algn="ctr"/>
            <a:r>
              <a:rPr lang="en-GB">
                <a:solidFill>
                  <a:srgbClr val="FF0066"/>
                </a:solidFill>
              </a:rPr>
              <a:t>Effectively</a:t>
            </a:r>
          </a:p>
          <a:p>
            <a:pPr algn="ctr"/>
            <a:r>
              <a:rPr lang="en-GB">
                <a:solidFill>
                  <a:srgbClr val="FF0066"/>
                </a:solidFill>
              </a:rPr>
              <a:t>evaluated</a:t>
            </a:r>
          </a:p>
        </p:txBody>
      </p:sp>
      <p:sp>
        <p:nvSpPr>
          <p:cNvPr id="130065" name="Rectangle 17"/>
          <p:cNvSpPr>
            <a:spLocks noChangeArrowheads="1"/>
          </p:cNvSpPr>
          <p:nvPr/>
        </p:nvSpPr>
        <p:spPr bwMode="auto">
          <a:xfrm>
            <a:off x="8153400" y="1828800"/>
            <a:ext cx="990600" cy="3124200"/>
          </a:xfrm>
          <a:prstGeom prst="rect">
            <a:avLst/>
          </a:prstGeom>
          <a:solidFill>
            <a:schemeClr val="bg1"/>
          </a:solidFill>
          <a:ln w="9525">
            <a:solidFill>
              <a:schemeClr val="tx1"/>
            </a:solidFill>
            <a:miter lim="800000"/>
            <a:headEnd/>
            <a:tailEnd/>
          </a:ln>
        </p:spPr>
        <p:txBody>
          <a:bodyPr wrap="none" anchor="ctr"/>
          <a:lstStyle/>
          <a:p>
            <a:pPr algn="ctr"/>
            <a:r>
              <a:rPr lang="en-GB">
                <a:solidFill>
                  <a:srgbClr val="FF0000"/>
                </a:solidFill>
              </a:rPr>
              <a:t>Improved</a:t>
            </a:r>
          </a:p>
          <a:p>
            <a:pPr algn="ctr"/>
            <a:r>
              <a:rPr lang="en-GB">
                <a:solidFill>
                  <a:srgbClr val="FF0000"/>
                </a:solidFill>
              </a:rPr>
              <a:t>Programs</a:t>
            </a:r>
          </a:p>
          <a:p>
            <a:pPr algn="ctr"/>
            <a:r>
              <a:rPr lang="en-GB">
                <a:solidFill>
                  <a:srgbClr val="FF0000"/>
                </a:solidFill>
              </a:rPr>
              <a:t>And</a:t>
            </a:r>
          </a:p>
          <a:p>
            <a:pPr algn="ctr"/>
            <a:r>
              <a:rPr lang="en-GB">
                <a:solidFill>
                  <a:srgbClr val="FF0000"/>
                </a:solidFill>
              </a:rPr>
              <a:t>policies</a:t>
            </a:r>
          </a:p>
        </p:txBody>
      </p:sp>
      <p:sp>
        <p:nvSpPr>
          <p:cNvPr id="130066" name="Text Box 18"/>
          <p:cNvSpPr txBox="1">
            <a:spLocks noChangeArrowheads="1"/>
          </p:cNvSpPr>
          <p:nvPr/>
        </p:nvSpPr>
        <p:spPr bwMode="auto">
          <a:xfrm>
            <a:off x="2362200" y="6491288"/>
            <a:ext cx="3841750" cy="366712"/>
          </a:xfrm>
          <a:prstGeom prst="rect">
            <a:avLst/>
          </a:prstGeom>
          <a:noFill/>
          <a:ln w="9525">
            <a:noFill/>
            <a:miter lim="800000"/>
            <a:headEnd/>
            <a:tailEnd/>
          </a:ln>
        </p:spPr>
        <p:txBody>
          <a:bodyPr wrap="none">
            <a:spAutoFit/>
          </a:bodyPr>
          <a:lstStyle/>
          <a:p>
            <a:r>
              <a:rPr lang="en-GB">
                <a:solidFill>
                  <a:schemeClr val="bg1"/>
                </a:solidFill>
              </a:rPr>
              <a:t>Framework for M&amp;E information use</a:t>
            </a:r>
          </a:p>
        </p:txBody>
      </p:sp>
      <p:sp>
        <p:nvSpPr>
          <p:cNvPr id="130067" name="Line 19"/>
          <p:cNvSpPr>
            <a:spLocks noChangeShapeType="1"/>
          </p:cNvSpPr>
          <p:nvPr/>
        </p:nvSpPr>
        <p:spPr bwMode="auto">
          <a:xfrm flipV="1">
            <a:off x="1752600" y="5638800"/>
            <a:ext cx="457200" cy="76200"/>
          </a:xfrm>
          <a:prstGeom prst="line">
            <a:avLst/>
          </a:prstGeom>
          <a:noFill/>
          <a:ln w="9525">
            <a:solidFill>
              <a:schemeClr val="tx1"/>
            </a:solidFill>
            <a:round/>
            <a:headEnd/>
            <a:tailEnd type="triangle" w="med" len="med"/>
          </a:ln>
        </p:spPr>
        <p:txBody>
          <a:bodyPr/>
          <a:lstStyle/>
          <a:p>
            <a:endParaRPr lang="en-US"/>
          </a:p>
        </p:txBody>
      </p:sp>
      <p:sp>
        <p:nvSpPr>
          <p:cNvPr id="130068" name="Line 20"/>
          <p:cNvSpPr>
            <a:spLocks noChangeShapeType="1"/>
          </p:cNvSpPr>
          <p:nvPr/>
        </p:nvSpPr>
        <p:spPr bwMode="auto">
          <a:xfrm>
            <a:off x="1600200" y="4343400"/>
            <a:ext cx="609600" cy="0"/>
          </a:xfrm>
          <a:prstGeom prst="line">
            <a:avLst/>
          </a:prstGeom>
          <a:noFill/>
          <a:ln w="9525">
            <a:solidFill>
              <a:schemeClr val="tx1"/>
            </a:solidFill>
            <a:round/>
            <a:headEnd/>
            <a:tailEnd type="triangle" w="med" len="med"/>
          </a:ln>
        </p:spPr>
        <p:txBody>
          <a:bodyPr/>
          <a:lstStyle/>
          <a:p>
            <a:endParaRPr lang="en-US"/>
          </a:p>
        </p:txBody>
      </p:sp>
      <p:sp>
        <p:nvSpPr>
          <p:cNvPr id="130069" name="Line 21"/>
          <p:cNvSpPr>
            <a:spLocks noChangeShapeType="1"/>
          </p:cNvSpPr>
          <p:nvPr/>
        </p:nvSpPr>
        <p:spPr bwMode="auto">
          <a:xfrm>
            <a:off x="1676400" y="2819400"/>
            <a:ext cx="533400" cy="0"/>
          </a:xfrm>
          <a:prstGeom prst="line">
            <a:avLst/>
          </a:prstGeom>
          <a:noFill/>
          <a:ln w="9525">
            <a:solidFill>
              <a:schemeClr val="tx1"/>
            </a:solidFill>
            <a:round/>
            <a:headEnd/>
            <a:tailEnd type="triangle" w="med" len="med"/>
          </a:ln>
        </p:spPr>
        <p:txBody>
          <a:bodyPr/>
          <a:lstStyle/>
          <a:p>
            <a:endParaRPr lang="en-US"/>
          </a:p>
        </p:txBody>
      </p:sp>
      <p:sp>
        <p:nvSpPr>
          <p:cNvPr id="130070" name="Line 22"/>
          <p:cNvSpPr>
            <a:spLocks noChangeShapeType="1"/>
          </p:cNvSpPr>
          <p:nvPr/>
        </p:nvSpPr>
        <p:spPr bwMode="auto">
          <a:xfrm>
            <a:off x="1676400" y="1600200"/>
            <a:ext cx="533400" cy="304800"/>
          </a:xfrm>
          <a:prstGeom prst="line">
            <a:avLst/>
          </a:prstGeom>
          <a:noFill/>
          <a:ln w="9525">
            <a:solidFill>
              <a:schemeClr val="tx1"/>
            </a:solidFill>
            <a:round/>
            <a:headEnd/>
            <a:tailEnd type="triangle" w="med" len="med"/>
          </a:ln>
        </p:spPr>
        <p:txBody>
          <a:bodyPr/>
          <a:lstStyle/>
          <a:p>
            <a:endParaRPr lang="en-US"/>
          </a:p>
        </p:txBody>
      </p:sp>
      <p:sp>
        <p:nvSpPr>
          <p:cNvPr id="130071" name="Line 23"/>
          <p:cNvSpPr>
            <a:spLocks noChangeShapeType="1"/>
          </p:cNvSpPr>
          <p:nvPr/>
        </p:nvSpPr>
        <p:spPr bwMode="auto">
          <a:xfrm>
            <a:off x="4038600" y="2667000"/>
            <a:ext cx="685800" cy="0"/>
          </a:xfrm>
          <a:prstGeom prst="line">
            <a:avLst/>
          </a:prstGeom>
          <a:noFill/>
          <a:ln w="9525">
            <a:solidFill>
              <a:schemeClr val="tx1"/>
            </a:solidFill>
            <a:round/>
            <a:headEnd/>
            <a:tailEnd type="triangle" w="med" len="med"/>
          </a:ln>
        </p:spPr>
        <p:txBody>
          <a:bodyPr/>
          <a:lstStyle/>
          <a:p>
            <a:endParaRPr lang="en-US"/>
          </a:p>
        </p:txBody>
      </p:sp>
      <p:sp>
        <p:nvSpPr>
          <p:cNvPr id="130072" name="Line 24"/>
          <p:cNvSpPr>
            <a:spLocks noChangeShapeType="1"/>
          </p:cNvSpPr>
          <p:nvPr/>
        </p:nvSpPr>
        <p:spPr bwMode="auto">
          <a:xfrm>
            <a:off x="4038600" y="4953000"/>
            <a:ext cx="609600" cy="0"/>
          </a:xfrm>
          <a:prstGeom prst="line">
            <a:avLst/>
          </a:prstGeom>
          <a:noFill/>
          <a:ln w="9525">
            <a:solidFill>
              <a:schemeClr val="tx1"/>
            </a:solidFill>
            <a:round/>
            <a:headEnd/>
            <a:tailEnd type="triangle" w="med" len="med"/>
          </a:ln>
        </p:spPr>
        <p:txBody>
          <a:bodyPr/>
          <a:lstStyle/>
          <a:p>
            <a:endParaRPr lang="en-US"/>
          </a:p>
        </p:txBody>
      </p:sp>
      <p:sp>
        <p:nvSpPr>
          <p:cNvPr id="130073" name="AutoShape 25"/>
          <p:cNvSpPr>
            <a:spLocks/>
          </p:cNvSpPr>
          <p:nvPr/>
        </p:nvSpPr>
        <p:spPr bwMode="auto">
          <a:xfrm>
            <a:off x="6172200" y="2514600"/>
            <a:ext cx="304800" cy="2286000"/>
          </a:xfrm>
          <a:prstGeom prst="rightBrace">
            <a:avLst>
              <a:gd name="adj1" fmla="val 62500"/>
              <a:gd name="adj2" fmla="val 50000"/>
            </a:avLst>
          </a:prstGeom>
          <a:noFill/>
          <a:ln w="9525">
            <a:solidFill>
              <a:schemeClr val="tx1"/>
            </a:solidFill>
            <a:round/>
            <a:headEnd/>
            <a:tailEnd/>
          </a:ln>
        </p:spPr>
        <p:txBody>
          <a:bodyPr wrap="none" anchor="ctr"/>
          <a:lstStyle/>
          <a:p>
            <a:endParaRPr lang="en-US"/>
          </a:p>
        </p:txBody>
      </p:sp>
      <p:sp>
        <p:nvSpPr>
          <p:cNvPr id="130074" name="Line 26"/>
          <p:cNvSpPr>
            <a:spLocks noChangeShapeType="1"/>
          </p:cNvSpPr>
          <p:nvPr/>
        </p:nvSpPr>
        <p:spPr bwMode="auto">
          <a:xfrm flipV="1">
            <a:off x="6400800" y="2514600"/>
            <a:ext cx="304800" cy="228600"/>
          </a:xfrm>
          <a:prstGeom prst="line">
            <a:avLst/>
          </a:prstGeom>
          <a:noFill/>
          <a:ln w="9525">
            <a:solidFill>
              <a:schemeClr val="tx1"/>
            </a:solidFill>
            <a:round/>
            <a:headEnd/>
            <a:tailEnd type="triangle" w="med" len="med"/>
          </a:ln>
        </p:spPr>
        <p:txBody>
          <a:bodyPr/>
          <a:lstStyle/>
          <a:p>
            <a:endParaRPr lang="en-US"/>
          </a:p>
        </p:txBody>
      </p:sp>
      <p:sp>
        <p:nvSpPr>
          <p:cNvPr id="130075" name="Line 27"/>
          <p:cNvSpPr>
            <a:spLocks noChangeShapeType="1"/>
          </p:cNvSpPr>
          <p:nvPr/>
        </p:nvSpPr>
        <p:spPr bwMode="auto">
          <a:xfrm>
            <a:off x="6477000" y="3733800"/>
            <a:ext cx="228600" cy="76200"/>
          </a:xfrm>
          <a:prstGeom prst="line">
            <a:avLst/>
          </a:prstGeom>
          <a:noFill/>
          <a:ln w="9525">
            <a:solidFill>
              <a:schemeClr val="tx1"/>
            </a:solidFill>
            <a:round/>
            <a:headEnd/>
            <a:tailEnd type="triangle" w="med" len="med"/>
          </a:ln>
        </p:spPr>
        <p:txBody>
          <a:bodyPr/>
          <a:lstStyle/>
          <a:p>
            <a:endParaRPr lang="en-US"/>
          </a:p>
        </p:txBody>
      </p:sp>
      <p:sp>
        <p:nvSpPr>
          <p:cNvPr id="130076" name="Line 28"/>
          <p:cNvSpPr>
            <a:spLocks noChangeShapeType="1"/>
          </p:cNvSpPr>
          <p:nvPr/>
        </p:nvSpPr>
        <p:spPr bwMode="auto">
          <a:xfrm>
            <a:off x="6324600" y="4572000"/>
            <a:ext cx="381000" cy="228600"/>
          </a:xfrm>
          <a:prstGeom prst="line">
            <a:avLst/>
          </a:prstGeom>
          <a:noFill/>
          <a:ln w="9525">
            <a:solidFill>
              <a:schemeClr val="tx1"/>
            </a:solidFill>
            <a:round/>
            <a:headEnd/>
            <a:tailEnd type="triangle" w="med" len="med"/>
          </a:ln>
        </p:spPr>
        <p:txBody>
          <a:bodyPr/>
          <a:lstStyle/>
          <a:p>
            <a:endParaRPr lang="en-US"/>
          </a:p>
        </p:txBody>
      </p:sp>
      <p:sp>
        <p:nvSpPr>
          <p:cNvPr id="130077" name="AutoShape 29"/>
          <p:cNvSpPr>
            <a:spLocks/>
          </p:cNvSpPr>
          <p:nvPr/>
        </p:nvSpPr>
        <p:spPr bwMode="auto">
          <a:xfrm>
            <a:off x="7696200" y="2133600"/>
            <a:ext cx="457200" cy="2819400"/>
          </a:xfrm>
          <a:prstGeom prst="rightBrace">
            <a:avLst>
              <a:gd name="adj1" fmla="val 51389"/>
              <a:gd name="adj2" fmla="val 50000"/>
            </a:avLst>
          </a:prstGeom>
          <a:noFill/>
          <a:ln w="9525">
            <a:solidFill>
              <a:schemeClr val="tx1"/>
            </a:solidFill>
            <a:round/>
            <a:headEnd/>
            <a:tailEnd/>
          </a:ln>
        </p:spPr>
        <p:txBody>
          <a:bodyPr wrap="none" anchor="ctr"/>
          <a:lstStyle/>
          <a:p>
            <a:endParaRPr lang="en-US"/>
          </a:p>
        </p:txBody>
      </p:sp>
      <p:sp>
        <p:nvSpPr>
          <p:cNvPr id="130078" name="Line 30"/>
          <p:cNvSpPr>
            <a:spLocks noChangeShapeType="1"/>
          </p:cNvSpPr>
          <p:nvPr/>
        </p:nvSpPr>
        <p:spPr bwMode="auto">
          <a:xfrm flipV="1">
            <a:off x="8153400" y="3352800"/>
            <a:ext cx="76200" cy="152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09600" y="30163"/>
            <a:ext cx="7343775" cy="549275"/>
          </a:xfrm>
        </p:spPr>
        <p:txBody>
          <a:bodyPr/>
          <a:lstStyle/>
          <a:p>
            <a:pPr eaLnBrk="1" hangingPunct="1"/>
            <a:r>
              <a:rPr lang="en-US" smtClean="0"/>
              <a:t>References</a:t>
            </a:r>
          </a:p>
        </p:txBody>
      </p:sp>
      <p:sp>
        <p:nvSpPr>
          <p:cNvPr id="131075" name="Rectangle 3"/>
          <p:cNvSpPr>
            <a:spLocks noGrp="1" noChangeArrowheads="1"/>
          </p:cNvSpPr>
          <p:nvPr>
            <p:ph type="body" idx="1"/>
          </p:nvPr>
        </p:nvSpPr>
        <p:spPr>
          <a:xfrm>
            <a:off x="152400" y="1600200"/>
            <a:ext cx="8991600" cy="4419600"/>
          </a:xfrm>
        </p:spPr>
        <p:txBody>
          <a:bodyPr/>
          <a:lstStyle/>
          <a:p>
            <a:pPr eaLnBrk="1" hangingPunct="1">
              <a:lnSpc>
                <a:spcPct val="85000"/>
              </a:lnSpc>
              <a:buFont typeface="Marlett" pitchFamily="2" charset="2"/>
              <a:buNone/>
            </a:pPr>
            <a:r>
              <a:rPr lang="en-US" smtClean="0"/>
              <a:t>AusGuide. </a:t>
            </a:r>
            <a:r>
              <a:rPr lang="en-US" i="1" smtClean="0"/>
              <a:t>The Logical Framework Approach.</a:t>
            </a:r>
            <a:r>
              <a:rPr lang="en-US" smtClean="0"/>
              <a:t> </a:t>
            </a:r>
            <a:r>
              <a:rPr lang="en-US" smtClean="0">
                <a:hlinkClick r:id="rId3"/>
              </a:rPr>
              <a:t>http://www.ausaid.gov.au/ausguide/ausguidelines/1-1-1.cfm</a:t>
            </a:r>
            <a:endParaRPr lang="en-US" smtClean="0"/>
          </a:p>
          <a:p>
            <a:pPr eaLnBrk="1" hangingPunct="1">
              <a:lnSpc>
                <a:spcPct val="85000"/>
              </a:lnSpc>
              <a:buFont typeface="Marlett" pitchFamily="2" charset="2"/>
              <a:buNone/>
            </a:pPr>
            <a:r>
              <a:rPr lang="en-US" smtClean="0"/>
              <a:t>Bertrand, Jane T., Magnani, Robert J, and Rutenberg, Naomi, 1996. </a:t>
            </a:r>
            <a:r>
              <a:rPr lang="en-US" i="1" smtClean="0"/>
              <a:t>Evaluating Family Planning Programs, with Adaptations for Reproductive Health</a:t>
            </a:r>
            <a:r>
              <a:rPr lang="en-US" smtClean="0"/>
              <a:t>, Chapel Hill, N.C.: The EVALUATION Project.</a:t>
            </a:r>
          </a:p>
          <a:p>
            <a:pPr eaLnBrk="1" hangingPunct="1">
              <a:lnSpc>
                <a:spcPct val="85000"/>
              </a:lnSpc>
              <a:buFont typeface="Marlett" pitchFamily="2" charset="2"/>
              <a:buNone/>
            </a:pPr>
            <a:r>
              <a:rPr lang="en-US" smtClean="0"/>
              <a:t>Global AIDS Program. (2003). </a:t>
            </a:r>
            <a:r>
              <a:rPr lang="en-US" i="1" smtClean="0"/>
              <a:t>Monitoring and Evaluation Capacity Building for Program Improvement Field Guide, Version 1.  </a:t>
            </a:r>
            <a:r>
              <a:rPr lang="en-US" smtClean="0"/>
              <a:t>U.S. Centers for Disease Control and Prevention, Atlanta, GA.</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17500" y="346075"/>
            <a:ext cx="8578850" cy="549275"/>
          </a:xfrm>
        </p:spPr>
        <p:txBody>
          <a:bodyPr/>
          <a:lstStyle/>
          <a:p>
            <a:pPr eaLnBrk="1" hangingPunct="1"/>
            <a:r>
              <a:rPr lang="en-GB" smtClean="0"/>
              <a:t>References</a:t>
            </a:r>
          </a:p>
        </p:txBody>
      </p:sp>
      <p:sp>
        <p:nvSpPr>
          <p:cNvPr id="245763" name="Rectangle 3"/>
          <p:cNvSpPr>
            <a:spLocks noGrp="1" noChangeArrowheads="1"/>
          </p:cNvSpPr>
          <p:nvPr>
            <p:ph type="body" idx="1"/>
          </p:nvPr>
        </p:nvSpPr>
        <p:spPr>
          <a:xfrm>
            <a:off x="609600" y="1600200"/>
            <a:ext cx="8110538" cy="3355975"/>
          </a:xfrm>
          <a:effectLst>
            <a:outerShdw dist="28398" dir="1593903" algn="ctr" rotWithShape="0">
              <a:schemeClr val="bg2"/>
            </a:outerShdw>
          </a:effectLst>
        </p:spPr>
        <p:txBody>
          <a:bodyPr/>
          <a:lstStyle/>
          <a:p>
            <a:pPr eaLnBrk="1" hangingPunct="1">
              <a:lnSpc>
                <a:spcPct val="85000"/>
              </a:lnSpc>
              <a:defRPr/>
            </a:pPr>
            <a:r>
              <a:rPr lang="en-US" sz="2400" dirty="0" smtClean="0"/>
              <a:t>Marsh, David.  1999.  Results Frameworks &amp; Performance Monitoring.  A Refresher by David Marsh (</a:t>
            </a:r>
            <a:r>
              <a:rPr lang="en-US" sz="2400" dirty="0" err="1" smtClean="0"/>
              <a:t>ppt</a:t>
            </a:r>
            <a:r>
              <a:rPr lang="en-US" sz="2400" dirty="0" smtClean="0"/>
              <a:t>) </a:t>
            </a:r>
            <a:r>
              <a:rPr lang="en-US" sz="2400" dirty="0" smtClean="0">
                <a:hlinkClick r:id="rId3"/>
              </a:rPr>
              <a:t>http://www.childsurvival.com/tools/Marsh/sld001.htm</a:t>
            </a:r>
            <a:endParaRPr lang="en-US" sz="2400" dirty="0" smtClean="0"/>
          </a:p>
          <a:p>
            <a:pPr eaLnBrk="1" hangingPunct="1">
              <a:lnSpc>
                <a:spcPct val="85000"/>
              </a:lnSpc>
              <a:defRPr/>
            </a:pPr>
            <a:r>
              <a:rPr lang="en-US" sz="2400" dirty="0" err="1" smtClean="0"/>
              <a:t>Tsui</a:t>
            </a:r>
            <a:r>
              <a:rPr lang="en-US" sz="2400" dirty="0" smtClean="0"/>
              <a:t>, Amy. 1998. </a:t>
            </a:r>
            <a:r>
              <a:rPr lang="en-US" sz="2400" i="1" dirty="0" smtClean="0"/>
              <a:t>Frameworks (</a:t>
            </a:r>
            <a:r>
              <a:rPr lang="en-US" sz="2400" i="1" dirty="0" err="1" smtClean="0"/>
              <a:t>ppt</a:t>
            </a:r>
            <a:r>
              <a:rPr lang="en-US" sz="2400" i="1" dirty="0" smtClean="0"/>
              <a:t>).</a:t>
            </a:r>
            <a:r>
              <a:rPr lang="en-US" sz="2400" dirty="0" smtClean="0"/>
              <a:t> Presented at the Summer Institute, University of North Carolina, Chapel Hill.</a:t>
            </a:r>
          </a:p>
          <a:p>
            <a:pPr eaLnBrk="1" hangingPunct="1">
              <a:lnSpc>
                <a:spcPct val="85000"/>
              </a:lnSpc>
              <a:defRPr/>
            </a:pPr>
            <a:r>
              <a:rPr lang="en-US" sz="2400" dirty="0" err="1" smtClean="0"/>
              <a:t>Tsui</a:t>
            </a:r>
            <a:r>
              <a:rPr lang="en-US" sz="2400" dirty="0" smtClean="0"/>
              <a:t>, Amy. 1999. </a:t>
            </a:r>
            <a:r>
              <a:rPr lang="en-US" sz="2400" i="1" dirty="0" smtClean="0"/>
              <a:t>Frameworks (</a:t>
            </a:r>
            <a:r>
              <a:rPr lang="en-US" sz="2400" i="1" dirty="0" err="1" smtClean="0"/>
              <a:t>ppt</a:t>
            </a:r>
            <a:r>
              <a:rPr lang="en-US" sz="2400" i="1" dirty="0" smtClean="0"/>
              <a:t>).</a:t>
            </a:r>
            <a:r>
              <a:rPr lang="en-US" sz="2400" dirty="0" smtClean="0"/>
              <a:t> Presented at the Summer Institute, University of North Carolina, Chapel Hill.</a:t>
            </a:r>
          </a:p>
          <a:p>
            <a:pPr eaLnBrk="1" hangingPunct="1">
              <a:lnSpc>
                <a:spcPct val="85000"/>
              </a:lnSpc>
              <a:defRPr/>
            </a:pPr>
            <a:r>
              <a:rPr lang="en-US" sz="2400" dirty="0" smtClean="0"/>
              <a:t>UNICEF. 1998. </a:t>
            </a:r>
            <a:r>
              <a:rPr lang="en-US" sz="2400" i="1" dirty="0" smtClean="0"/>
              <a:t>State of the World’s Children</a:t>
            </a:r>
            <a:r>
              <a:rPr lang="en-US" sz="2400" dirty="0" smtClean="0"/>
              <a:t>.</a:t>
            </a:r>
          </a:p>
          <a:p>
            <a:pPr eaLnBrk="1" hangingPunct="1">
              <a:lnSpc>
                <a:spcPct val="90000"/>
              </a:lnSpc>
              <a:defRPr/>
            </a:pPr>
            <a:endParaRPr lang="en-GB" sz="2400" dirty="0" smtClean="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1828800"/>
            <a:ext cx="7772400" cy="1550988"/>
          </a:xfrm>
        </p:spPr>
        <p:txBody>
          <a:bodyPr/>
          <a:lstStyle/>
          <a:p>
            <a:pPr eaLnBrk="1" hangingPunct="1">
              <a:defRPr/>
            </a:pPr>
            <a:r>
              <a:rPr lang="en-US" b="1" smtClean="0">
                <a:solidFill>
                  <a:schemeClr val="tx1"/>
                </a:solidFill>
              </a:rPr>
              <a:t>INDICATORS MODULE </a:t>
            </a:r>
            <a:endParaRPr lang="en-US" smtClean="0"/>
          </a:p>
        </p:txBody>
      </p:sp>
      <p:sp>
        <p:nvSpPr>
          <p:cNvPr id="133123" name="Subtitle 3"/>
          <p:cNvSpPr>
            <a:spLocks noGrp="1"/>
          </p:cNvSpPr>
          <p:nvPr>
            <p:ph type="subTitle" idx="1"/>
          </p:nvPr>
        </p:nvSpPr>
        <p:spPr>
          <a:xfrm>
            <a:off x="2362200" y="6049963"/>
            <a:ext cx="6705600" cy="685800"/>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651195F0-D478-4CBE-9B9D-1768810195C0}" type="slidenum">
              <a:rPr lang="en-US" smtClean="0"/>
              <a:pPr>
                <a:defRPr/>
              </a:pPr>
              <a:t>117</a:t>
            </a:fld>
            <a:endParaRPr lang="en-US" smtClean="0"/>
          </a:p>
        </p:txBody>
      </p:sp>
      <p:sp>
        <p:nvSpPr>
          <p:cNvPr id="134147" name="Rectangle 2"/>
          <p:cNvSpPr>
            <a:spLocks noGrp="1" noChangeArrowheads="1"/>
          </p:cNvSpPr>
          <p:nvPr>
            <p:ph type="title"/>
          </p:nvPr>
        </p:nvSpPr>
        <p:spPr>
          <a:xfrm>
            <a:off x="1370013" y="982663"/>
            <a:ext cx="7313612" cy="461962"/>
          </a:xfrm>
        </p:spPr>
        <p:txBody>
          <a:bodyPr/>
          <a:lstStyle/>
          <a:p>
            <a:pPr eaLnBrk="1" hangingPunct="1"/>
            <a:r>
              <a:rPr lang="en-US" sz="2800" b="1" smtClean="0">
                <a:solidFill>
                  <a:schemeClr val="tx1"/>
                </a:solidFill>
              </a:rPr>
              <a:t>GOAL</a:t>
            </a:r>
            <a:endParaRPr lang="en-GB" sz="2800" b="1" smtClean="0">
              <a:solidFill>
                <a:schemeClr val="tx1"/>
              </a:solidFill>
            </a:endParaRPr>
          </a:p>
        </p:txBody>
      </p:sp>
      <p:sp>
        <p:nvSpPr>
          <p:cNvPr id="134148" name="Rectangle 3"/>
          <p:cNvSpPr>
            <a:spLocks noGrp="1" noChangeArrowheads="1"/>
          </p:cNvSpPr>
          <p:nvPr>
            <p:ph type="body" idx="1"/>
          </p:nvPr>
        </p:nvSpPr>
        <p:spPr>
          <a:xfrm>
            <a:off x="612775" y="1600200"/>
            <a:ext cx="8153400" cy="4495800"/>
          </a:xfrm>
        </p:spPr>
        <p:txBody>
          <a:bodyPr/>
          <a:lstStyle/>
          <a:p>
            <a:pPr eaLnBrk="1" hangingPunct="1"/>
            <a:r>
              <a:rPr lang="en-US" sz="3400" smtClean="0"/>
              <a:t>Enhance the participants</a:t>
            </a:r>
            <a:r>
              <a:rPr lang="en-US" sz="3400" smtClean="0">
                <a:latin typeface="Arial" pitchFamily="34" charset="0"/>
              </a:rPr>
              <a:t>’</a:t>
            </a:r>
            <a:r>
              <a:rPr lang="en-US" sz="3400" smtClean="0"/>
              <a:t> level of awareness and appreciation of indicators so as to promote their use in decision making and reporting in Population and Health programs</a:t>
            </a:r>
          </a:p>
          <a:p>
            <a:pPr eaLnBrk="1" hangingPunct="1"/>
            <a:endParaRPr lang="en-GB" sz="340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D8ADAED7-96FC-44B9-B851-C3036526B3C5}" type="slidenum">
              <a:rPr lang="en-US" smtClean="0"/>
              <a:pPr>
                <a:defRPr/>
              </a:pPr>
              <a:t>118</a:t>
            </a:fld>
            <a:endParaRPr lang="en-US" smtClean="0"/>
          </a:p>
        </p:txBody>
      </p:sp>
      <p:sp>
        <p:nvSpPr>
          <p:cNvPr id="135171" name="Rectangle 2"/>
          <p:cNvSpPr>
            <a:spLocks noGrp="1" noChangeArrowheads="1"/>
          </p:cNvSpPr>
          <p:nvPr>
            <p:ph type="title"/>
          </p:nvPr>
        </p:nvSpPr>
        <p:spPr>
          <a:xfrm>
            <a:off x="1708150" y="484188"/>
            <a:ext cx="6907213" cy="914400"/>
          </a:xfrm>
        </p:spPr>
        <p:txBody>
          <a:bodyPr/>
          <a:lstStyle/>
          <a:p>
            <a:pPr eaLnBrk="1" hangingPunct="1"/>
            <a:r>
              <a:rPr lang="en-US" sz="3200" b="1" smtClean="0">
                <a:solidFill>
                  <a:schemeClr val="tx1"/>
                </a:solidFill>
              </a:rPr>
              <a:t>LEARNING  OBJECTIVES</a:t>
            </a:r>
            <a:endParaRPr lang="en-GB" sz="3200" b="1" smtClean="0">
              <a:solidFill>
                <a:schemeClr val="tx1"/>
              </a:solidFill>
            </a:endParaRPr>
          </a:p>
        </p:txBody>
      </p:sp>
      <p:sp>
        <p:nvSpPr>
          <p:cNvPr id="135172" name="Rectangle 3"/>
          <p:cNvSpPr>
            <a:spLocks noGrp="1" noChangeArrowheads="1"/>
          </p:cNvSpPr>
          <p:nvPr>
            <p:ph type="body" idx="1"/>
          </p:nvPr>
        </p:nvSpPr>
        <p:spPr>
          <a:xfrm>
            <a:off x="685800" y="1828800"/>
            <a:ext cx="7772400" cy="4038600"/>
          </a:xfrm>
        </p:spPr>
        <p:txBody>
          <a:bodyPr/>
          <a:lstStyle/>
          <a:p>
            <a:pPr eaLnBrk="1" hangingPunct="1">
              <a:buFont typeface="Wingdings" pitchFamily="2" charset="2"/>
              <a:buNone/>
            </a:pPr>
            <a:r>
              <a:rPr lang="en-US" smtClean="0"/>
              <a:t>	</a:t>
            </a:r>
            <a:r>
              <a:rPr lang="en-US" sz="2800" smtClean="0"/>
              <a:t>By the end of this session, the participants should be able to:</a:t>
            </a:r>
          </a:p>
          <a:p>
            <a:pPr eaLnBrk="1" hangingPunct="1">
              <a:buFontTx/>
              <a:buChar char="•"/>
            </a:pPr>
            <a:r>
              <a:rPr lang="en-US" sz="2800" smtClean="0"/>
              <a:t>Define an indicator and list the different forms of expressing an indicator</a:t>
            </a:r>
          </a:p>
          <a:p>
            <a:pPr eaLnBrk="1" hangingPunct="1">
              <a:buFontTx/>
              <a:buChar char="•"/>
            </a:pPr>
            <a:r>
              <a:rPr lang="en-US" sz="2800" smtClean="0"/>
              <a:t>List characteristics of a good indicator</a:t>
            </a:r>
          </a:p>
          <a:p>
            <a:pPr eaLnBrk="1" hangingPunct="1">
              <a:buFontTx/>
              <a:buChar char="•"/>
            </a:pPr>
            <a:r>
              <a:rPr lang="en-US" sz="2800" smtClean="0"/>
              <a:t>List key sources of the Population and Health Programs indicators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E3FBA030-ADDC-4B7C-8B23-2F98A31F5A50}" type="slidenum">
              <a:rPr lang="en-US" smtClean="0"/>
              <a:pPr>
                <a:defRPr/>
              </a:pPr>
              <a:t>119</a:t>
            </a:fld>
            <a:endParaRPr lang="en-US" smtClean="0"/>
          </a:p>
        </p:txBody>
      </p:sp>
      <p:sp>
        <p:nvSpPr>
          <p:cNvPr id="136195" name="Rectangle 2"/>
          <p:cNvSpPr>
            <a:spLocks noGrp="1" noChangeArrowheads="1"/>
          </p:cNvSpPr>
          <p:nvPr>
            <p:ph type="title"/>
          </p:nvPr>
        </p:nvSpPr>
        <p:spPr>
          <a:xfrm>
            <a:off x="838200" y="533400"/>
            <a:ext cx="7696200" cy="990600"/>
          </a:xfrm>
        </p:spPr>
        <p:txBody>
          <a:bodyPr/>
          <a:lstStyle/>
          <a:p>
            <a:pPr eaLnBrk="1" hangingPunct="1"/>
            <a:r>
              <a:rPr lang="en-US" sz="3200" b="1" smtClean="0">
                <a:solidFill>
                  <a:schemeClr val="tx1"/>
                </a:solidFill>
              </a:rPr>
              <a:t>LEARNING OBJECTIVES.. Cont’d</a:t>
            </a:r>
            <a:endParaRPr lang="en-GB" sz="3200" b="1" smtClean="0">
              <a:solidFill>
                <a:schemeClr val="tx1"/>
              </a:solidFill>
            </a:endParaRPr>
          </a:p>
        </p:txBody>
      </p:sp>
      <p:sp>
        <p:nvSpPr>
          <p:cNvPr id="136196" name="Rectangle 3"/>
          <p:cNvSpPr>
            <a:spLocks noGrp="1" noChangeArrowheads="1"/>
          </p:cNvSpPr>
          <p:nvPr>
            <p:ph type="body" idx="1"/>
          </p:nvPr>
        </p:nvSpPr>
        <p:spPr>
          <a:xfrm>
            <a:off x="612775" y="1600200"/>
            <a:ext cx="8153400" cy="4495800"/>
          </a:xfrm>
        </p:spPr>
        <p:txBody>
          <a:bodyPr/>
          <a:lstStyle/>
          <a:p>
            <a:pPr eaLnBrk="1" hangingPunct="1">
              <a:lnSpc>
                <a:spcPct val="90000"/>
              </a:lnSpc>
              <a:buFontTx/>
              <a:buChar char="•"/>
            </a:pPr>
            <a:r>
              <a:rPr lang="en-US" sz="3200" smtClean="0"/>
              <a:t>Identify sources of predefined population and Health Program Indicators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eaLnBrk="1" hangingPunct="1"/>
            <a:r>
              <a:rPr lang="en-US" sz="3600" smtClean="0"/>
              <a:t>	</a:t>
            </a:r>
            <a:r>
              <a:rPr lang="en-US" sz="3600" b="1" smtClean="0"/>
              <a:t> Introduction to Health Project 			Management </a:t>
            </a:r>
            <a:endParaRPr lang="en-US" sz="3600" smtClean="0"/>
          </a:p>
        </p:txBody>
      </p:sp>
      <p:sp>
        <p:nvSpPr>
          <p:cNvPr id="3" name="Content Placeholder 2"/>
          <p:cNvSpPr>
            <a:spLocks noGrp="1"/>
          </p:cNvSpPr>
          <p:nvPr>
            <p:ph sz="quarter" idx="1"/>
          </p:nvPr>
        </p:nvSpPr>
        <p:spPr>
          <a:xfrm>
            <a:off x="612775" y="1600200"/>
            <a:ext cx="8153400" cy="4495800"/>
          </a:xfrm>
        </p:spPr>
        <p:txBody>
          <a:bodyPr>
            <a:normAutofit fontScale="25000" lnSpcReduction="20000"/>
          </a:bodyPr>
          <a:lstStyle/>
          <a:p>
            <a:pPr marL="320040" indent="-320040" eaLnBrk="1" fontAlgn="auto" hangingPunct="1">
              <a:spcAft>
                <a:spcPts val="0"/>
              </a:spcAft>
              <a:buFont typeface="Wingdings"/>
              <a:buChar char=""/>
              <a:defRPr/>
            </a:pPr>
            <a:r>
              <a:rPr lang="en-US" sz="8000" b="1" dirty="0" smtClean="0"/>
              <a:t>Definition of Management: </a:t>
            </a:r>
            <a:r>
              <a:rPr lang="en-US" sz="8000" dirty="0" smtClean="0"/>
              <a:t>Management may be defined as “the process of getting things done through people”. </a:t>
            </a:r>
          </a:p>
          <a:p>
            <a:pPr marL="320040" indent="-320040" eaLnBrk="1" fontAlgn="auto" hangingPunct="1">
              <a:spcAft>
                <a:spcPts val="0"/>
              </a:spcAft>
              <a:buFont typeface="Wingdings"/>
              <a:buChar char=""/>
              <a:defRPr/>
            </a:pPr>
            <a:endParaRPr lang="en-US" sz="8000" dirty="0" smtClean="0"/>
          </a:p>
          <a:p>
            <a:pPr marL="320040" indent="-320040" eaLnBrk="1" fontAlgn="auto" hangingPunct="1">
              <a:spcAft>
                <a:spcPts val="0"/>
              </a:spcAft>
              <a:buFont typeface="Wingdings"/>
              <a:buChar char=""/>
              <a:defRPr/>
            </a:pPr>
            <a:r>
              <a:rPr lang="en-US" sz="8000" dirty="0" smtClean="0"/>
              <a:t>It refers to both the system and processes of getting things done. Thus, the top leadership of an organization is referred to as the management of the organization. </a:t>
            </a:r>
          </a:p>
          <a:p>
            <a:pPr marL="320040" indent="-320040" eaLnBrk="1" fontAlgn="auto" hangingPunct="1">
              <a:spcAft>
                <a:spcPts val="0"/>
              </a:spcAft>
              <a:buFont typeface="Wingdings"/>
              <a:buChar char=""/>
              <a:defRPr/>
            </a:pPr>
            <a:endParaRPr lang="en-US" sz="8000" dirty="0" smtClean="0"/>
          </a:p>
          <a:p>
            <a:pPr marL="320040" indent="-320040" eaLnBrk="1" fontAlgn="auto" hangingPunct="1">
              <a:spcAft>
                <a:spcPts val="0"/>
              </a:spcAft>
              <a:buFont typeface="Wingdings"/>
              <a:buChar char=""/>
              <a:defRPr/>
            </a:pPr>
            <a:r>
              <a:rPr lang="en-US" sz="8000" dirty="0" smtClean="0"/>
              <a:t>Likewise, the process of planning, organizing, leading or coordinating activities and controlling resources towards achievement of specific goals and objectives is referred to as management. </a:t>
            </a:r>
          </a:p>
          <a:p>
            <a:pPr marL="320040" indent="-320040" eaLnBrk="1" fontAlgn="auto" hangingPunct="1">
              <a:spcAft>
                <a:spcPts val="0"/>
              </a:spcAft>
              <a:buFont typeface="Wingdings"/>
              <a:buChar char=""/>
              <a:defRPr/>
            </a:pPr>
            <a:endParaRPr lang="en-US" sz="8000" dirty="0" smtClean="0"/>
          </a:p>
          <a:p>
            <a:pPr marL="320040" indent="-320040" eaLnBrk="1" fontAlgn="auto" hangingPunct="1">
              <a:spcAft>
                <a:spcPts val="0"/>
              </a:spcAft>
              <a:buFont typeface="Wingdings"/>
              <a:buChar char=""/>
              <a:defRPr/>
            </a:pPr>
            <a:r>
              <a:rPr lang="en-US" sz="8000" dirty="0" smtClean="0"/>
              <a:t>There are two key principles of the management process: </a:t>
            </a:r>
          </a:p>
          <a:p>
            <a:pPr marL="320040" indent="-320040" eaLnBrk="1" fontAlgn="auto" hangingPunct="1">
              <a:spcAft>
                <a:spcPts val="0"/>
              </a:spcAft>
              <a:buFont typeface="Wingdings"/>
              <a:buNone/>
              <a:defRPr/>
            </a:pPr>
            <a:r>
              <a:rPr lang="en-US" sz="8000" dirty="0" smtClean="0"/>
              <a:t>		</a:t>
            </a:r>
            <a:r>
              <a:rPr lang="en-US" sz="8000" dirty="0" err="1" smtClean="0"/>
              <a:t>i</a:t>
            </a:r>
            <a:r>
              <a:rPr lang="en-US" sz="8000" dirty="0" smtClean="0"/>
              <a:t>) commitment to purposeful action for the achievement of specific objectives; </a:t>
            </a:r>
          </a:p>
          <a:p>
            <a:pPr marL="320040" indent="-320040" eaLnBrk="1" fontAlgn="auto" hangingPunct="1">
              <a:spcAft>
                <a:spcPts val="0"/>
              </a:spcAft>
              <a:buFont typeface="Wingdings"/>
              <a:buNone/>
              <a:defRPr/>
            </a:pPr>
            <a:r>
              <a:rPr lang="en-US" sz="8000" dirty="0" smtClean="0"/>
              <a:t>		ii) recognition of people as an important resource for getting things done.</a:t>
            </a:r>
          </a:p>
          <a:p>
            <a:pPr marL="320040" indent="-320040" eaLnBrk="1" fontAlgn="auto" hangingPunct="1">
              <a:spcAft>
                <a:spcPts val="0"/>
              </a:spcAft>
              <a:buFont typeface="Wingdings"/>
              <a:buNone/>
              <a:defRPr/>
            </a:pPr>
            <a:r>
              <a:rPr lang="en-US" sz="8000" dirty="0" smtClean="0"/>
              <a:t> </a:t>
            </a:r>
          </a:p>
          <a:p>
            <a:pPr marL="320040" indent="-320040" eaLnBrk="1" fontAlgn="auto" hangingPunct="1">
              <a:spcAft>
                <a:spcPts val="0"/>
              </a:spcAft>
              <a:buFont typeface="Wingdings"/>
              <a:buChar char=""/>
              <a:defRPr/>
            </a:pPr>
            <a:endParaRPr lang="en-US" sz="24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BB8576D5-F1E7-4F9F-B88C-77D16B35A873}" type="slidenum">
              <a:rPr lang="en-US" smtClean="0"/>
              <a:pPr>
                <a:defRPr/>
              </a:pPr>
              <a:t>120</a:t>
            </a:fld>
            <a:endParaRPr lang="en-US" smtClean="0"/>
          </a:p>
        </p:txBody>
      </p:sp>
      <p:sp>
        <p:nvSpPr>
          <p:cNvPr id="137219" name="Rectangle 2"/>
          <p:cNvSpPr>
            <a:spLocks noGrp="1" noChangeArrowheads="1"/>
          </p:cNvSpPr>
          <p:nvPr>
            <p:ph type="title"/>
          </p:nvPr>
        </p:nvSpPr>
        <p:spPr>
          <a:xfrm>
            <a:off x="1370013" y="606425"/>
            <a:ext cx="7313612" cy="461963"/>
          </a:xfrm>
        </p:spPr>
        <p:txBody>
          <a:bodyPr/>
          <a:lstStyle/>
          <a:p>
            <a:pPr eaLnBrk="1" hangingPunct="1"/>
            <a:r>
              <a:rPr lang="en-US" sz="3200" b="1" smtClean="0">
                <a:solidFill>
                  <a:schemeClr val="tx1"/>
                </a:solidFill>
              </a:rPr>
              <a:t>INDICATOR BASICS</a:t>
            </a:r>
            <a:endParaRPr lang="en-GB" sz="3200" b="1" smtClean="0">
              <a:solidFill>
                <a:schemeClr val="tx1"/>
              </a:solidFill>
            </a:endParaRPr>
          </a:p>
        </p:txBody>
      </p:sp>
      <p:sp>
        <p:nvSpPr>
          <p:cNvPr id="137220" name="Rectangle 3"/>
          <p:cNvSpPr>
            <a:spLocks noGrp="1" noChangeArrowheads="1"/>
          </p:cNvSpPr>
          <p:nvPr>
            <p:ph type="body" idx="1"/>
          </p:nvPr>
        </p:nvSpPr>
        <p:spPr>
          <a:xfrm>
            <a:off x="1573213" y="1897063"/>
            <a:ext cx="6907212" cy="3740150"/>
          </a:xfrm>
        </p:spPr>
        <p:txBody>
          <a:bodyPr/>
          <a:lstStyle/>
          <a:p>
            <a:pPr eaLnBrk="1" hangingPunct="1"/>
            <a:r>
              <a:rPr lang="en-US" sz="3200" smtClean="0"/>
              <a:t>Definition of an indicator</a:t>
            </a:r>
          </a:p>
          <a:p>
            <a:pPr eaLnBrk="1" hangingPunct="1"/>
            <a:r>
              <a:rPr lang="en-US" sz="3200" smtClean="0"/>
              <a:t>Role of  indicators in M&amp;E</a:t>
            </a:r>
          </a:p>
          <a:p>
            <a:pPr eaLnBrk="1" hangingPunct="1"/>
            <a:r>
              <a:rPr lang="en-US" sz="3200" smtClean="0"/>
              <a:t>Different forms of expressing an indicator</a:t>
            </a:r>
          </a:p>
          <a:p>
            <a:pPr eaLnBrk="1" hangingPunct="1"/>
            <a:r>
              <a:rPr lang="en-US" sz="3200" smtClean="0"/>
              <a:t>Characteristics of a good indicator</a:t>
            </a:r>
          </a:p>
          <a:p>
            <a:pPr eaLnBrk="1" hangingPunct="1"/>
            <a:endParaRPr lang="en-GB"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sldNum" sz="quarter" idx="12"/>
          </p:nvPr>
        </p:nvSpPr>
        <p:spPr bwMode="auto">
          <a:xfrm>
            <a:off x="6553200" y="6248400"/>
            <a:ext cx="2133600" cy="457200"/>
          </a:xfrm>
          <a:ln>
            <a:miter lim="800000"/>
            <a:headEnd/>
            <a:tailEnd/>
          </a:ln>
        </p:spPr>
        <p:txBody>
          <a:bodyPr/>
          <a:lstStyle/>
          <a:p>
            <a:pPr>
              <a:defRPr/>
            </a:pPr>
            <a:fld id="{16BD802D-78EB-4CAD-BE47-B7D4ED51E6D9}" type="slidenum">
              <a:rPr lang="en-US" smtClean="0">
                <a:solidFill>
                  <a:srgbClr val="FFFFFF"/>
                </a:solidFill>
              </a:rPr>
              <a:pPr>
                <a:defRPr/>
              </a:pPr>
              <a:t>121</a:t>
            </a:fld>
            <a:endParaRPr lang="en-US" smtClean="0">
              <a:solidFill>
                <a:srgbClr val="FFFFFF"/>
              </a:solidFill>
            </a:endParaRPr>
          </a:p>
        </p:txBody>
      </p:sp>
      <p:sp>
        <p:nvSpPr>
          <p:cNvPr id="16387" name="Rectangle 2"/>
          <p:cNvSpPr>
            <a:spLocks noGrp="1" noChangeArrowheads="1"/>
          </p:cNvSpPr>
          <p:nvPr>
            <p:ph type="ctrTitle"/>
          </p:nvPr>
        </p:nvSpPr>
        <p:spPr>
          <a:xfrm>
            <a:off x="1443038" y="1425575"/>
            <a:ext cx="7239000" cy="836613"/>
          </a:xfrm>
        </p:spPr>
        <p:txBody>
          <a:bodyPr/>
          <a:lstStyle/>
          <a:p>
            <a:pPr eaLnBrk="1" hangingPunct="1">
              <a:defRPr/>
            </a:pPr>
            <a:r>
              <a:rPr lang="en-US" sz="3600" b="1" dirty="0" smtClean="0">
                <a:solidFill>
                  <a:schemeClr val="tx1"/>
                </a:solidFill>
              </a:rPr>
              <a:t>INDICATOR BASICS</a:t>
            </a:r>
            <a:endParaRPr lang="en-GB" sz="3600" b="1" dirty="0" smtClean="0">
              <a:solidFill>
                <a:schemeClr val="tx1"/>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bwMode="auto">
          <a:xfrm>
            <a:off x="6553200" y="6248400"/>
            <a:ext cx="2133600" cy="457200"/>
          </a:xfrm>
          <a:ln>
            <a:miter lim="800000"/>
            <a:headEnd/>
            <a:tailEnd/>
          </a:ln>
        </p:spPr>
        <p:txBody>
          <a:bodyPr/>
          <a:lstStyle/>
          <a:p>
            <a:pPr>
              <a:defRPr/>
            </a:pPr>
            <a:fld id="{2FC4DF29-3BBF-493A-9EFE-2811D22DAC9D}" type="slidenum">
              <a:rPr lang="en-US" smtClean="0"/>
              <a:pPr>
                <a:defRPr/>
              </a:pPr>
              <a:t>122</a:t>
            </a:fld>
            <a:endParaRPr lang="en-US" smtClean="0"/>
          </a:p>
        </p:txBody>
      </p:sp>
      <p:sp>
        <p:nvSpPr>
          <p:cNvPr id="139267" name="Rectangle 2"/>
          <p:cNvSpPr>
            <a:spLocks noChangeArrowheads="1"/>
          </p:cNvSpPr>
          <p:nvPr/>
        </p:nvSpPr>
        <p:spPr bwMode="auto">
          <a:xfrm>
            <a:off x="411163" y="1884363"/>
            <a:ext cx="2349500" cy="968375"/>
          </a:xfrm>
          <a:prstGeom prst="rect">
            <a:avLst/>
          </a:prstGeom>
          <a:solidFill>
            <a:schemeClr val="bg1"/>
          </a:solidFill>
          <a:ln w="9525">
            <a:solidFill>
              <a:srgbClr val="00CC00"/>
            </a:solidFill>
            <a:miter lim="800000"/>
            <a:headEnd/>
            <a:tailEnd/>
          </a:ln>
        </p:spPr>
        <p:txBody>
          <a:bodyPr wrap="none" anchor="ctr"/>
          <a:lstStyle/>
          <a:p>
            <a:pPr algn="ctr"/>
            <a:r>
              <a:rPr lang="en-US" sz="2400" b="1">
                <a:cs typeface="Times New Roman" pitchFamily="18" charset="0"/>
              </a:rPr>
              <a:t>Planning</a:t>
            </a:r>
          </a:p>
        </p:txBody>
      </p:sp>
      <p:sp>
        <p:nvSpPr>
          <p:cNvPr id="139268" name="Rectangle 3"/>
          <p:cNvSpPr>
            <a:spLocks noChangeArrowheads="1"/>
          </p:cNvSpPr>
          <p:nvPr/>
        </p:nvSpPr>
        <p:spPr bwMode="auto">
          <a:xfrm>
            <a:off x="3462338" y="1884363"/>
            <a:ext cx="2387600" cy="968375"/>
          </a:xfrm>
          <a:prstGeom prst="rect">
            <a:avLst/>
          </a:prstGeom>
          <a:solidFill>
            <a:schemeClr val="bg1"/>
          </a:solidFill>
          <a:ln w="9525">
            <a:solidFill>
              <a:srgbClr val="00CC00"/>
            </a:solidFill>
            <a:miter lim="800000"/>
            <a:headEnd/>
            <a:tailEnd/>
          </a:ln>
        </p:spPr>
        <p:txBody>
          <a:bodyPr wrap="none" anchor="ctr"/>
          <a:lstStyle/>
          <a:p>
            <a:pPr algn="ctr"/>
            <a:r>
              <a:rPr lang="en-US" sz="2400" b="1">
                <a:cs typeface="Times New Roman" pitchFamily="18" charset="0"/>
              </a:rPr>
              <a:t>Implementation</a:t>
            </a:r>
            <a:endParaRPr lang="en-US" sz="2400">
              <a:cs typeface="Times New Roman" pitchFamily="18" charset="0"/>
            </a:endParaRPr>
          </a:p>
        </p:txBody>
      </p:sp>
      <p:sp>
        <p:nvSpPr>
          <p:cNvPr id="139269" name="Rectangle 4"/>
          <p:cNvSpPr>
            <a:spLocks noChangeArrowheads="1"/>
          </p:cNvSpPr>
          <p:nvPr/>
        </p:nvSpPr>
        <p:spPr bwMode="auto">
          <a:xfrm>
            <a:off x="6510338" y="1882775"/>
            <a:ext cx="2349500" cy="968375"/>
          </a:xfrm>
          <a:prstGeom prst="rect">
            <a:avLst/>
          </a:prstGeom>
          <a:solidFill>
            <a:schemeClr val="bg1"/>
          </a:solidFill>
          <a:ln w="9525">
            <a:solidFill>
              <a:srgbClr val="00CC00"/>
            </a:solidFill>
            <a:miter lim="800000"/>
            <a:headEnd/>
            <a:tailEnd/>
          </a:ln>
        </p:spPr>
        <p:txBody>
          <a:bodyPr wrap="none" anchor="ctr"/>
          <a:lstStyle/>
          <a:p>
            <a:pPr algn="ctr"/>
            <a:r>
              <a:rPr lang="en-US" sz="2400" b="1">
                <a:cs typeface="Times New Roman" pitchFamily="18" charset="0"/>
              </a:rPr>
              <a:t>Outcomes</a:t>
            </a:r>
          </a:p>
        </p:txBody>
      </p:sp>
      <p:sp>
        <p:nvSpPr>
          <p:cNvPr id="139270" name="Rectangle 5"/>
          <p:cNvSpPr>
            <a:spLocks noChangeArrowheads="1"/>
          </p:cNvSpPr>
          <p:nvPr/>
        </p:nvSpPr>
        <p:spPr bwMode="auto">
          <a:xfrm>
            <a:off x="412750" y="3516313"/>
            <a:ext cx="2349500" cy="968375"/>
          </a:xfrm>
          <a:prstGeom prst="rect">
            <a:avLst/>
          </a:prstGeom>
          <a:gradFill rotWithShape="0">
            <a:gsLst>
              <a:gs pos="0">
                <a:srgbClr val="99FF99"/>
              </a:gs>
              <a:gs pos="100000">
                <a:srgbClr val="FFFFFF"/>
              </a:gs>
            </a:gsLst>
            <a:lin ang="5400000" scaled="1"/>
          </a:gradFill>
          <a:ln w="9525">
            <a:solidFill>
              <a:srgbClr val="00CC00"/>
            </a:solidFill>
            <a:miter lim="800000"/>
            <a:headEnd/>
            <a:tailEnd/>
          </a:ln>
        </p:spPr>
        <p:txBody>
          <a:bodyPr wrap="none" anchor="ctr"/>
          <a:lstStyle/>
          <a:p>
            <a:pPr algn="ctr"/>
            <a:r>
              <a:rPr lang="en-US" sz="1400" b="1">
                <a:solidFill>
                  <a:schemeClr val="accent2"/>
                </a:solidFill>
                <a:cs typeface="Times New Roman" pitchFamily="18" charset="0"/>
              </a:rPr>
              <a:t>-</a:t>
            </a:r>
            <a:r>
              <a:rPr lang="en-US" sz="1400" b="1">
                <a:solidFill>
                  <a:srgbClr val="000000"/>
                </a:solidFill>
                <a:cs typeface="Times New Roman" pitchFamily="18" charset="0"/>
              </a:rPr>
              <a:t>Formative Evaluation</a:t>
            </a:r>
          </a:p>
          <a:p>
            <a:pPr algn="ctr"/>
            <a:r>
              <a:rPr lang="en-US" sz="1400" b="1">
                <a:solidFill>
                  <a:srgbClr val="000000"/>
                </a:solidFill>
                <a:cs typeface="Times New Roman" pitchFamily="18" charset="0"/>
              </a:rPr>
              <a:t>(Planning and</a:t>
            </a:r>
          </a:p>
          <a:p>
            <a:pPr algn="ctr"/>
            <a:r>
              <a:rPr lang="en-US" sz="1400" b="1">
                <a:solidFill>
                  <a:srgbClr val="000000"/>
                </a:solidFill>
                <a:cs typeface="Times New Roman" pitchFamily="18" charset="0"/>
              </a:rPr>
              <a:t> Assessment)</a:t>
            </a:r>
          </a:p>
        </p:txBody>
      </p:sp>
      <p:sp>
        <p:nvSpPr>
          <p:cNvPr id="139271" name="Rectangle 6"/>
          <p:cNvSpPr>
            <a:spLocks noChangeArrowheads="1"/>
          </p:cNvSpPr>
          <p:nvPr/>
        </p:nvSpPr>
        <p:spPr bwMode="auto">
          <a:xfrm>
            <a:off x="3459163" y="3516313"/>
            <a:ext cx="2403475" cy="968375"/>
          </a:xfrm>
          <a:prstGeom prst="rect">
            <a:avLst/>
          </a:prstGeom>
          <a:gradFill rotWithShape="0">
            <a:gsLst>
              <a:gs pos="0">
                <a:srgbClr val="99FF99"/>
              </a:gs>
              <a:gs pos="100000">
                <a:srgbClr val="FFFFFF"/>
              </a:gs>
            </a:gsLst>
            <a:lin ang="5400000" scaled="1"/>
          </a:gradFill>
          <a:ln w="9525">
            <a:solidFill>
              <a:srgbClr val="00CC00"/>
            </a:solidFill>
            <a:miter lim="800000"/>
            <a:headEnd/>
            <a:tailEnd/>
          </a:ln>
        </p:spPr>
        <p:txBody>
          <a:bodyPr wrap="none" anchor="ctr"/>
          <a:lstStyle/>
          <a:p>
            <a:pPr algn="ctr"/>
            <a:r>
              <a:rPr lang="en-US" sz="1400" b="1">
                <a:solidFill>
                  <a:srgbClr val="000000"/>
                </a:solidFill>
                <a:cs typeface="Times New Roman" pitchFamily="18" charset="0"/>
              </a:rPr>
              <a:t>-Input/Output Monitoring</a:t>
            </a:r>
          </a:p>
          <a:p>
            <a:pPr algn="ctr"/>
            <a:r>
              <a:rPr lang="en-US" sz="1400" b="1">
                <a:solidFill>
                  <a:srgbClr val="000000"/>
                </a:solidFill>
                <a:cs typeface="Times New Roman" pitchFamily="18" charset="0"/>
              </a:rPr>
              <a:t>-Process Evaluation</a:t>
            </a:r>
          </a:p>
        </p:txBody>
      </p:sp>
      <p:sp>
        <p:nvSpPr>
          <p:cNvPr id="139272" name="Rectangle 7"/>
          <p:cNvSpPr>
            <a:spLocks noChangeArrowheads="1"/>
          </p:cNvSpPr>
          <p:nvPr/>
        </p:nvSpPr>
        <p:spPr bwMode="auto">
          <a:xfrm>
            <a:off x="6457950" y="3516313"/>
            <a:ext cx="2428875" cy="968375"/>
          </a:xfrm>
          <a:prstGeom prst="rect">
            <a:avLst/>
          </a:prstGeom>
          <a:gradFill rotWithShape="0">
            <a:gsLst>
              <a:gs pos="0">
                <a:srgbClr val="99FF99"/>
              </a:gs>
              <a:gs pos="100000">
                <a:srgbClr val="FFFFFF"/>
              </a:gs>
            </a:gsLst>
            <a:lin ang="5400000" scaled="1"/>
          </a:gradFill>
          <a:ln w="9525">
            <a:solidFill>
              <a:srgbClr val="00CC00"/>
            </a:solidFill>
            <a:miter lim="800000"/>
            <a:headEnd/>
            <a:tailEnd/>
          </a:ln>
        </p:spPr>
        <p:txBody>
          <a:bodyPr wrap="none" anchor="ctr"/>
          <a:lstStyle/>
          <a:p>
            <a:pPr marL="57150" algn="ctr"/>
            <a:r>
              <a:rPr lang="en-US" sz="1400" b="1">
                <a:solidFill>
                  <a:srgbClr val="000000"/>
                </a:solidFill>
                <a:cs typeface="Times New Roman" pitchFamily="18" charset="0"/>
              </a:rPr>
              <a:t>-Outcome Monitoring</a:t>
            </a:r>
          </a:p>
          <a:p>
            <a:pPr marL="57150" algn="ctr"/>
            <a:r>
              <a:rPr lang="en-US" sz="1400" b="1">
                <a:solidFill>
                  <a:srgbClr val="000000"/>
                </a:solidFill>
                <a:cs typeface="Times New Roman" pitchFamily="18" charset="0"/>
              </a:rPr>
              <a:t>-Outcome Evaluation</a:t>
            </a:r>
          </a:p>
          <a:p>
            <a:pPr marL="57150" algn="ctr"/>
            <a:r>
              <a:rPr lang="en-US" sz="1400" b="1">
                <a:solidFill>
                  <a:srgbClr val="000000"/>
                </a:solidFill>
                <a:cs typeface="Times New Roman" pitchFamily="18" charset="0"/>
              </a:rPr>
              <a:t>-Impact Monitoring</a:t>
            </a:r>
          </a:p>
          <a:p>
            <a:pPr marL="57150" algn="ctr"/>
            <a:r>
              <a:rPr lang="en-US" sz="1400" b="1">
                <a:solidFill>
                  <a:srgbClr val="000000"/>
                </a:solidFill>
                <a:cs typeface="Times New Roman" pitchFamily="18" charset="0"/>
              </a:rPr>
              <a:t>-Impact Evaluation</a:t>
            </a:r>
          </a:p>
        </p:txBody>
      </p:sp>
      <p:sp>
        <p:nvSpPr>
          <p:cNvPr id="139273" name="AutoShape 8"/>
          <p:cNvSpPr>
            <a:spLocks noChangeArrowheads="1"/>
          </p:cNvSpPr>
          <p:nvPr/>
        </p:nvSpPr>
        <p:spPr bwMode="auto">
          <a:xfrm>
            <a:off x="2882900" y="2298700"/>
            <a:ext cx="355600" cy="266700"/>
          </a:xfrm>
          <a:prstGeom prst="rightArrow">
            <a:avLst>
              <a:gd name="adj1" fmla="val 50000"/>
              <a:gd name="adj2" fmla="val 33333"/>
            </a:avLst>
          </a:prstGeom>
          <a:solidFill>
            <a:srgbClr val="00FF00"/>
          </a:solidFill>
          <a:ln w="9525">
            <a:solidFill>
              <a:srgbClr val="FFFF00"/>
            </a:solidFill>
            <a:miter lim="800000"/>
            <a:headEnd/>
            <a:tailEnd/>
          </a:ln>
        </p:spPr>
        <p:txBody>
          <a:bodyPr wrap="none" anchor="ctr"/>
          <a:lstStyle/>
          <a:p>
            <a:endParaRPr lang="en-GB"/>
          </a:p>
        </p:txBody>
      </p:sp>
      <p:sp>
        <p:nvSpPr>
          <p:cNvPr id="139274" name="AutoShape 9"/>
          <p:cNvSpPr>
            <a:spLocks noChangeArrowheads="1"/>
          </p:cNvSpPr>
          <p:nvPr/>
        </p:nvSpPr>
        <p:spPr bwMode="auto">
          <a:xfrm>
            <a:off x="6007100" y="2298700"/>
            <a:ext cx="355600" cy="266700"/>
          </a:xfrm>
          <a:prstGeom prst="rightArrow">
            <a:avLst>
              <a:gd name="adj1" fmla="val 50000"/>
              <a:gd name="adj2" fmla="val 33333"/>
            </a:avLst>
          </a:prstGeom>
          <a:solidFill>
            <a:srgbClr val="00FF00"/>
          </a:solidFill>
          <a:ln w="9525">
            <a:solidFill>
              <a:srgbClr val="FFFF00"/>
            </a:solidFill>
            <a:miter lim="800000"/>
            <a:headEnd/>
            <a:tailEnd/>
          </a:ln>
        </p:spPr>
        <p:txBody>
          <a:bodyPr wrap="none" anchor="ctr"/>
          <a:lstStyle/>
          <a:p>
            <a:endParaRPr lang="en-GB"/>
          </a:p>
        </p:txBody>
      </p:sp>
      <p:sp>
        <p:nvSpPr>
          <p:cNvPr id="139275" name="AutoShape 10"/>
          <p:cNvSpPr>
            <a:spLocks noChangeArrowheads="1"/>
          </p:cNvSpPr>
          <p:nvPr/>
        </p:nvSpPr>
        <p:spPr bwMode="auto">
          <a:xfrm>
            <a:off x="1460500" y="3048000"/>
            <a:ext cx="279400" cy="266700"/>
          </a:xfrm>
          <a:prstGeom prst="downArrow">
            <a:avLst>
              <a:gd name="adj1" fmla="val 50000"/>
              <a:gd name="adj2" fmla="val 25000"/>
            </a:avLst>
          </a:prstGeom>
          <a:solidFill>
            <a:srgbClr val="FFFF00"/>
          </a:solidFill>
          <a:ln w="9525">
            <a:solidFill>
              <a:srgbClr val="00CC00"/>
            </a:solidFill>
            <a:miter lim="800000"/>
            <a:headEnd/>
            <a:tailEnd/>
          </a:ln>
        </p:spPr>
        <p:txBody>
          <a:bodyPr wrap="none" anchor="ctr"/>
          <a:lstStyle/>
          <a:p>
            <a:endParaRPr lang="en-GB"/>
          </a:p>
        </p:txBody>
      </p:sp>
      <p:sp>
        <p:nvSpPr>
          <p:cNvPr id="139276" name="AutoShape 11"/>
          <p:cNvSpPr>
            <a:spLocks noChangeArrowheads="1"/>
          </p:cNvSpPr>
          <p:nvPr/>
        </p:nvSpPr>
        <p:spPr bwMode="auto">
          <a:xfrm>
            <a:off x="4546600" y="3048000"/>
            <a:ext cx="279400" cy="266700"/>
          </a:xfrm>
          <a:prstGeom prst="downArrow">
            <a:avLst>
              <a:gd name="adj1" fmla="val 50000"/>
              <a:gd name="adj2" fmla="val 25000"/>
            </a:avLst>
          </a:prstGeom>
          <a:solidFill>
            <a:srgbClr val="FFFF00"/>
          </a:solidFill>
          <a:ln w="9525">
            <a:solidFill>
              <a:srgbClr val="00CC00"/>
            </a:solidFill>
            <a:miter lim="800000"/>
            <a:headEnd/>
            <a:tailEnd/>
          </a:ln>
        </p:spPr>
        <p:txBody>
          <a:bodyPr wrap="none" anchor="ctr"/>
          <a:lstStyle/>
          <a:p>
            <a:endParaRPr lang="en-GB"/>
          </a:p>
        </p:txBody>
      </p:sp>
      <p:sp>
        <p:nvSpPr>
          <p:cNvPr id="139277" name="AutoShape 12"/>
          <p:cNvSpPr>
            <a:spLocks noChangeArrowheads="1"/>
          </p:cNvSpPr>
          <p:nvPr/>
        </p:nvSpPr>
        <p:spPr bwMode="auto">
          <a:xfrm>
            <a:off x="7620000" y="3048000"/>
            <a:ext cx="279400" cy="266700"/>
          </a:xfrm>
          <a:prstGeom prst="downArrow">
            <a:avLst>
              <a:gd name="adj1" fmla="val 50000"/>
              <a:gd name="adj2" fmla="val 25000"/>
            </a:avLst>
          </a:prstGeom>
          <a:solidFill>
            <a:srgbClr val="FFFF00"/>
          </a:solidFill>
          <a:ln w="9525">
            <a:solidFill>
              <a:srgbClr val="00CC00"/>
            </a:solidFill>
            <a:miter lim="800000"/>
            <a:headEnd/>
            <a:tailEnd/>
          </a:ln>
        </p:spPr>
        <p:txBody>
          <a:bodyPr wrap="none" anchor="ctr"/>
          <a:lstStyle/>
          <a:p>
            <a:endParaRPr lang="en-GB"/>
          </a:p>
        </p:txBody>
      </p:sp>
      <p:sp>
        <p:nvSpPr>
          <p:cNvPr id="139278" name="Line 13"/>
          <p:cNvSpPr>
            <a:spLocks noChangeShapeType="1"/>
          </p:cNvSpPr>
          <p:nvPr/>
        </p:nvSpPr>
        <p:spPr bwMode="auto">
          <a:xfrm flipV="1">
            <a:off x="4645025" y="4659313"/>
            <a:ext cx="0" cy="914400"/>
          </a:xfrm>
          <a:prstGeom prst="line">
            <a:avLst/>
          </a:prstGeom>
          <a:noFill/>
          <a:ln w="57150">
            <a:solidFill>
              <a:schemeClr val="bg1"/>
            </a:solidFill>
            <a:round/>
            <a:headEnd/>
            <a:tailEnd type="triangle" w="med" len="med"/>
          </a:ln>
        </p:spPr>
        <p:txBody>
          <a:bodyPr wrap="none"/>
          <a:lstStyle/>
          <a:p>
            <a:endParaRPr lang="en-US"/>
          </a:p>
        </p:txBody>
      </p:sp>
      <p:sp>
        <p:nvSpPr>
          <p:cNvPr id="139279" name="Text Box 14"/>
          <p:cNvSpPr txBox="1">
            <a:spLocks noChangeArrowheads="1"/>
          </p:cNvSpPr>
          <p:nvPr/>
        </p:nvSpPr>
        <p:spPr bwMode="auto">
          <a:xfrm>
            <a:off x="1752600" y="5257800"/>
            <a:ext cx="5588000" cy="528638"/>
          </a:xfrm>
          <a:prstGeom prst="rect">
            <a:avLst/>
          </a:prstGeom>
          <a:noFill/>
          <a:ln w="9525">
            <a:solidFill>
              <a:schemeClr val="bg1"/>
            </a:solidFill>
            <a:miter lim="800000"/>
            <a:headEnd/>
            <a:tailEnd/>
          </a:ln>
        </p:spPr>
        <p:txBody>
          <a:bodyPr wrap="none">
            <a:spAutoFit/>
          </a:bodyPr>
          <a:lstStyle/>
          <a:p>
            <a:r>
              <a:rPr lang="en-US" sz="2800" b="1">
                <a:solidFill>
                  <a:schemeClr val="accent2"/>
                </a:solidFill>
                <a:cs typeface="Times New Roman" pitchFamily="18" charset="0"/>
              </a:rPr>
              <a:t>What</a:t>
            </a:r>
            <a:r>
              <a:rPr lang="en-US" sz="2800" b="1">
                <a:solidFill>
                  <a:srgbClr val="FFFF00"/>
                </a:solidFill>
                <a:cs typeface="Times New Roman" pitchFamily="18" charset="0"/>
              </a:rPr>
              <a:t>  </a:t>
            </a:r>
            <a:r>
              <a:rPr lang="en-US" sz="2800" b="1">
                <a:solidFill>
                  <a:schemeClr val="accent2"/>
                </a:solidFill>
                <a:cs typeface="Times New Roman" pitchFamily="18" charset="0"/>
              </a:rPr>
              <a:t>&amp; how well are we doing?</a:t>
            </a:r>
          </a:p>
        </p:txBody>
      </p:sp>
      <p:cxnSp>
        <p:nvCxnSpPr>
          <p:cNvPr id="139280" name="AutoShape 15"/>
          <p:cNvCxnSpPr>
            <a:cxnSpLocks noChangeShapeType="1"/>
          </p:cNvCxnSpPr>
          <p:nvPr/>
        </p:nvCxnSpPr>
        <p:spPr bwMode="auto">
          <a:xfrm rot="-5400000" flipH="1" flipV="1">
            <a:off x="2854325" y="277813"/>
            <a:ext cx="1588" cy="3027362"/>
          </a:xfrm>
          <a:prstGeom prst="curvedConnector3">
            <a:avLst>
              <a:gd name="adj1" fmla="val -47900014"/>
            </a:avLst>
          </a:prstGeom>
          <a:noFill/>
          <a:ln w="76200">
            <a:solidFill>
              <a:srgbClr val="A7A7FF"/>
            </a:solidFill>
            <a:round/>
            <a:headEnd/>
            <a:tailEnd type="triangle" w="med" len="med"/>
          </a:ln>
        </p:spPr>
      </p:cxnSp>
      <p:cxnSp>
        <p:nvCxnSpPr>
          <p:cNvPr id="139281" name="AutoShape 16"/>
          <p:cNvCxnSpPr>
            <a:cxnSpLocks noChangeShapeType="1"/>
          </p:cNvCxnSpPr>
          <p:nvPr/>
        </p:nvCxnSpPr>
        <p:spPr bwMode="auto">
          <a:xfrm rot="5400000">
            <a:off x="4725194" y="1523206"/>
            <a:ext cx="1588" cy="6099175"/>
          </a:xfrm>
          <a:prstGeom prst="curvedConnector3">
            <a:avLst>
              <a:gd name="adj1" fmla="val 42436398"/>
            </a:avLst>
          </a:prstGeom>
          <a:noFill/>
          <a:ln w="76200">
            <a:solidFill>
              <a:srgbClr val="A7A7FF"/>
            </a:solidFill>
            <a:round/>
            <a:headEnd/>
            <a:tailEnd type="triangle" w="med" len="med"/>
          </a:ln>
        </p:spPr>
      </p:cxnSp>
      <p:sp>
        <p:nvSpPr>
          <p:cNvPr id="139282" name="Rectangle 17"/>
          <p:cNvSpPr>
            <a:spLocks noGrp="1" noChangeArrowheads="1"/>
          </p:cNvSpPr>
          <p:nvPr>
            <p:ph type="title"/>
          </p:nvPr>
        </p:nvSpPr>
        <p:spPr>
          <a:xfrm>
            <a:off x="609600" y="228600"/>
            <a:ext cx="7772400" cy="944563"/>
          </a:xfrm>
        </p:spPr>
        <p:txBody>
          <a:bodyPr/>
          <a:lstStyle/>
          <a:p>
            <a:pPr eaLnBrk="1" hangingPunct="1"/>
            <a:r>
              <a:rPr lang="en-US" sz="2400" b="1" smtClean="0">
                <a:solidFill>
                  <a:schemeClr val="tx1"/>
                </a:solidFill>
              </a:rPr>
              <a:t>RECALL -  ROLE OF M&amp;E IN A PROGRAM </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CF9D0E20-C471-46A9-B739-2FB361A7AC7F}" type="slidenum">
              <a:rPr lang="en-US" smtClean="0"/>
              <a:pPr>
                <a:defRPr/>
              </a:pPr>
              <a:t>123</a:t>
            </a:fld>
            <a:endParaRPr lang="en-US" smtClean="0"/>
          </a:p>
        </p:txBody>
      </p:sp>
      <p:sp>
        <p:nvSpPr>
          <p:cNvPr id="140291" name="Rectangle 2"/>
          <p:cNvSpPr>
            <a:spLocks noGrp="1" noChangeArrowheads="1"/>
          </p:cNvSpPr>
          <p:nvPr>
            <p:ph type="title"/>
          </p:nvPr>
        </p:nvSpPr>
        <p:spPr>
          <a:xfrm>
            <a:off x="228600" y="304800"/>
            <a:ext cx="7543800" cy="1252538"/>
          </a:xfrm>
        </p:spPr>
        <p:txBody>
          <a:bodyPr/>
          <a:lstStyle/>
          <a:p>
            <a:pPr eaLnBrk="1" hangingPunct="1"/>
            <a:r>
              <a:rPr lang="en-US" sz="3600" b="1" smtClean="0">
                <a:solidFill>
                  <a:schemeClr val="tx1"/>
                </a:solidFill>
              </a:rPr>
              <a:t>RECALL – LOGIC MODEL…</a:t>
            </a:r>
          </a:p>
        </p:txBody>
      </p:sp>
      <p:sp>
        <p:nvSpPr>
          <p:cNvPr id="14339" name="Rectangle 3"/>
          <p:cNvSpPr>
            <a:spLocks noGrp="1" noChangeArrowheads="1"/>
          </p:cNvSpPr>
          <p:nvPr>
            <p:ph type="body" idx="1"/>
          </p:nvPr>
        </p:nvSpPr>
        <p:spPr>
          <a:xfrm>
            <a:off x="609600" y="1752600"/>
            <a:ext cx="8077200" cy="4419600"/>
          </a:xfrm>
        </p:spPr>
        <p:txBody>
          <a:bodyPr/>
          <a:lstStyle/>
          <a:p>
            <a:pPr eaLnBrk="1" hangingPunct="1"/>
            <a:r>
              <a:rPr lang="en-US" sz="3200" i="1" smtClean="0">
                <a:cs typeface="Arial" pitchFamily="34" charset="0"/>
              </a:rPr>
              <a:t>Provides a thorough overview of a program and its elements</a:t>
            </a:r>
          </a:p>
          <a:p>
            <a:pPr eaLnBrk="1" hangingPunct="1"/>
            <a:endParaRPr lang="en-US" sz="3200" i="1" smtClean="0">
              <a:cs typeface="Arial" pitchFamily="34" charset="0"/>
            </a:endParaRPr>
          </a:p>
          <a:p>
            <a:pPr eaLnBrk="1" hangingPunct="1"/>
            <a:r>
              <a:rPr lang="en-US" sz="3200" smtClean="0">
                <a:cs typeface="Arial" pitchFamily="34" charset="0"/>
              </a:rPr>
              <a:t>Promotes a good understanding of what need to be monitored and evaluated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randombar(horizontal)">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0F2DAB17-E4E2-4A75-A735-3EFF30C388AE}" type="slidenum">
              <a:rPr lang="en-US" smtClean="0"/>
              <a:pPr>
                <a:defRPr/>
              </a:pPr>
              <a:t>124</a:t>
            </a:fld>
            <a:endParaRPr lang="en-US" smtClean="0"/>
          </a:p>
        </p:txBody>
      </p:sp>
      <p:sp>
        <p:nvSpPr>
          <p:cNvPr id="141315" name="Rectangle 2"/>
          <p:cNvSpPr>
            <a:spLocks noGrp="1" noChangeArrowheads="1"/>
          </p:cNvSpPr>
          <p:nvPr>
            <p:ph type="title"/>
          </p:nvPr>
        </p:nvSpPr>
        <p:spPr>
          <a:xfrm>
            <a:off x="228600" y="228600"/>
            <a:ext cx="7543800" cy="1066800"/>
          </a:xfrm>
        </p:spPr>
        <p:txBody>
          <a:bodyPr/>
          <a:lstStyle/>
          <a:p>
            <a:pPr eaLnBrk="1" hangingPunct="1"/>
            <a:r>
              <a:rPr lang="en-US" sz="3200" b="1" smtClean="0">
                <a:solidFill>
                  <a:schemeClr val="tx1"/>
                </a:solidFill>
              </a:rPr>
              <a:t>What are Indicators and why are they so important?</a:t>
            </a:r>
          </a:p>
        </p:txBody>
      </p:sp>
      <p:sp>
        <p:nvSpPr>
          <p:cNvPr id="141316" name="Rectangle 3"/>
          <p:cNvSpPr>
            <a:spLocks noGrp="1" noChangeArrowheads="1"/>
          </p:cNvSpPr>
          <p:nvPr>
            <p:ph type="body" idx="1"/>
          </p:nvPr>
        </p:nvSpPr>
        <p:spPr>
          <a:xfrm>
            <a:off x="612775" y="1600200"/>
            <a:ext cx="8153400" cy="4495800"/>
          </a:xfrm>
        </p:spPr>
        <p:txBody>
          <a:bodyPr/>
          <a:lstStyle/>
          <a:p>
            <a:pPr eaLnBrk="1" hangingPunct="1"/>
            <a:r>
              <a:rPr lang="en-US" sz="3200" dirty="0" smtClean="0"/>
              <a:t>Succinct(briefly and clearly expressed) measures that aim to describe as much of a program in a few points</a:t>
            </a:r>
          </a:p>
          <a:p>
            <a:pPr eaLnBrk="1" hangingPunct="1"/>
            <a:r>
              <a:rPr lang="en-US" sz="3200" dirty="0" smtClean="0"/>
              <a:t>They help as understand a program </a:t>
            </a:r>
          </a:p>
          <a:p>
            <a:pPr eaLnBrk="1" hangingPunct="1"/>
            <a:r>
              <a:rPr lang="en-US" sz="3200" dirty="0" smtClean="0"/>
              <a:t>Enables us to compare it and improve it where possible</a:t>
            </a:r>
          </a:p>
          <a:p>
            <a:pPr eaLnBrk="1" hangingPunct="1"/>
            <a:r>
              <a:rPr lang="en-US" sz="3200" dirty="0" smtClean="0"/>
              <a:t>For Accountability</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DE74603A-1A2A-463A-8A23-C3090B1E01F6}" type="slidenum">
              <a:rPr lang="en-US" smtClean="0"/>
              <a:pPr>
                <a:defRPr/>
              </a:pPr>
              <a:t>125</a:t>
            </a:fld>
            <a:endParaRPr lang="en-US" smtClean="0"/>
          </a:p>
        </p:txBody>
      </p:sp>
      <p:sp>
        <p:nvSpPr>
          <p:cNvPr id="142339" name="Rectangle 2"/>
          <p:cNvSpPr>
            <a:spLocks noGrp="1" noChangeArrowheads="1"/>
          </p:cNvSpPr>
          <p:nvPr>
            <p:ph type="title"/>
          </p:nvPr>
        </p:nvSpPr>
        <p:spPr>
          <a:xfrm>
            <a:off x="228600" y="304800"/>
            <a:ext cx="7543800" cy="1143000"/>
          </a:xfrm>
        </p:spPr>
        <p:txBody>
          <a:bodyPr/>
          <a:lstStyle/>
          <a:p>
            <a:pPr eaLnBrk="1" hangingPunct="1"/>
            <a:r>
              <a:rPr lang="en-US" sz="3200" smtClean="0">
                <a:solidFill>
                  <a:schemeClr val="tx1"/>
                </a:solidFill>
              </a:rPr>
              <a:t>Four Things to Know about Indicators</a:t>
            </a:r>
          </a:p>
        </p:txBody>
      </p:sp>
      <p:sp>
        <p:nvSpPr>
          <p:cNvPr id="142340" name="Rectangle 3"/>
          <p:cNvSpPr>
            <a:spLocks noGrp="1" noChangeArrowheads="1"/>
          </p:cNvSpPr>
          <p:nvPr>
            <p:ph type="body" idx="1"/>
          </p:nvPr>
        </p:nvSpPr>
        <p:spPr>
          <a:xfrm>
            <a:off x="609600" y="1752600"/>
            <a:ext cx="8153400" cy="3352800"/>
          </a:xfrm>
        </p:spPr>
        <p:txBody>
          <a:bodyPr/>
          <a:lstStyle/>
          <a:p>
            <a:pPr eaLnBrk="1" hangingPunct="1"/>
            <a:r>
              <a:rPr lang="en-US" sz="2800" dirty="0" smtClean="0"/>
              <a:t>Indicators only indicate</a:t>
            </a:r>
          </a:p>
          <a:p>
            <a:pPr eaLnBrk="1" hangingPunct="1"/>
            <a:r>
              <a:rPr lang="en-US" sz="2800" dirty="0" smtClean="0"/>
              <a:t>Indicators encourage explicitness</a:t>
            </a:r>
          </a:p>
          <a:p>
            <a:pPr eaLnBrk="1" hangingPunct="1"/>
            <a:r>
              <a:rPr lang="en-US" sz="2800" dirty="0" smtClean="0"/>
              <a:t>Indicators usually rely on numbers and numerical techniques</a:t>
            </a:r>
          </a:p>
          <a:p>
            <a:pPr eaLnBrk="1" hangingPunct="1"/>
            <a:r>
              <a:rPr lang="en-US" sz="2800" dirty="0" smtClean="0"/>
              <a:t>Indicators should not just be associated with fault-finding</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EBDD68A3-57B7-4C8D-AB9A-2B661542713C}" type="slidenum">
              <a:rPr lang="en-US" smtClean="0"/>
              <a:pPr>
                <a:defRPr/>
              </a:pPr>
              <a:t>126</a:t>
            </a:fld>
            <a:endParaRPr lang="en-US" smtClean="0"/>
          </a:p>
        </p:txBody>
      </p:sp>
      <p:sp>
        <p:nvSpPr>
          <p:cNvPr id="143363" name="Rectangle 2"/>
          <p:cNvSpPr>
            <a:spLocks noGrp="1" noChangeArrowheads="1"/>
          </p:cNvSpPr>
          <p:nvPr>
            <p:ph type="title"/>
          </p:nvPr>
        </p:nvSpPr>
        <p:spPr>
          <a:xfrm>
            <a:off x="228600" y="304800"/>
            <a:ext cx="7543800" cy="1252538"/>
          </a:xfrm>
        </p:spPr>
        <p:txBody>
          <a:bodyPr/>
          <a:lstStyle/>
          <a:p>
            <a:pPr eaLnBrk="1" hangingPunct="1"/>
            <a:r>
              <a:rPr lang="en-US" b="1" smtClean="0">
                <a:solidFill>
                  <a:schemeClr val="tx1"/>
                </a:solidFill>
              </a:rPr>
              <a:t>A useful analogy</a:t>
            </a:r>
          </a:p>
        </p:txBody>
      </p:sp>
      <p:sp>
        <p:nvSpPr>
          <p:cNvPr id="143364" name="Rectangle 3"/>
          <p:cNvSpPr>
            <a:spLocks noGrp="1" noChangeArrowheads="1"/>
          </p:cNvSpPr>
          <p:nvPr>
            <p:ph type="body" idx="1"/>
          </p:nvPr>
        </p:nvSpPr>
        <p:spPr>
          <a:xfrm>
            <a:off x="871538" y="2209800"/>
            <a:ext cx="7408862" cy="3916363"/>
          </a:xfrm>
        </p:spPr>
        <p:txBody>
          <a:bodyPr/>
          <a:lstStyle/>
          <a:p>
            <a:pPr eaLnBrk="1" hangingPunct="1">
              <a:buFont typeface="Wingdings" pitchFamily="2" charset="2"/>
              <a:buNone/>
            </a:pPr>
            <a:r>
              <a:rPr lang="en-US" sz="2800" smtClean="0"/>
              <a:t>Imagine a car dashboard: an </a:t>
            </a:r>
            <a:r>
              <a:rPr lang="en-US" sz="2800" b="1" smtClean="0"/>
              <a:t>indicator </a:t>
            </a:r>
            <a:r>
              <a:rPr lang="en-US" sz="2800" smtClean="0"/>
              <a:t>is a warning light flashing on the dashboard. It is fed by one of many streams of </a:t>
            </a:r>
            <a:r>
              <a:rPr lang="en-US" sz="2800" b="1" smtClean="0"/>
              <a:t>data </a:t>
            </a:r>
            <a:r>
              <a:rPr lang="en-US" sz="2800" smtClean="0"/>
              <a:t>– maybe oil level, temperature, etc... It flashes when all is not well, suggesting we </a:t>
            </a:r>
            <a:r>
              <a:rPr lang="en-US" sz="2800" b="1" smtClean="0"/>
              <a:t>stop </a:t>
            </a:r>
            <a:r>
              <a:rPr lang="en-US" sz="2800" smtClean="0"/>
              <a:t>the car. The indicator “alerts us to something worthy of further investigation.”</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FFCAEB8A-B044-4239-B1E0-257066737498}" type="slidenum">
              <a:rPr lang="en-US" smtClean="0"/>
              <a:pPr>
                <a:defRPr/>
              </a:pPr>
              <a:t>127</a:t>
            </a:fld>
            <a:endParaRPr lang="en-US" smtClean="0"/>
          </a:p>
        </p:txBody>
      </p:sp>
      <p:sp>
        <p:nvSpPr>
          <p:cNvPr id="144387" name="Rectangle 2"/>
          <p:cNvSpPr>
            <a:spLocks noGrp="1" noChangeArrowheads="1"/>
          </p:cNvSpPr>
          <p:nvPr>
            <p:ph type="title"/>
          </p:nvPr>
        </p:nvSpPr>
        <p:spPr>
          <a:xfrm>
            <a:off x="228600" y="304800"/>
            <a:ext cx="7543800" cy="1252538"/>
          </a:xfrm>
        </p:spPr>
        <p:txBody>
          <a:bodyPr/>
          <a:lstStyle/>
          <a:p>
            <a:pPr eaLnBrk="1" hangingPunct="1"/>
            <a:r>
              <a:rPr lang="en-US" sz="3200" smtClean="0">
                <a:solidFill>
                  <a:schemeClr val="tx1"/>
                </a:solidFill>
              </a:rPr>
              <a:t>Model For Improvement</a:t>
            </a:r>
          </a:p>
        </p:txBody>
      </p:sp>
      <p:pic>
        <p:nvPicPr>
          <p:cNvPr id="144388" name="Picture 3"/>
          <p:cNvPicPr>
            <a:picLocks noGrp="1" noChangeAspect="1" noChangeArrowheads="1"/>
          </p:cNvPicPr>
          <p:nvPr>
            <p:ph type="body" idx="1"/>
          </p:nvPr>
        </p:nvPicPr>
        <p:blipFill>
          <a:blip r:embed="rId3"/>
          <a:srcRect/>
          <a:stretch>
            <a:fillRect/>
          </a:stretch>
        </p:blipFill>
        <p:spPr>
          <a:xfrm>
            <a:off x="1676400" y="1828800"/>
            <a:ext cx="6400800" cy="4114800"/>
          </a:xfr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D0ACDB7C-AFE7-4025-85CB-10D33B75C42E}" type="slidenum">
              <a:rPr lang="en-US" smtClean="0"/>
              <a:pPr>
                <a:defRPr/>
              </a:pPr>
              <a:t>128</a:t>
            </a:fld>
            <a:endParaRPr lang="en-US" smtClean="0"/>
          </a:p>
        </p:txBody>
      </p:sp>
      <p:sp>
        <p:nvSpPr>
          <p:cNvPr id="145411" name="Rectangle 2"/>
          <p:cNvSpPr>
            <a:spLocks noGrp="1" noChangeArrowheads="1"/>
          </p:cNvSpPr>
          <p:nvPr>
            <p:ph type="title"/>
          </p:nvPr>
        </p:nvSpPr>
        <p:spPr>
          <a:xfrm>
            <a:off x="228600" y="304800"/>
            <a:ext cx="7543800" cy="1252538"/>
          </a:xfrm>
        </p:spPr>
        <p:txBody>
          <a:bodyPr/>
          <a:lstStyle/>
          <a:p>
            <a:pPr eaLnBrk="1" hangingPunct="1"/>
            <a:r>
              <a:rPr lang="en-US" sz="3600" b="1" smtClean="0"/>
              <a:t>3 Points to take away</a:t>
            </a:r>
            <a:br>
              <a:rPr lang="en-US" sz="3600" b="1" smtClean="0"/>
            </a:br>
            <a:endParaRPr lang="en-US" sz="3600" b="1" smtClean="0"/>
          </a:p>
        </p:txBody>
      </p:sp>
      <p:sp>
        <p:nvSpPr>
          <p:cNvPr id="145412" name="Rectangle 3"/>
          <p:cNvSpPr>
            <a:spLocks noGrp="1" noChangeArrowheads="1"/>
          </p:cNvSpPr>
          <p:nvPr>
            <p:ph type="body" idx="1"/>
          </p:nvPr>
        </p:nvSpPr>
        <p:spPr>
          <a:xfrm>
            <a:off x="871538" y="1905000"/>
            <a:ext cx="7408862" cy="4221163"/>
          </a:xfrm>
        </p:spPr>
        <p:txBody>
          <a:bodyPr/>
          <a:lstStyle/>
          <a:p>
            <a:pPr eaLnBrk="1" hangingPunct="1"/>
            <a:r>
              <a:rPr lang="en-US" sz="2500" smtClean="0"/>
              <a:t> </a:t>
            </a:r>
            <a:r>
              <a:rPr lang="en-US" sz="3200" smtClean="0"/>
              <a:t>indicators are only one form of measurement and people mistrust them</a:t>
            </a:r>
          </a:p>
          <a:p>
            <a:pPr eaLnBrk="1" hangingPunct="1"/>
            <a:r>
              <a:rPr lang="en-US" sz="3200" smtClean="0"/>
              <a:t> if used properly, they will help to better understand what programs claim to be doing and how they can be improved</a:t>
            </a:r>
          </a:p>
          <a:p>
            <a:pPr eaLnBrk="1" hangingPunct="1"/>
            <a:r>
              <a:rPr lang="en-US" sz="3200" smtClean="0"/>
              <a:t> indicators must be chosen and used in a way that relates very specifically to the objectives of the program in question.</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3E49A5CD-2F7E-4EBE-A9DB-4DB850751E50}" type="slidenum">
              <a:rPr lang="en-US" smtClean="0"/>
              <a:pPr>
                <a:defRPr/>
              </a:pPr>
              <a:t>129</a:t>
            </a:fld>
            <a:endParaRPr lang="en-US" smtClean="0"/>
          </a:p>
        </p:txBody>
      </p:sp>
      <p:sp>
        <p:nvSpPr>
          <p:cNvPr id="14643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GB"/>
          </a:p>
        </p:txBody>
      </p:sp>
      <p:sp>
        <p:nvSpPr>
          <p:cNvPr id="14643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GB"/>
          </a:p>
        </p:txBody>
      </p:sp>
      <p:sp>
        <p:nvSpPr>
          <p:cNvPr id="146437" name="Rectangle 4"/>
          <p:cNvSpPr>
            <a:spLocks noGrp="1" noChangeArrowheads="1"/>
          </p:cNvSpPr>
          <p:nvPr>
            <p:ph type="title"/>
          </p:nvPr>
        </p:nvSpPr>
        <p:spPr>
          <a:xfrm>
            <a:off x="1504950" y="331788"/>
            <a:ext cx="6907213" cy="838200"/>
          </a:xfrm>
        </p:spPr>
        <p:txBody>
          <a:bodyPr lIns="90488" tIns="44450" rIns="90488" bIns="44450"/>
          <a:lstStyle/>
          <a:p>
            <a:pPr eaLnBrk="1" hangingPunct="1"/>
            <a:r>
              <a:rPr lang="en-US" sz="3600" b="1" smtClean="0">
                <a:solidFill>
                  <a:schemeClr val="tx1"/>
                </a:solidFill>
              </a:rPr>
              <a:t>Indicator Definition</a:t>
            </a:r>
          </a:p>
        </p:txBody>
      </p:sp>
      <p:sp>
        <p:nvSpPr>
          <p:cNvPr id="146438" name="Rectangle 5"/>
          <p:cNvSpPr>
            <a:spLocks noGrp="1" noChangeArrowheads="1"/>
          </p:cNvSpPr>
          <p:nvPr>
            <p:ph type="body" idx="1"/>
          </p:nvPr>
        </p:nvSpPr>
        <p:spPr>
          <a:xfrm>
            <a:off x="533400" y="1676400"/>
            <a:ext cx="8458200" cy="4114800"/>
          </a:xfrm>
        </p:spPr>
        <p:txBody>
          <a:bodyPr lIns="90488" tIns="44450" rIns="90488" bIns="44450"/>
          <a:lstStyle/>
          <a:p>
            <a:pPr marL="0" indent="736600" eaLnBrk="1" hangingPunct="1">
              <a:buFont typeface="Wingdings" pitchFamily="2" charset="2"/>
              <a:buNone/>
            </a:pPr>
            <a:r>
              <a:rPr lang="en-US" sz="2800" smtClean="0"/>
              <a:t>An </a:t>
            </a:r>
            <a:r>
              <a:rPr lang="en-US" sz="2800" smtClean="0">
                <a:solidFill>
                  <a:srgbClr val="CC3300"/>
                </a:solidFill>
              </a:rPr>
              <a:t>Indicator</a:t>
            </a:r>
            <a:r>
              <a:rPr lang="en-US" sz="2800" smtClean="0"/>
              <a:t> is</a:t>
            </a:r>
            <a:r>
              <a:rPr lang="en-US" sz="2800" smtClean="0">
                <a:latin typeface="Arial" pitchFamily="34" charset="0"/>
              </a:rPr>
              <a:t>…</a:t>
            </a:r>
            <a:r>
              <a:rPr lang="en-US" sz="2800" smtClean="0"/>
              <a:t>.</a:t>
            </a:r>
          </a:p>
          <a:p>
            <a:pPr marL="0" indent="736600" eaLnBrk="1" hangingPunct="1"/>
            <a:r>
              <a:rPr lang="en-US" sz="2800" smtClean="0"/>
              <a:t>a</a:t>
            </a:r>
            <a:r>
              <a:rPr lang="en-US" sz="2800" smtClean="0">
                <a:solidFill>
                  <a:srgbClr val="000000"/>
                </a:solidFill>
              </a:rPr>
              <a:t> </a:t>
            </a:r>
            <a:r>
              <a:rPr lang="en-US" sz="2800" u="sng" smtClean="0">
                <a:solidFill>
                  <a:srgbClr val="CC3300"/>
                </a:solidFill>
              </a:rPr>
              <a:t>variable</a:t>
            </a:r>
            <a:r>
              <a:rPr lang="en-US" sz="2800" smtClean="0">
                <a:solidFill>
                  <a:srgbClr val="000000"/>
                </a:solidFill>
              </a:rPr>
              <a:t> </a:t>
            </a:r>
          </a:p>
          <a:p>
            <a:pPr marL="0" indent="736600" eaLnBrk="1" hangingPunct="1"/>
            <a:r>
              <a:rPr lang="en-US" sz="2800" smtClean="0"/>
              <a:t>that</a:t>
            </a:r>
            <a:r>
              <a:rPr lang="en-US" sz="2800" smtClean="0">
                <a:solidFill>
                  <a:srgbClr val="000000"/>
                </a:solidFill>
              </a:rPr>
              <a:t> </a:t>
            </a:r>
            <a:r>
              <a:rPr lang="en-US" sz="2800" u="sng" smtClean="0">
                <a:solidFill>
                  <a:srgbClr val="CC3300"/>
                </a:solidFill>
              </a:rPr>
              <a:t>measures</a:t>
            </a:r>
            <a:r>
              <a:rPr lang="en-US" sz="2800" u="sng" smtClean="0">
                <a:solidFill>
                  <a:schemeClr val="accent2"/>
                </a:solidFill>
              </a:rPr>
              <a:t>  </a:t>
            </a:r>
          </a:p>
          <a:p>
            <a:pPr marL="0" indent="736600" eaLnBrk="1" hangingPunct="1"/>
            <a:r>
              <a:rPr lang="en-US" sz="2800" u="sng" smtClean="0">
                <a:solidFill>
                  <a:srgbClr val="CC3300"/>
                </a:solidFill>
              </a:rPr>
              <a:t>one</a:t>
            </a:r>
            <a:r>
              <a:rPr lang="en-US" sz="2800" smtClean="0">
                <a:solidFill>
                  <a:srgbClr val="CC3300"/>
                </a:solidFill>
              </a:rPr>
              <a:t> </a:t>
            </a:r>
            <a:r>
              <a:rPr lang="en-US" sz="2800" u="sng" smtClean="0">
                <a:solidFill>
                  <a:srgbClr val="CC3300"/>
                </a:solidFill>
              </a:rPr>
              <a:t>aspect</a:t>
            </a:r>
            <a:r>
              <a:rPr lang="en-US" sz="2800" smtClean="0">
                <a:solidFill>
                  <a:srgbClr val="000000"/>
                </a:solidFill>
              </a:rPr>
              <a:t> </a:t>
            </a:r>
            <a:r>
              <a:rPr lang="en-US" sz="2800" smtClean="0"/>
              <a:t>of a program</a:t>
            </a:r>
          </a:p>
          <a:p>
            <a:pPr marL="0" indent="736600" eaLnBrk="1" hangingPunct="1"/>
            <a:endParaRPr lang="en-US" sz="2800" i="1" smtClean="0"/>
          </a:p>
          <a:p>
            <a:pPr marL="0" indent="736600" eaLnBrk="1" hangingPunct="1">
              <a:buFont typeface="Wingdings" pitchFamily="2" charset="2"/>
              <a:buNone/>
            </a:pPr>
            <a:r>
              <a:rPr lang="en-US" sz="2800" i="1" smtClean="0"/>
              <a:t>An appropriate set of indicators includes </a:t>
            </a:r>
            <a:r>
              <a:rPr lang="en-US" sz="2800" i="1" u="sng" smtClean="0"/>
              <a:t>at least one indicator</a:t>
            </a:r>
            <a:r>
              <a:rPr lang="en-US" sz="2800" i="1" smtClean="0"/>
              <a:t> per </a:t>
            </a:r>
            <a:r>
              <a:rPr lang="en-US" sz="2800" i="1" smtClean="0">
                <a:solidFill>
                  <a:srgbClr val="CC3300"/>
                </a:solidFill>
              </a:rPr>
              <a:t>significant</a:t>
            </a:r>
            <a:r>
              <a:rPr lang="en-US" sz="2800" i="1" smtClean="0"/>
              <a:t> element of the program (input, output, outcome, impact).</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sz="3600" b="1" smtClean="0"/>
              <a:t>Introduction to Health Project Management cont’</a:t>
            </a:r>
            <a:endParaRPr lang="en-US" sz="3600" smtClean="0"/>
          </a:p>
        </p:txBody>
      </p:sp>
      <p:sp>
        <p:nvSpPr>
          <p:cNvPr id="28675" name="Content Placeholder 2"/>
          <p:cNvSpPr>
            <a:spLocks noGrp="1"/>
          </p:cNvSpPr>
          <p:nvPr>
            <p:ph sz="quarter" idx="1"/>
          </p:nvPr>
        </p:nvSpPr>
        <p:spPr>
          <a:xfrm>
            <a:off x="612775" y="1600200"/>
            <a:ext cx="8153400" cy="4495800"/>
          </a:xfrm>
        </p:spPr>
        <p:txBody>
          <a:bodyPr/>
          <a:lstStyle/>
          <a:p>
            <a:pPr eaLnBrk="1" hangingPunct="1"/>
            <a:r>
              <a:rPr lang="en-US" sz="2200" b="1" smtClean="0"/>
              <a:t>Administration:</a:t>
            </a:r>
            <a:r>
              <a:rPr lang="en-US" sz="2200" smtClean="0"/>
              <a:t> Is the process or system of directing and controlling of the operations or affairs of an organization or business in accordance to and strict adherence to set rules and regulation. </a:t>
            </a:r>
          </a:p>
          <a:p>
            <a:pPr eaLnBrk="1" hangingPunct="1"/>
            <a:endParaRPr lang="en-US" sz="2200" smtClean="0"/>
          </a:p>
          <a:p>
            <a:pPr eaLnBrk="1" hangingPunct="1"/>
            <a:r>
              <a:rPr lang="en-US" sz="2200" smtClean="0"/>
              <a:t>The purpose of administration is to ensure implementation of activities follows organizational policies and involves supervision and monitoring based on the set rules and regulations of the organizations.</a:t>
            </a:r>
          </a:p>
          <a:p>
            <a:pPr eaLnBrk="1" hangingPunct="1"/>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108DAA4D-2EFD-4C9A-A62A-079FD87B2DE5}" type="slidenum">
              <a:rPr lang="en-US" smtClean="0"/>
              <a:pPr>
                <a:defRPr/>
              </a:pPr>
              <a:t>130</a:t>
            </a:fld>
            <a:endParaRPr lang="en-US" smtClean="0"/>
          </a:p>
        </p:txBody>
      </p:sp>
      <p:sp>
        <p:nvSpPr>
          <p:cNvPr id="147459" name="Rectangle 2"/>
          <p:cNvSpPr>
            <a:spLocks noGrp="1" noChangeArrowheads="1"/>
          </p:cNvSpPr>
          <p:nvPr>
            <p:ph type="title"/>
          </p:nvPr>
        </p:nvSpPr>
        <p:spPr>
          <a:xfrm>
            <a:off x="228600" y="304800"/>
            <a:ext cx="7543800" cy="1252538"/>
          </a:xfrm>
        </p:spPr>
        <p:txBody>
          <a:bodyPr/>
          <a:lstStyle/>
          <a:p>
            <a:pPr eaLnBrk="1" hangingPunct="1"/>
            <a:r>
              <a:rPr lang="en-US" sz="3600" b="1" smtClean="0">
                <a:solidFill>
                  <a:schemeClr val="tx1"/>
                </a:solidFill>
                <a:cs typeface="Arial" pitchFamily="34" charset="0"/>
              </a:rPr>
              <a:t>Role of an indicator</a:t>
            </a:r>
            <a:endParaRPr lang="en-US" sz="3600" b="1" smtClean="0">
              <a:solidFill>
                <a:schemeClr val="tx1"/>
              </a:solidFill>
            </a:endParaRPr>
          </a:p>
        </p:txBody>
      </p:sp>
      <p:sp>
        <p:nvSpPr>
          <p:cNvPr id="18435" name="Rectangle 3"/>
          <p:cNvSpPr>
            <a:spLocks noGrp="1" noChangeArrowheads="1"/>
          </p:cNvSpPr>
          <p:nvPr>
            <p:ph type="body" idx="1"/>
          </p:nvPr>
        </p:nvSpPr>
        <p:spPr>
          <a:xfrm>
            <a:off x="457200" y="1752600"/>
            <a:ext cx="8229600" cy="4876800"/>
          </a:xfrm>
        </p:spPr>
        <p:txBody>
          <a:bodyPr/>
          <a:lstStyle/>
          <a:p>
            <a:pPr eaLnBrk="1" hangingPunct="1">
              <a:lnSpc>
                <a:spcPct val="90000"/>
              </a:lnSpc>
            </a:pPr>
            <a:r>
              <a:rPr lang="en-US" sz="3200" smtClean="0">
                <a:cs typeface="Arial" pitchFamily="34" charset="0"/>
              </a:rPr>
              <a:t>Demonstrate change (or lack of) in key program area(s)</a:t>
            </a:r>
          </a:p>
          <a:p>
            <a:pPr eaLnBrk="1" hangingPunct="1">
              <a:lnSpc>
                <a:spcPct val="90000"/>
              </a:lnSpc>
            </a:pPr>
            <a:endParaRPr lang="en-US" sz="3200" smtClean="0">
              <a:cs typeface="Arial" pitchFamily="34" charset="0"/>
            </a:endParaRPr>
          </a:p>
          <a:p>
            <a:pPr eaLnBrk="1" hangingPunct="1">
              <a:lnSpc>
                <a:spcPct val="90000"/>
              </a:lnSpc>
            </a:pPr>
            <a:r>
              <a:rPr lang="en-US" sz="3200" smtClean="0">
                <a:cs typeface="Arial" pitchFamily="34" charset="0"/>
              </a:rPr>
              <a:t>Track trends over time.</a:t>
            </a:r>
          </a:p>
          <a:p>
            <a:pPr eaLnBrk="1" hangingPunct="1">
              <a:lnSpc>
                <a:spcPct val="90000"/>
              </a:lnSpc>
              <a:buFont typeface="Wingdings" pitchFamily="2" charset="2"/>
              <a:buNone/>
            </a:pPr>
            <a:endParaRPr lang="en-US" sz="3200" smtClean="0">
              <a:cs typeface="Arial" pitchFamily="34" charset="0"/>
            </a:endParaRPr>
          </a:p>
          <a:p>
            <a:pPr eaLnBrk="1" hangingPunct="1">
              <a:lnSpc>
                <a:spcPct val="90000"/>
              </a:lnSpc>
            </a:pPr>
            <a:r>
              <a:rPr lang="en-US" sz="3200" smtClean="0">
                <a:cs typeface="Arial" pitchFamily="34" charset="0"/>
              </a:rPr>
              <a:t>Provide evidence of achievement (or lack of) results and activities.</a:t>
            </a:r>
            <a:endParaRPr 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dissolve">
                                      <p:cBhvr>
                                        <p:cTn id="12" dur="5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dissolve">
                                      <p:cBhvr>
                                        <p:cTn id="1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BA0E5B7C-B590-474F-AEE9-084E3F228BC7}" type="slidenum">
              <a:rPr lang="en-US" smtClean="0"/>
              <a:pPr>
                <a:defRPr/>
              </a:pPr>
              <a:t>131</a:t>
            </a:fld>
            <a:endParaRPr lang="en-US" smtClean="0"/>
          </a:p>
        </p:txBody>
      </p:sp>
      <p:sp>
        <p:nvSpPr>
          <p:cNvPr id="148483" name="Rectangle 2"/>
          <p:cNvSpPr>
            <a:spLocks noGrp="1" noChangeArrowheads="1"/>
          </p:cNvSpPr>
          <p:nvPr>
            <p:ph type="title"/>
          </p:nvPr>
        </p:nvSpPr>
        <p:spPr>
          <a:xfrm>
            <a:off x="228600" y="304800"/>
            <a:ext cx="7543800" cy="1252538"/>
          </a:xfrm>
        </p:spPr>
        <p:txBody>
          <a:bodyPr/>
          <a:lstStyle/>
          <a:p>
            <a:pPr eaLnBrk="1" hangingPunct="1"/>
            <a:r>
              <a:rPr lang="en-US" sz="3200" b="1" smtClean="0">
                <a:solidFill>
                  <a:schemeClr val="tx1"/>
                </a:solidFill>
                <a:cs typeface="Arial" pitchFamily="34" charset="0"/>
              </a:rPr>
              <a:t>Why are indicators important?</a:t>
            </a:r>
          </a:p>
        </p:txBody>
      </p:sp>
      <p:sp>
        <p:nvSpPr>
          <p:cNvPr id="148484" name="Rectangle 3"/>
          <p:cNvSpPr>
            <a:spLocks noGrp="1" noChangeArrowheads="1"/>
          </p:cNvSpPr>
          <p:nvPr>
            <p:ph type="body" idx="1"/>
          </p:nvPr>
        </p:nvSpPr>
        <p:spPr>
          <a:xfrm>
            <a:off x="612775" y="1600200"/>
            <a:ext cx="8153400" cy="4495800"/>
          </a:xfrm>
        </p:spPr>
        <p:txBody>
          <a:bodyPr/>
          <a:lstStyle/>
          <a:p>
            <a:pPr eaLnBrk="1" hangingPunct="1">
              <a:lnSpc>
                <a:spcPct val="80000"/>
              </a:lnSpc>
            </a:pPr>
            <a:r>
              <a:rPr lang="en-US" sz="2500" smtClean="0">
                <a:latin typeface="Arial" pitchFamily="34" charset="0"/>
                <a:cs typeface="Arial" pitchFamily="34" charset="0"/>
              </a:rPr>
              <a:t>Indicators enable you to reduce a large amount of data down to its simplest form</a:t>
            </a:r>
            <a:r>
              <a:rPr lang="en-US" sz="2500" smtClean="0">
                <a:latin typeface="Arial" pitchFamily="34" charset="0"/>
              </a:rPr>
              <a:t> </a:t>
            </a:r>
            <a:r>
              <a:rPr lang="en-US" sz="2500" i="1" smtClean="0">
                <a:solidFill>
                  <a:srgbClr val="FF0000"/>
                </a:solidFill>
                <a:latin typeface="Arial" pitchFamily="34" charset="0"/>
              </a:rPr>
              <a:t>(e.g. percent of clients who tested after receiving pre-test counseling, prevalence rate)</a:t>
            </a:r>
            <a:r>
              <a:rPr lang="en-US" sz="2500" i="1" smtClean="0">
                <a:latin typeface="Arial" pitchFamily="34" charset="0"/>
              </a:rPr>
              <a:t>.</a:t>
            </a:r>
          </a:p>
          <a:p>
            <a:pPr eaLnBrk="1" hangingPunct="1">
              <a:lnSpc>
                <a:spcPct val="80000"/>
              </a:lnSpc>
              <a:buFont typeface="Wingdings" pitchFamily="2" charset="2"/>
              <a:buNone/>
            </a:pPr>
            <a:endParaRPr lang="en-US" sz="2500" smtClean="0">
              <a:latin typeface="Arial" pitchFamily="34" charset="0"/>
              <a:cs typeface="Arial" pitchFamily="34" charset="0"/>
            </a:endParaRPr>
          </a:p>
          <a:p>
            <a:pPr eaLnBrk="1" hangingPunct="1">
              <a:lnSpc>
                <a:spcPct val="80000"/>
              </a:lnSpc>
            </a:pPr>
            <a:r>
              <a:rPr lang="en-US" sz="2500" smtClean="0">
                <a:latin typeface="Arial" pitchFamily="34" charset="0"/>
                <a:cs typeface="Arial" pitchFamily="34" charset="0"/>
              </a:rPr>
              <a:t>When compared with targets or goals, indicators can:</a:t>
            </a:r>
          </a:p>
          <a:p>
            <a:pPr lvl="1" eaLnBrk="1" hangingPunct="1">
              <a:lnSpc>
                <a:spcPct val="80000"/>
              </a:lnSpc>
            </a:pPr>
            <a:r>
              <a:rPr lang="en-US" sz="2100" b="1" smtClean="0">
                <a:latin typeface="Arial" pitchFamily="34" charset="0"/>
                <a:cs typeface="Arial" pitchFamily="34" charset="0"/>
              </a:rPr>
              <a:t>signal the need for corrective management action,</a:t>
            </a:r>
          </a:p>
          <a:p>
            <a:pPr lvl="1" eaLnBrk="1" hangingPunct="1">
              <a:lnSpc>
                <a:spcPct val="80000"/>
              </a:lnSpc>
            </a:pPr>
            <a:r>
              <a:rPr lang="en-US" sz="2100" b="1" smtClean="0">
                <a:latin typeface="Arial" pitchFamily="34" charset="0"/>
                <a:cs typeface="Arial" pitchFamily="34" charset="0"/>
              </a:rPr>
              <a:t>evaluate the effectiveness of various management actions, and</a:t>
            </a:r>
          </a:p>
          <a:p>
            <a:pPr lvl="1" eaLnBrk="1" hangingPunct="1">
              <a:lnSpc>
                <a:spcPct val="80000"/>
              </a:lnSpc>
            </a:pPr>
            <a:r>
              <a:rPr lang="en-US" sz="2100" b="1" smtClean="0">
                <a:latin typeface="Arial" pitchFamily="34" charset="0"/>
                <a:cs typeface="Arial" pitchFamily="34" charset="0"/>
              </a:rPr>
              <a:t>provide evidence as to whether objectives are being achieved</a:t>
            </a:r>
            <a:endParaRPr lang="en-US" sz="2100" b="1" i="1" smtClean="0">
              <a:latin typeface="Arial" pitchFamily="34" charset="0"/>
              <a:cs typeface="Arial" pitchFamily="34" charset="0"/>
            </a:endParaRPr>
          </a:p>
          <a:p>
            <a:pPr eaLnBrk="1" hangingPunct="1">
              <a:lnSpc>
                <a:spcPct val="80000"/>
              </a:lnSpc>
            </a:pPr>
            <a:endParaRPr lang="en-US" sz="250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E4E8081D-FD43-4180-8C9D-7C559E77EEF6}" type="slidenum">
              <a:rPr lang="en-US" smtClean="0"/>
              <a:pPr>
                <a:defRPr/>
              </a:pPr>
              <a:t>132</a:t>
            </a:fld>
            <a:endParaRPr lang="en-US" smtClean="0"/>
          </a:p>
        </p:txBody>
      </p:sp>
      <p:sp>
        <p:nvSpPr>
          <p:cNvPr id="14950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GB"/>
          </a:p>
        </p:txBody>
      </p:sp>
      <p:sp>
        <p:nvSpPr>
          <p:cNvPr id="14950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GB"/>
          </a:p>
        </p:txBody>
      </p:sp>
      <p:sp>
        <p:nvSpPr>
          <p:cNvPr id="149509" name="Rectangle 4"/>
          <p:cNvSpPr>
            <a:spLocks noGrp="1" noChangeArrowheads="1"/>
          </p:cNvSpPr>
          <p:nvPr>
            <p:ph type="title"/>
          </p:nvPr>
        </p:nvSpPr>
        <p:spPr>
          <a:xfrm>
            <a:off x="1676400" y="304800"/>
            <a:ext cx="6524625" cy="838200"/>
          </a:xfrm>
        </p:spPr>
        <p:txBody>
          <a:bodyPr lIns="90488" tIns="44450" rIns="90488" bIns="44450"/>
          <a:lstStyle/>
          <a:p>
            <a:pPr eaLnBrk="1" hangingPunct="1"/>
            <a:r>
              <a:rPr lang="en-US" sz="3200" b="1" smtClean="0">
                <a:solidFill>
                  <a:schemeClr val="tx1"/>
                </a:solidFill>
              </a:rPr>
              <a:t>Expressing an indicator</a:t>
            </a:r>
          </a:p>
        </p:txBody>
      </p:sp>
      <p:sp>
        <p:nvSpPr>
          <p:cNvPr id="149510" name="Rectangle 5"/>
          <p:cNvSpPr>
            <a:spLocks noGrp="1" noChangeArrowheads="1"/>
          </p:cNvSpPr>
          <p:nvPr>
            <p:ph type="body" idx="1"/>
          </p:nvPr>
        </p:nvSpPr>
        <p:spPr>
          <a:xfrm>
            <a:off x="1143000" y="1752600"/>
            <a:ext cx="6248400" cy="3733800"/>
          </a:xfrm>
        </p:spPr>
        <p:txBody>
          <a:bodyPr lIns="90488" tIns="44450" rIns="90488" bIns="44450"/>
          <a:lstStyle/>
          <a:p>
            <a:pPr marL="454025" indent="3175" eaLnBrk="1" hangingPunct="1">
              <a:buFont typeface="Wingdings" pitchFamily="2" charset="2"/>
              <a:buNone/>
            </a:pPr>
            <a:r>
              <a:rPr lang="en-US" sz="2500" smtClean="0"/>
              <a:t>An </a:t>
            </a:r>
            <a:r>
              <a:rPr lang="en-US" sz="2500" smtClean="0">
                <a:solidFill>
                  <a:srgbClr val="CC3300"/>
                </a:solidFill>
              </a:rPr>
              <a:t>indicator</a:t>
            </a:r>
            <a:r>
              <a:rPr lang="en-US" sz="2500" smtClean="0"/>
              <a:t> is usually expressed in numerical form:</a:t>
            </a:r>
            <a:endParaRPr lang="en-US" sz="2100" smtClean="0"/>
          </a:p>
          <a:p>
            <a:pPr marL="454025" indent="3175" eaLnBrk="1" hangingPunct="1"/>
            <a:r>
              <a:rPr lang="en-US" sz="2500" smtClean="0"/>
              <a:t>   number</a:t>
            </a:r>
          </a:p>
          <a:p>
            <a:pPr marL="454025" indent="3175" eaLnBrk="1" hangingPunct="1"/>
            <a:r>
              <a:rPr lang="en-US" sz="2500" smtClean="0"/>
              <a:t>   ratio </a:t>
            </a:r>
          </a:p>
          <a:p>
            <a:pPr marL="454025" indent="3175" eaLnBrk="1" hangingPunct="1"/>
            <a:r>
              <a:rPr lang="en-US" sz="2500" smtClean="0"/>
              <a:t>   percentage  </a:t>
            </a:r>
          </a:p>
          <a:p>
            <a:pPr marL="454025" indent="3175" eaLnBrk="1" hangingPunct="1"/>
            <a:r>
              <a:rPr lang="en-US" sz="2500" smtClean="0"/>
              <a:t>   average</a:t>
            </a:r>
          </a:p>
          <a:p>
            <a:pPr marL="454025" indent="3175" eaLnBrk="1" hangingPunct="1"/>
            <a:r>
              <a:rPr lang="en-US" sz="2500" smtClean="0"/>
              <a:t>   rate</a:t>
            </a:r>
          </a:p>
          <a:p>
            <a:pPr marL="454025" indent="3175" eaLnBrk="1" hangingPunct="1"/>
            <a:r>
              <a:rPr lang="en-US" sz="2500" smtClean="0"/>
              <a:t>   index (composite of indicators)</a:t>
            </a:r>
          </a:p>
        </p:txBody>
      </p:sp>
    </p:spTree>
  </p:cSld>
  <p:clrMapOvr>
    <a:masterClrMapping/>
  </p:clrMapOvr>
  <p:transition spd="slow"/>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6F5FEB5E-02C5-4D38-8A16-BEE06DE2CB33}" type="slidenum">
              <a:rPr lang="en-US" smtClean="0"/>
              <a:pPr>
                <a:defRPr/>
              </a:pPr>
              <a:t>133</a:t>
            </a:fld>
            <a:endParaRPr lang="en-US" smtClean="0"/>
          </a:p>
        </p:txBody>
      </p:sp>
      <p:sp>
        <p:nvSpPr>
          <p:cNvPr id="150531" name="Rectangle 2"/>
          <p:cNvSpPr>
            <a:spLocks noGrp="1" noChangeArrowheads="1"/>
          </p:cNvSpPr>
          <p:nvPr>
            <p:ph type="title"/>
          </p:nvPr>
        </p:nvSpPr>
        <p:spPr>
          <a:xfrm>
            <a:off x="1370013" y="301625"/>
            <a:ext cx="7313612" cy="868363"/>
          </a:xfrm>
        </p:spPr>
        <p:txBody>
          <a:bodyPr/>
          <a:lstStyle/>
          <a:p>
            <a:pPr eaLnBrk="1" hangingPunct="1"/>
            <a:r>
              <a:rPr lang="en-US" sz="3200" b="1" smtClean="0">
                <a:solidFill>
                  <a:schemeClr val="tx1"/>
                </a:solidFill>
              </a:rPr>
              <a:t>Expressing an indicator.. Cont’d</a:t>
            </a:r>
          </a:p>
        </p:txBody>
      </p:sp>
      <p:sp>
        <p:nvSpPr>
          <p:cNvPr id="150532" name="Rectangle 3"/>
          <p:cNvSpPr>
            <a:spLocks noGrp="1" noChangeArrowheads="1"/>
          </p:cNvSpPr>
          <p:nvPr>
            <p:ph type="body" idx="1"/>
          </p:nvPr>
        </p:nvSpPr>
        <p:spPr>
          <a:xfrm>
            <a:off x="612775" y="1600200"/>
            <a:ext cx="8153400" cy="4495800"/>
          </a:xfrm>
        </p:spPr>
        <p:txBody>
          <a:bodyPr/>
          <a:lstStyle/>
          <a:p>
            <a:pPr eaLnBrk="1" hangingPunct="1">
              <a:buFont typeface="Wingdings" pitchFamily="2" charset="2"/>
              <a:buNone/>
            </a:pPr>
            <a:r>
              <a:rPr lang="en-US" sz="3300" smtClean="0"/>
              <a:t>   An </a:t>
            </a:r>
            <a:r>
              <a:rPr lang="en-US" sz="3300" smtClean="0">
                <a:solidFill>
                  <a:srgbClr val="CC3300"/>
                </a:solidFill>
              </a:rPr>
              <a:t>indicator</a:t>
            </a:r>
            <a:r>
              <a:rPr lang="en-US" sz="3300" smtClean="0"/>
              <a:t> can also be </a:t>
            </a:r>
            <a:r>
              <a:rPr lang="en-US" smtClean="0"/>
              <a:t>expressed in non-numerical form such as in words</a:t>
            </a:r>
          </a:p>
          <a:p>
            <a:pPr eaLnBrk="1" hangingPunct="1"/>
            <a:endParaRPr lang="en-US" smtClean="0"/>
          </a:p>
          <a:p>
            <a:pPr eaLnBrk="1" hangingPunct="1">
              <a:buClr>
                <a:schemeClr val="tx1"/>
              </a:buClr>
              <a:buFont typeface="Wingdings" pitchFamily="2" charset="2"/>
              <a:buNone/>
            </a:pPr>
            <a:r>
              <a:rPr lang="en-US" smtClean="0"/>
              <a:t>   Non-numerical indicators are also referred to as </a:t>
            </a:r>
            <a:r>
              <a:rPr lang="en-US" i="1" smtClean="0"/>
              <a:t>qualitative or categorical </a:t>
            </a:r>
            <a:r>
              <a:rPr lang="en-US" smtClean="0"/>
              <a:t>indicators </a:t>
            </a:r>
          </a:p>
          <a:p>
            <a:pPr eaLnBrk="1" hangingPunct="1">
              <a:buClr>
                <a:schemeClr val="tx1"/>
              </a:buClr>
              <a:buFont typeface="Wingdings" pitchFamily="2" charset="2"/>
              <a:buNone/>
            </a:pPr>
            <a:endParaRPr lang="en-US" smtClean="0"/>
          </a:p>
          <a:p>
            <a:pPr eaLnBrk="1" hangingPunct="1">
              <a:buClr>
                <a:schemeClr val="tx1"/>
              </a:buCl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9136C98B-E926-4B13-A84A-EEB6EB6F7759}" type="slidenum">
              <a:rPr lang="en-US" smtClean="0"/>
              <a:pPr>
                <a:defRPr/>
              </a:pPr>
              <a:t>134</a:t>
            </a:fld>
            <a:endParaRPr lang="en-US" smtClean="0"/>
          </a:p>
        </p:txBody>
      </p:sp>
      <p:sp>
        <p:nvSpPr>
          <p:cNvPr id="151555" name="Rectangle 2"/>
          <p:cNvSpPr>
            <a:spLocks noGrp="1" noChangeArrowheads="1"/>
          </p:cNvSpPr>
          <p:nvPr>
            <p:ph type="title"/>
          </p:nvPr>
        </p:nvSpPr>
        <p:spPr>
          <a:xfrm>
            <a:off x="304800" y="304800"/>
            <a:ext cx="7543800" cy="1066800"/>
          </a:xfrm>
        </p:spPr>
        <p:txBody>
          <a:bodyPr/>
          <a:lstStyle/>
          <a:p>
            <a:pPr eaLnBrk="1" hangingPunct="1"/>
            <a:r>
              <a:rPr lang="en-US" sz="3200" b="1" smtClean="0">
                <a:solidFill>
                  <a:schemeClr val="tx1"/>
                </a:solidFill>
              </a:rPr>
              <a:t>RECALL – Program elements in a LOGIC model, Results &amp; Processes..</a:t>
            </a:r>
          </a:p>
        </p:txBody>
      </p:sp>
      <p:sp>
        <p:nvSpPr>
          <p:cNvPr id="151556" name="Rectangle 3"/>
          <p:cNvSpPr>
            <a:spLocks noGrp="1" noChangeArrowheads="1"/>
          </p:cNvSpPr>
          <p:nvPr>
            <p:ph type="body" idx="1"/>
          </p:nvPr>
        </p:nvSpPr>
        <p:spPr>
          <a:xfrm>
            <a:off x="304800" y="1524000"/>
            <a:ext cx="8153400" cy="4495800"/>
          </a:xfrm>
        </p:spPr>
        <p:txBody>
          <a:bodyPr/>
          <a:lstStyle/>
          <a:p>
            <a:pPr eaLnBrk="1" hangingPunct="1"/>
            <a:r>
              <a:rPr lang="en-US" sz="3300" smtClean="0"/>
              <a:t>Input</a:t>
            </a:r>
          </a:p>
          <a:p>
            <a:pPr eaLnBrk="1" hangingPunct="1"/>
            <a:r>
              <a:rPr lang="en-US" sz="3300" smtClean="0"/>
              <a:t>Activity </a:t>
            </a:r>
          </a:p>
          <a:p>
            <a:pPr eaLnBrk="1" hangingPunct="1"/>
            <a:r>
              <a:rPr lang="en-US" sz="3300" smtClean="0"/>
              <a:t>Output</a:t>
            </a:r>
          </a:p>
          <a:p>
            <a:pPr eaLnBrk="1" hangingPunct="1"/>
            <a:r>
              <a:rPr lang="en-US" sz="3300" smtClean="0"/>
              <a:t>Outcome </a:t>
            </a:r>
          </a:p>
          <a:p>
            <a:pPr eaLnBrk="1" hangingPunct="1"/>
            <a:r>
              <a:rPr lang="en-US" sz="3300" smtClean="0"/>
              <a:t>Impact</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4294967295"/>
          </p:nvPr>
        </p:nvSpPr>
        <p:spPr bwMode="auto">
          <a:xfrm>
            <a:off x="6553200" y="6248400"/>
            <a:ext cx="2133600" cy="457200"/>
          </a:xfrm>
          <a:ln>
            <a:miter lim="800000"/>
            <a:headEnd/>
            <a:tailEnd/>
          </a:ln>
        </p:spPr>
        <p:txBody>
          <a:bodyPr wrap="square" lIns="91440" tIns="45720" rIns="91440" bIns="45720" numCol="1" anchor="t" compatLnSpc="1">
            <a:prstTxWarp prst="textNoShape">
              <a:avLst/>
            </a:prstTxWarp>
          </a:bodyPr>
          <a:lstStyle/>
          <a:p>
            <a:pPr>
              <a:defRPr/>
            </a:pPr>
            <a:fld id="{B2762705-A17F-411E-A928-5A82478D9B94}" type="slidenum">
              <a:rPr lang="en-US" smtClean="0"/>
              <a:pPr>
                <a:defRPr/>
              </a:pPr>
              <a:t>135</a:t>
            </a:fld>
            <a:endParaRPr lang="en-US" smtClean="0"/>
          </a:p>
        </p:txBody>
      </p:sp>
      <p:graphicFrame>
        <p:nvGraphicFramePr>
          <p:cNvPr id="25632" name="Group 32"/>
          <p:cNvGraphicFramePr>
            <a:graphicFrameLocks noGrp="1"/>
          </p:cNvGraphicFramePr>
          <p:nvPr>
            <p:ph type="tbl" idx="1"/>
            <p:extLst>
              <p:ext uri="{D42A27DB-BD31-4B8C-83A1-F6EECF244321}">
                <p14:modId xmlns:p14="http://schemas.microsoft.com/office/powerpoint/2010/main" val="395504892"/>
              </p:ext>
            </p:extLst>
          </p:nvPr>
        </p:nvGraphicFramePr>
        <p:xfrm>
          <a:off x="152400" y="944563"/>
          <a:ext cx="8686802" cy="5836920"/>
        </p:xfrm>
        <a:graphic>
          <a:graphicData uri="http://schemas.openxmlformats.org/drawingml/2006/table">
            <a:tbl>
              <a:tblPr/>
              <a:tblGrid>
                <a:gridCol w="2923443"/>
                <a:gridCol w="2839916"/>
                <a:gridCol w="2923443"/>
              </a:tblGrid>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PROJECT ELEMENT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RESULT / PROCESS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chemeClr val="tx1"/>
                          </a:solidFill>
                          <a:effectLst/>
                          <a:latin typeface="Verdana" pitchFamily="34" charset="0"/>
                        </a:rPr>
                        <a:t>INDICATOR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Impact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chemeClr val="tx1"/>
                          </a:solidFill>
                          <a:effectLst/>
                          <a:latin typeface="Verdana" pitchFamily="34" charset="0"/>
                        </a:rPr>
                        <a:t>Reduced HIV infection among youth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chemeClr val="tx1"/>
                          </a:solidFill>
                          <a:effectLst/>
                          <a:latin typeface="Verdana" pitchFamily="34" charset="0"/>
                        </a:rPr>
                        <a:t>HIV Prevalence Rate among youth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Outcome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Increased access to improved HIV/AIDS prevention services by youth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chemeClr val="tx1"/>
                          </a:solidFill>
                          <a:effectLst/>
                          <a:latin typeface="Verdana" pitchFamily="34" charset="0"/>
                        </a:rPr>
                        <a:t>% of youth population receiving quality HIV/AIDS prevention services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Output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Trained VCT and youth-friendly  service providers increased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chemeClr val="tx1"/>
                          </a:solidFill>
                          <a:effectLst/>
                          <a:latin typeface="Verdana" pitchFamily="34" charset="0"/>
                        </a:rPr>
                        <a:t># of VCT and youth friendly service providers  trained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509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Training of personnel providing VCT and youth-friendly services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chemeClr val="tx1"/>
                          </a:solidFill>
                          <a:effectLst/>
                          <a:latin typeface="Verdana" pitchFamily="34" charset="0"/>
                        </a:rPr>
                        <a:t># of comprehensive VCT and youth-friendly training courses conducted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524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chemeClr val="tx1"/>
                          </a:solidFill>
                          <a:effectLst/>
                          <a:latin typeface="Verdana" pitchFamily="34" charset="0"/>
                        </a:rPr>
                        <a:t>Input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chemeClr val="tx1"/>
                          </a:solidFill>
                          <a:effectLst/>
                          <a:latin typeface="Verdana" pitchFamily="34" charset="0"/>
                        </a:rPr>
                        <a:t>Comprehensive VCT and youth-friendly Training Curricula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rPr>
                        <a:t>VCT and youth-friendly Training curricula developed (Y/N)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pull dir="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F20C00E0-227E-4539-BB05-DACBB74E392C}" type="slidenum">
              <a:rPr lang="en-US" smtClean="0"/>
              <a:pPr>
                <a:defRPr/>
              </a:pPr>
              <a:t>136</a:t>
            </a:fld>
            <a:endParaRPr lang="en-US" smtClean="0"/>
          </a:p>
        </p:txBody>
      </p:sp>
      <p:sp>
        <p:nvSpPr>
          <p:cNvPr id="153603" name="Rectangle 2"/>
          <p:cNvSpPr>
            <a:spLocks noGrp="1" noChangeArrowheads="1"/>
          </p:cNvSpPr>
          <p:nvPr>
            <p:ph type="title"/>
          </p:nvPr>
        </p:nvSpPr>
        <p:spPr>
          <a:xfrm>
            <a:off x="457200" y="228600"/>
            <a:ext cx="8229600" cy="990600"/>
          </a:xfrm>
        </p:spPr>
        <p:txBody>
          <a:bodyPr/>
          <a:lstStyle/>
          <a:p>
            <a:pPr eaLnBrk="1" hangingPunct="1"/>
            <a:r>
              <a:rPr lang="en-US" sz="3200" b="1" smtClean="0">
                <a:solidFill>
                  <a:schemeClr val="tx1"/>
                </a:solidFill>
              </a:rPr>
              <a:t>Characteristics of a Good Indicator</a:t>
            </a:r>
          </a:p>
        </p:txBody>
      </p:sp>
      <p:sp>
        <p:nvSpPr>
          <p:cNvPr id="153604" name="Rectangle 3"/>
          <p:cNvSpPr>
            <a:spLocks noGrp="1" noChangeArrowheads="1"/>
          </p:cNvSpPr>
          <p:nvPr>
            <p:ph type="body" idx="1"/>
          </p:nvPr>
        </p:nvSpPr>
        <p:spPr>
          <a:xfrm>
            <a:off x="533400" y="1676400"/>
            <a:ext cx="8153400" cy="4343400"/>
          </a:xfrm>
        </p:spPr>
        <p:txBody>
          <a:bodyPr/>
          <a:lstStyle/>
          <a:p>
            <a:pPr eaLnBrk="1" hangingPunct="1">
              <a:lnSpc>
                <a:spcPct val="80000"/>
              </a:lnSpc>
            </a:pPr>
            <a:r>
              <a:rPr lang="en-US" sz="2500" b="1" u="sng" dirty="0" smtClean="0"/>
              <a:t>Validity:</a:t>
            </a:r>
            <a:r>
              <a:rPr lang="en-US" sz="2500" b="1" dirty="0" smtClean="0"/>
              <a:t> </a:t>
            </a:r>
            <a:r>
              <a:rPr lang="en-US" sz="2500" dirty="0" smtClean="0"/>
              <a:t>Measures in fact what it intends to measure conceptually</a:t>
            </a:r>
          </a:p>
          <a:p>
            <a:pPr eaLnBrk="1" hangingPunct="1">
              <a:lnSpc>
                <a:spcPct val="90000"/>
              </a:lnSpc>
              <a:buClr>
                <a:schemeClr val="tx1"/>
              </a:buClr>
            </a:pPr>
            <a:endParaRPr lang="en-US" sz="2500" b="1" dirty="0" smtClean="0"/>
          </a:p>
          <a:p>
            <a:pPr eaLnBrk="1" hangingPunct="1">
              <a:lnSpc>
                <a:spcPct val="90000"/>
              </a:lnSpc>
              <a:buClr>
                <a:schemeClr val="tx1"/>
              </a:buClr>
            </a:pPr>
            <a:r>
              <a:rPr lang="en-US" sz="2500" b="1" u="sng" dirty="0" smtClean="0"/>
              <a:t>Reliability:</a:t>
            </a:r>
            <a:r>
              <a:rPr lang="en-US" sz="2500" dirty="0" smtClean="0"/>
              <a:t> Minimizes measurement error</a:t>
            </a:r>
          </a:p>
          <a:p>
            <a:pPr eaLnBrk="1" hangingPunct="1">
              <a:lnSpc>
                <a:spcPct val="90000"/>
              </a:lnSpc>
              <a:buClr>
                <a:schemeClr val="tx1"/>
              </a:buClr>
            </a:pPr>
            <a:endParaRPr lang="en-US" sz="2500" b="1" dirty="0" smtClean="0"/>
          </a:p>
          <a:p>
            <a:pPr eaLnBrk="1" hangingPunct="1">
              <a:lnSpc>
                <a:spcPct val="90000"/>
              </a:lnSpc>
              <a:buClr>
                <a:schemeClr val="tx1"/>
              </a:buClr>
            </a:pPr>
            <a:r>
              <a:rPr lang="en-US" sz="2500" b="1" u="sng" dirty="0" smtClean="0"/>
              <a:t>Precision</a:t>
            </a:r>
            <a:r>
              <a:rPr lang="en-US" sz="2500" b="1" dirty="0" smtClean="0"/>
              <a:t>: </a:t>
            </a:r>
            <a:r>
              <a:rPr lang="en-US" sz="2500" dirty="0" smtClean="0"/>
              <a:t>Is operationally defined in clear terms</a:t>
            </a:r>
          </a:p>
          <a:p>
            <a:pPr eaLnBrk="1" hangingPunct="1">
              <a:lnSpc>
                <a:spcPct val="90000"/>
              </a:lnSpc>
              <a:buClr>
                <a:schemeClr val="tx1"/>
              </a:buClr>
            </a:pPr>
            <a:endParaRPr lang="en-US" sz="2500" b="1" u="sng" dirty="0" smtClean="0"/>
          </a:p>
          <a:p>
            <a:pPr eaLnBrk="1" hangingPunct="1">
              <a:lnSpc>
                <a:spcPct val="90000"/>
              </a:lnSpc>
              <a:buClr>
                <a:schemeClr val="tx1"/>
              </a:buClr>
            </a:pPr>
            <a:r>
              <a:rPr lang="en-US" sz="2500" b="1" u="sng" dirty="0" smtClean="0"/>
              <a:t>Independence</a:t>
            </a:r>
            <a:r>
              <a:rPr lang="en-US" sz="2500" b="1" dirty="0" smtClean="0"/>
              <a:t>:</a:t>
            </a:r>
            <a:r>
              <a:rPr lang="en-US" sz="2500" dirty="0" smtClean="0"/>
              <a:t> Non-directional and </a:t>
            </a:r>
            <a:r>
              <a:rPr lang="en-US" sz="2500" dirty="0" err="1" smtClean="0"/>
              <a:t>unidimensional</a:t>
            </a:r>
            <a:r>
              <a:rPr lang="en-US" sz="2500" dirty="0" smtClean="0"/>
              <a:t>, depicting a specific, definite value at one point in time</a:t>
            </a:r>
            <a:endParaRPr lang="en-US" sz="2500" b="1"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533F147E-1C30-4BFF-A40B-9D23C9E5280E}" type="slidenum">
              <a:rPr lang="en-US" smtClean="0"/>
              <a:pPr>
                <a:defRPr/>
              </a:pPr>
              <a:t>137</a:t>
            </a:fld>
            <a:endParaRPr lang="en-US" smtClean="0"/>
          </a:p>
        </p:txBody>
      </p:sp>
      <p:sp>
        <p:nvSpPr>
          <p:cNvPr id="154627" name="Rectangle 2"/>
          <p:cNvSpPr>
            <a:spLocks noGrp="1" noChangeArrowheads="1"/>
          </p:cNvSpPr>
          <p:nvPr>
            <p:ph type="title"/>
          </p:nvPr>
        </p:nvSpPr>
        <p:spPr>
          <a:xfrm>
            <a:off x="228600" y="304800"/>
            <a:ext cx="7543800" cy="1252538"/>
          </a:xfrm>
        </p:spPr>
        <p:txBody>
          <a:bodyPr/>
          <a:lstStyle/>
          <a:p>
            <a:pPr eaLnBrk="1" hangingPunct="1"/>
            <a:r>
              <a:rPr lang="en-US" sz="2800" b="1" smtClean="0">
                <a:solidFill>
                  <a:schemeClr val="tx1"/>
                </a:solidFill>
              </a:rPr>
              <a:t>Characteristics of a Good Indicator.. Cont’d</a:t>
            </a:r>
          </a:p>
        </p:txBody>
      </p:sp>
      <p:sp>
        <p:nvSpPr>
          <p:cNvPr id="154628" name="Rectangle 3"/>
          <p:cNvSpPr>
            <a:spLocks noGrp="1" noChangeArrowheads="1"/>
          </p:cNvSpPr>
          <p:nvPr>
            <p:ph type="body" idx="1"/>
          </p:nvPr>
        </p:nvSpPr>
        <p:spPr>
          <a:xfrm>
            <a:off x="685800" y="2057400"/>
            <a:ext cx="7924800" cy="4114800"/>
          </a:xfrm>
        </p:spPr>
        <p:txBody>
          <a:bodyPr/>
          <a:lstStyle/>
          <a:p>
            <a:pPr eaLnBrk="1" hangingPunct="1">
              <a:buClr>
                <a:schemeClr val="tx1"/>
              </a:buClr>
            </a:pPr>
            <a:r>
              <a:rPr lang="en-US" sz="2500" b="1" u="sng" smtClean="0"/>
              <a:t>Timeliness</a:t>
            </a:r>
            <a:r>
              <a:rPr lang="en-US" sz="2500" b="1" smtClean="0"/>
              <a:t>: </a:t>
            </a:r>
            <a:r>
              <a:rPr lang="en-US" sz="2500" smtClean="0"/>
              <a:t>Provides a measurement at time intervals relevant and appropriate in terms of program goals and activities</a:t>
            </a:r>
          </a:p>
          <a:p>
            <a:pPr eaLnBrk="1" hangingPunct="1">
              <a:buClr>
                <a:schemeClr val="tx1"/>
              </a:buClr>
            </a:pPr>
            <a:endParaRPr lang="en-US" sz="2500" b="1" smtClean="0"/>
          </a:p>
          <a:p>
            <a:pPr eaLnBrk="1" hangingPunct="1">
              <a:buClr>
                <a:schemeClr val="tx1"/>
              </a:buClr>
            </a:pPr>
            <a:r>
              <a:rPr lang="en-US" sz="2500" b="1" u="sng" smtClean="0"/>
              <a:t>Comparability</a:t>
            </a:r>
            <a:r>
              <a:rPr lang="en-US" sz="2500" b="1" smtClean="0"/>
              <a:t>: </a:t>
            </a:r>
            <a:r>
              <a:rPr lang="en-US" sz="2500" smtClean="0"/>
              <a:t>Generates corresponding or parallel values across different population groups and program approaches</a:t>
            </a:r>
            <a:endParaRPr lang="en-US" sz="2500" b="1"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314E1B42-7A36-47B3-93CD-98688D445EE2}" type="slidenum">
              <a:rPr lang="en-US" smtClean="0"/>
              <a:pPr>
                <a:defRPr/>
              </a:pPr>
              <a:t>138</a:t>
            </a:fld>
            <a:endParaRPr lang="en-US" smtClean="0"/>
          </a:p>
        </p:txBody>
      </p:sp>
      <p:sp>
        <p:nvSpPr>
          <p:cNvPr id="155651" name="Rectangle 2"/>
          <p:cNvSpPr>
            <a:spLocks noGrp="1" noChangeArrowheads="1"/>
          </p:cNvSpPr>
          <p:nvPr>
            <p:ph type="title"/>
          </p:nvPr>
        </p:nvSpPr>
        <p:spPr>
          <a:xfrm>
            <a:off x="609600" y="0"/>
            <a:ext cx="7772400" cy="1143000"/>
          </a:xfrm>
        </p:spPr>
        <p:txBody>
          <a:bodyPr/>
          <a:lstStyle/>
          <a:p>
            <a:pPr eaLnBrk="1" hangingPunct="1"/>
            <a:r>
              <a:rPr lang="en-US" b="1" smtClean="0">
                <a:solidFill>
                  <a:schemeClr val="tx1"/>
                </a:solidFill>
                <a:cs typeface="Arial" pitchFamily="34" charset="0"/>
              </a:rPr>
              <a:t>Indicators are </a:t>
            </a:r>
            <a:r>
              <a:rPr lang="en-US" b="1" i="1" u="sng" smtClean="0">
                <a:solidFill>
                  <a:schemeClr val="tx1"/>
                </a:solidFill>
                <a:cs typeface="Arial" pitchFamily="34" charset="0"/>
              </a:rPr>
              <a:t>Not</a:t>
            </a:r>
            <a:r>
              <a:rPr lang="en-US" sz="2400" b="1" smtClean="0">
                <a:solidFill>
                  <a:schemeClr val="tx1"/>
                </a:solidFill>
                <a:cs typeface="Arial" pitchFamily="34" charset="0"/>
              </a:rPr>
              <a:t> </a:t>
            </a:r>
          </a:p>
        </p:txBody>
      </p:sp>
      <p:sp>
        <p:nvSpPr>
          <p:cNvPr id="31747" name="Rectangle 3"/>
          <p:cNvSpPr>
            <a:spLocks noGrp="1" noChangeArrowheads="1"/>
          </p:cNvSpPr>
          <p:nvPr>
            <p:ph type="body" idx="1"/>
          </p:nvPr>
        </p:nvSpPr>
        <p:spPr>
          <a:xfrm>
            <a:off x="762000" y="1600200"/>
            <a:ext cx="8001000" cy="4038600"/>
          </a:xfrm>
        </p:spPr>
        <p:txBody>
          <a:bodyPr/>
          <a:lstStyle/>
          <a:p>
            <a:pPr eaLnBrk="1" hangingPunct="1"/>
            <a:r>
              <a:rPr lang="en-US" sz="2800" b="1" smtClean="0"/>
              <a:t>Objectives or targets</a:t>
            </a:r>
          </a:p>
          <a:p>
            <a:pPr eaLnBrk="1" hangingPunct="1"/>
            <a:endParaRPr lang="en-US" sz="2800" b="1" smtClean="0"/>
          </a:p>
          <a:p>
            <a:pPr eaLnBrk="1" hangingPunct="1"/>
            <a:r>
              <a:rPr lang="en-US" sz="2800" b="1" smtClean="0"/>
              <a:t>Biased</a:t>
            </a:r>
            <a:endParaRPr lang="en-US" sz="2800" smtClean="0"/>
          </a:p>
          <a:p>
            <a:pPr lvl="1" eaLnBrk="1" hangingPunct="1"/>
            <a:r>
              <a:rPr lang="en-US" sz="2800" smtClean="0"/>
              <a:t> the words, improved, increased, gained, etc do not belong in an indicator</a:t>
            </a:r>
            <a:endParaRPr lang="en-US" sz="2800" smtClean="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0" fill="hold"/>
                                        <p:tgtEl>
                                          <p:spTgt spid="31747">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17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p:cTn id="13" dur="5000" fill="hold"/>
                                        <p:tgtEl>
                                          <p:spTgt spid="31747">
                                            <p:txEl>
                                              <p:pRg st="2" end="2"/>
                                            </p:txEl>
                                          </p:spTgt>
                                        </p:tgtEl>
                                        <p:attrNameLst>
                                          <p:attrName>ppt_w</p:attrName>
                                        </p:attrNameLst>
                                      </p:cBhvr>
                                      <p:tavLst>
                                        <p:tav tm="0" fmla="#ppt_w*sin(2.5*pi*$)">
                                          <p:val>
                                            <p:fltVal val="0"/>
                                          </p:val>
                                        </p:tav>
                                        <p:tav tm="100000">
                                          <p:val>
                                            <p:fltVal val="1"/>
                                          </p:val>
                                        </p:tav>
                                      </p:tavLst>
                                    </p:anim>
                                    <p:anim calcmode="lin" valueType="num">
                                      <p:cBhvr>
                                        <p:cTn id="14" dur="5000" fill="hold"/>
                                        <p:tgtEl>
                                          <p:spTgt spid="31747">
                                            <p:txEl>
                                              <p:pRg st="2" end="2"/>
                                            </p:txEl>
                                          </p:spTgt>
                                        </p:tgtEl>
                                        <p:attrNameLst>
                                          <p:attrName>ppt_h</p:attrName>
                                        </p:attrNameLst>
                                      </p:cBhvr>
                                      <p:tavLst>
                                        <p:tav tm="0">
                                          <p:val>
                                            <p:strVal val="#ppt_h"/>
                                          </p:val>
                                        </p:tav>
                                        <p:tav tm="100000">
                                          <p:val>
                                            <p:strVal val="#ppt_h"/>
                                          </p:val>
                                        </p:tav>
                                      </p:tavLst>
                                    </p:anim>
                                  </p:childTnLst>
                                </p:cTn>
                              </p:par>
                              <p:par>
                                <p:cTn id="15" presetID="19" presetClass="entr" presetSubtype="1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 calcmode="lin" valueType="num">
                                      <p:cBhvr>
                                        <p:cTn id="17" dur="5000" fill="hold"/>
                                        <p:tgtEl>
                                          <p:spTgt spid="31747">
                                            <p:txEl>
                                              <p:pRg st="3" end="3"/>
                                            </p:txEl>
                                          </p:spTgt>
                                        </p:tgtEl>
                                        <p:attrNameLst>
                                          <p:attrName>ppt_w</p:attrName>
                                        </p:attrNameLst>
                                      </p:cBhvr>
                                      <p:tavLst>
                                        <p:tav tm="0" fmla="#ppt_w*sin(2.5*pi*$)">
                                          <p:val>
                                            <p:fltVal val="0"/>
                                          </p:val>
                                        </p:tav>
                                        <p:tav tm="100000">
                                          <p:val>
                                            <p:fltVal val="1"/>
                                          </p:val>
                                        </p:tav>
                                      </p:tavLst>
                                    </p:anim>
                                    <p:anim calcmode="lin" valueType="num">
                                      <p:cBhvr>
                                        <p:cTn id="18" dur="5000" fill="hold"/>
                                        <p:tgtEl>
                                          <p:spTgt spid="3174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B25C6E82-A4B2-447C-B758-E73854D037B4}" type="slidenum">
              <a:rPr lang="en-US" smtClean="0"/>
              <a:pPr>
                <a:defRPr/>
              </a:pPr>
              <a:t>139</a:t>
            </a:fld>
            <a:endParaRPr lang="en-US" smtClean="0"/>
          </a:p>
        </p:txBody>
      </p:sp>
      <p:sp>
        <p:nvSpPr>
          <p:cNvPr id="156675" name="Rectangle 2"/>
          <p:cNvSpPr>
            <a:spLocks noGrp="1" noChangeArrowheads="1"/>
          </p:cNvSpPr>
          <p:nvPr>
            <p:ph type="title"/>
          </p:nvPr>
        </p:nvSpPr>
        <p:spPr>
          <a:xfrm>
            <a:off x="228600" y="304800"/>
            <a:ext cx="7543800" cy="1252538"/>
          </a:xfrm>
        </p:spPr>
        <p:txBody>
          <a:bodyPr/>
          <a:lstStyle/>
          <a:p>
            <a:pPr eaLnBrk="1" hangingPunct="1"/>
            <a:r>
              <a:rPr lang="en-GB" sz="2800" b="1" smtClean="0">
                <a:solidFill>
                  <a:schemeClr val="tx1"/>
                </a:solidFill>
                <a:cs typeface="Arial" pitchFamily="34" charset="0"/>
              </a:rPr>
              <a:t>Indicator Basics</a:t>
            </a:r>
            <a:endParaRPr lang="en-US" sz="2800" b="1" smtClean="0">
              <a:solidFill>
                <a:schemeClr val="tx1"/>
              </a:solidFill>
              <a:cs typeface="Arial" pitchFamily="34" charset="0"/>
            </a:endParaRPr>
          </a:p>
        </p:txBody>
      </p:sp>
      <p:sp>
        <p:nvSpPr>
          <p:cNvPr id="156676" name="Rectangle 3"/>
          <p:cNvSpPr>
            <a:spLocks noGrp="1" noChangeArrowheads="1"/>
          </p:cNvSpPr>
          <p:nvPr>
            <p:ph type="body" idx="1"/>
          </p:nvPr>
        </p:nvSpPr>
        <p:spPr>
          <a:xfrm>
            <a:off x="612775" y="1600200"/>
            <a:ext cx="8153400" cy="4495800"/>
          </a:xfrm>
        </p:spPr>
        <p:txBody>
          <a:bodyPr/>
          <a:lstStyle/>
          <a:p>
            <a:pPr marL="609600" indent="-609600" eaLnBrk="1" hangingPunct="1">
              <a:buFont typeface="Wingdings" pitchFamily="2" charset="2"/>
              <a:buNone/>
            </a:pPr>
            <a:r>
              <a:rPr lang="en-US" smtClean="0"/>
              <a:t>EXERCISE 1</a:t>
            </a:r>
          </a:p>
          <a:p>
            <a:pPr marL="609600" indent="-609600" eaLnBrk="1" hangingPunct="1">
              <a:buFont typeface="Wingdings" pitchFamily="2" charset="2"/>
              <a:buNone/>
            </a:pPr>
            <a:r>
              <a:rPr lang="en-US" sz="2500" smtClean="0"/>
              <a:t>In District A there has been an outbreak of measles and as a result the ministry of Public Health and sanitation has initiated a campaign for immunization of all children aged &lt; 24 months. </a:t>
            </a:r>
          </a:p>
          <a:p>
            <a:pPr marL="609600" indent="-609600" eaLnBrk="1" hangingPunct="1">
              <a:buFont typeface="Wingdings" pitchFamily="2" charset="2"/>
              <a:buNone/>
            </a:pPr>
            <a:r>
              <a:rPr lang="en-US" sz="2500" smtClean="0"/>
              <a:t>Activity:</a:t>
            </a:r>
          </a:p>
          <a:p>
            <a:pPr marL="609600" indent="-609600" eaLnBrk="1" hangingPunct="1">
              <a:buFont typeface="Wingdings" pitchFamily="2" charset="2"/>
              <a:buNone/>
            </a:pPr>
            <a:r>
              <a:rPr lang="en-US" sz="2500" smtClean="0"/>
              <a:t>Use this information to complete the template.</a:t>
            </a:r>
          </a:p>
          <a:p>
            <a:pPr marL="609600" indent="-609600" eaLnBrk="1" hangingPunct="1">
              <a:buFont typeface="Wingdings" pitchFamily="2" charset="2"/>
              <a:buNone/>
            </a:pPr>
            <a:r>
              <a:rPr lang="en-US" smtClean="0"/>
              <a:t>	</a:t>
            </a:r>
          </a:p>
          <a:p>
            <a:pPr marL="609600" indent="-609600" eaLnBrk="1" hangingPunct="1">
              <a:buClr>
                <a:schemeClr val="tx1"/>
              </a:buClr>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eaLnBrk="1" hangingPunct="1"/>
            <a:r>
              <a:rPr lang="en-US" sz="3600" b="1" smtClean="0"/>
              <a:t>Purpose of Management</a:t>
            </a:r>
            <a:r>
              <a:rPr lang="en-US" sz="3600" smtClean="0"/>
              <a:t/>
            </a:r>
            <a:br>
              <a:rPr lang="en-US" sz="3600" smtClean="0"/>
            </a:br>
            <a:endParaRPr lang="en-US" sz="3600" smtClean="0"/>
          </a:p>
        </p:txBody>
      </p:sp>
      <p:sp>
        <p:nvSpPr>
          <p:cNvPr id="3" name="Content Placeholder 2"/>
          <p:cNvSpPr>
            <a:spLocks noGrp="1"/>
          </p:cNvSpPr>
          <p:nvPr>
            <p:ph sz="quarter" idx="1"/>
          </p:nvPr>
        </p:nvSpPr>
        <p:spPr>
          <a:xfrm>
            <a:off x="612775" y="1600200"/>
            <a:ext cx="8153400" cy="4495800"/>
          </a:xfrm>
        </p:spPr>
        <p:txBody>
          <a:bodyPr>
            <a:normAutofit fontScale="70000" lnSpcReduction="20000"/>
          </a:bodyPr>
          <a:lstStyle/>
          <a:p>
            <a:pPr marL="320040" indent="-320040" eaLnBrk="1" fontAlgn="auto" hangingPunct="1">
              <a:spcAft>
                <a:spcPts val="0"/>
              </a:spcAft>
              <a:buFont typeface="Wingdings"/>
              <a:buChar char=""/>
              <a:defRPr/>
            </a:pPr>
            <a:r>
              <a:rPr lang="en-US" dirty="0" smtClean="0"/>
              <a:t>The major concern and purpose of management is to ensure effectiveness, efficiency and sustainable achievement of organizational goals and objectives. </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These factors determine whether or not the intended outcomes of the processes applied satisfy or meet the needs of the organization and its stakeholders.</a:t>
            </a:r>
          </a:p>
          <a:p>
            <a:pPr marL="320040" indent="-320040" eaLnBrk="1" fontAlgn="auto" hangingPunct="1">
              <a:spcAft>
                <a:spcPts val="0"/>
              </a:spcAft>
              <a:buFont typeface="Wingdings"/>
              <a:buNone/>
              <a:defRPr/>
            </a:pPr>
            <a:r>
              <a:rPr lang="en-US" dirty="0" smtClean="0"/>
              <a:t> </a:t>
            </a:r>
          </a:p>
          <a:p>
            <a:pPr marL="320040" indent="-320040" eaLnBrk="1" fontAlgn="auto" hangingPunct="1">
              <a:spcAft>
                <a:spcPts val="0"/>
              </a:spcAft>
              <a:buFont typeface="Wingdings"/>
              <a:buChar char=""/>
              <a:defRPr/>
            </a:pPr>
            <a:r>
              <a:rPr lang="en-US" b="1" dirty="0" smtClean="0"/>
              <a:t>Effectiveness</a:t>
            </a:r>
            <a:r>
              <a:rPr lang="en-US" dirty="0" smtClean="0"/>
              <a:t> refers to the ability of the project processes to achieve the intended outcomes among the target population.</a:t>
            </a:r>
          </a:p>
          <a:p>
            <a:pPr marL="320040" indent="-320040" eaLnBrk="1" fontAlgn="auto" hangingPunct="1">
              <a:spcAft>
                <a:spcPts val="0"/>
              </a:spcAft>
              <a:buFont typeface="Wingdings"/>
              <a:buNone/>
              <a:defRPr/>
            </a:pPr>
            <a:r>
              <a:rPr lang="en-US" dirty="0" smtClean="0"/>
              <a:t> </a:t>
            </a:r>
          </a:p>
          <a:p>
            <a:pPr marL="320040" indent="-320040" eaLnBrk="1" fontAlgn="auto" hangingPunct="1">
              <a:spcAft>
                <a:spcPts val="0"/>
              </a:spcAft>
              <a:buFont typeface="Wingdings"/>
              <a:buChar char=""/>
              <a:defRPr/>
            </a:pPr>
            <a:r>
              <a:rPr lang="en-US" b="1" dirty="0" smtClean="0"/>
              <a:t>Efficiency</a:t>
            </a:r>
            <a:r>
              <a:rPr lang="en-US" dirty="0" smtClean="0"/>
              <a:t> refers to the extent to which the project process maximizes the utilization of resources available to bring about its outcomes. It compares outcomes with resources utilization in terms of cost per activity.</a:t>
            </a:r>
          </a:p>
          <a:p>
            <a:pPr marL="320040" indent="-320040" eaLnBrk="1" fontAlgn="auto" hangingPunct="1">
              <a:spcAft>
                <a:spcPts val="0"/>
              </a:spcAft>
              <a:buFont typeface="Wingdings"/>
              <a:buNone/>
              <a:defRPr/>
            </a:pPr>
            <a:r>
              <a:rPr lang="en-US" dirty="0" smtClean="0"/>
              <a:t> </a:t>
            </a:r>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4294967295"/>
          </p:nvPr>
        </p:nvSpPr>
        <p:spPr bwMode="auto">
          <a:xfrm>
            <a:off x="6553200" y="6248400"/>
            <a:ext cx="2133600" cy="457200"/>
          </a:xfrm>
          <a:ln>
            <a:miter lim="800000"/>
            <a:headEnd/>
            <a:tailEnd/>
          </a:ln>
        </p:spPr>
        <p:txBody>
          <a:bodyPr wrap="square" lIns="91440" tIns="45720" rIns="91440" bIns="45720" numCol="1" anchor="t" compatLnSpc="1">
            <a:prstTxWarp prst="textNoShape">
              <a:avLst/>
            </a:prstTxWarp>
          </a:bodyPr>
          <a:lstStyle/>
          <a:p>
            <a:pPr>
              <a:defRPr/>
            </a:pPr>
            <a:fld id="{FB5E7010-72B7-45E9-8DB6-1B43CA20727B}" type="slidenum">
              <a:rPr lang="en-US" smtClean="0"/>
              <a:pPr>
                <a:defRPr/>
              </a:pPr>
              <a:t>140</a:t>
            </a:fld>
            <a:endParaRPr lang="en-US" smtClean="0"/>
          </a:p>
        </p:txBody>
      </p:sp>
      <p:graphicFrame>
        <p:nvGraphicFramePr>
          <p:cNvPr id="40998" name="Group 38"/>
          <p:cNvGraphicFramePr>
            <a:graphicFrameLocks noGrp="1"/>
          </p:cNvGraphicFramePr>
          <p:nvPr>
            <p:ph type="tbl" idx="1"/>
          </p:nvPr>
        </p:nvGraphicFramePr>
        <p:xfrm>
          <a:off x="457200" y="1700213"/>
          <a:ext cx="7924800" cy="3939184"/>
        </p:xfrm>
        <a:graphic>
          <a:graphicData uri="http://schemas.openxmlformats.org/drawingml/2006/table">
            <a:tbl>
              <a:tblPr/>
              <a:tblGrid>
                <a:gridCol w="2667000"/>
                <a:gridCol w="2895600"/>
                <a:gridCol w="2362200"/>
              </a:tblGrid>
              <a:tr h="88462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PROGRAM</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ELEMENT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smtClean="0">
                          <a:ln>
                            <a:noFill/>
                          </a:ln>
                          <a:solidFill>
                            <a:schemeClr val="tx1"/>
                          </a:solidFill>
                          <a:effectLst/>
                          <a:latin typeface="Arial" charset="0"/>
                        </a:rPr>
                        <a:t>RESULT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smtClean="0">
                          <a:ln>
                            <a:noFill/>
                          </a:ln>
                          <a:solidFill>
                            <a:schemeClr val="tx1"/>
                          </a:solidFill>
                          <a:effectLst/>
                          <a:latin typeface="Arial" charset="0"/>
                        </a:rPr>
                        <a:t>INDICATOR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79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19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13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19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13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19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8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19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9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19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d"/>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bwMode="auto">
          <a:xfrm>
            <a:off x="6553200" y="6248400"/>
            <a:ext cx="2133600" cy="457200"/>
          </a:xfrm>
          <a:ln>
            <a:miter lim="800000"/>
            <a:headEnd/>
            <a:tailEnd/>
          </a:ln>
        </p:spPr>
        <p:txBody>
          <a:bodyPr/>
          <a:lstStyle/>
          <a:p>
            <a:pPr>
              <a:defRPr/>
            </a:pPr>
            <a:fld id="{27003E0A-1BFA-44C1-AFD2-3DB8AF6EB194}" type="slidenum">
              <a:rPr lang="en-US" smtClean="0"/>
              <a:pPr>
                <a:defRPr/>
              </a:pPr>
              <a:t>141</a:t>
            </a:fld>
            <a:endParaRPr lang="en-US" smtClean="0"/>
          </a:p>
        </p:txBody>
      </p:sp>
      <p:sp>
        <p:nvSpPr>
          <p:cNvPr id="158723" name="Rectangle 2"/>
          <p:cNvSpPr>
            <a:spLocks noGrp="1" noChangeArrowheads="1"/>
          </p:cNvSpPr>
          <p:nvPr>
            <p:ph type="title"/>
          </p:nvPr>
        </p:nvSpPr>
        <p:spPr>
          <a:xfrm>
            <a:off x="228600" y="304800"/>
            <a:ext cx="7543800" cy="1905000"/>
          </a:xfrm>
        </p:spPr>
        <p:txBody>
          <a:bodyPr/>
          <a:lstStyle/>
          <a:p>
            <a:pPr eaLnBrk="1" hangingPunct="1"/>
            <a:r>
              <a:rPr lang="en-US" sz="2400" b="1" smtClean="0">
                <a:solidFill>
                  <a:schemeClr val="tx1"/>
                </a:solidFill>
              </a:rPr>
              <a:t/>
            </a:r>
            <a:br>
              <a:rPr lang="en-US" sz="2400" b="1" smtClean="0">
                <a:solidFill>
                  <a:schemeClr val="tx1"/>
                </a:solidFill>
              </a:rPr>
            </a:br>
            <a:r>
              <a:rPr lang="en-US" sz="2400" b="1" smtClean="0">
                <a:solidFill>
                  <a:schemeClr val="tx1"/>
                </a:solidFill>
              </a:rPr>
              <a:t/>
            </a:r>
            <a:br>
              <a:rPr lang="en-US" sz="2400" b="1" smtClean="0">
                <a:solidFill>
                  <a:schemeClr val="tx1"/>
                </a:solidFill>
              </a:rPr>
            </a:br>
            <a:r>
              <a:rPr lang="en-US" sz="2400" b="1" smtClean="0">
                <a:solidFill>
                  <a:schemeClr val="tx1"/>
                </a:solidFill>
              </a:rPr>
              <a:t/>
            </a:r>
            <a:br>
              <a:rPr lang="en-US" sz="2400" b="1" smtClean="0">
                <a:solidFill>
                  <a:schemeClr val="tx1"/>
                </a:solidFill>
              </a:rPr>
            </a:br>
            <a:r>
              <a:rPr lang="en-US" sz="2800" b="1" smtClean="0">
                <a:solidFill>
                  <a:schemeClr val="tx1"/>
                </a:solidFill>
              </a:rPr>
              <a:t>Sources of Pre-Defined and Standardized Population and Health Programs Indicators</a:t>
            </a:r>
          </a:p>
        </p:txBody>
      </p:sp>
      <p:sp>
        <p:nvSpPr>
          <p:cNvPr id="158724" name="Rectangle 3"/>
          <p:cNvSpPr>
            <a:spLocks noGrp="1" noChangeArrowheads="1"/>
          </p:cNvSpPr>
          <p:nvPr>
            <p:ph type="body" idx="1"/>
          </p:nvPr>
        </p:nvSpPr>
        <p:spPr>
          <a:xfrm>
            <a:off x="871538" y="2674938"/>
            <a:ext cx="7408862" cy="3802062"/>
          </a:xfrm>
        </p:spPr>
        <p:txBody>
          <a:bodyPr/>
          <a:lstStyle/>
          <a:p>
            <a:pPr eaLnBrk="1" hangingPunct="1">
              <a:lnSpc>
                <a:spcPct val="90000"/>
              </a:lnSpc>
              <a:buFont typeface="Wingdings" pitchFamily="2" charset="2"/>
              <a:buNone/>
            </a:pPr>
            <a:r>
              <a:rPr lang="en-US" sz="2500" smtClean="0"/>
              <a:t>Published national, global and other recommended indicator lists, e.g </a:t>
            </a:r>
          </a:p>
          <a:p>
            <a:pPr lvl="1" eaLnBrk="1" hangingPunct="1">
              <a:lnSpc>
                <a:spcPct val="90000"/>
              </a:lnSpc>
            </a:pPr>
            <a:r>
              <a:rPr lang="en-US" sz="2100" smtClean="0"/>
              <a:t>NPPSD Plan of Action (NCPD, 2001)</a:t>
            </a:r>
          </a:p>
          <a:p>
            <a:pPr lvl="1" eaLnBrk="1" hangingPunct="1">
              <a:lnSpc>
                <a:spcPct val="90000"/>
              </a:lnSpc>
            </a:pPr>
            <a:r>
              <a:rPr lang="en-US" sz="2100" smtClean="0"/>
              <a:t>NHSSP II (MOH 2005)</a:t>
            </a:r>
          </a:p>
          <a:p>
            <a:pPr lvl="1" eaLnBrk="1" hangingPunct="1">
              <a:lnSpc>
                <a:spcPct val="90000"/>
              </a:lnSpc>
            </a:pPr>
            <a:r>
              <a:rPr lang="en-US" sz="2100" smtClean="0"/>
              <a:t>National HIV/AIDS M&amp;E Framework (NACC, 2005) </a:t>
            </a:r>
          </a:p>
          <a:p>
            <a:pPr lvl="1" eaLnBrk="1" hangingPunct="1">
              <a:lnSpc>
                <a:spcPct val="90000"/>
              </a:lnSpc>
            </a:pPr>
            <a:r>
              <a:rPr lang="en-US" sz="2100" smtClean="0"/>
              <a:t>ICPD +15 (UNFPA, 2004)</a:t>
            </a:r>
          </a:p>
          <a:p>
            <a:pPr lvl="1" eaLnBrk="1" hangingPunct="1">
              <a:lnSpc>
                <a:spcPct val="90000"/>
              </a:lnSpc>
            </a:pPr>
            <a:r>
              <a:rPr lang="en-US" sz="2100" smtClean="0"/>
              <a:t>WHO/UNFPA (2003)</a:t>
            </a:r>
          </a:p>
          <a:p>
            <a:pPr lvl="1" eaLnBrk="1" hangingPunct="1">
              <a:lnSpc>
                <a:spcPct val="90000"/>
              </a:lnSpc>
            </a:pPr>
            <a:r>
              <a:rPr lang="en-US" sz="2100" smtClean="0"/>
              <a:t>PEPFAR (2005)</a:t>
            </a:r>
          </a:p>
          <a:p>
            <a:pPr lvl="1" eaLnBrk="1" hangingPunct="1">
              <a:lnSpc>
                <a:spcPct val="90000"/>
              </a:lnSpc>
            </a:pPr>
            <a:r>
              <a:rPr lang="en-US" sz="2100" i="1" smtClean="0"/>
              <a:t>UNGASS (UNAIDS, 2001)</a:t>
            </a:r>
          </a:p>
          <a:p>
            <a:pPr lvl="1" eaLnBrk="1" hangingPunct="1">
              <a:lnSpc>
                <a:spcPct val="90000"/>
              </a:lnSpc>
            </a:pPr>
            <a:r>
              <a:rPr lang="en-US" sz="2100" i="1" smtClean="0"/>
              <a:t>MDGs (UNDP, 2000), e.t.c</a:t>
            </a:r>
          </a:p>
          <a:p>
            <a:pPr eaLnBrk="1" hangingPunct="1">
              <a:lnSpc>
                <a:spcPct val="90000"/>
              </a:lnSpc>
            </a:pPr>
            <a:endParaRPr lang="en-US" sz="25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8229600" cy="1050925"/>
          </a:xfrm>
        </p:spPr>
        <p:txBody>
          <a:bodyPr>
            <a:normAutofit fontScale="90000"/>
          </a:bodyPr>
          <a:lstStyle/>
          <a:p>
            <a:pPr eaLnBrk="1" fontAlgn="auto" hangingPunct="1">
              <a:spcAft>
                <a:spcPts val="0"/>
              </a:spcAft>
              <a:defRPr/>
            </a:pPr>
            <a:r>
              <a:rPr lang="en-US" sz="3600" dirty="0" smtClean="0"/>
              <a:t>Developing </a:t>
            </a:r>
            <a:r>
              <a:rPr lang="en-US" sz="3600" dirty="0"/>
              <a:t>and Implementing a </a:t>
            </a:r>
            <a:br>
              <a:rPr lang="en-US" sz="3600" dirty="0"/>
            </a:br>
            <a:r>
              <a:rPr lang="en-US" sz="3600" dirty="0"/>
              <a:t>Monitoring &amp; Evaluation Plan</a:t>
            </a:r>
          </a:p>
        </p:txBody>
      </p:sp>
      <p:sp>
        <p:nvSpPr>
          <p:cNvPr id="9220" name="Rectangle 6"/>
          <p:cNvSpPr>
            <a:spLocks noGrp="1" noChangeArrowheads="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defRPr/>
            </a:pPr>
            <a:fld id="{3A15CEAB-7224-4E89-B4BE-1B5982CF7B76}" type="slidenum">
              <a:rPr lang="en-US" smtClean="0"/>
              <a:pPr>
                <a:defRPr/>
              </a:pPr>
              <a:t>142</a:t>
            </a:fld>
            <a:endParaRPr lang="en-US"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200" dirty="0"/>
              <a:t/>
            </a:r>
            <a:br>
              <a:rPr lang="en-US" sz="3200" dirty="0"/>
            </a:br>
            <a:r>
              <a:rPr lang="en-US" dirty="0"/>
              <a:t>Learning</a:t>
            </a:r>
            <a:r>
              <a:rPr lang="en-US" sz="3200" dirty="0"/>
              <a:t> </a:t>
            </a:r>
            <a:r>
              <a:rPr lang="en-US" dirty="0"/>
              <a:t>Objectives</a:t>
            </a:r>
            <a:r>
              <a:rPr lang="en-US" sz="3200" dirty="0"/>
              <a:t/>
            </a:r>
            <a:br>
              <a:rPr lang="en-US" sz="3200" dirty="0"/>
            </a:br>
            <a:endParaRPr lang="en-US" sz="2800" dirty="0"/>
          </a:p>
        </p:txBody>
      </p:sp>
      <p:sp>
        <p:nvSpPr>
          <p:cNvPr id="6" name="Slide Number Placeholder 5"/>
          <p:cNvSpPr>
            <a:spLocks noGrp="1"/>
          </p:cNvSpPr>
          <p:nvPr>
            <p:ph type="sldNum" sz="quarter" idx="12"/>
          </p:nvPr>
        </p:nvSpPr>
        <p:spPr/>
        <p:txBody>
          <a:bodyPr>
            <a:normAutofit fontScale="85000" lnSpcReduction="20000"/>
          </a:bodyPr>
          <a:lstStyle/>
          <a:p>
            <a:pPr>
              <a:defRPr/>
            </a:pPr>
            <a:fld id="{D9D2FC03-F469-4646-96AF-BD8212E1E23F}" type="slidenum">
              <a:rPr lang="en-US"/>
              <a:pPr>
                <a:defRPr/>
              </a:pPr>
              <a:t>143</a:t>
            </a:fld>
            <a:endParaRPr lang="en-US"/>
          </a:p>
        </p:txBody>
      </p:sp>
      <p:sp>
        <p:nvSpPr>
          <p:cNvPr id="160772" name="Rectangle 3"/>
          <p:cNvSpPr>
            <a:spLocks noGrp="1" noChangeArrowheads="1"/>
          </p:cNvSpPr>
          <p:nvPr>
            <p:ph sz="quarter" idx="1"/>
          </p:nvPr>
        </p:nvSpPr>
        <p:spPr>
          <a:xfrm>
            <a:off x="612775" y="1600200"/>
            <a:ext cx="8153400" cy="4495800"/>
          </a:xfrm>
        </p:spPr>
        <p:txBody>
          <a:bodyPr/>
          <a:lstStyle/>
          <a:p>
            <a:pPr eaLnBrk="1" hangingPunct="1">
              <a:lnSpc>
                <a:spcPct val="90000"/>
              </a:lnSpc>
              <a:buFontTx/>
              <a:buNone/>
            </a:pPr>
            <a:r>
              <a:rPr lang="en-US" smtClean="0"/>
              <a:t>By the end of this session, participants should be able to:</a:t>
            </a:r>
          </a:p>
          <a:p>
            <a:pPr eaLnBrk="1" hangingPunct="1">
              <a:lnSpc>
                <a:spcPct val="90000"/>
              </a:lnSpc>
            </a:pPr>
            <a:r>
              <a:rPr lang="en-US" smtClean="0"/>
              <a:t>Describe the resources and capacity necessary for developing and implementing an M&amp;E plan </a:t>
            </a:r>
          </a:p>
          <a:p>
            <a:pPr eaLnBrk="1" hangingPunct="1">
              <a:lnSpc>
                <a:spcPct val="90000"/>
              </a:lnSpc>
            </a:pPr>
            <a:r>
              <a:rPr lang="en-US" smtClean="0"/>
              <a:t>Know key steps in the process of developing &amp; implementing an M&amp;E plan</a:t>
            </a:r>
          </a:p>
          <a:p>
            <a:pPr eaLnBrk="1" hangingPunct="1">
              <a:lnSpc>
                <a:spcPct val="90000"/>
              </a:lnSpc>
            </a:pPr>
            <a:r>
              <a:rPr lang="en-US" smtClean="0"/>
              <a:t>Describe how M&amp;E findings can be effectively disseminated and utilized</a:t>
            </a:r>
          </a:p>
          <a:p>
            <a:pPr eaLnBrk="1" hangingPunct="1">
              <a:lnSpc>
                <a:spcPct val="90000"/>
              </a:lnSpc>
            </a:pPr>
            <a:r>
              <a:rPr lang="en-US" smtClean="0"/>
              <a:t>Assess how an M&amp;E plan is working</a:t>
            </a:r>
          </a:p>
          <a:p>
            <a:pPr eaLnBrk="1" hangingPunct="1">
              <a:lnSpc>
                <a:spcPct val="90000"/>
              </a:lnSpc>
            </a:pPr>
            <a:endParaRPr lang="en-US" smtClean="0">
              <a:solidFill>
                <a:srgbClr val="FF99FF"/>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a:xfrm>
            <a:off x="612775" y="228600"/>
            <a:ext cx="8153400" cy="990600"/>
          </a:xfrm>
        </p:spPr>
        <p:txBody>
          <a:bodyPr/>
          <a:lstStyle/>
          <a:p>
            <a:pPr eaLnBrk="1" hangingPunct="1"/>
            <a:r>
              <a:rPr lang="en-US" smtClean="0"/>
              <a:t>Overview of the Session </a:t>
            </a:r>
          </a:p>
        </p:txBody>
      </p:sp>
      <p:sp>
        <p:nvSpPr>
          <p:cNvPr id="6" name="Slide Number Placeholder 5"/>
          <p:cNvSpPr>
            <a:spLocks noGrp="1"/>
          </p:cNvSpPr>
          <p:nvPr>
            <p:ph type="sldNum" sz="quarter" idx="12"/>
          </p:nvPr>
        </p:nvSpPr>
        <p:spPr/>
        <p:txBody>
          <a:bodyPr>
            <a:normAutofit fontScale="85000" lnSpcReduction="20000"/>
          </a:bodyPr>
          <a:lstStyle/>
          <a:p>
            <a:pPr>
              <a:defRPr/>
            </a:pPr>
            <a:fld id="{7F93C1E4-568D-47DD-A48D-A0634450F5C9}" type="slidenum">
              <a:rPr lang="en-US"/>
              <a:pPr>
                <a:defRPr/>
              </a:pPr>
              <a:t>144</a:t>
            </a:fld>
            <a:endParaRPr lang="en-US"/>
          </a:p>
        </p:txBody>
      </p:sp>
      <p:sp>
        <p:nvSpPr>
          <p:cNvPr id="161796" name="Rectangle 1027"/>
          <p:cNvSpPr>
            <a:spLocks noGrp="1" noChangeArrowheads="1"/>
          </p:cNvSpPr>
          <p:nvPr>
            <p:ph sz="quarter" idx="1"/>
          </p:nvPr>
        </p:nvSpPr>
        <p:spPr>
          <a:xfrm>
            <a:off x="612775" y="1600200"/>
            <a:ext cx="8153400" cy="4495800"/>
          </a:xfrm>
        </p:spPr>
        <p:txBody>
          <a:bodyPr/>
          <a:lstStyle/>
          <a:p>
            <a:pPr eaLnBrk="1" hangingPunct="1"/>
            <a:r>
              <a:rPr lang="en-US" smtClean="0"/>
              <a:t>Standards for an M&amp;E plan</a:t>
            </a:r>
          </a:p>
          <a:p>
            <a:pPr eaLnBrk="1" hangingPunct="1"/>
            <a:r>
              <a:rPr lang="en-US" smtClean="0"/>
              <a:t>Resource &amp; capacity for an M&amp;E plan</a:t>
            </a:r>
          </a:p>
          <a:p>
            <a:pPr eaLnBrk="1" hangingPunct="1"/>
            <a:r>
              <a:rPr lang="en-US" smtClean="0"/>
              <a:t>Steps in developing  &amp;implementing an M&amp;E plan</a:t>
            </a:r>
          </a:p>
          <a:p>
            <a:pPr eaLnBrk="1" hangingPunct="1"/>
            <a:r>
              <a:rPr lang="en-US" smtClean="0"/>
              <a:t>Disseminating and using M&amp;E findings</a:t>
            </a:r>
          </a:p>
          <a:p>
            <a:pPr eaLnBrk="1" hangingPunct="1"/>
            <a:r>
              <a:rPr lang="en-US" smtClean="0"/>
              <a:t>Assessing how well the M&amp;E plan is working</a:t>
            </a:r>
          </a:p>
          <a:p>
            <a:pPr eaLnBrk="1" hangingPunct="1"/>
            <a:endParaRPr lang="en-US" smtClean="0"/>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12775" y="228600"/>
            <a:ext cx="8153400" cy="990600"/>
          </a:xfrm>
        </p:spPr>
        <p:txBody>
          <a:bodyPr/>
          <a:lstStyle/>
          <a:p>
            <a:pPr eaLnBrk="1" hangingPunct="1"/>
            <a:r>
              <a:rPr lang="en-US" smtClean="0"/>
              <a:t>Class Activity</a:t>
            </a:r>
          </a:p>
        </p:txBody>
      </p:sp>
      <p:sp>
        <p:nvSpPr>
          <p:cNvPr id="6" name="Slide Number Placeholder 5"/>
          <p:cNvSpPr>
            <a:spLocks noGrp="1"/>
          </p:cNvSpPr>
          <p:nvPr>
            <p:ph type="sldNum" sz="quarter" idx="12"/>
          </p:nvPr>
        </p:nvSpPr>
        <p:spPr/>
        <p:txBody>
          <a:bodyPr>
            <a:normAutofit fontScale="85000" lnSpcReduction="20000"/>
          </a:bodyPr>
          <a:lstStyle/>
          <a:p>
            <a:pPr>
              <a:defRPr/>
            </a:pPr>
            <a:fld id="{E8168D15-8950-4BC1-94D4-F0CDB851B0B0}" type="slidenum">
              <a:rPr lang="en-US"/>
              <a:pPr>
                <a:defRPr/>
              </a:pPr>
              <a:t>145</a:t>
            </a:fld>
            <a:endParaRPr lang="en-US"/>
          </a:p>
        </p:txBody>
      </p:sp>
      <p:sp>
        <p:nvSpPr>
          <p:cNvPr id="162820" name="Rectangle 3"/>
          <p:cNvSpPr>
            <a:spLocks noGrp="1" noChangeArrowheads="1"/>
          </p:cNvSpPr>
          <p:nvPr>
            <p:ph sz="quarter" idx="1"/>
          </p:nvPr>
        </p:nvSpPr>
        <p:spPr>
          <a:xfrm>
            <a:off x="0" y="1828800"/>
            <a:ext cx="8785225" cy="3048000"/>
          </a:xfrm>
        </p:spPr>
        <p:txBody>
          <a:bodyPr/>
          <a:lstStyle/>
          <a:p>
            <a:pPr algn="ctr" eaLnBrk="1" hangingPunct="1">
              <a:buFontTx/>
              <a:buNone/>
            </a:pPr>
            <a:r>
              <a:rPr lang="en-US" sz="3600" b="1" smtClean="0"/>
              <a:t>Barriers to and Opportunities for Developing an M&amp;E Plan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04800"/>
            <a:ext cx="7772400" cy="1066800"/>
          </a:xfrm>
        </p:spPr>
        <p:txBody>
          <a:bodyPr/>
          <a:lstStyle/>
          <a:p>
            <a:pPr eaLnBrk="1" hangingPunct="1"/>
            <a:r>
              <a:rPr lang="en-US" smtClean="0"/>
              <a:t>Standards for an M&amp;E Plan</a:t>
            </a:r>
          </a:p>
        </p:txBody>
      </p:sp>
      <p:sp>
        <p:nvSpPr>
          <p:cNvPr id="1331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A424795B-A44F-49F9-B5BA-CC441FF38341}" type="slidenum">
              <a:rPr lang="en-US" smtClean="0"/>
              <a:pPr>
                <a:defRPr/>
              </a:pPr>
              <a:t>146</a:t>
            </a:fld>
            <a:endParaRPr lang="en-US" smtClean="0"/>
          </a:p>
        </p:txBody>
      </p:sp>
      <p:sp>
        <p:nvSpPr>
          <p:cNvPr id="163844" name="Rectangle 3"/>
          <p:cNvSpPr>
            <a:spLocks noGrp="1" noChangeArrowheads="1"/>
          </p:cNvSpPr>
          <p:nvPr>
            <p:ph sz="quarter" idx="1"/>
          </p:nvPr>
        </p:nvSpPr>
        <p:spPr>
          <a:xfrm>
            <a:off x="609600" y="1447800"/>
            <a:ext cx="7772400" cy="4495800"/>
          </a:xfrm>
        </p:spPr>
        <p:txBody>
          <a:bodyPr/>
          <a:lstStyle/>
          <a:p>
            <a:pPr eaLnBrk="1" hangingPunct="1"/>
            <a:r>
              <a:rPr lang="en-US" b="1" smtClean="0"/>
              <a:t>Utility </a:t>
            </a:r>
            <a:r>
              <a:rPr lang="en-US" smtClean="0"/>
              <a:t>- serve practical information needs of </a:t>
            </a:r>
            <a:r>
              <a:rPr lang="en-US" b="1" smtClean="0"/>
              <a:t>intended users</a:t>
            </a:r>
            <a:endParaRPr lang="en-US" smtClean="0"/>
          </a:p>
          <a:p>
            <a:pPr eaLnBrk="1" hangingPunct="1"/>
            <a:r>
              <a:rPr lang="en-US" b="1" smtClean="0"/>
              <a:t>Feasibility</a:t>
            </a:r>
            <a:r>
              <a:rPr lang="en-US" smtClean="0"/>
              <a:t> - be realistic, prudent, diplomatic and frugal</a:t>
            </a:r>
          </a:p>
          <a:p>
            <a:pPr eaLnBrk="1" hangingPunct="1"/>
            <a:r>
              <a:rPr lang="en-US" b="1" smtClean="0"/>
              <a:t>Propriety</a:t>
            </a:r>
            <a:r>
              <a:rPr lang="en-US" smtClean="0"/>
              <a:t> - conducted legally, ethically, and with regard to those involved in and affected by the evaluation </a:t>
            </a:r>
          </a:p>
          <a:p>
            <a:pPr eaLnBrk="1" hangingPunct="1"/>
            <a:r>
              <a:rPr lang="en-US" b="1" smtClean="0"/>
              <a:t>Accuracy</a:t>
            </a:r>
            <a:r>
              <a:rPr lang="en-US" smtClean="0"/>
              <a:t> - reveal and convey technically accurate information</a:t>
            </a:r>
          </a:p>
          <a:p>
            <a:pPr eaLnBrk="1" hangingPunct="1"/>
            <a:endParaRPr lang="en-US"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12775" y="228600"/>
            <a:ext cx="8153400" cy="990600"/>
          </a:xfrm>
        </p:spPr>
        <p:txBody>
          <a:bodyPr/>
          <a:lstStyle/>
          <a:p>
            <a:pPr eaLnBrk="1" hangingPunct="1"/>
            <a:endParaRPr lang="en-US" smtClean="0"/>
          </a:p>
        </p:txBody>
      </p:sp>
      <p:sp>
        <p:nvSpPr>
          <p:cNvPr id="14340"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5A9D521F-9932-4B82-A5BA-A8DDEF7C8B00}" type="slidenum">
              <a:rPr lang="en-US" smtClean="0"/>
              <a:pPr>
                <a:defRPr/>
              </a:pPr>
              <a:t>147</a:t>
            </a:fld>
            <a:endParaRPr lang="en-US" smtClean="0"/>
          </a:p>
        </p:txBody>
      </p:sp>
      <p:sp>
        <p:nvSpPr>
          <p:cNvPr id="164868" name="Rectangle 3"/>
          <p:cNvSpPr>
            <a:spLocks noGrp="1" noChangeArrowheads="1"/>
          </p:cNvSpPr>
          <p:nvPr>
            <p:ph sz="quarter" idx="1"/>
          </p:nvPr>
        </p:nvSpPr>
        <p:spPr>
          <a:xfrm>
            <a:off x="612775" y="1600200"/>
            <a:ext cx="8153400" cy="4495800"/>
          </a:xfrm>
        </p:spPr>
        <p:txBody>
          <a:bodyPr/>
          <a:lstStyle/>
          <a:p>
            <a:pPr eaLnBrk="1" hangingPunct="1">
              <a:buFontTx/>
              <a:buNone/>
            </a:pPr>
            <a:r>
              <a:rPr lang="en-US" sz="3600" b="1" smtClean="0"/>
              <a:t>Capacity and Resources for M&amp;E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12775" y="228600"/>
            <a:ext cx="8153400" cy="990600"/>
          </a:xfrm>
        </p:spPr>
        <p:txBody>
          <a:bodyPr/>
          <a:lstStyle/>
          <a:p>
            <a:pPr eaLnBrk="1" hangingPunct="1"/>
            <a:r>
              <a:rPr lang="en-US" sz="3200" smtClean="0"/>
              <a:t>Capacity and Resources for M&amp;E</a:t>
            </a:r>
          </a:p>
        </p:txBody>
      </p:sp>
      <p:sp>
        <p:nvSpPr>
          <p:cNvPr id="1536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65F5FFE0-7BE1-4912-933C-2B8C2B7F511D}" type="slidenum">
              <a:rPr lang="en-US" smtClean="0"/>
              <a:pPr>
                <a:defRPr/>
              </a:pPr>
              <a:t>148</a:t>
            </a:fld>
            <a:endParaRPr lang="en-US" smtClean="0"/>
          </a:p>
        </p:txBody>
      </p:sp>
      <p:sp>
        <p:nvSpPr>
          <p:cNvPr id="165892" name="Rectangle 3"/>
          <p:cNvSpPr>
            <a:spLocks noGrp="1" noChangeArrowheads="1"/>
          </p:cNvSpPr>
          <p:nvPr>
            <p:ph sz="quarter" idx="1"/>
          </p:nvPr>
        </p:nvSpPr>
        <p:spPr>
          <a:xfrm>
            <a:off x="612775" y="1600200"/>
            <a:ext cx="8153400" cy="4495800"/>
          </a:xfrm>
        </p:spPr>
        <p:txBody>
          <a:bodyPr/>
          <a:lstStyle/>
          <a:p>
            <a:pPr eaLnBrk="1" hangingPunct="1">
              <a:lnSpc>
                <a:spcPct val="90000"/>
              </a:lnSpc>
            </a:pPr>
            <a:r>
              <a:rPr lang="en-US" sz="2500" smtClean="0"/>
              <a:t>Technical capacity for M&amp;E </a:t>
            </a:r>
          </a:p>
          <a:p>
            <a:pPr lvl="1" eaLnBrk="1" hangingPunct="1">
              <a:lnSpc>
                <a:spcPct val="90000"/>
              </a:lnSpc>
            </a:pPr>
            <a:r>
              <a:rPr lang="en-US" sz="2100" smtClean="0"/>
              <a:t>M&amp;E unit</a:t>
            </a:r>
          </a:p>
          <a:p>
            <a:pPr lvl="1" eaLnBrk="1" hangingPunct="1">
              <a:lnSpc>
                <a:spcPct val="90000"/>
              </a:lnSpc>
            </a:pPr>
            <a:r>
              <a:rPr lang="en-US" sz="2100" smtClean="0"/>
              <a:t>Strategically located individuals who are motivated, committed, competent and interested in M&amp;E</a:t>
            </a:r>
          </a:p>
          <a:p>
            <a:pPr eaLnBrk="1" hangingPunct="1">
              <a:lnSpc>
                <a:spcPct val="90000"/>
              </a:lnSpc>
            </a:pPr>
            <a:endParaRPr lang="en-US" sz="2500" smtClean="0"/>
          </a:p>
          <a:p>
            <a:pPr eaLnBrk="1" hangingPunct="1">
              <a:lnSpc>
                <a:spcPct val="90000"/>
              </a:lnSpc>
            </a:pPr>
            <a:r>
              <a:rPr lang="en-US" sz="2500" smtClean="0"/>
              <a:t>Scale of program funding and resources for M&amp;E</a:t>
            </a:r>
          </a:p>
          <a:p>
            <a:pPr lvl="1" eaLnBrk="1" hangingPunct="1">
              <a:lnSpc>
                <a:spcPct val="90000"/>
              </a:lnSpc>
            </a:pPr>
            <a:r>
              <a:rPr lang="en-US" sz="2100" smtClean="0"/>
              <a:t>10 percent of resources devoted to M&amp;E</a:t>
            </a:r>
          </a:p>
          <a:p>
            <a:pPr lvl="1" eaLnBrk="1" hangingPunct="1">
              <a:lnSpc>
                <a:spcPct val="90000"/>
              </a:lnSpc>
            </a:pPr>
            <a:r>
              <a:rPr lang="en-US" sz="2100" smtClean="0"/>
              <a:t>Costs related to data collection systems &amp; information dissemination</a:t>
            </a:r>
          </a:p>
          <a:p>
            <a:pPr lvl="1" eaLnBrk="1" hangingPunct="1">
              <a:lnSpc>
                <a:spcPct val="90000"/>
              </a:lnSpc>
            </a:pPr>
            <a:r>
              <a:rPr lang="en-US" sz="2100" smtClean="0"/>
              <a:t>Costs may be higher during the first year </a:t>
            </a:r>
          </a:p>
          <a:p>
            <a:pPr lvl="1" eaLnBrk="1" hangingPunct="1">
              <a:lnSpc>
                <a:spcPct val="90000"/>
              </a:lnSpc>
            </a:pPr>
            <a:r>
              <a:rPr lang="en-US" sz="2100" smtClean="0"/>
              <a:t>Other resources include indicator guides, manuals, communication tools</a:t>
            </a:r>
          </a:p>
          <a:p>
            <a:pPr lvl="1" eaLnBrk="1" hangingPunct="1">
              <a:lnSpc>
                <a:spcPct val="90000"/>
              </a:lnSpc>
            </a:pPr>
            <a:endParaRPr lang="en-US" sz="2100" smtClean="0"/>
          </a:p>
          <a:p>
            <a:pPr eaLnBrk="1" hangingPunct="1">
              <a:lnSpc>
                <a:spcPct val="90000"/>
              </a:lnSpc>
              <a:buFontTx/>
              <a:buNone/>
            </a:pPr>
            <a:endParaRPr lang="en-US" sz="2500" smtClean="0"/>
          </a:p>
          <a:p>
            <a:pPr eaLnBrk="1" hangingPunct="1">
              <a:lnSpc>
                <a:spcPct val="90000"/>
              </a:lnSpc>
              <a:buFontTx/>
              <a:buNone/>
            </a:pPr>
            <a:endParaRPr lang="en-US" sz="2500" smtClean="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12775" y="228600"/>
            <a:ext cx="8153400" cy="990600"/>
          </a:xfrm>
        </p:spPr>
        <p:txBody>
          <a:bodyPr/>
          <a:lstStyle/>
          <a:p>
            <a:pPr eaLnBrk="1" hangingPunct="1"/>
            <a:endParaRPr lang="en-US" smtClean="0"/>
          </a:p>
        </p:txBody>
      </p:sp>
      <p:sp>
        <p:nvSpPr>
          <p:cNvPr id="1638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518DBA2A-BD3C-4BA5-8687-327755541AE0}" type="slidenum">
              <a:rPr lang="en-US" smtClean="0"/>
              <a:pPr>
                <a:defRPr/>
              </a:pPr>
              <a:t>149</a:t>
            </a:fld>
            <a:endParaRPr lang="en-US" smtClean="0"/>
          </a:p>
        </p:txBody>
      </p:sp>
      <p:sp>
        <p:nvSpPr>
          <p:cNvPr id="166916" name="Rectangle 3"/>
          <p:cNvSpPr>
            <a:spLocks noGrp="1" noChangeArrowheads="1"/>
          </p:cNvSpPr>
          <p:nvPr>
            <p:ph sz="quarter" idx="1"/>
          </p:nvPr>
        </p:nvSpPr>
        <p:spPr>
          <a:xfrm>
            <a:off x="612775" y="1600200"/>
            <a:ext cx="8153400" cy="4495800"/>
          </a:xfrm>
        </p:spPr>
        <p:txBody>
          <a:bodyPr/>
          <a:lstStyle/>
          <a:p>
            <a:pPr eaLnBrk="1" hangingPunct="1">
              <a:buFontTx/>
              <a:buNone/>
            </a:pPr>
            <a:r>
              <a:rPr lang="en-US" smtClean="0"/>
              <a:t>Key steps in developing an M&amp;E plan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pPr eaLnBrk="1" hangingPunct="1"/>
            <a:r>
              <a:rPr lang="en-US" sz="3600" b="1" smtClean="0"/>
              <a:t>Purpose of Management</a:t>
            </a:r>
            <a:endParaRPr lang="en-US" sz="3600" smtClean="0"/>
          </a:p>
        </p:txBody>
      </p:sp>
      <p:sp>
        <p:nvSpPr>
          <p:cNvPr id="30723" name="Content Placeholder 2"/>
          <p:cNvSpPr>
            <a:spLocks noGrp="1"/>
          </p:cNvSpPr>
          <p:nvPr>
            <p:ph sz="quarter" idx="1"/>
          </p:nvPr>
        </p:nvSpPr>
        <p:spPr>
          <a:xfrm>
            <a:off x="304800" y="1600200"/>
            <a:ext cx="8610600" cy="4953000"/>
          </a:xfrm>
        </p:spPr>
        <p:txBody>
          <a:bodyPr/>
          <a:lstStyle/>
          <a:p>
            <a:pPr eaLnBrk="1" hangingPunct="1"/>
            <a:r>
              <a:rPr lang="en-US" sz="2000" b="1" smtClean="0"/>
              <a:t>Sustainability</a:t>
            </a:r>
            <a:r>
              <a:rPr lang="en-US" sz="2000" smtClean="0"/>
              <a:t> in project management refers to the continued benefit by the beneficiary community as a result of project implementation.</a:t>
            </a:r>
          </a:p>
          <a:p>
            <a:pPr eaLnBrk="1" hangingPunct="1"/>
            <a:r>
              <a:rPr lang="en-US" sz="2000" smtClean="0"/>
              <a:t> This results from the community taking over and continuing implementation of the core project activities, and the results of the project are maintained by the community’s own actions. </a:t>
            </a:r>
          </a:p>
          <a:p>
            <a:pPr eaLnBrk="1" hangingPunct="1"/>
            <a:r>
              <a:rPr lang="en-US" sz="2000" smtClean="0"/>
              <a:t>This is possible when the community has been involved from the onset of the project and its capacity (knowledge, attitudes, skills, technology and structures) developed during the entire duration of the project, enabling them to continue the management of the activities initiated by the project.</a:t>
            </a:r>
          </a:p>
          <a:p>
            <a:pPr eaLnBrk="1" hangingPunct="1"/>
            <a:r>
              <a:rPr lang="en-US" sz="2000" b="1" smtClean="0"/>
              <a:t>Authority and Responsibility</a:t>
            </a:r>
            <a:endParaRPr lang="en-US" sz="2000" smtClean="0"/>
          </a:p>
          <a:p>
            <a:pPr eaLnBrk="1" hangingPunct="1"/>
            <a:r>
              <a:rPr lang="en-US" sz="2000" b="1" smtClean="0"/>
              <a:t>Authority</a:t>
            </a:r>
            <a:r>
              <a:rPr lang="en-US" sz="2000" smtClean="0"/>
              <a:t> refers to the powers bestowed upon persons in positions with management and administrative functions enabling them to get people to do things and to control the utilization of resources. </a:t>
            </a:r>
          </a:p>
          <a:p>
            <a:pPr eaLnBrk="1" hangingPunct="1"/>
            <a:endParaRPr lang="en-US" sz="1700"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28600" y="457200"/>
            <a:ext cx="7343775" cy="846138"/>
          </a:xfrm>
        </p:spPr>
        <p:txBody>
          <a:bodyPr/>
          <a:lstStyle/>
          <a:p>
            <a:pPr eaLnBrk="1" hangingPunct="1"/>
            <a:r>
              <a:rPr lang="en-US" sz="3200" smtClean="0"/>
              <a:t>Key Steps in Developing &amp; Implementing an M&amp;E Plan</a:t>
            </a:r>
          </a:p>
        </p:txBody>
      </p:sp>
      <p:sp>
        <p:nvSpPr>
          <p:cNvPr id="17412"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72685491-F530-4CF1-B491-8E29A767A889}" type="slidenum">
              <a:rPr lang="en-US" smtClean="0"/>
              <a:pPr>
                <a:defRPr/>
              </a:pPr>
              <a:t>150</a:t>
            </a:fld>
            <a:endParaRPr lang="en-US" smtClean="0"/>
          </a:p>
        </p:txBody>
      </p:sp>
      <p:sp>
        <p:nvSpPr>
          <p:cNvPr id="167940" name="Rectangle 3"/>
          <p:cNvSpPr>
            <a:spLocks noGrp="1" noChangeArrowheads="1"/>
          </p:cNvSpPr>
          <p:nvPr>
            <p:ph sz="quarter" idx="1"/>
          </p:nvPr>
        </p:nvSpPr>
        <p:spPr>
          <a:xfrm>
            <a:off x="838200" y="1652588"/>
            <a:ext cx="8124825" cy="4406900"/>
          </a:xfrm>
        </p:spPr>
        <p:txBody>
          <a:bodyPr/>
          <a:lstStyle/>
          <a:p>
            <a:pPr eaLnBrk="1" hangingPunct="1">
              <a:lnSpc>
                <a:spcPct val="80000"/>
              </a:lnSpc>
              <a:buFontTx/>
              <a:buNone/>
            </a:pPr>
            <a:r>
              <a:rPr lang="en-US" sz="2100" b="1" smtClean="0"/>
              <a:t>STAKEHOLDER CONSULTATION &amp; PARTICIPATION</a:t>
            </a:r>
          </a:p>
          <a:p>
            <a:pPr eaLnBrk="1" hangingPunct="1">
              <a:lnSpc>
                <a:spcPct val="80000"/>
              </a:lnSpc>
              <a:buFontTx/>
              <a:buNone/>
            </a:pPr>
            <a:r>
              <a:rPr lang="en-US" sz="2100" b="1" smtClean="0"/>
              <a:t>	</a:t>
            </a:r>
            <a:r>
              <a:rPr lang="en-US" sz="1800" smtClean="0"/>
              <a:t>- Define process for stakeholder involvement</a:t>
            </a:r>
          </a:p>
          <a:p>
            <a:pPr eaLnBrk="1" hangingPunct="1">
              <a:lnSpc>
                <a:spcPct val="80000"/>
              </a:lnSpc>
            </a:pPr>
            <a:r>
              <a:rPr lang="en-US" sz="2100" smtClean="0"/>
              <a:t>Translate problem statement, program goals and objectives into M&amp;E frameworks </a:t>
            </a:r>
          </a:p>
          <a:p>
            <a:pPr lvl="1" eaLnBrk="1" hangingPunct="1">
              <a:lnSpc>
                <a:spcPct val="80000"/>
              </a:lnSpc>
            </a:pPr>
            <a:r>
              <a:rPr lang="en-US" sz="1900" smtClean="0"/>
              <a:t>Establish scope of the M&amp;E plan</a:t>
            </a:r>
          </a:p>
          <a:p>
            <a:pPr eaLnBrk="1" hangingPunct="1">
              <a:lnSpc>
                <a:spcPct val="80000"/>
              </a:lnSpc>
            </a:pPr>
            <a:r>
              <a:rPr lang="en-US" sz="2100" smtClean="0"/>
              <a:t>Develop M&amp;E Framework</a:t>
            </a:r>
          </a:p>
          <a:p>
            <a:pPr lvl="1" eaLnBrk="1" hangingPunct="1">
              <a:lnSpc>
                <a:spcPct val="80000"/>
              </a:lnSpc>
            </a:pPr>
            <a:r>
              <a:rPr lang="en-US" sz="1900" smtClean="0"/>
              <a:t>Determine elements to be monitored and evaluated</a:t>
            </a:r>
          </a:p>
          <a:p>
            <a:pPr eaLnBrk="1" hangingPunct="1">
              <a:lnSpc>
                <a:spcPct val="80000"/>
              </a:lnSpc>
            </a:pPr>
            <a:r>
              <a:rPr lang="en-US" sz="2100" smtClean="0"/>
              <a:t>Define indicators and identify data sources</a:t>
            </a:r>
          </a:p>
          <a:p>
            <a:pPr eaLnBrk="1" hangingPunct="1">
              <a:lnSpc>
                <a:spcPct val="80000"/>
              </a:lnSpc>
            </a:pPr>
            <a:r>
              <a:rPr lang="en-US" sz="2100" smtClean="0"/>
              <a:t>Determine M&amp;E methods for data and information collection</a:t>
            </a:r>
          </a:p>
          <a:p>
            <a:pPr lvl="1" eaLnBrk="1" hangingPunct="1">
              <a:lnSpc>
                <a:spcPct val="80000"/>
              </a:lnSpc>
            </a:pPr>
            <a:r>
              <a:rPr lang="en-US" sz="1900" smtClean="0"/>
              <a:t>Develop data collection plan </a:t>
            </a:r>
            <a:endParaRPr lang="en-US" sz="1200" smtClean="0"/>
          </a:p>
          <a:p>
            <a:pPr lvl="1" eaLnBrk="1" hangingPunct="1">
              <a:lnSpc>
                <a:spcPct val="80000"/>
              </a:lnSpc>
            </a:pPr>
            <a:r>
              <a:rPr lang="en-US" sz="1900" smtClean="0"/>
              <a:t>Determine M&amp;E responsibilities </a:t>
            </a:r>
          </a:p>
          <a:p>
            <a:pPr eaLnBrk="1" hangingPunct="1">
              <a:lnSpc>
                <a:spcPct val="80000"/>
              </a:lnSpc>
            </a:pPr>
            <a:r>
              <a:rPr lang="en-US" sz="2100" smtClean="0"/>
              <a:t>Set targets</a:t>
            </a:r>
          </a:p>
          <a:p>
            <a:pPr eaLnBrk="1" hangingPunct="1">
              <a:lnSpc>
                <a:spcPct val="80000"/>
              </a:lnSpc>
            </a:pPr>
            <a:r>
              <a:rPr lang="en-US" sz="2100" smtClean="0"/>
              <a:t>Define reporting system, utilization and dissemination of results</a:t>
            </a:r>
          </a:p>
          <a:p>
            <a:pPr eaLnBrk="1" hangingPunct="1">
              <a:lnSpc>
                <a:spcPct val="80000"/>
              </a:lnSpc>
            </a:pPr>
            <a:r>
              <a:rPr lang="en-US" sz="2100" smtClean="0"/>
              <a:t>Plan for mid-course adjustment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12775" y="228600"/>
            <a:ext cx="8153400" cy="990600"/>
          </a:xfrm>
        </p:spPr>
        <p:txBody>
          <a:bodyPr/>
          <a:lstStyle/>
          <a:p>
            <a:pPr eaLnBrk="1" hangingPunct="1"/>
            <a:r>
              <a:rPr lang="en-US" sz="3200" smtClean="0"/>
              <a:t>Stakeholder Consultation</a:t>
            </a:r>
          </a:p>
        </p:txBody>
      </p:sp>
      <p:sp>
        <p:nvSpPr>
          <p:cNvPr id="1843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9A08600A-3B7A-4B34-9D73-1876019976CF}" type="slidenum">
              <a:rPr lang="en-US" smtClean="0"/>
              <a:pPr>
                <a:defRPr/>
              </a:pPr>
              <a:t>151</a:t>
            </a:fld>
            <a:endParaRPr lang="en-US" smtClean="0"/>
          </a:p>
        </p:txBody>
      </p:sp>
      <p:sp>
        <p:nvSpPr>
          <p:cNvPr id="168964" name="Rectangle 3"/>
          <p:cNvSpPr>
            <a:spLocks noGrp="1" noChangeArrowheads="1"/>
          </p:cNvSpPr>
          <p:nvPr>
            <p:ph sz="quarter" idx="1"/>
          </p:nvPr>
        </p:nvSpPr>
        <p:spPr>
          <a:xfrm>
            <a:off x="612775" y="1600200"/>
            <a:ext cx="8153400" cy="4495800"/>
          </a:xfrm>
        </p:spPr>
        <p:txBody>
          <a:bodyPr/>
          <a:lstStyle/>
          <a:p>
            <a:pPr eaLnBrk="1" hangingPunct="1"/>
            <a:r>
              <a:rPr lang="en-US" smtClean="0"/>
              <a:t>Advocate for the need for M&amp;E</a:t>
            </a:r>
          </a:p>
          <a:p>
            <a:pPr eaLnBrk="1" hangingPunct="1"/>
            <a:r>
              <a:rPr lang="en-US" smtClean="0"/>
              <a:t>Understand program goals and objectives</a:t>
            </a:r>
          </a:p>
          <a:p>
            <a:pPr eaLnBrk="1" hangingPunct="1"/>
            <a:r>
              <a:rPr lang="en-US" smtClean="0"/>
              <a:t>Identify user needs and perspectives</a:t>
            </a:r>
          </a:p>
          <a:p>
            <a:pPr eaLnBrk="1" hangingPunct="1"/>
            <a:r>
              <a:rPr lang="en-US" smtClean="0"/>
              <a:t>Learn about existing data collection systems &amp; their quality</a:t>
            </a:r>
          </a:p>
          <a:p>
            <a:pPr eaLnBrk="1" hangingPunct="1"/>
            <a:r>
              <a:rPr lang="en-US" smtClean="0"/>
              <a:t>Understand indicators that are being collected and used (or not used)</a:t>
            </a:r>
          </a:p>
          <a:p>
            <a:pPr eaLnBrk="1" hangingPunct="1"/>
            <a:r>
              <a:rPr lang="en-US" smtClean="0"/>
              <a:t>Determine capacity for collecting and using data</a:t>
            </a:r>
          </a:p>
          <a:p>
            <a:pPr eaLnBrk="1" hangingPunct="1">
              <a:buFontTx/>
              <a:buNone/>
            </a:pPr>
            <a:endParaRPr lang="en-US" smtClean="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12775" y="228600"/>
            <a:ext cx="8153400" cy="990600"/>
          </a:xfrm>
        </p:spPr>
        <p:txBody>
          <a:bodyPr/>
          <a:lstStyle/>
          <a:p>
            <a:pPr eaLnBrk="1" hangingPunct="1"/>
            <a:r>
              <a:rPr lang="en-US" smtClean="0"/>
              <a:t>Stakeholder Participation</a:t>
            </a:r>
          </a:p>
        </p:txBody>
      </p:sp>
      <p:sp>
        <p:nvSpPr>
          <p:cNvPr id="19460"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4C390DC7-73EC-4327-8895-76F78C2EF470}" type="slidenum">
              <a:rPr lang="en-US" smtClean="0"/>
              <a:pPr>
                <a:defRPr/>
              </a:pPr>
              <a:t>152</a:t>
            </a:fld>
            <a:endParaRPr lang="en-US" smtClean="0"/>
          </a:p>
        </p:txBody>
      </p:sp>
      <p:sp>
        <p:nvSpPr>
          <p:cNvPr id="169988" name="Rectangle 3"/>
          <p:cNvSpPr>
            <a:spLocks noGrp="1" noChangeArrowheads="1"/>
          </p:cNvSpPr>
          <p:nvPr>
            <p:ph sz="quarter" idx="1"/>
          </p:nvPr>
        </p:nvSpPr>
        <p:spPr>
          <a:xfrm>
            <a:off x="612775" y="1600200"/>
            <a:ext cx="8153400" cy="4495800"/>
          </a:xfrm>
        </p:spPr>
        <p:txBody>
          <a:bodyPr/>
          <a:lstStyle/>
          <a:p>
            <a:pPr eaLnBrk="1" hangingPunct="1"/>
            <a:r>
              <a:rPr lang="en-US" smtClean="0"/>
              <a:t>Developing M&amp;E framework</a:t>
            </a:r>
          </a:p>
          <a:p>
            <a:pPr eaLnBrk="1" hangingPunct="1"/>
            <a:r>
              <a:rPr lang="en-US" smtClean="0"/>
              <a:t>Selecting indicators</a:t>
            </a:r>
          </a:p>
          <a:p>
            <a:pPr eaLnBrk="1" hangingPunct="1"/>
            <a:r>
              <a:rPr lang="en-US" smtClean="0"/>
              <a:t>Setting targets</a:t>
            </a:r>
          </a:p>
          <a:p>
            <a:pPr eaLnBrk="1" hangingPunct="1"/>
            <a:r>
              <a:rPr lang="en-US" smtClean="0"/>
              <a:t>Reviewing results</a:t>
            </a:r>
          </a:p>
          <a:p>
            <a:pPr eaLnBrk="1" hangingPunct="1"/>
            <a:endParaRPr lang="en-US" smtClean="0"/>
          </a:p>
          <a:p>
            <a:pPr eaLnBrk="1" hangingPunct="1">
              <a:buFontTx/>
              <a:buNone/>
            </a:pPr>
            <a:r>
              <a:rPr lang="en-US" smtClean="0">
                <a:cs typeface="Arial" pitchFamily="34" charset="0"/>
              </a:rPr>
              <a:t>► Requires building consensus &amp; commitment and maintaining effective relationships with intended users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12775" y="228600"/>
            <a:ext cx="8153400" cy="990600"/>
          </a:xfrm>
        </p:spPr>
        <p:txBody>
          <a:bodyPr/>
          <a:lstStyle/>
          <a:p>
            <a:pPr eaLnBrk="1" hangingPunct="1"/>
            <a:r>
              <a:rPr lang="en-US" sz="3200" smtClean="0"/>
              <a:t>Exercise: Describe a Process to Involve Stakeholders</a:t>
            </a:r>
          </a:p>
        </p:txBody>
      </p:sp>
      <p:sp>
        <p:nvSpPr>
          <p:cNvPr id="2048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7DB14C2A-799C-4DCA-83E1-6C2467C513FC}" type="slidenum">
              <a:rPr lang="en-US" smtClean="0"/>
              <a:pPr>
                <a:defRPr/>
              </a:pPr>
              <a:t>153</a:t>
            </a:fld>
            <a:endParaRPr lang="en-US" smtClean="0"/>
          </a:p>
        </p:txBody>
      </p:sp>
      <p:sp>
        <p:nvSpPr>
          <p:cNvPr id="171012" name="Rectangle 3"/>
          <p:cNvSpPr>
            <a:spLocks noGrp="1" noChangeArrowheads="1"/>
          </p:cNvSpPr>
          <p:nvPr>
            <p:ph sz="quarter" idx="1"/>
          </p:nvPr>
        </p:nvSpPr>
        <p:spPr>
          <a:xfrm>
            <a:off x="612775" y="1600200"/>
            <a:ext cx="8153400" cy="4495800"/>
          </a:xfrm>
        </p:spPr>
        <p:txBody>
          <a:bodyPr/>
          <a:lstStyle/>
          <a:p>
            <a:pPr eaLnBrk="1" hangingPunct="1"/>
            <a:r>
              <a:rPr lang="en-US" smtClean="0"/>
              <a:t>Who are the stakeholders?</a:t>
            </a:r>
          </a:p>
          <a:p>
            <a:pPr eaLnBrk="1" hangingPunct="1"/>
            <a:r>
              <a:rPr lang="en-US" smtClean="0"/>
              <a:t>When will they be involved?</a:t>
            </a:r>
          </a:p>
          <a:p>
            <a:pPr eaLnBrk="1" hangingPunct="1"/>
            <a:r>
              <a:rPr lang="en-US" smtClean="0"/>
              <a:t>How will they be involved?</a:t>
            </a:r>
          </a:p>
          <a:p>
            <a:pPr eaLnBrk="1" hangingPunct="1"/>
            <a:r>
              <a:rPr lang="en-US" smtClean="0"/>
              <a:t>What challenges might arise?</a:t>
            </a:r>
          </a:p>
          <a:p>
            <a:pPr eaLnBrk="1" hangingPunct="1"/>
            <a:r>
              <a:rPr lang="en-US" smtClean="0"/>
              <a:t>How will you address those challenges?</a:t>
            </a:r>
          </a:p>
          <a:p>
            <a:pPr eaLnBrk="1" hangingPunct="1"/>
            <a:endParaRPr lang="en-US"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12775" y="228600"/>
            <a:ext cx="8153400" cy="990600"/>
          </a:xfrm>
        </p:spPr>
        <p:txBody>
          <a:bodyPr/>
          <a:lstStyle/>
          <a:p>
            <a:pPr eaLnBrk="1" hangingPunct="1"/>
            <a:r>
              <a:rPr lang="en-US" sz="3200" smtClean="0"/>
              <a:t>Translating Program Goals and Objectives </a:t>
            </a:r>
            <a:r>
              <a:rPr lang="en-US" sz="3200" smtClean="0">
                <a:sym typeface="Wingdings" pitchFamily="2" charset="2"/>
              </a:rPr>
              <a:t> </a:t>
            </a:r>
            <a:r>
              <a:rPr lang="en-US" sz="3200" smtClean="0"/>
              <a:t>M&amp;E Frameworks</a:t>
            </a:r>
          </a:p>
        </p:txBody>
      </p:sp>
      <p:sp>
        <p:nvSpPr>
          <p:cNvPr id="2150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B380A8C2-0F57-4CDC-95B4-B7CEC78D2F91}" type="slidenum">
              <a:rPr lang="en-US" smtClean="0"/>
              <a:pPr>
                <a:defRPr/>
              </a:pPr>
              <a:t>154</a:t>
            </a:fld>
            <a:endParaRPr lang="en-US" smtClean="0"/>
          </a:p>
        </p:txBody>
      </p:sp>
      <p:sp>
        <p:nvSpPr>
          <p:cNvPr id="172036" name="Rectangle 3"/>
          <p:cNvSpPr>
            <a:spLocks noGrp="1" noChangeArrowheads="1"/>
          </p:cNvSpPr>
          <p:nvPr>
            <p:ph sz="quarter" idx="1"/>
          </p:nvPr>
        </p:nvSpPr>
        <p:spPr>
          <a:xfrm>
            <a:off x="612775" y="1600200"/>
            <a:ext cx="8153400" cy="4495800"/>
          </a:xfrm>
        </p:spPr>
        <p:txBody>
          <a:bodyPr/>
          <a:lstStyle/>
          <a:p>
            <a:pPr eaLnBrk="1" hangingPunct="1"/>
            <a:r>
              <a:rPr lang="en-US" sz="2500" smtClean="0"/>
              <a:t>Translate problem statement, program goal and objectives into frameworks that can be objectively measured</a:t>
            </a:r>
          </a:p>
          <a:p>
            <a:pPr lvl="1" eaLnBrk="1" hangingPunct="1"/>
            <a:r>
              <a:rPr lang="en-US" sz="2100" smtClean="0"/>
              <a:t>What do we want to know at the end of the program?</a:t>
            </a:r>
          </a:p>
          <a:p>
            <a:pPr lvl="1" eaLnBrk="1" hangingPunct="1"/>
            <a:r>
              <a:rPr lang="en-US" sz="2100" smtClean="0"/>
              <a:t>What do we expect to change by the end of the program?</a:t>
            </a:r>
          </a:p>
          <a:p>
            <a:pPr eaLnBrk="1" hangingPunct="1">
              <a:buFontTx/>
              <a:buNone/>
            </a:pPr>
            <a:endParaRPr lang="en-US" sz="2500" smtClean="0"/>
          </a:p>
          <a:p>
            <a:pPr eaLnBrk="1" hangingPunct="1"/>
            <a:r>
              <a:rPr lang="en-US" sz="2500" smtClean="0"/>
              <a:t>M&amp;E framework outlines the scope of the M&amp;E plan</a:t>
            </a:r>
          </a:p>
          <a:p>
            <a:pPr lvl="1" eaLnBrk="1" hangingPunct="1"/>
            <a:r>
              <a:rPr lang="en-US" sz="2100" smtClean="0"/>
              <a:t>Links program activities to expected outputs, outcomes, and population-level impacts</a:t>
            </a:r>
          </a:p>
          <a:p>
            <a:pPr lvl="1" eaLnBrk="1" hangingPunct="1"/>
            <a:r>
              <a:rPr lang="en-US" sz="2100" smtClean="0"/>
              <a:t>Informs types of information to be collected/used by different levels of the health system</a:t>
            </a:r>
          </a:p>
          <a:p>
            <a:pPr lvl="1" eaLnBrk="1" hangingPunct="1"/>
            <a:r>
              <a:rPr lang="en-US" sz="2100" smtClean="0"/>
              <a:t>Identifies what needs to be measured to guide indicator selection</a:t>
            </a:r>
            <a:endParaRPr lang="en-US" sz="2500" smtClean="0"/>
          </a:p>
          <a:p>
            <a:pPr eaLnBrk="1" hangingPunct="1"/>
            <a:endParaRPr lang="en-US" sz="2500"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12775" y="228600"/>
            <a:ext cx="8153400" cy="990600"/>
          </a:xfrm>
        </p:spPr>
        <p:txBody>
          <a:bodyPr/>
          <a:lstStyle/>
          <a:p>
            <a:pPr eaLnBrk="1" hangingPunct="1"/>
            <a:r>
              <a:rPr lang="en-US" sz="3200" smtClean="0"/>
              <a:t>Elements to be Monitored &amp; Evaluated</a:t>
            </a:r>
          </a:p>
        </p:txBody>
      </p:sp>
      <p:sp>
        <p:nvSpPr>
          <p:cNvPr id="22532"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84360669-C135-49AC-A895-B8D2161E5E9E}" type="slidenum">
              <a:rPr lang="en-US" smtClean="0"/>
              <a:pPr>
                <a:defRPr/>
              </a:pPr>
              <a:t>155</a:t>
            </a:fld>
            <a:endParaRPr lang="en-US" smtClean="0"/>
          </a:p>
        </p:txBody>
      </p:sp>
      <p:sp>
        <p:nvSpPr>
          <p:cNvPr id="173060" name="Rectangle 3"/>
          <p:cNvSpPr>
            <a:spLocks noGrp="1" noChangeArrowheads="1"/>
          </p:cNvSpPr>
          <p:nvPr>
            <p:ph sz="quarter" idx="1"/>
          </p:nvPr>
        </p:nvSpPr>
        <p:spPr>
          <a:xfrm>
            <a:off x="762000" y="1652588"/>
            <a:ext cx="8201025" cy="4406900"/>
          </a:xfrm>
        </p:spPr>
        <p:txBody>
          <a:bodyPr/>
          <a:lstStyle/>
          <a:p>
            <a:pPr eaLnBrk="1" hangingPunct="1"/>
            <a:r>
              <a:rPr lang="en-US" smtClean="0"/>
              <a:t>Monitoring:</a:t>
            </a:r>
          </a:p>
          <a:p>
            <a:pPr lvl="1" eaLnBrk="1" hangingPunct="1"/>
            <a:r>
              <a:rPr lang="en-US" smtClean="0"/>
              <a:t>Resources (inputs)</a:t>
            </a:r>
          </a:p>
          <a:p>
            <a:pPr lvl="1" eaLnBrk="1" hangingPunct="1"/>
            <a:r>
              <a:rPr lang="en-US" smtClean="0"/>
              <a:t>Quality of service</a:t>
            </a:r>
          </a:p>
          <a:p>
            <a:pPr lvl="1" eaLnBrk="1" hangingPunct="1"/>
            <a:r>
              <a:rPr lang="en-US" smtClean="0"/>
              <a:t>Service statistics</a:t>
            </a:r>
          </a:p>
          <a:p>
            <a:pPr lvl="1" eaLnBrk="1" hangingPunct="1"/>
            <a:r>
              <a:rPr lang="en-US" smtClean="0"/>
              <a:t>Service coverage</a:t>
            </a:r>
          </a:p>
          <a:p>
            <a:pPr lvl="1" eaLnBrk="1" hangingPunct="1"/>
            <a:r>
              <a:rPr lang="en-US" smtClean="0"/>
              <a:t>Client/patient outcomes (behavior change/morbidity)</a:t>
            </a:r>
          </a:p>
          <a:p>
            <a:pPr eaLnBrk="1" hangingPunct="1"/>
            <a:r>
              <a:rPr lang="en-US" smtClean="0"/>
              <a:t>Impact evaluation:</a:t>
            </a:r>
          </a:p>
          <a:p>
            <a:pPr lvl="1" eaLnBrk="1" hangingPunct="1"/>
            <a:r>
              <a:rPr lang="en-US" smtClean="0"/>
              <a:t>Attributing the change in outcomes to the program</a:t>
            </a:r>
          </a:p>
          <a:p>
            <a:pPr eaLnBrk="1" hangingPunct="1"/>
            <a:endParaRPr lang="en-US" smtClean="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12775" y="228600"/>
            <a:ext cx="8153400" cy="990600"/>
          </a:xfrm>
        </p:spPr>
        <p:txBody>
          <a:bodyPr/>
          <a:lstStyle/>
          <a:p>
            <a:pPr eaLnBrk="1" hangingPunct="1"/>
            <a:r>
              <a:rPr lang="en-US" sz="3200" smtClean="0"/>
              <a:t>Developing M&amp;E Framework</a:t>
            </a:r>
          </a:p>
        </p:txBody>
      </p:sp>
      <p:sp>
        <p:nvSpPr>
          <p:cNvPr id="2355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3A9D73E4-7F79-48E2-845A-6319255B8D38}" type="slidenum">
              <a:rPr lang="en-US" smtClean="0"/>
              <a:pPr>
                <a:defRPr/>
              </a:pPr>
              <a:t>156</a:t>
            </a:fld>
            <a:endParaRPr lang="en-US" smtClean="0"/>
          </a:p>
        </p:txBody>
      </p:sp>
      <p:sp>
        <p:nvSpPr>
          <p:cNvPr id="174084" name="Rectangle 3"/>
          <p:cNvSpPr>
            <a:spLocks noGrp="1" noChangeArrowheads="1"/>
          </p:cNvSpPr>
          <p:nvPr>
            <p:ph sz="quarter" idx="1"/>
          </p:nvPr>
        </p:nvSpPr>
        <p:spPr>
          <a:xfrm>
            <a:off x="612775" y="1600200"/>
            <a:ext cx="8153400" cy="4495800"/>
          </a:xfrm>
        </p:spPr>
        <p:txBody>
          <a:bodyPr/>
          <a:lstStyle/>
          <a:p>
            <a:pPr eaLnBrk="1" hangingPunct="1"/>
            <a:r>
              <a:rPr lang="en-US" smtClean="0"/>
              <a:t>Review program documents with stated goals and objectives</a:t>
            </a:r>
          </a:p>
          <a:p>
            <a:pPr eaLnBrk="1" hangingPunct="1"/>
            <a:r>
              <a:rPr lang="en-US" smtClean="0"/>
              <a:t>Ensure that key factors that may influence program implementation and success are identified</a:t>
            </a:r>
          </a:p>
          <a:p>
            <a:pPr eaLnBrk="1" hangingPunct="1"/>
            <a:r>
              <a:rPr lang="en-US" smtClean="0"/>
              <a:t>Achieve consensus among stakeholders</a:t>
            </a:r>
          </a:p>
          <a:p>
            <a:pPr eaLnBrk="1" hangingPunct="1"/>
            <a:endParaRPr lang="en-US" smtClean="0"/>
          </a:p>
          <a:p>
            <a:pPr eaLnBrk="1" hangingPunct="1"/>
            <a:endParaRPr lang="en-US" smtClean="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12775" y="228600"/>
            <a:ext cx="8153400" cy="990600"/>
          </a:xfrm>
        </p:spPr>
        <p:txBody>
          <a:bodyPr/>
          <a:lstStyle/>
          <a:p>
            <a:pPr eaLnBrk="1" hangingPunct="1"/>
            <a:r>
              <a:rPr lang="en-US" sz="3200" smtClean="0"/>
              <a:t>Defining Indicators &amp;  Identifying Data Sources</a:t>
            </a:r>
          </a:p>
        </p:txBody>
      </p:sp>
      <p:sp>
        <p:nvSpPr>
          <p:cNvPr id="24580"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CEDB13B6-C27E-4A43-8EB1-DDC7D988F3A5}" type="slidenum">
              <a:rPr lang="en-US" smtClean="0"/>
              <a:pPr>
                <a:defRPr/>
              </a:pPr>
              <a:t>157</a:t>
            </a:fld>
            <a:endParaRPr lang="en-US" smtClean="0"/>
          </a:p>
        </p:txBody>
      </p:sp>
      <p:sp>
        <p:nvSpPr>
          <p:cNvPr id="175108" name="Rectangle 3"/>
          <p:cNvSpPr>
            <a:spLocks noGrp="1" noChangeArrowheads="1"/>
          </p:cNvSpPr>
          <p:nvPr>
            <p:ph sz="quarter" idx="1"/>
          </p:nvPr>
        </p:nvSpPr>
        <p:spPr>
          <a:xfrm>
            <a:off x="612775" y="1600200"/>
            <a:ext cx="8153400" cy="4495800"/>
          </a:xfrm>
        </p:spPr>
        <p:txBody>
          <a:bodyPr/>
          <a:lstStyle/>
          <a:p>
            <a:pPr eaLnBrk="1" hangingPunct="1">
              <a:lnSpc>
                <a:spcPct val="90000"/>
              </a:lnSpc>
              <a:buFontTx/>
              <a:buNone/>
            </a:pPr>
            <a:r>
              <a:rPr lang="en-US" sz="2500" smtClean="0"/>
              <a:t>Indicators must be:</a:t>
            </a:r>
          </a:p>
          <a:p>
            <a:pPr eaLnBrk="1" hangingPunct="1">
              <a:lnSpc>
                <a:spcPct val="90000"/>
              </a:lnSpc>
            </a:pPr>
            <a:r>
              <a:rPr lang="en-US" sz="2500" smtClean="0"/>
              <a:t>SMART</a:t>
            </a:r>
          </a:p>
          <a:p>
            <a:pPr eaLnBrk="1" hangingPunct="1">
              <a:lnSpc>
                <a:spcPct val="90000"/>
              </a:lnSpc>
            </a:pPr>
            <a:r>
              <a:rPr lang="en-US" sz="2500" smtClean="0"/>
              <a:t>Linked to M&amp;E framework</a:t>
            </a:r>
          </a:p>
          <a:p>
            <a:pPr eaLnBrk="1" hangingPunct="1">
              <a:lnSpc>
                <a:spcPct val="90000"/>
              </a:lnSpc>
            </a:pPr>
            <a:r>
              <a:rPr lang="en-US" sz="2500" smtClean="0"/>
              <a:t>Useful for program decision-making</a:t>
            </a:r>
          </a:p>
          <a:p>
            <a:pPr eaLnBrk="1" hangingPunct="1">
              <a:lnSpc>
                <a:spcPct val="90000"/>
              </a:lnSpc>
            </a:pPr>
            <a:r>
              <a:rPr lang="en-US" sz="2500" smtClean="0"/>
              <a:t>Consistent with international standards &amp; other reporting requirements (as appropriate)</a:t>
            </a:r>
          </a:p>
          <a:p>
            <a:pPr eaLnBrk="1" hangingPunct="1">
              <a:lnSpc>
                <a:spcPct val="90000"/>
              </a:lnSpc>
            </a:pPr>
            <a:r>
              <a:rPr lang="en-US" sz="2500" smtClean="0"/>
              <a:t>Realistic to collect (feasible)</a:t>
            </a:r>
          </a:p>
          <a:p>
            <a:pPr eaLnBrk="1" hangingPunct="1">
              <a:lnSpc>
                <a:spcPct val="90000"/>
              </a:lnSpc>
              <a:buFontTx/>
              <a:buNone/>
            </a:pPr>
            <a:endParaRPr lang="en-US" sz="2500" smtClean="0"/>
          </a:p>
          <a:p>
            <a:pPr eaLnBrk="1" hangingPunct="1">
              <a:lnSpc>
                <a:spcPct val="90000"/>
              </a:lnSpc>
              <a:buFontTx/>
              <a:buNone/>
            </a:pPr>
            <a:r>
              <a:rPr lang="en-US" sz="2500" smtClean="0"/>
              <a:t>Data sources:</a:t>
            </a:r>
          </a:p>
          <a:p>
            <a:pPr eaLnBrk="1" hangingPunct="1">
              <a:lnSpc>
                <a:spcPct val="90000"/>
              </a:lnSpc>
            </a:pPr>
            <a:r>
              <a:rPr lang="en-US" sz="2500" smtClean="0"/>
              <a:t>Existing vs. new</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12775" y="228600"/>
            <a:ext cx="8153400" cy="990600"/>
          </a:xfrm>
        </p:spPr>
        <p:txBody>
          <a:bodyPr/>
          <a:lstStyle/>
          <a:p>
            <a:pPr eaLnBrk="1" hangingPunct="1"/>
            <a:r>
              <a:rPr lang="en-US" sz="3200" smtClean="0"/>
              <a:t>Determining M&amp;E Methodology</a:t>
            </a:r>
          </a:p>
        </p:txBody>
      </p:sp>
      <p:sp>
        <p:nvSpPr>
          <p:cNvPr id="2560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E6556C6B-D894-4FA6-AC45-CFF45751559C}" type="slidenum">
              <a:rPr lang="en-US" smtClean="0"/>
              <a:pPr>
                <a:defRPr/>
              </a:pPr>
              <a:t>158</a:t>
            </a:fld>
            <a:endParaRPr lang="en-US" smtClean="0"/>
          </a:p>
        </p:txBody>
      </p:sp>
      <p:sp>
        <p:nvSpPr>
          <p:cNvPr id="176132" name="Rectangle 3"/>
          <p:cNvSpPr>
            <a:spLocks noGrp="1" noChangeArrowheads="1"/>
          </p:cNvSpPr>
          <p:nvPr>
            <p:ph sz="quarter" idx="1"/>
          </p:nvPr>
        </p:nvSpPr>
        <p:spPr>
          <a:xfrm>
            <a:off x="0" y="1295400"/>
            <a:ext cx="8785225" cy="4406900"/>
          </a:xfrm>
        </p:spPr>
        <p:txBody>
          <a:bodyPr/>
          <a:lstStyle/>
          <a:p>
            <a:pPr eaLnBrk="1" hangingPunct="1">
              <a:lnSpc>
                <a:spcPct val="90000"/>
              </a:lnSpc>
            </a:pPr>
            <a:r>
              <a:rPr lang="en-US" sz="2500" smtClean="0"/>
              <a:t>Assess information systems capabilities to address strategic information needs</a:t>
            </a:r>
          </a:p>
          <a:p>
            <a:pPr eaLnBrk="1" hangingPunct="1">
              <a:lnSpc>
                <a:spcPct val="90000"/>
              </a:lnSpc>
              <a:buFontTx/>
              <a:buNone/>
            </a:pPr>
            <a:endParaRPr lang="en-US" sz="2500" smtClean="0"/>
          </a:p>
          <a:p>
            <a:pPr eaLnBrk="1" hangingPunct="1">
              <a:lnSpc>
                <a:spcPct val="90000"/>
              </a:lnSpc>
            </a:pPr>
            <a:r>
              <a:rPr lang="en-US" sz="2500" smtClean="0"/>
              <a:t>Determine methods by which data will be collected, analyzed and reported</a:t>
            </a:r>
          </a:p>
          <a:p>
            <a:pPr lvl="1" eaLnBrk="1" hangingPunct="1">
              <a:lnSpc>
                <a:spcPct val="90000"/>
              </a:lnSpc>
            </a:pPr>
            <a:r>
              <a:rPr lang="en-US" sz="2100" smtClean="0"/>
              <a:t>E.g., RHIS, surveys, sentinel surveillance systems, project information systems/records, new data collection</a:t>
            </a:r>
          </a:p>
          <a:p>
            <a:pPr lvl="1" eaLnBrk="1" hangingPunct="1">
              <a:lnSpc>
                <a:spcPct val="90000"/>
              </a:lnSpc>
              <a:buFontTx/>
              <a:buNone/>
            </a:pPr>
            <a:endParaRPr lang="en-US" sz="2100" smtClean="0"/>
          </a:p>
          <a:p>
            <a:pPr eaLnBrk="1" hangingPunct="1">
              <a:lnSpc>
                <a:spcPct val="90000"/>
              </a:lnSpc>
            </a:pPr>
            <a:r>
              <a:rPr lang="en-US" sz="2500" smtClean="0"/>
              <a:t>Determine whether any special studies will be conducted and what design will be used</a:t>
            </a:r>
          </a:p>
          <a:p>
            <a:pPr lvl="1" eaLnBrk="1" hangingPunct="1">
              <a:lnSpc>
                <a:spcPct val="90000"/>
              </a:lnSpc>
            </a:pPr>
            <a:r>
              <a:rPr lang="en-US" sz="2100" smtClean="0"/>
              <a:t>E.g., Qualitative, quantitative or combination of both</a:t>
            </a:r>
            <a:endParaRPr lang="en-US" sz="2500" smtClean="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12775" y="228600"/>
            <a:ext cx="8153400" cy="990600"/>
          </a:xfrm>
        </p:spPr>
        <p:txBody>
          <a:bodyPr/>
          <a:lstStyle/>
          <a:p>
            <a:pPr eaLnBrk="1" hangingPunct="1"/>
            <a:r>
              <a:rPr lang="en-US" sz="3200" smtClean="0"/>
              <a:t>Assigning M&amp;E Responsibilities:</a:t>
            </a:r>
            <a:br>
              <a:rPr lang="en-US" sz="3200" smtClean="0"/>
            </a:br>
            <a:r>
              <a:rPr lang="en-US" sz="3200" smtClean="0"/>
              <a:t>Implementing the M&amp;E Plan</a:t>
            </a:r>
          </a:p>
        </p:txBody>
      </p:sp>
      <p:sp>
        <p:nvSpPr>
          <p:cNvPr id="2662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15B39F56-62CD-4294-A378-35D22C3D8254}" type="slidenum">
              <a:rPr lang="en-US" smtClean="0"/>
              <a:pPr>
                <a:defRPr/>
              </a:pPr>
              <a:t>159</a:t>
            </a:fld>
            <a:endParaRPr lang="en-US" smtClean="0"/>
          </a:p>
        </p:txBody>
      </p:sp>
      <p:sp>
        <p:nvSpPr>
          <p:cNvPr id="177156" name="Rectangle 3"/>
          <p:cNvSpPr>
            <a:spLocks noGrp="1" noChangeArrowheads="1"/>
          </p:cNvSpPr>
          <p:nvPr>
            <p:ph sz="quarter" idx="1"/>
          </p:nvPr>
        </p:nvSpPr>
        <p:spPr>
          <a:xfrm>
            <a:off x="612775" y="1600200"/>
            <a:ext cx="8153400" cy="4495800"/>
          </a:xfrm>
        </p:spPr>
        <p:txBody>
          <a:bodyPr/>
          <a:lstStyle/>
          <a:p>
            <a:pPr eaLnBrk="1" hangingPunct="1">
              <a:buFontTx/>
              <a:buNone/>
            </a:pPr>
            <a:r>
              <a:rPr lang="en-US" smtClean="0"/>
              <a:t>Monitoring data </a:t>
            </a:r>
            <a:endParaRPr lang="en-US" smtClean="0">
              <a:solidFill>
                <a:srgbClr val="FFBC59"/>
              </a:solidFill>
            </a:endParaRPr>
          </a:p>
          <a:p>
            <a:pPr lvl="1" eaLnBrk="1" hangingPunct="1"/>
            <a:r>
              <a:rPr lang="en-US" smtClean="0"/>
              <a:t>Who will collect data?</a:t>
            </a:r>
          </a:p>
          <a:p>
            <a:pPr lvl="1" eaLnBrk="1" hangingPunct="1"/>
            <a:r>
              <a:rPr lang="en-US" smtClean="0"/>
              <a:t>Who will analyze data?</a:t>
            </a:r>
          </a:p>
          <a:p>
            <a:pPr lvl="1" eaLnBrk="1" hangingPunct="1"/>
            <a:r>
              <a:rPr lang="en-US" smtClean="0"/>
              <a:t>Who will report data?</a:t>
            </a:r>
          </a:p>
          <a:p>
            <a:pPr eaLnBrk="1" hangingPunct="1">
              <a:buFontTx/>
              <a:buNone/>
            </a:pPr>
            <a:r>
              <a:rPr lang="en-US" smtClean="0"/>
              <a:t>Special studies</a:t>
            </a:r>
          </a:p>
          <a:p>
            <a:pPr lvl="1" eaLnBrk="1" hangingPunct="1"/>
            <a:r>
              <a:rPr lang="en-US" smtClean="0"/>
              <a:t>Who will oversee data collection? </a:t>
            </a:r>
          </a:p>
          <a:p>
            <a:pPr lvl="1" eaLnBrk="1" hangingPunct="1"/>
            <a:r>
              <a:rPr lang="en-US" smtClean="0"/>
              <a:t>Who will conduct analysis and reporting?</a:t>
            </a:r>
          </a:p>
          <a:p>
            <a:pPr lvl="1" eaLnBrk="1" hangingPunct="1"/>
            <a:r>
              <a:rPr lang="en-US" smtClean="0"/>
              <a:t>Is anyone else planning a similar evaluation?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pPr eaLnBrk="1" hangingPunct="1"/>
            <a:r>
              <a:rPr lang="en-US" sz="3600" b="1" smtClean="0"/>
              <a:t>Purpose of Management cont’</a:t>
            </a:r>
            <a:endParaRPr lang="en-US" sz="3600" smtClean="0"/>
          </a:p>
        </p:txBody>
      </p:sp>
      <p:sp>
        <p:nvSpPr>
          <p:cNvPr id="3" name="Content Placeholder 2"/>
          <p:cNvSpPr>
            <a:spLocks noGrp="1"/>
          </p:cNvSpPr>
          <p:nvPr>
            <p:ph sz="quarter" idx="1"/>
          </p:nvPr>
        </p:nvSpPr>
        <p:spPr>
          <a:xfrm>
            <a:off x="228600" y="1600200"/>
            <a:ext cx="8686800" cy="4724400"/>
          </a:xfrm>
        </p:spPr>
        <p:txBody>
          <a:bodyPr>
            <a:normAutofit fontScale="92500" lnSpcReduction="10000"/>
          </a:bodyPr>
          <a:lstStyle/>
          <a:p>
            <a:pPr marL="320040" indent="-320040" eaLnBrk="1" fontAlgn="auto" hangingPunct="1">
              <a:spcAft>
                <a:spcPts val="0"/>
              </a:spcAft>
              <a:buFont typeface="Wingdings"/>
              <a:buChar char=""/>
              <a:defRPr/>
            </a:pPr>
            <a:r>
              <a:rPr lang="en-US" sz="2400" b="1" dirty="0" smtClean="0"/>
              <a:t>Responsibility</a:t>
            </a:r>
            <a:r>
              <a:rPr lang="en-US" sz="2400" dirty="0" smtClean="0"/>
              <a:t> refers to the obligation of subordinates to their superiors relating to the results of work expected of them. </a:t>
            </a:r>
          </a:p>
          <a:p>
            <a:pPr marL="320040" indent="-320040" eaLnBrk="1" fontAlgn="auto" hangingPunct="1">
              <a:spcAft>
                <a:spcPts val="0"/>
              </a:spcAft>
              <a:buFont typeface="Wingdings"/>
              <a:buChar char=""/>
              <a:defRPr/>
            </a:pPr>
            <a:r>
              <a:rPr lang="en-US" sz="2400" dirty="0" smtClean="0"/>
              <a:t>Subordinates take responsibility for their work and those higher up take responsibility for activities of those below them in the management system.</a:t>
            </a:r>
          </a:p>
          <a:p>
            <a:pPr marL="320040" indent="-320040" eaLnBrk="1" fontAlgn="auto" hangingPunct="1">
              <a:spcAft>
                <a:spcPts val="0"/>
              </a:spcAft>
              <a:buFont typeface="Wingdings"/>
              <a:buChar char=""/>
              <a:defRPr/>
            </a:pPr>
            <a:r>
              <a:rPr lang="en-US" sz="2400" dirty="0" smtClean="0"/>
              <a:t> </a:t>
            </a:r>
            <a:r>
              <a:rPr lang="en-US" sz="2400" b="1" dirty="0" smtClean="0"/>
              <a:t>Functions of Management</a:t>
            </a:r>
            <a:r>
              <a:rPr lang="en-US" sz="2400" dirty="0" smtClean="0"/>
              <a:t> </a:t>
            </a:r>
          </a:p>
          <a:p>
            <a:pPr marL="320040" indent="-320040" eaLnBrk="1" fontAlgn="auto" hangingPunct="1">
              <a:spcAft>
                <a:spcPts val="0"/>
              </a:spcAft>
              <a:buFont typeface="Wingdings"/>
              <a:buChar char=""/>
              <a:defRPr/>
            </a:pPr>
            <a:r>
              <a:rPr lang="en-US" sz="2400" dirty="0" smtClean="0"/>
              <a:t>The management process involves a sequential performance of key functions of planning, implementation and evaluation that are performed in a continuous manner. </a:t>
            </a:r>
          </a:p>
          <a:p>
            <a:pPr marL="320040" indent="-320040" eaLnBrk="1" fontAlgn="auto" hangingPunct="1">
              <a:spcAft>
                <a:spcPts val="0"/>
              </a:spcAft>
              <a:buFont typeface="Wingdings"/>
              <a:buChar char=""/>
              <a:defRPr/>
            </a:pPr>
            <a:r>
              <a:rPr lang="en-US" sz="2400" dirty="0" smtClean="0"/>
              <a:t>It also involves the performance of supportive functions of leadership and team building, decision making and delegation, motivation and communication, and directing and controlling that are performed continuously during the project cycle.</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12775" y="228600"/>
            <a:ext cx="8153400" cy="990600"/>
          </a:xfrm>
        </p:spPr>
        <p:txBody>
          <a:bodyPr/>
          <a:lstStyle/>
          <a:p>
            <a:pPr eaLnBrk="1" hangingPunct="1"/>
            <a:r>
              <a:rPr lang="en-US" sz="3200" smtClean="0"/>
              <a:t/>
            </a:r>
            <a:br>
              <a:rPr lang="en-US" sz="3200" smtClean="0"/>
            </a:br>
            <a:r>
              <a:rPr lang="en-US" sz="3200" smtClean="0"/>
              <a:t>Role of the M&amp;E Unit</a:t>
            </a:r>
            <a:endParaRPr lang="en-US" sz="3200" smtClean="0">
              <a:solidFill>
                <a:srgbClr val="FF9900"/>
              </a:solidFill>
            </a:endParaRPr>
          </a:p>
        </p:txBody>
      </p:sp>
      <p:sp>
        <p:nvSpPr>
          <p:cNvPr id="27652"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B24D7DD4-6913-47F1-BABF-8917C3DD594E}" type="slidenum">
              <a:rPr lang="en-US" smtClean="0"/>
              <a:pPr>
                <a:defRPr/>
              </a:pPr>
              <a:t>160</a:t>
            </a:fld>
            <a:endParaRPr lang="en-US" smtClean="0"/>
          </a:p>
        </p:txBody>
      </p:sp>
      <p:sp>
        <p:nvSpPr>
          <p:cNvPr id="178180" name="Rectangle 3"/>
          <p:cNvSpPr>
            <a:spLocks noGrp="1" noChangeArrowheads="1"/>
          </p:cNvSpPr>
          <p:nvPr>
            <p:ph sz="quarter" idx="1"/>
          </p:nvPr>
        </p:nvSpPr>
        <p:spPr>
          <a:xfrm>
            <a:off x="612775" y="1600200"/>
            <a:ext cx="8153400" cy="4495800"/>
          </a:xfrm>
        </p:spPr>
        <p:txBody>
          <a:bodyPr/>
          <a:lstStyle/>
          <a:p>
            <a:pPr eaLnBrk="1" hangingPunct="1"/>
            <a:r>
              <a:rPr lang="en-US" smtClean="0"/>
              <a:t>Consensus building among all stakeholders </a:t>
            </a:r>
          </a:p>
          <a:p>
            <a:pPr eaLnBrk="1" hangingPunct="1"/>
            <a:r>
              <a:rPr lang="en-US" smtClean="0"/>
              <a:t>Coordination </a:t>
            </a:r>
          </a:p>
          <a:p>
            <a:pPr lvl="1" eaLnBrk="1" hangingPunct="1"/>
            <a:r>
              <a:rPr lang="en-US" smtClean="0"/>
              <a:t>between various program components</a:t>
            </a:r>
          </a:p>
          <a:p>
            <a:pPr lvl="1" eaLnBrk="1" hangingPunct="1"/>
            <a:r>
              <a:rPr lang="en-US" smtClean="0"/>
              <a:t>between other stakeholders (avoid duplication of data collection)</a:t>
            </a:r>
          </a:p>
          <a:p>
            <a:pPr eaLnBrk="1" hangingPunct="1"/>
            <a:r>
              <a:rPr lang="en-US" smtClean="0"/>
              <a:t>Data manipulation</a:t>
            </a:r>
          </a:p>
          <a:p>
            <a:pPr eaLnBrk="1" hangingPunct="1"/>
            <a:r>
              <a:rPr lang="en-US" smtClean="0"/>
              <a:t>Reporting</a:t>
            </a:r>
          </a:p>
          <a:p>
            <a:pPr eaLnBrk="1" hangingPunct="1"/>
            <a:r>
              <a:rPr lang="en-US" smtClean="0"/>
              <a:t>Information dissemination and review</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8600" y="381000"/>
            <a:ext cx="7343775" cy="846138"/>
          </a:xfrm>
        </p:spPr>
        <p:txBody>
          <a:bodyPr/>
          <a:lstStyle/>
          <a:p>
            <a:pPr eaLnBrk="1" hangingPunct="1"/>
            <a:r>
              <a:rPr lang="en-US" sz="3200" smtClean="0"/>
              <a:t>Data Collection Plan/Matrix</a:t>
            </a:r>
            <a:endParaRPr lang="en-US" sz="3200" smtClean="0">
              <a:solidFill>
                <a:srgbClr val="FFBC59"/>
              </a:solidFill>
            </a:endParaRPr>
          </a:p>
        </p:txBody>
      </p:sp>
      <p:sp>
        <p:nvSpPr>
          <p:cNvPr id="2867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A42E5399-95A4-4F25-B2A6-8C0628C42FC2}" type="slidenum">
              <a:rPr lang="en-US" smtClean="0"/>
              <a:pPr>
                <a:defRPr/>
              </a:pPr>
              <a:t>161</a:t>
            </a:fld>
            <a:endParaRPr lang="en-US" smtClean="0"/>
          </a:p>
        </p:txBody>
      </p:sp>
      <p:sp>
        <p:nvSpPr>
          <p:cNvPr id="179204" name="Rectangle 3"/>
          <p:cNvSpPr>
            <a:spLocks noGrp="1" noChangeArrowheads="1"/>
          </p:cNvSpPr>
          <p:nvPr>
            <p:ph sz="quarter" idx="1"/>
          </p:nvPr>
        </p:nvSpPr>
        <p:spPr>
          <a:xfrm>
            <a:off x="892175" y="2146300"/>
            <a:ext cx="7718425" cy="3873500"/>
          </a:xfrm>
        </p:spPr>
        <p:txBody>
          <a:bodyPr/>
          <a:lstStyle/>
          <a:p>
            <a:pPr eaLnBrk="1" hangingPunct="1"/>
            <a:r>
              <a:rPr lang="en-US" smtClean="0"/>
              <a:t>Indicators</a:t>
            </a:r>
          </a:p>
          <a:p>
            <a:pPr eaLnBrk="1" hangingPunct="1"/>
            <a:r>
              <a:rPr lang="en-US" smtClean="0"/>
              <a:t>Who responsible</a:t>
            </a:r>
          </a:p>
          <a:p>
            <a:pPr eaLnBrk="1" hangingPunct="1"/>
            <a:r>
              <a:rPr lang="en-US" smtClean="0"/>
              <a:t>Timing</a:t>
            </a:r>
          </a:p>
          <a:p>
            <a:pPr eaLnBrk="1" hangingPunct="1"/>
            <a:r>
              <a:rPr lang="en-US" smtClean="0"/>
              <a:t>Data quality notes</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12775" y="228600"/>
            <a:ext cx="8153400" cy="990600"/>
          </a:xfrm>
        </p:spPr>
        <p:txBody>
          <a:bodyPr/>
          <a:lstStyle/>
          <a:p>
            <a:pPr eaLnBrk="1" hangingPunct="1"/>
            <a:r>
              <a:rPr lang="en-US" sz="3200" smtClean="0"/>
              <a:t>Class Activity: Data Collection Plan</a:t>
            </a:r>
          </a:p>
        </p:txBody>
      </p:sp>
      <p:sp>
        <p:nvSpPr>
          <p:cNvPr id="29700"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A9C54A03-86E0-4180-B200-A5D3EEC5CF41}" type="slidenum">
              <a:rPr lang="en-US" smtClean="0"/>
              <a:pPr>
                <a:defRPr/>
              </a:pPr>
              <a:t>162</a:t>
            </a:fld>
            <a:endParaRPr lang="en-US" smtClean="0"/>
          </a:p>
        </p:txBody>
      </p:sp>
      <p:sp>
        <p:nvSpPr>
          <p:cNvPr id="180228" name="Rectangle 3"/>
          <p:cNvSpPr>
            <a:spLocks noGrp="1" noChangeArrowheads="1"/>
          </p:cNvSpPr>
          <p:nvPr>
            <p:ph sz="quarter" idx="1"/>
          </p:nvPr>
        </p:nvSpPr>
        <p:spPr>
          <a:xfrm>
            <a:off x="177800" y="1143000"/>
            <a:ext cx="8785225" cy="5334000"/>
          </a:xfrm>
          <a:solidFill>
            <a:schemeClr val="bg1"/>
          </a:solidFill>
        </p:spPr>
        <p:txBody>
          <a:bodyPr/>
          <a:lstStyle/>
          <a:p>
            <a:pPr eaLnBrk="1" hangingPunct="1">
              <a:lnSpc>
                <a:spcPct val="90000"/>
              </a:lnSpc>
              <a:buFontTx/>
              <a:buNone/>
            </a:pPr>
            <a:r>
              <a:rPr lang="en-US" sz="2100" smtClean="0"/>
              <a:t>DEVELOP A DATA COLLECTION MATRIX FOR YOUR PROGRAM. CONSIDER THE FOLLOWING ISSUES:</a:t>
            </a:r>
          </a:p>
          <a:p>
            <a:pPr eaLnBrk="1" hangingPunct="1">
              <a:lnSpc>
                <a:spcPct val="90000"/>
              </a:lnSpc>
            </a:pPr>
            <a:r>
              <a:rPr lang="en-US" sz="2100" smtClean="0"/>
              <a:t>Who will be responsible for data collection and its supervision?</a:t>
            </a:r>
          </a:p>
          <a:p>
            <a:pPr eaLnBrk="1" hangingPunct="1">
              <a:lnSpc>
                <a:spcPct val="90000"/>
              </a:lnSpc>
            </a:pPr>
            <a:r>
              <a:rPr lang="en-US" sz="2100" smtClean="0"/>
              <a:t>Who will be responsible for ensuring data quality at each stage?</a:t>
            </a:r>
          </a:p>
          <a:p>
            <a:pPr eaLnBrk="1" hangingPunct="1">
              <a:lnSpc>
                <a:spcPct val="90000"/>
              </a:lnSpc>
            </a:pPr>
            <a:r>
              <a:rPr lang="en-US" sz="2100" smtClean="0"/>
              <a:t>How will data quality be checked at every stage?</a:t>
            </a:r>
          </a:p>
          <a:p>
            <a:pPr eaLnBrk="1" hangingPunct="1">
              <a:lnSpc>
                <a:spcPct val="90000"/>
              </a:lnSpc>
            </a:pPr>
            <a:r>
              <a:rPr lang="en-US" sz="2100" smtClean="0"/>
              <a:t>How often will the data be collected, compiled, sent, and analyzed?</a:t>
            </a:r>
          </a:p>
          <a:p>
            <a:pPr eaLnBrk="1" hangingPunct="1">
              <a:lnSpc>
                <a:spcPct val="90000"/>
              </a:lnSpc>
            </a:pPr>
            <a:r>
              <a:rPr lang="en-US" sz="2100" smtClean="0"/>
              <a:t>What indicators will be derived from each data source?</a:t>
            </a:r>
          </a:p>
          <a:p>
            <a:pPr eaLnBrk="1" hangingPunct="1">
              <a:lnSpc>
                <a:spcPct val="90000"/>
              </a:lnSpc>
            </a:pPr>
            <a:r>
              <a:rPr lang="en-US" sz="2100" smtClean="0"/>
              <a:t>How will the data be sent (raw, summary)?</a:t>
            </a:r>
          </a:p>
          <a:p>
            <a:pPr eaLnBrk="1" hangingPunct="1">
              <a:lnSpc>
                <a:spcPct val="90000"/>
              </a:lnSpc>
            </a:pPr>
            <a:r>
              <a:rPr lang="en-US" sz="2100" smtClean="0"/>
              <a:t>What tools/forms will be used, if any?</a:t>
            </a:r>
          </a:p>
          <a:p>
            <a:pPr eaLnBrk="1" hangingPunct="1">
              <a:lnSpc>
                <a:spcPct val="90000"/>
              </a:lnSpc>
            </a:pPr>
            <a:r>
              <a:rPr lang="en-US" sz="2100" smtClean="0"/>
              <a:t>What resources (staff, office supplies, computers, transportation) will be needed at each stage? </a:t>
            </a:r>
          </a:p>
          <a:p>
            <a:pPr eaLnBrk="1" hangingPunct="1">
              <a:lnSpc>
                <a:spcPct val="90000"/>
              </a:lnSpc>
            </a:pPr>
            <a:r>
              <a:rPr lang="en-US" sz="2100" smtClean="0"/>
              <a:t>Who will analyze the data? How often will analysis occur? </a:t>
            </a:r>
          </a:p>
          <a:p>
            <a:pPr eaLnBrk="1" hangingPunct="1">
              <a:lnSpc>
                <a:spcPct val="90000"/>
              </a:lnSpc>
            </a:pPr>
            <a:r>
              <a:rPr lang="en-US" sz="2100" smtClean="0"/>
              <a:t>How often will the results be compiled into reports?</a:t>
            </a:r>
          </a:p>
          <a:p>
            <a:pPr eaLnBrk="1" hangingPunct="1">
              <a:lnSpc>
                <a:spcPct val="90000"/>
              </a:lnSpc>
            </a:pPr>
            <a:r>
              <a:rPr lang="en-US" sz="2100" smtClean="0"/>
              <a:t>To whom and how often will the results be disseminated?</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12775" y="228600"/>
            <a:ext cx="8153400" cy="990600"/>
          </a:xfrm>
        </p:spPr>
        <p:txBody>
          <a:bodyPr/>
          <a:lstStyle/>
          <a:p>
            <a:pPr eaLnBrk="1" hangingPunct="1"/>
            <a:r>
              <a:rPr lang="en-US" smtClean="0"/>
              <a:t>Setting Targets</a:t>
            </a:r>
          </a:p>
        </p:txBody>
      </p:sp>
      <p:sp>
        <p:nvSpPr>
          <p:cNvPr id="3072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EB76B4BD-3AC5-4DBC-8F6E-5D31EC3E295B}" type="slidenum">
              <a:rPr lang="en-US" smtClean="0"/>
              <a:pPr>
                <a:defRPr/>
              </a:pPr>
              <a:t>163</a:t>
            </a:fld>
            <a:endParaRPr lang="en-US" smtClean="0"/>
          </a:p>
        </p:txBody>
      </p:sp>
      <p:sp>
        <p:nvSpPr>
          <p:cNvPr id="181252" name="Rectangle 3"/>
          <p:cNvSpPr>
            <a:spLocks noGrp="1" noChangeArrowheads="1"/>
          </p:cNvSpPr>
          <p:nvPr>
            <p:ph sz="quarter" idx="1"/>
          </p:nvPr>
        </p:nvSpPr>
        <p:spPr>
          <a:xfrm>
            <a:off x="612775" y="1600200"/>
            <a:ext cx="8153400" cy="4495800"/>
          </a:xfrm>
        </p:spPr>
        <p:txBody>
          <a:bodyPr/>
          <a:lstStyle/>
          <a:p>
            <a:pPr eaLnBrk="1" hangingPunct="1"/>
            <a:r>
              <a:rPr lang="en-US" smtClean="0"/>
              <a:t>Focus on what the program should achieve</a:t>
            </a:r>
          </a:p>
          <a:p>
            <a:pPr eaLnBrk="1" hangingPunct="1"/>
            <a:r>
              <a:rPr lang="en-US" smtClean="0"/>
              <a:t>Orient stakeholders to the task to be accomplished</a:t>
            </a:r>
          </a:p>
          <a:p>
            <a:pPr eaLnBrk="1" hangingPunct="1"/>
            <a:r>
              <a:rPr lang="en-US" smtClean="0"/>
              <a:t>Motivate individuals</a:t>
            </a:r>
          </a:p>
          <a:p>
            <a:pPr eaLnBrk="1" hangingPunct="1"/>
            <a:r>
              <a:rPr lang="en-US" smtClean="0"/>
              <a:t>Monitor whether anticipated progress is being made</a:t>
            </a:r>
          </a:p>
          <a:p>
            <a:pPr eaLnBrk="1" hangingPunct="1">
              <a:buFontTx/>
              <a:buNone/>
            </a:pPr>
            <a:r>
              <a:rPr lang="en-US" smtClean="0">
                <a:cs typeface="Arial" pitchFamily="34" charset="0"/>
              </a:rPr>
              <a:t>	</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12775" y="228600"/>
            <a:ext cx="8153400" cy="990600"/>
          </a:xfrm>
        </p:spPr>
        <p:txBody>
          <a:bodyPr/>
          <a:lstStyle/>
          <a:p>
            <a:pPr eaLnBrk="1" hangingPunct="1"/>
            <a:r>
              <a:rPr lang="en-US" sz="3200" smtClean="0"/>
              <a:t>Factors to Consider When Setting Targets</a:t>
            </a:r>
          </a:p>
        </p:txBody>
      </p:sp>
      <p:sp>
        <p:nvSpPr>
          <p:cNvPr id="3174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676F550C-675A-4940-9333-CD16BA0E9E3D}" type="slidenum">
              <a:rPr lang="en-US" smtClean="0"/>
              <a:pPr>
                <a:defRPr/>
              </a:pPr>
              <a:t>164</a:t>
            </a:fld>
            <a:endParaRPr lang="en-US" smtClean="0"/>
          </a:p>
        </p:txBody>
      </p:sp>
      <p:sp>
        <p:nvSpPr>
          <p:cNvPr id="182276" name="Rectangle 3"/>
          <p:cNvSpPr>
            <a:spLocks noGrp="1" noChangeArrowheads="1"/>
          </p:cNvSpPr>
          <p:nvPr>
            <p:ph sz="quarter" idx="1"/>
          </p:nvPr>
        </p:nvSpPr>
        <p:spPr>
          <a:xfrm>
            <a:off x="612775" y="1600200"/>
            <a:ext cx="8153400" cy="4495800"/>
          </a:xfrm>
        </p:spPr>
        <p:txBody>
          <a:bodyPr/>
          <a:lstStyle/>
          <a:p>
            <a:pPr eaLnBrk="1" hangingPunct="1">
              <a:buFontTx/>
              <a:buNone/>
            </a:pPr>
            <a:r>
              <a:rPr lang="en-US" smtClean="0">
                <a:cs typeface="Arial" pitchFamily="34" charset="0"/>
              </a:rPr>
              <a:t>► What can realistically be achieved given the resources and the program context?</a:t>
            </a:r>
          </a:p>
          <a:p>
            <a:pPr lvl="1" eaLnBrk="1" hangingPunct="1"/>
            <a:r>
              <a:rPr lang="en-US" smtClean="0">
                <a:cs typeface="Arial" pitchFamily="34" charset="0"/>
              </a:rPr>
              <a:t>Baseline levels</a:t>
            </a:r>
          </a:p>
          <a:p>
            <a:pPr lvl="1" eaLnBrk="1" hangingPunct="1"/>
            <a:r>
              <a:rPr lang="en-US" smtClean="0">
                <a:cs typeface="Arial" pitchFamily="34" charset="0"/>
              </a:rPr>
              <a:t>Past trends</a:t>
            </a:r>
          </a:p>
          <a:p>
            <a:pPr lvl="1" eaLnBrk="1" hangingPunct="1"/>
            <a:r>
              <a:rPr lang="en-US" smtClean="0">
                <a:cs typeface="Arial" pitchFamily="34" charset="0"/>
              </a:rPr>
              <a:t>Needs and gaps in services</a:t>
            </a:r>
          </a:p>
          <a:p>
            <a:pPr lvl="1" eaLnBrk="1" hangingPunct="1"/>
            <a:r>
              <a:rPr lang="en-US" smtClean="0">
                <a:cs typeface="Arial" pitchFamily="34" charset="0"/>
              </a:rPr>
              <a:t>capacity and logistics</a:t>
            </a:r>
          </a:p>
          <a:p>
            <a:pPr eaLnBrk="1" hangingPunct="1"/>
            <a:endParaRPr lang="en-US" smtClean="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12775" y="228600"/>
            <a:ext cx="8153400" cy="990600"/>
          </a:xfrm>
        </p:spPr>
        <p:txBody>
          <a:bodyPr/>
          <a:lstStyle/>
          <a:p>
            <a:pPr eaLnBrk="1" hangingPunct="1"/>
            <a:r>
              <a:rPr lang="en-US" smtClean="0"/>
              <a:t>Approaches to Setting Targets</a:t>
            </a:r>
          </a:p>
        </p:txBody>
      </p:sp>
      <p:sp>
        <p:nvSpPr>
          <p:cNvPr id="32772"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AE8F1856-D248-4E01-8053-DB1473E5B3C7}" type="slidenum">
              <a:rPr lang="en-US" smtClean="0"/>
              <a:pPr>
                <a:defRPr/>
              </a:pPr>
              <a:t>165</a:t>
            </a:fld>
            <a:endParaRPr lang="en-US" smtClean="0"/>
          </a:p>
        </p:txBody>
      </p:sp>
      <p:sp>
        <p:nvSpPr>
          <p:cNvPr id="183300" name="Rectangle 3"/>
          <p:cNvSpPr>
            <a:spLocks noGrp="1" noChangeArrowheads="1"/>
          </p:cNvSpPr>
          <p:nvPr>
            <p:ph sz="quarter" idx="1"/>
          </p:nvPr>
        </p:nvSpPr>
        <p:spPr>
          <a:xfrm>
            <a:off x="612775" y="1600200"/>
            <a:ext cx="8153400" cy="4495800"/>
          </a:xfrm>
        </p:spPr>
        <p:txBody>
          <a:bodyPr/>
          <a:lstStyle/>
          <a:p>
            <a:pPr eaLnBrk="1" hangingPunct="1"/>
            <a:r>
              <a:rPr lang="en-US" smtClean="0"/>
              <a:t>Establish final target then plan progress in between</a:t>
            </a:r>
          </a:p>
          <a:p>
            <a:pPr eaLnBrk="1" hangingPunct="1"/>
            <a:endParaRPr lang="en-US" smtClean="0"/>
          </a:p>
          <a:p>
            <a:pPr eaLnBrk="1" hangingPunct="1"/>
            <a:r>
              <a:rPr lang="en-US" smtClean="0"/>
              <a:t>Establish annual/intermediate targets</a:t>
            </a:r>
          </a:p>
          <a:p>
            <a:pPr eaLnBrk="1" hangingPunct="1"/>
            <a:endParaRPr lang="en-US" smtClean="0"/>
          </a:p>
          <a:p>
            <a:pPr eaLnBrk="1" hangingPunct="1">
              <a:buFontTx/>
              <a:buNone/>
            </a:pPr>
            <a:r>
              <a:rPr lang="en-US" smtClean="0">
                <a:cs typeface="Arial" pitchFamily="34" charset="0"/>
              </a:rPr>
              <a:t>► Assess progress in attaining targets and readjust, if necessary</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12775" y="228600"/>
            <a:ext cx="8153400" cy="990600"/>
          </a:xfrm>
        </p:spPr>
        <p:txBody>
          <a:bodyPr/>
          <a:lstStyle/>
          <a:p>
            <a:pPr eaLnBrk="1" hangingPunct="1"/>
            <a:r>
              <a:rPr lang="en-US" sz="3200" smtClean="0"/>
              <a:t>Useful Information for Setting Targets</a:t>
            </a:r>
          </a:p>
        </p:txBody>
      </p:sp>
      <p:sp>
        <p:nvSpPr>
          <p:cNvPr id="3379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6DE80D58-23CB-4826-8E4E-4F035DB078E2}" type="slidenum">
              <a:rPr lang="en-US" smtClean="0"/>
              <a:pPr>
                <a:defRPr/>
              </a:pPr>
              <a:t>166</a:t>
            </a:fld>
            <a:endParaRPr lang="en-US" smtClean="0"/>
          </a:p>
        </p:txBody>
      </p:sp>
      <p:sp>
        <p:nvSpPr>
          <p:cNvPr id="184324" name="Rectangle 3"/>
          <p:cNvSpPr>
            <a:spLocks noGrp="1" noChangeArrowheads="1"/>
          </p:cNvSpPr>
          <p:nvPr>
            <p:ph sz="quarter" idx="1"/>
          </p:nvPr>
        </p:nvSpPr>
        <p:spPr>
          <a:xfrm>
            <a:off x="612775" y="1600200"/>
            <a:ext cx="8153400" cy="4495800"/>
          </a:xfrm>
        </p:spPr>
        <p:txBody>
          <a:bodyPr/>
          <a:lstStyle/>
          <a:p>
            <a:pPr eaLnBrk="1" hangingPunct="1"/>
            <a:r>
              <a:rPr lang="en-US" smtClean="0"/>
              <a:t>Past trends</a:t>
            </a:r>
          </a:p>
          <a:p>
            <a:pPr eaLnBrk="1" hangingPunct="1"/>
            <a:r>
              <a:rPr lang="en-US" smtClean="0"/>
              <a:t>Expert opinions</a:t>
            </a:r>
          </a:p>
          <a:p>
            <a:pPr eaLnBrk="1" hangingPunct="1"/>
            <a:r>
              <a:rPr lang="en-US" smtClean="0"/>
              <a:t>Research findings</a:t>
            </a:r>
          </a:p>
          <a:p>
            <a:pPr eaLnBrk="1" hangingPunct="1"/>
            <a:r>
              <a:rPr lang="en-US" smtClean="0"/>
              <a:t>What has been accomplished elsewhere</a:t>
            </a:r>
          </a:p>
          <a:p>
            <a:pPr eaLnBrk="1" hangingPunct="1"/>
            <a:r>
              <a:rPr lang="en-US" smtClean="0"/>
              <a:t>Client expectations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12775" y="228600"/>
            <a:ext cx="8153400" cy="990600"/>
          </a:xfrm>
        </p:spPr>
        <p:txBody>
          <a:bodyPr/>
          <a:lstStyle/>
          <a:p>
            <a:pPr eaLnBrk="1" hangingPunct="1"/>
            <a:r>
              <a:rPr lang="en-US" sz="3200" smtClean="0"/>
              <a:t>Developing a Data Dissemination &amp; Utilization Plan</a:t>
            </a:r>
          </a:p>
        </p:txBody>
      </p:sp>
      <p:sp>
        <p:nvSpPr>
          <p:cNvPr id="34820"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6965DA97-2DC1-4A5A-9391-54D79E0F0901}" type="slidenum">
              <a:rPr lang="en-US" smtClean="0"/>
              <a:pPr>
                <a:defRPr/>
              </a:pPr>
              <a:t>167</a:t>
            </a:fld>
            <a:endParaRPr lang="en-US" smtClean="0"/>
          </a:p>
        </p:txBody>
      </p:sp>
      <p:sp>
        <p:nvSpPr>
          <p:cNvPr id="185348" name="Rectangle 3"/>
          <p:cNvSpPr>
            <a:spLocks noGrp="1" noChangeArrowheads="1"/>
          </p:cNvSpPr>
          <p:nvPr>
            <p:ph sz="quarter" idx="1"/>
          </p:nvPr>
        </p:nvSpPr>
        <p:spPr>
          <a:xfrm>
            <a:off x="612775" y="1600200"/>
            <a:ext cx="8153400" cy="4495800"/>
          </a:xfrm>
        </p:spPr>
        <p:txBody>
          <a:bodyPr/>
          <a:lstStyle/>
          <a:p>
            <a:pPr eaLnBrk="1" hangingPunct="1"/>
            <a:r>
              <a:rPr lang="en-US" smtClean="0"/>
              <a:t>Define users of M&amp;E findings</a:t>
            </a:r>
          </a:p>
          <a:p>
            <a:pPr eaLnBrk="1" hangingPunct="1">
              <a:buFontTx/>
              <a:buNone/>
            </a:pPr>
            <a:endParaRPr lang="en-US" smtClean="0"/>
          </a:p>
          <a:p>
            <a:pPr eaLnBrk="1" hangingPunct="1"/>
            <a:r>
              <a:rPr lang="en-US" smtClean="0"/>
              <a:t>Define feedback mechanism to meet user needs</a:t>
            </a:r>
          </a:p>
          <a:p>
            <a:pPr lvl="1" eaLnBrk="1" hangingPunct="1"/>
            <a:r>
              <a:rPr lang="en-US" smtClean="0"/>
              <a:t>Strategically timed user meetings/workshops</a:t>
            </a:r>
          </a:p>
          <a:p>
            <a:pPr lvl="1" eaLnBrk="1" hangingPunct="1"/>
            <a:r>
              <a:rPr lang="en-US" smtClean="0"/>
              <a:t>Annual report and review meeting</a:t>
            </a:r>
          </a:p>
          <a:p>
            <a:pPr lvl="1" eaLnBrk="1" hangingPunct="1"/>
            <a:r>
              <a:rPr lang="en-US" smtClean="0"/>
              <a:t>Database to manage data and facilitate access and use (e.g., PIMS, DSS) </a:t>
            </a:r>
          </a:p>
          <a:p>
            <a:pPr eaLnBrk="1" hangingPunct="1"/>
            <a:endParaRPr lang="en-US" smtClean="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12775" y="228600"/>
            <a:ext cx="8153400" cy="990600"/>
          </a:xfrm>
        </p:spPr>
        <p:txBody>
          <a:bodyPr/>
          <a:lstStyle/>
          <a:p>
            <a:pPr eaLnBrk="1" hangingPunct="1"/>
            <a:r>
              <a:rPr lang="en-US" sz="3200" smtClean="0"/>
              <a:t>Planning for Mid-Course Adjustments</a:t>
            </a:r>
          </a:p>
        </p:txBody>
      </p:sp>
      <p:sp>
        <p:nvSpPr>
          <p:cNvPr id="3584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BB5E3F95-B7DF-4A29-B8C2-92FB33CA2D7F}" type="slidenum">
              <a:rPr lang="en-US" smtClean="0"/>
              <a:pPr>
                <a:defRPr/>
              </a:pPr>
              <a:t>168</a:t>
            </a:fld>
            <a:endParaRPr lang="en-US" smtClean="0"/>
          </a:p>
        </p:txBody>
      </p:sp>
      <p:sp>
        <p:nvSpPr>
          <p:cNvPr id="186372" name="Rectangle 3"/>
          <p:cNvSpPr>
            <a:spLocks noGrp="1" noChangeArrowheads="1"/>
          </p:cNvSpPr>
          <p:nvPr>
            <p:ph sz="quarter" idx="1"/>
          </p:nvPr>
        </p:nvSpPr>
        <p:spPr>
          <a:xfrm>
            <a:off x="612775" y="1600200"/>
            <a:ext cx="8153400" cy="4495800"/>
          </a:xfrm>
        </p:spPr>
        <p:txBody>
          <a:bodyPr/>
          <a:lstStyle/>
          <a:p>
            <a:pPr eaLnBrk="1" hangingPunct="1"/>
            <a:r>
              <a:rPr lang="en-US" smtClean="0"/>
              <a:t>Program changes can affect the M&amp;E plan performance monitoring and impact evaluation</a:t>
            </a:r>
          </a:p>
          <a:p>
            <a:pPr eaLnBrk="1" hangingPunct="1"/>
            <a:r>
              <a:rPr lang="en-US" smtClean="0"/>
              <a:t>Internal M&amp;E capacity facilitates adjustments</a:t>
            </a:r>
          </a:p>
          <a:p>
            <a:pPr eaLnBrk="1" hangingPunct="1"/>
            <a:r>
              <a:rPr lang="en-US" smtClean="0"/>
              <a:t>Flexibility and regular review of program results necessary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12775" y="228600"/>
            <a:ext cx="8153400" cy="990600"/>
          </a:xfrm>
        </p:spPr>
        <p:txBody>
          <a:bodyPr/>
          <a:lstStyle/>
          <a:p>
            <a:pPr eaLnBrk="1" hangingPunct="1"/>
            <a:r>
              <a:rPr lang="en-US" sz="3200" smtClean="0"/>
              <a:t>How Well is the M&amp;E Plan Working?</a:t>
            </a:r>
          </a:p>
        </p:txBody>
      </p:sp>
      <p:sp>
        <p:nvSpPr>
          <p:cNvPr id="3686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EF1E1FD2-E986-4D0A-AAC7-501495145D2B}" type="slidenum">
              <a:rPr lang="en-US" smtClean="0"/>
              <a:pPr>
                <a:defRPr/>
              </a:pPr>
              <a:t>169</a:t>
            </a:fld>
            <a:endParaRPr lang="en-US" smtClean="0"/>
          </a:p>
        </p:txBody>
      </p:sp>
      <p:sp>
        <p:nvSpPr>
          <p:cNvPr id="187396" name="Rectangle 3"/>
          <p:cNvSpPr>
            <a:spLocks noGrp="1" noChangeArrowheads="1"/>
          </p:cNvSpPr>
          <p:nvPr>
            <p:ph sz="quarter" idx="1"/>
          </p:nvPr>
        </p:nvSpPr>
        <p:spPr>
          <a:xfrm>
            <a:off x="612775" y="1600200"/>
            <a:ext cx="8153400" cy="4495800"/>
          </a:xfrm>
        </p:spPr>
        <p:txBody>
          <a:bodyPr/>
          <a:lstStyle/>
          <a:p>
            <a:pPr eaLnBrk="1" hangingPunct="1">
              <a:lnSpc>
                <a:spcPct val="90000"/>
              </a:lnSpc>
            </a:pPr>
            <a:r>
              <a:rPr lang="en-US" sz="2100" smtClean="0"/>
              <a:t>Are M&amp;E activities progressing as planned?</a:t>
            </a:r>
          </a:p>
          <a:p>
            <a:pPr eaLnBrk="1" hangingPunct="1">
              <a:lnSpc>
                <a:spcPct val="90000"/>
              </a:lnSpc>
            </a:pPr>
            <a:r>
              <a:rPr lang="en-US" sz="2100" smtClean="0"/>
              <a:t>Are the evaluation questions being answered sufficiently?</a:t>
            </a:r>
          </a:p>
          <a:p>
            <a:pPr eaLnBrk="1" hangingPunct="1">
              <a:lnSpc>
                <a:spcPct val="90000"/>
              </a:lnSpc>
            </a:pPr>
            <a:r>
              <a:rPr lang="en-US" sz="2100" smtClean="0"/>
              <a:t>Have other evaluation questions been raised and should they be incorporated into the plan?</a:t>
            </a:r>
          </a:p>
          <a:p>
            <a:pPr eaLnBrk="1" hangingPunct="1">
              <a:lnSpc>
                <a:spcPct val="90000"/>
              </a:lnSpc>
            </a:pPr>
            <a:r>
              <a:rPr lang="en-US" sz="2100" smtClean="0"/>
              <a:t>Are there any methodological or evaluation design issues that need to be addressed?</a:t>
            </a:r>
          </a:p>
          <a:p>
            <a:pPr eaLnBrk="1" hangingPunct="1">
              <a:lnSpc>
                <a:spcPct val="90000"/>
              </a:lnSpc>
            </a:pPr>
            <a:r>
              <a:rPr lang="en-US" sz="2100" smtClean="0"/>
              <a:t>Are there any outside factors (political, environment) that are affecting the plan?</a:t>
            </a:r>
          </a:p>
          <a:p>
            <a:pPr eaLnBrk="1" hangingPunct="1">
              <a:lnSpc>
                <a:spcPct val="90000"/>
              </a:lnSpc>
            </a:pPr>
            <a:r>
              <a:rPr lang="en-US" sz="2100" smtClean="0"/>
              <a:t>Are appropriate staff and funding still available to implement the M&amp;E plan?</a:t>
            </a:r>
          </a:p>
          <a:p>
            <a:pPr eaLnBrk="1" hangingPunct="1">
              <a:lnSpc>
                <a:spcPct val="90000"/>
              </a:lnSpc>
            </a:pPr>
            <a:r>
              <a:rPr lang="en-US" sz="2100" smtClean="0"/>
              <a:t>Are M&amp;E finding being disseminated and used by stakeholders for decision making and program improvement?</a:t>
            </a:r>
          </a:p>
          <a:p>
            <a:pPr eaLnBrk="1" hangingPunct="1">
              <a:lnSpc>
                <a:spcPct val="90000"/>
              </a:lnSpc>
            </a:pPr>
            <a:endParaRPr lang="en-US" sz="2100" smtClean="0"/>
          </a:p>
          <a:p>
            <a:pPr eaLnBrk="1" hangingPunct="1">
              <a:lnSpc>
                <a:spcPct val="90000"/>
              </a:lnSpc>
            </a:pPr>
            <a:endParaRPr lang="en-US" sz="21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pPr eaLnBrk="1" hangingPunct="1"/>
            <a:r>
              <a:rPr lang="en-US" sz="3600" b="1" smtClean="0"/>
              <a:t>Functions of Management</a:t>
            </a:r>
            <a:r>
              <a:rPr lang="en-US" sz="3600" smtClean="0"/>
              <a:t/>
            </a:r>
            <a:br>
              <a:rPr lang="en-US" sz="3600" smtClean="0"/>
            </a:br>
            <a:endParaRPr lang="en-US" sz="3600" smtClean="0"/>
          </a:p>
        </p:txBody>
      </p:sp>
      <p:sp>
        <p:nvSpPr>
          <p:cNvPr id="32771" name="Content Placeholder 2"/>
          <p:cNvSpPr>
            <a:spLocks noGrp="1"/>
          </p:cNvSpPr>
          <p:nvPr>
            <p:ph sz="quarter" idx="1"/>
          </p:nvPr>
        </p:nvSpPr>
        <p:spPr>
          <a:xfrm>
            <a:off x="612775" y="1600200"/>
            <a:ext cx="8153400" cy="4495800"/>
          </a:xfrm>
        </p:spPr>
        <p:txBody>
          <a:bodyPr/>
          <a:lstStyle/>
          <a:p>
            <a:pPr eaLnBrk="1" hangingPunct="1"/>
            <a:r>
              <a:rPr lang="en-US" b="1" smtClean="0"/>
              <a:t>Diagrammatic Representation of the Key Functions of Management</a:t>
            </a:r>
            <a:endParaRPr lang="en-US" smtClean="0"/>
          </a:p>
        </p:txBody>
      </p:sp>
      <p:sp>
        <p:nvSpPr>
          <p:cNvPr id="4" name="Oval 3"/>
          <p:cNvSpPr/>
          <p:nvPr/>
        </p:nvSpPr>
        <p:spPr>
          <a:xfrm>
            <a:off x="3048000" y="2514600"/>
            <a:ext cx="3429000" cy="3733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Evaluation planning</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a:solidFill>
                  <a:schemeClr val="tx1"/>
                </a:solidFill>
              </a:rPr>
              <a:t>implementation</a:t>
            </a:r>
          </a:p>
        </p:txBody>
      </p:sp>
      <p:cxnSp>
        <p:nvCxnSpPr>
          <p:cNvPr id="8" name="Straight Connector 7"/>
          <p:cNvCxnSpPr>
            <a:stCxn id="4" idx="0"/>
          </p:cNvCxnSpPr>
          <p:nvPr/>
        </p:nvCxnSpPr>
        <p:spPr>
          <a:xfrm rot="16200000" flipH="1">
            <a:off x="3943350" y="3333750"/>
            <a:ext cx="16764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27425" y="4244975"/>
            <a:ext cx="1358900" cy="125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4191000"/>
            <a:ext cx="1447800" cy="990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12775" y="228600"/>
            <a:ext cx="8153400" cy="990600"/>
          </a:xfrm>
        </p:spPr>
        <p:txBody>
          <a:bodyPr/>
          <a:lstStyle/>
          <a:p>
            <a:pPr eaLnBrk="1" hangingPunct="1"/>
            <a:endParaRPr lang="en-US" smtClean="0"/>
          </a:p>
        </p:txBody>
      </p:sp>
      <p:sp>
        <p:nvSpPr>
          <p:cNvPr id="37892"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9C91F879-B4D8-4E55-9A5D-A474DC0FBC99}" type="slidenum">
              <a:rPr lang="en-US" smtClean="0"/>
              <a:pPr>
                <a:defRPr/>
              </a:pPr>
              <a:t>170</a:t>
            </a:fld>
            <a:endParaRPr lang="en-US" smtClean="0"/>
          </a:p>
        </p:txBody>
      </p:sp>
      <p:sp>
        <p:nvSpPr>
          <p:cNvPr id="188420" name="Rectangle 3"/>
          <p:cNvSpPr>
            <a:spLocks noGrp="1" noChangeArrowheads="1"/>
          </p:cNvSpPr>
          <p:nvPr>
            <p:ph sz="quarter" idx="1"/>
          </p:nvPr>
        </p:nvSpPr>
        <p:spPr>
          <a:xfrm>
            <a:off x="612775" y="1600200"/>
            <a:ext cx="8153400" cy="4495800"/>
          </a:xfrm>
        </p:spPr>
        <p:txBody>
          <a:bodyPr/>
          <a:lstStyle/>
          <a:p>
            <a:pPr eaLnBrk="1" hangingPunct="1">
              <a:buFontTx/>
              <a:buNone/>
            </a:pPr>
            <a:r>
              <a:rPr lang="en-US" smtClean="0"/>
              <a:t>Remember that an M&amp;E plan is a living document and needs to be adjusted when a program is modified</a:t>
            </a:r>
          </a:p>
          <a:p>
            <a:pPr eaLnBrk="1" hangingPunct="1"/>
            <a:endParaRPr lang="en-US" smtClean="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12775" y="228600"/>
            <a:ext cx="8153400" cy="990600"/>
          </a:xfrm>
        </p:spPr>
        <p:txBody>
          <a:bodyPr/>
          <a:lstStyle/>
          <a:p>
            <a:pPr eaLnBrk="1" hangingPunct="1"/>
            <a:r>
              <a:rPr lang="en-US" smtClean="0"/>
              <a:t>Developing &amp; Implementing an M&amp;E Plan: Logic Model</a:t>
            </a:r>
          </a:p>
        </p:txBody>
      </p:sp>
      <p:sp>
        <p:nvSpPr>
          <p:cNvPr id="3891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918C2B9B-60DC-44AF-B9D9-4AD728F57334}" type="slidenum">
              <a:rPr lang="en-US" smtClean="0"/>
              <a:pPr>
                <a:defRPr/>
              </a:pPr>
              <a:t>171</a:t>
            </a:fld>
            <a:endParaRPr lang="en-US" smtClean="0"/>
          </a:p>
        </p:txBody>
      </p:sp>
      <p:sp>
        <p:nvSpPr>
          <p:cNvPr id="189444" name="Text Box 4"/>
          <p:cNvSpPr txBox="1">
            <a:spLocks noChangeArrowheads="1"/>
          </p:cNvSpPr>
          <p:nvPr/>
        </p:nvSpPr>
        <p:spPr bwMode="auto">
          <a:xfrm>
            <a:off x="228600" y="1828800"/>
            <a:ext cx="1905000" cy="2686050"/>
          </a:xfrm>
          <a:prstGeom prst="rect">
            <a:avLst/>
          </a:prstGeom>
          <a:noFill/>
          <a:ln w="9525">
            <a:solidFill>
              <a:schemeClr val="tx1"/>
            </a:solidFill>
            <a:miter lim="800000"/>
            <a:headEnd/>
            <a:tailEnd/>
          </a:ln>
        </p:spPr>
        <p:txBody>
          <a:bodyPr>
            <a:spAutoFit/>
          </a:bodyPr>
          <a:lstStyle/>
          <a:p>
            <a:pPr>
              <a:spcBef>
                <a:spcPct val="50000"/>
              </a:spcBef>
            </a:pPr>
            <a:r>
              <a:rPr lang="en-US" b="1" u="sng"/>
              <a:t>Inputs</a:t>
            </a:r>
          </a:p>
          <a:p>
            <a:pPr>
              <a:spcBef>
                <a:spcPct val="50000"/>
              </a:spcBef>
              <a:buFontTx/>
              <a:buChar char="•"/>
            </a:pPr>
            <a:r>
              <a:rPr lang="en-US"/>
              <a:t>Human resources</a:t>
            </a:r>
          </a:p>
          <a:p>
            <a:pPr>
              <a:spcBef>
                <a:spcPct val="50000"/>
              </a:spcBef>
              <a:buFontTx/>
              <a:buChar char="•"/>
            </a:pPr>
            <a:r>
              <a:rPr lang="en-US"/>
              <a:t>Understanding of the program </a:t>
            </a:r>
          </a:p>
          <a:p>
            <a:pPr>
              <a:spcBef>
                <a:spcPct val="20000"/>
              </a:spcBef>
              <a:buFontTx/>
              <a:buChar char="•"/>
            </a:pPr>
            <a:r>
              <a:rPr lang="en-US"/>
              <a:t>Authority and mandate </a:t>
            </a:r>
          </a:p>
          <a:p>
            <a:pPr>
              <a:spcBef>
                <a:spcPct val="20000"/>
              </a:spcBef>
              <a:buFontTx/>
              <a:buChar char="•"/>
            </a:pPr>
            <a:r>
              <a:rPr lang="en-US"/>
              <a:t>Stakeholders </a:t>
            </a:r>
            <a:endParaRPr lang="en-US" i="1"/>
          </a:p>
        </p:txBody>
      </p:sp>
      <p:sp>
        <p:nvSpPr>
          <p:cNvPr id="189445" name="Text Box 5"/>
          <p:cNvSpPr txBox="1">
            <a:spLocks noChangeArrowheads="1"/>
          </p:cNvSpPr>
          <p:nvPr/>
        </p:nvSpPr>
        <p:spPr bwMode="auto">
          <a:xfrm>
            <a:off x="2286000" y="1828800"/>
            <a:ext cx="2133600" cy="4672013"/>
          </a:xfrm>
          <a:prstGeom prst="rect">
            <a:avLst/>
          </a:prstGeom>
          <a:noFill/>
          <a:ln w="9525">
            <a:solidFill>
              <a:schemeClr val="tx1"/>
            </a:solidFill>
            <a:miter lim="800000"/>
            <a:headEnd/>
            <a:tailEnd/>
          </a:ln>
        </p:spPr>
        <p:txBody>
          <a:bodyPr>
            <a:spAutoFit/>
          </a:bodyPr>
          <a:lstStyle/>
          <a:p>
            <a:pPr>
              <a:spcBef>
                <a:spcPct val="50000"/>
              </a:spcBef>
            </a:pPr>
            <a:r>
              <a:rPr lang="en-US" b="1" u="sng"/>
              <a:t>Processes</a:t>
            </a:r>
          </a:p>
          <a:p>
            <a:pPr>
              <a:lnSpc>
                <a:spcPct val="90000"/>
              </a:lnSpc>
              <a:spcBef>
                <a:spcPct val="20000"/>
              </a:spcBef>
              <a:buFontTx/>
              <a:buChar char="•"/>
            </a:pPr>
            <a:r>
              <a:rPr lang="en-US"/>
              <a:t>Advocate</a:t>
            </a:r>
          </a:p>
          <a:p>
            <a:pPr>
              <a:lnSpc>
                <a:spcPct val="90000"/>
              </a:lnSpc>
              <a:spcBef>
                <a:spcPct val="20000"/>
              </a:spcBef>
              <a:buFontTx/>
              <a:buChar char="•"/>
            </a:pPr>
            <a:r>
              <a:rPr lang="en-US"/>
              <a:t>Assess strategic information needs</a:t>
            </a:r>
          </a:p>
          <a:p>
            <a:pPr>
              <a:lnSpc>
                <a:spcPct val="90000"/>
              </a:lnSpc>
              <a:spcBef>
                <a:spcPct val="20000"/>
              </a:spcBef>
              <a:buFontTx/>
              <a:buChar char="•"/>
            </a:pPr>
            <a:r>
              <a:rPr lang="en-US"/>
              <a:t>Assess information systems capabilities </a:t>
            </a:r>
          </a:p>
          <a:p>
            <a:pPr>
              <a:lnSpc>
                <a:spcPct val="90000"/>
              </a:lnSpc>
              <a:spcBef>
                <a:spcPct val="20000"/>
              </a:spcBef>
              <a:buFontTx/>
              <a:buChar char="•"/>
            </a:pPr>
            <a:r>
              <a:rPr lang="en-US"/>
              <a:t>Achieve consensus and commitment</a:t>
            </a:r>
          </a:p>
          <a:p>
            <a:pPr>
              <a:lnSpc>
                <a:spcPct val="90000"/>
              </a:lnSpc>
              <a:spcBef>
                <a:spcPct val="20000"/>
              </a:spcBef>
              <a:buFontTx/>
              <a:buChar char="•"/>
            </a:pPr>
            <a:r>
              <a:rPr lang="en-US"/>
              <a:t>Develop mechanism for M&amp;E plan review</a:t>
            </a:r>
          </a:p>
          <a:p>
            <a:pPr>
              <a:lnSpc>
                <a:spcPct val="90000"/>
              </a:lnSpc>
              <a:spcBef>
                <a:spcPct val="20000"/>
              </a:spcBef>
              <a:buFontTx/>
              <a:buChar char="•"/>
            </a:pPr>
            <a:r>
              <a:rPr lang="en-US"/>
              <a:t>Prepare document for final approval</a:t>
            </a:r>
            <a:endParaRPr lang="en-US" i="1"/>
          </a:p>
        </p:txBody>
      </p:sp>
      <p:sp>
        <p:nvSpPr>
          <p:cNvPr id="189446" name="Text Box 6"/>
          <p:cNvSpPr txBox="1">
            <a:spLocks noChangeArrowheads="1"/>
          </p:cNvSpPr>
          <p:nvPr/>
        </p:nvSpPr>
        <p:spPr bwMode="auto">
          <a:xfrm>
            <a:off x="6096000" y="5105400"/>
            <a:ext cx="2514600" cy="788988"/>
          </a:xfrm>
          <a:prstGeom prst="rect">
            <a:avLst/>
          </a:prstGeom>
          <a:noFill/>
          <a:ln w="9525">
            <a:solidFill>
              <a:schemeClr val="tx1"/>
            </a:solidFill>
            <a:miter lim="800000"/>
            <a:headEnd/>
            <a:tailEnd/>
          </a:ln>
        </p:spPr>
        <p:txBody>
          <a:bodyPr>
            <a:spAutoFit/>
          </a:bodyPr>
          <a:lstStyle/>
          <a:p>
            <a:pPr>
              <a:spcBef>
                <a:spcPct val="50000"/>
              </a:spcBef>
            </a:pPr>
            <a:r>
              <a:rPr lang="en-US" b="1" u="sng"/>
              <a:t>Impacts</a:t>
            </a:r>
            <a:endParaRPr lang="en-US" b="1" i="1" u="sng"/>
          </a:p>
          <a:p>
            <a:pPr>
              <a:spcBef>
                <a:spcPct val="50000"/>
              </a:spcBef>
            </a:pPr>
            <a:r>
              <a:rPr lang="en-US"/>
              <a:t>Improved health status</a:t>
            </a:r>
          </a:p>
        </p:txBody>
      </p:sp>
      <p:sp>
        <p:nvSpPr>
          <p:cNvPr id="189447" name="Text Box 7"/>
          <p:cNvSpPr txBox="1">
            <a:spLocks noChangeArrowheads="1"/>
          </p:cNvSpPr>
          <p:nvPr/>
        </p:nvSpPr>
        <p:spPr bwMode="auto">
          <a:xfrm>
            <a:off x="6096000" y="3614738"/>
            <a:ext cx="2514600" cy="1338262"/>
          </a:xfrm>
          <a:prstGeom prst="rect">
            <a:avLst/>
          </a:prstGeom>
          <a:noFill/>
          <a:ln w="9525">
            <a:solidFill>
              <a:schemeClr val="tx1"/>
            </a:solidFill>
            <a:miter lim="800000"/>
            <a:headEnd/>
            <a:tailEnd/>
          </a:ln>
        </p:spPr>
        <p:txBody>
          <a:bodyPr>
            <a:spAutoFit/>
          </a:bodyPr>
          <a:lstStyle/>
          <a:p>
            <a:pPr>
              <a:spcBef>
                <a:spcPct val="50000"/>
              </a:spcBef>
            </a:pPr>
            <a:r>
              <a:rPr lang="en-US" b="1" u="sng"/>
              <a:t>Long-term</a:t>
            </a:r>
          </a:p>
          <a:p>
            <a:pPr>
              <a:spcBef>
                <a:spcPct val="50000"/>
              </a:spcBef>
              <a:buFontTx/>
              <a:buChar char="•"/>
            </a:pPr>
            <a:r>
              <a:rPr lang="en-US"/>
              <a:t>Evidence-based decisions for improving programs</a:t>
            </a:r>
          </a:p>
        </p:txBody>
      </p:sp>
      <p:sp>
        <p:nvSpPr>
          <p:cNvPr id="189448" name="Text Box 8"/>
          <p:cNvSpPr txBox="1">
            <a:spLocks noChangeArrowheads="1"/>
          </p:cNvSpPr>
          <p:nvPr/>
        </p:nvSpPr>
        <p:spPr bwMode="auto">
          <a:xfrm>
            <a:off x="6096000" y="1524000"/>
            <a:ext cx="2514600" cy="366713"/>
          </a:xfrm>
          <a:prstGeom prst="rect">
            <a:avLst/>
          </a:prstGeom>
          <a:noFill/>
          <a:ln w="9525">
            <a:noFill/>
            <a:miter lim="800000"/>
            <a:headEnd/>
            <a:tailEnd/>
          </a:ln>
        </p:spPr>
        <p:txBody>
          <a:bodyPr>
            <a:spAutoFit/>
          </a:bodyPr>
          <a:lstStyle/>
          <a:p>
            <a:pPr algn="ctr">
              <a:spcBef>
                <a:spcPct val="50000"/>
              </a:spcBef>
            </a:pPr>
            <a:r>
              <a:rPr lang="en-US" b="1" u="sng"/>
              <a:t>Outcomes</a:t>
            </a:r>
          </a:p>
        </p:txBody>
      </p:sp>
      <p:sp>
        <p:nvSpPr>
          <p:cNvPr id="189449" name="Text Box 9"/>
          <p:cNvSpPr txBox="1">
            <a:spLocks noChangeArrowheads="1"/>
          </p:cNvSpPr>
          <p:nvPr/>
        </p:nvSpPr>
        <p:spPr bwMode="auto">
          <a:xfrm>
            <a:off x="4572000" y="1828800"/>
            <a:ext cx="1295400" cy="1063625"/>
          </a:xfrm>
          <a:prstGeom prst="rect">
            <a:avLst/>
          </a:prstGeom>
          <a:noFill/>
          <a:ln w="9525">
            <a:solidFill>
              <a:schemeClr val="tx1"/>
            </a:solidFill>
            <a:miter lim="800000"/>
            <a:headEnd/>
            <a:tailEnd/>
          </a:ln>
        </p:spPr>
        <p:txBody>
          <a:bodyPr>
            <a:spAutoFit/>
          </a:bodyPr>
          <a:lstStyle/>
          <a:p>
            <a:pPr>
              <a:spcBef>
                <a:spcPct val="50000"/>
              </a:spcBef>
            </a:pPr>
            <a:r>
              <a:rPr lang="en-US" b="1" u="sng"/>
              <a:t>Output</a:t>
            </a:r>
          </a:p>
          <a:p>
            <a:pPr>
              <a:spcBef>
                <a:spcPct val="50000"/>
              </a:spcBef>
              <a:buFontTx/>
              <a:buChar char="•"/>
            </a:pPr>
            <a:r>
              <a:rPr lang="en-US"/>
              <a:t>M&amp;E Plan Document</a:t>
            </a:r>
          </a:p>
        </p:txBody>
      </p:sp>
      <p:sp>
        <p:nvSpPr>
          <p:cNvPr id="189450" name="Text Box 10"/>
          <p:cNvSpPr txBox="1">
            <a:spLocks noChangeArrowheads="1"/>
          </p:cNvSpPr>
          <p:nvPr/>
        </p:nvSpPr>
        <p:spPr bwMode="auto">
          <a:xfrm>
            <a:off x="6096000" y="1828800"/>
            <a:ext cx="2514600" cy="1612900"/>
          </a:xfrm>
          <a:prstGeom prst="rect">
            <a:avLst/>
          </a:prstGeom>
          <a:noFill/>
          <a:ln w="9525">
            <a:solidFill>
              <a:schemeClr val="tx1"/>
            </a:solidFill>
            <a:miter lim="800000"/>
            <a:headEnd/>
            <a:tailEnd/>
          </a:ln>
        </p:spPr>
        <p:txBody>
          <a:bodyPr>
            <a:spAutoFit/>
          </a:bodyPr>
          <a:lstStyle/>
          <a:p>
            <a:pPr>
              <a:spcBef>
                <a:spcPct val="50000"/>
              </a:spcBef>
            </a:pPr>
            <a:r>
              <a:rPr lang="en-US" b="1" u="sng"/>
              <a:t>Short-term</a:t>
            </a:r>
          </a:p>
          <a:p>
            <a:pPr>
              <a:spcBef>
                <a:spcPct val="50000"/>
              </a:spcBef>
              <a:buFontTx/>
              <a:buChar char="•"/>
            </a:pPr>
            <a:r>
              <a:rPr lang="en-US"/>
              <a:t>M&amp;E System for obtaining Strategic Information decision making</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28600" y="457200"/>
            <a:ext cx="7343775" cy="846138"/>
          </a:xfrm>
        </p:spPr>
        <p:txBody>
          <a:bodyPr/>
          <a:lstStyle/>
          <a:p>
            <a:pPr eaLnBrk="1" hangingPunct="1"/>
            <a:r>
              <a:rPr lang="en-US" sz="3200" smtClean="0"/>
              <a:t>Summary: The Basics</a:t>
            </a:r>
            <a:endParaRPr lang="en-US" sz="3200" smtClean="0">
              <a:solidFill>
                <a:srgbClr val="FF9900"/>
              </a:solidFill>
            </a:endParaRPr>
          </a:p>
        </p:txBody>
      </p:sp>
      <p:sp>
        <p:nvSpPr>
          <p:cNvPr id="39940"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9B81BD12-3B66-46AC-96FF-73258219C6AA}" type="slidenum">
              <a:rPr lang="en-US" smtClean="0"/>
              <a:pPr>
                <a:defRPr/>
              </a:pPr>
              <a:t>172</a:t>
            </a:fld>
            <a:endParaRPr lang="en-US" smtClean="0"/>
          </a:p>
        </p:txBody>
      </p:sp>
      <p:sp>
        <p:nvSpPr>
          <p:cNvPr id="190468" name="Rectangle 3"/>
          <p:cNvSpPr>
            <a:spLocks noGrp="1" noChangeArrowheads="1"/>
          </p:cNvSpPr>
          <p:nvPr>
            <p:ph sz="quarter" idx="1"/>
          </p:nvPr>
        </p:nvSpPr>
        <p:spPr>
          <a:xfrm>
            <a:off x="612775" y="1600200"/>
            <a:ext cx="8153400" cy="4495800"/>
          </a:xfrm>
        </p:spPr>
        <p:txBody>
          <a:bodyPr/>
          <a:lstStyle/>
          <a:p>
            <a:pPr eaLnBrk="1" hangingPunct="1"/>
            <a:r>
              <a:rPr lang="en-US" sz="2500" smtClean="0"/>
              <a:t>Start early</a:t>
            </a:r>
          </a:p>
          <a:p>
            <a:pPr eaLnBrk="1" hangingPunct="1"/>
            <a:r>
              <a:rPr lang="en-US" sz="2500" smtClean="0"/>
              <a:t>Involve stakeholders at all stages in the process</a:t>
            </a:r>
          </a:p>
          <a:p>
            <a:pPr eaLnBrk="1" hangingPunct="1"/>
            <a:r>
              <a:rPr lang="en-US" sz="2500" smtClean="0"/>
              <a:t>Assess strategic information needs for intended users</a:t>
            </a:r>
          </a:p>
          <a:p>
            <a:pPr eaLnBrk="1" hangingPunct="1"/>
            <a:r>
              <a:rPr lang="en-US" sz="2500" smtClean="0"/>
              <a:t>Assess current capacity and use what is already available</a:t>
            </a:r>
          </a:p>
          <a:p>
            <a:pPr eaLnBrk="1" hangingPunct="1"/>
            <a:r>
              <a:rPr lang="en-US" sz="2500" smtClean="0"/>
              <a:t>Avoid duplication of data collection and reporting</a:t>
            </a:r>
          </a:p>
          <a:p>
            <a:pPr eaLnBrk="1" hangingPunct="1"/>
            <a:r>
              <a:rPr lang="en-US" sz="2500" smtClean="0"/>
              <a:t>Do not collect information that will not be used</a:t>
            </a:r>
          </a:p>
          <a:p>
            <a:pPr eaLnBrk="1" hangingPunct="1"/>
            <a:r>
              <a:rPr lang="en-US" sz="2500" smtClean="0"/>
              <a:t>Review progress/results regularly and make adjustments to M&amp;E plan, if necessary</a:t>
            </a:r>
          </a:p>
          <a:p>
            <a:pPr eaLnBrk="1" hangingPunct="1"/>
            <a:endParaRPr lang="en-US" sz="2500" smtClean="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12775" y="228600"/>
            <a:ext cx="8153400" cy="990600"/>
          </a:xfrm>
        </p:spPr>
        <p:txBody>
          <a:bodyPr/>
          <a:lstStyle/>
          <a:p>
            <a:pPr eaLnBrk="1" hangingPunct="1"/>
            <a:r>
              <a:rPr lang="en-US" smtClean="0"/>
              <a:t>References</a:t>
            </a:r>
          </a:p>
        </p:txBody>
      </p:sp>
      <p:sp>
        <p:nvSpPr>
          <p:cNvPr id="4096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fontScale="85000" lnSpcReduction="20000"/>
          </a:bodyPr>
          <a:lstStyle/>
          <a:p>
            <a:pPr>
              <a:defRPr/>
            </a:pPr>
            <a:fld id="{54DF8862-28A6-42B0-8904-D86C45A06340}" type="slidenum">
              <a:rPr lang="en-US" smtClean="0"/>
              <a:pPr>
                <a:defRPr/>
              </a:pPr>
              <a:t>173</a:t>
            </a:fld>
            <a:endParaRPr lang="en-US" smtClean="0"/>
          </a:p>
        </p:txBody>
      </p:sp>
      <p:sp>
        <p:nvSpPr>
          <p:cNvPr id="191492" name="Rectangle 3"/>
          <p:cNvSpPr>
            <a:spLocks noGrp="1" noChangeArrowheads="1"/>
          </p:cNvSpPr>
          <p:nvPr>
            <p:ph sz="quarter" idx="1"/>
          </p:nvPr>
        </p:nvSpPr>
        <p:spPr>
          <a:xfrm>
            <a:off x="177800" y="1536700"/>
            <a:ext cx="8785225" cy="4406900"/>
          </a:xfrm>
        </p:spPr>
        <p:txBody>
          <a:bodyPr/>
          <a:lstStyle/>
          <a:p>
            <a:pPr eaLnBrk="1" hangingPunct="1">
              <a:lnSpc>
                <a:spcPct val="80000"/>
              </a:lnSpc>
            </a:pPr>
            <a:r>
              <a:rPr lang="en-US" sz="2500" smtClean="0"/>
              <a:t>Adamchak S et al.  (2000). A Guide to Monitoring and Evaluating Adolescent Reproductive Health Programs. Focus on Young Adults, Tool Series 5. Washington D.C.: Focus on Young Adults.</a:t>
            </a:r>
          </a:p>
          <a:p>
            <a:pPr eaLnBrk="1" hangingPunct="1">
              <a:lnSpc>
                <a:spcPct val="80000"/>
              </a:lnSpc>
            </a:pPr>
            <a:r>
              <a:rPr lang="en-US" sz="2500" smtClean="0"/>
              <a:t>Bertrand J et al. (1996). Evaluating Family Planning Programs.  The Evaluation Project.</a:t>
            </a:r>
          </a:p>
          <a:p>
            <a:pPr eaLnBrk="1" hangingPunct="1">
              <a:lnSpc>
                <a:spcPct val="80000"/>
              </a:lnSpc>
            </a:pPr>
            <a:r>
              <a:rPr lang="en-US" sz="2500" smtClean="0"/>
              <a:t>Curtis, S (YEAR?). Building M&amp;E Plans.</a:t>
            </a:r>
          </a:p>
          <a:p>
            <a:pPr eaLnBrk="1" hangingPunct="1">
              <a:lnSpc>
                <a:spcPct val="80000"/>
              </a:lnSpc>
            </a:pPr>
            <a:r>
              <a:rPr lang="en-US" sz="2500" smtClean="0"/>
              <a:t>FHI (YEAR?). Core Module 3: Developing a Monitoring and Evaluation Work Plan.</a:t>
            </a:r>
          </a:p>
          <a:p>
            <a:pPr eaLnBrk="1" hangingPunct="1">
              <a:lnSpc>
                <a:spcPct val="80000"/>
              </a:lnSpc>
            </a:pPr>
            <a:r>
              <a:rPr lang="en-US" sz="2500" smtClean="0"/>
              <a:t>Rommelmann V, P Setel, Y Hemed, H Mponezya, G Angeles, T Boerma (2003).  </a:t>
            </a:r>
            <a:r>
              <a:rPr lang="en-US" sz="2500" smtClean="0">
                <a:cs typeface="Arial" pitchFamily="34" charset="0"/>
              </a:rPr>
              <a:t>Costs and Results of Information Systems for Poverty Monitoring, </a:t>
            </a:r>
            <a:r>
              <a:rPr lang="en-US" sz="2500" smtClean="0">
                <a:cs typeface="Times New Roman" pitchFamily="18" charset="0"/>
              </a:rPr>
              <a:t>Health Sector Reform, and Local Government Reform In Tanzania. </a:t>
            </a:r>
            <a:endParaRPr lang="en-US" sz="2500" smtClean="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638" y="550863"/>
            <a:ext cx="8237537" cy="4322762"/>
          </a:xfrm>
        </p:spPr>
        <p:txBody>
          <a:bodyPr/>
          <a:lstStyle/>
          <a:p>
            <a:pPr algn="ctr" eaLnBrk="1" hangingPunct="1">
              <a:defRPr/>
            </a:pPr>
            <a:r>
              <a:rPr lang="en-US" sz="4900" dirty="0" smtClean="0"/>
              <a:t>Questionnaire Design</a:t>
            </a:r>
            <a:br>
              <a:rPr lang="en-US" sz="4900" dirty="0" smtClean="0"/>
            </a:br>
            <a:endParaRPr lang="en-US" sz="4900" dirty="0" smtClean="0"/>
          </a:p>
        </p:txBody>
      </p:sp>
      <p:sp>
        <p:nvSpPr>
          <p:cNvPr id="192515" name="Subtitle 3"/>
          <p:cNvSpPr>
            <a:spLocks noGrp="1"/>
          </p:cNvSpPr>
          <p:nvPr>
            <p:ph type="subTitle" idx="1"/>
          </p:nvPr>
        </p:nvSpPr>
        <p:spPr>
          <a:xfrm>
            <a:off x="2362200" y="6049963"/>
            <a:ext cx="6705600" cy="685800"/>
          </a:xfrm>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12775" y="228600"/>
            <a:ext cx="8153400" cy="990600"/>
          </a:xfrm>
        </p:spPr>
        <p:txBody>
          <a:bodyPr/>
          <a:lstStyle/>
          <a:p>
            <a:pPr eaLnBrk="1" hangingPunct="1"/>
            <a:r>
              <a:rPr lang="en-US" smtClean="0"/>
              <a:t>Learning Objectives</a:t>
            </a:r>
          </a:p>
        </p:txBody>
      </p:sp>
      <p:sp>
        <p:nvSpPr>
          <p:cNvPr id="193539" name="Rectangle 3"/>
          <p:cNvSpPr>
            <a:spLocks noGrp="1" noChangeArrowheads="1"/>
          </p:cNvSpPr>
          <p:nvPr>
            <p:ph type="body" idx="1"/>
          </p:nvPr>
        </p:nvSpPr>
        <p:spPr>
          <a:xfrm>
            <a:off x="177800" y="1570038"/>
            <a:ext cx="8785225" cy="4489450"/>
          </a:xfrm>
        </p:spPr>
        <p:txBody>
          <a:bodyPr/>
          <a:lstStyle/>
          <a:p>
            <a:pPr eaLnBrk="1" hangingPunct="1">
              <a:buFontTx/>
              <a:buNone/>
            </a:pPr>
            <a:r>
              <a:rPr lang="en-US" smtClean="0"/>
              <a:t>Upon successful completion of this session, participants will be able to:</a:t>
            </a:r>
          </a:p>
          <a:p>
            <a:pPr eaLnBrk="1" hangingPunct="1"/>
            <a:r>
              <a:rPr lang="en-US" smtClean="0"/>
              <a:t>List the steps in designing a questionnaire</a:t>
            </a:r>
          </a:p>
          <a:p>
            <a:pPr eaLnBrk="1" hangingPunct="1"/>
            <a:r>
              <a:rPr lang="en-US" smtClean="0"/>
              <a:t>Identify alternative forms of questions and their strengths &amp; weaknesses</a:t>
            </a:r>
          </a:p>
          <a:p>
            <a:pPr eaLnBrk="1" hangingPunct="1"/>
            <a:r>
              <a:rPr lang="en-US" smtClean="0"/>
              <a:t>Critically evaluate a survey questionnaire</a:t>
            </a:r>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15913" y="468313"/>
            <a:ext cx="7345362" cy="847725"/>
          </a:xfrm>
        </p:spPr>
        <p:txBody>
          <a:bodyPr/>
          <a:lstStyle/>
          <a:p>
            <a:pPr eaLnBrk="1" hangingPunct="1"/>
            <a:r>
              <a:rPr lang="en-US" smtClean="0"/>
              <a:t>Sources of Error in Survey Data</a:t>
            </a:r>
          </a:p>
        </p:txBody>
      </p:sp>
      <p:sp>
        <p:nvSpPr>
          <p:cNvPr id="194563" name="Rectangle 3"/>
          <p:cNvSpPr>
            <a:spLocks noGrp="1" noChangeArrowheads="1"/>
          </p:cNvSpPr>
          <p:nvPr>
            <p:ph type="body" idx="1"/>
          </p:nvPr>
        </p:nvSpPr>
        <p:spPr>
          <a:xfrm>
            <a:off x="612775" y="1600200"/>
            <a:ext cx="8153400" cy="4495800"/>
          </a:xfrm>
        </p:spPr>
        <p:txBody>
          <a:bodyPr/>
          <a:lstStyle/>
          <a:p>
            <a:pPr eaLnBrk="1" hangingPunct="1"/>
            <a:r>
              <a:rPr lang="en-US" sz="2500" smtClean="0"/>
              <a:t>Are we surveying the right people?</a:t>
            </a:r>
          </a:p>
          <a:p>
            <a:pPr lvl="1" eaLnBrk="1" hangingPunct="1"/>
            <a:r>
              <a:rPr lang="en-US" sz="2200" smtClean="0"/>
              <a:t>Coverage error</a:t>
            </a:r>
          </a:p>
          <a:p>
            <a:pPr lvl="1" eaLnBrk="1" hangingPunct="1"/>
            <a:r>
              <a:rPr lang="en-US" sz="2200" smtClean="0"/>
              <a:t>Sampling error</a:t>
            </a:r>
          </a:p>
          <a:p>
            <a:pPr lvl="1" eaLnBrk="1" hangingPunct="1"/>
            <a:r>
              <a:rPr lang="en-US" sz="2200" smtClean="0"/>
              <a:t>Non-response error</a:t>
            </a:r>
          </a:p>
          <a:p>
            <a:pPr eaLnBrk="1" hangingPunct="1"/>
            <a:r>
              <a:rPr lang="en-US" sz="2500" b="1" smtClean="0">
                <a:solidFill>
                  <a:srgbClr val="000099"/>
                </a:solidFill>
              </a:rPr>
              <a:t>Are we getting the right answer?</a:t>
            </a:r>
          </a:p>
          <a:p>
            <a:pPr lvl="1" eaLnBrk="1" hangingPunct="1"/>
            <a:r>
              <a:rPr lang="en-US" sz="2200" b="1" smtClean="0">
                <a:solidFill>
                  <a:srgbClr val="000099"/>
                </a:solidFill>
              </a:rPr>
              <a:t>Interviewer error</a:t>
            </a:r>
          </a:p>
          <a:p>
            <a:pPr lvl="1" eaLnBrk="1" hangingPunct="1"/>
            <a:r>
              <a:rPr lang="en-US" sz="2200" b="1" smtClean="0">
                <a:solidFill>
                  <a:srgbClr val="000099"/>
                </a:solidFill>
              </a:rPr>
              <a:t>Response error</a:t>
            </a:r>
          </a:p>
          <a:p>
            <a:pPr eaLnBrk="1" hangingPunct="1"/>
            <a:r>
              <a:rPr lang="en-US" sz="2500" smtClean="0"/>
              <a:t>Are we doing the right things with the data?</a:t>
            </a:r>
          </a:p>
          <a:p>
            <a:pPr lvl="1" eaLnBrk="1" hangingPunct="1"/>
            <a:r>
              <a:rPr lang="en-US" sz="2200" smtClean="0"/>
              <a:t>Processing error</a:t>
            </a:r>
          </a:p>
          <a:p>
            <a:pPr lvl="1" eaLnBrk="1" hangingPunct="1"/>
            <a:r>
              <a:rPr lang="en-US" sz="2200" smtClean="0"/>
              <a:t>Interpretation error</a:t>
            </a:r>
          </a:p>
        </p:txBody>
      </p:sp>
    </p:spTree>
    <p:custDataLst>
      <p:tags r:id="rId1"/>
    </p:custData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7198C9B6-BE2A-4512-95D6-48D26B910EDA}" type="slidenum">
              <a:rPr lang="en-US" smtClean="0"/>
              <a:pPr defTabSz="915001">
                <a:defRPr/>
              </a:pPr>
              <a:t>177</a:t>
            </a:fld>
            <a:endParaRPr lang="en-US" dirty="0" smtClean="0"/>
          </a:p>
        </p:txBody>
      </p:sp>
      <p:sp>
        <p:nvSpPr>
          <p:cNvPr id="195587" name="Rectangle 2"/>
          <p:cNvSpPr>
            <a:spLocks noGrp="1" noChangeArrowheads="1"/>
          </p:cNvSpPr>
          <p:nvPr>
            <p:ph type="title"/>
          </p:nvPr>
        </p:nvSpPr>
        <p:spPr>
          <a:xfrm>
            <a:off x="206375" y="138113"/>
            <a:ext cx="7343775" cy="846137"/>
          </a:xfrm>
        </p:spPr>
        <p:txBody>
          <a:bodyPr/>
          <a:lstStyle/>
          <a:p>
            <a:pPr defTabSz="823913" eaLnBrk="1" hangingPunct="1"/>
            <a:r>
              <a:rPr lang="en-US" sz="3200" smtClean="0"/>
              <a:t>Why Worry about Questionnaire Design?</a:t>
            </a:r>
          </a:p>
        </p:txBody>
      </p:sp>
      <p:sp>
        <p:nvSpPr>
          <p:cNvPr id="195588"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cs typeface="Times New Roman" pitchFamily="18" charset="0"/>
              </a:rPr>
              <a:t>It’s an art!</a:t>
            </a:r>
          </a:p>
          <a:p>
            <a:pPr marL="307975" indent="-307975" defTabSz="823913" eaLnBrk="1" hangingPunct="1"/>
            <a:r>
              <a:rPr lang="en-US" smtClean="0">
                <a:cs typeface="Times New Roman" pitchFamily="18" charset="0"/>
              </a:rPr>
              <a:t>Can be the weak link in your program</a:t>
            </a:r>
          </a:p>
          <a:p>
            <a:pPr marL="307975" indent="-307975" defTabSz="823913" eaLnBrk="1" hangingPunct="1"/>
            <a:r>
              <a:rPr lang="en-US" smtClean="0">
                <a:cs typeface="Times New Roman" pitchFamily="18" charset="0"/>
              </a:rPr>
              <a:t>Inappropriate questionnaires lead to</a:t>
            </a:r>
          </a:p>
          <a:p>
            <a:pPr marL="669925" lvl="1" indent="-257175" defTabSz="823913" eaLnBrk="1" hangingPunct="1"/>
            <a:r>
              <a:rPr lang="en-US" smtClean="0">
                <a:cs typeface="Times New Roman" pitchFamily="18" charset="0"/>
              </a:rPr>
              <a:t>Poor quality data</a:t>
            </a:r>
          </a:p>
          <a:p>
            <a:pPr marL="669925" lvl="1" indent="-257175" defTabSz="823913" eaLnBrk="1" hangingPunct="1"/>
            <a:r>
              <a:rPr lang="en-US" smtClean="0">
                <a:cs typeface="Times New Roman" pitchFamily="18" charset="0"/>
              </a:rPr>
              <a:t>Misleading conclusions</a:t>
            </a:r>
          </a:p>
          <a:p>
            <a:pPr marL="669925" lvl="1" indent="-257175" defTabSz="823913" eaLnBrk="1" hangingPunct="1"/>
            <a:r>
              <a:rPr lang="en-US" smtClean="0">
                <a:cs typeface="Times New Roman" pitchFamily="18" charset="0"/>
              </a:rPr>
              <a:t>Inaccurate/incorrect program recommendations &amp; resource allocation</a:t>
            </a:r>
          </a:p>
          <a:p>
            <a:pPr marL="307975" indent="-307975" defTabSz="823913" eaLnBrk="1" hangingPunct="1">
              <a:buFont typeface="Wingdings" pitchFamily="2" charset="2"/>
              <a:buNone/>
            </a:pPr>
            <a:endParaRPr lang="en-US" smtClean="0"/>
          </a:p>
        </p:txBody>
      </p:sp>
    </p:spTree>
    <p:custDataLst>
      <p:tags r:id="rId1"/>
    </p:custData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lIns="82479" tIns="41239" rIns="82479" bIns="41239" anchor="ctr"/>
          <a:lstStyle/>
          <a:p>
            <a:endParaRPr lang="en-US"/>
          </a:p>
        </p:txBody>
      </p:sp>
      <p:sp>
        <p:nvSpPr>
          <p:cNvPr id="223235" name="Oval 3"/>
          <p:cNvSpPr>
            <a:spLocks noChangeArrowheads="1"/>
          </p:cNvSpPr>
          <p:nvPr/>
        </p:nvSpPr>
        <p:spPr bwMode="auto">
          <a:xfrm>
            <a:off x="2513013" y="3773488"/>
            <a:ext cx="2362200" cy="1227137"/>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(1)</a:t>
            </a:r>
          </a:p>
          <a:p>
            <a:pPr algn="ctr"/>
            <a:r>
              <a:rPr lang="en-US" b="1">
                <a:latin typeface="Helvetica"/>
              </a:rPr>
              <a:t>Survey Objectives</a:t>
            </a:r>
            <a:endParaRPr lang="en-US" sz="2400" b="1">
              <a:latin typeface="Helvetica"/>
            </a:endParaRPr>
          </a:p>
          <a:p>
            <a:pPr algn="ctr"/>
            <a:endParaRPr lang="en-US" sz="2400" b="1">
              <a:latin typeface="Helvetica"/>
            </a:endParaRPr>
          </a:p>
        </p:txBody>
      </p:sp>
      <p:sp>
        <p:nvSpPr>
          <p:cNvPr id="223236" name="Oval 4"/>
          <p:cNvSpPr>
            <a:spLocks noChangeArrowheads="1"/>
          </p:cNvSpPr>
          <p:nvPr/>
        </p:nvSpPr>
        <p:spPr bwMode="auto">
          <a:xfrm>
            <a:off x="6151563" y="812800"/>
            <a:ext cx="2487612" cy="1295400"/>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(3)</a:t>
            </a:r>
          </a:p>
          <a:p>
            <a:pPr algn="ctr"/>
            <a:r>
              <a:rPr lang="en-US" b="1">
                <a:latin typeface="Helvetica"/>
              </a:rPr>
              <a:t>Questions to be Asked</a:t>
            </a:r>
            <a:endParaRPr lang="en-US" sz="2400" b="1">
              <a:latin typeface="Helvetica"/>
            </a:endParaRPr>
          </a:p>
          <a:p>
            <a:pPr algn="ctr"/>
            <a:endParaRPr lang="en-US" sz="2400" b="1">
              <a:latin typeface="Helvetica"/>
            </a:endParaRPr>
          </a:p>
        </p:txBody>
      </p:sp>
      <p:sp>
        <p:nvSpPr>
          <p:cNvPr id="223237" name="Oval 5"/>
          <p:cNvSpPr>
            <a:spLocks noChangeArrowheads="1"/>
          </p:cNvSpPr>
          <p:nvPr/>
        </p:nvSpPr>
        <p:spPr bwMode="auto">
          <a:xfrm>
            <a:off x="6553200" y="2667000"/>
            <a:ext cx="2487613" cy="1219200"/>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(4)</a:t>
            </a:r>
          </a:p>
          <a:p>
            <a:pPr algn="ctr"/>
            <a:r>
              <a:rPr lang="en-US" b="1">
                <a:latin typeface="Helvetica"/>
              </a:rPr>
              <a:t>Question Response Format</a:t>
            </a:r>
            <a:endParaRPr lang="en-US" sz="2400" b="1">
              <a:latin typeface="Helvetica"/>
            </a:endParaRPr>
          </a:p>
          <a:p>
            <a:pPr algn="ctr"/>
            <a:endParaRPr lang="en-US" sz="2400" b="1">
              <a:latin typeface="Helvetica"/>
            </a:endParaRPr>
          </a:p>
        </p:txBody>
      </p:sp>
      <p:sp>
        <p:nvSpPr>
          <p:cNvPr id="223238" name="Oval 6"/>
          <p:cNvSpPr>
            <a:spLocks noChangeArrowheads="1"/>
          </p:cNvSpPr>
          <p:nvPr/>
        </p:nvSpPr>
        <p:spPr bwMode="auto">
          <a:xfrm>
            <a:off x="6248400" y="4114800"/>
            <a:ext cx="2487613" cy="1219200"/>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(5)</a:t>
            </a:r>
          </a:p>
          <a:p>
            <a:pPr algn="ctr"/>
            <a:r>
              <a:rPr lang="en-US" b="1">
                <a:latin typeface="Helvetica"/>
              </a:rPr>
              <a:t>Question Wording</a:t>
            </a:r>
            <a:endParaRPr lang="en-US" sz="2400" b="1">
              <a:latin typeface="Helvetica"/>
            </a:endParaRPr>
          </a:p>
        </p:txBody>
      </p:sp>
      <p:sp>
        <p:nvSpPr>
          <p:cNvPr id="223239" name="Oval 7"/>
          <p:cNvSpPr>
            <a:spLocks noChangeArrowheads="1"/>
          </p:cNvSpPr>
          <p:nvPr/>
        </p:nvSpPr>
        <p:spPr bwMode="auto">
          <a:xfrm>
            <a:off x="5105400" y="5410200"/>
            <a:ext cx="2362200" cy="1066800"/>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(6)</a:t>
            </a:r>
          </a:p>
          <a:p>
            <a:pPr algn="ctr"/>
            <a:r>
              <a:rPr lang="en-US" b="1">
                <a:latin typeface="Helvetica"/>
              </a:rPr>
              <a:t>Flow and Layout</a:t>
            </a:r>
            <a:endParaRPr lang="en-US" sz="2400" b="1">
              <a:latin typeface="Helvetica"/>
            </a:endParaRPr>
          </a:p>
          <a:p>
            <a:pPr algn="ctr"/>
            <a:endParaRPr lang="en-US" sz="2400" b="1">
              <a:latin typeface="Helvetica"/>
            </a:endParaRPr>
          </a:p>
        </p:txBody>
      </p:sp>
      <p:sp>
        <p:nvSpPr>
          <p:cNvPr id="223240" name="Oval 8"/>
          <p:cNvSpPr>
            <a:spLocks noChangeArrowheads="1"/>
          </p:cNvSpPr>
          <p:nvPr/>
        </p:nvSpPr>
        <p:spPr bwMode="auto">
          <a:xfrm>
            <a:off x="2514600" y="5257800"/>
            <a:ext cx="2362200" cy="1066800"/>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(7)</a:t>
            </a:r>
          </a:p>
          <a:p>
            <a:pPr algn="ctr"/>
            <a:r>
              <a:rPr lang="en-US" b="1">
                <a:latin typeface="Helvetica"/>
              </a:rPr>
              <a:t>Evaluate Layout</a:t>
            </a:r>
            <a:endParaRPr lang="en-US" sz="2400" b="1">
              <a:latin typeface="Helvetica"/>
            </a:endParaRPr>
          </a:p>
          <a:p>
            <a:pPr algn="ctr"/>
            <a:endParaRPr lang="en-US" sz="2400" b="1">
              <a:latin typeface="Helvetica"/>
            </a:endParaRPr>
          </a:p>
        </p:txBody>
      </p:sp>
      <p:sp>
        <p:nvSpPr>
          <p:cNvPr id="223241" name="Oval 9"/>
          <p:cNvSpPr>
            <a:spLocks noChangeArrowheads="1"/>
          </p:cNvSpPr>
          <p:nvPr/>
        </p:nvSpPr>
        <p:spPr bwMode="auto">
          <a:xfrm>
            <a:off x="381000" y="4495800"/>
            <a:ext cx="2209800" cy="1143000"/>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(8)</a:t>
            </a:r>
          </a:p>
          <a:p>
            <a:pPr algn="ctr"/>
            <a:r>
              <a:rPr lang="en-US" b="1">
                <a:latin typeface="Helvetica"/>
              </a:rPr>
              <a:t>Obtain Approval</a:t>
            </a:r>
            <a:endParaRPr lang="en-US" sz="2400" b="1">
              <a:latin typeface="Helvetica"/>
            </a:endParaRPr>
          </a:p>
          <a:p>
            <a:pPr algn="ctr"/>
            <a:endParaRPr lang="en-US" sz="2400" b="1">
              <a:latin typeface="Helvetica"/>
            </a:endParaRPr>
          </a:p>
        </p:txBody>
      </p:sp>
      <p:sp>
        <p:nvSpPr>
          <p:cNvPr id="223242" name="Oval 10"/>
          <p:cNvSpPr>
            <a:spLocks noChangeArrowheads="1"/>
          </p:cNvSpPr>
          <p:nvPr/>
        </p:nvSpPr>
        <p:spPr bwMode="auto">
          <a:xfrm>
            <a:off x="152400" y="3048000"/>
            <a:ext cx="2286000" cy="1181100"/>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(9)</a:t>
            </a:r>
          </a:p>
          <a:p>
            <a:pPr algn="ctr"/>
            <a:r>
              <a:rPr lang="en-US" b="1">
                <a:latin typeface="Helvetica"/>
              </a:rPr>
              <a:t>Pretest and Revise</a:t>
            </a:r>
            <a:endParaRPr lang="en-US" sz="2400" b="1">
              <a:latin typeface="Helvetica"/>
            </a:endParaRPr>
          </a:p>
          <a:p>
            <a:pPr algn="ctr"/>
            <a:endParaRPr lang="en-US" sz="2400" b="1">
              <a:latin typeface="Helvetica"/>
            </a:endParaRPr>
          </a:p>
        </p:txBody>
      </p:sp>
      <p:sp>
        <p:nvSpPr>
          <p:cNvPr id="223243" name="Line 11"/>
          <p:cNvSpPr>
            <a:spLocks noChangeShapeType="1"/>
          </p:cNvSpPr>
          <p:nvPr/>
        </p:nvSpPr>
        <p:spPr bwMode="auto">
          <a:xfrm flipV="1">
            <a:off x="3886200" y="3429000"/>
            <a:ext cx="479425" cy="344488"/>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
        <p:nvSpPr>
          <p:cNvPr id="223244" name="Line 12"/>
          <p:cNvSpPr>
            <a:spLocks noChangeShapeType="1"/>
          </p:cNvSpPr>
          <p:nvPr/>
        </p:nvSpPr>
        <p:spPr bwMode="auto">
          <a:xfrm>
            <a:off x="8305800" y="2209800"/>
            <a:ext cx="457200" cy="533400"/>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
        <p:nvSpPr>
          <p:cNvPr id="223245" name="Line 13"/>
          <p:cNvSpPr>
            <a:spLocks noChangeShapeType="1"/>
          </p:cNvSpPr>
          <p:nvPr/>
        </p:nvSpPr>
        <p:spPr bwMode="auto">
          <a:xfrm flipH="1">
            <a:off x="8610600" y="3810000"/>
            <a:ext cx="304800" cy="381000"/>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
        <p:nvSpPr>
          <p:cNvPr id="223246" name="Line 14"/>
          <p:cNvSpPr>
            <a:spLocks noChangeShapeType="1"/>
          </p:cNvSpPr>
          <p:nvPr/>
        </p:nvSpPr>
        <p:spPr bwMode="auto">
          <a:xfrm flipH="1">
            <a:off x="7620000" y="5562600"/>
            <a:ext cx="381000" cy="304800"/>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
        <p:nvSpPr>
          <p:cNvPr id="223247" name="Line 15"/>
          <p:cNvSpPr>
            <a:spLocks noChangeShapeType="1"/>
          </p:cNvSpPr>
          <p:nvPr/>
        </p:nvSpPr>
        <p:spPr bwMode="auto">
          <a:xfrm flipH="1" flipV="1">
            <a:off x="4572000" y="6400800"/>
            <a:ext cx="609600" cy="0"/>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
        <p:nvSpPr>
          <p:cNvPr id="223248" name="Line 16"/>
          <p:cNvSpPr>
            <a:spLocks noChangeShapeType="1"/>
          </p:cNvSpPr>
          <p:nvPr/>
        </p:nvSpPr>
        <p:spPr bwMode="auto">
          <a:xfrm flipH="1" flipV="1">
            <a:off x="1905000" y="5715000"/>
            <a:ext cx="381000" cy="228600"/>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
        <p:nvSpPr>
          <p:cNvPr id="223249" name="Line 17"/>
          <p:cNvSpPr>
            <a:spLocks noChangeShapeType="1"/>
          </p:cNvSpPr>
          <p:nvPr/>
        </p:nvSpPr>
        <p:spPr bwMode="auto">
          <a:xfrm flipV="1">
            <a:off x="457200" y="4114800"/>
            <a:ext cx="76200" cy="533400"/>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
        <p:nvSpPr>
          <p:cNvPr id="196626" name="Text Box 18"/>
          <p:cNvSpPr txBox="1">
            <a:spLocks noChangeArrowheads="1"/>
          </p:cNvSpPr>
          <p:nvPr/>
        </p:nvSpPr>
        <p:spPr bwMode="auto">
          <a:xfrm>
            <a:off x="26988" y="0"/>
            <a:ext cx="9117012" cy="457200"/>
          </a:xfrm>
          <a:prstGeom prst="rect">
            <a:avLst/>
          </a:prstGeom>
          <a:solidFill>
            <a:srgbClr val="A50021"/>
          </a:solidFill>
          <a:ln w="9525">
            <a:noFill/>
            <a:miter lim="800000"/>
            <a:headEnd/>
            <a:tailEnd/>
          </a:ln>
        </p:spPr>
        <p:txBody>
          <a:bodyPr lIns="91436" tIns="45718" rIns="91436" bIns="45718">
            <a:spAutoFit/>
          </a:bodyPr>
          <a:lstStyle/>
          <a:p>
            <a:endParaRPr lang="en-US" sz="2400" b="1">
              <a:solidFill>
                <a:schemeClr val="bg1"/>
              </a:solidFill>
              <a:latin typeface="Helvetica"/>
            </a:endParaRPr>
          </a:p>
        </p:txBody>
      </p:sp>
      <p:sp>
        <p:nvSpPr>
          <p:cNvPr id="223251" name="Oval 19"/>
          <p:cNvSpPr>
            <a:spLocks noChangeArrowheads="1"/>
          </p:cNvSpPr>
          <p:nvPr/>
        </p:nvSpPr>
        <p:spPr bwMode="auto">
          <a:xfrm>
            <a:off x="685800" y="1447800"/>
            <a:ext cx="2133600" cy="1143000"/>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(10)</a:t>
            </a:r>
          </a:p>
          <a:p>
            <a:pPr algn="ctr"/>
            <a:r>
              <a:rPr lang="en-US" b="1">
                <a:latin typeface="Helvetica"/>
              </a:rPr>
              <a:t>Final Copy</a:t>
            </a:r>
            <a:endParaRPr lang="en-US" sz="2400" b="1">
              <a:latin typeface="Helvetica"/>
            </a:endParaRPr>
          </a:p>
          <a:p>
            <a:pPr algn="ctr"/>
            <a:endParaRPr lang="en-US" sz="2400" b="1">
              <a:latin typeface="Helvetica"/>
            </a:endParaRPr>
          </a:p>
        </p:txBody>
      </p:sp>
      <p:sp>
        <p:nvSpPr>
          <p:cNvPr id="223252" name="Oval 20"/>
          <p:cNvSpPr>
            <a:spLocks noChangeArrowheads="1"/>
          </p:cNvSpPr>
          <p:nvPr/>
        </p:nvSpPr>
        <p:spPr bwMode="auto">
          <a:xfrm>
            <a:off x="3130550" y="676275"/>
            <a:ext cx="2590800" cy="1141413"/>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(11)</a:t>
            </a:r>
          </a:p>
          <a:p>
            <a:pPr algn="ctr"/>
            <a:r>
              <a:rPr lang="en-US" b="1">
                <a:latin typeface="Helvetica"/>
              </a:rPr>
              <a:t>Implementation</a:t>
            </a:r>
            <a:endParaRPr lang="en-US" sz="2400" b="1">
              <a:latin typeface="Helvetica"/>
            </a:endParaRPr>
          </a:p>
          <a:p>
            <a:pPr algn="ctr"/>
            <a:endParaRPr lang="en-US" sz="2400" b="1">
              <a:latin typeface="Helvetica"/>
            </a:endParaRPr>
          </a:p>
        </p:txBody>
      </p:sp>
      <p:sp>
        <p:nvSpPr>
          <p:cNvPr id="223253" name="Line 21"/>
          <p:cNvSpPr>
            <a:spLocks noChangeShapeType="1"/>
          </p:cNvSpPr>
          <p:nvPr/>
        </p:nvSpPr>
        <p:spPr bwMode="auto">
          <a:xfrm flipV="1">
            <a:off x="533400" y="2362200"/>
            <a:ext cx="152400" cy="647700"/>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
        <p:nvSpPr>
          <p:cNvPr id="223254" name="Line 22"/>
          <p:cNvSpPr>
            <a:spLocks noChangeShapeType="1"/>
          </p:cNvSpPr>
          <p:nvPr/>
        </p:nvSpPr>
        <p:spPr bwMode="auto">
          <a:xfrm flipV="1">
            <a:off x="2209800" y="1219200"/>
            <a:ext cx="685800" cy="76200"/>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
        <p:nvSpPr>
          <p:cNvPr id="196631" name="Text Box 23"/>
          <p:cNvSpPr txBox="1">
            <a:spLocks noChangeArrowheads="1"/>
          </p:cNvSpPr>
          <p:nvPr/>
        </p:nvSpPr>
        <p:spPr bwMode="auto">
          <a:xfrm>
            <a:off x="2057400" y="0"/>
            <a:ext cx="5481638" cy="457200"/>
          </a:xfrm>
          <a:prstGeom prst="rect">
            <a:avLst/>
          </a:prstGeom>
          <a:noFill/>
          <a:ln w="9525">
            <a:noFill/>
            <a:miter lim="800000"/>
            <a:headEnd/>
            <a:tailEnd/>
          </a:ln>
        </p:spPr>
        <p:txBody>
          <a:bodyPr wrap="none" lIns="91436" tIns="45718" rIns="91436" bIns="45718">
            <a:spAutoFit/>
          </a:bodyPr>
          <a:lstStyle/>
          <a:p>
            <a:r>
              <a:rPr lang="en-US" sz="2400" b="1">
                <a:solidFill>
                  <a:schemeClr val="bg1"/>
                </a:solidFill>
                <a:latin typeface="Helvetica"/>
              </a:rPr>
              <a:t>The  Questionnaire  Design  Process</a:t>
            </a:r>
          </a:p>
        </p:txBody>
      </p:sp>
      <p:sp>
        <p:nvSpPr>
          <p:cNvPr id="223256" name="Oval 24"/>
          <p:cNvSpPr>
            <a:spLocks noChangeArrowheads="1"/>
          </p:cNvSpPr>
          <p:nvPr/>
        </p:nvSpPr>
        <p:spPr bwMode="auto">
          <a:xfrm>
            <a:off x="4022725" y="2259013"/>
            <a:ext cx="2362200" cy="1295400"/>
          </a:xfrm>
          <a:prstGeom prst="ellipse">
            <a:avLst/>
          </a:prstGeom>
          <a:solidFill>
            <a:srgbClr val="A5EBDC"/>
          </a:solidFill>
          <a:ln w="9525">
            <a:round/>
            <a:headEnd/>
            <a:tailEnd/>
          </a:ln>
          <a:scene3d>
            <a:camera prst="legacyPerspectiveBottom"/>
            <a:lightRig rig="legacyFlat3" dir="l"/>
          </a:scene3d>
          <a:sp3d extrusionH="887400" prstMaterial="legacyMatte">
            <a:bevelT w="13500" h="13500" prst="angle"/>
            <a:bevelB w="13500" h="13500" prst="angle"/>
            <a:extrusionClr>
              <a:srgbClr val="A5EBDC"/>
            </a:extrusionClr>
          </a:sp3d>
        </p:spPr>
        <p:txBody>
          <a:bodyPr lIns="91436" tIns="274308" rIns="91436" bIns="45718" anchor="ctr" anchorCtr="1">
            <a:flatTx/>
          </a:bodyPr>
          <a:lstStyle/>
          <a:p>
            <a:pPr algn="ctr"/>
            <a:r>
              <a:rPr lang="en-US" b="1">
                <a:latin typeface="Helvetica"/>
              </a:rPr>
              <a:t>(2)</a:t>
            </a:r>
          </a:p>
          <a:p>
            <a:pPr algn="ctr"/>
            <a:r>
              <a:rPr lang="en-US" b="1">
                <a:latin typeface="Helvetica"/>
              </a:rPr>
              <a:t>Data Collection Methods</a:t>
            </a:r>
            <a:endParaRPr lang="en-US" sz="2400" b="1">
              <a:latin typeface="Helvetica"/>
            </a:endParaRPr>
          </a:p>
          <a:p>
            <a:pPr algn="ctr"/>
            <a:endParaRPr lang="en-US" sz="2400" b="1">
              <a:latin typeface="Helvetica"/>
            </a:endParaRPr>
          </a:p>
        </p:txBody>
      </p:sp>
      <p:sp>
        <p:nvSpPr>
          <p:cNvPr id="223257" name="Line 25"/>
          <p:cNvSpPr>
            <a:spLocks noChangeShapeType="1"/>
          </p:cNvSpPr>
          <p:nvPr/>
        </p:nvSpPr>
        <p:spPr bwMode="auto">
          <a:xfrm flipV="1">
            <a:off x="5670550" y="1778000"/>
            <a:ext cx="611188" cy="533400"/>
          </a:xfrm>
          <a:prstGeom prst="line">
            <a:avLst/>
          </a:prstGeom>
          <a:noFill/>
          <a:ln w="57150">
            <a:solidFill>
              <a:schemeClr val="tx1"/>
            </a:solidFill>
            <a:round/>
            <a:headEnd/>
            <a:tailEnd type="triangle" w="med" len="med"/>
          </a:ln>
        </p:spPr>
        <p:txBody>
          <a:bodyPr wrap="none" lIns="82479" tIns="41239" rIns="82479" bIns="41239"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3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23243"/>
                                        </p:tgtEl>
                                        <p:attrNameLst>
                                          <p:attrName>style.visibility</p:attrName>
                                        </p:attrNameLst>
                                      </p:cBhvr>
                                      <p:to>
                                        <p:strVal val="visible"/>
                                      </p:to>
                                    </p:set>
                                    <p:animEffect transition="in" filter="wipe(down)">
                                      <p:cBhvr>
                                        <p:cTn id="11" dur="500"/>
                                        <p:tgtEl>
                                          <p:spTgt spid="22324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232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3244"/>
                                        </p:tgtEl>
                                        <p:attrNameLst>
                                          <p:attrName>style.visibility</p:attrName>
                                        </p:attrNameLst>
                                      </p:cBhvr>
                                      <p:to>
                                        <p:strVal val="visible"/>
                                      </p:to>
                                    </p:set>
                                    <p:animEffect transition="in" filter="wipe(up)">
                                      <p:cBhvr>
                                        <p:cTn id="20" dur="500"/>
                                        <p:tgtEl>
                                          <p:spTgt spid="22324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232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23245"/>
                                        </p:tgtEl>
                                        <p:attrNameLst>
                                          <p:attrName>style.visibility</p:attrName>
                                        </p:attrNameLst>
                                      </p:cBhvr>
                                      <p:to>
                                        <p:strVal val="visible"/>
                                      </p:to>
                                    </p:set>
                                    <p:animEffect transition="in" filter="wipe(up)">
                                      <p:cBhvr>
                                        <p:cTn id="29" dur="500"/>
                                        <p:tgtEl>
                                          <p:spTgt spid="22324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2323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23246"/>
                                        </p:tgtEl>
                                        <p:attrNameLst>
                                          <p:attrName>style.visibility</p:attrName>
                                        </p:attrNameLst>
                                      </p:cBhvr>
                                      <p:to>
                                        <p:strVal val="visible"/>
                                      </p:to>
                                    </p:set>
                                    <p:animEffect transition="in" filter="wipe(up)">
                                      <p:cBhvr>
                                        <p:cTn id="38" dur="500"/>
                                        <p:tgtEl>
                                          <p:spTgt spid="22324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32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23247"/>
                                        </p:tgtEl>
                                        <p:attrNameLst>
                                          <p:attrName>style.visibility</p:attrName>
                                        </p:attrNameLst>
                                      </p:cBhvr>
                                      <p:to>
                                        <p:strVal val="visible"/>
                                      </p:to>
                                    </p:set>
                                    <p:animEffect transition="in" filter="wipe(right)">
                                      <p:cBhvr>
                                        <p:cTn id="47" dur="500"/>
                                        <p:tgtEl>
                                          <p:spTgt spid="22324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22324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23248"/>
                                        </p:tgtEl>
                                        <p:attrNameLst>
                                          <p:attrName>style.visibility</p:attrName>
                                        </p:attrNameLst>
                                      </p:cBhvr>
                                      <p:to>
                                        <p:strVal val="visible"/>
                                      </p:to>
                                    </p:set>
                                    <p:animEffect transition="in" filter="wipe(right)">
                                      <p:cBhvr>
                                        <p:cTn id="56" dur="500"/>
                                        <p:tgtEl>
                                          <p:spTgt spid="22324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2232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23249"/>
                                        </p:tgtEl>
                                        <p:attrNameLst>
                                          <p:attrName>style.visibility</p:attrName>
                                        </p:attrNameLst>
                                      </p:cBhvr>
                                      <p:to>
                                        <p:strVal val="visible"/>
                                      </p:to>
                                    </p:set>
                                    <p:animEffect transition="in" filter="wipe(down)">
                                      <p:cBhvr>
                                        <p:cTn id="65" dur="500"/>
                                        <p:tgtEl>
                                          <p:spTgt spid="22324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22324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23253"/>
                                        </p:tgtEl>
                                        <p:attrNameLst>
                                          <p:attrName>style.visibility</p:attrName>
                                        </p:attrNameLst>
                                      </p:cBhvr>
                                      <p:to>
                                        <p:strVal val="visible"/>
                                      </p:to>
                                    </p:set>
                                    <p:animEffect transition="in" filter="wipe(down)">
                                      <p:cBhvr>
                                        <p:cTn id="74" dur="500"/>
                                        <p:tgtEl>
                                          <p:spTgt spid="223253"/>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232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23254"/>
                                        </p:tgtEl>
                                        <p:attrNameLst>
                                          <p:attrName>style.visibility</p:attrName>
                                        </p:attrNameLst>
                                      </p:cBhvr>
                                      <p:to>
                                        <p:strVal val="visible"/>
                                      </p:to>
                                    </p:set>
                                    <p:animEffect transition="in" filter="wipe(left)">
                                      <p:cBhvr>
                                        <p:cTn id="83" dur="500"/>
                                        <p:tgtEl>
                                          <p:spTgt spid="223254"/>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499"/>
                                          </p:stCondLst>
                                        </p:cTn>
                                        <p:tgtEl>
                                          <p:spTgt spid="22325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499"/>
                                          </p:stCondLst>
                                        </p:cTn>
                                        <p:tgtEl>
                                          <p:spTgt spid="22325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23257"/>
                                        </p:tgtEl>
                                        <p:attrNameLst>
                                          <p:attrName>style.visibility</p:attrName>
                                        </p:attrNameLst>
                                      </p:cBhvr>
                                      <p:to>
                                        <p:strVal val="visible"/>
                                      </p:to>
                                    </p:set>
                                    <p:animEffect transition="in" filter="wipe(down)">
                                      <p:cBhvr>
                                        <p:cTn id="96" dur="500"/>
                                        <p:tgtEl>
                                          <p:spTgt spid="22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animBg="1" autoUpdateAnimBg="0"/>
      <p:bldP spid="223236" grpId="0" animBg="1" autoUpdateAnimBg="0"/>
      <p:bldP spid="223237" grpId="0" animBg="1" autoUpdateAnimBg="0"/>
      <p:bldP spid="223238" grpId="0" animBg="1" autoUpdateAnimBg="0"/>
      <p:bldP spid="223239" grpId="0" animBg="1" autoUpdateAnimBg="0"/>
      <p:bldP spid="223240" grpId="0" animBg="1" autoUpdateAnimBg="0"/>
      <p:bldP spid="223241" grpId="0" animBg="1" autoUpdateAnimBg="0"/>
      <p:bldP spid="223242" grpId="0" animBg="1" autoUpdateAnimBg="0"/>
      <p:bldP spid="223243" grpId="0" animBg="1"/>
      <p:bldP spid="223244" grpId="0" animBg="1"/>
      <p:bldP spid="223245" grpId="0" animBg="1"/>
      <p:bldP spid="223246" grpId="0" animBg="1"/>
      <p:bldP spid="223247" grpId="0" animBg="1"/>
      <p:bldP spid="223248" grpId="0" animBg="1"/>
      <p:bldP spid="223249" grpId="0" animBg="1"/>
      <p:bldP spid="223251" grpId="0" animBg="1" autoUpdateAnimBg="0"/>
      <p:bldP spid="223252" grpId="0" animBg="1" autoUpdateAnimBg="0"/>
      <p:bldP spid="223253" grpId="0" animBg="1"/>
      <p:bldP spid="223254" grpId="0" animBg="1"/>
      <p:bldP spid="223256" grpId="0" animBg="1" autoUpdateAnimBg="0"/>
      <p:bldP spid="223257"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12775" y="228600"/>
            <a:ext cx="8153400" cy="990600"/>
          </a:xfrm>
        </p:spPr>
        <p:txBody>
          <a:bodyPr/>
          <a:lstStyle/>
          <a:p>
            <a:pPr eaLnBrk="1" hangingPunct="1"/>
            <a:r>
              <a:rPr lang="en-US" sz="2900" smtClean="0"/>
              <a:t>Step 1: Determine Survey Objectives, Resources, &amp; Constraints</a:t>
            </a:r>
          </a:p>
        </p:txBody>
      </p:sp>
      <p:sp>
        <p:nvSpPr>
          <p:cNvPr id="197635" name="Rectangle 3"/>
          <p:cNvSpPr>
            <a:spLocks noGrp="1" noChangeArrowheads="1"/>
          </p:cNvSpPr>
          <p:nvPr>
            <p:ph type="body" idx="1"/>
          </p:nvPr>
        </p:nvSpPr>
        <p:spPr>
          <a:xfrm>
            <a:off x="612775" y="1600200"/>
            <a:ext cx="8153400" cy="4495800"/>
          </a:xfrm>
        </p:spPr>
        <p:txBody>
          <a:bodyPr/>
          <a:lstStyle/>
          <a:p>
            <a:pPr eaLnBrk="1" hangingPunct="1"/>
            <a:r>
              <a:rPr lang="en-US" smtClean="0"/>
              <a:t>What decisions are to be made?</a:t>
            </a:r>
          </a:p>
          <a:p>
            <a:pPr eaLnBrk="1" hangingPunct="1"/>
            <a:r>
              <a:rPr lang="en-US" smtClean="0"/>
              <a:t>What data are needed?</a:t>
            </a:r>
          </a:p>
          <a:p>
            <a:pPr eaLnBrk="1" hangingPunct="1"/>
            <a:r>
              <a:rPr lang="en-US" smtClean="0"/>
              <a:t>Does program need to collect its own data?</a:t>
            </a:r>
          </a:p>
          <a:p>
            <a:pPr lvl="1" eaLnBrk="1" hangingPunct="1"/>
            <a:r>
              <a:rPr lang="en-US" smtClean="0"/>
              <a:t>Data may not be available</a:t>
            </a:r>
          </a:p>
          <a:p>
            <a:pPr lvl="1" eaLnBrk="1" hangingPunct="1"/>
            <a:r>
              <a:rPr lang="en-US" smtClean="0">
                <a:cs typeface="Times New Roman" pitchFamily="18" charset="0"/>
              </a:rPr>
              <a:t>Existing data sources may not cover all the relevant topics (e.g. program exposure)</a:t>
            </a:r>
          </a:p>
          <a:p>
            <a:pPr lvl="1" eaLnBrk="1" hangingPunct="1"/>
            <a:r>
              <a:rPr lang="en-US" smtClean="0">
                <a:cs typeface="Times New Roman" pitchFamily="18" charset="0"/>
              </a:rPr>
              <a:t>Timing of existing surveys may not coincide with program cycle</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pPr eaLnBrk="1" hangingPunct="1"/>
            <a:r>
              <a:rPr lang="en-US" sz="3600" b="1" smtClean="0"/>
              <a:t>Key Functions of Management</a:t>
            </a:r>
            <a:endParaRPr lang="en-US" sz="3600" smtClean="0"/>
          </a:p>
        </p:txBody>
      </p:sp>
      <p:sp>
        <p:nvSpPr>
          <p:cNvPr id="3" name="Content Placeholder 2"/>
          <p:cNvSpPr>
            <a:spLocks noGrp="1"/>
          </p:cNvSpPr>
          <p:nvPr>
            <p:ph sz="quarter" idx="1"/>
          </p:nvPr>
        </p:nvSpPr>
        <p:spPr>
          <a:xfrm>
            <a:off x="304800" y="1600200"/>
            <a:ext cx="8610600" cy="4648200"/>
          </a:xfrm>
        </p:spPr>
        <p:txBody>
          <a:bodyPr>
            <a:normAutofit fontScale="62500" lnSpcReduction="20000"/>
          </a:bodyPr>
          <a:lstStyle/>
          <a:p>
            <a:pPr marL="320040" indent="-320040" eaLnBrk="1" fontAlgn="auto" hangingPunct="1">
              <a:spcAft>
                <a:spcPts val="0"/>
              </a:spcAft>
              <a:buFont typeface="Wingdings"/>
              <a:buChar char=""/>
              <a:defRPr/>
            </a:pPr>
            <a:r>
              <a:rPr lang="en-US" sz="3200" b="1" dirty="0" smtClean="0"/>
              <a:t>Planning</a:t>
            </a:r>
            <a:r>
              <a:rPr lang="en-US" sz="3200" dirty="0" smtClean="0"/>
              <a:t> may be defined as a process of making decisions for the future or assessing the current situation, setting goals and objectives, and putting in place interventions (scheme or method) for achieving the objectives.</a:t>
            </a:r>
          </a:p>
          <a:p>
            <a:pPr marL="320040" indent="-320040" eaLnBrk="1" fontAlgn="auto" hangingPunct="1">
              <a:spcAft>
                <a:spcPts val="0"/>
              </a:spcAft>
              <a:buFont typeface="Wingdings"/>
              <a:buChar char=""/>
              <a:defRPr/>
            </a:pPr>
            <a:endParaRPr lang="en-US" sz="3200" dirty="0" smtClean="0"/>
          </a:p>
          <a:p>
            <a:pPr marL="320040" indent="-320040" eaLnBrk="1" fontAlgn="auto" hangingPunct="1">
              <a:spcAft>
                <a:spcPts val="0"/>
              </a:spcAft>
              <a:buFont typeface="Wingdings"/>
              <a:buChar char=""/>
              <a:defRPr/>
            </a:pPr>
            <a:r>
              <a:rPr lang="en-US" sz="3200" dirty="0" smtClean="0"/>
              <a:t>It consists of problem identification and analysis, needs assessment, prioritization, setting goals and objectives, and identification of appropriate strategies or interventions and relevant activities for achieving the objectives and spelling out how the achievement will be measured.</a:t>
            </a:r>
          </a:p>
          <a:p>
            <a:pPr marL="320040" indent="-320040" eaLnBrk="1" fontAlgn="auto" hangingPunct="1">
              <a:spcAft>
                <a:spcPts val="0"/>
              </a:spcAft>
              <a:buFont typeface="Wingdings"/>
              <a:buChar char=""/>
              <a:defRPr/>
            </a:pPr>
            <a:endParaRPr lang="en-US" sz="3200" dirty="0" smtClean="0"/>
          </a:p>
          <a:p>
            <a:pPr marL="320040" indent="-320040" eaLnBrk="1" fontAlgn="auto" hangingPunct="1">
              <a:spcAft>
                <a:spcPts val="0"/>
              </a:spcAft>
              <a:buFont typeface="Wingdings"/>
              <a:buChar char=""/>
              <a:defRPr/>
            </a:pPr>
            <a:r>
              <a:rPr lang="en-US" sz="3200" b="1" dirty="0" smtClean="0"/>
              <a:t>Implementation </a:t>
            </a:r>
            <a:r>
              <a:rPr lang="en-US" sz="3200" dirty="0" smtClean="0"/>
              <a:t>may be defined as the process of organizing, scheduling, directing and coordinating actions, including supervising and monitoring, towards the achievement of specific objectives. </a:t>
            </a:r>
          </a:p>
          <a:p>
            <a:pPr marL="320040" indent="-320040" eaLnBrk="1" fontAlgn="auto" hangingPunct="1">
              <a:spcAft>
                <a:spcPts val="0"/>
              </a:spcAft>
              <a:buFont typeface="Wingdings"/>
              <a:buChar char=""/>
              <a:defRPr/>
            </a:pPr>
            <a:endParaRPr lang="en-US" sz="3200" dirty="0" smtClean="0"/>
          </a:p>
          <a:p>
            <a:pPr marL="320040" indent="-320040" eaLnBrk="1" fontAlgn="auto" hangingPunct="1">
              <a:spcAft>
                <a:spcPts val="0"/>
              </a:spcAft>
              <a:buFont typeface="Wingdings"/>
              <a:buChar char=""/>
              <a:defRPr/>
            </a:pPr>
            <a:r>
              <a:rPr lang="en-US" sz="3200" dirty="0" smtClean="0"/>
              <a:t>It entails planning, organizing, operation, evaluation and giving feedback.</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0" y="138113"/>
            <a:ext cx="7345363" cy="846137"/>
          </a:xfrm>
        </p:spPr>
        <p:txBody>
          <a:bodyPr/>
          <a:lstStyle/>
          <a:p>
            <a:pPr eaLnBrk="1" hangingPunct="1"/>
            <a:r>
              <a:rPr lang="en-US" sz="2900" smtClean="0"/>
              <a:t>Step 2: Define Survey Population and  Determine Questions to be Asked</a:t>
            </a:r>
          </a:p>
        </p:txBody>
      </p:sp>
      <p:sp>
        <p:nvSpPr>
          <p:cNvPr id="198659" name="Text Box 4"/>
          <p:cNvSpPr txBox="1">
            <a:spLocks noChangeArrowheads="1"/>
          </p:cNvSpPr>
          <p:nvPr/>
        </p:nvSpPr>
        <p:spPr bwMode="auto">
          <a:xfrm>
            <a:off x="1482725" y="1778000"/>
            <a:ext cx="6178550" cy="1571625"/>
          </a:xfrm>
          <a:prstGeom prst="rect">
            <a:avLst/>
          </a:prstGeom>
          <a:noFill/>
          <a:ln w="9525">
            <a:noFill/>
            <a:miter lim="800000"/>
            <a:headEnd/>
            <a:tailEnd/>
          </a:ln>
        </p:spPr>
        <p:txBody>
          <a:bodyPr lIns="82479" tIns="41239" rIns="82479" bIns="41239">
            <a:spAutoFit/>
          </a:bodyPr>
          <a:lstStyle/>
          <a:p>
            <a:pPr>
              <a:spcBef>
                <a:spcPct val="50000"/>
              </a:spcBef>
            </a:pPr>
            <a:r>
              <a:rPr lang="en-US" sz="3200"/>
              <a:t>There should be a strong link between the survey objectives and the individual questions.</a:t>
            </a:r>
          </a:p>
        </p:txBody>
      </p:sp>
    </p:spTree>
    <p:custDataLst>
      <p:tags r:id="rId1"/>
    </p:custData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12775" y="228600"/>
            <a:ext cx="8153400" cy="990600"/>
          </a:xfrm>
        </p:spPr>
        <p:txBody>
          <a:bodyPr/>
          <a:lstStyle/>
          <a:p>
            <a:pPr eaLnBrk="1" hangingPunct="1"/>
            <a:r>
              <a:rPr lang="en-US" smtClean="0"/>
              <a:t>Group Activity</a:t>
            </a:r>
          </a:p>
        </p:txBody>
      </p:sp>
      <p:sp>
        <p:nvSpPr>
          <p:cNvPr id="199683" name="Rectangle 3"/>
          <p:cNvSpPr>
            <a:spLocks noGrp="1" noChangeArrowheads="1"/>
          </p:cNvSpPr>
          <p:nvPr>
            <p:ph type="body" idx="1"/>
          </p:nvPr>
        </p:nvSpPr>
        <p:spPr>
          <a:xfrm>
            <a:off x="177800" y="1295400"/>
            <a:ext cx="8785225" cy="4764088"/>
          </a:xfrm>
        </p:spPr>
        <p:txBody>
          <a:bodyPr/>
          <a:lstStyle/>
          <a:p>
            <a:pPr eaLnBrk="1" hangingPunct="1"/>
            <a:r>
              <a:rPr lang="en-US" sz="2500" smtClean="0"/>
              <a:t>Get into groups of 6</a:t>
            </a:r>
          </a:p>
          <a:p>
            <a:pPr eaLnBrk="1" hangingPunct="1"/>
            <a:r>
              <a:rPr lang="en-US" sz="2500" b="1" smtClean="0"/>
              <a:t>Survey objective</a:t>
            </a:r>
            <a:r>
              <a:rPr lang="en-US" sz="2500" smtClean="0"/>
              <a:t>: To explore the factors that might explain the reasons that participants give for attending the workshop on monitoring and evaluating PHN programs</a:t>
            </a:r>
          </a:p>
          <a:p>
            <a:pPr eaLnBrk="1" hangingPunct="1"/>
            <a:r>
              <a:rPr lang="en-US" sz="2500" b="1" smtClean="0"/>
              <a:t>Exercise</a:t>
            </a:r>
            <a:r>
              <a:rPr lang="en-US" sz="2500" smtClean="0"/>
              <a:t>: Determine the questions to be asked</a:t>
            </a:r>
          </a:p>
          <a:p>
            <a:pPr lvl="2" eaLnBrk="1" hangingPunct="1"/>
            <a:r>
              <a:rPr lang="en-US" sz="1800" smtClean="0"/>
              <a:t>Start by brainstorming the reasons why members of your group attended the workshop</a:t>
            </a:r>
          </a:p>
          <a:p>
            <a:pPr lvl="2" eaLnBrk="1" hangingPunct="1"/>
            <a:r>
              <a:rPr lang="en-US" sz="1800" smtClean="0"/>
              <a:t>Next, explore </a:t>
            </a:r>
            <a:r>
              <a:rPr lang="en-US" sz="1800" b="1" smtClean="0"/>
              <a:t>two</a:t>
            </a:r>
            <a:r>
              <a:rPr lang="en-US" sz="1800" smtClean="0"/>
              <a:t> factors that might explain the reasons given</a:t>
            </a:r>
          </a:p>
          <a:p>
            <a:pPr lvl="2" eaLnBrk="1" hangingPunct="1"/>
            <a:r>
              <a:rPr lang="en-US" sz="1800" smtClean="0"/>
              <a:t>Then decide what questions you might ask to find out about these factors</a:t>
            </a:r>
          </a:p>
          <a:p>
            <a:pPr eaLnBrk="1" hangingPunct="1"/>
            <a:r>
              <a:rPr lang="en-US" sz="2500" smtClean="0"/>
              <a:t>You have </a:t>
            </a:r>
            <a:r>
              <a:rPr lang="en-US" sz="2500" b="1" smtClean="0"/>
              <a:t>15 minutes</a:t>
            </a:r>
            <a:r>
              <a:rPr lang="en-US" sz="2500" smtClean="0"/>
              <a:t> for your discussion</a:t>
            </a:r>
          </a:p>
          <a:p>
            <a:pPr eaLnBrk="1" hangingPunct="1"/>
            <a:endParaRPr lang="en-US" sz="2500" smtClean="0"/>
          </a:p>
        </p:txBody>
      </p:sp>
    </p:spTree>
    <p:custDataLst>
      <p:tags r:id="rId1"/>
    </p:custData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12775" y="228600"/>
            <a:ext cx="8153400" cy="990600"/>
          </a:xfrm>
        </p:spPr>
        <p:txBody>
          <a:bodyPr/>
          <a:lstStyle/>
          <a:p>
            <a:pPr eaLnBrk="1" hangingPunct="1"/>
            <a:r>
              <a:rPr lang="en-US" sz="3200" smtClean="0"/>
              <a:t>Step 3: Determine the Data Collection Method</a:t>
            </a:r>
          </a:p>
        </p:txBody>
      </p:sp>
      <p:sp>
        <p:nvSpPr>
          <p:cNvPr id="200707" name="Rectangle 3"/>
          <p:cNvSpPr>
            <a:spLocks noGrp="1" noChangeArrowheads="1"/>
          </p:cNvSpPr>
          <p:nvPr>
            <p:ph type="body" idx="1"/>
          </p:nvPr>
        </p:nvSpPr>
        <p:spPr>
          <a:xfrm>
            <a:off x="612775" y="1600200"/>
            <a:ext cx="8153400" cy="4495800"/>
          </a:xfrm>
        </p:spPr>
        <p:txBody>
          <a:bodyPr/>
          <a:lstStyle/>
          <a:p>
            <a:pPr eaLnBrk="1" hangingPunct="1"/>
            <a:r>
              <a:rPr lang="en-US" smtClean="0"/>
              <a:t>Internet</a:t>
            </a:r>
          </a:p>
          <a:p>
            <a:pPr eaLnBrk="1" hangingPunct="1"/>
            <a:r>
              <a:rPr lang="en-US" smtClean="0"/>
              <a:t>Telephone</a:t>
            </a:r>
          </a:p>
          <a:p>
            <a:pPr eaLnBrk="1" hangingPunct="1"/>
            <a:r>
              <a:rPr lang="en-US" smtClean="0"/>
              <a:t>Mail</a:t>
            </a:r>
          </a:p>
          <a:p>
            <a:pPr eaLnBrk="1" hangingPunct="1"/>
            <a:r>
              <a:rPr lang="en-US" smtClean="0"/>
              <a:t>Self-administered</a:t>
            </a:r>
          </a:p>
          <a:p>
            <a:pPr eaLnBrk="1" hangingPunct="1"/>
            <a:r>
              <a:rPr lang="en-US" smtClean="0"/>
              <a:t>Face-to-face interview</a:t>
            </a:r>
          </a:p>
        </p:txBody>
      </p:sp>
    </p:spTree>
    <p:custDataLst>
      <p:tags r:id="rId1"/>
    </p:custData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12775" y="228600"/>
            <a:ext cx="8153400" cy="990600"/>
          </a:xfrm>
        </p:spPr>
        <p:txBody>
          <a:bodyPr/>
          <a:lstStyle/>
          <a:p>
            <a:pPr eaLnBrk="1" hangingPunct="1"/>
            <a:r>
              <a:rPr lang="en-US" sz="3200" smtClean="0"/>
              <a:t>Step 4: Determine the Question Format</a:t>
            </a:r>
          </a:p>
        </p:txBody>
      </p:sp>
      <p:sp>
        <p:nvSpPr>
          <p:cNvPr id="201731" name="Rectangle 3"/>
          <p:cNvSpPr>
            <a:spLocks noGrp="1" noChangeArrowheads="1"/>
          </p:cNvSpPr>
          <p:nvPr>
            <p:ph type="body" idx="1"/>
          </p:nvPr>
        </p:nvSpPr>
        <p:spPr>
          <a:xfrm>
            <a:off x="612775" y="1600200"/>
            <a:ext cx="8153400" cy="4495800"/>
          </a:xfrm>
        </p:spPr>
        <p:txBody>
          <a:bodyPr/>
          <a:lstStyle/>
          <a:p>
            <a:pPr eaLnBrk="1" hangingPunct="1"/>
            <a:r>
              <a:rPr lang="en-US" smtClean="0"/>
              <a:t>Open-ended questions</a:t>
            </a:r>
          </a:p>
          <a:p>
            <a:pPr eaLnBrk="1" hangingPunct="1"/>
            <a:r>
              <a:rPr lang="en-US" smtClean="0"/>
              <a:t>Closed-ended questions</a:t>
            </a:r>
          </a:p>
          <a:p>
            <a:pPr lvl="1" eaLnBrk="1" hangingPunct="1"/>
            <a:r>
              <a:rPr lang="en-US" smtClean="0"/>
              <a:t>Dichotomous</a:t>
            </a:r>
          </a:p>
          <a:p>
            <a:pPr lvl="1" eaLnBrk="1" hangingPunct="1"/>
            <a:r>
              <a:rPr lang="en-US" smtClean="0"/>
              <a:t>Multiple choice</a:t>
            </a:r>
          </a:p>
          <a:p>
            <a:pPr lvl="1" eaLnBrk="1" hangingPunct="1"/>
            <a:r>
              <a:rPr lang="en-US" smtClean="0"/>
              <a:t>Pre-coded</a:t>
            </a:r>
          </a:p>
          <a:p>
            <a:pPr lvl="1" eaLnBrk="1" hangingPunct="1"/>
            <a:r>
              <a:rPr lang="en-US" smtClean="0"/>
              <a:t>Filters</a:t>
            </a:r>
          </a:p>
          <a:p>
            <a:pPr eaLnBrk="1" hangingPunct="1"/>
            <a:r>
              <a:rPr lang="en-US" smtClean="0"/>
              <a:t>Scaled response questions</a:t>
            </a:r>
          </a:p>
        </p:txBody>
      </p:sp>
    </p:spTree>
    <p:custDataLst>
      <p:tags r:id="rId1"/>
    </p:custData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12775" y="228600"/>
            <a:ext cx="8153400" cy="990600"/>
          </a:xfrm>
        </p:spPr>
        <p:txBody>
          <a:bodyPr/>
          <a:lstStyle/>
          <a:p>
            <a:pPr eaLnBrk="1" hangingPunct="1"/>
            <a:r>
              <a:rPr lang="en-US" smtClean="0"/>
              <a:t>Open-ended Questions</a:t>
            </a:r>
          </a:p>
        </p:txBody>
      </p:sp>
      <p:sp>
        <p:nvSpPr>
          <p:cNvPr id="202755" name="Rectangle 3"/>
          <p:cNvSpPr>
            <a:spLocks noGrp="1" noChangeArrowheads="1"/>
          </p:cNvSpPr>
          <p:nvPr>
            <p:ph type="body" idx="1"/>
          </p:nvPr>
        </p:nvSpPr>
        <p:spPr>
          <a:xfrm>
            <a:off x="0" y="1363663"/>
            <a:ext cx="8786813" cy="4406900"/>
          </a:xfrm>
        </p:spPr>
        <p:txBody>
          <a:bodyPr/>
          <a:lstStyle/>
          <a:p>
            <a:pPr eaLnBrk="1" hangingPunct="1"/>
            <a:r>
              <a:rPr lang="en-US" smtClean="0"/>
              <a:t>Allow respondents to answer in his/her own words</a:t>
            </a:r>
          </a:p>
          <a:p>
            <a:pPr eaLnBrk="1" hangingPunct="1"/>
            <a:r>
              <a:rPr lang="en-US" smtClean="0"/>
              <a:t>May reveal issues important to respondent that were not anticipated</a:t>
            </a:r>
          </a:p>
          <a:p>
            <a:pPr eaLnBrk="1" hangingPunct="1"/>
            <a:r>
              <a:rPr lang="en-US" smtClean="0"/>
              <a:t>Respondents can qualify their answers</a:t>
            </a:r>
          </a:p>
          <a:p>
            <a:pPr eaLnBrk="1" hangingPunct="1"/>
            <a:r>
              <a:rPr lang="en-US" b="1" smtClean="0"/>
              <a:t>Examples</a:t>
            </a:r>
            <a:r>
              <a:rPr lang="en-US" smtClean="0"/>
              <a:t>: When was the last time that you used a condom? What do you think are the reasons for non-condom use? </a:t>
            </a:r>
          </a:p>
          <a:p>
            <a:pPr eaLnBrk="1" hangingPunct="1"/>
            <a:r>
              <a:rPr lang="en-US" b="1" smtClean="0"/>
              <a:t>Class discussion</a:t>
            </a:r>
            <a:r>
              <a:rPr lang="en-US" smtClean="0"/>
              <a:t>: What are the disadvantages of open-ended questions?</a:t>
            </a:r>
          </a:p>
        </p:txBody>
      </p:sp>
    </p:spTree>
    <p:custDataLst>
      <p:tags r:id="rId1"/>
    </p:custData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06375" y="138113"/>
            <a:ext cx="7343775" cy="846137"/>
          </a:xfrm>
        </p:spPr>
        <p:txBody>
          <a:bodyPr/>
          <a:lstStyle/>
          <a:p>
            <a:pPr defTabSz="823913" eaLnBrk="1" hangingPunct="1"/>
            <a:r>
              <a:rPr lang="en-US" sz="3200" smtClean="0">
                <a:solidFill>
                  <a:schemeClr val="tx1"/>
                </a:solidFill>
              </a:rPr>
              <a:t>Open-ended Responses</a:t>
            </a:r>
          </a:p>
        </p:txBody>
      </p:sp>
      <p:pic>
        <p:nvPicPr>
          <p:cNvPr id="203779" name="Picture 3"/>
          <p:cNvPicPr>
            <a:picLocks noGrp="1" noChangeAspect="1" noChangeArrowheads="1"/>
          </p:cNvPicPr>
          <p:nvPr>
            <p:ph idx="1"/>
          </p:nvPr>
        </p:nvPicPr>
        <p:blipFill>
          <a:blip r:embed="rId4"/>
          <a:srcRect/>
          <a:stretch>
            <a:fillRect/>
          </a:stretch>
        </p:blipFill>
        <p:spPr>
          <a:xfrm>
            <a:off x="228600" y="1828800"/>
            <a:ext cx="8605838" cy="2678113"/>
          </a:xfrm>
          <a:solidFill>
            <a:srgbClr val="EAEAEA"/>
          </a:solidFill>
        </p:spPr>
      </p:pic>
    </p:spTree>
    <p:custDataLst>
      <p:tags r:id="rId1"/>
    </p:custData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12775" y="228600"/>
            <a:ext cx="8153400" cy="990600"/>
          </a:xfrm>
        </p:spPr>
        <p:txBody>
          <a:bodyPr/>
          <a:lstStyle/>
          <a:p>
            <a:pPr eaLnBrk="1" hangingPunct="1"/>
            <a:r>
              <a:rPr lang="en-US" smtClean="0"/>
              <a:t>Closed-ended Questions</a:t>
            </a:r>
          </a:p>
        </p:txBody>
      </p:sp>
      <p:sp>
        <p:nvSpPr>
          <p:cNvPr id="204803" name="Rectangle 3"/>
          <p:cNvSpPr>
            <a:spLocks noGrp="1" noChangeArrowheads="1"/>
          </p:cNvSpPr>
          <p:nvPr>
            <p:ph type="body" idx="1"/>
          </p:nvPr>
        </p:nvSpPr>
        <p:spPr>
          <a:xfrm>
            <a:off x="612775" y="1600200"/>
            <a:ext cx="8153400" cy="4495800"/>
          </a:xfrm>
        </p:spPr>
        <p:txBody>
          <a:bodyPr/>
          <a:lstStyle/>
          <a:p>
            <a:pPr eaLnBrk="1" hangingPunct="1"/>
            <a:r>
              <a:rPr lang="en-US" smtClean="0"/>
              <a:t>Advantages:</a:t>
            </a:r>
          </a:p>
          <a:p>
            <a:pPr lvl="1" eaLnBrk="1" hangingPunct="1"/>
            <a:r>
              <a:rPr lang="en-US" smtClean="0"/>
              <a:t>Easy method of indicating respondent’s answer</a:t>
            </a:r>
          </a:p>
          <a:p>
            <a:pPr lvl="1" eaLnBrk="1" hangingPunct="1"/>
            <a:r>
              <a:rPr lang="en-US" smtClean="0"/>
              <a:t>Less reliance upon memory when responding</a:t>
            </a:r>
          </a:p>
          <a:p>
            <a:pPr lvl="1" eaLnBrk="1" hangingPunct="1"/>
            <a:r>
              <a:rPr lang="en-US" smtClean="0"/>
              <a:t>More straightforward analysis</a:t>
            </a:r>
          </a:p>
          <a:p>
            <a:pPr eaLnBrk="1" hangingPunct="1"/>
            <a:r>
              <a:rPr lang="en-US" smtClean="0"/>
              <a:t>Disadvantages</a:t>
            </a:r>
          </a:p>
          <a:p>
            <a:pPr lvl="1" eaLnBrk="1" hangingPunct="1"/>
            <a:r>
              <a:rPr lang="en-US" smtClean="0"/>
              <a:t>Do not allow respondent to give a different answer from those suggested</a:t>
            </a:r>
          </a:p>
          <a:p>
            <a:pPr lvl="1" eaLnBrk="1" hangingPunct="1"/>
            <a:r>
              <a:rPr lang="en-US" smtClean="0"/>
              <a:t>Suggest answers that respondents may not have considered before</a:t>
            </a:r>
          </a:p>
        </p:txBody>
      </p:sp>
    </p:spTree>
    <p:custDataLst>
      <p:tags r:id="rId1"/>
    </p:custData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160338" y="2743200"/>
            <a:ext cx="8823325" cy="1752600"/>
          </a:xfrm>
          <a:prstGeom prst="rect">
            <a:avLst/>
          </a:prstGeom>
          <a:solidFill>
            <a:srgbClr val="EAEAEA"/>
          </a:solidFill>
          <a:ln w="9525">
            <a:solidFill>
              <a:schemeClr val="tx1"/>
            </a:solidFill>
            <a:miter lim="800000"/>
            <a:headEnd/>
            <a:tailEnd/>
          </a:ln>
        </p:spPr>
        <p:txBody>
          <a:bodyPr wrap="none" lIns="82479" tIns="41239" rIns="82479" bIns="41239" anchor="ctr"/>
          <a:lstStyle/>
          <a:p>
            <a:endParaRPr lang="en-US"/>
          </a:p>
        </p:txBody>
      </p:sp>
      <p:sp>
        <p:nvSpPr>
          <p:cNvPr id="205827" name="Rectangle 3"/>
          <p:cNvSpPr>
            <a:spLocks noGrp="1" noChangeArrowheads="1"/>
          </p:cNvSpPr>
          <p:nvPr>
            <p:ph type="title"/>
          </p:nvPr>
        </p:nvSpPr>
        <p:spPr>
          <a:xfrm>
            <a:off x="206375" y="138113"/>
            <a:ext cx="7343775" cy="846137"/>
          </a:xfrm>
        </p:spPr>
        <p:txBody>
          <a:bodyPr/>
          <a:lstStyle/>
          <a:p>
            <a:pPr defTabSz="823913" eaLnBrk="1" hangingPunct="1"/>
            <a:r>
              <a:rPr lang="en-US" sz="3200" smtClean="0">
                <a:solidFill>
                  <a:schemeClr val="tx1"/>
                </a:solidFill>
              </a:rPr>
              <a:t/>
            </a:r>
            <a:br>
              <a:rPr lang="en-US" sz="3200" smtClean="0">
                <a:solidFill>
                  <a:schemeClr val="tx1"/>
                </a:solidFill>
              </a:rPr>
            </a:br>
            <a:r>
              <a:rPr lang="en-US" sz="3200" smtClean="0">
                <a:solidFill>
                  <a:schemeClr val="tx1"/>
                </a:solidFill>
              </a:rPr>
              <a:t>Pre-coded Response: Single Answer</a:t>
            </a:r>
          </a:p>
        </p:txBody>
      </p:sp>
      <p:pic>
        <p:nvPicPr>
          <p:cNvPr id="205828" name="Picture 4"/>
          <p:cNvPicPr>
            <a:picLocks noGrp="1" noChangeAspect="1" noChangeArrowheads="1"/>
          </p:cNvPicPr>
          <p:nvPr>
            <p:ph idx="1"/>
          </p:nvPr>
        </p:nvPicPr>
        <p:blipFill>
          <a:blip r:embed="rId4"/>
          <a:srcRect/>
          <a:stretch>
            <a:fillRect/>
          </a:stretch>
        </p:blipFill>
        <p:spPr>
          <a:xfrm>
            <a:off x="228600" y="2971800"/>
            <a:ext cx="8763000" cy="1524000"/>
          </a:xfrm>
        </p:spPr>
      </p:pic>
    </p:spTree>
    <p:custDataLst>
      <p:tags r:id="rId1"/>
    </p:custData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20" name="Rectangle 4"/>
          <p:cNvSpPr>
            <a:spLocks noGrp="1" noChangeArrowheads="1"/>
          </p:cNvSpPr>
          <p:nvPr>
            <p:ph type="title"/>
          </p:nvPr>
        </p:nvSpPr>
        <p:spPr/>
        <p:txBody>
          <a:bodyPr/>
          <a:lstStyle/>
          <a:p>
            <a:pPr eaLnBrk="1" hangingPunct="1"/>
            <a:r>
              <a:rPr lang="en-US" smtClean="0"/>
              <a:t>Single versus Multiple Response</a:t>
            </a:r>
          </a:p>
        </p:txBody>
      </p:sp>
      <p:sp>
        <p:nvSpPr>
          <p:cNvPr id="206851" name="Rectangle 5"/>
          <p:cNvSpPr>
            <a:spLocks noChangeArrowheads="1"/>
          </p:cNvSpPr>
          <p:nvPr/>
        </p:nvSpPr>
        <p:spPr bwMode="auto">
          <a:xfrm>
            <a:off x="0" y="2863850"/>
            <a:ext cx="166688" cy="422275"/>
          </a:xfrm>
          <a:prstGeom prst="rect">
            <a:avLst/>
          </a:prstGeom>
          <a:noFill/>
          <a:ln w="9525">
            <a:noFill/>
            <a:miter lim="800000"/>
            <a:headEnd/>
            <a:tailEnd/>
          </a:ln>
        </p:spPr>
        <p:txBody>
          <a:bodyPr wrap="none" lIns="82479" tIns="41239" rIns="82479" bIns="41239" anchor="ctr">
            <a:spAutoFit/>
          </a:bodyPr>
          <a:lstStyle/>
          <a:p>
            <a:endParaRPr lang="en-US" sz="2200"/>
          </a:p>
        </p:txBody>
      </p:sp>
      <p:graphicFrame>
        <p:nvGraphicFramePr>
          <p:cNvPr id="367711" name="Group 95"/>
          <p:cNvGraphicFramePr>
            <a:graphicFrameLocks noGrp="1"/>
          </p:cNvGraphicFramePr>
          <p:nvPr/>
        </p:nvGraphicFramePr>
        <p:xfrm>
          <a:off x="454025" y="1846263"/>
          <a:ext cx="7962900" cy="2159000"/>
        </p:xfrm>
        <a:graphic>
          <a:graphicData uri="http://schemas.openxmlformats.org/drawingml/2006/table">
            <a:tbl>
              <a:tblPr/>
              <a:tblGrid>
                <a:gridCol w="593487"/>
                <a:gridCol w="3367864"/>
                <a:gridCol w="3161930"/>
                <a:gridCol w="839464"/>
              </a:tblGrid>
              <a:tr h="52500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NO.</a:t>
                      </a:r>
                      <a:endParaRPr kumimoji="0" lang="en-US" sz="16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608138" algn="ctr"/>
                        </a:tabLst>
                      </a:pPr>
                      <a:r>
                        <a:rPr kumimoji="0" lang="en-US" sz="1600" b="0" i="0" u="none" strike="noStrike" cap="none" normalizeH="0" baseline="0" smtClean="0">
                          <a:ln>
                            <a:noFill/>
                          </a:ln>
                          <a:solidFill>
                            <a:srgbClr val="000000"/>
                          </a:solidFill>
                          <a:effectLst/>
                          <a:latin typeface="Arial" charset="0"/>
                          <a:cs typeface="Times New Roman" pitchFamily="18" charset="0"/>
                        </a:rPr>
                        <a:t>	QUESTIONS AND FILTERS</a:t>
                      </a:r>
                      <a:endParaRPr kumimoji="0" lang="en-US" sz="16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979488" algn="ctr"/>
                        </a:tabLst>
                      </a:pPr>
                      <a:r>
                        <a:rPr kumimoji="0" lang="en-US" sz="1600" b="0" i="0" u="none" strike="noStrike" cap="none" normalizeH="0" baseline="0" smtClean="0">
                          <a:ln>
                            <a:noFill/>
                          </a:ln>
                          <a:solidFill>
                            <a:srgbClr val="000000"/>
                          </a:solidFill>
                          <a:effectLst/>
                          <a:latin typeface="Arial" charset="0"/>
                          <a:cs typeface="Times New Roman" pitchFamily="18" charset="0"/>
                        </a:rPr>
                        <a:t>	CODING CATEGORIES</a:t>
                      </a:r>
                      <a:endParaRPr kumimoji="0" lang="en-US" sz="16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79388" algn="ctr"/>
                        </a:tabLst>
                      </a:pPr>
                      <a:r>
                        <a:rPr kumimoji="0" lang="en-US" sz="1600" b="0" i="0" u="none" strike="noStrike" cap="none" normalizeH="0" baseline="0" smtClean="0">
                          <a:ln>
                            <a:noFill/>
                          </a:ln>
                          <a:solidFill>
                            <a:srgbClr val="000000"/>
                          </a:solidFill>
                          <a:effectLst/>
                          <a:latin typeface="Arial" charset="0"/>
                          <a:cs typeface="Times New Roman" pitchFamily="18" charset="0"/>
                        </a:rPr>
                        <a:t>	SKIP</a:t>
                      </a:r>
                      <a:endParaRPr kumimoji="0" lang="en-US" sz="16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3814">
                <a:tc>
                  <a:txBody>
                    <a:bodyPr/>
                    <a:lstStyle/>
                    <a:p>
                      <a:pPr marL="0" marR="0" lvl="0" indent="53975"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110</a:t>
                      </a:r>
                      <a:endParaRPr kumimoji="0" lang="en-US" sz="16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What type of transportation do people use to go to the nearest health center?</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sz="1600" b="0" i="0" u="none" strike="noStrike" cap="none" normalizeH="0" baseline="0" smtClean="0">
                        <a:ln>
                          <a:noFill/>
                        </a:ln>
                        <a:solidFill>
                          <a:srgbClr val="000000"/>
                        </a:solidFill>
                        <a:effectLst/>
                        <a:latin typeface="Arial" charset="0"/>
                        <a:cs typeface="Times New Roman" pitchFamily="18"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981075" algn="ctr"/>
                          <a:tab pos="1123950" algn="l"/>
                          <a:tab pos="1371600" algn="l"/>
                          <a:tab pos="1828800" algn="l"/>
                          <a:tab pos="2552700" algn="l"/>
                          <a:tab pos="3200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CAR/BUS………………..	1</a:t>
                      </a: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81075" algn="ctr"/>
                          <a:tab pos="1123950" algn="l"/>
                          <a:tab pos="1371600" algn="l"/>
                          <a:tab pos="1828800" algn="l"/>
                          <a:tab pos="2552700" algn="l"/>
                          <a:tab pos="3200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MOTORCYCLE…………	2</a:t>
                      </a: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81075" algn="ctr"/>
                          <a:tab pos="1123950" algn="l"/>
                          <a:tab pos="1371600" algn="l"/>
                          <a:tab pos="1828800" algn="l"/>
                          <a:tab pos="2552700" algn="l"/>
                          <a:tab pos="3200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ANIMAL CART………….	3 </a:t>
                      </a: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81075" algn="ctr"/>
                          <a:tab pos="1123950" algn="l"/>
                          <a:tab pos="1371600" algn="l"/>
                          <a:tab pos="1828800" algn="l"/>
                          <a:tab pos="2552700" algn="l"/>
                          <a:tab pos="3200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BOAT…………………….	4</a:t>
                      </a: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81075" algn="ctr"/>
                          <a:tab pos="1123950" algn="l"/>
                          <a:tab pos="1371600" algn="l"/>
                          <a:tab pos="1828800" algn="l"/>
                          <a:tab pos="2552700" algn="l"/>
                          <a:tab pos="3200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BICYCLE…..…………….	5</a:t>
                      </a: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81075" algn="ctr"/>
                          <a:tab pos="1123950" algn="l"/>
                          <a:tab pos="1371600" algn="l"/>
                          <a:tab pos="1828800" algn="l"/>
                          <a:tab pos="2552700" algn="l"/>
                          <a:tab pos="3200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TRAIN……………………	6</a:t>
                      </a: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6869" name="Rectangle 57"/>
          <p:cNvSpPr>
            <a:spLocks noChangeArrowheads="1"/>
          </p:cNvSpPr>
          <p:nvPr/>
        </p:nvSpPr>
        <p:spPr bwMode="auto">
          <a:xfrm>
            <a:off x="0" y="3990975"/>
            <a:ext cx="166688" cy="420688"/>
          </a:xfrm>
          <a:prstGeom prst="rect">
            <a:avLst/>
          </a:prstGeom>
          <a:noFill/>
          <a:ln w="9525">
            <a:noFill/>
            <a:miter lim="800000"/>
            <a:headEnd/>
            <a:tailEnd/>
          </a:ln>
        </p:spPr>
        <p:txBody>
          <a:bodyPr wrap="none" lIns="82479" tIns="41239" rIns="82479" bIns="41239" anchor="ctr">
            <a:spAutoFit/>
          </a:bodyPr>
          <a:lstStyle/>
          <a:p>
            <a:endParaRPr lang="en-US" sz="2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7620"/>
                                        </p:tgtEl>
                                        <p:attrNameLst>
                                          <p:attrName>style.visibility</p:attrName>
                                        </p:attrNameLst>
                                      </p:cBhvr>
                                      <p:to>
                                        <p:strVal val="visible"/>
                                      </p:to>
                                    </p:set>
                                    <p:animEffect transition="in" filter="fade">
                                      <p:cBhvr>
                                        <p:cTn id="7" dur="2000"/>
                                        <p:tgtEl>
                                          <p:spTgt spid="367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160338" y="2133600"/>
            <a:ext cx="8823325" cy="2965450"/>
          </a:xfrm>
          <a:prstGeom prst="rect">
            <a:avLst/>
          </a:prstGeom>
          <a:solidFill>
            <a:schemeClr val="accent1"/>
          </a:solidFill>
          <a:ln w="9525">
            <a:solidFill>
              <a:schemeClr val="tx1"/>
            </a:solidFill>
            <a:miter lim="800000"/>
            <a:headEnd/>
            <a:tailEnd/>
          </a:ln>
        </p:spPr>
        <p:txBody>
          <a:bodyPr wrap="none" lIns="82479" tIns="41239" rIns="82479" bIns="41239" anchor="ctr"/>
          <a:lstStyle/>
          <a:p>
            <a:endParaRPr lang="en-US"/>
          </a:p>
        </p:txBody>
      </p:sp>
      <p:sp>
        <p:nvSpPr>
          <p:cNvPr id="207875" name="Rectangle 3"/>
          <p:cNvSpPr>
            <a:spLocks noGrp="1" noChangeArrowheads="1"/>
          </p:cNvSpPr>
          <p:nvPr>
            <p:ph type="title"/>
          </p:nvPr>
        </p:nvSpPr>
        <p:spPr>
          <a:xfrm>
            <a:off x="206375" y="138113"/>
            <a:ext cx="7343775" cy="846137"/>
          </a:xfrm>
        </p:spPr>
        <p:txBody>
          <a:bodyPr/>
          <a:lstStyle/>
          <a:p>
            <a:pPr defTabSz="823913" eaLnBrk="1" hangingPunct="1"/>
            <a:r>
              <a:rPr lang="en-US" sz="3200" smtClean="0">
                <a:solidFill>
                  <a:schemeClr val="tx1"/>
                </a:solidFill>
              </a:rPr>
              <a:t>Pre-coded Response: ‘Other’ Answers</a:t>
            </a:r>
          </a:p>
        </p:txBody>
      </p:sp>
      <p:pic>
        <p:nvPicPr>
          <p:cNvPr id="207876" name="Picture 4"/>
          <p:cNvPicPr>
            <a:picLocks noGrp="1" noChangeAspect="1" noChangeArrowheads="1"/>
          </p:cNvPicPr>
          <p:nvPr>
            <p:ph idx="1"/>
          </p:nvPr>
        </p:nvPicPr>
        <p:blipFill>
          <a:blip r:embed="rId4"/>
          <a:srcRect/>
          <a:stretch>
            <a:fillRect/>
          </a:stretch>
        </p:blipFill>
        <p:spPr>
          <a:xfrm>
            <a:off x="185738" y="2122488"/>
            <a:ext cx="8807450" cy="2982912"/>
          </a:xfrm>
          <a:solidFill>
            <a:srgbClr val="EAEAEA"/>
          </a:solidFill>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pPr eaLnBrk="1" hangingPunct="1"/>
            <a:r>
              <a:rPr lang="en-US" sz="3600" b="1" smtClean="0"/>
              <a:t>Key Functions of Management</a:t>
            </a:r>
            <a:endParaRPr lang="en-US" sz="3600" smtClean="0"/>
          </a:p>
        </p:txBody>
      </p:sp>
      <p:sp>
        <p:nvSpPr>
          <p:cNvPr id="34819" name="Content Placeholder 2"/>
          <p:cNvSpPr>
            <a:spLocks noGrp="1"/>
          </p:cNvSpPr>
          <p:nvPr>
            <p:ph sz="quarter" idx="1"/>
          </p:nvPr>
        </p:nvSpPr>
        <p:spPr>
          <a:xfrm>
            <a:off x="304800" y="1600200"/>
            <a:ext cx="8610600" cy="4724400"/>
          </a:xfrm>
        </p:spPr>
        <p:txBody>
          <a:bodyPr/>
          <a:lstStyle/>
          <a:p>
            <a:pPr eaLnBrk="1" hangingPunct="1"/>
            <a:r>
              <a:rPr lang="en-US" sz="2000" b="1" smtClean="0"/>
              <a:t>Evaluation</a:t>
            </a:r>
            <a:r>
              <a:rPr lang="en-US" sz="2000" smtClean="0"/>
              <a:t> is defined as the periodic assessment of the level of achievement of the project goal and objectives</a:t>
            </a:r>
            <a:r>
              <a:rPr lang="en-US" sz="2000" b="1" smtClean="0"/>
              <a:t> </a:t>
            </a:r>
            <a:endParaRPr lang="en-US" sz="2000" smtClean="0"/>
          </a:p>
          <a:p>
            <a:pPr eaLnBrk="1" hangingPunct="1"/>
            <a:r>
              <a:rPr lang="en-US" sz="2000" smtClean="0"/>
              <a:t>It involves the periodic assessment and analysis of results against project objectives and giving feedback on findings and achievements and utilization of this in re-planning.</a:t>
            </a:r>
          </a:p>
          <a:p>
            <a:pPr eaLnBrk="1" hangingPunct="1"/>
            <a:r>
              <a:rPr lang="en-US" sz="2000" smtClean="0"/>
              <a:t>Evaluation is done at the start of the project (baseline evaluation), at the middle of the duration of the project (mid-term evaluation) and at the end of the project (end-term or final evaluation). </a:t>
            </a:r>
          </a:p>
          <a:p>
            <a:pPr eaLnBrk="1" hangingPunct="1"/>
            <a:endParaRPr lang="en-US" sz="2000" smtClean="0"/>
          </a:p>
          <a:p>
            <a:pPr eaLnBrk="1" hangingPunct="1"/>
            <a:r>
              <a:rPr lang="en-US" sz="2000" b="1" smtClean="0"/>
              <a:t>Monitoring </a:t>
            </a:r>
            <a:r>
              <a:rPr lang="en-US" sz="2000" smtClean="0"/>
              <a:t>is the continuous assessment of the performance of project activities during implementation. It is the systematic and continuous review of progress against planned activities and targets.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defTabSz="823913" eaLnBrk="1" hangingPunct="1"/>
            <a:r>
              <a:rPr lang="en-US" sz="3200" smtClean="0">
                <a:solidFill>
                  <a:schemeClr val="tx1"/>
                </a:solidFill>
              </a:rPr>
              <a:t>Pre-coded Responses – Multiple Codes Allowed</a:t>
            </a:r>
          </a:p>
        </p:txBody>
      </p:sp>
      <p:graphicFrame>
        <p:nvGraphicFramePr>
          <p:cNvPr id="154728" name="Group 104"/>
          <p:cNvGraphicFramePr>
            <a:graphicFrameLocks noGrp="1"/>
          </p:cNvGraphicFramePr>
          <p:nvPr>
            <p:ph idx="1"/>
          </p:nvPr>
        </p:nvGraphicFramePr>
        <p:xfrm>
          <a:off x="177800" y="1652588"/>
          <a:ext cx="8786813" cy="4406900"/>
        </p:xfrm>
        <a:graphic>
          <a:graphicData uri="http://schemas.openxmlformats.org/drawingml/2006/table">
            <a:tbl>
              <a:tblPr/>
              <a:tblGrid>
                <a:gridCol w="706465"/>
                <a:gridCol w="2727183"/>
                <a:gridCol w="4544828"/>
                <a:gridCol w="808001"/>
              </a:tblGrid>
              <a:tr h="623977">
                <a:tc>
                  <a:txBody>
                    <a:bodyPr/>
                    <a:lstStyle/>
                    <a:p>
                      <a:pPr marL="379413" marR="0" lvl="0" indent="-379413" algn="l" defTabSz="1014413" rtl="0" eaLnBrk="0" fontAlgn="base" latinLnBrk="0" hangingPunct="0">
                        <a:lnSpc>
                          <a:spcPct val="100000"/>
                        </a:lnSpc>
                        <a:spcBef>
                          <a:spcPct val="0"/>
                        </a:spcBef>
                        <a:spcAft>
                          <a:spcPct val="0"/>
                        </a:spcAft>
                        <a:buClrTx/>
                        <a:buSzTx/>
                        <a:buFontTx/>
                        <a:buNone/>
                        <a:tabLst>
                          <a:tab pos="-914400" algn="l"/>
                        </a:tabLst>
                      </a:pPr>
                      <a:r>
                        <a:rPr kumimoji="0" lang="en-US" sz="1400" b="0" i="0" u="none" strike="noStrike" cap="none" normalizeH="0" baseline="0" smtClean="0">
                          <a:ln>
                            <a:noFill/>
                          </a:ln>
                          <a:solidFill>
                            <a:srgbClr val="000000"/>
                          </a:solidFill>
                          <a:effectLst/>
                          <a:latin typeface="Arial" charset="0"/>
                          <a:cs typeface="Times New Roman" pitchFamily="18" charset="0"/>
                        </a:rPr>
                        <a:t>NO.</a:t>
                      </a:r>
                      <a:endParaRPr kumimoji="0" lang="en-US" sz="22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ase" latinLnBrk="0" hangingPunct="0">
                        <a:lnSpc>
                          <a:spcPct val="100000"/>
                        </a:lnSpc>
                        <a:spcBef>
                          <a:spcPct val="0"/>
                        </a:spcBef>
                        <a:spcAft>
                          <a:spcPct val="0"/>
                        </a:spcAft>
                        <a:buClrTx/>
                        <a:buSzTx/>
                        <a:buFontTx/>
                        <a:buNone/>
                        <a:tabLst>
                          <a:tab pos="1608138" algn="ctr"/>
                        </a:tabLst>
                      </a:pPr>
                      <a:r>
                        <a:rPr kumimoji="0" lang="en-US" sz="1400" b="0" i="0" u="none" strike="noStrike" cap="none" normalizeH="0" baseline="0" smtClean="0">
                          <a:ln>
                            <a:noFill/>
                          </a:ln>
                          <a:solidFill>
                            <a:srgbClr val="000000"/>
                          </a:solidFill>
                          <a:effectLst/>
                          <a:latin typeface="Arial" charset="0"/>
                          <a:cs typeface="Times New Roman" pitchFamily="18" charset="0"/>
                        </a:rPr>
                        <a:t>QUESTIONS AND FILTERS</a:t>
                      </a:r>
                      <a:endParaRPr kumimoji="0" lang="en-US" sz="22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ase" latinLnBrk="0" hangingPunct="0">
                        <a:lnSpc>
                          <a:spcPct val="100000"/>
                        </a:lnSpc>
                        <a:spcBef>
                          <a:spcPct val="0"/>
                        </a:spcBef>
                        <a:spcAft>
                          <a:spcPct val="0"/>
                        </a:spcAft>
                        <a:buClrTx/>
                        <a:buSzTx/>
                        <a:buFontTx/>
                        <a:buNone/>
                        <a:tabLst>
                          <a:tab pos="979488" algn="ctr"/>
                        </a:tabLst>
                      </a:pPr>
                      <a:r>
                        <a:rPr kumimoji="0" lang="en-US" sz="1400" b="0" i="0" u="none" strike="noStrike" cap="none" normalizeH="0" baseline="0" smtClean="0">
                          <a:ln>
                            <a:noFill/>
                          </a:ln>
                          <a:solidFill>
                            <a:srgbClr val="000000"/>
                          </a:solidFill>
                          <a:effectLst/>
                          <a:latin typeface="Arial" charset="0"/>
                          <a:cs typeface="Times New Roman" pitchFamily="18" charset="0"/>
                        </a:rPr>
                        <a:t>	CODING CATEGORIES</a:t>
                      </a:r>
                      <a:endParaRPr kumimoji="0" lang="en-US" sz="22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ase" latinLnBrk="0" hangingPunct="0">
                        <a:lnSpc>
                          <a:spcPct val="100000"/>
                        </a:lnSpc>
                        <a:spcBef>
                          <a:spcPct val="0"/>
                        </a:spcBef>
                        <a:spcAft>
                          <a:spcPct val="0"/>
                        </a:spcAft>
                        <a:buClrTx/>
                        <a:buSzTx/>
                        <a:buFontTx/>
                        <a:buNone/>
                        <a:tabLst>
                          <a:tab pos="179388" algn="ctr"/>
                        </a:tabLst>
                      </a:pPr>
                      <a:r>
                        <a:rPr kumimoji="0" lang="en-US" sz="1400" b="0" i="0" u="none" strike="noStrike" cap="none" normalizeH="0" baseline="0" smtClean="0">
                          <a:ln>
                            <a:noFill/>
                          </a:ln>
                          <a:solidFill>
                            <a:srgbClr val="000000"/>
                          </a:solidFill>
                          <a:effectLst/>
                          <a:latin typeface="Arial" charset="0"/>
                          <a:cs typeface="Times New Roman" pitchFamily="18" charset="0"/>
                        </a:rPr>
                        <a:t>	SKIP</a:t>
                      </a:r>
                      <a:endParaRPr kumimoji="0" lang="en-US" sz="22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82587">
                <a:tc>
                  <a:txBody>
                    <a:bodyPr/>
                    <a:lstStyle/>
                    <a:p>
                      <a:pPr marL="379413" marR="0" lvl="0" indent="-325438" algn="l" defTabSz="1014413"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rgbClr val="000000"/>
                          </a:solidFill>
                          <a:effectLst/>
                          <a:latin typeface="Arial" charset="0"/>
                          <a:cs typeface="Times New Roman" pitchFamily="18" charset="0"/>
                        </a:rPr>
                        <a:t>510</a:t>
                      </a:r>
                      <a:endParaRPr kumimoji="0" lang="en-US" sz="16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tab pos="-914400" algn="l"/>
                        </a:tabLst>
                      </a:pPr>
                      <a:r>
                        <a:rPr kumimoji="0" lang="en-US" sz="1400" b="0" i="0" u="none" strike="noStrike" cap="none" normalizeH="0" baseline="0" smtClean="0">
                          <a:ln>
                            <a:noFill/>
                          </a:ln>
                          <a:solidFill>
                            <a:srgbClr val="000000"/>
                          </a:solidFill>
                          <a:effectLst/>
                          <a:latin typeface="Arial" charset="0"/>
                          <a:cs typeface="Times New Roman" pitchFamily="18" charset="0"/>
                        </a:rPr>
                        <a:t>In a man, what signs and symptoms would make you think that he has diseases such as STD or syphilis or gonorrhea?</a:t>
                      </a:r>
                      <a:r>
                        <a:rPr kumimoji="0" lang="en-US" sz="1400" b="0" i="0" u="none" strike="noStrike" cap="none" normalizeH="0" baseline="0" smtClean="0">
                          <a:ln>
                            <a:noFill/>
                          </a:ln>
                          <a:solidFill>
                            <a:srgbClr val="000000"/>
                          </a:solidFill>
                          <a:effectLst/>
                          <a:latin typeface="Arial" charset="0"/>
                        </a:rPr>
                        <a:t> </a:t>
                      </a:r>
                    </a:p>
                    <a:p>
                      <a:pPr marL="0" marR="0" lvl="0" indent="0" algn="l" defTabSz="1014413" rtl="0" eaLnBrk="0" fontAlgn="base" latinLnBrk="0" hangingPunct="0">
                        <a:lnSpc>
                          <a:spcPct val="100000"/>
                        </a:lnSpc>
                        <a:spcBef>
                          <a:spcPct val="20000"/>
                        </a:spcBef>
                        <a:spcAft>
                          <a:spcPct val="0"/>
                        </a:spcAft>
                        <a:buClrTx/>
                        <a:buSzTx/>
                        <a:buFontTx/>
                        <a:buNone/>
                        <a:tabLst>
                          <a:tab pos="-914400" algn="l"/>
                        </a:tabLst>
                      </a:pPr>
                      <a:endParaRPr kumimoji="0" lang="en-US" sz="1400" b="0" i="0" u="none" strike="noStrike" cap="none" normalizeH="0" baseline="0" smtClean="0">
                        <a:ln>
                          <a:noFill/>
                        </a:ln>
                        <a:solidFill>
                          <a:srgbClr val="000000"/>
                        </a:solidFill>
                        <a:effectLst/>
                        <a:latin typeface="Arial" charset="0"/>
                      </a:endParaRPr>
                    </a:p>
                    <a:p>
                      <a:pPr marL="0" marR="0" lvl="0" indent="0" algn="l" defTabSz="1014413" rtl="0" eaLnBrk="0" fontAlgn="base" latinLnBrk="0" hangingPunct="0">
                        <a:lnSpc>
                          <a:spcPct val="100000"/>
                        </a:lnSpc>
                        <a:spcBef>
                          <a:spcPct val="20000"/>
                        </a:spcBef>
                        <a:spcAft>
                          <a:spcPct val="0"/>
                        </a:spcAft>
                        <a:buClrTx/>
                        <a:buSzTx/>
                        <a:buFontTx/>
                        <a:buNone/>
                        <a:tabLst>
                          <a:tab pos="-914400" algn="l"/>
                        </a:tabLst>
                      </a:pPr>
                      <a:r>
                        <a:rPr kumimoji="0" lang="en-US" sz="1400" b="0" i="0" u="none" strike="noStrike" cap="none" normalizeH="0" baseline="0" smtClean="0">
                          <a:ln>
                            <a:noFill/>
                          </a:ln>
                          <a:solidFill>
                            <a:srgbClr val="000000"/>
                          </a:solidFill>
                          <a:effectLst/>
                          <a:latin typeface="Arial" charset="0"/>
                        </a:rPr>
                        <a:t>Any others?</a:t>
                      </a:r>
                    </a:p>
                    <a:p>
                      <a:pPr marL="0" marR="0" lvl="0" indent="0" algn="l" defTabSz="1014413" rtl="0" eaLnBrk="0" fontAlgn="base" latinLnBrk="0" hangingPunct="0">
                        <a:lnSpc>
                          <a:spcPct val="100000"/>
                        </a:lnSpc>
                        <a:spcBef>
                          <a:spcPct val="20000"/>
                        </a:spcBef>
                        <a:spcAft>
                          <a:spcPct val="0"/>
                        </a:spcAft>
                        <a:buClrTx/>
                        <a:buSzTx/>
                        <a:buFontTx/>
                        <a:buNone/>
                        <a:tabLst>
                          <a:tab pos="-914400" algn="l"/>
                        </a:tabLst>
                      </a:pPr>
                      <a:endParaRPr kumimoji="0" lang="en-US" sz="1400" b="0" i="0" u="none" strike="noStrike" cap="none" normalizeH="0" baseline="0" smtClean="0">
                        <a:ln>
                          <a:noFill/>
                        </a:ln>
                        <a:solidFill>
                          <a:srgbClr val="000000"/>
                        </a:solidFill>
                        <a:effectLst/>
                        <a:latin typeface="Arial" charset="0"/>
                      </a:endParaRPr>
                    </a:p>
                    <a:p>
                      <a:pPr marL="0" marR="0" lvl="0" indent="0" algn="l" defTabSz="1014413" rtl="0" eaLnBrk="0" fontAlgn="base" latinLnBrk="0" hangingPunct="0">
                        <a:lnSpc>
                          <a:spcPct val="100000"/>
                        </a:lnSpc>
                        <a:spcBef>
                          <a:spcPct val="20000"/>
                        </a:spcBef>
                        <a:spcAft>
                          <a:spcPct val="0"/>
                        </a:spcAft>
                        <a:buClrTx/>
                        <a:buSzTx/>
                        <a:buFontTx/>
                        <a:buNone/>
                        <a:tabLst>
                          <a:tab pos="-914400" algn="l"/>
                        </a:tabLst>
                      </a:pPr>
                      <a:r>
                        <a:rPr kumimoji="0" lang="en-US" sz="1400" b="0" i="0" u="none" strike="noStrike" cap="none" normalizeH="0" baseline="0" smtClean="0">
                          <a:ln>
                            <a:noFill/>
                          </a:ln>
                          <a:solidFill>
                            <a:srgbClr val="000000"/>
                          </a:solidFill>
                          <a:effectLst/>
                          <a:latin typeface="Arial" charset="0"/>
                        </a:rPr>
                        <a:t>RECORD ALL MENTIONED</a:t>
                      </a: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LOWER ABDOMINAL PAIN………………….	A</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DISCHARGE FROM PENIS………………….	B</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FOUL SMELLING DISCHARGE……………..	C </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BURNING PAIN ON URINATION……………	D</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SWELLING IN GENITAL AREA……………...	E</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GENITAL SORES/ULCERS…………………..	F</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GENITAL WARTS……………………………..	G</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BLOOD IN URINE……………………………..	H</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IMPOTENCE……………………………………	I</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LOSS OF WEIGHT…………………………….	J</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NO SYMPTOMS……………………………….	K</a:t>
                      </a: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endParaRPr kumimoji="0" lang="en-US" sz="1400" b="0" i="0" u="none" strike="noStrike" cap="none" normalizeH="0" baseline="0" smtClean="0">
                        <a:ln>
                          <a:noFill/>
                        </a:ln>
                        <a:solidFill>
                          <a:srgbClr val="000000"/>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OTHER                                                	X</a:t>
                      </a: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                           (SPECIFY)</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379413" marR="0" lvl="0" indent="-379413" algn="l" defTabSz="1014413" rtl="0" eaLnBrk="0" fontAlgn="base" latinLnBrk="0" hangingPunct="0">
                        <a:lnSpc>
                          <a:spcPct val="100000"/>
                        </a:lnSpc>
                        <a:spcBef>
                          <a:spcPct val="0"/>
                        </a:spcBef>
                        <a:spcAft>
                          <a:spcPct val="0"/>
                        </a:spcAft>
                        <a:buClrTx/>
                        <a:buSzTx/>
                        <a:buFontTx/>
                        <a:buNone/>
                        <a:tabLst>
                          <a:tab pos="3298825" algn="r"/>
                        </a:tabLst>
                      </a:pPr>
                      <a:r>
                        <a:rPr kumimoji="0" lang="en-US" sz="1400" b="0" i="0" u="none" strike="noStrike" cap="none" normalizeH="0" baseline="0" smtClean="0">
                          <a:ln>
                            <a:noFill/>
                          </a:ln>
                          <a:solidFill>
                            <a:srgbClr val="000000"/>
                          </a:solidFill>
                          <a:effectLst/>
                          <a:latin typeface="Arial" charset="0"/>
                          <a:cs typeface="Times New Roman" pitchFamily="18" charset="0"/>
                        </a:rPr>
                        <a:t>DON’T KNOW………………………………….	Z</a:t>
                      </a: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en-US" sz="2500" b="0" i="0" u="none" strike="noStrike" cap="none" normalizeH="0" baseline="0" smtClean="0">
                        <a:ln>
                          <a:noFill/>
                        </a:ln>
                        <a:solidFill>
                          <a:schemeClr val="tx1"/>
                        </a:solidFill>
                        <a:effectLst/>
                        <a:latin typeface="Arial" charset="0"/>
                      </a:endParaRPr>
                    </a:p>
                  </a:txBody>
                  <a:tcPr marL="82373" marR="82373" marT="41312" marB="413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8916" name="Line 100"/>
          <p:cNvSpPr>
            <a:spLocks noChangeShapeType="1"/>
          </p:cNvSpPr>
          <p:nvPr/>
        </p:nvSpPr>
        <p:spPr bwMode="auto">
          <a:xfrm>
            <a:off x="4365625" y="5287963"/>
            <a:ext cx="2882900" cy="0"/>
          </a:xfrm>
          <a:prstGeom prst="line">
            <a:avLst/>
          </a:prstGeom>
          <a:noFill/>
          <a:ln w="9525">
            <a:solidFill>
              <a:schemeClr val="tx1"/>
            </a:solidFill>
            <a:round/>
            <a:headEnd/>
            <a:tailEnd/>
          </a:ln>
        </p:spPr>
        <p:txBody>
          <a:bodyPr lIns="82479" tIns="41239" rIns="82479" bIns="41239"/>
          <a:lstStyle/>
          <a:p>
            <a:endParaRPr lang="en-US"/>
          </a:p>
        </p:txBody>
      </p:sp>
    </p:spTree>
    <p:custDataLst>
      <p:tags r:id="rId1"/>
    </p:custDataLst>
  </p:cSld>
  <p:clrMapOvr>
    <a:masterClrMapping/>
  </p:clrMapOvr>
  <p:transition>
    <p:pull dir="d"/>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206375" y="138113"/>
            <a:ext cx="7343775" cy="846137"/>
          </a:xfrm>
        </p:spPr>
        <p:txBody>
          <a:bodyPr/>
          <a:lstStyle/>
          <a:p>
            <a:pPr defTabSz="823913" eaLnBrk="1" hangingPunct="1"/>
            <a:r>
              <a:rPr lang="en-US" sz="3200" smtClean="0">
                <a:solidFill>
                  <a:schemeClr val="tx1"/>
                </a:solidFill>
              </a:rPr>
              <a:t>Non Pre-coded: Fill Boxes - Type 1</a:t>
            </a:r>
          </a:p>
        </p:txBody>
      </p:sp>
      <p:sp>
        <p:nvSpPr>
          <p:cNvPr id="209923" name="Line 3"/>
          <p:cNvSpPr>
            <a:spLocks noChangeShapeType="1"/>
          </p:cNvSpPr>
          <p:nvPr/>
        </p:nvSpPr>
        <p:spPr bwMode="auto">
          <a:xfrm>
            <a:off x="5699125" y="12954000"/>
            <a:ext cx="206375" cy="0"/>
          </a:xfrm>
          <a:prstGeom prst="line">
            <a:avLst/>
          </a:prstGeom>
          <a:noFill/>
          <a:ln w="9525">
            <a:solidFill>
              <a:srgbClr val="000000"/>
            </a:solidFill>
            <a:round/>
            <a:headEnd/>
            <a:tailEnd type="triangle" w="sm" len="sm"/>
          </a:ln>
        </p:spPr>
        <p:txBody>
          <a:bodyPr lIns="82479" tIns="41239" rIns="82479" bIns="41239"/>
          <a:lstStyle/>
          <a:p>
            <a:endParaRPr lang="en-US"/>
          </a:p>
        </p:txBody>
      </p:sp>
      <p:pic>
        <p:nvPicPr>
          <p:cNvPr id="209924" name="Picture 4"/>
          <p:cNvPicPr>
            <a:picLocks noGrp="1" noChangeAspect="1" noChangeArrowheads="1"/>
          </p:cNvPicPr>
          <p:nvPr>
            <p:ph idx="1"/>
          </p:nvPr>
        </p:nvPicPr>
        <p:blipFill>
          <a:blip r:embed="rId4"/>
          <a:srcRect/>
          <a:stretch>
            <a:fillRect/>
          </a:stretch>
        </p:blipFill>
        <p:spPr>
          <a:xfrm>
            <a:off x="76200" y="2646363"/>
            <a:ext cx="8988425" cy="2078037"/>
          </a:xfrm>
          <a:solidFill>
            <a:srgbClr val="EAEAEA"/>
          </a:solidFill>
        </p:spPr>
      </p:pic>
    </p:spTree>
    <p:custDataLst>
      <p:tags r:id="rId1"/>
    </p:custData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160338" y="2133600"/>
            <a:ext cx="8823325" cy="3213100"/>
          </a:xfrm>
          <a:prstGeom prst="rect">
            <a:avLst/>
          </a:prstGeom>
          <a:solidFill>
            <a:schemeClr val="accent1"/>
          </a:solidFill>
          <a:ln w="9525">
            <a:solidFill>
              <a:schemeClr val="tx1"/>
            </a:solidFill>
            <a:miter lim="800000"/>
            <a:headEnd/>
            <a:tailEnd/>
          </a:ln>
        </p:spPr>
        <p:txBody>
          <a:bodyPr wrap="none" lIns="82479" tIns="41239" rIns="82479" bIns="41239" anchor="ctr"/>
          <a:lstStyle/>
          <a:p>
            <a:endParaRPr lang="en-US"/>
          </a:p>
        </p:txBody>
      </p:sp>
      <p:sp>
        <p:nvSpPr>
          <p:cNvPr id="210947" name="Rectangle 3"/>
          <p:cNvSpPr>
            <a:spLocks noGrp="1" noChangeArrowheads="1"/>
          </p:cNvSpPr>
          <p:nvPr>
            <p:ph type="title"/>
          </p:nvPr>
        </p:nvSpPr>
        <p:spPr>
          <a:xfrm>
            <a:off x="206375" y="138113"/>
            <a:ext cx="7343775" cy="846137"/>
          </a:xfrm>
        </p:spPr>
        <p:txBody>
          <a:bodyPr/>
          <a:lstStyle/>
          <a:p>
            <a:pPr defTabSz="823913" eaLnBrk="1" hangingPunct="1"/>
            <a:r>
              <a:rPr lang="en-US" sz="3200" smtClean="0">
                <a:solidFill>
                  <a:schemeClr val="tx1"/>
                </a:solidFill>
              </a:rPr>
              <a:t>Non Pre-coded: Fill Boxes—Type 2</a:t>
            </a:r>
          </a:p>
        </p:txBody>
      </p:sp>
      <p:pic>
        <p:nvPicPr>
          <p:cNvPr id="210948" name="Picture 4"/>
          <p:cNvPicPr>
            <a:picLocks noGrp="1" noChangeAspect="1" noChangeArrowheads="1"/>
          </p:cNvPicPr>
          <p:nvPr>
            <p:ph idx="1"/>
          </p:nvPr>
        </p:nvPicPr>
        <p:blipFill>
          <a:blip r:embed="rId4"/>
          <a:srcRect/>
          <a:stretch>
            <a:fillRect/>
          </a:stretch>
        </p:blipFill>
        <p:spPr>
          <a:xfrm>
            <a:off x="152400" y="2133600"/>
            <a:ext cx="8839200" cy="3255963"/>
          </a:xfrm>
          <a:solidFill>
            <a:srgbClr val="EAEAEA"/>
          </a:solidFill>
        </p:spPr>
      </p:pic>
    </p:spTree>
    <p:custDataLst>
      <p:tags r:id="rId1"/>
    </p:custData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06375" y="138113"/>
            <a:ext cx="7343775" cy="846137"/>
          </a:xfrm>
        </p:spPr>
        <p:txBody>
          <a:bodyPr/>
          <a:lstStyle/>
          <a:p>
            <a:pPr defTabSz="823913" eaLnBrk="1" hangingPunct="1"/>
            <a:r>
              <a:rPr lang="en-US" sz="3200" smtClean="0">
                <a:solidFill>
                  <a:schemeClr val="tx1"/>
                </a:solidFill>
              </a:rPr>
              <a:t>Filters: Example </a:t>
            </a:r>
          </a:p>
        </p:txBody>
      </p:sp>
      <p:pic>
        <p:nvPicPr>
          <p:cNvPr id="211971" name="Picture 3"/>
          <p:cNvPicPr>
            <a:picLocks noGrp="1" noChangeAspect="1" noChangeArrowheads="1"/>
          </p:cNvPicPr>
          <p:nvPr>
            <p:ph idx="1"/>
          </p:nvPr>
        </p:nvPicPr>
        <p:blipFill>
          <a:blip r:embed="rId4"/>
          <a:srcRect/>
          <a:stretch>
            <a:fillRect/>
          </a:stretch>
        </p:blipFill>
        <p:spPr>
          <a:xfrm>
            <a:off x="304800" y="2514600"/>
            <a:ext cx="8686800" cy="2057400"/>
          </a:xfrm>
          <a:solidFill>
            <a:srgbClr val="EAEAEA"/>
          </a:solidFill>
        </p:spPr>
      </p:pic>
    </p:spTree>
    <p:custDataLst>
      <p:tags r:id="rId1"/>
    </p:custData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4025" y="330200"/>
            <a:ext cx="6892925" cy="1033463"/>
          </a:xfrm>
          <a:solidFill>
            <a:schemeClr val="bg1">
              <a:alpha val="0"/>
            </a:schemeClr>
          </a:solidFill>
        </p:spPr>
        <p:txBody>
          <a:bodyPr/>
          <a:lstStyle/>
          <a:p>
            <a:pPr defTabSz="823913" eaLnBrk="1" hangingPunct="1"/>
            <a:r>
              <a:rPr lang="en-US" sz="3200" smtClean="0">
                <a:solidFill>
                  <a:schemeClr val="tx1"/>
                </a:solidFill>
              </a:rPr>
              <a:t>Class Activity: Developing Pre-coded Response Categories</a:t>
            </a:r>
          </a:p>
        </p:txBody>
      </p:sp>
      <p:sp>
        <p:nvSpPr>
          <p:cNvPr id="162819" name="Rectangle 3"/>
          <p:cNvSpPr>
            <a:spLocks noGrp="1" noChangeArrowheads="1"/>
          </p:cNvSpPr>
          <p:nvPr>
            <p:ph type="body" sz="half" idx="1"/>
          </p:nvPr>
        </p:nvSpPr>
        <p:spPr>
          <a:xfrm>
            <a:off x="533400" y="1600200"/>
            <a:ext cx="8305800" cy="4953000"/>
          </a:xfrm>
        </p:spPr>
        <p:txBody>
          <a:bodyPr/>
          <a:lstStyle/>
          <a:p>
            <a:pPr marL="307975" indent="-307975" defTabSz="823913" eaLnBrk="1" hangingPunct="1">
              <a:buClr>
                <a:srgbClr val="3333CC"/>
              </a:buClr>
              <a:buFont typeface="Wingdings" pitchFamily="2" charset="2"/>
              <a:buNone/>
            </a:pPr>
            <a:endParaRPr lang="en-US" sz="3200" smtClean="0">
              <a:solidFill>
                <a:srgbClr val="CC0000"/>
              </a:solidFill>
            </a:endParaRPr>
          </a:p>
          <a:p>
            <a:pPr marL="307975" indent="-307975" defTabSz="823913" eaLnBrk="1" hangingPunct="1">
              <a:buClr>
                <a:srgbClr val="3333CC"/>
              </a:buClr>
              <a:buFont typeface="Wingdings" pitchFamily="2" charset="2"/>
              <a:buNone/>
            </a:pPr>
            <a:r>
              <a:rPr lang="en-US" smtClean="0"/>
              <a:t>Q1.  Where can you go to get an AIDS test?</a:t>
            </a:r>
            <a:r>
              <a:rPr lang="en-US" smtClean="0">
                <a:solidFill>
                  <a:srgbClr val="CC0000"/>
                </a:solidFill>
              </a:rPr>
              <a:t> </a:t>
            </a:r>
          </a:p>
          <a:p>
            <a:pPr marL="307975" indent="-307975" defTabSz="823913" eaLnBrk="1" hangingPunct="1">
              <a:buClr>
                <a:srgbClr val="3333CC"/>
              </a:buClr>
              <a:buFont typeface="Wingdings" pitchFamily="2" charset="2"/>
              <a:buNone/>
            </a:pPr>
            <a:r>
              <a:rPr lang="en-US" smtClean="0"/>
              <a:t>Q2.  What is the main reason you used a condom the last time you had sexual intercourse?</a:t>
            </a:r>
            <a:endParaRPr lang="en-US" smtClean="0">
              <a:solidFill>
                <a:srgbClr val="CC0000"/>
              </a:solidFill>
            </a:endParaRPr>
          </a:p>
          <a:p>
            <a:pPr marL="307975" indent="-307975" defTabSz="823913" eaLnBrk="1" hangingPunct="1">
              <a:buClr>
                <a:srgbClr val="3333CC"/>
              </a:buClr>
              <a:buFont typeface="Wingdings" pitchFamily="2" charset="2"/>
              <a:buNone/>
            </a:pPr>
            <a:endParaRPr lang="en-US" smtClean="0">
              <a:solidFill>
                <a:srgbClr val="CC0000"/>
              </a:solidFill>
            </a:endParaRPr>
          </a:p>
          <a:p>
            <a:pPr marL="307975" indent="-307975" defTabSz="823913" eaLnBrk="1" hangingPunct="1">
              <a:buClr>
                <a:srgbClr val="3333CC"/>
              </a:buClr>
              <a:buFont typeface="Wingdings" pitchFamily="2" charset="2"/>
              <a:buNone/>
            </a:pPr>
            <a:r>
              <a:rPr lang="en-US" smtClean="0"/>
              <a:t>Exercise: What pre-codes should we put?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anim calcmode="lin" valueType="num">
                                      <p:cBhvr additive="base">
                                        <p:cTn id="7" dur="500" fill="hold"/>
                                        <p:tgtEl>
                                          <p:spTgt spid="1628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2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2819">
                                            <p:txEl>
                                              <p:pRg st="2" end="2"/>
                                            </p:txEl>
                                          </p:spTgt>
                                        </p:tgtEl>
                                        <p:attrNameLst>
                                          <p:attrName>style.visibility</p:attrName>
                                        </p:attrNameLst>
                                      </p:cBhvr>
                                      <p:to>
                                        <p:strVal val="visible"/>
                                      </p:to>
                                    </p:set>
                                    <p:anim calcmode="lin" valueType="num">
                                      <p:cBhvr additive="base">
                                        <p:cTn id="13" dur="500" fill="hold"/>
                                        <p:tgtEl>
                                          <p:spTgt spid="1628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2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2819">
                                            <p:txEl>
                                              <p:pRg st="4" end="4"/>
                                            </p:txEl>
                                          </p:spTgt>
                                        </p:tgtEl>
                                        <p:attrNameLst>
                                          <p:attrName>style.visibility</p:attrName>
                                        </p:attrNameLst>
                                      </p:cBhvr>
                                      <p:to>
                                        <p:strVal val="visible"/>
                                      </p:to>
                                    </p:set>
                                    <p:anim calcmode="lin" valueType="num">
                                      <p:cBhvr additive="base">
                                        <p:cTn id="19" dur="500" fill="hold"/>
                                        <p:tgtEl>
                                          <p:spTgt spid="16281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2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bldLvl="5"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06375" y="138113"/>
            <a:ext cx="7343775" cy="846137"/>
          </a:xfrm>
          <a:solidFill>
            <a:schemeClr val="bg1">
              <a:alpha val="0"/>
            </a:schemeClr>
          </a:solidFill>
        </p:spPr>
        <p:txBody>
          <a:bodyPr/>
          <a:lstStyle/>
          <a:p>
            <a:pPr defTabSz="823913" eaLnBrk="1" hangingPunct="1"/>
            <a:r>
              <a:rPr lang="en-US" sz="3200" smtClean="0">
                <a:solidFill>
                  <a:schemeClr val="tx1"/>
                </a:solidFill>
              </a:rPr>
              <a:t>Attitude Questions – Pre-coded</a:t>
            </a:r>
          </a:p>
        </p:txBody>
      </p:sp>
      <p:graphicFrame>
        <p:nvGraphicFramePr>
          <p:cNvPr id="169055" name="Group 95"/>
          <p:cNvGraphicFramePr>
            <a:graphicFrameLocks noGrp="1"/>
          </p:cNvGraphicFramePr>
          <p:nvPr>
            <p:ph type="tbl" idx="1"/>
          </p:nvPr>
        </p:nvGraphicFramePr>
        <p:xfrm>
          <a:off x="247650" y="1812925"/>
          <a:ext cx="8442325" cy="4130675"/>
        </p:xfrm>
        <a:graphic>
          <a:graphicData uri="http://schemas.openxmlformats.org/drawingml/2006/table">
            <a:tbl>
              <a:tblPr/>
              <a:tblGrid>
                <a:gridCol w="6288108"/>
                <a:gridCol w="2153717"/>
              </a:tblGrid>
              <a:tr h="1248318">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charset="0"/>
                        </a:rPr>
                        <a:t>Husbands and wives do not always agree on everything.  Please tell me if a wife is justified in refusing to have sex with her husband when:</a:t>
                      </a:r>
                    </a:p>
                  </a:txBody>
                  <a:tcPr marL="91319" marR="91319" marT="45798" marB="457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2483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Arial" charset="0"/>
                        </a:rPr>
                        <a:t>She knows her husband has a disease that can be transmitted through sexual contact.</a:t>
                      </a:r>
                    </a:p>
                  </a:txBody>
                  <a:tcPr marL="91319" marR="91319" marT="45798" marB="457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Arial" charset="0"/>
                        </a:rPr>
                        <a:t>Yes   No   DK</a:t>
                      </a:r>
                    </a:p>
                  </a:txBody>
                  <a:tcPr marL="91319" marR="91319" marT="45798" marB="457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7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Arial" charset="0"/>
                        </a:rPr>
                        <a:t>She knows her husband has sex with other women.</a:t>
                      </a:r>
                    </a:p>
                  </a:txBody>
                  <a:tcPr marL="91319" marR="91319" marT="45798" marB="457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500" b="0" i="0" u="none" strike="noStrike" cap="none" normalizeH="0" baseline="0" smtClean="0">
                        <a:ln>
                          <a:noFill/>
                        </a:ln>
                        <a:solidFill>
                          <a:schemeClr val="tx1"/>
                        </a:solidFill>
                        <a:effectLst/>
                        <a:latin typeface="Arial" charset="0"/>
                      </a:endParaRPr>
                    </a:p>
                  </a:txBody>
                  <a:tcPr marL="91319" marR="91319" marT="45798" marB="457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7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charset="0"/>
                        </a:rPr>
                        <a:t>She is tired or not in the mood.</a:t>
                      </a:r>
                    </a:p>
                  </a:txBody>
                  <a:tcPr marL="91319" marR="91319" marT="45798" marB="457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Arial" charset="0"/>
                      </a:endParaRPr>
                    </a:p>
                  </a:txBody>
                  <a:tcPr marL="91319" marR="91319" marT="45798" marB="457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pull dir="d"/>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smtClean="0"/>
              <a:t>Scaled-response Questions</a:t>
            </a:r>
          </a:p>
        </p:txBody>
      </p:sp>
      <p:sp>
        <p:nvSpPr>
          <p:cNvPr id="215043" name="Rectangle 14"/>
          <p:cNvSpPr>
            <a:spLocks noGrp="1" noChangeArrowheads="1"/>
          </p:cNvSpPr>
          <p:nvPr>
            <p:ph type="body" sz="half" idx="1"/>
          </p:nvPr>
        </p:nvSpPr>
        <p:spPr>
          <a:xfrm>
            <a:off x="400050" y="1363663"/>
            <a:ext cx="4324350" cy="5026025"/>
          </a:xfrm>
        </p:spPr>
        <p:txBody>
          <a:bodyPr/>
          <a:lstStyle/>
          <a:p>
            <a:pPr marL="0" indent="0" eaLnBrk="1" hangingPunct="1">
              <a:buFont typeface="Wingdings" pitchFamily="2" charset="2"/>
              <a:buNone/>
            </a:pPr>
            <a:r>
              <a:rPr lang="en-US" b="1" smtClean="0"/>
              <a:t>LIKERT SCALE</a:t>
            </a:r>
          </a:p>
          <a:p>
            <a:pPr marL="0" indent="0" eaLnBrk="1" hangingPunct="1">
              <a:buFont typeface="Wingdings" pitchFamily="2" charset="2"/>
              <a:buNone/>
            </a:pPr>
            <a:r>
              <a:rPr lang="en-US" sz="2300" smtClean="0"/>
              <a:t>Tulane University is committed to organizing outstanding workshops on monitoring and evaluating HIV/AIDS programs?</a:t>
            </a:r>
          </a:p>
          <a:p>
            <a:pPr marL="0" indent="0" eaLnBrk="1" hangingPunct="1"/>
            <a:r>
              <a:rPr lang="en-US" sz="2300" smtClean="0"/>
              <a:t> Strongly agree</a:t>
            </a:r>
          </a:p>
          <a:p>
            <a:pPr marL="0" indent="0" eaLnBrk="1" hangingPunct="1"/>
            <a:r>
              <a:rPr lang="en-US" sz="2300" smtClean="0"/>
              <a:t> Agree</a:t>
            </a:r>
          </a:p>
          <a:p>
            <a:pPr marL="0" indent="0" eaLnBrk="1" hangingPunct="1"/>
            <a:r>
              <a:rPr lang="en-US" sz="2300" smtClean="0"/>
              <a:t> Neutral</a:t>
            </a:r>
          </a:p>
          <a:p>
            <a:pPr marL="0" indent="0" eaLnBrk="1" hangingPunct="1"/>
            <a:r>
              <a:rPr lang="en-US" sz="2300" smtClean="0"/>
              <a:t> Disagree</a:t>
            </a:r>
          </a:p>
          <a:p>
            <a:pPr marL="0" indent="0" eaLnBrk="1" hangingPunct="1"/>
            <a:r>
              <a:rPr lang="en-US" sz="2300" smtClean="0"/>
              <a:t> Strongly disagree</a:t>
            </a:r>
          </a:p>
        </p:txBody>
      </p:sp>
      <p:sp>
        <p:nvSpPr>
          <p:cNvPr id="215044" name="Rectangle 15"/>
          <p:cNvSpPr>
            <a:spLocks noGrp="1" noChangeArrowheads="1"/>
          </p:cNvSpPr>
          <p:nvPr>
            <p:ph type="body" sz="half" idx="2"/>
          </p:nvPr>
        </p:nvSpPr>
        <p:spPr>
          <a:xfrm>
            <a:off x="4914900" y="1363663"/>
            <a:ext cx="3775075" cy="4832350"/>
          </a:xfrm>
        </p:spPr>
        <p:txBody>
          <a:bodyPr/>
          <a:lstStyle/>
          <a:p>
            <a:pPr marL="0" indent="0" eaLnBrk="1" hangingPunct="1">
              <a:buFont typeface="Wingdings" pitchFamily="2" charset="2"/>
              <a:buNone/>
              <a:tabLst>
                <a:tab pos="0" algn="l"/>
              </a:tabLst>
            </a:pPr>
            <a:r>
              <a:rPr lang="en-US" b="1" smtClean="0"/>
              <a:t>FREQUENCY SCALE</a:t>
            </a:r>
          </a:p>
          <a:p>
            <a:pPr marL="0" indent="0" eaLnBrk="1" hangingPunct="1">
              <a:buFont typeface="Wingdings" pitchFamily="2" charset="2"/>
              <a:buNone/>
              <a:tabLst>
                <a:tab pos="0" algn="l"/>
              </a:tabLst>
            </a:pPr>
            <a:r>
              <a:rPr lang="en-US" sz="2300" smtClean="0"/>
              <a:t>How often do you have casual sex?</a:t>
            </a:r>
          </a:p>
          <a:p>
            <a:pPr marL="0" indent="0" eaLnBrk="1" hangingPunct="1">
              <a:buFont typeface="Wingdings" pitchFamily="2" charset="2"/>
              <a:buNone/>
              <a:tabLst>
                <a:tab pos="0" algn="l"/>
              </a:tabLst>
            </a:pPr>
            <a:endParaRPr lang="en-US" sz="1800" smtClean="0"/>
          </a:p>
          <a:p>
            <a:pPr marL="0" indent="0" eaLnBrk="1" hangingPunct="1">
              <a:buFont typeface="Wingdings" pitchFamily="2" charset="2"/>
              <a:buNone/>
              <a:tabLst>
                <a:tab pos="0" algn="l"/>
              </a:tabLst>
            </a:pPr>
            <a:endParaRPr lang="en-US" sz="1100" smtClean="0"/>
          </a:p>
          <a:p>
            <a:pPr marL="0" indent="0" eaLnBrk="1" hangingPunct="1">
              <a:buFont typeface="Wingdings" pitchFamily="2" charset="2"/>
              <a:buNone/>
              <a:tabLst>
                <a:tab pos="0" algn="l"/>
              </a:tabLst>
            </a:pPr>
            <a:endParaRPr lang="en-US" sz="1100" smtClean="0"/>
          </a:p>
          <a:p>
            <a:pPr marL="0" indent="0" eaLnBrk="1" hangingPunct="1">
              <a:tabLst>
                <a:tab pos="0" algn="l"/>
              </a:tabLst>
            </a:pPr>
            <a:r>
              <a:rPr lang="en-US" sz="2300" smtClean="0"/>
              <a:t> Never</a:t>
            </a:r>
          </a:p>
          <a:p>
            <a:pPr marL="0" indent="0" eaLnBrk="1" hangingPunct="1">
              <a:tabLst>
                <a:tab pos="0" algn="l"/>
              </a:tabLst>
            </a:pPr>
            <a:r>
              <a:rPr lang="en-US" sz="2300" smtClean="0"/>
              <a:t> Rarely</a:t>
            </a:r>
          </a:p>
          <a:p>
            <a:pPr marL="0" indent="0" eaLnBrk="1" hangingPunct="1">
              <a:tabLst>
                <a:tab pos="0" algn="l"/>
              </a:tabLst>
            </a:pPr>
            <a:r>
              <a:rPr lang="en-US" sz="2300" smtClean="0"/>
              <a:t> Sometimes</a:t>
            </a:r>
          </a:p>
          <a:p>
            <a:pPr marL="0" indent="0" eaLnBrk="1" hangingPunct="1">
              <a:tabLst>
                <a:tab pos="0" algn="l"/>
              </a:tabLst>
            </a:pPr>
            <a:r>
              <a:rPr lang="en-US" sz="2300" smtClean="0"/>
              <a:t> Often</a:t>
            </a:r>
          </a:p>
          <a:p>
            <a:pPr marL="0" indent="0" eaLnBrk="1" hangingPunct="1">
              <a:tabLst>
                <a:tab pos="0" algn="l"/>
              </a:tabLst>
            </a:pPr>
            <a:r>
              <a:rPr lang="en-US" sz="2300" smtClean="0"/>
              <a:t>Always</a:t>
            </a:r>
          </a:p>
        </p:txBody>
      </p:sp>
    </p:spTree>
    <p:custDataLst>
      <p:tags r:id="rId1"/>
    </p:custData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914400" y="1905000"/>
            <a:ext cx="7315200" cy="1828800"/>
          </a:xfrm>
        </p:spPr>
        <p:txBody>
          <a:bodyPr/>
          <a:lstStyle/>
          <a:p>
            <a:pPr eaLnBrk="1" hangingPunct="1">
              <a:defRPr/>
            </a:pPr>
            <a:r>
              <a:rPr lang="en-US" dirty="0" smtClean="0"/>
              <a:t>Step 5: Determine the Question Wording</a:t>
            </a:r>
          </a:p>
        </p:txBody>
      </p:sp>
      <p:sp>
        <p:nvSpPr>
          <p:cNvPr id="216067" name="Rectangle 4"/>
          <p:cNvSpPr>
            <a:spLocks noGrp="1" noChangeArrowheads="1"/>
          </p:cNvSpPr>
          <p:nvPr>
            <p:ph type="subTitle" idx="1"/>
          </p:nvPr>
        </p:nvSpPr>
        <p:spPr>
          <a:xfrm>
            <a:off x="2362200" y="6049963"/>
            <a:ext cx="6705600" cy="685800"/>
          </a:xfrm>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06375" y="138113"/>
            <a:ext cx="7343775" cy="846137"/>
          </a:xfrm>
        </p:spPr>
        <p:txBody>
          <a:bodyPr/>
          <a:lstStyle/>
          <a:p>
            <a:pPr defTabSz="823913" eaLnBrk="1" hangingPunct="1"/>
            <a:r>
              <a:rPr lang="en-US" smtClean="0"/>
              <a:t>Use Short Simple Sentences</a:t>
            </a:r>
          </a:p>
        </p:txBody>
      </p:sp>
      <p:sp>
        <p:nvSpPr>
          <p:cNvPr id="217091"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Ideally, questions are short (up to about 20 words).</a:t>
            </a:r>
          </a:p>
          <a:p>
            <a:pPr marL="307975" indent="-307975" defTabSz="823913" eaLnBrk="1" hangingPunct="1"/>
            <a:r>
              <a:rPr lang="en-US" smtClean="0"/>
              <a:t>Assume that question with a semi-colon is almost certainly unclear </a:t>
            </a:r>
          </a:p>
          <a:p>
            <a:pPr marL="307975" indent="-307975" defTabSz="823913" eaLnBrk="1" hangingPunct="1"/>
            <a:r>
              <a:rPr lang="en-US" smtClean="0"/>
              <a:t>Sentences with more than three clauses should be re-phrased.</a:t>
            </a:r>
          </a:p>
          <a:p>
            <a:pPr marL="307975" indent="-307975" defTabSz="823913" eaLnBrk="1" hangingPunct="1"/>
            <a:endParaRPr lang="en-US" smtClean="0"/>
          </a:p>
          <a:p>
            <a:pPr marL="307975" indent="-307975" defTabSz="823913"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06375" y="138113"/>
            <a:ext cx="7343775" cy="846137"/>
          </a:xfrm>
        </p:spPr>
        <p:txBody>
          <a:bodyPr/>
          <a:lstStyle/>
          <a:p>
            <a:pPr defTabSz="823913" eaLnBrk="1" hangingPunct="1"/>
            <a:r>
              <a:rPr lang="en-US" sz="3200" smtClean="0"/>
              <a:t>Advantages/Disadvantages of Longer Questions</a:t>
            </a:r>
          </a:p>
        </p:txBody>
      </p:sp>
      <p:sp>
        <p:nvSpPr>
          <p:cNvPr id="218115"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May stimulate respondent to talk more, which may aid recall</a:t>
            </a:r>
          </a:p>
          <a:p>
            <a:pPr marL="307975" indent="-307975" defTabSz="823913" eaLnBrk="1" hangingPunct="1"/>
            <a:r>
              <a:rPr lang="en-US" smtClean="0"/>
              <a:t>Additional time to think </a:t>
            </a:r>
          </a:p>
          <a:p>
            <a:pPr marL="307975" indent="-307975" defTabSz="823913" eaLnBrk="1" hangingPunct="1"/>
            <a:r>
              <a:rPr lang="en-US" smtClean="0"/>
              <a:t>Interviewers tend to go too fast</a:t>
            </a:r>
          </a:p>
          <a:p>
            <a:pPr marL="307975" indent="-307975" defTabSz="823913" eaLnBrk="1" hangingPunct="1"/>
            <a:r>
              <a:rPr lang="en-US" smtClean="0"/>
              <a:t>But.. having “filler” phrases everywhere will make the questionnaire too long</a:t>
            </a:r>
          </a:p>
          <a:p>
            <a:pPr marL="307975" indent="-307975" defTabSz="823913" eaLnBrk="1" hangingPunct="1"/>
            <a:endParaRPr lang="en-US" smtClean="0"/>
          </a:p>
          <a:p>
            <a:pPr marL="307975" indent="-307975" defTabSz="823913" eaLnBrk="1" hangingPunct="1"/>
            <a:endParaRPr lang="en-US" smtClean="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eaLnBrk="1" hangingPunct="1"/>
            <a:r>
              <a:rPr lang="en-US" b="1" smtClean="0"/>
              <a:t>		Study Objectives</a:t>
            </a:r>
            <a:endParaRPr lang="en-US" smtClean="0"/>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eaLnBrk="1" fontAlgn="auto" hangingPunct="1">
              <a:spcAft>
                <a:spcPts val="0"/>
              </a:spcAft>
              <a:buFont typeface="Wingdings"/>
              <a:buChar char=""/>
              <a:defRPr/>
            </a:pPr>
            <a:r>
              <a:rPr lang="en-US" b="1" dirty="0" smtClean="0"/>
              <a:t>By the end of the course, participants should be able to:</a:t>
            </a:r>
          </a:p>
          <a:p>
            <a:pPr marL="320040" indent="-320040" eaLnBrk="1" fontAlgn="auto" hangingPunct="1">
              <a:spcAft>
                <a:spcPts val="0"/>
              </a:spcAft>
              <a:buFont typeface="Wingdings"/>
              <a:buChar char=""/>
              <a:defRPr/>
            </a:pPr>
            <a:r>
              <a:rPr lang="en-US" sz="3200" dirty="0" smtClean="0"/>
              <a:t>Describe the following concepts</a:t>
            </a:r>
          </a:p>
          <a:p>
            <a:pPr marL="640080" lvl="1" indent="-274320" eaLnBrk="1" fontAlgn="auto" hangingPunct="1">
              <a:spcAft>
                <a:spcPts val="0"/>
              </a:spcAft>
              <a:buFont typeface="Wingdings 2"/>
              <a:buChar char=""/>
              <a:defRPr/>
            </a:pPr>
            <a:r>
              <a:rPr lang="en-US" sz="2800" dirty="0" smtClean="0"/>
              <a:t>Project &amp; </a:t>
            </a:r>
            <a:r>
              <a:rPr lang="en-US" sz="2800" dirty="0" err="1" smtClean="0"/>
              <a:t>programme</a:t>
            </a:r>
            <a:endParaRPr lang="en-US" sz="2800" dirty="0" smtClean="0"/>
          </a:p>
          <a:p>
            <a:pPr marL="640080" lvl="1" indent="-274320" eaLnBrk="1" fontAlgn="auto" hangingPunct="1">
              <a:spcAft>
                <a:spcPts val="0"/>
              </a:spcAft>
              <a:buFont typeface="Wingdings 2"/>
              <a:buChar char=""/>
              <a:defRPr/>
            </a:pPr>
            <a:r>
              <a:rPr lang="en-US" sz="2800" dirty="0" smtClean="0"/>
              <a:t>Types of projects</a:t>
            </a:r>
          </a:p>
          <a:p>
            <a:pPr marL="640080" lvl="1" indent="-274320" eaLnBrk="1" fontAlgn="auto" hangingPunct="1">
              <a:spcAft>
                <a:spcPts val="0"/>
              </a:spcAft>
              <a:buFont typeface="Wingdings 2"/>
              <a:buChar char=""/>
              <a:defRPr/>
            </a:pPr>
            <a:r>
              <a:rPr lang="en-US" sz="2800" dirty="0" smtClean="0"/>
              <a:t>Health &amp; disease</a:t>
            </a:r>
          </a:p>
          <a:p>
            <a:pPr marL="640080" lvl="1" indent="-274320" eaLnBrk="1" fontAlgn="auto" hangingPunct="1">
              <a:spcAft>
                <a:spcPts val="0"/>
              </a:spcAft>
              <a:buFont typeface="Wingdings 2"/>
              <a:buChar char=""/>
              <a:defRPr/>
            </a:pPr>
            <a:r>
              <a:rPr lang="en-US" sz="2800" dirty="0" smtClean="0"/>
              <a:t>Management &amp; administration</a:t>
            </a:r>
            <a:endParaRPr lang="en-US" sz="3200" dirty="0" smtClean="0"/>
          </a:p>
          <a:p>
            <a:pPr marL="320040" indent="-320040" eaLnBrk="1" fontAlgn="auto" hangingPunct="1">
              <a:spcAft>
                <a:spcPts val="0"/>
              </a:spcAft>
              <a:buFont typeface="Wingdings"/>
              <a:buChar char=""/>
              <a:defRPr/>
            </a:pPr>
            <a:r>
              <a:rPr lang="en-US" sz="3200" dirty="0" smtClean="0"/>
              <a:t>Describe the project life cycle </a:t>
            </a:r>
          </a:p>
          <a:p>
            <a:pPr marL="320040" indent="-320040" eaLnBrk="1" fontAlgn="auto" hangingPunct="1">
              <a:spcAft>
                <a:spcPts val="0"/>
              </a:spcAft>
              <a:buFont typeface="Wingdings"/>
              <a:buChar char=""/>
              <a:defRPr/>
            </a:pPr>
            <a:r>
              <a:rPr lang="en-US" sz="3200" dirty="0" smtClean="0"/>
              <a:t>Describe the organizational context of a health project </a:t>
            </a:r>
          </a:p>
          <a:p>
            <a:pPr marL="320040" indent="-320040" eaLnBrk="1" fontAlgn="auto" hangingPunct="1">
              <a:spcAft>
                <a:spcPts val="0"/>
              </a:spcAft>
              <a:buFont typeface="Wingdings"/>
              <a:buChar char=""/>
              <a:defRPr/>
            </a:pPr>
            <a:r>
              <a:rPr lang="en-US" sz="3200" dirty="0" smtClean="0"/>
              <a:t>Describe the principles</a:t>
            </a:r>
          </a:p>
          <a:p>
            <a:pPr marL="320040" indent="-320040" eaLnBrk="1" fontAlgn="auto" hangingPunct="1">
              <a:spcAft>
                <a:spcPts val="0"/>
              </a:spcAft>
              <a:buFont typeface="Wingdings"/>
              <a:buChar char=""/>
              <a:defRPr/>
            </a:pPr>
            <a:r>
              <a:rPr lang="en-US" sz="3200" dirty="0" smtClean="0"/>
              <a:t>Describe the functions of management, including key functions and supportive functions</a:t>
            </a:r>
          </a:p>
          <a:p>
            <a:pPr marL="320040" indent="-320040" eaLnBrk="1" fontAlgn="auto" hangingPunct="1">
              <a:spcAft>
                <a:spcPts val="0"/>
              </a:spcAft>
              <a:buFont typeface="Wingdings"/>
              <a:buChar char=""/>
              <a:defRPr/>
            </a:pPr>
            <a:r>
              <a:rPr lang="en-US" sz="2800" dirty="0" smtClean="0"/>
              <a:t>Describe the strategic planning process</a:t>
            </a:r>
          </a:p>
          <a:p>
            <a:pPr marL="320040" indent="-320040" eaLnBrk="1" fontAlgn="auto" hangingPunct="1">
              <a:spcAft>
                <a:spcPts val="0"/>
              </a:spcAft>
              <a:buFont typeface="Wingdings"/>
              <a:buChar char=""/>
              <a:defRPr/>
            </a:pPr>
            <a:endParaRPr lang="en-US" sz="3200"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r>
            <a:br>
              <a:rPr lang="en-US" b="1" dirty="0" smtClean="0"/>
            </a:br>
            <a:r>
              <a:rPr lang="en-US" b="1" dirty="0" smtClean="0"/>
              <a:t/>
            </a:r>
            <a:br>
              <a:rPr lang="en-US" b="1" dirty="0" smtClean="0"/>
            </a:br>
            <a:r>
              <a:rPr lang="en-US" sz="4000" b="1" dirty="0" smtClean="0"/>
              <a:t>Supportive Functions</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sz="quarter" idx="1"/>
          </p:nvPr>
        </p:nvSpPr>
        <p:spPr>
          <a:xfrm>
            <a:off x="612775" y="1600200"/>
            <a:ext cx="8153400" cy="4495800"/>
          </a:xfrm>
        </p:spPr>
        <p:txBody>
          <a:bodyPr>
            <a:normAutofit fontScale="25000" lnSpcReduction="20000"/>
          </a:bodyPr>
          <a:lstStyle/>
          <a:p>
            <a:pPr marL="320040" indent="-320040" eaLnBrk="1" fontAlgn="auto" hangingPunct="1">
              <a:spcAft>
                <a:spcPts val="0"/>
              </a:spcAft>
              <a:buFont typeface="Wingdings"/>
              <a:buChar char=""/>
              <a:defRPr/>
            </a:pPr>
            <a:r>
              <a:rPr lang="en-US" sz="8000" b="1" dirty="0" smtClean="0"/>
              <a:t>Leadership</a:t>
            </a:r>
            <a:r>
              <a:rPr lang="en-US" sz="8000" dirty="0" smtClean="0"/>
              <a:t> refers to the process of influencing other people. It also refers to the quality   that enables a person to influence others. </a:t>
            </a:r>
          </a:p>
          <a:p>
            <a:pPr marL="320040" indent="-320040" eaLnBrk="1" fontAlgn="auto" hangingPunct="1">
              <a:spcAft>
                <a:spcPts val="0"/>
              </a:spcAft>
              <a:buFont typeface="Wingdings"/>
              <a:buChar char=""/>
              <a:defRPr/>
            </a:pPr>
            <a:r>
              <a:rPr lang="en-US" sz="8000" dirty="0" smtClean="0"/>
              <a:t>It is both a process and a quality that involves keeping the group motivated, ensuring the individuals are fulfilled and the task is accomplished.</a:t>
            </a:r>
          </a:p>
          <a:p>
            <a:pPr marL="320040" indent="-320040" eaLnBrk="1" fontAlgn="auto" hangingPunct="1">
              <a:spcAft>
                <a:spcPts val="0"/>
              </a:spcAft>
              <a:buFont typeface="Wingdings"/>
              <a:buChar char=""/>
              <a:defRPr/>
            </a:pPr>
            <a:r>
              <a:rPr lang="en-US" sz="8000" dirty="0" smtClean="0"/>
              <a:t>Leadership is, therefore, the quality that enables a manager to influence the behavior of subordinates in the process of guiding groups or teams of people in the performance of tasks towards the achievement of set goals and objectives</a:t>
            </a:r>
          </a:p>
          <a:p>
            <a:pPr marL="320040" indent="-320040" eaLnBrk="1" fontAlgn="auto" hangingPunct="1">
              <a:spcAft>
                <a:spcPts val="0"/>
              </a:spcAft>
              <a:buFont typeface="Wingdings"/>
              <a:buChar char=""/>
              <a:defRPr/>
            </a:pPr>
            <a:r>
              <a:rPr lang="en-US" sz="8000" dirty="0" smtClean="0"/>
              <a:t>while taking into consideration the needs of the group, its individuals and the tasks to be accomplished. </a:t>
            </a:r>
          </a:p>
          <a:p>
            <a:pPr marL="320040" indent="-320040" eaLnBrk="1" fontAlgn="auto" hangingPunct="1">
              <a:spcAft>
                <a:spcPts val="0"/>
              </a:spcAft>
              <a:buFont typeface="Wingdings"/>
              <a:buChar char=""/>
              <a:defRPr/>
            </a:pPr>
            <a:r>
              <a:rPr lang="en-US" sz="8000" b="1" dirty="0" smtClean="0"/>
              <a:t>Teambuilding</a:t>
            </a:r>
            <a:r>
              <a:rPr lang="en-US" sz="8000" dirty="0" smtClean="0"/>
              <a:t> is process of creating, in a group of people with complementary knowledge and skills, a commitment to a common purpose for teamwork in the performance of tasks for achievement of certain goals and objectives. </a:t>
            </a:r>
          </a:p>
          <a:p>
            <a:pPr marL="320040" indent="-320040" eaLnBrk="1" fontAlgn="auto" hangingPunct="1">
              <a:spcAft>
                <a:spcPts val="0"/>
              </a:spcAft>
              <a:buFont typeface="Wingdings"/>
              <a:buChar char=""/>
              <a:defRPr/>
            </a:pPr>
            <a:r>
              <a:rPr lang="en-US" sz="8000" dirty="0" smtClean="0"/>
              <a:t>Teamwork is a situation characterized by understanding and commitment to group goals by all team members</a:t>
            </a:r>
            <a:r>
              <a:rPr lang="en-US" sz="4500" dirty="0" smtClean="0"/>
              <a:t>. </a:t>
            </a:r>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06375" y="138113"/>
            <a:ext cx="7343775" cy="846137"/>
          </a:xfrm>
        </p:spPr>
        <p:txBody>
          <a:bodyPr/>
          <a:lstStyle/>
          <a:p>
            <a:pPr defTabSz="823913" eaLnBrk="1" hangingPunct="1"/>
            <a:r>
              <a:rPr lang="en-US" smtClean="0"/>
              <a:t>Avoid Ambiguous Wording</a:t>
            </a:r>
          </a:p>
        </p:txBody>
      </p:sp>
      <p:sp>
        <p:nvSpPr>
          <p:cNvPr id="219139" name="Rectangle 3"/>
          <p:cNvSpPr>
            <a:spLocks noGrp="1" noChangeArrowheads="1"/>
          </p:cNvSpPr>
          <p:nvPr>
            <p:ph type="body" idx="1"/>
          </p:nvPr>
        </p:nvSpPr>
        <p:spPr>
          <a:xfrm>
            <a:off x="384175" y="1295400"/>
            <a:ext cx="8401050" cy="5164138"/>
          </a:xfrm>
        </p:spPr>
        <p:txBody>
          <a:bodyPr/>
          <a:lstStyle/>
          <a:p>
            <a:pPr marL="307975" indent="-307975" defTabSz="823913" eaLnBrk="1" hangingPunct="1">
              <a:lnSpc>
                <a:spcPct val="90000"/>
              </a:lnSpc>
            </a:pPr>
            <a:r>
              <a:rPr lang="en-US" smtClean="0"/>
              <a:t>Avoid words which have different meaning to different people</a:t>
            </a:r>
          </a:p>
          <a:p>
            <a:pPr marL="669925" lvl="1" indent="-257175" defTabSz="823913" eaLnBrk="1" hangingPunct="1">
              <a:lnSpc>
                <a:spcPct val="90000"/>
              </a:lnSpc>
            </a:pPr>
            <a:r>
              <a:rPr lang="en-US" smtClean="0"/>
              <a:t>Does your “family” have adequate access to health facilities?</a:t>
            </a:r>
          </a:p>
          <a:p>
            <a:pPr marL="669925" lvl="1" indent="-257175" defTabSz="823913" eaLnBrk="1" hangingPunct="1">
              <a:lnSpc>
                <a:spcPct val="90000"/>
              </a:lnSpc>
            </a:pPr>
            <a:r>
              <a:rPr lang="en-US" smtClean="0"/>
              <a:t>Provide additional info (“by family, we mean…”)</a:t>
            </a:r>
          </a:p>
          <a:p>
            <a:pPr marL="669925" lvl="1" indent="-257175" defTabSz="823913" eaLnBrk="1" hangingPunct="1">
              <a:lnSpc>
                <a:spcPct val="90000"/>
              </a:lnSpc>
            </a:pPr>
            <a:r>
              <a:rPr lang="en-US" smtClean="0"/>
              <a:t>Should be included in the question, so all respondents hear it</a:t>
            </a:r>
          </a:p>
          <a:p>
            <a:pPr marL="307975" indent="-307975" defTabSz="823913" eaLnBrk="1" hangingPunct="1">
              <a:lnSpc>
                <a:spcPct val="90000"/>
              </a:lnSpc>
            </a:pPr>
            <a:r>
              <a:rPr lang="en-US" smtClean="0"/>
              <a:t>Avoid jargon</a:t>
            </a:r>
          </a:p>
          <a:p>
            <a:pPr marL="669925" lvl="1" indent="-257175" defTabSz="823913" eaLnBrk="1" hangingPunct="1">
              <a:lnSpc>
                <a:spcPct val="90000"/>
              </a:lnSpc>
            </a:pPr>
            <a:r>
              <a:rPr lang="en-US" smtClean="0"/>
              <a:t>In the past 12 months did you participate in HIV/AIDS “advocacy” activities?</a:t>
            </a:r>
          </a:p>
          <a:p>
            <a:pPr marL="307975" indent="-307975" defTabSz="823913" eaLnBrk="1" hangingPunct="1">
              <a:lnSpc>
                <a:spcPct val="90000"/>
              </a:lnSpc>
            </a:pPr>
            <a:r>
              <a:rPr lang="en-US" smtClean="0"/>
              <a:t>Specify a frame of reference</a:t>
            </a:r>
          </a:p>
          <a:p>
            <a:pPr marL="669925" lvl="1" indent="-257175" defTabSz="823913" eaLnBrk="1" hangingPunct="1">
              <a:lnSpc>
                <a:spcPct val="90000"/>
              </a:lnSpc>
            </a:pPr>
            <a:r>
              <a:rPr lang="en-US" smtClean="0"/>
              <a:t>How often do you use a condom?</a:t>
            </a:r>
          </a:p>
        </p:txBody>
      </p:sp>
    </p:spTree>
    <p:custDataLst>
      <p:tags r:id="rId1"/>
    </p:custData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12775" y="228600"/>
            <a:ext cx="8153400" cy="990600"/>
          </a:xfrm>
        </p:spPr>
        <p:txBody>
          <a:bodyPr/>
          <a:lstStyle/>
          <a:p>
            <a:pPr eaLnBrk="1" hangingPunct="1"/>
            <a:r>
              <a:rPr lang="en-US" smtClean="0"/>
              <a:t>Avoid Double Questions</a:t>
            </a:r>
          </a:p>
        </p:txBody>
      </p:sp>
      <p:sp>
        <p:nvSpPr>
          <p:cNvPr id="220163" name="Rectangle 3"/>
          <p:cNvSpPr>
            <a:spLocks noGrp="1" noChangeArrowheads="1"/>
          </p:cNvSpPr>
          <p:nvPr>
            <p:ph type="body" idx="1"/>
          </p:nvPr>
        </p:nvSpPr>
        <p:spPr>
          <a:xfrm>
            <a:off x="177800" y="1501775"/>
            <a:ext cx="8785225" cy="4557713"/>
          </a:xfrm>
        </p:spPr>
        <p:txBody>
          <a:bodyPr/>
          <a:lstStyle/>
          <a:p>
            <a:pPr eaLnBrk="1" hangingPunct="1"/>
            <a:r>
              <a:rPr lang="en-US" smtClean="0"/>
              <a:t>Do you think people should use condoms every time they have sex and reduce the number of sexual partners?</a:t>
            </a:r>
          </a:p>
          <a:p>
            <a:pPr eaLnBrk="1" hangingPunct="1"/>
            <a:r>
              <a:rPr lang="en-US" smtClean="0"/>
              <a:t>Ask two questions instead</a:t>
            </a:r>
          </a:p>
          <a:p>
            <a:pPr lvl="1" eaLnBrk="1" hangingPunct="1"/>
            <a:r>
              <a:rPr lang="en-US" smtClean="0"/>
              <a:t>Do you think people should use condoms every time they have sex? (yes, no)</a:t>
            </a:r>
          </a:p>
          <a:p>
            <a:pPr lvl="1" eaLnBrk="1" hangingPunct="1"/>
            <a:r>
              <a:rPr lang="en-US" smtClean="0"/>
              <a:t>Do you think people should reduce the number of sexual partners? (yes, no)</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06375" y="138113"/>
            <a:ext cx="7343775" cy="846137"/>
          </a:xfrm>
        </p:spPr>
        <p:txBody>
          <a:bodyPr/>
          <a:lstStyle/>
          <a:p>
            <a:pPr defTabSz="823913" eaLnBrk="1" hangingPunct="1"/>
            <a:r>
              <a:rPr lang="en-US" smtClean="0"/>
              <a:t>Avoid Negatives</a:t>
            </a:r>
          </a:p>
        </p:txBody>
      </p:sp>
      <p:sp>
        <p:nvSpPr>
          <p:cNvPr id="221187" name="Rectangle 3"/>
          <p:cNvSpPr>
            <a:spLocks noGrp="1" noChangeArrowheads="1"/>
          </p:cNvSpPr>
          <p:nvPr>
            <p:ph type="body" idx="1"/>
          </p:nvPr>
        </p:nvSpPr>
        <p:spPr>
          <a:xfrm>
            <a:off x="177800" y="1295400"/>
            <a:ext cx="8785225" cy="4764088"/>
          </a:xfrm>
        </p:spPr>
        <p:txBody>
          <a:bodyPr/>
          <a:lstStyle/>
          <a:p>
            <a:pPr marL="307975" indent="-307975" defTabSz="823913" eaLnBrk="1" hangingPunct="1"/>
            <a:r>
              <a:rPr lang="en-US" smtClean="0"/>
              <a:t>Words may convey a negative meaning</a:t>
            </a:r>
          </a:p>
          <a:p>
            <a:pPr marL="669925" lvl="1" indent="-257175" defTabSz="823913" eaLnBrk="1" hangingPunct="1"/>
            <a:r>
              <a:rPr lang="en-US" smtClean="0"/>
              <a:t>E.g. restrict, forbid, restrain, outlaw, oppose</a:t>
            </a:r>
          </a:p>
          <a:p>
            <a:pPr marL="307975" indent="-307975" defTabSz="823913" eaLnBrk="1" hangingPunct="1"/>
            <a:r>
              <a:rPr lang="en-US" smtClean="0"/>
              <a:t>Double negatives are confusing</a:t>
            </a:r>
          </a:p>
          <a:p>
            <a:pPr marL="669925" lvl="1" indent="-257175" defTabSz="823913" eaLnBrk="1" hangingPunct="1"/>
            <a:r>
              <a:rPr lang="en-US" smtClean="0"/>
              <a:t>E.g., Do you agree with the Governor’s plan to oppose reduced condom distribution in secondary schools?</a:t>
            </a:r>
          </a:p>
          <a:p>
            <a:pPr marL="669925" lvl="1" indent="-257175" defTabSz="823913" eaLnBrk="1" hangingPunct="1"/>
            <a:r>
              <a:rPr lang="en-US" smtClean="0"/>
              <a:t>E.g. Do you agree with the Governor’s plan to support  condom distribution in secondary schools?</a:t>
            </a:r>
          </a:p>
        </p:txBody>
      </p:sp>
    </p:spTree>
    <p:custDataLst>
      <p:tags r:id="rId1"/>
    </p:custData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06375" y="138113"/>
            <a:ext cx="7343775" cy="846137"/>
          </a:xfrm>
        </p:spPr>
        <p:txBody>
          <a:bodyPr/>
          <a:lstStyle/>
          <a:p>
            <a:pPr defTabSz="823913" eaLnBrk="1" hangingPunct="1"/>
            <a:r>
              <a:rPr lang="en-US" sz="3200" smtClean="0"/>
              <a:t>Avoid Leading Questions</a:t>
            </a:r>
          </a:p>
        </p:txBody>
      </p:sp>
      <p:sp>
        <p:nvSpPr>
          <p:cNvPr id="222211" name="Rectangle 3"/>
          <p:cNvSpPr>
            <a:spLocks noGrp="1" noChangeArrowheads="1"/>
          </p:cNvSpPr>
          <p:nvPr>
            <p:ph type="body" idx="1"/>
          </p:nvPr>
        </p:nvSpPr>
        <p:spPr>
          <a:xfrm>
            <a:off x="358775" y="1363663"/>
            <a:ext cx="8785225" cy="4406900"/>
          </a:xfrm>
        </p:spPr>
        <p:txBody>
          <a:bodyPr/>
          <a:lstStyle/>
          <a:p>
            <a:pPr marL="307975" indent="-307975" defTabSz="823913" eaLnBrk="1" hangingPunct="1"/>
            <a:r>
              <a:rPr lang="en-US" smtClean="0"/>
              <a:t>A leading question suggests an answer.</a:t>
            </a:r>
          </a:p>
          <a:p>
            <a:pPr marL="669925" lvl="1" indent="-257175" defTabSz="823913" eaLnBrk="1" hangingPunct="1"/>
            <a:r>
              <a:rPr lang="en-US" smtClean="0"/>
              <a:t>“In order to improve the quality of health services, should health workers be paid higher salaries?”</a:t>
            </a:r>
          </a:p>
          <a:p>
            <a:pPr marL="307975" indent="-307975" defTabSz="823913" eaLnBrk="1" hangingPunct="1"/>
            <a:r>
              <a:rPr lang="en-US" smtClean="0"/>
              <a:t>Puts words into the respondents’ mouth</a:t>
            </a:r>
          </a:p>
          <a:p>
            <a:pPr marL="669925" lvl="1" indent="-257175" defTabSz="823913" eaLnBrk="1" hangingPunct="1"/>
            <a:r>
              <a:rPr lang="en-US" smtClean="0"/>
              <a:t>E.g., You didn’t visit a commercial sex worker in the past 12 months, did you?</a:t>
            </a:r>
            <a:r>
              <a:rPr lang="en-US" sz="2200" smtClean="0"/>
              <a:t> </a:t>
            </a:r>
            <a:endParaRPr lang="en-US" smtClean="0"/>
          </a:p>
          <a:p>
            <a:pPr marL="307975" indent="-307975" defTabSz="823913" eaLnBrk="1" hangingPunct="1"/>
            <a:r>
              <a:rPr lang="en-US" smtClean="0"/>
              <a:t>Questions that start with a negative contraction are often leading</a:t>
            </a:r>
          </a:p>
          <a:p>
            <a:pPr marL="669925" lvl="1" indent="-257175" defTabSz="823913" eaLnBrk="1" hangingPunct="1"/>
            <a:r>
              <a:rPr lang="en-US" smtClean="0"/>
              <a:t> E.g., Don’t you think condoms should be free?</a:t>
            </a:r>
          </a:p>
          <a:p>
            <a:pPr marL="307975" indent="-307975" defTabSz="823913" eaLnBrk="1" hangingPunct="1">
              <a:buFont typeface="Wingdings" pitchFamily="2" charset="2"/>
              <a:buNone/>
            </a:pPr>
            <a:endParaRPr lang="en-US" smtClean="0"/>
          </a:p>
          <a:p>
            <a:pPr marL="307975" indent="-307975" defTabSz="823913" eaLnBrk="1" hangingPunct="1"/>
            <a:endParaRPr lang="en-US" smtClean="0"/>
          </a:p>
        </p:txBody>
      </p:sp>
    </p:spTree>
    <p:custDataLst>
      <p:tags r:id="rId1"/>
    </p:custData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06375" y="138113"/>
            <a:ext cx="7343775" cy="846137"/>
          </a:xfrm>
        </p:spPr>
        <p:txBody>
          <a:bodyPr/>
          <a:lstStyle/>
          <a:p>
            <a:pPr defTabSz="823913" eaLnBrk="1" hangingPunct="1"/>
            <a:r>
              <a:rPr lang="en-US" smtClean="0"/>
              <a:t>Avoid Loaded Questions</a:t>
            </a:r>
          </a:p>
        </p:txBody>
      </p:sp>
      <p:sp>
        <p:nvSpPr>
          <p:cNvPr id="223235"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Loaded questions make assumptions</a:t>
            </a:r>
          </a:p>
          <a:p>
            <a:pPr marL="669925" lvl="1" indent="-257175" defTabSz="823913" eaLnBrk="1" hangingPunct="1"/>
            <a:r>
              <a:rPr lang="en-US" smtClean="0"/>
              <a:t>E.g., Have you stopped beating your wife?</a:t>
            </a:r>
          </a:p>
          <a:p>
            <a:pPr marL="307975" indent="-307975" defTabSz="823913" eaLnBrk="1" hangingPunct="1"/>
            <a:r>
              <a:rPr lang="en-US" smtClean="0"/>
              <a:t>Loaded questions may cause an emotional reaction from the respondent</a:t>
            </a:r>
            <a:r>
              <a:rPr lang="en-US" sz="2500" smtClean="0"/>
              <a:t>:</a:t>
            </a:r>
          </a:p>
          <a:p>
            <a:pPr marL="669925" lvl="1" indent="-257175" defTabSz="823913" eaLnBrk="1" hangingPunct="1"/>
            <a:r>
              <a:rPr lang="en-US" smtClean="0"/>
              <a:t>E.g. (loaded), Do you think it should be possible for a pregnant woman to obtain a legal abortion if she is married and does not want any more children?</a:t>
            </a:r>
          </a:p>
          <a:p>
            <a:pPr marL="669925" lvl="1" indent="-257175" defTabSz="823913" eaLnBrk="1" hangingPunct="1"/>
            <a:r>
              <a:rPr lang="en-US" smtClean="0"/>
              <a:t>E.g. (unloaded) Do you believe that a woman should be allowed to have an abortion?</a:t>
            </a:r>
          </a:p>
          <a:p>
            <a:pPr marL="669925" lvl="1" indent="-257175" defTabSz="823913" eaLnBrk="1" hangingPunct="1"/>
            <a:endParaRPr lang="en-US" smtClean="0"/>
          </a:p>
        </p:txBody>
      </p:sp>
    </p:spTree>
    <p:custDataLst>
      <p:tags r:id="rId1"/>
    </p:custData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381000"/>
            <a:ext cx="7772400" cy="1143000"/>
          </a:xfrm>
        </p:spPr>
        <p:txBody>
          <a:bodyPr/>
          <a:lstStyle/>
          <a:p>
            <a:pPr defTabSz="823913" eaLnBrk="1" hangingPunct="1"/>
            <a:r>
              <a:rPr lang="en-US" smtClean="0"/>
              <a:t>Minimize Recall Problems</a:t>
            </a:r>
          </a:p>
        </p:txBody>
      </p:sp>
      <p:sp>
        <p:nvSpPr>
          <p:cNvPr id="224259" name="Rectangle 3"/>
          <p:cNvSpPr>
            <a:spLocks noGrp="1" noChangeArrowheads="1"/>
          </p:cNvSpPr>
          <p:nvPr>
            <p:ph type="body" idx="1"/>
          </p:nvPr>
        </p:nvSpPr>
        <p:spPr>
          <a:xfrm>
            <a:off x="685800" y="1600200"/>
            <a:ext cx="7772400" cy="4114800"/>
          </a:xfrm>
        </p:spPr>
        <p:txBody>
          <a:bodyPr/>
          <a:lstStyle/>
          <a:p>
            <a:pPr marL="307975" indent="-307975" defTabSz="823913" eaLnBrk="1" hangingPunct="1"/>
            <a:r>
              <a:rPr lang="en-US" sz="2500" smtClean="0"/>
              <a:t>Memory questions are difficult</a:t>
            </a:r>
          </a:p>
          <a:p>
            <a:pPr marL="307975" indent="-307975" defTabSz="823913" eaLnBrk="1" hangingPunct="1"/>
            <a:r>
              <a:rPr lang="en-GB" sz="2500" smtClean="0"/>
              <a:t>Do not assume respondent will be able to      remember everything</a:t>
            </a:r>
          </a:p>
          <a:p>
            <a:pPr marL="669925" lvl="1" indent="-257175" defTabSz="823913" eaLnBrk="1" hangingPunct="1"/>
            <a:r>
              <a:rPr lang="en-US" sz="2200" smtClean="0"/>
              <a:t>E.g., Four years ago was there a shortage of condoms?</a:t>
            </a:r>
          </a:p>
          <a:p>
            <a:pPr marL="307975" indent="-307975" defTabSz="823913" eaLnBrk="1" hangingPunct="1"/>
            <a:r>
              <a:rPr lang="en-GB" sz="2500" smtClean="0"/>
              <a:t>Easier to recall big/important events than minor events or daily routines</a:t>
            </a:r>
          </a:p>
          <a:p>
            <a:pPr marL="669925" lvl="1" indent="-257175" defTabSz="823913" eaLnBrk="1" hangingPunct="1"/>
            <a:r>
              <a:rPr lang="en-GB" sz="2200" smtClean="0"/>
              <a:t>E.g., What did you have for lunch every day last week?</a:t>
            </a:r>
          </a:p>
          <a:p>
            <a:pPr marL="307975" indent="-307975" defTabSz="823913" eaLnBrk="1" hangingPunct="1"/>
            <a:r>
              <a:rPr lang="en-GB" sz="2500" smtClean="0"/>
              <a:t>More recent events better recalled</a:t>
            </a:r>
          </a:p>
          <a:p>
            <a:pPr marL="307975" indent="-307975" defTabSz="823913" eaLnBrk="1" hangingPunct="1"/>
            <a:r>
              <a:rPr lang="en-GB" sz="2500" smtClean="0"/>
              <a:t>Timing of events problematic</a:t>
            </a:r>
            <a:r>
              <a:rPr lang="en-US" sz="2500" smtClean="0"/>
              <a:t> </a:t>
            </a:r>
          </a:p>
        </p:txBody>
      </p:sp>
    </p:spTree>
    <p:custDataLst>
      <p:tags r:id="rId1"/>
    </p:custData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06375" y="138113"/>
            <a:ext cx="7343775" cy="846137"/>
          </a:xfrm>
        </p:spPr>
        <p:txBody>
          <a:bodyPr/>
          <a:lstStyle/>
          <a:p>
            <a:pPr defTabSz="823913" eaLnBrk="1" hangingPunct="1"/>
            <a:r>
              <a:rPr lang="en-US" sz="3200" smtClean="0"/>
              <a:t>Procedures to Aid Recall</a:t>
            </a:r>
          </a:p>
        </p:txBody>
      </p:sp>
      <p:sp>
        <p:nvSpPr>
          <p:cNvPr id="225283" name="Rectangle 3"/>
          <p:cNvSpPr>
            <a:spLocks noGrp="1" noChangeArrowheads="1"/>
          </p:cNvSpPr>
          <p:nvPr>
            <p:ph type="body" idx="1"/>
          </p:nvPr>
        </p:nvSpPr>
        <p:spPr>
          <a:xfrm>
            <a:off x="177800" y="1433513"/>
            <a:ext cx="8785225" cy="4625975"/>
          </a:xfrm>
        </p:spPr>
        <p:txBody>
          <a:bodyPr/>
          <a:lstStyle/>
          <a:p>
            <a:pPr marL="307975" indent="-307975" defTabSz="823913" eaLnBrk="1" hangingPunct="1"/>
            <a:r>
              <a:rPr lang="en-US" sz="2500" smtClean="0"/>
              <a:t>Narrow the reference period:</a:t>
            </a:r>
          </a:p>
          <a:p>
            <a:pPr marL="669925" lvl="1" indent="-257175" defTabSz="823913" eaLnBrk="1" hangingPunct="1"/>
            <a:r>
              <a:rPr lang="en-US" sz="2200" smtClean="0"/>
              <a:t>Past six months, past month, yesterday</a:t>
            </a:r>
          </a:p>
          <a:p>
            <a:pPr marL="669925" lvl="1" indent="-257175" defTabSz="823913" eaLnBrk="1" hangingPunct="1"/>
            <a:r>
              <a:rPr lang="en-US" sz="2200" smtClean="0"/>
              <a:t>E.g., how many sexual partners did you have in the past month?</a:t>
            </a:r>
          </a:p>
          <a:p>
            <a:pPr marL="307975" indent="-307975" defTabSz="823913" eaLnBrk="1" hangingPunct="1"/>
            <a:r>
              <a:rPr lang="en-US" sz="2500" smtClean="0"/>
              <a:t>Use well-remembered events to aid recall</a:t>
            </a:r>
          </a:p>
          <a:p>
            <a:pPr marL="669925" lvl="1" indent="-257175" defTabSz="823913" eaLnBrk="1" hangingPunct="1"/>
            <a:r>
              <a:rPr lang="en-US" sz="2200" smtClean="0"/>
              <a:t>Since the birth of your youngest child, have you used contraceptives?</a:t>
            </a:r>
          </a:p>
          <a:p>
            <a:pPr marL="307975" indent="-307975" defTabSz="823913" eaLnBrk="1" hangingPunct="1">
              <a:spcBef>
                <a:spcPct val="0"/>
              </a:spcBef>
              <a:spcAft>
                <a:spcPct val="30000"/>
              </a:spcAft>
            </a:pPr>
            <a:r>
              <a:rPr lang="en-GB" sz="2500" smtClean="0"/>
              <a:t>Use a lead-in to give the respondent time to think:</a:t>
            </a:r>
          </a:p>
          <a:p>
            <a:pPr marL="669925" lvl="1" indent="-257175" defTabSz="823913" eaLnBrk="1" hangingPunct="1">
              <a:spcBef>
                <a:spcPct val="0"/>
              </a:spcBef>
              <a:spcAft>
                <a:spcPct val="30000"/>
              </a:spcAft>
              <a:buFontTx/>
              <a:buChar char="•"/>
            </a:pPr>
            <a:r>
              <a:rPr lang="en-GB" sz="2200" smtClean="0"/>
              <a:t>E.g., The following question is about any problems with your health during the past four weeks.  Which of these health problems have you had during the past four weeks?</a:t>
            </a:r>
            <a:endParaRPr lang="en-US" sz="2200" smtClean="0"/>
          </a:p>
        </p:txBody>
      </p:sp>
    </p:spTree>
    <p:custDataLst>
      <p:tags r:id="rId1"/>
    </p:custData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06375" y="138113"/>
            <a:ext cx="7343775" cy="846137"/>
          </a:xfrm>
        </p:spPr>
        <p:txBody>
          <a:bodyPr/>
          <a:lstStyle/>
          <a:p>
            <a:pPr defTabSz="823913" eaLnBrk="1" hangingPunct="1"/>
            <a:r>
              <a:rPr lang="en-US" smtClean="0"/>
              <a:t>Avoid Hypothetical Questions</a:t>
            </a:r>
          </a:p>
        </p:txBody>
      </p:sp>
      <p:sp>
        <p:nvSpPr>
          <p:cNvPr id="226307"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“What-if” questions tend to be difficult.</a:t>
            </a:r>
          </a:p>
          <a:p>
            <a:pPr marL="669925" lvl="1" indent="-257175" defTabSz="823913" eaLnBrk="1" hangingPunct="1"/>
            <a:r>
              <a:rPr lang="en-US" smtClean="0"/>
              <a:t>E.g., If a member of your family got infected with the virus that causes AIDS, what would you do?</a:t>
            </a:r>
          </a:p>
          <a:p>
            <a:pPr marL="669925" lvl="1" indent="-257175" defTabSz="823913" eaLnBrk="1" hangingPunct="1"/>
            <a:r>
              <a:rPr lang="en-US" smtClean="0"/>
              <a:t>E.g., Would you and your husband use condoms if they were readily available? </a:t>
            </a:r>
          </a:p>
          <a:p>
            <a:pPr marL="307975" indent="-307975" defTabSz="823913" eaLnBrk="1" hangingPunct="1"/>
            <a:r>
              <a:rPr lang="en-US" smtClean="0"/>
              <a:t>People tend to answer based on their own experience</a:t>
            </a:r>
          </a:p>
          <a:p>
            <a:pPr marL="307975" indent="-307975" defTabSz="823913" eaLnBrk="1" hangingPunct="1"/>
            <a:r>
              <a:rPr lang="en-US" smtClean="0"/>
              <a:t>Try to probe about frame of reference for hypothetical questions</a:t>
            </a:r>
          </a:p>
        </p:txBody>
      </p:sp>
    </p:spTree>
    <p:custDataLst>
      <p:tags r:id="rId1"/>
    </p:custData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06375" y="138113"/>
            <a:ext cx="7343775" cy="846137"/>
          </a:xfrm>
        </p:spPr>
        <p:txBody>
          <a:bodyPr/>
          <a:lstStyle/>
          <a:p>
            <a:pPr defTabSz="823913" eaLnBrk="1" hangingPunct="1"/>
            <a:r>
              <a:rPr lang="en-US" sz="3200" smtClean="0"/>
              <a:t>Avoid Sensitive Questions</a:t>
            </a:r>
          </a:p>
        </p:txBody>
      </p:sp>
      <p:sp>
        <p:nvSpPr>
          <p:cNvPr id="227331"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Try to avoid embarrassing questions.</a:t>
            </a:r>
          </a:p>
          <a:p>
            <a:pPr marL="307975" indent="-307975" defTabSz="823913" eaLnBrk="1" hangingPunct="1"/>
            <a:r>
              <a:rPr lang="en-US" smtClean="0"/>
              <a:t>Word them as tactfully as possible.</a:t>
            </a:r>
          </a:p>
          <a:p>
            <a:pPr marL="307975" indent="-307975" defTabSz="823913" eaLnBrk="1" hangingPunct="1"/>
            <a:r>
              <a:rPr lang="en-US" smtClean="0"/>
              <a:t>Train the interviewers!</a:t>
            </a:r>
          </a:p>
          <a:p>
            <a:pPr marL="307975" indent="-307975" defTabSz="823913" eaLnBrk="1" hangingPunct="1"/>
            <a:r>
              <a:rPr lang="en-US" smtClean="0"/>
              <a:t>Avoid asking sensitive questions at the beginning of the interview.</a:t>
            </a:r>
          </a:p>
          <a:p>
            <a:pPr marL="307975" indent="-307975" defTabSz="823913" eaLnBrk="1" hangingPunct="1">
              <a:buFont typeface="Wingdings" pitchFamily="2" charset="2"/>
              <a:buNone/>
            </a:pPr>
            <a:endParaRPr lang="en-US" smtClean="0"/>
          </a:p>
          <a:p>
            <a:pPr marL="307975" indent="-307975" defTabSz="823913" eaLnBrk="1" hangingPunct="1"/>
            <a:endParaRPr lang="en-US" smtClean="0"/>
          </a:p>
        </p:txBody>
      </p:sp>
    </p:spTree>
    <p:custDataLst>
      <p:tags r:id="rId1"/>
    </p:custData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206375" y="138113"/>
            <a:ext cx="7343775" cy="846137"/>
          </a:xfrm>
        </p:spPr>
        <p:txBody>
          <a:bodyPr/>
          <a:lstStyle/>
          <a:p>
            <a:pPr eaLnBrk="1" hangingPunct="1"/>
            <a:r>
              <a:rPr lang="en-GB" smtClean="0"/>
              <a:t>Asking Sensitive Questions</a:t>
            </a:r>
          </a:p>
        </p:txBody>
      </p:sp>
      <p:sp>
        <p:nvSpPr>
          <p:cNvPr id="405507" name="Rectangle 3"/>
          <p:cNvSpPr>
            <a:spLocks noGrp="1" noChangeArrowheads="1"/>
          </p:cNvSpPr>
          <p:nvPr>
            <p:ph type="body" idx="1"/>
          </p:nvPr>
        </p:nvSpPr>
        <p:spPr>
          <a:xfrm>
            <a:off x="533400" y="1524000"/>
            <a:ext cx="7770813" cy="5006975"/>
          </a:xfrm>
        </p:spPr>
        <p:txBody>
          <a:bodyPr/>
          <a:lstStyle/>
          <a:p>
            <a:pPr eaLnBrk="1" hangingPunct="1">
              <a:lnSpc>
                <a:spcPct val="90000"/>
              </a:lnSpc>
              <a:spcBef>
                <a:spcPct val="0"/>
              </a:spcBef>
            </a:pPr>
            <a:r>
              <a:rPr lang="en-GB" sz="2500" smtClean="0"/>
              <a:t>The casual approach</a:t>
            </a:r>
          </a:p>
          <a:p>
            <a:pPr lvl="1" eaLnBrk="1" hangingPunct="1">
              <a:lnSpc>
                <a:spcPct val="90000"/>
              </a:lnSpc>
              <a:spcBef>
                <a:spcPct val="0"/>
              </a:spcBef>
            </a:pPr>
            <a:r>
              <a:rPr lang="en-GB" sz="2200" smtClean="0"/>
              <a:t>Do you happen to have murdered your wife?</a:t>
            </a:r>
          </a:p>
          <a:p>
            <a:pPr eaLnBrk="1" hangingPunct="1">
              <a:lnSpc>
                <a:spcPct val="90000"/>
              </a:lnSpc>
              <a:spcBef>
                <a:spcPct val="0"/>
              </a:spcBef>
            </a:pPr>
            <a:r>
              <a:rPr lang="en-GB" sz="2500" smtClean="0"/>
              <a:t>The numbered card</a:t>
            </a:r>
          </a:p>
          <a:p>
            <a:pPr lvl="1" eaLnBrk="1" hangingPunct="1">
              <a:lnSpc>
                <a:spcPct val="90000"/>
              </a:lnSpc>
              <a:spcBef>
                <a:spcPct val="0"/>
              </a:spcBef>
            </a:pPr>
            <a:r>
              <a:rPr lang="en-GB" sz="2200" smtClean="0"/>
              <a:t>Would you please read off the number on this card which corresponds to what became of your wife?</a:t>
            </a:r>
            <a:br>
              <a:rPr lang="en-GB" sz="2200" smtClean="0"/>
            </a:br>
            <a:r>
              <a:rPr lang="en-GB" sz="2200" smtClean="0"/>
              <a:t>1. Natural death</a:t>
            </a:r>
            <a:br>
              <a:rPr lang="en-GB" sz="2200" smtClean="0"/>
            </a:br>
            <a:r>
              <a:rPr lang="en-GB" sz="2200" smtClean="0"/>
              <a:t>2. Someone else killed her </a:t>
            </a:r>
            <a:br>
              <a:rPr lang="en-GB" sz="2200" smtClean="0"/>
            </a:br>
            <a:r>
              <a:rPr lang="en-GB" sz="2200" smtClean="0"/>
              <a:t>3. I killed her</a:t>
            </a:r>
          </a:p>
          <a:p>
            <a:pPr lvl="1" eaLnBrk="1" hangingPunct="1">
              <a:lnSpc>
                <a:spcPct val="90000"/>
              </a:lnSpc>
              <a:spcBef>
                <a:spcPct val="0"/>
              </a:spcBef>
              <a:buFontTx/>
              <a:buNone/>
            </a:pPr>
            <a:r>
              <a:rPr lang="en-GB" sz="2200" smtClean="0"/>
              <a:t>	4. Other (please specify)</a:t>
            </a:r>
          </a:p>
          <a:p>
            <a:pPr eaLnBrk="1" hangingPunct="1">
              <a:lnSpc>
                <a:spcPct val="90000"/>
              </a:lnSpc>
              <a:spcBef>
                <a:spcPct val="0"/>
              </a:spcBef>
            </a:pPr>
            <a:r>
              <a:rPr lang="en-GB" sz="2500" smtClean="0"/>
              <a:t>The ‘everybody’ approach</a:t>
            </a:r>
          </a:p>
          <a:p>
            <a:pPr lvl="1" eaLnBrk="1" hangingPunct="1">
              <a:lnSpc>
                <a:spcPct val="90000"/>
              </a:lnSpc>
              <a:spcBef>
                <a:spcPct val="0"/>
              </a:spcBef>
            </a:pPr>
            <a:r>
              <a:rPr lang="en-GB" sz="2200" smtClean="0"/>
              <a:t>As you know, many people have been killing their wives these days. Do you happen to have killed yours?</a:t>
            </a:r>
          </a:p>
          <a:p>
            <a:pPr eaLnBrk="1" hangingPunct="1">
              <a:lnSpc>
                <a:spcPct val="90000"/>
              </a:lnSpc>
              <a:spcBef>
                <a:spcPct val="0"/>
              </a:spcBef>
            </a:pPr>
            <a:r>
              <a:rPr lang="en-GB" sz="2500" smtClean="0"/>
              <a:t>The ‘other people’ approach</a:t>
            </a:r>
          </a:p>
          <a:p>
            <a:pPr lvl="1" eaLnBrk="1" hangingPunct="1">
              <a:lnSpc>
                <a:spcPct val="90000"/>
              </a:lnSpc>
              <a:spcBef>
                <a:spcPct val="0"/>
              </a:spcBef>
            </a:pPr>
            <a:r>
              <a:rPr lang="en-GB" sz="2200" smtClean="0"/>
              <a:t>1. Do you know anyone who has killed their wife?</a:t>
            </a:r>
            <a:br>
              <a:rPr lang="en-GB" sz="2200" smtClean="0"/>
            </a:br>
            <a:r>
              <a:rPr lang="en-GB" sz="2200" smtClean="0"/>
              <a:t>2. How about you, have you killed yours?</a:t>
            </a:r>
          </a:p>
          <a:p>
            <a:pPr eaLnBrk="1" hangingPunct="1">
              <a:lnSpc>
                <a:spcPct val="90000"/>
              </a:lnSpc>
            </a:pPr>
            <a:endParaRPr lang="en-GB" sz="2500" smtClean="0"/>
          </a:p>
        </p:txBody>
      </p:sp>
      <p:sp>
        <p:nvSpPr>
          <p:cNvPr id="228356" name="Text Box 4"/>
          <p:cNvSpPr txBox="1">
            <a:spLocks noChangeArrowheads="1"/>
          </p:cNvSpPr>
          <p:nvPr/>
        </p:nvSpPr>
        <p:spPr bwMode="auto">
          <a:xfrm>
            <a:off x="6794500" y="6046788"/>
            <a:ext cx="2197100" cy="636587"/>
          </a:xfrm>
          <a:prstGeom prst="rect">
            <a:avLst/>
          </a:prstGeom>
          <a:noFill/>
          <a:ln w="9525">
            <a:noFill/>
            <a:miter lim="800000"/>
            <a:headEnd/>
            <a:tailEnd/>
          </a:ln>
        </p:spPr>
        <p:txBody>
          <a:bodyPr lIns="82479" tIns="41239" rIns="82479" bIns="41239">
            <a:spAutoFit/>
          </a:bodyPr>
          <a:lstStyle/>
          <a:p>
            <a:pPr>
              <a:spcBef>
                <a:spcPct val="50000"/>
              </a:spcBef>
            </a:pPr>
            <a:r>
              <a:rPr lang="en-US"/>
              <a:t>Source: Barton, 1958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5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55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55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55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55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5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pPr eaLnBrk="1" hangingPunct="1"/>
            <a:r>
              <a:rPr lang="en-US" sz="3600" b="1" smtClean="0"/>
              <a:t>Supportive Functions</a:t>
            </a:r>
            <a:endParaRPr lang="en-US" sz="3600" smtClean="0"/>
          </a:p>
        </p:txBody>
      </p:sp>
      <p:sp>
        <p:nvSpPr>
          <p:cNvPr id="3" name="Content Placeholder 2"/>
          <p:cNvSpPr>
            <a:spLocks noGrp="1"/>
          </p:cNvSpPr>
          <p:nvPr>
            <p:ph sz="quarter" idx="1"/>
          </p:nvPr>
        </p:nvSpPr>
        <p:spPr>
          <a:xfrm>
            <a:off x="612775" y="1600200"/>
            <a:ext cx="8153400" cy="4495800"/>
          </a:xfrm>
        </p:spPr>
        <p:txBody>
          <a:bodyPr>
            <a:normAutofit fontScale="25000" lnSpcReduction="20000"/>
          </a:bodyPr>
          <a:lstStyle/>
          <a:p>
            <a:pPr marL="320040" indent="-320040" eaLnBrk="1" fontAlgn="auto" hangingPunct="1">
              <a:spcAft>
                <a:spcPts val="0"/>
              </a:spcAft>
              <a:buFont typeface="Wingdings"/>
              <a:buChar char=""/>
              <a:defRPr/>
            </a:pPr>
            <a:r>
              <a:rPr lang="en-US" sz="8000" b="1" dirty="0" smtClean="0"/>
              <a:t>Delegation</a:t>
            </a:r>
            <a:r>
              <a:rPr lang="en-US" sz="8000" dirty="0" smtClean="0"/>
              <a:t> refers to the transfer of authority for decision making from a senior to a subordinate. </a:t>
            </a:r>
          </a:p>
          <a:p>
            <a:pPr marL="320040" indent="-320040" eaLnBrk="1" fontAlgn="auto" hangingPunct="1">
              <a:spcAft>
                <a:spcPts val="0"/>
              </a:spcAft>
              <a:buFont typeface="Wingdings"/>
              <a:buChar char=""/>
              <a:defRPr/>
            </a:pPr>
            <a:endParaRPr lang="en-US" sz="8000" dirty="0" smtClean="0"/>
          </a:p>
          <a:p>
            <a:pPr marL="320040" indent="-320040" eaLnBrk="1" fontAlgn="auto" hangingPunct="1">
              <a:spcAft>
                <a:spcPts val="0"/>
              </a:spcAft>
              <a:buFont typeface="Wingdings"/>
              <a:buChar char=""/>
              <a:defRPr/>
            </a:pPr>
            <a:r>
              <a:rPr lang="en-US" sz="8000" dirty="0" smtClean="0"/>
              <a:t>Delegation gives the subordinate power to make decisions regarding work to be done and the ability to make decisions without waiting for authorization which may take time. </a:t>
            </a:r>
          </a:p>
          <a:p>
            <a:pPr marL="320040" indent="-320040" eaLnBrk="1" fontAlgn="auto" hangingPunct="1">
              <a:spcAft>
                <a:spcPts val="0"/>
              </a:spcAft>
              <a:buFont typeface="Wingdings"/>
              <a:buChar char=""/>
              <a:defRPr/>
            </a:pPr>
            <a:endParaRPr lang="en-US" sz="8000" dirty="0" smtClean="0"/>
          </a:p>
          <a:p>
            <a:pPr marL="320040" indent="-320040" eaLnBrk="1" fontAlgn="auto" hangingPunct="1">
              <a:spcAft>
                <a:spcPts val="0"/>
              </a:spcAft>
              <a:buFont typeface="Wingdings"/>
              <a:buChar char=""/>
              <a:defRPr/>
            </a:pPr>
            <a:r>
              <a:rPr lang="en-US" sz="8000" dirty="0" smtClean="0"/>
              <a:t>The person delegating authority saves time for other civilities. </a:t>
            </a:r>
          </a:p>
          <a:p>
            <a:pPr marL="320040" indent="-320040" eaLnBrk="1" fontAlgn="auto" hangingPunct="1">
              <a:spcAft>
                <a:spcPts val="0"/>
              </a:spcAft>
              <a:buFont typeface="Wingdings"/>
              <a:buChar char=""/>
              <a:defRPr/>
            </a:pPr>
            <a:r>
              <a:rPr lang="en-US" sz="8000" dirty="0" smtClean="0"/>
              <a:t>Delegation also motivates staff to be more responsible and become more knowledgeable and skilful. </a:t>
            </a:r>
          </a:p>
          <a:p>
            <a:pPr marL="320040" indent="-320040" eaLnBrk="1" fontAlgn="auto" hangingPunct="1">
              <a:spcAft>
                <a:spcPts val="0"/>
              </a:spcAft>
              <a:buFont typeface="Wingdings"/>
              <a:buChar char=""/>
              <a:defRPr/>
            </a:pPr>
            <a:endParaRPr lang="en-US" sz="8000" dirty="0" smtClean="0"/>
          </a:p>
          <a:p>
            <a:pPr marL="320040" indent="-320040" eaLnBrk="1" fontAlgn="auto" hangingPunct="1">
              <a:spcAft>
                <a:spcPts val="0"/>
              </a:spcAft>
              <a:buFont typeface="Wingdings"/>
              <a:buChar char=""/>
              <a:defRPr/>
            </a:pPr>
            <a:r>
              <a:rPr lang="en-US" sz="8000" dirty="0" smtClean="0"/>
              <a:t>Delegation takes place at all levels of the organization. </a:t>
            </a:r>
          </a:p>
          <a:p>
            <a:pPr marL="320040" indent="-320040" eaLnBrk="1" fontAlgn="auto" hangingPunct="1">
              <a:spcAft>
                <a:spcPts val="0"/>
              </a:spcAft>
              <a:buFont typeface="Wingdings"/>
              <a:buChar char=""/>
              <a:defRPr/>
            </a:pPr>
            <a:r>
              <a:rPr lang="en-US" sz="8000" dirty="0" smtClean="0"/>
              <a:t>In a line organization, the lower levels make decision on authority and responsibility delegated from the higher levels.</a:t>
            </a:r>
          </a:p>
          <a:p>
            <a:pPr marL="320040" indent="-320040" eaLnBrk="1" fontAlgn="auto" hangingPunct="1">
              <a:spcAft>
                <a:spcPts val="0"/>
              </a:spcAft>
              <a:buFont typeface="Wingdings"/>
              <a:buNone/>
              <a:defRPr/>
            </a:pPr>
            <a:r>
              <a:rPr lang="en-US" sz="8000" dirty="0" smtClean="0"/>
              <a:t> </a:t>
            </a:r>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12775" y="228600"/>
            <a:ext cx="8153400" cy="990600"/>
          </a:xfrm>
        </p:spPr>
        <p:txBody>
          <a:bodyPr/>
          <a:lstStyle/>
          <a:p>
            <a:pPr eaLnBrk="1" hangingPunct="1"/>
            <a:r>
              <a:rPr lang="en-US" smtClean="0"/>
              <a:t>Summary: Question Wording</a:t>
            </a:r>
          </a:p>
        </p:txBody>
      </p:sp>
      <p:sp>
        <p:nvSpPr>
          <p:cNvPr id="229379" name="Rectangle 3"/>
          <p:cNvSpPr>
            <a:spLocks noGrp="1" noChangeArrowheads="1"/>
          </p:cNvSpPr>
          <p:nvPr>
            <p:ph type="body" idx="1"/>
          </p:nvPr>
        </p:nvSpPr>
        <p:spPr>
          <a:xfrm>
            <a:off x="357188" y="1384300"/>
            <a:ext cx="8786812" cy="5245100"/>
          </a:xfrm>
        </p:spPr>
        <p:txBody>
          <a:bodyPr/>
          <a:lstStyle/>
          <a:p>
            <a:pPr eaLnBrk="1" hangingPunct="1"/>
            <a:r>
              <a:rPr lang="en-US" smtClean="0"/>
              <a:t>Do the words have the same meaning to all respondents?</a:t>
            </a:r>
          </a:p>
          <a:p>
            <a:pPr lvl="1" eaLnBrk="1" hangingPunct="1"/>
            <a:r>
              <a:rPr lang="en-US" smtClean="0"/>
              <a:t>How many members are there in your family?</a:t>
            </a:r>
          </a:p>
          <a:p>
            <a:pPr eaLnBrk="1" hangingPunct="1"/>
            <a:r>
              <a:rPr lang="en-US" smtClean="0"/>
              <a:t>Is the question ambiguous?</a:t>
            </a:r>
          </a:p>
          <a:p>
            <a:pPr lvl="1" eaLnBrk="1" hangingPunct="1"/>
            <a:r>
              <a:rPr lang="en-US" smtClean="0"/>
              <a:t>Do you regularly use a condom?</a:t>
            </a:r>
          </a:p>
          <a:p>
            <a:pPr eaLnBrk="1" hangingPunct="1"/>
            <a:r>
              <a:rPr lang="en-US" smtClean="0"/>
              <a:t>Are any words or phrases vague?</a:t>
            </a:r>
          </a:p>
          <a:p>
            <a:pPr lvl="1" eaLnBrk="1" hangingPunct="1"/>
            <a:r>
              <a:rPr lang="en-US" smtClean="0"/>
              <a:t>What is your income?</a:t>
            </a:r>
          </a:p>
          <a:p>
            <a:pPr eaLnBrk="1" hangingPunct="1"/>
            <a:r>
              <a:rPr lang="en-US" smtClean="0"/>
              <a:t>Will the question be understood by all respondents?</a:t>
            </a:r>
          </a:p>
          <a:p>
            <a:pPr lvl="1" eaLnBrk="1" hangingPunct="1"/>
            <a:r>
              <a:rPr lang="en-US" smtClean="0"/>
              <a:t>Do you agree with the President’s recent HIV reform policy?</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12775" y="228600"/>
            <a:ext cx="8153400" cy="990600"/>
          </a:xfrm>
        </p:spPr>
        <p:txBody>
          <a:bodyPr/>
          <a:lstStyle/>
          <a:p>
            <a:pPr eaLnBrk="1" hangingPunct="1"/>
            <a:r>
              <a:rPr lang="en-US" smtClean="0"/>
              <a:t>Summary: Question Wording</a:t>
            </a:r>
          </a:p>
        </p:txBody>
      </p:sp>
      <p:sp>
        <p:nvSpPr>
          <p:cNvPr id="230403" name="Rectangle 3"/>
          <p:cNvSpPr>
            <a:spLocks noGrp="1" noChangeArrowheads="1"/>
          </p:cNvSpPr>
          <p:nvPr>
            <p:ph type="body" idx="1"/>
          </p:nvPr>
        </p:nvSpPr>
        <p:spPr>
          <a:xfrm>
            <a:off x="357188" y="1363663"/>
            <a:ext cx="8786812" cy="4764087"/>
          </a:xfrm>
        </p:spPr>
        <p:txBody>
          <a:bodyPr/>
          <a:lstStyle/>
          <a:p>
            <a:pPr eaLnBrk="1" hangingPunct="1"/>
            <a:r>
              <a:rPr lang="en-US" smtClean="0"/>
              <a:t>Are there two questions in one?</a:t>
            </a:r>
          </a:p>
          <a:p>
            <a:pPr lvl="1" eaLnBrk="1" hangingPunct="1"/>
            <a:r>
              <a:rPr lang="en-US" smtClean="0"/>
              <a:t>Do you and your husband approve or disapprove of teaching children aged 12-14 about using a condom to avoid AIDS?</a:t>
            </a:r>
          </a:p>
          <a:p>
            <a:pPr eaLnBrk="1" hangingPunct="1"/>
            <a:r>
              <a:rPr lang="en-US" smtClean="0"/>
              <a:t>Are any of the words or phrases loaded or leading in any way?</a:t>
            </a:r>
          </a:p>
          <a:p>
            <a:pPr lvl="1" eaLnBrk="1" hangingPunct="1"/>
            <a:r>
              <a:rPr lang="en-US" smtClean="0"/>
              <a:t>What do you like about the Pante condom?</a:t>
            </a:r>
          </a:p>
          <a:p>
            <a:pPr lvl="1" eaLnBrk="1" hangingPunct="1"/>
            <a:r>
              <a:rPr lang="en-US" smtClean="0"/>
              <a:t>Do you agree with the majority of people that the health service is failing?</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12775" y="228600"/>
            <a:ext cx="8153400" cy="990600"/>
          </a:xfrm>
        </p:spPr>
        <p:txBody>
          <a:bodyPr/>
          <a:lstStyle/>
          <a:p>
            <a:pPr eaLnBrk="1" hangingPunct="1"/>
            <a:r>
              <a:rPr lang="en-US" sz="3200" smtClean="0"/>
              <a:t>Step 6: Establish Questionnaire Flow and Layout</a:t>
            </a:r>
          </a:p>
        </p:txBody>
      </p:sp>
      <p:sp>
        <p:nvSpPr>
          <p:cNvPr id="231427" name="Rectangle 3"/>
          <p:cNvSpPr>
            <a:spLocks noGrp="1" noChangeArrowheads="1"/>
          </p:cNvSpPr>
          <p:nvPr>
            <p:ph type="body" idx="1"/>
          </p:nvPr>
        </p:nvSpPr>
        <p:spPr>
          <a:xfrm>
            <a:off x="612775" y="1600200"/>
            <a:ext cx="8153400" cy="4495800"/>
          </a:xfrm>
        </p:spPr>
        <p:txBody>
          <a:bodyPr/>
          <a:lstStyle/>
          <a:p>
            <a:pPr eaLnBrk="1" hangingPunct="1">
              <a:lnSpc>
                <a:spcPct val="90000"/>
              </a:lnSpc>
            </a:pPr>
            <a:r>
              <a:rPr lang="en-US" smtClean="0"/>
              <a:t>Brand questionnaire on front cover; give survey a name that will appeal to respondent</a:t>
            </a:r>
          </a:p>
          <a:p>
            <a:pPr eaLnBrk="1" hangingPunct="1">
              <a:lnSpc>
                <a:spcPct val="90000"/>
              </a:lnSpc>
            </a:pPr>
            <a:r>
              <a:rPr lang="en-US" smtClean="0"/>
              <a:t>Start with a small introduction </a:t>
            </a:r>
          </a:p>
          <a:p>
            <a:pPr eaLnBrk="1" hangingPunct="1">
              <a:lnSpc>
                <a:spcPct val="90000"/>
              </a:lnSpc>
            </a:pPr>
            <a:r>
              <a:rPr lang="en-US" smtClean="0"/>
              <a:t>Split the questionnaire into sections</a:t>
            </a:r>
          </a:p>
          <a:p>
            <a:pPr eaLnBrk="1" hangingPunct="1">
              <a:lnSpc>
                <a:spcPct val="90000"/>
              </a:lnSpc>
            </a:pPr>
            <a:r>
              <a:rPr lang="en-US" smtClean="0"/>
              <a:t>Number all questions sequentially</a:t>
            </a:r>
          </a:p>
          <a:p>
            <a:pPr eaLnBrk="1" hangingPunct="1">
              <a:lnSpc>
                <a:spcPct val="90000"/>
              </a:lnSpc>
            </a:pPr>
            <a:r>
              <a:rPr lang="en-US" smtClean="0"/>
              <a:t>Put questions that are easy to answer and non-challenging to the respondent at the beginning of the questionnaire</a:t>
            </a:r>
          </a:p>
          <a:p>
            <a:pPr eaLnBrk="1" hangingPunct="1">
              <a:lnSpc>
                <a:spcPct val="90000"/>
              </a:lnSpc>
            </a:pPr>
            <a:r>
              <a:rPr lang="en-US" smtClean="0"/>
              <a:t>Group questions on same subject together</a:t>
            </a:r>
          </a:p>
          <a:p>
            <a:pPr eaLnBrk="1" hangingPunct="1">
              <a:lnSpc>
                <a:spcPct val="90000"/>
              </a:lnSpc>
            </a:pPr>
            <a:endParaRPr lang="en-US" smtClean="0"/>
          </a:p>
        </p:txBody>
      </p:sp>
    </p:spTree>
    <p:custDataLst>
      <p:tags r:id="rId1"/>
    </p:custData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12775" y="228600"/>
            <a:ext cx="8153400" cy="990600"/>
          </a:xfrm>
        </p:spPr>
        <p:txBody>
          <a:bodyPr/>
          <a:lstStyle/>
          <a:p>
            <a:pPr eaLnBrk="1" hangingPunct="1"/>
            <a:r>
              <a:rPr lang="en-US" sz="3200" smtClean="0"/>
              <a:t>Step 6: Establish Questionnaire Flow and Layout Cont’d</a:t>
            </a:r>
          </a:p>
        </p:txBody>
      </p:sp>
      <p:sp>
        <p:nvSpPr>
          <p:cNvPr id="232451" name="Rectangle 3"/>
          <p:cNvSpPr>
            <a:spLocks noGrp="1" noChangeArrowheads="1"/>
          </p:cNvSpPr>
          <p:nvPr>
            <p:ph type="body" idx="1"/>
          </p:nvPr>
        </p:nvSpPr>
        <p:spPr>
          <a:xfrm>
            <a:off x="177800" y="1501775"/>
            <a:ext cx="8785225" cy="4557713"/>
          </a:xfrm>
        </p:spPr>
        <p:txBody>
          <a:bodyPr/>
          <a:lstStyle/>
          <a:p>
            <a:pPr eaLnBrk="1" hangingPunct="1">
              <a:lnSpc>
                <a:spcPct val="90000"/>
              </a:lnSpc>
            </a:pPr>
            <a:r>
              <a:rPr lang="en-US" smtClean="0"/>
              <a:t>Put clear instructions in capital letters next to questions, as needed</a:t>
            </a:r>
          </a:p>
          <a:p>
            <a:pPr eaLnBrk="1" hangingPunct="1">
              <a:lnSpc>
                <a:spcPct val="90000"/>
              </a:lnSpc>
            </a:pPr>
            <a:r>
              <a:rPr lang="en-US" smtClean="0"/>
              <a:t>Insert “prompters” at strategic points</a:t>
            </a:r>
          </a:p>
          <a:p>
            <a:pPr eaLnBrk="1" hangingPunct="1">
              <a:lnSpc>
                <a:spcPct val="90000"/>
              </a:lnSpc>
            </a:pPr>
            <a:r>
              <a:rPr lang="en-US" smtClean="0"/>
              <a:t>Position sensitive and threatening questions at the end</a:t>
            </a:r>
          </a:p>
          <a:p>
            <a:pPr eaLnBrk="1" hangingPunct="1">
              <a:lnSpc>
                <a:spcPct val="90000"/>
              </a:lnSpc>
            </a:pPr>
            <a:r>
              <a:rPr lang="en-US" smtClean="0"/>
              <a:t>Allow plenty of space for open-ended responses</a:t>
            </a:r>
          </a:p>
          <a:p>
            <a:pPr eaLnBrk="1" hangingPunct="1">
              <a:lnSpc>
                <a:spcPct val="90000"/>
              </a:lnSpc>
            </a:pPr>
            <a:r>
              <a:rPr lang="en-US" smtClean="0"/>
              <a:t>Use filter/screener questions to identify qualified respondents; make sure the skips to later questions work</a:t>
            </a:r>
          </a:p>
          <a:p>
            <a:pPr eaLnBrk="1" hangingPunct="1">
              <a:lnSpc>
                <a:spcPct val="90000"/>
              </a:lnSpc>
            </a:pPr>
            <a:r>
              <a:rPr lang="en-US" smtClean="0"/>
              <a:t>Add some variety to question format</a:t>
            </a:r>
          </a:p>
        </p:txBody>
      </p:sp>
    </p:spTree>
    <p:custDataLst>
      <p:tags r:id="rId1"/>
    </p:custData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12775" y="228600"/>
            <a:ext cx="8153400" cy="990600"/>
          </a:xfrm>
        </p:spPr>
        <p:txBody>
          <a:bodyPr/>
          <a:lstStyle/>
          <a:p>
            <a:pPr eaLnBrk="1" hangingPunct="1"/>
            <a:r>
              <a:rPr lang="en-US" sz="3200" smtClean="0"/>
              <a:t>Step 7: Evaluate the Questionnaire and Layout</a:t>
            </a:r>
          </a:p>
        </p:txBody>
      </p:sp>
      <p:sp>
        <p:nvSpPr>
          <p:cNvPr id="233475" name="Rectangle 3"/>
          <p:cNvSpPr>
            <a:spLocks noGrp="1" noChangeArrowheads="1"/>
          </p:cNvSpPr>
          <p:nvPr>
            <p:ph type="body" idx="1"/>
          </p:nvPr>
        </p:nvSpPr>
        <p:spPr>
          <a:xfrm>
            <a:off x="612775" y="1600200"/>
            <a:ext cx="8153400" cy="4495800"/>
          </a:xfrm>
        </p:spPr>
        <p:txBody>
          <a:bodyPr/>
          <a:lstStyle/>
          <a:p>
            <a:pPr eaLnBrk="1" hangingPunct="1"/>
            <a:r>
              <a:rPr lang="en-US" smtClean="0"/>
              <a:t>Determine if it is difficult for interviewers to read the question uniformly to all respondents</a:t>
            </a:r>
          </a:p>
          <a:p>
            <a:pPr eaLnBrk="1" hangingPunct="1"/>
            <a:r>
              <a:rPr lang="en-US" smtClean="0"/>
              <a:t>Look for problems with introductions, instructions, or explanations from the respondent’s point of view</a:t>
            </a:r>
          </a:p>
          <a:p>
            <a:pPr eaLnBrk="1" hangingPunct="1"/>
            <a:r>
              <a:rPr lang="en-US" smtClean="0"/>
              <a:t>Identify problems related to communicating the </a:t>
            </a:r>
            <a:r>
              <a:rPr lang="en-US" i="1" smtClean="0"/>
              <a:t>intent</a:t>
            </a:r>
            <a:r>
              <a:rPr lang="en-US" smtClean="0"/>
              <a:t> or </a:t>
            </a:r>
            <a:r>
              <a:rPr lang="en-US" i="1" smtClean="0"/>
              <a:t>meaning</a:t>
            </a:r>
            <a:r>
              <a:rPr lang="en-US" smtClean="0"/>
              <a:t> of the question to the respondent</a:t>
            </a:r>
          </a:p>
          <a:p>
            <a:pPr eaLnBrk="1" hangingPunct="1"/>
            <a:r>
              <a:rPr lang="en-US" smtClean="0"/>
              <a:t>Determine if there are problems with assumptions made or the underlying logic</a:t>
            </a:r>
          </a:p>
        </p:txBody>
      </p:sp>
    </p:spTree>
    <p:custDataLst>
      <p:tags r:id="rId1"/>
    </p:custData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12775" y="228600"/>
            <a:ext cx="8153400" cy="990600"/>
          </a:xfrm>
        </p:spPr>
        <p:txBody>
          <a:bodyPr/>
          <a:lstStyle/>
          <a:p>
            <a:pPr eaLnBrk="1" hangingPunct="1"/>
            <a:r>
              <a:rPr lang="en-US" sz="3200" smtClean="0"/>
              <a:t>Step 7: Evaluate the Questionnaire and Layout Contd.</a:t>
            </a:r>
          </a:p>
        </p:txBody>
      </p:sp>
      <p:sp>
        <p:nvSpPr>
          <p:cNvPr id="234499" name="Rectangle 3"/>
          <p:cNvSpPr>
            <a:spLocks noGrp="1" noChangeArrowheads="1"/>
          </p:cNvSpPr>
          <p:nvPr>
            <p:ph type="body" idx="1"/>
          </p:nvPr>
        </p:nvSpPr>
        <p:spPr>
          <a:xfrm>
            <a:off x="612775" y="1600200"/>
            <a:ext cx="8153400" cy="4495800"/>
          </a:xfrm>
        </p:spPr>
        <p:txBody>
          <a:bodyPr/>
          <a:lstStyle/>
          <a:p>
            <a:pPr eaLnBrk="1" hangingPunct="1">
              <a:spcBef>
                <a:spcPct val="0"/>
              </a:spcBef>
            </a:pPr>
            <a:r>
              <a:rPr lang="en-US" smtClean="0"/>
              <a:t>Check whether respondents are likely to not know or have trouble remembering information</a:t>
            </a:r>
          </a:p>
          <a:p>
            <a:pPr eaLnBrk="1" hangingPunct="1">
              <a:spcBef>
                <a:spcPct val="0"/>
              </a:spcBef>
            </a:pPr>
            <a:r>
              <a:rPr lang="en-US" smtClean="0"/>
              <a:t>Assess questions for sensitive nature or wording, and for bias</a:t>
            </a:r>
          </a:p>
          <a:p>
            <a:pPr eaLnBrk="1" hangingPunct="1">
              <a:spcBef>
                <a:spcPct val="0"/>
              </a:spcBef>
            </a:pPr>
            <a:r>
              <a:rPr lang="en-US" smtClean="0"/>
              <a:t>Assess the adequacy of the range of responses to be recorded</a:t>
            </a:r>
          </a:p>
          <a:p>
            <a:pPr eaLnBrk="1" hangingPunct="1">
              <a:spcBef>
                <a:spcPct val="0"/>
              </a:spcBef>
            </a:pPr>
            <a:r>
              <a:rPr lang="en-US" smtClean="0"/>
              <a:t>Look for problems not identified above</a:t>
            </a:r>
          </a:p>
          <a:p>
            <a:pPr eaLnBrk="1" hangingPunct="1">
              <a:spcBef>
                <a:spcPct val="0"/>
              </a:spcBef>
            </a:pPr>
            <a:r>
              <a:rPr lang="en-US" smtClean="0"/>
              <a:t>Use a systematic checklist to look for problems</a:t>
            </a:r>
          </a:p>
          <a:p>
            <a:pPr lvl="1" eaLnBrk="1" hangingPunct="1">
              <a:spcBef>
                <a:spcPct val="0"/>
              </a:spcBef>
              <a:buFontTx/>
              <a:buChar char="•"/>
            </a:pPr>
            <a:r>
              <a:rPr lang="en-US" smtClean="0"/>
              <a:t>Questionnaire Appraisal System (QAS) checklist</a:t>
            </a:r>
          </a:p>
        </p:txBody>
      </p:sp>
    </p:spTree>
    <p:custDataLst>
      <p:tags r:id="rId1"/>
    </p:custData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12775" y="228600"/>
            <a:ext cx="8153400" cy="990600"/>
          </a:xfrm>
        </p:spPr>
        <p:txBody>
          <a:bodyPr/>
          <a:lstStyle/>
          <a:p>
            <a:pPr eaLnBrk="1" hangingPunct="1"/>
            <a:r>
              <a:rPr lang="en-US" sz="3200" smtClean="0"/>
              <a:t>Example: Assess Adequacy of Range of Responses</a:t>
            </a:r>
          </a:p>
        </p:txBody>
      </p:sp>
      <p:sp>
        <p:nvSpPr>
          <p:cNvPr id="235523" name="Rectangle 9"/>
          <p:cNvSpPr>
            <a:spLocks noGrp="1" noChangeArrowheads="1"/>
          </p:cNvSpPr>
          <p:nvPr>
            <p:ph idx="1"/>
          </p:nvPr>
        </p:nvSpPr>
        <p:spPr>
          <a:xfrm>
            <a:off x="762000" y="1363663"/>
            <a:ext cx="8201025" cy="4695825"/>
          </a:xfrm>
        </p:spPr>
        <p:txBody>
          <a:bodyPr/>
          <a:lstStyle/>
          <a:p>
            <a:pPr marL="549275" indent="-549275" eaLnBrk="1" hangingPunct="1">
              <a:buFont typeface="Wingdings" pitchFamily="2" charset="2"/>
              <a:buNone/>
            </a:pPr>
            <a:r>
              <a:rPr lang="en-GB" smtClean="0"/>
              <a:t>How many hours per week do you work? </a:t>
            </a:r>
          </a:p>
          <a:p>
            <a:pPr marL="549275" indent="-549275" eaLnBrk="1" hangingPunct="1">
              <a:buFont typeface="Wingdings" pitchFamily="2" charset="2"/>
              <a:buNone/>
            </a:pPr>
            <a:r>
              <a:rPr lang="en-GB" smtClean="0"/>
              <a:t> 	</a:t>
            </a:r>
          </a:p>
          <a:p>
            <a:pPr marL="549275" indent="-549275" eaLnBrk="1" hangingPunct="1">
              <a:buFontTx/>
              <a:buAutoNum type="arabicPeriod"/>
            </a:pPr>
            <a:r>
              <a:rPr lang="en-GB" sz="2200" smtClean="0"/>
              <a:t>1-4 hours per week</a:t>
            </a:r>
          </a:p>
          <a:p>
            <a:pPr marL="549275" indent="-549275" eaLnBrk="1" hangingPunct="1">
              <a:buFontTx/>
              <a:buAutoNum type="arabicPeriod"/>
            </a:pPr>
            <a:r>
              <a:rPr lang="en-GB" sz="2200" smtClean="0"/>
              <a:t>5-9 hours per week </a:t>
            </a:r>
          </a:p>
          <a:p>
            <a:pPr marL="549275" indent="-549275" eaLnBrk="1" hangingPunct="1">
              <a:buFontTx/>
              <a:buAutoNum type="arabicPeriod"/>
            </a:pPr>
            <a:r>
              <a:rPr lang="en-GB" sz="2200" smtClean="0"/>
              <a:t>10-20 hours per week </a:t>
            </a:r>
          </a:p>
          <a:p>
            <a:pPr marL="549275" indent="-549275" eaLnBrk="1" hangingPunct="1">
              <a:buFontTx/>
              <a:buAutoNum type="arabicPeriod"/>
            </a:pPr>
            <a:r>
              <a:rPr lang="en-GB" sz="2200" smtClean="0"/>
              <a:t>Over 20 hours per week </a:t>
            </a:r>
          </a:p>
          <a:p>
            <a:pPr marL="549275" indent="-549275" eaLnBrk="1" hangingPunct="1">
              <a:buFontTx/>
              <a:buAutoNum type="arabicPeriod"/>
            </a:pPr>
            <a:r>
              <a:rPr lang="en-GB" sz="2200" smtClean="0"/>
              <a:t>21-29 hours per week </a:t>
            </a:r>
          </a:p>
          <a:p>
            <a:pPr marL="549275" indent="-549275" eaLnBrk="1" hangingPunct="1">
              <a:buFontTx/>
              <a:buAutoNum type="arabicPeriod"/>
            </a:pPr>
            <a:r>
              <a:rPr lang="en-GB" sz="2200" smtClean="0"/>
              <a:t>30+ hours per week</a:t>
            </a:r>
          </a:p>
          <a:p>
            <a:pPr marL="549275" indent="-549275" eaLnBrk="1" hangingPunct="1">
              <a:buFontTx/>
              <a:buAutoNum type="arabicPeriod" startAt="88"/>
            </a:pPr>
            <a:r>
              <a:rPr lang="en-GB" sz="2200" smtClean="0"/>
              <a:t>Don’t know	</a:t>
            </a:r>
          </a:p>
          <a:p>
            <a:pPr marL="549275" indent="-549275" eaLnBrk="1" hangingPunct="1">
              <a:buFont typeface="Wingdings" pitchFamily="2" charset="2"/>
              <a:buNone/>
            </a:pPr>
            <a:r>
              <a:rPr lang="en-GB" sz="2200" smtClean="0"/>
              <a:t>99.   No response</a:t>
            </a:r>
            <a:r>
              <a:rPr lang="en-GB" smtClean="0"/>
              <a:t>	</a:t>
            </a:r>
            <a:endParaRPr lang="en-US" smtClean="0"/>
          </a:p>
        </p:txBody>
      </p:sp>
    </p:spTree>
    <p:custDataLst>
      <p:tags r:id="rId1"/>
    </p:custData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612775" y="228600"/>
            <a:ext cx="8153400" cy="990600"/>
          </a:xfrm>
        </p:spPr>
        <p:txBody>
          <a:bodyPr/>
          <a:lstStyle/>
          <a:p>
            <a:pPr eaLnBrk="1" hangingPunct="1"/>
            <a:r>
              <a:rPr lang="en-US" sz="3200" smtClean="0"/>
              <a:t>Questionnaire Appraisal Exercise</a:t>
            </a:r>
          </a:p>
        </p:txBody>
      </p:sp>
      <p:sp>
        <p:nvSpPr>
          <p:cNvPr id="236547" name="Rectangle 3"/>
          <p:cNvSpPr>
            <a:spLocks noGrp="1" noChangeArrowheads="1"/>
          </p:cNvSpPr>
          <p:nvPr>
            <p:ph type="body" idx="1"/>
          </p:nvPr>
        </p:nvSpPr>
        <p:spPr>
          <a:xfrm>
            <a:off x="612775" y="1600200"/>
            <a:ext cx="8153400" cy="4495800"/>
          </a:xfrm>
        </p:spPr>
        <p:txBody>
          <a:bodyPr/>
          <a:lstStyle/>
          <a:p>
            <a:pPr eaLnBrk="1" hangingPunct="1"/>
            <a:r>
              <a:rPr lang="en-US" smtClean="0">
                <a:cs typeface="Times New Roman" pitchFamily="18" charset="0"/>
              </a:rPr>
              <a:t>Use one form for EACH question to be reviewed</a:t>
            </a:r>
          </a:p>
          <a:p>
            <a:pPr eaLnBrk="1" hangingPunct="1"/>
            <a:r>
              <a:rPr lang="en-US" smtClean="0">
                <a:cs typeface="Times New Roman" pitchFamily="18" charset="0"/>
              </a:rPr>
              <a:t>Write the question number and question on the form</a:t>
            </a:r>
          </a:p>
          <a:p>
            <a:pPr eaLnBrk="1" hangingPunct="1"/>
            <a:r>
              <a:rPr lang="en-US" smtClean="0">
                <a:cs typeface="Times New Roman" pitchFamily="18" charset="0"/>
              </a:rPr>
              <a:t>Proceed through the form, circle YES or No for each problem</a:t>
            </a:r>
          </a:p>
          <a:p>
            <a:pPr eaLnBrk="1" hangingPunct="1"/>
            <a:r>
              <a:rPr lang="en-US" smtClean="0">
                <a:cs typeface="Times New Roman" pitchFamily="18" charset="0"/>
              </a:rPr>
              <a:t>If YES is circled, write notes to describe the problem</a:t>
            </a:r>
          </a:p>
          <a:p>
            <a:pPr eaLnBrk="1" hangingPunct="1"/>
            <a:r>
              <a:rPr lang="en-US" smtClean="0">
                <a:cs typeface="Times New Roman" pitchFamily="18" charset="0"/>
              </a:rPr>
              <a:t>Propose new wording for the question to address problems identified</a:t>
            </a:r>
            <a:endParaRPr lang="en-US" smtClean="0"/>
          </a:p>
        </p:txBody>
      </p:sp>
    </p:spTree>
    <p:custDataLst>
      <p:tags r:id="rId1"/>
    </p:custData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12775" y="228600"/>
            <a:ext cx="8153400" cy="990600"/>
          </a:xfrm>
        </p:spPr>
        <p:txBody>
          <a:bodyPr/>
          <a:lstStyle/>
          <a:p>
            <a:pPr eaLnBrk="1" hangingPunct="1"/>
            <a:r>
              <a:rPr lang="en-US" sz="3200" smtClean="0"/>
              <a:t>Step 8: Obtain Approval of All Relevant Parties</a:t>
            </a:r>
          </a:p>
        </p:txBody>
      </p:sp>
      <p:sp>
        <p:nvSpPr>
          <p:cNvPr id="237571" name="Rectangle 3"/>
          <p:cNvSpPr>
            <a:spLocks noGrp="1" noChangeArrowheads="1"/>
          </p:cNvSpPr>
          <p:nvPr>
            <p:ph type="body" idx="1"/>
          </p:nvPr>
        </p:nvSpPr>
        <p:spPr>
          <a:xfrm>
            <a:off x="612775" y="1600200"/>
            <a:ext cx="8153400" cy="4495800"/>
          </a:xfrm>
        </p:spPr>
        <p:txBody>
          <a:bodyPr/>
          <a:lstStyle/>
          <a:p>
            <a:pPr eaLnBrk="1" hangingPunct="1"/>
            <a:r>
              <a:rPr lang="en-US" smtClean="0"/>
              <a:t>Share draft with all stakeholders</a:t>
            </a:r>
          </a:p>
          <a:p>
            <a:pPr eaLnBrk="1" hangingPunct="1"/>
            <a:r>
              <a:rPr lang="en-US" smtClean="0"/>
              <a:t>Organize a questionnaire review meeting</a:t>
            </a:r>
          </a:p>
          <a:p>
            <a:pPr eaLnBrk="1" hangingPunct="1"/>
            <a:r>
              <a:rPr lang="en-US" smtClean="0"/>
              <a:t>Obtain ethical approval</a:t>
            </a:r>
          </a:p>
        </p:txBody>
      </p:sp>
    </p:spTree>
    <p:custDataLst>
      <p:tags r:id="rId1"/>
    </p:custData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12775" y="228600"/>
            <a:ext cx="8153400" cy="990600"/>
          </a:xfrm>
        </p:spPr>
        <p:txBody>
          <a:bodyPr/>
          <a:lstStyle/>
          <a:p>
            <a:pPr eaLnBrk="1" hangingPunct="1"/>
            <a:r>
              <a:rPr lang="en-US" smtClean="0"/>
              <a:t>Step 9: Pretest and Revise</a:t>
            </a:r>
          </a:p>
        </p:txBody>
      </p:sp>
      <p:sp>
        <p:nvSpPr>
          <p:cNvPr id="238595" name="Rectangle 3"/>
          <p:cNvSpPr>
            <a:spLocks noGrp="1" noChangeArrowheads="1"/>
          </p:cNvSpPr>
          <p:nvPr>
            <p:ph type="body" idx="1"/>
          </p:nvPr>
        </p:nvSpPr>
        <p:spPr>
          <a:xfrm>
            <a:off x="177800" y="1363663"/>
            <a:ext cx="8785225" cy="4695825"/>
          </a:xfrm>
        </p:spPr>
        <p:txBody>
          <a:bodyPr/>
          <a:lstStyle/>
          <a:p>
            <a:pPr marL="549275" indent="-549275" eaLnBrk="1" hangingPunct="1">
              <a:lnSpc>
                <a:spcPct val="90000"/>
              </a:lnSpc>
            </a:pPr>
            <a:r>
              <a:rPr lang="en-US" smtClean="0"/>
              <a:t>Why pretest a questionnaire: To determine</a:t>
            </a:r>
          </a:p>
          <a:p>
            <a:pPr marL="936625" lvl="1" indent="-481013" eaLnBrk="1" hangingPunct="1">
              <a:lnSpc>
                <a:spcPct val="90000"/>
              </a:lnSpc>
              <a:buFontTx/>
              <a:buChar char="•"/>
            </a:pPr>
            <a:r>
              <a:rPr lang="en-US" smtClean="0"/>
              <a:t>Whether the questions as worded will achieve the desired result</a:t>
            </a:r>
          </a:p>
          <a:p>
            <a:pPr marL="936625" lvl="1" indent="-481013" eaLnBrk="1" hangingPunct="1">
              <a:lnSpc>
                <a:spcPct val="90000"/>
              </a:lnSpc>
              <a:buFontTx/>
              <a:buChar char="•"/>
            </a:pPr>
            <a:r>
              <a:rPr lang="en-US" smtClean="0"/>
              <a:t>Whether questions have been placed in the best order</a:t>
            </a:r>
          </a:p>
          <a:p>
            <a:pPr marL="936625" lvl="1" indent="-481013" eaLnBrk="1" hangingPunct="1">
              <a:lnSpc>
                <a:spcPct val="90000"/>
              </a:lnSpc>
              <a:buFontTx/>
              <a:buChar char="•"/>
            </a:pPr>
            <a:r>
              <a:rPr lang="en-US" smtClean="0"/>
              <a:t>Whether the questions are understood by all respondents</a:t>
            </a:r>
          </a:p>
          <a:p>
            <a:pPr marL="936625" lvl="1" indent="-481013" eaLnBrk="1" hangingPunct="1">
              <a:lnSpc>
                <a:spcPct val="90000"/>
              </a:lnSpc>
              <a:buFontTx/>
              <a:buChar char="•"/>
            </a:pPr>
            <a:r>
              <a:rPr lang="en-US" smtClean="0"/>
              <a:t>Whether additional or specifying questions are needed?</a:t>
            </a:r>
          </a:p>
          <a:p>
            <a:pPr marL="936625" lvl="1" indent="-481013" eaLnBrk="1" hangingPunct="1">
              <a:lnSpc>
                <a:spcPct val="90000"/>
              </a:lnSpc>
              <a:buFontTx/>
              <a:buChar char="•"/>
            </a:pPr>
            <a:r>
              <a:rPr lang="en-US" smtClean="0"/>
              <a:t>Whether some questions should be eliminated</a:t>
            </a:r>
          </a:p>
          <a:p>
            <a:pPr marL="936625" lvl="1" indent="-481013" eaLnBrk="1" hangingPunct="1">
              <a:lnSpc>
                <a:spcPct val="90000"/>
              </a:lnSpc>
              <a:buFontTx/>
              <a:buChar char="•"/>
            </a:pPr>
            <a:r>
              <a:rPr lang="en-US" smtClean="0"/>
              <a:t>Whether instructions to interviewers are adequate</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pPr eaLnBrk="1" hangingPunct="1"/>
            <a:r>
              <a:rPr lang="en-US" sz="3600" b="1" smtClean="0"/>
              <a:t>Supportive Functions</a:t>
            </a:r>
            <a:endParaRPr lang="en-US" sz="3600" smtClean="0"/>
          </a:p>
        </p:txBody>
      </p:sp>
      <p:sp>
        <p:nvSpPr>
          <p:cNvPr id="3" name="Content Placeholder 2"/>
          <p:cNvSpPr>
            <a:spLocks noGrp="1"/>
          </p:cNvSpPr>
          <p:nvPr>
            <p:ph sz="quarter" idx="1"/>
          </p:nvPr>
        </p:nvSpPr>
        <p:spPr>
          <a:xfrm>
            <a:off x="612775" y="1600200"/>
            <a:ext cx="8153400" cy="4495800"/>
          </a:xfrm>
        </p:spPr>
        <p:txBody>
          <a:bodyPr>
            <a:normAutofit fontScale="25000" lnSpcReduction="20000"/>
          </a:bodyPr>
          <a:lstStyle/>
          <a:p>
            <a:pPr marL="320040" indent="-320040" eaLnBrk="1" fontAlgn="auto" hangingPunct="1">
              <a:spcAft>
                <a:spcPts val="0"/>
              </a:spcAft>
              <a:buFont typeface="Wingdings"/>
              <a:buChar char=""/>
              <a:defRPr/>
            </a:pPr>
            <a:r>
              <a:rPr lang="en-US" sz="8000" b="1" dirty="0" smtClean="0"/>
              <a:t>Direction/</a:t>
            </a:r>
            <a:r>
              <a:rPr lang="en-US" sz="8000" dirty="0" smtClean="0"/>
              <a:t>command:  is the exercise of authority for giving instruction to subordinates along the chain of command regarding implementation of project activities. </a:t>
            </a:r>
          </a:p>
          <a:p>
            <a:pPr marL="320040" indent="-320040" eaLnBrk="1" fontAlgn="auto" hangingPunct="1">
              <a:spcAft>
                <a:spcPts val="0"/>
              </a:spcAft>
              <a:buFont typeface="Wingdings"/>
              <a:buChar char=""/>
              <a:defRPr/>
            </a:pPr>
            <a:r>
              <a:rPr lang="en-US" sz="8000" dirty="0" smtClean="0"/>
              <a:t>This involves making programmed or non-programmed decisions. </a:t>
            </a:r>
          </a:p>
          <a:p>
            <a:pPr marL="320040" indent="-320040" eaLnBrk="1" fontAlgn="auto" hangingPunct="1">
              <a:spcAft>
                <a:spcPts val="0"/>
              </a:spcAft>
              <a:buFont typeface="Wingdings"/>
              <a:buChar char=""/>
              <a:defRPr/>
            </a:pPr>
            <a:r>
              <a:rPr lang="en-US" sz="8000" dirty="0" smtClean="0"/>
              <a:t>Programmed decisions are those that are internally regulated, that is those that have guidelines relating to their operations and therefore are taken more or less automatically, mainly at the lower levels of the organization. </a:t>
            </a:r>
          </a:p>
          <a:p>
            <a:pPr marL="320040" indent="-320040" eaLnBrk="1" fontAlgn="auto" hangingPunct="1">
              <a:spcAft>
                <a:spcPts val="0"/>
              </a:spcAft>
              <a:buFont typeface="Wingdings"/>
              <a:buChar char=""/>
              <a:defRPr/>
            </a:pPr>
            <a:r>
              <a:rPr lang="en-US" sz="8000" dirty="0" smtClean="0"/>
              <a:t>Non-programmed decisions are those that are made on managerial judgment and are often made at higher levels of the organization.</a:t>
            </a:r>
          </a:p>
          <a:p>
            <a:pPr marL="320040" indent="-320040" eaLnBrk="1" fontAlgn="auto" hangingPunct="1">
              <a:spcAft>
                <a:spcPts val="0"/>
              </a:spcAft>
              <a:buFont typeface="Wingdings"/>
              <a:buChar char=""/>
              <a:defRPr/>
            </a:pPr>
            <a:endParaRPr lang="en-US" sz="8000" dirty="0" smtClean="0"/>
          </a:p>
          <a:p>
            <a:pPr marL="320040" indent="-320040" eaLnBrk="1" fontAlgn="auto" hangingPunct="1">
              <a:spcAft>
                <a:spcPts val="0"/>
              </a:spcAft>
              <a:buFont typeface="Wingdings"/>
              <a:buChar char=""/>
              <a:defRPr/>
            </a:pPr>
            <a:r>
              <a:rPr lang="en-US" sz="8000" b="1" dirty="0" smtClean="0"/>
              <a:t>Coordination</a:t>
            </a:r>
            <a:r>
              <a:rPr lang="en-US" sz="8000" dirty="0" smtClean="0"/>
              <a:t> refers to a planned process of ensuring harmony in organizational effort in implementing project activities by the various individuals and teams. </a:t>
            </a:r>
          </a:p>
          <a:p>
            <a:pPr marL="320040" indent="-320040" eaLnBrk="1" fontAlgn="auto" hangingPunct="1">
              <a:spcAft>
                <a:spcPts val="0"/>
              </a:spcAft>
              <a:buFont typeface="Wingdings"/>
              <a:buChar char=""/>
              <a:defRPr/>
            </a:pPr>
            <a:endParaRPr lang="en-US" sz="8000" dirty="0" smtClean="0"/>
          </a:p>
          <a:p>
            <a:pPr marL="320040" indent="-320040" eaLnBrk="1" fontAlgn="auto" hangingPunct="1">
              <a:spcAft>
                <a:spcPts val="0"/>
              </a:spcAft>
              <a:buFont typeface="Wingdings"/>
              <a:buChar char=""/>
              <a:defRPr/>
            </a:pPr>
            <a:r>
              <a:rPr lang="en-US" sz="8000" dirty="0" smtClean="0"/>
              <a:t>This in turn ensures that the total action is working to the achievement of the organizational objectives. </a:t>
            </a:r>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12775" y="228600"/>
            <a:ext cx="8153400" cy="990600"/>
          </a:xfrm>
        </p:spPr>
        <p:txBody>
          <a:bodyPr/>
          <a:lstStyle/>
          <a:p>
            <a:pPr eaLnBrk="1" hangingPunct="1"/>
            <a:r>
              <a:rPr lang="en-US" sz="3200" smtClean="0"/>
              <a:t>Step 9: Ways of Piloting Your Questionnaire</a:t>
            </a:r>
          </a:p>
        </p:txBody>
      </p:sp>
      <p:sp>
        <p:nvSpPr>
          <p:cNvPr id="239619" name="Rectangle 3"/>
          <p:cNvSpPr>
            <a:spLocks noGrp="1" noChangeArrowheads="1"/>
          </p:cNvSpPr>
          <p:nvPr>
            <p:ph type="body" idx="1"/>
          </p:nvPr>
        </p:nvSpPr>
        <p:spPr>
          <a:xfrm>
            <a:off x="612775" y="1600200"/>
            <a:ext cx="8153400" cy="4495800"/>
          </a:xfrm>
        </p:spPr>
        <p:txBody>
          <a:bodyPr/>
          <a:lstStyle/>
          <a:p>
            <a:pPr marL="549275" indent="-549275" eaLnBrk="1" hangingPunct="1"/>
            <a:r>
              <a:rPr lang="en-US" sz="2500" smtClean="0"/>
              <a:t>Focus groups discussions</a:t>
            </a:r>
          </a:p>
          <a:p>
            <a:pPr marL="936625" lvl="1" indent="-481013" eaLnBrk="1" hangingPunct="1"/>
            <a:r>
              <a:rPr lang="en-US" sz="2200" smtClean="0">
                <a:cs typeface="Times New Roman" pitchFamily="18" charset="0"/>
              </a:rPr>
              <a:t>To examine assumptions about the reality about which people will be asked</a:t>
            </a:r>
          </a:p>
          <a:p>
            <a:pPr marL="936625" lvl="1" indent="-481013" eaLnBrk="1" hangingPunct="1"/>
            <a:r>
              <a:rPr lang="en-US" sz="2200" smtClean="0">
                <a:cs typeface="Times New Roman" pitchFamily="18" charset="0"/>
              </a:rPr>
              <a:t>To evaluate assumptions about vocabulary and the way people understand terms and concepts</a:t>
            </a:r>
          </a:p>
          <a:p>
            <a:pPr marL="549275" indent="-549275" eaLnBrk="1" hangingPunct="1"/>
            <a:r>
              <a:rPr lang="en-US" sz="2500" smtClean="0"/>
              <a:t>Cognitive interviews</a:t>
            </a:r>
          </a:p>
          <a:p>
            <a:pPr marL="936625" lvl="1" indent="-481013" eaLnBrk="1" hangingPunct="1"/>
            <a:r>
              <a:rPr lang="en-US" sz="2200" smtClean="0">
                <a:cs typeface="Times New Roman" pitchFamily="18" charset="0"/>
              </a:rPr>
              <a:t>To discover what questions pose particular difficulty in the interpretation, recalling and articulation of the information </a:t>
            </a:r>
          </a:p>
          <a:p>
            <a:pPr marL="549275" indent="-549275" eaLnBrk="1" hangingPunct="1"/>
            <a:r>
              <a:rPr lang="en-US" sz="2500" smtClean="0"/>
              <a:t>Field pre-testing</a:t>
            </a:r>
          </a:p>
          <a:p>
            <a:pPr marL="936625" lvl="1" indent="-481013" eaLnBrk="1" hangingPunct="1"/>
            <a:r>
              <a:rPr lang="en-US" sz="2200" smtClean="0">
                <a:cs typeface="Times New Roman" pitchFamily="18" charset="0"/>
              </a:rPr>
              <a:t>Small-scale study in which all the conditions of the full scale-survey are simulated</a:t>
            </a:r>
            <a:r>
              <a:rPr lang="en-US" sz="2200" smtClean="0"/>
              <a:t> </a:t>
            </a:r>
          </a:p>
          <a:p>
            <a:pPr marL="549275" indent="-549275" eaLnBrk="1" hangingPunct="1"/>
            <a:endParaRPr lang="en-US" sz="2500" smtClean="0"/>
          </a:p>
        </p:txBody>
      </p:sp>
    </p:spTree>
    <p:custDataLst>
      <p:tags r:id="rId1"/>
    </p:custData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457200" y="1905000"/>
            <a:ext cx="7753350" cy="3659188"/>
          </a:xfrm>
          <a:prstGeom prst="rect">
            <a:avLst/>
          </a:prstGeom>
          <a:noFill/>
          <a:ln w="9525">
            <a:noFill/>
            <a:miter lim="800000"/>
            <a:headEnd/>
            <a:tailEnd/>
          </a:ln>
        </p:spPr>
        <p:txBody>
          <a:bodyPr lIns="91436" tIns="45718" rIns="91436" bIns="45718"/>
          <a:lstStyle/>
          <a:p>
            <a:pPr marL="60325" indent="-60325">
              <a:spcBef>
                <a:spcPct val="50000"/>
              </a:spcBef>
            </a:pPr>
            <a:r>
              <a:rPr lang="en-US" sz="2400" b="1">
                <a:solidFill>
                  <a:srgbClr val="A50021"/>
                </a:solidFill>
                <a:latin typeface="Helvetica"/>
              </a:rPr>
              <a:t>Step Ten:  Prepare Final Questionnaire Copy</a:t>
            </a:r>
            <a:endParaRPr lang="en-US" sz="2400" b="1">
              <a:latin typeface="Helvetica"/>
            </a:endParaRPr>
          </a:p>
          <a:p>
            <a:pPr marL="974725" lvl="2">
              <a:spcBef>
                <a:spcPct val="50000"/>
              </a:spcBef>
            </a:pPr>
            <a:r>
              <a:rPr lang="en-US" sz="2400">
                <a:latin typeface="Helvetica"/>
              </a:rPr>
              <a:t>Precise typing, instructions, spacing, numbering, and precoding must be set up, monitored, and proofread</a:t>
            </a:r>
          </a:p>
          <a:p>
            <a:pPr marL="60325" indent="-60325">
              <a:spcBef>
                <a:spcPct val="40000"/>
              </a:spcBef>
            </a:pPr>
            <a:r>
              <a:rPr lang="en-US" sz="2400" b="1">
                <a:solidFill>
                  <a:srgbClr val="A50021"/>
                </a:solidFill>
                <a:latin typeface="Helvetica"/>
              </a:rPr>
              <a:t>Step Eleven:  Implement the Survey</a:t>
            </a:r>
          </a:p>
          <a:p>
            <a:pPr marL="974725" lvl="2">
              <a:spcBef>
                <a:spcPct val="40000"/>
              </a:spcBef>
            </a:pPr>
            <a:r>
              <a:rPr lang="en-US" sz="2400">
                <a:latin typeface="Helvetica"/>
              </a:rPr>
              <a:t>Supervisor’s instructions</a:t>
            </a:r>
          </a:p>
          <a:p>
            <a:pPr marL="974725" lvl="2">
              <a:spcBef>
                <a:spcPct val="40000"/>
              </a:spcBef>
            </a:pPr>
            <a:r>
              <a:rPr lang="en-US" sz="2400">
                <a:latin typeface="Helvetica"/>
              </a:rPr>
              <a:t>Interviewer’s instructions	</a:t>
            </a:r>
          </a:p>
          <a:p>
            <a:pPr marL="60325" indent="-60325">
              <a:spcBef>
                <a:spcPct val="40000"/>
              </a:spcBef>
            </a:pPr>
            <a:endParaRPr lang="en-US" sz="2400" b="1">
              <a:latin typeface="Helvetica"/>
            </a:endParaRPr>
          </a:p>
        </p:txBody>
      </p:sp>
      <p:sp>
        <p:nvSpPr>
          <p:cNvPr id="240643" name="Text Box 3"/>
          <p:cNvSpPr txBox="1">
            <a:spLocks noChangeArrowheads="1"/>
          </p:cNvSpPr>
          <p:nvPr/>
        </p:nvSpPr>
        <p:spPr bwMode="auto">
          <a:xfrm>
            <a:off x="228600" y="304800"/>
            <a:ext cx="7226300" cy="1192213"/>
          </a:xfrm>
          <a:prstGeom prst="rect">
            <a:avLst/>
          </a:prstGeom>
          <a:solidFill>
            <a:srgbClr val="FFFFCC"/>
          </a:solidFill>
          <a:ln w="76200">
            <a:noFill/>
            <a:miter lim="800000"/>
            <a:headEnd/>
            <a:tailEnd/>
          </a:ln>
        </p:spPr>
        <p:txBody>
          <a:bodyPr lIns="91436" tIns="45718" rIns="91436" bIns="45718">
            <a:spAutoFit/>
          </a:bodyPr>
          <a:lstStyle/>
          <a:p>
            <a:pPr algn="ctr"/>
            <a:r>
              <a:rPr lang="en-US" sz="3600" b="1"/>
              <a:t>The Questionnaire Development Process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1842">
                                            <p:txEl>
                                              <p:pRg st="0" end="0"/>
                                            </p:txEl>
                                          </p:spTgt>
                                        </p:tgtEl>
                                        <p:attrNameLst>
                                          <p:attrName>style.visibility</p:attrName>
                                        </p:attrNameLst>
                                      </p:cBhvr>
                                      <p:to>
                                        <p:strVal val="visible"/>
                                      </p:to>
                                    </p:set>
                                    <p:animEffect transition="in" filter="wipe(left)">
                                      <p:cBhvr>
                                        <p:cTn id="7" dur="500"/>
                                        <p:tgtEl>
                                          <p:spTgt spid="29184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1842">
                                            <p:txEl>
                                              <p:pRg st="1" end="1"/>
                                            </p:txEl>
                                          </p:spTgt>
                                        </p:tgtEl>
                                        <p:attrNameLst>
                                          <p:attrName>style.visibility</p:attrName>
                                        </p:attrNameLst>
                                      </p:cBhvr>
                                      <p:to>
                                        <p:strVal val="visible"/>
                                      </p:to>
                                    </p:set>
                                    <p:animEffect transition="in" filter="wipe(left)">
                                      <p:cBhvr>
                                        <p:cTn id="10" dur="500"/>
                                        <p:tgtEl>
                                          <p:spTgt spid="29184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91842">
                                            <p:txEl>
                                              <p:pRg st="2" end="2"/>
                                            </p:txEl>
                                          </p:spTgt>
                                        </p:tgtEl>
                                        <p:attrNameLst>
                                          <p:attrName>style.visibility</p:attrName>
                                        </p:attrNameLst>
                                      </p:cBhvr>
                                      <p:to>
                                        <p:strVal val="visible"/>
                                      </p:to>
                                    </p:set>
                                    <p:animEffect transition="in" filter="wipe(left)">
                                      <p:cBhvr>
                                        <p:cTn id="15" dur="500"/>
                                        <p:tgtEl>
                                          <p:spTgt spid="291842">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1842">
                                            <p:txEl>
                                              <p:pRg st="3" end="3"/>
                                            </p:txEl>
                                          </p:spTgt>
                                        </p:tgtEl>
                                        <p:attrNameLst>
                                          <p:attrName>style.visibility</p:attrName>
                                        </p:attrNameLst>
                                      </p:cBhvr>
                                      <p:to>
                                        <p:strVal val="visible"/>
                                      </p:to>
                                    </p:set>
                                    <p:animEffect transition="in" filter="wipe(left)">
                                      <p:cBhvr>
                                        <p:cTn id="18" dur="500"/>
                                        <p:tgtEl>
                                          <p:spTgt spid="291842">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1842">
                                            <p:txEl>
                                              <p:pRg st="4" end="4"/>
                                            </p:txEl>
                                          </p:spTgt>
                                        </p:tgtEl>
                                        <p:attrNameLst>
                                          <p:attrName>style.visibility</p:attrName>
                                        </p:attrNameLst>
                                      </p:cBhvr>
                                      <p:to>
                                        <p:strVal val="visible"/>
                                      </p:to>
                                    </p:set>
                                    <p:animEffect transition="in" filter="wipe(left)">
                                      <p:cBhvr>
                                        <p:cTn id="21" dur="500"/>
                                        <p:tgtEl>
                                          <p:spTgt spid="2918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build="p" bldLvl="2"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12775" y="228600"/>
            <a:ext cx="8153400" cy="990600"/>
          </a:xfrm>
        </p:spPr>
        <p:txBody>
          <a:bodyPr/>
          <a:lstStyle/>
          <a:p>
            <a:pPr eaLnBrk="1" hangingPunct="1"/>
            <a:r>
              <a:rPr lang="en-US" smtClean="0"/>
              <a:t>References</a:t>
            </a:r>
          </a:p>
        </p:txBody>
      </p:sp>
      <p:sp>
        <p:nvSpPr>
          <p:cNvPr id="241667" name="Rectangle 3"/>
          <p:cNvSpPr>
            <a:spLocks noGrp="1" noChangeArrowheads="1"/>
          </p:cNvSpPr>
          <p:nvPr>
            <p:ph type="body" idx="1"/>
          </p:nvPr>
        </p:nvSpPr>
        <p:spPr>
          <a:xfrm>
            <a:off x="612775" y="1600200"/>
            <a:ext cx="8153400" cy="4495800"/>
          </a:xfrm>
        </p:spPr>
        <p:txBody>
          <a:bodyPr/>
          <a:lstStyle/>
          <a:p>
            <a:pPr eaLnBrk="1" hangingPunct="1"/>
            <a:r>
              <a:rPr lang="en-US" smtClean="0"/>
              <a:t>Barton, J. A. 1958.  Asking the embarrassing question. Public Opinion Quarterly 22 pp.67-8.</a:t>
            </a:r>
          </a:p>
          <a:p>
            <a:pPr eaLnBrk="1" hangingPunct="1"/>
            <a:r>
              <a:rPr lang="en-US" smtClean="0"/>
              <a:t>Willis, G. and J. Lessler. 1999. Question Appraisal System QAS-99. Rockville, MD: Research Triangle Institute;</a:t>
            </a:r>
          </a:p>
          <a:p>
            <a:pPr eaLnBrk="1" hangingPunct="1"/>
            <a:r>
              <a:rPr lang="en-US" smtClean="0"/>
              <a:t>Willis, G. B. 2005.  Cognitive Interviewing: A Tool for Improving Questionnaire Design.  Thousand Oaks: Sage Publications.</a:t>
            </a:r>
          </a:p>
        </p:txBody>
      </p:sp>
    </p:spTree>
    <p:custDataLst>
      <p:tags r:id="rId1"/>
    </p:custData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9388" y="533400"/>
            <a:ext cx="8194675" cy="2195513"/>
          </a:xfrm>
        </p:spPr>
        <p:txBody>
          <a:bodyPr/>
          <a:lstStyle/>
          <a:p>
            <a:pPr eaLnBrk="1" hangingPunct="1">
              <a:defRPr/>
            </a:pPr>
            <a:r>
              <a:rPr lang="en-US" dirty="0" smtClean="0"/>
              <a:t>Facilitating Information Use by Policy Makers and Program Managers</a:t>
            </a:r>
          </a:p>
        </p:txBody>
      </p:sp>
      <p:sp>
        <p:nvSpPr>
          <p:cNvPr id="242691" name="Subtitle 3"/>
          <p:cNvSpPr>
            <a:spLocks noGrp="1"/>
          </p:cNvSpPr>
          <p:nvPr>
            <p:ph type="subTitle" idx="1"/>
          </p:nvPr>
        </p:nvSpPr>
        <p:spPr>
          <a:xfrm>
            <a:off x="2362200" y="6049963"/>
            <a:ext cx="6705600" cy="685800"/>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12775" y="228600"/>
            <a:ext cx="8153400" cy="990600"/>
          </a:xfrm>
        </p:spPr>
        <p:txBody>
          <a:bodyPr/>
          <a:lstStyle/>
          <a:p>
            <a:pPr eaLnBrk="1" hangingPunct="1"/>
            <a:r>
              <a:rPr lang="en-US" smtClean="0"/>
              <a:t>Learning Objectives</a:t>
            </a:r>
          </a:p>
        </p:txBody>
      </p:sp>
      <p:sp>
        <p:nvSpPr>
          <p:cNvPr id="243715" name="Rectangle 3"/>
          <p:cNvSpPr>
            <a:spLocks noGrp="1" noChangeArrowheads="1"/>
          </p:cNvSpPr>
          <p:nvPr>
            <p:ph type="body" idx="1"/>
          </p:nvPr>
        </p:nvSpPr>
        <p:spPr>
          <a:xfrm>
            <a:off x="315913" y="1433513"/>
            <a:ext cx="8470900" cy="4405312"/>
          </a:xfrm>
        </p:spPr>
        <p:txBody>
          <a:bodyPr/>
          <a:lstStyle/>
          <a:p>
            <a:pPr eaLnBrk="1" hangingPunct="1">
              <a:buFontTx/>
              <a:buNone/>
            </a:pPr>
            <a:r>
              <a:rPr lang="en-US" smtClean="0"/>
              <a:t>By the end of the session, participants will be able to:</a:t>
            </a:r>
          </a:p>
          <a:p>
            <a:pPr eaLnBrk="1" hangingPunct="1"/>
            <a:r>
              <a:rPr lang="en-US" smtClean="0"/>
              <a:t>List barriers and challenges to data use in decision making</a:t>
            </a:r>
          </a:p>
          <a:p>
            <a:pPr eaLnBrk="1" hangingPunct="1"/>
            <a:r>
              <a:rPr lang="en-US" smtClean="0"/>
              <a:t>Apply tools for fostering information use</a:t>
            </a:r>
          </a:p>
          <a:p>
            <a:pPr eaLnBrk="1" hangingPunct="1"/>
            <a:r>
              <a:rPr lang="en-US" smtClean="0"/>
              <a:t>Develop an M&amp;E dissemination and use plan</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US" smtClean="0"/>
              <a:t>What is Information Use?</a:t>
            </a:r>
          </a:p>
        </p:txBody>
      </p:sp>
      <p:sp>
        <p:nvSpPr>
          <p:cNvPr id="244739" name="Text Box 4"/>
          <p:cNvSpPr txBox="1">
            <a:spLocks noChangeArrowheads="1"/>
          </p:cNvSpPr>
          <p:nvPr/>
        </p:nvSpPr>
        <p:spPr bwMode="auto">
          <a:xfrm>
            <a:off x="0" y="1363663"/>
            <a:ext cx="7867650" cy="4838700"/>
          </a:xfrm>
          <a:prstGeom prst="rect">
            <a:avLst/>
          </a:prstGeom>
          <a:noFill/>
          <a:ln w="9525">
            <a:noFill/>
            <a:miter lim="800000"/>
            <a:headEnd/>
            <a:tailEnd/>
          </a:ln>
        </p:spPr>
        <p:txBody>
          <a:bodyPr lIns="82479" tIns="41239" rIns="82479" bIns="41239">
            <a:spAutoFit/>
          </a:bodyPr>
          <a:lstStyle/>
          <a:p>
            <a:pPr lvl="3"/>
            <a:r>
              <a:rPr lang="en-US" sz="2900"/>
              <a:t>Information use is defined as:</a:t>
            </a:r>
          </a:p>
          <a:p>
            <a:pPr lvl="4"/>
            <a:endParaRPr lang="en-US" sz="2900"/>
          </a:p>
          <a:p>
            <a:pPr lvl="3"/>
            <a:r>
              <a:rPr lang="en-US" sz="2900"/>
              <a:t>“Decision makers and stakeholders explicitly consider information in one or more steps in the process of policymaking, program planning and management, or service provision, even if the final decision or actions are not based on that information.”</a:t>
            </a:r>
          </a:p>
          <a:p>
            <a:pPr>
              <a:spcBef>
                <a:spcPct val="50000"/>
              </a:spcBef>
            </a:pPr>
            <a:endParaRPr lang="en-US" sz="290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4"/>
          <p:cNvSpPr>
            <a:spLocks noGrp="1" noChangeArrowheads="1"/>
          </p:cNvSpPr>
          <p:nvPr>
            <p:ph type="title"/>
          </p:nvPr>
        </p:nvSpPr>
        <p:spPr/>
        <p:txBody>
          <a:bodyPr/>
          <a:lstStyle/>
          <a:p>
            <a:pPr eaLnBrk="1" hangingPunct="1"/>
            <a:r>
              <a:rPr lang="en-US" sz="3200" smtClean="0"/>
              <a:t>Conceptual Framework for Evidence-based Decision Making</a:t>
            </a:r>
          </a:p>
        </p:txBody>
      </p:sp>
      <p:pic>
        <p:nvPicPr>
          <p:cNvPr id="245763" name="Picture 5"/>
          <p:cNvPicPr>
            <a:picLocks noChangeAspect="1" noChangeArrowheads="1"/>
          </p:cNvPicPr>
          <p:nvPr/>
        </p:nvPicPr>
        <p:blipFill>
          <a:blip r:embed="rId3"/>
          <a:srcRect/>
          <a:stretch>
            <a:fillRect/>
          </a:stretch>
        </p:blipFill>
        <p:spPr bwMode="auto">
          <a:xfrm>
            <a:off x="1482725" y="1501775"/>
            <a:ext cx="6284913" cy="432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Oval 2"/>
          <p:cNvSpPr>
            <a:spLocks noChangeArrowheads="1"/>
          </p:cNvSpPr>
          <p:nvPr/>
        </p:nvSpPr>
        <p:spPr bwMode="auto">
          <a:xfrm>
            <a:off x="609600" y="1524000"/>
            <a:ext cx="8001000" cy="4114800"/>
          </a:xfrm>
          <a:prstGeom prst="ellipse">
            <a:avLst/>
          </a:prstGeom>
          <a:noFill/>
          <a:ln w="9525">
            <a:solidFill>
              <a:schemeClr val="tx1"/>
            </a:solidFill>
            <a:round/>
            <a:headEnd/>
            <a:tailEnd/>
          </a:ln>
        </p:spPr>
        <p:txBody>
          <a:bodyPr wrap="none" lIns="82479" tIns="41239" rIns="82479" bIns="41239" anchor="ctr"/>
          <a:lstStyle/>
          <a:p>
            <a:endParaRPr lang="en-US"/>
          </a:p>
        </p:txBody>
      </p:sp>
      <p:sp>
        <p:nvSpPr>
          <p:cNvPr id="246787" name="Rectangle 3"/>
          <p:cNvSpPr>
            <a:spLocks noGrp="1" noChangeArrowheads="1"/>
          </p:cNvSpPr>
          <p:nvPr>
            <p:ph type="title" idx="4294967295"/>
          </p:nvPr>
        </p:nvSpPr>
        <p:spPr>
          <a:xfrm>
            <a:off x="317500" y="261938"/>
            <a:ext cx="8826500" cy="1262062"/>
          </a:xfrm>
        </p:spPr>
        <p:txBody>
          <a:bodyPr/>
          <a:lstStyle/>
          <a:p>
            <a:pPr defTabSz="823913" eaLnBrk="1" hangingPunct="1"/>
            <a:r>
              <a:rPr lang="en-US" sz="3200" smtClean="0">
                <a:latin typeface="Verdana" pitchFamily="34" charset="0"/>
              </a:rPr>
              <a:t>What Determines Utilization of SI for Decision Making?</a:t>
            </a:r>
          </a:p>
        </p:txBody>
      </p:sp>
      <p:sp>
        <p:nvSpPr>
          <p:cNvPr id="246788" name="Rectangle 4"/>
          <p:cNvSpPr>
            <a:spLocks noChangeArrowheads="1"/>
          </p:cNvSpPr>
          <p:nvPr/>
        </p:nvSpPr>
        <p:spPr bwMode="auto">
          <a:xfrm>
            <a:off x="990600" y="3352800"/>
            <a:ext cx="7391400" cy="701675"/>
          </a:xfrm>
          <a:prstGeom prst="rect">
            <a:avLst/>
          </a:prstGeom>
          <a:noFill/>
          <a:ln w="9525">
            <a:noFill/>
            <a:miter lim="800000"/>
            <a:headEnd/>
            <a:tailEnd/>
          </a:ln>
        </p:spPr>
        <p:txBody>
          <a:bodyPr lIns="91436" tIns="45718" rIns="91436" bIns="45718">
            <a:spAutoFit/>
          </a:bodyPr>
          <a:lstStyle/>
          <a:p>
            <a:endParaRPr lang="en-US" sz="4000" b="1">
              <a:solidFill>
                <a:schemeClr val="tx2"/>
              </a:solidFill>
              <a:latin typeface="Times New Roman" pitchFamily="18" charset="0"/>
            </a:endParaRPr>
          </a:p>
        </p:txBody>
      </p:sp>
      <p:grpSp>
        <p:nvGrpSpPr>
          <p:cNvPr id="246789" name="Group 5"/>
          <p:cNvGrpSpPr>
            <a:grpSpLocks/>
          </p:cNvGrpSpPr>
          <p:nvPr/>
        </p:nvGrpSpPr>
        <p:grpSpPr bwMode="auto">
          <a:xfrm>
            <a:off x="1752600" y="2057400"/>
            <a:ext cx="5638800" cy="3200400"/>
            <a:chOff x="624" y="1440"/>
            <a:chExt cx="3888" cy="2160"/>
          </a:xfrm>
        </p:grpSpPr>
        <p:sp>
          <p:nvSpPr>
            <p:cNvPr id="246793" name="Oval 6"/>
            <p:cNvSpPr>
              <a:spLocks noChangeArrowheads="1"/>
            </p:cNvSpPr>
            <p:nvPr/>
          </p:nvSpPr>
          <p:spPr bwMode="auto">
            <a:xfrm>
              <a:off x="1968" y="2640"/>
              <a:ext cx="1248" cy="960"/>
            </a:xfrm>
            <a:prstGeom prst="ellipse">
              <a:avLst/>
            </a:prstGeom>
            <a:solidFill>
              <a:srgbClr val="66FFFF"/>
            </a:solidFill>
            <a:ln w="9525">
              <a:solidFill>
                <a:schemeClr val="tx1"/>
              </a:solidFill>
              <a:round/>
              <a:headEnd/>
              <a:tailEnd/>
            </a:ln>
          </p:spPr>
          <p:txBody>
            <a:bodyPr wrap="none" anchor="ctr"/>
            <a:lstStyle/>
            <a:p>
              <a:endParaRPr lang="en-US"/>
            </a:p>
          </p:txBody>
        </p:sp>
        <p:sp>
          <p:nvSpPr>
            <p:cNvPr id="246794" name="Oval 7"/>
            <p:cNvSpPr>
              <a:spLocks noChangeArrowheads="1"/>
            </p:cNvSpPr>
            <p:nvPr/>
          </p:nvSpPr>
          <p:spPr bwMode="auto">
            <a:xfrm>
              <a:off x="3168" y="1440"/>
              <a:ext cx="1248" cy="960"/>
            </a:xfrm>
            <a:prstGeom prst="ellipse">
              <a:avLst/>
            </a:prstGeom>
            <a:solidFill>
              <a:srgbClr val="66FFFF"/>
            </a:solidFill>
            <a:ln w="9525">
              <a:solidFill>
                <a:schemeClr val="tx1"/>
              </a:solidFill>
              <a:round/>
              <a:headEnd/>
              <a:tailEnd/>
            </a:ln>
          </p:spPr>
          <p:txBody>
            <a:bodyPr wrap="none" anchor="ctr"/>
            <a:lstStyle/>
            <a:p>
              <a:endParaRPr lang="en-US"/>
            </a:p>
          </p:txBody>
        </p:sp>
        <p:sp>
          <p:nvSpPr>
            <p:cNvPr id="246795" name="Oval 8"/>
            <p:cNvSpPr>
              <a:spLocks noChangeArrowheads="1"/>
            </p:cNvSpPr>
            <p:nvPr/>
          </p:nvSpPr>
          <p:spPr bwMode="auto">
            <a:xfrm>
              <a:off x="720" y="1488"/>
              <a:ext cx="1248" cy="960"/>
            </a:xfrm>
            <a:prstGeom prst="ellipse">
              <a:avLst/>
            </a:prstGeom>
            <a:solidFill>
              <a:srgbClr val="66FFFF"/>
            </a:solidFill>
            <a:ln w="9525">
              <a:solidFill>
                <a:schemeClr val="tx1"/>
              </a:solidFill>
              <a:round/>
              <a:headEnd/>
              <a:tailEnd/>
            </a:ln>
          </p:spPr>
          <p:txBody>
            <a:bodyPr wrap="none" anchor="ctr"/>
            <a:lstStyle/>
            <a:p>
              <a:endParaRPr lang="en-US"/>
            </a:p>
          </p:txBody>
        </p:sp>
        <p:sp>
          <p:nvSpPr>
            <p:cNvPr id="246796" name="Rectangle 9"/>
            <p:cNvSpPr>
              <a:spLocks noChangeArrowheads="1"/>
            </p:cNvSpPr>
            <p:nvPr/>
          </p:nvSpPr>
          <p:spPr bwMode="auto">
            <a:xfrm>
              <a:off x="2816" y="1939"/>
              <a:ext cx="141" cy="485"/>
            </a:xfrm>
            <a:prstGeom prst="rect">
              <a:avLst/>
            </a:prstGeom>
            <a:noFill/>
            <a:ln w="9525">
              <a:noFill/>
              <a:miter lim="800000"/>
              <a:headEnd/>
              <a:tailEnd/>
            </a:ln>
          </p:spPr>
          <p:txBody>
            <a:bodyPr wrap="none" lIns="101370" tIns="50685" rIns="101370" bIns="50685">
              <a:spAutoFit/>
            </a:bodyPr>
            <a:lstStyle/>
            <a:p>
              <a:endParaRPr lang="en-US" sz="4000" b="1">
                <a:solidFill>
                  <a:schemeClr val="tx2"/>
                </a:solidFill>
                <a:latin typeface="Times New Roman" pitchFamily="18" charset="0"/>
              </a:endParaRPr>
            </a:p>
          </p:txBody>
        </p:sp>
        <p:sp>
          <p:nvSpPr>
            <p:cNvPr id="246797" name="Text Box 10"/>
            <p:cNvSpPr txBox="1">
              <a:spLocks noChangeArrowheads="1"/>
            </p:cNvSpPr>
            <p:nvPr/>
          </p:nvSpPr>
          <p:spPr bwMode="auto">
            <a:xfrm>
              <a:off x="624" y="1680"/>
              <a:ext cx="1392" cy="485"/>
            </a:xfrm>
            <a:prstGeom prst="rect">
              <a:avLst/>
            </a:prstGeom>
            <a:noFill/>
            <a:ln w="9525">
              <a:noFill/>
              <a:miter lim="800000"/>
              <a:headEnd/>
              <a:tailEnd/>
            </a:ln>
          </p:spPr>
          <p:txBody>
            <a:bodyPr lIns="101370" tIns="50685" rIns="101370" bIns="50685">
              <a:spAutoFit/>
            </a:bodyPr>
            <a:lstStyle/>
            <a:p>
              <a:pPr algn="ctr">
                <a:spcBef>
                  <a:spcPct val="50000"/>
                </a:spcBef>
              </a:pPr>
              <a:r>
                <a:rPr lang="en-US" sz="2000">
                  <a:latin typeface="Times New Roman" pitchFamily="18" charset="0"/>
                </a:rPr>
                <a:t>SYSTEMS APPOACH</a:t>
              </a:r>
            </a:p>
          </p:txBody>
        </p:sp>
        <p:sp>
          <p:nvSpPr>
            <p:cNvPr id="246798" name="Text Box 11"/>
            <p:cNvSpPr txBox="1">
              <a:spLocks noChangeArrowheads="1"/>
            </p:cNvSpPr>
            <p:nvPr/>
          </p:nvSpPr>
          <p:spPr bwMode="auto">
            <a:xfrm>
              <a:off x="3120" y="1633"/>
              <a:ext cx="1392" cy="485"/>
            </a:xfrm>
            <a:prstGeom prst="rect">
              <a:avLst/>
            </a:prstGeom>
            <a:noFill/>
            <a:ln w="9525">
              <a:noFill/>
              <a:miter lim="800000"/>
              <a:headEnd/>
              <a:tailEnd/>
            </a:ln>
          </p:spPr>
          <p:txBody>
            <a:bodyPr lIns="101370" tIns="50685" rIns="101370" bIns="50685">
              <a:spAutoFit/>
            </a:bodyPr>
            <a:lstStyle/>
            <a:p>
              <a:pPr algn="ctr">
                <a:spcBef>
                  <a:spcPct val="50000"/>
                </a:spcBef>
              </a:pPr>
              <a:r>
                <a:rPr lang="en-US" sz="2000">
                  <a:latin typeface="Times New Roman" pitchFamily="18" charset="0"/>
                </a:rPr>
                <a:t>TECHNICAL APPOACH</a:t>
              </a:r>
            </a:p>
          </p:txBody>
        </p:sp>
        <p:sp>
          <p:nvSpPr>
            <p:cNvPr id="246799" name="Text Box 12"/>
            <p:cNvSpPr txBox="1">
              <a:spLocks noChangeArrowheads="1"/>
            </p:cNvSpPr>
            <p:nvPr/>
          </p:nvSpPr>
          <p:spPr bwMode="auto">
            <a:xfrm>
              <a:off x="1920" y="2833"/>
              <a:ext cx="1392" cy="485"/>
            </a:xfrm>
            <a:prstGeom prst="rect">
              <a:avLst/>
            </a:prstGeom>
            <a:noFill/>
            <a:ln w="9525">
              <a:noFill/>
              <a:miter lim="800000"/>
              <a:headEnd/>
              <a:tailEnd/>
            </a:ln>
          </p:spPr>
          <p:txBody>
            <a:bodyPr lIns="101370" tIns="50685" rIns="101370" bIns="50685">
              <a:spAutoFit/>
            </a:bodyPr>
            <a:lstStyle/>
            <a:p>
              <a:pPr algn="ctr">
                <a:spcBef>
                  <a:spcPct val="50000"/>
                </a:spcBef>
              </a:pPr>
              <a:r>
                <a:rPr lang="en-US" sz="2000">
                  <a:latin typeface="Times New Roman" pitchFamily="18" charset="0"/>
                </a:rPr>
                <a:t>INDIVIDUAL BEHAVIOR</a:t>
              </a:r>
            </a:p>
          </p:txBody>
        </p:sp>
        <p:sp>
          <p:nvSpPr>
            <p:cNvPr id="246800" name="Line 13"/>
            <p:cNvSpPr>
              <a:spLocks noChangeShapeType="1"/>
            </p:cNvSpPr>
            <p:nvPr/>
          </p:nvSpPr>
          <p:spPr bwMode="auto">
            <a:xfrm>
              <a:off x="1968" y="1968"/>
              <a:ext cx="624" cy="672"/>
            </a:xfrm>
            <a:prstGeom prst="line">
              <a:avLst/>
            </a:prstGeom>
            <a:noFill/>
            <a:ln w="9525">
              <a:solidFill>
                <a:schemeClr val="tx1"/>
              </a:solidFill>
              <a:round/>
              <a:headEnd/>
              <a:tailEnd/>
            </a:ln>
          </p:spPr>
          <p:txBody>
            <a:bodyPr wrap="none"/>
            <a:lstStyle/>
            <a:p>
              <a:endParaRPr lang="en-US"/>
            </a:p>
          </p:txBody>
        </p:sp>
        <p:sp>
          <p:nvSpPr>
            <p:cNvPr id="246801" name="Line 14"/>
            <p:cNvSpPr>
              <a:spLocks noChangeShapeType="1"/>
            </p:cNvSpPr>
            <p:nvPr/>
          </p:nvSpPr>
          <p:spPr bwMode="auto">
            <a:xfrm flipV="1">
              <a:off x="2592" y="2016"/>
              <a:ext cx="576" cy="624"/>
            </a:xfrm>
            <a:prstGeom prst="line">
              <a:avLst/>
            </a:prstGeom>
            <a:noFill/>
            <a:ln w="9525">
              <a:solidFill>
                <a:schemeClr val="tx1"/>
              </a:solidFill>
              <a:round/>
              <a:headEnd/>
              <a:tailEnd/>
            </a:ln>
          </p:spPr>
          <p:txBody>
            <a:bodyPr wrap="none"/>
            <a:lstStyle/>
            <a:p>
              <a:endParaRPr lang="en-US"/>
            </a:p>
          </p:txBody>
        </p:sp>
        <p:sp>
          <p:nvSpPr>
            <p:cNvPr id="246802" name="Line 15"/>
            <p:cNvSpPr>
              <a:spLocks noChangeShapeType="1"/>
            </p:cNvSpPr>
            <p:nvPr/>
          </p:nvSpPr>
          <p:spPr bwMode="auto">
            <a:xfrm>
              <a:off x="1968" y="1968"/>
              <a:ext cx="1200" cy="0"/>
            </a:xfrm>
            <a:prstGeom prst="line">
              <a:avLst/>
            </a:prstGeom>
            <a:noFill/>
            <a:ln w="9525">
              <a:solidFill>
                <a:schemeClr val="tx1"/>
              </a:solidFill>
              <a:round/>
              <a:headEnd/>
              <a:tailEnd/>
            </a:ln>
          </p:spPr>
          <p:txBody>
            <a:bodyPr wrap="none"/>
            <a:lstStyle/>
            <a:p>
              <a:endParaRPr lang="en-US"/>
            </a:p>
          </p:txBody>
        </p:sp>
      </p:grpSp>
      <p:sp>
        <p:nvSpPr>
          <p:cNvPr id="246790" name="Text Box 16"/>
          <p:cNvSpPr txBox="1">
            <a:spLocks noChangeArrowheads="1"/>
          </p:cNvSpPr>
          <p:nvPr/>
        </p:nvSpPr>
        <p:spPr bwMode="auto">
          <a:xfrm>
            <a:off x="1346200" y="4256088"/>
            <a:ext cx="1784350" cy="463550"/>
          </a:xfrm>
          <a:prstGeom prst="rect">
            <a:avLst/>
          </a:prstGeom>
          <a:noFill/>
          <a:ln w="9525">
            <a:noFill/>
            <a:miter lim="800000"/>
            <a:headEnd/>
            <a:tailEnd/>
          </a:ln>
        </p:spPr>
        <p:txBody>
          <a:bodyPr lIns="91436" tIns="45718" rIns="91436" bIns="45718">
            <a:spAutoFit/>
          </a:bodyPr>
          <a:lstStyle/>
          <a:p>
            <a:pPr>
              <a:spcBef>
                <a:spcPct val="50000"/>
              </a:spcBef>
            </a:pPr>
            <a:r>
              <a:rPr lang="en-US" sz="2400" b="1">
                <a:latin typeface="Times New Roman" pitchFamily="18" charset="0"/>
              </a:rPr>
              <a:t>POLITICS</a:t>
            </a:r>
          </a:p>
        </p:txBody>
      </p:sp>
      <p:sp>
        <p:nvSpPr>
          <p:cNvPr id="246791" name="Text Box 17"/>
          <p:cNvSpPr txBox="1">
            <a:spLocks noChangeArrowheads="1"/>
          </p:cNvSpPr>
          <p:nvPr/>
        </p:nvSpPr>
        <p:spPr bwMode="auto">
          <a:xfrm>
            <a:off x="3657600" y="2057400"/>
            <a:ext cx="1752600" cy="463550"/>
          </a:xfrm>
          <a:prstGeom prst="rect">
            <a:avLst/>
          </a:prstGeom>
          <a:noFill/>
          <a:ln w="9525">
            <a:noFill/>
            <a:miter lim="800000"/>
            <a:headEnd/>
            <a:tailEnd/>
          </a:ln>
        </p:spPr>
        <p:txBody>
          <a:bodyPr lIns="91436" tIns="45718" rIns="91436" bIns="45718">
            <a:spAutoFit/>
          </a:bodyPr>
          <a:lstStyle/>
          <a:p>
            <a:pPr>
              <a:spcBef>
                <a:spcPct val="50000"/>
              </a:spcBef>
            </a:pPr>
            <a:r>
              <a:rPr lang="en-US" sz="2400" b="1">
                <a:latin typeface="Times New Roman" pitchFamily="18" charset="0"/>
              </a:rPr>
              <a:t>CULTURE</a:t>
            </a:r>
          </a:p>
        </p:txBody>
      </p:sp>
      <p:sp>
        <p:nvSpPr>
          <p:cNvPr id="246792" name="Text Box 18"/>
          <p:cNvSpPr txBox="1">
            <a:spLocks noChangeArrowheads="1"/>
          </p:cNvSpPr>
          <p:nvPr/>
        </p:nvSpPr>
        <p:spPr bwMode="auto">
          <a:xfrm>
            <a:off x="6019800" y="4191000"/>
            <a:ext cx="1600200" cy="463550"/>
          </a:xfrm>
          <a:prstGeom prst="rect">
            <a:avLst/>
          </a:prstGeom>
          <a:noFill/>
          <a:ln w="9525">
            <a:noFill/>
            <a:miter lim="800000"/>
            <a:headEnd/>
            <a:tailEnd/>
          </a:ln>
        </p:spPr>
        <p:txBody>
          <a:bodyPr lIns="91436" tIns="45718" rIns="91436" bIns="45718">
            <a:spAutoFit/>
          </a:bodyPr>
          <a:lstStyle/>
          <a:p>
            <a:pPr>
              <a:spcBef>
                <a:spcPct val="50000"/>
              </a:spcBef>
            </a:pPr>
            <a:r>
              <a:rPr lang="en-US" sz="2400" b="1">
                <a:latin typeface="Times New Roman" pitchFamily="18" charset="0"/>
              </a:rPr>
              <a:t>SOCIETY</a:t>
            </a:r>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AutoShape 2"/>
          <p:cNvSpPr>
            <a:spLocks noChangeArrowheads="1"/>
          </p:cNvSpPr>
          <p:nvPr/>
        </p:nvSpPr>
        <p:spPr bwMode="auto">
          <a:xfrm>
            <a:off x="914400" y="1539875"/>
            <a:ext cx="7315200" cy="3276600"/>
          </a:xfrm>
          <a:prstGeom prst="triangle">
            <a:avLst>
              <a:gd name="adj" fmla="val 50000"/>
            </a:avLst>
          </a:prstGeom>
          <a:noFill/>
          <a:ln w="63500" cmpd="dbl">
            <a:solidFill>
              <a:srgbClr val="00FFFF"/>
            </a:solidFill>
            <a:miter lim="800000"/>
            <a:headEnd/>
            <a:tailEnd/>
          </a:ln>
          <a:scene3d>
            <a:camera prst="legacyPerspectiveBottom"/>
            <a:lightRig rig="legacyFlat3" dir="t"/>
          </a:scene3d>
          <a:sp3d extrusionH="887400" prstMaterial="legacyMatte">
            <a:bevelT w="13500" h="13500" prst="angle"/>
            <a:bevelB w="13500" h="13500" prst="angle"/>
            <a:extrusionClr>
              <a:srgbClr val="00FFFF"/>
            </a:extrusionClr>
          </a:sp3d>
        </p:spPr>
        <p:txBody>
          <a:bodyPr wrap="none" lIns="82479" tIns="41239" rIns="82479" bIns="41239" anchor="ctr">
            <a:flatTx/>
          </a:bodyPr>
          <a:lstStyle/>
          <a:p>
            <a:endParaRPr lang="en-US"/>
          </a:p>
        </p:txBody>
      </p:sp>
      <p:sp>
        <p:nvSpPr>
          <p:cNvPr id="295939" name="Text Box 3"/>
          <p:cNvSpPr txBox="1">
            <a:spLocks noChangeArrowheads="1"/>
          </p:cNvSpPr>
          <p:nvPr/>
        </p:nvSpPr>
        <p:spPr bwMode="auto">
          <a:xfrm>
            <a:off x="315913" y="228600"/>
            <a:ext cx="8294687" cy="641350"/>
          </a:xfrm>
          <a:prstGeom prst="rect">
            <a:avLst/>
          </a:prstGeom>
          <a:noFill/>
          <a:ln w="9525">
            <a:noFill/>
            <a:miter lim="800000"/>
            <a:headEnd/>
            <a:tailEnd/>
          </a:ln>
          <a:effectLst/>
        </p:spPr>
        <p:txBody>
          <a:bodyPr lIns="91432" tIns="45716" rIns="91432" bIns="45716">
            <a:spAutoFit/>
          </a:bodyPr>
          <a:lstStyle/>
          <a:p>
            <a:pPr algn="ctr" defTabSz="915001">
              <a:spcBef>
                <a:spcPct val="50000"/>
              </a:spcBef>
              <a:defRPr/>
            </a:pPr>
            <a:r>
              <a:rPr lang="en-US" sz="3600" b="1" dirty="0">
                <a:solidFill>
                  <a:schemeClr val="tx2"/>
                </a:solidFill>
                <a:effectLst>
                  <a:outerShdw blurRad="38100" dist="38100" dir="2700000" algn="tl">
                    <a:srgbClr val="C0C0C0"/>
                  </a:outerShdw>
                </a:effectLst>
                <a:latin typeface="Arial" charset="0"/>
                <a:cs typeface="Arial" charset="0"/>
              </a:rPr>
              <a:t>Understanding Decision Making</a:t>
            </a:r>
          </a:p>
        </p:txBody>
      </p:sp>
      <p:sp>
        <p:nvSpPr>
          <p:cNvPr id="295940" name="Oval 4"/>
          <p:cNvSpPr>
            <a:spLocks noChangeArrowheads="1"/>
          </p:cNvSpPr>
          <p:nvPr/>
        </p:nvSpPr>
        <p:spPr bwMode="auto">
          <a:xfrm>
            <a:off x="2286000" y="3429000"/>
            <a:ext cx="2362200" cy="1524000"/>
          </a:xfrm>
          <a:prstGeom prst="ellipse">
            <a:avLst/>
          </a:prstGeom>
          <a:noFill/>
          <a:ln w="28575">
            <a:solidFill>
              <a:schemeClr val="tx2"/>
            </a:solidFill>
            <a:round/>
            <a:headEnd/>
            <a:tailEnd/>
          </a:ln>
          <a:effectLst/>
        </p:spPr>
        <p:txBody>
          <a:bodyPr wrap="none" lIns="91432" tIns="45716" rIns="91432" bIns="45716" anchor="ctr"/>
          <a:lstStyle/>
          <a:p>
            <a:pPr algn="ctr" defTabSz="915001">
              <a:defRPr/>
            </a:pPr>
            <a:r>
              <a:rPr lang="en-US" sz="2800" b="1" dirty="0">
                <a:effectLst>
                  <a:outerShdw blurRad="38100" dist="38100" dir="2700000" algn="tl">
                    <a:srgbClr val="C0C0C0"/>
                  </a:outerShdw>
                </a:effectLst>
                <a:latin typeface="Times New Roman" pitchFamily="18" charset="0"/>
                <a:cs typeface="Arial" charset="0"/>
              </a:rPr>
              <a:t>Decision</a:t>
            </a:r>
          </a:p>
          <a:p>
            <a:pPr algn="ctr" defTabSz="915001">
              <a:defRPr/>
            </a:pPr>
            <a:r>
              <a:rPr lang="en-US" sz="2800" b="1" dirty="0">
                <a:effectLst>
                  <a:outerShdw blurRad="38100" dist="38100" dir="2700000" algn="tl">
                    <a:srgbClr val="C0C0C0"/>
                  </a:outerShdw>
                </a:effectLst>
                <a:latin typeface="Times New Roman" pitchFamily="18" charset="0"/>
                <a:cs typeface="Arial" charset="0"/>
              </a:rPr>
              <a:t>makers</a:t>
            </a:r>
            <a:endParaRPr lang="en-US" sz="2800" b="1" dirty="0">
              <a:solidFill>
                <a:schemeClr val="tx2"/>
              </a:solidFill>
              <a:effectLst>
                <a:outerShdw blurRad="38100" dist="38100" dir="2700000" algn="tl">
                  <a:srgbClr val="C0C0C0"/>
                </a:outerShdw>
              </a:effectLst>
              <a:latin typeface="Times New Roman" pitchFamily="18" charset="0"/>
              <a:cs typeface="Arial" charset="0"/>
            </a:endParaRPr>
          </a:p>
        </p:txBody>
      </p:sp>
      <p:sp>
        <p:nvSpPr>
          <p:cNvPr id="295941" name="Oval 5"/>
          <p:cNvSpPr>
            <a:spLocks noChangeArrowheads="1"/>
          </p:cNvSpPr>
          <p:nvPr/>
        </p:nvSpPr>
        <p:spPr bwMode="auto">
          <a:xfrm>
            <a:off x="4495800" y="3429000"/>
            <a:ext cx="2362200" cy="1524000"/>
          </a:xfrm>
          <a:prstGeom prst="ellipse">
            <a:avLst/>
          </a:prstGeom>
          <a:noFill/>
          <a:ln w="28575">
            <a:solidFill>
              <a:schemeClr val="tx2"/>
            </a:solidFill>
            <a:round/>
            <a:headEnd/>
            <a:tailEnd/>
          </a:ln>
          <a:effectLst/>
        </p:spPr>
        <p:txBody>
          <a:bodyPr wrap="none" lIns="91432" tIns="45716" rIns="91432" bIns="45716" anchor="ctr"/>
          <a:lstStyle/>
          <a:p>
            <a:pPr algn="ctr" defTabSz="915001">
              <a:defRPr/>
            </a:pPr>
            <a:r>
              <a:rPr lang="en-US" sz="2800" b="1" dirty="0">
                <a:effectLst>
                  <a:outerShdw blurRad="38100" dist="38100" dir="2700000" algn="tl">
                    <a:srgbClr val="C0C0C0"/>
                  </a:outerShdw>
                </a:effectLst>
                <a:latin typeface="Times New Roman" pitchFamily="18" charset="0"/>
                <a:cs typeface="Arial" charset="0"/>
              </a:rPr>
              <a:t>Decisions</a:t>
            </a:r>
            <a:endParaRPr lang="en-US" sz="2800" b="1" dirty="0">
              <a:solidFill>
                <a:schemeClr val="tx2"/>
              </a:solidFill>
              <a:effectLst>
                <a:outerShdw blurRad="38100" dist="38100" dir="2700000" algn="tl">
                  <a:srgbClr val="C0C0C0"/>
                </a:outerShdw>
              </a:effectLst>
              <a:latin typeface="Times New Roman" pitchFamily="18" charset="0"/>
              <a:cs typeface="Arial" charset="0"/>
            </a:endParaRPr>
          </a:p>
        </p:txBody>
      </p:sp>
      <p:sp>
        <p:nvSpPr>
          <p:cNvPr id="295942" name="Text Box 6"/>
          <p:cNvSpPr txBox="1">
            <a:spLocks noChangeArrowheads="1"/>
          </p:cNvSpPr>
          <p:nvPr/>
        </p:nvSpPr>
        <p:spPr bwMode="auto">
          <a:xfrm rot="-2649695">
            <a:off x="1468438" y="2811463"/>
            <a:ext cx="2286000" cy="519112"/>
          </a:xfrm>
          <a:prstGeom prst="rect">
            <a:avLst/>
          </a:prstGeom>
          <a:noFill/>
          <a:ln w="9525">
            <a:noFill/>
            <a:miter lim="800000"/>
            <a:headEnd/>
            <a:tailEnd/>
          </a:ln>
          <a:effectLst/>
        </p:spPr>
        <p:txBody>
          <a:bodyPr lIns="91432" tIns="45716" rIns="91432" bIns="45716">
            <a:spAutoFit/>
          </a:bodyPr>
          <a:lstStyle/>
          <a:p>
            <a:pPr algn="ctr" defTabSz="915001">
              <a:spcBef>
                <a:spcPct val="50000"/>
              </a:spcBef>
              <a:defRPr/>
            </a:pPr>
            <a:r>
              <a:rPr lang="en-US" sz="2800" b="1" i="1" dirty="0">
                <a:effectLst>
                  <a:outerShdw blurRad="38100" dist="38100" dir="2700000" algn="tl">
                    <a:srgbClr val="C0C0C0"/>
                  </a:outerShdw>
                </a:effectLst>
                <a:latin typeface="Verdana" pitchFamily="34" charset="0"/>
                <a:cs typeface="Arial" charset="0"/>
              </a:rPr>
              <a:t>Why?</a:t>
            </a:r>
          </a:p>
        </p:txBody>
      </p:sp>
      <p:sp>
        <p:nvSpPr>
          <p:cNvPr id="295943" name="Text Box 7"/>
          <p:cNvSpPr txBox="1">
            <a:spLocks noChangeArrowheads="1"/>
          </p:cNvSpPr>
          <p:nvPr/>
        </p:nvSpPr>
        <p:spPr bwMode="auto">
          <a:xfrm rot="2640734">
            <a:off x="5562600" y="2909888"/>
            <a:ext cx="2286000" cy="519112"/>
          </a:xfrm>
          <a:prstGeom prst="rect">
            <a:avLst/>
          </a:prstGeom>
          <a:noFill/>
          <a:ln w="9525">
            <a:noFill/>
            <a:miter lim="800000"/>
            <a:headEnd/>
            <a:tailEnd/>
          </a:ln>
          <a:effectLst/>
        </p:spPr>
        <p:txBody>
          <a:bodyPr lIns="91432" tIns="45716" rIns="91432" bIns="45716">
            <a:spAutoFit/>
          </a:bodyPr>
          <a:lstStyle/>
          <a:p>
            <a:pPr algn="ctr" defTabSz="915001">
              <a:spcBef>
                <a:spcPct val="50000"/>
              </a:spcBef>
              <a:defRPr/>
            </a:pPr>
            <a:r>
              <a:rPr lang="en-US" sz="2800" b="1" i="1" dirty="0">
                <a:effectLst>
                  <a:outerShdw blurRad="38100" dist="38100" dir="2700000" algn="tl">
                    <a:srgbClr val="C0C0C0"/>
                  </a:outerShdw>
                </a:effectLst>
                <a:latin typeface="Verdana" pitchFamily="34" charset="0"/>
                <a:cs typeface="Arial" charset="0"/>
              </a:rPr>
              <a:t>Who else?</a:t>
            </a:r>
            <a:endParaRPr lang="en-US" sz="2800" i="1" dirty="0">
              <a:effectLst>
                <a:outerShdw blurRad="38100" dist="38100" dir="2700000" algn="tl">
                  <a:srgbClr val="C0C0C0"/>
                </a:outerShdw>
              </a:effectLst>
              <a:latin typeface="Verdana" pitchFamily="34" charset="0"/>
              <a:cs typeface="Arial" charset="0"/>
            </a:endParaRPr>
          </a:p>
        </p:txBody>
      </p:sp>
      <p:sp>
        <p:nvSpPr>
          <p:cNvPr id="295944" name="Text Box 8"/>
          <p:cNvSpPr txBox="1">
            <a:spLocks noChangeArrowheads="1"/>
          </p:cNvSpPr>
          <p:nvPr/>
        </p:nvSpPr>
        <p:spPr bwMode="auto">
          <a:xfrm>
            <a:off x="3429000" y="4953000"/>
            <a:ext cx="2286000" cy="519113"/>
          </a:xfrm>
          <a:prstGeom prst="rect">
            <a:avLst/>
          </a:prstGeom>
          <a:noFill/>
          <a:ln w="9525">
            <a:noFill/>
            <a:miter lim="800000"/>
            <a:headEnd/>
            <a:tailEnd/>
          </a:ln>
          <a:effectLst/>
        </p:spPr>
        <p:txBody>
          <a:bodyPr lIns="91432" tIns="45716" rIns="91432" bIns="45716">
            <a:spAutoFit/>
          </a:bodyPr>
          <a:lstStyle/>
          <a:p>
            <a:pPr algn="ctr" defTabSz="915001">
              <a:spcBef>
                <a:spcPct val="50000"/>
              </a:spcBef>
              <a:defRPr/>
            </a:pPr>
            <a:r>
              <a:rPr lang="en-US" sz="2800" b="1" i="1" dirty="0">
                <a:effectLst>
                  <a:outerShdw blurRad="38100" dist="38100" dir="2700000" algn="tl">
                    <a:srgbClr val="C0C0C0"/>
                  </a:outerShdw>
                </a:effectLst>
                <a:latin typeface="Verdana" pitchFamily="34" charset="0"/>
                <a:cs typeface="Arial" charset="0"/>
              </a:rPr>
              <a:t>How?</a:t>
            </a:r>
            <a:endParaRPr lang="en-US" sz="2800" i="1" dirty="0">
              <a:effectLst>
                <a:outerShdw blurRad="38100" dist="38100" dir="2700000" algn="tl">
                  <a:srgbClr val="C0C0C0"/>
                </a:outerShdw>
              </a:effectLst>
              <a:latin typeface="Elephant" pitchFamily="18" charset="0"/>
              <a:cs typeface="Arial" charset="0"/>
            </a:endParaRPr>
          </a:p>
        </p:txBody>
      </p:sp>
      <p:sp>
        <p:nvSpPr>
          <p:cNvPr id="295945" name="Rectangle 9"/>
          <p:cNvSpPr>
            <a:spLocks noChangeArrowheads="1"/>
          </p:cNvSpPr>
          <p:nvPr/>
        </p:nvSpPr>
        <p:spPr bwMode="auto">
          <a:xfrm>
            <a:off x="3225800" y="1944688"/>
            <a:ext cx="2773363" cy="954087"/>
          </a:xfrm>
          <a:prstGeom prst="rect">
            <a:avLst/>
          </a:prstGeom>
          <a:noFill/>
          <a:ln w="9525">
            <a:noFill/>
            <a:miter lim="800000"/>
            <a:headEnd/>
            <a:tailEnd/>
          </a:ln>
          <a:effectLst/>
        </p:spPr>
        <p:txBody>
          <a:bodyPr wrap="none" lIns="91432" tIns="45716" rIns="91432" bIns="45716">
            <a:spAutoFit/>
          </a:bodyPr>
          <a:lstStyle/>
          <a:p>
            <a:pPr algn="ctr" defTabSz="915001">
              <a:defRPr/>
            </a:pPr>
            <a:r>
              <a:rPr lang="en-US" sz="2800" b="1" i="1" dirty="0">
                <a:solidFill>
                  <a:srgbClr val="FF0000"/>
                </a:solidFill>
                <a:effectLst>
                  <a:outerShdw blurRad="38100" dist="38100" dir="2700000" algn="tl">
                    <a:srgbClr val="C0C0C0"/>
                  </a:outerShdw>
                </a:effectLst>
                <a:latin typeface="Verdana" pitchFamily="34" charset="0"/>
                <a:cs typeface="Arial" charset="0"/>
              </a:rPr>
              <a:t>What </a:t>
            </a:r>
          </a:p>
          <a:p>
            <a:pPr algn="ctr" defTabSz="915001">
              <a:defRPr/>
            </a:pPr>
            <a:r>
              <a:rPr lang="en-US" sz="2800" b="1" i="1" dirty="0">
                <a:solidFill>
                  <a:srgbClr val="FF0000"/>
                </a:solidFill>
                <a:effectLst>
                  <a:outerShdw blurRad="38100" dist="38100" dir="2700000" algn="tl">
                    <a:srgbClr val="C0C0C0"/>
                  </a:outerShdw>
                </a:effectLst>
                <a:latin typeface="Verdana" pitchFamily="34" charset="0"/>
                <a:cs typeface="Arial" charset="0"/>
              </a:rPr>
              <a:t>information?</a:t>
            </a:r>
            <a:endParaRPr lang="en-US" sz="2800" i="1" dirty="0">
              <a:solidFill>
                <a:srgbClr val="FF0000"/>
              </a:solidFill>
              <a:effectLst>
                <a:outerShdw blurRad="38100" dist="38100" dir="2700000" algn="tl">
                  <a:srgbClr val="C0C0C0"/>
                </a:outerShdw>
              </a:effectLst>
              <a:latin typeface="Elephant" pitchFamily="18" charset="0"/>
              <a:cs typeface="Arial" charset="0"/>
            </a:endParaRPr>
          </a:p>
        </p:txBody>
      </p:sp>
      <p:sp>
        <p:nvSpPr>
          <p:cNvPr id="247818" name="Text Box 15"/>
          <p:cNvSpPr txBox="1">
            <a:spLocks noChangeArrowheads="1"/>
          </p:cNvSpPr>
          <p:nvPr/>
        </p:nvSpPr>
        <p:spPr bwMode="auto">
          <a:xfrm>
            <a:off x="730250" y="1587500"/>
            <a:ext cx="2241550" cy="366713"/>
          </a:xfrm>
          <a:prstGeom prst="rect">
            <a:avLst/>
          </a:prstGeom>
          <a:noFill/>
          <a:ln w="12700" cap="sq">
            <a:noFill/>
            <a:miter lim="800000"/>
            <a:headEnd type="none" w="sm" len="sm"/>
            <a:tailEnd type="none" w="sm" len="sm"/>
          </a:ln>
        </p:spPr>
        <p:txBody>
          <a:bodyPr lIns="91436" tIns="45718" rIns="91436" bIns="45718">
            <a:spAutoFit/>
          </a:bodyPr>
          <a:lstStyle/>
          <a:p>
            <a:pPr>
              <a:spcBef>
                <a:spcPct val="50000"/>
              </a:spcBef>
            </a:pPr>
            <a:endParaRPr lang="en-US">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5945"/>
                                        </p:tgtEl>
                                        <p:attrNameLst>
                                          <p:attrName>style.visibility</p:attrName>
                                        </p:attrNameLst>
                                      </p:cBhvr>
                                      <p:to>
                                        <p:strVal val="visible"/>
                                      </p:to>
                                    </p:set>
                                    <p:anim calcmode="lin" valueType="num">
                                      <p:cBhvr>
                                        <p:cTn id="7" dur="500" fill="hold"/>
                                        <p:tgtEl>
                                          <p:spTgt spid="295945"/>
                                        </p:tgtEl>
                                        <p:attrNameLst>
                                          <p:attrName>ppt_w</p:attrName>
                                        </p:attrNameLst>
                                      </p:cBhvr>
                                      <p:tavLst>
                                        <p:tav tm="0">
                                          <p:val>
                                            <p:fltVal val="0"/>
                                          </p:val>
                                        </p:tav>
                                        <p:tav tm="100000">
                                          <p:val>
                                            <p:strVal val="#ppt_w"/>
                                          </p:val>
                                        </p:tav>
                                      </p:tavLst>
                                    </p:anim>
                                    <p:anim calcmode="lin" valueType="num">
                                      <p:cBhvr>
                                        <p:cTn id="8" dur="500" fill="hold"/>
                                        <p:tgtEl>
                                          <p:spTgt spid="2959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5" grpId="0" autoUpdateAnimBg="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12775" y="228600"/>
            <a:ext cx="8153400" cy="990600"/>
          </a:xfrm>
        </p:spPr>
        <p:txBody>
          <a:bodyPr/>
          <a:lstStyle/>
          <a:p>
            <a:pPr eaLnBrk="1" hangingPunct="1"/>
            <a:r>
              <a:rPr lang="en-US" sz="2500" smtClean="0">
                <a:solidFill>
                  <a:schemeClr val="tx1"/>
                </a:solidFill>
              </a:rPr>
              <a:t>Role of Information in Evidence-based Decision making </a:t>
            </a:r>
          </a:p>
        </p:txBody>
      </p:sp>
      <p:graphicFrame>
        <p:nvGraphicFramePr>
          <p:cNvPr id="2050" name="Object 3"/>
          <p:cNvGraphicFramePr>
            <a:graphicFrameLocks noGrp="1" noChangeAspect="1"/>
          </p:cNvGraphicFramePr>
          <p:nvPr>
            <p:ph type="body" idx="1"/>
          </p:nvPr>
        </p:nvGraphicFramePr>
        <p:xfrm>
          <a:off x="838200" y="1524000"/>
          <a:ext cx="6908800" cy="5043488"/>
        </p:xfrm>
        <a:graphic>
          <a:graphicData uri="http://schemas.openxmlformats.org/presentationml/2006/ole">
            <mc:AlternateContent xmlns:mc="http://schemas.openxmlformats.org/markup-compatibility/2006">
              <mc:Choice xmlns:v="urn:schemas-microsoft-com:vml" Requires="v">
                <p:oleObj spid="_x0000_s2054" name="Document" r:id="rId4" imgW="5732020" imgH="4632740" progId="Word.Document.8">
                  <p:embed/>
                </p:oleObj>
              </mc:Choice>
              <mc:Fallback>
                <p:oleObj name="Document" r:id="rId4" imgW="5732020" imgH="463274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6908800" cy="504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pPr eaLnBrk="1" hangingPunct="1"/>
            <a:r>
              <a:rPr lang="en-US" sz="3600" b="1" smtClean="0"/>
              <a:t>Supportive Functions</a:t>
            </a:r>
            <a:endParaRPr lang="en-US" sz="3600" smtClean="0"/>
          </a:p>
        </p:txBody>
      </p:sp>
      <p:sp>
        <p:nvSpPr>
          <p:cNvPr id="3" name="Content Placeholder 2"/>
          <p:cNvSpPr>
            <a:spLocks noGrp="1"/>
          </p:cNvSpPr>
          <p:nvPr>
            <p:ph sz="quarter" idx="1"/>
          </p:nvPr>
        </p:nvSpPr>
        <p:spPr>
          <a:xfrm>
            <a:off x="612775" y="1600200"/>
            <a:ext cx="8153400" cy="4495800"/>
          </a:xfrm>
        </p:spPr>
        <p:txBody>
          <a:bodyPr>
            <a:normAutofit fontScale="25000" lnSpcReduction="20000"/>
          </a:bodyPr>
          <a:lstStyle/>
          <a:p>
            <a:pPr marL="320040" indent="-320040" eaLnBrk="1" fontAlgn="auto" hangingPunct="1">
              <a:spcAft>
                <a:spcPts val="0"/>
              </a:spcAft>
              <a:buFont typeface="Wingdings"/>
              <a:buChar char=""/>
              <a:defRPr/>
            </a:pPr>
            <a:r>
              <a:rPr lang="en-US" sz="7200" b="1" dirty="0" smtClean="0"/>
              <a:t>Control: </a:t>
            </a:r>
            <a:r>
              <a:rPr lang="en-US" sz="7200" dirty="0" smtClean="0"/>
              <a:t>The regular check on implementation to ensure that plans are being realized within specified standards.</a:t>
            </a:r>
          </a:p>
          <a:p>
            <a:pPr marL="320040" indent="-320040" eaLnBrk="1" fontAlgn="auto" hangingPunct="1">
              <a:spcAft>
                <a:spcPts val="0"/>
              </a:spcAft>
              <a:buFont typeface="Wingdings"/>
              <a:buChar char=""/>
              <a:defRPr/>
            </a:pPr>
            <a:r>
              <a:rPr lang="en-US" sz="7200" dirty="0" smtClean="0"/>
              <a:t>This  includes quantitative, qualitative, time, customer or client satisfaction and value addition standards in relation to resource utilization, quantity and quality of products and financial expenditures.</a:t>
            </a:r>
          </a:p>
          <a:p>
            <a:pPr marL="320040" indent="-320040" eaLnBrk="1" fontAlgn="auto" hangingPunct="1">
              <a:spcAft>
                <a:spcPts val="0"/>
              </a:spcAft>
              <a:buFont typeface="Wingdings"/>
              <a:buChar char=""/>
              <a:defRPr/>
            </a:pPr>
            <a:r>
              <a:rPr lang="en-US" sz="7200" b="1" dirty="0" smtClean="0"/>
              <a:t>Motivation: </a:t>
            </a:r>
            <a:r>
              <a:rPr lang="en-US" sz="7200" dirty="0" smtClean="0"/>
              <a:t>the creation of a level of mindset in individuals and groups of workers that stimulates positive outlook to work</a:t>
            </a:r>
          </a:p>
          <a:p>
            <a:pPr marL="320040" indent="-320040" eaLnBrk="1" fontAlgn="auto" hangingPunct="1">
              <a:spcAft>
                <a:spcPts val="0"/>
              </a:spcAft>
              <a:buFont typeface="Wingdings"/>
              <a:buChar char=""/>
              <a:defRPr/>
            </a:pPr>
            <a:r>
              <a:rPr lang="en-US" sz="7200" dirty="0" smtClean="0"/>
              <a:t>Thus releasing their energy and enhancing their performance, and hence achievement of project objectives.</a:t>
            </a:r>
          </a:p>
          <a:p>
            <a:pPr marL="320040" indent="-320040" eaLnBrk="1" fontAlgn="auto" hangingPunct="1">
              <a:spcAft>
                <a:spcPts val="0"/>
              </a:spcAft>
              <a:buFont typeface="Wingdings"/>
              <a:buChar char=""/>
              <a:defRPr/>
            </a:pPr>
            <a:r>
              <a:rPr lang="en-US" sz="7200" b="1" dirty="0" smtClean="0"/>
              <a:t>Communication</a:t>
            </a:r>
            <a:r>
              <a:rPr lang="en-US" sz="7200" dirty="0" smtClean="0"/>
              <a:t> in management refers to the process of passing information vertically and horizontally through transmitting and receiving messages or ideas and giving feedback on the same.</a:t>
            </a:r>
          </a:p>
          <a:p>
            <a:pPr marL="320040" indent="-320040" eaLnBrk="1" fontAlgn="auto" hangingPunct="1">
              <a:spcAft>
                <a:spcPts val="0"/>
              </a:spcAft>
              <a:buFont typeface="Wingdings"/>
              <a:buChar char=""/>
              <a:defRPr/>
            </a:pPr>
            <a:r>
              <a:rPr lang="en-US" sz="7200" dirty="0" smtClean="0"/>
              <a:t>This happens formally or informally through a variety of ways or channels. </a:t>
            </a:r>
          </a:p>
          <a:p>
            <a:pPr marL="320040" indent="-320040" eaLnBrk="1" fontAlgn="auto" hangingPunct="1">
              <a:spcAft>
                <a:spcPts val="0"/>
              </a:spcAft>
              <a:buFont typeface="Wingdings"/>
              <a:buChar char=""/>
              <a:defRPr/>
            </a:pPr>
            <a:r>
              <a:rPr lang="en-US" sz="7200" dirty="0" smtClean="0"/>
              <a:t>Formal communication channels include meetings, circulars and notice boards, journals and magazines and operational manuals.</a:t>
            </a:r>
          </a:p>
          <a:p>
            <a:pPr marL="320040" indent="-320040" eaLnBrk="1" fontAlgn="auto" hangingPunct="1">
              <a:spcAft>
                <a:spcPts val="0"/>
              </a:spcAft>
              <a:buFont typeface="Wingdings"/>
              <a:buChar char=""/>
              <a:defRPr/>
            </a:pPr>
            <a:r>
              <a:rPr lang="en-US" sz="7200" dirty="0" smtClean="0"/>
              <a:t>Informal communication includes social events, the grapevine and social events.</a:t>
            </a:r>
          </a:p>
          <a:p>
            <a:pPr marL="320040" indent="-320040" eaLnBrk="1" fontAlgn="auto" hangingPunct="1">
              <a:spcAft>
                <a:spcPts val="0"/>
              </a:spcAft>
              <a:buFont typeface="Wingdings"/>
              <a:buChar char=""/>
              <a:defRPr/>
            </a:pPr>
            <a:r>
              <a:rPr lang="en-US" sz="7200" dirty="0" smtClean="0"/>
              <a:t>The objective of communication is to inform, to elicit thought and action, to ask or seek information and to understand others, by listening to them.</a:t>
            </a:r>
          </a:p>
          <a:p>
            <a:pPr marL="320040" indent="-320040" eaLnBrk="1" fontAlgn="auto" hangingPunct="1">
              <a:spcAft>
                <a:spcPts val="0"/>
              </a:spcAft>
              <a:buFont typeface="Wingdings"/>
              <a:buNone/>
              <a:defRPr/>
            </a:pPr>
            <a:r>
              <a:rPr lang="en-US" sz="7200" b="1" dirty="0" smtClean="0"/>
              <a:t> </a:t>
            </a:r>
            <a:endParaRPr lang="en-US" sz="7200" dirty="0" smtClean="0"/>
          </a:p>
          <a:p>
            <a:pPr marL="320040" indent="-320040" eaLnBrk="1" fontAlgn="auto" hangingPunct="1">
              <a:spcAft>
                <a:spcPts val="0"/>
              </a:spcAft>
              <a:buFont typeface="Wingdings"/>
              <a:buNone/>
              <a:defRPr/>
            </a:pPr>
            <a:r>
              <a:rPr lang="en-US" b="1" dirty="0" smtClean="0"/>
              <a:t> </a:t>
            </a:r>
            <a:endParaRPr lang="en-US" dirty="0" smtClean="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r>
              <a:rPr lang="en-US" sz="3200" smtClean="0"/>
              <a:t>Core Tools for Fostering Information Use</a:t>
            </a:r>
          </a:p>
        </p:txBody>
      </p:sp>
      <p:graphicFrame>
        <p:nvGraphicFramePr>
          <p:cNvPr id="237602" name="Group 34"/>
          <p:cNvGraphicFramePr>
            <a:graphicFrameLocks noGrp="1"/>
          </p:cNvGraphicFramePr>
          <p:nvPr>
            <p:ph type="tbl" idx="1"/>
          </p:nvPr>
        </p:nvGraphicFramePr>
        <p:xfrm>
          <a:off x="384175" y="1227138"/>
          <a:ext cx="8099425" cy="4606925"/>
        </p:xfrm>
        <a:graphic>
          <a:graphicData uri="http://schemas.openxmlformats.org/drawingml/2006/table">
            <a:tbl>
              <a:tblPr/>
              <a:tblGrid>
                <a:gridCol w="3545194"/>
                <a:gridCol w="4554839"/>
              </a:tblGrid>
              <a:tr h="1602887">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Stakeholder Engagement</a:t>
                      </a:r>
                    </a:p>
                  </a:txBody>
                  <a:tcPr marL="82373" marR="82373" marT="41312" marB="413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Identifies stakeholders; </a:t>
                      </a:r>
                    </a:p>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Defines roles &amp; resources</a:t>
                      </a:r>
                    </a:p>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Creates engagement plan</a:t>
                      </a:r>
                    </a:p>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Tracks engagement</a:t>
                      </a:r>
                    </a:p>
                  </a:txBody>
                  <a:tcPr marL="82373" marR="82373" marT="41312" marB="413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0690">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Assessment of Data Use Constraints</a:t>
                      </a:r>
                    </a:p>
                  </a:txBody>
                  <a:tcPr marL="82373" marR="82373" marT="41312" marB="413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Identifies existing barriers to data use &amp; best practices</a:t>
                      </a:r>
                    </a:p>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Helps prioritize approaches to address barriers</a:t>
                      </a:r>
                    </a:p>
                  </a:txBody>
                  <a:tcPr marL="82373" marR="82373" marT="41312" marB="413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0690">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Decision Calendar</a:t>
                      </a:r>
                    </a:p>
                  </a:txBody>
                  <a:tcPr marL="82373" marR="82373" marT="41312" marB="413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Identifies key policy/program decisions that must be made</a:t>
                      </a:r>
                    </a:p>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Identifies relevant information sources to support decisions</a:t>
                      </a:r>
                    </a:p>
                  </a:txBody>
                  <a:tcPr marL="82373" marR="82373" marT="41312" marB="413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d"/>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en-US" sz="3200" smtClean="0"/>
              <a:t>Core Tools for Fostering Information Use Cont’d</a:t>
            </a:r>
          </a:p>
        </p:txBody>
      </p:sp>
      <p:graphicFrame>
        <p:nvGraphicFramePr>
          <p:cNvPr id="233503" name="Group 31"/>
          <p:cNvGraphicFramePr>
            <a:graphicFrameLocks noGrp="1"/>
          </p:cNvGraphicFramePr>
          <p:nvPr>
            <p:ph type="tbl" idx="1"/>
          </p:nvPr>
        </p:nvGraphicFramePr>
        <p:xfrm>
          <a:off x="357188" y="1433513"/>
          <a:ext cx="8539162" cy="4054475"/>
        </p:xfrm>
        <a:graphic>
          <a:graphicData uri="http://schemas.openxmlformats.org/drawingml/2006/table">
            <a:tbl>
              <a:tblPr/>
              <a:tblGrid>
                <a:gridCol w="3804041"/>
                <a:gridCol w="4735031"/>
              </a:tblGrid>
              <a:tr h="1470690">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Information Use Mapping</a:t>
                      </a:r>
                    </a:p>
                  </a:txBody>
                  <a:tcPr marL="82373" marR="82373" marT="41312" marB="413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Documents information flow, gaps &amp; deficiencies</a:t>
                      </a:r>
                    </a:p>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Helps define actions needed to improve information system</a:t>
                      </a:r>
                    </a:p>
                  </a:txBody>
                  <a:tcPr marL="82373" marR="82373" marT="41312" marB="413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8265">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PRISM</a:t>
                      </a:r>
                    </a:p>
                  </a:txBody>
                  <a:tcPr marL="82373" marR="82373" marT="41312" marB="413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Assess RHIS performance</a:t>
                      </a:r>
                    </a:p>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Identify technical, behavioral &amp; organization factors affecting RHIS performance</a:t>
                      </a:r>
                    </a:p>
                    <a:p>
                      <a:pPr marL="0" marR="0" lvl="0" indent="0" algn="l" defTabSz="1014413"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smtClean="0">
                          <a:ln>
                            <a:noFill/>
                          </a:ln>
                          <a:solidFill>
                            <a:schemeClr val="tx1"/>
                          </a:solidFill>
                          <a:effectLst/>
                          <a:latin typeface="Arial" charset="0"/>
                        </a:rPr>
                        <a:t>Aid in design &amp; prioritization of intervention to improve RHIS performance</a:t>
                      </a:r>
                    </a:p>
                  </a:txBody>
                  <a:tcPr marL="82373" marR="82373" marT="41312" marB="413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d"/>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12775" y="228600"/>
            <a:ext cx="8153400" cy="990600"/>
          </a:xfrm>
        </p:spPr>
        <p:txBody>
          <a:bodyPr/>
          <a:lstStyle/>
          <a:p>
            <a:pPr eaLnBrk="1" hangingPunct="1"/>
            <a:r>
              <a:rPr lang="en-US" smtClean="0"/>
              <a:t>Stakeholder Identification</a:t>
            </a:r>
          </a:p>
        </p:txBody>
      </p:sp>
      <p:sp>
        <p:nvSpPr>
          <p:cNvPr id="250883" name="Rectangle 3"/>
          <p:cNvSpPr>
            <a:spLocks noGrp="1" noChangeArrowheads="1"/>
          </p:cNvSpPr>
          <p:nvPr>
            <p:ph type="body" idx="1"/>
          </p:nvPr>
        </p:nvSpPr>
        <p:spPr>
          <a:xfrm>
            <a:off x="384175" y="1363663"/>
            <a:ext cx="8402638" cy="4406900"/>
          </a:xfrm>
        </p:spPr>
        <p:txBody>
          <a:bodyPr/>
          <a:lstStyle/>
          <a:p>
            <a:pPr eaLnBrk="1" hangingPunct="1">
              <a:lnSpc>
                <a:spcPct val="90000"/>
              </a:lnSpc>
            </a:pPr>
            <a:r>
              <a:rPr lang="en-US" sz="2500" smtClean="0"/>
              <a:t>Who needs to use the data? What questions are they seeking to answer?</a:t>
            </a:r>
          </a:p>
          <a:p>
            <a:pPr eaLnBrk="1" hangingPunct="1">
              <a:lnSpc>
                <a:spcPct val="90000"/>
              </a:lnSpc>
            </a:pPr>
            <a:r>
              <a:rPr lang="en-US" sz="2500" smtClean="0"/>
              <a:t>Who has influence &amp; resources to help this project?</a:t>
            </a:r>
          </a:p>
          <a:p>
            <a:pPr eaLnBrk="1" hangingPunct="1">
              <a:lnSpc>
                <a:spcPct val="90000"/>
              </a:lnSpc>
            </a:pPr>
            <a:r>
              <a:rPr lang="en-US" sz="2500" smtClean="0"/>
              <a:t>Who will be directly or indirectly affected by the outcome of this initiative?</a:t>
            </a:r>
          </a:p>
          <a:p>
            <a:pPr eaLnBrk="1" hangingPunct="1">
              <a:lnSpc>
                <a:spcPct val="90000"/>
              </a:lnSpc>
            </a:pPr>
            <a:r>
              <a:rPr lang="en-US" sz="2500" smtClean="0"/>
              <a:t>Who will support our plan? Who will oppose it? Why? How do we deal with it?</a:t>
            </a:r>
          </a:p>
          <a:p>
            <a:pPr eaLnBrk="1" hangingPunct="1">
              <a:lnSpc>
                <a:spcPct val="90000"/>
              </a:lnSpc>
            </a:pPr>
            <a:r>
              <a:rPr lang="en-US" sz="2500" smtClean="0"/>
              <a:t>What roles can all these people contribute to the process?</a:t>
            </a:r>
          </a:p>
          <a:p>
            <a:pPr eaLnBrk="1" hangingPunct="1">
              <a:lnSpc>
                <a:spcPct val="90000"/>
              </a:lnSpc>
            </a:pPr>
            <a:r>
              <a:rPr lang="en-US" sz="2500" smtClean="0"/>
              <a:t>How can we best leverage their insights or assuage their objections?</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12775" y="228600"/>
            <a:ext cx="8153400" cy="990600"/>
          </a:xfrm>
        </p:spPr>
        <p:txBody>
          <a:bodyPr/>
          <a:lstStyle/>
          <a:p>
            <a:pPr eaLnBrk="1" hangingPunct="1"/>
            <a:r>
              <a:rPr lang="en-US" sz="3200" smtClean="0"/>
              <a:t>Activity 1: Apply Stakeholder Engagement Tools	</a:t>
            </a:r>
          </a:p>
        </p:txBody>
      </p:sp>
      <p:sp>
        <p:nvSpPr>
          <p:cNvPr id="251907" name="Rectangle 3"/>
          <p:cNvSpPr>
            <a:spLocks noGrp="1" noChangeArrowheads="1"/>
          </p:cNvSpPr>
          <p:nvPr>
            <p:ph type="body" idx="1"/>
          </p:nvPr>
        </p:nvSpPr>
        <p:spPr>
          <a:xfrm>
            <a:off x="357188" y="1501775"/>
            <a:ext cx="8402637" cy="4806950"/>
          </a:xfrm>
        </p:spPr>
        <p:txBody>
          <a:bodyPr/>
          <a:lstStyle/>
          <a:p>
            <a:pPr marL="549275" indent="-549275" eaLnBrk="1" hangingPunct="1"/>
            <a:r>
              <a:rPr lang="en-US" sz="2500" smtClean="0"/>
              <a:t>You are developing a  plan to introduce M&amp;E courses in relevant departments at KU or other university of your choice.  You would like to convene a group of stakeholders to identify priorities and develop an action plan.</a:t>
            </a:r>
          </a:p>
          <a:p>
            <a:pPr marL="1327150" lvl="2" indent="-411163" eaLnBrk="1" hangingPunct="1">
              <a:buFontTx/>
              <a:buAutoNum type="arabicPeriod"/>
            </a:pPr>
            <a:r>
              <a:rPr lang="en-US" smtClean="0"/>
              <a:t>Complete the stakeholder analysis matrix template for one stakeholder in each sector</a:t>
            </a:r>
          </a:p>
          <a:p>
            <a:pPr marL="1327150" lvl="2" indent="-411163" eaLnBrk="1" hangingPunct="1">
              <a:buFontTx/>
              <a:buAutoNum type="arabicPeriod"/>
            </a:pPr>
            <a:r>
              <a:rPr lang="en-US" smtClean="0"/>
              <a:t>Complete the stakeholder engagement plan for the stakeholders that you have identified.</a:t>
            </a:r>
          </a:p>
          <a:p>
            <a:pPr marL="1327150" lvl="2" indent="-411163" eaLnBrk="1" hangingPunct="1">
              <a:buFontTx/>
              <a:buAutoNum type="arabicPeriod"/>
            </a:pPr>
            <a:r>
              <a:rPr lang="en-US" smtClean="0"/>
              <a:t>After 30 minutes each group will present its stakeholder analysis and engagement plan</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612775" y="228600"/>
            <a:ext cx="8153400" cy="990600"/>
          </a:xfrm>
        </p:spPr>
        <p:txBody>
          <a:bodyPr/>
          <a:lstStyle/>
          <a:p>
            <a:pPr eaLnBrk="1" hangingPunct="1"/>
            <a:r>
              <a:rPr lang="en-US" smtClean="0"/>
              <a:t>Stakeholder Engagement Tips</a:t>
            </a:r>
          </a:p>
        </p:txBody>
      </p:sp>
      <p:sp>
        <p:nvSpPr>
          <p:cNvPr id="252931" name="Rectangle 3"/>
          <p:cNvSpPr>
            <a:spLocks noGrp="1" noChangeArrowheads="1"/>
          </p:cNvSpPr>
          <p:nvPr>
            <p:ph type="body" idx="1"/>
          </p:nvPr>
        </p:nvSpPr>
        <p:spPr>
          <a:xfrm>
            <a:off x="612775" y="1600200"/>
            <a:ext cx="8153400" cy="4495800"/>
          </a:xfrm>
        </p:spPr>
        <p:txBody>
          <a:bodyPr/>
          <a:lstStyle/>
          <a:p>
            <a:pPr eaLnBrk="1" hangingPunct="1"/>
            <a:r>
              <a:rPr lang="en-US" smtClean="0"/>
              <a:t>Ownership fosters use</a:t>
            </a:r>
          </a:p>
          <a:p>
            <a:pPr eaLnBrk="1" hangingPunct="1"/>
            <a:r>
              <a:rPr lang="en-US" smtClean="0"/>
              <a:t>Stakeholder engagement improves data</a:t>
            </a:r>
          </a:p>
          <a:p>
            <a:pPr eaLnBrk="1" hangingPunct="1"/>
            <a:r>
              <a:rPr lang="en-US" smtClean="0"/>
              <a:t>Stakeholders should represent diverse perspectives</a:t>
            </a:r>
          </a:p>
          <a:p>
            <a:pPr eaLnBrk="1" hangingPunct="1"/>
            <a:r>
              <a:rPr lang="en-US" smtClean="0"/>
              <a:t>Engage stakeholders from project design through follow-up</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12775" y="228600"/>
            <a:ext cx="8153400" cy="990600"/>
          </a:xfrm>
        </p:spPr>
        <p:txBody>
          <a:bodyPr/>
          <a:lstStyle/>
          <a:p>
            <a:pPr eaLnBrk="1" hangingPunct="1"/>
            <a:r>
              <a:rPr lang="en-US" sz="3200" b="1" smtClean="0"/>
              <a:t>Stakeholder Engagement Tips Cont’d</a:t>
            </a:r>
          </a:p>
        </p:txBody>
      </p:sp>
      <p:sp>
        <p:nvSpPr>
          <p:cNvPr id="253955" name="Rectangle 3"/>
          <p:cNvSpPr>
            <a:spLocks noGrp="1" noChangeArrowheads="1"/>
          </p:cNvSpPr>
          <p:nvPr>
            <p:ph type="body" idx="1"/>
          </p:nvPr>
        </p:nvSpPr>
        <p:spPr>
          <a:xfrm>
            <a:off x="612775" y="1600200"/>
            <a:ext cx="8153400" cy="4495800"/>
          </a:xfrm>
        </p:spPr>
        <p:txBody>
          <a:bodyPr/>
          <a:lstStyle/>
          <a:p>
            <a:pPr eaLnBrk="1" hangingPunct="1"/>
            <a:r>
              <a:rPr lang="en-US" smtClean="0"/>
              <a:t>Prepare for unintended effects of stakeholder engagement</a:t>
            </a:r>
          </a:p>
          <a:p>
            <a:pPr eaLnBrk="1" hangingPunct="1"/>
            <a:r>
              <a:rPr lang="en-US" smtClean="0"/>
              <a:t>The greater the number of stakeholders, the more complex is project design</a:t>
            </a:r>
          </a:p>
          <a:p>
            <a:pPr eaLnBrk="1" hangingPunct="1"/>
            <a:r>
              <a:rPr lang="en-US" smtClean="0"/>
              <a:t>A large number of stakeholders comes with excessive expectations</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12775" y="228600"/>
            <a:ext cx="8153400" cy="990600"/>
          </a:xfrm>
        </p:spPr>
        <p:txBody>
          <a:bodyPr/>
          <a:lstStyle/>
          <a:p>
            <a:pPr eaLnBrk="1" hangingPunct="1"/>
            <a:r>
              <a:rPr lang="en-US" sz="3200" b="1" smtClean="0"/>
              <a:t>Assessment of Data Use Constraints</a:t>
            </a:r>
          </a:p>
        </p:txBody>
      </p:sp>
      <p:sp>
        <p:nvSpPr>
          <p:cNvPr id="254979" name="Rectangle 3"/>
          <p:cNvSpPr>
            <a:spLocks noGrp="1" noChangeArrowheads="1"/>
          </p:cNvSpPr>
          <p:nvPr>
            <p:ph type="body" idx="1"/>
          </p:nvPr>
        </p:nvSpPr>
        <p:spPr>
          <a:xfrm>
            <a:off x="609600" y="1612900"/>
            <a:ext cx="8177213" cy="4406900"/>
          </a:xfrm>
        </p:spPr>
        <p:txBody>
          <a:bodyPr/>
          <a:lstStyle/>
          <a:p>
            <a:pPr eaLnBrk="1" hangingPunct="1"/>
            <a:r>
              <a:rPr lang="en-US" sz="2500" smtClean="0"/>
              <a:t>Identify existing barriers and constraints to data use</a:t>
            </a:r>
          </a:p>
          <a:p>
            <a:pPr eaLnBrk="1" hangingPunct="1"/>
            <a:r>
              <a:rPr lang="en-US" sz="2500" smtClean="0"/>
              <a:t>Identify best practices in data use, so these practices can be applied elsewhere</a:t>
            </a:r>
          </a:p>
          <a:p>
            <a:pPr eaLnBrk="1" hangingPunct="1"/>
            <a:r>
              <a:rPr lang="en-US" sz="2500" smtClean="0"/>
              <a:t>Design and prioritize approaches for addressing the barriers and constraints</a:t>
            </a:r>
          </a:p>
          <a:p>
            <a:pPr eaLnBrk="1" hangingPunct="1"/>
            <a:r>
              <a:rPr lang="en-US" sz="2500" smtClean="0"/>
              <a:t>Typically involves interviews of 20-25 key informants</a:t>
            </a:r>
          </a:p>
          <a:p>
            <a:pPr eaLnBrk="1" hangingPunct="1"/>
            <a:r>
              <a:rPr lang="en-US" sz="2500" smtClean="0"/>
              <a:t>Key informant list should include policy makers</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612775" y="228600"/>
            <a:ext cx="8153400" cy="990600"/>
          </a:xfrm>
        </p:spPr>
        <p:txBody>
          <a:bodyPr/>
          <a:lstStyle/>
          <a:p>
            <a:pPr eaLnBrk="1" hangingPunct="1"/>
            <a:r>
              <a:rPr lang="en-US" sz="3200" smtClean="0"/>
              <a:t>Activity 2: Constraints to Data Use</a:t>
            </a:r>
          </a:p>
        </p:txBody>
      </p:sp>
      <p:sp>
        <p:nvSpPr>
          <p:cNvPr id="256003" name="Rectangle 3"/>
          <p:cNvSpPr>
            <a:spLocks noGrp="1" noChangeArrowheads="1"/>
          </p:cNvSpPr>
          <p:nvPr>
            <p:ph type="body" idx="1"/>
          </p:nvPr>
        </p:nvSpPr>
        <p:spPr>
          <a:xfrm>
            <a:off x="612775" y="1600200"/>
            <a:ext cx="8153400" cy="4495800"/>
          </a:xfrm>
        </p:spPr>
        <p:txBody>
          <a:bodyPr/>
          <a:lstStyle/>
          <a:p>
            <a:pPr eaLnBrk="1" hangingPunct="1">
              <a:buFontTx/>
              <a:buNone/>
            </a:pPr>
            <a:r>
              <a:rPr lang="en-US" b="1" smtClean="0"/>
              <a:t>Brainstorming</a:t>
            </a:r>
          </a:p>
          <a:p>
            <a:pPr eaLnBrk="1" hangingPunct="1">
              <a:buFontTx/>
              <a:buNone/>
            </a:pPr>
            <a:endParaRPr lang="en-US" b="1" smtClean="0"/>
          </a:p>
          <a:p>
            <a:pPr eaLnBrk="1" hangingPunct="1"/>
            <a:r>
              <a:rPr lang="en-US" smtClean="0"/>
              <a:t>What are some barriers to using monitoring and evaluation information?</a:t>
            </a:r>
          </a:p>
          <a:p>
            <a:pPr eaLnBrk="1" hangingPunct="1"/>
            <a:endParaRPr lang="en-US" smtClean="0"/>
          </a:p>
          <a:p>
            <a:pPr eaLnBrk="1" hangingPunct="1"/>
            <a:r>
              <a:rPr lang="en-US" smtClean="0"/>
              <a:t>How can we overcome these barriers?</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533400" y="2590800"/>
            <a:ext cx="8229600" cy="1076325"/>
          </a:xfrm>
          <a:prstGeom prst="rect">
            <a:avLst/>
          </a:prstGeom>
          <a:noFill/>
          <a:ln w="9525">
            <a:noFill/>
            <a:miter lim="800000"/>
            <a:headEnd/>
            <a:tailEnd/>
          </a:ln>
        </p:spPr>
        <p:txBody>
          <a:bodyPr lIns="91436" tIns="45718" rIns="91436" bIns="45718">
            <a:spAutoFit/>
          </a:bodyPr>
          <a:lstStyle/>
          <a:p>
            <a:pPr algn="ctr"/>
            <a:r>
              <a:rPr lang="en-US" sz="3200" b="1">
                <a:solidFill>
                  <a:schemeClr val="tx2"/>
                </a:solidFill>
              </a:rPr>
              <a:t>M&amp;E DISSEMINATION &amp; USE PLAN</a:t>
            </a:r>
          </a:p>
          <a:p>
            <a:pPr algn="ctr"/>
            <a:endParaRPr lang="en-US" sz="3200" b="1">
              <a:solidFill>
                <a:schemeClr val="tx2"/>
              </a:solidFill>
            </a:endParaRPr>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417638"/>
            <a:ext cx="8229600" cy="4754562"/>
          </a:xfrm>
        </p:spPr>
        <p:txBody>
          <a:bodyPr/>
          <a:lstStyle/>
          <a:p>
            <a:pPr eaLnBrk="1" hangingPunct="1"/>
            <a:r>
              <a:rPr lang="en-US" sz="2500" smtClean="0"/>
              <a:t>Goal</a:t>
            </a:r>
          </a:p>
          <a:p>
            <a:pPr eaLnBrk="1" hangingPunct="1"/>
            <a:r>
              <a:rPr lang="en-US" sz="2500" smtClean="0"/>
              <a:t>Objectives </a:t>
            </a:r>
          </a:p>
          <a:p>
            <a:pPr eaLnBrk="1" hangingPunct="1"/>
            <a:r>
              <a:rPr lang="en-US" sz="2500" smtClean="0"/>
              <a:t>Users</a:t>
            </a:r>
          </a:p>
          <a:p>
            <a:pPr eaLnBrk="1" hangingPunct="1"/>
            <a:r>
              <a:rPr lang="en-US" sz="2500" smtClean="0"/>
              <a:t>Content </a:t>
            </a:r>
          </a:p>
          <a:p>
            <a:pPr eaLnBrk="1" hangingPunct="1"/>
            <a:r>
              <a:rPr lang="en-US" sz="2500" smtClean="0"/>
              <a:t>Source(s)</a:t>
            </a:r>
          </a:p>
          <a:p>
            <a:pPr eaLnBrk="1" hangingPunct="1"/>
            <a:r>
              <a:rPr lang="en-US" sz="2500" smtClean="0"/>
              <a:t>Medium </a:t>
            </a:r>
          </a:p>
          <a:p>
            <a:pPr eaLnBrk="1" hangingPunct="1"/>
            <a:r>
              <a:rPr lang="en-US" sz="2500" smtClean="0"/>
              <a:t>Success</a:t>
            </a:r>
          </a:p>
          <a:p>
            <a:pPr eaLnBrk="1" hangingPunct="1"/>
            <a:r>
              <a:rPr lang="en-US" sz="2500" smtClean="0"/>
              <a:t>Access</a:t>
            </a:r>
          </a:p>
          <a:p>
            <a:pPr eaLnBrk="1" hangingPunct="1"/>
            <a:r>
              <a:rPr lang="en-US" sz="2500" smtClean="0"/>
              <a:t>Barriers</a:t>
            </a:r>
            <a:endParaRPr lang="en-US" sz="2200" smtClean="0"/>
          </a:p>
          <a:p>
            <a:pPr eaLnBrk="1" hangingPunct="1"/>
            <a:endParaRPr lang="en-US" smtClean="0"/>
          </a:p>
          <a:p>
            <a:pPr eaLnBrk="1" hangingPunct="1"/>
            <a:endParaRPr lang="en-US" smtClean="0"/>
          </a:p>
          <a:p>
            <a:pPr eaLnBrk="1" hangingPunct="1"/>
            <a:endParaRPr lang="en-US" smtClean="0"/>
          </a:p>
        </p:txBody>
      </p:sp>
      <p:graphicFrame>
        <p:nvGraphicFramePr>
          <p:cNvPr id="3074" name="Object 4"/>
          <p:cNvGraphicFramePr>
            <a:graphicFrameLocks noChangeAspect="1"/>
          </p:cNvGraphicFramePr>
          <p:nvPr/>
        </p:nvGraphicFramePr>
        <p:xfrm>
          <a:off x="4343400" y="2209800"/>
          <a:ext cx="3657600" cy="2895600"/>
        </p:xfrm>
        <a:graphic>
          <a:graphicData uri="http://schemas.openxmlformats.org/presentationml/2006/ole">
            <mc:AlternateContent xmlns:mc="http://schemas.openxmlformats.org/markup-compatibility/2006">
              <mc:Choice xmlns:v="urn:schemas-microsoft-com:vml" Requires="v">
                <p:oleObj spid="_x0000_s3078" name="Clip" r:id="rId4" imgW="3031560" imgH="4533480" progId="">
                  <p:embed/>
                </p:oleObj>
              </mc:Choice>
              <mc:Fallback>
                <p:oleObj name="Clip" r:id="rId4" imgW="3031560" imgH="45334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09800"/>
                        <a:ext cx="365760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5"/>
          <p:cNvSpPr>
            <a:spLocks noGrp="1" noChangeArrowheads="1"/>
          </p:cNvSpPr>
          <p:nvPr>
            <p:ph type="title"/>
          </p:nvPr>
        </p:nvSpPr>
        <p:spPr>
          <a:xfrm>
            <a:off x="612775" y="228600"/>
            <a:ext cx="8153400" cy="990600"/>
          </a:xfrm>
        </p:spPr>
        <p:txBody>
          <a:bodyPr/>
          <a:lstStyle/>
          <a:p>
            <a:pPr eaLnBrk="1" hangingPunct="1"/>
            <a:r>
              <a:rPr lang="en-US" sz="3200" smtClean="0"/>
              <a:t>Building Blocks/Elements of an Effective Dissemination &amp; Use Plan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pPr eaLnBrk="1" hangingPunct="1"/>
            <a:r>
              <a:rPr lang="en-US" sz="3600" b="1" smtClean="0"/>
              <a:t>Modern Organizational Management</a:t>
            </a:r>
            <a:endParaRPr lang="en-US" sz="3600" smtClean="0"/>
          </a:p>
        </p:txBody>
      </p:sp>
      <p:sp>
        <p:nvSpPr>
          <p:cNvPr id="39939" name="Content Placeholder 2"/>
          <p:cNvSpPr>
            <a:spLocks noGrp="1"/>
          </p:cNvSpPr>
          <p:nvPr>
            <p:ph sz="quarter" idx="1"/>
          </p:nvPr>
        </p:nvSpPr>
        <p:spPr>
          <a:xfrm>
            <a:off x="381000" y="1600200"/>
            <a:ext cx="8610600" cy="4724400"/>
          </a:xfrm>
        </p:spPr>
        <p:txBody>
          <a:bodyPr/>
          <a:lstStyle/>
          <a:p>
            <a:pPr eaLnBrk="1" hangingPunct="1"/>
            <a:r>
              <a:rPr lang="en-US" sz="2000" smtClean="0"/>
              <a:t>Projects and programmes are the domain of, and are implemented within the context of organizations. </a:t>
            </a:r>
          </a:p>
          <a:p>
            <a:pPr eaLnBrk="1" hangingPunct="1"/>
            <a:r>
              <a:rPr lang="en-US" sz="2000" smtClean="0"/>
              <a:t>An </a:t>
            </a:r>
            <a:r>
              <a:rPr lang="en-US" sz="2000" b="1" smtClean="0"/>
              <a:t>organization</a:t>
            </a:r>
            <a:r>
              <a:rPr lang="en-US" sz="2000" smtClean="0"/>
              <a:t> is a framework or an arrangement established, with specific responsibilities, authority and duties, to facilitate the mobilization of resources and coordination of their utilization for the achievement of specific goals and objectives.</a:t>
            </a:r>
          </a:p>
          <a:p>
            <a:pPr eaLnBrk="1" hangingPunct="1"/>
            <a:r>
              <a:rPr lang="en-US" sz="2000" smtClean="0"/>
              <a:t>To achieve their goals and objectives, organizations will engage in planning and implementation of various programmes, projects and activities relevant to their mission</a:t>
            </a:r>
          </a:p>
          <a:p>
            <a:pPr eaLnBrk="1" hangingPunct="1"/>
            <a:r>
              <a:rPr lang="en-US" sz="2000" smtClean="0"/>
              <a:t>Modern organizations may include various public and private institutions including commercial companies engaging in business, trade or industry, insurance companies, government departments, non-governmental organizations among others</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a:spLocks noGrp="1" noChangeArrowheads="1"/>
          </p:cNvSpPr>
          <p:nvPr>
            <p:ph type="body" idx="1"/>
          </p:nvPr>
        </p:nvSpPr>
        <p:spPr>
          <a:xfrm>
            <a:off x="590550" y="1363663"/>
            <a:ext cx="8278813" cy="4767262"/>
          </a:xfrm>
        </p:spPr>
        <p:txBody>
          <a:bodyPr/>
          <a:lstStyle/>
          <a:p>
            <a:pPr eaLnBrk="1" hangingPunct="1">
              <a:buFont typeface="Wingdings" pitchFamily="2" charset="2"/>
              <a:buChar char="o"/>
            </a:pPr>
            <a:r>
              <a:rPr lang="en-US" sz="2200" b="1" u="sng" smtClean="0"/>
              <a:t>Goals:</a:t>
            </a:r>
            <a:r>
              <a:rPr lang="en-US" sz="2200" b="1" smtClean="0"/>
              <a:t> </a:t>
            </a:r>
            <a:r>
              <a:rPr lang="en-US" sz="2200" smtClean="0"/>
              <a:t>Determine goals of your dissemination effort for your program.</a:t>
            </a:r>
          </a:p>
          <a:p>
            <a:pPr eaLnBrk="1" hangingPunct="1">
              <a:buFontTx/>
              <a:buNone/>
            </a:pPr>
            <a:endParaRPr lang="en-US" sz="1100" b="1" smtClean="0"/>
          </a:p>
          <a:p>
            <a:pPr eaLnBrk="1" hangingPunct="1">
              <a:buFont typeface="Wingdings" pitchFamily="2" charset="2"/>
              <a:buChar char="o"/>
            </a:pPr>
            <a:r>
              <a:rPr lang="en-US" sz="2200" b="1" u="sng" smtClean="0"/>
              <a:t>Objectives:</a:t>
            </a:r>
            <a:r>
              <a:rPr lang="en-US" sz="2200" b="1" smtClean="0"/>
              <a:t> </a:t>
            </a:r>
            <a:r>
              <a:rPr lang="en-US" sz="2200" smtClean="0"/>
              <a:t>Associate each goal with one or more objectives that clarifies what you are trying to accomplish through your dissemination activities</a:t>
            </a:r>
          </a:p>
          <a:p>
            <a:pPr eaLnBrk="1" hangingPunct="1">
              <a:buFontTx/>
              <a:buNone/>
            </a:pPr>
            <a:endParaRPr lang="en-US" sz="1100" b="1" smtClean="0"/>
          </a:p>
          <a:p>
            <a:pPr eaLnBrk="1" hangingPunct="1">
              <a:buFont typeface="Wingdings" pitchFamily="2" charset="2"/>
              <a:buChar char="o"/>
            </a:pPr>
            <a:r>
              <a:rPr lang="en-US" sz="2200" b="1" u="sng" smtClean="0"/>
              <a:t>Users:</a:t>
            </a:r>
            <a:r>
              <a:rPr lang="en-US" sz="2200" b="1" smtClean="0"/>
              <a:t> </a:t>
            </a:r>
            <a:r>
              <a:rPr lang="en-US" sz="2200" smtClean="0"/>
              <a:t>Describe the scope and characteristics of the ‘potential users’ to be reached by your dissemination activities</a:t>
            </a:r>
          </a:p>
          <a:p>
            <a:pPr eaLnBrk="1" hangingPunct="1">
              <a:buFontTx/>
              <a:buNone/>
            </a:pPr>
            <a:endParaRPr lang="en-US" sz="1100" smtClean="0"/>
          </a:p>
          <a:p>
            <a:pPr eaLnBrk="1" hangingPunct="1">
              <a:buFont typeface="Wingdings" pitchFamily="2" charset="2"/>
              <a:buChar char="o"/>
            </a:pPr>
            <a:r>
              <a:rPr lang="en-US" sz="2200" b="1" u="sng" smtClean="0"/>
              <a:t>Content:</a:t>
            </a:r>
            <a:r>
              <a:rPr lang="en-US" sz="2200" b="1" smtClean="0"/>
              <a:t> </a:t>
            </a:r>
            <a:r>
              <a:rPr lang="en-US" sz="2200" smtClean="0"/>
              <a:t>Identify the basic elements of the projected content you have to disseminate to each of the potential user groups identified.</a:t>
            </a:r>
            <a:endParaRPr lang="en-US" smtClean="0"/>
          </a:p>
          <a:p>
            <a:pPr eaLnBrk="1" hangingPunct="1"/>
            <a:endParaRPr lang="en-US" smtClean="0"/>
          </a:p>
        </p:txBody>
      </p:sp>
      <p:sp>
        <p:nvSpPr>
          <p:cNvPr id="258051" name="Rectangle 4"/>
          <p:cNvSpPr>
            <a:spLocks noGrp="1" noChangeArrowheads="1"/>
          </p:cNvSpPr>
          <p:nvPr>
            <p:ph type="title"/>
          </p:nvPr>
        </p:nvSpPr>
        <p:spPr>
          <a:xfrm>
            <a:off x="612775" y="228600"/>
            <a:ext cx="8153400" cy="990600"/>
          </a:xfrm>
        </p:spPr>
        <p:txBody>
          <a:bodyPr/>
          <a:lstStyle/>
          <a:p>
            <a:pPr eaLnBrk="1" hangingPunct="1"/>
            <a:r>
              <a:rPr lang="en-US" sz="3200" smtClean="0"/>
              <a:t>Elements of an Effective Dissemination &amp; Use Plan Cont’d</a:t>
            </a:r>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p:cNvSpPr>
            <a:spLocks noGrp="1" noChangeArrowheads="1"/>
          </p:cNvSpPr>
          <p:nvPr>
            <p:ph type="body" idx="1"/>
          </p:nvPr>
        </p:nvSpPr>
        <p:spPr>
          <a:xfrm>
            <a:off x="228600" y="1676400"/>
            <a:ext cx="8915400" cy="3657600"/>
          </a:xfrm>
        </p:spPr>
        <p:txBody>
          <a:bodyPr/>
          <a:lstStyle/>
          <a:p>
            <a:pPr eaLnBrk="1" hangingPunct="1">
              <a:buFont typeface="Wingdings" pitchFamily="2" charset="2"/>
              <a:buChar char="o"/>
            </a:pPr>
            <a:r>
              <a:rPr lang="en-US" sz="2200" b="1" u="sng" smtClean="0"/>
              <a:t>Sources:</a:t>
            </a:r>
            <a:r>
              <a:rPr lang="en-US" sz="2200" b="1" smtClean="0"/>
              <a:t> </a:t>
            </a:r>
            <a:r>
              <a:rPr lang="en-US" sz="2200" smtClean="0"/>
              <a:t>Identify the primary source(s) that each potential user group most respects as an information source. Forge partnership with the source in your dissemination efforts</a:t>
            </a:r>
          </a:p>
          <a:p>
            <a:pPr eaLnBrk="1" hangingPunct="1">
              <a:buFont typeface="Wingdings" pitchFamily="2" charset="2"/>
              <a:buChar char="o"/>
            </a:pPr>
            <a:endParaRPr lang="en-US" sz="1100" smtClean="0"/>
          </a:p>
          <a:p>
            <a:pPr eaLnBrk="1" hangingPunct="1">
              <a:buFont typeface="Wingdings" pitchFamily="2" charset="2"/>
              <a:buChar char="o"/>
            </a:pPr>
            <a:r>
              <a:rPr lang="en-US" sz="2200" b="1" u="sng" smtClean="0"/>
              <a:t>Medium:</a:t>
            </a:r>
            <a:r>
              <a:rPr lang="en-US" sz="2200" b="1" smtClean="0"/>
              <a:t> </a:t>
            </a:r>
            <a:r>
              <a:rPr lang="en-US" sz="2200" smtClean="0"/>
              <a:t>Describe the medium or media through which the content of your message can best be delivered and identify capabilities and resources required</a:t>
            </a:r>
          </a:p>
          <a:p>
            <a:pPr eaLnBrk="1" hangingPunct="1">
              <a:buFont typeface="Wingdings" pitchFamily="2" charset="2"/>
              <a:buChar char="o"/>
            </a:pPr>
            <a:endParaRPr lang="en-US" sz="1100" u="sng" smtClean="0"/>
          </a:p>
          <a:p>
            <a:pPr eaLnBrk="1" hangingPunct="1">
              <a:buFont typeface="Wingdings" pitchFamily="2" charset="2"/>
              <a:buChar char="o"/>
            </a:pPr>
            <a:r>
              <a:rPr lang="en-US" sz="2200" b="1" u="sng" smtClean="0"/>
              <a:t>Success:</a:t>
            </a:r>
            <a:r>
              <a:rPr lang="en-US" sz="2200" b="1" smtClean="0"/>
              <a:t> </a:t>
            </a:r>
            <a:r>
              <a:rPr lang="en-US" sz="2200" smtClean="0"/>
              <a:t>Describe how you will know if your dissemination  activities have been successful. If data is to be gathered, describe how, when, and who will do it </a:t>
            </a:r>
            <a:endParaRPr lang="en-US" smtClean="0"/>
          </a:p>
        </p:txBody>
      </p:sp>
      <p:sp>
        <p:nvSpPr>
          <p:cNvPr id="259075" name="Rectangle 4"/>
          <p:cNvSpPr>
            <a:spLocks noGrp="1" noChangeArrowheads="1"/>
          </p:cNvSpPr>
          <p:nvPr>
            <p:ph type="title"/>
          </p:nvPr>
        </p:nvSpPr>
        <p:spPr>
          <a:xfrm>
            <a:off x="612775" y="228600"/>
            <a:ext cx="8153400" cy="990600"/>
          </a:xfrm>
        </p:spPr>
        <p:txBody>
          <a:bodyPr/>
          <a:lstStyle/>
          <a:p>
            <a:pPr eaLnBrk="1" hangingPunct="1"/>
            <a:r>
              <a:rPr lang="en-US" sz="3200" smtClean="0"/>
              <a:t>Elements of an Effective Dissemination &amp; Use Plan Cont’d</a:t>
            </a:r>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
          <p:cNvSpPr>
            <a:spLocks noGrp="1" noChangeArrowheads="1"/>
          </p:cNvSpPr>
          <p:nvPr>
            <p:ph type="body" idx="1"/>
          </p:nvPr>
        </p:nvSpPr>
        <p:spPr>
          <a:xfrm>
            <a:off x="454025" y="1676400"/>
            <a:ext cx="8232775" cy="4438650"/>
          </a:xfrm>
        </p:spPr>
        <p:txBody>
          <a:bodyPr/>
          <a:lstStyle/>
          <a:p>
            <a:pPr eaLnBrk="1" hangingPunct="1">
              <a:buFont typeface="Wingdings" pitchFamily="2" charset="2"/>
              <a:buChar char="o"/>
            </a:pPr>
            <a:r>
              <a:rPr lang="en-US" sz="2500" b="1" u="sng" smtClean="0"/>
              <a:t>Access:</a:t>
            </a:r>
            <a:r>
              <a:rPr lang="en-US" sz="2500" b="1" smtClean="0"/>
              <a:t> </a:t>
            </a:r>
            <a:r>
              <a:rPr lang="en-US" sz="2500" smtClean="0"/>
              <a:t>Describe how you will promote access to your information and how to archive it for later use as needed</a:t>
            </a:r>
            <a:r>
              <a:rPr lang="en-US" sz="2500" b="1" smtClean="0"/>
              <a:t> </a:t>
            </a:r>
          </a:p>
          <a:p>
            <a:pPr eaLnBrk="1" hangingPunct="1">
              <a:buFont typeface="Wingdings" pitchFamily="2" charset="2"/>
              <a:buChar char="o"/>
            </a:pPr>
            <a:r>
              <a:rPr lang="en-US" sz="2500" b="1" u="sng" smtClean="0"/>
              <a:t>Availability:</a:t>
            </a:r>
            <a:r>
              <a:rPr lang="en-US" sz="2500" b="1" smtClean="0"/>
              <a:t> </a:t>
            </a:r>
            <a:r>
              <a:rPr lang="en-US" sz="2500" smtClean="0"/>
              <a:t>Identify the strategies for promoting awareness of the availability of your M&amp;E-based information plus alternative available formats. </a:t>
            </a:r>
          </a:p>
          <a:p>
            <a:pPr eaLnBrk="1" hangingPunct="1">
              <a:buFontTx/>
              <a:buNone/>
            </a:pPr>
            <a:endParaRPr lang="en-US" sz="2500" smtClean="0"/>
          </a:p>
          <a:p>
            <a:pPr eaLnBrk="1" hangingPunct="1">
              <a:buFont typeface="Wingdings" pitchFamily="2" charset="2"/>
              <a:buChar char="o"/>
            </a:pPr>
            <a:r>
              <a:rPr lang="en-US" sz="2500" b="1" u="sng" smtClean="0"/>
              <a:t>Barriers:</a:t>
            </a:r>
            <a:r>
              <a:rPr lang="en-US" sz="2500" b="1" smtClean="0"/>
              <a:t> </a:t>
            </a:r>
            <a:r>
              <a:rPr lang="en-US" sz="2500" smtClean="0"/>
              <a:t>Identify potential barriers that may interfere with the targeted users’ access or utilization of your information and develop actions to reduce the barriers</a:t>
            </a:r>
          </a:p>
          <a:p>
            <a:pPr eaLnBrk="1" hangingPunct="1"/>
            <a:endParaRPr lang="en-US" sz="2500" smtClean="0"/>
          </a:p>
        </p:txBody>
      </p:sp>
      <p:sp>
        <p:nvSpPr>
          <p:cNvPr id="260099" name="Rectangle 4"/>
          <p:cNvSpPr>
            <a:spLocks noGrp="1" noChangeArrowheads="1"/>
          </p:cNvSpPr>
          <p:nvPr>
            <p:ph type="title"/>
          </p:nvPr>
        </p:nvSpPr>
        <p:spPr>
          <a:xfrm>
            <a:off x="612775" y="228600"/>
            <a:ext cx="8153400" cy="990600"/>
          </a:xfrm>
        </p:spPr>
        <p:txBody>
          <a:bodyPr/>
          <a:lstStyle/>
          <a:p>
            <a:pPr eaLnBrk="1" hangingPunct="1"/>
            <a:r>
              <a:rPr lang="en-US" sz="3200" smtClean="0"/>
              <a:t>Elements of an Effective Dissemination &amp; Use Plan Cont’d</a:t>
            </a:r>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315913" y="1652588"/>
            <a:ext cx="8485187" cy="4186237"/>
          </a:xfrm>
        </p:spPr>
        <p:txBody>
          <a:bodyPr lIns="92071" tIns="46036" rIns="92071" bIns="46036"/>
          <a:lstStyle/>
          <a:p>
            <a:pPr eaLnBrk="1" hangingPunct="1">
              <a:buFont typeface="Wingdings" pitchFamily="2" charset="2"/>
              <a:buChar char="o"/>
            </a:pPr>
            <a:r>
              <a:rPr lang="en-US" sz="2500" smtClean="0"/>
              <a:t>Therefore, there is a need to ask:</a:t>
            </a:r>
            <a:endParaRPr lang="en-US" u="sng" smtClean="0"/>
          </a:p>
          <a:p>
            <a:pPr eaLnBrk="1" hangingPunct="1">
              <a:buFont typeface="Wingdings" pitchFamily="2" charset="2"/>
              <a:buChar char="o"/>
            </a:pPr>
            <a:endParaRPr lang="en-US" sz="1100" smtClean="0"/>
          </a:p>
          <a:p>
            <a:pPr lvl="1" eaLnBrk="1" hangingPunct="1"/>
            <a:r>
              <a:rPr lang="en-US" smtClean="0"/>
              <a:t>Who are the potential users of the findings? (as early as the project planning stage)</a:t>
            </a:r>
          </a:p>
          <a:p>
            <a:pPr lvl="1" eaLnBrk="1" hangingPunct="1"/>
            <a:endParaRPr lang="en-US" smtClean="0"/>
          </a:p>
          <a:p>
            <a:pPr lvl="1" eaLnBrk="1" hangingPunct="1"/>
            <a:r>
              <a:rPr lang="en-US" smtClean="0"/>
              <a:t>Which particular findings will be of most interest to each potential user group?</a:t>
            </a:r>
          </a:p>
          <a:p>
            <a:pPr eaLnBrk="1" hangingPunct="1"/>
            <a:endParaRPr lang="en-US" sz="2500" smtClean="0"/>
          </a:p>
          <a:p>
            <a:pPr lvl="1" eaLnBrk="1" hangingPunct="1"/>
            <a:r>
              <a:rPr lang="en-US" smtClean="0"/>
              <a:t>What are the best media channels to reach each potential user group? (Fisher et al 2002)</a:t>
            </a:r>
          </a:p>
        </p:txBody>
      </p:sp>
      <p:graphicFrame>
        <p:nvGraphicFramePr>
          <p:cNvPr id="4098" name="Rectangle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106" name="Clip" r:id="rId4" imgW="0" imgH="0" progId="">
                  <p:embed/>
                </p:oleObj>
              </mc:Choice>
              <mc:Fallback>
                <p:oleObj name="Clip" r:id="rId4" imgW="0" imgH="0" progId="">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9" name="Rectangle 5"/>
          <p:cNvGraphicFramePr>
            <a:graphicFrameLocks/>
          </p:cNvGraphicFramePr>
          <p:nvPr/>
        </p:nvGraphicFramePr>
        <p:xfrm>
          <a:off x="1676400" y="1549400"/>
          <a:ext cx="6096000" cy="4064000"/>
        </p:xfrm>
        <a:graphic>
          <a:graphicData uri="http://schemas.openxmlformats.org/presentationml/2006/ole">
            <mc:AlternateContent xmlns:mc="http://schemas.openxmlformats.org/markup-compatibility/2006">
              <mc:Choice xmlns:v="urn:schemas-microsoft-com:vml" Requires="v">
                <p:oleObj spid="_x0000_s4107" name="Clip" r:id="rId5" imgW="0" imgH="0" progId="">
                  <p:embed/>
                </p:oleObj>
              </mc:Choice>
              <mc:Fallback>
                <p:oleObj name="Clip" r:id="rId5" imgW="0" imgH="0" progId="">
                  <p:embed/>
                  <p:pic>
                    <p:nvPicPr>
                      <p:cNvPr id="0" name="Rectangle 5"/>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76400" y="15494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1" name="Rectangle 6"/>
          <p:cNvSpPr>
            <a:spLocks noGrp="1" noChangeArrowheads="1"/>
          </p:cNvSpPr>
          <p:nvPr>
            <p:ph type="title"/>
          </p:nvPr>
        </p:nvSpPr>
        <p:spPr>
          <a:xfrm>
            <a:off x="612775" y="228600"/>
            <a:ext cx="8153400" cy="990600"/>
          </a:xfrm>
        </p:spPr>
        <p:txBody>
          <a:bodyPr/>
          <a:lstStyle/>
          <a:p>
            <a:pPr eaLnBrk="1" hangingPunct="1"/>
            <a:r>
              <a:rPr lang="en-US" smtClean="0"/>
              <a:t>Dissemination and Use Plan</a:t>
            </a:r>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533400" y="141288"/>
            <a:ext cx="8578850" cy="366712"/>
          </a:xfrm>
        </p:spPr>
        <p:txBody>
          <a:bodyPr/>
          <a:lstStyle/>
          <a:p>
            <a:pPr eaLnBrk="1" hangingPunct="1"/>
            <a:r>
              <a:rPr lang="en-US" sz="2300" smtClean="0"/>
              <a:t>Illustrative Data Use Matrix: VCT in Zimbabwe</a:t>
            </a:r>
          </a:p>
        </p:txBody>
      </p:sp>
      <p:graphicFrame>
        <p:nvGraphicFramePr>
          <p:cNvPr id="290846" name="Group 30"/>
          <p:cNvGraphicFramePr>
            <a:graphicFrameLocks noGrp="1"/>
          </p:cNvGraphicFramePr>
          <p:nvPr>
            <p:ph idx="1"/>
          </p:nvPr>
        </p:nvGraphicFramePr>
        <p:xfrm>
          <a:off x="152400" y="536575"/>
          <a:ext cx="8964613" cy="5940425"/>
        </p:xfrm>
        <a:graphic>
          <a:graphicData uri="http://schemas.openxmlformats.org/drawingml/2006/table">
            <a:tbl>
              <a:tblPr/>
              <a:tblGrid>
                <a:gridCol w="1829521"/>
                <a:gridCol w="1361846"/>
                <a:gridCol w="1044179"/>
                <a:gridCol w="2356022"/>
                <a:gridCol w="2373670"/>
              </a:tblGrid>
              <a:tr h="53772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300" b="1" i="0" u="none" strike="noStrike" cap="none" normalizeH="0" baseline="0" smtClean="0">
                          <a:ln>
                            <a:noFill/>
                          </a:ln>
                          <a:solidFill>
                            <a:schemeClr val="tx1"/>
                          </a:solidFill>
                          <a:effectLst/>
                          <a:latin typeface="Times New Roman" pitchFamily="18" charset="0"/>
                          <a:cs typeface="Times New Roman" pitchFamily="18" charset="0"/>
                        </a:rPr>
                        <a:t>Phase</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300" b="1" i="0" u="none" strike="noStrike" cap="none" normalizeH="0" baseline="0" smtClean="0">
                          <a:ln>
                            <a:noFill/>
                          </a:ln>
                          <a:solidFill>
                            <a:schemeClr val="tx1"/>
                          </a:solidFill>
                          <a:effectLst/>
                          <a:latin typeface="Times New Roman" pitchFamily="18" charset="0"/>
                          <a:cs typeface="Times New Roman" pitchFamily="18" charset="0"/>
                        </a:rPr>
                        <a:t>Questions</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Data Sources</a:t>
                      </a: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Findings</a:t>
                      </a: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Implications for Use</a:t>
                      </a: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895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3399"/>
                          </a:solidFill>
                          <a:effectLst/>
                          <a:latin typeface="Arial" charset="0"/>
                        </a:rPr>
                        <a:t>Problem Identification</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003399"/>
                        </a:solidFill>
                        <a:effectLst/>
                        <a:latin typeface="Arial" charset="0"/>
                      </a:endParaRP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What is the problem?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(Low uptake  VCT)</a:t>
                      </a: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YAS (2001)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10% women ever tested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5% men ever tested </a:t>
                      </a:r>
                      <a:endParaRPr kumimoji="0" lang="en-US" sz="12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Higher in urban areas than rural areas; higher in more educated persons.</a:t>
                      </a:r>
                      <a:r>
                        <a:rPr kumimoji="0" lang="en-US" sz="1200" b="0" i="0" u="none" strike="noStrike" cap="none" normalizeH="0" baseline="0" smtClean="0">
                          <a:ln>
                            <a:noFill/>
                          </a:ln>
                          <a:solidFill>
                            <a:schemeClr val="tx1"/>
                          </a:solidFill>
                          <a:effectLst/>
                          <a:latin typeface="Arial" charset="0"/>
                          <a:cs typeface="Times New Roman" pitchFamily="18" charset="0"/>
                        </a:rPr>
                        <a:t> </a:t>
                      </a: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Help to identify the problem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132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3399"/>
                          </a:solidFill>
                          <a:effectLst/>
                          <a:latin typeface="Arial" charset="0"/>
                        </a:rPr>
                        <a:t>Understand potential responses</a:t>
                      </a: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What are the contributing factors? What interventions &amp; resources are needed?</a:t>
                      </a: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YAS  (2001)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Laver &amp; Suleman:  CAJM (2001)</a:t>
                      </a:r>
                      <a:r>
                        <a:rPr kumimoji="0" lang="en-US" sz="1200" b="0" i="0" u="none" strike="noStrike" cap="none" normalizeH="0" baseline="0" smtClean="0">
                          <a:ln>
                            <a:noFill/>
                          </a:ln>
                          <a:solidFill>
                            <a:schemeClr val="tx1"/>
                          </a:solidFill>
                          <a:effectLst/>
                          <a:latin typeface="Arial" charset="0"/>
                        </a:rPr>
                        <a:t> </a:t>
                      </a: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sng" strike="noStrike" cap="none" normalizeH="0" baseline="0" smtClean="0">
                          <a:ln>
                            <a:noFill/>
                          </a:ln>
                          <a:solidFill>
                            <a:srgbClr val="FF0000"/>
                          </a:solidFill>
                          <a:effectLst/>
                          <a:latin typeface="Arial" charset="0"/>
                          <a:cs typeface="Times New Roman" pitchFamily="18" charset="0"/>
                        </a:rPr>
                        <a:t>Personal level</a:t>
                      </a:r>
                      <a:endParaRPr kumimoji="0" lang="en-GB" sz="1200" b="0" i="1" u="none" strike="noStrike" cap="none" normalizeH="0" baseline="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Lack of information Misconceptions</a:t>
                      </a:r>
                      <a:endParaRPr kumimoji="0" lang="en-GB" sz="1200" b="0" i="1"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Fear of testing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Denial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Negative outcome expectations about testing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rgbClr val="FF0000"/>
                          </a:solidFill>
                          <a:effectLst/>
                          <a:latin typeface="Arial" charset="0"/>
                          <a:cs typeface="Times New Roman" pitchFamily="18" charset="0"/>
                        </a:rPr>
                        <a:t> </a:t>
                      </a:r>
                      <a:r>
                        <a:rPr kumimoji="0" lang="en-GB" sz="1200" b="0" i="0" u="sng" strike="noStrike" cap="none" normalizeH="0" baseline="0" smtClean="0">
                          <a:ln>
                            <a:noFill/>
                          </a:ln>
                          <a:solidFill>
                            <a:srgbClr val="FF0000"/>
                          </a:solidFill>
                          <a:effectLst/>
                          <a:latin typeface="Arial" charset="0"/>
                          <a:cs typeface="Times New Roman" pitchFamily="18" charset="0"/>
                        </a:rPr>
                        <a:t>Societal level</a:t>
                      </a:r>
                      <a:endParaRPr kumimoji="0" lang="en-GB" sz="1200" b="0" i="1" u="sng" strike="noStrike" cap="none" normalizeH="0" baseline="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Fear of stigma &amp; discrimination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Negative Peer influence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Lack of services; women more likely to test and receive results through Health care System than men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Access issues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sng" strike="noStrike" cap="none" normalizeH="0" baseline="0" smtClean="0">
                          <a:ln>
                            <a:noFill/>
                          </a:ln>
                          <a:solidFill>
                            <a:srgbClr val="FF0000"/>
                          </a:solidFill>
                          <a:effectLst/>
                          <a:latin typeface="Arial" charset="0"/>
                          <a:cs typeface="Times New Roman" pitchFamily="18" charset="0"/>
                        </a:rPr>
                        <a:t>Environmental /Policy Level</a:t>
                      </a:r>
                      <a:endParaRPr kumimoji="0" lang="en-GB" sz="1200" b="0" i="1" u="sng" strike="noStrike" cap="none" normalizeH="0" baseline="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Poor access to services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Times New Roman" pitchFamily="18" charset="0"/>
                        </a:rPr>
                        <a:t>Cost</a:t>
                      </a:r>
                      <a:endParaRPr kumimoji="0" lang="en-US" sz="1200" b="0" i="0" u="none" strike="noStrike" cap="none" normalizeH="0" baseline="0" smtClean="0">
                        <a:ln>
                          <a:noFill/>
                        </a:ln>
                        <a:solidFill>
                          <a:schemeClr val="tx1"/>
                        </a:solidFill>
                        <a:effectLst/>
                        <a:latin typeface="Arial" charset="0"/>
                      </a:endParaRP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rgbClr val="FF0000"/>
                          </a:solidFill>
                          <a:effectLst/>
                          <a:latin typeface="Arial" charset="0"/>
                          <a:cs typeface="Times New Roman" pitchFamily="18" charset="0"/>
                        </a:rPr>
                        <a:t>Suggest program improvement at three levels: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sng" strike="noStrike" cap="none" normalizeH="0" baseline="0" dirty="0" smtClean="0">
                          <a:ln>
                            <a:noFill/>
                          </a:ln>
                          <a:solidFill>
                            <a:srgbClr val="FF0000"/>
                          </a:solidFill>
                          <a:effectLst/>
                          <a:latin typeface="Arial" charset="0"/>
                          <a:cs typeface="Times New Roman" pitchFamily="18" charset="0"/>
                        </a:rPr>
                        <a:t>Personal level</a:t>
                      </a:r>
                      <a:endParaRPr kumimoji="0" lang="en-GB" sz="1200" b="0"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charset="0"/>
                          <a:cs typeface="Times New Roman" pitchFamily="18" charset="0"/>
                        </a:rPr>
                        <a:t>Increase accurate, understandable information about testing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charset="0"/>
                          <a:cs typeface="Times New Roman" pitchFamily="18" charset="0"/>
                        </a:rPr>
                        <a:t> Re-enforce testing benefits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Times New Roman" pitchFamily="18" charset="0"/>
                        </a:rPr>
                        <a:t> </a:t>
                      </a:r>
                      <a:r>
                        <a:rPr kumimoji="0" lang="en-GB" sz="1200" b="0" i="0" u="sng" strike="noStrike" cap="none" normalizeH="0" baseline="0" dirty="0" smtClean="0">
                          <a:ln>
                            <a:noFill/>
                          </a:ln>
                          <a:solidFill>
                            <a:srgbClr val="FF0000"/>
                          </a:solidFill>
                          <a:effectLst/>
                          <a:latin typeface="Arial" charset="0"/>
                          <a:cs typeface="Times New Roman" pitchFamily="18" charset="0"/>
                        </a:rPr>
                        <a:t>Societal level</a:t>
                      </a:r>
                      <a:endParaRPr kumimoji="0" lang="en-GB" sz="1200" b="0"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Times New Roman" pitchFamily="18" charset="0"/>
                        </a:rPr>
                        <a:t>- Diffuse concept of  “Need to know HIV status”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sng" strike="noStrike" cap="none" normalizeH="0" baseline="0" dirty="0" smtClean="0">
                          <a:ln>
                            <a:noFill/>
                          </a:ln>
                          <a:solidFill>
                            <a:srgbClr val="FF0000"/>
                          </a:solidFill>
                          <a:effectLst/>
                          <a:latin typeface="Arial" charset="0"/>
                          <a:cs typeface="Times New Roman" pitchFamily="18" charset="0"/>
                        </a:rPr>
                        <a:t>Environmental /Policy level</a:t>
                      </a:r>
                      <a:r>
                        <a:rPr kumimoji="0" lang="en-GB" sz="1200" b="0" i="0" u="sng" strike="noStrike" cap="none" normalizeH="0" baseline="0" dirty="0" smtClean="0">
                          <a:ln>
                            <a:noFill/>
                          </a:ln>
                          <a:solidFill>
                            <a:schemeClr val="tx1"/>
                          </a:solidFill>
                          <a:effectLst/>
                          <a:latin typeface="Arial" charset="0"/>
                          <a:cs typeface="Times New Roman" pitchFamily="18" charset="0"/>
                        </a:rPr>
                        <a:t> </a:t>
                      </a:r>
                      <a:endParaRPr kumimoji="0" lang="en-GB"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Times New Roman" pitchFamily="18" charset="0"/>
                        </a:rPr>
                        <a:t>- Expand rural access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Times New Roman" pitchFamily="18" charset="0"/>
                        </a:rPr>
                        <a:t>- Generate multiple strategies for VCT provision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charset="0"/>
                          <a:cs typeface="Times New Roman" pitchFamily="18" charset="0"/>
                        </a:rPr>
                        <a:t> Integrate VCT with other programs (PMTCT)</a:t>
                      </a:r>
                      <a:r>
                        <a:rPr kumimoji="0" lang="en-US" sz="12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Provide free/affordable service</a:t>
                      </a:r>
                    </a:p>
                  </a:txBody>
                  <a:tcPr marL="91319" marR="91319"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pull dir="d"/>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315913" y="261938"/>
            <a:ext cx="8578850" cy="396875"/>
          </a:xfrm>
        </p:spPr>
        <p:txBody>
          <a:bodyPr/>
          <a:lstStyle/>
          <a:p>
            <a:pPr eaLnBrk="1" hangingPunct="1"/>
            <a:r>
              <a:rPr lang="en-US" sz="2700" smtClean="0"/>
              <a:t>Small Group Work</a:t>
            </a:r>
          </a:p>
        </p:txBody>
      </p:sp>
      <p:sp>
        <p:nvSpPr>
          <p:cNvPr id="262147" name="Rectangle 3"/>
          <p:cNvSpPr>
            <a:spLocks noGrp="1" noChangeArrowheads="1"/>
          </p:cNvSpPr>
          <p:nvPr>
            <p:ph type="body" idx="1"/>
          </p:nvPr>
        </p:nvSpPr>
        <p:spPr>
          <a:xfrm>
            <a:off x="454025" y="1536700"/>
            <a:ext cx="8207375" cy="4787900"/>
          </a:xfrm>
        </p:spPr>
        <p:txBody>
          <a:bodyPr/>
          <a:lstStyle/>
          <a:p>
            <a:pPr eaLnBrk="1" hangingPunct="1"/>
            <a:r>
              <a:rPr lang="en-US" sz="1600" smtClean="0"/>
              <a:t>4 groups of 8 or 9 participants</a:t>
            </a:r>
          </a:p>
          <a:p>
            <a:pPr eaLnBrk="1" hangingPunct="1"/>
            <a:r>
              <a:rPr lang="en-US" sz="1600" smtClean="0"/>
              <a:t>Form two sub-groups:</a:t>
            </a:r>
          </a:p>
          <a:p>
            <a:pPr lvl="1" eaLnBrk="1" hangingPunct="1"/>
            <a:r>
              <a:rPr lang="en-US" sz="1600" smtClean="0"/>
              <a:t>½ of participants in each group operate from your actual position as /M&amp;E Officer or Country Partner concerned about using M&amp;E data effectively (You are the “Presenters”)</a:t>
            </a:r>
          </a:p>
          <a:p>
            <a:pPr lvl="1" eaLnBrk="1" hangingPunct="1"/>
            <a:r>
              <a:rPr lang="en-US" sz="1600" smtClean="0"/>
              <a:t>The other ½ of participants in each group operate from the standpoint of a key “Stakeholder”:</a:t>
            </a:r>
          </a:p>
          <a:p>
            <a:pPr lvl="2" eaLnBrk="1" hangingPunct="1"/>
            <a:r>
              <a:rPr lang="en-US" sz="1600" smtClean="0"/>
              <a:t>Group 1 perform the role of Community Agency Implementer Staff</a:t>
            </a:r>
          </a:p>
          <a:p>
            <a:pPr lvl="2" eaLnBrk="1" hangingPunct="1"/>
            <a:r>
              <a:rPr lang="en-US" sz="1600" smtClean="0"/>
              <a:t>Group 2 perform the role of MOH </a:t>
            </a:r>
          </a:p>
          <a:p>
            <a:pPr lvl="2" eaLnBrk="1" hangingPunct="1"/>
            <a:r>
              <a:rPr lang="en-US" sz="1600" smtClean="0"/>
              <a:t>Group 3 perform the role of donor organization</a:t>
            </a:r>
          </a:p>
          <a:p>
            <a:pPr eaLnBrk="1" hangingPunct="1"/>
            <a:r>
              <a:rPr lang="en-US" sz="1600" smtClean="0"/>
              <a:t>Each sub-group work alone for 15 minutes</a:t>
            </a:r>
          </a:p>
          <a:p>
            <a:pPr lvl="1" eaLnBrk="1" hangingPunct="1"/>
            <a:r>
              <a:rPr lang="en-US" sz="1600" smtClean="0"/>
              <a:t>Work on your data presentation for your respective Stakeholder using data presented in the illustrative Data Use Matrix</a:t>
            </a:r>
          </a:p>
          <a:p>
            <a:pPr lvl="1" eaLnBrk="1" hangingPunct="1"/>
            <a:r>
              <a:rPr lang="en-US" sz="1600" smtClean="0"/>
              <a:t>What data and findings would your Stakeholder be most interested in?</a:t>
            </a:r>
          </a:p>
          <a:p>
            <a:pPr lvl="1" eaLnBrk="1" hangingPunct="1"/>
            <a:r>
              <a:rPr lang="en-US" sz="1600" smtClean="0"/>
              <a:t>What would be the pertinent use for this Stakeholder?  </a:t>
            </a:r>
          </a:p>
          <a:p>
            <a:pPr lvl="1" eaLnBrk="1" hangingPunct="1"/>
            <a:r>
              <a:rPr lang="en-US" sz="1600" smtClean="0"/>
              <a:t>How will you communicate these data and findings effectively?</a:t>
            </a: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17500" y="220663"/>
            <a:ext cx="8578850" cy="396875"/>
          </a:xfrm>
        </p:spPr>
        <p:txBody>
          <a:bodyPr/>
          <a:lstStyle/>
          <a:p>
            <a:pPr eaLnBrk="1" hangingPunct="1"/>
            <a:r>
              <a:rPr lang="en-US" sz="3200" smtClean="0"/>
              <a:t>Small Group Work, Cont’d</a:t>
            </a:r>
          </a:p>
        </p:txBody>
      </p:sp>
      <p:sp>
        <p:nvSpPr>
          <p:cNvPr id="263171" name="Rectangle 3"/>
          <p:cNvSpPr>
            <a:spLocks noGrp="1" noChangeArrowheads="1"/>
          </p:cNvSpPr>
          <p:nvPr>
            <p:ph type="body" idx="1"/>
          </p:nvPr>
        </p:nvSpPr>
        <p:spPr>
          <a:xfrm>
            <a:off x="315913" y="1751013"/>
            <a:ext cx="7772400" cy="4268787"/>
          </a:xfrm>
        </p:spPr>
        <p:txBody>
          <a:bodyPr/>
          <a:lstStyle/>
          <a:p>
            <a:pPr eaLnBrk="1" hangingPunct="1"/>
            <a:r>
              <a:rPr lang="en-US" sz="1800" smtClean="0"/>
              <a:t>Stakeholders discuss what data are most important to you.  You already have a sense of the data presented in the illustrative Data Use Matrix, but you are waiting for a report from the “Presenters” aimed at you and your interests.  What is it that you want to hear in that report that will help you with your decision-making?  How do you want to see the data and findings presented?  What is it that are you hoping Presenters won’t do?</a:t>
            </a:r>
          </a:p>
          <a:p>
            <a:pPr eaLnBrk="1" hangingPunct="1"/>
            <a:r>
              <a:rPr lang="en-US" sz="1800" smtClean="0"/>
              <a:t>After 20 minutes, Presenters present your case to the Stakeholder.  After Presenters have communicated data and their implications, Stakeholders give Presenters feedback on their case based on your previous discussion on what you were hoping to hear about and how you were hoping to hear it.  You have 15 minutes for both presentations and feedback.</a:t>
            </a:r>
          </a:p>
          <a:p>
            <a:pPr eaLnBrk="1" hangingPunct="1"/>
            <a:r>
              <a:rPr lang="en-US" sz="1800" smtClean="0"/>
              <a:t>We will debrief for 10 minutes in large group on emerging issues</a:t>
            </a:r>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idx="4294967295"/>
          </p:nvPr>
        </p:nvSpPr>
        <p:spPr/>
        <p:txBody>
          <a:bodyPr/>
          <a:lstStyle/>
          <a:p>
            <a:pPr eaLnBrk="1" hangingPunct="1"/>
            <a:r>
              <a:rPr lang="en-US" sz="3200" smtClean="0"/>
              <a:t>Increasing Information Use : Routine Monitoring</a:t>
            </a:r>
          </a:p>
        </p:txBody>
      </p:sp>
      <p:sp>
        <p:nvSpPr>
          <p:cNvPr id="264195" name="Rectangle 3"/>
          <p:cNvSpPr>
            <a:spLocks noGrp="1" noChangeArrowheads="1"/>
          </p:cNvSpPr>
          <p:nvPr>
            <p:ph type="body" idx="4294967295"/>
          </p:nvPr>
        </p:nvSpPr>
        <p:spPr/>
        <p:txBody>
          <a:bodyPr/>
          <a:lstStyle/>
          <a:p>
            <a:pPr eaLnBrk="1" hangingPunct="1"/>
            <a:r>
              <a:rPr lang="en-US" smtClean="0"/>
              <a:t>Provide timely reports</a:t>
            </a:r>
          </a:p>
          <a:p>
            <a:pPr eaLnBrk="1" hangingPunct="1"/>
            <a:r>
              <a:rPr lang="en-US" smtClean="0"/>
              <a:t>Involve program staff in definition of indicators and in data collection</a:t>
            </a:r>
          </a:p>
          <a:p>
            <a:pPr eaLnBrk="1" hangingPunct="1"/>
            <a:r>
              <a:rPr lang="en-US" smtClean="0"/>
              <a:t>Maintain high face validity of data</a:t>
            </a:r>
          </a:p>
          <a:p>
            <a:pPr eaLnBrk="1" hangingPunct="1"/>
            <a:r>
              <a:rPr lang="en-US" smtClean="0"/>
              <a:t>Demonstrate use of information</a:t>
            </a:r>
          </a:p>
          <a:p>
            <a:pPr eaLnBrk="1" hangingPunct="1"/>
            <a:r>
              <a:rPr lang="en-US" smtClean="0"/>
              <a:t>Repeat measures on regular basis</a:t>
            </a:r>
          </a:p>
          <a:p>
            <a:pPr eaLnBrk="1" hangingPunct="1"/>
            <a:r>
              <a:rPr lang="en-US" smtClean="0"/>
              <a:t>Mandate performance monitoring</a:t>
            </a:r>
          </a:p>
          <a:p>
            <a:pPr eaLnBrk="1" hangingPunct="1"/>
            <a:endParaRPr lang="en-US" smtClean="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idx="4294967295"/>
          </p:nvPr>
        </p:nvSpPr>
        <p:spPr/>
        <p:txBody>
          <a:bodyPr/>
          <a:lstStyle/>
          <a:p>
            <a:pPr eaLnBrk="1" hangingPunct="1"/>
            <a:r>
              <a:rPr lang="en-US" sz="3200" smtClean="0"/>
              <a:t>Increasing Information Use: Adhoc Evaluations</a:t>
            </a:r>
          </a:p>
        </p:txBody>
      </p:sp>
      <p:sp>
        <p:nvSpPr>
          <p:cNvPr id="265219" name="Rectangle 3"/>
          <p:cNvSpPr>
            <a:spLocks noGrp="1" noChangeArrowheads="1"/>
          </p:cNvSpPr>
          <p:nvPr>
            <p:ph type="body" idx="4294967295"/>
          </p:nvPr>
        </p:nvSpPr>
        <p:spPr>
          <a:xfrm>
            <a:off x="357188" y="1501775"/>
            <a:ext cx="8786812" cy="4406900"/>
          </a:xfrm>
        </p:spPr>
        <p:txBody>
          <a:bodyPr/>
          <a:lstStyle/>
          <a:p>
            <a:pPr eaLnBrk="1" hangingPunct="1"/>
            <a:r>
              <a:rPr lang="en-US" smtClean="0"/>
              <a:t>Develop realistic recommendations for program improvement</a:t>
            </a:r>
          </a:p>
          <a:p>
            <a:pPr eaLnBrk="1" hangingPunct="1"/>
            <a:r>
              <a:rPr lang="en-US" smtClean="0"/>
              <a:t>Explore multiple uses of study data</a:t>
            </a:r>
          </a:p>
          <a:p>
            <a:pPr eaLnBrk="1" hangingPunct="1"/>
            <a:r>
              <a:rPr lang="en-US" smtClean="0"/>
              <a:t>Continuously remind decision makers of findings &amp; recommendations</a:t>
            </a:r>
          </a:p>
          <a:p>
            <a:pPr eaLnBrk="1" hangingPunct="1"/>
            <a:r>
              <a:rPr lang="en-US" smtClean="0"/>
              <a:t>Share findings &amp; recommendations with broad audiences</a:t>
            </a:r>
          </a:p>
          <a:p>
            <a:pPr eaLnBrk="1" hangingPunct="1"/>
            <a:r>
              <a:rPr lang="en-US" smtClean="0"/>
              <a:t>Assign evaluation staff to assist in implementing recommendations</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304800"/>
            <a:ext cx="7772400" cy="1143000"/>
          </a:xfrm>
        </p:spPr>
        <p:txBody>
          <a:bodyPr/>
          <a:lstStyle/>
          <a:p>
            <a:pPr eaLnBrk="1" hangingPunct="1"/>
            <a:r>
              <a:rPr lang="en-US" sz="3200" smtClean="0"/>
              <a:t>Within Projects</a:t>
            </a:r>
          </a:p>
        </p:txBody>
      </p:sp>
      <p:sp>
        <p:nvSpPr>
          <p:cNvPr id="266243" name="Rectangle 3"/>
          <p:cNvSpPr>
            <a:spLocks noGrp="1" noChangeArrowheads="1"/>
          </p:cNvSpPr>
          <p:nvPr>
            <p:ph type="body" idx="1"/>
          </p:nvPr>
        </p:nvSpPr>
        <p:spPr>
          <a:xfrm>
            <a:off x="1001713" y="1433513"/>
            <a:ext cx="7773987" cy="5029200"/>
          </a:xfrm>
        </p:spPr>
        <p:txBody>
          <a:bodyPr/>
          <a:lstStyle/>
          <a:p>
            <a:pPr marL="307975" indent="-307975" defTabSz="823913" eaLnBrk="1" hangingPunct="1"/>
            <a:r>
              <a:rPr lang="en-US" sz="2700" smtClean="0"/>
              <a:t>M&amp;E staff must be able to communicate with program managers and implementers</a:t>
            </a:r>
          </a:p>
          <a:p>
            <a:pPr marL="307975" indent="-307975" defTabSz="823913" eaLnBrk="1" hangingPunct="1"/>
            <a:r>
              <a:rPr lang="en-US" sz="2700" smtClean="0"/>
              <a:t>Explain indicators </a:t>
            </a:r>
          </a:p>
          <a:p>
            <a:pPr marL="669925" lvl="1" indent="-257175" defTabSz="823913" eaLnBrk="1" hangingPunct="1">
              <a:spcBef>
                <a:spcPct val="0"/>
              </a:spcBef>
            </a:pPr>
            <a:r>
              <a:rPr lang="en-US" sz="2300" b="1" smtClean="0"/>
              <a:t>design</a:t>
            </a:r>
          </a:p>
          <a:p>
            <a:pPr marL="669925" lvl="1" indent="-257175" defTabSz="823913" eaLnBrk="1" hangingPunct="1">
              <a:spcBef>
                <a:spcPct val="0"/>
              </a:spcBef>
            </a:pPr>
            <a:r>
              <a:rPr lang="en-US" sz="2300" b="1" smtClean="0"/>
              <a:t>interpretation</a:t>
            </a:r>
          </a:p>
          <a:p>
            <a:pPr marL="669925" lvl="1" indent="-257175" defTabSz="823913" eaLnBrk="1" hangingPunct="1">
              <a:spcBef>
                <a:spcPct val="0"/>
              </a:spcBef>
            </a:pPr>
            <a:r>
              <a:rPr lang="en-US" sz="2300" b="1" smtClean="0"/>
              <a:t>significance</a:t>
            </a:r>
          </a:p>
          <a:p>
            <a:pPr marL="669925" lvl="1" indent="-257175" defTabSz="823913" eaLnBrk="1" hangingPunct="1">
              <a:spcBef>
                <a:spcPct val="0"/>
              </a:spcBef>
            </a:pPr>
            <a:r>
              <a:rPr lang="en-US" sz="2300" b="1" smtClean="0"/>
              <a:t>meaning of changes in value</a:t>
            </a:r>
          </a:p>
          <a:p>
            <a:pPr marL="307975" indent="-307975" defTabSz="823913" eaLnBrk="1" hangingPunct="1"/>
            <a:r>
              <a:rPr lang="en-US" sz="2700" smtClean="0"/>
              <a:t>Explain data</a:t>
            </a:r>
            <a:r>
              <a:rPr lang="en-US" sz="2700" b="1" smtClean="0"/>
              <a:t> </a:t>
            </a:r>
          </a:p>
          <a:p>
            <a:pPr marL="669925" lvl="1" indent="-257175" defTabSz="823913" eaLnBrk="1" hangingPunct="1">
              <a:spcBef>
                <a:spcPct val="0"/>
              </a:spcBef>
            </a:pPr>
            <a:r>
              <a:rPr lang="en-US" sz="2300" b="1" smtClean="0"/>
              <a:t>collection processes</a:t>
            </a:r>
          </a:p>
          <a:p>
            <a:pPr marL="669925" lvl="1" indent="-257175" defTabSz="823913" eaLnBrk="1" hangingPunct="1">
              <a:spcBef>
                <a:spcPct val="0"/>
              </a:spcBef>
            </a:pPr>
            <a:r>
              <a:rPr lang="en-US" sz="2300" b="1" smtClean="0"/>
              <a:t>calculation processes</a:t>
            </a:r>
          </a:p>
          <a:p>
            <a:pPr marL="669925" lvl="1" indent="-257175" defTabSz="823913" eaLnBrk="1" hangingPunct="1">
              <a:spcBef>
                <a:spcPct val="0"/>
              </a:spcBef>
            </a:pPr>
            <a:r>
              <a:rPr lang="en-US" sz="2300" b="1" smtClean="0"/>
              <a:t>quality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857250" y="1600200"/>
            <a:ext cx="7772400" cy="2087563"/>
          </a:xfrm>
        </p:spPr>
        <p:txBody>
          <a:bodyPr/>
          <a:lstStyle/>
          <a:p>
            <a:pPr eaLnBrk="1" hangingPunct="1">
              <a:defRPr/>
            </a:pPr>
            <a:r>
              <a:rPr lang="en-US" dirty="0" smtClean="0"/>
              <a:t>M&amp;E in program planning and implementation – </a:t>
            </a:r>
            <a:br>
              <a:rPr lang="en-US" dirty="0" smtClean="0"/>
            </a:br>
            <a:r>
              <a:rPr lang="en-US" dirty="0" smtClean="0"/>
              <a:t>An overview</a:t>
            </a:r>
            <a:endParaRPr lang="en-GB" dirty="0" smtClean="0"/>
          </a:p>
        </p:txBody>
      </p:sp>
      <p:sp>
        <p:nvSpPr>
          <p:cNvPr id="40963" name="Subtitle 3"/>
          <p:cNvSpPr>
            <a:spLocks noGrp="1"/>
          </p:cNvSpPr>
          <p:nvPr>
            <p:ph type="subTitle" idx="1"/>
          </p:nvPr>
        </p:nvSpPr>
        <p:spPr>
          <a:xfrm>
            <a:off x="2362200" y="6049963"/>
            <a:ext cx="6705600" cy="685800"/>
          </a:xfrm>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317500" y="1981200"/>
            <a:ext cx="8235950" cy="1965325"/>
          </a:xfrm>
        </p:spPr>
        <p:txBody>
          <a:bodyPr/>
          <a:lstStyle/>
          <a:p>
            <a:pPr algn="ctr" eaLnBrk="1" hangingPunct="1">
              <a:lnSpc>
                <a:spcPct val="70000"/>
              </a:lnSpc>
            </a:pPr>
            <a:r>
              <a:rPr lang="en-US" smtClean="0"/>
              <a:t>Six Steps to Developing an Effective Presentation</a:t>
            </a:r>
            <a:br>
              <a:rPr lang="en-US" smtClean="0"/>
            </a:br>
            <a:r>
              <a:rPr lang="en-US" smtClean="0"/>
              <a:t/>
            </a:r>
            <a:br>
              <a:rPr lang="en-US" smtClean="0"/>
            </a:br>
            <a:r>
              <a:rPr lang="en-US" smtClean="0"/>
              <a:t>	</a:t>
            </a:r>
          </a:p>
        </p:txBody>
      </p:sp>
      <p:sp>
        <p:nvSpPr>
          <p:cNvPr id="267267" name="Rectangle 3"/>
          <p:cNvSpPr>
            <a:spLocks noGrp="1" noChangeArrowheads="1"/>
          </p:cNvSpPr>
          <p:nvPr>
            <p:ph type="body" idx="1"/>
          </p:nvPr>
        </p:nvSpPr>
        <p:spPr>
          <a:xfrm>
            <a:off x="477838" y="4306888"/>
            <a:ext cx="8237537" cy="1022350"/>
          </a:xfrm>
        </p:spPr>
        <p:txBody>
          <a:bodyPr/>
          <a:lstStyle/>
          <a:p>
            <a:pPr eaLnBrk="1" hangingPunct="1">
              <a:buFont typeface="Wingdings" pitchFamily="2" charset="2"/>
              <a:buNone/>
            </a:pPr>
            <a:r>
              <a:rPr lang="en-US" smtClean="0"/>
              <a:t>Source: Population Reference Bureau (www.prb.org)</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317500" y="381000"/>
            <a:ext cx="8597900" cy="914400"/>
          </a:xfrm>
        </p:spPr>
        <p:txBody>
          <a:bodyPr/>
          <a:lstStyle/>
          <a:p>
            <a:pPr eaLnBrk="1" hangingPunct="1">
              <a:lnSpc>
                <a:spcPct val="70000"/>
              </a:lnSpc>
            </a:pPr>
            <a:r>
              <a:rPr lang="en-US" smtClean="0"/>
              <a:t>Step 1: List Your Objectives</a:t>
            </a:r>
          </a:p>
        </p:txBody>
      </p:sp>
      <p:sp>
        <p:nvSpPr>
          <p:cNvPr id="268291" name="Rectangle 3"/>
          <p:cNvSpPr>
            <a:spLocks noGrp="1" noChangeArrowheads="1"/>
          </p:cNvSpPr>
          <p:nvPr>
            <p:ph type="body" idx="1"/>
          </p:nvPr>
        </p:nvSpPr>
        <p:spPr>
          <a:xfrm>
            <a:off x="477838" y="1652588"/>
            <a:ext cx="8237537" cy="2816225"/>
          </a:xfrm>
        </p:spPr>
        <p:txBody>
          <a:bodyPr/>
          <a:lstStyle/>
          <a:p>
            <a:pPr eaLnBrk="1" hangingPunct="1"/>
            <a:r>
              <a:rPr lang="en-US" smtClean="0"/>
              <a:t>Why do you want to give this presentation</a:t>
            </a:r>
          </a:p>
          <a:p>
            <a:pPr eaLnBrk="1" hangingPunct="1"/>
            <a:endParaRPr lang="en-US" sz="1100" smtClean="0"/>
          </a:p>
          <a:p>
            <a:pPr eaLnBrk="1" hangingPunct="1"/>
            <a:r>
              <a:rPr lang="en-US" smtClean="0"/>
              <a:t>What do you want to gain?</a:t>
            </a:r>
          </a:p>
          <a:p>
            <a:pPr eaLnBrk="1" hangingPunct="1"/>
            <a:endParaRPr lang="en-US" sz="1100" smtClean="0"/>
          </a:p>
          <a:p>
            <a:pPr eaLnBrk="1" hangingPunct="1"/>
            <a:r>
              <a:rPr lang="en-US" smtClean="0"/>
              <a:t>How will you know if you have succeeded?</a:t>
            </a:r>
          </a:p>
          <a:p>
            <a:pPr eaLnBrk="1" hangingPunct="1"/>
            <a:endParaRPr lang="en-US" smtClean="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317500" y="457200"/>
            <a:ext cx="8521700" cy="838200"/>
          </a:xfrm>
        </p:spPr>
        <p:txBody>
          <a:bodyPr/>
          <a:lstStyle/>
          <a:p>
            <a:pPr eaLnBrk="1" hangingPunct="1">
              <a:lnSpc>
                <a:spcPct val="70000"/>
              </a:lnSpc>
            </a:pPr>
            <a:r>
              <a:rPr lang="en-US" smtClean="0"/>
              <a:t>Step 2: Focus on The Audience</a:t>
            </a:r>
          </a:p>
        </p:txBody>
      </p:sp>
      <p:sp>
        <p:nvSpPr>
          <p:cNvPr id="269315" name="Rectangle 3"/>
          <p:cNvSpPr>
            <a:spLocks noGrp="1" noChangeArrowheads="1"/>
          </p:cNvSpPr>
          <p:nvPr>
            <p:ph type="body" idx="1"/>
          </p:nvPr>
        </p:nvSpPr>
        <p:spPr>
          <a:xfrm>
            <a:off x="477838" y="1652588"/>
            <a:ext cx="8237537" cy="3187700"/>
          </a:xfrm>
        </p:spPr>
        <p:txBody>
          <a:bodyPr/>
          <a:lstStyle/>
          <a:p>
            <a:pPr eaLnBrk="1" hangingPunct="1"/>
            <a:r>
              <a:rPr lang="en-US" smtClean="0"/>
              <a:t>Focus on what your </a:t>
            </a:r>
            <a:r>
              <a:rPr lang="en-US" u="sng" smtClean="0"/>
              <a:t>audience</a:t>
            </a:r>
            <a:r>
              <a:rPr lang="en-US" smtClean="0"/>
              <a:t> needs to know - not  what </a:t>
            </a:r>
            <a:r>
              <a:rPr lang="en-US" u="sng" smtClean="0"/>
              <a:t>you</a:t>
            </a:r>
            <a:r>
              <a:rPr lang="en-US" smtClean="0"/>
              <a:t> know</a:t>
            </a:r>
          </a:p>
          <a:p>
            <a:pPr eaLnBrk="1" hangingPunct="1"/>
            <a:endParaRPr lang="en-US" sz="1100" smtClean="0"/>
          </a:p>
          <a:p>
            <a:pPr eaLnBrk="1" hangingPunct="1"/>
            <a:r>
              <a:rPr lang="en-US" smtClean="0"/>
              <a:t>Consider audience motivation</a:t>
            </a:r>
          </a:p>
          <a:p>
            <a:pPr eaLnBrk="1" hangingPunct="1"/>
            <a:endParaRPr lang="en-US" sz="1100" smtClean="0"/>
          </a:p>
          <a:p>
            <a:pPr eaLnBrk="1" hangingPunct="1"/>
            <a:r>
              <a:rPr lang="en-US" smtClean="0"/>
              <a:t>Decide what you want the audience to do as a result of the presentation (dissemination)</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17500" y="457200"/>
            <a:ext cx="8521700" cy="838200"/>
          </a:xfrm>
        </p:spPr>
        <p:txBody>
          <a:bodyPr/>
          <a:lstStyle/>
          <a:p>
            <a:pPr eaLnBrk="1" hangingPunct="1">
              <a:lnSpc>
                <a:spcPct val="70000"/>
              </a:lnSpc>
            </a:pPr>
            <a:r>
              <a:rPr lang="en-US" smtClean="0"/>
              <a:t>Step2: Define Your Audience</a:t>
            </a:r>
          </a:p>
        </p:txBody>
      </p:sp>
      <p:sp>
        <p:nvSpPr>
          <p:cNvPr id="270339" name="Rectangle 3"/>
          <p:cNvSpPr>
            <a:spLocks noGrp="1" noChangeArrowheads="1"/>
          </p:cNvSpPr>
          <p:nvPr>
            <p:ph type="body" idx="1"/>
          </p:nvPr>
        </p:nvSpPr>
        <p:spPr>
          <a:xfrm>
            <a:off x="477838" y="1652588"/>
            <a:ext cx="8237537" cy="3187700"/>
          </a:xfrm>
        </p:spPr>
        <p:txBody>
          <a:bodyPr/>
          <a:lstStyle/>
          <a:p>
            <a:pPr eaLnBrk="1" hangingPunct="1"/>
            <a:r>
              <a:rPr lang="en-US" sz="2500" smtClean="0"/>
              <a:t>What kind of audience?</a:t>
            </a:r>
            <a:endParaRPr lang="en-US" smtClean="0"/>
          </a:p>
          <a:p>
            <a:pPr lvl="1" eaLnBrk="1" hangingPunct="1">
              <a:buFont typeface="Wingdings" pitchFamily="2" charset="2"/>
              <a:buChar char="o"/>
            </a:pPr>
            <a:r>
              <a:rPr lang="en-US" smtClean="0"/>
              <a:t>Captives</a:t>
            </a:r>
          </a:p>
          <a:p>
            <a:pPr lvl="1" eaLnBrk="1" hangingPunct="1">
              <a:buFont typeface="Wingdings" pitchFamily="2" charset="2"/>
              <a:buChar char="o"/>
            </a:pPr>
            <a:endParaRPr lang="en-US" sz="1100" smtClean="0"/>
          </a:p>
          <a:p>
            <a:pPr lvl="1" eaLnBrk="1" hangingPunct="1">
              <a:buFont typeface="Wingdings" pitchFamily="2" charset="2"/>
              <a:buChar char="o"/>
            </a:pPr>
            <a:r>
              <a:rPr lang="en-US" smtClean="0"/>
              <a:t>Pragmatists</a:t>
            </a:r>
          </a:p>
          <a:p>
            <a:pPr lvl="1" eaLnBrk="1" hangingPunct="1">
              <a:buFont typeface="Wingdings" pitchFamily="2" charset="2"/>
              <a:buChar char="o"/>
            </a:pPr>
            <a:endParaRPr lang="en-US" sz="1100" smtClean="0"/>
          </a:p>
          <a:p>
            <a:pPr lvl="1" eaLnBrk="1" hangingPunct="1">
              <a:buFont typeface="Wingdings" pitchFamily="2" charset="2"/>
              <a:buChar char="o"/>
            </a:pPr>
            <a:r>
              <a:rPr lang="en-US" smtClean="0"/>
              <a:t>Socially motivated</a:t>
            </a:r>
          </a:p>
          <a:p>
            <a:pPr lvl="1" eaLnBrk="1" hangingPunct="1">
              <a:buFont typeface="Wingdings" pitchFamily="2" charset="2"/>
              <a:buChar char="o"/>
            </a:pPr>
            <a:endParaRPr lang="en-US" sz="1100" smtClean="0"/>
          </a:p>
          <a:p>
            <a:pPr lvl="1" eaLnBrk="1" hangingPunct="1">
              <a:buFont typeface="Wingdings" pitchFamily="2" charset="2"/>
              <a:buChar char="o"/>
            </a:pPr>
            <a:r>
              <a:rPr lang="en-US" smtClean="0"/>
              <a:t>Committed</a:t>
            </a:r>
          </a:p>
          <a:p>
            <a:pPr eaLnBrk="1" hangingPunct="1"/>
            <a:endParaRPr lang="en-US" smtClean="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317500" y="457200"/>
            <a:ext cx="8521700" cy="838200"/>
          </a:xfrm>
        </p:spPr>
        <p:txBody>
          <a:bodyPr/>
          <a:lstStyle/>
          <a:p>
            <a:pPr eaLnBrk="1" hangingPunct="1">
              <a:lnSpc>
                <a:spcPct val="70000"/>
              </a:lnSpc>
            </a:pPr>
            <a:r>
              <a:rPr lang="en-US" smtClean="0"/>
              <a:t>Step3: Determine the Message</a:t>
            </a:r>
          </a:p>
        </p:txBody>
      </p:sp>
      <p:sp>
        <p:nvSpPr>
          <p:cNvPr id="271363" name="Rectangle 3"/>
          <p:cNvSpPr>
            <a:spLocks noGrp="1" noChangeArrowheads="1"/>
          </p:cNvSpPr>
          <p:nvPr>
            <p:ph type="body" idx="1"/>
          </p:nvPr>
        </p:nvSpPr>
        <p:spPr>
          <a:xfrm>
            <a:off x="477838" y="1949450"/>
            <a:ext cx="8237537" cy="2519363"/>
          </a:xfrm>
        </p:spPr>
        <p:txBody>
          <a:bodyPr/>
          <a:lstStyle/>
          <a:p>
            <a:pPr eaLnBrk="1" hangingPunct="1"/>
            <a:r>
              <a:rPr lang="en-US" smtClean="0"/>
              <a:t>List the 1-3 key points first</a:t>
            </a:r>
          </a:p>
          <a:p>
            <a:pPr eaLnBrk="1" hangingPunct="1"/>
            <a:endParaRPr lang="en-US" sz="1100" smtClean="0"/>
          </a:p>
          <a:p>
            <a:pPr eaLnBrk="1" hangingPunct="1"/>
            <a:r>
              <a:rPr lang="en-US" smtClean="0"/>
              <a:t>Assess audience’s technical level</a:t>
            </a:r>
          </a:p>
          <a:p>
            <a:pPr eaLnBrk="1" hangingPunct="1"/>
            <a:endParaRPr lang="en-US" sz="1100" smtClean="0"/>
          </a:p>
          <a:p>
            <a:pPr eaLnBrk="1" hangingPunct="1"/>
            <a:r>
              <a:rPr lang="en-US" smtClean="0"/>
              <a:t>Determine amount of time for delivery</a:t>
            </a:r>
          </a:p>
          <a:p>
            <a:pPr lvl="1" eaLnBrk="1" hangingPunct="1">
              <a:buFont typeface="Wingdings" pitchFamily="2" charset="2"/>
              <a:buChar char="o"/>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317500" y="0"/>
            <a:ext cx="8137525" cy="1295400"/>
          </a:xfrm>
        </p:spPr>
        <p:txBody>
          <a:bodyPr/>
          <a:lstStyle/>
          <a:p>
            <a:pPr eaLnBrk="1" hangingPunct="1">
              <a:lnSpc>
                <a:spcPct val="70000"/>
              </a:lnSpc>
            </a:pPr>
            <a:r>
              <a:rPr lang="en-US" sz="3200" smtClean="0"/>
              <a:t>Step 4: Organize Your Information</a:t>
            </a:r>
          </a:p>
        </p:txBody>
      </p:sp>
      <p:sp>
        <p:nvSpPr>
          <p:cNvPr id="272387" name="Rectangle 3"/>
          <p:cNvSpPr>
            <a:spLocks noGrp="1" noChangeArrowheads="1"/>
          </p:cNvSpPr>
          <p:nvPr>
            <p:ph type="body" idx="1"/>
          </p:nvPr>
        </p:nvSpPr>
        <p:spPr>
          <a:xfrm>
            <a:off x="658813" y="1414463"/>
            <a:ext cx="8074025" cy="4681537"/>
          </a:xfrm>
        </p:spPr>
        <p:txBody>
          <a:bodyPr/>
          <a:lstStyle/>
          <a:p>
            <a:pPr eaLnBrk="1" hangingPunct="1"/>
            <a:r>
              <a:rPr lang="en-US" sz="2500" smtClean="0"/>
              <a:t>Create an outline that matches your objectives</a:t>
            </a:r>
          </a:p>
          <a:p>
            <a:pPr eaLnBrk="1" hangingPunct="1"/>
            <a:endParaRPr lang="en-US" sz="1100" smtClean="0"/>
          </a:p>
          <a:p>
            <a:pPr eaLnBrk="1" hangingPunct="1"/>
            <a:r>
              <a:rPr lang="en-US" sz="2500" smtClean="0"/>
              <a:t>Presenting a persuasive message</a:t>
            </a:r>
            <a:endParaRPr lang="en-US" smtClean="0"/>
          </a:p>
          <a:p>
            <a:pPr lvl="1" eaLnBrk="1" hangingPunct="1">
              <a:buFont typeface="Wingdings" pitchFamily="2" charset="2"/>
              <a:buChar char="o"/>
            </a:pPr>
            <a:r>
              <a:rPr lang="en-US" sz="2200" smtClean="0"/>
              <a:t>Attention: Seize attention</a:t>
            </a:r>
          </a:p>
          <a:p>
            <a:pPr lvl="1" eaLnBrk="1" hangingPunct="1">
              <a:buFont typeface="Wingdings" pitchFamily="2" charset="2"/>
              <a:buChar char="o"/>
            </a:pPr>
            <a:endParaRPr lang="en-US" sz="1100" smtClean="0"/>
          </a:p>
          <a:p>
            <a:pPr lvl="1" eaLnBrk="1" hangingPunct="1">
              <a:buFont typeface="Wingdings" pitchFamily="2" charset="2"/>
              <a:buChar char="o"/>
            </a:pPr>
            <a:r>
              <a:rPr lang="en-US" sz="2200" smtClean="0"/>
              <a:t>Need: State need or problem</a:t>
            </a:r>
          </a:p>
          <a:p>
            <a:pPr lvl="1" eaLnBrk="1" hangingPunct="1">
              <a:buFont typeface="Wingdings" pitchFamily="2" charset="2"/>
              <a:buChar char="o"/>
            </a:pPr>
            <a:endParaRPr lang="en-US" sz="1100" smtClean="0"/>
          </a:p>
          <a:p>
            <a:pPr lvl="1" eaLnBrk="1" hangingPunct="1">
              <a:buFont typeface="Wingdings" pitchFamily="2" charset="2"/>
              <a:buChar char="o"/>
            </a:pPr>
            <a:r>
              <a:rPr lang="en-US" sz="2200" smtClean="0"/>
              <a:t>Satisfaction: Present solution</a:t>
            </a:r>
          </a:p>
          <a:p>
            <a:pPr lvl="1" eaLnBrk="1" hangingPunct="1">
              <a:buFont typeface="Wingdings" pitchFamily="2" charset="2"/>
              <a:buChar char="o"/>
            </a:pPr>
            <a:endParaRPr lang="en-US" sz="1100" smtClean="0"/>
          </a:p>
          <a:p>
            <a:pPr lvl="1" eaLnBrk="1" hangingPunct="1">
              <a:buFont typeface="Wingdings" pitchFamily="2" charset="2"/>
              <a:buChar char="o"/>
            </a:pPr>
            <a:r>
              <a:rPr lang="en-US" sz="2200" smtClean="0"/>
              <a:t>Visualization: Draw picture of future</a:t>
            </a:r>
          </a:p>
          <a:p>
            <a:pPr lvl="1" eaLnBrk="1" hangingPunct="1">
              <a:buFont typeface="Wingdings" pitchFamily="2" charset="2"/>
              <a:buChar char="o"/>
            </a:pPr>
            <a:endParaRPr lang="en-US" sz="1100" smtClean="0"/>
          </a:p>
          <a:p>
            <a:pPr lvl="1" eaLnBrk="1" hangingPunct="1">
              <a:buFont typeface="Wingdings" pitchFamily="2" charset="2"/>
              <a:buChar char="o"/>
            </a:pPr>
            <a:r>
              <a:rPr lang="en-US" sz="2200" smtClean="0"/>
              <a:t>Action: Mover to positive action</a:t>
            </a:r>
          </a:p>
          <a:p>
            <a:pPr lvl="1" eaLnBrk="1" hangingPunct="1">
              <a:buFont typeface="Wingdings" pitchFamily="2" charset="2"/>
              <a:buChar char="o"/>
            </a:pPr>
            <a:endParaRPr lang="en-US" sz="1100" smtClean="0"/>
          </a:p>
          <a:p>
            <a:pPr eaLnBrk="1" hangingPunct="1"/>
            <a:r>
              <a:rPr lang="en-US" sz="2500" smtClean="0"/>
              <a:t>Make the outline clear in your presentation</a:t>
            </a:r>
            <a:endParaRPr lang="en-US" smtClean="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17500" y="0"/>
            <a:ext cx="8521700" cy="1295400"/>
          </a:xfrm>
        </p:spPr>
        <p:txBody>
          <a:bodyPr/>
          <a:lstStyle/>
          <a:p>
            <a:pPr eaLnBrk="1" hangingPunct="1">
              <a:lnSpc>
                <a:spcPct val="70000"/>
              </a:lnSpc>
            </a:pPr>
            <a:r>
              <a:rPr lang="en-US" sz="3200" smtClean="0"/>
              <a:t>Step 5: Design The “Look” Of Your Presentation</a:t>
            </a:r>
          </a:p>
        </p:txBody>
      </p:sp>
      <p:sp>
        <p:nvSpPr>
          <p:cNvPr id="273411" name="Rectangle 3"/>
          <p:cNvSpPr>
            <a:spLocks noGrp="1" noChangeArrowheads="1"/>
          </p:cNvSpPr>
          <p:nvPr>
            <p:ph type="body" idx="1"/>
          </p:nvPr>
        </p:nvSpPr>
        <p:spPr>
          <a:xfrm>
            <a:off x="477838" y="1652588"/>
            <a:ext cx="8237537" cy="3632200"/>
          </a:xfrm>
        </p:spPr>
        <p:txBody>
          <a:bodyPr/>
          <a:lstStyle/>
          <a:p>
            <a:pPr eaLnBrk="1" hangingPunct="1"/>
            <a:r>
              <a:rPr lang="en-US" smtClean="0"/>
              <a:t>Remember the KISS Rule</a:t>
            </a:r>
          </a:p>
          <a:p>
            <a:pPr lvl="1" eaLnBrk="1" hangingPunct="1">
              <a:buFont typeface="Wingdings" pitchFamily="2" charset="2"/>
              <a:buChar char="o"/>
            </a:pPr>
            <a:r>
              <a:rPr lang="en-US" smtClean="0"/>
              <a:t>Key points only</a:t>
            </a:r>
          </a:p>
          <a:p>
            <a:pPr lvl="1" eaLnBrk="1" hangingPunct="1">
              <a:buFont typeface="Wingdings" pitchFamily="2" charset="2"/>
              <a:buChar char="o"/>
            </a:pPr>
            <a:endParaRPr lang="en-US" sz="1100" smtClean="0"/>
          </a:p>
          <a:p>
            <a:pPr lvl="1" eaLnBrk="1" hangingPunct="1">
              <a:buFont typeface="Wingdings" pitchFamily="2" charset="2"/>
              <a:buChar char="o"/>
            </a:pPr>
            <a:r>
              <a:rPr lang="en-US" smtClean="0"/>
              <a:t>One idea per overhead</a:t>
            </a:r>
          </a:p>
          <a:p>
            <a:pPr lvl="1" eaLnBrk="1" hangingPunct="1">
              <a:buFont typeface="Wingdings" pitchFamily="2" charset="2"/>
              <a:buChar char="o"/>
            </a:pPr>
            <a:endParaRPr lang="en-US" sz="1100" smtClean="0"/>
          </a:p>
          <a:p>
            <a:pPr lvl="1" eaLnBrk="1" hangingPunct="1">
              <a:buFont typeface="Wingdings" pitchFamily="2" charset="2"/>
              <a:buChar char="o"/>
            </a:pPr>
            <a:r>
              <a:rPr lang="en-US" smtClean="0"/>
              <a:t>Short words, short phrases</a:t>
            </a:r>
          </a:p>
          <a:p>
            <a:pPr lvl="1" eaLnBrk="1" hangingPunct="1">
              <a:buFont typeface="Wingdings" pitchFamily="2" charset="2"/>
              <a:buChar char="o"/>
            </a:pPr>
            <a:endParaRPr lang="en-US" sz="1100" smtClean="0"/>
          </a:p>
          <a:p>
            <a:pPr lvl="1" eaLnBrk="1" hangingPunct="1">
              <a:buFont typeface="Wingdings" pitchFamily="2" charset="2"/>
              <a:buChar char="o"/>
            </a:pPr>
            <a:r>
              <a:rPr lang="en-US" smtClean="0"/>
              <a:t>Strong statements: active voice</a:t>
            </a:r>
          </a:p>
          <a:p>
            <a:pPr lvl="1" eaLnBrk="1" hangingPunct="1">
              <a:buFont typeface="Wingdings" pitchFamily="2" charset="2"/>
              <a:buChar char="o"/>
            </a:pPr>
            <a:endParaRPr lang="en-US" sz="1100" smtClean="0"/>
          </a:p>
          <a:p>
            <a:pPr lvl="1" eaLnBrk="1" hangingPunct="1">
              <a:buFont typeface="Wingdings" pitchFamily="2" charset="2"/>
              <a:buChar char="o"/>
            </a:pPr>
            <a:r>
              <a:rPr lang="en-US" smtClean="0"/>
              <a:t>Round off numbers</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17500" y="228600"/>
            <a:ext cx="8521700" cy="1066800"/>
          </a:xfrm>
        </p:spPr>
        <p:txBody>
          <a:bodyPr/>
          <a:lstStyle/>
          <a:p>
            <a:pPr eaLnBrk="1" hangingPunct="1">
              <a:lnSpc>
                <a:spcPct val="70000"/>
              </a:lnSpc>
            </a:pPr>
            <a:r>
              <a:rPr lang="en-US" sz="3200" smtClean="0"/>
              <a:t>Step 6: Create And Assemble Visuals</a:t>
            </a:r>
          </a:p>
        </p:txBody>
      </p:sp>
      <p:sp>
        <p:nvSpPr>
          <p:cNvPr id="274435" name="Rectangle 3"/>
          <p:cNvSpPr>
            <a:spLocks noGrp="1" noChangeArrowheads="1"/>
          </p:cNvSpPr>
          <p:nvPr>
            <p:ph type="body" idx="1"/>
          </p:nvPr>
        </p:nvSpPr>
        <p:spPr>
          <a:xfrm>
            <a:off x="590550" y="1949450"/>
            <a:ext cx="8124825" cy="3752850"/>
          </a:xfrm>
        </p:spPr>
        <p:txBody>
          <a:bodyPr/>
          <a:lstStyle/>
          <a:p>
            <a:pPr eaLnBrk="1" hangingPunct="1">
              <a:buFont typeface="Wingdings" pitchFamily="2" charset="2"/>
              <a:buChar char="o"/>
            </a:pPr>
            <a:r>
              <a:rPr lang="en-US" sz="2500" smtClean="0"/>
              <a:t>Decide the best way to display the information</a:t>
            </a:r>
            <a:endParaRPr lang="en-US" smtClean="0"/>
          </a:p>
          <a:p>
            <a:pPr eaLnBrk="1" hangingPunct="1">
              <a:buFont typeface="Wingdings" pitchFamily="2" charset="2"/>
              <a:buChar char="o"/>
            </a:pPr>
            <a:endParaRPr lang="en-US" sz="1100" smtClean="0"/>
          </a:p>
          <a:p>
            <a:pPr eaLnBrk="1" hangingPunct="1">
              <a:buFont typeface="Wingdings" pitchFamily="2" charset="2"/>
              <a:buChar char="o"/>
            </a:pPr>
            <a:r>
              <a:rPr lang="en-US" sz="2500" smtClean="0"/>
              <a:t>Check for consistency </a:t>
            </a:r>
          </a:p>
          <a:p>
            <a:pPr eaLnBrk="1" hangingPunct="1">
              <a:buFont typeface="Wingdings" pitchFamily="2" charset="2"/>
              <a:buChar char="o"/>
            </a:pPr>
            <a:r>
              <a:rPr lang="en-US" sz="2500" smtClean="0"/>
              <a:t>Aim for a balance</a:t>
            </a:r>
            <a:endParaRPr lang="en-US" smtClean="0"/>
          </a:p>
          <a:p>
            <a:pPr eaLnBrk="1" hangingPunct="1">
              <a:buFont typeface="Wingdings" pitchFamily="2" charset="2"/>
              <a:buChar char="o"/>
            </a:pPr>
            <a:endParaRPr lang="en-US" sz="1100" smtClean="0"/>
          </a:p>
          <a:p>
            <a:pPr eaLnBrk="1" hangingPunct="1">
              <a:buFont typeface="Wingdings" pitchFamily="2" charset="2"/>
              <a:buChar char="o"/>
            </a:pPr>
            <a:r>
              <a:rPr lang="en-US" sz="2500" smtClean="0"/>
              <a:t>Keep time frame in mind</a:t>
            </a:r>
            <a:endParaRPr lang="en-US" smtClean="0"/>
          </a:p>
          <a:p>
            <a:pPr eaLnBrk="1" hangingPunct="1">
              <a:buFont typeface="Wingdings" pitchFamily="2" charset="2"/>
              <a:buChar char="o"/>
            </a:pPr>
            <a:endParaRPr lang="en-US" sz="1100" smtClean="0"/>
          </a:p>
          <a:p>
            <a:pPr eaLnBrk="1" hangingPunct="1">
              <a:buFont typeface="Wingdings" pitchFamily="2" charset="2"/>
              <a:buChar char="o"/>
            </a:pPr>
            <a:r>
              <a:rPr lang="en-US" sz="2500" smtClean="0"/>
              <a:t>Final summary slide: what do you want your audience to remember?</a:t>
            </a:r>
            <a:endParaRPr lang="en-US" smtClean="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317500" y="533400"/>
            <a:ext cx="8521700" cy="762000"/>
          </a:xfrm>
        </p:spPr>
        <p:txBody>
          <a:bodyPr/>
          <a:lstStyle/>
          <a:p>
            <a:pPr eaLnBrk="1" hangingPunct="1">
              <a:lnSpc>
                <a:spcPct val="70000"/>
              </a:lnSpc>
            </a:pPr>
            <a:r>
              <a:rPr lang="en-US" sz="3200" smtClean="0">
                <a:latin typeface="Verdana" pitchFamily="34" charset="0"/>
              </a:rPr>
              <a:t>FINALLY REMEMBER</a:t>
            </a:r>
            <a:r>
              <a:rPr lang="en-US" sz="3200" smtClean="0"/>
              <a:t>…</a:t>
            </a:r>
            <a:r>
              <a:rPr lang="en-US" sz="3200" smtClean="0">
                <a:latin typeface="Verdana" pitchFamily="34" charset="0"/>
              </a:rPr>
              <a:t>...</a:t>
            </a:r>
            <a:endParaRPr lang="en-US" smtClean="0"/>
          </a:p>
        </p:txBody>
      </p:sp>
      <p:sp>
        <p:nvSpPr>
          <p:cNvPr id="275459" name="Rectangle 3"/>
          <p:cNvSpPr>
            <a:spLocks noGrp="1" noChangeArrowheads="1"/>
          </p:cNvSpPr>
          <p:nvPr>
            <p:ph type="body" idx="1"/>
          </p:nvPr>
        </p:nvSpPr>
        <p:spPr>
          <a:xfrm>
            <a:off x="317500" y="1600200"/>
            <a:ext cx="8137525" cy="3352800"/>
          </a:xfrm>
        </p:spPr>
        <p:txBody>
          <a:bodyPr/>
          <a:lstStyle/>
          <a:p>
            <a:pPr eaLnBrk="1" hangingPunct="1"/>
            <a:r>
              <a:rPr lang="en-US" sz="2500" b="1" smtClean="0"/>
              <a:t>An effective communication plan relies on:</a:t>
            </a:r>
            <a:endParaRPr lang="en-US" sz="2500" smtClean="0"/>
          </a:p>
          <a:p>
            <a:pPr eaLnBrk="1" hangingPunct="1">
              <a:buFont typeface="Wingdings" pitchFamily="2" charset="2"/>
              <a:buChar char="o"/>
            </a:pPr>
            <a:endParaRPr lang="en-US" sz="1100" smtClean="0"/>
          </a:p>
          <a:p>
            <a:pPr lvl="1" eaLnBrk="1" hangingPunct="1">
              <a:buFont typeface="Wingdings" pitchFamily="2" charset="2"/>
              <a:buChar char="o"/>
            </a:pPr>
            <a:r>
              <a:rPr lang="en-US" sz="2200" b="1" smtClean="0"/>
              <a:t>Audience-centered approach</a:t>
            </a:r>
            <a:endParaRPr lang="en-US" b="1" smtClean="0"/>
          </a:p>
          <a:p>
            <a:pPr lvl="1" eaLnBrk="1" hangingPunct="1">
              <a:buFont typeface="Wingdings" pitchFamily="2" charset="2"/>
              <a:buChar char="o"/>
            </a:pPr>
            <a:endParaRPr lang="en-US" sz="1100" b="1" smtClean="0"/>
          </a:p>
          <a:p>
            <a:pPr lvl="1" eaLnBrk="1" hangingPunct="1">
              <a:buFont typeface="Wingdings" pitchFamily="2" charset="2"/>
              <a:buChar char="o"/>
            </a:pPr>
            <a:r>
              <a:rPr lang="en-US" sz="2200" b="1" smtClean="0"/>
              <a:t>Ongoing communication activities to the target audiences</a:t>
            </a:r>
          </a:p>
          <a:p>
            <a:pPr lvl="1" eaLnBrk="1" hangingPunct="1">
              <a:buFont typeface="Wingdings" pitchFamily="2" charset="2"/>
              <a:buChar char="o"/>
            </a:pPr>
            <a:endParaRPr lang="en-US" sz="1100" b="1" smtClean="0"/>
          </a:p>
          <a:p>
            <a:pPr lvl="1" eaLnBrk="1" hangingPunct="1">
              <a:buFont typeface="Wingdings" pitchFamily="2" charset="2"/>
              <a:buChar char="o"/>
            </a:pPr>
            <a:r>
              <a:rPr lang="en-US" sz="2200" b="1" smtClean="0"/>
              <a:t>Disseminating information around a big event or taking advantage of attention-generating events (HIV/AIDS day, community events)</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body" idx="1"/>
          </p:nvPr>
        </p:nvSpPr>
        <p:spPr>
          <a:xfrm>
            <a:off x="228600" y="1412875"/>
            <a:ext cx="8556625" cy="4911725"/>
          </a:xfrm>
        </p:spPr>
        <p:txBody>
          <a:bodyPr/>
          <a:lstStyle/>
          <a:p>
            <a:pPr eaLnBrk="1" hangingPunct="1"/>
            <a:r>
              <a:rPr lang="en-US" sz="2500" b="1" smtClean="0"/>
              <a:t>To communicate meaningfully apply/use:</a:t>
            </a:r>
          </a:p>
          <a:p>
            <a:pPr lvl="1" eaLnBrk="1" hangingPunct="1">
              <a:buFont typeface="Wingdings" pitchFamily="2" charset="2"/>
              <a:buChar char="o"/>
            </a:pPr>
            <a:r>
              <a:rPr lang="en-US" smtClean="0"/>
              <a:t>Selective use of information</a:t>
            </a:r>
          </a:p>
          <a:p>
            <a:pPr eaLnBrk="1" hangingPunct="1"/>
            <a:endParaRPr lang="en-US" sz="1100" smtClean="0"/>
          </a:p>
          <a:p>
            <a:pPr lvl="1" eaLnBrk="1" hangingPunct="1">
              <a:buFont typeface="Wingdings" pitchFamily="2" charset="2"/>
              <a:buChar char="o"/>
            </a:pPr>
            <a:r>
              <a:rPr lang="en-US" smtClean="0"/>
              <a:t>Appropriate context for information</a:t>
            </a:r>
            <a:endParaRPr lang="en-US" sz="2200" smtClean="0"/>
          </a:p>
          <a:p>
            <a:pPr eaLnBrk="1" hangingPunct="1"/>
            <a:endParaRPr lang="en-US" sz="1100" smtClean="0"/>
          </a:p>
          <a:p>
            <a:pPr lvl="1" eaLnBrk="1" hangingPunct="1">
              <a:buFont typeface="Wingdings" pitchFamily="2" charset="2"/>
              <a:buChar char="o"/>
            </a:pPr>
            <a:r>
              <a:rPr lang="en-US" smtClean="0"/>
              <a:t>Results and program impact</a:t>
            </a:r>
            <a:endParaRPr lang="en-US" sz="2200" smtClean="0"/>
          </a:p>
          <a:p>
            <a:pPr eaLnBrk="1" hangingPunct="1"/>
            <a:endParaRPr lang="en-US" sz="1100" smtClean="0"/>
          </a:p>
          <a:p>
            <a:pPr lvl="1" eaLnBrk="1" hangingPunct="1">
              <a:buFont typeface="Wingdings" pitchFamily="2" charset="2"/>
              <a:buChar char="o"/>
            </a:pPr>
            <a:r>
              <a:rPr lang="en-US" smtClean="0"/>
              <a:t>Success story / lessons learned</a:t>
            </a:r>
            <a:endParaRPr lang="en-US" sz="2200" smtClean="0"/>
          </a:p>
          <a:p>
            <a:pPr eaLnBrk="1" hangingPunct="1"/>
            <a:endParaRPr lang="en-US" sz="1100" smtClean="0"/>
          </a:p>
          <a:p>
            <a:pPr lvl="1" eaLnBrk="1" hangingPunct="1">
              <a:buFontTx/>
              <a:buNone/>
            </a:pPr>
            <a:r>
              <a:rPr lang="en-US" sz="2200" smtClean="0"/>
              <a:t>		</a:t>
            </a:r>
            <a:r>
              <a:rPr lang="en-US" sz="2200" i="1" smtClean="0"/>
              <a:t>A picture is worth a thousand words!</a:t>
            </a:r>
            <a:endParaRPr lang="en-US" smtClean="0"/>
          </a:p>
          <a:p>
            <a:pPr lvl="1" eaLnBrk="1" hangingPunct="1">
              <a:buFontTx/>
              <a:buNone/>
            </a:pPr>
            <a:endParaRPr lang="en-US" sz="1100" smtClean="0"/>
          </a:p>
          <a:p>
            <a:pPr lvl="1" eaLnBrk="1" hangingPunct="1">
              <a:buFont typeface="Wingdings" pitchFamily="2" charset="2"/>
              <a:buChar char="o"/>
            </a:pPr>
            <a:r>
              <a:rPr lang="en-US" smtClean="0"/>
              <a:t>Decisions, recommendations, or options available</a:t>
            </a:r>
            <a:endParaRPr lang="en-US" sz="2200" b="1" smtClean="0"/>
          </a:p>
        </p:txBody>
      </p:sp>
      <p:sp>
        <p:nvSpPr>
          <p:cNvPr id="276483" name="Rectangle 3"/>
          <p:cNvSpPr>
            <a:spLocks noGrp="1" noChangeArrowheads="1"/>
          </p:cNvSpPr>
          <p:nvPr>
            <p:ph type="title"/>
          </p:nvPr>
        </p:nvSpPr>
        <p:spPr>
          <a:xfrm>
            <a:off x="206375" y="138113"/>
            <a:ext cx="7343775" cy="415925"/>
          </a:xfrm>
        </p:spPr>
        <p:txBody>
          <a:bodyPr/>
          <a:lstStyle/>
          <a:p>
            <a:pPr eaLnBrk="1" hangingPunct="1"/>
            <a:r>
              <a:rPr lang="en-US" sz="3200" smtClean="0">
                <a:latin typeface="Verdana" pitchFamily="34" charset="0"/>
              </a:rPr>
              <a:t>FINALLY REMEMBER</a:t>
            </a:r>
            <a:r>
              <a:rPr lang="en-US" sz="3200" smtClean="0"/>
              <a:t>……</a:t>
            </a:r>
            <a:r>
              <a:rPr lang="en-US" sz="3200" smtClean="0">
                <a:latin typeface="Verdana" pitchFamily="34" charset="0"/>
              </a:rPr>
              <a:t>CONT.</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2775" y="228600"/>
            <a:ext cx="8153400" cy="990600"/>
          </a:xfrm>
        </p:spPr>
        <p:txBody>
          <a:bodyPr/>
          <a:lstStyle/>
          <a:p>
            <a:pPr eaLnBrk="1" hangingPunct="1"/>
            <a:r>
              <a:rPr lang="en-GB" smtClean="0"/>
              <a:t>Outline of the presentation</a:t>
            </a:r>
          </a:p>
        </p:txBody>
      </p:sp>
      <p:sp>
        <p:nvSpPr>
          <p:cNvPr id="41987" name="Rectangle 3"/>
          <p:cNvSpPr>
            <a:spLocks noGrp="1" noChangeArrowheads="1"/>
          </p:cNvSpPr>
          <p:nvPr>
            <p:ph type="body" idx="1"/>
          </p:nvPr>
        </p:nvSpPr>
        <p:spPr>
          <a:xfrm>
            <a:off x="568325" y="1708150"/>
            <a:ext cx="8110538" cy="3854450"/>
          </a:xfrm>
        </p:spPr>
        <p:txBody>
          <a:bodyPr/>
          <a:lstStyle/>
          <a:p>
            <a:pPr eaLnBrk="1" hangingPunct="1"/>
            <a:r>
              <a:rPr lang="en-GB" sz="2800" smtClean="0"/>
              <a:t>Goal and Objectives</a:t>
            </a:r>
          </a:p>
          <a:p>
            <a:pPr eaLnBrk="1" hangingPunct="1"/>
            <a:r>
              <a:rPr lang="en-GB" sz="2800" smtClean="0"/>
              <a:t>Definitions</a:t>
            </a:r>
          </a:p>
          <a:p>
            <a:pPr eaLnBrk="1" hangingPunct="1"/>
            <a:r>
              <a:rPr lang="en-GB" sz="2800" smtClean="0"/>
              <a:t>Rationale for  M&amp;E</a:t>
            </a:r>
          </a:p>
          <a:p>
            <a:pPr eaLnBrk="1" hangingPunct="1"/>
            <a:r>
              <a:rPr lang="en-GB" sz="2800" smtClean="0"/>
              <a:t>Some challenges </a:t>
            </a:r>
          </a:p>
          <a:p>
            <a:pPr eaLnBrk="1" hangingPunct="1"/>
            <a:r>
              <a:rPr lang="en-GB" sz="2800" smtClean="0"/>
              <a:t>Overview of the workshop and their interconnections</a:t>
            </a:r>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612775" y="228600"/>
            <a:ext cx="8153400" cy="990600"/>
          </a:xfrm>
        </p:spPr>
        <p:txBody>
          <a:bodyPr/>
          <a:lstStyle/>
          <a:p>
            <a:pPr eaLnBrk="1" hangingPunct="1"/>
            <a:r>
              <a:rPr lang="en-US" sz="3200" smtClean="0"/>
              <a:t>Message Characteristics Influencing Policy Makers’ Decisions</a:t>
            </a:r>
          </a:p>
        </p:txBody>
      </p:sp>
      <p:sp>
        <p:nvSpPr>
          <p:cNvPr id="277507" name="Rectangle 3"/>
          <p:cNvSpPr>
            <a:spLocks noGrp="1" noChangeArrowheads="1"/>
          </p:cNvSpPr>
          <p:nvPr>
            <p:ph type="body" idx="1"/>
          </p:nvPr>
        </p:nvSpPr>
        <p:spPr>
          <a:xfrm>
            <a:off x="612775" y="1600200"/>
            <a:ext cx="8153400" cy="4495800"/>
          </a:xfrm>
        </p:spPr>
        <p:txBody>
          <a:bodyPr/>
          <a:lstStyle/>
          <a:p>
            <a:pPr eaLnBrk="1" hangingPunct="1"/>
            <a:r>
              <a:rPr lang="en-US" smtClean="0"/>
              <a:t>Needs to be simple</a:t>
            </a:r>
          </a:p>
          <a:p>
            <a:pPr eaLnBrk="1" hangingPunct="1"/>
            <a:r>
              <a:rPr lang="en-US" smtClean="0"/>
              <a:t>Needs to be timely/salient</a:t>
            </a:r>
          </a:p>
          <a:p>
            <a:pPr eaLnBrk="1" hangingPunct="1"/>
            <a:r>
              <a:rPr lang="en-US" smtClean="0"/>
              <a:t>Needs to be compelling/significant</a:t>
            </a:r>
          </a:p>
          <a:p>
            <a:pPr eaLnBrk="1" hangingPunct="1"/>
            <a:r>
              <a:rPr lang="en-US" smtClean="0"/>
              <a:t>Needs to be consistent with policy makers and/or constituents values</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p:txBody>
          <a:bodyPr/>
          <a:lstStyle/>
          <a:p>
            <a:pPr eaLnBrk="1" hangingPunct="1"/>
            <a:r>
              <a:rPr lang="en-US" smtClean="0"/>
              <a:t>Summary</a:t>
            </a:r>
          </a:p>
        </p:txBody>
      </p:sp>
      <p:sp>
        <p:nvSpPr>
          <p:cNvPr id="278531" name="Rectangle 3"/>
          <p:cNvSpPr>
            <a:spLocks noGrp="1" noChangeArrowheads="1"/>
          </p:cNvSpPr>
          <p:nvPr>
            <p:ph type="body" idx="4294967295"/>
          </p:nvPr>
        </p:nvSpPr>
        <p:spPr>
          <a:xfrm>
            <a:off x="522288" y="1295400"/>
            <a:ext cx="8167687" cy="4751388"/>
          </a:xfrm>
        </p:spPr>
        <p:txBody>
          <a:bodyPr/>
          <a:lstStyle/>
          <a:p>
            <a:pPr eaLnBrk="1" hangingPunct="1"/>
            <a:r>
              <a:rPr lang="en-US" smtClean="0"/>
              <a:t>The ultimate goal of M&amp;E efforts is to create information that is actually used</a:t>
            </a:r>
          </a:p>
          <a:p>
            <a:pPr eaLnBrk="1" hangingPunct="1"/>
            <a:r>
              <a:rPr lang="en-US" smtClean="0"/>
              <a:t>To be useful and used, data initiatives must reflect the needs/values of relevant stakeholders </a:t>
            </a:r>
          </a:p>
          <a:p>
            <a:pPr eaLnBrk="1" hangingPunct="1"/>
            <a:r>
              <a:rPr lang="en-US" smtClean="0"/>
              <a:t>M&amp;E findings should be linked with decisions that could be influenced by those findings</a:t>
            </a:r>
          </a:p>
          <a:p>
            <a:pPr eaLnBrk="1" hangingPunct="1"/>
            <a:r>
              <a:rPr lang="en-US" smtClean="0"/>
              <a:t>Information must be communicated effectively and in a timely manner in order to be useful</a:t>
            </a:r>
          </a:p>
          <a:p>
            <a:pPr eaLnBrk="1" hangingPunct="1"/>
            <a:endParaRPr lang="en-US" smtClean="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idx="4294967295"/>
          </p:nvPr>
        </p:nvSpPr>
        <p:spPr/>
        <p:txBody>
          <a:bodyPr/>
          <a:lstStyle/>
          <a:p>
            <a:pPr eaLnBrk="1" hangingPunct="1"/>
            <a:r>
              <a:rPr lang="en-US" smtClean="0"/>
              <a:t>References</a:t>
            </a:r>
          </a:p>
        </p:txBody>
      </p:sp>
      <p:sp>
        <p:nvSpPr>
          <p:cNvPr id="279555" name="Rectangle 3"/>
          <p:cNvSpPr>
            <a:spLocks noGrp="1" noChangeArrowheads="1"/>
          </p:cNvSpPr>
          <p:nvPr>
            <p:ph type="body" idx="4294967295"/>
          </p:nvPr>
        </p:nvSpPr>
        <p:spPr/>
        <p:txBody>
          <a:bodyPr/>
          <a:lstStyle/>
          <a:p>
            <a:pPr eaLnBrk="1" hangingPunct="1"/>
            <a:r>
              <a:rPr lang="en-US" smtClean="0"/>
              <a:t>Patton, Michael Quinn.  1997.  </a:t>
            </a:r>
            <a:r>
              <a:rPr lang="en-US" u="sng" smtClean="0"/>
              <a:t>Utilization-Focused Evaluation</a:t>
            </a:r>
            <a:r>
              <a:rPr lang="en-US" smtClean="0"/>
              <a:t>.  Thousand Oaks: Sage Publications.</a:t>
            </a:r>
          </a:p>
          <a:p>
            <a:pPr eaLnBrk="1" hangingPunct="1"/>
            <a:r>
              <a:rPr lang="en-US" smtClean="0"/>
              <a:t>MEASURE Evaluation.  No date.  Data Demand and Information Use in the Health Sector.  Chapel Hill, NC: Carolina Population Center.</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p:txBody>
          <a:bodyPr lIns="82479" tIns="41239" rIns="82479" bIns="41239"/>
          <a:lstStyle/>
          <a:p>
            <a:pPr defTabSz="915001">
              <a:defRPr/>
            </a:pPr>
            <a:fld id="{FEE0B37A-A8F0-4443-A1FA-20E94FB9FB72}" type="slidenum">
              <a:rPr lang="en-US" smtClean="0"/>
              <a:pPr defTabSz="915001">
                <a:defRPr/>
              </a:pPr>
              <a:t>263</a:t>
            </a:fld>
            <a:endParaRPr lang="en-US" dirty="0" smtClean="0"/>
          </a:p>
        </p:txBody>
      </p:sp>
      <p:sp>
        <p:nvSpPr>
          <p:cNvPr id="280579" name="Rectangle 3"/>
          <p:cNvSpPr>
            <a:spLocks noGrp="1" noChangeArrowheads="1"/>
          </p:cNvSpPr>
          <p:nvPr>
            <p:ph type="subTitle" idx="1"/>
          </p:nvPr>
        </p:nvSpPr>
        <p:spPr>
          <a:xfrm>
            <a:off x="315913" y="1143000"/>
            <a:ext cx="7481887" cy="2906713"/>
          </a:xfrm>
        </p:spPr>
        <p:txBody>
          <a:bodyPr/>
          <a:lstStyle/>
          <a:p>
            <a:pPr algn="ctr" eaLnBrk="1" hangingPunct="1"/>
            <a:r>
              <a:rPr lang="en-US" sz="4000" b="1" smtClean="0"/>
              <a:t>Ethics in Monitoring and Evaluation</a:t>
            </a:r>
          </a:p>
          <a:p>
            <a:pPr algn="ctr" eaLnBrk="1" hangingPunct="1"/>
            <a:endParaRPr lang="en-US" b="1" smtClean="0"/>
          </a:p>
        </p:txBody>
      </p:sp>
    </p:spTree>
    <p:custDataLst>
      <p:tags r:id="rId1"/>
    </p:custData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DA80436E-5193-4814-BA2A-E68719EF939F}" type="slidenum">
              <a:rPr lang="en-US" smtClean="0"/>
              <a:pPr defTabSz="915001">
                <a:defRPr/>
              </a:pPr>
              <a:t>264</a:t>
            </a:fld>
            <a:endParaRPr lang="en-US" dirty="0" smtClean="0"/>
          </a:p>
        </p:txBody>
      </p:sp>
      <p:sp>
        <p:nvSpPr>
          <p:cNvPr id="281603" name="Rectangle 2"/>
          <p:cNvSpPr>
            <a:spLocks noGrp="1" noChangeArrowheads="1"/>
          </p:cNvSpPr>
          <p:nvPr>
            <p:ph type="title"/>
          </p:nvPr>
        </p:nvSpPr>
        <p:spPr>
          <a:xfrm>
            <a:off x="206375" y="138113"/>
            <a:ext cx="7343775" cy="846137"/>
          </a:xfrm>
        </p:spPr>
        <p:txBody>
          <a:bodyPr/>
          <a:lstStyle/>
          <a:p>
            <a:pPr defTabSz="823913" eaLnBrk="1" hangingPunct="1"/>
            <a:r>
              <a:rPr lang="en-US" smtClean="0"/>
              <a:t>Objectives</a:t>
            </a:r>
          </a:p>
        </p:txBody>
      </p:sp>
      <p:sp>
        <p:nvSpPr>
          <p:cNvPr id="281604" name="Rectangle 3"/>
          <p:cNvSpPr>
            <a:spLocks noGrp="1" noChangeArrowheads="1"/>
          </p:cNvSpPr>
          <p:nvPr>
            <p:ph type="body" idx="1"/>
          </p:nvPr>
        </p:nvSpPr>
        <p:spPr>
          <a:xfrm>
            <a:off x="522288" y="1227138"/>
            <a:ext cx="7772400" cy="5027612"/>
          </a:xfrm>
        </p:spPr>
        <p:txBody>
          <a:bodyPr/>
          <a:lstStyle/>
          <a:p>
            <a:pPr marL="549275" indent="-549275" defTabSz="823913" eaLnBrk="1" hangingPunct="1">
              <a:lnSpc>
                <a:spcPct val="90000"/>
              </a:lnSpc>
              <a:buFont typeface="Wingdings" pitchFamily="2" charset="2"/>
              <a:buNone/>
            </a:pPr>
            <a:r>
              <a:rPr lang="en-US" sz="2500" smtClean="0"/>
              <a:t>By the end of the session the participants should be able to:-</a:t>
            </a:r>
          </a:p>
          <a:p>
            <a:pPr marL="549275" indent="-549275" defTabSz="823913" eaLnBrk="1" hangingPunct="1">
              <a:lnSpc>
                <a:spcPct val="90000"/>
              </a:lnSpc>
              <a:buFontTx/>
              <a:buAutoNum type="arabicPeriod"/>
            </a:pPr>
            <a:r>
              <a:rPr lang="en-US" sz="2500" smtClean="0"/>
              <a:t>Describe the evolution of research ethics as documented in the various declarations, codes, regulations and guidelines.</a:t>
            </a:r>
          </a:p>
          <a:p>
            <a:pPr marL="549275" indent="-549275" defTabSz="823913" eaLnBrk="1" hangingPunct="1">
              <a:lnSpc>
                <a:spcPct val="90000"/>
              </a:lnSpc>
              <a:buFontTx/>
              <a:buAutoNum type="arabicPeriod"/>
            </a:pPr>
            <a:r>
              <a:rPr lang="en-US" sz="2500" smtClean="0"/>
              <a:t>Explain the fundamental principles of human research ethics.</a:t>
            </a:r>
          </a:p>
          <a:p>
            <a:pPr marL="549275" indent="-549275" defTabSz="823913" eaLnBrk="1" hangingPunct="1">
              <a:lnSpc>
                <a:spcPct val="90000"/>
              </a:lnSpc>
              <a:buFontTx/>
              <a:buAutoNum type="arabicPeriod"/>
            </a:pPr>
            <a:r>
              <a:rPr lang="en-US" sz="2500" smtClean="0"/>
              <a:t>Describe how ethical conduct of research can be achieved.</a:t>
            </a:r>
          </a:p>
          <a:p>
            <a:pPr marL="549275" indent="-549275" defTabSz="823913" eaLnBrk="1" hangingPunct="1">
              <a:lnSpc>
                <a:spcPct val="90000"/>
              </a:lnSpc>
              <a:buFontTx/>
              <a:buAutoNum type="arabicPeriod"/>
            </a:pPr>
            <a:r>
              <a:rPr lang="en-US" sz="2500" smtClean="0"/>
              <a:t>Identify the roles of IRBs</a:t>
            </a:r>
          </a:p>
          <a:p>
            <a:pPr marL="549275" indent="-549275" defTabSz="823913" eaLnBrk="1" hangingPunct="1">
              <a:lnSpc>
                <a:spcPct val="90000"/>
              </a:lnSpc>
              <a:buFontTx/>
              <a:buAutoNum type="arabicPeriod"/>
            </a:pPr>
            <a:r>
              <a:rPr lang="en-US" sz="2500" smtClean="0"/>
              <a:t>Recognize and know how to deal with issues that may arise during research.</a:t>
            </a:r>
          </a:p>
        </p:txBody>
      </p:sp>
    </p:spTree>
    <p:custDataLst>
      <p:tags r:id="rId1"/>
    </p:custData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066FC938-CCFD-4E55-AEFD-72C2D0F2D6E3}" type="slidenum">
              <a:rPr lang="en-US" smtClean="0"/>
              <a:pPr defTabSz="915001">
                <a:defRPr/>
              </a:pPr>
              <a:t>265</a:t>
            </a:fld>
            <a:endParaRPr lang="en-US" dirty="0" smtClean="0"/>
          </a:p>
        </p:txBody>
      </p:sp>
      <p:sp>
        <p:nvSpPr>
          <p:cNvPr id="282627" name="Rectangle 2"/>
          <p:cNvSpPr>
            <a:spLocks noGrp="1" noChangeArrowheads="1"/>
          </p:cNvSpPr>
          <p:nvPr>
            <p:ph type="title"/>
          </p:nvPr>
        </p:nvSpPr>
        <p:spPr>
          <a:xfrm>
            <a:off x="206375" y="138113"/>
            <a:ext cx="7343775" cy="846137"/>
          </a:xfrm>
        </p:spPr>
        <p:txBody>
          <a:bodyPr/>
          <a:lstStyle/>
          <a:p>
            <a:pPr defTabSz="823913" eaLnBrk="1" hangingPunct="1"/>
            <a:r>
              <a:rPr lang="en-US" smtClean="0"/>
              <a:t>Definitions</a:t>
            </a:r>
            <a:endParaRPr lang="en-GB" smtClean="0"/>
          </a:p>
        </p:txBody>
      </p:sp>
      <p:sp>
        <p:nvSpPr>
          <p:cNvPr id="282628"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Research</a:t>
            </a:r>
          </a:p>
          <a:p>
            <a:pPr marL="307975" indent="-307975" defTabSz="823913" eaLnBrk="1" hangingPunct="1"/>
            <a:r>
              <a:rPr lang="en-US" smtClean="0"/>
              <a:t>Research Participants</a:t>
            </a:r>
          </a:p>
          <a:p>
            <a:pPr marL="307975" indent="-307975" defTabSz="823913" eaLnBrk="1" hangingPunct="1"/>
            <a:r>
              <a:rPr lang="en-US" smtClean="0"/>
              <a:t>Informed Consent</a:t>
            </a:r>
            <a:endParaRPr lang="en-GB" smtClean="0"/>
          </a:p>
        </p:txBody>
      </p:sp>
    </p:spTree>
    <p:custDataLst>
      <p:tags r:id="rId1"/>
    </p:custData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8DF0A53E-BD94-42D2-8C56-5BAD12884611}" type="slidenum">
              <a:rPr lang="en-US" smtClean="0"/>
              <a:pPr defTabSz="915001">
                <a:defRPr/>
              </a:pPr>
              <a:t>266</a:t>
            </a:fld>
            <a:endParaRPr lang="en-US" dirty="0" smtClean="0"/>
          </a:p>
        </p:txBody>
      </p:sp>
      <p:sp>
        <p:nvSpPr>
          <p:cNvPr id="283651" name="Rectangle 2"/>
          <p:cNvSpPr>
            <a:spLocks noGrp="1" noChangeArrowheads="1"/>
          </p:cNvSpPr>
          <p:nvPr>
            <p:ph type="title"/>
          </p:nvPr>
        </p:nvSpPr>
        <p:spPr>
          <a:xfrm>
            <a:off x="206375" y="138113"/>
            <a:ext cx="7343775" cy="846137"/>
          </a:xfrm>
        </p:spPr>
        <p:txBody>
          <a:bodyPr/>
          <a:lstStyle/>
          <a:p>
            <a:pPr defTabSz="823913" eaLnBrk="1" hangingPunct="1"/>
            <a:r>
              <a:rPr lang="en-US" smtClean="0"/>
              <a:t>Research</a:t>
            </a:r>
            <a:endParaRPr lang="en-GB" smtClean="0"/>
          </a:p>
        </p:txBody>
      </p:sp>
      <p:sp>
        <p:nvSpPr>
          <p:cNvPr id="283652"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Systematic investigation designed to produce generalizable knowledge</a:t>
            </a:r>
          </a:p>
          <a:p>
            <a:pPr marL="307975" indent="-307975" defTabSz="823913" eaLnBrk="1" hangingPunct="1"/>
            <a:r>
              <a:rPr lang="en-US" smtClean="0"/>
              <a:t>Can be applied to other populations</a:t>
            </a:r>
          </a:p>
          <a:p>
            <a:pPr marL="307975" indent="-307975" defTabSz="823913" eaLnBrk="1" hangingPunct="1"/>
            <a:r>
              <a:rPr lang="en-US" smtClean="0"/>
              <a:t>Published and disseminated</a:t>
            </a:r>
            <a:endParaRPr lang="en-GB" smtClean="0"/>
          </a:p>
        </p:txBody>
      </p:sp>
    </p:spTree>
    <p:custDataLst>
      <p:tags r:id="rId1"/>
    </p:custData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7BC57FDC-7537-44B7-A49B-DDF522240FAD}" type="slidenum">
              <a:rPr lang="en-US" smtClean="0"/>
              <a:pPr defTabSz="915001">
                <a:defRPr/>
              </a:pPr>
              <a:t>267</a:t>
            </a:fld>
            <a:endParaRPr lang="en-US" dirty="0" smtClean="0"/>
          </a:p>
        </p:txBody>
      </p:sp>
      <p:sp>
        <p:nvSpPr>
          <p:cNvPr id="284675" name="Rectangle 2"/>
          <p:cNvSpPr>
            <a:spLocks noGrp="1" noChangeArrowheads="1"/>
          </p:cNvSpPr>
          <p:nvPr>
            <p:ph type="title"/>
          </p:nvPr>
        </p:nvSpPr>
        <p:spPr>
          <a:xfrm>
            <a:off x="206375" y="138113"/>
            <a:ext cx="7343775" cy="846137"/>
          </a:xfrm>
        </p:spPr>
        <p:txBody>
          <a:bodyPr/>
          <a:lstStyle/>
          <a:p>
            <a:pPr defTabSz="823913" eaLnBrk="1" hangingPunct="1"/>
            <a:r>
              <a:rPr lang="en-US" smtClean="0"/>
              <a:t>Participants</a:t>
            </a:r>
            <a:endParaRPr lang="en-GB" smtClean="0"/>
          </a:p>
        </p:txBody>
      </p:sp>
      <p:sp>
        <p:nvSpPr>
          <p:cNvPr id="284676"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Living individuals from whom the researcher may obtain</a:t>
            </a:r>
          </a:p>
          <a:p>
            <a:pPr marL="669925" lvl="1" indent="-257175" defTabSz="823913" eaLnBrk="1" hangingPunct="1"/>
            <a:r>
              <a:rPr lang="en-US" smtClean="0"/>
              <a:t>Data through interaction or intervention</a:t>
            </a:r>
          </a:p>
          <a:p>
            <a:pPr marL="669925" lvl="1" indent="-257175" defTabSz="823913" eaLnBrk="1" hangingPunct="1"/>
            <a:r>
              <a:rPr lang="en-US" smtClean="0"/>
              <a:t>Identifiable private information</a:t>
            </a:r>
            <a:endParaRPr lang="en-GB" smtClean="0"/>
          </a:p>
        </p:txBody>
      </p:sp>
    </p:spTree>
    <p:custDataLst>
      <p:tags r:id="rId1"/>
    </p:custData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C6895536-4942-40EA-9785-537EBED8112F}" type="slidenum">
              <a:rPr lang="en-US" smtClean="0"/>
              <a:pPr defTabSz="915001">
                <a:defRPr/>
              </a:pPr>
              <a:t>268</a:t>
            </a:fld>
            <a:endParaRPr lang="en-US" dirty="0" smtClean="0"/>
          </a:p>
        </p:txBody>
      </p:sp>
      <p:sp>
        <p:nvSpPr>
          <p:cNvPr id="285699" name="Rectangle 2"/>
          <p:cNvSpPr>
            <a:spLocks noGrp="1" noChangeArrowheads="1"/>
          </p:cNvSpPr>
          <p:nvPr>
            <p:ph type="title"/>
          </p:nvPr>
        </p:nvSpPr>
        <p:spPr>
          <a:xfrm>
            <a:off x="206375" y="138113"/>
            <a:ext cx="7343775" cy="846137"/>
          </a:xfrm>
        </p:spPr>
        <p:txBody>
          <a:bodyPr/>
          <a:lstStyle/>
          <a:p>
            <a:pPr defTabSz="823913" eaLnBrk="1" hangingPunct="1"/>
            <a:r>
              <a:rPr lang="en-US" smtClean="0"/>
              <a:t>Informed Consent</a:t>
            </a:r>
            <a:endParaRPr lang="en-GB" smtClean="0"/>
          </a:p>
        </p:txBody>
      </p:sp>
      <p:sp>
        <p:nvSpPr>
          <p:cNvPr id="285700"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Is consent given by a competent individual who</a:t>
            </a:r>
          </a:p>
          <a:p>
            <a:pPr marL="669925" lvl="1" indent="-257175" defTabSz="823913" eaLnBrk="1" hangingPunct="1"/>
            <a:r>
              <a:rPr lang="en-US" smtClean="0"/>
              <a:t>Has received necessary information</a:t>
            </a:r>
          </a:p>
          <a:p>
            <a:pPr marL="669925" lvl="1" indent="-257175" defTabSz="823913" eaLnBrk="1" hangingPunct="1"/>
            <a:r>
              <a:rPr lang="en-US" smtClean="0"/>
              <a:t>Adequately understood it</a:t>
            </a:r>
          </a:p>
          <a:p>
            <a:pPr marL="669925" lvl="1" indent="-257175" defTabSz="823913" eaLnBrk="1" hangingPunct="1"/>
            <a:r>
              <a:rPr lang="en-US" smtClean="0"/>
              <a:t>Considered it</a:t>
            </a:r>
          </a:p>
          <a:p>
            <a:pPr marL="669925" lvl="1" indent="-257175" defTabSz="823913" eaLnBrk="1" hangingPunct="1"/>
            <a:r>
              <a:rPr lang="en-US" smtClean="0"/>
              <a:t>Arrived at a decision without coercion, undue influence, inducement or intimidation</a:t>
            </a:r>
            <a:endParaRPr lang="en-GB" smtClean="0"/>
          </a:p>
        </p:txBody>
      </p:sp>
    </p:spTree>
    <p:custDataLst>
      <p:tags r:id="rId1"/>
    </p:custDataLst>
  </p:cSld>
  <p:clrMapOvr>
    <a:masterClrMapping/>
  </p:clrMapOvr>
  <p:transition>
    <p:blinds dir="vert"/>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CB2D5A40-1CDF-467D-9385-1556B4C0D050}" type="slidenum">
              <a:rPr lang="en-US" smtClean="0"/>
              <a:pPr defTabSz="915001">
                <a:defRPr/>
              </a:pPr>
              <a:t>269</a:t>
            </a:fld>
            <a:endParaRPr lang="en-US" dirty="0" smtClean="0"/>
          </a:p>
        </p:txBody>
      </p:sp>
      <p:sp>
        <p:nvSpPr>
          <p:cNvPr id="286723" name="Rectangle 2"/>
          <p:cNvSpPr>
            <a:spLocks noGrp="1" noChangeArrowheads="1"/>
          </p:cNvSpPr>
          <p:nvPr>
            <p:ph type="title"/>
          </p:nvPr>
        </p:nvSpPr>
        <p:spPr>
          <a:xfrm>
            <a:off x="206375" y="138113"/>
            <a:ext cx="7343775" cy="846137"/>
          </a:xfrm>
        </p:spPr>
        <p:txBody>
          <a:bodyPr/>
          <a:lstStyle/>
          <a:p>
            <a:pPr defTabSz="823913" eaLnBrk="1" hangingPunct="1"/>
            <a:r>
              <a:rPr lang="en-US" smtClean="0"/>
              <a:t>Principles of Research Ethics</a:t>
            </a:r>
            <a:endParaRPr lang="en-GB" smtClean="0"/>
          </a:p>
        </p:txBody>
      </p:sp>
      <p:sp>
        <p:nvSpPr>
          <p:cNvPr id="286724"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Respect for persons</a:t>
            </a:r>
          </a:p>
          <a:p>
            <a:pPr marL="307975" indent="-307975" defTabSz="823913" eaLnBrk="1" hangingPunct="1"/>
            <a:r>
              <a:rPr lang="en-US" smtClean="0"/>
              <a:t>Beneficence</a:t>
            </a:r>
          </a:p>
          <a:p>
            <a:pPr marL="307975" indent="-307975" defTabSz="823913" eaLnBrk="1" hangingPunct="1"/>
            <a:r>
              <a:rPr lang="en-US" smtClean="0"/>
              <a:t>Justice</a:t>
            </a:r>
            <a:endParaRPr lang="en-GB" smtClean="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17500" y="676275"/>
            <a:ext cx="8578850" cy="292100"/>
          </a:xfrm>
        </p:spPr>
        <p:txBody>
          <a:bodyPr/>
          <a:lstStyle/>
          <a:p>
            <a:pPr eaLnBrk="1" hangingPunct="1"/>
            <a:r>
              <a:rPr lang="en-US" smtClean="0"/>
              <a:t>1.1 </a:t>
            </a:r>
            <a:r>
              <a:rPr lang="en-US" sz="2600" smtClean="0"/>
              <a:t>Goal of the session</a:t>
            </a:r>
            <a:r>
              <a:rPr lang="en-US" smtClean="0"/>
              <a:t> </a:t>
            </a:r>
            <a:endParaRPr lang="en-GB" smtClean="0"/>
          </a:p>
        </p:txBody>
      </p:sp>
      <p:sp>
        <p:nvSpPr>
          <p:cNvPr id="43011" name="Rectangle 3"/>
          <p:cNvSpPr>
            <a:spLocks noGrp="1" noChangeArrowheads="1"/>
          </p:cNvSpPr>
          <p:nvPr>
            <p:ph type="body" idx="1"/>
          </p:nvPr>
        </p:nvSpPr>
        <p:spPr>
          <a:xfrm>
            <a:off x="685800" y="1752600"/>
            <a:ext cx="8110538" cy="1373188"/>
          </a:xfrm>
        </p:spPr>
        <p:txBody>
          <a:bodyPr/>
          <a:lstStyle/>
          <a:p>
            <a:pPr marL="469900" indent="-469900" eaLnBrk="1" hangingPunct="1"/>
            <a:r>
              <a:rPr lang="en-US" sz="2800" smtClean="0"/>
              <a:t>To enhance the participant’s level of knowledge of the rationale/purpose of monitoring and evaluation </a:t>
            </a: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AC0BC779-DCF0-4369-BE42-C6F2C48444C6}" type="slidenum">
              <a:rPr lang="en-US" smtClean="0"/>
              <a:pPr defTabSz="915001">
                <a:defRPr/>
              </a:pPr>
              <a:t>270</a:t>
            </a:fld>
            <a:endParaRPr lang="en-US" dirty="0" smtClean="0"/>
          </a:p>
        </p:txBody>
      </p:sp>
      <p:sp>
        <p:nvSpPr>
          <p:cNvPr id="287747" name="Rectangle 2"/>
          <p:cNvSpPr>
            <a:spLocks noGrp="1" noChangeArrowheads="1"/>
          </p:cNvSpPr>
          <p:nvPr>
            <p:ph type="title"/>
          </p:nvPr>
        </p:nvSpPr>
        <p:spPr>
          <a:xfrm>
            <a:off x="206375" y="138113"/>
            <a:ext cx="7343775" cy="846137"/>
          </a:xfrm>
        </p:spPr>
        <p:txBody>
          <a:bodyPr/>
          <a:lstStyle/>
          <a:p>
            <a:pPr defTabSz="823913" eaLnBrk="1" hangingPunct="1"/>
            <a:r>
              <a:rPr lang="en-US" smtClean="0"/>
              <a:t>Respect for Persons</a:t>
            </a:r>
            <a:endParaRPr lang="en-GB" smtClean="0"/>
          </a:p>
        </p:txBody>
      </p:sp>
      <p:sp>
        <p:nvSpPr>
          <p:cNvPr id="287748"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Autonomy and self-determination</a:t>
            </a:r>
          </a:p>
          <a:p>
            <a:pPr marL="307975" indent="-307975" defTabSz="823913" eaLnBrk="1" hangingPunct="1"/>
            <a:r>
              <a:rPr lang="en-US" smtClean="0"/>
              <a:t>Informed consent</a:t>
            </a:r>
          </a:p>
          <a:p>
            <a:pPr marL="307975" indent="-307975" defTabSz="823913" eaLnBrk="1" hangingPunct="1"/>
            <a:r>
              <a:rPr lang="en-US" smtClean="0"/>
              <a:t>Protection of vulnerable populations</a:t>
            </a:r>
          </a:p>
          <a:p>
            <a:pPr marL="669925" lvl="1" indent="-257175" defTabSz="823913" eaLnBrk="1" hangingPunct="1"/>
            <a:r>
              <a:rPr lang="en-US" smtClean="0"/>
              <a:t>Examples of vulnerable populations?</a:t>
            </a:r>
          </a:p>
          <a:p>
            <a:pPr marL="669925" lvl="1" indent="-257175" defTabSz="823913" eaLnBrk="1" hangingPunct="1"/>
            <a:r>
              <a:rPr lang="en-US" smtClean="0"/>
              <a:t>Case study 1</a:t>
            </a:r>
            <a:endParaRPr lang="en-GB" smtClean="0"/>
          </a:p>
        </p:txBody>
      </p:sp>
    </p:spTree>
    <p:custDataLst>
      <p:tags r:id="rId1"/>
    </p:custData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2639AB28-FC97-4759-870D-48DF7E823D81}" type="slidenum">
              <a:rPr lang="en-US" smtClean="0"/>
              <a:pPr defTabSz="915001">
                <a:defRPr/>
              </a:pPr>
              <a:t>271</a:t>
            </a:fld>
            <a:endParaRPr lang="en-US" dirty="0" smtClean="0"/>
          </a:p>
        </p:txBody>
      </p:sp>
      <p:sp>
        <p:nvSpPr>
          <p:cNvPr id="288771" name="Rectangle 2"/>
          <p:cNvSpPr>
            <a:spLocks noGrp="1" noChangeArrowheads="1"/>
          </p:cNvSpPr>
          <p:nvPr>
            <p:ph type="title"/>
          </p:nvPr>
        </p:nvSpPr>
        <p:spPr>
          <a:xfrm>
            <a:off x="612775" y="228600"/>
            <a:ext cx="8153400" cy="990600"/>
          </a:xfrm>
        </p:spPr>
        <p:txBody>
          <a:bodyPr/>
          <a:lstStyle/>
          <a:p>
            <a:pPr eaLnBrk="1" hangingPunct="1"/>
            <a:r>
              <a:rPr lang="en-US" sz="3200" smtClean="0"/>
              <a:t>Case Study 1 Respect for Persons (See Handout)</a:t>
            </a:r>
          </a:p>
        </p:txBody>
      </p:sp>
      <p:sp>
        <p:nvSpPr>
          <p:cNvPr id="288772" name="Rectangle 3"/>
          <p:cNvSpPr>
            <a:spLocks noGrp="1" noChangeArrowheads="1"/>
          </p:cNvSpPr>
          <p:nvPr>
            <p:ph type="body" idx="1"/>
          </p:nvPr>
        </p:nvSpPr>
        <p:spPr>
          <a:xfrm>
            <a:off x="177800" y="1157288"/>
            <a:ext cx="8785225" cy="4902200"/>
          </a:xfrm>
        </p:spPr>
        <p:txBody>
          <a:bodyPr/>
          <a:lstStyle/>
          <a:p>
            <a:pPr eaLnBrk="1" hangingPunct="1"/>
            <a:endParaRPr lang="en-US" sz="2500" smtClean="0"/>
          </a:p>
          <a:p>
            <a:pPr eaLnBrk="1" hangingPunct="1"/>
            <a:r>
              <a:rPr lang="en-US" smtClean="0"/>
              <a:t>What steps can the research staff take to ensure that informed consent is freely given by all participants?</a:t>
            </a:r>
          </a:p>
          <a:p>
            <a:pPr eaLnBrk="1" hangingPunct="1"/>
            <a:r>
              <a:rPr lang="en-US" smtClean="0"/>
              <a:t>If a woman chooses not to participate in the study, what can be done to protect her from retaliation by the manager?</a:t>
            </a:r>
          </a:p>
          <a:p>
            <a:pPr eaLnBrk="1" hangingPunct="1"/>
            <a:r>
              <a:rPr lang="en-US" smtClean="0"/>
              <a:t>If you believe that the women will not be able to give voluntary informed consent, what alternatives could you suggest to the Ministry of Health?</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122C3301-D0D7-43E0-A19F-EA7D89CCEC94}" type="slidenum">
              <a:rPr lang="en-US" smtClean="0"/>
              <a:pPr defTabSz="915001">
                <a:defRPr/>
              </a:pPr>
              <a:t>272</a:t>
            </a:fld>
            <a:endParaRPr lang="en-US" dirty="0" smtClean="0"/>
          </a:p>
        </p:txBody>
      </p:sp>
      <p:sp>
        <p:nvSpPr>
          <p:cNvPr id="289795" name="Rectangle 2"/>
          <p:cNvSpPr>
            <a:spLocks noGrp="1" noChangeArrowheads="1"/>
          </p:cNvSpPr>
          <p:nvPr>
            <p:ph type="title"/>
          </p:nvPr>
        </p:nvSpPr>
        <p:spPr>
          <a:xfrm>
            <a:off x="206375" y="138113"/>
            <a:ext cx="7343775" cy="846137"/>
          </a:xfrm>
        </p:spPr>
        <p:txBody>
          <a:bodyPr/>
          <a:lstStyle/>
          <a:p>
            <a:pPr defTabSz="823913" eaLnBrk="1" hangingPunct="1"/>
            <a:r>
              <a:rPr lang="en-US" smtClean="0"/>
              <a:t>Beneficence</a:t>
            </a:r>
            <a:endParaRPr lang="en-GB" smtClean="0"/>
          </a:p>
        </p:txBody>
      </p:sp>
      <p:sp>
        <p:nvSpPr>
          <p:cNvPr id="289796"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Weigh risks versus benefits</a:t>
            </a:r>
          </a:p>
          <a:p>
            <a:pPr marL="307975" indent="-307975" defTabSz="823913" eaLnBrk="1" hangingPunct="1"/>
            <a:r>
              <a:rPr lang="en-US" smtClean="0"/>
              <a:t>Physical, mental and social well-being</a:t>
            </a:r>
          </a:p>
          <a:p>
            <a:pPr marL="307975" indent="-307975" defTabSz="823913" eaLnBrk="1" hangingPunct="1"/>
            <a:r>
              <a:rPr lang="en-US" smtClean="0"/>
              <a:t>Risk reduction (to a minimum)</a:t>
            </a:r>
          </a:p>
          <a:p>
            <a:pPr marL="307975" indent="-307975" defTabSz="823913" eaLnBrk="1" hangingPunct="1"/>
            <a:r>
              <a:rPr lang="en-US" smtClean="0"/>
              <a:t>Protection of participants</a:t>
            </a:r>
            <a:endParaRPr lang="en-GB" smtClean="0"/>
          </a:p>
        </p:txBody>
      </p:sp>
    </p:spTree>
    <p:custDataLst>
      <p:tags r:id="rId1"/>
    </p:custData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4AC08589-541E-442B-8065-3DD425CCED31}" type="slidenum">
              <a:rPr lang="en-US" smtClean="0"/>
              <a:pPr defTabSz="915001">
                <a:defRPr/>
              </a:pPr>
              <a:t>273</a:t>
            </a:fld>
            <a:endParaRPr lang="en-US" dirty="0" smtClean="0"/>
          </a:p>
        </p:txBody>
      </p:sp>
      <p:sp>
        <p:nvSpPr>
          <p:cNvPr id="290819" name="Rectangle 2"/>
          <p:cNvSpPr>
            <a:spLocks noGrp="1" noChangeArrowheads="1"/>
          </p:cNvSpPr>
          <p:nvPr>
            <p:ph type="title"/>
          </p:nvPr>
        </p:nvSpPr>
        <p:spPr>
          <a:xfrm>
            <a:off x="206375" y="138113"/>
            <a:ext cx="7343775" cy="846137"/>
          </a:xfrm>
        </p:spPr>
        <p:txBody>
          <a:bodyPr/>
          <a:lstStyle/>
          <a:p>
            <a:pPr defTabSz="823913" eaLnBrk="1" hangingPunct="1"/>
            <a:r>
              <a:rPr lang="en-US" smtClean="0"/>
              <a:t>Justice</a:t>
            </a:r>
            <a:endParaRPr lang="en-GB" smtClean="0"/>
          </a:p>
        </p:txBody>
      </p:sp>
      <p:sp>
        <p:nvSpPr>
          <p:cNvPr id="290820"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Equal distribution of risk and benefits</a:t>
            </a:r>
          </a:p>
          <a:p>
            <a:pPr marL="307975" indent="-307975" defTabSz="823913" eaLnBrk="1" hangingPunct="1"/>
            <a:r>
              <a:rPr lang="en-US" smtClean="0"/>
              <a:t>Equitable recruitment of participants</a:t>
            </a:r>
          </a:p>
          <a:p>
            <a:pPr marL="307975" indent="-307975" defTabSz="823913" eaLnBrk="1" hangingPunct="1"/>
            <a:r>
              <a:rPr lang="en-US" smtClean="0"/>
              <a:t>Protection of vulnerable groups.</a:t>
            </a:r>
            <a:endParaRPr lang="en-GB" smtClean="0"/>
          </a:p>
        </p:txBody>
      </p:sp>
    </p:spTree>
    <p:custDataLst>
      <p:tags r:id="rId1"/>
    </p:custData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CF7ED094-B86C-4535-A3C2-BEFDE3EC0636}" type="slidenum">
              <a:rPr lang="en-US" smtClean="0"/>
              <a:pPr defTabSz="915001">
                <a:defRPr/>
              </a:pPr>
              <a:t>274</a:t>
            </a:fld>
            <a:endParaRPr lang="en-US" dirty="0" smtClean="0"/>
          </a:p>
        </p:txBody>
      </p:sp>
      <p:sp>
        <p:nvSpPr>
          <p:cNvPr id="291843" name="Rectangle 2"/>
          <p:cNvSpPr>
            <a:spLocks noGrp="1" noChangeArrowheads="1"/>
          </p:cNvSpPr>
          <p:nvPr>
            <p:ph type="title"/>
          </p:nvPr>
        </p:nvSpPr>
        <p:spPr>
          <a:xfrm>
            <a:off x="612775" y="228600"/>
            <a:ext cx="8153400" cy="990600"/>
          </a:xfrm>
        </p:spPr>
        <p:txBody>
          <a:bodyPr/>
          <a:lstStyle/>
          <a:p>
            <a:pPr eaLnBrk="1" hangingPunct="1"/>
            <a:r>
              <a:rPr lang="en-US" sz="3200" smtClean="0"/>
              <a:t>Case Study 2: Beneficence and Justice</a:t>
            </a:r>
          </a:p>
        </p:txBody>
      </p:sp>
      <p:sp>
        <p:nvSpPr>
          <p:cNvPr id="291844" name="Rectangle 3"/>
          <p:cNvSpPr>
            <a:spLocks noGrp="1" noChangeArrowheads="1"/>
          </p:cNvSpPr>
          <p:nvPr>
            <p:ph type="body" idx="1"/>
          </p:nvPr>
        </p:nvSpPr>
        <p:spPr>
          <a:xfrm>
            <a:off x="612775" y="1600200"/>
            <a:ext cx="8153400" cy="4495800"/>
          </a:xfrm>
        </p:spPr>
        <p:txBody>
          <a:bodyPr/>
          <a:lstStyle/>
          <a:p>
            <a:pPr marL="549275" indent="-549275" eaLnBrk="1" hangingPunct="1">
              <a:buFont typeface="Wingdings" pitchFamily="2" charset="2"/>
              <a:buNone/>
            </a:pPr>
            <a:r>
              <a:rPr lang="en-US" smtClean="0"/>
              <a:t>What is the best way to proceed?</a:t>
            </a:r>
          </a:p>
          <a:p>
            <a:pPr marL="549275" indent="-549275" eaLnBrk="1" hangingPunct="1">
              <a:buFontTx/>
              <a:buAutoNum type="alphaLcPeriod"/>
            </a:pPr>
            <a:r>
              <a:rPr lang="en-US" smtClean="0"/>
              <a:t>Continue the study as designed.</a:t>
            </a:r>
          </a:p>
          <a:p>
            <a:pPr marL="549275" indent="-549275" eaLnBrk="1" hangingPunct="1">
              <a:buFontTx/>
              <a:buAutoNum type="alphaLcPeriod"/>
            </a:pPr>
            <a:r>
              <a:rPr lang="en-US" smtClean="0"/>
              <a:t>Terminate the study.</a:t>
            </a:r>
          </a:p>
          <a:p>
            <a:pPr marL="549275" indent="-549275" eaLnBrk="1" hangingPunct="1">
              <a:buFontTx/>
              <a:buAutoNum type="alphaLcPeriod"/>
            </a:pPr>
            <a:r>
              <a:rPr lang="en-US" smtClean="0"/>
              <a:t>Suspend the study. Seek assurance that female condoms will be made available if proved successful.</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p:txBody>
          <a:bodyPr lIns="82479" tIns="41239" rIns="82479" bIns="41239"/>
          <a:lstStyle/>
          <a:p>
            <a:pPr defTabSz="915001">
              <a:defRPr/>
            </a:pPr>
            <a:fld id="{099EE284-C9C6-457B-85E4-6B4B1B0D78EC}" type="slidenum">
              <a:rPr lang="en-US" smtClean="0"/>
              <a:pPr defTabSz="915001">
                <a:defRPr/>
              </a:pPr>
              <a:t>275</a:t>
            </a:fld>
            <a:endParaRPr lang="en-US" dirty="0" smtClean="0"/>
          </a:p>
        </p:txBody>
      </p:sp>
      <p:sp>
        <p:nvSpPr>
          <p:cNvPr id="15363" name="Rectangle 2"/>
          <p:cNvSpPr>
            <a:spLocks noGrp="1" noChangeArrowheads="1"/>
          </p:cNvSpPr>
          <p:nvPr>
            <p:ph type="ctrTitle"/>
          </p:nvPr>
        </p:nvSpPr>
        <p:spPr>
          <a:xfrm>
            <a:off x="274638" y="671513"/>
            <a:ext cx="8237537" cy="889000"/>
          </a:xfrm>
        </p:spPr>
        <p:txBody>
          <a:bodyPr/>
          <a:lstStyle/>
          <a:p>
            <a:pPr defTabSz="824789" eaLnBrk="1" hangingPunct="1">
              <a:defRPr/>
            </a:pPr>
            <a:r>
              <a:rPr lang="en-US" dirty="0" smtClean="0"/>
              <a:t>Evolution of Research Ethics</a:t>
            </a:r>
          </a:p>
        </p:txBody>
      </p:sp>
      <p:sp>
        <p:nvSpPr>
          <p:cNvPr id="292868" name="Rectangle 3"/>
          <p:cNvSpPr>
            <a:spLocks noGrp="1" noChangeArrowheads="1"/>
          </p:cNvSpPr>
          <p:nvPr>
            <p:ph type="subTitle" idx="1"/>
          </p:nvPr>
        </p:nvSpPr>
        <p:spPr>
          <a:xfrm>
            <a:off x="2362200" y="6049963"/>
            <a:ext cx="6705600" cy="685800"/>
          </a:xfrm>
        </p:spPr>
        <p:txBody>
          <a:bodyPr/>
          <a:lstStyle/>
          <a:p>
            <a:pPr defTabSz="823913" eaLnBrk="1" hangingPunct="1"/>
            <a:endParaRPr lang="en-US" smtClean="0"/>
          </a:p>
          <a:p>
            <a:pPr defTabSz="823913" eaLnBrk="1" hangingPunct="1"/>
            <a:endParaRPr lang="en-US" smtClean="0"/>
          </a:p>
        </p:txBody>
      </p:sp>
    </p:spTree>
    <p:custDataLst>
      <p:tags r:id="rId1"/>
    </p:custData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D825F169-371B-4DA0-A642-6B9906FC2096}" type="slidenum">
              <a:rPr lang="en-US" smtClean="0"/>
              <a:pPr defTabSz="915001">
                <a:defRPr/>
              </a:pPr>
              <a:t>276</a:t>
            </a:fld>
            <a:endParaRPr lang="en-US" dirty="0" smtClean="0"/>
          </a:p>
        </p:txBody>
      </p:sp>
      <p:sp>
        <p:nvSpPr>
          <p:cNvPr id="293891" name="Rectangle 2"/>
          <p:cNvSpPr>
            <a:spLocks noGrp="1" noChangeArrowheads="1"/>
          </p:cNvSpPr>
          <p:nvPr>
            <p:ph type="title"/>
          </p:nvPr>
        </p:nvSpPr>
        <p:spPr>
          <a:xfrm>
            <a:off x="315913" y="331788"/>
            <a:ext cx="7770812" cy="1143000"/>
          </a:xfrm>
        </p:spPr>
        <p:txBody>
          <a:bodyPr/>
          <a:lstStyle/>
          <a:p>
            <a:pPr defTabSz="823913" eaLnBrk="1" hangingPunct="1"/>
            <a:r>
              <a:rPr lang="en-US" sz="3200" smtClean="0"/>
              <a:t>Codes, Guidelines and Regulations</a:t>
            </a:r>
            <a:endParaRPr lang="en-GB" sz="3200" smtClean="0"/>
          </a:p>
        </p:txBody>
      </p:sp>
      <p:sp>
        <p:nvSpPr>
          <p:cNvPr id="293892" name="Rectangle 3"/>
          <p:cNvSpPr>
            <a:spLocks noGrp="1" noChangeArrowheads="1"/>
          </p:cNvSpPr>
          <p:nvPr>
            <p:ph type="body" idx="1"/>
          </p:nvPr>
        </p:nvSpPr>
        <p:spPr>
          <a:xfrm>
            <a:off x="454025" y="1501775"/>
            <a:ext cx="7770813" cy="4114800"/>
          </a:xfrm>
        </p:spPr>
        <p:txBody>
          <a:bodyPr/>
          <a:lstStyle/>
          <a:p>
            <a:pPr marL="307975" indent="-307975" defTabSz="823913" eaLnBrk="1" hangingPunct="1"/>
            <a:r>
              <a:rPr lang="en-US" smtClean="0"/>
              <a:t>Nuremberg code</a:t>
            </a:r>
          </a:p>
          <a:p>
            <a:pPr marL="307975" indent="-307975" defTabSz="823913" eaLnBrk="1" hangingPunct="1"/>
            <a:r>
              <a:rPr lang="en-US" smtClean="0"/>
              <a:t>Declaration of Helsinki</a:t>
            </a:r>
          </a:p>
          <a:p>
            <a:pPr marL="307975" indent="-307975" defTabSz="823913" eaLnBrk="1" hangingPunct="1"/>
            <a:r>
              <a:rPr lang="en-US" smtClean="0"/>
              <a:t>Belmont report</a:t>
            </a:r>
          </a:p>
          <a:p>
            <a:pPr marL="307975" indent="-307975" defTabSz="823913" eaLnBrk="1" hangingPunct="1"/>
            <a:r>
              <a:rPr lang="en-US" smtClean="0"/>
              <a:t>Common rule</a:t>
            </a:r>
          </a:p>
          <a:p>
            <a:pPr marL="307975" indent="-307975" defTabSz="823913" eaLnBrk="1" hangingPunct="1"/>
            <a:r>
              <a:rPr lang="en-US" smtClean="0"/>
              <a:t>CIOMS</a:t>
            </a:r>
          </a:p>
          <a:p>
            <a:pPr marL="307975" indent="-307975" defTabSz="823913" eaLnBrk="1" hangingPunct="1"/>
            <a:r>
              <a:rPr lang="en-US" smtClean="0"/>
              <a:t>International conference on Harmonisation</a:t>
            </a:r>
          </a:p>
          <a:p>
            <a:pPr marL="307975" indent="-307975" defTabSz="823913" eaLnBrk="1" hangingPunct="1"/>
            <a:r>
              <a:rPr lang="en-US" smtClean="0"/>
              <a:t>National Bioethics Advisory Committee</a:t>
            </a:r>
            <a:endParaRPr lang="en-GB" smtClean="0"/>
          </a:p>
        </p:txBody>
      </p:sp>
    </p:spTree>
    <p:custDataLst>
      <p:tags r:id="rId1"/>
    </p:custData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050613BF-B563-4BAC-9BF0-B541DD872851}" type="slidenum">
              <a:rPr lang="en-US" smtClean="0"/>
              <a:pPr defTabSz="915001">
                <a:defRPr/>
              </a:pPr>
              <a:t>277</a:t>
            </a:fld>
            <a:endParaRPr lang="en-US" dirty="0" smtClean="0"/>
          </a:p>
        </p:txBody>
      </p:sp>
      <p:sp>
        <p:nvSpPr>
          <p:cNvPr id="294915" name="Rectangle 2"/>
          <p:cNvSpPr>
            <a:spLocks noGrp="1" noChangeArrowheads="1"/>
          </p:cNvSpPr>
          <p:nvPr>
            <p:ph type="title"/>
          </p:nvPr>
        </p:nvSpPr>
        <p:spPr>
          <a:xfrm>
            <a:off x="206375" y="138113"/>
            <a:ext cx="7343775" cy="846137"/>
          </a:xfrm>
        </p:spPr>
        <p:txBody>
          <a:bodyPr/>
          <a:lstStyle/>
          <a:p>
            <a:pPr defTabSz="823913" eaLnBrk="1" hangingPunct="1"/>
            <a:r>
              <a:rPr lang="en-US" smtClean="0"/>
              <a:t>Nuremberg Code</a:t>
            </a:r>
            <a:endParaRPr lang="en-GB" smtClean="0"/>
          </a:p>
        </p:txBody>
      </p:sp>
      <p:sp>
        <p:nvSpPr>
          <p:cNvPr id="294916" name="Rectangle 3"/>
          <p:cNvSpPr>
            <a:spLocks noGrp="1" noChangeArrowheads="1"/>
          </p:cNvSpPr>
          <p:nvPr>
            <p:ph type="body" idx="1"/>
          </p:nvPr>
        </p:nvSpPr>
        <p:spPr>
          <a:xfrm>
            <a:off x="179388" y="1295400"/>
            <a:ext cx="8783637" cy="4406900"/>
          </a:xfrm>
        </p:spPr>
        <p:txBody>
          <a:bodyPr/>
          <a:lstStyle/>
          <a:p>
            <a:pPr marL="307975" indent="-307975" defTabSz="823913" eaLnBrk="1" hangingPunct="1"/>
            <a:r>
              <a:rPr lang="en-US" smtClean="0"/>
              <a:t>Prosecution of Nazi doctors who performed experiments on concentration camp prisoners</a:t>
            </a:r>
          </a:p>
          <a:p>
            <a:pPr marL="307975" indent="-307975" defTabSz="823913" eaLnBrk="1" hangingPunct="1"/>
            <a:r>
              <a:rPr lang="en-US" smtClean="0"/>
              <a:t>Voluntary informed consent is absolutely essential</a:t>
            </a:r>
          </a:p>
          <a:p>
            <a:pPr marL="307975" indent="-307975" defTabSz="823913" eaLnBrk="1" hangingPunct="1"/>
            <a:r>
              <a:rPr lang="en-US" smtClean="0"/>
              <a:t>Qualified researchers</a:t>
            </a:r>
          </a:p>
          <a:p>
            <a:pPr marL="307975" indent="-307975" defTabSz="823913" eaLnBrk="1" hangingPunct="1"/>
            <a:r>
              <a:rPr lang="en-US" smtClean="0"/>
              <a:t>Appropriate study designs</a:t>
            </a:r>
          </a:p>
          <a:p>
            <a:pPr marL="307975" indent="-307975" defTabSz="823913" eaLnBrk="1" hangingPunct="1"/>
            <a:r>
              <a:rPr lang="en-US" smtClean="0"/>
              <a:t>Favorable risk-benefit ratio</a:t>
            </a:r>
          </a:p>
          <a:p>
            <a:pPr marL="307975" indent="-307975" defTabSz="823913" eaLnBrk="1" hangingPunct="1"/>
            <a:r>
              <a:rPr lang="en-US" smtClean="0"/>
              <a:t>Participant must be free to stop at any time</a:t>
            </a:r>
            <a:endParaRPr lang="en-GB" smtClean="0"/>
          </a:p>
        </p:txBody>
      </p:sp>
    </p:spTree>
    <p:custDataLst>
      <p:tags r:id="rId1"/>
    </p:custData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54B83D0C-D818-4573-91CD-DC6118ED0FF6}" type="slidenum">
              <a:rPr lang="en-US" smtClean="0"/>
              <a:pPr defTabSz="915001">
                <a:defRPr/>
              </a:pPr>
              <a:t>278</a:t>
            </a:fld>
            <a:endParaRPr lang="en-US" dirty="0" smtClean="0"/>
          </a:p>
        </p:txBody>
      </p:sp>
      <p:sp>
        <p:nvSpPr>
          <p:cNvPr id="295939" name="Rectangle 2"/>
          <p:cNvSpPr>
            <a:spLocks noGrp="1" noChangeArrowheads="1"/>
          </p:cNvSpPr>
          <p:nvPr>
            <p:ph type="title"/>
          </p:nvPr>
        </p:nvSpPr>
        <p:spPr>
          <a:xfrm>
            <a:off x="206375" y="138113"/>
            <a:ext cx="7343775" cy="846137"/>
          </a:xfrm>
        </p:spPr>
        <p:txBody>
          <a:bodyPr/>
          <a:lstStyle/>
          <a:p>
            <a:pPr defTabSz="823913" eaLnBrk="1" hangingPunct="1"/>
            <a:r>
              <a:rPr lang="en-US" smtClean="0"/>
              <a:t>Declaration of Helsinki</a:t>
            </a:r>
            <a:endParaRPr lang="en-GB" smtClean="0"/>
          </a:p>
        </p:txBody>
      </p:sp>
      <p:sp>
        <p:nvSpPr>
          <p:cNvPr id="295940" name="Rectangle 3"/>
          <p:cNvSpPr>
            <a:spLocks noGrp="1" noChangeArrowheads="1"/>
          </p:cNvSpPr>
          <p:nvPr>
            <p:ph type="body" idx="1"/>
          </p:nvPr>
        </p:nvSpPr>
        <p:spPr>
          <a:xfrm>
            <a:off x="0" y="1157288"/>
            <a:ext cx="8785225" cy="4406900"/>
          </a:xfrm>
        </p:spPr>
        <p:txBody>
          <a:bodyPr/>
          <a:lstStyle/>
          <a:p>
            <a:pPr marL="307975" indent="-307975" defTabSz="823913" eaLnBrk="1" hangingPunct="1"/>
            <a:r>
              <a:rPr lang="en-US" smtClean="0"/>
              <a:t>Well – being of participant should take precedence over interests of science and society</a:t>
            </a:r>
          </a:p>
          <a:p>
            <a:pPr marL="307975" indent="-307975" defTabSz="823913" eaLnBrk="1" hangingPunct="1"/>
            <a:r>
              <a:rPr lang="en-US" smtClean="0"/>
              <a:t>Consent should be in writing</a:t>
            </a:r>
          </a:p>
          <a:p>
            <a:pPr marL="307975" indent="-307975" defTabSz="823913" eaLnBrk="1" hangingPunct="1"/>
            <a:r>
              <a:rPr lang="en-US" smtClean="0"/>
              <a:t>Limited use of placebo</a:t>
            </a:r>
          </a:p>
          <a:p>
            <a:pPr marL="307975" indent="-307975" defTabSz="823913" eaLnBrk="1" hangingPunct="1"/>
            <a:r>
              <a:rPr lang="en-US" smtClean="0"/>
              <a:t>Greater access to benefit</a:t>
            </a:r>
          </a:p>
          <a:p>
            <a:pPr marL="307975" indent="-307975" defTabSz="823913" eaLnBrk="1" hangingPunct="1"/>
            <a:r>
              <a:rPr lang="en-US" smtClean="0"/>
              <a:t>Use caution if participant is in dependent relationship to researcher.</a:t>
            </a:r>
            <a:endParaRPr lang="en-GB" smtClean="0"/>
          </a:p>
        </p:txBody>
      </p:sp>
    </p:spTree>
    <p:custDataLst>
      <p:tags r:id="rId1"/>
    </p:custData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3041E715-E722-4D3B-904F-0BDD795D7649}" type="slidenum">
              <a:rPr lang="en-US" smtClean="0"/>
              <a:pPr defTabSz="915001">
                <a:defRPr/>
              </a:pPr>
              <a:t>279</a:t>
            </a:fld>
            <a:endParaRPr lang="en-US" dirty="0" smtClean="0"/>
          </a:p>
        </p:txBody>
      </p:sp>
      <p:sp>
        <p:nvSpPr>
          <p:cNvPr id="296963" name="Rectangle 2"/>
          <p:cNvSpPr>
            <a:spLocks noGrp="1" noChangeArrowheads="1"/>
          </p:cNvSpPr>
          <p:nvPr>
            <p:ph type="title"/>
          </p:nvPr>
        </p:nvSpPr>
        <p:spPr>
          <a:xfrm>
            <a:off x="612775" y="228600"/>
            <a:ext cx="8153400" cy="990600"/>
          </a:xfrm>
        </p:spPr>
        <p:txBody>
          <a:bodyPr/>
          <a:lstStyle/>
          <a:p>
            <a:pPr eaLnBrk="1" hangingPunct="1"/>
            <a:r>
              <a:rPr lang="en-US" smtClean="0"/>
              <a:t>Belmont Report</a:t>
            </a:r>
          </a:p>
        </p:txBody>
      </p:sp>
      <p:sp>
        <p:nvSpPr>
          <p:cNvPr id="296964" name="Rectangle 3"/>
          <p:cNvSpPr>
            <a:spLocks noGrp="1" noChangeArrowheads="1"/>
          </p:cNvSpPr>
          <p:nvPr>
            <p:ph type="body" idx="1"/>
          </p:nvPr>
        </p:nvSpPr>
        <p:spPr>
          <a:xfrm>
            <a:off x="177800" y="1501775"/>
            <a:ext cx="8785225" cy="4557713"/>
          </a:xfrm>
        </p:spPr>
        <p:txBody>
          <a:bodyPr/>
          <a:lstStyle/>
          <a:p>
            <a:pPr eaLnBrk="1" hangingPunct="1">
              <a:lnSpc>
                <a:spcPct val="90000"/>
              </a:lnSpc>
            </a:pPr>
            <a:r>
              <a:rPr lang="en-US" smtClean="0"/>
              <a:t>Tuskeegee Study, US men 1932-1972 to study progression of syphilis</a:t>
            </a:r>
          </a:p>
          <a:p>
            <a:pPr eaLnBrk="1" hangingPunct="1">
              <a:lnSpc>
                <a:spcPct val="90000"/>
              </a:lnSpc>
            </a:pPr>
            <a:r>
              <a:rPr lang="en-US" smtClean="0"/>
              <a:t>All participants poor African-American</a:t>
            </a:r>
          </a:p>
          <a:p>
            <a:pPr eaLnBrk="1" hangingPunct="1">
              <a:lnSpc>
                <a:spcPct val="90000"/>
              </a:lnSpc>
            </a:pPr>
            <a:r>
              <a:rPr lang="en-US" smtClean="0"/>
              <a:t>Treatment denied even after discovery of antibiotics in 1940</a:t>
            </a:r>
          </a:p>
          <a:p>
            <a:pPr eaLnBrk="1" hangingPunct="1">
              <a:lnSpc>
                <a:spcPct val="90000"/>
              </a:lnSpc>
            </a:pPr>
            <a:r>
              <a:rPr lang="en-US" smtClean="0"/>
              <a:t>Belmont report set forth 3 fundamental ethical principles</a:t>
            </a:r>
          </a:p>
          <a:p>
            <a:pPr lvl="1" eaLnBrk="1" hangingPunct="1">
              <a:lnSpc>
                <a:spcPct val="90000"/>
              </a:lnSpc>
            </a:pPr>
            <a:r>
              <a:rPr lang="en-US" smtClean="0"/>
              <a:t>Respect for persons</a:t>
            </a:r>
          </a:p>
          <a:p>
            <a:pPr lvl="1" eaLnBrk="1" hangingPunct="1">
              <a:lnSpc>
                <a:spcPct val="90000"/>
              </a:lnSpc>
            </a:pPr>
            <a:r>
              <a:rPr lang="en-US" smtClean="0"/>
              <a:t>Benificence</a:t>
            </a:r>
          </a:p>
          <a:p>
            <a:pPr lvl="1" eaLnBrk="1" hangingPunct="1">
              <a:lnSpc>
                <a:spcPct val="90000"/>
              </a:lnSpc>
            </a:pPr>
            <a:r>
              <a:rPr lang="en-US" smtClean="0"/>
              <a:t>Justice</a:t>
            </a:r>
          </a:p>
          <a:p>
            <a:pPr eaLnBrk="1" hangingPunct="1">
              <a:lnSpc>
                <a:spcPct val="90000"/>
              </a:lnSpc>
            </a:pP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17500" y="676275"/>
            <a:ext cx="8578850" cy="292100"/>
          </a:xfrm>
        </p:spPr>
        <p:txBody>
          <a:bodyPr/>
          <a:lstStyle/>
          <a:p>
            <a:pPr eaLnBrk="1" hangingPunct="1"/>
            <a:r>
              <a:rPr lang="en-US" sz="2600" smtClean="0"/>
              <a:t>1.2 Specific objectives</a:t>
            </a:r>
            <a:r>
              <a:rPr lang="en-US" smtClean="0"/>
              <a:t> </a:t>
            </a:r>
            <a:endParaRPr lang="en-GB" smtClean="0"/>
          </a:p>
        </p:txBody>
      </p:sp>
      <p:sp>
        <p:nvSpPr>
          <p:cNvPr id="44035" name="Rectangle 3"/>
          <p:cNvSpPr>
            <a:spLocks noGrp="1" noChangeArrowheads="1"/>
          </p:cNvSpPr>
          <p:nvPr>
            <p:ph type="body" idx="1"/>
          </p:nvPr>
        </p:nvSpPr>
        <p:spPr>
          <a:xfrm>
            <a:off x="533400" y="1524000"/>
            <a:ext cx="8110538" cy="3414713"/>
          </a:xfrm>
        </p:spPr>
        <p:txBody>
          <a:bodyPr/>
          <a:lstStyle/>
          <a:p>
            <a:pPr marL="469900" indent="-469900" eaLnBrk="1" hangingPunct="1">
              <a:buFont typeface="Marlett" pitchFamily="2" charset="2"/>
              <a:buNone/>
            </a:pPr>
            <a:r>
              <a:rPr lang="en-US" sz="2400" smtClean="0"/>
              <a:t>By  the  end  of  this session, the participants should be able to:</a:t>
            </a:r>
          </a:p>
          <a:p>
            <a:pPr marL="469900" indent="-469900" eaLnBrk="1" hangingPunct="1"/>
            <a:r>
              <a:rPr lang="en-US" sz="2400" smtClean="0"/>
              <a:t>Distinguish between  the concepts of monitoring and evaluation</a:t>
            </a:r>
            <a:endParaRPr lang="en-GB" sz="2400" smtClean="0"/>
          </a:p>
          <a:p>
            <a:pPr marL="469900" indent="-469900" eaLnBrk="1" hangingPunct="1"/>
            <a:r>
              <a:rPr lang="en-US" sz="2400" smtClean="0"/>
              <a:t>Explain  the rationale for  monitoring and evaluation in programs</a:t>
            </a:r>
          </a:p>
          <a:p>
            <a:pPr marL="469900" indent="-469900" eaLnBrk="1" hangingPunct="1">
              <a:buFont typeface="Marlett" pitchFamily="2" charset="2"/>
              <a:buNone/>
            </a:pPr>
            <a:endParaRPr lang="en-US" sz="2400" smtClean="0"/>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80C353A5-D916-4160-850A-10102E9C31E4}" type="slidenum">
              <a:rPr lang="en-US" smtClean="0"/>
              <a:pPr defTabSz="915001">
                <a:defRPr/>
              </a:pPr>
              <a:t>280</a:t>
            </a:fld>
            <a:endParaRPr lang="en-US" dirty="0" smtClean="0"/>
          </a:p>
        </p:txBody>
      </p:sp>
      <p:sp>
        <p:nvSpPr>
          <p:cNvPr id="297987" name="Rectangle 2"/>
          <p:cNvSpPr>
            <a:spLocks noGrp="1" noChangeArrowheads="1"/>
          </p:cNvSpPr>
          <p:nvPr>
            <p:ph type="title"/>
          </p:nvPr>
        </p:nvSpPr>
        <p:spPr>
          <a:xfrm>
            <a:off x="206375" y="138113"/>
            <a:ext cx="7343775" cy="846137"/>
          </a:xfrm>
        </p:spPr>
        <p:txBody>
          <a:bodyPr/>
          <a:lstStyle/>
          <a:p>
            <a:pPr defTabSz="823913" eaLnBrk="1" hangingPunct="1"/>
            <a:r>
              <a:rPr lang="en-US" smtClean="0"/>
              <a:t>Common Rule</a:t>
            </a:r>
            <a:endParaRPr lang="en-GB" smtClean="0"/>
          </a:p>
        </p:txBody>
      </p:sp>
      <p:sp>
        <p:nvSpPr>
          <p:cNvPr id="297988" name="Rectangle 3"/>
          <p:cNvSpPr>
            <a:spLocks noGrp="1" noChangeArrowheads="1"/>
          </p:cNvSpPr>
          <p:nvPr>
            <p:ph type="body" idx="1"/>
          </p:nvPr>
        </p:nvSpPr>
        <p:spPr>
          <a:xfrm>
            <a:off x="358775" y="1295400"/>
            <a:ext cx="8785225" cy="4406900"/>
          </a:xfrm>
        </p:spPr>
        <p:txBody>
          <a:bodyPr/>
          <a:lstStyle/>
          <a:p>
            <a:pPr marL="307975" indent="-307975" defTabSz="823913" eaLnBrk="1" hangingPunct="1"/>
            <a:r>
              <a:rPr lang="en-US" smtClean="0"/>
              <a:t>US Code of Federal Regulations</a:t>
            </a:r>
          </a:p>
          <a:p>
            <a:pPr marL="307975" indent="-307975" defTabSz="823913" eaLnBrk="1" hangingPunct="1"/>
            <a:r>
              <a:rPr lang="en-US" smtClean="0"/>
              <a:t>Prior approval by ethics committee</a:t>
            </a:r>
          </a:p>
          <a:p>
            <a:pPr marL="307975" indent="-307975" defTabSz="823913" eaLnBrk="1" hangingPunct="1"/>
            <a:r>
              <a:rPr lang="en-US" smtClean="0"/>
              <a:t>Written informed consent and documentation</a:t>
            </a:r>
          </a:p>
          <a:p>
            <a:pPr marL="307975" indent="-307975" defTabSz="823913" eaLnBrk="1" hangingPunct="1"/>
            <a:r>
              <a:rPr lang="en-US" smtClean="0"/>
              <a:t>Equitable recruitment of participants</a:t>
            </a:r>
          </a:p>
          <a:p>
            <a:pPr marL="307975" indent="-307975" defTabSz="823913" eaLnBrk="1" hangingPunct="1"/>
            <a:r>
              <a:rPr lang="en-US" smtClean="0"/>
              <a:t>Special protection of vulnerable groups</a:t>
            </a:r>
          </a:p>
          <a:p>
            <a:pPr marL="307975" indent="-307975" defTabSz="823913" eaLnBrk="1" hangingPunct="1"/>
            <a:r>
              <a:rPr lang="en-US" smtClean="0"/>
              <a:t>Continuing review of approved research</a:t>
            </a:r>
            <a:endParaRPr lang="en-GB" smtClean="0"/>
          </a:p>
        </p:txBody>
      </p:sp>
    </p:spTree>
    <p:custDataLst>
      <p:tags r:id="rId1"/>
    </p:custData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AF657D6C-D464-4B0E-A516-EF80FA7127FB}" type="slidenum">
              <a:rPr lang="en-US" smtClean="0"/>
              <a:pPr defTabSz="915001">
                <a:defRPr/>
              </a:pPr>
              <a:t>281</a:t>
            </a:fld>
            <a:endParaRPr lang="en-US" dirty="0" smtClean="0"/>
          </a:p>
        </p:txBody>
      </p:sp>
      <p:sp>
        <p:nvSpPr>
          <p:cNvPr id="299011" name="Rectangle 2"/>
          <p:cNvSpPr>
            <a:spLocks noGrp="1" noChangeArrowheads="1"/>
          </p:cNvSpPr>
          <p:nvPr>
            <p:ph type="title"/>
          </p:nvPr>
        </p:nvSpPr>
        <p:spPr>
          <a:xfrm>
            <a:off x="247650" y="400050"/>
            <a:ext cx="7770813" cy="1371600"/>
          </a:xfrm>
        </p:spPr>
        <p:txBody>
          <a:bodyPr/>
          <a:lstStyle/>
          <a:p>
            <a:pPr defTabSz="823913" eaLnBrk="1" hangingPunct="1"/>
            <a:r>
              <a:rPr lang="en-US" sz="2900" smtClean="0"/>
              <a:t>CIOMS (Council for International Organization of Medical Science) Guidelines</a:t>
            </a:r>
            <a:endParaRPr lang="en-GB" sz="2900" smtClean="0"/>
          </a:p>
        </p:txBody>
      </p:sp>
      <p:sp>
        <p:nvSpPr>
          <p:cNvPr id="299012" name="Rectangle 3"/>
          <p:cNvSpPr>
            <a:spLocks noGrp="1" noChangeArrowheads="1"/>
          </p:cNvSpPr>
          <p:nvPr>
            <p:ph type="body" idx="1"/>
          </p:nvPr>
        </p:nvSpPr>
        <p:spPr>
          <a:xfrm>
            <a:off x="590550" y="1914525"/>
            <a:ext cx="7770813" cy="3689350"/>
          </a:xfrm>
        </p:spPr>
        <p:txBody>
          <a:bodyPr/>
          <a:lstStyle/>
          <a:p>
            <a:pPr marL="307975" indent="-307975" defTabSz="823913" eaLnBrk="1" hangingPunct="1"/>
            <a:r>
              <a:rPr lang="en-US" sz="2500" smtClean="0"/>
              <a:t>International Ethical Guidelines for Biomedical Research Involving Human Subjects</a:t>
            </a:r>
          </a:p>
          <a:p>
            <a:pPr marL="307975" indent="-307975" defTabSz="823913" eaLnBrk="1" hangingPunct="1"/>
            <a:r>
              <a:rPr lang="en-US" sz="2500" smtClean="0"/>
              <a:t>Informed consent</a:t>
            </a:r>
          </a:p>
          <a:p>
            <a:pPr marL="307975" indent="-307975" defTabSz="823913" eaLnBrk="1" hangingPunct="1"/>
            <a:r>
              <a:rPr lang="en-US" sz="2500" smtClean="0"/>
              <a:t>Research in developing countries Protection of vulnerable groups</a:t>
            </a:r>
          </a:p>
          <a:p>
            <a:pPr marL="307975" indent="-307975" defTabSz="823913" eaLnBrk="1" hangingPunct="1"/>
            <a:r>
              <a:rPr lang="en-US" sz="2500" smtClean="0"/>
              <a:t>Distributions of burdens and benefits</a:t>
            </a:r>
          </a:p>
          <a:p>
            <a:pPr marL="307975" indent="-307975" defTabSz="823913" eaLnBrk="1" hangingPunct="1"/>
            <a:r>
              <a:rPr lang="en-US" sz="2500" smtClean="0"/>
              <a:t>Role of ethics committee</a:t>
            </a:r>
          </a:p>
          <a:p>
            <a:pPr marL="307975" indent="-307975" defTabSz="823913" eaLnBrk="1" hangingPunct="1"/>
            <a:r>
              <a:rPr lang="en-GB" sz="2500" smtClean="0"/>
              <a:t>Obligations of sponsor, researcher, &amp; host country</a:t>
            </a:r>
          </a:p>
        </p:txBody>
      </p:sp>
    </p:spTree>
    <p:custDataLst>
      <p:tags r:id="rId1"/>
    </p:custData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95D8B089-C09A-492F-B64B-254E58D732A9}" type="slidenum">
              <a:rPr lang="en-US" smtClean="0"/>
              <a:pPr defTabSz="915001">
                <a:defRPr/>
              </a:pPr>
              <a:t>282</a:t>
            </a:fld>
            <a:endParaRPr lang="en-US" dirty="0" smtClean="0"/>
          </a:p>
        </p:txBody>
      </p:sp>
      <p:sp>
        <p:nvSpPr>
          <p:cNvPr id="300035" name="Rectangle 2"/>
          <p:cNvSpPr>
            <a:spLocks noGrp="1" noChangeArrowheads="1"/>
          </p:cNvSpPr>
          <p:nvPr>
            <p:ph type="title"/>
          </p:nvPr>
        </p:nvSpPr>
        <p:spPr>
          <a:xfrm>
            <a:off x="612775" y="228600"/>
            <a:ext cx="8153400" cy="990600"/>
          </a:xfrm>
        </p:spPr>
        <p:txBody>
          <a:bodyPr/>
          <a:lstStyle/>
          <a:p>
            <a:pPr eaLnBrk="1" hangingPunct="1"/>
            <a:r>
              <a:rPr lang="en-US" sz="3200" smtClean="0"/>
              <a:t>National Bioethics Advisory Committee</a:t>
            </a:r>
          </a:p>
        </p:txBody>
      </p:sp>
      <p:sp>
        <p:nvSpPr>
          <p:cNvPr id="300036" name="Rectangle 3"/>
          <p:cNvSpPr>
            <a:spLocks noGrp="1" noChangeArrowheads="1"/>
          </p:cNvSpPr>
          <p:nvPr>
            <p:ph type="body" idx="1"/>
          </p:nvPr>
        </p:nvSpPr>
        <p:spPr>
          <a:xfrm>
            <a:off x="177800" y="1363663"/>
            <a:ext cx="8785225" cy="4695825"/>
          </a:xfrm>
        </p:spPr>
        <p:txBody>
          <a:bodyPr/>
          <a:lstStyle/>
          <a:p>
            <a:pPr eaLnBrk="1" hangingPunct="1">
              <a:lnSpc>
                <a:spcPct val="90000"/>
              </a:lnSpc>
            </a:pPr>
            <a:r>
              <a:rPr lang="en-US" smtClean="0"/>
              <a:t>Advises US President on human subjects research</a:t>
            </a:r>
          </a:p>
          <a:p>
            <a:pPr eaLnBrk="1" hangingPunct="1">
              <a:lnSpc>
                <a:spcPct val="90000"/>
              </a:lnSpc>
            </a:pPr>
            <a:r>
              <a:rPr lang="en-US" smtClean="0"/>
              <a:t>Ethical and Policy Issues in International Research:</a:t>
            </a:r>
          </a:p>
          <a:p>
            <a:pPr eaLnBrk="1" hangingPunct="1">
              <a:lnSpc>
                <a:spcPct val="90000"/>
              </a:lnSpc>
            </a:pPr>
            <a:r>
              <a:rPr lang="en-US" smtClean="0"/>
              <a:t>Clinical Trials in Developing Countries</a:t>
            </a:r>
          </a:p>
          <a:p>
            <a:pPr lvl="1" eaLnBrk="1" hangingPunct="1">
              <a:lnSpc>
                <a:spcPct val="90000"/>
              </a:lnSpc>
            </a:pPr>
            <a:r>
              <a:rPr lang="en-US" smtClean="0"/>
              <a:t>Responsive to local needs</a:t>
            </a:r>
          </a:p>
          <a:p>
            <a:pPr lvl="1" eaLnBrk="1" hangingPunct="1">
              <a:lnSpc>
                <a:spcPct val="90000"/>
              </a:lnSpc>
            </a:pPr>
            <a:r>
              <a:rPr lang="en-US" smtClean="0"/>
              <a:t>Community involvement</a:t>
            </a:r>
          </a:p>
          <a:p>
            <a:pPr lvl="1" eaLnBrk="1" hangingPunct="1">
              <a:lnSpc>
                <a:spcPct val="90000"/>
              </a:lnSpc>
            </a:pPr>
            <a:r>
              <a:rPr lang="en-US" smtClean="0"/>
              <a:t>Placebo use only when justified</a:t>
            </a:r>
          </a:p>
          <a:p>
            <a:pPr lvl="1" eaLnBrk="1" hangingPunct="1">
              <a:lnSpc>
                <a:spcPct val="90000"/>
              </a:lnSpc>
            </a:pPr>
            <a:r>
              <a:rPr lang="en-US" smtClean="0"/>
              <a:t>Access to benefits/treatment regardless of local availability</a:t>
            </a:r>
          </a:p>
          <a:p>
            <a:pPr lvl="1" eaLnBrk="1" hangingPunct="1">
              <a:lnSpc>
                <a:spcPct val="90000"/>
              </a:lnSpc>
            </a:pPr>
            <a:r>
              <a:rPr lang="en-US" smtClean="0"/>
              <a:t>Focus on informed consent</a:t>
            </a:r>
          </a:p>
          <a:p>
            <a:pPr eaLnBrk="1" hangingPunct="1">
              <a:lnSpc>
                <a:spcPct val="90000"/>
              </a:lnSpc>
            </a:pPr>
            <a:endParaRPr lang="en-US" smtClean="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F1CE0FF9-69A1-4577-A75A-9C7E5EBE2D84}" type="slidenum">
              <a:rPr lang="en-US" smtClean="0"/>
              <a:pPr defTabSz="915001">
                <a:defRPr/>
              </a:pPr>
              <a:t>283</a:t>
            </a:fld>
            <a:endParaRPr lang="en-US" dirty="0" smtClean="0"/>
          </a:p>
        </p:txBody>
      </p:sp>
      <p:sp>
        <p:nvSpPr>
          <p:cNvPr id="301059" name="Rectangle 2"/>
          <p:cNvSpPr>
            <a:spLocks noGrp="1" noChangeArrowheads="1"/>
          </p:cNvSpPr>
          <p:nvPr>
            <p:ph type="title"/>
          </p:nvPr>
        </p:nvSpPr>
        <p:spPr>
          <a:xfrm>
            <a:off x="206375" y="138113"/>
            <a:ext cx="7343775" cy="846137"/>
          </a:xfrm>
        </p:spPr>
        <p:txBody>
          <a:bodyPr/>
          <a:lstStyle/>
          <a:p>
            <a:pPr defTabSz="823913" eaLnBrk="1" hangingPunct="1"/>
            <a:r>
              <a:rPr lang="en-US" smtClean="0"/>
              <a:t>Common to All</a:t>
            </a:r>
            <a:endParaRPr lang="en-GB" smtClean="0"/>
          </a:p>
        </p:txBody>
      </p:sp>
      <p:sp>
        <p:nvSpPr>
          <p:cNvPr id="301060"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Fundamental principles – respect, beneficence and justice.</a:t>
            </a:r>
          </a:p>
          <a:p>
            <a:pPr marL="307975" indent="-307975" defTabSz="823913" eaLnBrk="1" hangingPunct="1"/>
            <a:r>
              <a:rPr lang="en-US" smtClean="0"/>
              <a:t>Research is a privilege not a right</a:t>
            </a:r>
          </a:p>
          <a:p>
            <a:pPr marL="307975" indent="-307975" defTabSz="823913" eaLnBrk="1" hangingPunct="1"/>
            <a:r>
              <a:rPr lang="en-US" smtClean="0"/>
              <a:t>Well being of participant is paramount</a:t>
            </a:r>
            <a:endParaRPr lang="en-GB" smtClean="0"/>
          </a:p>
        </p:txBody>
      </p:sp>
    </p:spTree>
    <p:custDataLst>
      <p:tags r:id="rId1"/>
    </p:custData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p:txBody>
          <a:bodyPr lIns="82479" tIns="41239" rIns="82479" bIns="41239">
            <a:normAutofit fontScale="92500" lnSpcReduction="20000"/>
          </a:bodyPr>
          <a:lstStyle/>
          <a:p>
            <a:pPr defTabSz="915001">
              <a:defRPr/>
            </a:pPr>
            <a:fld id="{5231923C-1F8B-42C5-9765-DDA6F719A21C}" type="slidenum">
              <a:rPr lang="en-US" smtClean="0"/>
              <a:pPr defTabSz="915001">
                <a:defRPr/>
              </a:pPr>
              <a:t>284</a:t>
            </a:fld>
            <a:endParaRPr lang="en-US" dirty="0" smtClean="0"/>
          </a:p>
        </p:txBody>
      </p:sp>
      <p:sp>
        <p:nvSpPr>
          <p:cNvPr id="302083" name="Rectangle 2"/>
          <p:cNvSpPr>
            <a:spLocks noGrp="1" noChangeArrowheads="1"/>
          </p:cNvSpPr>
          <p:nvPr>
            <p:ph type="title"/>
          </p:nvPr>
        </p:nvSpPr>
        <p:spPr>
          <a:xfrm>
            <a:off x="454025" y="0"/>
            <a:ext cx="8385175" cy="1474788"/>
          </a:xfrm>
        </p:spPr>
        <p:txBody>
          <a:bodyPr/>
          <a:lstStyle/>
          <a:p>
            <a:pPr defTabSz="823913" eaLnBrk="1" hangingPunct="1"/>
            <a:r>
              <a:rPr lang="en-US" sz="4000" smtClean="0"/>
              <a:t>From Fundamental Ethical Principles to Local Guidelines</a:t>
            </a:r>
            <a:endParaRPr lang="en-GB" sz="4000" smtClean="0"/>
          </a:p>
        </p:txBody>
      </p:sp>
      <p:sp>
        <p:nvSpPr>
          <p:cNvPr id="302084" name="Rectangle 3"/>
          <p:cNvSpPr>
            <a:spLocks noChangeArrowheads="1"/>
          </p:cNvSpPr>
          <p:nvPr/>
        </p:nvSpPr>
        <p:spPr bwMode="auto">
          <a:xfrm>
            <a:off x="1752600" y="1846263"/>
            <a:ext cx="4953000" cy="1277937"/>
          </a:xfrm>
          <a:prstGeom prst="rect">
            <a:avLst/>
          </a:prstGeom>
          <a:noFill/>
          <a:ln w="9525">
            <a:solidFill>
              <a:schemeClr val="tx1"/>
            </a:solidFill>
            <a:miter lim="800000"/>
            <a:headEnd/>
            <a:tailEnd/>
          </a:ln>
        </p:spPr>
        <p:txBody>
          <a:bodyPr wrap="none" lIns="91436" tIns="45718" rIns="91436" bIns="45718" anchor="ctr"/>
          <a:lstStyle/>
          <a:p>
            <a:pPr algn="ctr"/>
            <a:r>
              <a:rPr lang="en-US" sz="3200" b="1">
                <a:latin typeface="Times New Roman" pitchFamily="18" charset="0"/>
              </a:rPr>
              <a:t>Respect for persons,</a:t>
            </a:r>
          </a:p>
          <a:p>
            <a:pPr algn="ctr"/>
            <a:r>
              <a:rPr lang="en-US" sz="3200" b="1">
                <a:latin typeface="Times New Roman" pitchFamily="18" charset="0"/>
              </a:rPr>
              <a:t>Beneficence, Justice</a:t>
            </a:r>
            <a:endParaRPr lang="en-GB" sz="3200" b="1">
              <a:latin typeface="Times New Roman" pitchFamily="18" charset="0"/>
            </a:endParaRPr>
          </a:p>
        </p:txBody>
      </p:sp>
      <p:sp>
        <p:nvSpPr>
          <p:cNvPr id="302085" name="Rectangle 4"/>
          <p:cNvSpPr>
            <a:spLocks noChangeArrowheads="1"/>
          </p:cNvSpPr>
          <p:nvPr/>
        </p:nvSpPr>
        <p:spPr bwMode="auto">
          <a:xfrm>
            <a:off x="1905000" y="5105400"/>
            <a:ext cx="4267200" cy="1447800"/>
          </a:xfrm>
          <a:prstGeom prst="rect">
            <a:avLst/>
          </a:prstGeom>
          <a:noFill/>
          <a:ln w="9525">
            <a:solidFill>
              <a:schemeClr val="tx1"/>
            </a:solidFill>
            <a:miter lim="800000"/>
            <a:headEnd/>
            <a:tailEnd/>
          </a:ln>
        </p:spPr>
        <p:txBody>
          <a:bodyPr wrap="none" lIns="91436" tIns="45718" rIns="91436" bIns="45718" anchor="ctr"/>
          <a:lstStyle/>
          <a:p>
            <a:pPr algn="ctr"/>
            <a:r>
              <a:rPr lang="en-US" sz="3200" b="1">
                <a:latin typeface="Times New Roman" pitchFamily="18" charset="0"/>
              </a:rPr>
              <a:t>Institutional</a:t>
            </a:r>
          </a:p>
          <a:p>
            <a:pPr algn="ctr"/>
            <a:r>
              <a:rPr lang="en-US" sz="3200" b="1">
                <a:latin typeface="Times New Roman" pitchFamily="18" charset="0"/>
              </a:rPr>
              <a:t>Operational</a:t>
            </a:r>
          </a:p>
          <a:p>
            <a:pPr algn="ctr"/>
            <a:r>
              <a:rPr lang="en-US" sz="3200" b="1">
                <a:latin typeface="Times New Roman" pitchFamily="18" charset="0"/>
              </a:rPr>
              <a:t>guidelines</a:t>
            </a:r>
            <a:endParaRPr lang="en-GB" sz="3200" b="1">
              <a:latin typeface="Times New Roman" pitchFamily="18" charset="0"/>
            </a:endParaRPr>
          </a:p>
        </p:txBody>
      </p:sp>
      <p:sp>
        <p:nvSpPr>
          <p:cNvPr id="302086" name="Text Box 5"/>
          <p:cNvSpPr txBox="1">
            <a:spLocks noChangeArrowheads="1"/>
          </p:cNvSpPr>
          <p:nvPr/>
        </p:nvSpPr>
        <p:spPr bwMode="auto">
          <a:xfrm>
            <a:off x="6232525" y="3775075"/>
            <a:ext cx="184150" cy="461963"/>
          </a:xfrm>
          <a:prstGeom prst="rect">
            <a:avLst/>
          </a:prstGeom>
          <a:noFill/>
          <a:ln w="9525">
            <a:noFill/>
            <a:miter lim="800000"/>
            <a:headEnd/>
            <a:tailEnd/>
          </a:ln>
        </p:spPr>
        <p:txBody>
          <a:bodyPr wrap="none" lIns="91436" tIns="45718" rIns="91436" bIns="45718">
            <a:spAutoFit/>
          </a:bodyPr>
          <a:lstStyle/>
          <a:p>
            <a:endParaRPr lang="en-US" sz="2400">
              <a:latin typeface="Times New Roman" pitchFamily="18" charset="0"/>
            </a:endParaRPr>
          </a:p>
        </p:txBody>
      </p:sp>
      <p:sp>
        <p:nvSpPr>
          <p:cNvPr id="302087" name="Rectangle 6"/>
          <p:cNvSpPr>
            <a:spLocks noChangeArrowheads="1"/>
          </p:cNvSpPr>
          <p:nvPr/>
        </p:nvSpPr>
        <p:spPr bwMode="auto">
          <a:xfrm>
            <a:off x="76200" y="3581400"/>
            <a:ext cx="2362200" cy="1219200"/>
          </a:xfrm>
          <a:prstGeom prst="rect">
            <a:avLst/>
          </a:prstGeom>
          <a:noFill/>
          <a:ln w="9525">
            <a:solidFill>
              <a:schemeClr val="tx1"/>
            </a:solidFill>
            <a:miter lim="800000"/>
            <a:headEnd/>
            <a:tailEnd/>
          </a:ln>
        </p:spPr>
        <p:txBody>
          <a:bodyPr wrap="none" lIns="91436" tIns="45718" rIns="91436" bIns="45718" anchor="ctr"/>
          <a:lstStyle/>
          <a:p>
            <a:pPr algn="ctr"/>
            <a:r>
              <a:rPr lang="en-US" sz="3200" b="1">
                <a:latin typeface="Times New Roman" pitchFamily="18" charset="0"/>
              </a:rPr>
              <a:t>National</a:t>
            </a:r>
          </a:p>
          <a:p>
            <a:pPr algn="ctr"/>
            <a:r>
              <a:rPr lang="en-US" sz="3200" b="1">
                <a:latin typeface="Times New Roman" pitchFamily="18" charset="0"/>
              </a:rPr>
              <a:t>regulations</a:t>
            </a:r>
            <a:endParaRPr lang="en-GB" sz="3200" b="1">
              <a:latin typeface="Times New Roman" pitchFamily="18" charset="0"/>
            </a:endParaRPr>
          </a:p>
        </p:txBody>
      </p:sp>
      <p:sp>
        <p:nvSpPr>
          <p:cNvPr id="302088" name="Rectangle 7"/>
          <p:cNvSpPr>
            <a:spLocks noChangeArrowheads="1"/>
          </p:cNvSpPr>
          <p:nvPr/>
        </p:nvSpPr>
        <p:spPr bwMode="auto">
          <a:xfrm>
            <a:off x="5715000" y="3429000"/>
            <a:ext cx="3124200" cy="1219200"/>
          </a:xfrm>
          <a:prstGeom prst="rect">
            <a:avLst/>
          </a:prstGeom>
          <a:noFill/>
          <a:ln w="9525">
            <a:solidFill>
              <a:schemeClr val="tx1"/>
            </a:solidFill>
            <a:miter lim="800000"/>
            <a:headEnd/>
            <a:tailEnd/>
          </a:ln>
        </p:spPr>
        <p:txBody>
          <a:bodyPr wrap="none" lIns="91436" tIns="45718" rIns="91436" bIns="45718" anchor="ctr"/>
          <a:lstStyle/>
          <a:p>
            <a:pPr algn="ctr"/>
            <a:r>
              <a:rPr lang="en-US" sz="3200" b="1">
                <a:latin typeface="Times New Roman" pitchFamily="18" charset="0"/>
              </a:rPr>
              <a:t>International</a:t>
            </a:r>
          </a:p>
          <a:p>
            <a:pPr algn="ctr"/>
            <a:r>
              <a:rPr lang="en-US" sz="3200" b="1">
                <a:latin typeface="Times New Roman" pitchFamily="18" charset="0"/>
              </a:rPr>
              <a:t>recommendations</a:t>
            </a:r>
            <a:endParaRPr lang="en-GB" sz="3200" b="1">
              <a:latin typeface="Times New Roman" pitchFamily="18" charset="0"/>
            </a:endParaRPr>
          </a:p>
        </p:txBody>
      </p:sp>
      <p:sp>
        <p:nvSpPr>
          <p:cNvPr id="302089" name="Line 8"/>
          <p:cNvSpPr>
            <a:spLocks noChangeShapeType="1"/>
          </p:cNvSpPr>
          <p:nvPr/>
        </p:nvSpPr>
        <p:spPr bwMode="auto">
          <a:xfrm>
            <a:off x="2819400" y="4114800"/>
            <a:ext cx="2667000" cy="0"/>
          </a:xfrm>
          <a:prstGeom prst="line">
            <a:avLst/>
          </a:prstGeom>
          <a:noFill/>
          <a:ln w="57150">
            <a:solidFill>
              <a:schemeClr val="tx1"/>
            </a:solidFill>
            <a:round/>
            <a:headEnd type="triangle" w="med" len="med"/>
            <a:tailEnd type="triangle" w="med" len="med"/>
          </a:ln>
        </p:spPr>
        <p:txBody>
          <a:bodyPr lIns="82479" tIns="41239" rIns="82479" bIns="41239"/>
          <a:lstStyle/>
          <a:p>
            <a:endParaRPr lang="en-US"/>
          </a:p>
        </p:txBody>
      </p:sp>
      <p:sp>
        <p:nvSpPr>
          <p:cNvPr id="302090" name="Line 9"/>
          <p:cNvSpPr>
            <a:spLocks noChangeShapeType="1"/>
          </p:cNvSpPr>
          <p:nvPr/>
        </p:nvSpPr>
        <p:spPr bwMode="auto">
          <a:xfrm flipH="1">
            <a:off x="6324600" y="4724400"/>
            <a:ext cx="1295400" cy="1295400"/>
          </a:xfrm>
          <a:prstGeom prst="line">
            <a:avLst/>
          </a:prstGeom>
          <a:noFill/>
          <a:ln w="57150">
            <a:solidFill>
              <a:schemeClr val="tx1"/>
            </a:solidFill>
            <a:round/>
            <a:headEnd/>
            <a:tailEnd type="triangle" w="med" len="med"/>
          </a:ln>
        </p:spPr>
        <p:txBody>
          <a:bodyPr lIns="82479" tIns="41239" rIns="82479" bIns="41239"/>
          <a:lstStyle/>
          <a:p>
            <a:endParaRPr lang="en-US"/>
          </a:p>
        </p:txBody>
      </p:sp>
      <p:sp>
        <p:nvSpPr>
          <p:cNvPr id="302091" name="Line 10"/>
          <p:cNvSpPr>
            <a:spLocks noChangeShapeType="1"/>
          </p:cNvSpPr>
          <p:nvPr/>
        </p:nvSpPr>
        <p:spPr bwMode="auto">
          <a:xfrm>
            <a:off x="457200" y="4876800"/>
            <a:ext cx="1295400" cy="1295400"/>
          </a:xfrm>
          <a:prstGeom prst="line">
            <a:avLst/>
          </a:prstGeom>
          <a:noFill/>
          <a:ln w="57150">
            <a:solidFill>
              <a:schemeClr val="tx1"/>
            </a:solidFill>
            <a:round/>
            <a:headEnd/>
            <a:tailEnd type="triangle" w="med" len="med"/>
          </a:ln>
        </p:spPr>
        <p:txBody>
          <a:bodyPr lIns="82479" tIns="41239" rIns="82479" bIns="41239"/>
          <a:lstStyle/>
          <a:p>
            <a:endParaRPr lang="en-US"/>
          </a:p>
        </p:txBody>
      </p:sp>
      <p:sp>
        <p:nvSpPr>
          <p:cNvPr id="302092" name="Line 11"/>
          <p:cNvSpPr>
            <a:spLocks noChangeShapeType="1"/>
          </p:cNvSpPr>
          <p:nvPr/>
        </p:nvSpPr>
        <p:spPr bwMode="auto">
          <a:xfrm flipH="1">
            <a:off x="685800" y="2438400"/>
            <a:ext cx="990600" cy="990600"/>
          </a:xfrm>
          <a:prstGeom prst="line">
            <a:avLst/>
          </a:prstGeom>
          <a:noFill/>
          <a:ln w="57150">
            <a:solidFill>
              <a:schemeClr val="tx1"/>
            </a:solidFill>
            <a:round/>
            <a:headEnd/>
            <a:tailEnd type="triangle" w="med" len="med"/>
          </a:ln>
        </p:spPr>
        <p:txBody>
          <a:bodyPr lIns="82479" tIns="41239" rIns="82479" bIns="41239"/>
          <a:lstStyle/>
          <a:p>
            <a:endParaRPr lang="en-US"/>
          </a:p>
        </p:txBody>
      </p:sp>
      <p:sp>
        <p:nvSpPr>
          <p:cNvPr id="302093" name="Line 12"/>
          <p:cNvSpPr>
            <a:spLocks noChangeShapeType="1"/>
          </p:cNvSpPr>
          <p:nvPr/>
        </p:nvSpPr>
        <p:spPr bwMode="auto">
          <a:xfrm>
            <a:off x="6781800" y="2590800"/>
            <a:ext cx="1143000" cy="658813"/>
          </a:xfrm>
          <a:prstGeom prst="line">
            <a:avLst/>
          </a:prstGeom>
          <a:noFill/>
          <a:ln w="57150">
            <a:solidFill>
              <a:schemeClr val="tx1"/>
            </a:solidFill>
            <a:round/>
            <a:headEnd/>
            <a:tailEnd type="triangle" w="med" len="med"/>
          </a:ln>
        </p:spPr>
        <p:txBody>
          <a:bodyPr lIns="82479" tIns="41239" rIns="82479" bIns="41239"/>
          <a:lstStyle/>
          <a:p>
            <a:endParaRPr lang="en-US"/>
          </a:p>
        </p:txBody>
      </p:sp>
    </p:spTree>
    <p:custDataLst>
      <p:tags r:id="rId1"/>
    </p:custData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p:txBody>
          <a:bodyPr lIns="82479" tIns="41239" rIns="82479" bIns="41239"/>
          <a:lstStyle/>
          <a:p>
            <a:pPr defTabSz="915001">
              <a:defRPr/>
            </a:pPr>
            <a:fld id="{14D6B71B-EBFF-4B6E-9A40-C0A12CED99D2}" type="slidenum">
              <a:rPr lang="en-US" smtClean="0"/>
              <a:pPr defTabSz="915001">
                <a:defRPr/>
              </a:pPr>
              <a:t>285</a:t>
            </a:fld>
            <a:endParaRPr lang="en-US" dirty="0" smtClean="0"/>
          </a:p>
        </p:txBody>
      </p:sp>
      <p:sp>
        <p:nvSpPr>
          <p:cNvPr id="25603" name="Rectangle 2"/>
          <p:cNvSpPr>
            <a:spLocks noGrp="1" noChangeArrowheads="1"/>
          </p:cNvSpPr>
          <p:nvPr>
            <p:ph type="ctrTitle"/>
          </p:nvPr>
        </p:nvSpPr>
        <p:spPr>
          <a:xfrm>
            <a:off x="274638" y="671513"/>
            <a:ext cx="8237537" cy="889000"/>
          </a:xfrm>
        </p:spPr>
        <p:txBody>
          <a:bodyPr/>
          <a:lstStyle/>
          <a:p>
            <a:pPr defTabSz="824789" eaLnBrk="1" hangingPunct="1">
              <a:defRPr/>
            </a:pPr>
            <a:r>
              <a:rPr lang="en-US" dirty="0" smtClean="0"/>
              <a:t>Responsible Conduct of Research</a:t>
            </a:r>
          </a:p>
        </p:txBody>
      </p:sp>
      <p:sp>
        <p:nvSpPr>
          <p:cNvPr id="303108" name="Rectangle 3"/>
          <p:cNvSpPr>
            <a:spLocks noGrp="1" noChangeArrowheads="1"/>
          </p:cNvSpPr>
          <p:nvPr>
            <p:ph type="subTitle" idx="1"/>
          </p:nvPr>
        </p:nvSpPr>
        <p:spPr>
          <a:xfrm>
            <a:off x="2362200" y="6049963"/>
            <a:ext cx="6705600" cy="685800"/>
          </a:xfrm>
        </p:spPr>
        <p:txBody>
          <a:bodyPr/>
          <a:lstStyle/>
          <a:p>
            <a:pPr defTabSz="823913" eaLnBrk="1" hangingPunct="1"/>
            <a:endParaRPr lang="en-US" smtClean="0"/>
          </a:p>
          <a:p>
            <a:pPr defTabSz="823913" eaLnBrk="1" hangingPunct="1"/>
            <a:endParaRPr lang="en-US" smtClean="0"/>
          </a:p>
        </p:txBody>
      </p:sp>
    </p:spTree>
    <p:custDataLst>
      <p:tags r:id="rId1"/>
    </p:custData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49EB8C29-4FB2-40A7-A6FE-FED7F623CDF9}" type="slidenum">
              <a:rPr lang="en-US" smtClean="0"/>
              <a:pPr defTabSz="915001">
                <a:defRPr/>
              </a:pPr>
              <a:t>286</a:t>
            </a:fld>
            <a:endParaRPr lang="en-US" dirty="0" smtClean="0"/>
          </a:p>
        </p:txBody>
      </p:sp>
      <p:sp>
        <p:nvSpPr>
          <p:cNvPr id="304131" name="Rectangle 2"/>
          <p:cNvSpPr>
            <a:spLocks noGrp="1" noChangeArrowheads="1"/>
          </p:cNvSpPr>
          <p:nvPr>
            <p:ph type="title"/>
          </p:nvPr>
        </p:nvSpPr>
        <p:spPr>
          <a:xfrm>
            <a:off x="206375" y="420688"/>
            <a:ext cx="7343775" cy="393700"/>
          </a:xfrm>
        </p:spPr>
        <p:txBody>
          <a:bodyPr/>
          <a:lstStyle/>
          <a:p>
            <a:pPr defTabSz="823913" eaLnBrk="1" hangingPunct="1"/>
            <a:r>
              <a:rPr lang="en-US" smtClean="0"/>
              <a:t>Informed Consent - Elements</a:t>
            </a:r>
            <a:endParaRPr lang="en-GB" smtClean="0"/>
          </a:p>
        </p:txBody>
      </p:sp>
      <p:sp>
        <p:nvSpPr>
          <p:cNvPr id="304132" name="Rectangle 3"/>
          <p:cNvSpPr>
            <a:spLocks noGrp="1" noChangeArrowheads="1"/>
          </p:cNvSpPr>
          <p:nvPr>
            <p:ph type="body" idx="1"/>
          </p:nvPr>
        </p:nvSpPr>
        <p:spPr>
          <a:xfrm>
            <a:off x="685800" y="1676400"/>
            <a:ext cx="7772400" cy="4876800"/>
          </a:xfrm>
        </p:spPr>
        <p:txBody>
          <a:bodyPr/>
          <a:lstStyle/>
          <a:p>
            <a:pPr marL="307975" indent="-307975" defTabSz="823913" eaLnBrk="1" hangingPunct="1">
              <a:lnSpc>
                <a:spcPct val="90000"/>
              </a:lnSpc>
            </a:pPr>
            <a:r>
              <a:rPr lang="en-US" smtClean="0"/>
              <a:t>Research description</a:t>
            </a:r>
          </a:p>
          <a:p>
            <a:pPr marL="307975" indent="-307975" defTabSz="823913" eaLnBrk="1" hangingPunct="1">
              <a:lnSpc>
                <a:spcPct val="90000"/>
              </a:lnSpc>
            </a:pPr>
            <a:r>
              <a:rPr lang="en-US" smtClean="0"/>
              <a:t>Benefits</a:t>
            </a:r>
          </a:p>
          <a:p>
            <a:pPr marL="307975" indent="-307975" defTabSz="823913" eaLnBrk="1" hangingPunct="1">
              <a:lnSpc>
                <a:spcPct val="90000"/>
              </a:lnSpc>
            </a:pPr>
            <a:r>
              <a:rPr lang="en-US" smtClean="0"/>
              <a:t>Alternative</a:t>
            </a:r>
          </a:p>
          <a:p>
            <a:pPr marL="307975" indent="-307975" defTabSz="823913" eaLnBrk="1" hangingPunct="1">
              <a:lnSpc>
                <a:spcPct val="90000"/>
              </a:lnSpc>
            </a:pPr>
            <a:r>
              <a:rPr lang="en-US" smtClean="0"/>
              <a:t>Confidentiality</a:t>
            </a:r>
          </a:p>
          <a:p>
            <a:pPr marL="307975" indent="-307975" defTabSz="823913" eaLnBrk="1" hangingPunct="1">
              <a:lnSpc>
                <a:spcPct val="90000"/>
              </a:lnSpc>
            </a:pPr>
            <a:r>
              <a:rPr lang="en-US" smtClean="0"/>
              <a:t>Compensation</a:t>
            </a:r>
          </a:p>
          <a:p>
            <a:pPr marL="307975" indent="-307975" defTabSz="823913" eaLnBrk="1" hangingPunct="1">
              <a:lnSpc>
                <a:spcPct val="90000"/>
              </a:lnSpc>
            </a:pPr>
            <a:r>
              <a:rPr lang="en-US" smtClean="0"/>
              <a:t>Voluntary participation</a:t>
            </a:r>
          </a:p>
          <a:p>
            <a:pPr marL="307975" indent="-307975" defTabSz="823913" eaLnBrk="1" hangingPunct="1">
              <a:lnSpc>
                <a:spcPct val="90000"/>
              </a:lnSpc>
            </a:pPr>
            <a:r>
              <a:rPr lang="en-US" smtClean="0"/>
              <a:t>Withdrawal</a:t>
            </a:r>
          </a:p>
          <a:p>
            <a:pPr marL="307975" indent="-307975" defTabSz="823913" eaLnBrk="1" hangingPunct="1">
              <a:lnSpc>
                <a:spcPct val="90000"/>
              </a:lnSpc>
            </a:pPr>
            <a:r>
              <a:rPr lang="en-US" smtClean="0"/>
              <a:t>Contact</a:t>
            </a:r>
          </a:p>
          <a:p>
            <a:pPr marL="307975" indent="-307975" defTabSz="823913" eaLnBrk="1" hangingPunct="1">
              <a:lnSpc>
                <a:spcPct val="90000"/>
              </a:lnSpc>
            </a:pPr>
            <a:r>
              <a:rPr lang="en-US" smtClean="0"/>
              <a:t>Documentation of informed consent</a:t>
            </a:r>
            <a:endParaRPr lang="en-GB" smtClean="0"/>
          </a:p>
        </p:txBody>
      </p:sp>
    </p:spTree>
    <p:custDataLst>
      <p:tags r:id="rId1"/>
    </p:custData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7170DA7C-63B4-4EB6-8CFA-E09DB851BFC4}" type="slidenum">
              <a:rPr lang="en-US" smtClean="0"/>
              <a:pPr defTabSz="915001">
                <a:defRPr/>
              </a:pPr>
              <a:t>287</a:t>
            </a:fld>
            <a:endParaRPr lang="en-US" dirty="0" smtClean="0"/>
          </a:p>
        </p:txBody>
      </p:sp>
      <p:sp>
        <p:nvSpPr>
          <p:cNvPr id="305155" name="Rectangle 2"/>
          <p:cNvSpPr>
            <a:spLocks noGrp="1" noChangeArrowheads="1"/>
          </p:cNvSpPr>
          <p:nvPr>
            <p:ph type="title"/>
          </p:nvPr>
        </p:nvSpPr>
        <p:spPr>
          <a:xfrm>
            <a:off x="206375" y="138113"/>
            <a:ext cx="7343775" cy="846137"/>
          </a:xfrm>
        </p:spPr>
        <p:txBody>
          <a:bodyPr/>
          <a:lstStyle/>
          <a:p>
            <a:pPr defTabSz="823913" eaLnBrk="1" hangingPunct="1"/>
            <a:r>
              <a:rPr lang="en-US" smtClean="0"/>
              <a:t>Researchers’ Responsibilities</a:t>
            </a:r>
          </a:p>
        </p:txBody>
      </p:sp>
      <p:sp>
        <p:nvSpPr>
          <p:cNvPr id="305156"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Protection of human participants</a:t>
            </a:r>
          </a:p>
          <a:p>
            <a:pPr marL="307975" indent="-307975" defTabSz="823913" eaLnBrk="1" hangingPunct="1"/>
            <a:r>
              <a:rPr lang="en-US" smtClean="0"/>
              <a:t>Conduct research according to protocol</a:t>
            </a:r>
          </a:p>
          <a:p>
            <a:pPr marL="307975" indent="-307975" defTabSz="823913" eaLnBrk="1" hangingPunct="1"/>
            <a:r>
              <a:rPr lang="en-US" smtClean="0"/>
              <a:t>Compliance with EC requirements</a:t>
            </a:r>
          </a:p>
          <a:p>
            <a:pPr marL="307975" indent="-307975" defTabSz="823913" eaLnBrk="1" hangingPunct="1"/>
            <a:r>
              <a:rPr lang="en-US" smtClean="0"/>
              <a:t>Post study – long term interest of participants</a:t>
            </a:r>
          </a:p>
        </p:txBody>
      </p:sp>
    </p:spTree>
    <p:custDataLst>
      <p:tags r:id="rId1"/>
    </p:custData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DC703C49-E591-4CD3-93DD-72E351EB51BF}" type="slidenum">
              <a:rPr lang="en-US" smtClean="0"/>
              <a:pPr defTabSz="915001">
                <a:defRPr/>
              </a:pPr>
              <a:t>288</a:t>
            </a:fld>
            <a:endParaRPr lang="en-US" dirty="0" smtClean="0"/>
          </a:p>
        </p:txBody>
      </p:sp>
      <p:sp>
        <p:nvSpPr>
          <p:cNvPr id="306179" name="Rectangle 2"/>
          <p:cNvSpPr>
            <a:spLocks noGrp="1" noChangeArrowheads="1"/>
          </p:cNvSpPr>
          <p:nvPr>
            <p:ph type="title"/>
          </p:nvPr>
        </p:nvSpPr>
        <p:spPr>
          <a:xfrm>
            <a:off x="206375" y="138113"/>
            <a:ext cx="7343775" cy="846137"/>
          </a:xfrm>
        </p:spPr>
        <p:txBody>
          <a:bodyPr/>
          <a:lstStyle/>
          <a:p>
            <a:pPr defTabSz="823913" eaLnBrk="1" hangingPunct="1"/>
            <a:r>
              <a:rPr lang="en-US" smtClean="0"/>
              <a:t>Sponsors’ Responsibility</a:t>
            </a:r>
          </a:p>
        </p:txBody>
      </p:sp>
      <p:sp>
        <p:nvSpPr>
          <p:cNvPr id="306180"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z="2500" smtClean="0"/>
              <a:t>Ensure appropriate review, approval and supervision</a:t>
            </a:r>
          </a:p>
          <a:p>
            <a:pPr marL="307975" indent="-307975" defTabSz="823913" eaLnBrk="1" hangingPunct="1"/>
            <a:r>
              <a:rPr lang="en-US" sz="2500" smtClean="0"/>
              <a:t>Monitor research</a:t>
            </a:r>
          </a:p>
          <a:p>
            <a:pPr marL="307975" indent="-307975" defTabSz="823913" eaLnBrk="1" hangingPunct="1"/>
            <a:r>
              <a:rPr lang="en-US" sz="2500" smtClean="0"/>
              <a:t>Select qualified researchers</a:t>
            </a:r>
          </a:p>
          <a:p>
            <a:pPr marL="307975" indent="-307975" defTabSz="823913" eaLnBrk="1" hangingPunct="1"/>
            <a:r>
              <a:rPr lang="en-US" sz="2500" smtClean="0"/>
              <a:t>Provide policies and procedures</a:t>
            </a:r>
          </a:p>
          <a:p>
            <a:pPr marL="307975" indent="-307975" defTabSz="823913" eaLnBrk="1" hangingPunct="1"/>
            <a:r>
              <a:rPr lang="en-US" sz="2500" smtClean="0"/>
              <a:t>Comply with local ethical requirements</a:t>
            </a:r>
          </a:p>
          <a:p>
            <a:pPr marL="307975" indent="-307975" defTabSz="823913" eaLnBrk="1" hangingPunct="1"/>
            <a:r>
              <a:rPr lang="en-US" sz="2500" smtClean="0"/>
              <a:t>Ensure local relevance of research </a:t>
            </a:r>
          </a:p>
          <a:p>
            <a:pPr marL="307975" indent="-307975" defTabSz="823913" eaLnBrk="1" hangingPunct="1"/>
            <a:r>
              <a:rPr lang="en-US" sz="2500" smtClean="0"/>
              <a:t>Provide research integrity</a:t>
            </a:r>
          </a:p>
        </p:txBody>
      </p:sp>
    </p:spTree>
    <p:custDataLst>
      <p:tags r:id="rId1"/>
    </p:custData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3931D92D-EB98-4B61-98E4-3279C4CC7C14}" type="slidenum">
              <a:rPr lang="en-US" smtClean="0"/>
              <a:pPr defTabSz="915001">
                <a:defRPr/>
              </a:pPr>
              <a:t>289</a:t>
            </a:fld>
            <a:endParaRPr lang="en-US" dirty="0" smtClean="0"/>
          </a:p>
        </p:txBody>
      </p:sp>
      <p:sp>
        <p:nvSpPr>
          <p:cNvPr id="307203" name="Rectangle 2"/>
          <p:cNvSpPr>
            <a:spLocks noGrp="1" noChangeArrowheads="1"/>
          </p:cNvSpPr>
          <p:nvPr>
            <p:ph type="title"/>
          </p:nvPr>
        </p:nvSpPr>
        <p:spPr>
          <a:xfrm>
            <a:off x="247650" y="468313"/>
            <a:ext cx="7770813" cy="1144587"/>
          </a:xfrm>
        </p:spPr>
        <p:txBody>
          <a:bodyPr/>
          <a:lstStyle/>
          <a:p>
            <a:pPr defTabSz="823913" eaLnBrk="1" hangingPunct="1"/>
            <a:r>
              <a:rPr lang="en-US" smtClean="0"/>
              <a:t>Supervision of Research – the Ethics Committees</a:t>
            </a:r>
          </a:p>
        </p:txBody>
      </p:sp>
      <p:sp>
        <p:nvSpPr>
          <p:cNvPr id="307204" name="Rectangle 3"/>
          <p:cNvSpPr>
            <a:spLocks noGrp="1" noChangeArrowheads="1"/>
          </p:cNvSpPr>
          <p:nvPr>
            <p:ph type="body" idx="1"/>
          </p:nvPr>
        </p:nvSpPr>
        <p:spPr>
          <a:xfrm>
            <a:off x="522288" y="1984375"/>
            <a:ext cx="7770812" cy="4114800"/>
          </a:xfrm>
        </p:spPr>
        <p:txBody>
          <a:bodyPr/>
          <a:lstStyle/>
          <a:p>
            <a:pPr marL="307975" indent="-307975" defTabSz="823913" eaLnBrk="1" hangingPunct="1"/>
            <a:r>
              <a:rPr lang="en-US" smtClean="0"/>
              <a:t>Composition</a:t>
            </a:r>
          </a:p>
          <a:p>
            <a:pPr marL="307975" indent="-307975" defTabSz="823913" eaLnBrk="1" hangingPunct="1"/>
            <a:r>
              <a:rPr lang="en-US" smtClean="0"/>
              <a:t>Authority</a:t>
            </a:r>
          </a:p>
          <a:p>
            <a:pPr marL="307975" indent="-307975" defTabSz="823913" eaLnBrk="1" hangingPunct="1"/>
            <a:r>
              <a:rPr lang="en-US" smtClean="0"/>
              <a:t>Mode of operation</a:t>
            </a:r>
          </a:p>
          <a:p>
            <a:pPr marL="307975" indent="-307975" defTabSz="823913" eaLnBrk="1" hangingPunct="1"/>
            <a:r>
              <a:rPr lang="en-US" smtClean="0"/>
              <a:t>Responsibilities</a:t>
            </a:r>
          </a:p>
          <a:p>
            <a:pPr marL="307975" indent="-307975" defTabSz="823913" eaLnBrk="1" hangingPunct="1"/>
            <a:endParaRPr lang="en-US" smtClean="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2775" y="228600"/>
            <a:ext cx="8153400" cy="990600"/>
          </a:xfrm>
        </p:spPr>
        <p:txBody>
          <a:bodyPr/>
          <a:lstStyle/>
          <a:p>
            <a:pPr eaLnBrk="1" hangingPunct="1"/>
            <a:r>
              <a:rPr lang="en-US" smtClean="0"/>
              <a:t>M&amp;E Terminology</a:t>
            </a:r>
            <a:endParaRPr lang="en-US" sz="2400" smtClean="0"/>
          </a:p>
        </p:txBody>
      </p:sp>
      <p:sp>
        <p:nvSpPr>
          <p:cNvPr id="45059" name="Rectangle 3"/>
          <p:cNvSpPr>
            <a:spLocks noGrp="1" noChangeArrowheads="1"/>
          </p:cNvSpPr>
          <p:nvPr>
            <p:ph type="body" idx="1"/>
          </p:nvPr>
        </p:nvSpPr>
        <p:spPr>
          <a:xfrm>
            <a:off x="0" y="1463675"/>
            <a:ext cx="9144000" cy="4784725"/>
          </a:xfrm>
        </p:spPr>
        <p:txBody>
          <a:bodyPr/>
          <a:lstStyle/>
          <a:p>
            <a:pPr eaLnBrk="1" hangingPunct="1">
              <a:lnSpc>
                <a:spcPct val="90000"/>
              </a:lnSpc>
            </a:pPr>
            <a:r>
              <a:rPr lang="en-US" sz="2400" smtClean="0"/>
              <a:t>Monitoring:</a:t>
            </a:r>
          </a:p>
          <a:p>
            <a:pPr lvl="1" eaLnBrk="1" hangingPunct="1">
              <a:lnSpc>
                <a:spcPct val="90000"/>
              </a:lnSpc>
            </a:pPr>
            <a:r>
              <a:rPr lang="en-US" sz="2400" smtClean="0"/>
              <a:t>Tracks priority information relevant to national program planning and intended outputs, outcomes and impacts.</a:t>
            </a:r>
          </a:p>
          <a:p>
            <a:pPr lvl="1" eaLnBrk="1" hangingPunct="1">
              <a:lnSpc>
                <a:spcPct val="90000"/>
              </a:lnSpc>
            </a:pPr>
            <a:r>
              <a:rPr lang="en-US" sz="2400" smtClean="0"/>
              <a:t>Tracks costs &amp; program functioning.</a:t>
            </a:r>
          </a:p>
          <a:p>
            <a:pPr lvl="1" eaLnBrk="1" hangingPunct="1">
              <a:lnSpc>
                <a:spcPct val="90000"/>
              </a:lnSpc>
            </a:pPr>
            <a:r>
              <a:rPr lang="en-US" sz="2400" smtClean="0"/>
              <a:t>Provides basis for program evaluation when linked to a specific program.</a:t>
            </a:r>
          </a:p>
          <a:p>
            <a:pPr eaLnBrk="1" hangingPunct="1">
              <a:lnSpc>
                <a:spcPct val="90000"/>
              </a:lnSpc>
            </a:pPr>
            <a:r>
              <a:rPr lang="en-US" sz="2800" smtClean="0"/>
              <a:t>Evaluation:</a:t>
            </a:r>
          </a:p>
          <a:p>
            <a:pPr lvl="1" eaLnBrk="1" hangingPunct="1">
              <a:lnSpc>
                <a:spcPct val="90000"/>
              </a:lnSpc>
            </a:pPr>
            <a:r>
              <a:rPr lang="en-US" sz="2400" smtClean="0"/>
              <a:t>Is a rigorous, scientifically based collection of information about program activities, characteristics, and outcomes to determine the merit or worth of a specific program.</a:t>
            </a:r>
          </a:p>
          <a:p>
            <a:pPr lvl="1" eaLnBrk="1" hangingPunct="1">
              <a:lnSpc>
                <a:spcPct val="90000"/>
              </a:lnSpc>
            </a:pPr>
            <a:r>
              <a:rPr lang="en-US" sz="2400" smtClean="0"/>
              <a:t>Is used to improve programs and inform decisions about future resource allocations.</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5CFAB3B6-606F-45CD-9D0B-35A9D79E6DC2}" type="slidenum">
              <a:rPr lang="en-US" smtClean="0"/>
              <a:pPr defTabSz="915001">
                <a:defRPr/>
              </a:pPr>
              <a:t>290</a:t>
            </a:fld>
            <a:endParaRPr lang="en-US" dirty="0" smtClean="0"/>
          </a:p>
        </p:txBody>
      </p:sp>
      <p:sp>
        <p:nvSpPr>
          <p:cNvPr id="308227" name="Rectangle 2"/>
          <p:cNvSpPr>
            <a:spLocks noGrp="1" noChangeArrowheads="1"/>
          </p:cNvSpPr>
          <p:nvPr>
            <p:ph type="title"/>
          </p:nvPr>
        </p:nvSpPr>
        <p:spPr>
          <a:xfrm>
            <a:off x="247650" y="193675"/>
            <a:ext cx="7770813" cy="1143000"/>
          </a:xfrm>
        </p:spPr>
        <p:txBody>
          <a:bodyPr/>
          <a:lstStyle/>
          <a:p>
            <a:pPr defTabSz="823913" eaLnBrk="1" hangingPunct="1"/>
            <a:r>
              <a:rPr lang="en-US" smtClean="0"/>
              <a:t>Criteria for Review and Approval</a:t>
            </a:r>
          </a:p>
        </p:txBody>
      </p:sp>
      <p:sp>
        <p:nvSpPr>
          <p:cNvPr id="308228" name="Rectangle 3"/>
          <p:cNvSpPr>
            <a:spLocks noGrp="1" noChangeArrowheads="1"/>
          </p:cNvSpPr>
          <p:nvPr>
            <p:ph type="body" idx="1"/>
          </p:nvPr>
        </p:nvSpPr>
        <p:spPr>
          <a:xfrm>
            <a:off x="177800" y="1652588"/>
            <a:ext cx="8785225" cy="4406900"/>
          </a:xfrm>
        </p:spPr>
        <p:txBody>
          <a:bodyPr/>
          <a:lstStyle/>
          <a:p>
            <a:pPr marL="307975" indent="-307975" defTabSz="823913" eaLnBrk="1" hangingPunct="1"/>
            <a:r>
              <a:rPr lang="en-US" smtClean="0"/>
              <a:t>Scientific design and conduct of research</a:t>
            </a:r>
          </a:p>
          <a:p>
            <a:pPr marL="307975" indent="-307975" defTabSz="823913" eaLnBrk="1" hangingPunct="1"/>
            <a:r>
              <a:rPr lang="en-US" smtClean="0"/>
              <a:t>Recruitment of participants</a:t>
            </a:r>
          </a:p>
          <a:p>
            <a:pPr marL="307975" indent="-307975" defTabSz="823913" eaLnBrk="1" hangingPunct="1"/>
            <a:r>
              <a:rPr lang="en-US" smtClean="0"/>
              <a:t>Community considerations</a:t>
            </a:r>
          </a:p>
          <a:p>
            <a:pPr marL="307975" indent="-307975" defTabSz="823913" eaLnBrk="1" hangingPunct="1"/>
            <a:r>
              <a:rPr lang="en-US" smtClean="0"/>
              <a:t>Care and protection of participants</a:t>
            </a:r>
          </a:p>
          <a:p>
            <a:pPr marL="307975" indent="-307975" defTabSz="823913" eaLnBrk="1" hangingPunct="1"/>
            <a:r>
              <a:rPr lang="en-US" smtClean="0"/>
              <a:t>Informed consent</a:t>
            </a:r>
          </a:p>
          <a:p>
            <a:pPr marL="307975" indent="-307975" defTabSz="823913" eaLnBrk="1" hangingPunct="1"/>
            <a:r>
              <a:rPr lang="en-US" smtClean="0"/>
              <a:t>Confidentiality</a:t>
            </a:r>
          </a:p>
        </p:txBody>
      </p:sp>
    </p:spTree>
    <p:custDataLst>
      <p:tags r:id="rId1"/>
    </p:custData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69A6BCB7-D564-4C26-9203-8EF9FBDE1A14}" type="slidenum">
              <a:rPr lang="en-US" smtClean="0"/>
              <a:pPr defTabSz="915001">
                <a:defRPr/>
              </a:pPr>
              <a:t>291</a:t>
            </a:fld>
            <a:endParaRPr lang="en-US" dirty="0" smtClean="0"/>
          </a:p>
        </p:txBody>
      </p:sp>
      <p:sp>
        <p:nvSpPr>
          <p:cNvPr id="309251" name="Rectangle 2"/>
          <p:cNvSpPr>
            <a:spLocks noGrp="1" noChangeArrowheads="1"/>
          </p:cNvSpPr>
          <p:nvPr>
            <p:ph type="title"/>
          </p:nvPr>
        </p:nvSpPr>
        <p:spPr>
          <a:xfrm>
            <a:off x="315913" y="331788"/>
            <a:ext cx="7770812" cy="1143000"/>
          </a:xfrm>
        </p:spPr>
        <p:txBody>
          <a:bodyPr/>
          <a:lstStyle/>
          <a:p>
            <a:pPr defTabSz="823913" eaLnBrk="1" hangingPunct="1"/>
            <a:r>
              <a:rPr lang="en-US" smtClean="0"/>
              <a:t>Post Approval Roles – Monitoring</a:t>
            </a:r>
          </a:p>
        </p:txBody>
      </p:sp>
      <p:sp>
        <p:nvSpPr>
          <p:cNvPr id="309252" name="Rectangle 3"/>
          <p:cNvSpPr>
            <a:spLocks noGrp="1" noChangeArrowheads="1"/>
          </p:cNvSpPr>
          <p:nvPr>
            <p:ph type="body" idx="1"/>
          </p:nvPr>
        </p:nvSpPr>
        <p:spPr>
          <a:xfrm>
            <a:off x="685800" y="2286000"/>
            <a:ext cx="7772400" cy="4114800"/>
          </a:xfrm>
        </p:spPr>
        <p:txBody>
          <a:bodyPr/>
          <a:lstStyle/>
          <a:p>
            <a:pPr marL="307975" indent="-307975" defTabSz="823913" eaLnBrk="1" hangingPunct="1"/>
            <a:r>
              <a:rPr lang="en-US" smtClean="0"/>
              <a:t>Sponsor</a:t>
            </a:r>
          </a:p>
          <a:p>
            <a:pPr marL="307975" indent="-307975" defTabSz="823913" eaLnBrk="1" hangingPunct="1"/>
            <a:r>
              <a:rPr lang="en-US" smtClean="0"/>
              <a:t>Community (public interest groups)</a:t>
            </a:r>
          </a:p>
          <a:p>
            <a:pPr marL="307975" indent="-307975" defTabSz="823913" eaLnBrk="1" hangingPunct="1"/>
            <a:r>
              <a:rPr lang="en-US" smtClean="0"/>
              <a:t>Regulatory agencies</a:t>
            </a:r>
          </a:p>
          <a:p>
            <a:pPr marL="307975" indent="-307975" defTabSz="823913" eaLnBrk="1" hangingPunct="1"/>
            <a:r>
              <a:rPr lang="en-US" smtClean="0"/>
              <a:t>Data safety monitoring boards</a:t>
            </a:r>
          </a:p>
        </p:txBody>
      </p:sp>
    </p:spTree>
    <p:custDataLst>
      <p:tags r:id="rId1"/>
    </p:custData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DF71CE5D-F418-41DC-8F29-C3AE0D126E00}" type="slidenum">
              <a:rPr lang="en-US" smtClean="0"/>
              <a:pPr defTabSz="915001">
                <a:defRPr/>
              </a:pPr>
              <a:t>292</a:t>
            </a:fld>
            <a:endParaRPr lang="en-US" dirty="0" smtClean="0"/>
          </a:p>
        </p:txBody>
      </p:sp>
      <p:sp>
        <p:nvSpPr>
          <p:cNvPr id="310275" name="Rectangle 2"/>
          <p:cNvSpPr>
            <a:spLocks noGrp="1" noChangeArrowheads="1"/>
          </p:cNvSpPr>
          <p:nvPr>
            <p:ph type="title"/>
          </p:nvPr>
        </p:nvSpPr>
        <p:spPr>
          <a:xfrm>
            <a:off x="384175" y="331788"/>
            <a:ext cx="7772400" cy="1143000"/>
          </a:xfrm>
        </p:spPr>
        <p:txBody>
          <a:bodyPr/>
          <a:lstStyle/>
          <a:p>
            <a:pPr defTabSz="823913" eaLnBrk="1" hangingPunct="1"/>
            <a:r>
              <a:rPr lang="en-US" smtClean="0"/>
              <a:t>Provide Information on Charges</a:t>
            </a:r>
          </a:p>
        </p:txBody>
      </p:sp>
      <p:sp>
        <p:nvSpPr>
          <p:cNvPr id="310276" name="Rectangle 3"/>
          <p:cNvSpPr>
            <a:spLocks noGrp="1" noChangeArrowheads="1"/>
          </p:cNvSpPr>
          <p:nvPr>
            <p:ph type="body" idx="1"/>
          </p:nvPr>
        </p:nvSpPr>
        <p:spPr>
          <a:xfrm>
            <a:off x="658813" y="1708150"/>
            <a:ext cx="7770812" cy="4114800"/>
          </a:xfrm>
        </p:spPr>
        <p:txBody>
          <a:bodyPr/>
          <a:lstStyle/>
          <a:p>
            <a:pPr marL="307975" indent="-307975" defTabSz="823913" eaLnBrk="1" hangingPunct="1"/>
            <a:r>
              <a:rPr lang="en-US" smtClean="0"/>
              <a:t>Protocol</a:t>
            </a:r>
          </a:p>
          <a:p>
            <a:pPr marL="307975" indent="-307975" defTabSz="823913" eaLnBrk="1" hangingPunct="1"/>
            <a:r>
              <a:rPr lang="en-US" smtClean="0"/>
              <a:t>New and additional sites</a:t>
            </a:r>
          </a:p>
          <a:p>
            <a:pPr marL="307975" indent="-307975" defTabSz="823913" eaLnBrk="1" hangingPunct="1"/>
            <a:r>
              <a:rPr lang="en-US" smtClean="0"/>
              <a:t>Recruitment procedures</a:t>
            </a:r>
          </a:p>
          <a:p>
            <a:pPr marL="307975" indent="-307975" defTabSz="823913" eaLnBrk="1" hangingPunct="1"/>
            <a:r>
              <a:rPr lang="en-US" smtClean="0"/>
              <a:t>Report adverse events</a:t>
            </a:r>
          </a:p>
          <a:p>
            <a:pPr marL="307975" indent="-307975" defTabSz="823913" eaLnBrk="1" hangingPunct="1"/>
            <a:r>
              <a:rPr lang="en-US" smtClean="0"/>
              <a:t>Problems encountered</a:t>
            </a:r>
          </a:p>
        </p:txBody>
      </p:sp>
    </p:spTree>
    <p:custDataLst>
      <p:tags r:id="rId1"/>
    </p:custData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p:txBody>
          <a:bodyPr lIns="82479" tIns="41239" rIns="82479" bIns="41239">
            <a:normAutofit fontScale="92500" lnSpcReduction="20000"/>
          </a:bodyPr>
          <a:lstStyle/>
          <a:p>
            <a:pPr defTabSz="915001">
              <a:defRPr/>
            </a:pPr>
            <a:fld id="{ACB1AD29-10F7-4D25-ADC9-819AED9B16D2}" type="slidenum">
              <a:rPr lang="en-US" smtClean="0"/>
              <a:pPr defTabSz="915001">
                <a:defRPr/>
              </a:pPr>
              <a:t>293</a:t>
            </a:fld>
            <a:endParaRPr lang="en-US" dirty="0" smtClean="0"/>
          </a:p>
        </p:txBody>
      </p:sp>
      <p:sp>
        <p:nvSpPr>
          <p:cNvPr id="311299" name="Rectangle 2"/>
          <p:cNvSpPr>
            <a:spLocks noGrp="1" noChangeArrowheads="1"/>
          </p:cNvSpPr>
          <p:nvPr>
            <p:ph type="title"/>
          </p:nvPr>
        </p:nvSpPr>
        <p:spPr>
          <a:xfrm>
            <a:off x="179388" y="331788"/>
            <a:ext cx="7770812" cy="1141412"/>
          </a:xfrm>
        </p:spPr>
        <p:txBody>
          <a:bodyPr/>
          <a:lstStyle/>
          <a:p>
            <a:pPr defTabSz="823913" eaLnBrk="1" hangingPunct="1"/>
            <a:r>
              <a:rPr lang="en-US" smtClean="0"/>
              <a:t>Special Issues</a:t>
            </a:r>
          </a:p>
        </p:txBody>
      </p:sp>
      <p:sp>
        <p:nvSpPr>
          <p:cNvPr id="311300" name="Rectangle 3"/>
          <p:cNvSpPr>
            <a:spLocks noGrp="1" noChangeArrowheads="1"/>
          </p:cNvSpPr>
          <p:nvPr>
            <p:ph type="body" idx="1"/>
          </p:nvPr>
        </p:nvSpPr>
        <p:spPr>
          <a:xfrm>
            <a:off x="522288" y="1639888"/>
            <a:ext cx="7770812" cy="4113212"/>
          </a:xfrm>
        </p:spPr>
        <p:txBody>
          <a:bodyPr/>
          <a:lstStyle/>
          <a:p>
            <a:pPr marL="307975" indent="-307975" defTabSz="823913" eaLnBrk="1" hangingPunct="1"/>
            <a:r>
              <a:rPr lang="en-US" smtClean="0"/>
              <a:t>Conflict of interest</a:t>
            </a:r>
          </a:p>
          <a:p>
            <a:pPr marL="307975" indent="-307975" defTabSz="823913" eaLnBrk="1" hangingPunct="1"/>
            <a:r>
              <a:rPr lang="en-US" smtClean="0"/>
              <a:t>Scientific misconduct</a:t>
            </a:r>
          </a:p>
          <a:p>
            <a:pPr marL="307975" indent="-307975" defTabSz="823913" eaLnBrk="1" hangingPunct="1"/>
            <a:r>
              <a:rPr lang="en-US" smtClean="0"/>
              <a:t>Authorship</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b="1" smtClean="0"/>
              <a:t>		Study Objectives</a:t>
            </a:r>
            <a:endParaRPr lang="en-US" smtClean="0"/>
          </a:p>
        </p:txBody>
      </p:sp>
      <p:sp>
        <p:nvSpPr>
          <p:cNvPr id="3" name="Content Placeholder 2"/>
          <p:cNvSpPr>
            <a:spLocks noGrp="1"/>
          </p:cNvSpPr>
          <p:nvPr>
            <p:ph sz="quarter" idx="1"/>
          </p:nvPr>
        </p:nvSpPr>
        <p:spPr>
          <a:xfrm>
            <a:off x="612775" y="1600200"/>
            <a:ext cx="8153400" cy="4495800"/>
          </a:xfrm>
        </p:spPr>
        <p:txBody>
          <a:bodyPr>
            <a:normAutofit fontScale="92500"/>
          </a:bodyPr>
          <a:lstStyle/>
          <a:p>
            <a:pPr marL="320040" indent="-320040" eaLnBrk="1" fontAlgn="auto" hangingPunct="1">
              <a:spcAft>
                <a:spcPts val="0"/>
              </a:spcAft>
              <a:buFont typeface="Wingdings"/>
              <a:buChar char=""/>
              <a:defRPr/>
            </a:pPr>
            <a:r>
              <a:rPr lang="en-US" dirty="0" smtClean="0"/>
              <a:t>Describe the tools for project management, including the project activity implementation plan (Gantt chart), the project log-frame and the project budget</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Describe the process and content of project proposal</a:t>
            </a:r>
          </a:p>
          <a:p>
            <a:pPr marL="320040" indent="-320040" eaLnBrk="1" fontAlgn="auto" hangingPunct="1">
              <a:spcAft>
                <a:spcPts val="0"/>
              </a:spcAft>
              <a:buFont typeface="Wingdings"/>
              <a:buNone/>
              <a:defRPr/>
            </a:pPr>
            <a:r>
              <a:rPr lang="en-US" dirty="0" smtClean="0"/>
              <a:t> </a:t>
            </a:r>
          </a:p>
          <a:p>
            <a:pPr marL="320040" indent="-320040" eaLnBrk="1" fontAlgn="auto" hangingPunct="1">
              <a:spcAft>
                <a:spcPts val="0"/>
              </a:spcAft>
              <a:buFont typeface="Wingdings"/>
              <a:buChar char=""/>
              <a:defRPr/>
            </a:pPr>
            <a:r>
              <a:rPr lang="en-US" dirty="0" smtClean="0"/>
              <a:t>Describe the management of health project resources</a:t>
            </a:r>
          </a:p>
          <a:p>
            <a:pPr marL="320040" indent="-320040" eaLnBrk="1" fontAlgn="auto" hangingPunct="1">
              <a:spcAft>
                <a:spcPts val="0"/>
              </a:spcAft>
              <a:buFont typeface="Wingdings"/>
              <a:buNone/>
              <a:defRPr/>
            </a:pPr>
            <a:endParaRPr lang="en-US" dirty="0" smtClean="0"/>
          </a:p>
          <a:p>
            <a:pPr marL="320040" indent="-320040" eaLnBrk="1" fontAlgn="auto" hangingPunct="1">
              <a:spcAft>
                <a:spcPts val="0"/>
              </a:spcAft>
              <a:buFont typeface="Wingdings"/>
              <a:buChar char=""/>
              <a:defRPr/>
            </a:pPr>
            <a:r>
              <a:rPr lang="en-US" dirty="0" smtClean="0"/>
              <a:t>Describe the project impact assessment process</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0638"/>
            <a:ext cx="8991600" cy="1579562"/>
          </a:xfrm>
        </p:spPr>
        <p:txBody>
          <a:bodyPr/>
          <a:lstStyle/>
          <a:p>
            <a:pPr eaLnBrk="1" hangingPunct="1"/>
            <a:r>
              <a:rPr lang="en-US" sz="2100" b="1" smtClean="0"/>
              <a:t/>
            </a:r>
            <a:br>
              <a:rPr lang="en-US" sz="2100" b="1" smtClean="0"/>
            </a:br>
            <a:r>
              <a:rPr lang="en-US" sz="3600" b="1" smtClean="0"/>
              <a:t>Relationship between Planning, Implementation, Results and M&amp;E</a:t>
            </a:r>
            <a:r>
              <a:rPr lang="en-US" sz="3600" smtClean="0"/>
              <a:t/>
            </a:r>
            <a:br>
              <a:rPr lang="en-US" sz="3600" smtClean="0"/>
            </a:br>
            <a:endParaRPr lang="en-US" sz="3600" smtClean="0"/>
          </a:p>
        </p:txBody>
      </p:sp>
      <p:sp>
        <p:nvSpPr>
          <p:cNvPr id="46083" name="Rectangle 3"/>
          <p:cNvSpPr>
            <a:spLocks noChangeArrowheads="1"/>
          </p:cNvSpPr>
          <p:nvPr/>
        </p:nvSpPr>
        <p:spPr bwMode="auto">
          <a:xfrm>
            <a:off x="457200" y="3733800"/>
            <a:ext cx="1752600" cy="838200"/>
          </a:xfrm>
          <a:prstGeom prst="rect">
            <a:avLst/>
          </a:prstGeom>
          <a:solidFill>
            <a:srgbClr val="66FFFF"/>
          </a:solidFill>
          <a:ln w="28575">
            <a:solidFill>
              <a:schemeClr val="tx1"/>
            </a:solidFill>
            <a:miter lim="800000"/>
            <a:headEnd/>
            <a:tailEnd/>
          </a:ln>
        </p:spPr>
        <p:txBody>
          <a:bodyPr wrap="none" anchor="ctr"/>
          <a:lstStyle/>
          <a:p>
            <a:pPr algn="ctr" eaLnBrk="0" hangingPunct="0"/>
            <a:r>
              <a:rPr lang="en-US" sz="2400" b="1"/>
              <a:t>PLANNING</a:t>
            </a:r>
          </a:p>
        </p:txBody>
      </p:sp>
      <p:sp>
        <p:nvSpPr>
          <p:cNvPr id="46084" name="Rectangle 4"/>
          <p:cNvSpPr>
            <a:spLocks noChangeArrowheads="1"/>
          </p:cNvSpPr>
          <p:nvPr/>
        </p:nvSpPr>
        <p:spPr bwMode="auto">
          <a:xfrm>
            <a:off x="2971800" y="3733800"/>
            <a:ext cx="3048000" cy="990600"/>
          </a:xfrm>
          <a:prstGeom prst="rect">
            <a:avLst/>
          </a:prstGeom>
          <a:solidFill>
            <a:srgbClr val="66FFFF"/>
          </a:solidFill>
          <a:ln w="28575">
            <a:solidFill>
              <a:schemeClr val="tx1"/>
            </a:solidFill>
            <a:miter lim="800000"/>
            <a:headEnd/>
            <a:tailEnd/>
          </a:ln>
        </p:spPr>
        <p:txBody>
          <a:bodyPr wrap="none" anchor="ctr"/>
          <a:lstStyle/>
          <a:p>
            <a:pPr eaLnBrk="0" hangingPunct="0"/>
            <a:r>
              <a:rPr lang="en-US" sz="2400" b="1"/>
              <a:t> IMPLEMENTATION</a:t>
            </a:r>
          </a:p>
          <a:p>
            <a:pPr eaLnBrk="0" hangingPunct="0">
              <a:buFontTx/>
              <a:buChar char="•"/>
            </a:pPr>
            <a:r>
              <a:rPr lang="en-US">
                <a:latin typeface="Times New Roman" pitchFamily="18" charset="0"/>
              </a:rPr>
              <a:t>Inputs/Organizing</a:t>
            </a:r>
          </a:p>
          <a:p>
            <a:pPr eaLnBrk="0" hangingPunct="0">
              <a:buFontTx/>
              <a:buChar char="•"/>
            </a:pPr>
            <a:r>
              <a:rPr lang="en-US">
                <a:latin typeface="Times New Roman" pitchFamily="18" charset="0"/>
              </a:rPr>
              <a:t>Activities/Directing</a:t>
            </a:r>
          </a:p>
        </p:txBody>
      </p:sp>
      <p:sp>
        <p:nvSpPr>
          <p:cNvPr id="46085" name="Rectangle 5"/>
          <p:cNvSpPr>
            <a:spLocks noChangeArrowheads="1"/>
          </p:cNvSpPr>
          <p:nvPr/>
        </p:nvSpPr>
        <p:spPr bwMode="auto">
          <a:xfrm>
            <a:off x="6858000" y="3657600"/>
            <a:ext cx="2057400" cy="990600"/>
          </a:xfrm>
          <a:prstGeom prst="rect">
            <a:avLst/>
          </a:prstGeom>
          <a:solidFill>
            <a:srgbClr val="66FFFF"/>
          </a:solidFill>
          <a:ln w="28575">
            <a:solidFill>
              <a:schemeClr val="tx1"/>
            </a:solidFill>
            <a:miter lim="800000"/>
            <a:headEnd/>
            <a:tailEnd/>
          </a:ln>
        </p:spPr>
        <p:txBody>
          <a:bodyPr wrap="none" anchor="ctr"/>
          <a:lstStyle/>
          <a:p>
            <a:pPr eaLnBrk="0" hangingPunct="0"/>
            <a:r>
              <a:rPr lang="en-US" sz="2400">
                <a:latin typeface="Times New Roman" pitchFamily="18" charset="0"/>
              </a:rPr>
              <a:t>   </a:t>
            </a:r>
            <a:r>
              <a:rPr lang="en-US" sz="2400" b="1"/>
              <a:t>RESULTS</a:t>
            </a:r>
          </a:p>
          <a:p>
            <a:pPr eaLnBrk="0" hangingPunct="0">
              <a:buFontTx/>
              <a:buChar char="•"/>
            </a:pPr>
            <a:r>
              <a:rPr lang="en-US">
                <a:latin typeface="Times New Roman" pitchFamily="18" charset="0"/>
              </a:rPr>
              <a:t>  Outputs/outcomes</a:t>
            </a:r>
          </a:p>
          <a:p>
            <a:pPr eaLnBrk="0" hangingPunct="0">
              <a:buFontTx/>
              <a:buChar char="•"/>
            </a:pPr>
            <a:r>
              <a:rPr lang="en-US">
                <a:latin typeface="Times New Roman" pitchFamily="18" charset="0"/>
              </a:rPr>
              <a:t>  Controlling</a:t>
            </a:r>
          </a:p>
        </p:txBody>
      </p:sp>
      <p:sp>
        <p:nvSpPr>
          <p:cNvPr id="46086" name="AutoShape 6"/>
          <p:cNvSpPr>
            <a:spLocks noChangeArrowheads="1"/>
          </p:cNvSpPr>
          <p:nvPr/>
        </p:nvSpPr>
        <p:spPr bwMode="auto">
          <a:xfrm>
            <a:off x="2286000" y="3962400"/>
            <a:ext cx="609600" cy="381000"/>
          </a:xfrm>
          <a:prstGeom prst="rightArrow">
            <a:avLst>
              <a:gd name="adj1" fmla="val 50000"/>
              <a:gd name="adj2" fmla="val 40000"/>
            </a:avLst>
          </a:prstGeom>
          <a:solidFill>
            <a:schemeClr val="tx1"/>
          </a:solidFill>
          <a:ln w="9525">
            <a:solidFill>
              <a:schemeClr val="tx1"/>
            </a:solidFill>
            <a:miter lim="800000"/>
            <a:headEnd/>
            <a:tailEnd/>
          </a:ln>
        </p:spPr>
        <p:txBody>
          <a:bodyPr wrap="none" anchor="ctr"/>
          <a:lstStyle/>
          <a:p>
            <a:endParaRPr lang="en-US"/>
          </a:p>
        </p:txBody>
      </p:sp>
      <p:sp>
        <p:nvSpPr>
          <p:cNvPr id="46087" name="AutoShape 7"/>
          <p:cNvSpPr>
            <a:spLocks noChangeArrowheads="1"/>
          </p:cNvSpPr>
          <p:nvPr/>
        </p:nvSpPr>
        <p:spPr bwMode="auto">
          <a:xfrm>
            <a:off x="6096000" y="3962400"/>
            <a:ext cx="609600" cy="381000"/>
          </a:xfrm>
          <a:prstGeom prst="rightArrow">
            <a:avLst>
              <a:gd name="adj1" fmla="val 50000"/>
              <a:gd name="adj2" fmla="val 40000"/>
            </a:avLst>
          </a:prstGeom>
          <a:solidFill>
            <a:schemeClr val="tx1"/>
          </a:solidFill>
          <a:ln w="9525">
            <a:solidFill>
              <a:schemeClr val="tx1"/>
            </a:solidFill>
            <a:miter lim="800000"/>
            <a:headEnd/>
            <a:tailEnd/>
          </a:ln>
        </p:spPr>
        <p:txBody>
          <a:bodyPr wrap="none" anchor="ctr"/>
          <a:lstStyle/>
          <a:p>
            <a:endParaRPr lang="en-US"/>
          </a:p>
        </p:txBody>
      </p:sp>
      <p:cxnSp>
        <p:nvCxnSpPr>
          <p:cNvPr id="46088" name="AutoShape 8"/>
          <p:cNvCxnSpPr>
            <a:cxnSpLocks noChangeShapeType="1"/>
            <a:stCxn id="46084" idx="0"/>
            <a:endCxn id="46083" idx="0"/>
          </p:cNvCxnSpPr>
          <p:nvPr/>
        </p:nvCxnSpPr>
        <p:spPr bwMode="auto">
          <a:xfrm rot="-5400000" flipH="1" flipV="1">
            <a:off x="2913856" y="2139157"/>
            <a:ext cx="1587" cy="3162300"/>
          </a:xfrm>
          <a:prstGeom prst="curvedConnector3">
            <a:avLst>
              <a:gd name="adj1" fmla="val -13500005"/>
            </a:avLst>
          </a:prstGeom>
          <a:noFill/>
          <a:ln w="57150">
            <a:solidFill>
              <a:schemeClr val="tx1"/>
            </a:solidFill>
            <a:round/>
            <a:headEnd/>
            <a:tailEnd type="triangle" w="med" len="med"/>
          </a:ln>
        </p:spPr>
      </p:cxnSp>
      <p:cxnSp>
        <p:nvCxnSpPr>
          <p:cNvPr id="46089" name="AutoShape 9"/>
          <p:cNvCxnSpPr>
            <a:cxnSpLocks noChangeShapeType="1"/>
            <a:stCxn id="46085" idx="2"/>
            <a:endCxn id="46083" idx="2"/>
          </p:cNvCxnSpPr>
          <p:nvPr/>
        </p:nvCxnSpPr>
        <p:spPr bwMode="auto">
          <a:xfrm rot="16200000" flipV="1">
            <a:off x="4572000" y="1347788"/>
            <a:ext cx="76200" cy="6553200"/>
          </a:xfrm>
          <a:prstGeom prst="curvedConnector3">
            <a:avLst>
              <a:gd name="adj1" fmla="val -281250"/>
            </a:avLst>
          </a:prstGeom>
          <a:noFill/>
          <a:ln w="57150">
            <a:solidFill>
              <a:schemeClr val="tx1"/>
            </a:solidFill>
            <a:round/>
            <a:headEnd/>
            <a:tailEnd type="triangle" w="med" len="med"/>
          </a:ln>
        </p:spPr>
      </p:cxnSp>
      <p:sp>
        <p:nvSpPr>
          <p:cNvPr id="46090" name="Text Box 10"/>
          <p:cNvSpPr txBox="1">
            <a:spLocks noChangeArrowheads="1"/>
          </p:cNvSpPr>
          <p:nvPr/>
        </p:nvSpPr>
        <p:spPr bwMode="auto">
          <a:xfrm>
            <a:off x="1524000" y="2895600"/>
            <a:ext cx="3700463" cy="485775"/>
          </a:xfrm>
          <a:prstGeom prst="rect">
            <a:avLst/>
          </a:prstGeom>
          <a:noFill/>
          <a:ln w="28575">
            <a:solidFill>
              <a:schemeClr val="tx1"/>
            </a:solidFill>
            <a:miter lim="800000"/>
            <a:headEnd/>
            <a:tailEnd/>
          </a:ln>
        </p:spPr>
        <p:txBody>
          <a:bodyPr wrap="none">
            <a:spAutoFit/>
          </a:bodyPr>
          <a:lstStyle/>
          <a:p>
            <a:r>
              <a:rPr lang="en-US" sz="2400" b="1">
                <a:solidFill>
                  <a:srgbClr val="FF3300"/>
                </a:solidFill>
                <a:latin typeface="Times New Roman" pitchFamily="18" charset="0"/>
              </a:rPr>
              <a:t>Monitoring and evaluation</a:t>
            </a:r>
          </a:p>
        </p:txBody>
      </p:sp>
      <p:sp>
        <p:nvSpPr>
          <p:cNvPr id="46091" name="Text Box 11"/>
          <p:cNvSpPr txBox="1">
            <a:spLocks noChangeArrowheads="1"/>
          </p:cNvSpPr>
          <p:nvPr/>
        </p:nvSpPr>
        <p:spPr bwMode="auto">
          <a:xfrm>
            <a:off x="2667000" y="5257800"/>
            <a:ext cx="3700463" cy="485775"/>
          </a:xfrm>
          <a:prstGeom prst="rect">
            <a:avLst/>
          </a:prstGeom>
          <a:noFill/>
          <a:ln w="28575">
            <a:solidFill>
              <a:schemeClr val="tx1"/>
            </a:solidFill>
            <a:miter lim="800000"/>
            <a:headEnd/>
            <a:tailEnd/>
          </a:ln>
        </p:spPr>
        <p:txBody>
          <a:bodyPr wrap="none">
            <a:spAutoFit/>
          </a:bodyPr>
          <a:lstStyle/>
          <a:p>
            <a:r>
              <a:rPr lang="en-US" sz="2400" b="1">
                <a:solidFill>
                  <a:srgbClr val="FF3300"/>
                </a:solidFill>
                <a:latin typeface="Times New Roman" pitchFamily="18" charset="0"/>
              </a:rPr>
              <a:t>Monitoring and evaluation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2775" y="228600"/>
            <a:ext cx="8153400" cy="990600"/>
          </a:xfrm>
        </p:spPr>
        <p:txBody>
          <a:bodyPr/>
          <a:lstStyle/>
          <a:p>
            <a:pPr eaLnBrk="1" hangingPunct="1"/>
            <a:r>
              <a:rPr lang="en-US" smtClean="0"/>
              <a:t>Why M&amp;E is important #1</a:t>
            </a:r>
            <a:endParaRPr lang="en-GB" smtClean="0"/>
          </a:p>
        </p:txBody>
      </p:sp>
      <p:sp>
        <p:nvSpPr>
          <p:cNvPr id="47107" name="Rectangle 3"/>
          <p:cNvSpPr>
            <a:spLocks noGrp="1" noChangeArrowheads="1"/>
          </p:cNvSpPr>
          <p:nvPr>
            <p:ph type="body" idx="1"/>
          </p:nvPr>
        </p:nvSpPr>
        <p:spPr>
          <a:xfrm>
            <a:off x="533400" y="1981200"/>
            <a:ext cx="8110538" cy="3049588"/>
          </a:xfrm>
        </p:spPr>
        <p:txBody>
          <a:bodyPr/>
          <a:lstStyle/>
          <a:p>
            <a:pPr marL="469900" indent="-469900" eaLnBrk="1" hangingPunct="1"/>
            <a:r>
              <a:rPr lang="en-US" sz="2400" smtClean="0"/>
              <a:t>M&amp;E provides organizations with a tool to measure programme effectiveness</a:t>
            </a:r>
          </a:p>
          <a:p>
            <a:pPr marL="1304925" lvl="2" indent="-395288" eaLnBrk="1" hangingPunct="1"/>
            <a:r>
              <a:rPr lang="en-US" sz="2400" smtClean="0"/>
              <a:t>Effectiveness measures the degree to which results and objectives have been achieved</a:t>
            </a:r>
          </a:p>
          <a:p>
            <a:pPr marL="1304925" lvl="2" indent="-395288" eaLnBrk="1" hangingPunct="1"/>
            <a:r>
              <a:rPr lang="en-US" sz="2400" smtClean="0"/>
              <a:t>An effective programme is one that achieves its results and objectives</a:t>
            </a:r>
          </a:p>
          <a:p>
            <a:pPr marL="469900" indent="-469900" eaLnBrk="1" hangingPunct="1"/>
            <a:endParaRPr lang="en-GB" sz="24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2775" y="228600"/>
            <a:ext cx="8153400" cy="990600"/>
          </a:xfrm>
        </p:spPr>
        <p:txBody>
          <a:bodyPr/>
          <a:lstStyle/>
          <a:p>
            <a:pPr eaLnBrk="1" hangingPunct="1"/>
            <a:r>
              <a:rPr lang="en-US" smtClean="0"/>
              <a:t>Why M&amp;E is important #2</a:t>
            </a:r>
            <a:endParaRPr lang="en-GB" smtClean="0"/>
          </a:p>
        </p:txBody>
      </p:sp>
      <p:sp>
        <p:nvSpPr>
          <p:cNvPr id="48131" name="Rectangle 3"/>
          <p:cNvSpPr>
            <a:spLocks noGrp="1" noChangeArrowheads="1"/>
          </p:cNvSpPr>
          <p:nvPr>
            <p:ph type="body" idx="1"/>
          </p:nvPr>
        </p:nvSpPr>
        <p:spPr>
          <a:xfrm>
            <a:off x="533400" y="2133600"/>
            <a:ext cx="8110538" cy="3414713"/>
          </a:xfrm>
        </p:spPr>
        <p:txBody>
          <a:bodyPr/>
          <a:lstStyle/>
          <a:p>
            <a:pPr marL="469900" indent="-469900" eaLnBrk="1" hangingPunct="1"/>
            <a:r>
              <a:rPr lang="en-US" sz="2400" smtClean="0"/>
              <a:t>M&amp;E provides organizations with a tool to monitor how efficiently the programme is performing</a:t>
            </a:r>
          </a:p>
          <a:p>
            <a:pPr marL="1304925" lvl="2" indent="-395288" eaLnBrk="1" hangingPunct="1"/>
            <a:r>
              <a:rPr lang="en-US" sz="2400" smtClean="0"/>
              <a:t>Efficiency measures how productively inputs were used in the creation of outputs</a:t>
            </a:r>
          </a:p>
          <a:p>
            <a:pPr marL="1304925" lvl="2" indent="-395288" eaLnBrk="1" hangingPunct="1"/>
            <a:r>
              <a:rPr lang="en-US" sz="2400" smtClean="0"/>
              <a:t>An effective programme is one that achieves its objectives with the minimum expenditures of resources</a:t>
            </a:r>
          </a:p>
          <a:p>
            <a:pPr marL="469900" indent="-469900" eaLnBrk="1" hangingPunct="1"/>
            <a:endParaRPr lang="en-GB" sz="240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2775" y="228600"/>
            <a:ext cx="8153400" cy="990600"/>
          </a:xfrm>
        </p:spPr>
        <p:txBody>
          <a:bodyPr/>
          <a:lstStyle/>
          <a:p>
            <a:pPr eaLnBrk="1" hangingPunct="1"/>
            <a:r>
              <a:rPr lang="en-US" smtClean="0"/>
              <a:t>Why M&amp;E is important #3</a:t>
            </a:r>
            <a:endParaRPr lang="en-GB" smtClean="0"/>
          </a:p>
        </p:txBody>
      </p:sp>
      <p:sp>
        <p:nvSpPr>
          <p:cNvPr id="49155" name="Rectangle 3"/>
          <p:cNvSpPr>
            <a:spLocks noGrp="1" noChangeArrowheads="1"/>
          </p:cNvSpPr>
          <p:nvPr>
            <p:ph type="body" idx="1"/>
          </p:nvPr>
        </p:nvSpPr>
        <p:spPr>
          <a:xfrm>
            <a:off x="609600" y="2209800"/>
            <a:ext cx="8110538" cy="2338388"/>
          </a:xfrm>
        </p:spPr>
        <p:txBody>
          <a:bodyPr/>
          <a:lstStyle/>
          <a:p>
            <a:pPr marL="469900" indent="-469900" eaLnBrk="1" hangingPunct="1"/>
            <a:r>
              <a:rPr lang="en-US" sz="2400" smtClean="0"/>
              <a:t>M&amp;E fosters public and political cooperation and supports information needs for your target audience</a:t>
            </a:r>
          </a:p>
          <a:p>
            <a:pPr marL="908050" lvl="1" indent="-436563" eaLnBrk="1" hangingPunct="1"/>
            <a:endParaRPr lang="en-US" sz="2400" smtClean="0"/>
          </a:p>
          <a:p>
            <a:pPr marL="469900" indent="-469900" eaLnBrk="1" hangingPunct="1"/>
            <a:endParaRPr lang="en-GB" sz="240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2775" y="228600"/>
            <a:ext cx="8153400" cy="990600"/>
          </a:xfrm>
        </p:spPr>
        <p:txBody>
          <a:bodyPr/>
          <a:lstStyle/>
          <a:p>
            <a:pPr eaLnBrk="1" hangingPunct="1"/>
            <a:r>
              <a:rPr lang="en-US" smtClean="0"/>
              <a:t>Why M&amp;E is important #4</a:t>
            </a:r>
            <a:endParaRPr lang="en-GB" smtClean="0"/>
          </a:p>
        </p:txBody>
      </p:sp>
      <p:sp>
        <p:nvSpPr>
          <p:cNvPr id="50179" name="Rectangle 3"/>
          <p:cNvSpPr>
            <a:spLocks noGrp="1" noChangeArrowheads="1"/>
          </p:cNvSpPr>
          <p:nvPr>
            <p:ph type="body" idx="1"/>
          </p:nvPr>
        </p:nvSpPr>
        <p:spPr>
          <a:xfrm>
            <a:off x="533400" y="2209800"/>
            <a:ext cx="8110538" cy="2173288"/>
          </a:xfrm>
        </p:spPr>
        <p:txBody>
          <a:bodyPr/>
          <a:lstStyle/>
          <a:p>
            <a:pPr marL="469900" indent="-469900" eaLnBrk="1" hangingPunct="1"/>
            <a:r>
              <a:rPr lang="en-US" sz="2400" smtClean="0"/>
              <a:t>M&amp;E provides managers with a tool to gain timely information on the progress of project activities that allows them to compare what was planned to what happened</a:t>
            </a:r>
          </a:p>
          <a:p>
            <a:pPr marL="469900" indent="-469900" eaLnBrk="1" hangingPunct="1"/>
            <a:endParaRPr lang="en-GB" sz="24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12775" y="228600"/>
            <a:ext cx="8153400" cy="990600"/>
          </a:xfrm>
        </p:spPr>
        <p:txBody>
          <a:bodyPr/>
          <a:lstStyle/>
          <a:p>
            <a:pPr eaLnBrk="1" hangingPunct="1"/>
            <a:r>
              <a:rPr lang="en-US" smtClean="0"/>
              <a:t>Why M&amp;E is important #5</a:t>
            </a:r>
            <a:endParaRPr lang="en-GB" smtClean="0"/>
          </a:p>
        </p:txBody>
      </p:sp>
      <p:sp>
        <p:nvSpPr>
          <p:cNvPr id="51203" name="Rectangle 3"/>
          <p:cNvSpPr>
            <a:spLocks noGrp="1" noChangeArrowheads="1"/>
          </p:cNvSpPr>
          <p:nvPr>
            <p:ph type="body" idx="1"/>
          </p:nvPr>
        </p:nvSpPr>
        <p:spPr>
          <a:xfrm>
            <a:off x="533400" y="2133600"/>
            <a:ext cx="8110538" cy="1443038"/>
          </a:xfrm>
        </p:spPr>
        <p:txBody>
          <a:bodyPr/>
          <a:lstStyle/>
          <a:p>
            <a:pPr marL="469900" indent="-469900" eaLnBrk="1" hangingPunct="1"/>
            <a:r>
              <a:rPr lang="en-US" sz="2400" smtClean="0"/>
              <a:t>M&amp;E promotes organisational learning and encourages adaptive management</a:t>
            </a:r>
          </a:p>
          <a:p>
            <a:pPr marL="469900" indent="-469900" eaLnBrk="1" hangingPunct="1"/>
            <a:endParaRPr lang="en-GB" sz="240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2775" y="228600"/>
            <a:ext cx="8153400" cy="990600"/>
          </a:xfrm>
        </p:spPr>
        <p:txBody>
          <a:bodyPr/>
          <a:lstStyle/>
          <a:p>
            <a:pPr eaLnBrk="1" hangingPunct="1"/>
            <a:r>
              <a:rPr lang="en-US" smtClean="0"/>
              <a:t>Purposes of M&amp;E: Summary</a:t>
            </a:r>
            <a:endParaRPr lang="en-GB" smtClean="0"/>
          </a:p>
        </p:txBody>
      </p:sp>
      <p:grpSp>
        <p:nvGrpSpPr>
          <p:cNvPr id="52227" name="Group 3"/>
          <p:cNvGrpSpPr>
            <a:grpSpLocks/>
          </p:cNvGrpSpPr>
          <p:nvPr/>
        </p:nvGrpSpPr>
        <p:grpSpPr bwMode="auto">
          <a:xfrm>
            <a:off x="2139950" y="1582738"/>
            <a:ext cx="4838700" cy="4819650"/>
            <a:chOff x="1348" y="997"/>
            <a:chExt cx="3048" cy="3036"/>
          </a:xfrm>
        </p:grpSpPr>
        <p:sp>
          <p:nvSpPr>
            <p:cNvPr id="201732" name="Oval 4"/>
            <p:cNvSpPr>
              <a:spLocks noChangeArrowheads="1"/>
            </p:cNvSpPr>
            <p:nvPr/>
          </p:nvSpPr>
          <p:spPr bwMode="auto">
            <a:xfrm>
              <a:off x="1348" y="997"/>
              <a:ext cx="3048" cy="3036"/>
            </a:xfrm>
            <a:prstGeom prst="ellipse">
              <a:avLst/>
            </a:prstGeom>
            <a:gradFill rotWithShape="0">
              <a:gsLst>
                <a:gs pos="0">
                  <a:srgbClr val="0099FF"/>
                </a:gs>
                <a:gs pos="100000">
                  <a:srgbClr val="003366"/>
                </a:gs>
              </a:gsLst>
              <a:path path="shape">
                <a:fillToRect l="50000" t="50000" r="50000" b="50000"/>
              </a:path>
            </a:gradFill>
            <a:ln w="28575">
              <a:solidFill>
                <a:srgbClr val="003366"/>
              </a:solidFill>
              <a:round/>
              <a:headEnd/>
              <a:tailEnd/>
            </a:ln>
            <a:effectLst>
              <a:outerShdw dist="35921" dir="2700000" algn="ctr" rotWithShape="0">
                <a:srgbClr val="003366"/>
              </a:outerShdw>
            </a:effectLst>
          </p:spPr>
          <p:txBody>
            <a:bodyPr wrap="none" anchor="ctr"/>
            <a:lstStyle/>
            <a:p>
              <a:pPr algn="ctr" eaLnBrk="0" hangingPunct="0">
                <a:defRPr/>
              </a:pPr>
              <a:endParaRPr lang="en-US" sz="2400" b="1">
                <a:solidFill>
                  <a:schemeClr val="bg1"/>
                </a:solidFill>
                <a:latin typeface="Arial" charset="0"/>
                <a:cs typeface="Arial" charset="0"/>
              </a:endParaRPr>
            </a:p>
          </p:txBody>
        </p:sp>
        <p:sp>
          <p:nvSpPr>
            <p:cNvPr id="201733" name="Oval 5"/>
            <p:cNvSpPr>
              <a:spLocks noChangeArrowheads="1"/>
            </p:cNvSpPr>
            <p:nvPr/>
          </p:nvSpPr>
          <p:spPr bwMode="auto">
            <a:xfrm>
              <a:off x="2668" y="2204"/>
              <a:ext cx="1644" cy="1476"/>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2700">
              <a:solidFill>
                <a:srgbClr val="003366"/>
              </a:solidFill>
              <a:round/>
              <a:headEnd/>
              <a:tailEnd/>
            </a:ln>
            <a:effectLst/>
          </p:spPr>
          <p:txBody>
            <a:bodyPr wrap="none" anchor="ctr"/>
            <a:lstStyle/>
            <a:p>
              <a:pPr algn="ctr" eaLnBrk="0" hangingPunct="0">
                <a:defRPr/>
              </a:pPr>
              <a:endParaRPr lang="en-US" sz="2400" b="1">
                <a:solidFill>
                  <a:schemeClr val="bg1"/>
                </a:solidFill>
                <a:latin typeface="Arial" charset="0"/>
                <a:cs typeface="Arial" charset="0"/>
              </a:endParaRPr>
            </a:p>
          </p:txBody>
        </p:sp>
        <p:sp>
          <p:nvSpPr>
            <p:cNvPr id="201734" name="Text Box 6"/>
            <p:cNvSpPr txBox="1">
              <a:spLocks noChangeArrowheads="1"/>
            </p:cNvSpPr>
            <p:nvPr/>
          </p:nvSpPr>
          <p:spPr bwMode="auto">
            <a:xfrm>
              <a:off x="2202" y="997"/>
              <a:ext cx="1322" cy="518"/>
            </a:xfrm>
            <a:prstGeom prst="rect">
              <a:avLst/>
            </a:prstGeom>
            <a:noFill/>
            <a:ln w="9525">
              <a:noFill/>
              <a:miter lim="800000"/>
              <a:headEnd/>
              <a:tailEnd/>
            </a:ln>
            <a:effectLst>
              <a:outerShdw dist="35921" dir="2700000" algn="ctr" rotWithShape="0">
                <a:srgbClr val="003366"/>
              </a:outerShdw>
            </a:effectLst>
          </p:spPr>
          <p:txBody>
            <a:bodyPr wrap="none">
              <a:spAutoFit/>
            </a:bodyPr>
            <a:lstStyle/>
            <a:p>
              <a:pPr algn="ctr" eaLnBrk="0" hangingPunct="0">
                <a:defRPr/>
              </a:pPr>
              <a:r>
                <a:rPr lang="en-US" sz="2400" b="1" u="sng">
                  <a:solidFill>
                    <a:schemeClr val="accent1"/>
                  </a:solidFill>
                  <a:latin typeface="Arial" charset="0"/>
                  <a:cs typeface="Arial" charset="0"/>
                </a:rPr>
                <a:t>Program</a:t>
              </a:r>
            </a:p>
            <a:p>
              <a:pPr algn="ctr" eaLnBrk="0" hangingPunct="0">
                <a:defRPr/>
              </a:pPr>
              <a:r>
                <a:rPr lang="en-US" sz="2400" b="1" u="sng">
                  <a:solidFill>
                    <a:schemeClr val="accent1"/>
                  </a:solidFill>
                  <a:latin typeface="Arial" charset="0"/>
                  <a:cs typeface="Arial" charset="0"/>
                </a:rPr>
                <a:t>Improvement</a:t>
              </a:r>
            </a:p>
          </p:txBody>
        </p:sp>
        <p:sp>
          <p:nvSpPr>
            <p:cNvPr id="201735" name="Text Box 7"/>
            <p:cNvSpPr txBox="1">
              <a:spLocks noChangeArrowheads="1"/>
            </p:cNvSpPr>
            <p:nvPr/>
          </p:nvSpPr>
          <p:spPr bwMode="auto">
            <a:xfrm>
              <a:off x="2726" y="2693"/>
              <a:ext cx="1634" cy="518"/>
            </a:xfrm>
            <a:prstGeom prst="rect">
              <a:avLst/>
            </a:prstGeom>
            <a:noFill/>
            <a:ln w="9525">
              <a:noFill/>
              <a:miter lim="800000"/>
              <a:headEnd/>
              <a:tailEnd/>
            </a:ln>
            <a:effectLst>
              <a:outerShdw dist="17961" dir="2700000" algn="ctr" rotWithShape="0">
                <a:srgbClr val="003366"/>
              </a:outerShdw>
            </a:effectLst>
          </p:spPr>
          <p:txBody>
            <a:bodyPr>
              <a:spAutoFit/>
            </a:bodyPr>
            <a:lstStyle/>
            <a:p>
              <a:pPr algn="ctr" eaLnBrk="0" hangingPunct="0">
                <a:defRPr/>
              </a:pPr>
              <a:r>
                <a:rPr lang="en-US" sz="2400" b="1">
                  <a:solidFill>
                    <a:srgbClr val="FFFF66"/>
                  </a:solidFill>
                  <a:latin typeface="Arial" charset="0"/>
                  <a:cs typeface="Arial" charset="0"/>
                </a:rPr>
                <a:t>Reporting/</a:t>
              </a:r>
            </a:p>
            <a:p>
              <a:pPr algn="ctr" eaLnBrk="0" hangingPunct="0">
                <a:defRPr/>
              </a:pPr>
              <a:r>
                <a:rPr lang="en-US" sz="2400" b="1">
                  <a:solidFill>
                    <a:srgbClr val="FFFF66"/>
                  </a:solidFill>
                  <a:latin typeface="Arial" charset="0"/>
                  <a:cs typeface="Arial" charset="0"/>
                </a:rPr>
                <a:t>Accountability</a:t>
              </a:r>
            </a:p>
          </p:txBody>
        </p:sp>
        <p:sp>
          <p:nvSpPr>
            <p:cNvPr id="201736" name="Text Box 8"/>
            <p:cNvSpPr txBox="1">
              <a:spLocks noChangeArrowheads="1"/>
            </p:cNvSpPr>
            <p:nvPr/>
          </p:nvSpPr>
          <p:spPr bwMode="auto">
            <a:xfrm>
              <a:off x="3406" y="1779"/>
              <a:ext cx="826" cy="634"/>
            </a:xfrm>
            <a:prstGeom prst="rect">
              <a:avLst/>
            </a:prstGeom>
            <a:noFill/>
            <a:ln w="9525">
              <a:noFill/>
              <a:miter lim="800000"/>
              <a:headEnd/>
              <a:tailEnd/>
            </a:ln>
            <a:effectLst>
              <a:outerShdw dist="12700" dir="5400000" algn="ctr" rotWithShape="0">
                <a:schemeClr val="bg1"/>
              </a:outerShdw>
            </a:effectLst>
          </p:spPr>
          <p:txBody>
            <a:bodyPr wrap="none">
              <a:spAutoFit/>
            </a:bodyPr>
            <a:lstStyle/>
            <a:p>
              <a:pPr algn="ctr" eaLnBrk="0" hangingPunct="0">
                <a:defRPr/>
              </a:pPr>
              <a:r>
                <a:rPr lang="en-US" sz="2000" b="1">
                  <a:solidFill>
                    <a:schemeClr val="accent1"/>
                  </a:solidFill>
                  <a:latin typeface="Arial" charset="0"/>
                  <a:cs typeface="Arial" charset="0"/>
                </a:rPr>
                <a:t>Share</a:t>
              </a:r>
            </a:p>
            <a:p>
              <a:pPr algn="ctr" eaLnBrk="0" hangingPunct="0">
                <a:defRPr/>
              </a:pPr>
              <a:r>
                <a:rPr lang="en-US" sz="2000" b="1">
                  <a:solidFill>
                    <a:schemeClr val="accent1"/>
                  </a:solidFill>
                  <a:latin typeface="Arial" charset="0"/>
                  <a:cs typeface="Arial" charset="0"/>
                </a:rPr>
                <a:t>Data with</a:t>
              </a:r>
            </a:p>
            <a:p>
              <a:pPr algn="ctr" eaLnBrk="0" hangingPunct="0">
                <a:defRPr/>
              </a:pPr>
              <a:r>
                <a:rPr lang="en-US" sz="2000" b="1">
                  <a:solidFill>
                    <a:schemeClr val="accent1"/>
                  </a:solidFill>
                  <a:latin typeface="Arial" charset="0"/>
                  <a:cs typeface="Arial" charset="0"/>
                </a:rPr>
                <a:t>Partners</a:t>
              </a: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17500" y="250825"/>
            <a:ext cx="8578850" cy="885825"/>
          </a:xfrm>
        </p:spPr>
        <p:txBody>
          <a:bodyPr/>
          <a:lstStyle/>
          <a:p>
            <a:pPr eaLnBrk="1" hangingPunct="1"/>
            <a:r>
              <a:rPr lang="en-US" sz="2600" smtClean="0"/>
              <a:t>Some challenges  </a:t>
            </a:r>
            <a:br>
              <a:rPr lang="en-US" sz="2600" smtClean="0"/>
            </a:br>
            <a:endParaRPr lang="en-GB" sz="2600" smtClean="0"/>
          </a:p>
        </p:txBody>
      </p:sp>
      <p:sp>
        <p:nvSpPr>
          <p:cNvPr id="53251" name="Rectangle 3"/>
          <p:cNvSpPr>
            <a:spLocks noGrp="1" noChangeArrowheads="1"/>
          </p:cNvSpPr>
          <p:nvPr>
            <p:ph type="body" idx="1"/>
          </p:nvPr>
        </p:nvSpPr>
        <p:spPr>
          <a:xfrm>
            <a:off x="381000" y="3048000"/>
            <a:ext cx="8110538" cy="1673225"/>
          </a:xfrm>
        </p:spPr>
        <p:txBody>
          <a:bodyPr/>
          <a:lstStyle/>
          <a:p>
            <a:pPr marL="342900" indent="-342900" eaLnBrk="1" hangingPunct="1">
              <a:buClr>
                <a:schemeClr val="tx1"/>
              </a:buClr>
            </a:pPr>
            <a:r>
              <a:rPr lang="en-US" sz="2800" smtClean="0"/>
              <a:t>Where are we now with M&amp;E? some challenges</a:t>
            </a:r>
          </a:p>
          <a:p>
            <a:pPr marL="342900" indent="-342900" eaLnBrk="1" hangingPunct="1">
              <a:buClr>
                <a:schemeClr val="tx1"/>
              </a:buClr>
            </a:pPr>
            <a:endParaRPr lang="en-US" sz="280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1447800"/>
            <a:ext cx="9144000" cy="4916488"/>
          </a:xfrm>
        </p:spPr>
        <p:txBody>
          <a:bodyPr/>
          <a:lstStyle/>
          <a:p>
            <a:pPr marL="342900" indent="-342900" eaLnBrk="1" hangingPunct="1">
              <a:buFont typeface="Marlett" pitchFamily="2" charset="2"/>
              <a:buNone/>
            </a:pPr>
            <a:r>
              <a:rPr lang="en-US" i="1" smtClean="0"/>
              <a:t>	Up to now M&amp;E has contributed relatively little to success of interventions</a:t>
            </a:r>
            <a:r>
              <a:rPr lang="en-US" smtClean="0"/>
              <a:t>…. </a:t>
            </a:r>
          </a:p>
          <a:p>
            <a:pPr marL="342900" indent="-342900" eaLnBrk="1" hangingPunct="1">
              <a:spcBef>
                <a:spcPct val="60000"/>
              </a:spcBef>
            </a:pPr>
            <a:r>
              <a:rPr lang="en-US" smtClean="0"/>
              <a:t>Negative perceptions of M&amp;E</a:t>
            </a:r>
          </a:p>
          <a:p>
            <a:pPr marL="742950" lvl="1" indent="-285750" eaLnBrk="1" hangingPunct="1">
              <a:spcBef>
                <a:spcPct val="70000"/>
              </a:spcBef>
            </a:pPr>
            <a:r>
              <a:rPr lang="en-US" sz="2000" smtClean="0"/>
              <a:t>Externally driven (often insensitively)</a:t>
            </a:r>
          </a:p>
          <a:p>
            <a:pPr marL="742950" lvl="1" indent="-285750" eaLnBrk="1" hangingPunct="1">
              <a:spcBef>
                <a:spcPct val="70000"/>
              </a:spcBef>
            </a:pPr>
            <a:r>
              <a:rPr lang="en-US" sz="2000" smtClean="0"/>
              <a:t>Voices are not heard of the people who should benefit from the interventions</a:t>
            </a:r>
          </a:p>
          <a:p>
            <a:pPr marL="742950" lvl="1" indent="-285750" eaLnBrk="1" hangingPunct="1">
              <a:spcBef>
                <a:spcPct val="70000"/>
              </a:spcBef>
            </a:pPr>
            <a:r>
              <a:rPr lang="en-US" sz="2000" smtClean="0"/>
              <a:t>Emphasis only on (external) reporting / accountability / “policing” and not on process, or use for own benefit</a:t>
            </a:r>
          </a:p>
          <a:p>
            <a:pPr marL="742950" lvl="1" indent="-285750" eaLnBrk="1" hangingPunct="1">
              <a:spcBef>
                <a:spcPct val="70000"/>
              </a:spcBef>
            </a:pPr>
            <a:r>
              <a:rPr lang="en-US" sz="2000" smtClean="0"/>
              <a:t>Thus defensiveness often led to “corruption” of M&amp;E process</a:t>
            </a:r>
          </a:p>
          <a:p>
            <a:pPr marL="742950" lvl="1" indent="-285750" eaLnBrk="1" hangingPunct="1">
              <a:spcBef>
                <a:spcPct val="70000"/>
              </a:spcBef>
            </a:pPr>
            <a:r>
              <a:rPr lang="en-US" sz="2000" smtClean="0"/>
              <a:t>“Donor fatigue” – too many reports, too many terms, too little feedback, too little ownership of interventions</a:t>
            </a:r>
          </a:p>
          <a:p>
            <a:pPr marL="742950" lvl="1" indent="-285750" eaLnBrk="1" hangingPunct="1">
              <a:spcBef>
                <a:spcPct val="40000"/>
              </a:spcBef>
            </a:pPr>
            <a:endParaRPr lang="en-US" sz="200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579438"/>
          </a:xfrm>
        </p:spPr>
        <p:txBody>
          <a:bodyPr/>
          <a:lstStyle/>
          <a:p>
            <a:pPr eaLnBrk="1" hangingPunct="1"/>
            <a:r>
              <a:rPr lang="en-US" sz="3200" smtClean="0"/>
              <a:t>Where are we now with M&amp;E (cont.)?</a:t>
            </a:r>
          </a:p>
        </p:txBody>
      </p:sp>
      <p:sp>
        <p:nvSpPr>
          <p:cNvPr id="55299" name="Rectangle 3"/>
          <p:cNvSpPr>
            <a:spLocks noGrp="1" noChangeArrowheads="1"/>
          </p:cNvSpPr>
          <p:nvPr>
            <p:ph type="body" idx="1"/>
          </p:nvPr>
        </p:nvSpPr>
        <p:spPr>
          <a:xfrm>
            <a:off x="0" y="1377950"/>
            <a:ext cx="8991600" cy="4565650"/>
          </a:xfrm>
        </p:spPr>
        <p:txBody>
          <a:bodyPr/>
          <a:lstStyle/>
          <a:p>
            <a:pPr marL="342900" indent="-342900" eaLnBrk="1" hangingPunct="1">
              <a:lnSpc>
                <a:spcPct val="90000"/>
              </a:lnSpc>
              <a:spcBef>
                <a:spcPct val="70000"/>
              </a:spcBef>
            </a:pPr>
            <a:r>
              <a:rPr lang="en-US" sz="2800" smtClean="0"/>
              <a:t>Lack of M&amp;E culture</a:t>
            </a:r>
          </a:p>
          <a:p>
            <a:pPr marL="742950" lvl="1" indent="-285750" eaLnBrk="1" hangingPunct="1">
              <a:lnSpc>
                <a:spcPct val="90000"/>
              </a:lnSpc>
              <a:spcBef>
                <a:spcPct val="60000"/>
              </a:spcBef>
            </a:pPr>
            <a:r>
              <a:rPr lang="en-US" smtClean="0"/>
              <a:t>Lack of internal political will - governments only now being forced by civil society to be more accountable</a:t>
            </a:r>
          </a:p>
          <a:p>
            <a:pPr marL="742950" lvl="1" indent="-285750" eaLnBrk="1" hangingPunct="1">
              <a:lnSpc>
                <a:spcPct val="90000"/>
              </a:lnSpc>
              <a:spcBef>
                <a:spcPct val="40000"/>
              </a:spcBef>
            </a:pPr>
            <a:r>
              <a:rPr lang="en-US" smtClean="0"/>
              <a:t>Management styles often do not accommodate a focus on “being exposed”, or learning </a:t>
            </a:r>
          </a:p>
          <a:p>
            <a:pPr marL="342900" indent="-342900" eaLnBrk="1" hangingPunct="1">
              <a:lnSpc>
                <a:spcPct val="90000"/>
              </a:lnSpc>
              <a:spcBef>
                <a:spcPct val="65000"/>
              </a:spcBef>
            </a:pPr>
            <a:r>
              <a:rPr lang="en-US" sz="2800" smtClean="0"/>
              <a:t>Lack of </a:t>
            </a:r>
            <a:r>
              <a:rPr lang="en-US" sz="2800" i="1" smtClean="0"/>
              <a:t>systems</a:t>
            </a:r>
            <a:r>
              <a:rPr lang="en-US" sz="2800" smtClean="0"/>
              <a:t> approaches to what we do</a:t>
            </a:r>
          </a:p>
          <a:p>
            <a:pPr marL="342900" indent="-342900" eaLnBrk="1" hangingPunct="1">
              <a:lnSpc>
                <a:spcPct val="90000"/>
              </a:lnSpc>
              <a:spcBef>
                <a:spcPct val="85000"/>
              </a:spcBef>
            </a:pPr>
            <a:r>
              <a:rPr lang="en-US" sz="2800" smtClean="0"/>
              <a:t>Lack of synchronization and holistic approaches has led to a disconnect between systems, levels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sz="3600" b="1" smtClean="0"/>
              <a:t>Introduction to Health Project Management – Project and Programme</a:t>
            </a:r>
            <a:r>
              <a:rPr lang="en-GB" sz="2400" smtClean="0"/>
              <a:t/>
            </a:r>
            <a:br>
              <a:rPr lang="en-GB" sz="2400" smtClean="0"/>
            </a:br>
            <a:endParaRPr lang="en-GB" sz="2400" smtClean="0"/>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n-US" sz="2400" b="1" dirty="0" smtClean="0"/>
              <a:t>Project: </a:t>
            </a:r>
            <a:r>
              <a:rPr lang="en-US" sz="2400" dirty="0"/>
              <a:t>a set of inter-related activities carried out in a defined geographic area or technical sector over a specified period of time towards the achievement of specific outcomes or objectives. </a:t>
            </a:r>
            <a:endParaRPr lang="en-US" sz="2400" dirty="0" smtClean="0"/>
          </a:p>
          <a:p>
            <a:pPr marL="320040" indent="-320040" eaLnBrk="1" fontAlgn="auto" hangingPunct="1">
              <a:spcAft>
                <a:spcPts val="0"/>
              </a:spcAft>
              <a:buFont typeface="Wingdings"/>
              <a:buChar char=""/>
              <a:defRPr/>
            </a:pPr>
            <a:r>
              <a:rPr lang="en-US" sz="2400" dirty="0" smtClean="0"/>
              <a:t>Involves </a:t>
            </a:r>
            <a:r>
              <a:rPr lang="en-US" sz="2400" dirty="0"/>
              <a:t>the mobilization, organization and control of different resources for the performance of the </a:t>
            </a:r>
            <a:r>
              <a:rPr lang="en-US" sz="2400" dirty="0" smtClean="0"/>
              <a:t>activities</a:t>
            </a:r>
          </a:p>
          <a:p>
            <a:pPr marL="320040" indent="-320040" eaLnBrk="1" fontAlgn="auto" hangingPunct="1">
              <a:spcAft>
                <a:spcPts val="0"/>
              </a:spcAft>
              <a:buFont typeface="Wingdings"/>
              <a:buChar char=""/>
              <a:defRPr/>
            </a:pPr>
            <a:r>
              <a:rPr lang="en-US" sz="2400" dirty="0"/>
              <a:t>The coverage of a project may be a small part of a country, such as a district or county, and the scope may be a single sector or a sub-sector. </a:t>
            </a:r>
            <a:endParaRPr lang="en-US" sz="2400" dirty="0" smtClean="0"/>
          </a:p>
          <a:p>
            <a:pPr marL="320040" indent="-320040" eaLnBrk="1" fontAlgn="auto" hangingPunct="1">
              <a:spcAft>
                <a:spcPts val="0"/>
              </a:spcAft>
              <a:buFont typeface="Wingdings"/>
              <a:buChar char=""/>
              <a:defRPr/>
            </a:pPr>
            <a:r>
              <a:rPr lang="en-US" sz="2400" dirty="0"/>
              <a:t>A</a:t>
            </a:r>
            <a:r>
              <a:rPr lang="en-US" sz="2400" dirty="0" smtClean="0"/>
              <a:t> </a:t>
            </a:r>
            <a:r>
              <a:rPr lang="en-US" sz="2400" dirty="0"/>
              <a:t>project has a small number of activities and is time limited to about 3-5 </a:t>
            </a:r>
            <a:r>
              <a:rPr lang="en-US" sz="2400" dirty="0" smtClean="0"/>
              <a:t>years, achievement </a:t>
            </a:r>
            <a:r>
              <a:rPr lang="en-US" sz="2400" dirty="0"/>
              <a:t>of the objectives determines the end of the project. </a:t>
            </a:r>
            <a:endParaRPr lang="en-US" sz="2400" dirty="0" smtClean="0"/>
          </a:p>
          <a:p>
            <a:pPr marL="320040" indent="-320040" eaLnBrk="1" fontAlgn="auto" hangingPunct="1">
              <a:spcAft>
                <a:spcPts val="0"/>
              </a:spcAft>
              <a:buFont typeface="Wingdings"/>
              <a:buChar char=""/>
              <a:defRPr/>
            </a:pPr>
            <a:r>
              <a:rPr lang="en-US" sz="2400" dirty="0" smtClean="0"/>
              <a:t>However</a:t>
            </a:r>
            <a:r>
              <a:rPr lang="en-US" sz="2400" dirty="0"/>
              <a:t>, unlike industrial projects, health projects normally do not close down but continue with renewed emphasis on new objective targets or changed strategies. </a:t>
            </a:r>
            <a:endParaRPr lang="en-US" sz="2400" dirty="0" smtClean="0"/>
          </a:p>
          <a:p>
            <a:pPr marL="0" indent="0" eaLnBrk="1" fontAlgn="auto" hangingPunct="1">
              <a:spcAft>
                <a:spcPts val="0"/>
              </a:spcAft>
              <a:buFont typeface="Wingdings"/>
              <a:buNone/>
              <a:defRPr/>
            </a:pPr>
            <a:endParaRPr lang="en-US" sz="2400" b="1" dirty="0" smtClean="0"/>
          </a:p>
          <a:p>
            <a:pPr marL="0" indent="0" eaLnBrk="1" fontAlgn="auto" hangingPunct="1">
              <a:spcAft>
                <a:spcPts val="0"/>
              </a:spcAft>
              <a:buFont typeface="Wingdings"/>
              <a:buNone/>
              <a:defRPr/>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5288" y="233363"/>
            <a:ext cx="7477125" cy="1066800"/>
          </a:xfrm>
        </p:spPr>
        <p:txBody>
          <a:bodyPr/>
          <a:lstStyle/>
          <a:p>
            <a:pPr eaLnBrk="1" hangingPunct="1"/>
            <a:r>
              <a:rPr lang="en-US" sz="3200" smtClean="0"/>
              <a:t>Where are we now with M&amp;E (cont.)?</a:t>
            </a:r>
          </a:p>
        </p:txBody>
      </p:sp>
      <p:sp>
        <p:nvSpPr>
          <p:cNvPr id="56323" name="Rectangle 3"/>
          <p:cNvSpPr>
            <a:spLocks noGrp="1" noChangeArrowheads="1"/>
          </p:cNvSpPr>
          <p:nvPr>
            <p:ph type="body" idx="1"/>
          </p:nvPr>
        </p:nvSpPr>
        <p:spPr>
          <a:xfrm>
            <a:off x="304800" y="1589088"/>
            <a:ext cx="8534400" cy="4278312"/>
          </a:xfrm>
        </p:spPr>
        <p:txBody>
          <a:bodyPr/>
          <a:lstStyle/>
          <a:p>
            <a:pPr marL="342900" indent="-342900" eaLnBrk="1" hangingPunct="1">
              <a:spcBef>
                <a:spcPct val="100000"/>
              </a:spcBef>
            </a:pPr>
            <a:r>
              <a:rPr lang="en-US" sz="2800" smtClean="0"/>
              <a:t>We spend lots of time on indicators, but M is often neglected; and E is often ineffective (parachuting)!</a:t>
            </a:r>
          </a:p>
          <a:p>
            <a:pPr marL="342900" indent="-342900" eaLnBrk="1" hangingPunct="1">
              <a:spcBef>
                <a:spcPct val="100000"/>
              </a:spcBef>
            </a:pPr>
            <a:r>
              <a:rPr lang="en-US" sz="2800" smtClean="0"/>
              <a:t>Lack of positioning to influence policy, decisions </a:t>
            </a:r>
          </a:p>
          <a:p>
            <a:pPr marL="342900" indent="-342900" eaLnBrk="1" hangingPunct="1">
              <a:spcBef>
                <a:spcPct val="100000"/>
              </a:spcBef>
            </a:pPr>
            <a:r>
              <a:rPr lang="en-US" sz="2800" smtClean="0"/>
              <a:t>Inadequate interrogation / understanding of what we are actually doing – too little research on </a:t>
            </a:r>
            <a:r>
              <a:rPr lang="en-US" sz="2800" i="1" smtClean="0"/>
              <a:t>M&amp;E</a:t>
            </a:r>
            <a:r>
              <a:rPr lang="en-US" sz="2800" smtClean="0"/>
              <a:t>, synthesis of what we learn of M&amp;E, and adapting our theory and practice accordingly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447800"/>
            <a:ext cx="7153275" cy="4576763"/>
          </a:xfrm>
        </p:spPr>
        <p:txBody>
          <a:bodyPr/>
          <a:lstStyle/>
          <a:p>
            <a:pPr eaLnBrk="1" hangingPunct="1">
              <a:lnSpc>
                <a:spcPct val="210000"/>
              </a:lnSpc>
            </a:pPr>
            <a:r>
              <a:rPr lang="en-US" sz="2800" smtClean="0"/>
              <a:t>But recent shifts in development are now shaping M&amp;E in developing countries ….. </a:t>
            </a:r>
            <a:br>
              <a:rPr lang="en-US" sz="2800" smtClean="0"/>
            </a:br>
            <a:r>
              <a:rPr lang="en-US" sz="2800" smtClean="0"/>
              <a:t/>
            </a:r>
            <a:br>
              <a:rPr lang="en-US" sz="2800" smtClean="0"/>
            </a:br>
            <a:r>
              <a:rPr lang="en-US" sz="2800" smtClean="0"/>
              <a:t>And they are affecting your work</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68400" y="0"/>
            <a:ext cx="6902450" cy="1006475"/>
          </a:xfrm>
        </p:spPr>
        <p:txBody>
          <a:bodyPr/>
          <a:lstStyle/>
          <a:p>
            <a:pPr eaLnBrk="1" hangingPunct="1"/>
            <a:r>
              <a:rPr lang="en-US" smtClean="0"/>
              <a:t>A Public Health Questions </a:t>
            </a:r>
            <a:br>
              <a:rPr lang="en-US" smtClean="0"/>
            </a:br>
            <a:r>
              <a:rPr lang="en-US" smtClean="0"/>
              <a:t>Approach to Unifying SI/M&amp;E</a:t>
            </a:r>
          </a:p>
        </p:txBody>
      </p:sp>
      <p:sp>
        <p:nvSpPr>
          <p:cNvPr id="58371" name="Text Box 3"/>
          <p:cNvSpPr txBox="1">
            <a:spLocks noChangeArrowheads="1"/>
          </p:cNvSpPr>
          <p:nvPr/>
        </p:nvSpPr>
        <p:spPr bwMode="auto">
          <a:xfrm>
            <a:off x="347663" y="4064000"/>
            <a:ext cx="844550" cy="115570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 right things?</a:t>
            </a:r>
          </a:p>
        </p:txBody>
      </p:sp>
      <p:sp>
        <p:nvSpPr>
          <p:cNvPr id="58372" name="Text Box 4"/>
          <p:cNvSpPr txBox="1">
            <a:spLocks noChangeArrowheads="1"/>
          </p:cNvSpPr>
          <p:nvPr/>
        </p:nvSpPr>
        <p:spPr bwMode="auto">
          <a:xfrm>
            <a:off x="347663" y="2468563"/>
            <a:ext cx="1290637" cy="73025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them right?</a:t>
            </a:r>
          </a:p>
        </p:txBody>
      </p:sp>
      <p:sp>
        <p:nvSpPr>
          <p:cNvPr id="58373" name="Text Box 5"/>
          <p:cNvSpPr txBox="1">
            <a:spLocks noChangeArrowheads="1"/>
          </p:cNvSpPr>
          <p:nvPr/>
        </p:nvSpPr>
        <p:spPr bwMode="auto">
          <a:xfrm>
            <a:off x="354013" y="1163638"/>
            <a:ext cx="1568450" cy="73025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them on a large enough scale?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296988" y="5673725"/>
            <a:ext cx="7643812" cy="609600"/>
          </a:xfrm>
          <a:prstGeom prst="rect">
            <a:avLst/>
          </a:prstGeom>
          <a:solidFill>
            <a:srgbClr val="FFFF66"/>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is the problem?  </a:t>
            </a:r>
          </a:p>
        </p:txBody>
      </p:sp>
      <p:sp>
        <p:nvSpPr>
          <p:cNvPr id="59395" name="Rectangle 3"/>
          <p:cNvSpPr>
            <a:spLocks noChangeArrowheads="1"/>
          </p:cNvSpPr>
          <p:nvPr/>
        </p:nvSpPr>
        <p:spPr bwMode="auto">
          <a:xfrm>
            <a:off x="2324100" y="5045075"/>
            <a:ext cx="6616700"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pPr>
            <a:r>
              <a:rPr lang="en-US" sz="1400" b="1">
                <a:latin typeface="Arial Narrow" pitchFamily="34" charset="0"/>
              </a:rPr>
              <a:t>What are the contributing factors? </a:t>
            </a:r>
            <a:endParaRPr lang="en-US" sz="1400" b="1" i="1">
              <a:latin typeface="Arial Narrow" pitchFamily="34" charset="0"/>
            </a:endParaRPr>
          </a:p>
        </p:txBody>
      </p:sp>
      <p:sp>
        <p:nvSpPr>
          <p:cNvPr id="59396" name="Rectangle 4"/>
          <p:cNvSpPr>
            <a:spLocks noChangeArrowheads="1"/>
          </p:cNvSpPr>
          <p:nvPr/>
        </p:nvSpPr>
        <p:spPr bwMode="auto">
          <a:xfrm>
            <a:off x="2970213" y="3843338"/>
            <a:ext cx="5970587"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interventions and resources are needed?</a:t>
            </a:r>
            <a:endParaRPr lang="en-US" sz="1400" b="1" i="1">
              <a:latin typeface="Arial Narrow" pitchFamily="34" charset="0"/>
            </a:endParaRPr>
          </a:p>
        </p:txBody>
      </p:sp>
      <p:sp>
        <p:nvSpPr>
          <p:cNvPr id="59397" name="Rectangle 5"/>
          <p:cNvSpPr>
            <a:spLocks noChangeArrowheads="1"/>
          </p:cNvSpPr>
          <p:nvPr/>
        </p:nvSpPr>
        <p:spPr bwMode="auto">
          <a:xfrm>
            <a:off x="2609850" y="4454525"/>
            <a:ext cx="6330950" cy="590550"/>
          </a:xfrm>
          <a:prstGeom prst="rect">
            <a:avLst/>
          </a:prstGeom>
          <a:solidFill>
            <a:srgbClr val="6699FF"/>
          </a:solidFill>
          <a:ln w="9525">
            <a:solidFill>
              <a:schemeClr val="bg1"/>
            </a:solidFill>
            <a:miter lim="800000"/>
            <a:headEnd/>
            <a:tailEnd/>
          </a:ln>
        </p:spPr>
        <p:txBody>
          <a:bodyPr wrap="none" tIns="91440" anchor="ctr"/>
          <a:lstStyle/>
          <a:p>
            <a:pPr eaLnBrk="0" hangingPunct="0">
              <a:lnSpc>
                <a:spcPct val="90000"/>
              </a:lnSpc>
              <a:spcBef>
                <a:spcPct val="25000"/>
              </a:spcBef>
            </a:pPr>
            <a:r>
              <a:rPr lang="en-US" sz="1400" b="1">
                <a:latin typeface="Arial Narrow" pitchFamily="34" charset="0"/>
              </a:rPr>
              <a:t>What interventions can work (efficacy &amp; effectiveness)? </a:t>
            </a:r>
            <a:endParaRPr lang="en-US" sz="1400" i="1">
              <a:latin typeface="Arial Narrow" pitchFamily="34" charset="0"/>
            </a:endParaRPr>
          </a:p>
        </p:txBody>
      </p:sp>
      <p:sp>
        <p:nvSpPr>
          <p:cNvPr id="59398" name="Line 6"/>
          <p:cNvSpPr>
            <a:spLocks noChangeShapeType="1"/>
          </p:cNvSpPr>
          <p:nvPr/>
        </p:nvSpPr>
        <p:spPr bwMode="auto">
          <a:xfrm flipH="1" flipV="1">
            <a:off x="1296988" y="3860800"/>
            <a:ext cx="0" cy="1816100"/>
          </a:xfrm>
          <a:prstGeom prst="line">
            <a:avLst/>
          </a:prstGeom>
          <a:noFill/>
          <a:ln w="6350">
            <a:solidFill>
              <a:schemeClr val="bg1"/>
            </a:solidFill>
            <a:prstDash val="lgDash"/>
            <a:round/>
            <a:headEnd/>
            <a:tailEnd/>
          </a:ln>
        </p:spPr>
        <p:txBody>
          <a:bodyPr anchor="ctr">
            <a:spAutoFit/>
          </a:bodyPr>
          <a:lstStyle/>
          <a:p>
            <a:endParaRPr lang="en-US"/>
          </a:p>
        </p:txBody>
      </p:sp>
      <p:sp>
        <p:nvSpPr>
          <p:cNvPr id="59399" name="Line 7"/>
          <p:cNvSpPr>
            <a:spLocks noChangeShapeType="1"/>
          </p:cNvSpPr>
          <p:nvPr/>
        </p:nvSpPr>
        <p:spPr bwMode="auto">
          <a:xfrm flipV="1">
            <a:off x="1323975" y="3859213"/>
            <a:ext cx="1820863" cy="14287"/>
          </a:xfrm>
          <a:prstGeom prst="line">
            <a:avLst/>
          </a:prstGeom>
          <a:noFill/>
          <a:ln w="6350">
            <a:solidFill>
              <a:schemeClr val="bg1"/>
            </a:solidFill>
            <a:prstDash val="lgDash"/>
            <a:round/>
            <a:headEnd/>
            <a:tailEnd/>
          </a:ln>
        </p:spPr>
        <p:txBody>
          <a:bodyPr anchor="ctr">
            <a:spAutoFit/>
          </a:bodyPr>
          <a:lstStyle/>
          <a:p>
            <a:endParaRPr lang="en-US"/>
          </a:p>
        </p:txBody>
      </p:sp>
      <p:sp>
        <p:nvSpPr>
          <p:cNvPr id="59400" name="Text Box 8"/>
          <p:cNvSpPr txBox="1">
            <a:spLocks noChangeArrowheads="1"/>
          </p:cNvSpPr>
          <p:nvPr/>
        </p:nvSpPr>
        <p:spPr bwMode="auto">
          <a:xfrm>
            <a:off x="1282700" y="4386263"/>
            <a:ext cx="1347788" cy="639762"/>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Understanding Potential  Responses</a:t>
            </a:r>
          </a:p>
        </p:txBody>
      </p:sp>
      <p:sp>
        <p:nvSpPr>
          <p:cNvPr id="59401" name="Text Box 9"/>
          <p:cNvSpPr txBox="1">
            <a:spLocks noChangeArrowheads="1"/>
          </p:cNvSpPr>
          <p:nvPr/>
        </p:nvSpPr>
        <p:spPr bwMode="auto">
          <a:xfrm>
            <a:off x="668338" y="6400800"/>
            <a:ext cx="206375" cy="457200"/>
          </a:xfrm>
          <a:prstGeom prst="rect">
            <a:avLst/>
          </a:prstGeom>
          <a:noFill/>
          <a:ln w="9525">
            <a:noFill/>
            <a:miter lim="800000"/>
            <a:headEnd/>
            <a:tailEnd/>
          </a:ln>
        </p:spPr>
        <p:txBody>
          <a:bodyPr wrap="none">
            <a:spAutoFit/>
          </a:bodyPr>
          <a:lstStyle/>
          <a:p>
            <a:pPr eaLnBrk="0" hangingPunct="0"/>
            <a:endParaRPr lang="fr-FR" sz="2400">
              <a:latin typeface="Times New Roman" pitchFamily="18" charset="0"/>
            </a:endParaRPr>
          </a:p>
        </p:txBody>
      </p:sp>
      <p:sp>
        <p:nvSpPr>
          <p:cNvPr id="59402" name="Rectangle 10"/>
          <p:cNvSpPr>
            <a:spLocks noChangeArrowheads="1"/>
          </p:cNvSpPr>
          <p:nvPr/>
        </p:nvSpPr>
        <p:spPr bwMode="auto">
          <a:xfrm>
            <a:off x="2144713" y="3984625"/>
            <a:ext cx="742950" cy="274638"/>
          </a:xfrm>
          <a:prstGeom prst="rect">
            <a:avLst/>
          </a:prstGeom>
          <a:noFill/>
          <a:ln w="9525">
            <a:noFill/>
            <a:miter lim="800000"/>
            <a:headEnd/>
            <a:tailEnd/>
          </a:ln>
        </p:spPr>
        <p:txBody>
          <a:bodyPr>
            <a:spAutoFit/>
          </a:bodyPr>
          <a:lstStyle/>
          <a:p>
            <a:pPr eaLnBrk="0" hangingPunct="0"/>
            <a:r>
              <a:rPr lang="fr-FR" sz="1200" b="1">
                <a:solidFill>
                  <a:srgbClr val="00CC00"/>
                </a:solidFill>
                <a:latin typeface="Lucida Sans Unicode" pitchFamily="34" charset="0"/>
              </a:rPr>
              <a:t>INPUTS</a:t>
            </a:r>
          </a:p>
        </p:txBody>
      </p:sp>
      <p:sp>
        <p:nvSpPr>
          <p:cNvPr id="59403" name="Rectangle 11"/>
          <p:cNvSpPr>
            <a:spLocks noChangeArrowheads="1"/>
          </p:cNvSpPr>
          <p:nvPr/>
        </p:nvSpPr>
        <p:spPr bwMode="auto">
          <a:xfrm>
            <a:off x="0" y="5818188"/>
            <a:ext cx="682625" cy="922337"/>
          </a:xfrm>
          <a:prstGeom prst="rect">
            <a:avLst/>
          </a:prstGeom>
          <a:noFill/>
          <a:ln w="9525">
            <a:noFill/>
            <a:miter lim="800000"/>
            <a:headEnd/>
            <a:tailEnd/>
          </a:ln>
        </p:spPr>
        <p:txBody>
          <a:bodyPr wrap="none" anchor="ctr"/>
          <a:lstStyle/>
          <a:p>
            <a:endParaRPr lang="en-US"/>
          </a:p>
        </p:txBody>
      </p:sp>
      <p:sp>
        <p:nvSpPr>
          <p:cNvPr id="59404" name="Rectangle 12"/>
          <p:cNvSpPr>
            <a:spLocks noChangeArrowheads="1"/>
          </p:cNvSpPr>
          <p:nvPr/>
        </p:nvSpPr>
        <p:spPr bwMode="auto">
          <a:xfrm>
            <a:off x="100013" y="5654675"/>
            <a:ext cx="1185862" cy="644525"/>
          </a:xfrm>
          <a:prstGeom prst="rect">
            <a:avLst/>
          </a:prstGeom>
          <a:noFill/>
          <a:ln w="6350">
            <a:solidFill>
              <a:schemeClr val="bg1"/>
            </a:solidFill>
            <a:prstDash val="lgDash"/>
            <a:miter lim="800000"/>
            <a:headEnd/>
            <a:tailEnd/>
          </a:ln>
        </p:spPr>
        <p:txBody>
          <a:bodyPr anchor="ctr"/>
          <a:lstStyle/>
          <a:p>
            <a:pPr algn="ctr" eaLnBrk="0" hangingPunct="0">
              <a:spcBef>
                <a:spcPct val="20000"/>
              </a:spcBef>
              <a:buClr>
                <a:srgbClr val="FFFF00"/>
              </a:buClr>
              <a:buSzPct val="90000"/>
              <a:buFont typeface="Wingdings" pitchFamily="2" charset="2"/>
              <a:buNone/>
            </a:pPr>
            <a:r>
              <a:rPr lang="en-US" sz="1200" b="1">
                <a:solidFill>
                  <a:schemeClr val="bg1"/>
                </a:solidFill>
              </a:rPr>
              <a:t>Problem Identification</a:t>
            </a:r>
          </a:p>
        </p:txBody>
      </p:sp>
      <p:sp>
        <p:nvSpPr>
          <p:cNvPr id="59405" name="Line 13"/>
          <p:cNvSpPr>
            <a:spLocks noChangeShapeType="1"/>
          </p:cNvSpPr>
          <p:nvPr/>
        </p:nvSpPr>
        <p:spPr bwMode="auto">
          <a:xfrm flipV="1">
            <a:off x="8058150" y="987425"/>
            <a:ext cx="0" cy="19050"/>
          </a:xfrm>
          <a:prstGeom prst="line">
            <a:avLst/>
          </a:prstGeom>
          <a:noFill/>
          <a:ln w="9525">
            <a:solidFill>
              <a:schemeClr val="bg1"/>
            </a:solidFill>
            <a:round/>
            <a:headEnd/>
            <a:tailEnd/>
          </a:ln>
        </p:spPr>
        <p:txBody>
          <a:bodyPr/>
          <a:lstStyle/>
          <a:p>
            <a:endParaRPr lang="en-US"/>
          </a:p>
        </p:txBody>
      </p:sp>
      <p:sp>
        <p:nvSpPr>
          <p:cNvPr id="59406" name="Text Box 14"/>
          <p:cNvSpPr txBox="1">
            <a:spLocks noChangeArrowheads="1"/>
          </p:cNvSpPr>
          <p:nvPr/>
        </p:nvSpPr>
        <p:spPr bwMode="auto">
          <a:xfrm>
            <a:off x="323850" y="6188075"/>
            <a:ext cx="1162050" cy="366713"/>
          </a:xfrm>
          <a:prstGeom prst="rect">
            <a:avLst/>
          </a:prstGeom>
          <a:noFill/>
          <a:ln w="9525">
            <a:noFill/>
            <a:miter lim="800000"/>
            <a:headEnd/>
            <a:tailEnd/>
          </a:ln>
        </p:spPr>
        <p:txBody>
          <a:bodyPr>
            <a:spAutoFit/>
          </a:bodyPr>
          <a:lstStyle/>
          <a:p>
            <a:pPr eaLnBrk="0" hangingPunct="0">
              <a:spcBef>
                <a:spcPct val="50000"/>
              </a:spcBef>
              <a:buClr>
                <a:srgbClr val="FFFF00"/>
              </a:buClr>
              <a:buSzPct val="90000"/>
              <a:buFont typeface="Wingdings" pitchFamily="2" charset="2"/>
              <a:buNone/>
            </a:pPr>
            <a:endParaRPr lang="en-US"/>
          </a:p>
        </p:txBody>
      </p:sp>
      <p:sp>
        <p:nvSpPr>
          <p:cNvPr id="59407" name="Rectangle 15"/>
          <p:cNvSpPr>
            <a:spLocks noGrp="1" noChangeArrowheads="1"/>
          </p:cNvSpPr>
          <p:nvPr>
            <p:ph type="title"/>
          </p:nvPr>
        </p:nvSpPr>
        <p:spPr>
          <a:xfrm>
            <a:off x="1168400" y="0"/>
            <a:ext cx="6902450" cy="1006475"/>
          </a:xfrm>
        </p:spPr>
        <p:txBody>
          <a:bodyPr/>
          <a:lstStyle/>
          <a:p>
            <a:pPr eaLnBrk="1" hangingPunct="1"/>
            <a:r>
              <a:rPr lang="en-US" smtClean="0"/>
              <a:t>A Public Health Questions </a:t>
            </a:r>
            <a:br>
              <a:rPr lang="en-US" smtClean="0"/>
            </a:br>
            <a:r>
              <a:rPr lang="en-US" smtClean="0"/>
              <a:t>Approach to Unifying SI/M&amp;E</a:t>
            </a:r>
          </a:p>
        </p:txBody>
      </p:sp>
      <p:sp>
        <p:nvSpPr>
          <p:cNvPr id="59408" name="Text Box 16"/>
          <p:cNvSpPr txBox="1">
            <a:spLocks noChangeArrowheads="1"/>
          </p:cNvSpPr>
          <p:nvPr/>
        </p:nvSpPr>
        <p:spPr bwMode="auto">
          <a:xfrm>
            <a:off x="347663" y="4064000"/>
            <a:ext cx="844550" cy="115570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 right things?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296988" y="5673725"/>
            <a:ext cx="7643812" cy="609600"/>
          </a:xfrm>
          <a:prstGeom prst="rect">
            <a:avLst/>
          </a:prstGeom>
          <a:solidFill>
            <a:srgbClr val="FFFF66"/>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is the problem? </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Situation Analysis and Surveillance</a:t>
            </a:r>
            <a:r>
              <a:rPr lang="en-US" sz="1400" b="1">
                <a:latin typeface="Arial Narrow" pitchFamily="34" charset="0"/>
              </a:rPr>
              <a:t> </a:t>
            </a:r>
          </a:p>
        </p:txBody>
      </p:sp>
      <p:sp>
        <p:nvSpPr>
          <p:cNvPr id="60419" name="Rectangle 3"/>
          <p:cNvSpPr>
            <a:spLocks noChangeArrowheads="1"/>
          </p:cNvSpPr>
          <p:nvPr/>
        </p:nvSpPr>
        <p:spPr bwMode="auto">
          <a:xfrm>
            <a:off x="2324100" y="5045075"/>
            <a:ext cx="6616700"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pPr>
            <a:r>
              <a:rPr lang="en-US" sz="1400" b="1">
                <a:latin typeface="Arial Narrow" pitchFamily="34" charset="0"/>
              </a:rPr>
              <a:t>What are the contributing factors? </a:t>
            </a:r>
          </a:p>
          <a:p>
            <a:pPr eaLnBrk="0" hangingPunct="0">
              <a:lnSpc>
                <a:spcPct val="90000"/>
              </a:lnSpc>
              <a:spcBef>
                <a:spcPct val="25000"/>
              </a:spcBef>
            </a:pPr>
            <a:r>
              <a:rPr lang="en-US" sz="1400" b="1" i="1">
                <a:latin typeface="Arial Narrow" pitchFamily="34" charset="0"/>
              </a:rPr>
              <a:t>●</a:t>
            </a:r>
            <a:r>
              <a:rPr lang="en-US" sz="1400" b="1" i="1">
                <a:solidFill>
                  <a:schemeClr val="bg1"/>
                </a:solidFill>
                <a:latin typeface="Arial Narrow" pitchFamily="34" charset="0"/>
              </a:rPr>
              <a:t>  </a:t>
            </a:r>
            <a:r>
              <a:rPr lang="en-US" sz="1400" b="1" i="1">
                <a:latin typeface="Arial Narrow" pitchFamily="34" charset="0"/>
              </a:rPr>
              <a:t>Determinants Research </a:t>
            </a:r>
          </a:p>
        </p:txBody>
      </p:sp>
      <p:sp>
        <p:nvSpPr>
          <p:cNvPr id="60420" name="Rectangle 4"/>
          <p:cNvSpPr>
            <a:spLocks noChangeArrowheads="1"/>
          </p:cNvSpPr>
          <p:nvPr/>
        </p:nvSpPr>
        <p:spPr bwMode="auto">
          <a:xfrm>
            <a:off x="2970213" y="3843338"/>
            <a:ext cx="5970587"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interventions and resources are needed?</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 ●</a:t>
            </a:r>
            <a:r>
              <a:rPr lang="en-US" sz="1400" b="1" i="1">
                <a:solidFill>
                  <a:schemeClr val="bg1"/>
                </a:solidFill>
                <a:latin typeface="Arial Narrow" pitchFamily="34" charset="0"/>
              </a:rPr>
              <a:t> </a:t>
            </a:r>
            <a:r>
              <a:rPr lang="en-US" sz="1400" b="1" i="1">
                <a:latin typeface="Arial Narrow" pitchFamily="34" charset="0"/>
              </a:rPr>
              <a:t>Needs, Resource, Response Analysis &amp; Input Monitoring</a:t>
            </a:r>
          </a:p>
        </p:txBody>
      </p:sp>
      <p:sp>
        <p:nvSpPr>
          <p:cNvPr id="60421" name="Rectangle 5"/>
          <p:cNvSpPr>
            <a:spLocks noChangeArrowheads="1"/>
          </p:cNvSpPr>
          <p:nvPr/>
        </p:nvSpPr>
        <p:spPr bwMode="auto">
          <a:xfrm>
            <a:off x="2609850" y="4454525"/>
            <a:ext cx="6330950" cy="590550"/>
          </a:xfrm>
          <a:prstGeom prst="rect">
            <a:avLst/>
          </a:prstGeom>
          <a:solidFill>
            <a:srgbClr val="6699FF"/>
          </a:solidFill>
          <a:ln w="9525">
            <a:solidFill>
              <a:schemeClr val="bg1"/>
            </a:solidFill>
            <a:miter lim="800000"/>
            <a:headEnd/>
            <a:tailEnd/>
          </a:ln>
        </p:spPr>
        <p:txBody>
          <a:bodyPr wrap="none" tIns="91440" anchor="ctr"/>
          <a:lstStyle/>
          <a:p>
            <a:pPr eaLnBrk="0" hangingPunct="0">
              <a:lnSpc>
                <a:spcPct val="90000"/>
              </a:lnSpc>
              <a:spcBef>
                <a:spcPct val="25000"/>
              </a:spcBef>
            </a:pPr>
            <a:r>
              <a:rPr lang="en-US" sz="1400" b="1">
                <a:latin typeface="Arial Narrow" pitchFamily="34" charset="0"/>
              </a:rPr>
              <a:t>What interventions can work (efficacy &amp; effectiveness)? </a:t>
            </a:r>
          </a:p>
          <a:p>
            <a:pPr eaLnBrk="0" hangingPunct="0">
              <a:lnSpc>
                <a:spcPct val="90000"/>
              </a:lnSpc>
              <a:spcBef>
                <a:spcPct val="25000"/>
              </a:spcBef>
            </a:pPr>
            <a:r>
              <a:rPr lang="en-US" sz="1400" b="1" i="1">
                <a:latin typeface="Arial Narrow" pitchFamily="34" charset="0"/>
              </a:rPr>
              <a:t>● Special studies, Operations res., Formative res. &amp; Research synthesis </a:t>
            </a:r>
            <a:endParaRPr lang="en-US" sz="1400" i="1">
              <a:latin typeface="Arial Narrow" pitchFamily="34" charset="0"/>
            </a:endParaRPr>
          </a:p>
        </p:txBody>
      </p:sp>
      <p:sp>
        <p:nvSpPr>
          <p:cNvPr id="60422" name="Line 6"/>
          <p:cNvSpPr>
            <a:spLocks noChangeShapeType="1"/>
          </p:cNvSpPr>
          <p:nvPr/>
        </p:nvSpPr>
        <p:spPr bwMode="auto">
          <a:xfrm flipH="1" flipV="1">
            <a:off x="1296988" y="3860800"/>
            <a:ext cx="0" cy="1816100"/>
          </a:xfrm>
          <a:prstGeom prst="line">
            <a:avLst/>
          </a:prstGeom>
          <a:noFill/>
          <a:ln w="6350">
            <a:solidFill>
              <a:schemeClr val="bg1"/>
            </a:solidFill>
            <a:prstDash val="lgDash"/>
            <a:round/>
            <a:headEnd/>
            <a:tailEnd/>
          </a:ln>
        </p:spPr>
        <p:txBody>
          <a:bodyPr anchor="ctr">
            <a:spAutoFit/>
          </a:bodyPr>
          <a:lstStyle/>
          <a:p>
            <a:endParaRPr lang="en-US"/>
          </a:p>
        </p:txBody>
      </p:sp>
      <p:sp>
        <p:nvSpPr>
          <p:cNvPr id="60423" name="Line 7"/>
          <p:cNvSpPr>
            <a:spLocks noChangeShapeType="1"/>
          </p:cNvSpPr>
          <p:nvPr/>
        </p:nvSpPr>
        <p:spPr bwMode="auto">
          <a:xfrm flipV="1">
            <a:off x="1323975" y="3859213"/>
            <a:ext cx="1820863" cy="14287"/>
          </a:xfrm>
          <a:prstGeom prst="line">
            <a:avLst/>
          </a:prstGeom>
          <a:noFill/>
          <a:ln w="6350">
            <a:solidFill>
              <a:schemeClr val="bg1"/>
            </a:solidFill>
            <a:prstDash val="lgDash"/>
            <a:round/>
            <a:headEnd/>
            <a:tailEnd/>
          </a:ln>
        </p:spPr>
        <p:txBody>
          <a:bodyPr anchor="ctr">
            <a:spAutoFit/>
          </a:bodyPr>
          <a:lstStyle/>
          <a:p>
            <a:endParaRPr lang="en-US"/>
          </a:p>
        </p:txBody>
      </p:sp>
      <p:sp>
        <p:nvSpPr>
          <p:cNvPr id="60424" name="Text Box 8"/>
          <p:cNvSpPr txBox="1">
            <a:spLocks noChangeArrowheads="1"/>
          </p:cNvSpPr>
          <p:nvPr/>
        </p:nvSpPr>
        <p:spPr bwMode="auto">
          <a:xfrm>
            <a:off x="1282700" y="4386263"/>
            <a:ext cx="1347788" cy="639762"/>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Understanding Potential  Responses</a:t>
            </a:r>
          </a:p>
        </p:txBody>
      </p:sp>
      <p:sp>
        <p:nvSpPr>
          <p:cNvPr id="60425" name="Text Box 9"/>
          <p:cNvSpPr txBox="1">
            <a:spLocks noChangeArrowheads="1"/>
          </p:cNvSpPr>
          <p:nvPr/>
        </p:nvSpPr>
        <p:spPr bwMode="auto">
          <a:xfrm>
            <a:off x="668338" y="6400800"/>
            <a:ext cx="206375" cy="457200"/>
          </a:xfrm>
          <a:prstGeom prst="rect">
            <a:avLst/>
          </a:prstGeom>
          <a:noFill/>
          <a:ln w="9525">
            <a:noFill/>
            <a:miter lim="800000"/>
            <a:headEnd/>
            <a:tailEnd/>
          </a:ln>
        </p:spPr>
        <p:txBody>
          <a:bodyPr wrap="none">
            <a:spAutoFit/>
          </a:bodyPr>
          <a:lstStyle/>
          <a:p>
            <a:pPr eaLnBrk="0" hangingPunct="0"/>
            <a:endParaRPr lang="fr-FR" sz="2400">
              <a:latin typeface="Times New Roman" pitchFamily="18" charset="0"/>
            </a:endParaRPr>
          </a:p>
        </p:txBody>
      </p:sp>
      <p:sp>
        <p:nvSpPr>
          <p:cNvPr id="60426" name="Rectangle 10"/>
          <p:cNvSpPr>
            <a:spLocks noChangeArrowheads="1"/>
          </p:cNvSpPr>
          <p:nvPr/>
        </p:nvSpPr>
        <p:spPr bwMode="auto">
          <a:xfrm>
            <a:off x="2144713" y="3984625"/>
            <a:ext cx="742950" cy="274638"/>
          </a:xfrm>
          <a:prstGeom prst="rect">
            <a:avLst/>
          </a:prstGeom>
          <a:noFill/>
          <a:ln w="9525">
            <a:noFill/>
            <a:miter lim="800000"/>
            <a:headEnd/>
            <a:tailEnd/>
          </a:ln>
        </p:spPr>
        <p:txBody>
          <a:bodyPr>
            <a:spAutoFit/>
          </a:bodyPr>
          <a:lstStyle/>
          <a:p>
            <a:pPr eaLnBrk="0" hangingPunct="0"/>
            <a:r>
              <a:rPr lang="fr-FR" sz="1200" b="1">
                <a:solidFill>
                  <a:srgbClr val="00CC00"/>
                </a:solidFill>
                <a:latin typeface="Lucida Sans Unicode" pitchFamily="34" charset="0"/>
              </a:rPr>
              <a:t>INPUTS</a:t>
            </a:r>
          </a:p>
        </p:txBody>
      </p:sp>
      <p:sp>
        <p:nvSpPr>
          <p:cNvPr id="60427" name="Rectangle 11"/>
          <p:cNvSpPr>
            <a:spLocks noChangeArrowheads="1"/>
          </p:cNvSpPr>
          <p:nvPr/>
        </p:nvSpPr>
        <p:spPr bwMode="auto">
          <a:xfrm>
            <a:off x="0" y="5818188"/>
            <a:ext cx="682625" cy="922337"/>
          </a:xfrm>
          <a:prstGeom prst="rect">
            <a:avLst/>
          </a:prstGeom>
          <a:noFill/>
          <a:ln w="9525">
            <a:noFill/>
            <a:miter lim="800000"/>
            <a:headEnd/>
            <a:tailEnd/>
          </a:ln>
        </p:spPr>
        <p:txBody>
          <a:bodyPr wrap="none" anchor="ctr"/>
          <a:lstStyle/>
          <a:p>
            <a:endParaRPr lang="en-US"/>
          </a:p>
        </p:txBody>
      </p:sp>
      <p:sp>
        <p:nvSpPr>
          <p:cNvPr id="60428" name="Rectangle 12"/>
          <p:cNvSpPr>
            <a:spLocks noChangeArrowheads="1"/>
          </p:cNvSpPr>
          <p:nvPr/>
        </p:nvSpPr>
        <p:spPr bwMode="auto">
          <a:xfrm>
            <a:off x="100013" y="5654675"/>
            <a:ext cx="1185862" cy="644525"/>
          </a:xfrm>
          <a:prstGeom prst="rect">
            <a:avLst/>
          </a:prstGeom>
          <a:noFill/>
          <a:ln w="6350">
            <a:solidFill>
              <a:schemeClr val="bg1"/>
            </a:solidFill>
            <a:prstDash val="lgDash"/>
            <a:miter lim="800000"/>
            <a:headEnd/>
            <a:tailEnd/>
          </a:ln>
        </p:spPr>
        <p:txBody>
          <a:bodyPr anchor="ctr"/>
          <a:lstStyle/>
          <a:p>
            <a:pPr algn="ctr" eaLnBrk="0" hangingPunct="0">
              <a:spcBef>
                <a:spcPct val="20000"/>
              </a:spcBef>
              <a:buClr>
                <a:srgbClr val="FFFF00"/>
              </a:buClr>
              <a:buSzPct val="90000"/>
              <a:buFont typeface="Wingdings" pitchFamily="2" charset="2"/>
              <a:buNone/>
            </a:pPr>
            <a:r>
              <a:rPr lang="en-US" sz="1200" b="1">
                <a:solidFill>
                  <a:schemeClr val="bg1"/>
                </a:solidFill>
              </a:rPr>
              <a:t>Problem Identification</a:t>
            </a:r>
          </a:p>
        </p:txBody>
      </p:sp>
      <p:sp>
        <p:nvSpPr>
          <p:cNvPr id="60429" name="Line 13"/>
          <p:cNvSpPr>
            <a:spLocks noChangeShapeType="1"/>
          </p:cNvSpPr>
          <p:nvPr/>
        </p:nvSpPr>
        <p:spPr bwMode="auto">
          <a:xfrm flipV="1">
            <a:off x="8058150" y="987425"/>
            <a:ext cx="0" cy="19050"/>
          </a:xfrm>
          <a:prstGeom prst="line">
            <a:avLst/>
          </a:prstGeom>
          <a:noFill/>
          <a:ln w="9525">
            <a:solidFill>
              <a:schemeClr val="bg1"/>
            </a:solidFill>
            <a:round/>
            <a:headEnd/>
            <a:tailEnd/>
          </a:ln>
        </p:spPr>
        <p:txBody>
          <a:bodyPr/>
          <a:lstStyle/>
          <a:p>
            <a:endParaRPr lang="en-US"/>
          </a:p>
        </p:txBody>
      </p:sp>
      <p:sp>
        <p:nvSpPr>
          <p:cNvPr id="60430" name="Text Box 14"/>
          <p:cNvSpPr txBox="1">
            <a:spLocks noChangeArrowheads="1"/>
          </p:cNvSpPr>
          <p:nvPr/>
        </p:nvSpPr>
        <p:spPr bwMode="auto">
          <a:xfrm>
            <a:off x="323850" y="6188075"/>
            <a:ext cx="1162050" cy="366713"/>
          </a:xfrm>
          <a:prstGeom prst="rect">
            <a:avLst/>
          </a:prstGeom>
          <a:noFill/>
          <a:ln w="9525">
            <a:noFill/>
            <a:miter lim="800000"/>
            <a:headEnd/>
            <a:tailEnd/>
          </a:ln>
        </p:spPr>
        <p:txBody>
          <a:bodyPr>
            <a:spAutoFit/>
          </a:bodyPr>
          <a:lstStyle/>
          <a:p>
            <a:pPr eaLnBrk="0" hangingPunct="0">
              <a:spcBef>
                <a:spcPct val="50000"/>
              </a:spcBef>
              <a:buClr>
                <a:srgbClr val="FFFF00"/>
              </a:buClr>
              <a:buSzPct val="90000"/>
              <a:buFont typeface="Wingdings" pitchFamily="2" charset="2"/>
              <a:buNone/>
            </a:pPr>
            <a:endParaRPr lang="en-US"/>
          </a:p>
        </p:txBody>
      </p:sp>
      <p:sp>
        <p:nvSpPr>
          <p:cNvPr id="60431" name="Rectangle 15"/>
          <p:cNvSpPr>
            <a:spLocks noGrp="1" noChangeArrowheads="1"/>
          </p:cNvSpPr>
          <p:nvPr>
            <p:ph type="title"/>
          </p:nvPr>
        </p:nvSpPr>
        <p:spPr>
          <a:xfrm>
            <a:off x="1168400" y="0"/>
            <a:ext cx="6902450" cy="1006475"/>
          </a:xfrm>
        </p:spPr>
        <p:txBody>
          <a:bodyPr/>
          <a:lstStyle/>
          <a:p>
            <a:pPr eaLnBrk="1" hangingPunct="1"/>
            <a:r>
              <a:rPr lang="en-US" smtClean="0"/>
              <a:t>A Public Health Questions </a:t>
            </a:r>
            <a:br>
              <a:rPr lang="en-US" smtClean="0"/>
            </a:br>
            <a:r>
              <a:rPr lang="en-US" smtClean="0"/>
              <a:t>Approach to Unifying SI/M&amp;E</a:t>
            </a:r>
          </a:p>
        </p:txBody>
      </p:sp>
      <p:sp>
        <p:nvSpPr>
          <p:cNvPr id="60432" name="Text Box 16"/>
          <p:cNvSpPr txBox="1">
            <a:spLocks noChangeArrowheads="1"/>
          </p:cNvSpPr>
          <p:nvPr/>
        </p:nvSpPr>
        <p:spPr bwMode="auto">
          <a:xfrm>
            <a:off x="347663" y="4064000"/>
            <a:ext cx="844550" cy="115570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 right things?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296988" y="5673725"/>
            <a:ext cx="7643812" cy="609600"/>
          </a:xfrm>
          <a:prstGeom prst="rect">
            <a:avLst/>
          </a:prstGeom>
          <a:solidFill>
            <a:srgbClr val="FFFF66"/>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is the problem? </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Situation Analysis and Surveillance</a:t>
            </a:r>
            <a:r>
              <a:rPr lang="en-US" sz="1400" b="1">
                <a:latin typeface="Arial Narrow" pitchFamily="34" charset="0"/>
              </a:rPr>
              <a:t> </a:t>
            </a:r>
          </a:p>
        </p:txBody>
      </p:sp>
      <p:sp>
        <p:nvSpPr>
          <p:cNvPr id="61443" name="Rectangle 3"/>
          <p:cNvSpPr>
            <a:spLocks noChangeArrowheads="1"/>
          </p:cNvSpPr>
          <p:nvPr/>
        </p:nvSpPr>
        <p:spPr bwMode="auto">
          <a:xfrm>
            <a:off x="2324100" y="5045075"/>
            <a:ext cx="6616700"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pPr>
            <a:r>
              <a:rPr lang="en-US" sz="1400" b="1">
                <a:latin typeface="Arial Narrow" pitchFamily="34" charset="0"/>
              </a:rPr>
              <a:t>What are the contributing factors? </a:t>
            </a:r>
          </a:p>
          <a:p>
            <a:pPr eaLnBrk="0" hangingPunct="0">
              <a:lnSpc>
                <a:spcPct val="90000"/>
              </a:lnSpc>
              <a:spcBef>
                <a:spcPct val="25000"/>
              </a:spcBef>
            </a:pPr>
            <a:r>
              <a:rPr lang="en-US" sz="1400" b="1" i="1">
                <a:latin typeface="Arial Narrow" pitchFamily="34" charset="0"/>
              </a:rPr>
              <a:t>●</a:t>
            </a:r>
            <a:r>
              <a:rPr lang="en-US" sz="1400" b="1" i="1">
                <a:solidFill>
                  <a:schemeClr val="bg1"/>
                </a:solidFill>
                <a:latin typeface="Arial Narrow" pitchFamily="34" charset="0"/>
              </a:rPr>
              <a:t>  </a:t>
            </a:r>
            <a:r>
              <a:rPr lang="en-US" sz="1400" b="1" i="1">
                <a:latin typeface="Arial Narrow" pitchFamily="34" charset="0"/>
              </a:rPr>
              <a:t>Determinants Research </a:t>
            </a:r>
          </a:p>
        </p:txBody>
      </p:sp>
      <p:sp>
        <p:nvSpPr>
          <p:cNvPr id="61444" name="Rectangle 4"/>
          <p:cNvSpPr>
            <a:spLocks noChangeArrowheads="1"/>
          </p:cNvSpPr>
          <p:nvPr/>
        </p:nvSpPr>
        <p:spPr bwMode="auto">
          <a:xfrm>
            <a:off x="2970213" y="3843338"/>
            <a:ext cx="5970587"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interventions and resources are needed?</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 ●</a:t>
            </a:r>
            <a:r>
              <a:rPr lang="en-US" sz="1400" b="1" i="1">
                <a:solidFill>
                  <a:schemeClr val="bg1"/>
                </a:solidFill>
                <a:latin typeface="Arial Narrow" pitchFamily="34" charset="0"/>
              </a:rPr>
              <a:t> </a:t>
            </a:r>
            <a:r>
              <a:rPr lang="en-US" sz="1400" b="1" i="1">
                <a:latin typeface="Arial Narrow" pitchFamily="34" charset="0"/>
              </a:rPr>
              <a:t>Needs, Resource, Response Analysis &amp; Input Monitoring</a:t>
            </a:r>
          </a:p>
        </p:txBody>
      </p:sp>
      <p:sp>
        <p:nvSpPr>
          <p:cNvPr id="61445" name="Rectangle 5"/>
          <p:cNvSpPr>
            <a:spLocks noChangeArrowheads="1"/>
          </p:cNvSpPr>
          <p:nvPr/>
        </p:nvSpPr>
        <p:spPr bwMode="auto">
          <a:xfrm>
            <a:off x="2609850" y="4454525"/>
            <a:ext cx="6330950" cy="590550"/>
          </a:xfrm>
          <a:prstGeom prst="rect">
            <a:avLst/>
          </a:prstGeom>
          <a:solidFill>
            <a:srgbClr val="6699FF"/>
          </a:solidFill>
          <a:ln w="9525">
            <a:solidFill>
              <a:schemeClr val="bg1"/>
            </a:solidFill>
            <a:miter lim="800000"/>
            <a:headEnd/>
            <a:tailEnd/>
          </a:ln>
        </p:spPr>
        <p:txBody>
          <a:bodyPr wrap="none" tIns="91440" anchor="ctr"/>
          <a:lstStyle/>
          <a:p>
            <a:pPr eaLnBrk="0" hangingPunct="0">
              <a:lnSpc>
                <a:spcPct val="90000"/>
              </a:lnSpc>
              <a:spcBef>
                <a:spcPct val="25000"/>
              </a:spcBef>
            </a:pPr>
            <a:r>
              <a:rPr lang="en-US" sz="1400" b="1">
                <a:latin typeface="Arial Narrow" pitchFamily="34" charset="0"/>
              </a:rPr>
              <a:t>What interventions can work (efficacy &amp; effectiveness)? </a:t>
            </a:r>
          </a:p>
          <a:p>
            <a:pPr eaLnBrk="0" hangingPunct="0">
              <a:lnSpc>
                <a:spcPct val="90000"/>
              </a:lnSpc>
              <a:spcBef>
                <a:spcPct val="25000"/>
              </a:spcBef>
            </a:pPr>
            <a:r>
              <a:rPr lang="en-US" sz="1400" b="1" i="1">
                <a:latin typeface="Arial Narrow" pitchFamily="34" charset="0"/>
              </a:rPr>
              <a:t>● Special studies, Operations res., Formative res. &amp; Research synthesis </a:t>
            </a:r>
            <a:endParaRPr lang="en-US" sz="1400" i="1">
              <a:latin typeface="Arial Narrow" pitchFamily="34" charset="0"/>
            </a:endParaRPr>
          </a:p>
        </p:txBody>
      </p:sp>
      <p:sp>
        <p:nvSpPr>
          <p:cNvPr id="61446" name="Rectangle 6"/>
          <p:cNvSpPr>
            <a:spLocks noChangeArrowheads="1"/>
          </p:cNvSpPr>
          <p:nvPr/>
        </p:nvSpPr>
        <p:spPr bwMode="auto">
          <a:xfrm>
            <a:off x="4560888" y="2644775"/>
            <a:ext cx="4370387" cy="609600"/>
          </a:xfrm>
          <a:prstGeom prst="rect">
            <a:avLst/>
          </a:prstGeom>
          <a:solidFill>
            <a:srgbClr val="CC99FF"/>
          </a:solidFill>
          <a:ln w="9525">
            <a:solidFill>
              <a:schemeClr val="bg1"/>
            </a:solidFill>
            <a:miter lim="800000"/>
            <a:headEnd/>
            <a:tailEnd/>
          </a:ln>
        </p:spPr>
        <p:txBody>
          <a:bodyPr wrap="none" bIns="91440" anchor="ctr"/>
          <a:lstStyle/>
          <a:p>
            <a:pPr eaLnBrk="0" hangingPunct="0">
              <a:lnSpc>
                <a:spcPct val="90000"/>
              </a:lnSpc>
              <a:spcBef>
                <a:spcPct val="25000"/>
              </a:spcBef>
            </a:pPr>
            <a:r>
              <a:rPr lang="en-US" sz="1400" b="1">
                <a:latin typeface="Arial Narrow" pitchFamily="34" charset="0"/>
              </a:rPr>
              <a:t>Are we implementing the program as planned?  </a:t>
            </a:r>
            <a:endParaRPr lang="en-US" sz="1400" b="1" i="1">
              <a:latin typeface="Arial Narrow" pitchFamily="34" charset="0"/>
            </a:endParaRPr>
          </a:p>
        </p:txBody>
      </p:sp>
      <p:sp>
        <p:nvSpPr>
          <p:cNvPr id="61447" name="Rectangle 7"/>
          <p:cNvSpPr>
            <a:spLocks noChangeArrowheads="1"/>
          </p:cNvSpPr>
          <p:nvPr/>
        </p:nvSpPr>
        <p:spPr bwMode="auto">
          <a:xfrm>
            <a:off x="4033838" y="3235325"/>
            <a:ext cx="4908550" cy="609600"/>
          </a:xfrm>
          <a:prstGeom prst="rect">
            <a:avLst/>
          </a:prstGeom>
          <a:solidFill>
            <a:srgbClr val="CC99FF"/>
          </a:solidFill>
          <a:ln w="9525">
            <a:solidFill>
              <a:schemeClr val="bg1"/>
            </a:solidFill>
            <a:miter lim="800000"/>
            <a:headEnd/>
            <a:tailEnd/>
          </a:ln>
        </p:spPr>
        <p:txBody>
          <a:bodyPr wrap="none" anchor="ctr"/>
          <a:lstStyle/>
          <a:p>
            <a:pPr eaLnBrk="0" hangingPunct="0">
              <a:lnSpc>
                <a:spcPct val="90000"/>
              </a:lnSpc>
              <a:spcBef>
                <a:spcPct val="25000"/>
              </a:spcBef>
            </a:pPr>
            <a:endParaRPr lang="en-US" sz="1400" b="1">
              <a:latin typeface="Arial Narrow" pitchFamily="34" charset="0"/>
            </a:endParaRPr>
          </a:p>
          <a:p>
            <a:pPr eaLnBrk="0" hangingPunct="0">
              <a:lnSpc>
                <a:spcPct val="90000"/>
              </a:lnSpc>
              <a:spcBef>
                <a:spcPct val="25000"/>
              </a:spcBef>
            </a:pPr>
            <a:r>
              <a:rPr lang="en-US" sz="1400" b="1">
                <a:latin typeface="Arial Narrow" pitchFamily="34" charset="0"/>
              </a:rPr>
              <a:t>What are we doing? </a:t>
            </a:r>
            <a:endParaRPr lang="en-US" sz="1400" b="1" i="1">
              <a:latin typeface="Arial Narrow" pitchFamily="34" charset="0"/>
            </a:endParaRPr>
          </a:p>
          <a:p>
            <a:pPr eaLnBrk="0" hangingPunct="0">
              <a:lnSpc>
                <a:spcPct val="90000"/>
              </a:lnSpc>
              <a:spcBef>
                <a:spcPct val="25000"/>
              </a:spcBef>
            </a:pPr>
            <a:endParaRPr lang="en-US" sz="1400" b="1">
              <a:latin typeface="Arial Narrow" pitchFamily="34" charset="0"/>
            </a:endParaRPr>
          </a:p>
        </p:txBody>
      </p:sp>
      <p:sp>
        <p:nvSpPr>
          <p:cNvPr id="61448" name="Rectangle 8"/>
          <p:cNvSpPr>
            <a:spLocks noChangeArrowheads="1"/>
          </p:cNvSpPr>
          <p:nvPr/>
        </p:nvSpPr>
        <p:spPr bwMode="auto">
          <a:xfrm>
            <a:off x="4791075" y="2025650"/>
            <a:ext cx="4135438" cy="609600"/>
          </a:xfrm>
          <a:prstGeom prst="rect">
            <a:avLst/>
          </a:prstGeom>
          <a:solidFill>
            <a:srgbClr val="CC99FF"/>
          </a:solidFill>
          <a:ln w="9525">
            <a:solidFill>
              <a:schemeClr val="bg1"/>
            </a:solidFill>
            <a:miter lim="800000"/>
            <a:headEnd/>
            <a:tailEnd/>
          </a:ln>
        </p:spPr>
        <p:txBody>
          <a:bodyPr tIns="91440" anchor="ctr"/>
          <a:lstStyle/>
          <a:p>
            <a:pPr eaLnBrk="0" hangingPunct="0">
              <a:lnSpc>
                <a:spcPct val="90000"/>
              </a:lnSpc>
              <a:spcBef>
                <a:spcPct val="25000"/>
              </a:spcBef>
              <a:buClr>
                <a:srgbClr val="FFFF00"/>
              </a:buClr>
              <a:buSzPct val="90000"/>
              <a:buFont typeface="Wingdings" pitchFamily="2" charset="2"/>
              <a:buNone/>
            </a:pPr>
            <a:endParaRPr lang="en-US" sz="1400" b="1">
              <a:latin typeface="Arial Narrow" pitchFamily="34" charset="0"/>
            </a:endParaRPr>
          </a:p>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Are interventions working/making a difference?</a:t>
            </a:r>
            <a:endParaRPr lang="en-US" sz="1400" b="1" i="1">
              <a:latin typeface="Arial Narrow" pitchFamily="34" charset="0"/>
            </a:endParaRPr>
          </a:p>
          <a:p>
            <a:pPr eaLnBrk="0" hangingPunct="0">
              <a:lnSpc>
                <a:spcPct val="90000"/>
              </a:lnSpc>
              <a:spcBef>
                <a:spcPct val="25000"/>
              </a:spcBef>
              <a:buClr>
                <a:srgbClr val="FFFF00"/>
              </a:buClr>
              <a:buSzPct val="90000"/>
              <a:buFont typeface="Wingdings" pitchFamily="2" charset="2"/>
              <a:buNone/>
            </a:pPr>
            <a:endParaRPr lang="en-US" sz="1400" b="1" i="1">
              <a:latin typeface="Arial Narrow" pitchFamily="34" charset="0"/>
            </a:endParaRPr>
          </a:p>
        </p:txBody>
      </p:sp>
      <p:sp>
        <p:nvSpPr>
          <p:cNvPr id="61449" name="Line 9"/>
          <p:cNvSpPr>
            <a:spLocks noChangeShapeType="1"/>
          </p:cNvSpPr>
          <p:nvPr/>
        </p:nvSpPr>
        <p:spPr bwMode="auto">
          <a:xfrm flipH="1" flipV="1">
            <a:off x="1296988" y="3860800"/>
            <a:ext cx="0" cy="1816100"/>
          </a:xfrm>
          <a:prstGeom prst="line">
            <a:avLst/>
          </a:prstGeom>
          <a:noFill/>
          <a:ln w="6350">
            <a:solidFill>
              <a:schemeClr val="bg1"/>
            </a:solidFill>
            <a:prstDash val="lgDash"/>
            <a:round/>
            <a:headEnd/>
            <a:tailEnd/>
          </a:ln>
        </p:spPr>
        <p:txBody>
          <a:bodyPr anchor="ctr">
            <a:spAutoFit/>
          </a:bodyPr>
          <a:lstStyle/>
          <a:p>
            <a:endParaRPr lang="en-US"/>
          </a:p>
        </p:txBody>
      </p:sp>
      <p:sp>
        <p:nvSpPr>
          <p:cNvPr id="61450" name="Line 10"/>
          <p:cNvSpPr>
            <a:spLocks noChangeShapeType="1"/>
          </p:cNvSpPr>
          <p:nvPr/>
        </p:nvSpPr>
        <p:spPr bwMode="auto">
          <a:xfrm flipV="1">
            <a:off x="1323975" y="3859213"/>
            <a:ext cx="1820863" cy="14287"/>
          </a:xfrm>
          <a:prstGeom prst="line">
            <a:avLst/>
          </a:prstGeom>
          <a:noFill/>
          <a:ln w="6350">
            <a:solidFill>
              <a:schemeClr val="bg1"/>
            </a:solidFill>
            <a:prstDash val="lgDash"/>
            <a:round/>
            <a:headEnd/>
            <a:tailEnd/>
          </a:ln>
        </p:spPr>
        <p:txBody>
          <a:bodyPr anchor="ctr">
            <a:spAutoFit/>
          </a:bodyPr>
          <a:lstStyle/>
          <a:p>
            <a:endParaRPr lang="en-US"/>
          </a:p>
        </p:txBody>
      </p:sp>
      <p:sp>
        <p:nvSpPr>
          <p:cNvPr id="61451" name="Text Box 11"/>
          <p:cNvSpPr txBox="1">
            <a:spLocks noChangeArrowheads="1"/>
          </p:cNvSpPr>
          <p:nvPr/>
        </p:nvSpPr>
        <p:spPr bwMode="auto">
          <a:xfrm>
            <a:off x="1282700" y="4386263"/>
            <a:ext cx="1347788" cy="639762"/>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Understanding Potential  Responses</a:t>
            </a:r>
          </a:p>
        </p:txBody>
      </p:sp>
      <p:sp>
        <p:nvSpPr>
          <p:cNvPr id="61452" name="Line 12"/>
          <p:cNvSpPr>
            <a:spLocks noChangeShapeType="1"/>
          </p:cNvSpPr>
          <p:nvPr/>
        </p:nvSpPr>
        <p:spPr bwMode="auto">
          <a:xfrm flipV="1">
            <a:off x="1876425" y="2016125"/>
            <a:ext cx="0" cy="1860550"/>
          </a:xfrm>
          <a:prstGeom prst="line">
            <a:avLst/>
          </a:prstGeom>
          <a:noFill/>
          <a:ln w="6350">
            <a:solidFill>
              <a:schemeClr val="bg1"/>
            </a:solidFill>
            <a:prstDash val="lgDash"/>
            <a:round/>
            <a:headEnd/>
            <a:tailEnd/>
          </a:ln>
        </p:spPr>
        <p:txBody>
          <a:bodyPr anchor="ctr">
            <a:spAutoFit/>
          </a:bodyPr>
          <a:lstStyle/>
          <a:p>
            <a:endParaRPr lang="en-US"/>
          </a:p>
        </p:txBody>
      </p:sp>
      <p:sp>
        <p:nvSpPr>
          <p:cNvPr id="61453" name="Line 13"/>
          <p:cNvSpPr>
            <a:spLocks noChangeShapeType="1"/>
          </p:cNvSpPr>
          <p:nvPr/>
        </p:nvSpPr>
        <p:spPr bwMode="auto">
          <a:xfrm>
            <a:off x="1876425" y="2016125"/>
            <a:ext cx="2895600" cy="0"/>
          </a:xfrm>
          <a:prstGeom prst="line">
            <a:avLst/>
          </a:prstGeom>
          <a:noFill/>
          <a:ln w="6350">
            <a:solidFill>
              <a:schemeClr val="bg1"/>
            </a:solidFill>
            <a:prstDash val="lgDash"/>
            <a:round/>
            <a:headEnd/>
            <a:tailEnd/>
          </a:ln>
        </p:spPr>
        <p:txBody>
          <a:bodyPr anchor="ctr">
            <a:spAutoFit/>
          </a:bodyPr>
          <a:lstStyle/>
          <a:p>
            <a:endParaRPr lang="en-US"/>
          </a:p>
        </p:txBody>
      </p:sp>
      <p:sp>
        <p:nvSpPr>
          <p:cNvPr id="61454" name="Text Box 14"/>
          <p:cNvSpPr txBox="1">
            <a:spLocks noChangeArrowheads="1"/>
          </p:cNvSpPr>
          <p:nvPr/>
        </p:nvSpPr>
        <p:spPr bwMode="auto">
          <a:xfrm>
            <a:off x="1917700" y="2049463"/>
            <a:ext cx="1522413" cy="822325"/>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Monitoring &amp; Evaluating National Programs</a:t>
            </a:r>
          </a:p>
        </p:txBody>
      </p:sp>
      <p:sp>
        <p:nvSpPr>
          <p:cNvPr id="61455" name="Text Box 15"/>
          <p:cNvSpPr txBox="1">
            <a:spLocks noChangeArrowheads="1"/>
          </p:cNvSpPr>
          <p:nvPr/>
        </p:nvSpPr>
        <p:spPr bwMode="auto">
          <a:xfrm>
            <a:off x="668338" y="6400800"/>
            <a:ext cx="206375" cy="457200"/>
          </a:xfrm>
          <a:prstGeom prst="rect">
            <a:avLst/>
          </a:prstGeom>
          <a:noFill/>
          <a:ln w="9525">
            <a:noFill/>
            <a:miter lim="800000"/>
            <a:headEnd/>
            <a:tailEnd/>
          </a:ln>
        </p:spPr>
        <p:txBody>
          <a:bodyPr wrap="none">
            <a:spAutoFit/>
          </a:bodyPr>
          <a:lstStyle/>
          <a:p>
            <a:pPr eaLnBrk="0" hangingPunct="0"/>
            <a:endParaRPr lang="fr-FR" sz="2400">
              <a:latin typeface="Times New Roman" pitchFamily="18" charset="0"/>
            </a:endParaRPr>
          </a:p>
        </p:txBody>
      </p:sp>
      <p:sp>
        <p:nvSpPr>
          <p:cNvPr id="61456" name="Text Box 16"/>
          <p:cNvSpPr txBox="1">
            <a:spLocks noChangeArrowheads="1"/>
          </p:cNvSpPr>
          <p:nvPr/>
        </p:nvSpPr>
        <p:spPr bwMode="auto">
          <a:xfrm>
            <a:off x="3011488" y="3389313"/>
            <a:ext cx="985837" cy="274637"/>
          </a:xfrm>
          <a:prstGeom prst="rect">
            <a:avLst/>
          </a:prstGeom>
          <a:noFill/>
          <a:ln w="9525">
            <a:noFill/>
            <a:miter lim="800000"/>
            <a:headEnd/>
            <a:tailEnd/>
          </a:ln>
        </p:spPr>
        <p:txBody>
          <a:bodyPr wrap="none">
            <a:spAutoFit/>
          </a:bodyPr>
          <a:lstStyle/>
          <a:p>
            <a:pPr eaLnBrk="0" hangingPunct="0"/>
            <a:r>
              <a:rPr lang="fr-FR" sz="1200" b="1">
                <a:solidFill>
                  <a:srgbClr val="00CC00"/>
                </a:solidFill>
                <a:latin typeface="Lucida Sans Unicode" pitchFamily="34" charset="0"/>
              </a:rPr>
              <a:t>ACTIVITIES</a:t>
            </a:r>
          </a:p>
        </p:txBody>
      </p:sp>
      <p:sp>
        <p:nvSpPr>
          <p:cNvPr id="61457" name="Rectangle 17"/>
          <p:cNvSpPr>
            <a:spLocks noChangeArrowheads="1"/>
          </p:cNvSpPr>
          <p:nvPr/>
        </p:nvSpPr>
        <p:spPr bwMode="auto">
          <a:xfrm>
            <a:off x="3386138" y="2779713"/>
            <a:ext cx="876300" cy="274637"/>
          </a:xfrm>
          <a:prstGeom prst="rect">
            <a:avLst/>
          </a:prstGeom>
          <a:noFill/>
          <a:ln w="9525">
            <a:noFill/>
            <a:miter lim="800000"/>
            <a:headEnd/>
            <a:tailEnd/>
          </a:ln>
        </p:spPr>
        <p:txBody>
          <a:bodyPr wrap="none">
            <a:spAutoFit/>
          </a:bodyPr>
          <a:lstStyle/>
          <a:p>
            <a:pPr eaLnBrk="0" hangingPunct="0"/>
            <a:r>
              <a:rPr lang="fr-FR" sz="1200" b="1">
                <a:solidFill>
                  <a:srgbClr val="00CC00"/>
                </a:solidFill>
                <a:latin typeface="Lucida Sans Unicode" pitchFamily="34" charset="0"/>
              </a:rPr>
              <a:t>OUTPUTS</a:t>
            </a:r>
          </a:p>
        </p:txBody>
      </p:sp>
      <p:sp>
        <p:nvSpPr>
          <p:cNvPr id="61458" name="Rectangle 18"/>
          <p:cNvSpPr>
            <a:spLocks noChangeArrowheads="1"/>
          </p:cNvSpPr>
          <p:nvPr/>
        </p:nvSpPr>
        <p:spPr bwMode="auto">
          <a:xfrm>
            <a:off x="2144713" y="3984625"/>
            <a:ext cx="742950" cy="274638"/>
          </a:xfrm>
          <a:prstGeom prst="rect">
            <a:avLst/>
          </a:prstGeom>
          <a:noFill/>
          <a:ln w="9525">
            <a:noFill/>
            <a:miter lim="800000"/>
            <a:headEnd/>
            <a:tailEnd/>
          </a:ln>
        </p:spPr>
        <p:txBody>
          <a:bodyPr>
            <a:spAutoFit/>
          </a:bodyPr>
          <a:lstStyle/>
          <a:p>
            <a:pPr eaLnBrk="0" hangingPunct="0"/>
            <a:r>
              <a:rPr lang="fr-FR" sz="1200" b="1">
                <a:solidFill>
                  <a:srgbClr val="00CC00"/>
                </a:solidFill>
                <a:latin typeface="Lucida Sans Unicode" pitchFamily="34" charset="0"/>
              </a:rPr>
              <a:t>INPUTS</a:t>
            </a:r>
          </a:p>
        </p:txBody>
      </p:sp>
      <p:sp>
        <p:nvSpPr>
          <p:cNvPr id="61459" name="Rectangle 19"/>
          <p:cNvSpPr>
            <a:spLocks noChangeArrowheads="1"/>
          </p:cNvSpPr>
          <p:nvPr/>
        </p:nvSpPr>
        <p:spPr bwMode="auto">
          <a:xfrm>
            <a:off x="3573463" y="2160588"/>
            <a:ext cx="1065212" cy="274637"/>
          </a:xfrm>
          <a:prstGeom prst="rect">
            <a:avLst/>
          </a:prstGeom>
          <a:noFill/>
          <a:ln w="9525">
            <a:noFill/>
            <a:miter lim="800000"/>
            <a:headEnd/>
            <a:tailEnd/>
          </a:ln>
        </p:spPr>
        <p:txBody>
          <a:bodyPr wrap="none">
            <a:spAutoFit/>
          </a:bodyPr>
          <a:lstStyle/>
          <a:p>
            <a:pPr eaLnBrk="0" hangingPunct="0"/>
            <a:r>
              <a:rPr lang="fr-FR" sz="1200" b="1">
                <a:solidFill>
                  <a:srgbClr val="00CC00"/>
                </a:solidFill>
              </a:rPr>
              <a:t>OUTCOMES</a:t>
            </a:r>
          </a:p>
        </p:txBody>
      </p:sp>
      <p:sp>
        <p:nvSpPr>
          <p:cNvPr id="61460" name="Rectangle 20"/>
          <p:cNvSpPr>
            <a:spLocks noChangeArrowheads="1"/>
          </p:cNvSpPr>
          <p:nvPr/>
        </p:nvSpPr>
        <p:spPr bwMode="auto">
          <a:xfrm>
            <a:off x="0" y="5818188"/>
            <a:ext cx="682625" cy="922337"/>
          </a:xfrm>
          <a:prstGeom prst="rect">
            <a:avLst/>
          </a:prstGeom>
          <a:noFill/>
          <a:ln w="9525">
            <a:noFill/>
            <a:miter lim="800000"/>
            <a:headEnd/>
            <a:tailEnd/>
          </a:ln>
        </p:spPr>
        <p:txBody>
          <a:bodyPr wrap="none" anchor="ctr"/>
          <a:lstStyle/>
          <a:p>
            <a:endParaRPr lang="en-US"/>
          </a:p>
        </p:txBody>
      </p:sp>
      <p:sp>
        <p:nvSpPr>
          <p:cNvPr id="61461" name="Rectangle 21"/>
          <p:cNvSpPr>
            <a:spLocks noChangeArrowheads="1"/>
          </p:cNvSpPr>
          <p:nvPr/>
        </p:nvSpPr>
        <p:spPr bwMode="auto">
          <a:xfrm>
            <a:off x="100013" y="5654675"/>
            <a:ext cx="1185862" cy="644525"/>
          </a:xfrm>
          <a:prstGeom prst="rect">
            <a:avLst/>
          </a:prstGeom>
          <a:noFill/>
          <a:ln w="6350">
            <a:solidFill>
              <a:schemeClr val="bg1"/>
            </a:solidFill>
            <a:prstDash val="lgDash"/>
            <a:miter lim="800000"/>
            <a:headEnd/>
            <a:tailEnd/>
          </a:ln>
        </p:spPr>
        <p:txBody>
          <a:bodyPr anchor="ctr"/>
          <a:lstStyle/>
          <a:p>
            <a:pPr algn="ctr" eaLnBrk="0" hangingPunct="0">
              <a:spcBef>
                <a:spcPct val="20000"/>
              </a:spcBef>
              <a:buClr>
                <a:srgbClr val="FFFF00"/>
              </a:buClr>
              <a:buSzPct val="90000"/>
              <a:buFont typeface="Wingdings" pitchFamily="2" charset="2"/>
              <a:buNone/>
            </a:pPr>
            <a:r>
              <a:rPr lang="en-US" sz="1200" b="1">
                <a:solidFill>
                  <a:schemeClr val="bg1"/>
                </a:solidFill>
              </a:rPr>
              <a:t>Problem Identification</a:t>
            </a:r>
          </a:p>
        </p:txBody>
      </p:sp>
      <p:sp>
        <p:nvSpPr>
          <p:cNvPr id="61462" name="Line 22"/>
          <p:cNvSpPr>
            <a:spLocks noChangeShapeType="1"/>
          </p:cNvSpPr>
          <p:nvPr/>
        </p:nvSpPr>
        <p:spPr bwMode="auto">
          <a:xfrm flipV="1">
            <a:off x="8058150" y="987425"/>
            <a:ext cx="0" cy="19050"/>
          </a:xfrm>
          <a:prstGeom prst="line">
            <a:avLst/>
          </a:prstGeom>
          <a:noFill/>
          <a:ln w="9525">
            <a:solidFill>
              <a:schemeClr val="bg1"/>
            </a:solidFill>
            <a:round/>
            <a:headEnd/>
            <a:tailEnd/>
          </a:ln>
        </p:spPr>
        <p:txBody>
          <a:bodyPr/>
          <a:lstStyle/>
          <a:p>
            <a:endParaRPr lang="en-US"/>
          </a:p>
        </p:txBody>
      </p:sp>
      <p:sp>
        <p:nvSpPr>
          <p:cNvPr id="61463" name="Text Box 23"/>
          <p:cNvSpPr txBox="1">
            <a:spLocks noChangeArrowheads="1"/>
          </p:cNvSpPr>
          <p:nvPr/>
        </p:nvSpPr>
        <p:spPr bwMode="auto">
          <a:xfrm>
            <a:off x="323850" y="6188075"/>
            <a:ext cx="1162050" cy="366713"/>
          </a:xfrm>
          <a:prstGeom prst="rect">
            <a:avLst/>
          </a:prstGeom>
          <a:noFill/>
          <a:ln w="9525">
            <a:noFill/>
            <a:miter lim="800000"/>
            <a:headEnd/>
            <a:tailEnd/>
          </a:ln>
        </p:spPr>
        <p:txBody>
          <a:bodyPr>
            <a:spAutoFit/>
          </a:bodyPr>
          <a:lstStyle/>
          <a:p>
            <a:pPr eaLnBrk="0" hangingPunct="0">
              <a:spcBef>
                <a:spcPct val="50000"/>
              </a:spcBef>
              <a:buClr>
                <a:srgbClr val="FFFF00"/>
              </a:buClr>
              <a:buSzPct val="90000"/>
              <a:buFont typeface="Wingdings" pitchFamily="2" charset="2"/>
              <a:buNone/>
            </a:pPr>
            <a:endParaRPr lang="en-US"/>
          </a:p>
        </p:txBody>
      </p:sp>
      <p:sp>
        <p:nvSpPr>
          <p:cNvPr id="61464" name="Rectangle 24"/>
          <p:cNvSpPr>
            <a:spLocks noGrp="1" noChangeArrowheads="1"/>
          </p:cNvSpPr>
          <p:nvPr>
            <p:ph type="title"/>
          </p:nvPr>
        </p:nvSpPr>
        <p:spPr>
          <a:xfrm>
            <a:off x="1168400" y="0"/>
            <a:ext cx="6902450" cy="1006475"/>
          </a:xfrm>
        </p:spPr>
        <p:txBody>
          <a:bodyPr/>
          <a:lstStyle/>
          <a:p>
            <a:pPr eaLnBrk="1" hangingPunct="1"/>
            <a:r>
              <a:rPr lang="en-US" smtClean="0"/>
              <a:t>A Public Health Questions </a:t>
            </a:r>
            <a:br>
              <a:rPr lang="en-US" smtClean="0"/>
            </a:br>
            <a:r>
              <a:rPr lang="en-US" smtClean="0"/>
              <a:t>Approach to Unifying SI/M&amp;E</a:t>
            </a:r>
          </a:p>
        </p:txBody>
      </p:sp>
      <p:sp>
        <p:nvSpPr>
          <p:cNvPr id="61465" name="Text Box 25"/>
          <p:cNvSpPr txBox="1">
            <a:spLocks noChangeArrowheads="1"/>
          </p:cNvSpPr>
          <p:nvPr/>
        </p:nvSpPr>
        <p:spPr bwMode="auto">
          <a:xfrm>
            <a:off x="347663" y="4064000"/>
            <a:ext cx="844550" cy="115570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 right things?</a:t>
            </a:r>
          </a:p>
        </p:txBody>
      </p:sp>
      <p:sp>
        <p:nvSpPr>
          <p:cNvPr id="61466" name="Text Box 26"/>
          <p:cNvSpPr txBox="1">
            <a:spLocks noChangeArrowheads="1"/>
          </p:cNvSpPr>
          <p:nvPr/>
        </p:nvSpPr>
        <p:spPr bwMode="auto">
          <a:xfrm>
            <a:off x="347663" y="2468563"/>
            <a:ext cx="1290637" cy="73025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them right?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4560888" y="2644775"/>
            <a:ext cx="4370387" cy="609600"/>
          </a:xfrm>
          <a:prstGeom prst="rect">
            <a:avLst/>
          </a:prstGeom>
          <a:solidFill>
            <a:srgbClr val="CC99FF"/>
          </a:solidFill>
          <a:ln w="9525">
            <a:solidFill>
              <a:schemeClr val="bg1"/>
            </a:solidFill>
            <a:miter lim="800000"/>
            <a:headEnd/>
            <a:tailEnd/>
          </a:ln>
        </p:spPr>
        <p:txBody>
          <a:bodyPr wrap="none" bIns="91440" anchor="ctr"/>
          <a:lstStyle/>
          <a:p>
            <a:pPr eaLnBrk="0" hangingPunct="0">
              <a:lnSpc>
                <a:spcPct val="90000"/>
              </a:lnSpc>
              <a:spcBef>
                <a:spcPct val="25000"/>
              </a:spcBef>
            </a:pPr>
            <a:r>
              <a:rPr lang="en-US" sz="1400" b="1">
                <a:latin typeface="Arial Narrow" pitchFamily="34" charset="0"/>
              </a:rPr>
              <a:t>Are we implementing the program as planned?  </a:t>
            </a:r>
          </a:p>
          <a:p>
            <a:pPr eaLnBrk="0" hangingPunct="0">
              <a:lnSpc>
                <a:spcPct val="90000"/>
              </a:lnSpc>
              <a:spcBef>
                <a:spcPct val="25000"/>
              </a:spcBef>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Outputs Monitoring</a:t>
            </a:r>
          </a:p>
        </p:txBody>
      </p:sp>
      <p:sp>
        <p:nvSpPr>
          <p:cNvPr id="62467" name="Rectangle 3"/>
          <p:cNvSpPr>
            <a:spLocks noChangeArrowheads="1"/>
          </p:cNvSpPr>
          <p:nvPr/>
        </p:nvSpPr>
        <p:spPr bwMode="auto">
          <a:xfrm>
            <a:off x="1296988" y="5673725"/>
            <a:ext cx="7643812" cy="609600"/>
          </a:xfrm>
          <a:prstGeom prst="rect">
            <a:avLst/>
          </a:prstGeom>
          <a:solidFill>
            <a:srgbClr val="FFFF66"/>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is the problem? </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Situation Analysis and Surveillance</a:t>
            </a:r>
            <a:r>
              <a:rPr lang="en-US" sz="1400" b="1">
                <a:latin typeface="Arial Narrow" pitchFamily="34" charset="0"/>
              </a:rPr>
              <a:t> </a:t>
            </a:r>
          </a:p>
        </p:txBody>
      </p:sp>
      <p:sp>
        <p:nvSpPr>
          <p:cNvPr id="62468" name="Rectangle 4"/>
          <p:cNvSpPr>
            <a:spLocks noChangeArrowheads="1"/>
          </p:cNvSpPr>
          <p:nvPr/>
        </p:nvSpPr>
        <p:spPr bwMode="auto">
          <a:xfrm>
            <a:off x="2324100" y="5045075"/>
            <a:ext cx="6616700"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pPr>
            <a:r>
              <a:rPr lang="en-US" sz="1400" b="1">
                <a:latin typeface="Arial Narrow" pitchFamily="34" charset="0"/>
              </a:rPr>
              <a:t>What are the contributing factors? </a:t>
            </a:r>
          </a:p>
          <a:p>
            <a:pPr eaLnBrk="0" hangingPunct="0">
              <a:lnSpc>
                <a:spcPct val="90000"/>
              </a:lnSpc>
              <a:spcBef>
                <a:spcPct val="25000"/>
              </a:spcBef>
            </a:pPr>
            <a:r>
              <a:rPr lang="en-US" sz="1400" b="1" i="1">
                <a:latin typeface="Arial Narrow" pitchFamily="34" charset="0"/>
              </a:rPr>
              <a:t>●</a:t>
            </a:r>
            <a:r>
              <a:rPr lang="en-US" sz="1400" b="1" i="1">
                <a:solidFill>
                  <a:schemeClr val="bg1"/>
                </a:solidFill>
                <a:latin typeface="Arial Narrow" pitchFamily="34" charset="0"/>
              </a:rPr>
              <a:t>  </a:t>
            </a:r>
            <a:r>
              <a:rPr lang="en-US" sz="1400" b="1" i="1">
                <a:latin typeface="Arial Narrow" pitchFamily="34" charset="0"/>
              </a:rPr>
              <a:t>Determinants Research </a:t>
            </a:r>
          </a:p>
        </p:txBody>
      </p:sp>
      <p:sp>
        <p:nvSpPr>
          <p:cNvPr id="62469" name="Rectangle 5"/>
          <p:cNvSpPr>
            <a:spLocks noChangeArrowheads="1"/>
          </p:cNvSpPr>
          <p:nvPr/>
        </p:nvSpPr>
        <p:spPr bwMode="auto">
          <a:xfrm>
            <a:off x="2970213" y="3843338"/>
            <a:ext cx="5970587"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interventions and resources are needed?</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 ●</a:t>
            </a:r>
            <a:r>
              <a:rPr lang="en-US" sz="1400" b="1" i="1">
                <a:solidFill>
                  <a:schemeClr val="bg1"/>
                </a:solidFill>
                <a:latin typeface="Arial Narrow" pitchFamily="34" charset="0"/>
              </a:rPr>
              <a:t> </a:t>
            </a:r>
            <a:r>
              <a:rPr lang="en-US" sz="1400" b="1" i="1">
                <a:latin typeface="Arial Narrow" pitchFamily="34" charset="0"/>
              </a:rPr>
              <a:t>Needs, Resource, Response Analysis &amp; Input Monitoring</a:t>
            </a:r>
          </a:p>
        </p:txBody>
      </p:sp>
      <p:sp>
        <p:nvSpPr>
          <p:cNvPr id="62470" name="Rectangle 6"/>
          <p:cNvSpPr>
            <a:spLocks noChangeArrowheads="1"/>
          </p:cNvSpPr>
          <p:nvPr/>
        </p:nvSpPr>
        <p:spPr bwMode="auto">
          <a:xfrm>
            <a:off x="2609850" y="4454525"/>
            <a:ext cx="6330950" cy="590550"/>
          </a:xfrm>
          <a:prstGeom prst="rect">
            <a:avLst/>
          </a:prstGeom>
          <a:solidFill>
            <a:srgbClr val="6699FF"/>
          </a:solidFill>
          <a:ln w="9525">
            <a:solidFill>
              <a:schemeClr val="bg1"/>
            </a:solidFill>
            <a:miter lim="800000"/>
            <a:headEnd/>
            <a:tailEnd/>
          </a:ln>
        </p:spPr>
        <p:txBody>
          <a:bodyPr wrap="none" tIns="91440" anchor="ctr"/>
          <a:lstStyle/>
          <a:p>
            <a:pPr eaLnBrk="0" hangingPunct="0">
              <a:lnSpc>
                <a:spcPct val="90000"/>
              </a:lnSpc>
              <a:spcBef>
                <a:spcPct val="25000"/>
              </a:spcBef>
            </a:pPr>
            <a:r>
              <a:rPr lang="en-US" sz="1400" b="1">
                <a:latin typeface="Arial Narrow" pitchFamily="34" charset="0"/>
              </a:rPr>
              <a:t>What interventions can work (efficacy &amp; effectiveness)? </a:t>
            </a:r>
          </a:p>
          <a:p>
            <a:pPr eaLnBrk="0" hangingPunct="0">
              <a:lnSpc>
                <a:spcPct val="90000"/>
              </a:lnSpc>
              <a:spcBef>
                <a:spcPct val="25000"/>
              </a:spcBef>
            </a:pPr>
            <a:r>
              <a:rPr lang="en-US" sz="1400" b="1" i="1">
                <a:latin typeface="Arial Narrow" pitchFamily="34" charset="0"/>
              </a:rPr>
              <a:t>● Special studies, Operations res., Formative res. &amp; Research synthesis </a:t>
            </a:r>
            <a:endParaRPr lang="en-US" sz="1400" i="1">
              <a:latin typeface="Arial Narrow" pitchFamily="34" charset="0"/>
            </a:endParaRPr>
          </a:p>
        </p:txBody>
      </p:sp>
      <p:sp>
        <p:nvSpPr>
          <p:cNvPr id="62471" name="Rectangle 7"/>
          <p:cNvSpPr>
            <a:spLocks noChangeArrowheads="1"/>
          </p:cNvSpPr>
          <p:nvPr/>
        </p:nvSpPr>
        <p:spPr bwMode="auto">
          <a:xfrm>
            <a:off x="4033838" y="3235325"/>
            <a:ext cx="4908550" cy="609600"/>
          </a:xfrm>
          <a:prstGeom prst="rect">
            <a:avLst/>
          </a:prstGeom>
          <a:solidFill>
            <a:srgbClr val="CC99FF"/>
          </a:solidFill>
          <a:ln w="9525">
            <a:solidFill>
              <a:schemeClr val="bg1"/>
            </a:solidFill>
            <a:miter lim="800000"/>
            <a:headEnd/>
            <a:tailEnd/>
          </a:ln>
        </p:spPr>
        <p:txBody>
          <a:bodyPr wrap="none" anchor="ctr"/>
          <a:lstStyle/>
          <a:p>
            <a:pPr eaLnBrk="0" hangingPunct="0">
              <a:lnSpc>
                <a:spcPct val="90000"/>
              </a:lnSpc>
              <a:spcBef>
                <a:spcPct val="25000"/>
              </a:spcBef>
            </a:pPr>
            <a:endParaRPr lang="en-US" sz="1400" b="1">
              <a:latin typeface="Arial Narrow" pitchFamily="34" charset="0"/>
            </a:endParaRPr>
          </a:p>
          <a:p>
            <a:pPr eaLnBrk="0" hangingPunct="0">
              <a:lnSpc>
                <a:spcPct val="90000"/>
              </a:lnSpc>
              <a:spcBef>
                <a:spcPct val="25000"/>
              </a:spcBef>
            </a:pPr>
            <a:r>
              <a:rPr lang="en-US" sz="1400" b="1">
                <a:latin typeface="Arial Narrow" pitchFamily="34" charset="0"/>
              </a:rPr>
              <a:t>What are we doing?</a:t>
            </a:r>
          </a:p>
          <a:p>
            <a:pPr eaLnBrk="0" hangingPunct="0">
              <a:lnSpc>
                <a:spcPct val="90000"/>
              </a:lnSpc>
              <a:spcBef>
                <a:spcPct val="25000"/>
              </a:spcBef>
            </a:pPr>
            <a:r>
              <a:rPr lang="en-US" sz="1400" b="1">
                <a:latin typeface="Arial Narrow" pitchFamily="34" charset="0"/>
              </a:rPr>
              <a:t> </a:t>
            </a:r>
            <a:r>
              <a:rPr lang="en-US" sz="1400" b="1" i="1">
                <a:latin typeface="Arial Narrow" pitchFamily="34" charset="0"/>
              </a:rPr>
              <a:t>●</a:t>
            </a:r>
            <a:r>
              <a:rPr lang="en-US" sz="1400" b="1" i="1">
                <a:solidFill>
                  <a:schemeClr val="bg1"/>
                </a:solidFill>
                <a:latin typeface="Arial Narrow" pitchFamily="34" charset="0"/>
              </a:rPr>
              <a:t> </a:t>
            </a:r>
            <a:r>
              <a:rPr lang="en-US" sz="1400" b="1" i="1">
                <a:latin typeface="Arial Narrow" pitchFamily="34" charset="0"/>
              </a:rPr>
              <a:t>Process Monitoring &amp; Evaluation, Quality Assessments</a:t>
            </a:r>
          </a:p>
          <a:p>
            <a:pPr eaLnBrk="0" hangingPunct="0">
              <a:lnSpc>
                <a:spcPct val="90000"/>
              </a:lnSpc>
              <a:spcBef>
                <a:spcPct val="25000"/>
              </a:spcBef>
            </a:pPr>
            <a:endParaRPr lang="en-US" sz="1400" b="1">
              <a:latin typeface="Arial Narrow" pitchFamily="34" charset="0"/>
            </a:endParaRPr>
          </a:p>
        </p:txBody>
      </p:sp>
      <p:sp>
        <p:nvSpPr>
          <p:cNvPr id="62472" name="Rectangle 8"/>
          <p:cNvSpPr>
            <a:spLocks noChangeArrowheads="1"/>
          </p:cNvSpPr>
          <p:nvPr/>
        </p:nvSpPr>
        <p:spPr bwMode="auto">
          <a:xfrm>
            <a:off x="4791075" y="2025650"/>
            <a:ext cx="4135438" cy="609600"/>
          </a:xfrm>
          <a:prstGeom prst="rect">
            <a:avLst/>
          </a:prstGeom>
          <a:solidFill>
            <a:srgbClr val="CC99FF"/>
          </a:solidFill>
          <a:ln w="9525">
            <a:solidFill>
              <a:schemeClr val="bg1"/>
            </a:solidFill>
            <a:miter lim="800000"/>
            <a:headEnd/>
            <a:tailEnd/>
          </a:ln>
        </p:spPr>
        <p:txBody>
          <a:bodyPr tIns="91440" anchor="ctr"/>
          <a:lstStyle/>
          <a:p>
            <a:pPr eaLnBrk="0" hangingPunct="0">
              <a:lnSpc>
                <a:spcPct val="90000"/>
              </a:lnSpc>
              <a:spcBef>
                <a:spcPct val="25000"/>
              </a:spcBef>
              <a:buClr>
                <a:srgbClr val="FFFF00"/>
              </a:buClr>
              <a:buSzPct val="90000"/>
              <a:buFont typeface="Wingdings" pitchFamily="2" charset="2"/>
              <a:buNone/>
            </a:pPr>
            <a:endParaRPr lang="en-US" sz="1400" b="1">
              <a:latin typeface="Arial Narrow" pitchFamily="34" charset="0"/>
            </a:endParaRPr>
          </a:p>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Are interventions working/making a difference?</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Outcome Evaluation Studies</a:t>
            </a:r>
          </a:p>
          <a:p>
            <a:pPr eaLnBrk="0" hangingPunct="0">
              <a:lnSpc>
                <a:spcPct val="90000"/>
              </a:lnSpc>
              <a:spcBef>
                <a:spcPct val="25000"/>
              </a:spcBef>
              <a:buClr>
                <a:srgbClr val="FFFF00"/>
              </a:buClr>
              <a:buSzPct val="90000"/>
              <a:buFont typeface="Wingdings" pitchFamily="2" charset="2"/>
              <a:buNone/>
            </a:pPr>
            <a:endParaRPr lang="en-US" sz="1400" b="1" i="1">
              <a:latin typeface="Arial Narrow" pitchFamily="34" charset="0"/>
            </a:endParaRPr>
          </a:p>
        </p:txBody>
      </p:sp>
      <p:sp>
        <p:nvSpPr>
          <p:cNvPr id="62473" name="Line 9"/>
          <p:cNvSpPr>
            <a:spLocks noChangeShapeType="1"/>
          </p:cNvSpPr>
          <p:nvPr/>
        </p:nvSpPr>
        <p:spPr bwMode="auto">
          <a:xfrm flipH="1" flipV="1">
            <a:off x="1296988" y="3860800"/>
            <a:ext cx="0" cy="1816100"/>
          </a:xfrm>
          <a:prstGeom prst="line">
            <a:avLst/>
          </a:prstGeom>
          <a:noFill/>
          <a:ln w="6350">
            <a:solidFill>
              <a:schemeClr val="bg1"/>
            </a:solidFill>
            <a:prstDash val="lgDash"/>
            <a:round/>
            <a:headEnd/>
            <a:tailEnd/>
          </a:ln>
        </p:spPr>
        <p:txBody>
          <a:bodyPr anchor="ctr">
            <a:spAutoFit/>
          </a:bodyPr>
          <a:lstStyle/>
          <a:p>
            <a:endParaRPr lang="en-US"/>
          </a:p>
        </p:txBody>
      </p:sp>
      <p:sp>
        <p:nvSpPr>
          <p:cNvPr id="62474" name="Line 10"/>
          <p:cNvSpPr>
            <a:spLocks noChangeShapeType="1"/>
          </p:cNvSpPr>
          <p:nvPr/>
        </p:nvSpPr>
        <p:spPr bwMode="auto">
          <a:xfrm flipV="1">
            <a:off x="1323975" y="3859213"/>
            <a:ext cx="1820863" cy="14287"/>
          </a:xfrm>
          <a:prstGeom prst="line">
            <a:avLst/>
          </a:prstGeom>
          <a:noFill/>
          <a:ln w="6350">
            <a:solidFill>
              <a:schemeClr val="bg1"/>
            </a:solidFill>
            <a:prstDash val="lgDash"/>
            <a:round/>
            <a:headEnd/>
            <a:tailEnd/>
          </a:ln>
        </p:spPr>
        <p:txBody>
          <a:bodyPr anchor="ctr">
            <a:spAutoFit/>
          </a:bodyPr>
          <a:lstStyle/>
          <a:p>
            <a:endParaRPr lang="en-US"/>
          </a:p>
        </p:txBody>
      </p:sp>
      <p:sp>
        <p:nvSpPr>
          <p:cNvPr id="62475" name="Text Box 11"/>
          <p:cNvSpPr txBox="1">
            <a:spLocks noChangeArrowheads="1"/>
          </p:cNvSpPr>
          <p:nvPr/>
        </p:nvSpPr>
        <p:spPr bwMode="auto">
          <a:xfrm>
            <a:off x="1282700" y="4386263"/>
            <a:ext cx="1347788" cy="639762"/>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Understanding Potential  Responses</a:t>
            </a:r>
          </a:p>
        </p:txBody>
      </p:sp>
      <p:sp>
        <p:nvSpPr>
          <p:cNvPr id="62476" name="Line 12"/>
          <p:cNvSpPr>
            <a:spLocks noChangeShapeType="1"/>
          </p:cNvSpPr>
          <p:nvPr/>
        </p:nvSpPr>
        <p:spPr bwMode="auto">
          <a:xfrm flipV="1">
            <a:off x="1876425" y="2016125"/>
            <a:ext cx="0" cy="1860550"/>
          </a:xfrm>
          <a:prstGeom prst="line">
            <a:avLst/>
          </a:prstGeom>
          <a:noFill/>
          <a:ln w="6350">
            <a:solidFill>
              <a:schemeClr val="bg1"/>
            </a:solidFill>
            <a:prstDash val="lgDash"/>
            <a:round/>
            <a:headEnd/>
            <a:tailEnd/>
          </a:ln>
        </p:spPr>
        <p:txBody>
          <a:bodyPr anchor="ctr">
            <a:spAutoFit/>
          </a:bodyPr>
          <a:lstStyle/>
          <a:p>
            <a:endParaRPr lang="en-US"/>
          </a:p>
        </p:txBody>
      </p:sp>
      <p:sp>
        <p:nvSpPr>
          <p:cNvPr id="62477" name="Line 13"/>
          <p:cNvSpPr>
            <a:spLocks noChangeShapeType="1"/>
          </p:cNvSpPr>
          <p:nvPr/>
        </p:nvSpPr>
        <p:spPr bwMode="auto">
          <a:xfrm>
            <a:off x="1876425" y="2016125"/>
            <a:ext cx="2895600" cy="0"/>
          </a:xfrm>
          <a:prstGeom prst="line">
            <a:avLst/>
          </a:prstGeom>
          <a:noFill/>
          <a:ln w="6350">
            <a:solidFill>
              <a:schemeClr val="bg1"/>
            </a:solidFill>
            <a:prstDash val="lgDash"/>
            <a:round/>
            <a:headEnd/>
            <a:tailEnd/>
          </a:ln>
        </p:spPr>
        <p:txBody>
          <a:bodyPr anchor="ctr">
            <a:spAutoFit/>
          </a:bodyPr>
          <a:lstStyle/>
          <a:p>
            <a:endParaRPr lang="en-US"/>
          </a:p>
        </p:txBody>
      </p:sp>
      <p:sp>
        <p:nvSpPr>
          <p:cNvPr id="62478" name="Text Box 14"/>
          <p:cNvSpPr txBox="1">
            <a:spLocks noChangeArrowheads="1"/>
          </p:cNvSpPr>
          <p:nvPr/>
        </p:nvSpPr>
        <p:spPr bwMode="auto">
          <a:xfrm>
            <a:off x="1917700" y="2049463"/>
            <a:ext cx="1522413" cy="822325"/>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Monitoring &amp; Evaluating National Programs</a:t>
            </a:r>
          </a:p>
        </p:txBody>
      </p:sp>
      <p:sp>
        <p:nvSpPr>
          <p:cNvPr id="62479" name="Text Box 15"/>
          <p:cNvSpPr txBox="1">
            <a:spLocks noChangeArrowheads="1"/>
          </p:cNvSpPr>
          <p:nvPr/>
        </p:nvSpPr>
        <p:spPr bwMode="auto">
          <a:xfrm>
            <a:off x="668338" y="6400800"/>
            <a:ext cx="206375" cy="457200"/>
          </a:xfrm>
          <a:prstGeom prst="rect">
            <a:avLst/>
          </a:prstGeom>
          <a:noFill/>
          <a:ln w="9525">
            <a:noFill/>
            <a:miter lim="800000"/>
            <a:headEnd/>
            <a:tailEnd/>
          </a:ln>
        </p:spPr>
        <p:txBody>
          <a:bodyPr wrap="none">
            <a:spAutoFit/>
          </a:bodyPr>
          <a:lstStyle/>
          <a:p>
            <a:pPr eaLnBrk="0" hangingPunct="0"/>
            <a:endParaRPr lang="fr-FR" sz="2400">
              <a:latin typeface="Times New Roman" pitchFamily="18" charset="0"/>
            </a:endParaRPr>
          </a:p>
        </p:txBody>
      </p:sp>
      <p:sp>
        <p:nvSpPr>
          <p:cNvPr id="62480" name="Text Box 16"/>
          <p:cNvSpPr txBox="1">
            <a:spLocks noChangeArrowheads="1"/>
          </p:cNvSpPr>
          <p:nvPr/>
        </p:nvSpPr>
        <p:spPr bwMode="auto">
          <a:xfrm>
            <a:off x="3011488" y="3389313"/>
            <a:ext cx="985837" cy="274637"/>
          </a:xfrm>
          <a:prstGeom prst="rect">
            <a:avLst/>
          </a:prstGeom>
          <a:noFill/>
          <a:ln w="9525">
            <a:noFill/>
            <a:miter lim="800000"/>
            <a:headEnd/>
            <a:tailEnd/>
          </a:ln>
        </p:spPr>
        <p:txBody>
          <a:bodyPr wrap="none">
            <a:spAutoFit/>
          </a:bodyPr>
          <a:lstStyle/>
          <a:p>
            <a:pPr eaLnBrk="0" hangingPunct="0"/>
            <a:r>
              <a:rPr lang="fr-FR" sz="1200" b="1">
                <a:solidFill>
                  <a:srgbClr val="00CC00"/>
                </a:solidFill>
                <a:latin typeface="Lucida Sans Unicode" pitchFamily="34" charset="0"/>
              </a:rPr>
              <a:t>ACTIVITIES</a:t>
            </a:r>
          </a:p>
        </p:txBody>
      </p:sp>
      <p:sp>
        <p:nvSpPr>
          <p:cNvPr id="62481" name="Rectangle 17"/>
          <p:cNvSpPr>
            <a:spLocks noChangeArrowheads="1"/>
          </p:cNvSpPr>
          <p:nvPr/>
        </p:nvSpPr>
        <p:spPr bwMode="auto">
          <a:xfrm>
            <a:off x="3386138" y="2779713"/>
            <a:ext cx="876300" cy="274637"/>
          </a:xfrm>
          <a:prstGeom prst="rect">
            <a:avLst/>
          </a:prstGeom>
          <a:noFill/>
          <a:ln w="9525">
            <a:noFill/>
            <a:miter lim="800000"/>
            <a:headEnd/>
            <a:tailEnd/>
          </a:ln>
        </p:spPr>
        <p:txBody>
          <a:bodyPr wrap="none">
            <a:spAutoFit/>
          </a:bodyPr>
          <a:lstStyle/>
          <a:p>
            <a:pPr eaLnBrk="0" hangingPunct="0"/>
            <a:r>
              <a:rPr lang="fr-FR" sz="1200" b="1">
                <a:solidFill>
                  <a:srgbClr val="00CC00"/>
                </a:solidFill>
                <a:latin typeface="Lucida Sans Unicode" pitchFamily="34" charset="0"/>
              </a:rPr>
              <a:t>OUTPUTS</a:t>
            </a:r>
          </a:p>
        </p:txBody>
      </p:sp>
      <p:sp>
        <p:nvSpPr>
          <p:cNvPr id="62482" name="Rectangle 18"/>
          <p:cNvSpPr>
            <a:spLocks noChangeArrowheads="1"/>
          </p:cNvSpPr>
          <p:nvPr/>
        </p:nvSpPr>
        <p:spPr bwMode="auto">
          <a:xfrm>
            <a:off x="2144713" y="3984625"/>
            <a:ext cx="742950" cy="274638"/>
          </a:xfrm>
          <a:prstGeom prst="rect">
            <a:avLst/>
          </a:prstGeom>
          <a:noFill/>
          <a:ln w="9525">
            <a:noFill/>
            <a:miter lim="800000"/>
            <a:headEnd/>
            <a:tailEnd/>
          </a:ln>
        </p:spPr>
        <p:txBody>
          <a:bodyPr>
            <a:spAutoFit/>
          </a:bodyPr>
          <a:lstStyle/>
          <a:p>
            <a:pPr eaLnBrk="0" hangingPunct="0"/>
            <a:r>
              <a:rPr lang="fr-FR" sz="1200" b="1">
                <a:solidFill>
                  <a:srgbClr val="00CC00"/>
                </a:solidFill>
                <a:latin typeface="Lucida Sans Unicode" pitchFamily="34" charset="0"/>
              </a:rPr>
              <a:t>INPUTS</a:t>
            </a:r>
          </a:p>
        </p:txBody>
      </p:sp>
      <p:sp>
        <p:nvSpPr>
          <p:cNvPr id="62483" name="Rectangle 19"/>
          <p:cNvSpPr>
            <a:spLocks noChangeArrowheads="1"/>
          </p:cNvSpPr>
          <p:nvPr/>
        </p:nvSpPr>
        <p:spPr bwMode="auto">
          <a:xfrm>
            <a:off x="3573463" y="2160588"/>
            <a:ext cx="1065212" cy="274637"/>
          </a:xfrm>
          <a:prstGeom prst="rect">
            <a:avLst/>
          </a:prstGeom>
          <a:noFill/>
          <a:ln w="9525">
            <a:noFill/>
            <a:miter lim="800000"/>
            <a:headEnd/>
            <a:tailEnd/>
          </a:ln>
        </p:spPr>
        <p:txBody>
          <a:bodyPr wrap="none">
            <a:spAutoFit/>
          </a:bodyPr>
          <a:lstStyle/>
          <a:p>
            <a:pPr eaLnBrk="0" hangingPunct="0"/>
            <a:r>
              <a:rPr lang="fr-FR" sz="1200" b="1">
                <a:solidFill>
                  <a:srgbClr val="00CC00"/>
                </a:solidFill>
              </a:rPr>
              <a:t>OUTCOMES</a:t>
            </a:r>
          </a:p>
        </p:txBody>
      </p:sp>
      <p:sp>
        <p:nvSpPr>
          <p:cNvPr id="62484" name="Rectangle 20"/>
          <p:cNvSpPr>
            <a:spLocks noChangeArrowheads="1"/>
          </p:cNvSpPr>
          <p:nvPr/>
        </p:nvSpPr>
        <p:spPr bwMode="auto">
          <a:xfrm>
            <a:off x="0" y="5818188"/>
            <a:ext cx="682625" cy="922337"/>
          </a:xfrm>
          <a:prstGeom prst="rect">
            <a:avLst/>
          </a:prstGeom>
          <a:noFill/>
          <a:ln w="9525">
            <a:noFill/>
            <a:miter lim="800000"/>
            <a:headEnd/>
            <a:tailEnd/>
          </a:ln>
        </p:spPr>
        <p:txBody>
          <a:bodyPr wrap="none" anchor="ctr"/>
          <a:lstStyle/>
          <a:p>
            <a:endParaRPr lang="en-US"/>
          </a:p>
        </p:txBody>
      </p:sp>
      <p:sp>
        <p:nvSpPr>
          <p:cNvPr id="62485" name="Rectangle 21"/>
          <p:cNvSpPr>
            <a:spLocks noChangeArrowheads="1"/>
          </p:cNvSpPr>
          <p:nvPr/>
        </p:nvSpPr>
        <p:spPr bwMode="auto">
          <a:xfrm>
            <a:off x="100013" y="5654675"/>
            <a:ext cx="1185862" cy="644525"/>
          </a:xfrm>
          <a:prstGeom prst="rect">
            <a:avLst/>
          </a:prstGeom>
          <a:noFill/>
          <a:ln w="6350">
            <a:solidFill>
              <a:schemeClr val="bg1"/>
            </a:solidFill>
            <a:prstDash val="lgDash"/>
            <a:miter lim="800000"/>
            <a:headEnd/>
            <a:tailEnd/>
          </a:ln>
        </p:spPr>
        <p:txBody>
          <a:bodyPr anchor="ctr"/>
          <a:lstStyle/>
          <a:p>
            <a:pPr algn="ctr" eaLnBrk="0" hangingPunct="0">
              <a:spcBef>
                <a:spcPct val="20000"/>
              </a:spcBef>
              <a:buClr>
                <a:srgbClr val="FFFF00"/>
              </a:buClr>
              <a:buSzPct val="90000"/>
              <a:buFont typeface="Wingdings" pitchFamily="2" charset="2"/>
              <a:buNone/>
            </a:pPr>
            <a:r>
              <a:rPr lang="en-US" sz="1200" b="1">
                <a:solidFill>
                  <a:schemeClr val="bg1"/>
                </a:solidFill>
              </a:rPr>
              <a:t>Problem Identification</a:t>
            </a:r>
          </a:p>
        </p:txBody>
      </p:sp>
      <p:sp>
        <p:nvSpPr>
          <p:cNvPr id="62486" name="Line 22"/>
          <p:cNvSpPr>
            <a:spLocks noChangeShapeType="1"/>
          </p:cNvSpPr>
          <p:nvPr/>
        </p:nvSpPr>
        <p:spPr bwMode="auto">
          <a:xfrm flipV="1">
            <a:off x="8058150" y="987425"/>
            <a:ext cx="0" cy="19050"/>
          </a:xfrm>
          <a:prstGeom prst="line">
            <a:avLst/>
          </a:prstGeom>
          <a:noFill/>
          <a:ln w="9525">
            <a:solidFill>
              <a:schemeClr val="bg1"/>
            </a:solidFill>
            <a:round/>
            <a:headEnd/>
            <a:tailEnd/>
          </a:ln>
        </p:spPr>
        <p:txBody>
          <a:bodyPr/>
          <a:lstStyle/>
          <a:p>
            <a:endParaRPr lang="en-US"/>
          </a:p>
        </p:txBody>
      </p:sp>
      <p:sp>
        <p:nvSpPr>
          <p:cNvPr id="62487" name="Text Box 23"/>
          <p:cNvSpPr txBox="1">
            <a:spLocks noChangeArrowheads="1"/>
          </p:cNvSpPr>
          <p:nvPr/>
        </p:nvSpPr>
        <p:spPr bwMode="auto">
          <a:xfrm>
            <a:off x="323850" y="6188075"/>
            <a:ext cx="1162050" cy="366713"/>
          </a:xfrm>
          <a:prstGeom prst="rect">
            <a:avLst/>
          </a:prstGeom>
          <a:noFill/>
          <a:ln w="9525">
            <a:noFill/>
            <a:miter lim="800000"/>
            <a:headEnd/>
            <a:tailEnd/>
          </a:ln>
        </p:spPr>
        <p:txBody>
          <a:bodyPr>
            <a:spAutoFit/>
          </a:bodyPr>
          <a:lstStyle/>
          <a:p>
            <a:pPr eaLnBrk="0" hangingPunct="0">
              <a:spcBef>
                <a:spcPct val="50000"/>
              </a:spcBef>
              <a:buClr>
                <a:srgbClr val="FFFF00"/>
              </a:buClr>
              <a:buSzPct val="90000"/>
              <a:buFont typeface="Wingdings" pitchFamily="2" charset="2"/>
              <a:buNone/>
            </a:pPr>
            <a:endParaRPr lang="en-US"/>
          </a:p>
        </p:txBody>
      </p:sp>
      <p:sp>
        <p:nvSpPr>
          <p:cNvPr id="62488" name="Rectangle 24"/>
          <p:cNvSpPr>
            <a:spLocks noGrp="1" noChangeArrowheads="1"/>
          </p:cNvSpPr>
          <p:nvPr>
            <p:ph type="title"/>
          </p:nvPr>
        </p:nvSpPr>
        <p:spPr>
          <a:xfrm>
            <a:off x="1168400" y="0"/>
            <a:ext cx="6902450" cy="1006475"/>
          </a:xfrm>
        </p:spPr>
        <p:txBody>
          <a:bodyPr/>
          <a:lstStyle/>
          <a:p>
            <a:pPr eaLnBrk="1" hangingPunct="1"/>
            <a:r>
              <a:rPr lang="en-US" smtClean="0"/>
              <a:t>A Public Health Questions </a:t>
            </a:r>
            <a:br>
              <a:rPr lang="en-US" smtClean="0"/>
            </a:br>
            <a:r>
              <a:rPr lang="en-US" smtClean="0"/>
              <a:t>Approach to Unifying SI/M&amp;E</a:t>
            </a:r>
          </a:p>
        </p:txBody>
      </p:sp>
      <p:sp>
        <p:nvSpPr>
          <p:cNvPr id="62489" name="Text Box 25"/>
          <p:cNvSpPr txBox="1">
            <a:spLocks noChangeArrowheads="1"/>
          </p:cNvSpPr>
          <p:nvPr/>
        </p:nvSpPr>
        <p:spPr bwMode="auto">
          <a:xfrm>
            <a:off x="347663" y="4064000"/>
            <a:ext cx="844550" cy="115570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 right things?</a:t>
            </a:r>
          </a:p>
        </p:txBody>
      </p:sp>
      <p:sp>
        <p:nvSpPr>
          <p:cNvPr id="62490" name="Text Box 26"/>
          <p:cNvSpPr txBox="1">
            <a:spLocks noChangeArrowheads="1"/>
          </p:cNvSpPr>
          <p:nvPr/>
        </p:nvSpPr>
        <p:spPr bwMode="auto">
          <a:xfrm>
            <a:off x="347663" y="2468563"/>
            <a:ext cx="1290637" cy="73025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them right?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560888" y="2644775"/>
            <a:ext cx="4370387" cy="609600"/>
          </a:xfrm>
          <a:prstGeom prst="rect">
            <a:avLst/>
          </a:prstGeom>
          <a:solidFill>
            <a:srgbClr val="CC99FF"/>
          </a:solidFill>
          <a:ln w="9525">
            <a:solidFill>
              <a:schemeClr val="bg1"/>
            </a:solidFill>
            <a:miter lim="800000"/>
            <a:headEnd/>
            <a:tailEnd/>
          </a:ln>
        </p:spPr>
        <p:txBody>
          <a:bodyPr wrap="none" bIns="91440" anchor="ctr"/>
          <a:lstStyle/>
          <a:p>
            <a:pPr eaLnBrk="0" hangingPunct="0">
              <a:lnSpc>
                <a:spcPct val="90000"/>
              </a:lnSpc>
              <a:spcBef>
                <a:spcPct val="25000"/>
              </a:spcBef>
            </a:pPr>
            <a:r>
              <a:rPr lang="en-US" sz="1400" b="1">
                <a:latin typeface="Arial Narrow" pitchFamily="34" charset="0"/>
              </a:rPr>
              <a:t>Are we implementing the program as planned?  </a:t>
            </a:r>
          </a:p>
          <a:p>
            <a:pPr eaLnBrk="0" hangingPunct="0">
              <a:lnSpc>
                <a:spcPct val="90000"/>
              </a:lnSpc>
              <a:spcBef>
                <a:spcPct val="25000"/>
              </a:spcBef>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Outputs Monitoring</a:t>
            </a:r>
          </a:p>
        </p:txBody>
      </p:sp>
      <p:sp>
        <p:nvSpPr>
          <p:cNvPr id="63491" name="Rectangle 3"/>
          <p:cNvSpPr>
            <a:spLocks noChangeArrowheads="1"/>
          </p:cNvSpPr>
          <p:nvPr/>
        </p:nvSpPr>
        <p:spPr bwMode="auto">
          <a:xfrm>
            <a:off x="1296988" y="5673725"/>
            <a:ext cx="7643812" cy="609600"/>
          </a:xfrm>
          <a:prstGeom prst="rect">
            <a:avLst/>
          </a:prstGeom>
          <a:solidFill>
            <a:srgbClr val="FFFF66"/>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is the problem? </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Situation Analysis and Surveillance</a:t>
            </a:r>
            <a:r>
              <a:rPr lang="en-US" sz="1400" b="1">
                <a:latin typeface="Arial Narrow" pitchFamily="34" charset="0"/>
              </a:rPr>
              <a:t> </a:t>
            </a:r>
          </a:p>
        </p:txBody>
      </p:sp>
      <p:sp>
        <p:nvSpPr>
          <p:cNvPr id="63492" name="Rectangle 4"/>
          <p:cNvSpPr>
            <a:spLocks noChangeArrowheads="1"/>
          </p:cNvSpPr>
          <p:nvPr/>
        </p:nvSpPr>
        <p:spPr bwMode="auto">
          <a:xfrm>
            <a:off x="2324100" y="5045075"/>
            <a:ext cx="6616700"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pPr>
            <a:r>
              <a:rPr lang="en-US" sz="1400" b="1">
                <a:latin typeface="Arial Narrow" pitchFamily="34" charset="0"/>
              </a:rPr>
              <a:t>What are the contributing factors? </a:t>
            </a:r>
          </a:p>
          <a:p>
            <a:pPr eaLnBrk="0" hangingPunct="0">
              <a:lnSpc>
                <a:spcPct val="90000"/>
              </a:lnSpc>
              <a:spcBef>
                <a:spcPct val="25000"/>
              </a:spcBef>
            </a:pPr>
            <a:r>
              <a:rPr lang="en-US" sz="1400" b="1" i="1">
                <a:latin typeface="Arial Narrow" pitchFamily="34" charset="0"/>
              </a:rPr>
              <a:t>●</a:t>
            </a:r>
            <a:r>
              <a:rPr lang="en-US" sz="1400" b="1" i="1">
                <a:solidFill>
                  <a:schemeClr val="bg1"/>
                </a:solidFill>
                <a:latin typeface="Arial Narrow" pitchFamily="34" charset="0"/>
              </a:rPr>
              <a:t>  </a:t>
            </a:r>
            <a:r>
              <a:rPr lang="en-US" sz="1400" b="1" i="1">
                <a:latin typeface="Arial Narrow" pitchFamily="34" charset="0"/>
              </a:rPr>
              <a:t>Determinants Research </a:t>
            </a:r>
          </a:p>
        </p:txBody>
      </p:sp>
      <p:sp>
        <p:nvSpPr>
          <p:cNvPr id="63493" name="Rectangle 5"/>
          <p:cNvSpPr>
            <a:spLocks noChangeArrowheads="1"/>
          </p:cNvSpPr>
          <p:nvPr/>
        </p:nvSpPr>
        <p:spPr bwMode="auto">
          <a:xfrm>
            <a:off x="2970213" y="3843338"/>
            <a:ext cx="5970587"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interventions and resources are needed?</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 ●</a:t>
            </a:r>
            <a:r>
              <a:rPr lang="en-US" sz="1400" b="1" i="1">
                <a:solidFill>
                  <a:schemeClr val="bg1"/>
                </a:solidFill>
                <a:latin typeface="Arial Narrow" pitchFamily="34" charset="0"/>
              </a:rPr>
              <a:t> </a:t>
            </a:r>
            <a:r>
              <a:rPr lang="en-US" sz="1400" b="1" i="1">
                <a:latin typeface="Arial Narrow" pitchFamily="34" charset="0"/>
              </a:rPr>
              <a:t>Needs, Resource, Response Analysis &amp; Input Monitoring</a:t>
            </a:r>
          </a:p>
        </p:txBody>
      </p:sp>
      <p:sp>
        <p:nvSpPr>
          <p:cNvPr id="63494" name="Rectangle 6"/>
          <p:cNvSpPr>
            <a:spLocks noChangeArrowheads="1"/>
          </p:cNvSpPr>
          <p:nvPr/>
        </p:nvSpPr>
        <p:spPr bwMode="auto">
          <a:xfrm>
            <a:off x="2609850" y="4454525"/>
            <a:ext cx="6330950" cy="590550"/>
          </a:xfrm>
          <a:prstGeom prst="rect">
            <a:avLst/>
          </a:prstGeom>
          <a:solidFill>
            <a:srgbClr val="6699FF"/>
          </a:solidFill>
          <a:ln w="9525">
            <a:solidFill>
              <a:schemeClr val="bg1"/>
            </a:solidFill>
            <a:miter lim="800000"/>
            <a:headEnd/>
            <a:tailEnd/>
          </a:ln>
        </p:spPr>
        <p:txBody>
          <a:bodyPr wrap="none" tIns="91440" anchor="ctr"/>
          <a:lstStyle/>
          <a:p>
            <a:pPr eaLnBrk="0" hangingPunct="0">
              <a:lnSpc>
                <a:spcPct val="90000"/>
              </a:lnSpc>
              <a:spcBef>
                <a:spcPct val="25000"/>
              </a:spcBef>
            </a:pPr>
            <a:r>
              <a:rPr lang="en-US" sz="1400" b="1">
                <a:latin typeface="Arial Narrow" pitchFamily="34" charset="0"/>
              </a:rPr>
              <a:t>What interventions can work (efficacy &amp; effectiveness)? </a:t>
            </a:r>
          </a:p>
          <a:p>
            <a:pPr eaLnBrk="0" hangingPunct="0">
              <a:lnSpc>
                <a:spcPct val="90000"/>
              </a:lnSpc>
              <a:spcBef>
                <a:spcPct val="25000"/>
              </a:spcBef>
            </a:pPr>
            <a:r>
              <a:rPr lang="en-US" sz="1400" b="1" i="1">
                <a:latin typeface="Arial Narrow" pitchFamily="34" charset="0"/>
              </a:rPr>
              <a:t>● Special studies, Operations res., Formative res. &amp; Research synthesis </a:t>
            </a:r>
            <a:endParaRPr lang="en-US" sz="1400" i="1">
              <a:latin typeface="Arial Narrow" pitchFamily="34" charset="0"/>
            </a:endParaRPr>
          </a:p>
        </p:txBody>
      </p:sp>
      <p:sp>
        <p:nvSpPr>
          <p:cNvPr id="63495" name="Rectangle 7"/>
          <p:cNvSpPr>
            <a:spLocks noChangeArrowheads="1"/>
          </p:cNvSpPr>
          <p:nvPr/>
        </p:nvSpPr>
        <p:spPr bwMode="auto">
          <a:xfrm>
            <a:off x="4033838" y="3235325"/>
            <a:ext cx="4908550" cy="609600"/>
          </a:xfrm>
          <a:prstGeom prst="rect">
            <a:avLst/>
          </a:prstGeom>
          <a:solidFill>
            <a:srgbClr val="CC99FF"/>
          </a:solidFill>
          <a:ln w="9525">
            <a:solidFill>
              <a:schemeClr val="bg1"/>
            </a:solidFill>
            <a:miter lim="800000"/>
            <a:headEnd/>
            <a:tailEnd/>
          </a:ln>
        </p:spPr>
        <p:txBody>
          <a:bodyPr wrap="none" anchor="ctr"/>
          <a:lstStyle/>
          <a:p>
            <a:pPr eaLnBrk="0" hangingPunct="0">
              <a:lnSpc>
                <a:spcPct val="90000"/>
              </a:lnSpc>
              <a:spcBef>
                <a:spcPct val="25000"/>
              </a:spcBef>
            </a:pPr>
            <a:endParaRPr lang="en-US" sz="1400" b="1">
              <a:latin typeface="Arial Narrow" pitchFamily="34" charset="0"/>
            </a:endParaRPr>
          </a:p>
          <a:p>
            <a:pPr eaLnBrk="0" hangingPunct="0">
              <a:lnSpc>
                <a:spcPct val="90000"/>
              </a:lnSpc>
              <a:spcBef>
                <a:spcPct val="25000"/>
              </a:spcBef>
            </a:pPr>
            <a:r>
              <a:rPr lang="en-US" sz="1400" b="1">
                <a:latin typeface="Arial Narrow" pitchFamily="34" charset="0"/>
              </a:rPr>
              <a:t>What are we doing?</a:t>
            </a:r>
          </a:p>
          <a:p>
            <a:pPr eaLnBrk="0" hangingPunct="0">
              <a:lnSpc>
                <a:spcPct val="90000"/>
              </a:lnSpc>
              <a:spcBef>
                <a:spcPct val="25000"/>
              </a:spcBef>
            </a:pPr>
            <a:r>
              <a:rPr lang="en-US" sz="1400" b="1">
                <a:latin typeface="Arial Narrow" pitchFamily="34" charset="0"/>
              </a:rPr>
              <a:t> </a:t>
            </a:r>
            <a:r>
              <a:rPr lang="en-US" sz="1400" b="1" i="1">
                <a:latin typeface="Arial Narrow" pitchFamily="34" charset="0"/>
              </a:rPr>
              <a:t>●</a:t>
            </a:r>
            <a:r>
              <a:rPr lang="en-US" sz="1400" b="1" i="1">
                <a:solidFill>
                  <a:schemeClr val="bg1"/>
                </a:solidFill>
                <a:latin typeface="Arial Narrow" pitchFamily="34" charset="0"/>
              </a:rPr>
              <a:t> </a:t>
            </a:r>
            <a:r>
              <a:rPr lang="en-US" sz="1400" b="1" i="1">
                <a:latin typeface="Arial Narrow" pitchFamily="34" charset="0"/>
              </a:rPr>
              <a:t>Process Monitoring &amp; Evaluation, Quality Assessments</a:t>
            </a:r>
          </a:p>
          <a:p>
            <a:pPr eaLnBrk="0" hangingPunct="0">
              <a:lnSpc>
                <a:spcPct val="90000"/>
              </a:lnSpc>
              <a:spcBef>
                <a:spcPct val="25000"/>
              </a:spcBef>
            </a:pPr>
            <a:endParaRPr lang="en-US" sz="1400" b="1">
              <a:latin typeface="Arial Narrow" pitchFamily="34" charset="0"/>
            </a:endParaRPr>
          </a:p>
        </p:txBody>
      </p:sp>
      <p:sp>
        <p:nvSpPr>
          <p:cNvPr id="63496" name="Rectangle 8"/>
          <p:cNvSpPr>
            <a:spLocks noChangeArrowheads="1"/>
          </p:cNvSpPr>
          <p:nvPr/>
        </p:nvSpPr>
        <p:spPr bwMode="auto">
          <a:xfrm>
            <a:off x="4791075" y="2025650"/>
            <a:ext cx="4135438" cy="609600"/>
          </a:xfrm>
          <a:prstGeom prst="rect">
            <a:avLst/>
          </a:prstGeom>
          <a:solidFill>
            <a:srgbClr val="CC99FF"/>
          </a:solidFill>
          <a:ln w="9525">
            <a:solidFill>
              <a:schemeClr val="bg1"/>
            </a:solidFill>
            <a:miter lim="800000"/>
            <a:headEnd/>
            <a:tailEnd/>
          </a:ln>
        </p:spPr>
        <p:txBody>
          <a:bodyPr tIns="91440" anchor="ctr"/>
          <a:lstStyle/>
          <a:p>
            <a:pPr eaLnBrk="0" hangingPunct="0">
              <a:lnSpc>
                <a:spcPct val="90000"/>
              </a:lnSpc>
              <a:spcBef>
                <a:spcPct val="25000"/>
              </a:spcBef>
              <a:buClr>
                <a:srgbClr val="FFFF00"/>
              </a:buClr>
              <a:buSzPct val="90000"/>
              <a:buFont typeface="Wingdings" pitchFamily="2" charset="2"/>
              <a:buNone/>
            </a:pPr>
            <a:endParaRPr lang="en-US" sz="1400" b="1">
              <a:latin typeface="Arial Narrow" pitchFamily="34" charset="0"/>
            </a:endParaRPr>
          </a:p>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Are interventions working/making a difference?</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Outcome Evaluation Studies</a:t>
            </a:r>
          </a:p>
          <a:p>
            <a:pPr eaLnBrk="0" hangingPunct="0">
              <a:lnSpc>
                <a:spcPct val="90000"/>
              </a:lnSpc>
              <a:spcBef>
                <a:spcPct val="25000"/>
              </a:spcBef>
              <a:buClr>
                <a:srgbClr val="FFFF00"/>
              </a:buClr>
              <a:buSzPct val="90000"/>
              <a:buFont typeface="Wingdings" pitchFamily="2" charset="2"/>
              <a:buNone/>
            </a:pPr>
            <a:endParaRPr lang="en-US" sz="1400" b="1" i="1">
              <a:latin typeface="Arial Narrow" pitchFamily="34" charset="0"/>
            </a:endParaRPr>
          </a:p>
        </p:txBody>
      </p:sp>
      <p:sp>
        <p:nvSpPr>
          <p:cNvPr id="63497" name="Rectangle 9"/>
          <p:cNvSpPr>
            <a:spLocks noChangeArrowheads="1"/>
          </p:cNvSpPr>
          <p:nvPr/>
        </p:nvSpPr>
        <p:spPr bwMode="auto">
          <a:xfrm>
            <a:off x="5176838" y="1257300"/>
            <a:ext cx="3749675" cy="758825"/>
          </a:xfrm>
          <a:prstGeom prst="rect">
            <a:avLst/>
          </a:prstGeom>
          <a:solidFill>
            <a:srgbClr val="CCFF99"/>
          </a:solidFill>
          <a:ln w="9525">
            <a:solidFill>
              <a:schemeClr val="bg1"/>
            </a:solidFill>
            <a:miter lim="800000"/>
            <a:headEnd/>
            <a:tailEnd/>
          </a:ln>
        </p:spPr>
        <p:txBody>
          <a:bodyPr tIns="91440"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Are collective efforts being implemented on a large enough scale to impact the epidemic (coverage; impact)?</a:t>
            </a:r>
            <a:r>
              <a:rPr lang="en-US" sz="1400" b="1">
                <a:solidFill>
                  <a:srgbClr val="FF0066"/>
                </a:solidFill>
                <a:latin typeface="Arial Narrow" pitchFamily="34" charset="0"/>
              </a:rPr>
              <a:t> </a:t>
            </a:r>
            <a:endParaRPr lang="en-US" sz="1400" b="1" i="1">
              <a:latin typeface="Arial Narrow" pitchFamily="34" charset="0"/>
            </a:endParaRPr>
          </a:p>
        </p:txBody>
      </p:sp>
      <p:sp>
        <p:nvSpPr>
          <p:cNvPr id="63498" name="Line 10"/>
          <p:cNvSpPr>
            <a:spLocks noChangeShapeType="1"/>
          </p:cNvSpPr>
          <p:nvPr/>
        </p:nvSpPr>
        <p:spPr bwMode="auto">
          <a:xfrm flipH="1" flipV="1">
            <a:off x="1296988" y="3860800"/>
            <a:ext cx="0" cy="1816100"/>
          </a:xfrm>
          <a:prstGeom prst="line">
            <a:avLst/>
          </a:prstGeom>
          <a:noFill/>
          <a:ln w="6350">
            <a:solidFill>
              <a:schemeClr val="bg1"/>
            </a:solidFill>
            <a:prstDash val="lgDash"/>
            <a:round/>
            <a:headEnd/>
            <a:tailEnd/>
          </a:ln>
        </p:spPr>
        <p:txBody>
          <a:bodyPr anchor="ctr">
            <a:spAutoFit/>
          </a:bodyPr>
          <a:lstStyle/>
          <a:p>
            <a:endParaRPr lang="en-US"/>
          </a:p>
        </p:txBody>
      </p:sp>
      <p:sp>
        <p:nvSpPr>
          <p:cNvPr id="63499" name="Line 11"/>
          <p:cNvSpPr>
            <a:spLocks noChangeShapeType="1"/>
          </p:cNvSpPr>
          <p:nvPr/>
        </p:nvSpPr>
        <p:spPr bwMode="auto">
          <a:xfrm flipV="1">
            <a:off x="1323975" y="3859213"/>
            <a:ext cx="1820863" cy="14287"/>
          </a:xfrm>
          <a:prstGeom prst="line">
            <a:avLst/>
          </a:prstGeom>
          <a:noFill/>
          <a:ln w="6350">
            <a:solidFill>
              <a:schemeClr val="bg1"/>
            </a:solidFill>
            <a:prstDash val="lgDash"/>
            <a:round/>
            <a:headEnd/>
            <a:tailEnd/>
          </a:ln>
        </p:spPr>
        <p:txBody>
          <a:bodyPr anchor="ctr">
            <a:spAutoFit/>
          </a:bodyPr>
          <a:lstStyle/>
          <a:p>
            <a:endParaRPr lang="en-US"/>
          </a:p>
        </p:txBody>
      </p:sp>
      <p:sp>
        <p:nvSpPr>
          <p:cNvPr id="63500" name="Text Box 12"/>
          <p:cNvSpPr txBox="1">
            <a:spLocks noChangeArrowheads="1"/>
          </p:cNvSpPr>
          <p:nvPr/>
        </p:nvSpPr>
        <p:spPr bwMode="auto">
          <a:xfrm>
            <a:off x="1282700" y="4386263"/>
            <a:ext cx="1347788" cy="639762"/>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Understanding Potential  Responses</a:t>
            </a:r>
          </a:p>
        </p:txBody>
      </p:sp>
      <p:sp>
        <p:nvSpPr>
          <p:cNvPr id="63501" name="Line 13"/>
          <p:cNvSpPr>
            <a:spLocks noChangeShapeType="1"/>
          </p:cNvSpPr>
          <p:nvPr/>
        </p:nvSpPr>
        <p:spPr bwMode="auto">
          <a:xfrm flipV="1">
            <a:off x="1876425" y="2016125"/>
            <a:ext cx="0" cy="1860550"/>
          </a:xfrm>
          <a:prstGeom prst="line">
            <a:avLst/>
          </a:prstGeom>
          <a:noFill/>
          <a:ln w="6350">
            <a:solidFill>
              <a:schemeClr val="bg1"/>
            </a:solidFill>
            <a:prstDash val="lgDash"/>
            <a:round/>
            <a:headEnd/>
            <a:tailEnd/>
          </a:ln>
        </p:spPr>
        <p:txBody>
          <a:bodyPr anchor="ctr">
            <a:spAutoFit/>
          </a:bodyPr>
          <a:lstStyle/>
          <a:p>
            <a:endParaRPr lang="en-US"/>
          </a:p>
        </p:txBody>
      </p:sp>
      <p:sp>
        <p:nvSpPr>
          <p:cNvPr id="63502" name="Line 14"/>
          <p:cNvSpPr>
            <a:spLocks noChangeShapeType="1"/>
          </p:cNvSpPr>
          <p:nvPr/>
        </p:nvSpPr>
        <p:spPr bwMode="auto">
          <a:xfrm>
            <a:off x="1876425" y="2016125"/>
            <a:ext cx="2895600" cy="0"/>
          </a:xfrm>
          <a:prstGeom prst="line">
            <a:avLst/>
          </a:prstGeom>
          <a:noFill/>
          <a:ln w="6350">
            <a:solidFill>
              <a:schemeClr val="bg1"/>
            </a:solidFill>
            <a:prstDash val="lgDash"/>
            <a:round/>
            <a:headEnd/>
            <a:tailEnd/>
          </a:ln>
        </p:spPr>
        <p:txBody>
          <a:bodyPr anchor="ctr">
            <a:spAutoFit/>
          </a:bodyPr>
          <a:lstStyle/>
          <a:p>
            <a:endParaRPr lang="en-US"/>
          </a:p>
        </p:txBody>
      </p:sp>
      <p:sp>
        <p:nvSpPr>
          <p:cNvPr id="63503" name="Text Box 15"/>
          <p:cNvSpPr txBox="1">
            <a:spLocks noChangeArrowheads="1"/>
          </p:cNvSpPr>
          <p:nvPr/>
        </p:nvSpPr>
        <p:spPr bwMode="auto">
          <a:xfrm>
            <a:off x="1917700" y="2049463"/>
            <a:ext cx="1522413" cy="822325"/>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Monitoring &amp; Evaluating National Programs</a:t>
            </a:r>
          </a:p>
        </p:txBody>
      </p:sp>
      <p:sp>
        <p:nvSpPr>
          <p:cNvPr id="63504" name="Text Box 16"/>
          <p:cNvSpPr txBox="1">
            <a:spLocks noChangeArrowheads="1"/>
          </p:cNvSpPr>
          <p:nvPr/>
        </p:nvSpPr>
        <p:spPr bwMode="auto">
          <a:xfrm>
            <a:off x="2582863" y="1339850"/>
            <a:ext cx="1244600" cy="646113"/>
          </a:xfrm>
          <a:prstGeom prst="rect">
            <a:avLst/>
          </a:prstGeom>
          <a:noFill/>
          <a:ln w="9525">
            <a:noFill/>
            <a:miter lim="800000"/>
            <a:headEnd/>
            <a:tailEnd/>
          </a:ln>
        </p:spPr>
        <p:txBody>
          <a:bodyPr>
            <a:spAutoFit/>
          </a:bodyPr>
          <a:lstStyle/>
          <a:p>
            <a:pPr eaLnBrk="0" hangingPunct="0">
              <a:spcBef>
                <a:spcPct val="50000"/>
              </a:spcBef>
            </a:pPr>
            <a:r>
              <a:rPr lang="en-US" sz="1200" b="1"/>
              <a:t>Determining Collective Effectiveness</a:t>
            </a:r>
          </a:p>
        </p:txBody>
      </p:sp>
      <p:sp>
        <p:nvSpPr>
          <p:cNvPr id="63505" name="Line 17"/>
          <p:cNvSpPr>
            <a:spLocks noChangeShapeType="1"/>
          </p:cNvSpPr>
          <p:nvPr/>
        </p:nvSpPr>
        <p:spPr bwMode="auto">
          <a:xfrm>
            <a:off x="2486025" y="1254125"/>
            <a:ext cx="2667000" cy="19050"/>
          </a:xfrm>
          <a:prstGeom prst="line">
            <a:avLst/>
          </a:prstGeom>
          <a:noFill/>
          <a:ln w="6350">
            <a:solidFill>
              <a:schemeClr val="bg1"/>
            </a:solidFill>
            <a:prstDash val="lgDash"/>
            <a:round/>
            <a:headEnd/>
            <a:tailEnd/>
          </a:ln>
        </p:spPr>
        <p:txBody>
          <a:bodyPr anchor="ctr">
            <a:spAutoFit/>
          </a:bodyPr>
          <a:lstStyle/>
          <a:p>
            <a:endParaRPr lang="en-US"/>
          </a:p>
        </p:txBody>
      </p:sp>
      <p:sp>
        <p:nvSpPr>
          <p:cNvPr id="63506" name="Line 18"/>
          <p:cNvSpPr>
            <a:spLocks noChangeShapeType="1"/>
          </p:cNvSpPr>
          <p:nvPr/>
        </p:nvSpPr>
        <p:spPr bwMode="auto">
          <a:xfrm flipV="1">
            <a:off x="2487613" y="1300163"/>
            <a:ext cx="0" cy="695325"/>
          </a:xfrm>
          <a:prstGeom prst="line">
            <a:avLst/>
          </a:prstGeom>
          <a:noFill/>
          <a:ln w="6350">
            <a:solidFill>
              <a:schemeClr val="bg1"/>
            </a:solidFill>
            <a:prstDash val="lgDash"/>
            <a:round/>
            <a:headEnd/>
            <a:tailEnd/>
          </a:ln>
        </p:spPr>
        <p:txBody>
          <a:bodyPr anchor="ctr">
            <a:spAutoFit/>
          </a:bodyPr>
          <a:lstStyle/>
          <a:p>
            <a:endParaRPr lang="en-US"/>
          </a:p>
        </p:txBody>
      </p:sp>
      <p:sp>
        <p:nvSpPr>
          <p:cNvPr id="63507" name="Text Box 19"/>
          <p:cNvSpPr txBox="1">
            <a:spLocks noChangeArrowheads="1"/>
          </p:cNvSpPr>
          <p:nvPr/>
        </p:nvSpPr>
        <p:spPr bwMode="auto">
          <a:xfrm>
            <a:off x="668338" y="6400800"/>
            <a:ext cx="206375" cy="457200"/>
          </a:xfrm>
          <a:prstGeom prst="rect">
            <a:avLst/>
          </a:prstGeom>
          <a:noFill/>
          <a:ln w="9525">
            <a:noFill/>
            <a:miter lim="800000"/>
            <a:headEnd/>
            <a:tailEnd/>
          </a:ln>
        </p:spPr>
        <p:txBody>
          <a:bodyPr wrap="none">
            <a:spAutoFit/>
          </a:bodyPr>
          <a:lstStyle/>
          <a:p>
            <a:pPr eaLnBrk="0" hangingPunct="0"/>
            <a:endParaRPr lang="fr-FR" sz="2400">
              <a:latin typeface="Times New Roman" pitchFamily="18" charset="0"/>
            </a:endParaRPr>
          </a:p>
        </p:txBody>
      </p:sp>
      <p:sp>
        <p:nvSpPr>
          <p:cNvPr id="63508" name="Text Box 20"/>
          <p:cNvSpPr txBox="1">
            <a:spLocks noChangeArrowheads="1"/>
          </p:cNvSpPr>
          <p:nvPr/>
        </p:nvSpPr>
        <p:spPr bwMode="auto">
          <a:xfrm>
            <a:off x="3011488" y="3389313"/>
            <a:ext cx="985837" cy="274637"/>
          </a:xfrm>
          <a:prstGeom prst="rect">
            <a:avLst/>
          </a:prstGeom>
          <a:noFill/>
          <a:ln w="9525">
            <a:noFill/>
            <a:miter lim="800000"/>
            <a:headEnd/>
            <a:tailEnd/>
          </a:ln>
        </p:spPr>
        <p:txBody>
          <a:bodyPr wrap="none">
            <a:spAutoFit/>
          </a:bodyPr>
          <a:lstStyle/>
          <a:p>
            <a:pPr eaLnBrk="0" hangingPunct="0"/>
            <a:r>
              <a:rPr lang="fr-FR" sz="1200" b="1">
                <a:solidFill>
                  <a:srgbClr val="00CC00"/>
                </a:solidFill>
                <a:latin typeface="Lucida Sans Unicode" pitchFamily="34" charset="0"/>
              </a:rPr>
              <a:t>ACTIVITIES</a:t>
            </a:r>
          </a:p>
        </p:txBody>
      </p:sp>
      <p:sp>
        <p:nvSpPr>
          <p:cNvPr id="63509" name="Rectangle 21"/>
          <p:cNvSpPr>
            <a:spLocks noChangeArrowheads="1"/>
          </p:cNvSpPr>
          <p:nvPr/>
        </p:nvSpPr>
        <p:spPr bwMode="auto">
          <a:xfrm>
            <a:off x="3386138" y="2779713"/>
            <a:ext cx="876300" cy="274637"/>
          </a:xfrm>
          <a:prstGeom prst="rect">
            <a:avLst/>
          </a:prstGeom>
          <a:noFill/>
          <a:ln w="9525">
            <a:noFill/>
            <a:miter lim="800000"/>
            <a:headEnd/>
            <a:tailEnd/>
          </a:ln>
        </p:spPr>
        <p:txBody>
          <a:bodyPr wrap="none">
            <a:spAutoFit/>
          </a:bodyPr>
          <a:lstStyle/>
          <a:p>
            <a:pPr eaLnBrk="0" hangingPunct="0"/>
            <a:r>
              <a:rPr lang="fr-FR" sz="1200" b="1">
                <a:solidFill>
                  <a:srgbClr val="00CC00"/>
                </a:solidFill>
                <a:latin typeface="Lucida Sans Unicode" pitchFamily="34" charset="0"/>
              </a:rPr>
              <a:t>OUTPUTS</a:t>
            </a:r>
          </a:p>
        </p:txBody>
      </p:sp>
      <p:sp>
        <p:nvSpPr>
          <p:cNvPr id="63510" name="Rectangle 22"/>
          <p:cNvSpPr>
            <a:spLocks noChangeArrowheads="1"/>
          </p:cNvSpPr>
          <p:nvPr/>
        </p:nvSpPr>
        <p:spPr bwMode="auto">
          <a:xfrm>
            <a:off x="2144713" y="3984625"/>
            <a:ext cx="742950" cy="274638"/>
          </a:xfrm>
          <a:prstGeom prst="rect">
            <a:avLst/>
          </a:prstGeom>
          <a:noFill/>
          <a:ln w="9525">
            <a:noFill/>
            <a:miter lim="800000"/>
            <a:headEnd/>
            <a:tailEnd/>
          </a:ln>
        </p:spPr>
        <p:txBody>
          <a:bodyPr>
            <a:spAutoFit/>
          </a:bodyPr>
          <a:lstStyle/>
          <a:p>
            <a:pPr eaLnBrk="0" hangingPunct="0"/>
            <a:r>
              <a:rPr lang="fr-FR" sz="1200" b="1">
                <a:solidFill>
                  <a:srgbClr val="00CC00"/>
                </a:solidFill>
                <a:latin typeface="Lucida Sans Unicode" pitchFamily="34" charset="0"/>
              </a:rPr>
              <a:t>INPUTS</a:t>
            </a:r>
          </a:p>
        </p:txBody>
      </p:sp>
      <p:sp>
        <p:nvSpPr>
          <p:cNvPr id="63511" name="Rectangle 23"/>
          <p:cNvSpPr>
            <a:spLocks noChangeArrowheads="1"/>
          </p:cNvSpPr>
          <p:nvPr/>
        </p:nvSpPr>
        <p:spPr bwMode="auto">
          <a:xfrm>
            <a:off x="3573463" y="2160588"/>
            <a:ext cx="1065212" cy="274637"/>
          </a:xfrm>
          <a:prstGeom prst="rect">
            <a:avLst/>
          </a:prstGeom>
          <a:noFill/>
          <a:ln w="9525">
            <a:noFill/>
            <a:miter lim="800000"/>
            <a:headEnd/>
            <a:tailEnd/>
          </a:ln>
        </p:spPr>
        <p:txBody>
          <a:bodyPr wrap="none">
            <a:spAutoFit/>
          </a:bodyPr>
          <a:lstStyle/>
          <a:p>
            <a:pPr eaLnBrk="0" hangingPunct="0"/>
            <a:r>
              <a:rPr lang="fr-FR" sz="1200" b="1">
                <a:solidFill>
                  <a:srgbClr val="00CC00"/>
                </a:solidFill>
              </a:rPr>
              <a:t>OUTCOMES</a:t>
            </a:r>
          </a:p>
        </p:txBody>
      </p:sp>
      <p:sp>
        <p:nvSpPr>
          <p:cNvPr id="63512" name="Rectangle 24"/>
          <p:cNvSpPr>
            <a:spLocks noChangeArrowheads="1"/>
          </p:cNvSpPr>
          <p:nvPr/>
        </p:nvSpPr>
        <p:spPr bwMode="auto">
          <a:xfrm>
            <a:off x="3941763" y="1344613"/>
            <a:ext cx="1176337" cy="639762"/>
          </a:xfrm>
          <a:prstGeom prst="rect">
            <a:avLst/>
          </a:prstGeom>
          <a:noFill/>
          <a:ln w="9525">
            <a:noFill/>
            <a:miter lim="800000"/>
            <a:headEnd/>
            <a:tailEnd/>
          </a:ln>
        </p:spPr>
        <p:txBody>
          <a:bodyPr wrap="none">
            <a:spAutoFit/>
          </a:bodyPr>
          <a:lstStyle/>
          <a:p>
            <a:pPr eaLnBrk="0" hangingPunct="0"/>
            <a:r>
              <a:rPr lang="fr-FR" sz="1200" b="1">
                <a:solidFill>
                  <a:srgbClr val="00CC00"/>
                </a:solidFill>
              </a:rPr>
              <a:t>OUTCOMES </a:t>
            </a:r>
          </a:p>
          <a:p>
            <a:pPr eaLnBrk="0" hangingPunct="0"/>
            <a:r>
              <a:rPr lang="fr-FR" sz="1200" b="1">
                <a:solidFill>
                  <a:srgbClr val="00CC00"/>
                </a:solidFill>
              </a:rPr>
              <a:t>&amp; IMPACTS</a:t>
            </a:r>
          </a:p>
          <a:p>
            <a:pPr eaLnBrk="0" hangingPunct="0"/>
            <a:r>
              <a:rPr lang="fr-FR" sz="1200" b="1">
                <a:solidFill>
                  <a:srgbClr val="00CC00"/>
                </a:solidFill>
              </a:rPr>
              <a:t>MONITORING</a:t>
            </a:r>
          </a:p>
        </p:txBody>
      </p:sp>
      <p:sp>
        <p:nvSpPr>
          <p:cNvPr id="63513" name="Rectangle 25"/>
          <p:cNvSpPr>
            <a:spLocks noChangeArrowheads="1"/>
          </p:cNvSpPr>
          <p:nvPr/>
        </p:nvSpPr>
        <p:spPr bwMode="auto">
          <a:xfrm>
            <a:off x="0" y="5818188"/>
            <a:ext cx="682625" cy="922337"/>
          </a:xfrm>
          <a:prstGeom prst="rect">
            <a:avLst/>
          </a:prstGeom>
          <a:noFill/>
          <a:ln w="9525">
            <a:noFill/>
            <a:miter lim="800000"/>
            <a:headEnd/>
            <a:tailEnd/>
          </a:ln>
        </p:spPr>
        <p:txBody>
          <a:bodyPr wrap="none" anchor="ctr"/>
          <a:lstStyle/>
          <a:p>
            <a:endParaRPr lang="en-US"/>
          </a:p>
        </p:txBody>
      </p:sp>
      <p:sp>
        <p:nvSpPr>
          <p:cNvPr id="63514" name="Rectangle 26"/>
          <p:cNvSpPr>
            <a:spLocks noChangeArrowheads="1"/>
          </p:cNvSpPr>
          <p:nvPr/>
        </p:nvSpPr>
        <p:spPr bwMode="auto">
          <a:xfrm>
            <a:off x="100013" y="5654675"/>
            <a:ext cx="1185862" cy="644525"/>
          </a:xfrm>
          <a:prstGeom prst="rect">
            <a:avLst/>
          </a:prstGeom>
          <a:noFill/>
          <a:ln w="6350">
            <a:solidFill>
              <a:schemeClr val="bg1"/>
            </a:solidFill>
            <a:prstDash val="lgDash"/>
            <a:miter lim="800000"/>
            <a:headEnd/>
            <a:tailEnd/>
          </a:ln>
        </p:spPr>
        <p:txBody>
          <a:bodyPr anchor="ctr"/>
          <a:lstStyle/>
          <a:p>
            <a:pPr algn="ctr" eaLnBrk="0" hangingPunct="0">
              <a:spcBef>
                <a:spcPct val="20000"/>
              </a:spcBef>
              <a:buClr>
                <a:srgbClr val="FFFF00"/>
              </a:buClr>
              <a:buSzPct val="90000"/>
              <a:buFont typeface="Wingdings" pitchFamily="2" charset="2"/>
              <a:buNone/>
            </a:pPr>
            <a:r>
              <a:rPr lang="en-US" sz="1200" b="1">
                <a:solidFill>
                  <a:schemeClr val="bg1"/>
                </a:solidFill>
              </a:rPr>
              <a:t>Problem Identification</a:t>
            </a:r>
          </a:p>
        </p:txBody>
      </p:sp>
      <p:sp>
        <p:nvSpPr>
          <p:cNvPr id="63515" name="Line 27"/>
          <p:cNvSpPr>
            <a:spLocks noChangeShapeType="1"/>
          </p:cNvSpPr>
          <p:nvPr/>
        </p:nvSpPr>
        <p:spPr bwMode="auto">
          <a:xfrm flipV="1">
            <a:off x="8058150" y="987425"/>
            <a:ext cx="0" cy="19050"/>
          </a:xfrm>
          <a:prstGeom prst="line">
            <a:avLst/>
          </a:prstGeom>
          <a:noFill/>
          <a:ln w="9525">
            <a:solidFill>
              <a:schemeClr val="bg1"/>
            </a:solidFill>
            <a:round/>
            <a:headEnd/>
            <a:tailEnd/>
          </a:ln>
        </p:spPr>
        <p:txBody>
          <a:bodyPr/>
          <a:lstStyle/>
          <a:p>
            <a:endParaRPr lang="en-US"/>
          </a:p>
        </p:txBody>
      </p:sp>
      <p:sp>
        <p:nvSpPr>
          <p:cNvPr id="63516" name="Text Box 28"/>
          <p:cNvSpPr txBox="1">
            <a:spLocks noChangeArrowheads="1"/>
          </p:cNvSpPr>
          <p:nvPr/>
        </p:nvSpPr>
        <p:spPr bwMode="auto">
          <a:xfrm>
            <a:off x="323850" y="6188075"/>
            <a:ext cx="1162050" cy="366713"/>
          </a:xfrm>
          <a:prstGeom prst="rect">
            <a:avLst/>
          </a:prstGeom>
          <a:noFill/>
          <a:ln w="9525">
            <a:noFill/>
            <a:miter lim="800000"/>
            <a:headEnd/>
            <a:tailEnd/>
          </a:ln>
        </p:spPr>
        <p:txBody>
          <a:bodyPr>
            <a:spAutoFit/>
          </a:bodyPr>
          <a:lstStyle/>
          <a:p>
            <a:pPr eaLnBrk="0" hangingPunct="0">
              <a:spcBef>
                <a:spcPct val="50000"/>
              </a:spcBef>
              <a:buClr>
                <a:srgbClr val="FFFF00"/>
              </a:buClr>
              <a:buSzPct val="90000"/>
              <a:buFont typeface="Wingdings" pitchFamily="2" charset="2"/>
              <a:buNone/>
            </a:pPr>
            <a:endParaRPr lang="en-US"/>
          </a:p>
        </p:txBody>
      </p:sp>
      <p:sp>
        <p:nvSpPr>
          <p:cNvPr id="63517" name="Rectangle 29"/>
          <p:cNvSpPr>
            <a:spLocks noGrp="1" noChangeArrowheads="1"/>
          </p:cNvSpPr>
          <p:nvPr>
            <p:ph type="title"/>
          </p:nvPr>
        </p:nvSpPr>
        <p:spPr>
          <a:xfrm>
            <a:off x="1168400" y="0"/>
            <a:ext cx="6902450" cy="1006475"/>
          </a:xfrm>
        </p:spPr>
        <p:txBody>
          <a:bodyPr/>
          <a:lstStyle/>
          <a:p>
            <a:pPr eaLnBrk="1" hangingPunct="1"/>
            <a:r>
              <a:rPr lang="en-US" smtClean="0"/>
              <a:t>A Public Health Questions </a:t>
            </a:r>
            <a:br>
              <a:rPr lang="en-US" smtClean="0"/>
            </a:br>
            <a:r>
              <a:rPr lang="en-US" smtClean="0"/>
              <a:t>Approach to Unifying SI/M&amp;E</a:t>
            </a:r>
          </a:p>
        </p:txBody>
      </p:sp>
      <p:sp>
        <p:nvSpPr>
          <p:cNvPr id="63518" name="Text Box 30"/>
          <p:cNvSpPr txBox="1">
            <a:spLocks noChangeArrowheads="1"/>
          </p:cNvSpPr>
          <p:nvPr/>
        </p:nvSpPr>
        <p:spPr bwMode="auto">
          <a:xfrm>
            <a:off x="347663" y="4064000"/>
            <a:ext cx="844550" cy="1169988"/>
          </a:xfrm>
          <a:prstGeom prst="rect">
            <a:avLst/>
          </a:prstGeom>
          <a:noFill/>
          <a:ln w="9525">
            <a:noFill/>
            <a:miter lim="800000"/>
            <a:headEnd/>
            <a:tailEnd/>
          </a:ln>
        </p:spPr>
        <p:txBody>
          <a:bodyPr>
            <a:spAutoFit/>
          </a:bodyPr>
          <a:lstStyle/>
          <a:p>
            <a:pPr eaLnBrk="0" hangingPunct="0">
              <a:spcBef>
                <a:spcPct val="50000"/>
              </a:spcBef>
            </a:pPr>
            <a:r>
              <a:rPr lang="en-US" sz="1400" b="1" i="1"/>
              <a:t>Are we doing the right things?</a:t>
            </a:r>
          </a:p>
        </p:txBody>
      </p:sp>
      <p:sp>
        <p:nvSpPr>
          <p:cNvPr id="63519" name="Text Box 31"/>
          <p:cNvSpPr txBox="1">
            <a:spLocks noChangeArrowheads="1"/>
          </p:cNvSpPr>
          <p:nvPr/>
        </p:nvSpPr>
        <p:spPr bwMode="auto">
          <a:xfrm>
            <a:off x="347663" y="2468563"/>
            <a:ext cx="1290637" cy="738187"/>
          </a:xfrm>
          <a:prstGeom prst="rect">
            <a:avLst/>
          </a:prstGeom>
          <a:noFill/>
          <a:ln w="9525">
            <a:noFill/>
            <a:miter lim="800000"/>
            <a:headEnd/>
            <a:tailEnd/>
          </a:ln>
        </p:spPr>
        <p:txBody>
          <a:bodyPr>
            <a:spAutoFit/>
          </a:bodyPr>
          <a:lstStyle/>
          <a:p>
            <a:pPr eaLnBrk="0" hangingPunct="0">
              <a:spcBef>
                <a:spcPct val="50000"/>
              </a:spcBef>
            </a:pPr>
            <a:r>
              <a:rPr lang="en-US" sz="1400" b="1" i="1"/>
              <a:t>Are we doing them right?</a:t>
            </a:r>
          </a:p>
        </p:txBody>
      </p:sp>
      <p:sp>
        <p:nvSpPr>
          <p:cNvPr id="63520" name="Text Box 32"/>
          <p:cNvSpPr txBox="1">
            <a:spLocks noChangeArrowheads="1"/>
          </p:cNvSpPr>
          <p:nvPr/>
        </p:nvSpPr>
        <p:spPr bwMode="auto">
          <a:xfrm>
            <a:off x="354013" y="1163638"/>
            <a:ext cx="1568450" cy="738187"/>
          </a:xfrm>
          <a:prstGeom prst="rect">
            <a:avLst/>
          </a:prstGeom>
          <a:noFill/>
          <a:ln w="9525">
            <a:noFill/>
            <a:miter lim="800000"/>
            <a:headEnd/>
            <a:tailEnd/>
          </a:ln>
        </p:spPr>
        <p:txBody>
          <a:bodyPr>
            <a:spAutoFit/>
          </a:bodyPr>
          <a:lstStyle/>
          <a:p>
            <a:pPr eaLnBrk="0" hangingPunct="0">
              <a:spcBef>
                <a:spcPct val="50000"/>
              </a:spcBef>
            </a:pPr>
            <a:r>
              <a:rPr lang="en-US" sz="1400" b="1" i="1"/>
              <a:t>Are we doing them on a large enough scale?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296988" y="5673725"/>
            <a:ext cx="7643812" cy="609600"/>
          </a:xfrm>
          <a:prstGeom prst="rect">
            <a:avLst/>
          </a:prstGeom>
          <a:solidFill>
            <a:srgbClr val="FFFF66"/>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is the problem? </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Situation Analysis and Surveillance</a:t>
            </a:r>
            <a:r>
              <a:rPr lang="en-US" sz="1400" b="1">
                <a:latin typeface="Arial Narrow" pitchFamily="34" charset="0"/>
              </a:rPr>
              <a:t> </a:t>
            </a:r>
          </a:p>
        </p:txBody>
      </p:sp>
      <p:sp>
        <p:nvSpPr>
          <p:cNvPr id="64515" name="Rectangle 3"/>
          <p:cNvSpPr>
            <a:spLocks noChangeArrowheads="1"/>
          </p:cNvSpPr>
          <p:nvPr/>
        </p:nvSpPr>
        <p:spPr bwMode="auto">
          <a:xfrm>
            <a:off x="2324100" y="5045075"/>
            <a:ext cx="6616700"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pPr>
            <a:r>
              <a:rPr lang="en-US" sz="1400" b="1">
                <a:latin typeface="Arial Narrow" pitchFamily="34" charset="0"/>
              </a:rPr>
              <a:t>What are the contributing factors? </a:t>
            </a:r>
          </a:p>
          <a:p>
            <a:pPr eaLnBrk="0" hangingPunct="0">
              <a:lnSpc>
                <a:spcPct val="90000"/>
              </a:lnSpc>
              <a:spcBef>
                <a:spcPct val="25000"/>
              </a:spcBef>
            </a:pPr>
            <a:r>
              <a:rPr lang="en-US" sz="1400" b="1" i="1">
                <a:latin typeface="Arial Narrow" pitchFamily="34" charset="0"/>
              </a:rPr>
              <a:t>●</a:t>
            </a:r>
            <a:r>
              <a:rPr lang="en-US" sz="1400" b="1" i="1">
                <a:solidFill>
                  <a:schemeClr val="bg1"/>
                </a:solidFill>
                <a:latin typeface="Arial Narrow" pitchFamily="34" charset="0"/>
              </a:rPr>
              <a:t>  </a:t>
            </a:r>
            <a:r>
              <a:rPr lang="en-US" sz="1400" b="1" i="1">
                <a:latin typeface="Arial Narrow" pitchFamily="34" charset="0"/>
              </a:rPr>
              <a:t>Determinants Research </a:t>
            </a:r>
          </a:p>
        </p:txBody>
      </p:sp>
      <p:sp>
        <p:nvSpPr>
          <p:cNvPr id="64516" name="Rectangle 4"/>
          <p:cNvSpPr>
            <a:spLocks noChangeArrowheads="1"/>
          </p:cNvSpPr>
          <p:nvPr/>
        </p:nvSpPr>
        <p:spPr bwMode="auto">
          <a:xfrm>
            <a:off x="2970213" y="3843338"/>
            <a:ext cx="5970587" cy="609600"/>
          </a:xfrm>
          <a:prstGeom prst="rect">
            <a:avLst/>
          </a:prstGeom>
          <a:solidFill>
            <a:srgbClr val="6699FF"/>
          </a:solidFill>
          <a:ln w="9525">
            <a:solidFill>
              <a:schemeClr val="bg1"/>
            </a:solidFill>
            <a:miter lim="800000"/>
            <a:headEnd/>
            <a:tailEnd/>
          </a:ln>
        </p:spPr>
        <p:txBody>
          <a:bodyPr wrap="none"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What interventions and resources are needed?</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 ●</a:t>
            </a:r>
            <a:r>
              <a:rPr lang="en-US" sz="1400" b="1" i="1">
                <a:solidFill>
                  <a:schemeClr val="bg1"/>
                </a:solidFill>
                <a:latin typeface="Arial Narrow" pitchFamily="34" charset="0"/>
              </a:rPr>
              <a:t> </a:t>
            </a:r>
            <a:r>
              <a:rPr lang="en-US" sz="1400" b="1" i="1">
                <a:latin typeface="Arial Narrow" pitchFamily="34" charset="0"/>
              </a:rPr>
              <a:t>Needs, Resource, Response Analysis &amp; Input Monitoring</a:t>
            </a:r>
          </a:p>
        </p:txBody>
      </p:sp>
      <p:sp>
        <p:nvSpPr>
          <p:cNvPr id="64517" name="Rectangle 5"/>
          <p:cNvSpPr>
            <a:spLocks noChangeArrowheads="1"/>
          </p:cNvSpPr>
          <p:nvPr/>
        </p:nvSpPr>
        <p:spPr bwMode="auto">
          <a:xfrm>
            <a:off x="2609850" y="4454525"/>
            <a:ext cx="6330950" cy="590550"/>
          </a:xfrm>
          <a:prstGeom prst="rect">
            <a:avLst/>
          </a:prstGeom>
          <a:solidFill>
            <a:srgbClr val="6699FF"/>
          </a:solidFill>
          <a:ln w="9525">
            <a:solidFill>
              <a:schemeClr val="bg1"/>
            </a:solidFill>
            <a:miter lim="800000"/>
            <a:headEnd/>
            <a:tailEnd/>
          </a:ln>
        </p:spPr>
        <p:txBody>
          <a:bodyPr wrap="none" tIns="91440" anchor="ctr"/>
          <a:lstStyle/>
          <a:p>
            <a:pPr eaLnBrk="0" hangingPunct="0">
              <a:lnSpc>
                <a:spcPct val="90000"/>
              </a:lnSpc>
              <a:spcBef>
                <a:spcPct val="25000"/>
              </a:spcBef>
            </a:pPr>
            <a:r>
              <a:rPr lang="en-US" sz="1400" b="1">
                <a:latin typeface="Arial Narrow" pitchFamily="34" charset="0"/>
              </a:rPr>
              <a:t>What interventions can work (efficacy &amp; effectiveness)? </a:t>
            </a:r>
          </a:p>
          <a:p>
            <a:pPr eaLnBrk="0" hangingPunct="0">
              <a:lnSpc>
                <a:spcPct val="90000"/>
              </a:lnSpc>
              <a:spcBef>
                <a:spcPct val="25000"/>
              </a:spcBef>
            </a:pPr>
            <a:r>
              <a:rPr lang="en-US" sz="1400" b="1" i="1">
                <a:latin typeface="Arial Narrow" pitchFamily="34" charset="0"/>
              </a:rPr>
              <a:t>● Special studies, Operations res., Formative res. &amp; Research synthesis </a:t>
            </a:r>
            <a:endParaRPr lang="en-US" sz="1400" i="1">
              <a:latin typeface="Arial Narrow" pitchFamily="34" charset="0"/>
            </a:endParaRPr>
          </a:p>
        </p:txBody>
      </p:sp>
      <p:sp>
        <p:nvSpPr>
          <p:cNvPr id="64518" name="Rectangle 6"/>
          <p:cNvSpPr>
            <a:spLocks noChangeArrowheads="1"/>
          </p:cNvSpPr>
          <p:nvPr/>
        </p:nvSpPr>
        <p:spPr bwMode="auto">
          <a:xfrm>
            <a:off x="4560888" y="2644775"/>
            <a:ext cx="4370387" cy="609600"/>
          </a:xfrm>
          <a:prstGeom prst="rect">
            <a:avLst/>
          </a:prstGeom>
          <a:solidFill>
            <a:srgbClr val="CC99FF"/>
          </a:solidFill>
          <a:ln w="9525">
            <a:solidFill>
              <a:schemeClr val="bg1"/>
            </a:solidFill>
            <a:miter lim="800000"/>
            <a:headEnd/>
            <a:tailEnd/>
          </a:ln>
        </p:spPr>
        <p:txBody>
          <a:bodyPr wrap="none" bIns="91440" anchor="ctr"/>
          <a:lstStyle/>
          <a:p>
            <a:pPr eaLnBrk="0" hangingPunct="0">
              <a:lnSpc>
                <a:spcPct val="90000"/>
              </a:lnSpc>
              <a:spcBef>
                <a:spcPct val="25000"/>
              </a:spcBef>
            </a:pPr>
            <a:r>
              <a:rPr lang="en-US" sz="1400" b="1">
                <a:latin typeface="Arial Narrow" pitchFamily="34" charset="0"/>
              </a:rPr>
              <a:t>Are we implementing the program as planned?  </a:t>
            </a:r>
          </a:p>
          <a:p>
            <a:pPr eaLnBrk="0" hangingPunct="0">
              <a:lnSpc>
                <a:spcPct val="90000"/>
              </a:lnSpc>
              <a:spcBef>
                <a:spcPct val="25000"/>
              </a:spcBef>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Outputs Monitoring</a:t>
            </a:r>
          </a:p>
        </p:txBody>
      </p:sp>
      <p:sp>
        <p:nvSpPr>
          <p:cNvPr id="64519" name="Rectangle 7"/>
          <p:cNvSpPr>
            <a:spLocks noChangeArrowheads="1"/>
          </p:cNvSpPr>
          <p:nvPr/>
        </p:nvSpPr>
        <p:spPr bwMode="auto">
          <a:xfrm>
            <a:off x="4033838" y="3235325"/>
            <a:ext cx="4908550" cy="609600"/>
          </a:xfrm>
          <a:prstGeom prst="rect">
            <a:avLst/>
          </a:prstGeom>
          <a:solidFill>
            <a:srgbClr val="CC99FF"/>
          </a:solidFill>
          <a:ln w="9525">
            <a:solidFill>
              <a:schemeClr val="bg1"/>
            </a:solidFill>
            <a:miter lim="800000"/>
            <a:headEnd/>
            <a:tailEnd/>
          </a:ln>
        </p:spPr>
        <p:txBody>
          <a:bodyPr wrap="none" anchor="ctr"/>
          <a:lstStyle/>
          <a:p>
            <a:pPr eaLnBrk="0" hangingPunct="0">
              <a:lnSpc>
                <a:spcPct val="90000"/>
              </a:lnSpc>
              <a:spcBef>
                <a:spcPct val="25000"/>
              </a:spcBef>
            </a:pPr>
            <a:endParaRPr lang="en-US" sz="1400" b="1">
              <a:latin typeface="Arial Narrow" pitchFamily="34" charset="0"/>
            </a:endParaRPr>
          </a:p>
          <a:p>
            <a:pPr eaLnBrk="0" hangingPunct="0">
              <a:lnSpc>
                <a:spcPct val="90000"/>
              </a:lnSpc>
              <a:spcBef>
                <a:spcPct val="25000"/>
              </a:spcBef>
            </a:pPr>
            <a:r>
              <a:rPr lang="en-US" sz="1400" b="1">
                <a:latin typeface="Arial Narrow" pitchFamily="34" charset="0"/>
              </a:rPr>
              <a:t>What are we doing? </a:t>
            </a:r>
          </a:p>
          <a:p>
            <a:pPr eaLnBrk="0" hangingPunct="0">
              <a:lnSpc>
                <a:spcPct val="90000"/>
              </a:lnSpc>
              <a:spcBef>
                <a:spcPct val="25000"/>
              </a:spcBef>
            </a:pPr>
            <a:r>
              <a:rPr lang="en-US" sz="1400" b="1" i="1">
                <a:latin typeface="Arial Narrow" pitchFamily="34" charset="0"/>
              </a:rPr>
              <a:t>●</a:t>
            </a:r>
            <a:r>
              <a:rPr lang="en-US" sz="1400" b="1" i="1">
                <a:solidFill>
                  <a:schemeClr val="bg1"/>
                </a:solidFill>
                <a:latin typeface="Arial Narrow" pitchFamily="34" charset="0"/>
              </a:rPr>
              <a:t> </a:t>
            </a:r>
            <a:r>
              <a:rPr lang="en-US" sz="1400" b="1" i="1">
                <a:latin typeface="Arial Narrow" pitchFamily="34" charset="0"/>
              </a:rPr>
              <a:t>Process Monitoring &amp; Evaluation, Quality Assessments</a:t>
            </a:r>
          </a:p>
          <a:p>
            <a:pPr eaLnBrk="0" hangingPunct="0">
              <a:lnSpc>
                <a:spcPct val="90000"/>
              </a:lnSpc>
              <a:spcBef>
                <a:spcPct val="25000"/>
              </a:spcBef>
            </a:pPr>
            <a:endParaRPr lang="en-US" sz="1400" b="1">
              <a:latin typeface="Arial Narrow" pitchFamily="34" charset="0"/>
            </a:endParaRPr>
          </a:p>
        </p:txBody>
      </p:sp>
      <p:sp>
        <p:nvSpPr>
          <p:cNvPr id="64520" name="Rectangle 8"/>
          <p:cNvSpPr>
            <a:spLocks noChangeArrowheads="1"/>
          </p:cNvSpPr>
          <p:nvPr/>
        </p:nvSpPr>
        <p:spPr bwMode="auto">
          <a:xfrm>
            <a:off x="4791075" y="2025650"/>
            <a:ext cx="4135438" cy="609600"/>
          </a:xfrm>
          <a:prstGeom prst="rect">
            <a:avLst/>
          </a:prstGeom>
          <a:solidFill>
            <a:srgbClr val="CC99FF"/>
          </a:solidFill>
          <a:ln w="9525">
            <a:solidFill>
              <a:schemeClr val="bg1"/>
            </a:solidFill>
            <a:miter lim="800000"/>
            <a:headEnd/>
            <a:tailEnd/>
          </a:ln>
        </p:spPr>
        <p:txBody>
          <a:bodyPr tIns="91440" anchor="ctr"/>
          <a:lstStyle/>
          <a:p>
            <a:pPr eaLnBrk="0" hangingPunct="0">
              <a:lnSpc>
                <a:spcPct val="90000"/>
              </a:lnSpc>
              <a:spcBef>
                <a:spcPct val="25000"/>
              </a:spcBef>
              <a:buClr>
                <a:srgbClr val="FFFF00"/>
              </a:buClr>
              <a:buSzPct val="90000"/>
              <a:buFont typeface="Wingdings" pitchFamily="2" charset="2"/>
              <a:buNone/>
            </a:pPr>
            <a:endParaRPr lang="en-US" sz="1400" b="1">
              <a:latin typeface="Arial Narrow" pitchFamily="34" charset="0"/>
            </a:endParaRPr>
          </a:p>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Are interventions working/making a difference?</a:t>
            </a:r>
          </a:p>
          <a:p>
            <a:pPr eaLnBrk="0" hangingPunct="0">
              <a:lnSpc>
                <a:spcPct val="90000"/>
              </a:lnSpc>
              <a:spcBef>
                <a:spcPct val="25000"/>
              </a:spcBef>
              <a:buClr>
                <a:srgbClr val="FFFF00"/>
              </a:buClr>
              <a:buSzPct val="90000"/>
              <a:buFont typeface="Wingdings" pitchFamily="2" charset="2"/>
              <a:buNone/>
            </a:pP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Outcome Evaluation Studies</a:t>
            </a:r>
          </a:p>
          <a:p>
            <a:pPr eaLnBrk="0" hangingPunct="0">
              <a:lnSpc>
                <a:spcPct val="90000"/>
              </a:lnSpc>
              <a:spcBef>
                <a:spcPct val="25000"/>
              </a:spcBef>
              <a:buClr>
                <a:srgbClr val="FFFF00"/>
              </a:buClr>
              <a:buSzPct val="90000"/>
              <a:buFont typeface="Wingdings" pitchFamily="2" charset="2"/>
              <a:buNone/>
            </a:pPr>
            <a:endParaRPr lang="en-US" sz="1400" b="1" i="1">
              <a:latin typeface="Arial Narrow" pitchFamily="34" charset="0"/>
            </a:endParaRPr>
          </a:p>
        </p:txBody>
      </p:sp>
      <p:sp>
        <p:nvSpPr>
          <p:cNvPr id="64521" name="Rectangle 9"/>
          <p:cNvSpPr>
            <a:spLocks noChangeArrowheads="1"/>
          </p:cNvSpPr>
          <p:nvPr/>
        </p:nvSpPr>
        <p:spPr bwMode="auto">
          <a:xfrm>
            <a:off x="5176838" y="1257300"/>
            <a:ext cx="3749675" cy="758825"/>
          </a:xfrm>
          <a:prstGeom prst="rect">
            <a:avLst/>
          </a:prstGeom>
          <a:solidFill>
            <a:srgbClr val="CCFF99"/>
          </a:solidFill>
          <a:ln w="9525">
            <a:solidFill>
              <a:schemeClr val="bg1"/>
            </a:solidFill>
            <a:miter lim="800000"/>
            <a:headEnd/>
            <a:tailEnd/>
          </a:ln>
        </p:spPr>
        <p:txBody>
          <a:bodyPr tIns="91440" anchor="ctr"/>
          <a:lstStyle/>
          <a:p>
            <a:pPr eaLnBrk="0" hangingPunct="0">
              <a:lnSpc>
                <a:spcPct val="90000"/>
              </a:lnSpc>
              <a:spcBef>
                <a:spcPct val="25000"/>
              </a:spcBef>
              <a:buClr>
                <a:srgbClr val="FFFF00"/>
              </a:buClr>
              <a:buSzPct val="90000"/>
              <a:buFont typeface="Wingdings" pitchFamily="2" charset="2"/>
              <a:buNone/>
            </a:pPr>
            <a:r>
              <a:rPr lang="en-US" sz="1400" b="1">
                <a:latin typeface="Arial Narrow" pitchFamily="34" charset="0"/>
              </a:rPr>
              <a:t>Are collective efforts being implemented on a large enough scale to impact the epidemic (coverage; impact)?</a:t>
            </a:r>
            <a:r>
              <a:rPr lang="en-US" sz="1400" b="1">
                <a:solidFill>
                  <a:srgbClr val="FF0066"/>
                </a:solidFill>
                <a:latin typeface="Arial Narrow" pitchFamily="34" charset="0"/>
              </a:rPr>
              <a:t> </a:t>
            </a:r>
            <a:r>
              <a:rPr lang="en-US" sz="1400" b="1" i="1">
                <a:latin typeface="Arial Narrow" pitchFamily="34" charset="0"/>
              </a:rPr>
              <a:t>●</a:t>
            </a:r>
            <a:r>
              <a:rPr lang="en-US" sz="1400" b="1">
                <a:solidFill>
                  <a:schemeClr val="bg1"/>
                </a:solidFill>
                <a:latin typeface="Arial Narrow" pitchFamily="34" charset="0"/>
              </a:rPr>
              <a:t> </a:t>
            </a:r>
            <a:r>
              <a:rPr lang="en-US" sz="1400" b="1" i="1">
                <a:latin typeface="Arial Narrow" pitchFamily="34" charset="0"/>
              </a:rPr>
              <a:t>Surveys &amp; Surveillance</a:t>
            </a:r>
          </a:p>
        </p:txBody>
      </p:sp>
      <p:sp>
        <p:nvSpPr>
          <p:cNvPr id="64522" name="Line 10"/>
          <p:cNvSpPr>
            <a:spLocks noChangeShapeType="1"/>
          </p:cNvSpPr>
          <p:nvPr/>
        </p:nvSpPr>
        <p:spPr bwMode="auto">
          <a:xfrm flipH="1" flipV="1">
            <a:off x="1296988" y="3860800"/>
            <a:ext cx="0" cy="1816100"/>
          </a:xfrm>
          <a:prstGeom prst="line">
            <a:avLst/>
          </a:prstGeom>
          <a:noFill/>
          <a:ln w="6350">
            <a:solidFill>
              <a:schemeClr val="bg1"/>
            </a:solidFill>
            <a:prstDash val="lgDash"/>
            <a:round/>
            <a:headEnd/>
            <a:tailEnd/>
          </a:ln>
        </p:spPr>
        <p:txBody>
          <a:bodyPr anchor="ctr">
            <a:spAutoFit/>
          </a:bodyPr>
          <a:lstStyle/>
          <a:p>
            <a:endParaRPr lang="en-US"/>
          </a:p>
        </p:txBody>
      </p:sp>
      <p:sp>
        <p:nvSpPr>
          <p:cNvPr id="64523" name="Line 11"/>
          <p:cNvSpPr>
            <a:spLocks noChangeShapeType="1"/>
          </p:cNvSpPr>
          <p:nvPr/>
        </p:nvSpPr>
        <p:spPr bwMode="auto">
          <a:xfrm flipV="1">
            <a:off x="1323975" y="3859213"/>
            <a:ext cx="1820863" cy="14287"/>
          </a:xfrm>
          <a:prstGeom prst="line">
            <a:avLst/>
          </a:prstGeom>
          <a:noFill/>
          <a:ln w="6350">
            <a:solidFill>
              <a:schemeClr val="bg1"/>
            </a:solidFill>
            <a:prstDash val="lgDash"/>
            <a:round/>
            <a:headEnd/>
            <a:tailEnd/>
          </a:ln>
        </p:spPr>
        <p:txBody>
          <a:bodyPr anchor="ctr">
            <a:spAutoFit/>
          </a:bodyPr>
          <a:lstStyle/>
          <a:p>
            <a:endParaRPr lang="en-US"/>
          </a:p>
        </p:txBody>
      </p:sp>
      <p:sp>
        <p:nvSpPr>
          <p:cNvPr id="64524" name="Text Box 12"/>
          <p:cNvSpPr txBox="1">
            <a:spLocks noChangeArrowheads="1"/>
          </p:cNvSpPr>
          <p:nvPr/>
        </p:nvSpPr>
        <p:spPr bwMode="auto">
          <a:xfrm>
            <a:off x="1282700" y="4386263"/>
            <a:ext cx="1347788" cy="639762"/>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Understanding Potential  Responses</a:t>
            </a:r>
          </a:p>
        </p:txBody>
      </p:sp>
      <p:sp>
        <p:nvSpPr>
          <p:cNvPr id="64525" name="Line 13"/>
          <p:cNvSpPr>
            <a:spLocks noChangeShapeType="1"/>
          </p:cNvSpPr>
          <p:nvPr/>
        </p:nvSpPr>
        <p:spPr bwMode="auto">
          <a:xfrm flipV="1">
            <a:off x="1876425" y="2016125"/>
            <a:ext cx="0" cy="1860550"/>
          </a:xfrm>
          <a:prstGeom prst="line">
            <a:avLst/>
          </a:prstGeom>
          <a:noFill/>
          <a:ln w="6350">
            <a:solidFill>
              <a:schemeClr val="bg1"/>
            </a:solidFill>
            <a:prstDash val="lgDash"/>
            <a:round/>
            <a:headEnd/>
            <a:tailEnd/>
          </a:ln>
        </p:spPr>
        <p:txBody>
          <a:bodyPr anchor="ctr">
            <a:spAutoFit/>
          </a:bodyPr>
          <a:lstStyle/>
          <a:p>
            <a:endParaRPr lang="en-US"/>
          </a:p>
        </p:txBody>
      </p:sp>
      <p:sp>
        <p:nvSpPr>
          <p:cNvPr id="64526" name="Line 14"/>
          <p:cNvSpPr>
            <a:spLocks noChangeShapeType="1"/>
          </p:cNvSpPr>
          <p:nvPr/>
        </p:nvSpPr>
        <p:spPr bwMode="auto">
          <a:xfrm>
            <a:off x="1876425" y="2016125"/>
            <a:ext cx="2895600" cy="0"/>
          </a:xfrm>
          <a:prstGeom prst="line">
            <a:avLst/>
          </a:prstGeom>
          <a:noFill/>
          <a:ln w="6350">
            <a:solidFill>
              <a:schemeClr val="bg1"/>
            </a:solidFill>
            <a:prstDash val="lgDash"/>
            <a:round/>
            <a:headEnd/>
            <a:tailEnd/>
          </a:ln>
        </p:spPr>
        <p:txBody>
          <a:bodyPr anchor="ctr">
            <a:spAutoFit/>
          </a:bodyPr>
          <a:lstStyle/>
          <a:p>
            <a:endParaRPr lang="en-US"/>
          </a:p>
        </p:txBody>
      </p:sp>
      <p:sp>
        <p:nvSpPr>
          <p:cNvPr id="64527" name="Text Box 15"/>
          <p:cNvSpPr txBox="1">
            <a:spLocks noChangeArrowheads="1"/>
          </p:cNvSpPr>
          <p:nvPr/>
        </p:nvSpPr>
        <p:spPr bwMode="auto">
          <a:xfrm>
            <a:off x="1917700" y="2049463"/>
            <a:ext cx="1522413" cy="822325"/>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Monitoring &amp; Evaluating National Programs</a:t>
            </a:r>
          </a:p>
        </p:txBody>
      </p:sp>
      <p:sp>
        <p:nvSpPr>
          <p:cNvPr id="64528" name="Text Box 16"/>
          <p:cNvSpPr txBox="1">
            <a:spLocks noChangeArrowheads="1"/>
          </p:cNvSpPr>
          <p:nvPr/>
        </p:nvSpPr>
        <p:spPr bwMode="auto">
          <a:xfrm>
            <a:off x="2582863" y="1339850"/>
            <a:ext cx="1244600" cy="639763"/>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Determining Collective Effectiveness</a:t>
            </a:r>
          </a:p>
        </p:txBody>
      </p:sp>
      <p:sp>
        <p:nvSpPr>
          <p:cNvPr id="64529" name="Line 17"/>
          <p:cNvSpPr>
            <a:spLocks noChangeShapeType="1"/>
          </p:cNvSpPr>
          <p:nvPr/>
        </p:nvSpPr>
        <p:spPr bwMode="auto">
          <a:xfrm>
            <a:off x="2486025" y="1254125"/>
            <a:ext cx="2667000" cy="19050"/>
          </a:xfrm>
          <a:prstGeom prst="line">
            <a:avLst/>
          </a:prstGeom>
          <a:noFill/>
          <a:ln w="6350">
            <a:solidFill>
              <a:schemeClr val="bg1"/>
            </a:solidFill>
            <a:prstDash val="lgDash"/>
            <a:round/>
            <a:headEnd/>
            <a:tailEnd/>
          </a:ln>
        </p:spPr>
        <p:txBody>
          <a:bodyPr anchor="ctr">
            <a:spAutoFit/>
          </a:bodyPr>
          <a:lstStyle/>
          <a:p>
            <a:endParaRPr lang="en-US"/>
          </a:p>
        </p:txBody>
      </p:sp>
      <p:sp>
        <p:nvSpPr>
          <p:cNvPr id="64530" name="Line 18"/>
          <p:cNvSpPr>
            <a:spLocks noChangeShapeType="1"/>
          </p:cNvSpPr>
          <p:nvPr/>
        </p:nvSpPr>
        <p:spPr bwMode="auto">
          <a:xfrm flipV="1">
            <a:off x="2487613" y="1300163"/>
            <a:ext cx="0" cy="695325"/>
          </a:xfrm>
          <a:prstGeom prst="line">
            <a:avLst/>
          </a:prstGeom>
          <a:noFill/>
          <a:ln w="6350">
            <a:solidFill>
              <a:schemeClr val="bg1"/>
            </a:solidFill>
            <a:prstDash val="lgDash"/>
            <a:round/>
            <a:headEnd/>
            <a:tailEnd/>
          </a:ln>
        </p:spPr>
        <p:txBody>
          <a:bodyPr anchor="ctr">
            <a:spAutoFit/>
          </a:bodyPr>
          <a:lstStyle/>
          <a:p>
            <a:endParaRPr lang="en-US"/>
          </a:p>
        </p:txBody>
      </p:sp>
      <p:sp>
        <p:nvSpPr>
          <p:cNvPr id="64531" name="Text Box 19"/>
          <p:cNvSpPr txBox="1">
            <a:spLocks noChangeArrowheads="1"/>
          </p:cNvSpPr>
          <p:nvPr/>
        </p:nvSpPr>
        <p:spPr bwMode="auto">
          <a:xfrm>
            <a:off x="668338" y="6400800"/>
            <a:ext cx="206375" cy="457200"/>
          </a:xfrm>
          <a:prstGeom prst="rect">
            <a:avLst/>
          </a:prstGeom>
          <a:noFill/>
          <a:ln w="9525">
            <a:noFill/>
            <a:miter lim="800000"/>
            <a:headEnd/>
            <a:tailEnd/>
          </a:ln>
        </p:spPr>
        <p:txBody>
          <a:bodyPr wrap="none">
            <a:spAutoFit/>
          </a:bodyPr>
          <a:lstStyle/>
          <a:p>
            <a:pPr eaLnBrk="0" hangingPunct="0"/>
            <a:endParaRPr lang="fr-FR" sz="2400">
              <a:latin typeface="Times New Roman" pitchFamily="18" charset="0"/>
            </a:endParaRPr>
          </a:p>
        </p:txBody>
      </p:sp>
      <p:sp>
        <p:nvSpPr>
          <p:cNvPr id="64532" name="Text Box 20"/>
          <p:cNvSpPr txBox="1">
            <a:spLocks noChangeArrowheads="1"/>
          </p:cNvSpPr>
          <p:nvPr/>
        </p:nvSpPr>
        <p:spPr bwMode="auto">
          <a:xfrm>
            <a:off x="3011488" y="3389313"/>
            <a:ext cx="985837" cy="274637"/>
          </a:xfrm>
          <a:prstGeom prst="rect">
            <a:avLst/>
          </a:prstGeom>
          <a:noFill/>
          <a:ln w="9525">
            <a:noFill/>
            <a:miter lim="800000"/>
            <a:headEnd/>
            <a:tailEnd/>
          </a:ln>
        </p:spPr>
        <p:txBody>
          <a:bodyPr wrap="none">
            <a:spAutoFit/>
          </a:bodyPr>
          <a:lstStyle/>
          <a:p>
            <a:pPr eaLnBrk="0" hangingPunct="0"/>
            <a:r>
              <a:rPr lang="fr-FR" sz="1200" b="1">
                <a:solidFill>
                  <a:srgbClr val="00CC00"/>
                </a:solidFill>
                <a:latin typeface="Lucida Sans Unicode" pitchFamily="34" charset="0"/>
              </a:rPr>
              <a:t>ACTIVITIES</a:t>
            </a:r>
          </a:p>
        </p:txBody>
      </p:sp>
      <p:sp>
        <p:nvSpPr>
          <p:cNvPr id="64533" name="Rectangle 21"/>
          <p:cNvSpPr>
            <a:spLocks noChangeArrowheads="1"/>
          </p:cNvSpPr>
          <p:nvPr/>
        </p:nvSpPr>
        <p:spPr bwMode="auto">
          <a:xfrm>
            <a:off x="3386138" y="2779713"/>
            <a:ext cx="876300" cy="274637"/>
          </a:xfrm>
          <a:prstGeom prst="rect">
            <a:avLst/>
          </a:prstGeom>
          <a:noFill/>
          <a:ln w="9525">
            <a:noFill/>
            <a:miter lim="800000"/>
            <a:headEnd/>
            <a:tailEnd/>
          </a:ln>
        </p:spPr>
        <p:txBody>
          <a:bodyPr wrap="none">
            <a:spAutoFit/>
          </a:bodyPr>
          <a:lstStyle/>
          <a:p>
            <a:pPr eaLnBrk="0" hangingPunct="0"/>
            <a:r>
              <a:rPr lang="fr-FR" sz="1200" b="1">
                <a:solidFill>
                  <a:srgbClr val="00CC00"/>
                </a:solidFill>
                <a:latin typeface="Lucida Sans Unicode" pitchFamily="34" charset="0"/>
              </a:rPr>
              <a:t>OUTPUTS</a:t>
            </a:r>
          </a:p>
        </p:txBody>
      </p:sp>
      <p:sp>
        <p:nvSpPr>
          <p:cNvPr id="64534" name="Rectangle 22"/>
          <p:cNvSpPr>
            <a:spLocks noChangeArrowheads="1"/>
          </p:cNvSpPr>
          <p:nvPr/>
        </p:nvSpPr>
        <p:spPr bwMode="auto">
          <a:xfrm>
            <a:off x="2144713" y="3984625"/>
            <a:ext cx="742950" cy="274638"/>
          </a:xfrm>
          <a:prstGeom prst="rect">
            <a:avLst/>
          </a:prstGeom>
          <a:noFill/>
          <a:ln w="9525">
            <a:noFill/>
            <a:miter lim="800000"/>
            <a:headEnd/>
            <a:tailEnd/>
          </a:ln>
        </p:spPr>
        <p:txBody>
          <a:bodyPr>
            <a:spAutoFit/>
          </a:bodyPr>
          <a:lstStyle/>
          <a:p>
            <a:pPr eaLnBrk="0" hangingPunct="0"/>
            <a:r>
              <a:rPr lang="fr-FR" sz="1200" b="1">
                <a:solidFill>
                  <a:srgbClr val="00CC00"/>
                </a:solidFill>
                <a:latin typeface="Lucida Sans Unicode" pitchFamily="34" charset="0"/>
              </a:rPr>
              <a:t>INPUTS</a:t>
            </a:r>
          </a:p>
        </p:txBody>
      </p:sp>
      <p:sp>
        <p:nvSpPr>
          <p:cNvPr id="64535" name="Rectangle 23"/>
          <p:cNvSpPr>
            <a:spLocks noChangeArrowheads="1"/>
          </p:cNvSpPr>
          <p:nvPr/>
        </p:nvSpPr>
        <p:spPr bwMode="auto">
          <a:xfrm>
            <a:off x="3573463" y="2160588"/>
            <a:ext cx="1065212" cy="274637"/>
          </a:xfrm>
          <a:prstGeom prst="rect">
            <a:avLst/>
          </a:prstGeom>
          <a:noFill/>
          <a:ln w="9525">
            <a:noFill/>
            <a:miter lim="800000"/>
            <a:headEnd/>
            <a:tailEnd/>
          </a:ln>
        </p:spPr>
        <p:txBody>
          <a:bodyPr wrap="none">
            <a:spAutoFit/>
          </a:bodyPr>
          <a:lstStyle/>
          <a:p>
            <a:pPr eaLnBrk="0" hangingPunct="0"/>
            <a:r>
              <a:rPr lang="fr-FR" sz="1200" b="1">
                <a:solidFill>
                  <a:srgbClr val="00CC00"/>
                </a:solidFill>
              </a:rPr>
              <a:t>OUTCOMES</a:t>
            </a:r>
          </a:p>
        </p:txBody>
      </p:sp>
      <p:sp>
        <p:nvSpPr>
          <p:cNvPr id="64536" name="Rectangle 24"/>
          <p:cNvSpPr>
            <a:spLocks noChangeArrowheads="1"/>
          </p:cNvSpPr>
          <p:nvPr/>
        </p:nvSpPr>
        <p:spPr bwMode="auto">
          <a:xfrm>
            <a:off x="3941763" y="1344613"/>
            <a:ext cx="1176337" cy="639762"/>
          </a:xfrm>
          <a:prstGeom prst="rect">
            <a:avLst/>
          </a:prstGeom>
          <a:noFill/>
          <a:ln w="9525">
            <a:noFill/>
            <a:miter lim="800000"/>
            <a:headEnd/>
            <a:tailEnd/>
          </a:ln>
        </p:spPr>
        <p:txBody>
          <a:bodyPr wrap="none">
            <a:spAutoFit/>
          </a:bodyPr>
          <a:lstStyle/>
          <a:p>
            <a:pPr eaLnBrk="0" hangingPunct="0"/>
            <a:r>
              <a:rPr lang="fr-FR" sz="1200" b="1">
                <a:solidFill>
                  <a:srgbClr val="00CC00"/>
                </a:solidFill>
              </a:rPr>
              <a:t>OUTCOMES </a:t>
            </a:r>
          </a:p>
          <a:p>
            <a:pPr eaLnBrk="0" hangingPunct="0"/>
            <a:r>
              <a:rPr lang="fr-FR" sz="1200" b="1">
                <a:solidFill>
                  <a:srgbClr val="00CC00"/>
                </a:solidFill>
              </a:rPr>
              <a:t>&amp; IMPACTS</a:t>
            </a:r>
          </a:p>
          <a:p>
            <a:pPr eaLnBrk="0" hangingPunct="0"/>
            <a:r>
              <a:rPr lang="fr-FR" sz="1200" b="1">
                <a:solidFill>
                  <a:srgbClr val="00CC00"/>
                </a:solidFill>
              </a:rPr>
              <a:t>MONITORING</a:t>
            </a:r>
          </a:p>
        </p:txBody>
      </p:sp>
      <p:sp>
        <p:nvSpPr>
          <p:cNvPr id="64537" name="Rectangle 25"/>
          <p:cNvSpPr>
            <a:spLocks noChangeArrowheads="1"/>
          </p:cNvSpPr>
          <p:nvPr/>
        </p:nvSpPr>
        <p:spPr bwMode="auto">
          <a:xfrm>
            <a:off x="0" y="5818188"/>
            <a:ext cx="682625" cy="922337"/>
          </a:xfrm>
          <a:prstGeom prst="rect">
            <a:avLst/>
          </a:prstGeom>
          <a:noFill/>
          <a:ln w="9525">
            <a:noFill/>
            <a:miter lim="800000"/>
            <a:headEnd/>
            <a:tailEnd/>
          </a:ln>
        </p:spPr>
        <p:txBody>
          <a:bodyPr wrap="none" anchor="ctr"/>
          <a:lstStyle/>
          <a:p>
            <a:endParaRPr lang="en-US"/>
          </a:p>
        </p:txBody>
      </p:sp>
      <p:sp>
        <p:nvSpPr>
          <p:cNvPr id="64538" name="Rectangle 26"/>
          <p:cNvSpPr>
            <a:spLocks noChangeArrowheads="1"/>
          </p:cNvSpPr>
          <p:nvPr/>
        </p:nvSpPr>
        <p:spPr bwMode="auto">
          <a:xfrm>
            <a:off x="100013" y="5654675"/>
            <a:ext cx="1185862" cy="644525"/>
          </a:xfrm>
          <a:prstGeom prst="rect">
            <a:avLst/>
          </a:prstGeom>
          <a:noFill/>
          <a:ln w="6350">
            <a:solidFill>
              <a:schemeClr val="bg1"/>
            </a:solidFill>
            <a:prstDash val="lgDash"/>
            <a:miter lim="800000"/>
            <a:headEnd/>
            <a:tailEnd/>
          </a:ln>
        </p:spPr>
        <p:txBody>
          <a:bodyPr anchor="ctr"/>
          <a:lstStyle/>
          <a:p>
            <a:pPr algn="ctr" eaLnBrk="0" hangingPunct="0">
              <a:spcBef>
                <a:spcPct val="20000"/>
              </a:spcBef>
              <a:buClr>
                <a:srgbClr val="FFFF00"/>
              </a:buClr>
              <a:buSzPct val="90000"/>
              <a:buFont typeface="Wingdings" pitchFamily="2" charset="2"/>
              <a:buNone/>
            </a:pPr>
            <a:r>
              <a:rPr lang="en-US" sz="1200" b="1">
                <a:solidFill>
                  <a:schemeClr val="bg1"/>
                </a:solidFill>
              </a:rPr>
              <a:t>Problem Identification</a:t>
            </a:r>
          </a:p>
        </p:txBody>
      </p:sp>
      <p:sp>
        <p:nvSpPr>
          <p:cNvPr id="64539" name="Line 27"/>
          <p:cNvSpPr>
            <a:spLocks noChangeShapeType="1"/>
          </p:cNvSpPr>
          <p:nvPr/>
        </p:nvSpPr>
        <p:spPr bwMode="auto">
          <a:xfrm flipV="1">
            <a:off x="8058150" y="987425"/>
            <a:ext cx="0" cy="19050"/>
          </a:xfrm>
          <a:prstGeom prst="line">
            <a:avLst/>
          </a:prstGeom>
          <a:noFill/>
          <a:ln w="9525">
            <a:solidFill>
              <a:schemeClr val="bg1"/>
            </a:solidFill>
            <a:round/>
            <a:headEnd/>
            <a:tailEnd/>
          </a:ln>
        </p:spPr>
        <p:txBody>
          <a:bodyPr/>
          <a:lstStyle/>
          <a:p>
            <a:endParaRPr lang="en-US"/>
          </a:p>
        </p:txBody>
      </p:sp>
      <p:sp>
        <p:nvSpPr>
          <p:cNvPr id="64540" name="Text Box 28"/>
          <p:cNvSpPr txBox="1">
            <a:spLocks noChangeArrowheads="1"/>
          </p:cNvSpPr>
          <p:nvPr/>
        </p:nvSpPr>
        <p:spPr bwMode="auto">
          <a:xfrm>
            <a:off x="323850" y="6188075"/>
            <a:ext cx="1162050" cy="366713"/>
          </a:xfrm>
          <a:prstGeom prst="rect">
            <a:avLst/>
          </a:prstGeom>
          <a:noFill/>
          <a:ln w="9525">
            <a:noFill/>
            <a:miter lim="800000"/>
            <a:headEnd/>
            <a:tailEnd/>
          </a:ln>
        </p:spPr>
        <p:txBody>
          <a:bodyPr>
            <a:spAutoFit/>
          </a:bodyPr>
          <a:lstStyle/>
          <a:p>
            <a:pPr eaLnBrk="0" hangingPunct="0">
              <a:spcBef>
                <a:spcPct val="50000"/>
              </a:spcBef>
              <a:buClr>
                <a:srgbClr val="FFFF00"/>
              </a:buClr>
              <a:buSzPct val="90000"/>
              <a:buFont typeface="Wingdings" pitchFamily="2" charset="2"/>
              <a:buNone/>
            </a:pPr>
            <a:endParaRPr lang="en-US"/>
          </a:p>
        </p:txBody>
      </p:sp>
      <p:sp>
        <p:nvSpPr>
          <p:cNvPr id="64541" name="Rectangle 29"/>
          <p:cNvSpPr>
            <a:spLocks noGrp="1" noChangeArrowheads="1"/>
          </p:cNvSpPr>
          <p:nvPr>
            <p:ph type="title"/>
          </p:nvPr>
        </p:nvSpPr>
        <p:spPr>
          <a:xfrm>
            <a:off x="1168400" y="0"/>
            <a:ext cx="6902450" cy="1006475"/>
          </a:xfrm>
        </p:spPr>
        <p:txBody>
          <a:bodyPr/>
          <a:lstStyle/>
          <a:p>
            <a:pPr eaLnBrk="1" hangingPunct="1"/>
            <a:r>
              <a:rPr lang="en-US" smtClean="0"/>
              <a:t>A Public Health Questions </a:t>
            </a:r>
            <a:br>
              <a:rPr lang="en-US" smtClean="0"/>
            </a:br>
            <a:r>
              <a:rPr lang="en-US" smtClean="0"/>
              <a:t>Approach to Unifying SI/M&amp;E</a:t>
            </a:r>
          </a:p>
        </p:txBody>
      </p:sp>
      <p:sp>
        <p:nvSpPr>
          <p:cNvPr id="64542" name="Text Box 30"/>
          <p:cNvSpPr txBox="1">
            <a:spLocks noChangeArrowheads="1"/>
          </p:cNvSpPr>
          <p:nvPr/>
        </p:nvSpPr>
        <p:spPr bwMode="auto">
          <a:xfrm>
            <a:off x="347663" y="4064000"/>
            <a:ext cx="844550" cy="115570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 right things?</a:t>
            </a:r>
          </a:p>
        </p:txBody>
      </p:sp>
      <p:sp>
        <p:nvSpPr>
          <p:cNvPr id="64543" name="Text Box 31"/>
          <p:cNvSpPr txBox="1">
            <a:spLocks noChangeArrowheads="1"/>
          </p:cNvSpPr>
          <p:nvPr/>
        </p:nvSpPr>
        <p:spPr bwMode="auto">
          <a:xfrm>
            <a:off x="347663" y="2468563"/>
            <a:ext cx="1290637" cy="73025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them right?</a:t>
            </a:r>
          </a:p>
        </p:txBody>
      </p:sp>
      <p:sp>
        <p:nvSpPr>
          <p:cNvPr id="64544" name="Text Box 32"/>
          <p:cNvSpPr txBox="1">
            <a:spLocks noChangeArrowheads="1"/>
          </p:cNvSpPr>
          <p:nvPr/>
        </p:nvSpPr>
        <p:spPr bwMode="auto">
          <a:xfrm>
            <a:off x="354013" y="1163638"/>
            <a:ext cx="1568450" cy="730250"/>
          </a:xfrm>
          <a:prstGeom prst="rect">
            <a:avLst/>
          </a:prstGeom>
          <a:noFill/>
          <a:ln w="9525">
            <a:noFill/>
            <a:miter lim="800000"/>
            <a:headEnd/>
            <a:tailEnd/>
          </a:ln>
        </p:spPr>
        <p:txBody>
          <a:bodyPr>
            <a:spAutoFit/>
          </a:bodyPr>
          <a:lstStyle/>
          <a:p>
            <a:pPr eaLnBrk="0" hangingPunct="0">
              <a:spcBef>
                <a:spcPct val="50000"/>
              </a:spcBef>
            </a:pPr>
            <a:r>
              <a:rPr lang="en-US" sz="1400" b="1" i="1">
                <a:solidFill>
                  <a:srgbClr val="FF9900"/>
                </a:solidFill>
              </a:rPr>
              <a:t>Are we doing them on a large enough scale?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Birds_Star_Formation1"/>
          <p:cNvPicPr>
            <a:picLocks noGrp="1" noChangeAspect="1" noChangeArrowheads="1"/>
          </p:cNvPicPr>
          <p:nvPr>
            <p:ph/>
          </p:nvPr>
        </p:nvPicPr>
        <p:blipFill>
          <a:blip r:embed="rId2"/>
          <a:srcRect/>
          <a:stretch>
            <a:fillRect/>
          </a:stretch>
        </p:blipFill>
        <p:spPr>
          <a:xfrm>
            <a:off x="-496888" y="-411163"/>
            <a:ext cx="10137776" cy="7950201"/>
          </a:xfrm>
          <a:effectLst>
            <a:outerShdw dist="28398" dir="1593903" algn="ctr" rotWithShape="0">
              <a:srgbClr val="808080"/>
            </a:outerShdw>
          </a:effectLst>
        </p:spPr>
      </p:pic>
      <p:sp>
        <p:nvSpPr>
          <p:cNvPr id="65539" name="Text Box 3"/>
          <p:cNvSpPr txBox="1">
            <a:spLocks noChangeArrowheads="1"/>
          </p:cNvSpPr>
          <p:nvPr/>
        </p:nvSpPr>
        <p:spPr bwMode="auto">
          <a:xfrm>
            <a:off x="0" y="3352800"/>
            <a:ext cx="2438400" cy="3140075"/>
          </a:xfrm>
          <a:prstGeom prst="rect">
            <a:avLst/>
          </a:prstGeom>
          <a:noFill/>
          <a:ln w="9525">
            <a:noFill/>
            <a:miter lim="800000"/>
            <a:headEnd/>
            <a:tailEnd/>
          </a:ln>
        </p:spPr>
        <p:txBody>
          <a:bodyPr>
            <a:spAutoFit/>
          </a:bodyPr>
          <a:lstStyle/>
          <a:p>
            <a:pPr algn="ctr"/>
            <a:r>
              <a:rPr lang="en-US" sz="4000" b="1"/>
              <a:t>A </a:t>
            </a:r>
          </a:p>
          <a:p>
            <a:pPr algn="ctr"/>
            <a:r>
              <a:rPr lang="en-US" sz="4000" b="1"/>
              <a:t>Bird’s Eye View </a:t>
            </a:r>
          </a:p>
          <a:p>
            <a:pPr algn="ctr"/>
            <a:r>
              <a:rPr lang="en-US" sz="4000" b="1"/>
              <a:t>of our agenda</a:t>
            </a: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GB" sz="3600" smtClean="0"/>
              <a:t>programme</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eaLnBrk="1" fontAlgn="auto" hangingPunct="1">
              <a:spcAft>
                <a:spcPts val="0"/>
              </a:spcAft>
              <a:buFont typeface="Wingdings"/>
              <a:buChar char=""/>
              <a:defRPr/>
            </a:pPr>
            <a:r>
              <a:rPr lang="en-US" dirty="0" smtClean="0"/>
              <a:t>A Programme </a:t>
            </a:r>
            <a:r>
              <a:rPr lang="en-US" dirty="0"/>
              <a:t>may be defined as a series, usually a large number, of activities carried out in a defined geographic area or technical sector over a long period of time towards the achievement of specific impact or goal. </a:t>
            </a: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A </a:t>
            </a:r>
            <a:r>
              <a:rPr lang="en-US" dirty="0"/>
              <a:t>collection of projects grouped and implemented simultaneously or serially over long duration towards a common goal constitute a programme. </a:t>
            </a: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The </a:t>
            </a:r>
            <a:r>
              <a:rPr lang="en-US" dirty="0"/>
              <a:t>coverage of a programme is usually a whole country or region and the scope is inclusive several technical sectors. </a:t>
            </a: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The </a:t>
            </a:r>
            <a:r>
              <a:rPr lang="en-US" dirty="0"/>
              <a:t>programme has no strict time limit and may run for years or decades.</a:t>
            </a:r>
            <a:endParaRPr lang="en-GB" dirty="0"/>
          </a:p>
          <a:p>
            <a:pPr marL="320040" indent="-320040" eaLnBrk="1" fontAlgn="auto" hangingPunct="1">
              <a:spcAft>
                <a:spcPts val="0"/>
              </a:spcAft>
              <a:buFont typeface="Wingdings"/>
              <a:buChar char=""/>
              <a:defRPr/>
            </a:pP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12775" y="228600"/>
            <a:ext cx="8153400" cy="990600"/>
          </a:xfrm>
        </p:spPr>
        <p:txBody>
          <a:bodyPr/>
          <a:lstStyle/>
          <a:p>
            <a:pPr eaLnBrk="1" hangingPunct="1"/>
            <a:r>
              <a:rPr lang="en-US" smtClean="0">
                <a:solidFill>
                  <a:schemeClr val="tx1"/>
                </a:solidFill>
              </a:rPr>
              <a:t>The agenda</a:t>
            </a:r>
          </a:p>
        </p:txBody>
      </p:sp>
      <p:sp>
        <p:nvSpPr>
          <p:cNvPr id="183301" name="Oval 5"/>
          <p:cNvSpPr>
            <a:spLocks noChangeArrowheads="1"/>
          </p:cNvSpPr>
          <p:nvPr/>
        </p:nvSpPr>
        <p:spPr bwMode="auto">
          <a:xfrm>
            <a:off x="5092700" y="2603500"/>
            <a:ext cx="1809750" cy="1562100"/>
          </a:xfrm>
          <a:prstGeom prst="ellipse">
            <a:avLst/>
          </a:prstGeom>
          <a:gradFill rotWithShape="0">
            <a:gsLst>
              <a:gs pos="0">
                <a:schemeClr val="hlink">
                  <a:gamma/>
                  <a:tint val="0"/>
                  <a:invGamma/>
                </a:schemeClr>
              </a:gs>
              <a:gs pos="100000">
                <a:schemeClr val="hlink"/>
              </a:gs>
            </a:gsLst>
            <a:path path="shape">
              <a:fillToRect l="50000" t="50000" r="50000" b="50000"/>
            </a:path>
          </a:gradFill>
          <a:ln w="12700">
            <a:solidFill>
              <a:srgbClr val="003366"/>
            </a:solidFill>
            <a:round/>
            <a:headEnd/>
            <a:tailEnd/>
          </a:ln>
          <a:effectLst/>
        </p:spPr>
        <p:txBody>
          <a:bodyPr wrap="none" anchor="ctr"/>
          <a:lstStyle/>
          <a:p>
            <a:pPr>
              <a:defRPr/>
            </a:pPr>
            <a:endParaRPr lang="en-US">
              <a:latin typeface="Arial" charset="0"/>
              <a:cs typeface="Arial" charset="0"/>
            </a:endParaRPr>
          </a:p>
        </p:txBody>
      </p:sp>
      <p:sp>
        <p:nvSpPr>
          <p:cNvPr id="183304" name="Text Box 8"/>
          <p:cNvSpPr txBox="1">
            <a:spLocks noChangeArrowheads="1"/>
          </p:cNvSpPr>
          <p:nvPr/>
        </p:nvSpPr>
        <p:spPr bwMode="auto">
          <a:xfrm>
            <a:off x="5407025" y="2824163"/>
            <a:ext cx="1311275" cy="1006475"/>
          </a:xfrm>
          <a:prstGeom prst="rect">
            <a:avLst/>
          </a:prstGeom>
          <a:noFill/>
          <a:ln w="9525">
            <a:noFill/>
            <a:miter lim="800000"/>
            <a:headEnd/>
            <a:tailEnd/>
          </a:ln>
          <a:effectLst>
            <a:outerShdw dist="12700" dir="5400000" algn="ctr" rotWithShape="0">
              <a:schemeClr val="bg1"/>
            </a:outerShdw>
          </a:effectLst>
        </p:spPr>
        <p:txBody>
          <a:bodyPr wrap="none">
            <a:spAutoFit/>
          </a:bodyPr>
          <a:lstStyle/>
          <a:p>
            <a:pPr algn="ctr" eaLnBrk="0" hangingPunct="0">
              <a:defRPr/>
            </a:pPr>
            <a:r>
              <a:rPr lang="en-US" sz="2000" b="1">
                <a:solidFill>
                  <a:srgbClr val="003399"/>
                </a:solidFill>
                <a:latin typeface="Arial" charset="0"/>
                <a:cs typeface="Arial" charset="0"/>
              </a:rPr>
              <a:t>Share</a:t>
            </a:r>
          </a:p>
          <a:p>
            <a:pPr algn="ctr" eaLnBrk="0" hangingPunct="0">
              <a:defRPr/>
            </a:pPr>
            <a:r>
              <a:rPr lang="en-US" sz="2000" b="1">
                <a:solidFill>
                  <a:srgbClr val="003399"/>
                </a:solidFill>
                <a:latin typeface="Arial" charset="0"/>
                <a:cs typeface="Arial" charset="0"/>
              </a:rPr>
              <a:t>Data with</a:t>
            </a:r>
          </a:p>
          <a:p>
            <a:pPr algn="ctr" eaLnBrk="0" hangingPunct="0">
              <a:defRPr/>
            </a:pPr>
            <a:r>
              <a:rPr lang="en-US" sz="2000" b="1">
                <a:solidFill>
                  <a:srgbClr val="003399"/>
                </a:solidFill>
                <a:latin typeface="Arial" charset="0"/>
                <a:cs typeface="Arial" charset="0"/>
              </a:rPr>
              <a:t>Partners</a:t>
            </a:r>
          </a:p>
        </p:txBody>
      </p:sp>
      <p:sp>
        <p:nvSpPr>
          <p:cNvPr id="66565" name="Text Box 10"/>
          <p:cNvSpPr txBox="1">
            <a:spLocks noChangeArrowheads="1"/>
          </p:cNvSpPr>
          <p:nvPr/>
        </p:nvSpPr>
        <p:spPr bwMode="auto">
          <a:xfrm>
            <a:off x="304800" y="2667000"/>
            <a:ext cx="2209800" cy="1190625"/>
          </a:xfrm>
          <a:prstGeom prst="rect">
            <a:avLst/>
          </a:prstGeom>
          <a:solidFill>
            <a:srgbClr val="FF9933"/>
          </a:solidFill>
          <a:ln w="9525">
            <a:noFill/>
            <a:miter lim="800000"/>
            <a:headEnd/>
            <a:tailEnd/>
          </a:ln>
        </p:spPr>
        <p:txBody>
          <a:bodyPr>
            <a:spAutoFit/>
          </a:bodyPr>
          <a:lstStyle/>
          <a:p>
            <a:r>
              <a:rPr lang="en-GB"/>
              <a:t>We need to agree on </a:t>
            </a:r>
          </a:p>
          <a:p>
            <a:r>
              <a:rPr lang="en-GB"/>
              <a:t>Common terminology  to</a:t>
            </a:r>
          </a:p>
        </p:txBody>
      </p:sp>
      <p:sp>
        <p:nvSpPr>
          <p:cNvPr id="66566" name="AutoShape 11"/>
          <p:cNvSpPr>
            <a:spLocks noChangeArrowheads="1"/>
          </p:cNvSpPr>
          <p:nvPr/>
        </p:nvSpPr>
        <p:spPr bwMode="auto">
          <a:xfrm>
            <a:off x="2743200" y="3200400"/>
            <a:ext cx="2133600" cy="304800"/>
          </a:xfrm>
          <a:prstGeom prst="rightArrow">
            <a:avLst>
              <a:gd name="adj1" fmla="val 50000"/>
              <a:gd name="adj2" fmla="val 175000"/>
            </a:avLst>
          </a:prstGeom>
          <a:solidFill>
            <a:schemeClr val="accent1"/>
          </a:solidFill>
          <a:ln w="9525">
            <a:solidFill>
              <a:schemeClr val="tx1"/>
            </a:solidFill>
            <a:miter lim="800000"/>
            <a:headEnd/>
            <a:tailEnd/>
          </a:ln>
        </p:spPr>
        <p:txBody>
          <a:bodyPr wrap="none" anchor="ctr"/>
          <a:lstStyle/>
          <a:p>
            <a:endParaRPr lang="en-US"/>
          </a:p>
        </p:txBody>
      </p:sp>
      <p:sp>
        <p:nvSpPr>
          <p:cNvPr id="66567" name="Text Box 20"/>
          <p:cNvSpPr txBox="1">
            <a:spLocks noChangeArrowheads="1"/>
          </p:cNvSpPr>
          <p:nvPr/>
        </p:nvSpPr>
        <p:spPr bwMode="auto">
          <a:xfrm>
            <a:off x="1279525" y="5141913"/>
            <a:ext cx="184150" cy="366712"/>
          </a:xfrm>
          <a:prstGeom prst="rect">
            <a:avLst/>
          </a:prstGeom>
          <a:noFill/>
          <a:ln w="9525">
            <a:noFill/>
            <a:miter lim="800000"/>
            <a:headEnd/>
            <a:tailEnd/>
          </a:ln>
        </p:spPr>
        <p:txBody>
          <a:bodyPr wrap="none">
            <a:spAutoFit/>
          </a:bodyPr>
          <a:lstStyle/>
          <a:p>
            <a:endParaRPr lang="en-US"/>
          </a:p>
        </p:txBody>
      </p:sp>
      <p:sp>
        <p:nvSpPr>
          <p:cNvPr id="66568" name="Text Box 21"/>
          <p:cNvSpPr txBox="1">
            <a:spLocks noChangeArrowheads="1"/>
          </p:cNvSpPr>
          <p:nvPr/>
        </p:nvSpPr>
        <p:spPr bwMode="auto">
          <a:xfrm>
            <a:off x="457200" y="5486400"/>
            <a:ext cx="2012950" cy="366713"/>
          </a:xfrm>
          <a:prstGeom prst="rect">
            <a:avLst/>
          </a:prstGeom>
          <a:noFill/>
          <a:ln w="9525">
            <a:noFill/>
            <a:miter lim="800000"/>
            <a:headEnd/>
            <a:tailEnd/>
          </a:ln>
        </p:spPr>
        <p:txBody>
          <a:bodyPr>
            <a:spAutoFit/>
          </a:bodyPr>
          <a:lstStyle/>
          <a:p>
            <a:endParaRPr lang="en-US"/>
          </a:p>
        </p:txBody>
      </p:sp>
      <p:sp>
        <p:nvSpPr>
          <p:cNvPr id="66569" name="Text Box 23"/>
          <p:cNvSpPr txBox="1">
            <a:spLocks noChangeArrowheads="1"/>
          </p:cNvSpPr>
          <p:nvPr/>
        </p:nvSpPr>
        <p:spPr bwMode="auto">
          <a:xfrm>
            <a:off x="1143000" y="4868863"/>
            <a:ext cx="6477000" cy="366712"/>
          </a:xfrm>
          <a:prstGeom prst="rect">
            <a:avLst/>
          </a:prstGeom>
          <a:noFill/>
          <a:ln w="9525">
            <a:noFill/>
            <a:miter lim="800000"/>
            <a:headEnd/>
            <a:tailEnd/>
          </a:ln>
        </p:spPr>
        <p:txBody>
          <a:bodyPr>
            <a:spAutoFit/>
          </a:bodyPr>
          <a:lstStyle/>
          <a:p>
            <a:pPr>
              <a:spcBef>
                <a:spcPct val="50000"/>
              </a:spcBef>
            </a:pPr>
            <a:endParaRPr lang="en-US"/>
          </a:p>
        </p:txBody>
      </p:sp>
      <p:sp>
        <p:nvSpPr>
          <p:cNvPr id="66570" name="Text Box 24"/>
          <p:cNvSpPr txBox="1">
            <a:spLocks noChangeArrowheads="1"/>
          </p:cNvSpPr>
          <p:nvPr/>
        </p:nvSpPr>
        <p:spPr bwMode="auto">
          <a:xfrm>
            <a:off x="974725" y="4989513"/>
            <a:ext cx="5959475" cy="822325"/>
          </a:xfrm>
          <a:prstGeom prst="rect">
            <a:avLst/>
          </a:prstGeom>
          <a:noFill/>
          <a:ln w="9525">
            <a:noFill/>
            <a:miter lim="800000"/>
            <a:headEnd/>
            <a:tailEnd/>
          </a:ln>
        </p:spPr>
        <p:txBody>
          <a:bodyPr>
            <a:spAutoFit/>
          </a:bodyPr>
          <a:lstStyle/>
          <a:p>
            <a:r>
              <a:rPr lang="en-US" sz="2400"/>
              <a:t>Harmonize the basics of M&amp;E : Terminology and frameworks</a:t>
            </a:r>
            <a:endParaRPr lang="en-GB"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3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83301"/>
                                        </p:tgtEl>
                                        <p:attrNameLst>
                                          <p:attrName>style.visibility</p:attrName>
                                        </p:attrNameLst>
                                      </p:cBhvr>
                                      <p:to>
                                        <p:strVal val="visible"/>
                                      </p:to>
                                    </p:set>
                                    <p:anim calcmode="lin" valueType="num">
                                      <p:cBhvr additive="base">
                                        <p:cTn id="11" dur="500" fill="hold"/>
                                        <p:tgtEl>
                                          <p:spTgt spid="183301"/>
                                        </p:tgtEl>
                                        <p:attrNameLst>
                                          <p:attrName>ppt_x</p:attrName>
                                        </p:attrNameLst>
                                      </p:cBhvr>
                                      <p:tavLst>
                                        <p:tav tm="0">
                                          <p:val>
                                            <p:strVal val="0-#ppt_w/2"/>
                                          </p:val>
                                        </p:tav>
                                        <p:tav tm="100000">
                                          <p:val>
                                            <p:strVal val="#ppt_x"/>
                                          </p:val>
                                        </p:tav>
                                      </p:tavLst>
                                    </p:anim>
                                    <p:anim calcmode="lin" valueType="num">
                                      <p:cBhvr additive="base">
                                        <p:cTn id="12" dur="500" fill="hold"/>
                                        <p:tgtEl>
                                          <p:spTgt spid="183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animBg="1"/>
      <p:bldP spid="18330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17500" y="190500"/>
            <a:ext cx="8578850" cy="1006475"/>
          </a:xfrm>
        </p:spPr>
        <p:txBody>
          <a:bodyPr/>
          <a:lstStyle/>
          <a:p>
            <a:pPr eaLnBrk="1" hangingPunct="1"/>
            <a:r>
              <a:rPr lang="en-US" smtClean="0">
                <a:solidFill>
                  <a:schemeClr val="tx1"/>
                </a:solidFill>
              </a:rPr>
              <a:t>Indicator planning and ensuring quality data</a:t>
            </a:r>
          </a:p>
        </p:txBody>
      </p:sp>
      <p:sp>
        <p:nvSpPr>
          <p:cNvPr id="185348" name="Oval 4"/>
          <p:cNvSpPr>
            <a:spLocks noChangeArrowheads="1"/>
          </p:cNvSpPr>
          <p:nvPr/>
        </p:nvSpPr>
        <p:spPr bwMode="auto">
          <a:xfrm>
            <a:off x="4953000" y="2133600"/>
            <a:ext cx="2609850" cy="23431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2700">
            <a:solidFill>
              <a:srgbClr val="003366"/>
            </a:solidFill>
            <a:round/>
            <a:headEnd/>
            <a:tailEnd/>
          </a:ln>
          <a:effectLst/>
        </p:spPr>
        <p:txBody>
          <a:bodyPr wrap="none" anchor="ctr"/>
          <a:lstStyle/>
          <a:p>
            <a:pPr algn="ctr" eaLnBrk="0" hangingPunct="0">
              <a:defRPr/>
            </a:pPr>
            <a:endParaRPr lang="en-US" sz="2400" b="1">
              <a:solidFill>
                <a:schemeClr val="bg1"/>
              </a:solidFill>
              <a:latin typeface="Arial" charset="0"/>
              <a:cs typeface="Arial" charset="0"/>
            </a:endParaRPr>
          </a:p>
        </p:txBody>
      </p:sp>
      <p:sp>
        <p:nvSpPr>
          <p:cNvPr id="185351" name="Text Box 7"/>
          <p:cNvSpPr txBox="1">
            <a:spLocks noChangeArrowheads="1"/>
          </p:cNvSpPr>
          <p:nvPr/>
        </p:nvSpPr>
        <p:spPr bwMode="auto">
          <a:xfrm>
            <a:off x="5181600" y="2895600"/>
            <a:ext cx="2593975" cy="822325"/>
          </a:xfrm>
          <a:prstGeom prst="rect">
            <a:avLst/>
          </a:prstGeom>
          <a:noFill/>
          <a:ln w="9525">
            <a:noFill/>
            <a:miter lim="800000"/>
            <a:headEnd/>
            <a:tailEnd/>
          </a:ln>
          <a:effectLst>
            <a:outerShdw dist="17961" dir="2700000" algn="ctr" rotWithShape="0">
              <a:srgbClr val="003366"/>
            </a:outerShdw>
          </a:effectLst>
        </p:spPr>
        <p:txBody>
          <a:bodyPr>
            <a:spAutoFit/>
          </a:bodyPr>
          <a:lstStyle/>
          <a:p>
            <a:pPr algn="ctr" eaLnBrk="0" hangingPunct="0">
              <a:defRPr/>
            </a:pPr>
            <a:r>
              <a:rPr lang="en-US" sz="2400" b="1" dirty="0">
                <a:solidFill>
                  <a:srgbClr val="FFFF66"/>
                </a:solidFill>
                <a:latin typeface="Arial" charset="0"/>
                <a:cs typeface="Arial" charset="0"/>
              </a:rPr>
              <a:t>Reporting/</a:t>
            </a:r>
          </a:p>
          <a:p>
            <a:pPr algn="ctr" eaLnBrk="0" hangingPunct="0">
              <a:defRPr/>
            </a:pPr>
            <a:r>
              <a:rPr lang="en-US" sz="2400" b="1" dirty="0">
                <a:solidFill>
                  <a:srgbClr val="FFFF66"/>
                </a:solidFill>
                <a:latin typeface="Arial" charset="0"/>
                <a:cs typeface="Arial" charset="0"/>
              </a:rPr>
              <a:t>Accountability</a:t>
            </a:r>
          </a:p>
        </p:txBody>
      </p:sp>
      <p:sp>
        <p:nvSpPr>
          <p:cNvPr id="67589" name="Text Box 16"/>
          <p:cNvSpPr txBox="1">
            <a:spLocks noChangeArrowheads="1"/>
          </p:cNvSpPr>
          <p:nvPr/>
        </p:nvSpPr>
        <p:spPr bwMode="auto">
          <a:xfrm>
            <a:off x="457200" y="2743200"/>
            <a:ext cx="1682750" cy="641350"/>
          </a:xfrm>
          <a:prstGeom prst="rect">
            <a:avLst/>
          </a:prstGeom>
          <a:solidFill>
            <a:srgbClr val="FFFF66"/>
          </a:solidFill>
          <a:ln w="9525">
            <a:noFill/>
            <a:miter lim="800000"/>
            <a:headEnd/>
            <a:tailEnd/>
          </a:ln>
        </p:spPr>
        <p:txBody>
          <a:bodyPr wrap="none">
            <a:spAutoFit/>
          </a:bodyPr>
          <a:lstStyle/>
          <a:p>
            <a:r>
              <a:rPr lang="en-GB"/>
              <a:t>Indicators and </a:t>
            </a:r>
          </a:p>
          <a:p>
            <a:r>
              <a:rPr lang="en-GB"/>
              <a:t>quality data for</a:t>
            </a:r>
          </a:p>
        </p:txBody>
      </p:sp>
      <p:sp>
        <p:nvSpPr>
          <p:cNvPr id="67590" name="AutoShape 17"/>
          <p:cNvSpPr>
            <a:spLocks noChangeArrowheads="1"/>
          </p:cNvSpPr>
          <p:nvPr/>
        </p:nvSpPr>
        <p:spPr bwMode="auto">
          <a:xfrm>
            <a:off x="2743200" y="2895600"/>
            <a:ext cx="1738313" cy="485775"/>
          </a:xfrm>
          <a:prstGeom prst="rightArrow">
            <a:avLst>
              <a:gd name="adj1" fmla="val 50000"/>
              <a:gd name="adj2" fmla="val 89461"/>
            </a:avLst>
          </a:prstGeom>
          <a:solidFill>
            <a:schemeClr val="accent1"/>
          </a:solidFill>
          <a:ln w="9525">
            <a:solidFill>
              <a:schemeClr val="tx1"/>
            </a:solidFill>
            <a:miter lim="800000"/>
            <a:headEnd/>
            <a:tailEnd/>
          </a:ln>
        </p:spPr>
        <p:txBody>
          <a:bodyPr wrap="none" anchor="ctr"/>
          <a:lstStyle/>
          <a:p>
            <a:endParaRPr lang="en-US"/>
          </a:p>
        </p:txBody>
      </p:sp>
      <p:sp>
        <p:nvSpPr>
          <p:cNvPr id="67591" name="Text Box 20"/>
          <p:cNvSpPr txBox="1">
            <a:spLocks noChangeArrowheads="1"/>
          </p:cNvSpPr>
          <p:nvPr/>
        </p:nvSpPr>
        <p:spPr bwMode="auto">
          <a:xfrm>
            <a:off x="838200" y="4800600"/>
            <a:ext cx="6019800" cy="366713"/>
          </a:xfrm>
          <a:prstGeom prst="rect">
            <a:avLst/>
          </a:prstGeom>
          <a:noFill/>
          <a:ln w="9525">
            <a:noFill/>
            <a:miter lim="800000"/>
            <a:headEnd/>
            <a:tailEnd/>
          </a:ln>
        </p:spPr>
        <p:txBody>
          <a:bodyPr>
            <a:spAutoFit/>
          </a:bodyPr>
          <a:lstStyle/>
          <a:p>
            <a:endParaRPr lang="en-US"/>
          </a:p>
        </p:txBody>
      </p:sp>
      <p:sp>
        <p:nvSpPr>
          <p:cNvPr id="67592" name="Text Box 21"/>
          <p:cNvSpPr txBox="1">
            <a:spLocks noChangeArrowheads="1"/>
          </p:cNvSpPr>
          <p:nvPr/>
        </p:nvSpPr>
        <p:spPr bwMode="auto">
          <a:xfrm>
            <a:off x="762000" y="4876800"/>
            <a:ext cx="7772400" cy="1311275"/>
          </a:xfrm>
          <a:prstGeom prst="rect">
            <a:avLst/>
          </a:prstGeom>
          <a:noFill/>
          <a:ln w="9525">
            <a:noFill/>
            <a:miter lim="800000"/>
            <a:headEnd/>
            <a:tailEnd/>
          </a:ln>
        </p:spPr>
        <p:txBody>
          <a:bodyPr>
            <a:spAutoFit/>
          </a:bodyPr>
          <a:lstStyle/>
          <a:p>
            <a:r>
              <a:rPr lang="en-US" sz="2000"/>
              <a:t>Evaluate the types of data and data systems that can be used by multiple agencies for indicator action planning, reporting and decision making. – indicators, data collection, management and  analysis </a:t>
            </a:r>
            <a:endParaRPr lang="en-GB"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85348"/>
                                        </p:tgtEl>
                                        <p:attrNameLst>
                                          <p:attrName>style.visibility</p:attrName>
                                        </p:attrNameLst>
                                      </p:cBhvr>
                                      <p:to>
                                        <p:strVal val="visible"/>
                                      </p:to>
                                    </p:set>
                                    <p:anim calcmode="lin" valueType="num">
                                      <p:cBhvr additive="base">
                                        <p:cTn id="11" dur="500" fill="hold"/>
                                        <p:tgtEl>
                                          <p:spTgt spid="185348"/>
                                        </p:tgtEl>
                                        <p:attrNameLst>
                                          <p:attrName>ppt_x</p:attrName>
                                        </p:attrNameLst>
                                      </p:cBhvr>
                                      <p:tavLst>
                                        <p:tav tm="0">
                                          <p:val>
                                            <p:strVal val="0-#ppt_w/2"/>
                                          </p:val>
                                        </p:tav>
                                        <p:tav tm="100000">
                                          <p:val>
                                            <p:strVal val="#ppt_x"/>
                                          </p:val>
                                        </p:tav>
                                      </p:tavLst>
                                    </p:anim>
                                    <p:anim calcmode="lin" valueType="num">
                                      <p:cBhvr additive="base">
                                        <p:cTn id="12" dur="500" fill="hold"/>
                                        <p:tgtEl>
                                          <p:spTgt spid="185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autoUpdateAnimBg="0"/>
      <p:bldP spid="18535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2775" y="228600"/>
            <a:ext cx="8153400" cy="990600"/>
          </a:xfrm>
        </p:spPr>
        <p:txBody>
          <a:bodyPr/>
          <a:lstStyle/>
          <a:p>
            <a:pPr eaLnBrk="1" hangingPunct="1"/>
            <a:r>
              <a:rPr lang="en-US" smtClean="0">
                <a:solidFill>
                  <a:schemeClr val="tx1"/>
                </a:solidFill>
              </a:rPr>
              <a:t>Balance M with E</a:t>
            </a:r>
          </a:p>
        </p:txBody>
      </p:sp>
      <p:sp>
        <p:nvSpPr>
          <p:cNvPr id="187398" name="Text Box 6"/>
          <p:cNvSpPr txBox="1">
            <a:spLocks noChangeArrowheads="1"/>
          </p:cNvSpPr>
          <p:nvPr/>
        </p:nvSpPr>
        <p:spPr bwMode="auto">
          <a:xfrm>
            <a:off x="5257800" y="2895600"/>
            <a:ext cx="2098675" cy="822325"/>
          </a:xfrm>
          <a:prstGeom prst="rect">
            <a:avLst/>
          </a:prstGeom>
          <a:noFill/>
          <a:ln w="9525">
            <a:noFill/>
            <a:miter lim="800000"/>
            <a:headEnd/>
            <a:tailEnd/>
          </a:ln>
          <a:effectLst>
            <a:outerShdw dist="35921" dir="2700000" algn="ctr" rotWithShape="0">
              <a:srgbClr val="003366"/>
            </a:outerShdw>
          </a:effectLst>
        </p:spPr>
        <p:txBody>
          <a:bodyPr wrap="none">
            <a:spAutoFit/>
          </a:bodyPr>
          <a:lstStyle/>
          <a:p>
            <a:pPr algn="ctr" eaLnBrk="0" hangingPunct="0">
              <a:defRPr/>
            </a:pPr>
            <a:r>
              <a:rPr lang="en-US" sz="2400" b="1" u="sng">
                <a:solidFill>
                  <a:schemeClr val="bg1"/>
                </a:solidFill>
                <a:latin typeface="Arial" charset="0"/>
                <a:cs typeface="Arial" charset="0"/>
              </a:rPr>
              <a:t>Program</a:t>
            </a:r>
          </a:p>
          <a:p>
            <a:pPr algn="ctr" eaLnBrk="0" hangingPunct="0">
              <a:defRPr/>
            </a:pPr>
            <a:r>
              <a:rPr lang="en-US" sz="2400" b="1" u="sng">
                <a:solidFill>
                  <a:schemeClr val="bg1"/>
                </a:solidFill>
                <a:latin typeface="Arial" charset="0"/>
                <a:cs typeface="Arial" charset="0"/>
              </a:rPr>
              <a:t>Improvement</a:t>
            </a:r>
          </a:p>
        </p:txBody>
      </p:sp>
      <p:sp>
        <p:nvSpPr>
          <p:cNvPr id="68612" name="Text Box 9"/>
          <p:cNvSpPr txBox="1">
            <a:spLocks noChangeArrowheads="1"/>
          </p:cNvSpPr>
          <p:nvPr/>
        </p:nvSpPr>
        <p:spPr bwMode="auto">
          <a:xfrm>
            <a:off x="1905000" y="6248400"/>
            <a:ext cx="6108700" cy="517525"/>
          </a:xfrm>
          <a:prstGeom prst="rect">
            <a:avLst/>
          </a:prstGeom>
          <a:noFill/>
          <a:ln w="9525">
            <a:noFill/>
            <a:miter lim="800000"/>
            <a:headEnd/>
            <a:tailEnd/>
          </a:ln>
        </p:spPr>
        <p:txBody>
          <a:bodyPr>
            <a:spAutoFit/>
          </a:bodyPr>
          <a:lstStyle/>
          <a:p>
            <a:pPr eaLnBrk="0" hangingPunct="0"/>
            <a:r>
              <a:rPr lang="en-US" sz="1400" b="1" i="1">
                <a:solidFill>
                  <a:schemeClr val="bg1"/>
                </a:solidFill>
              </a:rPr>
              <a:t>Strategic information includes monitoring and evaluation, surveillance and management information systems</a:t>
            </a:r>
          </a:p>
        </p:txBody>
      </p:sp>
      <p:sp>
        <p:nvSpPr>
          <p:cNvPr id="68613" name="Rectangle 14"/>
          <p:cNvSpPr>
            <a:spLocks noChangeArrowheads="1"/>
          </p:cNvSpPr>
          <p:nvPr/>
        </p:nvSpPr>
        <p:spPr bwMode="auto">
          <a:xfrm>
            <a:off x="304800" y="2667000"/>
            <a:ext cx="2286000" cy="1219200"/>
          </a:xfrm>
          <a:prstGeom prst="rect">
            <a:avLst/>
          </a:prstGeom>
          <a:solidFill>
            <a:schemeClr val="accent1"/>
          </a:solidFill>
          <a:ln w="9525">
            <a:solidFill>
              <a:schemeClr val="tx1"/>
            </a:solidFill>
            <a:miter lim="800000"/>
            <a:headEnd/>
            <a:tailEnd/>
          </a:ln>
        </p:spPr>
        <p:txBody>
          <a:bodyPr wrap="none" anchor="ctr"/>
          <a:lstStyle/>
          <a:p>
            <a:pPr algn="ctr"/>
            <a:r>
              <a:rPr lang="en-GB"/>
              <a:t>Balance  Monitoring </a:t>
            </a:r>
          </a:p>
          <a:p>
            <a:pPr algn="ctr"/>
            <a:r>
              <a:rPr lang="en-GB"/>
              <a:t>with</a:t>
            </a:r>
          </a:p>
          <a:p>
            <a:pPr algn="ctr"/>
            <a:r>
              <a:rPr lang="en-GB"/>
              <a:t>Evaluation</a:t>
            </a:r>
          </a:p>
          <a:p>
            <a:pPr algn="ctr"/>
            <a:r>
              <a:rPr lang="en-GB"/>
              <a:t>Plan for Evaluation</a:t>
            </a:r>
          </a:p>
        </p:txBody>
      </p:sp>
      <p:sp>
        <p:nvSpPr>
          <p:cNvPr id="68614" name="AutoShape 15"/>
          <p:cNvSpPr>
            <a:spLocks noChangeArrowheads="1"/>
          </p:cNvSpPr>
          <p:nvPr/>
        </p:nvSpPr>
        <p:spPr bwMode="auto">
          <a:xfrm>
            <a:off x="3124200" y="3048000"/>
            <a:ext cx="2209800" cy="485775"/>
          </a:xfrm>
          <a:prstGeom prst="rightArrow">
            <a:avLst>
              <a:gd name="adj1" fmla="val 50000"/>
              <a:gd name="adj2" fmla="val 113725"/>
            </a:avLst>
          </a:prstGeom>
          <a:solidFill>
            <a:schemeClr val="accent1"/>
          </a:solidFill>
          <a:ln w="9525">
            <a:solidFill>
              <a:schemeClr val="tx1"/>
            </a:solidFill>
            <a:miter lim="800000"/>
            <a:headEnd/>
            <a:tailEnd/>
          </a:ln>
        </p:spPr>
        <p:txBody>
          <a:bodyPr wrap="none" anchor="ctr"/>
          <a:lstStyle/>
          <a:p>
            <a:endParaRPr lang="en-US"/>
          </a:p>
        </p:txBody>
      </p:sp>
      <p:sp>
        <p:nvSpPr>
          <p:cNvPr id="68615" name="Text Box 19"/>
          <p:cNvSpPr txBox="1">
            <a:spLocks noChangeArrowheads="1"/>
          </p:cNvSpPr>
          <p:nvPr/>
        </p:nvSpPr>
        <p:spPr bwMode="auto">
          <a:xfrm>
            <a:off x="1279525" y="4648200"/>
            <a:ext cx="5578475" cy="1311275"/>
          </a:xfrm>
          <a:prstGeom prst="rect">
            <a:avLst/>
          </a:prstGeom>
          <a:noFill/>
          <a:ln w="9525">
            <a:noFill/>
            <a:miter lim="800000"/>
            <a:headEnd/>
            <a:tailEnd/>
          </a:ln>
        </p:spPr>
        <p:txBody>
          <a:bodyPr>
            <a:spAutoFit/>
          </a:bodyPr>
          <a:lstStyle/>
          <a:p>
            <a:r>
              <a:rPr lang="en-US" sz="2000"/>
              <a:t>Articulate the importance of Planning for evaluation as necessary to complement monitoring: M and E plan, Planning for evaluation</a:t>
            </a:r>
            <a:endParaRPr lang="en-GB"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17500" y="-38100"/>
            <a:ext cx="8578850" cy="1463675"/>
          </a:xfrm>
        </p:spPr>
        <p:txBody>
          <a:bodyPr/>
          <a:lstStyle/>
          <a:p>
            <a:pPr eaLnBrk="1" hangingPunct="1"/>
            <a:r>
              <a:rPr lang="en-US" sz="3200" smtClean="0">
                <a:solidFill>
                  <a:schemeClr val="tx1"/>
                </a:solidFill>
              </a:rPr>
              <a:t>Plan to communicate M&amp;E products to Beneficiary, Implementer, government and to your development partner</a:t>
            </a:r>
          </a:p>
        </p:txBody>
      </p:sp>
      <p:sp>
        <p:nvSpPr>
          <p:cNvPr id="189445" name="Oval 5"/>
          <p:cNvSpPr>
            <a:spLocks noChangeArrowheads="1"/>
          </p:cNvSpPr>
          <p:nvPr/>
        </p:nvSpPr>
        <p:spPr bwMode="auto">
          <a:xfrm>
            <a:off x="5181600" y="2590800"/>
            <a:ext cx="1809750" cy="1562100"/>
          </a:xfrm>
          <a:prstGeom prst="ellipse">
            <a:avLst/>
          </a:prstGeom>
          <a:gradFill rotWithShape="0">
            <a:gsLst>
              <a:gs pos="0">
                <a:schemeClr val="hlink">
                  <a:gamma/>
                  <a:tint val="0"/>
                  <a:invGamma/>
                </a:schemeClr>
              </a:gs>
              <a:gs pos="100000">
                <a:schemeClr val="hlink"/>
              </a:gs>
            </a:gsLst>
            <a:path path="shape">
              <a:fillToRect l="50000" t="50000" r="50000" b="50000"/>
            </a:path>
          </a:gradFill>
          <a:ln w="12700">
            <a:solidFill>
              <a:srgbClr val="003366"/>
            </a:solidFill>
            <a:round/>
            <a:headEnd/>
            <a:tailEnd/>
          </a:ln>
          <a:effectLst/>
        </p:spPr>
        <p:txBody>
          <a:bodyPr wrap="none" anchor="ctr"/>
          <a:lstStyle/>
          <a:p>
            <a:pPr>
              <a:defRPr/>
            </a:pPr>
            <a:endParaRPr lang="en-US">
              <a:latin typeface="Arial" charset="0"/>
              <a:cs typeface="Arial" charset="0"/>
            </a:endParaRPr>
          </a:p>
        </p:txBody>
      </p:sp>
      <p:sp>
        <p:nvSpPr>
          <p:cNvPr id="189446" name="Text Box 6"/>
          <p:cNvSpPr txBox="1">
            <a:spLocks noChangeArrowheads="1"/>
          </p:cNvSpPr>
          <p:nvPr/>
        </p:nvSpPr>
        <p:spPr bwMode="auto">
          <a:xfrm>
            <a:off x="2743200" y="1905000"/>
            <a:ext cx="2098675" cy="822325"/>
          </a:xfrm>
          <a:prstGeom prst="rect">
            <a:avLst/>
          </a:prstGeom>
          <a:noFill/>
          <a:ln w="9525">
            <a:noFill/>
            <a:miter lim="800000"/>
            <a:headEnd/>
            <a:tailEnd/>
          </a:ln>
          <a:effectLst>
            <a:outerShdw dist="35921" dir="2700000" algn="ctr" rotWithShape="0">
              <a:srgbClr val="003366"/>
            </a:outerShdw>
          </a:effectLst>
        </p:spPr>
        <p:txBody>
          <a:bodyPr wrap="none">
            <a:spAutoFit/>
          </a:bodyPr>
          <a:lstStyle/>
          <a:p>
            <a:pPr algn="ctr" eaLnBrk="0" hangingPunct="0">
              <a:defRPr/>
            </a:pPr>
            <a:r>
              <a:rPr lang="en-US" sz="2400" b="1" u="sng">
                <a:solidFill>
                  <a:schemeClr val="bg1"/>
                </a:solidFill>
                <a:latin typeface="Arial" charset="0"/>
                <a:cs typeface="Arial" charset="0"/>
              </a:rPr>
              <a:t>Program</a:t>
            </a:r>
          </a:p>
          <a:p>
            <a:pPr algn="ctr" eaLnBrk="0" hangingPunct="0">
              <a:defRPr/>
            </a:pPr>
            <a:r>
              <a:rPr lang="en-US" sz="2400" b="1" u="sng">
                <a:solidFill>
                  <a:schemeClr val="bg1"/>
                </a:solidFill>
                <a:latin typeface="Arial" charset="0"/>
                <a:cs typeface="Arial" charset="0"/>
              </a:rPr>
              <a:t>Improvement</a:t>
            </a:r>
          </a:p>
        </p:txBody>
      </p:sp>
      <p:sp>
        <p:nvSpPr>
          <p:cNvPr id="189447" name="Text Box 7"/>
          <p:cNvSpPr txBox="1">
            <a:spLocks noChangeArrowheads="1"/>
          </p:cNvSpPr>
          <p:nvPr/>
        </p:nvSpPr>
        <p:spPr bwMode="auto">
          <a:xfrm>
            <a:off x="3200400" y="4724400"/>
            <a:ext cx="2593975" cy="830263"/>
          </a:xfrm>
          <a:prstGeom prst="rect">
            <a:avLst/>
          </a:prstGeom>
          <a:noFill/>
          <a:ln w="9525">
            <a:noFill/>
            <a:miter lim="800000"/>
            <a:headEnd/>
            <a:tailEnd/>
          </a:ln>
          <a:effectLst>
            <a:outerShdw dist="17961" dir="2700000" algn="ctr" rotWithShape="0">
              <a:srgbClr val="003366"/>
            </a:outerShdw>
          </a:effectLst>
        </p:spPr>
        <p:txBody>
          <a:bodyPr>
            <a:spAutoFit/>
          </a:bodyPr>
          <a:lstStyle/>
          <a:p>
            <a:pPr algn="ctr" eaLnBrk="0" hangingPunct="0">
              <a:defRPr/>
            </a:pPr>
            <a:r>
              <a:rPr lang="en-US" sz="2400" b="1" dirty="0">
                <a:latin typeface="Arial" charset="0"/>
                <a:cs typeface="Arial" charset="0"/>
              </a:rPr>
              <a:t>Reporting/</a:t>
            </a:r>
          </a:p>
          <a:p>
            <a:pPr algn="ctr" eaLnBrk="0" hangingPunct="0">
              <a:defRPr/>
            </a:pPr>
            <a:r>
              <a:rPr lang="en-US" sz="2400" b="1" dirty="0">
                <a:latin typeface="Arial" charset="0"/>
                <a:cs typeface="Arial" charset="0"/>
              </a:rPr>
              <a:t>Accountability</a:t>
            </a:r>
          </a:p>
        </p:txBody>
      </p:sp>
      <p:sp>
        <p:nvSpPr>
          <p:cNvPr id="189448" name="Text Box 8"/>
          <p:cNvSpPr txBox="1">
            <a:spLocks noChangeArrowheads="1"/>
          </p:cNvSpPr>
          <p:nvPr/>
        </p:nvSpPr>
        <p:spPr bwMode="auto">
          <a:xfrm>
            <a:off x="5407025" y="2824163"/>
            <a:ext cx="1311275" cy="1006475"/>
          </a:xfrm>
          <a:prstGeom prst="rect">
            <a:avLst/>
          </a:prstGeom>
          <a:noFill/>
          <a:ln w="9525">
            <a:noFill/>
            <a:miter lim="800000"/>
            <a:headEnd/>
            <a:tailEnd/>
          </a:ln>
          <a:effectLst>
            <a:outerShdw dist="12700" dir="5400000" algn="ctr" rotWithShape="0">
              <a:schemeClr val="bg1"/>
            </a:outerShdw>
          </a:effectLst>
        </p:spPr>
        <p:txBody>
          <a:bodyPr wrap="none">
            <a:spAutoFit/>
          </a:bodyPr>
          <a:lstStyle/>
          <a:p>
            <a:pPr algn="ctr" eaLnBrk="0" hangingPunct="0">
              <a:defRPr/>
            </a:pPr>
            <a:r>
              <a:rPr lang="en-US" sz="2000" b="1">
                <a:solidFill>
                  <a:srgbClr val="003399"/>
                </a:solidFill>
                <a:latin typeface="Arial" charset="0"/>
                <a:cs typeface="Arial" charset="0"/>
              </a:rPr>
              <a:t>Sharing</a:t>
            </a:r>
          </a:p>
          <a:p>
            <a:pPr algn="ctr" eaLnBrk="0" hangingPunct="0">
              <a:defRPr/>
            </a:pPr>
            <a:r>
              <a:rPr lang="en-US" sz="2000" b="1">
                <a:solidFill>
                  <a:srgbClr val="003399"/>
                </a:solidFill>
                <a:latin typeface="Arial" charset="0"/>
                <a:cs typeface="Arial" charset="0"/>
              </a:rPr>
              <a:t>Data with</a:t>
            </a:r>
          </a:p>
          <a:p>
            <a:pPr algn="ctr" eaLnBrk="0" hangingPunct="0">
              <a:defRPr/>
            </a:pPr>
            <a:r>
              <a:rPr lang="en-US" sz="2000" b="1">
                <a:solidFill>
                  <a:srgbClr val="003399"/>
                </a:solidFill>
                <a:latin typeface="Arial" charset="0"/>
                <a:cs typeface="Arial" charset="0"/>
              </a:rPr>
              <a:t>Partners</a:t>
            </a:r>
          </a:p>
        </p:txBody>
      </p:sp>
      <p:sp>
        <p:nvSpPr>
          <p:cNvPr id="69639" name="Text Box 9"/>
          <p:cNvSpPr txBox="1">
            <a:spLocks noChangeArrowheads="1"/>
          </p:cNvSpPr>
          <p:nvPr/>
        </p:nvSpPr>
        <p:spPr bwMode="auto">
          <a:xfrm>
            <a:off x="1905000" y="6248400"/>
            <a:ext cx="6108700" cy="517525"/>
          </a:xfrm>
          <a:prstGeom prst="rect">
            <a:avLst/>
          </a:prstGeom>
          <a:noFill/>
          <a:ln w="9525">
            <a:noFill/>
            <a:miter lim="800000"/>
            <a:headEnd/>
            <a:tailEnd/>
          </a:ln>
        </p:spPr>
        <p:txBody>
          <a:bodyPr>
            <a:spAutoFit/>
          </a:bodyPr>
          <a:lstStyle/>
          <a:p>
            <a:pPr eaLnBrk="0" hangingPunct="0"/>
            <a:r>
              <a:rPr lang="en-US" sz="1400" b="1" i="1">
                <a:solidFill>
                  <a:schemeClr val="bg1"/>
                </a:solidFill>
              </a:rPr>
              <a:t>Strategic information includes monitoring and evaluation, surveillance and management information systems</a:t>
            </a:r>
          </a:p>
        </p:txBody>
      </p:sp>
      <p:sp>
        <p:nvSpPr>
          <p:cNvPr id="69640" name="Text Box 12"/>
          <p:cNvSpPr txBox="1">
            <a:spLocks noChangeArrowheads="1"/>
          </p:cNvSpPr>
          <p:nvPr/>
        </p:nvSpPr>
        <p:spPr bwMode="auto">
          <a:xfrm>
            <a:off x="0" y="3124200"/>
            <a:ext cx="2057400" cy="915988"/>
          </a:xfrm>
          <a:prstGeom prst="rect">
            <a:avLst/>
          </a:prstGeom>
          <a:solidFill>
            <a:srgbClr val="FFFFFF"/>
          </a:solidFill>
          <a:ln w="9525">
            <a:noFill/>
            <a:miter lim="800000"/>
            <a:headEnd/>
            <a:tailEnd/>
          </a:ln>
        </p:spPr>
        <p:txBody>
          <a:bodyPr>
            <a:spAutoFit/>
          </a:bodyPr>
          <a:lstStyle/>
          <a:p>
            <a:r>
              <a:rPr lang="en-GB"/>
              <a:t>Communicate</a:t>
            </a:r>
          </a:p>
          <a:p>
            <a:r>
              <a:rPr lang="en-GB"/>
              <a:t>Meaningfully</a:t>
            </a:r>
          </a:p>
          <a:p>
            <a:endParaRPr lang="en-GB"/>
          </a:p>
        </p:txBody>
      </p:sp>
      <p:sp>
        <p:nvSpPr>
          <p:cNvPr id="69641" name="AutoShape 19"/>
          <p:cNvSpPr>
            <a:spLocks noChangeArrowheads="1"/>
          </p:cNvSpPr>
          <p:nvPr/>
        </p:nvSpPr>
        <p:spPr bwMode="auto">
          <a:xfrm>
            <a:off x="2362200" y="3124200"/>
            <a:ext cx="2133600" cy="11430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GB"/>
              <a:t>Plan your </a:t>
            </a:r>
          </a:p>
          <a:p>
            <a:pPr algn="ctr"/>
            <a:r>
              <a:rPr lang="en-GB"/>
              <a:t>Communication</a:t>
            </a:r>
          </a:p>
          <a:p>
            <a:pPr algn="ctr"/>
            <a:r>
              <a:rPr lang="en-GB"/>
              <a:t>Strategy for</a:t>
            </a:r>
          </a:p>
        </p:txBody>
      </p:sp>
      <p:sp>
        <p:nvSpPr>
          <p:cNvPr id="69642" name="Line 20"/>
          <p:cNvSpPr>
            <a:spLocks noChangeShapeType="1"/>
          </p:cNvSpPr>
          <p:nvPr/>
        </p:nvSpPr>
        <p:spPr bwMode="auto">
          <a:xfrm flipV="1">
            <a:off x="3733800" y="2667000"/>
            <a:ext cx="152400" cy="533400"/>
          </a:xfrm>
          <a:prstGeom prst="line">
            <a:avLst/>
          </a:prstGeom>
          <a:noFill/>
          <a:ln w="9525">
            <a:solidFill>
              <a:schemeClr val="tx1"/>
            </a:solidFill>
            <a:round/>
            <a:headEnd/>
            <a:tailEnd type="triangle" w="med" len="med"/>
          </a:ln>
        </p:spPr>
        <p:txBody>
          <a:bodyPr/>
          <a:lstStyle/>
          <a:p>
            <a:endParaRPr lang="en-US"/>
          </a:p>
        </p:txBody>
      </p:sp>
      <p:sp>
        <p:nvSpPr>
          <p:cNvPr id="69643" name="Line 21"/>
          <p:cNvSpPr>
            <a:spLocks noChangeShapeType="1"/>
          </p:cNvSpPr>
          <p:nvPr/>
        </p:nvSpPr>
        <p:spPr bwMode="auto">
          <a:xfrm>
            <a:off x="3886200" y="4191000"/>
            <a:ext cx="381000" cy="609600"/>
          </a:xfrm>
          <a:prstGeom prst="line">
            <a:avLst/>
          </a:prstGeom>
          <a:noFill/>
          <a:ln w="9525">
            <a:solidFill>
              <a:schemeClr val="tx1"/>
            </a:solidFill>
            <a:round/>
            <a:headEnd/>
            <a:tailEnd type="triangle" w="med" len="med"/>
          </a:ln>
        </p:spPr>
        <p:txBody>
          <a:bodyPr/>
          <a:lstStyle/>
          <a:p>
            <a:endParaRPr lang="en-US"/>
          </a:p>
        </p:txBody>
      </p:sp>
      <p:sp>
        <p:nvSpPr>
          <p:cNvPr id="69644" name="Line 22"/>
          <p:cNvSpPr>
            <a:spLocks noChangeShapeType="1"/>
          </p:cNvSpPr>
          <p:nvPr/>
        </p:nvSpPr>
        <p:spPr bwMode="auto">
          <a:xfrm flipV="1">
            <a:off x="4648200" y="3657600"/>
            <a:ext cx="609600" cy="76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9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94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5"/>
                                        </p:tgtEl>
                                        <p:attrNameLst>
                                          <p:attrName>style.visibility</p:attrName>
                                        </p:attrNameLst>
                                      </p:cBhvr>
                                      <p:to>
                                        <p:strVal val="visible"/>
                                      </p:to>
                                    </p:set>
                                    <p:anim calcmode="lin" valueType="num">
                                      <p:cBhvr additive="base">
                                        <p:cTn id="19" dur="500" fill="hold"/>
                                        <p:tgtEl>
                                          <p:spTgt spid="189445"/>
                                        </p:tgtEl>
                                        <p:attrNameLst>
                                          <p:attrName>ppt_x</p:attrName>
                                        </p:attrNameLst>
                                      </p:cBhvr>
                                      <p:tavLst>
                                        <p:tav tm="0">
                                          <p:val>
                                            <p:strVal val="0-#ppt_w/2"/>
                                          </p:val>
                                        </p:tav>
                                        <p:tav tm="100000">
                                          <p:val>
                                            <p:strVal val="#ppt_x"/>
                                          </p:val>
                                        </p:tav>
                                      </p:tavLst>
                                    </p:anim>
                                    <p:anim calcmode="lin" valueType="num">
                                      <p:cBhvr additive="base">
                                        <p:cTn id="20" dur="500" fill="hold"/>
                                        <p:tgtEl>
                                          <p:spTgt spid="189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animBg="1"/>
      <p:bldP spid="189446" grpId="0" autoUpdateAnimBg="0"/>
      <p:bldP spid="189447" grpId="0" autoUpdateAnimBg="0"/>
      <p:bldP spid="18944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12775" y="228600"/>
            <a:ext cx="8153400" cy="990600"/>
          </a:xfrm>
        </p:spPr>
        <p:txBody>
          <a:bodyPr/>
          <a:lstStyle/>
          <a:p>
            <a:pPr eaLnBrk="1" hangingPunct="1"/>
            <a:r>
              <a:rPr lang="en-US" smtClean="0">
                <a:solidFill>
                  <a:schemeClr val="tx1"/>
                </a:solidFill>
              </a:rPr>
              <a:t>Strategic Information  for RBM or EBP</a:t>
            </a:r>
          </a:p>
        </p:txBody>
      </p:sp>
      <p:sp>
        <p:nvSpPr>
          <p:cNvPr id="191491" name="Oval 3"/>
          <p:cNvSpPr>
            <a:spLocks noChangeArrowheads="1"/>
          </p:cNvSpPr>
          <p:nvPr/>
        </p:nvSpPr>
        <p:spPr bwMode="auto">
          <a:xfrm>
            <a:off x="2133600" y="1219200"/>
            <a:ext cx="4838700" cy="4819650"/>
          </a:xfrm>
          <a:prstGeom prst="ellipse">
            <a:avLst/>
          </a:prstGeom>
          <a:gradFill rotWithShape="0">
            <a:gsLst>
              <a:gs pos="0">
                <a:srgbClr val="0099FF"/>
              </a:gs>
              <a:gs pos="100000">
                <a:srgbClr val="003366"/>
              </a:gs>
            </a:gsLst>
            <a:path path="shape">
              <a:fillToRect l="50000" t="50000" r="50000" b="50000"/>
            </a:path>
          </a:gradFill>
          <a:ln w="28575">
            <a:solidFill>
              <a:srgbClr val="003366"/>
            </a:solidFill>
            <a:round/>
            <a:headEnd/>
            <a:tailEnd/>
          </a:ln>
          <a:effectLst>
            <a:outerShdw dist="35921" dir="2700000" algn="ctr" rotWithShape="0">
              <a:srgbClr val="003366"/>
            </a:outerShdw>
          </a:effectLst>
        </p:spPr>
        <p:txBody>
          <a:bodyPr wrap="none" anchor="ctr"/>
          <a:lstStyle/>
          <a:p>
            <a:pPr algn="ctr" eaLnBrk="0" hangingPunct="0">
              <a:defRPr/>
            </a:pPr>
            <a:endParaRPr lang="en-US" sz="2400" b="1">
              <a:solidFill>
                <a:schemeClr val="bg1"/>
              </a:solidFill>
              <a:latin typeface="Arial" charset="0"/>
              <a:cs typeface="Arial" charset="0"/>
            </a:endParaRPr>
          </a:p>
        </p:txBody>
      </p:sp>
      <p:sp>
        <p:nvSpPr>
          <p:cNvPr id="191492" name="Oval 4"/>
          <p:cNvSpPr>
            <a:spLocks noChangeArrowheads="1"/>
          </p:cNvSpPr>
          <p:nvPr/>
        </p:nvSpPr>
        <p:spPr bwMode="auto">
          <a:xfrm>
            <a:off x="4235450" y="3498850"/>
            <a:ext cx="2609850" cy="23431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2700">
            <a:solidFill>
              <a:srgbClr val="003366"/>
            </a:solidFill>
            <a:round/>
            <a:headEnd/>
            <a:tailEnd/>
          </a:ln>
          <a:effectLst/>
        </p:spPr>
        <p:txBody>
          <a:bodyPr wrap="none" anchor="ctr"/>
          <a:lstStyle/>
          <a:p>
            <a:pPr algn="ctr" eaLnBrk="0" hangingPunct="0">
              <a:defRPr/>
            </a:pPr>
            <a:endParaRPr lang="en-US" sz="2400" b="1">
              <a:solidFill>
                <a:schemeClr val="bg1"/>
              </a:solidFill>
              <a:latin typeface="Arial" charset="0"/>
              <a:cs typeface="Arial" charset="0"/>
            </a:endParaRPr>
          </a:p>
        </p:txBody>
      </p:sp>
      <p:sp>
        <p:nvSpPr>
          <p:cNvPr id="191493" name="Oval 5"/>
          <p:cNvSpPr>
            <a:spLocks noChangeArrowheads="1"/>
          </p:cNvSpPr>
          <p:nvPr/>
        </p:nvSpPr>
        <p:spPr bwMode="auto">
          <a:xfrm>
            <a:off x="5092700" y="2603500"/>
            <a:ext cx="1809750" cy="1562100"/>
          </a:xfrm>
          <a:prstGeom prst="ellipse">
            <a:avLst/>
          </a:prstGeom>
          <a:gradFill rotWithShape="0">
            <a:gsLst>
              <a:gs pos="0">
                <a:schemeClr val="hlink">
                  <a:gamma/>
                  <a:tint val="0"/>
                  <a:invGamma/>
                </a:schemeClr>
              </a:gs>
              <a:gs pos="100000">
                <a:schemeClr val="hlink"/>
              </a:gs>
            </a:gsLst>
            <a:path path="shape">
              <a:fillToRect l="50000" t="50000" r="50000" b="50000"/>
            </a:path>
          </a:gradFill>
          <a:ln w="12700">
            <a:solidFill>
              <a:srgbClr val="003366"/>
            </a:solidFill>
            <a:round/>
            <a:headEnd/>
            <a:tailEnd/>
          </a:ln>
          <a:effectLst/>
        </p:spPr>
        <p:txBody>
          <a:bodyPr wrap="none" anchor="ctr"/>
          <a:lstStyle/>
          <a:p>
            <a:pPr>
              <a:defRPr/>
            </a:pPr>
            <a:endParaRPr lang="en-US">
              <a:latin typeface="Arial" charset="0"/>
              <a:cs typeface="Arial" charset="0"/>
            </a:endParaRPr>
          </a:p>
        </p:txBody>
      </p:sp>
      <p:sp>
        <p:nvSpPr>
          <p:cNvPr id="191494" name="Text Box 6"/>
          <p:cNvSpPr txBox="1">
            <a:spLocks noChangeArrowheads="1"/>
          </p:cNvSpPr>
          <p:nvPr/>
        </p:nvSpPr>
        <p:spPr bwMode="auto">
          <a:xfrm>
            <a:off x="3495675" y="1582738"/>
            <a:ext cx="2098675" cy="822325"/>
          </a:xfrm>
          <a:prstGeom prst="rect">
            <a:avLst/>
          </a:prstGeom>
          <a:noFill/>
          <a:ln w="9525">
            <a:noFill/>
            <a:miter lim="800000"/>
            <a:headEnd/>
            <a:tailEnd/>
          </a:ln>
          <a:effectLst>
            <a:outerShdw dist="35921" dir="2700000" algn="ctr" rotWithShape="0">
              <a:srgbClr val="003366"/>
            </a:outerShdw>
          </a:effectLst>
        </p:spPr>
        <p:txBody>
          <a:bodyPr wrap="none">
            <a:spAutoFit/>
          </a:bodyPr>
          <a:lstStyle/>
          <a:p>
            <a:pPr algn="ctr" eaLnBrk="0" hangingPunct="0">
              <a:defRPr/>
            </a:pPr>
            <a:r>
              <a:rPr lang="en-US" sz="2400" b="1" u="sng">
                <a:solidFill>
                  <a:schemeClr val="bg1"/>
                </a:solidFill>
                <a:latin typeface="Arial" charset="0"/>
                <a:cs typeface="Arial" charset="0"/>
              </a:rPr>
              <a:t>Program</a:t>
            </a:r>
          </a:p>
          <a:p>
            <a:pPr algn="ctr" eaLnBrk="0" hangingPunct="0">
              <a:defRPr/>
            </a:pPr>
            <a:r>
              <a:rPr lang="en-US" sz="2400" b="1" u="sng">
                <a:solidFill>
                  <a:schemeClr val="bg1"/>
                </a:solidFill>
                <a:latin typeface="Arial" charset="0"/>
                <a:cs typeface="Arial" charset="0"/>
              </a:rPr>
              <a:t>Improvement</a:t>
            </a:r>
          </a:p>
        </p:txBody>
      </p:sp>
      <p:sp>
        <p:nvSpPr>
          <p:cNvPr id="191495" name="Text Box 7"/>
          <p:cNvSpPr txBox="1">
            <a:spLocks noChangeArrowheads="1"/>
          </p:cNvSpPr>
          <p:nvPr/>
        </p:nvSpPr>
        <p:spPr bwMode="auto">
          <a:xfrm>
            <a:off x="4327525" y="4275138"/>
            <a:ext cx="2593975" cy="822325"/>
          </a:xfrm>
          <a:prstGeom prst="rect">
            <a:avLst/>
          </a:prstGeom>
          <a:noFill/>
          <a:ln w="9525">
            <a:noFill/>
            <a:miter lim="800000"/>
            <a:headEnd/>
            <a:tailEnd/>
          </a:ln>
          <a:effectLst>
            <a:outerShdw dist="17961" dir="2700000" algn="ctr" rotWithShape="0">
              <a:srgbClr val="003366"/>
            </a:outerShdw>
          </a:effectLst>
        </p:spPr>
        <p:txBody>
          <a:bodyPr>
            <a:spAutoFit/>
          </a:bodyPr>
          <a:lstStyle/>
          <a:p>
            <a:pPr algn="ctr" eaLnBrk="0" hangingPunct="0">
              <a:defRPr/>
            </a:pPr>
            <a:r>
              <a:rPr lang="en-US" sz="2400" b="1">
                <a:solidFill>
                  <a:srgbClr val="FFFF66"/>
                </a:solidFill>
                <a:latin typeface="Arial" charset="0"/>
                <a:cs typeface="Arial" charset="0"/>
              </a:rPr>
              <a:t>Reporting/</a:t>
            </a:r>
          </a:p>
          <a:p>
            <a:pPr algn="ctr" eaLnBrk="0" hangingPunct="0">
              <a:defRPr/>
            </a:pPr>
            <a:r>
              <a:rPr lang="en-US" sz="2400" b="1">
                <a:solidFill>
                  <a:srgbClr val="FFFF66"/>
                </a:solidFill>
                <a:latin typeface="Arial" charset="0"/>
                <a:cs typeface="Arial" charset="0"/>
              </a:rPr>
              <a:t>Accountability</a:t>
            </a:r>
          </a:p>
        </p:txBody>
      </p:sp>
      <p:sp>
        <p:nvSpPr>
          <p:cNvPr id="191496" name="Text Box 8"/>
          <p:cNvSpPr txBox="1">
            <a:spLocks noChangeArrowheads="1"/>
          </p:cNvSpPr>
          <p:nvPr/>
        </p:nvSpPr>
        <p:spPr bwMode="auto">
          <a:xfrm>
            <a:off x="5407025" y="2824163"/>
            <a:ext cx="1311275" cy="1006475"/>
          </a:xfrm>
          <a:prstGeom prst="rect">
            <a:avLst/>
          </a:prstGeom>
          <a:noFill/>
          <a:ln w="9525">
            <a:noFill/>
            <a:miter lim="800000"/>
            <a:headEnd/>
            <a:tailEnd/>
          </a:ln>
          <a:effectLst>
            <a:outerShdw dist="12700" dir="5400000" algn="ctr" rotWithShape="0">
              <a:schemeClr val="bg1"/>
            </a:outerShdw>
          </a:effectLst>
        </p:spPr>
        <p:txBody>
          <a:bodyPr wrap="none">
            <a:spAutoFit/>
          </a:bodyPr>
          <a:lstStyle/>
          <a:p>
            <a:pPr algn="ctr" eaLnBrk="0" hangingPunct="0">
              <a:defRPr/>
            </a:pPr>
            <a:r>
              <a:rPr lang="en-US" sz="2000" b="1">
                <a:solidFill>
                  <a:srgbClr val="003399"/>
                </a:solidFill>
                <a:latin typeface="Arial" charset="0"/>
                <a:cs typeface="Arial" charset="0"/>
              </a:rPr>
              <a:t>Share</a:t>
            </a:r>
          </a:p>
          <a:p>
            <a:pPr algn="ctr" eaLnBrk="0" hangingPunct="0">
              <a:defRPr/>
            </a:pPr>
            <a:r>
              <a:rPr lang="en-US" sz="2000" b="1">
                <a:solidFill>
                  <a:srgbClr val="003399"/>
                </a:solidFill>
                <a:latin typeface="Arial" charset="0"/>
                <a:cs typeface="Arial" charset="0"/>
              </a:rPr>
              <a:t>Data with</a:t>
            </a:r>
          </a:p>
          <a:p>
            <a:pPr algn="ctr" eaLnBrk="0" hangingPunct="0">
              <a:defRPr/>
            </a:pPr>
            <a:r>
              <a:rPr lang="en-US" sz="2000" b="1">
                <a:solidFill>
                  <a:srgbClr val="003399"/>
                </a:solidFill>
                <a:latin typeface="Arial" charset="0"/>
                <a:cs typeface="Arial" charset="0"/>
              </a:rPr>
              <a:t>Partners</a:t>
            </a:r>
          </a:p>
        </p:txBody>
      </p:sp>
      <p:sp>
        <p:nvSpPr>
          <p:cNvPr id="70665" name="Text Box 9"/>
          <p:cNvSpPr txBox="1">
            <a:spLocks noChangeArrowheads="1"/>
          </p:cNvSpPr>
          <p:nvPr/>
        </p:nvSpPr>
        <p:spPr bwMode="auto">
          <a:xfrm>
            <a:off x="1905000" y="6248400"/>
            <a:ext cx="6108700" cy="523875"/>
          </a:xfrm>
          <a:prstGeom prst="rect">
            <a:avLst/>
          </a:prstGeom>
          <a:noFill/>
          <a:ln w="9525">
            <a:noFill/>
            <a:miter lim="800000"/>
            <a:headEnd/>
            <a:tailEnd/>
          </a:ln>
        </p:spPr>
        <p:txBody>
          <a:bodyPr>
            <a:spAutoFit/>
          </a:bodyPr>
          <a:lstStyle/>
          <a:p>
            <a:pPr eaLnBrk="0" hangingPunct="0"/>
            <a:r>
              <a:rPr lang="en-US" sz="1400" b="1" i="1"/>
              <a:t>Strategic information includes monitoring and evaluation, surveillance and management information systems</a:t>
            </a:r>
          </a:p>
        </p:txBody>
      </p:sp>
      <p:sp>
        <p:nvSpPr>
          <p:cNvPr id="70666" name="AutoShape 18"/>
          <p:cNvSpPr>
            <a:spLocks noChangeArrowheads="1"/>
          </p:cNvSpPr>
          <p:nvPr/>
        </p:nvSpPr>
        <p:spPr bwMode="auto">
          <a:xfrm rot="5400000">
            <a:off x="820738" y="1922462"/>
            <a:ext cx="914400" cy="3165475"/>
          </a:xfrm>
          <a:prstGeom prst="wedgeRoundRectCallout">
            <a:avLst>
              <a:gd name="adj1" fmla="val -26218"/>
              <a:gd name="adj2" fmla="val -59681"/>
              <a:gd name="adj3" fmla="val 16667"/>
            </a:avLst>
          </a:prstGeom>
          <a:solidFill>
            <a:schemeClr val="accent1"/>
          </a:solidFill>
          <a:ln w="9525">
            <a:solidFill>
              <a:schemeClr val="tx1"/>
            </a:solidFill>
            <a:miter lim="800000"/>
            <a:headEnd/>
            <a:tailEnd/>
          </a:ln>
        </p:spPr>
        <p:txBody>
          <a:bodyPr rot="10800000" vert="eaVert"/>
          <a:lstStyle/>
          <a:p>
            <a:pPr algn="ctr"/>
            <a:r>
              <a:rPr lang="en-GB" sz="2000" b="1" u="sng"/>
              <a:t>The big Picture</a:t>
            </a:r>
            <a:endParaRPr lang="en-GB" sz="2000"/>
          </a:p>
          <a:p>
            <a:pPr algn="ctr"/>
            <a:endParaRPr lang="en-GB" sz="2000"/>
          </a:p>
        </p:txBody>
      </p:sp>
      <p:sp>
        <p:nvSpPr>
          <p:cNvPr id="70667" name="Text Box 19"/>
          <p:cNvSpPr txBox="1">
            <a:spLocks noChangeArrowheads="1"/>
          </p:cNvSpPr>
          <p:nvPr/>
        </p:nvSpPr>
        <p:spPr bwMode="auto">
          <a:xfrm>
            <a:off x="7146925" y="5522913"/>
            <a:ext cx="323850" cy="366712"/>
          </a:xfrm>
          <a:prstGeom prst="rect">
            <a:avLst/>
          </a:prstGeom>
          <a:noFill/>
          <a:ln w="9525">
            <a:noFill/>
            <a:miter lim="800000"/>
            <a:headEnd/>
            <a:tailEnd/>
          </a:ln>
        </p:spPr>
        <p:txBody>
          <a:bodyPr wrap="none">
            <a:spAutoFit/>
          </a:bodyPr>
          <a:lstStyle/>
          <a:p>
            <a:r>
              <a:rPr lang="en-GB"/>
              <a:t>T</a:t>
            </a:r>
          </a:p>
        </p:txBody>
      </p:sp>
      <p:sp>
        <p:nvSpPr>
          <p:cNvPr id="70668" name="AutoShape 20"/>
          <p:cNvSpPr>
            <a:spLocks noChangeArrowheads="1"/>
          </p:cNvSpPr>
          <p:nvPr/>
        </p:nvSpPr>
        <p:spPr bwMode="auto">
          <a:xfrm>
            <a:off x="6781800" y="1143000"/>
            <a:ext cx="2362200" cy="1524000"/>
          </a:xfrm>
          <a:prstGeom prst="wedgeEllipseCallout">
            <a:avLst>
              <a:gd name="adj1" fmla="val -44153"/>
              <a:gd name="adj2" fmla="val 36148"/>
            </a:avLst>
          </a:prstGeom>
          <a:solidFill>
            <a:schemeClr val="accent1"/>
          </a:solidFill>
          <a:ln w="9525">
            <a:solidFill>
              <a:schemeClr val="tx1"/>
            </a:solidFill>
            <a:miter lim="800000"/>
            <a:headEnd/>
            <a:tailEnd/>
          </a:ln>
        </p:spPr>
        <p:txBody>
          <a:bodyPr/>
          <a:lstStyle/>
          <a:p>
            <a:r>
              <a:rPr lang="en-GB"/>
              <a:t>Common M&amp;E Plan</a:t>
            </a:r>
          </a:p>
          <a:p>
            <a:r>
              <a:rPr lang="en-GB"/>
              <a:t>Framework</a:t>
            </a:r>
            <a:endParaRPr lang="en-US"/>
          </a:p>
        </p:txBody>
      </p:sp>
      <p:sp>
        <p:nvSpPr>
          <p:cNvPr id="70669" name="AutoShape 21"/>
          <p:cNvSpPr>
            <a:spLocks/>
          </p:cNvSpPr>
          <p:nvPr/>
        </p:nvSpPr>
        <p:spPr bwMode="auto">
          <a:xfrm>
            <a:off x="609600" y="4800600"/>
            <a:ext cx="2971800" cy="1219200"/>
          </a:xfrm>
          <a:prstGeom prst="accentBorderCallout3">
            <a:avLst>
              <a:gd name="adj1" fmla="val 9375"/>
              <a:gd name="adj2" fmla="val 102565"/>
              <a:gd name="adj3" fmla="val 9375"/>
              <a:gd name="adj4" fmla="val 106569"/>
              <a:gd name="adj5" fmla="val 103907"/>
              <a:gd name="adj6" fmla="val 106569"/>
              <a:gd name="adj7" fmla="val 119009"/>
              <a:gd name="adj8" fmla="val 74361"/>
            </a:avLst>
          </a:prstGeom>
          <a:solidFill>
            <a:schemeClr val="accent1"/>
          </a:solidFill>
          <a:ln w="9525">
            <a:solidFill>
              <a:schemeClr val="tx1"/>
            </a:solidFill>
            <a:miter lim="800000"/>
            <a:headEnd/>
            <a:tailEnd/>
          </a:ln>
        </p:spPr>
        <p:txBody>
          <a:bodyPr/>
          <a:lstStyle/>
          <a:p>
            <a:pPr algn="ctr"/>
            <a:r>
              <a:rPr lang="en-GB"/>
              <a:t>Measurements, data management analysis and use</a:t>
            </a:r>
            <a:endParaRPr lang="en-US"/>
          </a:p>
        </p:txBody>
      </p:sp>
      <p:sp>
        <p:nvSpPr>
          <p:cNvPr id="70670" name="AutoShape 22"/>
          <p:cNvSpPr>
            <a:spLocks noChangeArrowheads="1"/>
          </p:cNvSpPr>
          <p:nvPr/>
        </p:nvSpPr>
        <p:spPr bwMode="auto">
          <a:xfrm rot="2771589">
            <a:off x="7269162" y="4313238"/>
            <a:ext cx="2301875" cy="1447800"/>
          </a:xfrm>
          <a:prstGeom prst="leftArrow">
            <a:avLst>
              <a:gd name="adj1" fmla="val 50000"/>
              <a:gd name="adj2" fmla="val 39748"/>
            </a:avLst>
          </a:prstGeom>
          <a:solidFill>
            <a:schemeClr val="accent1"/>
          </a:solidFill>
          <a:ln w="9525">
            <a:solidFill>
              <a:schemeClr val="tx1"/>
            </a:solidFill>
            <a:miter lim="800000"/>
            <a:headEnd/>
            <a:tailEnd/>
          </a:ln>
        </p:spPr>
        <p:txBody>
          <a:bodyPr wrap="none" anchor="ctr"/>
          <a:lstStyle/>
          <a:p>
            <a:pPr algn="ctr"/>
            <a:r>
              <a:rPr lang="en-US"/>
              <a:t>M and E system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4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1491"/>
                                        </p:tgtEl>
                                        <p:attrNameLst>
                                          <p:attrName>style.visibility</p:attrName>
                                        </p:attrNameLst>
                                      </p:cBhvr>
                                      <p:to>
                                        <p:strVal val="visible"/>
                                      </p:to>
                                    </p:set>
                                    <p:anim calcmode="lin" valueType="num">
                                      <p:cBhvr additive="base">
                                        <p:cTn id="19" dur="500" fill="hold"/>
                                        <p:tgtEl>
                                          <p:spTgt spid="191491"/>
                                        </p:tgtEl>
                                        <p:attrNameLst>
                                          <p:attrName>ppt_x</p:attrName>
                                        </p:attrNameLst>
                                      </p:cBhvr>
                                      <p:tavLst>
                                        <p:tav tm="0">
                                          <p:val>
                                            <p:strVal val="0-#ppt_w/2"/>
                                          </p:val>
                                        </p:tav>
                                        <p:tav tm="100000">
                                          <p:val>
                                            <p:strVal val="#ppt_x"/>
                                          </p:val>
                                        </p:tav>
                                      </p:tavLst>
                                    </p:anim>
                                    <p:anim calcmode="lin" valueType="num">
                                      <p:cBhvr additive="base">
                                        <p:cTn id="20" dur="500" fill="hold"/>
                                        <p:tgtEl>
                                          <p:spTgt spid="1914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1492"/>
                                        </p:tgtEl>
                                        <p:attrNameLst>
                                          <p:attrName>style.visibility</p:attrName>
                                        </p:attrNameLst>
                                      </p:cBhvr>
                                      <p:to>
                                        <p:strVal val="visible"/>
                                      </p:to>
                                    </p:set>
                                    <p:anim calcmode="lin" valueType="num">
                                      <p:cBhvr additive="base">
                                        <p:cTn id="25" dur="500" fill="hold"/>
                                        <p:tgtEl>
                                          <p:spTgt spid="191492"/>
                                        </p:tgtEl>
                                        <p:attrNameLst>
                                          <p:attrName>ppt_x</p:attrName>
                                        </p:attrNameLst>
                                      </p:cBhvr>
                                      <p:tavLst>
                                        <p:tav tm="0">
                                          <p:val>
                                            <p:strVal val="0-#ppt_w/2"/>
                                          </p:val>
                                        </p:tav>
                                        <p:tav tm="100000">
                                          <p:val>
                                            <p:strVal val="#ppt_x"/>
                                          </p:val>
                                        </p:tav>
                                      </p:tavLst>
                                    </p:anim>
                                    <p:anim calcmode="lin" valueType="num">
                                      <p:cBhvr additive="base">
                                        <p:cTn id="26" dur="500" fill="hold"/>
                                        <p:tgtEl>
                                          <p:spTgt spid="19149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1493"/>
                                        </p:tgtEl>
                                        <p:attrNameLst>
                                          <p:attrName>style.visibility</p:attrName>
                                        </p:attrNameLst>
                                      </p:cBhvr>
                                      <p:to>
                                        <p:strVal val="visible"/>
                                      </p:to>
                                    </p:set>
                                    <p:anim calcmode="lin" valueType="num">
                                      <p:cBhvr additive="base">
                                        <p:cTn id="31" dur="500" fill="hold"/>
                                        <p:tgtEl>
                                          <p:spTgt spid="191493"/>
                                        </p:tgtEl>
                                        <p:attrNameLst>
                                          <p:attrName>ppt_x</p:attrName>
                                        </p:attrNameLst>
                                      </p:cBhvr>
                                      <p:tavLst>
                                        <p:tav tm="0">
                                          <p:val>
                                            <p:strVal val="0-#ppt_w/2"/>
                                          </p:val>
                                        </p:tav>
                                        <p:tav tm="100000">
                                          <p:val>
                                            <p:strVal val="#ppt_x"/>
                                          </p:val>
                                        </p:tav>
                                      </p:tavLst>
                                    </p:anim>
                                    <p:anim calcmode="lin" valueType="num">
                                      <p:cBhvr additive="base">
                                        <p:cTn id="32" dur="500" fill="hold"/>
                                        <p:tgtEl>
                                          <p:spTgt spid="191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nimBg="1" autoUpdateAnimBg="0"/>
      <p:bldP spid="191492" grpId="0" animBg="1" autoUpdateAnimBg="0"/>
      <p:bldP spid="191493" grpId="0" animBg="1"/>
      <p:bldP spid="191494" grpId="0" autoUpdateAnimBg="0"/>
      <p:bldP spid="191495" grpId="0" autoUpdateAnimBg="0"/>
      <p:bldP spid="19149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17500" y="228600"/>
            <a:ext cx="8578850" cy="1006475"/>
          </a:xfrm>
        </p:spPr>
        <p:txBody>
          <a:bodyPr/>
          <a:lstStyle/>
          <a:p>
            <a:pPr eaLnBrk="1" hangingPunct="1"/>
            <a:r>
              <a:rPr lang="en-GB" sz="3200" smtClean="0"/>
              <a:t>Being Strategic: Indicators for </a:t>
            </a:r>
            <a:br>
              <a:rPr lang="en-GB" sz="3200" smtClean="0"/>
            </a:br>
            <a:r>
              <a:rPr lang="en-GB" sz="3200" smtClean="0"/>
              <a:t>Program Improvement &amp; Accountability</a:t>
            </a:r>
          </a:p>
        </p:txBody>
      </p:sp>
      <p:sp>
        <p:nvSpPr>
          <p:cNvPr id="71683" name="Rectangle 3"/>
          <p:cNvSpPr>
            <a:spLocks noGrp="1" noChangeArrowheads="1"/>
          </p:cNvSpPr>
          <p:nvPr>
            <p:ph type="body" idx="1"/>
          </p:nvPr>
        </p:nvSpPr>
        <p:spPr>
          <a:xfrm>
            <a:off x="568325" y="1868488"/>
            <a:ext cx="8110538" cy="5862637"/>
          </a:xfrm>
        </p:spPr>
        <p:txBody>
          <a:bodyPr/>
          <a:lstStyle/>
          <a:p>
            <a:pPr eaLnBrk="1" hangingPunct="1"/>
            <a:r>
              <a:rPr lang="en-GB" sz="2800" smtClean="0"/>
              <a:t>Who needs what information by when?</a:t>
            </a:r>
          </a:p>
          <a:p>
            <a:pPr eaLnBrk="1" hangingPunct="1"/>
            <a:r>
              <a:rPr lang="en-GB" sz="2800" smtClean="0"/>
              <a:t>What information needs overlap? </a:t>
            </a:r>
          </a:p>
          <a:p>
            <a:pPr eaLnBrk="1" hangingPunct="1"/>
            <a:r>
              <a:rPr lang="en-GB" sz="2800" smtClean="0"/>
              <a:t>What data are available to answer key questions?</a:t>
            </a:r>
          </a:p>
          <a:p>
            <a:pPr eaLnBrk="1" hangingPunct="1"/>
            <a:r>
              <a:rPr lang="en-GB" sz="2800" smtClean="0"/>
              <a:t>How will additional information best be collected:   what methods, what data sources, who to do it? – the need to plan for evaluation</a:t>
            </a:r>
          </a:p>
          <a:p>
            <a:pPr eaLnBrk="1" hangingPunct="1"/>
            <a:endParaRPr lang="en-GB" sz="2800" smtClean="0"/>
          </a:p>
          <a:p>
            <a:pPr eaLnBrk="1" hangingPunct="1">
              <a:buFont typeface="Marlett" pitchFamily="2" charset="2"/>
              <a:buNone/>
            </a:pPr>
            <a:endParaRPr lang="en-GB" sz="280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58813" y="47625"/>
            <a:ext cx="8332787" cy="1463675"/>
          </a:xfrm>
        </p:spPr>
        <p:txBody>
          <a:bodyPr/>
          <a:lstStyle/>
          <a:p>
            <a:pPr eaLnBrk="1" hangingPunct="1"/>
            <a:r>
              <a:rPr lang="en-US" sz="3800" smtClean="0"/>
              <a:t>Indicators are only useful if the data they are derived from are of Good Quality </a:t>
            </a:r>
          </a:p>
        </p:txBody>
      </p:sp>
      <p:sp>
        <p:nvSpPr>
          <p:cNvPr id="72707" name="Rectangle 3"/>
          <p:cNvSpPr>
            <a:spLocks noGrp="1" noChangeArrowheads="1"/>
          </p:cNvSpPr>
          <p:nvPr>
            <p:ph type="body" idx="1"/>
          </p:nvPr>
        </p:nvSpPr>
        <p:spPr>
          <a:xfrm>
            <a:off x="914400" y="2514600"/>
            <a:ext cx="7772400" cy="2570163"/>
          </a:xfrm>
        </p:spPr>
        <p:txBody>
          <a:bodyPr/>
          <a:lstStyle/>
          <a:p>
            <a:pPr marL="342900" indent="-342900" eaLnBrk="1" hangingPunct="1"/>
            <a:r>
              <a:rPr lang="en-US" sz="2800" smtClean="0">
                <a:solidFill>
                  <a:srgbClr val="FF0000"/>
                </a:solidFill>
              </a:rPr>
              <a:t>What are the implications for data quality of this information?</a:t>
            </a:r>
          </a:p>
          <a:p>
            <a:pPr marL="342900" indent="-342900" eaLnBrk="1" hangingPunct="1">
              <a:spcBef>
                <a:spcPct val="0"/>
              </a:spcBef>
            </a:pPr>
            <a:r>
              <a:rPr lang="en-US" sz="2800" smtClean="0">
                <a:solidFill>
                  <a:srgbClr val="FF0000"/>
                </a:solidFill>
              </a:rPr>
              <a:t>How would you explain this to the program manager(s)?</a:t>
            </a:r>
          </a:p>
          <a:p>
            <a:pPr marL="342900" indent="-342900" eaLnBrk="1" hangingPunct="1">
              <a:spcBef>
                <a:spcPct val="0"/>
              </a:spcBef>
            </a:pPr>
            <a:r>
              <a:rPr lang="en-US" sz="2800" smtClean="0">
                <a:solidFill>
                  <a:srgbClr val="FF0000"/>
                </a:solidFill>
              </a:rPr>
              <a:t>What options could be recommended?</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17500" y="190500"/>
            <a:ext cx="8578850" cy="1006475"/>
          </a:xfrm>
        </p:spPr>
        <p:txBody>
          <a:bodyPr/>
          <a:lstStyle/>
          <a:p>
            <a:pPr defTabSz="762000" eaLnBrk="1" hangingPunct="1"/>
            <a:r>
              <a:rPr lang="en-GB" smtClean="0"/>
              <a:t>If we need Data and Information for  Use: Then</a:t>
            </a:r>
            <a:endParaRPr lang="en-US" smtClean="0"/>
          </a:p>
        </p:txBody>
      </p:sp>
      <p:sp>
        <p:nvSpPr>
          <p:cNvPr id="73731" name="Rectangle 3"/>
          <p:cNvSpPr>
            <a:spLocks noGrp="1" noChangeArrowheads="1"/>
          </p:cNvSpPr>
          <p:nvPr>
            <p:ph type="body" idx="1"/>
          </p:nvPr>
        </p:nvSpPr>
        <p:spPr>
          <a:xfrm>
            <a:off x="533400" y="2133600"/>
            <a:ext cx="7831138" cy="2998788"/>
          </a:xfrm>
        </p:spPr>
        <p:txBody>
          <a:bodyPr/>
          <a:lstStyle/>
          <a:p>
            <a:pPr marL="342900" indent="-342900" defTabSz="762000" eaLnBrk="1" hangingPunct="1">
              <a:lnSpc>
                <a:spcPct val="80000"/>
              </a:lnSpc>
            </a:pPr>
            <a:r>
              <a:rPr lang="en-GB" sz="2800" i="1" smtClean="0"/>
              <a:t>Plan for it</a:t>
            </a:r>
          </a:p>
          <a:p>
            <a:pPr marL="342900" indent="-342900" defTabSz="762000" eaLnBrk="1" hangingPunct="1">
              <a:lnSpc>
                <a:spcPct val="80000"/>
              </a:lnSpc>
            </a:pPr>
            <a:r>
              <a:rPr lang="en-GB" sz="2800" i="1" smtClean="0"/>
              <a:t>Budget for it</a:t>
            </a:r>
          </a:p>
          <a:p>
            <a:pPr marL="342900" indent="-342900" defTabSz="762000" eaLnBrk="1" hangingPunct="1">
              <a:lnSpc>
                <a:spcPct val="80000"/>
              </a:lnSpc>
            </a:pPr>
            <a:r>
              <a:rPr lang="en-GB" sz="2800" i="1" smtClean="0"/>
              <a:t>Work on it</a:t>
            </a:r>
          </a:p>
          <a:p>
            <a:pPr marL="342900" indent="-342900" defTabSz="762000" eaLnBrk="1" hangingPunct="1">
              <a:lnSpc>
                <a:spcPct val="80000"/>
              </a:lnSpc>
            </a:pPr>
            <a:r>
              <a:rPr lang="en-GB" sz="2800" i="1" smtClean="0"/>
              <a:t>Ask for it</a:t>
            </a:r>
          </a:p>
          <a:p>
            <a:pPr marL="342900" indent="-342900" defTabSz="762000" eaLnBrk="1" hangingPunct="1">
              <a:lnSpc>
                <a:spcPct val="80000"/>
              </a:lnSpc>
              <a:buFont typeface="Marlett" pitchFamily="2" charset="2"/>
              <a:buNone/>
            </a:pPr>
            <a:r>
              <a:rPr lang="en-GB" sz="2800" i="1" smtClean="0"/>
              <a:t>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Rectangle 4"/>
          <p:cNvSpPr>
            <a:spLocks noGrp="1" noChangeArrowheads="1"/>
          </p:cNvSpPr>
          <p:nvPr>
            <p:ph type="ctrTitle"/>
          </p:nvPr>
        </p:nvSpPr>
        <p:spPr>
          <a:xfrm>
            <a:off x="609600" y="979488"/>
            <a:ext cx="8077200" cy="3416300"/>
          </a:xfrm>
        </p:spPr>
        <p:txBody>
          <a:bodyPr/>
          <a:lstStyle/>
          <a:p>
            <a:pPr eaLnBrk="1" hangingPunct="1">
              <a:defRPr/>
            </a:pPr>
            <a:r>
              <a:rPr lang="en-US" sz="3600" dirty="0" smtClean="0">
                <a:latin typeface="Arial" charset="0"/>
              </a:rPr>
              <a:t>Frameworks in Monitoring and Evaluation </a:t>
            </a:r>
            <a:br>
              <a:rPr lang="en-US" sz="3600" dirty="0" smtClean="0">
                <a:latin typeface="Arial" charset="0"/>
              </a:rPr>
            </a:br>
            <a:r>
              <a:rPr lang="en-US" sz="3600" dirty="0" smtClean="0">
                <a:latin typeface="Arial" charset="0"/>
              </a:rPr>
              <a:t> </a:t>
            </a:r>
            <a:br>
              <a:rPr lang="en-US" sz="3600" dirty="0" smtClean="0">
                <a:latin typeface="Arial" charset="0"/>
              </a:rPr>
            </a:br>
            <a:r>
              <a:rPr lang="en-US" sz="3600" dirty="0" smtClean="0">
                <a:latin typeface="Arial" charset="0"/>
              </a:rPr>
              <a:t/>
            </a:r>
            <a:br>
              <a:rPr lang="en-US" sz="3600" dirty="0" smtClean="0">
                <a:latin typeface="Arial" charset="0"/>
              </a:rPr>
            </a:br>
            <a:endParaRPr lang="en-GB" sz="3600" dirty="0" smtClean="0">
              <a:latin typeface="Arial" charset="0"/>
            </a:endParaRPr>
          </a:p>
        </p:txBody>
      </p:sp>
      <p:sp>
        <p:nvSpPr>
          <p:cNvPr id="5123" name="Rectangle 5"/>
          <p:cNvSpPr>
            <a:spLocks noGrp="1" noChangeArrowheads="1"/>
          </p:cNvSpPr>
          <p:nvPr>
            <p:ph type="subTitle" idx="1"/>
          </p:nvPr>
        </p:nvSpPr>
        <p:spPr>
          <a:xfrm>
            <a:off x="2743200" y="5562600"/>
            <a:ext cx="6400800" cy="641350"/>
          </a:xfrm>
          <a:effectLst>
            <a:outerShdw dist="28398" dir="1593903" algn="ctr" rotWithShape="0">
              <a:srgbClr val="003366"/>
            </a:outerShdw>
          </a:effectLst>
        </p:spPr>
        <p:txBody>
          <a:bodyPr/>
          <a:lstStyle/>
          <a:p>
            <a:pPr eaLnBrk="1" hangingPunct="1">
              <a:defRPr/>
            </a:pPr>
            <a:endParaRPr lang="en-US"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533400" y="1196975"/>
            <a:ext cx="8389938" cy="4235450"/>
          </a:xfrm>
        </p:spPr>
        <p:txBody>
          <a:bodyPr/>
          <a:lstStyle/>
          <a:p>
            <a:pPr eaLnBrk="1" hangingPunct="1">
              <a:defRPr/>
            </a:pPr>
            <a:r>
              <a:rPr lang="en-US" sz="5700" b="1" smtClean="0">
                <a:effectLst>
                  <a:outerShdw blurRad="38100" dist="38100" dir="2700000" algn="tl">
                    <a:srgbClr val="C0C0C0"/>
                  </a:outerShdw>
                </a:effectLst>
              </a:rPr>
              <a:t/>
            </a:r>
            <a:br>
              <a:rPr lang="en-US" sz="5700" b="1" smtClean="0">
                <a:effectLst>
                  <a:outerShdw blurRad="38100" dist="38100" dir="2700000" algn="tl">
                    <a:srgbClr val="C0C0C0"/>
                  </a:outerShdw>
                </a:effectLst>
              </a:rPr>
            </a:br>
            <a:r>
              <a:rPr lang="en-US" sz="5700" b="1" smtClean="0">
                <a:effectLst>
                  <a:outerShdw blurRad="38100" dist="38100" dir="2700000" algn="tl">
                    <a:srgbClr val="C0C0C0"/>
                  </a:outerShdw>
                </a:effectLst>
              </a:rPr>
              <a:t> </a:t>
            </a:r>
            <a:r>
              <a:rPr lang="en-US" sz="4300" smtClean="0">
                <a:solidFill>
                  <a:srgbClr val="F65281"/>
                </a:solidFill>
              </a:rPr>
              <a:t> </a:t>
            </a:r>
            <a:r>
              <a:rPr lang="en-US" b="1" smtClean="0">
                <a:effectLst>
                  <a:outerShdw blurRad="38100" dist="38100" dir="2700000" algn="tl">
                    <a:srgbClr val="C0C0C0"/>
                  </a:outerShdw>
                </a:effectLst>
              </a:rPr>
              <a:t>Frameworks: Program description models</a:t>
            </a:r>
            <a:br>
              <a:rPr lang="en-US" b="1" smtClean="0">
                <a:effectLst>
                  <a:outerShdw blurRad="38100" dist="38100" dir="2700000" algn="tl">
                    <a:srgbClr val="C0C0C0"/>
                  </a:outerShdw>
                </a:effectLst>
              </a:rPr>
            </a:br>
            <a:r>
              <a:rPr lang="en-US" sz="5700" smtClean="0"/>
              <a:t/>
            </a:r>
            <a:br>
              <a:rPr lang="en-US" sz="5700" smtClean="0"/>
            </a:br>
            <a:endParaRPr lang="en-US" sz="57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pPr eaLnBrk="1" hangingPunct="1"/>
            <a:r>
              <a:rPr lang="en-US" sz="3200" b="1" smtClean="0"/>
              <a:t>Comparison between Project and Programme</a:t>
            </a:r>
            <a:endParaRPr lang="en-GB" sz="3200" smtClean="0"/>
          </a:p>
        </p:txBody>
      </p:sp>
      <p:graphicFrame>
        <p:nvGraphicFramePr>
          <p:cNvPr id="4" name="Content Placeholder 3"/>
          <p:cNvGraphicFramePr>
            <a:graphicFrameLocks noGrp="1"/>
          </p:cNvGraphicFramePr>
          <p:nvPr>
            <p:ph sz="quarter" idx="1"/>
          </p:nvPr>
        </p:nvGraphicFramePr>
        <p:xfrm>
          <a:off x="762000" y="1600200"/>
          <a:ext cx="7344816" cy="4724401"/>
        </p:xfrm>
        <a:graphic>
          <a:graphicData uri="http://schemas.openxmlformats.org/drawingml/2006/table">
            <a:tbl>
              <a:tblPr firstRow="1" firstCol="1" bandRow="1" bandCol="1">
                <a:tableStyleId>{5C22544A-7EE6-4342-B048-85BDC9FD1C3A}</a:tableStyleId>
              </a:tblPr>
              <a:tblGrid>
                <a:gridCol w="3467510"/>
                <a:gridCol w="3877306"/>
              </a:tblGrid>
              <a:tr h="429491">
                <a:tc>
                  <a:txBody>
                    <a:bodyPr/>
                    <a:lstStyle/>
                    <a:p>
                      <a:pPr algn="ctr">
                        <a:spcAft>
                          <a:spcPts val="0"/>
                        </a:spcAft>
                      </a:pPr>
                      <a:r>
                        <a:rPr lang="en-US" sz="1800" dirty="0">
                          <a:effectLst/>
                        </a:rPr>
                        <a:t>Project</a:t>
                      </a:r>
                      <a:endParaRPr lang="en-GB" sz="1800" dirty="0">
                        <a:effectLst/>
                        <a:latin typeface="Times New Roman"/>
                        <a:ea typeface="Times New Roman"/>
                      </a:endParaRPr>
                    </a:p>
                  </a:txBody>
                  <a:tcPr marL="68580" marR="68580" marT="0" marB="0"/>
                </a:tc>
                <a:tc>
                  <a:txBody>
                    <a:bodyPr/>
                    <a:lstStyle/>
                    <a:p>
                      <a:pPr algn="ctr">
                        <a:spcAft>
                          <a:spcPts val="0"/>
                        </a:spcAft>
                      </a:pPr>
                      <a:r>
                        <a:rPr lang="en-US" sz="1800" dirty="0" err="1">
                          <a:effectLst/>
                        </a:rPr>
                        <a:t>Programme</a:t>
                      </a:r>
                      <a:endParaRPr lang="en-GB" sz="1800" dirty="0">
                        <a:effectLst/>
                        <a:latin typeface="Times New Roman"/>
                        <a:ea typeface="Times New Roman"/>
                      </a:endParaRPr>
                    </a:p>
                  </a:txBody>
                  <a:tcPr marL="68580" marR="68580" marT="0" marB="0"/>
                </a:tc>
              </a:tr>
              <a:tr h="858982">
                <a:tc>
                  <a:txBody>
                    <a:bodyPr/>
                    <a:lstStyle/>
                    <a:p>
                      <a:pPr marL="342900" lvl="0" indent="-342900">
                        <a:spcAft>
                          <a:spcPts val="0"/>
                        </a:spcAft>
                        <a:buFont typeface="Courier New"/>
                        <a:buChar char="o"/>
                        <a:tabLst>
                          <a:tab pos="228600" algn="l"/>
                        </a:tabLst>
                      </a:pPr>
                      <a:r>
                        <a:rPr lang="en-US" sz="1800" dirty="0">
                          <a:effectLst/>
                        </a:rPr>
                        <a:t>Specific objectives</a:t>
                      </a:r>
                      <a:endParaRPr lang="en-GB" sz="1800" dirty="0">
                        <a:effectLst/>
                      </a:endParaRPr>
                    </a:p>
                    <a:p>
                      <a:pPr>
                        <a:spcAft>
                          <a:spcPts val="0"/>
                        </a:spcAft>
                      </a:pPr>
                      <a:r>
                        <a:rPr lang="en-US" sz="1800" dirty="0">
                          <a:effectLst/>
                        </a:rPr>
                        <a:t> </a:t>
                      </a:r>
                      <a:endParaRPr lang="en-GB" sz="1800" dirty="0">
                        <a:effectLst/>
                        <a:latin typeface="Times New Roman"/>
                        <a:ea typeface="Times New Roman"/>
                      </a:endParaRPr>
                    </a:p>
                  </a:txBody>
                  <a:tcPr marL="68580" marR="68580" marT="0" marB="0"/>
                </a:tc>
                <a:tc>
                  <a:txBody>
                    <a:bodyPr/>
                    <a:lstStyle/>
                    <a:p>
                      <a:pPr marL="342900" lvl="0" indent="-342900">
                        <a:spcAft>
                          <a:spcPts val="0"/>
                        </a:spcAft>
                        <a:buFont typeface="Courier New"/>
                        <a:buChar char="o"/>
                        <a:tabLst>
                          <a:tab pos="228600" algn="l"/>
                        </a:tabLst>
                      </a:pPr>
                      <a:r>
                        <a:rPr lang="en-US" sz="1800" dirty="0">
                          <a:effectLst/>
                        </a:rPr>
                        <a:t>Broad goal(s)</a:t>
                      </a:r>
                      <a:endParaRPr lang="en-GB" sz="1800" dirty="0">
                        <a:effectLst/>
                        <a:latin typeface="Times New Roman"/>
                        <a:ea typeface="Times New Roman"/>
                        <a:cs typeface="Times New Roman"/>
                      </a:endParaRPr>
                    </a:p>
                  </a:txBody>
                  <a:tcPr marL="68580" marR="68580" marT="0" marB="0"/>
                </a:tc>
              </a:tr>
              <a:tr h="858982">
                <a:tc>
                  <a:txBody>
                    <a:bodyPr/>
                    <a:lstStyle/>
                    <a:p>
                      <a:pPr marL="342900" lvl="0" indent="-342900">
                        <a:spcAft>
                          <a:spcPts val="0"/>
                        </a:spcAft>
                        <a:buFont typeface="Courier New"/>
                        <a:buChar char="o"/>
                        <a:tabLst>
                          <a:tab pos="228600" algn="l"/>
                        </a:tabLst>
                      </a:pPr>
                      <a:r>
                        <a:rPr lang="en-US" sz="1800" dirty="0">
                          <a:effectLst/>
                        </a:rPr>
                        <a:t>Small number of activities</a:t>
                      </a:r>
                      <a:endParaRPr lang="en-GB" sz="1800" dirty="0">
                        <a:effectLst/>
                      </a:endParaRPr>
                    </a:p>
                    <a:p>
                      <a:pPr>
                        <a:spcAft>
                          <a:spcPts val="0"/>
                        </a:spcAft>
                      </a:pPr>
                      <a:r>
                        <a:rPr lang="en-US" sz="1800" dirty="0">
                          <a:effectLst/>
                        </a:rPr>
                        <a:t> </a:t>
                      </a:r>
                      <a:endParaRPr lang="en-GB" sz="1800" dirty="0">
                        <a:effectLst/>
                        <a:latin typeface="Times New Roman"/>
                        <a:ea typeface="Times New Roman"/>
                      </a:endParaRPr>
                    </a:p>
                  </a:txBody>
                  <a:tcPr marL="68580" marR="68580" marT="0" marB="0"/>
                </a:tc>
                <a:tc>
                  <a:txBody>
                    <a:bodyPr/>
                    <a:lstStyle/>
                    <a:p>
                      <a:pPr marL="342900" lvl="0" indent="-342900">
                        <a:spcAft>
                          <a:spcPts val="0"/>
                        </a:spcAft>
                        <a:buFont typeface="Courier New"/>
                        <a:buChar char="o"/>
                        <a:tabLst>
                          <a:tab pos="228600" algn="l"/>
                        </a:tabLst>
                      </a:pPr>
                      <a:r>
                        <a:rPr lang="en-US" sz="1800" dirty="0">
                          <a:effectLst/>
                        </a:rPr>
                        <a:t>Large number of activities in Several Projects</a:t>
                      </a:r>
                      <a:endParaRPr lang="en-GB" sz="1800" dirty="0">
                        <a:effectLst/>
                        <a:latin typeface="Times New Roman"/>
                        <a:ea typeface="Times New Roman"/>
                        <a:cs typeface="Times New Roman"/>
                      </a:endParaRPr>
                    </a:p>
                  </a:txBody>
                  <a:tcPr marL="68580" marR="68580" marT="0" marB="0"/>
                </a:tc>
              </a:tr>
              <a:tr h="858982">
                <a:tc>
                  <a:txBody>
                    <a:bodyPr/>
                    <a:lstStyle/>
                    <a:p>
                      <a:pPr marL="342900" lvl="0" indent="-342900">
                        <a:spcAft>
                          <a:spcPts val="0"/>
                        </a:spcAft>
                        <a:buFont typeface="Courier New"/>
                        <a:buChar char="o"/>
                        <a:tabLst>
                          <a:tab pos="228600" algn="l"/>
                        </a:tabLst>
                      </a:pPr>
                      <a:r>
                        <a:rPr lang="en-US" sz="1800">
                          <a:effectLst/>
                        </a:rPr>
                        <a:t>Short duration (Short-term / Time limited)</a:t>
                      </a:r>
                      <a:endParaRPr lang="en-GB" sz="1800">
                        <a:effectLst/>
                        <a:latin typeface="Times New Roman"/>
                        <a:ea typeface="Times New Roman"/>
                        <a:cs typeface="Times New Roman"/>
                      </a:endParaRPr>
                    </a:p>
                  </a:txBody>
                  <a:tcPr marL="68580" marR="68580" marT="0" marB="0"/>
                </a:tc>
                <a:tc>
                  <a:txBody>
                    <a:bodyPr/>
                    <a:lstStyle/>
                    <a:p>
                      <a:pPr marL="342900" lvl="0" indent="-342900">
                        <a:spcAft>
                          <a:spcPts val="0"/>
                        </a:spcAft>
                        <a:buFont typeface="Courier New"/>
                        <a:buChar char="o"/>
                        <a:tabLst>
                          <a:tab pos="228600" algn="l"/>
                        </a:tabLst>
                      </a:pPr>
                      <a:r>
                        <a:rPr lang="en-US" sz="1800" dirty="0">
                          <a:effectLst/>
                        </a:rPr>
                        <a:t>Long duration (Long-term / No strict time limit)</a:t>
                      </a:r>
                      <a:endParaRPr lang="en-GB" sz="1800" dirty="0">
                        <a:effectLst/>
                        <a:latin typeface="Times New Roman"/>
                        <a:ea typeface="Times New Roman"/>
                        <a:cs typeface="Times New Roman"/>
                      </a:endParaRPr>
                    </a:p>
                  </a:txBody>
                  <a:tcPr marL="68580" marR="68580" marT="0" marB="0"/>
                </a:tc>
              </a:tr>
              <a:tr h="858982">
                <a:tc>
                  <a:txBody>
                    <a:bodyPr/>
                    <a:lstStyle/>
                    <a:p>
                      <a:pPr marL="342900" lvl="0" indent="-342900">
                        <a:spcAft>
                          <a:spcPts val="0"/>
                        </a:spcAft>
                        <a:buFont typeface="Courier New"/>
                        <a:buChar char="o"/>
                        <a:tabLst>
                          <a:tab pos="228600" algn="l"/>
                        </a:tabLst>
                      </a:pPr>
                      <a:r>
                        <a:rPr lang="en-US" sz="1800">
                          <a:effectLst/>
                        </a:rPr>
                        <a:t>Limited coverage (geographic area)</a:t>
                      </a:r>
                      <a:endParaRPr lang="en-GB" sz="1800">
                        <a:effectLst/>
                        <a:latin typeface="Times New Roman"/>
                        <a:ea typeface="Times New Roman"/>
                        <a:cs typeface="Times New Roman"/>
                      </a:endParaRPr>
                    </a:p>
                  </a:txBody>
                  <a:tcPr marL="68580" marR="68580" marT="0" marB="0"/>
                </a:tc>
                <a:tc>
                  <a:txBody>
                    <a:bodyPr/>
                    <a:lstStyle/>
                    <a:p>
                      <a:pPr marL="342900" lvl="0" indent="-342900">
                        <a:spcAft>
                          <a:spcPts val="0"/>
                        </a:spcAft>
                        <a:buFont typeface="Courier New"/>
                        <a:buChar char="o"/>
                        <a:tabLst>
                          <a:tab pos="228600" algn="l"/>
                        </a:tabLst>
                      </a:pPr>
                      <a:r>
                        <a:rPr lang="en-US" sz="1800" dirty="0">
                          <a:effectLst/>
                        </a:rPr>
                        <a:t>Wide coverage</a:t>
                      </a:r>
                      <a:endParaRPr lang="en-GB" sz="1800" dirty="0">
                        <a:effectLst/>
                        <a:latin typeface="Times New Roman"/>
                        <a:ea typeface="Times New Roman"/>
                        <a:cs typeface="Times New Roman"/>
                      </a:endParaRPr>
                    </a:p>
                  </a:txBody>
                  <a:tcPr marL="68580" marR="68580" marT="0" marB="0"/>
                </a:tc>
              </a:tr>
              <a:tr h="858982">
                <a:tc>
                  <a:txBody>
                    <a:bodyPr/>
                    <a:lstStyle/>
                    <a:p>
                      <a:pPr marL="342900" lvl="0" indent="-342900">
                        <a:spcAft>
                          <a:spcPts val="0"/>
                        </a:spcAft>
                        <a:buFont typeface="Courier New"/>
                        <a:buChar char="o"/>
                        <a:tabLst>
                          <a:tab pos="228600" algn="l"/>
                        </a:tabLst>
                      </a:pPr>
                      <a:r>
                        <a:rPr lang="en-US" sz="1800">
                          <a:effectLst/>
                        </a:rPr>
                        <a:t>Limited scope (technical sector or sub-sector)</a:t>
                      </a:r>
                      <a:endParaRPr lang="en-GB" sz="1800">
                        <a:effectLst/>
                        <a:latin typeface="Times New Roman"/>
                        <a:ea typeface="Times New Roman"/>
                        <a:cs typeface="Times New Roman"/>
                      </a:endParaRPr>
                    </a:p>
                  </a:txBody>
                  <a:tcPr marL="68580" marR="68580" marT="0" marB="0"/>
                </a:tc>
                <a:tc>
                  <a:txBody>
                    <a:bodyPr/>
                    <a:lstStyle/>
                    <a:p>
                      <a:pPr marL="342900" lvl="0" indent="-342900">
                        <a:spcAft>
                          <a:spcPts val="0"/>
                        </a:spcAft>
                        <a:buFont typeface="Courier New"/>
                        <a:buChar char="o"/>
                        <a:tabLst>
                          <a:tab pos="228600" algn="l"/>
                        </a:tabLst>
                      </a:pPr>
                      <a:r>
                        <a:rPr lang="en-US" sz="1800" dirty="0">
                          <a:effectLst/>
                        </a:rPr>
                        <a:t>Wide scope</a:t>
                      </a:r>
                      <a:endParaRPr lang="en-GB" sz="1800" dirty="0">
                        <a:effectLst/>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487363"/>
            <a:ext cx="7772400" cy="549275"/>
          </a:xfrm>
        </p:spPr>
        <p:txBody>
          <a:bodyPr/>
          <a:lstStyle/>
          <a:p>
            <a:pPr eaLnBrk="1" hangingPunct="1"/>
            <a:r>
              <a:rPr lang="en-US" b="1" smtClean="0"/>
              <a:t>Learning Objectives</a:t>
            </a:r>
          </a:p>
        </p:txBody>
      </p:sp>
      <p:sp>
        <p:nvSpPr>
          <p:cNvPr id="76803" name="Rectangle 3"/>
          <p:cNvSpPr>
            <a:spLocks noGrp="1" noChangeArrowheads="1"/>
          </p:cNvSpPr>
          <p:nvPr>
            <p:ph type="body" idx="1"/>
          </p:nvPr>
        </p:nvSpPr>
        <p:spPr>
          <a:xfrm>
            <a:off x="457200" y="1447800"/>
            <a:ext cx="8305800" cy="3638550"/>
          </a:xfrm>
        </p:spPr>
        <p:txBody>
          <a:bodyPr/>
          <a:lstStyle/>
          <a:p>
            <a:pPr marL="342900" indent="-342900" eaLnBrk="1" hangingPunct="1">
              <a:lnSpc>
                <a:spcPct val="80000"/>
              </a:lnSpc>
              <a:buClr>
                <a:schemeClr val="tx1"/>
              </a:buClr>
              <a:buFont typeface="Marlett" pitchFamily="2" charset="2"/>
              <a:buNone/>
            </a:pPr>
            <a:r>
              <a:rPr lang="en-US" sz="2800" smtClean="0"/>
              <a:t>At the end of the session, you will be able to: </a:t>
            </a:r>
          </a:p>
          <a:p>
            <a:pPr marL="342900" indent="-342900" eaLnBrk="1" hangingPunct="1">
              <a:lnSpc>
                <a:spcPct val="90000"/>
              </a:lnSpc>
            </a:pPr>
            <a:r>
              <a:rPr lang="en-GB" sz="2800" smtClean="0"/>
              <a:t>Describe and distinguish types of frameworks</a:t>
            </a:r>
          </a:p>
          <a:p>
            <a:pPr marL="342900" indent="-342900" eaLnBrk="1" hangingPunct="1">
              <a:lnSpc>
                <a:spcPct val="90000"/>
              </a:lnSpc>
            </a:pPr>
            <a:r>
              <a:rPr lang="en-GB" sz="2800" smtClean="0"/>
              <a:t>Describe how frameworks can be used for designing and understanding programs</a:t>
            </a:r>
          </a:p>
          <a:p>
            <a:pPr marL="342900" indent="-342900" eaLnBrk="1" hangingPunct="1">
              <a:lnSpc>
                <a:spcPct val="90000"/>
              </a:lnSpc>
            </a:pPr>
            <a:r>
              <a:rPr lang="en-GB" sz="2800" smtClean="0"/>
              <a:t>Describe how frameworks are used for M&amp;E planning</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12775" y="228600"/>
            <a:ext cx="8153400" cy="990600"/>
          </a:xfrm>
        </p:spPr>
        <p:txBody>
          <a:bodyPr/>
          <a:lstStyle/>
          <a:p>
            <a:pPr eaLnBrk="1" hangingPunct="1"/>
            <a:r>
              <a:rPr lang="en-GB" smtClean="0"/>
              <a:t>Introduction</a:t>
            </a:r>
          </a:p>
        </p:txBody>
      </p:sp>
      <p:sp>
        <p:nvSpPr>
          <p:cNvPr id="77827" name="Rectangle 3"/>
          <p:cNvSpPr>
            <a:spLocks noGrp="1" noChangeArrowheads="1"/>
          </p:cNvSpPr>
          <p:nvPr>
            <p:ph type="body" idx="1"/>
          </p:nvPr>
        </p:nvSpPr>
        <p:spPr>
          <a:xfrm>
            <a:off x="533400" y="1676400"/>
            <a:ext cx="8110538" cy="1973263"/>
          </a:xfrm>
        </p:spPr>
        <p:txBody>
          <a:bodyPr/>
          <a:lstStyle/>
          <a:p>
            <a:pPr eaLnBrk="1" hangingPunct="1">
              <a:buFont typeface="Marlett" pitchFamily="2" charset="2"/>
              <a:buNone/>
            </a:pPr>
            <a:r>
              <a:rPr lang="en-GB" sz="2800" smtClean="0"/>
              <a:t>Class Discussion</a:t>
            </a:r>
          </a:p>
          <a:p>
            <a:pPr eaLnBrk="1" hangingPunct="1"/>
            <a:endParaRPr lang="en-GB" sz="2800" smtClean="0"/>
          </a:p>
          <a:p>
            <a:pPr eaLnBrk="1" hangingPunct="1"/>
            <a:r>
              <a:rPr lang="en-GB" sz="2800" smtClean="0"/>
              <a:t>What do we mean by Frameworks?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12775" y="228600"/>
            <a:ext cx="8153400" cy="990600"/>
          </a:xfrm>
        </p:spPr>
        <p:txBody>
          <a:bodyPr/>
          <a:lstStyle/>
          <a:p>
            <a:pPr eaLnBrk="1" hangingPunct="1"/>
            <a:r>
              <a:rPr lang="en-GB" smtClean="0"/>
              <a:t>Definition of Framework</a:t>
            </a:r>
          </a:p>
        </p:txBody>
      </p:sp>
      <p:sp>
        <p:nvSpPr>
          <p:cNvPr id="78851" name="Rectangle 3"/>
          <p:cNvSpPr>
            <a:spLocks noGrp="1" noChangeArrowheads="1"/>
          </p:cNvSpPr>
          <p:nvPr>
            <p:ph type="body" idx="1"/>
          </p:nvPr>
        </p:nvSpPr>
        <p:spPr>
          <a:xfrm>
            <a:off x="304800" y="1828800"/>
            <a:ext cx="8839200" cy="2698750"/>
          </a:xfrm>
        </p:spPr>
        <p:txBody>
          <a:bodyPr/>
          <a:lstStyle/>
          <a:p>
            <a:pPr eaLnBrk="1" hangingPunct="1"/>
            <a:r>
              <a:rPr lang="en-GB" sz="2800" smtClean="0"/>
              <a:t>A structure for supporting or enclosing something else, especially a skeletal support used as the basis for something being constructed. </a:t>
            </a:r>
          </a:p>
          <a:p>
            <a:pPr eaLnBrk="1" hangingPunct="1"/>
            <a:r>
              <a:rPr lang="en-GB" sz="2800" smtClean="0"/>
              <a:t>A fundamental structure, as for a written work.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12775" y="228600"/>
            <a:ext cx="8153400" cy="990600"/>
          </a:xfrm>
        </p:spPr>
        <p:txBody>
          <a:bodyPr/>
          <a:lstStyle/>
          <a:p>
            <a:pPr eaLnBrk="1" hangingPunct="1"/>
            <a:r>
              <a:rPr lang="en-GB" smtClean="0"/>
              <a:t>Definition of frameworks cont’d</a:t>
            </a:r>
          </a:p>
        </p:txBody>
      </p:sp>
      <p:sp>
        <p:nvSpPr>
          <p:cNvPr id="79875" name="Rectangle 3"/>
          <p:cNvSpPr>
            <a:spLocks noGrp="1" noChangeArrowheads="1"/>
          </p:cNvSpPr>
          <p:nvPr>
            <p:ph type="body" idx="1"/>
          </p:nvPr>
        </p:nvSpPr>
        <p:spPr>
          <a:xfrm>
            <a:off x="685800" y="2209800"/>
            <a:ext cx="8110538" cy="2362200"/>
          </a:xfrm>
        </p:spPr>
        <p:txBody>
          <a:bodyPr/>
          <a:lstStyle/>
          <a:p>
            <a:pPr eaLnBrk="1" hangingPunct="1"/>
            <a:r>
              <a:rPr lang="en-GB" sz="2800" smtClean="0"/>
              <a:t>A set of assumptions, concepts, values, and practices that constitutes a way of viewing reality. </a:t>
            </a:r>
          </a:p>
          <a:p>
            <a:pPr eaLnBrk="1" hangingPunct="1"/>
            <a:r>
              <a:rPr lang="en-GB" sz="2800" smtClean="0"/>
              <a:t>a simplified description of a complex entity or process- synonymous with the term model</a:t>
            </a:r>
          </a:p>
          <a:p>
            <a:pPr eaLnBrk="1" hangingPunct="1"/>
            <a:endParaRPr lang="en-GB"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12775" y="228600"/>
            <a:ext cx="8153400" cy="990600"/>
          </a:xfrm>
        </p:spPr>
        <p:txBody>
          <a:bodyPr/>
          <a:lstStyle/>
          <a:p>
            <a:pPr eaLnBrk="1" hangingPunct="1"/>
            <a:r>
              <a:rPr lang="en-GB" smtClean="0"/>
              <a:t>Types of Frameworks</a:t>
            </a:r>
          </a:p>
        </p:txBody>
      </p:sp>
      <p:sp>
        <p:nvSpPr>
          <p:cNvPr id="80899" name="Rectangle 3"/>
          <p:cNvSpPr>
            <a:spLocks noGrp="1" noChangeArrowheads="1"/>
          </p:cNvSpPr>
          <p:nvPr>
            <p:ph type="body" idx="1"/>
          </p:nvPr>
        </p:nvSpPr>
        <p:spPr>
          <a:xfrm>
            <a:off x="687388" y="1643063"/>
            <a:ext cx="7772400" cy="2700337"/>
          </a:xfrm>
        </p:spPr>
        <p:txBody>
          <a:bodyPr/>
          <a:lstStyle/>
          <a:p>
            <a:pPr eaLnBrk="1" hangingPunct="1">
              <a:buFont typeface="Marlett" pitchFamily="2" charset="2"/>
              <a:buNone/>
            </a:pPr>
            <a:r>
              <a:rPr lang="en-GB" sz="2800" smtClean="0"/>
              <a:t>Class Discussion</a:t>
            </a:r>
          </a:p>
          <a:p>
            <a:pPr eaLnBrk="1" hangingPunct="1">
              <a:buFont typeface="Marlett" pitchFamily="2" charset="2"/>
              <a:buNone/>
            </a:pPr>
            <a:endParaRPr lang="en-GB" sz="2800" smtClean="0"/>
          </a:p>
          <a:p>
            <a:pPr eaLnBrk="1" hangingPunct="1">
              <a:buFont typeface="Marlett" pitchFamily="2" charset="2"/>
              <a:buNone/>
            </a:pPr>
            <a:r>
              <a:rPr lang="en-GB" sz="2800" smtClean="0"/>
              <a:t>Examples of Frameworks</a:t>
            </a:r>
          </a:p>
          <a:p>
            <a:pPr eaLnBrk="1" hangingPunct="1">
              <a:buFont typeface="Marlett" pitchFamily="2" charset="2"/>
              <a:buNone/>
            </a:pPr>
            <a:endParaRPr lang="en-GB" sz="280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12775" y="228600"/>
            <a:ext cx="8153400" cy="990600"/>
          </a:xfrm>
        </p:spPr>
        <p:txBody>
          <a:bodyPr/>
          <a:lstStyle/>
          <a:p>
            <a:pPr eaLnBrk="1" hangingPunct="1"/>
            <a:r>
              <a:rPr lang="en-US" b="1" smtClean="0"/>
              <a:t>Conceptual Frameworks</a:t>
            </a:r>
            <a:endParaRPr lang="en-GB" b="1" smtClean="0"/>
          </a:p>
        </p:txBody>
      </p:sp>
      <p:sp>
        <p:nvSpPr>
          <p:cNvPr id="81923" name="Rectangle 3"/>
          <p:cNvSpPr>
            <a:spLocks noGrp="1" noChangeArrowheads="1"/>
          </p:cNvSpPr>
          <p:nvPr>
            <p:ph type="body" idx="1"/>
          </p:nvPr>
        </p:nvSpPr>
        <p:spPr>
          <a:xfrm>
            <a:off x="687388" y="1328738"/>
            <a:ext cx="7772400" cy="4235450"/>
          </a:xfrm>
        </p:spPr>
        <p:txBody>
          <a:bodyPr/>
          <a:lstStyle/>
          <a:p>
            <a:pPr marL="342900" indent="-342900" eaLnBrk="1" hangingPunct="1">
              <a:buFont typeface="Marlett" pitchFamily="2" charset="2"/>
              <a:buNone/>
            </a:pPr>
            <a:endParaRPr lang="en-US" sz="2800" smtClean="0"/>
          </a:p>
          <a:p>
            <a:pPr marL="342900" indent="-342900" eaLnBrk="1" hangingPunct="1">
              <a:buFont typeface="Marlett" pitchFamily="2" charset="2"/>
              <a:buNone/>
            </a:pPr>
            <a:r>
              <a:rPr lang="en-US" sz="2800" smtClean="0"/>
              <a:t>Conceptual, or “research”, frameworks (models) are diagrams that identify and illustrate the relationships among systemic, organizational, individual, or other salient factors that may influence program/project operation and the successful achievement of program or project goals.</a:t>
            </a:r>
            <a:endParaRPr lang="en-GB" sz="280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926138" y="930275"/>
            <a:ext cx="931862" cy="527050"/>
          </a:xfrm>
          <a:prstGeom prst="rect">
            <a:avLst/>
          </a:prstGeom>
          <a:noFill/>
          <a:ln w="9525">
            <a:solidFill>
              <a:schemeClr val="tx1"/>
            </a:solidFill>
            <a:miter lim="800000"/>
            <a:headEnd/>
            <a:tailEnd/>
          </a:ln>
        </p:spPr>
        <p:txBody>
          <a:bodyPr wrap="none">
            <a:spAutoFit/>
          </a:bodyPr>
          <a:lstStyle/>
          <a:p>
            <a:pPr eaLnBrk="0" hangingPunct="0"/>
            <a:r>
              <a:rPr lang="en-US" sz="1400" b="1"/>
              <a:t>Health</a:t>
            </a:r>
          </a:p>
          <a:p>
            <a:pPr eaLnBrk="0" hangingPunct="0"/>
            <a:r>
              <a:rPr lang="en-US" sz="1400" b="1"/>
              <a:t>outcome</a:t>
            </a:r>
            <a:endParaRPr lang="en-US" sz="1400"/>
          </a:p>
        </p:txBody>
      </p:sp>
      <p:sp>
        <p:nvSpPr>
          <p:cNvPr id="82947" name="Text Box 3"/>
          <p:cNvSpPr txBox="1">
            <a:spLocks noChangeArrowheads="1"/>
          </p:cNvSpPr>
          <p:nvPr/>
        </p:nvSpPr>
        <p:spPr bwMode="auto">
          <a:xfrm>
            <a:off x="7369175" y="914400"/>
            <a:ext cx="1327150" cy="527050"/>
          </a:xfrm>
          <a:prstGeom prst="rect">
            <a:avLst/>
          </a:prstGeom>
          <a:noFill/>
          <a:ln w="9525">
            <a:solidFill>
              <a:schemeClr val="tx2"/>
            </a:solidFill>
            <a:miter lim="800000"/>
            <a:headEnd/>
            <a:tailEnd/>
          </a:ln>
        </p:spPr>
        <p:txBody>
          <a:bodyPr wrap="none">
            <a:spAutoFit/>
          </a:bodyPr>
          <a:lstStyle/>
          <a:p>
            <a:pPr eaLnBrk="0" hangingPunct="0"/>
            <a:r>
              <a:rPr lang="en-US" sz="1400" b="1"/>
              <a:t>Demographic</a:t>
            </a:r>
          </a:p>
          <a:p>
            <a:pPr eaLnBrk="0" hangingPunct="0"/>
            <a:r>
              <a:rPr lang="en-US" sz="1400" b="1"/>
              <a:t>outcome</a:t>
            </a:r>
            <a:endParaRPr lang="en-US" sz="1400"/>
          </a:p>
        </p:txBody>
      </p:sp>
      <p:sp>
        <p:nvSpPr>
          <p:cNvPr id="82948" name="Text Box 4"/>
          <p:cNvSpPr txBox="1">
            <a:spLocks noChangeArrowheads="1"/>
          </p:cNvSpPr>
          <p:nvPr/>
        </p:nvSpPr>
        <p:spPr bwMode="auto">
          <a:xfrm>
            <a:off x="4191000" y="914400"/>
            <a:ext cx="1306513" cy="527050"/>
          </a:xfrm>
          <a:prstGeom prst="rect">
            <a:avLst/>
          </a:prstGeom>
          <a:noFill/>
          <a:ln w="9525">
            <a:solidFill>
              <a:schemeClr val="tx1"/>
            </a:solidFill>
            <a:miter lim="800000"/>
            <a:headEnd/>
            <a:tailEnd/>
          </a:ln>
        </p:spPr>
        <p:txBody>
          <a:bodyPr wrap="none">
            <a:spAutoFit/>
          </a:bodyPr>
          <a:lstStyle/>
          <a:p>
            <a:pPr eaLnBrk="0" hangingPunct="0"/>
            <a:r>
              <a:rPr lang="en-US" sz="1400" b="1"/>
              <a:t>Biological </a:t>
            </a:r>
          </a:p>
          <a:p>
            <a:pPr eaLnBrk="0" hangingPunct="0"/>
            <a:r>
              <a:rPr lang="en-US" sz="1400" b="1"/>
              <a:t>determinants</a:t>
            </a:r>
            <a:endParaRPr lang="en-US" sz="1400"/>
          </a:p>
        </p:txBody>
      </p:sp>
      <p:sp>
        <p:nvSpPr>
          <p:cNvPr id="82949" name="Text Box 5"/>
          <p:cNvSpPr txBox="1">
            <a:spLocks noChangeArrowheads="1"/>
          </p:cNvSpPr>
          <p:nvPr/>
        </p:nvSpPr>
        <p:spPr bwMode="auto">
          <a:xfrm>
            <a:off x="2449513" y="914400"/>
            <a:ext cx="1306512" cy="527050"/>
          </a:xfrm>
          <a:prstGeom prst="rect">
            <a:avLst/>
          </a:prstGeom>
          <a:noFill/>
          <a:ln w="9525">
            <a:solidFill>
              <a:schemeClr val="tx1"/>
            </a:solidFill>
            <a:miter lim="800000"/>
            <a:headEnd/>
            <a:tailEnd/>
          </a:ln>
        </p:spPr>
        <p:txBody>
          <a:bodyPr wrap="none">
            <a:spAutoFit/>
          </a:bodyPr>
          <a:lstStyle/>
          <a:p>
            <a:pPr eaLnBrk="0" hangingPunct="0"/>
            <a:r>
              <a:rPr lang="en-US" sz="1400" b="1"/>
              <a:t>Proximate </a:t>
            </a:r>
          </a:p>
          <a:p>
            <a:pPr eaLnBrk="0" hangingPunct="0"/>
            <a:r>
              <a:rPr lang="en-US" sz="1400" b="1"/>
              <a:t>determinants</a:t>
            </a:r>
            <a:endParaRPr lang="en-US" sz="1400"/>
          </a:p>
        </p:txBody>
      </p:sp>
      <p:sp>
        <p:nvSpPr>
          <p:cNvPr id="82950" name="Text Box 6"/>
          <p:cNvSpPr txBox="1">
            <a:spLocks noChangeArrowheads="1"/>
          </p:cNvSpPr>
          <p:nvPr/>
        </p:nvSpPr>
        <p:spPr bwMode="auto">
          <a:xfrm>
            <a:off x="293688" y="914400"/>
            <a:ext cx="1306512" cy="527050"/>
          </a:xfrm>
          <a:prstGeom prst="rect">
            <a:avLst/>
          </a:prstGeom>
          <a:noFill/>
          <a:ln w="9525">
            <a:solidFill>
              <a:schemeClr val="tx1"/>
            </a:solidFill>
            <a:miter lim="800000"/>
            <a:headEnd/>
            <a:tailEnd/>
          </a:ln>
        </p:spPr>
        <p:txBody>
          <a:bodyPr wrap="none">
            <a:spAutoFit/>
          </a:bodyPr>
          <a:lstStyle/>
          <a:p>
            <a:pPr eaLnBrk="0" hangingPunct="0"/>
            <a:r>
              <a:rPr lang="en-US" sz="1400" b="1"/>
              <a:t>Underlying</a:t>
            </a:r>
          </a:p>
          <a:p>
            <a:pPr eaLnBrk="0" hangingPunct="0"/>
            <a:r>
              <a:rPr lang="en-US" sz="1400" b="1"/>
              <a:t>determinants</a:t>
            </a:r>
            <a:endParaRPr lang="en-US" sz="1400"/>
          </a:p>
        </p:txBody>
      </p:sp>
      <p:sp>
        <p:nvSpPr>
          <p:cNvPr id="82951" name="Line 7"/>
          <p:cNvSpPr>
            <a:spLocks noChangeShapeType="1"/>
          </p:cNvSpPr>
          <p:nvPr/>
        </p:nvSpPr>
        <p:spPr bwMode="auto">
          <a:xfrm>
            <a:off x="1676400" y="1219200"/>
            <a:ext cx="685800" cy="0"/>
          </a:xfrm>
          <a:prstGeom prst="line">
            <a:avLst/>
          </a:prstGeom>
          <a:noFill/>
          <a:ln w="9525">
            <a:solidFill>
              <a:schemeClr val="tx1"/>
            </a:solidFill>
            <a:round/>
            <a:headEnd/>
            <a:tailEnd type="triangle" w="med" len="med"/>
          </a:ln>
        </p:spPr>
        <p:txBody>
          <a:bodyPr wrap="none" anchor="ctr"/>
          <a:lstStyle/>
          <a:p>
            <a:endParaRPr lang="en-US"/>
          </a:p>
        </p:txBody>
      </p:sp>
      <p:sp>
        <p:nvSpPr>
          <p:cNvPr id="82952" name="Line 8"/>
          <p:cNvSpPr>
            <a:spLocks noChangeShapeType="1"/>
          </p:cNvSpPr>
          <p:nvPr/>
        </p:nvSpPr>
        <p:spPr bwMode="auto">
          <a:xfrm>
            <a:off x="3810000" y="1219200"/>
            <a:ext cx="381000" cy="0"/>
          </a:xfrm>
          <a:prstGeom prst="line">
            <a:avLst/>
          </a:prstGeom>
          <a:noFill/>
          <a:ln w="9525">
            <a:solidFill>
              <a:schemeClr val="tx1"/>
            </a:solidFill>
            <a:round/>
            <a:headEnd/>
            <a:tailEnd type="triangle" w="med" len="med"/>
          </a:ln>
        </p:spPr>
        <p:txBody>
          <a:bodyPr wrap="none" anchor="ctr"/>
          <a:lstStyle/>
          <a:p>
            <a:endParaRPr lang="en-US"/>
          </a:p>
        </p:txBody>
      </p:sp>
      <p:sp>
        <p:nvSpPr>
          <p:cNvPr id="82953" name="Line 9"/>
          <p:cNvSpPr>
            <a:spLocks noChangeShapeType="1"/>
          </p:cNvSpPr>
          <p:nvPr/>
        </p:nvSpPr>
        <p:spPr bwMode="auto">
          <a:xfrm>
            <a:off x="5562600" y="1219200"/>
            <a:ext cx="381000" cy="0"/>
          </a:xfrm>
          <a:prstGeom prst="line">
            <a:avLst/>
          </a:prstGeom>
          <a:noFill/>
          <a:ln w="9525">
            <a:solidFill>
              <a:schemeClr val="tx1"/>
            </a:solidFill>
            <a:round/>
            <a:headEnd/>
            <a:tailEnd type="triangle" w="med" len="med"/>
          </a:ln>
        </p:spPr>
        <p:txBody>
          <a:bodyPr wrap="none" anchor="ctr"/>
          <a:lstStyle/>
          <a:p>
            <a:endParaRPr lang="en-US"/>
          </a:p>
        </p:txBody>
      </p:sp>
      <p:sp>
        <p:nvSpPr>
          <p:cNvPr id="82954" name="Line 10"/>
          <p:cNvSpPr>
            <a:spLocks noChangeShapeType="1"/>
          </p:cNvSpPr>
          <p:nvPr/>
        </p:nvSpPr>
        <p:spPr bwMode="auto">
          <a:xfrm>
            <a:off x="6858000" y="1219200"/>
            <a:ext cx="533400" cy="0"/>
          </a:xfrm>
          <a:prstGeom prst="line">
            <a:avLst/>
          </a:prstGeom>
          <a:noFill/>
          <a:ln w="9525">
            <a:solidFill>
              <a:schemeClr val="tx1"/>
            </a:solidFill>
            <a:round/>
            <a:headEnd/>
            <a:tailEnd type="triangle" w="med" len="med"/>
          </a:ln>
        </p:spPr>
        <p:txBody>
          <a:bodyPr wrap="none" anchor="ctr"/>
          <a:lstStyle/>
          <a:p>
            <a:endParaRPr lang="en-US"/>
          </a:p>
        </p:txBody>
      </p:sp>
      <p:sp>
        <p:nvSpPr>
          <p:cNvPr id="82955" name="Text Box 11"/>
          <p:cNvSpPr txBox="1">
            <a:spLocks noChangeArrowheads="1"/>
          </p:cNvSpPr>
          <p:nvPr/>
        </p:nvSpPr>
        <p:spPr bwMode="auto">
          <a:xfrm>
            <a:off x="4191000" y="2009775"/>
            <a:ext cx="1524000" cy="874713"/>
          </a:xfrm>
          <a:prstGeom prst="rect">
            <a:avLst/>
          </a:prstGeom>
          <a:solidFill>
            <a:srgbClr val="CCFFFF"/>
          </a:solidFill>
          <a:ln w="22225">
            <a:solidFill>
              <a:srgbClr val="800000"/>
            </a:solidFill>
            <a:miter lim="800000"/>
            <a:headEnd/>
            <a:tailEnd/>
          </a:ln>
        </p:spPr>
        <p:txBody>
          <a:bodyPr>
            <a:spAutoFit/>
          </a:bodyPr>
          <a:lstStyle/>
          <a:p>
            <a:pPr eaLnBrk="0" hangingPunct="0"/>
            <a:r>
              <a:rPr lang="en-US" sz="1400" b="1">
                <a:solidFill>
                  <a:srgbClr val="FF0000"/>
                </a:solidFill>
              </a:rPr>
              <a:t>C</a:t>
            </a:r>
            <a:r>
              <a:rPr lang="en-US" sz="1200" b="1"/>
              <a:t> Rate of Contact of  susceptible  </a:t>
            </a:r>
          </a:p>
          <a:p>
            <a:pPr eaLnBrk="0" hangingPunct="0"/>
            <a:r>
              <a:rPr lang="en-US" sz="1200" b="1"/>
              <a:t>to infected persons</a:t>
            </a:r>
            <a:endParaRPr lang="en-US" sz="1400"/>
          </a:p>
        </p:txBody>
      </p:sp>
      <p:sp>
        <p:nvSpPr>
          <p:cNvPr id="82956" name="Text Box 12"/>
          <p:cNvSpPr txBox="1">
            <a:spLocks noChangeArrowheads="1"/>
          </p:cNvSpPr>
          <p:nvPr/>
        </p:nvSpPr>
        <p:spPr bwMode="auto">
          <a:xfrm>
            <a:off x="4219575" y="3495675"/>
            <a:ext cx="1495425" cy="649288"/>
          </a:xfrm>
          <a:prstGeom prst="rect">
            <a:avLst/>
          </a:prstGeom>
          <a:noFill/>
          <a:ln w="9525">
            <a:solidFill>
              <a:schemeClr val="tx1"/>
            </a:solidFill>
            <a:miter lim="800000"/>
            <a:headEnd/>
            <a:tailEnd/>
          </a:ln>
        </p:spPr>
        <p:txBody>
          <a:bodyPr>
            <a:spAutoFit/>
          </a:bodyPr>
          <a:lstStyle/>
          <a:p>
            <a:pPr eaLnBrk="0" hangingPunct="0"/>
            <a:r>
              <a:rPr lang="en-US" sz="1200" b="1">
                <a:solidFill>
                  <a:srgbClr val="F65281"/>
                </a:solidFill>
              </a:rPr>
              <a:t>B</a:t>
            </a:r>
            <a:r>
              <a:rPr lang="en-US" sz="1200" b="1">
                <a:solidFill>
                  <a:srgbClr val="4949FF"/>
                </a:solidFill>
              </a:rPr>
              <a:t>  </a:t>
            </a:r>
            <a:r>
              <a:rPr lang="en-US" sz="1200" b="1"/>
              <a:t>Efficiency of transmission </a:t>
            </a:r>
          </a:p>
          <a:p>
            <a:pPr eaLnBrk="0" hangingPunct="0"/>
            <a:r>
              <a:rPr lang="en-US" sz="1200" b="1"/>
              <a:t>per contact</a:t>
            </a:r>
            <a:endParaRPr lang="en-US" sz="1400"/>
          </a:p>
        </p:txBody>
      </p:sp>
      <p:sp>
        <p:nvSpPr>
          <p:cNvPr id="82957" name="Text Box 13"/>
          <p:cNvSpPr txBox="1">
            <a:spLocks noChangeArrowheads="1"/>
          </p:cNvSpPr>
          <p:nvPr/>
        </p:nvSpPr>
        <p:spPr bwMode="auto">
          <a:xfrm>
            <a:off x="4191000" y="5105400"/>
            <a:ext cx="1524000" cy="466725"/>
          </a:xfrm>
          <a:prstGeom prst="rect">
            <a:avLst/>
          </a:prstGeom>
          <a:noFill/>
          <a:ln w="9525">
            <a:solidFill>
              <a:schemeClr val="tx1"/>
            </a:solidFill>
            <a:miter lim="800000"/>
            <a:headEnd/>
            <a:tailEnd/>
          </a:ln>
        </p:spPr>
        <p:txBody>
          <a:bodyPr>
            <a:spAutoFit/>
          </a:bodyPr>
          <a:lstStyle/>
          <a:p>
            <a:pPr eaLnBrk="0" hangingPunct="0"/>
            <a:r>
              <a:rPr lang="en-US" sz="1200" b="1">
                <a:solidFill>
                  <a:srgbClr val="F65281"/>
                </a:solidFill>
              </a:rPr>
              <a:t>D </a:t>
            </a:r>
            <a:r>
              <a:rPr lang="en-US" sz="1200" b="1"/>
              <a:t>Duration of</a:t>
            </a:r>
          </a:p>
          <a:p>
            <a:pPr eaLnBrk="0" hangingPunct="0"/>
            <a:r>
              <a:rPr lang="en-US" sz="1200" b="1"/>
              <a:t>infectivity</a:t>
            </a:r>
            <a:endParaRPr lang="en-US" sz="1400"/>
          </a:p>
        </p:txBody>
      </p:sp>
      <p:sp>
        <p:nvSpPr>
          <p:cNvPr id="82958" name="Text Box 14"/>
          <p:cNvSpPr txBox="1">
            <a:spLocks noChangeArrowheads="1"/>
          </p:cNvSpPr>
          <p:nvPr/>
        </p:nvSpPr>
        <p:spPr bwMode="auto">
          <a:xfrm>
            <a:off x="6096000" y="2886075"/>
            <a:ext cx="1219200" cy="590550"/>
          </a:xfrm>
          <a:prstGeom prst="rect">
            <a:avLst/>
          </a:prstGeom>
          <a:noFill/>
          <a:ln w="9525">
            <a:solidFill>
              <a:schemeClr val="tx1"/>
            </a:solidFill>
            <a:miter lim="800000"/>
            <a:headEnd/>
            <a:tailEnd/>
          </a:ln>
        </p:spPr>
        <p:txBody>
          <a:bodyPr>
            <a:spAutoFit/>
          </a:bodyPr>
          <a:lstStyle/>
          <a:p>
            <a:pPr eaLnBrk="0" hangingPunct="0"/>
            <a:r>
              <a:rPr lang="en-US" sz="1600" b="1"/>
              <a:t>HIV</a:t>
            </a:r>
          </a:p>
          <a:p>
            <a:pPr eaLnBrk="0" hangingPunct="0"/>
            <a:r>
              <a:rPr lang="en-US" sz="1600" b="1"/>
              <a:t>incidence</a:t>
            </a:r>
            <a:endParaRPr lang="en-US" sz="1400" b="1"/>
          </a:p>
        </p:txBody>
      </p:sp>
      <p:sp>
        <p:nvSpPr>
          <p:cNvPr id="82959" name="Text Box 15"/>
          <p:cNvSpPr txBox="1">
            <a:spLocks noChangeArrowheads="1"/>
          </p:cNvSpPr>
          <p:nvPr/>
        </p:nvSpPr>
        <p:spPr bwMode="auto">
          <a:xfrm>
            <a:off x="6096000" y="4486275"/>
            <a:ext cx="990600" cy="466725"/>
          </a:xfrm>
          <a:prstGeom prst="rect">
            <a:avLst/>
          </a:prstGeom>
          <a:noFill/>
          <a:ln w="9525">
            <a:solidFill>
              <a:schemeClr val="tx1"/>
            </a:solidFill>
            <a:miter lim="800000"/>
            <a:headEnd/>
            <a:tailEnd/>
          </a:ln>
        </p:spPr>
        <p:txBody>
          <a:bodyPr>
            <a:spAutoFit/>
          </a:bodyPr>
          <a:lstStyle/>
          <a:p>
            <a:pPr eaLnBrk="0" hangingPunct="0"/>
            <a:r>
              <a:rPr lang="en-US" sz="1200"/>
              <a:t>STI</a:t>
            </a:r>
          </a:p>
          <a:p>
            <a:pPr eaLnBrk="0" hangingPunct="0"/>
            <a:r>
              <a:rPr lang="en-US" sz="1200"/>
              <a:t>incidence</a:t>
            </a:r>
            <a:endParaRPr lang="en-US" sz="1400"/>
          </a:p>
        </p:txBody>
      </p:sp>
      <p:sp>
        <p:nvSpPr>
          <p:cNvPr id="82960" name="Rectangle 16"/>
          <p:cNvSpPr>
            <a:spLocks noChangeArrowheads="1"/>
          </p:cNvSpPr>
          <p:nvPr/>
        </p:nvSpPr>
        <p:spPr bwMode="auto">
          <a:xfrm>
            <a:off x="3429000" y="2716213"/>
            <a:ext cx="184150" cy="274637"/>
          </a:xfrm>
          <a:prstGeom prst="rect">
            <a:avLst/>
          </a:prstGeom>
          <a:noFill/>
          <a:ln w="9525">
            <a:noFill/>
            <a:miter lim="800000"/>
            <a:headEnd/>
            <a:tailEnd/>
          </a:ln>
        </p:spPr>
        <p:txBody>
          <a:bodyPr wrap="none">
            <a:spAutoFit/>
          </a:bodyPr>
          <a:lstStyle/>
          <a:p>
            <a:pPr eaLnBrk="0" hangingPunct="0"/>
            <a:endParaRPr lang="en-US" sz="1200"/>
          </a:p>
        </p:txBody>
      </p:sp>
      <p:sp>
        <p:nvSpPr>
          <p:cNvPr id="82961" name="Text Box 17"/>
          <p:cNvSpPr txBox="1">
            <a:spLocks noChangeArrowheads="1"/>
          </p:cNvSpPr>
          <p:nvPr/>
        </p:nvSpPr>
        <p:spPr bwMode="auto">
          <a:xfrm>
            <a:off x="7620000" y="3678238"/>
            <a:ext cx="1295400" cy="346075"/>
          </a:xfrm>
          <a:prstGeom prst="rect">
            <a:avLst/>
          </a:prstGeom>
          <a:noFill/>
          <a:ln w="9525">
            <a:solidFill>
              <a:schemeClr val="tx1"/>
            </a:solidFill>
            <a:miter lim="800000"/>
            <a:headEnd/>
            <a:tailEnd/>
          </a:ln>
        </p:spPr>
        <p:txBody>
          <a:bodyPr>
            <a:spAutoFit/>
          </a:bodyPr>
          <a:lstStyle/>
          <a:p>
            <a:pPr eaLnBrk="0" hangingPunct="0"/>
            <a:r>
              <a:rPr lang="en-US" sz="1600" b="1"/>
              <a:t>Mortality</a:t>
            </a:r>
            <a:endParaRPr lang="en-US" sz="1400"/>
          </a:p>
        </p:txBody>
      </p:sp>
      <p:sp>
        <p:nvSpPr>
          <p:cNvPr id="82962" name="Text Box 18"/>
          <p:cNvSpPr txBox="1">
            <a:spLocks noChangeArrowheads="1"/>
          </p:cNvSpPr>
          <p:nvPr/>
        </p:nvSpPr>
        <p:spPr bwMode="auto">
          <a:xfrm>
            <a:off x="2286000" y="1911350"/>
            <a:ext cx="1524000" cy="1177925"/>
          </a:xfrm>
          <a:prstGeom prst="rect">
            <a:avLst/>
          </a:prstGeom>
          <a:solidFill>
            <a:srgbClr val="CCFFFF"/>
          </a:solidFill>
          <a:ln w="22225">
            <a:solidFill>
              <a:srgbClr val="800000"/>
            </a:solidFill>
            <a:miter lim="800000"/>
            <a:headEnd/>
            <a:tailEnd/>
          </a:ln>
        </p:spPr>
        <p:txBody>
          <a:bodyPr>
            <a:spAutoFit/>
          </a:bodyPr>
          <a:lstStyle/>
          <a:p>
            <a:pPr eaLnBrk="0" hangingPunct="0"/>
            <a:r>
              <a:rPr lang="en-US" sz="1400" b="1"/>
              <a:t>New Partner acquisition</a:t>
            </a:r>
          </a:p>
          <a:p>
            <a:pPr eaLnBrk="0" hangingPunct="0"/>
            <a:r>
              <a:rPr lang="en-US" sz="1400" b="1"/>
              <a:t>Mixing patterns</a:t>
            </a:r>
          </a:p>
          <a:p>
            <a:pPr eaLnBrk="0" hangingPunct="0"/>
            <a:r>
              <a:rPr lang="en-US" sz="1400" b="1"/>
              <a:t>Concurrency</a:t>
            </a:r>
          </a:p>
          <a:p>
            <a:pPr eaLnBrk="0" hangingPunct="0"/>
            <a:r>
              <a:rPr lang="en-US" sz="1400" b="1"/>
              <a:t>Abstinence</a:t>
            </a:r>
            <a:endParaRPr lang="en-US" sz="1400"/>
          </a:p>
        </p:txBody>
      </p:sp>
      <p:sp>
        <p:nvSpPr>
          <p:cNvPr id="82963" name="Text Box 19"/>
          <p:cNvSpPr txBox="1">
            <a:spLocks noChangeArrowheads="1"/>
          </p:cNvSpPr>
          <p:nvPr/>
        </p:nvSpPr>
        <p:spPr bwMode="auto">
          <a:xfrm>
            <a:off x="2286000" y="3282950"/>
            <a:ext cx="1524000" cy="1014413"/>
          </a:xfrm>
          <a:prstGeom prst="rect">
            <a:avLst/>
          </a:prstGeom>
          <a:noFill/>
          <a:ln w="9525">
            <a:solidFill>
              <a:schemeClr val="tx1"/>
            </a:solidFill>
            <a:miter lim="800000"/>
            <a:headEnd/>
            <a:tailEnd/>
          </a:ln>
        </p:spPr>
        <p:txBody>
          <a:bodyPr>
            <a:spAutoFit/>
          </a:bodyPr>
          <a:lstStyle/>
          <a:p>
            <a:pPr eaLnBrk="0" hangingPunct="0"/>
            <a:r>
              <a:rPr lang="en-US" sz="1200" b="1"/>
              <a:t>Condom use</a:t>
            </a:r>
          </a:p>
          <a:p>
            <a:pPr eaLnBrk="0" hangingPunct="0"/>
            <a:r>
              <a:rPr lang="en-US" sz="1200" b="1"/>
              <a:t>Concurrent STI</a:t>
            </a:r>
          </a:p>
          <a:p>
            <a:pPr eaLnBrk="0" hangingPunct="0"/>
            <a:r>
              <a:rPr lang="en-US" sz="1200" b="1"/>
              <a:t>Risky sexual practices</a:t>
            </a:r>
          </a:p>
          <a:p>
            <a:pPr eaLnBrk="0" hangingPunct="0"/>
            <a:r>
              <a:rPr lang="en-US" sz="1200" b="1"/>
              <a:t>Chemotherapy</a:t>
            </a:r>
            <a:endParaRPr lang="en-US" sz="1400"/>
          </a:p>
        </p:txBody>
      </p:sp>
      <p:sp>
        <p:nvSpPr>
          <p:cNvPr id="82964" name="Rectangle 20"/>
          <p:cNvSpPr>
            <a:spLocks noChangeArrowheads="1"/>
          </p:cNvSpPr>
          <p:nvPr/>
        </p:nvSpPr>
        <p:spPr bwMode="auto">
          <a:xfrm>
            <a:off x="3581400" y="2868613"/>
            <a:ext cx="184150" cy="274637"/>
          </a:xfrm>
          <a:prstGeom prst="rect">
            <a:avLst/>
          </a:prstGeom>
          <a:noFill/>
          <a:ln w="9525">
            <a:noFill/>
            <a:miter lim="800000"/>
            <a:headEnd/>
            <a:tailEnd/>
          </a:ln>
        </p:spPr>
        <p:txBody>
          <a:bodyPr wrap="none">
            <a:spAutoFit/>
          </a:bodyPr>
          <a:lstStyle/>
          <a:p>
            <a:pPr eaLnBrk="0" hangingPunct="0"/>
            <a:endParaRPr lang="en-US" sz="1200"/>
          </a:p>
        </p:txBody>
      </p:sp>
      <p:sp>
        <p:nvSpPr>
          <p:cNvPr id="82965" name="Text Box 21"/>
          <p:cNvSpPr txBox="1">
            <a:spLocks noChangeArrowheads="1"/>
          </p:cNvSpPr>
          <p:nvPr/>
        </p:nvSpPr>
        <p:spPr bwMode="auto">
          <a:xfrm>
            <a:off x="2286000" y="5187950"/>
            <a:ext cx="1524000" cy="831850"/>
          </a:xfrm>
          <a:prstGeom prst="rect">
            <a:avLst/>
          </a:prstGeom>
          <a:noFill/>
          <a:ln w="9525">
            <a:solidFill>
              <a:schemeClr val="tx1"/>
            </a:solidFill>
            <a:miter lim="800000"/>
            <a:headEnd/>
            <a:tailEnd/>
          </a:ln>
        </p:spPr>
        <p:txBody>
          <a:bodyPr>
            <a:spAutoFit/>
          </a:bodyPr>
          <a:lstStyle/>
          <a:p>
            <a:pPr eaLnBrk="0" hangingPunct="0"/>
            <a:r>
              <a:rPr lang="en-US" sz="1200" b="1"/>
              <a:t>Treatment  with ARV, Treatment  of opportunistic infections</a:t>
            </a:r>
            <a:endParaRPr lang="en-US" sz="1400"/>
          </a:p>
        </p:txBody>
      </p:sp>
      <p:sp>
        <p:nvSpPr>
          <p:cNvPr id="82966" name="Line 22"/>
          <p:cNvSpPr>
            <a:spLocks noChangeShapeType="1"/>
          </p:cNvSpPr>
          <p:nvPr/>
        </p:nvSpPr>
        <p:spPr bwMode="auto">
          <a:xfrm>
            <a:off x="6629400" y="3505200"/>
            <a:ext cx="0" cy="304800"/>
          </a:xfrm>
          <a:prstGeom prst="line">
            <a:avLst/>
          </a:prstGeom>
          <a:noFill/>
          <a:ln w="9525">
            <a:solidFill>
              <a:schemeClr val="tx1"/>
            </a:solidFill>
            <a:round/>
            <a:headEnd/>
            <a:tailEnd/>
          </a:ln>
        </p:spPr>
        <p:txBody>
          <a:bodyPr wrap="none" anchor="ctr"/>
          <a:lstStyle/>
          <a:p>
            <a:endParaRPr lang="en-US"/>
          </a:p>
        </p:txBody>
      </p:sp>
      <p:sp>
        <p:nvSpPr>
          <p:cNvPr id="82967" name="Line 23"/>
          <p:cNvSpPr>
            <a:spLocks noChangeShapeType="1"/>
          </p:cNvSpPr>
          <p:nvPr/>
        </p:nvSpPr>
        <p:spPr bwMode="auto">
          <a:xfrm>
            <a:off x="6629400" y="3810000"/>
            <a:ext cx="990600" cy="0"/>
          </a:xfrm>
          <a:prstGeom prst="line">
            <a:avLst/>
          </a:prstGeom>
          <a:noFill/>
          <a:ln w="9525">
            <a:solidFill>
              <a:schemeClr val="tx1"/>
            </a:solidFill>
            <a:round/>
            <a:headEnd/>
            <a:tailEnd type="triangle" w="med" len="med"/>
          </a:ln>
        </p:spPr>
        <p:txBody>
          <a:bodyPr wrap="none" anchor="ctr"/>
          <a:lstStyle/>
          <a:p>
            <a:endParaRPr lang="en-US"/>
          </a:p>
        </p:txBody>
      </p:sp>
      <p:sp>
        <p:nvSpPr>
          <p:cNvPr id="82968" name="Line 24"/>
          <p:cNvSpPr>
            <a:spLocks noChangeShapeType="1"/>
          </p:cNvSpPr>
          <p:nvPr/>
        </p:nvSpPr>
        <p:spPr bwMode="auto">
          <a:xfrm>
            <a:off x="3810000" y="5334000"/>
            <a:ext cx="0" cy="0"/>
          </a:xfrm>
          <a:prstGeom prst="line">
            <a:avLst/>
          </a:prstGeom>
          <a:noFill/>
          <a:ln w="9525">
            <a:solidFill>
              <a:schemeClr val="tx1"/>
            </a:solidFill>
            <a:round/>
            <a:headEnd/>
            <a:tailEnd/>
          </a:ln>
        </p:spPr>
        <p:txBody>
          <a:bodyPr wrap="none" anchor="ctr"/>
          <a:lstStyle/>
          <a:p>
            <a:endParaRPr lang="en-US"/>
          </a:p>
        </p:txBody>
      </p:sp>
      <p:sp>
        <p:nvSpPr>
          <p:cNvPr id="82969" name="Line 25"/>
          <p:cNvSpPr>
            <a:spLocks noChangeShapeType="1"/>
          </p:cNvSpPr>
          <p:nvPr/>
        </p:nvSpPr>
        <p:spPr bwMode="auto">
          <a:xfrm>
            <a:off x="3048000" y="5486400"/>
            <a:ext cx="0" cy="762000"/>
          </a:xfrm>
          <a:prstGeom prst="line">
            <a:avLst/>
          </a:prstGeom>
          <a:noFill/>
          <a:ln w="9525">
            <a:solidFill>
              <a:schemeClr val="tx1"/>
            </a:solidFill>
            <a:round/>
            <a:headEnd/>
            <a:tailEnd/>
          </a:ln>
        </p:spPr>
        <p:txBody>
          <a:bodyPr wrap="none" anchor="ctr"/>
          <a:lstStyle/>
          <a:p>
            <a:endParaRPr lang="en-US"/>
          </a:p>
        </p:txBody>
      </p:sp>
      <p:sp>
        <p:nvSpPr>
          <p:cNvPr id="82970" name="Line 26"/>
          <p:cNvSpPr>
            <a:spLocks noChangeShapeType="1"/>
          </p:cNvSpPr>
          <p:nvPr/>
        </p:nvSpPr>
        <p:spPr bwMode="auto">
          <a:xfrm>
            <a:off x="3048000" y="6248400"/>
            <a:ext cx="4267200" cy="0"/>
          </a:xfrm>
          <a:prstGeom prst="line">
            <a:avLst/>
          </a:prstGeom>
          <a:noFill/>
          <a:ln w="9525">
            <a:solidFill>
              <a:schemeClr val="tx1"/>
            </a:solidFill>
            <a:round/>
            <a:headEnd/>
            <a:tailEnd/>
          </a:ln>
        </p:spPr>
        <p:txBody>
          <a:bodyPr wrap="none" anchor="ctr"/>
          <a:lstStyle/>
          <a:p>
            <a:endParaRPr lang="en-US"/>
          </a:p>
        </p:txBody>
      </p:sp>
      <p:sp>
        <p:nvSpPr>
          <p:cNvPr id="82971" name="Line 27"/>
          <p:cNvSpPr>
            <a:spLocks noChangeShapeType="1"/>
          </p:cNvSpPr>
          <p:nvPr/>
        </p:nvSpPr>
        <p:spPr bwMode="auto">
          <a:xfrm flipV="1">
            <a:off x="7315200" y="3810000"/>
            <a:ext cx="0" cy="2438400"/>
          </a:xfrm>
          <a:prstGeom prst="line">
            <a:avLst/>
          </a:prstGeom>
          <a:noFill/>
          <a:ln w="9525">
            <a:solidFill>
              <a:schemeClr val="tx1"/>
            </a:solidFill>
            <a:round/>
            <a:headEnd/>
            <a:tailEnd type="triangle" w="med" len="med"/>
          </a:ln>
        </p:spPr>
        <p:txBody>
          <a:bodyPr wrap="none" anchor="ctr"/>
          <a:lstStyle/>
          <a:p>
            <a:endParaRPr lang="en-US"/>
          </a:p>
        </p:txBody>
      </p:sp>
      <p:sp>
        <p:nvSpPr>
          <p:cNvPr id="82972" name="Line 28"/>
          <p:cNvSpPr>
            <a:spLocks noChangeShapeType="1"/>
          </p:cNvSpPr>
          <p:nvPr/>
        </p:nvSpPr>
        <p:spPr bwMode="auto">
          <a:xfrm>
            <a:off x="3810000" y="5257800"/>
            <a:ext cx="381000" cy="0"/>
          </a:xfrm>
          <a:prstGeom prst="line">
            <a:avLst/>
          </a:prstGeom>
          <a:noFill/>
          <a:ln w="9525">
            <a:solidFill>
              <a:schemeClr val="tx1"/>
            </a:solidFill>
            <a:round/>
            <a:headEnd/>
            <a:tailEnd/>
          </a:ln>
        </p:spPr>
        <p:txBody>
          <a:bodyPr wrap="none" anchor="ctr"/>
          <a:lstStyle/>
          <a:p>
            <a:endParaRPr lang="en-US"/>
          </a:p>
        </p:txBody>
      </p:sp>
      <p:sp>
        <p:nvSpPr>
          <p:cNvPr id="82973" name="Line 29"/>
          <p:cNvSpPr>
            <a:spLocks noChangeShapeType="1"/>
          </p:cNvSpPr>
          <p:nvPr/>
        </p:nvSpPr>
        <p:spPr bwMode="auto">
          <a:xfrm>
            <a:off x="3810000" y="3733800"/>
            <a:ext cx="381000" cy="0"/>
          </a:xfrm>
          <a:prstGeom prst="line">
            <a:avLst/>
          </a:prstGeom>
          <a:noFill/>
          <a:ln w="9525">
            <a:solidFill>
              <a:schemeClr val="tx1"/>
            </a:solidFill>
            <a:round/>
            <a:headEnd/>
            <a:tailEnd/>
          </a:ln>
        </p:spPr>
        <p:txBody>
          <a:bodyPr wrap="none" anchor="ctr"/>
          <a:lstStyle/>
          <a:p>
            <a:endParaRPr lang="en-US"/>
          </a:p>
        </p:txBody>
      </p:sp>
      <p:sp>
        <p:nvSpPr>
          <p:cNvPr id="82974" name="Line 30"/>
          <p:cNvSpPr>
            <a:spLocks noChangeShapeType="1"/>
          </p:cNvSpPr>
          <p:nvPr/>
        </p:nvSpPr>
        <p:spPr bwMode="auto">
          <a:xfrm>
            <a:off x="3810000" y="2362200"/>
            <a:ext cx="381000" cy="0"/>
          </a:xfrm>
          <a:prstGeom prst="line">
            <a:avLst/>
          </a:prstGeom>
          <a:noFill/>
          <a:ln w="9525">
            <a:solidFill>
              <a:schemeClr val="tx1"/>
            </a:solidFill>
            <a:round/>
            <a:headEnd/>
            <a:tailEnd/>
          </a:ln>
        </p:spPr>
        <p:txBody>
          <a:bodyPr wrap="none" anchor="ctr"/>
          <a:lstStyle/>
          <a:p>
            <a:endParaRPr lang="en-US"/>
          </a:p>
        </p:txBody>
      </p:sp>
      <p:sp>
        <p:nvSpPr>
          <p:cNvPr id="82975" name="Line 31"/>
          <p:cNvSpPr>
            <a:spLocks noChangeShapeType="1"/>
          </p:cNvSpPr>
          <p:nvPr/>
        </p:nvSpPr>
        <p:spPr bwMode="auto">
          <a:xfrm>
            <a:off x="5715000" y="2362200"/>
            <a:ext cx="152400" cy="0"/>
          </a:xfrm>
          <a:prstGeom prst="line">
            <a:avLst/>
          </a:prstGeom>
          <a:noFill/>
          <a:ln w="9525">
            <a:solidFill>
              <a:schemeClr val="tx1"/>
            </a:solidFill>
            <a:round/>
            <a:headEnd/>
            <a:tailEnd/>
          </a:ln>
        </p:spPr>
        <p:txBody>
          <a:bodyPr wrap="none" anchor="ctr"/>
          <a:lstStyle/>
          <a:p>
            <a:endParaRPr lang="en-US"/>
          </a:p>
        </p:txBody>
      </p:sp>
      <p:sp>
        <p:nvSpPr>
          <p:cNvPr id="82976" name="Line 32"/>
          <p:cNvSpPr>
            <a:spLocks noChangeShapeType="1"/>
          </p:cNvSpPr>
          <p:nvPr/>
        </p:nvSpPr>
        <p:spPr bwMode="auto">
          <a:xfrm>
            <a:off x="5715000" y="3733800"/>
            <a:ext cx="152400" cy="0"/>
          </a:xfrm>
          <a:prstGeom prst="line">
            <a:avLst/>
          </a:prstGeom>
          <a:noFill/>
          <a:ln w="9525">
            <a:solidFill>
              <a:schemeClr val="tx1"/>
            </a:solidFill>
            <a:round/>
            <a:headEnd/>
            <a:tailEnd/>
          </a:ln>
        </p:spPr>
        <p:txBody>
          <a:bodyPr wrap="none" anchor="ctr"/>
          <a:lstStyle/>
          <a:p>
            <a:endParaRPr lang="en-US"/>
          </a:p>
        </p:txBody>
      </p:sp>
      <p:sp>
        <p:nvSpPr>
          <p:cNvPr id="82977" name="Line 33"/>
          <p:cNvSpPr>
            <a:spLocks noChangeShapeType="1"/>
          </p:cNvSpPr>
          <p:nvPr/>
        </p:nvSpPr>
        <p:spPr bwMode="auto">
          <a:xfrm>
            <a:off x="5715000" y="5334000"/>
            <a:ext cx="152400" cy="0"/>
          </a:xfrm>
          <a:prstGeom prst="line">
            <a:avLst/>
          </a:prstGeom>
          <a:noFill/>
          <a:ln w="9525">
            <a:solidFill>
              <a:schemeClr val="tx1"/>
            </a:solidFill>
            <a:round/>
            <a:headEnd/>
            <a:tailEnd/>
          </a:ln>
        </p:spPr>
        <p:txBody>
          <a:bodyPr wrap="none" anchor="ctr"/>
          <a:lstStyle/>
          <a:p>
            <a:endParaRPr lang="en-US"/>
          </a:p>
        </p:txBody>
      </p:sp>
      <p:sp>
        <p:nvSpPr>
          <p:cNvPr id="82978" name="Line 34"/>
          <p:cNvSpPr>
            <a:spLocks noChangeShapeType="1"/>
          </p:cNvSpPr>
          <p:nvPr/>
        </p:nvSpPr>
        <p:spPr bwMode="auto">
          <a:xfrm flipV="1">
            <a:off x="5867400" y="2362200"/>
            <a:ext cx="0" cy="2971800"/>
          </a:xfrm>
          <a:prstGeom prst="line">
            <a:avLst/>
          </a:prstGeom>
          <a:noFill/>
          <a:ln w="9525">
            <a:solidFill>
              <a:schemeClr val="tx1"/>
            </a:solidFill>
            <a:round/>
            <a:headEnd/>
            <a:tailEnd/>
          </a:ln>
        </p:spPr>
        <p:txBody>
          <a:bodyPr wrap="none" anchor="ctr"/>
          <a:lstStyle/>
          <a:p>
            <a:endParaRPr lang="en-US"/>
          </a:p>
        </p:txBody>
      </p:sp>
      <p:sp>
        <p:nvSpPr>
          <p:cNvPr id="82979" name="Line 35"/>
          <p:cNvSpPr>
            <a:spLocks noChangeShapeType="1"/>
          </p:cNvSpPr>
          <p:nvPr/>
        </p:nvSpPr>
        <p:spPr bwMode="auto">
          <a:xfrm>
            <a:off x="5867400" y="312420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82980" name="Line 36"/>
          <p:cNvSpPr>
            <a:spLocks noChangeShapeType="1"/>
          </p:cNvSpPr>
          <p:nvPr/>
        </p:nvSpPr>
        <p:spPr bwMode="auto">
          <a:xfrm>
            <a:off x="5867400" y="472440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82981" name="Text Box 37"/>
          <p:cNvSpPr txBox="1">
            <a:spLocks noChangeArrowheads="1"/>
          </p:cNvSpPr>
          <p:nvPr/>
        </p:nvSpPr>
        <p:spPr bwMode="auto">
          <a:xfrm>
            <a:off x="228600" y="2514600"/>
            <a:ext cx="1447800" cy="2738438"/>
          </a:xfrm>
          <a:prstGeom prst="rect">
            <a:avLst/>
          </a:prstGeom>
          <a:solidFill>
            <a:srgbClr val="CCFFFF"/>
          </a:solidFill>
          <a:ln w="25400">
            <a:solidFill>
              <a:srgbClr val="800000"/>
            </a:solidFill>
            <a:miter lim="800000"/>
            <a:headEnd/>
            <a:tailEnd/>
          </a:ln>
        </p:spPr>
        <p:txBody>
          <a:bodyPr>
            <a:spAutoFit/>
          </a:bodyPr>
          <a:lstStyle/>
          <a:p>
            <a:pPr eaLnBrk="0" hangingPunct="0"/>
            <a:r>
              <a:rPr lang="en-US" sz="2600" b="1"/>
              <a:t>Context</a:t>
            </a:r>
            <a:endParaRPr lang="en-US" sz="1600"/>
          </a:p>
          <a:p>
            <a:pPr eaLnBrk="0" hangingPunct="0"/>
            <a:r>
              <a:rPr lang="en-US" sz="1600"/>
              <a:t>Socio-economic</a:t>
            </a:r>
          </a:p>
          <a:p>
            <a:pPr eaLnBrk="0" hangingPunct="0"/>
            <a:r>
              <a:rPr lang="en-US" sz="1600"/>
              <a:t>Socio-cultural</a:t>
            </a:r>
            <a:r>
              <a:rPr lang="en-US" sz="1200"/>
              <a:t> </a:t>
            </a:r>
          </a:p>
          <a:p>
            <a:pPr eaLnBrk="0" hangingPunct="0"/>
            <a:endParaRPr lang="en-US" sz="1200"/>
          </a:p>
          <a:p>
            <a:pPr eaLnBrk="0" hangingPunct="0"/>
            <a:r>
              <a:rPr lang="en-US" sz="1200" b="1"/>
              <a:t>Intervention</a:t>
            </a:r>
          </a:p>
          <a:p>
            <a:pPr eaLnBrk="0" hangingPunct="0"/>
            <a:r>
              <a:rPr lang="en-US" sz="1200" b="1"/>
              <a:t>programmes</a:t>
            </a:r>
            <a:endParaRPr lang="en-US" sz="1200"/>
          </a:p>
          <a:p>
            <a:pPr eaLnBrk="0" hangingPunct="0"/>
            <a:r>
              <a:rPr lang="en-US" sz="1200"/>
              <a:t>VCT</a:t>
            </a:r>
          </a:p>
          <a:p>
            <a:pPr eaLnBrk="0" hangingPunct="0"/>
            <a:r>
              <a:rPr lang="en-US" sz="1200"/>
              <a:t>STD control</a:t>
            </a:r>
          </a:p>
          <a:p>
            <a:pPr eaLnBrk="0" hangingPunct="0"/>
            <a:r>
              <a:rPr lang="en-US" sz="1200"/>
              <a:t>Condom promotion</a:t>
            </a:r>
          </a:p>
          <a:p>
            <a:pPr eaLnBrk="0" hangingPunct="0"/>
            <a:r>
              <a:rPr lang="en-US" sz="1400"/>
              <a:t>IEC</a:t>
            </a:r>
          </a:p>
        </p:txBody>
      </p:sp>
      <p:sp>
        <p:nvSpPr>
          <p:cNvPr id="82982" name="Line 38"/>
          <p:cNvSpPr>
            <a:spLocks noChangeShapeType="1"/>
          </p:cNvSpPr>
          <p:nvPr/>
        </p:nvSpPr>
        <p:spPr bwMode="auto">
          <a:xfrm>
            <a:off x="1676400" y="3581400"/>
            <a:ext cx="228600" cy="0"/>
          </a:xfrm>
          <a:prstGeom prst="line">
            <a:avLst/>
          </a:prstGeom>
          <a:noFill/>
          <a:ln w="9525">
            <a:solidFill>
              <a:schemeClr val="tx1"/>
            </a:solidFill>
            <a:round/>
            <a:headEnd/>
            <a:tailEnd/>
          </a:ln>
        </p:spPr>
        <p:txBody>
          <a:bodyPr wrap="none" anchor="ctr"/>
          <a:lstStyle/>
          <a:p>
            <a:endParaRPr lang="en-US"/>
          </a:p>
        </p:txBody>
      </p:sp>
      <p:sp>
        <p:nvSpPr>
          <p:cNvPr id="82983" name="Line 39"/>
          <p:cNvSpPr>
            <a:spLocks noChangeShapeType="1"/>
          </p:cNvSpPr>
          <p:nvPr/>
        </p:nvSpPr>
        <p:spPr bwMode="auto">
          <a:xfrm>
            <a:off x="1905000" y="2362200"/>
            <a:ext cx="0" cy="2895600"/>
          </a:xfrm>
          <a:prstGeom prst="line">
            <a:avLst/>
          </a:prstGeom>
          <a:noFill/>
          <a:ln w="9525">
            <a:solidFill>
              <a:schemeClr val="tx1"/>
            </a:solidFill>
            <a:round/>
            <a:headEnd/>
            <a:tailEnd/>
          </a:ln>
        </p:spPr>
        <p:txBody>
          <a:bodyPr wrap="none" anchor="ctr"/>
          <a:lstStyle/>
          <a:p>
            <a:endParaRPr lang="en-US"/>
          </a:p>
        </p:txBody>
      </p:sp>
      <p:sp>
        <p:nvSpPr>
          <p:cNvPr id="82984" name="Line 40"/>
          <p:cNvSpPr>
            <a:spLocks noChangeShapeType="1"/>
          </p:cNvSpPr>
          <p:nvPr/>
        </p:nvSpPr>
        <p:spPr bwMode="auto">
          <a:xfrm>
            <a:off x="1905000" y="2362200"/>
            <a:ext cx="381000" cy="0"/>
          </a:xfrm>
          <a:prstGeom prst="line">
            <a:avLst/>
          </a:prstGeom>
          <a:noFill/>
          <a:ln w="9525">
            <a:solidFill>
              <a:schemeClr val="tx1"/>
            </a:solidFill>
            <a:round/>
            <a:headEnd/>
            <a:tailEnd type="triangle" w="med" len="med"/>
          </a:ln>
        </p:spPr>
        <p:txBody>
          <a:bodyPr wrap="none" anchor="ctr"/>
          <a:lstStyle/>
          <a:p>
            <a:endParaRPr lang="en-US"/>
          </a:p>
        </p:txBody>
      </p:sp>
      <p:sp>
        <p:nvSpPr>
          <p:cNvPr id="82985" name="Line 41"/>
          <p:cNvSpPr>
            <a:spLocks noChangeShapeType="1"/>
          </p:cNvSpPr>
          <p:nvPr/>
        </p:nvSpPr>
        <p:spPr bwMode="auto">
          <a:xfrm>
            <a:off x="1905000" y="3733800"/>
            <a:ext cx="381000" cy="0"/>
          </a:xfrm>
          <a:prstGeom prst="line">
            <a:avLst/>
          </a:prstGeom>
          <a:noFill/>
          <a:ln w="9525">
            <a:solidFill>
              <a:schemeClr val="tx1"/>
            </a:solidFill>
            <a:round/>
            <a:headEnd/>
            <a:tailEnd type="triangle" w="med" len="med"/>
          </a:ln>
        </p:spPr>
        <p:txBody>
          <a:bodyPr wrap="none" anchor="ctr"/>
          <a:lstStyle/>
          <a:p>
            <a:endParaRPr lang="en-US"/>
          </a:p>
        </p:txBody>
      </p:sp>
      <p:sp>
        <p:nvSpPr>
          <p:cNvPr id="82986" name="Line 42"/>
          <p:cNvSpPr>
            <a:spLocks noChangeShapeType="1"/>
          </p:cNvSpPr>
          <p:nvPr/>
        </p:nvSpPr>
        <p:spPr bwMode="auto">
          <a:xfrm>
            <a:off x="1905000" y="5257800"/>
            <a:ext cx="381000" cy="0"/>
          </a:xfrm>
          <a:prstGeom prst="line">
            <a:avLst/>
          </a:prstGeom>
          <a:noFill/>
          <a:ln w="9525">
            <a:solidFill>
              <a:schemeClr val="tx1"/>
            </a:solidFill>
            <a:round/>
            <a:headEnd/>
            <a:tailEnd type="triangle" w="med" len="med"/>
          </a:ln>
        </p:spPr>
        <p:txBody>
          <a:bodyPr wrap="none" anchor="ctr"/>
          <a:lstStyle/>
          <a:p>
            <a:endParaRPr lang="en-US"/>
          </a:p>
        </p:txBody>
      </p:sp>
      <p:sp>
        <p:nvSpPr>
          <p:cNvPr id="82987" name="Text Box 43"/>
          <p:cNvSpPr txBox="1">
            <a:spLocks noChangeArrowheads="1"/>
          </p:cNvSpPr>
          <p:nvPr/>
        </p:nvSpPr>
        <p:spPr bwMode="auto">
          <a:xfrm>
            <a:off x="441325" y="6361113"/>
            <a:ext cx="3511550" cy="366712"/>
          </a:xfrm>
          <a:prstGeom prst="rect">
            <a:avLst/>
          </a:prstGeom>
          <a:noFill/>
          <a:ln w="9525">
            <a:noFill/>
            <a:miter lim="800000"/>
            <a:headEnd/>
            <a:tailEnd/>
          </a:ln>
        </p:spPr>
        <p:txBody>
          <a:bodyPr wrap="none">
            <a:spAutoFit/>
          </a:bodyPr>
          <a:lstStyle/>
          <a:p>
            <a:r>
              <a:rPr lang="en-GB"/>
              <a:t>Source: Boerma, and Weir 2005.</a:t>
            </a:r>
          </a:p>
        </p:txBody>
      </p:sp>
      <p:sp>
        <p:nvSpPr>
          <p:cNvPr id="82988" name="Text Box 44"/>
          <p:cNvSpPr txBox="1">
            <a:spLocks noChangeArrowheads="1"/>
          </p:cNvSpPr>
          <p:nvPr/>
        </p:nvSpPr>
        <p:spPr bwMode="auto">
          <a:xfrm>
            <a:off x="1203325" y="112713"/>
            <a:ext cx="4743450" cy="366712"/>
          </a:xfrm>
          <a:prstGeom prst="rect">
            <a:avLst/>
          </a:prstGeom>
          <a:noFill/>
          <a:ln w="9525">
            <a:noFill/>
            <a:miter lim="800000"/>
            <a:headEnd/>
            <a:tailEnd/>
          </a:ln>
        </p:spPr>
        <p:txBody>
          <a:bodyPr wrap="none">
            <a:spAutoFit/>
          </a:bodyPr>
          <a:lstStyle/>
          <a:p>
            <a:r>
              <a:rPr lang="en-GB"/>
              <a:t>Example of HIV/AIDS conceptual Framework</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17500" y="404813"/>
            <a:ext cx="8578850" cy="579437"/>
          </a:xfrm>
        </p:spPr>
        <p:txBody>
          <a:bodyPr/>
          <a:lstStyle/>
          <a:p>
            <a:pPr eaLnBrk="1" hangingPunct="1"/>
            <a:r>
              <a:rPr lang="en-GB" sz="3200" smtClean="0"/>
              <a:t>Role</a:t>
            </a:r>
            <a:r>
              <a:rPr lang="en-GB" smtClean="0"/>
              <a:t> of Conceptual Frameworks</a:t>
            </a:r>
          </a:p>
        </p:txBody>
      </p:sp>
      <p:sp>
        <p:nvSpPr>
          <p:cNvPr id="83971" name="Rectangle 3"/>
          <p:cNvSpPr>
            <a:spLocks noGrp="1" noChangeArrowheads="1"/>
          </p:cNvSpPr>
          <p:nvPr>
            <p:ph type="body" idx="1"/>
          </p:nvPr>
        </p:nvSpPr>
        <p:spPr>
          <a:xfrm>
            <a:off x="687388" y="1676400"/>
            <a:ext cx="7772400" cy="3657600"/>
          </a:xfrm>
        </p:spPr>
        <p:txBody>
          <a:bodyPr/>
          <a:lstStyle/>
          <a:p>
            <a:pPr marL="742950" lvl="1" indent="-285750" eaLnBrk="1" hangingPunct="1">
              <a:buFontTx/>
              <a:buChar char="•"/>
            </a:pPr>
            <a:r>
              <a:rPr lang="en-US" smtClean="0"/>
              <a:t>Derive program Goals, </a:t>
            </a:r>
          </a:p>
          <a:p>
            <a:pPr marL="742950" lvl="1" indent="-285750" eaLnBrk="1" hangingPunct="1">
              <a:buFontTx/>
              <a:buChar char="•"/>
            </a:pPr>
            <a:r>
              <a:rPr lang="en-US" smtClean="0"/>
              <a:t>Known or expected relationships among program and environmental factors that may affect the effectiveness of the activities or the outcome of the intervention</a:t>
            </a:r>
          </a:p>
          <a:p>
            <a:pPr marL="742950" lvl="1" indent="-285750" eaLnBrk="1" hangingPunct="1">
              <a:buFontTx/>
              <a:buChar char="•"/>
            </a:pPr>
            <a:r>
              <a:rPr lang="en-GB" smtClean="0"/>
              <a:t>Development of operational plans </a:t>
            </a:r>
          </a:p>
          <a:p>
            <a:pPr marL="742950" lvl="1" indent="-285750" eaLnBrk="1" hangingPunct="1">
              <a:buFontTx/>
              <a:buChar char="•"/>
            </a:pPr>
            <a:r>
              <a:rPr lang="en-US" smtClean="0"/>
              <a:t>Clarifying  the program’s Assumptions</a:t>
            </a:r>
            <a:endParaRPr lang="en-GB"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117475"/>
            <a:ext cx="7343775" cy="609600"/>
          </a:xfrm>
        </p:spPr>
        <p:txBody>
          <a:bodyPr/>
          <a:lstStyle/>
          <a:p>
            <a:pPr eaLnBrk="1" hangingPunct="1"/>
            <a:r>
              <a:rPr lang="en-US" sz="3400" smtClean="0"/>
              <a:t>Goals and Objectives</a:t>
            </a:r>
          </a:p>
        </p:txBody>
      </p:sp>
      <p:sp>
        <p:nvSpPr>
          <p:cNvPr id="84995" name="Rectangle 3"/>
          <p:cNvSpPr>
            <a:spLocks noGrp="1" noChangeArrowheads="1"/>
          </p:cNvSpPr>
          <p:nvPr>
            <p:ph type="body" idx="1"/>
          </p:nvPr>
        </p:nvSpPr>
        <p:spPr>
          <a:xfrm>
            <a:off x="685800" y="1752600"/>
            <a:ext cx="7924800" cy="2100263"/>
          </a:xfrm>
        </p:spPr>
        <p:txBody>
          <a:bodyPr/>
          <a:lstStyle/>
          <a:p>
            <a:pPr marL="342900" indent="-342900" eaLnBrk="1" hangingPunct="1"/>
            <a:r>
              <a:rPr lang="en-US" sz="2800" smtClean="0"/>
              <a:t>Goal: a broad statement of a desired, long-term outcome of the program</a:t>
            </a:r>
          </a:p>
          <a:p>
            <a:pPr marL="342900" indent="-342900" eaLnBrk="1" hangingPunct="1"/>
            <a:r>
              <a:rPr lang="en-US" sz="2800" smtClean="0"/>
              <a:t>Objectives: statements of desired, specific, realistic and measurable program results </a:t>
            </a:r>
          </a:p>
        </p:txBody>
      </p:sp>
      <p:sp>
        <p:nvSpPr>
          <p:cNvPr id="84996" name="Rectangle 4"/>
          <p:cNvSpPr>
            <a:spLocks noChangeArrowheads="1"/>
          </p:cNvSpPr>
          <p:nvPr/>
        </p:nvSpPr>
        <p:spPr bwMode="auto">
          <a:xfrm>
            <a:off x="7162800" y="6600825"/>
            <a:ext cx="1400175" cy="257175"/>
          </a:xfrm>
          <a:prstGeom prst="rect">
            <a:avLst/>
          </a:prstGeom>
          <a:noFill/>
          <a:ln w="9525">
            <a:noFill/>
            <a:miter lim="800000"/>
            <a:headEnd/>
            <a:tailEnd/>
          </a:ln>
        </p:spPr>
        <p:txBody>
          <a:bodyPr wrap="none">
            <a:spAutoFit/>
          </a:bodyPr>
          <a:lstStyle/>
          <a:p>
            <a:pPr eaLnBrk="0" hangingPunct="0">
              <a:lnSpc>
                <a:spcPct val="90000"/>
              </a:lnSpc>
              <a:spcBef>
                <a:spcPct val="20000"/>
              </a:spcBef>
            </a:pPr>
            <a:r>
              <a:rPr lang="en-US" sz="1200">
                <a:cs typeface="Angsana New" pitchFamily="18" charset="-34"/>
              </a:rPr>
              <a:t>Source: GAP 2003</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304800"/>
            <a:ext cx="8578850" cy="549275"/>
          </a:xfrm>
        </p:spPr>
        <p:txBody>
          <a:bodyPr/>
          <a:lstStyle/>
          <a:p>
            <a:pPr eaLnBrk="1" hangingPunct="1"/>
            <a:r>
              <a:rPr lang="en-GB" smtClean="0"/>
              <a:t>Characteristics of Objectives - SMART</a:t>
            </a:r>
          </a:p>
        </p:txBody>
      </p:sp>
      <p:sp>
        <p:nvSpPr>
          <p:cNvPr id="86019" name="Rectangle 3"/>
          <p:cNvSpPr>
            <a:spLocks noGrp="1" noChangeArrowheads="1"/>
          </p:cNvSpPr>
          <p:nvPr>
            <p:ph type="body" idx="1"/>
          </p:nvPr>
        </p:nvSpPr>
        <p:spPr>
          <a:xfrm>
            <a:off x="228600" y="1676400"/>
            <a:ext cx="9144000" cy="4800600"/>
          </a:xfrm>
        </p:spPr>
        <p:txBody>
          <a:bodyPr/>
          <a:lstStyle/>
          <a:p>
            <a:pPr lvl="1" eaLnBrk="1" hangingPunct="1">
              <a:lnSpc>
                <a:spcPct val="130000"/>
              </a:lnSpc>
              <a:buClr>
                <a:schemeClr val="tx1"/>
              </a:buClr>
              <a:buFont typeface="Wingdings" pitchFamily="2" charset="2"/>
              <a:buNone/>
            </a:pPr>
            <a:r>
              <a:rPr lang="en-US" sz="2400" b="1" smtClean="0"/>
              <a:t>S</a:t>
            </a:r>
            <a:r>
              <a:rPr lang="en-US" sz="2400" smtClean="0"/>
              <a:t>pecific: identifies concrete events or actions that will take place</a:t>
            </a:r>
          </a:p>
          <a:p>
            <a:pPr lvl="1" eaLnBrk="1" hangingPunct="1">
              <a:lnSpc>
                <a:spcPct val="130000"/>
              </a:lnSpc>
              <a:buClr>
                <a:schemeClr val="tx1"/>
              </a:buClr>
              <a:buFont typeface="Wingdings" pitchFamily="2" charset="2"/>
              <a:buNone/>
            </a:pPr>
            <a:r>
              <a:rPr lang="en-US" sz="2400" b="1" smtClean="0"/>
              <a:t>M</a:t>
            </a:r>
            <a:r>
              <a:rPr lang="en-US" sz="2400" smtClean="0"/>
              <a:t>easurable: quantifies the amount of resources, activity, or change to be expended and achieved</a:t>
            </a:r>
          </a:p>
          <a:p>
            <a:pPr lvl="1" eaLnBrk="1" hangingPunct="1">
              <a:lnSpc>
                <a:spcPct val="130000"/>
              </a:lnSpc>
              <a:buClr>
                <a:schemeClr val="tx1"/>
              </a:buClr>
              <a:buFont typeface="Wingdings" pitchFamily="2" charset="2"/>
              <a:buNone/>
            </a:pPr>
            <a:r>
              <a:rPr lang="en-US" sz="2400" b="1" smtClean="0"/>
              <a:t>A</a:t>
            </a:r>
            <a:r>
              <a:rPr lang="en-US" sz="2400" smtClean="0"/>
              <a:t>ppropriate: logically relates to the overall problem statement and desired effects of the program </a:t>
            </a:r>
          </a:p>
          <a:p>
            <a:pPr lvl="1" eaLnBrk="1" hangingPunct="1">
              <a:lnSpc>
                <a:spcPct val="130000"/>
              </a:lnSpc>
              <a:buClr>
                <a:schemeClr val="tx1"/>
              </a:buClr>
              <a:buFont typeface="Wingdings" pitchFamily="2" charset="2"/>
              <a:buNone/>
            </a:pPr>
            <a:r>
              <a:rPr lang="en-US" sz="2400" b="1" smtClean="0"/>
              <a:t>R</a:t>
            </a:r>
            <a:r>
              <a:rPr lang="en-US" sz="2400" smtClean="0"/>
              <a:t>ealistic: Provides a realistic dimension that can be achieved </a:t>
            </a:r>
            <a:br>
              <a:rPr lang="en-US" sz="2400" smtClean="0"/>
            </a:br>
            <a:r>
              <a:rPr lang="en-US" sz="2400" smtClean="0"/>
              <a:t>with the available resources and plans for implementation</a:t>
            </a:r>
          </a:p>
          <a:p>
            <a:pPr lvl="1" eaLnBrk="1" hangingPunct="1">
              <a:lnSpc>
                <a:spcPct val="130000"/>
              </a:lnSpc>
              <a:buClr>
                <a:schemeClr val="tx1"/>
              </a:buClr>
              <a:buFont typeface="Wingdings" pitchFamily="2" charset="2"/>
              <a:buNone/>
            </a:pPr>
            <a:r>
              <a:rPr lang="en-US" sz="2400" b="1" smtClean="0"/>
              <a:t>T</a:t>
            </a:r>
            <a:r>
              <a:rPr lang="en-US" sz="2400" smtClean="0"/>
              <a:t>ime-based: specifies a time within which the objective </a:t>
            </a:r>
            <a:br>
              <a:rPr lang="en-US" sz="2400" smtClean="0"/>
            </a:br>
            <a:r>
              <a:rPr lang="en-US" sz="2400" smtClean="0"/>
              <a:t>will be achieved</a:t>
            </a:r>
          </a:p>
          <a:p>
            <a:pPr eaLnBrk="1" hangingPunct="1"/>
            <a:endParaRPr lang="en-GB"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200" b="1" dirty="0"/>
              <a:t>Elements of a project</a:t>
            </a:r>
            <a:r>
              <a:rPr lang="en-GB" sz="3200" dirty="0"/>
              <a:t/>
            </a:r>
            <a:br>
              <a:rPr lang="en-GB" sz="3200" dirty="0"/>
            </a:br>
            <a:endParaRPr lang="en-GB" sz="3200" dirty="0"/>
          </a:p>
        </p:txBody>
      </p:sp>
      <p:sp>
        <p:nvSpPr>
          <p:cNvPr id="3" name="Content Placeholder 2"/>
          <p:cNvSpPr>
            <a:spLocks noGrp="1"/>
          </p:cNvSpPr>
          <p:nvPr>
            <p:ph sz="quarter" idx="1"/>
          </p:nvPr>
        </p:nvSpPr>
        <p:spPr>
          <a:xfrm>
            <a:off x="612775" y="1600200"/>
            <a:ext cx="8153400" cy="4495800"/>
          </a:xfrm>
        </p:spPr>
        <p:txBody>
          <a:bodyPr>
            <a:noAutofit/>
          </a:bodyPr>
          <a:lstStyle/>
          <a:p>
            <a:pPr marL="320040" indent="-320040" eaLnBrk="1" fontAlgn="auto" hangingPunct="1">
              <a:spcAft>
                <a:spcPts val="0"/>
              </a:spcAft>
              <a:buFont typeface="Wingdings"/>
              <a:buChar char=""/>
              <a:defRPr/>
            </a:pPr>
            <a:r>
              <a:rPr lang="en-US" sz="1800" b="1" dirty="0"/>
              <a:t>Goal:</a:t>
            </a:r>
            <a:r>
              <a:rPr lang="en-US" sz="1800" dirty="0"/>
              <a:t> A broad statement of the situation or change in status desired to be achieved in the future. A goal has no specific magnitude and no strict time limit during which it will be achieved. Indeed, it may not be achieved at all!</a:t>
            </a:r>
            <a:endParaRPr lang="en-GB" sz="1800" dirty="0"/>
          </a:p>
          <a:p>
            <a:pPr marL="0" indent="0" eaLnBrk="1" fontAlgn="auto" hangingPunct="1">
              <a:spcAft>
                <a:spcPts val="0"/>
              </a:spcAft>
              <a:buFont typeface="Wingdings"/>
              <a:buNone/>
              <a:defRPr/>
            </a:pPr>
            <a:r>
              <a:rPr lang="en-US" sz="1800" dirty="0"/>
              <a:t> </a:t>
            </a:r>
            <a:endParaRPr lang="en-GB" sz="1800" dirty="0"/>
          </a:p>
          <a:p>
            <a:pPr marL="320040" indent="-320040" eaLnBrk="1" fontAlgn="auto" hangingPunct="1">
              <a:spcAft>
                <a:spcPts val="0"/>
              </a:spcAft>
              <a:buFont typeface="Wingdings"/>
              <a:buChar char=""/>
              <a:defRPr/>
            </a:pPr>
            <a:r>
              <a:rPr lang="en-US" sz="1800" b="1" dirty="0"/>
              <a:t>Objective:</a:t>
            </a:r>
            <a:r>
              <a:rPr lang="en-US" sz="1800" dirty="0"/>
              <a:t> A statement of specific outcomes desired to be achieved in a specific geographic area during a specified period of time. An objective normally has a specific target population or beneficiaries, whose needs must be compatible with the objectives.</a:t>
            </a:r>
            <a:endParaRPr lang="en-GB" sz="1800" dirty="0"/>
          </a:p>
          <a:p>
            <a:pPr marL="320040" indent="-320040" eaLnBrk="1" fontAlgn="auto" hangingPunct="1">
              <a:spcAft>
                <a:spcPts val="0"/>
              </a:spcAft>
              <a:buFont typeface="Wingdings"/>
              <a:buChar char=""/>
              <a:defRPr/>
            </a:pPr>
            <a:endParaRPr lang="en-GB" sz="1800" dirty="0"/>
          </a:p>
          <a:p>
            <a:pPr marL="320040" indent="-320040" eaLnBrk="1" fontAlgn="auto" hangingPunct="1">
              <a:spcAft>
                <a:spcPts val="0"/>
              </a:spcAft>
              <a:buFont typeface="Wingdings"/>
              <a:buChar char=""/>
              <a:defRPr/>
            </a:pPr>
            <a:r>
              <a:rPr lang="en-US" sz="1800" b="1" dirty="0"/>
              <a:t>Strategy:</a:t>
            </a:r>
            <a:r>
              <a:rPr lang="en-US" sz="1800" dirty="0"/>
              <a:t> A strategy is the means or way how the goals and objectives will be met. It specifies the general approach that will be used towards the achievement of the goals and objectives of a programme or project.</a:t>
            </a:r>
            <a:endParaRPr lang="en-GB" sz="1800" dirty="0"/>
          </a:p>
          <a:p>
            <a:pPr marL="0" indent="0" eaLnBrk="1" fontAlgn="auto" hangingPunct="1">
              <a:spcAft>
                <a:spcPts val="0"/>
              </a:spcAft>
              <a:buFont typeface="Wingdings"/>
              <a:buNone/>
              <a:defRPr/>
            </a:pPr>
            <a:r>
              <a:rPr lang="en-US" sz="1800" dirty="0"/>
              <a:t> </a:t>
            </a:r>
            <a:endParaRPr lang="en-GB" sz="1800" dirty="0"/>
          </a:p>
          <a:p>
            <a:pPr marL="320040" indent="-320040" eaLnBrk="1" fontAlgn="auto" hangingPunct="1">
              <a:spcAft>
                <a:spcPts val="0"/>
              </a:spcAft>
              <a:buFont typeface="Wingdings"/>
              <a:buChar char=""/>
              <a:defRPr/>
            </a:pPr>
            <a:r>
              <a:rPr lang="en-US" sz="1800" b="1" dirty="0"/>
              <a:t>Activity:</a:t>
            </a:r>
            <a:r>
              <a:rPr lang="en-US" sz="1800" dirty="0"/>
              <a:t> Activities are the project processes involving actions or things that have to be done (</a:t>
            </a:r>
            <a:r>
              <a:rPr lang="en-US" sz="1800" dirty="0" err="1"/>
              <a:t>doables</a:t>
            </a:r>
            <a:r>
              <a:rPr lang="en-US" sz="1800" dirty="0"/>
              <a:t>) in order to achieve the goals and objectives of a project or programme. </a:t>
            </a:r>
            <a:endParaRPr lang="en-GB" sz="1800" dirty="0" smtClean="0"/>
          </a:p>
          <a:p>
            <a:pPr marL="0" indent="0" eaLnBrk="1" fontAlgn="auto" hangingPunct="1">
              <a:spcAft>
                <a:spcPts val="0"/>
              </a:spcAft>
              <a:buFont typeface="Wingdings"/>
              <a:buNone/>
              <a:defRPr/>
            </a:pPr>
            <a:endParaRPr lang="en-GB" sz="1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376238"/>
            <a:ext cx="7953375" cy="549275"/>
          </a:xfrm>
        </p:spPr>
        <p:txBody>
          <a:bodyPr/>
          <a:lstStyle/>
          <a:p>
            <a:pPr eaLnBrk="1" hangingPunct="1"/>
            <a:r>
              <a:rPr lang="en-US" b="1" smtClean="0"/>
              <a:t>Examples of Goals</a:t>
            </a:r>
          </a:p>
        </p:txBody>
      </p:sp>
      <p:sp>
        <p:nvSpPr>
          <p:cNvPr id="87043" name="Rectangle 3"/>
          <p:cNvSpPr>
            <a:spLocks noGrp="1" noChangeArrowheads="1"/>
          </p:cNvSpPr>
          <p:nvPr>
            <p:ph type="body" idx="1"/>
          </p:nvPr>
        </p:nvSpPr>
        <p:spPr>
          <a:xfrm>
            <a:off x="1066800" y="1587500"/>
            <a:ext cx="7772400" cy="4584700"/>
          </a:xfrm>
        </p:spPr>
        <p:txBody>
          <a:bodyPr/>
          <a:lstStyle/>
          <a:p>
            <a:pPr marL="342900" indent="-342900" eaLnBrk="1" hangingPunct="1">
              <a:buFont typeface="Marlett" pitchFamily="2" charset="2"/>
              <a:buNone/>
            </a:pPr>
            <a:r>
              <a:rPr lang="en-GB" sz="2800" i="1" smtClean="0"/>
              <a:t>National AIDS Control Council (NACC) 2005-2010 Strategic Plan</a:t>
            </a:r>
          </a:p>
          <a:p>
            <a:pPr marL="342900" indent="-342900" eaLnBrk="1" hangingPunct="1">
              <a:lnSpc>
                <a:spcPct val="95000"/>
              </a:lnSpc>
              <a:buFont typeface="Marlett" pitchFamily="2" charset="2"/>
              <a:buNone/>
            </a:pPr>
            <a:r>
              <a:rPr lang="en-GB" sz="2800" smtClean="0"/>
              <a:t>Goal (s): </a:t>
            </a:r>
          </a:p>
          <a:p>
            <a:pPr marL="342900" indent="-342900" eaLnBrk="1" hangingPunct="1">
              <a:lnSpc>
                <a:spcPct val="95000"/>
              </a:lnSpc>
            </a:pPr>
            <a:r>
              <a:rPr lang="en-GB" sz="2800" smtClean="0"/>
              <a:t>Reduce the spread of HIV, </a:t>
            </a:r>
          </a:p>
          <a:p>
            <a:pPr marL="342900" indent="-342900" eaLnBrk="1" hangingPunct="1">
              <a:lnSpc>
                <a:spcPct val="95000"/>
              </a:lnSpc>
            </a:pPr>
            <a:r>
              <a:rPr lang="en-GB" sz="2800" smtClean="0"/>
              <a:t>improve quality  of life of those infected and affected and </a:t>
            </a:r>
          </a:p>
          <a:p>
            <a:pPr marL="342900" indent="-342900" eaLnBrk="1" hangingPunct="1">
              <a:lnSpc>
                <a:spcPct val="95000"/>
              </a:lnSpc>
            </a:pPr>
            <a:r>
              <a:rPr lang="en-GB" sz="2800" smtClean="0"/>
              <a:t>mitigate the socio-economic  impact of the epidemic</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12775" y="228600"/>
            <a:ext cx="8153400" cy="990600"/>
          </a:xfrm>
        </p:spPr>
        <p:txBody>
          <a:bodyPr/>
          <a:lstStyle/>
          <a:p>
            <a:pPr eaLnBrk="1" hangingPunct="1"/>
            <a:r>
              <a:rPr lang="en-US" b="1" smtClean="0"/>
              <a:t>Objectives</a:t>
            </a:r>
            <a:endParaRPr lang="en-GB" b="1" smtClean="0"/>
          </a:p>
        </p:txBody>
      </p:sp>
      <p:sp>
        <p:nvSpPr>
          <p:cNvPr id="88067" name="Rectangle 3"/>
          <p:cNvSpPr>
            <a:spLocks noGrp="1" noChangeArrowheads="1"/>
          </p:cNvSpPr>
          <p:nvPr>
            <p:ph type="body" idx="1"/>
          </p:nvPr>
        </p:nvSpPr>
        <p:spPr>
          <a:xfrm>
            <a:off x="838200" y="1600200"/>
            <a:ext cx="7848600" cy="4264025"/>
          </a:xfrm>
        </p:spPr>
        <p:txBody>
          <a:bodyPr/>
          <a:lstStyle/>
          <a:p>
            <a:pPr eaLnBrk="1" hangingPunct="1">
              <a:lnSpc>
                <a:spcPct val="95000"/>
              </a:lnSpc>
            </a:pPr>
            <a:r>
              <a:rPr lang="en-GB" sz="2800" smtClean="0"/>
              <a:t>Objective 1: Number of  new Infections reduced</a:t>
            </a:r>
          </a:p>
          <a:p>
            <a:pPr eaLnBrk="1" hangingPunct="1">
              <a:lnSpc>
                <a:spcPct val="95000"/>
              </a:lnSpc>
            </a:pPr>
            <a:r>
              <a:rPr lang="en-GB" sz="2800" smtClean="0"/>
              <a:t>Objective 2: </a:t>
            </a:r>
            <a:r>
              <a:rPr lang="en-US" sz="2800" smtClean="0"/>
              <a:t> </a:t>
            </a:r>
            <a:r>
              <a:rPr lang="en-GB" sz="2800" smtClean="0"/>
              <a:t>Improved health &amp; quality of life of </a:t>
            </a:r>
            <a:br>
              <a:rPr lang="en-GB" sz="2800" smtClean="0"/>
            </a:br>
            <a:r>
              <a:rPr lang="en-GB" sz="2800" smtClean="0"/>
              <a:t>people infected &amp; affected by HIV/AIDS</a:t>
            </a:r>
            <a:r>
              <a:rPr lang="en-US" sz="2800" smtClean="0"/>
              <a:t> </a:t>
            </a:r>
          </a:p>
          <a:p>
            <a:pPr eaLnBrk="1" hangingPunct="1">
              <a:lnSpc>
                <a:spcPct val="95000"/>
              </a:lnSpc>
            </a:pPr>
            <a:r>
              <a:rPr lang="en-US" sz="2800" smtClean="0"/>
              <a:t>Objective 3: </a:t>
            </a:r>
            <a:r>
              <a:rPr lang="en-GB" sz="2800" smtClean="0"/>
              <a:t>Strengthened capacity of NACC &amp; stakeholders to respond to the HIV/AIDS epidemic </a:t>
            </a:r>
            <a:br>
              <a:rPr lang="en-GB" sz="2800" smtClean="0"/>
            </a:br>
            <a:r>
              <a:rPr lang="en-GB" sz="2800" smtClean="0"/>
              <a:t>at all levels through improved research, M&amp;E and  improved management &amp; coordination</a:t>
            </a:r>
            <a:r>
              <a:rPr lang="en-US" sz="2800" smtClean="0"/>
              <a:t> </a:t>
            </a:r>
          </a:p>
          <a:p>
            <a:pPr eaLnBrk="1" hangingPunct="1"/>
            <a:endParaRPr lang="en-GB" sz="2800"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12775" y="228600"/>
            <a:ext cx="8153400" cy="990600"/>
          </a:xfrm>
        </p:spPr>
        <p:txBody>
          <a:bodyPr/>
          <a:lstStyle/>
          <a:p>
            <a:pPr eaLnBrk="1" hangingPunct="1"/>
            <a:r>
              <a:rPr lang="en-US" smtClean="0"/>
              <a:t>PEPFAR Goals: 2-7-10</a:t>
            </a:r>
          </a:p>
        </p:txBody>
      </p:sp>
      <p:sp>
        <p:nvSpPr>
          <p:cNvPr id="89091" name="Rectangle 3"/>
          <p:cNvSpPr>
            <a:spLocks noGrp="1" noChangeArrowheads="1"/>
          </p:cNvSpPr>
          <p:nvPr>
            <p:ph type="body" idx="1"/>
          </p:nvPr>
        </p:nvSpPr>
        <p:spPr>
          <a:xfrm>
            <a:off x="687388" y="1493838"/>
            <a:ext cx="7772400" cy="3763962"/>
          </a:xfrm>
        </p:spPr>
        <p:txBody>
          <a:bodyPr/>
          <a:lstStyle/>
          <a:p>
            <a:pPr marL="342900" indent="-342900" eaLnBrk="1" hangingPunct="1">
              <a:lnSpc>
                <a:spcPct val="90000"/>
              </a:lnSpc>
            </a:pPr>
            <a:r>
              <a:rPr lang="en-US" sz="2800" smtClean="0"/>
              <a:t>Treating 2 million HIV+ people by 2008</a:t>
            </a:r>
          </a:p>
          <a:p>
            <a:pPr marL="742950" lvl="1" indent="-285750" eaLnBrk="1" hangingPunct="1">
              <a:lnSpc>
                <a:spcPct val="90000"/>
              </a:lnSpc>
              <a:buFontTx/>
              <a:buNone/>
            </a:pPr>
            <a:endParaRPr lang="en-US" b="1" smtClean="0">
              <a:solidFill>
                <a:srgbClr val="FBDD03"/>
              </a:solidFill>
            </a:endParaRPr>
          </a:p>
          <a:p>
            <a:pPr marL="342900" indent="-342900" eaLnBrk="1" hangingPunct="1">
              <a:lnSpc>
                <a:spcPct val="90000"/>
              </a:lnSpc>
            </a:pPr>
            <a:r>
              <a:rPr lang="en-US" sz="2800" smtClean="0"/>
              <a:t> Preventing 7 million new infections</a:t>
            </a:r>
          </a:p>
          <a:p>
            <a:pPr marL="742950" lvl="1" indent="-285750" eaLnBrk="1" hangingPunct="1">
              <a:lnSpc>
                <a:spcPct val="90000"/>
              </a:lnSpc>
            </a:pPr>
            <a:endParaRPr lang="en-US" b="1" smtClean="0">
              <a:solidFill>
                <a:srgbClr val="FBDD03"/>
              </a:solidFill>
            </a:endParaRPr>
          </a:p>
          <a:p>
            <a:pPr marL="342900" indent="-342900" eaLnBrk="1" hangingPunct="1">
              <a:lnSpc>
                <a:spcPct val="90000"/>
              </a:lnSpc>
            </a:pPr>
            <a:r>
              <a:rPr lang="en-US" sz="2800" smtClean="0"/>
              <a:t> Caring for 10 million HIV infected and affected individuals by 2008 (including orphans and vulnerable children)</a:t>
            </a:r>
          </a:p>
          <a:p>
            <a:pPr marL="342900" indent="-342900" eaLnBrk="1" hangingPunct="1">
              <a:lnSpc>
                <a:spcPct val="90000"/>
              </a:lnSpc>
              <a:buFont typeface="Marlett" pitchFamily="2" charset="2"/>
              <a:buNone/>
            </a:pPr>
            <a:endParaRPr lang="en-US" sz="2800" smtClean="0"/>
          </a:p>
        </p:txBody>
      </p:sp>
      <p:sp>
        <p:nvSpPr>
          <p:cNvPr id="4" name="Rectangle 2"/>
          <p:cNvSpPr txBox="1">
            <a:spLocks noChangeArrowheads="1"/>
          </p:cNvSpPr>
          <p:nvPr/>
        </p:nvSpPr>
        <p:spPr bwMode="auto">
          <a:xfrm>
            <a:off x="533400" y="4724400"/>
            <a:ext cx="8153400" cy="990600"/>
          </a:xfrm>
          <a:prstGeom prst="rect">
            <a:avLst/>
          </a:prstGeom>
          <a:noFill/>
          <a:ln w="9525">
            <a:noFill/>
            <a:miter lim="800000"/>
            <a:headEnd/>
            <a:tailEnd/>
          </a:ln>
        </p:spPr>
        <p:txBody>
          <a:bodyPr anchor="ctr"/>
          <a:lstStyle/>
          <a:p>
            <a:pPr>
              <a:defRPr/>
            </a:pPr>
            <a:r>
              <a:rPr lang="en-US" sz="4400" dirty="0">
                <a:solidFill>
                  <a:schemeClr val="tx2"/>
                </a:solidFill>
                <a:latin typeface="+mj-lt"/>
                <a:ea typeface="+mj-ea"/>
                <a:cs typeface="+mj-cs"/>
              </a:rPr>
              <a:t>Current PEPFAR Goals: 90-90-90</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14400" y="376238"/>
            <a:ext cx="7696200" cy="549275"/>
          </a:xfrm>
        </p:spPr>
        <p:txBody>
          <a:bodyPr/>
          <a:lstStyle/>
          <a:p>
            <a:pPr eaLnBrk="1" hangingPunct="1"/>
            <a:r>
              <a:rPr lang="en-US" b="1" smtClean="0"/>
              <a:t>Goals and Objectives: Activity</a:t>
            </a:r>
          </a:p>
        </p:txBody>
      </p:sp>
      <p:sp>
        <p:nvSpPr>
          <p:cNvPr id="90115" name="Text Box 3"/>
          <p:cNvSpPr txBox="1">
            <a:spLocks noChangeArrowheads="1"/>
          </p:cNvSpPr>
          <p:nvPr/>
        </p:nvSpPr>
        <p:spPr bwMode="auto">
          <a:xfrm>
            <a:off x="5257800" y="6450013"/>
            <a:ext cx="3886200" cy="290512"/>
          </a:xfrm>
          <a:prstGeom prst="rect">
            <a:avLst/>
          </a:prstGeom>
          <a:noFill/>
          <a:ln w="9525">
            <a:noFill/>
            <a:miter lim="800000"/>
            <a:headEnd/>
            <a:tailEnd/>
          </a:ln>
        </p:spPr>
        <p:txBody>
          <a:bodyPr lIns="91436" tIns="45718" rIns="91436" bIns="45718">
            <a:spAutoFit/>
          </a:bodyPr>
          <a:lstStyle/>
          <a:p>
            <a:pPr eaLnBrk="0" hangingPunct="0">
              <a:spcBef>
                <a:spcPct val="50000"/>
              </a:spcBef>
            </a:pPr>
            <a:r>
              <a:rPr lang="en-US" sz="1300">
                <a:solidFill>
                  <a:srgbClr val="FF0066"/>
                </a:solidFill>
                <a:latin typeface="Times New Roman" pitchFamily="18" charset="0"/>
                <a:cs typeface="Angsana New" pitchFamily="18" charset="-34"/>
              </a:rPr>
              <a:t>Source: UNICEF, </a:t>
            </a:r>
            <a:r>
              <a:rPr lang="en-US" sz="1300" i="1">
                <a:solidFill>
                  <a:srgbClr val="FF0066"/>
                </a:solidFill>
                <a:latin typeface="Times New Roman" pitchFamily="18" charset="0"/>
                <a:cs typeface="Angsana New" pitchFamily="18" charset="-34"/>
              </a:rPr>
              <a:t>State of the World’s Children</a:t>
            </a:r>
            <a:r>
              <a:rPr lang="en-US" sz="1300">
                <a:solidFill>
                  <a:srgbClr val="FF0066"/>
                </a:solidFill>
                <a:latin typeface="Times New Roman" pitchFamily="18" charset="0"/>
                <a:cs typeface="Angsana New" pitchFamily="18" charset="-34"/>
              </a:rPr>
              <a:t>, 1998</a:t>
            </a:r>
          </a:p>
        </p:txBody>
      </p:sp>
      <p:grpSp>
        <p:nvGrpSpPr>
          <p:cNvPr id="90116" name="Group 4"/>
          <p:cNvGrpSpPr>
            <a:grpSpLocks/>
          </p:cNvGrpSpPr>
          <p:nvPr/>
        </p:nvGrpSpPr>
        <p:grpSpPr bwMode="auto">
          <a:xfrm>
            <a:off x="6553200" y="3478213"/>
            <a:ext cx="609600" cy="914400"/>
            <a:chOff x="4128" y="528"/>
            <a:chExt cx="384" cy="576"/>
          </a:xfrm>
        </p:grpSpPr>
        <p:sp>
          <p:nvSpPr>
            <p:cNvPr id="90153" name="Line 5"/>
            <p:cNvSpPr>
              <a:spLocks noChangeShapeType="1"/>
            </p:cNvSpPr>
            <p:nvPr/>
          </p:nvSpPr>
          <p:spPr bwMode="auto">
            <a:xfrm>
              <a:off x="4128" y="528"/>
              <a:ext cx="384" cy="0"/>
            </a:xfrm>
            <a:prstGeom prst="line">
              <a:avLst/>
            </a:prstGeom>
            <a:noFill/>
            <a:ln w="38100">
              <a:solidFill>
                <a:srgbClr val="FF0066"/>
              </a:solidFill>
              <a:round/>
              <a:headEnd/>
              <a:tailEnd/>
            </a:ln>
          </p:spPr>
          <p:txBody>
            <a:bodyPr wrap="none" anchor="ctr"/>
            <a:lstStyle/>
            <a:p>
              <a:endParaRPr lang="en-US"/>
            </a:p>
          </p:txBody>
        </p:sp>
        <p:sp>
          <p:nvSpPr>
            <p:cNvPr id="90154" name="Line 6"/>
            <p:cNvSpPr>
              <a:spLocks noChangeShapeType="1"/>
            </p:cNvSpPr>
            <p:nvPr/>
          </p:nvSpPr>
          <p:spPr bwMode="auto">
            <a:xfrm>
              <a:off x="4128" y="1104"/>
              <a:ext cx="384" cy="0"/>
            </a:xfrm>
            <a:prstGeom prst="line">
              <a:avLst/>
            </a:prstGeom>
            <a:noFill/>
            <a:ln w="38100">
              <a:solidFill>
                <a:srgbClr val="FF0066"/>
              </a:solidFill>
              <a:round/>
              <a:headEnd/>
              <a:tailEnd/>
            </a:ln>
          </p:spPr>
          <p:txBody>
            <a:bodyPr wrap="none" anchor="ctr"/>
            <a:lstStyle/>
            <a:p>
              <a:endParaRPr lang="en-US"/>
            </a:p>
          </p:txBody>
        </p:sp>
        <p:sp>
          <p:nvSpPr>
            <p:cNvPr id="90155" name="Line 7"/>
            <p:cNvSpPr>
              <a:spLocks noChangeShapeType="1"/>
            </p:cNvSpPr>
            <p:nvPr/>
          </p:nvSpPr>
          <p:spPr bwMode="auto">
            <a:xfrm>
              <a:off x="4512" y="528"/>
              <a:ext cx="0" cy="576"/>
            </a:xfrm>
            <a:prstGeom prst="line">
              <a:avLst/>
            </a:prstGeom>
            <a:noFill/>
            <a:ln w="38100">
              <a:solidFill>
                <a:srgbClr val="FF0066"/>
              </a:solidFill>
              <a:round/>
              <a:headEnd/>
              <a:tailEnd/>
            </a:ln>
          </p:spPr>
          <p:txBody>
            <a:bodyPr wrap="none" anchor="ctr"/>
            <a:lstStyle/>
            <a:p>
              <a:endParaRPr lang="en-US"/>
            </a:p>
          </p:txBody>
        </p:sp>
      </p:grpSp>
      <p:grpSp>
        <p:nvGrpSpPr>
          <p:cNvPr id="90117" name="Group 8"/>
          <p:cNvGrpSpPr>
            <a:grpSpLocks/>
          </p:cNvGrpSpPr>
          <p:nvPr/>
        </p:nvGrpSpPr>
        <p:grpSpPr bwMode="auto">
          <a:xfrm>
            <a:off x="6553200" y="4668838"/>
            <a:ext cx="609600" cy="1652587"/>
            <a:chOff x="4128" y="528"/>
            <a:chExt cx="384" cy="576"/>
          </a:xfrm>
        </p:grpSpPr>
        <p:sp>
          <p:nvSpPr>
            <p:cNvPr id="90150" name="Line 9"/>
            <p:cNvSpPr>
              <a:spLocks noChangeShapeType="1"/>
            </p:cNvSpPr>
            <p:nvPr/>
          </p:nvSpPr>
          <p:spPr bwMode="auto">
            <a:xfrm>
              <a:off x="4128" y="528"/>
              <a:ext cx="384" cy="0"/>
            </a:xfrm>
            <a:prstGeom prst="line">
              <a:avLst/>
            </a:prstGeom>
            <a:noFill/>
            <a:ln w="38100">
              <a:solidFill>
                <a:srgbClr val="FF0066"/>
              </a:solidFill>
              <a:round/>
              <a:headEnd/>
              <a:tailEnd/>
            </a:ln>
          </p:spPr>
          <p:txBody>
            <a:bodyPr wrap="none" anchor="ctr"/>
            <a:lstStyle/>
            <a:p>
              <a:endParaRPr lang="en-US"/>
            </a:p>
          </p:txBody>
        </p:sp>
        <p:sp>
          <p:nvSpPr>
            <p:cNvPr id="90151" name="Line 10"/>
            <p:cNvSpPr>
              <a:spLocks noChangeShapeType="1"/>
            </p:cNvSpPr>
            <p:nvPr/>
          </p:nvSpPr>
          <p:spPr bwMode="auto">
            <a:xfrm>
              <a:off x="4128" y="1104"/>
              <a:ext cx="384" cy="0"/>
            </a:xfrm>
            <a:prstGeom prst="line">
              <a:avLst/>
            </a:prstGeom>
            <a:noFill/>
            <a:ln w="38100">
              <a:solidFill>
                <a:srgbClr val="FF0066"/>
              </a:solidFill>
              <a:round/>
              <a:headEnd/>
              <a:tailEnd/>
            </a:ln>
          </p:spPr>
          <p:txBody>
            <a:bodyPr wrap="none" anchor="ctr"/>
            <a:lstStyle/>
            <a:p>
              <a:endParaRPr lang="en-US"/>
            </a:p>
          </p:txBody>
        </p:sp>
        <p:sp>
          <p:nvSpPr>
            <p:cNvPr id="90152" name="Line 11"/>
            <p:cNvSpPr>
              <a:spLocks noChangeShapeType="1"/>
            </p:cNvSpPr>
            <p:nvPr/>
          </p:nvSpPr>
          <p:spPr bwMode="auto">
            <a:xfrm>
              <a:off x="4512" y="528"/>
              <a:ext cx="0" cy="576"/>
            </a:xfrm>
            <a:prstGeom prst="line">
              <a:avLst/>
            </a:prstGeom>
            <a:noFill/>
            <a:ln w="38100">
              <a:solidFill>
                <a:srgbClr val="FF0066"/>
              </a:solidFill>
              <a:round/>
              <a:headEnd/>
              <a:tailEnd/>
            </a:ln>
          </p:spPr>
          <p:txBody>
            <a:bodyPr wrap="none" anchor="ctr"/>
            <a:lstStyle/>
            <a:p>
              <a:endParaRPr lang="en-US"/>
            </a:p>
          </p:txBody>
        </p:sp>
      </p:grpSp>
      <p:sp>
        <p:nvSpPr>
          <p:cNvPr id="90118" name="Text Box 12"/>
          <p:cNvSpPr txBox="1">
            <a:spLocks noChangeArrowheads="1"/>
          </p:cNvSpPr>
          <p:nvPr/>
        </p:nvSpPr>
        <p:spPr bwMode="auto">
          <a:xfrm>
            <a:off x="7429500" y="2465388"/>
            <a:ext cx="1143000" cy="527050"/>
          </a:xfrm>
          <a:prstGeom prst="rect">
            <a:avLst/>
          </a:prstGeom>
          <a:solidFill>
            <a:srgbClr val="66FFFF"/>
          </a:solidFill>
          <a:ln w="9525">
            <a:solidFill>
              <a:srgbClr val="FF0066"/>
            </a:solidFill>
            <a:miter lim="800000"/>
            <a:headEnd/>
            <a:tailEnd/>
          </a:ln>
        </p:spPr>
        <p:txBody>
          <a:bodyPr lIns="91436" tIns="45718" rIns="91436" bIns="45718">
            <a:spAutoFit/>
          </a:bodyPr>
          <a:lstStyle/>
          <a:p>
            <a:pPr algn="ctr" eaLnBrk="0" hangingPunct="0">
              <a:spcBef>
                <a:spcPct val="50000"/>
              </a:spcBef>
            </a:pPr>
            <a:r>
              <a:rPr lang="en-US" sz="1400" b="1">
                <a:cs typeface="Angsana New" pitchFamily="18" charset="-34"/>
              </a:rPr>
              <a:t>Immediate causes</a:t>
            </a:r>
            <a:endParaRPr lang="en-US" sz="2400" b="1">
              <a:latin typeface="Times New Roman" pitchFamily="18" charset="0"/>
              <a:cs typeface="Angsana New" pitchFamily="18" charset="-34"/>
            </a:endParaRPr>
          </a:p>
        </p:txBody>
      </p:sp>
      <p:sp>
        <p:nvSpPr>
          <p:cNvPr id="90119" name="Text Box 13"/>
          <p:cNvSpPr txBox="1">
            <a:spLocks noChangeArrowheads="1"/>
          </p:cNvSpPr>
          <p:nvPr/>
        </p:nvSpPr>
        <p:spPr bwMode="auto">
          <a:xfrm>
            <a:off x="7429500" y="3429000"/>
            <a:ext cx="1257300" cy="952500"/>
          </a:xfrm>
          <a:prstGeom prst="rect">
            <a:avLst/>
          </a:prstGeom>
          <a:solidFill>
            <a:srgbClr val="FFFFFF"/>
          </a:solidFill>
          <a:ln w="9525">
            <a:solidFill>
              <a:srgbClr val="FF0066"/>
            </a:solidFill>
            <a:miter lim="800000"/>
            <a:headEnd/>
            <a:tailEnd/>
          </a:ln>
        </p:spPr>
        <p:txBody>
          <a:bodyPr lIns="91436" tIns="45718" rIns="91436" bIns="45718">
            <a:spAutoFit/>
          </a:bodyPr>
          <a:lstStyle/>
          <a:p>
            <a:pPr algn="ctr" eaLnBrk="0" hangingPunct="0">
              <a:spcBef>
                <a:spcPct val="50000"/>
              </a:spcBef>
            </a:pPr>
            <a:r>
              <a:rPr lang="en-US" sz="1400" b="1">
                <a:cs typeface="Angsana New" pitchFamily="18" charset="-34"/>
              </a:rPr>
              <a:t>Underlying causes at household/ family level</a:t>
            </a:r>
            <a:endParaRPr lang="en-US" sz="2400" b="1">
              <a:latin typeface="Times New Roman" pitchFamily="18" charset="0"/>
              <a:cs typeface="Angsana New" pitchFamily="18" charset="-34"/>
            </a:endParaRPr>
          </a:p>
        </p:txBody>
      </p:sp>
      <p:sp>
        <p:nvSpPr>
          <p:cNvPr id="90120" name="Text Box 14"/>
          <p:cNvSpPr txBox="1">
            <a:spLocks noChangeArrowheads="1"/>
          </p:cNvSpPr>
          <p:nvPr/>
        </p:nvSpPr>
        <p:spPr bwMode="auto">
          <a:xfrm>
            <a:off x="7410450" y="5002213"/>
            <a:ext cx="1143000" cy="952500"/>
          </a:xfrm>
          <a:prstGeom prst="rect">
            <a:avLst/>
          </a:prstGeom>
          <a:solidFill>
            <a:srgbClr val="FFFFFF"/>
          </a:solidFill>
          <a:ln w="9525">
            <a:solidFill>
              <a:srgbClr val="FF0066"/>
            </a:solidFill>
            <a:miter lim="800000"/>
            <a:headEnd/>
            <a:tailEnd/>
          </a:ln>
        </p:spPr>
        <p:txBody>
          <a:bodyPr lIns="91436" tIns="45718" rIns="91436" bIns="45718">
            <a:spAutoFit/>
          </a:bodyPr>
          <a:lstStyle/>
          <a:p>
            <a:pPr algn="ctr" eaLnBrk="0" hangingPunct="0">
              <a:spcBef>
                <a:spcPct val="50000"/>
              </a:spcBef>
            </a:pPr>
            <a:r>
              <a:rPr lang="en-US" sz="1400" b="1">
                <a:cs typeface="Angsana New" pitchFamily="18" charset="-34"/>
              </a:rPr>
              <a:t>Basic causes at societal level</a:t>
            </a:r>
            <a:endParaRPr lang="en-US" sz="2400" b="1">
              <a:latin typeface="Times New Roman" pitchFamily="18" charset="0"/>
              <a:cs typeface="Angsana New" pitchFamily="18" charset="-34"/>
            </a:endParaRPr>
          </a:p>
        </p:txBody>
      </p:sp>
      <p:grpSp>
        <p:nvGrpSpPr>
          <p:cNvPr id="90121" name="Group 15"/>
          <p:cNvGrpSpPr>
            <a:grpSpLocks/>
          </p:cNvGrpSpPr>
          <p:nvPr/>
        </p:nvGrpSpPr>
        <p:grpSpPr bwMode="auto">
          <a:xfrm>
            <a:off x="6553200" y="1431925"/>
            <a:ext cx="609600" cy="771525"/>
            <a:chOff x="4128" y="528"/>
            <a:chExt cx="384" cy="576"/>
          </a:xfrm>
        </p:grpSpPr>
        <p:sp>
          <p:nvSpPr>
            <p:cNvPr id="90147" name="Line 16"/>
            <p:cNvSpPr>
              <a:spLocks noChangeShapeType="1"/>
            </p:cNvSpPr>
            <p:nvPr/>
          </p:nvSpPr>
          <p:spPr bwMode="auto">
            <a:xfrm>
              <a:off x="4128" y="528"/>
              <a:ext cx="384" cy="0"/>
            </a:xfrm>
            <a:prstGeom prst="line">
              <a:avLst/>
            </a:prstGeom>
            <a:noFill/>
            <a:ln w="38100">
              <a:solidFill>
                <a:srgbClr val="FF0066"/>
              </a:solidFill>
              <a:round/>
              <a:headEnd/>
              <a:tailEnd/>
            </a:ln>
          </p:spPr>
          <p:txBody>
            <a:bodyPr wrap="none" anchor="ctr"/>
            <a:lstStyle/>
            <a:p>
              <a:endParaRPr lang="en-US"/>
            </a:p>
          </p:txBody>
        </p:sp>
        <p:sp>
          <p:nvSpPr>
            <p:cNvPr id="90148" name="Line 17"/>
            <p:cNvSpPr>
              <a:spLocks noChangeShapeType="1"/>
            </p:cNvSpPr>
            <p:nvPr/>
          </p:nvSpPr>
          <p:spPr bwMode="auto">
            <a:xfrm>
              <a:off x="4128" y="1104"/>
              <a:ext cx="384" cy="0"/>
            </a:xfrm>
            <a:prstGeom prst="line">
              <a:avLst/>
            </a:prstGeom>
            <a:noFill/>
            <a:ln w="38100">
              <a:solidFill>
                <a:srgbClr val="FF0066"/>
              </a:solidFill>
              <a:round/>
              <a:headEnd/>
              <a:tailEnd/>
            </a:ln>
          </p:spPr>
          <p:txBody>
            <a:bodyPr wrap="none" anchor="ctr"/>
            <a:lstStyle/>
            <a:p>
              <a:endParaRPr lang="en-US"/>
            </a:p>
          </p:txBody>
        </p:sp>
        <p:sp>
          <p:nvSpPr>
            <p:cNvPr id="90149" name="Line 18"/>
            <p:cNvSpPr>
              <a:spLocks noChangeShapeType="1"/>
            </p:cNvSpPr>
            <p:nvPr/>
          </p:nvSpPr>
          <p:spPr bwMode="auto">
            <a:xfrm>
              <a:off x="4512" y="528"/>
              <a:ext cx="0" cy="576"/>
            </a:xfrm>
            <a:prstGeom prst="line">
              <a:avLst/>
            </a:prstGeom>
            <a:noFill/>
            <a:ln w="38100">
              <a:solidFill>
                <a:srgbClr val="FF0066"/>
              </a:solidFill>
              <a:round/>
              <a:headEnd/>
              <a:tailEnd/>
            </a:ln>
          </p:spPr>
          <p:txBody>
            <a:bodyPr wrap="none" anchor="ctr"/>
            <a:lstStyle/>
            <a:p>
              <a:endParaRPr lang="en-US"/>
            </a:p>
          </p:txBody>
        </p:sp>
      </p:grpSp>
      <p:sp>
        <p:nvSpPr>
          <p:cNvPr id="90122" name="Text Box 19"/>
          <p:cNvSpPr txBox="1">
            <a:spLocks noChangeArrowheads="1"/>
          </p:cNvSpPr>
          <p:nvPr/>
        </p:nvSpPr>
        <p:spPr bwMode="auto">
          <a:xfrm>
            <a:off x="7315200" y="1670050"/>
            <a:ext cx="1371600" cy="314325"/>
          </a:xfrm>
          <a:prstGeom prst="rect">
            <a:avLst/>
          </a:prstGeom>
          <a:solidFill>
            <a:srgbClr val="66FFFF"/>
          </a:solidFill>
          <a:ln w="9525">
            <a:solidFill>
              <a:srgbClr val="FF0066"/>
            </a:solidFill>
            <a:miter lim="800000"/>
            <a:headEnd/>
            <a:tailEnd/>
          </a:ln>
        </p:spPr>
        <p:txBody>
          <a:bodyPr lIns="91436" tIns="45718" rIns="91436" bIns="45718">
            <a:spAutoFit/>
          </a:bodyPr>
          <a:lstStyle/>
          <a:p>
            <a:pPr algn="ctr" eaLnBrk="0" hangingPunct="0">
              <a:spcBef>
                <a:spcPct val="50000"/>
              </a:spcBef>
            </a:pPr>
            <a:r>
              <a:rPr lang="en-US" sz="1400" b="1">
                <a:cs typeface="Angsana New" pitchFamily="18" charset="-34"/>
              </a:rPr>
              <a:t>Outcomes</a:t>
            </a:r>
            <a:endParaRPr lang="en-US" sz="2400" b="1">
              <a:latin typeface="Times New Roman" pitchFamily="18" charset="0"/>
              <a:cs typeface="Angsana New" pitchFamily="18" charset="-34"/>
            </a:endParaRPr>
          </a:p>
        </p:txBody>
      </p:sp>
      <p:grpSp>
        <p:nvGrpSpPr>
          <p:cNvPr id="90123" name="Group 20"/>
          <p:cNvGrpSpPr>
            <a:grpSpLocks/>
          </p:cNvGrpSpPr>
          <p:nvPr/>
        </p:nvGrpSpPr>
        <p:grpSpPr bwMode="auto">
          <a:xfrm>
            <a:off x="6553200" y="2355850"/>
            <a:ext cx="609600" cy="798513"/>
            <a:chOff x="4128" y="528"/>
            <a:chExt cx="384" cy="576"/>
          </a:xfrm>
        </p:grpSpPr>
        <p:sp>
          <p:nvSpPr>
            <p:cNvPr id="90144" name="Line 21"/>
            <p:cNvSpPr>
              <a:spLocks noChangeShapeType="1"/>
            </p:cNvSpPr>
            <p:nvPr/>
          </p:nvSpPr>
          <p:spPr bwMode="auto">
            <a:xfrm>
              <a:off x="4128" y="528"/>
              <a:ext cx="384" cy="0"/>
            </a:xfrm>
            <a:prstGeom prst="line">
              <a:avLst/>
            </a:prstGeom>
            <a:noFill/>
            <a:ln w="38100">
              <a:solidFill>
                <a:srgbClr val="FF0066"/>
              </a:solidFill>
              <a:round/>
              <a:headEnd/>
              <a:tailEnd/>
            </a:ln>
          </p:spPr>
          <p:txBody>
            <a:bodyPr wrap="none" anchor="ctr"/>
            <a:lstStyle/>
            <a:p>
              <a:endParaRPr lang="en-US"/>
            </a:p>
          </p:txBody>
        </p:sp>
        <p:sp>
          <p:nvSpPr>
            <p:cNvPr id="90145" name="Line 22"/>
            <p:cNvSpPr>
              <a:spLocks noChangeShapeType="1"/>
            </p:cNvSpPr>
            <p:nvPr/>
          </p:nvSpPr>
          <p:spPr bwMode="auto">
            <a:xfrm>
              <a:off x="4128" y="1104"/>
              <a:ext cx="384" cy="0"/>
            </a:xfrm>
            <a:prstGeom prst="line">
              <a:avLst/>
            </a:prstGeom>
            <a:noFill/>
            <a:ln w="38100">
              <a:solidFill>
                <a:srgbClr val="FF0066"/>
              </a:solidFill>
              <a:round/>
              <a:headEnd/>
              <a:tailEnd/>
            </a:ln>
          </p:spPr>
          <p:txBody>
            <a:bodyPr wrap="none" anchor="ctr"/>
            <a:lstStyle/>
            <a:p>
              <a:endParaRPr lang="en-US"/>
            </a:p>
          </p:txBody>
        </p:sp>
        <p:sp>
          <p:nvSpPr>
            <p:cNvPr id="90146" name="Line 23"/>
            <p:cNvSpPr>
              <a:spLocks noChangeShapeType="1"/>
            </p:cNvSpPr>
            <p:nvPr/>
          </p:nvSpPr>
          <p:spPr bwMode="auto">
            <a:xfrm>
              <a:off x="4512" y="528"/>
              <a:ext cx="0" cy="576"/>
            </a:xfrm>
            <a:prstGeom prst="line">
              <a:avLst/>
            </a:prstGeom>
            <a:noFill/>
            <a:ln w="38100">
              <a:solidFill>
                <a:srgbClr val="FF0066"/>
              </a:solidFill>
              <a:round/>
              <a:headEnd/>
              <a:tailEnd/>
            </a:ln>
          </p:spPr>
          <p:txBody>
            <a:bodyPr wrap="none" anchor="ctr"/>
            <a:lstStyle/>
            <a:p>
              <a:endParaRPr lang="en-US"/>
            </a:p>
          </p:txBody>
        </p:sp>
      </p:grpSp>
      <p:grpSp>
        <p:nvGrpSpPr>
          <p:cNvPr id="90124" name="Group 24"/>
          <p:cNvGrpSpPr>
            <a:grpSpLocks/>
          </p:cNvGrpSpPr>
          <p:nvPr/>
        </p:nvGrpSpPr>
        <p:grpSpPr bwMode="auto">
          <a:xfrm>
            <a:off x="774700" y="1365250"/>
            <a:ext cx="6130925" cy="5162550"/>
            <a:chOff x="488" y="860"/>
            <a:chExt cx="3862" cy="3252"/>
          </a:xfrm>
        </p:grpSpPr>
        <p:sp>
          <p:nvSpPr>
            <p:cNvPr id="90125" name="Oval 25"/>
            <p:cNvSpPr>
              <a:spLocks noChangeArrowheads="1"/>
            </p:cNvSpPr>
            <p:nvPr/>
          </p:nvSpPr>
          <p:spPr bwMode="auto">
            <a:xfrm>
              <a:off x="488" y="2160"/>
              <a:ext cx="1441" cy="529"/>
            </a:xfrm>
            <a:prstGeom prst="ellipse">
              <a:avLst/>
            </a:prstGeom>
            <a:solidFill>
              <a:srgbClr val="99FF99"/>
            </a:solidFill>
            <a:ln w="9525">
              <a:solidFill>
                <a:srgbClr val="FF0066"/>
              </a:solidFill>
              <a:round/>
              <a:headEnd/>
              <a:tailEnd/>
            </a:ln>
          </p:spPr>
          <p:txBody>
            <a:bodyPr wrap="none" lIns="91436" tIns="45718" rIns="91436" bIns="45718" anchor="ctr"/>
            <a:lstStyle/>
            <a:p>
              <a:pPr algn="ctr" eaLnBrk="0" hangingPunct="0"/>
              <a:r>
                <a:rPr lang="en-US" sz="1400">
                  <a:latin typeface="Times New Roman" pitchFamily="18" charset="0"/>
                  <a:cs typeface="Angsana New" pitchFamily="18" charset="-34"/>
                </a:rPr>
                <a:t>Insufficient</a:t>
              </a:r>
            </a:p>
            <a:p>
              <a:pPr algn="ctr" eaLnBrk="0" hangingPunct="0"/>
              <a:r>
                <a:rPr lang="en-US" sz="1400">
                  <a:latin typeface="Times New Roman" pitchFamily="18" charset="0"/>
                  <a:cs typeface="Angsana New" pitchFamily="18" charset="-34"/>
                </a:rPr>
                <a:t>access to food</a:t>
              </a:r>
            </a:p>
          </p:txBody>
        </p:sp>
        <p:sp>
          <p:nvSpPr>
            <p:cNvPr id="90126" name="Line 26"/>
            <p:cNvSpPr>
              <a:spLocks noChangeShapeType="1"/>
            </p:cNvSpPr>
            <p:nvPr/>
          </p:nvSpPr>
          <p:spPr bwMode="auto">
            <a:xfrm flipV="1">
              <a:off x="2352" y="2730"/>
              <a:ext cx="0" cy="296"/>
            </a:xfrm>
            <a:prstGeom prst="line">
              <a:avLst/>
            </a:prstGeom>
            <a:noFill/>
            <a:ln w="28575">
              <a:solidFill>
                <a:srgbClr val="FF0066"/>
              </a:solidFill>
              <a:round/>
              <a:headEnd/>
              <a:tailEnd type="triangle" w="med" len="med"/>
            </a:ln>
          </p:spPr>
          <p:txBody>
            <a:bodyPr wrap="none" anchor="ctr"/>
            <a:lstStyle/>
            <a:p>
              <a:endParaRPr lang="en-US"/>
            </a:p>
          </p:txBody>
        </p:sp>
        <p:sp>
          <p:nvSpPr>
            <p:cNvPr id="90127" name="Line 27"/>
            <p:cNvSpPr>
              <a:spLocks noChangeShapeType="1"/>
            </p:cNvSpPr>
            <p:nvPr/>
          </p:nvSpPr>
          <p:spPr bwMode="auto">
            <a:xfrm flipV="1">
              <a:off x="2880" y="2683"/>
              <a:ext cx="192" cy="431"/>
            </a:xfrm>
            <a:prstGeom prst="line">
              <a:avLst/>
            </a:prstGeom>
            <a:noFill/>
            <a:ln w="28575">
              <a:solidFill>
                <a:srgbClr val="FF0066"/>
              </a:solidFill>
              <a:round/>
              <a:headEnd/>
              <a:tailEnd type="triangle" w="med" len="med"/>
            </a:ln>
          </p:spPr>
          <p:txBody>
            <a:bodyPr wrap="none" anchor="ctr"/>
            <a:lstStyle/>
            <a:p>
              <a:endParaRPr lang="en-US"/>
            </a:p>
          </p:txBody>
        </p:sp>
        <p:sp>
          <p:nvSpPr>
            <p:cNvPr id="90128" name="Line 28"/>
            <p:cNvSpPr>
              <a:spLocks noChangeShapeType="1"/>
            </p:cNvSpPr>
            <p:nvPr/>
          </p:nvSpPr>
          <p:spPr bwMode="auto">
            <a:xfrm flipH="1" flipV="1">
              <a:off x="1603" y="2637"/>
              <a:ext cx="217" cy="432"/>
            </a:xfrm>
            <a:prstGeom prst="line">
              <a:avLst/>
            </a:prstGeom>
            <a:noFill/>
            <a:ln w="28575">
              <a:solidFill>
                <a:srgbClr val="FF0066"/>
              </a:solidFill>
              <a:round/>
              <a:headEnd/>
              <a:tailEnd type="triangle" w="med" len="med"/>
            </a:ln>
          </p:spPr>
          <p:txBody>
            <a:bodyPr wrap="none" anchor="ctr"/>
            <a:lstStyle/>
            <a:p>
              <a:endParaRPr lang="en-US"/>
            </a:p>
          </p:txBody>
        </p:sp>
        <p:sp>
          <p:nvSpPr>
            <p:cNvPr id="90129" name="Line 29"/>
            <p:cNvSpPr>
              <a:spLocks noChangeShapeType="1"/>
            </p:cNvSpPr>
            <p:nvPr/>
          </p:nvSpPr>
          <p:spPr bwMode="auto">
            <a:xfrm flipV="1">
              <a:off x="2352" y="3541"/>
              <a:ext cx="0" cy="287"/>
            </a:xfrm>
            <a:prstGeom prst="line">
              <a:avLst/>
            </a:prstGeom>
            <a:noFill/>
            <a:ln w="28575">
              <a:solidFill>
                <a:srgbClr val="FF0066"/>
              </a:solidFill>
              <a:round/>
              <a:headEnd/>
              <a:tailEnd type="triangle" w="med" len="med"/>
            </a:ln>
          </p:spPr>
          <p:txBody>
            <a:bodyPr wrap="none" anchor="ctr"/>
            <a:lstStyle/>
            <a:p>
              <a:endParaRPr lang="en-US"/>
            </a:p>
          </p:txBody>
        </p:sp>
        <p:sp>
          <p:nvSpPr>
            <p:cNvPr id="90130" name="Oval 30"/>
            <p:cNvSpPr>
              <a:spLocks noChangeArrowheads="1"/>
            </p:cNvSpPr>
            <p:nvPr/>
          </p:nvSpPr>
          <p:spPr bwMode="auto">
            <a:xfrm>
              <a:off x="1179" y="3657"/>
              <a:ext cx="2306" cy="455"/>
            </a:xfrm>
            <a:prstGeom prst="ellipse">
              <a:avLst/>
            </a:prstGeom>
            <a:solidFill>
              <a:srgbClr val="99FF99"/>
            </a:solidFill>
            <a:ln w="9525">
              <a:solidFill>
                <a:srgbClr val="FF0066"/>
              </a:solidFill>
              <a:round/>
              <a:headEnd/>
              <a:tailEnd/>
            </a:ln>
          </p:spPr>
          <p:txBody>
            <a:bodyPr lIns="91436" tIns="45718" rIns="91436" bIns="45718" anchor="ctr"/>
            <a:lstStyle/>
            <a:p>
              <a:pPr algn="ctr" eaLnBrk="0" hangingPunct="0"/>
              <a:r>
                <a:rPr lang="en-US" sz="1400">
                  <a:latin typeface="Times New Roman" pitchFamily="18" charset="0"/>
                  <a:cs typeface="Angsana New" pitchFamily="18" charset="-34"/>
                </a:rPr>
                <a:t>Potential Resources: environment, technology, people</a:t>
              </a:r>
            </a:p>
          </p:txBody>
        </p:sp>
        <p:sp>
          <p:nvSpPr>
            <p:cNvPr id="90131" name="Oval 31"/>
            <p:cNvSpPr>
              <a:spLocks noChangeArrowheads="1"/>
            </p:cNvSpPr>
            <p:nvPr/>
          </p:nvSpPr>
          <p:spPr bwMode="auto">
            <a:xfrm>
              <a:off x="1150" y="2898"/>
              <a:ext cx="2422" cy="650"/>
            </a:xfrm>
            <a:prstGeom prst="ellipse">
              <a:avLst/>
            </a:prstGeom>
            <a:solidFill>
              <a:srgbClr val="99FF99"/>
            </a:solidFill>
            <a:ln w="9525">
              <a:solidFill>
                <a:srgbClr val="FF0066"/>
              </a:solidFill>
              <a:round/>
              <a:headEnd/>
              <a:tailEnd/>
            </a:ln>
          </p:spPr>
          <p:txBody>
            <a:bodyPr lIns="91436" tIns="45718" rIns="91436" bIns="45718" anchor="ctr"/>
            <a:lstStyle/>
            <a:p>
              <a:pPr algn="ctr" eaLnBrk="0" hangingPunct="0"/>
              <a:r>
                <a:rPr lang="en-US" sz="1400">
                  <a:latin typeface="Times New Roman" pitchFamily="18" charset="0"/>
                  <a:cs typeface="Angsana New" pitchFamily="18" charset="-34"/>
                </a:rPr>
                <a:t>Quantity &amp; quality of actual resources - human, economic and organizational – and the way they are controlled</a:t>
              </a:r>
            </a:p>
          </p:txBody>
        </p:sp>
        <p:sp>
          <p:nvSpPr>
            <p:cNvPr id="90132" name="Line 32"/>
            <p:cNvSpPr>
              <a:spLocks noChangeShapeType="1"/>
            </p:cNvSpPr>
            <p:nvPr/>
          </p:nvSpPr>
          <p:spPr bwMode="auto">
            <a:xfrm flipV="1">
              <a:off x="1392" y="1964"/>
              <a:ext cx="0" cy="196"/>
            </a:xfrm>
            <a:prstGeom prst="line">
              <a:avLst/>
            </a:prstGeom>
            <a:noFill/>
            <a:ln w="28575">
              <a:solidFill>
                <a:srgbClr val="FF0066"/>
              </a:solidFill>
              <a:round/>
              <a:headEnd/>
              <a:tailEnd type="triangle" w="med" len="med"/>
            </a:ln>
          </p:spPr>
          <p:txBody>
            <a:bodyPr wrap="none" anchor="ctr"/>
            <a:lstStyle/>
            <a:p>
              <a:endParaRPr lang="en-US"/>
            </a:p>
          </p:txBody>
        </p:sp>
        <p:sp>
          <p:nvSpPr>
            <p:cNvPr id="90133" name="Line 33"/>
            <p:cNvSpPr>
              <a:spLocks noChangeShapeType="1"/>
            </p:cNvSpPr>
            <p:nvPr/>
          </p:nvSpPr>
          <p:spPr bwMode="auto">
            <a:xfrm flipH="1" flipV="1">
              <a:off x="1680" y="1964"/>
              <a:ext cx="465" cy="363"/>
            </a:xfrm>
            <a:prstGeom prst="line">
              <a:avLst/>
            </a:prstGeom>
            <a:noFill/>
            <a:ln w="28575">
              <a:solidFill>
                <a:srgbClr val="FF0066"/>
              </a:solidFill>
              <a:round/>
              <a:headEnd/>
              <a:tailEnd type="triangle" w="med" len="med"/>
            </a:ln>
          </p:spPr>
          <p:txBody>
            <a:bodyPr wrap="none" anchor="ctr"/>
            <a:lstStyle/>
            <a:p>
              <a:endParaRPr lang="en-US"/>
            </a:p>
          </p:txBody>
        </p:sp>
        <p:sp>
          <p:nvSpPr>
            <p:cNvPr id="90134" name="Line 34"/>
            <p:cNvSpPr>
              <a:spLocks noChangeShapeType="1"/>
            </p:cNvSpPr>
            <p:nvPr/>
          </p:nvSpPr>
          <p:spPr bwMode="auto">
            <a:xfrm flipV="1">
              <a:off x="3264" y="1964"/>
              <a:ext cx="0" cy="370"/>
            </a:xfrm>
            <a:prstGeom prst="line">
              <a:avLst/>
            </a:prstGeom>
            <a:noFill/>
            <a:ln w="28575">
              <a:solidFill>
                <a:srgbClr val="FF0066"/>
              </a:solidFill>
              <a:round/>
              <a:headEnd/>
              <a:tailEnd type="triangle" w="med" len="med"/>
            </a:ln>
          </p:spPr>
          <p:txBody>
            <a:bodyPr wrap="none" anchor="ctr"/>
            <a:lstStyle/>
            <a:p>
              <a:endParaRPr lang="en-US"/>
            </a:p>
          </p:txBody>
        </p:sp>
        <p:sp>
          <p:nvSpPr>
            <p:cNvPr id="90135" name="Line 35"/>
            <p:cNvSpPr>
              <a:spLocks noChangeShapeType="1"/>
            </p:cNvSpPr>
            <p:nvPr/>
          </p:nvSpPr>
          <p:spPr bwMode="auto">
            <a:xfrm flipV="1">
              <a:off x="2621" y="1964"/>
              <a:ext cx="354" cy="355"/>
            </a:xfrm>
            <a:prstGeom prst="line">
              <a:avLst/>
            </a:prstGeom>
            <a:noFill/>
            <a:ln w="28575">
              <a:solidFill>
                <a:srgbClr val="FF0066"/>
              </a:solidFill>
              <a:round/>
              <a:headEnd/>
              <a:tailEnd type="triangle" w="med" len="med"/>
            </a:ln>
          </p:spPr>
          <p:txBody>
            <a:bodyPr wrap="none" anchor="ctr"/>
            <a:lstStyle/>
            <a:p>
              <a:endParaRPr lang="en-US"/>
            </a:p>
          </p:txBody>
        </p:sp>
        <p:sp>
          <p:nvSpPr>
            <p:cNvPr id="90136" name="Oval 36"/>
            <p:cNvSpPr>
              <a:spLocks noChangeArrowheads="1"/>
            </p:cNvSpPr>
            <p:nvPr/>
          </p:nvSpPr>
          <p:spPr bwMode="auto">
            <a:xfrm>
              <a:off x="1631" y="2202"/>
              <a:ext cx="1441" cy="528"/>
            </a:xfrm>
            <a:prstGeom prst="ellipse">
              <a:avLst/>
            </a:prstGeom>
            <a:solidFill>
              <a:srgbClr val="99FF99"/>
            </a:solidFill>
            <a:ln w="9525">
              <a:solidFill>
                <a:srgbClr val="FF0066"/>
              </a:solidFill>
              <a:round/>
              <a:headEnd/>
              <a:tailEnd/>
            </a:ln>
          </p:spPr>
          <p:txBody>
            <a:bodyPr wrap="none" lIns="91436" tIns="45718" rIns="91436" bIns="45718" anchor="ctr"/>
            <a:lstStyle/>
            <a:p>
              <a:pPr algn="ctr" eaLnBrk="0" hangingPunct="0"/>
              <a:r>
                <a:rPr lang="en-US" sz="1400">
                  <a:latin typeface="Times New Roman" pitchFamily="18" charset="0"/>
                  <a:cs typeface="Angsana New" pitchFamily="18" charset="-34"/>
                </a:rPr>
                <a:t>Inadequate</a:t>
              </a:r>
            </a:p>
            <a:p>
              <a:pPr algn="ctr" eaLnBrk="0" hangingPunct="0"/>
              <a:r>
                <a:rPr lang="en-US" sz="1400">
                  <a:latin typeface="Times New Roman" pitchFamily="18" charset="0"/>
                  <a:cs typeface="Angsana New" pitchFamily="18" charset="-34"/>
                </a:rPr>
                <a:t>maternal &amp; child</a:t>
              </a:r>
            </a:p>
            <a:p>
              <a:pPr algn="ctr" eaLnBrk="0" hangingPunct="0"/>
              <a:r>
                <a:rPr lang="en-US" sz="1400">
                  <a:latin typeface="Times New Roman" pitchFamily="18" charset="0"/>
                  <a:cs typeface="Angsana New" pitchFamily="18" charset="-34"/>
                </a:rPr>
                <a:t>care practices</a:t>
              </a:r>
            </a:p>
          </p:txBody>
        </p:sp>
        <p:sp>
          <p:nvSpPr>
            <p:cNvPr id="90137" name="Oval 37"/>
            <p:cNvSpPr>
              <a:spLocks noChangeArrowheads="1"/>
            </p:cNvSpPr>
            <p:nvPr/>
          </p:nvSpPr>
          <p:spPr bwMode="auto">
            <a:xfrm>
              <a:off x="2784" y="2202"/>
              <a:ext cx="1566" cy="528"/>
            </a:xfrm>
            <a:prstGeom prst="ellipse">
              <a:avLst/>
            </a:prstGeom>
            <a:solidFill>
              <a:srgbClr val="99FF99"/>
            </a:solidFill>
            <a:ln w="9525">
              <a:solidFill>
                <a:srgbClr val="FF0066"/>
              </a:solidFill>
              <a:round/>
              <a:headEnd/>
              <a:tailEnd/>
            </a:ln>
          </p:spPr>
          <p:txBody>
            <a:bodyPr lIns="91436" tIns="45718" rIns="91436" bIns="45718" anchor="ctr" anchorCtr="1"/>
            <a:lstStyle/>
            <a:p>
              <a:pPr algn="ctr" eaLnBrk="0" hangingPunct="0"/>
              <a:r>
                <a:rPr lang="en-US" sz="1400">
                  <a:latin typeface="Times New Roman" pitchFamily="18" charset="0"/>
                  <a:cs typeface="Angsana New" pitchFamily="18" charset="-34"/>
                </a:rPr>
                <a:t>Poor water/sanitation &amp; inadequate health services</a:t>
              </a:r>
            </a:p>
          </p:txBody>
        </p:sp>
        <p:sp>
          <p:nvSpPr>
            <p:cNvPr id="90138" name="Oval 38"/>
            <p:cNvSpPr>
              <a:spLocks noChangeArrowheads="1"/>
            </p:cNvSpPr>
            <p:nvPr/>
          </p:nvSpPr>
          <p:spPr bwMode="auto">
            <a:xfrm>
              <a:off x="1656" y="860"/>
              <a:ext cx="1440" cy="528"/>
            </a:xfrm>
            <a:prstGeom prst="ellipse">
              <a:avLst/>
            </a:prstGeom>
            <a:solidFill>
              <a:srgbClr val="99FF99"/>
            </a:solidFill>
            <a:ln w="9525">
              <a:solidFill>
                <a:srgbClr val="FF0066"/>
              </a:solidFill>
              <a:round/>
              <a:headEnd/>
              <a:tailEnd/>
            </a:ln>
          </p:spPr>
          <p:txBody>
            <a:bodyPr lIns="91436" tIns="45718" rIns="91436" bIns="45718" anchor="ctr"/>
            <a:lstStyle/>
            <a:p>
              <a:pPr algn="ctr" eaLnBrk="0" hangingPunct="0"/>
              <a:r>
                <a:rPr lang="en-US" sz="1400">
                  <a:latin typeface="Times New Roman" pitchFamily="18" charset="0"/>
                  <a:cs typeface="Angsana New" pitchFamily="18" charset="-34"/>
                </a:rPr>
                <a:t>Child malnutrition, death and disability</a:t>
              </a:r>
            </a:p>
          </p:txBody>
        </p:sp>
        <p:sp>
          <p:nvSpPr>
            <p:cNvPr id="90139" name="Line 39"/>
            <p:cNvSpPr>
              <a:spLocks noChangeShapeType="1"/>
            </p:cNvSpPr>
            <p:nvPr/>
          </p:nvSpPr>
          <p:spPr bwMode="auto">
            <a:xfrm flipH="1" flipV="1">
              <a:off x="2832" y="1340"/>
              <a:ext cx="384" cy="288"/>
            </a:xfrm>
            <a:prstGeom prst="line">
              <a:avLst/>
            </a:prstGeom>
            <a:noFill/>
            <a:ln w="28575">
              <a:solidFill>
                <a:srgbClr val="FF0066"/>
              </a:solidFill>
              <a:round/>
              <a:headEnd/>
              <a:tailEnd type="triangle" w="med" len="med"/>
            </a:ln>
          </p:spPr>
          <p:txBody>
            <a:bodyPr wrap="none" anchor="ctr"/>
            <a:lstStyle/>
            <a:p>
              <a:endParaRPr lang="en-US"/>
            </a:p>
          </p:txBody>
        </p:sp>
        <p:sp>
          <p:nvSpPr>
            <p:cNvPr id="90140" name="Line 40"/>
            <p:cNvSpPr>
              <a:spLocks noChangeShapeType="1"/>
            </p:cNvSpPr>
            <p:nvPr/>
          </p:nvSpPr>
          <p:spPr bwMode="auto">
            <a:xfrm flipV="1">
              <a:off x="1554" y="1340"/>
              <a:ext cx="288" cy="288"/>
            </a:xfrm>
            <a:prstGeom prst="line">
              <a:avLst/>
            </a:prstGeom>
            <a:noFill/>
            <a:ln w="28575">
              <a:solidFill>
                <a:srgbClr val="FF0066"/>
              </a:solidFill>
              <a:round/>
              <a:headEnd/>
              <a:tailEnd type="triangle" w="med" len="med"/>
            </a:ln>
          </p:spPr>
          <p:txBody>
            <a:bodyPr wrap="none" anchor="ctr"/>
            <a:lstStyle/>
            <a:p>
              <a:endParaRPr lang="en-US"/>
            </a:p>
          </p:txBody>
        </p:sp>
        <p:sp>
          <p:nvSpPr>
            <p:cNvPr id="90141" name="Rectangle 41"/>
            <p:cNvSpPr>
              <a:spLocks noChangeArrowheads="1"/>
            </p:cNvSpPr>
            <p:nvPr/>
          </p:nvSpPr>
          <p:spPr bwMode="auto">
            <a:xfrm>
              <a:off x="1080" y="1532"/>
              <a:ext cx="2449" cy="432"/>
            </a:xfrm>
            <a:prstGeom prst="rect">
              <a:avLst/>
            </a:prstGeom>
            <a:solidFill>
              <a:srgbClr val="99FF99"/>
            </a:solidFill>
            <a:ln w="9525">
              <a:solidFill>
                <a:srgbClr val="FF0066"/>
              </a:solidFill>
              <a:miter lim="800000"/>
              <a:headEnd/>
              <a:tailEnd/>
            </a:ln>
          </p:spPr>
          <p:txBody>
            <a:bodyPr wrap="none" lIns="91436" tIns="45718" rIns="91436" bIns="45718" anchor="ctr"/>
            <a:lstStyle/>
            <a:p>
              <a:pPr eaLnBrk="0" hangingPunct="0"/>
              <a:r>
                <a:rPr lang="en-US" sz="1400">
                  <a:latin typeface="Times New Roman" pitchFamily="18" charset="0"/>
                  <a:cs typeface="Angsana New" pitchFamily="18" charset="-34"/>
                </a:rPr>
                <a:t>Inadequate                                                 Disease</a:t>
              </a:r>
            </a:p>
            <a:p>
              <a:pPr eaLnBrk="0" hangingPunct="0"/>
              <a:r>
                <a:rPr lang="en-US" sz="1400">
                  <a:latin typeface="Times New Roman" pitchFamily="18" charset="0"/>
                  <a:cs typeface="Angsana New" pitchFamily="18" charset="-34"/>
                </a:rPr>
                <a:t>dietary intake                       </a:t>
              </a:r>
            </a:p>
          </p:txBody>
        </p:sp>
        <p:sp>
          <p:nvSpPr>
            <p:cNvPr id="90142" name="Line 42"/>
            <p:cNvSpPr>
              <a:spLocks noChangeShapeType="1"/>
            </p:cNvSpPr>
            <p:nvPr/>
          </p:nvSpPr>
          <p:spPr bwMode="auto">
            <a:xfrm flipV="1">
              <a:off x="2361" y="1435"/>
              <a:ext cx="0" cy="769"/>
            </a:xfrm>
            <a:prstGeom prst="line">
              <a:avLst/>
            </a:prstGeom>
            <a:noFill/>
            <a:ln w="28575">
              <a:solidFill>
                <a:srgbClr val="FF0066"/>
              </a:solidFill>
              <a:round/>
              <a:headEnd type="triangle" w="med" len="med"/>
              <a:tailEnd type="triangle" w="med" len="med"/>
            </a:ln>
          </p:spPr>
          <p:txBody>
            <a:bodyPr wrap="none" anchor="ctr"/>
            <a:lstStyle/>
            <a:p>
              <a:endParaRPr lang="en-US"/>
            </a:p>
          </p:txBody>
        </p:sp>
        <p:sp>
          <p:nvSpPr>
            <p:cNvPr id="90143" name="Line 43"/>
            <p:cNvSpPr>
              <a:spLocks noChangeShapeType="1"/>
            </p:cNvSpPr>
            <p:nvPr/>
          </p:nvSpPr>
          <p:spPr bwMode="auto">
            <a:xfrm flipV="1">
              <a:off x="2013" y="1714"/>
              <a:ext cx="672" cy="0"/>
            </a:xfrm>
            <a:prstGeom prst="line">
              <a:avLst/>
            </a:prstGeom>
            <a:noFill/>
            <a:ln w="28575">
              <a:solidFill>
                <a:srgbClr val="FF0066"/>
              </a:solidFill>
              <a:round/>
              <a:headEnd type="triangle" w="med" len="med"/>
              <a:tailEnd type="triangle" w="med" len="me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17500" y="373063"/>
            <a:ext cx="8578850" cy="641350"/>
          </a:xfrm>
        </p:spPr>
        <p:txBody>
          <a:bodyPr/>
          <a:lstStyle/>
          <a:p>
            <a:pPr eaLnBrk="1" hangingPunct="1"/>
            <a:r>
              <a:rPr lang="en-GB" sz="3600" smtClean="0"/>
              <a:t>Other Frameworks</a:t>
            </a:r>
          </a:p>
        </p:txBody>
      </p:sp>
      <p:sp>
        <p:nvSpPr>
          <p:cNvPr id="327683" name="Rectangle 3"/>
          <p:cNvSpPr>
            <a:spLocks noGrp="1" noChangeArrowheads="1"/>
          </p:cNvSpPr>
          <p:nvPr>
            <p:ph type="body" sz="half" idx="1"/>
          </p:nvPr>
        </p:nvSpPr>
        <p:spPr>
          <a:xfrm>
            <a:off x="568325" y="1296988"/>
            <a:ext cx="3851275" cy="4281487"/>
          </a:xfrm>
        </p:spPr>
        <p:txBody>
          <a:bodyPr/>
          <a:lstStyle/>
          <a:p>
            <a:pPr eaLnBrk="1" hangingPunct="1"/>
            <a:r>
              <a:rPr lang="en-GB" smtClean="0"/>
              <a:t>Results Framework</a:t>
            </a:r>
          </a:p>
          <a:p>
            <a:pPr eaLnBrk="1" hangingPunct="1">
              <a:buFont typeface="Marlett" pitchFamily="2" charset="2"/>
              <a:buNone/>
            </a:pPr>
            <a:r>
              <a:rPr lang="en-GB" smtClean="0"/>
              <a:t>	or</a:t>
            </a:r>
          </a:p>
          <a:p>
            <a:pPr eaLnBrk="1" hangingPunct="1"/>
            <a:r>
              <a:rPr lang="en-GB" smtClean="0"/>
              <a:t>Logical Framework</a:t>
            </a:r>
          </a:p>
          <a:p>
            <a:pPr eaLnBrk="1" hangingPunct="1">
              <a:buFont typeface="Marlett" pitchFamily="2" charset="2"/>
              <a:buNone/>
            </a:pPr>
            <a:r>
              <a:rPr lang="en-GB" smtClean="0"/>
              <a:t>	or</a:t>
            </a:r>
          </a:p>
          <a:p>
            <a:pPr eaLnBrk="1" hangingPunct="1"/>
            <a:r>
              <a:rPr lang="en-GB" smtClean="0"/>
              <a:t>Logic Model</a:t>
            </a:r>
          </a:p>
        </p:txBody>
      </p:sp>
      <p:sp>
        <p:nvSpPr>
          <p:cNvPr id="91140" name="AutoShape 5"/>
          <p:cNvSpPr>
            <a:spLocks/>
          </p:cNvSpPr>
          <p:nvPr/>
        </p:nvSpPr>
        <p:spPr bwMode="auto">
          <a:xfrm>
            <a:off x="3200400" y="1676400"/>
            <a:ext cx="685800" cy="3810000"/>
          </a:xfrm>
          <a:prstGeom prst="rightBrace">
            <a:avLst>
              <a:gd name="adj1" fmla="val 46296"/>
              <a:gd name="adj2" fmla="val 50000"/>
            </a:avLst>
          </a:prstGeom>
          <a:noFill/>
          <a:ln w="9525">
            <a:solidFill>
              <a:schemeClr val="tx1"/>
            </a:solidFill>
            <a:round/>
            <a:headEnd/>
            <a:tailEnd/>
          </a:ln>
        </p:spPr>
        <p:txBody>
          <a:bodyPr wrap="none" anchor="ctr"/>
          <a:lstStyle/>
          <a:p>
            <a:endParaRPr lang="en-US"/>
          </a:p>
        </p:txBody>
      </p:sp>
      <p:sp>
        <p:nvSpPr>
          <p:cNvPr id="91141" name="AutoShape 6"/>
          <p:cNvSpPr>
            <a:spLocks noChangeArrowheads="1"/>
          </p:cNvSpPr>
          <p:nvPr/>
        </p:nvSpPr>
        <p:spPr bwMode="auto">
          <a:xfrm>
            <a:off x="4114800" y="1828800"/>
            <a:ext cx="3429000" cy="36576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2800"/>
              <a:t>Frameworks </a:t>
            </a:r>
          </a:p>
          <a:p>
            <a:pPr algn="ctr"/>
            <a:r>
              <a:rPr lang="en-US" sz="2800"/>
              <a:t>used for </a:t>
            </a:r>
          </a:p>
          <a:p>
            <a:pPr algn="ctr"/>
            <a:r>
              <a:rPr lang="en-US" sz="2800"/>
              <a:t>describing</a:t>
            </a:r>
          </a:p>
          <a:p>
            <a:pPr algn="ctr"/>
            <a:r>
              <a:rPr lang="en-US" sz="2800"/>
              <a:t>Or summarizing</a:t>
            </a:r>
          </a:p>
          <a:p>
            <a:pPr algn="ctr"/>
            <a:r>
              <a:rPr lang="en-US" sz="2800"/>
              <a:t> programs/projects</a:t>
            </a:r>
          </a:p>
        </p:txBody>
      </p:sp>
      <p:sp>
        <p:nvSpPr>
          <p:cNvPr id="91142" name="Rectangle 7"/>
          <p:cNvSpPr>
            <a:spLocks noGrp="1" noChangeArrowheads="1"/>
          </p:cNvSpPr>
          <p:nvPr>
            <p:ph type="body" sz="half" idx="2"/>
          </p:nvPr>
        </p:nvSpPr>
        <p:spPr>
          <a:xfrm>
            <a:off x="4699000" y="1296988"/>
            <a:ext cx="3979863" cy="366712"/>
          </a:xfrm>
        </p:spPr>
        <p:txBody>
          <a:bodyPr/>
          <a:lstStyle/>
          <a:p>
            <a:pPr eaLnBrk="1" hangingPunct="1"/>
            <a:endParaRPr lang="en-US" sz="1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683">
                                            <p:txEl>
                                              <p:pRg st="0" end="0"/>
                                            </p:txEl>
                                          </p:spTgt>
                                        </p:tgtEl>
                                        <p:attrNameLst>
                                          <p:attrName>style.visibility</p:attrName>
                                        </p:attrNameLst>
                                      </p:cBhvr>
                                      <p:to>
                                        <p:strVal val="visible"/>
                                      </p:to>
                                    </p:set>
                                    <p:animEffect transition="in" filter="checkerboard(across)">
                                      <p:cBhvr>
                                        <p:cTn id="7" dur="500"/>
                                        <p:tgtEl>
                                          <p:spTgt spid="327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683">
                                            <p:txEl>
                                              <p:pRg st="1" end="1"/>
                                            </p:txEl>
                                          </p:spTgt>
                                        </p:tgtEl>
                                        <p:attrNameLst>
                                          <p:attrName>style.visibility</p:attrName>
                                        </p:attrNameLst>
                                      </p:cBhvr>
                                      <p:to>
                                        <p:strVal val="visible"/>
                                      </p:to>
                                    </p:set>
                                    <p:animEffect transition="in" filter="checkerboard(across)">
                                      <p:cBhvr>
                                        <p:cTn id="12" dur="500"/>
                                        <p:tgtEl>
                                          <p:spTgt spid="327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683">
                                            <p:txEl>
                                              <p:pRg st="2" end="2"/>
                                            </p:txEl>
                                          </p:spTgt>
                                        </p:tgtEl>
                                        <p:attrNameLst>
                                          <p:attrName>style.visibility</p:attrName>
                                        </p:attrNameLst>
                                      </p:cBhvr>
                                      <p:to>
                                        <p:strVal val="visible"/>
                                      </p:to>
                                    </p:set>
                                    <p:animEffect transition="in" filter="checkerboard(across)">
                                      <p:cBhvr>
                                        <p:cTn id="17" dur="500"/>
                                        <p:tgtEl>
                                          <p:spTgt spid="327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683">
                                            <p:txEl>
                                              <p:pRg st="3" end="3"/>
                                            </p:txEl>
                                          </p:spTgt>
                                        </p:tgtEl>
                                        <p:attrNameLst>
                                          <p:attrName>style.visibility</p:attrName>
                                        </p:attrNameLst>
                                      </p:cBhvr>
                                      <p:to>
                                        <p:strVal val="visible"/>
                                      </p:to>
                                    </p:set>
                                    <p:animEffect transition="in" filter="checkerboard(across)">
                                      <p:cBhvr>
                                        <p:cTn id="22" dur="500"/>
                                        <p:tgtEl>
                                          <p:spTgt spid="327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27683">
                                            <p:txEl>
                                              <p:pRg st="4" end="4"/>
                                            </p:txEl>
                                          </p:spTgt>
                                        </p:tgtEl>
                                        <p:attrNameLst>
                                          <p:attrName>style.visibility</p:attrName>
                                        </p:attrNameLst>
                                      </p:cBhvr>
                                      <p:to>
                                        <p:strVal val="visible"/>
                                      </p:to>
                                    </p:set>
                                    <p:animEffect transition="in" filter="checkerboard(across)">
                                      <p:cBhvr>
                                        <p:cTn id="27" dur="500"/>
                                        <p:tgtEl>
                                          <p:spTgt spid="327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16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164"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165"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166"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167"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168" name="Rectangle 8"/>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169" name="Rectangle 9"/>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170" name="Rectangle 10"/>
          <p:cNvSpPr>
            <a:spLocks noGrp="1" noChangeArrowheads="1"/>
          </p:cNvSpPr>
          <p:nvPr>
            <p:ph type="title"/>
          </p:nvPr>
        </p:nvSpPr>
        <p:spPr>
          <a:xfrm>
            <a:off x="317500" y="388938"/>
            <a:ext cx="8578850" cy="609600"/>
          </a:xfrm>
        </p:spPr>
        <p:txBody>
          <a:bodyPr/>
          <a:lstStyle/>
          <a:p>
            <a:pPr eaLnBrk="1" hangingPunct="1"/>
            <a:r>
              <a:rPr lang="en-US" sz="3400" smtClean="0"/>
              <a:t>What Is a Results Framework?</a:t>
            </a:r>
          </a:p>
        </p:txBody>
      </p:sp>
      <p:sp>
        <p:nvSpPr>
          <p:cNvPr id="92171" name="Rectangle 11"/>
          <p:cNvSpPr>
            <a:spLocks noGrp="1" noChangeArrowheads="1"/>
          </p:cNvSpPr>
          <p:nvPr>
            <p:ph type="body" idx="1"/>
          </p:nvPr>
        </p:nvSpPr>
        <p:spPr>
          <a:xfrm>
            <a:off x="568325" y="1666875"/>
            <a:ext cx="8110538" cy="2676525"/>
          </a:xfrm>
        </p:spPr>
        <p:txBody>
          <a:bodyPr/>
          <a:lstStyle/>
          <a:p>
            <a:pPr eaLnBrk="1" hangingPunct="1"/>
            <a:r>
              <a:rPr lang="en-US" sz="2800" smtClean="0"/>
              <a:t>A presentation of a whole view of a program including—</a:t>
            </a:r>
          </a:p>
          <a:p>
            <a:pPr lvl="1" eaLnBrk="1" hangingPunct="1"/>
            <a:r>
              <a:rPr lang="en-US" smtClean="0"/>
              <a:t>The big goal </a:t>
            </a:r>
          </a:p>
          <a:p>
            <a:pPr lvl="1" eaLnBrk="1" hangingPunct="1"/>
            <a:r>
              <a:rPr lang="en-US" smtClean="0"/>
              <a:t>Our ideas about the things that have to be in place to achieve  success.</a:t>
            </a:r>
          </a:p>
        </p:txBody>
      </p:sp>
    </p:spTree>
  </p:cSld>
  <p:clrMapOvr>
    <a:masterClrMapping/>
  </p:clrMapOvr>
  <p:transition>
    <p:cover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17500" y="315913"/>
            <a:ext cx="8578850" cy="609600"/>
          </a:xfrm>
        </p:spPr>
        <p:txBody>
          <a:bodyPr/>
          <a:lstStyle/>
          <a:p>
            <a:pPr eaLnBrk="1" hangingPunct="1"/>
            <a:r>
              <a:rPr lang="en-US" sz="3400" smtClean="0"/>
              <a:t>RESULTS FRAMEWORKS</a:t>
            </a:r>
            <a:r>
              <a:rPr lang="en-US" sz="1500" b="1" smtClean="0">
                <a:latin typeface="Humanst521 Lt BT"/>
              </a:rPr>
              <a:t>  </a:t>
            </a:r>
            <a:r>
              <a:rPr lang="en-US" sz="3400" b="1" smtClean="0">
                <a:latin typeface="Humanst521 Lt BT"/>
              </a:rPr>
              <a:t>definition</a:t>
            </a:r>
            <a:endParaRPr lang="en-US" sz="1500" b="1" smtClean="0"/>
          </a:p>
        </p:txBody>
      </p:sp>
      <p:sp>
        <p:nvSpPr>
          <p:cNvPr id="93187" name="Rectangle 3"/>
          <p:cNvSpPr>
            <a:spLocks noGrp="1" noChangeArrowheads="1"/>
          </p:cNvSpPr>
          <p:nvPr>
            <p:ph type="body" idx="1"/>
          </p:nvPr>
        </p:nvSpPr>
        <p:spPr>
          <a:xfrm>
            <a:off x="457200" y="1905000"/>
            <a:ext cx="8458200" cy="3254375"/>
          </a:xfrm>
        </p:spPr>
        <p:txBody>
          <a:bodyPr/>
          <a:lstStyle/>
          <a:p>
            <a:pPr marL="342900" indent="-342900" eaLnBrk="1" hangingPunct="1">
              <a:buClr>
                <a:schemeClr val="tx1"/>
              </a:buClr>
              <a:buFont typeface="Marlett" pitchFamily="2" charset="2"/>
              <a:buNone/>
            </a:pPr>
            <a:r>
              <a:rPr lang="en-US" sz="2800" smtClean="0">
                <a:latin typeface="Humanst521 Lt BT"/>
              </a:rPr>
              <a:t>	</a:t>
            </a:r>
            <a:r>
              <a:rPr lang="en-US" sz="2800" i="1" smtClean="0">
                <a:latin typeface="Humanst521 Lt BT"/>
              </a:rPr>
              <a:t>Results frameworks are diagrams that identify steps, or levels, of results, and illustrate the causal relationships linking all levels of a program’s objectives. </a:t>
            </a:r>
          </a:p>
          <a:p>
            <a:pPr marL="342900" indent="-342900" eaLnBrk="1" hangingPunct="1">
              <a:buClr>
                <a:schemeClr val="tx1"/>
              </a:buClr>
              <a:buFont typeface="Marlett" pitchFamily="2" charset="2"/>
              <a:buNone/>
            </a:pPr>
            <a:endParaRPr lang="en-US" sz="2800" smtClean="0">
              <a:latin typeface="Humanst521 Lt BT"/>
            </a:endParaRPr>
          </a:p>
          <a:p>
            <a:pPr marL="342900" indent="-342900" eaLnBrk="1" hangingPunct="1">
              <a:buClr>
                <a:schemeClr val="tx1"/>
              </a:buClr>
              <a:buFont typeface="Marlett" pitchFamily="2" charset="2"/>
              <a:buNone/>
            </a:pPr>
            <a:r>
              <a:rPr lang="en-US" sz="2800" smtClean="0">
                <a:latin typeface="Humanst521 Lt BT"/>
              </a:rPr>
              <a:t>Other terms used: </a:t>
            </a:r>
            <a:r>
              <a:rPr lang="en-US" sz="2800" i="1" smtClean="0">
                <a:latin typeface="Humanst521 Lt BT"/>
              </a:rPr>
              <a:t>Strategic frameworks</a:t>
            </a:r>
          </a:p>
        </p:txBody>
      </p:sp>
    </p:spTree>
  </p:cSld>
  <p:clrMapOvr>
    <a:masterClrMapping/>
  </p:clrMapOvr>
  <p:transition>
    <p:cover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17500" y="388938"/>
            <a:ext cx="8578850" cy="609600"/>
          </a:xfrm>
        </p:spPr>
        <p:txBody>
          <a:bodyPr/>
          <a:lstStyle/>
          <a:p>
            <a:pPr eaLnBrk="1" hangingPunct="1"/>
            <a:r>
              <a:rPr lang="en-US" sz="3400" smtClean="0"/>
              <a:t>Results Frameworks?</a:t>
            </a:r>
          </a:p>
        </p:txBody>
      </p:sp>
      <p:sp>
        <p:nvSpPr>
          <p:cNvPr id="94211" name="Rectangle 3"/>
          <p:cNvSpPr>
            <a:spLocks noGrp="1" noChangeArrowheads="1"/>
          </p:cNvSpPr>
          <p:nvPr>
            <p:ph type="body" idx="1"/>
          </p:nvPr>
        </p:nvSpPr>
        <p:spPr>
          <a:xfrm>
            <a:off x="533400" y="1828800"/>
            <a:ext cx="8110538" cy="2794000"/>
          </a:xfrm>
        </p:spPr>
        <p:txBody>
          <a:bodyPr/>
          <a:lstStyle/>
          <a:p>
            <a:pPr eaLnBrk="1" hangingPunct="1"/>
            <a:r>
              <a:rPr lang="en-US" sz="2400" smtClean="0"/>
              <a:t>Focus on the END result(s) and the strategies that we can use to achieve them</a:t>
            </a:r>
          </a:p>
          <a:p>
            <a:pPr eaLnBrk="1" hangingPunct="1"/>
            <a:r>
              <a:rPr lang="en-US" sz="2400" smtClean="0"/>
              <a:t>Identifies the logic and links behind programs and to identify necessary and sufficient elements for success</a:t>
            </a:r>
          </a:p>
          <a:p>
            <a:pPr eaLnBrk="1" hangingPunct="1"/>
            <a:endParaRPr lang="en-US" sz="2400" smtClean="0"/>
          </a:p>
        </p:txBody>
      </p:sp>
    </p:spTree>
  </p:cSld>
  <p:clrMapOvr>
    <a:masterClrMapping/>
  </p:clrMapOvr>
  <p:transition>
    <p:cover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17500" y="388938"/>
            <a:ext cx="8578850" cy="609600"/>
          </a:xfrm>
        </p:spPr>
        <p:txBody>
          <a:bodyPr/>
          <a:lstStyle/>
          <a:p>
            <a:pPr eaLnBrk="1" hangingPunct="1"/>
            <a:r>
              <a:rPr lang="en-US" sz="3400" smtClean="0"/>
              <a:t> Elements of Results Frameworks</a:t>
            </a:r>
          </a:p>
        </p:txBody>
      </p:sp>
      <p:sp>
        <p:nvSpPr>
          <p:cNvPr id="95235" name="Rectangle 3"/>
          <p:cNvSpPr>
            <a:spLocks noGrp="1" noChangeArrowheads="1"/>
          </p:cNvSpPr>
          <p:nvPr>
            <p:ph type="body" idx="1"/>
          </p:nvPr>
        </p:nvSpPr>
        <p:spPr>
          <a:xfrm>
            <a:off x="762000" y="1905000"/>
            <a:ext cx="8077200" cy="4144963"/>
          </a:xfrm>
        </p:spPr>
        <p:txBody>
          <a:bodyPr/>
          <a:lstStyle/>
          <a:p>
            <a:pPr eaLnBrk="1" hangingPunct="1"/>
            <a:r>
              <a:rPr lang="en-US" sz="2400" smtClean="0"/>
              <a:t>Goal Statement— the change in health conditions that we hope to achieve</a:t>
            </a:r>
          </a:p>
          <a:p>
            <a:pPr eaLnBrk="1" hangingPunct="1"/>
            <a:r>
              <a:rPr lang="en-US" sz="2400" smtClean="0"/>
              <a:t>Strategic (or Key) Objective (SO)—the main result that will help us achieve our goal and for which we can measure change</a:t>
            </a:r>
          </a:p>
          <a:p>
            <a:pPr eaLnBrk="1" hangingPunct="1"/>
            <a:r>
              <a:rPr lang="en-US" sz="2400" smtClean="0"/>
              <a:t>(Intermediate) Results (IRs)—the things that need to be in place to ensure achievement of the SO</a:t>
            </a:r>
          </a:p>
          <a:p>
            <a:pPr eaLnBrk="1" hangingPunct="1"/>
            <a:r>
              <a:rPr lang="en-US" sz="2400" smtClean="0"/>
              <a:t>Strategies &amp; Activities —what a project does to achieve its intermediate results that contribute to the objective   </a:t>
            </a:r>
          </a:p>
        </p:txBody>
      </p:sp>
    </p:spTree>
  </p:cSld>
  <p:clrMapOvr>
    <a:masterClrMapping/>
  </p:clrMapOvr>
  <p:transition>
    <p:cover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17500" y="190500"/>
            <a:ext cx="8578850" cy="1006475"/>
          </a:xfrm>
        </p:spPr>
        <p:txBody>
          <a:bodyPr/>
          <a:lstStyle/>
          <a:p>
            <a:pPr eaLnBrk="1" hangingPunct="1"/>
            <a:r>
              <a:rPr lang="en-US" smtClean="0"/>
              <a:t>Examples of  Goals and Related Strategic Objectives</a:t>
            </a:r>
          </a:p>
        </p:txBody>
      </p:sp>
      <p:sp>
        <p:nvSpPr>
          <p:cNvPr id="96259" name="Rectangle 3"/>
          <p:cNvSpPr>
            <a:spLocks noGrp="1" noChangeArrowheads="1"/>
          </p:cNvSpPr>
          <p:nvPr>
            <p:ph type="body" idx="1"/>
          </p:nvPr>
        </p:nvSpPr>
        <p:spPr>
          <a:xfrm>
            <a:off x="533400" y="1652588"/>
            <a:ext cx="8915400" cy="4214812"/>
          </a:xfrm>
        </p:spPr>
        <p:txBody>
          <a:bodyPr/>
          <a:lstStyle/>
          <a:p>
            <a:pPr eaLnBrk="1" hangingPunct="1"/>
            <a:r>
              <a:rPr lang="en-US" sz="2400" smtClean="0"/>
              <a:t>Goal: Reduce child mortality</a:t>
            </a:r>
          </a:p>
          <a:p>
            <a:pPr lvl="1" eaLnBrk="1" hangingPunct="1"/>
            <a:r>
              <a:rPr lang="en-US" sz="2000" smtClean="0"/>
              <a:t>SO: Increased use of child preventive health behaviors (E.g. PMTCT)</a:t>
            </a:r>
          </a:p>
          <a:p>
            <a:pPr eaLnBrk="1" hangingPunct="1"/>
            <a:r>
              <a:rPr lang="en-US" sz="2400" smtClean="0"/>
              <a:t>Goal:  Improved adolescent health</a:t>
            </a:r>
          </a:p>
          <a:p>
            <a:pPr lvl="1" eaLnBrk="1" hangingPunct="1"/>
            <a:r>
              <a:rPr lang="en-US" sz="2000" smtClean="0"/>
              <a:t>SO:  Increased use of risk reduction behaviors among adolescents (use of condoms, abstinence)</a:t>
            </a:r>
          </a:p>
          <a:p>
            <a:pPr eaLnBrk="1" hangingPunct="1"/>
            <a:r>
              <a:rPr lang="en-US" sz="2400" smtClean="0"/>
              <a:t>Goal: Reduce the spread of HIV/AIDS (we don’t measure)</a:t>
            </a:r>
          </a:p>
          <a:p>
            <a:pPr lvl="1" eaLnBrk="1" hangingPunct="1"/>
            <a:r>
              <a:rPr lang="en-US" sz="2000" smtClean="0"/>
              <a:t>SO: Increased Condom use</a:t>
            </a:r>
          </a:p>
          <a:p>
            <a:pPr eaLnBrk="1" hangingPunct="1"/>
            <a:r>
              <a:rPr lang="en-US" sz="2400" smtClean="0"/>
              <a:t>Goal: Improve quality of life of those infected by HIV/AIDS</a:t>
            </a:r>
          </a:p>
          <a:p>
            <a:pPr lvl="1" eaLnBrk="1" hangingPunct="1"/>
            <a:r>
              <a:rPr lang="en-US" sz="2000" smtClean="0"/>
              <a:t>SO: Increased availability and access to treatment and care (e.g. ART, HBC)</a:t>
            </a:r>
          </a:p>
          <a:p>
            <a:pPr lvl="1" eaLnBrk="1" hangingPunct="1">
              <a:buFontTx/>
              <a:buNone/>
            </a:pPr>
            <a:endParaRPr lang="en-US" sz="2000" smtClean="0"/>
          </a:p>
        </p:txBody>
      </p:sp>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Elements of a project</a:t>
            </a:r>
            <a:r>
              <a:rPr lang="en-GB" dirty="0" smtClean="0"/>
              <a:t/>
            </a:r>
            <a:br>
              <a:rPr lang="en-GB" dirty="0" smtClean="0"/>
            </a:br>
            <a:endParaRPr lang="en-GB" dirty="0"/>
          </a:p>
        </p:txBody>
      </p:sp>
      <p:sp>
        <p:nvSpPr>
          <p:cNvPr id="3" name="Content Placeholder 2"/>
          <p:cNvSpPr>
            <a:spLocks noGrp="1"/>
          </p:cNvSpPr>
          <p:nvPr>
            <p:ph sz="quarter" idx="1"/>
          </p:nvPr>
        </p:nvSpPr>
        <p:spPr>
          <a:xfrm>
            <a:off x="612775" y="1600200"/>
            <a:ext cx="8153400" cy="4495800"/>
          </a:xfrm>
        </p:spPr>
        <p:txBody>
          <a:bodyPr>
            <a:normAutofit fontScale="62500" lnSpcReduction="20000"/>
          </a:bodyPr>
          <a:lstStyle/>
          <a:p>
            <a:pPr marL="320040" indent="-320040" eaLnBrk="1" fontAlgn="auto" hangingPunct="1">
              <a:spcAft>
                <a:spcPts val="0"/>
              </a:spcAft>
              <a:buFont typeface="Wingdings"/>
              <a:buChar char=""/>
              <a:defRPr/>
            </a:pPr>
            <a:r>
              <a:rPr lang="en-US" b="1" dirty="0" smtClean="0"/>
              <a:t>Inputs:</a:t>
            </a:r>
            <a:r>
              <a:rPr lang="en-US" dirty="0" smtClean="0"/>
              <a:t> These are the resources required and utilized for conducting an activity / process. </a:t>
            </a:r>
          </a:p>
          <a:p>
            <a:pPr marL="320040" indent="-320040" eaLnBrk="1" fontAlgn="auto" hangingPunct="1">
              <a:spcAft>
                <a:spcPts val="0"/>
              </a:spcAft>
              <a:buFont typeface="Wingdings"/>
              <a:buChar char=""/>
              <a:defRPr/>
            </a:pPr>
            <a:r>
              <a:rPr lang="en-US" dirty="0" smtClean="0"/>
              <a:t>For example, in immunization, the inputs are the technical and non-technical staff, the children, the vaccines and the supplies and equipment and logistics.</a:t>
            </a:r>
            <a:endParaRPr lang="en-GB" dirty="0"/>
          </a:p>
          <a:p>
            <a:pPr marL="0" indent="0" eaLnBrk="1" fontAlgn="auto" hangingPunct="1">
              <a:spcAft>
                <a:spcPts val="0"/>
              </a:spcAft>
              <a:buFont typeface="Wingdings"/>
              <a:buNone/>
              <a:defRPr/>
            </a:pPr>
            <a:r>
              <a:rPr lang="en-US" dirty="0" smtClean="0"/>
              <a:t> </a:t>
            </a:r>
            <a:endParaRPr lang="en-GB" dirty="0" smtClean="0"/>
          </a:p>
          <a:p>
            <a:pPr marL="320040" indent="-320040" eaLnBrk="1" fontAlgn="auto" hangingPunct="1">
              <a:spcAft>
                <a:spcPts val="0"/>
              </a:spcAft>
              <a:buFont typeface="Wingdings"/>
              <a:buChar char=""/>
              <a:defRPr/>
            </a:pPr>
            <a:r>
              <a:rPr lang="en-US" b="1" dirty="0" smtClean="0"/>
              <a:t>Outputs:</a:t>
            </a:r>
            <a:r>
              <a:rPr lang="en-US" dirty="0" smtClean="0"/>
              <a:t> These are the products resulting from conducting an activity / process. In immunization, the outputs are the children immunized.</a:t>
            </a:r>
            <a:endParaRPr lang="en-GB" dirty="0" smtClean="0"/>
          </a:p>
          <a:p>
            <a:pPr marL="0" indent="0" eaLnBrk="1" fontAlgn="auto" hangingPunct="1">
              <a:spcAft>
                <a:spcPts val="0"/>
              </a:spcAft>
              <a:buFont typeface="Wingdings"/>
              <a:buNone/>
              <a:defRPr/>
            </a:pPr>
            <a:r>
              <a:rPr lang="en-US" dirty="0" smtClean="0"/>
              <a:t> </a:t>
            </a:r>
            <a:endParaRPr lang="en-GB" dirty="0" smtClean="0"/>
          </a:p>
          <a:p>
            <a:pPr marL="320040" indent="-320040" eaLnBrk="1" fontAlgn="auto" hangingPunct="1">
              <a:spcAft>
                <a:spcPts val="0"/>
              </a:spcAft>
              <a:buFont typeface="Wingdings"/>
              <a:buChar char=""/>
              <a:defRPr/>
            </a:pPr>
            <a:r>
              <a:rPr lang="en-US" b="1" dirty="0" smtClean="0"/>
              <a:t>Outcome:</a:t>
            </a:r>
            <a:r>
              <a:rPr lang="en-US" dirty="0" smtClean="0"/>
              <a:t> This is the external effect of the outputs of the activity / process. In immunization this is the immunization coverage in the community, i.e. the proportion of children in the community who are immunized. The project objective is a measure of its outcome. </a:t>
            </a:r>
            <a:endParaRPr lang="en-GB" dirty="0" smtClean="0"/>
          </a:p>
          <a:p>
            <a:pPr marL="0" indent="0" eaLnBrk="1" fontAlgn="auto" hangingPunct="1">
              <a:spcAft>
                <a:spcPts val="0"/>
              </a:spcAft>
              <a:buFont typeface="Wingdings"/>
              <a:buNone/>
              <a:defRPr/>
            </a:pPr>
            <a:r>
              <a:rPr lang="en-US" dirty="0" smtClean="0"/>
              <a:t> </a:t>
            </a:r>
            <a:endParaRPr lang="en-GB" dirty="0" smtClean="0"/>
          </a:p>
          <a:p>
            <a:pPr marL="320040" indent="-320040" eaLnBrk="1" fontAlgn="auto" hangingPunct="1">
              <a:spcAft>
                <a:spcPts val="0"/>
              </a:spcAft>
              <a:buFont typeface="Wingdings"/>
              <a:buChar char=""/>
              <a:defRPr/>
            </a:pPr>
            <a:r>
              <a:rPr lang="en-US" b="1" dirty="0" smtClean="0"/>
              <a:t>Impact:</a:t>
            </a:r>
            <a:r>
              <a:rPr lang="en-US" dirty="0" smtClean="0"/>
              <a:t> This is the ultimate effect of the activity as indicated by desired change in status specified in the goal. In immunization, this is the reduction in morbidity and mortality from the immunization related disease. The project goal is a measure of its impact.</a:t>
            </a:r>
            <a:endParaRPr lang="en-GB" dirty="0" smtClean="0"/>
          </a:p>
          <a:p>
            <a:pPr marL="320040" indent="-320040" eaLnBrk="1" fontAlgn="auto" hangingPunct="1">
              <a:spcAft>
                <a:spcPts val="0"/>
              </a:spcAft>
              <a:buFont typeface="Wingdings"/>
              <a:buChar char=""/>
              <a:defRPr/>
            </a:pP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728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7284"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7285"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7286" name="Rectangle 6"/>
          <p:cNvSpPr>
            <a:spLocks noGrp="1" noChangeArrowheads="1"/>
          </p:cNvSpPr>
          <p:nvPr>
            <p:ph type="title"/>
          </p:nvPr>
        </p:nvSpPr>
        <p:spPr>
          <a:xfrm>
            <a:off x="317500" y="190500"/>
            <a:ext cx="8578850" cy="1006475"/>
          </a:xfrm>
        </p:spPr>
        <p:txBody>
          <a:bodyPr/>
          <a:lstStyle/>
          <a:p>
            <a:pPr eaLnBrk="1" hangingPunct="1"/>
            <a:r>
              <a:rPr lang="en-US" smtClean="0"/>
              <a:t>General Characteristics of an Intermediate Result</a:t>
            </a:r>
          </a:p>
        </p:txBody>
      </p:sp>
      <p:sp>
        <p:nvSpPr>
          <p:cNvPr id="97287" name="Rectangle 7"/>
          <p:cNvSpPr>
            <a:spLocks noGrp="1" noChangeArrowheads="1"/>
          </p:cNvSpPr>
          <p:nvPr>
            <p:ph type="body" idx="1"/>
          </p:nvPr>
        </p:nvSpPr>
        <p:spPr>
          <a:xfrm>
            <a:off x="0" y="1752600"/>
            <a:ext cx="9144000" cy="3676650"/>
          </a:xfrm>
        </p:spPr>
        <p:txBody>
          <a:bodyPr/>
          <a:lstStyle/>
          <a:p>
            <a:pPr eaLnBrk="1" hangingPunct="1"/>
            <a:r>
              <a:rPr lang="en-US" sz="2400" smtClean="0"/>
              <a:t>Statement of a desired outcome or a </a:t>
            </a:r>
            <a:r>
              <a:rPr lang="en-US" sz="2400" i="1" smtClean="0"/>
              <a:t>situation that changed as a result of project intervention</a:t>
            </a:r>
            <a:r>
              <a:rPr lang="en-US" sz="2400" smtClean="0"/>
              <a:t>—not an activity or process </a:t>
            </a:r>
          </a:p>
          <a:p>
            <a:pPr lvl="1" eaLnBrk="1" hangingPunct="1"/>
            <a:r>
              <a:rPr lang="en-US" sz="2000" smtClean="0"/>
              <a:t>ART services are accessible to target population</a:t>
            </a:r>
          </a:p>
          <a:p>
            <a:pPr lvl="1" eaLnBrk="1" hangingPunct="1"/>
            <a:r>
              <a:rPr lang="en-US" sz="2000" smtClean="0"/>
              <a:t>VCT services are accessible to young people</a:t>
            </a:r>
          </a:p>
          <a:p>
            <a:pPr eaLnBrk="1" hangingPunct="1"/>
            <a:r>
              <a:rPr lang="en-US" sz="2400" smtClean="0"/>
              <a:t>This outcome contributes to our ability to get to our SO (e.g., use of HIV/AIDS services).</a:t>
            </a:r>
          </a:p>
          <a:p>
            <a:pPr eaLnBrk="1" hangingPunct="1"/>
            <a:r>
              <a:rPr lang="en-US" sz="2400" smtClean="0"/>
              <a:t>The result is measurable.</a:t>
            </a:r>
          </a:p>
        </p:txBody>
      </p:sp>
    </p:spTree>
  </p:cSld>
  <p:clrMapOvr>
    <a:masterClrMapping/>
  </p:clrMapOvr>
  <p:transition>
    <p:cover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12775" y="228600"/>
            <a:ext cx="8153400" cy="990600"/>
          </a:xfrm>
        </p:spPr>
        <p:txBody>
          <a:bodyPr/>
          <a:lstStyle/>
          <a:p>
            <a:pPr eaLnBrk="1" hangingPunct="1"/>
            <a:r>
              <a:rPr lang="en-US" smtClean="0"/>
              <a:t>Strategies and Activities</a:t>
            </a:r>
          </a:p>
        </p:txBody>
      </p:sp>
      <p:sp>
        <p:nvSpPr>
          <p:cNvPr id="98307" name="Rectangle 3"/>
          <p:cNvSpPr>
            <a:spLocks noGrp="1" noChangeArrowheads="1"/>
          </p:cNvSpPr>
          <p:nvPr>
            <p:ph type="body" idx="1"/>
          </p:nvPr>
        </p:nvSpPr>
        <p:spPr>
          <a:xfrm>
            <a:off x="568325" y="1641475"/>
            <a:ext cx="8110538" cy="3463925"/>
          </a:xfrm>
        </p:spPr>
        <p:txBody>
          <a:bodyPr/>
          <a:lstStyle/>
          <a:p>
            <a:pPr eaLnBrk="1" hangingPunct="1"/>
            <a:r>
              <a:rPr lang="en-US" sz="2400" smtClean="0"/>
              <a:t>These are things the project does in order to achieve the desired outcomes or changes in the situation. For example:</a:t>
            </a:r>
          </a:p>
          <a:p>
            <a:pPr lvl="1" eaLnBrk="1" hangingPunct="1"/>
            <a:r>
              <a:rPr lang="en-US" sz="2000" smtClean="0"/>
              <a:t>Advocate for Counseling and Testing</a:t>
            </a:r>
          </a:p>
          <a:p>
            <a:pPr lvl="1" eaLnBrk="1" hangingPunct="1"/>
            <a:r>
              <a:rPr lang="en-US" sz="2000" smtClean="0"/>
              <a:t>Strengthen HIV and AIDS supply chain</a:t>
            </a:r>
          </a:p>
          <a:p>
            <a:pPr lvl="1" eaLnBrk="1" hangingPunct="1"/>
            <a:r>
              <a:rPr lang="en-US" sz="2000" smtClean="0"/>
              <a:t>Train Peer counselors and educators</a:t>
            </a:r>
          </a:p>
          <a:p>
            <a:pPr lvl="1" eaLnBrk="1" hangingPunct="1"/>
            <a:r>
              <a:rPr lang="en-US" sz="2000" smtClean="0"/>
              <a:t>Strengthen FP logistic systems</a:t>
            </a:r>
          </a:p>
          <a:p>
            <a:pPr lvl="1" eaLnBrk="1" hangingPunct="1"/>
            <a:r>
              <a:rPr lang="en-US" sz="2000" smtClean="0"/>
              <a:t>Advocate for contraceptive supply</a:t>
            </a:r>
          </a:p>
        </p:txBody>
      </p:sp>
    </p:spTree>
  </p:cSld>
  <p:clrMapOvr>
    <a:masterClrMapping/>
  </p:clrMapOvr>
  <p:transition>
    <p:cover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933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9332"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9333"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9334"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9335"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9336" name="Rectangle 8"/>
          <p:cNvSpPr>
            <a:spLocks noGrp="1" noChangeArrowheads="1"/>
          </p:cNvSpPr>
          <p:nvPr>
            <p:ph type="title"/>
          </p:nvPr>
        </p:nvSpPr>
        <p:spPr>
          <a:xfrm>
            <a:off x="0" y="228600"/>
            <a:ext cx="9144000" cy="914400"/>
          </a:xfrm>
        </p:spPr>
        <p:txBody>
          <a:bodyPr/>
          <a:lstStyle/>
          <a:p>
            <a:pPr eaLnBrk="1" hangingPunct="1"/>
            <a:r>
              <a:rPr lang="en-US" sz="4000" smtClean="0"/>
              <a:t>Common Difficulties in Formulating Results Frameworks and Program Design</a:t>
            </a:r>
          </a:p>
        </p:txBody>
      </p:sp>
      <p:sp>
        <p:nvSpPr>
          <p:cNvPr id="99337" name="Rectangle 9"/>
          <p:cNvSpPr>
            <a:spLocks noGrp="1" noChangeArrowheads="1"/>
          </p:cNvSpPr>
          <p:nvPr>
            <p:ph type="body" idx="1"/>
          </p:nvPr>
        </p:nvSpPr>
        <p:spPr>
          <a:xfrm>
            <a:off x="152400" y="1828800"/>
            <a:ext cx="8686800" cy="2827338"/>
          </a:xfrm>
        </p:spPr>
        <p:txBody>
          <a:bodyPr/>
          <a:lstStyle/>
          <a:p>
            <a:pPr eaLnBrk="1" hangingPunct="1"/>
            <a:r>
              <a:rPr lang="en-US" sz="2800" smtClean="0"/>
              <a:t>Mixing up results, strategies, and activities</a:t>
            </a:r>
          </a:p>
          <a:p>
            <a:pPr eaLnBrk="1" hangingPunct="1"/>
            <a:r>
              <a:rPr lang="en-US" sz="2800" smtClean="0"/>
              <a:t>Starting Project Design with a list of activities that may not logically lead to the desired objective</a:t>
            </a:r>
          </a:p>
          <a:p>
            <a:pPr eaLnBrk="1" hangingPunct="1"/>
            <a:r>
              <a:rPr lang="en-US" sz="2800" smtClean="0"/>
              <a:t>Choosing indicators that truly measure the results (we will get to this later on)</a:t>
            </a:r>
          </a:p>
        </p:txBody>
      </p:sp>
    </p:spTree>
  </p:cSld>
  <p:clrMapOvr>
    <a:masterClrMapping/>
  </p:clrMapOvr>
  <p:transition>
    <p:cover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47650"/>
            <a:ext cx="7343775" cy="350838"/>
          </a:xfrm>
        </p:spPr>
        <p:txBody>
          <a:bodyPr/>
          <a:lstStyle/>
          <a:p>
            <a:pPr eaLnBrk="1" hangingPunct="1"/>
            <a:r>
              <a:rPr lang="en-US" sz="1700" b="1" smtClean="0">
                <a:solidFill>
                  <a:schemeClr val="tx1"/>
                </a:solidFill>
              </a:rPr>
              <a:t>Example of a Results Framework Application</a:t>
            </a:r>
          </a:p>
        </p:txBody>
      </p:sp>
      <p:sp>
        <p:nvSpPr>
          <p:cNvPr id="100355" name="Rectangle 3"/>
          <p:cNvSpPr>
            <a:spLocks noChangeArrowheads="1"/>
          </p:cNvSpPr>
          <p:nvPr/>
        </p:nvSpPr>
        <p:spPr bwMode="auto">
          <a:xfrm>
            <a:off x="1600200" y="838200"/>
            <a:ext cx="5803900" cy="396875"/>
          </a:xfrm>
          <a:prstGeom prst="rect">
            <a:avLst/>
          </a:prstGeom>
          <a:noFill/>
          <a:ln w="9525">
            <a:noFill/>
            <a:miter lim="800000"/>
            <a:headEnd/>
            <a:tailEnd/>
          </a:ln>
        </p:spPr>
        <p:txBody>
          <a:bodyPr wrap="none">
            <a:spAutoFit/>
          </a:bodyPr>
          <a:lstStyle/>
          <a:p>
            <a:pPr eaLnBrk="0" hangingPunct="0"/>
            <a:r>
              <a:rPr lang="en-US" sz="2000" b="1">
                <a:solidFill>
                  <a:schemeClr val="tx2"/>
                </a:solidFill>
                <a:cs typeface="Angsana New" pitchFamily="18" charset="-34"/>
              </a:rPr>
              <a:t>Donor/USAID Reproductive Health Program</a:t>
            </a:r>
          </a:p>
        </p:txBody>
      </p:sp>
      <p:sp>
        <p:nvSpPr>
          <p:cNvPr id="100356" name="Line 4"/>
          <p:cNvSpPr>
            <a:spLocks noChangeShapeType="1"/>
          </p:cNvSpPr>
          <p:nvPr/>
        </p:nvSpPr>
        <p:spPr bwMode="auto">
          <a:xfrm>
            <a:off x="1757363" y="2438400"/>
            <a:ext cx="0" cy="274638"/>
          </a:xfrm>
          <a:prstGeom prst="line">
            <a:avLst/>
          </a:prstGeom>
          <a:noFill/>
          <a:ln w="28575">
            <a:solidFill>
              <a:srgbClr val="FF0066"/>
            </a:solidFill>
            <a:round/>
            <a:headEnd/>
            <a:tailEnd/>
          </a:ln>
        </p:spPr>
        <p:txBody>
          <a:bodyPr/>
          <a:lstStyle/>
          <a:p>
            <a:endParaRPr lang="en-US"/>
          </a:p>
        </p:txBody>
      </p:sp>
      <p:sp>
        <p:nvSpPr>
          <p:cNvPr id="100357" name="Rectangle 5"/>
          <p:cNvSpPr>
            <a:spLocks noChangeArrowheads="1"/>
          </p:cNvSpPr>
          <p:nvPr/>
        </p:nvSpPr>
        <p:spPr bwMode="auto">
          <a:xfrm>
            <a:off x="533400" y="2644775"/>
            <a:ext cx="3276600" cy="687388"/>
          </a:xfrm>
          <a:prstGeom prst="rect">
            <a:avLst/>
          </a:prstGeom>
          <a:solidFill>
            <a:schemeClr val="hlink"/>
          </a:solidFill>
          <a:ln w="9525">
            <a:solidFill>
              <a:srgbClr val="FF0066"/>
            </a:solidFill>
            <a:miter lim="800000"/>
            <a:headEnd/>
            <a:tailEnd/>
          </a:ln>
        </p:spPr>
        <p:txBody>
          <a:bodyPr wrap="none" anchor="ctr"/>
          <a:lstStyle/>
          <a:p>
            <a:endParaRPr lang="en-US"/>
          </a:p>
        </p:txBody>
      </p:sp>
      <p:sp>
        <p:nvSpPr>
          <p:cNvPr id="100358" name="Rectangle 6"/>
          <p:cNvSpPr>
            <a:spLocks noChangeArrowheads="1"/>
          </p:cNvSpPr>
          <p:nvPr/>
        </p:nvSpPr>
        <p:spPr bwMode="auto">
          <a:xfrm>
            <a:off x="933450" y="3608388"/>
            <a:ext cx="3028950" cy="1192212"/>
          </a:xfrm>
          <a:prstGeom prst="rect">
            <a:avLst/>
          </a:prstGeom>
          <a:solidFill>
            <a:schemeClr val="hlink"/>
          </a:solidFill>
          <a:ln w="9525">
            <a:solidFill>
              <a:srgbClr val="FF0066"/>
            </a:solidFill>
            <a:miter lim="800000"/>
            <a:headEnd/>
            <a:tailEnd/>
          </a:ln>
        </p:spPr>
        <p:txBody>
          <a:bodyPr wrap="none" anchor="ctr"/>
          <a:lstStyle/>
          <a:p>
            <a:endParaRPr lang="en-US"/>
          </a:p>
        </p:txBody>
      </p:sp>
      <p:sp>
        <p:nvSpPr>
          <p:cNvPr id="100359" name="Rectangle 7"/>
          <p:cNvSpPr>
            <a:spLocks noChangeArrowheads="1"/>
          </p:cNvSpPr>
          <p:nvPr/>
        </p:nvSpPr>
        <p:spPr bwMode="auto">
          <a:xfrm>
            <a:off x="933450" y="5029200"/>
            <a:ext cx="3028950" cy="838200"/>
          </a:xfrm>
          <a:prstGeom prst="rect">
            <a:avLst/>
          </a:prstGeom>
          <a:solidFill>
            <a:schemeClr val="hlink"/>
          </a:solidFill>
          <a:ln w="9525">
            <a:solidFill>
              <a:srgbClr val="FF0066"/>
            </a:solidFill>
            <a:miter lim="800000"/>
            <a:headEnd/>
            <a:tailEnd/>
          </a:ln>
        </p:spPr>
        <p:txBody>
          <a:bodyPr wrap="none" anchor="ctr"/>
          <a:lstStyle/>
          <a:p>
            <a:endParaRPr lang="en-US"/>
          </a:p>
        </p:txBody>
      </p:sp>
      <p:sp>
        <p:nvSpPr>
          <p:cNvPr id="100360" name="Rectangle 8"/>
          <p:cNvSpPr>
            <a:spLocks noChangeArrowheads="1"/>
          </p:cNvSpPr>
          <p:nvPr/>
        </p:nvSpPr>
        <p:spPr bwMode="auto">
          <a:xfrm>
            <a:off x="685800" y="1649413"/>
            <a:ext cx="7696200" cy="412750"/>
          </a:xfrm>
          <a:prstGeom prst="rect">
            <a:avLst/>
          </a:prstGeom>
          <a:solidFill>
            <a:schemeClr val="hlink"/>
          </a:solidFill>
          <a:ln w="9525">
            <a:solidFill>
              <a:srgbClr val="FF0066"/>
            </a:solidFill>
            <a:miter lim="800000"/>
            <a:headEnd/>
            <a:tailEnd/>
          </a:ln>
        </p:spPr>
        <p:txBody>
          <a:bodyPr wrap="none" anchor="ctr"/>
          <a:lstStyle/>
          <a:p>
            <a:endParaRPr lang="en-US"/>
          </a:p>
        </p:txBody>
      </p:sp>
      <p:sp>
        <p:nvSpPr>
          <p:cNvPr id="100361" name="Rectangle 9"/>
          <p:cNvSpPr>
            <a:spLocks noChangeArrowheads="1"/>
          </p:cNvSpPr>
          <p:nvPr/>
        </p:nvSpPr>
        <p:spPr bwMode="auto">
          <a:xfrm>
            <a:off x="533400" y="2644775"/>
            <a:ext cx="3321050" cy="631825"/>
          </a:xfrm>
          <a:prstGeom prst="rect">
            <a:avLst/>
          </a:prstGeom>
          <a:noFill/>
          <a:ln w="9525">
            <a:noFill/>
            <a:miter lim="800000"/>
            <a:headEnd/>
            <a:tailEnd/>
          </a:ln>
        </p:spPr>
        <p:txBody>
          <a:bodyPr wrap="none" lIns="82479" tIns="41239" rIns="82479" bIns="41239">
            <a:spAutoFit/>
          </a:bodyPr>
          <a:lstStyle/>
          <a:p>
            <a:pPr defTabSz="825500" eaLnBrk="0" hangingPunct="0"/>
            <a:r>
              <a:rPr lang="en-US" b="1">
                <a:latin typeface="Times New Roman" pitchFamily="18" charset="0"/>
                <a:cs typeface="Angsana New" pitchFamily="18" charset="-34"/>
              </a:rPr>
              <a:t>IR1 Strengthened sustainability </a:t>
            </a:r>
            <a:br>
              <a:rPr lang="en-US" b="1">
                <a:latin typeface="Times New Roman" pitchFamily="18" charset="0"/>
                <a:cs typeface="Angsana New" pitchFamily="18" charset="-34"/>
              </a:rPr>
            </a:br>
            <a:r>
              <a:rPr lang="en-US" b="1">
                <a:latin typeface="Times New Roman" pitchFamily="18" charset="0"/>
                <a:cs typeface="Angsana New" pitchFamily="18" charset="-34"/>
              </a:rPr>
              <a:t>of FP/RH Program</a:t>
            </a:r>
          </a:p>
        </p:txBody>
      </p:sp>
      <p:sp>
        <p:nvSpPr>
          <p:cNvPr id="100362" name="Rectangle 10"/>
          <p:cNvSpPr>
            <a:spLocks noChangeArrowheads="1"/>
          </p:cNvSpPr>
          <p:nvPr/>
        </p:nvSpPr>
        <p:spPr bwMode="auto">
          <a:xfrm>
            <a:off x="914400" y="3581400"/>
            <a:ext cx="3098800" cy="1181100"/>
          </a:xfrm>
          <a:prstGeom prst="rect">
            <a:avLst/>
          </a:prstGeom>
          <a:noFill/>
          <a:ln w="9525">
            <a:noFill/>
            <a:miter lim="800000"/>
            <a:headEnd/>
            <a:tailEnd/>
          </a:ln>
        </p:spPr>
        <p:txBody>
          <a:bodyPr wrap="none" lIns="82479" tIns="41239" rIns="82479" bIns="41239">
            <a:spAutoFit/>
          </a:bodyPr>
          <a:lstStyle/>
          <a:p>
            <a:pPr defTabSz="825500">
              <a:spcBef>
                <a:spcPct val="50000"/>
              </a:spcBef>
            </a:pPr>
            <a:r>
              <a:rPr lang="en-US">
                <a:latin typeface="Times New Roman" pitchFamily="18" charset="0"/>
                <a:cs typeface="Angsana New" pitchFamily="18" charset="-34"/>
              </a:rPr>
              <a:t>IR1.1 Improved policy </a:t>
            </a:r>
            <a:br>
              <a:rPr lang="en-US">
                <a:latin typeface="Times New Roman" pitchFamily="18" charset="0"/>
                <a:cs typeface="Angsana New" pitchFamily="18" charset="-34"/>
              </a:rPr>
            </a:br>
            <a:r>
              <a:rPr lang="en-US">
                <a:latin typeface="Times New Roman" pitchFamily="18" charset="0"/>
                <a:cs typeface="Angsana New" pitchFamily="18" charset="-34"/>
              </a:rPr>
              <a:t>environment for the provision </a:t>
            </a:r>
            <a:br>
              <a:rPr lang="en-US">
                <a:latin typeface="Times New Roman" pitchFamily="18" charset="0"/>
                <a:cs typeface="Angsana New" pitchFamily="18" charset="-34"/>
              </a:rPr>
            </a:br>
            <a:r>
              <a:rPr lang="en-US">
                <a:latin typeface="Times New Roman" pitchFamily="18" charset="0"/>
                <a:cs typeface="Angsana New" pitchFamily="18" charset="-34"/>
              </a:rPr>
              <a:t>of FP/RH services in the public </a:t>
            </a:r>
            <a:br>
              <a:rPr lang="en-US">
                <a:latin typeface="Times New Roman" pitchFamily="18" charset="0"/>
                <a:cs typeface="Angsana New" pitchFamily="18" charset="-34"/>
              </a:rPr>
            </a:br>
            <a:r>
              <a:rPr lang="en-US">
                <a:latin typeface="Times New Roman" pitchFamily="18" charset="0"/>
                <a:cs typeface="Angsana New" pitchFamily="18" charset="-34"/>
              </a:rPr>
              <a:t>and private sectors</a:t>
            </a:r>
          </a:p>
        </p:txBody>
      </p:sp>
      <p:sp>
        <p:nvSpPr>
          <p:cNvPr id="100363" name="Rectangle 11"/>
          <p:cNvSpPr>
            <a:spLocks noChangeArrowheads="1"/>
          </p:cNvSpPr>
          <p:nvPr/>
        </p:nvSpPr>
        <p:spPr bwMode="auto">
          <a:xfrm>
            <a:off x="955675" y="5083175"/>
            <a:ext cx="3235325" cy="631825"/>
          </a:xfrm>
          <a:prstGeom prst="rect">
            <a:avLst/>
          </a:prstGeom>
          <a:noFill/>
          <a:ln w="9525">
            <a:noFill/>
            <a:miter lim="800000"/>
            <a:headEnd/>
            <a:tailEnd/>
          </a:ln>
        </p:spPr>
        <p:txBody>
          <a:bodyPr lIns="82479" tIns="41239" rIns="82479" bIns="41239">
            <a:spAutoFit/>
          </a:bodyPr>
          <a:lstStyle/>
          <a:p>
            <a:pPr defTabSz="825500">
              <a:spcBef>
                <a:spcPct val="50000"/>
              </a:spcBef>
            </a:pPr>
            <a:r>
              <a:rPr lang="en-US">
                <a:latin typeface="Times New Roman" pitchFamily="18" charset="0"/>
                <a:cs typeface="Angsana New" pitchFamily="18" charset="-34"/>
              </a:rPr>
              <a:t>IR1.2 Strengthened NGO advocacy for FP program</a:t>
            </a:r>
          </a:p>
        </p:txBody>
      </p:sp>
      <p:sp>
        <p:nvSpPr>
          <p:cNvPr id="100364" name="Rectangle 12"/>
          <p:cNvSpPr>
            <a:spLocks noChangeArrowheads="1"/>
          </p:cNvSpPr>
          <p:nvPr/>
        </p:nvSpPr>
        <p:spPr bwMode="auto">
          <a:xfrm>
            <a:off x="685800" y="1676400"/>
            <a:ext cx="7639050" cy="357188"/>
          </a:xfrm>
          <a:prstGeom prst="rect">
            <a:avLst/>
          </a:prstGeom>
          <a:noFill/>
          <a:ln w="9525">
            <a:noFill/>
            <a:miter lim="800000"/>
            <a:headEnd/>
            <a:tailEnd/>
          </a:ln>
        </p:spPr>
        <p:txBody>
          <a:bodyPr wrap="none" lIns="82479" tIns="41239" rIns="82479" bIns="41239">
            <a:spAutoFit/>
          </a:bodyPr>
          <a:lstStyle/>
          <a:p>
            <a:pPr algn="ctr" defTabSz="825500" eaLnBrk="0" hangingPunct="0"/>
            <a:r>
              <a:rPr lang="en-US" b="1">
                <a:latin typeface="Times New Roman" pitchFamily="18" charset="0"/>
                <a:cs typeface="Angsana New" pitchFamily="18" charset="-34"/>
              </a:rPr>
              <a:t>SO1: Increased Utilization of Family Planning/Reproductive Health Services</a:t>
            </a:r>
          </a:p>
        </p:txBody>
      </p:sp>
      <p:sp>
        <p:nvSpPr>
          <p:cNvPr id="100365" name="Line 13"/>
          <p:cNvSpPr>
            <a:spLocks noChangeShapeType="1"/>
          </p:cNvSpPr>
          <p:nvPr/>
        </p:nvSpPr>
        <p:spPr bwMode="auto">
          <a:xfrm>
            <a:off x="1757363" y="2438400"/>
            <a:ext cx="5629275" cy="0"/>
          </a:xfrm>
          <a:prstGeom prst="line">
            <a:avLst/>
          </a:prstGeom>
          <a:noFill/>
          <a:ln w="28575">
            <a:solidFill>
              <a:srgbClr val="FF0066"/>
            </a:solidFill>
            <a:round/>
            <a:headEnd/>
            <a:tailEnd/>
          </a:ln>
        </p:spPr>
        <p:txBody>
          <a:bodyPr/>
          <a:lstStyle/>
          <a:p>
            <a:endParaRPr lang="en-US"/>
          </a:p>
        </p:txBody>
      </p:sp>
      <p:sp>
        <p:nvSpPr>
          <p:cNvPr id="100366" name="Line 14"/>
          <p:cNvSpPr>
            <a:spLocks noChangeShapeType="1"/>
          </p:cNvSpPr>
          <p:nvPr/>
        </p:nvSpPr>
        <p:spPr bwMode="auto">
          <a:xfrm>
            <a:off x="7386638" y="2438400"/>
            <a:ext cx="0" cy="274638"/>
          </a:xfrm>
          <a:prstGeom prst="line">
            <a:avLst/>
          </a:prstGeom>
          <a:noFill/>
          <a:ln w="28575">
            <a:solidFill>
              <a:srgbClr val="FF0066"/>
            </a:solidFill>
            <a:round/>
            <a:headEnd/>
            <a:tailEnd/>
          </a:ln>
        </p:spPr>
        <p:txBody>
          <a:bodyPr/>
          <a:lstStyle/>
          <a:p>
            <a:endParaRPr lang="en-US"/>
          </a:p>
        </p:txBody>
      </p:sp>
      <p:sp>
        <p:nvSpPr>
          <p:cNvPr id="100367" name="Rectangle 15"/>
          <p:cNvSpPr>
            <a:spLocks noChangeArrowheads="1"/>
          </p:cNvSpPr>
          <p:nvPr/>
        </p:nvSpPr>
        <p:spPr bwMode="auto">
          <a:xfrm>
            <a:off x="4724400" y="2644775"/>
            <a:ext cx="4191000" cy="687388"/>
          </a:xfrm>
          <a:prstGeom prst="rect">
            <a:avLst/>
          </a:prstGeom>
          <a:solidFill>
            <a:schemeClr val="hlink"/>
          </a:solidFill>
          <a:ln w="9525">
            <a:solidFill>
              <a:srgbClr val="FF0066"/>
            </a:solidFill>
            <a:miter lim="800000"/>
            <a:headEnd/>
            <a:tailEnd/>
          </a:ln>
        </p:spPr>
        <p:txBody>
          <a:bodyPr wrap="none" anchor="ctr"/>
          <a:lstStyle/>
          <a:p>
            <a:endParaRPr lang="en-US"/>
          </a:p>
        </p:txBody>
      </p:sp>
      <p:sp>
        <p:nvSpPr>
          <p:cNvPr id="100368" name="Rectangle 16"/>
          <p:cNvSpPr>
            <a:spLocks noChangeArrowheads="1"/>
          </p:cNvSpPr>
          <p:nvPr/>
        </p:nvSpPr>
        <p:spPr bwMode="auto">
          <a:xfrm>
            <a:off x="4800600" y="2667000"/>
            <a:ext cx="4114800" cy="631825"/>
          </a:xfrm>
          <a:prstGeom prst="rect">
            <a:avLst/>
          </a:prstGeom>
          <a:noFill/>
          <a:ln w="9525">
            <a:noFill/>
            <a:miter lim="800000"/>
            <a:headEnd/>
            <a:tailEnd/>
          </a:ln>
        </p:spPr>
        <p:txBody>
          <a:bodyPr wrap="none" lIns="82479" tIns="41239" rIns="82479" bIns="41239">
            <a:spAutoFit/>
          </a:bodyPr>
          <a:lstStyle/>
          <a:p>
            <a:pPr defTabSz="825500">
              <a:spcBef>
                <a:spcPct val="50000"/>
              </a:spcBef>
            </a:pPr>
            <a:r>
              <a:rPr lang="en-US" b="1">
                <a:latin typeface="Times New Roman" pitchFamily="18" charset="0"/>
                <a:cs typeface="Angsana New" pitchFamily="18" charset="-34"/>
              </a:rPr>
              <a:t>IR2 Expansion of high quality FP/RH </a:t>
            </a:r>
            <a:br>
              <a:rPr lang="en-US" b="1">
                <a:latin typeface="Times New Roman" pitchFamily="18" charset="0"/>
                <a:cs typeface="Angsana New" pitchFamily="18" charset="-34"/>
              </a:rPr>
            </a:br>
            <a:r>
              <a:rPr lang="en-US" b="1">
                <a:latin typeface="Times New Roman" pitchFamily="18" charset="0"/>
                <a:cs typeface="Angsana New" pitchFamily="18" charset="-34"/>
              </a:rPr>
              <a:t>services in the public and private sectors</a:t>
            </a:r>
          </a:p>
        </p:txBody>
      </p:sp>
      <p:sp>
        <p:nvSpPr>
          <p:cNvPr id="100369" name="Rectangle 17"/>
          <p:cNvSpPr>
            <a:spLocks noChangeArrowheads="1"/>
          </p:cNvSpPr>
          <p:nvPr/>
        </p:nvSpPr>
        <p:spPr bwMode="auto">
          <a:xfrm>
            <a:off x="4495800" y="3579813"/>
            <a:ext cx="3962400" cy="687387"/>
          </a:xfrm>
          <a:prstGeom prst="rect">
            <a:avLst/>
          </a:prstGeom>
          <a:solidFill>
            <a:schemeClr val="hlink"/>
          </a:solidFill>
          <a:ln w="9525">
            <a:solidFill>
              <a:srgbClr val="FF0066"/>
            </a:solidFill>
            <a:miter lim="800000"/>
            <a:headEnd/>
            <a:tailEnd/>
          </a:ln>
        </p:spPr>
        <p:txBody>
          <a:bodyPr wrap="none" anchor="ctr"/>
          <a:lstStyle/>
          <a:p>
            <a:endParaRPr lang="en-US"/>
          </a:p>
        </p:txBody>
      </p:sp>
      <p:sp>
        <p:nvSpPr>
          <p:cNvPr id="100370" name="Rectangle 18"/>
          <p:cNvSpPr>
            <a:spLocks noChangeArrowheads="1"/>
          </p:cNvSpPr>
          <p:nvPr/>
        </p:nvSpPr>
        <p:spPr bwMode="auto">
          <a:xfrm>
            <a:off x="4549775" y="3579813"/>
            <a:ext cx="3886200" cy="631825"/>
          </a:xfrm>
          <a:prstGeom prst="rect">
            <a:avLst/>
          </a:prstGeom>
          <a:noFill/>
          <a:ln w="9525">
            <a:noFill/>
            <a:miter lim="800000"/>
            <a:headEnd/>
            <a:tailEnd/>
          </a:ln>
        </p:spPr>
        <p:txBody>
          <a:bodyPr wrap="none" lIns="82479" tIns="41239" rIns="82479" bIns="41239">
            <a:spAutoFit/>
          </a:bodyPr>
          <a:lstStyle/>
          <a:p>
            <a:pPr algn="r" defTabSz="825500">
              <a:spcBef>
                <a:spcPct val="50000"/>
              </a:spcBef>
            </a:pPr>
            <a:r>
              <a:rPr lang="en-US">
                <a:latin typeface="Times New Roman" pitchFamily="18" charset="0"/>
                <a:cs typeface="Angsana New" pitchFamily="18" charset="-34"/>
              </a:rPr>
              <a:t>IR2.1 Increased availability of </a:t>
            </a:r>
            <a:br>
              <a:rPr lang="en-US">
                <a:latin typeface="Times New Roman" pitchFamily="18" charset="0"/>
                <a:cs typeface="Angsana New" pitchFamily="18" charset="-34"/>
              </a:rPr>
            </a:br>
            <a:r>
              <a:rPr lang="en-US">
                <a:latin typeface="Times New Roman" pitchFamily="18" charset="0"/>
                <a:cs typeface="Angsana New" pitchFamily="18" charset="-34"/>
              </a:rPr>
              <a:t>postpartum and postabortion FP services</a:t>
            </a:r>
          </a:p>
        </p:txBody>
      </p:sp>
      <p:sp>
        <p:nvSpPr>
          <p:cNvPr id="100371" name="Text Box 19"/>
          <p:cNvSpPr txBox="1">
            <a:spLocks noChangeArrowheads="1"/>
          </p:cNvSpPr>
          <p:nvPr/>
        </p:nvSpPr>
        <p:spPr bwMode="auto">
          <a:xfrm>
            <a:off x="3733800" y="6278563"/>
            <a:ext cx="5105400" cy="274637"/>
          </a:xfrm>
          <a:prstGeom prst="rect">
            <a:avLst/>
          </a:prstGeom>
          <a:noFill/>
          <a:ln w="9525">
            <a:noFill/>
            <a:miter lim="800000"/>
            <a:headEnd/>
            <a:tailEnd/>
          </a:ln>
        </p:spPr>
        <p:txBody>
          <a:bodyPr>
            <a:spAutoFit/>
          </a:bodyPr>
          <a:lstStyle/>
          <a:p>
            <a:pPr algn="r" eaLnBrk="0" hangingPunct="0">
              <a:spcBef>
                <a:spcPct val="50000"/>
              </a:spcBef>
            </a:pPr>
            <a:r>
              <a:rPr lang="en-US" sz="1200">
                <a:solidFill>
                  <a:srgbClr val="FF0066"/>
                </a:solidFill>
                <a:cs typeface="Angsana New" pitchFamily="18" charset="-34"/>
              </a:rPr>
              <a:t>Source: USAID/Turkey Performance Monitoring Plan, 1998-2001</a:t>
            </a:r>
          </a:p>
        </p:txBody>
      </p:sp>
      <p:sp>
        <p:nvSpPr>
          <p:cNvPr id="100372" name="Rectangle 20"/>
          <p:cNvSpPr>
            <a:spLocks noChangeArrowheads="1"/>
          </p:cNvSpPr>
          <p:nvPr/>
        </p:nvSpPr>
        <p:spPr bwMode="auto">
          <a:xfrm>
            <a:off x="4495800" y="4419600"/>
            <a:ext cx="3962400" cy="914400"/>
          </a:xfrm>
          <a:prstGeom prst="rect">
            <a:avLst/>
          </a:prstGeom>
          <a:solidFill>
            <a:schemeClr val="hlink"/>
          </a:solidFill>
          <a:ln w="9525">
            <a:solidFill>
              <a:srgbClr val="FF0066"/>
            </a:solidFill>
            <a:miter lim="800000"/>
            <a:headEnd/>
            <a:tailEnd/>
          </a:ln>
        </p:spPr>
        <p:txBody>
          <a:bodyPr wrap="none" anchor="ctr"/>
          <a:lstStyle/>
          <a:p>
            <a:endParaRPr lang="en-US"/>
          </a:p>
        </p:txBody>
      </p:sp>
      <p:sp>
        <p:nvSpPr>
          <p:cNvPr id="100373" name="Rectangle 21"/>
          <p:cNvSpPr>
            <a:spLocks noChangeArrowheads="1"/>
          </p:cNvSpPr>
          <p:nvPr/>
        </p:nvSpPr>
        <p:spPr bwMode="auto">
          <a:xfrm>
            <a:off x="4889500" y="4419600"/>
            <a:ext cx="3492500" cy="906463"/>
          </a:xfrm>
          <a:prstGeom prst="rect">
            <a:avLst/>
          </a:prstGeom>
          <a:noFill/>
          <a:ln w="9525">
            <a:noFill/>
            <a:miter lim="800000"/>
            <a:headEnd/>
            <a:tailEnd/>
          </a:ln>
        </p:spPr>
        <p:txBody>
          <a:bodyPr wrap="none" lIns="82479" tIns="41239" rIns="82479" bIns="41239">
            <a:spAutoFit/>
          </a:bodyPr>
          <a:lstStyle/>
          <a:p>
            <a:pPr algn="r" defTabSz="825500">
              <a:spcBef>
                <a:spcPct val="50000"/>
              </a:spcBef>
            </a:pPr>
            <a:r>
              <a:rPr lang="en-US">
                <a:latin typeface="Times New Roman" pitchFamily="18" charset="0"/>
                <a:cs typeface="Angsana New" pitchFamily="18" charset="-34"/>
              </a:rPr>
              <a:t>IR2.2 Increased accurate knowledge</a:t>
            </a:r>
            <a:br>
              <a:rPr lang="en-US">
                <a:latin typeface="Times New Roman" pitchFamily="18" charset="0"/>
                <a:cs typeface="Angsana New" pitchFamily="18" charset="-34"/>
              </a:rPr>
            </a:br>
            <a:r>
              <a:rPr lang="en-US">
                <a:latin typeface="Times New Roman" pitchFamily="18" charset="0"/>
                <a:cs typeface="Angsana New" pitchFamily="18" charset="-34"/>
              </a:rPr>
              <a:t>of clients about modern methods</a:t>
            </a:r>
            <a:br>
              <a:rPr lang="en-US">
                <a:latin typeface="Times New Roman" pitchFamily="18" charset="0"/>
                <a:cs typeface="Angsana New" pitchFamily="18" charset="-34"/>
              </a:rPr>
            </a:br>
            <a:r>
              <a:rPr lang="en-US">
                <a:latin typeface="Times New Roman" pitchFamily="18" charset="0"/>
                <a:cs typeface="Angsana New" pitchFamily="18" charset="-34"/>
              </a:rPr>
              <a:t>and FP services</a:t>
            </a:r>
          </a:p>
        </p:txBody>
      </p:sp>
      <p:sp>
        <p:nvSpPr>
          <p:cNvPr id="100374" name="Line 22"/>
          <p:cNvSpPr>
            <a:spLocks noChangeShapeType="1"/>
          </p:cNvSpPr>
          <p:nvPr/>
        </p:nvSpPr>
        <p:spPr bwMode="auto">
          <a:xfrm>
            <a:off x="4572000" y="2057400"/>
            <a:ext cx="0" cy="381000"/>
          </a:xfrm>
          <a:prstGeom prst="line">
            <a:avLst/>
          </a:prstGeom>
          <a:noFill/>
          <a:ln w="28575">
            <a:solidFill>
              <a:srgbClr val="FF0066"/>
            </a:solidFill>
            <a:round/>
            <a:headEnd/>
            <a:tailEnd/>
          </a:ln>
        </p:spPr>
        <p:txBody>
          <a:bodyPr/>
          <a:lstStyle/>
          <a:p>
            <a:endParaRPr lang="en-US"/>
          </a:p>
        </p:txBody>
      </p:sp>
      <p:sp>
        <p:nvSpPr>
          <p:cNvPr id="100375" name="Line 23"/>
          <p:cNvSpPr>
            <a:spLocks noChangeShapeType="1"/>
          </p:cNvSpPr>
          <p:nvPr/>
        </p:nvSpPr>
        <p:spPr bwMode="auto">
          <a:xfrm flipH="1">
            <a:off x="687388" y="3352800"/>
            <a:ext cx="3175" cy="2209800"/>
          </a:xfrm>
          <a:prstGeom prst="line">
            <a:avLst/>
          </a:prstGeom>
          <a:noFill/>
          <a:ln w="28575">
            <a:solidFill>
              <a:srgbClr val="FF0066"/>
            </a:solidFill>
            <a:round/>
            <a:headEnd/>
            <a:tailEnd/>
          </a:ln>
        </p:spPr>
        <p:txBody>
          <a:bodyPr/>
          <a:lstStyle/>
          <a:p>
            <a:endParaRPr lang="en-US"/>
          </a:p>
        </p:txBody>
      </p:sp>
      <p:sp>
        <p:nvSpPr>
          <p:cNvPr id="100376" name="Line 24"/>
          <p:cNvSpPr>
            <a:spLocks noChangeShapeType="1"/>
          </p:cNvSpPr>
          <p:nvPr/>
        </p:nvSpPr>
        <p:spPr bwMode="auto">
          <a:xfrm>
            <a:off x="685800" y="5564188"/>
            <a:ext cx="228600" cy="0"/>
          </a:xfrm>
          <a:prstGeom prst="line">
            <a:avLst/>
          </a:prstGeom>
          <a:noFill/>
          <a:ln w="28575">
            <a:solidFill>
              <a:srgbClr val="FF0066"/>
            </a:solidFill>
            <a:round/>
            <a:headEnd/>
            <a:tailEnd/>
          </a:ln>
        </p:spPr>
        <p:txBody>
          <a:bodyPr/>
          <a:lstStyle/>
          <a:p>
            <a:endParaRPr lang="en-US"/>
          </a:p>
        </p:txBody>
      </p:sp>
      <p:sp>
        <p:nvSpPr>
          <p:cNvPr id="100377" name="Line 25"/>
          <p:cNvSpPr>
            <a:spLocks noChangeShapeType="1"/>
          </p:cNvSpPr>
          <p:nvPr/>
        </p:nvSpPr>
        <p:spPr bwMode="auto">
          <a:xfrm>
            <a:off x="685800" y="4114800"/>
            <a:ext cx="228600" cy="0"/>
          </a:xfrm>
          <a:prstGeom prst="line">
            <a:avLst/>
          </a:prstGeom>
          <a:noFill/>
          <a:ln w="28575">
            <a:solidFill>
              <a:srgbClr val="FF0066"/>
            </a:solidFill>
            <a:round/>
            <a:headEnd/>
            <a:tailEnd/>
          </a:ln>
        </p:spPr>
        <p:txBody>
          <a:bodyPr/>
          <a:lstStyle/>
          <a:p>
            <a:endParaRPr lang="en-US"/>
          </a:p>
        </p:txBody>
      </p:sp>
      <p:sp>
        <p:nvSpPr>
          <p:cNvPr id="100378" name="Rectangle 26"/>
          <p:cNvSpPr>
            <a:spLocks noChangeArrowheads="1"/>
          </p:cNvSpPr>
          <p:nvPr/>
        </p:nvSpPr>
        <p:spPr bwMode="auto">
          <a:xfrm>
            <a:off x="4114800" y="5484813"/>
            <a:ext cx="4343400" cy="687387"/>
          </a:xfrm>
          <a:prstGeom prst="rect">
            <a:avLst/>
          </a:prstGeom>
          <a:solidFill>
            <a:schemeClr val="hlink"/>
          </a:solidFill>
          <a:ln w="9525">
            <a:solidFill>
              <a:srgbClr val="FF0066"/>
            </a:solidFill>
            <a:miter lim="800000"/>
            <a:headEnd/>
            <a:tailEnd/>
          </a:ln>
        </p:spPr>
        <p:txBody>
          <a:bodyPr wrap="none" anchor="ctr"/>
          <a:lstStyle/>
          <a:p>
            <a:endParaRPr lang="en-US"/>
          </a:p>
        </p:txBody>
      </p:sp>
      <p:sp>
        <p:nvSpPr>
          <p:cNvPr id="100379" name="Rectangle 27"/>
          <p:cNvSpPr>
            <a:spLocks noChangeArrowheads="1"/>
          </p:cNvSpPr>
          <p:nvPr/>
        </p:nvSpPr>
        <p:spPr bwMode="auto">
          <a:xfrm>
            <a:off x="4114800" y="5484813"/>
            <a:ext cx="4254500" cy="631825"/>
          </a:xfrm>
          <a:prstGeom prst="rect">
            <a:avLst/>
          </a:prstGeom>
          <a:noFill/>
          <a:ln w="9525">
            <a:noFill/>
            <a:miter lim="800000"/>
            <a:headEnd/>
            <a:tailEnd/>
          </a:ln>
        </p:spPr>
        <p:txBody>
          <a:bodyPr wrap="none" lIns="82479" tIns="41239" rIns="82479" bIns="41239">
            <a:spAutoFit/>
          </a:bodyPr>
          <a:lstStyle/>
          <a:p>
            <a:pPr algn="r" defTabSz="825500">
              <a:spcBef>
                <a:spcPct val="50000"/>
              </a:spcBef>
            </a:pPr>
            <a:r>
              <a:rPr lang="en-US">
                <a:latin typeface="Times New Roman" pitchFamily="18" charset="0"/>
                <a:cs typeface="Angsana New" pitchFamily="18" charset="-34"/>
              </a:rPr>
              <a:t>IR2.3 Improved job performance of </a:t>
            </a:r>
            <a:br>
              <a:rPr lang="en-US">
                <a:latin typeface="Times New Roman" pitchFamily="18" charset="0"/>
                <a:cs typeface="Angsana New" pitchFamily="18" charset="-34"/>
              </a:rPr>
            </a:br>
            <a:r>
              <a:rPr lang="en-US">
                <a:latin typeface="Times New Roman" pitchFamily="18" charset="0"/>
                <a:cs typeface="Angsana New" pitchFamily="18" charset="-34"/>
              </a:rPr>
              <a:t>health providers, trainers, and administrators</a:t>
            </a:r>
          </a:p>
        </p:txBody>
      </p:sp>
      <p:sp>
        <p:nvSpPr>
          <p:cNvPr id="100380" name="Line 28"/>
          <p:cNvSpPr>
            <a:spLocks noChangeShapeType="1"/>
          </p:cNvSpPr>
          <p:nvPr/>
        </p:nvSpPr>
        <p:spPr bwMode="auto">
          <a:xfrm flipH="1">
            <a:off x="8682038" y="3351213"/>
            <a:ext cx="4762" cy="2516187"/>
          </a:xfrm>
          <a:prstGeom prst="line">
            <a:avLst/>
          </a:prstGeom>
          <a:noFill/>
          <a:ln w="28575">
            <a:solidFill>
              <a:srgbClr val="FF0066"/>
            </a:solidFill>
            <a:round/>
            <a:headEnd/>
            <a:tailEnd/>
          </a:ln>
        </p:spPr>
        <p:txBody>
          <a:bodyPr/>
          <a:lstStyle/>
          <a:p>
            <a:endParaRPr lang="en-US"/>
          </a:p>
        </p:txBody>
      </p:sp>
      <p:sp>
        <p:nvSpPr>
          <p:cNvPr id="100381" name="Line 29"/>
          <p:cNvSpPr>
            <a:spLocks noChangeShapeType="1"/>
          </p:cNvSpPr>
          <p:nvPr/>
        </p:nvSpPr>
        <p:spPr bwMode="auto">
          <a:xfrm>
            <a:off x="8458200" y="5867400"/>
            <a:ext cx="228600" cy="0"/>
          </a:xfrm>
          <a:prstGeom prst="line">
            <a:avLst/>
          </a:prstGeom>
          <a:noFill/>
          <a:ln w="28575">
            <a:solidFill>
              <a:srgbClr val="FF0066"/>
            </a:solidFill>
            <a:round/>
            <a:headEnd/>
            <a:tailEnd/>
          </a:ln>
        </p:spPr>
        <p:txBody>
          <a:bodyPr/>
          <a:lstStyle/>
          <a:p>
            <a:endParaRPr lang="en-US"/>
          </a:p>
        </p:txBody>
      </p:sp>
      <p:sp>
        <p:nvSpPr>
          <p:cNvPr id="100382" name="Line 30"/>
          <p:cNvSpPr>
            <a:spLocks noChangeShapeType="1"/>
          </p:cNvSpPr>
          <p:nvPr/>
        </p:nvSpPr>
        <p:spPr bwMode="auto">
          <a:xfrm>
            <a:off x="8458200" y="3886200"/>
            <a:ext cx="228600" cy="0"/>
          </a:xfrm>
          <a:prstGeom prst="line">
            <a:avLst/>
          </a:prstGeom>
          <a:noFill/>
          <a:ln w="28575">
            <a:solidFill>
              <a:srgbClr val="FF0066"/>
            </a:solidFill>
            <a:round/>
            <a:headEnd/>
            <a:tailEnd/>
          </a:ln>
        </p:spPr>
        <p:txBody>
          <a:bodyPr/>
          <a:lstStyle/>
          <a:p>
            <a:endParaRPr lang="en-US"/>
          </a:p>
        </p:txBody>
      </p:sp>
      <p:sp>
        <p:nvSpPr>
          <p:cNvPr id="100383" name="Line 31"/>
          <p:cNvSpPr>
            <a:spLocks noChangeShapeType="1"/>
          </p:cNvSpPr>
          <p:nvPr/>
        </p:nvSpPr>
        <p:spPr bwMode="auto">
          <a:xfrm>
            <a:off x="8458200" y="4572000"/>
            <a:ext cx="228600" cy="0"/>
          </a:xfrm>
          <a:prstGeom prst="line">
            <a:avLst/>
          </a:prstGeom>
          <a:noFill/>
          <a:ln w="28575">
            <a:solidFill>
              <a:srgbClr val="FF0066"/>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p:cNvSpPr>
            <a:spLocks noChangeAspect="1" noChangeArrowheads="1"/>
          </p:cNvSpPr>
          <p:nvPr/>
        </p:nvSpPr>
        <p:spPr bwMode="auto">
          <a:xfrm>
            <a:off x="0" y="800100"/>
            <a:ext cx="9144000" cy="6057900"/>
          </a:xfrm>
          <a:prstGeom prst="rect">
            <a:avLst/>
          </a:prstGeom>
          <a:solidFill>
            <a:srgbClr val="66FFFF"/>
          </a:solidFill>
          <a:ln w="9525">
            <a:noFill/>
            <a:miter lim="800000"/>
            <a:headEnd/>
            <a:tailEnd/>
          </a:ln>
        </p:spPr>
        <p:txBody>
          <a:bodyPr/>
          <a:lstStyle/>
          <a:p>
            <a:pPr eaLnBrk="0" hangingPunct="0"/>
            <a:endParaRPr lang="th-TH" sz="2400">
              <a:solidFill>
                <a:schemeClr val="tx2"/>
              </a:solidFill>
              <a:cs typeface="Angsana New" pitchFamily="18" charset="-34"/>
            </a:endParaRPr>
          </a:p>
        </p:txBody>
      </p:sp>
      <p:sp>
        <p:nvSpPr>
          <p:cNvPr id="101379" name="Text Box 3"/>
          <p:cNvSpPr txBox="1">
            <a:spLocks noChangeArrowheads="1"/>
          </p:cNvSpPr>
          <p:nvPr/>
        </p:nvSpPr>
        <p:spPr bwMode="auto">
          <a:xfrm>
            <a:off x="2209800" y="1765300"/>
            <a:ext cx="5029200" cy="368300"/>
          </a:xfrm>
          <a:prstGeom prst="rect">
            <a:avLst/>
          </a:prstGeom>
          <a:noFill/>
          <a:ln w="28575">
            <a:solidFill>
              <a:srgbClr val="000000"/>
            </a:solidFill>
            <a:miter lim="800000"/>
            <a:headEnd/>
            <a:tailEnd/>
          </a:ln>
        </p:spPr>
        <p:txBody>
          <a:bodyPr/>
          <a:lstStyle/>
          <a:p>
            <a:pPr eaLnBrk="0" hangingPunct="0"/>
            <a:r>
              <a:rPr lang="en-US" sz="1400" b="1">
                <a:latin typeface="Times New Roman" pitchFamily="18" charset="0"/>
                <a:cs typeface="Angsana New" pitchFamily="18" charset="-34"/>
              </a:rPr>
              <a:t>SO 14:  Human capacity and social resiliency increased</a:t>
            </a:r>
            <a:endParaRPr lang="en-US" sz="1400">
              <a:latin typeface="Times New Roman" pitchFamily="18" charset="0"/>
              <a:cs typeface="Angsana New" pitchFamily="18" charset="-34"/>
            </a:endParaRPr>
          </a:p>
        </p:txBody>
      </p:sp>
      <p:sp>
        <p:nvSpPr>
          <p:cNvPr id="101380" name="Text Box 4"/>
          <p:cNvSpPr txBox="1">
            <a:spLocks noChangeArrowheads="1"/>
          </p:cNvSpPr>
          <p:nvPr/>
        </p:nvSpPr>
        <p:spPr bwMode="auto">
          <a:xfrm>
            <a:off x="1828800" y="990600"/>
            <a:ext cx="5715000" cy="584200"/>
          </a:xfrm>
          <a:prstGeom prst="rect">
            <a:avLst/>
          </a:prstGeom>
          <a:noFill/>
          <a:ln w="28575">
            <a:solidFill>
              <a:srgbClr val="000000"/>
            </a:solidFill>
            <a:miter lim="800000"/>
            <a:headEnd/>
            <a:tailEnd/>
          </a:ln>
        </p:spPr>
        <p:txBody>
          <a:bodyPr/>
          <a:lstStyle/>
          <a:p>
            <a:pPr algn="ctr" eaLnBrk="0" hangingPunct="0"/>
            <a:r>
              <a:rPr lang="en-US" sz="1600" b="1">
                <a:latin typeface="Times New Roman" pitchFamily="18" charset="0"/>
                <a:cs typeface="Angsana New" pitchFamily="18" charset="-34"/>
              </a:rPr>
              <a:t>FIVE-YEAR GOAL:  Foundation Established for</a:t>
            </a:r>
          </a:p>
          <a:p>
            <a:pPr algn="ctr" eaLnBrk="0" hangingPunct="0"/>
            <a:r>
              <a:rPr lang="en-US" sz="1600" b="1">
                <a:latin typeface="Times New Roman" pitchFamily="18" charset="0"/>
                <a:cs typeface="Angsana New" pitchFamily="18" charset="-34"/>
              </a:rPr>
              <a:t>Reducing Famine Vulnerability, Hunger and Poverty</a:t>
            </a:r>
            <a:endParaRPr lang="en-US" sz="1600">
              <a:latin typeface="Times New Roman" pitchFamily="18" charset="0"/>
              <a:cs typeface="Angsana New" pitchFamily="18" charset="-34"/>
            </a:endParaRPr>
          </a:p>
        </p:txBody>
      </p:sp>
      <p:sp>
        <p:nvSpPr>
          <p:cNvPr id="101381" name="Text Box 5"/>
          <p:cNvSpPr txBox="1">
            <a:spLocks noChangeArrowheads="1"/>
          </p:cNvSpPr>
          <p:nvPr/>
        </p:nvSpPr>
        <p:spPr bwMode="auto">
          <a:xfrm>
            <a:off x="457200" y="2438400"/>
            <a:ext cx="2667000" cy="668338"/>
          </a:xfrm>
          <a:prstGeom prst="rect">
            <a:avLst/>
          </a:prstGeom>
          <a:noFill/>
          <a:ln w="28575">
            <a:solidFill>
              <a:srgbClr val="000000"/>
            </a:solidFill>
            <a:miter lim="800000"/>
            <a:headEnd/>
            <a:tailEnd/>
          </a:ln>
        </p:spPr>
        <p:txBody>
          <a:bodyPr>
            <a:spAutoFit/>
          </a:bodyPr>
          <a:lstStyle/>
          <a:p>
            <a:pPr eaLnBrk="0" hangingPunct="0"/>
            <a:r>
              <a:rPr lang="en-US" sz="1200">
                <a:latin typeface="Times New Roman" pitchFamily="18" charset="0"/>
                <a:cs typeface="Angsana New" pitchFamily="18" charset="-34"/>
              </a:rPr>
              <a:t>IR 14.1: Use of high impact health, family planning, and nutrition services, products, and practices increased</a:t>
            </a:r>
            <a:endParaRPr lang="en-US" sz="2400">
              <a:latin typeface="Times New Roman" pitchFamily="18" charset="0"/>
              <a:cs typeface="Angsana New" pitchFamily="18" charset="-34"/>
            </a:endParaRPr>
          </a:p>
        </p:txBody>
      </p:sp>
      <p:sp>
        <p:nvSpPr>
          <p:cNvPr id="101382" name="Text Box 6"/>
          <p:cNvSpPr txBox="1">
            <a:spLocks noChangeArrowheads="1"/>
          </p:cNvSpPr>
          <p:nvPr/>
        </p:nvSpPr>
        <p:spPr bwMode="auto">
          <a:xfrm>
            <a:off x="3443288" y="2438400"/>
            <a:ext cx="2386012" cy="685800"/>
          </a:xfrm>
          <a:prstGeom prst="rect">
            <a:avLst/>
          </a:prstGeom>
          <a:noFill/>
          <a:ln w="28575">
            <a:solidFill>
              <a:srgbClr val="000000"/>
            </a:solidFill>
            <a:miter lim="800000"/>
            <a:headEnd/>
            <a:tailEnd/>
          </a:ln>
        </p:spPr>
        <p:txBody>
          <a:bodyPr/>
          <a:lstStyle/>
          <a:p>
            <a:pPr eaLnBrk="0" hangingPunct="0"/>
            <a:r>
              <a:rPr lang="en-US" sz="1200">
                <a:latin typeface="Times New Roman" pitchFamily="18" charset="0"/>
                <a:cs typeface="Angsana New" pitchFamily="18" charset="-34"/>
              </a:rPr>
              <a:t>IR 14.2:  HIV/AIDS prevalence reduced and mitigation of the impact of HIV/AIDS increased</a:t>
            </a:r>
            <a:endParaRPr lang="en-US" sz="2400">
              <a:latin typeface="Times New Roman" pitchFamily="18" charset="0"/>
              <a:cs typeface="Angsana New" pitchFamily="18" charset="-34"/>
            </a:endParaRPr>
          </a:p>
        </p:txBody>
      </p:sp>
      <p:sp>
        <p:nvSpPr>
          <p:cNvPr id="101383" name="Text Box 7"/>
          <p:cNvSpPr txBox="1">
            <a:spLocks noChangeArrowheads="1"/>
          </p:cNvSpPr>
          <p:nvPr/>
        </p:nvSpPr>
        <p:spPr bwMode="auto">
          <a:xfrm>
            <a:off x="6186488" y="2438400"/>
            <a:ext cx="2271712" cy="673100"/>
          </a:xfrm>
          <a:prstGeom prst="rect">
            <a:avLst/>
          </a:prstGeom>
          <a:noFill/>
          <a:ln w="28575">
            <a:solidFill>
              <a:srgbClr val="000000"/>
            </a:solidFill>
            <a:miter lim="800000"/>
            <a:headEnd/>
            <a:tailEnd/>
          </a:ln>
        </p:spPr>
        <p:txBody>
          <a:bodyPr/>
          <a:lstStyle/>
          <a:p>
            <a:pPr eaLnBrk="0" hangingPunct="0"/>
            <a:r>
              <a:rPr lang="en-US" sz="1200">
                <a:latin typeface="Times New Roman" pitchFamily="18" charset="0"/>
                <a:cs typeface="Angsana New" pitchFamily="18" charset="-34"/>
              </a:rPr>
              <a:t>IR 14.3:  Use of quality primary education services enhanced</a:t>
            </a:r>
            <a:endParaRPr lang="en-US" sz="2400">
              <a:latin typeface="Times New Roman" pitchFamily="18" charset="0"/>
              <a:cs typeface="Angsana New" pitchFamily="18" charset="-34"/>
            </a:endParaRPr>
          </a:p>
        </p:txBody>
      </p:sp>
      <p:sp>
        <p:nvSpPr>
          <p:cNvPr id="101384" name="Line 8"/>
          <p:cNvSpPr>
            <a:spLocks noChangeShapeType="1"/>
          </p:cNvSpPr>
          <p:nvPr/>
        </p:nvSpPr>
        <p:spPr bwMode="auto">
          <a:xfrm>
            <a:off x="1955800" y="2311400"/>
            <a:ext cx="5226050" cy="1588"/>
          </a:xfrm>
          <a:prstGeom prst="line">
            <a:avLst/>
          </a:prstGeom>
          <a:noFill/>
          <a:ln w="28575">
            <a:solidFill>
              <a:srgbClr val="000000"/>
            </a:solidFill>
            <a:round/>
            <a:headEnd/>
            <a:tailEnd/>
          </a:ln>
        </p:spPr>
        <p:txBody>
          <a:bodyPr/>
          <a:lstStyle/>
          <a:p>
            <a:endParaRPr lang="en-US"/>
          </a:p>
        </p:txBody>
      </p:sp>
      <p:sp>
        <p:nvSpPr>
          <p:cNvPr id="101385" name="Line 9"/>
          <p:cNvSpPr>
            <a:spLocks noChangeShapeType="1"/>
          </p:cNvSpPr>
          <p:nvPr/>
        </p:nvSpPr>
        <p:spPr bwMode="auto">
          <a:xfrm>
            <a:off x="1943100" y="2298700"/>
            <a:ext cx="0" cy="228600"/>
          </a:xfrm>
          <a:prstGeom prst="line">
            <a:avLst/>
          </a:prstGeom>
          <a:noFill/>
          <a:ln w="28575">
            <a:solidFill>
              <a:srgbClr val="000000"/>
            </a:solidFill>
            <a:round/>
            <a:headEnd/>
            <a:tailEnd/>
          </a:ln>
        </p:spPr>
        <p:txBody>
          <a:bodyPr/>
          <a:lstStyle/>
          <a:p>
            <a:endParaRPr lang="en-US"/>
          </a:p>
        </p:txBody>
      </p:sp>
      <p:sp>
        <p:nvSpPr>
          <p:cNvPr id="101386" name="Line 10"/>
          <p:cNvSpPr>
            <a:spLocks noChangeShapeType="1"/>
          </p:cNvSpPr>
          <p:nvPr/>
        </p:nvSpPr>
        <p:spPr bwMode="auto">
          <a:xfrm>
            <a:off x="7200900" y="2209800"/>
            <a:ext cx="0" cy="228600"/>
          </a:xfrm>
          <a:prstGeom prst="line">
            <a:avLst/>
          </a:prstGeom>
          <a:noFill/>
          <a:ln w="28575">
            <a:solidFill>
              <a:srgbClr val="000000"/>
            </a:solidFill>
            <a:round/>
            <a:headEnd/>
            <a:tailEnd/>
          </a:ln>
        </p:spPr>
        <p:txBody>
          <a:bodyPr/>
          <a:lstStyle/>
          <a:p>
            <a:endParaRPr lang="en-US"/>
          </a:p>
        </p:txBody>
      </p:sp>
      <p:sp>
        <p:nvSpPr>
          <p:cNvPr id="101387" name="Line 11"/>
          <p:cNvSpPr>
            <a:spLocks noChangeShapeType="1"/>
          </p:cNvSpPr>
          <p:nvPr/>
        </p:nvSpPr>
        <p:spPr bwMode="auto">
          <a:xfrm>
            <a:off x="4686300" y="2133600"/>
            <a:ext cx="0" cy="304800"/>
          </a:xfrm>
          <a:prstGeom prst="line">
            <a:avLst/>
          </a:prstGeom>
          <a:noFill/>
          <a:ln w="28575">
            <a:solidFill>
              <a:srgbClr val="000000"/>
            </a:solidFill>
            <a:round/>
            <a:headEnd/>
            <a:tailEnd/>
          </a:ln>
        </p:spPr>
        <p:txBody>
          <a:bodyPr/>
          <a:lstStyle/>
          <a:p>
            <a:endParaRPr lang="en-US"/>
          </a:p>
        </p:txBody>
      </p:sp>
      <p:sp>
        <p:nvSpPr>
          <p:cNvPr id="101388" name="Line 12"/>
          <p:cNvSpPr>
            <a:spLocks noChangeShapeType="1"/>
          </p:cNvSpPr>
          <p:nvPr/>
        </p:nvSpPr>
        <p:spPr bwMode="auto">
          <a:xfrm>
            <a:off x="4686300" y="1600200"/>
            <a:ext cx="0" cy="152400"/>
          </a:xfrm>
          <a:prstGeom prst="line">
            <a:avLst/>
          </a:prstGeom>
          <a:noFill/>
          <a:ln w="28575">
            <a:solidFill>
              <a:srgbClr val="000000"/>
            </a:solidFill>
            <a:round/>
            <a:headEnd/>
            <a:tailEnd/>
          </a:ln>
        </p:spPr>
        <p:txBody>
          <a:bodyPr/>
          <a:lstStyle/>
          <a:p>
            <a:endParaRPr lang="en-US"/>
          </a:p>
        </p:txBody>
      </p:sp>
      <p:sp>
        <p:nvSpPr>
          <p:cNvPr id="101389" name="Text Box 13"/>
          <p:cNvSpPr txBox="1">
            <a:spLocks noChangeArrowheads="1"/>
          </p:cNvSpPr>
          <p:nvPr/>
        </p:nvSpPr>
        <p:spPr bwMode="auto">
          <a:xfrm>
            <a:off x="927100" y="3432175"/>
            <a:ext cx="2120900" cy="576263"/>
          </a:xfrm>
          <a:prstGeom prst="rect">
            <a:avLst/>
          </a:prstGeom>
          <a:noFill/>
          <a:ln w="28575">
            <a:solidFill>
              <a:srgbClr val="000000"/>
            </a:solidFill>
            <a:miter lim="800000"/>
            <a:headEnd/>
            <a:tailEnd/>
          </a:ln>
        </p:spPr>
        <p:txBody>
          <a:bodyPr lIns="45720" tIns="0" rIns="45720" bIns="0">
            <a:spAutoFit/>
          </a:bodyPr>
          <a:lstStyle/>
          <a:p>
            <a:pPr eaLnBrk="0" hangingPunct="0"/>
            <a:r>
              <a:rPr lang="en-US" sz="1200">
                <a:latin typeface="Times New Roman" pitchFamily="18" charset="0"/>
                <a:cs typeface="Angsana New" pitchFamily="18" charset="-34"/>
              </a:rPr>
              <a:t>IR 14.1.1: Community support for high impact health interventions increased</a:t>
            </a:r>
            <a:endParaRPr lang="en-US" sz="2400">
              <a:latin typeface="Times New Roman" pitchFamily="18" charset="0"/>
              <a:cs typeface="Angsana New" pitchFamily="18" charset="-34"/>
            </a:endParaRPr>
          </a:p>
        </p:txBody>
      </p:sp>
      <p:sp>
        <p:nvSpPr>
          <p:cNvPr id="101390" name="Text Box 14"/>
          <p:cNvSpPr txBox="1">
            <a:spLocks noChangeArrowheads="1"/>
          </p:cNvSpPr>
          <p:nvPr/>
        </p:nvSpPr>
        <p:spPr bwMode="auto">
          <a:xfrm>
            <a:off x="927100" y="5029200"/>
            <a:ext cx="2120900" cy="457200"/>
          </a:xfrm>
          <a:prstGeom prst="rect">
            <a:avLst/>
          </a:prstGeom>
          <a:noFill/>
          <a:ln w="28575">
            <a:solidFill>
              <a:srgbClr val="000000"/>
            </a:solidFill>
            <a:miter lim="800000"/>
            <a:headEnd/>
            <a:tailEnd/>
          </a:ln>
        </p:spPr>
        <p:txBody>
          <a:bodyPr/>
          <a:lstStyle/>
          <a:p>
            <a:pPr eaLnBrk="0" hangingPunct="0"/>
            <a:r>
              <a:rPr lang="en-US" sz="1200">
                <a:latin typeface="Times New Roman" pitchFamily="18" charset="0"/>
                <a:cs typeface="Angsana New" pitchFamily="18" charset="-34"/>
              </a:rPr>
              <a:t>IR 14.1.3: Quality of key health services improved</a:t>
            </a:r>
            <a:endParaRPr lang="en-US" sz="2400">
              <a:latin typeface="Times New Roman" pitchFamily="18" charset="0"/>
              <a:cs typeface="Angsana New" pitchFamily="18" charset="-34"/>
            </a:endParaRPr>
          </a:p>
        </p:txBody>
      </p:sp>
      <p:sp>
        <p:nvSpPr>
          <p:cNvPr id="101391" name="Text Box 15"/>
          <p:cNvSpPr txBox="1">
            <a:spLocks noChangeArrowheads="1"/>
          </p:cNvSpPr>
          <p:nvPr/>
        </p:nvSpPr>
        <p:spPr bwMode="auto">
          <a:xfrm>
            <a:off x="927100" y="4191000"/>
            <a:ext cx="2120900" cy="647700"/>
          </a:xfrm>
          <a:prstGeom prst="rect">
            <a:avLst/>
          </a:prstGeom>
          <a:noFill/>
          <a:ln w="28575">
            <a:solidFill>
              <a:srgbClr val="000000"/>
            </a:solidFill>
            <a:miter lim="800000"/>
            <a:headEnd/>
            <a:tailEnd/>
          </a:ln>
        </p:spPr>
        <p:txBody>
          <a:bodyPr/>
          <a:lstStyle/>
          <a:p>
            <a:pPr eaLnBrk="0" hangingPunct="0"/>
            <a:r>
              <a:rPr lang="en-US" sz="1200">
                <a:latin typeface="Times New Roman" pitchFamily="18" charset="0"/>
                <a:cs typeface="Angsana New" pitchFamily="18" charset="-34"/>
              </a:rPr>
              <a:t>IR 14.1.2: Availability of key health services and products improved  </a:t>
            </a:r>
            <a:endParaRPr lang="en-US" sz="2400">
              <a:latin typeface="Times New Roman" pitchFamily="18" charset="0"/>
              <a:cs typeface="Angsana New" pitchFamily="18" charset="-34"/>
            </a:endParaRPr>
          </a:p>
        </p:txBody>
      </p:sp>
      <p:sp>
        <p:nvSpPr>
          <p:cNvPr id="101392" name="Text Box 16"/>
          <p:cNvSpPr txBox="1">
            <a:spLocks noChangeArrowheads="1"/>
          </p:cNvSpPr>
          <p:nvPr/>
        </p:nvSpPr>
        <p:spPr bwMode="auto">
          <a:xfrm>
            <a:off x="927100" y="5676900"/>
            <a:ext cx="2120900" cy="647700"/>
          </a:xfrm>
          <a:prstGeom prst="rect">
            <a:avLst/>
          </a:prstGeom>
          <a:noFill/>
          <a:ln w="28575">
            <a:solidFill>
              <a:srgbClr val="000000"/>
            </a:solidFill>
            <a:miter lim="800000"/>
            <a:headEnd/>
            <a:tailEnd/>
          </a:ln>
        </p:spPr>
        <p:txBody>
          <a:bodyPr/>
          <a:lstStyle/>
          <a:p>
            <a:pPr eaLnBrk="0" hangingPunct="0"/>
            <a:r>
              <a:rPr lang="en-US" sz="1200">
                <a:latin typeface="Times New Roman" pitchFamily="18" charset="0"/>
                <a:cs typeface="Angsana New" pitchFamily="18" charset="-34"/>
              </a:rPr>
              <a:t>IR 14.1.4: Health sector resources and systems improved</a:t>
            </a:r>
            <a:endParaRPr lang="en-US" sz="2400">
              <a:latin typeface="Times New Roman" pitchFamily="18" charset="0"/>
              <a:cs typeface="Angsana New" pitchFamily="18" charset="-34"/>
            </a:endParaRPr>
          </a:p>
        </p:txBody>
      </p:sp>
      <p:sp>
        <p:nvSpPr>
          <p:cNvPr id="101393" name="Text Box 17"/>
          <p:cNvSpPr txBox="1">
            <a:spLocks noChangeArrowheads="1"/>
          </p:cNvSpPr>
          <p:nvPr/>
        </p:nvSpPr>
        <p:spPr bwMode="auto">
          <a:xfrm>
            <a:off x="3657600" y="4279900"/>
            <a:ext cx="2312988" cy="673100"/>
          </a:xfrm>
          <a:prstGeom prst="rect">
            <a:avLst/>
          </a:prstGeom>
          <a:noFill/>
          <a:ln w="28575">
            <a:solidFill>
              <a:srgbClr val="000000"/>
            </a:solidFill>
            <a:miter lim="800000"/>
            <a:headEnd/>
            <a:tailEnd/>
          </a:ln>
        </p:spPr>
        <p:txBody>
          <a:bodyPr lIns="45720" tIns="0" rIns="45720" bIns="0"/>
          <a:lstStyle/>
          <a:p>
            <a:pPr eaLnBrk="0" hangingPunct="0"/>
            <a:r>
              <a:rPr lang="en-US" sz="1200">
                <a:latin typeface="Times New Roman" pitchFamily="18" charset="0"/>
                <a:cs typeface="Angsana New" pitchFamily="18" charset="-34"/>
              </a:rPr>
              <a:t>IR 14.2.3: Access to care and treatment for people living with HIV and AIDS increased</a:t>
            </a:r>
            <a:endParaRPr lang="en-US" sz="2400">
              <a:latin typeface="Times New Roman" pitchFamily="18" charset="0"/>
              <a:cs typeface="Angsana New" pitchFamily="18" charset="-34"/>
            </a:endParaRPr>
          </a:p>
        </p:txBody>
      </p:sp>
      <p:sp>
        <p:nvSpPr>
          <p:cNvPr id="101394" name="Text Box 18"/>
          <p:cNvSpPr txBox="1">
            <a:spLocks noChangeArrowheads="1"/>
          </p:cNvSpPr>
          <p:nvPr/>
        </p:nvSpPr>
        <p:spPr bwMode="auto">
          <a:xfrm>
            <a:off x="3657600" y="5029200"/>
            <a:ext cx="2312988" cy="609600"/>
          </a:xfrm>
          <a:prstGeom prst="rect">
            <a:avLst/>
          </a:prstGeom>
          <a:noFill/>
          <a:ln w="28575">
            <a:solidFill>
              <a:srgbClr val="000000"/>
            </a:solidFill>
            <a:miter lim="800000"/>
            <a:headEnd/>
            <a:tailEnd/>
          </a:ln>
        </p:spPr>
        <p:txBody>
          <a:bodyPr lIns="45720" tIns="0" rIns="45720" bIns="0"/>
          <a:lstStyle/>
          <a:p>
            <a:pPr eaLnBrk="0" hangingPunct="0"/>
            <a:r>
              <a:rPr lang="en-US" sz="1200">
                <a:latin typeface="Times New Roman" pitchFamily="18" charset="0"/>
                <a:cs typeface="Angsana New" pitchFamily="18" charset="-34"/>
              </a:rPr>
              <a:t>IR 14.2.4: Care and support for orphans and vulnerable children expanded</a:t>
            </a:r>
            <a:endParaRPr lang="en-US" sz="2400">
              <a:latin typeface="Times New Roman" pitchFamily="18" charset="0"/>
              <a:cs typeface="Angsana New" pitchFamily="18" charset="-34"/>
            </a:endParaRPr>
          </a:p>
        </p:txBody>
      </p:sp>
      <p:sp>
        <p:nvSpPr>
          <p:cNvPr id="101395" name="Text Box 19"/>
          <p:cNvSpPr txBox="1">
            <a:spLocks noChangeArrowheads="1"/>
          </p:cNvSpPr>
          <p:nvPr/>
        </p:nvSpPr>
        <p:spPr bwMode="auto">
          <a:xfrm>
            <a:off x="3657600" y="3657600"/>
            <a:ext cx="2312988" cy="533400"/>
          </a:xfrm>
          <a:prstGeom prst="rect">
            <a:avLst/>
          </a:prstGeom>
          <a:noFill/>
          <a:ln w="28575">
            <a:solidFill>
              <a:srgbClr val="000000"/>
            </a:solidFill>
            <a:miter lim="800000"/>
            <a:headEnd/>
            <a:tailEnd/>
          </a:ln>
        </p:spPr>
        <p:txBody>
          <a:bodyPr/>
          <a:lstStyle/>
          <a:p>
            <a:pPr eaLnBrk="0" hangingPunct="0"/>
            <a:r>
              <a:rPr lang="en-US" sz="1200">
                <a:latin typeface="Times New Roman" pitchFamily="18" charset="0"/>
                <a:cs typeface="Angsana New" pitchFamily="18" charset="-34"/>
              </a:rPr>
              <a:t>IR 14.2.2: Mother-to-child transmission of HIV reduced</a:t>
            </a:r>
            <a:endParaRPr lang="en-US" sz="2400">
              <a:latin typeface="Times New Roman" pitchFamily="18" charset="0"/>
              <a:cs typeface="Angsana New" pitchFamily="18" charset="-34"/>
            </a:endParaRPr>
          </a:p>
        </p:txBody>
      </p:sp>
      <p:sp>
        <p:nvSpPr>
          <p:cNvPr id="101396" name="Text Box 20"/>
          <p:cNvSpPr txBox="1">
            <a:spLocks noChangeArrowheads="1"/>
          </p:cNvSpPr>
          <p:nvPr/>
        </p:nvSpPr>
        <p:spPr bwMode="auto">
          <a:xfrm>
            <a:off x="3657600" y="3263900"/>
            <a:ext cx="2312988" cy="292100"/>
          </a:xfrm>
          <a:prstGeom prst="rect">
            <a:avLst/>
          </a:prstGeom>
          <a:noFill/>
          <a:ln w="28575">
            <a:solidFill>
              <a:srgbClr val="000000"/>
            </a:solidFill>
            <a:miter lim="800000"/>
            <a:headEnd/>
            <a:tailEnd/>
          </a:ln>
        </p:spPr>
        <p:txBody>
          <a:bodyPr/>
          <a:lstStyle/>
          <a:p>
            <a:pPr eaLnBrk="0" hangingPunct="0"/>
            <a:r>
              <a:rPr lang="en-US" sz="1200">
                <a:latin typeface="Times New Roman" pitchFamily="18" charset="0"/>
                <a:cs typeface="Angsana New" pitchFamily="18" charset="-34"/>
              </a:rPr>
              <a:t>IR 14.2.1: Reduced risk behavior</a:t>
            </a:r>
            <a:endParaRPr lang="en-US" sz="2400">
              <a:latin typeface="Times New Roman" pitchFamily="18" charset="0"/>
              <a:cs typeface="Angsana New" pitchFamily="18" charset="-34"/>
            </a:endParaRPr>
          </a:p>
        </p:txBody>
      </p:sp>
      <p:sp>
        <p:nvSpPr>
          <p:cNvPr id="101397" name="Text Box 21"/>
          <p:cNvSpPr txBox="1">
            <a:spLocks noChangeArrowheads="1"/>
          </p:cNvSpPr>
          <p:nvPr/>
        </p:nvSpPr>
        <p:spPr bwMode="auto">
          <a:xfrm>
            <a:off x="6489700" y="5097463"/>
            <a:ext cx="2197100" cy="481012"/>
          </a:xfrm>
          <a:prstGeom prst="rect">
            <a:avLst/>
          </a:prstGeom>
          <a:noFill/>
          <a:ln w="28575">
            <a:solidFill>
              <a:srgbClr val="000000"/>
            </a:solidFill>
            <a:miter lim="800000"/>
            <a:headEnd/>
            <a:tailEnd/>
          </a:ln>
        </p:spPr>
        <p:txBody>
          <a:bodyPr/>
          <a:lstStyle/>
          <a:p>
            <a:pPr eaLnBrk="0" hangingPunct="0"/>
            <a:r>
              <a:rPr lang="en-US" sz="1200">
                <a:latin typeface="Times New Roman" pitchFamily="18" charset="0"/>
                <a:cs typeface="Angsana New" pitchFamily="18" charset="-34"/>
              </a:rPr>
              <a:t>IR 14.3.3: Quality of primary education improved</a:t>
            </a:r>
            <a:endParaRPr lang="en-US" sz="2400">
              <a:latin typeface="Times New Roman" pitchFamily="18" charset="0"/>
              <a:cs typeface="Angsana New" pitchFamily="18" charset="-34"/>
            </a:endParaRPr>
          </a:p>
        </p:txBody>
      </p:sp>
      <p:sp>
        <p:nvSpPr>
          <p:cNvPr id="101398" name="Text Box 22"/>
          <p:cNvSpPr txBox="1">
            <a:spLocks noChangeArrowheads="1"/>
          </p:cNvSpPr>
          <p:nvPr/>
        </p:nvSpPr>
        <p:spPr bwMode="auto">
          <a:xfrm>
            <a:off x="6489700" y="5722938"/>
            <a:ext cx="2197100" cy="525462"/>
          </a:xfrm>
          <a:prstGeom prst="rect">
            <a:avLst/>
          </a:prstGeom>
          <a:noFill/>
          <a:ln w="28575">
            <a:solidFill>
              <a:srgbClr val="000000"/>
            </a:solidFill>
            <a:miter lim="800000"/>
            <a:headEnd/>
            <a:tailEnd/>
          </a:ln>
        </p:spPr>
        <p:txBody>
          <a:bodyPr/>
          <a:lstStyle/>
          <a:p>
            <a:pPr eaLnBrk="0" hangingPunct="0"/>
            <a:r>
              <a:rPr lang="en-US" sz="1200">
                <a:latin typeface="Times New Roman" pitchFamily="18" charset="0"/>
                <a:cs typeface="Angsana New" pitchFamily="18" charset="-34"/>
              </a:rPr>
              <a:t>IR 14.3.4: Equitable primary education services strengthened</a:t>
            </a:r>
            <a:endParaRPr lang="en-US" sz="2400">
              <a:latin typeface="Times New Roman" pitchFamily="18" charset="0"/>
              <a:cs typeface="Angsana New" pitchFamily="18" charset="-34"/>
            </a:endParaRPr>
          </a:p>
        </p:txBody>
      </p:sp>
      <p:sp>
        <p:nvSpPr>
          <p:cNvPr id="101399" name="Text Box 23"/>
          <p:cNvSpPr txBox="1">
            <a:spLocks noChangeArrowheads="1"/>
          </p:cNvSpPr>
          <p:nvPr/>
        </p:nvSpPr>
        <p:spPr bwMode="auto">
          <a:xfrm>
            <a:off x="6489700" y="4191000"/>
            <a:ext cx="2197100" cy="803275"/>
          </a:xfrm>
          <a:prstGeom prst="rect">
            <a:avLst/>
          </a:prstGeom>
          <a:noFill/>
          <a:ln w="28575">
            <a:solidFill>
              <a:srgbClr val="000000"/>
            </a:solidFill>
            <a:miter lim="800000"/>
            <a:headEnd/>
            <a:tailEnd/>
          </a:ln>
        </p:spPr>
        <p:txBody>
          <a:bodyPr lIns="45720" tIns="0" rIns="45720" bIns="0"/>
          <a:lstStyle/>
          <a:p>
            <a:pPr eaLnBrk="0" hangingPunct="0"/>
            <a:r>
              <a:rPr lang="en-US" sz="1200">
                <a:latin typeface="Times New Roman" pitchFamily="18" charset="0"/>
                <a:cs typeface="Angsana New" pitchFamily="18" charset="-34"/>
              </a:rPr>
              <a:t>IR 14.3.2: Planning, mgmt and monitoring and evaluation for delivery of primary education services strengthened</a:t>
            </a:r>
            <a:endParaRPr lang="en-US" sz="2400">
              <a:latin typeface="Times New Roman" pitchFamily="18" charset="0"/>
              <a:cs typeface="Angsana New" pitchFamily="18" charset="-34"/>
            </a:endParaRPr>
          </a:p>
        </p:txBody>
      </p:sp>
      <p:sp>
        <p:nvSpPr>
          <p:cNvPr id="101400" name="Text Box 24"/>
          <p:cNvSpPr txBox="1">
            <a:spLocks noChangeArrowheads="1"/>
          </p:cNvSpPr>
          <p:nvPr/>
        </p:nvSpPr>
        <p:spPr bwMode="auto">
          <a:xfrm>
            <a:off x="6489700" y="3289300"/>
            <a:ext cx="2197100" cy="825500"/>
          </a:xfrm>
          <a:prstGeom prst="rect">
            <a:avLst/>
          </a:prstGeom>
          <a:noFill/>
          <a:ln w="28575">
            <a:solidFill>
              <a:srgbClr val="000000"/>
            </a:solidFill>
            <a:miter lim="800000"/>
            <a:headEnd/>
            <a:tailEnd/>
          </a:ln>
        </p:spPr>
        <p:txBody>
          <a:bodyPr lIns="45720" tIns="0" rIns="45720" bIns="0"/>
          <a:lstStyle/>
          <a:p>
            <a:pPr eaLnBrk="0" hangingPunct="0"/>
            <a:r>
              <a:rPr lang="en-US" sz="1200">
                <a:latin typeface="Times New Roman" pitchFamily="18" charset="0"/>
                <a:cs typeface="Angsana New" pitchFamily="18" charset="-34"/>
              </a:rPr>
              <a:t>IR 14.3.1:  Community participation in the management and delivery of primary education services strengthened</a:t>
            </a:r>
            <a:endParaRPr lang="en-US" sz="2400">
              <a:latin typeface="Times New Roman" pitchFamily="18" charset="0"/>
              <a:cs typeface="Angsana New" pitchFamily="18" charset="-34"/>
            </a:endParaRPr>
          </a:p>
        </p:txBody>
      </p:sp>
      <p:sp>
        <p:nvSpPr>
          <p:cNvPr id="101401" name="Line 25"/>
          <p:cNvSpPr>
            <a:spLocks noChangeShapeType="1"/>
          </p:cNvSpPr>
          <p:nvPr/>
        </p:nvSpPr>
        <p:spPr bwMode="auto">
          <a:xfrm>
            <a:off x="685800" y="3124200"/>
            <a:ext cx="0" cy="2781300"/>
          </a:xfrm>
          <a:prstGeom prst="line">
            <a:avLst/>
          </a:prstGeom>
          <a:noFill/>
          <a:ln w="28575">
            <a:solidFill>
              <a:srgbClr val="000000"/>
            </a:solidFill>
            <a:round/>
            <a:headEnd/>
            <a:tailEnd/>
          </a:ln>
        </p:spPr>
        <p:txBody>
          <a:bodyPr/>
          <a:lstStyle/>
          <a:p>
            <a:endParaRPr lang="en-US"/>
          </a:p>
        </p:txBody>
      </p:sp>
      <p:sp>
        <p:nvSpPr>
          <p:cNvPr id="101402" name="Line 26"/>
          <p:cNvSpPr>
            <a:spLocks noChangeShapeType="1"/>
          </p:cNvSpPr>
          <p:nvPr/>
        </p:nvSpPr>
        <p:spPr bwMode="auto">
          <a:xfrm>
            <a:off x="687388" y="3619500"/>
            <a:ext cx="227012" cy="1588"/>
          </a:xfrm>
          <a:prstGeom prst="line">
            <a:avLst/>
          </a:prstGeom>
          <a:noFill/>
          <a:ln w="28575">
            <a:solidFill>
              <a:srgbClr val="000000"/>
            </a:solidFill>
            <a:round/>
            <a:headEnd/>
            <a:tailEnd/>
          </a:ln>
        </p:spPr>
        <p:txBody>
          <a:bodyPr/>
          <a:lstStyle/>
          <a:p>
            <a:endParaRPr lang="en-US"/>
          </a:p>
        </p:txBody>
      </p:sp>
      <p:sp>
        <p:nvSpPr>
          <p:cNvPr id="101403" name="Line 27"/>
          <p:cNvSpPr>
            <a:spLocks noChangeShapeType="1"/>
          </p:cNvSpPr>
          <p:nvPr/>
        </p:nvSpPr>
        <p:spPr bwMode="auto">
          <a:xfrm>
            <a:off x="687388" y="4418013"/>
            <a:ext cx="227012" cy="1587"/>
          </a:xfrm>
          <a:prstGeom prst="line">
            <a:avLst/>
          </a:prstGeom>
          <a:noFill/>
          <a:ln w="28575">
            <a:solidFill>
              <a:srgbClr val="000000"/>
            </a:solidFill>
            <a:round/>
            <a:headEnd/>
            <a:tailEnd/>
          </a:ln>
        </p:spPr>
        <p:txBody>
          <a:bodyPr/>
          <a:lstStyle/>
          <a:p>
            <a:endParaRPr lang="en-US"/>
          </a:p>
        </p:txBody>
      </p:sp>
      <p:sp>
        <p:nvSpPr>
          <p:cNvPr id="101404" name="Line 28"/>
          <p:cNvSpPr>
            <a:spLocks noChangeShapeType="1"/>
          </p:cNvSpPr>
          <p:nvPr/>
        </p:nvSpPr>
        <p:spPr bwMode="auto">
          <a:xfrm>
            <a:off x="687388" y="5218113"/>
            <a:ext cx="227012" cy="1587"/>
          </a:xfrm>
          <a:prstGeom prst="line">
            <a:avLst/>
          </a:prstGeom>
          <a:noFill/>
          <a:ln w="28575">
            <a:solidFill>
              <a:srgbClr val="000000"/>
            </a:solidFill>
            <a:round/>
            <a:headEnd/>
            <a:tailEnd/>
          </a:ln>
        </p:spPr>
        <p:txBody>
          <a:bodyPr/>
          <a:lstStyle/>
          <a:p>
            <a:endParaRPr lang="en-US"/>
          </a:p>
        </p:txBody>
      </p:sp>
      <p:sp>
        <p:nvSpPr>
          <p:cNvPr id="101405" name="Line 29"/>
          <p:cNvSpPr>
            <a:spLocks noChangeShapeType="1"/>
          </p:cNvSpPr>
          <p:nvPr/>
        </p:nvSpPr>
        <p:spPr bwMode="auto">
          <a:xfrm>
            <a:off x="687388" y="5905500"/>
            <a:ext cx="227012" cy="1588"/>
          </a:xfrm>
          <a:prstGeom prst="line">
            <a:avLst/>
          </a:prstGeom>
          <a:noFill/>
          <a:ln w="28575">
            <a:solidFill>
              <a:srgbClr val="000000"/>
            </a:solidFill>
            <a:round/>
            <a:headEnd/>
            <a:tailEnd/>
          </a:ln>
        </p:spPr>
        <p:txBody>
          <a:bodyPr/>
          <a:lstStyle/>
          <a:p>
            <a:endParaRPr lang="en-US"/>
          </a:p>
        </p:txBody>
      </p:sp>
      <p:sp>
        <p:nvSpPr>
          <p:cNvPr id="101406" name="Line 30"/>
          <p:cNvSpPr>
            <a:spLocks noChangeShapeType="1"/>
          </p:cNvSpPr>
          <p:nvPr/>
        </p:nvSpPr>
        <p:spPr bwMode="auto">
          <a:xfrm flipH="1">
            <a:off x="3516313" y="3111500"/>
            <a:ext cx="0" cy="2832100"/>
          </a:xfrm>
          <a:prstGeom prst="line">
            <a:avLst/>
          </a:prstGeom>
          <a:noFill/>
          <a:ln w="28575">
            <a:solidFill>
              <a:srgbClr val="000000"/>
            </a:solidFill>
            <a:round/>
            <a:headEnd/>
            <a:tailEnd/>
          </a:ln>
        </p:spPr>
        <p:txBody>
          <a:bodyPr/>
          <a:lstStyle/>
          <a:p>
            <a:endParaRPr lang="en-US"/>
          </a:p>
        </p:txBody>
      </p:sp>
      <p:sp>
        <p:nvSpPr>
          <p:cNvPr id="101407" name="Line 31"/>
          <p:cNvSpPr>
            <a:spLocks noChangeShapeType="1"/>
          </p:cNvSpPr>
          <p:nvPr/>
        </p:nvSpPr>
        <p:spPr bwMode="auto">
          <a:xfrm>
            <a:off x="3505200" y="3416300"/>
            <a:ext cx="152400" cy="1588"/>
          </a:xfrm>
          <a:prstGeom prst="line">
            <a:avLst/>
          </a:prstGeom>
          <a:noFill/>
          <a:ln w="28575">
            <a:solidFill>
              <a:srgbClr val="000000"/>
            </a:solidFill>
            <a:round/>
            <a:headEnd/>
            <a:tailEnd/>
          </a:ln>
        </p:spPr>
        <p:txBody>
          <a:bodyPr/>
          <a:lstStyle/>
          <a:p>
            <a:endParaRPr lang="en-US"/>
          </a:p>
        </p:txBody>
      </p:sp>
      <p:sp>
        <p:nvSpPr>
          <p:cNvPr id="101408" name="Line 32"/>
          <p:cNvSpPr>
            <a:spLocks noChangeShapeType="1"/>
          </p:cNvSpPr>
          <p:nvPr/>
        </p:nvSpPr>
        <p:spPr bwMode="auto">
          <a:xfrm>
            <a:off x="3505200" y="3949700"/>
            <a:ext cx="152400" cy="1588"/>
          </a:xfrm>
          <a:prstGeom prst="line">
            <a:avLst/>
          </a:prstGeom>
          <a:noFill/>
          <a:ln w="28575">
            <a:solidFill>
              <a:srgbClr val="000000"/>
            </a:solidFill>
            <a:round/>
            <a:headEnd/>
            <a:tailEnd/>
          </a:ln>
        </p:spPr>
        <p:txBody>
          <a:bodyPr/>
          <a:lstStyle/>
          <a:p>
            <a:endParaRPr lang="en-US"/>
          </a:p>
        </p:txBody>
      </p:sp>
      <p:sp>
        <p:nvSpPr>
          <p:cNvPr id="101409" name="Line 33"/>
          <p:cNvSpPr>
            <a:spLocks noChangeShapeType="1"/>
          </p:cNvSpPr>
          <p:nvPr/>
        </p:nvSpPr>
        <p:spPr bwMode="auto">
          <a:xfrm>
            <a:off x="3505200" y="4648200"/>
            <a:ext cx="152400" cy="1588"/>
          </a:xfrm>
          <a:prstGeom prst="line">
            <a:avLst/>
          </a:prstGeom>
          <a:noFill/>
          <a:ln w="28575">
            <a:solidFill>
              <a:srgbClr val="000000"/>
            </a:solidFill>
            <a:round/>
            <a:headEnd/>
            <a:tailEnd/>
          </a:ln>
        </p:spPr>
        <p:txBody>
          <a:bodyPr/>
          <a:lstStyle/>
          <a:p>
            <a:endParaRPr lang="en-US"/>
          </a:p>
        </p:txBody>
      </p:sp>
      <p:sp>
        <p:nvSpPr>
          <p:cNvPr id="101410" name="Line 34"/>
          <p:cNvSpPr>
            <a:spLocks noChangeShapeType="1"/>
          </p:cNvSpPr>
          <p:nvPr/>
        </p:nvSpPr>
        <p:spPr bwMode="auto">
          <a:xfrm>
            <a:off x="3505200" y="5295900"/>
            <a:ext cx="152400" cy="1588"/>
          </a:xfrm>
          <a:prstGeom prst="line">
            <a:avLst/>
          </a:prstGeom>
          <a:noFill/>
          <a:ln w="28575">
            <a:solidFill>
              <a:srgbClr val="000000"/>
            </a:solidFill>
            <a:round/>
            <a:headEnd/>
            <a:tailEnd/>
          </a:ln>
        </p:spPr>
        <p:txBody>
          <a:bodyPr/>
          <a:lstStyle/>
          <a:p>
            <a:endParaRPr lang="en-US"/>
          </a:p>
        </p:txBody>
      </p:sp>
      <p:sp>
        <p:nvSpPr>
          <p:cNvPr id="101411" name="Line 35"/>
          <p:cNvSpPr>
            <a:spLocks noChangeShapeType="1"/>
          </p:cNvSpPr>
          <p:nvPr/>
        </p:nvSpPr>
        <p:spPr bwMode="auto">
          <a:xfrm flipH="1">
            <a:off x="6248400" y="3111500"/>
            <a:ext cx="12700" cy="2895600"/>
          </a:xfrm>
          <a:prstGeom prst="line">
            <a:avLst/>
          </a:prstGeom>
          <a:noFill/>
          <a:ln w="28575">
            <a:solidFill>
              <a:srgbClr val="000000"/>
            </a:solidFill>
            <a:round/>
            <a:headEnd/>
            <a:tailEnd/>
          </a:ln>
        </p:spPr>
        <p:txBody>
          <a:bodyPr/>
          <a:lstStyle/>
          <a:p>
            <a:endParaRPr lang="en-US"/>
          </a:p>
        </p:txBody>
      </p:sp>
      <p:sp>
        <p:nvSpPr>
          <p:cNvPr id="101412" name="Line 36"/>
          <p:cNvSpPr>
            <a:spLocks noChangeShapeType="1"/>
          </p:cNvSpPr>
          <p:nvPr/>
        </p:nvSpPr>
        <p:spPr bwMode="auto">
          <a:xfrm>
            <a:off x="6267450" y="3644900"/>
            <a:ext cx="228600" cy="0"/>
          </a:xfrm>
          <a:prstGeom prst="line">
            <a:avLst/>
          </a:prstGeom>
          <a:noFill/>
          <a:ln w="28575">
            <a:solidFill>
              <a:srgbClr val="000000"/>
            </a:solidFill>
            <a:round/>
            <a:headEnd/>
            <a:tailEnd/>
          </a:ln>
        </p:spPr>
        <p:txBody>
          <a:bodyPr/>
          <a:lstStyle/>
          <a:p>
            <a:endParaRPr lang="en-US"/>
          </a:p>
        </p:txBody>
      </p:sp>
      <p:sp>
        <p:nvSpPr>
          <p:cNvPr id="101413" name="Line 37"/>
          <p:cNvSpPr>
            <a:spLocks noChangeShapeType="1"/>
          </p:cNvSpPr>
          <p:nvPr/>
        </p:nvSpPr>
        <p:spPr bwMode="auto">
          <a:xfrm>
            <a:off x="6267450" y="4635500"/>
            <a:ext cx="228600" cy="0"/>
          </a:xfrm>
          <a:prstGeom prst="line">
            <a:avLst/>
          </a:prstGeom>
          <a:noFill/>
          <a:ln w="28575">
            <a:solidFill>
              <a:srgbClr val="000000"/>
            </a:solidFill>
            <a:round/>
            <a:headEnd/>
            <a:tailEnd/>
          </a:ln>
        </p:spPr>
        <p:txBody>
          <a:bodyPr/>
          <a:lstStyle/>
          <a:p>
            <a:endParaRPr lang="en-US"/>
          </a:p>
        </p:txBody>
      </p:sp>
      <p:sp>
        <p:nvSpPr>
          <p:cNvPr id="101414" name="Line 38"/>
          <p:cNvSpPr>
            <a:spLocks noChangeShapeType="1"/>
          </p:cNvSpPr>
          <p:nvPr/>
        </p:nvSpPr>
        <p:spPr bwMode="auto">
          <a:xfrm flipV="1">
            <a:off x="6261100" y="5397500"/>
            <a:ext cx="228600" cy="0"/>
          </a:xfrm>
          <a:prstGeom prst="line">
            <a:avLst/>
          </a:prstGeom>
          <a:noFill/>
          <a:ln w="28575">
            <a:solidFill>
              <a:srgbClr val="000000"/>
            </a:solidFill>
            <a:round/>
            <a:headEnd/>
            <a:tailEnd/>
          </a:ln>
        </p:spPr>
        <p:txBody>
          <a:bodyPr/>
          <a:lstStyle/>
          <a:p>
            <a:endParaRPr lang="en-US"/>
          </a:p>
        </p:txBody>
      </p:sp>
      <p:sp>
        <p:nvSpPr>
          <p:cNvPr id="101415" name="Line 39"/>
          <p:cNvSpPr>
            <a:spLocks noChangeShapeType="1"/>
          </p:cNvSpPr>
          <p:nvPr/>
        </p:nvSpPr>
        <p:spPr bwMode="auto">
          <a:xfrm flipV="1">
            <a:off x="6248400" y="6007100"/>
            <a:ext cx="228600" cy="12700"/>
          </a:xfrm>
          <a:prstGeom prst="line">
            <a:avLst/>
          </a:prstGeom>
          <a:noFill/>
          <a:ln w="28575">
            <a:solidFill>
              <a:srgbClr val="000000"/>
            </a:solidFill>
            <a:round/>
            <a:headEnd/>
            <a:tailEnd/>
          </a:ln>
        </p:spPr>
        <p:txBody>
          <a:bodyPr/>
          <a:lstStyle/>
          <a:p>
            <a:endParaRPr lang="en-US"/>
          </a:p>
        </p:txBody>
      </p:sp>
      <p:sp>
        <p:nvSpPr>
          <p:cNvPr id="101416" name="Text Box 40"/>
          <p:cNvSpPr txBox="1">
            <a:spLocks noChangeArrowheads="1"/>
          </p:cNvSpPr>
          <p:nvPr/>
        </p:nvSpPr>
        <p:spPr bwMode="auto">
          <a:xfrm>
            <a:off x="3657600" y="5753100"/>
            <a:ext cx="2312988" cy="571500"/>
          </a:xfrm>
          <a:prstGeom prst="rect">
            <a:avLst/>
          </a:prstGeom>
          <a:noFill/>
          <a:ln w="28575">
            <a:solidFill>
              <a:srgbClr val="000000"/>
            </a:solidFill>
            <a:miter lim="800000"/>
            <a:headEnd/>
            <a:tailEnd/>
          </a:ln>
        </p:spPr>
        <p:txBody>
          <a:bodyPr lIns="45720" tIns="0" rIns="45720" bIns="0"/>
          <a:lstStyle/>
          <a:p>
            <a:pPr eaLnBrk="0" hangingPunct="0"/>
            <a:r>
              <a:rPr lang="en-US" sz="1200">
                <a:latin typeface="Times New Roman" pitchFamily="18" charset="0"/>
                <a:cs typeface="Angsana New" pitchFamily="18" charset="-34"/>
              </a:rPr>
              <a:t>IR 14.2.5:  A more supportive environment for responding to HIV/AIDS</a:t>
            </a:r>
            <a:endParaRPr lang="en-US" sz="2400">
              <a:latin typeface="Times New Roman" pitchFamily="18" charset="0"/>
              <a:cs typeface="Angsana New" pitchFamily="18" charset="-34"/>
            </a:endParaRPr>
          </a:p>
        </p:txBody>
      </p:sp>
      <p:sp>
        <p:nvSpPr>
          <p:cNvPr id="101417" name="Line 41"/>
          <p:cNvSpPr>
            <a:spLocks noChangeShapeType="1"/>
          </p:cNvSpPr>
          <p:nvPr/>
        </p:nvSpPr>
        <p:spPr bwMode="auto">
          <a:xfrm>
            <a:off x="3505200" y="5943600"/>
            <a:ext cx="152400" cy="1588"/>
          </a:xfrm>
          <a:prstGeom prst="line">
            <a:avLst/>
          </a:prstGeom>
          <a:noFill/>
          <a:ln w="28575">
            <a:solidFill>
              <a:srgbClr val="000000"/>
            </a:solidFill>
            <a:round/>
            <a:headEnd/>
            <a:tailEnd/>
          </a:ln>
        </p:spPr>
        <p:txBody>
          <a:bodyPr/>
          <a:lstStyle/>
          <a:p>
            <a:endParaRPr lang="en-US"/>
          </a:p>
        </p:txBody>
      </p:sp>
      <p:sp>
        <p:nvSpPr>
          <p:cNvPr id="101418" name="Rectangle 42"/>
          <p:cNvSpPr>
            <a:spLocks noGrp="1" noChangeArrowheads="1"/>
          </p:cNvSpPr>
          <p:nvPr>
            <p:ph type="title"/>
          </p:nvPr>
        </p:nvSpPr>
        <p:spPr>
          <a:xfrm>
            <a:off x="457200" y="0"/>
            <a:ext cx="7343775" cy="846138"/>
          </a:xfrm>
        </p:spPr>
        <p:txBody>
          <a:bodyPr/>
          <a:lstStyle/>
          <a:p>
            <a:pPr eaLnBrk="1" hangingPunct="1"/>
            <a:r>
              <a:rPr lang="en-US" sz="1700" smtClean="0"/>
              <a:t>Example of a Results Framework Application</a:t>
            </a:r>
          </a:p>
        </p:txBody>
      </p:sp>
      <p:sp>
        <p:nvSpPr>
          <p:cNvPr id="101419" name="Text Box 43"/>
          <p:cNvSpPr txBox="1">
            <a:spLocks noChangeArrowheads="1"/>
          </p:cNvSpPr>
          <p:nvPr/>
        </p:nvSpPr>
        <p:spPr bwMode="auto">
          <a:xfrm>
            <a:off x="3352800" y="6477000"/>
            <a:ext cx="5638800" cy="274638"/>
          </a:xfrm>
          <a:prstGeom prst="rect">
            <a:avLst/>
          </a:prstGeom>
          <a:noFill/>
          <a:ln w="9525">
            <a:noFill/>
            <a:miter lim="800000"/>
            <a:headEnd/>
            <a:tailEnd/>
          </a:ln>
        </p:spPr>
        <p:txBody>
          <a:bodyPr>
            <a:spAutoFit/>
          </a:bodyPr>
          <a:lstStyle/>
          <a:p>
            <a:pPr algn="r" eaLnBrk="0" hangingPunct="0"/>
            <a:r>
              <a:rPr lang="en-US" sz="1200">
                <a:latin typeface="Times New Roman" pitchFamily="18" charset="0"/>
                <a:cs typeface="Angsana New" pitchFamily="18" charset="-34"/>
              </a:rPr>
              <a:t>Source: USAID/Ethiopia Integrated Strategic Plan, February, 2004 (revised draft)</a:t>
            </a:r>
            <a:r>
              <a:rPr lang="en-US" sz="1200" b="1">
                <a:latin typeface="Times New Roman" pitchFamily="18" charset="0"/>
                <a:cs typeface="Angsana New" pitchFamily="18" charset="-34"/>
              </a:rPr>
              <a:t> </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533400" y="1524000"/>
            <a:ext cx="8077200" cy="4535488"/>
          </a:xfrm>
        </p:spPr>
        <p:txBody>
          <a:bodyPr/>
          <a:lstStyle/>
          <a:p>
            <a:pPr marL="342900" indent="-342900" eaLnBrk="1" hangingPunct="1">
              <a:buFont typeface="Marlett" pitchFamily="2" charset="2"/>
              <a:buNone/>
            </a:pPr>
            <a:r>
              <a:rPr lang="en-US" sz="2800" smtClean="0"/>
              <a:t>      Logical Frameworks</a:t>
            </a:r>
          </a:p>
          <a:p>
            <a:pPr marL="342900" indent="-342900" algn="ctr" eaLnBrk="1" hangingPunct="1">
              <a:buFont typeface="Marlett" pitchFamily="2" charset="2"/>
              <a:buNone/>
            </a:pPr>
            <a:endParaRPr lang="en-US" sz="2800" smtClean="0"/>
          </a:p>
          <a:p>
            <a:pPr marL="342900" indent="-342900" eaLnBrk="1" hangingPunct="1">
              <a:buFont typeface="Marlett" pitchFamily="2" charset="2"/>
              <a:buNone/>
            </a:pPr>
            <a:r>
              <a:rPr lang="en-US" sz="2800" smtClean="0"/>
              <a:t>    A logical framework (LogFRAME) is a management tool for strategic planning and program/project management. It looks like a table (or framework) and aims both to be logical to complete, and to present information about projects in a concise, logical and systematic way.</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282575"/>
            <a:ext cx="7772400" cy="579438"/>
          </a:xfrm>
        </p:spPr>
        <p:txBody>
          <a:bodyPr/>
          <a:lstStyle/>
          <a:p>
            <a:pPr eaLnBrk="1" hangingPunct="1"/>
            <a:r>
              <a:rPr lang="en-US" sz="3200" smtClean="0"/>
              <a:t>The logical framework matrix</a:t>
            </a:r>
            <a:endParaRPr lang="th-TH" sz="3200" smtClean="0"/>
          </a:p>
        </p:txBody>
      </p:sp>
      <p:sp>
        <p:nvSpPr>
          <p:cNvPr id="103427" name="Text Box 3"/>
          <p:cNvSpPr txBox="1">
            <a:spLocks noChangeArrowheads="1"/>
          </p:cNvSpPr>
          <p:nvPr/>
        </p:nvSpPr>
        <p:spPr bwMode="auto">
          <a:xfrm>
            <a:off x="990600" y="1447800"/>
            <a:ext cx="2743200" cy="519113"/>
          </a:xfrm>
          <a:prstGeom prst="rect">
            <a:avLst/>
          </a:prstGeom>
          <a:noFill/>
          <a:ln w="9525">
            <a:noFill/>
            <a:miter lim="800000"/>
            <a:headEnd/>
            <a:tailEnd/>
          </a:ln>
        </p:spPr>
        <p:txBody>
          <a:bodyPr>
            <a:spAutoFit/>
          </a:bodyPr>
          <a:lstStyle/>
          <a:p>
            <a:pPr eaLnBrk="0" hangingPunct="0">
              <a:spcBef>
                <a:spcPct val="50000"/>
              </a:spcBef>
            </a:pPr>
            <a:endParaRPr lang="th-TH" sz="2800">
              <a:cs typeface="Angsana New" pitchFamily="18" charset="-34"/>
            </a:endParaRPr>
          </a:p>
        </p:txBody>
      </p:sp>
      <p:sp>
        <p:nvSpPr>
          <p:cNvPr id="103428" name="Text Box 4"/>
          <p:cNvSpPr txBox="1">
            <a:spLocks noChangeArrowheads="1"/>
          </p:cNvSpPr>
          <p:nvPr/>
        </p:nvSpPr>
        <p:spPr bwMode="auto">
          <a:xfrm>
            <a:off x="304800" y="1447800"/>
            <a:ext cx="8610600" cy="854075"/>
          </a:xfrm>
          <a:prstGeom prst="rect">
            <a:avLst/>
          </a:prstGeom>
          <a:noFill/>
          <a:ln w="9525">
            <a:solidFill>
              <a:schemeClr val="tx2"/>
            </a:solidFill>
            <a:miter lim="800000"/>
            <a:headEnd/>
            <a:tailEnd/>
          </a:ln>
        </p:spPr>
        <p:txBody>
          <a:bodyPr>
            <a:spAutoFit/>
          </a:bodyPr>
          <a:lstStyle/>
          <a:p>
            <a:pPr eaLnBrk="0" hangingPunct="0">
              <a:lnSpc>
                <a:spcPct val="75000"/>
              </a:lnSpc>
              <a:spcBef>
                <a:spcPct val="50000"/>
              </a:spcBef>
              <a:tabLst>
                <a:tab pos="2092325" algn="l"/>
                <a:tab pos="5051425" algn="l"/>
                <a:tab pos="6769100" algn="l"/>
              </a:tabLst>
            </a:pPr>
            <a:r>
              <a:rPr lang="th-TH" sz="2400">
                <a:latin typeface="Times New Roman" pitchFamily="18" charset="0"/>
                <a:cs typeface="Angsana New" pitchFamily="18" charset="-34"/>
              </a:rPr>
              <a:t>Aims of the 	Objectively	Means of	Risk and </a:t>
            </a:r>
          </a:p>
          <a:p>
            <a:pPr eaLnBrk="0" hangingPunct="0">
              <a:lnSpc>
                <a:spcPct val="75000"/>
              </a:lnSpc>
              <a:spcBef>
                <a:spcPct val="50000"/>
              </a:spcBef>
              <a:tabLst>
                <a:tab pos="2092325" algn="l"/>
                <a:tab pos="5051425" algn="l"/>
                <a:tab pos="6769100" algn="l"/>
              </a:tabLst>
            </a:pPr>
            <a:r>
              <a:rPr lang="th-TH" sz="2400">
                <a:latin typeface="Times New Roman" pitchFamily="18" charset="0"/>
                <a:cs typeface="Angsana New" pitchFamily="18" charset="-34"/>
              </a:rPr>
              <a:t>Project	verifiable indicators	Verification	assumptions</a:t>
            </a:r>
            <a:endParaRPr lang="th-TH" sz="2800">
              <a:cs typeface="Angsana New" pitchFamily="18" charset="-34"/>
            </a:endParaRPr>
          </a:p>
        </p:txBody>
      </p:sp>
      <p:sp>
        <p:nvSpPr>
          <p:cNvPr id="103429" name="Line 5"/>
          <p:cNvSpPr>
            <a:spLocks noChangeShapeType="1"/>
          </p:cNvSpPr>
          <p:nvPr/>
        </p:nvSpPr>
        <p:spPr bwMode="auto">
          <a:xfrm>
            <a:off x="2057400" y="1447800"/>
            <a:ext cx="0" cy="838200"/>
          </a:xfrm>
          <a:prstGeom prst="line">
            <a:avLst/>
          </a:prstGeom>
          <a:noFill/>
          <a:ln w="9525">
            <a:solidFill>
              <a:schemeClr val="tx2"/>
            </a:solidFill>
            <a:round/>
            <a:headEnd/>
            <a:tailEnd/>
          </a:ln>
        </p:spPr>
        <p:txBody>
          <a:bodyPr wrap="none" anchor="ctr"/>
          <a:lstStyle/>
          <a:p>
            <a:endParaRPr lang="en-US"/>
          </a:p>
        </p:txBody>
      </p:sp>
      <p:sp>
        <p:nvSpPr>
          <p:cNvPr id="103430" name="Line 6"/>
          <p:cNvSpPr>
            <a:spLocks noChangeShapeType="1"/>
          </p:cNvSpPr>
          <p:nvPr/>
        </p:nvSpPr>
        <p:spPr bwMode="auto">
          <a:xfrm>
            <a:off x="5105400" y="1447800"/>
            <a:ext cx="0" cy="838200"/>
          </a:xfrm>
          <a:prstGeom prst="line">
            <a:avLst/>
          </a:prstGeom>
          <a:noFill/>
          <a:ln w="9525">
            <a:solidFill>
              <a:schemeClr val="tx2"/>
            </a:solidFill>
            <a:round/>
            <a:headEnd/>
            <a:tailEnd/>
          </a:ln>
        </p:spPr>
        <p:txBody>
          <a:bodyPr wrap="none" anchor="ctr"/>
          <a:lstStyle/>
          <a:p>
            <a:endParaRPr lang="en-US"/>
          </a:p>
        </p:txBody>
      </p:sp>
      <p:sp>
        <p:nvSpPr>
          <p:cNvPr id="103431" name="Line 7"/>
          <p:cNvSpPr>
            <a:spLocks noChangeShapeType="1"/>
          </p:cNvSpPr>
          <p:nvPr/>
        </p:nvSpPr>
        <p:spPr bwMode="auto">
          <a:xfrm>
            <a:off x="7086600" y="1447800"/>
            <a:ext cx="0" cy="838200"/>
          </a:xfrm>
          <a:prstGeom prst="line">
            <a:avLst/>
          </a:prstGeom>
          <a:noFill/>
          <a:ln w="9525">
            <a:solidFill>
              <a:schemeClr val="tx2"/>
            </a:solidFill>
            <a:round/>
            <a:headEnd/>
            <a:tailEnd/>
          </a:ln>
        </p:spPr>
        <p:txBody>
          <a:bodyPr wrap="none" anchor="ctr"/>
          <a:lstStyle/>
          <a:p>
            <a:endParaRPr lang="en-US"/>
          </a:p>
        </p:txBody>
      </p:sp>
      <p:sp>
        <p:nvSpPr>
          <p:cNvPr id="103432" name="Text Box 8"/>
          <p:cNvSpPr txBox="1">
            <a:spLocks noChangeArrowheads="1"/>
          </p:cNvSpPr>
          <p:nvPr/>
        </p:nvSpPr>
        <p:spPr bwMode="auto">
          <a:xfrm>
            <a:off x="304800" y="2286000"/>
            <a:ext cx="8610600" cy="466725"/>
          </a:xfrm>
          <a:prstGeom prst="rect">
            <a:avLst/>
          </a:prstGeom>
          <a:noFill/>
          <a:ln w="9525">
            <a:solidFill>
              <a:schemeClr val="tx2"/>
            </a:solidFill>
            <a:miter lim="800000"/>
            <a:headEnd/>
            <a:tailEnd/>
          </a:ln>
        </p:spPr>
        <p:txBody>
          <a:bodyPr>
            <a:spAutoFit/>
          </a:bodyPr>
          <a:lstStyle/>
          <a:p>
            <a:pPr eaLnBrk="0" hangingPunct="0">
              <a:spcBef>
                <a:spcPct val="50000"/>
              </a:spcBef>
              <a:tabLst>
                <a:tab pos="2092325" algn="l"/>
                <a:tab pos="5051425" algn="l"/>
                <a:tab pos="6769100" algn="l"/>
              </a:tabLst>
            </a:pPr>
            <a:r>
              <a:rPr lang="th-TH" sz="2400">
                <a:latin typeface="Times New Roman" pitchFamily="18" charset="0"/>
                <a:cs typeface="Angsana New" pitchFamily="18" charset="-34"/>
              </a:rPr>
              <a:t>Goal	</a:t>
            </a:r>
            <a:endParaRPr lang="th-TH" sz="2800">
              <a:cs typeface="Angsana New" pitchFamily="18" charset="-34"/>
            </a:endParaRPr>
          </a:p>
        </p:txBody>
      </p:sp>
      <p:sp>
        <p:nvSpPr>
          <p:cNvPr id="103433" name="Text Box 9"/>
          <p:cNvSpPr txBox="1">
            <a:spLocks noChangeArrowheads="1"/>
          </p:cNvSpPr>
          <p:nvPr/>
        </p:nvSpPr>
        <p:spPr bwMode="auto">
          <a:xfrm>
            <a:off x="304800" y="2743200"/>
            <a:ext cx="8610600" cy="466725"/>
          </a:xfrm>
          <a:prstGeom prst="rect">
            <a:avLst/>
          </a:prstGeom>
          <a:noFill/>
          <a:ln w="9525">
            <a:solidFill>
              <a:schemeClr val="tx2"/>
            </a:solidFill>
            <a:miter lim="800000"/>
            <a:headEnd/>
            <a:tailEnd/>
          </a:ln>
        </p:spPr>
        <p:txBody>
          <a:bodyPr>
            <a:spAutoFit/>
          </a:bodyPr>
          <a:lstStyle/>
          <a:p>
            <a:pPr eaLnBrk="0" hangingPunct="0">
              <a:spcBef>
                <a:spcPct val="50000"/>
              </a:spcBef>
              <a:tabLst>
                <a:tab pos="2092325" algn="l"/>
                <a:tab pos="5051425" algn="l"/>
                <a:tab pos="6769100" algn="l"/>
              </a:tabLst>
            </a:pPr>
            <a:r>
              <a:rPr lang="th-TH" sz="2400">
                <a:latin typeface="Times New Roman" pitchFamily="18" charset="0"/>
                <a:cs typeface="Angsana New" pitchFamily="18" charset="-34"/>
              </a:rPr>
              <a:t>Purpose	</a:t>
            </a:r>
            <a:endParaRPr lang="th-TH" sz="2800">
              <a:cs typeface="Angsana New" pitchFamily="18" charset="-34"/>
            </a:endParaRPr>
          </a:p>
        </p:txBody>
      </p:sp>
      <p:sp>
        <p:nvSpPr>
          <p:cNvPr id="103434" name="Text Box 10"/>
          <p:cNvSpPr txBox="1">
            <a:spLocks noChangeArrowheads="1"/>
          </p:cNvSpPr>
          <p:nvPr/>
        </p:nvSpPr>
        <p:spPr bwMode="auto">
          <a:xfrm>
            <a:off x="304800" y="3200400"/>
            <a:ext cx="8610600" cy="466725"/>
          </a:xfrm>
          <a:prstGeom prst="rect">
            <a:avLst/>
          </a:prstGeom>
          <a:noFill/>
          <a:ln w="9525">
            <a:solidFill>
              <a:schemeClr val="tx2"/>
            </a:solidFill>
            <a:miter lim="800000"/>
            <a:headEnd/>
            <a:tailEnd/>
          </a:ln>
        </p:spPr>
        <p:txBody>
          <a:bodyPr>
            <a:spAutoFit/>
          </a:bodyPr>
          <a:lstStyle/>
          <a:p>
            <a:pPr eaLnBrk="0" hangingPunct="0">
              <a:spcBef>
                <a:spcPct val="50000"/>
              </a:spcBef>
              <a:tabLst>
                <a:tab pos="2092325" algn="l"/>
                <a:tab pos="5051425" algn="l"/>
                <a:tab pos="6769100" algn="l"/>
              </a:tabLst>
            </a:pPr>
            <a:r>
              <a:rPr lang="th-TH" sz="2400">
                <a:latin typeface="Times New Roman" pitchFamily="18" charset="0"/>
                <a:cs typeface="Angsana New" pitchFamily="18" charset="-34"/>
              </a:rPr>
              <a:t>Outputs	</a:t>
            </a:r>
            <a:endParaRPr lang="th-TH" sz="2800">
              <a:cs typeface="Angsana New" pitchFamily="18" charset="-34"/>
            </a:endParaRPr>
          </a:p>
        </p:txBody>
      </p:sp>
      <p:sp>
        <p:nvSpPr>
          <p:cNvPr id="103435" name="Text Box 11"/>
          <p:cNvSpPr txBox="1">
            <a:spLocks noChangeArrowheads="1"/>
          </p:cNvSpPr>
          <p:nvPr/>
        </p:nvSpPr>
        <p:spPr bwMode="auto">
          <a:xfrm>
            <a:off x="304800" y="3657600"/>
            <a:ext cx="8610600" cy="466725"/>
          </a:xfrm>
          <a:prstGeom prst="rect">
            <a:avLst/>
          </a:prstGeom>
          <a:noFill/>
          <a:ln w="9525">
            <a:solidFill>
              <a:schemeClr val="tx2"/>
            </a:solidFill>
            <a:miter lim="800000"/>
            <a:headEnd/>
            <a:tailEnd/>
          </a:ln>
        </p:spPr>
        <p:txBody>
          <a:bodyPr>
            <a:spAutoFit/>
          </a:bodyPr>
          <a:lstStyle/>
          <a:p>
            <a:pPr eaLnBrk="0" hangingPunct="0">
              <a:spcBef>
                <a:spcPct val="50000"/>
              </a:spcBef>
              <a:tabLst>
                <a:tab pos="2092325" algn="l"/>
                <a:tab pos="5051425" algn="l"/>
                <a:tab pos="6769100" algn="l"/>
              </a:tabLst>
            </a:pPr>
            <a:r>
              <a:rPr lang="th-TH" sz="2400">
                <a:latin typeface="Times New Roman" pitchFamily="18" charset="0"/>
                <a:cs typeface="Angsana New" pitchFamily="18" charset="-34"/>
              </a:rPr>
              <a:t>Activities            (costs and resources)</a:t>
            </a:r>
            <a:endParaRPr lang="th-TH" sz="2800">
              <a:cs typeface="Angsana New" pitchFamily="18" charset="-34"/>
            </a:endParaRPr>
          </a:p>
        </p:txBody>
      </p:sp>
      <p:sp>
        <p:nvSpPr>
          <p:cNvPr id="103436" name="Line 12"/>
          <p:cNvSpPr>
            <a:spLocks noChangeShapeType="1"/>
          </p:cNvSpPr>
          <p:nvPr/>
        </p:nvSpPr>
        <p:spPr bwMode="auto">
          <a:xfrm>
            <a:off x="2057400" y="2286000"/>
            <a:ext cx="0" cy="1828800"/>
          </a:xfrm>
          <a:prstGeom prst="line">
            <a:avLst/>
          </a:prstGeom>
          <a:noFill/>
          <a:ln w="9525">
            <a:solidFill>
              <a:schemeClr val="tx2"/>
            </a:solidFill>
            <a:round/>
            <a:headEnd/>
            <a:tailEnd/>
          </a:ln>
        </p:spPr>
        <p:txBody>
          <a:bodyPr wrap="none" anchor="ctr"/>
          <a:lstStyle/>
          <a:p>
            <a:endParaRPr lang="en-US"/>
          </a:p>
        </p:txBody>
      </p:sp>
      <p:sp>
        <p:nvSpPr>
          <p:cNvPr id="103437" name="Line 13"/>
          <p:cNvSpPr>
            <a:spLocks noChangeShapeType="1"/>
          </p:cNvSpPr>
          <p:nvPr/>
        </p:nvSpPr>
        <p:spPr bwMode="auto">
          <a:xfrm>
            <a:off x="5105400" y="1524000"/>
            <a:ext cx="0" cy="2590800"/>
          </a:xfrm>
          <a:prstGeom prst="line">
            <a:avLst/>
          </a:prstGeom>
          <a:noFill/>
          <a:ln w="9525">
            <a:solidFill>
              <a:schemeClr val="tx2"/>
            </a:solidFill>
            <a:round/>
            <a:headEnd/>
            <a:tailEnd/>
          </a:ln>
        </p:spPr>
        <p:txBody>
          <a:bodyPr wrap="none" anchor="ctr"/>
          <a:lstStyle/>
          <a:p>
            <a:endParaRPr lang="en-US"/>
          </a:p>
        </p:txBody>
      </p:sp>
      <p:sp>
        <p:nvSpPr>
          <p:cNvPr id="103438" name="Line 14"/>
          <p:cNvSpPr>
            <a:spLocks noChangeShapeType="1"/>
          </p:cNvSpPr>
          <p:nvPr/>
        </p:nvSpPr>
        <p:spPr bwMode="auto">
          <a:xfrm>
            <a:off x="7086600" y="2286000"/>
            <a:ext cx="0" cy="1828800"/>
          </a:xfrm>
          <a:prstGeom prst="line">
            <a:avLst/>
          </a:prstGeom>
          <a:noFill/>
          <a:ln w="9525">
            <a:solidFill>
              <a:schemeClr val="tx2"/>
            </a:solidFill>
            <a:round/>
            <a:headEnd/>
            <a:tailEnd/>
          </a:ln>
        </p:spPr>
        <p:txBody>
          <a:bodyPr wrap="none" anchor="ctr"/>
          <a:lstStyle/>
          <a:p>
            <a:endParaRPr lang="en-US"/>
          </a:p>
        </p:txBody>
      </p:sp>
    </p:spTree>
  </p:cSld>
  <p:clrMapOvr>
    <a:masterClrMapping/>
  </p:clrMapOvr>
  <p:transition>
    <p:pull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838200" y="822325"/>
            <a:ext cx="8305800" cy="5045075"/>
          </a:xfrm>
        </p:spPr>
        <p:txBody>
          <a:bodyPr/>
          <a:lstStyle/>
          <a:p>
            <a:pPr marL="342900" indent="-342900" algn="ctr" eaLnBrk="1" hangingPunct="1">
              <a:buFont typeface="Marlett" pitchFamily="2" charset="2"/>
              <a:buNone/>
            </a:pPr>
            <a:r>
              <a:rPr lang="en-US" sz="2800" smtClean="0"/>
              <a:t>Logical frameworks (cont’d)</a:t>
            </a:r>
          </a:p>
          <a:p>
            <a:pPr marL="342900" indent="-342900" eaLnBrk="1" hangingPunct="1">
              <a:buFont typeface="Marlett" pitchFamily="2" charset="2"/>
              <a:buNone/>
            </a:pPr>
            <a:r>
              <a:rPr lang="en-US" sz="2800" smtClean="0"/>
              <a:t>A LogFRAME summarizes, in a </a:t>
            </a:r>
          </a:p>
          <a:p>
            <a:pPr marL="342900" indent="-342900" eaLnBrk="1" hangingPunct="1">
              <a:buFont typeface="Marlett" pitchFamily="2" charset="2"/>
              <a:buNone/>
            </a:pPr>
            <a:r>
              <a:rPr lang="en-US" sz="2800" smtClean="0"/>
              <a:t>standard format:</a:t>
            </a:r>
          </a:p>
          <a:p>
            <a:pPr marL="342900" indent="-342900" eaLnBrk="1" hangingPunct="1"/>
            <a:r>
              <a:rPr lang="en-US" sz="2800" smtClean="0"/>
              <a:t>What your project is trying to achieve</a:t>
            </a:r>
          </a:p>
          <a:p>
            <a:pPr marL="342900" indent="-342900" eaLnBrk="1" hangingPunct="1"/>
            <a:r>
              <a:rPr lang="en-US" sz="2800" smtClean="0"/>
              <a:t>How it aims to do this</a:t>
            </a:r>
          </a:p>
          <a:p>
            <a:pPr marL="342900" indent="-342900" eaLnBrk="1" hangingPunct="1"/>
            <a:r>
              <a:rPr lang="en-US" sz="2800" smtClean="0"/>
              <a:t>What is needed to ensure success</a:t>
            </a:r>
          </a:p>
          <a:p>
            <a:pPr marL="342900" indent="-342900" eaLnBrk="1" hangingPunct="1"/>
            <a:r>
              <a:rPr lang="en-US" sz="2800" smtClean="0"/>
              <a:t>Ways of measuring progress and the potential problems along the way</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33400" y="358775"/>
            <a:ext cx="7772400" cy="579438"/>
          </a:xfrm>
        </p:spPr>
        <p:txBody>
          <a:bodyPr/>
          <a:lstStyle/>
          <a:p>
            <a:pPr eaLnBrk="1" hangingPunct="1"/>
            <a:r>
              <a:rPr lang="en-US" sz="3200" b="1" smtClean="0">
                <a:latin typeface="Humanst521 Lt BT"/>
              </a:rPr>
              <a:t> </a:t>
            </a:r>
            <a:r>
              <a:rPr lang="en-US" sz="2800" b="1" smtClean="0"/>
              <a:t>Logical</a:t>
            </a:r>
            <a:r>
              <a:rPr lang="en-US" sz="2800" smtClean="0"/>
              <a:t> </a:t>
            </a:r>
            <a:r>
              <a:rPr lang="en-US" sz="3200" smtClean="0"/>
              <a:t>Framework </a:t>
            </a:r>
            <a:r>
              <a:rPr lang="en-US" sz="3200" b="1" smtClean="0">
                <a:latin typeface="Humanst521 Lt BT"/>
              </a:rPr>
              <a:t>(Cont’d)</a:t>
            </a:r>
          </a:p>
        </p:txBody>
      </p:sp>
      <p:sp>
        <p:nvSpPr>
          <p:cNvPr id="105475" name="Rectangle 3"/>
          <p:cNvSpPr>
            <a:spLocks noGrp="1" noChangeArrowheads="1"/>
          </p:cNvSpPr>
          <p:nvPr>
            <p:ph type="body" idx="1"/>
          </p:nvPr>
        </p:nvSpPr>
        <p:spPr>
          <a:xfrm>
            <a:off x="381000" y="1219200"/>
            <a:ext cx="8534400" cy="5435600"/>
          </a:xfrm>
        </p:spPr>
        <p:txBody>
          <a:bodyPr/>
          <a:lstStyle/>
          <a:p>
            <a:pPr marL="342900" indent="-342900" eaLnBrk="1" hangingPunct="1">
              <a:buClr>
                <a:schemeClr val="tx1"/>
              </a:buClr>
              <a:buFont typeface="Marlett" pitchFamily="2" charset="2"/>
              <a:buNone/>
            </a:pPr>
            <a:endParaRPr lang="en-US" sz="2800" smtClean="0">
              <a:latin typeface="Humanst521 Lt BT"/>
            </a:endParaRPr>
          </a:p>
          <a:p>
            <a:pPr marL="342900" indent="-342900" eaLnBrk="1" hangingPunct="1">
              <a:buClr>
                <a:schemeClr val="tx1"/>
              </a:buClr>
              <a:buFont typeface="Marlett" pitchFamily="2" charset="2"/>
              <a:buNone/>
            </a:pPr>
            <a:r>
              <a:rPr lang="en-US" sz="2800" smtClean="0">
                <a:latin typeface="Humanst521 Lt BT"/>
              </a:rPr>
              <a:t>Purposes:</a:t>
            </a:r>
          </a:p>
          <a:p>
            <a:pPr marL="342900" indent="-342900" eaLnBrk="1" hangingPunct="1">
              <a:buClr>
                <a:schemeClr val="tx1"/>
              </a:buClr>
            </a:pPr>
            <a:r>
              <a:rPr lang="en-US" sz="2800" smtClean="0"/>
              <a:t>Summarizes what the project intends to do and how</a:t>
            </a:r>
          </a:p>
          <a:p>
            <a:pPr marL="342900" indent="-342900" eaLnBrk="1" hangingPunct="1">
              <a:buClr>
                <a:schemeClr val="tx1"/>
              </a:buClr>
            </a:pPr>
            <a:r>
              <a:rPr lang="en-US" sz="2800" smtClean="0"/>
              <a:t>Summarizes key assumptions</a:t>
            </a:r>
          </a:p>
          <a:p>
            <a:pPr marL="342900" indent="-342900" eaLnBrk="1" hangingPunct="1">
              <a:buClr>
                <a:schemeClr val="tx1"/>
              </a:buClr>
            </a:pPr>
            <a:r>
              <a:rPr lang="en-US" sz="2800" smtClean="0"/>
              <a:t>Summarizes outputs and outcomes that will be monitored </a:t>
            </a:r>
            <a:br>
              <a:rPr lang="en-US" sz="2800" smtClean="0"/>
            </a:br>
            <a:r>
              <a:rPr lang="en-US" sz="2800" smtClean="0"/>
              <a:t>and evaluated</a:t>
            </a:r>
          </a:p>
          <a:p>
            <a:pPr marL="342900" indent="-342900" eaLnBrk="1" hangingPunct="1">
              <a:buClr>
                <a:schemeClr val="tx1"/>
              </a:buClr>
            </a:pPr>
            <a:endParaRPr lang="en-US" sz="2800" smtClean="0">
              <a:latin typeface="Humanst521 Lt B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17500" y="160338"/>
            <a:ext cx="8578850" cy="1066800"/>
          </a:xfrm>
        </p:spPr>
        <p:txBody>
          <a:bodyPr/>
          <a:lstStyle/>
          <a:p>
            <a:pPr eaLnBrk="1" hangingPunct="1"/>
            <a:r>
              <a:rPr lang="en-US" sz="3200" b="1" smtClean="0"/>
              <a:t>Cause and Effect in a Logical Framework</a:t>
            </a:r>
            <a:endParaRPr lang="en-US" sz="3200" smtClean="0"/>
          </a:p>
        </p:txBody>
      </p:sp>
      <p:sp>
        <p:nvSpPr>
          <p:cNvPr id="106499" name="Text Box 3"/>
          <p:cNvSpPr txBox="1">
            <a:spLocks noChangeArrowheads="1"/>
          </p:cNvSpPr>
          <p:nvPr/>
        </p:nvSpPr>
        <p:spPr bwMode="auto">
          <a:xfrm>
            <a:off x="3276600" y="5791200"/>
            <a:ext cx="2438400" cy="650875"/>
          </a:xfrm>
          <a:prstGeom prst="rect">
            <a:avLst/>
          </a:prstGeom>
          <a:noFill/>
          <a:ln w="9525">
            <a:solidFill>
              <a:schemeClr val="tx2"/>
            </a:solidFill>
            <a:miter lim="800000"/>
            <a:headEnd/>
            <a:tailEnd/>
          </a:ln>
        </p:spPr>
        <p:txBody>
          <a:bodyPr>
            <a:spAutoFit/>
          </a:bodyPr>
          <a:lstStyle/>
          <a:p>
            <a:pPr eaLnBrk="0" hangingPunct="0"/>
            <a:r>
              <a:rPr lang="en-US" sz="3600" b="1">
                <a:solidFill>
                  <a:schemeClr val="bg1"/>
                </a:solidFill>
                <a:latin typeface="Times New Roman" pitchFamily="18" charset="0"/>
                <a:cs typeface="Angsana New" pitchFamily="18" charset="-34"/>
              </a:rPr>
              <a:t>Activitie</a:t>
            </a:r>
            <a:r>
              <a:rPr lang="en-US" sz="3600">
                <a:solidFill>
                  <a:schemeClr val="bg1"/>
                </a:solidFill>
                <a:latin typeface="Times New Roman" pitchFamily="18" charset="0"/>
                <a:cs typeface="Angsana New" pitchFamily="18" charset="-34"/>
              </a:rPr>
              <a:t>s</a:t>
            </a:r>
            <a:endParaRPr lang="en-US" sz="2400">
              <a:solidFill>
                <a:schemeClr val="bg1"/>
              </a:solidFill>
              <a:latin typeface="Times New Roman" pitchFamily="18" charset="0"/>
              <a:cs typeface="Angsana New" pitchFamily="18" charset="-34"/>
            </a:endParaRPr>
          </a:p>
        </p:txBody>
      </p:sp>
      <p:sp>
        <p:nvSpPr>
          <p:cNvPr id="106500" name="Text Box 4"/>
          <p:cNvSpPr txBox="1">
            <a:spLocks noChangeArrowheads="1"/>
          </p:cNvSpPr>
          <p:nvPr/>
        </p:nvSpPr>
        <p:spPr bwMode="auto">
          <a:xfrm>
            <a:off x="3429000" y="4495800"/>
            <a:ext cx="1793875" cy="650875"/>
          </a:xfrm>
          <a:prstGeom prst="rect">
            <a:avLst/>
          </a:prstGeom>
          <a:noFill/>
          <a:ln w="9525">
            <a:solidFill>
              <a:schemeClr val="tx2"/>
            </a:solidFill>
            <a:miter lim="800000"/>
            <a:headEnd/>
            <a:tailEnd/>
          </a:ln>
        </p:spPr>
        <p:txBody>
          <a:bodyPr wrap="none">
            <a:spAutoFit/>
          </a:bodyPr>
          <a:lstStyle/>
          <a:p>
            <a:pPr eaLnBrk="0" hangingPunct="0"/>
            <a:r>
              <a:rPr lang="en-US" sz="3600" b="1">
                <a:solidFill>
                  <a:schemeClr val="bg1"/>
                </a:solidFill>
                <a:latin typeface="Times New Roman" pitchFamily="18" charset="0"/>
                <a:cs typeface="Angsana New" pitchFamily="18" charset="-34"/>
              </a:rPr>
              <a:t>Outputs</a:t>
            </a:r>
            <a:endParaRPr lang="en-US" sz="2400">
              <a:solidFill>
                <a:schemeClr val="bg1"/>
              </a:solidFill>
              <a:latin typeface="Times New Roman" pitchFamily="18" charset="0"/>
              <a:cs typeface="Angsana New" pitchFamily="18" charset="-34"/>
            </a:endParaRPr>
          </a:p>
        </p:txBody>
      </p:sp>
      <p:sp>
        <p:nvSpPr>
          <p:cNvPr id="106501" name="Text Box 5"/>
          <p:cNvSpPr txBox="1">
            <a:spLocks noChangeArrowheads="1"/>
          </p:cNvSpPr>
          <p:nvPr/>
        </p:nvSpPr>
        <p:spPr bwMode="auto">
          <a:xfrm>
            <a:off x="3505200" y="3505200"/>
            <a:ext cx="1793875" cy="650875"/>
          </a:xfrm>
          <a:prstGeom prst="rect">
            <a:avLst/>
          </a:prstGeom>
          <a:noFill/>
          <a:ln w="9525">
            <a:solidFill>
              <a:schemeClr val="tx2"/>
            </a:solidFill>
            <a:miter lim="800000"/>
            <a:headEnd/>
            <a:tailEnd/>
          </a:ln>
        </p:spPr>
        <p:txBody>
          <a:bodyPr wrap="none">
            <a:spAutoFit/>
          </a:bodyPr>
          <a:lstStyle/>
          <a:p>
            <a:pPr eaLnBrk="0" hangingPunct="0"/>
            <a:r>
              <a:rPr lang="en-US" sz="3600" b="1">
                <a:solidFill>
                  <a:schemeClr val="bg1"/>
                </a:solidFill>
                <a:latin typeface="Times New Roman" pitchFamily="18" charset="0"/>
                <a:cs typeface="Angsana New" pitchFamily="18" charset="-34"/>
              </a:rPr>
              <a:t>Purpose</a:t>
            </a:r>
            <a:endParaRPr lang="en-US" sz="2400">
              <a:solidFill>
                <a:schemeClr val="bg1"/>
              </a:solidFill>
              <a:latin typeface="Times New Roman" pitchFamily="18" charset="0"/>
              <a:cs typeface="Angsana New" pitchFamily="18" charset="-34"/>
            </a:endParaRPr>
          </a:p>
        </p:txBody>
      </p:sp>
      <p:sp>
        <p:nvSpPr>
          <p:cNvPr id="106502" name="Text Box 6"/>
          <p:cNvSpPr txBox="1">
            <a:spLocks noChangeArrowheads="1"/>
          </p:cNvSpPr>
          <p:nvPr/>
        </p:nvSpPr>
        <p:spPr bwMode="auto">
          <a:xfrm>
            <a:off x="3505200" y="2209800"/>
            <a:ext cx="1524000" cy="650875"/>
          </a:xfrm>
          <a:prstGeom prst="rect">
            <a:avLst/>
          </a:prstGeom>
          <a:noFill/>
          <a:ln w="9525">
            <a:solidFill>
              <a:schemeClr val="tx2"/>
            </a:solidFill>
            <a:miter lim="800000"/>
            <a:headEnd/>
            <a:tailEnd/>
          </a:ln>
        </p:spPr>
        <p:txBody>
          <a:bodyPr>
            <a:spAutoFit/>
          </a:bodyPr>
          <a:lstStyle/>
          <a:p>
            <a:pPr algn="ctr" eaLnBrk="0" hangingPunct="0"/>
            <a:r>
              <a:rPr lang="en-US" sz="3600" b="1">
                <a:solidFill>
                  <a:schemeClr val="bg1"/>
                </a:solidFill>
                <a:latin typeface="Times New Roman" pitchFamily="18" charset="0"/>
                <a:cs typeface="Angsana New" pitchFamily="18" charset="-34"/>
              </a:rPr>
              <a:t>Goal</a:t>
            </a:r>
            <a:endParaRPr lang="en-US" sz="2400">
              <a:solidFill>
                <a:schemeClr val="bg1"/>
              </a:solidFill>
              <a:latin typeface="Times New Roman" pitchFamily="18" charset="0"/>
              <a:cs typeface="Angsana New" pitchFamily="18" charset="-34"/>
            </a:endParaRPr>
          </a:p>
        </p:txBody>
      </p:sp>
      <p:sp>
        <p:nvSpPr>
          <p:cNvPr id="106503" name="AutoShape 7"/>
          <p:cNvSpPr>
            <a:spLocks noChangeArrowheads="1"/>
          </p:cNvSpPr>
          <p:nvPr/>
        </p:nvSpPr>
        <p:spPr bwMode="auto">
          <a:xfrm rot="-5072993">
            <a:off x="2362200" y="2514600"/>
            <a:ext cx="1143000" cy="838200"/>
          </a:xfrm>
          <a:prstGeom prst="curvedDownArrow">
            <a:avLst>
              <a:gd name="adj1" fmla="val 27273"/>
              <a:gd name="adj2" fmla="val 54545"/>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6504" name="AutoShape 8"/>
          <p:cNvSpPr>
            <a:spLocks noChangeArrowheads="1"/>
          </p:cNvSpPr>
          <p:nvPr/>
        </p:nvSpPr>
        <p:spPr bwMode="auto">
          <a:xfrm rot="-4956052">
            <a:off x="2133600" y="4953000"/>
            <a:ext cx="1143000" cy="838200"/>
          </a:xfrm>
          <a:prstGeom prst="curvedDownArrow">
            <a:avLst>
              <a:gd name="adj1" fmla="val 27273"/>
              <a:gd name="adj2" fmla="val 54545"/>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6505" name="AutoShape 9"/>
          <p:cNvSpPr>
            <a:spLocks noChangeArrowheads="1"/>
          </p:cNvSpPr>
          <p:nvPr/>
        </p:nvSpPr>
        <p:spPr bwMode="auto">
          <a:xfrm rot="-5141900">
            <a:off x="5143500" y="4000500"/>
            <a:ext cx="1219200" cy="685800"/>
          </a:xfrm>
          <a:prstGeom prst="curvedUpArrow">
            <a:avLst>
              <a:gd name="adj1" fmla="val 35556"/>
              <a:gd name="adj2" fmla="val 71111"/>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6506" name="Text Box 10"/>
          <p:cNvSpPr txBox="1">
            <a:spLocks noChangeArrowheads="1"/>
          </p:cNvSpPr>
          <p:nvPr/>
        </p:nvSpPr>
        <p:spPr bwMode="auto">
          <a:xfrm>
            <a:off x="5867400" y="3505200"/>
            <a:ext cx="1143000" cy="519113"/>
          </a:xfrm>
          <a:prstGeom prst="rect">
            <a:avLst/>
          </a:prstGeom>
          <a:noFill/>
          <a:ln w="9525">
            <a:noFill/>
            <a:miter lim="800000"/>
            <a:headEnd/>
            <a:tailEnd/>
          </a:ln>
        </p:spPr>
        <p:txBody>
          <a:bodyPr>
            <a:spAutoFit/>
          </a:bodyPr>
          <a:lstStyle/>
          <a:p>
            <a:pPr eaLnBrk="0" hangingPunct="0">
              <a:spcBef>
                <a:spcPct val="50000"/>
              </a:spcBef>
            </a:pPr>
            <a:r>
              <a:rPr lang="th-TH" sz="2800">
                <a:solidFill>
                  <a:srgbClr val="FF3300"/>
                </a:solidFill>
                <a:cs typeface="Angsana New" pitchFamily="18" charset="-34"/>
              </a:rPr>
              <a:t>then</a:t>
            </a:r>
            <a:endParaRPr lang="th-TH" sz="2800">
              <a:cs typeface="Angsana New" pitchFamily="18" charset="-34"/>
            </a:endParaRPr>
          </a:p>
        </p:txBody>
      </p:sp>
      <p:sp>
        <p:nvSpPr>
          <p:cNvPr id="106507" name="Text Box 11"/>
          <p:cNvSpPr txBox="1">
            <a:spLocks noChangeArrowheads="1"/>
          </p:cNvSpPr>
          <p:nvPr/>
        </p:nvSpPr>
        <p:spPr bwMode="auto">
          <a:xfrm>
            <a:off x="2362200" y="1981200"/>
            <a:ext cx="1143000" cy="519113"/>
          </a:xfrm>
          <a:prstGeom prst="rect">
            <a:avLst/>
          </a:prstGeom>
          <a:noFill/>
          <a:ln w="9525">
            <a:noFill/>
            <a:miter lim="800000"/>
            <a:headEnd/>
            <a:tailEnd/>
          </a:ln>
        </p:spPr>
        <p:txBody>
          <a:bodyPr>
            <a:spAutoFit/>
          </a:bodyPr>
          <a:lstStyle/>
          <a:p>
            <a:pPr eaLnBrk="0" hangingPunct="0">
              <a:spcBef>
                <a:spcPct val="50000"/>
              </a:spcBef>
            </a:pPr>
            <a:r>
              <a:rPr lang="th-TH" sz="2800">
                <a:solidFill>
                  <a:srgbClr val="FF3300"/>
                </a:solidFill>
                <a:cs typeface="Angsana New" pitchFamily="18" charset="-34"/>
              </a:rPr>
              <a:t>then</a:t>
            </a:r>
            <a:endParaRPr lang="th-TH" sz="2800">
              <a:cs typeface="Angsana New" pitchFamily="18" charset="-34"/>
            </a:endParaRPr>
          </a:p>
        </p:txBody>
      </p:sp>
      <p:sp>
        <p:nvSpPr>
          <p:cNvPr id="106508" name="Text Box 12"/>
          <p:cNvSpPr txBox="1">
            <a:spLocks noChangeArrowheads="1"/>
          </p:cNvSpPr>
          <p:nvPr/>
        </p:nvSpPr>
        <p:spPr bwMode="auto">
          <a:xfrm>
            <a:off x="2209800" y="4419600"/>
            <a:ext cx="1143000" cy="519113"/>
          </a:xfrm>
          <a:prstGeom prst="rect">
            <a:avLst/>
          </a:prstGeom>
          <a:noFill/>
          <a:ln w="9525">
            <a:noFill/>
            <a:miter lim="800000"/>
            <a:headEnd/>
            <a:tailEnd/>
          </a:ln>
        </p:spPr>
        <p:txBody>
          <a:bodyPr>
            <a:spAutoFit/>
          </a:bodyPr>
          <a:lstStyle/>
          <a:p>
            <a:pPr eaLnBrk="0" hangingPunct="0">
              <a:spcBef>
                <a:spcPct val="50000"/>
              </a:spcBef>
            </a:pPr>
            <a:r>
              <a:rPr lang="th-TH" sz="2800">
                <a:solidFill>
                  <a:srgbClr val="FF3300"/>
                </a:solidFill>
                <a:cs typeface="Angsana New" pitchFamily="18" charset="-34"/>
              </a:rPr>
              <a:t>then</a:t>
            </a:r>
            <a:endParaRPr lang="th-TH" sz="2800">
              <a:cs typeface="Angsana New" pitchFamily="18" charset="-34"/>
            </a:endParaRPr>
          </a:p>
        </p:txBody>
      </p:sp>
      <p:sp>
        <p:nvSpPr>
          <p:cNvPr id="106509" name="Text Box 13"/>
          <p:cNvSpPr txBox="1">
            <a:spLocks noChangeArrowheads="1"/>
          </p:cNvSpPr>
          <p:nvPr/>
        </p:nvSpPr>
        <p:spPr bwMode="auto">
          <a:xfrm>
            <a:off x="2362200" y="3276600"/>
            <a:ext cx="990600" cy="519113"/>
          </a:xfrm>
          <a:prstGeom prst="rect">
            <a:avLst/>
          </a:prstGeom>
          <a:noFill/>
          <a:ln w="9525">
            <a:noFill/>
            <a:miter lim="800000"/>
            <a:headEnd/>
            <a:tailEnd/>
          </a:ln>
        </p:spPr>
        <p:txBody>
          <a:bodyPr>
            <a:spAutoFit/>
          </a:bodyPr>
          <a:lstStyle/>
          <a:p>
            <a:pPr eaLnBrk="0" hangingPunct="0">
              <a:spcBef>
                <a:spcPct val="50000"/>
              </a:spcBef>
            </a:pPr>
            <a:r>
              <a:rPr lang="th-TH" sz="2800">
                <a:solidFill>
                  <a:schemeClr val="bg1"/>
                </a:solidFill>
                <a:cs typeface="Angsana New" pitchFamily="18" charset="-34"/>
              </a:rPr>
              <a:t>If</a:t>
            </a:r>
          </a:p>
        </p:txBody>
      </p:sp>
      <p:sp>
        <p:nvSpPr>
          <p:cNvPr id="106510" name="Text Box 14"/>
          <p:cNvSpPr txBox="1">
            <a:spLocks noChangeArrowheads="1"/>
          </p:cNvSpPr>
          <p:nvPr/>
        </p:nvSpPr>
        <p:spPr bwMode="auto">
          <a:xfrm>
            <a:off x="2209800" y="5943600"/>
            <a:ext cx="990600" cy="519113"/>
          </a:xfrm>
          <a:prstGeom prst="rect">
            <a:avLst/>
          </a:prstGeom>
          <a:noFill/>
          <a:ln w="9525">
            <a:noFill/>
            <a:miter lim="800000"/>
            <a:headEnd/>
            <a:tailEnd/>
          </a:ln>
        </p:spPr>
        <p:txBody>
          <a:bodyPr>
            <a:spAutoFit/>
          </a:bodyPr>
          <a:lstStyle/>
          <a:p>
            <a:pPr algn="ctr" eaLnBrk="0" hangingPunct="0">
              <a:spcBef>
                <a:spcPct val="50000"/>
              </a:spcBef>
            </a:pPr>
            <a:r>
              <a:rPr lang="th-TH" sz="2800">
                <a:solidFill>
                  <a:schemeClr val="bg1"/>
                </a:solidFill>
                <a:cs typeface="Angsana New" pitchFamily="18" charset="-34"/>
              </a:rPr>
              <a:t>If</a:t>
            </a:r>
          </a:p>
        </p:txBody>
      </p:sp>
      <p:sp>
        <p:nvSpPr>
          <p:cNvPr id="106511" name="Text Box 15"/>
          <p:cNvSpPr txBox="1">
            <a:spLocks noChangeArrowheads="1"/>
          </p:cNvSpPr>
          <p:nvPr/>
        </p:nvSpPr>
        <p:spPr bwMode="auto">
          <a:xfrm>
            <a:off x="5105400" y="4800600"/>
            <a:ext cx="990600" cy="519113"/>
          </a:xfrm>
          <a:prstGeom prst="rect">
            <a:avLst/>
          </a:prstGeom>
          <a:noFill/>
          <a:ln w="9525">
            <a:noFill/>
            <a:miter lim="800000"/>
            <a:headEnd/>
            <a:tailEnd/>
          </a:ln>
        </p:spPr>
        <p:txBody>
          <a:bodyPr>
            <a:spAutoFit/>
          </a:bodyPr>
          <a:lstStyle/>
          <a:p>
            <a:pPr algn="ctr" eaLnBrk="0" hangingPunct="0">
              <a:spcBef>
                <a:spcPct val="50000"/>
              </a:spcBef>
            </a:pPr>
            <a:r>
              <a:rPr lang="th-TH" sz="2800">
                <a:solidFill>
                  <a:schemeClr val="bg1"/>
                </a:solidFill>
                <a:cs typeface="Angsana New" pitchFamily="18" charset="-34"/>
              </a:rPr>
              <a:t>If</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200" b="1" dirty="0"/>
              <a:t>The Project Life Cycle</a:t>
            </a:r>
            <a:r>
              <a:rPr lang="en-GB" sz="3200" dirty="0"/>
              <a:t/>
            </a:r>
            <a:br>
              <a:rPr lang="en-GB" sz="3200" dirty="0"/>
            </a:br>
            <a:endParaRPr lang="en-GB" sz="3200" dirty="0"/>
          </a:p>
        </p:txBody>
      </p:sp>
      <p:sp>
        <p:nvSpPr>
          <p:cNvPr id="3" name="Content Placeholder 2"/>
          <p:cNvSpPr>
            <a:spLocks noGrp="1"/>
          </p:cNvSpPr>
          <p:nvPr>
            <p:ph sz="quarter" idx="1"/>
          </p:nvPr>
        </p:nvSpPr>
        <p:spPr/>
        <p:txBody>
          <a:bodyPr>
            <a:normAutofit fontScale="62500" lnSpcReduction="20000"/>
          </a:bodyPr>
          <a:lstStyle/>
          <a:p>
            <a:pPr marL="320040" indent="-320040" eaLnBrk="1" fontAlgn="auto" hangingPunct="1">
              <a:spcAft>
                <a:spcPts val="0"/>
              </a:spcAft>
              <a:buFont typeface="Wingdings"/>
              <a:buChar char=""/>
              <a:defRPr/>
            </a:pPr>
            <a:r>
              <a:rPr lang="en-US" dirty="0"/>
              <a:t>A programme may be implemented through serial or parallel projects. The programme process is continuous, running beyond the time limits of the project. </a:t>
            </a: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Thus</a:t>
            </a:r>
            <a:r>
              <a:rPr lang="en-US" dirty="0"/>
              <a:t>, the project and programme may be depicted as cyclic processes of repetitive events that start with planning and end with re-planning. </a:t>
            </a:r>
            <a:endParaRPr lang="en-US" dirty="0" smtClean="0"/>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This </a:t>
            </a:r>
            <a:r>
              <a:rPr lang="en-US" dirty="0"/>
              <a:t>is referred to as the </a:t>
            </a:r>
            <a:r>
              <a:rPr lang="en-US" b="1" dirty="0"/>
              <a:t>project (or programme) cycle, </a:t>
            </a:r>
            <a:r>
              <a:rPr lang="en-US" dirty="0"/>
              <a:t>composed of defined phases, that is: </a:t>
            </a:r>
            <a:endParaRPr lang="en-US" dirty="0" smtClean="0"/>
          </a:p>
          <a:p>
            <a:pPr marL="320040" indent="-320040" eaLnBrk="1" fontAlgn="auto" hangingPunct="1">
              <a:spcAft>
                <a:spcPts val="0"/>
              </a:spcAft>
              <a:buFont typeface="Wingdings"/>
              <a:buChar char=""/>
              <a:defRPr/>
            </a:pPr>
            <a:endParaRPr lang="en-US" dirty="0" smtClean="0"/>
          </a:p>
          <a:p>
            <a:pPr marL="2686050" lvl="5" indent="-514350">
              <a:buFont typeface="+mj-lt"/>
              <a:buAutoNum type="arabicPeriod"/>
              <a:defRPr/>
            </a:pPr>
            <a:r>
              <a:rPr lang="en-US" sz="3200" dirty="0"/>
              <a:t>C</a:t>
            </a:r>
            <a:r>
              <a:rPr lang="en-US" sz="3200" dirty="0" smtClean="0"/>
              <a:t>onceptualization</a:t>
            </a:r>
          </a:p>
          <a:p>
            <a:pPr marL="2686050" lvl="5" indent="-514350">
              <a:buFont typeface="+mj-lt"/>
              <a:buAutoNum type="arabicPeriod"/>
              <a:defRPr/>
            </a:pPr>
            <a:r>
              <a:rPr lang="en-US" sz="3200" dirty="0" smtClean="0"/>
              <a:t>Prioritization </a:t>
            </a:r>
          </a:p>
          <a:p>
            <a:pPr marL="2686050" lvl="5" indent="-514350">
              <a:buFont typeface="+mj-lt"/>
              <a:buAutoNum type="arabicPeriod"/>
              <a:defRPr/>
            </a:pPr>
            <a:r>
              <a:rPr lang="en-US" sz="3200" dirty="0"/>
              <a:t>P</a:t>
            </a:r>
            <a:r>
              <a:rPr lang="en-US" sz="3200" dirty="0" smtClean="0"/>
              <a:t>lanning </a:t>
            </a:r>
            <a:r>
              <a:rPr lang="en-US" sz="3200" dirty="0"/>
              <a:t>and </a:t>
            </a:r>
            <a:r>
              <a:rPr lang="en-US" sz="3200" dirty="0" smtClean="0"/>
              <a:t>organization</a:t>
            </a:r>
            <a:r>
              <a:rPr lang="en-US" sz="3200" dirty="0"/>
              <a:t>, </a:t>
            </a:r>
            <a:endParaRPr lang="en-US" sz="3200" dirty="0" smtClean="0"/>
          </a:p>
          <a:p>
            <a:pPr marL="2686050" lvl="5" indent="-514350">
              <a:buFont typeface="+mj-lt"/>
              <a:buAutoNum type="arabicPeriod"/>
              <a:defRPr/>
            </a:pPr>
            <a:r>
              <a:rPr lang="en-US" sz="3200" dirty="0"/>
              <a:t>I</a:t>
            </a:r>
            <a:r>
              <a:rPr lang="en-US" sz="3200" dirty="0" smtClean="0"/>
              <a:t>mplementation </a:t>
            </a:r>
          </a:p>
          <a:p>
            <a:pPr marL="2686050" lvl="5" indent="-514350">
              <a:buFont typeface="+mj-lt"/>
              <a:buAutoNum type="arabicPeriod"/>
              <a:defRPr/>
            </a:pPr>
            <a:r>
              <a:rPr lang="en-US" sz="3200" dirty="0"/>
              <a:t>M</a:t>
            </a:r>
            <a:r>
              <a:rPr lang="en-US" sz="3200" dirty="0" smtClean="0"/>
              <a:t>onitoring </a:t>
            </a:r>
            <a:r>
              <a:rPr lang="en-US" sz="3200" dirty="0"/>
              <a:t>and evaluation.</a:t>
            </a:r>
            <a:endParaRPr lang="en-GB" sz="3200" dirty="0"/>
          </a:p>
          <a:p>
            <a:pPr marL="0" indent="0" eaLnBrk="1" fontAlgn="auto" hangingPunct="1">
              <a:spcAft>
                <a:spcPts val="0"/>
              </a:spcAft>
              <a:buFont typeface="Wingdings"/>
              <a:buNone/>
              <a:defRPr/>
            </a:pPr>
            <a:endParaRPr lang="en-GB" dirty="0"/>
          </a:p>
          <a:p>
            <a:pPr marL="320040" indent="-320040" eaLnBrk="1" fontAlgn="auto" hangingPunct="1">
              <a:spcAft>
                <a:spcPts val="0"/>
              </a:spcAft>
              <a:buFont typeface="Wingdings"/>
              <a:buChar char=""/>
              <a:defRPr/>
            </a:pPr>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0"/>
            <a:ext cx="7772400" cy="1143000"/>
          </a:xfrm>
        </p:spPr>
        <p:txBody>
          <a:bodyPr/>
          <a:lstStyle/>
          <a:p>
            <a:pPr eaLnBrk="1" hangingPunct="1"/>
            <a:r>
              <a:rPr lang="en-US" b="1" smtClean="0"/>
              <a:t>Explanation of aims</a:t>
            </a:r>
            <a:endParaRPr lang="en-US" smtClean="0"/>
          </a:p>
        </p:txBody>
      </p:sp>
      <p:sp>
        <p:nvSpPr>
          <p:cNvPr id="282627" name="Rectangle 3"/>
          <p:cNvSpPr>
            <a:spLocks noGrp="1" noChangeArrowheads="1"/>
          </p:cNvSpPr>
          <p:nvPr>
            <p:ph type="body" idx="1"/>
          </p:nvPr>
        </p:nvSpPr>
        <p:spPr>
          <a:xfrm>
            <a:off x="457200" y="1646238"/>
            <a:ext cx="8153400" cy="5135562"/>
          </a:xfrm>
          <a:effectLst>
            <a:outerShdw dist="28398" dir="1593903" algn="ctr" rotWithShape="0">
              <a:schemeClr val="bg2"/>
            </a:outerShdw>
          </a:effectLst>
        </p:spPr>
        <p:txBody>
          <a:bodyPr/>
          <a:lstStyle/>
          <a:p>
            <a:pPr marL="342900" indent="-342900" eaLnBrk="1" hangingPunct="1">
              <a:defRPr/>
            </a:pPr>
            <a:r>
              <a:rPr lang="en-US" sz="2800" dirty="0" smtClean="0"/>
              <a:t>Goal is an objective greater than that of the program itself   --  IMPACT</a:t>
            </a:r>
          </a:p>
          <a:p>
            <a:pPr marL="342900" indent="-342900" eaLnBrk="1" hangingPunct="1">
              <a:defRPr/>
            </a:pPr>
            <a:r>
              <a:rPr lang="en-US" sz="2800" dirty="0" smtClean="0"/>
              <a:t>Ex. Reduction in HIV/AIDS prevalence</a:t>
            </a:r>
          </a:p>
          <a:p>
            <a:pPr marL="342900" indent="-342900" eaLnBrk="1" hangingPunct="1">
              <a:defRPr/>
            </a:pPr>
            <a:r>
              <a:rPr lang="en-US" sz="2800" dirty="0" smtClean="0"/>
              <a:t>Purpose is the objective to be reached by implementing the program and is likely to outlive the program   -- EFFECT</a:t>
            </a:r>
          </a:p>
          <a:p>
            <a:pPr marL="342900" indent="-342900" eaLnBrk="1" hangingPunct="1">
              <a:defRPr/>
            </a:pPr>
            <a:r>
              <a:rPr lang="en-US" sz="2800" dirty="0" smtClean="0"/>
              <a:t>Ex. Increase in use of condoms in non-marital sex acts</a:t>
            </a:r>
          </a:p>
          <a:p>
            <a:pPr marL="342900" indent="-342900" eaLnBrk="1" hangingPunct="1">
              <a:buClr>
                <a:schemeClr val="tx2"/>
              </a:buClr>
              <a:defRPr/>
            </a:pPr>
            <a:endParaRPr lang="en-US" sz="2800" dirty="0"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0"/>
            <a:ext cx="7772400" cy="1143000"/>
          </a:xfrm>
        </p:spPr>
        <p:txBody>
          <a:bodyPr/>
          <a:lstStyle/>
          <a:p>
            <a:pPr eaLnBrk="1" hangingPunct="1"/>
            <a:r>
              <a:rPr lang="en-US" smtClean="0"/>
              <a:t> </a:t>
            </a:r>
          </a:p>
        </p:txBody>
      </p:sp>
      <p:sp>
        <p:nvSpPr>
          <p:cNvPr id="283651" name="Rectangle 3"/>
          <p:cNvSpPr>
            <a:spLocks noGrp="1" noChangeArrowheads="1"/>
          </p:cNvSpPr>
          <p:nvPr>
            <p:ph type="body" idx="1"/>
          </p:nvPr>
        </p:nvSpPr>
        <p:spPr>
          <a:xfrm>
            <a:off x="533400" y="1341438"/>
            <a:ext cx="8229600" cy="5135562"/>
          </a:xfrm>
          <a:effectLst>
            <a:outerShdw dist="28398" dir="1593903" algn="ctr" rotWithShape="0">
              <a:schemeClr val="bg2"/>
            </a:outerShdw>
          </a:effectLst>
        </p:spPr>
        <p:txBody>
          <a:bodyPr/>
          <a:lstStyle/>
          <a:p>
            <a:pPr marL="342900" indent="-342900" eaLnBrk="1" hangingPunct="1">
              <a:buClr>
                <a:schemeClr val="tx2"/>
              </a:buClr>
              <a:buFontTx/>
              <a:buChar char=" "/>
              <a:defRPr/>
            </a:pPr>
            <a:r>
              <a:rPr lang="en-US" sz="2800" dirty="0" smtClean="0"/>
              <a:t>Explanation of aims (cont’d)</a:t>
            </a:r>
          </a:p>
          <a:p>
            <a:pPr marL="342900" indent="-342900" eaLnBrk="1" hangingPunct="1">
              <a:buClr>
                <a:schemeClr val="tx2"/>
              </a:buClr>
              <a:defRPr/>
            </a:pPr>
            <a:r>
              <a:rPr lang="en-US" sz="2800" dirty="0" smtClean="0"/>
              <a:t>Outputs are the “products” or “deliverables” of the activities undertaken   -- OUTPUT</a:t>
            </a:r>
          </a:p>
          <a:p>
            <a:pPr marL="342900" indent="-342900" eaLnBrk="1" hangingPunct="1">
              <a:buClr>
                <a:schemeClr val="tx2"/>
              </a:buClr>
              <a:defRPr/>
            </a:pPr>
            <a:r>
              <a:rPr lang="en-US" sz="2800" dirty="0" smtClean="0"/>
              <a:t>EX. Number of midwives trained and supplied with safe delivery kits, no. of clients served, </a:t>
            </a:r>
          </a:p>
          <a:p>
            <a:pPr marL="342900" indent="-342900" eaLnBrk="1" hangingPunct="1">
              <a:buClr>
                <a:schemeClr val="tx2"/>
              </a:buClr>
              <a:defRPr/>
            </a:pPr>
            <a:r>
              <a:rPr lang="en-US" sz="2800" dirty="0" smtClean="0"/>
              <a:t>Activities are those things which must be done to achieve the outputs -- INPUT/PROCESS</a:t>
            </a:r>
          </a:p>
          <a:p>
            <a:pPr marL="342900" indent="-342900" eaLnBrk="1" hangingPunct="1">
              <a:buClr>
                <a:schemeClr val="tx2"/>
              </a:buClr>
              <a:defRPr/>
            </a:pPr>
            <a:r>
              <a:rPr lang="en-US" sz="2800" dirty="0" smtClean="0"/>
              <a:t>Ex. Creating condom dist. points, upgrading clinics</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0"/>
            <a:ext cx="7772400" cy="1143000"/>
          </a:xfrm>
        </p:spPr>
        <p:txBody>
          <a:bodyPr/>
          <a:lstStyle/>
          <a:p>
            <a:pPr eaLnBrk="1" hangingPunct="1"/>
            <a:r>
              <a:rPr lang="en-US" smtClean="0"/>
              <a:t> </a:t>
            </a:r>
          </a:p>
        </p:txBody>
      </p:sp>
      <p:sp>
        <p:nvSpPr>
          <p:cNvPr id="286723" name="Rectangle 3"/>
          <p:cNvSpPr>
            <a:spLocks noGrp="1" noChangeArrowheads="1"/>
          </p:cNvSpPr>
          <p:nvPr>
            <p:ph type="body" idx="1"/>
          </p:nvPr>
        </p:nvSpPr>
        <p:spPr>
          <a:xfrm>
            <a:off x="0" y="0"/>
            <a:ext cx="9144000" cy="1103313"/>
          </a:xfrm>
          <a:effectLst>
            <a:outerShdw dist="28398" dir="1593903" algn="ctr" rotWithShape="0">
              <a:schemeClr val="bg2"/>
            </a:outerShdw>
          </a:effectLst>
        </p:spPr>
        <p:txBody>
          <a:bodyPr/>
          <a:lstStyle/>
          <a:p>
            <a:pPr marL="342900" indent="-342900" eaLnBrk="1" hangingPunct="1">
              <a:buClr>
                <a:schemeClr val="tx2"/>
              </a:buClr>
              <a:buFontTx/>
              <a:buChar char=" "/>
              <a:defRPr/>
            </a:pPr>
            <a:r>
              <a:rPr lang="en-US" sz="2400" dirty="0" smtClean="0"/>
              <a:t>An Example of logical framework goal, purpose and output for reproductive health interventions</a:t>
            </a:r>
          </a:p>
          <a:p>
            <a:pPr marL="342900" indent="-342900" eaLnBrk="1" hangingPunct="1">
              <a:buClr>
                <a:schemeClr val="tx2"/>
              </a:buClr>
              <a:defRPr/>
            </a:pPr>
            <a:endParaRPr lang="en-US" sz="2400" dirty="0" smtClean="0"/>
          </a:p>
        </p:txBody>
      </p:sp>
      <p:sp>
        <p:nvSpPr>
          <p:cNvPr id="109572" name="AutoShape 4"/>
          <p:cNvSpPr>
            <a:spLocks noChangeArrowheads="1"/>
          </p:cNvSpPr>
          <p:nvPr/>
        </p:nvSpPr>
        <p:spPr bwMode="auto">
          <a:xfrm>
            <a:off x="1905000" y="1295400"/>
            <a:ext cx="4953000" cy="762000"/>
          </a:xfrm>
          <a:prstGeom prst="roundRect">
            <a:avLst>
              <a:gd name="adj" fmla="val 16667"/>
            </a:avLst>
          </a:prstGeom>
          <a:noFill/>
          <a:ln w="9525">
            <a:solidFill>
              <a:schemeClr val="hlink"/>
            </a:solidFill>
            <a:round/>
            <a:headEnd/>
            <a:tailEnd/>
          </a:ln>
        </p:spPr>
        <p:txBody>
          <a:bodyPr wrap="none" anchor="ctr"/>
          <a:lstStyle/>
          <a:p>
            <a:pPr algn="ctr" eaLnBrk="0" hangingPunct="0">
              <a:lnSpc>
                <a:spcPct val="75000"/>
              </a:lnSpc>
            </a:pPr>
            <a:r>
              <a:rPr lang="th-TH" sz="2000" b="1">
                <a:cs typeface="Angsana New" pitchFamily="18" charset="-34"/>
              </a:rPr>
              <a:t>IMPROVED REPRODUCTIVE HEALTH</a:t>
            </a:r>
          </a:p>
          <a:p>
            <a:pPr algn="ctr" eaLnBrk="0" hangingPunct="0">
              <a:lnSpc>
                <a:spcPct val="75000"/>
              </a:lnSpc>
            </a:pPr>
            <a:r>
              <a:rPr lang="th-TH" sz="2000" b="1">
                <a:cs typeface="Angsana New" pitchFamily="18" charset="-34"/>
              </a:rPr>
              <a:t>STATUS IN POPULATION</a:t>
            </a:r>
            <a:endParaRPr lang="th-TH" sz="2800">
              <a:cs typeface="Angsana New" pitchFamily="18" charset="-34"/>
            </a:endParaRPr>
          </a:p>
        </p:txBody>
      </p:sp>
      <p:sp>
        <p:nvSpPr>
          <p:cNvPr id="286725" name="AutoShape 5"/>
          <p:cNvSpPr>
            <a:spLocks noChangeArrowheads="1"/>
          </p:cNvSpPr>
          <p:nvPr/>
        </p:nvSpPr>
        <p:spPr bwMode="auto">
          <a:xfrm>
            <a:off x="1752600" y="2209800"/>
            <a:ext cx="5410200" cy="685800"/>
          </a:xfrm>
          <a:prstGeom prst="roundRect">
            <a:avLst>
              <a:gd name="adj" fmla="val 16667"/>
            </a:avLst>
          </a:prstGeom>
          <a:noFill/>
          <a:ln w="9525">
            <a:solidFill>
              <a:schemeClr val="hlink"/>
            </a:solidFill>
            <a:round/>
            <a:headEnd/>
            <a:tailEnd/>
          </a:ln>
          <a:effectLst/>
        </p:spPr>
        <p:txBody>
          <a:bodyPr wrap="none" anchor="ctr"/>
          <a:lstStyle/>
          <a:p>
            <a:pPr algn="ctr" eaLnBrk="0" hangingPunct="0">
              <a:lnSpc>
                <a:spcPct val="75000"/>
              </a:lnSpc>
              <a:defRPr/>
            </a:pPr>
            <a:r>
              <a:rPr lang="th-TH" sz="2000" b="1" dirty="0">
                <a:effectLst>
                  <a:outerShdw blurRad="38100" dist="38100" dir="2700000" algn="tl">
                    <a:srgbClr val="C0C0C0"/>
                  </a:outerShdw>
                </a:effectLst>
                <a:latin typeface="Arial" charset="0"/>
                <a:cs typeface="Angsana New" pitchFamily="18" charset="-34"/>
              </a:rPr>
              <a:t>CHANGE IN BEHAVIOUR AND PRACTICE</a:t>
            </a:r>
          </a:p>
          <a:p>
            <a:pPr algn="ctr" eaLnBrk="0" hangingPunct="0">
              <a:lnSpc>
                <a:spcPct val="75000"/>
              </a:lnSpc>
              <a:defRPr/>
            </a:pPr>
            <a:r>
              <a:rPr lang="th-TH" sz="2000" b="1" dirty="0">
                <a:effectLst>
                  <a:outerShdw blurRad="38100" dist="38100" dir="2700000" algn="tl">
                    <a:srgbClr val="C0C0C0"/>
                  </a:outerShdw>
                </a:effectLst>
                <a:latin typeface="Arial" charset="0"/>
                <a:cs typeface="Angsana New" pitchFamily="18" charset="-34"/>
              </a:rPr>
              <a:t> OF TARGET POPULATION</a:t>
            </a:r>
            <a:endParaRPr lang="th-TH" sz="2800" dirty="0">
              <a:latin typeface="Arial" charset="0"/>
              <a:cs typeface="Angsana New" pitchFamily="18" charset="-34"/>
            </a:endParaRPr>
          </a:p>
        </p:txBody>
      </p:sp>
      <p:sp>
        <p:nvSpPr>
          <p:cNvPr id="286726" name="AutoShape 6"/>
          <p:cNvSpPr>
            <a:spLocks noChangeArrowheads="1"/>
          </p:cNvSpPr>
          <p:nvPr/>
        </p:nvSpPr>
        <p:spPr bwMode="auto">
          <a:xfrm>
            <a:off x="1752600" y="3048000"/>
            <a:ext cx="5486400" cy="762000"/>
          </a:xfrm>
          <a:prstGeom prst="roundRect">
            <a:avLst>
              <a:gd name="adj" fmla="val 16667"/>
            </a:avLst>
          </a:prstGeom>
          <a:noFill/>
          <a:ln w="9525">
            <a:solidFill>
              <a:schemeClr val="hlink"/>
            </a:solidFill>
            <a:round/>
            <a:headEnd/>
            <a:tailEnd/>
          </a:ln>
          <a:effectLst/>
        </p:spPr>
        <p:txBody>
          <a:bodyPr wrap="none" anchor="ctr"/>
          <a:lstStyle/>
          <a:p>
            <a:pPr algn="ctr" eaLnBrk="0" hangingPunct="0">
              <a:lnSpc>
                <a:spcPct val="75000"/>
              </a:lnSpc>
              <a:defRPr/>
            </a:pPr>
            <a:r>
              <a:rPr lang="th-TH" sz="2000" b="1" dirty="0">
                <a:effectLst>
                  <a:outerShdw blurRad="38100" dist="38100" dir="2700000" algn="tl">
                    <a:srgbClr val="C0C0C0"/>
                  </a:outerShdw>
                </a:effectLst>
                <a:latin typeface="Arial" charset="0"/>
                <a:cs typeface="Angsana New" pitchFamily="18" charset="-34"/>
              </a:rPr>
              <a:t>FAVOURABLE ATTITUDE/IMPROVED </a:t>
            </a:r>
          </a:p>
          <a:p>
            <a:pPr algn="ctr" eaLnBrk="0" hangingPunct="0">
              <a:lnSpc>
                <a:spcPct val="75000"/>
              </a:lnSpc>
              <a:defRPr/>
            </a:pPr>
            <a:r>
              <a:rPr lang="th-TH" sz="2000" b="1" dirty="0">
                <a:effectLst>
                  <a:outerShdw blurRad="38100" dist="38100" dir="2700000" algn="tl">
                    <a:srgbClr val="C0C0C0"/>
                  </a:outerShdw>
                </a:effectLst>
                <a:latin typeface="Arial" charset="0"/>
                <a:cs typeface="Angsana New" pitchFamily="18" charset="-34"/>
              </a:rPr>
              <a:t>KNOWLEDGE OF TARGET POPULATION</a:t>
            </a:r>
            <a:endParaRPr lang="th-TH" sz="2800" dirty="0">
              <a:latin typeface="Arial" charset="0"/>
              <a:cs typeface="Angsana New" pitchFamily="18" charset="-34"/>
            </a:endParaRPr>
          </a:p>
        </p:txBody>
      </p:sp>
      <p:sp>
        <p:nvSpPr>
          <p:cNvPr id="286727" name="AutoShape 7"/>
          <p:cNvSpPr>
            <a:spLocks noChangeArrowheads="1"/>
          </p:cNvSpPr>
          <p:nvPr/>
        </p:nvSpPr>
        <p:spPr bwMode="auto">
          <a:xfrm>
            <a:off x="2286000" y="3962400"/>
            <a:ext cx="4114800" cy="762000"/>
          </a:xfrm>
          <a:prstGeom prst="roundRect">
            <a:avLst>
              <a:gd name="adj" fmla="val 16667"/>
            </a:avLst>
          </a:prstGeom>
          <a:noFill/>
          <a:ln w="9525">
            <a:solidFill>
              <a:schemeClr val="hlink"/>
            </a:solidFill>
            <a:round/>
            <a:headEnd/>
            <a:tailEnd/>
          </a:ln>
          <a:effectLst/>
        </p:spPr>
        <p:txBody>
          <a:bodyPr wrap="none" anchor="ctr"/>
          <a:lstStyle/>
          <a:p>
            <a:pPr algn="ctr" eaLnBrk="0" hangingPunct="0">
              <a:lnSpc>
                <a:spcPct val="75000"/>
              </a:lnSpc>
              <a:defRPr/>
            </a:pPr>
            <a:r>
              <a:rPr lang="th-TH" sz="2000" b="1">
                <a:effectLst>
                  <a:outerShdw blurRad="38100" dist="38100" dir="2700000" algn="tl">
                    <a:srgbClr val="C0C0C0"/>
                  </a:outerShdw>
                </a:effectLst>
                <a:latin typeface="Arial" charset="0"/>
                <a:cs typeface="Angsana New" pitchFamily="18" charset="-34"/>
              </a:rPr>
              <a:t>INCREASED COMMUNITY</a:t>
            </a:r>
          </a:p>
          <a:p>
            <a:pPr algn="ctr" eaLnBrk="0" hangingPunct="0">
              <a:lnSpc>
                <a:spcPct val="75000"/>
              </a:lnSpc>
              <a:defRPr/>
            </a:pPr>
            <a:r>
              <a:rPr lang="th-TH" sz="2000" b="1">
                <a:effectLst>
                  <a:outerShdw blurRad="38100" dist="38100" dir="2700000" algn="tl">
                    <a:srgbClr val="C0C0C0"/>
                  </a:outerShdw>
                </a:effectLst>
                <a:latin typeface="Arial" charset="0"/>
                <a:cs typeface="Angsana New" pitchFamily="18" charset="-34"/>
              </a:rPr>
              <a:t>PARTICIPATION/CAPACITY</a:t>
            </a:r>
            <a:endParaRPr lang="th-TH" sz="2800">
              <a:latin typeface="Arial" charset="0"/>
              <a:cs typeface="Angsana New" pitchFamily="18" charset="-34"/>
            </a:endParaRPr>
          </a:p>
        </p:txBody>
      </p:sp>
      <p:sp>
        <p:nvSpPr>
          <p:cNvPr id="286728" name="AutoShape 8"/>
          <p:cNvSpPr>
            <a:spLocks noChangeArrowheads="1"/>
          </p:cNvSpPr>
          <p:nvPr/>
        </p:nvSpPr>
        <p:spPr bwMode="auto">
          <a:xfrm>
            <a:off x="1905000" y="4876800"/>
            <a:ext cx="4724400" cy="762000"/>
          </a:xfrm>
          <a:prstGeom prst="roundRect">
            <a:avLst>
              <a:gd name="adj" fmla="val 16667"/>
            </a:avLst>
          </a:prstGeom>
          <a:noFill/>
          <a:ln w="9525">
            <a:solidFill>
              <a:schemeClr val="hlink"/>
            </a:solidFill>
            <a:round/>
            <a:headEnd/>
            <a:tailEnd/>
          </a:ln>
          <a:effectLst/>
        </p:spPr>
        <p:txBody>
          <a:bodyPr wrap="none" anchor="ctr"/>
          <a:lstStyle/>
          <a:p>
            <a:pPr algn="ctr" eaLnBrk="0" hangingPunct="0">
              <a:lnSpc>
                <a:spcPct val="75000"/>
              </a:lnSpc>
              <a:defRPr/>
            </a:pPr>
            <a:r>
              <a:rPr lang="th-TH" sz="2000" b="1">
                <a:effectLst>
                  <a:outerShdw blurRad="38100" dist="38100" dir="2700000" algn="tl">
                    <a:srgbClr val="C0C0C0"/>
                  </a:outerShdw>
                </a:effectLst>
                <a:latin typeface="Arial" charset="0"/>
                <a:cs typeface="Angsana New" pitchFamily="18" charset="-34"/>
              </a:rPr>
              <a:t>IMPROVED TECHNICAL CAPACITY</a:t>
            </a:r>
          </a:p>
          <a:p>
            <a:pPr algn="ctr" eaLnBrk="0" hangingPunct="0">
              <a:lnSpc>
                <a:spcPct val="75000"/>
              </a:lnSpc>
              <a:defRPr/>
            </a:pPr>
            <a:r>
              <a:rPr lang="th-TH" sz="2000" b="1">
                <a:effectLst>
                  <a:outerShdw blurRad="38100" dist="38100" dir="2700000" algn="tl">
                    <a:srgbClr val="C0C0C0"/>
                  </a:outerShdw>
                </a:effectLst>
                <a:latin typeface="Arial" charset="0"/>
                <a:cs typeface="Angsana New" pitchFamily="18" charset="-34"/>
              </a:rPr>
              <a:t>OF SERVICES</a:t>
            </a:r>
            <a:endParaRPr lang="th-TH" sz="2800">
              <a:latin typeface="Arial" charset="0"/>
              <a:cs typeface="Angsana New" pitchFamily="18" charset="-34"/>
            </a:endParaRPr>
          </a:p>
        </p:txBody>
      </p:sp>
      <p:sp>
        <p:nvSpPr>
          <p:cNvPr id="286729" name="AutoShape 9"/>
          <p:cNvSpPr>
            <a:spLocks noChangeArrowheads="1"/>
          </p:cNvSpPr>
          <p:nvPr/>
        </p:nvSpPr>
        <p:spPr bwMode="auto">
          <a:xfrm>
            <a:off x="1981200" y="5867400"/>
            <a:ext cx="4724400" cy="762000"/>
          </a:xfrm>
          <a:prstGeom prst="roundRect">
            <a:avLst>
              <a:gd name="adj" fmla="val 16667"/>
            </a:avLst>
          </a:prstGeom>
          <a:noFill/>
          <a:ln w="9525">
            <a:solidFill>
              <a:schemeClr val="hlink"/>
            </a:solidFill>
            <a:round/>
            <a:headEnd/>
            <a:tailEnd/>
          </a:ln>
          <a:effectLst/>
        </p:spPr>
        <p:txBody>
          <a:bodyPr wrap="none" anchor="ctr"/>
          <a:lstStyle/>
          <a:p>
            <a:pPr algn="ctr" eaLnBrk="0" hangingPunct="0">
              <a:lnSpc>
                <a:spcPct val="75000"/>
              </a:lnSpc>
              <a:defRPr/>
            </a:pPr>
            <a:r>
              <a:rPr lang="th-TH" sz="2000" b="1" dirty="0">
                <a:effectLst>
                  <a:outerShdw blurRad="38100" dist="38100" dir="2700000" algn="tl">
                    <a:srgbClr val="C0C0C0"/>
                  </a:outerShdw>
                </a:effectLst>
                <a:latin typeface="Arial" charset="0"/>
                <a:cs typeface="Angsana New" pitchFamily="18" charset="-34"/>
              </a:rPr>
              <a:t>IMPROVED MANAGERIAL </a:t>
            </a:r>
          </a:p>
          <a:p>
            <a:pPr algn="ctr" eaLnBrk="0" hangingPunct="0">
              <a:lnSpc>
                <a:spcPct val="75000"/>
              </a:lnSpc>
              <a:defRPr/>
            </a:pPr>
            <a:r>
              <a:rPr lang="th-TH" sz="2000" b="1" dirty="0">
                <a:effectLst>
                  <a:outerShdw blurRad="38100" dist="38100" dir="2700000" algn="tl">
                    <a:srgbClr val="C0C0C0"/>
                  </a:outerShdw>
                </a:effectLst>
                <a:latin typeface="Arial" charset="0"/>
                <a:cs typeface="Angsana New" pitchFamily="18" charset="-34"/>
              </a:rPr>
              <a:t>CAPACITY OF ORGANISATION</a:t>
            </a:r>
            <a:endParaRPr lang="th-TH" sz="2800" dirty="0">
              <a:latin typeface="Arial" charset="0"/>
              <a:cs typeface="Angsana New" pitchFamily="18" charset="-34"/>
            </a:endParaRPr>
          </a:p>
        </p:txBody>
      </p:sp>
      <p:sp>
        <p:nvSpPr>
          <p:cNvPr id="109578" name="AutoShape 10"/>
          <p:cNvSpPr>
            <a:spLocks noChangeArrowheads="1"/>
          </p:cNvSpPr>
          <p:nvPr/>
        </p:nvSpPr>
        <p:spPr bwMode="auto">
          <a:xfrm>
            <a:off x="228600" y="1219200"/>
            <a:ext cx="1219200" cy="685800"/>
          </a:xfrm>
          <a:prstGeom prst="roundRect">
            <a:avLst>
              <a:gd name="adj" fmla="val 16667"/>
            </a:avLst>
          </a:prstGeom>
          <a:solidFill>
            <a:schemeClr val="bg1"/>
          </a:solidFill>
          <a:ln w="9525">
            <a:solidFill>
              <a:schemeClr val="tx1"/>
            </a:solidFill>
            <a:round/>
            <a:headEnd/>
            <a:tailEnd/>
          </a:ln>
        </p:spPr>
        <p:txBody>
          <a:bodyPr wrap="none" anchor="ctr"/>
          <a:lstStyle/>
          <a:p>
            <a:pPr algn="ctr" eaLnBrk="0" hangingPunct="0"/>
            <a:r>
              <a:rPr lang="th-TH" sz="2000" b="1">
                <a:solidFill>
                  <a:srgbClr val="CC66FF"/>
                </a:solidFill>
                <a:cs typeface="Angsana New" pitchFamily="18" charset="-34"/>
              </a:rPr>
              <a:t>GOAL</a:t>
            </a:r>
            <a:endParaRPr lang="th-TH" sz="2800">
              <a:cs typeface="Angsana New" pitchFamily="18" charset="-34"/>
            </a:endParaRPr>
          </a:p>
        </p:txBody>
      </p:sp>
      <p:sp>
        <p:nvSpPr>
          <p:cNvPr id="109579" name="Line 11"/>
          <p:cNvSpPr>
            <a:spLocks noChangeShapeType="1"/>
          </p:cNvSpPr>
          <p:nvPr/>
        </p:nvSpPr>
        <p:spPr bwMode="auto">
          <a:xfrm flipH="1">
            <a:off x="1524000" y="1600200"/>
            <a:ext cx="304800" cy="0"/>
          </a:xfrm>
          <a:prstGeom prst="line">
            <a:avLst/>
          </a:prstGeom>
          <a:noFill/>
          <a:ln w="38100">
            <a:solidFill>
              <a:schemeClr val="tx2"/>
            </a:solidFill>
            <a:round/>
            <a:headEnd/>
            <a:tailEnd type="triangle" w="med" len="med"/>
          </a:ln>
        </p:spPr>
        <p:txBody>
          <a:bodyPr wrap="none" anchor="ctr"/>
          <a:lstStyle/>
          <a:p>
            <a:endParaRPr lang="en-US"/>
          </a:p>
        </p:txBody>
      </p:sp>
      <p:sp>
        <p:nvSpPr>
          <p:cNvPr id="109580" name="AutoShape 12"/>
          <p:cNvSpPr>
            <a:spLocks noChangeArrowheads="1"/>
          </p:cNvSpPr>
          <p:nvPr/>
        </p:nvSpPr>
        <p:spPr bwMode="auto">
          <a:xfrm>
            <a:off x="0" y="2133600"/>
            <a:ext cx="1371600" cy="685800"/>
          </a:xfrm>
          <a:prstGeom prst="roundRect">
            <a:avLst>
              <a:gd name="adj" fmla="val 16667"/>
            </a:avLst>
          </a:prstGeom>
          <a:solidFill>
            <a:schemeClr val="bg1"/>
          </a:solidFill>
          <a:ln w="9525">
            <a:solidFill>
              <a:schemeClr val="tx1"/>
            </a:solidFill>
            <a:round/>
            <a:headEnd/>
            <a:tailEnd/>
          </a:ln>
        </p:spPr>
        <p:txBody>
          <a:bodyPr wrap="none" anchor="ctr"/>
          <a:lstStyle/>
          <a:p>
            <a:pPr algn="ctr" eaLnBrk="0" hangingPunct="0"/>
            <a:r>
              <a:rPr lang="th-TH" sz="2000" b="1">
                <a:solidFill>
                  <a:srgbClr val="CC66FF"/>
                </a:solidFill>
                <a:cs typeface="Angsana New" pitchFamily="18" charset="-34"/>
              </a:rPr>
              <a:t>PURPOSE</a:t>
            </a:r>
            <a:endParaRPr lang="th-TH" sz="2800">
              <a:cs typeface="Angsana New" pitchFamily="18" charset="-34"/>
            </a:endParaRPr>
          </a:p>
        </p:txBody>
      </p:sp>
      <p:sp>
        <p:nvSpPr>
          <p:cNvPr id="109581" name="Line 13"/>
          <p:cNvSpPr>
            <a:spLocks noChangeShapeType="1"/>
          </p:cNvSpPr>
          <p:nvPr/>
        </p:nvSpPr>
        <p:spPr bwMode="auto">
          <a:xfrm flipH="1">
            <a:off x="1371600" y="2590800"/>
            <a:ext cx="304800" cy="0"/>
          </a:xfrm>
          <a:prstGeom prst="line">
            <a:avLst/>
          </a:prstGeom>
          <a:noFill/>
          <a:ln w="38100">
            <a:solidFill>
              <a:schemeClr val="tx2"/>
            </a:solidFill>
            <a:round/>
            <a:headEnd/>
            <a:tailEnd type="triangle" w="med" len="med"/>
          </a:ln>
        </p:spPr>
        <p:txBody>
          <a:bodyPr wrap="none" anchor="ctr"/>
          <a:lstStyle/>
          <a:p>
            <a:endParaRPr lang="en-US"/>
          </a:p>
        </p:txBody>
      </p:sp>
      <p:sp>
        <p:nvSpPr>
          <p:cNvPr id="109582" name="AutoShape 14"/>
          <p:cNvSpPr>
            <a:spLocks noChangeArrowheads="1"/>
          </p:cNvSpPr>
          <p:nvPr/>
        </p:nvSpPr>
        <p:spPr bwMode="auto">
          <a:xfrm>
            <a:off x="0" y="4343400"/>
            <a:ext cx="1371600" cy="685800"/>
          </a:xfrm>
          <a:prstGeom prst="roundRect">
            <a:avLst>
              <a:gd name="adj" fmla="val 16667"/>
            </a:avLst>
          </a:prstGeom>
          <a:solidFill>
            <a:schemeClr val="bg1"/>
          </a:solidFill>
          <a:ln w="9525">
            <a:solidFill>
              <a:schemeClr val="tx1"/>
            </a:solidFill>
            <a:round/>
            <a:headEnd/>
            <a:tailEnd/>
          </a:ln>
        </p:spPr>
        <p:txBody>
          <a:bodyPr wrap="none" anchor="ctr"/>
          <a:lstStyle/>
          <a:p>
            <a:pPr algn="ctr" eaLnBrk="0" hangingPunct="0"/>
            <a:r>
              <a:rPr lang="th-TH" sz="2000" b="1">
                <a:solidFill>
                  <a:srgbClr val="CC66FF"/>
                </a:solidFill>
                <a:cs typeface="Angsana New" pitchFamily="18" charset="-34"/>
              </a:rPr>
              <a:t>OUTPUTS</a:t>
            </a:r>
            <a:endParaRPr lang="th-TH" sz="2800">
              <a:cs typeface="Angsana New" pitchFamily="18" charset="-34"/>
            </a:endParaRPr>
          </a:p>
        </p:txBody>
      </p:sp>
      <p:sp>
        <p:nvSpPr>
          <p:cNvPr id="109583" name="AutoShape 15"/>
          <p:cNvSpPr>
            <a:spLocks/>
          </p:cNvSpPr>
          <p:nvPr/>
        </p:nvSpPr>
        <p:spPr bwMode="auto">
          <a:xfrm>
            <a:off x="1447800" y="3124200"/>
            <a:ext cx="304800" cy="3352800"/>
          </a:xfrm>
          <a:prstGeom prst="leftBrace">
            <a:avLst>
              <a:gd name="adj1" fmla="val 91667"/>
              <a:gd name="adj2" fmla="val 50000"/>
            </a:avLst>
          </a:prstGeom>
          <a:noFill/>
          <a:ln w="38100">
            <a:solidFill>
              <a:schemeClr val="tx2"/>
            </a:solidFill>
            <a:round/>
            <a:headEnd/>
            <a:tailEnd/>
          </a:ln>
        </p:spPr>
        <p:txBody>
          <a:bodyPr wrap="none" anchor="ctr"/>
          <a:lstStyle/>
          <a:p>
            <a:endParaRPr lang="en-US"/>
          </a:p>
        </p:txBody>
      </p:sp>
      <p:sp>
        <p:nvSpPr>
          <p:cNvPr id="109584" name="Line 16"/>
          <p:cNvSpPr>
            <a:spLocks noChangeShapeType="1"/>
          </p:cNvSpPr>
          <p:nvPr/>
        </p:nvSpPr>
        <p:spPr bwMode="auto">
          <a:xfrm flipH="1">
            <a:off x="1600200" y="4419600"/>
            <a:ext cx="533400" cy="0"/>
          </a:xfrm>
          <a:prstGeom prst="line">
            <a:avLst/>
          </a:prstGeom>
          <a:noFill/>
          <a:ln w="38100">
            <a:solidFill>
              <a:schemeClr val="tx2"/>
            </a:solidFill>
            <a:round/>
            <a:headEnd/>
            <a:tailEnd/>
          </a:ln>
        </p:spPr>
        <p:txBody>
          <a:bodyPr wrap="none" anchor="ctr"/>
          <a:lstStyle/>
          <a:p>
            <a:endParaRPr lang="en-US"/>
          </a:p>
        </p:txBody>
      </p:sp>
      <p:sp>
        <p:nvSpPr>
          <p:cNvPr id="109585" name="Line 17"/>
          <p:cNvSpPr>
            <a:spLocks noChangeShapeType="1"/>
          </p:cNvSpPr>
          <p:nvPr/>
        </p:nvSpPr>
        <p:spPr bwMode="auto">
          <a:xfrm flipH="1">
            <a:off x="1600200" y="5257800"/>
            <a:ext cx="228600" cy="0"/>
          </a:xfrm>
          <a:prstGeom prst="line">
            <a:avLst/>
          </a:prstGeom>
          <a:noFill/>
          <a:ln w="38100">
            <a:solidFill>
              <a:schemeClr val="tx2"/>
            </a:solidFill>
            <a:round/>
            <a:headEnd/>
            <a:tailEnd/>
          </a:ln>
        </p:spPr>
        <p:txBody>
          <a:bodyPr wrap="none" anchor="ctr"/>
          <a:lstStyle/>
          <a:p>
            <a:endParaRPr lang="en-US"/>
          </a:p>
        </p:txBody>
      </p:sp>
      <p:sp>
        <p:nvSpPr>
          <p:cNvPr id="109586" name="AutoShape 18"/>
          <p:cNvSpPr>
            <a:spLocks noChangeArrowheads="1"/>
          </p:cNvSpPr>
          <p:nvPr/>
        </p:nvSpPr>
        <p:spPr bwMode="auto">
          <a:xfrm>
            <a:off x="7467600" y="1295400"/>
            <a:ext cx="1676400" cy="1066800"/>
          </a:xfrm>
          <a:prstGeom prst="roundRect">
            <a:avLst>
              <a:gd name="adj" fmla="val 16667"/>
            </a:avLst>
          </a:prstGeom>
          <a:solidFill>
            <a:schemeClr val="bg1"/>
          </a:solidFill>
          <a:ln w="9525">
            <a:solidFill>
              <a:schemeClr val="tx1"/>
            </a:solidFill>
            <a:round/>
            <a:headEnd/>
            <a:tailEnd/>
          </a:ln>
        </p:spPr>
        <p:txBody>
          <a:bodyPr wrap="none" anchor="ctr"/>
          <a:lstStyle/>
          <a:p>
            <a:pPr algn="ctr" eaLnBrk="0" hangingPunct="0"/>
            <a:r>
              <a:rPr lang="th-TH" sz="2000" b="1">
                <a:solidFill>
                  <a:srgbClr val="CC66FF"/>
                </a:solidFill>
                <a:cs typeface="Angsana New" pitchFamily="18" charset="-34"/>
              </a:rPr>
              <a:t>No direct </a:t>
            </a:r>
          </a:p>
          <a:p>
            <a:pPr algn="ctr" eaLnBrk="0" hangingPunct="0"/>
            <a:r>
              <a:rPr lang="th-TH" sz="2000" b="1">
                <a:solidFill>
                  <a:srgbClr val="CC66FF"/>
                </a:solidFill>
                <a:cs typeface="Angsana New" pitchFamily="18" charset="-34"/>
              </a:rPr>
              <a:t>control</a:t>
            </a:r>
          </a:p>
          <a:p>
            <a:pPr algn="ctr" eaLnBrk="0" hangingPunct="0"/>
            <a:r>
              <a:rPr lang="th-TH" sz="2000" b="1">
                <a:solidFill>
                  <a:srgbClr val="CC66FF"/>
                </a:solidFill>
                <a:cs typeface="Angsana New" pitchFamily="18" charset="-34"/>
              </a:rPr>
              <a:t>by project</a:t>
            </a:r>
            <a:endParaRPr lang="th-TH" sz="2800">
              <a:cs typeface="Angsana New" pitchFamily="18" charset="-34"/>
            </a:endParaRPr>
          </a:p>
        </p:txBody>
      </p:sp>
      <p:sp>
        <p:nvSpPr>
          <p:cNvPr id="109587" name="AutoShape 19"/>
          <p:cNvSpPr>
            <a:spLocks noChangeArrowheads="1"/>
          </p:cNvSpPr>
          <p:nvPr/>
        </p:nvSpPr>
        <p:spPr bwMode="auto">
          <a:xfrm>
            <a:off x="6858000" y="3733800"/>
            <a:ext cx="1981200" cy="2895600"/>
          </a:xfrm>
          <a:prstGeom prst="triangle">
            <a:avLst>
              <a:gd name="adj" fmla="val 50000"/>
            </a:avLst>
          </a:prstGeom>
          <a:solidFill>
            <a:schemeClr val="bg1"/>
          </a:solidFill>
          <a:ln w="9525">
            <a:solidFill>
              <a:schemeClr val="tx1"/>
            </a:solidFill>
            <a:miter lim="800000"/>
            <a:headEnd/>
            <a:tailEnd/>
          </a:ln>
        </p:spPr>
        <p:txBody>
          <a:bodyPr wrap="none" anchor="ctr"/>
          <a:lstStyle/>
          <a:p>
            <a:pPr algn="ctr" eaLnBrk="0" hangingPunct="0"/>
            <a:r>
              <a:rPr lang="th-TH" sz="1900" b="1">
                <a:solidFill>
                  <a:srgbClr val="CC66FF"/>
                </a:solidFill>
                <a:cs typeface="Angsana New" pitchFamily="18" charset="-34"/>
              </a:rPr>
              <a:t>Direct</a:t>
            </a:r>
          </a:p>
          <a:p>
            <a:pPr algn="ctr" eaLnBrk="0" hangingPunct="0"/>
            <a:r>
              <a:rPr lang="th-TH" sz="1900" b="1">
                <a:solidFill>
                  <a:srgbClr val="CC66FF"/>
                </a:solidFill>
                <a:cs typeface="Angsana New" pitchFamily="18" charset="-34"/>
              </a:rPr>
              <a:t>control</a:t>
            </a:r>
          </a:p>
          <a:p>
            <a:pPr algn="ctr" eaLnBrk="0" hangingPunct="0"/>
            <a:r>
              <a:rPr lang="th-TH" sz="1900" b="1">
                <a:solidFill>
                  <a:srgbClr val="CC66FF"/>
                </a:solidFill>
                <a:cs typeface="Angsana New" pitchFamily="18" charset="-34"/>
              </a:rPr>
              <a:t>by </a:t>
            </a:r>
          </a:p>
          <a:p>
            <a:pPr algn="ctr" eaLnBrk="0" hangingPunct="0"/>
            <a:r>
              <a:rPr lang="th-TH" sz="1900" b="1">
                <a:solidFill>
                  <a:srgbClr val="CC66FF"/>
                </a:solidFill>
                <a:cs typeface="Angsana New" pitchFamily="18" charset="-34"/>
              </a:rPr>
              <a:t>project</a:t>
            </a:r>
            <a:endParaRPr lang="th-TH" sz="2800">
              <a:cs typeface="Angsana New" pitchFamily="18" charset="-34"/>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62000" y="-304800"/>
            <a:ext cx="7772400" cy="914400"/>
          </a:xfrm>
        </p:spPr>
        <p:txBody>
          <a:bodyPr/>
          <a:lstStyle/>
          <a:p>
            <a:pPr eaLnBrk="1" hangingPunct="1"/>
            <a:r>
              <a:rPr lang="en-US" smtClean="0"/>
              <a:t>Logical Frameworks</a:t>
            </a:r>
            <a:endParaRPr lang="en-US" sz="3400" smtClean="0"/>
          </a:p>
        </p:txBody>
      </p:sp>
      <p:sp>
        <p:nvSpPr>
          <p:cNvPr id="110595" name="Rectangle 3"/>
          <p:cNvSpPr>
            <a:spLocks noGrp="1" noChangeArrowheads="1"/>
          </p:cNvSpPr>
          <p:nvPr>
            <p:ph type="body" idx="1"/>
          </p:nvPr>
        </p:nvSpPr>
        <p:spPr>
          <a:xfrm>
            <a:off x="612775" y="1600200"/>
            <a:ext cx="8153400" cy="4495800"/>
          </a:xfrm>
        </p:spPr>
        <p:txBody>
          <a:bodyPr/>
          <a:lstStyle/>
          <a:p>
            <a:pPr marL="342900" indent="-342900" eaLnBrk="1" hangingPunct="1"/>
            <a:endParaRPr lang="en-US" smtClean="0"/>
          </a:p>
          <a:p>
            <a:pPr marL="342900" indent="-342900" eaLnBrk="1" hangingPunct="1"/>
            <a:endParaRPr lang="en-US" smtClean="0"/>
          </a:p>
        </p:txBody>
      </p:sp>
      <p:graphicFrame>
        <p:nvGraphicFramePr>
          <p:cNvPr id="361476" name="Group 4"/>
          <p:cNvGraphicFramePr>
            <a:graphicFrameLocks noGrp="1"/>
          </p:cNvGraphicFramePr>
          <p:nvPr/>
        </p:nvGraphicFramePr>
        <p:xfrm>
          <a:off x="533400" y="533400"/>
          <a:ext cx="7772400" cy="5029835"/>
        </p:xfrm>
        <a:graphic>
          <a:graphicData uri="http://schemas.openxmlformats.org/drawingml/2006/table">
            <a:tbl>
              <a:tblPr/>
              <a:tblGrid>
                <a:gridCol w="2209800"/>
                <a:gridCol w="2286000"/>
                <a:gridCol w="1676400"/>
                <a:gridCol w="1600200"/>
              </a:tblGrid>
              <a:tr h="685800">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1100" b="0" i="0" u="none" strike="noStrike" cap="none" normalizeH="0" baseline="0" dirty="0" smtClean="0">
                          <a:ln>
                            <a:noFill/>
                          </a:ln>
                          <a:solidFill>
                            <a:schemeClr val="tx1"/>
                          </a:solidFill>
                          <a:effectLst/>
                          <a:latin typeface="Arial" charset="0"/>
                        </a:rPr>
                        <a:t>Project Description</a:t>
                      </a:r>
                    </a:p>
                  </a:txBody>
                  <a:tcPr horzOverflow="overflow">
                    <a:lnL w="28575"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1100" b="0" i="0" u="none" strike="noStrike" cap="none" normalizeH="0" baseline="0" smtClean="0">
                          <a:ln>
                            <a:noFill/>
                          </a:ln>
                          <a:solidFill>
                            <a:schemeClr val="tx1"/>
                          </a:solidFill>
                          <a:effectLst/>
                          <a:latin typeface="Arial" charset="0"/>
                        </a:rPr>
                        <a:t>Performance Indicators</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1100" b="0" i="0" u="none" strike="noStrike" cap="none" normalizeH="0" baseline="0" smtClean="0">
                          <a:ln>
                            <a:noFill/>
                          </a:ln>
                          <a:solidFill>
                            <a:schemeClr val="tx1"/>
                          </a:solidFill>
                          <a:effectLst/>
                          <a:latin typeface="Arial" charset="0"/>
                        </a:rPr>
                        <a:t>Means of Verification</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1100" b="0" i="0" u="none" strike="noStrike" cap="none" normalizeH="0" baseline="0" smtClean="0">
                          <a:ln>
                            <a:noFill/>
                          </a:ln>
                          <a:solidFill>
                            <a:schemeClr val="tx1"/>
                          </a:solidFill>
                          <a:effectLst/>
                          <a:latin typeface="Arial" charset="0"/>
                        </a:rPr>
                        <a:t>Assumptions</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endParaRPr kumimoji="0" lang="en-US" sz="1100" b="0" i="0" u="none" strike="noStrike" cap="none" normalizeH="0" baseline="0" smtClean="0">
                        <a:ln>
                          <a:noFill/>
                        </a:ln>
                        <a:solidFill>
                          <a:schemeClr val="tx1"/>
                        </a:solidFill>
                        <a:effectLst/>
                        <a:latin typeface="Arial" charset="0"/>
                      </a:endParaRPr>
                    </a:p>
                  </a:txBody>
                  <a:tcPr horzOverflow="overflow">
                    <a:lnL w="12700" cap="flat" cmpd="sng" algn="ctr">
                      <a:solidFill>
                        <a:srgbClr val="FF0066"/>
                      </a:solidFill>
                      <a:prstDash val="solid"/>
                      <a:round/>
                      <a:headEnd type="none" w="med" len="med"/>
                      <a:tailEnd type="none" w="med" len="med"/>
                    </a:lnL>
                    <a:lnR w="28575"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r>
              <a:tr h="914400">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0" i="0" u="sng" strike="noStrike" cap="none" normalizeH="0" baseline="0" dirty="0" smtClean="0">
                          <a:ln>
                            <a:noFill/>
                          </a:ln>
                          <a:solidFill>
                            <a:schemeClr val="tx1"/>
                          </a:solidFill>
                          <a:effectLst/>
                          <a:latin typeface="Arial" charset="0"/>
                        </a:rPr>
                        <a:t>Goal:</a:t>
                      </a:r>
                      <a:r>
                        <a:rPr kumimoji="0" lang="en-US" sz="900" b="1" i="0" u="none" strike="noStrike" cap="none" normalizeH="0" baseline="0" dirty="0" smtClean="0">
                          <a:ln>
                            <a:noFill/>
                          </a:ln>
                          <a:solidFill>
                            <a:schemeClr val="tx1"/>
                          </a:solidFill>
                          <a:effectLst/>
                          <a:latin typeface="Arial" charset="0"/>
                        </a:rPr>
                        <a:t> The broader development impact to which the project contributes - at a national and sectoral level.</a:t>
                      </a:r>
                    </a:p>
                  </a:txBody>
                  <a:tcPr horzOverflow="overflow">
                    <a:lnL w="28575"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Measures of the extent to which a sustainable contribution to the goal has been made. Used during evaluation.</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 Sources of information and methods used to collect and report it.</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endParaRPr kumimoji="0" lang="th-TH" sz="900" b="1" i="0" u="none" strike="noStrike" cap="none" normalizeH="0" baseline="0" smtClean="0">
                        <a:ln>
                          <a:noFill/>
                        </a:ln>
                        <a:solidFill>
                          <a:schemeClr val="tx1"/>
                        </a:solidFill>
                        <a:effectLst/>
                        <a:latin typeface="Arial" charset="0"/>
                      </a:endParaRPr>
                    </a:p>
                  </a:txBody>
                  <a:tcPr horzOverflow="overflow">
                    <a:lnL w="12700" cap="flat" cmpd="sng" algn="ctr">
                      <a:solidFill>
                        <a:srgbClr val="FF0066"/>
                      </a:solidFill>
                      <a:prstDash val="solid"/>
                      <a:round/>
                      <a:headEnd type="none" w="med" len="med"/>
                      <a:tailEnd type="none" w="med" len="med"/>
                    </a:lnL>
                    <a:lnR w="28575"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r>
              <a:tr h="1206500">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0" i="0" u="sng" strike="noStrike" cap="none" normalizeH="0" baseline="0" dirty="0" smtClean="0">
                          <a:ln>
                            <a:noFill/>
                          </a:ln>
                          <a:solidFill>
                            <a:schemeClr val="tx1"/>
                          </a:solidFill>
                          <a:effectLst/>
                          <a:latin typeface="Arial" charset="0"/>
                        </a:rPr>
                        <a:t>Purpose:</a:t>
                      </a:r>
                      <a:r>
                        <a:rPr kumimoji="0" lang="en-US" sz="900" b="1" i="0" u="none" strike="noStrike" cap="none" normalizeH="0" baseline="0" dirty="0" smtClean="0">
                          <a:ln>
                            <a:noFill/>
                          </a:ln>
                          <a:solidFill>
                            <a:schemeClr val="tx1"/>
                          </a:solidFill>
                          <a:effectLst/>
                          <a:latin typeface="Arial" charset="0"/>
                        </a:rPr>
                        <a:t> The development outcome expected at the end of the project. All components will contribute to this</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endParaRPr kumimoji="0" lang="en-US" sz="900" b="1" i="0" u="none" strike="noStrike" cap="none" normalizeH="0" baseline="0" dirty="0" smtClean="0">
                        <a:ln>
                          <a:noFill/>
                        </a:ln>
                        <a:solidFill>
                          <a:schemeClr val="tx1"/>
                        </a:solidFill>
                        <a:effectLst/>
                        <a:latin typeface="Arial" charset="0"/>
                      </a:endParaRPr>
                    </a:p>
                  </a:txBody>
                  <a:tcPr horzOverflow="overflow">
                    <a:lnL w="28575"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Conditions at the end of the project indicating that the Purpose has been achieved and that benefits are sustainable. Used for project completion and evaluation.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Sources of information and methods used to collect and report it.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Assumptions concerning the purpose/goal linkage. </a:t>
                      </a:r>
                    </a:p>
                  </a:txBody>
                  <a:tcPr horzOverflow="overflow">
                    <a:lnL w="12700" cap="flat" cmpd="sng" algn="ctr">
                      <a:solidFill>
                        <a:srgbClr val="FF0066"/>
                      </a:solidFill>
                      <a:prstDash val="solid"/>
                      <a:round/>
                      <a:headEnd type="none" w="med" len="med"/>
                      <a:tailEnd type="none" w="med" len="med"/>
                    </a:lnL>
                    <a:lnR w="28575"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0" i="0" u="sng" strike="noStrike" cap="none" normalizeH="0" baseline="0" smtClean="0">
                          <a:ln>
                            <a:noFill/>
                          </a:ln>
                          <a:solidFill>
                            <a:schemeClr val="tx1"/>
                          </a:solidFill>
                          <a:effectLst/>
                          <a:latin typeface="Arial" charset="0"/>
                        </a:rPr>
                        <a:t>Component Objectives:</a:t>
                      </a:r>
                      <a:r>
                        <a:rPr kumimoji="0" lang="en-US" sz="900" b="1" i="0" u="none" strike="noStrike" cap="none" normalizeH="0" baseline="0" smtClean="0">
                          <a:ln>
                            <a:noFill/>
                          </a:ln>
                          <a:solidFill>
                            <a:schemeClr val="tx1"/>
                          </a:solidFill>
                          <a:effectLst/>
                          <a:latin typeface="Arial" charset="0"/>
                        </a:rPr>
                        <a:t> The expected outcome of producing each component's outputs. </a:t>
                      </a:r>
                    </a:p>
                  </a:txBody>
                  <a:tcPr horzOverflow="overflow">
                    <a:lnL w="28575"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Measures of the extent to which component objectives have been achieved and lead to sustainable benefits. Used during review and evaluation.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Sources of information and methods used to collect and report it.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Assumptions concerning the component objective/purpose linkage. </a:t>
                      </a:r>
                    </a:p>
                  </a:txBody>
                  <a:tcPr horzOverflow="overflow">
                    <a:lnL w="12700" cap="flat" cmpd="sng" algn="ctr">
                      <a:solidFill>
                        <a:srgbClr val="FF0066"/>
                      </a:solidFill>
                      <a:prstDash val="solid"/>
                      <a:round/>
                      <a:headEnd type="none" w="med" len="med"/>
                      <a:tailEnd type="none" w="med" len="med"/>
                    </a:lnL>
                    <a:lnR w="28575"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r>
              <a:tr h="942975">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0" i="0" u="sng" strike="noStrike" cap="none" normalizeH="0" baseline="0" smtClean="0">
                          <a:ln>
                            <a:noFill/>
                          </a:ln>
                          <a:solidFill>
                            <a:schemeClr val="tx1"/>
                          </a:solidFill>
                          <a:effectLst/>
                          <a:latin typeface="Arial" charset="0"/>
                        </a:rPr>
                        <a:t>Outputs:</a:t>
                      </a:r>
                      <a:r>
                        <a:rPr kumimoji="0" lang="en-US" sz="900" b="1" i="0" u="none" strike="noStrike" cap="none" normalizeH="0" baseline="0" smtClean="0">
                          <a:ln>
                            <a:noFill/>
                          </a:ln>
                          <a:solidFill>
                            <a:schemeClr val="tx1"/>
                          </a:solidFill>
                          <a:effectLst/>
                          <a:latin typeface="Arial" charset="0"/>
                        </a:rPr>
                        <a:t> The direct measurable results (goods and services) of the project which are largely under project management's control </a:t>
                      </a:r>
                    </a:p>
                  </a:txBody>
                  <a:tcPr horzOverflow="overflow">
                    <a:lnL w="28575"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Measures of the quantity and quality of outputs and the timing of their delivery. Used during monitoring and review.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Sources of information and methods used to collect and report it.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Assumptions concerning the output/component objective linkage. </a:t>
                      </a:r>
                    </a:p>
                  </a:txBody>
                  <a:tcPr horzOverflow="overflow">
                    <a:lnL w="12700" cap="flat" cmpd="sng" algn="ctr">
                      <a:solidFill>
                        <a:srgbClr val="FF0066"/>
                      </a:solidFill>
                      <a:prstDash val="solid"/>
                      <a:round/>
                      <a:headEnd type="none" w="med" len="med"/>
                      <a:tailEnd type="none" w="med" len="med"/>
                    </a:lnL>
                    <a:lnR w="28575"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0" i="0" u="sng" strike="noStrike" cap="none" normalizeH="0" baseline="0" smtClean="0">
                          <a:ln>
                            <a:noFill/>
                          </a:ln>
                          <a:solidFill>
                            <a:schemeClr val="tx1"/>
                          </a:solidFill>
                          <a:effectLst/>
                          <a:latin typeface="Arial" charset="0"/>
                        </a:rPr>
                        <a:t>Activities:</a:t>
                      </a:r>
                      <a:r>
                        <a:rPr kumimoji="0" lang="en-US" sz="900" b="1" i="0" u="none" strike="noStrike" cap="none" normalizeH="0" baseline="0" smtClean="0">
                          <a:ln>
                            <a:noFill/>
                          </a:ln>
                          <a:solidFill>
                            <a:schemeClr val="tx1"/>
                          </a:solidFill>
                          <a:effectLst/>
                          <a:latin typeface="Arial" charset="0"/>
                        </a:rPr>
                        <a:t> The tasks carried out to implement the project and deliver the identified outputs. </a:t>
                      </a:r>
                    </a:p>
                  </a:txBody>
                  <a:tcPr horzOverflow="overflow">
                    <a:lnL w="28575"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Implementation/work program targets. Used during monitoring.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smtClean="0">
                          <a:ln>
                            <a:noFill/>
                          </a:ln>
                          <a:solidFill>
                            <a:schemeClr val="tx1"/>
                          </a:solidFill>
                          <a:effectLst/>
                          <a:latin typeface="Arial" charset="0"/>
                        </a:rPr>
                        <a:t>Sources of information and methods used to collect and report it.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US" sz="900" b="1" i="0" u="none" strike="noStrike" cap="none" normalizeH="0" baseline="0" dirty="0" smtClean="0">
                          <a:ln>
                            <a:noFill/>
                          </a:ln>
                          <a:solidFill>
                            <a:schemeClr val="tx1"/>
                          </a:solidFill>
                          <a:effectLst/>
                          <a:latin typeface="Arial" charset="0"/>
                        </a:rPr>
                        <a:t>Assumptions concerning the activity/output linkage. </a:t>
                      </a:r>
                    </a:p>
                  </a:txBody>
                  <a:tcPr horzOverflow="overflow">
                    <a:lnL w="12700" cap="flat" cmpd="sng" algn="ctr">
                      <a:solidFill>
                        <a:srgbClr val="FF0066"/>
                      </a:solidFill>
                      <a:prstDash val="solid"/>
                      <a:round/>
                      <a:headEnd type="none" w="med" len="med"/>
                      <a:tailEnd type="none" w="med" len="med"/>
                    </a:lnL>
                    <a:lnR w="28575"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90600" y="0"/>
            <a:ext cx="7343775" cy="846138"/>
          </a:xfrm>
        </p:spPr>
        <p:txBody>
          <a:bodyPr/>
          <a:lstStyle/>
          <a:p>
            <a:pPr eaLnBrk="1" hangingPunct="1"/>
            <a:r>
              <a:rPr lang="en-US" sz="3400" smtClean="0"/>
              <a:t>Logical Frameworks</a:t>
            </a:r>
          </a:p>
        </p:txBody>
      </p:sp>
      <p:graphicFrame>
        <p:nvGraphicFramePr>
          <p:cNvPr id="363523" name="Group 3"/>
          <p:cNvGraphicFramePr>
            <a:graphicFrameLocks noGrp="1"/>
          </p:cNvGraphicFramePr>
          <p:nvPr/>
        </p:nvGraphicFramePr>
        <p:xfrm>
          <a:off x="285750" y="1905000"/>
          <a:ext cx="8763000" cy="3377184"/>
        </p:xfrm>
        <a:graphic>
          <a:graphicData uri="http://schemas.openxmlformats.org/drawingml/2006/table">
            <a:tbl>
              <a:tblPr/>
              <a:tblGrid>
                <a:gridCol w="1657350"/>
                <a:gridCol w="2201863"/>
                <a:gridCol w="2332037"/>
                <a:gridCol w="2571750"/>
              </a:tblGrid>
              <a:tr h="457200">
                <a:tc>
                  <a:txBody>
                    <a:bodyPr/>
                    <a:lstStyle/>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0" i="0" u="none" strike="noStrike" cap="none" normalizeH="0" baseline="0" dirty="0" smtClean="0">
                          <a:ln>
                            <a:noFill/>
                          </a:ln>
                          <a:solidFill>
                            <a:schemeClr val="tx1"/>
                          </a:solidFill>
                          <a:effectLst/>
                          <a:latin typeface="Arial" charset="0"/>
                          <a:cs typeface="Times New Roman" pitchFamily="18" charset="0"/>
                        </a:rPr>
                        <a:t>GOAL</a:t>
                      </a:r>
                      <a:endParaRPr kumimoji="0" lang="is-IS" sz="1100" b="0"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endParaRPr kumimoji="0" lang="en-GB" sz="1100" b="1"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AutoNum type="alphaUcPeriod"/>
                        <a:tabLst/>
                      </a:pPr>
                      <a:r>
                        <a:rPr kumimoji="0" lang="en-GB" sz="1100" b="1" i="0" u="none" strike="noStrike" cap="none" normalizeH="0" baseline="0" dirty="0" smtClean="0">
                          <a:ln>
                            <a:noFill/>
                          </a:ln>
                          <a:solidFill>
                            <a:schemeClr val="tx1"/>
                          </a:solidFill>
                          <a:effectLst/>
                          <a:latin typeface="Arial" charset="0"/>
                          <a:cs typeface="Times New Roman" pitchFamily="18" charset="0"/>
                        </a:rPr>
                        <a:t>Reduced burden of TB to reach European average levels</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AutoNum type="alphaUcPeriod"/>
                        <a:tabLst/>
                      </a:pPr>
                      <a:r>
                        <a:rPr kumimoji="0" lang="en-GB" sz="1100" b="1" i="0" u="none" strike="noStrike" cap="none" normalizeH="0" baseline="0" dirty="0" smtClean="0">
                          <a:ln>
                            <a:noFill/>
                          </a:ln>
                          <a:solidFill>
                            <a:schemeClr val="tx1"/>
                          </a:solidFill>
                          <a:effectLst/>
                          <a:latin typeface="Arial" charset="0"/>
                          <a:cs typeface="Times New Roman" pitchFamily="18" charset="0"/>
                        </a:rPr>
                        <a:t>Further development of multi-drug resistant TB (MDR-TB) prevented</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1" i="0" u="none" strike="noStrike" cap="none" normalizeH="0" baseline="0" dirty="0" smtClean="0">
                          <a:ln>
                            <a:noFill/>
                          </a:ln>
                          <a:solidFill>
                            <a:schemeClr val="tx1"/>
                          </a:solidFill>
                          <a:effectLst/>
                          <a:latin typeface="Arial" charset="0"/>
                          <a:cs typeface="Times New Roman" pitchFamily="18" charset="0"/>
                        </a:rPr>
                        <a:t> </a:t>
                      </a:r>
                      <a:endParaRPr kumimoji="0" lang="en-US" sz="1100" b="1" i="0" u="none" strike="noStrike" cap="none" normalizeH="0" baseline="0" dirty="0" smtClean="0">
                        <a:ln>
                          <a:noFill/>
                        </a:ln>
                        <a:solidFill>
                          <a:schemeClr val="tx1"/>
                        </a:solidFill>
                        <a:effectLst/>
                        <a:latin typeface="Arial" charset="0"/>
                        <a:cs typeface="Times New Roman" pitchFamily="18" charset="0"/>
                      </a:endParaRPr>
                    </a:p>
                  </a:txBody>
                  <a:tcPr horzOverflow="overflow">
                    <a:lnL w="28575"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0" i="0" u="none" strike="noStrike" cap="none" normalizeH="0" baseline="0" dirty="0" smtClean="0">
                          <a:ln>
                            <a:noFill/>
                          </a:ln>
                          <a:solidFill>
                            <a:schemeClr val="tx1"/>
                          </a:solidFill>
                          <a:effectLst/>
                          <a:latin typeface="Arial" charset="0"/>
                          <a:cs typeface="Times New Roman" pitchFamily="18" charset="0"/>
                        </a:rPr>
                        <a:t>PERFORMANCE INDICATORS </a:t>
                      </a:r>
                      <a:endParaRPr kumimoji="0" lang="is-IS" sz="1100" b="0"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AutoNum type="alphaUcPeriod"/>
                        <a:tabLst/>
                      </a:pPr>
                      <a:r>
                        <a:rPr kumimoji="0" lang="en-GB" sz="1100" b="1" i="0" u="none" strike="noStrike" cap="none" normalizeH="0" baseline="0" dirty="0" smtClean="0">
                          <a:ln>
                            <a:noFill/>
                          </a:ln>
                          <a:solidFill>
                            <a:schemeClr val="tx1"/>
                          </a:solidFill>
                          <a:effectLst/>
                          <a:latin typeface="Arial" charset="0"/>
                          <a:cs typeface="Times New Roman" pitchFamily="18" charset="0"/>
                        </a:rPr>
                        <a:t>Notification rate</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endParaRPr kumimoji="0" lang="en-GB" sz="1100" b="1"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endParaRPr kumimoji="0" lang="en-GB" sz="1100" b="1"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endParaRPr kumimoji="0" lang="en-GB" sz="1100" b="1"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endParaRPr kumimoji="0" lang="en-GB" sz="1100" b="1"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endParaRPr kumimoji="0" lang="en-GB" sz="1100" b="1"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r>
                        <a:rPr kumimoji="0" lang="en-GB" sz="1100" b="1" i="0" u="none" strike="noStrike" cap="none" normalizeH="0" baseline="0" dirty="0" smtClean="0">
                          <a:ln>
                            <a:noFill/>
                          </a:ln>
                          <a:solidFill>
                            <a:schemeClr val="tx1"/>
                          </a:solidFill>
                          <a:effectLst/>
                          <a:latin typeface="Arial" charset="0"/>
                          <a:cs typeface="Times New Roman" pitchFamily="18" charset="0"/>
                        </a:rPr>
                        <a:t>B-1. Treatment outcome</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1" i="0" u="none" strike="noStrike" cap="none" normalizeH="0" baseline="0" dirty="0" smtClean="0">
                          <a:ln>
                            <a:noFill/>
                          </a:ln>
                          <a:solidFill>
                            <a:schemeClr val="tx1"/>
                          </a:solidFill>
                          <a:effectLst/>
                          <a:latin typeface="Arial" charset="0"/>
                          <a:cs typeface="Times New Roman" pitchFamily="18" charset="0"/>
                        </a:rPr>
                        <a:t>B-2. Prevalence of Multi-drug Resistance in “new” and previously treated TB patients</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0" i="0" u="none" strike="noStrike" cap="none" normalizeH="0" baseline="0" smtClean="0">
                          <a:ln>
                            <a:noFill/>
                          </a:ln>
                          <a:solidFill>
                            <a:schemeClr val="tx1"/>
                          </a:solidFill>
                          <a:effectLst/>
                          <a:latin typeface="Arial" charset="0"/>
                          <a:cs typeface="Times New Roman" pitchFamily="18" charset="0"/>
                        </a:rPr>
                        <a:t>MEANS OF VERIFICATION</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AutoNum type="alphaUcPeriod"/>
                        <a:tabLst/>
                      </a:pPr>
                      <a:r>
                        <a:rPr kumimoji="0" lang="en-GB" sz="1100" b="1" i="0" u="none" strike="noStrike" cap="none" normalizeH="0" baseline="0" smtClean="0">
                          <a:ln>
                            <a:noFill/>
                          </a:ln>
                          <a:solidFill>
                            <a:schemeClr val="tx1"/>
                          </a:solidFill>
                          <a:effectLst/>
                          <a:latin typeface="Arial" charset="0"/>
                          <a:cs typeface="Times New Roman" pitchFamily="18" charset="0"/>
                        </a:rPr>
                        <a:t>Annual notification reports (surveillance)</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endParaRPr kumimoji="0" lang="en-GB" sz="1100" b="1" i="0" u="none" strike="noStrike" cap="none" normalizeH="0" baseline="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endParaRPr kumimoji="0" lang="en-GB" sz="1100" b="1" i="0" u="none" strike="noStrike" cap="none" normalizeH="0" baseline="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endParaRPr kumimoji="0" lang="en-GB" sz="1100" b="1" i="0" u="none" strike="noStrike" cap="none" normalizeH="0" baseline="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endParaRPr kumimoji="0" lang="en-GB" sz="1100" b="1" i="0" u="none" strike="noStrike" cap="none" normalizeH="0" baseline="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r>
                        <a:rPr kumimoji="0" lang="en-GB" sz="1100" b="1" i="0" u="none" strike="noStrike" cap="none" normalizeH="0" baseline="0" smtClean="0">
                          <a:ln>
                            <a:noFill/>
                          </a:ln>
                          <a:solidFill>
                            <a:schemeClr val="tx1"/>
                          </a:solidFill>
                          <a:effectLst/>
                          <a:latin typeface="Arial" charset="0"/>
                          <a:cs typeface="Times New Roman" pitchFamily="18" charset="0"/>
                        </a:rPr>
                        <a:t>B-1. Annual reports on outcome of treatment (cohort analysis)</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Tx/>
                        <a:buNone/>
                        <a:tabLst/>
                      </a:pPr>
                      <a:r>
                        <a:rPr kumimoji="0" lang="en-GB" sz="1100" b="1" i="0" u="none" strike="noStrike" cap="none" normalizeH="0" baseline="0" smtClean="0">
                          <a:ln>
                            <a:noFill/>
                          </a:ln>
                          <a:solidFill>
                            <a:schemeClr val="tx1"/>
                          </a:solidFill>
                          <a:effectLst/>
                          <a:latin typeface="Arial" charset="0"/>
                          <a:cs typeface="Times New Roman" pitchFamily="18" charset="0"/>
                        </a:rPr>
                        <a:t>B-2. Periodic reports on surveillance of anti-TB drug resistance</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1" i="0" u="none" strike="noStrike" cap="none" normalizeH="0" baseline="0" smtClean="0">
                          <a:ln>
                            <a:noFill/>
                          </a:ln>
                          <a:solidFill>
                            <a:schemeClr val="tx1"/>
                          </a:solidFill>
                          <a:effectLst/>
                          <a:latin typeface="Arial" charset="0"/>
                          <a:cs typeface="Times New Roman" pitchFamily="18" charset="0"/>
                        </a:rPr>
                        <a:t>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0" i="0" u="none" strike="noStrike" cap="none" normalizeH="0" baseline="0" dirty="0" smtClean="0">
                          <a:ln>
                            <a:noFill/>
                          </a:ln>
                          <a:solidFill>
                            <a:schemeClr val="tx1"/>
                          </a:solidFill>
                          <a:effectLst/>
                          <a:latin typeface="Arial" charset="0"/>
                          <a:cs typeface="Times New Roman" pitchFamily="18" charset="0"/>
                        </a:rPr>
                        <a:t> ASSUMPTIONS</a:t>
                      </a:r>
                      <a:endParaRPr kumimoji="0" lang="is-IS" sz="11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1" i="0" u="none" strike="noStrike" cap="none" normalizeH="0" baseline="0" dirty="0" smtClean="0">
                          <a:ln>
                            <a:noFill/>
                          </a:ln>
                          <a:solidFill>
                            <a:schemeClr val="tx1"/>
                          </a:solidFill>
                          <a:effectLst/>
                          <a:latin typeface="Arial" charset="0"/>
                          <a:cs typeface="Times New Roman" pitchFamily="18" charset="0"/>
                        </a:rPr>
                        <a:t> </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1" i="0" u="none" strike="noStrike" cap="none" normalizeH="0" baseline="0" dirty="0" smtClean="0">
                          <a:ln>
                            <a:noFill/>
                          </a:ln>
                          <a:solidFill>
                            <a:schemeClr val="tx1"/>
                          </a:solidFill>
                          <a:effectLst/>
                          <a:latin typeface="Arial" charset="0"/>
                          <a:cs typeface="Times New Roman" pitchFamily="18" charset="0"/>
                        </a:rPr>
                        <a:t>- A dual HIV/TB epidemic causing increase in TB incidence does not occur</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1" i="0" u="none" strike="noStrike" cap="none" normalizeH="0" baseline="0" dirty="0" smtClean="0">
                          <a:ln>
                            <a:noFill/>
                          </a:ln>
                          <a:solidFill>
                            <a:schemeClr val="tx1"/>
                          </a:solidFill>
                          <a:effectLst/>
                          <a:latin typeface="Arial" charset="0"/>
                          <a:cs typeface="Times New Roman" pitchFamily="18" charset="0"/>
                        </a:rPr>
                        <a:t>- Control of private practitioner and pharmaceutical sectors to prevent MDR</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100" b="1" i="0" u="none" strike="noStrike" cap="none" normalizeH="0" baseline="0" dirty="0" smtClean="0">
                          <a:ln>
                            <a:noFill/>
                          </a:ln>
                          <a:solidFill>
                            <a:schemeClr val="tx1"/>
                          </a:solidFill>
                          <a:effectLst/>
                          <a:latin typeface="Arial" charset="0"/>
                          <a:cs typeface="Times New Roman" pitchFamily="18" charset="0"/>
                        </a:rPr>
                        <a:t>- Prevalence of resistance to second line anti-TB drugs low enough at the outset so as not to seriously compromise treatment success ratio</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endParaRPr kumimoji="0" lang="en-US" sz="11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0066"/>
                      </a:solidFill>
                      <a:prstDash val="solid"/>
                      <a:round/>
                      <a:headEnd type="none" w="med" len="med"/>
                      <a:tailEnd type="none" w="med" len="med"/>
                    </a:lnL>
                    <a:lnR w="28575"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r>
            </a:tbl>
          </a:graphicData>
        </a:graphic>
      </p:graphicFrame>
      <p:sp>
        <p:nvSpPr>
          <p:cNvPr id="111631" name="Rectangle 15"/>
          <p:cNvSpPr>
            <a:spLocks noChangeArrowheads="1"/>
          </p:cNvSpPr>
          <p:nvPr/>
        </p:nvSpPr>
        <p:spPr bwMode="auto">
          <a:xfrm>
            <a:off x="1828800" y="533400"/>
            <a:ext cx="5788025" cy="701675"/>
          </a:xfrm>
          <a:prstGeom prst="rect">
            <a:avLst/>
          </a:prstGeom>
          <a:noFill/>
          <a:ln w="9525">
            <a:noFill/>
            <a:miter lim="800000"/>
            <a:headEnd/>
            <a:tailEnd/>
          </a:ln>
        </p:spPr>
        <p:txBody>
          <a:bodyPr wrap="none">
            <a:spAutoFit/>
          </a:bodyPr>
          <a:lstStyle/>
          <a:p>
            <a:pPr algn="ctr" eaLnBrk="0" hangingPunct="0"/>
            <a:r>
              <a:rPr lang="en-US" sz="2000" b="1">
                <a:solidFill>
                  <a:schemeClr val="tx2"/>
                </a:solidFill>
                <a:latin typeface="Times New Roman" pitchFamily="18" charset="0"/>
                <a:cs typeface="Angsana New" pitchFamily="18" charset="-34"/>
              </a:rPr>
              <a:t>Taskforce on Communicable Disease Control</a:t>
            </a:r>
            <a:br>
              <a:rPr lang="en-US" sz="2000" b="1">
                <a:solidFill>
                  <a:schemeClr val="tx2"/>
                </a:solidFill>
                <a:latin typeface="Times New Roman" pitchFamily="18" charset="0"/>
                <a:cs typeface="Angsana New" pitchFamily="18" charset="-34"/>
              </a:rPr>
            </a:br>
            <a:r>
              <a:rPr lang="en-US" sz="2000" b="1">
                <a:solidFill>
                  <a:schemeClr val="tx2"/>
                </a:solidFill>
                <a:latin typeface="Times New Roman" pitchFamily="18" charset="0"/>
                <a:cs typeface="Angsana New" pitchFamily="18" charset="-34"/>
              </a:rPr>
              <a:t>in the Barents and Baltic Sea Regions: Tuberculosis</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447800" y="228600"/>
            <a:ext cx="7343775" cy="846138"/>
          </a:xfrm>
        </p:spPr>
        <p:txBody>
          <a:bodyPr/>
          <a:lstStyle/>
          <a:p>
            <a:pPr eaLnBrk="1" hangingPunct="1"/>
            <a:r>
              <a:rPr lang="en-US" sz="3400" smtClean="0"/>
              <a:t>Logical Frameworks</a:t>
            </a:r>
          </a:p>
        </p:txBody>
      </p:sp>
      <p:graphicFrame>
        <p:nvGraphicFramePr>
          <p:cNvPr id="365571" name="Group 3"/>
          <p:cNvGraphicFramePr>
            <a:graphicFrameLocks noGrp="1"/>
          </p:cNvGraphicFramePr>
          <p:nvPr/>
        </p:nvGraphicFramePr>
        <p:xfrm>
          <a:off x="228600" y="2362200"/>
          <a:ext cx="8686800" cy="3665538"/>
        </p:xfrm>
        <a:graphic>
          <a:graphicData uri="http://schemas.openxmlformats.org/drawingml/2006/table">
            <a:tbl>
              <a:tblPr/>
              <a:tblGrid>
                <a:gridCol w="1408113"/>
                <a:gridCol w="2660650"/>
                <a:gridCol w="1957387"/>
                <a:gridCol w="2660650"/>
              </a:tblGrid>
              <a:tr h="3665538">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0" i="0" u="none" strike="noStrike" cap="none" normalizeH="0" baseline="0" dirty="0" smtClean="0">
                          <a:ln>
                            <a:noFill/>
                          </a:ln>
                          <a:solidFill>
                            <a:schemeClr val="tx1"/>
                          </a:solidFill>
                          <a:effectLst/>
                          <a:latin typeface="Arial" charset="0"/>
                          <a:cs typeface="Times New Roman" pitchFamily="18" charset="0"/>
                        </a:rPr>
                        <a:t>PURPOSE</a:t>
                      </a:r>
                      <a:endParaRPr kumimoji="0" lang="en-GB"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dirty="0" smtClean="0">
                          <a:ln>
                            <a:noFill/>
                          </a:ln>
                          <a:solidFill>
                            <a:schemeClr val="tx1"/>
                          </a:solidFill>
                          <a:effectLst/>
                          <a:latin typeface="Arial" charset="0"/>
                          <a:cs typeface="Times New Roman" pitchFamily="18" charset="0"/>
                        </a:rPr>
                        <a:t> </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dirty="0" smtClean="0">
                          <a:ln>
                            <a:noFill/>
                          </a:ln>
                          <a:solidFill>
                            <a:schemeClr val="tx1"/>
                          </a:solidFill>
                          <a:effectLst/>
                          <a:latin typeface="Arial" charset="0"/>
                          <a:cs typeface="Times New Roman" pitchFamily="18" charset="0"/>
                        </a:rPr>
                        <a:t>[Implementing] cost-effective measures for the prevention and control of TB operating within civil and penitentiary health services in the Task Force area</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txBody>
                  <a:tcPr horzOverflow="overflow">
                    <a:lnL w="28575"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476250" marR="0" lvl="0" indent="-476250"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r>
                        <a:rPr kumimoji="0" lang="en-GB" sz="1000" b="0" i="0" u="none" strike="noStrike" cap="none" normalizeH="0" baseline="0" dirty="0" smtClean="0">
                          <a:ln>
                            <a:noFill/>
                          </a:ln>
                          <a:solidFill>
                            <a:schemeClr val="tx1"/>
                          </a:solidFill>
                          <a:effectLst/>
                          <a:latin typeface="Arial" charset="0"/>
                          <a:cs typeface="Times New Roman" pitchFamily="18" charset="0"/>
                        </a:rPr>
                        <a:t>PERFORMANCE</a:t>
                      </a:r>
                    </a:p>
                    <a:p>
                      <a:pPr marL="476250" marR="0" lvl="0" indent="-476250"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r>
                        <a:rPr kumimoji="0" lang="en-GB" sz="1000" b="0" i="0" u="none" strike="noStrike" cap="none" normalizeH="0" baseline="0" dirty="0" smtClean="0">
                          <a:ln>
                            <a:noFill/>
                          </a:ln>
                          <a:solidFill>
                            <a:schemeClr val="tx1"/>
                          </a:solidFill>
                          <a:effectLst/>
                          <a:latin typeface="Arial" charset="0"/>
                          <a:cs typeface="Times New Roman" pitchFamily="18" charset="0"/>
                        </a:rPr>
                        <a:t>INDICATORS </a:t>
                      </a:r>
                      <a:r>
                        <a:rPr kumimoji="0" lang="en-GB" sz="1000" b="1" i="1" u="none" strike="noStrike" cap="none" normalizeH="0" baseline="0" dirty="0" smtClean="0">
                          <a:ln>
                            <a:noFill/>
                          </a:ln>
                          <a:solidFill>
                            <a:schemeClr val="tx1"/>
                          </a:solidFill>
                          <a:effectLst/>
                          <a:latin typeface="Arial" charset="0"/>
                          <a:cs typeface="Times New Roman" pitchFamily="18" charset="0"/>
                        </a:rPr>
                        <a:t> </a:t>
                      </a:r>
                      <a:endParaRPr kumimoji="0" lang="en-GB" sz="1000" b="1" i="0" u="none" strike="noStrike" cap="none" normalizeH="0" baseline="0" dirty="0" smtClean="0">
                        <a:ln>
                          <a:noFill/>
                        </a:ln>
                        <a:solidFill>
                          <a:schemeClr val="tx1"/>
                        </a:solidFill>
                        <a:effectLst/>
                        <a:latin typeface="Arial" charset="0"/>
                        <a:cs typeface="Times New Roman" pitchFamily="18" charset="0"/>
                      </a:endParaRPr>
                    </a:p>
                    <a:p>
                      <a:pPr marL="476250" marR="0" lvl="0" indent="-47625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dirty="0" smtClean="0">
                          <a:ln>
                            <a:noFill/>
                          </a:ln>
                          <a:solidFill>
                            <a:schemeClr val="tx1"/>
                          </a:solidFill>
                          <a:effectLst/>
                          <a:latin typeface="Arial" charset="0"/>
                          <a:cs typeface="Times New Roman" pitchFamily="18" charset="0"/>
                        </a:rPr>
                        <a:t>1. Coverage of TB programmes in line with international recommendations. </a:t>
                      </a:r>
                    </a:p>
                    <a:p>
                      <a:pPr marL="476250" marR="0" lvl="0" indent="-47625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dirty="0" smtClean="0">
                          <a:ln>
                            <a:noFill/>
                          </a:ln>
                          <a:solidFill>
                            <a:schemeClr val="tx1"/>
                          </a:solidFill>
                          <a:effectLst/>
                          <a:latin typeface="Arial" charset="0"/>
                          <a:cs typeface="Times New Roman" pitchFamily="18" charset="0"/>
                        </a:rPr>
                        <a:t>2. Proportion of patients defaulting out of patients treated. </a:t>
                      </a:r>
                    </a:p>
                    <a:p>
                      <a:pPr marL="476250" marR="0" lvl="0" indent="-47625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dirty="0" smtClean="0">
                          <a:ln>
                            <a:noFill/>
                          </a:ln>
                          <a:solidFill>
                            <a:schemeClr val="tx1"/>
                          </a:solidFill>
                          <a:effectLst/>
                          <a:latin typeface="Arial" charset="0"/>
                          <a:cs typeface="Times New Roman" pitchFamily="18" charset="0"/>
                        </a:rPr>
                        <a:t>3. Proportion of previously treated cases among all cases. </a:t>
                      </a:r>
                    </a:p>
                    <a:p>
                      <a:pPr marL="476250" marR="0" lvl="0" indent="-47625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dirty="0" smtClean="0">
                          <a:ln>
                            <a:noFill/>
                          </a:ln>
                          <a:solidFill>
                            <a:schemeClr val="tx1"/>
                          </a:solidFill>
                          <a:effectLst/>
                          <a:latin typeface="Arial" charset="0"/>
                          <a:cs typeface="Times New Roman" pitchFamily="18" charset="0"/>
                        </a:rPr>
                        <a:t>4. Proportion of patients on ambulatory treatment out of all patients treated. </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476250" marR="0" lvl="0" indent="-47625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0" i="0" u="none" strike="noStrike" cap="none" normalizeH="0" baseline="0" smtClean="0">
                          <a:ln>
                            <a:noFill/>
                          </a:ln>
                          <a:solidFill>
                            <a:schemeClr val="tx1"/>
                          </a:solidFill>
                          <a:effectLst/>
                          <a:latin typeface="Arial" charset="0"/>
                          <a:cs typeface="Times New Roman" pitchFamily="18" charset="0"/>
                        </a:rPr>
                        <a:t>MEANS OF</a:t>
                      </a:r>
                    </a:p>
                    <a:p>
                      <a:pPr marL="476250" marR="0" lvl="0" indent="-47625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0" i="0" u="none" strike="noStrike" cap="none" normalizeH="0" baseline="0" smtClean="0">
                          <a:ln>
                            <a:noFill/>
                          </a:ln>
                          <a:solidFill>
                            <a:schemeClr val="tx1"/>
                          </a:solidFill>
                          <a:effectLst/>
                          <a:latin typeface="Arial" charset="0"/>
                          <a:cs typeface="Times New Roman" pitchFamily="18" charset="0"/>
                        </a:rPr>
                        <a:t>VERIFICATION</a:t>
                      </a:r>
                    </a:p>
                    <a:p>
                      <a:pPr marL="476250" marR="0" lvl="0" indent="-476250" algn="l" defTabSz="914400" rtl="0" eaLnBrk="1" fontAlgn="base" latinLnBrk="0" hangingPunct="1">
                        <a:lnSpc>
                          <a:spcPct val="100000"/>
                        </a:lnSpc>
                        <a:spcBef>
                          <a:spcPct val="30000"/>
                        </a:spcBef>
                        <a:spcAft>
                          <a:spcPct val="40000"/>
                        </a:spcAft>
                        <a:buClr>
                          <a:srgbClr val="FFFF66"/>
                        </a:buClr>
                        <a:buSzPct val="70000"/>
                        <a:buFontTx/>
                        <a:buAutoNum type="arabicPeriod"/>
                        <a:tabLst/>
                      </a:pPr>
                      <a:r>
                        <a:rPr kumimoji="0" lang="en-GB" sz="1000" b="1" i="0" u="none" strike="noStrike" cap="none" normalizeH="0" baseline="0" smtClean="0">
                          <a:ln>
                            <a:noFill/>
                          </a:ln>
                          <a:solidFill>
                            <a:schemeClr val="tx1"/>
                          </a:solidFill>
                          <a:effectLst/>
                          <a:latin typeface="Arial" charset="0"/>
                          <a:cs typeface="Times New Roman" pitchFamily="18" charset="0"/>
                        </a:rPr>
                        <a:t>Annual reports </a:t>
                      </a:r>
                    </a:p>
                    <a:p>
                      <a:pPr marL="476250" marR="0" lvl="0" indent="-476250" algn="l" defTabSz="914400" rtl="0" eaLnBrk="1" fontAlgn="base" latinLnBrk="0" hangingPunct="1">
                        <a:lnSpc>
                          <a:spcPct val="100000"/>
                        </a:lnSpc>
                        <a:spcBef>
                          <a:spcPct val="30000"/>
                        </a:spcBef>
                        <a:spcAft>
                          <a:spcPct val="40000"/>
                        </a:spcAft>
                        <a:buClr>
                          <a:srgbClr val="FFFF66"/>
                        </a:buClr>
                        <a:buSzPct val="70000"/>
                        <a:buFontTx/>
                        <a:buAutoNum type="arabicPeriod"/>
                        <a:tabLst/>
                      </a:pPr>
                      <a:r>
                        <a:rPr kumimoji="0" lang="en-GB" sz="1000" b="1" i="0" u="none" strike="noStrike" cap="none" normalizeH="0" baseline="0" smtClean="0">
                          <a:ln>
                            <a:noFill/>
                          </a:ln>
                          <a:solidFill>
                            <a:schemeClr val="tx1"/>
                          </a:solidFill>
                          <a:effectLst/>
                          <a:latin typeface="Arial" charset="0"/>
                          <a:cs typeface="Times New Roman" pitchFamily="18" charset="0"/>
                        </a:rPr>
                        <a:t>Annual reports </a:t>
                      </a:r>
                    </a:p>
                    <a:p>
                      <a:pPr marL="476250" marR="0" lvl="0" indent="-476250" algn="l" defTabSz="914400" rtl="0" eaLnBrk="1" fontAlgn="base" latinLnBrk="0" hangingPunct="1">
                        <a:lnSpc>
                          <a:spcPct val="100000"/>
                        </a:lnSpc>
                        <a:spcBef>
                          <a:spcPct val="30000"/>
                        </a:spcBef>
                        <a:spcAft>
                          <a:spcPct val="40000"/>
                        </a:spcAft>
                        <a:buClr>
                          <a:srgbClr val="FFFF66"/>
                        </a:buClr>
                        <a:buSzPct val="70000"/>
                        <a:buFontTx/>
                        <a:buAutoNum type="arabicPeriod"/>
                        <a:tabLst/>
                      </a:pPr>
                      <a:r>
                        <a:rPr kumimoji="0" lang="en-GB" sz="1000" b="1" i="0" u="none" strike="noStrike" cap="none" normalizeH="0" baseline="0" smtClean="0">
                          <a:ln>
                            <a:noFill/>
                          </a:ln>
                          <a:solidFill>
                            <a:schemeClr val="tx1"/>
                          </a:solidFill>
                          <a:effectLst/>
                          <a:latin typeface="Arial" charset="0"/>
                          <a:cs typeface="Times New Roman" pitchFamily="18" charset="0"/>
                        </a:rPr>
                        <a:t>National / local annual notification reports (surveillance)</a:t>
                      </a:r>
                    </a:p>
                    <a:p>
                      <a:pPr marL="476250" marR="0" lvl="0" indent="-47625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4.       Annual record reviews during site visits (consecutive series of patients)</a:t>
                      </a:r>
                      <a:r>
                        <a:rPr kumimoji="0" lang="en-US" sz="1000" b="1" i="0" u="none" strike="noStrike" cap="none" normalizeH="0" baseline="0" smtClean="0">
                          <a:ln>
                            <a:noFill/>
                          </a:ln>
                          <a:solidFill>
                            <a:schemeClr val="tx1"/>
                          </a:solidFill>
                          <a:effectLst/>
                          <a:latin typeface="Arial" charset="0"/>
                        </a:rPr>
                        <a:t> </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is-IS" sz="1000" b="0" i="0" u="none" strike="noStrike" cap="none" normalizeH="0" baseline="0" dirty="0" smtClean="0">
                          <a:ln>
                            <a:noFill/>
                          </a:ln>
                          <a:solidFill>
                            <a:schemeClr val="tx1"/>
                          </a:solidFill>
                          <a:effectLst/>
                          <a:latin typeface="Arial" charset="0"/>
                          <a:cs typeface="Times New Roman" pitchFamily="18" charset="0"/>
                        </a:rPr>
                        <a:t>ASSUMPTIONS</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dirty="0" smtClean="0">
                          <a:ln>
                            <a:noFill/>
                          </a:ln>
                          <a:solidFill>
                            <a:schemeClr val="tx1"/>
                          </a:solidFill>
                          <a:effectLst/>
                          <a:latin typeface="Arial" charset="0"/>
                          <a:cs typeface="Times New Roman" pitchFamily="18" charset="0"/>
                        </a:rPr>
                        <a:t> </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dirty="0" smtClean="0">
                          <a:ln>
                            <a:noFill/>
                          </a:ln>
                          <a:solidFill>
                            <a:schemeClr val="tx1"/>
                          </a:solidFill>
                          <a:effectLst/>
                          <a:latin typeface="Arial" charset="0"/>
                          <a:cs typeface="Times New Roman" pitchFamily="18" charset="0"/>
                        </a:rPr>
                        <a:t>- Stable political situation, sustained political commitment and financing</a:t>
                      </a:r>
                    </a:p>
                    <a:p>
                      <a:pPr marL="0" marR="0" lvl="0" indent="0"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000" b="1" i="0" u="none" strike="noStrike" cap="none" normalizeH="0" baseline="0" dirty="0" smtClean="0">
                          <a:ln>
                            <a:noFill/>
                          </a:ln>
                          <a:solidFill>
                            <a:schemeClr val="tx1"/>
                          </a:solidFill>
                          <a:effectLst/>
                          <a:latin typeface="Arial" charset="0"/>
                          <a:cs typeface="Times New Roman" pitchFamily="18" charset="0"/>
                        </a:rPr>
                        <a:t>- Sufficient numbers of competent health care personnel in the government sector</a:t>
                      </a:r>
                    </a:p>
                  </a:txBody>
                  <a:tcPr horzOverflow="overflow">
                    <a:lnL w="12700" cap="flat" cmpd="sng" algn="ctr">
                      <a:solidFill>
                        <a:srgbClr val="FF0066"/>
                      </a:solidFill>
                      <a:prstDash val="solid"/>
                      <a:round/>
                      <a:headEnd type="none" w="med" len="med"/>
                      <a:tailEnd type="none" w="med" len="med"/>
                    </a:lnL>
                    <a:lnR w="28575"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r>
            </a:tbl>
          </a:graphicData>
        </a:graphic>
      </p:graphicFrame>
      <p:sp>
        <p:nvSpPr>
          <p:cNvPr id="112655" name="Rectangle 15"/>
          <p:cNvSpPr>
            <a:spLocks noChangeArrowheads="1"/>
          </p:cNvSpPr>
          <p:nvPr/>
        </p:nvSpPr>
        <p:spPr bwMode="auto">
          <a:xfrm>
            <a:off x="1676400" y="1447800"/>
            <a:ext cx="5788025" cy="701675"/>
          </a:xfrm>
          <a:prstGeom prst="rect">
            <a:avLst/>
          </a:prstGeom>
          <a:noFill/>
          <a:ln w="9525">
            <a:noFill/>
            <a:miter lim="800000"/>
            <a:headEnd/>
            <a:tailEnd/>
          </a:ln>
        </p:spPr>
        <p:txBody>
          <a:bodyPr wrap="none">
            <a:spAutoFit/>
          </a:bodyPr>
          <a:lstStyle/>
          <a:p>
            <a:pPr algn="ctr" eaLnBrk="0" hangingPunct="0"/>
            <a:r>
              <a:rPr lang="en-US" sz="2000" b="1">
                <a:solidFill>
                  <a:schemeClr val="tx2"/>
                </a:solidFill>
                <a:latin typeface="Times New Roman" pitchFamily="18" charset="0"/>
                <a:cs typeface="Angsana New" pitchFamily="18" charset="-34"/>
              </a:rPr>
              <a:t>Taskforce on Communicable Disease Control</a:t>
            </a:r>
            <a:br>
              <a:rPr lang="en-US" sz="2000" b="1">
                <a:solidFill>
                  <a:schemeClr val="tx2"/>
                </a:solidFill>
                <a:latin typeface="Times New Roman" pitchFamily="18" charset="0"/>
                <a:cs typeface="Angsana New" pitchFamily="18" charset="-34"/>
              </a:rPr>
            </a:br>
            <a:r>
              <a:rPr lang="en-US" sz="2000" b="1">
                <a:solidFill>
                  <a:schemeClr val="tx2"/>
                </a:solidFill>
                <a:latin typeface="Times New Roman" pitchFamily="18" charset="0"/>
                <a:cs typeface="Angsana New" pitchFamily="18" charset="-34"/>
              </a:rPr>
              <a:t>in the Barents and Baltic Sea Regions: Tuberculosis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95400" y="0"/>
            <a:ext cx="7343775" cy="846138"/>
          </a:xfrm>
        </p:spPr>
        <p:txBody>
          <a:bodyPr/>
          <a:lstStyle/>
          <a:p>
            <a:pPr eaLnBrk="1" hangingPunct="1"/>
            <a:r>
              <a:rPr lang="en-US" sz="3400" smtClean="0"/>
              <a:t>Logical Frameworks</a:t>
            </a:r>
          </a:p>
        </p:txBody>
      </p:sp>
      <p:graphicFrame>
        <p:nvGraphicFramePr>
          <p:cNvPr id="367619" name="Group 3"/>
          <p:cNvGraphicFramePr>
            <a:graphicFrameLocks noGrp="1"/>
          </p:cNvGraphicFramePr>
          <p:nvPr/>
        </p:nvGraphicFramePr>
        <p:xfrm>
          <a:off x="171450" y="1905000"/>
          <a:ext cx="8763000" cy="2395728"/>
        </p:xfrm>
        <a:graphic>
          <a:graphicData uri="http://schemas.openxmlformats.org/drawingml/2006/table">
            <a:tbl>
              <a:tblPr/>
              <a:tblGrid>
                <a:gridCol w="2368550"/>
                <a:gridCol w="1736725"/>
                <a:gridCol w="1973263"/>
                <a:gridCol w="2684462"/>
              </a:tblGrid>
              <a:tr h="2286000">
                <a:tc>
                  <a:txBody>
                    <a:bodyPr/>
                    <a:lstStyle/>
                    <a:p>
                      <a:pPr marL="115888" marR="0" lvl="0" indent="-1158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200" b="0" i="0" u="none" strike="noStrike" cap="none" normalizeH="0" baseline="0" dirty="0" smtClean="0">
                          <a:ln>
                            <a:noFill/>
                          </a:ln>
                          <a:solidFill>
                            <a:schemeClr val="tx1"/>
                          </a:solidFill>
                          <a:effectLst/>
                          <a:latin typeface="Arial" charset="0"/>
                          <a:cs typeface="Times New Roman" pitchFamily="18" charset="0"/>
                        </a:rPr>
                        <a:t>OUTPUTS</a:t>
                      </a:r>
                      <a:endParaRPr kumimoji="0" lang="is-IS" sz="1200" b="0" i="0" u="none" strike="noStrike" cap="none" normalizeH="0" baseline="0" dirty="0" smtClean="0">
                        <a:ln>
                          <a:noFill/>
                        </a:ln>
                        <a:solidFill>
                          <a:schemeClr val="tx1"/>
                        </a:solidFill>
                        <a:effectLst/>
                        <a:latin typeface="Arial" charset="0"/>
                        <a:cs typeface="Times New Roman" pitchFamily="18" charset="0"/>
                      </a:endParaRPr>
                    </a:p>
                    <a:p>
                      <a:pPr marL="115888" marR="0" lvl="0" indent="-1158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200" b="1" i="0" u="none" strike="noStrike" cap="none" normalizeH="0" baseline="0" dirty="0" smtClean="0">
                          <a:ln>
                            <a:noFill/>
                          </a:ln>
                          <a:solidFill>
                            <a:schemeClr val="tx1"/>
                          </a:solidFill>
                          <a:effectLst/>
                          <a:latin typeface="Arial" charset="0"/>
                          <a:cs typeface="Times New Roman" pitchFamily="18" charset="0"/>
                        </a:rPr>
                        <a:t> </a:t>
                      </a:r>
                    </a:p>
                    <a:p>
                      <a:pPr marL="115888" marR="0" lvl="0" indent="-1158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200" b="1" i="0" u="none" strike="noStrike" cap="none" normalizeH="0" baseline="0" dirty="0" smtClean="0">
                          <a:ln>
                            <a:noFill/>
                          </a:ln>
                          <a:solidFill>
                            <a:schemeClr val="tx1"/>
                          </a:solidFill>
                          <a:effectLst/>
                          <a:latin typeface="Arial" charset="0"/>
                          <a:cs typeface="Times New Roman" pitchFamily="18" charset="0"/>
                        </a:rPr>
                        <a:t>8. Measures to increase </a:t>
                      </a:r>
                      <a:r>
                        <a:rPr kumimoji="0" lang="en-GB" sz="1200" b="0" i="1" u="none" strike="noStrike" cap="none" normalizeH="0" baseline="0" dirty="0" smtClean="0">
                          <a:ln>
                            <a:noFill/>
                          </a:ln>
                          <a:solidFill>
                            <a:schemeClr val="tx1"/>
                          </a:solidFill>
                          <a:effectLst/>
                          <a:latin typeface="Arial" charset="0"/>
                          <a:cs typeface="Times New Roman" pitchFamily="18" charset="0"/>
                        </a:rPr>
                        <a:t>awareness </a:t>
                      </a:r>
                      <a:r>
                        <a:rPr kumimoji="0" lang="en-GB" sz="1200" b="1" i="0" u="none" strike="noStrike" cap="none" normalizeH="0" baseline="0" dirty="0" smtClean="0">
                          <a:ln>
                            <a:noFill/>
                          </a:ln>
                          <a:solidFill>
                            <a:schemeClr val="tx1"/>
                          </a:solidFill>
                          <a:effectLst/>
                          <a:latin typeface="Arial" charset="0"/>
                          <a:cs typeface="Times New Roman" pitchFamily="18" charset="0"/>
                        </a:rPr>
                        <a:t>of TB and its treatment among all members of the community developed and tested</a:t>
                      </a:r>
                    </a:p>
                  </a:txBody>
                  <a:tcPr horzOverflow="overflow">
                    <a:lnL w="28575"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r>
                        <a:rPr kumimoji="0" lang="en-GB" sz="1200" b="0" i="0" u="none" strike="noStrike" cap="none" normalizeH="0" baseline="0" dirty="0" smtClean="0">
                          <a:ln>
                            <a:noFill/>
                          </a:ln>
                          <a:solidFill>
                            <a:schemeClr val="tx1"/>
                          </a:solidFill>
                          <a:effectLst/>
                          <a:latin typeface="Arial" charset="0"/>
                          <a:cs typeface="Times New Roman" pitchFamily="18" charset="0"/>
                        </a:rPr>
                        <a:t>PERFORMANCE</a:t>
                      </a:r>
                    </a:p>
                    <a:p>
                      <a:pPr marL="230188" marR="0" lvl="0" indent="-230188"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r>
                        <a:rPr kumimoji="0" lang="en-GB" sz="1200" b="0" i="0" u="none" strike="noStrike" cap="none" normalizeH="0" baseline="0" dirty="0" smtClean="0">
                          <a:ln>
                            <a:noFill/>
                          </a:ln>
                          <a:solidFill>
                            <a:schemeClr val="tx1"/>
                          </a:solidFill>
                          <a:effectLst/>
                          <a:latin typeface="Arial" charset="0"/>
                          <a:cs typeface="Times New Roman" pitchFamily="18" charset="0"/>
                        </a:rPr>
                        <a:t>INDICATORS </a:t>
                      </a:r>
                      <a:r>
                        <a:rPr kumimoji="0" lang="en-GB" sz="1200" b="1" i="1" u="none" strike="noStrike" cap="none" normalizeH="0" baseline="0" dirty="0" smtClean="0">
                          <a:ln>
                            <a:noFill/>
                          </a:ln>
                          <a:solidFill>
                            <a:schemeClr val="tx1"/>
                          </a:solidFill>
                          <a:effectLst/>
                          <a:latin typeface="Arial" charset="0"/>
                          <a:cs typeface="Times New Roman" pitchFamily="18" charset="0"/>
                        </a:rPr>
                        <a:t> </a:t>
                      </a:r>
                      <a:endParaRPr kumimoji="0" lang="en-GB" sz="1200" b="1"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r>
                        <a:rPr kumimoji="0" lang="en-GB" sz="1200" b="1" i="0" u="none" strike="noStrike" cap="none" normalizeH="0" baseline="0" dirty="0" smtClean="0">
                          <a:ln>
                            <a:noFill/>
                          </a:ln>
                          <a:solidFill>
                            <a:schemeClr val="tx1"/>
                          </a:solidFill>
                          <a:effectLst/>
                          <a:latin typeface="Arial" charset="0"/>
                          <a:cs typeface="Times New Roman" pitchFamily="18" charset="0"/>
                        </a:rPr>
                        <a:t> 8.1. Number of pamphlets / posters printed and distributed annually</a:t>
                      </a:r>
                    </a:p>
                    <a:p>
                      <a:pPr marL="230188" marR="0" lvl="0" indent="-230188"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r>
                        <a:rPr kumimoji="0" lang="en-GB" sz="1200" b="1" i="0" u="none" strike="noStrike" cap="none" normalizeH="0" baseline="0" dirty="0" smtClean="0">
                          <a:ln>
                            <a:noFill/>
                          </a:ln>
                          <a:solidFill>
                            <a:schemeClr val="tx1"/>
                          </a:solidFill>
                          <a:effectLst/>
                          <a:latin typeface="Arial" charset="0"/>
                          <a:cs typeface="Times New Roman" pitchFamily="18" charset="0"/>
                        </a:rPr>
                        <a:t>8.2. Awareness of TB among target groups</a:t>
                      </a:r>
                    </a:p>
                    <a:p>
                      <a:pPr marL="230188" marR="0" lvl="0" indent="-230188"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200" b="0" i="0" u="none" strike="noStrike" cap="none" normalizeH="0" baseline="0" dirty="0" smtClean="0">
                          <a:ln>
                            <a:noFill/>
                          </a:ln>
                          <a:solidFill>
                            <a:schemeClr val="tx1"/>
                          </a:solidFill>
                          <a:effectLst/>
                          <a:latin typeface="Arial" charset="0"/>
                          <a:cs typeface="Times New Roman" pitchFamily="18" charset="0"/>
                        </a:rPr>
                        <a:t>MEANS OF</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200" b="0" i="0" u="none" strike="noStrike" cap="none" normalizeH="0" baseline="0" dirty="0" smtClean="0">
                          <a:ln>
                            <a:noFill/>
                          </a:ln>
                          <a:solidFill>
                            <a:schemeClr val="tx1"/>
                          </a:solidFill>
                          <a:effectLst/>
                          <a:latin typeface="Arial" charset="0"/>
                          <a:cs typeface="Times New Roman" pitchFamily="18" charset="0"/>
                        </a:rPr>
                        <a:t>VERIFICATION</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200" b="1" i="0" u="none" strike="noStrike" cap="none" normalizeH="0" baseline="0" dirty="0" smtClean="0">
                          <a:ln>
                            <a:noFill/>
                          </a:ln>
                          <a:solidFill>
                            <a:schemeClr val="tx1"/>
                          </a:solidFill>
                          <a:effectLst/>
                          <a:latin typeface="Arial" charset="0"/>
                          <a:cs typeface="Times New Roman" pitchFamily="18" charset="0"/>
                        </a:rPr>
                        <a:t>8.1. Material produced / distributed</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endParaRPr kumimoji="0" lang="en-GB" sz="1200" b="1"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200" b="1" i="0" u="none" strike="noStrike" cap="none" normalizeH="0" baseline="0" dirty="0" smtClean="0">
                          <a:ln>
                            <a:noFill/>
                          </a:ln>
                          <a:solidFill>
                            <a:schemeClr val="tx1"/>
                          </a:solidFill>
                          <a:effectLst/>
                          <a:latin typeface="Arial" charset="0"/>
                          <a:cs typeface="Times New Roman" pitchFamily="18" charset="0"/>
                        </a:rPr>
                        <a:t>8.2. KAP or other surveys (before/after)</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is-IS" sz="1200" b="0" i="0" u="none" strike="noStrike" cap="none" normalizeH="0" baseline="0" dirty="0" smtClean="0">
                          <a:ln>
                            <a:noFill/>
                          </a:ln>
                          <a:solidFill>
                            <a:schemeClr val="tx1"/>
                          </a:solidFill>
                          <a:effectLst/>
                          <a:latin typeface="Arial" charset="0"/>
                          <a:cs typeface="Times New Roman" pitchFamily="18" charset="0"/>
                        </a:rPr>
                        <a:t>ASSUMPTIONS</a:t>
                      </a:r>
                    </a:p>
                    <a:p>
                      <a:pPr marL="173038" marR="0" lvl="0" indent="-17303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1200" b="1" i="0" u="none" strike="noStrike" cap="none" normalizeH="0" baseline="0" dirty="0" smtClean="0">
                          <a:ln>
                            <a:noFill/>
                          </a:ln>
                          <a:solidFill>
                            <a:schemeClr val="tx1"/>
                          </a:solidFill>
                          <a:effectLst/>
                          <a:latin typeface="Arial" charset="0"/>
                          <a:cs typeface="Times New Roman" pitchFamily="18" charset="0"/>
                        </a:rPr>
                        <a:t> Relevant persons motivated to participate</a:t>
                      </a:r>
                    </a:p>
                    <a:p>
                      <a:pPr marL="173038" marR="0" lvl="0" indent="-173038" algn="l" defTabSz="914400" rtl="0" eaLnBrk="1" fontAlgn="base" latinLnBrk="0" hangingPunct="1">
                        <a:lnSpc>
                          <a:spcPct val="100000"/>
                        </a:lnSpc>
                        <a:spcBef>
                          <a:spcPct val="30000"/>
                        </a:spcBef>
                        <a:spcAft>
                          <a:spcPct val="40000"/>
                        </a:spcAft>
                        <a:buClr>
                          <a:srgbClr val="FFFF66"/>
                        </a:buClr>
                        <a:buSzPct val="70000"/>
                        <a:buFontTx/>
                        <a:buAutoNum type="arabicPeriod"/>
                        <a:tabLst/>
                      </a:pPr>
                      <a:r>
                        <a:rPr kumimoji="0" lang="en-GB" sz="1200" b="1" i="0" u="none" strike="noStrike" cap="none" normalizeH="0" baseline="0" dirty="0" smtClean="0">
                          <a:ln>
                            <a:noFill/>
                          </a:ln>
                          <a:solidFill>
                            <a:schemeClr val="tx1"/>
                          </a:solidFill>
                          <a:effectLst/>
                          <a:latin typeface="Arial" charset="0"/>
                          <a:cs typeface="Times New Roman" pitchFamily="18" charset="0"/>
                        </a:rPr>
                        <a:t>Professional interest, sufficient financing</a:t>
                      </a:r>
                    </a:p>
                    <a:p>
                      <a:pPr marL="173038" marR="0" lvl="0" indent="-173038" algn="l" defTabSz="914400" rtl="0" eaLnBrk="1" fontAlgn="base" latinLnBrk="0" hangingPunct="1">
                        <a:lnSpc>
                          <a:spcPct val="100000"/>
                        </a:lnSpc>
                        <a:spcBef>
                          <a:spcPct val="30000"/>
                        </a:spcBef>
                        <a:spcAft>
                          <a:spcPct val="40000"/>
                        </a:spcAft>
                        <a:buClr>
                          <a:srgbClr val="FFFF66"/>
                        </a:buClr>
                        <a:buSzPct val="70000"/>
                        <a:buFontTx/>
                        <a:buAutoNum type="arabicPeriod"/>
                        <a:tabLst/>
                      </a:pPr>
                      <a:r>
                        <a:rPr kumimoji="0" lang="en-GB" sz="1200" b="1" i="0" u="none" strike="noStrike" cap="none" normalizeH="0" baseline="0" dirty="0" smtClean="0">
                          <a:ln>
                            <a:noFill/>
                          </a:ln>
                          <a:solidFill>
                            <a:schemeClr val="tx1"/>
                          </a:solidFill>
                          <a:effectLst/>
                          <a:latin typeface="Arial" charset="0"/>
                          <a:cs typeface="Times New Roman" pitchFamily="18" charset="0"/>
                        </a:rPr>
                        <a:t>Target groups interested in (their) health and able to participate </a:t>
                      </a:r>
                    </a:p>
                    <a:p>
                      <a:pPr marL="173038" marR="0" lvl="0" indent="-17303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0066"/>
                      </a:solidFill>
                      <a:prstDash val="solid"/>
                      <a:round/>
                      <a:headEnd type="none" w="med" len="med"/>
                      <a:tailEnd type="none" w="med" len="med"/>
                    </a:lnL>
                    <a:lnR w="28575" cap="flat" cmpd="sng" algn="ctr">
                      <a:solidFill>
                        <a:srgbClr val="FF0066"/>
                      </a:solidFill>
                      <a:prstDash val="solid"/>
                      <a:round/>
                      <a:headEnd type="none" w="med" len="med"/>
                      <a:tailEnd type="none" w="med" len="med"/>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r>
            </a:tbl>
          </a:graphicData>
        </a:graphic>
      </p:graphicFrame>
      <p:graphicFrame>
        <p:nvGraphicFramePr>
          <p:cNvPr id="367631" name="Group 15"/>
          <p:cNvGraphicFramePr>
            <a:graphicFrameLocks noGrp="1"/>
          </p:cNvGraphicFramePr>
          <p:nvPr>
            <p:ph idx="1"/>
          </p:nvPr>
        </p:nvGraphicFramePr>
        <p:xfrm>
          <a:off x="152400" y="4419600"/>
          <a:ext cx="8801100" cy="2098675"/>
        </p:xfrm>
        <a:graphic>
          <a:graphicData uri="http://schemas.openxmlformats.org/drawingml/2006/table">
            <a:tbl>
              <a:tblPr/>
              <a:tblGrid>
                <a:gridCol w="2417763"/>
                <a:gridCol w="1674812"/>
                <a:gridCol w="1995488"/>
                <a:gridCol w="2713037"/>
              </a:tblGrid>
              <a:tr h="2098675">
                <a:tc>
                  <a:txBody>
                    <a:bodyPr/>
                    <a:lstStyle/>
                    <a:p>
                      <a:pPr marL="115888" marR="0" lvl="0" indent="-1158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0" i="0" u="none" strike="noStrike" cap="none" normalizeH="0" baseline="0" dirty="0" smtClean="0">
                          <a:ln>
                            <a:noFill/>
                          </a:ln>
                          <a:solidFill>
                            <a:schemeClr val="tx1"/>
                          </a:solidFill>
                          <a:effectLst/>
                          <a:latin typeface="Arial" charset="0"/>
                          <a:cs typeface="Times New Roman" pitchFamily="18" charset="0"/>
                        </a:rPr>
                        <a:t> ACTIVITIES</a:t>
                      </a:r>
                      <a:endParaRPr kumimoji="0" lang="is-IS" sz="900" b="0" i="0" u="none" strike="noStrike" cap="none" normalizeH="0" baseline="0" dirty="0" smtClean="0">
                        <a:ln>
                          <a:noFill/>
                        </a:ln>
                        <a:solidFill>
                          <a:schemeClr val="tx1"/>
                        </a:solidFill>
                        <a:effectLst/>
                        <a:latin typeface="Arial" charset="0"/>
                        <a:cs typeface="Times New Roman" pitchFamily="18" charset="0"/>
                      </a:endParaRPr>
                    </a:p>
                    <a:p>
                      <a:pPr marL="115888" marR="0" lvl="0" indent="-1158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1" i="0" u="none" strike="noStrike" cap="none" normalizeH="0" baseline="0" dirty="0" smtClean="0">
                          <a:ln>
                            <a:noFill/>
                          </a:ln>
                          <a:solidFill>
                            <a:schemeClr val="tx1"/>
                          </a:solidFill>
                          <a:effectLst/>
                          <a:latin typeface="Arial" charset="0"/>
                          <a:cs typeface="Times New Roman" pitchFamily="18" charset="0"/>
                        </a:rPr>
                        <a:t> </a:t>
                      </a:r>
                    </a:p>
                    <a:p>
                      <a:pPr marL="115888" marR="0" lvl="0" indent="-1158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1" i="0" u="none" strike="noStrike" cap="none" normalizeH="0" baseline="0" dirty="0" smtClean="0">
                          <a:ln>
                            <a:noFill/>
                          </a:ln>
                          <a:solidFill>
                            <a:schemeClr val="tx1"/>
                          </a:solidFill>
                          <a:effectLst/>
                          <a:latin typeface="Arial" charset="0"/>
                          <a:cs typeface="Times New Roman" pitchFamily="18" charset="0"/>
                        </a:rPr>
                        <a:t>8.1 Identify groups at risk for TB</a:t>
                      </a:r>
                    </a:p>
                    <a:p>
                      <a:pPr marL="115888" marR="0" lvl="0" indent="-1158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1" i="0" u="none" strike="noStrike" cap="none" normalizeH="0" baseline="0" dirty="0" smtClean="0">
                          <a:ln>
                            <a:noFill/>
                          </a:ln>
                          <a:solidFill>
                            <a:schemeClr val="tx1"/>
                          </a:solidFill>
                          <a:effectLst/>
                          <a:latin typeface="Arial" charset="0"/>
                          <a:cs typeface="Times New Roman" pitchFamily="18" charset="0"/>
                        </a:rPr>
                        <a:t>8.2 Develop advocacy material suitable for all target groups (not only risk groups)</a:t>
                      </a:r>
                    </a:p>
                    <a:p>
                      <a:pPr marL="115888" marR="0" lvl="0" indent="-1158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1" i="0" u="none" strike="noStrike" cap="none" normalizeH="0" baseline="0" dirty="0" smtClean="0">
                          <a:ln>
                            <a:noFill/>
                          </a:ln>
                          <a:solidFill>
                            <a:schemeClr val="tx1"/>
                          </a:solidFill>
                          <a:effectLst/>
                          <a:latin typeface="Arial" charset="0"/>
                          <a:cs typeface="Times New Roman" pitchFamily="18" charset="0"/>
                        </a:rPr>
                        <a:t>8.3 Organize health education directed at all target groups</a:t>
                      </a:r>
                    </a:p>
                    <a:p>
                      <a:pPr marL="115888" marR="0" lvl="0" indent="-1158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1" i="0" u="none" strike="noStrike" cap="none" normalizeH="0" baseline="0" dirty="0" smtClean="0">
                          <a:ln>
                            <a:noFill/>
                          </a:ln>
                          <a:solidFill>
                            <a:schemeClr val="tx1"/>
                          </a:solidFill>
                          <a:effectLst/>
                          <a:latin typeface="Arial" charset="0"/>
                          <a:cs typeface="Times New Roman" pitchFamily="18" charset="0"/>
                        </a:rPr>
                        <a:t>8.4 Involve the mass media</a:t>
                      </a:r>
                    </a:p>
                  </a:txBody>
                  <a:tcPr horzOverflow="overflow">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r>
                        <a:rPr kumimoji="0" lang="en-GB" sz="900" b="1" i="0" u="none" strike="noStrike" cap="none" normalizeH="0" baseline="0" dirty="0" smtClean="0">
                          <a:ln>
                            <a:noFill/>
                          </a:ln>
                          <a:solidFill>
                            <a:schemeClr val="tx1"/>
                          </a:solidFill>
                          <a:effectLst/>
                          <a:latin typeface="Arial" charset="0"/>
                          <a:cs typeface="Times New Roman" pitchFamily="18" charset="0"/>
                        </a:rPr>
                        <a:t> </a:t>
                      </a:r>
                      <a:r>
                        <a:rPr kumimoji="0" lang="en-GB" sz="900" b="0" i="0" u="none" strike="noStrike" cap="none" normalizeH="0" baseline="0" dirty="0" smtClean="0">
                          <a:ln>
                            <a:noFill/>
                          </a:ln>
                          <a:solidFill>
                            <a:schemeClr val="tx1"/>
                          </a:solidFill>
                          <a:effectLst/>
                          <a:latin typeface="Arial" charset="0"/>
                          <a:cs typeface="Times New Roman" pitchFamily="18" charset="0"/>
                        </a:rPr>
                        <a:t>INPUTS</a:t>
                      </a:r>
                      <a:endParaRPr kumimoji="0" lang="is-IS" sz="900" b="0"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r>
                        <a:rPr kumimoji="0" lang="en-GB" sz="900" b="1" i="1" u="none" strike="noStrike" cap="none" normalizeH="0" baseline="0" dirty="0" smtClean="0">
                          <a:ln>
                            <a:noFill/>
                          </a:ln>
                          <a:solidFill>
                            <a:schemeClr val="tx1"/>
                          </a:solidFill>
                          <a:effectLst/>
                          <a:latin typeface="Arial" charset="0"/>
                          <a:cs typeface="Times New Roman" pitchFamily="18" charset="0"/>
                        </a:rPr>
                        <a:t> </a:t>
                      </a:r>
                      <a:endParaRPr kumimoji="0" lang="is-IS" sz="900" b="0" i="0" u="none" strike="noStrike" cap="none" normalizeH="0" baseline="0" dirty="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0"/>
                        </a:spcBef>
                        <a:spcAft>
                          <a:spcPct val="40000"/>
                        </a:spcAft>
                        <a:buClr>
                          <a:srgbClr val="FFFF66"/>
                        </a:buClr>
                        <a:buSzPct val="70000"/>
                        <a:buFont typeface="Marlett" pitchFamily="2" charset="2"/>
                        <a:buNone/>
                        <a:tabLst/>
                      </a:pPr>
                      <a:endParaRPr kumimoji="0" lang="en-US" sz="9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0" i="0" u="none" strike="noStrike" cap="none" normalizeH="0" baseline="0" smtClean="0">
                          <a:ln>
                            <a:noFill/>
                          </a:ln>
                          <a:solidFill>
                            <a:schemeClr val="tx1"/>
                          </a:solidFill>
                          <a:effectLst/>
                          <a:latin typeface="Arial" charset="0"/>
                          <a:cs typeface="Times New Roman" pitchFamily="18" charset="0"/>
                        </a:rPr>
                        <a:t>MEANS OF</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0" i="0" u="none" strike="noStrike" cap="none" normalizeH="0" baseline="0" smtClean="0">
                          <a:ln>
                            <a:noFill/>
                          </a:ln>
                          <a:solidFill>
                            <a:schemeClr val="tx1"/>
                          </a:solidFill>
                          <a:effectLst/>
                          <a:latin typeface="Arial" charset="0"/>
                          <a:cs typeface="Times New Roman" pitchFamily="18" charset="0"/>
                        </a:rPr>
                        <a:t>VERIFICATION</a:t>
                      </a:r>
                      <a:endParaRPr kumimoji="0" lang="is-IS" sz="900" b="0" i="0" u="none" strike="noStrike" cap="none" normalizeH="0" baseline="0" smtClean="0">
                        <a:ln>
                          <a:noFill/>
                        </a:ln>
                        <a:solidFill>
                          <a:schemeClr val="tx1"/>
                        </a:solidFill>
                        <a:effectLst/>
                        <a:latin typeface="Arial" charset="0"/>
                        <a:cs typeface="Times New Roman" pitchFamily="18" charset="0"/>
                      </a:endParaRP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1" i="0" u="none" strike="noStrike" cap="none" normalizeH="0" baseline="0" smtClean="0">
                          <a:ln>
                            <a:noFill/>
                          </a:ln>
                          <a:solidFill>
                            <a:schemeClr val="tx1"/>
                          </a:solidFill>
                          <a:effectLst/>
                          <a:latin typeface="Arial" charset="0"/>
                          <a:cs typeface="Times New Roman" pitchFamily="18" charset="0"/>
                        </a:rPr>
                        <a:t> </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en-GB" sz="900" b="1" i="0" u="none" strike="noStrike" cap="none" normalizeH="0" baseline="0" smtClean="0">
                          <a:ln>
                            <a:noFill/>
                          </a:ln>
                          <a:solidFill>
                            <a:schemeClr val="tx1"/>
                          </a:solidFill>
                          <a:effectLst/>
                          <a:latin typeface="Arial" charset="0"/>
                          <a:cs typeface="Times New Roman" pitchFamily="18" charset="0"/>
                        </a:rPr>
                        <a:t>Financial management reports</a:t>
                      </a:r>
                    </a:p>
                    <a:p>
                      <a:pPr marL="230188" marR="0" lvl="0" indent="-23018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endParaRPr kumimoji="0" lang="en-US" sz="900" b="1" i="0" u="none" strike="noStrike" cap="none" normalizeH="0" baseline="0" smtClean="0">
                        <a:ln>
                          <a:noFill/>
                        </a:ln>
                        <a:solidFill>
                          <a:schemeClr val="tx1"/>
                        </a:solidFill>
                        <a:effectLst/>
                        <a:latin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1" fontAlgn="base" latinLnBrk="0" hangingPunct="1">
                        <a:lnSpc>
                          <a:spcPct val="100000"/>
                        </a:lnSpc>
                        <a:spcBef>
                          <a:spcPct val="30000"/>
                        </a:spcBef>
                        <a:spcAft>
                          <a:spcPct val="40000"/>
                        </a:spcAft>
                        <a:buClr>
                          <a:srgbClr val="FFFF66"/>
                        </a:buClr>
                        <a:buSzPct val="70000"/>
                        <a:buFont typeface="Marlett" pitchFamily="2" charset="2"/>
                        <a:buNone/>
                        <a:tabLst/>
                      </a:pPr>
                      <a:r>
                        <a:rPr kumimoji="0" lang="is-IS" sz="900" b="0" i="0" u="none" strike="noStrike" cap="none" normalizeH="0" baseline="0" dirty="0" smtClean="0">
                          <a:ln>
                            <a:noFill/>
                          </a:ln>
                          <a:solidFill>
                            <a:schemeClr val="tx1"/>
                          </a:solidFill>
                          <a:effectLst/>
                          <a:latin typeface="Arial" charset="0"/>
                          <a:cs typeface="Times New Roman" pitchFamily="18" charset="0"/>
                        </a:rPr>
                        <a:t>ASSUMPTIONS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13691" name="Rectangle 27"/>
          <p:cNvSpPr>
            <a:spLocks noChangeArrowheads="1"/>
          </p:cNvSpPr>
          <p:nvPr/>
        </p:nvSpPr>
        <p:spPr bwMode="auto">
          <a:xfrm>
            <a:off x="2133600" y="990600"/>
            <a:ext cx="5788025" cy="868363"/>
          </a:xfrm>
          <a:prstGeom prst="rect">
            <a:avLst/>
          </a:prstGeom>
          <a:noFill/>
          <a:ln w="9525">
            <a:noFill/>
            <a:miter lim="800000"/>
            <a:headEnd/>
            <a:tailEnd/>
          </a:ln>
        </p:spPr>
        <p:txBody>
          <a:bodyPr wrap="none">
            <a:spAutoFit/>
          </a:bodyPr>
          <a:lstStyle/>
          <a:p>
            <a:pPr algn="ctr" eaLnBrk="0" hangingPunct="0">
              <a:lnSpc>
                <a:spcPct val="85000"/>
              </a:lnSpc>
            </a:pPr>
            <a:r>
              <a:rPr lang="en-US" sz="2000" b="1">
                <a:solidFill>
                  <a:schemeClr val="tx2"/>
                </a:solidFill>
                <a:latin typeface="Times New Roman" pitchFamily="18" charset="0"/>
                <a:cs typeface="Angsana New" pitchFamily="18" charset="-34"/>
              </a:rPr>
              <a:t>Taskforce on Communicable Disease Control</a:t>
            </a:r>
            <a:br>
              <a:rPr lang="en-US" sz="2000" b="1">
                <a:solidFill>
                  <a:schemeClr val="tx2"/>
                </a:solidFill>
                <a:latin typeface="Times New Roman" pitchFamily="18" charset="0"/>
                <a:cs typeface="Angsana New" pitchFamily="18" charset="-34"/>
              </a:rPr>
            </a:br>
            <a:r>
              <a:rPr lang="en-US" sz="2000" b="1">
                <a:solidFill>
                  <a:schemeClr val="tx2"/>
                </a:solidFill>
                <a:latin typeface="Times New Roman" pitchFamily="18" charset="0"/>
                <a:cs typeface="Angsana New" pitchFamily="18" charset="-34"/>
              </a:rPr>
              <a:t>in the Barents and Baltic Sea Regions: Tuberculosis</a:t>
            </a:r>
            <a:br>
              <a:rPr lang="en-US" sz="2000" b="1">
                <a:solidFill>
                  <a:schemeClr val="tx2"/>
                </a:solidFill>
                <a:latin typeface="Times New Roman" pitchFamily="18" charset="0"/>
                <a:cs typeface="Angsana New" pitchFamily="18" charset="-34"/>
              </a:rPr>
            </a:br>
            <a:r>
              <a:rPr lang="en-US" sz="2000" b="1">
                <a:solidFill>
                  <a:schemeClr val="tx2"/>
                </a:solidFill>
                <a:latin typeface="Times New Roman" pitchFamily="18" charset="0"/>
                <a:cs typeface="Angsana New" pitchFamily="18" charset="-34"/>
              </a:rPr>
              <a:t>(only one output and related activities shown here)</a:t>
            </a:r>
          </a:p>
        </p:txBody>
      </p:sp>
    </p:spTree>
  </p:cSld>
  <p:clrMapOvr>
    <a:masterClrMapping/>
  </p:clrMapOvr>
  <p:transition>
    <p:pull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17500" y="403225"/>
            <a:ext cx="8578850" cy="579438"/>
          </a:xfrm>
        </p:spPr>
        <p:txBody>
          <a:bodyPr/>
          <a:lstStyle/>
          <a:p>
            <a:pPr eaLnBrk="1" hangingPunct="1"/>
            <a:r>
              <a:rPr lang="en-US" sz="3200" smtClean="0"/>
              <a:t>Logic Models</a:t>
            </a:r>
          </a:p>
        </p:txBody>
      </p:sp>
      <p:sp>
        <p:nvSpPr>
          <p:cNvPr id="114691" name="Rectangle 3"/>
          <p:cNvSpPr>
            <a:spLocks noGrp="1" noChangeArrowheads="1"/>
          </p:cNvSpPr>
          <p:nvPr>
            <p:ph type="body" idx="4294967295"/>
          </p:nvPr>
        </p:nvSpPr>
        <p:spPr>
          <a:xfrm>
            <a:off x="1371600" y="1468438"/>
            <a:ext cx="7772400" cy="3487737"/>
          </a:xfrm>
        </p:spPr>
        <p:txBody>
          <a:bodyPr/>
          <a:lstStyle/>
          <a:p>
            <a:pPr marL="0" indent="0" eaLnBrk="1" hangingPunct="1">
              <a:lnSpc>
                <a:spcPct val="145000"/>
              </a:lnSpc>
              <a:buFont typeface="Marlett" pitchFamily="2" charset="2"/>
              <a:buNone/>
            </a:pPr>
            <a:r>
              <a:rPr lang="en-US" sz="2800" smtClean="0"/>
              <a:t>A logic model describes the main elements of a </a:t>
            </a:r>
            <a:br>
              <a:rPr lang="en-US" sz="2800" smtClean="0"/>
            </a:br>
            <a:r>
              <a:rPr lang="en-US" sz="2800" smtClean="0"/>
              <a:t>program and how they work together .</a:t>
            </a:r>
          </a:p>
          <a:p>
            <a:pPr marL="0" indent="0" eaLnBrk="1" hangingPunct="1">
              <a:lnSpc>
                <a:spcPct val="145000"/>
              </a:lnSpc>
              <a:buFont typeface="Marlett" pitchFamily="2" charset="2"/>
              <a:buNone/>
            </a:pPr>
            <a:r>
              <a:rPr lang="en-US" sz="2800" smtClean="0"/>
              <a:t>This model is often displayed in a flow chart, map, </a:t>
            </a:r>
            <a:br>
              <a:rPr lang="en-US" sz="2800" smtClean="0"/>
            </a:br>
            <a:r>
              <a:rPr lang="en-US" sz="2800" smtClean="0"/>
              <a:t>or table to portray the sequence of steps leading </a:t>
            </a:r>
            <a:br>
              <a:rPr lang="en-US" sz="2800" smtClean="0"/>
            </a:br>
            <a:r>
              <a:rPr lang="en-US" sz="2800" smtClean="0"/>
              <a:t>to program outcomes. </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Example of a Format of Logic Model</a:t>
            </a:r>
          </a:p>
        </p:txBody>
      </p:sp>
      <p:sp>
        <p:nvSpPr>
          <p:cNvPr id="115715" name="Rectangle 3"/>
          <p:cNvSpPr>
            <a:spLocks noChangeArrowheads="1"/>
          </p:cNvSpPr>
          <p:nvPr/>
        </p:nvSpPr>
        <p:spPr bwMode="auto">
          <a:xfrm>
            <a:off x="3213100" y="1057275"/>
            <a:ext cx="2520950" cy="698500"/>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2000">
                <a:solidFill>
                  <a:schemeClr val="accent2"/>
                </a:solidFill>
              </a:rPr>
              <a:t>Problem Statement</a:t>
            </a:r>
            <a:endParaRPr lang="en-US" sz="2400">
              <a:solidFill>
                <a:schemeClr val="accent2"/>
              </a:solidFill>
            </a:endParaRPr>
          </a:p>
        </p:txBody>
      </p:sp>
      <p:sp>
        <p:nvSpPr>
          <p:cNvPr id="115716" name="Rectangle 4"/>
          <p:cNvSpPr>
            <a:spLocks noChangeArrowheads="1"/>
          </p:cNvSpPr>
          <p:nvPr/>
        </p:nvSpPr>
        <p:spPr bwMode="auto">
          <a:xfrm>
            <a:off x="1989138" y="2224088"/>
            <a:ext cx="4968875" cy="860425"/>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2000">
                <a:solidFill>
                  <a:schemeClr val="accent2"/>
                </a:solidFill>
              </a:rPr>
              <a:t>Implementation</a:t>
            </a:r>
          </a:p>
          <a:p>
            <a:pPr algn="ctr" eaLnBrk="0" hangingPunct="0"/>
            <a:r>
              <a:rPr lang="en-US" sz="2000">
                <a:solidFill>
                  <a:schemeClr val="accent2"/>
                </a:solidFill>
              </a:rPr>
              <a:t>Inputs             Activities            Outputs</a:t>
            </a:r>
            <a:endParaRPr lang="en-US" sz="2400">
              <a:solidFill>
                <a:schemeClr val="accent2"/>
              </a:solidFill>
            </a:endParaRPr>
          </a:p>
        </p:txBody>
      </p:sp>
      <p:sp>
        <p:nvSpPr>
          <p:cNvPr id="115717" name="Rectangle 5"/>
          <p:cNvSpPr>
            <a:spLocks noChangeArrowheads="1"/>
          </p:cNvSpPr>
          <p:nvPr/>
        </p:nvSpPr>
        <p:spPr bwMode="auto">
          <a:xfrm>
            <a:off x="2867025" y="3735388"/>
            <a:ext cx="3182938" cy="1104900"/>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2000">
                <a:solidFill>
                  <a:schemeClr val="accent2"/>
                </a:solidFill>
              </a:rPr>
              <a:t>Outcomes</a:t>
            </a:r>
            <a:endParaRPr lang="en-US" sz="2400">
              <a:solidFill>
                <a:schemeClr val="accent2"/>
              </a:solidFill>
            </a:endParaRPr>
          </a:p>
        </p:txBody>
      </p:sp>
      <p:sp>
        <p:nvSpPr>
          <p:cNvPr id="115718" name="Line 6"/>
          <p:cNvSpPr>
            <a:spLocks noChangeShapeType="1"/>
          </p:cNvSpPr>
          <p:nvPr/>
        </p:nvSpPr>
        <p:spPr bwMode="auto">
          <a:xfrm>
            <a:off x="5153025" y="2835275"/>
            <a:ext cx="273050" cy="0"/>
          </a:xfrm>
          <a:prstGeom prst="line">
            <a:avLst/>
          </a:prstGeom>
          <a:noFill/>
          <a:ln w="9525">
            <a:solidFill>
              <a:srgbClr val="003399"/>
            </a:solidFill>
            <a:round/>
            <a:headEnd/>
            <a:tailEnd type="triangle" w="med" len="med"/>
          </a:ln>
        </p:spPr>
        <p:txBody>
          <a:bodyPr wrap="none" anchor="ctr"/>
          <a:lstStyle/>
          <a:p>
            <a:endParaRPr lang="en-US"/>
          </a:p>
        </p:txBody>
      </p:sp>
      <p:sp>
        <p:nvSpPr>
          <p:cNvPr id="115719" name="Line 7"/>
          <p:cNvSpPr>
            <a:spLocks noChangeShapeType="1"/>
          </p:cNvSpPr>
          <p:nvPr/>
        </p:nvSpPr>
        <p:spPr bwMode="auto">
          <a:xfrm>
            <a:off x="3235325" y="2832100"/>
            <a:ext cx="273050" cy="0"/>
          </a:xfrm>
          <a:prstGeom prst="line">
            <a:avLst/>
          </a:prstGeom>
          <a:noFill/>
          <a:ln w="9525">
            <a:solidFill>
              <a:srgbClr val="003399"/>
            </a:solidFill>
            <a:round/>
            <a:headEnd/>
            <a:tailEnd type="triangle" w="med" len="med"/>
          </a:ln>
        </p:spPr>
        <p:txBody>
          <a:bodyPr wrap="none" anchor="ctr"/>
          <a:lstStyle/>
          <a:p>
            <a:endParaRPr lang="en-US"/>
          </a:p>
        </p:txBody>
      </p:sp>
      <p:sp>
        <p:nvSpPr>
          <p:cNvPr id="115720" name="Rectangle 8"/>
          <p:cNvSpPr>
            <a:spLocks noChangeArrowheads="1"/>
          </p:cNvSpPr>
          <p:nvPr/>
        </p:nvSpPr>
        <p:spPr bwMode="auto">
          <a:xfrm>
            <a:off x="3213100" y="5400675"/>
            <a:ext cx="2520950" cy="698500"/>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2000">
                <a:solidFill>
                  <a:schemeClr val="accent2"/>
                </a:solidFill>
              </a:rPr>
              <a:t>Impacts</a:t>
            </a:r>
            <a:endParaRPr lang="en-US" sz="2400">
              <a:solidFill>
                <a:schemeClr val="accent2"/>
              </a:solidFill>
            </a:endParaRPr>
          </a:p>
        </p:txBody>
      </p:sp>
      <p:sp>
        <p:nvSpPr>
          <p:cNvPr id="115721" name="AutoShape 9"/>
          <p:cNvSpPr>
            <a:spLocks noChangeArrowheads="1"/>
          </p:cNvSpPr>
          <p:nvPr/>
        </p:nvSpPr>
        <p:spPr bwMode="auto">
          <a:xfrm>
            <a:off x="4356100" y="18796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5722" name="AutoShape 10"/>
          <p:cNvSpPr>
            <a:spLocks noChangeArrowheads="1"/>
          </p:cNvSpPr>
          <p:nvPr/>
        </p:nvSpPr>
        <p:spPr bwMode="auto">
          <a:xfrm>
            <a:off x="4356100" y="33147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5723" name="AutoShape 11"/>
          <p:cNvSpPr>
            <a:spLocks noChangeArrowheads="1"/>
          </p:cNvSpPr>
          <p:nvPr/>
        </p:nvSpPr>
        <p:spPr bwMode="auto">
          <a:xfrm>
            <a:off x="4356100" y="50292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17500" y="361950"/>
            <a:ext cx="8578850" cy="549275"/>
          </a:xfrm>
        </p:spPr>
        <p:txBody>
          <a:bodyPr/>
          <a:lstStyle/>
          <a:p>
            <a:pPr eaLnBrk="1" hangingPunct="1"/>
            <a:r>
              <a:rPr lang="en-US" smtClean="0"/>
              <a:t>Definitions of Logic Model Components</a:t>
            </a:r>
          </a:p>
        </p:txBody>
      </p:sp>
      <p:sp>
        <p:nvSpPr>
          <p:cNvPr id="116739" name="Rectangle 3"/>
          <p:cNvSpPr>
            <a:spLocks noChangeArrowheads="1"/>
          </p:cNvSpPr>
          <p:nvPr/>
        </p:nvSpPr>
        <p:spPr bwMode="auto">
          <a:xfrm>
            <a:off x="1304925" y="1252538"/>
            <a:ext cx="2082800" cy="563562"/>
          </a:xfrm>
          <a:prstGeom prst="rect">
            <a:avLst/>
          </a:prstGeom>
          <a:gradFill rotWithShape="0">
            <a:gsLst>
              <a:gs pos="0">
                <a:srgbClr val="FFFFFF"/>
              </a:gs>
              <a:gs pos="100000">
                <a:srgbClr val="9999FF"/>
              </a:gs>
            </a:gsLst>
            <a:path path="shape">
              <a:fillToRect l="50000" t="50000" r="50000" b="50000"/>
            </a:path>
          </a:gradFill>
          <a:ln w="28575">
            <a:solidFill>
              <a:srgbClr val="FFFF00"/>
            </a:solidFill>
            <a:miter lim="800000"/>
            <a:headEnd/>
            <a:tailEnd/>
          </a:ln>
        </p:spPr>
        <p:txBody>
          <a:bodyPr wrap="none" anchor="ctr"/>
          <a:lstStyle/>
          <a:p>
            <a:pPr algn="ctr" eaLnBrk="0" hangingPunct="0"/>
            <a:r>
              <a:rPr lang="en-US" sz="1400" b="1">
                <a:solidFill>
                  <a:srgbClr val="000099"/>
                </a:solidFill>
              </a:rPr>
              <a:t>Problem Statement</a:t>
            </a:r>
          </a:p>
        </p:txBody>
      </p:sp>
      <p:sp>
        <p:nvSpPr>
          <p:cNvPr id="116740" name="Rectangle 4"/>
          <p:cNvSpPr>
            <a:spLocks noChangeArrowheads="1"/>
          </p:cNvSpPr>
          <p:nvPr/>
        </p:nvSpPr>
        <p:spPr bwMode="auto">
          <a:xfrm>
            <a:off x="293688" y="2281238"/>
            <a:ext cx="4105275" cy="695325"/>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400" b="1">
                <a:solidFill>
                  <a:schemeClr val="accent2"/>
                </a:solidFill>
              </a:rPr>
              <a:t>Implementation</a:t>
            </a:r>
            <a:endParaRPr lang="en-US" sz="1200" b="1">
              <a:solidFill>
                <a:schemeClr val="accent2"/>
              </a:solidFill>
            </a:endParaRPr>
          </a:p>
          <a:p>
            <a:pPr algn="ctr" eaLnBrk="0" hangingPunct="0"/>
            <a:r>
              <a:rPr lang="en-US" sz="1400" b="1">
                <a:solidFill>
                  <a:schemeClr val="accent2"/>
                </a:solidFill>
              </a:rPr>
              <a:t>Inputs             Activities            Outputs</a:t>
            </a:r>
            <a:endParaRPr lang="en-US" sz="1200" b="1">
              <a:solidFill>
                <a:schemeClr val="accent2"/>
              </a:solidFill>
            </a:endParaRPr>
          </a:p>
        </p:txBody>
      </p:sp>
      <p:sp>
        <p:nvSpPr>
          <p:cNvPr id="116741" name="Rectangle 5"/>
          <p:cNvSpPr>
            <a:spLocks noChangeArrowheads="1"/>
          </p:cNvSpPr>
          <p:nvPr/>
        </p:nvSpPr>
        <p:spPr bwMode="auto">
          <a:xfrm>
            <a:off x="1090613" y="3505200"/>
            <a:ext cx="2511425" cy="890588"/>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400" b="1">
                <a:solidFill>
                  <a:schemeClr val="accent2"/>
                </a:solidFill>
              </a:rPr>
              <a:t>Outcomes</a:t>
            </a:r>
            <a:endParaRPr lang="en-US" sz="1200" b="1">
              <a:solidFill>
                <a:schemeClr val="accent2"/>
              </a:solidFill>
            </a:endParaRPr>
          </a:p>
        </p:txBody>
      </p:sp>
      <p:sp>
        <p:nvSpPr>
          <p:cNvPr id="116742" name="Line 6"/>
          <p:cNvSpPr>
            <a:spLocks noChangeShapeType="1"/>
          </p:cNvSpPr>
          <p:nvPr/>
        </p:nvSpPr>
        <p:spPr bwMode="auto">
          <a:xfrm>
            <a:off x="2878138" y="2747963"/>
            <a:ext cx="225425" cy="0"/>
          </a:xfrm>
          <a:prstGeom prst="line">
            <a:avLst/>
          </a:prstGeom>
          <a:noFill/>
          <a:ln w="9525">
            <a:solidFill>
              <a:srgbClr val="003399"/>
            </a:solidFill>
            <a:round/>
            <a:headEnd/>
            <a:tailEnd type="triangle" w="med" len="med"/>
          </a:ln>
        </p:spPr>
        <p:txBody>
          <a:bodyPr wrap="none" anchor="ctr"/>
          <a:lstStyle/>
          <a:p>
            <a:endParaRPr lang="en-US"/>
          </a:p>
        </p:txBody>
      </p:sp>
      <p:sp>
        <p:nvSpPr>
          <p:cNvPr id="116743" name="Line 7"/>
          <p:cNvSpPr>
            <a:spLocks noChangeShapeType="1"/>
          </p:cNvSpPr>
          <p:nvPr/>
        </p:nvSpPr>
        <p:spPr bwMode="auto">
          <a:xfrm>
            <a:off x="1466850" y="2744788"/>
            <a:ext cx="225425" cy="0"/>
          </a:xfrm>
          <a:prstGeom prst="line">
            <a:avLst/>
          </a:prstGeom>
          <a:noFill/>
          <a:ln w="9525">
            <a:solidFill>
              <a:srgbClr val="003399"/>
            </a:solidFill>
            <a:round/>
            <a:headEnd/>
            <a:tailEnd type="triangle" w="med" len="med"/>
          </a:ln>
        </p:spPr>
        <p:txBody>
          <a:bodyPr wrap="none" anchor="ctr"/>
          <a:lstStyle/>
          <a:p>
            <a:endParaRPr lang="en-US"/>
          </a:p>
        </p:txBody>
      </p:sp>
      <p:sp>
        <p:nvSpPr>
          <p:cNvPr id="116744" name="Rectangle 8"/>
          <p:cNvSpPr>
            <a:spLocks noChangeArrowheads="1"/>
          </p:cNvSpPr>
          <p:nvPr/>
        </p:nvSpPr>
        <p:spPr bwMode="auto">
          <a:xfrm>
            <a:off x="1304925" y="4879975"/>
            <a:ext cx="2082800" cy="563563"/>
          </a:xfrm>
          <a:prstGeom prst="rect">
            <a:avLst/>
          </a:prstGeom>
          <a:solidFill>
            <a:schemeClr val="bg1"/>
          </a:solidFill>
          <a:ln w="9525">
            <a:solidFill>
              <a:srgbClr val="99FF66"/>
            </a:solidFill>
            <a:miter lim="800000"/>
            <a:headEnd/>
            <a:tailEnd/>
          </a:ln>
        </p:spPr>
        <p:txBody>
          <a:bodyPr wrap="none" anchor="ctr"/>
          <a:lstStyle/>
          <a:p>
            <a:pPr algn="ctr" eaLnBrk="0" hangingPunct="0"/>
            <a:r>
              <a:rPr lang="en-US" sz="1400" b="1">
                <a:solidFill>
                  <a:schemeClr val="accent2"/>
                </a:solidFill>
              </a:rPr>
              <a:t>Impacts</a:t>
            </a:r>
          </a:p>
        </p:txBody>
      </p:sp>
      <p:sp>
        <p:nvSpPr>
          <p:cNvPr id="116745" name="Rectangle 9"/>
          <p:cNvSpPr>
            <a:spLocks noGrp="1" noChangeArrowheads="1"/>
          </p:cNvSpPr>
          <p:nvPr>
            <p:ph type="body" idx="4294967295"/>
          </p:nvPr>
        </p:nvSpPr>
        <p:spPr>
          <a:xfrm>
            <a:off x="4672013" y="1481138"/>
            <a:ext cx="4179887" cy="3776662"/>
          </a:xfrm>
          <a:ln w="28575">
            <a:solidFill>
              <a:srgbClr val="FFFF00"/>
            </a:solidFill>
          </a:ln>
        </p:spPr>
        <p:txBody>
          <a:bodyPr/>
          <a:lstStyle/>
          <a:p>
            <a:pPr marL="519113" indent="-519113" eaLnBrk="1" hangingPunct="1"/>
            <a:r>
              <a:rPr lang="en-US" sz="1800" b="1" u="sng" smtClean="0"/>
              <a:t>Problem Statement</a:t>
            </a:r>
            <a:r>
              <a:rPr lang="en-US" sz="1800" b="1" smtClean="0"/>
              <a:t>:  Factors that put a population at risk, such as knowledge, attitudes, beliefs, behaviors, skills, access, policies, and environmental conditions.</a:t>
            </a:r>
          </a:p>
          <a:p>
            <a:pPr lvl="1" eaLnBrk="1" hangingPunct="1"/>
            <a:r>
              <a:rPr lang="en-US" sz="1800" b="1" smtClean="0"/>
              <a:t>Problem Statement: HIV infection rates continue to rise, underscoring the importance for people to know their serostatus, develop personalized risk-reduction strategies, and access care and treatment services.</a:t>
            </a:r>
          </a:p>
          <a:p>
            <a:pPr lvl="1" eaLnBrk="1" hangingPunct="1"/>
            <a:endParaRPr lang="en-US" sz="1800" b="1" smtClean="0"/>
          </a:p>
        </p:txBody>
      </p:sp>
      <p:cxnSp>
        <p:nvCxnSpPr>
          <p:cNvPr id="116746" name="AutoShape 10"/>
          <p:cNvCxnSpPr>
            <a:cxnSpLocks noChangeShapeType="1"/>
            <a:stCxn id="116739" idx="3"/>
          </p:cNvCxnSpPr>
          <p:nvPr/>
        </p:nvCxnSpPr>
        <p:spPr bwMode="auto">
          <a:xfrm>
            <a:off x="3402013" y="1535113"/>
            <a:ext cx="1246187" cy="504825"/>
          </a:xfrm>
          <a:prstGeom prst="bentConnector3">
            <a:avLst>
              <a:gd name="adj1" fmla="val 49426"/>
            </a:avLst>
          </a:prstGeom>
          <a:noFill/>
          <a:ln w="12700">
            <a:solidFill>
              <a:srgbClr val="FFFF00"/>
            </a:solidFill>
            <a:miter lim="800000"/>
            <a:headEnd/>
            <a:tailEnd type="triangle" w="med" len="med"/>
          </a:ln>
        </p:spPr>
      </p:cxnSp>
      <p:sp>
        <p:nvSpPr>
          <p:cNvPr id="116747" name="AutoShape 11"/>
          <p:cNvSpPr>
            <a:spLocks noChangeArrowheads="1"/>
          </p:cNvSpPr>
          <p:nvPr/>
        </p:nvSpPr>
        <p:spPr bwMode="auto">
          <a:xfrm>
            <a:off x="2222500" y="19050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6748" name="AutoShape 12"/>
          <p:cNvSpPr>
            <a:spLocks noChangeArrowheads="1"/>
          </p:cNvSpPr>
          <p:nvPr/>
        </p:nvSpPr>
        <p:spPr bwMode="auto">
          <a:xfrm>
            <a:off x="2222500" y="31115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
        <p:nvSpPr>
          <p:cNvPr id="116749" name="AutoShape 13"/>
          <p:cNvSpPr>
            <a:spLocks noChangeArrowheads="1"/>
          </p:cNvSpPr>
          <p:nvPr/>
        </p:nvSpPr>
        <p:spPr bwMode="auto">
          <a:xfrm>
            <a:off x="2222500" y="4508500"/>
            <a:ext cx="279400" cy="266700"/>
          </a:xfrm>
          <a:prstGeom prst="downArrow">
            <a:avLst>
              <a:gd name="adj1" fmla="val 50000"/>
              <a:gd name="adj2" fmla="val 25000"/>
            </a:avLst>
          </a:prstGeom>
          <a:gradFill rotWithShape="0">
            <a:gsLst>
              <a:gs pos="0">
                <a:srgbClr val="00CC00"/>
              </a:gs>
              <a:gs pos="100000">
                <a:srgbClr val="A9EEA9"/>
              </a:gs>
            </a:gsLst>
            <a:lin ang="5400000" scaled="1"/>
          </a:gradFill>
          <a:ln w="9525">
            <a:solidFill>
              <a:srgbClr val="FFFF66"/>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WI" val="1"/>
  <p:tag name="BSN" val="1"/>
  <p:tag name="SVT" val="FALSE"/>
  <p:tag name="NBP" val="1"/>
  <p:tag name="CVB" val="1"/>
  <p:tag name="SPT" val="FALSE"/>
  <p:tag name="CII" val="1"/>
</p:tagLst>
</file>

<file path=ppt/tags/tag10.xml><?xml version="1.0" encoding="utf-8"?>
<p:tagLst xmlns:a="http://schemas.openxmlformats.org/drawingml/2006/main" xmlns:r="http://schemas.openxmlformats.org/officeDocument/2006/relationships" xmlns:p="http://schemas.openxmlformats.org/presentationml/2006/main">
  <p:tag name="SWI" val="31"/>
  <p:tag name="BSN" val="31"/>
  <p:tag name="SVT" val="FALSE"/>
  <p:tag name="NBP" val="1"/>
  <p:tag name="CVB" val="31"/>
  <p:tag name="SPT" val="FALSE"/>
  <p:tag name="CII" val="31"/>
</p:tagLst>
</file>

<file path=ppt/tags/tag11.xml><?xml version="1.0" encoding="utf-8"?>
<p:tagLst xmlns:a="http://schemas.openxmlformats.org/drawingml/2006/main" xmlns:r="http://schemas.openxmlformats.org/officeDocument/2006/relationships" xmlns:p="http://schemas.openxmlformats.org/presentationml/2006/main">
  <p:tag name="SWI" val="126"/>
  <p:tag name="BSN" val="126"/>
  <p:tag name="SVT" val="FALSE"/>
  <p:tag name="NBP" val="1"/>
  <p:tag name="CVB" val="126"/>
  <p:tag name="SPT" val="FALSE"/>
  <p:tag name="CII" val="126"/>
</p:tagLst>
</file>

<file path=ppt/tags/tag12.xml><?xml version="1.0" encoding="utf-8"?>
<p:tagLst xmlns:a="http://schemas.openxmlformats.org/drawingml/2006/main" xmlns:r="http://schemas.openxmlformats.org/officeDocument/2006/relationships" xmlns:p="http://schemas.openxmlformats.org/presentationml/2006/main">
  <p:tag name="SWI" val="37"/>
  <p:tag name="BSN" val="37"/>
  <p:tag name="SVT" val="FALSE"/>
  <p:tag name="NBP" val="1"/>
  <p:tag name="CVB" val="37"/>
  <p:tag name="SPT" val="FALS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127"/>
  <p:tag name="BSN" val="127"/>
  <p:tag name="SVT" val="FALSE"/>
  <p:tag name="NBP" val="1"/>
  <p:tag name="CVB" val="127"/>
  <p:tag name="SPT" val="FALSE"/>
  <p:tag name="CII" val="127"/>
</p:tagLst>
</file>

<file path=ppt/tags/tag14.xml><?xml version="1.0" encoding="utf-8"?>
<p:tagLst xmlns:a="http://schemas.openxmlformats.org/drawingml/2006/main" xmlns:r="http://schemas.openxmlformats.org/officeDocument/2006/relationships" xmlns:p="http://schemas.openxmlformats.org/presentationml/2006/main">
  <p:tag name="SWI" val="32"/>
  <p:tag name="BSN" val="32"/>
  <p:tag name="SVT" val="FALSE"/>
  <p:tag name="NBP" val="1"/>
  <p:tag name="CVB" val="32"/>
  <p:tag name="SPT" val="FALSE"/>
  <p:tag name="CII" val="32"/>
</p:tagLst>
</file>

<file path=ppt/tags/tag15.xml><?xml version="1.0" encoding="utf-8"?>
<p:tagLst xmlns:a="http://schemas.openxmlformats.org/drawingml/2006/main" xmlns:r="http://schemas.openxmlformats.org/officeDocument/2006/relationships" xmlns:p="http://schemas.openxmlformats.org/presentationml/2006/main">
  <p:tag name="SWI" val="128"/>
  <p:tag name="BSN" val="128"/>
  <p:tag name="SVT" val="FALSE"/>
  <p:tag name="NBP" val="1"/>
  <p:tag name="CVB" val="128"/>
  <p:tag name="SPT" val="FALSE"/>
  <p:tag name="CII" val="128"/>
</p:tagLst>
</file>

<file path=ppt/tags/tag16.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17.xml><?xml version="1.0" encoding="utf-8"?>
<p:tagLst xmlns:a="http://schemas.openxmlformats.org/drawingml/2006/main" xmlns:r="http://schemas.openxmlformats.org/officeDocument/2006/relationships" xmlns:p="http://schemas.openxmlformats.org/presentationml/2006/main">
  <p:tag name="SWI" val="34"/>
  <p:tag name="BSN" val="34"/>
  <p:tag name="SVT" val="FALSE"/>
  <p:tag name="NBP" val="1"/>
  <p:tag name="CVB" val="34"/>
  <p:tag name="SPT" val="FALSE"/>
  <p:tag name="CII" val="34"/>
</p:tagLst>
</file>

<file path=ppt/tags/tag18.xml><?xml version="1.0" encoding="utf-8"?>
<p:tagLst xmlns:a="http://schemas.openxmlformats.org/drawingml/2006/main" xmlns:r="http://schemas.openxmlformats.org/officeDocument/2006/relationships" xmlns:p="http://schemas.openxmlformats.org/presentationml/2006/main">
  <p:tag name="SWI" val="35"/>
  <p:tag name="BSN" val="35"/>
  <p:tag name="SVT" val="FALSE"/>
  <p:tag name="NBP" val="1"/>
  <p:tag name="CVB" val="35"/>
  <p:tag name="SPT" val="FALSE"/>
  <p:tag name="CII" val="35"/>
</p:tagLst>
</file>

<file path=ppt/tags/tag19.xml><?xml version="1.0" encoding="utf-8"?>
<p:tagLst xmlns:a="http://schemas.openxmlformats.org/drawingml/2006/main" xmlns:r="http://schemas.openxmlformats.org/officeDocument/2006/relationships" xmlns:p="http://schemas.openxmlformats.org/presentationml/2006/main">
  <p:tag name="SWI" val="36"/>
  <p:tag name="BSN" val="36"/>
  <p:tag name="SVT" val="FALSE"/>
  <p:tag name="NBP" val="1"/>
  <p:tag name="CVB" val="36"/>
  <p:tag name="SPT" val="FALSE"/>
  <p:tag name="CII" val="36"/>
</p:tagLst>
</file>

<file path=ppt/tags/tag2.xml><?xml version="1.0" encoding="utf-8"?>
<p:tagLst xmlns:a="http://schemas.openxmlformats.org/drawingml/2006/main" xmlns:r="http://schemas.openxmlformats.org/officeDocument/2006/relationships" xmlns:p="http://schemas.openxmlformats.org/presentationml/2006/main">
  <p:tag name="SWI" val="2"/>
  <p:tag name="BSN" val="2"/>
  <p:tag name="SVT" val="FALSE"/>
  <p:tag name="NBP" val="1"/>
  <p:tag name="CVB" val="2"/>
  <p:tag name="SPT" val="FALSE"/>
  <p:tag name="CII" val="2"/>
</p:tagLst>
</file>

<file path=ppt/tags/tag20.xml><?xml version="1.0" encoding="utf-8"?>
<p:tagLst xmlns:a="http://schemas.openxmlformats.org/drawingml/2006/main" xmlns:r="http://schemas.openxmlformats.org/officeDocument/2006/relationships" xmlns:p="http://schemas.openxmlformats.org/presentationml/2006/main">
  <p:tag name="SWI" val="38"/>
  <p:tag name="BSN" val="38"/>
  <p:tag name="SVT" val="FALSE"/>
  <p:tag name="NBP" val="1"/>
  <p:tag name="CVB" val="38"/>
  <p:tag name="SPT" val="FALSE"/>
  <p:tag name="CII" val="38"/>
</p:tagLst>
</file>

<file path=ppt/tags/tag21.xml><?xml version="1.0" encoding="utf-8"?>
<p:tagLst xmlns:a="http://schemas.openxmlformats.org/drawingml/2006/main" xmlns:r="http://schemas.openxmlformats.org/officeDocument/2006/relationships" xmlns:p="http://schemas.openxmlformats.org/presentationml/2006/main">
  <p:tag name="SWI" val="43"/>
  <p:tag name="BSN" val="43"/>
  <p:tag name="SVT" val="FALSE"/>
  <p:tag name="NBP" val="3"/>
  <p:tag name="CVB" val="43"/>
  <p:tag name="SPT" val="FALSE"/>
  <p:tag name="CII" val="43"/>
</p:tagLst>
</file>

<file path=ppt/tags/tag22.xml><?xml version="1.0" encoding="utf-8"?>
<p:tagLst xmlns:a="http://schemas.openxmlformats.org/drawingml/2006/main" xmlns:r="http://schemas.openxmlformats.org/officeDocument/2006/relationships" xmlns:p="http://schemas.openxmlformats.org/presentationml/2006/main">
  <p:tag name="SWI" val="49"/>
  <p:tag name="BSN" val="49"/>
  <p:tag name="SVT" val="FALSE"/>
  <p:tag name="NBP" val="1"/>
  <p:tag name="CVB" val="49"/>
  <p:tag name="SPT" val="FALSE"/>
  <p:tag name="CII" val="49"/>
</p:tagLst>
</file>

<file path=ppt/tags/tag23.xml><?xml version="1.0" encoding="utf-8"?>
<p:tagLst xmlns:a="http://schemas.openxmlformats.org/drawingml/2006/main" xmlns:r="http://schemas.openxmlformats.org/officeDocument/2006/relationships" xmlns:p="http://schemas.openxmlformats.org/presentationml/2006/main">
  <p:tag name="SWI" val="50"/>
  <p:tag name="BSN" val="50"/>
  <p:tag name="SVT" val="FALSE"/>
  <p:tag name="NBP" val="1"/>
  <p:tag name="CVB" val="50"/>
  <p:tag name="SPT" val="FALSE"/>
  <p:tag name="CII" val="50"/>
</p:tagLst>
</file>

<file path=ppt/tags/tag24.xml><?xml version="1.0" encoding="utf-8"?>
<p:tagLst xmlns:a="http://schemas.openxmlformats.org/drawingml/2006/main" xmlns:r="http://schemas.openxmlformats.org/officeDocument/2006/relationships" xmlns:p="http://schemas.openxmlformats.org/presentationml/2006/main">
  <p:tag name="SWI" val="51"/>
  <p:tag name="BSN" val="51"/>
  <p:tag name="SVT" val="FALSE"/>
  <p:tag name="NBP" val="1"/>
  <p:tag name="CVB" val="51"/>
  <p:tag name="SPT" val="FALSE"/>
  <p:tag name="CII" val="51"/>
</p:tagLst>
</file>

<file path=ppt/tags/tag25.xml><?xml version="1.0" encoding="utf-8"?>
<p:tagLst xmlns:a="http://schemas.openxmlformats.org/drawingml/2006/main" xmlns:r="http://schemas.openxmlformats.org/officeDocument/2006/relationships" xmlns:p="http://schemas.openxmlformats.org/presentationml/2006/main">
  <p:tag name="SWI" val="53"/>
  <p:tag name="BSN" val="53"/>
  <p:tag name="SVT" val="FALSE"/>
  <p:tag name="NBP" val="1"/>
  <p:tag name="CVB" val="53"/>
  <p:tag name="SPT" val="FALSE"/>
  <p:tag name="CII" val="53"/>
</p:tagLst>
</file>

<file path=ppt/tags/tag26.xml><?xml version="1.0" encoding="utf-8"?>
<p:tagLst xmlns:a="http://schemas.openxmlformats.org/drawingml/2006/main" xmlns:r="http://schemas.openxmlformats.org/officeDocument/2006/relationships" xmlns:p="http://schemas.openxmlformats.org/presentationml/2006/main">
  <p:tag name="SWI" val="55"/>
  <p:tag name="BSN" val="55"/>
  <p:tag name="SVT" val="FALSE"/>
  <p:tag name="NBP" val="1"/>
  <p:tag name="CVB" val="55"/>
  <p:tag name="SPT" val="FALSE"/>
  <p:tag name="CII" val="55"/>
</p:tagLst>
</file>

<file path=ppt/tags/tag27.xml><?xml version="1.0" encoding="utf-8"?>
<p:tagLst xmlns:a="http://schemas.openxmlformats.org/drawingml/2006/main" xmlns:r="http://schemas.openxmlformats.org/officeDocument/2006/relationships" xmlns:p="http://schemas.openxmlformats.org/presentationml/2006/main">
  <p:tag name="SWI" val="65"/>
  <p:tag name="BSN" val="65"/>
  <p:tag name="SVT" val="FALSE"/>
  <p:tag name="NBP" val="1"/>
  <p:tag name="CVB" val="65"/>
  <p:tag name="SPT" val="FALSE"/>
  <p:tag name="CII" val="65"/>
</p:tagLst>
</file>

<file path=ppt/tags/tag28.xml><?xml version="1.0" encoding="utf-8"?>
<p:tagLst xmlns:a="http://schemas.openxmlformats.org/drawingml/2006/main" xmlns:r="http://schemas.openxmlformats.org/officeDocument/2006/relationships" xmlns:p="http://schemas.openxmlformats.org/presentationml/2006/main">
  <p:tag name="SWI" val="60"/>
  <p:tag name="BSN" val="60"/>
  <p:tag name="SVT" val="FALSE"/>
  <p:tag name="NBP" val="1"/>
  <p:tag name="CVB" val="60"/>
  <p:tag name="SPT" val="FALSE"/>
  <p:tag name="CII" val="60"/>
</p:tagLst>
</file>

<file path=ppt/tags/tag29.xml><?xml version="1.0" encoding="utf-8"?>
<p:tagLst xmlns:a="http://schemas.openxmlformats.org/drawingml/2006/main" xmlns:r="http://schemas.openxmlformats.org/officeDocument/2006/relationships" xmlns:p="http://schemas.openxmlformats.org/presentationml/2006/main">
  <p:tag name="SWI" val="62"/>
  <p:tag name="BSN" val="62"/>
  <p:tag name="SVT" val="FALSE"/>
  <p:tag name="NBP" val="1"/>
  <p:tag name="CVB" val="62"/>
  <p:tag name="SPT" val="FALSE"/>
  <p:tag name="CII" val="62"/>
</p:tagLst>
</file>

<file path=ppt/tags/tag3.xml><?xml version="1.0" encoding="utf-8"?>
<p:tagLst xmlns:a="http://schemas.openxmlformats.org/drawingml/2006/main" xmlns:r="http://schemas.openxmlformats.org/officeDocument/2006/relationships" xmlns:p="http://schemas.openxmlformats.org/presentationml/2006/main">
  <p:tag name="SWI" val="3"/>
  <p:tag name="BSN" val="3"/>
  <p:tag name="SVT" val="FALSE"/>
  <p:tag name="NBP" val="1"/>
  <p:tag name="CVB" val="3"/>
  <p:tag name="SPT" val="FALSE"/>
  <p:tag name="CII" val="3"/>
</p:tagLst>
</file>

<file path=ppt/tags/tag30.xml><?xml version="1.0" encoding="utf-8"?>
<p:tagLst xmlns:a="http://schemas.openxmlformats.org/drawingml/2006/main" xmlns:r="http://schemas.openxmlformats.org/officeDocument/2006/relationships" xmlns:p="http://schemas.openxmlformats.org/presentationml/2006/main">
  <p:tag name="SWI" val="64"/>
  <p:tag name="BSN" val="64"/>
  <p:tag name="SVT" val="FALSE"/>
  <p:tag name="NBP" val="1"/>
  <p:tag name="CVB" val="64"/>
  <p:tag name="SPT" val="FALSE"/>
  <p:tag name="CII" val="64"/>
</p:tagLst>
</file>

<file path=ppt/tags/tag31.xml><?xml version="1.0" encoding="utf-8"?>
<p:tagLst xmlns:a="http://schemas.openxmlformats.org/drawingml/2006/main" xmlns:r="http://schemas.openxmlformats.org/officeDocument/2006/relationships" xmlns:p="http://schemas.openxmlformats.org/presentationml/2006/main">
  <p:tag name="SWI" val="68"/>
  <p:tag name="BSN" val="68"/>
  <p:tag name="SVT" val="FALSE"/>
  <p:tag name="NBP" val="1"/>
  <p:tag name="CVB" val="68"/>
  <p:tag name="SPT" val="FALSE"/>
  <p:tag name="CII" val="68"/>
</p:tagLst>
</file>

<file path=ppt/tags/tag32.xml><?xml version="1.0" encoding="utf-8"?>
<p:tagLst xmlns:a="http://schemas.openxmlformats.org/drawingml/2006/main" xmlns:r="http://schemas.openxmlformats.org/officeDocument/2006/relationships" xmlns:p="http://schemas.openxmlformats.org/presentationml/2006/main">
  <p:tag name="SWI" val="69"/>
  <p:tag name="BSN" val="69"/>
  <p:tag name="SVT" val="FALSE"/>
  <p:tag name="NBP" val="1"/>
  <p:tag name="CVB" val="69"/>
  <p:tag name="SPT" val="FALSE"/>
  <p:tag name="CII" val="69"/>
</p:tagLst>
</file>

<file path=ppt/tags/tag33.xml><?xml version="1.0" encoding="utf-8"?>
<p:tagLst xmlns:a="http://schemas.openxmlformats.org/drawingml/2006/main" xmlns:r="http://schemas.openxmlformats.org/officeDocument/2006/relationships" xmlns:p="http://schemas.openxmlformats.org/presentationml/2006/main">
  <p:tag name="SWI" val="70"/>
  <p:tag name="BSN" val="70"/>
  <p:tag name="SVT" val="FALSE"/>
  <p:tag name="NBP" val="1"/>
  <p:tag name="CVB" val="70"/>
  <p:tag name="SPT" val="FALSE"/>
  <p:tag name="CII" val="70"/>
</p:tagLst>
</file>

<file path=ppt/tags/tag34.xml><?xml version="1.0" encoding="utf-8"?>
<p:tagLst xmlns:a="http://schemas.openxmlformats.org/drawingml/2006/main" xmlns:r="http://schemas.openxmlformats.org/officeDocument/2006/relationships" xmlns:p="http://schemas.openxmlformats.org/presentationml/2006/main">
  <p:tag name="SWI" val="72"/>
  <p:tag name="BSN" val="72"/>
  <p:tag name="SVT" val="FALSE"/>
  <p:tag name="NBP" val="1"/>
  <p:tag name="CVB" val="72"/>
  <p:tag name="SPT" val="FALSE"/>
  <p:tag name="CII" val="72"/>
</p:tagLst>
</file>

<file path=ppt/tags/tag35.xml><?xml version="1.0" encoding="utf-8"?>
<p:tagLst xmlns:a="http://schemas.openxmlformats.org/drawingml/2006/main" xmlns:r="http://schemas.openxmlformats.org/officeDocument/2006/relationships" xmlns:p="http://schemas.openxmlformats.org/presentationml/2006/main">
  <p:tag name="SWI" val="73"/>
  <p:tag name="BSN" val="73"/>
  <p:tag name="SVT" val="FALSE"/>
  <p:tag name="NBP" val="1"/>
  <p:tag name="CVB" val="73"/>
  <p:tag name="SPT" val="FALSE"/>
  <p:tag name="CII" val="73"/>
</p:tagLst>
</file>

<file path=ppt/tags/tag36.xml><?xml version="1.0" encoding="utf-8"?>
<p:tagLst xmlns:a="http://schemas.openxmlformats.org/drawingml/2006/main" xmlns:r="http://schemas.openxmlformats.org/officeDocument/2006/relationships" xmlns:p="http://schemas.openxmlformats.org/presentationml/2006/main">
  <p:tag name="SWI" val="74"/>
  <p:tag name="BSN" val="74"/>
  <p:tag name="SVT" val="FALSE"/>
  <p:tag name="NBP" val="1"/>
  <p:tag name="CVB" val="74"/>
  <p:tag name="SPT" val="FALSE"/>
  <p:tag name="CII" val="74"/>
</p:tagLst>
</file>

<file path=ppt/tags/tag37.xml><?xml version="1.0" encoding="utf-8"?>
<p:tagLst xmlns:a="http://schemas.openxmlformats.org/drawingml/2006/main" xmlns:r="http://schemas.openxmlformats.org/officeDocument/2006/relationships" xmlns:p="http://schemas.openxmlformats.org/presentationml/2006/main">
  <p:tag name="SWI" val="75"/>
  <p:tag name="BSN" val="75"/>
  <p:tag name="SVT" val="FALSE"/>
  <p:tag name="NBP" val="1"/>
  <p:tag name="CVB" val="75"/>
  <p:tag name="SPT" val="FALSE"/>
  <p:tag name="CII" val="75"/>
</p:tagLst>
</file>

<file path=ppt/tags/tag38.xml><?xml version="1.0" encoding="utf-8"?>
<p:tagLst xmlns:a="http://schemas.openxmlformats.org/drawingml/2006/main" xmlns:r="http://schemas.openxmlformats.org/officeDocument/2006/relationships" xmlns:p="http://schemas.openxmlformats.org/presentationml/2006/main">
  <p:tag name="SWI" val="76"/>
  <p:tag name="BSN" val="76"/>
  <p:tag name="SVT" val="FALSE"/>
  <p:tag name="NBP" val="1"/>
  <p:tag name="CVB" val="76"/>
  <p:tag name="SPT" val="FALSE"/>
  <p:tag name="CII" val="76"/>
</p:tagLst>
</file>

<file path=ppt/tags/tag39.xml><?xml version="1.0" encoding="utf-8"?>
<p:tagLst xmlns:a="http://schemas.openxmlformats.org/drawingml/2006/main" xmlns:r="http://schemas.openxmlformats.org/officeDocument/2006/relationships" xmlns:p="http://schemas.openxmlformats.org/presentationml/2006/main">
  <p:tag name="SWI" val="77"/>
  <p:tag name="BSN" val="77"/>
  <p:tag name="SVT" val="FALSE"/>
  <p:tag name="NBP" val="1"/>
  <p:tag name="CVB" val="77"/>
  <p:tag name="SPT" val="FALSE"/>
  <p:tag name="CII" val="77"/>
</p:tagLst>
</file>

<file path=ppt/tags/tag4.xml><?xml version="1.0" encoding="utf-8"?>
<p:tagLst xmlns:a="http://schemas.openxmlformats.org/drawingml/2006/main" xmlns:r="http://schemas.openxmlformats.org/officeDocument/2006/relationships" xmlns:p="http://schemas.openxmlformats.org/presentationml/2006/main">
  <p:tag name="SWI" val="4"/>
  <p:tag name="BSN" val="4"/>
  <p:tag name="SVT" val="FALSE"/>
  <p:tag name="NBP" val="1"/>
  <p:tag name="CVB" val="4"/>
  <p:tag name="SPT" val="FALSE"/>
  <p:tag name="CII" val="4"/>
</p:tagLst>
</file>

<file path=ppt/tags/tag40.xml><?xml version="1.0" encoding="utf-8"?>
<p:tagLst xmlns:a="http://schemas.openxmlformats.org/drawingml/2006/main" xmlns:r="http://schemas.openxmlformats.org/officeDocument/2006/relationships" xmlns:p="http://schemas.openxmlformats.org/presentationml/2006/main">
  <p:tag name="SWI" val="78"/>
  <p:tag name="BSN" val="78"/>
  <p:tag name="SVT" val="FALSE"/>
  <p:tag name="NBP" val="1"/>
  <p:tag name="CVB" val="78"/>
  <p:tag name="SPT" val="FALSE"/>
  <p:tag name="CII" val="78"/>
</p:tagLst>
</file>

<file path=ppt/tags/tag41.xml><?xml version="1.0" encoding="utf-8"?>
<p:tagLst xmlns:a="http://schemas.openxmlformats.org/drawingml/2006/main" xmlns:r="http://schemas.openxmlformats.org/officeDocument/2006/relationships" xmlns:p="http://schemas.openxmlformats.org/presentationml/2006/main">
  <p:tag name="SWI" val="79"/>
  <p:tag name="BSN" val="79"/>
  <p:tag name="SVT" val="FALSE"/>
  <p:tag name="NBP" val="1"/>
  <p:tag name="CVB" val="79"/>
  <p:tag name="SPT" val="FALSE"/>
  <p:tag name="CII" val="79"/>
</p:tagLst>
</file>

<file path=ppt/tags/tag42.xml><?xml version="1.0" encoding="utf-8"?>
<p:tagLst xmlns:a="http://schemas.openxmlformats.org/drawingml/2006/main" xmlns:r="http://schemas.openxmlformats.org/officeDocument/2006/relationships" xmlns:p="http://schemas.openxmlformats.org/presentationml/2006/main">
  <p:tag name="SWI" val="80"/>
  <p:tag name="BSN" val="80"/>
  <p:tag name="SVT" val="FALSE"/>
  <p:tag name="NBP" val="1"/>
  <p:tag name="CVB" val="80"/>
  <p:tag name="SPT" val="FALSE"/>
  <p:tag name="CII" val="80"/>
</p:tagLst>
</file>

<file path=ppt/tags/tag43.xml><?xml version="1.0" encoding="utf-8"?>
<p:tagLst xmlns:a="http://schemas.openxmlformats.org/drawingml/2006/main" xmlns:r="http://schemas.openxmlformats.org/officeDocument/2006/relationships" xmlns:p="http://schemas.openxmlformats.org/presentationml/2006/main">
  <p:tag name="SWI" val="80"/>
  <p:tag name="BSN" val="80"/>
  <p:tag name="SVT" val="FALSE"/>
  <p:tag name="NBP" val="1"/>
  <p:tag name="CVB" val="80"/>
  <p:tag name="SPT" val="FALSE"/>
  <p:tag name="CII" val="80"/>
</p:tagLst>
</file>

<file path=ppt/tags/tag44.xml><?xml version="1.0" encoding="utf-8"?>
<p:tagLst xmlns:a="http://schemas.openxmlformats.org/drawingml/2006/main" xmlns:r="http://schemas.openxmlformats.org/officeDocument/2006/relationships" xmlns:p="http://schemas.openxmlformats.org/presentationml/2006/main">
  <p:tag name="SWI" val="110"/>
  <p:tag name="BSN" val="110"/>
  <p:tag name="SVT" val="FALSE"/>
  <p:tag name="NBP" val="5"/>
  <p:tag name="CVB" val="110"/>
  <p:tag name="SPT" val="FALSE"/>
  <p:tag name="CII" val="110"/>
</p:tagLst>
</file>

<file path=ppt/tags/tag45.xml><?xml version="1.0" encoding="utf-8"?>
<p:tagLst xmlns:a="http://schemas.openxmlformats.org/drawingml/2006/main" xmlns:r="http://schemas.openxmlformats.org/officeDocument/2006/relationships" xmlns:p="http://schemas.openxmlformats.org/presentationml/2006/main">
  <p:tag name="SWI" val="115"/>
  <p:tag name="BSN" val="115"/>
  <p:tag name="SVT" val="FALSE"/>
  <p:tag name="NBP" val="1"/>
  <p:tag name="CVB" val="115"/>
  <p:tag name="SPT" val="FALSE"/>
  <p:tag name="CII" val="115"/>
</p:tagLst>
</file>

<file path=ppt/tags/tag46.xml><?xml version="1.0" encoding="utf-8"?>
<p:tagLst xmlns:a="http://schemas.openxmlformats.org/drawingml/2006/main" xmlns:r="http://schemas.openxmlformats.org/officeDocument/2006/relationships" xmlns:p="http://schemas.openxmlformats.org/presentationml/2006/main">
  <p:tag name="SWI" val="1"/>
  <p:tag name="CVB" val="1"/>
  <p:tag name="BSN" val="1"/>
  <p:tag name="SPT" val="FALSE"/>
  <p:tag name="SVT" val="FALSE"/>
  <p:tag name="NBP" val="1"/>
  <p:tag name="CII" val="1"/>
</p:tagLst>
</file>

<file path=ppt/tags/tag47.xml><?xml version="1.0" encoding="utf-8"?>
<p:tagLst xmlns:a="http://schemas.openxmlformats.org/drawingml/2006/main" xmlns:r="http://schemas.openxmlformats.org/officeDocument/2006/relationships" xmlns:p="http://schemas.openxmlformats.org/presentationml/2006/main">
  <p:tag name="SWI" val="2"/>
  <p:tag name="CVB" val="2"/>
  <p:tag name="BSN" val="2"/>
  <p:tag name="SPT" val="FALSE"/>
  <p:tag name="SVT" val="FALSE"/>
  <p:tag name="NBP" val="1"/>
  <p:tag name="CII" val="2"/>
</p:tagLst>
</file>

<file path=ppt/tags/tag48.xml><?xml version="1.0" encoding="utf-8"?>
<p:tagLst xmlns:a="http://schemas.openxmlformats.org/drawingml/2006/main" xmlns:r="http://schemas.openxmlformats.org/officeDocument/2006/relationships" xmlns:p="http://schemas.openxmlformats.org/presentationml/2006/main">
  <p:tag name="SWI" val="3"/>
  <p:tag name="CVB" val="3"/>
  <p:tag name="BSN" val="3"/>
  <p:tag name="SPT" val="FALSE"/>
  <p:tag name="SVT" val="FALSE"/>
  <p:tag name="NBP" val="1"/>
  <p:tag name="CII" val="3"/>
</p:tagLst>
</file>

<file path=ppt/tags/tag49.xml><?xml version="1.0" encoding="utf-8"?>
<p:tagLst xmlns:a="http://schemas.openxmlformats.org/drawingml/2006/main" xmlns:r="http://schemas.openxmlformats.org/officeDocument/2006/relationships" xmlns:p="http://schemas.openxmlformats.org/presentationml/2006/main">
  <p:tag name="SWI" val="4"/>
  <p:tag name="CVB" val="4"/>
  <p:tag name="BSN" val="4"/>
  <p:tag name="SPT" val="FALSE"/>
  <p:tag name="SVT" val="FALSE"/>
  <p:tag name="NBP" val="1"/>
  <p:tag name="CII" val="4"/>
</p:tagLst>
</file>

<file path=ppt/tags/tag5.xml><?xml version="1.0" encoding="utf-8"?>
<p:tagLst xmlns:a="http://schemas.openxmlformats.org/drawingml/2006/main" xmlns:r="http://schemas.openxmlformats.org/officeDocument/2006/relationships" xmlns:p="http://schemas.openxmlformats.org/presentationml/2006/main">
  <p:tag name="SWI" val="5"/>
  <p:tag name="BSN" val="5"/>
  <p:tag name="SVT" val="FALSE"/>
  <p:tag name="NBP" val="22"/>
  <p:tag name="CVB" val="5"/>
  <p:tag name="SPT" val="FALSE"/>
  <p:tag name="CII" val="5"/>
</p:tagLst>
</file>

<file path=ppt/tags/tag50.xml><?xml version="1.0" encoding="utf-8"?>
<p:tagLst xmlns:a="http://schemas.openxmlformats.org/drawingml/2006/main" xmlns:r="http://schemas.openxmlformats.org/officeDocument/2006/relationships" xmlns:p="http://schemas.openxmlformats.org/presentationml/2006/main">
  <p:tag name="SWI" val="5"/>
  <p:tag name="CVB" val="5"/>
  <p:tag name="BSN" val="5"/>
  <p:tag name="SPT" val="FALSE"/>
  <p:tag name="SVT" val="FALSE"/>
  <p:tag name="NBP" val="1"/>
  <p:tag name="CII" val="5"/>
</p:tagLst>
</file>

<file path=ppt/tags/tag51.xml><?xml version="1.0" encoding="utf-8"?>
<p:tagLst xmlns:a="http://schemas.openxmlformats.org/drawingml/2006/main" xmlns:r="http://schemas.openxmlformats.org/officeDocument/2006/relationships" xmlns:p="http://schemas.openxmlformats.org/presentationml/2006/main">
  <p:tag name="SWI" val="6"/>
  <p:tag name="CVB" val="6"/>
  <p:tag name="BSN" val="6"/>
  <p:tag name="SPT" val="FALSE"/>
  <p:tag name="SVT" val="FALSE"/>
  <p:tag name="NBP" val="1"/>
  <p:tag name="CII" val="6"/>
</p:tagLst>
</file>

<file path=ppt/tags/tag52.xml><?xml version="1.0" encoding="utf-8"?>
<p:tagLst xmlns:a="http://schemas.openxmlformats.org/drawingml/2006/main" xmlns:r="http://schemas.openxmlformats.org/officeDocument/2006/relationships" xmlns:p="http://schemas.openxmlformats.org/presentationml/2006/main">
  <p:tag name="SWI" val="7"/>
  <p:tag name="CVB" val="7"/>
  <p:tag name="BSN" val="7"/>
  <p:tag name="SPT" val="FALSE"/>
  <p:tag name="SVT" val="FALSE"/>
  <p:tag name="NBP" val="1"/>
  <p:tag name="CII" val="7"/>
</p:tagLst>
</file>

<file path=ppt/tags/tag53.xml><?xml version="1.0" encoding="utf-8"?>
<p:tagLst xmlns:a="http://schemas.openxmlformats.org/drawingml/2006/main" xmlns:r="http://schemas.openxmlformats.org/officeDocument/2006/relationships" xmlns:p="http://schemas.openxmlformats.org/presentationml/2006/main">
  <p:tag name="SWI" val="8"/>
  <p:tag name="CVB" val="8"/>
  <p:tag name="BSN" val="8"/>
  <p:tag name="SPT" val="FALSE"/>
  <p:tag name="SVT" val="FALSE"/>
  <p:tag name="NBP" val="1"/>
  <p:tag name="CII" val="8"/>
</p:tagLst>
</file>

<file path=ppt/tags/tag54.xml><?xml version="1.0" encoding="utf-8"?>
<p:tagLst xmlns:a="http://schemas.openxmlformats.org/drawingml/2006/main" xmlns:r="http://schemas.openxmlformats.org/officeDocument/2006/relationships" xmlns:p="http://schemas.openxmlformats.org/presentationml/2006/main">
  <p:tag name="SWI" val="9"/>
  <p:tag name="CVB" val="9"/>
  <p:tag name="BSN" val="9"/>
  <p:tag name="SPT" val="FALSE"/>
  <p:tag name="SVT" val="FALSE"/>
  <p:tag name="NBP" val="1"/>
  <p:tag name="CII" val="9"/>
</p:tagLst>
</file>

<file path=ppt/tags/tag55.xml><?xml version="1.0" encoding="utf-8"?>
<p:tagLst xmlns:a="http://schemas.openxmlformats.org/drawingml/2006/main" xmlns:r="http://schemas.openxmlformats.org/officeDocument/2006/relationships" xmlns:p="http://schemas.openxmlformats.org/presentationml/2006/main">
  <p:tag name="SWI" val="10"/>
  <p:tag name="CVB" val="10"/>
  <p:tag name="BSN" val="10"/>
  <p:tag name="SPT" val="FALSE"/>
  <p:tag name="SVT" val="FALSE"/>
  <p:tag name="NBP" val="1"/>
  <p:tag name="CII" val="10"/>
</p:tagLst>
</file>

<file path=ppt/tags/tag56.xml><?xml version="1.0" encoding="utf-8"?>
<p:tagLst xmlns:a="http://schemas.openxmlformats.org/drawingml/2006/main" xmlns:r="http://schemas.openxmlformats.org/officeDocument/2006/relationships" xmlns:p="http://schemas.openxmlformats.org/presentationml/2006/main">
  <p:tag name="SWI" val="11"/>
  <p:tag name="CVB" val="11"/>
  <p:tag name="BSN" val="11"/>
  <p:tag name="SPT" val="FALSE"/>
  <p:tag name="SVT" val="FALSE"/>
  <p:tag name="NBP" val="1"/>
  <p:tag name="CII" val="11"/>
</p:tagLst>
</file>

<file path=ppt/tags/tag57.xml><?xml version="1.0" encoding="utf-8"?>
<p:tagLst xmlns:a="http://schemas.openxmlformats.org/drawingml/2006/main" xmlns:r="http://schemas.openxmlformats.org/officeDocument/2006/relationships" xmlns:p="http://schemas.openxmlformats.org/presentationml/2006/main">
  <p:tag name="SWI" val="12"/>
  <p:tag name="CVB" val="12"/>
  <p:tag name="BSN" val="12"/>
  <p:tag name="SPT" val="FALSE"/>
  <p:tag name="SVT" val="FALSE"/>
  <p:tag name="NBP" val="1"/>
  <p:tag name="CII" val="12"/>
</p:tagLst>
</file>

<file path=ppt/tags/tag58.xml><?xml version="1.0" encoding="utf-8"?>
<p:tagLst xmlns:a="http://schemas.openxmlformats.org/drawingml/2006/main" xmlns:r="http://schemas.openxmlformats.org/officeDocument/2006/relationships" xmlns:p="http://schemas.openxmlformats.org/presentationml/2006/main">
  <p:tag name="SWI" val="13"/>
  <p:tag name="CVB" val="13"/>
  <p:tag name="BSN" val="13"/>
  <p:tag name="SPT" val="FALSE"/>
  <p:tag name="SVT" val="FALSE"/>
  <p:tag name="NBP" val="1"/>
  <p:tag name="CII" val="13"/>
</p:tagLst>
</file>

<file path=ppt/tags/tag59.xml><?xml version="1.0" encoding="utf-8"?>
<p:tagLst xmlns:a="http://schemas.openxmlformats.org/drawingml/2006/main" xmlns:r="http://schemas.openxmlformats.org/officeDocument/2006/relationships" xmlns:p="http://schemas.openxmlformats.org/presentationml/2006/main">
  <p:tag name="SWI" val="14"/>
  <p:tag name="CVB" val="14"/>
  <p:tag name="BSN" val="14"/>
  <p:tag name="SPT" val="FALSE"/>
  <p:tag name="SVT" val="FALSE"/>
  <p:tag name="NBP" val="1"/>
  <p:tag name="CII" val="14"/>
</p:tagLst>
</file>

<file path=ppt/tags/tag6.xml><?xml version="1.0" encoding="utf-8"?>
<p:tagLst xmlns:a="http://schemas.openxmlformats.org/drawingml/2006/main" xmlns:r="http://schemas.openxmlformats.org/officeDocument/2006/relationships" xmlns:p="http://schemas.openxmlformats.org/presentationml/2006/main">
  <p:tag name="SWI" val="27"/>
  <p:tag name="BSN" val="27"/>
  <p:tag name="SVT" val="FALSE"/>
  <p:tag name="NBP" val="1"/>
  <p:tag name="CVB" val="27"/>
  <p:tag name="SPT" val="FALSE"/>
  <p:tag name="CII" val="27"/>
</p:tagLst>
</file>

<file path=ppt/tags/tag60.xml><?xml version="1.0" encoding="utf-8"?>
<p:tagLst xmlns:a="http://schemas.openxmlformats.org/drawingml/2006/main" xmlns:r="http://schemas.openxmlformats.org/officeDocument/2006/relationships" xmlns:p="http://schemas.openxmlformats.org/presentationml/2006/main">
  <p:tag name="SWI" val="15"/>
  <p:tag name="CVB" val="15"/>
  <p:tag name="BSN" val="15"/>
  <p:tag name="SPT" val="FALSE"/>
  <p:tag name="SVT" val="FALSE"/>
  <p:tag name="NBP" val="1"/>
  <p:tag name="CII" val="15"/>
</p:tagLst>
</file>

<file path=ppt/tags/tag61.xml><?xml version="1.0" encoding="utf-8"?>
<p:tagLst xmlns:a="http://schemas.openxmlformats.org/drawingml/2006/main" xmlns:r="http://schemas.openxmlformats.org/officeDocument/2006/relationships" xmlns:p="http://schemas.openxmlformats.org/presentationml/2006/main">
  <p:tag name="SWI" val="16"/>
  <p:tag name="CVB" val="16"/>
  <p:tag name="BSN" val="16"/>
  <p:tag name="SPT" val="FALSE"/>
  <p:tag name="SVT" val="FALSE"/>
  <p:tag name="NBP" val="1"/>
  <p:tag name="CII" val="16"/>
</p:tagLst>
</file>

<file path=ppt/tags/tag62.xml><?xml version="1.0" encoding="utf-8"?>
<p:tagLst xmlns:a="http://schemas.openxmlformats.org/drawingml/2006/main" xmlns:r="http://schemas.openxmlformats.org/officeDocument/2006/relationships" xmlns:p="http://schemas.openxmlformats.org/presentationml/2006/main">
  <p:tag name="SWI" val="17"/>
  <p:tag name="CVB" val="17"/>
  <p:tag name="BSN" val="17"/>
  <p:tag name="SPT" val="FALSE"/>
  <p:tag name="SVT" val="FALSE"/>
  <p:tag name="NBP" val="1"/>
  <p:tag name="CII" val="17"/>
</p:tagLst>
</file>

<file path=ppt/tags/tag63.xml><?xml version="1.0" encoding="utf-8"?>
<p:tagLst xmlns:a="http://schemas.openxmlformats.org/drawingml/2006/main" xmlns:r="http://schemas.openxmlformats.org/officeDocument/2006/relationships" xmlns:p="http://schemas.openxmlformats.org/presentationml/2006/main">
  <p:tag name="SWI" val="18"/>
  <p:tag name="CVB" val="18"/>
  <p:tag name="BSN" val="18"/>
  <p:tag name="SPT" val="FALSE"/>
  <p:tag name="SVT" val="FALSE"/>
  <p:tag name="NBP" val="1"/>
  <p:tag name="CII" val="18"/>
</p:tagLst>
</file>

<file path=ppt/tags/tag64.xml><?xml version="1.0" encoding="utf-8"?>
<p:tagLst xmlns:a="http://schemas.openxmlformats.org/drawingml/2006/main" xmlns:r="http://schemas.openxmlformats.org/officeDocument/2006/relationships" xmlns:p="http://schemas.openxmlformats.org/presentationml/2006/main">
  <p:tag name="SWI" val="19"/>
  <p:tag name="CVB" val="19"/>
  <p:tag name="BSN" val="19"/>
  <p:tag name="SPT" val="FALSE"/>
  <p:tag name="SVT" val="FALSE"/>
  <p:tag name="NBP" val="1"/>
  <p:tag name="CII" val="19"/>
</p:tagLst>
</file>

<file path=ppt/tags/tag65.xml><?xml version="1.0" encoding="utf-8"?>
<p:tagLst xmlns:a="http://schemas.openxmlformats.org/drawingml/2006/main" xmlns:r="http://schemas.openxmlformats.org/officeDocument/2006/relationships" xmlns:p="http://schemas.openxmlformats.org/presentationml/2006/main">
  <p:tag name="SWI" val="20"/>
  <p:tag name="CVB" val="20"/>
  <p:tag name="BSN" val="20"/>
  <p:tag name="SPT" val="FALSE"/>
  <p:tag name="SVT" val="FALSE"/>
  <p:tag name="NBP" val="1"/>
  <p:tag name="CII" val="20"/>
</p:tagLst>
</file>

<file path=ppt/tags/tag66.xml><?xml version="1.0" encoding="utf-8"?>
<p:tagLst xmlns:a="http://schemas.openxmlformats.org/drawingml/2006/main" xmlns:r="http://schemas.openxmlformats.org/officeDocument/2006/relationships" xmlns:p="http://schemas.openxmlformats.org/presentationml/2006/main">
  <p:tag name="SWI" val="21"/>
  <p:tag name="CVB" val="21"/>
  <p:tag name="BSN" val="21"/>
  <p:tag name="SPT" val="FALSE"/>
  <p:tag name="SVT" val="FALSE"/>
  <p:tag name="NBP" val="1"/>
  <p:tag name="CII" val="21"/>
</p:tagLst>
</file>

<file path=ppt/tags/tag67.xml><?xml version="1.0" encoding="utf-8"?>
<p:tagLst xmlns:a="http://schemas.openxmlformats.org/drawingml/2006/main" xmlns:r="http://schemas.openxmlformats.org/officeDocument/2006/relationships" xmlns:p="http://schemas.openxmlformats.org/presentationml/2006/main">
  <p:tag name="SWI" val="22"/>
  <p:tag name="CVB" val="22"/>
  <p:tag name="BSN" val="22"/>
  <p:tag name="SPT" val="FALSE"/>
  <p:tag name="SVT" val="FALSE"/>
  <p:tag name="NBP" val="1"/>
  <p:tag name="CII" val="22"/>
</p:tagLst>
</file>

<file path=ppt/tags/tag68.xml><?xml version="1.0" encoding="utf-8"?>
<p:tagLst xmlns:a="http://schemas.openxmlformats.org/drawingml/2006/main" xmlns:r="http://schemas.openxmlformats.org/officeDocument/2006/relationships" xmlns:p="http://schemas.openxmlformats.org/presentationml/2006/main">
  <p:tag name="SWI" val="23"/>
  <p:tag name="CVB" val="23"/>
  <p:tag name="BSN" val="23"/>
  <p:tag name="SPT" val="FALSE"/>
  <p:tag name="SVT" val="FALSE"/>
  <p:tag name="NBP" val="1"/>
  <p:tag name="CII" val="23"/>
</p:tagLst>
</file>

<file path=ppt/tags/tag69.xml><?xml version="1.0" encoding="utf-8"?>
<p:tagLst xmlns:a="http://schemas.openxmlformats.org/drawingml/2006/main" xmlns:r="http://schemas.openxmlformats.org/officeDocument/2006/relationships" xmlns:p="http://schemas.openxmlformats.org/presentationml/2006/main">
  <p:tag name="SWI" val="24"/>
  <p:tag name="CVB" val="24"/>
  <p:tag name="BSN" val="24"/>
  <p:tag name="SPT" val="FALSE"/>
  <p:tag name="SVT" val="FALSE"/>
  <p:tag name="NBP" val="1"/>
  <p:tag name="CII" val="24"/>
</p:tagLst>
</file>

<file path=ppt/tags/tag7.xml><?xml version="1.0" encoding="utf-8"?>
<p:tagLst xmlns:a="http://schemas.openxmlformats.org/drawingml/2006/main" xmlns:r="http://schemas.openxmlformats.org/officeDocument/2006/relationships" xmlns:p="http://schemas.openxmlformats.org/presentationml/2006/main">
  <p:tag name="SWI" val="28"/>
  <p:tag name="BSN" val="28"/>
  <p:tag name="SVT" val="FALSE"/>
  <p:tag name="NBP" val="1"/>
  <p:tag name="CVB" val="28"/>
  <p:tag name="SPT" val="FALSE"/>
  <p:tag name="CII" val="28"/>
</p:tagLst>
</file>

<file path=ppt/tags/tag70.xml><?xml version="1.0" encoding="utf-8"?>
<p:tagLst xmlns:a="http://schemas.openxmlformats.org/drawingml/2006/main" xmlns:r="http://schemas.openxmlformats.org/officeDocument/2006/relationships" xmlns:p="http://schemas.openxmlformats.org/presentationml/2006/main">
  <p:tag name="SWI" val="25"/>
  <p:tag name="CVB" val="25"/>
  <p:tag name="BSN" val="25"/>
  <p:tag name="SPT" val="FALSE"/>
  <p:tag name="SVT" val="FALSE"/>
  <p:tag name="NBP" val="1"/>
  <p:tag name="CII" val="25"/>
</p:tagLst>
</file>

<file path=ppt/tags/tag71.xml><?xml version="1.0" encoding="utf-8"?>
<p:tagLst xmlns:a="http://schemas.openxmlformats.org/drawingml/2006/main" xmlns:r="http://schemas.openxmlformats.org/officeDocument/2006/relationships" xmlns:p="http://schemas.openxmlformats.org/presentationml/2006/main">
  <p:tag name="SWI" val="26"/>
  <p:tag name="CVB" val="26"/>
  <p:tag name="BSN" val="26"/>
  <p:tag name="SPT" val="FALSE"/>
  <p:tag name="SVT" val="FALSE"/>
  <p:tag name="NBP" val="1"/>
  <p:tag name="CII" val="26"/>
</p:tagLst>
</file>

<file path=ppt/tags/tag72.xml><?xml version="1.0" encoding="utf-8"?>
<p:tagLst xmlns:a="http://schemas.openxmlformats.org/drawingml/2006/main" xmlns:r="http://schemas.openxmlformats.org/officeDocument/2006/relationships" xmlns:p="http://schemas.openxmlformats.org/presentationml/2006/main">
  <p:tag name="SWI" val="27"/>
  <p:tag name="CVB" val="27"/>
  <p:tag name="BSN" val="27"/>
  <p:tag name="SPT" val="FALSE"/>
  <p:tag name="SVT" val="FALSE"/>
  <p:tag name="NBP" val="1"/>
  <p:tag name="CII" val="27"/>
</p:tagLst>
</file>

<file path=ppt/tags/tag8.xml><?xml version="1.0" encoding="utf-8"?>
<p:tagLst xmlns:a="http://schemas.openxmlformats.org/drawingml/2006/main" xmlns:r="http://schemas.openxmlformats.org/officeDocument/2006/relationships" xmlns:p="http://schemas.openxmlformats.org/presentationml/2006/main">
  <p:tag name="SWI" val="29"/>
  <p:tag name="BSN" val="29"/>
  <p:tag name="SVT" val="FALSE"/>
  <p:tag name="NBP" val="1"/>
  <p:tag name="CVB" val="29"/>
  <p:tag name="SPT" val="FALSE"/>
  <p:tag name="CII" val="29"/>
</p:tagLst>
</file>

<file path=ppt/tags/tag9.xml><?xml version="1.0" encoding="utf-8"?>
<p:tagLst xmlns:a="http://schemas.openxmlformats.org/drawingml/2006/main" xmlns:r="http://schemas.openxmlformats.org/officeDocument/2006/relationships" xmlns:p="http://schemas.openxmlformats.org/presentationml/2006/main">
  <p:tag name="SWI" val="30"/>
  <p:tag name="BSN" val="30"/>
  <p:tag name="SVT" val="FALSE"/>
  <p:tag name="NBP" val="1"/>
  <p:tag name="CVB" val="30"/>
  <p:tag name="SPT" val="FALSE"/>
  <p:tag name="CII" val="3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707</TotalTime>
  <Words>15037</Words>
  <Application>Microsoft Office PowerPoint</Application>
  <PresentationFormat>On-screen Show (4:3)</PresentationFormat>
  <Paragraphs>2615</Paragraphs>
  <Slides>293</Slides>
  <Notes>220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293</vt:i4>
      </vt:variant>
    </vt:vector>
  </HeadingPairs>
  <TitlesOfParts>
    <vt:vector size="296" baseType="lpstr">
      <vt:lpstr>Median</vt:lpstr>
      <vt:lpstr>Document</vt:lpstr>
      <vt:lpstr>Clip</vt:lpstr>
      <vt:lpstr>PowerPoint Presentation</vt:lpstr>
      <vt:lpstr>  Study Objectives</vt:lpstr>
      <vt:lpstr>  Study Objectives</vt:lpstr>
      <vt:lpstr>Introduction to Health Project Management – Project and Programme </vt:lpstr>
      <vt:lpstr>programme</vt:lpstr>
      <vt:lpstr>Comparison between Project and Programme</vt:lpstr>
      <vt:lpstr>Elements of a project </vt:lpstr>
      <vt:lpstr>Elements of a project </vt:lpstr>
      <vt:lpstr>The Project Life Cycle </vt:lpstr>
      <vt:lpstr>The Health Project Cycle</vt:lpstr>
      <vt:lpstr>The Project Activity Process </vt:lpstr>
      <vt:lpstr>  Introduction to Health Project    Management </vt:lpstr>
      <vt:lpstr>Introduction to Health Project Management cont’</vt:lpstr>
      <vt:lpstr>Purpose of Management </vt:lpstr>
      <vt:lpstr>Purpose of Management</vt:lpstr>
      <vt:lpstr>Purpose of Management cont’</vt:lpstr>
      <vt:lpstr>Functions of Management </vt:lpstr>
      <vt:lpstr>Key Functions of Management</vt:lpstr>
      <vt:lpstr>Key Functions of Management</vt:lpstr>
      <vt:lpstr>  Supportive Functions   </vt:lpstr>
      <vt:lpstr>Supportive Functions</vt:lpstr>
      <vt:lpstr>Supportive Functions</vt:lpstr>
      <vt:lpstr>Supportive Functions</vt:lpstr>
      <vt:lpstr>Modern Organizational Management</vt:lpstr>
      <vt:lpstr>M&amp;E in program planning and implementation –  An overview</vt:lpstr>
      <vt:lpstr>Outline of the presentation</vt:lpstr>
      <vt:lpstr>1.1 Goal of the session </vt:lpstr>
      <vt:lpstr>1.2 Specific objectives </vt:lpstr>
      <vt:lpstr>M&amp;E Terminology</vt:lpstr>
      <vt:lpstr> Relationship between Planning, Implementation, Results and M&amp;E </vt:lpstr>
      <vt:lpstr>Why M&amp;E is important #1</vt:lpstr>
      <vt:lpstr>Why M&amp;E is important #2</vt:lpstr>
      <vt:lpstr>Why M&amp;E is important #3</vt:lpstr>
      <vt:lpstr>Why M&amp;E is important #4</vt:lpstr>
      <vt:lpstr>Why M&amp;E is important #5</vt:lpstr>
      <vt:lpstr>Purposes of M&amp;E: Summary</vt:lpstr>
      <vt:lpstr>Some challenges   </vt:lpstr>
      <vt:lpstr>PowerPoint Presentation</vt:lpstr>
      <vt:lpstr>Where are we now with M&amp;E (cont.)?</vt:lpstr>
      <vt:lpstr>Where are we now with M&amp;E (cont.)?</vt:lpstr>
      <vt:lpstr>But recent shifts in development are now shaping M&amp;E in developing countries …..   And they are affecting your work</vt:lpstr>
      <vt:lpstr>A Public Health Questions  Approach to Unifying SI/M&amp;E</vt:lpstr>
      <vt:lpstr>A Public Health Questions  Approach to Unifying SI/M&amp;E</vt:lpstr>
      <vt:lpstr>A Public Health Questions  Approach to Unifying SI/M&amp;E</vt:lpstr>
      <vt:lpstr>A Public Health Questions  Approach to Unifying SI/M&amp;E</vt:lpstr>
      <vt:lpstr>A Public Health Questions  Approach to Unifying SI/M&amp;E</vt:lpstr>
      <vt:lpstr>A Public Health Questions  Approach to Unifying SI/M&amp;E</vt:lpstr>
      <vt:lpstr>A Public Health Questions  Approach to Unifying SI/M&amp;E</vt:lpstr>
      <vt:lpstr>PowerPoint Presentation</vt:lpstr>
      <vt:lpstr>The agenda</vt:lpstr>
      <vt:lpstr>Indicator planning and ensuring quality data</vt:lpstr>
      <vt:lpstr>Balance M with E</vt:lpstr>
      <vt:lpstr>Plan to communicate M&amp;E products to Beneficiary, Implementer, government and to your development partner</vt:lpstr>
      <vt:lpstr>Strategic Information  for RBM or EBP</vt:lpstr>
      <vt:lpstr>Being Strategic: Indicators for  Program Improvement &amp; Accountability</vt:lpstr>
      <vt:lpstr>Indicators are only useful if the data they are derived from are of Good Quality </vt:lpstr>
      <vt:lpstr>If we need Data and Information for  Use: Then</vt:lpstr>
      <vt:lpstr>Frameworks in Monitoring and Evaluation     </vt:lpstr>
      <vt:lpstr>   Frameworks: Program description models  </vt:lpstr>
      <vt:lpstr>Learning Objectives</vt:lpstr>
      <vt:lpstr>Introduction</vt:lpstr>
      <vt:lpstr>Definition of Framework</vt:lpstr>
      <vt:lpstr>Definition of frameworks cont’d</vt:lpstr>
      <vt:lpstr>Types of Frameworks</vt:lpstr>
      <vt:lpstr>Conceptual Frameworks</vt:lpstr>
      <vt:lpstr>PowerPoint Presentation</vt:lpstr>
      <vt:lpstr>Role of Conceptual Frameworks</vt:lpstr>
      <vt:lpstr>Goals and Objectives</vt:lpstr>
      <vt:lpstr>Characteristics of Objectives - SMART</vt:lpstr>
      <vt:lpstr>Examples of Goals</vt:lpstr>
      <vt:lpstr>Objectives</vt:lpstr>
      <vt:lpstr>PEPFAR Goals: 2-7-10</vt:lpstr>
      <vt:lpstr>Goals and Objectives: Activity</vt:lpstr>
      <vt:lpstr>Other Frameworks</vt:lpstr>
      <vt:lpstr>What Is a Results Framework?</vt:lpstr>
      <vt:lpstr>RESULTS FRAMEWORKS  definition</vt:lpstr>
      <vt:lpstr>Results Frameworks?</vt:lpstr>
      <vt:lpstr> Elements of Results Frameworks</vt:lpstr>
      <vt:lpstr>Examples of  Goals and Related Strategic Objectives</vt:lpstr>
      <vt:lpstr>General Characteristics of an Intermediate Result</vt:lpstr>
      <vt:lpstr>Strategies and Activities</vt:lpstr>
      <vt:lpstr>Common Difficulties in Formulating Results Frameworks and Program Design</vt:lpstr>
      <vt:lpstr>Example of a Results Framework Application</vt:lpstr>
      <vt:lpstr>Example of a Results Framework Application</vt:lpstr>
      <vt:lpstr>PowerPoint Presentation</vt:lpstr>
      <vt:lpstr>The logical framework matrix</vt:lpstr>
      <vt:lpstr>PowerPoint Presentation</vt:lpstr>
      <vt:lpstr> Logical Framework (Cont’d)</vt:lpstr>
      <vt:lpstr>Cause and Effect in a Logical Framework</vt:lpstr>
      <vt:lpstr>Explanation of aims</vt:lpstr>
      <vt:lpstr> </vt:lpstr>
      <vt:lpstr> </vt:lpstr>
      <vt:lpstr>Logical Frameworks</vt:lpstr>
      <vt:lpstr>Logical Frameworks</vt:lpstr>
      <vt:lpstr>Logical Frameworks</vt:lpstr>
      <vt:lpstr>Logical Frameworks</vt:lpstr>
      <vt:lpstr>Logic Models</vt:lpstr>
      <vt:lpstr>Example of a Format of Logic Model</vt:lpstr>
      <vt:lpstr>Definitions of Logic Model Components</vt:lpstr>
      <vt:lpstr>Definitions of Logic Model Components</vt:lpstr>
      <vt:lpstr>Definitions of Logic Model Components</vt:lpstr>
      <vt:lpstr>Definitions of Logic Model Components</vt:lpstr>
      <vt:lpstr>Example of Logic Model for Training</vt:lpstr>
      <vt:lpstr>Logic Model for TB</vt:lpstr>
      <vt:lpstr>A Good Logic Model - characteristics</vt:lpstr>
      <vt:lpstr>A Good Logic Model (continued)</vt:lpstr>
      <vt:lpstr>Summary of Frameworks: Class discussion</vt:lpstr>
      <vt:lpstr>PowerPoint Presentation</vt:lpstr>
      <vt:lpstr>Summary of the Role of Frameworks</vt:lpstr>
      <vt:lpstr>Summary Continued</vt:lpstr>
      <vt:lpstr>The quality of each level is measured by the next higher level</vt:lpstr>
      <vt:lpstr>Small Group Work on Framework for Information Use  “Instructions” </vt:lpstr>
      <vt:lpstr>PowerPoint Presentation</vt:lpstr>
      <vt:lpstr>References</vt:lpstr>
      <vt:lpstr>References</vt:lpstr>
      <vt:lpstr>INDICATORS MODULE </vt:lpstr>
      <vt:lpstr>GOAL</vt:lpstr>
      <vt:lpstr>LEARNING  OBJECTIVES</vt:lpstr>
      <vt:lpstr>LEARNING OBJECTIVES.. Cont’d</vt:lpstr>
      <vt:lpstr>INDICATOR BASICS</vt:lpstr>
      <vt:lpstr>INDICATOR BASICS</vt:lpstr>
      <vt:lpstr>RECALL -  ROLE OF M&amp;E IN A PROGRAM </vt:lpstr>
      <vt:lpstr>RECALL – LOGIC MODEL…</vt:lpstr>
      <vt:lpstr>What are Indicators and why are they so important?</vt:lpstr>
      <vt:lpstr>Four Things to Know about Indicators</vt:lpstr>
      <vt:lpstr>A useful analogy</vt:lpstr>
      <vt:lpstr>Model For Improvement</vt:lpstr>
      <vt:lpstr>3 Points to take away </vt:lpstr>
      <vt:lpstr>Indicator Definition</vt:lpstr>
      <vt:lpstr>Role of an indicator</vt:lpstr>
      <vt:lpstr>Why are indicators important?</vt:lpstr>
      <vt:lpstr>Expressing an indicator</vt:lpstr>
      <vt:lpstr>Expressing an indicator.. Cont’d</vt:lpstr>
      <vt:lpstr>RECALL – Program elements in a LOGIC model, Results &amp; Processes..</vt:lpstr>
      <vt:lpstr>PowerPoint Presentation</vt:lpstr>
      <vt:lpstr>Characteristics of a Good Indicator</vt:lpstr>
      <vt:lpstr>Characteristics of a Good Indicator.. Cont’d</vt:lpstr>
      <vt:lpstr>Indicators are Not </vt:lpstr>
      <vt:lpstr>Indicator Basics</vt:lpstr>
      <vt:lpstr>PowerPoint Presentation</vt:lpstr>
      <vt:lpstr>   Sources of Pre-Defined and Standardized Population and Health Programs Indicators</vt:lpstr>
      <vt:lpstr>Developing and Implementing a  Monitoring &amp; Evaluation Plan</vt:lpstr>
      <vt:lpstr> Learning Objectives </vt:lpstr>
      <vt:lpstr>Overview of the Session </vt:lpstr>
      <vt:lpstr>Class Activity</vt:lpstr>
      <vt:lpstr>Standards for an M&amp;E Plan</vt:lpstr>
      <vt:lpstr>PowerPoint Presentation</vt:lpstr>
      <vt:lpstr>Capacity and Resources for M&amp;E</vt:lpstr>
      <vt:lpstr>PowerPoint Presentation</vt:lpstr>
      <vt:lpstr>Key Steps in Developing &amp; Implementing an M&amp;E Plan</vt:lpstr>
      <vt:lpstr>Stakeholder Consultation</vt:lpstr>
      <vt:lpstr>Stakeholder Participation</vt:lpstr>
      <vt:lpstr>Exercise: Describe a Process to Involve Stakeholders</vt:lpstr>
      <vt:lpstr>Translating Program Goals and Objectives  M&amp;E Frameworks</vt:lpstr>
      <vt:lpstr>Elements to be Monitored &amp; Evaluated</vt:lpstr>
      <vt:lpstr>Developing M&amp;E Framework</vt:lpstr>
      <vt:lpstr>Defining Indicators &amp;  Identifying Data Sources</vt:lpstr>
      <vt:lpstr>Determining M&amp;E Methodology</vt:lpstr>
      <vt:lpstr>Assigning M&amp;E Responsibilities: Implementing the M&amp;E Plan</vt:lpstr>
      <vt:lpstr> Role of the M&amp;E Unit</vt:lpstr>
      <vt:lpstr>Data Collection Plan/Matrix</vt:lpstr>
      <vt:lpstr>Class Activity: Data Collection Plan</vt:lpstr>
      <vt:lpstr>Setting Targets</vt:lpstr>
      <vt:lpstr>Factors to Consider When Setting Targets</vt:lpstr>
      <vt:lpstr>Approaches to Setting Targets</vt:lpstr>
      <vt:lpstr>Useful Information for Setting Targets</vt:lpstr>
      <vt:lpstr>Developing a Data Dissemination &amp; Utilization Plan</vt:lpstr>
      <vt:lpstr>Planning for Mid-Course Adjustments</vt:lpstr>
      <vt:lpstr>How Well is the M&amp;E Plan Working?</vt:lpstr>
      <vt:lpstr>PowerPoint Presentation</vt:lpstr>
      <vt:lpstr>Developing &amp; Implementing an M&amp;E Plan: Logic Model</vt:lpstr>
      <vt:lpstr>Summary: The Basics</vt:lpstr>
      <vt:lpstr>References</vt:lpstr>
      <vt:lpstr>Questionnaire Design </vt:lpstr>
      <vt:lpstr>Learning Objectives</vt:lpstr>
      <vt:lpstr>Sources of Error in Survey Data</vt:lpstr>
      <vt:lpstr>Why Worry about Questionnaire Design?</vt:lpstr>
      <vt:lpstr>PowerPoint Presentation</vt:lpstr>
      <vt:lpstr>Step 1: Determine Survey Objectives, Resources, &amp; Constraints</vt:lpstr>
      <vt:lpstr>Step 2: Define Survey Population and  Determine Questions to be Asked</vt:lpstr>
      <vt:lpstr>Group Activity</vt:lpstr>
      <vt:lpstr>Step 3: Determine the Data Collection Method</vt:lpstr>
      <vt:lpstr>Step 4: Determine the Question Format</vt:lpstr>
      <vt:lpstr>Open-ended Questions</vt:lpstr>
      <vt:lpstr>Open-ended Responses</vt:lpstr>
      <vt:lpstr>Closed-ended Questions</vt:lpstr>
      <vt:lpstr> Pre-coded Response: Single Answer</vt:lpstr>
      <vt:lpstr>Single versus Multiple Response</vt:lpstr>
      <vt:lpstr>Pre-coded Response: ‘Other’ Answers</vt:lpstr>
      <vt:lpstr>Pre-coded Responses – Multiple Codes Allowed</vt:lpstr>
      <vt:lpstr>Non Pre-coded: Fill Boxes - Type 1</vt:lpstr>
      <vt:lpstr>Non Pre-coded: Fill Boxes—Type 2</vt:lpstr>
      <vt:lpstr>Filters: Example </vt:lpstr>
      <vt:lpstr>Class Activity: Developing Pre-coded Response Categories</vt:lpstr>
      <vt:lpstr>Attitude Questions – Pre-coded</vt:lpstr>
      <vt:lpstr>Scaled-response Questions</vt:lpstr>
      <vt:lpstr>Step 5: Determine the Question Wording</vt:lpstr>
      <vt:lpstr>Use Short Simple Sentences</vt:lpstr>
      <vt:lpstr>Advantages/Disadvantages of Longer Questions</vt:lpstr>
      <vt:lpstr>Avoid Ambiguous Wording</vt:lpstr>
      <vt:lpstr>Avoid Double Questions</vt:lpstr>
      <vt:lpstr>Avoid Negatives</vt:lpstr>
      <vt:lpstr>Avoid Leading Questions</vt:lpstr>
      <vt:lpstr>Avoid Loaded Questions</vt:lpstr>
      <vt:lpstr>Minimize Recall Problems</vt:lpstr>
      <vt:lpstr>Procedures to Aid Recall</vt:lpstr>
      <vt:lpstr>Avoid Hypothetical Questions</vt:lpstr>
      <vt:lpstr>Avoid Sensitive Questions</vt:lpstr>
      <vt:lpstr>Asking Sensitive Questions</vt:lpstr>
      <vt:lpstr>Summary: Question Wording</vt:lpstr>
      <vt:lpstr>Summary: Question Wording</vt:lpstr>
      <vt:lpstr>Step 6: Establish Questionnaire Flow and Layout</vt:lpstr>
      <vt:lpstr>Step 6: Establish Questionnaire Flow and Layout Cont’d</vt:lpstr>
      <vt:lpstr>Step 7: Evaluate the Questionnaire and Layout</vt:lpstr>
      <vt:lpstr>Step 7: Evaluate the Questionnaire and Layout Contd.</vt:lpstr>
      <vt:lpstr>Example: Assess Adequacy of Range of Responses</vt:lpstr>
      <vt:lpstr>Questionnaire Appraisal Exercise</vt:lpstr>
      <vt:lpstr>Step 8: Obtain Approval of All Relevant Parties</vt:lpstr>
      <vt:lpstr>Step 9: Pretest and Revise</vt:lpstr>
      <vt:lpstr>Step 9: Ways of Piloting Your Questionnaire</vt:lpstr>
      <vt:lpstr>PowerPoint Presentation</vt:lpstr>
      <vt:lpstr>References</vt:lpstr>
      <vt:lpstr>Facilitating Information Use by Policy Makers and Program Managers</vt:lpstr>
      <vt:lpstr>Learning Objectives</vt:lpstr>
      <vt:lpstr>What is Information Use?</vt:lpstr>
      <vt:lpstr>Conceptual Framework for Evidence-based Decision Making</vt:lpstr>
      <vt:lpstr>What Determines Utilization of SI for Decision Making?</vt:lpstr>
      <vt:lpstr>PowerPoint Presentation</vt:lpstr>
      <vt:lpstr>Role of Information in Evidence-based Decision making </vt:lpstr>
      <vt:lpstr>Core Tools for Fostering Information Use</vt:lpstr>
      <vt:lpstr>Core Tools for Fostering Information Use Cont’d</vt:lpstr>
      <vt:lpstr>Stakeholder Identification</vt:lpstr>
      <vt:lpstr>Activity 1: Apply Stakeholder Engagement Tools </vt:lpstr>
      <vt:lpstr>Stakeholder Engagement Tips</vt:lpstr>
      <vt:lpstr>Stakeholder Engagement Tips Cont’d</vt:lpstr>
      <vt:lpstr>Assessment of Data Use Constraints</vt:lpstr>
      <vt:lpstr>Activity 2: Constraints to Data Use</vt:lpstr>
      <vt:lpstr>PowerPoint Presentation</vt:lpstr>
      <vt:lpstr>Building Blocks/Elements of an Effective Dissemination &amp; Use Plan</vt:lpstr>
      <vt:lpstr>Elements of an Effective Dissemination &amp; Use Plan Cont’d</vt:lpstr>
      <vt:lpstr>Elements of an Effective Dissemination &amp; Use Plan Cont’d</vt:lpstr>
      <vt:lpstr>Elements of an Effective Dissemination &amp; Use Plan Cont’d</vt:lpstr>
      <vt:lpstr>Dissemination and Use Plan</vt:lpstr>
      <vt:lpstr>Illustrative Data Use Matrix: VCT in Zimbabwe</vt:lpstr>
      <vt:lpstr>Small Group Work</vt:lpstr>
      <vt:lpstr>Small Group Work, Cont’d</vt:lpstr>
      <vt:lpstr>Increasing Information Use : Routine Monitoring</vt:lpstr>
      <vt:lpstr>Increasing Information Use: Adhoc Evaluations</vt:lpstr>
      <vt:lpstr>Within Projects</vt:lpstr>
      <vt:lpstr>Six Steps to Developing an Effective Presentation   </vt:lpstr>
      <vt:lpstr>Step 1: List Your Objectives</vt:lpstr>
      <vt:lpstr>Step 2: Focus on The Audience</vt:lpstr>
      <vt:lpstr>Step2: Define Your Audience</vt:lpstr>
      <vt:lpstr>Step3: Determine the Message</vt:lpstr>
      <vt:lpstr>Step 4: Organize Your Information</vt:lpstr>
      <vt:lpstr>Step 5: Design The “Look” Of Your Presentation</vt:lpstr>
      <vt:lpstr>Step 6: Create And Assemble Visuals</vt:lpstr>
      <vt:lpstr>FINALLY REMEMBER…...</vt:lpstr>
      <vt:lpstr>FINALLY REMEMBER……CONT.</vt:lpstr>
      <vt:lpstr>Message Characteristics Influencing Policy Makers’ Decisions</vt:lpstr>
      <vt:lpstr>Summary</vt:lpstr>
      <vt:lpstr>References</vt:lpstr>
      <vt:lpstr>PowerPoint Presentation</vt:lpstr>
      <vt:lpstr>Objectives</vt:lpstr>
      <vt:lpstr>Definitions</vt:lpstr>
      <vt:lpstr>Research</vt:lpstr>
      <vt:lpstr>Participants</vt:lpstr>
      <vt:lpstr>Informed Consent</vt:lpstr>
      <vt:lpstr>Principles of Research Ethics</vt:lpstr>
      <vt:lpstr>Respect for Persons</vt:lpstr>
      <vt:lpstr>Case Study 1 Respect for Persons (See Handout)</vt:lpstr>
      <vt:lpstr>Beneficence</vt:lpstr>
      <vt:lpstr>Justice</vt:lpstr>
      <vt:lpstr>Case Study 2: Beneficence and Justice</vt:lpstr>
      <vt:lpstr>Evolution of Research Ethics</vt:lpstr>
      <vt:lpstr>Codes, Guidelines and Regulations</vt:lpstr>
      <vt:lpstr>Nuremberg Code</vt:lpstr>
      <vt:lpstr>Declaration of Helsinki</vt:lpstr>
      <vt:lpstr>Belmont Report</vt:lpstr>
      <vt:lpstr>Common Rule</vt:lpstr>
      <vt:lpstr>CIOMS (Council for International Organization of Medical Science) Guidelines</vt:lpstr>
      <vt:lpstr>National Bioethics Advisory Committee</vt:lpstr>
      <vt:lpstr>Common to All</vt:lpstr>
      <vt:lpstr>From Fundamental Ethical Principles to Local Guidelines</vt:lpstr>
      <vt:lpstr>Responsible Conduct of Research</vt:lpstr>
      <vt:lpstr>Informed Consent - Elements</vt:lpstr>
      <vt:lpstr>Researchers’ Responsibilities</vt:lpstr>
      <vt:lpstr>Sponsors’ Responsibility</vt:lpstr>
      <vt:lpstr>Supervision of Research – the Ethics Committees</vt:lpstr>
      <vt:lpstr>Criteria for Review and Approval</vt:lpstr>
      <vt:lpstr>Post Approval Roles – Monitoring</vt:lpstr>
      <vt:lpstr>Provide Information on Charges</vt:lpstr>
      <vt:lpstr>Special Issues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KENYATTA UNIVERSITY   SCHOOL OF PUBLIC HEALTH</dc:title>
  <dc:creator>Doreen</dc:creator>
  <cp:lastModifiedBy>Pheneas murithi</cp:lastModifiedBy>
  <cp:revision>37</cp:revision>
  <dcterms:created xsi:type="dcterms:W3CDTF">2013-09-19T09:22:51Z</dcterms:created>
  <dcterms:modified xsi:type="dcterms:W3CDTF">2017-05-07T10:30:08Z</dcterms:modified>
</cp:coreProperties>
</file>