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Slides/notesSlide2.xml" ContentType="application/vnd.openxmlformats-officedocument.presentationml.notes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Slides/notesSlide3.xml" ContentType="application/vnd.openxmlformats-officedocument.presentationml.notes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8136" autoAdjust="0"/>
    <p:restoredTop sz="94615" autoAdjust="0"/>
  </p:normalViewPr>
  <p:slideViewPr>
    <p:cSldViewPr>
      <p:cViewPr>
        <p:scale>
          <a:sx n="50" d="100"/>
          <a:sy n="50" d="100"/>
        </p:scale>
        <p:origin x="-1848" y="-5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tableStyles" Target="tableStyles.xml"/><Relationship Id="rId209" Type="http://schemas.openxmlformats.org/officeDocument/2006/relationships/presProps" Target="presProps.xml"/><Relationship Id="rId2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441" name=""/>
        <p:cNvGrpSpPr/>
        <p:nvPr/>
      </p:nvGrpSpPr>
      <p:grpSpPr>
        <a:xfrm>
          <a:off x="0" y="0"/>
          <a:ext cx="0" cy="0"/>
          <a:chOff x="0" y="0"/>
          <a:chExt cx="0" cy="0"/>
        </a:xfrm>
      </p:grpSpPr>
      <p:sp>
        <p:nvSpPr>
          <p:cNvPr id="1049045"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GB"/>
          </a:p>
        </p:txBody>
      </p:sp>
      <p:sp>
        <p:nvSpPr>
          <p:cNvPr id="1049046"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85751710-EEBA-4EFC-BFBA-52519D894580}" type="datetimeFigureOut">
              <a:rPr lang="en-US" smtClean="0"/>
            </a:fld>
            <a:endParaRPr lang="en-GB"/>
          </a:p>
        </p:txBody>
      </p:sp>
      <p:sp>
        <p:nvSpPr>
          <p:cNvPr id="1049047"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GB"/>
          </a:p>
        </p:txBody>
      </p:sp>
      <p:sp>
        <p:nvSpPr>
          <p:cNvPr id="1049048"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9049"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GB"/>
          </a:p>
        </p:txBody>
      </p:sp>
      <p:sp>
        <p:nvSpPr>
          <p:cNvPr id="1049050"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9C539F52-8560-4E2B-92A8-D711CC301168}" type="slidenum">
              <a:rPr lang="en-GB" smtClean="0"/>
            </a:fld>
            <a:endParaRPr lang="en-GB"/>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52.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126.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606" name="Slide Image Placeholder 1"/>
          <p:cNvSpPr>
            <a:spLocks noChangeAspect="1" noRot="1" noGrp="1"/>
          </p:cNvSpPr>
          <p:nvPr>
            <p:ph type="sldImg"/>
          </p:nvPr>
        </p:nvSpPr>
        <p:spPr/>
      </p:sp>
      <p:sp>
        <p:nvSpPr>
          <p:cNvPr id="1048607" name="Notes Placeholder 2"/>
          <p:cNvSpPr>
            <a:spLocks noGrp="1"/>
          </p:cNvSpPr>
          <p:nvPr>
            <p:ph type="body" idx="1"/>
          </p:nvPr>
        </p:nvSpPr>
        <p:spPr/>
        <p:txBody>
          <a:bodyPr>
            <a:normAutofit/>
          </a:bodyPr>
          <a:p>
            <a:endParaRPr lang="en-GB"/>
          </a:p>
        </p:txBody>
      </p:sp>
      <p:sp>
        <p:nvSpPr>
          <p:cNvPr id="1048608" name="Slide Number Placeholder 3"/>
          <p:cNvSpPr>
            <a:spLocks noGrp="1"/>
          </p:cNvSpPr>
          <p:nvPr>
            <p:ph type="sldNum" sz="quarter" idx="10"/>
          </p:nvPr>
        </p:nvSpPr>
        <p:spPr/>
        <p:txBody>
          <a:bodyPr/>
          <a:p>
            <a:fld id="{9C539F52-8560-4E2B-92A8-D711CC301168}" type="slidenum">
              <a:rPr lang="en-GB" smtClean="0"/>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707" name="Slide Image Placeholder 1"/>
          <p:cNvSpPr>
            <a:spLocks noChangeAspect="1" noRot="1" noGrp="1"/>
          </p:cNvSpPr>
          <p:nvPr>
            <p:ph type="sldImg"/>
          </p:nvPr>
        </p:nvSpPr>
        <p:spPr/>
      </p:sp>
      <p:sp>
        <p:nvSpPr>
          <p:cNvPr id="1048708" name="Notes Placeholder 2"/>
          <p:cNvSpPr>
            <a:spLocks noGrp="1"/>
          </p:cNvSpPr>
          <p:nvPr>
            <p:ph type="body" idx="1"/>
          </p:nvPr>
        </p:nvSpPr>
        <p:spPr/>
        <p:txBody>
          <a:bodyPr>
            <a:normAutofit/>
          </a:bodyPr>
          <a:p>
            <a:endParaRPr dirty="0" lang="en-GB"/>
          </a:p>
        </p:txBody>
      </p:sp>
      <p:sp>
        <p:nvSpPr>
          <p:cNvPr id="1048709" name="Slide Number Placeholder 3"/>
          <p:cNvSpPr>
            <a:spLocks noGrp="1"/>
          </p:cNvSpPr>
          <p:nvPr>
            <p:ph type="sldNum" sz="quarter" idx="10"/>
          </p:nvPr>
        </p:nvSpPr>
        <p:spPr/>
        <p:txBody>
          <a:bodyPr/>
          <a:p>
            <a:fld id="{9C539F52-8560-4E2B-92A8-D711CC301168}" type="slidenum">
              <a:rPr lang="en-GB" smtClean="0"/>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359" name=""/>
        <p:cNvGrpSpPr/>
        <p:nvPr/>
      </p:nvGrpSpPr>
      <p:grpSpPr>
        <a:xfrm>
          <a:off x="0" y="0"/>
          <a:ext cx="0" cy="0"/>
          <a:chOff x="0" y="0"/>
          <a:chExt cx="0" cy="0"/>
        </a:xfrm>
      </p:grpSpPr>
      <p:sp>
        <p:nvSpPr>
          <p:cNvPr id="1048853" name="Slide Image Placeholder 1"/>
          <p:cNvSpPr>
            <a:spLocks noChangeAspect="1" noRot="1" noGrp="1"/>
          </p:cNvSpPr>
          <p:nvPr>
            <p:ph type="sldImg"/>
          </p:nvPr>
        </p:nvSpPr>
        <p:spPr/>
      </p:sp>
      <p:sp>
        <p:nvSpPr>
          <p:cNvPr id="1048854" name="Notes Placeholder 2"/>
          <p:cNvSpPr>
            <a:spLocks noGrp="1"/>
          </p:cNvSpPr>
          <p:nvPr>
            <p:ph type="body" idx="1"/>
          </p:nvPr>
        </p:nvSpPr>
        <p:spPr/>
        <p:txBody>
          <a:bodyPr>
            <a:normAutofit/>
          </a:bodyPr>
          <a:p>
            <a:endParaRPr dirty="0" lang="en-GB"/>
          </a:p>
        </p:txBody>
      </p:sp>
      <p:sp>
        <p:nvSpPr>
          <p:cNvPr id="1048855" name="Slide Number Placeholder 3"/>
          <p:cNvSpPr>
            <a:spLocks noGrp="1"/>
          </p:cNvSpPr>
          <p:nvPr>
            <p:ph type="sldNum" sz="quarter" idx="10"/>
          </p:nvPr>
        </p:nvSpPr>
        <p:spPr/>
        <p:txBody>
          <a:bodyPr/>
          <a:p>
            <a:fld id="{9C539F52-8560-4E2B-92A8-D711CC301168}" type="slidenum">
              <a:rPr lang="en-GB" smtClean="0"/>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27" name=""/>
        <p:cNvGrpSpPr/>
        <p:nvPr/>
      </p:nvGrpSpPr>
      <p:grpSpPr>
        <a:xfrm>
          <a:off x="0" y="0"/>
          <a:ext cx="0" cy="0"/>
          <a:chOff x="0" y="0"/>
          <a:chExt cx="0" cy="0"/>
        </a:xfrm>
      </p:grpSpPr>
      <p:sp>
        <p:nvSpPr>
          <p:cNvPr id="1048600" name="Title 1"/>
          <p:cNvSpPr>
            <a:spLocks noGrp="1"/>
          </p:cNvSpPr>
          <p:nvPr>
            <p:ph type="ctrTitle"/>
          </p:nvPr>
        </p:nvSpPr>
        <p:spPr>
          <a:xfrm>
            <a:off x="685800" y="2130425"/>
            <a:ext cx="7772400" cy="1470025"/>
          </a:xfrm>
        </p:spPr>
        <p:txBody>
          <a:bodyPr/>
          <a:p>
            <a:r>
              <a:rPr lang="en-US" smtClean="0"/>
              <a:t>Click to edit Master title style</a:t>
            </a:r>
            <a:endParaRPr lang="en-GB"/>
          </a:p>
        </p:txBody>
      </p:sp>
      <p:sp>
        <p:nvSpPr>
          <p:cNvPr id="1048601"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GB"/>
          </a:p>
        </p:txBody>
      </p:sp>
      <p:sp>
        <p:nvSpPr>
          <p:cNvPr id="1048602" name="Date Placeholder 3"/>
          <p:cNvSpPr>
            <a:spLocks noGrp="1"/>
          </p:cNvSpPr>
          <p:nvPr>
            <p:ph type="dt" sz="half" idx="10"/>
          </p:nvPr>
        </p:nvSpPr>
        <p:spPr/>
        <p:txBody>
          <a:bodyPr/>
          <a:p>
            <a:fld id="{9C0CA5D4-4108-4518-8D57-54FD9D15A505}" type="datetimeFigureOut">
              <a:rPr lang="en-US" smtClean="0"/>
            </a:fld>
            <a:endParaRPr lang="en-GB"/>
          </a:p>
        </p:txBody>
      </p:sp>
      <p:sp>
        <p:nvSpPr>
          <p:cNvPr id="1048603" name="Footer Placeholder 4"/>
          <p:cNvSpPr>
            <a:spLocks noGrp="1"/>
          </p:cNvSpPr>
          <p:nvPr>
            <p:ph type="ftr" sz="quarter" idx="11"/>
          </p:nvPr>
        </p:nvSpPr>
        <p:spPr/>
        <p:txBody>
          <a:bodyPr/>
          <a:p>
            <a:endParaRPr lang="en-GB"/>
          </a:p>
        </p:txBody>
      </p:sp>
      <p:sp>
        <p:nvSpPr>
          <p:cNvPr id="1048604" name="Slide Number Placeholder 5"/>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36" name=""/>
        <p:cNvGrpSpPr/>
        <p:nvPr/>
      </p:nvGrpSpPr>
      <p:grpSpPr>
        <a:xfrm>
          <a:off x="0" y="0"/>
          <a:ext cx="0" cy="0"/>
          <a:chOff x="0" y="0"/>
          <a:chExt cx="0" cy="0"/>
        </a:xfrm>
      </p:grpSpPr>
      <p:sp>
        <p:nvSpPr>
          <p:cNvPr id="1049016" name="Title 1"/>
          <p:cNvSpPr>
            <a:spLocks noGrp="1"/>
          </p:cNvSpPr>
          <p:nvPr>
            <p:ph type="title"/>
          </p:nvPr>
        </p:nvSpPr>
        <p:spPr/>
        <p:txBody>
          <a:bodyPr/>
          <a:p>
            <a:r>
              <a:rPr lang="en-US" smtClean="0"/>
              <a:t>Click to edit Master title style</a:t>
            </a:r>
            <a:endParaRPr lang="en-GB"/>
          </a:p>
        </p:txBody>
      </p:sp>
      <p:sp>
        <p:nvSpPr>
          <p:cNvPr id="1049017"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9018" name="Date Placeholder 3"/>
          <p:cNvSpPr>
            <a:spLocks noGrp="1"/>
          </p:cNvSpPr>
          <p:nvPr>
            <p:ph type="dt" sz="half" idx="10"/>
          </p:nvPr>
        </p:nvSpPr>
        <p:spPr/>
        <p:txBody>
          <a:bodyPr/>
          <a:p>
            <a:fld id="{9C0CA5D4-4108-4518-8D57-54FD9D15A505}" type="datetimeFigureOut">
              <a:rPr lang="en-US" smtClean="0"/>
            </a:fld>
            <a:endParaRPr lang="en-GB"/>
          </a:p>
        </p:txBody>
      </p:sp>
      <p:sp>
        <p:nvSpPr>
          <p:cNvPr id="1049019" name="Footer Placeholder 4"/>
          <p:cNvSpPr>
            <a:spLocks noGrp="1"/>
          </p:cNvSpPr>
          <p:nvPr>
            <p:ph type="ftr" sz="quarter" idx="11"/>
          </p:nvPr>
        </p:nvSpPr>
        <p:spPr/>
        <p:txBody>
          <a:bodyPr/>
          <a:p>
            <a:endParaRPr lang="en-GB"/>
          </a:p>
        </p:txBody>
      </p:sp>
      <p:sp>
        <p:nvSpPr>
          <p:cNvPr id="1049020" name="Slide Number Placeholder 5"/>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35" name=""/>
        <p:cNvGrpSpPr/>
        <p:nvPr/>
      </p:nvGrpSpPr>
      <p:grpSpPr>
        <a:xfrm>
          <a:off x="0" y="0"/>
          <a:ext cx="0" cy="0"/>
          <a:chOff x="0" y="0"/>
          <a:chExt cx="0" cy="0"/>
        </a:xfrm>
      </p:grpSpPr>
      <p:sp>
        <p:nvSpPr>
          <p:cNvPr id="1049011"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GB"/>
          </a:p>
        </p:txBody>
      </p:sp>
      <p:sp>
        <p:nvSpPr>
          <p:cNvPr id="1049012"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9013" name="Date Placeholder 3"/>
          <p:cNvSpPr>
            <a:spLocks noGrp="1"/>
          </p:cNvSpPr>
          <p:nvPr>
            <p:ph type="dt" sz="half" idx="10"/>
          </p:nvPr>
        </p:nvSpPr>
        <p:spPr/>
        <p:txBody>
          <a:bodyPr/>
          <a:p>
            <a:fld id="{9C0CA5D4-4108-4518-8D57-54FD9D15A505}" type="datetimeFigureOut">
              <a:rPr lang="en-US" smtClean="0"/>
            </a:fld>
            <a:endParaRPr lang="en-GB"/>
          </a:p>
        </p:txBody>
      </p:sp>
      <p:sp>
        <p:nvSpPr>
          <p:cNvPr id="1049014" name="Footer Placeholder 4"/>
          <p:cNvSpPr>
            <a:spLocks noGrp="1"/>
          </p:cNvSpPr>
          <p:nvPr>
            <p:ph type="ftr" sz="quarter" idx="11"/>
          </p:nvPr>
        </p:nvSpPr>
        <p:spPr/>
        <p:txBody>
          <a:bodyPr/>
          <a:p>
            <a:endParaRPr lang="en-GB"/>
          </a:p>
        </p:txBody>
      </p:sp>
      <p:sp>
        <p:nvSpPr>
          <p:cNvPr id="1049015" name="Slide Number Placeholder 5"/>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66"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GB"/>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583" name="Date Placeholder 3"/>
          <p:cNvSpPr>
            <a:spLocks noGrp="1"/>
          </p:cNvSpPr>
          <p:nvPr>
            <p:ph type="dt" sz="half" idx="10"/>
          </p:nvPr>
        </p:nvSpPr>
        <p:spPr/>
        <p:txBody>
          <a:bodyPr/>
          <a:p>
            <a:fld id="{9C0CA5D4-4108-4518-8D57-54FD9D15A505}" type="datetimeFigureOut">
              <a:rPr lang="en-US" smtClean="0"/>
            </a:fld>
            <a:endParaRPr lang="en-GB"/>
          </a:p>
        </p:txBody>
      </p:sp>
      <p:sp>
        <p:nvSpPr>
          <p:cNvPr id="1048584" name="Footer Placeholder 4"/>
          <p:cNvSpPr>
            <a:spLocks noGrp="1"/>
          </p:cNvSpPr>
          <p:nvPr>
            <p:ph type="ftr" sz="quarter" idx="11"/>
          </p:nvPr>
        </p:nvSpPr>
        <p:spPr/>
        <p:txBody>
          <a:bodyPr/>
          <a:p>
            <a:endParaRPr lang="en-GB"/>
          </a:p>
        </p:txBody>
      </p:sp>
      <p:sp>
        <p:nvSpPr>
          <p:cNvPr id="1048585" name="Slide Number Placeholder 5"/>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33" name=""/>
        <p:cNvGrpSpPr/>
        <p:nvPr/>
      </p:nvGrpSpPr>
      <p:grpSpPr>
        <a:xfrm>
          <a:off x="0" y="0"/>
          <a:ext cx="0" cy="0"/>
          <a:chOff x="0" y="0"/>
          <a:chExt cx="0" cy="0"/>
        </a:xfrm>
      </p:grpSpPr>
      <p:sp>
        <p:nvSpPr>
          <p:cNvPr id="1049003"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GB"/>
          </a:p>
        </p:txBody>
      </p:sp>
      <p:sp>
        <p:nvSpPr>
          <p:cNvPr id="1049004"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9005" name="Date Placeholder 3"/>
          <p:cNvSpPr>
            <a:spLocks noGrp="1"/>
          </p:cNvSpPr>
          <p:nvPr>
            <p:ph type="dt" sz="half" idx="10"/>
          </p:nvPr>
        </p:nvSpPr>
        <p:spPr/>
        <p:txBody>
          <a:bodyPr/>
          <a:p>
            <a:fld id="{9C0CA5D4-4108-4518-8D57-54FD9D15A505}" type="datetimeFigureOut">
              <a:rPr lang="en-US" smtClean="0"/>
            </a:fld>
            <a:endParaRPr lang="en-GB"/>
          </a:p>
        </p:txBody>
      </p:sp>
      <p:sp>
        <p:nvSpPr>
          <p:cNvPr id="1049006" name="Footer Placeholder 4"/>
          <p:cNvSpPr>
            <a:spLocks noGrp="1"/>
          </p:cNvSpPr>
          <p:nvPr>
            <p:ph type="ftr" sz="quarter" idx="11"/>
          </p:nvPr>
        </p:nvSpPr>
        <p:spPr/>
        <p:txBody>
          <a:bodyPr/>
          <a:p>
            <a:endParaRPr lang="en-GB"/>
          </a:p>
        </p:txBody>
      </p:sp>
      <p:sp>
        <p:nvSpPr>
          <p:cNvPr id="1049007" name="Slide Number Placeholder 5"/>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32" name=""/>
        <p:cNvGrpSpPr/>
        <p:nvPr/>
      </p:nvGrpSpPr>
      <p:grpSpPr>
        <a:xfrm>
          <a:off x="0" y="0"/>
          <a:ext cx="0" cy="0"/>
          <a:chOff x="0" y="0"/>
          <a:chExt cx="0" cy="0"/>
        </a:xfrm>
      </p:grpSpPr>
      <p:sp>
        <p:nvSpPr>
          <p:cNvPr id="1048997" name="Title 1"/>
          <p:cNvSpPr>
            <a:spLocks noGrp="1"/>
          </p:cNvSpPr>
          <p:nvPr>
            <p:ph type="title"/>
          </p:nvPr>
        </p:nvSpPr>
        <p:spPr/>
        <p:txBody>
          <a:bodyPr/>
          <a:p>
            <a:r>
              <a:rPr lang="en-US" smtClean="0"/>
              <a:t>Click to edit Master title style</a:t>
            </a:r>
            <a:endParaRPr lang="en-GB"/>
          </a:p>
        </p:txBody>
      </p:sp>
      <p:sp>
        <p:nvSpPr>
          <p:cNvPr id="1048998"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999"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9000" name="Date Placeholder 4"/>
          <p:cNvSpPr>
            <a:spLocks noGrp="1"/>
          </p:cNvSpPr>
          <p:nvPr>
            <p:ph type="dt" sz="half" idx="10"/>
          </p:nvPr>
        </p:nvSpPr>
        <p:spPr/>
        <p:txBody>
          <a:bodyPr/>
          <a:p>
            <a:fld id="{9C0CA5D4-4108-4518-8D57-54FD9D15A505}" type="datetimeFigureOut">
              <a:rPr lang="en-US" smtClean="0"/>
            </a:fld>
            <a:endParaRPr lang="en-GB"/>
          </a:p>
        </p:txBody>
      </p:sp>
      <p:sp>
        <p:nvSpPr>
          <p:cNvPr id="1049001" name="Footer Placeholder 5"/>
          <p:cNvSpPr>
            <a:spLocks noGrp="1"/>
          </p:cNvSpPr>
          <p:nvPr>
            <p:ph type="ftr" sz="quarter" idx="11"/>
          </p:nvPr>
        </p:nvSpPr>
        <p:spPr/>
        <p:txBody>
          <a:bodyPr/>
          <a:p>
            <a:endParaRPr lang="en-GB"/>
          </a:p>
        </p:txBody>
      </p:sp>
      <p:sp>
        <p:nvSpPr>
          <p:cNvPr id="1049002" name="Slide Number Placeholder 6"/>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40" name=""/>
        <p:cNvGrpSpPr/>
        <p:nvPr/>
      </p:nvGrpSpPr>
      <p:grpSpPr>
        <a:xfrm>
          <a:off x="0" y="0"/>
          <a:ext cx="0" cy="0"/>
          <a:chOff x="0" y="0"/>
          <a:chExt cx="0" cy="0"/>
        </a:xfrm>
      </p:grpSpPr>
      <p:sp>
        <p:nvSpPr>
          <p:cNvPr id="1049037" name="Title 1"/>
          <p:cNvSpPr>
            <a:spLocks noGrp="1"/>
          </p:cNvSpPr>
          <p:nvPr>
            <p:ph type="title"/>
          </p:nvPr>
        </p:nvSpPr>
        <p:spPr/>
        <p:txBody>
          <a:bodyPr/>
          <a:p>
            <a:r>
              <a:rPr lang="en-US" smtClean="0"/>
              <a:t>Click to edit Master title style</a:t>
            </a:r>
            <a:endParaRPr lang="en-GB"/>
          </a:p>
        </p:txBody>
      </p:sp>
      <p:sp>
        <p:nvSpPr>
          <p:cNvPr id="1049038"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039"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9040"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041"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9042" name="Date Placeholder 6"/>
          <p:cNvSpPr>
            <a:spLocks noGrp="1"/>
          </p:cNvSpPr>
          <p:nvPr>
            <p:ph type="dt" sz="half" idx="10"/>
          </p:nvPr>
        </p:nvSpPr>
        <p:spPr/>
        <p:txBody>
          <a:bodyPr/>
          <a:p>
            <a:fld id="{9C0CA5D4-4108-4518-8D57-54FD9D15A505}" type="datetimeFigureOut">
              <a:rPr lang="en-US" smtClean="0"/>
            </a:fld>
            <a:endParaRPr lang="en-GB"/>
          </a:p>
        </p:txBody>
      </p:sp>
      <p:sp>
        <p:nvSpPr>
          <p:cNvPr id="1049043" name="Footer Placeholder 7"/>
          <p:cNvSpPr>
            <a:spLocks noGrp="1"/>
          </p:cNvSpPr>
          <p:nvPr>
            <p:ph type="ftr" sz="quarter" idx="11"/>
          </p:nvPr>
        </p:nvSpPr>
        <p:spPr/>
        <p:txBody>
          <a:bodyPr/>
          <a:p>
            <a:endParaRPr lang="en-GB"/>
          </a:p>
        </p:txBody>
      </p:sp>
      <p:sp>
        <p:nvSpPr>
          <p:cNvPr id="1049044" name="Slide Number Placeholder 8"/>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37" name=""/>
        <p:cNvGrpSpPr/>
        <p:nvPr/>
      </p:nvGrpSpPr>
      <p:grpSpPr>
        <a:xfrm>
          <a:off x="0" y="0"/>
          <a:ext cx="0" cy="0"/>
          <a:chOff x="0" y="0"/>
          <a:chExt cx="0" cy="0"/>
        </a:xfrm>
      </p:grpSpPr>
      <p:sp>
        <p:nvSpPr>
          <p:cNvPr id="1049021" name="Title 1"/>
          <p:cNvSpPr>
            <a:spLocks noGrp="1"/>
          </p:cNvSpPr>
          <p:nvPr>
            <p:ph type="title"/>
          </p:nvPr>
        </p:nvSpPr>
        <p:spPr/>
        <p:txBody>
          <a:bodyPr/>
          <a:p>
            <a:r>
              <a:rPr lang="en-US" smtClean="0"/>
              <a:t>Click to edit Master title style</a:t>
            </a:r>
            <a:endParaRPr lang="en-GB"/>
          </a:p>
        </p:txBody>
      </p:sp>
      <p:sp>
        <p:nvSpPr>
          <p:cNvPr id="1049022" name="Date Placeholder 2"/>
          <p:cNvSpPr>
            <a:spLocks noGrp="1"/>
          </p:cNvSpPr>
          <p:nvPr>
            <p:ph type="dt" sz="half" idx="10"/>
          </p:nvPr>
        </p:nvSpPr>
        <p:spPr/>
        <p:txBody>
          <a:bodyPr/>
          <a:p>
            <a:fld id="{9C0CA5D4-4108-4518-8D57-54FD9D15A505}" type="datetimeFigureOut">
              <a:rPr lang="en-US" smtClean="0"/>
            </a:fld>
            <a:endParaRPr lang="en-GB"/>
          </a:p>
        </p:txBody>
      </p:sp>
      <p:sp>
        <p:nvSpPr>
          <p:cNvPr id="1049023" name="Footer Placeholder 3"/>
          <p:cNvSpPr>
            <a:spLocks noGrp="1"/>
          </p:cNvSpPr>
          <p:nvPr>
            <p:ph type="ftr" sz="quarter" idx="11"/>
          </p:nvPr>
        </p:nvSpPr>
        <p:spPr/>
        <p:txBody>
          <a:bodyPr/>
          <a:p>
            <a:endParaRPr lang="en-GB"/>
          </a:p>
        </p:txBody>
      </p:sp>
      <p:sp>
        <p:nvSpPr>
          <p:cNvPr id="1049024" name="Slide Number Placeholder 4"/>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34" name=""/>
        <p:cNvGrpSpPr/>
        <p:nvPr/>
      </p:nvGrpSpPr>
      <p:grpSpPr>
        <a:xfrm>
          <a:off x="0" y="0"/>
          <a:ext cx="0" cy="0"/>
          <a:chOff x="0" y="0"/>
          <a:chExt cx="0" cy="0"/>
        </a:xfrm>
      </p:grpSpPr>
      <p:sp>
        <p:nvSpPr>
          <p:cNvPr id="1049008" name="Date Placeholder 1"/>
          <p:cNvSpPr>
            <a:spLocks noGrp="1"/>
          </p:cNvSpPr>
          <p:nvPr>
            <p:ph type="dt" sz="half" idx="10"/>
          </p:nvPr>
        </p:nvSpPr>
        <p:spPr/>
        <p:txBody>
          <a:bodyPr/>
          <a:p>
            <a:fld id="{9C0CA5D4-4108-4518-8D57-54FD9D15A505}" type="datetimeFigureOut">
              <a:rPr lang="en-US" smtClean="0"/>
            </a:fld>
            <a:endParaRPr lang="en-GB"/>
          </a:p>
        </p:txBody>
      </p:sp>
      <p:sp>
        <p:nvSpPr>
          <p:cNvPr id="1049009" name="Footer Placeholder 2"/>
          <p:cNvSpPr>
            <a:spLocks noGrp="1"/>
          </p:cNvSpPr>
          <p:nvPr>
            <p:ph type="ftr" sz="quarter" idx="11"/>
          </p:nvPr>
        </p:nvSpPr>
        <p:spPr/>
        <p:txBody>
          <a:bodyPr/>
          <a:p>
            <a:endParaRPr lang="en-GB"/>
          </a:p>
        </p:txBody>
      </p:sp>
      <p:sp>
        <p:nvSpPr>
          <p:cNvPr id="1049010" name="Slide Number Placeholder 3"/>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39" name=""/>
        <p:cNvGrpSpPr/>
        <p:nvPr/>
      </p:nvGrpSpPr>
      <p:grpSpPr>
        <a:xfrm>
          <a:off x="0" y="0"/>
          <a:ext cx="0" cy="0"/>
          <a:chOff x="0" y="0"/>
          <a:chExt cx="0" cy="0"/>
        </a:xfrm>
      </p:grpSpPr>
      <p:sp>
        <p:nvSpPr>
          <p:cNvPr id="1049031"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GB"/>
          </a:p>
        </p:txBody>
      </p:sp>
      <p:sp>
        <p:nvSpPr>
          <p:cNvPr id="1049032"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9033"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9034" name="Date Placeholder 4"/>
          <p:cNvSpPr>
            <a:spLocks noGrp="1"/>
          </p:cNvSpPr>
          <p:nvPr>
            <p:ph type="dt" sz="half" idx="10"/>
          </p:nvPr>
        </p:nvSpPr>
        <p:spPr/>
        <p:txBody>
          <a:bodyPr/>
          <a:p>
            <a:fld id="{9C0CA5D4-4108-4518-8D57-54FD9D15A505}" type="datetimeFigureOut">
              <a:rPr lang="en-US" smtClean="0"/>
            </a:fld>
            <a:endParaRPr lang="en-GB"/>
          </a:p>
        </p:txBody>
      </p:sp>
      <p:sp>
        <p:nvSpPr>
          <p:cNvPr id="1049035" name="Footer Placeholder 5"/>
          <p:cNvSpPr>
            <a:spLocks noGrp="1"/>
          </p:cNvSpPr>
          <p:nvPr>
            <p:ph type="ftr" sz="quarter" idx="11"/>
          </p:nvPr>
        </p:nvSpPr>
        <p:spPr/>
        <p:txBody>
          <a:bodyPr/>
          <a:p>
            <a:endParaRPr lang="en-GB"/>
          </a:p>
        </p:txBody>
      </p:sp>
      <p:sp>
        <p:nvSpPr>
          <p:cNvPr id="1049036" name="Slide Number Placeholder 6"/>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38" name=""/>
        <p:cNvGrpSpPr/>
        <p:nvPr/>
      </p:nvGrpSpPr>
      <p:grpSpPr>
        <a:xfrm>
          <a:off x="0" y="0"/>
          <a:ext cx="0" cy="0"/>
          <a:chOff x="0" y="0"/>
          <a:chExt cx="0" cy="0"/>
        </a:xfrm>
      </p:grpSpPr>
      <p:sp>
        <p:nvSpPr>
          <p:cNvPr id="1049025"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GB"/>
          </a:p>
        </p:txBody>
      </p:sp>
      <p:sp>
        <p:nvSpPr>
          <p:cNvPr id="1049026"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GB"/>
          </a:p>
        </p:txBody>
      </p:sp>
      <p:sp>
        <p:nvSpPr>
          <p:cNvPr id="1049027"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9028" name="Date Placeholder 4"/>
          <p:cNvSpPr>
            <a:spLocks noGrp="1"/>
          </p:cNvSpPr>
          <p:nvPr>
            <p:ph type="dt" sz="half" idx="10"/>
          </p:nvPr>
        </p:nvSpPr>
        <p:spPr/>
        <p:txBody>
          <a:bodyPr/>
          <a:p>
            <a:fld id="{9C0CA5D4-4108-4518-8D57-54FD9D15A505}" type="datetimeFigureOut">
              <a:rPr lang="en-US" smtClean="0"/>
            </a:fld>
            <a:endParaRPr lang="en-GB"/>
          </a:p>
        </p:txBody>
      </p:sp>
      <p:sp>
        <p:nvSpPr>
          <p:cNvPr id="1049029" name="Footer Placeholder 5"/>
          <p:cNvSpPr>
            <a:spLocks noGrp="1"/>
          </p:cNvSpPr>
          <p:nvPr>
            <p:ph type="ftr" sz="quarter" idx="11"/>
          </p:nvPr>
        </p:nvSpPr>
        <p:spPr/>
        <p:txBody>
          <a:bodyPr/>
          <a:p>
            <a:endParaRPr lang="en-GB"/>
          </a:p>
        </p:txBody>
      </p:sp>
      <p:sp>
        <p:nvSpPr>
          <p:cNvPr id="1049030" name="Slide Number Placeholder 6"/>
          <p:cNvSpPr>
            <a:spLocks noGrp="1"/>
          </p:cNvSpPr>
          <p:nvPr>
            <p:ph type="sldNum" sz="quarter" idx="12"/>
          </p:nvPr>
        </p:nvSpPr>
        <p:spPr/>
        <p:txBody>
          <a:bodyPr/>
          <a:p>
            <a:fld id="{6AA289C1-5388-4E19-B9A4-FE5F4638EBFF}" type="slidenum">
              <a:rPr lang="en-GB" smtClean="0"/>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54"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GB"/>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9C0CA5D4-4108-4518-8D57-54FD9D15A505}" type="datetimeFigureOut">
              <a:rPr lang="en-US" smtClean="0"/>
            </a:fld>
            <a:endParaRPr lang="en-GB"/>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GB"/>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6AA289C1-5388-4E19-B9A4-FE5F4638EBFF}" type="slidenum">
              <a:rPr lang="en-GB" smtClean="0"/>
            </a:fld>
            <a:endParaRPr lang="en-GB"/>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605" name="Rectangle 3"/>
          <p:cNvSpPr/>
          <p:nvPr/>
        </p:nvSpPr>
        <p:spPr>
          <a:xfrm>
            <a:off x="0" y="2428868"/>
            <a:ext cx="8501121" cy="923330"/>
          </a:xfrm>
          <a:prstGeom prst="rect"/>
          <a:noFill/>
        </p:spPr>
        <p:txBody>
          <a:bodyPr bIns="45720" lIns="91440" rIns="91440" tIns="45720" wrap="square">
            <a:spAutoFit/>
          </a:bodyPr>
          <a:p>
            <a:pPr algn="ctr"/>
            <a:r>
              <a:rPr b="1" cap="all" dirty="0" sz="5400" lang="en-GB" spc="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algn="bl" blurRad="12700" dir="5400000" dist="1000" endPos="45000" rotWithShape="0" stA="28000" sy="-100000"/>
                </a:effectLst>
              </a:rPr>
              <a:t>PSCHIATRIC NURSING</a:t>
            </a:r>
            <a:endParaRPr b="1" cap="all" dirty="0" sz="5400" lang="en-GB"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algn="bl" blurRad="12700" dir="5400000" dist="1000" endPos="45000" rotWithShape="0" stA="28000" sy="-10000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625" name="Title 1"/>
          <p:cNvSpPr>
            <a:spLocks noGrp="1"/>
          </p:cNvSpPr>
          <p:nvPr>
            <p:ph type="title"/>
          </p:nvPr>
        </p:nvSpPr>
        <p:spPr/>
        <p:txBody>
          <a:bodyPr/>
          <a:p>
            <a:r>
              <a:rPr dirty="0" lang="en-GB" smtClean="0"/>
              <a:t>DSM </a:t>
            </a:r>
            <a:r>
              <a:rPr dirty="0" lang="en-GB" smtClean="0"/>
              <a:t>IV-TR </a:t>
            </a:r>
            <a:r>
              <a:rPr dirty="0" lang="en-GB" smtClean="0"/>
              <a:t>AXES </a:t>
            </a:r>
            <a:endParaRPr dirty="0" lang="en-GB"/>
          </a:p>
        </p:txBody>
      </p:sp>
      <p:sp>
        <p:nvSpPr>
          <p:cNvPr id="1048626" name="Content Placeholder 2"/>
          <p:cNvSpPr>
            <a:spLocks noGrp="1"/>
          </p:cNvSpPr>
          <p:nvPr>
            <p:ph idx="1"/>
          </p:nvPr>
        </p:nvSpPr>
        <p:spPr/>
        <p:txBody>
          <a:bodyPr>
            <a:normAutofit/>
          </a:bodyPr>
          <a:p>
            <a:r>
              <a:rPr dirty="0" lang="en-GB" smtClean="0"/>
              <a:t>Each individual is evaluated on five axes. </a:t>
            </a:r>
          </a:p>
          <a:p>
            <a:r>
              <a:rPr dirty="0" lang="en-GB" smtClean="0"/>
              <a:t>They are defined by the </a:t>
            </a:r>
            <a:r>
              <a:rPr dirty="0" i="1" lang="en-GB" smtClean="0"/>
              <a:t>DSMIV-TR in the following manner:</a:t>
            </a:r>
          </a:p>
          <a:p>
            <a:r>
              <a:rPr b="1" dirty="0" lang="en-GB" smtClean="0"/>
              <a:t>Axis I—Clinical Disorders and Other Conditions that May Be a Focus of Clinical Attention:</a:t>
            </a:r>
          </a:p>
          <a:p>
            <a:pPr lvl="1"/>
            <a:r>
              <a:rPr dirty="0" lang="en-GB" smtClean="0"/>
              <a:t>This includes all mental disorders (except personality disorders and mental retardation).</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331" name=""/>
        <p:cNvGrpSpPr/>
        <p:nvPr/>
      </p:nvGrpSpPr>
      <p:grpSpPr>
        <a:xfrm>
          <a:off x="0" y="0"/>
          <a:ext cx="0" cy="0"/>
          <a:chOff x="0" y="0"/>
          <a:chExt cx="0" cy="0"/>
        </a:xfrm>
      </p:grpSpPr>
      <p:sp>
        <p:nvSpPr>
          <p:cNvPr id="1048799" name="Title 1"/>
          <p:cNvSpPr>
            <a:spLocks noGrp="1"/>
          </p:cNvSpPr>
          <p:nvPr>
            <p:ph type="title"/>
          </p:nvPr>
        </p:nvSpPr>
        <p:spPr/>
        <p:txBody>
          <a:bodyPr/>
          <a:p>
            <a:r>
              <a:rPr dirty="0" lang="en-US" smtClean="0"/>
              <a:t>Chronic schizophrenia</a:t>
            </a:r>
            <a:endParaRPr dirty="0" lang="en-GB"/>
          </a:p>
        </p:txBody>
      </p:sp>
      <p:sp>
        <p:nvSpPr>
          <p:cNvPr id="1048800" name="Content Placeholder 2"/>
          <p:cNvSpPr>
            <a:spLocks noGrp="1"/>
          </p:cNvSpPr>
          <p:nvPr>
            <p:ph idx="1"/>
          </p:nvPr>
        </p:nvSpPr>
        <p:spPr/>
        <p:txBody>
          <a:bodyPr/>
          <a:p>
            <a:r>
              <a:rPr dirty="0" lang="en-US" smtClean="0"/>
              <a:t>Presents with continuous psychiatric symptoms for 2yrs and more </a:t>
            </a:r>
          </a:p>
          <a:p>
            <a:r>
              <a:rPr dirty="0" lang="en-US" smtClean="0"/>
              <a:t>Characteristics  </a:t>
            </a:r>
          </a:p>
          <a:p>
            <a:pPr lvl="1"/>
            <a:r>
              <a:rPr dirty="0" lang="en-US" smtClean="0"/>
              <a:t>freight of ideas,</a:t>
            </a:r>
          </a:p>
          <a:p>
            <a:pPr lvl="1"/>
            <a:r>
              <a:rPr dirty="0" lang="en-US" smtClean="0"/>
              <a:t>neglected personality,</a:t>
            </a:r>
          </a:p>
          <a:p>
            <a:pPr lvl="1"/>
            <a:r>
              <a:rPr dirty="0" lang="en-US" err="1" smtClean="0"/>
              <a:t>neoglism</a:t>
            </a:r>
            <a:r>
              <a:rPr dirty="0" lang="en-US" smtClean="0"/>
              <a:t>.</a:t>
            </a:r>
          </a:p>
          <a:p>
            <a:endParaRPr dirty="0" lang="en-GB"/>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332" name=""/>
        <p:cNvGrpSpPr/>
        <p:nvPr/>
      </p:nvGrpSpPr>
      <p:grpSpPr>
        <a:xfrm>
          <a:off x="0" y="0"/>
          <a:ext cx="0" cy="0"/>
          <a:chOff x="0" y="0"/>
          <a:chExt cx="0" cy="0"/>
        </a:xfrm>
      </p:grpSpPr>
      <p:sp>
        <p:nvSpPr>
          <p:cNvPr id="1048801" name="Title 1"/>
          <p:cNvSpPr>
            <a:spLocks noGrp="1"/>
          </p:cNvSpPr>
          <p:nvPr>
            <p:ph type="title"/>
          </p:nvPr>
        </p:nvSpPr>
        <p:spPr/>
        <p:txBody>
          <a:bodyPr/>
          <a:p>
            <a:r>
              <a:rPr dirty="0" lang="en-US" smtClean="0"/>
              <a:t>Residue schizophrenia</a:t>
            </a:r>
            <a:endParaRPr dirty="0" lang="en-GB"/>
          </a:p>
        </p:txBody>
      </p:sp>
      <p:sp>
        <p:nvSpPr>
          <p:cNvPr id="1048802" name="Content Placeholder 2"/>
          <p:cNvSpPr>
            <a:spLocks noGrp="1"/>
          </p:cNvSpPr>
          <p:nvPr>
            <p:ph idx="1"/>
          </p:nvPr>
        </p:nvSpPr>
        <p:spPr/>
        <p:txBody>
          <a:bodyPr>
            <a:normAutofit fontScale="96429" lnSpcReduction="10000"/>
          </a:bodyPr>
          <a:p>
            <a:r>
              <a:rPr dirty="0" lang="en-US" smtClean="0"/>
              <a:t>Patient has history of one episode of schizophrenia in life</a:t>
            </a:r>
          </a:p>
          <a:p>
            <a:r>
              <a:rPr dirty="0" lang="en-US" smtClean="0"/>
              <a:t>Signs and symptoms</a:t>
            </a:r>
          </a:p>
          <a:p>
            <a:pPr lvl="1"/>
            <a:r>
              <a:rPr dirty="0" lang="en-US" smtClean="0"/>
              <a:t>emotional problem</a:t>
            </a:r>
          </a:p>
          <a:p>
            <a:pPr lvl="1"/>
            <a:r>
              <a:rPr dirty="0" lang="en-US" smtClean="0"/>
              <a:t>social withdrawal</a:t>
            </a:r>
          </a:p>
          <a:p>
            <a:pPr lvl="1"/>
            <a:r>
              <a:rPr dirty="0" lang="en-US" smtClean="0"/>
              <a:t>illogical thinking/does not think systematically</a:t>
            </a:r>
          </a:p>
          <a:p>
            <a:pPr lvl="1"/>
            <a:r>
              <a:rPr dirty="0" lang="en-US" smtClean="0"/>
              <a:t>patient has odd/traditional belief </a:t>
            </a:r>
            <a:r>
              <a:rPr dirty="0" lang="en-US" err="1" smtClean="0"/>
              <a:t>eg</a:t>
            </a:r>
            <a:r>
              <a:rPr dirty="0" lang="en-US" smtClean="0"/>
              <a:t> witchcraft, </a:t>
            </a:r>
            <a:r>
              <a:rPr dirty="0" lang="en-US" err="1" smtClean="0"/>
              <a:t>soccery</a:t>
            </a:r>
            <a:endParaRPr dirty="0" lang="en-US" smtClean="0"/>
          </a:p>
          <a:p>
            <a:pPr lvl="1"/>
            <a:r>
              <a:rPr dirty="0" lang="en-US" smtClean="0"/>
              <a:t>has no delusions or hallucinations</a:t>
            </a:r>
          </a:p>
          <a:p>
            <a:endParaRPr dirty="0" lang="en-GB"/>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803" name="Title 1"/>
          <p:cNvSpPr>
            <a:spLocks noGrp="1"/>
          </p:cNvSpPr>
          <p:nvPr>
            <p:ph type="title"/>
          </p:nvPr>
        </p:nvSpPr>
        <p:spPr/>
        <p:txBody>
          <a:bodyPr/>
          <a:p>
            <a:r>
              <a:rPr dirty="0" lang="en-US" smtClean="0"/>
              <a:t>Other Psychotic Disorders</a:t>
            </a:r>
            <a:endParaRPr dirty="0" lang="en-GB"/>
          </a:p>
        </p:txBody>
      </p:sp>
      <p:sp>
        <p:nvSpPr>
          <p:cNvPr id="1048804" name="Content Placeholder 2"/>
          <p:cNvSpPr>
            <a:spLocks noGrp="1"/>
          </p:cNvSpPr>
          <p:nvPr>
            <p:ph idx="1"/>
          </p:nvPr>
        </p:nvSpPr>
        <p:spPr/>
        <p:txBody>
          <a:bodyPr/>
          <a:p>
            <a:r>
              <a:rPr dirty="0" lang="en-US" smtClean="0"/>
              <a:t>There are five disorders other than schizophrenia that present with psychotic symptoms.</a:t>
            </a:r>
          </a:p>
          <a:p>
            <a:pPr lvl="2"/>
            <a:r>
              <a:rPr dirty="0" lang="en-US" smtClean="0"/>
              <a:t>Brief Psychotic disorder</a:t>
            </a:r>
          </a:p>
          <a:p>
            <a:pPr lvl="2"/>
            <a:r>
              <a:rPr dirty="0" lang="en-US" err="1" smtClean="0"/>
              <a:t>Schizophreniform</a:t>
            </a:r>
            <a:r>
              <a:rPr dirty="0" lang="en-US" smtClean="0"/>
              <a:t> disorder</a:t>
            </a:r>
          </a:p>
          <a:p>
            <a:pPr lvl="2"/>
            <a:r>
              <a:rPr dirty="0" lang="en-US" smtClean="0"/>
              <a:t>Schizoaffective disorder</a:t>
            </a:r>
          </a:p>
          <a:p>
            <a:pPr lvl="2"/>
            <a:r>
              <a:rPr dirty="0" lang="en-US" smtClean="0"/>
              <a:t>Delusional disorder</a:t>
            </a:r>
          </a:p>
          <a:p>
            <a:pPr lvl="2"/>
            <a:r>
              <a:rPr dirty="0" lang="en-US" smtClean="0"/>
              <a:t>Shared Psychotic disorder [</a:t>
            </a:r>
            <a:r>
              <a:rPr dirty="0" lang="en-US" err="1" smtClean="0"/>
              <a:t>Folie</a:t>
            </a:r>
            <a:r>
              <a:rPr dirty="0" lang="en-US" smtClean="0"/>
              <a:t> a </a:t>
            </a:r>
            <a:r>
              <a:rPr dirty="0" lang="en-US" err="1" smtClean="0"/>
              <a:t>duex</a:t>
            </a:r>
            <a:r>
              <a:rPr dirty="0" lang="en-US" smtClean="0"/>
              <a:t>]</a:t>
            </a:r>
          </a:p>
          <a:p>
            <a:endParaRPr dirty="0" lang="en-GB"/>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334" name=""/>
        <p:cNvGrpSpPr/>
        <p:nvPr/>
      </p:nvGrpSpPr>
      <p:grpSpPr>
        <a:xfrm>
          <a:off x="0" y="0"/>
          <a:ext cx="0" cy="0"/>
          <a:chOff x="0" y="0"/>
          <a:chExt cx="0" cy="0"/>
        </a:xfrm>
      </p:grpSpPr>
      <p:sp>
        <p:nvSpPr>
          <p:cNvPr id="1048805" name="Title 1"/>
          <p:cNvSpPr>
            <a:spLocks noGrp="1"/>
          </p:cNvSpPr>
          <p:nvPr>
            <p:ph type="title"/>
          </p:nvPr>
        </p:nvSpPr>
        <p:spPr/>
        <p:txBody>
          <a:bodyPr/>
          <a:p>
            <a:r>
              <a:rPr dirty="0" lang="en-US" smtClean="0"/>
              <a:t>Brief Psychotic Disorder</a:t>
            </a:r>
            <a:endParaRPr dirty="0" lang="en-GB"/>
          </a:p>
        </p:txBody>
      </p:sp>
      <p:sp>
        <p:nvSpPr>
          <p:cNvPr id="1048806" name="Rectangle 3"/>
          <p:cNvSpPr>
            <a:spLocks noGrp="1" noChangeArrowheads="1"/>
          </p:cNvSpPr>
          <p:nvPr>
            <p:ph idx="1"/>
          </p:nvPr>
        </p:nvSpPr>
        <p:spPr>
          <a:xfrm>
            <a:off x="326606" y="1670437"/>
            <a:ext cx="8229600" cy="4525963"/>
          </a:xfrm>
        </p:spPr>
        <p:txBody>
          <a:bodyPr>
            <a:normAutofit fontScale="89286" lnSpcReduction="10000"/>
          </a:bodyPr>
          <a:p>
            <a:r>
              <a:rPr dirty="0" sz="2800" lang="en-US" smtClean="0"/>
              <a:t>At least one psychotic symptom lasting 1 day but less than 1 month</a:t>
            </a:r>
          </a:p>
          <a:p>
            <a:r>
              <a:rPr dirty="0" sz="2800" lang="en-US" smtClean="0"/>
              <a:t>More common in patients with concomitant borderline and histrionic personality disorders</a:t>
            </a:r>
          </a:p>
          <a:p>
            <a:r>
              <a:rPr dirty="0" sz="2800" lang="en-US" smtClean="0"/>
              <a:t>Duration of symptoms is shorter than in schizophrenia</a:t>
            </a:r>
          </a:p>
          <a:p>
            <a:r>
              <a:rPr dirty="0" sz="2800" lang="en-US" smtClean="0"/>
              <a:t>Symptoms often follow exposure to a psychosocial stressor [unlike in schizophrenia]</a:t>
            </a:r>
          </a:p>
          <a:p>
            <a:r>
              <a:rPr dirty="0" sz="2800" lang="en-US" smtClean="0"/>
              <a:t>Patients are relatively normal in the pre-morbid period [schizophrenia see withdrawal, strange behavioral and odd beliefs]</a:t>
            </a:r>
          </a:p>
          <a:p>
            <a:r>
              <a:rPr dirty="0" sz="2800" lang="en-US" smtClean="0"/>
              <a:t>No family history of schizophrenia</a:t>
            </a:r>
          </a:p>
          <a:p>
            <a:pPr algn="ctr">
              <a:lnSpc>
                <a:spcPct val="90000"/>
              </a:lnSpc>
              <a:buFontTx/>
              <a:buNone/>
            </a:pPr>
            <a:endParaRPr dirty="0" sz="2800" lang="en-US" smtClean="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807" name="Title 1"/>
          <p:cNvSpPr>
            <a:spLocks noGrp="1"/>
          </p:cNvSpPr>
          <p:nvPr>
            <p:ph type="title"/>
          </p:nvPr>
        </p:nvSpPr>
        <p:spPr/>
        <p:txBody>
          <a:bodyPr/>
          <a:p>
            <a:r>
              <a:rPr dirty="0" lang="en-US" smtClean="0"/>
              <a:t>Delusional Disorder</a:t>
            </a:r>
            <a:endParaRPr dirty="0" lang="en-GB"/>
          </a:p>
        </p:txBody>
      </p:sp>
      <p:sp>
        <p:nvSpPr>
          <p:cNvPr id="1048808" name="Content Placeholder 2"/>
          <p:cNvSpPr>
            <a:spLocks noGrp="1"/>
          </p:cNvSpPr>
          <p:nvPr>
            <p:ph idx="1"/>
          </p:nvPr>
        </p:nvSpPr>
        <p:spPr/>
        <p:txBody>
          <a:bodyPr>
            <a:normAutofit fontScale="81250" lnSpcReduction="20000"/>
          </a:bodyPr>
          <a:p>
            <a:r>
              <a:rPr dirty="0" sz="3400" lang="en-US" smtClean="0"/>
              <a:t>A rare disorder, fixed non- bizarre delusional symptom (often paranoid) Few if any other thought disorders</a:t>
            </a:r>
          </a:p>
          <a:p>
            <a:r>
              <a:rPr dirty="0" sz="3400" lang="en-US" smtClean="0"/>
              <a:t>More common in:</a:t>
            </a:r>
          </a:p>
          <a:p>
            <a:pPr lvl="2"/>
            <a:r>
              <a:rPr dirty="0" sz="3400" lang="en-US" smtClean="0"/>
              <a:t>Immigrants</a:t>
            </a:r>
          </a:p>
          <a:p>
            <a:pPr lvl="2"/>
            <a:r>
              <a:rPr dirty="0" sz="3400" lang="en-US" smtClean="0"/>
              <a:t>Hearing impaired</a:t>
            </a:r>
          </a:p>
          <a:p>
            <a:pPr lvl="2"/>
            <a:r>
              <a:rPr dirty="0" sz="3400" lang="en-US" smtClean="0"/>
              <a:t>Patients older than 40 years of age</a:t>
            </a:r>
          </a:p>
          <a:p>
            <a:r>
              <a:rPr dirty="0" sz="3400" lang="en-US" smtClean="0"/>
              <a:t>Most commonly has a sudden onset  </a:t>
            </a:r>
          </a:p>
          <a:p>
            <a:r>
              <a:rPr dirty="0" sz="3400" lang="en-US" smtClean="0"/>
              <a:t>Though delusion is of the paranoid type it is unlikely bizarre</a:t>
            </a:r>
          </a:p>
          <a:p>
            <a:r>
              <a:rPr dirty="0" sz="3400" lang="en-US" smtClean="0"/>
              <a:t>Patients functions relatively normally socially [unlike schizophrenia]</a:t>
            </a:r>
          </a:p>
          <a:p>
            <a:endParaRPr dirty="0" lang="en-GB"/>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336" name=""/>
        <p:cNvGrpSpPr/>
        <p:nvPr/>
      </p:nvGrpSpPr>
      <p:grpSpPr>
        <a:xfrm>
          <a:off x="0" y="0"/>
          <a:ext cx="0" cy="0"/>
          <a:chOff x="0" y="0"/>
          <a:chExt cx="0" cy="0"/>
        </a:xfrm>
      </p:grpSpPr>
      <p:sp>
        <p:nvSpPr>
          <p:cNvPr id="1048809" name="Title 1"/>
          <p:cNvSpPr>
            <a:spLocks noGrp="1"/>
          </p:cNvSpPr>
          <p:nvPr>
            <p:ph type="title"/>
          </p:nvPr>
        </p:nvSpPr>
        <p:spPr/>
        <p:txBody>
          <a:bodyPr/>
          <a:p>
            <a:r>
              <a:rPr dirty="0" lang="en-US" err="1" smtClean="0"/>
              <a:t>Schizophreniform</a:t>
            </a:r>
            <a:r>
              <a:rPr dirty="0" lang="en-US" smtClean="0"/>
              <a:t> Disorder</a:t>
            </a:r>
            <a:endParaRPr dirty="0" lang="en-GB"/>
          </a:p>
        </p:txBody>
      </p:sp>
      <p:sp>
        <p:nvSpPr>
          <p:cNvPr id="1048810" name="Content Placeholder 4"/>
          <p:cNvSpPr>
            <a:spLocks noGrp="1"/>
          </p:cNvSpPr>
          <p:nvPr>
            <p:ph idx="1"/>
          </p:nvPr>
        </p:nvSpPr>
        <p:spPr/>
        <p:txBody>
          <a:bodyPr>
            <a:normAutofit fontScale="96429" lnSpcReduction="20000"/>
          </a:bodyPr>
          <a:p>
            <a:r>
              <a:rPr dirty="0" lang="en-US" smtClean="0"/>
              <a:t>Two or more psychotic symptoms lasting at least 1 month but not more than 6 months</a:t>
            </a:r>
          </a:p>
          <a:p>
            <a:r>
              <a:rPr dirty="0" lang="en-US" smtClean="0"/>
              <a:t>Duration of symptoms is shorter than schizophrenia</a:t>
            </a:r>
          </a:p>
          <a:p>
            <a:r>
              <a:rPr dirty="0" lang="en-US" smtClean="0"/>
              <a:t>Patient relatively normal in the pre-morbid period</a:t>
            </a:r>
          </a:p>
          <a:p>
            <a:r>
              <a:rPr dirty="0" lang="en-US" smtClean="0"/>
              <a:t>Symptoms come on more suddenly and terminate more abruptly than </a:t>
            </a:r>
            <a:r>
              <a:rPr dirty="0" sz="2800" lang="en-US" smtClean="0"/>
              <a:t>in schizophrenia</a:t>
            </a:r>
          </a:p>
          <a:p>
            <a:pPr algn="ctr">
              <a:lnSpc>
                <a:spcPct val="90000"/>
              </a:lnSpc>
              <a:buFontTx/>
              <a:buNone/>
            </a:pPr>
            <a:endParaRPr dirty="0" lang="en-US" smtClean="0"/>
          </a:p>
          <a:p>
            <a:endParaRPr dirty="0" lang="en-GB"/>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337" name=""/>
        <p:cNvGrpSpPr/>
        <p:nvPr/>
      </p:nvGrpSpPr>
      <p:grpSpPr>
        <a:xfrm>
          <a:off x="0" y="0"/>
          <a:ext cx="0" cy="0"/>
          <a:chOff x="0" y="0"/>
          <a:chExt cx="0" cy="0"/>
        </a:xfrm>
      </p:grpSpPr>
      <p:sp>
        <p:nvSpPr>
          <p:cNvPr id="1048811" name="Title 1"/>
          <p:cNvSpPr>
            <a:spLocks noGrp="1"/>
          </p:cNvSpPr>
          <p:nvPr>
            <p:ph type="title"/>
          </p:nvPr>
        </p:nvSpPr>
        <p:spPr/>
        <p:txBody>
          <a:bodyPr/>
          <a:p>
            <a:r>
              <a:rPr dirty="0" lang="en-US" smtClean="0"/>
              <a:t>Shared Psychotic Disorder</a:t>
            </a:r>
            <a:endParaRPr dirty="0" lang="en-GB"/>
          </a:p>
        </p:txBody>
      </p:sp>
      <p:sp>
        <p:nvSpPr>
          <p:cNvPr id="1048812" name="Rectangle 3"/>
          <p:cNvSpPr>
            <a:spLocks noGrp="1" noChangeArrowheads="1"/>
          </p:cNvSpPr>
          <p:nvPr>
            <p:ph idx="1"/>
          </p:nvPr>
        </p:nvSpPr>
        <p:spPr/>
        <p:txBody>
          <a:bodyPr>
            <a:normAutofit/>
          </a:bodyPr>
          <a:p>
            <a:pPr>
              <a:lnSpc>
                <a:spcPct val="90000"/>
              </a:lnSpc>
            </a:pPr>
            <a:r>
              <a:rPr dirty="0" lang="en-US" smtClean="0"/>
              <a:t>Also called </a:t>
            </a:r>
            <a:r>
              <a:rPr dirty="0" lang="en-US" err="1" smtClean="0"/>
              <a:t>Folie</a:t>
            </a:r>
            <a:r>
              <a:rPr dirty="0" lang="en-US" smtClean="0"/>
              <a:t> A </a:t>
            </a:r>
            <a:r>
              <a:rPr dirty="0" lang="en-US" err="1" smtClean="0"/>
              <a:t>Deux</a:t>
            </a:r>
            <a:endParaRPr dirty="0" lang="en-US" smtClean="0"/>
          </a:p>
          <a:p>
            <a:pPr>
              <a:lnSpc>
                <a:spcPct val="90000"/>
              </a:lnSpc>
            </a:pPr>
            <a:r>
              <a:rPr dirty="0" lang="en-US" smtClean="0"/>
              <a:t>Development of psychotic symptoms in a person in a close relationship with another person</a:t>
            </a:r>
          </a:p>
          <a:p>
            <a:pPr>
              <a:lnSpc>
                <a:spcPct val="90000"/>
              </a:lnSpc>
            </a:pPr>
            <a:r>
              <a:rPr dirty="0" lang="en-US" smtClean="0"/>
              <a:t>More common in women and in people from low socio-economic groups</a:t>
            </a:r>
          </a:p>
          <a:p>
            <a:pPr>
              <a:lnSpc>
                <a:spcPct val="90000"/>
              </a:lnSpc>
            </a:pPr>
            <a:r>
              <a:rPr dirty="0" lang="en-US" smtClean="0"/>
              <a:t>Psychotic symptoms occur only after exposure to the inducer</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813" name="Title 1"/>
          <p:cNvSpPr>
            <a:spLocks noGrp="1"/>
          </p:cNvSpPr>
          <p:nvPr>
            <p:ph type="title"/>
          </p:nvPr>
        </p:nvSpPr>
        <p:spPr/>
        <p:txBody>
          <a:bodyPr/>
          <a:p>
            <a:r>
              <a:rPr dirty="0" lang="en-US" smtClean="0"/>
              <a:t>Schizoaffective Disorder</a:t>
            </a:r>
            <a:endParaRPr dirty="0" lang="en-GB"/>
          </a:p>
        </p:txBody>
      </p:sp>
      <p:sp>
        <p:nvSpPr>
          <p:cNvPr id="1048814" name="Rectangle 3"/>
          <p:cNvSpPr>
            <a:spLocks noGrp="1" noChangeArrowheads="1"/>
          </p:cNvSpPr>
          <p:nvPr>
            <p:ph idx="1"/>
          </p:nvPr>
        </p:nvSpPr>
        <p:spPr/>
        <p:txBody>
          <a:bodyPr>
            <a:normAutofit/>
          </a:bodyPr>
          <a:p>
            <a:r>
              <a:rPr dirty="0" lang="en-US" smtClean="0"/>
              <a:t>Fits the criteria for both mood disorder and schizophrenia</a:t>
            </a:r>
          </a:p>
          <a:p>
            <a:r>
              <a:rPr dirty="0" lang="en-US" smtClean="0"/>
              <a:t>Chronic impairment in functioning between episodes</a:t>
            </a:r>
          </a:p>
          <a:p>
            <a:r>
              <a:rPr dirty="0" lang="en-US" smtClean="0"/>
              <a:t>Meets the criteria for mania  or depression as well as for schizophrenia</a:t>
            </a:r>
          </a:p>
          <a:p>
            <a:pPr>
              <a:buNone/>
            </a:pPr>
            <a:endParaRPr dirty="0" lang="en-US" smtClean="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815" name="Title 1"/>
          <p:cNvSpPr>
            <a:spLocks noGrp="1"/>
          </p:cNvSpPr>
          <p:nvPr>
            <p:ph type="title"/>
          </p:nvPr>
        </p:nvSpPr>
        <p:spPr/>
        <p:txBody>
          <a:bodyPr/>
          <a:p>
            <a:r>
              <a:rPr dirty="0" lang="en-GB" smtClean="0"/>
              <a:t>ASSIGNMENT</a:t>
            </a:r>
            <a:endParaRPr dirty="0" lang="en-GB"/>
          </a:p>
        </p:txBody>
      </p:sp>
      <p:sp>
        <p:nvSpPr>
          <p:cNvPr id="1048816" name="Content Placeholder 2"/>
          <p:cNvSpPr>
            <a:spLocks noGrp="1"/>
          </p:cNvSpPr>
          <p:nvPr>
            <p:ph idx="1"/>
          </p:nvPr>
        </p:nvSpPr>
        <p:spPr/>
        <p:txBody>
          <a:bodyPr/>
          <a:p>
            <a:r>
              <a:rPr dirty="0" lang="en-GB" smtClean="0"/>
              <a:t>Formulate six nursing diagnosis for a patient with schizophrenia</a:t>
            </a:r>
            <a:endParaRPr dirty="0" lang="en-GB"/>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340" name=""/>
        <p:cNvGrpSpPr/>
        <p:nvPr/>
      </p:nvGrpSpPr>
      <p:grpSpPr>
        <a:xfrm>
          <a:off x="0" y="0"/>
          <a:ext cx="0" cy="0"/>
          <a:chOff x="0" y="0"/>
          <a:chExt cx="0" cy="0"/>
        </a:xfrm>
      </p:grpSpPr>
      <p:sp>
        <p:nvSpPr>
          <p:cNvPr id="1048817" name="Title 1"/>
          <p:cNvSpPr>
            <a:spLocks noGrp="1"/>
          </p:cNvSpPr>
          <p:nvPr>
            <p:ph type="title"/>
          </p:nvPr>
        </p:nvSpPr>
        <p:spPr/>
        <p:txBody>
          <a:bodyPr/>
          <a:p>
            <a:r>
              <a:rPr dirty="0" lang="en-GB" smtClean="0"/>
              <a:t>Nursing management</a:t>
            </a:r>
            <a:endParaRPr dirty="0" lang="en-GB"/>
          </a:p>
        </p:txBody>
      </p:sp>
      <p:sp>
        <p:nvSpPr>
          <p:cNvPr id="1048818" name="Content Placeholder 2"/>
          <p:cNvSpPr>
            <a:spLocks noGrp="1"/>
          </p:cNvSpPr>
          <p:nvPr>
            <p:ph idx="1"/>
          </p:nvPr>
        </p:nvSpPr>
        <p:spPr/>
        <p:txBody>
          <a:bodyPr>
            <a:normAutofit fontScale="81250" lnSpcReduction="10000"/>
          </a:bodyPr>
          <a:p>
            <a:r>
              <a:rPr dirty="0" lang="en-GB" smtClean="0"/>
              <a:t>Observe client for signs of hallucinations</a:t>
            </a:r>
          </a:p>
          <a:p>
            <a:r>
              <a:rPr dirty="0" lang="en-GB" smtClean="0"/>
              <a:t>Do not reinforce the hallucination. Reinforce and focus on reality. Discourage long ruminations about the irrational thinking. Talk about real events and real people.</a:t>
            </a:r>
          </a:p>
          <a:p>
            <a:r>
              <a:rPr dirty="0" lang="en-GB" smtClean="0"/>
              <a:t>An attitude of acceptance will encourage the client to share the content of the hallucination with you.</a:t>
            </a:r>
          </a:p>
          <a:p>
            <a:r>
              <a:rPr dirty="0" lang="en-GB" smtClean="0"/>
              <a:t>Help the client understand the connection between increased anxiety and the presence of hallucinations.</a:t>
            </a:r>
          </a:p>
          <a:p>
            <a:r>
              <a:rPr dirty="0" lang="en-GB" smtClean="0"/>
              <a:t>Try to distract the client from the hallucination.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627" name="Title 1"/>
          <p:cNvSpPr>
            <a:spLocks noGrp="1"/>
          </p:cNvSpPr>
          <p:nvPr>
            <p:ph type="title"/>
          </p:nvPr>
        </p:nvSpPr>
        <p:spPr/>
        <p:txBody>
          <a:bodyPr/>
          <a:p>
            <a:r>
              <a:rPr dirty="0" lang="en-GB" smtClean="0"/>
              <a:t>Ctied </a:t>
            </a:r>
            <a:endParaRPr dirty="0" lang="en-GB"/>
          </a:p>
        </p:txBody>
      </p:sp>
      <p:sp>
        <p:nvSpPr>
          <p:cNvPr id="1048628" name="Content Placeholder 2"/>
          <p:cNvSpPr>
            <a:spLocks noGrp="1"/>
          </p:cNvSpPr>
          <p:nvPr>
            <p:ph idx="1"/>
          </p:nvPr>
        </p:nvSpPr>
        <p:spPr/>
        <p:txBody>
          <a:bodyPr>
            <a:normAutofit lnSpcReduction="10000"/>
          </a:bodyPr>
          <a:p>
            <a:r>
              <a:rPr b="1" dirty="0" lang="en-GB" smtClean="0"/>
              <a:t>Axis II—Personality Disorders and Mental Retardation: </a:t>
            </a:r>
          </a:p>
          <a:p>
            <a:pPr lvl="1"/>
            <a:r>
              <a:rPr dirty="0" lang="en-GB" smtClean="0"/>
              <a:t>These disorders usually begin in childhood or adolescence and persist in a stable form into adult life.</a:t>
            </a:r>
          </a:p>
          <a:p>
            <a:r>
              <a:rPr b="1" dirty="0" lang="en-GB" smtClean="0"/>
              <a:t>Axis III—General Medical Conditions:</a:t>
            </a:r>
          </a:p>
          <a:p>
            <a:pPr lvl="1"/>
            <a:r>
              <a:rPr dirty="0" lang="en-GB" smtClean="0"/>
              <a:t>These include any current general medical condition that is potentially relevant to the understanding or management of the individual’s mental disorder.</a:t>
            </a:r>
          </a:p>
          <a:p>
            <a:endParaRPr dirty="0" lang="en-GB"/>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341" name=""/>
        <p:cNvGrpSpPr/>
        <p:nvPr/>
      </p:nvGrpSpPr>
      <p:grpSpPr>
        <a:xfrm>
          <a:off x="0" y="0"/>
          <a:ext cx="0" cy="0"/>
          <a:chOff x="0" y="0"/>
          <a:chExt cx="0" cy="0"/>
        </a:xfrm>
      </p:grpSpPr>
      <p:sp>
        <p:nvSpPr>
          <p:cNvPr id="1048819" name="Title 1"/>
          <p:cNvSpPr>
            <a:spLocks noGrp="1"/>
          </p:cNvSpPr>
          <p:nvPr>
            <p:ph type="title"/>
          </p:nvPr>
        </p:nvSpPr>
        <p:spPr/>
        <p:txBody>
          <a:bodyPr/>
          <a:p>
            <a:r>
              <a:rPr dirty="0" lang="en-GB" err="1" smtClean="0"/>
              <a:t>Ctied</a:t>
            </a:r>
            <a:r>
              <a:rPr dirty="0" lang="en-GB" smtClean="0"/>
              <a:t> </a:t>
            </a:r>
            <a:endParaRPr dirty="0" lang="en-GB"/>
          </a:p>
        </p:txBody>
      </p:sp>
      <p:sp>
        <p:nvSpPr>
          <p:cNvPr id="1048820" name="Content Placeholder 2"/>
          <p:cNvSpPr>
            <a:spLocks noGrp="1"/>
          </p:cNvSpPr>
          <p:nvPr>
            <p:ph idx="1"/>
          </p:nvPr>
        </p:nvSpPr>
        <p:spPr/>
        <p:txBody>
          <a:bodyPr/>
          <a:p>
            <a:r>
              <a:rPr dirty="0" lang="en-GB" smtClean="0"/>
              <a:t>For some clients, auditory hallucinations persist after the acute psychotic episode has subsided. Listening to the radio or watching television helps distract some clients from attention to the voices. Others have benefited from an intervention called </a:t>
            </a:r>
            <a:r>
              <a:rPr dirty="0" i="1" lang="en-GB" smtClean="0"/>
              <a:t>voice dismissal. With </a:t>
            </a:r>
            <a:r>
              <a:rPr dirty="0" lang="en-GB" smtClean="0"/>
              <a:t>this technique, the client is taught to say loudly, “Go away!” or “Leave me alone!” </a:t>
            </a:r>
          </a:p>
          <a:p>
            <a:endParaRPr dirty="0" lang="en-GB"/>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342" name=""/>
        <p:cNvGrpSpPr/>
        <p:nvPr/>
      </p:nvGrpSpPr>
      <p:grpSpPr>
        <a:xfrm>
          <a:off x="0" y="0"/>
          <a:ext cx="0" cy="0"/>
          <a:chOff x="0" y="0"/>
          <a:chExt cx="0" cy="0"/>
        </a:xfrm>
      </p:grpSpPr>
      <p:sp>
        <p:nvSpPr>
          <p:cNvPr id="1048821" name="Title 1"/>
          <p:cNvSpPr>
            <a:spLocks noGrp="1"/>
          </p:cNvSpPr>
          <p:nvPr>
            <p:ph type="title"/>
          </p:nvPr>
        </p:nvSpPr>
        <p:spPr/>
        <p:txBody>
          <a:bodyPr/>
          <a:p>
            <a:r>
              <a:rPr dirty="0" lang="en-GB" err="1" smtClean="0"/>
              <a:t>Ctied</a:t>
            </a:r>
            <a:r>
              <a:rPr dirty="0" lang="en-GB" smtClean="0"/>
              <a:t> </a:t>
            </a:r>
            <a:endParaRPr dirty="0" lang="en-GB"/>
          </a:p>
        </p:txBody>
      </p:sp>
      <p:sp>
        <p:nvSpPr>
          <p:cNvPr id="1048822" name="Content Placeholder 2"/>
          <p:cNvSpPr>
            <a:spLocks noGrp="1"/>
          </p:cNvSpPr>
          <p:nvPr>
            <p:ph idx="1"/>
          </p:nvPr>
        </p:nvSpPr>
        <p:spPr/>
        <p:txBody>
          <a:bodyPr>
            <a:normAutofit fontScale="89286" lnSpcReduction="20000"/>
          </a:bodyPr>
          <a:p>
            <a:r>
              <a:rPr dirty="0" lang="en-GB" smtClean="0"/>
              <a:t>If client is highly suspicious, then</a:t>
            </a:r>
          </a:p>
          <a:p>
            <a:pPr lvl="1"/>
            <a:r>
              <a:rPr dirty="0" lang="en-GB" smtClean="0"/>
              <a:t>Use same staff as much as possible; be honest and keep all promises.</a:t>
            </a:r>
          </a:p>
          <a:p>
            <a:pPr lvl="1"/>
            <a:r>
              <a:rPr dirty="0" lang="en-GB" smtClean="0"/>
              <a:t>Avoid physical contact; warn client before touching to perform a procedure, such as taking a blood pressure.</a:t>
            </a:r>
          </a:p>
          <a:p>
            <a:pPr lvl="1"/>
            <a:r>
              <a:rPr dirty="0" lang="en-GB" smtClean="0"/>
              <a:t>Avoid laughing, whispering, or talking quietly where client can see but cannot hear what is being said.</a:t>
            </a:r>
          </a:p>
          <a:p>
            <a:pPr lvl="1"/>
            <a:r>
              <a:rPr dirty="0" lang="en-GB" smtClean="0"/>
              <a:t>Provide canned food with can opener or serve food family style.</a:t>
            </a:r>
          </a:p>
          <a:p>
            <a:pPr lvl="1"/>
            <a:r>
              <a:rPr dirty="0" lang="en-GB" smtClean="0"/>
              <a:t>Mouth checks may be necessary following medication administration to verify whether the client is actually swallowing the pills.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343" name=""/>
        <p:cNvGrpSpPr/>
        <p:nvPr/>
      </p:nvGrpSpPr>
      <p:grpSpPr>
        <a:xfrm>
          <a:off x="0" y="0"/>
          <a:ext cx="0" cy="0"/>
          <a:chOff x="0" y="0"/>
          <a:chExt cx="0" cy="0"/>
        </a:xfrm>
      </p:grpSpPr>
      <p:sp>
        <p:nvSpPr>
          <p:cNvPr id="1048823" name="Title 1"/>
          <p:cNvSpPr>
            <a:spLocks noGrp="1"/>
          </p:cNvSpPr>
          <p:nvPr>
            <p:ph type="title"/>
          </p:nvPr>
        </p:nvSpPr>
        <p:spPr/>
        <p:txBody>
          <a:bodyPr/>
          <a:p>
            <a:r>
              <a:rPr dirty="0" lang="en-GB" err="1" smtClean="0"/>
              <a:t>Ctied</a:t>
            </a:r>
            <a:r>
              <a:rPr dirty="0" lang="en-GB" smtClean="0"/>
              <a:t>  </a:t>
            </a:r>
            <a:endParaRPr dirty="0" lang="en-GB"/>
          </a:p>
        </p:txBody>
      </p:sp>
      <p:sp>
        <p:nvSpPr>
          <p:cNvPr id="1048824" name="Content Placeholder 2"/>
          <p:cNvSpPr>
            <a:spLocks noGrp="1"/>
          </p:cNvSpPr>
          <p:nvPr>
            <p:ph idx="1"/>
          </p:nvPr>
        </p:nvSpPr>
        <p:spPr/>
        <p:txBody>
          <a:bodyPr>
            <a:normAutofit/>
          </a:bodyPr>
          <a:p>
            <a:pPr lvl="1"/>
            <a:r>
              <a:rPr dirty="0" lang="en-GB" smtClean="0"/>
              <a:t>Provide activities that encourage a one-to-one relationship with the nurse or therapist.</a:t>
            </a:r>
          </a:p>
          <a:p>
            <a:pPr lvl="1"/>
            <a:r>
              <a:rPr dirty="0" lang="en-GB" smtClean="0"/>
              <a:t>Maintain an assertive, matter of- fact, yet genuine approach with suspicious clients.</a:t>
            </a:r>
          </a:p>
          <a:p>
            <a:r>
              <a:rPr dirty="0" lang="en-GB" smtClean="0"/>
              <a:t>Pharmacotherapy – </a:t>
            </a:r>
            <a:r>
              <a:rPr dirty="0" lang="en-US" smtClean="0"/>
              <a:t>antipsychotics</a:t>
            </a:r>
          </a:p>
          <a:p>
            <a:r>
              <a:rPr dirty="0" lang="en-US" smtClean="0"/>
              <a:t>ECT for catatonic stupor </a:t>
            </a:r>
          </a:p>
          <a:p>
            <a:r>
              <a:rPr dirty="0" lang="en-US" smtClean="0"/>
              <a:t>And other therapies</a:t>
            </a:r>
          </a:p>
          <a:p>
            <a:pPr>
              <a:buNone/>
            </a:pPr>
            <a:endParaRPr dirty="0" lang="en-US" smtClean="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344" name=""/>
        <p:cNvGrpSpPr/>
        <p:nvPr/>
      </p:nvGrpSpPr>
      <p:grpSpPr>
        <a:xfrm>
          <a:off x="0" y="0"/>
          <a:ext cx="0" cy="0"/>
          <a:chOff x="0" y="0"/>
          <a:chExt cx="0" cy="0"/>
        </a:xfrm>
      </p:grpSpPr>
      <p:sp>
        <p:nvSpPr>
          <p:cNvPr id="1048825" name="Title 1"/>
          <p:cNvSpPr>
            <a:spLocks noGrp="1"/>
          </p:cNvSpPr>
          <p:nvPr>
            <p:ph type="title"/>
          </p:nvPr>
        </p:nvSpPr>
        <p:spPr/>
        <p:txBody>
          <a:bodyPr/>
          <a:p>
            <a:r>
              <a:rPr dirty="0" lang="en-GB" smtClean="0"/>
              <a:t>AFFECTIVE DISORDERS</a:t>
            </a:r>
            <a:endParaRPr dirty="0" lang="en-GB"/>
          </a:p>
        </p:txBody>
      </p:sp>
      <p:sp>
        <p:nvSpPr>
          <p:cNvPr id="1048826" name="Content Placeholder 2"/>
          <p:cNvSpPr>
            <a:spLocks noGrp="1"/>
          </p:cNvSpPr>
          <p:nvPr>
            <p:ph idx="1"/>
          </p:nvPr>
        </p:nvSpPr>
        <p:spPr/>
        <p:txBody>
          <a:bodyPr>
            <a:normAutofit fontScale="85714" lnSpcReduction="20000"/>
          </a:bodyPr>
          <a:p>
            <a:r>
              <a:rPr dirty="0" lang="en-US" smtClean="0"/>
              <a:t>Mental illness in which disturbances of mood constitute the dominant clinical features of illness</a:t>
            </a:r>
          </a:p>
          <a:p>
            <a:r>
              <a:rPr dirty="0" lang="en-US" smtClean="0"/>
              <a:t>There are three main episodes:</a:t>
            </a:r>
            <a:endParaRPr dirty="0" lang="en-GB" smtClean="0"/>
          </a:p>
          <a:p>
            <a:pPr lvl="1"/>
            <a:r>
              <a:rPr dirty="0" lang="en-US" smtClean="0"/>
              <a:t>Mania Episodes-Characterized by elevated mood and increased physical and mental energy with or without psychotic symptoms. </a:t>
            </a:r>
            <a:endParaRPr dirty="0" lang="en-GB" smtClean="0"/>
          </a:p>
          <a:p>
            <a:pPr lvl="1"/>
            <a:r>
              <a:rPr dirty="0" lang="en-US" smtClean="0"/>
              <a:t>Depressive Episodes-characterized by a persistent sad and hopeless mood, loss of energy, loss of interest in normal daily activities and low self-esteem. </a:t>
            </a:r>
            <a:endParaRPr dirty="0" lang="en-GB" smtClean="0"/>
          </a:p>
          <a:p>
            <a:pPr lvl="1"/>
            <a:r>
              <a:rPr dirty="0" lang="en-US" smtClean="0"/>
              <a:t>Bipolar Affective Disorder- characterized by alternating attacks of mania followed by depressive episodes. The two alternating phases of bipolar affective disorders may be separated by a period of normal mood. </a:t>
            </a:r>
            <a:endParaRPr dirty="0" lang="en-GB" smtClean="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345" name=""/>
        <p:cNvGrpSpPr/>
        <p:nvPr/>
      </p:nvGrpSpPr>
      <p:grpSpPr>
        <a:xfrm>
          <a:off x="0" y="0"/>
          <a:ext cx="0" cy="0"/>
          <a:chOff x="0" y="0"/>
          <a:chExt cx="0" cy="0"/>
        </a:xfrm>
      </p:grpSpPr>
      <p:sp>
        <p:nvSpPr>
          <p:cNvPr id="1048827" name="Title 1"/>
          <p:cNvSpPr>
            <a:spLocks noGrp="1"/>
          </p:cNvSpPr>
          <p:nvPr>
            <p:ph type="title"/>
          </p:nvPr>
        </p:nvSpPr>
        <p:spPr/>
        <p:txBody>
          <a:bodyPr>
            <a:normAutofit fontScale="90000"/>
          </a:bodyPr>
          <a:p>
            <a:r>
              <a:rPr b="1" dirty="0" lang="en-US" smtClean="0"/>
              <a:t/>
            </a:r>
            <a:br>
              <a:rPr b="1" dirty="0" lang="en-US" smtClean="0"/>
            </a:br>
            <a:r>
              <a:rPr b="1" dirty="0" lang="en-US" smtClean="0"/>
              <a:t>Etiology of Affective Disorders </a:t>
            </a:r>
            <a:r>
              <a:rPr dirty="0" lang="en-GB" smtClean="0"/>
              <a:t/>
            </a:r>
            <a:br>
              <a:rPr dirty="0" lang="en-GB" smtClean="0"/>
            </a:br>
            <a:endParaRPr dirty="0" lang="en-GB"/>
          </a:p>
        </p:txBody>
      </p:sp>
      <p:sp>
        <p:nvSpPr>
          <p:cNvPr id="1048828" name="Content Placeholder 2"/>
          <p:cNvSpPr>
            <a:spLocks noGrp="1"/>
          </p:cNvSpPr>
          <p:nvPr>
            <p:ph idx="1"/>
          </p:nvPr>
        </p:nvSpPr>
        <p:spPr/>
        <p:txBody>
          <a:bodyPr>
            <a:normAutofit/>
          </a:bodyPr>
          <a:p>
            <a:pPr lvl="0"/>
            <a:r>
              <a:rPr dirty="0" lang="en-US" smtClean="0"/>
              <a:t>Genetic factors.</a:t>
            </a:r>
            <a:endParaRPr dirty="0" lang="en-GB" smtClean="0"/>
          </a:p>
          <a:p>
            <a:pPr lvl="0"/>
            <a:r>
              <a:rPr dirty="0" lang="en-US" smtClean="0"/>
              <a:t>Disturbance in the neurotransmitters system</a:t>
            </a:r>
            <a:endParaRPr dirty="0" lang="en-GB" smtClean="0"/>
          </a:p>
          <a:p>
            <a:pPr lvl="0"/>
            <a:r>
              <a:rPr dirty="0" lang="en-US" smtClean="0"/>
              <a:t>Disturbance of steroid hormones.</a:t>
            </a:r>
            <a:endParaRPr dirty="0" lang="en-GB" smtClean="0"/>
          </a:p>
          <a:p>
            <a:pPr lvl="0"/>
            <a:r>
              <a:rPr dirty="0" lang="en-US" smtClean="0"/>
              <a:t>Stressful life events prior to onset of illness.</a:t>
            </a:r>
            <a:endParaRPr dirty="0" lang="en-GB" smtClean="0"/>
          </a:p>
          <a:p>
            <a:pPr lvl="0"/>
            <a:r>
              <a:rPr dirty="0" lang="en-US" smtClean="0"/>
              <a:t>Lack of social support.</a:t>
            </a:r>
            <a:endParaRPr dirty="0" lang="en-GB" smtClean="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346" name=""/>
        <p:cNvGrpSpPr/>
        <p:nvPr/>
      </p:nvGrpSpPr>
      <p:grpSpPr>
        <a:xfrm>
          <a:off x="0" y="0"/>
          <a:ext cx="0" cy="0"/>
          <a:chOff x="0" y="0"/>
          <a:chExt cx="0" cy="0"/>
        </a:xfrm>
      </p:grpSpPr>
      <p:sp>
        <p:nvSpPr>
          <p:cNvPr id="1048829" name="Title 1"/>
          <p:cNvSpPr>
            <a:spLocks noGrp="1"/>
          </p:cNvSpPr>
          <p:nvPr>
            <p:ph type="title"/>
          </p:nvPr>
        </p:nvSpPr>
        <p:spPr/>
        <p:txBody>
          <a:bodyPr/>
          <a:p>
            <a:r>
              <a:rPr b="1" dirty="0" lang="en-GB" smtClean="0"/>
              <a:t>Depression </a:t>
            </a:r>
            <a:endParaRPr b="1" dirty="0" lang="en-GB"/>
          </a:p>
        </p:txBody>
      </p:sp>
      <p:sp>
        <p:nvSpPr>
          <p:cNvPr id="1048830" name="Content Placeholder 2"/>
          <p:cNvSpPr>
            <a:spLocks noGrp="1"/>
          </p:cNvSpPr>
          <p:nvPr>
            <p:ph idx="1"/>
          </p:nvPr>
        </p:nvSpPr>
        <p:spPr/>
        <p:txBody>
          <a:bodyPr>
            <a:normAutofit fontScale="78571" lnSpcReduction="20000"/>
          </a:bodyPr>
          <a:p>
            <a:r>
              <a:rPr dirty="0" lang="en-GB" smtClean="0"/>
              <a:t>An alteration in mood that is expressed by feelings of sadness, despair, and pessimism. There is </a:t>
            </a:r>
            <a:r>
              <a:rPr lang="en-GB" smtClean="0"/>
              <a:t>a loss of </a:t>
            </a:r>
            <a:r>
              <a:rPr dirty="0" lang="en-GB" smtClean="0"/>
              <a:t>interest in usual activities, and somatic symptoms may be evident. Changes in appetite and sleep patterns are common.</a:t>
            </a:r>
          </a:p>
          <a:p>
            <a:r>
              <a:rPr dirty="0" lang="en-GB" smtClean="0"/>
              <a:t>Signs and symptoms</a:t>
            </a:r>
          </a:p>
          <a:p>
            <a:pPr lvl="1"/>
            <a:r>
              <a:rPr dirty="0" lang="en-US" smtClean="0"/>
              <a:t>sadness, apathy, feelings of worthlessness, self-blame, thoughts of suicide, desire to escape, avoidance of simple problems, anorexia, weight loss, lessened interest in sex, sleeplessness, reduction in activity or ceaseless activity. In infants and older children, symptoms include a refusal to eat, listlessness, lack of activity, fear of death of a parent and fear of separation from parents. In adolescents, symptoms are social isolation, negative attitude, sulkiness, feeling of being unappreciated and acting out in antisocial ways.</a:t>
            </a:r>
            <a:endParaRPr dirty="0" lang="en-GB" smtClean="0"/>
          </a:p>
          <a:p>
            <a:pPr lvl="1"/>
            <a:endParaRPr dirty="0" lang="en-GB"/>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347" name=""/>
        <p:cNvGrpSpPr/>
        <p:nvPr/>
      </p:nvGrpSpPr>
      <p:grpSpPr>
        <a:xfrm>
          <a:off x="0" y="0"/>
          <a:ext cx="0" cy="0"/>
          <a:chOff x="0" y="0"/>
          <a:chExt cx="0" cy="0"/>
        </a:xfrm>
      </p:grpSpPr>
      <p:sp>
        <p:nvSpPr>
          <p:cNvPr id="1048831" name="Title 1"/>
          <p:cNvSpPr>
            <a:spLocks noGrp="1"/>
          </p:cNvSpPr>
          <p:nvPr>
            <p:ph type="title"/>
          </p:nvPr>
        </p:nvSpPr>
        <p:spPr/>
        <p:txBody>
          <a:bodyPr/>
          <a:p>
            <a:r>
              <a:rPr dirty="0" lang="en-GB" smtClean="0"/>
              <a:t>DSM IV diagnostic criteria</a:t>
            </a:r>
            <a:endParaRPr dirty="0" lang="en-GB"/>
          </a:p>
        </p:txBody>
      </p:sp>
      <p:sp>
        <p:nvSpPr>
          <p:cNvPr id="1048832" name="Content Placeholder 2"/>
          <p:cNvSpPr>
            <a:spLocks noGrp="1"/>
          </p:cNvSpPr>
          <p:nvPr>
            <p:ph idx="1"/>
          </p:nvPr>
        </p:nvSpPr>
        <p:spPr/>
        <p:txBody>
          <a:bodyPr>
            <a:normAutofit fontScale="68750" lnSpcReduction="20000"/>
          </a:bodyPr>
          <a:p>
            <a:r>
              <a:rPr dirty="0" lang="en-GB" smtClean="0"/>
              <a:t>Five (or more) of the following symptoms have been present during the same 2-week period and represent a change from previous functioning; at least one of the symptoms is either (1) depressed mood or (2) loss of interest or pleasure</a:t>
            </a:r>
          </a:p>
          <a:p>
            <a:r>
              <a:rPr dirty="0" lang="en-GB" smtClean="0"/>
              <a:t>There has never been a manic episode, a mixed episode, or a </a:t>
            </a:r>
            <a:r>
              <a:rPr dirty="0" lang="en-GB" err="1" smtClean="0"/>
              <a:t>hypomanic</a:t>
            </a:r>
            <a:r>
              <a:rPr dirty="0" lang="en-GB" smtClean="0"/>
              <a:t> episode that was not substance or treatment-induced or due to the direct physiological effects of a general medical condition.</a:t>
            </a:r>
          </a:p>
          <a:p>
            <a:r>
              <a:rPr dirty="0" lang="en-GB" smtClean="0"/>
              <a:t>The symptoms cause clinically significant distress or impairment in social, occupational, or other important areas of functioning.</a:t>
            </a:r>
          </a:p>
          <a:p>
            <a:r>
              <a:rPr dirty="0" lang="en-GB" smtClean="0"/>
              <a:t>The symptoms are not due to the direct physiological effects of a substance </a:t>
            </a:r>
          </a:p>
          <a:p>
            <a:r>
              <a:rPr dirty="0" lang="en-GB" smtClean="0"/>
              <a:t>The symptoms are not better accounted for by bereavement</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348" name=""/>
        <p:cNvGrpSpPr/>
        <p:nvPr/>
      </p:nvGrpSpPr>
      <p:grpSpPr>
        <a:xfrm>
          <a:off x="0" y="0"/>
          <a:ext cx="0" cy="0"/>
          <a:chOff x="0" y="0"/>
          <a:chExt cx="0" cy="0"/>
        </a:xfrm>
      </p:grpSpPr>
      <p:sp>
        <p:nvSpPr>
          <p:cNvPr id="1048833" name="Title 1"/>
          <p:cNvSpPr>
            <a:spLocks noGrp="1"/>
          </p:cNvSpPr>
          <p:nvPr>
            <p:ph type="title"/>
          </p:nvPr>
        </p:nvSpPr>
        <p:spPr/>
        <p:txBody>
          <a:bodyPr/>
          <a:p>
            <a:r>
              <a:rPr dirty="0" lang="en-GB" smtClean="0"/>
              <a:t>Nursing management</a:t>
            </a:r>
            <a:endParaRPr dirty="0" lang="en-GB"/>
          </a:p>
        </p:txBody>
      </p:sp>
      <p:sp>
        <p:nvSpPr>
          <p:cNvPr id="1048834" name="Content Placeholder 2"/>
          <p:cNvSpPr>
            <a:spLocks noGrp="1"/>
          </p:cNvSpPr>
          <p:nvPr>
            <p:ph idx="1"/>
          </p:nvPr>
        </p:nvSpPr>
        <p:spPr/>
        <p:txBody>
          <a:bodyPr>
            <a:normAutofit fontScale="84375" lnSpcReduction="20000"/>
          </a:bodyPr>
          <a:p>
            <a:r>
              <a:rPr dirty="0" lang="en-GB" smtClean="0"/>
              <a:t>Observe for suicidal tendencies and manage accordingly, Ask client directly: “Have you thought about killing yourself?”</a:t>
            </a:r>
          </a:p>
          <a:p>
            <a:r>
              <a:rPr dirty="0" lang="en-GB" smtClean="0"/>
              <a:t>Create a safe environment for the client. Remove all potentially harmful objects from client’s access</a:t>
            </a:r>
          </a:p>
          <a:p>
            <a:r>
              <a:rPr dirty="0" lang="en-GB" smtClean="0"/>
              <a:t>If the patient is grieving determine the stage of grief in which the client is fixed and Identify behaviours associated with this stage.</a:t>
            </a:r>
          </a:p>
          <a:p>
            <a:r>
              <a:rPr dirty="0" lang="en-GB" smtClean="0"/>
              <a:t> Develop a trusting relationship with the client. Show empathy, concern, and unconditional positive regard. Be honest and keep all promises.</a:t>
            </a:r>
          </a:p>
          <a:p>
            <a:r>
              <a:rPr dirty="0" lang="en-GB" smtClean="0"/>
              <a:t>Convey an accepting attitude, and enable the client to express feelings openly</a:t>
            </a:r>
            <a:endParaRPr dirty="0" lang="en-GB"/>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349" name=""/>
        <p:cNvGrpSpPr/>
        <p:nvPr/>
      </p:nvGrpSpPr>
      <p:grpSpPr>
        <a:xfrm>
          <a:off x="0" y="0"/>
          <a:ext cx="0" cy="0"/>
          <a:chOff x="0" y="0"/>
          <a:chExt cx="0" cy="0"/>
        </a:xfrm>
      </p:grpSpPr>
      <p:sp>
        <p:nvSpPr>
          <p:cNvPr id="1048835" name="Title 1"/>
          <p:cNvSpPr>
            <a:spLocks noGrp="1"/>
          </p:cNvSpPr>
          <p:nvPr>
            <p:ph type="title"/>
          </p:nvPr>
        </p:nvSpPr>
        <p:spPr/>
        <p:txBody>
          <a:bodyPr/>
          <a:p>
            <a:r>
              <a:rPr dirty="0" lang="en-GB" err="1" smtClean="0"/>
              <a:t>Ctied</a:t>
            </a:r>
            <a:r>
              <a:rPr dirty="0" lang="en-GB" smtClean="0"/>
              <a:t> </a:t>
            </a:r>
            <a:endParaRPr dirty="0" lang="en-GB"/>
          </a:p>
        </p:txBody>
      </p:sp>
      <p:sp>
        <p:nvSpPr>
          <p:cNvPr id="1048836" name="Content Placeholder 2"/>
          <p:cNvSpPr>
            <a:spLocks noGrp="1"/>
          </p:cNvSpPr>
          <p:nvPr>
            <p:ph idx="1"/>
          </p:nvPr>
        </p:nvSpPr>
        <p:spPr/>
        <p:txBody>
          <a:bodyPr>
            <a:normAutofit fontScale="96875" lnSpcReduction="20000"/>
          </a:bodyPr>
          <a:p>
            <a:r>
              <a:rPr dirty="0" lang="en-GB" smtClean="0"/>
              <a:t>Encourage the client to express anger. Do not become defensive if the initial expression of anger is displaced on the nurse or therapist.</a:t>
            </a:r>
          </a:p>
          <a:p>
            <a:r>
              <a:rPr dirty="0" lang="en-GB" smtClean="0"/>
              <a:t>Help the client explore angry feelings so that they may be directed toward the actual intended person or situation.</a:t>
            </a:r>
          </a:p>
          <a:p>
            <a:r>
              <a:rPr dirty="0" lang="en-GB" smtClean="0"/>
              <a:t>Help the client to discharge pent-up anger through participation in large motor activities</a:t>
            </a:r>
            <a:endParaRPr dirty="0" lang="en-GB"/>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350" name=""/>
        <p:cNvGrpSpPr/>
        <p:nvPr/>
      </p:nvGrpSpPr>
      <p:grpSpPr>
        <a:xfrm>
          <a:off x="0" y="0"/>
          <a:ext cx="0" cy="0"/>
          <a:chOff x="0" y="0"/>
          <a:chExt cx="0" cy="0"/>
        </a:xfrm>
      </p:grpSpPr>
      <p:sp>
        <p:nvSpPr>
          <p:cNvPr id="1048837" name="Title 1"/>
          <p:cNvSpPr>
            <a:spLocks noGrp="1"/>
          </p:cNvSpPr>
          <p:nvPr>
            <p:ph type="title"/>
          </p:nvPr>
        </p:nvSpPr>
        <p:spPr/>
        <p:txBody>
          <a:bodyPr/>
          <a:p>
            <a:r>
              <a:rPr dirty="0" lang="en-GB" err="1" smtClean="0"/>
              <a:t>Ctied</a:t>
            </a:r>
            <a:r>
              <a:rPr dirty="0" lang="en-GB" smtClean="0"/>
              <a:t> </a:t>
            </a:r>
            <a:endParaRPr dirty="0" lang="en-GB"/>
          </a:p>
        </p:txBody>
      </p:sp>
      <p:sp>
        <p:nvSpPr>
          <p:cNvPr id="1048838" name="Content Placeholder 2"/>
          <p:cNvSpPr>
            <a:spLocks noGrp="1"/>
          </p:cNvSpPr>
          <p:nvPr>
            <p:ph idx="1"/>
          </p:nvPr>
        </p:nvSpPr>
        <p:spPr/>
        <p:txBody>
          <a:bodyPr>
            <a:normAutofit fontScale="75000" lnSpcReduction="20000"/>
          </a:bodyPr>
          <a:p>
            <a:r>
              <a:rPr dirty="0" lang="en-GB" smtClean="0"/>
              <a:t>Communicate to the client that crying is acceptable. Use of touch may also be therapeutic.</a:t>
            </a:r>
          </a:p>
          <a:p>
            <a:r>
              <a:rPr dirty="0" lang="en-GB" smtClean="0"/>
              <a:t>Encourage the client to reach out for spiritual support during this time in whatever form is de </a:t>
            </a:r>
          </a:p>
          <a:p>
            <a:r>
              <a:rPr dirty="0" lang="en-GB" smtClean="0"/>
              <a:t>Be accepting of client and spend time with him or her even though pessimism and negativism may seem objectionable. </a:t>
            </a:r>
          </a:p>
          <a:p>
            <a:r>
              <a:rPr dirty="0" lang="en-GB" smtClean="0"/>
              <a:t>Focus on strengths and accomplishments and minimize failures.</a:t>
            </a:r>
          </a:p>
          <a:p>
            <a:r>
              <a:rPr dirty="0" lang="en-GB" smtClean="0"/>
              <a:t>Promote attendance in therapy groups that offer client simple methods of accomplishment.</a:t>
            </a:r>
          </a:p>
          <a:p>
            <a:r>
              <a:rPr dirty="0" lang="en-GB" smtClean="0"/>
              <a:t>Encourage client to be as independent as possible.</a:t>
            </a:r>
          </a:p>
          <a:p>
            <a:r>
              <a:rPr dirty="0" lang="en-GB" smtClean="0"/>
              <a:t>Encourage client to recognize areas of change and provide assistance toward this effort. </a:t>
            </a:r>
            <a:endParaRPr dirty="0"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629" name="Title 1"/>
          <p:cNvSpPr>
            <a:spLocks noGrp="1"/>
          </p:cNvSpPr>
          <p:nvPr>
            <p:ph type="title"/>
          </p:nvPr>
        </p:nvSpPr>
        <p:spPr/>
        <p:txBody>
          <a:bodyPr/>
          <a:p>
            <a:r>
              <a:rPr dirty="0" lang="en-GB" smtClean="0"/>
              <a:t>Ctied </a:t>
            </a:r>
            <a:endParaRPr dirty="0" lang="en-GB"/>
          </a:p>
        </p:txBody>
      </p:sp>
      <p:sp>
        <p:nvSpPr>
          <p:cNvPr id="1048630" name="Content Placeholder 2"/>
          <p:cNvSpPr>
            <a:spLocks noGrp="1"/>
          </p:cNvSpPr>
          <p:nvPr>
            <p:ph idx="1"/>
          </p:nvPr>
        </p:nvSpPr>
        <p:spPr/>
        <p:txBody>
          <a:bodyPr>
            <a:normAutofit fontScale="92500"/>
          </a:bodyPr>
          <a:p>
            <a:r>
              <a:rPr dirty="0" lang="en-GB" smtClean="0"/>
              <a:t> </a:t>
            </a:r>
            <a:r>
              <a:rPr b="1" dirty="0" lang="en-GB" smtClean="0"/>
              <a:t>Axis IV—Psychosocial and Environmental Problems:</a:t>
            </a:r>
          </a:p>
          <a:p>
            <a:pPr lvl="1"/>
            <a:r>
              <a:rPr dirty="0" lang="en-GB" smtClean="0"/>
              <a:t>These are problems that may affect the diagnosis, treatment, and prognosis of mental disorders named on axes I and II. </a:t>
            </a:r>
          </a:p>
          <a:p>
            <a:pPr lvl="1"/>
            <a:r>
              <a:rPr dirty="0" lang="en-GB" smtClean="0"/>
              <a:t>These include problems related to primary support group, social environment, education, occupation, housing, economics, access to health-care services, interaction with the legal system or crime, and other types of psychosocial and environmental problems.</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351" name=""/>
        <p:cNvGrpSpPr/>
        <p:nvPr/>
      </p:nvGrpSpPr>
      <p:grpSpPr>
        <a:xfrm>
          <a:off x="0" y="0"/>
          <a:ext cx="0" cy="0"/>
          <a:chOff x="0" y="0"/>
          <a:chExt cx="0" cy="0"/>
        </a:xfrm>
      </p:grpSpPr>
      <p:sp>
        <p:nvSpPr>
          <p:cNvPr id="1048839" name="Title 1"/>
          <p:cNvSpPr>
            <a:spLocks noGrp="1"/>
          </p:cNvSpPr>
          <p:nvPr>
            <p:ph type="title"/>
          </p:nvPr>
        </p:nvSpPr>
        <p:spPr/>
        <p:txBody>
          <a:bodyPr/>
          <a:p>
            <a:r>
              <a:rPr dirty="0" lang="en-GB" err="1" smtClean="0"/>
              <a:t>Ctied</a:t>
            </a:r>
            <a:r>
              <a:rPr dirty="0" lang="en-GB" smtClean="0"/>
              <a:t> </a:t>
            </a:r>
            <a:endParaRPr dirty="0" lang="en-GB"/>
          </a:p>
        </p:txBody>
      </p:sp>
      <p:sp>
        <p:nvSpPr>
          <p:cNvPr id="1048840" name="Content Placeholder 2"/>
          <p:cNvSpPr>
            <a:spLocks noGrp="1"/>
          </p:cNvSpPr>
          <p:nvPr>
            <p:ph idx="1"/>
          </p:nvPr>
        </p:nvSpPr>
        <p:spPr/>
        <p:txBody>
          <a:bodyPr/>
          <a:p>
            <a:r>
              <a:rPr dirty="0" lang="en-GB" smtClean="0"/>
              <a:t>Chemotherapy- Anti-depressants </a:t>
            </a:r>
          </a:p>
          <a:p>
            <a:r>
              <a:rPr dirty="0" lang="en-GB" err="1" smtClean="0"/>
              <a:t>Eletro</a:t>
            </a:r>
            <a:r>
              <a:rPr dirty="0" lang="en-GB" smtClean="0"/>
              <a:t>-convulsive therapy</a:t>
            </a:r>
          </a:p>
          <a:p>
            <a:r>
              <a:rPr dirty="0" lang="en-GB" smtClean="0"/>
              <a:t>Group therapy</a:t>
            </a:r>
          </a:p>
          <a:p>
            <a:r>
              <a:rPr dirty="0" lang="en-GB" smtClean="0"/>
              <a:t>And other therapies</a:t>
            </a:r>
            <a:endParaRPr dirty="0" lang="en-GB"/>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352" name=""/>
        <p:cNvGrpSpPr/>
        <p:nvPr/>
      </p:nvGrpSpPr>
      <p:grpSpPr>
        <a:xfrm>
          <a:off x="0" y="0"/>
          <a:ext cx="0" cy="0"/>
          <a:chOff x="0" y="0"/>
          <a:chExt cx="0" cy="0"/>
        </a:xfrm>
      </p:grpSpPr>
      <p:sp>
        <p:nvSpPr>
          <p:cNvPr id="1048841" name="Title 1"/>
          <p:cNvSpPr>
            <a:spLocks noGrp="1"/>
          </p:cNvSpPr>
          <p:nvPr>
            <p:ph type="title"/>
          </p:nvPr>
        </p:nvSpPr>
        <p:spPr/>
        <p:txBody>
          <a:bodyPr/>
          <a:p>
            <a:r>
              <a:rPr b="1" dirty="0" lang="en-GB" smtClean="0"/>
              <a:t>Mania</a:t>
            </a:r>
            <a:endParaRPr b="1" dirty="0" lang="en-GB"/>
          </a:p>
        </p:txBody>
      </p:sp>
      <p:sp>
        <p:nvSpPr>
          <p:cNvPr id="1048842" name="Content Placeholder 2"/>
          <p:cNvSpPr>
            <a:spLocks noGrp="1"/>
          </p:cNvSpPr>
          <p:nvPr>
            <p:ph idx="1"/>
          </p:nvPr>
        </p:nvSpPr>
        <p:spPr/>
        <p:txBody>
          <a:bodyPr>
            <a:normAutofit/>
          </a:bodyPr>
          <a:p>
            <a:r>
              <a:rPr dirty="0" lang="en-GB" smtClean="0"/>
              <a:t>An alteration in mood that is expressed by feelings of elation, inflated self-esteem, grandiosity, hyperactivity, agitation, and accelerated thinking and speaking</a:t>
            </a:r>
            <a:endParaRPr dirty="0" lang="en-GB"/>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353" name=""/>
        <p:cNvGrpSpPr/>
        <p:nvPr/>
      </p:nvGrpSpPr>
      <p:grpSpPr>
        <a:xfrm>
          <a:off x="0" y="0"/>
          <a:ext cx="0" cy="0"/>
          <a:chOff x="0" y="0"/>
          <a:chExt cx="0" cy="0"/>
        </a:xfrm>
      </p:grpSpPr>
      <p:sp>
        <p:nvSpPr>
          <p:cNvPr id="1048843" name="Title 1"/>
          <p:cNvSpPr>
            <a:spLocks noGrp="1"/>
          </p:cNvSpPr>
          <p:nvPr>
            <p:ph type="title"/>
          </p:nvPr>
        </p:nvSpPr>
        <p:spPr/>
        <p:txBody>
          <a:bodyPr/>
          <a:p>
            <a:r>
              <a:rPr dirty="0" lang="en-GB" smtClean="0"/>
              <a:t>Clinical manifestation</a:t>
            </a:r>
            <a:endParaRPr dirty="0" lang="en-GB"/>
          </a:p>
        </p:txBody>
      </p:sp>
      <p:sp>
        <p:nvSpPr>
          <p:cNvPr id="1048844" name="Content Placeholder 2"/>
          <p:cNvSpPr>
            <a:spLocks noGrp="1"/>
          </p:cNvSpPr>
          <p:nvPr>
            <p:ph idx="1"/>
          </p:nvPr>
        </p:nvSpPr>
        <p:spPr/>
        <p:txBody>
          <a:bodyPr>
            <a:normAutofit fontScale="68750" lnSpcReduction="20000"/>
          </a:bodyPr>
          <a:p>
            <a:r>
              <a:rPr dirty="0" lang="en-US" smtClean="0"/>
              <a:t>Elevated Mood, in which the patient is elated (euphoric), cheerful, feels on top the world, optimistic and in high spirits which he can  change to become irritable, angry, or aggressive if frustrated or his plans are interfered with. </a:t>
            </a:r>
            <a:endParaRPr dirty="0" lang="en-GB" smtClean="0"/>
          </a:p>
          <a:p>
            <a:r>
              <a:rPr dirty="0" lang="en-US" smtClean="0"/>
              <a:t>Over- activity: The patient is persistently overactive and restless.  undertaking tasks which are beyond his or her capability-soon abandon them for others. The patient may be unable to sleep for long, too busy to eat, and rapidly lose weight. </a:t>
            </a:r>
            <a:endParaRPr dirty="0" lang="en-GB" smtClean="0"/>
          </a:p>
          <a:p>
            <a:r>
              <a:rPr dirty="0" lang="en-US" smtClean="0"/>
              <a:t>  Pressure of speech:  flight of ideas (the grasshopper mind)</a:t>
            </a:r>
            <a:endParaRPr dirty="0" lang="en-GB" smtClean="0"/>
          </a:p>
          <a:p>
            <a:r>
              <a:rPr dirty="0" lang="en-US" smtClean="0"/>
              <a:t>Heightened self-esteem: There is at tendency for the patient to over-rate his own capabilities, wealth, or position in life. The patient tends to feel that he is better than other people, has outstanding physical and intellectual capacities or engage in extravagant expenditure. </a:t>
            </a:r>
            <a:endParaRPr dirty="0" lang="en-GB" smtClean="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54" name=""/>
        <p:cNvGrpSpPr/>
        <p:nvPr/>
      </p:nvGrpSpPr>
      <p:grpSpPr>
        <a:xfrm>
          <a:off x="0" y="0"/>
          <a:ext cx="0" cy="0"/>
          <a:chOff x="0" y="0"/>
          <a:chExt cx="0" cy="0"/>
        </a:xfrm>
      </p:grpSpPr>
      <p:sp>
        <p:nvSpPr>
          <p:cNvPr id="1048845" name="Title 1"/>
          <p:cNvSpPr>
            <a:spLocks noGrp="1"/>
          </p:cNvSpPr>
          <p:nvPr>
            <p:ph type="title"/>
          </p:nvPr>
        </p:nvSpPr>
        <p:spPr/>
        <p:txBody>
          <a:bodyPr/>
          <a:p>
            <a:r>
              <a:rPr dirty="0" lang="en-GB" smtClean="0"/>
              <a:t>DSM IV diagnostic criteria</a:t>
            </a:r>
            <a:endParaRPr dirty="0" lang="en-GB"/>
          </a:p>
        </p:txBody>
      </p:sp>
      <p:sp>
        <p:nvSpPr>
          <p:cNvPr id="1048846" name="Content Placeholder 2"/>
          <p:cNvSpPr>
            <a:spLocks noGrp="1"/>
          </p:cNvSpPr>
          <p:nvPr>
            <p:ph idx="1"/>
          </p:nvPr>
        </p:nvSpPr>
        <p:spPr/>
        <p:txBody>
          <a:bodyPr>
            <a:normAutofit fontScale="75000" lnSpcReduction="20000"/>
          </a:bodyPr>
          <a:p>
            <a:r>
              <a:rPr dirty="0" lang="en-GB" smtClean="0"/>
              <a:t>Distinct period of abnormally and persistently elevated, expansive, or irritable mood, lasting 1 week (or any duration if hospitalization is necessary).</a:t>
            </a:r>
          </a:p>
          <a:p>
            <a:r>
              <a:rPr dirty="0" lang="en-GB" smtClean="0"/>
              <a:t>During the period of mood disturbance, three (or more) symptoms have persisted (four if the mood is only irritable) and have been present to a significant degree:</a:t>
            </a:r>
          </a:p>
          <a:p>
            <a:r>
              <a:rPr dirty="0" lang="en-GB" smtClean="0"/>
              <a:t> The mood disturbance is sufficiently severe to cause marked impairment in occupational functioning or in usual social activities or relationships with others, or to necessitate hospitalization to prevent harm to self or others, or there are psychotic features.</a:t>
            </a:r>
          </a:p>
          <a:p>
            <a:r>
              <a:rPr dirty="0" lang="en-GB" smtClean="0"/>
              <a:t>The symptoms are not due to the direct physiological effects of a substance (e.g., a drug of abuse, a medication, or other treatment) or a general medical condition (e.g., hyperthyroidism).</a:t>
            </a:r>
            <a:endParaRPr dirty="0" lang="en-GB"/>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55" name=""/>
        <p:cNvGrpSpPr/>
        <p:nvPr/>
      </p:nvGrpSpPr>
      <p:grpSpPr>
        <a:xfrm>
          <a:off x="0" y="0"/>
          <a:ext cx="0" cy="0"/>
          <a:chOff x="0" y="0"/>
          <a:chExt cx="0" cy="0"/>
        </a:xfrm>
      </p:grpSpPr>
      <p:sp>
        <p:nvSpPr>
          <p:cNvPr id="1048847" name="Title 1"/>
          <p:cNvSpPr>
            <a:spLocks noGrp="1"/>
          </p:cNvSpPr>
          <p:nvPr>
            <p:ph type="title"/>
          </p:nvPr>
        </p:nvSpPr>
        <p:spPr/>
        <p:txBody>
          <a:bodyPr/>
          <a:p>
            <a:r>
              <a:rPr dirty="0" lang="en-GB" smtClean="0"/>
              <a:t>Nursing management</a:t>
            </a:r>
            <a:endParaRPr dirty="0" lang="en-GB"/>
          </a:p>
        </p:txBody>
      </p:sp>
      <p:sp>
        <p:nvSpPr>
          <p:cNvPr id="1048848" name="Content Placeholder 2"/>
          <p:cNvSpPr>
            <a:spLocks noGrp="1"/>
          </p:cNvSpPr>
          <p:nvPr>
            <p:ph idx="1"/>
          </p:nvPr>
        </p:nvSpPr>
        <p:spPr/>
        <p:txBody>
          <a:bodyPr>
            <a:normAutofit fontScale="81250" lnSpcReduction="20000"/>
          </a:bodyPr>
          <a:p>
            <a:r>
              <a:rPr dirty="0" lang="en-GB" smtClean="0"/>
              <a:t>Reduce environmental stimuli. Assign private room with simple decor, on quiet unit if possible. Keep lighting and noise level low.</a:t>
            </a:r>
          </a:p>
          <a:p>
            <a:r>
              <a:rPr dirty="0" lang="en-GB" smtClean="0"/>
              <a:t>Remove hazardous objects and substances (including smoking materials).</a:t>
            </a:r>
          </a:p>
          <a:p>
            <a:r>
              <a:rPr dirty="0" lang="en-GB" smtClean="0"/>
              <a:t>Stay with the client who is hyperactive and agitated.</a:t>
            </a:r>
          </a:p>
          <a:p>
            <a:r>
              <a:rPr dirty="0" lang="en-GB" smtClean="0"/>
              <a:t>Provide structured schedule of activities that includes established rest periods throughout the day. Limit group activities.</a:t>
            </a:r>
          </a:p>
          <a:p>
            <a:r>
              <a:rPr dirty="0" lang="en-GB" smtClean="0"/>
              <a:t>Provide physical activities.</a:t>
            </a:r>
          </a:p>
          <a:p>
            <a:r>
              <a:rPr dirty="0" lang="en-GB" smtClean="0"/>
              <a:t> Administer tranquilizing medication as ordered by physician</a:t>
            </a:r>
            <a:endParaRPr dirty="0" lang="en-GB"/>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56" name=""/>
        <p:cNvGrpSpPr/>
        <p:nvPr/>
      </p:nvGrpSpPr>
      <p:grpSpPr>
        <a:xfrm>
          <a:off x="0" y="0"/>
          <a:ext cx="0" cy="0"/>
          <a:chOff x="0" y="0"/>
          <a:chExt cx="0" cy="0"/>
        </a:xfrm>
      </p:grpSpPr>
      <p:sp>
        <p:nvSpPr>
          <p:cNvPr id="1048849" name="Title 1"/>
          <p:cNvSpPr>
            <a:spLocks noGrp="1"/>
          </p:cNvSpPr>
          <p:nvPr>
            <p:ph type="title"/>
          </p:nvPr>
        </p:nvSpPr>
        <p:spPr/>
        <p:txBody>
          <a:bodyPr/>
          <a:p>
            <a:r>
              <a:rPr dirty="0" lang="en-GB" err="1" smtClean="0"/>
              <a:t>Ctied</a:t>
            </a:r>
            <a:r>
              <a:rPr dirty="0" lang="en-GB" smtClean="0"/>
              <a:t>  </a:t>
            </a:r>
            <a:endParaRPr dirty="0" lang="en-GB"/>
          </a:p>
        </p:txBody>
      </p:sp>
      <p:sp>
        <p:nvSpPr>
          <p:cNvPr id="1048850" name="Content Placeholder 2"/>
          <p:cNvSpPr>
            <a:spLocks noGrp="1"/>
          </p:cNvSpPr>
          <p:nvPr>
            <p:ph idx="1"/>
          </p:nvPr>
        </p:nvSpPr>
        <p:spPr/>
        <p:txBody>
          <a:bodyPr>
            <a:normAutofit fontScale="84375" lnSpcReduction="10000"/>
          </a:bodyPr>
          <a:p>
            <a:r>
              <a:rPr dirty="0" lang="en-US" smtClean="0"/>
              <a:t>Physical needs: Balanced diet, high caloric diet, and patient should be supervised during feeding.</a:t>
            </a:r>
          </a:p>
          <a:p>
            <a:r>
              <a:rPr dirty="0" lang="en-US" smtClean="0"/>
              <a:t>Encourage patients hygiene by giving clean clothes.</a:t>
            </a:r>
          </a:p>
          <a:p>
            <a:r>
              <a:rPr dirty="0" lang="en-US" smtClean="0"/>
              <a:t>Should be weighed daily</a:t>
            </a:r>
          </a:p>
          <a:p>
            <a:r>
              <a:rPr dirty="0" lang="en-US" smtClean="0"/>
              <a:t>Psychological needs: Prevent patient from harming others</a:t>
            </a:r>
          </a:p>
          <a:p>
            <a:r>
              <a:rPr dirty="0" lang="en-US" smtClean="0"/>
              <a:t>Show acceptance of the patient and avoid arguments</a:t>
            </a:r>
          </a:p>
          <a:p>
            <a:r>
              <a:rPr dirty="0" lang="en-US" smtClean="0"/>
              <a:t>Should prevent others patients from his aggression</a:t>
            </a:r>
          </a:p>
          <a:p>
            <a:endParaRPr dirty="0" lang="en-US" smtClean="0"/>
          </a:p>
          <a:p>
            <a:endParaRPr dirty="0" lang="en-GB"/>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57" name=""/>
        <p:cNvGrpSpPr/>
        <p:nvPr/>
      </p:nvGrpSpPr>
      <p:grpSpPr>
        <a:xfrm>
          <a:off x="0" y="0"/>
          <a:ext cx="0" cy="0"/>
          <a:chOff x="0" y="0"/>
          <a:chExt cx="0" cy="0"/>
        </a:xfrm>
      </p:grpSpPr>
      <p:sp>
        <p:nvSpPr>
          <p:cNvPr id="1048851" name="Title 1"/>
          <p:cNvSpPr>
            <a:spLocks noGrp="1"/>
          </p:cNvSpPr>
          <p:nvPr>
            <p:ph type="title"/>
          </p:nvPr>
        </p:nvSpPr>
        <p:spPr/>
        <p:txBody>
          <a:bodyPr/>
          <a:p>
            <a:r>
              <a:rPr dirty="0" lang="en-GB" smtClean="0"/>
              <a:t>Bipolar disorder</a:t>
            </a:r>
            <a:endParaRPr dirty="0" lang="en-GB"/>
          </a:p>
        </p:txBody>
      </p:sp>
      <p:sp>
        <p:nvSpPr>
          <p:cNvPr id="1048852" name="Content Placeholder 2"/>
          <p:cNvSpPr>
            <a:spLocks noGrp="1"/>
          </p:cNvSpPr>
          <p:nvPr>
            <p:ph idx="1"/>
          </p:nvPr>
        </p:nvSpPr>
        <p:spPr/>
        <p:txBody>
          <a:bodyPr>
            <a:normAutofit fontScale="84375" lnSpcReduction="20000"/>
          </a:bodyPr>
          <a:p>
            <a:r>
              <a:rPr dirty="0" lang="en-GB" smtClean="0"/>
              <a:t>Bipolar 1 disorder- individual who is experiencing, or has experienced, a full syndrome of manic or mixed symptoms. The client may also have experienced episodes of depression.</a:t>
            </a:r>
          </a:p>
          <a:p>
            <a:r>
              <a:rPr dirty="0" lang="en-GB" smtClean="0"/>
              <a:t>Bipolar II disorder diagnostic category is characterized by recurrent bouts of major depression with episodic occurrence of hypomania</a:t>
            </a:r>
          </a:p>
          <a:p>
            <a:r>
              <a:rPr dirty="0" lang="en-GB" err="1" smtClean="0"/>
              <a:t>Cyclothymic</a:t>
            </a:r>
            <a:r>
              <a:rPr dirty="0" lang="en-GB" smtClean="0"/>
              <a:t> disorder is a chronic mood disturbance of at least a 2-year duration involving numerous episodes of hypomania and depressed mood of insufficient severity or duration to meet the criteria for either bipolar I or II</a:t>
            </a:r>
            <a:endParaRPr dirty="0" lang="en-GB"/>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60" name=""/>
        <p:cNvGrpSpPr/>
        <p:nvPr/>
      </p:nvGrpSpPr>
      <p:grpSpPr>
        <a:xfrm>
          <a:off x="0" y="0"/>
          <a:ext cx="0" cy="0"/>
          <a:chOff x="0" y="0"/>
          <a:chExt cx="0" cy="0"/>
        </a:xfrm>
      </p:grpSpPr>
      <p:sp>
        <p:nvSpPr>
          <p:cNvPr id="1048856" name="Title 1"/>
          <p:cNvSpPr>
            <a:spLocks noGrp="1"/>
          </p:cNvSpPr>
          <p:nvPr>
            <p:ph type="title"/>
          </p:nvPr>
        </p:nvSpPr>
        <p:spPr/>
        <p:txBody>
          <a:bodyPr/>
          <a:p>
            <a:r>
              <a:rPr dirty="0" lang="en-GB" smtClean="0"/>
              <a:t>PERSONALLITY DISORDERS</a:t>
            </a:r>
            <a:endParaRPr dirty="0" lang="en-GB"/>
          </a:p>
        </p:txBody>
      </p:sp>
      <p:sp>
        <p:nvSpPr>
          <p:cNvPr id="1048857" name="Content Placeholder 2"/>
          <p:cNvSpPr>
            <a:spLocks noGrp="1"/>
          </p:cNvSpPr>
          <p:nvPr>
            <p:ph idx="1"/>
          </p:nvPr>
        </p:nvSpPr>
        <p:spPr/>
        <p:txBody>
          <a:bodyPr/>
          <a:p>
            <a:r>
              <a:rPr b="1" dirty="0" lang="en-GB" smtClean="0"/>
              <a:t>REVIEW PERSONALLITIES IN PSYCHOLOGY</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61" name=""/>
        <p:cNvGrpSpPr/>
        <p:nvPr/>
      </p:nvGrpSpPr>
      <p:grpSpPr>
        <a:xfrm>
          <a:off x="0" y="0"/>
          <a:ext cx="0" cy="0"/>
          <a:chOff x="0" y="0"/>
          <a:chExt cx="0" cy="0"/>
        </a:xfrm>
      </p:grpSpPr>
      <p:sp>
        <p:nvSpPr>
          <p:cNvPr id="1048858" name="Title 1"/>
          <p:cNvSpPr>
            <a:spLocks noGrp="1"/>
          </p:cNvSpPr>
          <p:nvPr>
            <p:ph type="title"/>
          </p:nvPr>
        </p:nvSpPr>
        <p:spPr/>
        <p:txBody>
          <a:bodyPr/>
          <a:p>
            <a:r>
              <a:rPr dirty="0" lang="en-GB" smtClean="0"/>
              <a:t>Classifications </a:t>
            </a:r>
            <a:endParaRPr dirty="0" lang="en-GB"/>
          </a:p>
        </p:txBody>
      </p:sp>
      <p:sp>
        <p:nvSpPr>
          <p:cNvPr id="1048859" name="Content Placeholder 2"/>
          <p:cNvSpPr>
            <a:spLocks noGrp="1"/>
          </p:cNvSpPr>
          <p:nvPr>
            <p:ph idx="1"/>
          </p:nvPr>
        </p:nvSpPr>
        <p:spPr/>
        <p:txBody>
          <a:bodyPr>
            <a:normAutofit fontScale="95833" lnSpcReduction="10000"/>
          </a:bodyPr>
          <a:p>
            <a:r>
              <a:rPr dirty="0" lang="en-GB" smtClean="0"/>
              <a:t>According to DSM IV they are classified as:</a:t>
            </a:r>
          </a:p>
          <a:p>
            <a:pPr lvl="1"/>
            <a:r>
              <a:rPr dirty="0" lang="en-GB" smtClean="0"/>
              <a:t>Cluster A: </a:t>
            </a:r>
            <a:r>
              <a:rPr dirty="0" lang="en-GB" err="1" smtClean="0"/>
              <a:t>Behaviors</a:t>
            </a:r>
            <a:r>
              <a:rPr dirty="0" lang="en-GB" smtClean="0"/>
              <a:t> described as odd or eccentric</a:t>
            </a:r>
          </a:p>
          <a:p>
            <a:pPr lvl="2"/>
            <a:r>
              <a:rPr dirty="0" lang="en-GB" smtClean="0"/>
              <a:t> Paranoid personality disorder</a:t>
            </a:r>
          </a:p>
          <a:p>
            <a:pPr lvl="2"/>
            <a:r>
              <a:rPr dirty="0" lang="en-GB" smtClean="0"/>
              <a:t>Schizoid personality disorder</a:t>
            </a:r>
          </a:p>
          <a:p>
            <a:pPr lvl="2"/>
            <a:r>
              <a:rPr dirty="0" lang="en-GB" smtClean="0"/>
              <a:t> </a:t>
            </a:r>
            <a:r>
              <a:rPr dirty="0" lang="en-GB" err="1" smtClean="0"/>
              <a:t>Schizotypal</a:t>
            </a:r>
            <a:r>
              <a:rPr dirty="0" lang="en-GB" smtClean="0"/>
              <a:t> personality disorder</a:t>
            </a:r>
          </a:p>
          <a:p>
            <a:pPr lvl="1"/>
            <a:r>
              <a:rPr dirty="0" lang="en-GB" smtClean="0"/>
              <a:t> Cluster B: </a:t>
            </a:r>
            <a:r>
              <a:rPr dirty="0" lang="en-GB" err="1" smtClean="0"/>
              <a:t>Behaviors</a:t>
            </a:r>
            <a:r>
              <a:rPr dirty="0" lang="en-GB" smtClean="0"/>
              <a:t> described as dramatic, emotional, or erratic</a:t>
            </a:r>
          </a:p>
          <a:p>
            <a:pPr lvl="2"/>
            <a:r>
              <a:rPr dirty="0" lang="en-GB" smtClean="0"/>
              <a:t>Antisocial personality disorder</a:t>
            </a:r>
          </a:p>
          <a:p>
            <a:pPr lvl="2"/>
            <a:r>
              <a:rPr dirty="0" lang="en-GB" smtClean="0"/>
              <a:t>Borderline personality disorder</a:t>
            </a:r>
          </a:p>
          <a:p>
            <a:pPr lvl="2"/>
            <a:r>
              <a:rPr dirty="0" lang="en-GB" smtClean="0"/>
              <a:t>Histrionic personality disorder</a:t>
            </a:r>
          </a:p>
          <a:p>
            <a:pPr lvl="2"/>
            <a:r>
              <a:rPr dirty="0" lang="en-GB" smtClean="0"/>
              <a:t>Narcissistic personality disorder</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62" name=""/>
        <p:cNvGrpSpPr/>
        <p:nvPr/>
      </p:nvGrpSpPr>
      <p:grpSpPr>
        <a:xfrm>
          <a:off x="0" y="0"/>
          <a:ext cx="0" cy="0"/>
          <a:chOff x="0" y="0"/>
          <a:chExt cx="0" cy="0"/>
        </a:xfrm>
      </p:grpSpPr>
      <p:sp>
        <p:nvSpPr>
          <p:cNvPr id="1048860" name="Title 1"/>
          <p:cNvSpPr>
            <a:spLocks noGrp="1"/>
          </p:cNvSpPr>
          <p:nvPr>
            <p:ph type="title"/>
          </p:nvPr>
        </p:nvSpPr>
        <p:spPr/>
        <p:txBody>
          <a:bodyPr/>
          <a:p>
            <a:r>
              <a:rPr dirty="0" lang="en-GB" err="1" smtClean="0"/>
              <a:t>Ctied</a:t>
            </a:r>
            <a:r>
              <a:rPr dirty="0" lang="en-GB" smtClean="0"/>
              <a:t> </a:t>
            </a:r>
            <a:endParaRPr dirty="0" lang="en-GB"/>
          </a:p>
        </p:txBody>
      </p:sp>
      <p:sp>
        <p:nvSpPr>
          <p:cNvPr id="1048861" name="Content Placeholder 2"/>
          <p:cNvSpPr>
            <a:spLocks noGrp="1"/>
          </p:cNvSpPr>
          <p:nvPr>
            <p:ph idx="1"/>
          </p:nvPr>
        </p:nvSpPr>
        <p:spPr/>
        <p:txBody>
          <a:bodyPr/>
          <a:p>
            <a:pPr lvl="1"/>
            <a:r>
              <a:rPr dirty="0" lang="en-GB" smtClean="0"/>
              <a:t> Cluster C: </a:t>
            </a:r>
            <a:r>
              <a:rPr dirty="0" lang="en-GB" err="1" smtClean="0"/>
              <a:t>Behaviors</a:t>
            </a:r>
            <a:r>
              <a:rPr dirty="0" lang="en-GB" smtClean="0"/>
              <a:t> described as anxious or fearful</a:t>
            </a:r>
          </a:p>
          <a:p>
            <a:pPr lvl="2"/>
            <a:r>
              <a:rPr dirty="0" lang="en-GB" smtClean="0"/>
              <a:t> Avoidant personality disorder</a:t>
            </a:r>
          </a:p>
          <a:p>
            <a:pPr lvl="2"/>
            <a:r>
              <a:rPr dirty="0" lang="en-GB" smtClean="0"/>
              <a:t>Dependent personality disorder</a:t>
            </a:r>
          </a:p>
          <a:p>
            <a:pPr lvl="2"/>
            <a:r>
              <a:rPr dirty="0" lang="en-GB" smtClean="0"/>
              <a:t>Obsessive-compulsive personality disorder</a:t>
            </a:r>
          </a:p>
          <a:p>
            <a:endParaRPr dirty="0"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631" name="Title 1"/>
          <p:cNvSpPr>
            <a:spLocks noGrp="1"/>
          </p:cNvSpPr>
          <p:nvPr>
            <p:ph type="title"/>
          </p:nvPr>
        </p:nvSpPr>
        <p:spPr/>
        <p:txBody>
          <a:bodyPr/>
          <a:p>
            <a:r>
              <a:rPr dirty="0" lang="en-GB" smtClean="0"/>
              <a:t>Ctied </a:t>
            </a:r>
            <a:endParaRPr dirty="0" lang="en-GB"/>
          </a:p>
        </p:txBody>
      </p:sp>
      <p:sp>
        <p:nvSpPr>
          <p:cNvPr id="1048632" name="Content Placeholder 2"/>
          <p:cNvSpPr>
            <a:spLocks noGrp="1"/>
          </p:cNvSpPr>
          <p:nvPr>
            <p:ph idx="1"/>
          </p:nvPr>
        </p:nvSpPr>
        <p:spPr/>
        <p:txBody>
          <a:bodyPr>
            <a:normAutofit/>
          </a:bodyPr>
          <a:p>
            <a:r>
              <a:rPr b="1" dirty="0" lang="en-GB" smtClean="0"/>
              <a:t>Axis V—Global Assessment of Functioning: </a:t>
            </a:r>
          </a:p>
          <a:p>
            <a:pPr lvl="1"/>
            <a:r>
              <a:rPr dirty="0" lang="en-GB" smtClean="0"/>
              <a:t>This allows the clinician to rate the individual’s overall functioning on the Global Assessment of Functioning (GAF) Scale. </a:t>
            </a:r>
          </a:p>
          <a:p>
            <a:pPr lvl="1"/>
            <a:r>
              <a:rPr dirty="0" lang="en-GB" smtClean="0"/>
              <a:t>This scale represents in global terms a single measure of the individual’s psychological, social, and occupational functioning</a:t>
            </a:r>
          </a:p>
          <a:p>
            <a:endParaRPr dirty="0" lang="en-GB" smtClean="0"/>
          </a:p>
          <a:p>
            <a:endParaRPr dirty="0" lang="en-GB"/>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63" name=""/>
        <p:cNvGrpSpPr/>
        <p:nvPr/>
      </p:nvGrpSpPr>
      <p:grpSpPr>
        <a:xfrm>
          <a:off x="0" y="0"/>
          <a:ext cx="0" cy="0"/>
          <a:chOff x="0" y="0"/>
          <a:chExt cx="0" cy="0"/>
        </a:xfrm>
      </p:grpSpPr>
      <p:sp>
        <p:nvSpPr>
          <p:cNvPr id="1048862" name="Title 1"/>
          <p:cNvSpPr>
            <a:spLocks noGrp="1"/>
          </p:cNvSpPr>
          <p:nvPr>
            <p:ph type="title"/>
          </p:nvPr>
        </p:nvSpPr>
        <p:spPr/>
        <p:txBody>
          <a:bodyPr/>
          <a:p>
            <a:r>
              <a:rPr dirty="0" lang="en-GB" smtClean="0"/>
              <a:t>Paranoid Personality Disorder</a:t>
            </a:r>
            <a:endParaRPr dirty="0" lang="en-GB"/>
          </a:p>
        </p:txBody>
      </p:sp>
      <p:sp>
        <p:nvSpPr>
          <p:cNvPr id="1048863" name="Content Placeholder 2"/>
          <p:cNvSpPr>
            <a:spLocks noGrp="1"/>
          </p:cNvSpPr>
          <p:nvPr>
            <p:ph idx="1"/>
          </p:nvPr>
        </p:nvSpPr>
        <p:spPr/>
        <p:txBody>
          <a:bodyPr>
            <a:normAutofit fontScale="84375" lnSpcReduction="10000"/>
          </a:bodyPr>
          <a:p>
            <a:r>
              <a:rPr dirty="0" lang="en-GB" smtClean="0"/>
              <a:t>Pervasive distrust and suspiciousness of others such that their motives are interpreted as malevolent, beginning by early adulthood and present in a variety of contexts</a:t>
            </a:r>
          </a:p>
          <a:p>
            <a:r>
              <a:rPr dirty="0" lang="en-GB" smtClean="0"/>
              <a:t>They are: constantly on guard, </a:t>
            </a:r>
            <a:r>
              <a:rPr dirty="0" lang="en-GB" err="1" smtClean="0"/>
              <a:t>hypervigilant</a:t>
            </a:r>
            <a:r>
              <a:rPr dirty="0" lang="en-GB" smtClean="0"/>
              <a:t>, tense and irritable, insensitive to the feelings of others, avoid interactions with other people,  feel that others are there to take advantage of them and they are constantly “testing” the honesty of others.</a:t>
            </a:r>
          </a:p>
          <a:p>
            <a:r>
              <a:rPr dirty="0" lang="en-GB" smtClean="0"/>
              <a:t>Management: social skill training, psychotherapy, </a:t>
            </a:r>
            <a:r>
              <a:rPr dirty="0" lang="en-GB" err="1" smtClean="0"/>
              <a:t>anxiolytics</a:t>
            </a:r>
            <a:r>
              <a:rPr dirty="0" lang="en-GB" smtClean="0"/>
              <a:t>, antipsychotics</a:t>
            </a:r>
            <a:endParaRPr dirty="0" lang="en-GB"/>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64" name=""/>
        <p:cNvGrpSpPr/>
        <p:nvPr/>
      </p:nvGrpSpPr>
      <p:grpSpPr>
        <a:xfrm>
          <a:off x="0" y="0"/>
          <a:ext cx="0" cy="0"/>
          <a:chOff x="0" y="0"/>
          <a:chExt cx="0" cy="0"/>
        </a:xfrm>
      </p:grpSpPr>
      <p:sp>
        <p:nvSpPr>
          <p:cNvPr id="1048864" name="Title 1"/>
          <p:cNvSpPr>
            <a:spLocks noGrp="1"/>
          </p:cNvSpPr>
          <p:nvPr>
            <p:ph type="title"/>
          </p:nvPr>
        </p:nvSpPr>
        <p:spPr/>
        <p:txBody>
          <a:bodyPr/>
          <a:p>
            <a:r>
              <a:rPr b="1" dirty="0" lang="en-GB" smtClean="0"/>
              <a:t>Schizoid Personality Disorder</a:t>
            </a:r>
            <a:endParaRPr dirty="0" lang="en-GB"/>
          </a:p>
        </p:txBody>
      </p:sp>
      <p:sp>
        <p:nvSpPr>
          <p:cNvPr id="1048865" name="Content Placeholder 2"/>
          <p:cNvSpPr>
            <a:spLocks noGrp="1"/>
          </p:cNvSpPr>
          <p:nvPr>
            <p:ph idx="1"/>
          </p:nvPr>
        </p:nvSpPr>
        <p:spPr/>
        <p:txBody>
          <a:bodyPr>
            <a:normAutofit fontScale="84375" lnSpcReduction="20000"/>
          </a:bodyPr>
          <a:p>
            <a:r>
              <a:rPr dirty="0" lang="en-GB" smtClean="0"/>
              <a:t>Characterized primarily by a profound defect in the ability to form personal relationships or to respond to others in any meaningful, emotional way</a:t>
            </a:r>
          </a:p>
          <a:p>
            <a:r>
              <a:rPr dirty="0" lang="en-GB" smtClean="0"/>
              <a:t>They appear cold, aloof, and indifferent to others, prefer to work in isolation and are unsociable, with little need or desire for emotional ties, invest enormous affective energy in intellectual pursuits. They appear shy, anxious, or uneasy. They are inappropriately serious</a:t>
            </a:r>
          </a:p>
          <a:p>
            <a:r>
              <a:rPr dirty="0" lang="en-GB" smtClean="0"/>
              <a:t>Management: social skills training, psychotherapy, group therapy, low dose of psychotics and antidepressants</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65" name=""/>
        <p:cNvGrpSpPr/>
        <p:nvPr/>
      </p:nvGrpSpPr>
      <p:grpSpPr>
        <a:xfrm>
          <a:off x="0" y="0"/>
          <a:ext cx="0" cy="0"/>
          <a:chOff x="0" y="0"/>
          <a:chExt cx="0" cy="0"/>
        </a:xfrm>
      </p:grpSpPr>
      <p:sp>
        <p:nvSpPr>
          <p:cNvPr id="1048866" name="Title 1"/>
          <p:cNvSpPr>
            <a:spLocks noGrp="1"/>
          </p:cNvSpPr>
          <p:nvPr>
            <p:ph type="title"/>
          </p:nvPr>
        </p:nvSpPr>
        <p:spPr/>
        <p:txBody>
          <a:bodyPr>
            <a:normAutofit/>
          </a:bodyPr>
          <a:p>
            <a:r>
              <a:rPr b="1" dirty="0" lang="en-GB" err="1" smtClean="0"/>
              <a:t>Schizotypal</a:t>
            </a:r>
            <a:r>
              <a:rPr b="1" dirty="0" lang="en-GB" smtClean="0"/>
              <a:t> Personality Disorder</a:t>
            </a:r>
            <a:endParaRPr dirty="0" lang="en-GB"/>
          </a:p>
        </p:txBody>
      </p:sp>
      <p:sp>
        <p:nvSpPr>
          <p:cNvPr id="1048867" name="Content Placeholder 2"/>
          <p:cNvSpPr>
            <a:spLocks noGrp="1"/>
          </p:cNvSpPr>
          <p:nvPr>
            <p:ph idx="1"/>
          </p:nvPr>
        </p:nvSpPr>
        <p:spPr/>
        <p:txBody>
          <a:bodyPr>
            <a:normAutofit fontScale="93750" lnSpcReduction="10000"/>
          </a:bodyPr>
          <a:p>
            <a:r>
              <a:rPr dirty="0" lang="en-GB" smtClean="0"/>
              <a:t>They are aloof and isolated and behave in a bland and apathetic manner, magical thinking, ideas of reference, illusions and depersonalization are part of their everyday world like </a:t>
            </a:r>
            <a:r>
              <a:rPr dirty="0" lang="en-GB" err="1" smtClean="0"/>
              <a:t>superstitiousness</a:t>
            </a:r>
            <a:r>
              <a:rPr dirty="0" lang="en-GB" smtClean="0"/>
              <a:t>; belief in clairvoyance, telepathy, or “sixth sense”; and beliefs that “others can feel my feelings</a:t>
            </a:r>
          </a:p>
          <a:p>
            <a:r>
              <a:rPr dirty="0" lang="en-GB" smtClean="0"/>
              <a:t>Management: social skill training, cognitive skills, reinforce positive </a:t>
            </a:r>
            <a:r>
              <a:rPr dirty="0" lang="en-GB" err="1" smtClean="0"/>
              <a:t>behavior</a:t>
            </a:r>
            <a:r>
              <a:rPr dirty="0" lang="en-GB" smtClean="0"/>
              <a:t>, self care assistance, psychotherapy, low dose of antipsychotics</a:t>
            </a:r>
            <a:endParaRPr dirty="0" lang="en-GB"/>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66" name=""/>
        <p:cNvGrpSpPr/>
        <p:nvPr/>
      </p:nvGrpSpPr>
      <p:grpSpPr>
        <a:xfrm>
          <a:off x="0" y="0"/>
          <a:ext cx="0" cy="0"/>
          <a:chOff x="0" y="0"/>
          <a:chExt cx="0" cy="0"/>
        </a:xfrm>
      </p:grpSpPr>
      <p:sp>
        <p:nvSpPr>
          <p:cNvPr id="1048868" name="Title 1"/>
          <p:cNvSpPr>
            <a:spLocks noGrp="1"/>
          </p:cNvSpPr>
          <p:nvPr>
            <p:ph type="title"/>
          </p:nvPr>
        </p:nvSpPr>
        <p:spPr/>
        <p:txBody>
          <a:bodyPr/>
          <a:p>
            <a:r>
              <a:rPr b="1" dirty="0" lang="en-GB" smtClean="0"/>
              <a:t>Antisocial Personality Disorder</a:t>
            </a:r>
            <a:endParaRPr dirty="0" lang="en-GB"/>
          </a:p>
        </p:txBody>
      </p:sp>
      <p:sp>
        <p:nvSpPr>
          <p:cNvPr id="1048869" name="Content Placeholder 2"/>
          <p:cNvSpPr>
            <a:spLocks noGrp="1"/>
          </p:cNvSpPr>
          <p:nvPr>
            <p:ph idx="1"/>
          </p:nvPr>
        </p:nvSpPr>
        <p:spPr/>
        <p:txBody>
          <a:bodyPr>
            <a:normAutofit fontScale="96875" lnSpcReduction="20000"/>
          </a:bodyPr>
          <a:p>
            <a:r>
              <a:rPr dirty="0" lang="en-GB" smtClean="0"/>
              <a:t>a pattern of socially irresponsible, exploitative, and guiltless </a:t>
            </a:r>
            <a:r>
              <a:rPr dirty="0" lang="en-GB" err="1" smtClean="0"/>
              <a:t>behavior</a:t>
            </a:r>
            <a:r>
              <a:rPr dirty="0" lang="en-GB" smtClean="0"/>
              <a:t> that reflects a disregard for the rights of others</a:t>
            </a:r>
          </a:p>
          <a:p>
            <a:r>
              <a:rPr dirty="0" lang="en-GB" smtClean="0"/>
              <a:t>They are unable to make loving relationship, self </a:t>
            </a:r>
            <a:r>
              <a:rPr dirty="0" lang="en-GB" err="1" smtClean="0"/>
              <a:t>centredness</a:t>
            </a:r>
            <a:r>
              <a:rPr dirty="0" lang="en-GB" smtClean="0"/>
              <a:t> and heartless, can cruel and callous, sexual activity is without tender feelings</a:t>
            </a:r>
          </a:p>
          <a:p>
            <a:r>
              <a:rPr dirty="0" lang="en-GB" smtClean="0"/>
              <a:t>Management: psychotherapy, social skill training, may require treatment associated with substance abuse, motivations, feelings,</a:t>
            </a:r>
            <a:endParaRPr dirty="0" lang="en-GB"/>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67" name=""/>
        <p:cNvGrpSpPr/>
        <p:nvPr/>
      </p:nvGrpSpPr>
      <p:grpSpPr>
        <a:xfrm>
          <a:off x="0" y="0"/>
          <a:ext cx="0" cy="0"/>
          <a:chOff x="0" y="0"/>
          <a:chExt cx="0" cy="0"/>
        </a:xfrm>
      </p:grpSpPr>
      <p:sp>
        <p:nvSpPr>
          <p:cNvPr id="1048870" name="Title 1"/>
          <p:cNvSpPr>
            <a:spLocks noGrp="1"/>
          </p:cNvSpPr>
          <p:nvPr>
            <p:ph type="title"/>
          </p:nvPr>
        </p:nvSpPr>
        <p:spPr/>
        <p:txBody>
          <a:bodyPr>
            <a:normAutofit/>
          </a:bodyPr>
          <a:p>
            <a:r>
              <a:rPr b="1" dirty="0" lang="en-GB" smtClean="0"/>
              <a:t>Borderline Personality Disorder</a:t>
            </a:r>
            <a:endParaRPr dirty="0" lang="en-GB"/>
          </a:p>
        </p:txBody>
      </p:sp>
      <p:sp>
        <p:nvSpPr>
          <p:cNvPr id="1048871" name="Content Placeholder 2"/>
          <p:cNvSpPr>
            <a:spLocks noGrp="1"/>
          </p:cNvSpPr>
          <p:nvPr>
            <p:ph idx="1"/>
          </p:nvPr>
        </p:nvSpPr>
        <p:spPr/>
        <p:txBody>
          <a:bodyPr/>
          <a:p>
            <a:r>
              <a:rPr dirty="0" lang="en-GB" smtClean="0"/>
              <a:t>Characterized by a pattern of intense and chaotic relationships, with affective instability and fluctuating attitudes toward other people</a:t>
            </a:r>
          </a:p>
          <a:p>
            <a:r>
              <a:rPr dirty="0" lang="en-GB" smtClean="0"/>
              <a:t>Management: promote sleep, moderate exercise, antidepressants, lithium and antipsychotics, behaviour therapy</a:t>
            </a:r>
            <a:endParaRPr dirty="0" lang="en-GB"/>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68" name=""/>
        <p:cNvGrpSpPr/>
        <p:nvPr/>
      </p:nvGrpSpPr>
      <p:grpSpPr>
        <a:xfrm>
          <a:off x="0" y="0"/>
          <a:ext cx="0" cy="0"/>
          <a:chOff x="0" y="0"/>
          <a:chExt cx="0" cy="0"/>
        </a:xfrm>
      </p:grpSpPr>
      <p:sp>
        <p:nvSpPr>
          <p:cNvPr id="1048872" name="Title 1"/>
          <p:cNvSpPr>
            <a:spLocks noGrp="1"/>
          </p:cNvSpPr>
          <p:nvPr>
            <p:ph type="title"/>
          </p:nvPr>
        </p:nvSpPr>
        <p:spPr/>
        <p:txBody>
          <a:bodyPr>
            <a:normAutofit fontScale="90000"/>
          </a:bodyPr>
          <a:p>
            <a:r>
              <a:rPr dirty="0" lang="en-US" smtClean="0"/>
              <a:t>ALCOHOL AND SUBSTANCE RELATED DISORDERS</a:t>
            </a:r>
            <a:endParaRPr dirty="0" lang="en-GB"/>
          </a:p>
        </p:txBody>
      </p:sp>
      <p:sp>
        <p:nvSpPr>
          <p:cNvPr id="1048873" name="Content Placeholder 2"/>
          <p:cNvSpPr>
            <a:spLocks noGrp="1"/>
          </p:cNvSpPr>
          <p:nvPr>
            <p:ph idx="1"/>
          </p:nvPr>
        </p:nvSpPr>
        <p:spPr/>
        <p:txBody>
          <a:bodyPr>
            <a:normAutofit/>
          </a:bodyPr>
          <a:p>
            <a:r>
              <a:rPr dirty="0" lang="en-GB" smtClean="0"/>
              <a:t>Composed of two groups:</a:t>
            </a:r>
          </a:p>
          <a:p>
            <a:pPr lvl="1"/>
            <a:r>
              <a:rPr dirty="0" lang="en-GB" smtClean="0"/>
              <a:t>The substance-use disorders (dependence and abuse) </a:t>
            </a:r>
          </a:p>
          <a:p>
            <a:pPr lvl="1"/>
            <a:r>
              <a:rPr dirty="0" lang="en-GB" smtClean="0"/>
              <a:t>The substance-induced disorders (intoxication, withdrawal, delirium, dementia, amnesia, psychosis, mood disorder, anxiety disorder, sexual dysfunction, and sleep disorders)</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69" name=""/>
        <p:cNvGrpSpPr/>
        <p:nvPr/>
      </p:nvGrpSpPr>
      <p:grpSpPr>
        <a:xfrm>
          <a:off x="0" y="0"/>
          <a:ext cx="0" cy="0"/>
          <a:chOff x="0" y="0"/>
          <a:chExt cx="0" cy="0"/>
        </a:xfrm>
      </p:grpSpPr>
      <p:sp>
        <p:nvSpPr>
          <p:cNvPr id="1048874" name="Title 1"/>
          <p:cNvSpPr>
            <a:spLocks noGrp="1"/>
          </p:cNvSpPr>
          <p:nvPr>
            <p:ph type="title"/>
          </p:nvPr>
        </p:nvSpPr>
        <p:spPr/>
        <p:txBody>
          <a:bodyPr/>
          <a:p>
            <a:r>
              <a:rPr dirty="0" lang="en-GB" err="1" smtClean="0"/>
              <a:t>Ctied</a:t>
            </a:r>
            <a:r>
              <a:rPr dirty="0" lang="en-GB" smtClean="0"/>
              <a:t> </a:t>
            </a:r>
            <a:endParaRPr dirty="0" lang="en-GB"/>
          </a:p>
        </p:txBody>
      </p:sp>
      <p:sp>
        <p:nvSpPr>
          <p:cNvPr id="1048875" name="Content Placeholder 2"/>
          <p:cNvSpPr>
            <a:spLocks noGrp="1"/>
          </p:cNvSpPr>
          <p:nvPr>
            <p:ph idx="1"/>
          </p:nvPr>
        </p:nvSpPr>
        <p:spPr/>
        <p:txBody>
          <a:bodyPr>
            <a:normAutofit fontScale="82143" lnSpcReduction="10000"/>
          </a:bodyPr>
          <a:p>
            <a:r>
              <a:rPr dirty="0" lang="en-GB" smtClean="0"/>
              <a:t>Substance abuse is described as a maladaptive pattern of substance use leading to clinically significant impairment or distress, as manifested by one (or more) of the following, occurring within a 12-month period:</a:t>
            </a:r>
          </a:p>
          <a:p>
            <a:pPr lvl="1"/>
            <a:r>
              <a:rPr dirty="0" lang="en-GB" smtClean="0"/>
              <a:t>Recurrent substance use resulting in a failure to fulfil major role obligations at work, school, or home</a:t>
            </a:r>
          </a:p>
          <a:p>
            <a:pPr lvl="1"/>
            <a:r>
              <a:rPr dirty="0" lang="en-GB" smtClean="0"/>
              <a:t>Recurrent substance use in situations in which it is physically hazardous</a:t>
            </a:r>
          </a:p>
          <a:p>
            <a:pPr lvl="1"/>
            <a:r>
              <a:rPr dirty="0" lang="en-GB" smtClean="0"/>
              <a:t>Recurrent substance-related legal problems</a:t>
            </a:r>
          </a:p>
          <a:p>
            <a:pPr lvl="1"/>
            <a:r>
              <a:rPr dirty="0" lang="en-GB" smtClean="0"/>
              <a:t>Continued substance use despite having persistent or recurrent social or interpersonal problems caused or exacerbated by the effects of the substance</a:t>
            </a:r>
            <a:endParaRPr dirty="0" lang="en-GB"/>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70" name=""/>
        <p:cNvGrpSpPr/>
        <p:nvPr/>
      </p:nvGrpSpPr>
      <p:grpSpPr>
        <a:xfrm>
          <a:off x="0" y="0"/>
          <a:ext cx="0" cy="0"/>
          <a:chOff x="0" y="0"/>
          <a:chExt cx="0" cy="0"/>
        </a:xfrm>
      </p:grpSpPr>
      <p:sp>
        <p:nvSpPr>
          <p:cNvPr id="1048876" name="Title 1"/>
          <p:cNvSpPr>
            <a:spLocks noGrp="1"/>
          </p:cNvSpPr>
          <p:nvPr>
            <p:ph type="title"/>
          </p:nvPr>
        </p:nvSpPr>
        <p:spPr/>
        <p:txBody>
          <a:bodyPr/>
          <a:p>
            <a:r>
              <a:rPr dirty="0" lang="en-GB" err="1" smtClean="0"/>
              <a:t>Ctied</a:t>
            </a:r>
            <a:r>
              <a:rPr dirty="0" lang="en-GB" smtClean="0"/>
              <a:t> </a:t>
            </a:r>
            <a:endParaRPr dirty="0" lang="en-GB"/>
          </a:p>
        </p:txBody>
      </p:sp>
      <p:sp>
        <p:nvSpPr>
          <p:cNvPr id="1048877" name="Content Placeholder 2"/>
          <p:cNvSpPr>
            <a:spLocks noGrp="1"/>
          </p:cNvSpPr>
          <p:nvPr>
            <p:ph idx="1"/>
          </p:nvPr>
        </p:nvSpPr>
        <p:spPr/>
        <p:txBody>
          <a:bodyPr>
            <a:normAutofit fontScale="96429" lnSpcReduction="10000"/>
          </a:bodyPr>
          <a:p>
            <a:endParaRPr dirty="0" lang="en-GB" smtClean="0"/>
          </a:p>
          <a:p>
            <a:r>
              <a:rPr dirty="0" lang="en-GB" smtClean="0"/>
              <a:t>DEPENDENCE:A state of inability to function in absence of a drug characterized by:- </a:t>
            </a:r>
          </a:p>
          <a:p>
            <a:pPr lvl="1"/>
            <a:r>
              <a:rPr dirty="0" lang="en-GB" smtClean="0"/>
              <a:t>compulsion to use </a:t>
            </a:r>
          </a:p>
          <a:p>
            <a:pPr lvl="1"/>
            <a:r>
              <a:rPr dirty="0" lang="en-GB" smtClean="0"/>
              <a:t>stereotyped pattern </a:t>
            </a:r>
          </a:p>
          <a:p>
            <a:pPr lvl="1"/>
            <a:r>
              <a:rPr dirty="0" lang="en-GB" smtClean="0"/>
              <a:t>set priority </a:t>
            </a:r>
          </a:p>
          <a:p>
            <a:pPr lvl="1"/>
            <a:r>
              <a:rPr dirty="0" lang="en-GB" smtClean="0"/>
              <a:t> tolerance </a:t>
            </a:r>
          </a:p>
          <a:p>
            <a:pPr lvl="1"/>
            <a:r>
              <a:rPr dirty="0" lang="en-GB" smtClean="0"/>
              <a:t>withdrawal symptoms &amp; relief use </a:t>
            </a:r>
          </a:p>
          <a:p>
            <a:pPr lvl="1"/>
            <a:r>
              <a:rPr dirty="0" lang="en-GB" smtClean="0"/>
              <a:t>reinstatement after abstinence. </a:t>
            </a:r>
          </a:p>
          <a:p>
            <a:endParaRPr dirty="0" lang="en-GB"/>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878" name="Title 1"/>
          <p:cNvSpPr>
            <a:spLocks noGrp="1"/>
          </p:cNvSpPr>
          <p:nvPr>
            <p:ph type="title"/>
          </p:nvPr>
        </p:nvSpPr>
        <p:spPr/>
        <p:txBody>
          <a:bodyPr>
            <a:normAutofit fontScale="90000"/>
          </a:bodyPr>
          <a:p>
            <a:r>
              <a:rPr b="1" dirty="0" lang="en-US" smtClean="0">
                <a:solidFill>
                  <a:schemeClr val="accent2"/>
                </a:solidFill>
              </a:rPr>
              <a:t/>
            </a:r>
            <a:br>
              <a:rPr b="1" dirty="0" lang="en-US" smtClean="0">
                <a:solidFill>
                  <a:schemeClr val="accent2"/>
                </a:solidFill>
              </a:rPr>
            </a:br>
            <a:r>
              <a:rPr b="1" dirty="0" lang="en-US" smtClean="0"/>
              <a:t>Predisposing factors</a:t>
            </a:r>
            <a:r>
              <a:rPr b="1" dirty="0" lang="en-US" smtClean="0">
                <a:solidFill>
                  <a:schemeClr val="accent2"/>
                </a:solidFill>
              </a:rPr>
              <a:t/>
            </a:r>
            <a:br>
              <a:rPr b="1" dirty="0" lang="en-US" smtClean="0">
                <a:solidFill>
                  <a:schemeClr val="accent2"/>
                </a:solidFill>
              </a:rPr>
            </a:br>
            <a:endParaRPr dirty="0" lang="en-GB"/>
          </a:p>
        </p:txBody>
      </p:sp>
      <p:sp>
        <p:nvSpPr>
          <p:cNvPr id="1048879" name="Content Placeholder 4"/>
          <p:cNvSpPr>
            <a:spLocks noGrp="1"/>
          </p:cNvSpPr>
          <p:nvPr>
            <p:ph idx="1"/>
          </p:nvPr>
        </p:nvSpPr>
        <p:spPr/>
        <p:txBody>
          <a:bodyPr>
            <a:normAutofit fontScale="81250" lnSpcReduction="20000"/>
          </a:bodyPr>
          <a:p>
            <a:pPr indent="-457200" marL="493776">
              <a:buFont typeface="+mj-lt"/>
              <a:buAutoNum type="arabicPeriod"/>
            </a:pPr>
            <a:r>
              <a:rPr dirty="0" lang="en-US" smtClean="0"/>
              <a:t>Peer influence/pressure</a:t>
            </a:r>
          </a:p>
          <a:p>
            <a:pPr indent="-457200" marL="493776">
              <a:buFont typeface="+mj-lt"/>
              <a:buAutoNum type="arabicPeriod"/>
            </a:pPr>
            <a:r>
              <a:rPr dirty="0" lang="en-US" smtClean="0"/>
              <a:t>Idleness </a:t>
            </a:r>
          </a:p>
          <a:p>
            <a:pPr indent="-457200" marL="493776">
              <a:buFont typeface="+mj-lt"/>
              <a:buAutoNum type="arabicPeriod"/>
            </a:pPr>
            <a:r>
              <a:rPr dirty="0" lang="en-US" smtClean="0"/>
              <a:t>Inadequate personality- one who suffers in loneliness/inferiority in a way to relieve stress.</a:t>
            </a:r>
          </a:p>
          <a:p>
            <a:pPr indent="-457200" marL="493776">
              <a:buFont typeface="+mj-lt"/>
              <a:buAutoNum type="arabicPeriod"/>
            </a:pPr>
            <a:r>
              <a:rPr dirty="0" lang="en-US" smtClean="0"/>
              <a:t>Availability of drugs like in medical workers</a:t>
            </a:r>
          </a:p>
          <a:p>
            <a:pPr indent="-457200" marL="493776">
              <a:buFont typeface="+mj-lt"/>
              <a:buAutoNum type="arabicPeriod"/>
            </a:pPr>
            <a:r>
              <a:rPr dirty="0" lang="en-US" smtClean="0"/>
              <a:t>Environmental factors like if the drug is grown in the environment</a:t>
            </a:r>
          </a:p>
          <a:p>
            <a:pPr indent="-457200" marL="493776">
              <a:buFont typeface="+mj-lt"/>
              <a:buAutoNum type="arabicPeriod"/>
            </a:pPr>
            <a:r>
              <a:rPr dirty="0" lang="en-US" smtClean="0"/>
              <a:t>Relieve of psychological pain</a:t>
            </a:r>
          </a:p>
          <a:p>
            <a:pPr indent="-457200" marL="493776">
              <a:buFont typeface="+mj-lt"/>
              <a:buAutoNum type="arabicPeriod"/>
            </a:pPr>
            <a:r>
              <a:rPr dirty="0" lang="en-US" smtClean="0"/>
              <a:t>Individuals who need to feel high /floating.</a:t>
            </a:r>
          </a:p>
          <a:p>
            <a:pPr indent="-457200" marL="493776">
              <a:buFont typeface="+mj-lt"/>
              <a:buAutoNum type="arabicPeriod"/>
            </a:pPr>
            <a:r>
              <a:rPr dirty="0" lang="en-US" smtClean="0"/>
              <a:t>Curiosity</a:t>
            </a:r>
          </a:p>
          <a:p>
            <a:pPr indent="-457200" marL="493776">
              <a:buFont typeface="+mj-lt"/>
              <a:buAutoNum type="arabicPeriod"/>
            </a:pPr>
            <a:r>
              <a:rPr dirty="0" lang="en-US" smtClean="0"/>
              <a:t>Physical dependent</a:t>
            </a:r>
          </a:p>
          <a:p>
            <a:pPr indent="-457200" marL="493776">
              <a:buFont typeface="+mj-lt"/>
              <a:buAutoNum type="arabicPeriod"/>
            </a:pPr>
            <a:r>
              <a:rPr dirty="0" lang="en-US" smtClean="0"/>
              <a:t>Over prescription  of drugs of addiction </a:t>
            </a:r>
          </a:p>
          <a:p>
            <a:endParaRPr dirty="0" lang="en-GB"/>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sp>
        <p:nvSpPr>
          <p:cNvPr id="1048880" name="Title 1"/>
          <p:cNvSpPr>
            <a:spLocks noGrp="1"/>
          </p:cNvSpPr>
          <p:nvPr>
            <p:ph type="title"/>
          </p:nvPr>
        </p:nvSpPr>
        <p:spPr/>
        <p:txBody>
          <a:bodyPr>
            <a:normAutofit fontScale="90000"/>
          </a:bodyPr>
          <a:p>
            <a:r>
              <a:rPr b="1" dirty="0" lang="en-GB" smtClean="0"/>
              <a:t>Classes of psychoactive</a:t>
            </a:r>
            <a:br>
              <a:rPr b="1" dirty="0" lang="en-GB" smtClean="0"/>
            </a:br>
            <a:r>
              <a:rPr b="1" dirty="0" lang="en-GB" smtClean="0"/>
              <a:t>substances</a:t>
            </a:r>
            <a:endParaRPr dirty="0" lang="en-GB"/>
          </a:p>
        </p:txBody>
      </p:sp>
      <p:sp>
        <p:nvSpPr>
          <p:cNvPr id="1048881" name="Content Placeholder 2"/>
          <p:cNvSpPr>
            <a:spLocks noGrp="1"/>
          </p:cNvSpPr>
          <p:nvPr>
            <p:ph idx="1"/>
          </p:nvPr>
        </p:nvSpPr>
        <p:spPr/>
        <p:txBody>
          <a:bodyPr>
            <a:normAutofit fontScale="84375" lnSpcReduction="20000"/>
          </a:bodyPr>
          <a:p>
            <a:r>
              <a:rPr dirty="0" lang="en-GB" smtClean="0"/>
              <a:t>Alcohol</a:t>
            </a:r>
          </a:p>
          <a:p>
            <a:r>
              <a:rPr dirty="0" lang="en-GB" smtClean="0"/>
              <a:t>Amphetamines and related substances</a:t>
            </a:r>
          </a:p>
          <a:p>
            <a:r>
              <a:rPr dirty="0" lang="en-GB" smtClean="0"/>
              <a:t>Caffeine</a:t>
            </a:r>
          </a:p>
          <a:p>
            <a:r>
              <a:rPr dirty="0" lang="en-GB" smtClean="0"/>
              <a:t>Cannabis</a:t>
            </a:r>
          </a:p>
          <a:p>
            <a:r>
              <a:rPr dirty="0" lang="en-GB" smtClean="0"/>
              <a:t>Cocaine</a:t>
            </a:r>
          </a:p>
          <a:p>
            <a:r>
              <a:rPr dirty="0" lang="en-GB" smtClean="0"/>
              <a:t>Hallucinogens</a:t>
            </a:r>
          </a:p>
          <a:p>
            <a:r>
              <a:rPr dirty="0" lang="en-GB" smtClean="0"/>
              <a:t>Inhalants</a:t>
            </a:r>
          </a:p>
          <a:p>
            <a:r>
              <a:rPr dirty="0" lang="en-GB" smtClean="0"/>
              <a:t>Nicotine</a:t>
            </a:r>
          </a:p>
          <a:p>
            <a:r>
              <a:rPr dirty="0" lang="en-GB" err="1" smtClean="0"/>
              <a:t>Opioids</a:t>
            </a:r>
            <a:endParaRPr dirty="0" lang="en-GB" smtClean="0"/>
          </a:p>
          <a:p>
            <a:r>
              <a:rPr dirty="0" lang="en-GB" smtClean="0"/>
              <a:t>Phencyclidine (PCP) and related substances</a:t>
            </a:r>
          </a:p>
          <a:p>
            <a:r>
              <a:rPr dirty="0" lang="en-GB" smtClean="0"/>
              <a:t>Sedatives, hypnotics, or </a:t>
            </a:r>
            <a:r>
              <a:rPr dirty="0" lang="en-GB" err="1" smtClean="0"/>
              <a:t>anxiolytics</a:t>
            </a:r>
            <a:endParaRPr dirty="0"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graphicFrame>
        <p:nvGraphicFramePr>
          <p:cNvPr id="4194304" name="Content Placeholder 4"/>
          <p:cNvGraphicFramePr>
            <a:graphicFrameLocks noGrp="1"/>
          </p:cNvGraphicFramePr>
          <p:nvPr>
            <p:ph idx="1"/>
          </p:nvPr>
        </p:nvGraphicFramePr>
        <p:xfrm>
          <a:off x="486889" y="651277"/>
          <a:ext cx="8229600" cy="4539375"/>
        </p:xfrm>
        <a:graphic>
          <a:graphicData uri="http://schemas.openxmlformats.org/drawingml/2006/table">
            <a:tbl>
              <a:tblPr firstRow="1" bandRow="1">
                <a:tableStyleId>{5C22544A-7EE6-4342-B048-85BDC9FD1C3A}</a:tableStyleId>
              </a:tblPr>
              <a:tblGrid>
                <a:gridCol w="1328718"/>
                <a:gridCol w="6900882"/>
              </a:tblGrid>
              <a:tr h="644680">
                <a:tc>
                  <a:txBody>
                    <a:bodyPr/>
                    <a:p>
                      <a:r>
                        <a:rPr dirty="0" lang="en-GB" smtClean="0"/>
                        <a:t>F0</a:t>
                      </a:r>
                      <a:endParaRPr dirty="0" lang="en-GB"/>
                    </a:p>
                  </a:txBody>
                </a:tc>
                <a:tc>
                  <a:txBody>
                    <a:bodyPr/>
                    <a:p>
                      <a:r>
                        <a:rPr b="1" dirty="0" sz="1800" kern="1200" lang="en-US" smtClean="0">
                          <a:solidFill>
                            <a:schemeClr val="lt1"/>
                          </a:solidFill>
                          <a:latin typeface="+mn-lt"/>
                          <a:ea typeface="+mn-ea"/>
                          <a:cs typeface="+mn-cs"/>
                        </a:rPr>
                        <a:t>Organic, including symptomatic mental disorders.</a:t>
                      </a:r>
                      <a:endParaRPr dirty="0" lang="en-GB"/>
                    </a:p>
                  </a:txBody>
                </a:tc>
              </a:tr>
              <a:tr h="373505">
                <a:tc>
                  <a:txBody>
                    <a:bodyPr/>
                    <a:p>
                      <a:r>
                        <a:rPr dirty="0" lang="en-GB" smtClean="0"/>
                        <a:t>F1</a:t>
                      </a:r>
                      <a:endParaRPr dirty="0" lang="en-GB"/>
                    </a:p>
                  </a:txBody>
                </a:tc>
                <a:tc>
                  <a:txBody>
                    <a:bodyPr/>
                    <a:p>
                      <a:r>
                        <a:rPr dirty="0" sz="1800" kern="1200" lang="en-US" smtClean="0">
                          <a:solidFill>
                            <a:schemeClr val="dk1"/>
                          </a:solidFill>
                          <a:latin typeface="+mn-lt"/>
                          <a:ea typeface="+mn-ea"/>
                          <a:cs typeface="+mn-cs"/>
                        </a:rPr>
                        <a:t> Mental and behavior disorders due to psychoactive substance use.</a:t>
                      </a:r>
                      <a:endParaRPr dirty="0" lang="en-GB"/>
                    </a:p>
                  </a:txBody>
                </a:tc>
              </a:tr>
              <a:tr h="373505">
                <a:tc>
                  <a:txBody>
                    <a:bodyPr/>
                    <a:p>
                      <a:r>
                        <a:rPr dirty="0" lang="en-GB" smtClean="0"/>
                        <a:t>F2</a:t>
                      </a:r>
                      <a:endParaRPr dirty="0" lang="en-GB"/>
                    </a:p>
                  </a:txBody>
                </a:tc>
                <a:tc>
                  <a:txBody>
                    <a:bodyPr/>
                    <a:p>
                      <a:r>
                        <a:rPr dirty="0" sz="1800" kern="1200" lang="en-US" smtClean="0">
                          <a:solidFill>
                            <a:schemeClr val="dk1"/>
                          </a:solidFill>
                          <a:latin typeface="+mn-lt"/>
                          <a:ea typeface="+mn-ea"/>
                          <a:cs typeface="+mn-cs"/>
                        </a:rPr>
                        <a:t>Schizophrenia, </a:t>
                      </a:r>
                      <a:r>
                        <a:rPr dirty="0" sz="1800" kern="1200" lang="en-US" err="1" smtClean="0">
                          <a:solidFill>
                            <a:schemeClr val="dk1"/>
                          </a:solidFill>
                          <a:latin typeface="+mn-lt"/>
                          <a:ea typeface="+mn-ea"/>
                          <a:cs typeface="+mn-cs"/>
                        </a:rPr>
                        <a:t>schizotypal</a:t>
                      </a:r>
                      <a:r>
                        <a:rPr dirty="0" sz="1800" kern="1200" lang="en-US" smtClean="0">
                          <a:solidFill>
                            <a:schemeClr val="dk1"/>
                          </a:solidFill>
                          <a:latin typeface="+mn-lt"/>
                          <a:ea typeface="+mn-ea"/>
                          <a:cs typeface="+mn-cs"/>
                        </a:rPr>
                        <a:t> and delusional disorders.</a:t>
                      </a:r>
                      <a:endParaRPr dirty="0" lang="en-GB"/>
                    </a:p>
                  </a:txBody>
                </a:tc>
              </a:tr>
              <a:tr h="373505">
                <a:tc>
                  <a:txBody>
                    <a:bodyPr/>
                    <a:p>
                      <a:r>
                        <a:rPr dirty="0" lang="en-GB" smtClean="0"/>
                        <a:t>F3</a:t>
                      </a:r>
                      <a:endParaRPr dirty="0" lang="en-GB"/>
                    </a:p>
                  </a:txBody>
                </a:tc>
                <a:tc>
                  <a:txBody>
                    <a:bodyPr/>
                    <a:p>
                      <a:r>
                        <a:rPr dirty="0" sz="1800" kern="1200" lang="en-US" smtClean="0">
                          <a:solidFill>
                            <a:schemeClr val="dk1"/>
                          </a:solidFill>
                          <a:latin typeface="+mn-lt"/>
                          <a:ea typeface="+mn-ea"/>
                          <a:cs typeface="+mn-cs"/>
                        </a:rPr>
                        <a:t> Mood (affective) disorders.</a:t>
                      </a:r>
                      <a:endParaRPr dirty="0" lang="en-GB"/>
                    </a:p>
                  </a:txBody>
                </a:tc>
              </a:tr>
              <a:tr h="373505">
                <a:tc>
                  <a:txBody>
                    <a:bodyPr/>
                    <a:p>
                      <a:r>
                        <a:rPr dirty="0" lang="en-GB" smtClean="0"/>
                        <a:t>F4</a:t>
                      </a:r>
                      <a:endParaRPr dirty="0" lang="en-GB"/>
                    </a:p>
                  </a:txBody>
                </a:tc>
                <a:tc>
                  <a:txBody>
                    <a:bodyPr/>
                    <a:p>
                      <a:r>
                        <a:rPr dirty="0" sz="1800" kern="1200" lang="en-US" smtClean="0">
                          <a:solidFill>
                            <a:schemeClr val="dk1"/>
                          </a:solidFill>
                          <a:latin typeface="+mn-lt"/>
                          <a:ea typeface="+mn-ea"/>
                          <a:cs typeface="+mn-cs"/>
                        </a:rPr>
                        <a:t>Neurotic, stress related and somatoform disorders.</a:t>
                      </a:r>
                      <a:endParaRPr dirty="0" lang="en-GB"/>
                    </a:p>
                  </a:txBody>
                </a:tc>
              </a:tr>
              <a:tr h="373505">
                <a:tc>
                  <a:txBody>
                    <a:bodyPr/>
                    <a:p>
                      <a:r>
                        <a:rPr dirty="0" lang="en-GB" smtClean="0"/>
                        <a:t>F5</a:t>
                      </a:r>
                      <a:endParaRPr dirty="0" lang="en-GB"/>
                    </a:p>
                  </a:txBody>
                </a:tc>
                <a:tc>
                  <a:txBody>
                    <a:bodyPr/>
                    <a:p>
                      <a:r>
                        <a:rPr dirty="0" sz="1800" kern="1200" lang="en-US" smtClean="0">
                          <a:solidFill>
                            <a:schemeClr val="dk1"/>
                          </a:solidFill>
                          <a:latin typeface="+mn-lt"/>
                          <a:ea typeface="+mn-ea"/>
                          <a:cs typeface="+mn-cs"/>
                        </a:rPr>
                        <a:t>Behavioral syndromes associated with physiological disturbances </a:t>
                      </a:r>
                      <a:br>
                        <a:rPr dirty="0" sz="1800" kern="1200" lang="en-US" smtClean="0">
                          <a:solidFill>
                            <a:schemeClr val="dk1"/>
                          </a:solidFill>
                          <a:latin typeface="+mn-lt"/>
                          <a:ea typeface="+mn-ea"/>
                          <a:cs typeface="+mn-cs"/>
                        </a:rPr>
                      </a:br>
                      <a:r>
                        <a:rPr dirty="0" sz="1800" kern="1200" lang="en-US" smtClean="0">
                          <a:solidFill>
                            <a:schemeClr val="dk1"/>
                          </a:solidFill>
                          <a:latin typeface="+mn-lt"/>
                          <a:ea typeface="+mn-ea"/>
                          <a:cs typeface="+mn-cs"/>
                        </a:rPr>
                        <a:t> and physical factors.</a:t>
                      </a:r>
                      <a:endParaRPr dirty="0" lang="en-GB"/>
                    </a:p>
                  </a:txBody>
                </a:tc>
              </a:tr>
              <a:tr h="373505">
                <a:tc>
                  <a:txBody>
                    <a:bodyPr/>
                    <a:p>
                      <a:r>
                        <a:rPr dirty="0" lang="en-GB" smtClean="0"/>
                        <a:t>F6</a:t>
                      </a:r>
                      <a:endParaRPr dirty="0" lang="en-GB"/>
                    </a:p>
                  </a:txBody>
                </a:tc>
                <a:tc>
                  <a:txBody>
                    <a:bodyPr/>
                    <a:p>
                      <a:r>
                        <a:rPr dirty="0" sz="1800" kern="1200" lang="en-US" smtClean="0">
                          <a:solidFill>
                            <a:schemeClr val="dk1"/>
                          </a:solidFill>
                          <a:latin typeface="+mn-lt"/>
                          <a:ea typeface="+mn-ea"/>
                          <a:cs typeface="+mn-cs"/>
                        </a:rPr>
                        <a:t>Disorders of adult personality and behavior.</a:t>
                      </a:r>
                      <a:endParaRPr dirty="0" lang="en-GB"/>
                    </a:p>
                  </a:txBody>
                </a:tc>
              </a:tr>
              <a:tr h="373505">
                <a:tc>
                  <a:txBody>
                    <a:bodyPr/>
                    <a:p>
                      <a:r>
                        <a:rPr dirty="0" lang="en-GB" smtClean="0"/>
                        <a:t>F7</a:t>
                      </a:r>
                      <a:endParaRPr dirty="0" lang="en-GB"/>
                    </a:p>
                  </a:txBody>
                </a:tc>
                <a:tc>
                  <a:txBody>
                    <a:bodyPr/>
                    <a:p>
                      <a:r>
                        <a:rPr dirty="0" sz="1800" kern="1200" lang="en-US" smtClean="0">
                          <a:solidFill>
                            <a:schemeClr val="dk1"/>
                          </a:solidFill>
                          <a:latin typeface="+mn-lt"/>
                          <a:ea typeface="+mn-ea"/>
                          <a:cs typeface="+mn-cs"/>
                        </a:rPr>
                        <a:t> Mental retardation.</a:t>
                      </a:r>
                      <a:endParaRPr dirty="0" lang="en-GB"/>
                    </a:p>
                  </a:txBody>
                </a:tc>
              </a:tr>
              <a:tr h="373505">
                <a:tc>
                  <a:txBody>
                    <a:bodyPr/>
                    <a:p>
                      <a:r>
                        <a:rPr dirty="0" lang="en-GB" smtClean="0"/>
                        <a:t>F8</a:t>
                      </a:r>
                      <a:endParaRPr dirty="0" lang="en-GB"/>
                    </a:p>
                  </a:txBody>
                </a:tc>
                <a:tc>
                  <a:txBody>
                    <a:bodyPr/>
                    <a:p>
                      <a:r>
                        <a:rPr dirty="0" sz="1800" kern="1200" lang="en-US" smtClean="0">
                          <a:solidFill>
                            <a:schemeClr val="dk1"/>
                          </a:solidFill>
                          <a:latin typeface="+mn-lt"/>
                          <a:ea typeface="+mn-ea"/>
                          <a:cs typeface="+mn-cs"/>
                        </a:rPr>
                        <a:t>Disorders of psychological development.</a:t>
                      </a:r>
                      <a:endParaRPr dirty="0" lang="en-GB"/>
                    </a:p>
                  </a:txBody>
                </a:tc>
              </a:tr>
              <a:tr h="373505">
                <a:tc>
                  <a:txBody>
                    <a:bodyPr/>
                    <a:p>
                      <a:r>
                        <a:rPr dirty="0" lang="en-GB" smtClean="0"/>
                        <a:t>F9</a:t>
                      </a:r>
                      <a:endParaRPr dirty="0" lang="en-GB"/>
                    </a:p>
                  </a:txBody>
                </a:tc>
                <a:tc>
                  <a:txBody>
                    <a:bodyPr/>
                    <a:p>
                      <a:r>
                        <a:rPr dirty="0" sz="1800" kern="1200" lang="en-US" smtClean="0">
                          <a:solidFill>
                            <a:schemeClr val="dk1"/>
                          </a:solidFill>
                          <a:latin typeface="+mn-lt"/>
                          <a:ea typeface="+mn-ea"/>
                          <a:cs typeface="+mn-cs"/>
                        </a:rPr>
                        <a:t>Behavioral and emotional disorders with onset usually occurring in </a:t>
                      </a:r>
                      <a:br>
                        <a:rPr dirty="0" sz="1800" kern="1200" lang="en-US" smtClean="0">
                          <a:solidFill>
                            <a:schemeClr val="dk1"/>
                          </a:solidFill>
                          <a:latin typeface="+mn-lt"/>
                          <a:ea typeface="+mn-ea"/>
                          <a:cs typeface="+mn-cs"/>
                        </a:rPr>
                      </a:br>
                      <a:r>
                        <a:rPr dirty="0" sz="1800" kern="1200" lang="en-US" smtClean="0">
                          <a:solidFill>
                            <a:schemeClr val="dk1"/>
                          </a:solidFill>
                          <a:latin typeface="+mn-lt"/>
                          <a:ea typeface="+mn-ea"/>
                          <a:cs typeface="+mn-cs"/>
                        </a:rPr>
                        <a:t> childhood or adolescence</a:t>
                      </a:r>
                      <a:endParaRPr dirty="0" lang="en-GB"/>
                    </a:p>
                  </a:txBody>
                </a:tc>
              </a:tr>
            </a:tbl>
          </a:graphicData>
        </a:graphic>
      </p:graphicFrame>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226" name=""/>
        <p:cNvGrpSpPr/>
        <p:nvPr/>
      </p:nvGrpSpPr>
      <p:grpSpPr>
        <a:xfrm>
          <a:off x="0" y="0"/>
          <a:ext cx="0" cy="0"/>
          <a:chOff x="0" y="0"/>
          <a:chExt cx="0" cy="0"/>
        </a:xfrm>
      </p:grpSpPr>
      <p:sp>
        <p:nvSpPr>
          <p:cNvPr id="1048598" name="Title 1"/>
          <p:cNvSpPr>
            <a:spLocks noGrp="1"/>
          </p:cNvSpPr>
          <p:nvPr>
            <p:ph type="title"/>
          </p:nvPr>
        </p:nvSpPr>
        <p:spPr/>
        <p:txBody>
          <a:bodyPr/>
          <a:p>
            <a:r>
              <a:rPr dirty="0" lang="en-GB" smtClean="0"/>
              <a:t>ASSIGNMENT</a:t>
            </a:r>
            <a:endParaRPr dirty="0" lang="en-GB"/>
          </a:p>
        </p:txBody>
      </p:sp>
      <p:sp>
        <p:nvSpPr>
          <p:cNvPr id="1048599" name="Content Placeholder 2"/>
          <p:cNvSpPr>
            <a:spLocks noGrp="1"/>
          </p:cNvSpPr>
          <p:nvPr>
            <p:ph idx="1"/>
          </p:nvPr>
        </p:nvSpPr>
        <p:spPr/>
        <p:txBody>
          <a:bodyPr/>
          <a:p>
            <a:r>
              <a:rPr dirty="0" lang="en-GB" smtClean="0"/>
              <a:t>READ AND MAKE NOTES ON COMMON DRUGS ABUSED AND THEIR EFFECTS</a:t>
            </a:r>
            <a:endParaRPr dirty="0" lang="en-GB"/>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594" name="Title 1"/>
          <p:cNvSpPr>
            <a:spLocks noGrp="1"/>
          </p:cNvSpPr>
          <p:nvPr>
            <p:ph type="title"/>
          </p:nvPr>
        </p:nvSpPr>
        <p:spPr/>
        <p:txBody>
          <a:bodyPr>
            <a:normAutofit/>
          </a:bodyPr>
          <a:p>
            <a:r>
              <a:rPr dirty="0" lang="en-GB" smtClean="0"/>
              <a:t>Alcoholism </a:t>
            </a:r>
            <a:endParaRPr dirty="0" lang="en-GB"/>
          </a:p>
        </p:txBody>
      </p:sp>
      <p:sp>
        <p:nvSpPr>
          <p:cNvPr id="1048595" name="Content Placeholder 2"/>
          <p:cNvSpPr>
            <a:spLocks noGrp="1"/>
          </p:cNvSpPr>
          <p:nvPr>
            <p:ph idx="1"/>
          </p:nvPr>
        </p:nvSpPr>
        <p:spPr/>
        <p:txBody>
          <a:bodyPr>
            <a:normAutofit/>
          </a:bodyPr>
          <a:p>
            <a:r>
              <a:rPr b="1" dirty="0" lang="en-GB" smtClean="0"/>
              <a:t>Epidemiology </a:t>
            </a:r>
          </a:p>
          <a:p>
            <a:pPr lvl="1"/>
            <a:r>
              <a:rPr dirty="0" lang="en-GB" smtClean="0"/>
              <a:t>90% of people use alcohol </a:t>
            </a:r>
          </a:p>
          <a:p>
            <a:pPr lvl="1"/>
            <a:r>
              <a:rPr dirty="0" lang="en-GB" smtClean="0"/>
              <a:t>About 15% of users become alcohol dependent at some point during their life </a:t>
            </a:r>
          </a:p>
          <a:p>
            <a:pPr lvl="1"/>
            <a:r>
              <a:rPr dirty="0" lang="en-GB" smtClean="0"/>
              <a:t>Yearly prevalence rate about 7% </a:t>
            </a:r>
          </a:p>
          <a:p>
            <a:pPr lvl="1"/>
            <a:r>
              <a:rPr dirty="0" lang="en-GB" smtClean="0"/>
              <a:t>More common among men - 2:1 for younger adults, 9:1 for older adults </a:t>
            </a:r>
          </a:p>
          <a:p>
            <a:pPr lvl="1"/>
            <a:r>
              <a:rPr dirty="0" lang="en-GB" smtClean="0"/>
              <a:t>Varies slightly by ethnic group</a:t>
            </a:r>
          </a:p>
          <a:p>
            <a:endParaRPr dirty="0" lang="en-GB"/>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590" name="Title 1"/>
          <p:cNvSpPr>
            <a:spLocks noGrp="1"/>
          </p:cNvSpPr>
          <p:nvPr>
            <p:ph type="title"/>
          </p:nvPr>
        </p:nvSpPr>
        <p:spPr/>
        <p:txBody>
          <a:bodyPr>
            <a:normAutofit/>
          </a:bodyPr>
          <a:p>
            <a:r>
              <a:rPr dirty="0" lang="en-GB" smtClean="0"/>
              <a:t>Causes </a:t>
            </a:r>
            <a:endParaRPr dirty="0" lang="en-GB"/>
          </a:p>
        </p:txBody>
      </p:sp>
      <p:sp>
        <p:nvSpPr>
          <p:cNvPr id="1048591" name="Content Placeholder 2"/>
          <p:cNvSpPr>
            <a:spLocks noGrp="1"/>
          </p:cNvSpPr>
          <p:nvPr>
            <p:ph idx="1"/>
          </p:nvPr>
        </p:nvSpPr>
        <p:spPr/>
        <p:txBody>
          <a:bodyPr/>
          <a:p>
            <a:r>
              <a:rPr dirty="0" lang="en-GB" smtClean="0"/>
              <a:t>INDIVIDUAL FACTORS </a:t>
            </a:r>
          </a:p>
          <a:p>
            <a:pPr lvl="1"/>
            <a:r>
              <a:rPr dirty="0" lang="en-GB" smtClean="0"/>
              <a:t>Genetic predisposition </a:t>
            </a:r>
          </a:p>
          <a:p>
            <a:pPr lvl="1"/>
            <a:r>
              <a:rPr dirty="0" lang="en-GB" smtClean="0"/>
              <a:t>Disease process </a:t>
            </a:r>
          </a:p>
          <a:p>
            <a:pPr lvl="2"/>
            <a:r>
              <a:rPr dirty="0" lang="en-GB" smtClean="0"/>
              <a:t>psychiatric problem, such as depression. </a:t>
            </a:r>
          </a:p>
          <a:p>
            <a:pPr lvl="2"/>
            <a:r>
              <a:rPr dirty="0" lang="en-GB" smtClean="0"/>
              <a:t>physical illness. </a:t>
            </a:r>
          </a:p>
          <a:p>
            <a:pPr lvl="1"/>
            <a:r>
              <a:rPr dirty="0" lang="en-GB" smtClean="0"/>
              <a:t>Expectancy </a:t>
            </a:r>
          </a:p>
          <a:p>
            <a:pPr lvl="1"/>
            <a:r>
              <a:rPr dirty="0" lang="en-GB" smtClean="0"/>
              <a:t>Age </a:t>
            </a:r>
          </a:p>
          <a:p>
            <a:pPr lvl="1"/>
            <a:r>
              <a:rPr dirty="0" lang="en-GB" smtClean="0"/>
              <a:t>Mental set </a:t>
            </a:r>
          </a:p>
          <a:p>
            <a:endParaRPr dirty="0" lang="en-GB"/>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586" name="Title 1"/>
          <p:cNvSpPr>
            <a:spLocks noGrp="1"/>
          </p:cNvSpPr>
          <p:nvPr>
            <p:ph type="title"/>
          </p:nvPr>
        </p:nvSpPr>
        <p:spPr/>
        <p:txBody>
          <a:bodyPr/>
          <a:p>
            <a:r>
              <a:rPr dirty="0" lang="en-GB" err="1" smtClean="0"/>
              <a:t>Ctied</a:t>
            </a:r>
            <a:r>
              <a:rPr dirty="0" lang="en-GB" smtClean="0"/>
              <a:t> </a:t>
            </a:r>
            <a:endParaRPr dirty="0" lang="en-GB"/>
          </a:p>
        </p:txBody>
      </p:sp>
      <p:sp>
        <p:nvSpPr>
          <p:cNvPr id="1048587" name="Content Placeholder 2"/>
          <p:cNvSpPr>
            <a:spLocks noGrp="1"/>
          </p:cNvSpPr>
          <p:nvPr>
            <p:ph idx="1"/>
          </p:nvPr>
        </p:nvSpPr>
        <p:spPr/>
        <p:txBody>
          <a:bodyPr>
            <a:normAutofit/>
          </a:bodyPr>
          <a:p>
            <a:r>
              <a:rPr dirty="0" lang="en-GB" smtClean="0"/>
              <a:t>ENVIROMENTAL FACTORS</a:t>
            </a:r>
          </a:p>
          <a:p>
            <a:r>
              <a:rPr dirty="0" lang="en-GB" smtClean="0"/>
              <a:t>DEMAND SIDE </a:t>
            </a:r>
          </a:p>
          <a:p>
            <a:pPr lvl="2"/>
            <a:r>
              <a:rPr dirty="0" lang="en-GB" smtClean="0"/>
              <a:t>lack of knowledge. </a:t>
            </a:r>
          </a:p>
          <a:p>
            <a:pPr lvl="2"/>
            <a:r>
              <a:rPr dirty="0" lang="en-GB" smtClean="0"/>
              <a:t>poverty, unemployment, urbanization. </a:t>
            </a:r>
          </a:p>
          <a:p>
            <a:pPr lvl="2"/>
            <a:r>
              <a:rPr dirty="0" lang="en-GB" smtClean="0"/>
              <a:t>war, internal displacements, broken homes. </a:t>
            </a:r>
          </a:p>
          <a:p>
            <a:pPr lvl="2"/>
            <a:r>
              <a:rPr dirty="0" lang="en-GB" smtClean="0"/>
              <a:t>cultural use. </a:t>
            </a:r>
          </a:p>
          <a:p>
            <a:pPr lvl="2"/>
            <a:r>
              <a:rPr dirty="0" lang="en-GB" smtClean="0"/>
              <a:t>peer pressure. </a:t>
            </a:r>
          </a:p>
          <a:p>
            <a:pPr lvl="2"/>
            <a:r>
              <a:rPr dirty="0" lang="en-GB" smtClean="0"/>
              <a:t>advertisements, others. </a:t>
            </a:r>
          </a:p>
          <a:p>
            <a:endParaRPr dirty="0" lang="en-GB"/>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588" name="Title 1"/>
          <p:cNvSpPr>
            <a:spLocks noGrp="1"/>
          </p:cNvSpPr>
          <p:nvPr>
            <p:ph type="title"/>
          </p:nvPr>
        </p:nvSpPr>
        <p:spPr/>
        <p:txBody>
          <a:bodyPr/>
          <a:p>
            <a:r>
              <a:rPr lang="en-GB" smtClean="0"/>
              <a:t>Ctied </a:t>
            </a:r>
            <a:endParaRPr dirty="0" lang="en-GB"/>
          </a:p>
        </p:txBody>
      </p:sp>
      <p:sp>
        <p:nvSpPr>
          <p:cNvPr id="1048589" name="Content Placeholder 2"/>
          <p:cNvSpPr>
            <a:spLocks noGrp="1"/>
          </p:cNvSpPr>
          <p:nvPr>
            <p:ph idx="1"/>
          </p:nvPr>
        </p:nvSpPr>
        <p:spPr/>
        <p:txBody>
          <a:bodyPr/>
          <a:p>
            <a:pPr lvl="1"/>
            <a:r>
              <a:rPr dirty="0" lang="en-GB" smtClean="0"/>
              <a:t>SUPPLY SIDE</a:t>
            </a:r>
          </a:p>
          <a:p>
            <a:pPr lvl="2"/>
            <a:r>
              <a:rPr dirty="0" lang="en-GB" smtClean="0"/>
              <a:t> Will depend on type of drug. </a:t>
            </a:r>
          </a:p>
          <a:p>
            <a:pPr lvl="2"/>
            <a:r>
              <a:rPr dirty="0" lang="en-GB" smtClean="0"/>
              <a:t>Agricultural products available in fertile regions (cannabis </a:t>
            </a:r>
            <a:r>
              <a:rPr dirty="0" lang="en-GB" err="1" smtClean="0"/>
              <a:t>sativa</a:t>
            </a:r>
            <a:r>
              <a:rPr dirty="0" lang="en-GB" smtClean="0"/>
              <a:t>). </a:t>
            </a:r>
          </a:p>
          <a:p>
            <a:pPr lvl="2"/>
            <a:r>
              <a:rPr dirty="0" lang="en-GB" smtClean="0"/>
              <a:t>Degree of brewing and distilling (strength). </a:t>
            </a:r>
          </a:p>
          <a:p>
            <a:pPr lvl="2"/>
            <a:r>
              <a:rPr dirty="0" lang="en-GB" smtClean="0"/>
              <a:t>Security system at entry points for illegal drugs </a:t>
            </a:r>
          </a:p>
          <a:p>
            <a:pPr lvl="2"/>
            <a:r>
              <a:rPr dirty="0" lang="en-GB" smtClean="0"/>
              <a:t>Nature of legislation. </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592" name="Title 1"/>
          <p:cNvSpPr>
            <a:spLocks noGrp="1"/>
          </p:cNvSpPr>
          <p:nvPr>
            <p:ph type="title"/>
          </p:nvPr>
        </p:nvSpPr>
        <p:spPr/>
        <p:txBody>
          <a:bodyPr/>
          <a:p>
            <a:r>
              <a:rPr dirty="0" lang="en-GB" smtClean="0"/>
              <a:t>Effects of alcoholism</a:t>
            </a:r>
            <a:endParaRPr dirty="0" lang="en-GB"/>
          </a:p>
        </p:txBody>
      </p:sp>
      <p:sp>
        <p:nvSpPr>
          <p:cNvPr id="1048593" name="Content Placeholder 2"/>
          <p:cNvSpPr>
            <a:spLocks noGrp="1"/>
          </p:cNvSpPr>
          <p:nvPr>
            <p:ph idx="1"/>
          </p:nvPr>
        </p:nvSpPr>
        <p:spPr/>
        <p:txBody>
          <a:bodyPr>
            <a:normAutofit fontScale="89286" lnSpcReduction="20000"/>
          </a:bodyPr>
          <a:p>
            <a:r>
              <a:rPr dirty="0" lang="en-US" smtClean="0"/>
              <a:t>Individual:</a:t>
            </a:r>
          </a:p>
          <a:p>
            <a:pPr lvl="1"/>
            <a:r>
              <a:rPr dirty="0" lang="en-US" smtClean="0"/>
              <a:t>Alcohol in small doses give individual a feeling of security, warm, self confidence adequacy and also increase </a:t>
            </a:r>
            <a:r>
              <a:rPr dirty="0" lang="en-US" err="1" smtClean="0"/>
              <a:t>socialibility</a:t>
            </a:r>
            <a:r>
              <a:rPr dirty="0" lang="en-US" smtClean="0"/>
              <a:t>.</a:t>
            </a:r>
          </a:p>
          <a:p>
            <a:pPr lvl="1"/>
            <a:r>
              <a:rPr dirty="0" lang="en-US" smtClean="0"/>
              <a:t>High lever of alcohol in blood stream interfere with high cortical functions like judgment, self criticism, is not aware of environment, aggressive, attitude also affect body system </a:t>
            </a:r>
            <a:r>
              <a:rPr dirty="0" lang="en-US" err="1" smtClean="0"/>
              <a:t>eg</a:t>
            </a:r>
            <a:r>
              <a:rPr dirty="0" lang="en-US" smtClean="0"/>
              <a:t> liver cirrhosis</a:t>
            </a:r>
          </a:p>
          <a:p>
            <a:pPr lvl="1"/>
            <a:r>
              <a:rPr dirty="0" lang="en-US" smtClean="0"/>
              <a:t>Patient has withdrawn symptoms </a:t>
            </a:r>
            <a:r>
              <a:rPr dirty="0" lang="en-US" err="1" smtClean="0"/>
              <a:t>eg</a:t>
            </a:r>
            <a:r>
              <a:rPr dirty="0" lang="en-US" smtClean="0"/>
              <a:t> craving for alcohol, alcoholic tremens, hangovers affects, general body malaise, poor judgment, inefficiency at work, anorexia leads to malnutrition, vitamin deficiency, brain damage.</a:t>
            </a:r>
          </a:p>
          <a:p>
            <a:endParaRPr dirty="0" lang="en-GB"/>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596" name="Title 1"/>
          <p:cNvSpPr>
            <a:spLocks noGrp="1"/>
          </p:cNvSpPr>
          <p:nvPr>
            <p:ph type="title"/>
          </p:nvPr>
        </p:nvSpPr>
        <p:spPr/>
        <p:txBody>
          <a:bodyPr/>
          <a:p>
            <a:r>
              <a:rPr dirty="0" lang="en-GB" err="1" smtClean="0"/>
              <a:t>Ctied</a:t>
            </a:r>
            <a:r>
              <a:rPr dirty="0" lang="en-GB" smtClean="0"/>
              <a:t> </a:t>
            </a:r>
            <a:endParaRPr dirty="0" lang="en-GB"/>
          </a:p>
        </p:txBody>
      </p:sp>
      <p:sp>
        <p:nvSpPr>
          <p:cNvPr id="1048597" name="Content Placeholder 2"/>
          <p:cNvSpPr>
            <a:spLocks noGrp="1"/>
          </p:cNvSpPr>
          <p:nvPr>
            <p:ph idx="1"/>
          </p:nvPr>
        </p:nvSpPr>
        <p:spPr/>
        <p:txBody>
          <a:bodyPr>
            <a:normAutofit fontScale="94737" lnSpcReduction="20000"/>
          </a:bodyPr>
          <a:p>
            <a:r>
              <a:rPr dirty="0" lang="en-GB" smtClean="0"/>
              <a:t>Family:</a:t>
            </a:r>
          </a:p>
          <a:p>
            <a:pPr lvl="1"/>
            <a:r>
              <a:rPr dirty="0" lang="en-US" smtClean="0"/>
              <a:t>Alcohol affect family in socio-</a:t>
            </a:r>
            <a:r>
              <a:rPr dirty="0" lang="en-US" err="1" smtClean="0"/>
              <a:t>economically,financialy</a:t>
            </a:r>
            <a:r>
              <a:rPr dirty="0" lang="en-US" smtClean="0"/>
              <a:t> and psychologically</a:t>
            </a:r>
          </a:p>
          <a:p>
            <a:pPr lvl="1"/>
            <a:r>
              <a:rPr dirty="0" lang="en-US" smtClean="0"/>
              <a:t>Alcoholic in the family never meet the needs of the family.</a:t>
            </a:r>
          </a:p>
          <a:p>
            <a:pPr lvl="1"/>
            <a:r>
              <a:rPr dirty="0" lang="en-US" smtClean="0"/>
              <a:t>Leads to divorce and separation</a:t>
            </a:r>
          </a:p>
          <a:p>
            <a:r>
              <a:rPr dirty="0" lang="en-GB" smtClean="0"/>
              <a:t>Community:</a:t>
            </a:r>
          </a:p>
          <a:p>
            <a:pPr lvl="1"/>
            <a:r>
              <a:rPr dirty="0" sz="1900" lang="en-US" smtClean="0"/>
              <a:t>Over drinking while driving causes accidents</a:t>
            </a:r>
          </a:p>
          <a:p>
            <a:pPr lvl="1"/>
            <a:r>
              <a:rPr dirty="0" sz="1900" lang="en-US" smtClean="0"/>
              <a:t>lack of respect</a:t>
            </a:r>
          </a:p>
          <a:p>
            <a:pPr lvl="1"/>
            <a:r>
              <a:rPr dirty="0" sz="1900" lang="en-US" smtClean="0"/>
              <a:t>leads to petty crimes</a:t>
            </a:r>
          </a:p>
          <a:p>
            <a:pPr lvl="1"/>
            <a:r>
              <a:rPr dirty="0" sz="1900" lang="en-US" smtClean="0"/>
              <a:t>In place of work there is </a:t>
            </a:r>
            <a:r>
              <a:rPr dirty="0" sz="1900" lang="en-US" err="1" smtClean="0"/>
              <a:t>absentism</a:t>
            </a:r>
            <a:r>
              <a:rPr dirty="0" sz="1900" lang="en-US" smtClean="0"/>
              <a:t>(hangover)</a:t>
            </a:r>
          </a:p>
          <a:p>
            <a:pPr lvl="1"/>
            <a:r>
              <a:rPr dirty="0" sz="1900" lang="en-US" smtClean="0"/>
              <a:t>leads to low </a:t>
            </a:r>
            <a:r>
              <a:rPr dirty="0" sz="1900" lang="en-US" err="1" smtClean="0"/>
              <a:t>produvtivity</a:t>
            </a:r>
            <a:endParaRPr dirty="0" sz="1900" lang="en-US" smtClean="0"/>
          </a:p>
          <a:p>
            <a:pPr lvl="1"/>
            <a:r>
              <a:rPr dirty="0" sz="1900" lang="en-US" smtClean="0"/>
              <a:t>Poor relationship  to with </a:t>
            </a:r>
            <a:r>
              <a:rPr dirty="0" sz="1900" lang="en-US" err="1" smtClean="0"/>
              <a:t>collegues</a:t>
            </a:r>
            <a:endParaRPr dirty="0" lang="en-GB"/>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373" name=""/>
        <p:cNvGrpSpPr/>
        <p:nvPr/>
      </p:nvGrpSpPr>
      <p:grpSpPr>
        <a:xfrm>
          <a:off x="0" y="0"/>
          <a:ext cx="0" cy="0"/>
          <a:chOff x="0" y="0"/>
          <a:chExt cx="0" cy="0"/>
        </a:xfrm>
      </p:grpSpPr>
      <p:sp>
        <p:nvSpPr>
          <p:cNvPr id="1048882" name="Title 1"/>
          <p:cNvSpPr>
            <a:spLocks noGrp="1"/>
          </p:cNvSpPr>
          <p:nvPr>
            <p:ph type="title"/>
          </p:nvPr>
        </p:nvSpPr>
        <p:spPr/>
        <p:txBody>
          <a:bodyPr>
            <a:normAutofit fontScale="90000"/>
          </a:bodyPr>
          <a:p>
            <a:r>
              <a:rPr dirty="0" lang="en-GB" smtClean="0"/>
              <a:t>Alcohol withdrawal stages/problems </a:t>
            </a:r>
            <a:endParaRPr dirty="0" lang="en-GB"/>
          </a:p>
        </p:txBody>
      </p:sp>
      <p:sp>
        <p:nvSpPr>
          <p:cNvPr id="1048883" name="Content Placeholder 2"/>
          <p:cNvSpPr>
            <a:spLocks noGrp="1"/>
          </p:cNvSpPr>
          <p:nvPr>
            <p:ph idx="1"/>
          </p:nvPr>
        </p:nvSpPr>
        <p:spPr/>
        <p:txBody>
          <a:bodyPr>
            <a:normAutofit/>
          </a:bodyPr>
          <a:p>
            <a:r>
              <a:rPr dirty="0" lang="en-GB" smtClean="0"/>
              <a:t>6-12 hrs post drinking: anxiety, autonomic arousal </a:t>
            </a:r>
          </a:p>
          <a:p>
            <a:pPr lvl="1"/>
            <a:r>
              <a:rPr dirty="0" lang="en-GB" smtClean="0"/>
              <a:t>if this is blocked, can stop other stages </a:t>
            </a:r>
          </a:p>
          <a:p>
            <a:r>
              <a:rPr dirty="0" lang="en-GB" smtClean="0"/>
              <a:t>&lt; 24 hrs: hallucinations (visual, tactile &amp; auditory). </a:t>
            </a:r>
          </a:p>
          <a:p>
            <a:r>
              <a:rPr dirty="0" lang="en-GB" smtClean="0"/>
              <a:t>24-30 hrs: seizures </a:t>
            </a:r>
          </a:p>
          <a:p>
            <a:r>
              <a:rPr dirty="0" lang="fr-FR" smtClean="0"/>
              <a:t>48-72 </a:t>
            </a:r>
            <a:r>
              <a:rPr dirty="0" lang="fr-FR" err="1" smtClean="0"/>
              <a:t>hrs</a:t>
            </a:r>
            <a:r>
              <a:rPr dirty="0" lang="fr-FR" smtClean="0"/>
              <a:t>: </a:t>
            </a:r>
            <a:r>
              <a:rPr dirty="0" lang="fr-FR" err="1" smtClean="0"/>
              <a:t>DT’s</a:t>
            </a:r>
            <a:r>
              <a:rPr dirty="0" lang="fr-FR" smtClean="0"/>
              <a:t> (confusion, </a:t>
            </a:r>
            <a:r>
              <a:rPr dirty="0" lang="fr-FR" err="1" smtClean="0"/>
              <a:t>disorientation</a:t>
            </a:r>
            <a:r>
              <a:rPr dirty="0" lang="fr-FR" smtClean="0"/>
              <a:t>) </a:t>
            </a:r>
          </a:p>
          <a:p>
            <a:endParaRPr dirty="0" lang="en-GB"/>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374" name=""/>
        <p:cNvGrpSpPr/>
        <p:nvPr/>
      </p:nvGrpSpPr>
      <p:grpSpPr>
        <a:xfrm>
          <a:off x="0" y="0"/>
          <a:ext cx="0" cy="0"/>
          <a:chOff x="0" y="0"/>
          <a:chExt cx="0" cy="0"/>
        </a:xfrm>
      </p:grpSpPr>
      <p:sp>
        <p:nvSpPr>
          <p:cNvPr id="1048884" name="Title 1"/>
          <p:cNvSpPr>
            <a:spLocks noGrp="1"/>
          </p:cNvSpPr>
          <p:nvPr>
            <p:ph type="title"/>
          </p:nvPr>
        </p:nvSpPr>
        <p:spPr/>
        <p:txBody>
          <a:bodyPr/>
          <a:p>
            <a:r>
              <a:rPr dirty="0" lang="en-GB" err="1" smtClean="0"/>
              <a:t>Assesment</a:t>
            </a:r>
            <a:r>
              <a:rPr dirty="0" lang="en-GB" smtClean="0"/>
              <a:t> </a:t>
            </a:r>
            <a:endParaRPr dirty="0" lang="en-GB"/>
          </a:p>
        </p:txBody>
      </p:sp>
      <p:sp>
        <p:nvSpPr>
          <p:cNvPr id="1048885" name="Content Placeholder 2"/>
          <p:cNvSpPr>
            <a:spLocks noGrp="1"/>
          </p:cNvSpPr>
          <p:nvPr>
            <p:ph idx="1"/>
          </p:nvPr>
        </p:nvSpPr>
        <p:spPr/>
        <p:txBody>
          <a:bodyPr>
            <a:noAutofit/>
          </a:bodyPr>
          <a:p>
            <a:r>
              <a:rPr dirty="0" sz="2400" lang="en-GB" smtClean="0"/>
              <a:t>Several tools may be used to detect a loss of control of alcohol use. </a:t>
            </a:r>
          </a:p>
          <a:p>
            <a:r>
              <a:rPr dirty="0" sz="2400" lang="en-GB" smtClean="0"/>
              <a:t>The CAGE questionnaire, named for its four questions, is one such example that may be used to screen patients quickly in a doctor's office </a:t>
            </a:r>
          </a:p>
          <a:p>
            <a:endParaRPr dirty="0" sz="2400" lang="en-GB"/>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375" name=""/>
        <p:cNvGrpSpPr/>
        <p:nvPr/>
      </p:nvGrpSpPr>
      <p:grpSpPr>
        <a:xfrm>
          <a:off x="0" y="0"/>
          <a:ext cx="0" cy="0"/>
          <a:chOff x="0" y="0"/>
          <a:chExt cx="0" cy="0"/>
        </a:xfrm>
      </p:grpSpPr>
      <p:sp>
        <p:nvSpPr>
          <p:cNvPr id="1048886" name="Title 1"/>
          <p:cNvSpPr>
            <a:spLocks noGrp="1"/>
          </p:cNvSpPr>
          <p:nvPr>
            <p:ph type="title"/>
          </p:nvPr>
        </p:nvSpPr>
        <p:spPr/>
        <p:txBody>
          <a:bodyPr/>
          <a:p>
            <a:r>
              <a:rPr dirty="0" lang="en-GB" err="1" smtClean="0"/>
              <a:t>Ctied</a:t>
            </a:r>
            <a:r>
              <a:rPr dirty="0" lang="en-GB" smtClean="0"/>
              <a:t> </a:t>
            </a:r>
            <a:endParaRPr dirty="0" lang="en-GB"/>
          </a:p>
        </p:txBody>
      </p:sp>
      <p:sp>
        <p:nvSpPr>
          <p:cNvPr id="1048887" name="Content Placeholder 2"/>
          <p:cNvSpPr>
            <a:spLocks noGrp="1"/>
          </p:cNvSpPr>
          <p:nvPr>
            <p:ph idx="1"/>
          </p:nvPr>
        </p:nvSpPr>
        <p:spPr/>
        <p:txBody>
          <a:bodyPr/>
          <a:p>
            <a:r>
              <a:rPr dirty="0" sz="2400" lang="en-GB" smtClean="0"/>
              <a:t>Two "yes" responses indicate that the respondent should be investigated further. The questionnaire asks the following questions: </a:t>
            </a:r>
          </a:p>
          <a:p>
            <a:pPr lvl="1"/>
            <a:r>
              <a:rPr dirty="0" sz="2400" lang="en-GB" smtClean="0"/>
              <a:t>Have you ever felt you needed to </a:t>
            </a:r>
            <a:r>
              <a:rPr b="1" dirty="0" sz="2400" lang="en-GB" smtClean="0"/>
              <a:t>C</a:t>
            </a:r>
            <a:r>
              <a:rPr dirty="0" sz="2400" lang="en-GB" smtClean="0"/>
              <a:t>ut down on your drinking? </a:t>
            </a:r>
          </a:p>
          <a:p>
            <a:pPr lvl="1"/>
            <a:r>
              <a:rPr dirty="0" sz="2400" lang="en-GB" smtClean="0"/>
              <a:t>Have people </a:t>
            </a:r>
            <a:r>
              <a:rPr b="1" dirty="0" sz="2400" lang="en-GB" smtClean="0"/>
              <a:t>A</a:t>
            </a:r>
            <a:r>
              <a:rPr dirty="0" sz="2400" lang="en-GB" smtClean="0"/>
              <a:t>nnoyed you by criticizing your drinking? </a:t>
            </a:r>
          </a:p>
          <a:p>
            <a:pPr lvl="1"/>
            <a:r>
              <a:rPr dirty="0" sz="2400" lang="en-GB" smtClean="0"/>
              <a:t>Have you ever felt </a:t>
            </a:r>
            <a:r>
              <a:rPr b="1" dirty="0" sz="2400" lang="en-GB" smtClean="0"/>
              <a:t>G</a:t>
            </a:r>
            <a:r>
              <a:rPr dirty="0" sz="2400" lang="en-GB" smtClean="0"/>
              <a:t>uilty about drinking? </a:t>
            </a:r>
          </a:p>
          <a:p>
            <a:pPr lvl="1"/>
            <a:r>
              <a:rPr dirty="0" sz="2400" lang="en-GB" smtClean="0"/>
              <a:t>Have you ever felt you needed a drink first thing in the morning (</a:t>
            </a:r>
            <a:r>
              <a:rPr b="1" dirty="0" sz="2400" lang="en-GB" smtClean="0"/>
              <a:t>E</a:t>
            </a:r>
            <a:r>
              <a:rPr dirty="0" sz="2400" lang="en-GB" smtClean="0"/>
              <a:t>ye-opener) to steady your nerves or to get rid of a hangover? </a:t>
            </a:r>
          </a:p>
          <a:p>
            <a:endParaRPr dirty="0"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633" name="Title 1"/>
          <p:cNvSpPr>
            <a:spLocks noGrp="1"/>
          </p:cNvSpPr>
          <p:nvPr>
            <p:ph type="title"/>
          </p:nvPr>
        </p:nvSpPr>
        <p:spPr/>
        <p:txBody>
          <a:bodyPr/>
          <a:p>
            <a:r>
              <a:rPr dirty="0" lang="en-GB" smtClean="0"/>
              <a:t>Aims of ICD 10</a:t>
            </a:r>
            <a:endParaRPr dirty="0" lang="en-GB"/>
          </a:p>
        </p:txBody>
      </p:sp>
      <p:sp>
        <p:nvSpPr>
          <p:cNvPr id="1048634" name="Content Placeholder 2"/>
          <p:cNvSpPr>
            <a:spLocks noGrp="1"/>
          </p:cNvSpPr>
          <p:nvPr>
            <p:ph idx="1"/>
          </p:nvPr>
        </p:nvSpPr>
        <p:spPr/>
        <p:txBody>
          <a:bodyPr/>
          <a:p>
            <a:r>
              <a:rPr dirty="0" lang="en-US" smtClean="0"/>
              <a:t>To create a system that:</a:t>
            </a:r>
            <a:endParaRPr dirty="0" lang="en-GB" smtClean="0"/>
          </a:p>
          <a:p>
            <a:pPr lvl="1"/>
            <a:r>
              <a:rPr dirty="0" lang="en-US" smtClean="0"/>
              <a:t>Was suitable for international communication on statistics of morbidity and mortality</a:t>
            </a:r>
            <a:endParaRPr dirty="0" lang="en-GB" smtClean="0"/>
          </a:p>
          <a:p>
            <a:pPr lvl="1"/>
            <a:r>
              <a:rPr dirty="0" lang="en-US" smtClean="0"/>
              <a:t>Provides a reference for national and other psychiatric classifications</a:t>
            </a:r>
            <a:endParaRPr dirty="0" lang="en-GB" smtClean="0"/>
          </a:p>
          <a:p>
            <a:pPr lvl="1"/>
            <a:r>
              <a:rPr dirty="0" lang="en-US" smtClean="0"/>
              <a:t>Is acceptable and useful in research and clinical work</a:t>
            </a:r>
            <a:endParaRPr dirty="0" lang="en-GB" smtClean="0"/>
          </a:p>
          <a:p>
            <a:pPr lvl="1"/>
            <a:r>
              <a:rPr dirty="0" lang="en-US" smtClean="0"/>
              <a:t>Contributes to education</a:t>
            </a:r>
            <a:endParaRPr dirty="0" lang="en-GB" smtClean="0"/>
          </a:p>
          <a:p>
            <a:endParaRPr dirty="0" lang="en-GB"/>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376" name=""/>
        <p:cNvGrpSpPr/>
        <p:nvPr/>
      </p:nvGrpSpPr>
      <p:grpSpPr>
        <a:xfrm>
          <a:off x="0" y="0"/>
          <a:ext cx="0" cy="0"/>
          <a:chOff x="0" y="0"/>
          <a:chExt cx="0" cy="0"/>
        </a:xfrm>
      </p:grpSpPr>
      <p:sp>
        <p:nvSpPr>
          <p:cNvPr id="1048888" name="Title 1"/>
          <p:cNvSpPr>
            <a:spLocks noGrp="1"/>
          </p:cNvSpPr>
          <p:nvPr>
            <p:ph type="title"/>
          </p:nvPr>
        </p:nvSpPr>
        <p:spPr/>
        <p:txBody>
          <a:bodyPr/>
          <a:p>
            <a:r>
              <a:rPr dirty="0" lang="en-GB" smtClean="0"/>
              <a:t>Management </a:t>
            </a:r>
            <a:endParaRPr dirty="0" lang="en-GB"/>
          </a:p>
        </p:txBody>
      </p:sp>
      <p:sp>
        <p:nvSpPr>
          <p:cNvPr id="1048889" name="Content Placeholder 2"/>
          <p:cNvSpPr>
            <a:spLocks noGrp="1"/>
          </p:cNvSpPr>
          <p:nvPr>
            <p:ph idx="1"/>
          </p:nvPr>
        </p:nvSpPr>
        <p:spPr/>
        <p:txBody>
          <a:bodyPr>
            <a:noAutofit/>
          </a:bodyPr>
          <a:p>
            <a:r>
              <a:rPr dirty="0" lang="en-GB" smtClean="0"/>
              <a:t>Pharmacotherapy:</a:t>
            </a:r>
          </a:p>
          <a:p>
            <a:pPr lvl="1"/>
            <a:r>
              <a:rPr dirty="0" sz="3200" lang="en-GB" smtClean="0"/>
              <a:t>Blocking </a:t>
            </a:r>
          </a:p>
          <a:p>
            <a:pPr lvl="1"/>
            <a:r>
              <a:rPr dirty="0" sz="3200" lang="en-GB" smtClean="0"/>
              <a:t>Substitution – </a:t>
            </a:r>
            <a:r>
              <a:rPr dirty="0" sz="3200" lang="en-GB" err="1" smtClean="0"/>
              <a:t>librium</a:t>
            </a:r>
            <a:r>
              <a:rPr dirty="0" sz="3200" lang="en-GB" smtClean="0"/>
              <a:t> </a:t>
            </a:r>
            <a:r>
              <a:rPr dirty="0" sz="3200" lang="en-GB" err="1" smtClean="0"/>
              <a:t>serax</a:t>
            </a:r>
            <a:endParaRPr dirty="0" sz="3200" lang="en-GB" smtClean="0"/>
          </a:p>
          <a:p>
            <a:pPr lvl="1"/>
            <a:r>
              <a:rPr dirty="0" sz="3200" lang="en-GB" smtClean="0"/>
              <a:t>Treatment of Co-morbidity </a:t>
            </a:r>
          </a:p>
          <a:p>
            <a:r>
              <a:rPr dirty="0" lang="en-GB" smtClean="0"/>
              <a:t>Specific Drugs </a:t>
            </a:r>
          </a:p>
          <a:p>
            <a:pPr lvl="1"/>
            <a:r>
              <a:rPr dirty="0" sz="3200" lang="en-GB" smtClean="0"/>
              <a:t>Ant-abuse - </a:t>
            </a:r>
            <a:r>
              <a:rPr dirty="0" sz="3200" lang="en-GB" err="1" smtClean="0"/>
              <a:t>Disulfiram</a:t>
            </a:r>
            <a:endParaRPr dirty="0" sz="3200" lang="en-GB" smtClean="0"/>
          </a:p>
          <a:p>
            <a:pPr lvl="1"/>
            <a:r>
              <a:rPr dirty="0" sz="3200" lang="en-GB" smtClean="0"/>
              <a:t>Anti-anxiety medications </a:t>
            </a:r>
          </a:p>
          <a:p>
            <a:pPr lvl="1"/>
            <a:r>
              <a:rPr dirty="0" sz="3200" lang="en-GB" smtClean="0"/>
              <a:t>Antidepressant drugs. </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377" name=""/>
        <p:cNvGrpSpPr/>
        <p:nvPr/>
      </p:nvGrpSpPr>
      <p:grpSpPr>
        <a:xfrm>
          <a:off x="0" y="0"/>
          <a:ext cx="0" cy="0"/>
          <a:chOff x="0" y="0"/>
          <a:chExt cx="0" cy="0"/>
        </a:xfrm>
      </p:grpSpPr>
      <p:sp>
        <p:nvSpPr>
          <p:cNvPr id="1048890" name="Title 1"/>
          <p:cNvSpPr>
            <a:spLocks noGrp="1"/>
          </p:cNvSpPr>
          <p:nvPr>
            <p:ph type="title"/>
          </p:nvPr>
        </p:nvSpPr>
        <p:spPr/>
        <p:txBody>
          <a:bodyPr/>
          <a:p>
            <a:r>
              <a:rPr dirty="0" lang="en-GB" err="1" smtClean="0"/>
              <a:t>Ctied</a:t>
            </a:r>
            <a:r>
              <a:rPr dirty="0" lang="en-GB" smtClean="0"/>
              <a:t> </a:t>
            </a:r>
            <a:endParaRPr dirty="0" lang="en-GB"/>
          </a:p>
        </p:txBody>
      </p:sp>
      <p:sp>
        <p:nvSpPr>
          <p:cNvPr id="1048891" name="Content Placeholder 2"/>
          <p:cNvSpPr>
            <a:spLocks noGrp="1"/>
          </p:cNvSpPr>
          <p:nvPr>
            <p:ph idx="1"/>
          </p:nvPr>
        </p:nvSpPr>
        <p:spPr/>
        <p:txBody>
          <a:bodyPr/>
          <a:p>
            <a:r>
              <a:rPr dirty="0" lang="en-GB" smtClean="0"/>
              <a:t>Group and psychotherapy –like AA</a:t>
            </a:r>
          </a:p>
          <a:p>
            <a:r>
              <a:rPr dirty="0" lang="en-GB" smtClean="0"/>
              <a:t> Relapse prevention </a:t>
            </a:r>
          </a:p>
          <a:p>
            <a:r>
              <a:rPr dirty="0" lang="en-GB" smtClean="0"/>
              <a:t> Rehabilitation </a:t>
            </a:r>
          </a:p>
          <a:p>
            <a:r>
              <a:rPr dirty="0" lang="en-GB" smtClean="0"/>
              <a:t>Aftercare </a:t>
            </a:r>
          </a:p>
          <a:p>
            <a:r>
              <a:rPr dirty="0" lang="en-GB" smtClean="0"/>
              <a:t>Social reintegration </a:t>
            </a:r>
          </a:p>
          <a:p>
            <a:r>
              <a:rPr dirty="0" lang="en-GB" smtClean="0"/>
              <a:t> Vocational rehabilitation</a:t>
            </a:r>
            <a:endParaRPr dirty="0" lang="en-GB"/>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378" name=""/>
        <p:cNvGrpSpPr/>
        <p:nvPr/>
      </p:nvGrpSpPr>
      <p:grpSpPr>
        <a:xfrm>
          <a:off x="0" y="0"/>
          <a:ext cx="0" cy="0"/>
          <a:chOff x="0" y="0"/>
          <a:chExt cx="0" cy="0"/>
        </a:xfrm>
      </p:grpSpPr>
      <p:sp>
        <p:nvSpPr>
          <p:cNvPr id="1048892" name="Title 1"/>
          <p:cNvSpPr>
            <a:spLocks noGrp="1"/>
          </p:cNvSpPr>
          <p:nvPr>
            <p:ph type="title"/>
          </p:nvPr>
        </p:nvSpPr>
        <p:spPr>
          <a:xfrm>
            <a:off x="301752" y="228600"/>
            <a:ext cx="8534400" cy="914384"/>
          </a:xfrm>
        </p:spPr>
        <p:txBody>
          <a:bodyPr>
            <a:normAutofit fontScale="90000"/>
          </a:bodyPr>
          <a:p>
            <a:r>
              <a:rPr dirty="0" lang="en-GB" smtClean="0"/>
              <a:t>SEXUAL DISORDERS</a:t>
            </a:r>
            <a:br>
              <a:rPr dirty="0" lang="en-GB" smtClean="0"/>
            </a:br>
            <a:r>
              <a:rPr dirty="0" lang="en-GB" smtClean="0"/>
              <a:t>The sexual cycle</a:t>
            </a:r>
            <a:endParaRPr dirty="0" lang="en-GB"/>
          </a:p>
        </p:txBody>
      </p:sp>
      <p:sp>
        <p:nvSpPr>
          <p:cNvPr id="1048893" name="Content Placeholder 2"/>
          <p:cNvSpPr>
            <a:spLocks noGrp="1"/>
          </p:cNvSpPr>
          <p:nvPr>
            <p:ph idx="1"/>
          </p:nvPr>
        </p:nvSpPr>
        <p:spPr/>
        <p:txBody>
          <a:bodyPr>
            <a:normAutofit fontScale="96429" lnSpcReduction="20000"/>
          </a:bodyPr>
          <a:p>
            <a:r>
              <a:rPr dirty="0" sz="2800" lang="en-GB" smtClean="0"/>
              <a:t>Phase I—Desire: During this phase, the desire to have sexual activity occurs in response to verbal, physical, or visual stimulation. Sexual fantasies can also bring about this desire.</a:t>
            </a:r>
          </a:p>
          <a:p>
            <a:r>
              <a:rPr dirty="0" sz="2800" lang="en-GB" smtClean="0"/>
              <a:t> Phase II—Excitement: This is the phase of sexual arousal and erotic pleasure. Physiological changes occur. The male responds with penile tumescence and erection. Female changes include </a:t>
            </a:r>
            <a:r>
              <a:rPr dirty="0" sz="2800" lang="en-GB" err="1" smtClean="0"/>
              <a:t>vasocongestion</a:t>
            </a:r>
            <a:r>
              <a:rPr dirty="0" sz="2800" lang="en-GB" smtClean="0"/>
              <a:t> in the pelvis, vaginal lubrication and expansion, and swelling of the external genitalia</a:t>
            </a:r>
            <a:endParaRPr dirty="0" sz="2800" lang="en-GB"/>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379" name=""/>
        <p:cNvGrpSpPr/>
        <p:nvPr/>
      </p:nvGrpSpPr>
      <p:grpSpPr>
        <a:xfrm>
          <a:off x="0" y="0"/>
          <a:ext cx="0" cy="0"/>
          <a:chOff x="0" y="0"/>
          <a:chExt cx="0" cy="0"/>
        </a:xfrm>
      </p:grpSpPr>
      <p:sp>
        <p:nvSpPr>
          <p:cNvPr id="1048894" name="Title 1"/>
          <p:cNvSpPr>
            <a:spLocks noGrp="1"/>
          </p:cNvSpPr>
          <p:nvPr>
            <p:ph type="title"/>
          </p:nvPr>
        </p:nvSpPr>
        <p:spPr/>
        <p:txBody>
          <a:bodyPr/>
          <a:p>
            <a:r>
              <a:rPr dirty="0" lang="en-GB" err="1" smtClean="0"/>
              <a:t>Ctied</a:t>
            </a:r>
            <a:r>
              <a:rPr dirty="0" lang="en-GB" smtClean="0"/>
              <a:t> </a:t>
            </a:r>
            <a:endParaRPr dirty="0" lang="en-GB"/>
          </a:p>
        </p:txBody>
      </p:sp>
      <p:sp>
        <p:nvSpPr>
          <p:cNvPr id="1048895" name="Content Placeholder 2"/>
          <p:cNvSpPr>
            <a:spLocks noGrp="1"/>
          </p:cNvSpPr>
          <p:nvPr>
            <p:ph idx="1"/>
          </p:nvPr>
        </p:nvSpPr>
        <p:spPr/>
        <p:txBody>
          <a:bodyPr>
            <a:noAutofit/>
          </a:bodyPr>
          <a:p>
            <a:r>
              <a:rPr dirty="0" sz="2400" lang="en-GB" smtClean="0"/>
              <a:t>Phase III—Orgasm: Orgasm is identified as a peaking of sexual pleasure, with release of sexual tension and rhythmic contraction of the </a:t>
            </a:r>
            <a:r>
              <a:rPr dirty="0" sz="2400" lang="en-GB" err="1" smtClean="0"/>
              <a:t>perineal</a:t>
            </a:r>
            <a:r>
              <a:rPr dirty="0" sz="2400" lang="en-GB" smtClean="0"/>
              <a:t> muscles and reproductive organs  Orgasm in women is marked by simultaneous rhythmic contractions of the uterus, the lower third of the vagina, and the anal sphincter. In the man, a forceful emission of semen occurs in response to rhythmic spasms of the prostate, seminal vesicles, vas, and urethra </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896" name="Title 1"/>
          <p:cNvSpPr>
            <a:spLocks noGrp="1"/>
          </p:cNvSpPr>
          <p:nvPr>
            <p:ph type="title"/>
          </p:nvPr>
        </p:nvSpPr>
        <p:spPr/>
        <p:txBody>
          <a:bodyPr/>
          <a:p>
            <a:r>
              <a:rPr dirty="0" lang="en-GB" err="1" smtClean="0"/>
              <a:t>Ctied</a:t>
            </a:r>
            <a:r>
              <a:rPr dirty="0" lang="en-GB" smtClean="0"/>
              <a:t> </a:t>
            </a:r>
            <a:endParaRPr dirty="0" lang="en-GB"/>
          </a:p>
        </p:txBody>
      </p:sp>
      <p:sp>
        <p:nvSpPr>
          <p:cNvPr id="1048897" name="Content Placeholder 2"/>
          <p:cNvSpPr>
            <a:spLocks noGrp="1"/>
          </p:cNvSpPr>
          <p:nvPr>
            <p:ph idx="1"/>
          </p:nvPr>
        </p:nvSpPr>
        <p:spPr/>
        <p:txBody>
          <a:bodyPr/>
          <a:p>
            <a:r>
              <a:rPr dirty="0" sz="2800" lang="en-GB" smtClean="0"/>
              <a:t>Phase IV—Resolution: If orgasm has occurred, this phase is characterized by disgorgement of blood from the genitalia (</a:t>
            </a:r>
            <a:r>
              <a:rPr dirty="0" sz="2800" lang="en-GB" err="1" smtClean="0"/>
              <a:t>detumescence</a:t>
            </a:r>
            <a:r>
              <a:rPr dirty="0" sz="2800" lang="en-GB" smtClean="0"/>
              <a:t>), creating a sense of general relaxation, well-being, and muscular relaxation. If orgasm does not occur, resolution may take 2 to 6 hours and be associated with irritability and discomfort</a:t>
            </a:r>
          </a:p>
          <a:p>
            <a:endParaRPr dirty="0" lang="en-GB"/>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898" name="Title 1"/>
          <p:cNvSpPr>
            <a:spLocks noGrp="1"/>
          </p:cNvSpPr>
          <p:nvPr>
            <p:ph type="title"/>
          </p:nvPr>
        </p:nvSpPr>
        <p:spPr>
          <a:xfrm>
            <a:off x="301752" y="228600"/>
            <a:ext cx="8534400" cy="1128698"/>
          </a:xfrm>
        </p:spPr>
        <p:txBody>
          <a:bodyPr>
            <a:normAutofit fontScale="90000"/>
          </a:bodyPr>
          <a:p>
            <a:r>
              <a:rPr b="1" dirty="0" lang="en-GB" smtClean="0"/>
              <a:t>Sexual Dysfunction</a:t>
            </a:r>
            <a:br>
              <a:rPr b="1" dirty="0" lang="en-GB" smtClean="0"/>
            </a:br>
            <a:r>
              <a:rPr dirty="0" i="1" lang="en-GB" smtClean="0"/>
              <a:t>Sexual Desire Disorders</a:t>
            </a:r>
            <a:endParaRPr dirty="0" lang="en-GB"/>
          </a:p>
        </p:txBody>
      </p:sp>
      <p:sp>
        <p:nvSpPr>
          <p:cNvPr id="1048899" name="Content Placeholder 2"/>
          <p:cNvSpPr>
            <a:spLocks noGrp="1"/>
          </p:cNvSpPr>
          <p:nvPr>
            <p:ph idx="1"/>
          </p:nvPr>
        </p:nvSpPr>
        <p:spPr/>
        <p:txBody>
          <a:bodyPr>
            <a:normAutofit/>
          </a:bodyPr>
          <a:p>
            <a:r>
              <a:rPr b="1" dirty="0" lang="en-GB" smtClean="0"/>
              <a:t>Hypoactive Sexual Desire Disorder</a:t>
            </a:r>
            <a:r>
              <a:rPr dirty="0" lang="en-GB" smtClean="0"/>
              <a:t>- is a persistent or recurrent deficiency or absence of sexual fantasies and desire for sexual activity</a:t>
            </a:r>
          </a:p>
          <a:p>
            <a:r>
              <a:rPr b="1" dirty="0" lang="en-GB" smtClean="0"/>
              <a:t>Sexual Aversion Disorder-</a:t>
            </a:r>
            <a:r>
              <a:rPr dirty="0" lang="en-GB" smtClean="0"/>
              <a:t>characterized by a persistent or recurrent extreme aversion to, and avoidance of, all (or almost all) genital sexual contact with a sexual partner </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382" name=""/>
        <p:cNvGrpSpPr/>
        <p:nvPr/>
      </p:nvGrpSpPr>
      <p:grpSpPr>
        <a:xfrm>
          <a:off x="0" y="0"/>
          <a:ext cx="0" cy="0"/>
          <a:chOff x="0" y="0"/>
          <a:chExt cx="0" cy="0"/>
        </a:xfrm>
      </p:grpSpPr>
      <p:sp>
        <p:nvSpPr>
          <p:cNvPr id="1048900" name="Title 1"/>
          <p:cNvSpPr>
            <a:spLocks noGrp="1"/>
          </p:cNvSpPr>
          <p:nvPr>
            <p:ph type="title"/>
          </p:nvPr>
        </p:nvSpPr>
        <p:spPr/>
        <p:txBody>
          <a:bodyPr/>
          <a:p>
            <a:r>
              <a:rPr dirty="0" i="1" lang="en-GB" smtClean="0"/>
              <a:t>Sexual Arousal Disorders</a:t>
            </a:r>
            <a:endParaRPr dirty="0" lang="en-GB"/>
          </a:p>
        </p:txBody>
      </p:sp>
      <p:sp>
        <p:nvSpPr>
          <p:cNvPr id="1048901" name="Content Placeholder 2"/>
          <p:cNvSpPr>
            <a:spLocks noGrp="1"/>
          </p:cNvSpPr>
          <p:nvPr>
            <p:ph idx="1"/>
          </p:nvPr>
        </p:nvSpPr>
        <p:spPr/>
        <p:txBody>
          <a:bodyPr>
            <a:normAutofit lnSpcReduction="10000"/>
          </a:bodyPr>
          <a:p>
            <a:r>
              <a:rPr b="1" dirty="0" lang="en-GB" smtClean="0"/>
              <a:t>Female Sexual Arousal Disorder- </a:t>
            </a:r>
            <a:r>
              <a:rPr dirty="0" lang="en-GB" smtClean="0"/>
              <a:t>a persistent or recurrent inability to attain, or to maintain until completion of the sexual activity, an adequate lubrication/swelling response of sexual excitement.</a:t>
            </a:r>
          </a:p>
          <a:p>
            <a:r>
              <a:rPr b="1" dirty="0" lang="en-GB" smtClean="0"/>
              <a:t>Male Erectile Disorder-</a:t>
            </a:r>
            <a:r>
              <a:rPr dirty="0" lang="en-GB" smtClean="0"/>
              <a:t>characterized by persistent or recurrent inability to attain, or to maintain until completion of the sexual activity, an adequate erection</a:t>
            </a:r>
            <a:endParaRPr dirty="0" lang="en-GB"/>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902" name="Title 1"/>
          <p:cNvSpPr>
            <a:spLocks noGrp="1"/>
          </p:cNvSpPr>
          <p:nvPr>
            <p:ph type="title"/>
          </p:nvPr>
        </p:nvSpPr>
        <p:spPr/>
        <p:txBody>
          <a:bodyPr/>
          <a:p>
            <a:r>
              <a:rPr dirty="0" i="1" lang="en-GB" smtClean="0"/>
              <a:t>Orgasmic Disorders</a:t>
            </a:r>
            <a:endParaRPr dirty="0" lang="en-GB"/>
          </a:p>
        </p:txBody>
      </p:sp>
      <p:sp>
        <p:nvSpPr>
          <p:cNvPr id="1048903" name="Content Placeholder 2"/>
          <p:cNvSpPr>
            <a:spLocks noGrp="1"/>
          </p:cNvSpPr>
          <p:nvPr>
            <p:ph idx="1"/>
          </p:nvPr>
        </p:nvSpPr>
        <p:spPr/>
        <p:txBody>
          <a:bodyPr>
            <a:noAutofit/>
          </a:bodyPr>
          <a:p>
            <a:r>
              <a:rPr b="1" dirty="0" sz="2400" lang="en-GB" smtClean="0"/>
              <a:t>Female Orgasmic Disorder/</a:t>
            </a:r>
            <a:r>
              <a:rPr b="1" dirty="0" sz="2400" lang="en-GB" err="1" smtClean="0"/>
              <a:t>anorgasmia</a:t>
            </a:r>
            <a:r>
              <a:rPr dirty="0" sz="2400" lang="en-GB" smtClean="0"/>
              <a:t>-is persistent or recurrent delay in, or absence of, orgasm following a normal sexual excitement phase</a:t>
            </a:r>
          </a:p>
          <a:p>
            <a:r>
              <a:rPr b="1" dirty="0" sz="2400" lang="en-GB" smtClean="0"/>
              <a:t>Male Orgasmic Disorder/ retarded ejaculation-</a:t>
            </a:r>
            <a:r>
              <a:rPr dirty="0" sz="2400" lang="en-GB" smtClean="0"/>
              <a:t>characterized by persistent or recurrent delay in, or absence of, orgasm following a normal sexual excitement phase</a:t>
            </a:r>
          </a:p>
          <a:p>
            <a:r>
              <a:rPr b="1" dirty="0" sz="2400" lang="en-GB" smtClean="0"/>
              <a:t>Premature Ejaculation</a:t>
            </a:r>
            <a:r>
              <a:rPr dirty="0" sz="2400" lang="en-GB" smtClean="0"/>
              <a:t>-persistent or recurrent ejaculation with minimal sexual stimulation before, on, or shortly after penetration and before the person wishes it</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904" name="Title 1"/>
          <p:cNvSpPr>
            <a:spLocks noGrp="1"/>
          </p:cNvSpPr>
          <p:nvPr>
            <p:ph type="title"/>
          </p:nvPr>
        </p:nvSpPr>
        <p:spPr/>
        <p:txBody>
          <a:bodyPr/>
          <a:p>
            <a:r>
              <a:rPr dirty="0" i="1" lang="en-GB" smtClean="0"/>
              <a:t>Sexual Pain Disorders</a:t>
            </a:r>
            <a:endParaRPr dirty="0" lang="en-GB"/>
          </a:p>
        </p:txBody>
      </p:sp>
      <p:sp>
        <p:nvSpPr>
          <p:cNvPr id="1048905" name="Content Placeholder 2"/>
          <p:cNvSpPr>
            <a:spLocks noGrp="1"/>
          </p:cNvSpPr>
          <p:nvPr>
            <p:ph idx="1"/>
          </p:nvPr>
        </p:nvSpPr>
        <p:spPr/>
        <p:txBody>
          <a:bodyPr/>
          <a:p>
            <a:r>
              <a:rPr b="1" dirty="0" lang="en-GB" err="1" smtClean="0"/>
              <a:t>Dyspareunia</a:t>
            </a:r>
            <a:r>
              <a:rPr dirty="0" lang="en-GB" smtClean="0"/>
              <a:t>-recurrent or persistent genital pain associated with sexual intercourse in either a man or a woman</a:t>
            </a:r>
          </a:p>
          <a:p>
            <a:r>
              <a:rPr b="1" dirty="0" lang="en-GB" err="1" smtClean="0"/>
              <a:t>Vaginismus</a:t>
            </a:r>
            <a:r>
              <a:rPr b="1" dirty="0" lang="en-GB" smtClean="0"/>
              <a:t>-</a:t>
            </a:r>
            <a:r>
              <a:rPr dirty="0" lang="en-GB" smtClean="0"/>
              <a:t> an involuntary constriction of the outer one third of the vagina that prevents penile insertion and intercourse</a:t>
            </a:r>
            <a:endParaRPr dirty="0" lang="en-GB"/>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385" name=""/>
        <p:cNvGrpSpPr/>
        <p:nvPr/>
      </p:nvGrpSpPr>
      <p:grpSpPr>
        <a:xfrm>
          <a:off x="0" y="0"/>
          <a:ext cx="0" cy="0"/>
          <a:chOff x="0" y="0"/>
          <a:chExt cx="0" cy="0"/>
        </a:xfrm>
      </p:grpSpPr>
      <p:sp>
        <p:nvSpPr>
          <p:cNvPr id="1048906" name="Title 1"/>
          <p:cNvSpPr>
            <a:spLocks noGrp="1"/>
          </p:cNvSpPr>
          <p:nvPr>
            <p:ph type="title"/>
          </p:nvPr>
        </p:nvSpPr>
        <p:spPr/>
        <p:txBody>
          <a:bodyPr/>
          <a:p>
            <a:r>
              <a:rPr dirty="0" lang="en-GB" err="1" smtClean="0"/>
              <a:t>Paraphilias</a:t>
            </a:r>
            <a:r>
              <a:rPr dirty="0" lang="en-GB" smtClean="0"/>
              <a:t> </a:t>
            </a:r>
            <a:endParaRPr dirty="0" lang="en-GB"/>
          </a:p>
        </p:txBody>
      </p:sp>
      <p:sp>
        <p:nvSpPr>
          <p:cNvPr id="1048907" name="Content Placeholder 2"/>
          <p:cNvSpPr>
            <a:spLocks noGrp="1"/>
          </p:cNvSpPr>
          <p:nvPr>
            <p:ph idx="1"/>
          </p:nvPr>
        </p:nvSpPr>
        <p:spPr/>
        <p:txBody>
          <a:bodyPr>
            <a:normAutofit fontScale="92857" lnSpcReduction="20000"/>
          </a:bodyPr>
          <a:p>
            <a:r>
              <a:rPr dirty="0" lang="en-GB" smtClean="0"/>
              <a:t>Refers to repetitive or preferred sexual fantasies or </a:t>
            </a:r>
            <a:r>
              <a:rPr dirty="0" lang="en-GB" err="1" smtClean="0"/>
              <a:t>behaviors</a:t>
            </a:r>
            <a:r>
              <a:rPr dirty="0" lang="en-GB" smtClean="0"/>
              <a:t> that involve any of the following:</a:t>
            </a:r>
          </a:p>
          <a:p>
            <a:pPr lvl="1"/>
            <a:r>
              <a:rPr dirty="0" lang="en-GB" smtClean="0"/>
              <a:t>The preference for use of a nonhuman object</a:t>
            </a:r>
          </a:p>
          <a:p>
            <a:pPr lvl="1"/>
            <a:r>
              <a:rPr dirty="0" lang="en-GB" smtClean="0"/>
              <a:t>Repetitive sexual activity with humans that involves real or simulated suffering or humiliation</a:t>
            </a:r>
          </a:p>
          <a:p>
            <a:pPr lvl="1"/>
            <a:r>
              <a:rPr dirty="0" lang="en-GB" smtClean="0"/>
              <a:t>Repetitive sexual activity with </a:t>
            </a:r>
            <a:r>
              <a:rPr dirty="0" lang="en-GB" err="1" smtClean="0"/>
              <a:t>nonconsenting</a:t>
            </a:r>
            <a:r>
              <a:rPr dirty="0" lang="en-GB" smtClean="0"/>
              <a:t> partners</a:t>
            </a:r>
          </a:p>
          <a:p>
            <a:r>
              <a:rPr dirty="0" sz="2800" lang="en-GB" smtClean="0"/>
              <a:t>They are recurrent over a period of at least 6 months and cause the individual clinically significant distress or impairment in social, occupational, or other important areas of functioning</a:t>
            </a:r>
            <a:endParaRPr dirty="0"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635" name="Title 1"/>
          <p:cNvSpPr>
            <a:spLocks noGrp="1"/>
          </p:cNvSpPr>
          <p:nvPr>
            <p:ph type="title"/>
          </p:nvPr>
        </p:nvSpPr>
        <p:spPr/>
        <p:txBody>
          <a:bodyPr/>
          <a:p>
            <a:r>
              <a:rPr dirty="0" lang="en-GB" smtClean="0"/>
              <a:t>Comparison of ICD 10 and DSM IV</a:t>
            </a:r>
            <a:endParaRPr dirty="0" lang="en-GB"/>
          </a:p>
        </p:txBody>
      </p:sp>
      <p:graphicFrame>
        <p:nvGraphicFramePr>
          <p:cNvPr id="4194305" name="Content Placeholder 3"/>
          <p:cNvGraphicFramePr>
            <a:graphicFrameLocks noGrp="1"/>
          </p:cNvGraphicFramePr>
          <p:nvPr>
            <p:ph idx="1"/>
          </p:nvPr>
        </p:nvGraphicFramePr>
        <p:xfrm>
          <a:off x="457200" y="1600200"/>
          <a:ext cx="8229598" cy="2865120"/>
        </p:xfrm>
        <a:graphic>
          <a:graphicData uri="http://schemas.openxmlformats.org/drawingml/2006/table">
            <a:tbl>
              <a:tblPr firstRow="1" bandRow="1">
                <a:tableStyleId>{5C22544A-7EE6-4342-B048-85BDC9FD1C3A}</a:tableStyleId>
              </a:tblPr>
              <a:tblGrid>
                <a:gridCol w="4114799"/>
                <a:gridCol w="4114799"/>
              </a:tblGrid>
              <a:tr h="370840">
                <a:tc>
                  <a:txBody>
                    <a:bodyPr/>
                    <a:p>
                      <a:r>
                        <a:rPr dirty="0" lang="en-GB" smtClean="0"/>
                        <a:t>ICD</a:t>
                      </a:r>
                      <a:r>
                        <a:rPr baseline="0" dirty="0" lang="en-GB" smtClean="0"/>
                        <a:t> 10</a:t>
                      </a:r>
                      <a:endParaRPr dirty="0" lang="en-GB"/>
                    </a:p>
                  </a:txBody>
                  <a:tcPr marL="91439" marR="91439"/>
                </a:tc>
                <a:tc>
                  <a:txBody>
                    <a:bodyPr/>
                    <a:p>
                      <a:r>
                        <a:rPr dirty="0" lang="en-GB" smtClean="0"/>
                        <a:t>DSM IV</a:t>
                      </a:r>
                      <a:endParaRPr dirty="0" lang="en-GB"/>
                    </a:p>
                  </a:txBody>
                  <a:tcPr marL="91439" marR="91439"/>
                </a:tc>
              </a:tr>
              <a:tr h="370840">
                <a:tc>
                  <a:txBody>
                    <a:bodyPr/>
                    <a:p>
                      <a:r>
                        <a:rPr dirty="0" lang="en-GB" smtClean="0"/>
                        <a:t>Global</a:t>
                      </a:r>
                      <a:r>
                        <a:rPr baseline="0" dirty="0" lang="en-GB" smtClean="0"/>
                        <a:t>  WHO</a:t>
                      </a:r>
                      <a:endParaRPr dirty="0" lang="en-GB"/>
                    </a:p>
                  </a:txBody>
                  <a:tcPr marL="91439" marR="91439"/>
                </a:tc>
                <a:tc>
                  <a:txBody>
                    <a:bodyPr/>
                    <a:p>
                      <a:r>
                        <a:rPr dirty="0" lang="en-GB" smtClean="0"/>
                        <a:t>American</a:t>
                      </a:r>
                      <a:r>
                        <a:rPr baseline="0" dirty="0" lang="en-GB" smtClean="0"/>
                        <a:t> psychiatric association</a:t>
                      </a:r>
                      <a:endParaRPr dirty="0" lang="en-GB"/>
                    </a:p>
                  </a:txBody>
                  <a:tcPr marL="91439" marR="91439"/>
                </a:tc>
              </a:tr>
              <a:tr h="370840">
                <a:tc>
                  <a:txBody>
                    <a:bodyPr/>
                    <a:p>
                      <a:r>
                        <a:rPr dirty="0" lang="en-GB" smtClean="0"/>
                        <a:t>Not holistic</a:t>
                      </a:r>
                      <a:endParaRPr dirty="0" lang="en-GB"/>
                    </a:p>
                  </a:txBody>
                  <a:tcPr marL="91439" marR="91439"/>
                </a:tc>
                <a:tc>
                  <a:txBody>
                    <a:bodyPr/>
                    <a:p>
                      <a:r>
                        <a:rPr dirty="0" lang="en-GB" smtClean="0"/>
                        <a:t>holistic</a:t>
                      </a:r>
                      <a:endParaRPr dirty="0" lang="en-GB"/>
                    </a:p>
                  </a:txBody>
                  <a:tcPr marL="91439" marR="91439"/>
                </a:tc>
              </a:tr>
              <a:tr h="370840">
                <a:tc>
                  <a:txBody>
                    <a:bodyPr/>
                    <a:p>
                      <a:r>
                        <a:rPr dirty="0" lang="en-GB" smtClean="0"/>
                        <a:t>Classifies  psychiatric and other disorders</a:t>
                      </a:r>
                      <a:endParaRPr dirty="0" lang="en-GB"/>
                    </a:p>
                  </a:txBody>
                  <a:tcPr marL="91439" marR="91439"/>
                </a:tc>
                <a:tc>
                  <a:txBody>
                    <a:bodyPr/>
                    <a:p>
                      <a:r>
                        <a:rPr dirty="0" lang="en-GB" smtClean="0"/>
                        <a:t>Classifies</a:t>
                      </a:r>
                      <a:r>
                        <a:rPr baseline="0" dirty="0" lang="en-GB" smtClean="0"/>
                        <a:t> only psychiatric disorders</a:t>
                      </a:r>
                      <a:endParaRPr dirty="0" lang="en-GB"/>
                    </a:p>
                  </a:txBody>
                  <a:tcPr marL="91439" marR="91439"/>
                </a:tc>
              </a:tr>
              <a:tr h="370840">
                <a:tc>
                  <a:txBody>
                    <a:bodyPr/>
                    <a:p>
                      <a:r>
                        <a:rPr dirty="0" lang="en-GB" smtClean="0"/>
                        <a:t>Has different versions for clinical work</a:t>
                      </a:r>
                      <a:endParaRPr dirty="0" lang="en-GB"/>
                    </a:p>
                  </a:txBody>
                  <a:tcPr marL="91439" marR="91439"/>
                </a:tc>
                <a:tc>
                  <a:txBody>
                    <a:bodyPr/>
                    <a:p>
                      <a:r>
                        <a:rPr dirty="0" lang="en-GB" smtClean="0"/>
                        <a:t>Single document</a:t>
                      </a:r>
                      <a:endParaRPr dirty="0" lang="en-GB"/>
                    </a:p>
                  </a:txBody>
                  <a:tcPr marL="91439" marR="91439"/>
                </a:tc>
              </a:tr>
              <a:tr h="370840">
                <a:tc>
                  <a:txBody>
                    <a:bodyPr/>
                    <a:p>
                      <a:r>
                        <a:rPr dirty="0" lang="en-GB" smtClean="0"/>
                        <a:t>Is a single axis in chapter</a:t>
                      </a:r>
                      <a:r>
                        <a:rPr baseline="0" dirty="0" lang="en-GB" smtClean="0"/>
                        <a:t> v</a:t>
                      </a:r>
                      <a:endParaRPr dirty="0" lang="en-GB"/>
                    </a:p>
                  </a:txBody>
                  <a:tcPr marL="91439" marR="91439"/>
                </a:tc>
                <a:tc>
                  <a:txBody>
                    <a:bodyPr/>
                    <a:p>
                      <a:r>
                        <a:rPr dirty="0" lang="en-GB" err="1" smtClean="0"/>
                        <a:t>multiaxial</a:t>
                      </a:r>
                      <a:endParaRPr dirty="0" lang="en-GB"/>
                    </a:p>
                  </a:txBody>
                  <a:tcPr marL="91439" marR="91439"/>
                </a:tc>
              </a:tr>
              <a:tr h="370840">
                <a:tc>
                  <a:txBody>
                    <a:bodyPr/>
                    <a:p>
                      <a:r>
                        <a:rPr dirty="0" lang="en-GB" smtClean="0"/>
                        <a:t>Content guidelines do not include social consequences of disorder</a:t>
                      </a:r>
                      <a:endParaRPr dirty="0" lang="en-GB"/>
                    </a:p>
                  </a:txBody>
                  <a:tcPr marL="91439" marR="91439"/>
                </a:tc>
                <a:tc>
                  <a:txBody>
                    <a:bodyPr/>
                    <a:p>
                      <a:r>
                        <a:rPr dirty="0" lang="en-GB" smtClean="0"/>
                        <a:t>Diagnostic criteria</a:t>
                      </a:r>
                      <a:r>
                        <a:rPr baseline="0" dirty="0" lang="en-GB" smtClean="0"/>
                        <a:t> includes significant impairment in other areas</a:t>
                      </a:r>
                      <a:endParaRPr dirty="0" lang="en-GB"/>
                    </a:p>
                  </a:txBody>
                  <a:tcPr marL="91439" marR="91439"/>
                </a:tc>
              </a:tr>
            </a:tbl>
          </a:graphicData>
        </a:graphic>
      </p:graphicFrame>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386" name=""/>
        <p:cNvGrpSpPr/>
        <p:nvPr/>
      </p:nvGrpSpPr>
      <p:grpSpPr>
        <a:xfrm>
          <a:off x="0" y="0"/>
          <a:ext cx="0" cy="0"/>
          <a:chOff x="0" y="0"/>
          <a:chExt cx="0" cy="0"/>
        </a:xfrm>
      </p:grpSpPr>
      <p:sp>
        <p:nvSpPr>
          <p:cNvPr id="1048908" name="Title 1"/>
          <p:cNvSpPr>
            <a:spLocks noGrp="1"/>
          </p:cNvSpPr>
          <p:nvPr>
            <p:ph type="title"/>
          </p:nvPr>
        </p:nvSpPr>
        <p:spPr/>
        <p:txBody>
          <a:bodyPr/>
          <a:p>
            <a:r>
              <a:rPr b="1" dirty="0" lang="en-GB" smtClean="0"/>
              <a:t>Types of </a:t>
            </a:r>
            <a:r>
              <a:rPr b="1" dirty="0" lang="en-GB" err="1" smtClean="0"/>
              <a:t>Paraphilias</a:t>
            </a:r>
            <a:endParaRPr dirty="0" lang="en-GB"/>
          </a:p>
        </p:txBody>
      </p:sp>
      <p:sp>
        <p:nvSpPr>
          <p:cNvPr id="1048909" name="Content Placeholder 2"/>
          <p:cNvSpPr>
            <a:spLocks noGrp="1"/>
          </p:cNvSpPr>
          <p:nvPr>
            <p:ph idx="1"/>
          </p:nvPr>
        </p:nvSpPr>
        <p:spPr/>
        <p:txBody>
          <a:bodyPr>
            <a:normAutofit fontScale="81250" lnSpcReduction="20000"/>
          </a:bodyPr>
          <a:p>
            <a:r>
              <a:rPr b="1" dirty="0" lang="en-GB" smtClean="0"/>
              <a:t>Exhibitionism</a:t>
            </a:r>
            <a:r>
              <a:rPr dirty="0" i="1" lang="en-GB" smtClean="0"/>
              <a:t>- </a:t>
            </a:r>
            <a:r>
              <a:rPr dirty="0" lang="en-GB" smtClean="0"/>
              <a:t>characterized by recurrent, intense</a:t>
            </a:r>
          </a:p>
          <a:p>
            <a:pPr>
              <a:buNone/>
            </a:pPr>
            <a:r>
              <a:rPr dirty="0" lang="en-GB" smtClean="0"/>
              <a:t>     sexual urges, </a:t>
            </a:r>
            <a:r>
              <a:rPr dirty="0" lang="en-GB" err="1" smtClean="0"/>
              <a:t>behaviors</a:t>
            </a:r>
            <a:r>
              <a:rPr dirty="0" lang="en-GB" smtClean="0"/>
              <a:t>, or sexually arousing fantasies involving the exposure of one’s genitals to an unsuspecting stranger. Masturbation may occur during the exhibitionism.</a:t>
            </a:r>
          </a:p>
          <a:p>
            <a:r>
              <a:rPr b="1" dirty="0" lang="en-GB" smtClean="0"/>
              <a:t>Fetishism- </a:t>
            </a:r>
            <a:r>
              <a:rPr dirty="0" lang="en-GB" smtClean="0"/>
              <a:t>involves recurrent, intense sexual urges or </a:t>
            </a:r>
            <a:r>
              <a:rPr dirty="0" lang="en-GB" err="1" smtClean="0"/>
              <a:t>behaviors</a:t>
            </a:r>
            <a:r>
              <a:rPr dirty="0" lang="en-GB" smtClean="0"/>
              <a:t>, or sexually arousing fantasies involving the use of nonliving objects. The sexual focus is commonly on objects intimately associated with the human body (e.g., shoes, gloves, stockings). The fetish object is usually used during masturbation or incorporated into sexual activity with another person in order to produce sexual excitation.</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387" name=""/>
        <p:cNvGrpSpPr/>
        <p:nvPr/>
      </p:nvGrpSpPr>
      <p:grpSpPr>
        <a:xfrm>
          <a:off x="0" y="0"/>
          <a:ext cx="0" cy="0"/>
          <a:chOff x="0" y="0"/>
          <a:chExt cx="0" cy="0"/>
        </a:xfrm>
      </p:grpSpPr>
      <p:sp>
        <p:nvSpPr>
          <p:cNvPr id="1048910" name="Title 1"/>
          <p:cNvSpPr>
            <a:spLocks noGrp="1"/>
          </p:cNvSpPr>
          <p:nvPr>
            <p:ph type="title"/>
          </p:nvPr>
        </p:nvSpPr>
        <p:spPr/>
        <p:txBody>
          <a:bodyPr/>
          <a:p>
            <a:r>
              <a:rPr dirty="0" lang="en-GB" err="1" smtClean="0"/>
              <a:t>Ctied</a:t>
            </a:r>
            <a:r>
              <a:rPr dirty="0" lang="en-GB" smtClean="0"/>
              <a:t> </a:t>
            </a:r>
            <a:endParaRPr dirty="0" lang="en-GB"/>
          </a:p>
        </p:txBody>
      </p:sp>
      <p:sp>
        <p:nvSpPr>
          <p:cNvPr id="1048911" name="Content Placeholder 2"/>
          <p:cNvSpPr>
            <a:spLocks noGrp="1"/>
          </p:cNvSpPr>
          <p:nvPr>
            <p:ph idx="1"/>
          </p:nvPr>
        </p:nvSpPr>
        <p:spPr/>
        <p:txBody>
          <a:bodyPr>
            <a:normAutofit fontScale="96429" lnSpcReduction="20000"/>
          </a:bodyPr>
          <a:p>
            <a:r>
              <a:rPr b="1" dirty="0" sz="2800" lang="en-GB" err="1" smtClean="0"/>
              <a:t>Frotteurism</a:t>
            </a:r>
            <a:r>
              <a:rPr b="1" dirty="0" sz="2800" lang="en-GB" smtClean="0"/>
              <a:t>- </a:t>
            </a:r>
            <a:r>
              <a:rPr dirty="0" sz="2800" lang="en-GB" smtClean="0"/>
              <a:t>the recurrent preoccupation with intense sexual urges, </a:t>
            </a:r>
            <a:r>
              <a:rPr dirty="0" sz="2800" lang="en-GB" err="1" smtClean="0"/>
              <a:t>behaviors</a:t>
            </a:r>
            <a:r>
              <a:rPr dirty="0" sz="2800" lang="en-GB" smtClean="0"/>
              <a:t>, or fantasies involving touching and rubbing against a </a:t>
            </a:r>
            <a:r>
              <a:rPr dirty="0" sz="2800" lang="en-GB" err="1" smtClean="0"/>
              <a:t>nonconsenting</a:t>
            </a:r>
            <a:r>
              <a:rPr dirty="0" sz="2800" lang="en-GB" smtClean="0"/>
              <a:t> person</a:t>
            </a:r>
          </a:p>
          <a:p>
            <a:r>
              <a:rPr b="1" dirty="0" sz="2800" lang="en-GB" err="1" smtClean="0"/>
              <a:t>Pedophilia</a:t>
            </a:r>
            <a:r>
              <a:rPr b="1" dirty="0" sz="2800" lang="en-GB" smtClean="0"/>
              <a:t>- </a:t>
            </a:r>
            <a:r>
              <a:rPr dirty="0" sz="2800" lang="en-GB" smtClean="0"/>
              <a:t>recurrent sexual urges, </a:t>
            </a:r>
            <a:r>
              <a:rPr dirty="0" sz="2800" lang="en-GB" err="1" smtClean="0"/>
              <a:t>behaviors</a:t>
            </a:r>
            <a:r>
              <a:rPr dirty="0" sz="2800" lang="en-GB" smtClean="0"/>
              <a:t>, or sexually arousing fantasies involving sexual activity with a prepubescent child. The age of the molester is at least 16, and he or she is at least 5 years older than the child. This category of </a:t>
            </a:r>
            <a:r>
              <a:rPr dirty="0" sz="2800" lang="en-GB" err="1" smtClean="0"/>
              <a:t>paraphilia</a:t>
            </a:r>
            <a:r>
              <a:rPr dirty="0" sz="2800" lang="en-GB" smtClean="0"/>
              <a:t> is the most common of sexual assaults.</a:t>
            </a:r>
            <a:endParaRPr dirty="0" sz="2800" lang="en-GB"/>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388" name=""/>
        <p:cNvGrpSpPr/>
        <p:nvPr/>
      </p:nvGrpSpPr>
      <p:grpSpPr>
        <a:xfrm>
          <a:off x="0" y="0"/>
          <a:ext cx="0" cy="0"/>
          <a:chOff x="0" y="0"/>
          <a:chExt cx="0" cy="0"/>
        </a:xfrm>
      </p:grpSpPr>
      <p:sp>
        <p:nvSpPr>
          <p:cNvPr id="1048912" name="Title 1"/>
          <p:cNvSpPr>
            <a:spLocks noGrp="1"/>
          </p:cNvSpPr>
          <p:nvPr>
            <p:ph type="title"/>
          </p:nvPr>
        </p:nvSpPr>
        <p:spPr/>
        <p:txBody>
          <a:bodyPr/>
          <a:p>
            <a:r>
              <a:rPr dirty="0" lang="en-GB" err="1" smtClean="0"/>
              <a:t>Ctied</a:t>
            </a:r>
            <a:r>
              <a:rPr dirty="0" lang="en-GB" smtClean="0"/>
              <a:t> </a:t>
            </a:r>
            <a:endParaRPr dirty="0" lang="en-GB"/>
          </a:p>
        </p:txBody>
      </p:sp>
      <p:sp>
        <p:nvSpPr>
          <p:cNvPr id="1048913" name="Content Placeholder 2"/>
          <p:cNvSpPr>
            <a:spLocks noGrp="1"/>
          </p:cNvSpPr>
          <p:nvPr>
            <p:ph idx="1"/>
          </p:nvPr>
        </p:nvSpPr>
        <p:spPr/>
        <p:txBody>
          <a:bodyPr>
            <a:normAutofit fontScale="81250" lnSpcReduction="20000"/>
          </a:bodyPr>
          <a:p>
            <a:r>
              <a:rPr b="1" dirty="0" lang="en-GB" smtClean="0"/>
              <a:t>Sexual Masochism-</a:t>
            </a:r>
            <a:r>
              <a:rPr dirty="0" lang="en-GB" smtClean="0"/>
              <a:t>recurrent, intense sexual urges, </a:t>
            </a:r>
            <a:r>
              <a:rPr dirty="0" lang="en-GB" err="1" smtClean="0"/>
              <a:t>behaviors</a:t>
            </a:r>
            <a:r>
              <a:rPr dirty="0" lang="en-GB" smtClean="0"/>
              <a:t>, or sexually arousing fantasies involving the act (real, not simulated) of being humiliated, beaten, bound, or otherwise made to suffer</a:t>
            </a:r>
          </a:p>
          <a:p>
            <a:r>
              <a:rPr b="1" dirty="0" lang="en-GB" smtClean="0"/>
              <a:t>Sexual Sadism-</a:t>
            </a:r>
            <a:r>
              <a:rPr dirty="0" lang="en-GB" smtClean="0"/>
              <a:t> recurrent, intense sexual urges, </a:t>
            </a:r>
            <a:r>
              <a:rPr dirty="0" lang="en-GB" err="1" smtClean="0"/>
              <a:t>behaviors</a:t>
            </a:r>
            <a:r>
              <a:rPr dirty="0" lang="en-GB" smtClean="0"/>
              <a:t>, or sexually arousing fantasies involving acts (real, not simulated) in which the psychological or physical suffering (including humiliation) of the victim is sexually exciting to the person</a:t>
            </a:r>
          </a:p>
          <a:p>
            <a:r>
              <a:rPr b="1" dirty="0" lang="en-GB" smtClean="0"/>
              <a:t>Voyeurism</a:t>
            </a:r>
            <a:r>
              <a:rPr dirty="0" lang="en-GB" smtClean="0"/>
              <a:t>-recurrent, intense sexual urges, </a:t>
            </a:r>
            <a:r>
              <a:rPr dirty="0" lang="en-GB" err="1" smtClean="0"/>
              <a:t>behaviors</a:t>
            </a:r>
            <a:r>
              <a:rPr dirty="0" lang="en-GB" smtClean="0"/>
              <a:t>, or sexually arousing fantasies involving the act of observing an unsuspecting person who is naked, in the process of disrobing, or engaging in sexual activity</a:t>
            </a:r>
            <a:endParaRPr dirty="0" lang="en-GB"/>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389" name=""/>
        <p:cNvGrpSpPr/>
        <p:nvPr/>
      </p:nvGrpSpPr>
      <p:grpSpPr>
        <a:xfrm>
          <a:off x="0" y="0"/>
          <a:ext cx="0" cy="0"/>
          <a:chOff x="0" y="0"/>
          <a:chExt cx="0" cy="0"/>
        </a:xfrm>
      </p:grpSpPr>
      <p:sp>
        <p:nvSpPr>
          <p:cNvPr id="1048914" name="Title 1"/>
          <p:cNvSpPr>
            <a:spLocks noGrp="1"/>
          </p:cNvSpPr>
          <p:nvPr>
            <p:ph type="title"/>
          </p:nvPr>
        </p:nvSpPr>
        <p:spPr/>
        <p:txBody>
          <a:bodyPr>
            <a:normAutofit fontScale="90000"/>
          </a:bodyPr>
          <a:p>
            <a:r>
              <a:rPr b="1" dirty="0" lang="en-GB" smtClean="0"/>
              <a:t>Treatment Modalities for </a:t>
            </a:r>
            <a:r>
              <a:rPr b="1" dirty="0" lang="en-GB" err="1" smtClean="0"/>
              <a:t>Paraphilias</a:t>
            </a:r>
            <a:endParaRPr dirty="0" lang="en-GB"/>
          </a:p>
        </p:txBody>
      </p:sp>
      <p:sp>
        <p:nvSpPr>
          <p:cNvPr id="1048915" name="Content Placeholder 2"/>
          <p:cNvSpPr>
            <a:spLocks noGrp="1"/>
          </p:cNvSpPr>
          <p:nvPr>
            <p:ph idx="1"/>
          </p:nvPr>
        </p:nvSpPr>
        <p:spPr/>
        <p:txBody>
          <a:bodyPr>
            <a:normAutofit fontScale="75000" lnSpcReduction="20000"/>
          </a:bodyPr>
          <a:p>
            <a:r>
              <a:rPr b="1" dirty="0" lang="en-GB" smtClean="0"/>
              <a:t>Biological Treatment-</a:t>
            </a:r>
            <a:r>
              <a:rPr dirty="0" lang="en-GB" smtClean="0"/>
              <a:t>focused on blocking or decreasing the level of circulating androgens. The most extensively used of the </a:t>
            </a:r>
            <a:r>
              <a:rPr dirty="0" lang="en-GB" err="1" smtClean="0"/>
              <a:t>antiandrogenic</a:t>
            </a:r>
            <a:r>
              <a:rPr dirty="0" lang="en-GB" smtClean="0"/>
              <a:t> medications are the progestin derivatives that block testosterone synthesis or block androgen</a:t>
            </a:r>
            <a:r>
              <a:rPr b="1" dirty="0" lang="en-GB" smtClean="0"/>
              <a:t> </a:t>
            </a:r>
            <a:r>
              <a:rPr dirty="0" lang="en-GB" smtClean="0"/>
              <a:t>receptors</a:t>
            </a:r>
          </a:p>
          <a:p>
            <a:r>
              <a:rPr b="1" dirty="0" lang="en-GB" smtClean="0"/>
              <a:t>Psychoanalytical Therapy-</a:t>
            </a:r>
            <a:r>
              <a:rPr dirty="0" lang="en-GB" smtClean="0"/>
              <a:t>the therapist helps the client identify unresolved conflicts and traumas from early childhood and help them resolve these conflicts, thus relieving the anxiety that prevents him or her from forming appropriate sexual relationships</a:t>
            </a:r>
          </a:p>
          <a:p>
            <a:r>
              <a:rPr b="1" dirty="0" lang="en-GB" err="1" smtClean="0"/>
              <a:t>Behavioral</a:t>
            </a:r>
            <a:r>
              <a:rPr b="1" dirty="0" lang="en-GB" smtClean="0"/>
              <a:t> Therapy-</a:t>
            </a:r>
            <a:r>
              <a:rPr dirty="0" lang="en-GB" smtClean="0"/>
              <a:t>involves paring noxious stimuli,  such as electric shocks and bad </a:t>
            </a:r>
            <a:r>
              <a:rPr dirty="0" lang="en-GB" err="1" smtClean="0"/>
              <a:t>odors</a:t>
            </a:r>
            <a:r>
              <a:rPr dirty="0" lang="en-GB" smtClean="0"/>
              <a:t>, with the impulse, which then diminishes. </a:t>
            </a:r>
            <a:r>
              <a:rPr dirty="0" lang="en-GB" err="1" smtClean="0"/>
              <a:t>Behavioral</a:t>
            </a:r>
            <a:r>
              <a:rPr dirty="0" lang="en-GB" smtClean="0"/>
              <a:t> therapy also includes skills training and cognitive restructuring in an effort to change the individual’s maladaptive beliefs.</a:t>
            </a:r>
            <a:endParaRPr dirty="0" lang="en-GB"/>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916" name="Title 1"/>
          <p:cNvSpPr>
            <a:spLocks noGrp="1"/>
          </p:cNvSpPr>
          <p:nvPr>
            <p:ph type="title"/>
          </p:nvPr>
        </p:nvSpPr>
        <p:spPr>
          <a:xfrm>
            <a:off x="301752" y="228600"/>
            <a:ext cx="8534400" cy="1128698"/>
          </a:xfrm>
        </p:spPr>
        <p:txBody>
          <a:bodyPr>
            <a:normAutofit fontScale="90000"/>
          </a:bodyPr>
          <a:p>
            <a:r>
              <a:rPr dirty="0" lang="en-GB" smtClean="0"/>
              <a:t>VARIATIONS IN SEXUAL</a:t>
            </a:r>
            <a:br>
              <a:rPr dirty="0" lang="en-GB" smtClean="0"/>
            </a:br>
            <a:r>
              <a:rPr dirty="0" lang="en-GB" smtClean="0"/>
              <a:t>ORIENTATION</a:t>
            </a:r>
            <a:endParaRPr dirty="0" lang="en-GB"/>
          </a:p>
        </p:txBody>
      </p:sp>
      <p:sp>
        <p:nvSpPr>
          <p:cNvPr id="1048917" name="Content Placeholder 2"/>
          <p:cNvSpPr>
            <a:spLocks noGrp="1"/>
          </p:cNvSpPr>
          <p:nvPr>
            <p:ph idx="1"/>
          </p:nvPr>
        </p:nvSpPr>
        <p:spPr/>
        <p:txBody>
          <a:bodyPr>
            <a:normAutofit fontScale="68750" lnSpcReduction="20000"/>
          </a:bodyPr>
          <a:p>
            <a:r>
              <a:rPr b="1" dirty="0" lang="en-GB" smtClean="0"/>
              <a:t>Homosexuality-</a:t>
            </a:r>
            <a:r>
              <a:rPr dirty="0" lang="en-GB" smtClean="0"/>
              <a:t>refers to sexual preference for individuals of the same gender. It may be applied in a general way to homosexuals of both genders but is often used to specifically denote male homosexuality. The term lesbianism, used to identify female homosexuality</a:t>
            </a:r>
          </a:p>
          <a:p>
            <a:r>
              <a:rPr b="1" dirty="0" lang="en-GB" err="1" smtClean="0"/>
              <a:t>Transgenderism</a:t>
            </a:r>
            <a:r>
              <a:rPr dirty="0" lang="en-GB" smtClean="0"/>
              <a:t>- the self perception of being of the opposite gender. Individuals with this disorder do not feel comfortable wearing the clothes of their assigned gender and often engage in cross-dressing. They may find their own genitals repugnant and may repeatedly submit requests to the health-care system for hormonal and surgical gender reassignment</a:t>
            </a:r>
          </a:p>
          <a:p>
            <a:r>
              <a:rPr b="1" dirty="0" lang="en-GB" smtClean="0"/>
              <a:t>Bisexuality/ </a:t>
            </a:r>
            <a:r>
              <a:rPr b="1" dirty="0" lang="en-GB" err="1" smtClean="0"/>
              <a:t>ambisexual</a:t>
            </a:r>
            <a:r>
              <a:rPr b="1" dirty="0" lang="en-GB" smtClean="0"/>
              <a:t> - </a:t>
            </a:r>
            <a:r>
              <a:rPr dirty="0" lang="en-GB" smtClean="0"/>
              <a:t>he or she engages in sexual activity with members of both genders. Statistics suggest that approximately 75 percent of all men are exclusively heterosexual and only 2 percent</a:t>
            </a:r>
            <a:r>
              <a:rPr b="1" dirty="0" lang="en-GB" smtClean="0"/>
              <a:t> </a:t>
            </a:r>
            <a:r>
              <a:rPr dirty="0" lang="en-GB" smtClean="0"/>
              <a:t>are exclusively homosexual, leaving a relatively large percentage who have engaged in sexual activity with both men and women.</a:t>
            </a:r>
            <a:endParaRPr dirty="0" lang="en-GB"/>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391" name=""/>
        <p:cNvGrpSpPr/>
        <p:nvPr/>
      </p:nvGrpSpPr>
      <p:grpSpPr>
        <a:xfrm>
          <a:off x="0" y="0"/>
          <a:ext cx="0" cy="0"/>
          <a:chOff x="0" y="0"/>
          <a:chExt cx="0" cy="0"/>
        </a:xfrm>
      </p:grpSpPr>
      <p:sp>
        <p:nvSpPr>
          <p:cNvPr id="1048918" name="Title 2"/>
          <p:cNvSpPr>
            <a:spLocks noGrp="1"/>
          </p:cNvSpPr>
          <p:nvPr>
            <p:ph type="ctrTitle"/>
          </p:nvPr>
        </p:nvSpPr>
        <p:spPr/>
        <p:txBody>
          <a:bodyPr>
            <a:normAutofit/>
          </a:bodyPr>
          <a:p>
            <a:r>
              <a:rPr dirty="0" lang="en-GB" smtClean="0"/>
              <a:t>DISORDERS OF CHILDHOOLD AND ADOLESCENTS</a:t>
            </a:r>
            <a:endParaRPr dirty="0" lang="en-GB"/>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919" name="Title 1"/>
          <p:cNvSpPr>
            <a:spLocks noGrp="1"/>
          </p:cNvSpPr>
          <p:nvPr>
            <p:ph type="title"/>
          </p:nvPr>
        </p:nvSpPr>
        <p:spPr>
          <a:xfrm>
            <a:off x="301752" y="228600"/>
            <a:ext cx="8534400" cy="1057260"/>
          </a:xfrm>
        </p:spPr>
        <p:txBody>
          <a:bodyPr>
            <a:normAutofit fontScale="90000"/>
          </a:bodyPr>
          <a:p>
            <a:r>
              <a:rPr b="1" dirty="0" lang="en-US" smtClean="0"/>
              <a:t/>
            </a:r>
            <a:br>
              <a:rPr b="1" dirty="0" lang="en-US" smtClean="0"/>
            </a:br>
            <a:r>
              <a:rPr b="1" dirty="0" lang="en-US" smtClean="0"/>
              <a:t>MENTAL RETARDATION </a:t>
            </a:r>
            <a:r>
              <a:rPr dirty="0" lang="en-GB" smtClean="0"/>
              <a:t/>
            </a:r>
            <a:br>
              <a:rPr dirty="0" lang="en-GB" smtClean="0"/>
            </a:br>
            <a:endParaRPr dirty="0" lang="en-GB"/>
          </a:p>
        </p:txBody>
      </p:sp>
      <p:sp>
        <p:nvSpPr>
          <p:cNvPr id="1048920" name="Content Placeholder 2"/>
          <p:cNvSpPr>
            <a:spLocks noGrp="1"/>
          </p:cNvSpPr>
          <p:nvPr>
            <p:ph idx="1"/>
          </p:nvPr>
        </p:nvSpPr>
        <p:spPr/>
        <p:txBody>
          <a:bodyPr/>
          <a:p>
            <a:r>
              <a:rPr dirty="0" lang="en-US" smtClean="0"/>
              <a:t>Significantly sub-average general intellectual functioning, that is accompanied by significant limitations in adaptive functioning' in such areas like self-care, work and safety. </a:t>
            </a:r>
            <a:endParaRPr dirty="0" lang="en-GB"/>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393" name=""/>
        <p:cNvGrpSpPr/>
        <p:nvPr/>
      </p:nvGrpSpPr>
      <p:grpSpPr>
        <a:xfrm>
          <a:off x="0" y="0"/>
          <a:ext cx="0" cy="0"/>
          <a:chOff x="0" y="0"/>
          <a:chExt cx="0" cy="0"/>
        </a:xfrm>
      </p:grpSpPr>
      <p:sp>
        <p:nvSpPr>
          <p:cNvPr id="1048921" name="Title 1"/>
          <p:cNvSpPr>
            <a:spLocks noGrp="1"/>
          </p:cNvSpPr>
          <p:nvPr>
            <p:ph type="title"/>
          </p:nvPr>
        </p:nvSpPr>
        <p:spPr/>
        <p:txBody>
          <a:bodyPr/>
          <a:p>
            <a:r>
              <a:rPr dirty="0" lang="en-GB" err="1" smtClean="0"/>
              <a:t>Etiology</a:t>
            </a:r>
            <a:endParaRPr dirty="0" lang="en-GB"/>
          </a:p>
        </p:txBody>
      </p:sp>
      <p:sp>
        <p:nvSpPr>
          <p:cNvPr id="1048922" name="Content Placeholder 2"/>
          <p:cNvSpPr>
            <a:spLocks noGrp="1"/>
          </p:cNvSpPr>
          <p:nvPr>
            <p:ph idx="1"/>
          </p:nvPr>
        </p:nvSpPr>
        <p:spPr/>
        <p:txBody>
          <a:bodyPr>
            <a:normAutofit fontScale="81250" lnSpcReduction="20000"/>
          </a:bodyPr>
          <a:p>
            <a:r>
              <a:rPr dirty="0" lang="en-GB" smtClean="0"/>
              <a:t>It may be primarily biological or primarily psychosocial, or some combination of both.</a:t>
            </a:r>
          </a:p>
          <a:p>
            <a:r>
              <a:rPr dirty="0" lang="en-GB" smtClean="0"/>
              <a:t>Hereditary Factors</a:t>
            </a:r>
          </a:p>
          <a:p>
            <a:r>
              <a:rPr dirty="0" lang="en-GB" smtClean="0"/>
              <a:t>Early Alterations in Embryonic Development- may occur due toxicity associated with alcohol or other drugs, Maternal illnesses and infections during pregnancy and complications of pregnancy</a:t>
            </a:r>
          </a:p>
          <a:p>
            <a:r>
              <a:rPr dirty="0" lang="en-GB" smtClean="0"/>
              <a:t>Pregnancy and </a:t>
            </a:r>
            <a:r>
              <a:rPr dirty="0" lang="en-GB" err="1" smtClean="0"/>
              <a:t>Perinatal</a:t>
            </a:r>
            <a:r>
              <a:rPr dirty="0" lang="en-GB" smtClean="0"/>
              <a:t> Factors-occur during pregnancy or during the birth process.</a:t>
            </a:r>
          </a:p>
          <a:p>
            <a:r>
              <a:rPr dirty="0" lang="en-GB" smtClean="0"/>
              <a:t>General Medical Conditions Acquired in Infancy or Childhood</a:t>
            </a:r>
          </a:p>
          <a:p>
            <a:r>
              <a:rPr dirty="0" lang="en-GB" smtClean="0"/>
              <a:t>Environmental Influences and Other Mental Disorders</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394" name=""/>
        <p:cNvGrpSpPr/>
        <p:nvPr/>
      </p:nvGrpSpPr>
      <p:grpSpPr>
        <a:xfrm>
          <a:off x="0" y="0"/>
          <a:ext cx="0" cy="0"/>
          <a:chOff x="0" y="0"/>
          <a:chExt cx="0" cy="0"/>
        </a:xfrm>
      </p:grpSpPr>
      <p:sp>
        <p:nvSpPr>
          <p:cNvPr id="1048923" name="Title 1"/>
          <p:cNvSpPr>
            <a:spLocks noGrp="1"/>
          </p:cNvSpPr>
          <p:nvPr>
            <p:ph type="title"/>
          </p:nvPr>
        </p:nvSpPr>
        <p:spPr/>
        <p:txBody>
          <a:bodyPr/>
          <a:p>
            <a:r>
              <a:rPr dirty="0" lang="en-GB" smtClean="0"/>
              <a:t>Levels of mental retardation </a:t>
            </a:r>
            <a:endParaRPr dirty="0" lang="en-GB"/>
          </a:p>
        </p:txBody>
      </p:sp>
      <p:graphicFrame>
        <p:nvGraphicFramePr>
          <p:cNvPr id="4194311" name="Content Placeholder 4"/>
          <p:cNvGraphicFramePr>
            <a:graphicFrameLocks noGrp="1"/>
          </p:cNvGraphicFramePr>
          <p:nvPr>
            <p:ph idx="1"/>
          </p:nvPr>
        </p:nvGraphicFramePr>
        <p:xfrm>
          <a:off x="428596" y="274320"/>
          <a:ext cx="8229600" cy="5760720"/>
        </p:xfrm>
        <a:graphic>
          <a:graphicData uri="http://schemas.openxmlformats.org/drawingml/2006/table">
            <a:tbl>
              <a:tblPr firstRow="1" bandRow="1">
                <a:tableStyleId>{5C22544A-7EE6-4342-B048-85BDC9FD1C3A}</a:tableStyleId>
              </a:tblPr>
              <a:tblGrid>
                <a:gridCol w="1042966"/>
                <a:gridCol w="2000264"/>
                <a:gridCol w="1714512"/>
                <a:gridCol w="1825938"/>
                <a:gridCol w="1645920"/>
              </a:tblGrid>
              <a:tr h="370840">
                <a:tc>
                  <a:txBody>
                    <a:bodyPr/>
                    <a:p>
                      <a:r>
                        <a:rPr baseline="0" b="1" dirty="0" sz="1800" kern="1200" lang="en-GB" smtClean="0">
                          <a:solidFill>
                            <a:schemeClr val="lt1"/>
                          </a:solidFill>
                          <a:latin typeface="+mn-lt"/>
                          <a:ea typeface="+mn-ea"/>
                          <a:cs typeface="+mn-cs"/>
                        </a:rPr>
                        <a:t>Level (IQ)</a:t>
                      </a:r>
                      <a:endParaRPr dirty="0" lang="en-GB"/>
                    </a:p>
                  </a:txBody>
                </a:tc>
                <a:tc>
                  <a:txBody>
                    <a:bodyPr/>
                    <a:p>
                      <a:r>
                        <a:rPr baseline="0" b="1" dirty="0" sz="1800" kern="1200" lang="en-GB" smtClean="0">
                          <a:solidFill>
                            <a:schemeClr val="lt1"/>
                          </a:solidFill>
                          <a:latin typeface="+mn-lt"/>
                          <a:ea typeface="+mn-ea"/>
                          <a:cs typeface="+mn-cs"/>
                        </a:rPr>
                        <a:t>Ability to Perform</a:t>
                      </a:r>
                    </a:p>
                    <a:p>
                      <a:r>
                        <a:rPr baseline="0" b="1" dirty="0" sz="1800" kern="1200" lang="en-GB" smtClean="0">
                          <a:solidFill>
                            <a:schemeClr val="lt1"/>
                          </a:solidFill>
                          <a:latin typeface="+mn-lt"/>
                          <a:ea typeface="+mn-ea"/>
                          <a:cs typeface="+mn-cs"/>
                        </a:rPr>
                        <a:t>Self-Care Activities</a:t>
                      </a:r>
                      <a:endParaRPr dirty="0" lang="en-GB"/>
                    </a:p>
                  </a:txBody>
                </a:tc>
                <a:tc>
                  <a:txBody>
                    <a:bodyPr/>
                    <a:p>
                      <a:r>
                        <a:rPr baseline="0" b="1" dirty="0" sz="1800" kern="1200" lang="en-GB" smtClean="0">
                          <a:solidFill>
                            <a:schemeClr val="lt1"/>
                          </a:solidFill>
                          <a:latin typeface="+mn-lt"/>
                          <a:ea typeface="+mn-ea"/>
                          <a:cs typeface="+mn-cs"/>
                        </a:rPr>
                        <a:t>Cognitive/</a:t>
                      </a:r>
                    </a:p>
                    <a:p>
                      <a:r>
                        <a:rPr baseline="0" b="1" dirty="0" sz="1800" kern="1200" lang="en-GB" smtClean="0">
                          <a:solidFill>
                            <a:schemeClr val="lt1"/>
                          </a:solidFill>
                          <a:latin typeface="+mn-lt"/>
                          <a:ea typeface="+mn-ea"/>
                          <a:cs typeface="+mn-cs"/>
                        </a:rPr>
                        <a:t>Educational</a:t>
                      </a:r>
                    </a:p>
                    <a:p>
                      <a:r>
                        <a:rPr baseline="0" b="1" dirty="0" sz="1800" kern="1200" lang="en-GB" smtClean="0">
                          <a:solidFill>
                            <a:schemeClr val="lt1"/>
                          </a:solidFill>
                          <a:latin typeface="+mn-lt"/>
                          <a:ea typeface="+mn-ea"/>
                          <a:cs typeface="+mn-cs"/>
                        </a:rPr>
                        <a:t>Capabilities</a:t>
                      </a:r>
                      <a:endParaRPr dirty="0" lang="en-GB"/>
                    </a:p>
                  </a:txBody>
                </a:tc>
                <a:tc>
                  <a:txBody>
                    <a:bodyPr/>
                    <a:p>
                      <a:r>
                        <a:rPr baseline="0" b="1" dirty="0" sz="1800" kern="1200" lang="en-GB" smtClean="0">
                          <a:solidFill>
                            <a:schemeClr val="lt1"/>
                          </a:solidFill>
                          <a:latin typeface="+mn-lt"/>
                          <a:ea typeface="+mn-ea"/>
                          <a:cs typeface="+mn-cs"/>
                        </a:rPr>
                        <a:t>Social/</a:t>
                      </a:r>
                    </a:p>
                    <a:p>
                      <a:r>
                        <a:rPr baseline="0" b="1" dirty="0" sz="1800" kern="1200" lang="en-GB" smtClean="0">
                          <a:solidFill>
                            <a:schemeClr val="lt1"/>
                          </a:solidFill>
                          <a:latin typeface="+mn-lt"/>
                          <a:ea typeface="+mn-ea"/>
                          <a:cs typeface="+mn-cs"/>
                        </a:rPr>
                        <a:t>Communication  Capabilities</a:t>
                      </a:r>
                      <a:endParaRPr dirty="0" lang="en-GB"/>
                    </a:p>
                  </a:txBody>
                </a:tc>
                <a:tc>
                  <a:txBody>
                    <a:bodyPr/>
                    <a:p>
                      <a:r>
                        <a:rPr baseline="0" b="1" dirty="0" sz="1800" kern="1200" lang="en-GB" smtClean="0">
                          <a:solidFill>
                            <a:schemeClr val="lt1"/>
                          </a:solidFill>
                          <a:latin typeface="+mn-lt"/>
                          <a:ea typeface="+mn-ea"/>
                          <a:cs typeface="+mn-cs"/>
                        </a:rPr>
                        <a:t>Psychomotor</a:t>
                      </a:r>
                    </a:p>
                    <a:p>
                      <a:r>
                        <a:rPr baseline="0" b="1" dirty="0" sz="1800" kern="1200" lang="en-GB" smtClean="0">
                          <a:solidFill>
                            <a:schemeClr val="lt1"/>
                          </a:solidFill>
                          <a:latin typeface="+mn-lt"/>
                          <a:ea typeface="+mn-ea"/>
                          <a:cs typeface="+mn-cs"/>
                        </a:rPr>
                        <a:t>Capabilities</a:t>
                      </a:r>
                      <a:endParaRPr dirty="0" lang="en-GB"/>
                    </a:p>
                  </a:txBody>
                </a:tc>
              </a:tr>
              <a:tr h="370840">
                <a:tc>
                  <a:txBody>
                    <a:bodyPr/>
                    <a:p>
                      <a:r>
                        <a:rPr baseline="0" b="1" dirty="0" sz="1800" kern="1200" lang="en-GB" smtClean="0">
                          <a:solidFill>
                            <a:schemeClr val="dk1"/>
                          </a:solidFill>
                          <a:latin typeface="+mn-lt"/>
                          <a:ea typeface="+mn-ea"/>
                          <a:cs typeface="+mn-cs"/>
                        </a:rPr>
                        <a:t>Mild (50–70)</a:t>
                      </a:r>
                      <a:endParaRPr dirty="0" lang="en-GB"/>
                    </a:p>
                  </a:txBody>
                </a:tc>
                <a:tc>
                  <a:txBody>
                    <a:bodyPr/>
                    <a:p>
                      <a:r>
                        <a:rPr baseline="0" dirty="0" sz="1800" kern="1200" lang="en-GB" smtClean="0">
                          <a:solidFill>
                            <a:schemeClr val="dk1"/>
                          </a:solidFill>
                          <a:latin typeface="+mn-lt"/>
                          <a:ea typeface="+mn-ea"/>
                          <a:cs typeface="+mn-cs"/>
                        </a:rPr>
                        <a:t>Capable of independent</a:t>
                      </a:r>
                    </a:p>
                    <a:p>
                      <a:r>
                        <a:rPr baseline="0" dirty="0" sz="1800" kern="1200" lang="en-GB" smtClean="0">
                          <a:solidFill>
                            <a:schemeClr val="dk1"/>
                          </a:solidFill>
                          <a:latin typeface="+mn-lt"/>
                          <a:ea typeface="+mn-ea"/>
                          <a:cs typeface="+mn-cs"/>
                        </a:rPr>
                        <a:t>living, with minimal assistance</a:t>
                      </a:r>
                    </a:p>
                  </a:txBody>
                </a:tc>
                <a:tc>
                  <a:txBody>
                    <a:bodyPr/>
                    <a:p>
                      <a:r>
                        <a:rPr baseline="0" dirty="0" sz="1800" kern="1200" lang="en-GB" smtClean="0">
                          <a:solidFill>
                            <a:schemeClr val="dk1"/>
                          </a:solidFill>
                          <a:latin typeface="+mn-lt"/>
                          <a:ea typeface="+mn-ea"/>
                          <a:cs typeface="+mn-cs"/>
                        </a:rPr>
                        <a:t>Capable of academic</a:t>
                      </a:r>
                    </a:p>
                    <a:p>
                      <a:r>
                        <a:rPr baseline="0" dirty="0" sz="1800" kern="1200" lang="en-GB" smtClean="0">
                          <a:solidFill>
                            <a:schemeClr val="dk1"/>
                          </a:solidFill>
                          <a:latin typeface="+mn-lt"/>
                          <a:ea typeface="+mn-ea"/>
                          <a:cs typeface="+mn-cs"/>
                        </a:rPr>
                        <a:t>skills to class 6. As adult can</a:t>
                      </a:r>
                    </a:p>
                    <a:p>
                      <a:r>
                        <a:rPr baseline="0" dirty="0" sz="1800" kern="1200" lang="en-GB" smtClean="0">
                          <a:solidFill>
                            <a:schemeClr val="dk1"/>
                          </a:solidFill>
                          <a:latin typeface="+mn-lt"/>
                          <a:ea typeface="+mn-ea"/>
                          <a:cs typeface="+mn-cs"/>
                        </a:rPr>
                        <a:t>achieve vocational</a:t>
                      </a:r>
                    </a:p>
                    <a:p>
                      <a:r>
                        <a:rPr baseline="0" dirty="0" sz="1800" kern="1200" lang="en-GB" smtClean="0">
                          <a:solidFill>
                            <a:schemeClr val="dk1"/>
                          </a:solidFill>
                          <a:latin typeface="+mn-lt"/>
                          <a:ea typeface="+mn-ea"/>
                          <a:cs typeface="+mn-cs"/>
                        </a:rPr>
                        <a:t>skills </a:t>
                      </a:r>
                    </a:p>
                  </a:txBody>
                </a:tc>
                <a:tc>
                  <a:txBody>
                    <a:bodyPr/>
                    <a:p>
                      <a:r>
                        <a:rPr baseline="0" dirty="0" sz="1800" kern="1200" lang="en-GB" smtClean="0">
                          <a:solidFill>
                            <a:schemeClr val="dk1"/>
                          </a:solidFill>
                          <a:latin typeface="+mn-lt"/>
                          <a:ea typeface="+mn-ea"/>
                          <a:cs typeface="+mn-cs"/>
                        </a:rPr>
                        <a:t>Capable of developing</a:t>
                      </a:r>
                    </a:p>
                    <a:p>
                      <a:r>
                        <a:rPr baseline="0" dirty="0" sz="1800" kern="1200" lang="en-GB" smtClean="0">
                          <a:solidFill>
                            <a:schemeClr val="dk1"/>
                          </a:solidFill>
                          <a:latin typeface="+mn-lt"/>
                          <a:ea typeface="+mn-ea"/>
                          <a:cs typeface="+mn-cs"/>
                        </a:rPr>
                        <a:t>social skills. Functions</a:t>
                      </a:r>
                    </a:p>
                    <a:p>
                      <a:r>
                        <a:rPr baseline="0" dirty="0" sz="1800" kern="1200" lang="en-GB" smtClean="0">
                          <a:solidFill>
                            <a:schemeClr val="dk1"/>
                          </a:solidFill>
                          <a:latin typeface="+mn-lt"/>
                          <a:ea typeface="+mn-ea"/>
                          <a:cs typeface="+mn-cs"/>
                        </a:rPr>
                        <a:t>well in a structured,</a:t>
                      </a:r>
                    </a:p>
                    <a:p>
                      <a:r>
                        <a:rPr baseline="0" dirty="0" sz="1800" kern="1200" lang="en-GB" smtClean="0">
                          <a:solidFill>
                            <a:schemeClr val="dk1"/>
                          </a:solidFill>
                          <a:latin typeface="+mn-lt"/>
                          <a:ea typeface="+mn-ea"/>
                          <a:cs typeface="+mn-cs"/>
                        </a:rPr>
                        <a:t>sheltered setting.</a:t>
                      </a:r>
                      <a:endParaRPr dirty="0" lang="en-GB"/>
                    </a:p>
                  </a:txBody>
                </a:tc>
                <a:tc>
                  <a:txBody>
                    <a:bodyPr/>
                    <a:p>
                      <a:r>
                        <a:rPr baseline="0" dirty="0" sz="1800" kern="1200" lang="en-GB" smtClean="0">
                          <a:solidFill>
                            <a:schemeClr val="dk1"/>
                          </a:solidFill>
                          <a:latin typeface="+mn-lt"/>
                          <a:ea typeface="+mn-ea"/>
                          <a:cs typeface="+mn-cs"/>
                        </a:rPr>
                        <a:t>Psychomotor skills</a:t>
                      </a:r>
                    </a:p>
                    <a:p>
                      <a:r>
                        <a:rPr baseline="0" dirty="0" sz="1800" kern="1200" lang="en-GB" smtClean="0">
                          <a:solidFill>
                            <a:schemeClr val="dk1"/>
                          </a:solidFill>
                          <a:latin typeface="+mn-lt"/>
                          <a:ea typeface="+mn-ea"/>
                          <a:cs typeface="+mn-cs"/>
                        </a:rPr>
                        <a:t>usually not affected</a:t>
                      </a:r>
                    </a:p>
                  </a:txBody>
                </a:tc>
              </a:tr>
              <a:tr h="370840">
                <a:tc>
                  <a:txBody>
                    <a:bodyPr/>
                    <a:p>
                      <a:r>
                        <a:rPr baseline="0" b="1" dirty="0" sz="1800" kern="1200" lang="en-GB" smtClean="0">
                          <a:solidFill>
                            <a:schemeClr val="dk1"/>
                          </a:solidFill>
                          <a:latin typeface="+mn-lt"/>
                          <a:ea typeface="+mn-ea"/>
                          <a:cs typeface="+mn-cs"/>
                        </a:rPr>
                        <a:t>Moderate (35–49)</a:t>
                      </a:r>
                      <a:endParaRPr dirty="0" lang="en-GB"/>
                    </a:p>
                  </a:txBody>
                </a:tc>
                <a:tc>
                  <a:txBody>
                    <a:bodyPr/>
                    <a:p>
                      <a:r>
                        <a:rPr baseline="0" dirty="0" sz="1800" kern="1200" lang="en-GB" smtClean="0">
                          <a:solidFill>
                            <a:schemeClr val="dk1"/>
                          </a:solidFill>
                          <a:latin typeface="+mn-lt"/>
                          <a:ea typeface="+mn-ea"/>
                          <a:cs typeface="+mn-cs"/>
                        </a:rPr>
                        <a:t>Can perform some activities</a:t>
                      </a:r>
                    </a:p>
                    <a:p>
                      <a:r>
                        <a:rPr baseline="0" dirty="0" sz="1800" kern="1200" lang="en-GB" smtClean="0">
                          <a:solidFill>
                            <a:schemeClr val="dk1"/>
                          </a:solidFill>
                          <a:latin typeface="+mn-lt"/>
                          <a:ea typeface="+mn-ea"/>
                          <a:cs typeface="+mn-cs"/>
                        </a:rPr>
                        <a:t>independently.</a:t>
                      </a:r>
                    </a:p>
                    <a:p>
                      <a:r>
                        <a:rPr baseline="0" dirty="0" sz="1800" kern="1200" lang="en-GB" smtClean="0">
                          <a:solidFill>
                            <a:schemeClr val="dk1"/>
                          </a:solidFill>
                          <a:latin typeface="+mn-lt"/>
                          <a:ea typeface="+mn-ea"/>
                          <a:cs typeface="+mn-cs"/>
                        </a:rPr>
                        <a:t>Requires supervision</a:t>
                      </a:r>
                      <a:endParaRPr dirty="0" lang="en-GB"/>
                    </a:p>
                  </a:txBody>
                </a:tc>
                <a:tc>
                  <a:txBody>
                    <a:bodyPr/>
                    <a:p>
                      <a:r>
                        <a:rPr baseline="0" dirty="0" sz="1800" kern="1200" lang="en-GB" smtClean="0">
                          <a:solidFill>
                            <a:schemeClr val="dk1"/>
                          </a:solidFill>
                          <a:latin typeface="+mn-lt"/>
                          <a:ea typeface="+mn-ea"/>
                          <a:cs typeface="+mn-cs"/>
                        </a:rPr>
                        <a:t>Can attain grade 2. As adult may</a:t>
                      </a:r>
                    </a:p>
                    <a:p>
                      <a:r>
                        <a:rPr baseline="0" dirty="0" sz="1800" kern="1200" lang="en-GB" smtClean="0">
                          <a:solidFill>
                            <a:schemeClr val="dk1"/>
                          </a:solidFill>
                          <a:latin typeface="+mn-lt"/>
                          <a:ea typeface="+mn-ea"/>
                          <a:cs typeface="+mn-cs"/>
                        </a:rPr>
                        <a:t>be able to contribute</a:t>
                      </a:r>
                    </a:p>
                    <a:p>
                      <a:r>
                        <a:rPr baseline="0" dirty="0" sz="1800" kern="1200" lang="en-GB" smtClean="0">
                          <a:solidFill>
                            <a:schemeClr val="dk1"/>
                          </a:solidFill>
                          <a:latin typeface="+mn-lt"/>
                          <a:ea typeface="+mn-ea"/>
                          <a:cs typeface="+mn-cs"/>
                        </a:rPr>
                        <a:t>to own support in</a:t>
                      </a:r>
                    </a:p>
                    <a:p>
                      <a:r>
                        <a:rPr baseline="0" dirty="0" sz="1800" kern="1200" lang="en-GB" smtClean="0">
                          <a:solidFill>
                            <a:schemeClr val="dk1"/>
                          </a:solidFill>
                          <a:latin typeface="+mn-lt"/>
                          <a:ea typeface="+mn-ea"/>
                          <a:cs typeface="+mn-cs"/>
                        </a:rPr>
                        <a:t>sheltered workshop.</a:t>
                      </a:r>
                      <a:endParaRPr dirty="0" lang="en-GB"/>
                    </a:p>
                  </a:txBody>
                </a:tc>
                <a:tc>
                  <a:txBody>
                    <a:bodyPr/>
                    <a:p>
                      <a:r>
                        <a:rPr baseline="0" dirty="0" sz="1800" kern="1200" lang="en-GB" smtClean="0">
                          <a:solidFill>
                            <a:schemeClr val="dk1"/>
                          </a:solidFill>
                          <a:latin typeface="+mn-lt"/>
                          <a:ea typeface="+mn-ea"/>
                          <a:cs typeface="+mn-cs"/>
                        </a:rPr>
                        <a:t>has some</a:t>
                      </a:r>
                    </a:p>
                    <a:p>
                      <a:r>
                        <a:rPr baseline="0" dirty="0" sz="1800" kern="1200" lang="en-GB" smtClean="0">
                          <a:solidFill>
                            <a:schemeClr val="dk1"/>
                          </a:solidFill>
                          <a:latin typeface="+mn-lt"/>
                          <a:ea typeface="+mn-ea"/>
                          <a:cs typeface="+mn-cs"/>
                        </a:rPr>
                        <a:t>limitation in speech</a:t>
                      </a:r>
                    </a:p>
                    <a:p>
                      <a:r>
                        <a:rPr baseline="0" dirty="0" sz="1800" kern="1200" lang="en-GB" smtClean="0">
                          <a:solidFill>
                            <a:schemeClr val="dk1"/>
                          </a:solidFill>
                          <a:latin typeface="+mn-lt"/>
                          <a:ea typeface="+mn-ea"/>
                          <a:cs typeface="+mn-cs"/>
                        </a:rPr>
                        <a:t>Communication, adhering to</a:t>
                      </a:r>
                    </a:p>
                    <a:p>
                      <a:r>
                        <a:rPr baseline="0" dirty="0" sz="1800" kern="1200" lang="en-GB" smtClean="0">
                          <a:solidFill>
                            <a:schemeClr val="dk1"/>
                          </a:solidFill>
                          <a:latin typeface="+mn-lt"/>
                          <a:ea typeface="+mn-ea"/>
                          <a:cs typeface="+mn-cs"/>
                        </a:rPr>
                        <a:t>social convention and </a:t>
                      </a:r>
                    </a:p>
                    <a:p>
                      <a:r>
                        <a:rPr baseline="0" dirty="0" sz="1800" kern="1200" lang="en-GB" smtClean="0">
                          <a:solidFill>
                            <a:schemeClr val="dk1"/>
                          </a:solidFill>
                          <a:latin typeface="+mn-lt"/>
                          <a:ea typeface="+mn-ea"/>
                          <a:cs typeface="+mn-cs"/>
                        </a:rPr>
                        <a:t>interfere with peer</a:t>
                      </a:r>
                    </a:p>
                    <a:p>
                      <a:r>
                        <a:rPr baseline="0" dirty="0" sz="1800" kern="1200" lang="en-GB" smtClean="0">
                          <a:solidFill>
                            <a:schemeClr val="dk1"/>
                          </a:solidFill>
                          <a:latin typeface="+mn-lt"/>
                          <a:ea typeface="+mn-ea"/>
                          <a:cs typeface="+mn-cs"/>
                        </a:rPr>
                        <a:t>relationships.</a:t>
                      </a:r>
                      <a:endParaRPr dirty="0" lang="en-GB"/>
                    </a:p>
                  </a:txBody>
                </a:tc>
                <a:tc>
                  <a:txBody>
                    <a:bodyPr/>
                    <a:p>
                      <a:r>
                        <a:rPr baseline="0" dirty="0" sz="1800" kern="1200" lang="en-GB" smtClean="0">
                          <a:solidFill>
                            <a:schemeClr val="dk1"/>
                          </a:solidFill>
                          <a:latin typeface="+mn-lt"/>
                          <a:ea typeface="+mn-ea"/>
                          <a:cs typeface="+mn-cs"/>
                        </a:rPr>
                        <a:t>Motor development is</a:t>
                      </a:r>
                    </a:p>
                    <a:p>
                      <a:r>
                        <a:rPr baseline="0" dirty="0" sz="1800" kern="1200" lang="en-GB" smtClean="0">
                          <a:solidFill>
                            <a:schemeClr val="dk1"/>
                          </a:solidFill>
                          <a:latin typeface="+mn-lt"/>
                          <a:ea typeface="+mn-ea"/>
                          <a:cs typeface="+mn-cs"/>
                        </a:rPr>
                        <a:t>fair. Vocational capabilities</a:t>
                      </a:r>
                    </a:p>
                    <a:p>
                      <a:r>
                        <a:rPr baseline="0" dirty="0" sz="1800" kern="1200" lang="en-GB" smtClean="0">
                          <a:solidFill>
                            <a:schemeClr val="dk1"/>
                          </a:solidFill>
                          <a:latin typeface="+mn-lt"/>
                          <a:ea typeface="+mn-ea"/>
                          <a:cs typeface="+mn-cs"/>
                        </a:rPr>
                        <a:t>may be limited</a:t>
                      </a:r>
                    </a:p>
                    <a:p>
                      <a:r>
                        <a:rPr baseline="0" dirty="0" sz="1800" kern="1200" lang="en-GB" smtClean="0">
                          <a:solidFill>
                            <a:schemeClr val="dk1"/>
                          </a:solidFill>
                          <a:latin typeface="+mn-lt"/>
                          <a:ea typeface="+mn-ea"/>
                          <a:cs typeface="+mn-cs"/>
                        </a:rPr>
                        <a:t>to unskilled gross</a:t>
                      </a:r>
                    </a:p>
                    <a:p>
                      <a:r>
                        <a:rPr baseline="0" dirty="0" sz="1800" kern="1200" lang="en-GB" smtClean="0">
                          <a:solidFill>
                            <a:schemeClr val="dk1"/>
                          </a:solidFill>
                          <a:latin typeface="+mn-lt"/>
                          <a:ea typeface="+mn-ea"/>
                          <a:cs typeface="+mn-cs"/>
                        </a:rPr>
                        <a:t>motor activities.</a:t>
                      </a:r>
                      <a:endParaRPr dirty="0" lang="en-GB"/>
                    </a:p>
                  </a:txBody>
                </a:tc>
              </a:tr>
            </a:tbl>
          </a:graphicData>
        </a:graphic>
      </p:graphicFrame>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sp>
        <p:nvSpPr>
          <p:cNvPr id="1048924" name="Title 1"/>
          <p:cNvSpPr>
            <a:spLocks noGrp="1"/>
          </p:cNvSpPr>
          <p:nvPr>
            <p:ph type="title"/>
          </p:nvPr>
        </p:nvSpPr>
        <p:spPr/>
        <p:txBody>
          <a:bodyPr/>
          <a:p>
            <a:endParaRPr lang="en-GB"/>
          </a:p>
        </p:txBody>
      </p:sp>
      <p:graphicFrame>
        <p:nvGraphicFramePr>
          <p:cNvPr id="4194312" name="Content Placeholder 3"/>
          <p:cNvGraphicFramePr>
            <a:graphicFrameLocks noGrp="1"/>
          </p:cNvGraphicFramePr>
          <p:nvPr>
            <p:ph idx="1"/>
          </p:nvPr>
        </p:nvGraphicFramePr>
        <p:xfrm>
          <a:off x="357158" y="428604"/>
          <a:ext cx="8229600" cy="56692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p>
                      <a:r>
                        <a:rPr baseline="0" b="1" dirty="0" sz="1800" kern="1200" lang="en-GB" smtClean="0">
                          <a:solidFill>
                            <a:schemeClr val="lt1"/>
                          </a:solidFill>
                          <a:latin typeface="+mn-lt"/>
                          <a:ea typeface="+mn-ea"/>
                          <a:cs typeface="+mn-cs"/>
                        </a:rPr>
                        <a:t>Severe (20–34)</a:t>
                      </a:r>
                      <a:endParaRPr dirty="0" lang="en-GB"/>
                    </a:p>
                  </a:txBody>
                </a:tc>
                <a:tc>
                  <a:txBody>
                    <a:bodyPr/>
                    <a:p>
                      <a:r>
                        <a:rPr baseline="0" b="1" dirty="0" sz="1800" kern="1200" lang="en-GB" smtClean="0">
                          <a:solidFill>
                            <a:schemeClr val="lt1"/>
                          </a:solidFill>
                          <a:latin typeface="+mn-lt"/>
                          <a:ea typeface="+mn-ea"/>
                          <a:cs typeface="+mn-cs"/>
                        </a:rPr>
                        <a:t>May be trained in</a:t>
                      </a:r>
                    </a:p>
                    <a:p>
                      <a:r>
                        <a:rPr baseline="0" b="1" dirty="0" sz="1800" kern="1200" lang="en-GB" smtClean="0">
                          <a:solidFill>
                            <a:schemeClr val="lt1"/>
                          </a:solidFill>
                          <a:latin typeface="+mn-lt"/>
                          <a:ea typeface="+mn-ea"/>
                          <a:cs typeface="+mn-cs"/>
                        </a:rPr>
                        <a:t>elementary hygiene</a:t>
                      </a:r>
                    </a:p>
                    <a:p>
                      <a:r>
                        <a:rPr baseline="0" b="1" dirty="0" sz="1800" kern="1200" lang="en-GB" smtClean="0">
                          <a:solidFill>
                            <a:schemeClr val="lt1"/>
                          </a:solidFill>
                          <a:latin typeface="+mn-lt"/>
                          <a:ea typeface="+mn-ea"/>
                          <a:cs typeface="+mn-cs"/>
                        </a:rPr>
                        <a:t>skills. Requires complete</a:t>
                      </a:r>
                    </a:p>
                    <a:p>
                      <a:r>
                        <a:rPr baseline="0" b="1" dirty="0" sz="1800" kern="1200" lang="en-GB" smtClean="0">
                          <a:solidFill>
                            <a:schemeClr val="lt1"/>
                          </a:solidFill>
                          <a:latin typeface="+mn-lt"/>
                          <a:ea typeface="+mn-ea"/>
                          <a:cs typeface="+mn-cs"/>
                        </a:rPr>
                        <a:t>supervision</a:t>
                      </a:r>
                      <a:endParaRPr dirty="0" lang="en-GB"/>
                    </a:p>
                  </a:txBody>
                </a:tc>
                <a:tc>
                  <a:txBody>
                    <a:bodyPr/>
                    <a:p>
                      <a:r>
                        <a:rPr baseline="0" b="1" dirty="0" sz="1800" kern="1200" lang="en-GB" smtClean="0">
                          <a:solidFill>
                            <a:schemeClr val="lt1"/>
                          </a:solidFill>
                          <a:latin typeface="+mn-lt"/>
                          <a:ea typeface="+mn-ea"/>
                          <a:cs typeface="+mn-cs"/>
                        </a:rPr>
                        <a:t>No academic or vocational</a:t>
                      </a:r>
                    </a:p>
                    <a:p>
                      <a:r>
                        <a:rPr baseline="0" b="1" dirty="0" sz="1800" kern="1200" lang="en-GB" smtClean="0">
                          <a:solidFill>
                            <a:schemeClr val="lt1"/>
                          </a:solidFill>
                          <a:latin typeface="+mn-lt"/>
                          <a:ea typeface="+mn-ea"/>
                          <a:cs typeface="+mn-cs"/>
                        </a:rPr>
                        <a:t>training. Profits</a:t>
                      </a:r>
                    </a:p>
                    <a:p>
                      <a:r>
                        <a:rPr baseline="0" b="1" dirty="0" sz="1800" kern="1200" lang="en-GB" smtClean="0">
                          <a:solidFill>
                            <a:schemeClr val="lt1"/>
                          </a:solidFill>
                          <a:latin typeface="+mn-lt"/>
                          <a:ea typeface="+mn-ea"/>
                          <a:cs typeface="+mn-cs"/>
                        </a:rPr>
                        <a:t>from systematic habit</a:t>
                      </a:r>
                    </a:p>
                    <a:p>
                      <a:r>
                        <a:rPr baseline="0" b="1" dirty="0" sz="1800" kern="1200" lang="en-GB" smtClean="0">
                          <a:solidFill>
                            <a:schemeClr val="lt1"/>
                          </a:solidFill>
                          <a:latin typeface="+mn-lt"/>
                          <a:ea typeface="+mn-ea"/>
                          <a:cs typeface="+mn-cs"/>
                        </a:rPr>
                        <a:t>training.</a:t>
                      </a:r>
                      <a:endParaRPr dirty="0" lang="en-GB"/>
                    </a:p>
                  </a:txBody>
                </a:tc>
                <a:tc>
                  <a:txBody>
                    <a:bodyPr/>
                    <a:p>
                      <a:r>
                        <a:rPr baseline="0" b="1" dirty="0" sz="1800" kern="1200" lang="en-GB" smtClean="0">
                          <a:solidFill>
                            <a:schemeClr val="lt1"/>
                          </a:solidFill>
                          <a:latin typeface="+mn-lt"/>
                          <a:ea typeface="+mn-ea"/>
                          <a:cs typeface="+mn-cs"/>
                        </a:rPr>
                        <a:t>Minimal verbal skills. communicates</a:t>
                      </a:r>
                    </a:p>
                    <a:p>
                      <a:r>
                        <a:rPr baseline="0" b="1" dirty="0" sz="1800" kern="1200" lang="en-GB" smtClean="0">
                          <a:solidFill>
                            <a:schemeClr val="lt1"/>
                          </a:solidFill>
                          <a:latin typeface="+mn-lt"/>
                          <a:ea typeface="+mn-ea"/>
                          <a:cs typeface="+mn-cs"/>
                        </a:rPr>
                        <a:t>by acting-out</a:t>
                      </a:r>
                    </a:p>
                    <a:p>
                      <a:r>
                        <a:rPr baseline="0" b="1" dirty="0" sz="1800" kern="1200" lang="en-GB" err="1" smtClean="0">
                          <a:solidFill>
                            <a:schemeClr val="lt1"/>
                          </a:solidFill>
                          <a:latin typeface="+mn-lt"/>
                          <a:ea typeface="+mn-ea"/>
                          <a:cs typeface="+mn-cs"/>
                        </a:rPr>
                        <a:t>behaviors</a:t>
                      </a:r>
                      <a:r>
                        <a:rPr baseline="0" b="1" dirty="0" sz="1800" kern="1200" lang="en-GB" smtClean="0">
                          <a:solidFill>
                            <a:schemeClr val="lt1"/>
                          </a:solidFill>
                          <a:latin typeface="+mn-lt"/>
                          <a:ea typeface="+mn-ea"/>
                          <a:cs typeface="+mn-cs"/>
                        </a:rPr>
                        <a:t>.</a:t>
                      </a:r>
                      <a:endParaRPr dirty="0" lang="en-GB"/>
                    </a:p>
                  </a:txBody>
                </a:tc>
                <a:tc>
                  <a:txBody>
                    <a:bodyPr/>
                    <a:p>
                      <a:r>
                        <a:rPr baseline="0" b="1" dirty="0" sz="1800" kern="1200" lang="en-GB" smtClean="0">
                          <a:solidFill>
                            <a:schemeClr val="lt1"/>
                          </a:solidFill>
                          <a:latin typeface="+mn-lt"/>
                          <a:ea typeface="+mn-ea"/>
                          <a:cs typeface="+mn-cs"/>
                        </a:rPr>
                        <a:t>Poor psychomotor</a:t>
                      </a:r>
                    </a:p>
                    <a:p>
                      <a:r>
                        <a:rPr baseline="0" b="1" dirty="0" sz="1800" kern="1200" lang="en-GB" smtClean="0">
                          <a:solidFill>
                            <a:schemeClr val="lt1"/>
                          </a:solidFill>
                          <a:latin typeface="+mn-lt"/>
                          <a:ea typeface="+mn-ea"/>
                          <a:cs typeface="+mn-cs"/>
                        </a:rPr>
                        <a:t>skills. </a:t>
                      </a:r>
                    </a:p>
                    <a:p>
                      <a:r>
                        <a:rPr baseline="0" b="1" dirty="0" sz="1800" kern="1200" lang="en-GB" smtClean="0">
                          <a:solidFill>
                            <a:schemeClr val="lt1"/>
                          </a:solidFill>
                          <a:latin typeface="+mn-lt"/>
                          <a:ea typeface="+mn-ea"/>
                          <a:cs typeface="+mn-cs"/>
                        </a:rPr>
                        <a:t>able to perform simple</a:t>
                      </a:r>
                    </a:p>
                    <a:p>
                      <a:r>
                        <a:rPr baseline="0" b="1" dirty="0" sz="1800" kern="1200" lang="en-GB" smtClean="0">
                          <a:solidFill>
                            <a:schemeClr val="lt1"/>
                          </a:solidFill>
                          <a:latin typeface="+mn-lt"/>
                          <a:ea typeface="+mn-ea"/>
                          <a:cs typeface="+mn-cs"/>
                        </a:rPr>
                        <a:t>tasks under close</a:t>
                      </a:r>
                    </a:p>
                    <a:p>
                      <a:r>
                        <a:rPr baseline="0" b="1" dirty="0" sz="1800" kern="1200" lang="en-GB" smtClean="0">
                          <a:solidFill>
                            <a:schemeClr val="lt1"/>
                          </a:solidFill>
                          <a:latin typeface="+mn-lt"/>
                          <a:ea typeface="+mn-ea"/>
                          <a:cs typeface="+mn-cs"/>
                        </a:rPr>
                        <a:t>supervision.</a:t>
                      </a:r>
                      <a:endParaRPr dirty="0" lang="en-GB"/>
                    </a:p>
                  </a:txBody>
                </a:tc>
              </a:tr>
              <a:tr h="370840">
                <a:tc>
                  <a:txBody>
                    <a:bodyPr/>
                    <a:p>
                      <a:r>
                        <a:rPr baseline="0" b="1" dirty="0" sz="1800" kern="1200" lang="en-GB" smtClean="0">
                          <a:solidFill>
                            <a:schemeClr val="dk1"/>
                          </a:solidFill>
                          <a:latin typeface="+mn-lt"/>
                          <a:ea typeface="+mn-ea"/>
                          <a:cs typeface="+mn-cs"/>
                        </a:rPr>
                        <a:t>Profound (below 20)</a:t>
                      </a:r>
                      <a:endParaRPr dirty="0" lang="en-GB"/>
                    </a:p>
                  </a:txBody>
                </a:tc>
                <a:tc>
                  <a:txBody>
                    <a:bodyPr/>
                    <a:p>
                      <a:r>
                        <a:rPr baseline="0" dirty="0" sz="1800" kern="1200" lang="en-GB" smtClean="0">
                          <a:solidFill>
                            <a:schemeClr val="dk1"/>
                          </a:solidFill>
                          <a:latin typeface="+mn-lt"/>
                          <a:ea typeface="+mn-ea"/>
                          <a:cs typeface="+mn-cs"/>
                        </a:rPr>
                        <a:t>No capacity for independent</a:t>
                      </a:r>
                    </a:p>
                    <a:p>
                      <a:r>
                        <a:rPr baseline="0" dirty="0" sz="1800" kern="1200" lang="en-GB" smtClean="0">
                          <a:solidFill>
                            <a:schemeClr val="dk1"/>
                          </a:solidFill>
                          <a:latin typeface="+mn-lt"/>
                          <a:ea typeface="+mn-ea"/>
                          <a:cs typeface="+mn-cs"/>
                        </a:rPr>
                        <a:t>functioning.</a:t>
                      </a:r>
                    </a:p>
                    <a:p>
                      <a:r>
                        <a:rPr baseline="0" dirty="0" sz="1800" kern="1200" lang="en-GB" smtClean="0">
                          <a:solidFill>
                            <a:schemeClr val="dk1"/>
                          </a:solidFill>
                          <a:latin typeface="+mn-lt"/>
                          <a:ea typeface="+mn-ea"/>
                          <a:cs typeface="+mn-cs"/>
                        </a:rPr>
                        <a:t>Requires constant aid</a:t>
                      </a:r>
                    </a:p>
                    <a:p>
                      <a:r>
                        <a:rPr baseline="0" dirty="0" sz="1800" kern="1200" lang="en-GB" smtClean="0">
                          <a:solidFill>
                            <a:schemeClr val="dk1"/>
                          </a:solidFill>
                          <a:latin typeface="+mn-lt"/>
                          <a:ea typeface="+mn-ea"/>
                          <a:cs typeface="+mn-cs"/>
                        </a:rPr>
                        <a:t>and supervision</a:t>
                      </a:r>
                      <a:endParaRPr dirty="0" lang="en-GB"/>
                    </a:p>
                  </a:txBody>
                </a:tc>
                <a:tc>
                  <a:txBody>
                    <a:bodyPr/>
                    <a:p>
                      <a:r>
                        <a:rPr baseline="0" dirty="0" sz="1800" kern="1200" lang="en-GB" smtClean="0">
                          <a:solidFill>
                            <a:schemeClr val="dk1"/>
                          </a:solidFill>
                          <a:latin typeface="+mn-lt"/>
                          <a:ea typeface="+mn-ea"/>
                          <a:cs typeface="+mn-cs"/>
                        </a:rPr>
                        <a:t>No academic or vocational</a:t>
                      </a:r>
                    </a:p>
                    <a:p>
                      <a:r>
                        <a:rPr baseline="0" dirty="0" sz="1800" kern="1200" lang="en-GB" smtClean="0">
                          <a:solidFill>
                            <a:schemeClr val="dk1"/>
                          </a:solidFill>
                          <a:latin typeface="+mn-lt"/>
                          <a:ea typeface="+mn-ea"/>
                          <a:cs typeface="+mn-cs"/>
                        </a:rPr>
                        <a:t>training. May</a:t>
                      </a:r>
                    </a:p>
                    <a:p>
                      <a:r>
                        <a:rPr baseline="0" dirty="0" sz="1800" kern="1200" lang="en-GB" smtClean="0">
                          <a:solidFill>
                            <a:schemeClr val="dk1"/>
                          </a:solidFill>
                          <a:latin typeface="+mn-lt"/>
                          <a:ea typeface="+mn-ea"/>
                          <a:cs typeface="+mn-cs"/>
                        </a:rPr>
                        <a:t>respond to minimal</a:t>
                      </a:r>
                    </a:p>
                    <a:p>
                      <a:r>
                        <a:rPr baseline="0" dirty="0" sz="1800" kern="1200" lang="en-GB" smtClean="0">
                          <a:solidFill>
                            <a:schemeClr val="dk1"/>
                          </a:solidFill>
                          <a:latin typeface="+mn-lt"/>
                          <a:ea typeface="+mn-ea"/>
                          <a:cs typeface="+mn-cs"/>
                        </a:rPr>
                        <a:t>training in self-help if</a:t>
                      </a:r>
                    </a:p>
                    <a:p>
                      <a:r>
                        <a:rPr baseline="0" dirty="0" sz="1800" kern="1200" lang="en-GB" smtClean="0">
                          <a:solidFill>
                            <a:schemeClr val="dk1"/>
                          </a:solidFill>
                          <a:latin typeface="+mn-lt"/>
                          <a:ea typeface="+mn-ea"/>
                          <a:cs typeface="+mn-cs"/>
                        </a:rPr>
                        <a:t>presented in the close</a:t>
                      </a:r>
                    </a:p>
                    <a:p>
                      <a:r>
                        <a:rPr baseline="0" dirty="0" sz="1800" kern="1200" lang="en-GB" smtClean="0">
                          <a:solidFill>
                            <a:schemeClr val="dk1"/>
                          </a:solidFill>
                          <a:latin typeface="+mn-lt"/>
                          <a:ea typeface="+mn-ea"/>
                          <a:cs typeface="+mn-cs"/>
                        </a:rPr>
                        <a:t>context of a one-to one</a:t>
                      </a:r>
                    </a:p>
                    <a:p>
                      <a:r>
                        <a:rPr baseline="0" dirty="0" sz="1800" kern="1200" lang="en-GB" smtClean="0">
                          <a:solidFill>
                            <a:schemeClr val="dk1"/>
                          </a:solidFill>
                          <a:latin typeface="+mn-lt"/>
                          <a:ea typeface="+mn-ea"/>
                          <a:cs typeface="+mn-cs"/>
                        </a:rPr>
                        <a:t>relationship</a:t>
                      </a:r>
                      <a:endParaRPr dirty="0" lang="en-GB"/>
                    </a:p>
                  </a:txBody>
                </a:tc>
                <a:tc>
                  <a:txBody>
                    <a:bodyPr/>
                    <a:p>
                      <a:r>
                        <a:rPr baseline="0" dirty="0" sz="1800" kern="1200" lang="en-GB" smtClean="0">
                          <a:solidFill>
                            <a:schemeClr val="dk1"/>
                          </a:solidFill>
                          <a:latin typeface="+mn-lt"/>
                          <a:ea typeface="+mn-ea"/>
                          <a:cs typeface="+mn-cs"/>
                        </a:rPr>
                        <a:t>Little, if any, speech</a:t>
                      </a:r>
                    </a:p>
                    <a:p>
                      <a:r>
                        <a:rPr baseline="0" dirty="0" sz="1800" kern="1200" lang="en-GB" smtClean="0">
                          <a:solidFill>
                            <a:schemeClr val="dk1"/>
                          </a:solidFill>
                          <a:latin typeface="+mn-lt"/>
                          <a:ea typeface="+mn-ea"/>
                          <a:cs typeface="+mn-cs"/>
                        </a:rPr>
                        <a:t>development. No</a:t>
                      </a:r>
                    </a:p>
                    <a:p>
                      <a:r>
                        <a:rPr baseline="0" dirty="0" sz="1800" kern="1200" lang="en-GB" smtClean="0">
                          <a:solidFill>
                            <a:schemeClr val="dk1"/>
                          </a:solidFill>
                          <a:latin typeface="+mn-lt"/>
                          <a:ea typeface="+mn-ea"/>
                          <a:cs typeface="+mn-cs"/>
                        </a:rPr>
                        <a:t>capacity for socialization</a:t>
                      </a:r>
                    </a:p>
                    <a:p>
                      <a:r>
                        <a:rPr baseline="0" dirty="0" sz="1800" kern="1200" lang="en-GB" smtClean="0">
                          <a:solidFill>
                            <a:schemeClr val="dk1"/>
                          </a:solidFill>
                          <a:latin typeface="+mn-lt"/>
                          <a:ea typeface="+mn-ea"/>
                          <a:cs typeface="+mn-cs"/>
                        </a:rPr>
                        <a:t>skills.</a:t>
                      </a:r>
                      <a:endParaRPr dirty="0" lang="en-GB"/>
                    </a:p>
                  </a:txBody>
                </a:tc>
                <a:tc>
                  <a:txBody>
                    <a:bodyPr/>
                    <a:p>
                      <a:r>
                        <a:rPr baseline="0" dirty="0" sz="1800" kern="1200" lang="en-GB" smtClean="0">
                          <a:solidFill>
                            <a:schemeClr val="dk1"/>
                          </a:solidFill>
                          <a:latin typeface="+mn-lt"/>
                          <a:ea typeface="+mn-ea"/>
                          <a:cs typeface="+mn-cs"/>
                        </a:rPr>
                        <a:t>Lack of ability for motor</a:t>
                      </a:r>
                    </a:p>
                    <a:p>
                      <a:r>
                        <a:rPr baseline="0" dirty="0" sz="1800" kern="1200" lang="en-GB" smtClean="0">
                          <a:solidFill>
                            <a:schemeClr val="dk1"/>
                          </a:solidFill>
                          <a:latin typeface="+mn-lt"/>
                          <a:ea typeface="+mn-ea"/>
                          <a:cs typeface="+mn-cs"/>
                        </a:rPr>
                        <a:t>movements. Requires</a:t>
                      </a:r>
                    </a:p>
                    <a:p>
                      <a:r>
                        <a:rPr baseline="0" dirty="0" sz="1800" kern="1200" lang="en-GB" smtClean="0">
                          <a:solidFill>
                            <a:schemeClr val="dk1"/>
                          </a:solidFill>
                          <a:latin typeface="+mn-lt"/>
                          <a:ea typeface="+mn-ea"/>
                          <a:cs typeface="+mn-cs"/>
                        </a:rPr>
                        <a:t>constant supervision</a:t>
                      </a:r>
                    </a:p>
                    <a:p>
                      <a:r>
                        <a:rPr baseline="0" dirty="0" sz="1800" kern="1200" lang="en-GB" smtClean="0">
                          <a:solidFill>
                            <a:schemeClr val="dk1"/>
                          </a:solidFill>
                          <a:latin typeface="+mn-lt"/>
                          <a:ea typeface="+mn-ea"/>
                          <a:cs typeface="+mn-cs"/>
                        </a:rPr>
                        <a:t>and </a:t>
                      </a:r>
                      <a:r>
                        <a:rPr baseline="0" dirty="0" sz="1800" kern="1200" lang="en-GB" err="1" smtClean="0">
                          <a:solidFill>
                            <a:schemeClr val="dk1"/>
                          </a:solidFill>
                          <a:latin typeface="+mn-lt"/>
                          <a:ea typeface="+mn-ea"/>
                          <a:cs typeface="+mn-cs"/>
                        </a:rPr>
                        <a:t>care.associated</a:t>
                      </a:r>
                      <a:r>
                        <a:rPr baseline="0" dirty="0" sz="1800" kern="1200" lang="en-GB" smtClean="0">
                          <a:solidFill>
                            <a:schemeClr val="dk1"/>
                          </a:solidFill>
                          <a:latin typeface="+mn-lt"/>
                          <a:ea typeface="+mn-ea"/>
                          <a:cs typeface="+mn-cs"/>
                        </a:rPr>
                        <a:t> with other</a:t>
                      </a:r>
                    </a:p>
                    <a:p>
                      <a:r>
                        <a:rPr baseline="0" dirty="0" sz="1800" kern="1200" lang="en-GB" smtClean="0">
                          <a:solidFill>
                            <a:schemeClr val="dk1"/>
                          </a:solidFill>
                          <a:latin typeface="+mn-lt"/>
                          <a:ea typeface="+mn-ea"/>
                          <a:cs typeface="+mn-cs"/>
                        </a:rPr>
                        <a:t>physical disorders.</a:t>
                      </a:r>
                      <a:endParaRPr dirty="0" lang="en-GB"/>
                    </a:p>
                  </a:txBody>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636" name="Title 1"/>
          <p:cNvSpPr>
            <a:spLocks noGrp="1"/>
          </p:cNvSpPr>
          <p:nvPr>
            <p:ph type="title"/>
          </p:nvPr>
        </p:nvSpPr>
        <p:spPr>
          <a:xfrm>
            <a:off x="500034" y="428604"/>
            <a:ext cx="8229600" cy="1143000"/>
          </a:xfrm>
        </p:spPr>
        <p:txBody>
          <a:bodyPr>
            <a:normAutofit fontScale="90000"/>
          </a:bodyPr>
          <a:p>
            <a:r>
              <a:rPr dirty="0" lang="en-GB"/>
              <a:t/>
            </a:r>
            <a:br>
              <a:rPr dirty="0" lang="en-GB"/>
            </a:br>
            <a:r>
              <a:rPr dirty="0" lang="en-GB" smtClean="0"/>
              <a:t>factors influencing attitudes towards mental health and mental illness</a:t>
            </a:r>
            <a:r>
              <a:rPr dirty="0" lang="en-US"/>
              <a:t> </a:t>
            </a:r>
            <a:r>
              <a:rPr dirty="0" lang="en-GB"/>
              <a:t/>
            </a:r>
            <a:br>
              <a:rPr dirty="0" lang="en-GB"/>
            </a:br>
            <a:endParaRPr dirty="0" lang="en-GB"/>
          </a:p>
        </p:txBody>
      </p:sp>
      <p:sp>
        <p:nvSpPr>
          <p:cNvPr id="1048637" name="Content Placeholder 2"/>
          <p:cNvSpPr>
            <a:spLocks noGrp="1"/>
          </p:cNvSpPr>
          <p:nvPr>
            <p:ph idx="1"/>
          </p:nvPr>
        </p:nvSpPr>
        <p:spPr/>
        <p:txBody>
          <a:bodyPr>
            <a:normAutofit fontScale="77500" lnSpcReduction="20000"/>
          </a:bodyPr>
          <a:p>
            <a:r>
              <a:rPr b="1" dirty="0" lang="en-US" smtClean="0"/>
              <a:t>Culture: </a:t>
            </a:r>
            <a:r>
              <a:rPr dirty="0" lang="en-US" smtClean="0"/>
              <a:t>The </a:t>
            </a:r>
            <a:r>
              <a:rPr dirty="0" lang="en-US"/>
              <a:t>way people think, behave or feel is shaped by their </a:t>
            </a:r>
            <a:r>
              <a:rPr dirty="0" lang="en-US" smtClean="0"/>
              <a:t>culture and determines </a:t>
            </a:r>
            <a:r>
              <a:rPr dirty="0" lang="en-US"/>
              <a:t>the features of </a:t>
            </a:r>
            <a:r>
              <a:rPr dirty="0" lang="en-US" smtClean="0"/>
              <a:t>insanity like who </a:t>
            </a:r>
            <a:r>
              <a:rPr lang="en-US"/>
              <a:t>is </a:t>
            </a:r>
            <a:r>
              <a:rPr lang="en-US" smtClean="0"/>
              <a:t>labeled </a:t>
            </a:r>
            <a:r>
              <a:rPr dirty="0" lang="en-US"/>
              <a:t>as insane and under what </a:t>
            </a:r>
            <a:r>
              <a:rPr dirty="0" lang="en-US" smtClean="0"/>
              <a:t>circumstances</a:t>
            </a:r>
          </a:p>
          <a:p>
            <a:r>
              <a:rPr b="1" dirty="0" lang="en-US" smtClean="0"/>
              <a:t>Education</a:t>
            </a:r>
            <a:r>
              <a:rPr dirty="0" lang="en-US" smtClean="0"/>
              <a:t>: An </a:t>
            </a:r>
            <a:r>
              <a:rPr dirty="0" lang="en-US"/>
              <a:t>educated person has a better understanding of health and mental illness, thus making their attitude more positive.</a:t>
            </a:r>
            <a:endParaRPr dirty="0" lang="en-GB"/>
          </a:p>
          <a:p>
            <a:r>
              <a:rPr b="1" dirty="0" lang="en-US"/>
              <a:t>Health </a:t>
            </a:r>
            <a:r>
              <a:rPr b="1" dirty="0" lang="en-US" smtClean="0"/>
              <a:t>Beliefs</a:t>
            </a:r>
            <a:r>
              <a:rPr dirty="0" lang="en-US" smtClean="0"/>
              <a:t>: </a:t>
            </a:r>
            <a:r>
              <a:rPr dirty="0" lang="en-US"/>
              <a:t>It will depend on how the patient explains the illness to themselves, that is, whether they believe in germ theory, evil spirits or an imbalance of some kind.</a:t>
            </a:r>
            <a:endParaRPr dirty="0" lang="en-GB"/>
          </a:p>
          <a:p>
            <a:r>
              <a:rPr b="1" dirty="0" lang="en-US" smtClean="0"/>
              <a:t>Religion</a:t>
            </a:r>
            <a:r>
              <a:rPr dirty="0" lang="en-US" smtClean="0"/>
              <a:t>: A </a:t>
            </a:r>
            <a:r>
              <a:rPr dirty="0" lang="en-US"/>
              <a:t>patient’s reaction to mental illness will often depend on whether or not the patient believes in God </a:t>
            </a:r>
            <a:r>
              <a:rPr dirty="0" lang="en-US" smtClean="0"/>
              <a:t>or a particular religion</a:t>
            </a:r>
            <a:endParaRPr dirty="0" lang="en-GB"/>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396" name=""/>
        <p:cNvGrpSpPr/>
        <p:nvPr/>
      </p:nvGrpSpPr>
      <p:grpSpPr>
        <a:xfrm>
          <a:off x="0" y="0"/>
          <a:ext cx="0" cy="0"/>
          <a:chOff x="0" y="0"/>
          <a:chExt cx="0" cy="0"/>
        </a:xfrm>
      </p:grpSpPr>
      <p:sp>
        <p:nvSpPr>
          <p:cNvPr id="1048925" name="Title 1"/>
          <p:cNvSpPr>
            <a:spLocks noGrp="1"/>
          </p:cNvSpPr>
          <p:nvPr>
            <p:ph type="title"/>
          </p:nvPr>
        </p:nvSpPr>
        <p:spPr/>
        <p:txBody>
          <a:bodyPr/>
          <a:p>
            <a:r>
              <a:rPr b="1" dirty="0" lang="en-GB" smtClean="0"/>
              <a:t>AUTISTIC DISORDER</a:t>
            </a:r>
            <a:endParaRPr dirty="0" lang="en-GB"/>
          </a:p>
        </p:txBody>
      </p:sp>
      <p:sp>
        <p:nvSpPr>
          <p:cNvPr id="1048926" name="Content Placeholder 2"/>
          <p:cNvSpPr>
            <a:spLocks noGrp="1"/>
          </p:cNvSpPr>
          <p:nvPr>
            <p:ph idx="1"/>
          </p:nvPr>
        </p:nvSpPr>
        <p:spPr/>
        <p:txBody>
          <a:bodyPr/>
          <a:p>
            <a:r>
              <a:rPr dirty="0" lang="en-GB" smtClean="0"/>
              <a:t>characterized by a withdrawal of the child into the self and into a fantasy world </a:t>
            </a:r>
            <a:r>
              <a:rPr lang="en-GB" smtClean="0"/>
              <a:t>of his or </a:t>
            </a:r>
            <a:r>
              <a:rPr dirty="0" lang="en-GB" smtClean="0"/>
              <a:t>her own creation.</a:t>
            </a:r>
            <a:endParaRPr dirty="0" lang="en-GB"/>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397" name=""/>
        <p:cNvGrpSpPr/>
        <p:nvPr/>
      </p:nvGrpSpPr>
      <p:grpSpPr>
        <a:xfrm>
          <a:off x="0" y="0"/>
          <a:ext cx="0" cy="0"/>
          <a:chOff x="0" y="0"/>
          <a:chExt cx="0" cy="0"/>
        </a:xfrm>
      </p:grpSpPr>
      <p:sp>
        <p:nvSpPr>
          <p:cNvPr id="1048927" name="Title 1"/>
          <p:cNvSpPr>
            <a:spLocks noGrp="1"/>
          </p:cNvSpPr>
          <p:nvPr>
            <p:ph type="title"/>
          </p:nvPr>
        </p:nvSpPr>
        <p:spPr/>
        <p:txBody>
          <a:bodyPr/>
          <a:p>
            <a:r>
              <a:rPr dirty="0" lang="en-GB" err="1" smtClean="0"/>
              <a:t>Etiology</a:t>
            </a:r>
            <a:r>
              <a:rPr dirty="0" lang="en-GB" smtClean="0"/>
              <a:t> </a:t>
            </a:r>
            <a:endParaRPr dirty="0" lang="en-GB"/>
          </a:p>
        </p:txBody>
      </p:sp>
      <p:sp>
        <p:nvSpPr>
          <p:cNvPr id="1048928" name="Content Placeholder 2"/>
          <p:cNvSpPr>
            <a:spLocks noGrp="1"/>
          </p:cNvSpPr>
          <p:nvPr>
            <p:ph idx="1"/>
          </p:nvPr>
        </p:nvSpPr>
        <p:spPr/>
        <p:txBody>
          <a:bodyPr>
            <a:noAutofit/>
          </a:bodyPr>
          <a:p>
            <a:r>
              <a:rPr dirty="0" sz="2400" lang="en-GB" smtClean="0"/>
              <a:t>Neurological Implications- may be caused by abnormalities in brain structures or functions</a:t>
            </a:r>
          </a:p>
          <a:p>
            <a:r>
              <a:rPr dirty="0" sz="2400" lang="en-GB" smtClean="0"/>
              <a:t>Physiological Implications- a number of medical conditions have been associated with autism like maternal rubella, congenital hypothyroidism, </a:t>
            </a:r>
            <a:r>
              <a:rPr dirty="0" sz="2400" lang="en-GB" err="1" smtClean="0"/>
              <a:t>phenylketonuria</a:t>
            </a:r>
            <a:r>
              <a:rPr dirty="0" sz="2400" lang="en-GB" smtClean="0"/>
              <a:t>, Down syndrome,</a:t>
            </a:r>
          </a:p>
          <a:p>
            <a:r>
              <a:rPr dirty="0" sz="2400" lang="en-GB" smtClean="0"/>
              <a:t>Genetics- there is strong evidence that genetic factors play a significant role in the </a:t>
            </a:r>
            <a:r>
              <a:rPr dirty="0" sz="2400" lang="en-GB" err="1" smtClean="0"/>
              <a:t>etiology</a:t>
            </a:r>
            <a:r>
              <a:rPr dirty="0" sz="2400" lang="en-GB" smtClean="0"/>
              <a:t> of autism</a:t>
            </a:r>
          </a:p>
          <a:p>
            <a:r>
              <a:rPr dirty="0" sz="2400" lang="en-GB" err="1" smtClean="0"/>
              <a:t>Perinatal</a:t>
            </a:r>
            <a:r>
              <a:rPr dirty="0" sz="2400" lang="en-GB" smtClean="0"/>
              <a:t> Influences- research has found that women who suffered from asthma and/or allergies around the time of pregnancy were at increased risk of having a child affected by autism</a:t>
            </a:r>
            <a:endParaRPr dirty="0" sz="2400" lang="en-GB"/>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398" name=""/>
        <p:cNvGrpSpPr/>
        <p:nvPr/>
      </p:nvGrpSpPr>
      <p:grpSpPr>
        <a:xfrm>
          <a:off x="0" y="0"/>
          <a:ext cx="0" cy="0"/>
          <a:chOff x="0" y="0"/>
          <a:chExt cx="0" cy="0"/>
        </a:xfrm>
      </p:grpSpPr>
      <p:sp>
        <p:nvSpPr>
          <p:cNvPr id="1048929" name="Title 1"/>
          <p:cNvSpPr>
            <a:spLocks noGrp="1"/>
          </p:cNvSpPr>
          <p:nvPr>
            <p:ph type="title"/>
          </p:nvPr>
        </p:nvSpPr>
        <p:spPr/>
        <p:txBody>
          <a:bodyPr/>
          <a:p>
            <a:r>
              <a:rPr dirty="0" lang="en-GB" smtClean="0"/>
              <a:t>Symptoms  </a:t>
            </a:r>
            <a:endParaRPr dirty="0" lang="en-GB"/>
          </a:p>
        </p:txBody>
      </p:sp>
      <p:sp>
        <p:nvSpPr>
          <p:cNvPr id="1048930" name="Content Placeholder 2"/>
          <p:cNvSpPr>
            <a:spLocks noGrp="1"/>
          </p:cNvSpPr>
          <p:nvPr>
            <p:ph idx="1"/>
          </p:nvPr>
        </p:nvSpPr>
        <p:spPr/>
        <p:txBody>
          <a:bodyPr/>
          <a:p>
            <a:r>
              <a:rPr dirty="0" lang="en-GB" smtClean="0"/>
              <a:t>Impairment in Social Interaction</a:t>
            </a:r>
          </a:p>
          <a:p>
            <a:r>
              <a:rPr dirty="0" lang="en-GB" smtClean="0"/>
              <a:t>Impairment in Communication and Imaginative Activity</a:t>
            </a:r>
          </a:p>
          <a:p>
            <a:r>
              <a:rPr dirty="0" lang="en-GB" smtClean="0"/>
              <a:t>Restricted Activities and Interests</a:t>
            </a:r>
            <a:endParaRPr dirty="0" lang="en-GB"/>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399" name=""/>
        <p:cNvGrpSpPr/>
        <p:nvPr/>
      </p:nvGrpSpPr>
      <p:grpSpPr>
        <a:xfrm>
          <a:off x="0" y="0"/>
          <a:ext cx="0" cy="0"/>
          <a:chOff x="0" y="0"/>
          <a:chExt cx="0" cy="0"/>
        </a:xfrm>
      </p:grpSpPr>
      <p:sp>
        <p:nvSpPr>
          <p:cNvPr id="1048931" name="Title 1"/>
          <p:cNvSpPr>
            <a:spLocks noGrp="1"/>
          </p:cNvSpPr>
          <p:nvPr>
            <p:ph type="title"/>
          </p:nvPr>
        </p:nvSpPr>
        <p:spPr/>
        <p:txBody>
          <a:bodyPr>
            <a:normAutofit fontScale="90000"/>
          </a:bodyPr>
          <a:p>
            <a:r>
              <a:rPr dirty="0" lang="en-GB" smtClean="0"/>
              <a:t>ATTENTION DEFICIT-HYPERACTIVITY DISORDER</a:t>
            </a:r>
            <a:endParaRPr dirty="0" lang="en-GB"/>
          </a:p>
        </p:txBody>
      </p:sp>
      <p:sp>
        <p:nvSpPr>
          <p:cNvPr id="1048932" name="Content Placeholder 2"/>
          <p:cNvSpPr>
            <a:spLocks noGrp="1"/>
          </p:cNvSpPr>
          <p:nvPr>
            <p:ph idx="1"/>
          </p:nvPr>
        </p:nvSpPr>
        <p:spPr/>
        <p:txBody>
          <a:bodyPr>
            <a:normAutofit lnSpcReduction="10000"/>
          </a:bodyPr>
          <a:p>
            <a:r>
              <a:rPr dirty="0" lang="en-GB" smtClean="0"/>
              <a:t>Is a persistent pattern of inattention and/or hyperactivity-impulsivity that is more frequent and severe than is typically observed in individuals at a comparable level of development</a:t>
            </a:r>
          </a:p>
          <a:p>
            <a:r>
              <a:rPr dirty="0" lang="en-GB" smtClean="0"/>
              <a:t>These children are highly distractible and unable to contain stimuli. Motor activity is excessive, and movements are random and impulsive</a:t>
            </a:r>
            <a:endParaRPr dirty="0" lang="en-GB"/>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400" name=""/>
        <p:cNvGrpSpPr/>
        <p:nvPr/>
      </p:nvGrpSpPr>
      <p:grpSpPr>
        <a:xfrm>
          <a:off x="0" y="0"/>
          <a:ext cx="0" cy="0"/>
          <a:chOff x="0" y="0"/>
          <a:chExt cx="0" cy="0"/>
        </a:xfrm>
      </p:grpSpPr>
      <p:sp>
        <p:nvSpPr>
          <p:cNvPr id="1048933" name="Title 1"/>
          <p:cNvSpPr>
            <a:spLocks noGrp="1"/>
          </p:cNvSpPr>
          <p:nvPr>
            <p:ph type="title"/>
          </p:nvPr>
        </p:nvSpPr>
        <p:spPr/>
        <p:txBody>
          <a:bodyPr/>
          <a:p>
            <a:r>
              <a:rPr dirty="0" lang="en-GB" err="1" smtClean="0"/>
              <a:t>Etiology</a:t>
            </a:r>
            <a:endParaRPr dirty="0" lang="en-GB"/>
          </a:p>
        </p:txBody>
      </p:sp>
      <p:sp>
        <p:nvSpPr>
          <p:cNvPr id="1048934" name="Content Placeholder 2"/>
          <p:cNvSpPr>
            <a:spLocks noGrp="1"/>
          </p:cNvSpPr>
          <p:nvPr>
            <p:ph idx="1"/>
          </p:nvPr>
        </p:nvSpPr>
        <p:spPr/>
        <p:txBody>
          <a:bodyPr/>
          <a:p>
            <a:r>
              <a:rPr dirty="0" lang="en-GB" smtClean="0"/>
              <a:t>Genetics</a:t>
            </a:r>
          </a:p>
          <a:p>
            <a:r>
              <a:rPr dirty="0" lang="en-GB" smtClean="0"/>
              <a:t>Biochemical Theory</a:t>
            </a:r>
          </a:p>
          <a:p>
            <a:r>
              <a:rPr dirty="0" lang="en-GB" smtClean="0"/>
              <a:t>Anatomical Influences</a:t>
            </a:r>
          </a:p>
          <a:p>
            <a:r>
              <a:rPr dirty="0" lang="en-GB" smtClean="0"/>
              <a:t>Prenatal, </a:t>
            </a:r>
            <a:r>
              <a:rPr dirty="0" lang="en-GB" err="1" smtClean="0"/>
              <a:t>Perinatal</a:t>
            </a:r>
            <a:r>
              <a:rPr dirty="0" lang="en-GB" smtClean="0"/>
              <a:t>, and Postnatal Factors</a:t>
            </a:r>
          </a:p>
          <a:p>
            <a:r>
              <a:rPr dirty="0" lang="en-GB" smtClean="0"/>
              <a:t>Environmental Lead</a:t>
            </a:r>
          </a:p>
          <a:p>
            <a:r>
              <a:rPr dirty="0" lang="en-GB" smtClean="0"/>
              <a:t>Diet Factors</a:t>
            </a:r>
          </a:p>
          <a:p>
            <a:r>
              <a:rPr dirty="0" lang="en-GB" smtClean="0"/>
              <a:t>Psychosocial Influences</a:t>
            </a:r>
            <a:endParaRPr dirty="0" lang="en-GB"/>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401" name=""/>
        <p:cNvGrpSpPr/>
        <p:nvPr/>
      </p:nvGrpSpPr>
      <p:grpSpPr>
        <a:xfrm>
          <a:off x="0" y="0"/>
          <a:ext cx="0" cy="0"/>
          <a:chOff x="0" y="0"/>
          <a:chExt cx="0" cy="0"/>
        </a:xfrm>
      </p:grpSpPr>
      <p:sp>
        <p:nvSpPr>
          <p:cNvPr id="1048935" name="Title 1"/>
          <p:cNvSpPr>
            <a:spLocks noGrp="1"/>
          </p:cNvSpPr>
          <p:nvPr>
            <p:ph type="title"/>
          </p:nvPr>
        </p:nvSpPr>
        <p:spPr/>
        <p:txBody>
          <a:bodyPr/>
          <a:p>
            <a:r>
              <a:rPr dirty="0" lang="en-GB" smtClean="0"/>
              <a:t>Symptoms </a:t>
            </a:r>
            <a:endParaRPr dirty="0" lang="en-GB"/>
          </a:p>
        </p:txBody>
      </p:sp>
      <p:sp>
        <p:nvSpPr>
          <p:cNvPr id="1048936" name="Content Placeholder 2"/>
          <p:cNvSpPr>
            <a:spLocks noGrp="1"/>
          </p:cNvSpPr>
          <p:nvPr>
            <p:ph idx="1"/>
          </p:nvPr>
        </p:nvSpPr>
        <p:spPr/>
        <p:txBody>
          <a:bodyPr>
            <a:normAutofit fontScale="92500" lnSpcReduction="20000"/>
          </a:bodyPr>
          <a:p>
            <a:pPr lvl="0"/>
            <a:r>
              <a:rPr dirty="0" lang="en-US" smtClean="0"/>
              <a:t>Excessive or exaggerated muscular activity such as aimless or haphazard running or fidgeting.</a:t>
            </a:r>
            <a:endParaRPr dirty="0" lang="en-GB" smtClean="0"/>
          </a:p>
          <a:p>
            <a:pPr lvl="0"/>
            <a:r>
              <a:rPr dirty="0" lang="en-US" smtClean="0"/>
              <a:t>Difficulty in sustaining attention.</a:t>
            </a:r>
            <a:endParaRPr dirty="0" lang="en-GB" smtClean="0"/>
          </a:p>
          <a:p>
            <a:pPr lvl="0"/>
            <a:r>
              <a:rPr dirty="0" lang="en-US" smtClean="0"/>
              <a:t>Being highly distractible.</a:t>
            </a:r>
            <a:endParaRPr dirty="0" lang="en-GB" smtClean="0"/>
          </a:p>
          <a:p>
            <a:pPr lvl="0"/>
            <a:r>
              <a:rPr dirty="0" lang="en-US" smtClean="0"/>
              <a:t>Failure to follow instructions </a:t>
            </a:r>
            <a:endParaRPr dirty="0" lang="en-GB" smtClean="0"/>
          </a:p>
          <a:p>
            <a:pPr lvl="0"/>
            <a:r>
              <a:rPr dirty="0" lang="en-US" smtClean="0"/>
              <a:t>Having impulsive </a:t>
            </a:r>
            <a:r>
              <a:rPr dirty="0" lang="en-US" err="1" smtClean="0"/>
              <a:t>behaviour</a:t>
            </a:r>
            <a:r>
              <a:rPr dirty="0" lang="en-US" smtClean="0"/>
              <a:t> as well as low tolerance to frustration.</a:t>
            </a:r>
            <a:endParaRPr dirty="0" lang="en-GB" smtClean="0"/>
          </a:p>
          <a:p>
            <a:pPr lvl="0"/>
            <a:r>
              <a:rPr dirty="0" lang="en-US" smtClean="0"/>
              <a:t>They tend to be of low intelligence due to hyperactivity, with an IQ of 7-15 below the average.</a:t>
            </a:r>
            <a:endParaRPr dirty="0" lang="en-GB" smtClean="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402" name=""/>
        <p:cNvGrpSpPr/>
        <p:nvPr/>
      </p:nvGrpSpPr>
      <p:grpSpPr>
        <a:xfrm>
          <a:off x="0" y="0"/>
          <a:ext cx="0" cy="0"/>
          <a:chOff x="0" y="0"/>
          <a:chExt cx="0" cy="0"/>
        </a:xfrm>
      </p:grpSpPr>
      <p:sp>
        <p:nvSpPr>
          <p:cNvPr id="1048937" name="Title 1"/>
          <p:cNvSpPr>
            <a:spLocks noGrp="1"/>
          </p:cNvSpPr>
          <p:nvPr>
            <p:ph type="title"/>
          </p:nvPr>
        </p:nvSpPr>
        <p:spPr/>
        <p:txBody>
          <a:bodyPr/>
          <a:p>
            <a:r>
              <a:rPr dirty="0" lang="en-GB" err="1" smtClean="0"/>
              <a:t>Ctied</a:t>
            </a:r>
            <a:r>
              <a:rPr dirty="0" lang="en-GB" smtClean="0"/>
              <a:t> </a:t>
            </a:r>
            <a:endParaRPr dirty="0" lang="en-GB"/>
          </a:p>
        </p:txBody>
      </p:sp>
      <p:sp>
        <p:nvSpPr>
          <p:cNvPr id="1048938" name="Content Placeholder 2"/>
          <p:cNvSpPr>
            <a:spLocks noGrp="1"/>
          </p:cNvSpPr>
          <p:nvPr>
            <p:ph idx="1"/>
          </p:nvPr>
        </p:nvSpPr>
        <p:spPr/>
        <p:txBody>
          <a:bodyPr/>
          <a:p>
            <a:pPr lvl="0"/>
            <a:r>
              <a:rPr dirty="0" lang="en-US" smtClean="0"/>
              <a:t>They are socially intrusive and immature.</a:t>
            </a:r>
            <a:endParaRPr dirty="0" lang="en-GB" smtClean="0"/>
          </a:p>
          <a:p>
            <a:r>
              <a:rPr dirty="0" lang="en-US" smtClean="0"/>
              <a:t>They have a high rate of driving offences when they attain adolescence</a:t>
            </a:r>
          </a:p>
          <a:p>
            <a:pPr lvl="0"/>
            <a:r>
              <a:rPr dirty="0" lang="en-US" smtClean="0"/>
              <a:t>They do not get along with their parents since they do not obey them.</a:t>
            </a:r>
            <a:endParaRPr dirty="0" lang="en-GB" smtClean="0"/>
          </a:p>
          <a:p>
            <a:pPr lvl="0"/>
            <a:r>
              <a:rPr dirty="0" lang="en-US" smtClean="0"/>
              <a:t>Their negative </a:t>
            </a:r>
            <a:r>
              <a:rPr dirty="0" lang="en-US" err="1" smtClean="0"/>
              <a:t>behaviours</a:t>
            </a:r>
            <a:r>
              <a:rPr dirty="0" lang="en-US" smtClean="0"/>
              <a:t> tend to make their peers to view them negatively.</a:t>
            </a:r>
            <a:endParaRPr dirty="0" lang="en-GB" smtClean="0"/>
          </a:p>
          <a:p>
            <a:r>
              <a:rPr dirty="0" lang="en-US" smtClean="0"/>
              <a:t>They usually do poorly in school</a:t>
            </a:r>
            <a:endParaRPr dirty="0" lang="en-GB" smtClean="0"/>
          </a:p>
          <a:p>
            <a:endParaRPr dirty="0" lang="en-GB"/>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403" name=""/>
        <p:cNvGrpSpPr/>
        <p:nvPr/>
      </p:nvGrpSpPr>
      <p:grpSpPr>
        <a:xfrm>
          <a:off x="0" y="0"/>
          <a:ext cx="0" cy="0"/>
          <a:chOff x="0" y="0"/>
          <a:chExt cx="0" cy="0"/>
        </a:xfrm>
      </p:grpSpPr>
      <p:sp>
        <p:nvSpPr>
          <p:cNvPr id="1048939" name="Title 1"/>
          <p:cNvSpPr>
            <a:spLocks noGrp="1"/>
          </p:cNvSpPr>
          <p:nvPr>
            <p:ph type="title"/>
          </p:nvPr>
        </p:nvSpPr>
        <p:spPr/>
        <p:txBody>
          <a:bodyPr/>
          <a:p>
            <a:r>
              <a:rPr dirty="0" lang="en-GB" smtClean="0"/>
              <a:t>PSYCHIATRIC EMERGENCIES</a:t>
            </a:r>
            <a:endParaRPr dirty="0" lang="en-GB"/>
          </a:p>
        </p:txBody>
      </p:sp>
      <p:sp>
        <p:nvSpPr>
          <p:cNvPr id="1048940" name="Content Placeholder 2"/>
          <p:cNvSpPr>
            <a:spLocks noGrp="1"/>
          </p:cNvSpPr>
          <p:nvPr>
            <p:ph idx="1"/>
          </p:nvPr>
        </p:nvSpPr>
        <p:spPr/>
        <p:txBody>
          <a:bodyPr/>
          <a:p>
            <a:pPr lvl="0"/>
            <a:r>
              <a:rPr dirty="0" lang="en-US" smtClean="0"/>
              <a:t>They include:</a:t>
            </a:r>
          </a:p>
          <a:p>
            <a:pPr lvl="1"/>
            <a:r>
              <a:rPr dirty="0" lang="en-US" smtClean="0"/>
              <a:t>Crisis and crisis intervention</a:t>
            </a:r>
            <a:endParaRPr dirty="0" lang="en-GB" smtClean="0"/>
          </a:p>
          <a:p>
            <a:pPr lvl="1"/>
            <a:r>
              <a:rPr dirty="0" lang="en-US" smtClean="0"/>
              <a:t>Suicide and suicidal attempts</a:t>
            </a:r>
          </a:p>
          <a:p>
            <a:pPr lvl="1"/>
            <a:r>
              <a:rPr dirty="0" lang="en-US" smtClean="0"/>
              <a:t>Panic disorders/states</a:t>
            </a:r>
            <a:endParaRPr dirty="0" lang="en-GB" smtClean="0"/>
          </a:p>
          <a:p>
            <a:pPr lvl="1"/>
            <a:r>
              <a:rPr dirty="0" lang="en-US" smtClean="0"/>
              <a:t>Aggression/violence</a:t>
            </a:r>
            <a:endParaRPr dirty="0" lang="en-GB" smtClean="0"/>
          </a:p>
          <a:p>
            <a:pPr lvl="1"/>
            <a:r>
              <a:rPr dirty="0" lang="en-US" smtClean="0"/>
              <a:t>Withdrawal syndromes/delirium tremens </a:t>
            </a:r>
            <a:endParaRPr dirty="0" lang="en-GB" smtClean="0"/>
          </a:p>
          <a:p>
            <a:endParaRPr dirty="0" lang="en-GB"/>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404" name=""/>
        <p:cNvGrpSpPr/>
        <p:nvPr/>
      </p:nvGrpSpPr>
      <p:grpSpPr>
        <a:xfrm>
          <a:off x="0" y="0"/>
          <a:ext cx="0" cy="0"/>
          <a:chOff x="0" y="0"/>
          <a:chExt cx="0" cy="0"/>
        </a:xfrm>
      </p:grpSpPr>
      <p:sp>
        <p:nvSpPr>
          <p:cNvPr id="1048941" name="Title 1"/>
          <p:cNvSpPr>
            <a:spLocks noGrp="1"/>
          </p:cNvSpPr>
          <p:nvPr>
            <p:ph type="title"/>
          </p:nvPr>
        </p:nvSpPr>
        <p:spPr/>
        <p:txBody>
          <a:bodyPr/>
          <a:p>
            <a:r>
              <a:rPr dirty="0" lang="en-GB" smtClean="0"/>
              <a:t>Crisis and crisis intervention</a:t>
            </a:r>
            <a:endParaRPr dirty="0" lang="en-GB"/>
          </a:p>
        </p:txBody>
      </p:sp>
      <p:sp>
        <p:nvSpPr>
          <p:cNvPr id="1048942" name="Content Placeholder 2"/>
          <p:cNvSpPr>
            <a:spLocks noGrp="1"/>
          </p:cNvSpPr>
          <p:nvPr>
            <p:ph idx="1"/>
          </p:nvPr>
        </p:nvSpPr>
        <p:spPr/>
        <p:txBody>
          <a:bodyPr>
            <a:normAutofit/>
          </a:bodyPr>
          <a:p>
            <a:r>
              <a:rPr dirty="0" lang="en-GB" smtClean="0"/>
              <a:t>A sudden event in one’s life that disturbs homeostasis, during which usual coping mechanisms cannot resolve the problem</a:t>
            </a:r>
          </a:p>
          <a:p>
            <a:r>
              <a:rPr dirty="0" lang="en-US" smtClean="0"/>
              <a:t>Causes of crisis include: traumatic divorce, a natural disaster such as flood, or the aftermath of an injury or disease that forces difficult readjustments in a person's self-concept and way of life.</a:t>
            </a:r>
            <a:endParaRPr dirty="0" lang="en-GB" smtClean="0"/>
          </a:p>
          <a:p>
            <a:endParaRPr dirty="0" lang="en-GB"/>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405" name=""/>
        <p:cNvGrpSpPr/>
        <p:nvPr/>
      </p:nvGrpSpPr>
      <p:grpSpPr>
        <a:xfrm>
          <a:off x="0" y="0"/>
          <a:ext cx="0" cy="0"/>
          <a:chOff x="0" y="0"/>
          <a:chExt cx="0" cy="0"/>
        </a:xfrm>
      </p:grpSpPr>
      <p:sp>
        <p:nvSpPr>
          <p:cNvPr id="1048943" name="Title 1"/>
          <p:cNvSpPr>
            <a:spLocks noGrp="1"/>
          </p:cNvSpPr>
          <p:nvPr>
            <p:ph type="title"/>
          </p:nvPr>
        </p:nvSpPr>
        <p:spPr/>
        <p:txBody>
          <a:bodyPr>
            <a:normAutofit fontScale="90000"/>
          </a:bodyPr>
          <a:p>
            <a:r>
              <a:rPr dirty="0" lang="en-GB" smtClean="0"/>
              <a:t>PHASES IN THE DEVELOPMENT</a:t>
            </a:r>
            <a:br>
              <a:rPr dirty="0" lang="en-GB" smtClean="0"/>
            </a:br>
            <a:r>
              <a:rPr dirty="0" lang="en-GB" smtClean="0"/>
              <a:t>OF A CRISIS</a:t>
            </a:r>
            <a:endParaRPr dirty="0" lang="en-GB"/>
          </a:p>
        </p:txBody>
      </p:sp>
      <p:sp>
        <p:nvSpPr>
          <p:cNvPr id="1048944" name="Content Placeholder 2"/>
          <p:cNvSpPr>
            <a:spLocks noGrp="1"/>
          </p:cNvSpPr>
          <p:nvPr>
            <p:ph idx="1"/>
          </p:nvPr>
        </p:nvSpPr>
        <p:spPr/>
        <p:txBody>
          <a:bodyPr>
            <a:normAutofit fontScale="85000" lnSpcReduction="20000"/>
          </a:bodyPr>
          <a:p>
            <a:r>
              <a:rPr dirty="0" lang="en-GB" smtClean="0"/>
              <a:t>Phase 1: The individual is exposed to a precipitating stressor.</a:t>
            </a:r>
          </a:p>
          <a:p>
            <a:r>
              <a:rPr dirty="0" lang="en-GB" smtClean="0"/>
              <a:t>Phase 2: When previous problem-solving techniques do not relieve the stressor, anxiety increases further.</a:t>
            </a:r>
          </a:p>
          <a:p>
            <a:r>
              <a:rPr dirty="0" lang="en-GB" smtClean="0"/>
              <a:t>Phase 3: All possible resources, both internal and external, are called on to resolve the problem and relieve the discomfort.</a:t>
            </a:r>
          </a:p>
          <a:p>
            <a:r>
              <a:rPr dirty="0" lang="en-GB" smtClean="0"/>
              <a:t>Phase 4: If resolution does not occur in previous phases, the tension mounts beyond a further threshold or its burden increases over time to a breaking point. Major disorganization of the individual with drastic results often occurs.</a:t>
            </a:r>
            <a:endParaRPr dirty="0"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638" name="Title 1"/>
          <p:cNvSpPr>
            <a:spLocks noGrp="1"/>
          </p:cNvSpPr>
          <p:nvPr>
            <p:ph type="title"/>
          </p:nvPr>
        </p:nvSpPr>
        <p:spPr/>
        <p:txBody>
          <a:bodyPr>
            <a:normAutofit fontScale="90000"/>
          </a:bodyPr>
          <a:p>
            <a:r>
              <a:rPr dirty="0" lang="en-GB" smtClean="0"/>
              <a:t>Principles and qualities of psychiatric nursing</a:t>
            </a:r>
            <a:endParaRPr dirty="0" lang="en-GB"/>
          </a:p>
        </p:txBody>
      </p:sp>
      <p:sp>
        <p:nvSpPr>
          <p:cNvPr id="1048639" name="Content Placeholder 2"/>
          <p:cNvSpPr>
            <a:spLocks noGrp="1"/>
          </p:cNvSpPr>
          <p:nvPr>
            <p:ph idx="1"/>
          </p:nvPr>
        </p:nvSpPr>
        <p:spPr/>
        <p:txBody>
          <a:bodyPr>
            <a:normAutofit/>
          </a:bodyPr>
          <a:p>
            <a:r>
              <a:rPr b="1" dirty="0" lang="en-US" smtClean="0"/>
              <a:t>Respect for the Patient</a:t>
            </a:r>
            <a:r>
              <a:rPr dirty="0" lang="en-US" smtClean="0"/>
              <a:t> </a:t>
            </a:r>
          </a:p>
          <a:p>
            <a:pPr lvl="1"/>
            <a:r>
              <a:rPr dirty="0" lang="en-US" smtClean="0"/>
              <a:t>The therapist should take time to listen to the patient and provide privacy for all conversations. </a:t>
            </a:r>
            <a:endParaRPr dirty="0" lang="en-GB" smtClean="0"/>
          </a:p>
          <a:p>
            <a:pPr lvl="1"/>
            <a:r>
              <a:rPr dirty="0" lang="en-US" smtClean="0"/>
              <a:t>Minimize situations and experiences that might humiliate the patient and be honest in providing information on medicines, privileges, length of management and stays in hospital if indicated.</a:t>
            </a:r>
            <a:endParaRPr dirty="0" lang="en-GB" smtClean="0"/>
          </a:p>
          <a:p>
            <a:endParaRPr dirty="0" lang="en-GB"/>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406" name=""/>
        <p:cNvGrpSpPr/>
        <p:nvPr/>
      </p:nvGrpSpPr>
      <p:grpSpPr>
        <a:xfrm>
          <a:off x="0" y="0"/>
          <a:ext cx="0" cy="0"/>
          <a:chOff x="0" y="0"/>
          <a:chExt cx="0" cy="0"/>
        </a:xfrm>
      </p:grpSpPr>
      <p:sp>
        <p:nvSpPr>
          <p:cNvPr id="1048945" name="Title 1"/>
          <p:cNvSpPr>
            <a:spLocks noGrp="1"/>
          </p:cNvSpPr>
          <p:nvPr>
            <p:ph type="title"/>
          </p:nvPr>
        </p:nvSpPr>
        <p:spPr/>
        <p:txBody>
          <a:bodyPr/>
          <a:p>
            <a:r>
              <a:rPr dirty="0" lang="en-GB" smtClean="0"/>
              <a:t>TYPES OF CRISES</a:t>
            </a:r>
            <a:endParaRPr dirty="0" lang="en-GB"/>
          </a:p>
        </p:txBody>
      </p:sp>
      <p:sp>
        <p:nvSpPr>
          <p:cNvPr id="1048946" name="Content Placeholder 2"/>
          <p:cNvSpPr>
            <a:spLocks noGrp="1"/>
          </p:cNvSpPr>
          <p:nvPr>
            <p:ph idx="1"/>
          </p:nvPr>
        </p:nvSpPr>
        <p:spPr/>
        <p:txBody>
          <a:bodyPr>
            <a:normAutofit fontScale="92500"/>
          </a:bodyPr>
          <a:p>
            <a:r>
              <a:rPr b="1" dirty="0" lang="en-GB" smtClean="0"/>
              <a:t>Dispositional Crises-</a:t>
            </a:r>
            <a:r>
              <a:rPr dirty="0" lang="en-GB" smtClean="0"/>
              <a:t>An acute response to an external situational stressor.</a:t>
            </a:r>
          </a:p>
          <a:p>
            <a:r>
              <a:rPr b="1" dirty="0" lang="en-GB" smtClean="0"/>
              <a:t>Crises of Anticipated Life Transitions- </a:t>
            </a:r>
            <a:r>
              <a:rPr dirty="0" lang="en-GB" smtClean="0"/>
              <a:t>Normal life-cycle transitions that may be anticipated over which the individual may feel a lack of control.</a:t>
            </a:r>
          </a:p>
          <a:p>
            <a:r>
              <a:rPr b="1" dirty="0" lang="en-GB" smtClean="0"/>
              <a:t>Crises Resulting from Traumatic Stress- </a:t>
            </a:r>
            <a:r>
              <a:rPr dirty="0" lang="en-GB" smtClean="0"/>
              <a:t>precipitated by unexpected external stresses over which the individual has little or no control </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407" name=""/>
        <p:cNvGrpSpPr/>
        <p:nvPr/>
      </p:nvGrpSpPr>
      <p:grpSpPr>
        <a:xfrm>
          <a:off x="0" y="0"/>
          <a:ext cx="0" cy="0"/>
          <a:chOff x="0" y="0"/>
          <a:chExt cx="0" cy="0"/>
        </a:xfrm>
      </p:grpSpPr>
      <p:sp>
        <p:nvSpPr>
          <p:cNvPr id="1048947" name="Title 1"/>
          <p:cNvSpPr>
            <a:spLocks noGrp="1"/>
          </p:cNvSpPr>
          <p:nvPr>
            <p:ph type="title"/>
          </p:nvPr>
        </p:nvSpPr>
        <p:spPr/>
        <p:txBody>
          <a:bodyPr/>
          <a:p>
            <a:endParaRPr lang="en-GB"/>
          </a:p>
        </p:txBody>
      </p:sp>
      <p:sp>
        <p:nvSpPr>
          <p:cNvPr id="1048948" name="Content Placeholder 2"/>
          <p:cNvSpPr>
            <a:spLocks noGrp="1"/>
          </p:cNvSpPr>
          <p:nvPr>
            <p:ph idx="1"/>
          </p:nvPr>
        </p:nvSpPr>
        <p:spPr/>
        <p:txBody>
          <a:bodyPr>
            <a:normAutofit fontScale="92500" lnSpcReduction="10000"/>
          </a:bodyPr>
          <a:p>
            <a:r>
              <a:rPr b="1" dirty="0" lang="en-GB" smtClean="0"/>
              <a:t>Maturational/Developmental Crises- </a:t>
            </a:r>
            <a:r>
              <a:rPr dirty="0" lang="en-GB" smtClean="0"/>
              <a:t>occur in response to situations that trigger emotions related to unresolved conflicts in one’s life</a:t>
            </a:r>
          </a:p>
          <a:p>
            <a:r>
              <a:rPr b="1" dirty="0" lang="en-GB" smtClean="0"/>
              <a:t>Crises Reflecting Psychopathology- </a:t>
            </a:r>
            <a:r>
              <a:rPr dirty="0" lang="en-GB" smtClean="0"/>
              <a:t>in which pre-existing psychopathology has been instrumental in precipitating the crisis</a:t>
            </a:r>
          </a:p>
          <a:p>
            <a:r>
              <a:rPr b="1" dirty="0" lang="en-GB" smtClean="0"/>
              <a:t>Psychiatric Emergencies- </a:t>
            </a:r>
            <a:r>
              <a:rPr dirty="0" lang="en-GB" smtClean="0"/>
              <a:t>in which general functioning has been severely impaired and the individual rendered incompetent or unable to assume personal responsibility</a:t>
            </a:r>
          </a:p>
          <a:p>
            <a:endParaRPr dirty="0" lang="en-GB"/>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408" name=""/>
        <p:cNvGrpSpPr/>
        <p:nvPr/>
      </p:nvGrpSpPr>
      <p:grpSpPr>
        <a:xfrm>
          <a:off x="0" y="0"/>
          <a:ext cx="0" cy="0"/>
          <a:chOff x="0" y="0"/>
          <a:chExt cx="0" cy="0"/>
        </a:xfrm>
      </p:grpSpPr>
      <p:sp>
        <p:nvSpPr>
          <p:cNvPr id="1048949" name="Title 1"/>
          <p:cNvSpPr>
            <a:spLocks noGrp="1"/>
          </p:cNvSpPr>
          <p:nvPr>
            <p:ph type="title"/>
          </p:nvPr>
        </p:nvSpPr>
        <p:spPr/>
        <p:txBody>
          <a:bodyPr/>
          <a:p>
            <a:r>
              <a:rPr dirty="0" lang="en-GB" smtClean="0"/>
              <a:t>PHASES OF CRISIS INTERVENTION</a:t>
            </a:r>
            <a:endParaRPr dirty="0" lang="en-GB"/>
          </a:p>
        </p:txBody>
      </p:sp>
      <p:sp>
        <p:nvSpPr>
          <p:cNvPr id="1048950" name="Content Placeholder 2"/>
          <p:cNvSpPr>
            <a:spLocks noGrp="1"/>
          </p:cNvSpPr>
          <p:nvPr>
            <p:ph idx="1"/>
          </p:nvPr>
        </p:nvSpPr>
        <p:spPr/>
        <p:txBody>
          <a:bodyPr/>
          <a:p>
            <a:r>
              <a:rPr dirty="0" lang="en-GB" smtClean="0"/>
              <a:t>Phase 1. Assessment</a:t>
            </a:r>
          </a:p>
          <a:p>
            <a:r>
              <a:rPr dirty="0" lang="en-GB" smtClean="0"/>
              <a:t>Phase 2. Planning of Therapeutic Intervention</a:t>
            </a:r>
          </a:p>
          <a:p>
            <a:r>
              <a:rPr dirty="0" lang="en-GB" smtClean="0"/>
              <a:t>Phase 3. Intervention</a:t>
            </a:r>
          </a:p>
          <a:p>
            <a:r>
              <a:rPr dirty="0" lang="en-GB" smtClean="0"/>
              <a:t>Phase 4. Evaluation of Crisis Resolution and Anticipatory Planning</a:t>
            </a:r>
            <a:endParaRPr dirty="0" lang="en-GB"/>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409" name=""/>
        <p:cNvGrpSpPr/>
        <p:nvPr/>
      </p:nvGrpSpPr>
      <p:grpSpPr>
        <a:xfrm>
          <a:off x="0" y="0"/>
          <a:ext cx="0" cy="0"/>
          <a:chOff x="0" y="0"/>
          <a:chExt cx="0" cy="0"/>
        </a:xfrm>
      </p:grpSpPr>
      <p:sp>
        <p:nvSpPr>
          <p:cNvPr id="1048951" name="Title 1"/>
          <p:cNvSpPr>
            <a:spLocks noGrp="1"/>
          </p:cNvSpPr>
          <p:nvPr>
            <p:ph type="title"/>
          </p:nvPr>
        </p:nvSpPr>
        <p:spPr/>
        <p:txBody>
          <a:bodyPr>
            <a:normAutofit fontScale="90000"/>
          </a:bodyPr>
          <a:p>
            <a:r>
              <a:rPr b="1" dirty="0" lang="en-US" smtClean="0"/>
              <a:t/>
            </a:r>
            <a:br>
              <a:rPr b="1" dirty="0" lang="en-US" smtClean="0"/>
            </a:br>
            <a:r>
              <a:rPr b="1" dirty="0" lang="en-US" smtClean="0"/>
              <a:t>Suicide and Suicidal Attempts</a:t>
            </a:r>
            <a:r>
              <a:rPr dirty="0" lang="en-GB" smtClean="0"/>
              <a:t/>
            </a:r>
            <a:br>
              <a:rPr dirty="0" lang="en-GB" smtClean="0"/>
            </a:br>
            <a:endParaRPr dirty="0" lang="en-GB"/>
          </a:p>
        </p:txBody>
      </p:sp>
      <p:sp>
        <p:nvSpPr>
          <p:cNvPr id="1048952" name="Content Placeholder 2"/>
          <p:cNvSpPr>
            <a:spLocks noGrp="1"/>
          </p:cNvSpPr>
          <p:nvPr>
            <p:ph idx="1"/>
          </p:nvPr>
        </p:nvSpPr>
        <p:spPr/>
        <p:txBody>
          <a:bodyPr>
            <a:normAutofit fontScale="85000" lnSpcReduction="20000"/>
          </a:bodyPr>
          <a:p>
            <a:r>
              <a:rPr dirty="0" lang="en-US" smtClean="0"/>
              <a:t>It occurs more often in depressed patients especially  when a depressed person appears to be emerging from the deepest state of depression. </a:t>
            </a:r>
          </a:p>
          <a:p>
            <a:r>
              <a:rPr dirty="0" lang="en-US" smtClean="0"/>
              <a:t>Risk groups include:</a:t>
            </a:r>
            <a:endParaRPr dirty="0" lang="en-GB" smtClean="0"/>
          </a:p>
          <a:p>
            <a:pPr lvl="1"/>
            <a:r>
              <a:rPr dirty="0" lang="en-US" smtClean="0"/>
              <a:t>Adolescents from both deprived and affluent families</a:t>
            </a:r>
            <a:endParaRPr dirty="0" lang="en-GB" smtClean="0"/>
          </a:p>
          <a:p>
            <a:pPr lvl="1"/>
            <a:r>
              <a:rPr dirty="0" lang="en-US" smtClean="0"/>
              <a:t>People faced with a state of uncertainty and social </a:t>
            </a:r>
            <a:r>
              <a:rPr dirty="0" lang="en-US" err="1" smtClean="0"/>
              <a:t>disorganisation</a:t>
            </a:r>
            <a:endParaRPr dirty="0" lang="en-GB" smtClean="0"/>
          </a:p>
          <a:p>
            <a:pPr lvl="1"/>
            <a:r>
              <a:rPr dirty="0" lang="en-US" smtClean="0"/>
              <a:t>People undergoing downward social mobility</a:t>
            </a:r>
            <a:endParaRPr dirty="0" lang="en-GB" smtClean="0"/>
          </a:p>
          <a:p>
            <a:pPr lvl="1"/>
            <a:r>
              <a:rPr dirty="0" lang="en-US" smtClean="0"/>
              <a:t>The elderly</a:t>
            </a:r>
            <a:endParaRPr dirty="0" lang="en-GB" smtClean="0"/>
          </a:p>
          <a:p>
            <a:pPr lvl="1"/>
            <a:r>
              <a:rPr dirty="0" lang="en-US" smtClean="0"/>
              <a:t>Other contributing fact include substance abuse (especially among adolescents), suggestibility through mass media, depressive episodes and commitment to a cause</a:t>
            </a:r>
            <a:endParaRPr dirty="0" lang="en-GB" smtClean="0"/>
          </a:p>
          <a:p>
            <a:endParaRPr dirty="0" lang="en-GB"/>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410" name=""/>
        <p:cNvGrpSpPr/>
        <p:nvPr/>
      </p:nvGrpSpPr>
      <p:grpSpPr>
        <a:xfrm>
          <a:off x="0" y="0"/>
          <a:ext cx="0" cy="0"/>
          <a:chOff x="0" y="0"/>
          <a:chExt cx="0" cy="0"/>
        </a:xfrm>
      </p:grpSpPr>
      <p:sp>
        <p:nvSpPr>
          <p:cNvPr id="1048953" name="Title 1"/>
          <p:cNvSpPr>
            <a:spLocks noGrp="1"/>
          </p:cNvSpPr>
          <p:nvPr>
            <p:ph type="title"/>
          </p:nvPr>
        </p:nvSpPr>
        <p:spPr/>
        <p:txBody>
          <a:bodyPr>
            <a:normAutofit fontScale="90000"/>
          </a:bodyPr>
          <a:p>
            <a:r>
              <a:rPr dirty="0" lang="en-GB" smtClean="0"/>
              <a:t>Guidelines for suicide risk assessment</a:t>
            </a:r>
            <a:endParaRPr dirty="0" lang="en-GB"/>
          </a:p>
        </p:txBody>
      </p:sp>
      <p:sp>
        <p:nvSpPr>
          <p:cNvPr id="1048954" name="Content Placeholder 2"/>
          <p:cNvSpPr>
            <a:spLocks noGrp="1"/>
          </p:cNvSpPr>
          <p:nvPr>
            <p:ph idx="1"/>
          </p:nvPr>
        </p:nvSpPr>
        <p:spPr/>
        <p:txBody>
          <a:bodyPr>
            <a:normAutofit fontScale="85000" lnSpcReduction="10000"/>
          </a:bodyPr>
          <a:p>
            <a:r>
              <a:rPr dirty="0" lang="en-GB" smtClean="0"/>
              <a:t>Assume that the possibility of suicide risk is present at all times</a:t>
            </a:r>
          </a:p>
          <a:p>
            <a:r>
              <a:rPr dirty="0" lang="en-GB" smtClean="0"/>
              <a:t>Take communication of suicide wish seriously</a:t>
            </a:r>
          </a:p>
          <a:p>
            <a:r>
              <a:rPr dirty="0" lang="en-GB" smtClean="0"/>
              <a:t>Routinely enquire about suicide wish</a:t>
            </a:r>
          </a:p>
          <a:p>
            <a:r>
              <a:rPr dirty="0" lang="en-GB" smtClean="0"/>
              <a:t>Encourage individuals with suicide wish to talk about it</a:t>
            </a:r>
          </a:p>
          <a:p>
            <a:r>
              <a:rPr dirty="0" lang="en-GB" smtClean="0"/>
              <a:t>Determine the seriousness death wish</a:t>
            </a:r>
          </a:p>
          <a:p>
            <a:r>
              <a:rPr dirty="0" lang="en-GB" smtClean="0"/>
              <a:t>If in doubt refer</a:t>
            </a:r>
          </a:p>
          <a:p>
            <a:r>
              <a:rPr dirty="0" lang="en-GB" smtClean="0"/>
              <a:t>Be non judgement and understanding</a:t>
            </a:r>
          </a:p>
          <a:p>
            <a:r>
              <a:rPr dirty="0" lang="en-GB" smtClean="0"/>
              <a:t>Use how, what, when, where or which and avoid why</a:t>
            </a:r>
          </a:p>
          <a:p>
            <a:r>
              <a:rPr dirty="0" lang="en-GB" smtClean="0"/>
              <a:t>Be alert to pick indirect cues to suicide ideas </a:t>
            </a:r>
            <a:endParaRPr dirty="0" lang="en-GB"/>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411" name=""/>
        <p:cNvGrpSpPr/>
        <p:nvPr/>
      </p:nvGrpSpPr>
      <p:grpSpPr>
        <a:xfrm>
          <a:off x="0" y="0"/>
          <a:ext cx="0" cy="0"/>
          <a:chOff x="0" y="0"/>
          <a:chExt cx="0" cy="0"/>
        </a:xfrm>
      </p:grpSpPr>
      <p:sp>
        <p:nvSpPr>
          <p:cNvPr id="1048955" name="Title 1"/>
          <p:cNvSpPr>
            <a:spLocks noGrp="1"/>
          </p:cNvSpPr>
          <p:nvPr>
            <p:ph type="title"/>
          </p:nvPr>
        </p:nvSpPr>
        <p:spPr/>
        <p:txBody>
          <a:bodyPr/>
          <a:p>
            <a:r>
              <a:rPr dirty="0" lang="en-GB" smtClean="0"/>
              <a:t>Classification of suicide risks</a:t>
            </a:r>
            <a:endParaRPr dirty="0" lang="en-GB"/>
          </a:p>
        </p:txBody>
      </p:sp>
      <p:sp>
        <p:nvSpPr>
          <p:cNvPr id="1048956" name="Content Placeholder 2"/>
          <p:cNvSpPr>
            <a:spLocks noGrp="1"/>
          </p:cNvSpPr>
          <p:nvPr>
            <p:ph idx="1"/>
          </p:nvPr>
        </p:nvSpPr>
        <p:spPr/>
        <p:txBody>
          <a:bodyPr/>
          <a:p>
            <a:r>
              <a:rPr b="1" dirty="0" lang="en-GB" smtClean="0"/>
              <a:t>High risk behaviours- </a:t>
            </a:r>
            <a:r>
              <a:rPr dirty="0" lang="en-GB" smtClean="0"/>
              <a:t>the individual desire death more than life</a:t>
            </a:r>
          </a:p>
          <a:p>
            <a:r>
              <a:rPr b="1" dirty="0" lang="en-GB" smtClean="0"/>
              <a:t>Moderate risk behaviour</a:t>
            </a:r>
            <a:r>
              <a:rPr dirty="0" lang="en-GB" smtClean="0"/>
              <a:t>s-the patient is ambivalent</a:t>
            </a:r>
          </a:p>
          <a:p>
            <a:r>
              <a:rPr b="1" dirty="0" lang="en-GB" smtClean="0"/>
              <a:t>Low risk behaviours</a:t>
            </a:r>
            <a:r>
              <a:rPr dirty="0" lang="en-GB" smtClean="0"/>
              <a:t>- there is desire for life more than death</a:t>
            </a:r>
            <a:endParaRPr dirty="0" lang="en-GB"/>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412" name=""/>
        <p:cNvGrpSpPr/>
        <p:nvPr/>
      </p:nvGrpSpPr>
      <p:grpSpPr>
        <a:xfrm>
          <a:off x="0" y="0"/>
          <a:ext cx="0" cy="0"/>
          <a:chOff x="0" y="0"/>
          <a:chExt cx="0" cy="0"/>
        </a:xfrm>
      </p:grpSpPr>
      <p:sp>
        <p:nvSpPr>
          <p:cNvPr id="1048957" name="Title 1"/>
          <p:cNvSpPr>
            <a:spLocks noGrp="1"/>
          </p:cNvSpPr>
          <p:nvPr>
            <p:ph type="title"/>
          </p:nvPr>
        </p:nvSpPr>
        <p:spPr/>
        <p:txBody>
          <a:bodyPr>
            <a:normAutofit fontScale="90000"/>
          </a:bodyPr>
          <a:p>
            <a:r>
              <a:rPr b="1" dirty="0" lang="en-US" smtClean="0"/>
              <a:t/>
            </a:r>
            <a:br>
              <a:rPr b="1" dirty="0" lang="en-US" smtClean="0"/>
            </a:br>
            <a:r>
              <a:rPr b="1" dirty="0" lang="en-US" smtClean="0"/>
              <a:t>Management in the ward</a:t>
            </a:r>
            <a:r>
              <a:rPr dirty="0" lang="en-GB" smtClean="0"/>
              <a:t/>
            </a:r>
            <a:br>
              <a:rPr dirty="0" lang="en-GB" smtClean="0"/>
            </a:br>
            <a:endParaRPr dirty="0" lang="en-GB"/>
          </a:p>
        </p:txBody>
      </p:sp>
      <p:sp>
        <p:nvSpPr>
          <p:cNvPr id="1048958" name="Content Placeholder 2"/>
          <p:cNvSpPr>
            <a:spLocks noGrp="1"/>
          </p:cNvSpPr>
          <p:nvPr>
            <p:ph idx="1"/>
          </p:nvPr>
        </p:nvSpPr>
        <p:spPr/>
        <p:txBody>
          <a:bodyPr>
            <a:normAutofit/>
          </a:bodyPr>
          <a:p>
            <a:r>
              <a:rPr dirty="0" lang="en-US" smtClean="0"/>
              <a:t>The principles of management include:</a:t>
            </a:r>
          </a:p>
          <a:p>
            <a:pPr lvl="1"/>
            <a:r>
              <a:rPr dirty="0" lang="en-US" smtClean="0"/>
              <a:t>To save the life of the patient</a:t>
            </a:r>
          </a:p>
          <a:p>
            <a:pPr lvl="1"/>
            <a:r>
              <a:rPr dirty="0" lang="en-US" smtClean="0"/>
              <a:t>To prevent further suicide attempts</a:t>
            </a:r>
          </a:p>
          <a:p>
            <a:pPr lvl="1"/>
            <a:r>
              <a:rPr dirty="0" lang="en-US" smtClean="0"/>
              <a:t>To treat any physical injuries</a:t>
            </a:r>
          </a:p>
          <a:p>
            <a:pPr lvl="1"/>
            <a:r>
              <a:rPr dirty="0" lang="en-US" smtClean="0"/>
              <a:t>To treat any underlying psychiatric disorder</a:t>
            </a:r>
          </a:p>
          <a:p>
            <a:pPr lvl="1"/>
            <a:r>
              <a:rPr dirty="0" lang="en-US" smtClean="0"/>
              <a:t>To prevent recurrence of suicidal feelings</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413" name=""/>
        <p:cNvGrpSpPr/>
        <p:nvPr/>
      </p:nvGrpSpPr>
      <p:grpSpPr>
        <a:xfrm>
          <a:off x="0" y="0"/>
          <a:ext cx="0" cy="0"/>
          <a:chOff x="0" y="0"/>
          <a:chExt cx="0" cy="0"/>
        </a:xfrm>
      </p:grpSpPr>
      <p:sp>
        <p:nvSpPr>
          <p:cNvPr id="1048959" name="Title 1"/>
          <p:cNvSpPr>
            <a:spLocks noGrp="1"/>
          </p:cNvSpPr>
          <p:nvPr>
            <p:ph type="title"/>
          </p:nvPr>
        </p:nvSpPr>
        <p:spPr/>
        <p:txBody>
          <a:bodyPr/>
          <a:p>
            <a:r>
              <a:rPr dirty="0" lang="en-GB" err="1" smtClean="0"/>
              <a:t>Ctied</a:t>
            </a:r>
            <a:r>
              <a:rPr dirty="0" lang="en-GB" smtClean="0"/>
              <a:t> </a:t>
            </a:r>
            <a:endParaRPr dirty="0" lang="en-GB"/>
          </a:p>
        </p:txBody>
      </p:sp>
      <p:sp>
        <p:nvSpPr>
          <p:cNvPr id="1048960" name="Content Placeholder 2"/>
          <p:cNvSpPr>
            <a:spLocks noGrp="1"/>
          </p:cNvSpPr>
          <p:nvPr>
            <p:ph idx="1"/>
          </p:nvPr>
        </p:nvSpPr>
        <p:spPr/>
        <p:txBody>
          <a:bodyPr>
            <a:normAutofit fontScale="85000" lnSpcReduction="10000"/>
          </a:bodyPr>
          <a:p>
            <a:r>
              <a:rPr dirty="0" lang="en-US" smtClean="0"/>
              <a:t>Close observation and monitoring by the use of a suicidal caution card</a:t>
            </a:r>
          </a:p>
          <a:p>
            <a:pPr lvl="0"/>
            <a:r>
              <a:rPr dirty="0" lang="en-US" smtClean="0"/>
              <a:t>Remove dangerous items like ropes and knives from the patient's reach</a:t>
            </a:r>
            <a:endParaRPr dirty="0" lang="en-GB" smtClean="0"/>
          </a:p>
          <a:p>
            <a:pPr lvl="0"/>
            <a:r>
              <a:rPr dirty="0" lang="en-US" smtClean="0"/>
              <a:t>Hand over the patient after every shift</a:t>
            </a:r>
            <a:endParaRPr dirty="0" lang="en-GB" smtClean="0"/>
          </a:p>
          <a:p>
            <a:pPr lvl="0"/>
            <a:r>
              <a:rPr dirty="0" lang="en-US" smtClean="0"/>
              <a:t>Monitor the swallowing of drugs to avoid suicide though drug over-dosage</a:t>
            </a:r>
            <a:endParaRPr dirty="0" lang="en-GB" smtClean="0"/>
          </a:p>
          <a:p>
            <a:r>
              <a:rPr dirty="0" lang="en-US" smtClean="0"/>
              <a:t>Develop a therapeutic relationship with the patient so as to get to the root cause of suicide from the patient</a:t>
            </a:r>
          </a:p>
          <a:p>
            <a:r>
              <a:rPr dirty="0" lang="en-US" smtClean="0"/>
              <a:t>Encourage client to express self honestly</a:t>
            </a:r>
            <a:endParaRPr dirty="0" lang="en-GB" smtClean="0"/>
          </a:p>
          <a:p>
            <a:endParaRPr dirty="0" lang="en-GB"/>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414" name=""/>
        <p:cNvGrpSpPr/>
        <p:nvPr/>
      </p:nvGrpSpPr>
      <p:grpSpPr>
        <a:xfrm>
          <a:off x="0" y="0"/>
          <a:ext cx="0" cy="0"/>
          <a:chOff x="0" y="0"/>
          <a:chExt cx="0" cy="0"/>
        </a:xfrm>
      </p:grpSpPr>
      <p:sp>
        <p:nvSpPr>
          <p:cNvPr id="1048961" name="Title 1"/>
          <p:cNvSpPr>
            <a:spLocks noGrp="1"/>
          </p:cNvSpPr>
          <p:nvPr>
            <p:ph type="title"/>
          </p:nvPr>
        </p:nvSpPr>
        <p:spPr/>
        <p:txBody>
          <a:bodyPr/>
          <a:p>
            <a:r>
              <a:rPr dirty="0" lang="en-GB" smtClean="0"/>
              <a:t>Panic states/disorders</a:t>
            </a:r>
            <a:endParaRPr dirty="0" lang="en-GB"/>
          </a:p>
        </p:txBody>
      </p:sp>
      <p:sp>
        <p:nvSpPr>
          <p:cNvPr id="1048962" name="Content Placeholder 2"/>
          <p:cNvSpPr>
            <a:spLocks noGrp="1"/>
          </p:cNvSpPr>
          <p:nvPr>
            <p:ph idx="1"/>
          </p:nvPr>
        </p:nvSpPr>
        <p:spPr/>
        <p:txBody>
          <a:bodyPr/>
          <a:p>
            <a:r>
              <a:rPr dirty="0" lang="en-US" err="1" smtClean="0"/>
              <a:t>Characterised</a:t>
            </a:r>
            <a:r>
              <a:rPr dirty="0" lang="en-US" smtClean="0"/>
              <a:t> by the occurrence of 'unexpected' panic attacks that often seem to come 'out of the blue'. </a:t>
            </a:r>
          </a:p>
          <a:p>
            <a:r>
              <a:rPr dirty="0" lang="en-US" smtClean="0"/>
              <a:t>For somebody to be diagnosed as having a panic attack, the individual should have been persistently worried of having another attack for at least one month. One must also report at least four symptoms</a:t>
            </a:r>
            <a:endParaRPr dirty="0" lang="en-GB"/>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415" name=""/>
        <p:cNvGrpSpPr/>
        <p:nvPr/>
      </p:nvGrpSpPr>
      <p:grpSpPr>
        <a:xfrm>
          <a:off x="0" y="0"/>
          <a:ext cx="0" cy="0"/>
          <a:chOff x="0" y="0"/>
          <a:chExt cx="0" cy="0"/>
        </a:xfrm>
      </p:grpSpPr>
      <p:sp>
        <p:nvSpPr>
          <p:cNvPr id="1048963" name="Title 1"/>
          <p:cNvSpPr>
            <a:spLocks noGrp="1"/>
          </p:cNvSpPr>
          <p:nvPr>
            <p:ph type="title"/>
          </p:nvPr>
        </p:nvSpPr>
        <p:spPr/>
        <p:txBody>
          <a:bodyPr/>
          <a:p>
            <a:r>
              <a:rPr dirty="0" lang="en-GB" smtClean="0"/>
              <a:t>Signs and symptoms</a:t>
            </a:r>
            <a:endParaRPr dirty="0" lang="en-GB"/>
          </a:p>
        </p:txBody>
      </p:sp>
      <p:sp>
        <p:nvSpPr>
          <p:cNvPr id="1048964" name="Content Placeholder 3"/>
          <p:cNvSpPr>
            <a:spLocks noGrp="1"/>
          </p:cNvSpPr>
          <p:nvPr>
            <p:ph idx="1"/>
          </p:nvPr>
        </p:nvSpPr>
        <p:spPr/>
        <p:txBody>
          <a:bodyPr>
            <a:normAutofit fontScale="92500"/>
          </a:bodyPr>
          <a:p>
            <a:r>
              <a:rPr dirty="0" lang="en-GB" smtClean="0"/>
              <a:t>Palpitations, pounding heart, or accelerated heart rate</a:t>
            </a:r>
          </a:p>
          <a:p>
            <a:r>
              <a:rPr dirty="0" lang="en-GB" smtClean="0"/>
              <a:t>Sweating</a:t>
            </a:r>
          </a:p>
          <a:p>
            <a:r>
              <a:rPr dirty="0" lang="en-GB" smtClean="0"/>
              <a:t>Trembling or shaking</a:t>
            </a:r>
          </a:p>
          <a:p>
            <a:r>
              <a:rPr dirty="0" lang="en-GB" smtClean="0"/>
              <a:t> Sensations of shortness of breath or smothering</a:t>
            </a:r>
          </a:p>
          <a:p>
            <a:r>
              <a:rPr dirty="0" lang="en-GB" smtClean="0"/>
              <a:t>Feeling of choking</a:t>
            </a:r>
          </a:p>
          <a:p>
            <a:r>
              <a:rPr dirty="0" lang="en-GB" smtClean="0"/>
              <a:t>Chest pain or discomfort</a:t>
            </a:r>
          </a:p>
          <a:p>
            <a:r>
              <a:rPr dirty="0" lang="en-GB" smtClean="0"/>
              <a:t>Nausea or abdominal distress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640" name="Title 1"/>
          <p:cNvSpPr>
            <a:spLocks noGrp="1"/>
          </p:cNvSpPr>
          <p:nvPr>
            <p:ph type="title"/>
          </p:nvPr>
        </p:nvSpPr>
        <p:spPr/>
        <p:txBody>
          <a:bodyPr/>
          <a:p>
            <a:r>
              <a:rPr dirty="0" lang="en-GB" smtClean="0"/>
              <a:t>Ctied </a:t>
            </a:r>
            <a:endParaRPr dirty="0" lang="en-GB"/>
          </a:p>
        </p:txBody>
      </p:sp>
      <p:sp>
        <p:nvSpPr>
          <p:cNvPr id="1048641" name="Content Placeholder 2"/>
          <p:cNvSpPr>
            <a:spLocks noGrp="1"/>
          </p:cNvSpPr>
          <p:nvPr>
            <p:ph idx="1"/>
          </p:nvPr>
        </p:nvSpPr>
        <p:spPr/>
        <p:txBody>
          <a:bodyPr>
            <a:normAutofit fontScale="85000" lnSpcReduction="20000"/>
          </a:bodyPr>
          <a:p>
            <a:r>
              <a:rPr b="1" dirty="0" lang="en-US" smtClean="0"/>
              <a:t>Availability</a:t>
            </a:r>
            <a:r>
              <a:rPr dirty="0" lang="en-US" smtClean="0"/>
              <a:t/>
            </a:r>
            <a:br>
              <a:rPr dirty="0" lang="en-US" smtClean="0"/>
            </a:br>
            <a:r>
              <a:rPr dirty="0" lang="en-US" smtClean="0"/>
              <a:t>The nurse must be constantly available to assist the patient to attain their basic needs and alleviate suffering.</a:t>
            </a:r>
            <a:endParaRPr dirty="0" lang="en-GB" smtClean="0"/>
          </a:p>
          <a:p>
            <a:r>
              <a:rPr b="1" dirty="0" lang="en-US" smtClean="0"/>
              <a:t>Spontaneity</a:t>
            </a:r>
            <a:r>
              <a:rPr dirty="0" lang="en-US" smtClean="0"/>
              <a:t/>
            </a:r>
            <a:br>
              <a:rPr dirty="0" lang="en-US" smtClean="0"/>
            </a:br>
            <a:r>
              <a:rPr dirty="0" lang="en-US" smtClean="0"/>
              <a:t>You should avoid being overly formal, instead, you should be comfortable with yourself, be flexible and aware of the therapeutic goals.</a:t>
            </a:r>
            <a:endParaRPr dirty="0" lang="en-GB" smtClean="0"/>
          </a:p>
          <a:p>
            <a:r>
              <a:rPr b="1" dirty="0" lang="en-US" smtClean="0"/>
              <a:t>Acceptance</a:t>
            </a:r>
            <a:r>
              <a:rPr dirty="0" lang="en-US" smtClean="0"/>
              <a:t/>
            </a:r>
            <a:br>
              <a:rPr dirty="0" lang="en-US" smtClean="0"/>
            </a:br>
            <a:r>
              <a:rPr dirty="0" lang="en-US" smtClean="0"/>
              <a:t>Even if the patient behaves in a way that does not please the nurse, they should be accepted as they are, but taking care not to reinforce their behavior.</a:t>
            </a:r>
            <a:endParaRPr dirty="0" lang="en-GB"/>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sp>
        <p:nvSpPr>
          <p:cNvPr id="1048965" name="Title 1"/>
          <p:cNvSpPr>
            <a:spLocks noGrp="1"/>
          </p:cNvSpPr>
          <p:nvPr>
            <p:ph type="title"/>
          </p:nvPr>
        </p:nvSpPr>
        <p:spPr/>
        <p:txBody>
          <a:bodyPr/>
          <a:p>
            <a:r>
              <a:rPr dirty="0" lang="en-GB" err="1" smtClean="0"/>
              <a:t>Ctied</a:t>
            </a:r>
            <a:r>
              <a:rPr dirty="0" lang="en-GB" smtClean="0"/>
              <a:t> </a:t>
            </a:r>
            <a:endParaRPr dirty="0" lang="en-GB"/>
          </a:p>
        </p:txBody>
      </p:sp>
      <p:sp>
        <p:nvSpPr>
          <p:cNvPr id="1048966" name="Content Placeholder 2"/>
          <p:cNvSpPr>
            <a:spLocks noGrp="1"/>
          </p:cNvSpPr>
          <p:nvPr>
            <p:ph idx="1"/>
          </p:nvPr>
        </p:nvSpPr>
        <p:spPr/>
        <p:txBody>
          <a:bodyPr/>
          <a:p>
            <a:r>
              <a:rPr dirty="0" lang="en-GB" smtClean="0"/>
              <a:t> Feeling dizzy, unsteady, lightheaded, or faint</a:t>
            </a:r>
          </a:p>
          <a:p>
            <a:r>
              <a:rPr dirty="0" lang="en-GB" err="1" smtClean="0"/>
              <a:t>Derealization</a:t>
            </a:r>
            <a:r>
              <a:rPr dirty="0" lang="en-GB" smtClean="0"/>
              <a:t> (feelings of unreality) or depersonalization(feelings of being detached from oneself)</a:t>
            </a:r>
          </a:p>
          <a:p>
            <a:r>
              <a:rPr dirty="0" lang="en-GB" smtClean="0"/>
              <a:t>Fear of losing control or going crazy</a:t>
            </a:r>
          </a:p>
          <a:p>
            <a:r>
              <a:rPr dirty="0" lang="en-GB" smtClean="0"/>
              <a:t>Fear of dying</a:t>
            </a:r>
          </a:p>
          <a:p>
            <a:r>
              <a:rPr dirty="0" lang="en-GB" err="1" smtClean="0"/>
              <a:t>Paresthesias</a:t>
            </a:r>
            <a:r>
              <a:rPr dirty="0" lang="en-GB" smtClean="0"/>
              <a:t> (numbness or tingling sensations)</a:t>
            </a:r>
          </a:p>
          <a:p>
            <a:r>
              <a:rPr dirty="0" lang="en-GB" smtClean="0"/>
              <a:t>Chills or hot flashes</a:t>
            </a:r>
          </a:p>
          <a:p>
            <a:endParaRPr dirty="0" lang="en-GB"/>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8967" name="Title 1"/>
          <p:cNvSpPr>
            <a:spLocks noGrp="1"/>
          </p:cNvSpPr>
          <p:nvPr>
            <p:ph type="title"/>
          </p:nvPr>
        </p:nvSpPr>
        <p:spPr/>
        <p:txBody>
          <a:bodyPr/>
          <a:p>
            <a:r>
              <a:rPr dirty="0" lang="en-GB" smtClean="0"/>
              <a:t>Management </a:t>
            </a:r>
            <a:endParaRPr dirty="0" lang="en-GB"/>
          </a:p>
        </p:txBody>
      </p:sp>
      <p:sp>
        <p:nvSpPr>
          <p:cNvPr id="1048968" name="Content Placeholder 2"/>
          <p:cNvSpPr>
            <a:spLocks noGrp="1"/>
          </p:cNvSpPr>
          <p:nvPr>
            <p:ph idx="1"/>
          </p:nvPr>
        </p:nvSpPr>
        <p:spPr/>
        <p:txBody>
          <a:bodyPr>
            <a:normAutofit fontScale="85000" lnSpcReduction="10000"/>
          </a:bodyPr>
          <a:p>
            <a:r>
              <a:rPr dirty="0" lang="en-GB" smtClean="0"/>
              <a:t>Stay with the client and offer reassurance of safety and security. Do not leave the client in panic anxiety alone.</a:t>
            </a:r>
          </a:p>
          <a:p>
            <a:r>
              <a:rPr dirty="0" lang="en-GB" smtClean="0"/>
              <a:t>Maintain a calm, nonthreatening, matter-of-fact approach.</a:t>
            </a:r>
          </a:p>
          <a:p>
            <a:r>
              <a:rPr dirty="0" lang="en-GB" smtClean="0"/>
              <a:t>Use simple words and brief messages, spoken calmly and clearly, to explain hospital experiences.</a:t>
            </a:r>
          </a:p>
          <a:p>
            <a:r>
              <a:rPr dirty="0" lang="en-GB" smtClean="0"/>
              <a:t>Keep immediate surroundings low in stimuli (dim lighting, few people, simple decor).</a:t>
            </a:r>
          </a:p>
          <a:p>
            <a:r>
              <a:rPr dirty="0" lang="en-GB" smtClean="0"/>
              <a:t>Managed with antidepressants and benzodiazepines</a:t>
            </a:r>
            <a:endParaRPr dirty="0" lang="en-GB"/>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418" name=""/>
        <p:cNvGrpSpPr/>
        <p:nvPr/>
      </p:nvGrpSpPr>
      <p:grpSpPr>
        <a:xfrm>
          <a:off x="0" y="0"/>
          <a:ext cx="0" cy="0"/>
          <a:chOff x="0" y="0"/>
          <a:chExt cx="0" cy="0"/>
        </a:xfrm>
      </p:grpSpPr>
      <p:sp>
        <p:nvSpPr>
          <p:cNvPr id="1048969" name="Title 1"/>
          <p:cNvSpPr>
            <a:spLocks noGrp="1"/>
          </p:cNvSpPr>
          <p:nvPr>
            <p:ph type="title"/>
          </p:nvPr>
        </p:nvSpPr>
        <p:spPr/>
        <p:txBody>
          <a:bodyPr>
            <a:normAutofit fontScale="90000"/>
          </a:bodyPr>
          <a:p>
            <a:r>
              <a:rPr b="1" dirty="0" lang="en-US" smtClean="0"/>
              <a:t/>
            </a:r>
            <a:br>
              <a:rPr b="1" dirty="0" lang="en-US" smtClean="0"/>
            </a:br>
            <a:r>
              <a:rPr b="1" dirty="0" lang="en-US" smtClean="0"/>
              <a:t>Aggressive </a:t>
            </a:r>
            <a:r>
              <a:rPr b="1" dirty="0" lang="en-US" err="1" smtClean="0"/>
              <a:t>Behaviour</a:t>
            </a:r>
            <a:r>
              <a:rPr b="1" dirty="0" lang="en-US" smtClean="0"/>
              <a:t> </a:t>
            </a:r>
            <a:r>
              <a:rPr dirty="0" lang="en-GB" smtClean="0"/>
              <a:t/>
            </a:r>
            <a:br>
              <a:rPr dirty="0" lang="en-GB" smtClean="0"/>
            </a:br>
            <a:endParaRPr dirty="0" lang="en-GB"/>
          </a:p>
        </p:txBody>
      </p:sp>
      <p:sp>
        <p:nvSpPr>
          <p:cNvPr id="1048970" name="Content Placeholder 2"/>
          <p:cNvSpPr>
            <a:spLocks noGrp="1"/>
          </p:cNvSpPr>
          <p:nvPr>
            <p:ph idx="1"/>
          </p:nvPr>
        </p:nvSpPr>
        <p:spPr/>
        <p:txBody>
          <a:bodyPr>
            <a:normAutofit lnSpcReduction="10000"/>
          </a:bodyPr>
          <a:p>
            <a:r>
              <a:rPr b="1" dirty="0" lang="en-US" smtClean="0"/>
              <a:t>Episodic </a:t>
            </a:r>
            <a:r>
              <a:rPr b="1" dirty="0" lang="en-US" err="1" smtClean="0"/>
              <a:t>Dyscontrol</a:t>
            </a:r>
            <a:r>
              <a:rPr b="1" dirty="0" lang="en-US" smtClean="0"/>
              <a:t> Syndrome-</a:t>
            </a:r>
            <a:r>
              <a:rPr dirty="0" lang="en-US" err="1" smtClean="0"/>
              <a:t>Characterised</a:t>
            </a:r>
            <a:r>
              <a:rPr dirty="0" lang="en-US" smtClean="0"/>
              <a:t> by repeated unprovoked episodes of violence</a:t>
            </a:r>
          </a:p>
          <a:p>
            <a:r>
              <a:rPr b="1" dirty="0" lang="en-US" smtClean="0"/>
              <a:t>Intermittent Explosive Disorder</a:t>
            </a:r>
            <a:r>
              <a:rPr dirty="0" lang="en-US" smtClean="0"/>
              <a:t>-repeated aggressive </a:t>
            </a:r>
            <a:r>
              <a:rPr dirty="0" lang="en-US" err="1" smtClean="0"/>
              <a:t>behaviour</a:t>
            </a:r>
            <a:r>
              <a:rPr dirty="0" lang="en-US" smtClean="0"/>
              <a:t> directed to people or property that is out of proportion to the provoking event and is not accounted for by another psychiatric disorder</a:t>
            </a:r>
          </a:p>
          <a:p>
            <a:r>
              <a:rPr b="1" dirty="0" lang="en-US" smtClean="0"/>
              <a:t>Violence</a:t>
            </a:r>
            <a:r>
              <a:rPr dirty="0" lang="en-GB" smtClean="0"/>
              <a:t>-</a:t>
            </a:r>
            <a:r>
              <a:rPr dirty="0" lang="en-US" smtClean="0"/>
              <a:t> aggressive </a:t>
            </a:r>
            <a:r>
              <a:rPr dirty="0" lang="en-US" err="1" smtClean="0"/>
              <a:t>behaviour</a:t>
            </a:r>
            <a:r>
              <a:rPr dirty="0" lang="en-US" smtClean="0"/>
              <a:t> that transgresses social norms</a:t>
            </a:r>
            <a:endParaRPr dirty="0" lang="en-GB"/>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8971" name="Title 1"/>
          <p:cNvSpPr>
            <a:spLocks noGrp="1"/>
          </p:cNvSpPr>
          <p:nvPr>
            <p:ph type="title"/>
          </p:nvPr>
        </p:nvSpPr>
        <p:spPr/>
        <p:txBody>
          <a:bodyPr/>
          <a:p>
            <a:r>
              <a:rPr dirty="0" lang="en-GB" smtClean="0"/>
              <a:t>Causes </a:t>
            </a:r>
            <a:endParaRPr dirty="0" lang="en-GB"/>
          </a:p>
        </p:txBody>
      </p:sp>
      <p:sp>
        <p:nvSpPr>
          <p:cNvPr id="1048972" name="Content Placeholder 2"/>
          <p:cNvSpPr>
            <a:spLocks noGrp="1"/>
          </p:cNvSpPr>
          <p:nvPr>
            <p:ph idx="1"/>
          </p:nvPr>
        </p:nvSpPr>
        <p:spPr/>
        <p:txBody>
          <a:bodyPr/>
          <a:p>
            <a:r>
              <a:rPr dirty="0" lang="en-GB" smtClean="0"/>
              <a:t>anger</a:t>
            </a:r>
          </a:p>
          <a:p>
            <a:r>
              <a:rPr dirty="0" lang="en-GB" smtClean="0"/>
              <a:t>Anxiety</a:t>
            </a:r>
          </a:p>
          <a:p>
            <a:r>
              <a:rPr dirty="0" lang="en-GB" smtClean="0"/>
              <a:t>Guilt</a:t>
            </a:r>
          </a:p>
          <a:p>
            <a:r>
              <a:rPr dirty="0" lang="en-GB" smtClean="0"/>
              <a:t>Frustration</a:t>
            </a:r>
          </a:p>
          <a:p>
            <a:r>
              <a:rPr dirty="0" lang="en-GB" smtClean="0"/>
              <a:t>suspiciousness.</a:t>
            </a:r>
            <a:endParaRPr dirty="0" lang="en-GB"/>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8973" name="Title 1"/>
          <p:cNvSpPr>
            <a:spLocks noGrp="1"/>
          </p:cNvSpPr>
          <p:nvPr>
            <p:ph type="title"/>
          </p:nvPr>
        </p:nvSpPr>
        <p:spPr/>
        <p:txBody>
          <a:bodyPr/>
          <a:p>
            <a:r>
              <a:rPr dirty="0" lang="en-GB" smtClean="0"/>
              <a:t>Signs and symptoms</a:t>
            </a:r>
            <a:endParaRPr dirty="0" lang="en-GB"/>
          </a:p>
        </p:txBody>
      </p:sp>
      <p:sp>
        <p:nvSpPr>
          <p:cNvPr id="1048974" name="Content Placeholder 2"/>
          <p:cNvSpPr>
            <a:spLocks noGrp="1"/>
          </p:cNvSpPr>
          <p:nvPr>
            <p:ph idx="1"/>
          </p:nvPr>
        </p:nvSpPr>
        <p:spPr/>
        <p:txBody>
          <a:bodyPr>
            <a:normAutofit/>
          </a:bodyPr>
          <a:p>
            <a:r>
              <a:rPr dirty="0" lang="en-GB" smtClean="0"/>
              <a:t>Pacing, restlessness</a:t>
            </a:r>
          </a:p>
          <a:p>
            <a:r>
              <a:rPr dirty="0" lang="en-GB" smtClean="0"/>
              <a:t>Tense facial expression and body language</a:t>
            </a:r>
          </a:p>
          <a:p>
            <a:r>
              <a:rPr dirty="0" lang="en-GB" smtClean="0"/>
              <a:t>Verbal or physical threats</a:t>
            </a:r>
          </a:p>
          <a:p>
            <a:r>
              <a:rPr dirty="0" lang="en-GB" smtClean="0"/>
              <a:t>Loud voice, shouting, use of obscenities, argumentative</a:t>
            </a:r>
          </a:p>
          <a:p>
            <a:r>
              <a:rPr dirty="0" lang="en-GB" smtClean="0"/>
              <a:t>Threats of homicide or suicide</a:t>
            </a:r>
          </a:p>
          <a:p>
            <a:r>
              <a:rPr dirty="0" lang="en-GB" smtClean="0"/>
              <a:t>Increase in agitation, with overreaction to environmental stimuli</a:t>
            </a:r>
          </a:p>
          <a:p>
            <a:endParaRPr dirty="0" lang="en-GB"/>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421" name=""/>
        <p:cNvGrpSpPr/>
        <p:nvPr/>
      </p:nvGrpSpPr>
      <p:grpSpPr>
        <a:xfrm>
          <a:off x="0" y="0"/>
          <a:ext cx="0" cy="0"/>
          <a:chOff x="0" y="0"/>
          <a:chExt cx="0" cy="0"/>
        </a:xfrm>
      </p:grpSpPr>
      <p:sp>
        <p:nvSpPr>
          <p:cNvPr id="1048975" name="Title 1"/>
          <p:cNvSpPr>
            <a:spLocks noGrp="1"/>
          </p:cNvSpPr>
          <p:nvPr>
            <p:ph type="title"/>
          </p:nvPr>
        </p:nvSpPr>
        <p:spPr/>
        <p:txBody>
          <a:bodyPr/>
          <a:p>
            <a:endParaRPr lang="en-GB"/>
          </a:p>
        </p:txBody>
      </p:sp>
      <p:sp>
        <p:nvSpPr>
          <p:cNvPr id="1048976" name="Content Placeholder 2"/>
          <p:cNvSpPr>
            <a:spLocks noGrp="1"/>
          </p:cNvSpPr>
          <p:nvPr>
            <p:ph idx="1"/>
          </p:nvPr>
        </p:nvSpPr>
        <p:spPr/>
        <p:txBody>
          <a:bodyPr/>
          <a:p>
            <a:r>
              <a:rPr dirty="0" lang="en-GB" smtClean="0"/>
              <a:t>Panic anxiety, leading to misinterpretation of the environment</a:t>
            </a:r>
          </a:p>
          <a:p>
            <a:r>
              <a:rPr dirty="0" lang="en-GB" smtClean="0"/>
              <a:t>Disturbed thought processes; suspiciousness</a:t>
            </a:r>
          </a:p>
          <a:p>
            <a:r>
              <a:rPr dirty="0" lang="en-GB" smtClean="0"/>
              <a:t>Angry mood, often disproportionate to the situation</a:t>
            </a:r>
            <a:endParaRPr dirty="0" lang="en-GB"/>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422" name=""/>
        <p:cNvGrpSpPr/>
        <p:nvPr/>
      </p:nvGrpSpPr>
      <p:grpSpPr>
        <a:xfrm>
          <a:off x="0" y="0"/>
          <a:ext cx="0" cy="0"/>
          <a:chOff x="0" y="0"/>
          <a:chExt cx="0" cy="0"/>
        </a:xfrm>
      </p:grpSpPr>
      <p:sp>
        <p:nvSpPr>
          <p:cNvPr id="1048977" name="Title 1"/>
          <p:cNvSpPr>
            <a:spLocks noGrp="1"/>
          </p:cNvSpPr>
          <p:nvPr>
            <p:ph type="title"/>
          </p:nvPr>
        </p:nvSpPr>
        <p:spPr/>
        <p:txBody>
          <a:bodyPr/>
          <a:p>
            <a:r>
              <a:rPr dirty="0" lang="en-GB" smtClean="0"/>
              <a:t>Management </a:t>
            </a:r>
            <a:endParaRPr dirty="0" lang="en-GB"/>
          </a:p>
        </p:txBody>
      </p:sp>
      <p:sp>
        <p:nvSpPr>
          <p:cNvPr id="1048978" name="Content Placeholder 2"/>
          <p:cNvSpPr>
            <a:spLocks noGrp="1"/>
          </p:cNvSpPr>
          <p:nvPr>
            <p:ph idx="1"/>
          </p:nvPr>
        </p:nvSpPr>
        <p:spPr/>
        <p:txBody>
          <a:bodyPr>
            <a:normAutofit fontScale="92500" lnSpcReduction="20000"/>
          </a:bodyPr>
          <a:p>
            <a:r>
              <a:rPr dirty="0" lang="en-GB" smtClean="0"/>
              <a:t>Talking down (Ensure that client does not position self between door and nurse.)</a:t>
            </a:r>
          </a:p>
          <a:p>
            <a:r>
              <a:rPr dirty="0" lang="en-GB" smtClean="0"/>
              <a:t> Physical outlets like punching the pillow or the punching bag for a while</a:t>
            </a:r>
          </a:p>
          <a:p>
            <a:r>
              <a:rPr dirty="0" lang="en-GB" smtClean="0"/>
              <a:t>Medication. If agitation continues to escalate, offer client choice of taking medication voluntarily. If he or she refuses, reassess the situation to determine if harm to self or others is imminent.</a:t>
            </a:r>
          </a:p>
          <a:p>
            <a:r>
              <a:rPr dirty="0" lang="en-GB" smtClean="0"/>
              <a:t>Call for assistance. Remove self and other clients from the immediate area.</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423" name=""/>
        <p:cNvGrpSpPr/>
        <p:nvPr/>
      </p:nvGrpSpPr>
      <p:grpSpPr>
        <a:xfrm>
          <a:off x="0" y="0"/>
          <a:ext cx="0" cy="0"/>
          <a:chOff x="0" y="0"/>
          <a:chExt cx="0" cy="0"/>
        </a:xfrm>
      </p:grpSpPr>
      <p:sp>
        <p:nvSpPr>
          <p:cNvPr id="1048979" name="Title 1"/>
          <p:cNvSpPr>
            <a:spLocks noGrp="1"/>
          </p:cNvSpPr>
          <p:nvPr>
            <p:ph type="title"/>
          </p:nvPr>
        </p:nvSpPr>
        <p:spPr/>
        <p:txBody>
          <a:bodyPr/>
          <a:p>
            <a:r>
              <a:rPr dirty="0" lang="en-GB" err="1" smtClean="0"/>
              <a:t>Ctied</a:t>
            </a:r>
            <a:r>
              <a:rPr dirty="0" lang="en-GB" smtClean="0"/>
              <a:t> </a:t>
            </a:r>
            <a:endParaRPr dirty="0" lang="en-GB"/>
          </a:p>
        </p:txBody>
      </p:sp>
      <p:sp>
        <p:nvSpPr>
          <p:cNvPr id="1048980" name="Content Placeholder 2"/>
          <p:cNvSpPr>
            <a:spLocks noGrp="1"/>
          </p:cNvSpPr>
          <p:nvPr>
            <p:ph idx="1"/>
          </p:nvPr>
        </p:nvSpPr>
        <p:spPr/>
        <p:txBody>
          <a:bodyPr>
            <a:normAutofit fontScale="92500" lnSpcReduction="10000"/>
          </a:bodyPr>
          <a:p>
            <a:r>
              <a:rPr dirty="0" lang="en-GB" smtClean="0"/>
              <a:t>Call violence code, push “panic” button, call for assault team, or institute measures established by institution.</a:t>
            </a:r>
          </a:p>
          <a:p>
            <a:r>
              <a:rPr dirty="0" lang="en-GB" smtClean="0"/>
              <a:t>Sufficient staff to indicate a show of strength may be enough to deescalate the situation, and client may agree to take the medication.</a:t>
            </a:r>
          </a:p>
          <a:p>
            <a:r>
              <a:rPr dirty="0" lang="en-GB" smtClean="0"/>
              <a:t>Restraints. If client is not calmed by “talking down” or by medication, use of mechanical restraints and/or seclusion</a:t>
            </a:r>
          </a:p>
          <a:p>
            <a:r>
              <a:rPr dirty="0" lang="en-GB" smtClean="0"/>
              <a:t>may be necessary. </a:t>
            </a:r>
          </a:p>
          <a:p>
            <a:endParaRPr dirty="0" lang="en-GB"/>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424" name=""/>
        <p:cNvGrpSpPr/>
        <p:nvPr/>
      </p:nvGrpSpPr>
      <p:grpSpPr>
        <a:xfrm>
          <a:off x="0" y="0"/>
          <a:ext cx="0" cy="0"/>
          <a:chOff x="0" y="0"/>
          <a:chExt cx="0" cy="0"/>
        </a:xfrm>
      </p:grpSpPr>
      <p:sp>
        <p:nvSpPr>
          <p:cNvPr id="1048981" name="Title 1"/>
          <p:cNvSpPr>
            <a:spLocks noGrp="1"/>
          </p:cNvSpPr>
          <p:nvPr>
            <p:ph type="ctrTitle"/>
          </p:nvPr>
        </p:nvSpPr>
        <p:spPr/>
        <p:txBody>
          <a:bodyPr/>
          <a:p>
            <a:r>
              <a:rPr b="1" dirty="0" lang="en-US" smtClean="0"/>
              <a:t>Community Mental Health</a:t>
            </a:r>
            <a:endParaRPr dirty="0" lang="en-GB"/>
          </a:p>
        </p:txBody>
      </p:sp>
      <p:sp>
        <p:nvSpPr>
          <p:cNvPr id="1048982" name="Subtitle 2"/>
          <p:cNvSpPr>
            <a:spLocks noGrp="1"/>
          </p:cNvSpPr>
          <p:nvPr>
            <p:ph type="subTitle" idx="1"/>
          </p:nvPr>
        </p:nvSpPr>
        <p:spPr/>
        <p:txBody>
          <a:bodyPr/>
          <a:p>
            <a:endParaRPr lang="en-GB"/>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425" name=""/>
        <p:cNvGrpSpPr/>
        <p:nvPr/>
      </p:nvGrpSpPr>
      <p:grpSpPr>
        <a:xfrm>
          <a:off x="0" y="0"/>
          <a:ext cx="0" cy="0"/>
          <a:chOff x="0" y="0"/>
          <a:chExt cx="0" cy="0"/>
        </a:xfrm>
      </p:grpSpPr>
      <p:sp>
        <p:nvSpPr>
          <p:cNvPr id="1048983" name="Title 1"/>
          <p:cNvSpPr>
            <a:spLocks noGrp="1"/>
          </p:cNvSpPr>
          <p:nvPr>
            <p:ph type="title"/>
          </p:nvPr>
        </p:nvSpPr>
        <p:spPr/>
        <p:txBody>
          <a:bodyPr>
            <a:normAutofit fontScale="90000"/>
          </a:bodyPr>
          <a:p>
            <a:r>
              <a:rPr b="1" dirty="0" lang="en-US" smtClean="0"/>
              <a:t/>
            </a:r>
            <a:br>
              <a:rPr b="1" dirty="0" lang="en-US" smtClean="0"/>
            </a:br>
            <a:r>
              <a:rPr b="1" dirty="0" lang="en-US" smtClean="0"/>
              <a:t>Essential Elements of Comprehensive Mental Health Services</a:t>
            </a:r>
            <a:r>
              <a:rPr dirty="0" lang="en-US" smtClean="0"/>
              <a:t> </a:t>
            </a:r>
            <a:r>
              <a:rPr dirty="0" lang="en-GB" smtClean="0"/>
              <a:t/>
            </a:r>
            <a:br>
              <a:rPr dirty="0" lang="en-GB" smtClean="0"/>
            </a:br>
            <a:endParaRPr dirty="0" lang="en-GB"/>
          </a:p>
        </p:txBody>
      </p:sp>
      <p:sp>
        <p:nvSpPr>
          <p:cNvPr id="1048984" name="Content Placeholder 2"/>
          <p:cNvSpPr>
            <a:spLocks noGrp="1"/>
          </p:cNvSpPr>
          <p:nvPr>
            <p:ph idx="1"/>
          </p:nvPr>
        </p:nvSpPr>
        <p:spPr/>
        <p:txBody>
          <a:bodyPr>
            <a:normAutofit fontScale="77500" lnSpcReduction="20000"/>
          </a:bodyPr>
          <a:p>
            <a:pPr lvl="0"/>
            <a:r>
              <a:rPr dirty="0" lang="en-US" smtClean="0"/>
              <a:t>Focus on preventative approach with wide spectrum of community mental health services.</a:t>
            </a:r>
            <a:endParaRPr dirty="0" lang="en-GB" smtClean="0"/>
          </a:p>
          <a:p>
            <a:pPr lvl="0"/>
            <a:r>
              <a:rPr dirty="0" lang="en-US" smtClean="0"/>
              <a:t>The focus on group process, the community </a:t>
            </a:r>
            <a:r>
              <a:rPr dirty="0" lang="en-US" err="1" smtClean="0"/>
              <a:t>organisation</a:t>
            </a:r>
            <a:r>
              <a:rPr dirty="0" lang="en-US" smtClean="0"/>
              <a:t> process, the mental health consultation process, the mental health education process.</a:t>
            </a:r>
            <a:endParaRPr dirty="0" lang="en-GB" smtClean="0"/>
          </a:p>
          <a:p>
            <a:pPr lvl="0"/>
            <a:r>
              <a:rPr dirty="0" lang="en-US" smtClean="0"/>
              <a:t>New kinds of treatment facilities, for example, community mental health </a:t>
            </a:r>
            <a:r>
              <a:rPr dirty="0" lang="en-US" err="1" smtClean="0"/>
              <a:t>centres</a:t>
            </a:r>
            <a:r>
              <a:rPr dirty="0" lang="en-US" smtClean="0"/>
              <a:t>, day and night </a:t>
            </a:r>
            <a:r>
              <a:rPr dirty="0" lang="en-US" err="1" smtClean="0"/>
              <a:t>centres</a:t>
            </a:r>
            <a:r>
              <a:rPr dirty="0" lang="en-US" smtClean="0"/>
              <a:t>, halfway houses, threshold clubs, etc.</a:t>
            </a:r>
            <a:endParaRPr dirty="0" lang="en-GB" smtClean="0"/>
          </a:p>
          <a:p>
            <a:pPr lvl="0"/>
            <a:r>
              <a:rPr dirty="0" lang="en-US" smtClean="0"/>
              <a:t>New treatment methods such as the therapeutic community family therapy and group therapy.</a:t>
            </a:r>
            <a:endParaRPr dirty="0" lang="en-GB" smtClean="0"/>
          </a:p>
          <a:p>
            <a:pPr lvl="0"/>
            <a:r>
              <a:rPr dirty="0" lang="en-US" smtClean="0"/>
              <a:t>The use of welfare workers and public health nurses who are in contact with population at risk.</a:t>
            </a:r>
            <a:endParaRPr dirty="0" lang="en-GB" smtClean="0"/>
          </a:p>
          <a:p>
            <a:pPr lvl="0"/>
            <a:r>
              <a:rPr dirty="0" lang="en-US" smtClean="0"/>
              <a:t>The shifting of emphasis to </a:t>
            </a:r>
            <a:r>
              <a:rPr dirty="0" lang="en-US" err="1" smtClean="0"/>
              <a:t>individualisation</a:t>
            </a:r>
            <a:r>
              <a:rPr dirty="0" lang="en-US" smtClean="0"/>
              <a:t> of the patient.</a:t>
            </a:r>
            <a:endParaRPr dirty="0" lang="en-GB" smtClean="0"/>
          </a:p>
          <a:p>
            <a:endParaRPr dirty="0"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609" name="Title 1"/>
          <p:cNvSpPr>
            <a:spLocks noGrp="1"/>
          </p:cNvSpPr>
          <p:nvPr>
            <p:ph type="title"/>
          </p:nvPr>
        </p:nvSpPr>
        <p:spPr/>
        <p:txBody>
          <a:bodyPr>
            <a:normAutofit fontScale="90000"/>
          </a:bodyPr>
          <a:p>
            <a:r>
              <a:rPr dirty="0" lang="en-US" smtClean="0"/>
              <a:t>UNIT OBJECTIVES</a:t>
            </a:r>
            <a:r>
              <a:rPr dirty="0" lang="en-GB" smtClean="0"/>
              <a:t/>
            </a:r>
            <a:br>
              <a:rPr dirty="0" lang="en-GB" smtClean="0"/>
            </a:br>
            <a:endParaRPr dirty="0" lang="en-GB"/>
          </a:p>
        </p:txBody>
      </p:sp>
      <p:sp>
        <p:nvSpPr>
          <p:cNvPr id="1048610" name="Content Placeholder 2"/>
          <p:cNvSpPr>
            <a:spLocks noGrp="1"/>
          </p:cNvSpPr>
          <p:nvPr>
            <p:ph idx="1"/>
          </p:nvPr>
        </p:nvSpPr>
        <p:spPr/>
        <p:txBody>
          <a:bodyPr>
            <a:normAutofit/>
          </a:bodyPr>
          <a:p>
            <a:r>
              <a:rPr dirty="0" lang="en-US" smtClean="0"/>
              <a:t>By the end of this unit you will be able to: </a:t>
            </a:r>
            <a:endParaRPr dirty="0" lang="en-GB" smtClean="0"/>
          </a:p>
          <a:p>
            <a:pPr lvl="1"/>
            <a:r>
              <a:rPr dirty="0" lang="en-US" smtClean="0"/>
              <a:t>Describe mental health and psychiatric nursing</a:t>
            </a:r>
            <a:endParaRPr dirty="0" lang="en-GB" smtClean="0"/>
          </a:p>
          <a:p>
            <a:pPr lvl="1"/>
            <a:r>
              <a:rPr dirty="0" lang="en-US" smtClean="0"/>
              <a:t>State the admission process for the mentally ill patient</a:t>
            </a:r>
            <a:endParaRPr dirty="0" lang="en-GB" smtClean="0"/>
          </a:p>
          <a:p>
            <a:pPr lvl="1"/>
            <a:r>
              <a:rPr dirty="0" lang="en-US" smtClean="0"/>
              <a:t>Describe the modes of treatment used in psychiatry</a:t>
            </a:r>
            <a:endParaRPr dirty="0" lang="en-GB" smtClean="0"/>
          </a:p>
          <a:p>
            <a:pPr lvl="1"/>
            <a:r>
              <a:rPr dirty="0" lang="en-US" smtClean="0"/>
              <a:t>Recognize and manage common mental health conditions</a:t>
            </a:r>
            <a:endParaRPr dirty="0" lang="en-GB" smtClean="0"/>
          </a:p>
          <a:p>
            <a:pPr lvl="1"/>
            <a:r>
              <a:rPr dirty="0" lang="en-US" smtClean="0"/>
              <a:t>Describe community mental health</a:t>
            </a:r>
            <a:endParaRPr dirty="0"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642" name="Title 1"/>
          <p:cNvSpPr>
            <a:spLocks noGrp="1"/>
          </p:cNvSpPr>
          <p:nvPr>
            <p:ph type="title"/>
          </p:nvPr>
        </p:nvSpPr>
        <p:spPr/>
        <p:txBody>
          <a:bodyPr/>
          <a:p>
            <a:r>
              <a:rPr dirty="0" lang="en-GB" smtClean="0"/>
              <a:t>Ctied </a:t>
            </a:r>
            <a:endParaRPr dirty="0" lang="en-GB"/>
          </a:p>
        </p:txBody>
      </p:sp>
      <p:sp>
        <p:nvSpPr>
          <p:cNvPr id="1048643" name="Content Placeholder 2"/>
          <p:cNvSpPr>
            <a:spLocks noGrp="1"/>
          </p:cNvSpPr>
          <p:nvPr>
            <p:ph idx="1"/>
          </p:nvPr>
        </p:nvSpPr>
        <p:spPr/>
        <p:txBody>
          <a:bodyPr>
            <a:normAutofit fontScale="92500"/>
          </a:bodyPr>
          <a:p>
            <a:r>
              <a:rPr b="1" dirty="0" lang="en-US" smtClean="0"/>
              <a:t>Sensitivity</a:t>
            </a:r>
            <a:r>
              <a:rPr dirty="0" lang="en-US" smtClean="0"/>
              <a:t/>
            </a:r>
            <a:br>
              <a:rPr dirty="0" lang="en-US" smtClean="0"/>
            </a:br>
            <a:r>
              <a:rPr dirty="0" lang="en-US" smtClean="0"/>
              <a:t>You should do your best to show genuine interest and concern and be persistent and patient even if no observable improvement is made.</a:t>
            </a:r>
            <a:endParaRPr dirty="0" lang="en-GB" smtClean="0"/>
          </a:p>
          <a:p>
            <a:r>
              <a:rPr b="1" dirty="0" lang="en-US" smtClean="0"/>
              <a:t>Accountability</a:t>
            </a:r>
            <a:r>
              <a:rPr dirty="0" lang="en-US" smtClean="0"/>
              <a:t/>
            </a:r>
            <a:br>
              <a:rPr dirty="0" lang="en-US" smtClean="0"/>
            </a:br>
            <a:r>
              <a:rPr dirty="0" lang="en-US" smtClean="0"/>
              <a:t>Due to patients mental health they are vulnerable so you should be  accountable to the patient, yourself as well as professional colleagues and peers.</a:t>
            </a:r>
            <a:endParaRPr dirty="0" lang="en-GB" smtClean="0"/>
          </a:p>
          <a:p>
            <a:endParaRPr dirty="0" lang="en-GB"/>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426" name=""/>
        <p:cNvGrpSpPr/>
        <p:nvPr/>
      </p:nvGrpSpPr>
      <p:grpSpPr>
        <a:xfrm>
          <a:off x="0" y="0"/>
          <a:ext cx="0" cy="0"/>
          <a:chOff x="0" y="0"/>
          <a:chExt cx="0" cy="0"/>
        </a:xfrm>
      </p:grpSpPr>
      <p:sp>
        <p:nvSpPr>
          <p:cNvPr id="1048985" name="Title 1"/>
          <p:cNvSpPr>
            <a:spLocks noGrp="1"/>
          </p:cNvSpPr>
          <p:nvPr>
            <p:ph type="title"/>
          </p:nvPr>
        </p:nvSpPr>
        <p:spPr/>
        <p:txBody>
          <a:bodyPr/>
          <a:p>
            <a:r>
              <a:rPr dirty="0" lang="en-GB" err="1" smtClean="0"/>
              <a:t>Ctied</a:t>
            </a:r>
            <a:r>
              <a:rPr dirty="0" lang="en-GB" smtClean="0"/>
              <a:t> </a:t>
            </a:r>
            <a:endParaRPr dirty="0" lang="en-GB"/>
          </a:p>
        </p:txBody>
      </p:sp>
      <p:sp>
        <p:nvSpPr>
          <p:cNvPr id="1048986" name="Content Placeholder 2"/>
          <p:cNvSpPr>
            <a:spLocks noGrp="1"/>
          </p:cNvSpPr>
          <p:nvPr>
            <p:ph idx="1"/>
          </p:nvPr>
        </p:nvSpPr>
        <p:spPr/>
        <p:txBody>
          <a:bodyPr>
            <a:normAutofit fontScale="92500" lnSpcReduction="10000"/>
          </a:bodyPr>
          <a:p>
            <a:pPr lvl="0"/>
            <a:r>
              <a:rPr dirty="0" lang="en-US" smtClean="0"/>
              <a:t>The growing openness of the hospital to the community.</a:t>
            </a:r>
            <a:endParaRPr dirty="0" lang="en-GB" smtClean="0"/>
          </a:p>
          <a:p>
            <a:pPr lvl="0"/>
            <a:r>
              <a:rPr dirty="0" lang="en-US" smtClean="0"/>
              <a:t>The inter-disciplinary efforts in the field of mental health at research and treatment levels.</a:t>
            </a:r>
            <a:endParaRPr dirty="0" lang="en-GB" smtClean="0"/>
          </a:p>
          <a:p>
            <a:pPr lvl="0"/>
            <a:r>
              <a:rPr dirty="0" lang="en-US" smtClean="0"/>
              <a:t>Increasing emphasis on research and epidemiological investigations.</a:t>
            </a:r>
            <a:endParaRPr dirty="0" lang="en-GB" smtClean="0"/>
          </a:p>
          <a:p>
            <a:pPr lvl="0"/>
            <a:r>
              <a:rPr dirty="0" lang="en-US" smtClean="0"/>
              <a:t>Incorporation of knowledge from fields such as social psychology, sociology and anthropology in order to provide greater understanding of social phenomena.</a:t>
            </a:r>
            <a:endParaRPr dirty="0" lang="en-GB" smtClean="0"/>
          </a:p>
          <a:p>
            <a:endParaRPr dirty="0" lang="en-GB"/>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427" name=""/>
        <p:cNvGrpSpPr/>
        <p:nvPr/>
      </p:nvGrpSpPr>
      <p:grpSpPr>
        <a:xfrm>
          <a:off x="0" y="0"/>
          <a:ext cx="0" cy="0"/>
          <a:chOff x="0" y="0"/>
          <a:chExt cx="0" cy="0"/>
        </a:xfrm>
      </p:grpSpPr>
      <p:sp>
        <p:nvSpPr>
          <p:cNvPr id="1048987" name="Title 1"/>
          <p:cNvSpPr>
            <a:spLocks noGrp="1"/>
          </p:cNvSpPr>
          <p:nvPr>
            <p:ph type="title"/>
          </p:nvPr>
        </p:nvSpPr>
        <p:spPr/>
        <p:txBody>
          <a:bodyPr/>
          <a:p>
            <a:endParaRPr lang="en-GB"/>
          </a:p>
        </p:txBody>
      </p:sp>
      <p:sp>
        <p:nvSpPr>
          <p:cNvPr id="1048988" name="Content Placeholder 2"/>
          <p:cNvSpPr>
            <a:spLocks noGrp="1"/>
          </p:cNvSpPr>
          <p:nvPr>
            <p:ph idx="1"/>
          </p:nvPr>
        </p:nvSpPr>
        <p:spPr/>
        <p:txBody>
          <a:bodyPr/>
          <a:p>
            <a:pPr lvl="0"/>
            <a:r>
              <a:rPr dirty="0" lang="en-US" smtClean="0"/>
              <a:t>The acceptance of planned change within the framework of democratic ideas.</a:t>
            </a:r>
            <a:endParaRPr dirty="0" lang="en-GB" smtClean="0"/>
          </a:p>
          <a:p>
            <a:pPr lvl="0"/>
            <a:r>
              <a:rPr dirty="0" lang="en-US" smtClean="0"/>
              <a:t>The focusing on social systems such as the group, the family, the </a:t>
            </a:r>
            <a:r>
              <a:rPr dirty="0" lang="en-US" err="1" smtClean="0"/>
              <a:t>organisation</a:t>
            </a:r>
            <a:r>
              <a:rPr dirty="0" lang="en-US" smtClean="0"/>
              <a:t>, the hospital and the industry, that is, the basic units in the larger community, which are pertinent to community mental health.</a:t>
            </a:r>
            <a:endParaRPr dirty="0" lang="en-GB" smtClean="0"/>
          </a:p>
          <a:p>
            <a:endParaRPr dirty="0" lang="en-GB"/>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428" name=""/>
        <p:cNvGrpSpPr/>
        <p:nvPr/>
      </p:nvGrpSpPr>
      <p:grpSpPr>
        <a:xfrm>
          <a:off x="0" y="0"/>
          <a:ext cx="0" cy="0"/>
          <a:chOff x="0" y="0"/>
          <a:chExt cx="0" cy="0"/>
        </a:xfrm>
      </p:grpSpPr>
      <p:sp>
        <p:nvSpPr>
          <p:cNvPr id="1048989" name="Title 1"/>
          <p:cNvSpPr>
            <a:spLocks noGrp="1"/>
          </p:cNvSpPr>
          <p:nvPr>
            <p:ph type="title"/>
          </p:nvPr>
        </p:nvSpPr>
        <p:spPr/>
        <p:txBody>
          <a:bodyPr>
            <a:normAutofit fontScale="90000"/>
          </a:bodyPr>
          <a:p>
            <a:r>
              <a:rPr b="1" dirty="0" lang="en-US" smtClean="0"/>
              <a:t>Prevention of Mental Illness using the Public Health Model </a:t>
            </a:r>
            <a:endParaRPr dirty="0" lang="en-GB"/>
          </a:p>
        </p:txBody>
      </p:sp>
      <p:sp>
        <p:nvSpPr>
          <p:cNvPr id="1048990" name="Content Placeholder 2"/>
          <p:cNvSpPr>
            <a:spLocks noGrp="1"/>
          </p:cNvSpPr>
          <p:nvPr>
            <p:ph idx="1"/>
          </p:nvPr>
        </p:nvSpPr>
        <p:spPr/>
        <p:txBody>
          <a:bodyPr/>
          <a:p>
            <a:r>
              <a:rPr dirty="0" lang="en-US" smtClean="0"/>
              <a:t>The three levels of the model are:</a:t>
            </a:r>
            <a:endParaRPr dirty="0" lang="en-GB" smtClean="0"/>
          </a:p>
          <a:p>
            <a:pPr lvl="1"/>
            <a:r>
              <a:rPr dirty="0" lang="en-US" smtClean="0"/>
              <a:t>Primary prevention of disease</a:t>
            </a:r>
            <a:endParaRPr dirty="0" lang="en-GB" smtClean="0"/>
          </a:p>
          <a:p>
            <a:pPr lvl="1"/>
            <a:r>
              <a:rPr dirty="0" lang="en-US" smtClean="0"/>
              <a:t>Secondary prevention of disease</a:t>
            </a:r>
            <a:endParaRPr dirty="0" lang="en-GB" smtClean="0"/>
          </a:p>
          <a:p>
            <a:pPr lvl="1"/>
            <a:r>
              <a:rPr dirty="0" lang="en-US" smtClean="0"/>
              <a:t>Tertiary prevention of disease</a:t>
            </a:r>
            <a:endParaRPr dirty="0" lang="en-GB" smtClean="0"/>
          </a:p>
          <a:p>
            <a:endParaRPr dirty="0" lang="en-GB"/>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429" name=""/>
        <p:cNvGrpSpPr/>
        <p:nvPr/>
      </p:nvGrpSpPr>
      <p:grpSpPr>
        <a:xfrm>
          <a:off x="0" y="0"/>
          <a:ext cx="0" cy="0"/>
          <a:chOff x="0" y="0"/>
          <a:chExt cx="0" cy="0"/>
        </a:xfrm>
      </p:grpSpPr>
      <p:sp>
        <p:nvSpPr>
          <p:cNvPr id="1048991" name="Title 1"/>
          <p:cNvSpPr>
            <a:spLocks noGrp="1"/>
          </p:cNvSpPr>
          <p:nvPr>
            <p:ph type="title"/>
          </p:nvPr>
        </p:nvSpPr>
        <p:spPr/>
        <p:txBody>
          <a:bodyPr/>
          <a:p>
            <a:r>
              <a:rPr b="1" dirty="0" lang="en-US" smtClean="0"/>
              <a:t>Primary Prevention</a:t>
            </a:r>
            <a:endParaRPr dirty="0" lang="en-GB"/>
          </a:p>
        </p:txBody>
      </p:sp>
      <p:sp>
        <p:nvSpPr>
          <p:cNvPr id="1048992" name="Content Placeholder 2"/>
          <p:cNvSpPr>
            <a:spLocks noGrp="1"/>
          </p:cNvSpPr>
          <p:nvPr>
            <p:ph idx="1"/>
          </p:nvPr>
        </p:nvSpPr>
        <p:spPr/>
        <p:txBody>
          <a:bodyPr>
            <a:normAutofit fontScale="85000" lnSpcReduction="10000"/>
          </a:bodyPr>
          <a:p>
            <a:r>
              <a:rPr dirty="0" lang="en-US" smtClean="0"/>
              <a:t>Primary prevention actions are directed at depressing the risks of acquiring disease. </a:t>
            </a:r>
          </a:p>
          <a:p>
            <a:r>
              <a:rPr dirty="0" lang="en-US" smtClean="0"/>
              <a:t>The activities include health education, environment sanitation, supply of clean safe water, adequate nutrition, rest, sleep, recreation, personal hygiene, good working conditions, good housing, regular physical checkups, screening for disease, genetic screening and </a:t>
            </a:r>
            <a:r>
              <a:rPr dirty="0" lang="en-US" err="1" smtClean="0"/>
              <a:t>counselling</a:t>
            </a:r>
            <a:r>
              <a:rPr dirty="0" lang="en-US" smtClean="0"/>
              <a:t>.</a:t>
            </a:r>
            <a:endParaRPr dirty="0" lang="en-GB" smtClean="0"/>
          </a:p>
          <a:p>
            <a:r>
              <a:rPr dirty="0" lang="en-US" smtClean="0"/>
              <a:t>Additional activities are </a:t>
            </a:r>
            <a:r>
              <a:rPr dirty="0" lang="en-US" err="1" smtClean="0"/>
              <a:t>immunisation</a:t>
            </a:r>
            <a:r>
              <a:rPr dirty="0" lang="en-US" smtClean="0"/>
              <a:t> against specific diseases, avoidance of home accidents, preventing road, rail, air, sea and industrial accidents.</a:t>
            </a:r>
            <a:endParaRPr dirty="0" lang="en-GB" smtClean="0"/>
          </a:p>
          <a:p>
            <a:endParaRPr dirty="0" lang="en-GB"/>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430" name=""/>
        <p:cNvGrpSpPr/>
        <p:nvPr/>
      </p:nvGrpSpPr>
      <p:grpSpPr>
        <a:xfrm>
          <a:off x="0" y="0"/>
          <a:ext cx="0" cy="0"/>
          <a:chOff x="0" y="0"/>
          <a:chExt cx="0" cy="0"/>
        </a:xfrm>
      </p:grpSpPr>
      <p:sp>
        <p:nvSpPr>
          <p:cNvPr id="1048993" name="Title 1"/>
          <p:cNvSpPr>
            <a:spLocks noGrp="1"/>
          </p:cNvSpPr>
          <p:nvPr>
            <p:ph type="title"/>
          </p:nvPr>
        </p:nvSpPr>
        <p:spPr/>
        <p:txBody>
          <a:bodyPr>
            <a:normAutofit fontScale="90000"/>
          </a:bodyPr>
          <a:p>
            <a:r>
              <a:rPr b="1" dirty="0" lang="en-US" smtClean="0"/>
              <a:t/>
            </a:r>
            <a:br>
              <a:rPr b="1" dirty="0" lang="en-US" smtClean="0"/>
            </a:br>
            <a:r>
              <a:rPr b="1" dirty="0" lang="en-US" smtClean="0"/>
              <a:t>Secondary Prevention</a:t>
            </a:r>
            <a:r>
              <a:rPr dirty="0" lang="en-US" smtClean="0"/>
              <a:t> </a:t>
            </a:r>
            <a:r>
              <a:rPr dirty="0" lang="en-GB" smtClean="0"/>
              <a:t/>
            </a:r>
            <a:br>
              <a:rPr dirty="0" lang="en-GB" smtClean="0"/>
            </a:br>
            <a:endParaRPr dirty="0" lang="en-GB"/>
          </a:p>
        </p:txBody>
      </p:sp>
      <p:sp>
        <p:nvSpPr>
          <p:cNvPr id="1048994" name="Content Placeholder 2"/>
          <p:cNvSpPr>
            <a:spLocks noGrp="1"/>
          </p:cNvSpPr>
          <p:nvPr>
            <p:ph idx="1"/>
          </p:nvPr>
        </p:nvSpPr>
        <p:spPr/>
        <p:txBody>
          <a:bodyPr>
            <a:normAutofit fontScale="77500" lnSpcReduction="20000"/>
          </a:bodyPr>
          <a:p>
            <a:r>
              <a:rPr dirty="0" lang="en-US" smtClean="0"/>
              <a:t>This focuses on preventing the development of complications in persons who are already suffering a health problem</a:t>
            </a:r>
          </a:p>
          <a:p>
            <a:r>
              <a:rPr dirty="0" lang="en-US" smtClean="0"/>
              <a:t>secondary prevention activities are:</a:t>
            </a:r>
            <a:endParaRPr dirty="0" lang="en-GB" smtClean="0"/>
          </a:p>
          <a:p>
            <a:pPr lvl="1"/>
            <a:r>
              <a:rPr dirty="0" lang="en-US" smtClean="0"/>
              <a:t>Screening tests to detect early pre-symptomatic physiological and anatomical indications of disease, for example, Pap smear, random blood sugar test, etc. </a:t>
            </a:r>
            <a:endParaRPr dirty="0" lang="en-GB" smtClean="0"/>
          </a:p>
          <a:p>
            <a:pPr lvl="1"/>
            <a:r>
              <a:rPr dirty="0" lang="en-US" smtClean="0"/>
              <a:t>Case finding and case holding </a:t>
            </a:r>
            <a:endParaRPr dirty="0" lang="en-GB" smtClean="0"/>
          </a:p>
          <a:p>
            <a:pPr lvl="1"/>
            <a:r>
              <a:rPr dirty="0" lang="en-US" smtClean="0"/>
              <a:t>Screening surveys and examinations </a:t>
            </a:r>
            <a:endParaRPr dirty="0" lang="en-GB" smtClean="0"/>
          </a:p>
          <a:p>
            <a:pPr lvl="1"/>
            <a:r>
              <a:rPr dirty="0" lang="en-US" smtClean="0"/>
              <a:t>Mass treatment campaigns </a:t>
            </a:r>
            <a:endParaRPr dirty="0" lang="en-GB" smtClean="0"/>
          </a:p>
          <a:p>
            <a:pPr lvl="1"/>
            <a:r>
              <a:rPr dirty="0" lang="en-US" smtClean="0"/>
              <a:t>Adequate treatment of disease </a:t>
            </a:r>
            <a:endParaRPr dirty="0" lang="en-GB" smtClean="0"/>
          </a:p>
          <a:p>
            <a:pPr lvl="1"/>
            <a:r>
              <a:rPr dirty="0" lang="en-US" smtClean="0"/>
              <a:t>Follow-up of treated clients of special clinics and home visits</a:t>
            </a:r>
            <a:endParaRPr dirty="0" lang="en-GB"/>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431" name=""/>
        <p:cNvGrpSpPr/>
        <p:nvPr/>
      </p:nvGrpSpPr>
      <p:grpSpPr>
        <a:xfrm>
          <a:off x="0" y="0"/>
          <a:ext cx="0" cy="0"/>
          <a:chOff x="0" y="0"/>
          <a:chExt cx="0" cy="0"/>
        </a:xfrm>
      </p:grpSpPr>
      <p:sp>
        <p:nvSpPr>
          <p:cNvPr id="1048995" name="Title 1"/>
          <p:cNvSpPr>
            <a:spLocks noGrp="1"/>
          </p:cNvSpPr>
          <p:nvPr>
            <p:ph type="title"/>
          </p:nvPr>
        </p:nvSpPr>
        <p:spPr/>
        <p:txBody>
          <a:bodyPr>
            <a:normAutofit fontScale="90000"/>
          </a:bodyPr>
          <a:p>
            <a:r>
              <a:rPr b="1" dirty="0" lang="en-US" smtClean="0"/>
              <a:t/>
            </a:r>
            <a:br>
              <a:rPr b="1" dirty="0" lang="en-US" smtClean="0"/>
            </a:br>
            <a:r>
              <a:rPr b="1" dirty="0" lang="en-US" smtClean="0"/>
              <a:t>Tertiary Prevention</a:t>
            </a:r>
            <a:r>
              <a:rPr dirty="0" lang="en-US" smtClean="0"/>
              <a:t> </a:t>
            </a:r>
            <a:r>
              <a:rPr dirty="0" lang="en-GB" smtClean="0"/>
              <a:t/>
            </a:r>
            <a:br>
              <a:rPr dirty="0" lang="en-GB" smtClean="0"/>
            </a:br>
            <a:endParaRPr dirty="0" lang="en-GB"/>
          </a:p>
        </p:txBody>
      </p:sp>
      <p:sp>
        <p:nvSpPr>
          <p:cNvPr id="1048996" name="Content Placeholder 2"/>
          <p:cNvSpPr>
            <a:spLocks noGrp="1"/>
          </p:cNvSpPr>
          <p:nvPr>
            <p:ph idx="1"/>
          </p:nvPr>
        </p:nvSpPr>
        <p:spPr/>
        <p:txBody>
          <a:bodyPr>
            <a:normAutofit fontScale="92500" lnSpcReduction="10000"/>
          </a:bodyPr>
          <a:p>
            <a:r>
              <a:rPr dirty="0" lang="en-US" smtClean="0"/>
              <a:t>It is used to limit the severity of the disability in the early stages of the disease</a:t>
            </a:r>
          </a:p>
          <a:p>
            <a:r>
              <a:rPr dirty="0" lang="en-US" smtClean="0"/>
              <a:t>Tertiary prevention activities include restoration of functioning and rehabilitation through:</a:t>
            </a:r>
            <a:endParaRPr dirty="0" lang="en-GB" smtClean="0"/>
          </a:p>
          <a:p>
            <a:pPr lvl="1"/>
            <a:r>
              <a:rPr dirty="0" lang="en-US" smtClean="0"/>
              <a:t>Retraining and education to </a:t>
            </a:r>
            <a:r>
              <a:rPr dirty="0" lang="en-US" err="1" smtClean="0"/>
              <a:t>maximise</a:t>
            </a:r>
            <a:r>
              <a:rPr dirty="0" lang="en-US" smtClean="0"/>
              <a:t> use of </a:t>
            </a:r>
            <a:br>
              <a:rPr dirty="0" lang="en-US" smtClean="0"/>
            </a:br>
            <a:r>
              <a:rPr dirty="0" lang="en-US" smtClean="0"/>
              <a:t>remaining capacities</a:t>
            </a:r>
            <a:endParaRPr dirty="0" lang="en-GB" smtClean="0"/>
          </a:p>
          <a:p>
            <a:pPr lvl="1"/>
            <a:r>
              <a:rPr dirty="0" lang="en-US" smtClean="0"/>
              <a:t>Selective placement</a:t>
            </a:r>
            <a:endParaRPr dirty="0" lang="en-GB" smtClean="0"/>
          </a:p>
          <a:p>
            <a:pPr lvl="1"/>
            <a:r>
              <a:rPr dirty="0" lang="en-US" smtClean="0"/>
              <a:t>Work therapy</a:t>
            </a:r>
            <a:endParaRPr dirty="0" lang="en-GB" smtClean="0"/>
          </a:p>
          <a:p>
            <a:pPr lvl="1"/>
            <a:r>
              <a:rPr dirty="0" lang="en-US" smtClean="0"/>
              <a:t>Modification of environment</a:t>
            </a:r>
            <a:endParaRPr dirty="0" lang="en-GB" smtClean="0"/>
          </a:p>
          <a:p>
            <a:pPr lvl="1"/>
            <a:r>
              <a:rPr dirty="0" lang="en-US" smtClean="0"/>
              <a:t>Home nursing and health visiting</a:t>
            </a:r>
            <a:endParaRPr dirty="0" lang="en-GB" smtClean="0"/>
          </a:p>
          <a:p>
            <a:endParaRPr dirty="0"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644" name="Title 1"/>
          <p:cNvSpPr>
            <a:spLocks noGrp="1"/>
          </p:cNvSpPr>
          <p:nvPr>
            <p:ph type="title"/>
          </p:nvPr>
        </p:nvSpPr>
        <p:spPr/>
        <p:txBody>
          <a:bodyPr/>
          <a:p>
            <a:r>
              <a:rPr dirty="0" lang="en-GB" smtClean="0"/>
              <a:t>Ctied </a:t>
            </a:r>
            <a:endParaRPr dirty="0" lang="en-GB"/>
          </a:p>
        </p:txBody>
      </p:sp>
      <p:sp>
        <p:nvSpPr>
          <p:cNvPr id="1048645" name="Content Placeholder 2"/>
          <p:cNvSpPr>
            <a:spLocks noGrp="1"/>
          </p:cNvSpPr>
          <p:nvPr>
            <p:ph idx="1"/>
          </p:nvPr>
        </p:nvSpPr>
        <p:spPr/>
        <p:txBody>
          <a:bodyPr>
            <a:normAutofit fontScale="85000" lnSpcReduction="20000"/>
          </a:bodyPr>
          <a:p>
            <a:r>
              <a:rPr b="1" dirty="0" lang="en-US" smtClean="0"/>
              <a:t>Empathy</a:t>
            </a:r>
            <a:r>
              <a:rPr dirty="0" lang="en-US" smtClean="0"/>
              <a:t/>
            </a:r>
            <a:br>
              <a:rPr dirty="0" lang="en-US" smtClean="0"/>
            </a:br>
            <a:r>
              <a:rPr dirty="0" lang="en-US" smtClean="0"/>
              <a:t>The nurse should strive to understand the patient’s perspective, and work toward mutually developed goals. The most important function of empathy is that it enables you to give the patient the feeling of being understood and cared about.</a:t>
            </a:r>
            <a:endParaRPr dirty="0" lang="en-GB" smtClean="0"/>
          </a:p>
          <a:p>
            <a:r>
              <a:rPr b="1" dirty="0" lang="en-US" smtClean="0"/>
              <a:t>Self-understanding</a:t>
            </a:r>
            <a:r>
              <a:rPr dirty="0" lang="en-US" smtClean="0"/>
              <a:t/>
            </a:r>
            <a:br>
              <a:rPr dirty="0" lang="en-US" smtClean="0"/>
            </a:br>
            <a:r>
              <a:rPr dirty="0" lang="en-US" smtClean="0"/>
              <a:t>This involves recognition and acceptance of your own behavior and how it affects your relationship with other people. This will inevitably help you, as a therapist, to understand other peoples’ behavior, needs and problems.</a:t>
            </a:r>
            <a:endParaRPr dirty="0" lang="en-GB" smtClean="0"/>
          </a:p>
          <a:p>
            <a:endParaRPr dirty="0"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646" name="Title 1"/>
          <p:cNvSpPr>
            <a:spLocks noGrp="1"/>
          </p:cNvSpPr>
          <p:nvPr>
            <p:ph type="title"/>
          </p:nvPr>
        </p:nvSpPr>
        <p:spPr/>
        <p:txBody>
          <a:bodyPr/>
          <a:p>
            <a:r>
              <a:rPr dirty="0" lang="en-GB" smtClean="0"/>
              <a:t>Ctied </a:t>
            </a:r>
            <a:endParaRPr dirty="0" lang="en-GB"/>
          </a:p>
        </p:txBody>
      </p:sp>
      <p:sp>
        <p:nvSpPr>
          <p:cNvPr id="1048647" name="Content Placeholder 2"/>
          <p:cNvSpPr>
            <a:spLocks noGrp="1"/>
          </p:cNvSpPr>
          <p:nvPr>
            <p:ph idx="1"/>
          </p:nvPr>
        </p:nvSpPr>
        <p:spPr/>
        <p:txBody>
          <a:bodyPr>
            <a:normAutofit/>
          </a:bodyPr>
          <a:p>
            <a:r>
              <a:rPr b="1" dirty="0" lang="en-US" smtClean="0"/>
              <a:t>Permissiveness and Firmness</a:t>
            </a:r>
            <a:r>
              <a:rPr dirty="0" lang="en-US" smtClean="0"/>
              <a:t/>
            </a:r>
            <a:br>
              <a:rPr dirty="0" lang="en-US" smtClean="0"/>
            </a:br>
            <a:r>
              <a:rPr dirty="0" lang="en-US" smtClean="0"/>
              <a:t>The therapist is expected to set limits and to be firm in implementing them.</a:t>
            </a:r>
            <a:endParaRPr dirty="0" lang="en-GB" smtClean="0"/>
          </a:p>
          <a:p>
            <a:r>
              <a:rPr b="1" dirty="0" lang="en-US" smtClean="0"/>
              <a:t>Skill in Observation</a:t>
            </a:r>
            <a:r>
              <a:rPr dirty="0" lang="en-US" smtClean="0"/>
              <a:t/>
            </a:r>
            <a:br>
              <a:rPr dirty="0" lang="en-US" smtClean="0"/>
            </a:br>
            <a:r>
              <a:rPr dirty="0" lang="en-US" smtClean="0"/>
              <a:t>It is important for a psychiatric nurse to be alert and observant at all times of the patient’s behavior, attitudes and how they react to staff, relatives and fellow patients.</a:t>
            </a:r>
            <a:endParaRPr dirty="0" lang="en-GB" smtClean="0"/>
          </a:p>
          <a:p>
            <a:endParaRPr dirty="0"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648" name="Title 1"/>
          <p:cNvSpPr>
            <a:spLocks noGrp="1"/>
          </p:cNvSpPr>
          <p:nvPr>
            <p:ph type="title"/>
          </p:nvPr>
        </p:nvSpPr>
        <p:spPr/>
        <p:txBody>
          <a:bodyPr/>
          <a:p>
            <a:r>
              <a:rPr dirty="0" lang="en-GB" smtClean="0"/>
              <a:t>GENERAL SYMPTOMATOLOGY</a:t>
            </a:r>
            <a:endParaRPr dirty="0" lang="en-GB"/>
          </a:p>
        </p:txBody>
      </p:sp>
      <p:sp>
        <p:nvSpPr>
          <p:cNvPr id="1048649" name="Content Placeholder 2"/>
          <p:cNvSpPr>
            <a:spLocks noGrp="1"/>
          </p:cNvSpPr>
          <p:nvPr>
            <p:ph idx="1"/>
          </p:nvPr>
        </p:nvSpPr>
        <p:spPr/>
        <p:txBody>
          <a:bodyPr>
            <a:normAutofit fontScale="92500" lnSpcReduction="20000"/>
          </a:bodyPr>
          <a:p>
            <a:r>
              <a:rPr dirty="0" lang="en-GB" smtClean="0"/>
              <a:t>They fall into groups or systems of psychological functioning. They include:</a:t>
            </a:r>
          </a:p>
          <a:p>
            <a:pPr lvl="1"/>
            <a:r>
              <a:rPr dirty="0" lang="en-GB" smtClean="0"/>
              <a:t>Perception</a:t>
            </a:r>
          </a:p>
          <a:p>
            <a:pPr lvl="1"/>
            <a:r>
              <a:rPr dirty="0" lang="en-GB" smtClean="0"/>
              <a:t>Thinking</a:t>
            </a:r>
          </a:p>
          <a:p>
            <a:pPr lvl="1"/>
            <a:r>
              <a:rPr dirty="0" lang="en-GB" smtClean="0"/>
              <a:t>Speech</a:t>
            </a:r>
          </a:p>
          <a:p>
            <a:pPr lvl="1"/>
            <a:r>
              <a:rPr dirty="0" lang="en-GB" smtClean="0"/>
              <a:t>Motor activity</a:t>
            </a:r>
          </a:p>
          <a:p>
            <a:pPr lvl="1"/>
            <a:r>
              <a:rPr dirty="0" lang="en-GB" smtClean="0"/>
              <a:t>Memory</a:t>
            </a:r>
          </a:p>
          <a:p>
            <a:pPr lvl="1"/>
            <a:r>
              <a:rPr dirty="0" lang="en-GB" smtClean="0"/>
              <a:t>Orientation</a:t>
            </a:r>
          </a:p>
          <a:p>
            <a:pPr lvl="1"/>
            <a:r>
              <a:rPr dirty="0" lang="en-GB" smtClean="0"/>
              <a:t>Consciousness</a:t>
            </a:r>
          </a:p>
          <a:p>
            <a:pPr lvl="1"/>
            <a:r>
              <a:rPr dirty="0" lang="en-GB" smtClean="0"/>
              <a:t>Cognitive</a:t>
            </a:r>
          </a:p>
          <a:p>
            <a:pPr lvl="1"/>
            <a:r>
              <a:rPr dirty="0" lang="en-GB" smtClean="0"/>
              <a:t>Mood effect</a:t>
            </a:r>
            <a:endParaRPr dirty="0"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650" name="Title 1"/>
          <p:cNvSpPr>
            <a:spLocks noGrp="1"/>
          </p:cNvSpPr>
          <p:nvPr>
            <p:ph type="title"/>
          </p:nvPr>
        </p:nvSpPr>
        <p:spPr/>
        <p:txBody>
          <a:bodyPr/>
          <a:p>
            <a:r>
              <a:rPr dirty="0" lang="en-GB" smtClean="0"/>
              <a:t>1. Disorder of perception</a:t>
            </a:r>
            <a:endParaRPr dirty="0" lang="en-GB"/>
          </a:p>
        </p:txBody>
      </p:sp>
      <p:sp>
        <p:nvSpPr>
          <p:cNvPr id="1048651" name="Content Placeholder 2"/>
          <p:cNvSpPr>
            <a:spLocks noGrp="1"/>
          </p:cNvSpPr>
          <p:nvPr>
            <p:ph idx="1"/>
          </p:nvPr>
        </p:nvSpPr>
        <p:spPr/>
        <p:txBody>
          <a:bodyPr>
            <a:normAutofit fontScale="92500" lnSpcReduction="10000"/>
          </a:bodyPr>
          <a:p>
            <a:r>
              <a:rPr b="1" dirty="0" lang="fr-FR" smtClean="0"/>
              <a:t>Illusions</a:t>
            </a:r>
            <a:r>
              <a:rPr dirty="0" lang="fr-FR" smtClean="0"/>
              <a:t>. </a:t>
            </a:r>
            <a:r>
              <a:rPr dirty="0" lang="fr-FR" err="1" smtClean="0"/>
              <a:t>misperceptions</a:t>
            </a:r>
            <a:r>
              <a:rPr dirty="0" lang="fr-FR" smtClean="0"/>
              <a:t> or </a:t>
            </a:r>
            <a:r>
              <a:rPr dirty="0" lang="en-GB" smtClean="0"/>
              <a:t>misinterpretations</a:t>
            </a:r>
            <a:r>
              <a:rPr dirty="0" lang="fr-FR" smtClean="0"/>
              <a:t> </a:t>
            </a:r>
            <a:r>
              <a:rPr dirty="0" lang="en-GB" smtClean="0"/>
              <a:t>of real external stimuli.</a:t>
            </a:r>
          </a:p>
          <a:p>
            <a:r>
              <a:rPr b="1" dirty="0" lang="en-GB" smtClean="0"/>
              <a:t>Hallucinations. </a:t>
            </a:r>
            <a:r>
              <a:rPr dirty="0" lang="en-GB" smtClean="0"/>
              <a:t>false sensory perceptions not associated with real external stimuli, may involve any of the five senses:</a:t>
            </a:r>
          </a:p>
          <a:p>
            <a:pPr lvl="1"/>
            <a:r>
              <a:rPr dirty="0" lang="en-GB" smtClean="0"/>
              <a:t>Auditory</a:t>
            </a:r>
          </a:p>
          <a:p>
            <a:pPr lvl="1"/>
            <a:r>
              <a:rPr dirty="0" lang="en-GB" smtClean="0"/>
              <a:t>Visual</a:t>
            </a:r>
          </a:p>
          <a:p>
            <a:pPr lvl="1"/>
            <a:r>
              <a:rPr dirty="0" lang="en-GB" smtClean="0"/>
              <a:t>Tactile </a:t>
            </a:r>
          </a:p>
          <a:p>
            <a:pPr lvl="1"/>
            <a:r>
              <a:rPr dirty="0" lang="en-GB" smtClean="0"/>
              <a:t>Gustatory</a:t>
            </a:r>
          </a:p>
          <a:p>
            <a:pPr lvl="1"/>
            <a:r>
              <a:rPr dirty="0" lang="en-GB" smtClean="0"/>
              <a:t>Olfactory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652" name="Title 1"/>
          <p:cNvSpPr>
            <a:spLocks noGrp="1"/>
          </p:cNvSpPr>
          <p:nvPr>
            <p:ph type="title"/>
          </p:nvPr>
        </p:nvSpPr>
        <p:spPr/>
        <p:txBody>
          <a:bodyPr/>
          <a:p>
            <a:r>
              <a:rPr dirty="0" lang="en-GB" smtClean="0"/>
              <a:t>2. Disorders of thought</a:t>
            </a:r>
            <a:endParaRPr dirty="0" lang="en-GB"/>
          </a:p>
        </p:txBody>
      </p:sp>
      <p:sp>
        <p:nvSpPr>
          <p:cNvPr id="1048653" name="Content Placeholder 2"/>
          <p:cNvSpPr>
            <a:spLocks noGrp="1"/>
          </p:cNvSpPr>
          <p:nvPr>
            <p:ph idx="1"/>
          </p:nvPr>
        </p:nvSpPr>
        <p:spPr/>
        <p:txBody>
          <a:bodyPr>
            <a:normAutofit/>
          </a:bodyPr>
          <a:p>
            <a:r>
              <a:rPr b="1" dirty="0" lang="en-GB" smtClean="0"/>
              <a:t>Delusions. </a:t>
            </a:r>
            <a:r>
              <a:rPr dirty="0" lang="en-GB" smtClean="0"/>
              <a:t>Delusions are false personal beliefs that are inconsistent with the person’s intelligence or cultural background. Delusions are subdivided according to their content:</a:t>
            </a:r>
          </a:p>
          <a:p>
            <a:pPr lvl="1"/>
            <a:r>
              <a:rPr dirty="0" lang="en-GB" smtClean="0"/>
              <a:t>Delusion of persecution: feels threatened and believes that others intends to harm or persecute him/her </a:t>
            </a:r>
          </a:p>
          <a:p>
            <a:pPr lvl="1"/>
            <a:r>
              <a:rPr dirty="0" lang="en-GB" smtClean="0"/>
              <a:t>Delusion of grandeur: an exaggerated feeling of importance, power, knowledge, or identity</a:t>
            </a:r>
            <a:endParaRPr dirty="0"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654" name="Title 1"/>
          <p:cNvSpPr>
            <a:spLocks noGrp="1"/>
          </p:cNvSpPr>
          <p:nvPr>
            <p:ph type="title"/>
          </p:nvPr>
        </p:nvSpPr>
        <p:spPr/>
        <p:txBody>
          <a:bodyPr/>
          <a:p>
            <a:r>
              <a:rPr dirty="0" lang="en-GB" smtClean="0"/>
              <a:t>Ctied </a:t>
            </a:r>
            <a:endParaRPr dirty="0" lang="en-GB"/>
          </a:p>
        </p:txBody>
      </p:sp>
      <p:sp>
        <p:nvSpPr>
          <p:cNvPr id="1048655" name="Content Placeholder 2"/>
          <p:cNvSpPr>
            <a:spLocks noGrp="1"/>
          </p:cNvSpPr>
          <p:nvPr>
            <p:ph idx="1"/>
          </p:nvPr>
        </p:nvSpPr>
        <p:spPr/>
        <p:txBody>
          <a:bodyPr>
            <a:normAutofit fontScale="92500" lnSpcReduction="10000"/>
          </a:bodyPr>
          <a:p>
            <a:pPr lvl="1"/>
            <a:r>
              <a:rPr dirty="0" lang="en-GB" smtClean="0"/>
              <a:t>Delusion of reference: All events within the environment are referred to himself or herself</a:t>
            </a:r>
          </a:p>
          <a:p>
            <a:pPr lvl="1"/>
            <a:r>
              <a:rPr dirty="0" lang="en-GB" smtClean="0"/>
              <a:t>Delusion of control or influence: believes certain objects or persons have control over his/her behaviour</a:t>
            </a:r>
          </a:p>
          <a:p>
            <a:pPr lvl="1"/>
            <a:r>
              <a:rPr dirty="0" lang="en-GB" smtClean="0"/>
              <a:t>Somatic delusion: false idea about the functioning of his or her body</a:t>
            </a:r>
          </a:p>
          <a:p>
            <a:pPr lvl="1"/>
            <a:r>
              <a:rPr dirty="0" lang="en-GB" smtClean="0"/>
              <a:t>Nihilistic delusion: false idea that the self, a part of the self, others, or the world is nonexistent</a:t>
            </a:r>
          </a:p>
          <a:p>
            <a:pPr lvl="1"/>
            <a:r>
              <a:rPr dirty="0" lang="en-GB" smtClean="0"/>
              <a:t>Religious delusions- holier than others</a:t>
            </a:r>
          </a:p>
          <a:p>
            <a:pPr lvl="1"/>
            <a:r>
              <a:rPr dirty="0" lang="en-GB" err="1" smtClean="0"/>
              <a:t>Jelous</a:t>
            </a:r>
            <a:r>
              <a:rPr dirty="0" lang="en-GB" smtClean="0"/>
              <a:t>/</a:t>
            </a:r>
            <a:r>
              <a:rPr dirty="0" lang="en-GB" err="1" smtClean="0"/>
              <a:t>infedelity</a:t>
            </a:r>
            <a:r>
              <a:rPr dirty="0" lang="en-GB" smtClean="0"/>
              <a:t> delusions- spouse is cheating on him</a:t>
            </a:r>
            <a:endParaRPr dirty="0"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656" name="Title 1"/>
          <p:cNvSpPr>
            <a:spLocks noGrp="1"/>
          </p:cNvSpPr>
          <p:nvPr>
            <p:ph type="title"/>
          </p:nvPr>
        </p:nvSpPr>
        <p:spPr/>
        <p:txBody>
          <a:bodyPr/>
          <a:p>
            <a:r>
              <a:rPr dirty="0" lang="en-GB" smtClean="0"/>
              <a:t>Ctied </a:t>
            </a:r>
            <a:endParaRPr dirty="0" lang="en-GB"/>
          </a:p>
        </p:txBody>
      </p:sp>
      <p:sp>
        <p:nvSpPr>
          <p:cNvPr id="1048657" name="Content Placeholder 2"/>
          <p:cNvSpPr>
            <a:spLocks noGrp="1"/>
          </p:cNvSpPr>
          <p:nvPr>
            <p:ph idx="1"/>
          </p:nvPr>
        </p:nvSpPr>
        <p:spPr/>
        <p:txBody>
          <a:bodyPr/>
          <a:p>
            <a:pPr lvl="1"/>
            <a:r>
              <a:rPr dirty="0" lang="en-GB" smtClean="0"/>
              <a:t>Sexual/amorous delusions- loved by a public figure</a:t>
            </a:r>
          </a:p>
          <a:p>
            <a:pPr lvl="1"/>
            <a:r>
              <a:rPr dirty="0" lang="en-GB" smtClean="0"/>
              <a:t>Paranoid delusions- over suspicious believe due to fear of harm</a:t>
            </a:r>
          </a:p>
          <a:p>
            <a:pPr lvl="1"/>
            <a:r>
              <a:rPr dirty="0" lang="en-GB" smtClean="0"/>
              <a:t>Delusions of guilt- that he/she is a sinner</a:t>
            </a:r>
          </a:p>
          <a:p>
            <a:pPr lvl="1"/>
            <a:r>
              <a:rPr dirty="0" lang="en-GB" err="1" smtClean="0"/>
              <a:t>Hypochondriacal</a:t>
            </a:r>
            <a:r>
              <a:rPr dirty="0" lang="en-GB" smtClean="0"/>
              <a:t> delusions- he/she has a deadly disease</a:t>
            </a:r>
          </a:p>
          <a:p>
            <a:pPr lvl="1"/>
            <a:r>
              <a:rPr dirty="0" lang="en-GB" smtClean="0"/>
              <a:t>Delusions of poverty-believes he/she poor </a:t>
            </a:r>
            <a:endParaRPr dirty="0"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658" name="Title 1"/>
          <p:cNvSpPr>
            <a:spLocks noGrp="1"/>
          </p:cNvSpPr>
          <p:nvPr>
            <p:ph type="title"/>
          </p:nvPr>
        </p:nvSpPr>
        <p:spPr/>
        <p:txBody>
          <a:bodyPr/>
          <a:p>
            <a:r>
              <a:rPr dirty="0" lang="en-GB" err="1" smtClean="0"/>
              <a:t>ctied</a:t>
            </a:r>
            <a:endParaRPr dirty="0" lang="en-GB"/>
          </a:p>
        </p:txBody>
      </p:sp>
      <p:sp>
        <p:nvSpPr>
          <p:cNvPr id="1048659" name="Content Placeholder 2"/>
          <p:cNvSpPr>
            <a:spLocks noGrp="1"/>
          </p:cNvSpPr>
          <p:nvPr>
            <p:ph idx="1"/>
          </p:nvPr>
        </p:nvSpPr>
        <p:spPr/>
        <p:txBody>
          <a:bodyPr>
            <a:normAutofit fontScale="92500" lnSpcReduction="10000"/>
          </a:bodyPr>
          <a:p>
            <a:r>
              <a:rPr b="1" dirty="0" lang="en-GB" smtClean="0"/>
              <a:t>Obsessions -</a:t>
            </a:r>
            <a:r>
              <a:rPr dirty="0" lang="en-GB" smtClean="0"/>
              <a:t>Recurrent and persistent thoughts, impulses, or images that are experienced at some time during the disturbance as intrusive and inappropriate and that cause marked anxiety or distress. They can take any kind but these four are common</a:t>
            </a:r>
            <a:r>
              <a:rPr b="1" dirty="0" lang="en-GB" smtClean="0"/>
              <a:t>:</a:t>
            </a:r>
          </a:p>
          <a:p>
            <a:pPr lvl="1"/>
            <a:r>
              <a:rPr dirty="0" lang="en-GB" smtClean="0"/>
              <a:t>Cleaning rituals</a:t>
            </a:r>
          </a:p>
          <a:p>
            <a:pPr lvl="1"/>
            <a:r>
              <a:rPr dirty="0" lang="en-GB" smtClean="0"/>
              <a:t>Checking rituals</a:t>
            </a:r>
          </a:p>
          <a:p>
            <a:pPr lvl="1"/>
            <a:r>
              <a:rPr dirty="0" lang="en-GB" smtClean="0"/>
              <a:t>Counting rituals</a:t>
            </a:r>
          </a:p>
          <a:p>
            <a:pPr lvl="1"/>
            <a:r>
              <a:rPr dirty="0" lang="en-GB" smtClean="0"/>
              <a:t>Dressing rituals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660" name="Title 1"/>
          <p:cNvSpPr>
            <a:spLocks noGrp="1"/>
          </p:cNvSpPr>
          <p:nvPr>
            <p:ph type="title"/>
          </p:nvPr>
        </p:nvSpPr>
        <p:spPr/>
        <p:txBody>
          <a:bodyPr/>
          <a:p>
            <a:r>
              <a:rPr dirty="0" lang="en-GB" err="1" smtClean="0"/>
              <a:t>Ctied</a:t>
            </a:r>
            <a:r>
              <a:rPr dirty="0" lang="en-GB" smtClean="0"/>
              <a:t> </a:t>
            </a:r>
            <a:endParaRPr dirty="0" lang="en-GB"/>
          </a:p>
        </p:txBody>
      </p:sp>
      <p:sp>
        <p:nvSpPr>
          <p:cNvPr id="1048661" name="Content Placeholder 2"/>
          <p:cNvSpPr>
            <a:spLocks noGrp="1"/>
          </p:cNvSpPr>
          <p:nvPr>
            <p:ph idx="1"/>
          </p:nvPr>
        </p:nvSpPr>
        <p:spPr/>
        <p:txBody>
          <a:bodyPr/>
          <a:p>
            <a:r>
              <a:rPr b="1" dirty="0" lang="en-GB" smtClean="0"/>
              <a:t>Phobias</a:t>
            </a:r>
            <a:r>
              <a:rPr dirty="0" lang="en-GB" smtClean="0"/>
              <a:t>-Fear cued by the presence or anticipation of a specific object or situation, exposure to which almost invariably provokes an immediate anxiety response or panic attack:</a:t>
            </a:r>
          </a:p>
          <a:p>
            <a:endParaRPr b="1" dirty="0"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611" name="Title 1"/>
          <p:cNvSpPr>
            <a:spLocks noGrp="1"/>
          </p:cNvSpPr>
          <p:nvPr>
            <p:ph type="title"/>
          </p:nvPr>
        </p:nvSpPr>
        <p:spPr/>
        <p:txBody>
          <a:bodyPr>
            <a:normAutofit fontScale="90000"/>
          </a:bodyPr>
          <a:p>
            <a:r>
              <a:rPr dirty="0" lang="en-GB"/>
              <a:t/>
            </a:r>
            <a:br>
              <a:rPr dirty="0" lang="en-GB"/>
            </a:br>
            <a:r>
              <a:rPr dirty="0" lang="en-GB" smtClean="0"/>
              <a:t>CONCEPT OF MENTAL HEALTH/ILLNESS </a:t>
            </a:r>
            <a:endParaRPr dirty="0" lang="en-GB"/>
          </a:p>
        </p:txBody>
      </p:sp>
      <p:sp>
        <p:nvSpPr>
          <p:cNvPr id="1048612" name="Content Placeholder 2"/>
          <p:cNvSpPr>
            <a:spLocks noGrp="1"/>
          </p:cNvSpPr>
          <p:nvPr>
            <p:ph idx="1"/>
          </p:nvPr>
        </p:nvSpPr>
        <p:spPr/>
        <p:txBody>
          <a:bodyPr>
            <a:normAutofit fontScale="85000" lnSpcReduction="20000"/>
          </a:bodyPr>
          <a:p>
            <a:endParaRPr dirty="0" lang="en-GB"/>
          </a:p>
          <a:p>
            <a:endParaRPr dirty="0" lang="en-GB"/>
          </a:p>
          <a:p>
            <a:r>
              <a:rPr b="1" dirty="0" lang="en-GB"/>
              <a:t>Mental</a:t>
            </a:r>
            <a:r>
              <a:rPr dirty="0" lang="en-GB"/>
              <a:t> is defined as “of mind”: while the mind is defined as “the seat of consciousness, thought and feeling”. </a:t>
            </a:r>
          </a:p>
          <a:p>
            <a:r>
              <a:rPr b="1" dirty="0" lang="en-GB"/>
              <a:t>Mental health </a:t>
            </a:r>
            <a:r>
              <a:rPr dirty="0" lang="en-GB"/>
              <a:t>therefore means “a state of wellbeing of the mind” </a:t>
            </a:r>
          </a:p>
          <a:p>
            <a:r>
              <a:rPr b="1" dirty="0" lang="en-GB"/>
              <a:t>Mental health:</a:t>
            </a:r>
            <a:r>
              <a:rPr dirty="0" lang="en-GB"/>
              <a:t> the successful adaptation to stressors from the internal or external environment, evidenced by thoughts, feelings, and </a:t>
            </a:r>
            <a:r>
              <a:rPr dirty="0" lang="en-GB" err="1"/>
              <a:t>behaviors</a:t>
            </a:r>
            <a:r>
              <a:rPr dirty="0" lang="en-GB"/>
              <a:t> that are age appropriate and congruent with local and cultural norms </a:t>
            </a:r>
          </a:p>
          <a:p>
            <a:endParaRPr dirty="0"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662" name="Title 1"/>
          <p:cNvSpPr>
            <a:spLocks noGrp="1"/>
          </p:cNvSpPr>
          <p:nvPr>
            <p:ph type="title"/>
          </p:nvPr>
        </p:nvSpPr>
        <p:spPr/>
        <p:txBody>
          <a:bodyPr/>
          <a:p>
            <a:endParaRPr lang="en-GB"/>
          </a:p>
        </p:txBody>
      </p:sp>
      <p:graphicFrame>
        <p:nvGraphicFramePr>
          <p:cNvPr id="4194306" name="Content Placeholder 5"/>
          <p:cNvGraphicFramePr>
            <a:graphicFrameLocks noGrp="1"/>
          </p:cNvGraphicFramePr>
          <p:nvPr>
            <p:ph idx="1"/>
          </p:nvPr>
        </p:nvGraphicFramePr>
        <p:xfrm>
          <a:off x="457200" y="571480"/>
          <a:ext cx="8229600" cy="5509280"/>
        </p:xfrm>
        <a:graphic>
          <a:graphicData uri="http://schemas.openxmlformats.org/drawingml/2006/table">
            <a:tbl>
              <a:tblPr firstRow="1" bandRow="1">
                <a:tableStyleId>{5C22544A-7EE6-4342-B048-85BDC9FD1C3A}</a:tableStyleId>
              </a:tblPr>
              <a:tblGrid>
                <a:gridCol w="4114800"/>
                <a:gridCol w="4114800"/>
              </a:tblGrid>
              <a:tr h="5509280">
                <a:tc>
                  <a:txBody>
                    <a:bodyPr/>
                    <a:p>
                      <a:r>
                        <a:rPr b="1" dirty="0" sz="2400" lang="en-US" smtClean="0"/>
                        <a:t>1.hydrophobia</a:t>
                      </a:r>
                      <a:r>
                        <a:rPr dirty="0" sz="2400" lang="en-US" smtClean="0"/>
                        <a:t>-fear of water</a:t>
                      </a:r>
                      <a:endParaRPr b="1" dirty="0" sz="2400" lang="en-US" smtClean="0"/>
                    </a:p>
                    <a:p>
                      <a:r>
                        <a:rPr b="1" dirty="0" sz="2400" lang="en-US" smtClean="0"/>
                        <a:t>2.pathophobia-</a:t>
                      </a:r>
                      <a:r>
                        <a:rPr dirty="0" sz="2400" lang="en-US" smtClean="0"/>
                        <a:t>fear of disease</a:t>
                      </a:r>
                      <a:endParaRPr b="1" dirty="0" sz="2400" lang="en-US" smtClean="0"/>
                    </a:p>
                    <a:p>
                      <a:r>
                        <a:rPr b="1" dirty="0" sz="2400" lang="en-US" smtClean="0"/>
                        <a:t>3.zoophobia-</a:t>
                      </a:r>
                      <a:r>
                        <a:rPr dirty="0" sz="2400" lang="en-US" smtClean="0"/>
                        <a:t>fear of animals</a:t>
                      </a:r>
                      <a:endParaRPr b="1" dirty="0" sz="2400" lang="en-US" smtClean="0"/>
                    </a:p>
                    <a:p>
                      <a:r>
                        <a:rPr b="1" dirty="0" sz="2400" lang="en-US" smtClean="0"/>
                        <a:t>4.agoraphobia-</a:t>
                      </a:r>
                      <a:r>
                        <a:rPr dirty="0" sz="2400" lang="en-US" smtClean="0"/>
                        <a:t>fear of open spaces</a:t>
                      </a:r>
                      <a:endParaRPr b="1" dirty="0" sz="2400" lang="en-US" smtClean="0"/>
                    </a:p>
                    <a:p>
                      <a:r>
                        <a:rPr b="1" dirty="0" sz="2400" lang="en-US" smtClean="0"/>
                        <a:t>5.claustrophobia-</a:t>
                      </a:r>
                      <a:r>
                        <a:rPr dirty="0" sz="2400" lang="en-US" smtClean="0"/>
                        <a:t>fear of closed places/spaces</a:t>
                      </a:r>
                    </a:p>
                    <a:p>
                      <a:r>
                        <a:rPr b="1" dirty="0" sz="2400" lang="en-US" smtClean="0"/>
                        <a:t>6.gynaphobia-</a:t>
                      </a:r>
                      <a:r>
                        <a:rPr dirty="0" sz="2400" lang="en-US" smtClean="0"/>
                        <a:t>fear of women</a:t>
                      </a:r>
                    </a:p>
                    <a:p>
                      <a:r>
                        <a:rPr b="1" dirty="0" sz="2400" lang="en-US" smtClean="0"/>
                        <a:t>7.nycrophobia-</a:t>
                      </a:r>
                      <a:r>
                        <a:rPr dirty="0" sz="2400" lang="en-US" smtClean="0"/>
                        <a:t>fear of darkness</a:t>
                      </a:r>
                    </a:p>
                    <a:p>
                      <a:r>
                        <a:rPr b="1" dirty="0" sz="2400" lang="en-US" smtClean="0"/>
                        <a:t>8.acrophobia-</a:t>
                      </a:r>
                      <a:r>
                        <a:rPr dirty="0" sz="2400" lang="en-US" smtClean="0"/>
                        <a:t>fear of height</a:t>
                      </a:r>
                    </a:p>
                    <a:p>
                      <a:endParaRPr dirty="0" sz="2400" lang="en-GB"/>
                    </a:p>
                  </a:txBody>
                </a:tc>
                <a:tc>
                  <a:txBody>
                    <a:bodyPr/>
                    <a:p>
                      <a:r>
                        <a:rPr b="1" dirty="0" sz="2400" lang="en-US" smtClean="0"/>
                        <a:t>9.gamophobia-</a:t>
                      </a:r>
                      <a:r>
                        <a:rPr dirty="0" sz="2400" lang="en-US" smtClean="0"/>
                        <a:t>fear of </a:t>
                      </a:r>
                      <a:r>
                        <a:rPr dirty="0" sz="2400" lang="en-US" err="1" smtClean="0"/>
                        <a:t>mariage</a:t>
                      </a:r>
                      <a:endParaRPr dirty="0" sz="2400" lang="en-US" smtClean="0"/>
                    </a:p>
                    <a:p>
                      <a:r>
                        <a:rPr b="1" dirty="0" sz="2400" lang="en-US" smtClean="0"/>
                        <a:t>10.insectopho</a:t>
                      </a:r>
                      <a:r>
                        <a:rPr dirty="0" sz="2400" lang="en-US" smtClean="0"/>
                        <a:t>bia-fear of insects</a:t>
                      </a:r>
                    </a:p>
                    <a:p>
                      <a:r>
                        <a:rPr b="1" dirty="0" sz="2400" lang="en-US" smtClean="0"/>
                        <a:t>11.allurophobia-</a:t>
                      </a:r>
                      <a:r>
                        <a:rPr dirty="0" sz="2400" lang="en-US" smtClean="0"/>
                        <a:t>fear of cats</a:t>
                      </a:r>
                    </a:p>
                    <a:p>
                      <a:r>
                        <a:rPr b="1" dirty="0" sz="2400" lang="en-US" smtClean="0"/>
                        <a:t>12.cynophobia-</a:t>
                      </a:r>
                      <a:r>
                        <a:rPr dirty="0" sz="2400" lang="en-US" smtClean="0"/>
                        <a:t>fear of dogs</a:t>
                      </a:r>
                    </a:p>
                    <a:p>
                      <a:r>
                        <a:rPr b="1" dirty="0" sz="2400" lang="en-US" smtClean="0"/>
                        <a:t>13.mysophobia</a:t>
                      </a:r>
                      <a:r>
                        <a:rPr dirty="0" sz="2400" lang="en-US" smtClean="0"/>
                        <a:t>-fear of dirt</a:t>
                      </a:r>
                    </a:p>
                    <a:p>
                      <a:r>
                        <a:rPr b="1" dirty="0" sz="2400" lang="en-US" smtClean="0"/>
                        <a:t>14.thenatophobia-</a:t>
                      </a:r>
                      <a:r>
                        <a:rPr dirty="0" sz="2400" lang="en-US" smtClean="0"/>
                        <a:t>fear of death</a:t>
                      </a:r>
                    </a:p>
                    <a:p>
                      <a:r>
                        <a:rPr b="1" dirty="0" sz="2400" lang="en-US" smtClean="0"/>
                        <a:t>15.venerophobia-</a:t>
                      </a:r>
                      <a:r>
                        <a:rPr dirty="0" sz="2400" lang="en-US" smtClean="0"/>
                        <a:t>fear</a:t>
                      </a:r>
                      <a:r>
                        <a:rPr b="1" dirty="0" sz="2400" lang="en-US" smtClean="0"/>
                        <a:t> of</a:t>
                      </a:r>
                      <a:r>
                        <a:rPr dirty="0" sz="2400" lang="en-US" smtClean="0"/>
                        <a:t> </a:t>
                      </a:r>
                      <a:r>
                        <a:rPr dirty="0" sz="2400" lang="en-US" err="1" smtClean="0"/>
                        <a:t>veneral</a:t>
                      </a:r>
                      <a:r>
                        <a:rPr dirty="0" sz="2400" lang="en-US" smtClean="0"/>
                        <a:t> diseases.</a:t>
                      </a:r>
                    </a:p>
                    <a:p>
                      <a:endParaRPr dirty="0" sz="2400" lang="en-GB"/>
                    </a:p>
                  </a:txBody>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663" name="Title 1"/>
          <p:cNvSpPr>
            <a:spLocks noGrp="1"/>
          </p:cNvSpPr>
          <p:nvPr>
            <p:ph type="title"/>
          </p:nvPr>
        </p:nvSpPr>
        <p:spPr/>
        <p:txBody>
          <a:bodyPr/>
          <a:p>
            <a:r>
              <a:rPr dirty="0" lang="en-GB" smtClean="0"/>
              <a:t>3. Disorders of orientation</a:t>
            </a:r>
            <a:endParaRPr dirty="0" lang="en-GB"/>
          </a:p>
        </p:txBody>
      </p:sp>
      <p:sp>
        <p:nvSpPr>
          <p:cNvPr id="1048664" name="Content Placeholder 2"/>
          <p:cNvSpPr>
            <a:spLocks noGrp="1"/>
          </p:cNvSpPr>
          <p:nvPr>
            <p:ph idx="1"/>
          </p:nvPr>
        </p:nvSpPr>
        <p:spPr/>
        <p:txBody>
          <a:bodyPr/>
          <a:p>
            <a:r>
              <a:rPr dirty="0" lang="en-GB" smtClean="0"/>
              <a:t>Is the awareness of time, person and space</a:t>
            </a:r>
            <a:endParaRPr dirty="0"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665" name="Title 1"/>
          <p:cNvSpPr>
            <a:spLocks noGrp="1"/>
          </p:cNvSpPr>
          <p:nvPr>
            <p:ph type="title"/>
          </p:nvPr>
        </p:nvSpPr>
        <p:spPr/>
        <p:txBody>
          <a:bodyPr/>
          <a:p>
            <a:r>
              <a:rPr dirty="0" lang="en-GB" smtClean="0"/>
              <a:t>4. Disorders of speech</a:t>
            </a:r>
            <a:endParaRPr dirty="0" lang="en-GB"/>
          </a:p>
        </p:txBody>
      </p:sp>
      <p:sp>
        <p:nvSpPr>
          <p:cNvPr id="1048666" name="Content Placeholder 2"/>
          <p:cNvSpPr>
            <a:spLocks noGrp="1"/>
          </p:cNvSpPr>
          <p:nvPr>
            <p:ph idx="1"/>
          </p:nvPr>
        </p:nvSpPr>
        <p:spPr/>
        <p:txBody>
          <a:bodyPr>
            <a:normAutofit fontScale="85000" lnSpcReduction="10000"/>
          </a:bodyPr>
          <a:p>
            <a:r>
              <a:rPr b="1" dirty="0" lang="en-GB" smtClean="0"/>
              <a:t>Echolalia/parrot</a:t>
            </a:r>
            <a:r>
              <a:rPr dirty="0" lang="en-GB" smtClean="0"/>
              <a:t>-repeating another persons words</a:t>
            </a:r>
          </a:p>
          <a:p>
            <a:r>
              <a:rPr b="1" dirty="0" lang="en-GB" smtClean="0"/>
              <a:t>Neologism</a:t>
            </a:r>
            <a:r>
              <a:rPr dirty="0" lang="en-GB" smtClean="0"/>
              <a:t>- patient inverts own language that is not understood by others</a:t>
            </a:r>
          </a:p>
          <a:p>
            <a:r>
              <a:rPr b="1" dirty="0" lang="en-GB" err="1" smtClean="0"/>
              <a:t>Mutism</a:t>
            </a:r>
            <a:r>
              <a:rPr dirty="0" lang="en-GB" smtClean="0"/>
              <a:t>- absence of speech</a:t>
            </a:r>
          </a:p>
          <a:p>
            <a:r>
              <a:rPr b="1" dirty="0" lang="en-GB" smtClean="0"/>
              <a:t>Incoherent speech- </a:t>
            </a:r>
            <a:r>
              <a:rPr dirty="0" lang="en-GB" smtClean="0"/>
              <a:t>unclear speech</a:t>
            </a:r>
          </a:p>
          <a:p>
            <a:r>
              <a:rPr b="1" dirty="0" lang="en-GB" smtClean="0"/>
              <a:t>Fragmented speech- </a:t>
            </a:r>
            <a:r>
              <a:rPr dirty="0" lang="en-GB" smtClean="0"/>
              <a:t>individual has rapid incomplete speech</a:t>
            </a:r>
          </a:p>
          <a:p>
            <a:r>
              <a:rPr b="1" dirty="0" lang="en-GB" smtClean="0"/>
              <a:t>Retarded speech- </a:t>
            </a:r>
            <a:r>
              <a:rPr dirty="0" lang="en-GB" smtClean="0"/>
              <a:t>has slowed though and speech</a:t>
            </a:r>
          </a:p>
          <a:p>
            <a:r>
              <a:rPr b="1" dirty="0" lang="en-GB" smtClean="0"/>
              <a:t>Blocked speech</a:t>
            </a:r>
            <a:r>
              <a:rPr dirty="0" lang="en-GB" smtClean="0"/>
              <a:t>- occurs when a person has thought block</a:t>
            </a:r>
            <a:endParaRPr dirty="0"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667" name="Title 1"/>
          <p:cNvSpPr>
            <a:spLocks noGrp="1"/>
          </p:cNvSpPr>
          <p:nvPr>
            <p:ph type="title"/>
          </p:nvPr>
        </p:nvSpPr>
        <p:spPr/>
        <p:txBody>
          <a:bodyPr/>
          <a:p>
            <a:r>
              <a:rPr dirty="0" lang="en-GB" smtClean="0"/>
              <a:t>5. Disorders of motor activity</a:t>
            </a:r>
            <a:endParaRPr dirty="0" lang="en-GB"/>
          </a:p>
        </p:txBody>
      </p:sp>
      <p:sp>
        <p:nvSpPr>
          <p:cNvPr id="1048668" name="Content Placeholder 2"/>
          <p:cNvSpPr>
            <a:spLocks noGrp="1"/>
          </p:cNvSpPr>
          <p:nvPr>
            <p:ph idx="1"/>
          </p:nvPr>
        </p:nvSpPr>
        <p:spPr/>
        <p:txBody>
          <a:bodyPr/>
          <a:p>
            <a:r>
              <a:rPr b="1" dirty="0" lang="en-GB" smtClean="0"/>
              <a:t>Restlessness</a:t>
            </a:r>
            <a:r>
              <a:rPr dirty="0" lang="en-GB" smtClean="0"/>
              <a:t>-inability </a:t>
            </a:r>
            <a:r>
              <a:rPr dirty="0" lang="en-GB" smtClean="0"/>
              <a:t>to remain still</a:t>
            </a:r>
          </a:p>
          <a:p>
            <a:r>
              <a:rPr b="1" dirty="0" lang="en-GB" err="1" smtClean="0"/>
              <a:t>Sterotypes</a:t>
            </a:r>
            <a:r>
              <a:rPr b="1" dirty="0" lang="en-GB" smtClean="0"/>
              <a:t>-</a:t>
            </a:r>
            <a:r>
              <a:rPr dirty="0" lang="en-GB" smtClean="0"/>
              <a:t> repeated movements that regular</a:t>
            </a:r>
          </a:p>
          <a:p>
            <a:r>
              <a:rPr b="1" dirty="0" lang="en-GB" smtClean="0"/>
              <a:t>Mannerisms-</a:t>
            </a:r>
            <a:r>
              <a:rPr dirty="0" lang="en-GB" smtClean="0"/>
              <a:t> repeated movements that appear to have some functional significance</a:t>
            </a:r>
          </a:p>
          <a:p>
            <a:r>
              <a:rPr b="1" dirty="0" lang="en-GB" err="1" smtClean="0"/>
              <a:t>Echoplaxia</a:t>
            </a:r>
            <a:r>
              <a:rPr dirty="0" lang="en-GB" smtClean="0"/>
              <a:t>- repeating another’s movements</a:t>
            </a:r>
          </a:p>
          <a:p>
            <a:r>
              <a:rPr b="1" dirty="0" lang="en-GB" smtClean="0"/>
              <a:t>Posturing</a:t>
            </a:r>
            <a:r>
              <a:rPr dirty="0" lang="en-GB" smtClean="0"/>
              <a:t>- adopting unusual posture continuously for a long time</a:t>
            </a:r>
            <a:endParaRPr dirty="0"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669" name="Title 1"/>
          <p:cNvSpPr>
            <a:spLocks noGrp="1"/>
          </p:cNvSpPr>
          <p:nvPr>
            <p:ph type="title"/>
          </p:nvPr>
        </p:nvSpPr>
        <p:spPr/>
        <p:txBody>
          <a:bodyPr/>
          <a:p>
            <a:r>
              <a:rPr dirty="0" lang="en-GB" smtClean="0"/>
              <a:t>6. Disorders of mood and affect</a:t>
            </a:r>
            <a:endParaRPr dirty="0" lang="en-GB"/>
          </a:p>
        </p:txBody>
      </p:sp>
      <p:sp>
        <p:nvSpPr>
          <p:cNvPr id="1048670" name="Content Placeholder 2"/>
          <p:cNvSpPr>
            <a:spLocks noGrp="1"/>
          </p:cNvSpPr>
          <p:nvPr>
            <p:ph idx="1"/>
          </p:nvPr>
        </p:nvSpPr>
        <p:spPr/>
        <p:txBody>
          <a:bodyPr>
            <a:normAutofit fontScale="92500" lnSpcReduction="10000"/>
          </a:bodyPr>
          <a:p>
            <a:r>
              <a:rPr dirty="0" lang="en-GB" smtClean="0"/>
              <a:t>They include:</a:t>
            </a:r>
          </a:p>
          <a:p>
            <a:pPr lvl="1"/>
            <a:r>
              <a:rPr dirty="0" lang="en-GB" smtClean="0"/>
              <a:t>Anxiety</a:t>
            </a:r>
          </a:p>
          <a:p>
            <a:pPr lvl="1"/>
            <a:r>
              <a:rPr dirty="0" lang="en-GB" smtClean="0"/>
              <a:t>Euphoria/elation</a:t>
            </a:r>
          </a:p>
          <a:p>
            <a:pPr lvl="1"/>
            <a:r>
              <a:rPr dirty="0" lang="en-GB" smtClean="0"/>
              <a:t>Depression</a:t>
            </a:r>
          </a:p>
          <a:p>
            <a:pPr lvl="1"/>
            <a:r>
              <a:rPr dirty="0" lang="en-GB" smtClean="0"/>
              <a:t>Inappropriate/incongruent affect</a:t>
            </a:r>
          </a:p>
          <a:p>
            <a:pPr lvl="1"/>
            <a:r>
              <a:rPr dirty="0" lang="en-GB" smtClean="0"/>
              <a:t>Flat affect/apathy/emotional indifference</a:t>
            </a:r>
          </a:p>
          <a:p>
            <a:pPr lvl="1"/>
            <a:r>
              <a:rPr dirty="0" lang="en-GB" smtClean="0"/>
              <a:t>Irritability</a:t>
            </a:r>
          </a:p>
          <a:p>
            <a:pPr lvl="1"/>
            <a:r>
              <a:rPr dirty="0" lang="en-GB" smtClean="0"/>
              <a:t>Emotional ambivalence</a:t>
            </a:r>
          </a:p>
          <a:p>
            <a:pPr lvl="1"/>
            <a:r>
              <a:rPr dirty="0" lang="en-GB" smtClean="0"/>
              <a:t>Emotional liability</a:t>
            </a:r>
          </a:p>
          <a:p>
            <a:pPr lvl="1"/>
            <a:r>
              <a:rPr dirty="0" lang="en-GB" smtClean="0"/>
              <a:t>Emotional incontinence</a:t>
            </a:r>
            <a:endParaRPr dirty="0"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671" name="Title 1"/>
          <p:cNvSpPr>
            <a:spLocks noGrp="1"/>
          </p:cNvSpPr>
          <p:nvPr>
            <p:ph type="title"/>
          </p:nvPr>
        </p:nvSpPr>
        <p:spPr/>
        <p:txBody>
          <a:bodyPr/>
          <a:p>
            <a:r>
              <a:rPr dirty="0" lang="en-GB" smtClean="0"/>
              <a:t>7. Disorders of memory</a:t>
            </a:r>
            <a:endParaRPr dirty="0" lang="en-GB"/>
          </a:p>
        </p:txBody>
      </p:sp>
      <p:sp>
        <p:nvSpPr>
          <p:cNvPr id="1048672" name="Content Placeholder 2"/>
          <p:cNvSpPr>
            <a:spLocks noGrp="1"/>
          </p:cNvSpPr>
          <p:nvPr>
            <p:ph idx="1"/>
          </p:nvPr>
        </p:nvSpPr>
        <p:spPr/>
        <p:txBody>
          <a:bodyPr/>
          <a:p>
            <a:r>
              <a:rPr dirty="0" lang="en-GB" smtClean="0"/>
              <a:t>They include:</a:t>
            </a:r>
          </a:p>
          <a:p>
            <a:pPr lvl="1"/>
            <a:r>
              <a:rPr dirty="0" lang="en-GB" smtClean="0"/>
              <a:t>Amnesia (</a:t>
            </a:r>
            <a:r>
              <a:rPr dirty="0" lang="en-GB" err="1" smtClean="0"/>
              <a:t>retrigrade</a:t>
            </a:r>
            <a:r>
              <a:rPr dirty="0" lang="en-GB" smtClean="0"/>
              <a:t> and </a:t>
            </a:r>
            <a:r>
              <a:rPr dirty="0" lang="en-GB" err="1" smtClean="0"/>
              <a:t>antergrade</a:t>
            </a:r>
            <a:r>
              <a:rPr dirty="0" lang="en-GB" smtClean="0"/>
              <a:t>)</a:t>
            </a:r>
          </a:p>
          <a:p>
            <a:pPr lvl="1"/>
            <a:r>
              <a:rPr dirty="0" lang="en-GB" smtClean="0"/>
              <a:t>Confabulation- unconscious invention of experiences to cover gaps</a:t>
            </a:r>
          </a:p>
          <a:p>
            <a:pPr lvl="1"/>
            <a:r>
              <a:rPr dirty="0" lang="en-GB" err="1" smtClean="0"/>
              <a:t>Jamais</a:t>
            </a:r>
            <a:r>
              <a:rPr dirty="0" lang="en-GB" smtClean="0"/>
              <a:t> vu- failure to recognise events that have been encountered</a:t>
            </a:r>
          </a:p>
          <a:p>
            <a:pPr lvl="1"/>
            <a:r>
              <a:rPr dirty="0" lang="en-GB" err="1" smtClean="0"/>
              <a:t>Dejavu-</a:t>
            </a:r>
            <a:r>
              <a:rPr dirty="0" lang="en-GB" smtClean="0"/>
              <a:t>recognition of events as familiar when they have never been encountered</a:t>
            </a:r>
            <a:endParaRPr dirty="0"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673" name="Title 1"/>
          <p:cNvSpPr>
            <a:spLocks noGrp="1"/>
          </p:cNvSpPr>
          <p:nvPr>
            <p:ph type="title"/>
          </p:nvPr>
        </p:nvSpPr>
        <p:spPr/>
        <p:txBody>
          <a:bodyPr/>
          <a:p>
            <a:r>
              <a:rPr dirty="0" lang="en-GB" smtClean="0"/>
              <a:t>8. Disorders of consciousness </a:t>
            </a:r>
            <a:endParaRPr dirty="0" lang="en-GB"/>
          </a:p>
        </p:txBody>
      </p:sp>
      <p:sp>
        <p:nvSpPr>
          <p:cNvPr id="1048674" name="Content Placeholder 2"/>
          <p:cNvSpPr>
            <a:spLocks noGrp="1"/>
          </p:cNvSpPr>
          <p:nvPr>
            <p:ph idx="1"/>
          </p:nvPr>
        </p:nvSpPr>
        <p:spPr/>
        <p:txBody>
          <a:bodyPr/>
          <a:p>
            <a:r>
              <a:rPr dirty="0" lang="en-GB" smtClean="0"/>
              <a:t>They include:</a:t>
            </a:r>
          </a:p>
          <a:p>
            <a:pPr lvl="1"/>
            <a:r>
              <a:rPr dirty="0" lang="en-GB" smtClean="0"/>
              <a:t>Distractibility</a:t>
            </a:r>
          </a:p>
          <a:p>
            <a:pPr lvl="1"/>
            <a:r>
              <a:rPr dirty="0" lang="en-GB" smtClean="0"/>
              <a:t>Inattention</a:t>
            </a:r>
          </a:p>
          <a:p>
            <a:pPr lvl="1"/>
            <a:r>
              <a:rPr dirty="0" lang="en-GB" smtClean="0"/>
              <a:t>Confusion</a:t>
            </a:r>
          </a:p>
          <a:p>
            <a:pPr lvl="1"/>
            <a:r>
              <a:rPr dirty="0" lang="en-GB" smtClean="0"/>
              <a:t>Clouding of consciousness</a:t>
            </a:r>
          </a:p>
          <a:p>
            <a:pPr lvl="1"/>
            <a:r>
              <a:rPr dirty="0" lang="en-GB" smtClean="0"/>
              <a:t>Delirium</a:t>
            </a:r>
          </a:p>
          <a:p>
            <a:pPr lvl="1"/>
            <a:r>
              <a:rPr dirty="0" lang="en-GB" smtClean="0"/>
              <a:t>stupor</a:t>
            </a:r>
            <a:endParaRPr dirty="0"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675" name="Title 1"/>
          <p:cNvSpPr>
            <a:spLocks noGrp="1"/>
          </p:cNvSpPr>
          <p:nvPr>
            <p:ph type="title"/>
          </p:nvPr>
        </p:nvSpPr>
        <p:spPr/>
        <p:txBody>
          <a:bodyPr/>
          <a:p>
            <a:r>
              <a:rPr dirty="0" lang="en-GB" smtClean="0"/>
              <a:t>Disorders of intelligence/cognition</a:t>
            </a:r>
            <a:endParaRPr dirty="0" lang="en-GB"/>
          </a:p>
        </p:txBody>
      </p:sp>
      <p:sp>
        <p:nvSpPr>
          <p:cNvPr id="1048676" name="Content Placeholder 2"/>
          <p:cNvSpPr>
            <a:spLocks noGrp="1"/>
          </p:cNvSpPr>
          <p:nvPr>
            <p:ph idx="1"/>
          </p:nvPr>
        </p:nvSpPr>
        <p:spPr/>
        <p:txBody>
          <a:bodyPr/>
          <a:p>
            <a:r>
              <a:rPr dirty="0" lang="en-GB" smtClean="0"/>
              <a:t>They include:</a:t>
            </a:r>
          </a:p>
          <a:p>
            <a:pPr lvl="1"/>
            <a:r>
              <a:rPr dirty="0" lang="en-GB" smtClean="0"/>
              <a:t>Dementia</a:t>
            </a:r>
          </a:p>
          <a:p>
            <a:pPr lvl="1"/>
            <a:r>
              <a:rPr dirty="0" lang="en-GB" smtClean="0"/>
              <a:t>Mental retardation</a:t>
            </a:r>
            <a:endParaRPr dirty="0"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677" name="Title 1"/>
          <p:cNvSpPr>
            <a:spLocks noGrp="1"/>
          </p:cNvSpPr>
          <p:nvPr>
            <p:ph type="title"/>
          </p:nvPr>
        </p:nvSpPr>
        <p:spPr/>
        <p:txBody>
          <a:bodyPr>
            <a:normAutofit fontScale="90000"/>
          </a:bodyPr>
          <a:p>
            <a:r>
              <a:rPr dirty="0" lang="en-GB" smtClean="0"/>
              <a:t/>
            </a:r>
            <a:br>
              <a:rPr dirty="0" lang="en-GB" smtClean="0"/>
            </a:br>
            <a:r>
              <a:rPr dirty="0" lang="en-GB" smtClean="0"/>
              <a:t>MENTAL HEALTH ACT (CAP248) AND LEGAL APPLICATION</a:t>
            </a:r>
            <a:endParaRPr dirty="0" lang="en-GB"/>
          </a:p>
        </p:txBody>
      </p:sp>
      <p:sp>
        <p:nvSpPr>
          <p:cNvPr id="1048678" name="Content Placeholder 2"/>
          <p:cNvSpPr>
            <a:spLocks noGrp="1"/>
          </p:cNvSpPr>
          <p:nvPr>
            <p:ph idx="1"/>
          </p:nvPr>
        </p:nvSpPr>
        <p:spPr>
          <a:xfrm>
            <a:off x="428596" y="1714488"/>
            <a:ext cx="8258204" cy="4411675"/>
          </a:xfrm>
        </p:spPr>
        <p:txBody>
          <a:bodyPr>
            <a:normAutofit fontScale="85000" lnSpcReduction="20000"/>
          </a:bodyPr>
          <a:p>
            <a:r>
              <a:rPr dirty="0" lang="en-US" smtClean="0"/>
              <a:t>Consolidate the law relating to the care of persons who are suffering from mental disorders, or mental sub-normality with mental disorder, custody of these persons, management of their properties, management and control of a mental hospital and for custodial purposes. </a:t>
            </a:r>
            <a:endParaRPr dirty="0" lang="en-GB" smtClean="0"/>
          </a:p>
          <a:p>
            <a:r>
              <a:rPr dirty="0" lang="en-US" smtClean="0"/>
              <a:t>The act provides for the procedures to be followed for reception into a mental hospital. </a:t>
            </a:r>
          </a:p>
          <a:p>
            <a:r>
              <a:rPr dirty="0" lang="en-US" smtClean="0"/>
              <a:t>It also stipulates that no person shall be received or detained for treatment in a mental hospital, unless they have been received and detained under this act or under criminal procedure code.</a:t>
            </a:r>
            <a:endParaRPr dirty="0" lang="en-GB" smtClean="0"/>
          </a:p>
          <a:p>
            <a:endParaRPr dirty="0"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679" name="Title 1"/>
          <p:cNvSpPr>
            <a:spLocks noGrp="1"/>
          </p:cNvSpPr>
          <p:nvPr>
            <p:ph type="title"/>
          </p:nvPr>
        </p:nvSpPr>
        <p:spPr/>
        <p:txBody>
          <a:bodyPr>
            <a:normAutofit fontScale="90000"/>
          </a:bodyPr>
          <a:p>
            <a:r>
              <a:rPr b="1" dirty="0" lang="en-US" smtClean="0"/>
              <a:t/>
            </a:r>
            <a:br>
              <a:rPr b="1" dirty="0" lang="en-US" smtClean="0"/>
            </a:br>
            <a:r>
              <a:rPr b="1" dirty="0" lang="en-US" smtClean="0"/>
              <a:t>Kenyan Board of Mental Health</a:t>
            </a:r>
            <a:r>
              <a:rPr dirty="0" lang="en-US" smtClean="0"/>
              <a:t> </a:t>
            </a:r>
            <a:r>
              <a:rPr dirty="0" lang="en-GB" smtClean="0"/>
              <a:t/>
            </a:r>
            <a:br>
              <a:rPr dirty="0" lang="en-GB" smtClean="0"/>
            </a:br>
            <a:endParaRPr dirty="0" lang="en-GB"/>
          </a:p>
        </p:txBody>
      </p:sp>
      <p:sp>
        <p:nvSpPr>
          <p:cNvPr id="1048680" name="Content Placeholder 2"/>
          <p:cNvSpPr>
            <a:spLocks noGrp="1"/>
          </p:cNvSpPr>
          <p:nvPr>
            <p:ph idx="1"/>
          </p:nvPr>
        </p:nvSpPr>
        <p:spPr/>
        <p:txBody>
          <a:bodyPr>
            <a:normAutofit fontScale="77500" lnSpcReduction="20000"/>
          </a:bodyPr>
          <a:p>
            <a:r>
              <a:rPr dirty="0" lang="en-US" smtClean="0"/>
              <a:t>The members include:</a:t>
            </a:r>
            <a:endParaRPr dirty="0" lang="en-GB" smtClean="0"/>
          </a:p>
          <a:p>
            <a:pPr lvl="1"/>
            <a:r>
              <a:rPr dirty="0" lang="en-US" smtClean="0"/>
              <a:t>Chairman-DMS or  DDMS </a:t>
            </a:r>
            <a:endParaRPr dirty="0" lang="en-GB" smtClean="0"/>
          </a:p>
          <a:p>
            <a:pPr lvl="1"/>
            <a:r>
              <a:rPr dirty="0" lang="en-US" smtClean="0"/>
              <a:t>Psychiatrist (medical practitioner)</a:t>
            </a:r>
            <a:endParaRPr dirty="0" lang="en-GB" smtClean="0"/>
          </a:p>
          <a:p>
            <a:pPr lvl="1"/>
            <a:r>
              <a:rPr dirty="0" lang="en-US" smtClean="0"/>
              <a:t>C O with training and experience in mental health care </a:t>
            </a:r>
            <a:endParaRPr dirty="0" lang="en-GB" smtClean="0"/>
          </a:p>
          <a:p>
            <a:pPr lvl="1"/>
            <a:r>
              <a:rPr dirty="0" lang="en-US" smtClean="0"/>
              <a:t>Psychiatric  nurse with experience in mental health care</a:t>
            </a:r>
            <a:endParaRPr dirty="0" lang="en-GB" smtClean="0"/>
          </a:p>
          <a:p>
            <a:pPr lvl="1"/>
            <a:r>
              <a:rPr dirty="0" lang="en-US" smtClean="0"/>
              <a:t>The commissioner of social services or their nominee </a:t>
            </a:r>
            <a:endParaRPr dirty="0" lang="en-GB" smtClean="0"/>
          </a:p>
          <a:p>
            <a:pPr lvl="1"/>
            <a:r>
              <a:rPr dirty="0" lang="en-US" smtClean="0"/>
              <a:t>Director of education or their nominee </a:t>
            </a:r>
            <a:endParaRPr dirty="0" lang="en-GB" smtClean="0"/>
          </a:p>
          <a:p>
            <a:pPr lvl="1"/>
            <a:r>
              <a:rPr dirty="0" lang="en-US" smtClean="0"/>
              <a:t>A representative from each province in Kenya, being resident in the provinces</a:t>
            </a:r>
            <a:endParaRPr dirty="0" lang="en-GB" smtClean="0"/>
          </a:p>
          <a:p>
            <a:r>
              <a:rPr dirty="0" lang="en-US" smtClean="0"/>
              <a:t>The board may co-opt any person whose skills, knowledge or experience may be useful or establish a committee for better function and regulate its own procedure.</a:t>
            </a:r>
            <a:endParaRPr dirty="0"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613" name="Title 1"/>
          <p:cNvSpPr>
            <a:spLocks noGrp="1"/>
          </p:cNvSpPr>
          <p:nvPr>
            <p:ph type="title"/>
          </p:nvPr>
        </p:nvSpPr>
        <p:spPr/>
        <p:txBody>
          <a:bodyPr>
            <a:normAutofit fontScale="90000"/>
          </a:bodyPr>
          <a:p>
            <a:r>
              <a:rPr dirty="0" lang="en-GB"/>
              <a:t/>
            </a:r>
            <a:br>
              <a:rPr dirty="0" lang="en-GB"/>
            </a:br>
            <a:r>
              <a:rPr dirty="0" lang="en-GB"/>
              <a:t>Concepts (Cont….) </a:t>
            </a:r>
          </a:p>
        </p:txBody>
      </p:sp>
      <p:sp>
        <p:nvSpPr>
          <p:cNvPr id="1048614" name="Content Placeholder 2"/>
          <p:cNvSpPr>
            <a:spLocks noGrp="1"/>
          </p:cNvSpPr>
          <p:nvPr>
            <p:ph idx="1"/>
          </p:nvPr>
        </p:nvSpPr>
        <p:spPr/>
        <p:txBody>
          <a:bodyPr>
            <a:normAutofit fontScale="85000" lnSpcReduction="10000"/>
          </a:bodyPr>
          <a:p>
            <a:r>
              <a:rPr dirty="0" lang="en-US"/>
              <a:t>Mental health is defined as the simultaneous success at working, loving, and creating with the capacity for mature and flexible resolution of conflicts between instincts, conscience, other people and </a:t>
            </a:r>
            <a:r>
              <a:rPr dirty="0" lang="en-US" smtClean="0"/>
              <a:t>reality</a:t>
            </a:r>
            <a:endParaRPr dirty="0" lang="en-GB"/>
          </a:p>
          <a:p>
            <a:r>
              <a:rPr dirty="0" lang="en-US"/>
              <a:t>According to </a:t>
            </a:r>
            <a:r>
              <a:rPr dirty="0" lang="en-US" smtClean="0"/>
              <a:t>WHO, </a:t>
            </a:r>
            <a:r>
              <a:rPr dirty="0" lang="en-US"/>
              <a:t>mental health is a state of emotional well-being which enables one to function comfortably within society and to be satisfied with </a:t>
            </a:r>
            <a:r>
              <a:rPr dirty="0" lang="en-US" smtClean="0"/>
              <a:t>one’s own </a:t>
            </a:r>
            <a:r>
              <a:rPr dirty="0" lang="en-US"/>
              <a:t>achievements.</a:t>
            </a:r>
            <a:endParaRPr dirty="0" lang="en-GB"/>
          </a:p>
          <a:p>
            <a:r>
              <a:rPr dirty="0" lang="en-US"/>
              <a:t>Mental health also refers to the ability of the individual to carry out their social role and to be able to adapt to their environment </a:t>
            </a:r>
            <a:endParaRPr dirty="0" lang="en-GB"/>
          </a:p>
          <a:p>
            <a:endParaRPr dirty="0" lang="en-GB"/>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681" name="Title 1"/>
          <p:cNvSpPr>
            <a:spLocks noGrp="1"/>
          </p:cNvSpPr>
          <p:nvPr>
            <p:ph type="title"/>
          </p:nvPr>
        </p:nvSpPr>
        <p:spPr/>
        <p:txBody>
          <a:bodyPr/>
          <a:p>
            <a:r>
              <a:rPr dirty="0" lang="en-GB" smtClean="0"/>
              <a:t>Functions of the board</a:t>
            </a:r>
            <a:endParaRPr dirty="0" lang="en-GB"/>
          </a:p>
        </p:txBody>
      </p:sp>
      <p:sp>
        <p:nvSpPr>
          <p:cNvPr id="1048682" name="Content Placeholder 2"/>
          <p:cNvSpPr>
            <a:spLocks noGrp="1"/>
          </p:cNvSpPr>
          <p:nvPr>
            <p:ph idx="1"/>
          </p:nvPr>
        </p:nvSpPr>
        <p:spPr/>
        <p:txBody>
          <a:bodyPr>
            <a:normAutofit fontScale="92500" lnSpcReduction="20000"/>
          </a:bodyPr>
          <a:p>
            <a:pPr lvl="0"/>
            <a:r>
              <a:rPr dirty="0" lang="en-US" smtClean="0"/>
              <a:t>Coordinate mental health activities in Kenya.</a:t>
            </a:r>
            <a:endParaRPr dirty="0" lang="en-GB" smtClean="0"/>
          </a:p>
          <a:p>
            <a:pPr lvl="0"/>
            <a:r>
              <a:rPr dirty="0" lang="en-US" smtClean="0"/>
              <a:t>Advise the government on the state of mental health and mental health care </a:t>
            </a:r>
            <a:br>
              <a:rPr dirty="0" lang="en-US" smtClean="0"/>
            </a:br>
            <a:r>
              <a:rPr dirty="0" lang="en-US" smtClean="0"/>
              <a:t>facilities in Kenya.</a:t>
            </a:r>
            <a:endParaRPr dirty="0" lang="en-GB" smtClean="0"/>
          </a:p>
          <a:p>
            <a:pPr lvl="0"/>
            <a:r>
              <a:rPr dirty="0" lang="en-US" smtClean="0"/>
              <a:t>Inspect mental health care hospitals to ensure that they meet the prescribed standards.</a:t>
            </a:r>
            <a:endParaRPr dirty="0" lang="en-GB" smtClean="0"/>
          </a:p>
          <a:p>
            <a:pPr lvl="0"/>
            <a:r>
              <a:rPr dirty="0" lang="en-US" smtClean="0"/>
              <a:t>Approve the establishment of mental health care hospitals.</a:t>
            </a:r>
            <a:endParaRPr dirty="0" lang="en-GB" smtClean="0"/>
          </a:p>
          <a:p>
            <a:pPr lvl="0"/>
            <a:r>
              <a:rPr dirty="0" lang="en-US" smtClean="0"/>
              <a:t>Assist when necessary in the administration of mental health hospitals.</a:t>
            </a:r>
            <a:endParaRPr dirty="0" lang="en-GB"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683" name="Title 1"/>
          <p:cNvSpPr>
            <a:spLocks noGrp="1"/>
          </p:cNvSpPr>
          <p:nvPr>
            <p:ph type="title"/>
          </p:nvPr>
        </p:nvSpPr>
        <p:spPr/>
        <p:txBody>
          <a:bodyPr/>
          <a:p>
            <a:r>
              <a:rPr dirty="0" lang="en-GB" err="1" smtClean="0"/>
              <a:t>Ctied</a:t>
            </a:r>
            <a:r>
              <a:rPr dirty="0" lang="en-GB" smtClean="0"/>
              <a:t> </a:t>
            </a:r>
            <a:endParaRPr dirty="0" lang="en-GB"/>
          </a:p>
        </p:txBody>
      </p:sp>
      <p:sp>
        <p:nvSpPr>
          <p:cNvPr id="1048684" name="Content Placeholder 2"/>
          <p:cNvSpPr>
            <a:spLocks noGrp="1"/>
          </p:cNvSpPr>
          <p:nvPr>
            <p:ph idx="1"/>
          </p:nvPr>
        </p:nvSpPr>
        <p:spPr/>
        <p:txBody>
          <a:bodyPr>
            <a:normAutofit fontScale="85000" lnSpcReduction="20000"/>
          </a:bodyPr>
          <a:p>
            <a:pPr lvl="0"/>
            <a:r>
              <a:rPr dirty="0" lang="en-US" smtClean="0"/>
              <a:t>Receive and investigate any matters referred to it by a patient or relative of a patient concerning the treatment of the patient at a mental health hospital and, where necessary, to take or recommend to the minister any remedial action.</a:t>
            </a:r>
            <a:endParaRPr dirty="0" lang="en-GB" smtClean="0"/>
          </a:p>
          <a:p>
            <a:pPr lvl="0"/>
            <a:r>
              <a:rPr dirty="0" lang="en-US" smtClean="0"/>
              <a:t>To advise the government on the care of the persons suffering from mental sub-normality without mental disorder.</a:t>
            </a:r>
            <a:endParaRPr dirty="0" lang="en-GB" smtClean="0"/>
          </a:p>
          <a:p>
            <a:pPr lvl="0"/>
            <a:r>
              <a:rPr dirty="0" lang="en-US" smtClean="0"/>
              <a:t>To initiate and organize community or family based programs for the care of persons suffering from mental disorder, and to perform such other functions as may be placed upon it by this act or under the law.</a:t>
            </a:r>
            <a:endParaRPr dirty="0" lang="en-GB" smtClean="0"/>
          </a:p>
          <a:p>
            <a:endParaRPr dirty="0" lang="en-GB" smtClean="0"/>
          </a:p>
          <a:p>
            <a:endParaRPr dirty="0"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685" name="Title 1"/>
          <p:cNvSpPr>
            <a:spLocks noGrp="1"/>
          </p:cNvSpPr>
          <p:nvPr>
            <p:ph type="title"/>
          </p:nvPr>
        </p:nvSpPr>
        <p:spPr/>
        <p:txBody>
          <a:bodyPr>
            <a:normAutofit fontScale="90000"/>
          </a:bodyPr>
          <a:p>
            <a:r>
              <a:rPr b="1" dirty="0" lang="en-GB" u="sng" smtClean="0"/>
              <a:t>Sections of the act</a:t>
            </a:r>
            <a:r>
              <a:rPr dirty="0" lang="en-GB" smtClean="0"/>
              <a:t/>
            </a:r>
            <a:br>
              <a:rPr dirty="0" lang="en-GB" smtClean="0"/>
            </a:br>
            <a:r>
              <a:rPr dirty="0" lang="en-GB" smtClean="0"/>
              <a:t>part v voluntary patients section </a:t>
            </a:r>
            <a:endParaRPr dirty="0" lang="en-GB"/>
          </a:p>
        </p:txBody>
      </p:sp>
      <p:sp>
        <p:nvSpPr>
          <p:cNvPr id="1048686" name="Content Placeholder 2"/>
          <p:cNvSpPr>
            <a:spLocks noGrp="1"/>
          </p:cNvSpPr>
          <p:nvPr>
            <p:ph idx="1"/>
          </p:nvPr>
        </p:nvSpPr>
        <p:spPr/>
        <p:txBody>
          <a:bodyPr/>
          <a:p>
            <a:r>
              <a:rPr dirty="0" lang="en-US" smtClean="0"/>
              <a:t>Any person who has attained the apparent aged  ≥16 yrs, decrees to voluntarily submit themselves to treatment for mental disorder, and who makes a written application in duplicate in form MOH 613, may be perceived as a voluntary patient into a mental hospital.</a:t>
            </a:r>
          </a:p>
          <a:p>
            <a:r>
              <a:rPr dirty="0" lang="en-US" smtClean="0"/>
              <a:t>If &lt;16yrs the parent or guardian fills in duplicate form MOH 637</a:t>
            </a:r>
            <a:endParaRPr dirty="0" lang="en-GB" smtClean="0"/>
          </a:p>
          <a:p>
            <a:endParaRPr dirty="0" lang="en-GB"/>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687" name="Title 1"/>
          <p:cNvSpPr>
            <a:spLocks noGrp="1"/>
          </p:cNvSpPr>
          <p:nvPr>
            <p:ph type="title"/>
          </p:nvPr>
        </p:nvSpPr>
        <p:spPr/>
        <p:txBody>
          <a:bodyPr>
            <a:normAutofit fontScale="90000"/>
          </a:bodyPr>
          <a:p>
            <a:r>
              <a:rPr b="1" dirty="0" lang="en-US" smtClean="0"/>
              <a:t/>
            </a:r>
            <a:br>
              <a:rPr b="1" dirty="0" lang="en-US" smtClean="0"/>
            </a:br>
            <a:r>
              <a:rPr b="1" dirty="0" lang="en-US" smtClean="0"/>
              <a:t>Part VI - Involuntary Patients  Section 14 </a:t>
            </a:r>
            <a:r>
              <a:rPr dirty="0" lang="en-GB" smtClean="0"/>
              <a:t/>
            </a:r>
            <a:br>
              <a:rPr dirty="0" lang="en-GB" smtClean="0"/>
            </a:br>
            <a:endParaRPr dirty="0" lang="en-GB"/>
          </a:p>
        </p:txBody>
      </p:sp>
      <p:sp>
        <p:nvSpPr>
          <p:cNvPr id="1048688" name="Content Placeholder 2"/>
          <p:cNvSpPr>
            <a:spLocks noGrp="1"/>
          </p:cNvSpPr>
          <p:nvPr>
            <p:ph idx="1"/>
          </p:nvPr>
        </p:nvSpPr>
        <p:spPr/>
        <p:txBody>
          <a:bodyPr>
            <a:normAutofit fontScale="92500" lnSpcReduction="20000"/>
          </a:bodyPr>
          <a:p>
            <a:r>
              <a:rPr dirty="0" lang="en-US" smtClean="0"/>
              <a:t>Involuntary patients are those who are incapable of expressing themselves as willing or unwilling to receive treatment. </a:t>
            </a:r>
          </a:p>
          <a:p>
            <a:r>
              <a:rPr dirty="0" lang="en-US" smtClean="0"/>
              <a:t>Forms MOH 614 should be filled in duplicate by the husband, wife or relative of the patient, indicating the reasons why they are applying for admission and is admitted for a period not exceeding 6months</a:t>
            </a:r>
          </a:p>
          <a:p>
            <a:r>
              <a:rPr dirty="0" lang="en-US" smtClean="0"/>
              <a:t>MOH 615 should be filled by the doctor to prolong the period to up to 12 months stating the reason why s/he thinks the person can benefit</a:t>
            </a:r>
            <a:endParaRPr dirty="0" lang="en-GB" smtClean="0"/>
          </a:p>
          <a:p>
            <a:endParaRPr dirty="0" lang="en-GB"/>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689" name="Title 1"/>
          <p:cNvSpPr>
            <a:spLocks noGrp="1"/>
          </p:cNvSpPr>
          <p:nvPr>
            <p:ph type="title"/>
          </p:nvPr>
        </p:nvSpPr>
        <p:spPr/>
        <p:txBody>
          <a:bodyPr>
            <a:normAutofit fontScale="90000"/>
          </a:bodyPr>
          <a:p>
            <a:r>
              <a:rPr b="1" dirty="0" lang="en-US" smtClean="0"/>
              <a:t/>
            </a:r>
            <a:br>
              <a:rPr b="1" dirty="0" lang="en-US" smtClean="0"/>
            </a:br>
            <a:r>
              <a:rPr b="1" dirty="0" lang="en-US" smtClean="0"/>
              <a:t>Part VII - Emergency Admissions Section 1b </a:t>
            </a:r>
            <a:r>
              <a:rPr dirty="0" lang="en-US" smtClean="0"/>
              <a:t> </a:t>
            </a:r>
            <a:r>
              <a:rPr dirty="0" lang="en-GB" smtClean="0"/>
              <a:t/>
            </a:r>
            <a:br>
              <a:rPr dirty="0" lang="en-GB" smtClean="0"/>
            </a:br>
            <a:endParaRPr dirty="0" lang="en-GB"/>
          </a:p>
        </p:txBody>
      </p:sp>
      <p:sp>
        <p:nvSpPr>
          <p:cNvPr id="1048690" name="Content Placeholder 2"/>
          <p:cNvSpPr>
            <a:spLocks noGrp="1"/>
          </p:cNvSpPr>
          <p:nvPr>
            <p:ph idx="1"/>
          </p:nvPr>
        </p:nvSpPr>
        <p:spPr/>
        <p:txBody>
          <a:bodyPr>
            <a:normAutofit fontScale="93750" lnSpcReduction="20000"/>
          </a:bodyPr>
          <a:p>
            <a:r>
              <a:rPr dirty="0" lang="en-US" smtClean="0"/>
              <a:t>Police officer or an administrative officer can arrest any person who is found to be dangerous to themselves or others, and take them to a mental hospital for treatment within 24 hours or a reasonable time. </a:t>
            </a:r>
          </a:p>
          <a:p>
            <a:r>
              <a:rPr dirty="0" lang="en-US" smtClean="0"/>
              <a:t>The patient should be reviewed after 72 hours and can be discharged if found to be of sound mind or admitted for treatment as an involuntary patient. </a:t>
            </a:r>
          </a:p>
          <a:p>
            <a:r>
              <a:rPr dirty="0" lang="en-US" smtClean="0"/>
              <a:t>For the purposes of admission, the form MOH 638</a:t>
            </a:r>
            <a:endParaRPr dirty="0" lang="en-GB"/>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691" name="Title 1"/>
          <p:cNvSpPr>
            <a:spLocks noGrp="1"/>
          </p:cNvSpPr>
          <p:nvPr>
            <p:ph type="title"/>
          </p:nvPr>
        </p:nvSpPr>
        <p:spPr/>
        <p:txBody>
          <a:bodyPr>
            <a:noAutofit/>
          </a:bodyPr>
          <a:p>
            <a:r>
              <a:rPr b="1" dirty="0" sz="3200" lang="en-US" smtClean="0"/>
              <a:t/>
            </a:r>
            <a:br>
              <a:rPr b="1" dirty="0" sz="3200" lang="en-US" smtClean="0"/>
            </a:br>
            <a:r>
              <a:rPr b="1" dirty="0" sz="3200" lang="en-US" smtClean="0"/>
              <a:t>Part VIII - Admission and Discharge of Members of the Armed Forces Section 17 </a:t>
            </a:r>
            <a:r>
              <a:rPr dirty="0" sz="3200" lang="en-GB" smtClean="0"/>
              <a:t/>
            </a:r>
            <a:br>
              <a:rPr dirty="0" sz="3200" lang="en-GB" smtClean="0"/>
            </a:br>
            <a:endParaRPr dirty="0" sz="3200" lang="en-GB"/>
          </a:p>
        </p:txBody>
      </p:sp>
      <p:sp>
        <p:nvSpPr>
          <p:cNvPr id="1048692" name="Content Placeholder 2"/>
          <p:cNvSpPr>
            <a:spLocks noGrp="1"/>
          </p:cNvSpPr>
          <p:nvPr>
            <p:ph idx="1"/>
          </p:nvPr>
        </p:nvSpPr>
        <p:spPr/>
        <p:txBody>
          <a:bodyPr>
            <a:normAutofit fontScale="89286" lnSpcReduction="20000"/>
          </a:bodyPr>
          <a:p>
            <a:r>
              <a:rPr dirty="0" lang="en-US" smtClean="0"/>
              <a:t>Any member of the armed forces may be admitted into a mental hospital for observation, if a medical officer of the armed forces, by letter addressed to the ‘person in charge’ certifies that:</a:t>
            </a:r>
            <a:endParaRPr dirty="0" lang="en-GB" smtClean="0"/>
          </a:p>
          <a:p>
            <a:pPr lvl="1"/>
            <a:r>
              <a:rPr dirty="0" lang="en-US" smtClean="0"/>
              <a:t>The member of the armed forces has been examined within a period of 48 hours before issuing the letter</a:t>
            </a:r>
            <a:endParaRPr dirty="0" lang="en-GB" smtClean="0"/>
          </a:p>
          <a:p>
            <a:pPr lvl="1"/>
            <a:r>
              <a:rPr dirty="0" lang="en-US" smtClean="0"/>
              <a:t>For reasons recorded in the letter, the member of the armed forces is a proper person to be admitted to a mental hospital for observation and treatment</a:t>
            </a:r>
            <a:endParaRPr dirty="0" lang="en-GB" smtClean="0"/>
          </a:p>
          <a:p>
            <a:r>
              <a:rPr dirty="0" lang="en-US" smtClean="0"/>
              <a:t>He may be admitted under section 17 for an initial period of 28 days from the date of admission</a:t>
            </a:r>
            <a:endParaRPr dirty="0" lang="en-GB"/>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693" name="Title 1"/>
          <p:cNvSpPr>
            <a:spLocks noGrp="1"/>
          </p:cNvSpPr>
          <p:nvPr>
            <p:ph type="title"/>
          </p:nvPr>
        </p:nvSpPr>
        <p:spPr/>
        <p:txBody>
          <a:bodyPr>
            <a:normAutofit fontScale="90000"/>
          </a:bodyPr>
          <a:p>
            <a:r>
              <a:rPr b="1" dirty="0" lang="en-US" smtClean="0"/>
              <a:t/>
            </a:r>
            <a:br>
              <a:rPr b="1" dirty="0" lang="en-US" smtClean="0"/>
            </a:br>
            <a:r>
              <a:rPr b="1" dirty="0" lang="en-US" smtClean="0"/>
              <a:t>Part XIV – Offences under MHA</a:t>
            </a:r>
            <a:r>
              <a:rPr dirty="0" lang="en-US" smtClean="0"/>
              <a:t> </a:t>
            </a:r>
            <a:r>
              <a:rPr dirty="0" lang="en-GB" smtClean="0"/>
              <a:t/>
            </a:r>
            <a:br>
              <a:rPr dirty="0" lang="en-GB" smtClean="0"/>
            </a:br>
            <a:endParaRPr dirty="0" lang="en-GB"/>
          </a:p>
        </p:txBody>
      </p:sp>
      <p:sp>
        <p:nvSpPr>
          <p:cNvPr id="1048694" name="Content Placeholder 2"/>
          <p:cNvSpPr>
            <a:spLocks noGrp="1"/>
          </p:cNvSpPr>
          <p:nvPr>
            <p:ph idx="1"/>
          </p:nvPr>
        </p:nvSpPr>
        <p:spPr/>
        <p:txBody>
          <a:bodyPr>
            <a:normAutofit fontScale="81250" lnSpcReduction="10000"/>
          </a:bodyPr>
          <a:p>
            <a:r>
              <a:rPr b="1" dirty="0" lang="en-US" smtClean="0"/>
              <a:t>Section 47:</a:t>
            </a:r>
            <a:r>
              <a:rPr dirty="0" lang="en-US" smtClean="0"/>
              <a:t> It is an offence for a person other than medical practitioner to sign certificates.</a:t>
            </a:r>
            <a:endParaRPr dirty="0" lang="en-GB" smtClean="0"/>
          </a:p>
          <a:p>
            <a:r>
              <a:rPr b="1" dirty="0" lang="en-US" smtClean="0"/>
              <a:t>Section 48:</a:t>
            </a:r>
            <a:r>
              <a:rPr dirty="0" lang="en-US" smtClean="0"/>
              <a:t> Any medical practitioner who knowingly, willfully or recklessly certifies anything in a certificate made under this act, which they know to be untrue</a:t>
            </a:r>
            <a:endParaRPr dirty="0" lang="en-GB" smtClean="0"/>
          </a:p>
          <a:p>
            <a:r>
              <a:rPr b="1" dirty="0" lang="en-US" smtClean="0"/>
              <a:t>Section 49:</a:t>
            </a:r>
            <a:r>
              <a:rPr dirty="0" lang="en-US" smtClean="0"/>
              <a:t> It is an offence for any person to assist the escape of any person suffering from mental disorder</a:t>
            </a:r>
          </a:p>
          <a:p>
            <a:r>
              <a:rPr b="1" dirty="0" lang="en-US" smtClean="0"/>
              <a:t>Section 50:</a:t>
            </a:r>
            <a:r>
              <a:rPr dirty="0" lang="en-US" smtClean="0"/>
              <a:t> It is an offence for any person in charge of or any person employed at a mental hospital to unlawfully permit a patient to leave such a hospital.</a:t>
            </a:r>
            <a:endParaRPr dirty="0" lang="en-GB" smtClean="0"/>
          </a:p>
          <a:p>
            <a:endParaRPr dirty="0" lang="en-GB"/>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695" name="Title 1"/>
          <p:cNvSpPr>
            <a:spLocks noGrp="1"/>
          </p:cNvSpPr>
          <p:nvPr>
            <p:ph type="title"/>
          </p:nvPr>
        </p:nvSpPr>
        <p:spPr/>
        <p:txBody>
          <a:bodyPr/>
          <a:p>
            <a:r>
              <a:rPr dirty="0" lang="en-GB" err="1" smtClean="0"/>
              <a:t>Ctied</a:t>
            </a:r>
            <a:r>
              <a:rPr dirty="0" lang="en-GB" smtClean="0"/>
              <a:t> </a:t>
            </a:r>
            <a:endParaRPr dirty="0" lang="en-GB"/>
          </a:p>
        </p:txBody>
      </p:sp>
      <p:sp>
        <p:nvSpPr>
          <p:cNvPr id="1048696" name="Content Placeholder 2"/>
          <p:cNvSpPr>
            <a:spLocks noGrp="1"/>
          </p:cNvSpPr>
          <p:nvPr>
            <p:ph idx="1"/>
          </p:nvPr>
        </p:nvSpPr>
        <p:spPr/>
        <p:txBody>
          <a:bodyPr>
            <a:normAutofit fontScale="96875" lnSpcReduction="20000"/>
          </a:bodyPr>
          <a:p>
            <a:r>
              <a:rPr b="1" dirty="0" lang="en-US" smtClean="0"/>
              <a:t>Section 51:</a:t>
            </a:r>
            <a:r>
              <a:rPr dirty="0" lang="en-US" smtClean="0"/>
              <a:t> Any person in charge of, or any person employed at a mental hospital that strikes, ill-treats, abuses or willfully neglects any patient in the mental hospital, </a:t>
            </a:r>
            <a:endParaRPr dirty="0" lang="en-GB" smtClean="0"/>
          </a:p>
          <a:p>
            <a:r>
              <a:rPr b="1" dirty="0" lang="en-US" smtClean="0"/>
              <a:t>Section 52:</a:t>
            </a:r>
            <a:r>
              <a:rPr dirty="0" lang="en-US" smtClean="0"/>
              <a:t> Any person who without the consent of a ‘person in charge’ gives, sells or barters any articles or commodities of any kind, to any patient in a mental hospital, whether inside or outside the grounds of the mental hospital</a:t>
            </a:r>
            <a:endParaRPr dirty="0" lang="en-GB"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697" name="Title 1"/>
          <p:cNvSpPr>
            <a:spLocks noGrp="1"/>
          </p:cNvSpPr>
          <p:nvPr>
            <p:ph type="title"/>
          </p:nvPr>
        </p:nvSpPr>
        <p:spPr/>
        <p:txBody>
          <a:bodyPr>
            <a:normAutofit fontScale="90000"/>
          </a:bodyPr>
          <a:p>
            <a:r>
              <a:rPr b="1" dirty="0" lang="en-US" smtClean="0"/>
              <a:t>History Taking </a:t>
            </a:r>
            <a:r>
              <a:rPr dirty="0" lang="en-GB" smtClean="0"/>
              <a:t/>
            </a:r>
            <a:br>
              <a:rPr dirty="0" lang="en-GB" smtClean="0"/>
            </a:br>
            <a:endParaRPr dirty="0" lang="en-GB"/>
          </a:p>
        </p:txBody>
      </p:sp>
      <p:sp>
        <p:nvSpPr>
          <p:cNvPr id="1048698" name="Content Placeholder 2"/>
          <p:cNvSpPr>
            <a:spLocks noGrp="1"/>
          </p:cNvSpPr>
          <p:nvPr>
            <p:ph idx="1"/>
          </p:nvPr>
        </p:nvSpPr>
        <p:spPr/>
        <p:txBody>
          <a:bodyPr>
            <a:normAutofit fontScale="81250" lnSpcReduction="10000"/>
          </a:bodyPr>
          <a:p>
            <a:r>
              <a:rPr b="1" dirty="0" lang="en-US" smtClean="0"/>
              <a:t>Personal Data:</a:t>
            </a:r>
            <a:r>
              <a:rPr dirty="0" lang="en-US" smtClean="0"/>
              <a:t> age, sex, marital status, occupation, residence and nationality.</a:t>
            </a:r>
          </a:p>
          <a:p>
            <a:r>
              <a:rPr b="1" dirty="0" lang="en-US" smtClean="0"/>
              <a:t>Personal History</a:t>
            </a:r>
            <a:r>
              <a:rPr dirty="0" lang="en-US" smtClean="0"/>
              <a:t>: mode of delivery, milestones in infancy and early childhood, school and their educational performance and about possible incidents of traumatic experience like falling or losing a parent.</a:t>
            </a:r>
          </a:p>
          <a:p>
            <a:r>
              <a:rPr b="1" dirty="0" lang="en-US" smtClean="0"/>
              <a:t>Social History</a:t>
            </a:r>
            <a:r>
              <a:rPr dirty="0" lang="en-US" smtClean="0"/>
              <a:t>: find out about the nature of the patient’s occupation, how they relate to both sexes, whether they are outgoing or not, the number of friends the patient has of both sexes and whether or not the patient is involved in religious activities.</a:t>
            </a:r>
            <a:endParaRPr dirty="0" lang="en-GB" smtClean="0"/>
          </a:p>
          <a:p>
            <a:endParaRPr dirty="0" lang="en-GB" smtClean="0"/>
          </a:p>
          <a:p>
            <a:endParaRPr dirty="0" lang="en-GB" smtClean="0"/>
          </a:p>
          <a:p>
            <a:endParaRPr dirty="0" lang="en-GB"/>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699" name="Title 1"/>
          <p:cNvSpPr>
            <a:spLocks noGrp="1"/>
          </p:cNvSpPr>
          <p:nvPr>
            <p:ph type="title"/>
          </p:nvPr>
        </p:nvSpPr>
        <p:spPr/>
        <p:txBody>
          <a:bodyPr/>
          <a:p>
            <a:r>
              <a:rPr dirty="0" lang="en-GB" err="1" smtClean="0"/>
              <a:t>Ctied</a:t>
            </a:r>
            <a:r>
              <a:rPr dirty="0" lang="en-GB" smtClean="0"/>
              <a:t> </a:t>
            </a:r>
            <a:endParaRPr dirty="0" lang="en-GB"/>
          </a:p>
        </p:txBody>
      </p:sp>
      <p:sp>
        <p:nvSpPr>
          <p:cNvPr id="1048700" name="Content Placeholder 2"/>
          <p:cNvSpPr>
            <a:spLocks noGrp="1"/>
          </p:cNvSpPr>
          <p:nvPr>
            <p:ph idx="1"/>
          </p:nvPr>
        </p:nvSpPr>
        <p:spPr/>
        <p:txBody>
          <a:bodyPr>
            <a:normAutofit fontScale="93750" lnSpcReduction="20000"/>
          </a:bodyPr>
          <a:p>
            <a:r>
              <a:rPr b="1" dirty="0" lang="en-US" smtClean="0"/>
              <a:t>Sexual History</a:t>
            </a:r>
            <a:r>
              <a:rPr dirty="0" lang="en-US" smtClean="0"/>
              <a:t>: check the degree of sexual satisfaction with the marriage partner, male or female friend, frequency of sexual relationships and the patient’s attitude </a:t>
            </a:r>
            <a:br>
              <a:rPr dirty="0" lang="en-US" smtClean="0"/>
            </a:br>
            <a:r>
              <a:rPr dirty="0" lang="en-US" smtClean="0"/>
              <a:t>to sex.</a:t>
            </a:r>
          </a:p>
          <a:p>
            <a:r>
              <a:rPr b="1" dirty="0" lang="en-US" smtClean="0"/>
              <a:t>Family History</a:t>
            </a:r>
            <a:r>
              <a:rPr dirty="0" lang="en-US" smtClean="0"/>
              <a:t>: Ask about their parents, brothers and sisters. For each one, find out whether they are married, occupation etc. in an attempt to identify possible family behavioral patterns. If the patient is married, try and find out the sibling line up of the patient’s spouse as well.</a:t>
            </a:r>
            <a:endParaRPr dirty="0" lang="en-GB" smtClean="0"/>
          </a:p>
          <a:p>
            <a:endParaRPr dirty="0" lang="en-GB" smtClean="0"/>
          </a:p>
          <a:p>
            <a:endParaRPr dirty="0"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34" name=""/>
        <p:cNvGrpSpPr/>
        <p:nvPr/>
      </p:nvGrpSpPr>
      <p:grpSpPr>
        <a:xfrm>
          <a:off x="0" y="0"/>
          <a:ext cx="0" cy="0"/>
          <a:chOff x="0" y="0"/>
          <a:chExt cx="0" cy="0"/>
        </a:xfrm>
      </p:grpSpPr>
      <p:sp>
        <p:nvSpPr>
          <p:cNvPr id="1048615" name="Title 1"/>
          <p:cNvSpPr>
            <a:spLocks noGrp="1"/>
          </p:cNvSpPr>
          <p:nvPr>
            <p:ph type="title"/>
          </p:nvPr>
        </p:nvSpPr>
        <p:spPr/>
        <p:txBody>
          <a:bodyPr/>
          <a:p>
            <a:r>
              <a:rPr dirty="0" lang="en-GB" smtClean="0"/>
              <a:t>Concepts (Cont….) </a:t>
            </a:r>
            <a:endParaRPr dirty="0" lang="en-GB"/>
          </a:p>
        </p:txBody>
      </p:sp>
      <p:sp>
        <p:nvSpPr>
          <p:cNvPr id="1048616" name="Content Placeholder 2"/>
          <p:cNvSpPr>
            <a:spLocks noGrp="1"/>
          </p:cNvSpPr>
          <p:nvPr>
            <p:ph idx="1"/>
          </p:nvPr>
        </p:nvSpPr>
        <p:spPr/>
        <p:txBody>
          <a:bodyPr>
            <a:normAutofit fontScale="85000" lnSpcReduction="10000"/>
          </a:bodyPr>
          <a:p>
            <a:r>
              <a:rPr b="1" dirty="0" lang="en-US"/>
              <a:t>A mental </a:t>
            </a:r>
            <a:r>
              <a:rPr b="1" dirty="0" lang="en-US" smtClean="0"/>
              <a:t>illness: </a:t>
            </a:r>
            <a:r>
              <a:rPr dirty="0" lang="en-US" smtClean="0"/>
              <a:t>a </a:t>
            </a:r>
            <a:r>
              <a:rPr dirty="0" lang="en-US"/>
              <a:t>disorder with psychological or </a:t>
            </a:r>
            <a:r>
              <a:rPr dirty="0" lang="en-US" err="1"/>
              <a:t>behavioural</a:t>
            </a:r>
            <a:r>
              <a:rPr dirty="0" lang="en-US"/>
              <a:t> manifestations and/or impairment of functioning due to a social, psychological, genetic, physical, chemical or biological </a:t>
            </a:r>
            <a:r>
              <a:rPr dirty="0" lang="en-US" smtClean="0"/>
              <a:t>disturbance</a:t>
            </a:r>
          </a:p>
          <a:p>
            <a:r>
              <a:rPr b="1" dirty="0" lang="en-GB" smtClean="0"/>
              <a:t>Mental illness: </a:t>
            </a:r>
            <a:r>
              <a:rPr dirty="0" lang="en-GB" smtClean="0"/>
              <a:t>Maladaptive </a:t>
            </a:r>
            <a:r>
              <a:rPr dirty="0" lang="en-GB"/>
              <a:t>responses to stressors from the internal or external environment, evidenced by: </a:t>
            </a:r>
            <a:r>
              <a:rPr dirty="0" lang="en-GB" smtClean="0"/>
              <a:t>thoughts</a:t>
            </a:r>
            <a:r>
              <a:rPr dirty="0" lang="en-GB"/>
              <a:t>, feelings, and </a:t>
            </a:r>
            <a:r>
              <a:rPr dirty="0" lang="en-GB" err="1"/>
              <a:t>behavior</a:t>
            </a:r>
            <a:r>
              <a:rPr dirty="0" lang="en-GB"/>
              <a:t> that are incongruent with the local and cultural norms </a:t>
            </a:r>
            <a:r>
              <a:rPr dirty="0" lang="en-GB" smtClean="0"/>
              <a:t>and interference </a:t>
            </a:r>
            <a:r>
              <a:rPr dirty="0" lang="en-GB"/>
              <a:t>with the </a:t>
            </a:r>
            <a:r>
              <a:rPr dirty="0" lang="en-GB" smtClean="0"/>
              <a:t>individual’s </a:t>
            </a:r>
            <a:r>
              <a:rPr dirty="0" lang="en-GB"/>
              <a:t>social, occupational, or physical functioning. </a:t>
            </a:r>
          </a:p>
          <a:p>
            <a:endParaRPr dirty="0" lang="en-GB"/>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701" name="Title 1"/>
          <p:cNvSpPr>
            <a:spLocks noGrp="1"/>
          </p:cNvSpPr>
          <p:nvPr>
            <p:ph type="title"/>
          </p:nvPr>
        </p:nvSpPr>
        <p:spPr/>
        <p:txBody>
          <a:bodyPr/>
          <a:p>
            <a:r>
              <a:rPr dirty="0" lang="en-GB" err="1" smtClean="0"/>
              <a:t>Ctied</a:t>
            </a:r>
            <a:r>
              <a:rPr dirty="0" lang="en-GB" smtClean="0"/>
              <a:t> </a:t>
            </a:r>
            <a:endParaRPr dirty="0" lang="en-GB"/>
          </a:p>
        </p:txBody>
      </p:sp>
      <p:sp>
        <p:nvSpPr>
          <p:cNvPr id="1048702" name="Content Placeholder 2"/>
          <p:cNvSpPr>
            <a:spLocks noGrp="1"/>
          </p:cNvSpPr>
          <p:nvPr>
            <p:ph idx="1"/>
          </p:nvPr>
        </p:nvSpPr>
        <p:spPr/>
        <p:txBody>
          <a:bodyPr>
            <a:normAutofit fontScale="90625" lnSpcReduction="20000"/>
          </a:bodyPr>
          <a:p>
            <a:r>
              <a:rPr b="1" dirty="0" lang="en-US" smtClean="0"/>
              <a:t>Past Medical and Psychiatric History: </a:t>
            </a:r>
            <a:r>
              <a:rPr dirty="0" lang="en-US" smtClean="0"/>
              <a:t>find out about any medical condition the patient has suffered, which may have affected their mental health and if there have been any incidences of the patient being admitted into a mental unit/hospital and the outcome of </a:t>
            </a:r>
            <a:br>
              <a:rPr dirty="0" lang="en-US" smtClean="0"/>
            </a:br>
            <a:r>
              <a:rPr dirty="0" lang="en-US" smtClean="0"/>
              <a:t>the treatment.</a:t>
            </a:r>
            <a:endParaRPr dirty="0" lang="en-GB" smtClean="0"/>
          </a:p>
          <a:p>
            <a:r>
              <a:rPr b="1" dirty="0" lang="en-US" smtClean="0"/>
              <a:t>History of Presenting Illness</a:t>
            </a:r>
            <a:r>
              <a:rPr dirty="0" lang="en-US" smtClean="0"/>
              <a:t>: Ask about the onset of the illness, duration, any allegations that brought them to the mental hospital and the patient’s pre-morbid history, that is, how they presented before they became mentally ill.</a:t>
            </a:r>
            <a:endParaRPr dirty="0" lang="en-GB" smtClean="0"/>
          </a:p>
          <a:p>
            <a:endParaRPr dirty="0" lang="en-GB"/>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703" name="Title 1"/>
          <p:cNvSpPr>
            <a:spLocks noGrp="1"/>
          </p:cNvSpPr>
          <p:nvPr>
            <p:ph type="title"/>
          </p:nvPr>
        </p:nvSpPr>
        <p:spPr/>
        <p:txBody>
          <a:bodyPr/>
          <a:p>
            <a:r>
              <a:rPr dirty="0" lang="en-GB" smtClean="0"/>
              <a:t>Mental status assessment</a:t>
            </a:r>
            <a:endParaRPr dirty="0" lang="en-GB"/>
          </a:p>
        </p:txBody>
      </p:sp>
      <p:sp>
        <p:nvSpPr>
          <p:cNvPr id="1048704" name="Content Placeholder 2"/>
          <p:cNvSpPr>
            <a:spLocks noGrp="1"/>
          </p:cNvSpPr>
          <p:nvPr>
            <p:ph idx="1"/>
          </p:nvPr>
        </p:nvSpPr>
        <p:spPr/>
        <p:txBody>
          <a:bodyPr/>
          <a:p>
            <a:r>
              <a:rPr dirty="0" lang="en-GB" smtClean="0"/>
              <a:t>Assess the patient on the following areas:</a:t>
            </a:r>
          </a:p>
          <a:p>
            <a:pPr lvl="1"/>
            <a:r>
              <a:rPr dirty="0" lang="en-GB" smtClean="0"/>
              <a:t>General appearance- grooming, posture, mannerism, facial expression</a:t>
            </a:r>
          </a:p>
          <a:p>
            <a:pPr lvl="1"/>
            <a:r>
              <a:rPr dirty="0" lang="en-GB" smtClean="0"/>
              <a:t>Voice and speech- rate, clarity, volume</a:t>
            </a:r>
          </a:p>
          <a:p>
            <a:pPr lvl="1"/>
            <a:r>
              <a:rPr dirty="0" lang="en-GB" smtClean="0"/>
              <a:t>Mood and affect- euphoria, depressed, sad, anxious, labile</a:t>
            </a:r>
          </a:p>
          <a:p>
            <a:pPr lvl="1"/>
            <a:r>
              <a:rPr dirty="0" lang="en-GB" smtClean="0"/>
              <a:t>Thinking-stream of thought, thought content, possessions of thought</a:t>
            </a:r>
          </a:p>
          <a:p>
            <a:pPr lvl="1"/>
            <a:r>
              <a:rPr dirty="0" lang="en-GB" smtClean="0"/>
              <a:t>Perception-illusions, hallucinations,</a:t>
            </a:r>
          </a:p>
          <a:p>
            <a:pPr lvl="1"/>
            <a:endParaRPr dirty="0"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705" name="Title 1"/>
          <p:cNvSpPr>
            <a:spLocks noGrp="1"/>
          </p:cNvSpPr>
          <p:nvPr>
            <p:ph type="title"/>
          </p:nvPr>
        </p:nvSpPr>
        <p:spPr/>
        <p:txBody>
          <a:bodyPr/>
          <a:p>
            <a:r>
              <a:rPr dirty="0" lang="en-GB" err="1" smtClean="0"/>
              <a:t>ctied</a:t>
            </a:r>
            <a:endParaRPr dirty="0" lang="en-GB"/>
          </a:p>
        </p:txBody>
      </p:sp>
      <p:sp>
        <p:nvSpPr>
          <p:cNvPr id="1048706" name="Content Placeholder 2"/>
          <p:cNvSpPr>
            <a:spLocks noGrp="1"/>
          </p:cNvSpPr>
          <p:nvPr>
            <p:ph idx="1"/>
          </p:nvPr>
        </p:nvSpPr>
        <p:spPr/>
        <p:txBody>
          <a:bodyPr/>
          <a:p>
            <a:pPr lvl="1"/>
            <a:r>
              <a:rPr dirty="0" lang="en-GB" err="1" smtClean="0"/>
              <a:t>Sensorium</a:t>
            </a:r>
            <a:r>
              <a:rPr dirty="0" lang="en-GB" smtClean="0"/>
              <a:t>- level of consciousness</a:t>
            </a:r>
          </a:p>
          <a:p>
            <a:pPr lvl="1"/>
            <a:r>
              <a:rPr dirty="0" lang="en-GB" smtClean="0"/>
              <a:t>Orientation- time, place and person</a:t>
            </a:r>
          </a:p>
          <a:p>
            <a:pPr lvl="1"/>
            <a:r>
              <a:rPr dirty="0" lang="en-GB" smtClean="0"/>
              <a:t>Attention and concentration</a:t>
            </a:r>
          </a:p>
          <a:p>
            <a:pPr lvl="1"/>
            <a:r>
              <a:rPr dirty="0" lang="en-GB" smtClean="0"/>
              <a:t>Memory- remote, past and distant past</a:t>
            </a:r>
          </a:p>
          <a:p>
            <a:pPr lvl="1"/>
            <a:r>
              <a:rPr dirty="0" lang="en-GB" smtClean="0"/>
              <a:t>Insight and judgement- attitude to wards the illness and his feelings</a:t>
            </a:r>
          </a:p>
          <a:p>
            <a:pPr lvl="1"/>
            <a:endParaRPr dirty="0" lang="en-GB" smtClean="0"/>
          </a:p>
          <a:p>
            <a:pPr lvl="1">
              <a:buNone/>
            </a:pPr>
            <a:r>
              <a:rPr b="1" dirty="0" lang="en-GB" smtClean="0"/>
              <a:t>In addition a general physical exam is done and appropriate investigations ordered</a:t>
            </a:r>
          </a:p>
          <a:p>
            <a:pPr lvl="1"/>
            <a:endParaRPr dirty="0" lang="en-GB"/>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710" name="Title 1"/>
          <p:cNvSpPr>
            <a:spLocks noGrp="1"/>
          </p:cNvSpPr>
          <p:nvPr>
            <p:ph type="title"/>
          </p:nvPr>
        </p:nvSpPr>
        <p:spPr/>
        <p:txBody>
          <a:bodyPr>
            <a:normAutofit fontScale="90000"/>
          </a:bodyPr>
          <a:p>
            <a:r>
              <a:rPr b="1" dirty="0" lang="en-US" smtClean="0"/>
              <a:t>Treatment Used in the Management of Mentally Ill Persons</a:t>
            </a:r>
            <a:endParaRPr dirty="0" lang="en-GB"/>
          </a:p>
        </p:txBody>
      </p:sp>
      <p:sp>
        <p:nvSpPr>
          <p:cNvPr id="1048711" name="Content Placeholder 2"/>
          <p:cNvSpPr>
            <a:spLocks noGrp="1"/>
          </p:cNvSpPr>
          <p:nvPr>
            <p:ph idx="1"/>
          </p:nvPr>
        </p:nvSpPr>
        <p:spPr/>
        <p:txBody>
          <a:bodyPr/>
          <a:p>
            <a:r>
              <a:rPr dirty="0" lang="en-GB" smtClean="0"/>
              <a:t>They include:</a:t>
            </a:r>
          </a:p>
          <a:p>
            <a:pPr lvl="1"/>
            <a:r>
              <a:rPr dirty="0" lang="en-GB" smtClean="0"/>
              <a:t>Milieu therapy</a:t>
            </a:r>
          </a:p>
          <a:p>
            <a:pPr lvl="1"/>
            <a:r>
              <a:rPr dirty="0" lang="en-GB" smtClean="0"/>
              <a:t>Psychotherapy</a:t>
            </a:r>
          </a:p>
          <a:p>
            <a:pPr lvl="1"/>
            <a:r>
              <a:rPr dirty="0" lang="en-GB" smtClean="0"/>
              <a:t>Behaviour therapy</a:t>
            </a:r>
          </a:p>
          <a:p>
            <a:pPr lvl="1"/>
            <a:r>
              <a:rPr dirty="0" lang="en-GB" smtClean="0"/>
              <a:t>Occupation therapy</a:t>
            </a:r>
          </a:p>
          <a:p>
            <a:pPr lvl="1"/>
            <a:r>
              <a:rPr dirty="0" lang="en-GB" smtClean="0"/>
              <a:t>Rehabilitation</a:t>
            </a:r>
          </a:p>
          <a:p>
            <a:pPr lvl="1"/>
            <a:r>
              <a:rPr dirty="0" lang="en-GB" smtClean="0"/>
              <a:t>Electro-convulsive therapy</a:t>
            </a:r>
          </a:p>
          <a:p>
            <a:pPr lvl="1"/>
            <a:r>
              <a:rPr dirty="0" lang="en-GB" smtClean="0"/>
              <a:t>pharmacotherapy</a:t>
            </a:r>
          </a:p>
          <a:p>
            <a:pPr lvl="1"/>
            <a:endParaRPr dirty="0" lang="en-GB" smtClean="0"/>
          </a:p>
          <a:p>
            <a:pPr lvl="1"/>
            <a:endParaRPr dirty="0" lang="en-GB"/>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712" name="Title 1"/>
          <p:cNvSpPr>
            <a:spLocks noGrp="1"/>
          </p:cNvSpPr>
          <p:nvPr>
            <p:ph type="title"/>
          </p:nvPr>
        </p:nvSpPr>
        <p:spPr/>
        <p:txBody>
          <a:bodyPr/>
          <a:p>
            <a:r>
              <a:rPr dirty="0" lang="en-GB" smtClean="0"/>
              <a:t>1. pharmacotherapy</a:t>
            </a:r>
            <a:endParaRPr dirty="0" lang="en-GB"/>
          </a:p>
        </p:txBody>
      </p:sp>
      <p:sp>
        <p:nvSpPr>
          <p:cNvPr id="1048713" name="Content Placeholder 2"/>
          <p:cNvSpPr>
            <a:spLocks noGrp="1"/>
          </p:cNvSpPr>
          <p:nvPr>
            <p:ph idx="1"/>
          </p:nvPr>
        </p:nvSpPr>
        <p:spPr/>
        <p:txBody>
          <a:bodyPr/>
          <a:p>
            <a:r>
              <a:rPr dirty="0" lang="en-US" smtClean="0"/>
              <a:t>These can be grouped together under the following categories:</a:t>
            </a:r>
            <a:endParaRPr dirty="0" lang="en-GB" smtClean="0"/>
          </a:p>
          <a:p>
            <a:pPr lvl="1"/>
            <a:r>
              <a:rPr dirty="0" lang="en-US" smtClean="0"/>
              <a:t>Antipsychotic Medication</a:t>
            </a:r>
            <a:endParaRPr dirty="0" lang="en-GB" smtClean="0"/>
          </a:p>
          <a:p>
            <a:pPr lvl="1"/>
            <a:r>
              <a:rPr dirty="0" lang="en-US" smtClean="0"/>
              <a:t>Antidepressant</a:t>
            </a:r>
            <a:endParaRPr dirty="0" lang="en-GB" smtClean="0"/>
          </a:p>
          <a:p>
            <a:pPr lvl="1"/>
            <a:r>
              <a:rPr dirty="0" lang="en-US" err="1" smtClean="0"/>
              <a:t>Anxiolytics</a:t>
            </a:r>
            <a:r>
              <a:rPr dirty="0" lang="en-US" smtClean="0"/>
              <a:t> or Anti-anxiety Drugs</a:t>
            </a:r>
            <a:endParaRPr dirty="0" lang="en-GB" smtClean="0"/>
          </a:p>
          <a:p>
            <a:pPr lvl="1"/>
            <a:r>
              <a:rPr dirty="0" lang="en-US" err="1" smtClean="0"/>
              <a:t>Antiparkinsonian</a:t>
            </a:r>
            <a:r>
              <a:rPr dirty="0" lang="en-US" smtClean="0"/>
              <a:t> Drugs</a:t>
            </a:r>
            <a:endParaRPr dirty="0" lang="en-GB" smtClean="0"/>
          </a:p>
          <a:p>
            <a:endParaRPr dirty="0" lang="en-GB"/>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714" name="Title 1"/>
          <p:cNvSpPr>
            <a:spLocks noGrp="1"/>
          </p:cNvSpPr>
          <p:nvPr>
            <p:ph type="title"/>
          </p:nvPr>
        </p:nvSpPr>
        <p:spPr/>
        <p:txBody>
          <a:bodyPr>
            <a:normAutofit fontScale="90000"/>
          </a:bodyPr>
          <a:p>
            <a:r>
              <a:rPr b="1" dirty="0" lang="en-US" smtClean="0"/>
              <a:t/>
            </a:r>
            <a:br>
              <a:rPr b="1" dirty="0" lang="en-US" smtClean="0"/>
            </a:br>
            <a:r>
              <a:rPr dirty="0" lang="en-US" smtClean="0"/>
              <a:t>Antipsychotic Medication </a:t>
            </a:r>
            <a:r>
              <a:rPr dirty="0" lang="en-GB" smtClean="0"/>
              <a:t/>
            </a:r>
            <a:br>
              <a:rPr dirty="0" lang="en-GB" smtClean="0"/>
            </a:br>
            <a:endParaRPr dirty="0" lang="en-GB"/>
          </a:p>
        </p:txBody>
      </p:sp>
      <p:sp>
        <p:nvSpPr>
          <p:cNvPr id="1048715" name="Content Placeholder 2"/>
          <p:cNvSpPr>
            <a:spLocks noGrp="1"/>
          </p:cNvSpPr>
          <p:nvPr>
            <p:ph idx="1"/>
          </p:nvPr>
        </p:nvSpPr>
        <p:spPr/>
        <p:txBody>
          <a:bodyPr/>
          <a:p>
            <a:r>
              <a:rPr dirty="0" lang="en-US" smtClean="0"/>
              <a:t>also called major </a:t>
            </a:r>
            <a:r>
              <a:rPr dirty="0" lang="en-US" err="1" smtClean="0"/>
              <a:t>tranquillisers</a:t>
            </a:r>
            <a:r>
              <a:rPr dirty="0" lang="en-US" smtClean="0"/>
              <a:t> or </a:t>
            </a:r>
            <a:r>
              <a:rPr dirty="0" lang="en-US" err="1" smtClean="0"/>
              <a:t>neuroleptics</a:t>
            </a:r>
            <a:r>
              <a:rPr dirty="0" lang="en-US" smtClean="0"/>
              <a:t> used in the treatment of psychoses like schizophrenia, bipolar disorders (manic phase) and alcohol withdrawal disorder. </a:t>
            </a:r>
            <a:endParaRPr dirty="0" lang="en-GB" smtClean="0"/>
          </a:p>
          <a:p>
            <a:endParaRPr dirty="0" lang="en-GB"/>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716" name="Title 1"/>
          <p:cNvSpPr>
            <a:spLocks noGrp="1"/>
          </p:cNvSpPr>
          <p:nvPr>
            <p:ph type="title"/>
          </p:nvPr>
        </p:nvSpPr>
        <p:spPr/>
        <p:txBody>
          <a:bodyPr/>
          <a:p>
            <a:endParaRPr lang="en-GB"/>
          </a:p>
        </p:txBody>
      </p:sp>
      <p:graphicFrame>
        <p:nvGraphicFramePr>
          <p:cNvPr id="4194307" name="Content Placeholder 3"/>
          <p:cNvGraphicFramePr>
            <a:graphicFrameLocks noGrp="1"/>
          </p:cNvGraphicFramePr>
          <p:nvPr>
            <p:ph idx="1"/>
          </p:nvPr>
        </p:nvGraphicFramePr>
        <p:xfrm>
          <a:off x="457200" y="571480"/>
          <a:ext cx="8229600" cy="5286410"/>
        </p:xfrm>
        <a:graphic>
          <a:graphicData uri="http://schemas.openxmlformats.org/drawingml/2006/table">
            <a:tbl>
              <a:tblPr firstRow="1" bandRow="1">
                <a:tableStyleId>{5C22544A-7EE6-4342-B048-85BDC9FD1C3A}</a:tableStyleId>
              </a:tblPr>
              <a:tblGrid>
                <a:gridCol w="2743200"/>
                <a:gridCol w="2743200"/>
                <a:gridCol w="2743200"/>
              </a:tblGrid>
              <a:tr h="1057282">
                <a:tc>
                  <a:txBody>
                    <a:bodyPr/>
                    <a:p>
                      <a:pPr>
                        <a:spcAft>
                          <a:spcPts val="0"/>
                        </a:spcAft>
                      </a:pPr>
                      <a:r>
                        <a:rPr b="1" dirty="0" sz="2800" lang="en-US">
                          <a:latin typeface="Times New Roman"/>
                          <a:ea typeface="Times New Roman"/>
                          <a:cs typeface="Times New Roman"/>
                        </a:rPr>
                        <a:t>Generic Name</a:t>
                      </a:r>
                      <a:endParaRPr dirty="0"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Trade Name</a:t>
                      </a:r>
                      <a:endParaRPr sz="2800" lang="en-GB">
                        <a:latin typeface="Times New Roman"/>
                        <a:ea typeface="Times New Roman"/>
                        <a:cs typeface="Times New Roman"/>
                      </a:endParaRPr>
                    </a:p>
                  </a:txBody>
                  <a:tcPr marL="9525" marR="9525" marT="9525" marB="9525" anchor="ctr"/>
                </a:tc>
                <a:tc>
                  <a:txBody>
                    <a:bodyPr/>
                    <a:p>
                      <a:pPr>
                        <a:spcAft>
                          <a:spcPts val="0"/>
                        </a:spcAft>
                      </a:pPr>
                      <a:r>
                        <a:rPr dirty="0" sz="2800" lang="en-US">
                          <a:latin typeface="Times New Roman"/>
                          <a:ea typeface="Times New Roman"/>
                          <a:cs typeface="Times New Roman"/>
                        </a:rPr>
                        <a:t>Daily Doses (range)</a:t>
                      </a:r>
                      <a:endParaRPr dirty="0" sz="2800" lang="en-GB">
                        <a:latin typeface="Times New Roman"/>
                        <a:ea typeface="Times New Roman"/>
                        <a:cs typeface="Times New Roman"/>
                      </a:endParaRPr>
                    </a:p>
                  </a:txBody>
                  <a:tcPr marL="9525" marR="9525" marT="9525" marB="9525" anchor="ctr"/>
                </a:tc>
              </a:tr>
              <a:tr h="1057282">
                <a:tc>
                  <a:txBody>
                    <a:bodyPr/>
                    <a:p>
                      <a:pPr>
                        <a:spcAft>
                          <a:spcPts val="0"/>
                        </a:spcAft>
                      </a:pPr>
                      <a:r>
                        <a:rPr b="1" dirty="0" sz="2800" lang="en-US">
                          <a:latin typeface="Times New Roman"/>
                          <a:ea typeface="Times New Roman"/>
                          <a:cs typeface="Times New Roman"/>
                        </a:rPr>
                        <a:t>Low Potency Drugs</a:t>
                      </a:r>
                      <a:endParaRPr dirty="0" sz="2800" lang="en-GB">
                        <a:latin typeface="Times New Roman"/>
                        <a:ea typeface="Times New Roman"/>
                        <a:cs typeface="Times New Roman"/>
                      </a:endParaRPr>
                    </a:p>
                  </a:txBody>
                  <a:tcPr marL="9525" marR="9525" marT="9525" marB="9525" anchor="ctr"/>
                </a:tc>
                <a:tc>
                  <a:txBody>
                    <a:bodyPr/>
                    <a:p>
                      <a:endParaRPr dirty="0" sz="2800" lang="en-GB"/>
                    </a:p>
                  </a:txBody>
                </a:tc>
                <a:tc>
                  <a:txBody>
                    <a:bodyPr/>
                    <a:p>
                      <a:endParaRPr dirty="0" sz="2800" lang="en-GB"/>
                    </a:p>
                  </a:txBody>
                </a:tc>
              </a:tr>
              <a:tr h="1057282">
                <a:tc>
                  <a:txBody>
                    <a:bodyPr/>
                    <a:p>
                      <a:pPr>
                        <a:spcAft>
                          <a:spcPts val="0"/>
                        </a:spcAft>
                      </a:pPr>
                      <a:r>
                        <a:rPr sz="2800" lang="en-US">
                          <a:latin typeface="Times New Roman"/>
                          <a:ea typeface="Times New Roman"/>
                          <a:cs typeface="Times New Roman"/>
                        </a:rPr>
                        <a:t>Chlorpromazine</a:t>
                      </a:r>
                      <a:endParaRPr sz="2800" lang="en-GB">
                        <a:latin typeface="Times New Roman"/>
                        <a:ea typeface="Times New Roman"/>
                        <a:cs typeface="Times New Roman"/>
                      </a:endParaRPr>
                    </a:p>
                  </a:txBody>
                  <a:tcPr marL="9525" marR="9525" marT="9525" marB="9525" anchor="ctr"/>
                </a:tc>
                <a:tc>
                  <a:txBody>
                    <a:bodyPr/>
                    <a:p>
                      <a:pPr>
                        <a:spcAft>
                          <a:spcPts val="0"/>
                        </a:spcAft>
                      </a:pPr>
                      <a:r>
                        <a:rPr dirty="0" sz="2800" lang="en-US" err="1">
                          <a:latin typeface="Times New Roman"/>
                          <a:ea typeface="Times New Roman"/>
                          <a:cs typeface="Times New Roman"/>
                        </a:rPr>
                        <a:t>Largactil</a:t>
                      </a:r>
                      <a:endParaRPr dirty="0" sz="2800" lang="en-GB">
                        <a:latin typeface="Times New Roman"/>
                        <a:ea typeface="Times New Roman"/>
                        <a:cs typeface="Times New Roman"/>
                      </a:endParaRPr>
                    </a:p>
                  </a:txBody>
                  <a:tcPr marL="9525" marR="9525" marT="9525" marB="9525" anchor="ctr"/>
                </a:tc>
                <a:tc>
                  <a:txBody>
                    <a:bodyPr/>
                    <a:p>
                      <a:pPr>
                        <a:spcAft>
                          <a:spcPts val="0"/>
                        </a:spcAft>
                      </a:pPr>
                      <a:r>
                        <a:rPr dirty="0" sz="2800" lang="en-US">
                          <a:latin typeface="Times New Roman"/>
                          <a:ea typeface="Times New Roman"/>
                          <a:cs typeface="Times New Roman"/>
                        </a:rPr>
                        <a:t>300-1000mgs</a:t>
                      </a:r>
                      <a:endParaRPr dirty="0" sz="2800" lang="en-GB">
                        <a:latin typeface="Times New Roman"/>
                        <a:ea typeface="Times New Roman"/>
                        <a:cs typeface="Times New Roman"/>
                      </a:endParaRPr>
                    </a:p>
                  </a:txBody>
                  <a:tcPr marL="9525" marR="9525" marT="9525" marB="9525" anchor="ctr"/>
                </a:tc>
              </a:tr>
              <a:tr h="1057282">
                <a:tc>
                  <a:txBody>
                    <a:bodyPr/>
                    <a:p>
                      <a:pPr>
                        <a:spcAft>
                          <a:spcPts val="0"/>
                        </a:spcAft>
                      </a:pPr>
                      <a:r>
                        <a:rPr sz="2800" lang="en-US">
                          <a:latin typeface="Times New Roman"/>
                          <a:ea typeface="Times New Roman"/>
                          <a:cs typeface="Times New Roman"/>
                        </a:rPr>
                        <a:t>Sulpride</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Domatil,Sulparex</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200-2400mg</a:t>
                      </a:r>
                      <a:endParaRPr sz="2800" lang="en-GB">
                        <a:latin typeface="Times New Roman"/>
                        <a:ea typeface="Times New Roman"/>
                        <a:cs typeface="Times New Roman"/>
                      </a:endParaRPr>
                    </a:p>
                  </a:txBody>
                  <a:tcPr marL="9525" marR="9525" marT="9525" marB="9525" anchor="ctr"/>
                </a:tc>
              </a:tr>
              <a:tr h="1057282">
                <a:tc>
                  <a:txBody>
                    <a:bodyPr/>
                    <a:p>
                      <a:pPr>
                        <a:spcAft>
                          <a:spcPts val="0"/>
                        </a:spcAft>
                      </a:pPr>
                      <a:r>
                        <a:rPr dirty="0" sz="2800" lang="en-US" err="1">
                          <a:latin typeface="Times New Roman"/>
                          <a:ea typeface="Times New Roman"/>
                          <a:cs typeface="Times New Roman"/>
                        </a:rPr>
                        <a:t>Thioridazine</a:t>
                      </a:r>
                      <a:endParaRPr dirty="0" sz="2800" lang="en-GB">
                        <a:latin typeface="Times New Roman"/>
                        <a:ea typeface="Times New Roman"/>
                        <a:cs typeface="Times New Roman"/>
                      </a:endParaRPr>
                    </a:p>
                  </a:txBody>
                  <a:tcPr marL="9525" marR="9525" marT="9525" marB="9525" anchor="ctr"/>
                </a:tc>
                <a:tc>
                  <a:txBody>
                    <a:bodyPr/>
                    <a:p>
                      <a:pPr>
                        <a:spcAft>
                          <a:spcPts val="0"/>
                        </a:spcAft>
                      </a:pPr>
                      <a:r>
                        <a:rPr dirty="0" sz="2800" lang="en-US" err="1">
                          <a:latin typeface="Times New Roman"/>
                          <a:ea typeface="Times New Roman"/>
                          <a:cs typeface="Times New Roman"/>
                        </a:rPr>
                        <a:t>Melleril</a:t>
                      </a:r>
                      <a:endParaRPr dirty="0" sz="2800" lang="en-GB">
                        <a:latin typeface="Times New Roman"/>
                        <a:ea typeface="Times New Roman"/>
                        <a:cs typeface="Times New Roman"/>
                      </a:endParaRPr>
                    </a:p>
                  </a:txBody>
                  <a:tcPr marL="9525" marR="9525" marT="9525" marB="9525" anchor="ctr"/>
                </a:tc>
                <a:tc>
                  <a:txBody>
                    <a:bodyPr/>
                    <a:p>
                      <a:pPr>
                        <a:spcAft>
                          <a:spcPts val="0"/>
                        </a:spcAft>
                      </a:pPr>
                      <a:r>
                        <a:rPr dirty="0" sz="2800" lang="en-US">
                          <a:latin typeface="Times New Roman"/>
                          <a:ea typeface="Times New Roman"/>
                          <a:cs typeface="Times New Roman"/>
                        </a:rPr>
                        <a:t>50-800mg</a:t>
                      </a:r>
                      <a:endParaRPr dirty="0" sz="2800" lang="en-GB">
                        <a:latin typeface="Times New Roman"/>
                        <a:ea typeface="Times New Roman"/>
                        <a:cs typeface="Times New Roman"/>
                      </a:endParaRPr>
                    </a:p>
                  </a:txBody>
                  <a:tcPr marL="9525" marR="9525" marT="9525" marB="9525" anchor="ctr"/>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717" name="Title 1"/>
          <p:cNvSpPr>
            <a:spLocks noGrp="1"/>
          </p:cNvSpPr>
          <p:nvPr>
            <p:ph type="title"/>
          </p:nvPr>
        </p:nvSpPr>
        <p:spPr/>
        <p:txBody>
          <a:bodyPr/>
          <a:p>
            <a:endParaRPr lang="en-GB"/>
          </a:p>
        </p:txBody>
      </p:sp>
      <p:graphicFrame>
        <p:nvGraphicFramePr>
          <p:cNvPr id="4194308" name="Content Placeholder 4"/>
          <p:cNvGraphicFramePr>
            <a:graphicFrameLocks noGrp="1"/>
          </p:cNvGraphicFramePr>
          <p:nvPr>
            <p:ph idx="1"/>
          </p:nvPr>
        </p:nvGraphicFramePr>
        <p:xfrm>
          <a:off x="285720" y="357166"/>
          <a:ext cx="8229600" cy="48844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p>
                      <a:pPr>
                        <a:spcAft>
                          <a:spcPts val="0"/>
                        </a:spcAft>
                      </a:pPr>
                      <a:r>
                        <a:rPr b="1" dirty="0" sz="2800" lang="en-US">
                          <a:latin typeface="Times New Roman"/>
                          <a:ea typeface="Times New Roman"/>
                          <a:cs typeface="Times New Roman"/>
                        </a:rPr>
                        <a:t>High Potency Drugs</a:t>
                      </a:r>
                      <a:endParaRPr dirty="0" sz="2800" lang="en-GB">
                        <a:latin typeface="Times New Roman"/>
                        <a:ea typeface="Times New Roman"/>
                        <a:cs typeface="Times New Roman"/>
                      </a:endParaRPr>
                    </a:p>
                  </a:txBody>
                  <a:tcPr marL="9525" marR="9525" marT="9525" marB="9525" anchor="ctr"/>
                </a:tc>
                <a:tc>
                  <a:txBody>
                    <a:bodyPr/>
                    <a:p>
                      <a:endParaRPr sz="2800" lang="en-GB"/>
                    </a:p>
                  </a:txBody>
                </a:tc>
                <a:tc>
                  <a:txBody>
                    <a:bodyPr/>
                    <a:p>
                      <a:endParaRPr sz="2800" lang="en-GB"/>
                    </a:p>
                  </a:txBody>
                </a:tc>
              </a:tr>
              <a:tr h="370840">
                <a:tc>
                  <a:txBody>
                    <a:bodyPr/>
                    <a:p>
                      <a:pPr>
                        <a:spcAft>
                          <a:spcPts val="0"/>
                        </a:spcAft>
                      </a:pPr>
                      <a:r>
                        <a:rPr sz="2800" lang="en-US">
                          <a:latin typeface="Times New Roman"/>
                          <a:ea typeface="Times New Roman"/>
                          <a:cs typeface="Times New Roman"/>
                        </a:rPr>
                        <a:t>Haloperidol</a:t>
                      </a:r>
                      <a:endParaRPr sz="2800" lang="en-GB">
                        <a:latin typeface="Times New Roman"/>
                        <a:ea typeface="Times New Roman"/>
                        <a:cs typeface="Times New Roman"/>
                      </a:endParaRPr>
                    </a:p>
                  </a:txBody>
                  <a:tcPr marL="9525" marR="9525" marT="9525" marB="9525" anchor="ctr"/>
                </a:tc>
                <a:tc>
                  <a:txBody>
                    <a:bodyPr/>
                    <a:p>
                      <a:pPr>
                        <a:spcAft>
                          <a:spcPts val="0"/>
                        </a:spcAft>
                      </a:pPr>
                      <a:r>
                        <a:rPr dirty="0" sz="2800" lang="en-US" err="1">
                          <a:latin typeface="Times New Roman"/>
                          <a:ea typeface="Times New Roman"/>
                          <a:cs typeface="Times New Roman"/>
                        </a:rPr>
                        <a:t>Haldol,Serenace</a:t>
                      </a:r>
                      <a:endParaRPr dirty="0" sz="2800" lang="en-GB">
                        <a:latin typeface="Times New Roman"/>
                        <a:ea typeface="Times New Roman"/>
                        <a:cs typeface="Times New Roman"/>
                      </a:endParaRPr>
                    </a:p>
                  </a:txBody>
                  <a:tcPr marL="9525" marR="9525" marT="9525" marB="9525" anchor="ctr"/>
                </a:tc>
                <a:tc>
                  <a:txBody>
                    <a:bodyPr/>
                    <a:p>
                      <a:pPr>
                        <a:spcAft>
                          <a:spcPts val="0"/>
                        </a:spcAft>
                      </a:pPr>
                      <a:r>
                        <a:rPr dirty="0" sz="2800" lang="en-US">
                          <a:latin typeface="Times New Roman"/>
                          <a:ea typeface="Times New Roman"/>
                          <a:cs typeface="Times New Roman"/>
                        </a:rPr>
                        <a:t>1-20mg</a:t>
                      </a:r>
                      <a:endParaRPr dirty="0" sz="2800" lang="en-GB">
                        <a:latin typeface="Times New Roman"/>
                        <a:ea typeface="Times New Roman"/>
                        <a:cs typeface="Times New Roman"/>
                      </a:endParaRPr>
                    </a:p>
                  </a:txBody>
                  <a:tcPr marL="9525" marR="9525" marT="9525" marB="9525" anchor="ctr"/>
                </a:tc>
              </a:tr>
              <a:tr h="370840">
                <a:tc>
                  <a:txBody>
                    <a:bodyPr/>
                    <a:p>
                      <a:pPr>
                        <a:spcAft>
                          <a:spcPts val="0"/>
                        </a:spcAft>
                      </a:pPr>
                      <a:r>
                        <a:rPr sz="2800" lang="en-US">
                          <a:latin typeface="Times New Roman"/>
                          <a:ea typeface="Times New Roman"/>
                          <a:cs typeface="Times New Roman"/>
                        </a:rPr>
                        <a:t>Thiothixene</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Navane</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6-60mgs</a:t>
                      </a:r>
                      <a:endParaRPr sz="2800" lang="en-GB">
                        <a:latin typeface="Times New Roman"/>
                        <a:ea typeface="Times New Roman"/>
                        <a:cs typeface="Times New Roman"/>
                      </a:endParaRPr>
                    </a:p>
                  </a:txBody>
                  <a:tcPr marL="9525" marR="9525" marT="9525" marB="9525" anchor="ctr"/>
                </a:tc>
              </a:tr>
              <a:tr h="370840">
                <a:tc>
                  <a:txBody>
                    <a:bodyPr/>
                    <a:p>
                      <a:pPr>
                        <a:spcAft>
                          <a:spcPts val="0"/>
                        </a:spcAft>
                      </a:pPr>
                      <a:r>
                        <a:rPr sz="2800" lang="en-US">
                          <a:latin typeface="Times New Roman"/>
                          <a:ea typeface="Times New Roman"/>
                          <a:cs typeface="Times New Roman"/>
                        </a:rPr>
                        <a:t>Zoxapine</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Loxitane</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60-250mgs</a:t>
                      </a:r>
                      <a:endParaRPr sz="2800" lang="en-GB">
                        <a:latin typeface="Times New Roman"/>
                        <a:ea typeface="Times New Roman"/>
                        <a:cs typeface="Times New Roman"/>
                      </a:endParaRPr>
                    </a:p>
                  </a:txBody>
                  <a:tcPr marL="9525" marR="9525" marT="9525" marB="9525" anchor="ctr"/>
                </a:tc>
              </a:tr>
              <a:tr h="370840">
                <a:tc>
                  <a:txBody>
                    <a:bodyPr/>
                    <a:p>
                      <a:pPr>
                        <a:spcAft>
                          <a:spcPts val="0"/>
                        </a:spcAft>
                      </a:pPr>
                      <a:r>
                        <a:rPr sz="2800" lang="en-US">
                          <a:latin typeface="Times New Roman"/>
                          <a:ea typeface="Times New Roman"/>
                          <a:cs typeface="Times New Roman"/>
                        </a:rPr>
                        <a:t>Molindone</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Lidone</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50-400mgs</a:t>
                      </a:r>
                      <a:endParaRPr sz="2800" lang="en-GB">
                        <a:latin typeface="Times New Roman"/>
                        <a:ea typeface="Times New Roman"/>
                        <a:cs typeface="Times New Roman"/>
                      </a:endParaRPr>
                    </a:p>
                  </a:txBody>
                  <a:tcPr marL="9525" marR="9525" marT="9525" marB="9525" anchor="ctr"/>
                </a:tc>
              </a:tr>
              <a:tr h="370840">
                <a:tc>
                  <a:txBody>
                    <a:bodyPr/>
                    <a:p>
                      <a:pPr>
                        <a:spcAft>
                          <a:spcPts val="0"/>
                        </a:spcAft>
                      </a:pPr>
                      <a:r>
                        <a:rPr sz="2800" lang="en-US">
                          <a:latin typeface="Times New Roman"/>
                          <a:ea typeface="Times New Roman"/>
                          <a:cs typeface="Times New Roman"/>
                        </a:rPr>
                        <a:t>Flupenthixol</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Depixol</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6-18mg</a:t>
                      </a:r>
                      <a:endParaRPr sz="2800" lang="en-GB">
                        <a:latin typeface="Times New Roman"/>
                        <a:ea typeface="Times New Roman"/>
                        <a:cs typeface="Times New Roman"/>
                      </a:endParaRPr>
                    </a:p>
                  </a:txBody>
                  <a:tcPr marL="9525" marR="9525" marT="9525" marB="9525" anchor="ctr"/>
                </a:tc>
              </a:tr>
              <a:tr h="370840">
                <a:tc>
                  <a:txBody>
                    <a:bodyPr/>
                    <a:p>
                      <a:pPr>
                        <a:spcAft>
                          <a:spcPts val="0"/>
                        </a:spcAft>
                      </a:pPr>
                      <a:r>
                        <a:rPr sz="2800" lang="en-US">
                          <a:latin typeface="Times New Roman"/>
                          <a:ea typeface="Times New Roman"/>
                          <a:cs typeface="Times New Roman"/>
                        </a:rPr>
                        <a:t>Fluphenazine</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Moditen</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2.5-20mg</a:t>
                      </a:r>
                      <a:endParaRPr sz="2800" lang="en-GB">
                        <a:latin typeface="Times New Roman"/>
                        <a:ea typeface="Times New Roman"/>
                        <a:cs typeface="Times New Roman"/>
                      </a:endParaRPr>
                    </a:p>
                  </a:txBody>
                  <a:tcPr marL="9525" marR="9525" marT="9525" marB="9525" anchor="ctr"/>
                </a:tc>
              </a:tr>
              <a:tr h="370840">
                <a:tc>
                  <a:txBody>
                    <a:bodyPr/>
                    <a:p>
                      <a:pPr>
                        <a:spcAft>
                          <a:spcPts val="0"/>
                        </a:spcAft>
                      </a:pPr>
                      <a:r>
                        <a:rPr sz="2800" lang="en-US">
                          <a:latin typeface="Times New Roman"/>
                          <a:ea typeface="Times New Roman"/>
                          <a:cs typeface="Times New Roman"/>
                        </a:rPr>
                        <a:t>Trifluoperazine</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Stelazine</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5-30mg</a:t>
                      </a:r>
                      <a:endParaRPr sz="2800" lang="en-GB">
                        <a:latin typeface="Times New Roman"/>
                        <a:ea typeface="Times New Roman"/>
                        <a:cs typeface="Times New Roman"/>
                      </a:endParaRPr>
                    </a:p>
                  </a:txBody>
                  <a:tcPr marL="9525" marR="9525" marT="9525" marB="9525" anchor="ctr"/>
                </a:tc>
              </a:tr>
              <a:tr h="370840">
                <a:tc>
                  <a:txBody>
                    <a:bodyPr/>
                    <a:p>
                      <a:pPr>
                        <a:spcAft>
                          <a:spcPts val="0"/>
                        </a:spcAft>
                      </a:pPr>
                      <a:r>
                        <a:rPr sz="2800" lang="en-US">
                          <a:latin typeface="Times New Roman"/>
                          <a:ea typeface="Times New Roman"/>
                          <a:cs typeface="Times New Roman"/>
                        </a:rPr>
                        <a:t>Zuclopenthixol</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Clopixol</a:t>
                      </a:r>
                      <a:endParaRPr sz="2800" lang="en-GB">
                        <a:latin typeface="Times New Roman"/>
                        <a:ea typeface="Times New Roman"/>
                        <a:cs typeface="Times New Roman"/>
                      </a:endParaRPr>
                    </a:p>
                  </a:txBody>
                  <a:tcPr marL="9525" marR="9525" marT="9525" marB="9525" anchor="ctr"/>
                </a:tc>
                <a:tc>
                  <a:txBody>
                    <a:bodyPr/>
                    <a:p>
                      <a:pPr>
                        <a:spcAft>
                          <a:spcPts val="0"/>
                        </a:spcAft>
                      </a:pPr>
                      <a:r>
                        <a:rPr sz="2800" lang="en-US">
                          <a:latin typeface="Times New Roman"/>
                          <a:ea typeface="Times New Roman"/>
                          <a:cs typeface="Times New Roman"/>
                        </a:rPr>
                        <a:t>20-150mg</a:t>
                      </a:r>
                      <a:endParaRPr sz="2800" lang="en-GB">
                        <a:latin typeface="Times New Roman"/>
                        <a:ea typeface="Times New Roman"/>
                        <a:cs typeface="Times New Roman"/>
                      </a:endParaRPr>
                    </a:p>
                  </a:txBody>
                  <a:tcPr marL="9525" marR="9525" marT="9525" marB="9525" anchor="ctr"/>
                </a:tc>
              </a:tr>
              <a:tr h="370840">
                <a:tc>
                  <a:txBody>
                    <a:bodyPr/>
                    <a:p>
                      <a:pPr>
                        <a:spcAft>
                          <a:spcPts val="0"/>
                        </a:spcAft>
                      </a:pPr>
                      <a:r>
                        <a:rPr dirty="0" sz="2800" lang="en-US" err="1">
                          <a:latin typeface="Times New Roman"/>
                          <a:ea typeface="Times New Roman"/>
                          <a:cs typeface="Times New Roman"/>
                        </a:rPr>
                        <a:t>Pimozide</a:t>
                      </a:r>
                      <a:endParaRPr dirty="0" sz="2800" lang="en-GB">
                        <a:latin typeface="Times New Roman"/>
                        <a:ea typeface="Times New Roman"/>
                        <a:cs typeface="Times New Roman"/>
                      </a:endParaRPr>
                    </a:p>
                  </a:txBody>
                  <a:tcPr marL="9525" marR="9525" marT="9525" marB="9525" anchor="ctr"/>
                </a:tc>
                <a:tc>
                  <a:txBody>
                    <a:bodyPr/>
                    <a:p>
                      <a:pPr>
                        <a:spcAft>
                          <a:spcPts val="0"/>
                        </a:spcAft>
                      </a:pPr>
                      <a:r>
                        <a:rPr dirty="0" sz="2800" lang="en-US" err="1">
                          <a:latin typeface="Times New Roman"/>
                          <a:ea typeface="Times New Roman"/>
                          <a:cs typeface="Times New Roman"/>
                        </a:rPr>
                        <a:t>Orap</a:t>
                      </a:r>
                      <a:endParaRPr dirty="0" sz="2800" lang="en-GB">
                        <a:latin typeface="Times New Roman"/>
                        <a:ea typeface="Times New Roman"/>
                        <a:cs typeface="Times New Roman"/>
                      </a:endParaRPr>
                    </a:p>
                  </a:txBody>
                  <a:tcPr marL="9525" marR="9525" marT="9525" marB="9525" anchor="ctr"/>
                </a:tc>
                <a:tc>
                  <a:txBody>
                    <a:bodyPr/>
                    <a:p>
                      <a:pPr>
                        <a:spcAft>
                          <a:spcPts val="0"/>
                        </a:spcAft>
                      </a:pPr>
                      <a:r>
                        <a:rPr dirty="0" sz="2800" lang="en-US">
                          <a:latin typeface="Times New Roman"/>
                          <a:ea typeface="Times New Roman"/>
                          <a:cs typeface="Times New Roman"/>
                        </a:rPr>
                        <a:t>2-10mg</a:t>
                      </a:r>
                      <a:endParaRPr dirty="0" sz="2800" lang="en-GB">
                        <a:latin typeface="Times New Roman"/>
                        <a:ea typeface="Times New Roman"/>
                        <a:cs typeface="Times New Roman"/>
                      </a:endParaRPr>
                    </a:p>
                  </a:txBody>
                  <a:tcPr marL="9525" marR="9525" marT="9525" marB="9525" anchor="ctr"/>
                </a:tc>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graphicFrame>
        <p:nvGraphicFramePr>
          <p:cNvPr id="4194309" name="Content Placeholder 3"/>
          <p:cNvGraphicFramePr>
            <a:graphicFrameLocks noGrp="1"/>
          </p:cNvGraphicFramePr>
          <p:nvPr>
            <p:ph idx="1"/>
          </p:nvPr>
        </p:nvGraphicFramePr>
        <p:xfrm>
          <a:off x="546265" y="531421"/>
          <a:ext cx="8229600" cy="39776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p>
                      <a:pPr>
                        <a:spcAft>
                          <a:spcPts val="0"/>
                        </a:spcAft>
                      </a:pPr>
                      <a:r>
                        <a:rPr b="1" dirty="0" sz="3200" lang="en-US">
                          <a:latin typeface="Times New Roman"/>
                          <a:ea typeface="Times New Roman"/>
                          <a:cs typeface="Times New Roman"/>
                        </a:rPr>
                        <a:t>Depot Injections</a:t>
                      </a:r>
                      <a:endParaRPr dirty="0" sz="3200" lang="en-GB">
                        <a:latin typeface="Times New Roman"/>
                        <a:ea typeface="Times New Roman"/>
                        <a:cs typeface="Times New Roman"/>
                      </a:endParaRPr>
                    </a:p>
                  </a:txBody>
                  <a:tcPr marL="9525" marR="9525" marT="9525" marB="9525" anchor="ctr"/>
                </a:tc>
                <a:tc>
                  <a:txBody>
                    <a:bodyPr/>
                    <a:p>
                      <a:endParaRPr sz="3200" lang="en-GB"/>
                    </a:p>
                  </a:txBody>
                  <a:tcPr marL="91439" marR="91439"/>
                </a:tc>
                <a:tc>
                  <a:txBody>
                    <a:bodyPr/>
                    <a:p>
                      <a:endParaRPr sz="3200" lang="en-GB"/>
                    </a:p>
                  </a:txBody>
                  <a:tcPr marL="91439" marR="91439"/>
                </a:tc>
              </a:tr>
              <a:tr h="370840">
                <a:tc>
                  <a:txBody>
                    <a:bodyPr/>
                    <a:p>
                      <a:pPr>
                        <a:spcAft>
                          <a:spcPts val="0"/>
                        </a:spcAft>
                      </a:pPr>
                      <a:r>
                        <a:rPr sz="3200" lang="en-US">
                          <a:latin typeface="Times New Roman"/>
                          <a:ea typeface="Times New Roman"/>
                          <a:cs typeface="Times New Roman"/>
                        </a:rPr>
                        <a:t>Fluphenazine decanoate</a:t>
                      </a:r>
                      <a:endParaRPr sz="3200" lang="en-GB">
                        <a:latin typeface="Times New Roman"/>
                        <a:ea typeface="Times New Roman"/>
                        <a:cs typeface="Times New Roman"/>
                      </a:endParaRPr>
                    </a:p>
                  </a:txBody>
                  <a:tcPr marL="9525" marR="9525" marT="9525" marB="9525" anchor="ctr"/>
                </a:tc>
                <a:tc>
                  <a:txBody>
                    <a:bodyPr/>
                    <a:p>
                      <a:pPr>
                        <a:spcAft>
                          <a:spcPts val="0"/>
                        </a:spcAft>
                      </a:pPr>
                      <a:r>
                        <a:rPr dirty="0" sz="3200" lang="en-US" err="1">
                          <a:latin typeface="Times New Roman"/>
                          <a:ea typeface="Times New Roman"/>
                          <a:cs typeface="Times New Roman"/>
                        </a:rPr>
                        <a:t>Modecate</a:t>
                      </a:r>
                      <a:endParaRPr dirty="0" sz="3200" lang="en-GB">
                        <a:latin typeface="Times New Roman"/>
                        <a:ea typeface="Times New Roman"/>
                        <a:cs typeface="Times New Roman"/>
                      </a:endParaRPr>
                    </a:p>
                  </a:txBody>
                  <a:tcPr marL="9525" marR="9525" marT="9525" marB="9525" anchor="ctr"/>
                </a:tc>
                <a:tc>
                  <a:txBody>
                    <a:bodyPr/>
                    <a:p>
                      <a:pPr>
                        <a:spcAft>
                          <a:spcPts val="0"/>
                        </a:spcAft>
                      </a:pPr>
                      <a:r>
                        <a:rPr dirty="0" sz="3200" lang="en-US">
                          <a:latin typeface="Times New Roman"/>
                          <a:ea typeface="Times New Roman"/>
                          <a:cs typeface="Times New Roman"/>
                        </a:rPr>
                        <a:t>12.5-100mg(IM 2 Weekly)</a:t>
                      </a:r>
                      <a:endParaRPr dirty="0" sz="3200" lang="en-GB">
                        <a:latin typeface="Times New Roman"/>
                        <a:ea typeface="Times New Roman"/>
                        <a:cs typeface="Times New Roman"/>
                      </a:endParaRPr>
                    </a:p>
                  </a:txBody>
                  <a:tcPr marL="9525" marR="9525" marT="9525" marB="9525" anchor="ctr"/>
                </a:tc>
              </a:tr>
              <a:tr h="370840">
                <a:tc>
                  <a:txBody>
                    <a:bodyPr/>
                    <a:p>
                      <a:pPr>
                        <a:spcAft>
                          <a:spcPts val="0"/>
                        </a:spcAft>
                      </a:pPr>
                      <a:r>
                        <a:rPr sz="3200" lang="en-US">
                          <a:latin typeface="Times New Roman"/>
                          <a:ea typeface="Times New Roman"/>
                          <a:cs typeface="Times New Roman"/>
                        </a:rPr>
                        <a:t>Zuclopenthixol Acetate</a:t>
                      </a:r>
                      <a:endParaRPr sz="3200" lang="en-GB">
                        <a:latin typeface="Times New Roman"/>
                        <a:ea typeface="Times New Roman"/>
                        <a:cs typeface="Times New Roman"/>
                      </a:endParaRPr>
                    </a:p>
                  </a:txBody>
                  <a:tcPr marL="9525" marR="9525" marT="9525" marB="9525" anchor="ctr"/>
                </a:tc>
                <a:tc>
                  <a:txBody>
                    <a:bodyPr/>
                    <a:p>
                      <a:pPr>
                        <a:spcAft>
                          <a:spcPts val="0"/>
                        </a:spcAft>
                      </a:pPr>
                      <a:r>
                        <a:rPr sz="3200" lang="en-US">
                          <a:latin typeface="Times New Roman"/>
                          <a:ea typeface="Times New Roman"/>
                          <a:cs typeface="Times New Roman"/>
                        </a:rPr>
                        <a:t>Clopixol Acuphase</a:t>
                      </a:r>
                      <a:endParaRPr sz="3200" lang="en-GB">
                        <a:latin typeface="Times New Roman"/>
                        <a:ea typeface="Times New Roman"/>
                        <a:cs typeface="Times New Roman"/>
                      </a:endParaRPr>
                    </a:p>
                  </a:txBody>
                  <a:tcPr marL="9525" marR="9525" marT="9525" marB="9525" anchor="ctr"/>
                </a:tc>
                <a:tc>
                  <a:txBody>
                    <a:bodyPr/>
                    <a:p>
                      <a:pPr>
                        <a:spcAft>
                          <a:spcPts val="0"/>
                        </a:spcAft>
                      </a:pPr>
                      <a:r>
                        <a:rPr sz="3200" lang="en-US">
                          <a:latin typeface="Times New Roman"/>
                          <a:ea typeface="Times New Roman"/>
                          <a:cs typeface="Times New Roman"/>
                        </a:rPr>
                        <a:t>50-150mg every 2-3 days</a:t>
                      </a:r>
                      <a:endParaRPr sz="3200" lang="en-GB">
                        <a:latin typeface="Times New Roman"/>
                        <a:ea typeface="Times New Roman"/>
                        <a:cs typeface="Times New Roman"/>
                      </a:endParaRPr>
                    </a:p>
                  </a:txBody>
                  <a:tcPr marL="9525" marR="9525" marT="9525" marB="9525" anchor="ctr"/>
                </a:tc>
              </a:tr>
              <a:tr h="370840">
                <a:tc>
                  <a:txBody>
                    <a:bodyPr/>
                    <a:p>
                      <a:pPr>
                        <a:spcAft>
                          <a:spcPts val="0"/>
                        </a:spcAft>
                      </a:pPr>
                      <a:r>
                        <a:rPr dirty="0" sz="3200" lang="en-US">
                          <a:latin typeface="Times New Roman"/>
                          <a:ea typeface="Times New Roman"/>
                          <a:cs typeface="Times New Roman"/>
                        </a:rPr>
                        <a:t>Haloperidol </a:t>
                      </a:r>
                      <a:r>
                        <a:rPr dirty="0" sz="3200" lang="en-US" err="1">
                          <a:latin typeface="Times New Roman"/>
                          <a:ea typeface="Times New Roman"/>
                          <a:cs typeface="Times New Roman"/>
                        </a:rPr>
                        <a:t>decanoate</a:t>
                      </a:r>
                      <a:endParaRPr dirty="0" sz="3200" lang="en-GB">
                        <a:latin typeface="Times New Roman"/>
                        <a:ea typeface="Times New Roman"/>
                        <a:cs typeface="Times New Roman"/>
                      </a:endParaRPr>
                    </a:p>
                  </a:txBody>
                  <a:tcPr marL="9525" marR="9525" marT="9525" marB="9525" anchor="ctr"/>
                </a:tc>
                <a:tc>
                  <a:txBody>
                    <a:bodyPr/>
                    <a:p>
                      <a:pPr>
                        <a:spcAft>
                          <a:spcPts val="0"/>
                        </a:spcAft>
                      </a:pPr>
                      <a:r>
                        <a:rPr dirty="0" sz="3200" lang="en-US" err="1">
                          <a:latin typeface="Times New Roman"/>
                          <a:ea typeface="Times New Roman"/>
                          <a:cs typeface="Times New Roman"/>
                        </a:rPr>
                        <a:t>Haldol</a:t>
                      </a:r>
                      <a:r>
                        <a:rPr dirty="0" sz="3200" lang="en-US">
                          <a:latin typeface="Times New Roman"/>
                          <a:ea typeface="Times New Roman"/>
                          <a:cs typeface="Times New Roman"/>
                        </a:rPr>
                        <a:t> </a:t>
                      </a:r>
                      <a:r>
                        <a:rPr dirty="0" sz="3200" lang="en-US" err="1">
                          <a:latin typeface="Times New Roman"/>
                          <a:ea typeface="Times New Roman"/>
                          <a:cs typeface="Times New Roman"/>
                        </a:rPr>
                        <a:t>decanoate</a:t>
                      </a:r>
                      <a:endParaRPr dirty="0" sz="3200" lang="en-GB">
                        <a:latin typeface="Times New Roman"/>
                        <a:ea typeface="Times New Roman"/>
                        <a:cs typeface="Times New Roman"/>
                      </a:endParaRPr>
                    </a:p>
                  </a:txBody>
                  <a:tcPr marL="9525" marR="9525" marT="9525" marB="9525" anchor="ctr"/>
                </a:tc>
                <a:tc>
                  <a:txBody>
                    <a:bodyPr/>
                    <a:p>
                      <a:pPr>
                        <a:spcAft>
                          <a:spcPts val="0"/>
                        </a:spcAft>
                      </a:pPr>
                      <a:r>
                        <a:rPr dirty="0" sz="3200" lang="en-US">
                          <a:latin typeface="Times New Roman"/>
                          <a:ea typeface="Times New Roman"/>
                          <a:cs typeface="Times New Roman"/>
                        </a:rPr>
                        <a:t>50-300mg (IM 4 weekly)</a:t>
                      </a:r>
                      <a:endParaRPr dirty="0" sz="3200" lang="en-GB">
                        <a:latin typeface="Times New Roman"/>
                        <a:ea typeface="Times New Roman"/>
                        <a:cs typeface="Times New Roman"/>
                      </a:endParaRPr>
                    </a:p>
                  </a:txBody>
                  <a:tcPr marL="9525" marR="9525" marT="9525" marB="9525" anchor="ctr"/>
                </a:tc>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718" name="Title 1"/>
          <p:cNvSpPr>
            <a:spLocks noGrp="1"/>
          </p:cNvSpPr>
          <p:nvPr>
            <p:ph type="title"/>
          </p:nvPr>
        </p:nvSpPr>
        <p:spPr/>
        <p:txBody>
          <a:bodyPr>
            <a:normAutofit fontScale="90000"/>
          </a:bodyPr>
          <a:p>
            <a:r>
              <a:rPr b="1" dirty="0" lang="en-US" smtClean="0"/>
              <a:t/>
            </a:r>
            <a:br>
              <a:rPr b="1" dirty="0" lang="en-US" smtClean="0"/>
            </a:br>
            <a:r>
              <a:rPr b="1" dirty="0" lang="en-US" smtClean="0"/>
              <a:t>Mechanisms of Action</a:t>
            </a:r>
            <a:r>
              <a:rPr dirty="0" lang="en-US" smtClean="0"/>
              <a:t> </a:t>
            </a:r>
            <a:r>
              <a:rPr dirty="0" lang="en-GB" smtClean="0"/>
              <a:t/>
            </a:r>
            <a:br>
              <a:rPr dirty="0" lang="en-GB" smtClean="0"/>
            </a:br>
            <a:endParaRPr dirty="0" lang="en-GB"/>
          </a:p>
        </p:txBody>
      </p:sp>
      <p:sp>
        <p:nvSpPr>
          <p:cNvPr id="1048719" name="Content Placeholder 2"/>
          <p:cNvSpPr>
            <a:spLocks noGrp="1"/>
          </p:cNvSpPr>
          <p:nvPr>
            <p:ph idx="1"/>
          </p:nvPr>
        </p:nvSpPr>
        <p:spPr/>
        <p:txBody>
          <a:bodyPr/>
          <a:p>
            <a:r>
              <a:rPr dirty="0" lang="en-US" smtClean="0"/>
              <a:t>The drugs are thought to work by blocking dopamine receptors causing a decrease in psychotic symptoms</a:t>
            </a:r>
          </a:p>
          <a:p>
            <a:r>
              <a:rPr dirty="0" lang="en-US" smtClean="0"/>
              <a:t>For one to get the desired effects, one must maintain the patient on the lowest dose possible and initial therapy should be on divided doses so that the patient can be monitored.</a:t>
            </a:r>
            <a:endParaRPr dirty="0" lang="en-GB" smtClean="0"/>
          </a:p>
          <a:p>
            <a:endParaRPr dirty="0"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617" name="Title 1"/>
          <p:cNvSpPr>
            <a:spLocks noGrp="1"/>
          </p:cNvSpPr>
          <p:nvPr>
            <p:ph type="title"/>
          </p:nvPr>
        </p:nvSpPr>
        <p:spPr/>
        <p:txBody>
          <a:bodyPr/>
          <a:p>
            <a:r>
              <a:rPr dirty="0" lang="en-GB" smtClean="0"/>
              <a:t>Concepts (Cont….) </a:t>
            </a:r>
            <a:endParaRPr dirty="0" lang="en-GB"/>
          </a:p>
        </p:txBody>
      </p:sp>
      <p:sp>
        <p:nvSpPr>
          <p:cNvPr id="1048618" name="Content Placeholder 2"/>
          <p:cNvSpPr>
            <a:spLocks noGrp="1"/>
          </p:cNvSpPr>
          <p:nvPr>
            <p:ph idx="1"/>
          </p:nvPr>
        </p:nvSpPr>
        <p:spPr/>
        <p:txBody>
          <a:bodyPr>
            <a:normAutofit/>
          </a:bodyPr>
          <a:p>
            <a:r>
              <a:rPr dirty="0" lang="en-US"/>
              <a:t>A mentally ill person may have at least one of the following characteristics:</a:t>
            </a:r>
            <a:endParaRPr dirty="0" lang="en-GB"/>
          </a:p>
          <a:p>
            <a:pPr lvl="1"/>
            <a:r>
              <a:rPr dirty="0" lang="en-US"/>
              <a:t>Being dissatisfied with one’s abilities and accomplishments</a:t>
            </a:r>
            <a:endParaRPr dirty="0" lang="en-GB"/>
          </a:p>
          <a:p>
            <a:pPr lvl="1"/>
            <a:r>
              <a:rPr dirty="0" lang="en-US"/>
              <a:t>Having ineffective or unsatisfying interpersonal relationships</a:t>
            </a:r>
            <a:endParaRPr dirty="0" lang="en-GB"/>
          </a:p>
          <a:p>
            <a:pPr lvl="1"/>
            <a:r>
              <a:rPr dirty="0" lang="en-US"/>
              <a:t>Dissatisfaction with one’s place in the world</a:t>
            </a:r>
            <a:endParaRPr dirty="0" lang="en-GB"/>
          </a:p>
          <a:p>
            <a:pPr lvl="1"/>
            <a:r>
              <a:rPr dirty="0" lang="en-US"/>
              <a:t>Having ineffective coping/adaptation </a:t>
            </a:r>
            <a:r>
              <a:rPr dirty="0" lang="en-US" smtClean="0"/>
              <a:t>mechanisms </a:t>
            </a:r>
          </a:p>
          <a:p>
            <a:pPr lvl="1"/>
            <a:r>
              <a:rPr dirty="0" lang="en-US" smtClean="0"/>
              <a:t>lacking </a:t>
            </a:r>
            <a:r>
              <a:rPr dirty="0" lang="en-US"/>
              <a:t>personal growth</a:t>
            </a:r>
            <a:endParaRPr dirty="0" lang="en-GB"/>
          </a:p>
          <a:p>
            <a:endParaRPr dirty="0" lang="en-GB"/>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720" name="Title 1"/>
          <p:cNvSpPr>
            <a:spLocks noGrp="1"/>
          </p:cNvSpPr>
          <p:nvPr>
            <p:ph type="title"/>
          </p:nvPr>
        </p:nvSpPr>
        <p:spPr/>
        <p:txBody>
          <a:bodyPr/>
          <a:p>
            <a:r>
              <a:rPr dirty="0" lang="en-GB" err="1" smtClean="0"/>
              <a:t>Ctied</a:t>
            </a:r>
            <a:r>
              <a:rPr dirty="0" lang="en-GB" smtClean="0"/>
              <a:t> </a:t>
            </a:r>
            <a:endParaRPr dirty="0" lang="en-GB"/>
          </a:p>
        </p:txBody>
      </p:sp>
      <p:sp>
        <p:nvSpPr>
          <p:cNvPr id="1048721" name="Content Placeholder 2"/>
          <p:cNvSpPr>
            <a:spLocks noGrp="1"/>
          </p:cNvSpPr>
          <p:nvPr>
            <p:ph idx="1"/>
          </p:nvPr>
        </p:nvSpPr>
        <p:spPr/>
        <p:txBody>
          <a:bodyPr/>
          <a:p>
            <a:r>
              <a:rPr dirty="0" lang="en-US" smtClean="0"/>
              <a:t>Drugs should be given using the following time frame:</a:t>
            </a:r>
            <a:endParaRPr dirty="0" lang="en-GB" smtClean="0"/>
          </a:p>
          <a:p>
            <a:pPr lvl="1"/>
            <a:r>
              <a:rPr dirty="0" lang="en-US" smtClean="0"/>
              <a:t>Six months for first psychotic episode.</a:t>
            </a:r>
            <a:endParaRPr dirty="0" lang="en-GB" smtClean="0"/>
          </a:p>
          <a:p>
            <a:pPr lvl="1"/>
            <a:r>
              <a:rPr dirty="0" lang="en-US" smtClean="0"/>
              <a:t>One year period for second psychotic episode.</a:t>
            </a:r>
            <a:endParaRPr dirty="0" lang="en-GB" smtClean="0"/>
          </a:p>
          <a:p>
            <a:pPr lvl="1"/>
            <a:r>
              <a:rPr dirty="0" lang="en-US" smtClean="0"/>
              <a:t>Indefinite period for third and later psychotic episodes.</a:t>
            </a:r>
            <a:endParaRPr dirty="0" lang="en-GB" smtClean="0"/>
          </a:p>
          <a:p>
            <a:r>
              <a:rPr dirty="0" lang="en-US" smtClean="0"/>
              <a:t>The drug should be discontinued through tapering the dosage to avoid </a:t>
            </a:r>
            <a:r>
              <a:rPr dirty="0" lang="en-US" err="1" smtClean="0"/>
              <a:t>dyskinesia</a:t>
            </a:r>
            <a:r>
              <a:rPr dirty="0" lang="en-US" smtClean="0"/>
              <a:t>.</a:t>
            </a:r>
            <a:endParaRPr dirty="0" lang="en-GB" smtClean="0"/>
          </a:p>
          <a:p>
            <a:endParaRPr dirty="0" lang="en-GB"/>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722" name="Title 1"/>
          <p:cNvSpPr>
            <a:spLocks noGrp="1"/>
          </p:cNvSpPr>
          <p:nvPr>
            <p:ph type="title"/>
          </p:nvPr>
        </p:nvSpPr>
        <p:spPr/>
        <p:txBody>
          <a:bodyPr>
            <a:normAutofit fontScale="90000"/>
          </a:bodyPr>
          <a:p>
            <a:r>
              <a:rPr dirty="0" lang="en-US" smtClean="0"/>
              <a:t/>
            </a:r>
            <a:br>
              <a:rPr dirty="0" lang="en-US" smtClean="0"/>
            </a:br>
            <a:r>
              <a:rPr dirty="0" lang="en-US" smtClean="0"/>
              <a:t>Expected responses to the treatment</a:t>
            </a:r>
            <a:r>
              <a:rPr dirty="0" lang="en-GB" smtClean="0"/>
              <a:t/>
            </a:r>
            <a:br>
              <a:rPr dirty="0" lang="en-GB" smtClean="0"/>
            </a:br>
            <a:endParaRPr dirty="0" lang="en-GB"/>
          </a:p>
        </p:txBody>
      </p:sp>
      <p:sp>
        <p:nvSpPr>
          <p:cNvPr id="1048723" name="Content Placeholder 2"/>
          <p:cNvSpPr>
            <a:spLocks noGrp="1"/>
          </p:cNvSpPr>
          <p:nvPr>
            <p:ph idx="1"/>
          </p:nvPr>
        </p:nvSpPr>
        <p:spPr/>
        <p:txBody>
          <a:bodyPr>
            <a:normAutofit fontScale="96875" lnSpcReduction="10000"/>
          </a:bodyPr>
          <a:p>
            <a:pPr lvl="0"/>
            <a:r>
              <a:rPr dirty="0" lang="en-US" smtClean="0"/>
              <a:t>Initially the patient is drowsy and co-operative within hours to a week.</a:t>
            </a:r>
            <a:endParaRPr dirty="0" lang="en-GB" smtClean="0"/>
          </a:p>
          <a:p>
            <a:pPr lvl="0"/>
            <a:r>
              <a:rPr dirty="0" lang="en-US" smtClean="0"/>
              <a:t>The patient becomes more sociable and less withdrawn for the next two months.</a:t>
            </a:r>
            <a:endParaRPr dirty="0" lang="en-GB" smtClean="0"/>
          </a:p>
          <a:p>
            <a:pPr lvl="0"/>
            <a:r>
              <a:rPr dirty="0" lang="en-US" smtClean="0"/>
              <a:t>The thought disorder generally disappears in six weeks or more.</a:t>
            </a:r>
            <a:endParaRPr dirty="0" lang="en-GB" smtClean="0"/>
          </a:p>
          <a:p>
            <a:pPr lvl="0"/>
            <a:r>
              <a:rPr dirty="0" lang="en-US" smtClean="0"/>
              <a:t>Improvement is generally noted in hallucinations, acute delusions, sleeping habits, appetite, tension, combativeness, hostility, negativism and personal grooming.</a:t>
            </a:r>
            <a:endParaRPr dirty="0" lang="en-GB" smtClean="0"/>
          </a:p>
          <a:p>
            <a:endParaRPr dirty="0" lang="en-GB"/>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724" name="Title 1"/>
          <p:cNvSpPr>
            <a:spLocks noGrp="1"/>
          </p:cNvSpPr>
          <p:nvPr>
            <p:ph type="title"/>
          </p:nvPr>
        </p:nvSpPr>
        <p:spPr/>
        <p:txBody>
          <a:bodyPr>
            <a:normAutofit fontScale="90000"/>
          </a:bodyPr>
          <a:p>
            <a:r>
              <a:rPr b="1" dirty="0" lang="en-US" smtClean="0"/>
              <a:t/>
            </a:r>
            <a:br>
              <a:rPr b="1" dirty="0" lang="en-US" smtClean="0"/>
            </a:br>
            <a:r>
              <a:rPr b="1" dirty="0" lang="en-US" smtClean="0"/>
              <a:t>Side Effects</a:t>
            </a:r>
            <a:r>
              <a:rPr dirty="0" lang="en-US" smtClean="0"/>
              <a:t> </a:t>
            </a:r>
            <a:r>
              <a:rPr dirty="0" lang="en-GB" smtClean="0"/>
              <a:t/>
            </a:r>
            <a:br>
              <a:rPr dirty="0" lang="en-GB" smtClean="0"/>
            </a:br>
            <a:endParaRPr dirty="0" lang="en-GB"/>
          </a:p>
        </p:txBody>
      </p:sp>
      <p:sp>
        <p:nvSpPr>
          <p:cNvPr id="1048725" name="Content Placeholder 2"/>
          <p:cNvSpPr>
            <a:spLocks noGrp="1"/>
          </p:cNvSpPr>
          <p:nvPr>
            <p:ph idx="1"/>
          </p:nvPr>
        </p:nvSpPr>
        <p:spPr/>
        <p:txBody>
          <a:bodyPr>
            <a:normAutofit/>
          </a:bodyPr>
          <a:p>
            <a:r>
              <a:rPr dirty="0" lang="en-US" smtClean="0"/>
              <a:t>drowsiness and orthostatic hypotension, especially after </a:t>
            </a:r>
            <a:r>
              <a:rPr dirty="0" lang="en-US" err="1" smtClean="0"/>
              <a:t>im</a:t>
            </a:r>
            <a:r>
              <a:rPr dirty="0" lang="en-US" smtClean="0"/>
              <a:t> injections or extra pyramidal symptoms like:</a:t>
            </a:r>
            <a:endParaRPr dirty="0" lang="en-GB" smtClean="0"/>
          </a:p>
          <a:p>
            <a:pPr lvl="0"/>
            <a:r>
              <a:rPr dirty="0" lang="en-US" err="1" smtClean="0"/>
              <a:t>Dystonia</a:t>
            </a:r>
            <a:r>
              <a:rPr dirty="0" lang="en-US" smtClean="0"/>
              <a:t>, </a:t>
            </a:r>
            <a:r>
              <a:rPr dirty="0" lang="en-US" err="1" smtClean="0"/>
              <a:t>Oculogyric</a:t>
            </a:r>
            <a:r>
              <a:rPr dirty="0" lang="en-US" smtClean="0"/>
              <a:t> crisis, </a:t>
            </a:r>
            <a:r>
              <a:rPr dirty="0" lang="en-US" err="1" smtClean="0"/>
              <a:t>Torticollis</a:t>
            </a:r>
            <a:r>
              <a:rPr dirty="0" lang="en-US" smtClean="0"/>
              <a:t>, </a:t>
            </a:r>
            <a:r>
              <a:rPr dirty="0" lang="en-US" err="1" smtClean="0"/>
              <a:t>Opisthotonus</a:t>
            </a:r>
            <a:r>
              <a:rPr dirty="0" lang="en-US" smtClean="0"/>
              <a:t>, </a:t>
            </a:r>
            <a:r>
              <a:rPr dirty="0" lang="en-US" err="1" smtClean="0"/>
              <a:t>Akathisia</a:t>
            </a:r>
            <a:r>
              <a:rPr dirty="0" lang="en-US" smtClean="0"/>
              <a:t>, </a:t>
            </a:r>
            <a:r>
              <a:rPr dirty="0" lang="en-US" err="1" smtClean="0"/>
              <a:t>Akinesia</a:t>
            </a:r>
            <a:r>
              <a:rPr dirty="0" lang="en-US" smtClean="0"/>
              <a:t>, </a:t>
            </a:r>
            <a:r>
              <a:rPr dirty="0" lang="en-US" err="1" smtClean="0"/>
              <a:t>Pseudoparkinsonism</a:t>
            </a:r>
            <a:r>
              <a:rPr dirty="0" lang="en-US" smtClean="0"/>
              <a:t>, which presents with a shuffling gait, mask-like facial expression, tremor, rigidity and </a:t>
            </a:r>
            <a:r>
              <a:rPr dirty="0" lang="en-US" err="1" smtClean="0"/>
              <a:t>akinesia</a:t>
            </a:r>
            <a:r>
              <a:rPr dirty="0" lang="en-US" smtClean="0"/>
              <a:t>.</a:t>
            </a:r>
            <a:endParaRPr dirty="0" lang="en-GB" smtClean="0"/>
          </a:p>
          <a:p>
            <a:endParaRPr dirty="0" lang="en-GB"/>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726" name="Title 1"/>
          <p:cNvSpPr>
            <a:spLocks noGrp="1"/>
          </p:cNvSpPr>
          <p:nvPr>
            <p:ph type="title"/>
          </p:nvPr>
        </p:nvSpPr>
        <p:spPr/>
        <p:txBody>
          <a:bodyPr/>
          <a:p>
            <a:r>
              <a:rPr dirty="0" lang="en-GB" err="1" smtClean="0"/>
              <a:t>Ctied</a:t>
            </a:r>
            <a:r>
              <a:rPr dirty="0" lang="en-GB" smtClean="0"/>
              <a:t> </a:t>
            </a:r>
            <a:endParaRPr dirty="0" lang="en-GB"/>
          </a:p>
        </p:txBody>
      </p:sp>
      <p:sp>
        <p:nvSpPr>
          <p:cNvPr id="1048727" name="Content Placeholder 2"/>
          <p:cNvSpPr>
            <a:spLocks noGrp="1"/>
          </p:cNvSpPr>
          <p:nvPr>
            <p:ph idx="1"/>
          </p:nvPr>
        </p:nvSpPr>
        <p:spPr/>
        <p:txBody>
          <a:bodyPr>
            <a:normAutofit fontScale="84375" lnSpcReduction="20000"/>
          </a:bodyPr>
          <a:p>
            <a:r>
              <a:rPr dirty="0" lang="en-US" err="1" smtClean="0"/>
              <a:t>tardive</a:t>
            </a:r>
            <a:r>
              <a:rPr dirty="0" lang="en-US" smtClean="0"/>
              <a:t> </a:t>
            </a:r>
            <a:r>
              <a:rPr dirty="0" lang="en-US" err="1" smtClean="0"/>
              <a:t>dyskinesia</a:t>
            </a:r>
            <a:r>
              <a:rPr dirty="0" lang="en-US" smtClean="0"/>
              <a:t>, that is, a wormlike movement of the tongue, frequent blinking, and involuntary movement of tongue, lips and </a:t>
            </a:r>
            <a:r>
              <a:rPr dirty="0" lang="en-US" err="1" smtClean="0"/>
              <a:t>jaw.,convulsive</a:t>
            </a:r>
            <a:r>
              <a:rPr dirty="0" lang="en-US" smtClean="0"/>
              <a:t> seizures or allergic or toxic effects like:</a:t>
            </a:r>
            <a:r>
              <a:rPr dirty="0" lang="en-GB" smtClean="0"/>
              <a:t> </a:t>
            </a:r>
            <a:r>
              <a:rPr dirty="0" lang="en-US" err="1" smtClean="0"/>
              <a:t>Aggranulosis</a:t>
            </a:r>
            <a:r>
              <a:rPr dirty="0" lang="en-GB" smtClean="0"/>
              <a:t>, </a:t>
            </a:r>
            <a:r>
              <a:rPr dirty="0" lang="en-US" smtClean="0"/>
              <a:t>Oral </a:t>
            </a:r>
            <a:r>
              <a:rPr dirty="0" lang="en-US" err="1" smtClean="0"/>
              <a:t>monoliasis</a:t>
            </a:r>
            <a:r>
              <a:rPr dirty="0" lang="en-GB" smtClean="0"/>
              <a:t>, </a:t>
            </a:r>
            <a:r>
              <a:rPr dirty="0" lang="en-US" smtClean="0"/>
              <a:t>Dermatitis</a:t>
            </a:r>
            <a:r>
              <a:rPr dirty="0" lang="en-GB" smtClean="0"/>
              <a:t>, </a:t>
            </a:r>
            <a:r>
              <a:rPr dirty="0" lang="en-US" smtClean="0"/>
              <a:t>Jaundice</a:t>
            </a:r>
            <a:endParaRPr dirty="0" lang="en-GB" smtClean="0"/>
          </a:p>
          <a:p>
            <a:r>
              <a:rPr dirty="0" lang="en-US" smtClean="0"/>
              <a:t>others includes; endocrine or metabolic effects like weight gain or decreased libido, impotence, impaired ejaculation in males, decreased thermoregulatory ability and as a result might complain of being too cold or too hot.</a:t>
            </a:r>
            <a:endParaRPr dirty="0" lang="en-GB" smtClean="0"/>
          </a:p>
          <a:p>
            <a:r>
              <a:rPr dirty="0" lang="en-US" smtClean="0"/>
              <a:t>Treat by adjusting the dosage of antipsychotic drugs, and giving </a:t>
            </a:r>
            <a:r>
              <a:rPr dirty="0" lang="en-US" err="1" smtClean="0"/>
              <a:t>antiparkinsonian</a:t>
            </a:r>
            <a:r>
              <a:rPr dirty="0" lang="en-US" smtClean="0"/>
              <a:t> drugs</a:t>
            </a:r>
            <a:endParaRPr dirty="0" lang="en-GB" smtClean="0"/>
          </a:p>
          <a:p>
            <a:endParaRPr dirty="0" lang="en-GB"/>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728" name="Title 1"/>
          <p:cNvSpPr>
            <a:spLocks noGrp="1"/>
          </p:cNvSpPr>
          <p:nvPr>
            <p:ph type="title"/>
          </p:nvPr>
        </p:nvSpPr>
        <p:spPr/>
        <p:txBody>
          <a:bodyPr>
            <a:normAutofit fontScale="90000"/>
          </a:bodyPr>
          <a:p>
            <a:r>
              <a:rPr b="1" dirty="0" lang="en-US" smtClean="0"/>
              <a:t/>
            </a:r>
            <a:br>
              <a:rPr b="1" dirty="0" lang="en-US" smtClean="0"/>
            </a:br>
            <a:r>
              <a:rPr b="1" dirty="0" lang="en-US" smtClean="0"/>
              <a:t/>
            </a:r>
            <a:br>
              <a:rPr b="1" dirty="0" lang="en-US" smtClean="0"/>
            </a:br>
            <a:r>
              <a:rPr b="1" dirty="0" lang="en-US" smtClean="0"/>
              <a:t/>
            </a:r>
            <a:br>
              <a:rPr b="1" dirty="0" lang="en-US" smtClean="0"/>
            </a:br>
            <a:r>
              <a:rPr b="1" dirty="0" lang="en-US" smtClean="0"/>
              <a:t>Contraindications</a:t>
            </a:r>
            <a:r>
              <a:rPr dirty="0" lang="en-US" smtClean="0"/>
              <a:t> </a:t>
            </a:r>
            <a:r>
              <a:rPr dirty="0" lang="en-GB" smtClean="0"/>
              <a:t/>
            </a:r>
            <a:br>
              <a:rPr dirty="0" lang="en-GB" smtClean="0"/>
            </a:br>
            <a:r>
              <a:rPr dirty="0" lang="en-GB" smtClean="0"/>
              <a:t/>
            </a:r>
            <a:br>
              <a:rPr dirty="0" lang="en-GB" smtClean="0"/>
            </a:br>
            <a:r>
              <a:rPr dirty="0" lang="en-GB" smtClean="0"/>
              <a:t/>
            </a:r>
            <a:br>
              <a:rPr dirty="0" lang="en-GB" smtClean="0"/>
            </a:br>
            <a:endParaRPr dirty="0" lang="en-GB"/>
          </a:p>
        </p:txBody>
      </p:sp>
      <p:sp>
        <p:nvSpPr>
          <p:cNvPr id="1048729" name="Content Placeholder 2"/>
          <p:cNvSpPr>
            <a:spLocks noGrp="1"/>
          </p:cNvSpPr>
          <p:nvPr>
            <p:ph idx="1"/>
          </p:nvPr>
        </p:nvSpPr>
        <p:spPr/>
        <p:txBody>
          <a:bodyPr/>
          <a:p>
            <a:r>
              <a:rPr dirty="0" lang="en-US" smtClean="0"/>
              <a:t>Comatose </a:t>
            </a:r>
          </a:p>
          <a:p>
            <a:r>
              <a:rPr dirty="0" lang="en-US" smtClean="0"/>
              <a:t>Glaucoma </a:t>
            </a:r>
          </a:p>
          <a:p>
            <a:r>
              <a:rPr dirty="0" lang="en-US" smtClean="0"/>
              <a:t>Prosthetic hyperplasic</a:t>
            </a:r>
          </a:p>
          <a:p>
            <a:r>
              <a:rPr dirty="0" lang="en-US" smtClean="0"/>
              <a:t>Acute myocardial infarction </a:t>
            </a:r>
            <a:endParaRPr dirty="0" lang="en-GB"/>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730" name="Title 1"/>
          <p:cNvSpPr>
            <a:spLocks noGrp="1"/>
          </p:cNvSpPr>
          <p:nvPr>
            <p:ph type="title"/>
          </p:nvPr>
        </p:nvSpPr>
        <p:spPr/>
        <p:txBody>
          <a:bodyPr>
            <a:normAutofit fontScale="90000"/>
          </a:bodyPr>
          <a:p>
            <a:r>
              <a:rPr b="1" dirty="0" lang="en-US" smtClean="0"/>
              <a:t/>
            </a:r>
            <a:br>
              <a:rPr b="1" dirty="0" lang="en-US" smtClean="0"/>
            </a:br>
            <a:r>
              <a:rPr b="1" dirty="0" lang="en-US" smtClean="0"/>
              <a:t>Antidepressants </a:t>
            </a:r>
            <a:r>
              <a:rPr dirty="0" lang="en-GB" smtClean="0"/>
              <a:t/>
            </a:r>
            <a:br>
              <a:rPr dirty="0" lang="en-GB" smtClean="0"/>
            </a:br>
            <a:endParaRPr dirty="0" lang="en-GB"/>
          </a:p>
        </p:txBody>
      </p:sp>
      <p:sp>
        <p:nvSpPr>
          <p:cNvPr id="1048731" name="Content Placeholder 2"/>
          <p:cNvSpPr>
            <a:spLocks noGrp="1"/>
          </p:cNvSpPr>
          <p:nvPr>
            <p:ph idx="1"/>
          </p:nvPr>
        </p:nvSpPr>
        <p:spPr/>
        <p:txBody>
          <a:bodyPr/>
          <a:p>
            <a:r>
              <a:rPr dirty="0" lang="en-US" smtClean="0"/>
              <a:t>These drugs are used to treat affective disorders. </a:t>
            </a:r>
          </a:p>
          <a:p>
            <a:pPr>
              <a:buNone/>
            </a:pPr>
            <a:endParaRPr dirty="0" lang="en-GB" smtClean="0"/>
          </a:p>
          <a:p>
            <a:r>
              <a:rPr dirty="0" lang="en-US" smtClean="0"/>
              <a:t>Mechanisms of Action</a:t>
            </a:r>
            <a:r>
              <a:rPr dirty="0" lang="en-GB" smtClean="0"/>
              <a:t>: </a:t>
            </a:r>
            <a:r>
              <a:rPr dirty="0" lang="en-US" smtClean="0"/>
              <a:t>They act by increasing epinephrine and serotonin</a:t>
            </a:r>
            <a:endParaRPr dirty="0" lang="en-GB"/>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732" name="Title 1"/>
          <p:cNvSpPr>
            <a:spLocks noGrp="1"/>
          </p:cNvSpPr>
          <p:nvPr>
            <p:ph type="title"/>
          </p:nvPr>
        </p:nvSpPr>
        <p:spPr/>
        <p:txBody>
          <a:bodyPr/>
          <a:p>
            <a:endParaRPr lang="en-GB"/>
          </a:p>
        </p:txBody>
      </p:sp>
      <p:graphicFrame>
        <p:nvGraphicFramePr>
          <p:cNvPr id="4194310" name="Content Placeholder 3"/>
          <p:cNvGraphicFramePr>
            <a:graphicFrameLocks noGrp="1"/>
          </p:cNvGraphicFramePr>
          <p:nvPr>
            <p:ph idx="1"/>
          </p:nvPr>
        </p:nvGraphicFramePr>
        <p:xfrm>
          <a:off x="428596" y="357166"/>
          <a:ext cx="8229600" cy="5657850"/>
        </p:xfrm>
        <a:graphic>
          <a:graphicData uri="http://schemas.openxmlformats.org/drawingml/2006/table">
            <a:tbl>
              <a:tblPr firstRow="1" bandRow="1">
                <a:tableStyleId>{5C22544A-7EE6-4342-B048-85BDC9FD1C3A}</a:tableStyleId>
              </a:tblPr>
              <a:tblGrid>
                <a:gridCol w="2714644"/>
                <a:gridCol w="2000264"/>
                <a:gridCol w="1928826"/>
                <a:gridCol w="1585866"/>
              </a:tblGrid>
              <a:tr h="370840">
                <a:tc>
                  <a:txBody>
                    <a:bodyPr/>
                    <a:p>
                      <a:pPr>
                        <a:spcAft>
                          <a:spcPts val="0"/>
                        </a:spcAft>
                      </a:pPr>
                      <a:r>
                        <a:rPr b="1" dirty="0" sz="2400" lang="en-US">
                          <a:latin typeface="Times New Roman"/>
                          <a:ea typeface="Times New Roman"/>
                        </a:rPr>
                        <a:t>Major Groups</a:t>
                      </a:r>
                      <a:endParaRPr dirty="0" sz="2400" lang="en-GB">
                        <a:latin typeface="Times New Roman"/>
                        <a:ea typeface="Times New Roman"/>
                      </a:endParaRPr>
                    </a:p>
                  </a:txBody>
                  <a:tcPr marL="9525" marR="9525" marT="9525" marB="9525" anchor="ctr"/>
                </a:tc>
                <a:tc>
                  <a:txBody>
                    <a:bodyPr/>
                    <a:p>
                      <a:pPr>
                        <a:spcAft>
                          <a:spcPts val="0"/>
                        </a:spcAft>
                      </a:pPr>
                      <a:r>
                        <a:rPr b="1" sz="2400" lang="en-US">
                          <a:latin typeface="Times New Roman"/>
                          <a:ea typeface="Times New Roman"/>
                        </a:rPr>
                        <a:t>Generic Name</a:t>
                      </a:r>
                      <a:endParaRPr sz="2400" lang="en-GB">
                        <a:latin typeface="Times New Roman"/>
                        <a:ea typeface="Times New Roman"/>
                      </a:endParaRPr>
                    </a:p>
                  </a:txBody>
                  <a:tcPr marL="9525" marR="9525" marT="9525" marB="9525" anchor="ctr"/>
                </a:tc>
                <a:tc>
                  <a:txBody>
                    <a:bodyPr/>
                    <a:p>
                      <a:pPr>
                        <a:spcAft>
                          <a:spcPts val="0"/>
                        </a:spcAft>
                      </a:pPr>
                      <a:r>
                        <a:rPr b="1" sz="2400" lang="en-US">
                          <a:latin typeface="Times New Roman"/>
                          <a:ea typeface="Times New Roman"/>
                        </a:rPr>
                        <a:t>Trade Name</a:t>
                      </a:r>
                      <a:endParaRPr sz="2400" lang="en-GB">
                        <a:latin typeface="Times New Roman"/>
                        <a:ea typeface="Times New Roman"/>
                      </a:endParaRPr>
                    </a:p>
                  </a:txBody>
                  <a:tcPr marL="9525" marR="9525" marT="9525" marB="9525" anchor="ctr"/>
                </a:tc>
                <a:tc>
                  <a:txBody>
                    <a:bodyPr/>
                    <a:p>
                      <a:pPr>
                        <a:spcAft>
                          <a:spcPts val="0"/>
                        </a:spcAft>
                      </a:pPr>
                      <a:r>
                        <a:rPr b="1" sz="2400" lang="en-US">
                          <a:latin typeface="Times New Roman"/>
                          <a:ea typeface="Times New Roman"/>
                        </a:rPr>
                        <a:t>Daily Dosage (range)</a:t>
                      </a:r>
                      <a:endParaRPr sz="2400" lang="en-GB">
                        <a:latin typeface="Times New Roman"/>
                        <a:ea typeface="Times New Roman"/>
                      </a:endParaRPr>
                    </a:p>
                  </a:txBody>
                  <a:tcPr marL="9525" marR="9525" marT="9525" marB="9525" anchor="ctr"/>
                </a:tc>
              </a:tr>
              <a:tr h="370840">
                <a:tc>
                  <a:txBody>
                    <a:bodyPr/>
                    <a:p>
                      <a:pPr>
                        <a:spcAft>
                          <a:spcPts val="0"/>
                        </a:spcAft>
                      </a:pPr>
                      <a:r>
                        <a:rPr b="1" sz="2400" lang="en-US">
                          <a:latin typeface="Times New Roman"/>
                          <a:ea typeface="Times New Roman"/>
                        </a:rPr>
                        <a:t>Tricyclic antidepressants</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Amitriptyline</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Elavil (laroxyl)</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75-300mg</a:t>
                      </a:r>
                      <a:endParaRPr sz="2400" lang="en-GB">
                        <a:latin typeface="Times New Roman"/>
                        <a:ea typeface="Times New Roman"/>
                      </a:endParaRPr>
                    </a:p>
                  </a:txBody>
                  <a:tcPr marL="9525" marR="9525" marT="9525" marB="9525" anchor="ctr"/>
                </a:tc>
              </a:tr>
              <a:tr h="370840">
                <a:tc>
                  <a:txBody>
                    <a:bodyPr/>
                    <a:p>
                      <a:pPr>
                        <a:spcAft>
                          <a:spcPts val="0"/>
                        </a:spcAft>
                      </a:pPr>
                      <a:r>
                        <a:rPr sz="2400" lang="en-US">
                          <a:latin typeface="Times New Roman"/>
                          <a:ea typeface="Times New Roman"/>
                        </a:rPr>
                        <a:t> </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Imipramine</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Tofranil</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100-300mg</a:t>
                      </a:r>
                      <a:endParaRPr sz="2400" lang="en-GB">
                        <a:latin typeface="Times New Roman"/>
                        <a:ea typeface="Times New Roman"/>
                      </a:endParaRPr>
                    </a:p>
                  </a:txBody>
                  <a:tcPr marL="9525" marR="9525" marT="9525" marB="9525" anchor="ctr"/>
                </a:tc>
              </a:tr>
              <a:tr h="370840">
                <a:tc>
                  <a:txBody>
                    <a:bodyPr/>
                    <a:p>
                      <a:pPr>
                        <a:spcAft>
                          <a:spcPts val="0"/>
                        </a:spcAft>
                      </a:pPr>
                      <a:r>
                        <a:rPr b="1" sz="2400" lang="en-US">
                          <a:latin typeface="Times New Roman"/>
                          <a:ea typeface="Times New Roman"/>
                        </a:rPr>
                        <a:t>Tetra cyclic anti-depressants</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Maprotiline</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Ludiomil</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75-300mg</a:t>
                      </a:r>
                      <a:endParaRPr sz="2400" lang="en-GB">
                        <a:latin typeface="Times New Roman"/>
                        <a:ea typeface="Times New Roman"/>
                      </a:endParaRPr>
                    </a:p>
                  </a:txBody>
                  <a:tcPr marL="9525" marR="9525" marT="9525" marB="9525" anchor="ctr"/>
                </a:tc>
              </a:tr>
              <a:tr h="370840">
                <a:tc>
                  <a:txBody>
                    <a:bodyPr/>
                    <a:p>
                      <a:pPr>
                        <a:spcAft>
                          <a:spcPts val="0"/>
                        </a:spcAft>
                      </a:pPr>
                      <a:r>
                        <a:rPr b="1" sz="2400" lang="en-US">
                          <a:latin typeface="Times New Roman"/>
                          <a:ea typeface="Times New Roman"/>
                        </a:rPr>
                        <a:t>Monoamine Oxidase Inhibitors</a:t>
                      </a:r>
                      <a:endParaRPr sz="2400" lang="en-GB">
                        <a:latin typeface="Times New Roman"/>
                        <a:ea typeface="Times New Roman"/>
                      </a:endParaRPr>
                    </a:p>
                  </a:txBody>
                  <a:tcPr marL="9525" marR="9525" marT="9525" marB="9525" anchor="ctr"/>
                </a:tc>
                <a:tc>
                  <a:txBody>
                    <a:bodyPr/>
                    <a:p>
                      <a:pPr>
                        <a:spcAft>
                          <a:spcPts val="0"/>
                        </a:spcAft>
                      </a:pPr>
                      <a:r>
                        <a:rPr dirty="0" sz="2400" lang="en-US" err="1">
                          <a:latin typeface="Times New Roman"/>
                          <a:ea typeface="Times New Roman"/>
                        </a:rPr>
                        <a:t>Isocarboxacid</a:t>
                      </a:r>
                      <a:endParaRPr dirty="0"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Marplan</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10-60mg</a:t>
                      </a:r>
                      <a:endParaRPr sz="2400" lang="en-GB">
                        <a:latin typeface="Times New Roman"/>
                        <a:ea typeface="Times New Roman"/>
                      </a:endParaRPr>
                    </a:p>
                  </a:txBody>
                  <a:tcPr marL="9525" marR="9525" marT="9525" marB="9525" anchor="ctr"/>
                </a:tc>
              </a:tr>
              <a:tr h="370840">
                <a:tc>
                  <a:txBody>
                    <a:bodyPr/>
                    <a:p>
                      <a:pPr>
                        <a:spcAft>
                          <a:spcPts val="0"/>
                        </a:spcAft>
                      </a:pPr>
                      <a:r>
                        <a:rPr sz="2400" lang="en-US">
                          <a:latin typeface="Times New Roman"/>
                          <a:ea typeface="Times New Roman"/>
                        </a:rPr>
                        <a:t> </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Phenelzine</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Nardil</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45-90mg</a:t>
                      </a:r>
                      <a:endParaRPr sz="2400" lang="en-GB">
                        <a:latin typeface="Times New Roman"/>
                        <a:ea typeface="Times New Roman"/>
                      </a:endParaRPr>
                    </a:p>
                  </a:txBody>
                  <a:tcPr marL="9525" marR="9525" marT="9525" marB="9525" anchor="ctr"/>
                </a:tc>
              </a:tr>
              <a:tr h="370840">
                <a:tc>
                  <a:txBody>
                    <a:bodyPr/>
                    <a:p>
                      <a:pPr>
                        <a:spcAft>
                          <a:spcPts val="0"/>
                        </a:spcAft>
                      </a:pPr>
                      <a:r>
                        <a:rPr b="1" sz="2400" lang="en-US">
                          <a:latin typeface="Times New Roman"/>
                          <a:ea typeface="Times New Roman"/>
                        </a:rPr>
                        <a:t>Selective Serotonin Reuptake Inhibitors</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Fluoxetine</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Prozac</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20mg</a:t>
                      </a:r>
                      <a:endParaRPr sz="2400" lang="en-GB">
                        <a:latin typeface="Times New Roman"/>
                        <a:ea typeface="Times New Roman"/>
                      </a:endParaRPr>
                    </a:p>
                  </a:txBody>
                  <a:tcPr marL="9525" marR="9525" marT="9525" marB="9525" anchor="ctr"/>
                </a:tc>
              </a:tr>
              <a:tr h="370840">
                <a:tc>
                  <a:txBody>
                    <a:bodyPr/>
                    <a:p>
                      <a:pPr>
                        <a:spcAft>
                          <a:spcPts val="0"/>
                        </a:spcAft>
                      </a:pPr>
                      <a:r>
                        <a:rPr sz="2400" lang="en-US">
                          <a:latin typeface="Times New Roman"/>
                          <a:ea typeface="Times New Roman"/>
                        </a:rPr>
                        <a:t> </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Citalopram</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Cipramil</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20-60mg</a:t>
                      </a:r>
                      <a:endParaRPr sz="2400" lang="en-GB">
                        <a:latin typeface="Times New Roman"/>
                        <a:ea typeface="Times New Roman"/>
                      </a:endParaRPr>
                    </a:p>
                  </a:txBody>
                  <a:tcPr marL="9525" marR="9525" marT="9525" marB="9525" anchor="ctr"/>
                </a:tc>
              </a:tr>
              <a:tr h="370840">
                <a:tc>
                  <a:txBody>
                    <a:bodyPr/>
                    <a:p>
                      <a:pPr>
                        <a:spcAft>
                          <a:spcPts val="0"/>
                        </a:spcAft>
                      </a:pPr>
                      <a:r>
                        <a:rPr sz="2400" lang="en-US">
                          <a:latin typeface="Times New Roman"/>
                          <a:ea typeface="Times New Roman"/>
                        </a:rPr>
                        <a:t> </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Paroxetine</a:t>
                      </a:r>
                      <a:endParaRPr sz="2400" lang="en-GB">
                        <a:latin typeface="Times New Roman"/>
                        <a:ea typeface="Times New Roman"/>
                      </a:endParaRPr>
                    </a:p>
                  </a:txBody>
                  <a:tcPr marL="9525" marR="9525" marT="9525" marB="9525" anchor="ctr"/>
                </a:tc>
                <a:tc>
                  <a:txBody>
                    <a:bodyPr/>
                    <a:p>
                      <a:pPr>
                        <a:spcAft>
                          <a:spcPts val="0"/>
                        </a:spcAft>
                      </a:pPr>
                      <a:r>
                        <a:rPr sz="2400" lang="en-US">
                          <a:latin typeface="Times New Roman"/>
                          <a:ea typeface="Times New Roman"/>
                        </a:rPr>
                        <a:t>Seroxat</a:t>
                      </a:r>
                      <a:endParaRPr sz="2400" lang="en-GB">
                        <a:latin typeface="Times New Roman"/>
                        <a:ea typeface="Times New Roman"/>
                      </a:endParaRPr>
                    </a:p>
                  </a:txBody>
                  <a:tcPr marL="9525" marR="9525" marT="9525" marB="9525" anchor="ctr"/>
                </a:tc>
                <a:tc>
                  <a:txBody>
                    <a:bodyPr/>
                    <a:p>
                      <a:pPr>
                        <a:spcAft>
                          <a:spcPts val="0"/>
                        </a:spcAft>
                      </a:pPr>
                      <a:r>
                        <a:rPr dirty="0" sz="2400" lang="en-US">
                          <a:latin typeface="Times New Roman"/>
                          <a:ea typeface="Times New Roman"/>
                        </a:rPr>
                        <a:t>10-50mg</a:t>
                      </a:r>
                      <a:endParaRPr dirty="0" sz="2400" lang="en-GB">
                        <a:latin typeface="Times New Roman"/>
                        <a:ea typeface="Times New Roman"/>
                      </a:endParaRPr>
                    </a:p>
                  </a:txBody>
                  <a:tcPr marL="9525" marR="9525" marT="9525" marB="9525" anchor="ctr"/>
                </a:tc>
              </a:tr>
            </a:tbl>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733" name="Title 1"/>
          <p:cNvSpPr>
            <a:spLocks noGrp="1"/>
          </p:cNvSpPr>
          <p:nvPr>
            <p:ph type="title"/>
          </p:nvPr>
        </p:nvSpPr>
        <p:spPr/>
        <p:txBody>
          <a:bodyPr>
            <a:normAutofit fontScale="90000"/>
          </a:bodyPr>
          <a:p>
            <a:r>
              <a:rPr b="1" dirty="0" lang="en-US" smtClean="0"/>
              <a:t/>
            </a:r>
            <a:br>
              <a:rPr b="1" dirty="0" lang="en-US" smtClean="0"/>
            </a:br>
            <a:r>
              <a:rPr b="1" dirty="0" lang="en-US" smtClean="0"/>
              <a:t>Side Effects</a:t>
            </a:r>
            <a:r>
              <a:rPr dirty="0" lang="en-US" smtClean="0"/>
              <a:t> </a:t>
            </a:r>
            <a:r>
              <a:rPr dirty="0" lang="en-GB" smtClean="0"/>
              <a:t/>
            </a:r>
            <a:br>
              <a:rPr dirty="0" lang="en-GB" smtClean="0"/>
            </a:br>
            <a:endParaRPr dirty="0" lang="en-GB"/>
          </a:p>
        </p:txBody>
      </p:sp>
      <p:sp>
        <p:nvSpPr>
          <p:cNvPr id="1048734" name="Content Placeholder 2"/>
          <p:cNvSpPr>
            <a:spLocks noGrp="1"/>
          </p:cNvSpPr>
          <p:nvPr>
            <p:ph idx="1"/>
          </p:nvPr>
        </p:nvSpPr>
        <p:spPr/>
        <p:txBody>
          <a:bodyPr>
            <a:normAutofit fontScale="96875" lnSpcReduction="20000"/>
          </a:bodyPr>
          <a:p>
            <a:r>
              <a:rPr dirty="0" lang="en-US" smtClean="0"/>
              <a:t>Monoamine </a:t>
            </a:r>
            <a:r>
              <a:rPr dirty="0" lang="en-US" err="1" smtClean="0"/>
              <a:t>oxidase</a:t>
            </a:r>
            <a:r>
              <a:rPr dirty="0" lang="en-US" smtClean="0"/>
              <a:t> inhibitors: dry mouth, constipation, blurred vision, tachycardia nausea, </a:t>
            </a:r>
            <a:r>
              <a:rPr dirty="0" lang="en-US" err="1" smtClean="0"/>
              <a:t>oedema</a:t>
            </a:r>
            <a:r>
              <a:rPr dirty="0" lang="en-US" smtClean="0"/>
              <a:t>, hypotension and urinary retention</a:t>
            </a:r>
          </a:p>
          <a:p>
            <a:r>
              <a:rPr dirty="0" lang="en-US" err="1" smtClean="0"/>
              <a:t>Tricyclics</a:t>
            </a:r>
            <a:r>
              <a:rPr dirty="0" lang="en-US" smtClean="0"/>
              <a:t>: mild </a:t>
            </a:r>
            <a:r>
              <a:rPr dirty="0" lang="en-US" err="1" smtClean="0"/>
              <a:t>anticholinergic</a:t>
            </a:r>
            <a:r>
              <a:rPr dirty="0" lang="en-US" smtClean="0"/>
              <a:t> effects, Allergic reactions manifested as skin rash and jaundice, Tachycardia, Tremors, Long term treatment may depress bone marrow, predispose to sore throat and aching, and fever.</a:t>
            </a:r>
            <a:endParaRPr dirty="0" lang="en-GB" smtClean="0"/>
          </a:p>
          <a:p>
            <a:endParaRPr dirty="0" lang="en-GB"/>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735" name="Title 1"/>
          <p:cNvSpPr>
            <a:spLocks noGrp="1"/>
          </p:cNvSpPr>
          <p:nvPr>
            <p:ph type="title"/>
          </p:nvPr>
        </p:nvSpPr>
        <p:spPr/>
        <p:txBody>
          <a:bodyPr>
            <a:normAutofit fontScale="90000"/>
          </a:bodyPr>
          <a:p>
            <a:r>
              <a:rPr b="1" dirty="0" lang="en-US" smtClean="0"/>
              <a:t/>
            </a:r>
            <a:br>
              <a:rPr b="1" dirty="0" lang="en-US" smtClean="0"/>
            </a:br>
            <a:r>
              <a:rPr b="1" dirty="0" lang="en-US" smtClean="0"/>
              <a:t>Contraindications</a:t>
            </a:r>
            <a:r>
              <a:rPr dirty="0" lang="en-US" smtClean="0"/>
              <a:t> </a:t>
            </a:r>
            <a:r>
              <a:rPr dirty="0" lang="en-GB" smtClean="0"/>
              <a:t/>
            </a:r>
            <a:br>
              <a:rPr dirty="0" lang="en-GB" smtClean="0"/>
            </a:br>
            <a:endParaRPr dirty="0" lang="en-GB"/>
          </a:p>
        </p:txBody>
      </p:sp>
      <p:sp>
        <p:nvSpPr>
          <p:cNvPr id="1048736" name="Content Placeholder 2"/>
          <p:cNvSpPr>
            <a:spLocks noGrp="1"/>
          </p:cNvSpPr>
          <p:nvPr>
            <p:ph idx="1"/>
          </p:nvPr>
        </p:nvSpPr>
        <p:spPr/>
        <p:txBody>
          <a:bodyPr/>
          <a:p>
            <a:r>
              <a:rPr dirty="0" lang="en-US" smtClean="0"/>
              <a:t>Glaucoma</a:t>
            </a:r>
          </a:p>
          <a:p>
            <a:r>
              <a:rPr dirty="0" lang="en-US" smtClean="0"/>
              <a:t>Agitated states</a:t>
            </a:r>
          </a:p>
          <a:p>
            <a:r>
              <a:rPr dirty="0" lang="en-US" smtClean="0"/>
              <a:t>Urinary retention</a:t>
            </a:r>
          </a:p>
          <a:p>
            <a:r>
              <a:rPr dirty="0" lang="en-US" smtClean="0"/>
              <a:t>Cardiac  disorders </a:t>
            </a:r>
          </a:p>
          <a:p>
            <a:r>
              <a:rPr dirty="0" lang="en-US" smtClean="0"/>
              <a:t>Seizure disorders.</a:t>
            </a:r>
            <a:endParaRPr dirty="0" lang="en-GB" smtClean="0"/>
          </a:p>
          <a:p>
            <a:endParaRPr dirty="0" lang="en-GB"/>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737" name="Title 1"/>
          <p:cNvSpPr>
            <a:spLocks noGrp="1"/>
          </p:cNvSpPr>
          <p:nvPr>
            <p:ph type="title"/>
          </p:nvPr>
        </p:nvSpPr>
        <p:spPr/>
        <p:txBody>
          <a:bodyPr>
            <a:normAutofit fontScale="90000"/>
          </a:bodyPr>
          <a:p>
            <a:r>
              <a:rPr b="1" dirty="0" lang="en-US" smtClean="0"/>
              <a:t/>
            </a:r>
            <a:br>
              <a:rPr b="1" dirty="0" lang="en-US" smtClean="0"/>
            </a:br>
            <a:r>
              <a:rPr b="1" dirty="0" lang="en-US" err="1" smtClean="0"/>
              <a:t>Anxiolytics</a:t>
            </a:r>
            <a:r>
              <a:rPr b="1" dirty="0" lang="en-US" smtClean="0"/>
              <a:t> or Anti-anxiety Drugs </a:t>
            </a:r>
            <a:r>
              <a:rPr dirty="0" lang="en-GB" smtClean="0"/>
              <a:t/>
            </a:r>
            <a:br>
              <a:rPr dirty="0" lang="en-GB" smtClean="0"/>
            </a:br>
            <a:endParaRPr dirty="0" lang="en-GB"/>
          </a:p>
        </p:txBody>
      </p:sp>
      <p:sp>
        <p:nvSpPr>
          <p:cNvPr id="1048738" name="Content Placeholder 2"/>
          <p:cNvSpPr>
            <a:spLocks noGrp="1"/>
          </p:cNvSpPr>
          <p:nvPr>
            <p:ph idx="1"/>
          </p:nvPr>
        </p:nvSpPr>
        <p:spPr/>
        <p:txBody>
          <a:bodyPr/>
          <a:p>
            <a:r>
              <a:rPr dirty="0" lang="en-US" smtClean="0"/>
              <a:t>Given  to a patient having generalized anxiety disorder</a:t>
            </a:r>
          </a:p>
          <a:p>
            <a:r>
              <a:rPr dirty="0" lang="en-US" smtClean="0"/>
              <a:t>Indicated for acute anxiety states</a:t>
            </a:r>
          </a:p>
          <a:p>
            <a:r>
              <a:rPr dirty="0" lang="en-US" smtClean="0"/>
              <a:t>Examples are </a:t>
            </a:r>
            <a:r>
              <a:rPr dirty="0" lang="en-US" err="1" smtClean="0"/>
              <a:t>buspirone</a:t>
            </a:r>
            <a:r>
              <a:rPr dirty="0" lang="en-US" smtClean="0"/>
              <a:t>, a novel </a:t>
            </a:r>
            <a:r>
              <a:rPr dirty="0" lang="en-US" err="1" smtClean="0"/>
              <a:t>anxiolytic</a:t>
            </a:r>
            <a:r>
              <a:rPr dirty="0" lang="en-US" smtClean="0"/>
              <a:t>, and benzodiazepines like diazepam and </a:t>
            </a:r>
            <a:r>
              <a:rPr dirty="0" lang="en-US" err="1" smtClean="0"/>
              <a:t>lorazepam</a:t>
            </a:r>
            <a:endParaRPr dirty="0"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619" name="Title 1"/>
          <p:cNvSpPr>
            <a:spLocks noGrp="1"/>
          </p:cNvSpPr>
          <p:nvPr>
            <p:ph type="title"/>
          </p:nvPr>
        </p:nvSpPr>
        <p:spPr/>
        <p:txBody>
          <a:bodyPr/>
          <a:p>
            <a:r>
              <a:rPr dirty="0" lang="en-GB" smtClean="0"/>
              <a:t>Etiological factors of mental illness</a:t>
            </a:r>
            <a:endParaRPr dirty="0" lang="en-GB"/>
          </a:p>
        </p:txBody>
      </p:sp>
      <p:sp>
        <p:nvSpPr>
          <p:cNvPr id="1048620" name="Content Placeholder 2"/>
          <p:cNvSpPr>
            <a:spLocks noGrp="1"/>
          </p:cNvSpPr>
          <p:nvPr>
            <p:ph idx="1"/>
          </p:nvPr>
        </p:nvSpPr>
        <p:spPr/>
        <p:txBody>
          <a:bodyPr>
            <a:normAutofit/>
          </a:bodyPr>
          <a:p>
            <a:r>
              <a:rPr dirty="0" lang="en-GB" smtClean="0"/>
              <a:t>They can be classified as:</a:t>
            </a:r>
          </a:p>
          <a:p>
            <a:pPr lvl="1"/>
            <a:r>
              <a:rPr dirty="0" lang="en-GB" smtClean="0"/>
              <a:t>Predisposing factors- present early in life</a:t>
            </a:r>
          </a:p>
          <a:p>
            <a:pPr lvl="1"/>
            <a:r>
              <a:rPr dirty="0" lang="en-GB" smtClean="0"/>
              <a:t>Precipitating factors- present shortly before illness</a:t>
            </a:r>
          </a:p>
          <a:p>
            <a:pPr lvl="1"/>
            <a:r>
              <a:rPr dirty="0" lang="en-GB" smtClean="0"/>
              <a:t>Perpetuating factors- prolong the course of disorder</a:t>
            </a:r>
          </a:p>
          <a:p>
            <a:r>
              <a:rPr dirty="0" lang="en-GB" smtClean="0"/>
              <a:t>They include:</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739" name="Title 1"/>
          <p:cNvSpPr>
            <a:spLocks noGrp="1"/>
          </p:cNvSpPr>
          <p:nvPr>
            <p:ph type="title"/>
          </p:nvPr>
        </p:nvSpPr>
        <p:spPr/>
        <p:txBody>
          <a:bodyPr>
            <a:normAutofit fontScale="90000"/>
          </a:bodyPr>
          <a:p>
            <a:r>
              <a:rPr b="1" dirty="0" lang="en-US" smtClean="0"/>
              <a:t>Side Effects</a:t>
            </a:r>
            <a:r>
              <a:rPr dirty="0" lang="en-GB" smtClean="0"/>
              <a:t/>
            </a:r>
            <a:br>
              <a:rPr dirty="0" lang="en-GB" smtClean="0"/>
            </a:br>
            <a:endParaRPr dirty="0" lang="en-GB"/>
          </a:p>
        </p:txBody>
      </p:sp>
      <p:sp>
        <p:nvSpPr>
          <p:cNvPr id="1048740" name="Content Placeholder 2"/>
          <p:cNvSpPr>
            <a:spLocks noGrp="1"/>
          </p:cNvSpPr>
          <p:nvPr>
            <p:ph idx="1"/>
          </p:nvPr>
        </p:nvSpPr>
        <p:spPr/>
        <p:txBody>
          <a:bodyPr/>
          <a:p>
            <a:r>
              <a:rPr dirty="0" lang="en-US" smtClean="0"/>
              <a:t>dizziness, headache, nervousness, insomnia, light headedness, dry mouth, nausea, vomiting, abdominal and gastric distress and </a:t>
            </a:r>
            <a:r>
              <a:rPr dirty="0" lang="en-US" err="1" smtClean="0"/>
              <a:t>diarrhoea</a:t>
            </a:r>
            <a:endParaRPr dirty="0" lang="en-GB"/>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741" name="Title 1"/>
          <p:cNvSpPr>
            <a:spLocks noGrp="1"/>
          </p:cNvSpPr>
          <p:nvPr>
            <p:ph type="title"/>
          </p:nvPr>
        </p:nvSpPr>
        <p:spPr/>
        <p:txBody>
          <a:bodyPr>
            <a:normAutofit fontScale="90000"/>
          </a:bodyPr>
          <a:p>
            <a:r>
              <a:rPr b="1" lang="en-US" smtClean="0"/>
              <a:t/>
            </a:r>
            <a:br>
              <a:rPr b="1" lang="en-US" smtClean="0"/>
            </a:br>
            <a:r>
              <a:rPr b="1" lang="en-US" smtClean="0"/>
              <a:t>Contraindications</a:t>
            </a:r>
            <a:r>
              <a:rPr lang="en-US" smtClean="0"/>
              <a:t> </a:t>
            </a:r>
            <a:r>
              <a:rPr dirty="0" lang="en-GB" smtClean="0"/>
              <a:t/>
            </a:r>
            <a:br>
              <a:rPr dirty="0" lang="en-GB" smtClean="0"/>
            </a:br>
            <a:endParaRPr dirty="0" lang="en-GB"/>
          </a:p>
        </p:txBody>
      </p:sp>
      <p:sp>
        <p:nvSpPr>
          <p:cNvPr id="1048742" name="Content Placeholder 2"/>
          <p:cNvSpPr>
            <a:spLocks noGrp="1"/>
          </p:cNvSpPr>
          <p:nvPr>
            <p:ph idx="1"/>
          </p:nvPr>
        </p:nvSpPr>
        <p:spPr/>
        <p:txBody>
          <a:bodyPr>
            <a:normAutofit fontScale="96875" lnSpcReduction="20000"/>
          </a:bodyPr>
          <a:p>
            <a:r>
              <a:rPr dirty="0" lang="en-US" smtClean="0"/>
              <a:t>Should not be used together with other CNS depressants. </a:t>
            </a:r>
          </a:p>
          <a:p>
            <a:r>
              <a:rPr dirty="0" lang="en-US" smtClean="0"/>
              <a:t>They should be given with caution to patients who are elderly, depressed or suicidal and those with a history of substance abuse.</a:t>
            </a:r>
            <a:endParaRPr dirty="0" lang="en-GB" smtClean="0"/>
          </a:p>
          <a:p>
            <a:r>
              <a:rPr dirty="0" lang="en-US" smtClean="0"/>
              <a:t>It is worth noting that these drugs need to be combined with psychotherapy to ensure complete cure of the problem.</a:t>
            </a:r>
            <a:endParaRPr dirty="0" lang="en-GB" smtClean="0"/>
          </a:p>
          <a:p>
            <a:endParaRPr dirty="0" lang="en-GB"/>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743" name="Title 1"/>
          <p:cNvSpPr>
            <a:spLocks noGrp="1"/>
          </p:cNvSpPr>
          <p:nvPr>
            <p:ph type="title"/>
          </p:nvPr>
        </p:nvSpPr>
        <p:spPr/>
        <p:txBody>
          <a:bodyPr>
            <a:normAutofit fontScale="90000"/>
          </a:bodyPr>
          <a:p>
            <a:r>
              <a:rPr b="1" dirty="0" lang="en-US" smtClean="0"/>
              <a:t/>
            </a:r>
            <a:br>
              <a:rPr b="1" dirty="0" lang="en-US" smtClean="0"/>
            </a:br>
            <a:r>
              <a:rPr b="1" dirty="0" lang="en-US" smtClean="0"/>
              <a:t/>
            </a:r>
            <a:br>
              <a:rPr b="1" dirty="0" lang="en-US" smtClean="0"/>
            </a:br>
            <a:r>
              <a:rPr b="1" dirty="0" lang="en-US" err="1" smtClean="0"/>
              <a:t>Antiparkinsonian</a:t>
            </a:r>
            <a:r>
              <a:rPr b="1" dirty="0" lang="en-US" smtClean="0"/>
              <a:t> Drugs</a:t>
            </a:r>
            <a:r>
              <a:rPr dirty="0" lang="en-GB" smtClean="0"/>
              <a:t/>
            </a:r>
            <a:br>
              <a:rPr dirty="0" lang="en-GB" smtClean="0"/>
            </a:br>
            <a:r>
              <a:rPr dirty="0" lang="en-US" smtClean="0"/>
              <a:t> </a:t>
            </a:r>
            <a:r>
              <a:rPr dirty="0" lang="en-GB" smtClean="0"/>
              <a:t/>
            </a:r>
            <a:br>
              <a:rPr dirty="0" lang="en-GB" smtClean="0"/>
            </a:br>
            <a:endParaRPr dirty="0" lang="en-GB"/>
          </a:p>
        </p:txBody>
      </p:sp>
      <p:sp>
        <p:nvSpPr>
          <p:cNvPr id="1048744" name="Content Placeholder 2"/>
          <p:cNvSpPr>
            <a:spLocks noGrp="1"/>
          </p:cNvSpPr>
          <p:nvPr>
            <p:ph idx="1"/>
          </p:nvPr>
        </p:nvSpPr>
        <p:spPr/>
        <p:txBody>
          <a:bodyPr/>
          <a:p>
            <a:r>
              <a:rPr dirty="0" lang="en-US" smtClean="0"/>
              <a:t>These are drugs given to counteract the side effects of major </a:t>
            </a:r>
            <a:r>
              <a:rPr dirty="0" lang="en-US" err="1" smtClean="0"/>
              <a:t>tranquillisers</a:t>
            </a:r>
            <a:endParaRPr dirty="0" lang="en-US" smtClean="0"/>
          </a:p>
          <a:p>
            <a:r>
              <a:rPr b="1" dirty="0" lang="en-US" smtClean="0"/>
              <a:t>Side Effects</a:t>
            </a:r>
            <a:endParaRPr dirty="0" lang="en-GB" smtClean="0"/>
          </a:p>
          <a:p>
            <a:pPr lvl="1"/>
            <a:r>
              <a:rPr dirty="0" lang="en-US" smtClean="0"/>
              <a:t>Side effects include dry mouth, nausea, constipation, urinary retention, blurred vision, disorientation and confusion.</a:t>
            </a:r>
            <a:endParaRPr dirty="0" lang="en-GB" smtClean="0"/>
          </a:p>
          <a:p>
            <a:endParaRPr dirty="0" lang="en-GB"/>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745" name="Title 1"/>
          <p:cNvSpPr>
            <a:spLocks noGrp="1"/>
          </p:cNvSpPr>
          <p:nvPr>
            <p:ph type="title"/>
          </p:nvPr>
        </p:nvSpPr>
        <p:spPr/>
        <p:txBody>
          <a:bodyPr/>
          <a:p>
            <a:r>
              <a:rPr dirty="0" lang="en-GB" smtClean="0"/>
              <a:t>2. electro-convulsive therapy</a:t>
            </a:r>
            <a:endParaRPr dirty="0" lang="en-GB"/>
          </a:p>
        </p:txBody>
      </p:sp>
      <p:sp>
        <p:nvSpPr>
          <p:cNvPr id="1048746" name="Content Placeholder 2"/>
          <p:cNvSpPr>
            <a:spLocks noGrp="1"/>
          </p:cNvSpPr>
          <p:nvPr>
            <p:ph idx="1"/>
          </p:nvPr>
        </p:nvSpPr>
        <p:spPr/>
        <p:txBody>
          <a:bodyPr>
            <a:normAutofit fontScale="96429" lnSpcReduction="20000"/>
          </a:bodyPr>
          <a:p>
            <a:r>
              <a:rPr dirty="0" lang="en-US" smtClean="0"/>
              <a:t>It is given in doses ranging from 70 to 130 volts via electrodes placed on the temporal lobes from a machine constructed for treatment purposes. </a:t>
            </a:r>
            <a:endParaRPr dirty="0" lang="en-GB" smtClean="0"/>
          </a:p>
          <a:p>
            <a:r>
              <a:rPr dirty="0" lang="en-US" smtClean="0"/>
              <a:t>Before ECT is administered, the following investigations are done:</a:t>
            </a:r>
            <a:endParaRPr dirty="0" lang="en-GB" smtClean="0"/>
          </a:p>
          <a:p>
            <a:pPr lvl="1"/>
            <a:r>
              <a:rPr dirty="0" lang="en-US" smtClean="0"/>
              <a:t>Physical examination like x-ray of the chest and spine</a:t>
            </a:r>
            <a:endParaRPr dirty="0" lang="en-GB" smtClean="0"/>
          </a:p>
          <a:p>
            <a:pPr lvl="1"/>
            <a:r>
              <a:rPr dirty="0" lang="en-US" smtClean="0"/>
              <a:t>Electrocardiogram (ECG) and electroencephalogram (EEG) may be done</a:t>
            </a:r>
            <a:endParaRPr dirty="0" lang="en-GB" smtClean="0"/>
          </a:p>
          <a:p>
            <a:endParaRPr dirty="0" lang="en-GB"/>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747" name="Title 1"/>
          <p:cNvSpPr>
            <a:spLocks noGrp="1"/>
          </p:cNvSpPr>
          <p:nvPr>
            <p:ph type="title"/>
          </p:nvPr>
        </p:nvSpPr>
        <p:spPr/>
        <p:txBody>
          <a:bodyPr/>
          <a:p>
            <a:r>
              <a:rPr dirty="0" lang="en-GB" err="1" smtClean="0"/>
              <a:t>Ctied</a:t>
            </a:r>
            <a:r>
              <a:rPr dirty="0" lang="en-GB" smtClean="0"/>
              <a:t> </a:t>
            </a:r>
            <a:endParaRPr dirty="0" lang="en-GB"/>
          </a:p>
        </p:txBody>
      </p:sp>
      <p:sp>
        <p:nvSpPr>
          <p:cNvPr id="1048748" name="Content Placeholder 2"/>
          <p:cNvSpPr>
            <a:spLocks noGrp="1"/>
          </p:cNvSpPr>
          <p:nvPr>
            <p:ph idx="1"/>
          </p:nvPr>
        </p:nvSpPr>
        <p:spPr/>
        <p:txBody>
          <a:bodyPr>
            <a:normAutofit fontScale="84375" lnSpcReduction="20000"/>
          </a:bodyPr>
          <a:p>
            <a:r>
              <a:rPr dirty="0" lang="en-US" smtClean="0"/>
              <a:t>Explain and  take informed consent is obtained from the relatives  </a:t>
            </a:r>
            <a:endParaRPr dirty="0" lang="en-GB" smtClean="0"/>
          </a:p>
          <a:p>
            <a:r>
              <a:rPr dirty="0" lang="en-US" smtClean="0"/>
              <a:t>The night before  patient is starved for six hours</a:t>
            </a:r>
          </a:p>
          <a:p>
            <a:r>
              <a:rPr dirty="0" lang="en-US" smtClean="0"/>
              <a:t>All metallic objects are removed from the patient. Thereafter,</a:t>
            </a:r>
          </a:p>
          <a:p>
            <a:r>
              <a:rPr dirty="0" lang="en-US" smtClean="0"/>
              <a:t>Premedication of atropine 0.6mg is given to dry body secretions</a:t>
            </a:r>
          </a:p>
          <a:p>
            <a:r>
              <a:rPr dirty="0" lang="en-US" smtClean="0"/>
              <a:t>Its done under general anesthesia</a:t>
            </a:r>
          </a:p>
          <a:p>
            <a:r>
              <a:rPr dirty="0" lang="en-US" smtClean="0"/>
              <a:t>The patient is secured on a theatre couch to prevent accidental fall</a:t>
            </a:r>
            <a:endParaRPr dirty="0" lang="en-GB" smtClean="0"/>
          </a:p>
          <a:p>
            <a:r>
              <a:rPr dirty="0" lang="en-GB" smtClean="0"/>
              <a:t>After monitor vital signs  and  effects of therapy</a:t>
            </a:r>
          </a:p>
          <a:p>
            <a:r>
              <a:rPr dirty="0" lang="en-GB" smtClean="0"/>
              <a:t>Can be repeated 2-3 times a week up to 8-12 doses</a:t>
            </a:r>
            <a:endParaRPr dirty="0" lang="en-GB"/>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749" name="Title 1"/>
          <p:cNvSpPr>
            <a:spLocks noGrp="1"/>
          </p:cNvSpPr>
          <p:nvPr>
            <p:ph type="title"/>
          </p:nvPr>
        </p:nvSpPr>
        <p:spPr/>
        <p:txBody>
          <a:bodyPr>
            <a:normAutofit fontScale="90000"/>
          </a:bodyPr>
          <a:p>
            <a:r>
              <a:rPr b="1" dirty="0" lang="en-US" smtClean="0"/>
              <a:t/>
            </a:r>
            <a:br>
              <a:rPr b="1" dirty="0" lang="en-US" smtClean="0"/>
            </a:br>
            <a:r>
              <a:rPr b="1" dirty="0" lang="en-US" smtClean="0"/>
              <a:t>3. Psychotherapy</a:t>
            </a:r>
            <a:r>
              <a:rPr dirty="0" lang="en-GB" smtClean="0"/>
              <a:t/>
            </a:r>
            <a:br>
              <a:rPr dirty="0" lang="en-GB" smtClean="0"/>
            </a:br>
            <a:endParaRPr dirty="0" lang="en-GB"/>
          </a:p>
        </p:txBody>
      </p:sp>
      <p:sp>
        <p:nvSpPr>
          <p:cNvPr id="1048750" name="Content Placeholder 2"/>
          <p:cNvSpPr>
            <a:spLocks noGrp="1"/>
          </p:cNvSpPr>
          <p:nvPr>
            <p:ph idx="1"/>
          </p:nvPr>
        </p:nvSpPr>
        <p:spPr/>
        <p:txBody>
          <a:bodyPr/>
          <a:p>
            <a:r>
              <a:rPr dirty="0" lang="en-US" smtClean="0"/>
              <a:t>Involves  communication between the patient and the therapist, with the aim of modifying and alleviating illness. </a:t>
            </a:r>
          </a:p>
          <a:p>
            <a:r>
              <a:rPr dirty="0" lang="en-US" smtClean="0"/>
              <a:t>There are two main types of psychotherapy:</a:t>
            </a:r>
            <a:endParaRPr dirty="0" lang="en-GB" smtClean="0"/>
          </a:p>
          <a:p>
            <a:pPr lvl="1"/>
            <a:r>
              <a:rPr dirty="0" lang="en-US" smtClean="0"/>
              <a:t>Individual psychotherapy</a:t>
            </a:r>
            <a:endParaRPr dirty="0" lang="en-GB" smtClean="0"/>
          </a:p>
          <a:p>
            <a:pPr lvl="1"/>
            <a:r>
              <a:rPr dirty="0" lang="en-US" smtClean="0"/>
              <a:t>Group psychotherapy</a:t>
            </a:r>
            <a:endParaRPr dirty="0" lang="en-GB" smtClean="0"/>
          </a:p>
          <a:p>
            <a:endParaRPr dirty="0" lang="en-GB" smtClean="0"/>
          </a:p>
          <a:p>
            <a:endParaRPr dirty="0" lang="en-GB"/>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8751" name="Title 1"/>
          <p:cNvSpPr>
            <a:spLocks noGrp="1"/>
          </p:cNvSpPr>
          <p:nvPr>
            <p:ph type="title"/>
          </p:nvPr>
        </p:nvSpPr>
        <p:spPr/>
        <p:txBody>
          <a:bodyPr/>
          <a:p>
            <a:r>
              <a:rPr b="1" dirty="0" lang="en-GB" smtClean="0"/>
              <a:t>INDIVIDUAL PSYCHOTHERAPY</a:t>
            </a:r>
            <a:endParaRPr b="1" dirty="0" lang="en-GB"/>
          </a:p>
        </p:txBody>
      </p:sp>
      <p:sp>
        <p:nvSpPr>
          <p:cNvPr id="1048752" name="Content Placeholder 2"/>
          <p:cNvSpPr>
            <a:spLocks noGrp="1"/>
          </p:cNvSpPr>
          <p:nvPr>
            <p:ph idx="1"/>
          </p:nvPr>
        </p:nvSpPr>
        <p:spPr/>
        <p:txBody>
          <a:bodyPr>
            <a:normAutofit fontScale="96429" lnSpcReduction="20000"/>
          </a:bodyPr>
          <a:p>
            <a:r>
              <a:rPr dirty="0" lang="en-GB" smtClean="0"/>
              <a:t>Can be divided into:</a:t>
            </a:r>
          </a:p>
          <a:p>
            <a:pPr lvl="1"/>
            <a:r>
              <a:rPr dirty="0" lang="en-US" smtClean="0"/>
              <a:t>Supportive-helps the patient to overcome their symptoms and cope with them satisfactorily in future</a:t>
            </a:r>
          </a:p>
          <a:p>
            <a:pPr lvl="1"/>
            <a:r>
              <a:rPr dirty="0" lang="en-US" smtClean="0"/>
              <a:t>Suggestive-on the belief that the patient has the ability to modify their abnormal emotional </a:t>
            </a:r>
            <a:r>
              <a:rPr dirty="0" lang="en-US" err="1" smtClean="0"/>
              <a:t>behaviour</a:t>
            </a:r>
            <a:r>
              <a:rPr dirty="0" lang="en-US" smtClean="0"/>
              <a:t> by applying their willpower and common sense. </a:t>
            </a:r>
          </a:p>
          <a:p>
            <a:pPr lvl="1"/>
            <a:r>
              <a:rPr dirty="0" lang="en-US" smtClean="0"/>
              <a:t>Persuasive-aimed at narrowing the patient’s attention to the hypnotist alone.</a:t>
            </a:r>
            <a:br>
              <a:rPr dirty="0" lang="en-US" smtClean="0"/>
            </a:br>
            <a:endParaRPr dirty="0" lang="en-GB" smtClean="0"/>
          </a:p>
          <a:p>
            <a:endParaRPr dirty="0" lang="en-GB"/>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753" name="Title 1"/>
          <p:cNvSpPr>
            <a:spLocks noGrp="1"/>
          </p:cNvSpPr>
          <p:nvPr>
            <p:ph type="title"/>
          </p:nvPr>
        </p:nvSpPr>
        <p:spPr/>
        <p:txBody>
          <a:bodyPr>
            <a:normAutofit fontScale="90000"/>
          </a:bodyPr>
          <a:p>
            <a:r>
              <a:rPr b="1" dirty="0" lang="en-GB" smtClean="0"/>
              <a:t>Phases of a therapeutic</a:t>
            </a:r>
            <a:br>
              <a:rPr b="1" dirty="0" lang="en-GB" smtClean="0"/>
            </a:br>
            <a:r>
              <a:rPr b="1" dirty="0" lang="en-GB" smtClean="0"/>
              <a:t>nurse-client relationship</a:t>
            </a:r>
            <a:endParaRPr dirty="0" lang="en-GB"/>
          </a:p>
        </p:txBody>
      </p:sp>
      <p:sp>
        <p:nvSpPr>
          <p:cNvPr id="1048754" name="Content Placeholder 2"/>
          <p:cNvSpPr>
            <a:spLocks noGrp="1"/>
          </p:cNvSpPr>
          <p:nvPr>
            <p:ph idx="1"/>
          </p:nvPr>
        </p:nvSpPr>
        <p:spPr/>
        <p:txBody>
          <a:bodyPr>
            <a:normAutofit/>
          </a:bodyPr>
          <a:p>
            <a:r>
              <a:rPr dirty="0" lang="en-GB" smtClean="0"/>
              <a:t>Tasks of the relationship </a:t>
            </a:r>
            <a:r>
              <a:rPr lang="en-GB" smtClean="0"/>
              <a:t>have been categorized </a:t>
            </a:r>
            <a:r>
              <a:rPr dirty="0" lang="en-GB" smtClean="0"/>
              <a:t>into four phases:</a:t>
            </a:r>
          </a:p>
          <a:p>
            <a:r>
              <a:rPr dirty="0" lang="en-GB" smtClean="0"/>
              <a:t>1. Pre-interaction phase</a:t>
            </a:r>
          </a:p>
          <a:p>
            <a:r>
              <a:rPr dirty="0" lang="en-GB" smtClean="0"/>
              <a:t>2. Orientation (introductory) phase</a:t>
            </a:r>
          </a:p>
          <a:p>
            <a:r>
              <a:rPr dirty="0" lang="en-GB" smtClean="0"/>
              <a:t>3. Working phase</a:t>
            </a:r>
          </a:p>
          <a:p>
            <a:r>
              <a:rPr dirty="0" lang="en-GB" smtClean="0"/>
              <a:t>4. Termination phase</a:t>
            </a:r>
            <a:endParaRPr dirty="0" lang="en-GB"/>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755" name="Title 1"/>
          <p:cNvSpPr>
            <a:spLocks noGrp="1"/>
          </p:cNvSpPr>
          <p:nvPr>
            <p:ph type="title"/>
          </p:nvPr>
        </p:nvSpPr>
        <p:spPr/>
        <p:txBody>
          <a:bodyPr/>
          <a:p>
            <a:r>
              <a:rPr b="1" dirty="0" lang="en-GB" smtClean="0"/>
              <a:t>The Pre-interaction Phase</a:t>
            </a:r>
            <a:endParaRPr dirty="0" lang="en-GB"/>
          </a:p>
        </p:txBody>
      </p:sp>
      <p:sp>
        <p:nvSpPr>
          <p:cNvPr id="1048756" name="Content Placeholder 2"/>
          <p:cNvSpPr>
            <a:spLocks noGrp="1"/>
          </p:cNvSpPr>
          <p:nvPr>
            <p:ph idx="1"/>
          </p:nvPr>
        </p:nvSpPr>
        <p:spPr/>
        <p:txBody>
          <a:bodyPr>
            <a:normAutofit/>
          </a:bodyPr>
          <a:p>
            <a:r>
              <a:rPr dirty="0" lang="en-GB" smtClean="0"/>
              <a:t>Involves preparation for the first encounter with the client</a:t>
            </a:r>
          </a:p>
          <a:p>
            <a:r>
              <a:rPr dirty="0" lang="en-GB" smtClean="0"/>
              <a:t>Tasks include:</a:t>
            </a:r>
          </a:p>
          <a:p>
            <a:pPr lvl="1"/>
            <a:r>
              <a:rPr dirty="0" lang="en-GB" smtClean="0"/>
              <a:t>Obtaining available information about the client from his or her chart, significant others, or other health team members. </a:t>
            </a:r>
          </a:p>
          <a:p>
            <a:pPr lvl="1"/>
            <a:r>
              <a:rPr dirty="0" lang="en-GB" smtClean="0"/>
              <a:t>Examining one’s feelings, fears, and anxieties about working with a particular client.</a:t>
            </a:r>
            <a:endParaRPr dirty="0" lang="en-GB"/>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8757" name="Title 1"/>
          <p:cNvSpPr>
            <a:spLocks noGrp="1"/>
          </p:cNvSpPr>
          <p:nvPr>
            <p:ph type="title"/>
          </p:nvPr>
        </p:nvSpPr>
        <p:spPr/>
        <p:txBody>
          <a:bodyPr>
            <a:normAutofit fontScale="90000"/>
          </a:bodyPr>
          <a:p>
            <a:r>
              <a:rPr b="1" dirty="0" lang="en-GB" smtClean="0"/>
              <a:t>The Orientation (Introductory) Phase</a:t>
            </a:r>
            <a:endParaRPr dirty="0" lang="en-GB"/>
          </a:p>
        </p:txBody>
      </p:sp>
      <p:sp>
        <p:nvSpPr>
          <p:cNvPr id="1048758" name="Content Placeholder 2"/>
          <p:cNvSpPr>
            <a:spLocks noGrp="1"/>
          </p:cNvSpPr>
          <p:nvPr>
            <p:ph idx="1"/>
          </p:nvPr>
        </p:nvSpPr>
        <p:spPr/>
        <p:txBody>
          <a:bodyPr>
            <a:normAutofit fontScale="71429" lnSpcReduction="20000"/>
          </a:bodyPr>
          <a:p>
            <a:r>
              <a:rPr dirty="0" lang="en-GB" smtClean="0"/>
              <a:t>During the orientation phase, the nurse and client become acquainted. </a:t>
            </a:r>
          </a:p>
          <a:p>
            <a:r>
              <a:rPr dirty="0" lang="en-GB" smtClean="0"/>
              <a:t>Tasks include:</a:t>
            </a:r>
          </a:p>
          <a:p>
            <a:pPr lvl="1"/>
            <a:r>
              <a:rPr dirty="0" lang="en-GB" smtClean="0"/>
              <a:t>Creating an environment for the establishment of trust and rapport</a:t>
            </a:r>
          </a:p>
          <a:p>
            <a:pPr lvl="1"/>
            <a:r>
              <a:rPr dirty="0" lang="en-GB" smtClean="0"/>
              <a:t>Establishing a contract for intervention that details the expectations and responsibilities of both the nurse and client</a:t>
            </a:r>
          </a:p>
          <a:p>
            <a:pPr lvl="1"/>
            <a:r>
              <a:rPr dirty="0" lang="en-GB" smtClean="0"/>
              <a:t>Gathering assessment information to build a strong client database</a:t>
            </a:r>
          </a:p>
          <a:p>
            <a:pPr lvl="1"/>
            <a:r>
              <a:rPr dirty="0" lang="en-GB" smtClean="0"/>
              <a:t>Identifying the client’s strengths and limitations</a:t>
            </a:r>
          </a:p>
          <a:p>
            <a:pPr lvl="1"/>
            <a:r>
              <a:rPr dirty="0" lang="en-GB" smtClean="0"/>
              <a:t>Formulating nursing diagnoses</a:t>
            </a:r>
          </a:p>
          <a:p>
            <a:pPr lvl="1"/>
            <a:r>
              <a:rPr dirty="0" lang="en-GB" smtClean="0"/>
              <a:t>Setting goals that are mutually agreeable to the nurse and client</a:t>
            </a:r>
          </a:p>
          <a:p>
            <a:pPr lvl="1"/>
            <a:r>
              <a:rPr dirty="0" lang="en-GB" smtClean="0"/>
              <a:t>Developing a plan of action that is realistic for meeting the established goals</a:t>
            </a:r>
          </a:p>
          <a:p>
            <a:pPr lvl="1"/>
            <a:r>
              <a:rPr dirty="0" lang="en-GB" smtClean="0"/>
              <a:t>Exploring feelings of both the client and nurse</a:t>
            </a:r>
            <a:endParaRPr dirty="0"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621" name="Title 1"/>
          <p:cNvSpPr>
            <a:spLocks noGrp="1"/>
          </p:cNvSpPr>
          <p:nvPr>
            <p:ph type="title"/>
          </p:nvPr>
        </p:nvSpPr>
        <p:spPr/>
        <p:txBody>
          <a:bodyPr/>
          <a:p>
            <a:r>
              <a:rPr dirty="0" lang="en-GB" smtClean="0"/>
              <a:t>Ctied </a:t>
            </a:r>
            <a:endParaRPr dirty="0" lang="en-GB"/>
          </a:p>
        </p:txBody>
      </p:sp>
      <p:sp>
        <p:nvSpPr>
          <p:cNvPr id="1048622" name="Content Placeholder 2"/>
          <p:cNvSpPr>
            <a:spLocks noGrp="1"/>
          </p:cNvSpPr>
          <p:nvPr>
            <p:ph idx="1"/>
          </p:nvPr>
        </p:nvSpPr>
        <p:spPr/>
        <p:txBody>
          <a:bodyPr>
            <a:normAutofit fontScale="92500" lnSpcReduction="10000"/>
          </a:bodyPr>
          <a:p>
            <a:r>
              <a:rPr dirty="0" lang="en-GB" err="1" smtClean="0"/>
              <a:t>Genetical</a:t>
            </a:r>
            <a:r>
              <a:rPr dirty="0" lang="en-GB" smtClean="0"/>
              <a:t> factors</a:t>
            </a:r>
          </a:p>
          <a:p>
            <a:r>
              <a:rPr dirty="0" lang="en-GB" smtClean="0"/>
              <a:t>Physical/ organic factors- drug withdrawal, diseases etc</a:t>
            </a:r>
          </a:p>
          <a:p>
            <a:r>
              <a:rPr dirty="0" lang="en-GB" smtClean="0"/>
              <a:t>Social economic factors – drug abuse, childhood experiences, family relationships</a:t>
            </a:r>
          </a:p>
          <a:p>
            <a:r>
              <a:rPr dirty="0" lang="en-GB" smtClean="0"/>
              <a:t>Psychological factors/ stress</a:t>
            </a:r>
          </a:p>
          <a:p>
            <a:r>
              <a:rPr dirty="0" lang="en-GB" smtClean="0"/>
              <a:t>Interpersonal relations- marriage</a:t>
            </a:r>
          </a:p>
          <a:p>
            <a:r>
              <a:rPr dirty="0" lang="en-GB" smtClean="0"/>
              <a:t>Political factors- wars and other social injustices</a:t>
            </a:r>
          </a:p>
          <a:p>
            <a:r>
              <a:rPr dirty="0" lang="en-GB" smtClean="0"/>
              <a:t>Cultural factors- cultural differences</a:t>
            </a:r>
          </a:p>
          <a:p>
            <a:endParaRPr dirty="0" lang="en-GB"/>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759" name="Title 1"/>
          <p:cNvSpPr>
            <a:spLocks noGrp="1"/>
          </p:cNvSpPr>
          <p:nvPr>
            <p:ph type="title"/>
          </p:nvPr>
        </p:nvSpPr>
        <p:spPr/>
        <p:txBody>
          <a:bodyPr/>
          <a:p>
            <a:r>
              <a:rPr b="1" dirty="0" lang="en-GB" smtClean="0"/>
              <a:t>The Working Phase</a:t>
            </a:r>
            <a:endParaRPr dirty="0" lang="en-GB"/>
          </a:p>
        </p:txBody>
      </p:sp>
      <p:sp>
        <p:nvSpPr>
          <p:cNvPr id="1048760" name="Content Placeholder 2"/>
          <p:cNvSpPr>
            <a:spLocks noGrp="1"/>
          </p:cNvSpPr>
          <p:nvPr>
            <p:ph idx="1"/>
          </p:nvPr>
        </p:nvSpPr>
        <p:spPr/>
        <p:txBody>
          <a:bodyPr>
            <a:normAutofit fontScale="82143" lnSpcReduction="10000"/>
          </a:bodyPr>
          <a:p>
            <a:r>
              <a:rPr dirty="0" lang="en-GB" smtClean="0"/>
              <a:t>The therapeutic work of the relationship is accomplished during this phase. </a:t>
            </a:r>
          </a:p>
          <a:p>
            <a:r>
              <a:rPr dirty="0" lang="en-GB" smtClean="0"/>
              <a:t>Tasks include:</a:t>
            </a:r>
          </a:p>
          <a:p>
            <a:pPr lvl="1"/>
            <a:r>
              <a:rPr dirty="0" lang="en-GB" smtClean="0"/>
              <a:t>Maintaining the trust and rapport that was established during the orientation phase</a:t>
            </a:r>
          </a:p>
          <a:p>
            <a:pPr lvl="1"/>
            <a:r>
              <a:rPr dirty="0" lang="en-GB" smtClean="0"/>
              <a:t>Promoting the client’s insight and perception of reality</a:t>
            </a:r>
          </a:p>
          <a:p>
            <a:pPr lvl="1"/>
            <a:r>
              <a:rPr dirty="0" lang="en-GB" smtClean="0"/>
              <a:t>Problem-solving </a:t>
            </a:r>
          </a:p>
          <a:p>
            <a:pPr lvl="1"/>
            <a:r>
              <a:rPr dirty="0" lang="en-GB" smtClean="0"/>
              <a:t>Overcoming resistance </a:t>
            </a:r>
            <a:r>
              <a:rPr dirty="0" lang="en-GB" err="1" smtClean="0"/>
              <a:t>behaviors</a:t>
            </a:r>
            <a:r>
              <a:rPr dirty="0" lang="en-GB" smtClean="0"/>
              <a:t> on the part of the client as the level of anxiety rises in response to discussion of painful issues</a:t>
            </a:r>
          </a:p>
          <a:p>
            <a:pPr lvl="1"/>
            <a:r>
              <a:rPr dirty="0" lang="en-GB" smtClean="0"/>
              <a:t>Continuously evaluating progress toward goal attainment</a:t>
            </a:r>
            <a:endParaRPr dirty="0" lang="en-GB"/>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761" name="Title 1"/>
          <p:cNvSpPr>
            <a:spLocks noGrp="1"/>
          </p:cNvSpPr>
          <p:nvPr>
            <p:ph type="title"/>
          </p:nvPr>
        </p:nvSpPr>
        <p:spPr/>
        <p:txBody>
          <a:bodyPr/>
          <a:p>
            <a:r>
              <a:rPr b="1" dirty="0" lang="en-GB" smtClean="0"/>
              <a:t>The Termination Phase</a:t>
            </a:r>
            <a:endParaRPr dirty="0" lang="en-GB"/>
          </a:p>
        </p:txBody>
      </p:sp>
      <p:sp>
        <p:nvSpPr>
          <p:cNvPr id="1048762" name="Content Placeholder 2"/>
          <p:cNvSpPr>
            <a:spLocks noGrp="1"/>
          </p:cNvSpPr>
          <p:nvPr>
            <p:ph idx="1"/>
          </p:nvPr>
        </p:nvSpPr>
        <p:spPr/>
        <p:txBody>
          <a:bodyPr>
            <a:normAutofit fontScale="71429" lnSpcReduction="20000"/>
          </a:bodyPr>
          <a:p>
            <a:r>
              <a:rPr dirty="0" lang="en-GB" smtClean="0"/>
              <a:t>Termination of the relationship may occur for a variety of reasons:</a:t>
            </a:r>
          </a:p>
          <a:p>
            <a:pPr lvl="1"/>
            <a:r>
              <a:rPr dirty="0" lang="en-GB" smtClean="0"/>
              <a:t>The mutually agreed-on goals may have been reached</a:t>
            </a:r>
          </a:p>
          <a:p>
            <a:pPr lvl="1"/>
            <a:r>
              <a:rPr dirty="0" lang="en-GB" smtClean="0"/>
              <a:t>The client may be discharged from the hospital </a:t>
            </a:r>
          </a:p>
          <a:p>
            <a:pPr lvl="1"/>
            <a:r>
              <a:rPr dirty="0" lang="en-GB" smtClean="0"/>
              <a:t>in the case of a student nurse, it may be the end of a clinical rotation</a:t>
            </a:r>
          </a:p>
          <a:p>
            <a:r>
              <a:rPr dirty="0" lang="en-GB" smtClean="0"/>
              <a:t>The main task involves bringing a therapeutic conclusion to the relationship. </a:t>
            </a:r>
          </a:p>
          <a:p>
            <a:r>
              <a:rPr dirty="0" lang="en-GB" smtClean="0"/>
              <a:t>This occurs when:</a:t>
            </a:r>
          </a:p>
          <a:p>
            <a:pPr lvl="1"/>
            <a:r>
              <a:rPr dirty="0" lang="en-GB" smtClean="0"/>
              <a:t> Progress has been made toward attainment of mutually set goals.</a:t>
            </a:r>
          </a:p>
          <a:p>
            <a:pPr lvl="1"/>
            <a:r>
              <a:rPr dirty="0" lang="en-GB" smtClean="0"/>
              <a:t> A plan for continuing care or for assistance during stressful life experiences is mutually established by the nurse and client.</a:t>
            </a:r>
          </a:p>
          <a:p>
            <a:pPr lvl="1"/>
            <a:r>
              <a:rPr dirty="0" lang="en-GB" smtClean="0"/>
              <a:t>Feelings about termination of the relationship are recognized and explored.</a:t>
            </a:r>
            <a:endParaRPr dirty="0" lang="en-GB"/>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8763" name="Title 1"/>
          <p:cNvSpPr>
            <a:spLocks noGrp="1"/>
          </p:cNvSpPr>
          <p:nvPr>
            <p:ph type="title"/>
          </p:nvPr>
        </p:nvSpPr>
        <p:spPr/>
        <p:txBody>
          <a:bodyPr>
            <a:normAutofit fontScale="90000"/>
          </a:bodyPr>
          <a:p>
            <a:r>
              <a:rPr b="1" dirty="0" lang="en-US" smtClean="0"/>
              <a:t/>
            </a:r>
            <a:br>
              <a:rPr b="1" dirty="0" lang="en-US" smtClean="0"/>
            </a:br>
            <a:r>
              <a:rPr b="1" dirty="0" lang="en-US" smtClean="0"/>
              <a:t>GROUP PSYCHOTHERAPY</a:t>
            </a:r>
            <a:r>
              <a:rPr dirty="0" lang="en-GB" smtClean="0"/>
              <a:t/>
            </a:r>
            <a:br>
              <a:rPr dirty="0" lang="en-GB" smtClean="0"/>
            </a:br>
            <a:endParaRPr dirty="0" lang="en-GB"/>
          </a:p>
        </p:txBody>
      </p:sp>
      <p:sp>
        <p:nvSpPr>
          <p:cNvPr id="1048764" name="Content Placeholder 2"/>
          <p:cNvSpPr>
            <a:spLocks noGrp="1"/>
          </p:cNvSpPr>
          <p:nvPr>
            <p:ph idx="1"/>
          </p:nvPr>
        </p:nvSpPr>
        <p:spPr/>
        <p:txBody>
          <a:bodyPr>
            <a:normAutofit fontScale="92857" lnSpcReduction="20000"/>
          </a:bodyPr>
          <a:p>
            <a:r>
              <a:rPr dirty="0" lang="en-US" smtClean="0"/>
              <a:t>involve a group size of six to eight patients. And would have a time span of 1 to 1.5 hours and sessions would be held once or twice weekly</a:t>
            </a:r>
          </a:p>
          <a:p>
            <a:r>
              <a:rPr dirty="0" lang="en-US" smtClean="0"/>
              <a:t>Benefits  include: </a:t>
            </a:r>
            <a:endParaRPr dirty="0" lang="en-GB" smtClean="0"/>
          </a:p>
          <a:p>
            <a:pPr lvl="1"/>
            <a:r>
              <a:rPr dirty="0" lang="en-US" smtClean="0"/>
              <a:t>Re-education of the patient with a view towards altering attitudes and </a:t>
            </a:r>
            <a:r>
              <a:rPr dirty="0" lang="en-US" err="1" smtClean="0"/>
              <a:t>behaviour</a:t>
            </a:r>
            <a:r>
              <a:rPr dirty="0" lang="en-US" smtClean="0"/>
              <a:t> patterns</a:t>
            </a:r>
            <a:endParaRPr dirty="0" lang="en-GB" smtClean="0"/>
          </a:p>
          <a:p>
            <a:pPr lvl="1"/>
            <a:r>
              <a:rPr dirty="0" lang="en-US" err="1" smtClean="0"/>
              <a:t>Socialisation</a:t>
            </a:r>
            <a:endParaRPr dirty="0" lang="en-GB" smtClean="0"/>
          </a:p>
          <a:p>
            <a:pPr lvl="1"/>
            <a:r>
              <a:rPr dirty="0" lang="en-US" smtClean="0"/>
              <a:t>Improved adjustment and adaptation to reality</a:t>
            </a:r>
            <a:endParaRPr dirty="0" lang="en-GB" smtClean="0"/>
          </a:p>
          <a:p>
            <a:pPr lvl="1"/>
            <a:r>
              <a:rPr dirty="0" lang="en-US" smtClean="0"/>
              <a:t>Increased understanding of emotional problems and conflicts</a:t>
            </a:r>
            <a:endParaRPr dirty="0" lang="en-GB" smtClean="0"/>
          </a:p>
          <a:p>
            <a:pPr lvl="1"/>
            <a:r>
              <a:rPr dirty="0" lang="en-US" smtClean="0"/>
              <a:t>Modification of personality and character</a:t>
            </a:r>
            <a:endParaRPr dirty="0" lang="en-GB" smtClean="0"/>
          </a:p>
          <a:p>
            <a:endParaRPr dirty="0" lang="en-GB"/>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765" name="Title 1"/>
          <p:cNvSpPr>
            <a:spLocks noGrp="1"/>
          </p:cNvSpPr>
          <p:nvPr>
            <p:ph type="title"/>
          </p:nvPr>
        </p:nvSpPr>
        <p:spPr/>
        <p:txBody>
          <a:bodyPr/>
          <a:p>
            <a:r>
              <a:rPr dirty="0" lang="en-GB" err="1" smtClean="0"/>
              <a:t>Ctied</a:t>
            </a:r>
            <a:r>
              <a:rPr dirty="0" lang="en-GB" smtClean="0"/>
              <a:t> </a:t>
            </a:r>
            <a:endParaRPr dirty="0" lang="en-GB"/>
          </a:p>
        </p:txBody>
      </p:sp>
      <p:sp>
        <p:nvSpPr>
          <p:cNvPr id="1048766" name="Content Placeholder 2"/>
          <p:cNvSpPr>
            <a:spLocks noGrp="1"/>
          </p:cNvSpPr>
          <p:nvPr>
            <p:ph idx="1"/>
          </p:nvPr>
        </p:nvSpPr>
        <p:spPr/>
        <p:txBody>
          <a:bodyPr>
            <a:normAutofit fontScale="96429" lnSpcReduction="20000"/>
          </a:bodyPr>
          <a:p>
            <a:r>
              <a:rPr dirty="0" lang="en-GB" smtClean="0"/>
              <a:t>Functions of a group include:</a:t>
            </a:r>
          </a:p>
          <a:p>
            <a:pPr lvl="1"/>
            <a:r>
              <a:rPr dirty="0" lang="en-GB" smtClean="0"/>
              <a:t>Socialization:</a:t>
            </a:r>
          </a:p>
          <a:p>
            <a:pPr lvl="1"/>
            <a:r>
              <a:rPr dirty="0" lang="en-GB" smtClean="0"/>
              <a:t>Support: </a:t>
            </a:r>
          </a:p>
          <a:p>
            <a:pPr lvl="1"/>
            <a:r>
              <a:rPr dirty="0" lang="en-GB" smtClean="0"/>
              <a:t>Task completion</a:t>
            </a:r>
          </a:p>
          <a:p>
            <a:pPr lvl="1"/>
            <a:r>
              <a:rPr dirty="0" lang="en-GB" smtClean="0"/>
              <a:t>Camaraderie: Members of a group provide the joy and pleasure that individuals seek from interactions with significant others.</a:t>
            </a:r>
          </a:p>
          <a:p>
            <a:pPr lvl="1"/>
            <a:r>
              <a:rPr dirty="0" lang="en-GB" smtClean="0"/>
              <a:t>Informational</a:t>
            </a:r>
          </a:p>
          <a:p>
            <a:pPr lvl="1"/>
            <a:r>
              <a:rPr dirty="0" lang="en-GB" smtClean="0"/>
              <a:t>Normative</a:t>
            </a:r>
          </a:p>
          <a:p>
            <a:pPr lvl="1"/>
            <a:r>
              <a:rPr dirty="0" lang="en-GB" smtClean="0"/>
              <a:t>Empowerment</a:t>
            </a:r>
          </a:p>
          <a:p>
            <a:pPr lvl="1"/>
            <a:r>
              <a:rPr dirty="0" lang="en-GB" smtClean="0"/>
              <a:t>Governance:</a:t>
            </a:r>
          </a:p>
          <a:p>
            <a:pPr>
              <a:buNone/>
            </a:pPr>
            <a:endParaRPr dirty="0" lang="en-GB"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767" name="Title 1"/>
          <p:cNvSpPr>
            <a:spLocks noGrp="1"/>
          </p:cNvSpPr>
          <p:nvPr>
            <p:ph type="title"/>
          </p:nvPr>
        </p:nvSpPr>
        <p:spPr/>
        <p:txBody>
          <a:bodyPr>
            <a:normAutofit fontScale="90000"/>
          </a:bodyPr>
          <a:p>
            <a:r>
              <a:rPr b="1" dirty="0" lang="en-US" smtClean="0"/>
              <a:t/>
            </a:r>
            <a:br>
              <a:rPr b="1" dirty="0" lang="en-US" smtClean="0"/>
            </a:br>
            <a:r>
              <a:rPr b="1" dirty="0" lang="en-US" err="1" smtClean="0"/>
              <a:t>Behaviour</a:t>
            </a:r>
            <a:r>
              <a:rPr b="1" dirty="0" lang="en-US" smtClean="0"/>
              <a:t> Therapy</a:t>
            </a:r>
            <a:r>
              <a:rPr dirty="0" lang="en-GB" smtClean="0"/>
              <a:t/>
            </a:r>
            <a:br>
              <a:rPr dirty="0" lang="en-GB" smtClean="0"/>
            </a:br>
            <a:endParaRPr dirty="0" lang="en-GB"/>
          </a:p>
        </p:txBody>
      </p:sp>
      <p:sp>
        <p:nvSpPr>
          <p:cNvPr id="1048768" name="Content Placeholder 2"/>
          <p:cNvSpPr>
            <a:spLocks noGrp="1"/>
          </p:cNvSpPr>
          <p:nvPr>
            <p:ph idx="1"/>
          </p:nvPr>
        </p:nvSpPr>
        <p:spPr/>
        <p:txBody>
          <a:bodyPr>
            <a:normAutofit fontScale="82143" lnSpcReduction="10000"/>
          </a:bodyPr>
          <a:p>
            <a:r>
              <a:rPr dirty="0" lang="en-US" smtClean="0"/>
              <a:t>Attempts to change the patient’s </a:t>
            </a:r>
            <a:r>
              <a:rPr dirty="0" lang="en-US" err="1" smtClean="0"/>
              <a:t>behaviour</a:t>
            </a:r>
            <a:r>
              <a:rPr dirty="0" lang="en-US" smtClean="0"/>
              <a:t> directly rather than correct the basic cause of the undesirable </a:t>
            </a:r>
            <a:r>
              <a:rPr dirty="0" lang="en-US" err="1" smtClean="0"/>
              <a:t>behaviour</a:t>
            </a:r>
            <a:r>
              <a:rPr dirty="0" lang="en-US" smtClean="0"/>
              <a:t>. </a:t>
            </a:r>
            <a:endParaRPr dirty="0" lang="en-GB" smtClean="0"/>
          </a:p>
          <a:p>
            <a:r>
              <a:rPr dirty="0" lang="en-US" smtClean="0"/>
              <a:t>The two main methods that are used are:</a:t>
            </a:r>
            <a:endParaRPr dirty="0" lang="en-GB" smtClean="0"/>
          </a:p>
          <a:p>
            <a:pPr lvl="1"/>
            <a:r>
              <a:rPr dirty="0" lang="en-US" smtClean="0"/>
              <a:t>Changing the </a:t>
            </a:r>
            <a:r>
              <a:rPr dirty="0" lang="en-US" err="1" smtClean="0"/>
              <a:t>behaviour</a:t>
            </a:r>
            <a:r>
              <a:rPr dirty="0" lang="en-US" smtClean="0"/>
              <a:t> from inside using covert and cognitive therapies. Here, the priority is to help the patient modify their view of the world and themselves, by helping them change the things they say about themselves.</a:t>
            </a:r>
            <a:endParaRPr dirty="0" lang="en-GB" smtClean="0"/>
          </a:p>
          <a:p>
            <a:pPr lvl="1"/>
            <a:r>
              <a:rPr dirty="0" lang="en-US" smtClean="0"/>
              <a:t>Changing the </a:t>
            </a:r>
            <a:r>
              <a:rPr dirty="0" lang="en-US" err="1" smtClean="0"/>
              <a:t>behaviour</a:t>
            </a:r>
            <a:r>
              <a:rPr dirty="0" lang="en-US" smtClean="0"/>
              <a:t> from outside. This is achieved through positive reinforcement of acceptable </a:t>
            </a:r>
            <a:r>
              <a:rPr dirty="0" lang="en-US" err="1" smtClean="0"/>
              <a:t>behaviour</a:t>
            </a:r>
            <a:r>
              <a:rPr dirty="0" lang="en-US" smtClean="0"/>
              <a:t> and negative reinforcement for unacceptable </a:t>
            </a:r>
            <a:r>
              <a:rPr dirty="0" lang="en-US" err="1" smtClean="0"/>
              <a:t>behaviour</a:t>
            </a:r>
            <a:r>
              <a:rPr dirty="0" lang="en-US" smtClean="0"/>
              <a:t>.</a:t>
            </a:r>
            <a:endParaRPr dirty="0" lang="en-GB" smtClean="0"/>
          </a:p>
          <a:p>
            <a:endParaRPr dirty="0" lang="en-GB"/>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8769" name="Title 1"/>
          <p:cNvSpPr>
            <a:spLocks noGrp="1"/>
          </p:cNvSpPr>
          <p:nvPr>
            <p:ph type="title"/>
          </p:nvPr>
        </p:nvSpPr>
        <p:spPr/>
        <p:txBody>
          <a:bodyPr/>
          <a:p>
            <a:r>
              <a:rPr dirty="0" lang="en-GB" smtClean="0"/>
              <a:t>Others </a:t>
            </a:r>
            <a:endParaRPr dirty="0" lang="en-GB"/>
          </a:p>
        </p:txBody>
      </p:sp>
      <p:sp>
        <p:nvSpPr>
          <p:cNvPr id="1048770" name="Content Placeholder 2"/>
          <p:cNvSpPr>
            <a:spLocks noGrp="1"/>
          </p:cNvSpPr>
          <p:nvPr>
            <p:ph idx="1"/>
          </p:nvPr>
        </p:nvSpPr>
        <p:spPr/>
        <p:txBody>
          <a:bodyPr>
            <a:normAutofit fontScale="90625" lnSpcReduction="10000"/>
          </a:bodyPr>
          <a:p>
            <a:r>
              <a:rPr dirty="0" lang="en-US" smtClean="0"/>
              <a:t>Occupational Therapy-enable the patient to learn the essential skills of day-to-day living </a:t>
            </a:r>
          </a:p>
          <a:p>
            <a:r>
              <a:rPr dirty="0" lang="en-US" smtClean="0"/>
              <a:t>Recreation Therapy-sports, games, hobbies to treat </a:t>
            </a:r>
            <a:r>
              <a:rPr dirty="0" lang="en-US" err="1" smtClean="0"/>
              <a:t>behaviour</a:t>
            </a:r>
            <a:r>
              <a:rPr dirty="0" lang="en-US" smtClean="0"/>
              <a:t>. </a:t>
            </a:r>
          </a:p>
          <a:p>
            <a:r>
              <a:rPr dirty="0" lang="en-US" smtClean="0"/>
              <a:t>Dance Therapy-It uses body rhythmic movements and interaction to express emotions, thereby increasing awareness of the body and ego strength.</a:t>
            </a:r>
            <a:endParaRPr dirty="0" lang="en-GB" smtClean="0"/>
          </a:p>
          <a:p>
            <a:r>
              <a:rPr dirty="0" lang="en-US" smtClean="0"/>
              <a:t> Rehabilitation</a:t>
            </a:r>
            <a:r>
              <a:rPr dirty="0" lang="en-GB" smtClean="0"/>
              <a:t>-</a:t>
            </a:r>
            <a:r>
              <a:rPr dirty="0" lang="en-US" smtClean="0"/>
              <a:t>This is the process of restoring a person’s ability to live and work normally</a:t>
            </a:r>
            <a:endParaRPr dirty="0" lang="en-GB" smtClean="0"/>
          </a:p>
          <a:p>
            <a:endParaRPr dirty="0" lang="en-GB" smtClean="0"/>
          </a:p>
          <a:p>
            <a:endParaRPr dirty="0" lang="en-GB"/>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771" name="Title 1"/>
          <p:cNvSpPr>
            <a:spLocks noGrp="1"/>
          </p:cNvSpPr>
          <p:nvPr>
            <p:ph type="title"/>
          </p:nvPr>
        </p:nvSpPr>
        <p:spPr/>
        <p:txBody>
          <a:bodyPr/>
          <a:p>
            <a:r>
              <a:rPr dirty="0" lang="en-GB" err="1" smtClean="0"/>
              <a:t>Ctied</a:t>
            </a:r>
            <a:r>
              <a:rPr dirty="0" lang="en-GB" smtClean="0"/>
              <a:t> </a:t>
            </a:r>
            <a:endParaRPr dirty="0" lang="en-GB"/>
          </a:p>
        </p:txBody>
      </p:sp>
      <p:sp>
        <p:nvSpPr>
          <p:cNvPr id="1048772" name="Content Placeholder 2"/>
          <p:cNvSpPr>
            <a:spLocks noGrp="1"/>
          </p:cNvSpPr>
          <p:nvPr>
            <p:ph idx="1"/>
          </p:nvPr>
        </p:nvSpPr>
        <p:spPr/>
        <p:txBody>
          <a:bodyPr/>
          <a:p>
            <a:r>
              <a:rPr dirty="0" lang="en-GB" smtClean="0"/>
              <a:t>Milieu Therapy-  scientific structuring of the environment in order to effect </a:t>
            </a:r>
            <a:r>
              <a:rPr dirty="0" lang="en-GB" err="1" smtClean="0"/>
              <a:t>behavioral</a:t>
            </a:r>
            <a:r>
              <a:rPr dirty="0" lang="en-GB" smtClean="0"/>
              <a:t> changes and to improve the psychological health and functioning of the individual</a:t>
            </a:r>
            <a:endParaRPr dirty="0" lang="en-GB"/>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773" name="Title 1"/>
          <p:cNvSpPr>
            <a:spLocks noGrp="1"/>
          </p:cNvSpPr>
          <p:nvPr>
            <p:ph type="title"/>
          </p:nvPr>
        </p:nvSpPr>
        <p:spPr/>
        <p:txBody>
          <a:bodyPr/>
          <a:p>
            <a:r>
              <a:rPr b="1" dirty="0" lang="en-US" smtClean="0">
                <a:cs typeface="Times New Roman" pitchFamily="18" charset="0"/>
              </a:rPr>
              <a:t>SCHIZOPHRENIA</a:t>
            </a:r>
            <a:endParaRPr dirty="0" lang="en-GB">
              <a:cs typeface="Times New Roman" pitchFamily="18" charset="0"/>
            </a:endParaRPr>
          </a:p>
        </p:txBody>
      </p:sp>
      <p:sp>
        <p:nvSpPr>
          <p:cNvPr id="1048774" name="Content Placeholder 2"/>
          <p:cNvSpPr>
            <a:spLocks noGrp="1"/>
          </p:cNvSpPr>
          <p:nvPr>
            <p:ph idx="1"/>
          </p:nvPr>
        </p:nvSpPr>
        <p:spPr/>
        <p:txBody>
          <a:bodyPr>
            <a:normAutofit/>
          </a:bodyPr>
          <a:p>
            <a:r>
              <a:rPr dirty="0" lang="en-US" smtClean="0"/>
              <a:t>Group of mental disorders that presents with varied symptoms of disordered thinking and bizarre social </a:t>
            </a:r>
            <a:r>
              <a:rPr dirty="0" lang="en-US" err="1" smtClean="0"/>
              <a:t>behaviour</a:t>
            </a:r>
            <a:endParaRPr dirty="0" lang="en-GB"/>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775" name="Title 1"/>
          <p:cNvSpPr>
            <a:spLocks noGrp="1"/>
          </p:cNvSpPr>
          <p:nvPr>
            <p:ph type="title"/>
          </p:nvPr>
        </p:nvSpPr>
        <p:spPr/>
        <p:txBody>
          <a:bodyPr/>
          <a:p>
            <a:r>
              <a:rPr dirty="0" lang="en-GB" smtClean="0"/>
              <a:t>DSM IV Criteria</a:t>
            </a:r>
            <a:endParaRPr dirty="0" lang="en-GB"/>
          </a:p>
        </p:txBody>
      </p:sp>
      <p:sp>
        <p:nvSpPr>
          <p:cNvPr id="1048776" name="Content Placeholder 2"/>
          <p:cNvSpPr>
            <a:spLocks noGrp="1"/>
          </p:cNvSpPr>
          <p:nvPr>
            <p:ph idx="1"/>
          </p:nvPr>
        </p:nvSpPr>
        <p:spPr/>
        <p:txBody>
          <a:bodyPr>
            <a:normAutofit fontScale="92857" lnSpcReduction="20000"/>
          </a:bodyPr>
          <a:p>
            <a:r>
              <a:rPr dirty="0" lang="en-GB" smtClean="0"/>
              <a:t>Two (or more) of the following, present for a significant portion of time during a 1-month period (or less if successfully treated):</a:t>
            </a:r>
          </a:p>
          <a:p>
            <a:pPr lvl="1"/>
            <a:r>
              <a:rPr dirty="0" lang="en-GB" smtClean="0"/>
              <a:t>Delusions</a:t>
            </a:r>
          </a:p>
          <a:p>
            <a:pPr lvl="1"/>
            <a:r>
              <a:rPr dirty="0" lang="en-GB" smtClean="0"/>
              <a:t>Hallucinations</a:t>
            </a:r>
          </a:p>
          <a:p>
            <a:pPr lvl="1"/>
            <a:r>
              <a:rPr dirty="0" lang="en-GB" smtClean="0"/>
              <a:t>Disorganized speech </a:t>
            </a:r>
          </a:p>
          <a:p>
            <a:pPr lvl="1"/>
            <a:r>
              <a:rPr dirty="0" lang="en-GB" smtClean="0"/>
              <a:t> Grossly disorganized or catatonic </a:t>
            </a:r>
            <a:r>
              <a:rPr dirty="0" lang="en-GB" err="1" smtClean="0"/>
              <a:t>behavior</a:t>
            </a:r>
            <a:endParaRPr dirty="0" lang="en-GB" smtClean="0"/>
          </a:p>
          <a:p>
            <a:pPr lvl="1"/>
            <a:r>
              <a:rPr dirty="0" lang="en-GB" smtClean="0"/>
              <a:t>Negative symptoms (i.e., affective flattening,</a:t>
            </a:r>
          </a:p>
          <a:p>
            <a:r>
              <a:rPr dirty="0" lang="en-GB" smtClean="0"/>
              <a:t>Social/occupational dysfunction: deterioration</a:t>
            </a:r>
          </a:p>
          <a:p>
            <a:r>
              <a:rPr dirty="0" lang="en-GB" smtClean="0"/>
              <a:t>No medical or neurological or substance induced disorder</a:t>
            </a:r>
            <a:endParaRPr dirty="0" lang="en-GB"/>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777" name="Title 1"/>
          <p:cNvSpPr>
            <a:spLocks noGrp="1"/>
          </p:cNvSpPr>
          <p:nvPr>
            <p:ph type="title"/>
          </p:nvPr>
        </p:nvSpPr>
        <p:spPr/>
        <p:txBody>
          <a:bodyPr/>
          <a:p>
            <a:r>
              <a:rPr dirty="0" lang="en-GB" err="1" smtClean="0"/>
              <a:t>Etiology</a:t>
            </a:r>
            <a:endParaRPr dirty="0" lang="en-GB"/>
          </a:p>
        </p:txBody>
      </p:sp>
      <p:sp>
        <p:nvSpPr>
          <p:cNvPr id="1048778" name="Content Placeholder 2"/>
          <p:cNvSpPr>
            <a:spLocks noGrp="1"/>
          </p:cNvSpPr>
          <p:nvPr>
            <p:ph idx="1"/>
          </p:nvPr>
        </p:nvSpPr>
        <p:spPr/>
        <p:txBody>
          <a:bodyPr>
            <a:normAutofit fontScale="93750" lnSpcReduction="10000"/>
          </a:bodyPr>
          <a:p>
            <a:r>
              <a:rPr dirty="0" lang="en-US" smtClean="0"/>
              <a:t>Family/genetic factors</a:t>
            </a:r>
          </a:p>
          <a:p>
            <a:r>
              <a:rPr dirty="0" lang="en-US" smtClean="0"/>
              <a:t>Environmental factors.eg poor housing </a:t>
            </a:r>
          </a:p>
          <a:p>
            <a:r>
              <a:rPr dirty="0" lang="en-US" smtClean="0"/>
              <a:t>Psychosocial  factors </a:t>
            </a:r>
            <a:r>
              <a:rPr dirty="0" lang="en-US" err="1" smtClean="0"/>
              <a:t>eg</a:t>
            </a:r>
            <a:r>
              <a:rPr dirty="0" lang="en-US" smtClean="0"/>
              <a:t> maternal deprivation </a:t>
            </a:r>
          </a:p>
          <a:p>
            <a:r>
              <a:rPr dirty="0" lang="en-US" smtClean="0"/>
              <a:t>Personality disorders </a:t>
            </a:r>
            <a:r>
              <a:rPr dirty="0" lang="en-US" err="1" smtClean="0"/>
              <a:t>eg</a:t>
            </a:r>
            <a:r>
              <a:rPr dirty="0" lang="en-US" smtClean="0"/>
              <a:t> </a:t>
            </a:r>
            <a:r>
              <a:rPr dirty="0" lang="en-US" err="1" smtClean="0"/>
              <a:t>asthetic</a:t>
            </a:r>
            <a:r>
              <a:rPr b="1" dirty="0" lang="en-US" smtClean="0"/>
              <a:t>-</a:t>
            </a:r>
            <a:r>
              <a:rPr dirty="0" lang="en-US" smtClean="0"/>
              <a:t>tall thin men with bending shoulders.</a:t>
            </a:r>
          </a:p>
          <a:p>
            <a:r>
              <a:rPr dirty="0" lang="en-US" smtClean="0"/>
              <a:t>biochemical factor </a:t>
            </a:r>
            <a:r>
              <a:rPr dirty="0" lang="en-US" err="1" smtClean="0"/>
              <a:t>eg</a:t>
            </a:r>
            <a:r>
              <a:rPr dirty="0" lang="en-US" smtClean="0"/>
              <a:t> drug abuse </a:t>
            </a:r>
          </a:p>
          <a:p>
            <a:r>
              <a:rPr dirty="0" lang="en-US" smtClean="0"/>
              <a:t>Change in nitrogen metabolism when there is      excision dopamine (neurotransmitter) in the          brain.</a:t>
            </a:r>
          </a:p>
          <a:p>
            <a:endParaRPr dirty="0"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38" name=""/>
        <p:cNvGrpSpPr/>
        <p:nvPr/>
      </p:nvGrpSpPr>
      <p:grpSpPr>
        <a:xfrm>
          <a:off x="0" y="0"/>
          <a:ext cx="0" cy="0"/>
          <a:chOff x="0" y="0"/>
          <a:chExt cx="0" cy="0"/>
        </a:xfrm>
      </p:grpSpPr>
      <p:sp>
        <p:nvSpPr>
          <p:cNvPr id="1048623" name="Title 1"/>
          <p:cNvSpPr>
            <a:spLocks noGrp="1"/>
          </p:cNvSpPr>
          <p:nvPr>
            <p:ph type="title"/>
          </p:nvPr>
        </p:nvSpPr>
        <p:spPr/>
        <p:txBody>
          <a:bodyPr/>
          <a:p>
            <a:r>
              <a:rPr dirty="0" lang="en-GB" smtClean="0"/>
              <a:t>CLASSIFICATION</a:t>
            </a:r>
            <a:endParaRPr dirty="0" lang="en-GB"/>
          </a:p>
        </p:txBody>
      </p:sp>
      <p:sp>
        <p:nvSpPr>
          <p:cNvPr id="1048624" name="Content Placeholder 2"/>
          <p:cNvSpPr>
            <a:spLocks noGrp="1"/>
          </p:cNvSpPr>
          <p:nvPr>
            <p:ph idx="1"/>
          </p:nvPr>
        </p:nvSpPr>
        <p:spPr/>
        <p:txBody>
          <a:bodyPr/>
          <a:p>
            <a:r>
              <a:rPr dirty="0" lang="en-US" smtClean="0"/>
              <a:t>There are two major classifications of mental disorders used internationally:</a:t>
            </a:r>
            <a:endParaRPr dirty="0" lang="en-GB" smtClean="0"/>
          </a:p>
          <a:p>
            <a:pPr lvl="1"/>
            <a:r>
              <a:rPr dirty="0" lang="en-US" smtClean="0"/>
              <a:t>International Classification of Diseases (ICD)</a:t>
            </a:r>
            <a:endParaRPr dirty="0" lang="en-GB" smtClean="0"/>
          </a:p>
          <a:p>
            <a:pPr lvl="1"/>
            <a:r>
              <a:rPr dirty="0" lang="en-US" smtClean="0"/>
              <a:t>Diagnostic and Statistical Manual (DSM)</a:t>
            </a:r>
            <a:endParaRPr dirty="0" lang="en-GB" smtClean="0"/>
          </a:p>
          <a:p>
            <a:endParaRPr dirty="0" lang="en-GB"/>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779" name="Title 1"/>
          <p:cNvSpPr>
            <a:spLocks noGrp="1"/>
          </p:cNvSpPr>
          <p:nvPr>
            <p:ph type="title"/>
          </p:nvPr>
        </p:nvSpPr>
        <p:spPr/>
        <p:txBody>
          <a:bodyPr/>
          <a:p>
            <a:r>
              <a:rPr dirty="0" lang="en-GB" smtClean="0"/>
              <a:t>Clinical features</a:t>
            </a:r>
            <a:endParaRPr dirty="0" lang="en-GB"/>
          </a:p>
        </p:txBody>
      </p:sp>
      <p:sp>
        <p:nvSpPr>
          <p:cNvPr id="1048780" name="Content Placeholder 2"/>
          <p:cNvSpPr>
            <a:spLocks noGrp="1"/>
          </p:cNvSpPr>
          <p:nvPr>
            <p:ph idx="1"/>
          </p:nvPr>
        </p:nvSpPr>
        <p:spPr/>
        <p:txBody>
          <a:bodyPr/>
          <a:p>
            <a:r>
              <a:rPr dirty="0" lang="en-US" err="1" smtClean="0"/>
              <a:t>Prodromal</a:t>
            </a:r>
            <a:r>
              <a:rPr dirty="0" lang="en-US" smtClean="0"/>
              <a:t> signs</a:t>
            </a:r>
          </a:p>
          <a:p>
            <a:pPr lvl="1"/>
            <a:r>
              <a:rPr dirty="0" lang="en-US" smtClean="0"/>
              <a:t>Quiet</a:t>
            </a:r>
          </a:p>
          <a:p>
            <a:pPr lvl="1"/>
            <a:r>
              <a:rPr dirty="0" lang="en-US" smtClean="0"/>
              <a:t>Passive or irritable</a:t>
            </a:r>
          </a:p>
          <a:p>
            <a:pPr lvl="1"/>
            <a:r>
              <a:rPr dirty="0" lang="en-US" smtClean="0"/>
              <a:t>Few friendships</a:t>
            </a:r>
          </a:p>
          <a:p>
            <a:pPr lvl="1"/>
            <a:r>
              <a:rPr dirty="0" lang="en-US" smtClean="0"/>
              <a:t>Avoids social activities</a:t>
            </a:r>
          </a:p>
          <a:p>
            <a:pPr lvl="1"/>
            <a:r>
              <a:rPr dirty="0" lang="en-US" smtClean="0"/>
              <a:t>Daydreams</a:t>
            </a:r>
          </a:p>
          <a:p>
            <a:pPr lvl="1"/>
            <a:r>
              <a:rPr dirty="0" lang="en-US" smtClean="0"/>
              <a:t>Somatic complaints</a:t>
            </a:r>
          </a:p>
          <a:p>
            <a:pPr lvl="1"/>
            <a:r>
              <a:rPr dirty="0" lang="en-US" smtClean="0"/>
              <a:t>Interest in the occult, religion, or philosophy</a:t>
            </a:r>
          </a:p>
          <a:p>
            <a:endParaRPr dirty="0" lang="en-GB"/>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8781" name="Title 1"/>
          <p:cNvSpPr>
            <a:spLocks noGrp="1"/>
          </p:cNvSpPr>
          <p:nvPr>
            <p:ph type="title"/>
          </p:nvPr>
        </p:nvSpPr>
        <p:spPr/>
        <p:txBody>
          <a:bodyPr/>
          <a:p>
            <a:r>
              <a:rPr dirty="0" lang="en-GB" err="1" smtClean="0"/>
              <a:t>Ctied</a:t>
            </a:r>
            <a:r>
              <a:rPr dirty="0" lang="en-GB" smtClean="0"/>
              <a:t> </a:t>
            </a:r>
            <a:endParaRPr dirty="0" lang="en-GB"/>
          </a:p>
        </p:txBody>
      </p:sp>
      <p:sp>
        <p:nvSpPr>
          <p:cNvPr id="1048782" name="Content Placeholder 2"/>
          <p:cNvSpPr>
            <a:spLocks noGrp="1"/>
          </p:cNvSpPr>
          <p:nvPr>
            <p:ph idx="1"/>
          </p:nvPr>
        </p:nvSpPr>
        <p:spPr/>
        <p:txBody>
          <a:bodyPr>
            <a:normAutofit fontScale="95833" lnSpcReduction="10000"/>
          </a:bodyPr>
          <a:p>
            <a:r>
              <a:rPr dirty="0" lang="en-US" smtClean="0"/>
              <a:t>During the acute psychotic episode the following thought disorders are present:</a:t>
            </a:r>
          </a:p>
          <a:p>
            <a:pPr lvl="1"/>
            <a:r>
              <a:rPr dirty="0" lang="en-US" smtClean="0"/>
              <a:t>Disorders of perception (hallucinations)</a:t>
            </a:r>
          </a:p>
          <a:p>
            <a:pPr lvl="1"/>
            <a:r>
              <a:rPr dirty="0" lang="en-US" smtClean="0"/>
              <a:t>Disorders of thought content (delusions, ideas of reference, loss of ego boundaries)</a:t>
            </a:r>
          </a:p>
          <a:p>
            <a:pPr lvl="1"/>
            <a:r>
              <a:rPr dirty="0" lang="en-US" smtClean="0"/>
              <a:t>Disorders of thought processes</a:t>
            </a:r>
          </a:p>
          <a:p>
            <a:pPr lvl="1"/>
            <a:r>
              <a:rPr dirty="0" lang="en-US" smtClean="0"/>
              <a:t>Disorders of form of thought</a:t>
            </a:r>
          </a:p>
          <a:p>
            <a:pPr>
              <a:lnSpc>
                <a:spcPct val="90000"/>
              </a:lnSpc>
            </a:pPr>
            <a:r>
              <a:rPr dirty="0" sz="2800" lang="en-US" smtClean="0"/>
              <a:t>Residual signs and symptoms</a:t>
            </a:r>
          </a:p>
          <a:p>
            <a:pPr lvl="1">
              <a:lnSpc>
                <a:spcPct val="90000"/>
              </a:lnSpc>
            </a:pPr>
            <a:r>
              <a:rPr dirty="0" sz="2400" lang="en-US" smtClean="0"/>
              <a:t>Flat affect</a:t>
            </a:r>
          </a:p>
          <a:p>
            <a:pPr lvl="1">
              <a:lnSpc>
                <a:spcPct val="90000"/>
              </a:lnSpc>
            </a:pPr>
            <a:r>
              <a:rPr dirty="0" sz="2400" lang="en-US" smtClean="0"/>
              <a:t>Peculiar thinking and behavior</a:t>
            </a:r>
          </a:p>
          <a:p>
            <a:pPr lvl="1">
              <a:lnSpc>
                <a:spcPct val="90000"/>
              </a:lnSpc>
            </a:pPr>
            <a:r>
              <a:rPr dirty="0" sz="2400" lang="en-US" smtClean="0"/>
              <a:t>Social withdrawal</a:t>
            </a:r>
          </a:p>
          <a:p>
            <a:endParaRPr dirty="0" lang="en-GB"/>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783" name="Title 1"/>
          <p:cNvSpPr>
            <a:spLocks noGrp="1"/>
          </p:cNvSpPr>
          <p:nvPr>
            <p:ph type="title"/>
          </p:nvPr>
        </p:nvSpPr>
        <p:spPr/>
        <p:txBody>
          <a:bodyPr/>
          <a:p>
            <a:r>
              <a:rPr dirty="0" lang="en-GB" err="1" smtClean="0"/>
              <a:t>Ctied</a:t>
            </a:r>
            <a:r>
              <a:rPr dirty="0" lang="en-GB" smtClean="0"/>
              <a:t> </a:t>
            </a:r>
            <a:endParaRPr dirty="0" lang="en-GB"/>
          </a:p>
        </p:txBody>
      </p:sp>
      <p:sp>
        <p:nvSpPr>
          <p:cNvPr id="1048784" name="Content Placeholder 2"/>
          <p:cNvSpPr>
            <a:spLocks noGrp="1"/>
          </p:cNvSpPr>
          <p:nvPr>
            <p:ph idx="1"/>
          </p:nvPr>
        </p:nvSpPr>
        <p:spPr/>
        <p:txBody>
          <a:bodyPr>
            <a:normAutofit fontScale="95833" lnSpcReduction="10000"/>
          </a:bodyPr>
          <a:p>
            <a:r>
              <a:rPr dirty="0" lang="en-US" smtClean="0"/>
              <a:t>Negative symptoms is characterized by:</a:t>
            </a:r>
          </a:p>
          <a:p>
            <a:pPr lvl="1"/>
            <a:r>
              <a:rPr dirty="0" lang="en-US" smtClean="0"/>
              <a:t>Loss of function </a:t>
            </a:r>
          </a:p>
          <a:p>
            <a:pPr lvl="2"/>
            <a:r>
              <a:rPr dirty="0" lang="en-US" smtClean="0"/>
              <a:t>flattened affect, </a:t>
            </a:r>
          </a:p>
          <a:p>
            <a:pPr lvl="2"/>
            <a:r>
              <a:rPr dirty="0" lang="en-US" smtClean="0"/>
              <a:t>thought blocking, </a:t>
            </a:r>
          </a:p>
          <a:p>
            <a:pPr lvl="2"/>
            <a:r>
              <a:rPr dirty="0" lang="en-US" smtClean="0"/>
              <a:t>poor grooming</a:t>
            </a:r>
          </a:p>
          <a:p>
            <a:pPr lvl="2"/>
            <a:r>
              <a:rPr dirty="0" lang="en-US" smtClean="0"/>
              <a:t>Lack of motivation</a:t>
            </a:r>
          </a:p>
          <a:p>
            <a:pPr lvl="2"/>
            <a:r>
              <a:rPr dirty="0" lang="en-US" smtClean="0"/>
              <a:t>Social withdrawal</a:t>
            </a:r>
          </a:p>
          <a:p>
            <a:pPr lvl="2"/>
            <a:r>
              <a:rPr dirty="0" lang="en-US" smtClean="0"/>
              <a:t>Poor speech content</a:t>
            </a:r>
          </a:p>
          <a:p>
            <a:pPr lvl="2"/>
            <a:r>
              <a:rPr dirty="0" lang="en-US" smtClean="0"/>
              <a:t>Lack of spontaneity</a:t>
            </a:r>
          </a:p>
          <a:p>
            <a:pPr lvl="2"/>
            <a:r>
              <a:rPr dirty="0" lang="en-US" smtClean="0"/>
              <a:t>Stereotyped thinking</a:t>
            </a:r>
          </a:p>
          <a:p>
            <a:pPr lvl="2"/>
            <a:r>
              <a:rPr dirty="0" lang="en-US" smtClean="0"/>
              <a:t>Artificial gestures</a:t>
            </a:r>
          </a:p>
          <a:p>
            <a:endParaRPr dirty="0" lang="en-GB"/>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785" name="Title 1"/>
          <p:cNvSpPr>
            <a:spLocks noGrp="1"/>
          </p:cNvSpPr>
          <p:nvPr>
            <p:ph type="title"/>
          </p:nvPr>
        </p:nvSpPr>
        <p:spPr/>
        <p:txBody>
          <a:bodyPr/>
          <a:p>
            <a:r>
              <a:rPr dirty="0" lang="en-GB" err="1" smtClean="0"/>
              <a:t>Ctied</a:t>
            </a:r>
            <a:r>
              <a:rPr dirty="0" lang="en-GB" smtClean="0"/>
              <a:t> </a:t>
            </a:r>
            <a:endParaRPr dirty="0" lang="en-GB"/>
          </a:p>
        </p:txBody>
      </p:sp>
      <p:sp>
        <p:nvSpPr>
          <p:cNvPr id="1048786" name="Content Placeholder 2"/>
          <p:cNvSpPr>
            <a:spLocks noGrp="1"/>
          </p:cNvSpPr>
          <p:nvPr>
            <p:ph idx="1"/>
          </p:nvPr>
        </p:nvSpPr>
        <p:spPr/>
        <p:txBody>
          <a:bodyPr>
            <a:normAutofit fontScale="95833" lnSpcReduction="20000"/>
          </a:bodyPr>
          <a:p>
            <a:r>
              <a:rPr dirty="0" lang="en-US" smtClean="0"/>
              <a:t>Positive symptoms are characterized by excessive function:</a:t>
            </a:r>
          </a:p>
          <a:p>
            <a:pPr lvl="2"/>
            <a:r>
              <a:rPr dirty="0" lang="en-US" smtClean="0"/>
              <a:t>Hallucinations</a:t>
            </a:r>
          </a:p>
          <a:p>
            <a:pPr lvl="2"/>
            <a:r>
              <a:rPr dirty="0" lang="en-US" smtClean="0"/>
              <a:t>Agitation</a:t>
            </a:r>
          </a:p>
          <a:p>
            <a:pPr lvl="2"/>
            <a:r>
              <a:rPr dirty="0" lang="en-US" smtClean="0"/>
              <a:t>Strange behavior</a:t>
            </a:r>
          </a:p>
          <a:p>
            <a:pPr lvl="2"/>
            <a:r>
              <a:rPr dirty="0" lang="en-US" smtClean="0"/>
              <a:t>Delusions</a:t>
            </a:r>
          </a:p>
          <a:p>
            <a:pPr lvl="2"/>
            <a:r>
              <a:rPr dirty="0" lang="en-US" smtClean="0"/>
              <a:t>Talkativeness</a:t>
            </a:r>
          </a:p>
          <a:p>
            <a:pPr lvl="2"/>
            <a:r>
              <a:rPr dirty="0" lang="en-US" smtClean="0"/>
              <a:t>Aggression</a:t>
            </a:r>
          </a:p>
          <a:p>
            <a:pPr lvl="2"/>
            <a:r>
              <a:rPr dirty="0" lang="en-US" smtClean="0"/>
              <a:t>Suspiciousness</a:t>
            </a:r>
          </a:p>
          <a:p>
            <a:pPr lvl="2"/>
            <a:r>
              <a:rPr dirty="0" lang="en-US" smtClean="0"/>
              <a:t>Hostility</a:t>
            </a:r>
          </a:p>
          <a:p>
            <a:pPr lvl="2"/>
            <a:r>
              <a:rPr dirty="0" lang="en-US" smtClean="0"/>
              <a:t>Excitement</a:t>
            </a:r>
          </a:p>
          <a:p>
            <a:pPr lvl="2"/>
            <a:r>
              <a:rPr dirty="0" lang="en-US" smtClean="0"/>
              <a:t>Grandiosity</a:t>
            </a:r>
          </a:p>
          <a:p>
            <a:pPr lvl="2"/>
            <a:r>
              <a:rPr dirty="0" lang="en-US" smtClean="0"/>
              <a:t>Conceptual </a:t>
            </a:r>
            <a:r>
              <a:rPr dirty="0" lang="en-US" err="1" smtClean="0"/>
              <a:t>disorganisation</a:t>
            </a:r>
            <a:endParaRPr dirty="0" lang="en-US" smtClean="0"/>
          </a:p>
          <a:p>
            <a:pPr lvl="2"/>
            <a:endParaRPr dirty="0" lang="en-US" smtClean="0"/>
          </a:p>
          <a:p>
            <a:endParaRPr dirty="0" lang="en-GB"/>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325" name=""/>
        <p:cNvGrpSpPr/>
        <p:nvPr/>
      </p:nvGrpSpPr>
      <p:grpSpPr>
        <a:xfrm>
          <a:off x="0" y="0"/>
          <a:ext cx="0" cy="0"/>
          <a:chOff x="0" y="0"/>
          <a:chExt cx="0" cy="0"/>
        </a:xfrm>
      </p:grpSpPr>
      <p:sp>
        <p:nvSpPr>
          <p:cNvPr id="1048787" name="Title 1"/>
          <p:cNvSpPr>
            <a:spLocks noGrp="1"/>
          </p:cNvSpPr>
          <p:nvPr>
            <p:ph type="title"/>
          </p:nvPr>
        </p:nvSpPr>
        <p:spPr/>
        <p:txBody>
          <a:bodyPr>
            <a:normAutofit fontScale="90000"/>
          </a:bodyPr>
          <a:p>
            <a:r>
              <a:rPr dirty="0" lang="en-US" smtClean="0"/>
              <a:t>CLASSIFICATION OF SCHIZOPHRENIA</a:t>
            </a:r>
            <a:endParaRPr dirty="0" lang="en-GB"/>
          </a:p>
        </p:txBody>
      </p:sp>
      <p:sp>
        <p:nvSpPr>
          <p:cNvPr id="1048788" name="Content Placeholder 2"/>
          <p:cNvSpPr>
            <a:spLocks noGrp="1"/>
          </p:cNvSpPr>
          <p:nvPr>
            <p:ph idx="1"/>
          </p:nvPr>
        </p:nvSpPr>
        <p:spPr/>
        <p:txBody>
          <a:bodyPr>
            <a:noAutofit/>
          </a:bodyPr>
          <a:p>
            <a:r>
              <a:rPr b="1" dirty="0" sz="2800" lang="en-US" smtClean="0"/>
              <a:t>SIMPLE SCHISZOPHRENIA</a:t>
            </a:r>
          </a:p>
          <a:p>
            <a:pPr lvl="1"/>
            <a:r>
              <a:rPr dirty="0" lang="en-US" smtClean="0"/>
              <a:t>Occurs in adolescents 14-19 yrs as a slow onset</a:t>
            </a:r>
          </a:p>
          <a:p>
            <a:pPr lvl="1"/>
            <a:r>
              <a:rPr dirty="0" lang="en-US" smtClean="0"/>
              <a:t>patient presents with apathy/a loss of emotions which patient experience as lethargy</a:t>
            </a:r>
          </a:p>
          <a:p>
            <a:pPr lvl="1"/>
            <a:r>
              <a:rPr dirty="0" lang="en-US" smtClean="0"/>
              <a:t>patient has flat affect, fantasies, delusions</a:t>
            </a:r>
          </a:p>
          <a:p>
            <a:pPr lvl="1"/>
            <a:r>
              <a:rPr dirty="0" lang="en-US" smtClean="0"/>
              <a:t>Have idleness then isolation /withdrawal</a:t>
            </a:r>
          </a:p>
          <a:p>
            <a:pPr lvl="1"/>
            <a:r>
              <a:rPr dirty="0" lang="en-US" smtClean="0"/>
              <a:t>patient become vagrant/patient committing minor crimes/alcoholic</a:t>
            </a:r>
          </a:p>
          <a:p>
            <a:pPr lvl="1"/>
            <a:r>
              <a:rPr dirty="0" lang="en-US" smtClean="0"/>
              <a:t>prognosis is poor-patient has no insight</a:t>
            </a:r>
          </a:p>
          <a:p>
            <a:pPr>
              <a:buNone/>
            </a:pPr>
            <a:endParaRPr dirty="0" sz="2800" lang="en-GB"/>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8789" name="Title 1"/>
          <p:cNvSpPr>
            <a:spLocks noGrp="1"/>
          </p:cNvSpPr>
          <p:nvPr>
            <p:ph type="title"/>
          </p:nvPr>
        </p:nvSpPr>
        <p:spPr/>
        <p:txBody>
          <a:bodyPr/>
          <a:p>
            <a:r>
              <a:rPr dirty="0" lang="en-US" smtClean="0"/>
              <a:t>Catatonic schizophrenia</a:t>
            </a:r>
            <a:endParaRPr dirty="0" lang="en-GB"/>
          </a:p>
        </p:txBody>
      </p:sp>
      <p:sp>
        <p:nvSpPr>
          <p:cNvPr id="1048790" name="Content Placeholder 2"/>
          <p:cNvSpPr>
            <a:spLocks noGrp="1"/>
          </p:cNvSpPr>
          <p:nvPr>
            <p:ph idx="1"/>
          </p:nvPr>
        </p:nvSpPr>
        <p:spPr/>
        <p:txBody>
          <a:bodyPr/>
          <a:p>
            <a:r>
              <a:rPr dirty="0" lang="en-US" smtClean="0"/>
              <a:t>Have sudden onset and mainly occur after traumatic experience </a:t>
            </a:r>
            <a:r>
              <a:rPr dirty="0" lang="en-US" err="1" smtClean="0"/>
              <a:t>eg</a:t>
            </a:r>
            <a:r>
              <a:rPr dirty="0" lang="en-US" smtClean="0"/>
              <a:t> after traumatic death/divorce</a:t>
            </a:r>
          </a:p>
          <a:p>
            <a:r>
              <a:rPr dirty="0" lang="en-US" smtClean="0"/>
              <a:t>Patient is generally withdrawn or isolated and appears to be on world of his own</a:t>
            </a:r>
          </a:p>
          <a:p>
            <a:r>
              <a:rPr dirty="0" lang="en-US" smtClean="0"/>
              <a:t>Common in 30 -40yrs</a:t>
            </a:r>
          </a:p>
          <a:p>
            <a:endParaRPr dirty="0" lang="en-GB"/>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8791" name="Title 1"/>
          <p:cNvSpPr>
            <a:spLocks noGrp="1"/>
          </p:cNvSpPr>
          <p:nvPr>
            <p:ph type="title"/>
          </p:nvPr>
        </p:nvSpPr>
        <p:spPr/>
        <p:txBody>
          <a:bodyPr/>
          <a:p>
            <a:r>
              <a:rPr dirty="0" lang="en-GB" err="1" smtClean="0"/>
              <a:t>Ctied</a:t>
            </a:r>
            <a:r>
              <a:rPr dirty="0" lang="en-GB" smtClean="0"/>
              <a:t> </a:t>
            </a:r>
            <a:endParaRPr dirty="0" lang="en-GB"/>
          </a:p>
        </p:txBody>
      </p:sp>
      <p:sp>
        <p:nvSpPr>
          <p:cNvPr id="1048792" name="Content Placeholder 2"/>
          <p:cNvSpPr>
            <a:spLocks noGrp="1"/>
          </p:cNvSpPr>
          <p:nvPr>
            <p:ph idx="1"/>
          </p:nvPr>
        </p:nvSpPr>
        <p:spPr/>
        <p:txBody>
          <a:bodyPr>
            <a:normAutofit/>
          </a:bodyPr>
          <a:p>
            <a:r>
              <a:rPr dirty="0" lang="en-US" smtClean="0"/>
              <a:t>Has two phases:</a:t>
            </a:r>
          </a:p>
          <a:p>
            <a:pPr lvl="1"/>
            <a:r>
              <a:rPr dirty="0" lang="en-US" smtClean="0"/>
              <a:t>catatonic stupor-</a:t>
            </a:r>
          </a:p>
          <a:p>
            <a:pPr lvl="2"/>
            <a:r>
              <a:rPr dirty="0" lang="en-US" smtClean="0"/>
              <a:t>patient is normally  withdrawn or isolated</a:t>
            </a:r>
          </a:p>
          <a:p>
            <a:pPr lvl="2"/>
            <a:r>
              <a:rPr dirty="0" lang="en-US" smtClean="0"/>
              <a:t>depressed mood </a:t>
            </a:r>
          </a:p>
          <a:p>
            <a:pPr lvl="2"/>
            <a:r>
              <a:rPr dirty="0" lang="en-US" smtClean="0"/>
              <a:t>emotionless and refuses to eat</a:t>
            </a:r>
          </a:p>
          <a:p>
            <a:pPr lvl="2"/>
            <a:r>
              <a:rPr dirty="0" lang="en-US" smtClean="0"/>
              <a:t>Adopts waxy flexibility</a:t>
            </a:r>
          </a:p>
          <a:p>
            <a:pPr lvl="2"/>
            <a:r>
              <a:rPr dirty="0" lang="en-US" smtClean="0"/>
              <a:t>retention of </a:t>
            </a:r>
            <a:r>
              <a:rPr dirty="0" lang="en-US" err="1" smtClean="0"/>
              <a:t>feaces</a:t>
            </a:r>
            <a:endParaRPr dirty="0" lang="en-US" smtClean="0"/>
          </a:p>
          <a:p>
            <a:pPr lvl="2"/>
            <a:r>
              <a:rPr dirty="0" lang="en-US" smtClean="0"/>
              <a:t>has no insight</a:t>
            </a:r>
          </a:p>
          <a:p>
            <a:endParaRPr dirty="0" lang="en-GB"/>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328" name=""/>
        <p:cNvGrpSpPr/>
        <p:nvPr/>
      </p:nvGrpSpPr>
      <p:grpSpPr>
        <a:xfrm>
          <a:off x="0" y="0"/>
          <a:ext cx="0" cy="0"/>
          <a:chOff x="0" y="0"/>
          <a:chExt cx="0" cy="0"/>
        </a:xfrm>
      </p:grpSpPr>
      <p:sp>
        <p:nvSpPr>
          <p:cNvPr id="1048793" name="Title 1"/>
          <p:cNvSpPr>
            <a:spLocks noGrp="1"/>
          </p:cNvSpPr>
          <p:nvPr>
            <p:ph type="title"/>
          </p:nvPr>
        </p:nvSpPr>
        <p:spPr/>
        <p:txBody>
          <a:bodyPr/>
          <a:p>
            <a:r>
              <a:rPr dirty="0" lang="en-GB" err="1" smtClean="0"/>
              <a:t>Ctied</a:t>
            </a:r>
            <a:r>
              <a:rPr dirty="0" lang="en-GB" smtClean="0"/>
              <a:t> </a:t>
            </a:r>
            <a:endParaRPr dirty="0" lang="en-GB"/>
          </a:p>
        </p:txBody>
      </p:sp>
      <p:sp>
        <p:nvSpPr>
          <p:cNvPr id="1048794" name="Content Placeholder 2"/>
          <p:cNvSpPr>
            <a:spLocks noGrp="1"/>
          </p:cNvSpPr>
          <p:nvPr>
            <p:ph idx="1"/>
          </p:nvPr>
        </p:nvSpPr>
        <p:spPr>
          <a:xfrm>
            <a:off x="457200" y="1357298"/>
            <a:ext cx="8229600" cy="5000660"/>
          </a:xfrm>
        </p:spPr>
        <p:txBody>
          <a:bodyPr>
            <a:noAutofit/>
          </a:bodyPr>
          <a:p>
            <a:pPr lvl="1"/>
            <a:r>
              <a:rPr dirty="0" lang="en-US" smtClean="0"/>
              <a:t>Catatonic excitement</a:t>
            </a:r>
          </a:p>
          <a:p>
            <a:pPr lvl="2"/>
            <a:r>
              <a:rPr dirty="0" sz="2800" lang="en-US" smtClean="0"/>
              <a:t>very aggressive and violent destructive to self and others</a:t>
            </a:r>
          </a:p>
          <a:p>
            <a:pPr lvl="2"/>
            <a:r>
              <a:rPr dirty="0" sz="2800" lang="en-US" smtClean="0"/>
              <a:t>suicidal and homicidal tendencies</a:t>
            </a:r>
          </a:p>
          <a:p>
            <a:pPr lvl="2"/>
            <a:r>
              <a:rPr dirty="0" sz="2800" lang="en-US" smtClean="0"/>
              <a:t>Exhaustion and dehydration</a:t>
            </a:r>
          </a:p>
          <a:p>
            <a:pPr lvl="2"/>
            <a:r>
              <a:rPr dirty="0" sz="2800" lang="en-US" smtClean="0"/>
              <a:t>patient has </a:t>
            </a:r>
            <a:r>
              <a:rPr dirty="0" sz="2800" lang="en-US" err="1" smtClean="0"/>
              <a:t>echolaria</a:t>
            </a:r>
            <a:r>
              <a:rPr dirty="0" sz="2800" lang="en-US" smtClean="0"/>
              <a:t> or </a:t>
            </a:r>
            <a:r>
              <a:rPr dirty="0" sz="2800" lang="en-US" err="1" smtClean="0"/>
              <a:t>echopraxia</a:t>
            </a:r>
            <a:endParaRPr dirty="0" sz="2800" lang="en-US" smtClean="0"/>
          </a:p>
          <a:p>
            <a:pPr lvl="2"/>
            <a:r>
              <a:rPr dirty="0" sz="2800" lang="en-US" smtClean="0"/>
              <a:t>bizarre behavior like hallucinations, elevated moods</a:t>
            </a:r>
          </a:p>
          <a:p>
            <a:pPr lvl="1"/>
            <a:r>
              <a:rPr dirty="0" lang="en-US" smtClean="0"/>
              <a:t>prognosis is good </a:t>
            </a:r>
            <a:r>
              <a:rPr dirty="0" lang="en-US" err="1" smtClean="0"/>
              <a:t>i.e</a:t>
            </a:r>
            <a:r>
              <a:rPr dirty="0" lang="en-US" smtClean="0"/>
              <a:t> you can control through drugs but relapse is normal</a:t>
            </a:r>
          </a:p>
          <a:p>
            <a:pPr lvl="1"/>
            <a:endParaRPr dirty="0" lang="en-GB"/>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795" name="Title 1"/>
          <p:cNvSpPr>
            <a:spLocks noGrp="1"/>
          </p:cNvSpPr>
          <p:nvPr>
            <p:ph type="title"/>
          </p:nvPr>
        </p:nvSpPr>
        <p:spPr/>
        <p:txBody>
          <a:bodyPr/>
          <a:p>
            <a:r>
              <a:rPr dirty="0" lang="en-US" smtClean="0"/>
              <a:t>Paranoid schizophrenia</a:t>
            </a:r>
            <a:endParaRPr dirty="0" lang="en-GB"/>
          </a:p>
        </p:txBody>
      </p:sp>
      <p:sp>
        <p:nvSpPr>
          <p:cNvPr id="1048796" name="Content Placeholder 2"/>
          <p:cNvSpPr>
            <a:spLocks noGrp="1"/>
          </p:cNvSpPr>
          <p:nvPr>
            <p:ph idx="1"/>
          </p:nvPr>
        </p:nvSpPr>
        <p:spPr/>
        <p:txBody>
          <a:bodyPr>
            <a:normAutofit fontScale="96429" lnSpcReduction="20000"/>
          </a:bodyPr>
          <a:p>
            <a:r>
              <a:rPr dirty="0" lang="en-US" smtClean="0"/>
              <a:t>Occurs  in age of30-35 yrs and is of a sudden onset</a:t>
            </a:r>
          </a:p>
          <a:p>
            <a:r>
              <a:rPr dirty="0" lang="en-US" smtClean="0"/>
              <a:t>Symptom: paranoid delusion</a:t>
            </a:r>
          </a:p>
          <a:p>
            <a:pPr lvl="1"/>
            <a:r>
              <a:rPr dirty="0" lang="en-US" smtClean="0"/>
              <a:t>hallucination are present </a:t>
            </a:r>
          </a:p>
          <a:p>
            <a:pPr lvl="1"/>
            <a:r>
              <a:rPr dirty="0" lang="en-US" smtClean="0"/>
              <a:t>grandiose idea</a:t>
            </a:r>
          </a:p>
          <a:p>
            <a:pPr lvl="1"/>
            <a:r>
              <a:rPr dirty="0" lang="en-US" smtClean="0"/>
              <a:t>have suicidal and homicidal tendencies</a:t>
            </a:r>
          </a:p>
          <a:p>
            <a:pPr lvl="1"/>
            <a:r>
              <a:rPr dirty="0" lang="en-US" smtClean="0"/>
              <a:t>have ideas of reference</a:t>
            </a:r>
          </a:p>
          <a:p>
            <a:pPr lvl="1"/>
            <a:r>
              <a:rPr dirty="0" lang="en-US" smtClean="0"/>
              <a:t>he has feeling of passivity(that the surrounding are controlled by external forces</a:t>
            </a:r>
          </a:p>
          <a:p>
            <a:r>
              <a:rPr dirty="0" lang="en-US" smtClean="0"/>
              <a:t>Have  good prognosis</a:t>
            </a:r>
          </a:p>
          <a:p>
            <a:r>
              <a:rPr dirty="0" lang="en-US" smtClean="0"/>
              <a:t>Personality  is intact due to age of onset</a:t>
            </a:r>
          </a:p>
          <a:p>
            <a:pPr>
              <a:buNone/>
            </a:pPr>
            <a:endParaRPr dirty="0" lang="en-GB"/>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797" name="Title 1"/>
          <p:cNvSpPr>
            <a:spLocks noGrp="1"/>
          </p:cNvSpPr>
          <p:nvPr>
            <p:ph type="title"/>
          </p:nvPr>
        </p:nvSpPr>
        <p:spPr/>
        <p:txBody>
          <a:bodyPr/>
          <a:p>
            <a:r>
              <a:rPr dirty="0" lang="en-US" smtClean="0"/>
              <a:t>Hebephrenic schizophrenia</a:t>
            </a:r>
            <a:endParaRPr dirty="0" lang="en-GB"/>
          </a:p>
        </p:txBody>
      </p:sp>
      <p:sp>
        <p:nvSpPr>
          <p:cNvPr id="1048798" name="Content Placeholder 2"/>
          <p:cNvSpPr>
            <a:spLocks noGrp="1"/>
          </p:cNvSpPr>
          <p:nvPr>
            <p:ph idx="1"/>
          </p:nvPr>
        </p:nvSpPr>
        <p:spPr/>
        <p:txBody>
          <a:bodyPr>
            <a:normAutofit fontScale="96429" lnSpcReduction="10000"/>
          </a:bodyPr>
          <a:p>
            <a:r>
              <a:rPr dirty="0" lang="en-US" smtClean="0"/>
              <a:t>Occurs  in age between 15-25yrs when personality is not intact</a:t>
            </a:r>
          </a:p>
          <a:p>
            <a:pPr lvl="1"/>
            <a:r>
              <a:rPr dirty="0" lang="en-US" smtClean="0"/>
              <a:t>slow onset</a:t>
            </a:r>
          </a:p>
          <a:p>
            <a:pPr lvl="1"/>
            <a:r>
              <a:rPr dirty="0" lang="en-US" smtClean="0"/>
              <a:t>hallucinations present</a:t>
            </a:r>
          </a:p>
          <a:p>
            <a:pPr lvl="1"/>
            <a:r>
              <a:rPr dirty="0" lang="en-US" smtClean="0"/>
              <a:t>no insight</a:t>
            </a:r>
          </a:p>
          <a:p>
            <a:pPr lvl="1"/>
            <a:r>
              <a:rPr dirty="0" lang="en-US" smtClean="0"/>
              <a:t>personality disorganization </a:t>
            </a:r>
            <a:r>
              <a:rPr dirty="0" lang="en-US" err="1" smtClean="0"/>
              <a:t>eg</a:t>
            </a:r>
            <a:r>
              <a:rPr dirty="0" lang="en-US" smtClean="0"/>
              <a:t> speech/</a:t>
            </a:r>
            <a:r>
              <a:rPr dirty="0" lang="en-US" err="1" smtClean="0"/>
              <a:t>behavoiur</a:t>
            </a:r>
            <a:r>
              <a:rPr dirty="0" lang="en-US" smtClean="0"/>
              <a:t> </a:t>
            </a:r>
            <a:r>
              <a:rPr dirty="0" lang="en-US" err="1" smtClean="0"/>
              <a:t>eg</a:t>
            </a:r>
            <a:r>
              <a:rPr dirty="0" lang="en-US" smtClean="0"/>
              <a:t> pass urine everywhere</a:t>
            </a:r>
          </a:p>
          <a:p>
            <a:pPr lvl="1"/>
            <a:r>
              <a:rPr dirty="0" lang="en-US" smtClean="0"/>
              <a:t>delusions</a:t>
            </a:r>
          </a:p>
          <a:p>
            <a:pPr lvl="1"/>
            <a:r>
              <a:rPr dirty="0" lang="en-US" smtClean="0"/>
              <a:t>have elated moods/euphoric mood</a:t>
            </a:r>
          </a:p>
          <a:p>
            <a:r>
              <a:rPr dirty="0" lang="en-US" smtClean="0"/>
              <a:t>Prognosis is poor</a:t>
            </a:r>
          </a:p>
          <a:p>
            <a:endParaRPr dirty="0" lang="en-GB"/>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PSCHIATRIC NURSING</dc:title>
  <dc:creator>MR &amp;MRS K MUTIRIA</dc:creator>
  <cp:lastModifiedBy>user</cp:lastModifiedBy>
  <dcterms:created xsi:type="dcterms:W3CDTF">2013-10-02T23:47:47Z</dcterms:created>
  <dcterms:modified xsi:type="dcterms:W3CDTF">2019-08-31T11:58:08Z</dcterms:modified>
</cp:coreProperties>
</file>