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Lst>
  <p:sldSz type="screen4x3" cy="6858000" cx="9144000"/>
  <p:notesSz cx="6881812" cy="9710738"/>
  <p:defaultTex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sym typeface="Arial" pitchFamily="0"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slideViewPr>
    <p:cSldViewPr showGuides="0" snapToGrid="1" snapToObjects="0">
      <p:cViewPr varScale="1">
        <p:scale>
          <a:sx n="73" d="100"/>
          <a:sy n="73" d="100"/>
        </p:scale>
        <p:origin x="-1086" y="-102"/>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tableStyles" Target="tableStyles.xml"/><Relationship Id="rId240" Type="http://schemas.openxmlformats.org/officeDocument/2006/relationships/presProps" Target="presProps.xml"/><Relationship Id="rId2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09" name=""/>
        <p:cNvGrpSpPr/>
        <p:nvPr/>
      </p:nvGrpSpPr>
      <p:grpSpPr>
        <a:xfrm>
          <a:off x="0" y="0"/>
          <a:ext cx="0" cy="0"/>
          <a:chOff x="0" y="0"/>
          <a:chExt cx="0" cy="0"/>
        </a:xfrm>
      </p:grpSpPr>
      <p:sp>
        <p:nvSpPr>
          <p:cNvPr id="104915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915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915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915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15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915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blipFill rotWithShape="0">
          <a:blip xmlns:r="http://schemas.openxmlformats.org/officeDocument/2006/relationships" r:embed="rId1">
            <a:alphaModFix amt="100000"/>
          </a:blip>
          <a:srcRect/>
          <a:stretch>
            <a:fillRect/>
          </a:stretch>
        </a:blipFill>
      </p:bgPr>
    </p:bg>
    <p:spTree>
      <p:nvGrpSpPr>
        <p:cNvPr id="259" name=""/>
        <p:cNvGrpSpPr/>
        <p:nvPr/>
      </p:nvGrpSpPr>
      <p:grpSpPr>
        <a:xfrm rot="0">
          <a:off x="0" y="0"/>
          <a:ext cx="0" cy="0"/>
          <a:chOff x="0" y="0"/>
          <a:chExt cx="0" cy="0"/>
        </a:xfrm>
      </p:grpSpPr>
      <p:grpSp>
        <p:nvGrpSpPr>
          <p:cNvPr id="260" name=""/>
          <p:cNvGrpSpPr/>
          <p:nvPr/>
        </p:nvGrpSpPr>
        <p:grpSpPr>
          <a:xfrm rot="0">
            <a:off x="-1035050" y="1552575"/>
            <a:ext cx="10179050" cy="5305425"/>
            <a:chOff x="-652" y="978"/>
            <a:chExt cx="6412" cy="3342"/>
          </a:xfrm>
        </p:grpSpPr>
        <p:sp>
          <p:nvSpPr>
            <p:cNvPr id="1048595" name=""/>
            <p:cNvSpPr/>
            <p:nvPr/>
          </p:nvSpPr>
          <p:spPr>
            <a:xfrm rot="0">
              <a:off x="2061" y="1707"/>
              <a:ext cx="3699" cy="2613"/>
            </a:xfrm>
            <a:custGeom>
              <a:avLst/>
              <a:gdLst>
                <a:gd name="l" fmla="*/ 0 w 3699"/>
                <a:gd name="t" fmla="*/ 0 h 2613"/>
                <a:gd name="r" fmla="*/ 3699 w 3699"/>
                <a:gd name="b" fmla="*/ 2613 h 2613"/>
              </a:gdLst>
              <a:ahLst/>
              <a:rect l="l" t="t"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82F76">
                    <a:alpha val="100000"/>
                  </a:srgbClr>
                </a:gs>
                <a:gs pos="100000">
                  <a:schemeClr val="accent2">
                    <a:alpha val="100000"/>
                  </a:schemeClr>
                </a:gs>
              </a:gsLst>
              <a:lin ang="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lang="zh-CN">
                <a:latin typeface="Times New Roman" pitchFamily="18" charset="0"/>
              </a:endParaRPr>
            </a:p>
          </p:txBody>
        </p:sp>
        <p:sp>
          <p:nvSpPr>
            <p:cNvPr id="1048596" name=""/>
            <p:cNvSpPr/>
            <p:nvPr/>
          </p:nvSpPr>
          <p:spPr>
            <a:xfrm rot="0">
              <a:off x="-652" y="978"/>
              <a:ext cx="4237" cy="3342"/>
            </a:xfrm>
            <a:custGeom>
              <a:avLst/>
              <a:gdLst>
                <a:gd name="l" fmla="*/ 0 w 21600"/>
                <a:gd name="t" fmla="*/ 0 h 21231"/>
                <a:gd name="r" fmla="*/ 21600 w 21600"/>
                <a:gd name="b" fmla="*/ 21231 h 21231"/>
              </a:gdLst>
              <a:ahLst/>
              <a:rect l="l" t="t" r="r" b="b"/>
              <a:pathLst>
                <a:path w="21600" h="21231" fill="none">
                  <a:moveTo>
                    <a:pt x="3976" y="0"/>
                  </a:moveTo>
                  <a:cubicBezTo>
                    <a:pt x="14194" y="1914"/>
                    <a:pt x="21600" y="10835"/>
                    <a:pt x="21600" y="21231"/>
                  </a:cubicBezTo>
                </a:path>
                <a:path w="21600" h="21231" stroke="0">
                  <a:moveTo>
                    <a:pt x="3976" y="0"/>
                  </a:moveTo>
                  <a:cubicBezTo>
                    <a:pt x="14194" y="1914"/>
                    <a:pt x="21600" y="10835"/>
                    <a:pt x="21600" y="21231"/>
                  </a:cubicBezTo>
                  <a:lnTo>
                    <a:pt x="0" y="21231"/>
                  </a:lnTo>
                </a:path>
              </a:pathLst>
            </a:custGeom>
            <a:noFill/>
            <a:ln w="12700" cap="rnd" cmpd="sng">
              <a:solidFill>
                <a:schemeClr val="accent2">
                  <a:alpha val="100000"/>
                </a:schemeClr>
              </a:solidFill>
              <a:prstDash val="solid"/>
              <a:round/>
            </a:ln>
          </p:spPr>
          <p:txBody>
            <a:bodyPr anchor="ctr" bIns="45720" lIns="91440" rIns="91440" tIns="45720" wrap="none"/>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lang="zh-CN">
                <a:latin typeface="Times New Roman" pitchFamily="18" charset="0"/>
              </a:endParaRPr>
            </a:p>
          </p:txBody>
        </p:sp>
      </p:grpSp>
      <p:sp>
        <p:nvSpPr>
          <p:cNvPr id="1048599" name=""/>
          <p:cNvSpPr/>
          <p:nvPr>
            <p:ph type="dt" sz="quarter"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60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60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603" name="Rectangle 6"/>
          <p:cNvSpPr>
            <a:spLocks noGrp="1" noChangeArrowheads="1"/>
          </p:cNvSpPr>
          <p:nvPr>
            <p:ph type="subTitle" sz="quarter" idx="1"/>
          </p:nvPr>
        </p:nvSpPr>
        <p:spPr>
          <a:xfrm>
            <a:off x="685800" y="3429000"/>
            <a:ext cx="6400800" cy="1752600"/>
          </a:xfrm>
        </p:spPr>
        <p:txBody>
          <a:bodyPr anchor="ctr" bIns="46038" lIns="92075" rIns="92075" tIns="46038"/>
          <a:lstStyle>
            <a:lvl1pPr algn="ctr" indent="0" marL="0">
              <a:buFont typeface="Wingdings" pitchFamily="2" charset="2"/>
              <a:buNone/>
            </a:lvl1pPr>
          </a:lstStyle>
          <a:p>
            <a:r>
              <a:rPr lang="en-US" smtClean="0"/>
              <a:t>Click to edit Master subtitle style</a:t>
            </a:r>
            <a:endParaRPr lang="en-US"/>
          </a:p>
        </p:txBody>
      </p:sp>
      <p:sp>
        <p:nvSpPr>
          <p:cNvPr id="1048602" name="Rectangle 5"/>
          <p:cNvSpPr>
            <a:spLocks noGrp="1" noChangeArrowheads="1"/>
          </p:cNvSpPr>
          <p:nvPr>
            <p:ph type="ctrTitle" sz="quarter"/>
          </p:nvPr>
        </p:nvSpPr>
        <p:spPr>
          <a:xfrm>
            <a:off x="1293813" y="762000"/>
            <a:ext cx="7772400" cy="1143000"/>
          </a:xfrm>
        </p:spPr>
        <p:txBody>
          <a:bodyPr anchor="b"/>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05" name=""/>
        <p:cNvGrpSpPr/>
        <p:nvPr/>
      </p:nvGrpSpPr>
      <p:grpSpPr>
        <a:xfrm>
          <a:off x="0" y="0"/>
          <a:ext cx="0" cy="0"/>
          <a:chOff x="0" y="0"/>
          <a:chExt cx="0" cy="0"/>
        </a:xfrm>
      </p:grpSpPr>
      <p:sp>
        <p:nvSpPr>
          <p:cNvPr id="1049151" name="Title 1"/>
          <p:cNvSpPr>
            <a:spLocks noGrp="1"/>
          </p:cNvSpPr>
          <p:nvPr>
            <p:ph type="title"/>
          </p:nvPr>
        </p:nvSpPr>
        <p:spPr/>
        <p:txBody>
          <a:bodyPr/>
          <a:p>
            <a:r>
              <a:rPr lang="en-US" smtClean="0"/>
              <a:t>Click to edit Master title style</a:t>
            </a:r>
            <a:endParaRPr lang="en-US"/>
          </a:p>
        </p:txBody>
      </p:sp>
      <p:sp>
        <p:nvSpPr>
          <p:cNvPr id="1049152"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99" name=""/>
        <p:cNvGrpSpPr/>
        <p:nvPr/>
      </p:nvGrpSpPr>
      <p:grpSpPr>
        <a:xfrm>
          <a:off x="0" y="0"/>
          <a:ext cx="0" cy="0"/>
          <a:chOff x="0" y="0"/>
          <a:chExt cx="0" cy="0"/>
        </a:xfrm>
      </p:grpSpPr>
      <p:sp>
        <p:nvSpPr>
          <p:cNvPr id="1049133" name="Vertical Title 1"/>
          <p:cNvSpPr>
            <a:spLocks noGrp="1"/>
          </p:cNvSpPr>
          <p:nvPr>
            <p:ph type="title" orient="vert"/>
          </p:nvPr>
        </p:nvSpPr>
        <p:spPr>
          <a:xfrm>
            <a:off x="6515100" y="609600"/>
            <a:ext cx="1943100" cy="5486400"/>
          </a:xfrm>
        </p:spPr>
        <p:txBody>
          <a:bodyPr vert="eaVert"/>
          <a:p>
            <a:r>
              <a:rPr lang="en-US" smtClean="0"/>
              <a:t>Click to edit Master title style</a:t>
            </a:r>
            <a:endParaRPr lang="en-US"/>
          </a:p>
        </p:txBody>
      </p:sp>
      <p:sp>
        <p:nvSpPr>
          <p:cNvPr id="1049134" name="Vertical Text Placeholder 2"/>
          <p:cNvSpPr>
            <a:spLocks noGrp="1"/>
          </p:cNvSpPr>
          <p:nvPr>
            <p:ph type="body" orient="vert" idx="1"/>
          </p:nvPr>
        </p:nvSpPr>
        <p:spPr>
          <a:xfrm>
            <a:off x="685800" y="609600"/>
            <a:ext cx="5676900" cy="548640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txAndClipArt">
  <p:cSld name="Title, Text and Clip Art">
    <p:spTree>
      <p:nvGrpSpPr>
        <p:cNvPr id="504" name=""/>
        <p:cNvGrpSpPr/>
        <p:nvPr/>
      </p:nvGrpSpPr>
      <p:grpSpPr>
        <a:xfrm>
          <a:off x="0" y="0"/>
          <a:ext cx="0" cy="0"/>
          <a:chOff x="0" y="0"/>
          <a:chExt cx="0" cy="0"/>
        </a:xfrm>
      </p:grpSpPr>
      <p:sp>
        <p:nvSpPr>
          <p:cNvPr id="1049148" name="Title 1"/>
          <p:cNvSpPr>
            <a:spLocks noGrp="1"/>
          </p:cNvSpPr>
          <p:nvPr>
            <p:ph type="title"/>
          </p:nvPr>
        </p:nvSpPr>
        <p:spPr>
          <a:xfrm>
            <a:off x="685800" y="609600"/>
            <a:ext cx="7772400" cy="1143000"/>
          </a:xfrm>
        </p:spPr>
        <p:txBody>
          <a:bodyPr/>
          <a:p>
            <a:r>
              <a:rPr lang="en-US" smtClean="0"/>
              <a:t>Click to edit Master title style</a:t>
            </a:r>
            <a:endParaRPr lang="en-US"/>
          </a:p>
        </p:txBody>
      </p:sp>
      <p:sp>
        <p:nvSpPr>
          <p:cNvPr id="1049149" name="Text Placeholder 2"/>
          <p:cNvSpPr>
            <a:spLocks noGrp="1"/>
          </p:cNvSpPr>
          <p:nvPr>
            <p:ph type="body" sz="half" idx="1"/>
          </p:nvPr>
        </p:nvSpPr>
        <p:spPr>
          <a:xfrm>
            <a:off x="685800" y="1981200"/>
            <a:ext cx="3810000" cy="41148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50" name="ClipArt Placeholder 3"/>
          <p:cNvSpPr>
            <a:spLocks noGrp="1"/>
          </p:cNvSpPr>
          <p:nvPr>
            <p:ph type="clipArt" sz="half" idx="2"/>
          </p:nvPr>
        </p:nvSpPr>
        <p:spPr>
          <a:xfrm>
            <a:off x="4648200" y="1981200"/>
            <a:ext cx="3810000" cy="4114800"/>
          </a:xfrm>
        </p:spPr>
        <p:txBody>
          <a:bodyPr anchor="t" anchorCtr="0" bIns="45720" compatLnSpc="1" lIns="91440" numCol="1" rIns="91440" tIns="45720" vert="horz" wrap="square">
            <a:prstTxWarp prst="textNoShape"/>
          </a:bodyPr>
          <a:p>
            <a:pPr algn="l" defTabSz="914400" eaLnBrk="0" fontAlgn="base" hangingPunct="0" indent="-342900" latinLnBrk="0" lvl="0" marL="342900" marR="0" rtl="0">
              <a:lnSpc>
                <a:spcPct val="100000"/>
              </a:lnSpc>
              <a:spcBef>
                <a:spcPct val="20000"/>
              </a:spcBef>
              <a:spcAft>
                <a:spcPct val="0"/>
              </a:spcAft>
              <a:buClr>
                <a:schemeClr val="accent2"/>
              </a:buClr>
              <a:buSzPct val="80000"/>
              <a:buFont typeface="Wingdings" pitchFamily="2" charset="2"/>
              <a:buChar char="l"/>
            </a:pPr>
            <a:r>
              <a:rPr baseline="0" b="0" cap="none" dirty="0" sz="3200" i="0" kern="0" kumimoji="0" lang="en-US" noProof="0" normalizeH="0" spc="0" strike="noStrike" u="none" smtClean="0">
                <a:ln>
                  <a:noFill/>
                </a:ln>
                <a:solidFill>
                  <a:schemeClr val="tx1"/>
                </a:solidFill>
                <a:effectLst/>
                <a:uLnTx/>
                <a:uFillTx/>
                <a:latin typeface="+mn-lt"/>
                <a:ea typeface="+mn-ea"/>
                <a:cs typeface="+mn-cs"/>
              </a:rPr>
              <a:t>Click icon to add clip art</a:t>
            </a:r>
            <a:endParaRPr baseline="0" b="0" cap="none" dirty="0" sz="3200" i="0" kern="0" kumimoji="0" lang="en-US" noProof="0" normalizeH="0" spc="0" strike="noStrike" u="none">
              <a:ln>
                <a:noFill/>
              </a:ln>
              <a:solidFill>
                <a:schemeClr val="tx1"/>
              </a:solidFill>
              <a:effectLst/>
              <a:uLnTx/>
              <a:uFillTx/>
              <a:latin typeface="+mn-lt"/>
              <a:ea typeface="+mn-ea"/>
              <a:cs typeface="+mn-cs"/>
            </a:endParaRPr>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52" name=""/>
        <p:cNvGrpSpPr/>
        <p:nvPr/>
      </p:nvGrpSpPr>
      <p:grpSpPr>
        <a:xfrm>
          <a:off x="0" y="0"/>
          <a:ext cx="0" cy="0"/>
          <a:chOff x="0" y="0"/>
          <a:chExt cx="0" cy="0"/>
        </a:xfrm>
      </p:grpSpPr>
      <p:sp>
        <p:nvSpPr>
          <p:cNvPr id="1048584" name="Title 1"/>
          <p:cNvSpPr>
            <a:spLocks noGrp="1"/>
          </p:cNvSpPr>
          <p:nvPr>
            <p:ph type="title"/>
          </p:nvPr>
        </p:nvSpPr>
        <p:spPr/>
        <p:txBody>
          <a:bodyPr/>
          <a:p>
            <a:r>
              <a:rPr lang="en-US" smtClean="0"/>
              <a:t>Click to edit Master title style</a:t>
            </a:r>
            <a:endParaRPr lang="en-US"/>
          </a:p>
        </p:txBody>
      </p:sp>
      <p:sp>
        <p:nvSpPr>
          <p:cNvPr id="1048585"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502" name=""/>
        <p:cNvGrpSpPr/>
        <p:nvPr/>
      </p:nvGrpSpPr>
      <p:grpSpPr>
        <a:xfrm>
          <a:off x="0" y="0"/>
          <a:ext cx="0" cy="0"/>
          <a:chOff x="0" y="0"/>
          <a:chExt cx="0" cy="0"/>
        </a:xfrm>
      </p:grpSpPr>
      <p:sp>
        <p:nvSpPr>
          <p:cNvPr id="1049143"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144" name="Text Placeholder 2"/>
          <p:cNvSpPr>
            <a:spLocks noGrp="1"/>
          </p:cNvSpPr>
          <p:nvPr>
            <p:ph type="body" idx="1"/>
          </p:nvPr>
        </p:nvSpPr>
        <p:spPr>
          <a:xfrm>
            <a:off x="722313" y="2906713"/>
            <a:ext cx="7772400" cy="1500187"/>
          </a:xfrm>
        </p:spPr>
        <p:txBody>
          <a:bodyPr anchor="b"/>
          <a:lstStyle>
            <a:lvl1pPr indent="0" marL="0">
              <a:buNone/>
              <a:defRPr sz="2000"/>
            </a:lvl1pPr>
            <a:lvl2pPr indent="0" marL="457200">
              <a:buNone/>
              <a:defRPr sz="1800"/>
            </a:lvl2pPr>
            <a:lvl3pPr indent="0" marL="914400">
              <a:buNone/>
              <a:defRPr sz="1600"/>
            </a:lvl3pPr>
            <a:lvl4pPr indent="0" marL="1371600">
              <a:buNone/>
              <a:defRPr sz="1400"/>
            </a:lvl4pPr>
            <a:lvl5pPr indent="0" marL="1828800">
              <a:buNone/>
              <a:defRPr sz="1400"/>
            </a:lvl5pPr>
            <a:lvl6pPr indent="0" marL="2286000">
              <a:buNone/>
              <a:defRPr sz="1400"/>
            </a:lvl6pPr>
            <a:lvl7pPr indent="0" marL="2743200">
              <a:buNone/>
              <a:defRPr sz="1400"/>
            </a:lvl7pPr>
            <a:lvl8pPr indent="0" marL="3200400">
              <a:buNone/>
              <a:defRPr sz="1400"/>
            </a:lvl8pPr>
            <a:lvl9pPr indent="0" marL="3657600">
              <a:buNone/>
              <a:defRPr sz="1400"/>
            </a:lvl9pPr>
          </a:lstStyle>
          <a:p>
            <a:pPr lvl="0"/>
            <a:r>
              <a:rPr lang="en-US" smtClean="0"/>
              <a:t>Click to edit Master text styles</a:t>
            </a:r>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03" name=""/>
        <p:cNvGrpSpPr/>
        <p:nvPr/>
      </p:nvGrpSpPr>
      <p:grpSpPr>
        <a:xfrm>
          <a:off x="0" y="0"/>
          <a:ext cx="0" cy="0"/>
          <a:chOff x="0" y="0"/>
          <a:chExt cx="0" cy="0"/>
        </a:xfrm>
      </p:grpSpPr>
      <p:sp>
        <p:nvSpPr>
          <p:cNvPr id="1049145" name="Title 1"/>
          <p:cNvSpPr>
            <a:spLocks noGrp="1"/>
          </p:cNvSpPr>
          <p:nvPr>
            <p:ph type="title"/>
          </p:nvPr>
        </p:nvSpPr>
        <p:spPr/>
        <p:txBody>
          <a:bodyPr/>
          <a:p>
            <a:r>
              <a:rPr lang="en-US" smtClean="0"/>
              <a:t>Click to edit Master title style</a:t>
            </a:r>
            <a:endParaRPr lang="en-US"/>
          </a:p>
        </p:txBody>
      </p:sp>
      <p:sp>
        <p:nvSpPr>
          <p:cNvPr id="1049146"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47"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01" name=""/>
        <p:cNvGrpSpPr/>
        <p:nvPr/>
      </p:nvGrpSpPr>
      <p:grpSpPr>
        <a:xfrm>
          <a:off x="0" y="0"/>
          <a:ext cx="0" cy="0"/>
          <a:chOff x="0" y="0"/>
          <a:chExt cx="0" cy="0"/>
        </a:xfrm>
      </p:grpSpPr>
      <p:sp>
        <p:nvSpPr>
          <p:cNvPr id="1049138" name="Title 1"/>
          <p:cNvSpPr>
            <a:spLocks noGrp="1"/>
          </p:cNvSpPr>
          <p:nvPr>
            <p:ph type="title"/>
          </p:nvPr>
        </p:nvSpPr>
        <p:spPr>
          <a:xfrm>
            <a:off x="457200" y="274638"/>
            <a:ext cx="8229600" cy="1143000"/>
          </a:xfrm>
        </p:spPr>
        <p:txBody>
          <a:bodyPr/>
          <a:p>
            <a:r>
              <a:rPr lang="en-US" smtClean="0"/>
              <a:t>Click to edit Master title style</a:t>
            </a:r>
            <a:endParaRPr lang="en-US"/>
          </a:p>
        </p:txBody>
      </p:sp>
      <p:sp>
        <p:nvSpPr>
          <p:cNvPr id="1049139"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4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41"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14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07" name=""/>
        <p:cNvGrpSpPr/>
        <p:nvPr/>
      </p:nvGrpSpPr>
      <p:grpSpPr>
        <a:xfrm>
          <a:off x="0" y="0"/>
          <a:ext cx="0" cy="0"/>
          <a:chOff x="0" y="0"/>
          <a:chExt cx="0" cy="0"/>
        </a:xfrm>
      </p:grpSpPr>
      <p:sp>
        <p:nvSpPr>
          <p:cNvPr id="1049153" name="Title 1"/>
          <p:cNvSpPr>
            <a:spLocks noGrp="1"/>
          </p:cNvSpPr>
          <p:nvPr>
            <p:ph type="title"/>
          </p:nvPr>
        </p:nvSpPr>
        <p:spPr/>
        <p:txBody>
          <a:bodyPr/>
          <a:p>
            <a:r>
              <a:rPr lang="en-US" smtClean="0"/>
              <a:t>Click to edit Master title style</a:t>
            </a:r>
            <a:endParaRPr lang="en-US"/>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06" name=""/>
        <p:cNvGrpSpPr/>
        <p:nvPr/>
      </p:nvGrpSpPr>
      <p:grpSpPr>
        <a:xfrm>
          <a:off x="0" y="0"/>
          <a:ext cx="0" cy="0"/>
          <a:chOff x="0" y="0"/>
          <a:chExt cx="0" cy="0"/>
        </a:xfrm>
      </p:grpSpPr>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98" name=""/>
        <p:cNvGrpSpPr/>
        <p:nvPr/>
      </p:nvGrpSpPr>
      <p:grpSpPr>
        <a:xfrm>
          <a:off x="0" y="0"/>
          <a:ext cx="0" cy="0"/>
          <a:chOff x="0" y="0"/>
          <a:chExt cx="0" cy="0"/>
        </a:xfrm>
      </p:grpSpPr>
      <p:sp>
        <p:nvSpPr>
          <p:cNvPr id="1049130"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131"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32"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00" name=""/>
        <p:cNvGrpSpPr/>
        <p:nvPr/>
      </p:nvGrpSpPr>
      <p:grpSpPr>
        <a:xfrm>
          <a:off x="0" y="0"/>
          <a:ext cx="0" cy="0"/>
          <a:chOff x="0" y="0"/>
          <a:chExt cx="0" cy="0"/>
        </a:xfrm>
      </p:grpSpPr>
      <p:sp>
        <p:nvSpPr>
          <p:cNvPr id="104913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9136" name="Picture Placeholder 2"/>
          <p:cNvSpPr>
            <a:spLocks noGrp="1"/>
          </p:cNvSpPr>
          <p:nvPr>
            <p:ph type="pic" idx="1"/>
          </p:nvPr>
        </p:nvSpPr>
        <p:spPr>
          <a:xfrm>
            <a:off x="1792288" y="612775"/>
            <a:ext cx="5486400" cy="4114800"/>
          </a:xfrm>
        </p:spPr>
        <p:txBody>
          <a:bodyPr anchor="t" anchorCtr="0" bIns="45720" compatLnSpc="1" lIns="91440" numCol="1" rIns="91440" tIns="45720" vert="horz" wrap="square">
            <a:prstTxWarp prst="textNoShape"/>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algn="l" defTabSz="914400" eaLnBrk="0" fontAlgn="base" hangingPunct="0" indent="0" latinLnBrk="0" lvl="0" marL="0" marR="0" rtl="0">
              <a:lnSpc>
                <a:spcPct val="100000"/>
              </a:lnSpc>
              <a:spcBef>
                <a:spcPct val="20000"/>
              </a:spcBef>
              <a:spcAft>
                <a:spcPct val="0"/>
              </a:spcAft>
              <a:buClr>
                <a:schemeClr val="accent2"/>
              </a:buClr>
              <a:buSzPct val="80000"/>
              <a:buFont typeface="Wingdings" pitchFamily="2" charset="2"/>
              <a:buNone/>
            </a:pPr>
            <a:r>
              <a:rPr baseline="0" b="0" cap="none" dirty="0" sz="3200" i="0" kern="0" kumimoji="0" lang="en-US" noProof="0" normalizeH="0" spc="0" strike="noStrike" u="none" smtClean="0">
                <a:ln>
                  <a:noFill/>
                </a:ln>
                <a:solidFill>
                  <a:schemeClr val="tx1"/>
                </a:solidFill>
                <a:effectLst/>
                <a:uLnTx/>
                <a:uFillTx/>
                <a:latin typeface="+mn-lt"/>
                <a:ea typeface="+mn-ea"/>
                <a:cs typeface="+mn-cs"/>
              </a:rPr>
              <a:t>Click icon to add picture</a:t>
            </a:r>
            <a:endParaRPr baseline="0" b="0" cap="none" dirty="0" sz="3200" i="0" kern="0" kumimoji="0" lang="en-US" noProof="0" normalizeH="0" spc="0" strike="noStrike" u="none">
              <a:ln>
                <a:noFill/>
              </a:ln>
              <a:solidFill>
                <a:schemeClr val="tx1"/>
              </a:solidFill>
              <a:effectLst/>
              <a:uLnTx/>
              <a:uFillTx/>
              <a:latin typeface="+mn-lt"/>
              <a:ea typeface="+mn-ea"/>
              <a:cs typeface="+mn-cs"/>
            </a:endParaRPr>
          </a:p>
        </p:txBody>
      </p:sp>
      <p:sp>
        <p:nvSpPr>
          <p:cNvPr id="104913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image" Target="../media/image1.jpeg"/><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blipFill rotWithShape="0">
          <a:blip xmlns:r="http://schemas.openxmlformats.org/officeDocument/2006/relationships" r:embed="rId13">
            <a:alphaModFix amt="100000"/>
          </a:blip>
          <a:srcRect/>
          <a:stretch>
            <a:fillRect/>
          </a:stretch>
        </a:blipFill>
      </p:bgPr>
    </p:bg>
    <p:spTree>
      <p:nvGrpSpPr>
        <p:cNvPr id="249" name=""/>
        <p:cNvGrpSpPr/>
        <p:nvPr/>
      </p:nvGrpSpPr>
      <p:grpSpPr>
        <a:xfrm rot="0">
          <a:off x="0" y="0"/>
          <a:ext cx="0" cy="0"/>
          <a:chOff x="0" y="0"/>
          <a:chExt cx="0" cy="0"/>
        </a:xfrm>
      </p:grpSpPr>
      <p:grpSp>
        <p:nvGrpSpPr>
          <p:cNvPr id="250" name=""/>
          <p:cNvGrpSpPr/>
          <p:nvPr/>
        </p:nvGrpSpPr>
        <p:grpSpPr>
          <a:xfrm rot="0">
            <a:off x="0" y="1587"/>
            <a:ext cx="9132888" cy="6845300"/>
            <a:chOff x="0" y="1"/>
            <a:chExt cx="5753" cy="4312"/>
          </a:xfrm>
        </p:grpSpPr>
        <p:sp>
          <p:nvSpPr>
            <p:cNvPr id="1048576" name=""/>
            <p:cNvSpPr/>
            <p:nvPr/>
          </p:nvSpPr>
          <p:spPr>
            <a:xfrm rot="0">
              <a:off x="3394" y="999"/>
              <a:ext cx="2359" cy="3314"/>
            </a:xfrm>
            <a:custGeom>
              <a:avLst/>
              <a:gdLst>
                <a:gd name="l" fmla="*/ 0 w 2359"/>
                <a:gd name="t" fmla="*/ 0 h 3314"/>
                <a:gd name="r" fmla="*/ 2359 w 2359"/>
                <a:gd name="b" fmla="*/ 3314 h 3314"/>
              </a:gdLst>
              <a:ahLst/>
              <a:rect l="l" t="t"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182F76">
                    <a:alpha val="100000"/>
                  </a:srgbClr>
                </a:gs>
                <a:gs pos="100000">
                  <a:schemeClr val="accent2">
                    <a:alpha val="100000"/>
                  </a:schemeClr>
                </a:gs>
              </a:gsLst>
              <a:lin ang="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lang="zh-CN">
                <a:latin typeface="Times New Roman" pitchFamily="18" charset="0"/>
              </a:endParaRPr>
            </a:p>
          </p:txBody>
        </p:sp>
        <p:sp>
          <p:nvSpPr>
            <p:cNvPr id="1048577" name=""/>
            <p:cNvSpPr/>
            <p:nvPr/>
          </p:nvSpPr>
          <p:spPr>
            <a:xfrm rot="0">
              <a:off x="0" y="1"/>
              <a:ext cx="5298" cy="4312"/>
            </a:xfrm>
            <a:custGeom>
              <a:avLst/>
              <a:gdLst>
                <a:gd name="l" fmla="*/ 0 w 21600"/>
                <a:gd name="t" fmla="*/ 0 h 21600"/>
                <a:gd name="r" fmla="*/ 21600 w 21600"/>
                <a:gd name="b" fmla="*/ 21600 h 21600"/>
              </a:gdLst>
              <a:ahLst/>
              <a:rect l="l" t="t" r="r" b="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path>
              </a:pathLst>
            </a:custGeom>
            <a:noFill/>
            <a:ln w="12700" cap="rnd" cmpd="sng">
              <a:solidFill>
                <a:schemeClr val="accent2">
                  <a:alpha val="100000"/>
                </a:schemeClr>
              </a:solidFill>
              <a:prstDash val="solid"/>
              <a:round/>
            </a:ln>
          </p:spPr>
          <p:txBody>
            <a:bodyPr anchor="ctr" bIns="45720" lIns="91440" rIns="91440" tIns="45720" wrap="none"/>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lang="zh-CN">
                <a:latin typeface="Times New Roman" pitchFamily="18" charset="0"/>
              </a:endParaRPr>
            </a:p>
          </p:txBody>
        </p:sp>
      </p:grpSp>
      <p:sp>
        <p:nvSpPr>
          <p:cNvPr id="1048578" name=""/>
          <p:cNvSpPr/>
          <p:nvPr>
            <p:ph type="title" sz="full" idx="0"/>
          </p:nvPr>
        </p:nvSpPr>
        <p:spPr>
          <a:xfrm rot="0">
            <a:off x="685800" y="609600"/>
            <a:ext cx="7772400" cy="1143000"/>
          </a:xfrm>
          <a:prstGeom prst="rect"/>
          <a:noFill/>
          <a:ln>
            <a:noFill/>
          </a:ln>
        </p:spPr>
        <p:txBody>
          <a:bodyPr anchor="ctr" bIns="46038" lIns="92075" rIns="92075" tIns="46038"/>
          <a:p>
            <a:pPr lvl="0"/>
            <a:r>
              <a:rPr altLang="en-US" lang="zh-CN"/>
              <a:t>Click to edit Master title style</a:t>
            </a:r>
          </a:p>
        </p:txBody>
      </p:sp>
      <p:sp>
        <p:nvSpPr>
          <p:cNvPr id="1048579" name=""/>
          <p:cNvSpPr/>
          <p:nvPr>
            <p:ph type="dt" sz="half" idx="2"/>
          </p:nvPr>
        </p:nvSpPr>
        <p:spPr>
          <a:xfrm rot="0">
            <a:off x="6858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0" name=""/>
          <p:cNvSpPr/>
          <p:nvPr>
            <p:ph type="ftr" sz="quarter" idx="3"/>
          </p:nvPr>
        </p:nvSpPr>
        <p:spPr>
          <a:xfrm rot="0">
            <a:off x="3124200" y="6248400"/>
            <a:ext cx="28956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eaLnBrk="1" hangingPunct="1" latinLnBrk="1" lvl="0"/>
            <a:endParaRPr altLang="en-US" sz="1400" lang="zh-CN">
              <a:latin typeface="Times New Roman" pitchFamily="18" charset="0"/>
            </a:endParaRPr>
          </a:p>
        </p:txBody>
      </p:sp>
      <p:sp>
        <p:nvSpPr>
          <p:cNvPr id="1048581" name=""/>
          <p:cNvSpPr/>
          <p:nvPr>
            <p:ph type="sldNum" sz="quarter" idx="4"/>
          </p:nvPr>
        </p:nvSpPr>
        <p:spPr>
          <a:xfrm rot="0">
            <a:off x="6553200" y="6248400"/>
            <a:ext cx="1905000" cy="457200"/>
          </a:xfrm>
          <a:prstGeom prst="rect"/>
          <a:noFill/>
          <a:ln>
            <a:noFill/>
          </a:ln>
        </p:spPr>
        <p:txBody>
          <a:bodyPr anchor="ctr" bIns="46038" lIns="92075" rIns="92075" tIns="46038"/>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Times New Roman" pitchFamily="18" charset="0"/>
                <a:sym typeface="Arial" pitchFamily="0" charset="0"/>
              </a:defRPr>
            </a:lvl5pPr>
          </a:lstStyle>
          <a:p>
            <a:pPr algn="r" eaLnBrk="1" hangingPunct="1" latinLnBrk="1" lvl="0"/>
            <a:fld id="{566ABCEB-ACFC-4714-9973-3DA970169C29}" type="slidenum">
              <a:rPr altLang="en-US" sz="1400" lang="zh-CN">
                <a:latin typeface="Times New Roman" pitchFamily="18" charset="0"/>
              </a:rPr>
              <a:pPr algn="r" eaLnBrk="1" hangingPunct="1" latinLnBrk="1" lvl="0"/>
            </a:fld>
            <a:endParaRPr altLang="en-US" sz="1400" lang="zh-CN">
              <a:latin typeface="Times New Roman" pitchFamily="18" charset="0"/>
            </a:endParaRPr>
          </a:p>
        </p:txBody>
      </p:sp>
      <p:sp>
        <p:nvSpPr>
          <p:cNvPr id="1048582" name=""/>
          <p:cNvSpPr/>
          <p:nvPr>
            <p:ph type="body" sz="full" idx="1"/>
          </p:nvPr>
        </p:nvSpPr>
        <p:spPr>
          <a:xfrm rot="0">
            <a:off x="685800" y="1981200"/>
            <a:ext cx="7772400" cy="4114800"/>
          </a:xfrm>
          <a:prstGeom prst="rect"/>
          <a:noFill/>
          <a:ln>
            <a:noFill/>
          </a:ln>
        </p:spPr>
        <p:txBody>
          <a:bodyPr bIns="45720" lIns="91440" rIns="91440" tIns="45720"/>
          <a:p>
            <a:pPr lvl="0"/>
            <a:r>
              <a:rPr altLang="en-US" lang="zh-CN"/>
              <a:t>Click to edit Master text styles</a:t>
            </a:r>
          </a:p>
          <a:p>
            <a:pPr lvl="1"/>
            <a:r>
              <a:rPr altLang="en-US" lang="zh-CN"/>
              <a:t>Second level</a:t>
            </a:r>
          </a:p>
          <a:p>
            <a:pPr lvl="2"/>
            <a:r>
              <a:rPr altLang="en-US" lang="zh-CN"/>
              <a:t>Third level</a:t>
            </a:r>
          </a:p>
          <a:p>
            <a:pPr lvl="3"/>
            <a:r>
              <a:rPr altLang="en-US" lang="zh-CN"/>
              <a:t>Fourth level</a:t>
            </a:r>
          </a:p>
          <a:p>
            <a:pPr lvl="4"/>
            <a:r>
              <a:rPr altLang="en-US" lang="zh-CN"/>
              <a:t>Fifth level</a:t>
            </a:r>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sldNum="0"/>
  <p:txStyles>
    <p:titleStyle>
      <a:lvl1pPr algn="ctr" eaLnBrk="0" fontAlgn="base" hangingPunct="0" rtl="0">
        <a:spcBef>
          <a:spcPct val="0"/>
        </a:spcBef>
        <a:spcAft>
          <a:spcPct val="0"/>
        </a:spcAft>
        <a:defRPr sz="4400">
          <a:solidFill>
            <a:schemeClr val="tx2"/>
          </a:solidFill>
          <a:effectLst>
            <a:outerShdw algn="tl" blurRad="38100" dir="2700000" dist="38100">
              <a:srgbClr val="000000"/>
            </a:outerShdw>
          </a:effectLst>
          <a:latin typeface="+mj-lt"/>
          <a:ea typeface="+mj-ea"/>
          <a:cs typeface="+mj-cs"/>
        </a:defRPr>
      </a:lvl1pPr>
      <a:lvl2pPr algn="ctr" eaLnBrk="0" fontAlgn="base" hangingPunct="0" rtl="0">
        <a:spcBef>
          <a:spcPct val="0"/>
        </a:spcBef>
        <a:spcAft>
          <a:spcPct val="0"/>
        </a:spcAft>
        <a:defRPr sz="4400">
          <a:solidFill>
            <a:schemeClr val="tx2"/>
          </a:solidFill>
          <a:effectLst>
            <a:outerShdw algn="tl" blurRad="38100" dir="2700000" dist="38100">
              <a:srgbClr val="000000"/>
            </a:outerShdw>
          </a:effectLst>
          <a:latin typeface="Arial" charset="0"/>
        </a:defRPr>
      </a:lvl2pPr>
      <a:lvl3pPr algn="ctr" eaLnBrk="0" fontAlgn="base" hangingPunct="0" rtl="0">
        <a:spcBef>
          <a:spcPct val="0"/>
        </a:spcBef>
        <a:spcAft>
          <a:spcPct val="0"/>
        </a:spcAft>
        <a:defRPr sz="4400">
          <a:solidFill>
            <a:schemeClr val="tx2"/>
          </a:solidFill>
          <a:effectLst>
            <a:outerShdw algn="tl" blurRad="38100" dir="2700000" dist="38100">
              <a:srgbClr val="000000"/>
            </a:outerShdw>
          </a:effectLst>
          <a:latin typeface="Arial" charset="0"/>
        </a:defRPr>
      </a:lvl3pPr>
      <a:lvl4pPr algn="ctr" eaLnBrk="0" fontAlgn="base" hangingPunct="0" rtl="0">
        <a:spcBef>
          <a:spcPct val="0"/>
        </a:spcBef>
        <a:spcAft>
          <a:spcPct val="0"/>
        </a:spcAft>
        <a:defRPr sz="4400">
          <a:solidFill>
            <a:schemeClr val="tx2"/>
          </a:solidFill>
          <a:effectLst>
            <a:outerShdw algn="tl" blurRad="38100" dir="2700000" dist="38100">
              <a:srgbClr val="000000"/>
            </a:outerShdw>
          </a:effectLst>
          <a:latin typeface="Arial" charset="0"/>
        </a:defRPr>
      </a:lvl4pPr>
      <a:lvl5pPr algn="ctr" eaLnBrk="0" fontAlgn="base" hangingPunct="0" rtl="0">
        <a:spcBef>
          <a:spcPct val="0"/>
        </a:spcBef>
        <a:spcAft>
          <a:spcPct val="0"/>
        </a:spcAft>
        <a:defRPr sz="4400">
          <a:solidFill>
            <a:schemeClr val="tx2"/>
          </a:solidFill>
          <a:effectLst>
            <a:outerShdw algn="tl" blurRad="38100" dir="2700000" dist="38100">
              <a:srgbClr val="000000"/>
            </a:outerShdw>
          </a:effectLst>
          <a:latin typeface="Arial" charset="0"/>
        </a:defRPr>
      </a:lvl5pPr>
      <a:lvl6pPr algn="ctr" eaLnBrk="1" fontAlgn="base" hangingPunct="1" marL="457200" rtl="0">
        <a:spcBef>
          <a:spcPct val="0"/>
        </a:spcBef>
        <a:spcAft>
          <a:spcPct val="0"/>
        </a:spcAft>
        <a:defRPr sz="4400">
          <a:solidFill>
            <a:schemeClr val="tx2"/>
          </a:solidFill>
          <a:effectLst>
            <a:outerShdw algn="tl" blurRad="38100" dir="2700000" dist="38100">
              <a:srgbClr val="000000"/>
            </a:outerShdw>
          </a:effectLst>
          <a:latin typeface="Arial" charset="0"/>
        </a:defRPr>
      </a:lvl6pPr>
      <a:lvl7pPr algn="ctr" eaLnBrk="1" fontAlgn="base" hangingPunct="1" marL="914400" rtl="0">
        <a:spcBef>
          <a:spcPct val="0"/>
        </a:spcBef>
        <a:spcAft>
          <a:spcPct val="0"/>
        </a:spcAft>
        <a:defRPr sz="4400">
          <a:solidFill>
            <a:schemeClr val="tx2"/>
          </a:solidFill>
          <a:effectLst>
            <a:outerShdw algn="tl" blurRad="38100" dir="2700000" dist="38100">
              <a:srgbClr val="000000"/>
            </a:outerShdw>
          </a:effectLst>
          <a:latin typeface="Arial" charset="0"/>
        </a:defRPr>
      </a:lvl7pPr>
      <a:lvl8pPr algn="ctr" eaLnBrk="1" fontAlgn="base" hangingPunct="1" marL="1371600" rtl="0">
        <a:spcBef>
          <a:spcPct val="0"/>
        </a:spcBef>
        <a:spcAft>
          <a:spcPct val="0"/>
        </a:spcAft>
        <a:defRPr sz="4400">
          <a:solidFill>
            <a:schemeClr val="tx2"/>
          </a:solidFill>
          <a:effectLst>
            <a:outerShdw algn="tl" blurRad="38100" dir="2700000" dist="38100">
              <a:srgbClr val="000000"/>
            </a:outerShdw>
          </a:effectLst>
          <a:latin typeface="Arial" charset="0"/>
        </a:defRPr>
      </a:lvl8pPr>
      <a:lvl9pPr algn="ctr" eaLnBrk="1" fontAlgn="base" hangingPunct="1" marL="1828800" rtl="0">
        <a:spcBef>
          <a:spcPct val="0"/>
        </a:spcBef>
        <a:spcAft>
          <a:spcPct val="0"/>
        </a:spcAft>
        <a:defRPr sz="4400">
          <a:solidFill>
            <a:schemeClr val="tx2"/>
          </a:solidFill>
          <a:effectLst>
            <a:outerShdw algn="tl" blurRad="38100" dir="2700000" dist="38100">
              <a:srgbClr val="000000"/>
            </a:outerShdw>
          </a:effectLst>
          <a:latin typeface="Arial" charset="0"/>
        </a:defRPr>
      </a:lvl9pPr>
    </p:titleStyle>
    <p:bodyStyle>
      <a:lvl1pPr algn="l" eaLnBrk="0" fontAlgn="base" hangingPunct="0" indent="-342900" marL="342900" rtl="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algn="l" eaLnBrk="0" fontAlgn="base" hangingPunct="0" indent="-285750" marL="742950" rtl="0">
        <a:spcBef>
          <a:spcPct val="20000"/>
        </a:spcBef>
        <a:spcAft>
          <a:spcPct val="0"/>
        </a:spcAft>
        <a:buClr>
          <a:schemeClr val="tx1"/>
        </a:buClr>
        <a:buSzPct val="90000"/>
        <a:buChar char="–"/>
        <a:defRPr sz="2800">
          <a:solidFill>
            <a:schemeClr val="tx1"/>
          </a:solidFill>
          <a:latin typeface="+mn-lt"/>
        </a:defRPr>
      </a:lvl2pPr>
      <a:lvl3pPr algn="l" eaLnBrk="0" fontAlgn="base" hangingPunct="0" indent="-228600" marL="1143000" rtl="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algn="l" eaLnBrk="0" fontAlgn="base" hangingPunct="0" indent="-228600" marL="1600200" rtl="0">
        <a:spcBef>
          <a:spcPct val="20000"/>
        </a:spcBef>
        <a:spcAft>
          <a:spcPct val="0"/>
        </a:spcAft>
        <a:buClr>
          <a:schemeClr val="tx1"/>
        </a:buClr>
        <a:buChar char="–"/>
        <a:defRPr sz="2000">
          <a:solidFill>
            <a:schemeClr val="tx1"/>
          </a:solidFill>
          <a:latin typeface="+mn-lt"/>
        </a:defRPr>
      </a:lvl4pPr>
      <a:lvl5pPr algn="l" eaLnBrk="0" fontAlgn="base" hangingPunct="0" indent="-228600" marL="2057400" rtl="0">
        <a:spcBef>
          <a:spcPct val="20000"/>
        </a:spcBef>
        <a:spcAft>
          <a:spcPct val="0"/>
        </a:spcAft>
        <a:buClr>
          <a:schemeClr val="accent1"/>
        </a:buClr>
        <a:buChar char="•"/>
        <a:defRPr sz="2000">
          <a:solidFill>
            <a:schemeClr val="tx1"/>
          </a:solidFill>
          <a:latin typeface="+mn-lt"/>
        </a:defRPr>
      </a:lvl5pPr>
      <a:lvl6pPr algn="l" eaLnBrk="1" fontAlgn="base" hangingPunct="1" indent="-228600" marL="2514600" rtl="0">
        <a:spcBef>
          <a:spcPct val="20000"/>
        </a:spcBef>
        <a:spcAft>
          <a:spcPct val="0"/>
        </a:spcAft>
        <a:buClr>
          <a:schemeClr val="accent1"/>
        </a:buClr>
        <a:buChar char="•"/>
        <a:defRPr sz="2000">
          <a:solidFill>
            <a:schemeClr val="tx1"/>
          </a:solidFill>
          <a:latin typeface="+mn-lt"/>
        </a:defRPr>
      </a:lvl6pPr>
      <a:lvl7pPr algn="l" eaLnBrk="1" fontAlgn="base" hangingPunct="1" indent="-228600" marL="2971800" rtl="0">
        <a:spcBef>
          <a:spcPct val="20000"/>
        </a:spcBef>
        <a:spcAft>
          <a:spcPct val="0"/>
        </a:spcAft>
        <a:buClr>
          <a:schemeClr val="accent1"/>
        </a:buClr>
        <a:buChar char="•"/>
        <a:defRPr sz="2000">
          <a:solidFill>
            <a:schemeClr val="tx1"/>
          </a:solidFill>
          <a:latin typeface="+mn-lt"/>
        </a:defRPr>
      </a:lvl7pPr>
      <a:lvl8pPr algn="l" eaLnBrk="1" fontAlgn="base" hangingPunct="1" indent="-228600" marL="3429000" rtl="0">
        <a:spcBef>
          <a:spcPct val="20000"/>
        </a:spcBef>
        <a:spcAft>
          <a:spcPct val="0"/>
        </a:spcAft>
        <a:buClr>
          <a:schemeClr val="accent1"/>
        </a:buClr>
        <a:buChar char="•"/>
        <a:defRPr sz="2000">
          <a:solidFill>
            <a:schemeClr val="tx1"/>
          </a:solidFill>
          <a:latin typeface="+mn-lt"/>
        </a:defRPr>
      </a:lvl8pPr>
      <a:lvl9pPr algn="l" eaLnBrk="1" fontAlgn="base" hangingPunct="1" indent="-228600" marL="3886200" rtl="0">
        <a:spcBef>
          <a:spcPct val="20000"/>
        </a:spcBef>
        <a:spcAft>
          <a:spcPct val="0"/>
        </a:spcAft>
        <a:buClr>
          <a:schemeClr val="accent1"/>
        </a:buClr>
        <a:buChar char="•"/>
        <a:defRPr sz="2000">
          <a:solidFill>
            <a:schemeClr val="tx1"/>
          </a:solidFill>
          <a:latin typeface="+mn-lt"/>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hyperlink" Target="http://en.wikipedia.org/wiki/American_Psychiatric_Association" TargetMode="External"/><Relationship Id="rId2"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263" name=""/>
        <p:cNvGrpSpPr/>
        <p:nvPr/>
      </p:nvGrpSpPr>
      <p:grpSpPr>
        <a:xfrm rot="0">
          <a:off x="0" y="0"/>
          <a:ext cx="0" cy="0"/>
          <a:chOff x="0" y="0"/>
          <a:chExt cx="0" cy="0"/>
        </a:xfrm>
      </p:grpSpPr>
      <p:sp>
        <p:nvSpPr>
          <p:cNvPr id="1048604" name=""/>
          <p:cNvSpPr/>
          <p:nvPr>
            <p:ph type="ctrTitle" sz="quarter" idx="4294967295"/>
          </p:nvPr>
        </p:nvSpPr>
        <p:spPr>
          <a:xfrm rot="0">
            <a:off x="1293812" y="762000"/>
            <a:ext cx="7772400" cy="1143000"/>
          </a:xfrm>
          <a:prstGeom prst="rect"/>
          <a:noFill/>
          <a:ln>
            <a:noFill/>
          </a:ln>
        </p:spPr>
        <p:txBody>
          <a:bodyPr anchor="b" bIns="46038" lIns="92075" rIns="92075" tIns="46038"/>
          <a:lstStyle>
            <a:lvl1pPr algn="ctr">
              <a:defRPr sz="4400"/>
            </a:lvl1pPr>
          </a:lstStyle>
          <a:p>
            <a:pPr eaLnBrk="1" hangingPunct="1" latinLnBrk="1" lvl="0"/>
            <a:r>
              <a:rPr altLang="en-US" lang="zh-CN">
                <a:effectLst>
                  <a:outerShdw algn="tl" blurRad="38100" dir="2700000" dist="38100">
                    <a:srgbClr val="C0C0C0"/>
                  </a:outerShdw>
                </a:effectLst>
              </a:rPr>
              <a:t>PSYCHIATRIC NURSING</a:t>
            </a:r>
          </a:p>
        </p:txBody>
      </p:sp>
      <p:sp>
        <p:nvSpPr>
          <p:cNvPr id="1048605" name=""/>
          <p:cNvSpPr/>
          <p:nvPr>
            <p:ph type="subTitle" sz="quarter" idx="4294967295"/>
          </p:nvPr>
        </p:nvSpPr>
        <p:spPr>
          <a:xfrm rot="0">
            <a:off x="685800" y="3429000"/>
            <a:ext cx="6400800" cy="1752600"/>
          </a:xfrm>
          <a:prstGeom prst="rect"/>
          <a:noFill/>
          <a:ln>
            <a:noFill/>
          </a:ln>
        </p:spPr>
        <p:txBody>
          <a:bodyPr anchor="ctr" bIns="46038" lIns="92075" rIns="92075" tIns="46038"/>
          <a:lstStyle>
            <a:lvl1pPr algn="ctr" marL="0">
              <a:buNone/>
              <a:defRPr sz="3200">
                <a:solidFill>
                  <a:schemeClr val="dk1"/>
                </a:solidFill>
              </a:defRPr>
            </a:lvl1pPr>
            <a:lvl2pPr algn="ctr" marL="457200">
              <a:buFontTx/>
              <a:buNone/>
            </a:lvl2pPr>
            <a:lvl3pPr algn="ctr" marL="914400">
              <a:buFontTx/>
              <a:buNone/>
            </a:lvl3pPr>
            <a:lvl4pPr algn="ctr" marL="1371600">
              <a:buFontTx/>
              <a:buNone/>
            </a:lvl4pPr>
            <a:lvl5pPr algn="ctr" marL="1828800">
              <a:buFontTx/>
              <a:buNone/>
            </a:lvl5pPr>
          </a:lstStyle>
          <a:p>
            <a:pPr eaLnBrk="1" hangingPunct="1" latinLnBrk="1" lvl="0">
              <a:buNone/>
            </a:pPr>
            <a:r>
              <a:rPr altLang="en-US" lang="zh-CN"/>
              <a:t>BY Ms. Martha Kairu</a:t>
            </a:r>
          </a:p>
          <a:p>
            <a:pPr eaLnBrk="1" hangingPunct="1" latinLnBrk="1" lvl="0">
              <a:buNone/>
            </a:pPr>
            <a:r>
              <a:rPr altLang="en-US" lang="zh-CN"/>
              <a:t>BScN(U.O.N)</a:t>
            </a: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272" name=""/>
        <p:cNvGrpSpPr/>
        <p:nvPr/>
      </p:nvGrpSpPr>
      <p:grpSpPr>
        <a:xfrm rot="0">
          <a:off x="0" y="0"/>
          <a:ext cx="0" cy="0"/>
          <a:chOff x="0" y="0"/>
          <a:chExt cx="0" cy="0"/>
        </a:xfrm>
      </p:grpSpPr>
      <p:sp>
        <p:nvSpPr>
          <p:cNvPr id="1048619" name=""/>
          <p:cNvSpPr/>
          <p:nvPr>
            <p:ph type="title" sz="full" idx="0"/>
          </p:nvPr>
        </p:nvSpPr>
        <p:spPr>
          <a:xfrm rot="0">
            <a:off x="685800" y="15240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Criteria for assessment of mental health</a:t>
            </a:r>
          </a:p>
        </p:txBody>
      </p:sp>
      <p:sp>
        <p:nvSpPr>
          <p:cNvPr id="1048620"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1"/>
            </a:pPr>
            <a:r>
              <a:rPr altLang="en-US" lang="zh-CN"/>
              <a:t>Adequate contact with reality</a:t>
            </a:r>
          </a:p>
          <a:p>
            <a:pPr eaLnBrk="1" hangingPunct="1" indent="-514350" latinLnBrk="1" lvl="0" marL="514350">
              <a:buFont typeface="Arial" pitchFamily="0" charset="0"/>
              <a:buAutoNum type="arabicPeriod" startAt="1"/>
            </a:pPr>
            <a:r>
              <a:rPr altLang="en-US" lang="zh-CN"/>
              <a:t>Control of thoughts and imaginations</a:t>
            </a:r>
          </a:p>
          <a:p>
            <a:pPr eaLnBrk="1" hangingPunct="1" indent="-514350" latinLnBrk="1" lvl="0" marL="514350">
              <a:buFont typeface="Arial" pitchFamily="0" charset="0"/>
              <a:buAutoNum type="arabicPeriod" startAt="1"/>
            </a:pPr>
            <a:r>
              <a:rPr altLang="en-US" lang="zh-CN"/>
              <a:t>Efficiency in work and playing</a:t>
            </a:r>
          </a:p>
          <a:p>
            <a:pPr eaLnBrk="1" hangingPunct="1" indent="-514350" latinLnBrk="1" lvl="0" marL="514350">
              <a:buFont typeface="Arial" pitchFamily="0" charset="0"/>
              <a:buAutoNum type="arabicPeriod" startAt="1"/>
            </a:pPr>
            <a:r>
              <a:rPr altLang="en-US" lang="zh-CN"/>
              <a:t>Social acceptance</a:t>
            </a:r>
          </a:p>
          <a:p>
            <a:pPr eaLnBrk="1" hangingPunct="1" indent="-514350" latinLnBrk="1" lvl="0" marL="514350">
              <a:buFont typeface="Arial" pitchFamily="0" charset="0"/>
              <a:buAutoNum type="arabicPeriod" startAt="1"/>
            </a:pPr>
            <a:r>
              <a:rPr altLang="en-US" lang="zh-CN"/>
              <a:t>Positive image of self</a:t>
            </a:r>
          </a:p>
          <a:p>
            <a:pPr eaLnBrk="1" hangingPunct="1" indent="-514350" latinLnBrk="1" lvl="0" marL="514350">
              <a:buFont typeface="Arial" pitchFamily="0" charset="0"/>
              <a:buAutoNum type="arabicPeriod" startAt="1"/>
            </a:pPr>
            <a:r>
              <a:rPr altLang="en-US" lang="zh-CN"/>
              <a:t>A healthy emotional life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1">
  <p:cSld>
    <p:spTree>
      <p:nvGrpSpPr>
        <p:cNvPr id="356" name=""/>
        <p:cNvGrpSpPr/>
        <p:nvPr/>
      </p:nvGrpSpPr>
      <p:grpSpPr>
        <a:xfrm rot="0">
          <a:off x="0" y="0"/>
          <a:ext cx="0" cy="0"/>
          <a:chOff x="0" y="0"/>
          <a:chExt cx="0" cy="0"/>
        </a:xfrm>
      </p:grpSpPr>
      <p:sp>
        <p:nvSpPr>
          <p:cNvPr id="1048769" name=""/>
          <p:cNvSpPr/>
          <p:nvPr>
            <p:ph type="title" sz="full" idx="0"/>
          </p:nvPr>
        </p:nvSpPr>
        <p:spPr>
          <a:xfrm rot="0">
            <a:off x="685800" y="609600"/>
            <a:ext cx="7772400" cy="457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Physical Examination</a:t>
            </a:r>
            <a:br/>
            <a:br/>
            <a:endParaRPr altLang="en-US" lang="zh-CN">
              <a:effectLst>
                <a:outerShdw algn="tl" blurRad="38100" dir="2700000" dist="38100">
                  <a:srgbClr val="C0C0C0"/>
                </a:outerShdw>
              </a:effectLst>
            </a:endParaRPr>
          </a:p>
        </p:txBody>
      </p:sp>
      <p:sp>
        <p:nvSpPr>
          <p:cNvPr id="1048770" name=""/>
          <p:cNvSpPr/>
          <p:nvPr>
            <p:ph sz="full" idx="1"/>
          </p:nvPr>
        </p:nvSpPr>
        <p:spPr>
          <a:xfrm rot="0">
            <a:off x="0" y="457200"/>
            <a:ext cx="9144000" cy="6400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Conduct a general examination, checking for scars, deformity and number of teeth not in place. </a:t>
            </a:r>
          </a:p>
          <a:p>
            <a:pPr eaLnBrk="1" hangingPunct="1" latinLnBrk="1" lvl="0"/>
            <a:r>
              <a:rPr altLang="en-US" lang="zh-CN"/>
              <a:t>Also check vital signs of temperature, pulse, respiration and blood pressure.</a:t>
            </a:r>
          </a:p>
          <a:p>
            <a:pPr eaLnBrk="1" hangingPunct="1" latinLnBrk="1" lvl="0"/>
            <a:r>
              <a:rPr altLang="en-US" lang="zh-CN"/>
              <a:t>After conducting all these checks you should be able to make a provisional nursing diagnosis and draw up a plan of care using the nursing process.</a:t>
            </a:r>
          </a:p>
          <a:p>
            <a:pPr eaLnBrk="1" hangingPunct="1" latinLnBrk="1" lvl="0"/>
            <a:endParaRPr altLang="en-US" lang="zh-CN"/>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showMasterSp="1">
  <p:cSld>
    <p:spTree>
      <p:nvGrpSpPr>
        <p:cNvPr id="357" name=""/>
        <p:cNvGrpSpPr/>
        <p:nvPr/>
      </p:nvGrpSpPr>
      <p:grpSpPr>
        <a:xfrm rot="0">
          <a:off x="0" y="0"/>
          <a:ext cx="0" cy="0"/>
          <a:chOff x="0" y="0"/>
          <a:chExt cx="0" cy="0"/>
        </a:xfrm>
      </p:grpSpPr>
      <p:sp>
        <p:nvSpPr>
          <p:cNvPr id="1048771" name=""/>
          <p:cNvSpPr/>
          <p:nvPr>
            <p:ph type="title" sz="full" idx="0"/>
          </p:nvPr>
        </p:nvSpPr>
        <p:spPr>
          <a:xfrm rot="0">
            <a:off x="685800" y="2286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Psychopathology</a:t>
            </a:r>
            <a:br/>
            <a:endParaRPr altLang="en-US" lang="zh-CN">
              <a:effectLst>
                <a:outerShdw algn="tl" blurRad="38100" dir="2700000" dist="38100">
                  <a:srgbClr val="C0C0C0"/>
                </a:outerShdw>
              </a:effectLst>
            </a:endParaRPr>
          </a:p>
        </p:txBody>
      </p:sp>
      <p:sp>
        <p:nvSpPr>
          <p:cNvPr id="1048772"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Psychopathology</a:t>
            </a:r>
            <a:r>
              <a:rPr altLang="en-US" lang="zh-CN"/>
              <a:t> is the study of</a:t>
            </a:r>
            <a:r>
              <a:rPr b="1"/>
              <a:t> mental disorders</a:t>
            </a:r>
            <a:r>
              <a:t> and abnormal </a:t>
            </a:r>
            <a:r>
              <a:rPr i="1"/>
              <a:t>thoughts, feelings, and behaviour/the study of abnormal states of the mind.</a:t>
            </a:r>
            <a:r>
              <a:t> </a:t>
            </a:r>
          </a:p>
          <a:p>
            <a:pPr eaLnBrk="1" hangingPunct="1" latinLnBrk="1" lvl="0"/>
            <a:r>
              <a:t>Clinical psychiatry is thus concerned with two related processes: </a:t>
            </a:r>
          </a:p>
          <a:p>
            <a:pPr eaLnBrk="1" fontAlgn="ctr" hangingPunct="1" latinLnBrk="1" lvl="1"/>
            <a:r>
              <a:t>diagnosing mental disorder</a:t>
            </a:r>
          </a:p>
          <a:p>
            <a:pPr eaLnBrk="1" fontAlgn="ctr" hangingPunct="1" latinLnBrk="1" lvl="1"/>
            <a:r>
              <a:t>assessing psychiatric factors in health and illness</a:t>
            </a:r>
          </a:p>
          <a:p>
            <a:pPr eaLnBrk="1" hangingPunct="1" latinLnBrk="1" lvl="0"/>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showMasterSp="1">
  <p:cSld>
    <p:spTree>
      <p:nvGrpSpPr>
        <p:cNvPr id="358" name=""/>
        <p:cNvGrpSpPr/>
        <p:nvPr/>
      </p:nvGrpSpPr>
      <p:grpSpPr>
        <a:xfrm rot="0">
          <a:off x="0" y="0"/>
          <a:ext cx="0" cy="0"/>
          <a:chOff x="0" y="0"/>
          <a:chExt cx="0" cy="0"/>
        </a:xfrm>
      </p:grpSpPr>
      <p:sp>
        <p:nvSpPr>
          <p:cNvPr id="1048773"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 </a:t>
            </a:r>
            <a:r>
              <a:rPr altLang="en-US" b="1" lang="zh-CN"/>
              <a:t>disorder</a:t>
            </a:r>
            <a:r>
              <a:t> is a set of symptoms and signs but with a </a:t>
            </a:r>
            <a:r>
              <a:rPr b="1"/>
              <a:t>specified course of the illness,</a:t>
            </a:r>
            <a:r>
              <a:t> </a:t>
            </a:r>
            <a:r>
              <a:rPr b="1"/>
              <a:t>premorbid history, and pattern of familial occurrence.</a:t>
            </a:r>
          </a:p>
          <a:p>
            <a:pPr eaLnBrk="1" hangingPunct="1" latinLnBrk="1" lvl="0"/>
            <a:r>
              <a:rPr b="1"/>
              <a:t>Mental disorders </a:t>
            </a:r>
            <a:r>
              <a:t>are characterized by </a:t>
            </a:r>
            <a:r>
              <a:rPr b="1"/>
              <a:t>deviations</a:t>
            </a:r>
            <a:r>
              <a:t> from a </a:t>
            </a:r>
            <a:r>
              <a:rPr b="1"/>
              <a:t>socially defined norm</a:t>
            </a:r>
            <a:r>
              <a:t> in </a:t>
            </a:r>
            <a:r>
              <a:rPr b="1" i="1"/>
              <a:t>thoughts, perceptions, mood, and behaviour</a:t>
            </a:r>
            <a:r>
              <a:rPr b="1"/>
              <a:t> </a:t>
            </a:r>
            <a:r>
              <a:t>that </a:t>
            </a:r>
            <a:r>
              <a:rPr b="1"/>
              <a:t>impair social functioning. </a:t>
            </a:r>
            <a:br/>
            <a:endParaRPr b="1"/>
          </a:p>
          <a:p>
            <a:pPr eaLnBrk="1" hangingPunct="1" latinLnBrk="1" lvl="0"/>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showMasterSp="1">
  <p:cSld>
    <p:spTree>
      <p:nvGrpSpPr>
        <p:cNvPr id="359" name=""/>
        <p:cNvGrpSpPr/>
        <p:nvPr/>
      </p:nvGrpSpPr>
      <p:grpSpPr>
        <a:xfrm rot="0">
          <a:off x="0" y="0"/>
          <a:ext cx="0" cy="0"/>
          <a:chOff x="0" y="0"/>
          <a:chExt cx="0" cy="0"/>
        </a:xfrm>
      </p:grpSpPr>
      <p:sp>
        <p:nvSpPr>
          <p:cNvPr id="104877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Mental disorders are classified under (DSM IV);</a:t>
            </a:r>
          </a:p>
          <a:p>
            <a:pPr eaLnBrk="1" fontAlgn="ctr" hangingPunct="1" latinLnBrk="1" lvl="1"/>
            <a:r>
              <a:t>Disorders usually first diagnosed in Infancy, Childhood, or Adolescence</a:t>
            </a:r>
          </a:p>
          <a:p>
            <a:pPr eaLnBrk="1" fontAlgn="ctr" hangingPunct="1" latinLnBrk="1" lvl="1"/>
            <a:r>
              <a:t>Delirium, Dementia, Amnesic &amp; Other Cogntive disorders</a:t>
            </a:r>
          </a:p>
          <a:p>
            <a:pPr eaLnBrk="1" fontAlgn="ctr" hangingPunct="1" latinLnBrk="1" lvl="1"/>
            <a:r>
              <a:t>Mental Disorders due to a General Medical Condition</a:t>
            </a:r>
          </a:p>
          <a:p>
            <a:pPr eaLnBrk="1" fontAlgn="ctr" hangingPunct="1" latinLnBrk="1" lvl="1"/>
            <a:r>
              <a:t>Substance-Related Disorders</a:t>
            </a:r>
          </a:p>
          <a:p>
            <a:pPr eaLnBrk="1" fontAlgn="ctr" hangingPunct="1" latinLnBrk="1" lvl="1"/>
            <a:r>
              <a:t>Schizophrenia &amp; Other Psychotic Disorders</a:t>
            </a:r>
          </a:p>
          <a:p>
            <a:pPr eaLnBrk="1" fontAlgn="ctr" hangingPunct="1" latinLnBrk="1" lvl="1"/>
            <a:r>
              <a:t>Mood Disorders</a:t>
            </a:r>
          </a:p>
          <a:p>
            <a:pPr eaLnBrk="1" fontAlgn="ctr" hangingPunct="1" latinLnBrk="1" lvl="1"/>
            <a:r>
              <a:t>Anxiety Disorders</a:t>
            </a:r>
          </a:p>
          <a:p>
            <a:pPr eaLnBrk="1" fontAlgn="ctr" hangingPunct="1" latinLnBrk="1" lvl="1"/>
            <a:r>
              <a:t>Somatoform Disorders</a:t>
            </a:r>
          </a:p>
          <a:p>
            <a:pPr eaLnBrk="1" fontAlgn="ctr" hangingPunct="1" latinLnBrk="1" lvl="1"/>
            <a:r>
              <a:t>Factitious Disorders</a:t>
            </a:r>
          </a:p>
          <a:p>
            <a:pPr eaLnBrk="1" fontAlgn="ctr" hangingPunct="1" latinLnBrk="1" lvl="1"/>
            <a:r>
              <a:t>Dissociative disorders</a:t>
            </a:r>
          </a:p>
        </p:txBody>
      </p:sp>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showMasterSp="1">
  <p:cSld>
    <p:spTree>
      <p:nvGrpSpPr>
        <p:cNvPr id="360" name=""/>
        <p:cNvGrpSpPr/>
        <p:nvPr/>
      </p:nvGrpSpPr>
      <p:grpSpPr>
        <a:xfrm rot="0">
          <a:off x="0" y="0"/>
          <a:ext cx="0" cy="0"/>
          <a:chOff x="0" y="0"/>
          <a:chExt cx="0" cy="0"/>
        </a:xfrm>
      </p:grpSpPr>
      <p:sp>
        <p:nvSpPr>
          <p:cNvPr id="1048775" name=""/>
          <p:cNvSpPr/>
          <p:nvPr>
            <p:ph sz="full" idx="1"/>
          </p:nvPr>
        </p:nvSpPr>
        <p:spPr>
          <a:xfrm rot="0">
            <a:off x="0" y="152400"/>
            <a:ext cx="9144000" cy="670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1"/>
            <a:r>
              <a:rPr altLang="en-US" lang="zh-CN"/>
              <a:t>Sexual &amp; Gender Identity Disorders</a:t>
            </a:r>
          </a:p>
          <a:p>
            <a:pPr eaLnBrk="1" fontAlgn="ctr" hangingPunct="1" latinLnBrk="1" lvl="1"/>
            <a:r>
              <a:rPr altLang="en-US" lang="zh-CN"/>
              <a:t>Eating Disorders</a:t>
            </a:r>
          </a:p>
          <a:p>
            <a:pPr eaLnBrk="1" fontAlgn="ctr" hangingPunct="1" latinLnBrk="1" lvl="1"/>
            <a:r>
              <a:rPr altLang="en-US" lang="zh-CN"/>
              <a:t>Sleep Disorders</a:t>
            </a:r>
          </a:p>
          <a:p>
            <a:pPr eaLnBrk="1" fontAlgn="ctr" hangingPunct="1" latinLnBrk="1" lvl="1"/>
            <a:r>
              <a:rPr altLang="en-US" lang="zh-CN"/>
              <a:t>Impulse &amp; Control Disorders Not Elsewhere Classified</a:t>
            </a:r>
          </a:p>
          <a:p>
            <a:pPr eaLnBrk="1" fontAlgn="ctr" hangingPunct="1" latinLnBrk="1" lvl="1"/>
            <a:r>
              <a:rPr altLang="en-US" lang="zh-CN"/>
              <a:t>Adjustment Disorders</a:t>
            </a:r>
          </a:p>
          <a:p>
            <a:pPr eaLnBrk="1" fontAlgn="ctr" hangingPunct="1" latinLnBrk="1" lvl="1"/>
            <a:r>
              <a:rPr altLang="en-US" lang="zh-CN"/>
              <a:t>Personality Disorders</a:t>
            </a:r>
          </a:p>
          <a:p>
            <a:pPr eaLnBrk="1" hangingPunct="1" latinLnBrk="1" lvl="0"/>
            <a:endParaRPr altLang="en-US" lang="zh-CN"/>
          </a:p>
          <a:p>
            <a:pPr eaLnBrk="1" hangingPunct="1" latinLnBrk="1" lvl="0"/>
            <a:endParaRPr altLang="en-US" lang="zh-CN"/>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showMasterSp="1">
  <p:cSld>
    <p:spTree>
      <p:nvGrpSpPr>
        <p:cNvPr id="361" name=""/>
        <p:cNvGrpSpPr/>
        <p:nvPr/>
      </p:nvGrpSpPr>
      <p:grpSpPr>
        <a:xfrm rot="0">
          <a:off x="0" y="0"/>
          <a:ext cx="0" cy="0"/>
          <a:chOff x="0" y="0"/>
          <a:chExt cx="0" cy="0"/>
        </a:xfrm>
      </p:grpSpPr>
      <p:sp>
        <p:nvSpPr>
          <p:cNvPr id="1048776" name=""/>
          <p:cNvSpPr/>
          <p:nvPr>
            <p:ph type="title" sz="full" idx="0"/>
          </p:nvPr>
        </p:nvSpPr>
        <p:spPr>
          <a:xfrm rot="0">
            <a:off x="685800" y="1524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Affect</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8777"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Affect is an </a:t>
            </a:r>
            <a:r>
              <a:rPr altLang="en-US" b="1" i="1" lang="zh-CN"/>
              <a:t>objective</a:t>
            </a:r>
            <a:r>
              <a:t> sign of </a:t>
            </a:r>
            <a:r>
              <a:rPr b="1"/>
              <a:t> </a:t>
            </a:r>
            <a:r>
              <a:t>emotions or feelings as they are expressed by the patient and observable by others &amp; </a:t>
            </a:r>
            <a:r>
              <a:rPr b="1" i="1"/>
              <a:t>noted by the examiner</a:t>
            </a:r>
            <a:r>
              <a:rPr b="1"/>
              <a:t> </a:t>
            </a:r>
            <a:r>
              <a:t>during the MSE, which refers to more</a:t>
            </a:r>
            <a:r>
              <a:rPr b="1"/>
              <a:t> </a:t>
            </a:r>
            <a:r>
              <a:rPr b="1" i="1"/>
              <a:t>fluctuating</a:t>
            </a:r>
            <a:r>
              <a:rPr b="1"/>
              <a:t> </a:t>
            </a:r>
            <a:r>
              <a:t>changes in emotional </a:t>
            </a:r>
            <a:r>
              <a:rPr b="1" i="1"/>
              <a:t>"weather,". </a:t>
            </a:r>
          </a:p>
          <a:p>
            <a:pPr eaLnBrk="1" hangingPunct="1" latinLnBrk="1" lvl="0"/>
            <a:r>
              <a:rPr u="sng"/>
              <a:t>Affect is characterized in several ways</a:t>
            </a:r>
            <a:r>
              <a:t>: </a:t>
            </a:r>
          </a:p>
          <a:p>
            <a:pPr eaLnBrk="1" fontAlgn="ctr" hangingPunct="1" latinLnBrk="1" lvl="1"/>
            <a:r>
              <a:t>By the </a:t>
            </a:r>
            <a:r>
              <a:rPr b="1"/>
              <a:t>type of emotion</a:t>
            </a:r>
            <a:r>
              <a:t> expressed and observed such as </a:t>
            </a:r>
            <a:r>
              <a:rPr i="1"/>
              <a:t>anger, sadness, elation</a:t>
            </a:r>
            <a:r>
              <a:t>, etc.</a:t>
            </a:r>
          </a:p>
          <a:p>
            <a:pPr eaLnBrk="1" fontAlgn="ctr" hangingPunct="1" latinLnBrk="1" lvl="1"/>
            <a:r>
              <a:t>By the</a:t>
            </a:r>
            <a:r>
              <a:rPr b="1"/>
              <a:t> intensity and the range of emotion </a:t>
            </a:r>
            <a:r>
              <a:t>expressed, i.e.;</a:t>
            </a:r>
          </a:p>
          <a:p>
            <a:pPr eaLnBrk="1" hangingPunct="1" latinLnBrk="1" lvl="0"/>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showMasterSp="1">
  <p:cSld>
    <p:spTree>
      <p:nvGrpSpPr>
        <p:cNvPr id="362" name=""/>
        <p:cNvGrpSpPr/>
        <p:nvPr/>
      </p:nvGrpSpPr>
      <p:grpSpPr>
        <a:xfrm rot="0">
          <a:off x="0" y="0"/>
          <a:ext cx="0" cy="0"/>
          <a:chOff x="0" y="0"/>
          <a:chExt cx="0" cy="0"/>
        </a:xfrm>
      </p:grpSpPr>
      <p:sp>
        <p:nvSpPr>
          <p:cNvPr id="104877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1"/>
            <a:r>
              <a:rPr altLang="en-US" b="1" i="1" lang="zh-CN"/>
              <a:t>Broad affect</a:t>
            </a:r>
            <a:r>
              <a:rPr altLang="en-US" b="1" lang="zh-CN"/>
              <a:t> </a:t>
            </a:r>
            <a:r>
              <a:t>is the normal condition in which </a:t>
            </a:r>
            <a:r>
              <a:rPr i="1"/>
              <a:t>a full range of feelings is expressed. </a:t>
            </a:r>
          </a:p>
          <a:p>
            <a:pPr eaLnBrk="1" fontAlgn="ctr" hangingPunct="1" latinLnBrk="1" lvl="1"/>
            <a:r>
              <a:t>In</a:t>
            </a:r>
            <a:r>
              <a:rPr b="1"/>
              <a:t> </a:t>
            </a:r>
            <a:r>
              <a:rPr b="1" i="1"/>
              <a:t>constricted affect</a:t>
            </a:r>
            <a:r>
              <a:rPr b="1"/>
              <a:t>,</a:t>
            </a:r>
            <a:r>
              <a:t> the </a:t>
            </a:r>
            <a:r>
              <a:rPr i="1"/>
              <a:t>expression of feelings is clearly reduced</a:t>
            </a:r>
            <a:r>
              <a:t> but to a lesser degree than in the case of blunted affect. </a:t>
            </a:r>
          </a:p>
          <a:p>
            <a:pPr eaLnBrk="1" fontAlgn="ctr" hangingPunct="1" latinLnBrk="1" lvl="1"/>
            <a:r>
              <a:t>In</a:t>
            </a:r>
            <a:r>
              <a:rPr b="1"/>
              <a:t> </a:t>
            </a:r>
            <a:r>
              <a:rPr b="1" i="1"/>
              <a:t>blunted affect</a:t>
            </a:r>
            <a:r>
              <a:rPr b="1"/>
              <a:t>,</a:t>
            </a:r>
            <a:r>
              <a:t> the </a:t>
            </a:r>
            <a:r>
              <a:rPr i="1"/>
              <a:t>expression of feeling is severely reduced. </a:t>
            </a:r>
          </a:p>
          <a:p>
            <a:pPr eaLnBrk="1" fontAlgn="ctr" hangingPunct="1" latinLnBrk="1" lvl="1"/>
            <a:r>
              <a:t>In</a:t>
            </a:r>
            <a:r>
              <a:rPr b="1"/>
              <a:t> </a:t>
            </a:r>
            <a:r>
              <a:rPr b="1" i="1"/>
              <a:t>flat affect</a:t>
            </a:r>
            <a:r>
              <a:t>, there is </a:t>
            </a:r>
            <a:r>
              <a:rPr i="1"/>
              <a:t>no expression of feeling</a:t>
            </a:r>
            <a:r>
              <a:t>; the face is immobile, and the voice monotonous.</a:t>
            </a:r>
          </a:p>
          <a:p>
            <a:pPr eaLnBrk="1" hangingPunct="1" latinLnBrk="1" lvl="0"/>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showMasterSp="1">
  <p:cSld>
    <p:spTree>
      <p:nvGrpSpPr>
        <p:cNvPr id="363" name=""/>
        <p:cNvGrpSpPr/>
        <p:nvPr/>
      </p:nvGrpSpPr>
      <p:grpSpPr>
        <a:xfrm rot="0">
          <a:off x="0" y="0"/>
          <a:ext cx="0" cy="0"/>
          <a:chOff x="0" y="0"/>
          <a:chExt cx="0" cy="0"/>
        </a:xfrm>
      </p:grpSpPr>
      <p:sp>
        <p:nvSpPr>
          <p:cNvPr id="104877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lang="zh-CN"/>
              <a:t>By its </a:t>
            </a:r>
            <a:r>
              <a:rPr altLang="en-US" b="1" lang="zh-CN"/>
              <a:t>appropriateness</a:t>
            </a:r>
            <a:r>
              <a:t>; i.e., </a:t>
            </a:r>
            <a:r>
              <a:rPr i="1"/>
              <a:t>inappropriate affect</a:t>
            </a:r>
            <a:r>
              <a:rPr b="1"/>
              <a:t> </a:t>
            </a:r>
            <a:r>
              <a:t>is apparent emotion discordant with accompanying thought or speech (e.g. laughing while telling a story most people would find horrifying). </a:t>
            </a:r>
          </a:p>
          <a:p>
            <a:pPr eaLnBrk="1" fontAlgn="ctr" hangingPunct="1" latinLnBrk="1" lvl="0"/>
            <a:r>
              <a:t>By </a:t>
            </a:r>
            <a:r>
              <a:rPr b="1"/>
              <a:t>consistency of emotion</a:t>
            </a:r>
            <a:r>
              <a:t>; i.e., </a:t>
            </a:r>
            <a:r>
              <a:rPr i="1"/>
              <a:t>labile affect</a:t>
            </a:r>
            <a:r>
              <a:t> shifts rapidly among different emotional states such as crying, laughing, and anger.</a:t>
            </a:r>
          </a:p>
          <a:p>
            <a:pPr eaLnBrk="1" hangingPunct="1" latinLnBrk="1" lvl="0"/>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showMasterSp="1">
  <p:cSld>
    <p:spTree>
      <p:nvGrpSpPr>
        <p:cNvPr id="364" name=""/>
        <p:cNvGrpSpPr/>
        <p:nvPr/>
      </p:nvGrpSpPr>
      <p:grpSpPr>
        <a:xfrm rot="0">
          <a:off x="0" y="0"/>
          <a:ext cx="0" cy="0"/>
          <a:chOff x="0" y="0"/>
          <a:chExt cx="0" cy="0"/>
        </a:xfrm>
      </p:grpSpPr>
      <p:sp>
        <p:nvSpPr>
          <p:cNvPr id="1048780" name=""/>
          <p:cNvSpPr/>
          <p:nvPr>
            <p:ph type="title" sz="full" idx="0"/>
          </p:nvPr>
        </p:nvSpPr>
        <p:spPr>
          <a:xfrm rot="0">
            <a:off x="0" y="228600"/>
            <a:ext cx="9144000" cy="838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Disturbances of consciousness</a:t>
            </a:r>
          </a:p>
        </p:txBody>
      </p:sp>
      <p:sp>
        <p:nvSpPr>
          <p:cNvPr id="1048781"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Consciousness is the state of awareness of self &amp; envt. Its disturbances are associated with apparent brain pathology eg brain tumors, infections of the CNS, epilepsy, narcolepsy &amp; physical trauma</a:t>
            </a:r>
          </a:p>
          <a:p>
            <a:pPr eaLnBrk="1" hangingPunct="1" latinLnBrk="1" lvl="0"/>
            <a:r>
              <a:rPr altLang="en-US" lang="zh-CN"/>
              <a:t>Altered states of consciousness include:</a:t>
            </a:r>
          </a:p>
          <a:p>
            <a:pPr eaLnBrk="1" hangingPunct="1" latinLnBrk="1" lvl="1"/>
            <a:r>
              <a:t>Clouding of consciousness which describes a state of unclear ‘mindedness’ or thinking that may be associated with disorder of a perception, attention, registration, orientation &amp; attitudes</a:t>
            </a:r>
          </a:p>
          <a:p>
            <a:pPr eaLnBrk="1" hangingPunct="1" latinLnBrk="1" lvl="1"/>
            <a:r>
              <a:t>Stupor which is lack of response and awareness of surroundings</a:t>
            </a:r>
          </a:p>
          <a:p>
            <a:pPr eaLnBrk="1" hangingPunct="1" latinLnBrk="1" lvl="1">
              <a:buFontTx/>
              <a:buNone/>
            </a:pPr>
          </a:p>
        </p:txBody>
      </p:sp>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showMasterSp="1">
  <p:cSld>
    <p:spTree>
      <p:nvGrpSpPr>
        <p:cNvPr id="365" name=""/>
        <p:cNvGrpSpPr/>
        <p:nvPr/>
      </p:nvGrpSpPr>
      <p:grpSpPr>
        <a:xfrm rot="0">
          <a:off x="0" y="0"/>
          <a:ext cx="0" cy="0"/>
          <a:chOff x="0" y="0"/>
          <a:chExt cx="0" cy="0"/>
        </a:xfrm>
      </p:grpSpPr>
      <p:sp>
        <p:nvSpPr>
          <p:cNvPr id="1048782" name=""/>
          <p:cNvSpPr/>
          <p:nvPr>
            <p:ph sz="full" idx="1"/>
          </p:nvPr>
        </p:nvSpPr>
        <p:spPr>
          <a:xfrm rot="0">
            <a:off x="0" y="152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Delirium which is dream-like change in consciousness that is often accompanied by an impaired reality testing. Pt may be anxious, confused, disoriented, restless and might experience hallucinations</a:t>
            </a:r>
          </a:p>
          <a:p>
            <a:pPr eaLnBrk="1" hangingPunct="1" latinLnBrk="1" lvl="1"/>
            <a:r>
              <a:rPr altLang="en-US" lang="zh-CN"/>
              <a:t>Coma; deep unconsciousness</a:t>
            </a:r>
          </a:p>
          <a:p>
            <a:pPr eaLnBrk="1" hangingPunct="1" latinLnBrk="1" lvl="1"/>
            <a:r>
              <a:rPr altLang="en-US" lang="zh-CN"/>
              <a:t>Depersonalization: disturbance in the way one experiences the self</a:t>
            </a:r>
          </a:p>
          <a:p>
            <a:pPr eaLnBrk="1" hangingPunct="1" latinLnBrk="1" lvl="1"/>
            <a:r>
              <a:rPr altLang="en-US" lang="zh-CN"/>
              <a:t>Derealization; a disturbance in the way one experiences one’s physical envt</a:t>
            </a: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258" name=""/>
        <p:cNvGrpSpPr/>
        <p:nvPr/>
      </p:nvGrpSpPr>
      <p:grpSpPr>
        <a:xfrm rot="0">
          <a:off x="0" y="0"/>
          <a:ext cx="0" cy="0"/>
          <a:chOff x="0" y="0"/>
          <a:chExt cx="0" cy="0"/>
        </a:xfrm>
      </p:grpSpPr>
      <p:sp>
        <p:nvSpPr>
          <p:cNvPr id="1048593" name=""/>
          <p:cNvSpPr/>
          <p:nvPr>
            <p:ph type="title" sz="full" idx="0"/>
          </p:nvPr>
        </p:nvSpPr>
        <p:spPr>
          <a:xfrm rot="0">
            <a:off x="0" y="0"/>
            <a:ext cx="9144000" cy="1752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Mental illness defined</a:t>
            </a:r>
          </a:p>
        </p:txBody>
      </p:sp>
      <p:sp>
        <p:nvSpPr>
          <p:cNvPr id="1048594" name=""/>
          <p:cNvSpPr/>
          <p:nvPr>
            <p:ph sz="full" idx="1"/>
          </p:nvPr>
        </p:nvSpPr>
        <p:spPr>
          <a:xfrm rot="0">
            <a:off x="0" y="1066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solidFill>
                  <a:srgbClr val="FF0000"/>
                </a:solidFill>
              </a:rPr>
              <a:t>A mental illness </a:t>
            </a:r>
            <a:r>
              <a:t>is defined as a disorder with psychological or behavioural manifestations and/or impairment of functioning due to a social, psychological, genetic, physical, chemical or biological disturbance (Evelyn and Wasili, 1986).</a:t>
            </a:r>
          </a:p>
          <a:p>
            <a:pPr eaLnBrk="1" hangingPunct="1" latinLnBrk="1" lvl="0"/>
          </a:p>
          <a:p>
            <a:pPr eaLnBrk="1" hangingPunct="1" latinLnBrk="1" lvl="0"/>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showMasterSp="1">
  <p:cSld>
    <p:spTree>
      <p:nvGrpSpPr>
        <p:cNvPr id="366" name=""/>
        <p:cNvGrpSpPr/>
        <p:nvPr/>
      </p:nvGrpSpPr>
      <p:grpSpPr>
        <a:xfrm rot="0">
          <a:off x="0" y="0"/>
          <a:ext cx="0" cy="0"/>
          <a:chOff x="0" y="0"/>
          <a:chExt cx="0" cy="0"/>
        </a:xfrm>
      </p:grpSpPr>
      <p:sp>
        <p:nvSpPr>
          <p:cNvPr id="1048783" name=""/>
          <p:cNvSpPr/>
          <p:nvPr>
            <p:ph type="title" sz="full" idx="0"/>
          </p:nvPr>
        </p:nvSpPr>
        <p:spPr>
          <a:xfrm rot="0">
            <a:off x="685800" y="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Disturbances of attention</a:t>
            </a:r>
          </a:p>
        </p:txBody>
      </p:sp>
      <p:sp>
        <p:nvSpPr>
          <p:cNvPr id="1048784" name=""/>
          <p:cNvSpPr/>
          <p:nvPr>
            <p:ph sz="full" idx="1"/>
          </p:nvPr>
        </p:nvSpPr>
        <p:spPr>
          <a:xfrm rot="0">
            <a:off x="0" y="914400"/>
            <a:ext cx="9144000" cy="5181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Attention refers to ability to direct one’s activity. It is the amount of attention exerted in focusing on certain portions of an experience; the ability to concentrate. Examples of disturbance in attention include:</a:t>
            </a:r>
          </a:p>
          <a:p>
            <a:pPr eaLnBrk="1" hangingPunct="1" latinLnBrk="1" lvl="1"/>
            <a:r>
              <a:t>Distractibility which is the inability to concentrate. Attention is easily diverted to other activities that are irrelevant. Common in manic states</a:t>
            </a:r>
          </a:p>
          <a:p>
            <a:pPr eaLnBrk="1" hangingPunct="1" latinLnBrk="1" lvl="1"/>
            <a:r>
              <a:t>Trance, a dream like state when attention is focused on one thing and the person seems oblivious of his surroundings. Occurs in hypnosis and associative disorders</a:t>
            </a:r>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showMasterSp="1">
  <p:cSld>
    <p:spTree>
      <p:nvGrpSpPr>
        <p:cNvPr id="367" name=""/>
        <p:cNvGrpSpPr/>
        <p:nvPr/>
      </p:nvGrpSpPr>
      <p:grpSpPr>
        <a:xfrm rot="0">
          <a:off x="0" y="0"/>
          <a:ext cx="0" cy="0"/>
          <a:chOff x="0" y="0"/>
          <a:chExt cx="0" cy="0"/>
        </a:xfrm>
      </p:grpSpPr>
      <p:sp>
        <p:nvSpPr>
          <p:cNvPr id="1048785" name=""/>
          <p:cNvSpPr/>
          <p:nvPr>
            <p:ph sz="full" idx="1"/>
          </p:nvPr>
        </p:nvSpPr>
        <p:spPr>
          <a:xfrm rot="0">
            <a:off x="0" y="152400"/>
            <a:ext cx="9144000" cy="670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Hyper vigilance in which excessive attention is concentrated on a stimuli. It is often secondary to paranoid and delusional states</a:t>
            </a:r>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showMasterSp="1">
  <p:cSld>
    <p:spTree>
      <p:nvGrpSpPr>
        <p:cNvPr id="368" name=""/>
        <p:cNvGrpSpPr/>
        <p:nvPr/>
      </p:nvGrpSpPr>
      <p:grpSpPr>
        <a:xfrm rot="0">
          <a:off x="0" y="0"/>
          <a:ext cx="0" cy="0"/>
          <a:chOff x="0" y="0"/>
          <a:chExt cx="0" cy="0"/>
        </a:xfrm>
      </p:grpSpPr>
      <p:sp>
        <p:nvSpPr>
          <p:cNvPr id="1048786" name=""/>
          <p:cNvSpPr/>
          <p:nvPr>
            <p:ph type="title" sz="full" idx="0"/>
          </p:nvPr>
        </p:nvSpPr>
        <p:spPr>
          <a:xfrm rot="0">
            <a:off x="685800" y="1524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Abnormalities of Speech</a:t>
            </a:r>
            <a:br/>
            <a:endParaRPr altLang="en-US" b="1" lang="zh-CN">
              <a:effectLst>
                <a:outerShdw algn="tl" blurRad="38100" dir="2700000" dist="38100">
                  <a:srgbClr val="C0C0C0"/>
                </a:outerShdw>
              </a:effectLst>
            </a:endParaRPr>
          </a:p>
        </p:txBody>
      </p:sp>
      <p:sp>
        <p:nvSpPr>
          <p:cNvPr id="1048787"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lang="zh-CN" u="sng"/>
              <a:t>Pressure of speech </a:t>
            </a:r>
            <a:r>
              <a:rPr altLang="en-US" lang="zh-CN"/>
              <a:t>- Speech that is rapid and unstoppable, as if the speaker is driven to keep speaking. Speech is often loud and emphatic and hard to interrupt. It can dominate conversations or go on when no one is listening or responding. A feature of</a:t>
            </a:r>
            <a:r>
              <a:rPr b="1"/>
              <a:t> </a:t>
            </a:r>
            <a:r>
              <a:rPr b="1" i="1"/>
              <a:t>mania</a:t>
            </a:r>
            <a:r>
              <a:rPr b="1"/>
              <a:t> </a:t>
            </a:r>
            <a:r>
              <a:t>and seen also in other</a:t>
            </a:r>
            <a:r>
              <a:rPr i="1"/>
              <a:t> </a:t>
            </a:r>
            <a:r>
              <a:rPr b="1" i="1"/>
              <a:t>psychotic conditions, organic mental disorders, and </a:t>
            </a:r>
            <a:r>
              <a:t>non-psychotic conditions associated with </a:t>
            </a:r>
            <a:r>
              <a:rPr b="1" i="1"/>
              <a:t>stress.</a:t>
            </a:r>
          </a:p>
          <a:p>
            <a:pPr eaLnBrk="1" fontAlgn="ctr" hangingPunct="1" latinLnBrk="1" lvl="0"/>
            <a:r>
              <a:rPr b="1" u="sng"/>
              <a:t>Poverty of speech</a:t>
            </a:r>
            <a:r>
              <a:rPr u="sng"/>
              <a:t> </a:t>
            </a:r>
            <a:r>
              <a:t>- Speech that is decreased in amount and non-spontaneous, consisting mainly of brief and unelaborated responses to questions.</a:t>
            </a:r>
          </a:p>
          <a:p>
            <a:pPr eaLnBrk="1" hangingPunct="1" latinLnBrk="1" lvl="0"/>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showMasterSp="1">
  <p:cSld>
    <p:spTree>
      <p:nvGrpSpPr>
        <p:cNvPr id="369" name=""/>
        <p:cNvGrpSpPr/>
        <p:nvPr/>
      </p:nvGrpSpPr>
      <p:grpSpPr>
        <a:xfrm rot="0">
          <a:off x="0" y="0"/>
          <a:ext cx="0" cy="0"/>
          <a:chOff x="0" y="0"/>
          <a:chExt cx="0" cy="0"/>
        </a:xfrm>
      </p:grpSpPr>
      <p:sp>
        <p:nvSpPr>
          <p:cNvPr id="104878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u="sng"/>
              <a:t>Non-spontaneous speech</a:t>
            </a:r>
            <a:r>
              <a:rPr altLang="en-US" lang="zh-CN" u="sng"/>
              <a:t> </a:t>
            </a:r>
            <a:r>
              <a:t>- Lack of initiation of speech; verbal responses are given only when asked</a:t>
            </a:r>
          </a:p>
          <a:p>
            <a:pPr eaLnBrk="1" fontAlgn="ctr" hangingPunct="1" latinLnBrk="1" lvl="0"/>
            <a:r>
              <a:rPr b="1" u="sng"/>
              <a:t>Poverty of content of speech</a:t>
            </a:r>
            <a:r>
              <a:rPr u="sng"/>
              <a:t> </a:t>
            </a:r>
            <a:r>
              <a:t>-Speech that is persistently vague, overly concrete or abstract, repetitive, or stereotyped.</a:t>
            </a:r>
          </a:p>
          <a:p>
            <a:pPr eaLnBrk="1" fontAlgn="ctr" hangingPunct="1" latinLnBrk="1" lvl="0"/>
            <a:r>
              <a:rPr b="1" u="sng"/>
              <a:t>Disarrthria </a:t>
            </a:r>
            <a:r>
              <a:t>- difficulty in articulation</a:t>
            </a:r>
          </a:p>
          <a:p>
            <a:pPr eaLnBrk="1" fontAlgn="ctr" hangingPunct="1" latinLnBrk="1" lvl="0"/>
            <a:r>
              <a:rPr b="1" u="sng"/>
              <a:t>Jargon</a:t>
            </a:r>
            <a:r>
              <a:rPr b="1"/>
              <a:t> - </a:t>
            </a:r>
            <a:r>
              <a:t>gibberish or babbling speech associated with </a:t>
            </a:r>
            <a:r>
              <a:rPr b="1" i="1"/>
              <a:t>aphasia, extreme mental retardation, or a severe mental disorder</a:t>
            </a:r>
          </a:p>
          <a:p>
            <a:pPr eaLnBrk="1" fontAlgn="ctr" hangingPunct="1" latinLnBrk="1" lvl="0"/>
            <a:r>
              <a:rPr b="1" u="sng"/>
              <a:t>Aphasia</a:t>
            </a:r>
            <a:r>
              <a:rPr u="sng"/>
              <a:t> -</a:t>
            </a:r>
            <a:r>
              <a:t> </a:t>
            </a:r>
            <a:r>
              <a:rPr sz="2800"/>
              <a:t>An impairment in the</a:t>
            </a:r>
            <a:r>
              <a:rPr b="1" sz="2800"/>
              <a:t> </a:t>
            </a:r>
            <a:r>
              <a:rPr b="1" sz="2800" i="1"/>
              <a:t>understanding or transmission</a:t>
            </a:r>
            <a:r>
              <a:rPr sz="2800"/>
              <a:t> of ideas by language in any of its forms - </a:t>
            </a:r>
            <a:r>
              <a:rPr sz="2800" i="1"/>
              <a:t>reading, writing, or speaking - </a:t>
            </a:r>
            <a:r>
              <a:rPr sz="2800"/>
              <a:t>that is due to injury or disease of the brain centres involved in language. </a:t>
            </a:r>
          </a:p>
          <a:p>
            <a:pPr eaLnBrk="1" hangingPunct="1" latinLnBrk="1" lvl="0"/>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showMasterSp="1">
  <p:cSld>
    <p:spTree>
      <p:nvGrpSpPr>
        <p:cNvPr id="370" name=""/>
        <p:cNvGrpSpPr/>
        <p:nvPr/>
      </p:nvGrpSpPr>
      <p:grpSpPr>
        <a:xfrm rot="0">
          <a:off x="0" y="0"/>
          <a:ext cx="0" cy="0"/>
          <a:chOff x="0" y="0"/>
          <a:chExt cx="0" cy="0"/>
        </a:xfrm>
      </p:grpSpPr>
      <p:sp>
        <p:nvSpPr>
          <p:cNvPr id="1048789" name=""/>
          <p:cNvSpPr/>
          <p:nvPr>
            <p:ph type="title" sz="full" idx="0"/>
          </p:nvPr>
        </p:nvSpPr>
        <p:spPr>
          <a:xfrm rot="0">
            <a:off x="457200" y="0"/>
            <a:ext cx="86868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Disorders of Memory</a:t>
            </a:r>
            <a:br/>
            <a:endParaRPr altLang="en-US" b="1" lang="zh-CN">
              <a:effectLst>
                <a:outerShdw algn="tl" blurRad="38100" dir="2700000" dist="38100">
                  <a:srgbClr val="C0C0C0"/>
                </a:outerShdw>
              </a:effectLst>
            </a:endParaRPr>
          </a:p>
        </p:txBody>
      </p:sp>
      <p:sp>
        <p:nvSpPr>
          <p:cNvPr id="1048790" name=""/>
          <p:cNvSpPr/>
          <p:nvPr>
            <p:ph sz="full" idx="1"/>
          </p:nvPr>
        </p:nvSpPr>
        <p:spPr>
          <a:xfrm rot="0">
            <a:off x="0" y="76200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Amnesia</a:t>
            </a:r>
            <a:r>
              <a:rPr altLang="en-US" lang="zh-CN"/>
              <a:t> - A disturbance in the memory of information stored in </a:t>
            </a:r>
            <a:r>
              <a:rPr b="1" i="1"/>
              <a:t>long-term memory</a:t>
            </a:r>
            <a:r>
              <a:t>, in contrast to short-term memory, manifested by </a:t>
            </a:r>
            <a:r>
              <a:rPr b="1" i="1"/>
              <a:t>total or partial</a:t>
            </a:r>
            <a:r>
              <a:rPr i="1"/>
              <a:t> inability to recall past experiences</a:t>
            </a:r>
            <a:r>
              <a:t>.</a:t>
            </a:r>
          </a:p>
          <a:p>
            <a:pPr eaLnBrk="1" hangingPunct="1" latinLnBrk="1" lvl="0"/>
            <a:r>
              <a:t>Types of amnesia include:</a:t>
            </a:r>
          </a:p>
          <a:p>
            <a:pPr eaLnBrk="1" fontAlgn="ctr" hangingPunct="1" latinLnBrk="1" lvl="1"/>
            <a:r>
              <a:rPr b="1"/>
              <a:t>Anterograde - </a:t>
            </a:r>
            <a:r>
              <a:t>Loss of memory of events that occur </a:t>
            </a:r>
            <a:r>
              <a:rPr b="1" i="1"/>
              <a:t>after</a:t>
            </a:r>
            <a:r>
              <a:t> the onset of the etiological condition or agent.</a:t>
            </a:r>
          </a:p>
          <a:p>
            <a:pPr eaLnBrk="1" fontAlgn="ctr" hangingPunct="1" latinLnBrk="1" lvl="1"/>
            <a:r>
              <a:rPr b="1"/>
              <a:t>Retrograde -</a:t>
            </a:r>
            <a:r>
              <a:t> Loss of memory of events that occurred </a:t>
            </a:r>
            <a:r>
              <a:rPr b="1" i="1"/>
              <a:t>before</a:t>
            </a:r>
            <a:r>
              <a:t> the onset of the etiological condition or agent.</a:t>
            </a:r>
          </a:p>
          <a:p>
            <a:pPr eaLnBrk="1" hangingPunct="1" latinLnBrk="1" lvl="0"/>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showMasterSp="1">
  <p:cSld>
    <p:spTree>
      <p:nvGrpSpPr>
        <p:cNvPr id="371" name=""/>
        <p:cNvGrpSpPr/>
        <p:nvPr/>
      </p:nvGrpSpPr>
      <p:grpSpPr>
        <a:xfrm rot="0">
          <a:off x="0" y="0"/>
          <a:ext cx="0" cy="0"/>
          <a:chOff x="0" y="0"/>
          <a:chExt cx="0" cy="0"/>
        </a:xfrm>
      </p:grpSpPr>
      <p:sp>
        <p:nvSpPr>
          <p:cNvPr id="1048791"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Memory may be formally tested by asking the person to </a:t>
            </a:r>
            <a:r>
              <a:rPr altLang="en-US" b="1" i="1" lang="zh-CN"/>
              <a:t>register, retain, recall, and recognize</a:t>
            </a:r>
            <a:r>
              <a:rPr i="1"/>
              <a:t> information</a:t>
            </a:r>
            <a:r>
              <a:t>. The ability to learn new information may be assessed by asking the individual to learn a list of words. The individual is requested to repeat the words (</a:t>
            </a:r>
            <a:r>
              <a:rPr b="1"/>
              <a:t>registration</a:t>
            </a:r>
            <a:r>
              <a:t>), to recall the information after a delay of several minutes (</a:t>
            </a:r>
            <a:r>
              <a:rPr b="1"/>
              <a:t>retention, recall</a:t>
            </a:r>
            <a:r>
              <a:t>), and to recognize the words from a multiple list (</a:t>
            </a:r>
            <a:r>
              <a:rPr b="1"/>
              <a:t>recognition</a:t>
            </a:r>
            <a:r>
              <a:t>). </a:t>
            </a:r>
          </a:p>
          <a:p>
            <a:pPr eaLnBrk="1" hangingPunct="1" latinLnBrk="1" lvl="0"/>
            <a:r>
              <a:rPr b="1"/>
              <a:t>Memory types</a:t>
            </a:r>
            <a:r>
              <a:t>;</a:t>
            </a:r>
          </a:p>
          <a:p>
            <a:pPr eaLnBrk="1" fontAlgn="ctr" hangingPunct="1" latinLnBrk="1" lvl="1"/>
            <a:r>
              <a:rPr b="1"/>
              <a:t>Recall/Immediate</a:t>
            </a:r>
          </a:p>
          <a:p>
            <a:pPr eaLnBrk="1" fontAlgn="ctr" hangingPunct="1" latinLnBrk="1" lvl="1"/>
            <a:r>
              <a:rPr b="1"/>
              <a:t>Recent</a:t>
            </a:r>
          </a:p>
          <a:p>
            <a:pPr eaLnBrk="1" fontAlgn="ctr" hangingPunct="1" latinLnBrk="1" lvl="1"/>
            <a:r>
              <a:rPr b="1"/>
              <a:t>Remote</a:t>
            </a:r>
            <a:r>
              <a:t> - </a:t>
            </a:r>
            <a:r>
              <a:rPr i="1"/>
              <a:t>intact in </a:t>
            </a:r>
            <a:r>
              <a:rPr b="1" i="1"/>
              <a:t>dementia</a:t>
            </a:r>
            <a:r>
              <a:t> </a:t>
            </a:r>
            <a:r>
              <a:t>*</a:t>
            </a:r>
            <a:r>
              <a:rPr>
                <a:solidFill>
                  <a:srgbClr val="C00000"/>
                </a:solidFill>
              </a:rPr>
              <a:t>In</a:t>
            </a:r>
            <a:r>
              <a:rPr b="1">
                <a:solidFill>
                  <a:srgbClr val="C00000"/>
                </a:solidFill>
              </a:rPr>
              <a:t> depression</a:t>
            </a:r>
            <a:r>
              <a:rPr>
                <a:solidFill>
                  <a:srgbClr val="C00000"/>
                </a:solidFill>
              </a:rPr>
              <a:t> </a:t>
            </a:r>
            <a:r>
              <a:rPr i="1">
                <a:solidFill>
                  <a:srgbClr val="C00000"/>
                </a:solidFill>
              </a:rPr>
              <a:t>all types are affected</a:t>
            </a:r>
          </a:p>
          <a:p>
            <a:pPr eaLnBrk="1" hangingPunct="1" latinLnBrk="1" lvl="0"/>
            <a:r>
              <a:t> </a:t>
            </a:r>
          </a:p>
          <a:p>
            <a:pPr eaLnBrk="1" hangingPunct="1" latinLnBrk="1" lvl="0"/>
          </a:p>
        </p:txBody>
      </p:sp>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showMasterSp="1">
  <p:cSld>
    <p:spTree>
      <p:nvGrpSpPr>
        <p:cNvPr id="372" name=""/>
        <p:cNvGrpSpPr/>
        <p:nvPr/>
      </p:nvGrpSpPr>
      <p:grpSpPr>
        <a:xfrm rot="0">
          <a:off x="0" y="0"/>
          <a:ext cx="0" cy="0"/>
          <a:chOff x="0" y="0"/>
          <a:chExt cx="0" cy="0"/>
        </a:xfrm>
      </p:grpSpPr>
      <p:sp>
        <p:nvSpPr>
          <p:cNvPr id="1048792" name=""/>
          <p:cNvSpPr/>
          <p:nvPr>
            <p:ph type="title" sz="full" idx="0"/>
          </p:nvPr>
        </p:nvSpPr>
        <p:spPr>
          <a:xfrm rot="0">
            <a:off x="685800" y="15240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Disorders of Perception</a:t>
            </a:r>
            <a:br/>
            <a:endParaRPr altLang="en-US" b="1" lang="zh-CN">
              <a:effectLst>
                <a:outerShdw algn="tl" blurRad="38100" dir="2700000" dist="38100">
                  <a:srgbClr val="C0C0C0"/>
                </a:outerShdw>
              </a:effectLst>
            </a:endParaRPr>
          </a:p>
        </p:txBody>
      </p:sp>
      <p:sp>
        <p:nvSpPr>
          <p:cNvPr id="1048793"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Perception</a:t>
            </a:r>
            <a:r>
              <a:rPr altLang="en-US" lang="zh-CN"/>
              <a:t> - The mental process of </a:t>
            </a:r>
            <a:r>
              <a:rPr b="1" i="1"/>
              <a:t>becoming aware of or recognizing an object or idea</a:t>
            </a:r>
            <a:r>
              <a:t>; primarily</a:t>
            </a:r>
            <a:r>
              <a:rPr i="1"/>
              <a:t> </a:t>
            </a:r>
            <a:r>
              <a:rPr b="1" i="1"/>
              <a:t>cognitive</a:t>
            </a:r>
            <a:r>
              <a:rPr b="1"/>
              <a:t> </a:t>
            </a:r>
            <a:r>
              <a:t>rather than affective or conative, although all three aspects are manifested. </a:t>
            </a:r>
          </a:p>
          <a:p>
            <a:pPr eaLnBrk="1" fontAlgn="ctr" hangingPunct="1" latinLnBrk="1" lvl="0"/>
            <a:r>
              <a:rPr b="1" u="sng"/>
              <a:t>Illusion</a:t>
            </a:r>
            <a:r>
              <a:t> - A</a:t>
            </a:r>
            <a:r>
              <a:rPr b="1"/>
              <a:t> </a:t>
            </a:r>
            <a:r>
              <a:rPr b="1" i="1"/>
              <a:t>misperception or misinterpretation</a:t>
            </a:r>
            <a:r>
              <a:t> of a </a:t>
            </a:r>
            <a:r>
              <a:rPr b="1" i="1"/>
              <a:t>real external stimulus</a:t>
            </a:r>
            <a:r>
              <a:t>, such as hearing the rustling of leaves as the sound of voices. </a:t>
            </a:r>
          </a:p>
          <a:p>
            <a:pPr eaLnBrk="1" hangingPunct="1" latinLnBrk="1" lvl="0"/>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showMasterSp="1">
  <p:cSld>
    <p:spTree>
      <p:nvGrpSpPr>
        <p:cNvPr id="373" name=""/>
        <p:cNvGrpSpPr/>
        <p:nvPr/>
      </p:nvGrpSpPr>
      <p:grpSpPr>
        <a:xfrm rot="0">
          <a:off x="0" y="0"/>
          <a:ext cx="0" cy="0"/>
          <a:chOff x="0" y="0"/>
          <a:chExt cx="0" cy="0"/>
        </a:xfrm>
      </p:grpSpPr>
      <p:sp>
        <p:nvSpPr>
          <p:cNvPr id="1048794" name=""/>
          <p:cNvSpPr/>
          <p:nvPr>
            <p:ph sz="full" idx="1"/>
          </p:nvPr>
        </p:nvSpPr>
        <p:spPr>
          <a:xfrm rot="0">
            <a:off x="0" y="533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u="sng"/>
              <a:t>Hallucination</a:t>
            </a:r>
            <a:r>
              <a:rPr altLang="en-US" lang="zh-CN"/>
              <a:t> - A </a:t>
            </a:r>
            <a:r>
              <a:rPr b="1" i="1"/>
              <a:t>sensory</a:t>
            </a:r>
            <a:r>
              <a:t> perception that has the compelling sense of reality of a true perception but that occurs </a:t>
            </a:r>
            <a:r>
              <a:rPr b="1" i="1"/>
              <a:t>without external stimulation</a:t>
            </a:r>
            <a:r>
              <a:rPr b="1"/>
              <a:t> </a:t>
            </a:r>
            <a:r>
              <a:t>of the relevant sensory organ. Hallucinations should be distinguished from illusions, in which an actual external stimulus is misperceived or misinterpreted. The person may or may not have insight into the fact that he or she is having a hallucination; may be </a:t>
            </a:r>
            <a:r>
              <a:rPr b="1" i="1"/>
              <a:t>visual, auditory, olfactory, gustatory, or tactile</a:t>
            </a:r>
            <a:r>
              <a:t>.</a:t>
            </a:r>
          </a:p>
          <a:p>
            <a:pPr eaLnBrk="1" hangingPunct="1" latinLnBrk="1" lvl="0"/>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showMasterSp="1">
  <p:cSld>
    <p:spTree>
      <p:nvGrpSpPr>
        <p:cNvPr id="374" name=""/>
        <p:cNvGrpSpPr/>
        <p:nvPr/>
      </p:nvGrpSpPr>
      <p:grpSpPr>
        <a:xfrm rot="0">
          <a:off x="0" y="0"/>
          <a:ext cx="0" cy="0"/>
          <a:chOff x="0" y="0"/>
          <a:chExt cx="0" cy="0"/>
        </a:xfrm>
      </p:grpSpPr>
      <p:sp>
        <p:nvSpPr>
          <p:cNvPr id="1048795" name=""/>
          <p:cNvSpPr/>
          <p:nvPr>
            <p:ph type="title" sz="full" idx="0"/>
          </p:nvPr>
        </p:nvSpPr>
        <p:spPr>
          <a:xfrm rot="0">
            <a:off x="685800" y="1524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Mood disorders</a:t>
            </a:r>
          </a:p>
        </p:txBody>
      </p:sp>
      <p:sp>
        <p:nvSpPr>
          <p:cNvPr id="1048796" name=""/>
          <p:cNvSpPr/>
          <p:nvPr>
            <p:ph sz="full" idx="1"/>
          </p:nvPr>
        </p:nvSpPr>
        <p:spPr>
          <a:xfrm rot="0">
            <a:off x="0" y="1066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Mood: This is the</a:t>
            </a:r>
            <a:r>
              <a:rPr altLang="en-US" i="1" lang="zh-CN"/>
              <a:t> </a:t>
            </a:r>
            <a:r>
              <a:rPr b="1" i="1"/>
              <a:t>subjective</a:t>
            </a:r>
            <a:r>
              <a:t> experience of feeling or emotion as </a:t>
            </a:r>
            <a:r>
              <a:rPr b="1" i="1"/>
              <a:t>described by the patient</a:t>
            </a:r>
            <a:r>
              <a:t> in the history. A </a:t>
            </a:r>
            <a:r>
              <a:rPr b="1" i="1"/>
              <a:t>pervasive</a:t>
            </a:r>
            <a:r>
              <a:rPr b="1"/>
              <a:t> feeling, tone, and internal emotional state</a:t>
            </a:r>
            <a:r>
              <a:t> of an individual that colours the perception of the world. Distinct from</a:t>
            </a:r>
            <a:r>
              <a:rPr b="1"/>
              <a:t> </a:t>
            </a:r>
            <a:r>
              <a:rPr i="1"/>
              <a:t>affect</a:t>
            </a:r>
            <a:r>
              <a:t>, which is a feeling state</a:t>
            </a:r>
            <a:r>
              <a:rPr b="1"/>
              <a:t> </a:t>
            </a:r>
            <a:r>
              <a:rPr i="1"/>
              <a:t>noted by the examiner</a:t>
            </a:r>
            <a:r>
              <a:rPr b="1"/>
              <a:t> </a:t>
            </a:r>
            <a:r>
              <a:t>during the MSE, which refers to more</a:t>
            </a:r>
            <a:r>
              <a:rPr b="1"/>
              <a:t> </a:t>
            </a:r>
            <a:r>
              <a:rPr i="1"/>
              <a:t>fluctuating</a:t>
            </a:r>
            <a:r>
              <a:rPr b="1"/>
              <a:t> </a:t>
            </a:r>
            <a:r>
              <a:t>changes in emotional </a:t>
            </a:r>
            <a:r>
              <a:rPr i="1"/>
              <a:t>"weather,"</a:t>
            </a:r>
            <a:r>
              <a:rPr b="1"/>
              <a:t> mood</a:t>
            </a:r>
            <a:r>
              <a:t> refers to a more </a:t>
            </a:r>
            <a:r>
              <a:rPr b="1" i="1"/>
              <a:t>pervasive and sustained</a:t>
            </a:r>
            <a:r>
              <a:t> emotional </a:t>
            </a:r>
            <a:r>
              <a:rPr b="1"/>
              <a:t>"climate."</a:t>
            </a:r>
          </a:p>
          <a:p>
            <a:pPr eaLnBrk="1" hangingPunct="1" latinLnBrk="1" lvl="0"/>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showMasterSp="1">
  <p:cSld>
    <p:spTree>
      <p:nvGrpSpPr>
        <p:cNvPr id="375" name=""/>
        <p:cNvGrpSpPr/>
        <p:nvPr/>
      </p:nvGrpSpPr>
      <p:grpSpPr>
        <a:xfrm rot="0">
          <a:off x="0" y="0"/>
          <a:ext cx="0" cy="0"/>
          <a:chOff x="0" y="0"/>
          <a:chExt cx="0" cy="0"/>
        </a:xfrm>
      </p:grpSpPr>
      <p:sp>
        <p:nvSpPr>
          <p:cNvPr id="104879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Types of mood include: </a:t>
            </a:r>
          </a:p>
          <a:p>
            <a:pPr eaLnBrk="1" fontAlgn="ctr" hangingPunct="1" latinLnBrk="1" lvl="1"/>
            <a:r>
              <a:rPr altLang="en-US" b="1" lang="zh-CN" u="sng"/>
              <a:t>Dysphoric</a:t>
            </a:r>
            <a:r>
              <a:rPr b="1"/>
              <a:t> </a:t>
            </a:r>
            <a:r>
              <a:t>An unpleasant mood, such as </a:t>
            </a:r>
            <a:r>
              <a:rPr i="1"/>
              <a:t>sadness, anxiety, or irritability. </a:t>
            </a:r>
          </a:p>
          <a:p>
            <a:pPr eaLnBrk="1" fontAlgn="ctr" hangingPunct="1" latinLnBrk="1" lvl="1"/>
            <a:r>
              <a:rPr b="1" u="sng"/>
              <a:t>Elevated</a:t>
            </a:r>
            <a:r>
              <a:rPr b="1"/>
              <a:t> </a:t>
            </a:r>
            <a:r>
              <a:t>An exaggerated feeling of well-being, or euphoria or elation. A person with elevated mood may describe feeling "high," "ecstatic," "on top of the world," or "up in the clouds." </a:t>
            </a:r>
          </a:p>
          <a:p>
            <a:pPr eaLnBrk="1" fontAlgn="ctr" hangingPunct="1" latinLnBrk="1" lvl="1"/>
            <a:r>
              <a:rPr b="1" u="sng"/>
              <a:t>Euthymic</a:t>
            </a:r>
            <a:r>
              <a:t> Mood in the </a:t>
            </a:r>
            <a:r>
              <a:rPr i="1"/>
              <a:t>"normal"</a:t>
            </a:r>
            <a:r>
              <a:t> range, which implies the absence of depressed or elevated mood.</a:t>
            </a:r>
          </a:p>
          <a:p>
            <a:pPr eaLnBrk="1" fontAlgn="ctr" hangingPunct="1" latinLnBrk="1" lvl="1"/>
            <a:r>
              <a:rPr b="1" u="sng"/>
              <a:t>Expansive</a:t>
            </a:r>
            <a:r>
              <a:t> Lack of restraint in expressing one's feelings, frequently with an </a:t>
            </a:r>
            <a:r>
              <a:rPr i="1"/>
              <a:t>overvaluation of one's significance or importance. </a:t>
            </a:r>
          </a:p>
          <a:p>
            <a:pPr eaLnBrk="1" fontAlgn="ctr" hangingPunct="1" latinLnBrk="1" lvl="1"/>
            <a:r>
              <a:rPr b="1" u="sng"/>
              <a:t>Irritable</a:t>
            </a:r>
            <a:r>
              <a:t> Easily annoyed and provoked to anger.</a:t>
            </a:r>
          </a:p>
          <a:p>
            <a:pPr eaLnBrk="1" hangingPunct="1" latinLnBrk="1" lvl="0"/>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256" name=""/>
        <p:cNvGrpSpPr/>
        <p:nvPr/>
      </p:nvGrpSpPr>
      <p:grpSpPr>
        <a:xfrm rot="0">
          <a:off x="0" y="0"/>
          <a:ext cx="0" cy="0"/>
          <a:chOff x="0" y="0"/>
          <a:chExt cx="0" cy="0"/>
        </a:xfrm>
      </p:grpSpPr>
      <p:sp>
        <p:nvSpPr>
          <p:cNvPr id="1048591" name=""/>
          <p:cNvSpPr/>
          <p:nvPr>
            <p:ph sz="full" idx="1"/>
          </p:nvPr>
        </p:nvSpPr>
        <p:spPr>
          <a:xfrm rot="0">
            <a:off x="0" y="1981200"/>
            <a:ext cx="8915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 mentally ill person may have at least one of the following characteristics:</a:t>
            </a:r>
          </a:p>
          <a:p>
            <a:pPr eaLnBrk="1" hangingPunct="1" latinLnBrk="1" lvl="1"/>
            <a:r>
              <a:t>Being dissatisfied with one’s abilities and accomplishments</a:t>
            </a:r>
          </a:p>
          <a:p>
            <a:pPr eaLnBrk="1" hangingPunct="1" latinLnBrk="1" lvl="1"/>
            <a:r>
              <a:t>Having ineffective or unsatisfying interpersonal relationships</a:t>
            </a:r>
          </a:p>
          <a:p>
            <a:pPr eaLnBrk="1" hangingPunct="1" latinLnBrk="1" lvl="1"/>
            <a:r>
              <a:t>Dissatisfaction with one’s place in the world</a:t>
            </a:r>
          </a:p>
          <a:p>
            <a:pPr eaLnBrk="1" hangingPunct="1" latinLnBrk="1" lvl="1"/>
            <a:r>
              <a:t>Having ineffective coping/adaptation mechanisms and lacking personal growth</a:t>
            </a:r>
          </a:p>
        </p:txBody>
      </p:sp>
    </p:spTree>
  </p:cSld>
  <p:clrMapOvr>
    <a:masterClrMapping/>
  </p:clrMapOvr>
  <p:timing/>
</p:sld>
</file>

<file path=ppt/slides/slide120.xml><?xml version="1.0" encoding="utf-8"?>
<p:sld xmlns:a="http://schemas.openxmlformats.org/drawingml/2006/main" xmlns:r="http://schemas.openxmlformats.org/officeDocument/2006/relationships" xmlns:p="http://schemas.openxmlformats.org/presentationml/2006/main" showMasterSp="1">
  <p:cSld>
    <p:spTree>
      <p:nvGrpSpPr>
        <p:cNvPr id="376" name=""/>
        <p:cNvGrpSpPr/>
        <p:nvPr/>
      </p:nvGrpSpPr>
      <p:grpSpPr>
        <a:xfrm rot="0">
          <a:off x="0" y="0"/>
          <a:ext cx="0" cy="0"/>
          <a:chOff x="0" y="0"/>
          <a:chExt cx="0" cy="0"/>
        </a:xfrm>
      </p:grpSpPr>
      <p:sp>
        <p:nvSpPr>
          <p:cNvPr id="1048798" name=""/>
          <p:cNvSpPr/>
          <p:nvPr>
            <p:ph type="title" sz="full" idx="0"/>
          </p:nvPr>
        </p:nvSpPr>
        <p:spPr>
          <a:xfrm rot="0">
            <a:off x="685800" y="609600"/>
            <a:ext cx="7772400" cy="152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Thought Disorders</a:t>
            </a:r>
            <a:br/>
            <a:endParaRPr altLang="en-US" b="1" lang="zh-CN">
              <a:effectLst>
                <a:outerShdw algn="tl" blurRad="38100" dir="2700000" dist="38100">
                  <a:srgbClr val="C0C0C0"/>
                </a:outerShdw>
              </a:effectLst>
            </a:endParaRPr>
          </a:p>
        </p:txBody>
      </p:sp>
      <p:sp>
        <p:nvSpPr>
          <p:cNvPr id="1048799"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Any disturbance of thinking that affects</a:t>
            </a:r>
            <a:r>
              <a:rPr altLang="en-US" i="1" lang="zh-CN"/>
              <a:t> </a:t>
            </a:r>
            <a:r>
              <a:rPr b="1" i="1"/>
              <a:t>language, communication, thought content, or thought process</a:t>
            </a:r>
            <a:r>
              <a:t> determined from the </a:t>
            </a:r>
            <a:r>
              <a:rPr i="1"/>
              <a:t>patients speech, writing or inferred from their actions. </a:t>
            </a:r>
          </a:p>
          <a:p>
            <a:pPr eaLnBrk="1" hangingPunct="1" latinLnBrk="1" lvl="0"/>
            <a:r>
              <a:t>Disordered thinking may be either;</a:t>
            </a:r>
          </a:p>
          <a:p>
            <a:pPr eaLnBrk="1" fontAlgn="ctr" hangingPunct="1" latinLnBrk="1" lvl="1"/>
            <a:r>
              <a:t>Disorder of </a:t>
            </a:r>
            <a:r>
              <a:rPr b="1" u="sng"/>
              <a:t>thought content</a:t>
            </a:r>
            <a:r>
              <a:rPr u="sng"/>
              <a:t> </a:t>
            </a:r>
            <a:r>
              <a:t>- reflects the patients belief &amp; interpretation of stimuli;</a:t>
            </a:r>
          </a:p>
          <a:p>
            <a:pPr eaLnBrk="1" fontAlgn="ctr" hangingPunct="1" latinLnBrk="1" lvl="2"/>
            <a:r>
              <a:t>Hallucinated experiences</a:t>
            </a:r>
          </a:p>
          <a:p>
            <a:pPr eaLnBrk="1" fontAlgn="ctr" hangingPunct="1" latinLnBrk="1" lvl="2"/>
            <a:r>
              <a:t>Delusions</a:t>
            </a:r>
          </a:p>
          <a:p>
            <a:pPr eaLnBrk="1" fontAlgn="ctr" hangingPunct="1" latinLnBrk="1" lvl="2"/>
            <a:r>
              <a:t>Marked illogicality</a:t>
            </a:r>
          </a:p>
          <a:p>
            <a:pPr eaLnBrk="1" hangingPunct="1" latinLnBrk="1" lvl="0"/>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showMasterSp="1">
  <p:cSld>
    <p:spTree>
      <p:nvGrpSpPr>
        <p:cNvPr id="377" name=""/>
        <p:cNvGrpSpPr/>
        <p:nvPr/>
      </p:nvGrpSpPr>
      <p:grpSpPr>
        <a:xfrm rot="0">
          <a:off x="0" y="0"/>
          <a:ext cx="0" cy="0"/>
          <a:chOff x="0" y="0"/>
          <a:chExt cx="0" cy="0"/>
        </a:xfrm>
      </p:grpSpPr>
      <p:sp>
        <p:nvSpPr>
          <p:cNvPr id="1048800"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lang="zh-CN"/>
              <a:t>Disorder of </a:t>
            </a:r>
            <a:r>
              <a:rPr altLang="en-US" b="1" lang="zh-CN" u="sng"/>
              <a:t>thought process</a:t>
            </a:r>
            <a:r>
              <a:rPr u="sng"/>
              <a:t> </a:t>
            </a:r>
            <a:r>
              <a:t>- detected from the patients </a:t>
            </a:r>
            <a:r>
              <a:rPr i="1"/>
              <a:t>speech, writings drawings or behaviour;</a:t>
            </a:r>
          </a:p>
          <a:p>
            <a:pPr eaLnBrk="1" fontAlgn="ctr" hangingPunct="1" latinLnBrk="1" lvl="1"/>
            <a:r>
              <a:t>Incoherence of speech 2° to pressure of thought</a:t>
            </a:r>
          </a:p>
          <a:p>
            <a:pPr eaLnBrk="1" fontAlgn="ctr" hangingPunct="1" latinLnBrk="1" lvl="1"/>
            <a:r>
              <a:t>Illogical thinking</a:t>
            </a:r>
          </a:p>
          <a:p>
            <a:pPr eaLnBrk="1" fontAlgn="ctr" hangingPunct="1" latinLnBrk="1" lvl="1"/>
            <a:r>
              <a:t>Concrete thinking - Thinking characterized by diminished capacity to form abstractions. The subject is unable to think metaphorically or hypothetically.</a:t>
            </a:r>
          </a:p>
          <a:p>
            <a:pPr eaLnBrk="1" fontAlgn="ctr" hangingPunct="1" latinLnBrk="1" lvl="1"/>
            <a:r>
              <a:rPr b="1"/>
              <a:t>Tangentiality: </a:t>
            </a:r>
            <a:r>
              <a:t>A disturbance of communication in which the subject "takes off on a tangent" away from a central idea or question and </a:t>
            </a:r>
            <a:r>
              <a:rPr b="1"/>
              <a:t>does not return</a:t>
            </a:r>
            <a:r>
              <a:t>. It may be a digression or an introduction of a new theme. It is related to</a:t>
            </a:r>
            <a:r>
              <a:rPr i="1"/>
              <a:t> loosening of associations and speech derailment </a:t>
            </a:r>
            <a:r>
              <a:t>in that there is a jump from one thought or topic to another.</a:t>
            </a:r>
          </a:p>
          <a:p>
            <a:pPr eaLnBrk="1" hangingPunct="1" latinLnBrk="1" lvl="0"/>
          </a:p>
        </p:txBody>
      </p:sp>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showMasterSp="1">
  <p:cSld>
    <p:spTree>
      <p:nvGrpSpPr>
        <p:cNvPr id="378" name=""/>
        <p:cNvGrpSpPr/>
        <p:nvPr/>
      </p:nvGrpSpPr>
      <p:grpSpPr>
        <a:xfrm rot="0">
          <a:off x="0" y="0"/>
          <a:ext cx="0" cy="0"/>
          <a:chOff x="0" y="0"/>
          <a:chExt cx="0" cy="0"/>
        </a:xfrm>
      </p:grpSpPr>
      <p:sp>
        <p:nvSpPr>
          <p:cNvPr id="1048801"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a:t>
            </a:r>
            <a:r>
              <a:rPr altLang="en-US" b="1" lang="zh-CN"/>
              <a:t> formal thought disorder</a:t>
            </a:r>
            <a:r>
              <a:t> is a disorder in </a:t>
            </a:r>
            <a:r>
              <a:rPr b="1"/>
              <a:t>form or process of thinking</a:t>
            </a:r>
            <a:r>
              <a:t>, characterized by a failure to follow semantic, syntactic, or logical rules</a:t>
            </a:r>
            <a:r>
              <a:rPr b="1"/>
              <a:t>.</a:t>
            </a:r>
          </a:p>
          <a:p>
            <a:pPr eaLnBrk="1" hangingPunct="1" latinLnBrk="1" lvl="0"/>
            <a:r>
              <a:rPr b="1"/>
              <a:t> Schneider</a:t>
            </a:r>
            <a:r>
              <a:t> described the following features of formal thought disorder - </a:t>
            </a:r>
            <a:r>
              <a:rPr b="1"/>
              <a:t>Fusion, Omission &amp; Substitution</a:t>
            </a:r>
            <a:r>
              <a:t>. It may range from; </a:t>
            </a:r>
          </a:p>
          <a:p>
            <a:pPr eaLnBrk="1" hangingPunct="1" latinLnBrk="1" lvl="0"/>
            <a:r>
              <a:rPr b="1" i="1" u="sng"/>
              <a:t>locking</a:t>
            </a:r>
            <a:r>
              <a:rPr b="1" i="1"/>
              <a:t>:</a:t>
            </a:r>
            <a:r>
              <a:t> Sudden disruption of thought evidenced by an interruption or momentary disruption of speech. It appears as if the individual is trying to remember what he or she was thinking or saying. It may occur in </a:t>
            </a:r>
            <a:r>
              <a:rPr b="1"/>
              <a:t>schizophrenia</a:t>
            </a:r>
            <a:r>
              <a:t>, and lesser degrees are seen in anxiety states</a:t>
            </a:r>
            <a:r>
              <a:rPr b="1"/>
              <a:t> </a:t>
            </a:r>
            <a:r>
              <a:t>such as </a:t>
            </a:r>
            <a:r>
              <a:rPr b="1"/>
              <a:t>obsessive-compulsive disorders. </a:t>
            </a:r>
          </a:p>
          <a:p>
            <a:pPr eaLnBrk="1" hangingPunct="1" latinLnBrk="1" lvl="0"/>
          </a:p>
          <a:p>
            <a:pPr eaLnBrk="1" hangingPunct="1" latinLnBrk="1" lvl="0"/>
          </a:p>
        </p:txBody>
      </p:sp>
    </p:spTree>
  </p:cSld>
  <p:clrMapOvr>
    <a:masterClrMapping/>
  </p:clrMapOvr>
  <p:timing/>
</p:sld>
</file>

<file path=ppt/slides/slide123.xml><?xml version="1.0" encoding="utf-8"?>
<p:sld xmlns:a="http://schemas.openxmlformats.org/drawingml/2006/main" xmlns:r="http://schemas.openxmlformats.org/officeDocument/2006/relationships" xmlns:p="http://schemas.openxmlformats.org/presentationml/2006/main" showMasterSp="1">
  <p:cSld>
    <p:spTree>
      <p:nvGrpSpPr>
        <p:cNvPr id="379" name=""/>
        <p:cNvGrpSpPr/>
        <p:nvPr/>
      </p:nvGrpSpPr>
      <p:grpSpPr>
        <a:xfrm rot="0">
          <a:off x="0" y="0"/>
          <a:ext cx="0" cy="0"/>
          <a:chOff x="0" y="0"/>
          <a:chExt cx="0" cy="0"/>
        </a:xfrm>
      </p:grpSpPr>
      <p:sp>
        <p:nvSpPr>
          <p:cNvPr id="104880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i="1" lang="zh-CN" u="sng"/>
              <a:t>Circumstantiality:</a:t>
            </a:r>
            <a:r>
              <a:rPr altLang="en-US" i="1" lang="zh-CN"/>
              <a:t> </a:t>
            </a:r>
            <a:r>
              <a:t>A disturbance of communication in which the train of associations is interrupted by frequent digressions before </a:t>
            </a:r>
            <a:r>
              <a:rPr b="1"/>
              <a:t>the central idea is finally presented</a:t>
            </a:r>
            <a:r>
              <a:t>. The digressions are irrelevant or marginally relevant to what is being said. Seen in a wide variety of pathological states, or may be a normal if annoying language habit.</a:t>
            </a:r>
          </a:p>
          <a:p>
            <a:pPr eaLnBrk="1" fontAlgn="ctr" hangingPunct="1" latinLnBrk="1" lvl="0"/>
            <a:r>
              <a:rPr b="1" i="1" u="sng"/>
              <a:t>Loosening of associations</a:t>
            </a:r>
            <a:r>
              <a:rPr b="1" i="1"/>
              <a:t>:</a:t>
            </a:r>
            <a:r>
              <a:t> (See also Flight of ideas and Tangentiality.) A disorder of thinking and speech in which ideas shift from one subject to another with </a:t>
            </a:r>
            <a:r>
              <a:rPr i="1"/>
              <a:t>remote or no apparent reasons</a:t>
            </a:r>
            <a:r>
              <a:t>. The speaker is unaware of the incongruity. A classical sign of </a:t>
            </a:r>
            <a:r>
              <a:rPr b="1"/>
              <a:t>schizophrenia</a:t>
            </a:r>
            <a:r>
              <a:t> but may be seen also in </a:t>
            </a:r>
            <a:r>
              <a:rPr b="1"/>
              <a:t>any psychotic state.</a:t>
            </a:r>
          </a:p>
          <a:p>
            <a:pPr eaLnBrk="1" hangingPunct="1" latinLnBrk="1" lvl="0"/>
          </a:p>
        </p:txBody>
      </p:sp>
    </p:spTree>
  </p:cSld>
  <p:clrMapOvr>
    <a:masterClrMapping/>
  </p:clrMapOvr>
  <p:timing/>
</p:sld>
</file>

<file path=ppt/slides/slide124.xml><?xml version="1.0" encoding="utf-8"?>
<p:sld xmlns:a="http://schemas.openxmlformats.org/drawingml/2006/main" xmlns:r="http://schemas.openxmlformats.org/officeDocument/2006/relationships" xmlns:p="http://schemas.openxmlformats.org/presentationml/2006/main" showMasterSp="1">
  <p:cSld>
    <p:spTree>
      <p:nvGrpSpPr>
        <p:cNvPr id="380" name=""/>
        <p:cNvGrpSpPr/>
        <p:nvPr/>
      </p:nvGrpSpPr>
      <p:grpSpPr>
        <a:xfrm rot="0">
          <a:off x="0" y="0"/>
          <a:ext cx="0" cy="0"/>
          <a:chOff x="0" y="0"/>
          <a:chExt cx="0" cy="0"/>
        </a:xfrm>
      </p:grpSpPr>
      <p:sp>
        <p:nvSpPr>
          <p:cNvPr id="1048803" name=""/>
          <p:cNvSpPr/>
          <p:nvPr>
            <p:ph sz="full" idx="1"/>
          </p:nvPr>
        </p:nvSpPr>
        <p:spPr>
          <a:xfrm rot="0">
            <a:off x="685800" y="228600"/>
            <a:ext cx="77724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i="1" lang="zh-CN" u="sng"/>
              <a:t>Loss of Reality Testing </a:t>
            </a:r>
            <a:r>
              <a:rPr altLang="en-US" b="1" i="1" lang="zh-CN"/>
              <a:t>- </a:t>
            </a:r>
            <a:r>
              <a:t>Loss of the </a:t>
            </a:r>
            <a:r>
              <a:rPr b="1"/>
              <a:t>capacity to challenge bizarre perceptions</a:t>
            </a:r>
          </a:p>
          <a:p>
            <a:pPr eaLnBrk="1" hangingPunct="1" latinLnBrk="1" lvl="0"/>
            <a:r>
              <a:t>Classically, formal thought disorder is the hallmark of </a:t>
            </a:r>
            <a:r>
              <a:rPr b="1"/>
              <a:t>schizophrenia.</a:t>
            </a:r>
          </a:p>
          <a:p>
            <a:pPr eaLnBrk="1" hangingPunct="1" latinLnBrk="1" lvl="0"/>
          </a:p>
        </p:txBody>
      </p:sp>
    </p:spTree>
  </p:cSld>
  <p:clrMapOvr>
    <a:masterClrMapping/>
  </p:clrMapOvr>
  <p:timing/>
</p:sld>
</file>

<file path=ppt/slides/slide125.xml><?xml version="1.0" encoding="utf-8"?>
<p:sld xmlns:a="http://schemas.openxmlformats.org/drawingml/2006/main" xmlns:r="http://schemas.openxmlformats.org/officeDocument/2006/relationships" xmlns:p="http://schemas.openxmlformats.org/presentationml/2006/main" showMasterSp="1">
  <p:cSld>
    <p:spTree>
      <p:nvGrpSpPr>
        <p:cNvPr id="381" name=""/>
        <p:cNvGrpSpPr/>
        <p:nvPr/>
      </p:nvGrpSpPr>
      <p:grpSpPr>
        <a:xfrm rot="0">
          <a:off x="0" y="0"/>
          <a:ext cx="0" cy="0"/>
          <a:chOff x="0" y="0"/>
          <a:chExt cx="0" cy="0"/>
        </a:xfrm>
      </p:grpSpPr>
      <p:sp>
        <p:nvSpPr>
          <p:cNvPr id="1048804" name=""/>
          <p:cNvSpPr/>
          <p:nvPr>
            <p:ph type="title" sz="full" idx="0"/>
          </p:nvPr>
        </p:nvSpPr>
        <p:spPr>
          <a:xfrm rot="0">
            <a:off x="0" y="228600"/>
            <a:ext cx="9144000" cy="1524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THERAPEUTIC NURSE-CLIENT RELATIONSHIP</a:t>
            </a:r>
            <a:br/>
            <a:endParaRPr altLang="en-US" lang="zh-CN">
              <a:effectLst>
                <a:outerShdw algn="tl" blurRad="38100" dir="2700000" dist="38100">
                  <a:srgbClr val="C0C0C0"/>
                </a:outerShdw>
              </a:effectLst>
            </a:endParaRPr>
          </a:p>
        </p:txBody>
      </p:sp>
      <p:sp>
        <p:nvSpPr>
          <p:cNvPr id="1048805"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u="sng"/>
              <a:t>Definition</a:t>
            </a:r>
          </a:p>
          <a:p>
            <a:pPr eaLnBrk="1" hangingPunct="1" latinLnBrk="1" lvl="0"/>
            <a:r>
              <a:t>A mutual learning experience &amp; corrective emotional approach for the pt. it is based on underlying humanity of the nurse and the pt with mutual respect and acceptance of ethno cultural differences.</a:t>
            </a:r>
          </a:p>
          <a:p>
            <a:pPr eaLnBrk="1" hangingPunct="1" latinLnBrk="1" lvl="0"/>
            <a:r>
              <a:t>Therapeutic relationships are goal- oriented and directed at learning and growth promotion</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1">
  <p:cSld>
    <p:spTree>
      <p:nvGrpSpPr>
        <p:cNvPr id="382" name=""/>
        <p:cNvGrpSpPr/>
        <p:nvPr/>
      </p:nvGrpSpPr>
      <p:grpSpPr>
        <a:xfrm rot="0">
          <a:off x="0" y="0"/>
          <a:ext cx="0" cy="0"/>
          <a:chOff x="0" y="0"/>
          <a:chExt cx="0" cy="0"/>
        </a:xfrm>
      </p:grpSpPr>
      <p:sp>
        <p:nvSpPr>
          <p:cNvPr id="1048806"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Requirements for Therapeutic Relationship</a:t>
            </a:r>
          </a:p>
          <a:p>
            <a:pPr eaLnBrk="1" hangingPunct="1" latinLnBrk="1" lvl="0"/>
            <a:r>
              <a:t>Rapport, self understanding, acceptance, consistency</a:t>
            </a:r>
          </a:p>
          <a:p>
            <a:pPr eaLnBrk="1" hangingPunct="1" latinLnBrk="1" lvl="0"/>
            <a:r>
              <a:t>Trust</a:t>
            </a:r>
          </a:p>
          <a:p>
            <a:pPr eaLnBrk="1" hangingPunct="1" latinLnBrk="1" lvl="0"/>
            <a:r>
              <a:t>Respect</a:t>
            </a:r>
          </a:p>
          <a:p>
            <a:pPr eaLnBrk="1" hangingPunct="1" latinLnBrk="1" lvl="0"/>
            <a:r>
              <a:t>Genuineness</a:t>
            </a:r>
          </a:p>
          <a:p>
            <a:pPr eaLnBrk="1" hangingPunct="1" latinLnBrk="1" lvl="0"/>
            <a:r>
              <a:t>Empathy</a:t>
            </a:r>
          </a:p>
          <a:p>
            <a:pPr eaLnBrk="1" hangingPunct="1" latinLnBrk="1" lvl="0">
              <a:buNone/>
            </a:pPr>
            <a:r>
              <a:rPr b="1" u="sng"/>
              <a:t>Phases of a Therapeutic Nurse-Client Relationship</a:t>
            </a:r>
          </a:p>
          <a:p>
            <a:pPr eaLnBrk="1" hangingPunct="1" latinLnBrk="1" lvl="0"/>
            <a:r>
              <a:t>Pre-interaction phase</a:t>
            </a:r>
          </a:p>
          <a:p>
            <a:pPr eaLnBrk="1" hangingPunct="1" latinLnBrk="1" lvl="0"/>
            <a:r>
              <a:t>Orientation/Introductory Period</a:t>
            </a:r>
          </a:p>
          <a:p>
            <a:pPr eaLnBrk="1" hangingPunct="1" latinLnBrk="1" lvl="0"/>
            <a:r>
              <a:t>Working</a:t>
            </a:r>
          </a:p>
          <a:p>
            <a:pPr eaLnBrk="1" hangingPunct="1" latinLnBrk="1" lvl="0"/>
            <a:r>
              <a:t>Termination</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1">
  <p:cSld>
    <p:spTree>
      <p:nvGrpSpPr>
        <p:cNvPr id="383" name=""/>
        <p:cNvGrpSpPr/>
        <p:nvPr/>
      </p:nvGrpSpPr>
      <p:grpSpPr>
        <a:xfrm rot="0">
          <a:off x="0" y="0"/>
          <a:ext cx="0" cy="0"/>
          <a:chOff x="0" y="0"/>
          <a:chExt cx="0" cy="0"/>
        </a:xfrm>
      </p:grpSpPr>
      <p:sp>
        <p:nvSpPr>
          <p:cNvPr id="1048807" name=""/>
          <p:cNvSpPr/>
          <p:nvPr>
            <p:ph sz="full" idx="1"/>
          </p:nvPr>
        </p:nvSpPr>
        <p:spPr>
          <a:xfrm rot="0">
            <a:off x="0" y="228600"/>
            <a:ext cx="9144000" cy="6629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Pre-interactive phase</a:t>
            </a:r>
          </a:p>
          <a:p>
            <a:pPr eaLnBrk="1" hangingPunct="1" latinLnBrk="1" lvl="0">
              <a:buNone/>
            </a:pPr>
            <a:r>
              <a:t>	Pre interaction is a phase which a nurse goes through before actual interaction with the patient. This phase begins when the nurse is assigned a patient to develop therapeutic relationship with him till she goes to him for interaction</a:t>
            </a:r>
          </a:p>
          <a:p>
            <a:pPr eaLnBrk="1" hangingPunct="1" latinLnBrk="1" lvl="0"/>
            <a:r>
              <a:rPr b="1"/>
              <a:t>Task of pre-interaction phase</a:t>
            </a:r>
          </a:p>
          <a:p>
            <a:pPr eaLnBrk="1" hangingPunct="1" latinLnBrk="1" lvl="0">
              <a:buFont typeface="Wingdings" pitchFamily="2" charset="2"/>
              <a:buChar char="v"/>
            </a:pPr>
            <a:r>
              <a:t>Obtaining available information about the client from his or her charts, significant others or other health team members. From this information the initial assessments are begun</a:t>
            </a:r>
          </a:p>
          <a:p>
            <a:pPr eaLnBrk="1" hangingPunct="1" latinLnBrk="1" lvl="0">
              <a:buNone/>
            </a:p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1">
  <p:cSld>
    <p:spTree>
      <p:nvGrpSpPr>
        <p:cNvPr id="384" name=""/>
        <p:cNvGrpSpPr/>
        <p:nvPr/>
      </p:nvGrpSpPr>
      <p:grpSpPr>
        <a:xfrm rot="0">
          <a:off x="0" y="0"/>
          <a:ext cx="0" cy="0"/>
          <a:chOff x="0" y="0"/>
          <a:chExt cx="0" cy="0"/>
        </a:xfrm>
      </p:grpSpPr>
      <p:sp>
        <p:nvSpPr>
          <p:cNvPr id="1048808"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Font typeface="Wingdings" pitchFamily="2" charset="2"/>
              <a:buChar char="v"/>
            </a:pPr>
            <a:r>
              <a:rPr altLang="en-US" lang="zh-CN"/>
              <a:t>Examining ones feelings, fears and anxieties about working with a particular patient.</a:t>
            </a:r>
          </a:p>
          <a:p>
            <a:pPr eaLnBrk="1" hangingPunct="1" latinLnBrk="1" lvl="0">
              <a:buFont typeface="Wingdings" pitchFamily="2" charset="2"/>
              <a:buChar char="v"/>
            </a:pPr>
            <a:r>
              <a:rPr altLang="en-US" lang="zh-CN"/>
              <a:t>Set objective for the interaction phase</a:t>
            </a:r>
          </a:p>
          <a:p>
            <a:pPr eaLnBrk="1" hangingPunct="1" latinLnBrk="1" lvl="0">
              <a:buNone/>
            </a:pPr>
            <a:r>
              <a:rPr b="1" u="sng"/>
              <a:t>INTRODUCTORY /ORIENTATION PHASE</a:t>
            </a:r>
          </a:p>
          <a:p>
            <a:pPr eaLnBrk="1" hangingPunct="1" latinLnBrk="1" lvl="0"/>
            <a:r>
              <a:t>Begins when the nurse goes to the patient, introduces herself and gets introduction about him.</a:t>
            </a:r>
          </a:p>
          <a:p>
            <a:pPr eaLnBrk="1" hangingPunct="1" latinLnBrk="1" lvl="0"/>
            <a:r>
              <a:t> The nurse and client get acquainted.</a:t>
            </a:r>
          </a:p>
          <a:p>
            <a:pPr eaLnBrk="1" hangingPunct="1" latinLnBrk="1" lvl="0"/>
            <a:r>
              <a:t> The orientation phase ends when the nurse and he patient begin to accept each other as unique human being.</a:t>
            </a:r>
          </a:p>
          <a:p>
            <a:pPr eaLnBrk="1" hangingPunct="1" latinLnBrk="1" lvl="0">
              <a:buNone/>
            </a:pPr>
          </a:p>
          <a:p>
            <a:pPr eaLnBrk="1" hangingPunct="1" latinLnBrk="1" lvl="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1">
  <p:cSld>
    <p:spTree>
      <p:nvGrpSpPr>
        <p:cNvPr id="385" name=""/>
        <p:cNvGrpSpPr/>
        <p:nvPr/>
      </p:nvGrpSpPr>
      <p:grpSpPr>
        <a:xfrm rot="0">
          <a:off x="0" y="0"/>
          <a:ext cx="0" cy="0"/>
          <a:chOff x="0" y="0"/>
          <a:chExt cx="0" cy="0"/>
        </a:xfrm>
      </p:grpSpPr>
      <p:sp>
        <p:nvSpPr>
          <p:cNvPr id="1048809"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Task of introductory or orientation phase</a:t>
            </a:r>
          </a:p>
          <a:p>
            <a:pPr eaLnBrk="1" hangingPunct="1" latinLnBrk="1" lvl="0">
              <a:buFont typeface="Arial" pitchFamily="0" charset="0"/>
              <a:buAutoNum type="alphaLcParenR" startAt="1"/>
            </a:pPr>
            <a:r>
              <a:rPr altLang="en-US" lang="zh-CN"/>
              <a:t>Establishment of Contact</a:t>
            </a:r>
          </a:p>
          <a:p>
            <a:pPr eaLnBrk="1" hangingPunct="1" latinLnBrk="1" lvl="0"/>
            <a:r>
              <a:t>Nurse introduces herself to the patient</a:t>
            </a:r>
          </a:p>
          <a:p>
            <a:pPr eaLnBrk="1" hangingPunct="1" latinLnBrk="1" lvl="0"/>
            <a:r>
              <a:t>Build trust and rapport by demonstrating acceptance.</a:t>
            </a:r>
          </a:p>
          <a:p>
            <a:pPr eaLnBrk="1" hangingPunct="1" latinLnBrk="1" lvl="0"/>
            <a:r>
              <a:t>Establishing a therapeutic environment ensuring safety and privacy</a:t>
            </a:r>
          </a:p>
          <a:p>
            <a:pPr eaLnBrk="1" hangingPunct="1" latinLnBrk="1" lvl="0">
              <a:buFont typeface="Arial" pitchFamily="0" charset="0"/>
              <a:buAutoNum type="alphaLcParenR" startAt="2"/>
            </a:pPr>
            <a:r>
              <a:t>Making Agreement or Pact</a:t>
            </a:r>
          </a:p>
          <a:p>
            <a:pPr eaLnBrk="1" hangingPunct="1" latinLnBrk="1" lvl="0">
              <a:buFont typeface="Arial" pitchFamily="0" charset="0"/>
              <a:buAutoNum type="alphaLcParenR" startAt="2"/>
            </a:pPr>
            <a:r>
              <a:t>Talking with the Patient</a:t>
            </a:r>
          </a:p>
          <a:p>
            <a:pPr eaLnBrk="1" hangingPunct="1" latinLnBrk="1" lvl="0">
              <a:buFont typeface="Arial" pitchFamily="0" charset="0"/>
              <a:buAutoNum type="alphaLcParenR" startAt="4"/>
            </a:pPr>
            <a:r>
              <a:t>Assess the Clients Need, Coping Strategies, Defense Mechanisms, Strengths and Weakness</a:t>
            </a:r>
          </a:p>
          <a:p>
            <a:pPr eaLnBrk="1" hangingPunct="1" latinLnBrk="1" lvl="0"/>
          </a:p>
          <a:p>
            <a:pPr eaLnBrk="1" hangingPunct="1" latinLnBrk="1" lvl="0">
              <a:buFont typeface="Arial" pitchFamily="0" charset="0"/>
              <a:buAutoNum type="alphaLcParenR" startAt="2"/>
            </a:pPr>
          </a:p>
          <a:p>
            <a:pPr eaLnBrk="1" hangingPunct="1" latinLnBrk="1" lvl="0">
              <a:buNone/>
            </a:pPr>
          </a:p>
          <a:p>
            <a:pPr eaLnBrk="1" hangingPunct="1" latinLnBrk="1" lvl="0">
              <a:buNone/>
            </a:pPr>
            <a:endParaRPr b="1"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254" name=""/>
        <p:cNvGrpSpPr/>
        <p:nvPr/>
      </p:nvGrpSpPr>
      <p:grpSpPr>
        <a:xfrm rot="0">
          <a:off x="0" y="0"/>
          <a:ext cx="0" cy="0"/>
          <a:chOff x="0" y="0"/>
          <a:chExt cx="0" cy="0"/>
        </a:xfrm>
      </p:grpSpPr>
      <p:sp>
        <p:nvSpPr>
          <p:cNvPr id="1048588" name=""/>
          <p:cNvSpPr/>
          <p:nvPr>
            <p:ph type="title" sz="full" idx="0"/>
          </p:nvPr>
        </p:nvSpPr>
        <p:spPr>
          <a:xfrm rot="0">
            <a:off x="685800" y="22860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Common terms used in psychiatry</a:t>
            </a:r>
          </a:p>
        </p:txBody>
      </p:sp>
      <p:sp>
        <p:nvSpPr>
          <p:cNvPr id="1048589" name=""/>
          <p:cNvSpPr/>
          <p:nvPr>
            <p:ph sz="full" idx="1"/>
          </p:nvPr>
        </p:nvSpPr>
        <p:spPr>
          <a:xfrm rot="0">
            <a:off x="0" y="1371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1"/>
            </a:pPr>
            <a:r>
              <a:rPr altLang="en-US" lang="zh-CN" u="sng"/>
              <a:t>Psychiatry</a:t>
            </a:r>
            <a:r>
              <a:t>: a branch in psychological medicine dealing with diagnosis, treatment and prevention of mental illness</a:t>
            </a:r>
          </a:p>
          <a:p>
            <a:pPr eaLnBrk="1" hangingPunct="1" indent="-514350" latinLnBrk="1" lvl="0" marL="514350">
              <a:buFont typeface="Arial" pitchFamily="0" charset="0"/>
              <a:buAutoNum type="arabicPeriod" startAt="1"/>
            </a:pPr>
            <a:r>
              <a:rPr u="sng"/>
              <a:t>Psychiatric nursing</a:t>
            </a:r>
            <a:r>
              <a:t>: specialized branch of nursing that deals with preventing, promoting, curative and rehabilitative aspects of mentally ill persons in hospitals and community</a:t>
            </a:r>
          </a:p>
          <a:p>
            <a:pPr eaLnBrk="1" hangingPunct="1" indent="-514350" latinLnBrk="1" lvl="0" marL="514350">
              <a:buFont typeface="Arial" pitchFamily="0" charset="0"/>
              <a:buAutoNum type="arabicPeriod" startAt="1"/>
            </a:pPr>
            <a:r>
              <a:rPr u="sng"/>
              <a:t>Psychoanalysis:</a:t>
            </a:r>
            <a:r>
              <a:t> a method of treating certain types of mental illness by a psychiatrist</a:t>
            </a:r>
          </a:p>
          <a:p>
            <a:pPr eaLnBrk="1" hangingPunct="1" indent="-514350" latinLnBrk="1" lvl="0" marL="514350">
              <a:buFont typeface="Arial" pitchFamily="0" charset="0"/>
              <a:buAutoNum type="arabicPeriod" startAt="1"/>
            </a:p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MasterSp="1">
  <p:cSld>
    <p:spTree>
      <p:nvGrpSpPr>
        <p:cNvPr id="386" name=""/>
        <p:cNvGrpSpPr/>
        <p:nvPr/>
      </p:nvGrpSpPr>
      <p:grpSpPr>
        <a:xfrm rot="0">
          <a:off x="0" y="0"/>
          <a:ext cx="0" cy="0"/>
          <a:chOff x="0" y="0"/>
          <a:chExt cx="0" cy="0"/>
        </a:xfrm>
      </p:grpSpPr>
      <p:sp>
        <p:nvSpPr>
          <p:cNvPr id="1048810" name=""/>
          <p:cNvSpPr/>
          <p:nvPr>
            <p:ph type="title" sz="full" idx="0"/>
          </p:nvPr>
        </p:nvSpPr>
        <p:spPr>
          <a:xfrm rot="0">
            <a:off x="685800" y="0"/>
            <a:ext cx="7772400" cy="1295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BARRIERS TO ORIENTATION PHASE</a:t>
            </a:r>
          </a:p>
        </p:txBody>
      </p:sp>
      <p:sp>
        <p:nvSpPr>
          <p:cNvPr id="1048811"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Establishing an agreement or pact.</a:t>
            </a:r>
          </a:p>
          <a:p>
            <a:pPr eaLnBrk="1" hangingPunct="1" latinLnBrk="1" lvl="0"/>
            <a:r>
              <a:rPr altLang="en-US" lang="zh-CN"/>
              <a:t>Social class of the patient or the nurse.</a:t>
            </a:r>
          </a:p>
          <a:p>
            <a:pPr eaLnBrk="1" hangingPunct="1" latinLnBrk="1" lvl="0"/>
            <a:r>
              <a:rPr altLang="en-US" lang="zh-CN"/>
              <a:t>Status of the patient.</a:t>
            </a:r>
          </a:p>
          <a:p>
            <a:pPr eaLnBrk="1" hangingPunct="1" latinLnBrk="1" lvl="0"/>
            <a:r>
              <a:rPr altLang="en-US" lang="zh-CN"/>
              <a:t>Anxiety level of the pt</a:t>
            </a:r>
          </a:p>
          <a:p>
            <a:pPr eaLnBrk="1" hangingPunct="1" latinLnBrk="1" lvl="0"/>
            <a:r>
              <a:rPr altLang="en-US" lang="zh-CN"/>
              <a:t>Transference: When the patient perceives the nurse as a significant individual from the past: for example the pt perceive sthe nurse as his daughter and starts behaving with her like a father</a:t>
            </a:r>
          </a:p>
          <a:p>
            <a:pPr eaLnBrk="1" hangingPunct="1" latinLnBrk="1" lvl="0"/>
            <a:endParaRPr altLang="en-US" lang="zh-CN"/>
          </a:p>
          <a:p>
            <a:pPr eaLnBrk="1" hangingPunct="1" latinLnBrk="1" lvl="0"/>
            <a:endParaRPr altLang="en-US" lang="zh-CN"/>
          </a:p>
          <a:p>
            <a:pPr eaLnBrk="1" hangingPunct="1" latinLnBrk="1" lvl="0"/>
            <a:endParaRPr altLang="en-US" lang="zh-CN"/>
          </a:p>
          <a:p>
            <a:pPr eaLnBrk="1" hangingPunct="1" latinLnBrk="1" lvl="0"/>
            <a:endParaRPr altLang="en-US" lang="zh-CN"/>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1">
  <p:cSld>
    <p:spTree>
      <p:nvGrpSpPr>
        <p:cNvPr id="387" name=""/>
        <p:cNvGrpSpPr/>
        <p:nvPr/>
      </p:nvGrpSpPr>
      <p:grpSpPr>
        <a:xfrm rot="0">
          <a:off x="0" y="0"/>
          <a:ext cx="0" cy="0"/>
          <a:chOff x="0" y="0"/>
          <a:chExt cx="0" cy="0"/>
        </a:xfrm>
      </p:grpSpPr>
      <p:sp>
        <p:nvSpPr>
          <p:cNvPr id="104881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Counter transference: When the nurse perceives a male patient like her father and gives him the same care that she would have given to her father</a:t>
            </a:r>
          </a:p>
          <a:p>
            <a:pPr eaLnBrk="1" hangingPunct="1" latinLnBrk="1" lvl="0">
              <a:buNone/>
            </a:pPr>
            <a:r>
              <a:rPr b="1" u="sng"/>
              <a:t>WORKING PHASE</a:t>
            </a:r>
          </a:p>
          <a:p>
            <a:pPr eaLnBrk="1" hangingPunct="1" latinLnBrk="1" lvl="0"/>
            <a:r>
              <a:t>Working Phase starts when the nurse and the patient are able to overcome the barriers of orientation and introductory phase.</a:t>
            </a:r>
          </a:p>
          <a:p>
            <a:pPr eaLnBrk="1" hangingPunct="1" latinLnBrk="1" lvl="0"/>
            <a:r>
              <a:t>During this phase the nurse and the patient actively work on meeting the goals which they had established during the orientation phase</a:t>
            </a:r>
          </a:p>
          <a:p>
            <a:pPr eaLnBrk="1" hangingPunct="1" latinLnBrk="1" lvl="0">
              <a:buNone/>
            </a:pPr>
            <a:endParaRPr b="1" u="sng"/>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1">
  <p:cSld>
    <p:spTree>
      <p:nvGrpSpPr>
        <p:cNvPr id="388" name=""/>
        <p:cNvGrpSpPr/>
        <p:nvPr/>
      </p:nvGrpSpPr>
      <p:grpSpPr>
        <a:xfrm rot="0">
          <a:off x="0" y="0"/>
          <a:ext cx="0" cy="0"/>
          <a:chOff x="0" y="0"/>
          <a:chExt cx="0" cy="0"/>
        </a:xfrm>
      </p:grpSpPr>
      <p:sp>
        <p:nvSpPr>
          <p:cNvPr id="104881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characteristic feature of this phase is that the nurse is able to overcome anxiety and the patient’s fear of un known is also decreased</a:t>
            </a:r>
          </a:p>
          <a:p>
            <a:pPr eaLnBrk="1" hangingPunct="1" latinLnBrk="1" lvl="0">
              <a:buNone/>
            </a:pPr>
            <a:r>
              <a:rPr b="1" u="sng"/>
              <a:t>Task of working phase</a:t>
            </a:r>
          </a:p>
          <a:p>
            <a:pPr eaLnBrk="1" hangingPunct="1" latinLnBrk="1" lvl="0"/>
            <a:r>
              <a:t>The nurse collects the data in detail from primary and secondary sources and identifies the needs of the patent.</a:t>
            </a:r>
          </a:p>
          <a:p>
            <a:pPr eaLnBrk="1" hangingPunct="1" latinLnBrk="1" lvl="0"/>
            <a:r>
              <a:t> The nurse assists the patient to identify his or her problem.</a:t>
            </a:r>
          </a:p>
          <a:p>
            <a:pPr eaLnBrk="1" hangingPunct="1" latinLnBrk="1" lvl="0"/>
            <a:r>
              <a:t>She helps the patient to communicate.</a:t>
            </a:r>
          </a:p>
          <a:p>
            <a:pPr eaLnBrk="1" hangingPunct="1" latinLnBrk="1" lvl="0"/>
            <a:r>
              <a:t>She encourages the patient to use new patterns of behaviour</a:t>
            </a:r>
          </a:p>
          <a:p>
            <a:pPr eaLnBrk="1" hangingPunct="1" latinLnBrk="1" lvl="0">
              <a:buNone/>
            </a:pPr>
            <a:endParaRPr b="1" u="sng"/>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1">
  <p:cSld>
    <p:spTree>
      <p:nvGrpSpPr>
        <p:cNvPr id="389" name=""/>
        <p:cNvGrpSpPr/>
        <p:nvPr/>
      </p:nvGrpSpPr>
      <p:grpSpPr>
        <a:xfrm rot="0">
          <a:off x="0" y="0"/>
          <a:ext cx="0" cy="0"/>
          <a:chOff x="0" y="0"/>
          <a:chExt cx="0" cy="0"/>
        </a:xfrm>
      </p:grpSpPr>
      <p:sp>
        <p:nvSpPr>
          <p:cNvPr id="104881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Barriers to the working phase</a:t>
            </a:r>
          </a:p>
          <a:p>
            <a:pPr eaLnBrk="1" hangingPunct="1" latinLnBrk="1" lvl="0"/>
            <a:r>
              <a:rPr altLang="en-US" lang="zh-CN"/>
              <a:t>Progress of the pt may be too slow</a:t>
            </a:r>
          </a:p>
          <a:p>
            <a:pPr eaLnBrk="1" hangingPunct="1" latinLnBrk="1" lvl="0"/>
            <a:r>
              <a:rPr altLang="en-US" lang="zh-CN"/>
              <a:t>There will be difficulty in collecting data and interpretation</a:t>
            </a:r>
          </a:p>
          <a:p>
            <a:pPr eaLnBrk="1" hangingPunct="1" latinLnBrk="1" lvl="0"/>
            <a:r>
              <a:rPr altLang="en-US" lang="zh-CN"/>
              <a:t>There will be fear of closeness and it will be difficult to terminate the relationship</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1">
  <p:cSld>
    <p:spTree>
      <p:nvGrpSpPr>
        <p:cNvPr id="390" name=""/>
        <p:cNvGrpSpPr/>
        <p:nvPr/>
      </p:nvGrpSpPr>
      <p:grpSpPr>
        <a:xfrm rot="0">
          <a:off x="0" y="0"/>
          <a:ext cx="0" cy="0"/>
          <a:chOff x="0" y="0"/>
          <a:chExt cx="0" cy="0"/>
        </a:xfrm>
      </p:grpSpPr>
      <p:sp>
        <p:nvSpPr>
          <p:cNvPr id="1048815" name=""/>
          <p:cNvSpPr/>
          <p:nvPr>
            <p:ph type="title" sz="full" idx="0"/>
          </p:nvPr>
        </p:nvSpPr>
        <p:spPr>
          <a:xfrm rot="0">
            <a:off x="685800" y="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Termination phase</a:t>
            </a:r>
          </a:p>
        </p:txBody>
      </p:sp>
      <p:sp>
        <p:nvSpPr>
          <p:cNvPr id="1048816"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final step of the therapeutic relationship is the termination phase. The nurse terminates the relationship when they mutually agreed: when goals are reached.</a:t>
            </a:r>
          </a:p>
          <a:p>
            <a:pPr eaLnBrk="1" hangingPunct="1" latinLnBrk="1" lvl="0"/>
            <a:r>
              <a:rPr altLang="en-US" lang="zh-CN"/>
              <a:t>The nurse discusses the termination phase with the client encourages to identify the progress that the client has made and explores the necessity of any referral that maybe beneficial to the patient</a:t>
            </a:r>
          </a:p>
          <a:p>
            <a:pPr eaLnBrk="1" hangingPunct="1" latinLnBrk="1" lvl="0"/>
            <a:endParaRPr altLang="en-US" lang="zh-CN"/>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1">
  <p:cSld>
    <p:spTree>
      <p:nvGrpSpPr>
        <p:cNvPr id="391" name=""/>
        <p:cNvGrpSpPr/>
        <p:nvPr/>
      </p:nvGrpSpPr>
      <p:grpSpPr>
        <a:xfrm rot="0">
          <a:off x="0" y="0"/>
          <a:ext cx="0" cy="0"/>
          <a:chOff x="0" y="0"/>
          <a:chExt cx="0" cy="0"/>
        </a:xfrm>
      </p:grpSpPr>
      <p:sp>
        <p:nvSpPr>
          <p:cNvPr id="1048817" name=""/>
          <p:cNvSpPr/>
          <p:nvPr>
            <p:ph type="title" sz="full" idx="0"/>
          </p:nvPr>
        </p:nvSpPr>
        <p:spPr>
          <a:xfrm rot="0">
            <a:off x="685800" y="1524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TASK OF TERMINATION</a:t>
            </a:r>
          </a:p>
        </p:txBody>
      </p:sp>
      <p:sp>
        <p:nvSpPr>
          <p:cNvPr id="1048818" name=""/>
          <p:cNvSpPr/>
          <p:nvPr>
            <p:ph sz="full" idx="1"/>
          </p:nvPr>
        </p:nvSpPr>
        <p:spPr>
          <a:xfrm rot="0">
            <a:off x="0" y="1066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Bring a therapeutic end to the  relationship.</a:t>
            </a:r>
          </a:p>
          <a:p>
            <a:pPr eaLnBrk="1" hangingPunct="1" latinLnBrk="1" lvl="0"/>
            <a:r>
              <a:rPr altLang="en-US" lang="zh-CN"/>
              <a:t>Review feelings about relationship.</a:t>
            </a:r>
          </a:p>
          <a:p>
            <a:pPr eaLnBrk="1" hangingPunct="1" latinLnBrk="1" lvl="0"/>
            <a:r>
              <a:rPr altLang="en-US" lang="zh-CN"/>
              <a:t>Evaluate progress towards goal.</a:t>
            </a:r>
          </a:p>
          <a:p>
            <a:pPr eaLnBrk="1" hangingPunct="1" latinLnBrk="1" lvl="0"/>
            <a:r>
              <a:rPr altLang="en-US" lang="zh-CN"/>
              <a:t>Establish mechanisms for meeting future therapy needs.</a:t>
            </a:r>
          </a:p>
          <a:p>
            <a:pPr eaLnBrk="1" hangingPunct="1" latinLnBrk="1" lvl="0"/>
            <a:r>
              <a:rPr altLang="en-US" lang="zh-CN"/>
              <a:t>Summarize entire communication and follow up treatments</a:t>
            </a:r>
          </a:p>
          <a:p>
            <a:pPr eaLnBrk="1" hangingPunct="1" latinLnBrk="1" lvl="0"/>
            <a:endParaRPr altLang="en-US" lang="zh-CN"/>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1">
  <p:cSld>
    <p:spTree>
      <p:nvGrpSpPr>
        <p:cNvPr id="392" name=""/>
        <p:cNvGrpSpPr/>
        <p:nvPr/>
      </p:nvGrpSpPr>
      <p:grpSpPr>
        <a:xfrm rot="0">
          <a:off x="0" y="0"/>
          <a:ext cx="0" cy="0"/>
          <a:chOff x="0" y="0"/>
          <a:chExt cx="0" cy="0"/>
        </a:xfrm>
      </p:grpSpPr>
      <p:sp>
        <p:nvSpPr>
          <p:cNvPr id="1048819" name=""/>
          <p:cNvSpPr/>
          <p:nvPr>
            <p:ph type="title" sz="full" idx="0"/>
          </p:nvPr>
        </p:nvSpPr>
        <p:spPr>
          <a:xfrm rot="0">
            <a:off x="0" y="0"/>
            <a:ext cx="9144000" cy="1219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Treatment used in management of mentally ill persons</a:t>
            </a:r>
          </a:p>
        </p:txBody>
      </p:sp>
      <p:sp>
        <p:nvSpPr>
          <p:cNvPr id="1048820" name=""/>
          <p:cNvSpPr/>
          <p:nvPr>
            <p:ph sz="full" idx="1"/>
          </p:nvPr>
        </p:nvSpPr>
        <p:spPr>
          <a:xfrm rot="0">
            <a:off x="0" y="11430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Objectives</a:t>
            </a:r>
          </a:p>
          <a:p>
            <a:pPr eaLnBrk="1" hangingPunct="1" latinLnBrk="1" lvl="0"/>
            <a:r>
              <a:t>by the end of this session, the students be able to describe treatments under the following headings:</a:t>
            </a:r>
          </a:p>
          <a:p>
            <a:pPr eaLnBrk="1" hangingPunct="1" latinLnBrk="1" lvl="1"/>
            <a:r>
              <a:t>Drugs and other physical treatments</a:t>
            </a:r>
          </a:p>
          <a:p>
            <a:pPr eaLnBrk="1" hangingPunct="1" latinLnBrk="1" lvl="1"/>
            <a:r>
              <a:t>Psychological treatments</a:t>
            </a:r>
          </a:p>
          <a:p>
            <a:pPr eaLnBrk="1" hangingPunct="1" latinLnBrk="1" lvl="0"/>
          </a:p>
        </p:txBody>
      </p:sp>
    </p:spTree>
  </p:cSld>
  <p:clrMapOvr>
    <a:masterClrMapping/>
  </p:clrMapOvr>
  <p:timing/>
</p:sld>
</file>

<file path=ppt/slides/slide137.xml><?xml version="1.0" encoding="utf-8"?>
<p:sld xmlns:a="http://schemas.openxmlformats.org/drawingml/2006/main" xmlns:r="http://schemas.openxmlformats.org/officeDocument/2006/relationships" xmlns:p="http://schemas.openxmlformats.org/presentationml/2006/main" showMasterSp="1">
  <p:cSld>
    <p:spTree>
      <p:nvGrpSpPr>
        <p:cNvPr id="393" name=""/>
        <p:cNvGrpSpPr/>
        <p:nvPr/>
      </p:nvGrpSpPr>
      <p:grpSpPr>
        <a:xfrm rot="0">
          <a:off x="0" y="0"/>
          <a:ext cx="0" cy="0"/>
          <a:chOff x="0" y="0"/>
          <a:chExt cx="0" cy="0"/>
        </a:xfrm>
      </p:grpSpPr>
      <p:sp>
        <p:nvSpPr>
          <p:cNvPr id="1048821" name=""/>
          <p:cNvSpPr/>
          <p:nvPr>
            <p:ph type="title" sz="full" idx="0"/>
          </p:nvPr>
        </p:nvSpPr>
        <p:spPr>
          <a:xfrm rot="0">
            <a:off x="0" y="533400"/>
            <a:ext cx="9144000" cy="685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Drugs and Other Physical Treatments</a:t>
            </a:r>
            <a:br/>
            <a:endParaRPr altLang="en-US" lang="zh-CN">
              <a:effectLst>
                <a:outerShdw algn="tl" blurRad="38100" dir="2700000" dist="38100">
                  <a:srgbClr val="C0C0C0"/>
                </a:outerShdw>
              </a:effectLst>
            </a:endParaRPr>
          </a:p>
        </p:txBody>
      </p:sp>
      <p:sp>
        <p:nvSpPr>
          <p:cNvPr id="1048822" name=""/>
          <p:cNvSpPr/>
          <p:nvPr>
            <p:ph sz="full" idx="1"/>
          </p:nvPr>
        </p:nvSpPr>
        <p:spPr>
          <a:xfrm rot="0">
            <a:off x="0" y="1219200"/>
            <a:ext cx="9144000" cy="5638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There are various types of drugs and other physical treatments used to treat patients suffering from mental health illness. </a:t>
            </a:r>
          </a:p>
          <a:p>
            <a:pPr eaLnBrk="1" hangingPunct="1" latinLnBrk="1" lvl="0"/>
            <a:r>
              <a:rPr altLang="en-US" lang="zh-CN"/>
              <a:t>These can be grouped together under the following categories:</a:t>
            </a:r>
          </a:p>
          <a:p>
            <a:pPr eaLnBrk="1" hangingPunct="1" latinLnBrk="1" lvl="1"/>
            <a:r>
              <a:t>Antipsychotic Medication</a:t>
            </a:r>
          </a:p>
          <a:p>
            <a:pPr eaLnBrk="1" hangingPunct="1" latinLnBrk="1" lvl="1"/>
            <a:r>
              <a:t>Antidepressants</a:t>
            </a:r>
          </a:p>
          <a:p>
            <a:pPr eaLnBrk="1" hangingPunct="1" latinLnBrk="1" lvl="1"/>
            <a:r>
              <a:t>Anxiolytics or Anti-anxiety Drugs</a:t>
            </a:r>
          </a:p>
          <a:p>
            <a:pPr eaLnBrk="1" hangingPunct="1" latinLnBrk="1" lvl="1"/>
            <a:r>
              <a:t>Antiparkinsonian Drugs</a:t>
            </a:r>
          </a:p>
          <a:p>
            <a:pPr eaLnBrk="1" hangingPunct="1" latinLnBrk="1" lvl="1"/>
            <a:r>
              <a:t>Electroconvulsive Therapy (ECT)</a:t>
            </a:r>
          </a:p>
          <a:p>
            <a:pPr eaLnBrk="1" hangingPunct="1" latinLnBrk="1" lvl="0"/>
          </a:p>
        </p:txBody>
      </p:sp>
    </p:spTree>
  </p:cSld>
  <p:clrMapOvr>
    <a:masterClrMapping/>
  </p:clrMapOvr>
  <p:timing/>
</p:sld>
</file>

<file path=ppt/slides/slide138.xml><?xml version="1.0" encoding="utf-8"?>
<p:sld xmlns:a="http://schemas.openxmlformats.org/drawingml/2006/main" xmlns:r="http://schemas.openxmlformats.org/officeDocument/2006/relationships" xmlns:p="http://schemas.openxmlformats.org/presentationml/2006/main" showMasterSp="1">
  <p:cSld>
    <p:spTree>
      <p:nvGrpSpPr>
        <p:cNvPr id="394" name=""/>
        <p:cNvGrpSpPr/>
        <p:nvPr/>
      </p:nvGrpSpPr>
      <p:grpSpPr>
        <a:xfrm rot="0">
          <a:off x="0" y="0"/>
          <a:ext cx="0" cy="0"/>
          <a:chOff x="0" y="0"/>
          <a:chExt cx="0" cy="0"/>
        </a:xfrm>
      </p:grpSpPr>
      <p:sp>
        <p:nvSpPr>
          <p:cNvPr id="1048823" name=""/>
          <p:cNvSpPr/>
          <p:nvPr>
            <p:ph type="title" sz="full" idx="0"/>
          </p:nvPr>
        </p:nvSpPr>
        <p:spPr>
          <a:xfrm rot="0">
            <a:off x="838200" y="5334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Antipsychotic Medication </a:t>
            </a:r>
            <a:br/>
            <a:r>
              <a:rPr b="1">
                <a:effectLst>
                  <a:outerShdw algn="tl" blurRad="38100" dir="2700000" dist="38100">
                    <a:srgbClr val="C0C0C0"/>
                  </a:outerShdw>
                </a:effectLst>
              </a:rPr>
              <a:t> </a:t>
            </a:r>
            <a:br/>
            <a:endParaRPr>
              <a:effectLst>
                <a:outerShdw algn="tl" blurRad="38100" dir="2700000" dist="38100">
                  <a:srgbClr val="C0C0C0"/>
                </a:outerShdw>
              </a:effectLst>
            </a:endParaRPr>
          </a:p>
        </p:txBody>
      </p:sp>
      <p:sp>
        <p:nvSpPr>
          <p:cNvPr id="1048824"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i="1" lang="zh-CN"/>
              <a:t>Antipsychotic drugs </a:t>
            </a:r>
            <a:r>
              <a:t>are also called major tranquillizers or neuroleptics used in the treatment of psychoses like schizophrenia, bipolar disorders (manic phase) and alcohol withdrawal disorder. </a:t>
            </a:r>
          </a:p>
          <a:p>
            <a:pPr eaLnBrk="1" hangingPunct="1" latinLnBrk="1" lvl="0"/>
          </a:p>
        </p:txBody>
      </p:sp>
    </p:spTree>
  </p:cSld>
  <p:clrMapOvr>
    <a:masterClrMapping/>
  </p:clrMapOvr>
  <p:timing/>
</p:sld>
</file>

<file path=ppt/slides/slide139.xml><?xml version="1.0" encoding="utf-8"?>
<p:sld xmlns:a="http://schemas.openxmlformats.org/drawingml/2006/main" xmlns:r="http://schemas.openxmlformats.org/officeDocument/2006/relationships" xmlns:p="http://schemas.openxmlformats.org/presentationml/2006/main" showMasterSp="1">
  <p:cSld>
    <p:spTree>
      <p:nvGrpSpPr>
        <p:cNvPr id="395" name=""/>
        <p:cNvGrpSpPr/>
        <p:nvPr/>
      </p:nvGrpSpPr>
      <p:grpSpPr>
        <a:xfrm rot="0">
          <a:off x="0" y="0"/>
          <a:ext cx="0" cy="0"/>
          <a:chOff x="0" y="0"/>
          <a:chExt cx="0" cy="0"/>
        </a:xfrm>
      </p:grpSpPr>
      <p:graphicFrame>
        <p:nvGraphicFramePr>
          <p:cNvPr id="4194305" name=""/>
          <p:cNvGraphicFramePr>
            <a:graphicFrameLocks/>
          </p:cNvGraphicFramePr>
          <p:nvPr/>
        </p:nvGraphicFramePr>
        <p:xfrm rot="0">
          <a:off x="0" y="30162"/>
          <a:ext cx="9144000" cy="6827837"/>
        </p:xfrm>
        <a:graphic>
          <a:graphicData uri="http://schemas.openxmlformats.org/drawingml/2006/table">
            <a:tbl>
              <a:tblPr/>
              <a:tblGrid>
                <a:gridCol w="3048000"/>
                <a:gridCol w="3048000"/>
                <a:gridCol w="3048000"/>
              </a:tblGrid>
              <a:tr h="1189037">
                <a:tc>
                  <a:txBody>
                    <a:bodyPr/>
                    <a:p>
                      <a:pPr algn="l" eaLnBrk="1" hangingPunct="1" latinLnBrk="1" lvl="0"/>
                      <a:r>
                        <a:rPr altLang="en-US" b="1" sz="2400" lang="zh-CN">
                          <a:solidFill>
                            <a:srgbClr val="C00000"/>
                          </a:solidFill>
                          <a:latin typeface="Times New Roman" pitchFamily="18" charset="0"/>
                        </a:rPr>
                        <a:t>Generic Name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r>
                        <a:rPr altLang="en-US" b="1" sz="2400" lang="zh-CN">
                          <a:solidFill>
                            <a:srgbClr val="C00000"/>
                          </a:solidFill>
                          <a:latin typeface="Times New Roman" pitchFamily="18" charset="0"/>
                        </a:rPr>
                        <a:t>Trade Name</a:t>
                      </a:r>
                    </a:p>
                    <a:p>
                      <a:pPr algn="l" eaLnBrk="1" hangingPunct="1" latinLnBrk="1" lvl="0"/>
                      <a:endParaRPr altLang="en-US" b="1" sz="2400" lang="zh-CN">
                        <a:solidFill>
                          <a:srgbClr val="FFFFFF"/>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r>
                        <a:rPr altLang="en-US" b="1" sz="2400" lang="zh-CN">
                          <a:solidFill>
                            <a:srgbClr val="C00000"/>
                          </a:solidFill>
                          <a:latin typeface="Times New Roman" pitchFamily="18" charset="0"/>
                        </a:rPr>
                        <a:t>Daily Doses(range)</a:t>
                      </a:r>
                    </a:p>
                    <a:p>
                      <a:pPr algn="l" eaLnBrk="1" hangingPunct="1" latinLnBrk="1" lvl="0"/>
                      <a:endParaRPr altLang="en-US" b="1" sz="2400" lang="zh-CN">
                        <a:solidFill>
                          <a:srgbClr val="FFFFFF"/>
                        </a:solidFill>
                        <a:latin typeface="Times New Roman" pitchFamily="18" charset="0"/>
                      </a:endParaRPr>
                    </a:p>
                    <a:p>
                      <a:pPr algn="l" eaLnBrk="1" hangingPunct="1" latinLnBrk="1" lvl="0"/>
                      <a:endParaRPr b="1" sz="2400">
                        <a:solidFill>
                          <a:srgbClr val="FFFFFF"/>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r>
              <a:tr h="822324">
                <a:tc>
                  <a:txBody>
                    <a:bodyPr/>
                    <a:p>
                      <a:pPr algn="l" eaLnBrk="1" hangingPunct="1" latinLnBrk="1" lvl="0"/>
                      <a:r>
                        <a:rPr altLang="en-US" b="1" sz="2400" lang="zh-CN">
                          <a:solidFill>
                            <a:srgbClr val="7030A0"/>
                          </a:solidFill>
                          <a:latin typeface="Times New Roman" pitchFamily="18" charset="0"/>
                        </a:rPr>
                        <a:t>Low Potency</a:t>
                      </a:r>
                    </a:p>
                    <a:p>
                      <a:pPr algn="l" eaLnBrk="1" hangingPunct="1" latinLnBrk="1" lvl="0"/>
                      <a:r>
                        <a:rPr altLang="en-US" b="1" sz="2400" lang="zh-CN">
                          <a:solidFill>
                            <a:srgbClr val="7030A0"/>
                          </a:solidFill>
                          <a:latin typeface="Times New Roman" pitchFamily="18" charset="0"/>
                        </a:rPr>
                        <a:t>Drugs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endParaRPr altLang="en-US" sz="2400" lang="zh-CN">
                        <a:solidFill>
                          <a:srgbClr val="000000"/>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endParaRPr altLang="en-US" sz="2400" lang="zh-CN">
                        <a:solidFill>
                          <a:srgbClr val="000000"/>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823912">
                <a:tc>
                  <a:txBody>
                    <a:bodyPr/>
                    <a:p>
                      <a:pPr algn="l" eaLnBrk="1" hangingPunct="1" latinLnBrk="1" lvl="0"/>
                      <a:r>
                        <a:rPr altLang="en-US" b="0" sz="2000" lang="zh-CN">
                          <a:solidFill>
                            <a:srgbClr val="000000"/>
                          </a:solidFill>
                          <a:latin typeface="Times New Roman" pitchFamily="18" charset="0"/>
                        </a:rPr>
                        <a:t>Chlorpromazine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400" lang="zh-CN">
                          <a:solidFill>
                            <a:srgbClr val="000000"/>
                          </a:solidFill>
                          <a:latin typeface="Times New Roman" pitchFamily="18" charset="0"/>
                        </a:rPr>
                        <a:t>Largactil</a:t>
                      </a:r>
                    </a:p>
                    <a:p>
                      <a:pPr algn="l" eaLnBrk="1" hangingPunct="1" latinLnBrk="1" lvl="0"/>
                      <a:endParaRPr sz="2400">
                        <a:solidFill>
                          <a:srgbClr val="000000"/>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300-1000mgs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95287">
                <a:tc>
                  <a:txBody>
                    <a:bodyPr/>
                    <a:p>
                      <a:pPr algn="l" eaLnBrk="1" hangingPunct="1" latinLnBrk="1" lvl="0"/>
                      <a:r>
                        <a:rPr altLang="en-US" b="0" sz="2000" lang="zh-CN">
                          <a:solidFill>
                            <a:srgbClr val="000000"/>
                          </a:solidFill>
                          <a:latin typeface="Times New Roman" pitchFamily="18" charset="0"/>
                        </a:rPr>
                        <a:t>Sulpride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Domatil,Sulparex</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200-2400mg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96874">
                <a:tc>
                  <a:txBody>
                    <a:bodyPr/>
                    <a:p>
                      <a:pPr algn="l" eaLnBrk="1" hangingPunct="1" latinLnBrk="1" lvl="0"/>
                      <a:r>
                        <a:rPr altLang="en-US" b="0" sz="2000" lang="zh-CN">
                          <a:solidFill>
                            <a:srgbClr val="000000"/>
                          </a:solidFill>
                          <a:latin typeface="Times New Roman" pitchFamily="18" charset="0"/>
                        </a:rPr>
                        <a:t>Thioridazine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Melleril</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50-800mg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822324">
                <a:tc>
                  <a:txBody>
                    <a:bodyPr/>
                    <a:p>
                      <a:pPr algn="l" eaLnBrk="1" hangingPunct="1" latinLnBrk="1" lvl="0"/>
                      <a:r>
                        <a:rPr altLang="en-US" b="1" sz="2400" lang="zh-CN">
                          <a:solidFill>
                            <a:srgbClr val="7030A0"/>
                          </a:solidFill>
                          <a:latin typeface="Times New Roman" pitchFamily="18" charset="0"/>
                        </a:rPr>
                        <a:t>High Potency</a:t>
                      </a:r>
                    </a:p>
                    <a:p>
                      <a:pPr algn="l" eaLnBrk="1" hangingPunct="1" latinLnBrk="1" lvl="0"/>
                      <a:r>
                        <a:rPr altLang="en-US" b="1" sz="2400" lang="zh-CN">
                          <a:solidFill>
                            <a:srgbClr val="7030A0"/>
                          </a:solidFill>
                          <a:latin typeface="Times New Roman" pitchFamily="18" charset="0"/>
                        </a:rPr>
                        <a:t>Drugs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endParaRPr altLang="en-US" sz="2000" lang="zh-CN">
                        <a:solidFill>
                          <a:srgbClr val="000000"/>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endParaRPr altLang="en-US" sz="2000" lang="zh-CN">
                        <a:solidFill>
                          <a:srgbClr val="000000"/>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96874">
                <a:tc>
                  <a:txBody>
                    <a:bodyPr/>
                    <a:p>
                      <a:pPr algn="l" eaLnBrk="1" hangingPunct="1" latinLnBrk="1" lvl="0"/>
                      <a:r>
                        <a:rPr altLang="en-US" b="0" sz="2000" lang="zh-CN">
                          <a:solidFill>
                            <a:srgbClr val="000000"/>
                          </a:solidFill>
                          <a:latin typeface="Times New Roman" pitchFamily="18" charset="0"/>
                        </a:rPr>
                        <a:t>Haloperidol</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Haldol,Serenace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1-20mg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95287">
                <a:tc>
                  <a:txBody>
                    <a:bodyPr/>
                    <a:p>
                      <a:pPr algn="l" eaLnBrk="1" hangingPunct="1" latinLnBrk="1" lvl="0"/>
                      <a:r>
                        <a:rPr altLang="en-US" b="0" sz="2000" lang="zh-CN">
                          <a:solidFill>
                            <a:srgbClr val="000000"/>
                          </a:solidFill>
                          <a:latin typeface="Times New Roman" pitchFamily="18" charset="0"/>
                        </a:rPr>
                        <a:t>Thiothixene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Navane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6-60mgs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96874">
                <a:tc>
                  <a:txBody>
                    <a:bodyPr/>
                    <a:p>
                      <a:pPr algn="l" eaLnBrk="1" hangingPunct="1" latinLnBrk="1" lvl="0"/>
                      <a:r>
                        <a:rPr altLang="en-US" b="0" sz="2000" lang="zh-CN">
                          <a:solidFill>
                            <a:srgbClr val="000000"/>
                          </a:solidFill>
                          <a:latin typeface="Times New Roman" pitchFamily="18" charset="0"/>
                        </a:rPr>
                        <a:t>Zoxapine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Loxitane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60-250mgs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96874">
                <a:tc>
                  <a:txBody>
                    <a:bodyPr/>
                    <a:p>
                      <a:pPr algn="l" eaLnBrk="1" hangingPunct="1" latinLnBrk="1" lvl="0"/>
                      <a:r>
                        <a:rPr altLang="en-US" b="0" sz="2000" lang="zh-CN">
                          <a:solidFill>
                            <a:srgbClr val="000000"/>
                          </a:solidFill>
                          <a:latin typeface="Times New Roman" pitchFamily="18" charset="0"/>
                        </a:rPr>
                        <a:t>Molindone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Lidone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50-400mgs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95287">
                <a:tc>
                  <a:txBody>
                    <a:bodyPr/>
                    <a:p>
                      <a:pPr algn="l" eaLnBrk="1" hangingPunct="1" latinLnBrk="1" lvl="0"/>
                      <a:r>
                        <a:rPr altLang="en-US" b="0" sz="2000" lang="zh-CN">
                          <a:solidFill>
                            <a:srgbClr val="000000"/>
                          </a:solidFill>
                          <a:latin typeface="Times New Roman" pitchFamily="18" charset="0"/>
                        </a:rPr>
                        <a:t>Flupenthixol</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Depixol</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000" lang="zh-CN">
                          <a:solidFill>
                            <a:srgbClr val="000000"/>
                          </a:solidFill>
                          <a:latin typeface="Times New Roman" pitchFamily="18" charset="0"/>
                        </a:rPr>
                        <a:t>6-18mg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96874">
                <a:tc>
                  <a:txBody>
                    <a:bodyPr/>
                    <a:p>
                      <a:pPr algn="l" eaLnBrk="1" hangingPunct="1" latinLnBrk="1" lvl="0"/>
                      <a:r>
                        <a:rPr altLang="en-US" b="0" sz="2000" lang="zh-CN">
                          <a:solidFill>
                            <a:srgbClr val="000000"/>
                          </a:solidFill>
                          <a:latin typeface="Times New Roman" pitchFamily="18" charset="0"/>
                        </a:rPr>
                        <a:t>Fluphenazine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Moditen</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000" lang="zh-CN">
                          <a:solidFill>
                            <a:srgbClr val="000000"/>
                          </a:solidFill>
                          <a:latin typeface="Times New Roman" pitchFamily="18" charset="0"/>
                        </a:rPr>
                        <a:t>2.5-20mg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bl>
          </a:graphicData>
        </a:graphic>
      </p:graphicFrame>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251" name=""/>
        <p:cNvGrpSpPr/>
        <p:nvPr/>
      </p:nvGrpSpPr>
      <p:grpSpPr>
        <a:xfrm rot="0">
          <a:off x="0" y="0"/>
          <a:ext cx="0" cy="0"/>
          <a:chOff x="0" y="0"/>
          <a:chExt cx="0" cy="0"/>
        </a:xfrm>
      </p:grpSpPr>
      <p:sp>
        <p:nvSpPr>
          <p:cNvPr id="1048583" name=""/>
          <p:cNvSpPr/>
          <p:nvPr>
            <p:ph sz="full" idx="1"/>
          </p:nvPr>
        </p:nvSpPr>
        <p:spPr>
          <a:xfrm rot="0">
            <a:off x="0" y="228600"/>
            <a:ext cx="91440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4"/>
            </a:pPr>
            <a:r>
              <a:rPr altLang="en-US" lang="zh-CN" u="sng"/>
              <a:t>Child psychiatry</a:t>
            </a:r>
            <a:r>
              <a:rPr altLang="en-US" lang="zh-CN"/>
              <a:t>: science of healing or curing disorders of the psychic in children</a:t>
            </a:r>
          </a:p>
          <a:p>
            <a:pPr eaLnBrk="1" hangingPunct="1" indent="-514350" latinLnBrk="1" lvl="0" marL="514350">
              <a:buFont typeface="Arial" pitchFamily="0" charset="0"/>
              <a:buAutoNum type="arabicPeriod" startAt="4"/>
            </a:pPr>
            <a:r>
              <a:rPr u="sng"/>
              <a:t>Geriatric psychiatry: a</a:t>
            </a:r>
            <a:r>
              <a:t> branch in psychiatry dealing with disorders of the aged</a:t>
            </a:r>
          </a:p>
          <a:p>
            <a:pPr eaLnBrk="1" hangingPunct="1" indent="-514350" latinLnBrk="1" lvl="0" marL="514350">
              <a:buFont typeface="Arial" pitchFamily="0" charset="0"/>
              <a:buAutoNum type="arabicPeriod" startAt="4"/>
            </a:pPr>
            <a:r>
              <a:rPr u="sng"/>
              <a:t>Community psychiatry</a:t>
            </a:r>
            <a:r>
              <a:t>: branch of psychiatry concerned with provision and delivery of coordinated programmes of mental health care to a specified community/population</a:t>
            </a:r>
          </a:p>
          <a:p>
            <a:pPr eaLnBrk="1" hangingPunct="1" indent="-514350" latinLnBrk="1" lvl="0" marL="51435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showMasterSp="1">
  <p:cSld>
    <p:spTree>
      <p:nvGrpSpPr>
        <p:cNvPr id="397" name=""/>
        <p:cNvGrpSpPr/>
        <p:nvPr/>
      </p:nvGrpSpPr>
      <p:grpSpPr>
        <a:xfrm rot="0">
          <a:off x="0" y="0"/>
          <a:ext cx="0" cy="0"/>
          <a:chOff x="0" y="0"/>
          <a:chExt cx="0" cy="0"/>
        </a:xfrm>
      </p:grpSpPr>
      <p:graphicFrame>
        <p:nvGraphicFramePr>
          <p:cNvPr id="4194306" name=""/>
          <p:cNvGraphicFramePr>
            <a:graphicFrameLocks/>
          </p:cNvGraphicFramePr>
          <p:nvPr/>
        </p:nvGraphicFramePr>
        <p:xfrm rot="0">
          <a:off x="0" y="228600"/>
          <a:ext cx="9144000" cy="3060700"/>
        </p:xfrm>
        <a:graphic>
          <a:graphicData uri="http://schemas.openxmlformats.org/drawingml/2006/table">
            <a:tbl>
              <a:tblPr/>
              <a:tblGrid>
                <a:gridCol w="3048000"/>
                <a:gridCol w="3048000"/>
                <a:gridCol w="3048000"/>
              </a:tblGrid>
              <a:tr h="457200">
                <a:tc>
                  <a:txBody>
                    <a:bodyPr/>
                    <a:p>
                      <a:pPr algn="l" eaLnBrk="1" hangingPunct="1" latinLnBrk="1" lvl="0"/>
                      <a:r>
                        <a:rPr altLang="en-US" b="1" sz="2400" lang="zh-CN">
                          <a:solidFill>
                            <a:srgbClr val="000000"/>
                          </a:solidFill>
                          <a:latin typeface="Times New Roman" pitchFamily="18" charset="0"/>
                        </a:rPr>
                        <a:t>Trifluoperazine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r>
                        <a:rPr altLang="en-US" b="1" sz="2400" lang="zh-CN">
                          <a:solidFill>
                            <a:srgbClr val="000000"/>
                          </a:solidFill>
                          <a:latin typeface="Times New Roman" pitchFamily="18" charset="0"/>
                        </a:rPr>
                        <a:t>Stelazine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r>
                        <a:rPr altLang="en-US" b="1" sz="2400" lang="zh-CN">
                          <a:solidFill>
                            <a:srgbClr val="000000"/>
                          </a:solidFill>
                          <a:latin typeface="Times New Roman" pitchFamily="18" charset="0"/>
                        </a:rPr>
                        <a:t>5-30mg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r>
              <a:tr h="457200">
                <a:tc>
                  <a:txBody>
                    <a:bodyPr/>
                    <a:p>
                      <a:pPr algn="l" eaLnBrk="1" hangingPunct="1" latinLnBrk="1" lvl="0"/>
                      <a:r>
                        <a:rPr altLang="en-US" b="0" sz="2400" lang="zh-CN">
                          <a:solidFill>
                            <a:srgbClr val="000000"/>
                          </a:solidFill>
                          <a:latin typeface="Times New Roman" pitchFamily="18" charset="0"/>
                        </a:rPr>
                        <a:t>Zuclopenthixo</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400" lang="zh-CN">
                          <a:solidFill>
                            <a:srgbClr val="000000"/>
                          </a:solidFill>
                          <a:latin typeface="Times New Roman" pitchFamily="18" charset="0"/>
                        </a:rPr>
                        <a:t>Clopixol</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400" lang="zh-CN">
                          <a:solidFill>
                            <a:srgbClr val="000000"/>
                          </a:solidFill>
                          <a:latin typeface="Times New Roman" pitchFamily="18" charset="0"/>
                        </a:rPr>
                        <a:t>20-150mg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2146300">
                <a:tc>
                  <a:txBody>
                    <a:bodyPr/>
                    <a:p>
                      <a:pPr algn="l" eaLnBrk="1" hangingPunct="1" latinLnBrk="1" lvl="0"/>
                      <a:r>
                        <a:rPr altLang="en-US" b="0" sz="2400" lang="zh-CN">
                          <a:solidFill>
                            <a:srgbClr val="000000"/>
                          </a:solidFill>
                          <a:latin typeface="Times New Roman" pitchFamily="18" charset="0"/>
                        </a:rPr>
                        <a:t>Pimozide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400" lang="zh-CN">
                          <a:solidFill>
                            <a:srgbClr val="000000"/>
                          </a:solidFill>
                          <a:latin typeface="Times New Roman" pitchFamily="18" charset="0"/>
                        </a:rPr>
                        <a:t>Orap</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400" lang="zh-CN">
                          <a:solidFill>
                            <a:srgbClr val="000000"/>
                          </a:solidFill>
                          <a:latin typeface="Times New Roman" pitchFamily="18" charset="0"/>
                        </a:rPr>
                        <a:t>2-10mg</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bl>
          </a:graphicData>
        </a:graphic>
      </p:graphicFrame>
    </p:spTree>
  </p:cSld>
  <p:clrMapOvr>
    <a:masterClrMapping/>
  </p:clrMapOvr>
  <p:timing/>
</p:sld>
</file>

<file path=ppt/slides/slide141.xml><?xml version="1.0" encoding="utf-8"?>
<p:sld xmlns:a="http://schemas.openxmlformats.org/drawingml/2006/main" xmlns:r="http://schemas.openxmlformats.org/officeDocument/2006/relationships" xmlns:p="http://schemas.openxmlformats.org/presentationml/2006/main" showMasterSp="1">
  <p:cSld>
    <p:spTree>
      <p:nvGrpSpPr>
        <p:cNvPr id="399" name=""/>
        <p:cNvGrpSpPr/>
        <p:nvPr/>
      </p:nvGrpSpPr>
      <p:grpSpPr>
        <a:xfrm rot="0">
          <a:off x="0" y="0"/>
          <a:ext cx="0" cy="0"/>
          <a:chOff x="0" y="0"/>
          <a:chExt cx="0" cy="0"/>
        </a:xfrm>
      </p:grpSpPr>
      <p:sp>
        <p:nvSpPr>
          <p:cNvPr id="104889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t" hangingPunct="1" latinLnBrk="1" lvl="0"/>
            <a:endParaRPr altLang="en-US" b="1" lang="zh-CN"/>
          </a:p>
          <a:p>
            <a:pPr eaLnBrk="1" fontAlgn="t" hangingPunct="1" latinLnBrk="1" lvl="0"/>
            <a:endParaRPr altLang="en-US" b="1" lang="zh-CN"/>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fontAlgn="t" hangingPunct="1" latinLnBrk="1" lvl="0"/>
          </a:p>
          <a:p>
            <a:pPr eaLnBrk="1" hangingPunct="1" latinLnBrk="1" lvl="0"/>
          </a:p>
        </p:txBody>
      </p:sp>
      <p:graphicFrame>
        <p:nvGraphicFramePr>
          <p:cNvPr id="4194307" name=""/>
          <p:cNvGraphicFramePr>
            <a:graphicFrameLocks/>
          </p:cNvGraphicFramePr>
          <p:nvPr/>
        </p:nvGraphicFramePr>
        <p:xfrm rot="0">
          <a:off x="152400" y="381000"/>
          <a:ext cx="8991600" cy="5638800"/>
        </p:xfrm>
        <a:graphic>
          <a:graphicData uri="http://schemas.openxmlformats.org/drawingml/2006/table">
            <a:tbl>
              <a:tblPr/>
              <a:tblGrid>
                <a:gridCol w="2895600"/>
                <a:gridCol w="3048000"/>
                <a:gridCol w="3048000"/>
              </a:tblGrid>
              <a:tr h="1409700">
                <a:tc>
                  <a:txBody>
                    <a:bodyPr/>
                    <a:p>
                      <a:pPr algn="l" eaLnBrk="1" hangingPunct="1" latinLnBrk="1" lvl="0"/>
                      <a:r>
                        <a:rPr altLang="en-US" b="1" sz="2800" lang="zh-CN">
                          <a:solidFill>
                            <a:srgbClr val="7030A0"/>
                          </a:solidFill>
                          <a:latin typeface="Times New Roman" pitchFamily="18" charset="0"/>
                        </a:rPr>
                        <a:t>Depot</a:t>
                      </a:r>
                    </a:p>
                    <a:p>
                      <a:pPr algn="l" eaLnBrk="1" hangingPunct="1" latinLnBrk="1" lvl="0"/>
                      <a:r>
                        <a:rPr altLang="en-US" b="1" sz="2800" lang="zh-CN">
                          <a:solidFill>
                            <a:srgbClr val="7030A0"/>
                          </a:solidFill>
                          <a:latin typeface="Times New Roman" pitchFamily="18" charset="0"/>
                        </a:rPr>
                        <a:t>Injections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endParaRPr altLang="en-US" b="1" lang="zh-CN">
                        <a:solidFill>
                          <a:srgbClr val="FFFFFF"/>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endParaRPr altLang="en-US" b="1" lang="zh-CN">
                        <a:solidFill>
                          <a:srgbClr val="FFFFFF"/>
                        </a:solidFill>
                        <a:latin typeface="Times New Roman" pitchFamily="18" charset="0"/>
                      </a:endParaRP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r>
              <a:tr h="1409700">
                <a:tc>
                  <a:txBody>
                    <a:bodyPr/>
                    <a:p>
                      <a:pPr algn="l" eaLnBrk="1" hangingPunct="1" latinLnBrk="1" lvl="0"/>
                      <a:r>
                        <a:rPr altLang="en-US" b="0" sz="2800" lang="zh-CN">
                          <a:solidFill>
                            <a:srgbClr val="000000"/>
                          </a:solidFill>
                          <a:latin typeface="Times New Roman" pitchFamily="18" charset="0"/>
                        </a:rPr>
                        <a:t>Fluphenazine</a:t>
                      </a:r>
                    </a:p>
                    <a:p>
                      <a:pPr algn="l" eaLnBrk="1" hangingPunct="1" latinLnBrk="1" lvl="0"/>
                      <a:r>
                        <a:rPr altLang="en-US" b="0" sz="2800" lang="zh-CN">
                          <a:solidFill>
                            <a:srgbClr val="000000"/>
                          </a:solidFill>
                          <a:latin typeface="Times New Roman" pitchFamily="18" charset="0"/>
                        </a:rPr>
                        <a:t>decanoate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800" lang="zh-CN">
                          <a:solidFill>
                            <a:srgbClr val="000000"/>
                          </a:solidFill>
                          <a:latin typeface="Times New Roman" pitchFamily="18" charset="0"/>
                        </a:rPr>
                        <a:t>Modecate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800" lang="zh-CN">
                          <a:solidFill>
                            <a:srgbClr val="000000"/>
                          </a:solidFill>
                          <a:latin typeface="Times New Roman" pitchFamily="18" charset="0"/>
                        </a:rPr>
                        <a:t>12.5-100mg(IM 2</a:t>
                      </a:r>
                    </a:p>
                    <a:p>
                      <a:pPr algn="l" eaLnBrk="1" hangingPunct="1" latinLnBrk="1" lvl="0"/>
                      <a:r>
                        <a:rPr altLang="en-US" b="0" sz="2800" lang="zh-CN">
                          <a:solidFill>
                            <a:srgbClr val="000000"/>
                          </a:solidFill>
                          <a:latin typeface="Times New Roman" pitchFamily="18" charset="0"/>
                        </a:rPr>
                        <a:t>Weekly)</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1409700">
                <a:tc>
                  <a:txBody>
                    <a:bodyPr/>
                    <a:p>
                      <a:pPr algn="l" eaLnBrk="1" hangingPunct="1" latinLnBrk="1" lvl="0"/>
                      <a:r>
                        <a:rPr altLang="en-US" b="0" sz="2800" lang="zh-CN">
                          <a:solidFill>
                            <a:srgbClr val="000000"/>
                          </a:solidFill>
                          <a:latin typeface="Times New Roman" pitchFamily="18" charset="0"/>
                        </a:rPr>
                        <a:t>Zuclopenthixol</a:t>
                      </a:r>
                    </a:p>
                    <a:p>
                      <a:pPr algn="l" eaLnBrk="1" hangingPunct="1" latinLnBrk="1" lvl="0"/>
                      <a:r>
                        <a:rPr altLang="en-US" b="0" sz="2800" lang="zh-CN">
                          <a:solidFill>
                            <a:srgbClr val="000000"/>
                          </a:solidFill>
                          <a:latin typeface="Times New Roman" pitchFamily="18" charset="0"/>
                        </a:rPr>
                        <a:t>Acetate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800" lang="zh-CN">
                          <a:solidFill>
                            <a:srgbClr val="000000"/>
                          </a:solidFill>
                          <a:latin typeface="Times New Roman" pitchFamily="18" charset="0"/>
                        </a:rPr>
                        <a:t>Clopixol</a:t>
                      </a:r>
                    </a:p>
                    <a:p>
                      <a:pPr algn="l" eaLnBrk="1" hangingPunct="1" latinLnBrk="1" lvl="0"/>
                      <a:r>
                        <a:rPr altLang="en-US" b="0" sz="2800" lang="zh-CN">
                          <a:solidFill>
                            <a:srgbClr val="000000"/>
                          </a:solidFill>
                          <a:latin typeface="Times New Roman" pitchFamily="18" charset="0"/>
                        </a:rPr>
                        <a:t>Acuphase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0" sz="2800" lang="zh-CN">
                          <a:solidFill>
                            <a:srgbClr val="000000"/>
                          </a:solidFill>
                          <a:latin typeface="Times New Roman" pitchFamily="18" charset="0"/>
                        </a:rPr>
                        <a:t>50-150mg every 2-3</a:t>
                      </a:r>
                    </a:p>
                    <a:p>
                      <a:pPr algn="l" eaLnBrk="1" hangingPunct="1" latinLnBrk="1" lvl="0"/>
                      <a:r>
                        <a:rPr altLang="en-US" b="0" sz="2800" lang="zh-CN">
                          <a:solidFill>
                            <a:srgbClr val="000000"/>
                          </a:solidFill>
                          <a:latin typeface="Times New Roman" pitchFamily="18" charset="0"/>
                        </a:rPr>
                        <a:t>days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1409700">
                <a:tc>
                  <a:txBody>
                    <a:bodyPr/>
                    <a:p>
                      <a:pPr algn="l" eaLnBrk="1" hangingPunct="1" latinLnBrk="1" lvl="0"/>
                      <a:r>
                        <a:rPr altLang="en-US" b="0" sz="2800" lang="zh-CN">
                          <a:solidFill>
                            <a:srgbClr val="000000"/>
                          </a:solidFill>
                          <a:latin typeface="Times New Roman" pitchFamily="18" charset="0"/>
                        </a:rPr>
                        <a:t>Haloperidol</a:t>
                      </a:r>
                    </a:p>
                    <a:p>
                      <a:pPr algn="l" eaLnBrk="1" hangingPunct="1" latinLnBrk="1" lvl="0"/>
                      <a:r>
                        <a:rPr altLang="en-US" b="0" sz="2800" lang="zh-CN">
                          <a:solidFill>
                            <a:srgbClr val="000000"/>
                          </a:solidFill>
                          <a:latin typeface="Times New Roman" pitchFamily="18" charset="0"/>
                        </a:rPr>
                        <a:t>decanoate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800" lang="zh-CN">
                          <a:solidFill>
                            <a:srgbClr val="000000"/>
                          </a:solidFill>
                          <a:latin typeface="Times New Roman" pitchFamily="18" charset="0"/>
                        </a:rPr>
                        <a:t>Haldol</a:t>
                      </a:r>
                    </a:p>
                    <a:p>
                      <a:pPr algn="l" eaLnBrk="1" hangingPunct="1" latinLnBrk="1" lvl="0"/>
                      <a:r>
                        <a:rPr altLang="en-US" b="0" sz="2800" lang="zh-CN">
                          <a:solidFill>
                            <a:srgbClr val="000000"/>
                          </a:solidFill>
                          <a:latin typeface="Times New Roman" pitchFamily="18" charset="0"/>
                        </a:rPr>
                        <a:t>decanoate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0" sz="2800" lang="zh-CN">
                          <a:solidFill>
                            <a:srgbClr val="000000"/>
                          </a:solidFill>
                          <a:latin typeface="Times New Roman" pitchFamily="18" charset="0"/>
                        </a:rPr>
                        <a:t>50-300mg (IM 4</a:t>
                      </a:r>
                    </a:p>
                    <a:p>
                      <a:pPr algn="l" eaLnBrk="1" hangingPunct="1" latinLnBrk="1" lvl="0"/>
                      <a:r>
                        <a:rPr altLang="en-US" b="0" sz="2800" lang="zh-CN">
                          <a:solidFill>
                            <a:srgbClr val="000000"/>
                          </a:solidFill>
                          <a:latin typeface="Times New Roman" pitchFamily="18" charset="0"/>
                        </a:rPr>
                        <a:t>weekly)</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bl>
          </a:graphicData>
        </a:graphic>
      </p:graphicFrame>
    </p:spTree>
  </p:cSld>
  <p:clrMapOvr>
    <a:masterClrMapping/>
  </p:clrMapOvr>
  <p:timing/>
</p:sld>
</file>

<file path=ppt/slides/slide142.xml><?xml version="1.0" encoding="utf-8"?>
<p:sld xmlns:a="http://schemas.openxmlformats.org/drawingml/2006/main" xmlns:r="http://schemas.openxmlformats.org/officeDocument/2006/relationships" xmlns:p="http://schemas.openxmlformats.org/presentationml/2006/main" showMasterSp="1">
  <p:cSld>
    <p:spTree>
      <p:nvGrpSpPr>
        <p:cNvPr id="401" name=""/>
        <p:cNvGrpSpPr/>
        <p:nvPr/>
      </p:nvGrpSpPr>
      <p:grpSpPr>
        <a:xfrm rot="0">
          <a:off x="0" y="0"/>
          <a:ext cx="0" cy="0"/>
          <a:chOff x="0" y="0"/>
          <a:chExt cx="0" cy="0"/>
        </a:xfrm>
      </p:grpSpPr>
      <p:sp>
        <p:nvSpPr>
          <p:cNvPr id="1048917" name=""/>
          <p:cNvSpPr/>
          <p:nvPr>
            <p:ph type="title" sz="full" idx="0"/>
          </p:nvPr>
        </p:nvSpPr>
        <p:spPr>
          <a:xfrm rot="0">
            <a:off x="762000" y="152400"/>
            <a:ext cx="7772400" cy="685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Mechanisms of Action</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8918" name=""/>
          <p:cNvSpPr/>
          <p:nvPr>
            <p:ph sz="full" idx="1"/>
          </p:nvPr>
        </p:nvSpPr>
        <p:spPr>
          <a:xfrm rot="0">
            <a:off x="0" y="533400"/>
            <a:ext cx="9144000" cy="6324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drugs are thought to work by blocking dopamine receptors causing a decrease in psychotic symptoms. </a:t>
            </a:r>
          </a:p>
          <a:p>
            <a:pPr eaLnBrk="1" hangingPunct="1" latinLnBrk="1" lvl="0"/>
            <a:r>
              <a:rPr altLang="en-US" lang="zh-CN"/>
              <a:t>metabolised in the liver and excreted by the kidneys. For one to get the desired effects, one must maintain the patient on the lowest dose possible and initial therapy should be on divided doses so that the patient can be monitored.</a:t>
            </a:r>
          </a:p>
          <a:p>
            <a:pPr eaLnBrk="1" hangingPunct="1" latinLnBrk="1" lvl="0"/>
            <a:endParaRPr altLang="en-US" lang="zh-CN"/>
          </a:p>
        </p:txBody>
      </p:sp>
    </p:spTree>
  </p:cSld>
  <p:clrMapOvr>
    <a:masterClrMapping/>
  </p:clrMapOvr>
  <p:timing/>
</p:sld>
</file>

<file path=ppt/slides/slide143.xml><?xml version="1.0" encoding="utf-8"?>
<p:sld xmlns:a="http://schemas.openxmlformats.org/drawingml/2006/main" xmlns:r="http://schemas.openxmlformats.org/officeDocument/2006/relationships" xmlns:p="http://schemas.openxmlformats.org/presentationml/2006/main" showMasterSp="1">
  <p:cSld>
    <p:spTree>
      <p:nvGrpSpPr>
        <p:cNvPr id="402" name=""/>
        <p:cNvGrpSpPr/>
        <p:nvPr/>
      </p:nvGrpSpPr>
      <p:grpSpPr>
        <a:xfrm rot="0">
          <a:off x="0" y="0"/>
          <a:ext cx="0" cy="0"/>
          <a:chOff x="0" y="0"/>
          <a:chExt cx="0" cy="0"/>
        </a:xfrm>
      </p:grpSpPr>
      <p:sp>
        <p:nvSpPr>
          <p:cNvPr id="104891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For acutely psychotic patients:</a:t>
            </a:r>
          </a:p>
          <a:p>
            <a:pPr eaLnBrk="1" hangingPunct="1" latinLnBrk="1" lvl="1"/>
            <a:r>
              <a:t>Give intramuscular haloperidol, for example, 5mg every 30 to 60 minutes over a two to six hour period. Peak level is attained 20 to 40 minutes after injection.</a:t>
            </a:r>
          </a:p>
          <a:p>
            <a:pPr eaLnBrk="1" hangingPunct="1" latinLnBrk="1" lvl="1"/>
            <a:r>
              <a:t>Monitor blood pressure before each dose and withhold if the systolic blood pressure is 90mm Hg or below.</a:t>
            </a:r>
          </a:p>
          <a:p>
            <a:pPr eaLnBrk="1" hangingPunct="1" latinLnBrk="1" lvl="1"/>
            <a:r>
              <a:t>Sleep state should be monitored to ensure six to seven hours of sleep.</a:t>
            </a:r>
          </a:p>
          <a:p>
            <a:pPr eaLnBrk="1" hangingPunct="1" latinLnBrk="1" lvl="1"/>
            <a:r>
              <a:t>Dystonia occurring 1 hour to 48 hours after starting treatment should be treated with an antiparkinsonism drug.</a:t>
            </a:r>
          </a:p>
          <a:p>
            <a:pPr eaLnBrk="1" hangingPunct="1" latinLnBrk="1" lvl="1"/>
            <a:r>
              <a:t>To decrease the danger to the patient themselves and others, the patient needs to be monitored for possible adverse reactions to the medication.</a:t>
            </a:r>
          </a:p>
          <a:p>
            <a:pPr eaLnBrk="1" hangingPunct="1" latinLnBrk="1" lvl="0"/>
          </a:p>
        </p:txBody>
      </p:sp>
    </p:spTree>
  </p:cSld>
  <p:clrMapOvr>
    <a:masterClrMapping/>
  </p:clrMapOvr>
  <p:timing/>
</p:sld>
</file>

<file path=ppt/slides/slide144.xml><?xml version="1.0" encoding="utf-8"?>
<p:sld xmlns:a="http://schemas.openxmlformats.org/drawingml/2006/main" xmlns:r="http://schemas.openxmlformats.org/officeDocument/2006/relationships" xmlns:p="http://schemas.openxmlformats.org/presentationml/2006/main" showMasterSp="1">
  <p:cSld>
    <p:spTree>
      <p:nvGrpSpPr>
        <p:cNvPr id="403" name=""/>
        <p:cNvGrpSpPr/>
        <p:nvPr/>
      </p:nvGrpSpPr>
      <p:grpSpPr>
        <a:xfrm rot="0">
          <a:off x="0" y="0"/>
          <a:ext cx="0" cy="0"/>
          <a:chOff x="0" y="0"/>
          <a:chExt cx="0" cy="0"/>
        </a:xfrm>
      </p:grpSpPr>
      <p:sp>
        <p:nvSpPr>
          <p:cNvPr id="1048920"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Drugs should be given using the following time frame:</a:t>
            </a:r>
          </a:p>
          <a:p>
            <a:pPr eaLnBrk="1" hangingPunct="1" latinLnBrk="1" lvl="1"/>
            <a:r>
              <a:t>Six months for first psychotic episode.</a:t>
            </a:r>
          </a:p>
          <a:p>
            <a:pPr eaLnBrk="1" hangingPunct="1" latinLnBrk="1" lvl="1"/>
            <a:r>
              <a:t>One year period for second psychotic episode.</a:t>
            </a:r>
          </a:p>
          <a:p>
            <a:pPr eaLnBrk="1" hangingPunct="1" latinLnBrk="1" lvl="1"/>
            <a:r>
              <a:t>Indefinite period for third and later psychotic episodes.</a:t>
            </a:r>
          </a:p>
          <a:p>
            <a:pPr eaLnBrk="1" hangingPunct="1" latinLnBrk="1" lvl="0"/>
            <a:r>
              <a:t>The drug should be discontinued through tapering the dosage to avoid dyskinesia.</a:t>
            </a:r>
          </a:p>
          <a:p>
            <a:pPr eaLnBrk="1" hangingPunct="1" latinLnBrk="1" lvl="0"/>
          </a:p>
        </p:txBody>
      </p:sp>
    </p:spTree>
  </p:cSld>
  <p:clrMapOvr>
    <a:masterClrMapping/>
  </p:clrMapOvr>
  <p:timing/>
</p:sld>
</file>

<file path=ppt/slides/slide145.xml><?xml version="1.0" encoding="utf-8"?>
<p:sld xmlns:a="http://schemas.openxmlformats.org/drawingml/2006/main" xmlns:r="http://schemas.openxmlformats.org/officeDocument/2006/relationships" xmlns:p="http://schemas.openxmlformats.org/presentationml/2006/main" showMasterSp="1">
  <p:cSld>
    <p:spTree>
      <p:nvGrpSpPr>
        <p:cNvPr id="404" name=""/>
        <p:cNvGrpSpPr/>
        <p:nvPr/>
      </p:nvGrpSpPr>
      <p:grpSpPr>
        <a:xfrm rot="0">
          <a:off x="0" y="0"/>
          <a:ext cx="0" cy="0"/>
          <a:chOff x="0" y="0"/>
          <a:chExt cx="0" cy="0"/>
        </a:xfrm>
      </p:grpSpPr>
      <p:sp>
        <p:nvSpPr>
          <p:cNvPr id="1048921"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Gertrude and MacFarland (1986) have identified the following expected responses to the treatment:</a:t>
            </a:r>
          </a:p>
          <a:p>
            <a:pPr eaLnBrk="1" hangingPunct="1" latinLnBrk="1" lvl="1"/>
            <a:r>
              <a:t>Initially the patient is drowsy and co-operative within hours to a week.</a:t>
            </a:r>
          </a:p>
          <a:p>
            <a:pPr eaLnBrk="1" hangingPunct="1" latinLnBrk="1" lvl="1"/>
            <a:r>
              <a:t>The patient becomes more sociable and less withdrawn for the next two months.</a:t>
            </a:r>
          </a:p>
          <a:p>
            <a:pPr eaLnBrk="1" hangingPunct="1" latinLnBrk="1" lvl="1"/>
            <a:r>
              <a:t>The thought disorder generally disappears in six weeks or more.</a:t>
            </a:r>
          </a:p>
          <a:p>
            <a:pPr eaLnBrk="1" hangingPunct="1" latinLnBrk="1" lvl="1"/>
            <a:r>
              <a:t>Improvement is generally noted in hallucinations, acute delusions, sleeping habits, appetite, tension, combativeness, hostility, negativism and personal grooming.</a:t>
            </a:r>
          </a:p>
          <a:p>
            <a:pPr eaLnBrk="1" hangingPunct="1" latinLnBrk="1" lvl="0"/>
          </a:p>
        </p:txBody>
      </p:sp>
    </p:spTree>
  </p:cSld>
  <p:clrMapOvr>
    <a:masterClrMapping/>
  </p:clrMapOvr>
  <p:timing/>
</p:sld>
</file>

<file path=ppt/slides/slide146.xml><?xml version="1.0" encoding="utf-8"?>
<p:sld xmlns:a="http://schemas.openxmlformats.org/drawingml/2006/main" xmlns:r="http://schemas.openxmlformats.org/officeDocument/2006/relationships" xmlns:p="http://schemas.openxmlformats.org/presentationml/2006/main" showMasterSp="1">
  <p:cSld>
    <p:spTree>
      <p:nvGrpSpPr>
        <p:cNvPr id="405" name=""/>
        <p:cNvGrpSpPr/>
        <p:nvPr/>
      </p:nvGrpSpPr>
      <p:grpSpPr>
        <a:xfrm rot="0">
          <a:off x="0" y="0"/>
          <a:ext cx="0" cy="0"/>
          <a:chOff x="0" y="0"/>
          <a:chExt cx="0" cy="0"/>
        </a:xfrm>
      </p:grpSpPr>
      <p:sp>
        <p:nvSpPr>
          <p:cNvPr id="1048922" name=""/>
          <p:cNvSpPr/>
          <p:nvPr>
            <p:ph type="title" sz="full" idx="0"/>
          </p:nvPr>
        </p:nvSpPr>
        <p:spPr>
          <a:xfrm rot="0">
            <a:off x="685800" y="152400"/>
            <a:ext cx="7772400" cy="838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Side effects</a:t>
            </a:r>
          </a:p>
        </p:txBody>
      </p:sp>
      <p:sp>
        <p:nvSpPr>
          <p:cNvPr id="1048923"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There are several side effects that may be experienced by patients. These include drowsiness and orthostatic hypotension, especially after im injections. </a:t>
            </a:r>
          </a:p>
          <a:p>
            <a:pPr eaLnBrk="1" hangingPunct="1" latinLnBrk="1" lvl="0"/>
            <a:r>
              <a:rPr altLang="en-US" lang="zh-CN"/>
              <a:t>The patient may also experience </a:t>
            </a:r>
            <a:r>
              <a:rPr b="1" i="1"/>
              <a:t>extra pyramidal symptoms</a:t>
            </a:r>
            <a:r>
              <a:t> like:</a:t>
            </a:r>
          </a:p>
          <a:p>
            <a:pPr eaLnBrk="1" hangingPunct="1" latinLnBrk="1" lvl="1"/>
            <a:r>
              <a:t>Dystonia, that is, spasms of muscles of face, neck, back, eye, arms and legs.</a:t>
            </a:r>
          </a:p>
          <a:p>
            <a:pPr eaLnBrk="1" hangingPunct="1" latinLnBrk="1" lvl="1"/>
            <a:r>
              <a:t>Oculogyric crisis, presenting as fixed upward gaze from spasm of oculomotor muscles.</a:t>
            </a:r>
          </a:p>
          <a:p>
            <a:pPr eaLnBrk="1" hangingPunct="1" latinLnBrk="1" lvl="1"/>
            <a:r>
              <a:t>Torticollis, that is, pulling of the head to the side from spasm of cervical muscles.</a:t>
            </a:r>
          </a:p>
          <a:p>
            <a:pPr eaLnBrk="1" hangingPunct="1" latinLnBrk="1" lvl="0"/>
          </a:p>
        </p:txBody>
      </p:sp>
    </p:spTree>
  </p:cSld>
  <p:clrMapOvr>
    <a:masterClrMapping/>
  </p:clrMapOvr>
  <p:timing/>
</p:sld>
</file>

<file path=ppt/slides/slide147.xml><?xml version="1.0" encoding="utf-8"?>
<p:sld xmlns:a="http://schemas.openxmlformats.org/drawingml/2006/main" xmlns:r="http://schemas.openxmlformats.org/officeDocument/2006/relationships" xmlns:p="http://schemas.openxmlformats.org/presentationml/2006/main" showMasterSp="1">
  <p:cSld>
    <p:spTree>
      <p:nvGrpSpPr>
        <p:cNvPr id="406" name=""/>
        <p:cNvGrpSpPr/>
        <p:nvPr/>
      </p:nvGrpSpPr>
      <p:grpSpPr>
        <a:xfrm rot="0">
          <a:off x="0" y="0"/>
          <a:ext cx="0" cy="0"/>
          <a:chOff x="0" y="0"/>
          <a:chExt cx="0" cy="0"/>
        </a:xfrm>
      </p:grpSpPr>
      <p:sp>
        <p:nvSpPr>
          <p:cNvPr id="1048924" name=""/>
          <p:cNvSpPr/>
          <p:nvPr>
            <p:ph type="title" sz="full" idx="0"/>
          </p:nvPr>
        </p:nvSpPr>
        <p:spPr>
          <a:xfrm rot="0">
            <a:off x="0" y="228600"/>
            <a:ext cx="9144000" cy="1524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Extrapyramidal side effects of antipsychotics cntd…</a:t>
            </a:r>
          </a:p>
        </p:txBody>
      </p:sp>
      <p:sp>
        <p:nvSpPr>
          <p:cNvPr id="1048925" name=""/>
          <p:cNvSpPr/>
          <p:nvPr>
            <p:ph sz="full" idx="1"/>
          </p:nvPr>
        </p:nvSpPr>
        <p:spPr>
          <a:xfrm rot="0">
            <a:off x="0" y="1981200"/>
            <a:ext cx="84582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Opisthotonus, which refers to the hyperextension of the back from spasm of back muscles.</a:t>
            </a:r>
          </a:p>
          <a:p>
            <a:pPr eaLnBrk="1" hangingPunct="1" latinLnBrk="1" lvl="1"/>
            <a:r>
              <a:rPr altLang="en-US" lang="zh-CN"/>
              <a:t>Akathisia or continuous motor restlessness.</a:t>
            </a:r>
          </a:p>
          <a:p>
            <a:pPr eaLnBrk="1" hangingPunct="1" latinLnBrk="1" lvl="1"/>
            <a:r>
              <a:rPr altLang="en-US" lang="zh-CN"/>
              <a:t>Akinesia or lack of body movement especially arms.</a:t>
            </a:r>
          </a:p>
          <a:p>
            <a:pPr eaLnBrk="1" hangingPunct="1" latinLnBrk="1" lvl="1"/>
            <a:r>
              <a:rPr altLang="en-US" lang="zh-CN"/>
              <a:t>Pseudoparkinsonism, which presents with a shuffling gait, mask-like facial expression, tremor, rigidity and akinesia.</a:t>
            </a:r>
          </a:p>
          <a:p>
            <a:pPr eaLnBrk="1" hangingPunct="1" latinLnBrk="1" lvl="0"/>
          </a:p>
          <a:p>
            <a:pPr eaLnBrk="1" hangingPunct="1" latinLnBrk="1" lvl="0"/>
          </a:p>
        </p:txBody>
      </p:sp>
    </p:spTree>
  </p:cSld>
  <p:clrMapOvr>
    <a:masterClrMapping/>
  </p:clrMapOvr>
  <p:timing/>
</p:sld>
</file>

<file path=ppt/slides/slide148.xml><?xml version="1.0" encoding="utf-8"?>
<p:sld xmlns:a="http://schemas.openxmlformats.org/drawingml/2006/main" xmlns:r="http://schemas.openxmlformats.org/officeDocument/2006/relationships" xmlns:p="http://schemas.openxmlformats.org/presentationml/2006/main" showMasterSp="1">
  <p:cSld>
    <p:spTree>
      <p:nvGrpSpPr>
        <p:cNvPr id="407" name=""/>
        <p:cNvGrpSpPr/>
        <p:nvPr/>
      </p:nvGrpSpPr>
      <p:grpSpPr>
        <a:xfrm rot="0">
          <a:off x="0" y="0"/>
          <a:ext cx="0" cy="0"/>
          <a:chOff x="0" y="0"/>
          <a:chExt cx="0" cy="0"/>
        </a:xfrm>
      </p:grpSpPr>
      <p:sp>
        <p:nvSpPr>
          <p:cNvPr id="1048926" name=""/>
          <p:cNvSpPr/>
          <p:nvPr>
            <p:ph sz="full" idx="1"/>
          </p:nvPr>
        </p:nvSpPr>
        <p:spPr>
          <a:xfrm rot="0">
            <a:off x="0" y="304800"/>
            <a:ext cx="91440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a:t>SIDE EFFECTS CNTD…</a:t>
            </a:r>
          </a:p>
          <a:p>
            <a:pPr eaLnBrk="1" hangingPunct="1" latinLnBrk="1" lvl="0"/>
            <a:r>
              <a:t>The patient may also experience tardive dyskinesia, that is, a wormlike movement of the tongue, frequent blinking, and involuntary movement of tongue, lips and jaw. They may experience convulsive seizures or allergic or toxic effects (some of which are rare and serious).These include:</a:t>
            </a:r>
          </a:p>
          <a:p>
            <a:pPr eaLnBrk="1" hangingPunct="1" latinLnBrk="1" lvl="1"/>
            <a:r>
              <a:t>Aggranulosis</a:t>
            </a:r>
          </a:p>
          <a:p>
            <a:pPr eaLnBrk="1" hangingPunct="1" latinLnBrk="1" lvl="1"/>
            <a:r>
              <a:t>Oral monoliasis</a:t>
            </a:r>
          </a:p>
          <a:p>
            <a:pPr eaLnBrk="1" hangingPunct="1" latinLnBrk="1" lvl="1"/>
            <a:r>
              <a:t>Dermatitis</a:t>
            </a:r>
          </a:p>
          <a:p>
            <a:pPr eaLnBrk="1" hangingPunct="1" latinLnBrk="1" lvl="1"/>
            <a:r>
              <a:t>Jaundice</a:t>
            </a:r>
          </a:p>
          <a:p>
            <a:pPr eaLnBrk="1" hangingPunct="1" latinLnBrk="1" lvl="0"/>
          </a:p>
        </p:txBody>
      </p:sp>
    </p:spTree>
  </p:cSld>
  <p:clrMapOvr>
    <a:masterClrMapping/>
  </p:clrMapOvr>
  <p:timing/>
</p:sld>
</file>

<file path=ppt/slides/slide149.xml><?xml version="1.0" encoding="utf-8"?>
<p:sld xmlns:a="http://schemas.openxmlformats.org/drawingml/2006/main" xmlns:r="http://schemas.openxmlformats.org/officeDocument/2006/relationships" xmlns:p="http://schemas.openxmlformats.org/presentationml/2006/main" showMasterSp="1">
  <p:cSld>
    <p:spTree>
      <p:nvGrpSpPr>
        <p:cNvPr id="408" name=""/>
        <p:cNvGrpSpPr/>
        <p:nvPr/>
      </p:nvGrpSpPr>
      <p:grpSpPr>
        <a:xfrm rot="0">
          <a:off x="0" y="0"/>
          <a:ext cx="0" cy="0"/>
          <a:chOff x="0" y="0"/>
          <a:chExt cx="0" cy="0"/>
        </a:xfrm>
      </p:grpSpPr>
      <p:sp>
        <p:nvSpPr>
          <p:cNvPr id="1048927"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Side effects of antipsychotics cntd…</a:t>
            </a:r>
          </a:p>
        </p:txBody>
      </p:sp>
      <p:sp>
        <p:nvSpPr>
          <p:cNvPr id="1048928" name=""/>
          <p:cNvSpPr/>
          <p:nvPr>
            <p:ph sz="full" idx="1"/>
          </p:nvPr>
        </p:nvSpPr>
        <p:spPr>
          <a:xfrm rot="0">
            <a:off x="0" y="1981200"/>
            <a:ext cx="91440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patient may also exhibit other side effects including endocrine or metabolic effects like weight gain or decreased libido, impotence, impaired ejaculation in males. They may also have decreased thermoregulatory ability and as a result might complain of being too cold or too hot.</a:t>
            </a:r>
          </a:p>
          <a:p>
            <a:pPr eaLnBrk="1" hangingPunct="1" latinLnBrk="1" lvl="0"/>
            <a:r>
              <a:rPr altLang="en-US" lang="zh-CN"/>
              <a:t>Adjusting the dosage of antipsychotic drugs, and giving antiparkinsonian drugs can often be quite effective in treating side effects.</a:t>
            </a:r>
          </a:p>
          <a:p>
            <a:pPr eaLnBrk="1" hangingPunct="1" latinLnBrk="1" lvl="0"/>
            <a:endParaRPr altLang="en-US" lang="zh-CN"/>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253" name=""/>
        <p:cNvGrpSpPr/>
        <p:nvPr/>
      </p:nvGrpSpPr>
      <p:grpSpPr>
        <a:xfrm rot="0">
          <a:off x="0" y="0"/>
          <a:ext cx="0" cy="0"/>
          <a:chOff x="0" y="0"/>
          <a:chExt cx="0" cy="0"/>
        </a:xfrm>
      </p:grpSpPr>
      <p:sp>
        <p:nvSpPr>
          <p:cNvPr id="1048586" name=""/>
          <p:cNvSpPr/>
          <p:nvPr>
            <p:ph type="title" sz="full" idx="0"/>
          </p:nvPr>
        </p:nvSpPr>
        <p:spPr>
          <a:xfrm rot="0">
            <a:off x="0" y="0"/>
            <a:ext cx="9144000" cy="1752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Historical trends in psychiatric nursing globally &amp; in Kenya</a:t>
            </a:r>
          </a:p>
        </p:txBody>
      </p:sp>
      <p:sp>
        <p:nvSpPr>
          <p:cNvPr id="1048587" name=""/>
          <p:cNvSpPr/>
          <p:nvPr>
            <p:ph sz="full" idx="1"/>
          </p:nvPr>
        </p:nvSpPr>
        <p:spPr>
          <a:xfrm rot="0">
            <a:off x="0" y="1371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Psychiatric nursing, and the understanding of mental illness, with which it associates, has developed in several epochs through the centuries</a:t>
            </a:r>
          </a:p>
          <a:p>
            <a:pPr eaLnBrk="1" hangingPunct="1" latinLnBrk="1" lvl="0">
              <a:buFont typeface="Arial" pitchFamily="0" charset="0"/>
              <a:buAutoNum type="arabicPeriod" startAt="1"/>
            </a:pPr>
            <a:r>
              <a:rPr altLang="en-US" b="1" lang="zh-CN" u="sng"/>
              <a:t>Demonological Period</a:t>
            </a:r>
          </a:p>
          <a:p>
            <a:pPr eaLnBrk="1" hangingPunct="1" latinLnBrk="1" lvl="0"/>
            <a:r>
              <a:t>The earliest records of a person believed to have suffered from mental illness relate to king Nebuchadnezzar, who ate grass believing that he was an ox. Another example is Ajax, who impaled himself on a sword believing that he was tormented by demons.</a:t>
            </a:r>
          </a:p>
          <a:p>
            <a:pPr eaLnBrk="1" hangingPunct="1" latinLnBrk="1" lvl="0"/>
          </a:p>
        </p:txBody>
      </p:sp>
    </p:spTree>
  </p:cSld>
  <p:clrMapOvr>
    <a:masterClrMapping/>
  </p:clrMapOvr>
  <p:timing/>
</p:sld>
</file>

<file path=ppt/slides/slide150.xml><?xml version="1.0" encoding="utf-8"?>
<p:sld xmlns:a="http://schemas.openxmlformats.org/drawingml/2006/main" xmlns:r="http://schemas.openxmlformats.org/officeDocument/2006/relationships" xmlns:p="http://schemas.openxmlformats.org/presentationml/2006/main" showMasterSp="1">
  <p:cSld>
    <p:spTree>
      <p:nvGrpSpPr>
        <p:cNvPr id="409" name=""/>
        <p:cNvGrpSpPr/>
        <p:nvPr/>
      </p:nvGrpSpPr>
      <p:grpSpPr>
        <a:xfrm rot="0">
          <a:off x="0" y="0"/>
          <a:ext cx="0" cy="0"/>
          <a:chOff x="0" y="0"/>
          <a:chExt cx="0" cy="0"/>
        </a:xfrm>
      </p:grpSpPr>
      <p:sp>
        <p:nvSpPr>
          <p:cNvPr id="1048929"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Contraindications</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8930" name=""/>
          <p:cNvSpPr/>
          <p:nvPr>
            <p:ph sz="full" idx="1"/>
          </p:nvPr>
        </p:nvSpPr>
        <p:spPr>
          <a:xfrm rot="0">
            <a:off x="0" y="1981200"/>
            <a:ext cx="91440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Comatose, glaucoma, prosthetic hyperplasic, acute myocardial infarction are contraindications to the use of these drugs </a:t>
            </a:r>
          </a:p>
        </p:txBody>
      </p:sp>
    </p:spTree>
  </p:cSld>
  <p:clrMapOvr>
    <a:masterClrMapping/>
  </p:clrMapOvr>
  <p:timing/>
</p:sld>
</file>

<file path=ppt/slides/slide151.xml><?xml version="1.0" encoding="utf-8"?>
<p:sld xmlns:a="http://schemas.openxmlformats.org/drawingml/2006/main" xmlns:r="http://schemas.openxmlformats.org/officeDocument/2006/relationships" xmlns:p="http://schemas.openxmlformats.org/presentationml/2006/main" showMasterSp="1">
  <p:cSld>
    <p:spTree>
      <p:nvGrpSpPr>
        <p:cNvPr id="410" name=""/>
        <p:cNvGrpSpPr/>
        <p:nvPr/>
      </p:nvGrpSpPr>
      <p:grpSpPr>
        <a:xfrm rot="0">
          <a:off x="0" y="0"/>
          <a:ext cx="0" cy="0"/>
          <a:chOff x="0" y="0"/>
          <a:chExt cx="0" cy="0"/>
        </a:xfrm>
      </p:grpSpPr>
      <p:sp>
        <p:nvSpPr>
          <p:cNvPr id="1048931" name=""/>
          <p:cNvSpPr/>
          <p:nvPr>
            <p:ph type="title" sz="full" idx="0"/>
          </p:nvPr>
        </p:nvSpPr>
        <p:spPr>
          <a:xfrm rot="0">
            <a:off x="685800" y="609600"/>
            <a:ext cx="7772400" cy="533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Antidepressants </a:t>
            </a:r>
            <a:br/>
            <a:endParaRPr altLang="en-US" lang="zh-CN">
              <a:effectLst>
                <a:outerShdw algn="tl" blurRad="38100" dir="2700000" dist="38100">
                  <a:srgbClr val="C0C0C0"/>
                </a:outerShdw>
              </a:effectLst>
            </a:endParaRPr>
          </a:p>
        </p:txBody>
      </p:sp>
      <p:sp>
        <p:nvSpPr>
          <p:cNvPr id="1048932"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These drugs are used to treat affective disorders. </a:t>
            </a:r>
          </a:p>
          <a:p>
            <a:pPr eaLnBrk="1" hangingPunct="1" latinLnBrk="1" lvl="0">
              <a:buNone/>
            </a:pPr>
            <a:r>
              <a:rPr b="1" u="sng"/>
              <a:t>Mechanisms of Action</a:t>
            </a:r>
          </a:p>
          <a:p>
            <a:pPr eaLnBrk="1" hangingPunct="1" latinLnBrk="1" lvl="0"/>
            <a:r>
              <a:t>They act by increasing epinephrine and serotonin. Both of them are metabolised in the liver and excreted in the urine.</a:t>
            </a:r>
          </a:p>
          <a:p>
            <a:pPr eaLnBrk="1" hangingPunct="1" latinLnBrk="1" lvl="0"/>
          </a:p>
        </p:txBody>
      </p:sp>
    </p:spTree>
  </p:cSld>
  <p:clrMapOvr>
    <a:masterClrMapping/>
  </p:clrMapOvr>
  <p:timing/>
</p:sld>
</file>

<file path=ppt/slides/slide152.xml><?xml version="1.0" encoding="utf-8"?>
<p:sld xmlns:a="http://schemas.openxmlformats.org/drawingml/2006/main" xmlns:r="http://schemas.openxmlformats.org/officeDocument/2006/relationships" xmlns:p="http://schemas.openxmlformats.org/presentationml/2006/main" showMasterSp="1">
  <p:cSld>
    <p:spTree>
      <p:nvGrpSpPr>
        <p:cNvPr id="411" name=""/>
        <p:cNvGrpSpPr/>
        <p:nvPr/>
      </p:nvGrpSpPr>
      <p:grpSpPr>
        <a:xfrm rot="0">
          <a:off x="0" y="0"/>
          <a:ext cx="0" cy="0"/>
          <a:chOff x="0" y="0"/>
          <a:chExt cx="0" cy="0"/>
        </a:xfrm>
      </p:grpSpPr>
      <p:graphicFrame>
        <p:nvGraphicFramePr>
          <p:cNvPr id="4194308" name=""/>
          <p:cNvGraphicFramePr>
            <a:graphicFrameLocks/>
          </p:cNvGraphicFramePr>
          <p:nvPr/>
        </p:nvGraphicFramePr>
        <p:xfrm rot="0">
          <a:off x="76200" y="304800"/>
          <a:ext cx="9067800" cy="5997575"/>
        </p:xfrm>
        <a:graphic>
          <a:graphicData uri="http://schemas.openxmlformats.org/drawingml/2006/table">
            <a:tbl>
              <a:tblPr/>
              <a:tblGrid>
                <a:gridCol w="2209800"/>
                <a:gridCol w="2286000"/>
                <a:gridCol w="2286000"/>
                <a:gridCol w="2286000"/>
              </a:tblGrid>
              <a:tr h="1085850">
                <a:tc>
                  <a:txBody>
                    <a:bodyPr/>
                    <a:p>
                      <a:pPr algn="just" eaLnBrk="1" hangingPunct="1" latinLnBrk="1" lvl="0"/>
                      <a:r>
                        <a:rPr altLang="en-US" b="1" sz="2000" lang="zh-CN">
                          <a:solidFill>
                            <a:srgbClr val="7030A0"/>
                          </a:solidFill>
                          <a:ea typeface="Times New Roman" pitchFamily="18" charset="0"/>
                        </a:rPr>
                        <a:t>Major Groups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just" eaLnBrk="1" hangingPunct="1" latinLnBrk="1" lvl="0"/>
                      <a:r>
                        <a:rPr altLang="en-US" b="1" sz="2000" lang="zh-CN">
                          <a:solidFill>
                            <a:srgbClr val="7030A0"/>
                          </a:solidFill>
                          <a:ea typeface="Times New Roman" pitchFamily="18" charset="0"/>
                        </a:rPr>
                        <a:t>Generic Name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just" eaLnBrk="1" hangingPunct="1" latinLnBrk="1" lvl="0"/>
                      <a:r>
                        <a:rPr altLang="en-US" b="1" sz="2000" lang="zh-CN">
                          <a:solidFill>
                            <a:srgbClr val="7030A0"/>
                          </a:solidFill>
                          <a:ea typeface="Times New Roman" pitchFamily="18" charset="0"/>
                        </a:rPr>
                        <a:t>Trade Name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just" eaLnBrk="1" hangingPunct="1" latinLnBrk="1" lvl="0"/>
                      <a:r>
                        <a:rPr altLang="en-US" b="1" sz="2000" lang="zh-CN">
                          <a:solidFill>
                            <a:srgbClr val="7030A0"/>
                          </a:solidFill>
                          <a:ea typeface="Times New Roman" pitchFamily="18" charset="0"/>
                        </a:rPr>
                        <a:t>Daily Dosage </a:t>
                      </a:r>
                      <a:r>
                        <a:rPr altLang="en-US" b="1" sz="2000" lang="zh-CN">
                          <a:solidFill>
                            <a:srgbClr val="7030A0"/>
                          </a:solidFill>
                          <a:ea typeface="Times New Roman" pitchFamily="18" charset="0"/>
                        </a:rPr>
                        <a:t>(range)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r>
              <a:tr h="628650">
                <a:tc>
                  <a:txBody>
                    <a:bodyPr/>
                    <a:p>
                      <a:pPr algn="just" eaLnBrk="1" hangingPunct="1" latinLnBrk="1" lvl="0"/>
                      <a:r>
                        <a:rPr altLang="en-US" b="1" sz="2000" lang="zh-CN">
                          <a:solidFill>
                            <a:srgbClr val="000000"/>
                          </a:solidFill>
                          <a:ea typeface="Times New Roman" pitchFamily="18" charset="0"/>
                        </a:rPr>
                        <a:t>Tricyclic antidepressants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Amitriptyline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Elavil (laroxyl)</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75-300mg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71475">
                <a:tc>
                  <a:txBody>
                    <a:bodyPr/>
                    <a:p>
                      <a:pPr algn="just" eaLnBrk="1" hangingPunct="1" latinLnBrk="1" lvl="0"/>
                      <a:r>
                        <a:rPr altLang="en-US" b="0" sz="2000" lang="zh-CN">
                          <a:solidFill>
                            <a:srgbClr val="000000"/>
                          </a:solidFill>
                          <a:ea typeface="Times New Roman" pitchFamily="18" charset="0"/>
                        </a:rPr>
                        <a:t>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Imipramine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Tofranil</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100-300mg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628650">
                <a:tc>
                  <a:txBody>
                    <a:bodyPr/>
                    <a:p>
                      <a:pPr algn="just" eaLnBrk="1" hangingPunct="1" latinLnBrk="1" lvl="0"/>
                      <a:r>
                        <a:rPr altLang="en-US" b="1" sz="2000" lang="zh-CN">
                          <a:solidFill>
                            <a:srgbClr val="000000"/>
                          </a:solidFill>
                          <a:ea typeface="Times New Roman" pitchFamily="18" charset="0"/>
                        </a:rPr>
                        <a:t>Tetra cyclic anti-depressants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Maprotiline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Ludiomil</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75-300mg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933450">
                <a:tc>
                  <a:txBody>
                    <a:bodyPr/>
                    <a:p>
                      <a:pPr algn="just" eaLnBrk="1" hangingPunct="1" latinLnBrk="1" lvl="0"/>
                      <a:r>
                        <a:rPr altLang="en-US" b="1" sz="2000" lang="zh-CN">
                          <a:solidFill>
                            <a:srgbClr val="000000"/>
                          </a:solidFill>
                          <a:ea typeface="Times New Roman" pitchFamily="18" charset="0"/>
                        </a:rPr>
                        <a:t>Monoamine Oxidase Inhibitors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Isocarboxacid</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Marplan</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10-60mg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69887">
                <a:tc>
                  <a:txBody>
                    <a:bodyPr/>
                    <a:p>
                      <a:pPr algn="just" eaLnBrk="1" hangingPunct="1" latinLnBrk="1" lvl="0"/>
                      <a:r>
                        <a:rPr altLang="en-US" b="0" sz="2000" lang="zh-CN">
                          <a:solidFill>
                            <a:srgbClr val="000000"/>
                          </a:solidFill>
                          <a:ea typeface="Times New Roman" pitchFamily="18" charset="0"/>
                        </a:rPr>
                        <a:t>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Phenelzine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Nardil</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45-90mg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1238250">
                <a:tc>
                  <a:txBody>
                    <a:bodyPr/>
                    <a:p>
                      <a:pPr algn="just" eaLnBrk="1" hangingPunct="1" latinLnBrk="1" lvl="0"/>
                      <a:r>
                        <a:rPr altLang="en-US" b="1" sz="2000" lang="zh-CN">
                          <a:solidFill>
                            <a:srgbClr val="000000"/>
                          </a:solidFill>
                          <a:ea typeface="Times New Roman" pitchFamily="18" charset="0"/>
                        </a:rPr>
                        <a:t>Selective Serotonin Reuptake Inhibitors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Fluoxetine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Prozac</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20mg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371475">
                <a:tc>
                  <a:txBody>
                    <a:bodyPr/>
                    <a:p>
                      <a:pPr algn="just" eaLnBrk="1" hangingPunct="1" latinLnBrk="1" lvl="0"/>
                      <a:r>
                        <a:rPr altLang="en-US" b="0" sz="2000" lang="zh-CN">
                          <a:solidFill>
                            <a:srgbClr val="000000"/>
                          </a:solidFill>
                          <a:ea typeface="Times New Roman" pitchFamily="18" charset="0"/>
                        </a:rPr>
                        <a:t>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Citalopram</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Cipramil</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2000" lang="zh-CN">
                          <a:solidFill>
                            <a:srgbClr val="000000"/>
                          </a:solidFill>
                          <a:ea typeface="Times New Roman" pitchFamily="18" charset="0"/>
                        </a:rPr>
                        <a:t>20-60mg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369887">
                <a:tc>
                  <a:txBody>
                    <a:bodyPr/>
                    <a:p>
                      <a:pPr algn="just" eaLnBrk="1" hangingPunct="1" latinLnBrk="1" lvl="0"/>
                      <a:r>
                        <a:rPr altLang="en-US" b="0" sz="2000" lang="zh-CN">
                          <a:solidFill>
                            <a:srgbClr val="000000"/>
                          </a:solidFill>
                          <a:ea typeface="Times New Roman" pitchFamily="18" charset="0"/>
                        </a:rPr>
                        <a:t>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Paroxetine</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Seroxat</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2000" lang="zh-CN">
                          <a:solidFill>
                            <a:srgbClr val="000000"/>
                          </a:solidFill>
                          <a:ea typeface="Times New Roman" pitchFamily="18" charset="0"/>
                        </a:rPr>
                        <a:t>10-50mg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bl>
          </a:graphicData>
        </a:graphic>
      </p:graphicFrame>
    </p:spTree>
  </p:cSld>
  <p:clrMapOvr>
    <a:masterClrMapping/>
  </p:clrMapOvr>
  <p:timing/>
</p:sld>
</file>

<file path=ppt/slides/slide153.xml><?xml version="1.0" encoding="utf-8"?>
<p:sld xmlns:a="http://schemas.openxmlformats.org/drawingml/2006/main" xmlns:r="http://schemas.openxmlformats.org/officeDocument/2006/relationships" xmlns:p="http://schemas.openxmlformats.org/presentationml/2006/main" showMasterSp="1">
  <p:cSld>
    <p:spTree>
      <p:nvGrpSpPr>
        <p:cNvPr id="413" name=""/>
        <p:cNvGrpSpPr/>
        <p:nvPr/>
      </p:nvGrpSpPr>
      <p:grpSpPr>
        <a:xfrm rot="0">
          <a:off x="0" y="0"/>
          <a:ext cx="0" cy="0"/>
          <a:chOff x="0" y="0"/>
          <a:chExt cx="0" cy="0"/>
        </a:xfrm>
      </p:grpSpPr>
      <p:sp>
        <p:nvSpPr>
          <p:cNvPr id="1048984" name=""/>
          <p:cNvSpPr/>
          <p:nvPr>
            <p:ph sz="full" idx="1"/>
          </p:nvPr>
        </p:nvSpPr>
        <p:spPr>
          <a:xfrm rot="0">
            <a:off x="0" y="152400"/>
            <a:ext cx="9144000" cy="670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For the drugs to be effective:</a:t>
            </a:r>
          </a:p>
          <a:p>
            <a:pPr eaLnBrk="1" hangingPunct="1" latinLnBrk="1" lvl="1"/>
            <a:r>
              <a:t>Dosage may be divided, but the total dose can be given at bed time due to the sedative effects.</a:t>
            </a:r>
          </a:p>
          <a:p>
            <a:pPr eaLnBrk="1" hangingPunct="1" latinLnBrk="1" lvl="1"/>
            <a:r>
              <a:t>Minimum dose should be given then increased gradually.</a:t>
            </a:r>
          </a:p>
          <a:p>
            <a:pPr eaLnBrk="1" hangingPunct="1" latinLnBrk="1" lvl="1"/>
            <a:r>
              <a:t>5 to 21 days must be allowed before any mood change </a:t>
            </a:r>
            <a:br/>
            <a:r>
              <a:t>is observed.</a:t>
            </a:r>
          </a:p>
          <a:p>
            <a:pPr eaLnBrk="1" hangingPunct="1" latinLnBrk="1" lvl="1"/>
            <a:r>
              <a:t>four to six weeks must be allowed to pass for therapeutic effects to be observed.</a:t>
            </a:r>
          </a:p>
          <a:p>
            <a:pPr eaLnBrk="1" hangingPunct="1" latinLnBrk="1" lvl="1"/>
            <a:r>
              <a:t>Medication needs to be continued for 6 months after patient is free from depression.</a:t>
            </a:r>
          </a:p>
          <a:p>
            <a:pPr eaLnBrk="1" hangingPunct="1" latinLnBrk="1" lvl="1"/>
          </a:p>
          <a:p>
            <a:pPr eaLnBrk="1" hangingPunct="1" latinLnBrk="1" lvl="0"/>
          </a:p>
        </p:txBody>
      </p:sp>
    </p:spTree>
  </p:cSld>
  <p:clrMapOvr>
    <a:masterClrMapping/>
  </p:clrMapOvr>
  <p:timing/>
</p:sld>
</file>

<file path=ppt/slides/slide154.xml><?xml version="1.0" encoding="utf-8"?>
<p:sld xmlns:a="http://schemas.openxmlformats.org/drawingml/2006/main" xmlns:r="http://schemas.openxmlformats.org/officeDocument/2006/relationships" xmlns:p="http://schemas.openxmlformats.org/presentationml/2006/main" showMasterSp="1">
  <p:cSld>
    <p:spTree>
      <p:nvGrpSpPr>
        <p:cNvPr id="414" name=""/>
        <p:cNvGrpSpPr/>
        <p:nvPr/>
      </p:nvGrpSpPr>
      <p:grpSpPr>
        <a:xfrm rot="0">
          <a:off x="0" y="0"/>
          <a:ext cx="0" cy="0"/>
          <a:chOff x="0" y="0"/>
          <a:chExt cx="0" cy="0"/>
        </a:xfrm>
      </p:grpSpPr>
      <p:sp>
        <p:nvSpPr>
          <p:cNvPr id="1048985"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Side Effects</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8986" name=""/>
          <p:cNvSpPr/>
          <p:nvPr>
            <p:ph sz="full" idx="1"/>
          </p:nvPr>
        </p:nvSpPr>
        <p:spPr>
          <a:xfrm rot="0">
            <a:off x="0" y="1066800"/>
            <a:ext cx="9144000" cy="5029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include mild anticholinergic effects from tricyclic and monoamine oxidase inhibitors, dry mouth, constipation, blurred vision, tachycardia nausea, oedema, hypotension and urinary retention.</a:t>
            </a:r>
          </a:p>
          <a:p>
            <a:pPr eaLnBrk="1" hangingPunct="1" latinLnBrk="1" lvl="0"/>
            <a:r>
              <a:rPr altLang="en-US" lang="zh-CN"/>
              <a:t> Adjusting the dosage to a lower level will usually resolve the problem.</a:t>
            </a:r>
          </a:p>
          <a:p>
            <a:pPr eaLnBrk="1" hangingPunct="1" latinLnBrk="1" lvl="0"/>
            <a:r>
              <a:rPr altLang="en-US" lang="zh-CN"/>
              <a:t>Side effects that are specific to tricyclics are:</a:t>
            </a:r>
          </a:p>
          <a:p>
            <a:pPr eaLnBrk="1" hangingPunct="1" latinLnBrk="1" lvl="1"/>
            <a:r>
              <a:t>Allergic reactions manifested as skin rash and jaundice.</a:t>
            </a:r>
          </a:p>
          <a:p>
            <a:pPr eaLnBrk="1" hangingPunct="1" latinLnBrk="1" lvl="1"/>
            <a:r>
              <a:t>Tachycardia.</a:t>
            </a:r>
          </a:p>
          <a:p>
            <a:pPr eaLnBrk="1" hangingPunct="1" latinLnBrk="1" lvl="1"/>
            <a:r>
              <a:t>Tremors.Long term treatment may depress bone marrow, predispose to sore throat and aching, and fever.</a:t>
            </a:r>
          </a:p>
          <a:p>
            <a:pPr eaLnBrk="1" hangingPunct="1" latinLnBrk="1" lvl="0"/>
          </a:p>
        </p:txBody>
      </p:sp>
    </p:spTree>
  </p:cSld>
  <p:clrMapOvr>
    <a:masterClrMapping/>
  </p:clrMapOvr>
  <p:timing/>
</p:sld>
</file>

<file path=ppt/slides/slide155.xml><?xml version="1.0" encoding="utf-8"?>
<p:sld xmlns:a="http://schemas.openxmlformats.org/drawingml/2006/main" xmlns:r="http://schemas.openxmlformats.org/officeDocument/2006/relationships" xmlns:p="http://schemas.openxmlformats.org/presentationml/2006/main" showMasterSp="1">
  <p:cSld>
    <p:spTree>
      <p:nvGrpSpPr>
        <p:cNvPr id="415" name=""/>
        <p:cNvGrpSpPr/>
        <p:nvPr/>
      </p:nvGrpSpPr>
      <p:grpSpPr>
        <a:xfrm rot="0">
          <a:off x="0" y="0"/>
          <a:ext cx="0" cy="0"/>
          <a:chOff x="0" y="0"/>
          <a:chExt cx="0" cy="0"/>
        </a:xfrm>
      </p:grpSpPr>
      <p:sp>
        <p:nvSpPr>
          <p:cNvPr id="1048987" name=""/>
          <p:cNvSpPr/>
          <p:nvPr>
            <p:ph sz="full" idx="1"/>
          </p:nvPr>
        </p:nvSpPr>
        <p:spPr>
          <a:xfrm rot="0">
            <a:off x="0" y="152400"/>
            <a:ext cx="9144000" cy="670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specific side effects of monoamine oxidase </a:t>
            </a:r>
            <a:br/>
            <a:r>
              <a:rPr altLang="en-US" lang="zh-CN"/>
              <a:t>inhibitors include:</a:t>
            </a:r>
          </a:p>
          <a:p>
            <a:pPr eaLnBrk="1" hangingPunct="1" latinLnBrk="1" lvl="1"/>
            <a:r>
              <a:t>Liver damage that is rare but fatal.</a:t>
            </a:r>
          </a:p>
          <a:p>
            <a:pPr eaLnBrk="1" hangingPunct="1" latinLnBrk="1" lvl="1"/>
            <a:r>
              <a:t>Precipitation of manic episodes.</a:t>
            </a:r>
          </a:p>
          <a:p>
            <a:pPr eaLnBrk="1" hangingPunct="1" latinLnBrk="1" lvl="1"/>
            <a:r>
              <a:t>Hypertension crisis characterised by severe headache palpitation, neck stiffness, nausea, vomiting, increased Bp, chest pain and collapse. It occurs 30 minutes to 24 hours after eating food containing tyramine. These foods include cheese, wine, beer, sour cream, liver, chocolate, bananas, avocadoes, soy sauce, and beans</a:t>
            </a:r>
          </a:p>
          <a:p>
            <a:pPr eaLnBrk="1" hangingPunct="1" latinLnBrk="1" lvl="0"/>
          </a:p>
        </p:txBody>
      </p:sp>
    </p:spTree>
  </p:cSld>
  <p:clrMapOvr>
    <a:masterClrMapping/>
  </p:clrMapOvr>
  <p:timing/>
</p:sld>
</file>

<file path=ppt/slides/slide156.xml><?xml version="1.0" encoding="utf-8"?>
<p:sld xmlns:a="http://schemas.openxmlformats.org/drawingml/2006/main" xmlns:r="http://schemas.openxmlformats.org/officeDocument/2006/relationships" xmlns:p="http://schemas.openxmlformats.org/presentationml/2006/main" showMasterSp="1">
  <p:cSld>
    <p:spTree>
      <p:nvGrpSpPr>
        <p:cNvPr id="416" name=""/>
        <p:cNvGrpSpPr/>
        <p:nvPr/>
      </p:nvGrpSpPr>
      <p:grpSpPr>
        <a:xfrm rot="0">
          <a:off x="0" y="0"/>
          <a:ext cx="0" cy="0"/>
          <a:chOff x="0" y="0"/>
          <a:chExt cx="0" cy="0"/>
        </a:xfrm>
      </p:grpSpPr>
      <p:sp>
        <p:nvSpPr>
          <p:cNvPr id="1048988" name=""/>
          <p:cNvSpPr/>
          <p:nvPr>
            <p:ph type="title" sz="full" idx="0"/>
          </p:nvPr>
        </p:nvSpPr>
        <p:spPr>
          <a:xfrm rot="0">
            <a:off x="685800" y="609600"/>
            <a:ext cx="7772400" cy="533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Contraindications</a:t>
            </a:r>
          </a:p>
        </p:txBody>
      </p:sp>
      <p:sp>
        <p:nvSpPr>
          <p:cNvPr id="1048989" name=""/>
          <p:cNvSpPr/>
          <p:nvPr>
            <p:ph sz="full" idx="1"/>
          </p:nvPr>
        </p:nvSpPr>
        <p:spPr>
          <a:xfrm rot="0">
            <a:off x="0" y="1219200"/>
            <a:ext cx="9144000" cy="5638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use of antidepressants is contraindicated when the patient suffers from glaucoma, agitated states, urinary retention, cardiac disorders and seizure disorders</a:t>
            </a:r>
          </a:p>
        </p:txBody>
      </p:sp>
    </p:spTree>
  </p:cSld>
  <p:clrMapOvr>
    <a:masterClrMapping/>
  </p:clrMapOvr>
  <p:timing/>
</p:sld>
</file>

<file path=ppt/slides/slide157.xml><?xml version="1.0" encoding="utf-8"?>
<p:sld xmlns:a="http://schemas.openxmlformats.org/drawingml/2006/main" xmlns:r="http://schemas.openxmlformats.org/officeDocument/2006/relationships" xmlns:p="http://schemas.openxmlformats.org/presentationml/2006/main" showMasterSp="1">
  <p:cSld>
    <p:spTree>
      <p:nvGrpSpPr>
        <p:cNvPr id="417" name=""/>
        <p:cNvGrpSpPr/>
        <p:nvPr/>
      </p:nvGrpSpPr>
      <p:grpSpPr>
        <a:xfrm rot="0">
          <a:off x="0" y="0"/>
          <a:ext cx="0" cy="0"/>
          <a:chOff x="0" y="0"/>
          <a:chExt cx="0" cy="0"/>
        </a:xfrm>
      </p:grpSpPr>
      <p:sp>
        <p:nvSpPr>
          <p:cNvPr id="1048990" name=""/>
          <p:cNvSpPr/>
          <p:nvPr>
            <p:ph type="title" sz="full" idx="0"/>
          </p:nvPr>
        </p:nvSpPr>
        <p:spPr>
          <a:xfrm rot="0">
            <a:off x="0" y="152400"/>
            <a:ext cx="91440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Anxiolytics or Anti-anxiety Drugs </a:t>
            </a:r>
            <a:br/>
            <a:endParaRPr altLang="en-US" lang="zh-CN">
              <a:effectLst>
                <a:outerShdw algn="tl" blurRad="38100" dir="2700000" dist="38100">
                  <a:srgbClr val="C0C0C0"/>
                </a:outerShdw>
              </a:effectLst>
            </a:endParaRPr>
          </a:p>
        </p:txBody>
      </p:sp>
      <p:sp>
        <p:nvSpPr>
          <p:cNvPr id="1048991" name=""/>
          <p:cNvSpPr/>
          <p:nvPr>
            <p:ph sz="full" idx="1"/>
          </p:nvPr>
        </p:nvSpPr>
        <p:spPr>
          <a:xfrm rot="0">
            <a:off x="0" y="76200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These drugs, when given to a patient having generalised anxiety disorder, are able to provide relief. </a:t>
            </a:r>
          </a:p>
          <a:p>
            <a:pPr eaLnBrk="1" hangingPunct="1" latinLnBrk="1" lvl="0"/>
            <a:r>
              <a:rPr altLang="en-US" lang="zh-CN"/>
              <a:t>They are mainly recommended for acute anxiety states, which may present with palpitations, sweating, trembling, shortness of breath, chest pain, nausea, dizziness, a feeling of unreality, fear of losing control or dying, chills or numbness.</a:t>
            </a:r>
          </a:p>
          <a:p>
            <a:pPr eaLnBrk="1" hangingPunct="1" latinLnBrk="1" lvl="0"/>
            <a:r>
              <a:rPr altLang="en-US" lang="zh-CN"/>
              <a:t>Examples of these drugs include buspirone, a novel anxiolytic, and benzodiazepines like diazepam and lorazepam.</a:t>
            </a:r>
          </a:p>
          <a:p>
            <a:pPr eaLnBrk="1" hangingPunct="1" latinLnBrk="1" lvl="0"/>
            <a:endParaRPr altLang="en-US" lang="zh-CN"/>
          </a:p>
        </p:txBody>
      </p:sp>
    </p:spTree>
  </p:cSld>
  <p:clrMapOvr>
    <a:masterClrMapping/>
  </p:clrMapOvr>
  <p:timing/>
</p:sld>
</file>

<file path=ppt/slides/slide158.xml><?xml version="1.0" encoding="utf-8"?>
<p:sld xmlns:a="http://schemas.openxmlformats.org/drawingml/2006/main" xmlns:r="http://schemas.openxmlformats.org/officeDocument/2006/relationships" xmlns:p="http://schemas.openxmlformats.org/presentationml/2006/main" showMasterSp="1">
  <p:cSld>
    <p:spTree>
      <p:nvGrpSpPr>
        <p:cNvPr id="418" name=""/>
        <p:cNvGrpSpPr/>
        <p:nvPr/>
      </p:nvGrpSpPr>
      <p:grpSpPr>
        <a:xfrm rot="0">
          <a:off x="0" y="0"/>
          <a:ext cx="0" cy="0"/>
          <a:chOff x="0" y="0"/>
          <a:chExt cx="0" cy="0"/>
        </a:xfrm>
      </p:grpSpPr>
      <p:sp>
        <p:nvSpPr>
          <p:cNvPr id="1048992" name=""/>
          <p:cNvSpPr/>
          <p:nvPr>
            <p:ph type="title" sz="full" idx="0"/>
          </p:nvPr>
        </p:nvSpPr>
        <p:spPr>
          <a:xfrm rot="0">
            <a:off x="685800" y="228600"/>
            <a:ext cx="7772400" cy="838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EFFECTS</a:t>
            </a:r>
          </a:p>
        </p:txBody>
      </p:sp>
      <p:sp>
        <p:nvSpPr>
          <p:cNvPr id="1048993"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main effects include sedation, muscle relaxation and elevation of seizure threshold.</a:t>
            </a:r>
          </a:p>
          <a:p>
            <a:pPr eaLnBrk="1" hangingPunct="1" latinLnBrk="1" lvl="0"/>
            <a:endParaRPr altLang="en-US" lang="zh-CN"/>
          </a:p>
        </p:txBody>
      </p:sp>
    </p:spTree>
  </p:cSld>
  <p:clrMapOvr>
    <a:masterClrMapping/>
  </p:clrMapOvr>
  <p:timing/>
</p:sld>
</file>

<file path=ppt/slides/slide159.xml><?xml version="1.0" encoding="utf-8"?>
<p:sld xmlns:a="http://schemas.openxmlformats.org/drawingml/2006/main" xmlns:r="http://schemas.openxmlformats.org/officeDocument/2006/relationships" xmlns:p="http://schemas.openxmlformats.org/presentationml/2006/main" showMasterSp="1">
  <p:cSld>
    <p:spTree>
      <p:nvGrpSpPr>
        <p:cNvPr id="419" name=""/>
        <p:cNvGrpSpPr/>
        <p:nvPr/>
      </p:nvGrpSpPr>
      <p:grpSpPr>
        <a:xfrm rot="0">
          <a:off x="0" y="0"/>
          <a:ext cx="0" cy="0"/>
          <a:chOff x="0" y="0"/>
          <a:chExt cx="0" cy="0"/>
        </a:xfrm>
      </p:grpSpPr>
      <p:sp>
        <p:nvSpPr>
          <p:cNvPr id="1048994"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Side Effects</a:t>
            </a:r>
            <a:br/>
            <a:endParaRPr altLang="en-US" lang="zh-CN">
              <a:effectLst>
                <a:outerShdw algn="tl" blurRad="38100" dir="2700000" dist="38100">
                  <a:srgbClr val="C0C0C0"/>
                </a:outerShdw>
              </a:effectLst>
            </a:endParaRPr>
          </a:p>
        </p:txBody>
      </p:sp>
      <p:sp>
        <p:nvSpPr>
          <p:cNvPr id="1048995"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Side effects include dizziness, headache, nervousness, insomnia, light headedness, dry mouth, nausea, vomiting, abdominal and gastric distress and diarrhoea.</a:t>
            </a:r>
          </a:p>
          <a:p>
            <a:pPr eaLnBrk="1" hangingPunct="1" latinLnBrk="1" lvl="0"/>
            <a:r>
              <a:rPr altLang="en-US" lang="zh-CN"/>
              <a:t>When high doses of medication are used for more than four months, the patient is likely to develop drug dependence or withdrawal syndrome.</a:t>
            </a:r>
          </a:p>
          <a:p>
            <a:pPr eaLnBrk="1" hangingPunct="1" latinLnBrk="1" lvl="0"/>
            <a:endParaRPr altLang="en-US" lang="zh-CN"/>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255" name=""/>
        <p:cNvGrpSpPr/>
        <p:nvPr/>
      </p:nvGrpSpPr>
      <p:grpSpPr>
        <a:xfrm rot="0">
          <a:off x="0" y="0"/>
          <a:ext cx="0" cy="0"/>
          <a:chOff x="0" y="0"/>
          <a:chExt cx="0" cy="0"/>
        </a:xfrm>
      </p:grpSpPr>
      <p:sp>
        <p:nvSpPr>
          <p:cNvPr id="1048590"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During that time people believed that the cause of mental illness was demons. The treatment was quite harsh, degrading and dehumanizing and beating, chaining, locking the individual up in a dark room and throwing the individual into rivers and ponds.</a:t>
            </a:r>
          </a:p>
          <a:p>
            <a:pPr eaLnBrk="1" hangingPunct="1" latinLnBrk="1" lvl="0"/>
            <a:r>
              <a:rPr altLang="en-US" lang="zh-CN"/>
              <a:t>Those patients who escaped this harsh treatment survived on stealing food or eating wild fruits. Wild animals ate up those who inadvertently wandered into the forest.</a:t>
            </a:r>
          </a:p>
          <a:p>
            <a:pPr eaLnBrk="1" hangingPunct="1" latinLnBrk="1" lvl="0"/>
            <a:endParaRPr altLang="en-US" lang="zh-CN"/>
          </a:p>
        </p:txBody>
      </p:sp>
    </p:spTree>
  </p:cSld>
  <p:clrMapOvr>
    <a:masterClrMapping/>
  </p:clrMapOvr>
  <p:timing/>
</p:sld>
</file>

<file path=ppt/slides/slide160.xml><?xml version="1.0" encoding="utf-8"?>
<p:sld xmlns:a="http://schemas.openxmlformats.org/drawingml/2006/main" xmlns:r="http://schemas.openxmlformats.org/officeDocument/2006/relationships" xmlns:p="http://schemas.openxmlformats.org/presentationml/2006/main" showMasterSp="1">
  <p:cSld>
    <p:spTree>
      <p:nvGrpSpPr>
        <p:cNvPr id="420" name=""/>
        <p:cNvGrpSpPr/>
        <p:nvPr/>
      </p:nvGrpSpPr>
      <p:grpSpPr>
        <a:xfrm rot="0">
          <a:off x="0" y="0"/>
          <a:ext cx="0" cy="0"/>
          <a:chOff x="0" y="0"/>
          <a:chExt cx="0" cy="0"/>
        </a:xfrm>
      </p:grpSpPr>
      <p:sp>
        <p:nvSpPr>
          <p:cNvPr id="1048996" name=""/>
          <p:cNvSpPr/>
          <p:nvPr>
            <p:ph type="title" sz="full" idx="0"/>
          </p:nvPr>
        </p:nvSpPr>
        <p:spPr>
          <a:xfrm rot="0">
            <a:off x="685800" y="0"/>
            <a:ext cx="7772400" cy="1219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Contraindications</a:t>
            </a:r>
          </a:p>
        </p:txBody>
      </p:sp>
      <p:sp>
        <p:nvSpPr>
          <p:cNvPr id="1048997"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Benzodiazepines should not be used together with other central nervous system depressants. </a:t>
            </a:r>
          </a:p>
          <a:p>
            <a:pPr eaLnBrk="1" hangingPunct="1" latinLnBrk="1" lvl="0"/>
            <a:r>
              <a:rPr altLang="en-US" lang="zh-CN"/>
              <a:t>They should be given with caution to patients who are elderly, depressed or suicidal and those with a history of substance abuse.</a:t>
            </a:r>
          </a:p>
          <a:p>
            <a:pPr eaLnBrk="1" hangingPunct="1" latinLnBrk="1" lvl="0"/>
            <a:r>
              <a:rPr b="1" i="1"/>
              <a:t>Note: these</a:t>
            </a:r>
            <a:r>
              <a:t> drugs need to be combined with psychotherapy to ensure complete cure of the problem. This implies that anxiolytics by themselves are not a cure for psychological problems. The most commonly used drug is diazepam. This is usually administered as a dose of 2-10mg bid/qid orally or 2-20mg i.m. or i.v. </a:t>
            </a:r>
          </a:p>
        </p:txBody>
      </p:sp>
    </p:spTree>
  </p:cSld>
  <p:clrMapOvr>
    <a:masterClrMapping/>
  </p:clrMapOvr>
  <p:timing/>
</p:sld>
</file>

<file path=ppt/slides/slide161.xml><?xml version="1.0" encoding="utf-8"?>
<p:sld xmlns:a="http://schemas.openxmlformats.org/drawingml/2006/main" xmlns:r="http://schemas.openxmlformats.org/officeDocument/2006/relationships" xmlns:p="http://schemas.openxmlformats.org/presentationml/2006/main" showMasterSp="1">
  <p:cSld>
    <p:spTree>
      <p:nvGrpSpPr>
        <p:cNvPr id="421" name=""/>
        <p:cNvGrpSpPr/>
        <p:nvPr/>
      </p:nvGrpSpPr>
      <p:grpSpPr>
        <a:xfrm rot="0">
          <a:off x="0" y="0"/>
          <a:ext cx="0" cy="0"/>
          <a:chOff x="0" y="0"/>
          <a:chExt cx="0" cy="0"/>
        </a:xfrm>
      </p:grpSpPr>
      <p:sp>
        <p:nvSpPr>
          <p:cNvPr id="1048998" name=""/>
          <p:cNvSpPr/>
          <p:nvPr>
            <p:ph type="title" sz="full" idx="0"/>
          </p:nvPr>
        </p:nvSpPr>
        <p:spPr>
          <a:xfrm rot="0">
            <a:off x="0" y="609600"/>
            <a:ext cx="9144000" cy="381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Antiparkinsonian Drugs</a:t>
            </a:r>
            <a:br/>
            <a:endParaRPr altLang="en-US" lang="zh-CN">
              <a:effectLst>
                <a:outerShdw algn="tl" blurRad="38100" dir="2700000" dist="38100">
                  <a:srgbClr val="C0C0C0"/>
                </a:outerShdw>
              </a:effectLst>
            </a:endParaRPr>
          </a:p>
        </p:txBody>
      </p:sp>
      <p:sp>
        <p:nvSpPr>
          <p:cNvPr id="1048999"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These are drugs given to counteract the side effects of major tranquillizers. </a:t>
            </a:r>
          </a:p>
          <a:p>
            <a:pPr eaLnBrk="1" hangingPunct="1" latinLnBrk="1" lvl="0"/>
            <a:r>
              <a:rPr altLang="en-US" lang="zh-CN"/>
              <a:t>An example of such a drug is benztropine (cogentin) whose initial dose is 0.1-1mg daily, the maintenance dose is 0.5-6mg daily divided into two or four times.</a:t>
            </a:r>
          </a:p>
          <a:p>
            <a:pPr eaLnBrk="1" hangingPunct="1" latinLnBrk="1" lvl="0">
              <a:buNone/>
            </a:pPr>
            <a:r>
              <a:rPr b="1" u="sng"/>
              <a:t>Side Effects</a:t>
            </a:r>
          </a:p>
          <a:p>
            <a:pPr eaLnBrk="1" hangingPunct="1" latinLnBrk="1" lvl="0"/>
            <a:r>
              <a:t>include dry mouth, nausea, constipation, urinary retention, blurred vision, disorientation and confusion.</a:t>
            </a:r>
          </a:p>
          <a:p>
            <a:pPr eaLnBrk="1" hangingPunct="1" latinLnBrk="1" lvl="0"/>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showMasterSp="1">
  <p:cSld>
    <p:spTree>
      <p:nvGrpSpPr>
        <p:cNvPr id="422" name=""/>
        <p:cNvGrpSpPr/>
        <p:nvPr/>
      </p:nvGrpSpPr>
      <p:grpSpPr>
        <a:xfrm rot="0">
          <a:off x="0" y="0"/>
          <a:ext cx="0" cy="0"/>
          <a:chOff x="0" y="0"/>
          <a:chExt cx="0" cy="0"/>
        </a:xfrm>
      </p:grpSpPr>
      <p:sp>
        <p:nvSpPr>
          <p:cNvPr id="1049000" name=""/>
          <p:cNvSpPr/>
          <p:nvPr>
            <p:ph type="title" sz="full" idx="0"/>
          </p:nvPr>
        </p:nvSpPr>
        <p:spPr>
          <a:xfrm rot="0">
            <a:off x="0" y="381000"/>
            <a:ext cx="9144000" cy="609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Electroconvulsive Therapy (ECT) </a:t>
            </a:r>
            <a:br/>
            <a:endParaRPr altLang="en-US" lang="zh-CN">
              <a:effectLst>
                <a:outerShdw algn="tl" blurRad="38100" dir="2700000" dist="38100">
                  <a:srgbClr val="C0C0C0"/>
                </a:outerShdw>
              </a:effectLst>
            </a:endParaRPr>
          </a:p>
        </p:txBody>
      </p:sp>
      <p:sp>
        <p:nvSpPr>
          <p:cNvPr id="1049001"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Electroconvulsive therapy</a:t>
            </a:r>
            <a:r>
              <a:t> (</a:t>
            </a:r>
            <a:r>
              <a:rPr b="1"/>
              <a:t>ECT</a:t>
            </a:r>
            <a:r>
              <a:t>), formerly known as </a:t>
            </a:r>
            <a:r>
              <a:rPr b="1"/>
              <a:t>electroshock</a:t>
            </a:r>
            <a:r>
              <a:t>, is a psychiatric treatment in which seizures are electrically induced in anesthetized patients for therapeutic effect</a:t>
            </a:r>
          </a:p>
          <a:p>
            <a:pPr eaLnBrk="1" hangingPunct="1" latinLnBrk="1" lvl="0"/>
            <a:r>
              <a:t>Ugo Cerletti and Lucio Bini founded this method in 1938. It is given in doses ranging from 70 to 130 volts via electrodes placed on the temporal lobes from a machine constructed for treatment purposes</a:t>
            </a:r>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showMasterSp="1">
  <p:cSld>
    <p:spTree>
      <p:nvGrpSpPr>
        <p:cNvPr id="423" name=""/>
        <p:cNvGrpSpPr/>
        <p:nvPr/>
      </p:nvGrpSpPr>
      <p:grpSpPr>
        <a:xfrm rot="0">
          <a:off x="0" y="0"/>
          <a:ext cx="0" cy="0"/>
          <a:chOff x="0" y="0"/>
          <a:chExt cx="0" cy="0"/>
        </a:xfrm>
      </p:grpSpPr>
      <p:sp>
        <p:nvSpPr>
          <p:cNvPr id="104900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Before ECT is administered, the following investigations are done:</a:t>
            </a:r>
          </a:p>
          <a:p>
            <a:pPr eaLnBrk="1" hangingPunct="1" latinLnBrk="1" lvl="1"/>
            <a:r>
              <a:t>Physical examination like x-ray of the chest and spine</a:t>
            </a:r>
          </a:p>
          <a:p>
            <a:pPr eaLnBrk="1" hangingPunct="1" latinLnBrk="1" lvl="1"/>
            <a:r>
              <a:t>Electrocardiogram (ECG) and electroencephalogram (EEG) may be done</a:t>
            </a:r>
          </a:p>
          <a:p>
            <a:pPr eaLnBrk="1" hangingPunct="1" latinLnBrk="1" lvl="0"/>
            <a:r>
              <a:t>At the same time, informed consent is obtained from the relatives after explaining the procedure. </a:t>
            </a:r>
          </a:p>
          <a:p>
            <a:pPr eaLnBrk="1" hangingPunct="1" latinLnBrk="1" lvl="0"/>
          </a:p>
        </p:txBody>
      </p:sp>
    </p:spTree>
  </p:cSld>
  <p:clrMapOvr>
    <a:masterClrMapping/>
  </p:clrMapOvr>
  <p:timing/>
</p:sld>
</file>

<file path=ppt/slides/slide164.xml><?xml version="1.0" encoding="utf-8"?>
<p:sld xmlns:a="http://schemas.openxmlformats.org/drawingml/2006/main" xmlns:r="http://schemas.openxmlformats.org/officeDocument/2006/relationships" xmlns:p="http://schemas.openxmlformats.org/presentationml/2006/main" showMasterSp="1">
  <p:cSld>
    <p:spTree>
      <p:nvGrpSpPr>
        <p:cNvPr id="424" name=""/>
        <p:cNvGrpSpPr/>
        <p:nvPr/>
      </p:nvGrpSpPr>
      <p:grpSpPr>
        <a:xfrm rot="0">
          <a:off x="0" y="0"/>
          <a:ext cx="0" cy="0"/>
          <a:chOff x="0" y="0"/>
          <a:chExt cx="0" cy="0"/>
        </a:xfrm>
      </p:grpSpPr>
      <p:sp>
        <p:nvSpPr>
          <p:cNvPr id="1049003"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night before ECT, the patient is starved for six hours. Before taking the patient to the ECT department, all metallic objects are removed from the patient. Thereafter, premedication of atropine 0.6mg is given to dry body secretions. The patient is put under general anaesthesia, and then the doctor passes the current. The patient is secured on a theatre couch to prevent accidental fall.</a:t>
            </a:r>
          </a:p>
          <a:p>
            <a:pPr eaLnBrk="1" hangingPunct="1" latinLnBrk="1" lvl="0"/>
            <a:r>
              <a:rPr altLang="en-US" lang="zh-CN"/>
              <a:t>The patient is then taken to the recovery room where vital signs are taken until the patient is fully awake. After that, the patient is given something to eat. In the ward, the patient should be closely observed, and later assessed to monitor the effect of ECT. </a:t>
            </a:r>
          </a:p>
          <a:p>
            <a:pPr eaLnBrk="1" hangingPunct="1" latinLnBrk="1" lvl="0"/>
            <a:endParaRPr altLang="en-US" lang="zh-CN"/>
          </a:p>
        </p:txBody>
      </p:sp>
    </p:spTree>
  </p:cSld>
  <p:clrMapOvr>
    <a:masterClrMapping/>
  </p:clrMapOvr>
  <p:timing/>
</p:sld>
</file>

<file path=ppt/slides/slide165.xml><?xml version="1.0" encoding="utf-8"?>
<p:sld xmlns:a="http://schemas.openxmlformats.org/drawingml/2006/main" xmlns:r="http://schemas.openxmlformats.org/officeDocument/2006/relationships" xmlns:p="http://schemas.openxmlformats.org/presentationml/2006/main" showMasterSp="1">
  <p:cSld>
    <p:spTree>
      <p:nvGrpSpPr>
        <p:cNvPr id="425" name=""/>
        <p:cNvGrpSpPr/>
        <p:nvPr/>
      </p:nvGrpSpPr>
      <p:grpSpPr>
        <a:xfrm rot="0">
          <a:off x="0" y="0"/>
          <a:ext cx="0" cy="0"/>
          <a:chOff x="0" y="0"/>
          <a:chExt cx="0" cy="0"/>
        </a:xfrm>
      </p:grpSpPr>
      <p:sp>
        <p:nvSpPr>
          <p:cNvPr id="104900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Treatments can be repeated if the patient does not improve. The frequency of treatment depends upon the severity of the patient’s mental disorder. He may have two or three ECT treatments per week for a maximum of 8 to 12 treatments.</a:t>
            </a:r>
          </a:p>
          <a:p>
            <a:pPr eaLnBrk="1" hangingPunct="1" latinLnBrk="1" lvl="0"/>
            <a:r>
              <a:rPr altLang="en-US" lang="zh-CN"/>
              <a:t>Nurses are responsible for setting up treatment and for the safety of the patient</a:t>
            </a:r>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showMasterSp="1">
  <p:cSld>
    <p:spTree>
      <p:nvGrpSpPr>
        <p:cNvPr id="426" name=""/>
        <p:cNvGrpSpPr/>
        <p:nvPr/>
      </p:nvGrpSpPr>
      <p:grpSpPr>
        <a:xfrm rot="0">
          <a:off x="0" y="0"/>
          <a:ext cx="0" cy="0"/>
          <a:chOff x="0" y="0"/>
          <a:chExt cx="0" cy="0"/>
        </a:xfrm>
      </p:grpSpPr>
      <p:sp>
        <p:nvSpPr>
          <p:cNvPr id="104900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u="sng"/>
              <a:t>Current indications include;</a:t>
            </a:r>
          </a:p>
          <a:p>
            <a:pPr eaLnBrk="1" fontAlgn="ctr" hangingPunct="1" latinLnBrk="1" lvl="1"/>
            <a:r>
              <a:rPr altLang="en-US" lang="zh-CN"/>
              <a:t>All mood disorders</a:t>
            </a:r>
          </a:p>
          <a:p>
            <a:pPr eaLnBrk="1" fontAlgn="ctr" hangingPunct="1" latinLnBrk="1" lvl="1"/>
            <a:r>
              <a:rPr altLang="en-US" lang="zh-CN"/>
              <a:t>Acute schizophrenic presentations; Catatonic schizophrenia; in cases of schizophrenia with strong affective symptomatology. </a:t>
            </a:r>
          </a:p>
          <a:p>
            <a:pPr eaLnBrk="1" fontAlgn="ctr" hangingPunct="1" latinLnBrk="1" lvl="1"/>
            <a:r>
              <a:rPr altLang="en-US" lang="zh-CN"/>
              <a:t>Schizophreniform disorder or Schizoaffective disorder </a:t>
            </a:r>
          </a:p>
          <a:p>
            <a:pPr eaLnBrk="1" fontAlgn="ctr" hangingPunct="1" latinLnBrk="1" lvl="1"/>
            <a:r>
              <a:rPr altLang="en-US" lang="zh-CN"/>
              <a:t>Catatonic excitement</a:t>
            </a:r>
          </a:p>
          <a:p>
            <a:pPr eaLnBrk="1" hangingPunct="1" latinLnBrk="1" lvl="0"/>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showMasterSp="1">
  <p:cSld>
    <p:spTree>
      <p:nvGrpSpPr>
        <p:cNvPr id="427" name=""/>
        <p:cNvGrpSpPr/>
        <p:nvPr/>
      </p:nvGrpSpPr>
      <p:grpSpPr>
        <a:xfrm rot="0">
          <a:off x="0" y="0"/>
          <a:ext cx="0" cy="0"/>
          <a:chOff x="0" y="0"/>
          <a:chExt cx="0" cy="0"/>
        </a:xfrm>
      </p:grpSpPr>
      <p:sp>
        <p:nvSpPr>
          <p:cNvPr id="1049006"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Conditions for which its efficacy is considered merely suggestive;</a:t>
            </a:r>
          </a:p>
          <a:p>
            <a:pPr eaLnBrk="1" fontAlgn="ctr" hangingPunct="1" latinLnBrk="1" lvl="1"/>
            <a:r>
              <a:rPr altLang="en-US" lang="zh-CN"/>
              <a:t>Delirium</a:t>
            </a:r>
          </a:p>
          <a:p>
            <a:pPr eaLnBrk="1" fontAlgn="ctr" hangingPunct="1" latinLnBrk="1" lvl="1"/>
            <a:r>
              <a:rPr altLang="en-US" lang="zh-CN"/>
              <a:t>Severe organic affective/psychotic syndromes that mimic functional syndromes</a:t>
            </a:r>
          </a:p>
          <a:p>
            <a:pPr eaLnBrk="1" fontAlgn="ctr" hangingPunct="1" latinLnBrk="1" lvl="1"/>
            <a:r>
              <a:rPr altLang="en-US" lang="zh-CN"/>
              <a:t>Several medical conditions, including Parkinson's disease</a:t>
            </a:r>
          </a:p>
          <a:p>
            <a:pPr eaLnBrk="1" fontAlgn="ctr" hangingPunct="1" latinLnBrk="1" lvl="1"/>
            <a:r>
              <a:rPr altLang="en-US" lang="zh-CN"/>
              <a:t>Catatonia secondary to organic causes.</a:t>
            </a:r>
          </a:p>
          <a:p>
            <a:pPr eaLnBrk="1" hangingPunct="1" latinLnBrk="1" lvl="0"/>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showMasterSp="1">
  <p:cSld>
    <p:spTree>
      <p:nvGrpSpPr>
        <p:cNvPr id="428" name=""/>
        <p:cNvGrpSpPr/>
        <p:nvPr/>
      </p:nvGrpSpPr>
      <p:grpSpPr>
        <a:xfrm rot="0">
          <a:off x="0" y="0"/>
          <a:ext cx="0" cy="0"/>
          <a:chOff x="0" y="0"/>
          <a:chExt cx="0" cy="0"/>
        </a:xfrm>
      </p:grpSpPr>
      <p:sp>
        <p:nvSpPr>
          <p:cNvPr id="1049007" name=""/>
          <p:cNvSpPr/>
          <p:nvPr>
            <p:ph type="title" sz="full" idx="0"/>
          </p:nvPr>
        </p:nvSpPr>
        <p:spPr>
          <a:xfrm rot="0">
            <a:off x="0" y="228600"/>
            <a:ext cx="91440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Contraindications of ECT</a:t>
            </a:r>
          </a:p>
        </p:txBody>
      </p:sp>
      <p:sp>
        <p:nvSpPr>
          <p:cNvPr id="1049008" name=""/>
          <p:cNvSpPr/>
          <p:nvPr>
            <p:ph sz="full" idx="1"/>
          </p:nvPr>
        </p:nvSpPr>
        <p:spPr>
          <a:xfrm rot="0">
            <a:off x="0" y="990600"/>
            <a:ext cx="91440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There are</a:t>
            </a:r>
            <a:r>
              <a:rPr altLang="en-US" b="1" lang="zh-CN"/>
              <a:t> no absolute contraindications; </a:t>
            </a:r>
            <a:r>
              <a:t>Relative contraindications include;</a:t>
            </a:r>
          </a:p>
          <a:p>
            <a:pPr eaLnBrk="1" fontAlgn="ctr" hangingPunct="1" latinLnBrk="1" lvl="1"/>
            <a:r>
              <a:t>Increased intracranial pressure</a:t>
            </a:r>
          </a:p>
          <a:p>
            <a:pPr eaLnBrk="1" fontAlgn="ctr" hangingPunct="1" latinLnBrk="1" lvl="1"/>
            <a:r>
              <a:t>Recent history of myocardial infarction</a:t>
            </a:r>
          </a:p>
          <a:p>
            <a:pPr eaLnBrk="1" fontAlgn="ctr" hangingPunct="1" latinLnBrk="1" lvl="1"/>
            <a:r>
              <a:t>High-risk conditions e.g. bleeding (or otherwise unstable), vascular aneurysm or malformation, intracerebral haemorrhage, acute or impending retinal detachment, pheochromocytoma, or high anaesthetic risk </a:t>
            </a:r>
          </a:p>
          <a:p>
            <a:pPr eaLnBrk="1" hangingPunct="1" latinLnBrk="1" lvl="0"/>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showMasterSp="1">
  <p:cSld>
    <p:spTree>
      <p:nvGrpSpPr>
        <p:cNvPr id="429" name=""/>
        <p:cNvGrpSpPr/>
        <p:nvPr/>
      </p:nvGrpSpPr>
      <p:grpSpPr>
        <a:xfrm rot="0">
          <a:off x="0" y="0"/>
          <a:ext cx="0" cy="0"/>
          <a:chOff x="0" y="0"/>
          <a:chExt cx="0" cy="0"/>
        </a:xfrm>
      </p:grpSpPr>
      <p:sp>
        <p:nvSpPr>
          <p:cNvPr id="1049009" name=""/>
          <p:cNvSpPr/>
          <p:nvPr>
            <p:ph type="title" sz="full" idx="0"/>
          </p:nvPr>
        </p:nvSpPr>
        <p:spPr>
          <a:xfrm rot="0">
            <a:off x="685800" y="228600"/>
            <a:ext cx="7772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Adverse Effects of ECT</a:t>
            </a:r>
            <a:br/>
            <a:endParaRPr altLang="en-US" b="1" lang="zh-CN">
              <a:effectLst>
                <a:outerShdw algn="tl" blurRad="38100" dir="2700000" dist="38100">
                  <a:srgbClr val="C0C0C0"/>
                </a:outerShdw>
              </a:effectLst>
            </a:endParaRPr>
          </a:p>
        </p:txBody>
      </p:sp>
      <p:sp>
        <p:nvSpPr>
          <p:cNvPr id="1049010" name=""/>
          <p:cNvSpPr/>
          <p:nvPr>
            <p:ph sz="full" idx="1"/>
          </p:nvPr>
        </p:nvSpPr>
        <p:spPr>
          <a:xfrm rot="0">
            <a:off x="0" y="533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lang="zh-CN"/>
              <a:t>Anxiety and apprehension</a:t>
            </a:r>
            <a:r>
              <a:rPr altLang="en-US" lang="zh-CN"/>
              <a:t>, especially early in the course of treatment. </a:t>
            </a:r>
          </a:p>
          <a:p>
            <a:pPr eaLnBrk="1" fontAlgn="ctr" hangingPunct="1" latinLnBrk="1" lvl="0"/>
            <a:r>
              <a:rPr b="1"/>
              <a:t>Confusion</a:t>
            </a:r>
            <a:r>
              <a:t> following ECT, which is to be expected given the normal occurrence of confusion in the postictal state. In patients who remain confused for a day or two following each treatment, it is often advisable to give two rather than three treatments per week. </a:t>
            </a:r>
          </a:p>
          <a:p>
            <a:pPr eaLnBrk="1" hangingPunct="1" latinLnBrk="1" lvl="0"/>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257" name=""/>
        <p:cNvGrpSpPr/>
        <p:nvPr/>
      </p:nvGrpSpPr>
      <p:grpSpPr>
        <a:xfrm rot="0">
          <a:off x="0" y="0"/>
          <a:ext cx="0" cy="0"/>
          <a:chOff x="0" y="0"/>
          <a:chExt cx="0" cy="0"/>
        </a:xfrm>
      </p:grpSpPr>
      <p:sp>
        <p:nvSpPr>
          <p:cNvPr id="104859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2.Political Period</a:t>
            </a:r>
          </a:p>
          <a:p>
            <a:pPr eaLnBrk="1" hangingPunct="1" latinLnBrk="1" lvl="0"/>
            <a:r>
              <a:rPr sz="2800"/>
              <a:t>This period is associated with King Edward II of England. During that time, a law was passed in the parliament to protect the property of the mentally sick. In the year 1403, the Sisters of the Order of Saint Mary managed to start a facility to care for the mentally sick at Bedlam. The facility was able to accommodate six patients only. Thereafter, other hospitals followed the example.</a:t>
            </a:r>
          </a:p>
          <a:p>
            <a:pPr eaLnBrk="1" hangingPunct="1" latinLnBrk="1" lvl="0"/>
            <a:r>
              <a:rPr sz="2800"/>
              <a:t>The cause of mental illness, however, was still thought to be demons. The treatment remained more or less as in the demonological period. Facilities were often dark, humid and infested with lice, overcrowded, leading to mass deaths outbreaks of disease such as the plague.</a:t>
            </a:r>
          </a:p>
          <a:p>
            <a:pPr eaLnBrk="1" hangingPunct="1" latinLnBrk="1" lvl="0">
              <a:buNone/>
            </a:pPr>
          </a:p>
        </p:txBody>
      </p:sp>
    </p:spTree>
  </p:cSld>
  <p:clrMapOvr>
    <a:masterClrMapping/>
  </p:clrMapOvr>
  <p:timing/>
</p:sld>
</file>

<file path=ppt/slides/slide170.xml><?xml version="1.0" encoding="utf-8"?>
<p:sld xmlns:a="http://schemas.openxmlformats.org/drawingml/2006/main" xmlns:r="http://schemas.openxmlformats.org/officeDocument/2006/relationships" xmlns:p="http://schemas.openxmlformats.org/presentationml/2006/main" showMasterSp="1">
  <p:cSld>
    <p:spTree>
      <p:nvGrpSpPr>
        <p:cNvPr id="430" name=""/>
        <p:cNvGrpSpPr/>
        <p:nvPr/>
      </p:nvGrpSpPr>
      <p:grpSpPr>
        <a:xfrm rot="0">
          <a:off x="0" y="0"/>
          <a:ext cx="0" cy="0"/>
          <a:chOff x="0" y="0"/>
          <a:chExt cx="0" cy="0"/>
        </a:xfrm>
      </p:grpSpPr>
      <p:sp>
        <p:nvSpPr>
          <p:cNvPr id="1049011"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lang="zh-CN"/>
              <a:t>Long-term memory deficits</a:t>
            </a:r>
            <a:r>
              <a:rPr altLang="en-US" lang="zh-CN"/>
              <a:t>, which are usually characterized by </a:t>
            </a:r>
            <a:r>
              <a:rPr b="1"/>
              <a:t>retrograde amnesia</a:t>
            </a:r>
            <a:r>
              <a:t>, that is little or no memory of the period of hospitalization and, in some cases, events just before and just after hospitalization. </a:t>
            </a:r>
            <a:r>
              <a:rPr b="1"/>
              <a:t>Bilateral ECT </a:t>
            </a:r>
            <a:r>
              <a:t>imposes a higher risk of memory impairment, &amp; thus is commonly reserved for patients who have failed unilateral ECT or for those in whom rapid resolution of symptoms is of paramount importance.</a:t>
            </a:r>
          </a:p>
          <a:p>
            <a:pPr eaLnBrk="1" fontAlgn="ctr" hangingPunct="1" latinLnBrk="1" lvl="0"/>
            <a:r>
              <a:t>Because both pulse and blood pressure rise significantly during the seizure, patients with cardiac dysfunction are at higher risk for untoward events such as</a:t>
            </a:r>
            <a:r>
              <a:rPr b="1"/>
              <a:t> ischemia or arrhythmia.</a:t>
            </a:r>
            <a:r>
              <a:t> </a:t>
            </a:r>
          </a:p>
          <a:p>
            <a:pPr eaLnBrk="1" hangingPunct="1" latinLnBrk="1" lvl="0"/>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showMasterSp="1">
  <p:cSld>
    <p:spTree>
      <p:nvGrpSpPr>
        <p:cNvPr id="431" name=""/>
        <p:cNvGrpSpPr/>
        <p:nvPr/>
      </p:nvGrpSpPr>
      <p:grpSpPr>
        <a:xfrm rot="0">
          <a:off x="0" y="0"/>
          <a:ext cx="0" cy="0"/>
          <a:chOff x="0" y="0"/>
          <a:chExt cx="0" cy="0"/>
        </a:xfrm>
      </p:grpSpPr>
      <p:sp>
        <p:nvSpPr>
          <p:cNvPr id="1049012" name=""/>
          <p:cNvSpPr/>
          <p:nvPr>
            <p:ph sz="full" idx="1"/>
          </p:nvPr>
        </p:nvSpPr>
        <p:spPr>
          <a:xfrm rot="0">
            <a:off x="0" y="152400"/>
            <a:ext cx="89916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lang="zh-CN"/>
              <a:t>Prolonged </a:t>
            </a:r>
            <a:r>
              <a:rPr altLang="en-US" lang="zh-CN"/>
              <a:t>(usually defined as</a:t>
            </a:r>
            <a:r>
              <a:rPr b="1"/>
              <a:t> &gt;3 minutes</a:t>
            </a:r>
            <a:r>
              <a:t>)</a:t>
            </a:r>
            <a:r>
              <a:rPr b="1"/>
              <a:t> seizure or </a:t>
            </a:r>
            <a:r>
              <a:t>a</a:t>
            </a:r>
            <a:r>
              <a:rPr b="1"/>
              <a:t> "late" seizure </a:t>
            </a:r>
            <a:r>
              <a:t>(which may in fact simply be a prolonged seizure masked by the barbiturate the patient has received). Prolonged seizures should be aborted pharmacologically</a:t>
            </a:r>
          </a:p>
          <a:p>
            <a:pPr eaLnBrk="1" fontAlgn="ctr" hangingPunct="1" latinLnBrk="1" lvl="0"/>
            <a:r>
              <a:rPr b="1"/>
              <a:t>Prolonged apnoea or laryngospasm</a:t>
            </a:r>
          </a:p>
          <a:p>
            <a:pPr eaLnBrk="1" fontAlgn="ctr" hangingPunct="1" latinLnBrk="1" lvl="0"/>
            <a:r>
              <a:rPr b="1"/>
              <a:t>Burns from poor contact with the electrode</a:t>
            </a:r>
          </a:p>
          <a:p>
            <a:pPr eaLnBrk="1" fontAlgn="ctr" hangingPunct="1" latinLnBrk="1" lvl="0"/>
            <a:r>
              <a:rPr b="1"/>
              <a:t>Loose or broken teeth</a:t>
            </a:r>
          </a:p>
          <a:p>
            <a:pPr eaLnBrk="1" fontAlgn="ctr" hangingPunct="1" latinLnBrk="1" lvl="0"/>
            <a:r>
              <a:rPr b="1"/>
              <a:t>Peripheral nerve palsy</a:t>
            </a:r>
          </a:p>
          <a:p>
            <a:pPr eaLnBrk="1" fontAlgn="ctr" hangingPunct="1" latinLnBrk="1" lvl="0"/>
            <a:r>
              <a:rPr b="1"/>
              <a:t>Headache, muscle aches, and a vague sense of confusion</a:t>
            </a:r>
            <a:r>
              <a:t> for a few hours after the treatment are common.</a:t>
            </a:r>
          </a:p>
          <a:p>
            <a:pPr eaLnBrk="1" hangingPunct="1" latinLnBrk="1" lvl="0"/>
          </a:p>
        </p:txBody>
      </p:sp>
    </p:spTree>
  </p:cSld>
  <p:clrMapOvr>
    <a:masterClrMapping/>
  </p:clrMapOvr>
  <p:timing/>
</p:sld>
</file>

<file path=ppt/slides/slide172.xml><?xml version="1.0" encoding="utf-8"?>
<p:sld xmlns:a="http://schemas.openxmlformats.org/drawingml/2006/main" xmlns:r="http://schemas.openxmlformats.org/officeDocument/2006/relationships" xmlns:p="http://schemas.openxmlformats.org/presentationml/2006/main" showMasterSp="1">
  <p:cSld>
    <p:spTree>
      <p:nvGrpSpPr>
        <p:cNvPr id="432" name=""/>
        <p:cNvGrpSpPr/>
        <p:nvPr/>
      </p:nvGrpSpPr>
      <p:grpSpPr>
        <a:xfrm rot="0">
          <a:off x="0" y="0"/>
          <a:ext cx="0" cy="0"/>
          <a:chOff x="0" y="0"/>
          <a:chExt cx="0" cy="0"/>
        </a:xfrm>
      </p:grpSpPr>
      <p:sp>
        <p:nvSpPr>
          <p:cNvPr id="1049013" name=""/>
          <p:cNvSpPr/>
          <p:nvPr>
            <p:ph type="title" sz="full" idx="0"/>
          </p:nvPr>
        </p:nvSpPr>
        <p:spPr>
          <a:xfrm rot="0">
            <a:off x="685800" y="609600"/>
            <a:ext cx="7772400" cy="76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Psychological Treatments</a:t>
            </a:r>
            <a:br/>
            <a:endParaRPr altLang="en-US" lang="zh-CN">
              <a:effectLst>
                <a:outerShdw algn="tl" blurRad="38100" dir="2700000" dist="38100">
                  <a:srgbClr val="C0C0C0"/>
                </a:outerShdw>
              </a:effectLst>
            </a:endParaRPr>
          </a:p>
        </p:txBody>
      </p:sp>
      <p:sp>
        <p:nvSpPr>
          <p:cNvPr id="1049014"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Psychotherapy</a:t>
            </a:r>
          </a:p>
          <a:p>
            <a:pPr eaLnBrk="1" hangingPunct="1" latinLnBrk="1" lvl="0"/>
            <a:r>
              <a:t>This is a form of treatment involving communication between the patient and the therapist, with the aim of modifying and </a:t>
            </a:r>
            <a:br/>
            <a:r>
              <a:t>alleviating illness. </a:t>
            </a:r>
          </a:p>
          <a:p>
            <a:pPr eaLnBrk="1" hangingPunct="1" latinLnBrk="1" lvl="0"/>
            <a:r>
              <a:t>A professional relationship is established, with the patient aimed at removing, modifying or mitigating the existing symptoms or disturbance patterns of behaviour or promotion of positive personality, growth and development.</a:t>
            </a:r>
          </a:p>
          <a:p>
            <a:pPr eaLnBrk="1" hangingPunct="1" latinLnBrk="1" lvl="0"/>
          </a:p>
        </p:txBody>
      </p:sp>
    </p:spTree>
  </p:cSld>
  <p:clrMapOvr>
    <a:masterClrMapping/>
  </p:clrMapOvr>
  <p:timing/>
</p:sld>
</file>

<file path=ppt/slides/slide173.xml><?xml version="1.0" encoding="utf-8"?>
<p:sld xmlns:a="http://schemas.openxmlformats.org/drawingml/2006/main" xmlns:r="http://schemas.openxmlformats.org/officeDocument/2006/relationships" xmlns:p="http://schemas.openxmlformats.org/presentationml/2006/main" showMasterSp="1">
  <p:cSld>
    <p:spTree>
      <p:nvGrpSpPr>
        <p:cNvPr id="433" name=""/>
        <p:cNvGrpSpPr/>
        <p:nvPr/>
      </p:nvGrpSpPr>
      <p:grpSpPr>
        <a:xfrm rot="0">
          <a:off x="0" y="0"/>
          <a:ext cx="0" cy="0"/>
          <a:chOff x="0" y="0"/>
          <a:chExt cx="0" cy="0"/>
        </a:xfrm>
      </p:grpSpPr>
      <p:sp>
        <p:nvSpPr>
          <p:cNvPr id="1049015"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There are two main types of psychotherapy:</a:t>
            </a:r>
          </a:p>
          <a:p>
            <a:pPr eaLnBrk="1" hangingPunct="1" latinLnBrk="1" lvl="1"/>
            <a:r>
              <a:t>Individual psychotherapy</a:t>
            </a:r>
          </a:p>
          <a:p>
            <a:pPr eaLnBrk="1" hangingPunct="1" latinLnBrk="1" lvl="1"/>
            <a:r>
              <a:t>Group psychotherapy</a:t>
            </a:r>
          </a:p>
          <a:p>
            <a:pPr eaLnBrk="1" hangingPunct="1" latinLnBrk="1" lvl="0"/>
            <a:r>
              <a:rPr b="1" u="sng"/>
              <a:t>Individual Psychotherapy</a:t>
            </a:r>
          </a:p>
          <a:p>
            <a:pPr eaLnBrk="1" hangingPunct="1" latinLnBrk="1" lvl="0">
              <a:buNone/>
            </a:pPr>
            <a:r>
              <a:t>   Individual psychotherapy can be further sub-divided into several categories:</a:t>
            </a:r>
          </a:p>
          <a:p>
            <a:pPr eaLnBrk="1" hangingPunct="1" latinLnBrk="1" lvl="0"/>
          </a:p>
        </p:txBody>
      </p:sp>
    </p:spTree>
  </p:cSld>
  <p:clrMapOvr>
    <a:masterClrMapping/>
  </p:clrMapOvr>
  <p:timing/>
</p:sld>
</file>

<file path=ppt/slides/slide174.xml><?xml version="1.0" encoding="utf-8"?>
<p:sld xmlns:a="http://schemas.openxmlformats.org/drawingml/2006/main" xmlns:r="http://schemas.openxmlformats.org/officeDocument/2006/relationships" xmlns:p="http://schemas.openxmlformats.org/presentationml/2006/main" showMasterSp="1">
  <p:cSld>
    <p:spTree>
      <p:nvGrpSpPr>
        <p:cNvPr id="434" name=""/>
        <p:cNvGrpSpPr/>
        <p:nvPr/>
      </p:nvGrpSpPr>
      <p:grpSpPr>
        <a:xfrm rot="0">
          <a:off x="0" y="0"/>
          <a:ext cx="0" cy="0"/>
          <a:chOff x="0" y="0"/>
          <a:chExt cx="0" cy="0"/>
        </a:xfrm>
      </p:grpSpPr>
      <p:sp>
        <p:nvSpPr>
          <p:cNvPr id="1049016"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Supportive</a:t>
            </a:r>
            <a:br/>
            <a:r>
              <a:t>This deals with current problems and helps the patient to overcome their symptoms and cope with them satisfactorily in future.</a:t>
            </a:r>
          </a:p>
          <a:p>
            <a:pPr eaLnBrk="1" hangingPunct="1" latinLnBrk="1" lvl="0">
              <a:buNone/>
            </a:pPr>
            <a:r>
              <a:rPr b="1" u="sng"/>
              <a:t>Suggestive</a:t>
            </a:r>
            <a:br/>
            <a:r>
              <a:t>This is a therapeutic method based on the belief that the patient has the ability to modify their abnormal emotional behaviour by applying their willpower and common sense. </a:t>
            </a:r>
          </a:p>
          <a:p>
            <a:pPr eaLnBrk="1" hangingPunct="1" latinLnBrk="1" lvl="0">
              <a:buNone/>
            </a:pPr>
            <a:r>
              <a:t>   Appeals are made to the patient’s reason and intelligence. This is to help them abandon neurotic aims and symptoms and enable them to regain self respect.</a:t>
            </a:r>
          </a:p>
          <a:p>
            <a:pPr eaLnBrk="1" hangingPunct="1" latinLnBrk="1" lvl="0"/>
          </a:p>
        </p:txBody>
      </p:sp>
    </p:spTree>
  </p:cSld>
  <p:clrMapOvr>
    <a:masterClrMapping/>
  </p:clrMapOvr>
  <p:timing/>
</p:sld>
</file>

<file path=ppt/slides/slide175.xml><?xml version="1.0" encoding="utf-8"?>
<p:sld xmlns:a="http://schemas.openxmlformats.org/drawingml/2006/main" xmlns:r="http://schemas.openxmlformats.org/officeDocument/2006/relationships" xmlns:p="http://schemas.openxmlformats.org/presentationml/2006/main" showMasterSp="1">
  <p:cSld>
    <p:spTree>
      <p:nvGrpSpPr>
        <p:cNvPr id="435" name=""/>
        <p:cNvGrpSpPr/>
        <p:nvPr/>
      </p:nvGrpSpPr>
      <p:grpSpPr>
        <a:xfrm rot="0">
          <a:off x="0" y="0"/>
          <a:ext cx="0" cy="0"/>
          <a:chOff x="0" y="0"/>
          <a:chExt cx="0" cy="0"/>
        </a:xfrm>
      </p:grpSpPr>
      <p:sp>
        <p:nvSpPr>
          <p:cNvPr id="104901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Persuasive</a:t>
            </a:r>
            <a:br/>
            <a:r>
              <a:rPr sz="2800"/>
              <a:t>This is the oldest form of psychotherapy. It is also widely used in advertising, propaganda, religious and political activities</a:t>
            </a:r>
          </a:p>
          <a:p>
            <a:pPr eaLnBrk="1" hangingPunct="1" latinLnBrk="1" lvl="0"/>
            <a:r>
              <a:rPr sz="2800"/>
              <a:t>It revolves around a state of artificially induced suggestibility known as </a:t>
            </a:r>
            <a:r>
              <a:rPr b="1" sz="2800"/>
              <a:t>hypnosis</a:t>
            </a:r>
            <a:r>
              <a:rPr sz="2800"/>
              <a:t>. The technique is aimed at narrowing the patient’s attention to the hypnotist alone.</a:t>
            </a:r>
          </a:p>
          <a:p>
            <a:pPr eaLnBrk="1" hangingPunct="1" latinLnBrk="1" lvl="0"/>
            <a:r>
              <a:rPr sz="2800"/>
              <a:t>Hypnosis ranges from a light hypnotic state to a deep trance. The main purpose of hypnosis is psychological investigation. This deals with current problems and helps patient to overcome their symptoms and cope with them satisfactorily in future</a:t>
            </a:r>
          </a:p>
          <a:p>
            <a:pPr eaLnBrk="1" hangingPunct="1" latinLnBrk="1" lvl="0">
              <a:buNone/>
            </a:pPr>
          </a:p>
          <a:p>
            <a:pPr eaLnBrk="1" hangingPunct="1" latinLnBrk="1" lvl="0">
              <a:buNone/>
            </a:pPr>
            <a:r>
              <a:t> </a:t>
            </a:r>
          </a:p>
          <a:p>
            <a:pPr eaLnBrk="1" hangingPunct="1" latinLnBrk="1" lvl="0"/>
          </a:p>
        </p:txBody>
      </p:sp>
    </p:spTree>
  </p:cSld>
  <p:clrMapOvr>
    <a:masterClrMapping/>
  </p:clrMapOvr>
  <p:timing/>
</p:sld>
</file>

<file path=ppt/slides/slide176.xml><?xml version="1.0" encoding="utf-8"?>
<p:sld xmlns:a="http://schemas.openxmlformats.org/drawingml/2006/main" xmlns:r="http://schemas.openxmlformats.org/officeDocument/2006/relationships" xmlns:p="http://schemas.openxmlformats.org/presentationml/2006/main" showMasterSp="1">
  <p:cSld>
    <p:spTree>
      <p:nvGrpSpPr>
        <p:cNvPr id="436" name=""/>
        <p:cNvGrpSpPr/>
        <p:nvPr/>
      </p:nvGrpSpPr>
      <p:grpSpPr>
        <a:xfrm rot="0">
          <a:off x="0" y="0"/>
          <a:ext cx="0" cy="0"/>
          <a:chOff x="0" y="0"/>
          <a:chExt cx="0" cy="0"/>
        </a:xfrm>
      </p:grpSpPr>
      <p:sp>
        <p:nvSpPr>
          <p:cNvPr id="1049018" name=""/>
          <p:cNvSpPr/>
          <p:nvPr>
            <p:ph type="title" sz="full" idx="0"/>
          </p:nvPr>
        </p:nvSpPr>
        <p:spPr>
          <a:xfrm rot="0">
            <a:off x="685800" y="609600"/>
            <a:ext cx="7772400" cy="457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Group Psychotherapy</a:t>
            </a:r>
            <a:b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19" name=""/>
          <p:cNvSpPr/>
          <p:nvPr>
            <p:ph sz="full" idx="1"/>
          </p:nvPr>
        </p:nvSpPr>
        <p:spPr>
          <a:xfrm rot="0">
            <a:off x="0" y="457200"/>
            <a:ext cx="9144000" cy="6400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treatment of the patient by psychotherapy in groups was first introduced as a time saving measure, but subsequent experience demonstrated that, the method had special therapeutic value, which did not occur in individual psychotherapy. </a:t>
            </a:r>
          </a:p>
          <a:p>
            <a:pPr eaLnBrk="1" hangingPunct="1" latinLnBrk="1" lvl="0"/>
            <a:r>
              <a:rPr altLang="en-US" lang="zh-CN"/>
              <a:t>There are various styles of group therapy. One example of a group therapy setting, might involve a group size of six to eight patients. </a:t>
            </a:r>
          </a:p>
        </p:txBody>
      </p:sp>
    </p:spTree>
  </p:cSld>
  <p:clrMapOvr>
    <a:masterClrMapping/>
  </p:clrMapOvr>
  <p:timing/>
</p:sld>
</file>

<file path=ppt/slides/slide177.xml><?xml version="1.0" encoding="utf-8"?>
<p:sld xmlns:a="http://schemas.openxmlformats.org/drawingml/2006/main" xmlns:r="http://schemas.openxmlformats.org/officeDocument/2006/relationships" xmlns:p="http://schemas.openxmlformats.org/presentationml/2006/main" showMasterSp="1">
  <p:cSld>
    <p:spTree>
      <p:nvGrpSpPr>
        <p:cNvPr id="437" name=""/>
        <p:cNvGrpSpPr/>
        <p:nvPr/>
      </p:nvGrpSpPr>
      <p:grpSpPr>
        <a:xfrm rot="0">
          <a:off x="0" y="0"/>
          <a:ext cx="0" cy="0"/>
          <a:chOff x="0" y="0"/>
          <a:chExt cx="0" cy="0"/>
        </a:xfrm>
      </p:grpSpPr>
      <p:sp>
        <p:nvSpPr>
          <p:cNvPr id="1049020"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therapy would have a time span of 1 to 1.5 hours and sessions would be held once or twice weekly. A relaxed, informal style might be adopted, with the patients sitting in a circle to denote equality.</a:t>
            </a:r>
          </a:p>
          <a:p>
            <a:pPr eaLnBrk="1" hangingPunct="1" latinLnBrk="1" lvl="0"/>
            <a:r>
              <a:rPr altLang="en-US" lang="zh-CN"/>
              <a:t>benefits associated with the group therapy method: </a:t>
            </a:r>
          </a:p>
          <a:p>
            <a:pPr eaLnBrk="1" hangingPunct="1" latinLnBrk="1" lvl="1"/>
            <a:r>
              <a:t>Re-education of the patient with a view towards altering attitudes and behaviour patterns</a:t>
            </a:r>
          </a:p>
          <a:p>
            <a:pPr eaLnBrk="1" hangingPunct="1" latinLnBrk="1" lvl="1"/>
            <a:r>
              <a:t>Socialisation</a:t>
            </a:r>
          </a:p>
          <a:p>
            <a:pPr eaLnBrk="1" hangingPunct="1" latinLnBrk="1" lvl="1"/>
            <a:r>
              <a:t>Improved adjustment and adaptation to reality</a:t>
            </a:r>
          </a:p>
          <a:p>
            <a:pPr eaLnBrk="1" hangingPunct="1" latinLnBrk="1" lvl="1"/>
            <a:r>
              <a:t>Increased understanding of emotional problems and conflicts</a:t>
            </a:r>
          </a:p>
          <a:p>
            <a:pPr eaLnBrk="1" hangingPunct="1" latinLnBrk="1" lvl="1"/>
            <a:r>
              <a:t>Modification of personality and character</a:t>
            </a:r>
          </a:p>
          <a:p>
            <a:pPr eaLnBrk="1" hangingPunct="1" latinLnBrk="1" lvl="0"/>
          </a:p>
        </p:txBody>
      </p:sp>
    </p:spTree>
  </p:cSld>
  <p:clrMapOvr>
    <a:masterClrMapping/>
  </p:clrMapOvr>
  <p:timing/>
</p:sld>
</file>

<file path=ppt/slides/slide178.xml><?xml version="1.0" encoding="utf-8"?>
<p:sld xmlns:a="http://schemas.openxmlformats.org/drawingml/2006/main" xmlns:r="http://schemas.openxmlformats.org/officeDocument/2006/relationships" xmlns:p="http://schemas.openxmlformats.org/presentationml/2006/main" showMasterSp="1">
  <p:cSld>
    <p:spTree>
      <p:nvGrpSpPr>
        <p:cNvPr id="438" name=""/>
        <p:cNvGrpSpPr/>
        <p:nvPr/>
      </p:nvGrpSpPr>
      <p:grpSpPr>
        <a:xfrm rot="0">
          <a:off x="0" y="0"/>
          <a:ext cx="0" cy="0"/>
          <a:chOff x="0" y="0"/>
          <a:chExt cx="0" cy="0"/>
        </a:xfrm>
      </p:grpSpPr>
      <p:sp>
        <p:nvSpPr>
          <p:cNvPr id="1049021"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Behavioural Therapy</a:t>
            </a:r>
            <a:br/>
            <a:endParaRPr altLang="en-US" lang="zh-CN">
              <a:effectLst>
                <a:outerShdw algn="tl" blurRad="38100" dir="2700000" dist="38100">
                  <a:srgbClr val="C0C0C0"/>
                </a:outerShdw>
              </a:effectLst>
            </a:endParaRPr>
          </a:p>
        </p:txBody>
      </p:sp>
      <p:sp>
        <p:nvSpPr>
          <p:cNvPr id="1049022"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is defined as a therapeutic technique, which attempts to change the patient’s behaviour directly rather than correct the basic cause of the undesirable behaviour. </a:t>
            </a:r>
          </a:p>
          <a:p>
            <a:pPr eaLnBrk="1" hangingPunct="1" latinLnBrk="1" lvl="0"/>
            <a:r>
              <a:rPr altLang="en-US" lang="zh-CN"/>
              <a:t>The two main methods that are used are:</a:t>
            </a:r>
          </a:p>
          <a:p>
            <a:pPr eaLnBrk="1" hangingPunct="1" latinLnBrk="1" lvl="1"/>
            <a:r>
              <a:t>Changing the behaviour from inside using covert and cognitive therapies. Here, the priority is to help the patient modify their view of the world and themselves, by helping them change the things they say about themselves.</a:t>
            </a:r>
          </a:p>
          <a:p>
            <a:pPr eaLnBrk="1" hangingPunct="1" latinLnBrk="1" lvl="0"/>
          </a:p>
        </p:txBody>
      </p:sp>
    </p:spTree>
  </p:cSld>
  <p:clrMapOvr>
    <a:masterClrMapping/>
  </p:clrMapOvr>
  <p:timing/>
</p:sld>
</file>

<file path=ppt/slides/slide179.xml><?xml version="1.0" encoding="utf-8"?>
<p:sld xmlns:a="http://schemas.openxmlformats.org/drawingml/2006/main" xmlns:r="http://schemas.openxmlformats.org/officeDocument/2006/relationships" xmlns:p="http://schemas.openxmlformats.org/presentationml/2006/main" showMasterSp="1">
  <p:cSld>
    <p:spTree>
      <p:nvGrpSpPr>
        <p:cNvPr id="439" name=""/>
        <p:cNvGrpSpPr/>
        <p:nvPr/>
      </p:nvGrpSpPr>
      <p:grpSpPr>
        <a:xfrm rot="0">
          <a:off x="0" y="0"/>
          <a:ext cx="0" cy="0"/>
          <a:chOff x="0" y="0"/>
          <a:chExt cx="0" cy="0"/>
        </a:xfrm>
      </p:grpSpPr>
      <p:sp>
        <p:nvSpPr>
          <p:cNvPr id="1049023"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endParaRPr altLang="en-US" lang="zh-CN">
              <a:effectLst>
                <a:outerShdw algn="tl" blurRad="38100" dir="2700000" dist="38100">
                  <a:srgbClr val="C0C0C0"/>
                </a:outerShdw>
              </a:effectLst>
            </a:endParaRPr>
          </a:p>
        </p:txBody>
      </p:sp>
      <p:sp>
        <p:nvSpPr>
          <p:cNvPr id="1049024"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342900" latinLnBrk="1" lvl="1" marL="342900">
              <a:buClr>
                <a:schemeClr val="accent2"/>
              </a:buClr>
              <a:buSzPct val="80000"/>
              <a:buFont typeface="Wingdings" pitchFamily="2" charset="2"/>
              <a:buChar char="l"/>
            </a:pPr>
            <a:r>
              <a:rPr altLang="en-US" lang="zh-CN"/>
              <a:t>Changing the behaviour from outside. This is achieved through positive reinforcement of acceptable behaviour and negative reinforcement for unacceptable behaviour.</a:t>
            </a:r>
          </a:p>
          <a:p>
            <a:pPr eaLnBrk="1" hangingPunct="1" latinLnBrk="1" lvl="0"/>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273" name=""/>
        <p:cNvGrpSpPr/>
        <p:nvPr/>
      </p:nvGrpSpPr>
      <p:grpSpPr>
        <a:xfrm rot="0">
          <a:off x="0" y="0"/>
          <a:ext cx="0" cy="0"/>
          <a:chOff x="0" y="0"/>
          <a:chExt cx="0" cy="0"/>
        </a:xfrm>
      </p:grpSpPr>
      <p:sp>
        <p:nvSpPr>
          <p:cNvPr id="1048621"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In the early 18th century, the first qualified nurse was appointed to look after the mentally ill by Edward Tyson. However, although qualified, the nurses appointed to look after the mentally sick were equally harsh to patients.</a:t>
            </a:r>
          </a:p>
          <a:p>
            <a:pPr eaLnBrk="1" hangingPunct="1" latinLnBrk="1" lvl="0"/>
            <a:r>
              <a:rPr altLang="en-US" lang="zh-CN"/>
              <a:t>Men and women were housed together and members of the public used to visit these facilities as a form of entertainment. It was at St. Luke’s hospital in London where this form of entertainment was eventually banned. In order to enforce the policy, members of the public were only allowed to see the mentally ill in the presence of an attendant after being issued with a ticket.</a:t>
            </a:r>
          </a:p>
          <a:p>
            <a:pPr eaLnBrk="1" hangingPunct="1" latinLnBrk="1" lvl="0"/>
            <a:endParaRPr altLang="en-US" lang="zh-CN"/>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showMasterSp="1">
  <p:cSld>
    <p:spTree>
      <p:nvGrpSpPr>
        <p:cNvPr id="440" name=""/>
        <p:cNvGrpSpPr/>
        <p:nvPr/>
      </p:nvGrpSpPr>
      <p:grpSpPr>
        <a:xfrm rot="0">
          <a:off x="0" y="0"/>
          <a:ext cx="0" cy="0"/>
          <a:chOff x="0" y="0"/>
          <a:chExt cx="0" cy="0"/>
        </a:xfrm>
      </p:grpSpPr>
      <p:sp>
        <p:nvSpPr>
          <p:cNvPr id="1049025"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Activity Therapy</a:t>
            </a:r>
            <a:br/>
            <a:endParaRPr altLang="en-US" lang="zh-CN">
              <a:effectLst>
                <a:outerShdw algn="tl" blurRad="38100" dir="2700000" dist="38100">
                  <a:srgbClr val="C0C0C0"/>
                </a:outerShdw>
              </a:effectLst>
            </a:endParaRPr>
          </a:p>
        </p:txBody>
      </p:sp>
      <p:sp>
        <p:nvSpPr>
          <p:cNvPr id="1049026" name=""/>
          <p:cNvSpPr/>
          <p:nvPr>
            <p:ph sz="full" idx="1"/>
          </p:nvPr>
        </p:nvSpPr>
        <p:spPr>
          <a:xfrm rot="0">
            <a:off x="0" y="1066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forms of activity therapy</a:t>
            </a:r>
            <a:r>
              <a:t>.</a:t>
            </a:r>
          </a:p>
          <a:p>
            <a:pPr eaLnBrk="1" hangingPunct="1" latinLnBrk="1" lvl="0">
              <a:buNone/>
            </a:pPr>
            <a:r>
              <a:rPr b="1"/>
              <a:t>Occupational Therapy</a:t>
            </a:r>
          </a:p>
          <a:p>
            <a:pPr eaLnBrk="1" hangingPunct="1" latinLnBrk="1" lvl="1"/>
            <a:r>
              <a:t>This involves the use of selected activities to improve general performance, to enable the patient to learn the essential skills of day-to-day living and to assist in the reduction of symptoms. </a:t>
            </a:r>
          </a:p>
          <a:p>
            <a:pPr eaLnBrk="1" hangingPunct="1" latinLnBrk="1" lvl="1"/>
            <a:r>
              <a:t>Activities may include painting, washing clothes and so on.</a:t>
            </a:r>
          </a:p>
          <a:p>
            <a:pPr eaLnBrk="1" hangingPunct="1" latinLnBrk="1" lvl="0"/>
          </a:p>
          <a:p>
            <a:pPr eaLnBrk="1" hangingPunct="1" latinLnBrk="1" lvl="0"/>
          </a:p>
        </p:txBody>
      </p:sp>
    </p:spTree>
  </p:cSld>
  <p:clrMapOvr>
    <a:masterClrMapping/>
  </p:clrMapOvr>
  <p:timing/>
</p:sld>
</file>

<file path=ppt/slides/slide181.xml><?xml version="1.0" encoding="utf-8"?>
<p:sld xmlns:a="http://schemas.openxmlformats.org/drawingml/2006/main" xmlns:r="http://schemas.openxmlformats.org/officeDocument/2006/relationships" xmlns:p="http://schemas.openxmlformats.org/presentationml/2006/main" showMasterSp="1">
  <p:cSld>
    <p:spTree>
      <p:nvGrpSpPr>
        <p:cNvPr id="441" name=""/>
        <p:cNvGrpSpPr/>
        <p:nvPr/>
      </p:nvGrpSpPr>
      <p:grpSpPr>
        <a:xfrm rot="0">
          <a:off x="0" y="0"/>
          <a:ext cx="0" cy="0"/>
          <a:chOff x="0" y="0"/>
          <a:chExt cx="0" cy="0"/>
        </a:xfrm>
      </p:grpSpPr>
      <p:sp>
        <p:nvSpPr>
          <p:cNvPr id="1049027"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endParaRPr altLang="en-US" lang="zh-CN">
              <a:effectLst>
                <a:outerShdw algn="tl" blurRad="38100" dir="2700000" dist="38100">
                  <a:srgbClr val="C0C0C0"/>
                </a:outerShdw>
              </a:effectLst>
            </a:endParaRPr>
          </a:p>
        </p:txBody>
      </p:sp>
      <p:sp>
        <p:nvSpPr>
          <p:cNvPr id="1049028" name=""/>
          <p:cNvSpPr/>
          <p:nvPr>
            <p:ph sz="full" idx="1"/>
          </p:nvPr>
        </p:nvSpPr>
        <p:spPr>
          <a:xfrm rot="0">
            <a:off x="609600" y="19050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a:t>Recreation Therapy</a:t>
            </a:r>
          </a:p>
          <a:p>
            <a:pPr eaLnBrk="1" hangingPunct="1" latinLnBrk="1" lvl="0"/>
            <a:r>
              <a:t>This method uses activities like sports, games, hobbies to treat behaviour. </a:t>
            </a:r>
          </a:p>
          <a:p>
            <a:pPr eaLnBrk="1" hangingPunct="1" latinLnBrk="1" lvl="0"/>
            <a:r>
              <a:t>It lays the emphasis on re-socialization, reality orientation and involvement of mentally ill persons.</a:t>
            </a:r>
          </a:p>
          <a:p>
            <a:pPr eaLnBrk="1" hangingPunct="1" latinLnBrk="1" lvl="0">
              <a:buNone/>
            </a:pPr>
          </a:p>
        </p:txBody>
      </p:sp>
    </p:spTree>
  </p:cSld>
  <p:clrMapOvr>
    <a:masterClrMapping/>
  </p:clrMapOvr>
  <p:timing/>
</p:sld>
</file>

<file path=ppt/slides/slide182.xml><?xml version="1.0" encoding="utf-8"?>
<p:sld xmlns:a="http://schemas.openxmlformats.org/drawingml/2006/main" xmlns:r="http://schemas.openxmlformats.org/officeDocument/2006/relationships" xmlns:p="http://schemas.openxmlformats.org/presentationml/2006/main" showMasterSp="1">
  <p:cSld>
    <p:spTree>
      <p:nvGrpSpPr>
        <p:cNvPr id="442" name=""/>
        <p:cNvGrpSpPr/>
        <p:nvPr/>
      </p:nvGrpSpPr>
      <p:grpSpPr>
        <a:xfrm rot="0">
          <a:off x="0" y="0"/>
          <a:ext cx="0" cy="0"/>
          <a:chOff x="0" y="0"/>
          <a:chExt cx="0" cy="0"/>
        </a:xfrm>
      </p:grpSpPr>
      <p:sp>
        <p:nvSpPr>
          <p:cNvPr id="104902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a:t> Dance Therapy</a:t>
            </a:r>
          </a:p>
          <a:p>
            <a:pPr eaLnBrk="1" hangingPunct="1" latinLnBrk="1" lvl="0">
              <a:buNone/>
            </a:pPr>
            <a:r>
              <a:t>	It uses body rhythmic movements and interaction to express emotions, thereby increasing awareness of the body and ego strength.</a:t>
            </a:r>
          </a:p>
          <a:p>
            <a:pPr eaLnBrk="1" hangingPunct="1" latinLnBrk="1" lvl="0">
              <a:buNone/>
            </a:pPr>
            <a:r>
              <a:rPr b="1"/>
              <a:t>Rehabilitation</a:t>
            </a:r>
          </a:p>
          <a:p>
            <a:pPr eaLnBrk="1" hangingPunct="1" latinLnBrk="1" lvl="1"/>
            <a:r>
              <a:t>This is the process of restoring a person’s ability to live and work as normally as possible after disabling injury or illness. </a:t>
            </a:r>
          </a:p>
          <a:p>
            <a:pPr eaLnBrk="1" hangingPunct="1" latinLnBrk="1" lvl="1"/>
            <a:r>
              <a:t>It is aimed at helping the patient achieve maximum possible physical and psychological fitness and regain the ability to care </a:t>
            </a:r>
            <a:br/>
            <a:r>
              <a:t>for themselves.</a:t>
            </a:r>
          </a:p>
        </p:txBody>
      </p:sp>
    </p:spTree>
  </p:cSld>
  <p:clrMapOvr>
    <a:masterClrMapping/>
  </p:clrMapOvr>
  <p:timing/>
</p:sld>
</file>

<file path=ppt/slides/slide183.xml><?xml version="1.0" encoding="utf-8"?>
<p:sld xmlns:a="http://schemas.openxmlformats.org/drawingml/2006/main" xmlns:r="http://schemas.openxmlformats.org/officeDocument/2006/relationships" xmlns:p="http://schemas.openxmlformats.org/presentationml/2006/main" showMasterSp="1">
  <p:cSld>
    <p:spTree>
      <p:nvGrpSpPr>
        <p:cNvPr id="443" name=""/>
        <p:cNvGrpSpPr/>
        <p:nvPr/>
      </p:nvGrpSpPr>
      <p:grpSpPr>
        <a:xfrm rot="0">
          <a:off x="0" y="0"/>
          <a:ext cx="0" cy="0"/>
          <a:chOff x="0" y="0"/>
          <a:chExt cx="0" cy="0"/>
        </a:xfrm>
      </p:grpSpPr>
      <p:sp>
        <p:nvSpPr>
          <p:cNvPr id="1049030" name=""/>
          <p:cNvSpPr/>
          <p:nvPr>
            <p:ph sz="full" idx="1"/>
          </p:nvPr>
        </p:nvSpPr>
        <p:spPr>
          <a:xfrm rot="0">
            <a:off x="685800" y="1143000"/>
            <a:ext cx="77724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This aim is achieved through:</a:t>
            </a:r>
          </a:p>
          <a:p>
            <a:pPr eaLnBrk="1" hangingPunct="1" latinLnBrk="1" lvl="2"/>
            <a:r>
              <a:t>Physical therapy</a:t>
            </a:r>
          </a:p>
          <a:p>
            <a:pPr eaLnBrk="1" hangingPunct="1" latinLnBrk="1" lvl="2"/>
            <a:r>
              <a:t>Occupational therapy</a:t>
            </a:r>
          </a:p>
          <a:p>
            <a:pPr eaLnBrk="1" hangingPunct="1" latinLnBrk="1" lvl="2"/>
            <a:r>
              <a:t>Vocational training</a:t>
            </a:r>
          </a:p>
          <a:p>
            <a:pPr eaLnBrk="1" hangingPunct="1" latinLnBrk="1" lvl="2"/>
            <a:r>
              <a:t>Industrial/ work therapy</a:t>
            </a:r>
          </a:p>
          <a:p>
            <a:pPr eaLnBrk="1" hangingPunct="1" latinLnBrk="1" lvl="2"/>
            <a:r>
              <a:t>Recreation or social therapy</a:t>
            </a:r>
          </a:p>
          <a:p>
            <a:pPr eaLnBrk="1" hangingPunct="1" latinLnBrk="1" lvl="0"/>
          </a:p>
          <a:p>
            <a:pPr eaLnBrk="1" hangingPunct="1" latinLnBrk="1" lvl="0"/>
          </a:p>
        </p:txBody>
      </p:sp>
    </p:spTree>
  </p:cSld>
  <p:clrMapOvr>
    <a:masterClrMapping/>
  </p:clrMapOvr>
  <p:timing/>
</p:sld>
</file>

<file path=ppt/slides/slide184.xml><?xml version="1.0" encoding="utf-8"?>
<p:sld xmlns:a="http://schemas.openxmlformats.org/drawingml/2006/main" xmlns:r="http://schemas.openxmlformats.org/officeDocument/2006/relationships" xmlns:p="http://schemas.openxmlformats.org/presentationml/2006/main" showMasterSp="1">
  <p:cSld>
    <p:spTree>
      <p:nvGrpSpPr>
        <p:cNvPr id="444" name=""/>
        <p:cNvGrpSpPr/>
        <p:nvPr/>
      </p:nvGrpSpPr>
      <p:grpSpPr>
        <a:xfrm rot="0">
          <a:off x="0" y="0"/>
          <a:ext cx="0" cy="0"/>
          <a:chOff x="0" y="0"/>
          <a:chExt cx="0" cy="0"/>
        </a:xfrm>
      </p:grpSpPr>
      <p:sp>
        <p:nvSpPr>
          <p:cNvPr id="1049031" name=""/>
          <p:cNvSpPr/>
          <p:nvPr>
            <p:ph type="title" sz="full" idx="0"/>
          </p:nvPr>
        </p:nvSpPr>
        <p:spPr>
          <a:xfrm rot="0">
            <a:off x="685800" y="152400"/>
            <a:ext cx="7772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Organic mental disorders</a:t>
            </a:r>
          </a:p>
        </p:txBody>
      </p:sp>
      <p:sp>
        <p:nvSpPr>
          <p:cNvPr id="1049032"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u="sng"/>
              <a:t>Definition:</a:t>
            </a:r>
          </a:p>
          <a:p>
            <a:pPr eaLnBrk="1" hangingPunct="1" latinLnBrk="1" lvl="0">
              <a:buNone/>
            </a:pPr>
            <a:r>
              <a:rPr altLang="en-US" lang="zh-CN"/>
              <a:t>	Organic disorders represent a group of mental disorders that present a variety of symptoms, especially a disturbance of cognition.</a:t>
            </a:r>
          </a:p>
          <a:p>
            <a:pPr eaLnBrk="1" hangingPunct="1" latinLnBrk="1" lvl="0">
              <a:buNone/>
            </a:pPr>
            <a:r>
              <a:rPr u="sng"/>
              <a:t>Types:</a:t>
            </a:r>
          </a:p>
          <a:p>
            <a:pPr eaLnBrk="1" hangingPunct="1" latinLnBrk="1" lvl="0">
              <a:buFont typeface="Arial" pitchFamily="0" charset="0"/>
              <a:buAutoNum type="arabicPeriod" startAt="1"/>
            </a:pPr>
            <a:r>
              <a:t>Delirium</a:t>
            </a:r>
          </a:p>
          <a:p>
            <a:pPr eaLnBrk="1" hangingPunct="1" latinLnBrk="1" lvl="0">
              <a:buFont typeface="Arial" pitchFamily="0" charset="0"/>
              <a:buAutoNum type="arabicPeriod" startAt="1"/>
            </a:pPr>
            <a:r>
              <a:t>Amnestic syndrome</a:t>
            </a:r>
          </a:p>
          <a:p>
            <a:pPr eaLnBrk="1" hangingPunct="1" latinLnBrk="1" lvl="0">
              <a:buFont typeface="Arial" pitchFamily="0" charset="0"/>
              <a:buAutoNum type="arabicPeriod" startAt="1"/>
            </a:pPr>
            <a:r>
              <a:t>Dementia</a:t>
            </a:r>
          </a:p>
          <a:p>
            <a:pPr eaLnBrk="1" hangingPunct="1" latinLnBrk="1" lvl="0">
              <a:buFont typeface="Arial" pitchFamily="0" charset="0"/>
              <a:buAutoNum type="arabicPeriod" startAt="1"/>
            </a:pPr>
            <a:r>
              <a:t>Alzeimer’s disease </a:t>
            </a:r>
          </a:p>
        </p:txBody>
      </p:sp>
    </p:spTree>
  </p:cSld>
  <p:clrMapOvr>
    <a:masterClrMapping/>
  </p:clrMapOvr>
  <p:timing/>
</p:sld>
</file>

<file path=ppt/slides/slide185.xml><?xml version="1.0" encoding="utf-8"?>
<p:sld xmlns:a="http://schemas.openxmlformats.org/drawingml/2006/main" xmlns:r="http://schemas.openxmlformats.org/officeDocument/2006/relationships" xmlns:p="http://schemas.openxmlformats.org/presentationml/2006/main" showMasterSp="1">
  <p:cSld>
    <p:spTree>
      <p:nvGrpSpPr>
        <p:cNvPr id="445" name=""/>
        <p:cNvGrpSpPr/>
        <p:nvPr/>
      </p:nvGrpSpPr>
      <p:grpSpPr>
        <a:xfrm rot="0">
          <a:off x="0" y="0"/>
          <a:ext cx="0" cy="0"/>
          <a:chOff x="0" y="0"/>
          <a:chExt cx="0" cy="0"/>
        </a:xfrm>
      </p:grpSpPr>
      <p:sp>
        <p:nvSpPr>
          <p:cNvPr id="1049033" name=""/>
          <p:cNvSpPr/>
          <p:nvPr>
            <p:ph type="title" sz="full" idx="0"/>
          </p:nvPr>
        </p:nvSpPr>
        <p:spPr>
          <a:xfrm rot="0">
            <a:off x="685800" y="609600"/>
            <a:ext cx="7772400" cy="533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delirium</a:t>
            </a:r>
          </a:p>
        </p:txBody>
      </p:sp>
      <p:sp>
        <p:nvSpPr>
          <p:cNvPr id="1049034" name=""/>
          <p:cNvSpPr/>
          <p:nvPr>
            <p:ph sz="full" idx="1"/>
          </p:nvPr>
        </p:nvSpPr>
        <p:spPr>
          <a:xfrm rot="0">
            <a:off x="0" y="1219200"/>
            <a:ext cx="9144000" cy="5638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Delirium is a</a:t>
            </a:r>
            <a:r>
              <a:rPr altLang="en-US" i="1" lang="zh-CN"/>
              <a:t> </a:t>
            </a:r>
            <a:r>
              <a:rPr b="1" i="1"/>
              <a:t>disturbance of consciousness</a:t>
            </a:r>
            <a:r>
              <a:t> and a </a:t>
            </a:r>
            <a:r>
              <a:rPr b="1" i="1"/>
              <a:t>change in cognition</a:t>
            </a:r>
            <a:r>
              <a:t> that develop over a </a:t>
            </a:r>
            <a:r>
              <a:rPr b="1" i="1"/>
              <a:t>short period of time</a:t>
            </a:r>
            <a:r>
              <a:rPr b="1"/>
              <a:t> </a:t>
            </a:r>
            <a:r>
              <a:t>characterized by </a:t>
            </a:r>
            <a:r>
              <a:rPr i="1"/>
              <a:t>clouding of consciousness, restlessness, confusion, psychomotor retardation or agitation, and affective labiality. </a:t>
            </a:r>
            <a:r>
              <a:t>It has a rapid onset and a fluctuating, waxing and waning course, and there is an associated disturbance of sleep.</a:t>
            </a:r>
          </a:p>
          <a:p>
            <a:pPr eaLnBrk="1" hangingPunct="1" latinLnBrk="1" lvl="0">
              <a:buNone/>
            </a:pPr>
          </a:p>
        </p:txBody>
      </p:sp>
    </p:spTree>
  </p:cSld>
  <p:clrMapOvr>
    <a:masterClrMapping/>
  </p:clrMapOvr>
  <p:timing/>
</p:sld>
</file>

<file path=ppt/slides/slide186.xml><?xml version="1.0" encoding="utf-8"?>
<p:sld xmlns:a="http://schemas.openxmlformats.org/drawingml/2006/main" xmlns:r="http://schemas.openxmlformats.org/officeDocument/2006/relationships" xmlns:p="http://schemas.openxmlformats.org/presentationml/2006/main" showMasterSp="1">
  <p:cSld>
    <p:spTree>
      <p:nvGrpSpPr>
        <p:cNvPr id="446" name=""/>
        <p:cNvGrpSpPr/>
        <p:nvPr/>
      </p:nvGrpSpPr>
      <p:grpSpPr>
        <a:xfrm rot="0">
          <a:off x="0" y="0"/>
          <a:ext cx="0" cy="0"/>
          <a:chOff x="0" y="0"/>
          <a:chExt cx="0" cy="0"/>
        </a:xfrm>
      </p:grpSpPr>
      <p:sp>
        <p:nvSpPr>
          <p:cNvPr id="1049035"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condition is often accompanied by:</a:t>
            </a:r>
          </a:p>
          <a:p>
            <a:pPr eaLnBrk="1" hangingPunct="1" latinLnBrk="1" lvl="1"/>
            <a:r>
              <a:t>Poor memory.</a:t>
            </a:r>
          </a:p>
          <a:p>
            <a:pPr eaLnBrk="1" hangingPunct="1" latinLnBrk="1" lvl="1"/>
            <a:r>
              <a:t>Agitation.</a:t>
            </a:r>
          </a:p>
          <a:p>
            <a:pPr eaLnBrk="1" hangingPunct="1" latinLnBrk="1" lvl="1"/>
            <a:r>
              <a:t>Emotional upset.</a:t>
            </a:r>
          </a:p>
          <a:p>
            <a:pPr eaLnBrk="1" hangingPunct="1" latinLnBrk="1" lvl="1"/>
            <a:r>
              <a:t>Loss of orientation.</a:t>
            </a:r>
          </a:p>
          <a:p>
            <a:pPr eaLnBrk="1" hangingPunct="1" latinLnBrk="1" lvl="1"/>
            <a:r>
              <a:t>Wandering attention.</a:t>
            </a:r>
          </a:p>
          <a:p>
            <a:pPr eaLnBrk="1" hangingPunct="1" latinLnBrk="1" lvl="1"/>
            <a:r>
              <a:t>Auditory hallucinations such as hearing voices.</a:t>
            </a:r>
          </a:p>
          <a:p>
            <a:pPr eaLnBrk="1" hangingPunct="1" latinLnBrk="1" lvl="1"/>
            <a:r>
              <a:t>Visual hallucinations.</a:t>
            </a:r>
          </a:p>
          <a:p>
            <a:pPr eaLnBrk="1" hangingPunct="1" latinLnBrk="1" lvl="1"/>
            <a:r>
              <a:t>Withdrawal from others.</a:t>
            </a:r>
          </a:p>
          <a:p>
            <a:pPr eaLnBrk="1" hangingPunct="1" latinLnBrk="1" lvl="1"/>
            <a:r>
              <a:t>Illusions.</a:t>
            </a:r>
          </a:p>
          <a:p>
            <a:pPr eaLnBrk="1" hangingPunct="1" latinLnBrk="1" lvl="1"/>
            <a:r>
              <a:t>Disturbed sleep (reversal of sleep patterns).</a:t>
            </a:r>
          </a:p>
          <a:p>
            <a:pPr eaLnBrk="1" hangingPunct="1" latinLnBrk="1" lvl="1"/>
            <a:r>
              <a:t>Autonomic features, for example, sweating, tachycardia.</a:t>
            </a:r>
          </a:p>
          <a:p>
            <a:pPr eaLnBrk="1" hangingPunct="1" latinLnBrk="1" lvl="0"/>
          </a:p>
        </p:txBody>
      </p:sp>
    </p:spTree>
  </p:cSld>
  <p:clrMapOvr>
    <a:masterClrMapping/>
  </p:clrMapOvr>
  <p:timing/>
</p:sld>
</file>

<file path=ppt/slides/slide187.xml><?xml version="1.0" encoding="utf-8"?>
<p:sld xmlns:a="http://schemas.openxmlformats.org/drawingml/2006/main" xmlns:r="http://schemas.openxmlformats.org/officeDocument/2006/relationships" xmlns:p="http://schemas.openxmlformats.org/presentationml/2006/main" showMasterSp="1">
  <p:cSld>
    <p:spTree>
      <p:nvGrpSpPr>
        <p:cNvPr id="447" name=""/>
        <p:cNvGrpSpPr/>
        <p:nvPr/>
      </p:nvGrpSpPr>
      <p:grpSpPr>
        <a:xfrm rot="0">
          <a:off x="0" y="0"/>
          <a:ext cx="0" cy="0"/>
          <a:chOff x="0" y="0"/>
          <a:chExt cx="0" cy="0"/>
        </a:xfrm>
      </p:grpSpPr>
      <p:sp>
        <p:nvSpPr>
          <p:cNvPr id="1049036" name=""/>
          <p:cNvSpPr/>
          <p:nvPr>
            <p:ph type="title" sz="full" idx="0"/>
          </p:nvPr>
        </p:nvSpPr>
        <p:spPr>
          <a:xfrm rot="0">
            <a:off x="685800" y="1524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Causes of delirium</a:t>
            </a:r>
          </a:p>
        </p:txBody>
      </p:sp>
      <p:sp>
        <p:nvSpPr>
          <p:cNvPr id="1049037"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Alcohol intoxication or withdrawal.</a:t>
            </a:r>
          </a:p>
          <a:p>
            <a:pPr eaLnBrk="1" hangingPunct="1" latinLnBrk="1" lvl="0"/>
            <a:r>
              <a:rPr altLang="en-US" lang="zh-CN"/>
              <a:t>Drug intoxication, overdose or withdrawal.</a:t>
            </a:r>
          </a:p>
          <a:p>
            <a:pPr eaLnBrk="1" hangingPunct="1" latinLnBrk="1" lvl="0"/>
            <a:r>
              <a:rPr altLang="en-US" lang="zh-CN"/>
              <a:t>Infection.</a:t>
            </a:r>
          </a:p>
          <a:p>
            <a:pPr eaLnBrk="1" hangingPunct="1" latinLnBrk="1" lvl="0"/>
            <a:r>
              <a:rPr altLang="en-US" lang="zh-CN"/>
              <a:t>Metabolic changes, for example, liver disease, dehydration, hypoglycaemia.</a:t>
            </a:r>
          </a:p>
          <a:p>
            <a:pPr eaLnBrk="1" hangingPunct="1" latinLnBrk="1" lvl="0"/>
            <a:r>
              <a:rPr altLang="en-US" lang="zh-CN"/>
              <a:t>Head trauma.</a:t>
            </a:r>
          </a:p>
          <a:p>
            <a:pPr eaLnBrk="1" hangingPunct="1" latinLnBrk="1" lvl="0"/>
            <a:r>
              <a:rPr altLang="en-US" lang="zh-CN"/>
              <a:t>Hypoxia.</a:t>
            </a:r>
          </a:p>
          <a:p>
            <a:pPr eaLnBrk="1" hangingPunct="1" latinLnBrk="1" lvl="0"/>
            <a:r>
              <a:rPr altLang="en-US" lang="zh-CN"/>
              <a:t>Epilepsy.</a:t>
            </a:r>
          </a:p>
          <a:p>
            <a:pPr eaLnBrk="1" hangingPunct="1" latinLnBrk="1" lvl="0">
              <a:buNone/>
            </a:pPr>
            <a:endParaRPr altLang="en-US" lang="zh-CN"/>
          </a:p>
        </p:txBody>
      </p:sp>
    </p:spTree>
  </p:cSld>
  <p:clrMapOvr>
    <a:masterClrMapping/>
  </p:clrMapOvr>
  <p:timing/>
</p:sld>
</file>

<file path=ppt/slides/slide188.xml><?xml version="1.0" encoding="utf-8"?>
<p:sld xmlns:a="http://schemas.openxmlformats.org/drawingml/2006/main" xmlns:r="http://schemas.openxmlformats.org/officeDocument/2006/relationships" xmlns:p="http://schemas.openxmlformats.org/presentationml/2006/main" showMasterSp="1">
  <p:cSld>
    <p:spTree>
      <p:nvGrpSpPr>
        <p:cNvPr id="448" name=""/>
        <p:cNvGrpSpPr/>
        <p:nvPr/>
      </p:nvGrpSpPr>
      <p:grpSpPr>
        <a:xfrm rot="0">
          <a:off x="0" y="0"/>
          <a:ext cx="0" cy="0"/>
          <a:chOff x="0" y="0"/>
          <a:chExt cx="0" cy="0"/>
        </a:xfrm>
      </p:grpSpPr>
      <p:sp>
        <p:nvSpPr>
          <p:cNvPr id="1049038" name=""/>
          <p:cNvSpPr/>
          <p:nvPr>
            <p:ph type="title" sz="full" idx="0"/>
          </p:nvPr>
        </p:nvSpPr>
        <p:spPr>
          <a:xfrm rot="0">
            <a:off x="685800" y="2286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Management of Delirium</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39" name=""/>
          <p:cNvSpPr/>
          <p:nvPr>
            <p:ph sz="full" idx="1"/>
          </p:nvPr>
        </p:nvSpPr>
        <p:spPr>
          <a:xfrm rot="0">
            <a:off x="0" y="685800"/>
            <a:ext cx="9144000" cy="5410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avoid the use of sedatives or hypnotic medications, for example, benzodiazepines, except for the treatment of alcohol or sedative withdrawal.</a:t>
            </a:r>
          </a:p>
          <a:p>
            <a:pPr eaLnBrk="1" hangingPunct="1" latinLnBrk="1" lvl="0"/>
            <a:r>
              <a:rPr altLang="en-US" lang="zh-CN"/>
              <a:t> Antipsychotic medication e.g. haloperidol in low doses may be needed to control agitation, psychotic symptoms or aggression.</a:t>
            </a:r>
          </a:p>
          <a:p>
            <a:pPr eaLnBrk="1" hangingPunct="1" latinLnBrk="1" lvl="0"/>
            <a:r>
              <a:rPr altLang="en-US" lang="zh-CN"/>
              <a:t>Drugs reported to cause delirium include:</a:t>
            </a:r>
          </a:p>
          <a:p>
            <a:pPr eaLnBrk="1" fontAlgn="ctr" hangingPunct="1" latinLnBrk="1" lvl="1"/>
            <a:r>
              <a:rPr altLang="en-US" lang="zh-CN"/>
              <a:t>Anaesthetics</a:t>
            </a:r>
          </a:p>
          <a:p>
            <a:pPr eaLnBrk="1" fontAlgn="ctr" hangingPunct="1" latinLnBrk="1" lvl="1"/>
            <a:r>
              <a:rPr altLang="en-US" lang="zh-CN"/>
              <a:t>Analgesics</a:t>
            </a:r>
          </a:p>
          <a:p>
            <a:pPr eaLnBrk="1" fontAlgn="ctr" hangingPunct="1" latinLnBrk="1" lvl="1"/>
            <a:r>
              <a:rPr altLang="en-US" lang="zh-CN"/>
              <a:t>Antiasthmatic agents</a:t>
            </a:r>
          </a:p>
          <a:p>
            <a:pPr eaLnBrk="1" fontAlgn="ctr" hangingPunct="1" latinLnBrk="1" lvl="1"/>
            <a:r>
              <a:rPr altLang="en-US" lang="zh-CN"/>
              <a:t>Anticonvulsants</a:t>
            </a:r>
          </a:p>
          <a:p>
            <a:pPr eaLnBrk="1" hangingPunct="1" latinLnBrk="1" lvl="0"/>
            <a:endParaRPr altLang="en-US" lang="zh-CN"/>
          </a:p>
        </p:txBody>
      </p:sp>
    </p:spTree>
  </p:cSld>
  <p:clrMapOvr>
    <a:masterClrMapping/>
  </p:clrMapOvr>
  <p:timing/>
</p:sld>
</file>

<file path=ppt/slides/slide189.xml><?xml version="1.0" encoding="utf-8"?>
<p:sld xmlns:a="http://schemas.openxmlformats.org/drawingml/2006/main" xmlns:r="http://schemas.openxmlformats.org/officeDocument/2006/relationships" xmlns:p="http://schemas.openxmlformats.org/presentationml/2006/main" showMasterSp="1">
  <p:cSld>
    <p:spTree>
      <p:nvGrpSpPr>
        <p:cNvPr id="449" name=""/>
        <p:cNvGrpSpPr/>
        <p:nvPr/>
      </p:nvGrpSpPr>
      <p:grpSpPr>
        <a:xfrm rot="0">
          <a:off x="0" y="0"/>
          <a:ext cx="0" cy="0"/>
          <a:chOff x="0" y="0"/>
          <a:chExt cx="0" cy="0"/>
        </a:xfrm>
      </p:grpSpPr>
      <p:sp>
        <p:nvSpPr>
          <p:cNvPr id="1049040"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1"/>
            <a:r>
              <a:rPr altLang="en-US" lang="zh-CN"/>
              <a:t>Antihistamines</a:t>
            </a:r>
          </a:p>
          <a:p>
            <a:pPr eaLnBrk="1" fontAlgn="ctr" hangingPunct="1" latinLnBrk="1" lvl="1"/>
            <a:r>
              <a:rPr altLang="en-US" lang="zh-CN"/>
              <a:t>Antihypertensive and cardiovascular medications</a:t>
            </a:r>
          </a:p>
          <a:p>
            <a:pPr eaLnBrk="1" fontAlgn="ctr" hangingPunct="1" latinLnBrk="1" lvl="1"/>
            <a:r>
              <a:rPr altLang="en-US" lang="zh-CN"/>
              <a:t>Psychotropic medications with anticholinergic side effects.</a:t>
            </a:r>
          </a:p>
          <a:p>
            <a:pPr eaLnBrk="1" fontAlgn="ctr" hangingPunct="1" latinLnBrk="1" lvl="1"/>
            <a:r>
              <a:rPr altLang="en-US" lang="zh-CN"/>
              <a:t>Antimicrobials</a:t>
            </a:r>
          </a:p>
          <a:p>
            <a:pPr eaLnBrk="1" fontAlgn="ctr" hangingPunct="1" latinLnBrk="1" lvl="1"/>
            <a:r>
              <a:rPr altLang="en-US" lang="zh-CN"/>
              <a:t>Antiparkinsonian drugs</a:t>
            </a:r>
          </a:p>
          <a:p>
            <a:pPr eaLnBrk="1" fontAlgn="ctr" hangingPunct="1" latinLnBrk="1" lvl="1"/>
            <a:r>
              <a:rPr altLang="en-US" lang="zh-CN"/>
              <a:t>Corticosteroids</a:t>
            </a:r>
          </a:p>
          <a:p>
            <a:pPr eaLnBrk="1" fontAlgn="ctr" hangingPunct="1" latinLnBrk="1" lvl="1"/>
            <a:r>
              <a:rPr altLang="en-US" lang="zh-CN"/>
              <a:t>Gastrointestinal medications</a:t>
            </a:r>
          </a:p>
          <a:p>
            <a:pPr eaLnBrk="1" fontAlgn="ctr" hangingPunct="1" latinLnBrk="1" lvl="1"/>
            <a:r>
              <a:rPr altLang="en-US" lang="zh-CN"/>
              <a:t>Muscle relaxants</a:t>
            </a:r>
          </a:p>
          <a:p>
            <a:pPr eaLnBrk="1" hangingPunct="1" latinLnBrk="1" lvl="0"/>
            <a:endParaRPr altLang="en-US" lang="zh-CN"/>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274" name=""/>
        <p:cNvGrpSpPr/>
        <p:nvPr/>
      </p:nvGrpSpPr>
      <p:grpSpPr>
        <a:xfrm rot="0">
          <a:off x="0" y="0"/>
          <a:ext cx="0" cy="0"/>
          <a:chOff x="0" y="0"/>
          <a:chExt cx="0" cy="0"/>
        </a:xfrm>
      </p:grpSpPr>
      <p:sp>
        <p:nvSpPr>
          <p:cNvPr id="104862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3. Humanitarian Period</a:t>
            </a:r>
          </a:p>
          <a:p>
            <a:pPr eaLnBrk="1" hangingPunct="1" latinLnBrk="1" lvl="0"/>
            <a:r>
              <a:rPr sz="2800"/>
              <a:t>During this period, reforms of the patient care system for the mentally ill began in France, followed by Britain and later America.</a:t>
            </a:r>
          </a:p>
          <a:p>
            <a:pPr eaLnBrk="1" hangingPunct="1" latinLnBrk="1" lvl="0"/>
            <a:r>
              <a:rPr b="1" sz="2800"/>
              <a:t> </a:t>
            </a:r>
            <a:r>
              <a:rPr sz="2800"/>
              <a:t>Reform in France started in 1793 at Bicetre Hospital in Paris. Dr. Philippe Pinel unchained a group of patients who had been in chains for 30 years. He advocated kindness for mentally sick persons, and as a result there was a marked improvement in mentally sick patients.</a:t>
            </a:r>
          </a:p>
          <a:p>
            <a:pPr eaLnBrk="1" hangingPunct="1" latinLnBrk="1" lvl="0"/>
            <a:r>
              <a:rPr sz="2800"/>
              <a:t>William Tuke started reforms in Britain in 1796. He advocated humane treatment of the mentally sick. In addition, he introduced what we today call ‘occupational therapy’. Men were involved in gardening while women were involved in sewing. </a:t>
            </a:r>
          </a:p>
        </p:txBody>
      </p:sp>
    </p:spTree>
  </p:cSld>
  <p:clrMapOvr>
    <a:masterClrMapping/>
  </p:clrMapOvr>
  <p:timing/>
</p:sld>
</file>

<file path=ppt/slides/slide190.xml><?xml version="1.0" encoding="utf-8"?>
<p:sld xmlns:a="http://schemas.openxmlformats.org/drawingml/2006/main" xmlns:r="http://schemas.openxmlformats.org/officeDocument/2006/relationships" xmlns:p="http://schemas.openxmlformats.org/presentationml/2006/main" showMasterSp="1">
  <p:cSld>
    <p:spTree>
      <p:nvGrpSpPr>
        <p:cNvPr id="450" name=""/>
        <p:cNvGrpSpPr/>
        <p:nvPr/>
      </p:nvGrpSpPr>
      <p:grpSpPr>
        <a:xfrm rot="0">
          <a:off x="0" y="0"/>
          <a:ext cx="0" cy="0"/>
          <a:chOff x="0" y="0"/>
          <a:chExt cx="0" cy="0"/>
        </a:xfrm>
      </p:grpSpPr>
      <p:sp>
        <p:nvSpPr>
          <p:cNvPr id="1049041" name=""/>
          <p:cNvSpPr/>
          <p:nvPr>
            <p:ph sz="full" idx="1"/>
          </p:nvPr>
        </p:nvSpPr>
        <p:spPr>
          <a:xfrm rot="0">
            <a:off x="0" y="0"/>
            <a:ext cx="9144000" cy="7391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u="sng"/>
              <a:t>Primary therapy</a:t>
            </a:r>
            <a:r>
              <a:rPr altLang="en-US" lang="zh-CN"/>
              <a:t>;</a:t>
            </a:r>
          </a:p>
          <a:p>
            <a:pPr eaLnBrk="1" fontAlgn="ctr" hangingPunct="1" latinLnBrk="1" lvl="0"/>
            <a:r>
              <a:rPr b="1"/>
              <a:t>Reversal of Suspected Aetiologies</a:t>
            </a:r>
            <a:r>
              <a:t> </a:t>
            </a:r>
          </a:p>
          <a:p>
            <a:pPr eaLnBrk="1" fontAlgn="ctr" hangingPunct="1" latinLnBrk="1" lvl="0"/>
            <a:r>
              <a:rPr b="1"/>
              <a:t>Treatment of Agitated Behaviour </a:t>
            </a:r>
            <a:r>
              <a:t>- </a:t>
            </a:r>
            <a:r>
              <a:rPr b="1"/>
              <a:t>Antipsychotic drugs e.g. </a:t>
            </a:r>
            <a:r>
              <a:rPr b="1" i="1"/>
              <a:t>Haloperidol</a:t>
            </a:r>
            <a:r>
              <a:rPr b="1"/>
              <a:t> </a:t>
            </a:r>
            <a:r>
              <a:t>can often quite successfully manage the symptoms of delirium. </a:t>
            </a:r>
          </a:p>
          <a:p>
            <a:pPr eaLnBrk="1" hangingPunct="1" latinLnBrk="1" lvl="0"/>
            <a:r>
              <a:t>Other useful antipsychotic medications include </a:t>
            </a:r>
            <a:r>
              <a:rPr i="1"/>
              <a:t>thiothixene (Navane) and droperidol (Inapsine)</a:t>
            </a:r>
          </a:p>
          <a:p>
            <a:pPr eaLnBrk="1" hangingPunct="1" latinLnBrk="1" lvl="0"/>
            <a:r>
              <a:t>If the delirium is caused by </a:t>
            </a:r>
            <a:r>
              <a:rPr b="1"/>
              <a:t>sedative-hypnotic drug or alcohol withdrawal</a:t>
            </a:r>
            <a:r>
              <a:t>, the </a:t>
            </a:r>
            <a:r>
              <a:rPr b="1" i="1"/>
              <a:t>benzodiazepines e.g. oxazepam</a:t>
            </a:r>
            <a:r>
              <a:rPr i="1"/>
              <a:t>, are the drugs of choice for treatment.</a:t>
            </a:r>
          </a:p>
          <a:p>
            <a:pPr eaLnBrk="1" fontAlgn="ctr" hangingPunct="1" latinLnBrk="1" lvl="0"/>
          </a:p>
          <a:p>
            <a:pPr eaLnBrk="1" hangingPunct="1" latinLnBrk="1" lvl="0"/>
          </a:p>
        </p:txBody>
      </p:sp>
    </p:spTree>
  </p:cSld>
  <p:clrMapOvr>
    <a:masterClrMapping/>
  </p:clrMapOvr>
  <p:timing/>
</p:sld>
</file>

<file path=ppt/slides/slide191.xml><?xml version="1.0" encoding="utf-8"?>
<p:sld xmlns:a="http://schemas.openxmlformats.org/drawingml/2006/main" xmlns:r="http://schemas.openxmlformats.org/officeDocument/2006/relationships" xmlns:p="http://schemas.openxmlformats.org/presentationml/2006/main" showMasterSp="1">
  <p:cSld>
    <p:spTree>
      <p:nvGrpSpPr>
        <p:cNvPr id="451" name=""/>
        <p:cNvGrpSpPr/>
        <p:nvPr/>
      </p:nvGrpSpPr>
      <p:grpSpPr>
        <a:xfrm rot="0">
          <a:off x="0" y="0"/>
          <a:ext cx="0" cy="0"/>
          <a:chOff x="0" y="0"/>
          <a:chExt cx="0" cy="0"/>
        </a:xfrm>
      </p:grpSpPr>
      <p:sp>
        <p:nvSpPr>
          <p:cNvPr id="104904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u="sng"/>
              <a:t>Supportive therapy;</a:t>
            </a:r>
          </a:p>
          <a:p>
            <a:pPr eaLnBrk="1" fontAlgn="ctr" hangingPunct="1" latinLnBrk="1" lvl="0"/>
            <a:r>
              <a:rPr b="1"/>
              <a:t>Environmental interventions</a:t>
            </a:r>
            <a:r>
              <a:t> - Both nurses and family members can frequently reorient the patient to date and surroundings. It may help to place a clock, calendar, and familiar objects in the room. Adequate light in the room during the night may decrease frightening illusions. </a:t>
            </a:r>
          </a:p>
          <a:p>
            <a:pPr eaLnBrk="1" fontAlgn="ctr" hangingPunct="1" latinLnBrk="1" lvl="0"/>
            <a:r>
              <a:rPr b="1"/>
              <a:t>Psychosocial Interventions - </a:t>
            </a:r>
            <a:r>
              <a:t>A calm family member should, if possible, remain with the paranoid, agitated patient; this is reassuring and can stop mishaps (e.g., patient's pulling out arterial lines, falling out of bed). In lieu of a family member, close supervision by reassuring nursing staff is essential. </a:t>
            </a:r>
          </a:p>
        </p:txBody>
      </p:sp>
    </p:spTree>
  </p:cSld>
  <p:clrMapOvr>
    <a:masterClrMapping/>
  </p:clrMapOvr>
  <p:timing/>
</p:sld>
</file>

<file path=ppt/slides/slide192.xml><?xml version="1.0" encoding="utf-8"?>
<p:sld xmlns:a="http://schemas.openxmlformats.org/drawingml/2006/main" xmlns:r="http://schemas.openxmlformats.org/officeDocument/2006/relationships" xmlns:p="http://schemas.openxmlformats.org/presentationml/2006/main" showMasterSp="1">
  <p:cSld>
    <p:spTree>
      <p:nvGrpSpPr>
        <p:cNvPr id="452" name=""/>
        <p:cNvGrpSpPr/>
        <p:nvPr/>
      </p:nvGrpSpPr>
      <p:grpSpPr>
        <a:xfrm rot="0">
          <a:off x="0" y="0"/>
          <a:ext cx="0" cy="0"/>
          <a:chOff x="0" y="0"/>
          <a:chExt cx="0" cy="0"/>
        </a:xfrm>
      </p:grpSpPr>
      <p:sp>
        <p:nvSpPr>
          <p:cNvPr id="104904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b="1" lang="zh-CN"/>
              <a:t>Psychoeducation</a:t>
            </a:r>
          </a:p>
          <a:p>
            <a:pPr eaLnBrk="1" hangingPunct="1" latinLnBrk="1" lvl="0"/>
            <a:endParaRPr altLang="en-US" lang="zh-CN"/>
          </a:p>
          <a:p>
            <a:pPr eaLnBrk="1" hangingPunct="1" latinLnBrk="1" lvl="0"/>
            <a:endParaRPr altLang="en-US" lang="zh-CN"/>
          </a:p>
        </p:txBody>
      </p:sp>
    </p:spTree>
  </p:cSld>
  <p:clrMapOvr>
    <a:masterClrMapping/>
  </p:clrMapOvr>
  <p:timing/>
</p:sld>
</file>

<file path=ppt/slides/slide193.xml><?xml version="1.0" encoding="utf-8"?>
<p:sld xmlns:a="http://schemas.openxmlformats.org/drawingml/2006/main" xmlns:r="http://schemas.openxmlformats.org/officeDocument/2006/relationships" xmlns:p="http://schemas.openxmlformats.org/presentationml/2006/main" showMasterSp="1">
  <p:cSld>
    <p:spTree>
      <p:nvGrpSpPr>
        <p:cNvPr id="453" name=""/>
        <p:cNvGrpSpPr/>
        <p:nvPr/>
      </p:nvGrpSpPr>
      <p:grpSpPr>
        <a:xfrm rot="0">
          <a:off x="0" y="0"/>
          <a:ext cx="0" cy="0"/>
          <a:chOff x="0" y="0"/>
          <a:chExt cx="0" cy="0"/>
        </a:xfrm>
      </p:grpSpPr>
      <p:sp>
        <p:nvSpPr>
          <p:cNvPr id="1049044" name=""/>
          <p:cNvSpPr/>
          <p:nvPr>
            <p:ph type="title" sz="full" idx="0"/>
          </p:nvPr>
        </p:nvSpPr>
        <p:spPr>
          <a:xfrm rot="0">
            <a:off x="685800" y="152400"/>
            <a:ext cx="7772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AMNESTIC DISORDERS</a:t>
            </a:r>
          </a:p>
        </p:txBody>
      </p:sp>
      <p:sp>
        <p:nvSpPr>
          <p:cNvPr id="1049045" name=""/>
          <p:cNvSpPr/>
          <p:nvPr>
            <p:ph sz="full" idx="1"/>
          </p:nvPr>
        </p:nvSpPr>
        <p:spPr>
          <a:xfrm rot="0">
            <a:off x="0" y="838200"/>
            <a:ext cx="9144000" cy="5257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amnesic disorders are a group of disorders that involve loss of memories previously established, loss of the ability to create new memories, or loss of the ability to learn new information.</a:t>
            </a:r>
          </a:p>
          <a:p>
            <a:pPr eaLnBrk="1" hangingPunct="1" latinLnBrk="1" lvl="0"/>
            <a:r>
              <a:rPr altLang="en-US" lang="zh-CN"/>
              <a:t> The amnesic disorders are characterized by problems with memory function. There is a range of symptoms associated with the amnesic disorders, as well as differences in the severity of symptoms</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showMasterSp="1">
  <p:cSld>
    <p:spTree>
      <p:nvGrpSpPr>
        <p:cNvPr id="454" name=""/>
        <p:cNvGrpSpPr/>
        <p:nvPr/>
      </p:nvGrpSpPr>
      <p:grpSpPr>
        <a:xfrm rot="0">
          <a:off x="0" y="0"/>
          <a:ext cx="0" cy="0"/>
          <a:chOff x="0" y="0"/>
          <a:chExt cx="0" cy="0"/>
        </a:xfrm>
      </p:grpSpPr>
      <p:sp>
        <p:nvSpPr>
          <p:cNvPr id="1049046"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Causes and symptoms of amnesia </a:t>
            </a:r>
          </a:p>
          <a:p>
            <a:pPr eaLnBrk="1" hangingPunct="1" latinLnBrk="1" lvl="0"/>
            <a:r>
              <a:t>In general, amnesic disorders are caused by structural or chemical damage to parts of the </a:t>
            </a:r>
            <a:r>
              <a:rPr b="1"/>
              <a:t>brain </a:t>
            </a:r>
            <a:r>
              <a:t>. Problems remembering previously learned information vary widely according to the location and the severity of brain damage. The ability to learn and remember new information, however, is always affected in an amnesic disorder. </a:t>
            </a:r>
          </a:p>
          <a:p>
            <a:pPr eaLnBrk="1" hangingPunct="1" latinLnBrk="1" lvl="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showMasterSp="1">
  <p:cSld>
    <p:spTree>
      <p:nvGrpSpPr>
        <p:cNvPr id="455" name=""/>
        <p:cNvGrpSpPr/>
        <p:nvPr/>
      </p:nvGrpSpPr>
      <p:grpSpPr>
        <a:xfrm rot="0">
          <a:off x="0" y="0"/>
          <a:ext cx="0" cy="0"/>
          <a:chOff x="0" y="0"/>
          <a:chExt cx="0" cy="0"/>
        </a:xfrm>
      </p:grpSpPr>
      <p:sp>
        <p:nvSpPr>
          <p:cNvPr id="1049047"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Amnesic disorder due to a general medical condition can be caused by head trauma, tumors, stroke , or Cerebrovascular disease. </a:t>
            </a:r>
          </a:p>
          <a:p>
            <a:pPr eaLnBrk="1" hangingPunct="1" latinLnBrk="1" lvl="0"/>
            <a:r>
              <a:rPr altLang="en-US" lang="zh-CN"/>
              <a:t>Substance-induced amnesic disorder can be caused by alcoholism, long-term heavy drug use, or exposure to such toxins as lead, mercury, carbon monoxide, and certain insecticides. </a:t>
            </a:r>
          </a:p>
          <a:p>
            <a:pPr eaLnBrk="1" hangingPunct="1" latinLnBrk="1" lvl="0"/>
            <a:r>
              <a:rPr altLang="en-US" lang="zh-CN"/>
              <a:t>In cases of amnesic disorder caused by alcoholism, it is thought that the root of the disorder is a vitamin deficiency that is commonly associated with alcoholism, known as Korsakoff's syndrome</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showMasterSp="1">
  <p:cSld>
    <p:spTree>
      <p:nvGrpSpPr>
        <p:cNvPr id="456" name=""/>
        <p:cNvGrpSpPr/>
        <p:nvPr/>
      </p:nvGrpSpPr>
      <p:grpSpPr>
        <a:xfrm rot="0">
          <a:off x="0" y="0"/>
          <a:ext cx="0" cy="0"/>
          <a:chOff x="0" y="0"/>
          <a:chExt cx="0" cy="0"/>
        </a:xfrm>
      </p:grpSpPr>
      <p:sp>
        <p:nvSpPr>
          <p:cNvPr id="1049048" name=""/>
          <p:cNvSpPr/>
          <p:nvPr>
            <p:ph type="title" sz="full" idx="0"/>
          </p:nvPr>
        </p:nvSpPr>
        <p:spPr>
          <a:xfrm rot="0">
            <a:off x="838200" y="152400"/>
            <a:ext cx="7772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i="1" lang="zh-CN">
                <a:effectLst>
                  <a:outerShdw algn="tl" blurRad="38100" dir="2700000" dist="38100">
                    <a:srgbClr val="C0C0C0"/>
                  </a:outerShdw>
                </a:effectLst>
              </a:rPr>
              <a:t>Symptoms </a:t>
            </a:r>
            <a:br/>
            <a:endParaRPr altLang="en-US" lang="zh-CN">
              <a:effectLst>
                <a:outerShdw algn="tl" blurRad="38100" dir="2700000" dist="38100">
                  <a:srgbClr val="C0C0C0"/>
                </a:outerShdw>
              </a:effectLst>
            </a:endParaRPr>
          </a:p>
        </p:txBody>
      </p:sp>
      <p:sp>
        <p:nvSpPr>
          <p:cNvPr id="1049049" name=""/>
          <p:cNvSpPr/>
          <p:nvPr>
            <p:ph sz="full" idx="1"/>
          </p:nvPr>
        </p:nvSpPr>
        <p:spPr>
          <a:xfrm rot="0">
            <a:off x="0" y="76200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In addition to problems with information recall and the formation of new memories, people with amnesic disorders are often disoriented with respect to time and space, which means that they are unable to tell an examiner where they are or what day of the week it is. </a:t>
            </a:r>
          </a:p>
          <a:p>
            <a:pPr eaLnBrk="1" hangingPunct="1" latinLnBrk="1" lvl="0"/>
            <a:r>
              <a:rPr altLang="en-US" lang="zh-CN"/>
              <a:t>Most patients with amnesic disorders lack insight into their loss of memory, which means that they will deny that there is anything wrong with their memory in spite of evidence to the contrary.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showMasterSp="1">
  <p:cSld>
    <p:spTree>
      <p:nvGrpSpPr>
        <p:cNvPr id="457" name=""/>
        <p:cNvGrpSpPr/>
        <p:nvPr/>
      </p:nvGrpSpPr>
      <p:grpSpPr>
        <a:xfrm rot="0">
          <a:off x="0" y="0"/>
          <a:ext cx="0" cy="0"/>
          <a:chOff x="0" y="0"/>
          <a:chExt cx="0" cy="0"/>
        </a:xfrm>
      </p:grpSpPr>
      <p:sp>
        <p:nvSpPr>
          <p:cNvPr id="1049050"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Some persons with amnesic disorders undergo a personality change; they may appear apathetic or bland, as if the distinctive features of their personality have been washed out of them. </a:t>
            </a:r>
          </a:p>
          <a:p>
            <a:pPr eaLnBrk="1" hangingPunct="1" latinLnBrk="1" lvl="0"/>
            <a:r>
              <a:rPr altLang="en-US" lang="zh-CN"/>
              <a:t>Transient global amnesia (TGA) is characterized by episodes during which the patient is unable to create new memories or learn new information, and sometimes is unable to recall past memories. The episodes occur suddenly and are generally short. Patients with TGA often appear confused or bewildered</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showMasterSp="1">
  <p:cSld>
    <p:spTree>
      <p:nvGrpSpPr>
        <p:cNvPr id="458" name=""/>
        <p:cNvGrpSpPr/>
        <p:nvPr/>
      </p:nvGrpSpPr>
      <p:grpSpPr>
        <a:xfrm rot="0">
          <a:off x="0" y="0"/>
          <a:ext cx="0" cy="0"/>
          <a:chOff x="0" y="0"/>
          <a:chExt cx="0" cy="0"/>
        </a:xfrm>
      </p:grpSpPr>
      <p:sp>
        <p:nvSpPr>
          <p:cNvPr id="1049051"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Treatments </a:t>
            </a:r>
          </a:p>
          <a:p>
            <a:pPr eaLnBrk="1" hangingPunct="1" latinLnBrk="1" lvl="0"/>
            <a:r>
              <a:t>There are no treatments that have been proved effective in most cases of amnesic disorder</a:t>
            </a:r>
          </a:p>
          <a:p>
            <a:pPr eaLnBrk="1" hangingPunct="1" latinLnBrk="1" lvl="0"/>
            <a:r>
              <a:t> Many patients recover slowly over time, and sometimes recover memories that were formed before the onset of the amnesic disorder.</a:t>
            </a:r>
          </a:p>
          <a:p>
            <a:pPr eaLnBrk="1" hangingPunct="1" latinLnBrk="1" lvl="0"/>
            <a:r>
              <a:t> Patients generally recover from transient global amnesia without treatment. In people judged to have the signs that often lead to alcohol-induced persisting amnesic disorder, treatment with thiamin may stop the disorder from developing. </a:t>
            </a:r>
          </a:p>
          <a:p>
            <a:pPr eaLnBrk="1" hangingPunct="1" latinLnBrk="1" lvl="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showMasterSp="1">
  <p:cSld>
    <p:spTree>
      <p:nvGrpSpPr>
        <p:cNvPr id="459" name=""/>
        <p:cNvGrpSpPr/>
        <p:nvPr/>
      </p:nvGrpSpPr>
      <p:grpSpPr>
        <a:xfrm rot="0">
          <a:off x="0" y="0"/>
          <a:ext cx="0" cy="0"/>
          <a:chOff x="0" y="0"/>
          <a:chExt cx="0" cy="0"/>
        </a:xfrm>
      </p:grpSpPr>
      <p:sp>
        <p:nvSpPr>
          <p:cNvPr id="1049052" name=""/>
          <p:cNvSpPr/>
          <p:nvPr>
            <p:ph sz="full" idx="1"/>
          </p:nvPr>
        </p:nvSpPr>
        <p:spPr>
          <a:xfrm rot="0">
            <a:off x="0" y="304800"/>
            <a:ext cx="84582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Prevention</a:t>
            </a:r>
            <a:r>
              <a:rPr b="1"/>
              <a:t> </a:t>
            </a:r>
          </a:p>
          <a:p>
            <a:pPr eaLnBrk="1" hangingPunct="1" latinLnBrk="1" lvl="0"/>
            <a:r>
              <a:t>Amnestic disorders resulting from trauma are not generally considered preventable. Avoiding exposure to environmental toxins, refraining from abuse of alcohol or other substances, and maintaining a balanced diet may help to prevent some forms of amnesic disorders. </a:t>
            </a:r>
          </a:p>
          <a:p>
            <a:pPr eaLnBrk="1" hangingPunct="1" latinLnBrk="1" lvl="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264" name=""/>
        <p:cNvGrpSpPr/>
        <p:nvPr/>
      </p:nvGrpSpPr>
      <p:grpSpPr>
        <a:xfrm rot="0">
          <a:off x="0" y="0"/>
          <a:ext cx="0" cy="0"/>
          <a:chOff x="0" y="0"/>
          <a:chExt cx="0" cy="0"/>
        </a:xfrm>
      </p:grpSpPr>
      <p:sp>
        <p:nvSpPr>
          <p:cNvPr id="1048606" name=""/>
          <p:cNvSpPr/>
          <p:nvPr>
            <p:ph type="title" sz="full" idx="0"/>
          </p:nvPr>
        </p:nvSpPr>
        <p:spPr>
          <a:xfrm rot="0">
            <a:off x="0" y="0"/>
            <a:ext cx="9144000" cy="1752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Introduction and course outline</a:t>
            </a:r>
          </a:p>
        </p:txBody>
      </p:sp>
      <p:sp>
        <p:nvSpPr>
          <p:cNvPr id="1048607"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course introduces the students to the basic concepts of mental health and illness, also covered is the process of admitting and discharging patients who are mentally ill. </a:t>
            </a:r>
          </a:p>
          <a:p>
            <a:pPr eaLnBrk="1" hangingPunct="1" latinLnBrk="1" lvl="0"/>
            <a:r>
              <a:rPr altLang="en-US" lang="zh-CN"/>
              <a:t>Additionally you will look at how mental health conditions are treated and managed, and community health services in the community.</a:t>
            </a:r>
          </a:p>
          <a:p>
            <a:pPr eaLnBrk="1" hangingPunct="1" latinLnBrk="1" lvl="0"/>
            <a:r>
              <a:rPr altLang="en-US" lang="zh-CN"/>
              <a:t>This knowledge, and these skills and attitudes will help you to manage patients having psychosocial problems</a:t>
            </a: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275" name=""/>
        <p:cNvGrpSpPr/>
        <p:nvPr/>
      </p:nvGrpSpPr>
      <p:grpSpPr>
        <a:xfrm rot="0">
          <a:off x="0" y="0"/>
          <a:ext cx="0" cy="0"/>
          <a:chOff x="0" y="0"/>
          <a:chExt cx="0" cy="0"/>
        </a:xfrm>
      </p:grpSpPr>
      <p:sp>
        <p:nvSpPr>
          <p:cNvPr id="104862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Both men and women assisted attendants in their daily work activities. It is worth noting that so far, members of staff were not specifically trained to deal with mental health issues. In 1808, a bill was passed to regulate the treatment of mental health patients</a:t>
            </a:r>
          </a:p>
          <a:p>
            <a:pPr eaLnBrk="1" hangingPunct="1" latinLnBrk="1" lvl="0"/>
            <a:r>
              <a:rPr altLang="en-US" lang="zh-CN"/>
              <a:t>In America, Dorothea Lynda Dix introduced reforms after visiting Britain and seeing how mentally sick persons were improving after getting reformed type of management. In 1841, she managed to have a bill passed in parliament to regulate the treatment of the mentally sick in America. </a:t>
            </a:r>
          </a:p>
        </p:txBody>
      </p:sp>
    </p:spTree>
  </p:cSld>
  <p:clrMapOvr>
    <a:masterClrMapping/>
  </p:clrMapOvr>
  <p:timing/>
</p:sld>
</file>

<file path=ppt/slides/slide200.xml><?xml version="1.0" encoding="utf-8"?>
<p:sld xmlns:a="http://schemas.openxmlformats.org/drawingml/2006/main" xmlns:r="http://schemas.openxmlformats.org/officeDocument/2006/relationships" xmlns:p="http://schemas.openxmlformats.org/presentationml/2006/main" showMasterSp="1">
  <p:cSld>
    <p:spTree>
      <p:nvGrpSpPr>
        <p:cNvPr id="460" name=""/>
        <p:cNvGrpSpPr/>
        <p:nvPr/>
      </p:nvGrpSpPr>
      <p:grpSpPr>
        <a:xfrm rot="0">
          <a:off x="0" y="0"/>
          <a:ext cx="0" cy="0"/>
          <a:chOff x="0" y="0"/>
          <a:chExt cx="0" cy="0"/>
        </a:xfrm>
      </p:grpSpPr>
      <p:sp>
        <p:nvSpPr>
          <p:cNvPr id="1049053" name=""/>
          <p:cNvSpPr/>
          <p:nvPr>
            <p:ph type="title" sz="full" idx="0"/>
          </p:nvPr>
        </p:nvSpPr>
        <p:spPr>
          <a:xfrm rot="0">
            <a:off x="685800" y="0"/>
            <a:ext cx="77724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dementia</a:t>
            </a:r>
          </a:p>
        </p:txBody>
      </p:sp>
      <p:sp>
        <p:nvSpPr>
          <p:cNvPr id="1049054"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is a slow deterioration in cognitive functioning, causing multiple changes. This condition is common in individuals of advanced age, that is, 65 years and above and quite rare in youth or middle age.</a:t>
            </a:r>
          </a:p>
          <a:p>
            <a:pPr eaLnBrk="1" hangingPunct="1" latinLnBrk="1" lvl="0"/>
            <a:r>
              <a:rPr altLang="en-US" lang="zh-CN"/>
              <a:t>Presenting complaints for this condition include:</a:t>
            </a:r>
          </a:p>
          <a:p>
            <a:pPr eaLnBrk="1" hangingPunct="1" latinLnBrk="1" lvl="1"/>
            <a:r>
              <a:t>Patients may complain of forgetfulness, decline in mental functioning or they may feel depressed but may be unaware of the memory loss.</a:t>
            </a:r>
          </a:p>
          <a:p>
            <a:pPr eaLnBrk="1" hangingPunct="1" latinLnBrk="1" lvl="1"/>
            <a:r>
              <a:t>Families may ask for help initially because of failing memory, change in personality or behaviour and disorientation.</a:t>
            </a:r>
          </a:p>
          <a:p>
            <a:pPr eaLnBrk="1" hangingPunct="1" latinLnBrk="1" lvl="0"/>
          </a:p>
          <a:p>
            <a:pPr eaLnBrk="1" hangingPunct="1" latinLnBrk="1" lvl="0"/>
          </a:p>
        </p:txBody>
      </p:sp>
    </p:spTree>
  </p:cSld>
  <p:clrMapOvr>
    <a:masterClrMapping/>
  </p:clrMapOvr>
  <p:timing/>
</p:sld>
</file>

<file path=ppt/slides/slide201.xml><?xml version="1.0" encoding="utf-8"?>
<p:sld xmlns:a="http://schemas.openxmlformats.org/drawingml/2006/main" xmlns:r="http://schemas.openxmlformats.org/officeDocument/2006/relationships" xmlns:p="http://schemas.openxmlformats.org/presentationml/2006/main" showMasterSp="1">
  <p:cSld>
    <p:spTree>
      <p:nvGrpSpPr>
        <p:cNvPr id="461" name=""/>
        <p:cNvGrpSpPr/>
        <p:nvPr/>
      </p:nvGrpSpPr>
      <p:grpSpPr>
        <a:xfrm rot="0">
          <a:off x="0" y="0"/>
          <a:ext cx="0" cy="0"/>
          <a:chOff x="0" y="0"/>
          <a:chExt cx="0" cy="0"/>
        </a:xfrm>
      </p:grpSpPr>
      <p:sp>
        <p:nvSpPr>
          <p:cNvPr id="1049055" name=""/>
          <p:cNvSpPr/>
          <p:nvPr>
            <p:ph sz="full" idx="1"/>
          </p:nvPr>
        </p:nvSpPr>
        <p:spPr>
          <a:xfrm rot="0">
            <a:off x="0" y="0"/>
            <a:ext cx="84582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Changes in behaviour and functioning, for example, poor personal hygiene or social integration.</a:t>
            </a:r>
          </a:p>
          <a:p>
            <a:pPr eaLnBrk="1" hangingPunct="1" latinLnBrk="1" lvl="1"/>
            <a:r>
              <a:rPr altLang="en-US" lang="zh-CN"/>
              <a:t>Decline in memory, thinking, judgment, orientation and language.</a:t>
            </a:r>
          </a:p>
          <a:p>
            <a:pPr eaLnBrk="1" hangingPunct="1" latinLnBrk="1" lvl="1"/>
            <a:r>
              <a:rPr altLang="en-US" lang="zh-CN"/>
              <a:t>Being apathetic or disinterested.</a:t>
            </a:r>
          </a:p>
          <a:p>
            <a:pPr eaLnBrk="1" hangingPunct="1" latinLnBrk="1" lvl="1"/>
            <a:r>
              <a:rPr altLang="en-US" lang="zh-CN"/>
              <a:t>Decline in every day functioning, for example, dressing, washing, cooking.</a:t>
            </a:r>
          </a:p>
          <a:p>
            <a:pPr eaLnBrk="1" hangingPunct="1" latinLnBrk="1" lvl="0"/>
            <a:r>
              <a:rPr b="1"/>
              <a:t> </a:t>
            </a:r>
          </a:p>
        </p:txBody>
      </p:sp>
    </p:spTree>
  </p:cSld>
  <p:clrMapOvr>
    <a:masterClrMapping/>
  </p:clrMapOvr>
  <p:timing/>
</p:sld>
</file>

<file path=ppt/slides/slide202.xml><?xml version="1.0" encoding="utf-8"?>
<p:sld xmlns:a="http://schemas.openxmlformats.org/drawingml/2006/main" xmlns:r="http://schemas.openxmlformats.org/officeDocument/2006/relationships" xmlns:p="http://schemas.openxmlformats.org/presentationml/2006/main" showMasterSp="1">
  <p:cSld>
    <p:spTree>
      <p:nvGrpSpPr>
        <p:cNvPr id="462" name=""/>
        <p:cNvGrpSpPr/>
        <p:nvPr/>
      </p:nvGrpSpPr>
      <p:grpSpPr>
        <a:xfrm rot="0">
          <a:off x="0" y="0"/>
          <a:ext cx="0" cy="0"/>
          <a:chOff x="0" y="0"/>
          <a:chExt cx="0" cy="0"/>
        </a:xfrm>
      </p:grpSpPr>
      <p:sp>
        <p:nvSpPr>
          <p:cNvPr id="1049056" name=""/>
          <p:cNvSpPr/>
          <p:nvPr>
            <p:ph type="title" sz="full" idx="0"/>
          </p:nvPr>
        </p:nvSpPr>
        <p:spPr>
          <a:xfrm rot="0">
            <a:off x="685800" y="228600"/>
            <a:ext cx="7772400" cy="381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Mgt of dementia</a:t>
            </a:r>
          </a:p>
        </p:txBody>
      </p:sp>
      <p:sp>
        <p:nvSpPr>
          <p:cNvPr id="1049057" name=""/>
          <p:cNvSpPr/>
          <p:nvPr>
            <p:ph sz="full" idx="1"/>
          </p:nvPr>
        </p:nvSpPr>
        <p:spPr>
          <a:xfrm rot="0">
            <a:off x="0" y="762000"/>
            <a:ext cx="9144000" cy="5334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Therapeutic approaches include;</a:t>
            </a:r>
          </a:p>
          <a:p>
            <a:pPr eaLnBrk="1" hangingPunct="1" latinLnBrk="1" lvl="0">
              <a:buFont typeface="Arial" pitchFamily="0" charset="0"/>
              <a:buAutoNum type="arabicPeriod" startAt="1"/>
            </a:pPr>
            <a:r>
              <a:rPr altLang="en-US" lang="zh-CN" u="sng"/>
              <a:t>Pharmacologic </a:t>
            </a:r>
          </a:p>
          <a:p>
            <a:pPr eaLnBrk="1" fontAlgn="ctr" hangingPunct="1" latinLnBrk="1" lvl="1"/>
            <a:r>
              <a:rPr b="1"/>
              <a:t>Neuroleptics</a:t>
            </a:r>
            <a:r>
              <a:t> e.g. </a:t>
            </a:r>
            <a:r>
              <a:rPr i="1"/>
              <a:t>Haloperidol or Thioridazine,</a:t>
            </a:r>
            <a:r>
              <a:t> are indicated for the treatment of specific target symptoms in </a:t>
            </a:r>
            <a:r>
              <a:rPr i="1"/>
              <a:t>delusions, hallucinations, and severe aggression or agitation</a:t>
            </a:r>
            <a:r>
              <a:rPr b="1"/>
              <a:t> </a:t>
            </a:r>
          </a:p>
          <a:p>
            <a:pPr eaLnBrk="1" fontAlgn="ctr" hangingPunct="1" latinLnBrk="1" lvl="1"/>
            <a:r>
              <a:rPr b="1"/>
              <a:t>Lithium </a:t>
            </a:r>
            <a:r>
              <a:t>may be effective when </a:t>
            </a:r>
            <a:r>
              <a:rPr i="1"/>
              <a:t>manic symptoms</a:t>
            </a:r>
            <a:r>
              <a:t> are associated with agitation.</a:t>
            </a:r>
          </a:p>
          <a:p>
            <a:pPr eaLnBrk="1" fontAlgn="ctr" hangingPunct="1" latinLnBrk="1" lvl="1"/>
            <a:r>
              <a:rPr b="1"/>
              <a:t>Depressive symptoms</a:t>
            </a:r>
            <a:r>
              <a:t> may be managed by antidepressant therapy (both pharmacological and psychosocial) - </a:t>
            </a:r>
            <a:r>
              <a:rPr i="1"/>
              <a:t>TCAs, MAOIs, and ECT </a:t>
            </a:r>
          </a:p>
          <a:p>
            <a:pPr eaLnBrk="1" hangingPunct="1" latinLnBrk="1" lvl="0"/>
          </a:p>
        </p:txBody>
      </p:sp>
    </p:spTree>
  </p:cSld>
  <p:clrMapOvr>
    <a:masterClrMapping/>
  </p:clrMapOvr>
  <p:timing/>
</p:sld>
</file>

<file path=ppt/slides/slide203.xml><?xml version="1.0" encoding="utf-8"?>
<p:sld xmlns:a="http://schemas.openxmlformats.org/drawingml/2006/main" xmlns:r="http://schemas.openxmlformats.org/officeDocument/2006/relationships" xmlns:p="http://schemas.openxmlformats.org/presentationml/2006/main" showMasterSp="1">
  <p:cSld>
    <p:spTree>
      <p:nvGrpSpPr>
        <p:cNvPr id="463" name=""/>
        <p:cNvGrpSpPr/>
        <p:nvPr/>
      </p:nvGrpSpPr>
      <p:grpSpPr>
        <a:xfrm rot="0">
          <a:off x="0" y="0"/>
          <a:ext cx="0" cy="0"/>
          <a:chOff x="0" y="0"/>
          <a:chExt cx="0" cy="0"/>
        </a:xfrm>
      </p:grpSpPr>
      <p:sp>
        <p:nvSpPr>
          <p:cNvPr id="104905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1"/>
            <a:r>
              <a:rPr altLang="en-US" b="1" lang="zh-CN"/>
              <a:t>Buspirone</a:t>
            </a:r>
            <a:r>
              <a:rPr altLang="en-US" lang="zh-CN"/>
              <a:t>, a non-benzodiazepine anxiolytic that is well tolerated and effective in the treatment of </a:t>
            </a:r>
            <a:r>
              <a:rPr i="1"/>
              <a:t>anxiety</a:t>
            </a:r>
          </a:p>
          <a:p>
            <a:pPr eaLnBrk="1" fontAlgn="ctr" hangingPunct="1" latinLnBrk="1" lvl="1"/>
            <a:r>
              <a:rPr b="1"/>
              <a:t>Insomnia </a:t>
            </a:r>
            <a:r>
              <a:t>- Non-pharmacological management . Useful medications include</a:t>
            </a:r>
            <a:r>
              <a:rPr b="1"/>
              <a:t> </a:t>
            </a:r>
            <a:r>
              <a:rPr i="1"/>
              <a:t>trazodone, temazepam, chloral hydrate, and thioridazine.</a:t>
            </a:r>
          </a:p>
          <a:p>
            <a:pPr eaLnBrk="1" fontAlgn="ctr" hangingPunct="1" latinLnBrk="1" lvl="1">
              <a:buFontTx/>
              <a:buNone/>
            </a:pPr>
            <a:r>
              <a:t>2.Maintain optimum physical health e.g. Adequate diet, treatment of anaemia and urinary obstruction</a:t>
            </a:r>
          </a:p>
          <a:p>
            <a:pPr eaLnBrk="1" fontAlgn="ctr" hangingPunct="1" latinLnBrk="1" lvl="1">
              <a:buFontTx/>
              <a:buNone/>
            </a:pPr>
            <a:r>
              <a:rPr i="1"/>
              <a:t>3. </a:t>
            </a:r>
            <a:r>
              <a:rPr b="1" u="sng"/>
              <a:t>Psychotherapy</a:t>
            </a:r>
            <a:r>
              <a:rPr b="1"/>
              <a:t> </a:t>
            </a:r>
            <a:r>
              <a:t>as well as</a:t>
            </a:r>
            <a:r>
              <a:rPr b="1"/>
              <a:t> behaviour modification </a:t>
            </a:r>
            <a:r>
              <a:t>&amp; </a:t>
            </a:r>
            <a:r>
              <a:rPr b="1"/>
              <a:t>environmental manipulation</a:t>
            </a:r>
          </a:p>
          <a:p>
            <a:pPr eaLnBrk="1" fontAlgn="ctr" hangingPunct="1" latinLnBrk="1" lvl="1">
              <a:buFontTx/>
              <a:buNone/>
            </a:pPr>
          </a:p>
          <a:p>
            <a:pPr eaLnBrk="1" fontAlgn="ctr" hangingPunct="1" latinLnBrk="1" lvl="1">
              <a:buFontTx/>
              <a:buNone/>
            </a:pPr>
            <a:endParaRPr i="1"/>
          </a:p>
          <a:p>
            <a:pPr eaLnBrk="1" fontAlgn="ctr" hangingPunct="1" latinLnBrk="1" lvl="1"/>
          </a:p>
          <a:p>
            <a:pPr eaLnBrk="1" hangingPunct="1" latinLnBrk="1" lvl="0"/>
          </a:p>
        </p:txBody>
      </p:sp>
    </p:spTree>
  </p:cSld>
  <p:clrMapOvr>
    <a:masterClrMapping/>
  </p:clrMapOvr>
  <p:timing/>
</p:sld>
</file>

<file path=ppt/slides/slide204.xml><?xml version="1.0" encoding="utf-8"?>
<p:sld xmlns:a="http://schemas.openxmlformats.org/drawingml/2006/main" xmlns:r="http://schemas.openxmlformats.org/officeDocument/2006/relationships" xmlns:p="http://schemas.openxmlformats.org/presentationml/2006/main" showMasterSp="1">
  <p:cSld>
    <p:spTree>
      <p:nvGrpSpPr>
        <p:cNvPr id="464" name=""/>
        <p:cNvGrpSpPr/>
        <p:nvPr/>
      </p:nvGrpSpPr>
      <p:grpSpPr>
        <a:xfrm rot="0">
          <a:off x="0" y="0"/>
          <a:ext cx="0" cy="0"/>
          <a:chOff x="0" y="0"/>
          <a:chExt cx="0" cy="0"/>
        </a:xfrm>
      </p:grpSpPr>
      <p:sp>
        <p:nvSpPr>
          <p:cNvPr id="1049059" name=""/>
          <p:cNvSpPr/>
          <p:nvPr>
            <p:ph type="title" sz="full" idx="0"/>
          </p:nvPr>
        </p:nvSpPr>
        <p:spPr>
          <a:xfrm rot="0">
            <a:off x="685800" y="2286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Senile Dementia</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60"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is a disorder of unknown cause characterised by severe impairment of intellectual functioning. If it occurs before the age of 65 years it is called </a:t>
            </a:r>
            <a:r>
              <a:rPr altLang="en-US" lang="zh-CN" u="sng"/>
              <a:t>Alzheimer's disease</a:t>
            </a:r>
          </a:p>
          <a:p>
            <a:pPr eaLnBrk="1" hangingPunct="1" latinLnBrk="1" lvl="0"/>
            <a:r>
              <a:rPr altLang="en-US" b="1" lang="zh-CN"/>
              <a:t>Aetiology</a:t>
            </a:r>
          </a:p>
          <a:p>
            <a:pPr eaLnBrk="1" hangingPunct="1" latinLnBrk="1" lvl="1"/>
            <a:r>
              <a:rPr b="1"/>
              <a:t>Genetics -</a:t>
            </a:r>
            <a:r>
              <a:t> 1° biological relatives</a:t>
            </a:r>
            <a:r>
              <a:rPr b="1"/>
              <a:t> </a:t>
            </a:r>
            <a:r>
              <a:t>of individuals </a:t>
            </a:r>
            <a:r>
              <a:rPr b="1"/>
              <a:t>With Early Onset</a:t>
            </a:r>
            <a:r>
              <a:t>, are more likely to develop the disorder. </a:t>
            </a:r>
            <a:r>
              <a:rPr b="1"/>
              <a:t>Late-onset</a:t>
            </a:r>
            <a:r>
              <a:t> cases have been shown to be</a:t>
            </a:r>
            <a:r>
              <a:rPr b="1"/>
              <a:t> inherited </a:t>
            </a:r>
            <a:r>
              <a:t>as a </a:t>
            </a:r>
            <a:r>
              <a:rPr b="1"/>
              <a:t>dominant trait</a:t>
            </a:r>
            <a:r>
              <a:t> with linkage to several chromosomes, including chromosomes </a:t>
            </a:r>
            <a:r>
              <a:rPr b="1"/>
              <a:t>1, 14, 19 &amp; 21</a:t>
            </a:r>
          </a:p>
          <a:p>
            <a:pPr eaLnBrk="1" hangingPunct="1" latinLnBrk="1" lvl="0"/>
            <a:endParaRPr u="sng"/>
          </a:p>
        </p:txBody>
      </p:sp>
    </p:spTree>
  </p:cSld>
  <p:clrMapOvr>
    <a:masterClrMapping/>
  </p:clrMapOvr>
  <p:timing/>
</p:sld>
</file>

<file path=ppt/slides/slide205.xml><?xml version="1.0" encoding="utf-8"?>
<p:sld xmlns:a="http://schemas.openxmlformats.org/drawingml/2006/main" xmlns:r="http://schemas.openxmlformats.org/officeDocument/2006/relationships" xmlns:p="http://schemas.openxmlformats.org/presentationml/2006/main" showMasterSp="1">
  <p:cSld>
    <p:spTree>
      <p:nvGrpSpPr>
        <p:cNvPr id="465" name=""/>
        <p:cNvGrpSpPr/>
        <p:nvPr/>
      </p:nvGrpSpPr>
      <p:grpSpPr>
        <a:xfrm rot="0">
          <a:off x="0" y="0"/>
          <a:ext cx="0" cy="0"/>
          <a:chOff x="0" y="0"/>
          <a:chExt cx="0" cy="0"/>
        </a:xfrm>
      </p:grpSpPr>
      <p:sp>
        <p:nvSpPr>
          <p:cNvPr id="1049061" name=""/>
          <p:cNvSpPr/>
          <p:nvPr>
            <p:ph type="title" sz="full" idx="0"/>
          </p:nvPr>
        </p:nvSpPr>
        <p:spPr>
          <a:xfrm rot="0">
            <a:off x="685800" y="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mgt</a:t>
            </a:r>
          </a:p>
        </p:txBody>
      </p:sp>
      <p:sp>
        <p:nvSpPr>
          <p:cNvPr id="1049062" name=""/>
          <p:cNvSpPr/>
          <p:nvPr>
            <p:ph sz="full" idx="1"/>
          </p:nvPr>
        </p:nvSpPr>
        <p:spPr>
          <a:xfrm rot="0">
            <a:off x="0" y="838200"/>
            <a:ext cx="91440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treatment of dementia is directed towards the elimination of the physical cause, however, there is no specific treatment in the majority of cases. Treatment may include continuous assessment for cause of symptoms and treatment as indicated, group and/or individual psychotherapy with focus on the management of anxiety, loss, impairment, impending death, reality orientation and changes in lifestyle.</a:t>
            </a:r>
          </a:p>
          <a:p>
            <a:pPr eaLnBrk="1" hangingPunct="1" latinLnBrk="1" lvl="0"/>
            <a:endParaRPr altLang="en-US" lang="zh-CN"/>
          </a:p>
        </p:txBody>
      </p:sp>
    </p:spTree>
  </p:cSld>
  <p:clrMapOvr>
    <a:masterClrMapping/>
  </p:clrMapOvr>
  <p:timing/>
</p:sld>
</file>

<file path=ppt/slides/slide206.xml><?xml version="1.0" encoding="utf-8"?>
<p:sld xmlns:a="http://schemas.openxmlformats.org/drawingml/2006/main" xmlns:r="http://schemas.openxmlformats.org/officeDocument/2006/relationships" xmlns:p="http://schemas.openxmlformats.org/presentationml/2006/main" showMasterSp="1">
  <p:cSld>
    <p:spTree>
      <p:nvGrpSpPr>
        <p:cNvPr id="466" name=""/>
        <p:cNvGrpSpPr/>
        <p:nvPr/>
      </p:nvGrpSpPr>
      <p:grpSpPr>
        <a:xfrm rot="0">
          <a:off x="0" y="0"/>
          <a:ext cx="0" cy="0"/>
          <a:chOff x="0" y="0"/>
          <a:chExt cx="0" cy="0"/>
        </a:xfrm>
      </p:grpSpPr>
      <p:sp>
        <p:nvSpPr>
          <p:cNvPr id="1049063" name=""/>
          <p:cNvSpPr/>
          <p:nvPr>
            <p:ph sz="full" idx="1"/>
          </p:nvPr>
        </p:nvSpPr>
        <p:spPr>
          <a:xfrm rot="0">
            <a:off x="0" y="152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Non-pharmacological methods are often tried first in dealing with difficult behaviour. Antipsychotic medication in very low doses may be needed occasionally to manage aggression or restlessness. If possible avoid using sedatives or hypnotics, for example, benzodiazepines. Aspirin in low doses may be prescribed in vascular dementia in order to slow deterioration.</a:t>
            </a:r>
          </a:p>
          <a:p>
            <a:pPr eaLnBrk="1" hangingPunct="1" latinLnBrk="1" lvl="0"/>
            <a:r>
              <a:rPr altLang="en-US" lang="zh-CN"/>
              <a:t>Health education includes:</a:t>
            </a:r>
          </a:p>
          <a:p>
            <a:pPr eaLnBrk="1" hangingPunct="1" latinLnBrk="1" lvl="1"/>
            <a:r>
              <a:t>Reduction of stress and introduction of healthy habits in daily living.</a:t>
            </a:r>
          </a:p>
          <a:p>
            <a:pPr eaLnBrk="1" hangingPunct="1" latinLnBrk="1" lvl="1"/>
            <a:r>
              <a:t>Acceptance of a spouse as they deteriorate.</a:t>
            </a:r>
          </a:p>
          <a:p>
            <a:pPr eaLnBrk="1" hangingPunct="1" latinLnBrk="1" lvl="0"/>
          </a:p>
        </p:txBody>
      </p:sp>
    </p:spTree>
  </p:cSld>
  <p:clrMapOvr>
    <a:masterClrMapping/>
  </p:clrMapOvr>
  <p:timing/>
</p:sld>
</file>

<file path=ppt/slides/slide207.xml><?xml version="1.0" encoding="utf-8"?>
<p:sld xmlns:a="http://schemas.openxmlformats.org/drawingml/2006/main" xmlns:r="http://schemas.openxmlformats.org/officeDocument/2006/relationships" xmlns:p="http://schemas.openxmlformats.org/presentationml/2006/main" showMasterSp="1">
  <p:cSld>
    <p:spTree>
      <p:nvGrpSpPr>
        <p:cNvPr id="467" name=""/>
        <p:cNvGrpSpPr/>
        <p:nvPr/>
      </p:nvGrpSpPr>
      <p:grpSpPr>
        <a:xfrm rot="0">
          <a:off x="0" y="0"/>
          <a:ext cx="0" cy="0"/>
          <a:chOff x="0" y="0"/>
          <a:chExt cx="0" cy="0"/>
        </a:xfrm>
      </p:grpSpPr>
      <p:sp>
        <p:nvSpPr>
          <p:cNvPr id="1049064"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Involvement of the family to avoid anxiety-provoking situations.</a:t>
            </a:r>
          </a:p>
          <a:p>
            <a:pPr eaLnBrk="1" hangingPunct="1" latinLnBrk="1" lvl="1"/>
            <a:r>
              <a:rPr altLang="en-US" lang="zh-CN"/>
              <a:t>Developing ways of combating disorientation, for example, appointment calendars, clocks, stable routines, set places for important items, etc.</a:t>
            </a:r>
          </a:p>
          <a:p>
            <a:pPr eaLnBrk="1" hangingPunct="1" latinLnBrk="1" lvl="0"/>
          </a:p>
        </p:txBody>
      </p:sp>
    </p:spTree>
  </p:cSld>
  <p:clrMapOvr>
    <a:masterClrMapping/>
  </p:clrMapOvr>
  <p:timing/>
</p:sld>
</file>

<file path=ppt/slides/slide208.xml><?xml version="1.0" encoding="utf-8"?>
<p:sld xmlns:a="http://schemas.openxmlformats.org/drawingml/2006/main" xmlns:r="http://schemas.openxmlformats.org/officeDocument/2006/relationships" xmlns:p="http://schemas.openxmlformats.org/presentationml/2006/main" showMasterSp="1">
  <p:cSld>
    <p:spTree>
      <p:nvGrpSpPr>
        <p:cNvPr id="468" name=""/>
        <p:cNvGrpSpPr/>
        <p:nvPr/>
      </p:nvGrpSpPr>
      <p:grpSpPr>
        <a:xfrm rot="0">
          <a:off x="0" y="0"/>
          <a:ext cx="0" cy="0"/>
          <a:chOff x="0" y="0"/>
          <a:chExt cx="0" cy="0"/>
        </a:xfrm>
      </p:grpSpPr>
      <p:sp>
        <p:nvSpPr>
          <p:cNvPr id="1049065" name=""/>
          <p:cNvSpPr/>
          <p:nvPr>
            <p:ph type="title" sz="full" idx="0"/>
          </p:nvPr>
        </p:nvSpPr>
        <p:spPr>
          <a:xfrm rot="0">
            <a:off x="685800" y="533400"/>
            <a:ext cx="7772400" cy="304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Substance-Related Disorders</a:t>
            </a:r>
            <a:br/>
            <a:endParaRPr altLang="en-US" lang="zh-CN">
              <a:effectLst>
                <a:outerShdw algn="tl" blurRad="38100" dir="2700000" dist="38100">
                  <a:srgbClr val="C0C0C0"/>
                </a:outerShdw>
              </a:effectLst>
            </a:endParaRPr>
          </a:p>
        </p:txBody>
      </p:sp>
      <p:sp>
        <p:nvSpPr>
          <p:cNvPr id="1049066"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Substance-Related Disorders include disorders related to;</a:t>
            </a:r>
          </a:p>
          <a:p>
            <a:pPr eaLnBrk="1" fontAlgn="ctr" hangingPunct="1" latinLnBrk="1" lvl="1"/>
            <a:r>
              <a:rPr altLang="en-US" lang="zh-CN"/>
              <a:t>taking of a drug of abuse (including alcohol)</a:t>
            </a:r>
          </a:p>
          <a:p>
            <a:pPr eaLnBrk="1" fontAlgn="ctr" hangingPunct="1" latinLnBrk="1" lvl="1"/>
            <a:r>
              <a:rPr altLang="en-US" lang="zh-CN"/>
              <a:t>the side effects of a medication</a:t>
            </a:r>
          </a:p>
          <a:p>
            <a:pPr eaLnBrk="1" fontAlgn="ctr" hangingPunct="1" latinLnBrk="1" lvl="1"/>
            <a:r>
              <a:rPr altLang="en-US" lang="zh-CN"/>
              <a:t>toxin exposure</a:t>
            </a:r>
          </a:p>
          <a:p>
            <a:pPr eaLnBrk="1" fontAlgn="ctr" hangingPunct="1" latinLnBrk="1" lvl="1">
              <a:buFontTx/>
              <a:buNone/>
            </a:pPr>
          </a:p>
          <a:p>
            <a:pPr eaLnBrk="1" hangingPunct="1" latinLnBrk="1" lvl="0"/>
          </a:p>
        </p:txBody>
      </p:sp>
    </p:spTree>
  </p:cSld>
  <p:clrMapOvr>
    <a:masterClrMapping/>
  </p:clrMapOvr>
  <p:timing/>
</p:sld>
</file>

<file path=ppt/slides/slide209.xml><?xml version="1.0" encoding="utf-8"?>
<p:sld xmlns:a="http://schemas.openxmlformats.org/drawingml/2006/main" xmlns:r="http://schemas.openxmlformats.org/officeDocument/2006/relationships" xmlns:p="http://schemas.openxmlformats.org/presentationml/2006/main" showMasterSp="1">
  <p:cSld>
    <p:spTree>
      <p:nvGrpSpPr>
        <p:cNvPr id="469" name=""/>
        <p:cNvGrpSpPr/>
        <p:nvPr/>
      </p:nvGrpSpPr>
      <p:grpSpPr>
        <a:xfrm rot="0">
          <a:off x="0" y="0"/>
          <a:ext cx="0" cy="0"/>
          <a:chOff x="0" y="0"/>
          <a:chExt cx="0" cy="0"/>
        </a:xfrm>
      </p:grpSpPr>
      <p:sp>
        <p:nvSpPr>
          <p:cNvPr id="1049067"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substances are grouped into </a:t>
            </a:r>
            <a:r>
              <a:rPr altLang="en-US" b="1" lang="zh-CN"/>
              <a:t>11 classes;</a:t>
            </a:r>
          </a:p>
          <a:p>
            <a:pPr eaLnBrk="1" fontAlgn="ctr" hangingPunct="1" indent="-582930" latinLnBrk="1" lvl="1" marL="971550">
              <a:buFontTx/>
              <a:buAutoNum type="arabicPeriod" startAt="1"/>
            </a:pPr>
            <a:r>
              <a:t>Alcohol</a:t>
            </a:r>
          </a:p>
          <a:p>
            <a:pPr eaLnBrk="1" fontAlgn="ctr" hangingPunct="1" indent="-582930" latinLnBrk="1" lvl="1" marL="971550">
              <a:buFontTx/>
              <a:buAutoNum type="arabicPeriod" startAt="1"/>
            </a:pPr>
            <a:r>
              <a:t>Sedative, hypnotic, or anxiolytic substances.</a:t>
            </a:r>
          </a:p>
          <a:p>
            <a:pPr eaLnBrk="1" fontAlgn="ctr" hangingPunct="1" indent="-582930" latinLnBrk="1" lvl="1" marL="971550">
              <a:buFontTx/>
              <a:buAutoNum type="arabicPeriod" startAt="1"/>
            </a:pPr>
            <a:r>
              <a:t>Cocaine</a:t>
            </a:r>
          </a:p>
          <a:p>
            <a:pPr eaLnBrk="1" fontAlgn="ctr" hangingPunct="1" indent="-582930" latinLnBrk="1" lvl="1" marL="971550">
              <a:buFontTx/>
              <a:buAutoNum type="arabicPeriod" startAt="1"/>
            </a:pPr>
            <a:r>
              <a:t>Amphetamine and related substances</a:t>
            </a:r>
          </a:p>
          <a:p>
            <a:pPr eaLnBrk="1" fontAlgn="ctr" hangingPunct="1" indent="-582930" latinLnBrk="1" lvl="1" marL="971550">
              <a:buFontTx/>
              <a:buAutoNum type="arabicPeriod" startAt="1"/>
            </a:pPr>
            <a:r>
              <a:t>Hallucinogen</a:t>
            </a:r>
          </a:p>
          <a:p>
            <a:pPr eaLnBrk="1" fontAlgn="ctr" hangingPunct="1" indent="-582930" latinLnBrk="1" lvl="1" marL="971550">
              <a:buFontTx/>
              <a:buAutoNum type="arabicPeriod" startAt="1"/>
            </a:pPr>
            <a:r>
              <a:t>Cannabis sativa</a:t>
            </a:r>
          </a:p>
          <a:p>
            <a:pPr eaLnBrk="1" fontAlgn="ctr" hangingPunct="1" indent="-582930" latinLnBrk="1" lvl="1" marL="971550">
              <a:buFontTx/>
              <a:buAutoNum type="arabicPeriod" startAt="1"/>
            </a:pPr>
            <a:r>
              <a:t>Phencyclidine (PCP) and related substances</a:t>
            </a:r>
          </a:p>
          <a:p>
            <a:pPr eaLnBrk="1" fontAlgn="ctr" hangingPunct="1" indent="-582930" latinLnBrk="1" lvl="1" marL="971550">
              <a:buFontTx/>
              <a:buAutoNum type="arabicPeriod" startAt="1"/>
            </a:pPr>
            <a:r>
              <a:t>Inhalant</a:t>
            </a:r>
          </a:p>
          <a:p>
            <a:pPr eaLnBrk="1" fontAlgn="ctr" hangingPunct="1" indent="-582930" latinLnBrk="1" lvl="1" marL="971550">
              <a:buFontTx/>
              <a:buAutoNum type="arabicPeriod" startAt="1"/>
            </a:pPr>
            <a:r>
              <a:t>Nicotine</a:t>
            </a:r>
          </a:p>
          <a:p>
            <a:pPr eaLnBrk="1" fontAlgn="ctr" hangingPunct="1" indent="-582930" latinLnBrk="1" lvl="1" marL="971550">
              <a:buFontTx/>
              <a:buAutoNum type="arabicPeriod" startAt="1"/>
            </a:pPr>
            <a:r>
              <a:t>Opioid</a:t>
            </a:r>
          </a:p>
          <a:p>
            <a:pPr eaLnBrk="1" fontAlgn="ctr" hangingPunct="1" indent="-582930" latinLnBrk="1" lvl="1" marL="971550">
              <a:buFontTx/>
              <a:buAutoNum type="arabicPeriod" startAt="1"/>
            </a:pPr>
            <a:r>
              <a:t>Caffeine</a:t>
            </a:r>
          </a:p>
          <a:p>
            <a:pPr eaLnBrk="1" hangingPunct="1" latinLnBrk="1" lvl="0"/>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276" name=""/>
        <p:cNvGrpSpPr/>
        <p:nvPr/>
      </p:nvGrpSpPr>
      <p:grpSpPr>
        <a:xfrm rot="0">
          <a:off x="0" y="0"/>
          <a:ext cx="0" cy="0"/>
          <a:chOff x="0" y="0"/>
          <a:chExt cx="0" cy="0"/>
        </a:xfrm>
      </p:grpSpPr>
      <p:sp>
        <p:nvSpPr>
          <p:cNvPr id="104862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4.The Scientific Period</a:t>
            </a:r>
          </a:p>
          <a:p>
            <a:pPr eaLnBrk="1" hangingPunct="1" latinLnBrk="1" lvl="0">
              <a:buNone/>
            </a:pPr>
            <a:r>
              <a:rPr u="sng"/>
              <a:t> </a:t>
            </a:r>
          </a:p>
          <a:p>
            <a:pPr eaLnBrk="1" hangingPunct="1" latinLnBrk="1" lvl="0"/>
            <a:r>
              <a:t>The scientific period is associated with the 19th Century. During that period science was devoted to developing modern treatments that were based on scientific findings. Many forms of treatments were discovered and later abandoned like hydrotherapy, insulin therapy and leucotomy.</a:t>
            </a:r>
          </a:p>
          <a:p>
            <a:pPr eaLnBrk="1" hangingPunct="1" latinLnBrk="1" lvl="0"/>
            <a:r>
              <a:t>The current forms of treatments include physical treatment like pharmacotherapy and electroconvulsive therapy.</a:t>
            </a:r>
          </a:p>
          <a:p>
            <a:pPr eaLnBrk="1" hangingPunct="1" latinLnBrk="1" lvl="0">
              <a:buNone/>
            </a:pPr>
          </a:p>
        </p:txBody>
      </p:sp>
    </p:spTree>
  </p:cSld>
  <p:clrMapOvr>
    <a:masterClrMapping/>
  </p:clrMapOvr>
  <p:timing/>
</p:sld>
</file>

<file path=ppt/slides/slide210.xml><?xml version="1.0" encoding="utf-8"?>
<p:sld xmlns:a="http://schemas.openxmlformats.org/drawingml/2006/main" xmlns:r="http://schemas.openxmlformats.org/officeDocument/2006/relationships" xmlns:p="http://schemas.openxmlformats.org/presentationml/2006/main" showMasterSp="1">
  <p:cSld>
    <p:spTree>
      <p:nvGrpSpPr>
        <p:cNvPr id="470" name=""/>
        <p:cNvGrpSpPr/>
        <p:nvPr/>
      </p:nvGrpSpPr>
      <p:grpSpPr>
        <a:xfrm rot="0">
          <a:off x="0" y="0"/>
          <a:ext cx="0" cy="0"/>
          <a:chOff x="0" y="0"/>
          <a:chExt cx="0" cy="0"/>
        </a:xfrm>
      </p:grpSpPr>
      <p:sp>
        <p:nvSpPr>
          <p:cNvPr id="104906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Substance-Related Disorders are divided into two groups:</a:t>
            </a:r>
          </a:p>
          <a:p>
            <a:pPr eaLnBrk="1" fontAlgn="ctr" hangingPunct="1" indent="-582930" latinLnBrk="1" lvl="1" marL="971550">
              <a:buFontTx/>
              <a:buAutoNum type="arabicPeriod" startAt="1"/>
            </a:pPr>
            <a:r>
              <a:rPr altLang="en-US" b="1" lang="zh-CN"/>
              <a:t>Substance Use </a:t>
            </a:r>
            <a:r>
              <a:t>Disorders;</a:t>
            </a:r>
          </a:p>
          <a:p>
            <a:pPr eaLnBrk="1" fontAlgn="ctr" hangingPunct="1" latinLnBrk="1" lvl="2"/>
            <a:r>
              <a:rPr b="1"/>
              <a:t>Substance Dependence</a:t>
            </a:r>
          </a:p>
          <a:p>
            <a:pPr eaLnBrk="1" fontAlgn="ctr" hangingPunct="1" latinLnBrk="1" lvl="2"/>
            <a:r>
              <a:rPr b="1"/>
              <a:t>Substance Abuse</a:t>
            </a:r>
          </a:p>
          <a:p>
            <a:pPr eaLnBrk="1" fontAlgn="ctr" hangingPunct="1" indent="-582930" latinLnBrk="1" lvl="1" marL="971550">
              <a:buFontTx/>
              <a:buAutoNum type="arabicPeriod" startAt="1"/>
            </a:pPr>
            <a:r>
              <a:rPr b="1"/>
              <a:t>Substance-Induced</a:t>
            </a:r>
            <a:r>
              <a:t> Disorders;</a:t>
            </a:r>
          </a:p>
          <a:p>
            <a:pPr eaLnBrk="1" fontAlgn="ctr" hangingPunct="1" latinLnBrk="1" lvl="2"/>
            <a:r>
              <a:rPr b="1"/>
              <a:t>Substance Intoxication</a:t>
            </a:r>
          </a:p>
          <a:p>
            <a:pPr eaLnBrk="1" fontAlgn="ctr" hangingPunct="1" latinLnBrk="1" lvl="2"/>
            <a:r>
              <a:rPr b="1"/>
              <a:t>Substance Withdrawal</a:t>
            </a:r>
          </a:p>
          <a:p>
            <a:pPr eaLnBrk="1" fontAlgn="ctr" hangingPunct="1" latinLnBrk="1" lvl="2"/>
            <a:r>
              <a:rPr b="1"/>
              <a:t>Substance-Induced Delirium</a:t>
            </a:r>
          </a:p>
          <a:p>
            <a:pPr eaLnBrk="1" fontAlgn="ctr" hangingPunct="1" latinLnBrk="1" lvl="2"/>
            <a:r>
              <a:rPr b="1"/>
              <a:t>Substance-Induced Persisting Dementia</a:t>
            </a:r>
          </a:p>
          <a:p>
            <a:pPr eaLnBrk="1" hangingPunct="1" indent="-582930" latinLnBrk="1" lvl="1" marL="971550">
              <a:buFontTx/>
              <a:buAutoNum type="arabicPeriod" startAt="1"/>
            </a:pPr>
          </a:p>
        </p:txBody>
      </p:sp>
    </p:spTree>
  </p:cSld>
  <p:clrMapOvr>
    <a:masterClrMapping/>
  </p:clrMapOvr>
  <p:timing/>
</p:sld>
</file>

<file path=ppt/slides/slide211.xml><?xml version="1.0" encoding="utf-8"?>
<p:sld xmlns:a="http://schemas.openxmlformats.org/drawingml/2006/main" xmlns:r="http://schemas.openxmlformats.org/officeDocument/2006/relationships" xmlns:p="http://schemas.openxmlformats.org/presentationml/2006/main" showMasterSp="1">
  <p:cSld>
    <p:spTree>
      <p:nvGrpSpPr>
        <p:cNvPr id="471" name=""/>
        <p:cNvGrpSpPr/>
        <p:nvPr/>
      </p:nvGrpSpPr>
      <p:grpSpPr>
        <a:xfrm rot="0">
          <a:off x="0" y="0"/>
          <a:ext cx="0" cy="0"/>
          <a:chOff x="0" y="0"/>
          <a:chExt cx="0" cy="0"/>
        </a:xfrm>
      </p:grpSpPr>
      <p:sp>
        <p:nvSpPr>
          <p:cNvPr id="1049069" name=""/>
          <p:cNvSpPr/>
          <p:nvPr>
            <p:ph sz="full" idx="1"/>
          </p:nvPr>
        </p:nvSpPr>
        <p:spPr>
          <a:xfrm rot="0">
            <a:off x="685800" y="533400"/>
            <a:ext cx="77724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2"/>
            <a:r>
              <a:rPr altLang="en-US" b="1" lang="zh-CN"/>
              <a:t>Substance-Induced Persisting Amnesic Disorder</a:t>
            </a:r>
          </a:p>
          <a:p>
            <a:pPr eaLnBrk="1" fontAlgn="ctr" hangingPunct="1" latinLnBrk="1" lvl="2"/>
            <a:r>
              <a:rPr altLang="en-US" b="1" lang="zh-CN"/>
              <a:t>Substance-Induced Psychotic Disorder</a:t>
            </a:r>
          </a:p>
          <a:p>
            <a:pPr eaLnBrk="1" fontAlgn="ctr" hangingPunct="1" latinLnBrk="1" lvl="2"/>
            <a:r>
              <a:rPr altLang="en-US" b="1" lang="zh-CN"/>
              <a:t>Substance-Induced Mood Disorder</a:t>
            </a:r>
          </a:p>
          <a:p>
            <a:pPr eaLnBrk="1" fontAlgn="ctr" hangingPunct="1" latinLnBrk="1" lvl="2"/>
            <a:r>
              <a:rPr altLang="en-US" b="1" lang="zh-CN"/>
              <a:t>Substance-Induced Anxiety Disorder</a:t>
            </a:r>
          </a:p>
          <a:p>
            <a:pPr eaLnBrk="1" fontAlgn="ctr" hangingPunct="1" latinLnBrk="1" lvl="2"/>
            <a:r>
              <a:rPr altLang="en-US" b="1" lang="zh-CN"/>
              <a:t>Substance-Induced Sexual Dysfunction</a:t>
            </a:r>
          </a:p>
          <a:p>
            <a:pPr eaLnBrk="1" fontAlgn="ctr" hangingPunct="1" latinLnBrk="1" lvl="2"/>
            <a:r>
              <a:rPr altLang="en-US" b="1" lang="zh-CN"/>
              <a:t>Substance-Induced Sleep Disorder</a:t>
            </a:r>
          </a:p>
          <a:p>
            <a:pPr eaLnBrk="1" hangingPunct="1" latinLnBrk="1" lvl="0"/>
            <a:endParaRPr altLang="en-US" lang="zh-CN"/>
          </a:p>
        </p:txBody>
      </p:sp>
    </p:spTree>
  </p:cSld>
  <p:clrMapOvr>
    <a:masterClrMapping/>
  </p:clrMapOvr>
  <p:timing/>
</p:sld>
</file>

<file path=ppt/slides/slide212.xml><?xml version="1.0" encoding="utf-8"?>
<p:sld xmlns:a="http://schemas.openxmlformats.org/drawingml/2006/main" xmlns:r="http://schemas.openxmlformats.org/officeDocument/2006/relationships" xmlns:p="http://schemas.openxmlformats.org/presentationml/2006/main" showMasterSp="1">
  <p:cSld>
    <p:spTree>
      <p:nvGrpSpPr>
        <p:cNvPr id="472" name=""/>
        <p:cNvGrpSpPr/>
        <p:nvPr/>
      </p:nvGrpSpPr>
      <p:grpSpPr>
        <a:xfrm rot="0">
          <a:off x="0" y="0"/>
          <a:ext cx="0" cy="0"/>
          <a:chOff x="0" y="0"/>
          <a:chExt cx="0" cy="0"/>
        </a:xfrm>
      </p:grpSpPr>
      <p:sp>
        <p:nvSpPr>
          <p:cNvPr id="1049070" name=""/>
          <p:cNvSpPr/>
          <p:nvPr>
            <p:ph type="title" sz="full" idx="0"/>
          </p:nvPr>
        </p:nvSpPr>
        <p:spPr>
          <a:xfrm rot="0">
            <a:off x="685800" y="3048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definitions</a:t>
            </a:r>
          </a:p>
        </p:txBody>
      </p:sp>
      <p:sp>
        <p:nvSpPr>
          <p:cNvPr id="1049071"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u="sng"/>
              <a:t>Drug</a:t>
            </a:r>
            <a:r>
              <a:t>: refers to any chemical agent that once taken in the body is capable of causing physiological &amp; psychological changes</a:t>
            </a:r>
          </a:p>
          <a:p>
            <a:pPr eaLnBrk="1" hangingPunct="1" latinLnBrk="1" lvl="0"/>
            <a:r>
              <a:rPr u="sng"/>
              <a:t>Psychoactive substance</a:t>
            </a:r>
            <a:r>
              <a:t>: a chemical compound that produces emotional, cognitive or behavioural changes which may be pleasurable or desirable to the user, with adverse medical consequences</a:t>
            </a:r>
          </a:p>
          <a:p>
            <a:pPr eaLnBrk="1" hangingPunct="1" latinLnBrk="1" lvl="0"/>
            <a:r>
              <a:rPr u="sng"/>
              <a:t>Abuse</a:t>
            </a:r>
            <a:r>
              <a:t>: is a pathological pattern of use where one experiences loss of control &amp; begins to suffer health, social &amp; occupational effects</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showMasterSp="1">
  <p:cSld>
    <p:spTree>
      <p:nvGrpSpPr>
        <p:cNvPr id="473" name=""/>
        <p:cNvGrpSpPr/>
        <p:nvPr/>
      </p:nvGrpSpPr>
      <p:grpSpPr>
        <a:xfrm rot="0">
          <a:off x="0" y="0"/>
          <a:ext cx="0" cy="0"/>
          <a:chOff x="0" y="0"/>
          <a:chExt cx="0" cy="0"/>
        </a:xfrm>
      </p:grpSpPr>
      <p:sp>
        <p:nvSpPr>
          <p:cNvPr id="1049072" name=""/>
          <p:cNvSpPr/>
          <p:nvPr>
            <p:ph sz="full" idx="1"/>
          </p:nvPr>
        </p:nvSpPr>
        <p:spPr>
          <a:xfrm rot="0">
            <a:off x="0" y="304800"/>
            <a:ext cx="91440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u="sng"/>
              <a:t>Tolerance</a:t>
            </a:r>
            <a:r>
              <a:t>: the need for more of the drug in order to achieve a similar effect realized b4 at a lower dose</a:t>
            </a:r>
          </a:p>
          <a:p>
            <a:pPr eaLnBrk="1" hangingPunct="1" latinLnBrk="1" lvl="0"/>
            <a:r>
              <a:rPr u="sng"/>
              <a:t>Dependence</a:t>
            </a:r>
            <a:r>
              <a:t>: refers to compulsion to take the drug on a continuous basis in order to feel its effects and to further avoid the discomfort of its absence</a:t>
            </a:r>
          </a:p>
          <a:p>
            <a:pPr eaLnBrk="1" hangingPunct="1" latinLnBrk="1" lvl="0"/>
            <a:r>
              <a:rPr u="sng"/>
              <a:t>Substance intoxication</a:t>
            </a:r>
            <a:r>
              <a:t>: the dvpt of a reversible substance specific syndrome due to recent ingestion of or exposure to a substance</a:t>
            </a:r>
          </a:p>
          <a:p>
            <a:pPr eaLnBrk="1" hangingPunct="1" latinLnBrk="1" lvl="0"/>
            <a:r>
              <a:rPr u="sng"/>
              <a:t>Substance withdrawal</a:t>
            </a:r>
            <a:r>
              <a:t>: the dvpt of a substance specific syndrome due to the cessation of or reduction in substance use that has been heavy and prolonged. The substance specific syndrome causes clinically significant distress &amp; impaired functioning</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showMasterSp="1">
  <p:cSld>
    <p:spTree>
      <p:nvGrpSpPr>
        <p:cNvPr id="474" name=""/>
        <p:cNvGrpSpPr/>
        <p:nvPr/>
      </p:nvGrpSpPr>
      <p:grpSpPr>
        <a:xfrm rot="0">
          <a:off x="0" y="0"/>
          <a:ext cx="0" cy="0"/>
          <a:chOff x="0" y="0"/>
          <a:chExt cx="0" cy="0"/>
        </a:xfrm>
      </p:grpSpPr>
      <p:sp>
        <p:nvSpPr>
          <p:cNvPr id="104907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Impairment and Complications</a:t>
            </a:r>
          </a:p>
          <a:p>
            <a:pPr eaLnBrk="1" fontAlgn="ctr" hangingPunct="1" latinLnBrk="1" lvl="0"/>
            <a:r>
              <a:rPr altLang="en-US" b="1" lang="zh-CN"/>
              <a:t>Deterioration in general health</a:t>
            </a:r>
            <a:r>
              <a:t>. Malnutrition and other general medical conditions may result from improper diet and inadequate personal hygiene. </a:t>
            </a:r>
          </a:p>
          <a:p>
            <a:pPr eaLnBrk="1" fontAlgn="ctr" hangingPunct="1" latinLnBrk="1" lvl="0"/>
            <a:r>
              <a:rPr b="1"/>
              <a:t>Trauma</a:t>
            </a:r>
            <a:r>
              <a:t> related to impaired motor coordination or faulty judgment.</a:t>
            </a:r>
          </a:p>
          <a:p>
            <a:pPr eaLnBrk="1" fontAlgn="ctr" hangingPunct="1" latinLnBrk="1" lvl="0"/>
            <a:r>
              <a:t>Stimulant use can result in </a:t>
            </a:r>
            <a:r>
              <a:rPr b="1"/>
              <a:t>sudden death</a:t>
            </a:r>
            <a:r>
              <a:t> from </a:t>
            </a:r>
            <a:r>
              <a:rPr i="1"/>
              <a:t>cardiac arrhythmias, myocardial infarction, a Cerebrovascular accident, or respiratory arrest. </a:t>
            </a:r>
          </a:p>
          <a:p>
            <a:pPr eaLnBrk="1" hangingPunct="1" latinLnBrk="1" lvl="0">
              <a:buNone/>
            </a:pPr>
            <a:endParaRPr b="1" u="sng"/>
          </a:p>
          <a:p>
            <a:pPr eaLnBrk="1" hangingPunct="1" latinLnBrk="1" lvl="0">
              <a:buNone/>
            </a:p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showMasterSp="1">
  <p:cSld>
    <p:spTree>
      <p:nvGrpSpPr>
        <p:cNvPr id="475" name=""/>
        <p:cNvGrpSpPr/>
        <p:nvPr/>
      </p:nvGrpSpPr>
      <p:grpSpPr>
        <a:xfrm rot="0">
          <a:off x="0" y="0"/>
          <a:ext cx="0" cy="0"/>
          <a:chOff x="0" y="0"/>
          <a:chExt cx="0" cy="0"/>
        </a:xfrm>
      </p:grpSpPr>
      <p:sp>
        <p:nvSpPr>
          <p:cNvPr id="104907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lang="zh-CN"/>
              <a:t>The </a:t>
            </a:r>
            <a:r>
              <a:rPr altLang="en-US" b="1" lang="zh-CN"/>
              <a:t>use of contaminated needles </a:t>
            </a:r>
            <a:r>
              <a:t>during intravenous administration of substances can cause</a:t>
            </a:r>
            <a:r>
              <a:rPr i="1"/>
              <a:t> HIV infection, hepatitis, tetanus, vasculitis, septicaemia, sub acute bacterial endocarditis, embolic phenomena, and malaria.</a:t>
            </a:r>
          </a:p>
          <a:p>
            <a:pPr eaLnBrk="1" fontAlgn="ctr" hangingPunct="1" latinLnBrk="1" lvl="0"/>
            <a:r>
              <a:rPr b="1"/>
              <a:t>Violent or aggressive behaviour,</a:t>
            </a:r>
            <a:r>
              <a:t> which may be manifested by fights or criminal activity, and can result in injury to the person using the substance or to others</a:t>
            </a:r>
          </a:p>
          <a:p>
            <a:pPr eaLnBrk="1" hangingPunct="1" latinLnBrk="1" lvl="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showMasterSp="1">
  <p:cSld>
    <p:spTree>
      <p:nvGrpSpPr>
        <p:cNvPr id="476" name=""/>
        <p:cNvGrpSpPr/>
        <p:nvPr/>
      </p:nvGrpSpPr>
      <p:grpSpPr>
        <a:xfrm rot="0">
          <a:off x="0" y="0"/>
          <a:ext cx="0" cy="0"/>
          <a:chOff x="0" y="0"/>
          <a:chExt cx="0" cy="0"/>
        </a:xfrm>
      </p:grpSpPr>
      <p:sp>
        <p:nvSpPr>
          <p:cNvPr id="1049075" name=""/>
          <p:cNvSpPr/>
          <p:nvPr>
            <p:ph sz="full" idx="1"/>
          </p:nvPr>
        </p:nvSpPr>
        <p:spPr>
          <a:xfrm rot="0">
            <a:off x="0" y="228600"/>
            <a:ext cx="91440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fontAlgn="ctr" hangingPunct="1" latinLnBrk="1" lvl="0"/>
            <a:r>
              <a:rPr altLang="en-US" lang="zh-CN"/>
              <a:t>Most of the substances can </a:t>
            </a:r>
            <a:r>
              <a:rPr altLang="en-US" b="1" lang="zh-CN"/>
              <a:t>cross the placenta barrier</a:t>
            </a:r>
            <a:r>
              <a:t>, they may have potential </a:t>
            </a:r>
            <a:r>
              <a:rPr b="1"/>
              <a:t>adverse effects on the developing foetus</a:t>
            </a:r>
            <a:r>
              <a:t> (e.g., foetal alcohol syndrome). When taken repeatedly in high doses by the mother, a number of substances (e.g., </a:t>
            </a:r>
            <a:r>
              <a:rPr i="1"/>
              <a:t>cocaine, opioids, alcohol, sedatives, hypnotics, and anxiolytics</a:t>
            </a:r>
            <a:r>
              <a:t>) are capable of causing </a:t>
            </a:r>
            <a:r>
              <a:rPr b="1"/>
              <a:t>physiological dependence</a:t>
            </a:r>
            <a:r>
              <a:t> in the </a:t>
            </a:r>
            <a:r>
              <a:rPr b="1"/>
              <a:t>foetus and a withdrawal syndrome</a:t>
            </a:r>
            <a:r>
              <a:t> in the</a:t>
            </a:r>
            <a:r>
              <a:rPr b="1"/>
              <a:t> newborn.</a:t>
            </a:r>
          </a:p>
          <a:p>
            <a:pPr eaLnBrk="1" fontAlgn="ctr" hangingPunct="1" latinLnBrk="1" lvl="0"/>
            <a:r>
              <a:t> </a:t>
            </a:r>
          </a:p>
          <a:p>
            <a:pPr eaLnBrk="1" hangingPunct="1" latinLnBrk="1" lvl="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showMasterSp="1">
  <p:cSld>
    <p:spTree>
      <p:nvGrpSpPr>
        <p:cNvPr id="477" name=""/>
        <p:cNvGrpSpPr/>
        <p:nvPr/>
      </p:nvGrpSpPr>
      <p:grpSpPr>
        <a:xfrm rot="0">
          <a:off x="0" y="0"/>
          <a:ext cx="0" cy="0"/>
          <a:chOff x="0" y="0"/>
          <a:chExt cx="0" cy="0"/>
        </a:xfrm>
      </p:grpSpPr>
      <p:sp>
        <p:nvSpPr>
          <p:cNvPr id="1049076"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342900" latinLnBrk="1" lvl="1" marL="342900">
              <a:buClr>
                <a:schemeClr val="accent2"/>
              </a:buClr>
              <a:buSzPct val="80000"/>
              <a:buFont typeface="Wingdings" pitchFamily="2" charset="2"/>
              <a:buChar char="l"/>
            </a:pPr>
            <a:r>
              <a:rPr altLang="en-US" lang="zh-CN"/>
              <a:t>Substance use disorders are a group of mental disorders manifested by impairments in social and occupational functions, which are related to a regular use of specific substances that are intended to alter mood or behaviour.</a:t>
            </a:r>
          </a:p>
          <a:p>
            <a:pPr eaLnBrk="1" hangingPunct="1" indent="-342900" latinLnBrk="1" lvl="1" marL="342900">
              <a:buClr>
                <a:schemeClr val="accent2"/>
              </a:buClr>
              <a:buSzPct val="80000"/>
              <a:buFont typeface="Wingdings" pitchFamily="2" charset="2"/>
              <a:buChar char="l"/>
            </a:pPr>
            <a:r>
              <a:rPr altLang="en-US" lang="zh-CN"/>
              <a:t>Alcohol is one of the commonly used psychoactive substance. Alcoholism affects 7.5-10 million people worldwide, mainly those in early and middle adulthood. Substance abuse is more common in men than in women </a:t>
            </a:r>
          </a:p>
          <a:p>
            <a:pPr eaLnBrk="1" hangingPunct="1" latinLnBrk="1" lvl="0"/>
          </a:p>
        </p:txBody>
      </p:sp>
    </p:spTree>
  </p:cSld>
  <p:clrMapOvr>
    <a:masterClrMapping/>
  </p:clrMapOvr>
  <p:timing/>
</p:sld>
</file>

<file path=ppt/slides/slide218.xml><?xml version="1.0" encoding="utf-8"?>
<p:sld xmlns:a="http://schemas.openxmlformats.org/drawingml/2006/main" xmlns:r="http://schemas.openxmlformats.org/officeDocument/2006/relationships" xmlns:p="http://schemas.openxmlformats.org/presentationml/2006/main" showMasterSp="1">
  <p:cSld>
    <p:spTree>
      <p:nvGrpSpPr>
        <p:cNvPr id="478" name=""/>
        <p:cNvGrpSpPr/>
        <p:nvPr/>
      </p:nvGrpSpPr>
      <p:grpSpPr>
        <a:xfrm rot="0">
          <a:off x="0" y="0"/>
          <a:ext cx="0" cy="0"/>
          <a:chOff x="0" y="0"/>
          <a:chExt cx="0" cy="0"/>
        </a:xfrm>
      </p:grpSpPr>
      <p:sp>
        <p:nvSpPr>
          <p:cNvPr id="1049077" name=""/>
          <p:cNvSpPr/>
          <p:nvPr>
            <p:ph type="title" sz="full" idx="0"/>
          </p:nvPr>
        </p:nvSpPr>
        <p:spPr>
          <a:xfrm rot="0">
            <a:off x="685800" y="1524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Presenting Complaints</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78" name=""/>
          <p:cNvSpPr/>
          <p:nvPr>
            <p:ph sz="full" idx="1"/>
          </p:nvPr>
        </p:nvSpPr>
        <p:spPr>
          <a:xfrm rot="0">
            <a:off x="0" y="533400"/>
            <a:ext cx="9144000" cy="6324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Patients may be depressed, nervous or exhibit signs of insomnia.They may directly request a prescription for narcotics or other drugs, request help to withdraw, or help in stabilising their drug use.</a:t>
            </a:r>
          </a:p>
          <a:p>
            <a:pPr eaLnBrk="1" hangingPunct="1" latinLnBrk="1" lvl="0"/>
            <a:r>
              <a:rPr altLang="en-US" lang="zh-CN"/>
              <a:t>They may present in a state of intoxication, withdrawal or physical complications of drug use, for example, abscess or thrombosis. </a:t>
            </a:r>
          </a:p>
          <a:p>
            <a:pPr eaLnBrk="1" hangingPunct="1" latinLnBrk="1" lvl="0"/>
            <a:r>
              <a:rPr altLang="en-US" lang="zh-CN"/>
              <a:t>They may also present with social or legal consequences of their drug use, for example, debt or prosecution. </a:t>
            </a:r>
          </a:p>
          <a:p>
            <a:pPr eaLnBrk="1" hangingPunct="1" latinLnBrk="1" lvl="0"/>
            <a:r>
              <a:rPr altLang="en-US" lang="zh-CN"/>
              <a:t>Occasionally, covert drug use may manifest itself as bizarre, unexplained behaviour.</a:t>
            </a:r>
          </a:p>
          <a:p>
            <a:pPr eaLnBrk="1" hangingPunct="1" latinLnBrk="1" lvl="0"/>
            <a:endParaRPr altLang="en-US" lang="zh-CN"/>
          </a:p>
        </p:txBody>
      </p:sp>
    </p:spTree>
  </p:cSld>
  <p:clrMapOvr>
    <a:masterClrMapping/>
  </p:clrMapOvr>
  <p:timing/>
</p:sld>
</file>

<file path=ppt/slides/slide219.xml><?xml version="1.0" encoding="utf-8"?>
<p:sld xmlns:a="http://schemas.openxmlformats.org/drawingml/2006/main" xmlns:r="http://schemas.openxmlformats.org/officeDocument/2006/relationships" xmlns:p="http://schemas.openxmlformats.org/presentationml/2006/main" showMasterSp="1">
  <p:cSld>
    <p:spTree>
      <p:nvGrpSpPr>
        <p:cNvPr id="479" name=""/>
        <p:cNvGrpSpPr/>
        <p:nvPr/>
      </p:nvGrpSpPr>
      <p:grpSpPr>
        <a:xfrm rot="0">
          <a:off x="0" y="0"/>
          <a:ext cx="0" cy="0"/>
          <a:chOff x="0" y="0"/>
          <a:chExt cx="0" cy="0"/>
        </a:xfrm>
      </p:grpSpPr>
      <p:sp>
        <p:nvSpPr>
          <p:cNvPr id="104907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Signs of drug withdrawal include:</a:t>
            </a:r>
          </a:p>
          <a:p>
            <a:pPr eaLnBrk="1" hangingPunct="1" latinLnBrk="1" lvl="1"/>
            <a:r>
              <a:t>Opioids lead to nausea, sweating, hallucinations.</a:t>
            </a:r>
          </a:p>
          <a:p>
            <a:pPr eaLnBrk="1" hangingPunct="1" latinLnBrk="1" lvl="1"/>
            <a:r>
              <a:t>Sedatives lead to anxiety, tremors, hallucinations.</a:t>
            </a:r>
          </a:p>
          <a:p>
            <a:pPr eaLnBrk="1" hangingPunct="1" latinLnBrk="1" lvl="1"/>
            <a:r>
              <a:t>Stimulants lead to depression, moodiness.</a:t>
            </a:r>
          </a:p>
          <a:p>
            <a:pPr eaLnBrk="1" hangingPunct="1" latinLnBrk="1" lvl="0"/>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277" name=""/>
        <p:cNvGrpSpPr/>
        <p:nvPr/>
      </p:nvGrpSpPr>
      <p:grpSpPr>
        <a:xfrm rot="0">
          <a:off x="0" y="0"/>
          <a:ext cx="0" cy="0"/>
          <a:chOff x="0" y="0"/>
          <a:chExt cx="0" cy="0"/>
        </a:xfrm>
      </p:grpSpPr>
      <p:sp>
        <p:nvSpPr>
          <p:cNvPr id="104862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There are also various psychological treatments, which include: </a:t>
            </a:r>
          </a:p>
          <a:p>
            <a:pPr eaLnBrk="1" hangingPunct="1" latinLnBrk="1" lvl="0"/>
            <a:r>
              <a:rPr altLang="en-US" lang="zh-CN"/>
              <a:t>Individual/group psychotherapy</a:t>
            </a:r>
          </a:p>
          <a:p>
            <a:pPr eaLnBrk="1" hangingPunct="1" latinLnBrk="1" lvl="0"/>
            <a:r>
              <a:rPr altLang="en-US" lang="zh-CN"/>
              <a:t>Behaviour therapy</a:t>
            </a:r>
          </a:p>
          <a:p>
            <a:pPr eaLnBrk="1" hangingPunct="1" latinLnBrk="1" lvl="0"/>
            <a:r>
              <a:rPr altLang="en-US" lang="zh-CN"/>
              <a:t>Occupational therapy</a:t>
            </a:r>
          </a:p>
          <a:p>
            <a:pPr eaLnBrk="1" hangingPunct="1" latinLnBrk="1" lvl="0"/>
            <a:r>
              <a:rPr altLang="en-US" lang="zh-CN"/>
              <a:t>Rehabilitation</a:t>
            </a:r>
          </a:p>
          <a:p>
            <a:pPr eaLnBrk="1" hangingPunct="1" latinLnBrk="1" lvl="0"/>
            <a:r>
              <a:rPr altLang="en-US" lang="zh-CN"/>
              <a:t>Cognitive therapy</a:t>
            </a:r>
          </a:p>
          <a:p>
            <a:pPr eaLnBrk="1" hangingPunct="1" latinLnBrk="1" lvl="0"/>
            <a:r>
              <a:rPr altLang="en-US" lang="zh-CN"/>
              <a:t>Counseling</a:t>
            </a:r>
          </a:p>
          <a:p>
            <a:pPr eaLnBrk="1" hangingPunct="1" latinLnBrk="1" lvl="0"/>
            <a:endParaRPr altLang="en-US" lang="zh-CN"/>
          </a:p>
        </p:txBody>
      </p:sp>
    </p:spTree>
  </p:cSld>
  <p:clrMapOvr>
    <a:masterClrMapping/>
  </p:clrMapOvr>
  <p:timing/>
</p:sld>
</file>

<file path=ppt/slides/slide220.xml><?xml version="1.0" encoding="utf-8"?>
<p:sld xmlns:a="http://schemas.openxmlformats.org/drawingml/2006/main" xmlns:r="http://schemas.openxmlformats.org/officeDocument/2006/relationships" xmlns:p="http://schemas.openxmlformats.org/presentationml/2006/main" showMasterSp="1">
  <p:cSld>
    <p:spTree>
      <p:nvGrpSpPr>
        <p:cNvPr id="480" name=""/>
        <p:cNvGrpSpPr/>
        <p:nvPr/>
      </p:nvGrpSpPr>
      <p:grpSpPr>
        <a:xfrm rot="0">
          <a:off x="0" y="0"/>
          <a:ext cx="0" cy="0"/>
          <a:chOff x="0" y="0"/>
          <a:chExt cx="0" cy="0"/>
        </a:xfrm>
      </p:grpSpPr>
      <p:sp>
        <p:nvSpPr>
          <p:cNvPr id="1049080" name=""/>
          <p:cNvSpPr/>
          <p:nvPr>
            <p:ph type="title" sz="full" idx="0"/>
          </p:nvPr>
        </p:nvSpPr>
        <p:spPr>
          <a:xfrm rot="0">
            <a:off x="914400" y="228600"/>
            <a:ext cx="7772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Diagnostic Features</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81"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These include: </a:t>
            </a:r>
          </a:p>
          <a:p>
            <a:pPr eaLnBrk="1" hangingPunct="1" latinLnBrk="1" lvl="1"/>
            <a:r>
              <a:t>Physical harm, for example, symptoms of mental disorder due to drug use or a harmful social life leading to loss of a job, severe family problems or criminality</a:t>
            </a:r>
          </a:p>
          <a:p>
            <a:pPr eaLnBrk="1" hangingPunct="1" latinLnBrk="1" lvl="1"/>
            <a:r>
              <a:t>Habitual or harmful drug use.</a:t>
            </a:r>
          </a:p>
          <a:p>
            <a:pPr eaLnBrk="1" hangingPunct="1" latinLnBrk="1" lvl="1"/>
            <a:r>
              <a:t>Difficulty in controlling drug use.</a:t>
            </a:r>
          </a:p>
          <a:p>
            <a:pPr eaLnBrk="1" hangingPunct="1" latinLnBrk="1" lvl="1"/>
            <a:r>
              <a:t>High tolerance, for example, the individual can use large amounts of drugs without appearing intoxicated.</a:t>
            </a:r>
          </a:p>
          <a:p>
            <a:pPr eaLnBrk="1" hangingPunct="1" latinLnBrk="1" lvl="1"/>
            <a:r>
              <a:t>Withdrawal, for example, anxiety, tremors or other withdrawal symptoms after stopping use.</a:t>
            </a:r>
            <a:r>
              <a:rPr b="1"/>
              <a:t> 			</a:t>
            </a:r>
          </a:p>
          <a:p>
            <a:pPr eaLnBrk="1" hangingPunct="1" latinLnBrk="1" lvl="1"/>
          </a:p>
        </p:txBody>
      </p:sp>
    </p:spTree>
  </p:cSld>
  <p:clrMapOvr>
    <a:masterClrMapping/>
  </p:clrMapOvr>
  <p:timing/>
</p:sld>
</file>

<file path=ppt/slides/slide221.xml><?xml version="1.0" encoding="utf-8"?>
<p:sld xmlns:a="http://schemas.openxmlformats.org/drawingml/2006/main" xmlns:r="http://schemas.openxmlformats.org/officeDocument/2006/relationships" xmlns:p="http://schemas.openxmlformats.org/presentationml/2006/main" showMasterSp="1">
  <p:cSld>
    <p:spTree>
      <p:nvGrpSpPr>
        <p:cNvPr id="481" name=""/>
        <p:cNvGrpSpPr/>
        <p:nvPr/>
      </p:nvGrpSpPr>
      <p:grpSpPr>
        <a:xfrm rot="0">
          <a:off x="0" y="0"/>
          <a:ext cx="0" cy="0"/>
          <a:chOff x="0" y="0"/>
          <a:chExt cx="0" cy="0"/>
        </a:xfrm>
      </p:grpSpPr>
      <p:sp>
        <p:nvSpPr>
          <p:cNvPr id="1049082"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The diagnosis will be aided by: </a:t>
            </a:r>
          </a:p>
          <a:p>
            <a:pPr eaLnBrk="1" hangingPunct="1" latinLnBrk="1" lvl="1"/>
            <a:r>
              <a:t>Taking the patient's personal history (especially drug use).</a:t>
            </a:r>
          </a:p>
          <a:p>
            <a:pPr eaLnBrk="1" hangingPunct="1" latinLnBrk="1" lvl="1"/>
            <a:r>
              <a:t>Examination for needle tracts, complications, for example, thrombosis or viral illness.</a:t>
            </a:r>
          </a:p>
          <a:p>
            <a:pPr eaLnBrk="1" hangingPunct="1" latinLnBrk="1" lvl="1"/>
            <a:r>
              <a:t>Investigations for haemoglobin, Liver Function Tests (LFTs), urine drug screen and hepatitis B and C.</a:t>
            </a:r>
          </a:p>
          <a:p>
            <a:pPr eaLnBrk="1" hangingPunct="1" latinLnBrk="1" lvl="0"/>
          </a:p>
        </p:txBody>
      </p:sp>
    </p:spTree>
  </p:cSld>
  <p:clrMapOvr>
    <a:masterClrMapping/>
  </p:clrMapOvr>
  <p:timing/>
</p:sld>
</file>

<file path=ppt/slides/slide222.xml><?xml version="1.0" encoding="utf-8"?>
<p:sld xmlns:a="http://schemas.openxmlformats.org/drawingml/2006/main" xmlns:r="http://schemas.openxmlformats.org/officeDocument/2006/relationships" xmlns:p="http://schemas.openxmlformats.org/presentationml/2006/main" showMasterSp="1">
  <p:cSld>
    <p:spTree>
      <p:nvGrpSpPr>
        <p:cNvPr id="482" name=""/>
        <p:cNvGrpSpPr/>
        <p:nvPr/>
      </p:nvGrpSpPr>
      <p:grpSpPr>
        <a:xfrm rot="0">
          <a:off x="0" y="0"/>
          <a:ext cx="0" cy="0"/>
          <a:chOff x="0" y="0"/>
          <a:chExt cx="0" cy="0"/>
        </a:xfrm>
      </p:grpSpPr>
      <p:sp>
        <p:nvSpPr>
          <p:cNvPr id="1049083" name=""/>
          <p:cNvSpPr/>
          <p:nvPr>
            <p:ph type="title" sz="full" idx="0"/>
          </p:nvPr>
        </p:nvSpPr>
        <p:spPr>
          <a:xfrm rot="0">
            <a:off x="685800" y="228600"/>
            <a:ext cx="7772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Management</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84" name=""/>
          <p:cNvSpPr/>
          <p:nvPr>
            <p:ph sz="full" idx="1"/>
          </p:nvPr>
        </p:nvSpPr>
        <p:spPr>
          <a:xfrm rot="0">
            <a:off x="0" y="685800"/>
            <a:ext cx="9144000" cy="6172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If the patient is not willing to stop or change drug use:</a:t>
            </a:r>
          </a:p>
          <a:p>
            <a:pPr eaLnBrk="1" hangingPunct="1" latinLnBrk="1" lvl="1"/>
            <a:r>
              <a:t>Do not reject or blame the patient.</a:t>
            </a:r>
          </a:p>
          <a:p>
            <a:pPr eaLnBrk="1" hangingPunct="1" latinLnBrk="1" lvl="1"/>
            <a:r>
              <a:t>Advise the patient on harm-reduction strategies, for example, on the dangers of needle sharing by intravenous drug users.</a:t>
            </a:r>
          </a:p>
          <a:p>
            <a:pPr eaLnBrk="1" hangingPunct="1" latinLnBrk="1" lvl="1"/>
            <a:r>
              <a:t>Point out clearly the medical, psychological and social problems associated with drug use.</a:t>
            </a:r>
          </a:p>
          <a:p>
            <a:pPr eaLnBrk="1" hangingPunct="1" latinLnBrk="1" lvl="1"/>
            <a:r>
              <a:t>Make a future appointment to reassess health and discuss drug use</a:t>
            </a:r>
          </a:p>
        </p:txBody>
      </p:sp>
    </p:spTree>
  </p:cSld>
  <p:clrMapOvr>
    <a:masterClrMapping/>
  </p:clrMapOvr>
  <p:timing/>
</p:sld>
</file>

<file path=ppt/slides/slide223.xml><?xml version="1.0" encoding="utf-8"?>
<p:sld xmlns:a="http://schemas.openxmlformats.org/drawingml/2006/main" xmlns:r="http://schemas.openxmlformats.org/officeDocument/2006/relationships" xmlns:p="http://schemas.openxmlformats.org/presentationml/2006/main" showMasterSp="1">
  <p:cSld>
    <p:spTree>
      <p:nvGrpSpPr>
        <p:cNvPr id="483" name=""/>
        <p:cNvGrpSpPr/>
        <p:nvPr/>
      </p:nvGrpSpPr>
      <p:grpSpPr>
        <a:xfrm rot="0">
          <a:off x="0" y="0"/>
          <a:ext cx="0" cy="0"/>
          <a:chOff x="0" y="0"/>
          <a:chExt cx="0" cy="0"/>
        </a:xfrm>
      </p:grpSpPr>
      <p:sp>
        <p:nvSpPr>
          <p:cNvPr id="104908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If the patient is willing to reduce the drug uses but not to quit completely:</a:t>
            </a:r>
          </a:p>
          <a:p>
            <a:pPr eaLnBrk="1" hangingPunct="1" latinLnBrk="1" lvl="1"/>
            <a:r>
              <a:t>Negotiate a clear goal for decreased use, for example, not more than one marijuana or cigarette per day.</a:t>
            </a:r>
          </a:p>
          <a:p>
            <a:pPr eaLnBrk="1" hangingPunct="1" latinLnBrk="1" lvl="1"/>
            <a:r>
              <a:t>Discuss strategies to avoid or cope with high-risk situations.</a:t>
            </a:r>
          </a:p>
          <a:p>
            <a:pPr eaLnBrk="1" hangingPunct="1" latinLnBrk="1" lvl="1"/>
            <a:r>
              <a:t>Introduce self-monitoring procedures, for example, a diary of drug use.</a:t>
            </a:r>
          </a:p>
          <a:p>
            <a:pPr eaLnBrk="1" hangingPunct="1" latinLnBrk="1" lvl="1"/>
            <a:r>
              <a:t>Consider options for counselling and/or rehabilitation</a:t>
            </a:r>
          </a:p>
        </p:txBody>
      </p:sp>
    </p:spTree>
  </p:cSld>
  <p:clrMapOvr>
    <a:masterClrMapping/>
  </p:clrMapOvr>
  <p:timing/>
</p:sld>
</file>

<file path=ppt/slides/slide224.xml><?xml version="1.0" encoding="utf-8"?>
<p:sld xmlns:a="http://schemas.openxmlformats.org/drawingml/2006/main" xmlns:r="http://schemas.openxmlformats.org/officeDocument/2006/relationships" xmlns:p="http://schemas.openxmlformats.org/presentationml/2006/main" showMasterSp="1">
  <p:cSld>
    <p:spTree>
      <p:nvGrpSpPr>
        <p:cNvPr id="484" name=""/>
        <p:cNvGrpSpPr/>
        <p:nvPr/>
      </p:nvGrpSpPr>
      <p:grpSpPr>
        <a:xfrm rot="0">
          <a:off x="0" y="0"/>
          <a:ext cx="0" cy="0"/>
          <a:chOff x="0" y="0"/>
          <a:chExt cx="0" cy="0"/>
        </a:xfrm>
      </p:grpSpPr>
      <p:sp>
        <p:nvSpPr>
          <p:cNvPr id="1049086" name=""/>
          <p:cNvSpPr/>
          <p:nvPr>
            <p:ph sz="full" idx="1"/>
          </p:nvPr>
        </p:nvSpPr>
        <p:spPr>
          <a:xfrm rot="0">
            <a:off x="0" y="152400"/>
            <a:ext cx="9144000" cy="670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If the patient opts to have a substitute drug:</a:t>
            </a:r>
          </a:p>
          <a:p>
            <a:pPr eaLnBrk="1" hangingPunct="1" latinLnBrk="1" lvl="1"/>
            <a:r>
              <a:t>Negotiate a clear use of the prescribed substitute drug.</a:t>
            </a:r>
          </a:p>
          <a:p>
            <a:pPr eaLnBrk="1" hangingPunct="1" latinLnBrk="1" lvl="1"/>
            <a:r>
              <a:t>Discuss ways of avoiding high risk situations, for example social situations or stressful events.</a:t>
            </a:r>
          </a:p>
          <a:p>
            <a:pPr eaLnBrk="1" hangingPunct="1" latinLnBrk="1" lvl="1"/>
            <a:r>
              <a:t>Consider withdrawal symptoms and how to avoid or reduce them. Provide information and management of methadone toxicity.</a:t>
            </a:r>
          </a:p>
          <a:p>
            <a:pPr eaLnBrk="1" hangingPunct="1" latinLnBrk="1" lvl="1"/>
            <a:r>
              <a:t>Consider options for counseling and/or rehabilitation</a:t>
            </a:r>
          </a:p>
        </p:txBody>
      </p:sp>
    </p:spTree>
  </p:cSld>
  <p:clrMapOvr>
    <a:masterClrMapping/>
  </p:clrMapOvr>
  <p:timing/>
</p:sld>
</file>

<file path=ppt/slides/slide225.xml><?xml version="1.0" encoding="utf-8"?>
<p:sld xmlns:a="http://schemas.openxmlformats.org/drawingml/2006/main" xmlns:r="http://schemas.openxmlformats.org/officeDocument/2006/relationships" xmlns:p="http://schemas.openxmlformats.org/presentationml/2006/main" showMasterSp="1">
  <p:cSld>
    <p:spTree>
      <p:nvGrpSpPr>
        <p:cNvPr id="485" name=""/>
        <p:cNvGrpSpPr/>
        <p:nvPr/>
      </p:nvGrpSpPr>
      <p:grpSpPr>
        <a:xfrm rot="0">
          <a:off x="0" y="0"/>
          <a:ext cx="0" cy="0"/>
          <a:chOff x="0" y="0"/>
          <a:chExt cx="0" cy="0"/>
        </a:xfrm>
      </p:grpSpPr>
      <p:sp>
        <p:nvSpPr>
          <p:cNvPr id="104908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For patients willing to stop drug use:</a:t>
            </a:r>
          </a:p>
          <a:p>
            <a:pPr eaLnBrk="1" hangingPunct="1" latinLnBrk="1" lvl="1"/>
            <a:r>
              <a:t>Set a definite day to quit.</a:t>
            </a:r>
          </a:p>
          <a:p>
            <a:pPr eaLnBrk="1" hangingPunct="1" latinLnBrk="1" lvl="1"/>
            <a:r>
              <a:t>Consider withdrawal symptoms and how to manage them.</a:t>
            </a:r>
          </a:p>
          <a:p>
            <a:pPr eaLnBrk="1" hangingPunct="1" latinLnBrk="1" lvl="1"/>
            <a:r>
              <a:t>Discuss strategies of avoiding or coping with high risk situations.</a:t>
            </a:r>
          </a:p>
          <a:p>
            <a:pPr eaLnBrk="1" hangingPunct="1" latinLnBrk="1" lvl="1"/>
            <a:r>
              <a:t>Make specific plans to avoid drug use, for example, how to respond to friends who still use drugs.</a:t>
            </a:r>
          </a:p>
          <a:p>
            <a:pPr eaLnBrk="1" hangingPunct="1" latinLnBrk="1" lvl="1"/>
            <a:r>
              <a:t>Identify family or friends who will support stopping drug use.</a:t>
            </a:r>
          </a:p>
          <a:p>
            <a:pPr eaLnBrk="1" hangingPunct="1" latinLnBrk="1" lvl="1"/>
            <a:r>
              <a:t>Consider options for counseling and/or rehabilitation</a:t>
            </a:r>
          </a:p>
          <a:p>
            <a:pPr eaLnBrk="1" hangingPunct="1" latinLnBrk="1" lvl="0"/>
          </a:p>
        </p:txBody>
      </p:sp>
    </p:spTree>
  </p:cSld>
  <p:clrMapOvr>
    <a:masterClrMapping/>
  </p:clrMapOvr>
  <p:timing/>
</p:sld>
</file>

<file path=ppt/slides/slide226.xml><?xml version="1.0" encoding="utf-8"?>
<p:sld xmlns:a="http://schemas.openxmlformats.org/drawingml/2006/main" xmlns:r="http://schemas.openxmlformats.org/officeDocument/2006/relationships" xmlns:p="http://schemas.openxmlformats.org/presentationml/2006/main" showMasterSp="1">
  <p:cSld>
    <p:spTree>
      <p:nvGrpSpPr>
        <p:cNvPr id="486" name=""/>
        <p:cNvGrpSpPr/>
        <p:nvPr/>
      </p:nvGrpSpPr>
      <p:grpSpPr>
        <a:xfrm rot="0">
          <a:off x="0" y="0"/>
          <a:ext cx="0" cy="0"/>
          <a:chOff x="0" y="0"/>
          <a:chExt cx="0" cy="0"/>
        </a:xfrm>
      </p:grpSpPr>
      <p:sp>
        <p:nvSpPr>
          <p:cNvPr id="1049088" name=""/>
          <p:cNvSpPr/>
          <p:nvPr>
            <p:ph type="title" sz="full" idx="0"/>
          </p:nvPr>
        </p:nvSpPr>
        <p:spPr>
          <a:xfrm rot="0">
            <a:off x="685800" y="152400"/>
            <a:ext cx="7772400" cy="838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Alcohol Abuse</a:t>
            </a:r>
            <a:br/>
            <a:endParaRPr altLang="en-US" lang="zh-CN">
              <a:effectLst>
                <a:outerShdw algn="tl" blurRad="38100" dir="2700000" dist="38100">
                  <a:srgbClr val="C0C0C0"/>
                </a:outerShdw>
              </a:effectLst>
            </a:endParaRPr>
          </a:p>
        </p:txBody>
      </p:sp>
      <p:sp>
        <p:nvSpPr>
          <p:cNvPr id="1049089"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Alcohol misuse is another common substance abuse problem. Patients may present with:</a:t>
            </a:r>
          </a:p>
          <a:p>
            <a:pPr eaLnBrk="1" hangingPunct="1" latinLnBrk="1" lvl="1"/>
            <a:r>
              <a:t>Depressed mood.</a:t>
            </a:r>
          </a:p>
          <a:p>
            <a:pPr eaLnBrk="1" hangingPunct="1" latinLnBrk="1" lvl="1"/>
            <a:r>
              <a:t>Nervousness.</a:t>
            </a:r>
          </a:p>
          <a:p>
            <a:pPr eaLnBrk="1" hangingPunct="1" latinLnBrk="1" lvl="1"/>
            <a:r>
              <a:t>Insomnia.</a:t>
            </a:r>
          </a:p>
          <a:p>
            <a:pPr eaLnBrk="1" hangingPunct="1" latinLnBrk="1" lvl="1"/>
            <a:r>
              <a:t>Physical complications of alcohol use, for example, gastrointestinal ulceration, gastritis, liver disease, </a:t>
            </a:r>
            <a:br/>
            <a:r>
              <a:t>and hypertension.</a:t>
            </a:r>
          </a:p>
          <a:p>
            <a:pPr eaLnBrk="1" hangingPunct="1" latinLnBrk="1" lvl="1"/>
            <a:r>
              <a:t>Accidents or injuries due to alcohol use.</a:t>
            </a:r>
          </a:p>
          <a:p>
            <a:pPr eaLnBrk="1" hangingPunct="1" latinLnBrk="1" lvl="1"/>
            <a:r>
              <a:t>Poor memory or concentration.</a:t>
            </a:r>
          </a:p>
          <a:p>
            <a:pPr eaLnBrk="1" hangingPunct="1" latinLnBrk="1" lvl="1"/>
            <a:r>
              <a:t>Evidence of self-neglect.</a:t>
            </a:r>
          </a:p>
          <a:p>
            <a:pPr eaLnBrk="1" hangingPunct="1" latinLnBrk="1" lvl="1"/>
            <a:r>
              <a:t>Poor compliance to management for depression.</a:t>
            </a:r>
          </a:p>
          <a:p>
            <a:pPr eaLnBrk="1" hangingPunct="1" latinLnBrk="1" lvl="0"/>
          </a:p>
        </p:txBody>
      </p:sp>
    </p:spTree>
  </p:cSld>
  <p:clrMapOvr>
    <a:masterClrMapping/>
  </p:clrMapOvr>
  <p:timing/>
</p:sld>
</file>

<file path=ppt/slides/slide227.xml><?xml version="1.0" encoding="utf-8"?>
<p:sld xmlns:a="http://schemas.openxmlformats.org/drawingml/2006/main" xmlns:r="http://schemas.openxmlformats.org/officeDocument/2006/relationships" xmlns:p="http://schemas.openxmlformats.org/presentationml/2006/main" showMasterSp="1">
  <p:cSld>
    <p:spTree>
      <p:nvGrpSpPr>
        <p:cNvPr id="487" name=""/>
        <p:cNvGrpSpPr/>
        <p:nvPr/>
      </p:nvGrpSpPr>
      <p:grpSpPr>
        <a:xfrm rot="0">
          <a:off x="0" y="0"/>
          <a:ext cx="0" cy="0"/>
          <a:chOff x="0" y="0"/>
          <a:chExt cx="0" cy="0"/>
        </a:xfrm>
      </p:grpSpPr>
      <p:sp>
        <p:nvSpPr>
          <p:cNvPr id="1049090"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patient may also have experienced legal and social problems due to alcohol use, for example, marital problems, domestic violence, child abuse and neglect or missed work. The individual may show signs of alcohol withdrawal, which include sweating, tremors, morning sickness, hallucinations and seizures.</a:t>
            </a:r>
          </a:p>
          <a:p>
            <a:pPr eaLnBrk="1" hangingPunct="1" latinLnBrk="1" lvl="0"/>
            <a:r>
              <a:rPr altLang="en-US" lang="zh-CN"/>
              <a:t>Patients may sometimes deny or are unaware of alcohol problems. </a:t>
            </a:r>
          </a:p>
          <a:p>
            <a:pPr eaLnBrk="1" hangingPunct="1" latinLnBrk="1" lvl="0"/>
            <a:r>
              <a:rPr altLang="en-US" lang="zh-CN"/>
              <a:t>Family members may request help before the patient does. The problem may also be identified during a routine health promotion screening.</a:t>
            </a:r>
          </a:p>
          <a:p>
            <a:pPr eaLnBrk="1" hangingPunct="1" latinLnBrk="1" lvl="0"/>
            <a:r>
              <a:rPr b="1"/>
              <a:t> </a:t>
            </a:r>
          </a:p>
          <a:p>
            <a:pPr eaLnBrk="1" hangingPunct="1" latinLnBrk="1" lvl="0"/>
          </a:p>
        </p:txBody>
      </p:sp>
    </p:spTree>
  </p:cSld>
  <p:clrMapOvr>
    <a:masterClrMapping/>
  </p:clrMapOvr>
  <p:timing/>
</p:sld>
</file>

<file path=ppt/slides/slide228.xml><?xml version="1.0" encoding="utf-8"?>
<p:sld xmlns:a="http://schemas.openxmlformats.org/drawingml/2006/main" xmlns:r="http://schemas.openxmlformats.org/officeDocument/2006/relationships" xmlns:p="http://schemas.openxmlformats.org/presentationml/2006/main" showMasterSp="1">
  <p:cSld>
    <p:spTree>
      <p:nvGrpSpPr>
        <p:cNvPr id="488" name=""/>
        <p:cNvGrpSpPr/>
        <p:nvPr/>
      </p:nvGrpSpPr>
      <p:grpSpPr>
        <a:xfrm rot="0">
          <a:off x="0" y="0"/>
          <a:ext cx="0" cy="0"/>
          <a:chOff x="0" y="0"/>
          <a:chExt cx="0" cy="0"/>
        </a:xfrm>
      </p:grpSpPr>
      <p:sp>
        <p:nvSpPr>
          <p:cNvPr id="1049091" name=""/>
          <p:cNvSpPr/>
          <p:nvPr>
            <p:ph type="title" sz="full" idx="0"/>
          </p:nvPr>
        </p:nvSpPr>
        <p:spPr>
          <a:xfrm rot="0">
            <a:off x="685800" y="609600"/>
            <a:ext cx="7772400" cy="838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Diagnostic Features of Alcohol Abuse</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92"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Harmful alcohol use refers to the consumption of over 28 units per week for men and over 21 units per week for women. This can result in physical harm, for example, liver disease, gastrointestinal bleeding, psychological harm, for instance, depression or anxiety or social consequences, like the loss of a job.</a:t>
            </a:r>
          </a:p>
          <a:p>
            <a:pPr eaLnBrk="1" hangingPunct="1" latinLnBrk="1" lvl="0"/>
            <a:endParaRPr altLang="en-US" lang="zh-CN"/>
          </a:p>
        </p:txBody>
      </p:sp>
    </p:spTree>
  </p:cSld>
  <p:clrMapOvr>
    <a:masterClrMapping/>
  </p:clrMapOvr>
  <p:timing/>
</p:sld>
</file>

<file path=ppt/slides/slide229.xml><?xml version="1.0" encoding="utf-8"?>
<p:sld xmlns:a="http://schemas.openxmlformats.org/drawingml/2006/main" xmlns:r="http://schemas.openxmlformats.org/officeDocument/2006/relationships" xmlns:p="http://schemas.openxmlformats.org/presentationml/2006/main" showMasterSp="1">
  <p:cSld>
    <p:spTree>
      <p:nvGrpSpPr>
        <p:cNvPr id="489" name=""/>
        <p:cNvGrpSpPr/>
        <p:nvPr/>
      </p:nvGrpSpPr>
      <p:grpSpPr>
        <a:xfrm rot="0">
          <a:off x="0" y="0"/>
          <a:ext cx="0" cy="0"/>
          <a:chOff x="0" y="0"/>
          <a:chExt cx="0" cy="0"/>
        </a:xfrm>
      </p:grpSpPr>
      <p:sp>
        <p:nvSpPr>
          <p:cNvPr id="1049093"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Alcohol dependence is said to be present when any of the following factors are present:</a:t>
            </a:r>
          </a:p>
          <a:p>
            <a:pPr eaLnBrk="1" hangingPunct="1" latinLnBrk="1" lvl="1"/>
            <a:r>
              <a:t>Strong desire or compulsion to use alcohol.</a:t>
            </a:r>
          </a:p>
          <a:p>
            <a:pPr eaLnBrk="1" hangingPunct="1" latinLnBrk="1" lvl="1"/>
            <a:r>
              <a:t>Difficulty controlling alcohol use.</a:t>
            </a:r>
          </a:p>
          <a:p>
            <a:pPr eaLnBrk="1" hangingPunct="1" latinLnBrk="1" lvl="1"/>
            <a:r>
              <a:t>Withdrawal symptoms, for example, anxiety, tremors, </a:t>
            </a:r>
            <a:br/>
            <a:r>
              <a:t>sweating, when drinking is ceased.</a:t>
            </a:r>
          </a:p>
          <a:p>
            <a:pPr eaLnBrk="1" hangingPunct="1" latinLnBrk="1" lvl="0"/>
          </a:p>
          <a:p>
            <a:pPr eaLnBrk="1" hangingPunct="1" latinLnBrk="1" lvl="0"/>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278" name=""/>
        <p:cNvGrpSpPr/>
        <p:nvPr/>
      </p:nvGrpSpPr>
      <p:grpSpPr>
        <a:xfrm rot="0">
          <a:off x="0" y="0"/>
          <a:ext cx="0" cy="0"/>
          <a:chOff x="0" y="0"/>
          <a:chExt cx="0" cy="0"/>
        </a:xfrm>
      </p:grpSpPr>
      <p:sp>
        <p:nvSpPr>
          <p:cNvPr id="1048626"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Development of Psychiatry and Mental Health Services in Kenya </a:t>
            </a:r>
            <a:br/>
            <a:endParaRPr altLang="en-US" lang="zh-CN">
              <a:effectLst>
                <a:outerShdw algn="tl" blurRad="38100" dir="2700000" dist="38100">
                  <a:srgbClr val="C0C0C0"/>
                </a:outerShdw>
              </a:effectLst>
            </a:endParaRPr>
          </a:p>
        </p:txBody>
      </p:sp>
      <p:sp>
        <p:nvSpPr>
          <p:cNvPr id="1048627" name=""/>
          <p:cNvSpPr/>
          <p:nvPr>
            <p:ph sz="full" idx="1"/>
          </p:nvPr>
        </p:nvSpPr>
        <p:spPr>
          <a:xfrm rot="0">
            <a:off x="0" y="1447800"/>
            <a:ext cx="9144000" cy="5410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current Mathari hospital was started in July 1910 as a lunatic asylum. Before then, the facility served as a smallpox isolation centre. The asylum was renamed Mathari Mental Hospital in 1924. The care was mainly custodial, taking place in dark, gloomy and often damp conditions</a:t>
            </a:r>
          </a:p>
          <a:p>
            <a:pPr eaLnBrk="1" hangingPunct="1" latinLnBrk="1" lvl="0"/>
            <a:r>
              <a:rPr altLang="en-US" lang="zh-CN"/>
              <a:t>Europeans, Africans, and Asians were managed separately and the quality of mental health care provided depended on the individual’s </a:t>
            </a:r>
            <a:br/>
            <a:r>
              <a:rPr altLang="en-US" lang="zh-CN"/>
              <a:t>racial background</a:t>
            </a:r>
          </a:p>
        </p:txBody>
      </p:sp>
    </p:spTree>
  </p:cSld>
  <p:clrMapOvr>
    <a:masterClrMapping/>
  </p:clrMapOvr>
  <p:timing/>
</p:sld>
</file>

<file path=ppt/slides/slide230.xml><?xml version="1.0" encoding="utf-8"?>
<p:sld xmlns:a="http://schemas.openxmlformats.org/drawingml/2006/main" xmlns:r="http://schemas.openxmlformats.org/officeDocument/2006/relationships" xmlns:p="http://schemas.openxmlformats.org/presentationml/2006/main" showMasterSp="1">
  <p:cSld>
    <p:spTree>
      <p:nvGrpSpPr>
        <p:cNvPr id="490" name=""/>
        <p:cNvGrpSpPr/>
        <p:nvPr/>
      </p:nvGrpSpPr>
      <p:grpSpPr>
        <a:xfrm rot="0">
          <a:off x="0" y="0"/>
          <a:ext cx="0" cy="0"/>
          <a:chOff x="0" y="0"/>
          <a:chExt cx="0" cy="0"/>
        </a:xfrm>
      </p:grpSpPr>
      <p:sp>
        <p:nvSpPr>
          <p:cNvPr id="1049094" name=""/>
          <p:cNvSpPr/>
          <p:nvPr>
            <p:ph type="title" sz="full" idx="0"/>
          </p:nvPr>
        </p:nvSpPr>
        <p:spPr>
          <a:xfrm rot="0">
            <a:off x="0" y="457200"/>
            <a:ext cx="8382000" cy="1066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Medication for Alcohol Abuse</a:t>
            </a:r>
            <a:r>
              <a:rPr altLang="en-US" lang="zh-CN">
                <a:effectLst>
                  <a:outerShdw algn="tl" blurRad="38100" dir="2700000" dist="38100">
                    <a:srgbClr val="C0C0C0"/>
                  </a:outerShdw>
                </a:effectLst>
              </a:rPr>
              <a:t> </a:t>
            </a:r>
            <a:br/>
            <a:endParaRPr altLang="en-US" lang="zh-CN">
              <a:effectLst>
                <a:outerShdw algn="tl" blurRad="38100" dir="2700000" dist="38100">
                  <a:srgbClr val="C0C0C0"/>
                </a:outerShdw>
              </a:effectLst>
            </a:endParaRPr>
          </a:p>
        </p:txBody>
      </p:sp>
      <p:sp>
        <p:nvSpPr>
          <p:cNvPr id="1049095" name=""/>
          <p:cNvSpPr/>
          <p:nvPr>
            <p:ph sz="full" idx="1"/>
          </p:nvPr>
        </p:nvSpPr>
        <p:spPr>
          <a:xfrm rot="0">
            <a:off x="0" y="990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For patients with mild withdrawal symptoms, frequent monitoring, support, reassurance, adequate hydration and nutrition are sufficient treatment without medication.</a:t>
            </a:r>
          </a:p>
          <a:p>
            <a:pPr eaLnBrk="1" hangingPunct="1" latinLnBrk="1" lvl="0"/>
            <a:r>
              <a:rPr altLang="en-US" lang="zh-CN"/>
              <a:t>Patients with moderate withdrawal syndrome will also require benzodiazepines. Most can be detoxified as outpatients or at home. Only practitioners with appropriate training and supervision should do community detoxification</a:t>
            </a:r>
          </a:p>
        </p:txBody>
      </p:sp>
    </p:spTree>
  </p:cSld>
  <p:clrMapOvr>
    <a:masterClrMapping/>
  </p:clrMapOvr>
  <p:timing/>
</p:sld>
</file>

<file path=ppt/slides/slide231.xml><?xml version="1.0" encoding="utf-8"?>
<p:sld xmlns:a="http://schemas.openxmlformats.org/drawingml/2006/main" xmlns:r="http://schemas.openxmlformats.org/officeDocument/2006/relationships" xmlns:p="http://schemas.openxmlformats.org/presentationml/2006/main" showMasterSp="1">
  <p:cSld>
    <p:spTree>
      <p:nvGrpSpPr>
        <p:cNvPr id="491" name=""/>
        <p:cNvGrpSpPr/>
        <p:nvPr/>
      </p:nvGrpSpPr>
      <p:grpSpPr>
        <a:xfrm rot="0">
          <a:off x="0" y="0"/>
          <a:ext cx="0" cy="0"/>
          <a:chOff x="0" y="0"/>
          <a:chExt cx="0" cy="0"/>
        </a:xfrm>
      </p:grpSpPr>
      <p:sp>
        <p:nvSpPr>
          <p:cNvPr id="1049096" name=""/>
          <p:cNvSpPr/>
          <p:nvPr>
            <p:ph sz="full" idx="1"/>
          </p:nvPr>
        </p:nvSpPr>
        <p:spPr>
          <a:xfrm rot="0">
            <a:off x="0" y="228600"/>
            <a:ext cx="91440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Inpatient detoxification is indicated for: </a:t>
            </a:r>
          </a:p>
          <a:p>
            <a:pPr eaLnBrk="1" hangingPunct="1" latinLnBrk="1" lvl="1"/>
            <a:r>
              <a:t>Patients at risk of complicated withdrawal syndrome, for example, with a history of fits or delirium, tremors, very heavy use and high tolerance. </a:t>
            </a:r>
          </a:p>
          <a:p>
            <a:pPr eaLnBrk="1" hangingPunct="1" latinLnBrk="1" lvl="1"/>
            <a:r>
              <a:t>Significant polydrug use or severe morbid medical or psychiatric disorder who lack social support or are considered to have a significant suicide risk. In such cases, chlordiazepoxide (librium) at 10mg is recommended. The initial dose should be considered against withdrawal symptoms within a range of 5-40mg four times a day. This requires close and skilled supervision.</a:t>
            </a:r>
          </a:p>
          <a:p>
            <a:pPr eaLnBrk="1" hangingPunct="1" latinLnBrk="1" lvl="0"/>
          </a:p>
        </p:txBody>
      </p:sp>
    </p:spTree>
  </p:cSld>
  <p:clrMapOvr>
    <a:masterClrMapping/>
  </p:clrMapOvr>
  <p:timing/>
</p:sld>
</file>

<file path=ppt/slides/slide232.xml><?xml version="1.0" encoding="utf-8"?>
<p:sld xmlns:a="http://schemas.openxmlformats.org/drawingml/2006/main" xmlns:r="http://schemas.openxmlformats.org/officeDocument/2006/relationships" xmlns:p="http://schemas.openxmlformats.org/presentationml/2006/main" showMasterSp="1">
  <p:cSld>
    <p:spTree>
      <p:nvGrpSpPr>
        <p:cNvPr id="492" name=""/>
        <p:cNvGrpSpPr/>
        <p:nvPr/>
      </p:nvGrpSpPr>
      <p:grpSpPr>
        <a:xfrm rot="0">
          <a:off x="0" y="0"/>
          <a:ext cx="0" cy="0"/>
          <a:chOff x="0" y="0"/>
          <a:chExt cx="0" cy="0"/>
        </a:xfrm>
      </p:grpSpPr>
      <p:sp>
        <p:nvSpPr>
          <p:cNvPr id="1049097"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regimen opposite can be used although the dose level and length of treatment will depend on the severity of alcohol dependence and individual patient factors, for example, weight, sex and liver function. Treatment should be dispensed daily. involve a family member to prevent the risk of misuse or overdose.</a:t>
            </a:r>
          </a:p>
          <a:p>
            <a:pPr eaLnBrk="1" hangingPunct="1" latinLnBrk="1" lvl="0"/>
            <a:r>
              <a:rPr altLang="en-US" lang="zh-CN"/>
              <a:t>Thiamine (150mg per day in divided doses) should be given orally for one month. Parenteral thiamine is indicated for patients with ataxia, confusion, memory disturbances, delirium tremens, hypothermia and hypotension, ophthalmoplegia or unconsciousness</a:t>
            </a:r>
          </a:p>
        </p:txBody>
      </p:sp>
    </p:spTree>
  </p:cSld>
  <p:clrMapOvr>
    <a:masterClrMapping/>
  </p:clrMapOvr>
  <p:timing/>
</p:sld>
</file>

<file path=ppt/slides/slide233.xml><?xml version="1.0" encoding="utf-8"?>
<p:sld xmlns:a="http://schemas.openxmlformats.org/drawingml/2006/main" xmlns:r="http://schemas.openxmlformats.org/officeDocument/2006/relationships" xmlns:p="http://schemas.openxmlformats.org/presentationml/2006/main" showMasterSp="1">
  <p:cSld>
    <p:spTree>
      <p:nvGrpSpPr>
        <p:cNvPr id="493" name=""/>
        <p:cNvGrpSpPr/>
        <p:nvPr/>
      </p:nvGrpSpPr>
      <p:grpSpPr>
        <a:xfrm rot="0">
          <a:off x="0" y="0"/>
          <a:ext cx="0" cy="0"/>
          <a:chOff x="0" y="0"/>
          <a:chExt cx="0" cy="0"/>
        </a:xfrm>
      </p:grpSpPr>
      <p:sp>
        <p:nvSpPr>
          <p:cNvPr id="1049098" name=""/>
          <p:cNvSpPr/>
          <p:nvPr>
            <p:ph type="title" sz="full" idx="0"/>
          </p:nvPr>
        </p:nvSpPr>
        <p:spPr>
          <a:xfrm rot="0">
            <a:off x="685800" y="2286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Daily rx</a:t>
            </a:r>
          </a:p>
        </p:txBody>
      </p:sp>
      <p:graphicFrame>
        <p:nvGraphicFramePr>
          <p:cNvPr id="4194309" name=""/>
          <p:cNvGraphicFramePr>
            <a:graphicFrameLocks/>
          </p:cNvGraphicFramePr>
          <p:nvPr/>
        </p:nvGraphicFramePr>
        <p:xfrm rot="0">
          <a:off x="-152400" y="1219200"/>
          <a:ext cx="9144000" cy="3040062"/>
        </p:xfrm>
        <a:graphic>
          <a:graphicData uri="http://schemas.openxmlformats.org/drawingml/2006/table">
            <a:tbl>
              <a:tblPr/>
              <a:tblGrid>
                <a:gridCol w="3048000"/>
                <a:gridCol w="3048000"/>
                <a:gridCol w="3048000"/>
              </a:tblGrid>
              <a:tr h="506412">
                <a:tc gridSpan="3">
                  <a:txBody>
                    <a:bodyPr/>
                    <a:p>
                      <a:pPr algn="just" eaLnBrk="1" hangingPunct="1" latinLnBrk="1" lvl="0"/>
                      <a:r>
                        <a:rPr altLang="en-US" b="1" sz="3200" lang="zh-CN">
                          <a:solidFill>
                            <a:srgbClr val="FFFFFF"/>
                          </a:solidFill>
                          <a:ea typeface="Times New Roman" pitchFamily="18" charset="0"/>
                        </a:rPr>
                        <a:t>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hMerge="1">
                  <a:txBody>
                    <a:bodyPr/>
                    <a:p>
                      <a:endParaRPr sz="2800"/>
                    </a:p>
                  </a:txBody>
                </a:tc>
                <a:tc hMerge="1">
                  <a:txBody>
                    <a:bodyPr/>
                    <a:p>
                      <a:endParaRPr sz="2800"/>
                    </a:p>
                  </a:txBody>
                </a:tc>
              </a:tr>
              <a:tr h="506412">
                <a:tc>
                  <a:txBody>
                    <a:bodyPr/>
                    <a:p>
                      <a:pPr algn="just" eaLnBrk="1" hangingPunct="1" latinLnBrk="1" lvl="0"/>
                      <a:r>
                        <a:rPr altLang="en-US" b="0" sz="3200" lang="zh-CN">
                          <a:solidFill>
                            <a:srgbClr val="000000"/>
                          </a:solidFill>
                          <a:ea typeface="Times New Roman" pitchFamily="18" charset="0"/>
                        </a:rPr>
                        <a:t> Day 1 and 2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20-30mg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QDS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507999">
                <a:tc>
                  <a:txBody>
                    <a:bodyPr/>
                    <a:p>
                      <a:pPr algn="just" eaLnBrk="1" hangingPunct="1" latinLnBrk="1" lvl="0"/>
                      <a:r>
                        <a:rPr altLang="en-US" b="0" sz="3200" lang="zh-CN">
                          <a:solidFill>
                            <a:srgbClr val="000000"/>
                          </a:solidFill>
                          <a:ea typeface="Times New Roman" pitchFamily="18" charset="0"/>
                        </a:rPr>
                        <a:t> Day 3 and 4</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3200" lang="zh-CN">
                          <a:solidFill>
                            <a:srgbClr val="000000"/>
                          </a:solidFill>
                          <a:ea typeface="Times New Roman" pitchFamily="18" charset="0"/>
                        </a:rPr>
                        <a:t> 15mg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3200" lang="zh-CN">
                          <a:solidFill>
                            <a:srgbClr val="000000"/>
                          </a:solidFill>
                          <a:ea typeface="Times New Roman" pitchFamily="18" charset="0"/>
                        </a:rPr>
                        <a:t> QDS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506412">
                <a:tc>
                  <a:txBody>
                    <a:bodyPr/>
                    <a:p>
                      <a:pPr algn="just" eaLnBrk="1" hangingPunct="1" latinLnBrk="1" lvl="0"/>
                      <a:r>
                        <a:rPr altLang="en-US" b="0" sz="3200" lang="zh-CN">
                          <a:solidFill>
                            <a:srgbClr val="000000"/>
                          </a:solidFill>
                          <a:ea typeface="Times New Roman" pitchFamily="18" charset="0"/>
                        </a:rPr>
                        <a:t> Day 5</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10mg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QDS</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506412">
                <a:tc>
                  <a:txBody>
                    <a:bodyPr/>
                    <a:p>
                      <a:pPr algn="just" eaLnBrk="1" hangingPunct="1" latinLnBrk="1" lvl="0"/>
                      <a:r>
                        <a:rPr altLang="en-US" b="0" sz="3200" lang="zh-CN">
                          <a:solidFill>
                            <a:srgbClr val="000000"/>
                          </a:solidFill>
                          <a:ea typeface="Times New Roman" pitchFamily="18" charset="0"/>
                        </a:rPr>
                        <a:t> Day 6</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3200" lang="zh-CN">
                          <a:solidFill>
                            <a:srgbClr val="000000"/>
                          </a:solidFill>
                          <a:ea typeface="Times New Roman" pitchFamily="18" charset="0"/>
                        </a:rPr>
                        <a:t> 10mg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just" eaLnBrk="1" hangingPunct="1" latinLnBrk="1" lvl="0"/>
                      <a:r>
                        <a:rPr altLang="en-US" b="0" sz="3200" lang="zh-CN">
                          <a:solidFill>
                            <a:srgbClr val="000000"/>
                          </a:solidFill>
                          <a:ea typeface="Times New Roman" pitchFamily="18" charset="0"/>
                        </a:rPr>
                        <a:t> QDS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506412">
                <a:tc>
                  <a:txBody>
                    <a:bodyPr/>
                    <a:p>
                      <a:pPr algn="just" eaLnBrk="1" hangingPunct="1" latinLnBrk="1" lvl="0"/>
                      <a:r>
                        <a:rPr altLang="en-US" b="0" sz="3200" lang="zh-CN">
                          <a:solidFill>
                            <a:srgbClr val="000000"/>
                          </a:solidFill>
                          <a:ea typeface="Times New Roman" pitchFamily="18" charset="0"/>
                        </a:rPr>
                        <a:t> Day 7</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10mg</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just" eaLnBrk="1" hangingPunct="1" latinLnBrk="1" lvl="0"/>
                      <a:r>
                        <a:rPr altLang="en-US" b="0" sz="3200" lang="zh-CN">
                          <a:solidFill>
                            <a:srgbClr val="000000"/>
                          </a:solidFill>
                          <a:ea typeface="Times New Roman" pitchFamily="18" charset="0"/>
                        </a:rPr>
                        <a:t> QDS </a:t>
                      </a:r>
                    </a:p>
                  </a:txBody>
                  <a:tcPr marL="9525" marR="9525" marT="9525" marB="9525" anchor="ctr">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bl>
          </a:graphicData>
        </a:graphic>
      </p:graphicFrame>
    </p:spTree>
  </p:cSld>
  <p:clrMapOvr>
    <a:masterClrMapping/>
  </p:clrMapOvr>
  <p:timing/>
</p:sld>
</file>

<file path=ppt/slides/slide234.xml><?xml version="1.0" encoding="utf-8"?>
<p:sld xmlns:a="http://schemas.openxmlformats.org/drawingml/2006/main" xmlns:r="http://schemas.openxmlformats.org/officeDocument/2006/relationships" xmlns:p="http://schemas.openxmlformats.org/presentationml/2006/main" showMasterSp="1">
  <p:cSld>
    <p:spTree>
      <p:nvGrpSpPr>
        <p:cNvPr id="495" name=""/>
        <p:cNvGrpSpPr/>
        <p:nvPr/>
      </p:nvGrpSpPr>
      <p:grpSpPr>
        <a:xfrm rot="0">
          <a:off x="0" y="0"/>
          <a:ext cx="0" cy="0"/>
          <a:chOff x="0" y="0"/>
          <a:chExt cx="0" cy="0"/>
        </a:xfrm>
      </p:grpSpPr>
      <p:sp>
        <p:nvSpPr>
          <p:cNvPr id="1049126" name=""/>
          <p:cNvSpPr/>
          <p:nvPr>
            <p:ph sz="full" idx="1"/>
          </p:nvPr>
        </p:nvSpPr>
        <p:spPr>
          <a:xfrm rot="0">
            <a:off x="0" y="685800"/>
            <a:ext cx="9144000" cy="5410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When depression concurs with alcohol misuse, Selective Serotonin Re-uptake Inhibitors (SSRI) may be used</a:t>
            </a:r>
          </a:p>
          <a:p>
            <a:pPr eaLnBrk="1" hangingPunct="1" latinLnBrk="1" lvl="0"/>
            <a:r>
              <a:rPr altLang="en-US" lang="zh-CN"/>
              <a:t>Tricyclic antidepressants should be avoided because of tricyclic-alcohol interactions. For anxiety, benzodiazepines should be avoided because of high potential for abuse</a:t>
            </a:r>
          </a:p>
        </p:txBody>
      </p:sp>
    </p:spTree>
  </p:cSld>
  <p:clrMapOvr>
    <a:masterClrMapping/>
  </p:clrMapOvr>
  <p:timing/>
</p:sld>
</file>

<file path=ppt/slides/slide235.xml><?xml version="1.0" encoding="utf-8"?>
<p:sld xmlns:a="http://schemas.openxmlformats.org/drawingml/2006/main" xmlns:r="http://schemas.openxmlformats.org/officeDocument/2006/relationships" xmlns:p="http://schemas.openxmlformats.org/presentationml/2006/main" showMasterSp="1">
  <p:cSld>
    <p:spTree>
      <p:nvGrpSpPr>
        <p:cNvPr id="496" name=""/>
        <p:cNvGrpSpPr/>
        <p:nvPr/>
      </p:nvGrpSpPr>
      <p:grpSpPr>
        <a:xfrm rot="0">
          <a:off x="0" y="0"/>
          <a:ext cx="0" cy="0"/>
          <a:chOff x="0" y="0"/>
          <a:chExt cx="0" cy="0"/>
        </a:xfrm>
      </p:grpSpPr>
      <p:sp>
        <p:nvSpPr>
          <p:cNvPr id="1049127" name=""/>
          <p:cNvSpPr/>
          <p:nvPr>
            <p:ph type="title" sz="full" idx="0"/>
          </p:nvPr>
        </p:nvSpPr>
        <p:spPr>
          <a:xfrm rot="0">
            <a:off x="0" y="228600"/>
            <a:ext cx="91440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Mgt of substance related disorders in general</a:t>
            </a:r>
          </a:p>
        </p:txBody>
      </p:sp>
      <p:sp>
        <p:nvSpPr>
          <p:cNvPr id="1049128" name=""/>
          <p:cNvSpPr/>
          <p:nvPr>
            <p:ph sz="full" idx="1"/>
          </p:nvPr>
        </p:nvSpPr>
        <p:spPr>
          <a:xfrm rot="0">
            <a:off x="0" y="1295400"/>
            <a:ext cx="9144000" cy="5562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Goals:</a:t>
            </a:r>
          </a:p>
          <a:p>
            <a:pPr eaLnBrk="1" hangingPunct="1" latinLnBrk="1" lvl="0">
              <a:buFont typeface="Arial" pitchFamily="0" charset="0"/>
              <a:buAutoNum type="arabicPeriod" startAt="1"/>
            </a:pPr>
            <a:r>
              <a:rPr altLang="en-US" b="1" lang="zh-CN"/>
              <a:t>Maximizing patients' motivation for abstinence</a:t>
            </a:r>
            <a:r>
              <a:rPr altLang="en-US" lang="zh-CN"/>
              <a:t> - These include</a:t>
            </a:r>
            <a:r>
              <a:rPr i="1"/>
              <a:t> </a:t>
            </a:r>
            <a:r>
              <a:rPr b="1" i="1"/>
              <a:t>lectures, counselling sessions, the use of self-help groups, and videotapes </a:t>
            </a:r>
            <a:r>
              <a:t>to educate the individual and his or her family about the dangers involved with substance use and the usual clinical course of substance use disorders, and to emphasize that each person is responsible for his or her own actions</a:t>
            </a:r>
          </a:p>
          <a:p>
            <a:pPr eaLnBrk="1" hangingPunct="1" latinLnBrk="1" lvl="0">
              <a:buNone/>
            </a:p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showMasterSp="1">
  <p:cSld>
    <p:spTree>
      <p:nvGrpSpPr>
        <p:cNvPr id="497" name=""/>
        <p:cNvGrpSpPr/>
        <p:nvPr/>
      </p:nvGrpSpPr>
      <p:grpSpPr>
        <a:xfrm rot="0">
          <a:off x="0" y="0"/>
          <a:ext cx="0" cy="0"/>
          <a:chOff x="0" y="0"/>
          <a:chExt cx="0" cy="0"/>
        </a:xfrm>
      </p:grpSpPr>
      <p:sp>
        <p:nvSpPr>
          <p:cNvPr id="1049129" name=""/>
          <p:cNvSpPr/>
          <p:nvPr>
            <p:ph sz="full" idx="1"/>
          </p:nvPr>
        </p:nvSpPr>
        <p:spPr>
          <a:xfrm rot="0">
            <a:off x="0" y="228600"/>
            <a:ext cx="91440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2"/>
            </a:pPr>
            <a:r>
              <a:rPr altLang="en-US" b="1" lang="zh-CN"/>
              <a:t>Teaching patients how to rebuild their lives </a:t>
            </a:r>
            <a:r>
              <a:rPr altLang="en-US" i="1" lang="zh-CN"/>
              <a:t>after redirecting the focus of their activities away from the use of substances </a:t>
            </a:r>
            <a:r>
              <a:t>- Important elements in developing a substance-free lifestyle include helping the person to discover ways of dealing with free time; to develop friendships &amp; independent of the context of drug use</a:t>
            </a:r>
          </a:p>
          <a:p>
            <a:pPr eaLnBrk="1" hangingPunct="1" indent="-514350" latinLnBrk="1" lvl="0" marL="51435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279" name=""/>
        <p:cNvGrpSpPr/>
        <p:nvPr/>
      </p:nvGrpSpPr>
      <p:grpSpPr>
        <a:xfrm rot="0">
          <a:off x="0" y="0"/>
          <a:ext cx="0" cy="0"/>
          <a:chOff x="0" y="0"/>
          <a:chExt cx="0" cy="0"/>
        </a:xfrm>
      </p:grpSpPr>
      <p:sp>
        <p:nvSpPr>
          <p:cNvPr id="104862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Mathari was the only mental hospital until the 1962 Decentralization of Mental Health Services Act. Other facilities began to spring up, including a 22 bed psychiatric unit in Nakuru in 1962, Machakos in 1963, Nyeri and Muranga in 1964 and Port Reitz and Kakamega in 1965.</a:t>
            </a:r>
          </a:p>
          <a:p>
            <a:pPr eaLnBrk="1" hangingPunct="1" latinLnBrk="1" lvl="0"/>
            <a:r>
              <a:rPr altLang="en-US" sz="2800" lang="zh-CN"/>
              <a:t>Currently all provincial hospitals have operational psychiatric units. However, only some district hospitals have operational psychiatric units. Outpatient psychiatric clinics have been established in most of the district hospitals.</a:t>
            </a:r>
          </a:p>
          <a:p>
            <a:pPr eaLnBrk="1" hangingPunct="1" latinLnBrk="1" lvl="0"/>
            <a:r>
              <a:rPr altLang="en-US" sz="2800" lang="zh-CN"/>
              <a:t>Mathari hospital is being redeveloped, and the future plan is to intensify community based psychiatric services all over the country. It is worth noting that </a:t>
            </a:r>
            <a:r>
              <a:t>community psychiatric services were established in Nairobi in 1983.</a:t>
            </a:r>
          </a:p>
          <a:p>
            <a:pPr eaLnBrk="1" hangingPunct="1" latinLnBrk="1" lvl="0"/>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280" name=""/>
        <p:cNvGrpSpPr/>
        <p:nvPr/>
      </p:nvGrpSpPr>
      <p:grpSpPr>
        <a:xfrm rot="0">
          <a:off x="0" y="0"/>
          <a:ext cx="0" cy="0"/>
          <a:chOff x="0" y="0"/>
          <a:chExt cx="0" cy="0"/>
        </a:xfrm>
      </p:grpSpPr>
      <p:sp>
        <p:nvSpPr>
          <p:cNvPr id="1048629"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Training of Mental Health Workers </a:t>
            </a:r>
            <a:br/>
            <a:endParaRPr altLang="en-US" lang="zh-CN">
              <a:effectLst>
                <a:outerShdw algn="tl" blurRad="38100" dir="2700000" dist="38100">
                  <a:srgbClr val="C0C0C0"/>
                </a:outerShdw>
              </a:effectLst>
            </a:endParaRPr>
          </a:p>
        </p:txBody>
      </p:sp>
      <p:sp>
        <p:nvSpPr>
          <p:cNvPr id="1048630" name=""/>
          <p:cNvSpPr/>
          <p:nvPr>
            <p:ph sz="full" idx="1"/>
          </p:nvPr>
        </p:nvSpPr>
        <p:spPr>
          <a:xfrm rot="0">
            <a:off x="0" y="1219200"/>
            <a:ext cx="9144000" cy="5638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training of enrolled psychiatric nurses was started in 1961 and later changed to a post enrolled psychiatric nursing course. In 1963, the first two registered psychiatric nurses were trained overseas.</a:t>
            </a:r>
          </a:p>
          <a:p>
            <a:pPr eaLnBrk="1" hangingPunct="1" latinLnBrk="1" lvl="0"/>
            <a:r>
              <a:rPr altLang="en-US" lang="zh-CN"/>
              <a:t>In 1979, a post basic diploma in psychiatric nursing was started in Kenya. Between 1972 and 1982 most psychiatrists received overseas training at the Institute of Psychiatry in England.</a:t>
            </a:r>
          </a:p>
          <a:p>
            <a:pPr eaLnBrk="1" hangingPunct="1" latinLnBrk="1" lvl="0"/>
            <a:r>
              <a:rPr altLang="en-US" lang="zh-CN"/>
              <a:t>In 1982, the University of Nairobi started training psychiatrists</a:t>
            </a:r>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showMasterSp="1">
  <p:cSld>
    <p:spTree>
      <p:nvGrpSpPr>
        <p:cNvPr id="281" name=""/>
        <p:cNvGrpSpPr/>
        <p:nvPr/>
      </p:nvGrpSpPr>
      <p:grpSpPr>
        <a:xfrm rot="0">
          <a:off x="0" y="0"/>
          <a:ext cx="0" cy="0"/>
          <a:chOff x="0" y="0"/>
          <a:chExt cx="0" cy="0"/>
        </a:xfrm>
      </p:grpSpPr>
      <p:sp>
        <p:nvSpPr>
          <p:cNvPr id="1048631" name=""/>
          <p:cNvSpPr/>
          <p:nvPr>
            <p:ph type="title" sz="full" idx="0"/>
          </p:nvPr>
        </p:nvSpPr>
        <p:spPr>
          <a:xfrm rot="0">
            <a:off x="0" y="0"/>
            <a:ext cx="9144000" cy="1524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THEORIES OF PERSONALITY DEVELOPMENT</a:t>
            </a:r>
          </a:p>
        </p:txBody>
      </p:sp>
      <p:sp>
        <p:nvSpPr>
          <p:cNvPr id="1048632" name=""/>
          <p:cNvSpPr/>
          <p:nvPr>
            <p:ph sz="full" idx="1"/>
          </p:nvPr>
        </p:nvSpPr>
        <p:spPr>
          <a:xfrm rot="0">
            <a:off x="0" y="2057400"/>
            <a:ext cx="9144000" cy="4800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1"/>
            </a:pPr>
            <a:r>
              <a:rPr altLang="en-US" b="1" lang="zh-CN"/>
              <a:t>Psychoanalytic theory by Sigmund Freud</a:t>
            </a:r>
          </a:p>
          <a:p>
            <a:pPr eaLnBrk="1" hangingPunct="1" indent="-514350" latinLnBrk="1" lvl="0" marL="514350">
              <a:buFont typeface="Arial" pitchFamily="0" charset="0"/>
              <a:buAutoNum type="arabicPeriod" startAt="1"/>
            </a:pPr>
            <a:r>
              <a:rPr altLang="en-US" b="1" lang="zh-CN"/>
              <a:t>Social learning theory by Erik Erickson</a:t>
            </a:r>
          </a:p>
          <a:p>
            <a:pPr eaLnBrk="1" hangingPunct="1" indent="-514350" latinLnBrk="1" lvl="0" marL="514350"/>
            <a:endParaRPr altLang="en-US" lang="zh-CN"/>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showMasterSp="1">
  <p:cSld>
    <p:spTree>
      <p:nvGrpSpPr>
        <p:cNvPr id="282" name=""/>
        <p:cNvGrpSpPr/>
        <p:nvPr/>
      </p:nvGrpSpPr>
      <p:grpSpPr>
        <a:xfrm rot="0">
          <a:off x="0" y="0"/>
          <a:ext cx="0" cy="0"/>
          <a:chOff x="0" y="0"/>
          <a:chExt cx="0" cy="0"/>
        </a:xfrm>
      </p:grpSpPr>
      <p:sp>
        <p:nvSpPr>
          <p:cNvPr id="1048633"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Psychoanalytic Theory</a:t>
            </a:r>
          </a:p>
        </p:txBody>
      </p:sp>
      <p:sp>
        <p:nvSpPr>
          <p:cNvPr id="1048634" name=""/>
          <p:cNvSpPr/>
          <p:nvPr>
            <p:ph sz="full" idx="1"/>
          </p:nvPr>
        </p:nvSpPr>
        <p:spPr>
          <a:xfrm rot="0">
            <a:off x="0" y="1524000"/>
            <a:ext cx="9144000" cy="5334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theory will help you understand psychopathology and stress related behaviour. It will also help you explore human behaviour instead of taking behaviour at face value. The psychoanalytic theory makes several assumptions.</a:t>
            </a:r>
          </a:p>
          <a:p>
            <a:pPr eaLnBrk="1" hangingPunct="1" latinLnBrk="1" lvl="0"/>
            <a:r>
              <a:rPr altLang="en-US" lang="zh-CN"/>
              <a:t>The theory states that all human behaviour is determined by earlier life events and that human behaviour is driven by energy known as libido. It is also argued that people function at three levels </a:t>
            </a:r>
            <a:br/>
            <a:r>
              <a:rPr altLang="en-US" lang="zh-CN"/>
              <a:t>of awareness:</a:t>
            </a:r>
          </a:p>
          <a:p>
            <a:pPr eaLnBrk="1" hangingPunct="1" latinLnBrk="1" lvl="0"/>
            <a:endParaRPr altLang="en-US" lang="zh-CN"/>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showMasterSp="1">
  <p:cSld>
    <p:spTree>
      <p:nvGrpSpPr>
        <p:cNvPr id="283" name=""/>
        <p:cNvGrpSpPr/>
        <p:nvPr/>
      </p:nvGrpSpPr>
      <p:grpSpPr>
        <a:xfrm rot="0">
          <a:off x="0" y="0"/>
          <a:ext cx="0" cy="0"/>
          <a:chOff x="0" y="0"/>
          <a:chExt cx="0" cy="0"/>
        </a:xfrm>
      </p:grpSpPr>
      <p:sp>
        <p:nvSpPr>
          <p:cNvPr id="104863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Conscious level</a:t>
            </a:r>
            <a:r>
              <a:t>; where immediate events and perceptions are stored</a:t>
            </a:r>
          </a:p>
          <a:p>
            <a:pPr eaLnBrk="1" hangingPunct="1" latinLnBrk="1" lvl="0"/>
            <a:r>
              <a:rPr b="1"/>
              <a:t>Pre-conscious level; </a:t>
            </a:r>
            <a:r>
              <a:t>where thoughts and feelings are not accessible with ease</a:t>
            </a:r>
          </a:p>
          <a:p>
            <a:pPr eaLnBrk="1" hangingPunct="1" latinLnBrk="1" lvl="0"/>
            <a:r>
              <a:rPr b="1"/>
              <a:t>Unconscious level;</a:t>
            </a:r>
            <a:r>
              <a:t> where material is not accessible most of the time</a:t>
            </a:r>
          </a:p>
          <a:p>
            <a:pPr eaLnBrk="1" hangingPunct="1" latinLnBrk="1" lvl="0"/>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showMasterSp="1">
  <p:cSld>
    <p:spTree>
      <p:nvGrpSpPr>
        <p:cNvPr id="284" name=""/>
        <p:cNvGrpSpPr/>
        <p:nvPr/>
      </p:nvGrpSpPr>
      <p:grpSpPr>
        <a:xfrm rot="0">
          <a:off x="0" y="0"/>
          <a:ext cx="0" cy="0"/>
          <a:chOff x="0" y="0"/>
          <a:chExt cx="0" cy="0"/>
        </a:xfrm>
      </p:grpSpPr>
      <p:sp>
        <p:nvSpPr>
          <p:cNvPr id="1048636" name=""/>
          <p:cNvSpPr/>
          <p:nvPr>
            <p:ph sz="full" idx="1"/>
          </p:nvPr>
        </p:nvSpPr>
        <p:spPr>
          <a:xfrm rot="0">
            <a:off x="0" y="304800"/>
            <a:ext cx="91440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According to the proponents of psychoanalysis, people develop through five stages:</a:t>
            </a:r>
          </a:p>
          <a:p>
            <a:pPr eaLnBrk="1" hangingPunct="1" latinLnBrk="1" lvl="0">
              <a:buNone/>
            </a:pPr>
            <a:r>
              <a:rPr b="1" u="sng"/>
              <a:t>One: Birth to 1 year</a:t>
            </a:r>
          </a:p>
          <a:p>
            <a:pPr eaLnBrk="1" hangingPunct="1" latinLnBrk="1" lvl="0"/>
            <a:r>
              <a:rPr b="1"/>
              <a:t>Oral phase</a:t>
            </a:r>
            <a:r>
              <a:t>, where sexual satisfaction is obtained through the mouth by actions of sucking or biting.</a:t>
            </a:r>
          </a:p>
          <a:p>
            <a:pPr eaLnBrk="1" hangingPunct="1" latinLnBrk="1" lvl="0">
              <a:buNone/>
            </a:pPr>
            <a:r>
              <a:rPr b="1" u="sng"/>
              <a:t>Two: 1 year to 3 years</a:t>
            </a:r>
          </a:p>
          <a:p>
            <a:pPr eaLnBrk="1" hangingPunct="1" latinLnBrk="1" lvl="0"/>
            <a:r>
              <a:rPr b="1"/>
              <a:t>Anal phase</a:t>
            </a:r>
            <a:r>
              <a:t>, where sexual satisfaction is obtained through the anus.</a:t>
            </a:r>
          </a:p>
          <a:p>
            <a:pPr eaLnBrk="1" hangingPunct="1" latinLnBrk="1" lvl="0">
              <a:buNone/>
            </a:pPr>
            <a:r>
              <a:rPr b="1" u="sng"/>
              <a:t>Three: 3 years to 6 years</a:t>
            </a:r>
          </a:p>
          <a:p>
            <a:pPr eaLnBrk="1" hangingPunct="1" latinLnBrk="1" lvl="0"/>
            <a:r>
              <a:rPr b="1"/>
              <a:t>Phallic phase</a:t>
            </a:r>
            <a:r>
              <a:t>, during which interest in the genitalia is developed and the individual acquires gender roles</a:t>
            </a:r>
          </a:p>
          <a:p>
            <a:pPr eaLnBrk="1" hangingPunct="1" latinLnBrk="1" lvl="0"/>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265" name=""/>
        <p:cNvGrpSpPr/>
        <p:nvPr/>
      </p:nvGrpSpPr>
      <p:grpSpPr>
        <a:xfrm rot="0">
          <a:off x="0" y="0"/>
          <a:ext cx="0" cy="0"/>
          <a:chOff x="0" y="0"/>
          <a:chExt cx="0" cy="0"/>
        </a:xfrm>
      </p:grpSpPr>
      <p:sp>
        <p:nvSpPr>
          <p:cNvPr id="1048608"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Unit Objectives</a:t>
            </a:r>
          </a:p>
        </p:txBody>
      </p:sp>
      <p:sp>
        <p:nvSpPr>
          <p:cNvPr id="1048609" name=""/>
          <p:cNvSpPr/>
          <p:nvPr>
            <p:ph sz="full" idx="1"/>
          </p:nvPr>
        </p:nvSpPr>
        <p:spPr>
          <a:xfrm rot="0">
            <a:off x="0" y="1447800"/>
            <a:ext cx="9144000" cy="4648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By the end of this unit you will be able to:</a:t>
            </a:r>
          </a:p>
          <a:p>
            <a:pPr eaLnBrk="1" hangingPunct="1" latinLnBrk="1" lvl="0"/>
            <a:r>
              <a:rPr altLang="en-US" lang="zh-CN"/>
              <a:t>Describe mental health and psychiatric nursing</a:t>
            </a:r>
          </a:p>
          <a:p>
            <a:pPr eaLnBrk="1" hangingPunct="1" latinLnBrk="1" lvl="0"/>
            <a:r>
              <a:rPr altLang="en-US" lang="zh-CN"/>
              <a:t>State the admission process for the mentally ill patient</a:t>
            </a:r>
          </a:p>
          <a:p>
            <a:pPr eaLnBrk="1" hangingPunct="1" latinLnBrk="1" lvl="0"/>
            <a:r>
              <a:rPr altLang="en-US" lang="zh-CN"/>
              <a:t>Describe the modes of treatment used in psychiatry</a:t>
            </a:r>
          </a:p>
          <a:p>
            <a:pPr eaLnBrk="1" hangingPunct="1" latinLnBrk="1" lvl="0"/>
            <a:r>
              <a:rPr altLang="en-US" lang="zh-CN"/>
              <a:t>Recognize and manage common mental health conditions</a:t>
            </a:r>
          </a:p>
          <a:p>
            <a:pPr eaLnBrk="1" hangingPunct="1" latinLnBrk="1" lvl="0"/>
            <a:r>
              <a:rPr altLang="en-US" lang="zh-CN"/>
              <a:t>Describe community mental health</a:t>
            </a:r>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showMasterSp="1">
  <p:cSld>
    <p:spTree>
      <p:nvGrpSpPr>
        <p:cNvPr id="285" name=""/>
        <p:cNvGrpSpPr/>
        <p:nvPr/>
      </p:nvGrpSpPr>
      <p:grpSpPr>
        <a:xfrm rot="0">
          <a:off x="0" y="0"/>
          <a:ext cx="0" cy="0"/>
          <a:chOff x="0" y="0"/>
          <a:chExt cx="0" cy="0"/>
        </a:xfrm>
      </p:grpSpPr>
      <p:sp>
        <p:nvSpPr>
          <p:cNvPr id="1048637" name=""/>
          <p:cNvSpPr/>
          <p:nvPr>
            <p:ph sz="full" idx="1"/>
          </p:nvPr>
        </p:nvSpPr>
        <p:spPr>
          <a:xfrm rot="0">
            <a:off x="0" y="0"/>
            <a:ext cx="89154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Four: 7 years to 11 years</a:t>
            </a:r>
          </a:p>
          <a:p>
            <a:pPr eaLnBrk="1" hangingPunct="1" latinLnBrk="1" lvl="0"/>
            <a:r>
              <a:rPr b="1"/>
              <a:t>Latent phase</a:t>
            </a:r>
            <a:r>
              <a:t>, where there is no sexual interest, this divides boys and girls into different groups.</a:t>
            </a:r>
          </a:p>
          <a:p>
            <a:pPr eaLnBrk="1" hangingPunct="1" latinLnBrk="1" lvl="0">
              <a:buNone/>
            </a:pPr>
            <a:r>
              <a:rPr b="1" u="sng"/>
              <a:t>Five: 12 years and onwards</a:t>
            </a:r>
          </a:p>
          <a:p>
            <a:pPr eaLnBrk="1" hangingPunct="1" latinLnBrk="1" lvl="0"/>
            <a:r>
              <a:t>Genital phase, when the capacity for objective and mature sex is developed.</a:t>
            </a:r>
          </a:p>
          <a:p>
            <a:pPr eaLnBrk="1" hangingPunct="1" latinLnBrk="1" lvl="0">
              <a:buNone/>
            </a:pPr>
            <a:endParaRPr u="sng"/>
          </a:p>
          <a:p>
            <a:pPr eaLnBrk="1" hangingPunct="1" latinLnBrk="1" lvl="0"/>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showMasterSp="1">
  <p:cSld>
    <p:spTree>
      <p:nvGrpSpPr>
        <p:cNvPr id="286" name=""/>
        <p:cNvGrpSpPr/>
        <p:nvPr/>
      </p:nvGrpSpPr>
      <p:grpSpPr>
        <a:xfrm rot="0">
          <a:off x="0" y="0"/>
          <a:ext cx="0" cy="0"/>
          <a:chOff x="0" y="0"/>
          <a:chExt cx="0" cy="0"/>
        </a:xfrm>
      </p:grpSpPr>
      <p:pic>
        <p:nvPicPr>
          <p:cNvPr id="2097152" name=""/>
          <p:cNvPicPr>
            <a:picLocks/>
          </p:cNvPicPr>
          <p:nvPr>
            <p:ph sz="full" idx="1"/>
          </p:nvPr>
        </p:nvPicPr>
        <p:blipFill>
          <a:blip xmlns:r="http://schemas.openxmlformats.org/officeDocument/2006/relationships" r:embed="rId1"/>
          <a:srcRect l="0" t="0" r="0" b="0"/>
          <a:stretch>
            <a:fillRect/>
          </a:stretch>
        </p:blipFill>
        <p:spPr>
          <a:xfrm rot="0">
            <a:off x="0" y="228600"/>
            <a:ext cx="9144000" cy="6629400"/>
          </a:xfrm>
          <a:prstGeom prst="rect"/>
          <a:noFill/>
          <a:ln>
            <a:noFill/>
          </a:ln>
        </p:spPr>
      </p:pic>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showMasterSp="1">
  <p:cSld>
    <p:spTree>
      <p:nvGrpSpPr>
        <p:cNvPr id="287" name=""/>
        <p:cNvGrpSpPr/>
        <p:nvPr/>
      </p:nvGrpSpPr>
      <p:grpSpPr>
        <a:xfrm rot="0">
          <a:off x="0" y="0"/>
          <a:ext cx="0" cy="0"/>
          <a:chOff x="0" y="0"/>
          <a:chExt cx="0" cy="0"/>
        </a:xfrm>
      </p:grpSpPr>
      <p:sp>
        <p:nvSpPr>
          <p:cNvPr id="1048638" name=""/>
          <p:cNvSpPr/>
          <p:nvPr>
            <p:ph sz="full" idx="1"/>
          </p:nvPr>
        </p:nvSpPr>
        <p:spPr>
          <a:xfrm rot="0">
            <a:off x="0" y="152400"/>
            <a:ext cx="89154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According to this theory, the human personality is made up of three hypothetical structures:</a:t>
            </a:r>
          </a:p>
          <a:p>
            <a:pPr eaLnBrk="1" hangingPunct="1" latinLnBrk="1" lvl="0">
              <a:buNone/>
            </a:pPr>
            <a:r>
              <a:rPr altLang="en-US" lang="zh-CN"/>
              <a:t>	</a:t>
            </a:r>
            <a:r>
              <a:rPr b="1" u="sng"/>
              <a:t>Id</a:t>
            </a:r>
            <a:r>
              <a:t>: The id is the most primitive and is driven by impulses. It demands immediate gratification of the needs.</a:t>
            </a:r>
          </a:p>
          <a:p>
            <a:pPr eaLnBrk="1" hangingPunct="1" latinLnBrk="1" lvl="0">
              <a:buNone/>
            </a:pPr>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showMasterSp="1">
  <p:cSld>
    <p:spTree>
      <p:nvGrpSpPr>
        <p:cNvPr id="288" name=""/>
        <p:cNvGrpSpPr/>
        <p:nvPr/>
      </p:nvGrpSpPr>
      <p:grpSpPr>
        <a:xfrm rot="0">
          <a:off x="0" y="0"/>
          <a:ext cx="0" cy="0"/>
          <a:chOff x="0" y="0"/>
          <a:chExt cx="0" cy="0"/>
        </a:xfrm>
      </p:grpSpPr>
      <p:sp>
        <p:nvSpPr>
          <p:cNvPr id="104863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u="sng"/>
              <a:t>Super Ego</a:t>
            </a:r>
            <a:r>
              <a:t>: The super ego, whose main function is to oppose the id. It contains values, legal, moral regulations, and social expectations.</a:t>
            </a:r>
          </a:p>
          <a:p>
            <a:pPr eaLnBrk="1" hangingPunct="1" latinLnBrk="1" lvl="0"/>
            <a:r>
              <a:t> </a:t>
            </a:r>
            <a:r>
              <a:rPr u="sng"/>
              <a:t> Ego: </a:t>
            </a:r>
            <a:r>
              <a:t>The ego, which unlike the id, is in contact with reality. It is able to delay the satisfaction of a need until an appropriate time, place, or object is available. It mediates between the id and the super ego.</a:t>
            </a:r>
          </a:p>
          <a:p>
            <a:pPr eaLnBrk="1" hangingPunct="1" latinLnBrk="1" lvl="0">
              <a:buNone/>
            </a:pPr>
          </a:p>
          <a:p>
            <a:pPr eaLnBrk="1" hangingPunct="1" latinLnBrk="1" lvl="0">
              <a:buNone/>
            </a:pPr>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showMasterSp="1">
  <p:cSld>
    <p:spTree>
      <p:nvGrpSpPr>
        <p:cNvPr id="289" name=""/>
        <p:cNvGrpSpPr/>
        <p:nvPr/>
      </p:nvGrpSpPr>
      <p:grpSpPr>
        <a:xfrm rot="0">
          <a:off x="0" y="0"/>
          <a:ext cx="0" cy="0"/>
          <a:chOff x="0" y="0"/>
          <a:chExt cx="0" cy="0"/>
        </a:xfrm>
      </p:grpSpPr>
      <p:pic>
        <p:nvPicPr>
          <p:cNvPr id="2097153" name=""/>
          <p:cNvPicPr>
            <a:picLocks/>
          </p:cNvPicPr>
          <p:nvPr>
            <p:ph sz="full" idx="1"/>
          </p:nvPr>
        </p:nvPicPr>
        <p:blipFill>
          <a:blip xmlns:r="http://schemas.openxmlformats.org/officeDocument/2006/relationships" r:embed="rId1"/>
          <a:srcRect l="0" t="0" r="0" b="0"/>
          <a:stretch>
            <a:fillRect/>
          </a:stretch>
        </p:blipFill>
        <p:spPr>
          <a:xfrm rot="0">
            <a:off x="0" y="533400"/>
            <a:ext cx="9144000" cy="6324600"/>
          </a:xfrm>
          <a:prstGeom prst="rect"/>
          <a:noFill/>
          <a:ln>
            <a:noFill/>
          </a:ln>
        </p:spPr>
      </p:pic>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showMasterSp="1">
  <p:cSld>
    <p:spTree>
      <p:nvGrpSpPr>
        <p:cNvPr id="290" name=""/>
        <p:cNvGrpSpPr/>
        <p:nvPr/>
      </p:nvGrpSpPr>
      <p:grpSpPr>
        <a:xfrm rot="0">
          <a:off x="0" y="0"/>
          <a:ext cx="0" cy="0"/>
          <a:chOff x="0" y="0"/>
          <a:chExt cx="0" cy="0"/>
        </a:xfrm>
      </p:grpSpPr>
      <p:sp>
        <p:nvSpPr>
          <p:cNvPr id="1048640"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Social Learning Theory </a:t>
            </a:r>
            <a:br/>
            <a:endParaRPr altLang="en-US" lang="zh-CN">
              <a:effectLst>
                <a:outerShdw algn="tl" blurRad="38100" dir="2700000" dist="38100">
                  <a:srgbClr val="C0C0C0"/>
                </a:outerShdw>
              </a:effectLst>
            </a:endParaRPr>
          </a:p>
        </p:txBody>
      </p:sp>
      <p:sp>
        <p:nvSpPr>
          <p:cNvPr id="1048641"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Erikson postulated eight human developmental stages which one has to go through in normal life. He called them psychosocial stages. Each stage is characterised by tasks or ego qualities, which one has to develop in normal life</a:t>
            </a:r>
          </a:p>
          <a:p>
            <a:pPr eaLnBrk="1" hangingPunct="1" latinLnBrk="1" lvl="0">
              <a:buNone/>
            </a:pPr>
            <a:endParaRPr altLang="en-US" lang="zh-CN"/>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showMasterSp="1">
  <p:cSld>
    <p:spTree>
      <p:nvGrpSpPr>
        <p:cNvPr id="291" name=""/>
        <p:cNvGrpSpPr/>
        <p:nvPr/>
      </p:nvGrpSpPr>
      <p:grpSpPr>
        <a:xfrm rot="0">
          <a:off x="0" y="0"/>
          <a:ext cx="0" cy="0"/>
          <a:chOff x="0" y="0"/>
          <a:chExt cx="0" cy="0"/>
        </a:xfrm>
      </p:grpSpPr>
      <p:sp>
        <p:nvSpPr>
          <p:cNvPr id="1048642"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Trust versus Mistrust</a:t>
            </a:r>
          </a:p>
        </p:txBody>
      </p:sp>
      <p:sp>
        <p:nvSpPr>
          <p:cNvPr id="1048643" name=""/>
          <p:cNvSpPr/>
          <p:nvPr>
            <p:ph sz="full" idx="1"/>
          </p:nvPr>
        </p:nvSpPr>
        <p:spPr>
          <a:xfrm rot="0">
            <a:off x="0" y="1524000"/>
            <a:ext cx="9144000" cy="5334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is attained during infancy. Trust is developed when the mother breastfeeds the infant as well as meeting other needs of the infant such as changing wet diapers. The approximate age at which the individual goes through this stage is 0 - 18 months</a:t>
            </a:r>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showMasterSp="1">
  <p:cSld>
    <p:spTree>
      <p:nvGrpSpPr>
        <p:cNvPr id="292" name=""/>
        <p:cNvGrpSpPr/>
        <p:nvPr/>
      </p:nvGrpSpPr>
      <p:grpSpPr>
        <a:xfrm rot="0">
          <a:off x="0" y="0"/>
          <a:ext cx="0" cy="0"/>
          <a:chOff x="0" y="0"/>
          <a:chExt cx="0" cy="0"/>
        </a:xfrm>
      </p:grpSpPr>
      <p:sp>
        <p:nvSpPr>
          <p:cNvPr id="1048644"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Autonomy versus Shame and Doubt</a:t>
            </a:r>
            <a:br/>
            <a:endParaRPr altLang="en-US" lang="zh-CN">
              <a:effectLst>
                <a:outerShdw algn="tl" blurRad="38100" dir="2700000" dist="38100">
                  <a:srgbClr val="C0C0C0"/>
                </a:outerShdw>
              </a:effectLst>
            </a:endParaRPr>
          </a:p>
        </p:txBody>
      </p:sp>
      <p:sp>
        <p:nvSpPr>
          <p:cNvPr id="1048645" name=""/>
          <p:cNvSpPr/>
          <p:nvPr>
            <p:ph sz="full" idx="1"/>
          </p:nvPr>
        </p:nvSpPr>
        <p:spPr>
          <a:xfrm rot="0">
            <a:off x="0" y="1752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During this period the child wants some independence from the mother. This happens approximately at the age of 18 months to 3 years and this period is referred to as toddlerhood.</a:t>
            </a:r>
          </a:p>
          <a:p>
            <a:pPr eaLnBrk="1" hangingPunct="1" latinLnBrk="1" lvl="0"/>
            <a:endParaRPr altLang="en-US" lang="zh-CN"/>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showMasterSp="1">
  <p:cSld>
    <p:spTree>
      <p:nvGrpSpPr>
        <p:cNvPr id="293" name=""/>
        <p:cNvGrpSpPr/>
        <p:nvPr/>
      </p:nvGrpSpPr>
      <p:grpSpPr>
        <a:xfrm rot="0">
          <a:off x="0" y="0"/>
          <a:ext cx="0" cy="0"/>
          <a:chOff x="0" y="0"/>
          <a:chExt cx="0" cy="0"/>
        </a:xfrm>
      </p:grpSpPr>
      <p:sp>
        <p:nvSpPr>
          <p:cNvPr id="1048646"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Initiative versus Guilt</a:t>
            </a:r>
            <a:br/>
            <a:endParaRPr altLang="en-US" lang="zh-CN">
              <a:effectLst>
                <a:outerShdw algn="tl" blurRad="38100" dir="2700000" dist="38100">
                  <a:srgbClr val="C0C0C0"/>
                </a:outerShdw>
              </a:effectLst>
            </a:endParaRPr>
          </a:p>
        </p:txBody>
      </p:sp>
      <p:sp>
        <p:nvSpPr>
          <p:cNvPr id="1048647" name=""/>
          <p:cNvSpPr/>
          <p:nvPr>
            <p:ph sz="full" idx="1"/>
          </p:nvPr>
        </p:nvSpPr>
        <p:spPr>
          <a:xfrm rot="0">
            <a:off x="0" y="1981200"/>
            <a:ext cx="9144000" cy="4876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occurs at approximately 3 to 6 years, otherwise known as the pre-school years. The child is able to initiate action on its own in an effort to manipulate the environment.</a:t>
            </a:r>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showMasterSp="1">
  <p:cSld>
    <p:spTree>
      <p:nvGrpSpPr>
        <p:cNvPr id="294" name=""/>
        <p:cNvGrpSpPr/>
        <p:nvPr/>
      </p:nvGrpSpPr>
      <p:grpSpPr>
        <a:xfrm rot="0">
          <a:off x="0" y="0"/>
          <a:ext cx="0" cy="0"/>
          <a:chOff x="0" y="0"/>
          <a:chExt cx="0" cy="0"/>
        </a:xfrm>
      </p:grpSpPr>
      <p:sp>
        <p:nvSpPr>
          <p:cNvPr id="1048648"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Industry versus Inferiority</a:t>
            </a:r>
            <a:br/>
            <a:endParaRPr altLang="en-US" lang="zh-CN">
              <a:effectLst>
                <a:outerShdw algn="tl" blurRad="38100" dir="2700000" dist="38100">
                  <a:srgbClr val="C0C0C0"/>
                </a:outerShdw>
              </a:effectLst>
            </a:endParaRPr>
          </a:p>
        </p:txBody>
      </p:sp>
      <p:sp>
        <p:nvSpPr>
          <p:cNvPr id="1048649" name=""/>
          <p:cNvSpPr/>
          <p:nvPr>
            <p:ph sz="full" idx="1"/>
          </p:nvPr>
        </p:nvSpPr>
        <p:spPr>
          <a:xfrm rot="0">
            <a:off x="0" y="1752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takes place during school years between the ages of 6 to 12 years. The child is able to acquire skills in sports, calculate in figures and language skills are well developed.</a:t>
            </a: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266" name=""/>
        <p:cNvGrpSpPr/>
        <p:nvPr/>
      </p:nvGrpSpPr>
      <p:grpSpPr>
        <a:xfrm rot="0">
          <a:off x="0" y="0"/>
          <a:ext cx="0" cy="0"/>
          <a:chOff x="0" y="0"/>
          <a:chExt cx="0" cy="0"/>
        </a:xfrm>
      </p:grpSpPr>
      <p:sp>
        <p:nvSpPr>
          <p:cNvPr id="1048610" name=""/>
          <p:cNvSpPr/>
          <p:nvPr>
            <p:ph type="title" sz="full" idx="0"/>
          </p:nvPr>
        </p:nvSpPr>
        <p:spPr>
          <a:xfrm rot="0">
            <a:off x="0" y="533400"/>
            <a:ext cx="9144000" cy="1219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Concepts, principles and theories of mental health and psychiatric nursing</a:t>
            </a:r>
            <a:br/>
            <a:endParaRPr altLang="en-US" lang="zh-CN">
              <a:effectLst>
                <a:outerShdw algn="tl" blurRad="38100" dir="2700000" dist="38100">
                  <a:srgbClr val="C0C0C0"/>
                </a:outerShdw>
              </a:effectLst>
            </a:endParaRPr>
          </a:p>
        </p:txBody>
      </p:sp>
      <p:sp>
        <p:nvSpPr>
          <p:cNvPr id="1048611" name=""/>
          <p:cNvSpPr/>
          <p:nvPr>
            <p:ph sz="full" idx="1"/>
          </p:nvPr>
        </p:nvSpPr>
        <p:spPr>
          <a:xfrm rot="0">
            <a:off x="0" y="1524000"/>
            <a:ext cx="9144000" cy="5334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a:t>Objectives</a:t>
            </a:r>
          </a:p>
          <a:p>
            <a:pPr eaLnBrk="1" hangingPunct="1" latinLnBrk="1" lvl="0">
              <a:buNone/>
            </a:pPr>
            <a:r>
              <a:rPr sz="2800"/>
              <a:t>By the end of this section you will be able to:</a:t>
            </a:r>
          </a:p>
          <a:p>
            <a:pPr eaLnBrk="1" hangingPunct="1" latinLnBrk="1" lvl="0"/>
            <a:r>
              <a:rPr sz="2800"/>
              <a:t>Describe the concepts of mental health and mental illness</a:t>
            </a:r>
          </a:p>
          <a:p>
            <a:pPr eaLnBrk="1" hangingPunct="1" latinLnBrk="1" lvl="0"/>
            <a:r>
              <a:rPr sz="2800"/>
              <a:t>Describe at least two theories of personality development</a:t>
            </a:r>
          </a:p>
          <a:p>
            <a:pPr eaLnBrk="1" hangingPunct="1" latinLnBrk="1" lvl="0"/>
            <a:r>
              <a:rPr sz="2800"/>
              <a:t>Explain aetiological factors for mental illness</a:t>
            </a:r>
          </a:p>
          <a:p>
            <a:pPr eaLnBrk="1" hangingPunct="1" latinLnBrk="1" lvl="0"/>
            <a:r>
              <a:rPr sz="2800"/>
              <a:t>Classify mental illness</a:t>
            </a:r>
          </a:p>
          <a:p>
            <a:pPr eaLnBrk="1" hangingPunct="1" latinLnBrk="1" lvl="0"/>
            <a:r>
              <a:rPr sz="2800"/>
              <a:t>State factors that influence attitude towards mental illness</a:t>
            </a:r>
          </a:p>
          <a:p>
            <a:pPr eaLnBrk="1" hangingPunct="1" latinLnBrk="1" lvl="0"/>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showMasterSp="1">
  <p:cSld>
    <p:spTree>
      <p:nvGrpSpPr>
        <p:cNvPr id="295" name=""/>
        <p:cNvGrpSpPr/>
        <p:nvPr/>
      </p:nvGrpSpPr>
      <p:grpSpPr>
        <a:xfrm rot="0">
          <a:off x="0" y="0"/>
          <a:ext cx="0" cy="0"/>
          <a:chOff x="0" y="0"/>
          <a:chExt cx="0" cy="0"/>
        </a:xfrm>
      </p:grpSpPr>
      <p:sp>
        <p:nvSpPr>
          <p:cNvPr id="1048650"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Identity versus Role Confusion</a:t>
            </a:r>
          </a:p>
        </p:txBody>
      </p:sp>
      <p:sp>
        <p:nvSpPr>
          <p:cNvPr id="1048651" name=""/>
          <p:cNvSpPr/>
          <p:nvPr>
            <p:ph sz="full" idx="1"/>
          </p:nvPr>
        </p:nvSpPr>
        <p:spPr>
          <a:xfrm rot="0">
            <a:off x="0" y="1752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occurs around the age of 12 to 20 years and is referred to as adolescence. During this time an individual acquires an identity as a male or female corresponding to specific roles in the society.</a:t>
            </a:r>
          </a:p>
          <a:p>
            <a:pPr eaLnBrk="1" hangingPunct="1" latinLnBrk="1" lvl="0">
              <a:buNone/>
            </a:pPr>
            <a:endParaRPr altLang="en-US" lang="zh-CN"/>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showMasterSp="1">
  <p:cSld>
    <p:spTree>
      <p:nvGrpSpPr>
        <p:cNvPr id="296" name=""/>
        <p:cNvGrpSpPr/>
        <p:nvPr/>
      </p:nvGrpSpPr>
      <p:grpSpPr>
        <a:xfrm rot="0">
          <a:off x="0" y="0"/>
          <a:ext cx="0" cy="0"/>
          <a:chOff x="0" y="0"/>
          <a:chExt cx="0" cy="0"/>
        </a:xfrm>
      </p:grpSpPr>
      <p:sp>
        <p:nvSpPr>
          <p:cNvPr id="1048652"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Intimacy versus Isolation</a:t>
            </a:r>
            <a:br/>
            <a:br/>
            <a:endParaRPr altLang="en-US" lang="zh-CN">
              <a:effectLst>
                <a:outerShdw algn="tl" blurRad="38100" dir="2700000" dist="38100">
                  <a:srgbClr val="C0C0C0"/>
                </a:outerShdw>
              </a:effectLst>
            </a:endParaRPr>
          </a:p>
        </p:txBody>
      </p:sp>
      <p:sp>
        <p:nvSpPr>
          <p:cNvPr id="1048653" name=""/>
          <p:cNvSpPr/>
          <p:nvPr>
            <p:ph sz="full" idx="1"/>
          </p:nvPr>
        </p:nvSpPr>
        <p:spPr>
          <a:xfrm rot="0">
            <a:off x="0" y="1981200"/>
            <a:ext cx="8915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occurs at an approximate age of between 20 to 40 years. </a:t>
            </a:r>
            <a:br/>
            <a:r>
              <a:rPr altLang="en-US" lang="zh-CN"/>
              <a:t>Here, one has productive work and has satisfactory sexual relations with an intimate member of the opposite sex.</a:t>
            </a:r>
          </a:p>
          <a:p>
            <a:pPr eaLnBrk="1" hangingPunct="1" latinLnBrk="1" lvl="0"/>
            <a:endParaRPr altLang="en-US" lang="zh-CN"/>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showMasterSp="1">
  <p:cSld>
    <p:spTree>
      <p:nvGrpSpPr>
        <p:cNvPr id="297" name=""/>
        <p:cNvGrpSpPr/>
        <p:nvPr/>
      </p:nvGrpSpPr>
      <p:grpSpPr>
        <a:xfrm rot="0">
          <a:off x="0" y="0"/>
          <a:ext cx="0" cy="0"/>
          <a:chOff x="0" y="0"/>
          <a:chExt cx="0" cy="0"/>
        </a:xfrm>
      </p:grpSpPr>
      <p:sp>
        <p:nvSpPr>
          <p:cNvPr id="1048654" name=""/>
          <p:cNvSpPr/>
          <p:nvPr>
            <p:ph type="title" sz="full" idx="0"/>
          </p:nvPr>
        </p:nvSpPr>
        <p:spPr>
          <a:xfrm rot="0">
            <a:off x="22860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Generativity versus Stagnation</a:t>
            </a:r>
          </a:p>
        </p:txBody>
      </p:sp>
      <p:sp>
        <p:nvSpPr>
          <p:cNvPr id="1048655" name=""/>
          <p:cNvSpPr/>
          <p:nvPr>
            <p:ph sz="full" idx="1"/>
          </p:nvPr>
        </p:nvSpPr>
        <p:spPr>
          <a:xfrm rot="0">
            <a:off x="0" y="1981200"/>
            <a:ext cx="8915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This usually occurs between the ages of 45 to 65 years. During this period, one is involved in establishing and guiding the next generation. Productivity and creativity is at its peak.</a:t>
            </a:r>
          </a:p>
          <a:p>
            <a:pPr eaLnBrk="1" hangingPunct="1" latinLnBrk="1" lvl="0">
              <a:buNone/>
            </a:pPr>
            <a:r>
              <a:rPr b="1"/>
              <a:t> </a:t>
            </a:r>
          </a:p>
          <a:p>
            <a:pPr eaLnBrk="1" hangingPunct="1" latinLnBrk="1" lvl="0"/>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showMasterSp="1">
  <p:cSld>
    <p:spTree>
      <p:nvGrpSpPr>
        <p:cNvPr id="298" name=""/>
        <p:cNvGrpSpPr/>
        <p:nvPr/>
      </p:nvGrpSpPr>
      <p:grpSpPr>
        <a:xfrm rot="0">
          <a:off x="0" y="0"/>
          <a:ext cx="0" cy="0"/>
          <a:chOff x="0" y="0"/>
          <a:chExt cx="0" cy="0"/>
        </a:xfrm>
      </p:grpSpPr>
      <p:sp>
        <p:nvSpPr>
          <p:cNvPr id="1048656" name=""/>
          <p:cNvSpPr/>
          <p:nvPr>
            <p:ph type="title" sz="full" idx="0"/>
          </p:nvPr>
        </p:nvSpPr>
        <p:spPr>
          <a:xfrm rot="0">
            <a:off x="0" y="0"/>
            <a:ext cx="8915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Integrity versus Despair</a:t>
            </a:r>
            <a:br/>
            <a:endParaRPr altLang="en-US" lang="zh-CN">
              <a:effectLst>
                <a:outerShdw algn="tl" blurRad="38100" dir="2700000" dist="38100">
                  <a:srgbClr val="C0C0C0"/>
                </a:outerShdw>
              </a:effectLst>
            </a:endParaRPr>
          </a:p>
        </p:txBody>
      </p:sp>
      <p:sp>
        <p:nvSpPr>
          <p:cNvPr id="1048657" name=""/>
          <p:cNvSpPr/>
          <p:nvPr>
            <p:ph sz="full" idx="1"/>
          </p:nvPr>
        </p:nvSpPr>
        <p:spPr>
          <a:xfrm rot="0">
            <a:off x="0" y="533400"/>
            <a:ext cx="8915400" cy="6324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This refers to the phase from around the age of 65 till death. </a:t>
            </a:r>
            <a:br/>
            <a:r>
              <a:rPr altLang="en-US" sz="2800" lang="zh-CN"/>
              <a:t>During this time one develops new and different love for one’s parents. One also develops emotional integration and is able to defend the dignity of one’s own life-style against threat. </a:t>
            </a:r>
            <a:br/>
            <a:r>
              <a:rPr altLang="en-US" sz="2800" lang="zh-CN"/>
              <a:t>The individual is capable of fellowship and will often take leadership responsibilities in the community.</a:t>
            </a:r>
          </a:p>
          <a:p>
            <a:pPr eaLnBrk="1" hangingPunct="1" latinLnBrk="1" lvl="0"/>
            <a:r>
              <a:rPr altLang="en-US" sz="2800" lang="zh-CN"/>
              <a:t> It is worth noting that, it is only after satisfactory completion of one stage that one is ready to move to the next. Any person who is unable to go through one stage successfully would experience difficulties in subsequent stages of human development</a:t>
            </a:r>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showMasterSp="1">
  <p:cSld>
    <p:spTree>
      <p:nvGrpSpPr>
        <p:cNvPr id="299" name=""/>
        <p:cNvGrpSpPr/>
        <p:nvPr/>
      </p:nvGrpSpPr>
      <p:grpSpPr>
        <a:xfrm rot="0">
          <a:off x="0" y="0"/>
          <a:ext cx="0" cy="0"/>
          <a:chOff x="0" y="0"/>
          <a:chExt cx="0" cy="0"/>
        </a:xfrm>
      </p:grpSpPr>
      <p:sp>
        <p:nvSpPr>
          <p:cNvPr id="1048658"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question</a:t>
            </a:r>
          </a:p>
        </p:txBody>
      </p:sp>
      <p:sp>
        <p:nvSpPr>
          <p:cNvPr id="1048659" name=""/>
          <p:cNvSpPr/>
          <p:nvPr>
            <p:ph sz="full" idx="1"/>
          </p:nvPr>
        </p:nvSpPr>
        <p:spPr>
          <a:xfrm rot="0">
            <a:off x="0" y="1447800"/>
            <a:ext cx="9144000" cy="5410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Using Erikson's theory, explain how would you counsel a couple whose only child has developmental problems during the adolescent period</a:t>
            </a:r>
          </a:p>
          <a:p>
            <a:pPr eaLnBrk="1" hangingPunct="1" latinLnBrk="1" lvl="0"/>
            <a:r>
              <a:t>Answer: You should help the couple to assist their child to acquire acceptable social roles. You should also tell them how to guide their child to accept body changes and be able to socialize with age mates of both sexes. </a:t>
            </a:r>
            <a:r>
              <a:rPr b="1" i="1"/>
              <a:t>refer to your notes on the stage of identity versus role confusion.</a:t>
            </a:r>
          </a:p>
          <a:p>
            <a:pPr eaLnBrk="1" hangingPunct="1" latinLnBrk="1" lvl="0"/>
          </a:p>
          <a:p>
            <a:pPr eaLnBrk="1" hangingPunct="1" latinLnBrk="1" lvl="0"/>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showMasterSp="1">
  <p:cSld>
    <p:spTree>
      <p:nvGrpSpPr>
        <p:cNvPr id="300" name=""/>
        <p:cNvGrpSpPr/>
        <p:nvPr/>
      </p:nvGrpSpPr>
      <p:grpSpPr>
        <a:xfrm rot="0">
          <a:off x="0" y="0"/>
          <a:ext cx="0" cy="0"/>
          <a:chOff x="0" y="0"/>
          <a:chExt cx="0" cy="0"/>
        </a:xfrm>
      </p:grpSpPr>
      <p:sp>
        <p:nvSpPr>
          <p:cNvPr id="1048660" name=""/>
          <p:cNvSpPr/>
          <p:nvPr>
            <p:ph type="title" sz="full" idx="0"/>
          </p:nvPr>
        </p:nvSpPr>
        <p:spPr>
          <a:xfrm rot="0">
            <a:off x="0" y="381000"/>
            <a:ext cx="89154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Aetiological Factors of Mental Illness</a:t>
            </a:r>
            <a:br/>
            <a:endParaRPr altLang="en-US" lang="zh-CN">
              <a:effectLst>
                <a:outerShdw algn="tl" blurRad="38100" dir="2700000" dist="38100">
                  <a:srgbClr val="C0C0C0"/>
                </a:outerShdw>
              </a:effectLst>
            </a:endParaRPr>
          </a:p>
        </p:txBody>
      </p:sp>
      <p:sp>
        <p:nvSpPr>
          <p:cNvPr id="1048661"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The causes of mental illness can be classified into three categories:</a:t>
            </a:r>
          </a:p>
          <a:p>
            <a:pPr eaLnBrk="1" hangingPunct="1" latinLnBrk="1" lvl="0">
              <a:buNone/>
            </a:pPr>
            <a:r>
              <a:rPr b="1" u="sng"/>
              <a:t>Predisposing Factors</a:t>
            </a:r>
          </a:p>
          <a:p>
            <a:pPr eaLnBrk="1" hangingPunct="1" latinLnBrk="1" lvl="0"/>
            <a:r>
              <a:t>These factors determine the likelihood of one getting a mental illness. Usually they are adverse experiences one undergoes in early life. </a:t>
            </a:r>
          </a:p>
          <a:p>
            <a:pPr eaLnBrk="1" hangingPunct="1" latinLnBrk="1" lvl="0"/>
            <a:r>
              <a:t>They include physical, psychological and social factors in infancy and early childhood.</a:t>
            </a:r>
          </a:p>
          <a:p>
            <a:pPr eaLnBrk="1" hangingPunct="1" latinLnBrk="1" lvl="0">
              <a:buNone/>
            </a:pPr>
          </a:p>
          <a:p>
            <a:pPr eaLnBrk="1" hangingPunct="1" latinLnBrk="1" lvl="0"/>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showMasterSp="1">
  <p:cSld>
    <p:spTree>
      <p:nvGrpSpPr>
        <p:cNvPr id="301" name=""/>
        <p:cNvGrpSpPr/>
        <p:nvPr/>
      </p:nvGrpSpPr>
      <p:grpSpPr>
        <a:xfrm rot="0">
          <a:off x="0" y="0"/>
          <a:ext cx="0" cy="0"/>
          <a:chOff x="0" y="0"/>
          <a:chExt cx="0" cy="0"/>
        </a:xfrm>
      </p:grpSpPr>
      <p:sp>
        <p:nvSpPr>
          <p:cNvPr id="1048662" name=""/>
          <p:cNvSpPr/>
          <p:nvPr>
            <p:ph sz="full" idx="1"/>
          </p:nvPr>
        </p:nvSpPr>
        <p:spPr>
          <a:xfrm rot="0">
            <a:off x="0" y="2057400"/>
            <a:ext cx="8915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Precipitating Factors</a:t>
            </a:r>
          </a:p>
          <a:p>
            <a:pPr eaLnBrk="1" hangingPunct="1" latinLnBrk="1" lvl="0"/>
            <a:r>
              <a:t>These are events that take place shortly before the onset of a disorder. </a:t>
            </a:r>
          </a:p>
          <a:p>
            <a:pPr eaLnBrk="1" hangingPunct="1" latinLnBrk="1" lvl="0"/>
            <a:r>
              <a:t>Physical precipitants include cerebral tumours, malaria or drug abuse. </a:t>
            </a:r>
          </a:p>
          <a:p>
            <a:pPr eaLnBrk="1" hangingPunct="1" latinLnBrk="1" lvl="0"/>
            <a:r>
              <a:t>Social and psychological precipitants include misfortunes such as loss of a job, losing a loved person, or sudden change in routine activities.</a:t>
            </a:r>
          </a:p>
          <a:p>
            <a:pPr eaLnBrk="1" hangingPunct="1" latinLnBrk="1" lvl="0"/>
            <a:r>
              <a:rPr b="1"/>
              <a:t> </a:t>
            </a:r>
          </a:p>
          <a:p>
            <a:pPr eaLnBrk="1" hangingPunct="1" latinLnBrk="1" lvl="0"/>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showMasterSp="1">
  <p:cSld>
    <p:spTree>
      <p:nvGrpSpPr>
        <p:cNvPr id="302" name=""/>
        <p:cNvGrpSpPr/>
        <p:nvPr/>
      </p:nvGrpSpPr>
      <p:grpSpPr>
        <a:xfrm rot="0">
          <a:off x="0" y="0"/>
          <a:ext cx="0" cy="0"/>
          <a:chOff x="0" y="0"/>
          <a:chExt cx="0" cy="0"/>
        </a:xfrm>
      </p:grpSpPr>
      <p:sp>
        <p:nvSpPr>
          <p:cNvPr id="104866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Perpetuating Factors</a:t>
            </a:r>
          </a:p>
          <a:p>
            <a:pPr eaLnBrk="1" hangingPunct="1" latinLnBrk="1" lvl="0"/>
            <a:r>
              <a:t>Once the disorder has been triggered, these factors do prolong the course of the disease. They are secondary in nature since they may appear long after the original predisposing factors have been treated. </a:t>
            </a:r>
          </a:p>
          <a:p>
            <a:pPr eaLnBrk="1" hangingPunct="1" latinLnBrk="1" lvl="0"/>
            <a:r>
              <a:t>Examples include secondary demoralization and withdrawal from social activities.</a:t>
            </a:r>
          </a:p>
          <a:p>
            <a:pPr eaLnBrk="1" hangingPunct="1" latinLnBrk="1" lvl="0">
              <a:buNone/>
            </a:pPr>
            <a:r>
              <a:rPr b="1"/>
              <a:t> </a:t>
            </a:r>
          </a:p>
          <a:p>
            <a:pPr eaLnBrk="1" hangingPunct="1" latinLnBrk="1" lvl="0"/>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showMasterSp="1">
  <p:cSld>
    <p:spTree>
      <p:nvGrpSpPr>
        <p:cNvPr id="303" name=""/>
        <p:cNvGrpSpPr/>
        <p:nvPr/>
      </p:nvGrpSpPr>
      <p:grpSpPr>
        <a:xfrm rot="0">
          <a:off x="0" y="0"/>
          <a:ext cx="0" cy="0"/>
          <a:chOff x="0" y="0"/>
          <a:chExt cx="0" cy="0"/>
        </a:xfrm>
      </p:grpSpPr>
      <p:sp>
        <p:nvSpPr>
          <p:cNvPr id="1048664" name=""/>
          <p:cNvSpPr/>
          <p:nvPr>
            <p:ph type="title" sz="full" idx="0"/>
          </p:nvPr>
        </p:nvSpPr>
        <p:spPr>
          <a:xfrm rot="0">
            <a:off x="685800" y="228600"/>
            <a:ext cx="7772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The causes of mental illness</a:t>
            </a:r>
          </a:p>
        </p:txBody>
      </p:sp>
      <p:sp>
        <p:nvSpPr>
          <p:cNvPr id="1048665" name=""/>
          <p:cNvSpPr/>
          <p:nvPr>
            <p:ph sz="full" idx="1"/>
          </p:nvPr>
        </p:nvSpPr>
        <p:spPr>
          <a:xfrm rot="0">
            <a:off x="0" y="1066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rabicPeriod" startAt="1"/>
            </a:pPr>
            <a:r>
              <a:rPr altLang="en-US" lang="zh-CN"/>
              <a:t>Biological factors</a:t>
            </a:r>
          </a:p>
          <a:p>
            <a:pPr eaLnBrk="1" hangingPunct="1" indent="-514350" latinLnBrk="1" lvl="0" marL="514350">
              <a:buFont typeface="Arial" pitchFamily="0" charset="0"/>
              <a:buAutoNum type="arabicPeriod" startAt="1"/>
            </a:pPr>
            <a:r>
              <a:rPr altLang="en-US" lang="zh-CN"/>
              <a:t>Psychosocial factors</a:t>
            </a:r>
          </a:p>
          <a:p>
            <a:pPr eaLnBrk="1" hangingPunct="1" indent="-514350" latinLnBrk="1" lvl="0" marL="514350">
              <a:buFont typeface="Arial" pitchFamily="0" charset="0"/>
              <a:buAutoNum type="arabicPeriod" startAt="1"/>
            </a:pPr>
            <a:r>
              <a:rPr altLang="en-US" lang="zh-CN"/>
              <a:t>Social cultural factors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1">
  <p:cSld>
    <p:spTree>
      <p:nvGrpSpPr>
        <p:cNvPr id="304" name=""/>
        <p:cNvGrpSpPr/>
        <p:nvPr/>
      </p:nvGrpSpPr>
      <p:grpSpPr>
        <a:xfrm rot="0">
          <a:off x="0" y="0"/>
          <a:ext cx="0" cy="0"/>
          <a:chOff x="0" y="0"/>
          <a:chExt cx="0" cy="0"/>
        </a:xfrm>
      </p:grpSpPr>
      <p:sp>
        <p:nvSpPr>
          <p:cNvPr id="1048666" name=""/>
          <p:cNvSpPr/>
          <p:nvPr>
            <p:ph type="title" sz="full" idx="0"/>
          </p:nvPr>
        </p:nvSpPr>
        <p:spPr>
          <a:xfrm rot="0">
            <a:off x="685800" y="228600"/>
            <a:ext cx="7772400" cy="685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Biological factors</a:t>
            </a:r>
          </a:p>
        </p:txBody>
      </p:sp>
      <p:sp>
        <p:nvSpPr>
          <p:cNvPr id="1048667"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lphaLcParenR" startAt="1"/>
            </a:pPr>
            <a:r>
              <a:rPr altLang="en-US" lang="zh-CN"/>
              <a:t>Genetic factors: inheritance starts at conception with a faulty genes and chromosomal abnormalities e.g. down syndrome</a:t>
            </a:r>
          </a:p>
          <a:p>
            <a:pPr eaLnBrk="1" hangingPunct="1" indent="-514350" latinLnBrk="1" lvl="0" marL="514350">
              <a:buFont typeface="Arial" pitchFamily="0" charset="0"/>
              <a:buAutoNum type="alphaLcParenR" startAt="1"/>
            </a:pPr>
            <a:r>
              <a:rPr altLang="en-US" lang="zh-CN"/>
              <a:t>Physical illness: acute physical illness may lead to loss of mental capacity e.g. acute malaria, chronic illness may cause frustrations, sleep deprivation and may lead to mental illness</a:t>
            </a:r>
          </a:p>
          <a:p>
            <a:pPr eaLnBrk="1" hangingPunct="1" indent="-514350" latinLnBrk="1" lvl="0" marL="514350">
              <a:buFont typeface="Arial" pitchFamily="0" charset="0"/>
              <a:buAutoNum type="alphaLcParenR" startAt="1"/>
            </a:pPr>
            <a:r>
              <a:rPr altLang="en-US" lang="zh-CN"/>
              <a:t>Emotional factors: anxiety and neurotic personality traits cause people to develop psychosomatic disorder e.g. headache, PUD, HTN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267" name=""/>
        <p:cNvGrpSpPr/>
        <p:nvPr/>
      </p:nvGrpSpPr>
      <p:grpSpPr>
        <a:xfrm rot="0">
          <a:off x="0" y="0"/>
          <a:ext cx="0" cy="0"/>
          <a:chOff x="0" y="0"/>
          <a:chExt cx="0" cy="0"/>
        </a:xfrm>
      </p:grpSpPr>
      <p:sp>
        <p:nvSpPr>
          <p:cNvPr id="1048612"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Objectives cntd…</a:t>
            </a:r>
          </a:p>
        </p:txBody>
      </p:sp>
      <p:sp>
        <p:nvSpPr>
          <p:cNvPr id="1048613"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Explain principles of psychiatric nursing</a:t>
            </a:r>
          </a:p>
          <a:p>
            <a:pPr eaLnBrk="1" hangingPunct="1" latinLnBrk="1" lvl="0"/>
            <a:r>
              <a:rPr altLang="en-US" lang="zh-CN"/>
              <a:t>Describe trends in psychiatric nursing</a:t>
            </a:r>
          </a:p>
          <a:p>
            <a:pPr eaLnBrk="1" hangingPunct="1" latinLnBrk="1" lvl="0">
              <a:buNone/>
            </a:pPr>
            <a:endParaRPr altLang="en-US" lang="zh-CN"/>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showMasterSp="1">
  <p:cSld>
    <p:spTree>
      <p:nvGrpSpPr>
        <p:cNvPr id="305" name=""/>
        <p:cNvGrpSpPr/>
        <p:nvPr/>
      </p:nvGrpSpPr>
      <p:grpSpPr>
        <a:xfrm rot="0">
          <a:off x="0" y="0"/>
          <a:ext cx="0" cy="0"/>
          <a:chOff x="0" y="0"/>
          <a:chExt cx="0" cy="0"/>
        </a:xfrm>
      </p:grpSpPr>
      <p:sp>
        <p:nvSpPr>
          <p:cNvPr id="1048668"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514350" latinLnBrk="1" lvl="0" marL="514350">
              <a:buFont typeface="Arial" pitchFamily="0" charset="0"/>
              <a:buAutoNum type="alphaLcParenR" startAt="4"/>
            </a:pPr>
            <a:r>
              <a:rPr altLang="en-US" lang="zh-CN"/>
              <a:t>Infection, Disease and Toxins</a:t>
            </a:r>
          </a:p>
          <a:p>
            <a:pPr eaLnBrk="1" hangingPunct="1" indent="-514350" latinLnBrk="1" lvl="0" marL="514350">
              <a:buNone/>
            </a:pPr>
            <a:r>
              <a:t>	A number of psychiatric disorders have often been tentatively linked with microbial pathogens, particularly viruses</a:t>
            </a:r>
          </a:p>
          <a:p>
            <a:pPr eaLnBrk="1" hangingPunct="1" indent="-514350" latinLnBrk="1" lvl="0" marL="514350">
              <a:buNone/>
            </a:pPr>
            <a:r>
              <a:t>	Research shows that infections and exposure to toxins such as HIV and streptococcus cause dementia and OCD respectively. The infections or toxins trigger a change in the brain chemistry, which can develop into a mental disorder.</a:t>
            </a:r>
          </a:p>
          <a:p>
            <a:pPr eaLnBrk="1" hangingPunct="1" indent="-514350" latinLnBrk="1" lvl="0" marL="514350">
              <a:buFont typeface="Arial" pitchFamily="0" charset="0"/>
              <a:buAutoNum type="alphaLcParenR" startAt="5"/>
            </a:pPr>
            <a:r>
              <a:t>Brain defects or injury: Defects in or injury to certain areas of the brain have also been linked to some mental illnesses</a:t>
            </a:r>
          </a:p>
          <a:p>
            <a:pPr eaLnBrk="1" hangingPunct="1" indent="-514350" latinLnBrk="1" lvl="0" marL="514350">
              <a:buNone/>
            </a:p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1">
  <p:cSld>
    <p:spTree>
      <p:nvGrpSpPr>
        <p:cNvPr id="306" name=""/>
        <p:cNvGrpSpPr/>
        <p:nvPr/>
      </p:nvGrpSpPr>
      <p:grpSpPr>
        <a:xfrm rot="0">
          <a:off x="0" y="0"/>
          <a:ext cx="0" cy="0"/>
          <a:chOff x="0" y="0"/>
          <a:chExt cx="0" cy="0"/>
        </a:xfrm>
      </p:grpSpPr>
      <p:sp>
        <p:nvSpPr>
          <p:cNvPr id="1048669"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Prenatal damage</a:t>
            </a:r>
            <a:r>
              <a:t>: Some evidence suggests that a disruption of early fetal brain development or trauma that occurs at the time of birth -- for example, loss of oxygen to the brain -- may be a factor in the development of certain conditions, such as autism.</a:t>
            </a:r>
          </a:p>
          <a:p>
            <a:pPr eaLnBrk="1" hangingPunct="1" latinLnBrk="1" lvl="0"/>
            <a:r>
              <a:rPr b="1"/>
              <a:t>Substance abuse</a:t>
            </a:r>
            <a:r>
              <a:t>: Long-term substance abuse, in particular, has been linked to anxiety, depression, and paranoia. </a:t>
            </a:r>
          </a:p>
          <a:p>
            <a:pPr eaLnBrk="1" hangingPunct="1" latinLnBrk="1" lvl="0"/>
            <a:r>
              <a:rPr b="1"/>
              <a:t>Other factors</a:t>
            </a:r>
            <a:r>
              <a:t>: Poor nutrition and exposure to toxins, such as lead, may play a role in the development of mental illnesses.</a:t>
            </a:r>
          </a:p>
          <a:p>
            <a:pPr eaLnBrk="1" hangingPunct="1" latinLnBrk="1" lvl="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1">
  <p:cSld>
    <p:spTree>
      <p:nvGrpSpPr>
        <p:cNvPr id="307" name=""/>
        <p:cNvGrpSpPr/>
        <p:nvPr/>
      </p:nvGrpSpPr>
      <p:grpSpPr>
        <a:xfrm rot="0">
          <a:off x="0" y="0"/>
          <a:ext cx="0" cy="0"/>
          <a:chOff x="0" y="0"/>
          <a:chExt cx="0" cy="0"/>
        </a:xfrm>
      </p:grpSpPr>
      <p:sp>
        <p:nvSpPr>
          <p:cNvPr id="1048670" name=""/>
          <p:cNvSpPr/>
          <p:nvPr>
            <p:ph type="title" sz="full" idx="0"/>
          </p:nvPr>
        </p:nvSpPr>
        <p:spPr>
          <a:xfrm rot="0">
            <a:off x="685800" y="152400"/>
            <a:ext cx="7772400" cy="609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Psychological Factors </a:t>
            </a:r>
          </a:p>
        </p:txBody>
      </p:sp>
      <p:sp>
        <p:nvSpPr>
          <p:cNvPr id="1048671" name=""/>
          <p:cNvSpPr/>
          <p:nvPr>
            <p:ph sz="full" idx="1"/>
          </p:nvPr>
        </p:nvSpPr>
        <p:spPr>
          <a:xfrm rot="0">
            <a:off x="0" y="838200"/>
            <a:ext cx="9296400" cy="6019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Psychological factors that may contribute to mental illness include:</a:t>
            </a:r>
          </a:p>
          <a:p>
            <a:pPr eaLnBrk="1" hangingPunct="1" latinLnBrk="1" lvl="0"/>
            <a:r>
              <a:rPr altLang="en-US" lang="zh-CN"/>
              <a:t>Severe psychological trauma suffered as a child, such as emotional, physical, or sexual abuse</a:t>
            </a:r>
          </a:p>
          <a:p>
            <a:pPr eaLnBrk="1" hangingPunct="1" latinLnBrk="1" lvl="0"/>
            <a:r>
              <a:rPr altLang="en-US" lang="zh-CN"/>
              <a:t>An important early loss, such as the loss of a parent</a:t>
            </a:r>
          </a:p>
          <a:p>
            <a:pPr eaLnBrk="1" hangingPunct="1" latinLnBrk="1" lvl="0"/>
            <a:r>
              <a:rPr altLang="en-US" lang="zh-CN"/>
              <a:t>Neglect</a:t>
            </a:r>
          </a:p>
          <a:p>
            <a:pPr eaLnBrk="1" hangingPunct="1" latinLnBrk="1" lvl="0"/>
            <a:r>
              <a:rPr altLang="en-US" lang="zh-CN"/>
              <a:t>Poor ability to relate to others</a:t>
            </a:r>
          </a:p>
          <a:p>
            <a:pPr eaLnBrk="1" hangingPunct="1" latinLnBrk="1" lvl="0"/>
            <a:endParaRPr altLang="en-US" lang="zh-CN"/>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1">
  <p:cSld>
    <p:spTree>
      <p:nvGrpSpPr>
        <p:cNvPr id="308" name=""/>
        <p:cNvGrpSpPr/>
        <p:nvPr/>
      </p:nvGrpSpPr>
      <p:grpSpPr>
        <a:xfrm rot="0">
          <a:off x="0" y="0"/>
          <a:ext cx="0" cy="0"/>
          <a:chOff x="0" y="0"/>
          <a:chExt cx="0" cy="0"/>
        </a:xfrm>
      </p:grpSpPr>
      <p:sp>
        <p:nvSpPr>
          <p:cNvPr id="104867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u="sng"/>
              <a:t>Social-cultural fs</a:t>
            </a:r>
          </a:p>
          <a:p>
            <a:pPr eaLnBrk="1" hangingPunct="1" latinLnBrk="1" lvl="0"/>
            <a:r>
              <a:t>Pathogenic social influence- maladaptive behaviour</a:t>
            </a:r>
          </a:p>
          <a:p>
            <a:pPr eaLnBrk="1" hangingPunct="1" latinLnBrk="1" lvl="0"/>
            <a:r>
              <a:t>Low socio-economic class. Prevalence of mental illness high in low socio-economic class</a:t>
            </a:r>
          </a:p>
          <a:p>
            <a:pPr eaLnBrk="1" hangingPunct="1" latinLnBrk="1" lvl="0"/>
            <a:r>
              <a:t>Disorders of performing social role eg when a soldier kills then later develops guilty conscious leading to mental illness</a:t>
            </a:r>
          </a:p>
          <a:p>
            <a:pPr eaLnBrk="1" hangingPunct="1" latinLnBrk="1" lvl="0"/>
            <a:r>
              <a:t>Violence</a:t>
            </a:r>
          </a:p>
          <a:p>
            <a:pPr eaLnBrk="1" hangingPunct="1" latinLnBrk="1" lvl="0"/>
            <a:r>
              <a:t>Unemployment</a:t>
            </a:r>
          </a:p>
          <a:p>
            <a:pPr eaLnBrk="1" hangingPunct="1" latinLnBrk="1" lvl="0"/>
            <a:r>
              <a:t>Broken homes</a:t>
            </a:r>
          </a:p>
          <a:p>
            <a:pPr eaLnBrk="1" hangingPunct="1" latinLnBrk="1" lvl="0">
              <a:buNone/>
            </a:p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1">
  <p:cSld>
    <p:spTree>
      <p:nvGrpSpPr>
        <p:cNvPr id="309" name=""/>
        <p:cNvGrpSpPr/>
        <p:nvPr/>
      </p:nvGrpSpPr>
      <p:grpSpPr>
        <a:xfrm rot="0">
          <a:off x="0" y="0"/>
          <a:ext cx="0" cy="0"/>
          <a:chOff x="0" y="0"/>
          <a:chExt cx="0" cy="0"/>
        </a:xfrm>
      </p:grpSpPr>
      <p:sp>
        <p:nvSpPr>
          <p:cNvPr id="1048673"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Classification of Mental Disorders </a:t>
            </a:r>
            <a:br/>
            <a:endParaRPr altLang="en-US" lang="zh-CN">
              <a:effectLst>
                <a:outerShdw algn="tl" blurRad="38100" dir="2700000" dist="38100">
                  <a:srgbClr val="C0C0C0"/>
                </a:outerShdw>
              </a:effectLst>
            </a:endParaRPr>
          </a:p>
        </p:txBody>
      </p:sp>
      <p:sp>
        <p:nvSpPr>
          <p:cNvPr id="1048674"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There are two major classifications of mental disorders </a:t>
            </a:r>
            <a:br/>
            <a:r>
              <a:rPr altLang="en-US" lang="zh-CN"/>
              <a:t>used internationally. These are:</a:t>
            </a:r>
          </a:p>
          <a:p>
            <a:pPr eaLnBrk="1" hangingPunct="1" latinLnBrk="1" lvl="1"/>
            <a:r>
              <a:t>International Classification of Diseases (ICD)</a:t>
            </a:r>
          </a:p>
          <a:p>
            <a:pPr eaLnBrk="1" hangingPunct="1" latinLnBrk="1" lvl="1"/>
            <a:r>
              <a:t>Diagnostic and Statistical Manual (DSM)</a:t>
            </a:r>
          </a:p>
          <a:p>
            <a:pPr eaLnBrk="1" hangingPunct="1" latinLnBrk="1" lvl="0"/>
            <a:r>
              <a:t>The ICD is the WHO system of classification, currently in its 10th edition, commonly referred to as </a:t>
            </a:r>
            <a:r>
              <a:rPr b="1" u="sng"/>
              <a:t>ICD 10</a:t>
            </a:r>
            <a:r>
              <a:t>. The DSM classification is the American Psychiatric Association system, currently in the 4th edition and commonly referred to as </a:t>
            </a:r>
            <a:r>
              <a:rPr u="sng"/>
              <a:t>DSM IV</a:t>
            </a:r>
            <a:r>
              <a:t>. </a:t>
            </a:r>
          </a:p>
          <a:p>
            <a:pPr eaLnBrk="1" hangingPunct="1" latinLnBrk="1" lvl="1">
              <a:buFontTx/>
              <a:buNone/>
            </a:pPr>
          </a:p>
          <a:p>
            <a:pPr eaLnBrk="1" hangingPunct="1" latinLnBrk="1" lvl="0"/>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showMasterSp="1">
  <p:cSld>
    <p:spTree>
      <p:nvGrpSpPr>
        <p:cNvPr id="310" name=""/>
        <p:cNvGrpSpPr/>
        <p:nvPr/>
      </p:nvGrpSpPr>
      <p:grpSpPr>
        <a:xfrm rot="0">
          <a:off x="0" y="0"/>
          <a:ext cx="0" cy="0"/>
          <a:chOff x="0" y="0"/>
          <a:chExt cx="0" cy="0"/>
        </a:xfrm>
      </p:grpSpPr>
      <p:sp>
        <p:nvSpPr>
          <p:cNvPr id="1048675" name=""/>
          <p:cNvSpPr/>
          <p:nvPr>
            <p:ph type="title" sz="full" idx="0"/>
          </p:nvPr>
        </p:nvSpPr>
        <p:spPr>
          <a:xfrm rot="0">
            <a:off x="0" y="152400"/>
            <a:ext cx="89154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Introducing ICD 10 classification</a:t>
            </a:r>
            <a:br/>
            <a:endParaRPr altLang="en-US" lang="zh-CN">
              <a:effectLst>
                <a:outerShdw algn="tl" blurRad="38100" dir="2700000" dist="38100">
                  <a:srgbClr val="C0C0C0"/>
                </a:outerShdw>
              </a:effectLst>
            </a:endParaRPr>
          </a:p>
        </p:txBody>
      </p:sp>
      <p:sp>
        <p:nvSpPr>
          <p:cNvPr id="1048676" name=""/>
          <p:cNvSpPr/>
          <p:nvPr>
            <p:ph sz="full" idx="1"/>
          </p:nvPr>
        </p:nvSpPr>
        <p:spPr>
          <a:xfrm rot="0">
            <a:off x="0" y="609600"/>
            <a:ext cx="91440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 :.</a:t>
            </a:r>
          </a:p>
          <a:p>
            <a:pPr eaLnBrk="1" hangingPunct="1" latinLnBrk="1" lvl="0"/>
            <a:r>
              <a:rPr altLang="en-US" lang="zh-CN"/>
              <a:t> :Mental and behaviour disorders due to psychoactive substance use.</a:t>
            </a:r>
          </a:p>
          <a:p>
            <a:pPr eaLnBrk="1" hangingPunct="1" latinLnBrk="1" lvl="0"/>
            <a:r>
              <a:rPr altLang="en-US" lang="zh-CN"/>
              <a:t> F2:Schizophrenia, schizotypal and delusional disorders.</a:t>
            </a:r>
          </a:p>
          <a:p>
            <a:pPr eaLnBrk="1" hangingPunct="1" latinLnBrk="1" lvl="0"/>
            <a:r>
              <a:rPr altLang="en-US" lang="zh-CN"/>
              <a:t> F3:Mood (affective) disorders.</a:t>
            </a:r>
          </a:p>
          <a:p>
            <a:pPr eaLnBrk="1" hangingPunct="1" latinLnBrk="1" lvl="0"/>
            <a:r>
              <a:rPr altLang="en-US" lang="zh-CN"/>
              <a:t> F4:Neurotic, stress related and somatoform disorders.</a:t>
            </a:r>
          </a:p>
          <a:p>
            <a:pPr eaLnBrk="1" hangingPunct="1" latinLnBrk="1" lvl="0"/>
            <a:r>
              <a:rPr altLang="en-US" lang="zh-CN"/>
              <a:t> F5:Behavioural syndromes associated with physiological disturbances and physical factors.</a:t>
            </a:r>
          </a:p>
          <a:p>
            <a:pPr eaLnBrk="1" hangingPunct="1" latinLnBrk="1" lvl="0"/>
            <a:r>
              <a:rPr altLang="en-US" lang="zh-CN"/>
              <a:t> F6:Disorders of adult personality and behaviour.</a:t>
            </a:r>
          </a:p>
          <a:p>
            <a:pPr eaLnBrk="1" hangingPunct="1" latinLnBrk="1" lvl="0">
              <a:buNone/>
            </a:pPr>
            <a:endParaRPr altLang="en-US" lang="zh-CN"/>
          </a:p>
        </p:txBody>
      </p:sp>
      <p:graphicFrame>
        <p:nvGraphicFramePr>
          <p:cNvPr id="4194304" name=""/>
          <p:cNvGraphicFramePr>
            <a:graphicFrameLocks/>
          </p:cNvGraphicFramePr>
          <p:nvPr/>
        </p:nvGraphicFramePr>
        <p:xfrm rot="0">
          <a:off x="0" y="762000"/>
          <a:ext cx="9144000" cy="6100762"/>
        </p:xfrm>
        <a:graphic>
          <a:graphicData uri="http://schemas.openxmlformats.org/drawingml/2006/table">
            <a:tbl>
              <a:tblPr/>
              <a:tblGrid>
                <a:gridCol w="800100"/>
                <a:gridCol w="8343900"/>
              </a:tblGrid>
              <a:tr h="579437">
                <a:tc>
                  <a:txBody>
                    <a:bodyPr/>
                    <a:p>
                      <a:pPr algn="l" eaLnBrk="1" hangingPunct="1" latinLnBrk="1" lvl="0"/>
                      <a:r>
                        <a:rPr altLang="en-US" b="1" sz="2000" lang="zh-CN">
                          <a:solidFill>
                            <a:schemeClr val="dk1"/>
                          </a:solidFill>
                          <a:latin typeface="Times New Roman" pitchFamily="18" charset="0"/>
                        </a:rPr>
                        <a:t>F0</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c>
                  <a:txBody>
                    <a:bodyPr/>
                    <a:p>
                      <a:pPr algn="l" eaLnBrk="1" hangingPunct="1" latinLnBrk="1" lvl="0"/>
                      <a:r>
                        <a:rPr altLang="en-US" b="1" sz="2000" lang="zh-CN">
                          <a:solidFill>
                            <a:schemeClr val="dk1"/>
                          </a:solidFill>
                          <a:latin typeface="Times New Roman" pitchFamily="18" charset="0"/>
                        </a:rPr>
                        <a:t>Organic disorders, including symptomatic mental disorders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chemeClr val="accent1"/>
                    </a:solidFill>
                  </a:tcPr>
                </a:tc>
              </a:tr>
              <a:tr h="581024">
                <a:tc>
                  <a:txBody>
                    <a:bodyPr/>
                    <a:p>
                      <a:pPr algn="l" eaLnBrk="1" hangingPunct="1" latinLnBrk="1" lvl="0"/>
                      <a:r>
                        <a:rPr altLang="en-US" b="1" sz="2000" lang="zh-CN">
                          <a:solidFill>
                            <a:srgbClr val="000000"/>
                          </a:solidFill>
                          <a:latin typeface="Times New Roman" pitchFamily="18" charset="0"/>
                        </a:rPr>
                        <a:t>F1</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1" sz="2000" lang="zh-CN">
                          <a:solidFill>
                            <a:schemeClr val="dk1"/>
                          </a:solidFill>
                          <a:latin typeface="Times New Roman" pitchFamily="18" charset="0"/>
                        </a:rPr>
                        <a:t>Mental and behavioural disorders due to psychoactive substance use</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579437">
                <a:tc>
                  <a:txBody>
                    <a:bodyPr/>
                    <a:p>
                      <a:pPr algn="l" eaLnBrk="1" hangingPunct="1" latinLnBrk="1" lvl="0"/>
                      <a:r>
                        <a:rPr altLang="en-US" b="1" sz="2000" lang="zh-CN">
                          <a:solidFill>
                            <a:srgbClr val="000000"/>
                          </a:solidFill>
                          <a:latin typeface="Times New Roman" pitchFamily="18" charset="0"/>
                        </a:rPr>
                        <a:t>F2</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1" sz="2000" lang="zh-CN">
                          <a:solidFill>
                            <a:schemeClr val="dk1"/>
                          </a:solidFill>
                          <a:latin typeface="Times New Roman" pitchFamily="18" charset="0"/>
                        </a:rPr>
                        <a:t>Schizophrenia, schizotypal and delusional disorders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581024">
                <a:tc>
                  <a:txBody>
                    <a:bodyPr/>
                    <a:p>
                      <a:pPr algn="l" eaLnBrk="1" hangingPunct="1" latinLnBrk="1" lvl="0"/>
                      <a:r>
                        <a:rPr altLang="en-US" b="1" sz="2000" lang="zh-CN">
                          <a:solidFill>
                            <a:srgbClr val="000000"/>
                          </a:solidFill>
                          <a:latin typeface="Times New Roman" pitchFamily="18" charset="0"/>
                        </a:rPr>
                        <a:t>F3</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1" sz="2000" lang="zh-CN">
                          <a:solidFill>
                            <a:schemeClr val="dk1"/>
                          </a:solidFill>
                          <a:latin typeface="Times New Roman" pitchFamily="18" charset="0"/>
                        </a:rPr>
                        <a:t>Mood (affective) disorders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611187">
                <a:tc>
                  <a:txBody>
                    <a:bodyPr/>
                    <a:p>
                      <a:pPr algn="l" eaLnBrk="1" hangingPunct="1" latinLnBrk="1" lvl="0"/>
                      <a:r>
                        <a:rPr altLang="en-US" b="1" sz="2000" lang="zh-CN">
                          <a:solidFill>
                            <a:srgbClr val="000000"/>
                          </a:solidFill>
                          <a:latin typeface="Times New Roman" pitchFamily="18" charset="0"/>
                        </a:rPr>
                        <a:t>F4</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1" sz="2000" lang="zh-CN">
                          <a:solidFill>
                            <a:schemeClr val="dk1"/>
                          </a:solidFill>
                          <a:latin typeface="Times New Roman" pitchFamily="18" charset="0"/>
                        </a:rPr>
                        <a:t>Neurotic, stress related and somatoform disorders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1001712">
                <a:tc>
                  <a:txBody>
                    <a:bodyPr/>
                    <a:p>
                      <a:pPr algn="l" eaLnBrk="1" hangingPunct="1" latinLnBrk="1" lvl="0"/>
                      <a:r>
                        <a:rPr altLang="en-US" b="1" sz="2000" lang="zh-CN">
                          <a:solidFill>
                            <a:srgbClr val="000000"/>
                          </a:solidFill>
                          <a:latin typeface="Times New Roman" pitchFamily="18" charset="0"/>
                        </a:rPr>
                        <a:t>F5</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1" sz="2000" lang="zh-CN">
                          <a:solidFill>
                            <a:schemeClr val="dk1"/>
                          </a:solidFill>
                          <a:latin typeface="Times New Roman" pitchFamily="18" charset="0"/>
                        </a:rPr>
                        <a:t>Behavioural syndromes associated with physiological disturbances </a:t>
                      </a:r>
                      <a:br/>
                      <a:r>
                        <a:rPr altLang="en-US" b="1" sz="2000" lang="zh-CN">
                          <a:solidFill>
                            <a:schemeClr val="dk1"/>
                          </a:solidFill>
                          <a:latin typeface="Times New Roman" pitchFamily="18" charset="0"/>
                        </a:rPr>
                        <a:t> and physical factors.</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581024">
                <a:tc>
                  <a:txBody>
                    <a:bodyPr/>
                    <a:p>
                      <a:pPr algn="l" eaLnBrk="1" hangingPunct="1" latinLnBrk="1" lvl="0"/>
                      <a:r>
                        <a:rPr altLang="en-US" b="1" sz="2000" lang="zh-CN">
                          <a:solidFill>
                            <a:srgbClr val="000000"/>
                          </a:solidFill>
                          <a:latin typeface="Times New Roman" pitchFamily="18" charset="0"/>
                        </a:rPr>
                        <a:t>F6</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1" sz="2000" lang="zh-CN">
                          <a:solidFill>
                            <a:schemeClr val="dk1"/>
                          </a:solidFill>
                          <a:latin typeface="Times New Roman" pitchFamily="18" charset="0"/>
                        </a:rPr>
                        <a:t>Disorders of adult personality and behaviour</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r h="579437">
                <a:tc>
                  <a:txBody>
                    <a:bodyPr/>
                    <a:p>
                      <a:pPr algn="l" eaLnBrk="1" hangingPunct="1" latinLnBrk="1" lvl="0"/>
                      <a:r>
                        <a:rPr altLang="en-US" b="1" sz="2000" lang="zh-CN">
                          <a:solidFill>
                            <a:srgbClr val="000000"/>
                          </a:solidFill>
                          <a:latin typeface="Times New Roman" pitchFamily="18" charset="0"/>
                        </a:rPr>
                        <a:t>F7</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c>
                  <a:txBody>
                    <a:bodyPr/>
                    <a:p>
                      <a:pPr algn="l" eaLnBrk="1" hangingPunct="1" latinLnBrk="1" lvl="0"/>
                      <a:r>
                        <a:rPr altLang="en-US" b="1" sz="2000" lang="zh-CN">
                          <a:solidFill>
                            <a:schemeClr val="dk1"/>
                          </a:solidFill>
                          <a:latin typeface="Times New Roman" pitchFamily="18" charset="0"/>
                        </a:rPr>
                        <a:t>Mental retardation</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BFFFF"/>
                    </a:solidFill>
                  </a:tcPr>
                </a:tc>
              </a:tr>
              <a:tr h="1006474">
                <a:tc>
                  <a:txBody>
                    <a:bodyPr/>
                    <a:p>
                      <a:pPr algn="l" eaLnBrk="1" hangingPunct="1" latinLnBrk="1" lvl="0"/>
                      <a:r>
                        <a:rPr altLang="en-US" b="1" sz="2000" lang="zh-CN">
                          <a:solidFill>
                            <a:srgbClr val="000000"/>
                          </a:solidFill>
                          <a:latin typeface="Times New Roman" pitchFamily="18" charset="0"/>
                        </a:rPr>
                        <a:t>F8</a:t>
                      </a:r>
                    </a:p>
                    <a:p>
                      <a:pPr algn="l" eaLnBrk="1" hangingPunct="1" latinLnBrk="1" lvl="0"/>
                      <a:r>
                        <a:rPr altLang="en-US" b="1" sz="2000" lang="zh-CN">
                          <a:solidFill>
                            <a:srgbClr val="000000"/>
                          </a:solidFill>
                          <a:latin typeface="Times New Roman" pitchFamily="18" charset="0"/>
                        </a:rPr>
                        <a:t>F9</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c>
                  <a:txBody>
                    <a:bodyPr/>
                    <a:p>
                      <a:pPr algn="l" eaLnBrk="1" hangingPunct="1" latinLnBrk="1" lvl="0"/>
                      <a:r>
                        <a:rPr altLang="en-US" b="1" sz="2000" lang="zh-CN">
                          <a:solidFill>
                            <a:schemeClr val="dk1"/>
                          </a:solidFill>
                          <a:latin typeface="Times New Roman" pitchFamily="18" charset="0"/>
                        </a:rPr>
                        <a:t>Disorders of psychological development.</a:t>
                      </a:r>
                    </a:p>
                    <a:p>
                      <a:pPr algn="l" eaLnBrk="1" hangingPunct="1" latinLnBrk="1" lvl="0"/>
                      <a:r>
                        <a:rPr altLang="en-US" b="1" sz="2000" lang="zh-CN">
                          <a:solidFill>
                            <a:schemeClr val="dk1"/>
                          </a:solidFill>
                          <a:latin typeface="Times New Roman" pitchFamily="18" charset="0"/>
                        </a:rPr>
                        <a:t>Behavioural and emotional disorders with onset usually occurring in childhood or adolescence </a:t>
                      </a:r>
                    </a:p>
                  </a:txBody>
                  <a:tcPr marL="91440" marR="91440" marT="45720" marB="45720">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FFF"/>
                    </a:solidFill>
                  </a:tcPr>
                </a:tc>
              </a:tr>
            </a:tbl>
          </a:graphicData>
        </a:graphic>
      </p:graphicFrame>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showMasterSp="1">
  <p:cSld>
    <p:spTree>
      <p:nvGrpSpPr>
        <p:cNvPr id="312" name=""/>
        <p:cNvGrpSpPr/>
        <p:nvPr/>
      </p:nvGrpSpPr>
      <p:grpSpPr>
        <a:xfrm rot="0">
          <a:off x="0" y="0"/>
          <a:ext cx="0" cy="0"/>
          <a:chOff x="0" y="0"/>
          <a:chExt cx="0" cy="0"/>
        </a:xfrm>
      </p:grpSpPr>
      <p:sp>
        <p:nvSpPr>
          <p:cNvPr id="1048708" name=""/>
          <p:cNvSpPr/>
          <p:nvPr>
            <p:ph type="title" sz="full" idx="0"/>
          </p:nvPr>
        </p:nvSpPr>
        <p:spPr>
          <a:xfrm rot="0">
            <a:off x="0" y="0"/>
            <a:ext cx="8915400" cy="762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DSM IV classification</a:t>
            </a:r>
          </a:p>
        </p:txBody>
      </p:sp>
      <p:sp>
        <p:nvSpPr>
          <p:cNvPr id="1048709"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The DSM-IV, produced by the </a:t>
            </a:r>
            <a:r>
              <a:rPr altLang="en-US" sz="2800" lang="zh-CN">
                <a:hlinkClick r:id="rId1" action="ppaction://hlinkfile"/>
              </a:rPr>
              <a:t>American Psychiatric Association</a:t>
            </a:r>
            <a:r>
              <a:rPr altLang="en-US" sz="2800" lang="zh-CN"/>
              <a:t>, characterizes mental disorder as "a clinically significant behavioral or psychological syndrome or pattern that occurs in an individual,...is associated with present distress...or disability...or with a significant increased risk of suffering" but that "...no definition adequately specifies precise boundaries for the concept of 'mental disorder'...different situations call for different definitions" (APA, 1994 and 2000). </a:t>
            </a:r>
          </a:p>
          <a:p>
            <a:pPr eaLnBrk="1" hangingPunct="1" latinLnBrk="1" lvl="0"/>
            <a:r>
              <a:rPr altLang="en-US" sz="2800" lang="zh-CN"/>
              <a:t>The DSM also states that "there is no assumption that each category of mental disorder is a completely discrete entity with absolute boundaries dividing it from other mental disorders or from no mental disorder</a:t>
            </a:r>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showMasterSp="1">
  <p:cSld>
    <p:spTree>
      <p:nvGrpSpPr>
        <p:cNvPr id="313" name=""/>
        <p:cNvGrpSpPr/>
        <p:nvPr/>
      </p:nvGrpSpPr>
      <p:grpSpPr>
        <a:xfrm rot="0">
          <a:off x="0" y="0"/>
          <a:ext cx="0" cy="0"/>
          <a:chOff x="0" y="0"/>
          <a:chExt cx="0" cy="0"/>
        </a:xfrm>
      </p:grpSpPr>
      <p:sp>
        <p:nvSpPr>
          <p:cNvPr id="1048710" name=""/>
          <p:cNvSpPr/>
          <p:nvPr>
            <p:ph sz="full" idx="1"/>
          </p:nvPr>
        </p:nvSpPr>
        <p:spPr>
          <a:xfrm rot="0">
            <a:off x="0" y="0"/>
            <a:ext cx="9144000" cy="6629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sz="2800" lang="zh-CN"/>
              <a:t>The DSM-IV-TR (Text Revision, 2000) consists of five axes (domains) on which disorder can be assessed. The five axes are:</a:t>
            </a:r>
          </a:p>
          <a:p>
            <a:pPr eaLnBrk="1" hangingPunct="1" latinLnBrk="1" lvl="0"/>
            <a:r>
              <a:rPr b="1" sz="2800"/>
              <a:t>Axis I</a:t>
            </a:r>
            <a:r>
              <a:rPr sz="2800"/>
              <a:t>: Clinical Disorders (all mental disorders except Personality Disorders and Mental Retardation) </a:t>
            </a:r>
          </a:p>
          <a:p>
            <a:pPr eaLnBrk="1" hangingPunct="1" latinLnBrk="1" lvl="0"/>
            <a:r>
              <a:rPr b="1" sz="2800"/>
              <a:t>Axis II</a:t>
            </a:r>
            <a:r>
              <a:rPr sz="2800"/>
              <a:t>: Personality Disorders and Mental Retardation </a:t>
            </a:r>
            <a:r>
              <a:rPr b="1" sz="2800"/>
              <a:t>Axis III</a:t>
            </a:r>
            <a:r>
              <a:rPr sz="2800"/>
              <a:t>: General Medical Conditions (must be connected to a Mental Disorder) </a:t>
            </a:r>
          </a:p>
          <a:p>
            <a:pPr eaLnBrk="1" hangingPunct="1" latinLnBrk="1" lvl="0"/>
            <a:r>
              <a:rPr b="1" sz="2800"/>
              <a:t>Axis IV</a:t>
            </a:r>
            <a:r>
              <a:rPr sz="2800"/>
              <a:t>: Psychosocial and Environmental Problems (for example limited social support network) </a:t>
            </a:r>
          </a:p>
          <a:p>
            <a:pPr eaLnBrk="1" hangingPunct="1" latinLnBrk="1" lvl="0"/>
            <a:r>
              <a:rPr b="1" sz="2800"/>
              <a:t>Axis V</a:t>
            </a:r>
            <a:r>
              <a:rPr sz="2800"/>
              <a:t>: Global Assessment of Functioning (Psychological, social and job-related functions are evaluated on a continuum between mental health and extreme mental disorder)</a:t>
            </a: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showMasterSp="1">
  <p:cSld>
    <p:spTree>
      <p:nvGrpSpPr>
        <p:cNvPr id="314" name=""/>
        <p:cNvGrpSpPr/>
        <p:nvPr/>
      </p:nvGrpSpPr>
      <p:grpSpPr>
        <a:xfrm rot="0">
          <a:off x="0" y="0"/>
          <a:ext cx="0" cy="0"/>
          <a:chOff x="0" y="0"/>
          <a:chExt cx="0" cy="0"/>
        </a:xfrm>
      </p:grpSpPr>
      <p:sp>
        <p:nvSpPr>
          <p:cNvPr id="1048711"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Factors that Influence Attitudes towards Mental Health and Mental Illness</a:t>
            </a:r>
            <a:br/>
            <a:endParaRPr altLang="en-US" lang="zh-CN">
              <a:effectLst>
                <a:outerShdw algn="tl" blurRad="38100" dir="2700000" dist="38100">
                  <a:srgbClr val="C0C0C0"/>
                </a:outerShdw>
              </a:effectLst>
            </a:endParaRPr>
          </a:p>
        </p:txBody>
      </p:sp>
      <p:sp>
        <p:nvSpPr>
          <p:cNvPr id="1048712" name=""/>
          <p:cNvSpPr/>
          <p:nvPr>
            <p:ph sz="full" idx="1"/>
          </p:nvPr>
        </p:nvSpPr>
        <p:spPr>
          <a:xfrm rot="0">
            <a:off x="0" y="1600200"/>
            <a:ext cx="9144000" cy="5257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Culture</a:t>
            </a:r>
            <a:br/>
            <a:r>
              <a:t>The way people think, behave or feel is shaped by their culture. Culture also determines the features of insanity, for example, who is labeled as insane and under what circumstances. </a:t>
            </a:r>
          </a:p>
          <a:p>
            <a:pPr eaLnBrk="1" hangingPunct="1" latinLnBrk="1" lvl="0"/>
            <a:r>
              <a:t>What is considered insane in one culture may be considered perfectly normal in another. Culture also gives guidelines on the nature of treatment and the identity of the helper</a:t>
            </a:r>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showMasterSp="1">
  <p:cSld>
    <p:spTree>
      <p:nvGrpSpPr>
        <p:cNvPr id="315" name=""/>
        <p:cNvGrpSpPr/>
        <p:nvPr/>
      </p:nvGrpSpPr>
      <p:grpSpPr>
        <a:xfrm rot="0">
          <a:off x="0" y="0"/>
          <a:ext cx="0" cy="0"/>
          <a:chOff x="0" y="0"/>
          <a:chExt cx="0" cy="0"/>
        </a:xfrm>
      </p:grpSpPr>
      <p:sp>
        <p:nvSpPr>
          <p:cNvPr id="1048713" name=""/>
          <p:cNvSpPr/>
          <p:nvPr>
            <p:ph sz="full" idx="1"/>
          </p:nvPr>
        </p:nvSpPr>
        <p:spPr>
          <a:xfrm rot="0">
            <a:off x="0" y="228600"/>
            <a:ext cx="9144000" cy="6629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Education</a:t>
            </a:r>
            <a:br/>
            <a:r>
              <a:t>The level of education also influences attitudes towards mental health and mental illness. </a:t>
            </a:r>
          </a:p>
          <a:p>
            <a:pPr eaLnBrk="1" hangingPunct="1" latinLnBrk="1" lvl="0"/>
            <a:r>
              <a:t>An educated person has a better understanding of health and mental illness, thus making their attitude more positive.</a:t>
            </a:r>
          </a:p>
          <a:p>
            <a:pPr eaLnBrk="1" hangingPunct="1" latinLnBrk="1" lvl="0">
              <a:buNone/>
            </a:pPr>
            <a:r>
              <a:rPr b="1" u="sng"/>
              <a:t>Health Beliefs</a:t>
            </a:r>
          </a:p>
          <a:p>
            <a:pPr eaLnBrk="1" hangingPunct="1" latinLnBrk="1" lvl="0"/>
            <a:r>
              <a:t>These will determine whether the individual’s attitude is positive or negative. It will depend on how the patient explains the illness to themselves, that is whether they believe in germ theory, evil spirits or an imbalance of some kind.</a:t>
            </a:r>
          </a:p>
          <a:p>
            <a:pPr eaLnBrk="1" hangingPunct="1" latinLnBrk="1" lvl="0">
              <a:buNone/>
            </a:pPr>
          </a:p>
          <a:p>
            <a:pPr eaLnBrk="1" hangingPunct="1" latinLnBrk="1" lvl="0"/>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268" name=""/>
        <p:cNvGrpSpPr/>
        <p:nvPr/>
      </p:nvGrpSpPr>
      <p:grpSpPr>
        <a:xfrm rot="0">
          <a:off x="0" y="0"/>
          <a:ext cx="0" cy="0"/>
          <a:chOff x="0" y="0"/>
          <a:chExt cx="0" cy="0"/>
        </a:xfrm>
      </p:grpSpPr>
      <p:sp>
        <p:nvSpPr>
          <p:cNvPr id="1048614" name=""/>
          <p:cNvSpPr/>
          <p:nvPr>
            <p:ph type="title" sz="full" idx="0"/>
          </p:nvPr>
        </p:nvSpPr>
        <p:spPr>
          <a:xfrm rot="0">
            <a:off x="0" y="0"/>
            <a:ext cx="9144000" cy="1752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Concepts of Mental Health and Mental Illness </a:t>
            </a:r>
            <a:br/>
            <a:endParaRPr altLang="en-US" lang="zh-CN">
              <a:effectLst>
                <a:outerShdw algn="tl" blurRad="38100" dir="2700000" dist="38100">
                  <a:srgbClr val="C0C0C0"/>
                </a:outerShdw>
              </a:effectLst>
            </a:endParaRPr>
          </a:p>
        </p:txBody>
      </p:sp>
      <p:sp>
        <p:nvSpPr>
          <p:cNvPr id="1048615" name=""/>
          <p:cNvSpPr/>
          <p:nvPr>
            <p:ph sz="full" idx="1"/>
          </p:nvPr>
        </p:nvSpPr>
        <p:spPr>
          <a:xfrm rot="0">
            <a:off x="0" y="1143000"/>
            <a:ext cx="9144000" cy="5715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solidFill>
                  <a:srgbClr val="FF0000"/>
                </a:solidFill>
              </a:rPr>
              <a:t>Mental health </a:t>
            </a:r>
            <a:r>
              <a:t>is defined as the simultaneous success at working, loving, and creating with the capacity for mature and flexible resolution of conflicts between instincts, conscience, other people and reality (Evelyn and Wasili, 1986).</a:t>
            </a:r>
          </a:p>
          <a:p>
            <a:pPr eaLnBrk="1" hangingPunct="1" latinLnBrk="1" lvl="0"/>
            <a:r>
              <a:t>According to the World Health Organization (WHO), mental health is a state of emotional well-being which enables one to function comfortably within society and to be satisfied with one’s own achievements.</a:t>
            </a:r>
          </a:p>
          <a:p>
            <a:pPr eaLnBrk="1" hangingPunct="1" latinLnBrk="1" lvl="0"/>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showMasterSp="1">
  <p:cSld>
    <p:spTree>
      <p:nvGrpSpPr>
        <p:cNvPr id="316" name=""/>
        <p:cNvGrpSpPr/>
        <p:nvPr/>
      </p:nvGrpSpPr>
      <p:grpSpPr>
        <a:xfrm rot="0">
          <a:off x="0" y="0"/>
          <a:ext cx="0" cy="0"/>
          <a:chOff x="0" y="0"/>
          <a:chExt cx="0" cy="0"/>
        </a:xfrm>
      </p:grpSpPr>
      <p:sp>
        <p:nvSpPr>
          <p:cNvPr id="1048714" name=""/>
          <p:cNvSpPr/>
          <p:nvPr>
            <p:ph sz="full" idx="1"/>
          </p:nvPr>
        </p:nvSpPr>
        <p:spPr>
          <a:xfrm rot="0">
            <a:off x="0" y="304800"/>
            <a:ext cx="9144000" cy="6400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Religion</a:t>
            </a:r>
            <a:br/>
          </a:p>
          <a:p>
            <a:pPr eaLnBrk="1" hangingPunct="1" latinLnBrk="1" lvl="0"/>
            <a:r>
              <a:t>A patient’s reaction to mental illness will often depend on whether or not the patient believes in God or a particular religion, for example, some religions believe that ill health is caused by evil spirits. Usually, religion encourages the followers to be empathetic to </a:t>
            </a:r>
            <a:br/>
            <a:r>
              <a:t>sick people.</a:t>
            </a:r>
          </a:p>
          <a:p>
            <a:pPr eaLnBrk="1" hangingPunct="1" latinLnBrk="1" lvl="0"/>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showMasterSp="1">
  <p:cSld>
    <p:spTree>
      <p:nvGrpSpPr>
        <p:cNvPr id="317" name=""/>
        <p:cNvGrpSpPr/>
        <p:nvPr/>
      </p:nvGrpSpPr>
      <p:grpSpPr>
        <a:xfrm rot="0">
          <a:off x="0" y="0"/>
          <a:ext cx="0" cy="0"/>
          <a:chOff x="0" y="0"/>
          <a:chExt cx="0" cy="0"/>
        </a:xfrm>
      </p:grpSpPr>
      <p:sp>
        <p:nvSpPr>
          <p:cNvPr id="1048715"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Principles and Qualities of Psychiatric Nursing</a:t>
            </a:r>
          </a:p>
        </p:txBody>
      </p:sp>
      <p:sp>
        <p:nvSpPr>
          <p:cNvPr id="1048716" name=""/>
          <p:cNvSpPr/>
          <p:nvPr>
            <p:ph sz="full" idx="1"/>
          </p:nvPr>
        </p:nvSpPr>
        <p:spPr>
          <a:xfrm rot="0">
            <a:off x="0" y="1981200"/>
            <a:ext cx="9144000" cy="4876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Respect for the Patient</a:t>
            </a:r>
          </a:p>
          <a:p>
            <a:pPr eaLnBrk="1" hangingPunct="1" latinLnBrk="1" lvl="0"/>
            <a:r>
              <a:t>This is achieved by accepting the patient as they are. </a:t>
            </a:r>
            <a:br/>
            <a:r>
              <a:t>The therapist should take time to listen to the patient and provide privacy for all conversations. </a:t>
            </a:r>
          </a:p>
          <a:p>
            <a:pPr eaLnBrk="1" hangingPunct="1" latinLnBrk="1" lvl="0"/>
            <a:r>
              <a:t>Minimize situations and experiences that might humiliate the patient and be honest in providing information on medicines, privileges, length of management and stays in hospital if indicated.</a:t>
            </a:r>
          </a:p>
          <a:p>
            <a:pPr eaLnBrk="1" hangingPunct="1" latinLnBrk="1" lvl="0"/>
            <a:r>
              <a:rPr b="1"/>
              <a:t> </a:t>
            </a:r>
          </a:p>
          <a:p>
            <a:pPr eaLnBrk="1" hangingPunct="1" latinLnBrk="1" lvl="0"/>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showMasterSp="1">
  <p:cSld>
    <p:spTree>
      <p:nvGrpSpPr>
        <p:cNvPr id="318" name=""/>
        <p:cNvGrpSpPr/>
        <p:nvPr/>
      </p:nvGrpSpPr>
      <p:grpSpPr>
        <a:xfrm rot="0">
          <a:off x="0" y="0"/>
          <a:ext cx="0" cy="0"/>
          <a:chOff x="0" y="0"/>
          <a:chExt cx="0" cy="0"/>
        </a:xfrm>
      </p:grpSpPr>
      <p:sp>
        <p:nvSpPr>
          <p:cNvPr id="1048717" name=""/>
          <p:cNvSpPr/>
          <p:nvPr>
            <p:ph sz="full" idx="1"/>
          </p:nvPr>
        </p:nvSpPr>
        <p:spPr>
          <a:xfrm rot="0">
            <a:off x="152400" y="152400"/>
            <a:ext cx="8763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Availability</a:t>
            </a:r>
            <a:br/>
            <a:r>
              <a:t>The nurse must be constantly available to assist the patient to attain their basic needs and alleviate suffering.</a:t>
            </a:r>
          </a:p>
          <a:p>
            <a:pPr eaLnBrk="1" hangingPunct="1" latinLnBrk="1" lvl="0">
              <a:buNone/>
            </a:pPr>
            <a:r>
              <a:rPr b="1" u="sng"/>
              <a:t>Spontaneity</a:t>
            </a:r>
            <a:br/>
            <a:r>
              <a:t>You should avoid being overly formal. Instead, you should be comfortable with yourself, be flexible and aware of the therapeutic goals.</a:t>
            </a:r>
          </a:p>
          <a:p>
            <a:pPr eaLnBrk="1" hangingPunct="1" latinLnBrk="1" lvl="0">
              <a:buNone/>
            </a:pPr>
            <a:r>
              <a:rPr b="1" u="sng"/>
              <a:t>Acceptance</a:t>
            </a:r>
            <a:br/>
            <a:r>
              <a:t>Even if the patient behaves in a way that does not please the nurse, they should be accepted as they are, but taking care not to reinforce their behaviour.</a:t>
            </a:r>
          </a:p>
          <a:p>
            <a:pPr eaLnBrk="1" hangingPunct="1" latinLnBrk="1" lvl="0"/>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showMasterSp="1">
  <p:cSld>
    <p:spTree>
      <p:nvGrpSpPr>
        <p:cNvPr id="319" name=""/>
        <p:cNvGrpSpPr/>
        <p:nvPr/>
      </p:nvGrpSpPr>
      <p:grpSpPr>
        <a:xfrm rot="0">
          <a:off x="0" y="0"/>
          <a:ext cx="0" cy="0"/>
          <a:chOff x="0" y="0"/>
          <a:chExt cx="0" cy="0"/>
        </a:xfrm>
      </p:grpSpPr>
      <p:sp>
        <p:nvSpPr>
          <p:cNvPr id="1048718" name=""/>
          <p:cNvSpPr/>
          <p:nvPr>
            <p:ph sz="full" idx="1"/>
          </p:nvPr>
        </p:nvSpPr>
        <p:spPr>
          <a:xfrm rot="0">
            <a:off x="0" y="228600"/>
            <a:ext cx="8915400" cy="5867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Sensitivity</a:t>
            </a:r>
            <a:br/>
            <a:r>
              <a:t>You should do your best to show genuine interest and concern. </a:t>
            </a:r>
            <a:br/>
            <a:r>
              <a:t>You should be persistent and patient even if no observable improvement is made.</a:t>
            </a:r>
          </a:p>
          <a:p>
            <a:pPr eaLnBrk="1" hangingPunct="1" latinLnBrk="1" lvl="0">
              <a:buNone/>
            </a:pPr>
            <a:r>
              <a:rPr b="1" u="sng"/>
              <a:t>Accountability</a:t>
            </a:r>
            <a:br/>
            <a:r>
              <a:t>Since mentally ill patients are vulnerable due to their distorted thinking and behaviour, accountability is required more in a psychiatric setting than any other type of health care.</a:t>
            </a:r>
          </a:p>
          <a:p>
            <a:pPr eaLnBrk="1" hangingPunct="1" latinLnBrk="1" lvl="0">
              <a:buNone/>
            </a:pPr>
            <a:r>
              <a:t>You are also accountable to yourself as well as professional colleagues and peers.</a:t>
            </a:r>
          </a:p>
          <a:p>
            <a:pPr eaLnBrk="1" hangingPunct="1" latinLnBrk="1" lvl="0">
              <a:buNone/>
            </a:pPr>
          </a:p>
          <a:p>
            <a:pPr eaLnBrk="1" hangingPunct="1" latinLnBrk="1" lvl="0"/>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showMasterSp="1">
  <p:cSld>
    <p:spTree>
      <p:nvGrpSpPr>
        <p:cNvPr id="320" name=""/>
        <p:cNvGrpSpPr/>
        <p:nvPr/>
      </p:nvGrpSpPr>
      <p:grpSpPr>
        <a:xfrm rot="0">
          <a:off x="0" y="0"/>
          <a:ext cx="0" cy="0"/>
          <a:chOff x="0" y="0"/>
          <a:chExt cx="0" cy="0"/>
        </a:xfrm>
      </p:grpSpPr>
      <p:sp>
        <p:nvSpPr>
          <p:cNvPr id="1048719" name=""/>
          <p:cNvSpPr/>
          <p:nvPr>
            <p:ph sz="full" idx="1"/>
          </p:nvPr>
        </p:nvSpPr>
        <p:spPr>
          <a:xfrm rot="0">
            <a:off x="0" y="0"/>
            <a:ext cx="89154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sz="2800" lang="zh-CN" u="sng"/>
              <a:t>Empathy</a:t>
            </a:r>
            <a:br/>
            <a:r>
              <a:rPr sz="2800"/>
              <a:t>This is the process of putting yourself in another’s shoes and remaining emotionally detached. The nurse should strive to understand the patient’s perspective, and work toward mutually developed goals. </a:t>
            </a:r>
          </a:p>
          <a:p>
            <a:pPr eaLnBrk="1" hangingPunct="1" latinLnBrk="1" lvl="0"/>
            <a:r>
              <a:rPr sz="2800"/>
              <a:t>The most important function of empathy is that it enables you to give the patient the feeling of being understood and cared about.</a:t>
            </a:r>
          </a:p>
          <a:p>
            <a:pPr eaLnBrk="1" hangingPunct="1" latinLnBrk="1" lvl="0">
              <a:buNone/>
            </a:pPr>
            <a:r>
              <a:rPr b="1" sz="2800" u="sng"/>
              <a:t>Self-understanding</a:t>
            </a:r>
            <a:br/>
            <a:r>
              <a:rPr sz="2800"/>
              <a:t>This involves recognition and acceptance of your own behaviour and how it affects your relationship with other people. </a:t>
            </a:r>
          </a:p>
          <a:p>
            <a:pPr eaLnBrk="1" hangingPunct="1" latinLnBrk="1" lvl="0"/>
            <a:r>
              <a:rPr sz="2800"/>
              <a:t>This helps the therapist to understand other peoples’ behaviour, needs and problems.</a:t>
            </a:r>
          </a:p>
          <a:p>
            <a:pPr eaLnBrk="1" hangingPunct="1" latinLnBrk="1" lvl="0"/>
            <a:endParaRPr sz="2800"/>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showMasterSp="1">
  <p:cSld>
    <p:spTree>
      <p:nvGrpSpPr>
        <p:cNvPr id="321" name=""/>
        <p:cNvGrpSpPr/>
        <p:nvPr/>
      </p:nvGrpSpPr>
      <p:grpSpPr>
        <a:xfrm rot="0">
          <a:off x="0" y="0"/>
          <a:ext cx="0" cy="0"/>
          <a:chOff x="0" y="0"/>
          <a:chExt cx="0" cy="0"/>
        </a:xfrm>
      </p:grpSpPr>
      <p:sp>
        <p:nvSpPr>
          <p:cNvPr id="1048720" name=""/>
          <p:cNvSpPr/>
          <p:nvPr>
            <p:ph sz="full" idx="1"/>
          </p:nvPr>
        </p:nvSpPr>
        <p:spPr>
          <a:xfrm rot="0">
            <a:off x="0" y="0"/>
            <a:ext cx="89154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Permissiveness and Firmness</a:t>
            </a:r>
          </a:p>
          <a:p>
            <a:pPr eaLnBrk="1" hangingPunct="1" latinLnBrk="1" lvl="0"/>
            <a:r>
              <a:t>Although you have been told to accept the patient as they are, this does not mean that you are in a position to allow them to do whatever they like. The therapist is expected to set limits and to be firm in implementing them.</a:t>
            </a:r>
          </a:p>
          <a:p>
            <a:pPr eaLnBrk="1" hangingPunct="1" latinLnBrk="1" lvl="0">
              <a:buNone/>
            </a:pPr>
            <a:r>
              <a:rPr b="1" u="sng"/>
              <a:t>Skill in Observation</a:t>
            </a:r>
          </a:p>
          <a:p>
            <a:pPr eaLnBrk="1" hangingPunct="1" latinLnBrk="1" lvl="0"/>
            <a:r>
              <a:t>It is important for a psychiatric nurse to be alert and observant at all times of the patient’s behaviour, attitudes and how they react to staff, relatives and fellow patients.</a:t>
            </a:r>
          </a:p>
          <a:p>
            <a:pPr eaLnBrk="1" hangingPunct="1" latinLnBrk="1" lvl="0"/>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showMasterSp="1">
  <p:cSld>
    <p:spTree>
      <p:nvGrpSpPr>
        <p:cNvPr id="322" name=""/>
        <p:cNvGrpSpPr/>
        <p:nvPr/>
      </p:nvGrpSpPr>
      <p:grpSpPr>
        <a:xfrm rot="0">
          <a:off x="0" y="0"/>
          <a:ext cx="0" cy="0"/>
          <a:chOff x="0" y="0"/>
          <a:chExt cx="0" cy="0"/>
        </a:xfrm>
      </p:grpSpPr>
      <p:sp>
        <p:nvSpPr>
          <p:cNvPr id="1048721" name=""/>
          <p:cNvSpPr/>
          <p:nvPr>
            <p:ph type="title" sz="full" idx="0"/>
          </p:nvPr>
        </p:nvSpPr>
        <p:spPr>
          <a:xfrm rot="0">
            <a:off x="0" y="60960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ADMISSION AND DISCHARGE PROCEDURES OF MENTALLY SICK PATIENTS</a:t>
            </a:r>
          </a:p>
        </p:txBody>
      </p:sp>
      <p:sp>
        <p:nvSpPr>
          <p:cNvPr id="1048722" name=""/>
          <p:cNvSpPr/>
          <p:nvPr>
            <p:ph sz="full" idx="1"/>
          </p:nvPr>
        </p:nvSpPr>
        <p:spPr>
          <a:xfrm rot="0">
            <a:off x="0" y="1981200"/>
            <a:ext cx="9144000" cy="4876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Objectives</a:t>
            </a:r>
          </a:p>
          <a:p>
            <a:pPr eaLnBrk="1" hangingPunct="1" latinLnBrk="1" lvl="0">
              <a:buNone/>
            </a:pPr>
            <a:r>
              <a:t>by the end of this section, the students will be able to:</a:t>
            </a:r>
          </a:p>
          <a:p>
            <a:pPr eaLnBrk="1" hangingPunct="1" latinLnBrk="1" lvl="0"/>
            <a:r>
              <a:t>Apply the knowledge acquired on legal aspects in admission and discharge of patients</a:t>
            </a:r>
          </a:p>
          <a:p>
            <a:pPr eaLnBrk="1" hangingPunct="1" latinLnBrk="1" lvl="0"/>
            <a:r>
              <a:t>Demonstrate skills in history taking</a:t>
            </a:r>
          </a:p>
          <a:p>
            <a:pPr eaLnBrk="1" hangingPunct="1" latinLnBrk="1" lvl="0">
              <a:buNone/>
            </a:pPr>
            <a:r>
              <a:rPr b="1"/>
              <a:t> </a:t>
            </a:r>
          </a:p>
          <a:p>
            <a:pPr eaLnBrk="1" hangingPunct="1" latinLnBrk="1" lvl="0"/>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showMasterSp="1">
  <p:cSld>
    <p:spTree>
      <p:nvGrpSpPr>
        <p:cNvPr id="323" name=""/>
        <p:cNvGrpSpPr/>
        <p:nvPr/>
      </p:nvGrpSpPr>
      <p:grpSpPr>
        <a:xfrm rot="0">
          <a:off x="0" y="0"/>
          <a:ext cx="0" cy="0"/>
          <a:chOff x="0" y="0"/>
          <a:chExt cx="0" cy="0"/>
        </a:xfrm>
      </p:grpSpPr>
      <p:sp>
        <p:nvSpPr>
          <p:cNvPr id="1048723"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Mental Health Act (Cap 248) and Legal Application </a:t>
            </a:r>
            <a:br/>
            <a:endParaRPr altLang="en-US" lang="zh-CN">
              <a:effectLst>
                <a:outerShdw algn="tl" blurRad="38100" dir="2700000" dist="38100">
                  <a:srgbClr val="C0C0C0"/>
                </a:outerShdw>
              </a:effectLst>
            </a:endParaRPr>
          </a:p>
        </p:txBody>
      </p:sp>
      <p:sp>
        <p:nvSpPr>
          <p:cNvPr id="1048724" name=""/>
          <p:cNvSpPr/>
          <p:nvPr>
            <p:ph sz="full" idx="1"/>
          </p:nvPr>
        </p:nvSpPr>
        <p:spPr>
          <a:xfrm rot="0">
            <a:off x="0" y="1371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The Mental Health Act is an act of parliament to amend and consolidate the law relating to the care of persons who are suffering from mental disorders, or mental sub-normality with mental disorder, for the custody of these persons, management of their properties, management and control of a mental hospital and for custodial purposes. </a:t>
            </a:r>
          </a:p>
          <a:p>
            <a:pPr eaLnBrk="1" hangingPunct="1" latinLnBrk="1" lvl="0"/>
            <a:r>
              <a:rPr altLang="en-US" sz="2800" lang="zh-CN"/>
              <a:t>The act provides for the procedures to be followed for reception into a mental hospital. It also stipulates that no person shall be received or detained for treatment in a mental hospital, unless they have been received and detained under this act or under criminal procedure code.</a:t>
            </a:r>
          </a:p>
          <a:p>
            <a:pPr eaLnBrk="1" hangingPunct="1" latinLnBrk="1" lvl="0"/>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showMasterSp="1">
  <p:cSld>
    <p:spTree>
      <p:nvGrpSpPr>
        <p:cNvPr id="324" name=""/>
        <p:cNvGrpSpPr/>
        <p:nvPr/>
      </p:nvGrpSpPr>
      <p:grpSpPr>
        <a:xfrm rot="0">
          <a:off x="0" y="0"/>
          <a:ext cx="0" cy="0"/>
          <a:chOff x="0" y="0"/>
          <a:chExt cx="0" cy="0"/>
        </a:xfrm>
      </p:grpSpPr>
      <p:sp>
        <p:nvSpPr>
          <p:cNvPr id="1048725" name=""/>
          <p:cNvSpPr/>
          <p:nvPr>
            <p:ph type="title" sz="full" idx="0"/>
          </p:nvPr>
        </p:nvSpPr>
        <p:spPr>
          <a:xfrm rot="0">
            <a:off x="0" y="228600"/>
            <a:ext cx="9144000" cy="9144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Kenyan Board of Mental Health </a:t>
            </a:r>
            <a:br/>
            <a:endParaRPr altLang="en-US" lang="zh-CN">
              <a:effectLst>
                <a:outerShdw algn="tl" blurRad="38100" dir="2700000" dist="38100">
                  <a:srgbClr val="C0C0C0"/>
                </a:outerShdw>
              </a:effectLst>
            </a:endParaRPr>
          </a:p>
        </p:txBody>
      </p:sp>
      <p:sp>
        <p:nvSpPr>
          <p:cNvPr id="1048726" name=""/>
          <p:cNvSpPr/>
          <p:nvPr>
            <p:ph sz="full" idx="1"/>
          </p:nvPr>
        </p:nvSpPr>
        <p:spPr>
          <a:xfrm rot="0">
            <a:off x="0" y="533400"/>
            <a:ext cx="9144000" cy="6324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act also provides for the establishment of a </a:t>
            </a:r>
            <a:br/>
            <a:r>
              <a:rPr altLang="en-US" lang="zh-CN"/>
              <a:t>board, that is, the Kenya board of mental health for </a:t>
            </a:r>
            <a:br/>
            <a:r>
              <a:rPr altLang="en-US" lang="zh-CN"/>
              <a:t>the purposes of administering this act.</a:t>
            </a:r>
          </a:p>
          <a:p>
            <a:pPr eaLnBrk="1" hangingPunct="1" latinLnBrk="1" lvl="0"/>
            <a:r>
              <a:rPr altLang="en-US" lang="zh-CN"/>
              <a:t>The members of the Kenya board of mental </a:t>
            </a:r>
            <a:br/>
            <a:r>
              <a:rPr altLang="en-US" lang="zh-CN"/>
              <a:t>health include:</a:t>
            </a:r>
          </a:p>
          <a:p>
            <a:pPr eaLnBrk="1" hangingPunct="1" latinLnBrk="1" lvl="1"/>
            <a:r>
              <a:t>Chairman, who can be the Director of Medical </a:t>
            </a:r>
            <a:br/>
            <a:r>
              <a:t>Services (DMS) or the Deputy Director of </a:t>
            </a:r>
            <a:br/>
            <a:r>
              <a:t>Medical Services and is appointed by </a:t>
            </a:r>
            <a:br/>
            <a:r>
              <a:t>the minister.</a:t>
            </a:r>
          </a:p>
          <a:p>
            <a:pPr eaLnBrk="1" hangingPunct="1" latinLnBrk="1" lvl="1"/>
            <a:r>
              <a:t>Psychiatrist (medical practitioner) appointed by the minister.</a:t>
            </a:r>
          </a:p>
          <a:p>
            <a:pPr eaLnBrk="1" hangingPunct="1" latinLnBrk="1" lvl="1"/>
            <a:r>
              <a:t>One clinical officer with training and experience in mental health care appointed by the minister.</a:t>
            </a:r>
          </a:p>
          <a:p>
            <a:pPr eaLnBrk="1" hangingPunct="1" latinLnBrk="1" lvl="0"/>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showMasterSp="1">
  <p:cSld>
    <p:spTree>
      <p:nvGrpSpPr>
        <p:cNvPr id="325" name=""/>
        <p:cNvGrpSpPr/>
        <p:nvPr/>
      </p:nvGrpSpPr>
      <p:grpSpPr>
        <a:xfrm rot="0">
          <a:off x="0" y="0"/>
          <a:ext cx="0" cy="0"/>
          <a:chOff x="0" y="0"/>
          <a:chExt cx="0" cy="0"/>
        </a:xfrm>
      </p:grpSpPr>
      <p:sp>
        <p:nvSpPr>
          <p:cNvPr id="104872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lang="zh-CN"/>
              <a:t>One psychiatric nurse with experience in mental health care, appointed by the minister.</a:t>
            </a:r>
          </a:p>
          <a:p>
            <a:pPr eaLnBrk="1" hangingPunct="1" latinLnBrk="1" lvl="1"/>
            <a:r>
              <a:rPr altLang="en-US" lang="zh-CN"/>
              <a:t>The commissioner of social services or their nominee appointed by the minister.</a:t>
            </a:r>
          </a:p>
          <a:p>
            <a:pPr eaLnBrk="1" hangingPunct="1" latinLnBrk="1" lvl="1"/>
            <a:r>
              <a:rPr altLang="en-US" lang="zh-CN"/>
              <a:t>Director of education or their nominee appointed by the minister.</a:t>
            </a:r>
          </a:p>
          <a:p>
            <a:pPr eaLnBrk="1" hangingPunct="1" latinLnBrk="1" lvl="1"/>
            <a:r>
              <a:rPr altLang="en-US" lang="zh-CN"/>
              <a:t>A representative from each province in Kenya, being resident in the provinces, appointed by </a:t>
            </a:r>
            <a:br/>
            <a:r>
              <a:rPr altLang="en-US" lang="zh-CN"/>
              <a:t>the minister.</a:t>
            </a:r>
          </a:p>
          <a:p>
            <a:pPr eaLnBrk="1" hangingPunct="1" latinLnBrk="1" lvl="0"/>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269" name=""/>
        <p:cNvGrpSpPr/>
        <p:nvPr/>
      </p:nvGrpSpPr>
      <p:grpSpPr>
        <a:xfrm rot="0">
          <a:off x="0" y="0"/>
          <a:ext cx="0" cy="0"/>
          <a:chOff x="0" y="0"/>
          <a:chExt cx="0" cy="0"/>
        </a:xfrm>
      </p:grpSpPr>
      <p:sp>
        <p:nvSpPr>
          <p:cNvPr id="1048616" name=""/>
          <p:cNvSpPr/>
          <p:nvPr>
            <p:ph sz="full" idx="1"/>
          </p:nvPr>
        </p:nvSpPr>
        <p:spPr>
          <a:xfrm rot="0">
            <a:off x="685800" y="19812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Mental health also refers to the ability of the individual to carry out their social role and to be able to adapt to their environment (Johnson, 1997).</a:t>
            </a:r>
          </a:p>
          <a:p>
            <a:pPr eaLnBrk="1" hangingPunct="1" latinLnBrk="1" lvl="0"/>
            <a:endParaRPr altLang="en-US" lang="zh-CN"/>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showMasterSp="1">
  <p:cSld>
    <p:spTree>
      <p:nvGrpSpPr>
        <p:cNvPr id="326" name=""/>
        <p:cNvGrpSpPr/>
        <p:nvPr/>
      </p:nvGrpSpPr>
      <p:grpSpPr>
        <a:xfrm rot="0">
          <a:off x="0" y="0"/>
          <a:ext cx="0" cy="0"/>
          <a:chOff x="0" y="0"/>
          <a:chExt cx="0" cy="0"/>
        </a:xfrm>
      </p:grpSpPr>
      <p:sp>
        <p:nvSpPr>
          <p:cNvPr id="1048728" name=""/>
          <p:cNvSpPr/>
          <p:nvPr>
            <p:ph sz="full" idx="1"/>
          </p:nvPr>
        </p:nvSpPr>
        <p:spPr>
          <a:xfrm rot="0">
            <a:off x="0" y="0"/>
            <a:ext cx="89154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lang="zh-CN"/>
              <a:t>The functions of the Board are under the control and direction of the minister for health. They include:</a:t>
            </a:r>
          </a:p>
          <a:p>
            <a:pPr eaLnBrk="1" hangingPunct="1" latinLnBrk="1" lvl="0"/>
            <a:r>
              <a:rPr altLang="en-US" lang="zh-CN"/>
              <a:t>To coordinate mental health activities in Kenya.</a:t>
            </a:r>
          </a:p>
          <a:p>
            <a:pPr eaLnBrk="1" hangingPunct="1" latinLnBrk="1" lvl="0"/>
            <a:r>
              <a:rPr altLang="en-US" lang="zh-CN"/>
              <a:t>To advise the government on the state of </a:t>
            </a:r>
            <a:br/>
            <a:r>
              <a:rPr altLang="en-US" lang="zh-CN"/>
              <a:t>mental health and mental health care facilities in Kenya.</a:t>
            </a:r>
          </a:p>
          <a:p>
            <a:pPr eaLnBrk="1" hangingPunct="1" latinLnBrk="1" lvl="0"/>
            <a:r>
              <a:rPr altLang="en-US" lang="zh-CN"/>
              <a:t>To inspect mental health care hospitals to ensure that they meet the prescribed standards.</a:t>
            </a:r>
          </a:p>
          <a:p>
            <a:pPr eaLnBrk="1" hangingPunct="1" latinLnBrk="1" lvl="0"/>
            <a:r>
              <a:rPr altLang="en-US" lang="zh-CN"/>
              <a:t>To approve the establishment of mental health care hospitals.</a:t>
            </a:r>
          </a:p>
          <a:p>
            <a:pPr eaLnBrk="1" hangingPunct="1" latinLnBrk="1" lvl="0"/>
            <a:r>
              <a:rPr altLang="en-US" lang="zh-CN"/>
              <a:t>To assist when necessary in the administration of mental health hospitals.</a:t>
            </a:r>
          </a:p>
          <a:p>
            <a:pPr eaLnBrk="1" hangingPunct="1" latinLnBrk="1" lvl="0"/>
            <a:endParaRPr altLang="en-US" lang="zh-CN"/>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showMasterSp="1">
  <p:cSld>
    <p:spTree>
      <p:nvGrpSpPr>
        <p:cNvPr id="327" name=""/>
        <p:cNvGrpSpPr/>
        <p:nvPr/>
      </p:nvGrpSpPr>
      <p:grpSpPr>
        <a:xfrm rot="0">
          <a:off x="0" y="0"/>
          <a:ext cx="0" cy="0"/>
          <a:chOff x="0" y="0"/>
          <a:chExt cx="0" cy="0"/>
        </a:xfrm>
      </p:grpSpPr>
      <p:sp>
        <p:nvSpPr>
          <p:cNvPr id="1048729" name=""/>
          <p:cNvSpPr/>
          <p:nvPr>
            <p:ph sz="full" idx="1"/>
          </p:nvPr>
        </p:nvSpPr>
        <p:spPr>
          <a:xfrm rot="0">
            <a:off x="0" y="0"/>
            <a:ext cx="89154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To receive and investigate any matters referred to it by a patient or relative of a patient concerning the treatment of the patient at a mental health hospital and, where necessary, to take or recommend to the minister any remedial action.</a:t>
            </a:r>
          </a:p>
          <a:p>
            <a:pPr eaLnBrk="1" hangingPunct="1" latinLnBrk="1" lvl="0"/>
            <a:r>
              <a:rPr altLang="en-US" lang="zh-CN"/>
              <a:t>To advise the government on the care of the persons suffering from mental sub-normality without mental disorder.</a:t>
            </a:r>
          </a:p>
          <a:p>
            <a:pPr eaLnBrk="1" hangingPunct="1" latinLnBrk="1" lvl="0"/>
            <a:r>
              <a:rPr altLang="en-US" lang="zh-CN"/>
              <a:t>To initiate and organize community or family based programmes for the care of persons suffering from mental disorder, and to perform such other functions as may be placed upon it by this act or under the law.</a:t>
            </a:r>
          </a:p>
          <a:p>
            <a:pPr eaLnBrk="1" hangingPunct="1" latinLnBrk="1" lvl="0"/>
            <a:endParaRPr altLang="en-US" lang="zh-CN"/>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showMasterSp="1">
  <p:cSld>
    <p:spTree>
      <p:nvGrpSpPr>
        <p:cNvPr id="328" name=""/>
        <p:cNvGrpSpPr/>
        <p:nvPr/>
      </p:nvGrpSpPr>
      <p:grpSpPr>
        <a:xfrm rot="0">
          <a:off x="0" y="0"/>
          <a:ext cx="0" cy="0"/>
          <a:chOff x="0" y="0"/>
          <a:chExt cx="0" cy="0"/>
        </a:xfrm>
      </p:grpSpPr>
      <p:sp>
        <p:nvSpPr>
          <p:cNvPr id="1048730" name=""/>
          <p:cNvSpPr/>
          <p:nvPr>
            <p:ph type="title" sz="full" idx="0"/>
          </p:nvPr>
        </p:nvSpPr>
        <p:spPr>
          <a:xfrm rot="0">
            <a:off x="0" y="0"/>
            <a:ext cx="8458200" cy="12192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Sections of the Mental Health Act </a:t>
            </a:r>
            <a:br/>
            <a:endParaRPr altLang="en-US" lang="zh-CN">
              <a:effectLst>
                <a:outerShdw algn="tl" blurRad="38100" dir="2700000" dist="38100">
                  <a:srgbClr val="C0C0C0"/>
                </a:outerShdw>
              </a:effectLst>
            </a:endParaRPr>
          </a:p>
        </p:txBody>
      </p:sp>
      <p:sp>
        <p:nvSpPr>
          <p:cNvPr id="1048731"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Part V - Voluntary Patients (Section 10)</a:t>
            </a:r>
            <a:r>
              <a:rPr u="sng"/>
              <a:t> </a:t>
            </a:r>
          </a:p>
          <a:p>
            <a:pPr eaLnBrk="1" hangingPunct="1" latinLnBrk="1" lvl="0"/>
            <a:r>
              <a:t>Any person who has attained the apparent age of sixteen years, decrees to voluntarily submit themself to treatment for mental disorder, and who makes to the ‘person in charge’ a written application in duplicate in the form prescribed, may be perceived as a voluntary patient into a mental hospital.</a:t>
            </a:r>
          </a:p>
          <a:p>
            <a:pPr eaLnBrk="1" hangingPunct="1" latinLnBrk="1" lvl="0"/>
            <a:r>
              <a:t>The person fills in a form </a:t>
            </a:r>
            <a:r>
              <a:rPr b="1"/>
              <a:t>MOH 613</a:t>
            </a:r>
            <a:r>
              <a:t>, in duplicate provided for in the first schedule to these regulations before admitting them to the institution as an in-patient. This indicates that the admission is at their own request.</a:t>
            </a:r>
          </a:p>
          <a:p>
            <a:pPr eaLnBrk="1" hangingPunct="1" latinLnBrk="1" lvl="0"/>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showMasterSp="1">
  <p:cSld>
    <p:spTree>
      <p:nvGrpSpPr>
        <p:cNvPr id="329" name=""/>
        <p:cNvGrpSpPr/>
        <p:nvPr/>
      </p:nvGrpSpPr>
      <p:grpSpPr>
        <a:xfrm rot="0">
          <a:off x="0" y="0"/>
          <a:ext cx="0" cy="0"/>
          <a:chOff x="0" y="0"/>
          <a:chExt cx="0" cy="0"/>
        </a:xfrm>
      </p:grpSpPr>
      <p:sp>
        <p:nvSpPr>
          <p:cNvPr id="1048732" name=""/>
          <p:cNvSpPr/>
          <p:nvPr>
            <p:ph sz="full" idx="1"/>
          </p:nvPr>
        </p:nvSpPr>
        <p:spPr>
          <a:xfrm rot="0">
            <a:off x="0" y="304800"/>
            <a:ext cx="9144000" cy="5791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Any person who has not attained the apparent age of sixteen years and whose parent or guardian desires to submit them for treatment for mental disorder, may if the guardian or parent makes to the ‘person in charge’ of a mental institution, a written application in duplicate in the prescribed forms, be perceived as a voluntary patient. In such cases forms </a:t>
            </a:r>
            <a:r>
              <a:rPr b="1"/>
              <a:t>MOH 637 </a:t>
            </a:r>
            <a:r>
              <a:t>in duplicate should be filled and signed by the guardian or the parent.</a:t>
            </a:r>
          </a:p>
          <a:p>
            <a:pPr eaLnBrk="1" hangingPunct="1" latinLnBrk="1" lvl="0"/>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showMasterSp="1">
  <p:cSld>
    <p:spTree>
      <p:nvGrpSpPr>
        <p:cNvPr id="330" name=""/>
        <p:cNvGrpSpPr/>
        <p:nvPr/>
      </p:nvGrpSpPr>
      <p:grpSpPr>
        <a:xfrm rot="0">
          <a:off x="0" y="0"/>
          <a:ext cx="0" cy="0"/>
          <a:chOff x="0" y="0"/>
          <a:chExt cx="0" cy="0"/>
        </a:xfrm>
      </p:grpSpPr>
      <p:sp>
        <p:nvSpPr>
          <p:cNvPr id="1048733"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Part VI - Involuntary Patients (Section 14 M.H.A)</a:t>
            </a:r>
            <a:br/>
            <a:endParaRPr altLang="en-US" lang="zh-CN">
              <a:effectLst>
                <a:outerShdw algn="tl" blurRad="38100" dir="2700000" dist="38100">
                  <a:srgbClr val="C0C0C0"/>
                </a:outerShdw>
              </a:effectLst>
            </a:endParaRPr>
          </a:p>
        </p:txBody>
      </p:sp>
      <p:sp>
        <p:nvSpPr>
          <p:cNvPr id="1048734" name=""/>
          <p:cNvSpPr/>
          <p:nvPr>
            <p:ph sz="full" idx="1"/>
          </p:nvPr>
        </p:nvSpPr>
        <p:spPr>
          <a:xfrm rot="0">
            <a:off x="0" y="1371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Involuntary patients are those who are incapable of expressing themselves as willing or unwilling to receive treatment. They require the forms </a:t>
            </a:r>
            <a:r>
              <a:rPr b="1"/>
              <a:t>MOH 614 </a:t>
            </a:r>
            <a:r>
              <a:t>to be filled in duplicate by the husband, wife or relative of the patient, indicating the reasons why they are applying for admission. </a:t>
            </a:r>
          </a:p>
          <a:p>
            <a:pPr eaLnBrk="1" hangingPunct="1" latinLnBrk="1" lvl="0"/>
            <a:r>
              <a:t>Any person applying on behalf of another person should state the reasons why a relative could not make the application and specify their connection with the patient.</a:t>
            </a:r>
          </a:p>
          <a:p>
            <a:pPr eaLnBrk="1" hangingPunct="1" latinLnBrk="1" lvl="0"/>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showMasterSp="1">
  <p:cSld>
    <p:spTree>
      <p:nvGrpSpPr>
        <p:cNvPr id="331" name=""/>
        <p:cNvGrpSpPr/>
        <p:nvPr/>
      </p:nvGrpSpPr>
      <p:grpSpPr>
        <a:xfrm rot="0">
          <a:off x="0" y="0"/>
          <a:ext cx="0" cy="0"/>
          <a:chOff x="0" y="0"/>
          <a:chExt cx="0" cy="0"/>
        </a:xfrm>
      </p:grpSpPr>
      <p:sp>
        <p:nvSpPr>
          <p:cNvPr id="1048735" name=""/>
          <p:cNvSpPr/>
          <p:nvPr>
            <p:ph sz="full" idx="1"/>
          </p:nvPr>
        </p:nvSpPr>
        <p:spPr>
          <a:xfrm rot="0">
            <a:off x="0" y="0"/>
            <a:ext cx="89154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patient is admitted for a period of not more than </a:t>
            </a:r>
            <a:r>
              <a:rPr b="1"/>
              <a:t>six months</a:t>
            </a:r>
            <a:r>
              <a:t>. The ‘person in charge’ can prolong this period by six more months provided the total period does not exceed twelve months. An </a:t>
            </a:r>
            <a:r>
              <a:rPr b="1"/>
              <a:t>MOH 615 </a:t>
            </a:r>
            <a:r>
              <a:t>form should be filled by the doctor indicating why he thinks that the patient can benefit from the treatment. They should write down their own name, qualifications, date and then sign the forms. </a:t>
            </a:r>
          </a:p>
          <a:p>
            <a:pPr eaLnBrk="1" hangingPunct="1" latinLnBrk="1" lvl="0"/>
            <a:r>
              <a:t>Both the MOH 614 and MOH 615 forms must reach the hospital within 14 days of the date they were signed, otherwise they become invalid.</a:t>
            </a:r>
          </a:p>
          <a:p>
            <a:pPr eaLnBrk="1" hangingPunct="1" latinLnBrk="1" lvl="0"/>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showMasterSp="1">
  <p:cSld>
    <p:spTree>
      <p:nvGrpSpPr>
        <p:cNvPr id="332" name=""/>
        <p:cNvGrpSpPr/>
        <p:nvPr/>
      </p:nvGrpSpPr>
      <p:grpSpPr>
        <a:xfrm rot="0">
          <a:off x="0" y="0"/>
          <a:ext cx="0" cy="0"/>
          <a:chOff x="0" y="0"/>
          <a:chExt cx="0" cy="0"/>
        </a:xfrm>
      </p:grpSpPr>
      <p:sp>
        <p:nvSpPr>
          <p:cNvPr id="1048736"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Part VII - Emergency Admissions (Section 1b M.H.A) </a:t>
            </a:r>
            <a:br/>
            <a:endParaRPr altLang="en-US" lang="zh-CN">
              <a:effectLst>
                <a:outerShdw algn="tl" blurRad="38100" dir="2700000" dist="38100">
                  <a:srgbClr val="C0C0C0"/>
                </a:outerShdw>
              </a:effectLst>
            </a:endParaRPr>
          </a:p>
        </p:txBody>
      </p:sp>
      <p:sp>
        <p:nvSpPr>
          <p:cNvPr id="1048737" name=""/>
          <p:cNvSpPr/>
          <p:nvPr>
            <p:ph sz="full" idx="1"/>
          </p:nvPr>
        </p:nvSpPr>
        <p:spPr>
          <a:xfrm rot="0">
            <a:off x="0" y="1371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 police officer, chief or assistant chief can arrest any person who is found to be dangerous to themself or others, and take them to a mental hospital for treatment within 24 hours or a reasonable time. The patient should be reviewed after 72 hours and can be discharged if found to be of sound mind. If found to be of unsound mind, the patient may be admitted for treatment as an involuntary patient. For the purposes of admission, the form </a:t>
            </a:r>
            <a:r>
              <a:rPr b="1"/>
              <a:t>MOH 638 </a:t>
            </a:r>
            <a:r>
              <a:t>must be filled in by the police officer or an administrative officer.</a:t>
            </a:r>
          </a:p>
          <a:p>
            <a:pPr eaLnBrk="1" hangingPunct="1" latinLnBrk="1" lvl="0"/>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showMasterSp="1">
  <p:cSld>
    <p:spTree>
      <p:nvGrpSpPr>
        <p:cNvPr id="333" name=""/>
        <p:cNvGrpSpPr/>
        <p:nvPr/>
      </p:nvGrpSpPr>
      <p:grpSpPr>
        <a:xfrm rot="0">
          <a:off x="0" y="0"/>
          <a:ext cx="0" cy="0"/>
          <a:chOff x="0" y="0"/>
          <a:chExt cx="0" cy="0"/>
        </a:xfrm>
      </p:grpSpPr>
      <p:sp>
        <p:nvSpPr>
          <p:cNvPr id="1048738" name=""/>
          <p:cNvSpPr/>
          <p:nvPr>
            <p:ph type="title" sz="full" idx="0"/>
          </p:nvPr>
        </p:nvSpPr>
        <p:spPr>
          <a:xfrm rot="0">
            <a:off x="0" y="609600"/>
            <a:ext cx="9144000" cy="1524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Part VIII - Admission and Discharge of Members of the Armed Forces </a:t>
            </a:r>
            <a:br/>
            <a:r>
              <a:rPr altLang="en-US" lang="zh-CN">
                <a:effectLst>
                  <a:outerShdw algn="tl" blurRad="38100" dir="2700000" dist="38100">
                    <a:srgbClr val="C0C0C0"/>
                  </a:outerShdw>
                </a:effectLst>
              </a:rPr>
              <a:t>(Section 17 M.H.A) </a:t>
            </a:r>
            <a:br/>
            <a:endParaRPr altLang="en-US" lang="zh-CN">
              <a:effectLst>
                <a:outerShdw algn="tl" blurRad="38100" dir="2700000" dist="38100">
                  <a:srgbClr val="C0C0C0"/>
                </a:outerShdw>
              </a:effectLst>
            </a:endParaRPr>
          </a:p>
        </p:txBody>
      </p:sp>
      <p:sp>
        <p:nvSpPr>
          <p:cNvPr id="1048739" name=""/>
          <p:cNvSpPr/>
          <p:nvPr>
            <p:ph sz="full" idx="1"/>
          </p:nvPr>
        </p:nvSpPr>
        <p:spPr>
          <a:xfrm rot="0">
            <a:off x="0" y="1981200"/>
            <a:ext cx="9144000" cy="4876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Any member of the armed forces may be admitted into a mental hospital for observation, if a medical officer of the armed forces, by letter addressed to the ‘person in charge’, and certifies that:</a:t>
            </a:r>
          </a:p>
          <a:p>
            <a:pPr eaLnBrk="1" hangingPunct="1" latinLnBrk="1" lvl="1"/>
            <a:r>
              <a:t>The member of the armed forces has been examined within a period of 48 hours before issuing the letter</a:t>
            </a:r>
          </a:p>
          <a:p>
            <a:pPr eaLnBrk="1" hangingPunct="1" latinLnBrk="1" lvl="1"/>
            <a:r>
              <a:t>For reasons recorded in the letter, the member of the armed forces is a proper person to be admitted to a mental hospital for observation and treatment</a:t>
            </a:r>
          </a:p>
          <a:p>
            <a:pPr eaLnBrk="1" hangingPunct="1" latinLnBrk="1" lvl="0"/>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showMasterSp="1">
  <p:cSld>
    <p:spTree>
      <p:nvGrpSpPr>
        <p:cNvPr id="334" name=""/>
        <p:cNvGrpSpPr/>
        <p:nvPr/>
      </p:nvGrpSpPr>
      <p:grpSpPr>
        <a:xfrm rot="0">
          <a:off x="0" y="0"/>
          <a:ext cx="0" cy="0"/>
          <a:chOff x="0" y="0"/>
          <a:chExt cx="0" cy="0"/>
        </a:xfrm>
      </p:grpSpPr>
      <p:sp>
        <p:nvSpPr>
          <p:cNvPr id="1048740" name=""/>
          <p:cNvSpPr/>
          <p:nvPr>
            <p:ph sz="full" idx="1"/>
          </p:nvPr>
        </p:nvSpPr>
        <p:spPr>
          <a:xfrm rot="0">
            <a:off x="0" y="304800"/>
            <a:ext cx="8915400" cy="6553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 member of the armed forces may be admitted under section 17 for an initial period of 28 days from the date of admission, that period may be extended if, at or before the end of 28 days, two medical practitioners, one of whom shall be a psychiatrist, recommend the extension after re-examining the patient.</a:t>
            </a:r>
          </a:p>
          <a:p>
            <a:pPr eaLnBrk="1" hangingPunct="1" latinLnBrk="1" lvl="0"/>
            <a:r>
              <a:rPr altLang="en-US" lang="zh-CN"/>
              <a:t>The said patient can be discharged if two medical practitioners, one of whom is a psychiatrist, by a letter addressed to the ‘person in charge’, certifying that they have examined the member of the armed forces within a period of 72 hours before issuing the letter.</a:t>
            </a:r>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showMasterSp="1">
  <p:cSld>
    <p:spTree>
      <p:nvGrpSpPr>
        <p:cNvPr id="335" name=""/>
        <p:cNvGrpSpPr/>
        <p:nvPr/>
      </p:nvGrpSpPr>
      <p:grpSpPr>
        <a:xfrm rot="0">
          <a:off x="0" y="0"/>
          <a:ext cx="0" cy="0"/>
          <a:chOff x="0" y="0"/>
          <a:chExt cx="0" cy="0"/>
        </a:xfrm>
      </p:grpSpPr>
      <p:sp>
        <p:nvSpPr>
          <p:cNvPr id="1048741" name=""/>
          <p:cNvSpPr/>
          <p:nvPr>
            <p:ph sz="full" idx="1"/>
          </p:nvPr>
        </p:nvSpPr>
        <p:spPr>
          <a:xfrm rot="0">
            <a:off x="0" y="0"/>
            <a:ext cx="89154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Where any member of the armed forces suffers from mental illness whilst away from his armed forces unit and is under any circumstance, admitted into a mental hospital, the ‘person in charge’ shall inform the nearest armed forces unit directly, or through an administrative officer or gazetted police officer.</a:t>
            </a:r>
          </a:p>
          <a:p>
            <a:pPr eaLnBrk="1" hangingPunct="1" latinLnBrk="1" lvl="0"/>
            <a:r>
              <a:rPr altLang="en-US" lang="zh-CN"/>
              <a:t>If a member of the armed forces is admitted to a mental hospital they cease to be a member of the armed forces, the ‘person in charge’ shall be informed of that fact and the patient shall be declared an involuntary patient under part VI (section 14) with effect from the date the information is received.</a:t>
            </a:r>
          </a:p>
          <a:p>
            <a:pPr eaLnBrk="1" hangingPunct="1" latinLnBrk="1" lvl="0">
              <a:buNone/>
            </a:pPr>
            <a:r>
              <a:rPr altLang="en-US" lang="zh-CN"/>
              <a:t> </a:t>
            </a:r>
          </a:p>
          <a:p>
            <a:pPr eaLnBrk="1" hangingPunct="1" latinLnBrk="1" lvl="0">
              <a:buNone/>
            </a:pPr>
            <a:endParaRPr altLang="en-US" lang="zh-CN"/>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270" name=""/>
        <p:cNvGrpSpPr/>
        <p:nvPr/>
      </p:nvGrpSpPr>
      <p:grpSpPr>
        <a:xfrm rot="0">
          <a:off x="0" y="0"/>
          <a:ext cx="0" cy="0"/>
          <a:chOff x="0" y="0"/>
          <a:chExt cx="0" cy="0"/>
        </a:xfrm>
      </p:grpSpPr>
      <p:sp>
        <p:nvSpPr>
          <p:cNvPr id="1048617" name=""/>
          <p:cNvSpPr/>
          <p:nvPr>
            <p:ph sz="full" idx="1"/>
          </p:nvPr>
        </p:nvSpPr>
        <p:spPr>
          <a:xfrm rot="0">
            <a:off x="0" y="0"/>
            <a:ext cx="91440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Characteristics of a mentally healthy person</a:t>
            </a:r>
          </a:p>
          <a:p>
            <a:pPr eaLnBrk="1" hangingPunct="1" latinLnBrk="1" lvl="0"/>
            <a:r>
              <a:t>Feeling comfortable about oneself</a:t>
            </a:r>
          </a:p>
          <a:p>
            <a:pPr eaLnBrk="1" hangingPunct="1" latinLnBrk="1" lvl="0"/>
            <a:r>
              <a:t>Awareness of self, insights and understanding of motives, desires, weakness and potentials</a:t>
            </a:r>
          </a:p>
          <a:p>
            <a:pPr eaLnBrk="1" hangingPunct="1" latinLnBrk="1" lvl="0"/>
            <a:r>
              <a:t>Living in the real world</a:t>
            </a:r>
          </a:p>
          <a:p>
            <a:pPr eaLnBrk="1" hangingPunct="1" latinLnBrk="1" lvl="0"/>
            <a:r>
              <a:t>Having a sense of personal worth and importance</a:t>
            </a:r>
          </a:p>
          <a:p>
            <a:pPr eaLnBrk="1" hangingPunct="1" latinLnBrk="1" lvl="0"/>
            <a:r>
              <a:t>Having a sense of personal security</a:t>
            </a:r>
          </a:p>
          <a:p>
            <a:pPr eaLnBrk="1" hangingPunct="1" latinLnBrk="1" lvl="0"/>
            <a:r>
              <a:t>Able to solve problems thru own initiatives and efforts</a:t>
            </a:r>
          </a:p>
          <a:p>
            <a:pPr eaLnBrk="1" hangingPunct="1" latinLnBrk="1" lvl="0"/>
            <a:r>
              <a:t>Capacity to work</a:t>
            </a:r>
          </a:p>
          <a:p>
            <a:pPr eaLnBrk="1" hangingPunct="1" latinLnBrk="1" lvl="0"/>
            <a:r>
              <a:t>A sense of responsibility and duty</a:t>
            </a:r>
          </a:p>
          <a:p>
            <a:pPr eaLnBrk="1" hangingPunct="1" latinLnBrk="1" lvl="0"/>
            <a:r>
              <a:t>A feeling of being wanted and loved</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1">
  <p:cSld>
    <p:spTree>
      <p:nvGrpSpPr>
        <p:cNvPr id="336" name=""/>
        <p:cNvGrpSpPr/>
        <p:nvPr/>
      </p:nvGrpSpPr>
      <p:grpSpPr>
        <a:xfrm rot="0">
          <a:off x="0" y="0"/>
          <a:ext cx="0" cy="0"/>
          <a:chOff x="0" y="0"/>
          <a:chExt cx="0" cy="0"/>
        </a:xfrm>
      </p:grpSpPr>
      <p:sp>
        <p:nvSpPr>
          <p:cNvPr id="1048742"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Part IX - Admission of a Patient from Foreign Countries (Section 18 M.H.A) </a:t>
            </a:r>
            <a:br/>
            <a:endParaRPr altLang="en-US" lang="zh-CN">
              <a:effectLst>
                <a:outerShdw algn="tl" blurRad="38100" dir="2700000" dist="38100">
                  <a:srgbClr val="C0C0C0"/>
                </a:outerShdw>
              </a:effectLst>
            </a:endParaRPr>
          </a:p>
        </p:txBody>
      </p:sp>
      <p:sp>
        <p:nvSpPr>
          <p:cNvPr id="1048743" name=""/>
          <p:cNvSpPr/>
          <p:nvPr>
            <p:ph sz="full" idx="1"/>
          </p:nvPr>
        </p:nvSpPr>
        <p:spPr>
          <a:xfrm rot="0">
            <a:off x="0" y="2057400"/>
            <a:ext cx="9144000" cy="4800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According to this section of the act:</a:t>
            </a:r>
          </a:p>
          <a:p>
            <a:pPr eaLnBrk="1" hangingPunct="1" latinLnBrk="1" lvl="1"/>
            <a:r>
              <a:t>No person suffering from mental disorder shall be admitted into a mental hospital in Kenya from any state outside Kenya except under Part IX of M.H.A.</a:t>
            </a:r>
          </a:p>
          <a:p>
            <a:pPr eaLnBrk="1" hangingPunct="1" latinLnBrk="1" lvl="0"/>
            <a:r>
              <a:t>This part will not apply to individuals ordinarily resident in Kenya.</a:t>
            </a:r>
          </a:p>
          <a:p>
            <a:pPr eaLnBrk="1" hangingPunct="1" latinLnBrk="1" lvl="0"/>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showMasterSp="1">
  <p:cSld>
    <p:spTree>
      <p:nvGrpSpPr>
        <p:cNvPr id="337" name=""/>
        <p:cNvGrpSpPr/>
        <p:nvPr/>
      </p:nvGrpSpPr>
      <p:grpSpPr>
        <a:xfrm rot="0">
          <a:off x="0" y="0"/>
          <a:ext cx="0" cy="0"/>
          <a:chOff x="0" y="0"/>
          <a:chExt cx="0" cy="0"/>
        </a:xfrm>
      </p:grpSpPr>
      <p:sp>
        <p:nvSpPr>
          <p:cNvPr id="1048744" name=""/>
          <p:cNvSpPr/>
          <p:nvPr>
            <p:ph sz="full" idx="1"/>
          </p:nvPr>
        </p:nvSpPr>
        <p:spPr>
          <a:xfrm rot="0">
            <a:off x="0" y="0"/>
            <a:ext cx="89154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(Section 19 M.H.A) Where it is necessary to admit a person suffering from mental disorder from any foreign country into any mental hospital in Kenya for observation, the government or other relevant authority in that country shall apply in writing to the mental health board to approve the admission, no mental hospital shall receive a person suffering mental disorders from a foreign country without the board’s written approval.</a:t>
            </a:r>
          </a:p>
          <a:p>
            <a:pPr eaLnBrk="1" hangingPunct="1" latinLnBrk="1" lvl="0"/>
            <a:endParaRPr altLang="en-US" lang="zh-CN"/>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showMasterSp="1">
  <p:cSld>
    <p:spTree>
      <p:nvGrpSpPr>
        <p:cNvPr id="338" name=""/>
        <p:cNvGrpSpPr/>
        <p:nvPr/>
      </p:nvGrpSpPr>
      <p:grpSpPr>
        <a:xfrm rot="0">
          <a:off x="0" y="0"/>
          <a:ext cx="0" cy="0"/>
          <a:chOff x="0" y="0"/>
          <a:chExt cx="0" cy="0"/>
        </a:xfrm>
      </p:grpSpPr>
      <p:sp>
        <p:nvSpPr>
          <p:cNvPr id="1048745" name=""/>
          <p:cNvSpPr/>
          <p:nvPr>
            <p:ph sz="full" idx="1"/>
          </p:nvPr>
        </p:nvSpPr>
        <p:spPr>
          <a:xfrm rot="0">
            <a:off x="0" y="0"/>
            <a:ext cx="8915400" cy="6096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The application for the board’s approval under subsection (I) shall indicate that the person whom it relates to has been legally detained in the foreign country for a period not exceeding two months under the law in that country, relating to the detention and treatment of persons suffering from mental disorder, and their admission into mental hospital in Kenya has been found necessary.</a:t>
            </a:r>
          </a:p>
          <a:p>
            <a:pPr eaLnBrk="1" hangingPunct="1" latinLnBrk="1" lvl="0"/>
            <a:r>
              <a:rPr altLang="en-US" sz="2800" lang="zh-CN"/>
              <a:t>No person shall be admitted under this section unless they are accompanied by a warrant or other documents together with the board’s approval under subsection (2) shall be sufficient authority for their conveyance to admission and treatment in the mental hospital to which the board’s approval relates.</a:t>
            </a:r>
          </a:p>
          <a:p>
            <a:pPr eaLnBrk="1" hangingPunct="1" latinLnBrk="1" lvl="0"/>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showMasterSp="1">
  <p:cSld>
    <p:spTree>
      <p:nvGrpSpPr>
        <p:cNvPr id="339" name=""/>
        <p:cNvGrpSpPr/>
        <p:nvPr/>
      </p:nvGrpSpPr>
      <p:grpSpPr>
        <a:xfrm rot="0">
          <a:off x="0" y="0"/>
          <a:ext cx="0" cy="0"/>
          <a:chOff x="0" y="0"/>
          <a:chExt cx="0" cy="0"/>
        </a:xfrm>
      </p:grpSpPr>
      <p:sp>
        <p:nvSpPr>
          <p:cNvPr id="1048746" name=""/>
          <p:cNvSpPr/>
          <p:nvPr>
            <p:ph type="title" sz="full" idx="0"/>
          </p:nvPr>
        </p:nvSpPr>
        <p:spPr>
          <a:xfrm rot="0">
            <a:off x="0" y="609600"/>
            <a:ext cx="8915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Part X – Discharge and Transfer of Patients (Section 21 and 22 of M.H.A) </a:t>
            </a:r>
            <a:br/>
            <a:endParaRPr altLang="en-US" lang="zh-CN">
              <a:effectLst>
                <a:outerShdw algn="tl" blurRad="38100" dir="2700000" dist="38100">
                  <a:srgbClr val="C0C0C0"/>
                </a:outerShdw>
              </a:effectLst>
            </a:endParaRPr>
          </a:p>
        </p:txBody>
      </p:sp>
      <p:sp>
        <p:nvSpPr>
          <p:cNvPr id="1048747" name=""/>
          <p:cNvSpPr/>
          <p:nvPr>
            <p:ph sz="full" idx="1"/>
          </p:nvPr>
        </p:nvSpPr>
        <p:spPr>
          <a:xfrm rot="0">
            <a:off x="0" y="1600200"/>
            <a:ext cx="8915400" cy="5257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The ‘person in charge’ of a mental hospital may, by order in writing, and upon the recommendation of the medical practitioner in charge of any person’s treatment in the mental hospital, recommend discharge and that person shall thereupon be discharged as having recovered from mental disorder, provided that:</a:t>
            </a:r>
          </a:p>
          <a:p>
            <a:pPr eaLnBrk="1" hangingPunct="1" latinLnBrk="1" lvl="1"/>
            <a:r>
              <a:t>An order shall not be made under this section for a person who is detained under criminal procedure Cap 75.</a:t>
            </a:r>
          </a:p>
          <a:p>
            <a:pPr eaLnBrk="1" hangingPunct="1" latinLnBrk="1" lvl="1"/>
            <a:r>
              <a:t>This section shall not prejudice the board’s powers under section 15 of M.H.A.</a:t>
            </a:r>
          </a:p>
          <a:p>
            <a:pPr eaLnBrk="1" hangingPunct="1" latinLnBrk="1" lvl="1"/>
          </a:p>
          <a:p>
            <a:pPr eaLnBrk="1" hangingPunct="1" latinLnBrk="1" lvl="1"/>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showMasterSp="1">
  <p:cSld>
    <p:spTree>
      <p:nvGrpSpPr>
        <p:cNvPr id="340" name=""/>
        <p:cNvGrpSpPr/>
        <p:nvPr/>
      </p:nvGrpSpPr>
      <p:grpSpPr>
        <a:xfrm rot="0">
          <a:off x="0" y="0"/>
          <a:ext cx="0" cy="0"/>
          <a:chOff x="0" y="0"/>
          <a:chExt cx="0" cy="0"/>
        </a:xfrm>
      </p:grpSpPr>
      <p:sp>
        <p:nvSpPr>
          <p:cNvPr id="1048748" name=""/>
          <p:cNvSpPr/>
          <p:nvPr>
            <p:ph type="title" sz="full" idx="0"/>
          </p:nvPr>
        </p:nvSpPr>
        <p:spPr>
          <a:xfrm rot="0">
            <a:off x="0" y="838200"/>
            <a:ext cx="9144000" cy="6858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Section 22: Order for delivery of patient into care of relative or friend.</a:t>
            </a:r>
            <a:br/>
            <a:endParaRPr altLang="en-US" lang="zh-CN">
              <a:effectLst>
                <a:outerShdw algn="tl" blurRad="38100" dir="2700000" dist="38100">
                  <a:srgbClr val="C0C0C0"/>
                </a:outerShdw>
              </a:effectLst>
            </a:endParaRPr>
          </a:p>
        </p:txBody>
      </p:sp>
      <p:sp>
        <p:nvSpPr>
          <p:cNvPr id="1048749" name=""/>
          <p:cNvSpPr/>
          <p:nvPr>
            <p:ph sz="full" idx="1"/>
          </p:nvPr>
        </p:nvSpPr>
        <p:spPr>
          <a:xfrm rot="0">
            <a:off x="0" y="1752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sz="2800" lang="zh-CN"/>
              <a:t>If any relative or friend of a person admitted into any mental hospital under this act desires to take the person into their custody and care, they may apply to the ‘person in charge’ who may order that the person be delivered into the custody and care of the relative or friend upon such terms and conditions to be complied with by the relative or friend.</a:t>
            </a:r>
          </a:p>
          <a:p>
            <a:pPr eaLnBrk="1" hangingPunct="1" latinLnBrk="1" lvl="0"/>
            <a:r>
              <a:rPr altLang="en-US" sz="2800" lang="zh-CN"/>
              <a:t>In the exercise of their powers the person in charge shall consult with the medical practitioner in charge of the person’s treatment in the mental hospital and the board on the relevant district mental health council, which is performing the board’s functions.</a:t>
            </a:r>
          </a:p>
          <a:p>
            <a:pPr eaLnBrk="1" hangingPunct="1" latinLnBrk="1" lvl="0"/>
            <a:r>
              <a:rPr b="1" sz="2800"/>
              <a:t> </a:t>
            </a:r>
          </a:p>
          <a:p>
            <a:pPr eaLnBrk="1" hangingPunct="1" latinLnBrk="1" lvl="0"/>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showMasterSp="1">
  <p:cSld>
    <p:spTree>
      <p:nvGrpSpPr>
        <p:cNvPr id="341" name=""/>
        <p:cNvGrpSpPr/>
        <p:nvPr/>
      </p:nvGrpSpPr>
      <p:grpSpPr>
        <a:xfrm rot="0">
          <a:off x="0" y="0"/>
          <a:ext cx="0" cy="0"/>
          <a:chOff x="0" y="0"/>
          <a:chExt cx="0" cy="0"/>
        </a:xfrm>
      </p:grpSpPr>
      <p:sp>
        <p:nvSpPr>
          <p:cNvPr id="1048750" name=""/>
          <p:cNvSpPr/>
          <p:nvPr>
            <p:ph type="title" sz="full" idx="0"/>
          </p:nvPr>
        </p:nvSpPr>
        <p:spPr>
          <a:xfrm rot="0">
            <a:off x="0" y="0"/>
            <a:ext cx="9144000" cy="9906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br/>
            <a:r>
              <a:rPr altLang="en-US" b="1" lang="zh-CN">
                <a:effectLst>
                  <a:outerShdw algn="tl" blurRad="38100" dir="2700000" dist="38100">
                    <a:srgbClr val="C0C0C0"/>
                  </a:outerShdw>
                </a:effectLst>
              </a:rPr>
              <a:t>Part XIV – Offences under MHA</a:t>
            </a:r>
            <a:r>
              <a:rPr altLang="en-US" lang="zh-CN">
                <a:effectLst>
                  <a:outerShdw algn="tl" blurRad="38100" dir="2700000" dist="38100">
                    <a:srgbClr val="C0C0C0"/>
                  </a:outerShdw>
                </a:effectLst>
              </a:rPr>
              <a:t> </a:t>
            </a:r>
            <a:br/>
            <a:r>
              <a:rPr b="1">
                <a:effectLst>
                  <a:outerShdw algn="tl" blurRad="38100" dir="2700000" dist="38100">
                    <a:srgbClr val="C0C0C0"/>
                  </a:outerShdw>
                </a:effectLst>
              </a:rPr>
              <a:t> </a:t>
            </a:r>
            <a:br/>
            <a:endParaRPr>
              <a:effectLst>
                <a:outerShdw algn="tl" blurRad="38100" dir="2700000" dist="38100">
                  <a:srgbClr val="C0C0C0"/>
                </a:outerShdw>
              </a:effectLst>
            </a:endParaRPr>
          </a:p>
        </p:txBody>
      </p:sp>
      <p:sp>
        <p:nvSpPr>
          <p:cNvPr id="1048751"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sz="2800" lang="zh-CN" u="sng"/>
              <a:t>Section 47</a:t>
            </a:r>
            <a:r>
              <a:rPr b="1" sz="2800"/>
              <a:t>:</a:t>
            </a:r>
            <a:r>
              <a:rPr sz="2800"/>
              <a:t>It is an offence for a person other than medical practitioner to sign certificates.</a:t>
            </a:r>
          </a:p>
          <a:p>
            <a:pPr eaLnBrk="1" hangingPunct="1" latinLnBrk="1" lvl="0"/>
            <a:r>
              <a:rPr b="1" sz="2800"/>
              <a:t> </a:t>
            </a:r>
            <a:r>
              <a:rPr b="1" sz="2800" u="sng"/>
              <a:t>Section 48</a:t>
            </a:r>
            <a:r>
              <a:rPr b="1" sz="2800"/>
              <a:t>:</a:t>
            </a:r>
            <a:r>
              <a:rPr sz="2800"/>
              <a:t>Any medical practitioner who knowingly, willfully or recklessly certifies anything in a certificate made under this act, which they know to be untrue, shall be guilty of an offence.</a:t>
            </a:r>
          </a:p>
          <a:p>
            <a:pPr eaLnBrk="1" hangingPunct="1" latinLnBrk="1" lvl="0"/>
            <a:r>
              <a:rPr b="1" sz="2800" u="sng"/>
              <a:t>Section 49</a:t>
            </a:r>
            <a:r>
              <a:rPr b="1" sz="2800"/>
              <a:t>:</a:t>
            </a:r>
            <a:r>
              <a:rPr sz="2800"/>
              <a:t>It is an offence for any person to assist the escape of any person suffering from mental disorder being conveyed to or from, or while under care and treatment in a mental hospital. It is also an offence to harbour any person suffering from mental disorder that they know have escaped from a mental hospital.</a:t>
            </a:r>
          </a:p>
          <a:p>
            <a:pPr eaLnBrk="1" hangingPunct="1" latinLnBrk="1" lvl="0"/>
            <a:r>
              <a:t> </a:t>
            </a:r>
          </a:p>
          <a:p>
            <a:pPr eaLnBrk="1" hangingPunct="1" latinLnBrk="1" lvl="0"/>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showMasterSp="1">
  <p:cSld>
    <p:spTree>
      <p:nvGrpSpPr>
        <p:cNvPr id="342" name=""/>
        <p:cNvGrpSpPr/>
        <p:nvPr/>
      </p:nvGrpSpPr>
      <p:grpSpPr>
        <a:xfrm rot="0">
          <a:off x="0" y="0"/>
          <a:ext cx="0" cy="0"/>
          <a:chOff x="0" y="0"/>
          <a:chExt cx="0" cy="0"/>
        </a:xfrm>
      </p:grpSpPr>
      <p:sp>
        <p:nvSpPr>
          <p:cNvPr id="1048752"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sz="2800" lang="zh-CN" u="sng"/>
              <a:t>Section 50</a:t>
            </a:r>
            <a:r>
              <a:rPr b="1" sz="2800"/>
              <a:t>:</a:t>
            </a:r>
            <a:r>
              <a:rPr sz="2800"/>
              <a:t>It is an offence for any person in charge of or any person employed at a mental hospital to unlawfully permit a patient to leave such a hospital.</a:t>
            </a:r>
            <a:r>
              <a:rPr b="1" sz="2800"/>
              <a:t> </a:t>
            </a:r>
          </a:p>
          <a:p>
            <a:pPr eaLnBrk="1" hangingPunct="1" latinLnBrk="1" lvl="0"/>
            <a:r>
              <a:rPr b="1" sz="2800" u="sng"/>
              <a:t>Section 51</a:t>
            </a:r>
            <a:r>
              <a:rPr b="1" sz="2800"/>
              <a:t>:</a:t>
            </a:r>
            <a:r>
              <a:rPr sz="2800"/>
              <a:t>Any person in charge of, or any person employed at a mental hospital that strikes, ill-treats, abuses or willfully neglects any patient in the mental hospital, shall be guilty of an offence.</a:t>
            </a:r>
          </a:p>
          <a:p>
            <a:pPr eaLnBrk="1" hangingPunct="1" latinLnBrk="1" lvl="0"/>
            <a:r>
              <a:rPr b="1" sz="2800" u="sng"/>
              <a:t>Section 53:</a:t>
            </a:r>
            <a:r>
              <a:rPr sz="2800"/>
              <a:t>General Penalty: Any person who is guilty of an offence under this act, or who contravenes any of the provisions of this act or any regulations made under this act, shall where no other penalty is provided, be liable on conviction to a fine not exceeding Ksh 10,000. or to imprisonment not exceeding twelve months or both</a:t>
            </a:r>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showMasterSp="1">
  <p:cSld>
    <p:spTree>
      <p:nvGrpSpPr>
        <p:cNvPr id="343" name=""/>
        <p:cNvGrpSpPr/>
        <p:nvPr/>
      </p:nvGrpSpPr>
      <p:grpSpPr>
        <a:xfrm rot="0">
          <a:off x="0" y="0"/>
          <a:ext cx="0" cy="0"/>
          <a:chOff x="0" y="0"/>
          <a:chExt cx="0" cy="0"/>
        </a:xfrm>
      </p:grpSpPr>
      <p:sp>
        <p:nvSpPr>
          <p:cNvPr id="1048753" name=""/>
          <p:cNvSpPr/>
          <p:nvPr>
            <p:ph type="title" sz="full" idx="0"/>
          </p:nvPr>
        </p:nvSpPr>
        <p:spPr>
          <a:xfrm rot="0">
            <a:off x="685800" y="60960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lang="zh-CN">
                <a:effectLst>
                  <a:outerShdw algn="tl" blurRad="38100" dir="2700000" dist="38100">
                    <a:srgbClr val="C0C0C0"/>
                  </a:outerShdw>
                </a:effectLst>
              </a:rPr>
              <a:t>HISTORY TAKING IN MENTAL ILLNESS</a:t>
            </a:r>
          </a:p>
        </p:txBody>
      </p:sp>
      <p:sp>
        <p:nvSpPr>
          <p:cNvPr id="1048754" name=""/>
          <p:cNvSpPr/>
          <p:nvPr>
            <p:ph sz="full" idx="1"/>
          </p:nvPr>
        </p:nvSpPr>
        <p:spPr>
          <a:xfrm rot="0">
            <a:off x="0" y="1752600"/>
            <a:ext cx="9144000" cy="5105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History taking from a mentally ill person or their relatives will assist you to make a nursing diagnosis and to give holistic care to the patient. </a:t>
            </a:r>
          </a:p>
          <a:p>
            <a:pPr eaLnBrk="1" hangingPunct="1" latinLnBrk="1" lvl="0"/>
            <a:r>
              <a:rPr u="sng"/>
              <a:t>Steps involved in history taking;</a:t>
            </a:r>
          </a:p>
          <a:p>
            <a:pPr eaLnBrk="1" hangingPunct="1" latinLnBrk="1" lvl="1">
              <a:buFontTx/>
              <a:buNone/>
            </a:pPr>
            <a:r>
              <a:rPr b="1" u="sng"/>
              <a:t>Personal Data</a:t>
            </a:r>
          </a:p>
          <a:p>
            <a:pPr eaLnBrk="1" hangingPunct="1" latinLnBrk="1" lvl="0"/>
            <a:r>
              <a:t>Here you ask for information pertaining to age, </a:t>
            </a:r>
            <a:br/>
            <a:r>
              <a:t>sex, marital status, occupation, residence </a:t>
            </a:r>
            <a:br/>
            <a:r>
              <a:t>and nationality of the pt</a:t>
            </a:r>
          </a:p>
          <a:p>
            <a:pPr eaLnBrk="1" hangingPunct="1" latinLnBrk="1" lvl="0">
              <a:buNone/>
            </a:pPr>
            <a:r>
              <a:rPr b="1"/>
              <a:t> </a:t>
            </a:r>
          </a:p>
          <a:p>
            <a:pPr eaLnBrk="1" hangingPunct="1" latinLnBrk="1" lvl="0"/>
            <a:endParaRPr u="sng"/>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showMasterSp="1">
  <p:cSld>
    <p:spTree>
      <p:nvGrpSpPr>
        <p:cNvPr id="344" name=""/>
        <p:cNvGrpSpPr/>
        <p:nvPr/>
      </p:nvGrpSpPr>
      <p:grpSpPr>
        <a:xfrm rot="0">
          <a:off x="0" y="0"/>
          <a:ext cx="0" cy="0"/>
          <a:chOff x="0" y="0"/>
          <a:chExt cx="0" cy="0"/>
        </a:xfrm>
      </p:grpSpPr>
      <p:sp>
        <p:nvSpPr>
          <p:cNvPr id="104875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buFontTx/>
              <a:buNone/>
            </a:pPr>
            <a:r>
              <a:rPr altLang="en-US" b="1" lang="zh-CN" u="sng"/>
              <a:t>Personal History</a:t>
            </a:r>
          </a:p>
          <a:p>
            <a:pPr eaLnBrk="1" hangingPunct="1" latinLnBrk="1" lvl="0"/>
            <a:r>
              <a:rPr sz="2800"/>
              <a:t>Ask the patient questions relating to their mode of delivery, as well as milestones in infancy and </a:t>
            </a:r>
            <a:br/>
            <a:r>
              <a:rPr sz="2800"/>
              <a:t>early childhood. </a:t>
            </a:r>
          </a:p>
          <a:p>
            <a:pPr eaLnBrk="1" hangingPunct="1" latinLnBrk="1" lvl="0"/>
            <a:r>
              <a:rPr sz="2800"/>
              <a:t>You may ask the patient when they started school and their educational performance as well as about possible incidents of traumatic experience like falling or losing a parent </a:t>
            </a:r>
          </a:p>
          <a:p>
            <a:pPr eaLnBrk="1" hangingPunct="1" latinLnBrk="1" lvl="1">
              <a:buFontTx/>
              <a:buNone/>
            </a:pPr>
            <a:r>
              <a:rPr b="1" u="sng"/>
              <a:t>Social History</a:t>
            </a:r>
          </a:p>
          <a:p>
            <a:pPr eaLnBrk="1" hangingPunct="1" latinLnBrk="1" lvl="0"/>
            <a:r>
              <a:rPr sz="2800"/>
              <a:t>You should try to find out about the nature of the patient’s occupation, how they relate to both sexes, whether they are outgoing or not, the number of friends the patient has of both sexes and whether or not the patient is involved in religious activities</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showMasterSp="1">
  <p:cSld>
    <p:spTree>
      <p:nvGrpSpPr>
        <p:cNvPr id="345" name=""/>
        <p:cNvGrpSpPr/>
        <p:nvPr/>
      </p:nvGrpSpPr>
      <p:grpSpPr>
        <a:xfrm rot="0">
          <a:off x="0" y="0"/>
          <a:ext cx="0" cy="0"/>
          <a:chOff x="0" y="0"/>
          <a:chExt cx="0" cy="0"/>
        </a:xfrm>
      </p:grpSpPr>
      <p:sp>
        <p:nvSpPr>
          <p:cNvPr id="1048756"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buFontTx/>
              <a:buNone/>
            </a:pPr>
            <a:r>
              <a:rPr altLang="en-US" b="1" lang="zh-CN" u="sng"/>
              <a:t>Sexual History</a:t>
            </a:r>
          </a:p>
          <a:p>
            <a:pPr eaLnBrk="1" hangingPunct="1" latinLnBrk="1" lvl="0"/>
            <a:r>
              <a:t>Aiming is to check the degree of sexual satisfaction with the marriage partner, male or female friend, frequency of sexual relationships and the patient’s attitude to sex.</a:t>
            </a:r>
          </a:p>
          <a:p>
            <a:pPr eaLnBrk="1" hangingPunct="1" latinLnBrk="1" lvl="1">
              <a:buFontTx/>
              <a:buNone/>
            </a:pPr>
            <a:r>
              <a:rPr b="1" u="sng"/>
              <a:t>Family History</a:t>
            </a:r>
          </a:p>
          <a:p>
            <a:pPr eaLnBrk="1" hangingPunct="1" latinLnBrk="1" lvl="0"/>
            <a:r>
              <a:t>Ask the patient about their parents, brothers and sisters. For each one of them you are trying to find out whether they are married, occupation etc. </a:t>
            </a:r>
            <a:br/>
            <a:r>
              <a:t>in an attempt to identify possible family behavioural patterns. </a:t>
            </a:r>
          </a:p>
          <a:p>
            <a:pPr eaLnBrk="1" hangingPunct="1" latinLnBrk="1" lvl="0"/>
            <a:r>
              <a:t>If the patient is married, try and find out the sibling line up of the patient’s spouse as well.</a:t>
            </a:r>
          </a:p>
          <a:p>
            <a:pPr eaLnBrk="1" hangingPunct="1" latinLnBrk="1" lvl="0"/>
          </a:p>
          <a:p>
            <a:pPr eaLnBrk="1" hangingPunct="1" latinLnBrk="1" lvl="0"/>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271" name=""/>
        <p:cNvGrpSpPr/>
        <p:nvPr/>
      </p:nvGrpSpPr>
      <p:grpSpPr>
        <a:xfrm rot="0">
          <a:off x="0" y="0"/>
          <a:ext cx="0" cy="0"/>
          <a:chOff x="0" y="0"/>
          <a:chExt cx="0" cy="0"/>
        </a:xfrm>
      </p:grpSpPr>
      <p:sp>
        <p:nvSpPr>
          <p:cNvPr id="1048618"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Capacity to get along with other people appreciating differences btwn people</a:t>
            </a:r>
          </a:p>
          <a:p>
            <a:pPr eaLnBrk="1" hangingPunct="1" latinLnBrk="1" lvl="0"/>
            <a:r>
              <a:rPr altLang="en-US" lang="zh-CN"/>
              <a:t>Being able to give and accept love</a:t>
            </a:r>
          </a:p>
          <a:p>
            <a:pPr eaLnBrk="1" hangingPunct="1" latinLnBrk="1" lvl="0"/>
            <a:r>
              <a:rPr altLang="en-US" lang="zh-CN"/>
              <a:t>Being able to plan ahead and fear the future</a:t>
            </a:r>
          </a:p>
          <a:p>
            <a:pPr eaLnBrk="1" hangingPunct="1" latinLnBrk="1" lvl="0"/>
            <a:r>
              <a:rPr altLang="en-US" lang="zh-CN"/>
              <a:t>Being able to develop a philosophy in life with meaning and purpose to daily activities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1">
  <p:cSld>
    <p:spTree>
      <p:nvGrpSpPr>
        <p:cNvPr id="346" name=""/>
        <p:cNvGrpSpPr/>
        <p:nvPr/>
      </p:nvGrpSpPr>
      <p:grpSpPr>
        <a:xfrm rot="0">
          <a:off x="0" y="0"/>
          <a:ext cx="0" cy="0"/>
          <a:chOff x="0" y="0"/>
          <a:chExt cx="0" cy="0"/>
        </a:xfrm>
      </p:grpSpPr>
      <p:sp>
        <p:nvSpPr>
          <p:cNvPr id="104875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buFontTx/>
              <a:buNone/>
            </a:pPr>
            <a:r>
              <a:rPr altLang="en-US" b="1" lang="zh-CN" u="sng"/>
              <a:t>Past Medical and Psychiatric History</a:t>
            </a:r>
          </a:p>
          <a:p>
            <a:pPr eaLnBrk="1" hangingPunct="1" latinLnBrk="1" lvl="1"/>
            <a:r>
              <a:t>	By taking down the patient’s medical history, you are in a position to find out about any medical conditions the patient has suffered, which may have affected their mental health. </a:t>
            </a:r>
          </a:p>
          <a:p>
            <a:pPr eaLnBrk="1" hangingPunct="1" latinLnBrk="1" lvl="1"/>
            <a:r>
              <a:t>also try and find out if there have been any incidences of the patient being admitted into a mental unit/hospital and the outcome of the treatment.</a:t>
            </a:r>
          </a:p>
          <a:p>
            <a:pPr eaLnBrk="1" hangingPunct="1" latinLnBrk="1" lvl="1">
              <a:buFontTx/>
              <a:buNone/>
            </a:pPr>
            <a:r>
              <a:rPr b="1" u="sng"/>
              <a:t>History of Presenting Illness</a:t>
            </a:r>
          </a:p>
          <a:p>
            <a:pPr eaLnBrk="1" hangingPunct="1" latinLnBrk="1" lvl="1"/>
            <a:r>
              <a:t>Ask the patient about the onset of the illness, duration, any allegations that brought them to the mental hospital and the patient’s pre-morbid history, that is, how they presented before they became mentally ill.</a:t>
            </a:r>
          </a:p>
          <a:p>
            <a:pPr eaLnBrk="1" hangingPunct="1" latinLnBrk="1" lvl="0">
              <a:buNone/>
            </a:pPr>
            <a:r>
              <a:rPr b="1" i="1"/>
              <a:t> </a:t>
            </a:r>
          </a:p>
          <a:p>
            <a:pPr eaLnBrk="1" hangingPunct="1" latinLnBrk="1" lvl="1"/>
          </a:p>
          <a:p>
            <a:pPr eaLnBrk="1" hangingPunct="1" latinLnBrk="1" lvl="0"/>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showMasterSp="1">
  <p:cSld>
    <p:spTree>
      <p:nvGrpSpPr>
        <p:cNvPr id="347" name=""/>
        <p:cNvGrpSpPr/>
        <p:nvPr/>
      </p:nvGrpSpPr>
      <p:grpSpPr>
        <a:xfrm rot="0">
          <a:off x="0" y="0"/>
          <a:ext cx="0" cy="0"/>
          <a:chOff x="0" y="0"/>
          <a:chExt cx="0" cy="0"/>
        </a:xfrm>
      </p:grpSpPr>
      <p:sp>
        <p:nvSpPr>
          <p:cNvPr id="1048758" name=""/>
          <p:cNvSpPr/>
          <p:nvPr>
            <p:ph type="title" sz="full" idx="0"/>
          </p:nvPr>
        </p:nvSpPr>
        <p:spPr>
          <a:xfrm rot="0">
            <a:off x="0" y="0"/>
            <a:ext cx="91440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Mental Status examination(MSE)</a:t>
            </a:r>
            <a:br/>
            <a:endParaRPr altLang="en-US" lang="zh-CN">
              <a:effectLst>
                <a:outerShdw algn="tl" blurRad="38100" dir="2700000" dist="38100">
                  <a:srgbClr val="C0C0C0"/>
                </a:outerShdw>
              </a:effectLst>
            </a:endParaRPr>
          </a:p>
        </p:txBody>
      </p:sp>
      <p:sp>
        <p:nvSpPr>
          <p:cNvPr id="1048759" name=""/>
          <p:cNvSpPr/>
          <p:nvPr>
            <p:ph sz="full" idx="1"/>
          </p:nvPr>
        </p:nvSpPr>
        <p:spPr>
          <a:xfrm rot="0">
            <a:off x="0" y="609600"/>
            <a:ext cx="9144000" cy="6248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lang="zh-CN"/>
              <a:t>MSE</a:t>
            </a:r>
            <a:r>
              <a:t>, is an important part of the clinical assessment process in psychiatric practice. It is a structured way of observing and describing a patient's current state of mind, under the domains of:</a:t>
            </a:r>
          </a:p>
          <a:p>
            <a:pPr eaLnBrk="1" hangingPunct="1" latinLnBrk="1" lvl="1"/>
            <a:r>
              <a:t>appearance</a:t>
            </a:r>
          </a:p>
          <a:p>
            <a:pPr eaLnBrk="1" hangingPunct="1" latinLnBrk="1" lvl="1"/>
            <a:r>
              <a:t>attitude </a:t>
            </a:r>
          </a:p>
          <a:p>
            <a:pPr eaLnBrk="1" hangingPunct="1" latinLnBrk="1" lvl="1"/>
            <a:r>
              <a:t>Behavior</a:t>
            </a:r>
          </a:p>
          <a:p>
            <a:pPr eaLnBrk="1" hangingPunct="1" latinLnBrk="1" lvl="1"/>
            <a:r>
              <a:t>mood and affect</a:t>
            </a:r>
          </a:p>
          <a:p>
            <a:pPr eaLnBrk="1" hangingPunct="1" latinLnBrk="1" lvl="1"/>
            <a:r>
              <a:t>Speech</a:t>
            </a:r>
          </a:p>
          <a:p>
            <a:pPr eaLnBrk="1" hangingPunct="1" latinLnBrk="1" lvl="1"/>
            <a:r>
              <a:t>thought process, thought content</a:t>
            </a:r>
          </a:p>
          <a:p>
            <a:pPr eaLnBrk="1" hangingPunct="1" latinLnBrk="1" lvl="1"/>
            <a:r>
              <a:t>Perception</a:t>
            </a:r>
          </a:p>
          <a:p>
            <a:pPr eaLnBrk="1" hangingPunct="1" latinLnBrk="1" lvl="1"/>
            <a:r>
              <a:t>cognition, insight and judgment</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showMasterSp="1">
  <p:cSld>
    <p:spTree>
      <p:nvGrpSpPr>
        <p:cNvPr id="348" name=""/>
        <p:cNvGrpSpPr/>
        <p:nvPr/>
      </p:nvGrpSpPr>
      <p:grpSpPr>
        <a:xfrm rot="0">
          <a:off x="0" y="0"/>
          <a:ext cx="0" cy="0"/>
          <a:chOff x="0" y="0"/>
          <a:chExt cx="0" cy="0"/>
        </a:xfrm>
      </p:grpSpPr>
      <p:sp>
        <p:nvSpPr>
          <p:cNvPr id="1048760"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The purpose of the MSE is to obtain a comprehensive cross-sectional description of the patient's mental state, which, when combined with the biographical and historical information of the psychiatric history, allows the clinician to make an accurate diagnosis and formulation, which are required for coherent treatment planning</a:t>
            </a:r>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showMasterSp="1">
  <p:cSld>
    <p:spTree>
      <p:nvGrpSpPr>
        <p:cNvPr id="349" name=""/>
        <p:cNvGrpSpPr/>
        <p:nvPr/>
      </p:nvGrpSpPr>
      <p:grpSpPr>
        <a:xfrm rot="0">
          <a:off x="0" y="0"/>
          <a:ext cx="0" cy="0"/>
          <a:chOff x="0" y="0"/>
          <a:chExt cx="0" cy="0"/>
        </a:xfrm>
      </p:grpSpPr>
      <p:sp>
        <p:nvSpPr>
          <p:cNvPr id="1048761" name=""/>
          <p:cNvSpPr/>
          <p:nvPr>
            <p:ph type="title" sz="full" idx="0"/>
          </p:nvPr>
        </p:nvSpPr>
        <p:spPr>
          <a:xfrm rot="0">
            <a:off x="685800" y="0"/>
            <a:ext cx="7772400" cy="1143000"/>
          </a:xfrm>
          <a:prstGeom prst="rect"/>
          <a:noFill/>
          <a:ln>
            <a:noFill/>
          </a:ln>
        </p:spPr>
        <p:txBody>
          <a:bodyPr anchor="ctr" bIns="46038" lIns="92075" rIns="92075" tIns="46038"/>
          <a:lstStyle>
            <a:lvl1pPr algn="ctr" fontAlgn="base" indent="0" latinLnBrk="1" marL="0" rtl="0">
              <a:lnSpc>
                <a:spcPct val="100000"/>
              </a:lnSpc>
              <a:spcBef>
                <a:spcPct val="0"/>
              </a:spcBef>
              <a:spcAft>
                <a:spcPct val="0"/>
              </a:spcAft>
              <a:buFontTx/>
              <a:buNone/>
              <a:defRPr baseline="0" b="0" sz="4400" i="0">
                <a:solidFill>
                  <a:schemeClr val="lt2"/>
                </a:solidFill>
                <a:latin typeface="Arial" pitchFamily="0" charset="0"/>
                <a:sym typeface="Arial" pitchFamily="0" charset="0"/>
              </a:defRPr>
            </a:lvl1pPr>
          </a:lstStyle>
          <a:p>
            <a:pPr eaLnBrk="1" hangingPunct="1" latinLnBrk="1" lvl="0"/>
            <a:r>
              <a:rPr altLang="en-US" b="1" lang="zh-CN">
                <a:effectLst>
                  <a:outerShdw algn="tl" blurRad="38100" dir="2700000" dist="38100">
                    <a:srgbClr val="C0C0C0"/>
                  </a:outerShdw>
                </a:effectLst>
              </a:rPr>
              <a:t>General Appearance</a:t>
            </a:r>
          </a:p>
        </p:txBody>
      </p:sp>
      <p:sp>
        <p:nvSpPr>
          <p:cNvPr id="1048762" name=""/>
          <p:cNvSpPr/>
          <p:nvPr>
            <p:ph sz="full" idx="1"/>
          </p:nvPr>
        </p:nvSpPr>
        <p:spPr>
          <a:xfrm rot="0">
            <a:off x="0" y="914400"/>
            <a:ext cx="9144000" cy="5943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Note the grooming, posture, gait, physical characteristics, facial expression, eye contact, motor activity and specific mannerisms</a:t>
            </a:r>
          </a:p>
          <a:p>
            <a:pPr eaLnBrk="1" hangingPunct="1" latinLnBrk="1" lvl="0"/>
            <a:r>
              <a:rPr altLang="en-US" lang="zh-CN"/>
              <a:t>Note the state of awareness or consciousness, drowsiness, clouding of consciousness, stupor, delirium, fleeting consciousness and coma</a:t>
            </a:r>
          </a:p>
          <a:p>
            <a:pPr eaLnBrk="1" hangingPunct="1" latinLnBrk="1" lvl="1"/>
            <a:endParaRPr u="sng"/>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showMasterSp="1">
  <p:cSld>
    <p:spTree>
      <p:nvGrpSpPr>
        <p:cNvPr id="350" name=""/>
        <p:cNvGrpSpPr/>
        <p:nvPr/>
      </p:nvGrpSpPr>
      <p:grpSpPr>
        <a:xfrm rot="0">
          <a:off x="0" y="0"/>
          <a:ext cx="0" cy="0"/>
          <a:chOff x="0" y="0"/>
          <a:chExt cx="0" cy="0"/>
        </a:xfrm>
      </p:grpSpPr>
      <p:sp>
        <p:nvSpPr>
          <p:cNvPr id="1048763"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indent="-342900" latinLnBrk="1" lvl="1" marL="342900">
              <a:buClr>
                <a:schemeClr val="accent2"/>
              </a:buClr>
              <a:buSzPct val="80000"/>
              <a:buFontTx/>
              <a:buNone/>
            </a:pPr>
            <a:r>
              <a:rPr altLang="en-US" b="1" lang="zh-CN" u="sng"/>
              <a:t>Speech</a:t>
            </a:r>
          </a:p>
          <a:p>
            <a:pPr eaLnBrk="1" hangingPunct="1" indent="-342900" latinLnBrk="1" lvl="1" marL="342900">
              <a:buClr>
                <a:schemeClr val="accent2"/>
              </a:buClr>
              <a:buSzPct val="80000"/>
              <a:buFontTx/>
            </a:pPr>
            <a:r>
              <a:t>Note the rate, pitch, volume, clarity, speech abnormalities such as dysarthia</a:t>
            </a:r>
          </a:p>
          <a:p>
            <a:pPr eaLnBrk="1" hangingPunct="1" latinLnBrk="1" lvl="0">
              <a:buNone/>
            </a:pPr>
            <a:r>
              <a:rPr b="1" u="sng"/>
              <a:t>Mood&amp; affect</a:t>
            </a:r>
          </a:p>
          <a:p>
            <a:pPr eaLnBrk="1" hangingPunct="1" latinLnBrk="1" lvl="0"/>
            <a:r>
              <a:t>Mood refers to expression of emotion which is subjective, while affect is objective</a:t>
            </a:r>
          </a:p>
          <a:p>
            <a:pPr eaLnBrk="1" hangingPunct="1" latinLnBrk="1" lvl="0"/>
            <a:r>
              <a:t>Note the variability or range, intensity &amp; appropriateness</a:t>
            </a:r>
          </a:p>
          <a:p>
            <a:pPr eaLnBrk="1" hangingPunct="1" latinLnBrk="1" lvl="0"/>
            <a:r>
              <a:t>Emotion is a complex state of psychic, somatic &amp; behavioral aspects</a:t>
            </a:r>
          </a:p>
          <a:p>
            <a:pPr eaLnBrk="1" hangingPunct="1" latinLnBrk="1" lvl="0"/>
            <a:r>
              <a:t>Mood is described as dysphoric, euthymic, expansive, irritable, labile, elevated, euphoric, ecstatic, depressive or anhedonic</a:t>
            </a:r>
          </a:p>
          <a:p>
            <a:pPr eaLnBrk="1" hangingPunct="1" latinLnBrk="1" lvl="0"/>
          </a:p>
          <a:p>
            <a:pPr eaLnBrk="1" hangingPunct="1" latinLnBrk="1" lvl="0">
              <a:buNone/>
            </a:pPr>
            <a:r>
              <a:t>	</a:t>
            </a:r>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showMasterSp="1">
  <p:cSld>
    <p:spTree>
      <p:nvGrpSpPr>
        <p:cNvPr id="351" name=""/>
        <p:cNvGrpSpPr/>
        <p:nvPr/>
      </p:nvGrpSpPr>
      <p:grpSpPr>
        <a:xfrm rot="0">
          <a:off x="0" y="0"/>
          <a:ext cx="0" cy="0"/>
          <a:chOff x="0" y="0"/>
          <a:chExt cx="0" cy="0"/>
        </a:xfrm>
      </p:grpSpPr>
      <p:sp>
        <p:nvSpPr>
          <p:cNvPr id="1048764"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Affect is said to be appropriate or inappropriate, blunted, restricted, flat or labile</a:t>
            </a:r>
          </a:p>
          <a:p>
            <a:pPr eaLnBrk="1" hangingPunct="1" latinLnBrk="1" lvl="0">
              <a:buNone/>
            </a:pPr>
            <a:r>
              <a:rPr b="1" u="sng"/>
              <a:t>Thought content and thought process</a:t>
            </a:r>
          </a:p>
          <a:p>
            <a:pPr eaLnBrk="1" hangingPunct="1" latinLnBrk="1" lvl="0"/>
            <a:r>
              <a:rPr b="1" i="1"/>
              <a:t>Thought process </a:t>
            </a:r>
            <a:r>
              <a:t>includes the flow of ideas &amp; quality of associations: the process of thinking should include the rate &amp; flow of ideas. Thoughts can be racing or totally slowed down. There may be circumstantiality, blocking or perseveration as occurs in schizophrenia</a:t>
            </a:r>
          </a:p>
          <a:p>
            <a:pPr eaLnBrk="1" hangingPunct="1" latinLnBrk="1" lvl="0"/>
            <a:r>
              <a:t>Associations defined as the relationship btwn ideas can be exhibited by loosening, flight of ideas, neologisms, word salad or echolalia</a:t>
            </a:r>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showMasterSp="1">
  <p:cSld>
    <p:spTree>
      <p:nvGrpSpPr>
        <p:cNvPr id="352" name=""/>
        <p:cNvGrpSpPr/>
        <p:nvPr/>
      </p:nvGrpSpPr>
      <p:grpSpPr>
        <a:xfrm rot="0">
          <a:off x="0" y="0"/>
          <a:ext cx="0" cy="0"/>
          <a:chOff x="0" y="0"/>
          <a:chExt cx="0" cy="0"/>
        </a:xfrm>
      </p:grpSpPr>
      <p:sp>
        <p:nvSpPr>
          <p:cNvPr id="1048765"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b="1" i="1" lang="zh-CN"/>
              <a:t>Thought content </a:t>
            </a:r>
            <a:r>
              <a:t>includes distortions, delusions, ideas of reference, depersonalization, derealisation, preoccupations, obsessions, phobias, somatic concerns, suicidal or homicidal ideation</a:t>
            </a:r>
          </a:p>
          <a:p>
            <a:pPr eaLnBrk="1" hangingPunct="1" latinLnBrk="1" lvl="0">
              <a:buNone/>
            </a:pPr>
            <a:r>
              <a:rPr b="1" u="sng"/>
              <a:t>Perception</a:t>
            </a:r>
          </a:p>
          <a:p>
            <a:pPr eaLnBrk="1" hangingPunct="1" latinLnBrk="1" lvl="0"/>
            <a:r>
              <a:t>Enquiries about perceptual disturbances require careful approach and should evaluate the presence or absence of illusions, hallucinations, depersonalization or derealisation</a:t>
            </a:r>
          </a:p>
          <a:p>
            <a:pPr eaLnBrk="1" hangingPunct="1" latinLnBrk="1" lvl="0"/>
            <a:r>
              <a:t>Hallucinations should focus on all 5 sense organs(sight, hearing, taste, touch &amp; smell) involved, with their contact, frequency and circumstances of their occurrence recorded</a:t>
            </a:r>
          </a:p>
          <a:p>
            <a:pPr eaLnBrk="1" hangingPunct="1" latinLnBrk="1" lvl="0">
              <a:buNone/>
            </a:pPr>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showMasterSp="1">
  <p:cSld>
    <p:spTree>
      <p:nvGrpSpPr>
        <p:cNvPr id="353" name=""/>
        <p:cNvGrpSpPr/>
        <p:nvPr/>
      </p:nvGrpSpPr>
      <p:grpSpPr>
        <a:xfrm rot="0">
          <a:off x="0" y="0"/>
          <a:ext cx="0" cy="0"/>
          <a:chOff x="0" y="0"/>
          <a:chExt cx="0" cy="0"/>
        </a:xfrm>
      </p:grpSpPr>
      <p:sp>
        <p:nvSpPr>
          <p:cNvPr id="1048766"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buNone/>
            </a:pPr>
            <a:r>
              <a:rPr altLang="en-US" b="1" lang="zh-CN" u="sng"/>
              <a:t>Cognitive functions</a:t>
            </a:r>
          </a:p>
          <a:p>
            <a:pPr eaLnBrk="1" hangingPunct="1" latinLnBrk="1" lvl="1"/>
            <a:r>
              <a:rPr b="1"/>
              <a:t>Sensorium</a:t>
            </a:r>
          </a:p>
          <a:p>
            <a:pPr eaLnBrk="1" hangingPunct="1" latinLnBrk="1" lvl="0"/>
            <a:r>
              <a:rPr sz="2800"/>
              <a:t>Disturbance of consciousness usually denotes organic brain conditions</a:t>
            </a:r>
          </a:p>
          <a:p>
            <a:pPr eaLnBrk="1" hangingPunct="1" latinLnBrk="1" lvl="0"/>
            <a:r>
              <a:rPr sz="2800"/>
              <a:t>Determine the level of consciousness &amp; any fluctuations if present</a:t>
            </a:r>
          </a:p>
          <a:p>
            <a:pPr eaLnBrk="1" hangingPunct="1" latinLnBrk="1" lvl="1"/>
            <a:r>
              <a:rPr b="1"/>
              <a:t>Orientation</a:t>
            </a:r>
          </a:p>
          <a:p>
            <a:pPr eaLnBrk="1" hangingPunct="1" latinLnBrk="1" lvl="1">
              <a:buFontTx/>
              <a:buNone/>
            </a:pPr>
            <a:r>
              <a:t>Check if the patient knows the time, place and person. The responses expected are determined by the social and cultural background of the pt</a:t>
            </a:r>
          </a:p>
          <a:p>
            <a:pPr eaLnBrk="1" hangingPunct="1" latinLnBrk="1" lvl="1"/>
            <a:r>
              <a:rPr b="1"/>
              <a:t>Attention and concentration</a:t>
            </a:r>
          </a:p>
          <a:p>
            <a:pPr eaLnBrk="1" hangingPunct="1" latinLnBrk="1" lvl="1">
              <a:buFontTx/>
              <a:buNone/>
            </a:pPr>
            <a:r>
              <a:t>Naming three objects to the pt or giving a telephone no. which the patient is told to repeat after the interviewer can asses whether they are attentive</a:t>
            </a:r>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showMasterSp="1">
  <p:cSld>
    <p:spTree>
      <p:nvGrpSpPr>
        <p:cNvPr id="354" name=""/>
        <p:cNvGrpSpPr/>
        <p:nvPr/>
      </p:nvGrpSpPr>
      <p:grpSpPr>
        <a:xfrm rot="0">
          <a:off x="0" y="0"/>
          <a:ext cx="0" cy="0"/>
          <a:chOff x="0" y="0"/>
          <a:chExt cx="0" cy="0"/>
        </a:xfrm>
      </p:grpSpPr>
      <p:sp>
        <p:nvSpPr>
          <p:cNvPr id="1048767" name=""/>
          <p:cNvSpPr/>
          <p:nvPr>
            <p:ph sz="full" idx="1"/>
          </p:nvPr>
        </p:nvSpPr>
        <p:spPr>
          <a:xfrm rot="0">
            <a:off x="0" y="0"/>
            <a:ext cx="9144000" cy="6858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0"/>
            <a:r>
              <a:rPr altLang="en-US" lang="zh-CN"/>
              <a:t>Concentration can be determined using simple calculations like subtracting 7 from 100</a:t>
            </a:r>
          </a:p>
          <a:p>
            <a:pPr eaLnBrk="1" hangingPunct="1" latinLnBrk="1" lvl="1"/>
            <a:r>
              <a:rPr b="1"/>
              <a:t>Memory</a:t>
            </a:r>
          </a:p>
          <a:p>
            <a:pPr eaLnBrk="1" hangingPunct="1" latinLnBrk="1" lvl="0"/>
            <a:r>
              <a:t>Memory is assessed in 3 categories, immediate( recall), recent &amp; remote</a:t>
            </a:r>
          </a:p>
          <a:p>
            <a:pPr eaLnBrk="1" hangingPunct="1" latinLnBrk="1" lvl="0"/>
            <a:r>
              <a:t>Pay attention to immediate memory (min/hrs), recent memory (days, weeks, months) and past or remote memory (10 years and above).</a:t>
            </a:r>
          </a:p>
          <a:p>
            <a:pPr eaLnBrk="1" hangingPunct="1" latinLnBrk="1" lvl="0"/>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showMasterSp="1">
  <p:cSld>
    <p:spTree>
      <p:nvGrpSpPr>
        <p:cNvPr id="355" name=""/>
        <p:cNvGrpSpPr/>
        <p:nvPr/>
      </p:nvGrpSpPr>
      <p:grpSpPr>
        <a:xfrm rot="0">
          <a:off x="0" y="0"/>
          <a:ext cx="0" cy="0"/>
          <a:chOff x="0" y="0"/>
          <a:chExt cx="0" cy="0"/>
        </a:xfrm>
      </p:grpSpPr>
      <p:sp>
        <p:nvSpPr>
          <p:cNvPr id="1048768" name=""/>
          <p:cNvSpPr/>
          <p:nvPr>
            <p:ph sz="full" idx="1"/>
          </p:nvPr>
        </p:nvSpPr>
        <p:spPr>
          <a:xfrm rot="0">
            <a:off x="152400" y="228600"/>
            <a:ext cx="8991600" cy="6629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Clr>
                <a:schemeClr val="accent2"/>
              </a:buClr>
              <a:buSzPct val="80000"/>
              <a:buFont typeface="Wingdings" pitchFamily="2" charset="2"/>
              <a:buChar char="l"/>
              <a:defRPr baseline="0" b="0" sz="3200" i="0">
                <a:solidFill>
                  <a:schemeClr val="dk1"/>
                </a:solidFill>
                <a:latin typeface="Times New Roman" pitchFamily="18" charset="0"/>
                <a:sym typeface="Arial" pitchFamily="0" charset="0"/>
              </a:defRPr>
            </a:lvl1pPr>
            <a:lvl2pPr algn="l" fontAlgn="base" indent="-285750" latinLnBrk="1" marL="742950" rtl="0">
              <a:lnSpc>
                <a:spcPct val="100000"/>
              </a:lnSpc>
              <a:spcBef>
                <a:spcPct val="20000"/>
              </a:spcBef>
              <a:spcAft>
                <a:spcPct val="0"/>
              </a:spcAft>
              <a:buSzPct val="90000"/>
              <a:buFont typeface="Arial" pitchFamily="0" charset="0"/>
              <a:buChar char="–"/>
              <a:defRPr baseline="0" b="0" sz="2800" i="0">
                <a:solidFill>
                  <a:schemeClr val="dk1"/>
                </a:solidFill>
                <a:latin typeface="Times New Roman" pitchFamily="18" charset="0"/>
                <a:sym typeface="Arial" pitchFamily="0" charset="0"/>
              </a:defRPr>
            </a:lvl2pPr>
            <a:lvl3pPr algn="l" fontAlgn="base" indent="-228600" latinLnBrk="1" marL="1143000" rtl="0">
              <a:lnSpc>
                <a:spcPct val="100000"/>
              </a:lnSpc>
              <a:spcBef>
                <a:spcPct val="20000"/>
              </a:spcBef>
              <a:spcAft>
                <a:spcPct val="0"/>
              </a:spcAft>
              <a:buSzPct val="60000"/>
              <a:buFont typeface="Wingdings" pitchFamily="2" charset="2"/>
              <a:buChar char="l"/>
              <a:defRPr baseline="0" b="0" sz="2400" i="0">
                <a:solidFill>
                  <a:schemeClr val="dk1"/>
                </a:solidFill>
                <a:latin typeface="Times New Roman" pitchFamily="18" charset="0"/>
                <a:sym typeface="Arial" pitchFamily="0" charset="0"/>
              </a:defRPr>
            </a:lvl3pPr>
            <a:lvl4pPr algn="l" fontAlgn="base" indent="-228600" latinLnBrk="1" marL="16002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4pPr>
            <a:lvl5pPr algn="l" fontAlgn="base" indent="-228600" latinLnBrk="1" marL="2057400" rtl="0">
              <a:lnSpc>
                <a:spcPct val="100000"/>
              </a:lnSpc>
              <a:spcBef>
                <a:spcPct val="20000"/>
              </a:spcBef>
              <a:spcAft>
                <a:spcPct val="0"/>
              </a:spcAft>
              <a:buSzPct val="100000"/>
              <a:buFont typeface="Arial" pitchFamily="0" charset="0"/>
              <a:buChar char="•"/>
              <a:defRPr baseline="0" b="0" sz="2000" i="0">
                <a:solidFill>
                  <a:schemeClr val="dk1"/>
                </a:solidFill>
                <a:latin typeface="Times New Roman" pitchFamily="18" charset="0"/>
                <a:sym typeface="Arial" pitchFamily="0" charset="0"/>
              </a:defRPr>
            </a:lvl5pPr>
          </a:lstStyle>
          <a:p>
            <a:pPr eaLnBrk="1" hangingPunct="1" latinLnBrk="1" lvl="1"/>
            <a:r>
              <a:rPr altLang="en-US" b="1" lang="zh-CN"/>
              <a:t>Judgment</a:t>
            </a:r>
          </a:p>
          <a:p>
            <a:pPr eaLnBrk="1" hangingPunct="1" latinLnBrk="1" lvl="0"/>
            <a:r>
              <a:t>Look for signs of logical thinking e.g. would the pt make wise decisions for example incase if fire, drowning or any life threatening situation?</a:t>
            </a:r>
          </a:p>
          <a:p>
            <a:pPr eaLnBrk="1" hangingPunct="1" latinLnBrk="1" lvl="1"/>
            <a:r>
              <a:rPr b="1"/>
              <a:t>Insight</a:t>
            </a:r>
          </a:p>
          <a:p>
            <a:pPr eaLnBrk="1" hangingPunct="1" latinLnBrk="1" lvl="0"/>
            <a:r>
              <a:t>The awareness of the pt about his illness and its implication varies depending on whether the pt is psychotic or non psychotic</a:t>
            </a:r>
          </a:p>
          <a:p>
            <a:pPr eaLnBrk="1" hangingPunct="1" latinLnBrk="1" lvl="0"/>
            <a:r>
              <a:t>The psychotic pt is said to have insight if he realizes that he is sick and that his delusions and hallucinations are normal experiences</a:t>
            </a:r>
          </a:p>
        </p:txBody>
      </p:sp>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FFCC66"/>
      </a:dk2>
      <a:lt2>
        <a:srgbClr val="0000FF"/>
      </a:lt2>
      <a:accent1>
        <a:srgbClr val="00FFFF"/>
      </a:accent1>
      <a:accent2>
        <a:srgbClr val="3366FF"/>
      </a:accent2>
      <a:accent3>
        <a:srgbClr val="FFFFFF"/>
      </a:accent3>
      <a:accent4>
        <a:srgbClr val="000000"/>
      </a:accent4>
      <a:accent5>
        <a:srgbClr val="000000"/>
      </a:accent5>
      <a:accent6>
        <a:srgbClr val="000000"/>
      </a:accent6>
      <a:hlink>
        <a:srgbClr val="FF0033"/>
      </a:hlink>
      <a:folHlink>
        <a:srgbClr val="FFFF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FFFFFF"/>
        </a:dk1>
        <a:lt1>
          <a:srgbClr val="0000FF"/>
        </a:lt1>
        <a:dk2>
          <a:srgbClr val="000000"/>
        </a:dk2>
        <a:lt2>
          <a:srgbClr val="FFCC66"/>
        </a:lt2>
        <a:accent1>
          <a:srgbClr val="00FFFF"/>
        </a:accent1>
        <a:accent2>
          <a:srgbClr val="3366FF"/>
        </a:accent2>
        <a:accent3>
          <a:srgbClr val="0000FF"/>
        </a:accent3>
        <a:accent4>
          <a:srgbClr val="FFFFFF"/>
        </a:accent4>
        <a:accent5>
          <a:srgbClr val="000000"/>
        </a:accent5>
        <a:accent6>
          <a:srgbClr val="000000"/>
        </a:accent6>
        <a:hlink>
          <a:srgbClr val="FF0033"/>
        </a:hlink>
        <a:folHlink>
          <a:srgbClr val="FFFF00"/>
        </a:folHlink>
      </a:clrScheme>
    </a:extraClrScheme>
    <a:extraClrScheme>
      <a:clrScheme name="Default Color Scheme 2">
        <a:dk1>
          <a:srgbClr val="000000"/>
        </a:dk1>
        <a:lt1>
          <a:srgbClr val="FFFFFF"/>
        </a:lt1>
        <a:dk2>
          <a:srgbClr val="CCECFF"/>
        </a:dk2>
        <a:lt2>
          <a:srgbClr val="000000"/>
        </a:lt2>
        <a:accent1>
          <a:srgbClr val="6699FF"/>
        </a:accent1>
        <a:accent2>
          <a:srgbClr val="66CCFF"/>
        </a:accent2>
        <a:accent3>
          <a:srgbClr val="FFFFFF"/>
        </a:accent3>
        <a:accent4>
          <a:srgbClr val="000000"/>
        </a:accent4>
        <a:accent5>
          <a:srgbClr val="000000"/>
        </a:accent5>
        <a:accent6>
          <a:srgbClr val="000000"/>
        </a:accent6>
        <a:hlink>
          <a:srgbClr val="CC99FF"/>
        </a:hlink>
        <a:folHlink>
          <a:srgbClr val="00CCCC"/>
        </a:folHlink>
      </a:clrScheme>
    </a:extraClrScheme>
    <a:extraClrScheme>
      <a:clrScheme name="Default Color Scheme 3">
        <a:dk1>
          <a:srgbClr val="000000"/>
        </a:dk1>
        <a:lt1>
          <a:srgbClr val="FFFFFF"/>
        </a:lt1>
        <a:dk2>
          <a:srgbClr val="FFFFFF"/>
        </a:dk2>
        <a:lt2>
          <a:srgbClr val="000000"/>
        </a:lt2>
        <a:accent1>
          <a:srgbClr val="CBCBCB"/>
        </a:accent1>
        <a:accent2>
          <a:srgbClr val="EAEAEA"/>
        </a:accent2>
        <a:accent3>
          <a:srgbClr val="FFFFFF"/>
        </a:accent3>
        <a:accent4>
          <a:srgbClr val="000000"/>
        </a:accent4>
        <a:accent5>
          <a:srgbClr val="000000"/>
        </a:accent5>
        <a:accent6>
          <a:srgbClr val="000000"/>
        </a:accent6>
        <a:hlink>
          <a:srgbClr val="5F5F5F"/>
        </a:hlink>
        <a:folHlink>
          <a:srgbClr val="969696"/>
        </a:folHlink>
      </a:clrScheme>
    </a:extraClrScheme>
    <a:extraClrScheme>
      <a:clrScheme name="Default Color Scheme 4">
        <a:dk1>
          <a:srgbClr val="FFFFFF"/>
        </a:dk1>
        <a:lt1>
          <a:srgbClr val="008080"/>
        </a:lt1>
        <a:dk2>
          <a:srgbClr val="000000"/>
        </a:dk2>
        <a:lt2>
          <a:srgbClr val="FFCC66"/>
        </a:lt2>
        <a:accent1>
          <a:srgbClr val="0099CC"/>
        </a:accent1>
        <a:accent2>
          <a:srgbClr val="009999"/>
        </a:accent2>
        <a:accent3>
          <a:srgbClr val="008080"/>
        </a:accent3>
        <a:accent4>
          <a:srgbClr val="FFFFFF"/>
        </a:accent4>
        <a:accent5>
          <a:srgbClr val="000000"/>
        </a:accent5>
        <a:accent6>
          <a:srgbClr val="000000"/>
        </a:accent6>
        <a:hlink>
          <a:srgbClr val="6600CC"/>
        </a:hlink>
        <a:folHlink>
          <a:srgbClr val="FFFF00"/>
        </a:folHlink>
      </a:clrScheme>
    </a:extraClrScheme>
    <a:extraClrScheme>
      <a:clrScheme name="Default Color Scheme 5">
        <a:dk1>
          <a:srgbClr val="FFFFFF"/>
        </a:dk1>
        <a:lt1>
          <a:srgbClr val="993300"/>
        </a:lt1>
        <a:dk2>
          <a:srgbClr val="000000"/>
        </a:dk2>
        <a:lt2>
          <a:srgbClr val="FFCC66"/>
        </a:lt2>
        <a:accent1>
          <a:srgbClr val="FF6633"/>
        </a:accent1>
        <a:accent2>
          <a:srgbClr val="CC6600"/>
        </a:accent2>
        <a:accent3>
          <a:srgbClr val="993300"/>
        </a:accent3>
        <a:accent4>
          <a:srgbClr val="FFFFFF"/>
        </a:accent4>
        <a:accent5>
          <a:srgbClr val="000000"/>
        </a:accent5>
        <a:accent6>
          <a:srgbClr val="000000"/>
        </a:accent6>
        <a:hlink>
          <a:srgbClr val="CC0000"/>
        </a:hlink>
        <a:folHlink>
          <a:srgbClr val="FFFF00"/>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terms="http://purl.org/dc/terms/" xmlns:xsi="http://www.w3.org/2001/XMLSchema-instance">
  <dcterms:created xsi:type="dcterms:W3CDTF">2019-07-25T15:35:18Z</dcterms:created>
  <dcterms:modified xsi:type="dcterms:W3CDTF">2019-07-25T15:35:18Z</dcterms:modified>
</cp:coreProperties>
</file>