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 id="390" r:id="rId136"/>
    <p:sldId id="391" r:id="rId137"/>
    <p:sldId id="392" r:id="rId138"/>
    <p:sldId id="393" r:id="rId139"/>
    <p:sldId id="394" r:id="rId140"/>
    <p:sldId id="395" r:id="rId141"/>
    <p:sldId id="396" r:id="rId142"/>
    <p:sldId id="397" r:id="rId143"/>
    <p:sldId id="398" r:id="rId144"/>
    <p:sldId id="399" r:id="rId145"/>
    <p:sldId id="400" r:id="rId146"/>
    <p:sldId id="401" r:id="rId147"/>
    <p:sldId id="402" r:id="rId148"/>
    <p:sldId id="403" r:id="rId149"/>
    <p:sldId id="404" r:id="rId150"/>
    <p:sldId id="405" r:id="rId151"/>
    <p:sldId id="406" r:id="rId152"/>
    <p:sldId id="407" r:id="rId153"/>
    <p:sldId id="408" r:id="rId154"/>
    <p:sldId id="409" r:id="rId155"/>
    <p:sldId id="410" r:id="rId156"/>
    <p:sldId id="411" r:id="rId157"/>
    <p:sldId id="412" r:id="rId158"/>
    <p:sldId id="413" r:id="rId159"/>
    <p:sldId id="414" r:id="rId160"/>
    <p:sldId id="415" r:id="rId161"/>
    <p:sldId id="416" r:id="rId162"/>
    <p:sldId id="417" r:id="rId163"/>
    <p:sldId id="418" r:id="rId164"/>
    <p:sldId id="419" r:id="rId165"/>
    <p:sldId id="420" r:id="rId166"/>
    <p:sldId id="421" r:id="rId167"/>
    <p:sldId id="422" r:id="rId168"/>
    <p:sldId id="423" r:id="rId169"/>
    <p:sldId id="424" r:id="rId170"/>
    <p:sldId id="425" r:id="rId171"/>
    <p:sldId id="426" r:id="rId172"/>
    <p:sldId id="427" r:id="rId173"/>
    <p:sldId id="428" r:id="rId174"/>
    <p:sldId id="429" r:id="rId175"/>
    <p:sldId id="430" r:id="rId176"/>
    <p:sldId id="431" r:id="rId177"/>
    <p:sldId id="432" r:id="rId178"/>
    <p:sldId id="433" r:id="rId179"/>
    <p:sldId id="434" r:id="rId180"/>
    <p:sldId id="435" r:id="rId181"/>
    <p:sldId id="436" r:id="rId182"/>
    <p:sldId id="437" r:id="rId183"/>
    <p:sldId id="438" r:id="rId184"/>
    <p:sldId id="439" r:id="rId185"/>
    <p:sldId id="440" r:id="rId186"/>
    <p:sldId id="441" r:id="rId187"/>
    <p:sldId id="442" r:id="rId188"/>
    <p:sldId id="443" r:id="rId189"/>
    <p:sldId id="444" r:id="rId190"/>
    <p:sldId id="445" r:id="rId191"/>
    <p:sldId id="446" r:id="rId192"/>
    <p:sldId id="447" r:id="rId193"/>
    <p:sldId id="448" r:id="rId194"/>
    <p:sldId id="449" r:id="rId195"/>
    <p:sldId id="450" r:id="rId196"/>
    <p:sldId id="451" r:id="rId197"/>
    <p:sldId id="452" r:id="rId198"/>
    <p:sldId id="453" r:id="rId199"/>
    <p:sldId id="454" r:id="rId200"/>
    <p:sldId id="455" r:id="rId201"/>
    <p:sldId id="456" r:id="rId202"/>
    <p:sldId id="457" r:id="rId203"/>
    <p:sldId id="458" r:id="rId204"/>
    <p:sldId id="459" r:id="rId205"/>
    <p:sldId id="460" r:id="rId206"/>
    <p:sldId id="461" r:id="rId207"/>
    <p:sldId id="462" r:id="rId208"/>
    <p:sldId id="463" r:id="rId209"/>
    <p:sldId id="464" r:id="rId210"/>
    <p:sldId id="465" r:id="rId211"/>
    <p:sldId id="466" r:id="rId212"/>
    <p:sldId id="467" r:id="rId213"/>
    <p:sldId id="468" r:id="rId214"/>
    <p:sldId id="469" r:id="rId215"/>
    <p:sldId id="470" r:id="rId216"/>
    <p:sldId id="471" r:id="rId217"/>
    <p:sldId id="472" r:id="rId218"/>
    <p:sldId id="473" r:id="rId219"/>
    <p:sldId id="474" r:id="rId220"/>
    <p:sldId id="475" r:id="rId221"/>
    <p:sldId id="476" r:id="rId222"/>
    <p:sldId id="477" r:id="rId223"/>
    <p:sldId id="478" r:id="rId224"/>
    <p:sldId id="479" r:id="rId225"/>
    <p:sldId id="480" r:id="rId226"/>
    <p:sldId id="481" r:id="rId227"/>
    <p:sldId id="482" r:id="rId228"/>
    <p:sldId id="483" r:id="rId229"/>
    <p:sldId id="484" r:id="rId230"/>
    <p:sldId id="485" r:id="rId231"/>
    <p:sldId id="486" r:id="rId232"/>
    <p:sldId id="487" r:id="rId233"/>
    <p:sldId id="488" r:id="rId234"/>
    <p:sldId id="489" r:id="rId235"/>
    <p:sldId id="490" r:id="rId236"/>
    <p:sldId id="491" r:id="rId237"/>
    <p:sldId id="492" r:id="rId238"/>
    <p:sldId id="493" r:id="rId239"/>
    <p:sldId id="494" r:id="rId240"/>
    <p:sldId id="495" r:id="rId241"/>
    <p:sldId id="496" r:id="rId242"/>
    <p:sldId id="497" r:id="rId243"/>
    <p:sldId id="498" r:id="rId244"/>
    <p:sldId id="499" r:id="rId245"/>
    <p:sldId id="500" r:id="rId246"/>
    <p:sldId id="501" r:id="rId247"/>
    <p:sldId id="502" r:id="rId248"/>
    <p:sldId id="503" r:id="rId249"/>
    <p:sldId id="504" r:id="rId250"/>
    <p:sldId id="505" r:id="rId251"/>
    <p:sldId id="506" r:id="rId252"/>
    <p:sldId id="507" r:id="rId253"/>
    <p:sldId id="508" r:id="rId254"/>
    <p:sldId id="509" r:id="rId255"/>
    <p:sldId id="510" r:id="rId256"/>
    <p:sldId id="511" r:id="rId257"/>
    <p:sldId id="512" r:id="rId258"/>
    <p:sldId id="513" r:id="rId259"/>
    <p:sldId id="514" r:id="rId260"/>
    <p:sldId id="515" r:id="rId261"/>
    <p:sldId id="516" r:id="rId262"/>
    <p:sldId id="517" r:id="rId263"/>
    <p:sldId id="518" r:id="rId264"/>
    <p:sldId id="519" r:id="rId265"/>
    <p:sldId id="520" r:id="rId266"/>
    <p:sldId id="521" r:id="rId267"/>
    <p:sldId id="522" r:id="rId268"/>
    <p:sldId id="523" r:id="rId269"/>
    <p:sldId id="524" r:id="rId270"/>
    <p:sldId id="525" r:id="rId271"/>
    <p:sldId id="526" r:id="rId272"/>
    <p:sldId id="527" r:id="rId273"/>
    <p:sldId id="528" r:id="rId274"/>
    <p:sldId id="529" r:id="rId275"/>
    <p:sldId id="530" r:id="rId276"/>
    <p:sldId id="531" r:id="rId277"/>
    <p:sldId id="532" r:id="rId278"/>
    <p:sldId id="533" r:id="rId279"/>
    <p:sldId id="534" r:id="rId280"/>
    <p:sldId id="535" r:id="rId281"/>
    <p:sldId id="536" r:id="rId282"/>
    <p:sldId id="537" r:id="rId283"/>
    <p:sldId id="538" r:id="rId284"/>
    <p:sldId id="539" r:id="rId285"/>
    <p:sldId id="540" r:id="rId286"/>
    <p:sldId id="541" r:id="rId287"/>
    <p:sldId id="542" r:id="rId288"/>
    <p:sldId id="543" r:id="rId289"/>
    <p:sldId id="544" r:id="rId290"/>
    <p:sldId id="545" r:id="rId291"/>
    <p:sldId id="546" r:id="rId292"/>
    <p:sldId id="547" r:id="rId293"/>
  </p:sldIdLst>
  <p:sldSz type="screen4x3" cy="6858000" cx="9144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p="http://schemas.openxmlformats.org/presentationml/2006/main" xmlns:r="http://schemas.openxmlformats.org/officeDocument/2006/relationships" xmlns:a="http://schemas.openxmlformats.org/drawingml/2006/main">
  <p:normalViewPr horzBarState="maximized">
    <p:restoredLeft sz="22299" autoAdjust="0"/>
    <p:restoredTop sz="92077" autoAdjust="0"/>
  </p:normalViewPr>
  <p:slideViewPr>
    <p:cSldViewPr>
      <p:cViewPr varScale="1">
        <p:scale>
          <a:sx n="80" d="100"/>
          <a:sy n="80" d="100"/>
        </p:scale>
        <p:origin x="840" y="78"/>
      </p:cViewPr>
      <p:guideLst>
        <p:guide orient="horz" pos="2160"/>
        <p:guide pos="2880"/>
      </p:guideLst>
    </p:cSldViewPr>
  </p:slideViewPr>
  <p:outlineViewPr>
    <p:cViewPr>
      <p:scale>
        <a:sx n="33" d="100"/>
        <a:sy n="33" d="100"/>
      </p:scale>
      <p:origin x="0" y="197448"/>
    </p:cViewPr>
  </p:outlineViewPr>
  <p:notesTextViewPr>
    <p:cViewPr>
      <p:scale>
        <a:sx n="100" d="100"/>
        <a:sy n="100" d="100"/>
      </p:scale>
      <p:origin x="0" y="0"/>
    </p:cViewPr>
  </p:notesTextViewPr>
  <p:sorterViewPr>
    <p:cViewPr>
      <p:scale>
        <a:sx n="66" d="100"/>
        <a:sy n="66" d="100"/>
      </p:scale>
      <p:origin x="0" y="13446"/>
    </p:cViewPr>
  </p:sorter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63" Type="http://schemas.openxmlformats.org/officeDocument/2006/relationships/slide" Target="slides/slide61.xml"/><Relationship Id="rId64" Type="http://schemas.openxmlformats.org/officeDocument/2006/relationships/slide" Target="slides/slide62.xml"/><Relationship Id="rId65" Type="http://schemas.openxmlformats.org/officeDocument/2006/relationships/slide" Target="slides/slide63.xml"/><Relationship Id="rId66" Type="http://schemas.openxmlformats.org/officeDocument/2006/relationships/slide" Target="slides/slide64.xml"/><Relationship Id="rId67" Type="http://schemas.openxmlformats.org/officeDocument/2006/relationships/slide" Target="slides/slide65.xml"/><Relationship Id="rId68" Type="http://schemas.openxmlformats.org/officeDocument/2006/relationships/slide" Target="slides/slide66.xml"/><Relationship Id="rId69" Type="http://schemas.openxmlformats.org/officeDocument/2006/relationships/slide" Target="slides/slide67.xml"/><Relationship Id="rId70" Type="http://schemas.openxmlformats.org/officeDocument/2006/relationships/slide" Target="slides/slide68.xml"/><Relationship Id="rId71" Type="http://schemas.openxmlformats.org/officeDocument/2006/relationships/slide" Target="slides/slide69.xml"/><Relationship Id="rId72" Type="http://schemas.openxmlformats.org/officeDocument/2006/relationships/slide" Target="slides/slide70.xml"/><Relationship Id="rId73" Type="http://schemas.openxmlformats.org/officeDocument/2006/relationships/slide" Target="slides/slide71.xml"/><Relationship Id="rId74" Type="http://schemas.openxmlformats.org/officeDocument/2006/relationships/slide" Target="slides/slide72.xml"/><Relationship Id="rId75" Type="http://schemas.openxmlformats.org/officeDocument/2006/relationships/slide" Target="slides/slide73.xml"/><Relationship Id="rId76" Type="http://schemas.openxmlformats.org/officeDocument/2006/relationships/slide" Target="slides/slide74.xml"/><Relationship Id="rId77" Type="http://schemas.openxmlformats.org/officeDocument/2006/relationships/slide" Target="slides/slide75.xml"/><Relationship Id="rId78" Type="http://schemas.openxmlformats.org/officeDocument/2006/relationships/slide" Target="slides/slide76.xml"/><Relationship Id="rId79" Type="http://schemas.openxmlformats.org/officeDocument/2006/relationships/slide" Target="slides/slide77.xml"/><Relationship Id="rId80" Type="http://schemas.openxmlformats.org/officeDocument/2006/relationships/slide" Target="slides/slide78.xml"/><Relationship Id="rId81" Type="http://schemas.openxmlformats.org/officeDocument/2006/relationships/slide" Target="slides/slide79.xml"/><Relationship Id="rId82" Type="http://schemas.openxmlformats.org/officeDocument/2006/relationships/slide" Target="slides/slide80.xml"/><Relationship Id="rId83" Type="http://schemas.openxmlformats.org/officeDocument/2006/relationships/slide" Target="slides/slide81.xml"/><Relationship Id="rId84" Type="http://schemas.openxmlformats.org/officeDocument/2006/relationships/slide" Target="slides/slide82.xml"/><Relationship Id="rId85" Type="http://schemas.openxmlformats.org/officeDocument/2006/relationships/slide" Target="slides/slide83.xml"/><Relationship Id="rId86" Type="http://schemas.openxmlformats.org/officeDocument/2006/relationships/slide" Target="slides/slide84.xml"/><Relationship Id="rId87" Type="http://schemas.openxmlformats.org/officeDocument/2006/relationships/slide" Target="slides/slide85.xml"/><Relationship Id="rId88" Type="http://schemas.openxmlformats.org/officeDocument/2006/relationships/slide" Target="slides/slide86.xml"/><Relationship Id="rId89" Type="http://schemas.openxmlformats.org/officeDocument/2006/relationships/slide" Target="slides/slide87.xml"/><Relationship Id="rId90" Type="http://schemas.openxmlformats.org/officeDocument/2006/relationships/slide" Target="slides/slide88.xml"/><Relationship Id="rId91" Type="http://schemas.openxmlformats.org/officeDocument/2006/relationships/slide" Target="slides/slide89.xml"/><Relationship Id="rId92" Type="http://schemas.openxmlformats.org/officeDocument/2006/relationships/slide" Target="slides/slide90.xml"/><Relationship Id="rId93" Type="http://schemas.openxmlformats.org/officeDocument/2006/relationships/slide" Target="slides/slide91.xml"/><Relationship Id="rId94" Type="http://schemas.openxmlformats.org/officeDocument/2006/relationships/slide" Target="slides/slide92.xml"/><Relationship Id="rId95" Type="http://schemas.openxmlformats.org/officeDocument/2006/relationships/slide" Target="slides/slide93.xml"/><Relationship Id="rId96" Type="http://schemas.openxmlformats.org/officeDocument/2006/relationships/slide" Target="slides/slide94.xml"/><Relationship Id="rId97" Type="http://schemas.openxmlformats.org/officeDocument/2006/relationships/slide" Target="slides/slide95.xml"/><Relationship Id="rId98" Type="http://schemas.openxmlformats.org/officeDocument/2006/relationships/slide" Target="slides/slide96.xml"/><Relationship Id="rId99" Type="http://schemas.openxmlformats.org/officeDocument/2006/relationships/slide" Target="slides/slide97.xml"/><Relationship Id="rId100" Type="http://schemas.openxmlformats.org/officeDocument/2006/relationships/slide" Target="slides/slide98.xml"/><Relationship Id="rId101" Type="http://schemas.openxmlformats.org/officeDocument/2006/relationships/slide" Target="slides/slide99.xml"/><Relationship Id="rId102" Type="http://schemas.openxmlformats.org/officeDocument/2006/relationships/slide" Target="slides/slide100.xml"/><Relationship Id="rId103" Type="http://schemas.openxmlformats.org/officeDocument/2006/relationships/slide" Target="slides/slide101.xml"/><Relationship Id="rId104" Type="http://schemas.openxmlformats.org/officeDocument/2006/relationships/slide" Target="slides/slide102.xml"/><Relationship Id="rId105" Type="http://schemas.openxmlformats.org/officeDocument/2006/relationships/slide" Target="slides/slide103.xml"/><Relationship Id="rId106" Type="http://schemas.openxmlformats.org/officeDocument/2006/relationships/slide" Target="slides/slide104.xml"/><Relationship Id="rId107" Type="http://schemas.openxmlformats.org/officeDocument/2006/relationships/slide" Target="slides/slide105.xml"/><Relationship Id="rId108" Type="http://schemas.openxmlformats.org/officeDocument/2006/relationships/slide" Target="slides/slide106.xml"/><Relationship Id="rId109" Type="http://schemas.openxmlformats.org/officeDocument/2006/relationships/slide" Target="slides/slide107.xml"/><Relationship Id="rId110" Type="http://schemas.openxmlformats.org/officeDocument/2006/relationships/slide" Target="slides/slide108.xml"/><Relationship Id="rId111" Type="http://schemas.openxmlformats.org/officeDocument/2006/relationships/slide" Target="slides/slide109.xml"/><Relationship Id="rId112" Type="http://schemas.openxmlformats.org/officeDocument/2006/relationships/slide" Target="slides/slide110.xml"/><Relationship Id="rId113" Type="http://schemas.openxmlformats.org/officeDocument/2006/relationships/slide" Target="slides/slide111.xml"/><Relationship Id="rId114" Type="http://schemas.openxmlformats.org/officeDocument/2006/relationships/slide" Target="slides/slide112.xml"/><Relationship Id="rId115" Type="http://schemas.openxmlformats.org/officeDocument/2006/relationships/slide" Target="slides/slide113.xml"/><Relationship Id="rId116" Type="http://schemas.openxmlformats.org/officeDocument/2006/relationships/slide" Target="slides/slide114.xml"/><Relationship Id="rId117" Type="http://schemas.openxmlformats.org/officeDocument/2006/relationships/slide" Target="slides/slide115.xml"/><Relationship Id="rId118" Type="http://schemas.openxmlformats.org/officeDocument/2006/relationships/slide" Target="slides/slide116.xml"/><Relationship Id="rId119" Type="http://schemas.openxmlformats.org/officeDocument/2006/relationships/slide" Target="slides/slide117.xml"/><Relationship Id="rId120" Type="http://schemas.openxmlformats.org/officeDocument/2006/relationships/slide" Target="slides/slide118.xml"/><Relationship Id="rId121" Type="http://schemas.openxmlformats.org/officeDocument/2006/relationships/slide" Target="slides/slide119.xml"/><Relationship Id="rId122" Type="http://schemas.openxmlformats.org/officeDocument/2006/relationships/slide" Target="slides/slide120.xml"/><Relationship Id="rId123" Type="http://schemas.openxmlformats.org/officeDocument/2006/relationships/slide" Target="slides/slide121.xml"/><Relationship Id="rId124" Type="http://schemas.openxmlformats.org/officeDocument/2006/relationships/slide" Target="slides/slide122.xml"/><Relationship Id="rId125" Type="http://schemas.openxmlformats.org/officeDocument/2006/relationships/slide" Target="slides/slide123.xml"/><Relationship Id="rId126" Type="http://schemas.openxmlformats.org/officeDocument/2006/relationships/slide" Target="slides/slide124.xml"/><Relationship Id="rId127" Type="http://schemas.openxmlformats.org/officeDocument/2006/relationships/slide" Target="slides/slide125.xml"/><Relationship Id="rId128" Type="http://schemas.openxmlformats.org/officeDocument/2006/relationships/slide" Target="slides/slide126.xml"/><Relationship Id="rId129" Type="http://schemas.openxmlformats.org/officeDocument/2006/relationships/slide" Target="slides/slide127.xml"/><Relationship Id="rId130" Type="http://schemas.openxmlformats.org/officeDocument/2006/relationships/slide" Target="slides/slide128.xml"/><Relationship Id="rId131" Type="http://schemas.openxmlformats.org/officeDocument/2006/relationships/slide" Target="slides/slide129.xml"/><Relationship Id="rId132" Type="http://schemas.openxmlformats.org/officeDocument/2006/relationships/slide" Target="slides/slide130.xml"/><Relationship Id="rId133" Type="http://schemas.openxmlformats.org/officeDocument/2006/relationships/slide" Target="slides/slide131.xml"/><Relationship Id="rId134" Type="http://schemas.openxmlformats.org/officeDocument/2006/relationships/slide" Target="slides/slide132.xml"/><Relationship Id="rId135" Type="http://schemas.openxmlformats.org/officeDocument/2006/relationships/slide" Target="slides/slide133.xml"/><Relationship Id="rId136" Type="http://schemas.openxmlformats.org/officeDocument/2006/relationships/slide" Target="slides/slide134.xml"/><Relationship Id="rId137" Type="http://schemas.openxmlformats.org/officeDocument/2006/relationships/slide" Target="slides/slide135.xml"/><Relationship Id="rId138" Type="http://schemas.openxmlformats.org/officeDocument/2006/relationships/slide" Target="slides/slide136.xml"/><Relationship Id="rId139" Type="http://schemas.openxmlformats.org/officeDocument/2006/relationships/slide" Target="slides/slide137.xml"/><Relationship Id="rId140" Type="http://schemas.openxmlformats.org/officeDocument/2006/relationships/slide" Target="slides/slide138.xml"/><Relationship Id="rId141" Type="http://schemas.openxmlformats.org/officeDocument/2006/relationships/slide" Target="slides/slide139.xml"/><Relationship Id="rId142" Type="http://schemas.openxmlformats.org/officeDocument/2006/relationships/slide" Target="slides/slide140.xml"/><Relationship Id="rId143" Type="http://schemas.openxmlformats.org/officeDocument/2006/relationships/slide" Target="slides/slide141.xml"/><Relationship Id="rId144" Type="http://schemas.openxmlformats.org/officeDocument/2006/relationships/slide" Target="slides/slide142.xml"/><Relationship Id="rId145" Type="http://schemas.openxmlformats.org/officeDocument/2006/relationships/slide" Target="slides/slide143.xml"/><Relationship Id="rId146" Type="http://schemas.openxmlformats.org/officeDocument/2006/relationships/slide" Target="slides/slide144.xml"/><Relationship Id="rId147" Type="http://schemas.openxmlformats.org/officeDocument/2006/relationships/slide" Target="slides/slide145.xml"/><Relationship Id="rId148" Type="http://schemas.openxmlformats.org/officeDocument/2006/relationships/slide" Target="slides/slide146.xml"/><Relationship Id="rId149" Type="http://schemas.openxmlformats.org/officeDocument/2006/relationships/slide" Target="slides/slide147.xml"/><Relationship Id="rId150" Type="http://schemas.openxmlformats.org/officeDocument/2006/relationships/slide" Target="slides/slide148.xml"/><Relationship Id="rId151" Type="http://schemas.openxmlformats.org/officeDocument/2006/relationships/slide" Target="slides/slide149.xml"/><Relationship Id="rId152" Type="http://schemas.openxmlformats.org/officeDocument/2006/relationships/slide" Target="slides/slide150.xml"/><Relationship Id="rId153" Type="http://schemas.openxmlformats.org/officeDocument/2006/relationships/slide" Target="slides/slide151.xml"/><Relationship Id="rId154" Type="http://schemas.openxmlformats.org/officeDocument/2006/relationships/slide" Target="slides/slide152.xml"/><Relationship Id="rId155" Type="http://schemas.openxmlformats.org/officeDocument/2006/relationships/slide" Target="slides/slide153.xml"/><Relationship Id="rId156" Type="http://schemas.openxmlformats.org/officeDocument/2006/relationships/slide" Target="slides/slide154.xml"/><Relationship Id="rId157" Type="http://schemas.openxmlformats.org/officeDocument/2006/relationships/slide" Target="slides/slide155.xml"/><Relationship Id="rId158" Type="http://schemas.openxmlformats.org/officeDocument/2006/relationships/slide" Target="slides/slide156.xml"/><Relationship Id="rId159" Type="http://schemas.openxmlformats.org/officeDocument/2006/relationships/slide" Target="slides/slide157.xml"/><Relationship Id="rId160" Type="http://schemas.openxmlformats.org/officeDocument/2006/relationships/slide" Target="slides/slide158.xml"/><Relationship Id="rId161" Type="http://schemas.openxmlformats.org/officeDocument/2006/relationships/slide" Target="slides/slide159.xml"/><Relationship Id="rId162" Type="http://schemas.openxmlformats.org/officeDocument/2006/relationships/slide" Target="slides/slide160.xml"/><Relationship Id="rId163" Type="http://schemas.openxmlformats.org/officeDocument/2006/relationships/slide" Target="slides/slide161.xml"/><Relationship Id="rId164" Type="http://schemas.openxmlformats.org/officeDocument/2006/relationships/slide" Target="slides/slide162.xml"/><Relationship Id="rId165" Type="http://schemas.openxmlformats.org/officeDocument/2006/relationships/slide" Target="slides/slide163.xml"/><Relationship Id="rId166" Type="http://schemas.openxmlformats.org/officeDocument/2006/relationships/slide" Target="slides/slide164.xml"/><Relationship Id="rId167" Type="http://schemas.openxmlformats.org/officeDocument/2006/relationships/slide" Target="slides/slide165.xml"/><Relationship Id="rId168" Type="http://schemas.openxmlformats.org/officeDocument/2006/relationships/slide" Target="slides/slide166.xml"/><Relationship Id="rId169" Type="http://schemas.openxmlformats.org/officeDocument/2006/relationships/slide" Target="slides/slide167.xml"/><Relationship Id="rId170" Type="http://schemas.openxmlformats.org/officeDocument/2006/relationships/slide" Target="slides/slide168.xml"/><Relationship Id="rId171" Type="http://schemas.openxmlformats.org/officeDocument/2006/relationships/slide" Target="slides/slide169.xml"/><Relationship Id="rId172" Type="http://schemas.openxmlformats.org/officeDocument/2006/relationships/slide" Target="slides/slide170.xml"/><Relationship Id="rId173" Type="http://schemas.openxmlformats.org/officeDocument/2006/relationships/slide" Target="slides/slide171.xml"/><Relationship Id="rId174" Type="http://schemas.openxmlformats.org/officeDocument/2006/relationships/slide" Target="slides/slide172.xml"/><Relationship Id="rId175" Type="http://schemas.openxmlformats.org/officeDocument/2006/relationships/slide" Target="slides/slide173.xml"/><Relationship Id="rId176" Type="http://schemas.openxmlformats.org/officeDocument/2006/relationships/slide" Target="slides/slide174.xml"/><Relationship Id="rId177" Type="http://schemas.openxmlformats.org/officeDocument/2006/relationships/slide" Target="slides/slide175.xml"/><Relationship Id="rId178" Type="http://schemas.openxmlformats.org/officeDocument/2006/relationships/slide" Target="slides/slide176.xml"/><Relationship Id="rId179" Type="http://schemas.openxmlformats.org/officeDocument/2006/relationships/slide" Target="slides/slide177.xml"/><Relationship Id="rId180" Type="http://schemas.openxmlformats.org/officeDocument/2006/relationships/slide" Target="slides/slide178.xml"/><Relationship Id="rId181" Type="http://schemas.openxmlformats.org/officeDocument/2006/relationships/slide" Target="slides/slide179.xml"/><Relationship Id="rId182" Type="http://schemas.openxmlformats.org/officeDocument/2006/relationships/slide" Target="slides/slide180.xml"/><Relationship Id="rId183" Type="http://schemas.openxmlformats.org/officeDocument/2006/relationships/slide" Target="slides/slide181.xml"/><Relationship Id="rId184" Type="http://schemas.openxmlformats.org/officeDocument/2006/relationships/slide" Target="slides/slide182.xml"/><Relationship Id="rId185" Type="http://schemas.openxmlformats.org/officeDocument/2006/relationships/slide" Target="slides/slide183.xml"/><Relationship Id="rId186" Type="http://schemas.openxmlformats.org/officeDocument/2006/relationships/slide" Target="slides/slide184.xml"/><Relationship Id="rId187" Type="http://schemas.openxmlformats.org/officeDocument/2006/relationships/slide" Target="slides/slide185.xml"/><Relationship Id="rId188" Type="http://schemas.openxmlformats.org/officeDocument/2006/relationships/slide" Target="slides/slide186.xml"/><Relationship Id="rId189" Type="http://schemas.openxmlformats.org/officeDocument/2006/relationships/slide" Target="slides/slide187.xml"/><Relationship Id="rId190" Type="http://schemas.openxmlformats.org/officeDocument/2006/relationships/slide" Target="slides/slide188.xml"/><Relationship Id="rId191" Type="http://schemas.openxmlformats.org/officeDocument/2006/relationships/slide" Target="slides/slide189.xml"/><Relationship Id="rId192" Type="http://schemas.openxmlformats.org/officeDocument/2006/relationships/slide" Target="slides/slide190.xml"/><Relationship Id="rId193" Type="http://schemas.openxmlformats.org/officeDocument/2006/relationships/slide" Target="slides/slide191.xml"/><Relationship Id="rId194" Type="http://schemas.openxmlformats.org/officeDocument/2006/relationships/slide" Target="slides/slide192.xml"/><Relationship Id="rId195" Type="http://schemas.openxmlformats.org/officeDocument/2006/relationships/slide" Target="slides/slide193.xml"/><Relationship Id="rId196" Type="http://schemas.openxmlformats.org/officeDocument/2006/relationships/slide" Target="slides/slide194.xml"/><Relationship Id="rId197" Type="http://schemas.openxmlformats.org/officeDocument/2006/relationships/slide" Target="slides/slide195.xml"/><Relationship Id="rId198" Type="http://schemas.openxmlformats.org/officeDocument/2006/relationships/slide" Target="slides/slide196.xml"/><Relationship Id="rId199" Type="http://schemas.openxmlformats.org/officeDocument/2006/relationships/slide" Target="slides/slide197.xml"/><Relationship Id="rId200" Type="http://schemas.openxmlformats.org/officeDocument/2006/relationships/slide" Target="slides/slide198.xml"/><Relationship Id="rId201" Type="http://schemas.openxmlformats.org/officeDocument/2006/relationships/slide" Target="slides/slide199.xml"/><Relationship Id="rId202" Type="http://schemas.openxmlformats.org/officeDocument/2006/relationships/slide" Target="slides/slide200.xml"/><Relationship Id="rId203" Type="http://schemas.openxmlformats.org/officeDocument/2006/relationships/slide" Target="slides/slide201.xml"/><Relationship Id="rId204" Type="http://schemas.openxmlformats.org/officeDocument/2006/relationships/slide" Target="slides/slide202.xml"/><Relationship Id="rId205" Type="http://schemas.openxmlformats.org/officeDocument/2006/relationships/slide" Target="slides/slide203.xml"/><Relationship Id="rId206" Type="http://schemas.openxmlformats.org/officeDocument/2006/relationships/slide" Target="slides/slide204.xml"/><Relationship Id="rId207" Type="http://schemas.openxmlformats.org/officeDocument/2006/relationships/slide" Target="slides/slide205.xml"/><Relationship Id="rId208" Type="http://schemas.openxmlformats.org/officeDocument/2006/relationships/slide" Target="slides/slide206.xml"/><Relationship Id="rId209" Type="http://schemas.openxmlformats.org/officeDocument/2006/relationships/slide" Target="slides/slide207.xml"/><Relationship Id="rId210" Type="http://schemas.openxmlformats.org/officeDocument/2006/relationships/slide" Target="slides/slide208.xml"/><Relationship Id="rId211" Type="http://schemas.openxmlformats.org/officeDocument/2006/relationships/slide" Target="slides/slide209.xml"/><Relationship Id="rId212" Type="http://schemas.openxmlformats.org/officeDocument/2006/relationships/slide" Target="slides/slide210.xml"/><Relationship Id="rId213" Type="http://schemas.openxmlformats.org/officeDocument/2006/relationships/slide" Target="slides/slide211.xml"/><Relationship Id="rId214" Type="http://schemas.openxmlformats.org/officeDocument/2006/relationships/slide" Target="slides/slide212.xml"/><Relationship Id="rId215" Type="http://schemas.openxmlformats.org/officeDocument/2006/relationships/slide" Target="slides/slide213.xml"/><Relationship Id="rId216" Type="http://schemas.openxmlformats.org/officeDocument/2006/relationships/slide" Target="slides/slide214.xml"/><Relationship Id="rId217" Type="http://schemas.openxmlformats.org/officeDocument/2006/relationships/slide" Target="slides/slide215.xml"/><Relationship Id="rId218" Type="http://schemas.openxmlformats.org/officeDocument/2006/relationships/slide" Target="slides/slide216.xml"/><Relationship Id="rId219" Type="http://schemas.openxmlformats.org/officeDocument/2006/relationships/slide" Target="slides/slide217.xml"/><Relationship Id="rId220" Type="http://schemas.openxmlformats.org/officeDocument/2006/relationships/slide" Target="slides/slide218.xml"/><Relationship Id="rId221" Type="http://schemas.openxmlformats.org/officeDocument/2006/relationships/slide" Target="slides/slide219.xml"/><Relationship Id="rId222" Type="http://schemas.openxmlformats.org/officeDocument/2006/relationships/slide" Target="slides/slide220.xml"/><Relationship Id="rId223" Type="http://schemas.openxmlformats.org/officeDocument/2006/relationships/slide" Target="slides/slide221.xml"/><Relationship Id="rId224" Type="http://schemas.openxmlformats.org/officeDocument/2006/relationships/slide" Target="slides/slide222.xml"/><Relationship Id="rId225" Type="http://schemas.openxmlformats.org/officeDocument/2006/relationships/slide" Target="slides/slide223.xml"/><Relationship Id="rId226" Type="http://schemas.openxmlformats.org/officeDocument/2006/relationships/slide" Target="slides/slide224.xml"/><Relationship Id="rId227" Type="http://schemas.openxmlformats.org/officeDocument/2006/relationships/slide" Target="slides/slide225.xml"/><Relationship Id="rId228" Type="http://schemas.openxmlformats.org/officeDocument/2006/relationships/slide" Target="slides/slide226.xml"/><Relationship Id="rId229" Type="http://schemas.openxmlformats.org/officeDocument/2006/relationships/slide" Target="slides/slide227.xml"/><Relationship Id="rId230" Type="http://schemas.openxmlformats.org/officeDocument/2006/relationships/slide" Target="slides/slide228.xml"/><Relationship Id="rId231" Type="http://schemas.openxmlformats.org/officeDocument/2006/relationships/slide" Target="slides/slide229.xml"/><Relationship Id="rId232" Type="http://schemas.openxmlformats.org/officeDocument/2006/relationships/slide" Target="slides/slide230.xml"/><Relationship Id="rId233" Type="http://schemas.openxmlformats.org/officeDocument/2006/relationships/slide" Target="slides/slide231.xml"/><Relationship Id="rId234" Type="http://schemas.openxmlformats.org/officeDocument/2006/relationships/slide" Target="slides/slide232.xml"/><Relationship Id="rId235" Type="http://schemas.openxmlformats.org/officeDocument/2006/relationships/slide" Target="slides/slide233.xml"/><Relationship Id="rId236" Type="http://schemas.openxmlformats.org/officeDocument/2006/relationships/slide" Target="slides/slide234.xml"/><Relationship Id="rId237" Type="http://schemas.openxmlformats.org/officeDocument/2006/relationships/slide" Target="slides/slide235.xml"/><Relationship Id="rId238" Type="http://schemas.openxmlformats.org/officeDocument/2006/relationships/slide" Target="slides/slide236.xml"/><Relationship Id="rId239" Type="http://schemas.openxmlformats.org/officeDocument/2006/relationships/slide" Target="slides/slide237.xml"/><Relationship Id="rId240" Type="http://schemas.openxmlformats.org/officeDocument/2006/relationships/slide" Target="slides/slide238.xml"/><Relationship Id="rId241" Type="http://schemas.openxmlformats.org/officeDocument/2006/relationships/slide" Target="slides/slide239.xml"/><Relationship Id="rId242" Type="http://schemas.openxmlformats.org/officeDocument/2006/relationships/slide" Target="slides/slide240.xml"/><Relationship Id="rId243" Type="http://schemas.openxmlformats.org/officeDocument/2006/relationships/slide" Target="slides/slide241.xml"/><Relationship Id="rId244" Type="http://schemas.openxmlformats.org/officeDocument/2006/relationships/slide" Target="slides/slide242.xml"/><Relationship Id="rId245" Type="http://schemas.openxmlformats.org/officeDocument/2006/relationships/slide" Target="slides/slide243.xml"/><Relationship Id="rId246" Type="http://schemas.openxmlformats.org/officeDocument/2006/relationships/slide" Target="slides/slide244.xml"/><Relationship Id="rId247" Type="http://schemas.openxmlformats.org/officeDocument/2006/relationships/slide" Target="slides/slide245.xml"/><Relationship Id="rId248" Type="http://schemas.openxmlformats.org/officeDocument/2006/relationships/slide" Target="slides/slide246.xml"/><Relationship Id="rId249" Type="http://schemas.openxmlformats.org/officeDocument/2006/relationships/slide" Target="slides/slide247.xml"/><Relationship Id="rId250" Type="http://schemas.openxmlformats.org/officeDocument/2006/relationships/slide" Target="slides/slide248.xml"/><Relationship Id="rId251" Type="http://schemas.openxmlformats.org/officeDocument/2006/relationships/slide" Target="slides/slide249.xml"/><Relationship Id="rId252" Type="http://schemas.openxmlformats.org/officeDocument/2006/relationships/slide" Target="slides/slide250.xml"/><Relationship Id="rId253" Type="http://schemas.openxmlformats.org/officeDocument/2006/relationships/slide" Target="slides/slide251.xml"/><Relationship Id="rId254" Type="http://schemas.openxmlformats.org/officeDocument/2006/relationships/slide" Target="slides/slide252.xml"/><Relationship Id="rId255" Type="http://schemas.openxmlformats.org/officeDocument/2006/relationships/slide" Target="slides/slide253.xml"/><Relationship Id="rId256" Type="http://schemas.openxmlformats.org/officeDocument/2006/relationships/slide" Target="slides/slide254.xml"/><Relationship Id="rId257" Type="http://schemas.openxmlformats.org/officeDocument/2006/relationships/slide" Target="slides/slide255.xml"/><Relationship Id="rId258" Type="http://schemas.openxmlformats.org/officeDocument/2006/relationships/slide" Target="slides/slide256.xml"/><Relationship Id="rId259" Type="http://schemas.openxmlformats.org/officeDocument/2006/relationships/slide" Target="slides/slide257.xml"/><Relationship Id="rId260" Type="http://schemas.openxmlformats.org/officeDocument/2006/relationships/slide" Target="slides/slide258.xml"/><Relationship Id="rId261" Type="http://schemas.openxmlformats.org/officeDocument/2006/relationships/slide" Target="slides/slide259.xml"/><Relationship Id="rId262" Type="http://schemas.openxmlformats.org/officeDocument/2006/relationships/slide" Target="slides/slide260.xml"/><Relationship Id="rId263" Type="http://schemas.openxmlformats.org/officeDocument/2006/relationships/slide" Target="slides/slide261.xml"/><Relationship Id="rId264" Type="http://schemas.openxmlformats.org/officeDocument/2006/relationships/slide" Target="slides/slide262.xml"/><Relationship Id="rId265" Type="http://schemas.openxmlformats.org/officeDocument/2006/relationships/slide" Target="slides/slide263.xml"/><Relationship Id="rId266" Type="http://schemas.openxmlformats.org/officeDocument/2006/relationships/slide" Target="slides/slide264.xml"/><Relationship Id="rId267" Type="http://schemas.openxmlformats.org/officeDocument/2006/relationships/slide" Target="slides/slide265.xml"/><Relationship Id="rId268" Type="http://schemas.openxmlformats.org/officeDocument/2006/relationships/slide" Target="slides/slide266.xml"/><Relationship Id="rId269" Type="http://schemas.openxmlformats.org/officeDocument/2006/relationships/slide" Target="slides/slide267.xml"/><Relationship Id="rId270" Type="http://schemas.openxmlformats.org/officeDocument/2006/relationships/slide" Target="slides/slide268.xml"/><Relationship Id="rId271" Type="http://schemas.openxmlformats.org/officeDocument/2006/relationships/slide" Target="slides/slide269.xml"/><Relationship Id="rId272" Type="http://schemas.openxmlformats.org/officeDocument/2006/relationships/slide" Target="slides/slide270.xml"/><Relationship Id="rId273" Type="http://schemas.openxmlformats.org/officeDocument/2006/relationships/slide" Target="slides/slide271.xml"/><Relationship Id="rId274" Type="http://schemas.openxmlformats.org/officeDocument/2006/relationships/slide" Target="slides/slide272.xml"/><Relationship Id="rId275" Type="http://schemas.openxmlformats.org/officeDocument/2006/relationships/slide" Target="slides/slide273.xml"/><Relationship Id="rId276" Type="http://schemas.openxmlformats.org/officeDocument/2006/relationships/slide" Target="slides/slide274.xml"/><Relationship Id="rId277" Type="http://schemas.openxmlformats.org/officeDocument/2006/relationships/slide" Target="slides/slide275.xml"/><Relationship Id="rId278" Type="http://schemas.openxmlformats.org/officeDocument/2006/relationships/slide" Target="slides/slide276.xml"/><Relationship Id="rId279" Type="http://schemas.openxmlformats.org/officeDocument/2006/relationships/slide" Target="slides/slide277.xml"/><Relationship Id="rId280" Type="http://schemas.openxmlformats.org/officeDocument/2006/relationships/slide" Target="slides/slide278.xml"/><Relationship Id="rId281" Type="http://schemas.openxmlformats.org/officeDocument/2006/relationships/slide" Target="slides/slide279.xml"/><Relationship Id="rId282" Type="http://schemas.openxmlformats.org/officeDocument/2006/relationships/slide" Target="slides/slide280.xml"/><Relationship Id="rId283" Type="http://schemas.openxmlformats.org/officeDocument/2006/relationships/slide" Target="slides/slide281.xml"/><Relationship Id="rId284" Type="http://schemas.openxmlformats.org/officeDocument/2006/relationships/slide" Target="slides/slide282.xml"/><Relationship Id="rId285" Type="http://schemas.openxmlformats.org/officeDocument/2006/relationships/slide" Target="slides/slide283.xml"/><Relationship Id="rId286" Type="http://schemas.openxmlformats.org/officeDocument/2006/relationships/slide" Target="slides/slide284.xml"/><Relationship Id="rId287" Type="http://schemas.openxmlformats.org/officeDocument/2006/relationships/slide" Target="slides/slide285.xml"/><Relationship Id="rId288" Type="http://schemas.openxmlformats.org/officeDocument/2006/relationships/slide" Target="slides/slide286.xml"/><Relationship Id="rId289" Type="http://schemas.openxmlformats.org/officeDocument/2006/relationships/slide" Target="slides/slide287.xml"/><Relationship Id="rId290" Type="http://schemas.openxmlformats.org/officeDocument/2006/relationships/slide" Target="slides/slide288.xml"/><Relationship Id="rId291" Type="http://schemas.openxmlformats.org/officeDocument/2006/relationships/slide" Target="slides/slide289.xml"/><Relationship Id="rId292" Type="http://schemas.openxmlformats.org/officeDocument/2006/relationships/slide" Target="slides/slide290.xml"/><Relationship Id="rId293" Type="http://schemas.openxmlformats.org/officeDocument/2006/relationships/slide" Target="slides/slide291.xml"/><Relationship Id="rId294" Type="http://schemas.openxmlformats.org/officeDocument/2006/relationships/tableStyles" Target="tableStyles.xml"/><Relationship Id="rId295" Type="http://schemas.openxmlformats.org/officeDocument/2006/relationships/presProps" Target="presProps.xml"/><Relationship Id="rId296" Type="http://schemas.openxmlformats.org/officeDocument/2006/relationships/viewProps" Target="viewProps.xml"/><Relationship Id="rId29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611" name=""/>
        <p:cNvGrpSpPr/>
        <p:nvPr/>
      </p:nvGrpSpPr>
      <p:grpSpPr>
        <a:xfrm>
          <a:off x="0" y="0"/>
          <a:ext cx="0" cy="0"/>
          <a:chOff x="0" y="0"/>
          <a:chExt cx="0" cy="0"/>
        </a:xfrm>
      </p:grpSpPr>
      <p:sp>
        <p:nvSpPr>
          <p:cNvPr id="1049061" name="Header Placeholder 1"/>
          <p:cNvSpPr>
            <a:spLocks noGrp="1"/>
          </p:cNvSpPr>
          <p:nvPr>
            <p:ph type="hdr" sz="quarter"/>
          </p:nvPr>
        </p:nvSpPr>
        <p:spPr>
          <a:xfrm>
            <a:off x="0" y="0"/>
            <a:ext cx="2971800" cy="457200"/>
          </a:xfrm>
          <a:prstGeom prst="rect"/>
        </p:spPr>
        <p:txBody>
          <a:bodyPr bIns="45720" lIns="91440" rIns="91440" rtlCol="0" tIns="45720" vert="horz"/>
          <a:lstStyle>
            <a:lvl1pPr algn="l">
              <a:defRPr sz="1200"/>
            </a:lvl1pPr>
          </a:lstStyle>
          <a:p>
            <a:endParaRPr lang="en-US"/>
          </a:p>
        </p:txBody>
      </p:sp>
      <p:sp>
        <p:nvSpPr>
          <p:cNvPr id="1049062" name="Date Placeholder 2"/>
          <p:cNvSpPr>
            <a:spLocks noGrp="1"/>
          </p:cNvSpPr>
          <p:nvPr>
            <p:ph type="dt" idx="1"/>
          </p:nvPr>
        </p:nvSpPr>
        <p:spPr>
          <a:xfrm>
            <a:off x="3884613" y="0"/>
            <a:ext cx="2971800" cy="457200"/>
          </a:xfrm>
          <a:prstGeom prst="rect"/>
        </p:spPr>
        <p:txBody>
          <a:bodyPr bIns="45720" lIns="91440" rIns="91440" rtlCol="0" tIns="45720" vert="horz"/>
          <a:lstStyle>
            <a:lvl1pPr algn="r">
              <a:defRPr sz="1200"/>
            </a:lvl1pPr>
          </a:lstStyle>
          <a:p>
            <a:fld id="{DB2A274B-0664-40A4-8378-E816ABAEC0E7}" type="datetimeFigureOut">
              <a:rPr lang="en-US" smtClean="0"/>
              <a:t>6/1/2019</a:t>
            </a:fld>
            <a:endParaRPr lang="en-US"/>
          </a:p>
        </p:txBody>
      </p:sp>
      <p:sp>
        <p:nvSpPr>
          <p:cNvPr id="1049063" name="Slide Image Placeholder 3"/>
          <p:cNvSpPr>
            <a:spLocks noChangeAspect="1" noRot="1" noGrp="1"/>
          </p:cNvSpPr>
          <p:nvPr>
            <p:ph type="sldImg" idx="2"/>
          </p:nvPr>
        </p:nvSpPr>
        <p:spPr>
          <a:xfrm>
            <a:off x="1143000" y="685800"/>
            <a:ext cx="4572000" cy="3429000"/>
          </a:xfrm>
          <a:prstGeom prst="rect"/>
          <a:noFill/>
          <a:ln w="12700">
            <a:solidFill>
              <a:prstClr val="black"/>
            </a:solidFill>
          </a:ln>
        </p:spPr>
        <p:txBody>
          <a:bodyPr anchor="ctr" bIns="45720" lIns="91440" rIns="91440" rtlCol="0" tIns="45720" vert="horz"/>
          <a:p>
            <a:endParaRPr lang="en-US"/>
          </a:p>
        </p:txBody>
      </p:sp>
      <p:sp>
        <p:nvSpPr>
          <p:cNvPr id="1049064" name="Notes Placeholder 4"/>
          <p:cNvSpPr>
            <a:spLocks noGrp="1"/>
          </p:cNvSpPr>
          <p:nvPr>
            <p:ph type="body" sz="quarter" idx="3"/>
          </p:nvPr>
        </p:nvSpPr>
        <p:spPr>
          <a:xfrm>
            <a:off x="685800" y="4343400"/>
            <a:ext cx="5486400" cy="4114800"/>
          </a:xfrm>
          <a:prstGeom prst="rect"/>
        </p:spPr>
        <p:txBody>
          <a:bodyPr bIns="45720" lIns="91440" rIns="91440" rtlCol="0" tIns="45720" vert="horz">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065" name="Footer Placeholder 5"/>
          <p:cNvSpPr>
            <a:spLocks noGrp="1"/>
          </p:cNvSpPr>
          <p:nvPr>
            <p:ph type="ftr" sz="quarter" idx="4"/>
          </p:nvPr>
        </p:nvSpPr>
        <p:spPr>
          <a:xfrm>
            <a:off x="0" y="8685213"/>
            <a:ext cx="2971800" cy="457200"/>
          </a:xfrm>
          <a:prstGeom prst="rect"/>
        </p:spPr>
        <p:txBody>
          <a:bodyPr anchor="b" bIns="45720" lIns="91440" rIns="91440" rtlCol="0" tIns="45720" vert="horz"/>
          <a:lstStyle>
            <a:lvl1pPr algn="l">
              <a:defRPr sz="1200"/>
            </a:lvl1pPr>
          </a:lstStyle>
          <a:p>
            <a:endParaRPr lang="en-US"/>
          </a:p>
        </p:txBody>
      </p:sp>
      <p:sp>
        <p:nvSpPr>
          <p:cNvPr id="1049066" name="Slide Number Placeholder 6"/>
          <p:cNvSpPr>
            <a:spLocks noGrp="1"/>
          </p:cNvSpPr>
          <p:nvPr>
            <p:ph type="sldNum" sz="quarter" idx="5"/>
          </p:nvPr>
        </p:nvSpPr>
        <p:spPr>
          <a:xfrm>
            <a:off x="3884613" y="8685213"/>
            <a:ext cx="2971800" cy="457200"/>
          </a:xfrm>
          <a:prstGeom prst="rect"/>
        </p:spPr>
        <p:txBody>
          <a:bodyPr anchor="b" bIns="45720" lIns="91440" rIns="91440" rtlCol="0" tIns="45720" vert="horz"/>
          <a:lstStyle>
            <a:lvl1pPr algn="r">
              <a:defRPr sz="1200"/>
            </a:lvl1pPr>
          </a:lstStyle>
          <a:p>
            <a:fld id="{095EB9DA-6424-477F-B432-0495D688DF0D}" type="slidenum">
              <a:rPr lang="en-US" smtClean="0"/>
              <a:t>‹#›</a:t>
            </a:fld>
            <a:endParaRPr lang="en-US"/>
          </a:p>
        </p:txBody>
      </p:sp>
    </p:spTree>
  </p:cSld>
  <p:clrMap accent1="accent1" accent2="accent2" accent3="accent3" accent4="accent4" accent5="accent5" accent6="accent6" bg1="lt1" bg2="lt2" tx1="dk1" tx2="dk2" hlink="hlink" folHlink="folHlink"/>
  <p:notesStyle>
    <a:lvl1pPr algn="l" defTabSz="914400" eaLnBrk="1" hangingPunct="1" latinLnBrk="0" marL="0" rtl="0">
      <a:defRPr sz="1200" kern="1200">
        <a:solidFill>
          <a:schemeClr val="tx1"/>
        </a:solidFill>
        <a:latin typeface="+mn-lt"/>
        <a:ea typeface="+mn-ea"/>
        <a:cs typeface="+mn-cs"/>
      </a:defRPr>
    </a:lvl1pPr>
    <a:lvl2pPr algn="l" defTabSz="914400" eaLnBrk="1" hangingPunct="1" latinLnBrk="0" marL="457200" rtl="0">
      <a:defRPr sz="1200" kern="1200">
        <a:solidFill>
          <a:schemeClr val="tx1"/>
        </a:solidFill>
        <a:latin typeface="+mn-lt"/>
        <a:ea typeface="+mn-ea"/>
        <a:cs typeface="+mn-cs"/>
      </a:defRPr>
    </a:lvl2pPr>
    <a:lvl3pPr algn="l" defTabSz="914400" eaLnBrk="1" hangingPunct="1" latinLnBrk="0" marL="914400" rtl="0">
      <a:defRPr sz="1200" kern="1200">
        <a:solidFill>
          <a:schemeClr val="tx1"/>
        </a:solidFill>
        <a:latin typeface="+mn-lt"/>
        <a:ea typeface="+mn-ea"/>
        <a:cs typeface="+mn-cs"/>
      </a:defRPr>
    </a:lvl3pPr>
    <a:lvl4pPr algn="l" defTabSz="914400" eaLnBrk="1" hangingPunct="1" latinLnBrk="0" marL="1371600" rtl="0">
      <a:defRPr sz="1200" kern="1200">
        <a:solidFill>
          <a:schemeClr val="tx1"/>
        </a:solidFill>
        <a:latin typeface="+mn-lt"/>
        <a:ea typeface="+mn-ea"/>
        <a:cs typeface="+mn-cs"/>
      </a:defRPr>
    </a:lvl4pPr>
    <a:lvl5pPr algn="l" defTabSz="914400" eaLnBrk="1" hangingPunct="1" latinLnBrk="0" marL="1828800" rtl="0">
      <a:defRPr sz="1200" kern="1200">
        <a:solidFill>
          <a:schemeClr val="tx1"/>
        </a:solidFill>
        <a:latin typeface="+mn-lt"/>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type="title">
  <p:cSld name="Title Slide">
    <p:spTree>
      <p:nvGrpSpPr>
        <p:cNvPr id="26" name=""/>
        <p:cNvGrpSpPr/>
        <p:nvPr/>
      </p:nvGrpSpPr>
      <p:grpSpPr>
        <a:xfrm>
          <a:off x="0" y="0"/>
          <a:ext cx="0" cy="0"/>
          <a:chOff x="0" y="0"/>
          <a:chExt cx="0" cy="0"/>
        </a:xfrm>
      </p:grpSpPr>
      <p:grpSp>
        <p:nvGrpSpPr>
          <p:cNvPr id="27" name="Group 2"/>
          <p:cNvGrpSpPr/>
          <p:nvPr/>
        </p:nvGrpSpPr>
        <p:grpSpPr bwMode="auto">
          <a:xfrm>
            <a:off x="-1035050" y="1552575"/>
            <a:ext cx="10179050" cy="5305425"/>
            <a:chOff x="-652" y="978"/>
            <a:chExt cx="6412" cy="3342"/>
          </a:xfrm>
        </p:grpSpPr>
        <p:sp>
          <p:nvSpPr>
            <p:cNvPr id="1048583" name="Freeform 3"/>
            <p:cNvSpPr/>
            <p:nvPr/>
          </p:nvSpPr>
          <p:spPr bwMode="auto">
            <a:xfrm>
              <a:off x="2061" y="1707"/>
              <a:ext cx="3699" cy="2613"/>
            </a:xfrm>
            <a:custGeom>
              <a:avLst/>
              <a:ahLst/>
              <a:cxnLst>
                <a:cxn ang="0">
                  <a:pos x="1523" y="2611"/>
                </a:cxn>
                <a:cxn ang="0">
                  <a:pos x="3698" y="2612"/>
                </a:cxn>
                <a:cxn ang="0">
                  <a:pos x="3698" y="2228"/>
                </a:cxn>
                <a:cxn ang="0">
                  <a:pos x="0" y="0"/>
                </a:cxn>
                <a:cxn ang="0">
                  <a:pos x="160" y="118"/>
                </a:cxn>
                <a:cxn ang="0">
                  <a:pos x="292" y="219"/>
                </a:cxn>
                <a:cxn ang="0">
                  <a:pos x="441" y="347"/>
                </a:cxn>
                <a:cxn ang="0">
                  <a:pos x="585" y="482"/>
                </a:cxn>
                <a:cxn ang="0">
                  <a:pos x="796" y="711"/>
                </a:cxn>
                <a:cxn ang="0">
                  <a:pos x="983" y="955"/>
                </a:cxn>
                <a:cxn ang="0">
                  <a:pos x="1119" y="1168"/>
                </a:cxn>
                <a:cxn ang="0">
                  <a:pos x="1238" y="1388"/>
                </a:cxn>
                <a:cxn ang="0">
                  <a:pos x="1331" y="1608"/>
                </a:cxn>
                <a:cxn ang="0">
                  <a:pos x="1400" y="1809"/>
                </a:cxn>
                <a:cxn ang="0">
                  <a:pos x="1447" y="1979"/>
                </a:cxn>
                <a:cxn ang="0">
                  <a:pos x="1490" y="2190"/>
                </a:cxn>
                <a:cxn ang="0">
                  <a:pos x="1511" y="2374"/>
                </a:cxn>
                <a:cxn ang="0">
                  <a:pos x="1523" y="2611"/>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p>
              <a:endParaRPr dirty="0" lang="en-US"/>
            </a:p>
          </p:txBody>
        </p:sp>
        <p:sp>
          <p:nvSpPr>
            <p:cNvPr id="1048584" name="Arc 4"/>
            <p:cNvSpPr/>
            <p:nvPr/>
          </p:nvSpPr>
          <p:spPr bwMode="auto">
            <a:xfrm>
              <a:off x="-652" y="978"/>
              <a:ext cx="4237" cy="3342"/>
            </a:xfrm>
            <a:custGeom>
              <a:avLst/>
              <a:gdLst>
                <a:gd name="G0" fmla="+- 0 0 0"/>
                <a:gd name="G1" fmla="+- 21231 0 0"/>
                <a:gd name="G2" fmla="+- 21600 0 0"/>
                <a:gd name="T0" fmla="*/ 3977 w 21600"/>
                <a:gd name="T1" fmla="*/ 0 h 21231"/>
                <a:gd name="T2" fmla="*/ 21600 w 21600"/>
                <a:gd name="T3" fmla="*/ 21231 h 21231"/>
                <a:gd name="T4" fmla="*/ 0 w 21600"/>
                <a:gd name="T5" fmla="*/ 21231 h 21231"/>
              </a:gdLst>
              <a:ahLst/>
              <a:cxnLst>
                <a:cxn ang="0">
                  <a:pos x="T0" y="T1"/>
                </a:cxn>
                <a:cxn ang="0">
                  <a:pos x="T2" y="T3"/>
                </a:cxn>
                <a:cxn ang="0">
                  <a:pos x="T4" y="T5"/>
                </a:cxn>
              </a:cxnLst>
              <a:rect l="0" t="0" r="r" b="b"/>
              <a:pathLst>
                <a:path w="21600" h="21231" fill="none" extrusionOk="0">
                  <a:moveTo>
                    <a:pt x="3976" y="0"/>
                  </a:moveTo>
                  <a:cubicBezTo>
                    <a:pt x="14194" y="1914"/>
                    <a:pt x="21600" y="10835"/>
                    <a:pt x="21600" y="21231"/>
                  </a:cubicBezTo>
                </a:path>
                <a:path w="21600" h="21231" stroke="0" extrusionOk="0">
                  <a:moveTo>
                    <a:pt x="3976" y="0"/>
                  </a:moveTo>
                  <a:cubicBezTo>
                    <a:pt x="14194" y="1914"/>
                    <a:pt x="21600" y="10835"/>
                    <a:pt x="21600" y="21231"/>
                  </a:cubicBezTo>
                  <a:lnTo>
                    <a:pt x="0" y="21231"/>
                  </a:lnTo>
                  <a:close/>
                </a:path>
              </a:pathLst>
            </a:custGeom>
            <a:noFill/>
            <a:ln w="12700" cap="rnd">
              <a:solidFill>
                <a:schemeClr val="accent2"/>
              </a:solidFill>
              <a:round/>
              <a:headEnd type="none" w="sm" len="sm"/>
              <a:tailEnd type="none" w="sm" len="sm"/>
            </a:ln>
            <a:effectLst/>
          </p:spPr>
          <p:txBody>
            <a:bodyPr anchor="ctr" wrap="none"/>
            <a:p>
              <a:endParaRPr dirty="0" lang="en-US"/>
            </a:p>
          </p:txBody>
        </p:sp>
      </p:grpSp>
      <p:sp>
        <p:nvSpPr>
          <p:cNvPr id="1048585" name="Rectangle 5"/>
          <p:cNvSpPr>
            <a:spLocks noGrp="1" noChangeArrowheads="1"/>
          </p:cNvSpPr>
          <p:nvPr>
            <p:ph type="ctrTitle" sz="quarter"/>
          </p:nvPr>
        </p:nvSpPr>
        <p:spPr>
          <a:xfrm>
            <a:off x="1293813" y="762000"/>
            <a:ext cx="7772400" cy="1143000"/>
          </a:xfrm>
        </p:spPr>
        <p:txBody>
          <a:bodyPr anchor="b"/>
          <a:p>
            <a:r>
              <a:rPr lang="en-US" smtClean="0"/>
              <a:t>Click to edit Master title style</a:t>
            </a:r>
            <a:endParaRPr lang="en-US"/>
          </a:p>
        </p:txBody>
      </p:sp>
      <p:sp>
        <p:nvSpPr>
          <p:cNvPr id="1048586" name="Rectangle 6"/>
          <p:cNvSpPr>
            <a:spLocks noGrp="1" noChangeArrowheads="1"/>
          </p:cNvSpPr>
          <p:nvPr>
            <p:ph type="subTitle" sz="quarter" idx="1"/>
          </p:nvPr>
        </p:nvSpPr>
        <p:spPr>
          <a:xfrm>
            <a:off x="685800" y="3429000"/>
            <a:ext cx="6400800" cy="1752600"/>
          </a:xfrm>
        </p:spPr>
        <p:txBody>
          <a:bodyPr anchor="ctr" bIns="46038" lIns="92075" rIns="92075" tIns="46038"/>
          <a:lstStyle>
            <a:lvl1pPr algn="ctr" indent="0" marL="0">
              <a:buFont typeface="Wingdings" pitchFamily="2" charset="2"/>
              <a:buNone/>
            </a:lvl1pPr>
          </a:lstStyle>
          <a:p>
            <a:r>
              <a:rPr lang="en-US" smtClean="0"/>
              <a:t>Click to edit Master subtitle style</a:t>
            </a:r>
            <a:endParaRPr lang="en-US"/>
          </a:p>
        </p:txBody>
      </p:sp>
      <p:sp>
        <p:nvSpPr>
          <p:cNvPr id="1048587" name="Rectangle 7"/>
          <p:cNvSpPr>
            <a:spLocks noGrp="1" noChangeArrowheads="1"/>
          </p:cNvSpPr>
          <p:nvPr>
            <p:ph type="dt" sz="quarter" idx="2"/>
          </p:nvPr>
        </p:nvSpPr>
        <p:spPr/>
        <p:txBody>
          <a:bodyPr/>
          <a:p>
            <a:fld id="{66235C5D-F673-4105-8F72-A1010CB78EA1}" type="datetimeFigureOut">
              <a:rPr lang="en-US" smtClean="0"/>
              <a:t>6/1/2019</a:t>
            </a:fld>
            <a:endParaRPr dirty="0" lang="en-US"/>
          </a:p>
        </p:txBody>
      </p:sp>
      <p:sp>
        <p:nvSpPr>
          <p:cNvPr id="1048588" name="Rectangle 8"/>
          <p:cNvSpPr>
            <a:spLocks noGrp="1" noChangeArrowheads="1"/>
          </p:cNvSpPr>
          <p:nvPr>
            <p:ph type="ftr" sz="quarter" idx="3"/>
          </p:nvPr>
        </p:nvSpPr>
        <p:spPr/>
        <p:txBody>
          <a:bodyPr/>
          <a:p>
            <a:endParaRPr dirty="0" lang="en-US"/>
          </a:p>
        </p:txBody>
      </p:sp>
      <p:sp>
        <p:nvSpPr>
          <p:cNvPr id="1048589" name="Rectangle 9"/>
          <p:cNvSpPr>
            <a:spLocks noGrp="1" noChangeArrowheads="1"/>
          </p:cNvSpPr>
          <p:nvPr>
            <p:ph type="sldNum" sz="quarter" idx="4"/>
          </p:nvPr>
        </p:nvSpPr>
        <p:spPr/>
        <p:txBody>
          <a:bodyPr/>
          <a:p>
            <a:fld id="{E2641879-1E1C-4A19-B54A-7E8C663E8606}" type="slidenum">
              <a:rPr lang="en-US" smtClean="0"/>
              <a:t>‹#›</a:t>
            </a:fld>
            <a:endParaRPr dirty="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showMasterSp="0" type="vertTx">
  <p:cSld name="Title and Vertical Text">
    <p:spTree>
      <p:nvGrpSpPr>
        <p:cNvPr id="606" name=""/>
        <p:cNvGrpSpPr/>
        <p:nvPr/>
      </p:nvGrpSpPr>
      <p:grpSpPr>
        <a:xfrm>
          <a:off x="0" y="0"/>
          <a:ext cx="0" cy="0"/>
          <a:chOff x="0" y="0"/>
          <a:chExt cx="0" cy="0"/>
        </a:xfrm>
      </p:grpSpPr>
      <p:sp>
        <p:nvSpPr>
          <p:cNvPr id="1049034" name="Title 1"/>
          <p:cNvSpPr>
            <a:spLocks noGrp="1"/>
          </p:cNvSpPr>
          <p:nvPr>
            <p:ph type="title"/>
          </p:nvPr>
        </p:nvSpPr>
        <p:spPr/>
        <p:txBody>
          <a:bodyPr/>
          <a:p>
            <a:r>
              <a:rPr lang="en-US" smtClean="0"/>
              <a:t>Click to edit Master title style</a:t>
            </a:r>
            <a:endParaRPr lang="en-US"/>
          </a:p>
        </p:txBody>
      </p:sp>
      <p:sp>
        <p:nvSpPr>
          <p:cNvPr id="1049035" name="Vertical Text Placeholder 2"/>
          <p:cNvSpPr>
            <a:spLocks noGrp="1"/>
          </p:cNvSpPr>
          <p:nvPr>
            <p:ph type="body" orient="vert" idx="1"/>
          </p:nvPr>
        </p:nvSpPr>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036" name="Date Placeholder 3"/>
          <p:cNvSpPr>
            <a:spLocks noGrp="1"/>
          </p:cNvSpPr>
          <p:nvPr>
            <p:ph type="dt" sz="half" idx="10"/>
          </p:nvPr>
        </p:nvSpPr>
        <p:spPr/>
        <p:txBody>
          <a:bodyPr/>
          <a:p>
            <a:fld id="{66235C5D-F673-4105-8F72-A1010CB78EA1}" type="datetimeFigureOut">
              <a:rPr lang="en-US" smtClean="0"/>
              <a:t>6/1/2019</a:t>
            </a:fld>
            <a:endParaRPr dirty="0" lang="en-US"/>
          </a:p>
        </p:txBody>
      </p:sp>
      <p:sp>
        <p:nvSpPr>
          <p:cNvPr id="1049037" name="Footer Placeholder 4"/>
          <p:cNvSpPr>
            <a:spLocks noGrp="1"/>
          </p:cNvSpPr>
          <p:nvPr>
            <p:ph type="ftr" sz="quarter" idx="11"/>
          </p:nvPr>
        </p:nvSpPr>
        <p:spPr/>
        <p:txBody>
          <a:bodyPr/>
          <a:p>
            <a:endParaRPr dirty="0" lang="en-US"/>
          </a:p>
        </p:txBody>
      </p:sp>
      <p:sp>
        <p:nvSpPr>
          <p:cNvPr id="1049038" name="Slide Number Placeholder 5"/>
          <p:cNvSpPr>
            <a:spLocks noGrp="1"/>
          </p:cNvSpPr>
          <p:nvPr>
            <p:ph type="sldNum" sz="quarter" idx="12"/>
          </p:nvPr>
        </p:nvSpPr>
        <p:spPr/>
        <p:txBody>
          <a:bodyPr/>
          <a:p>
            <a:fld id="{E2641879-1E1C-4A19-B54A-7E8C663E8606}" type="slidenum">
              <a:rPr lang="en-US" smtClean="0"/>
              <a:t>‹#›</a:t>
            </a:fld>
            <a:endParaRPr dirty="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showMasterSp="0" type="vertTitleAndTx">
  <p:cSld name="Vertical Title and Text">
    <p:spTree>
      <p:nvGrpSpPr>
        <p:cNvPr id="604" name=""/>
        <p:cNvGrpSpPr/>
        <p:nvPr/>
      </p:nvGrpSpPr>
      <p:grpSpPr>
        <a:xfrm>
          <a:off x="0" y="0"/>
          <a:ext cx="0" cy="0"/>
          <a:chOff x="0" y="0"/>
          <a:chExt cx="0" cy="0"/>
        </a:xfrm>
      </p:grpSpPr>
      <p:sp>
        <p:nvSpPr>
          <p:cNvPr id="1049023" name="Vertical Title 1"/>
          <p:cNvSpPr>
            <a:spLocks noGrp="1"/>
          </p:cNvSpPr>
          <p:nvPr>
            <p:ph type="title" orient="vert"/>
          </p:nvPr>
        </p:nvSpPr>
        <p:spPr>
          <a:xfrm>
            <a:off x="6515100" y="609600"/>
            <a:ext cx="1943100" cy="5486400"/>
          </a:xfrm>
        </p:spPr>
        <p:txBody>
          <a:bodyPr vert="eaVert"/>
          <a:p>
            <a:r>
              <a:rPr lang="en-US" smtClean="0"/>
              <a:t>Click to edit Master title style</a:t>
            </a:r>
            <a:endParaRPr lang="en-US"/>
          </a:p>
        </p:txBody>
      </p:sp>
      <p:sp>
        <p:nvSpPr>
          <p:cNvPr id="1049024" name="Vertical Text Placeholder 2"/>
          <p:cNvSpPr>
            <a:spLocks noGrp="1"/>
          </p:cNvSpPr>
          <p:nvPr>
            <p:ph type="body" orient="vert" idx="1"/>
          </p:nvPr>
        </p:nvSpPr>
        <p:spPr>
          <a:xfrm>
            <a:off x="685800" y="609600"/>
            <a:ext cx="5676900" cy="5486400"/>
          </a:xfrm>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025" name="Date Placeholder 3"/>
          <p:cNvSpPr>
            <a:spLocks noGrp="1"/>
          </p:cNvSpPr>
          <p:nvPr>
            <p:ph type="dt" sz="half" idx="10"/>
          </p:nvPr>
        </p:nvSpPr>
        <p:spPr/>
        <p:txBody>
          <a:bodyPr/>
          <a:p>
            <a:fld id="{66235C5D-F673-4105-8F72-A1010CB78EA1}" type="datetimeFigureOut">
              <a:rPr lang="en-US" smtClean="0"/>
              <a:t>6/1/2019</a:t>
            </a:fld>
            <a:endParaRPr dirty="0" lang="en-US"/>
          </a:p>
        </p:txBody>
      </p:sp>
      <p:sp>
        <p:nvSpPr>
          <p:cNvPr id="1049026" name="Footer Placeholder 4"/>
          <p:cNvSpPr>
            <a:spLocks noGrp="1"/>
          </p:cNvSpPr>
          <p:nvPr>
            <p:ph type="ftr" sz="quarter" idx="11"/>
          </p:nvPr>
        </p:nvSpPr>
        <p:spPr/>
        <p:txBody>
          <a:bodyPr/>
          <a:p>
            <a:endParaRPr dirty="0" lang="en-US"/>
          </a:p>
        </p:txBody>
      </p:sp>
      <p:sp>
        <p:nvSpPr>
          <p:cNvPr id="1049027" name="Slide Number Placeholder 5"/>
          <p:cNvSpPr>
            <a:spLocks noGrp="1"/>
          </p:cNvSpPr>
          <p:nvPr>
            <p:ph type="sldNum" sz="quarter" idx="12"/>
          </p:nvPr>
        </p:nvSpPr>
        <p:spPr/>
        <p:txBody>
          <a:bodyPr/>
          <a:p>
            <a:fld id="{E2641879-1E1C-4A19-B54A-7E8C663E8606}" type="slidenum">
              <a:rPr lang="en-US" smtClean="0"/>
              <a:t>‹#›</a:t>
            </a:fld>
            <a:endParaRPr dirty="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showMasterSp="0" type="txAndClipArt">
  <p:cSld name="Title, Text and Clip Art">
    <p:spTree>
      <p:nvGrpSpPr>
        <p:cNvPr id="603" name=""/>
        <p:cNvGrpSpPr/>
        <p:nvPr/>
      </p:nvGrpSpPr>
      <p:grpSpPr>
        <a:xfrm>
          <a:off x="0" y="0"/>
          <a:ext cx="0" cy="0"/>
          <a:chOff x="0" y="0"/>
          <a:chExt cx="0" cy="0"/>
        </a:xfrm>
      </p:grpSpPr>
      <p:sp>
        <p:nvSpPr>
          <p:cNvPr id="1049017" name="Title 1"/>
          <p:cNvSpPr>
            <a:spLocks noGrp="1"/>
          </p:cNvSpPr>
          <p:nvPr>
            <p:ph type="title"/>
          </p:nvPr>
        </p:nvSpPr>
        <p:spPr>
          <a:xfrm>
            <a:off x="685800" y="609600"/>
            <a:ext cx="7772400" cy="1143000"/>
          </a:xfrm>
        </p:spPr>
        <p:txBody>
          <a:bodyPr/>
          <a:p>
            <a:r>
              <a:rPr lang="en-US" smtClean="0"/>
              <a:t>Click to edit Master title style</a:t>
            </a:r>
            <a:endParaRPr lang="en-US"/>
          </a:p>
        </p:txBody>
      </p:sp>
      <p:sp>
        <p:nvSpPr>
          <p:cNvPr id="1049018" name="Text Placeholder 2"/>
          <p:cNvSpPr>
            <a:spLocks noGrp="1"/>
          </p:cNvSpPr>
          <p:nvPr>
            <p:ph type="body" sz="half" idx="1"/>
          </p:nvPr>
        </p:nvSpPr>
        <p:spPr>
          <a:xfrm>
            <a:off x="685800" y="1981200"/>
            <a:ext cx="3810000" cy="4114800"/>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019" name="ClipArt Placeholder 3"/>
          <p:cNvSpPr>
            <a:spLocks noGrp="1"/>
          </p:cNvSpPr>
          <p:nvPr>
            <p:ph type="clipArt" sz="half" idx="2"/>
          </p:nvPr>
        </p:nvSpPr>
        <p:spPr>
          <a:xfrm>
            <a:off x="4648200" y="1981200"/>
            <a:ext cx="3810000" cy="4114800"/>
          </a:xfrm>
        </p:spPr>
        <p:txBody>
          <a:bodyPr/>
          <a:p>
            <a:r>
              <a:rPr dirty="0" lang="en-US" smtClean="0"/>
              <a:t>Click icon to add clip art</a:t>
            </a:r>
            <a:endParaRPr dirty="0" lang="en-US"/>
          </a:p>
        </p:txBody>
      </p:sp>
      <p:sp>
        <p:nvSpPr>
          <p:cNvPr id="1049020" name="Date Placeholder 4"/>
          <p:cNvSpPr>
            <a:spLocks noGrp="1"/>
          </p:cNvSpPr>
          <p:nvPr>
            <p:ph type="dt" sz="half" idx="10"/>
          </p:nvPr>
        </p:nvSpPr>
        <p:spPr>
          <a:xfrm>
            <a:off x="685800" y="6248400"/>
            <a:ext cx="1905000" cy="457200"/>
          </a:xfrm>
        </p:spPr>
        <p:txBody>
          <a:bodyPr/>
          <a:p>
            <a:fld id="{66235C5D-F673-4105-8F72-A1010CB78EA1}" type="datetimeFigureOut">
              <a:rPr lang="en-US" smtClean="0"/>
              <a:t>6/1/2019</a:t>
            </a:fld>
            <a:endParaRPr dirty="0" lang="en-US"/>
          </a:p>
        </p:txBody>
      </p:sp>
      <p:sp>
        <p:nvSpPr>
          <p:cNvPr id="1049021" name="Footer Placeholder 5"/>
          <p:cNvSpPr>
            <a:spLocks noGrp="1"/>
          </p:cNvSpPr>
          <p:nvPr>
            <p:ph type="ftr" sz="quarter" idx="11"/>
          </p:nvPr>
        </p:nvSpPr>
        <p:spPr>
          <a:xfrm>
            <a:off x="3124200" y="6248400"/>
            <a:ext cx="2895600" cy="457200"/>
          </a:xfrm>
        </p:spPr>
        <p:txBody>
          <a:bodyPr/>
          <a:p>
            <a:endParaRPr dirty="0" lang="en-US"/>
          </a:p>
        </p:txBody>
      </p:sp>
      <p:sp>
        <p:nvSpPr>
          <p:cNvPr id="1049022" name="Slide Number Placeholder 6"/>
          <p:cNvSpPr>
            <a:spLocks noGrp="1"/>
          </p:cNvSpPr>
          <p:nvPr>
            <p:ph type="sldNum" sz="quarter" idx="12"/>
          </p:nvPr>
        </p:nvSpPr>
        <p:spPr>
          <a:xfrm>
            <a:off x="6553200" y="6248400"/>
            <a:ext cx="1905000" cy="457200"/>
          </a:xfrm>
        </p:spPr>
        <p:txBody>
          <a:bodyPr/>
          <a:p>
            <a:fld id="{E2641879-1E1C-4A19-B54A-7E8C663E8606}" type="slidenum">
              <a:rPr lang="en-US" smtClean="0"/>
              <a:t>‹#›</a:t>
            </a:fld>
            <a:endParaRPr dirty="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showMasterSp="0" type="obj">
  <p:cSld name="Title and Content">
    <p:spTree>
      <p:nvGrpSpPr>
        <p:cNvPr id="310" name=""/>
        <p:cNvGrpSpPr/>
        <p:nvPr/>
      </p:nvGrpSpPr>
      <p:grpSpPr>
        <a:xfrm>
          <a:off x="0" y="0"/>
          <a:ext cx="0" cy="0"/>
          <a:chOff x="0" y="0"/>
          <a:chExt cx="0" cy="0"/>
        </a:xfrm>
      </p:grpSpPr>
      <p:sp>
        <p:nvSpPr>
          <p:cNvPr id="1048592" name="Title 1"/>
          <p:cNvSpPr>
            <a:spLocks noGrp="1"/>
          </p:cNvSpPr>
          <p:nvPr>
            <p:ph type="title"/>
          </p:nvPr>
        </p:nvSpPr>
        <p:spPr/>
        <p:txBody>
          <a:bodyPr/>
          <a:p>
            <a:r>
              <a:rPr lang="en-US" smtClean="0"/>
              <a:t>Click to edit Master title style</a:t>
            </a:r>
            <a:endParaRPr lang="en-US"/>
          </a:p>
        </p:txBody>
      </p:sp>
      <p:sp>
        <p:nvSpPr>
          <p:cNvPr id="1048593" name="Content Placeholder 2"/>
          <p:cNvSpPr>
            <a:spLocks noGrp="1"/>
          </p:cNvSpPr>
          <p:nvPr>
            <p:ph idx="1"/>
          </p:nvPr>
        </p:nvSpPr>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94" name="Date Placeholder 3"/>
          <p:cNvSpPr>
            <a:spLocks noGrp="1"/>
          </p:cNvSpPr>
          <p:nvPr>
            <p:ph type="dt" sz="half" idx="10"/>
          </p:nvPr>
        </p:nvSpPr>
        <p:spPr/>
        <p:txBody>
          <a:bodyPr/>
          <a:p>
            <a:fld id="{66235C5D-F673-4105-8F72-A1010CB78EA1}" type="datetimeFigureOut">
              <a:rPr lang="en-US" smtClean="0"/>
              <a:t>6/1/2019</a:t>
            </a:fld>
            <a:endParaRPr dirty="0" lang="en-US"/>
          </a:p>
        </p:txBody>
      </p:sp>
      <p:sp>
        <p:nvSpPr>
          <p:cNvPr id="1048595" name="Footer Placeholder 4"/>
          <p:cNvSpPr>
            <a:spLocks noGrp="1"/>
          </p:cNvSpPr>
          <p:nvPr>
            <p:ph type="ftr" sz="quarter" idx="11"/>
          </p:nvPr>
        </p:nvSpPr>
        <p:spPr/>
        <p:txBody>
          <a:bodyPr/>
          <a:p>
            <a:endParaRPr dirty="0" lang="en-US"/>
          </a:p>
        </p:txBody>
      </p:sp>
      <p:sp>
        <p:nvSpPr>
          <p:cNvPr id="1048596" name="Slide Number Placeholder 5"/>
          <p:cNvSpPr>
            <a:spLocks noGrp="1"/>
          </p:cNvSpPr>
          <p:nvPr>
            <p:ph type="sldNum" sz="quarter" idx="12"/>
          </p:nvPr>
        </p:nvSpPr>
        <p:spPr/>
        <p:txBody>
          <a:bodyPr/>
          <a:p>
            <a:fld id="{E2641879-1E1C-4A19-B54A-7E8C663E8606}" type="slidenum">
              <a:rPr lang="en-US" smtClean="0"/>
              <a:t>‹#›</a:t>
            </a:fld>
            <a:endParaRPr dirty="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showMasterSp="0" type="secHead">
  <p:cSld name="Section Header">
    <p:spTree>
      <p:nvGrpSpPr>
        <p:cNvPr id="607" name=""/>
        <p:cNvGrpSpPr/>
        <p:nvPr/>
      </p:nvGrpSpPr>
      <p:grpSpPr>
        <a:xfrm>
          <a:off x="0" y="0"/>
          <a:ext cx="0" cy="0"/>
          <a:chOff x="0" y="0"/>
          <a:chExt cx="0" cy="0"/>
        </a:xfrm>
      </p:grpSpPr>
      <p:sp>
        <p:nvSpPr>
          <p:cNvPr id="1049039" name="Title 1"/>
          <p:cNvSpPr>
            <a:spLocks noGrp="1"/>
          </p:cNvSpPr>
          <p:nvPr>
            <p:ph type="title"/>
          </p:nvPr>
        </p:nvSpPr>
        <p:spPr>
          <a:xfrm>
            <a:off x="722313" y="4406900"/>
            <a:ext cx="7772400" cy="1362075"/>
          </a:xfrm>
        </p:spPr>
        <p:txBody>
          <a:bodyPr anchor="t"/>
          <a:lstStyle>
            <a:lvl1pPr algn="l">
              <a:defRPr b="1" cap="all" sz="4000"/>
            </a:lvl1pPr>
          </a:lstStyle>
          <a:p>
            <a:r>
              <a:rPr lang="en-US" smtClean="0"/>
              <a:t>Click to edit Master title style</a:t>
            </a:r>
            <a:endParaRPr lang="en-US"/>
          </a:p>
        </p:txBody>
      </p:sp>
      <p:sp>
        <p:nvSpPr>
          <p:cNvPr id="1049040" name="Text Placeholder 2"/>
          <p:cNvSpPr>
            <a:spLocks noGrp="1"/>
          </p:cNvSpPr>
          <p:nvPr>
            <p:ph type="body" idx="1"/>
          </p:nvPr>
        </p:nvSpPr>
        <p:spPr>
          <a:xfrm>
            <a:off x="722313" y="2906713"/>
            <a:ext cx="7772400" cy="1500187"/>
          </a:xfrm>
        </p:spPr>
        <p:txBody>
          <a:bodyPr anchor="b"/>
          <a:lstStyle>
            <a:lvl1pPr indent="0" marL="0">
              <a:buNone/>
              <a:defRPr sz="2000"/>
            </a:lvl1pPr>
            <a:lvl2pPr indent="0" marL="457200">
              <a:buNone/>
              <a:defRPr sz="1800"/>
            </a:lvl2pPr>
            <a:lvl3pPr indent="0" marL="914400">
              <a:buNone/>
              <a:defRPr sz="1600"/>
            </a:lvl3pPr>
            <a:lvl4pPr indent="0" marL="1371600">
              <a:buNone/>
              <a:defRPr sz="1400"/>
            </a:lvl4pPr>
            <a:lvl5pPr indent="0" marL="1828800">
              <a:buNone/>
              <a:defRPr sz="1400"/>
            </a:lvl5pPr>
            <a:lvl6pPr indent="0" marL="2286000">
              <a:buNone/>
              <a:defRPr sz="1400"/>
            </a:lvl6pPr>
            <a:lvl7pPr indent="0" marL="2743200">
              <a:buNone/>
              <a:defRPr sz="1400"/>
            </a:lvl7pPr>
            <a:lvl8pPr indent="0" marL="3200400">
              <a:buNone/>
              <a:defRPr sz="1400"/>
            </a:lvl8pPr>
            <a:lvl9pPr indent="0" marL="3657600">
              <a:buNone/>
              <a:defRPr sz="1400"/>
            </a:lvl9pPr>
          </a:lstStyle>
          <a:p>
            <a:pPr lvl="0"/>
            <a:r>
              <a:rPr lang="en-US" smtClean="0"/>
              <a:t>Click to edit Master text styles</a:t>
            </a:r>
          </a:p>
        </p:txBody>
      </p:sp>
      <p:sp>
        <p:nvSpPr>
          <p:cNvPr id="1049041" name="Date Placeholder 3"/>
          <p:cNvSpPr>
            <a:spLocks noGrp="1"/>
          </p:cNvSpPr>
          <p:nvPr>
            <p:ph type="dt" sz="half" idx="10"/>
          </p:nvPr>
        </p:nvSpPr>
        <p:spPr/>
        <p:txBody>
          <a:bodyPr/>
          <a:p>
            <a:fld id="{66235C5D-F673-4105-8F72-A1010CB78EA1}" type="datetimeFigureOut">
              <a:rPr lang="en-US" smtClean="0"/>
              <a:t>6/1/2019</a:t>
            </a:fld>
            <a:endParaRPr dirty="0" lang="en-US"/>
          </a:p>
        </p:txBody>
      </p:sp>
      <p:sp>
        <p:nvSpPr>
          <p:cNvPr id="1049042" name="Footer Placeholder 4"/>
          <p:cNvSpPr>
            <a:spLocks noGrp="1"/>
          </p:cNvSpPr>
          <p:nvPr>
            <p:ph type="ftr" sz="quarter" idx="11"/>
          </p:nvPr>
        </p:nvSpPr>
        <p:spPr/>
        <p:txBody>
          <a:bodyPr/>
          <a:p>
            <a:endParaRPr dirty="0" lang="en-US"/>
          </a:p>
        </p:txBody>
      </p:sp>
      <p:sp>
        <p:nvSpPr>
          <p:cNvPr id="1049043" name="Slide Number Placeholder 5"/>
          <p:cNvSpPr>
            <a:spLocks noGrp="1"/>
          </p:cNvSpPr>
          <p:nvPr>
            <p:ph type="sldNum" sz="quarter" idx="12"/>
          </p:nvPr>
        </p:nvSpPr>
        <p:spPr/>
        <p:txBody>
          <a:bodyPr/>
          <a:p>
            <a:fld id="{E2641879-1E1C-4A19-B54A-7E8C663E8606}" type="slidenum">
              <a:rPr lang="en-US" smtClean="0"/>
              <a:t>‹#›</a:t>
            </a:fld>
            <a:endParaRPr dirty="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showMasterSp="0" type="twoObj">
  <p:cSld name="Two Content">
    <p:spTree>
      <p:nvGrpSpPr>
        <p:cNvPr id="312" name=""/>
        <p:cNvGrpSpPr/>
        <p:nvPr/>
      </p:nvGrpSpPr>
      <p:grpSpPr>
        <a:xfrm>
          <a:off x="0" y="0"/>
          <a:ext cx="0" cy="0"/>
          <a:chOff x="0" y="0"/>
          <a:chExt cx="0" cy="0"/>
        </a:xfrm>
      </p:grpSpPr>
      <p:sp>
        <p:nvSpPr>
          <p:cNvPr id="1048599" name="Title 1"/>
          <p:cNvSpPr>
            <a:spLocks noGrp="1"/>
          </p:cNvSpPr>
          <p:nvPr>
            <p:ph type="title"/>
          </p:nvPr>
        </p:nvSpPr>
        <p:spPr/>
        <p:txBody>
          <a:bodyPr/>
          <a:p>
            <a:r>
              <a:rPr lang="en-US" smtClean="0"/>
              <a:t>Click to edit Master title style</a:t>
            </a:r>
            <a:endParaRPr lang="en-US"/>
          </a:p>
        </p:txBody>
      </p:sp>
      <p:sp>
        <p:nvSpPr>
          <p:cNvPr id="1048600"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01"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02" name="Date Placeholder 4"/>
          <p:cNvSpPr>
            <a:spLocks noGrp="1"/>
          </p:cNvSpPr>
          <p:nvPr>
            <p:ph type="dt" sz="half" idx="10"/>
          </p:nvPr>
        </p:nvSpPr>
        <p:spPr/>
        <p:txBody>
          <a:bodyPr/>
          <a:p>
            <a:fld id="{66235C5D-F673-4105-8F72-A1010CB78EA1}" type="datetimeFigureOut">
              <a:rPr lang="en-US" smtClean="0"/>
              <a:t>6/1/2019</a:t>
            </a:fld>
            <a:endParaRPr dirty="0" lang="en-US"/>
          </a:p>
        </p:txBody>
      </p:sp>
      <p:sp>
        <p:nvSpPr>
          <p:cNvPr id="1048603" name="Footer Placeholder 5"/>
          <p:cNvSpPr>
            <a:spLocks noGrp="1"/>
          </p:cNvSpPr>
          <p:nvPr>
            <p:ph type="ftr" sz="quarter" idx="11"/>
          </p:nvPr>
        </p:nvSpPr>
        <p:spPr/>
        <p:txBody>
          <a:bodyPr/>
          <a:p>
            <a:endParaRPr dirty="0" lang="en-US"/>
          </a:p>
        </p:txBody>
      </p:sp>
      <p:sp>
        <p:nvSpPr>
          <p:cNvPr id="1048604" name="Slide Number Placeholder 6"/>
          <p:cNvSpPr>
            <a:spLocks noGrp="1"/>
          </p:cNvSpPr>
          <p:nvPr>
            <p:ph type="sldNum" sz="quarter" idx="12"/>
          </p:nvPr>
        </p:nvSpPr>
        <p:spPr/>
        <p:txBody>
          <a:bodyPr/>
          <a:p>
            <a:fld id="{E2641879-1E1C-4A19-B54A-7E8C663E8606}" type="slidenum">
              <a:rPr lang="en-US" smtClean="0"/>
              <a:t>‹#›</a:t>
            </a:fld>
            <a:endParaRPr dirty="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showMasterSp="0" type="twoTxTwoObj">
  <p:cSld name="Comparison">
    <p:spTree>
      <p:nvGrpSpPr>
        <p:cNvPr id="608" name=""/>
        <p:cNvGrpSpPr/>
        <p:nvPr/>
      </p:nvGrpSpPr>
      <p:grpSpPr>
        <a:xfrm>
          <a:off x="0" y="0"/>
          <a:ext cx="0" cy="0"/>
          <a:chOff x="0" y="0"/>
          <a:chExt cx="0" cy="0"/>
        </a:xfrm>
      </p:grpSpPr>
      <p:sp>
        <p:nvSpPr>
          <p:cNvPr id="1049044" name="Title 1"/>
          <p:cNvSpPr>
            <a:spLocks noGrp="1"/>
          </p:cNvSpPr>
          <p:nvPr>
            <p:ph type="title"/>
          </p:nvPr>
        </p:nvSpPr>
        <p:spPr>
          <a:xfrm>
            <a:off x="457200" y="274638"/>
            <a:ext cx="8229600" cy="1143000"/>
          </a:xfrm>
        </p:spPr>
        <p:txBody>
          <a:bodyPr/>
          <a:p>
            <a:r>
              <a:rPr lang="en-US" smtClean="0"/>
              <a:t>Click to edit Master title style</a:t>
            </a:r>
            <a:endParaRPr lang="en-US"/>
          </a:p>
        </p:txBody>
      </p:sp>
      <p:sp>
        <p:nvSpPr>
          <p:cNvPr id="1049045" name="Text Placeholder 2"/>
          <p:cNvSpPr>
            <a:spLocks noGrp="1"/>
          </p:cNvSpPr>
          <p:nvPr>
            <p:ph type="body" idx="1"/>
          </p:nvPr>
        </p:nvSpPr>
        <p:spPr>
          <a:xfrm>
            <a:off x="457200" y="1535113"/>
            <a:ext cx="4040188"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9046"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047" name="Text Placeholder 4"/>
          <p:cNvSpPr>
            <a:spLocks noGrp="1"/>
          </p:cNvSpPr>
          <p:nvPr>
            <p:ph type="body" sz="quarter" idx="3"/>
          </p:nvPr>
        </p:nvSpPr>
        <p:spPr>
          <a:xfrm>
            <a:off x="4645025" y="1535113"/>
            <a:ext cx="4041775"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9048"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049" name="Date Placeholder 6"/>
          <p:cNvSpPr>
            <a:spLocks noGrp="1"/>
          </p:cNvSpPr>
          <p:nvPr>
            <p:ph type="dt" sz="half" idx="10"/>
          </p:nvPr>
        </p:nvSpPr>
        <p:spPr/>
        <p:txBody>
          <a:bodyPr/>
          <a:p>
            <a:fld id="{66235C5D-F673-4105-8F72-A1010CB78EA1}" type="datetimeFigureOut">
              <a:rPr lang="en-US" smtClean="0"/>
              <a:t>6/1/2019</a:t>
            </a:fld>
            <a:endParaRPr dirty="0" lang="en-US"/>
          </a:p>
        </p:txBody>
      </p:sp>
      <p:sp>
        <p:nvSpPr>
          <p:cNvPr id="1049050" name="Footer Placeholder 7"/>
          <p:cNvSpPr>
            <a:spLocks noGrp="1"/>
          </p:cNvSpPr>
          <p:nvPr>
            <p:ph type="ftr" sz="quarter" idx="11"/>
          </p:nvPr>
        </p:nvSpPr>
        <p:spPr/>
        <p:txBody>
          <a:bodyPr/>
          <a:p>
            <a:endParaRPr dirty="0" lang="en-US"/>
          </a:p>
        </p:txBody>
      </p:sp>
      <p:sp>
        <p:nvSpPr>
          <p:cNvPr id="1049051" name="Slide Number Placeholder 8"/>
          <p:cNvSpPr>
            <a:spLocks noGrp="1"/>
          </p:cNvSpPr>
          <p:nvPr>
            <p:ph type="sldNum" sz="quarter" idx="12"/>
          </p:nvPr>
        </p:nvSpPr>
        <p:spPr/>
        <p:txBody>
          <a:bodyPr/>
          <a:p>
            <a:fld id="{E2641879-1E1C-4A19-B54A-7E8C663E8606}" type="slidenum">
              <a:rPr lang="en-US" smtClean="0"/>
              <a:t>‹#›</a:t>
            </a:fld>
            <a:endParaRPr dirty="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showMasterSp="0" type="titleOnly">
  <p:cSld name="Title Only">
    <p:spTree>
      <p:nvGrpSpPr>
        <p:cNvPr id="602" name=""/>
        <p:cNvGrpSpPr/>
        <p:nvPr/>
      </p:nvGrpSpPr>
      <p:grpSpPr>
        <a:xfrm>
          <a:off x="0" y="0"/>
          <a:ext cx="0" cy="0"/>
          <a:chOff x="0" y="0"/>
          <a:chExt cx="0" cy="0"/>
        </a:xfrm>
      </p:grpSpPr>
      <p:sp>
        <p:nvSpPr>
          <p:cNvPr id="1049013" name="Title 1"/>
          <p:cNvSpPr>
            <a:spLocks noGrp="1"/>
          </p:cNvSpPr>
          <p:nvPr>
            <p:ph type="title"/>
          </p:nvPr>
        </p:nvSpPr>
        <p:spPr/>
        <p:txBody>
          <a:bodyPr/>
          <a:p>
            <a:r>
              <a:rPr lang="en-US" smtClean="0"/>
              <a:t>Click to edit Master title style</a:t>
            </a:r>
            <a:endParaRPr lang="en-US"/>
          </a:p>
        </p:txBody>
      </p:sp>
      <p:sp>
        <p:nvSpPr>
          <p:cNvPr id="1049014" name="Date Placeholder 2"/>
          <p:cNvSpPr>
            <a:spLocks noGrp="1"/>
          </p:cNvSpPr>
          <p:nvPr>
            <p:ph type="dt" sz="half" idx="10"/>
          </p:nvPr>
        </p:nvSpPr>
        <p:spPr/>
        <p:txBody>
          <a:bodyPr/>
          <a:p>
            <a:fld id="{66235C5D-F673-4105-8F72-A1010CB78EA1}" type="datetimeFigureOut">
              <a:rPr lang="en-US" smtClean="0"/>
              <a:t>6/1/2019</a:t>
            </a:fld>
            <a:endParaRPr dirty="0" lang="en-US"/>
          </a:p>
        </p:txBody>
      </p:sp>
      <p:sp>
        <p:nvSpPr>
          <p:cNvPr id="1049015" name="Footer Placeholder 3"/>
          <p:cNvSpPr>
            <a:spLocks noGrp="1"/>
          </p:cNvSpPr>
          <p:nvPr>
            <p:ph type="ftr" sz="quarter" idx="11"/>
          </p:nvPr>
        </p:nvSpPr>
        <p:spPr/>
        <p:txBody>
          <a:bodyPr/>
          <a:p>
            <a:endParaRPr dirty="0" lang="en-US"/>
          </a:p>
        </p:txBody>
      </p:sp>
      <p:sp>
        <p:nvSpPr>
          <p:cNvPr id="1049016" name="Slide Number Placeholder 4"/>
          <p:cNvSpPr>
            <a:spLocks noGrp="1"/>
          </p:cNvSpPr>
          <p:nvPr>
            <p:ph type="sldNum" sz="quarter" idx="12"/>
          </p:nvPr>
        </p:nvSpPr>
        <p:spPr/>
        <p:txBody>
          <a:bodyPr/>
          <a:p>
            <a:fld id="{E2641879-1E1C-4A19-B54A-7E8C663E8606}" type="slidenum">
              <a:rPr lang="en-US" smtClean="0"/>
              <a:t>‹#›</a:t>
            </a:fld>
            <a:endParaRPr dirty="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showMasterSp="0" type="blank">
  <p:cSld name="Blank">
    <p:spTree>
      <p:nvGrpSpPr>
        <p:cNvPr id="609" name=""/>
        <p:cNvGrpSpPr/>
        <p:nvPr/>
      </p:nvGrpSpPr>
      <p:grpSpPr>
        <a:xfrm>
          <a:off x="0" y="0"/>
          <a:ext cx="0" cy="0"/>
          <a:chOff x="0" y="0"/>
          <a:chExt cx="0" cy="0"/>
        </a:xfrm>
      </p:grpSpPr>
      <p:sp>
        <p:nvSpPr>
          <p:cNvPr id="1049052" name="Date Placeholder 1"/>
          <p:cNvSpPr>
            <a:spLocks noGrp="1"/>
          </p:cNvSpPr>
          <p:nvPr>
            <p:ph type="dt" sz="half" idx="10"/>
          </p:nvPr>
        </p:nvSpPr>
        <p:spPr/>
        <p:txBody>
          <a:bodyPr/>
          <a:p>
            <a:fld id="{66235C5D-F673-4105-8F72-A1010CB78EA1}" type="datetimeFigureOut">
              <a:rPr lang="en-US" smtClean="0"/>
              <a:t>6/1/2019</a:t>
            </a:fld>
            <a:endParaRPr dirty="0" lang="en-US"/>
          </a:p>
        </p:txBody>
      </p:sp>
      <p:sp>
        <p:nvSpPr>
          <p:cNvPr id="1049053" name="Footer Placeholder 2"/>
          <p:cNvSpPr>
            <a:spLocks noGrp="1"/>
          </p:cNvSpPr>
          <p:nvPr>
            <p:ph type="ftr" sz="quarter" idx="11"/>
          </p:nvPr>
        </p:nvSpPr>
        <p:spPr/>
        <p:txBody>
          <a:bodyPr/>
          <a:p>
            <a:endParaRPr dirty="0" lang="en-US"/>
          </a:p>
        </p:txBody>
      </p:sp>
      <p:sp>
        <p:nvSpPr>
          <p:cNvPr id="1049054" name="Slide Number Placeholder 3"/>
          <p:cNvSpPr>
            <a:spLocks noGrp="1"/>
          </p:cNvSpPr>
          <p:nvPr>
            <p:ph type="sldNum" sz="quarter" idx="12"/>
          </p:nvPr>
        </p:nvSpPr>
        <p:spPr/>
        <p:txBody>
          <a:bodyPr/>
          <a:p>
            <a:fld id="{E2641879-1E1C-4A19-B54A-7E8C663E8606}" type="slidenum">
              <a:rPr lang="en-US" smtClean="0"/>
              <a:t>‹#›</a:t>
            </a:fld>
            <a:endParaRPr dirty="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showMasterSp="0" type="objTx">
  <p:cSld name="Content with Caption">
    <p:spTree>
      <p:nvGrpSpPr>
        <p:cNvPr id="610" name=""/>
        <p:cNvGrpSpPr/>
        <p:nvPr/>
      </p:nvGrpSpPr>
      <p:grpSpPr>
        <a:xfrm>
          <a:off x="0" y="0"/>
          <a:ext cx="0" cy="0"/>
          <a:chOff x="0" y="0"/>
          <a:chExt cx="0" cy="0"/>
        </a:xfrm>
      </p:grpSpPr>
      <p:sp>
        <p:nvSpPr>
          <p:cNvPr id="1049055" name="Title 1"/>
          <p:cNvSpPr>
            <a:spLocks noGrp="1"/>
          </p:cNvSpPr>
          <p:nvPr>
            <p:ph type="title"/>
          </p:nvPr>
        </p:nvSpPr>
        <p:spPr>
          <a:xfrm>
            <a:off x="457200" y="273050"/>
            <a:ext cx="3008313" cy="1162050"/>
          </a:xfrm>
        </p:spPr>
        <p:txBody>
          <a:bodyPr anchor="b"/>
          <a:lstStyle>
            <a:lvl1pPr algn="l">
              <a:defRPr b="1" sz="2000"/>
            </a:lvl1pPr>
          </a:lstStyle>
          <a:p>
            <a:r>
              <a:rPr lang="en-US" smtClean="0"/>
              <a:t>Click to edit Master title style</a:t>
            </a:r>
            <a:endParaRPr lang="en-US"/>
          </a:p>
        </p:txBody>
      </p:sp>
      <p:sp>
        <p:nvSpPr>
          <p:cNvPr id="1049056"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057" name="Text Placeholder 3"/>
          <p:cNvSpPr>
            <a:spLocks noGrp="1"/>
          </p:cNvSpPr>
          <p:nvPr>
            <p:ph type="body" sz="half" idx="2"/>
          </p:nvPr>
        </p:nvSpPr>
        <p:spPr>
          <a:xfrm>
            <a:off x="457200" y="1435100"/>
            <a:ext cx="3008313" cy="4691063"/>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9058" name="Date Placeholder 4"/>
          <p:cNvSpPr>
            <a:spLocks noGrp="1"/>
          </p:cNvSpPr>
          <p:nvPr>
            <p:ph type="dt" sz="half" idx="10"/>
          </p:nvPr>
        </p:nvSpPr>
        <p:spPr/>
        <p:txBody>
          <a:bodyPr/>
          <a:p>
            <a:fld id="{66235C5D-F673-4105-8F72-A1010CB78EA1}" type="datetimeFigureOut">
              <a:rPr lang="en-US" smtClean="0"/>
              <a:t>6/1/2019</a:t>
            </a:fld>
            <a:endParaRPr dirty="0" lang="en-US"/>
          </a:p>
        </p:txBody>
      </p:sp>
      <p:sp>
        <p:nvSpPr>
          <p:cNvPr id="1049059" name="Footer Placeholder 5"/>
          <p:cNvSpPr>
            <a:spLocks noGrp="1"/>
          </p:cNvSpPr>
          <p:nvPr>
            <p:ph type="ftr" sz="quarter" idx="11"/>
          </p:nvPr>
        </p:nvSpPr>
        <p:spPr/>
        <p:txBody>
          <a:bodyPr/>
          <a:p>
            <a:endParaRPr dirty="0" lang="en-US"/>
          </a:p>
        </p:txBody>
      </p:sp>
      <p:sp>
        <p:nvSpPr>
          <p:cNvPr id="1049060" name="Slide Number Placeholder 6"/>
          <p:cNvSpPr>
            <a:spLocks noGrp="1"/>
          </p:cNvSpPr>
          <p:nvPr>
            <p:ph type="sldNum" sz="quarter" idx="12"/>
          </p:nvPr>
        </p:nvSpPr>
        <p:spPr/>
        <p:txBody>
          <a:bodyPr/>
          <a:p>
            <a:fld id="{E2641879-1E1C-4A19-B54A-7E8C663E8606}" type="slidenum">
              <a:rPr lang="en-US" smtClean="0"/>
              <a:t>‹#›</a:t>
            </a:fld>
            <a:endParaRPr dirty="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showMasterSp="0" type="picTx">
  <p:cSld name="Picture with Caption">
    <p:spTree>
      <p:nvGrpSpPr>
        <p:cNvPr id="605" name=""/>
        <p:cNvGrpSpPr/>
        <p:nvPr/>
      </p:nvGrpSpPr>
      <p:grpSpPr>
        <a:xfrm>
          <a:off x="0" y="0"/>
          <a:ext cx="0" cy="0"/>
          <a:chOff x="0" y="0"/>
          <a:chExt cx="0" cy="0"/>
        </a:xfrm>
      </p:grpSpPr>
      <p:sp>
        <p:nvSpPr>
          <p:cNvPr id="1049028" name="Title 1"/>
          <p:cNvSpPr>
            <a:spLocks noGrp="1"/>
          </p:cNvSpPr>
          <p:nvPr>
            <p:ph type="title"/>
          </p:nvPr>
        </p:nvSpPr>
        <p:spPr>
          <a:xfrm>
            <a:off x="1792288" y="4800600"/>
            <a:ext cx="5486400" cy="566738"/>
          </a:xfrm>
        </p:spPr>
        <p:txBody>
          <a:bodyPr anchor="b"/>
          <a:lstStyle>
            <a:lvl1pPr algn="l">
              <a:defRPr b="1" sz="2000"/>
            </a:lvl1pPr>
          </a:lstStyle>
          <a:p>
            <a:r>
              <a:rPr lang="en-US" smtClean="0"/>
              <a:t>Click to edit Master title style</a:t>
            </a:r>
            <a:endParaRPr lang="en-US"/>
          </a:p>
        </p:txBody>
      </p:sp>
      <p:sp>
        <p:nvSpPr>
          <p:cNvPr id="1049029" name="Picture Placeholder 2"/>
          <p:cNvSpPr>
            <a:spLocks noGrp="1"/>
          </p:cNvSpPr>
          <p:nvPr>
            <p:ph type="pic" idx="1"/>
          </p:nvPr>
        </p:nvSpPr>
        <p:spPr>
          <a:xfrm>
            <a:off x="1792288" y="612775"/>
            <a:ext cx="5486400" cy="4114800"/>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r>
              <a:rPr dirty="0" lang="en-US" smtClean="0"/>
              <a:t>Click icon to add picture</a:t>
            </a:r>
            <a:endParaRPr dirty="0" lang="en-US"/>
          </a:p>
        </p:txBody>
      </p:sp>
      <p:sp>
        <p:nvSpPr>
          <p:cNvPr id="1049030" name="Text Placeholder 3"/>
          <p:cNvSpPr>
            <a:spLocks noGrp="1"/>
          </p:cNvSpPr>
          <p:nvPr>
            <p:ph type="body" sz="half" idx="2"/>
          </p:nvPr>
        </p:nvSpPr>
        <p:spPr>
          <a:xfrm>
            <a:off x="1792288" y="5367338"/>
            <a:ext cx="5486400" cy="804862"/>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9031" name="Date Placeholder 4"/>
          <p:cNvSpPr>
            <a:spLocks noGrp="1"/>
          </p:cNvSpPr>
          <p:nvPr>
            <p:ph type="dt" sz="half" idx="10"/>
          </p:nvPr>
        </p:nvSpPr>
        <p:spPr/>
        <p:txBody>
          <a:bodyPr/>
          <a:p>
            <a:fld id="{66235C5D-F673-4105-8F72-A1010CB78EA1}" type="datetimeFigureOut">
              <a:rPr lang="en-US" smtClean="0"/>
              <a:t>6/1/2019</a:t>
            </a:fld>
            <a:endParaRPr dirty="0" lang="en-US"/>
          </a:p>
        </p:txBody>
      </p:sp>
      <p:sp>
        <p:nvSpPr>
          <p:cNvPr id="1049032" name="Footer Placeholder 5"/>
          <p:cNvSpPr>
            <a:spLocks noGrp="1"/>
          </p:cNvSpPr>
          <p:nvPr>
            <p:ph type="ftr" sz="quarter" idx="11"/>
          </p:nvPr>
        </p:nvSpPr>
        <p:spPr/>
        <p:txBody>
          <a:bodyPr/>
          <a:p>
            <a:endParaRPr dirty="0" lang="en-US"/>
          </a:p>
        </p:txBody>
      </p:sp>
      <p:sp>
        <p:nvSpPr>
          <p:cNvPr id="1049033" name="Slide Number Placeholder 6"/>
          <p:cNvSpPr>
            <a:spLocks noGrp="1"/>
          </p:cNvSpPr>
          <p:nvPr>
            <p:ph type="sldNum" sz="quarter" idx="12"/>
          </p:nvPr>
        </p:nvSpPr>
        <p:spPr/>
        <p:txBody>
          <a:bodyPr/>
          <a:p>
            <a:fld id="{E2641879-1E1C-4A19-B54A-7E8C663E8606}" type="slidenum">
              <a:rPr lang="en-US" smtClean="0"/>
              <a:t>‹#›</a:t>
            </a:fld>
            <a:endParaRPr dirty="0"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2" name=""/>
        <p:cNvGrpSpPr/>
        <p:nvPr/>
      </p:nvGrpSpPr>
      <p:grpSpPr>
        <a:xfrm>
          <a:off x="0" y="0"/>
          <a:ext cx="0" cy="0"/>
          <a:chOff x="0" y="0"/>
          <a:chExt cx="0" cy="0"/>
        </a:xfrm>
      </p:grpSpPr>
      <p:grpSp>
        <p:nvGrpSpPr>
          <p:cNvPr id="13" name="Group 2"/>
          <p:cNvGrpSpPr/>
          <p:nvPr/>
        </p:nvGrpSpPr>
        <p:grpSpPr bwMode="auto">
          <a:xfrm>
            <a:off x="0" y="1588"/>
            <a:ext cx="9132888" cy="6845300"/>
            <a:chOff x="0" y="1"/>
            <a:chExt cx="5753" cy="4312"/>
          </a:xfrm>
        </p:grpSpPr>
        <p:sp>
          <p:nvSpPr>
            <p:cNvPr id="1048576" name="Freeform 3"/>
            <p:cNvSpPr/>
            <p:nvPr/>
          </p:nvSpPr>
          <p:spPr bwMode="auto">
            <a:xfrm>
              <a:off x="3394" y="999"/>
              <a:ext cx="2359" cy="3314"/>
            </a:xfrm>
            <a:custGeom>
              <a:avLst/>
              <a:ahLst/>
              <a:cxnLst>
                <a:cxn ang="0">
                  <a:pos x="1905" y="3312"/>
                </a:cxn>
                <a:cxn ang="0">
                  <a:pos x="2358" y="3313"/>
                </a:cxn>
                <a:cxn ang="0">
                  <a:pos x="2358" y="1437"/>
                </a:cxn>
                <a:cxn ang="0">
                  <a:pos x="0" y="0"/>
                </a:cxn>
                <a:cxn ang="0">
                  <a:pos x="201" y="150"/>
                </a:cxn>
                <a:cxn ang="0">
                  <a:pos x="366" y="279"/>
                </a:cxn>
                <a:cxn ang="0">
                  <a:pos x="552" y="441"/>
                </a:cxn>
                <a:cxn ang="0">
                  <a:pos x="732" y="612"/>
                </a:cxn>
                <a:cxn ang="0">
                  <a:pos x="996" y="903"/>
                </a:cxn>
                <a:cxn ang="0">
                  <a:pos x="1230" y="1212"/>
                </a:cxn>
                <a:cxn ang="0">
                  <a:pos x="1400" y="1482"/>
                </a:cxn>
                <a:cxn ang="0">
                  <a:pos x="1548" y="1761"/>
                </a:cxn>
                <a:cxn ang="0">
                  <a:pos x="1665" y="2040"/>
                </a:cxn>
                <a:cxn ang="0">
                  <a:pos x="1751" y="2295"/>
                </a:cxn>
                <a:cxn ang="0">
                  <a:pos x="1809" y="2511"/>
                </a:cxn>
                <a:cxn ang="0">
                  <a:pos x="1863" y="2778"/>
                </a:cxn>
                <a:cxn ang="0">
                  <a:pos x="1890" y="3012"/>
                </a:cxn>
                <a:cxn ang="0">
                  <a:pos x="1905" y="3312"/>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p>
              <a:endParaRPr dirty="0" lang="en-US"/>
            </a:p>
          </p:txBody>
        </p:sp>
        <p:sp>
          <p:nvSpPr>
            <p:cNvPr id="1048577" name="Arc 4"/>
            <p:cNvSpPr/>
            <p:nvPr/>
          </p:nvSpPr>
          <p:spPr bwMode="auto">
            <a:xfrm>
              <a:off x="0" y="1"/>
              <a:ext cx="5298" cy="43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accent2"/>
              </a:solidFill>
              <a:round/>
              <a:headEnd type="none" w="sm" len="sm"/>
              <a:tailEnd type="none" w="sm" len="sm"/>
            </a:ln>
            <a:effectLst/>
          </p:spPr>
          <p:txBody>
            <a:bodyPr anchor="ctr" wrap="none"/>
            <a:p>
              <a:endParaRPr dirty="0" lang="en-US"/>
            </a:p>
          </p:txBody>
        </p:sp>
      </p:grpSp>
      <p:sp>
        <p:nvSpPr>
          <p:cNvPr id="1048578" name="Rectangle 5"/>
          <p:cNvSpPr>
            <a:spLocks noGrp="1" noChangeArrowheads="1"/>
          </p:cNvSpPr>
          <p:nvPr>
            <p:ph type="title"/>
          </p:nvPr>
        </p:nvSpPr>
        <p:spPr bwMode="auto">
          <a:xfrm>
            <a:off x="685800" y="609600"/>
            <a:ext cx="7772400" cy="1143000"/>
          </a:xfrm>
          <a:prstGeom prst="rect"/>
          <a:noFill/>
          <a:ln w="9525">
            <a:noFill/>
            <a:miter lim="800000"/>
            <a:headEnd/>
            <a:tailEnd/>
          </a:ln>
          <a:effectLst/>
        </p:spPr>
        <p:txBody>
          <a:bodyPr anchor="ctr" anchorCtr="0" bIns="46038" compatLnSpc="1" lIns="92075" numCol="1" rIns="92075" tIns="46038" vert="horz" wrap="square">
            <a:prstTxWarp prst="textNoShape"/>
          </a:bodyPr>
          <a:p>
            <a:pPr lvl="0"/>
            <a:r>
              <a:rPr lang="en-US" smtClean="0"/>
              <a:t>Click to edit Master title style</a:t>
            </a:r>
          </a:p>
        </p:txBody>
      </p:sp>
      <p:sp>
        <p:nvSpPr>
          <p:cNvPr id="1048579" name="Rectangle 6"/>
          <p:cNvSpPr>
            <a:spLocks noGrp="1" noChangeArrowheads="1"/>
          </p:cNvSpPr>
          <p:nvPr>
            <p:ph type="dt" sz="half" idx="2"/>
          </p:nvPr>
        </p:nvSpPr>
        <p:spPr bwMode="auto">
          <a:xfrm>
            <a:off x="685800" y="6248400"/>
            <a:ext cx="1905000" cy="457200"/>
          </a:xfrm>
          <a:prstGeom prst="rect"/>
          <a:noFill/>
          <a:ln w="9525">
            <a:noFill/>
            <a:miter lim="800000"/>
            <a:headEnd/>
            <a:tailEnd/>
          </a:ln>
          <a:effectLst/>
        </p:spPr>
        <p:txBody>
          <a:bodyPr anchor="ctr" anchorCtr="0" bIns="46038" compatLnSpc="1" lIns="92075" numCol="1" rIns="92075" tIns="46038" vert="horz" wrap="square">
            <a:prstTxWarp prst="textNoShape"/>
          </a:bodyPr>
          <a:lstStyle>
            <a:lvl1pPr algn="l">
              <a:defRPr b="0" sz="1400">
                <a:solidFill>
                  <a:schemeClr val="tx1"/>
                </a:solidFill>
                <a:effectLst/>
                <a:latin typeface="+mn-lt"/>
              </a:defRPr>
            </a:lvl1pPr>
          </a:lstStyle>
          <a:p>
            <a:fld id="{66235C5D-F673-4105-8F72-A1010CB78EA1}" type="datetimeFigureOut">
              <a:rPr lang="en-US" smtClean="0"/>
              <a:t>6/1/2019</a:t>
            </a:fld>
            <a:endParaRPr dirty="0" lang="en-US"/>
          </a:p>
        </p:txBody>
      </p:sp>
      <p:sp>
        <p:nvSpPr>
          <p:cNvPr id="1048580" name="Rectangle 7"/>
          <p:cNvSpPr>
            <a:spLocks noGrp="1" noChangeArrowheads="1"/>
          </p:cNvSpPr>
          <p:nvPr>
            <p:ph type="ftr" sz="quarter" idx="3"/>
          </p:nvPr>
        </p:nvSpPr>
        <p:spPr bwMode="auto">
          <a:xfrm>
            <a:off x="3124200" y="6248400"/>
            <a:ext cx="2895600" cy="457200"/>
          </a:xfrm>
          <a:prstGeom prst="rect"/>
          <a:noFill/>
          <a:ln w="9525">
            <a:noFill/>
            <a:miter lim="800000"/>
            <a:headEnd/>
            <a:tailEnd/>
          </a:ln>
          <a:effectLst/>
        </p:spPr>
        <p:txBody>
          <a:bodyPr anchor="ctr" anchorCtr="0" bIns="46038" compatLnSpc="1" lIns="92075" numCol="1" rIns="92075" tIns="46038" vert="horz" wrap="square">
            <a:prstTxWarp prst="textNoShape"/>
          </a:bodyPr>
          <a:lstStyle>
            <a:lvl1pPr>
              <a:defRPr b="0" sz="1400">
                <a:solidFill>
                  <a:schemeClr val="tx1"/>
                </a:solidFill>
                <a:effectLst/>
                <a:latin typeface="+mn-lt"/>
              </a:defRPr>
            </a:lvl1pPr>
          </a:lstStyle>
          <a:p>
            <a:endParaRPr dirty="0" lang="en-US"/>
          </a:p>
        </p:txBody>
      </p:sp>
      <p:sp>
        <p:nvSpPr>
          <p:cNvPr id="1048581" name="Rectangle 8"/>
          <p:cNvSpPr>
            <a:spLocks noGrp="1" noChangeArrowheads="1"/>
          </p:cNvSpPr>
          <p:nvPr>
            <p:ph type="sldNum" sz="quarter" idx="4"/>
          </p:nvPr>
        </p:nvSpPr>
        <p:spPr bwMode="auto">
          <a:xfrm>
            <a:off x="6553200" y="6248400"/>
            <a:ext cx="1905000" cy="457200"/>
          </a:xfrm>
          <a:prstGeom prst="rect"/>
          <a:noFill/>
          <a:ln w="9525">
            <a:noFill/>
            <a:miter lim="800000"/>
            <a:headEnd/>
            <a:tailEnd/>
          </a:ln>
          <a:effectLst/>
        </p:spPr>
        <p:txBody>
          <a:bodyPr anchor="ctr" anchorCtr="0" bIns="46038" compatLnSpc="1" lIns="92075" numCol="1" rIns="92075" tIns="46038" vert="horz" wrap="square">
            <a:prstTxWarp prst="textNoShape"/>
          </a:bodyPr>
          <a:lstStyle>
            <a:lvl1pPr algn="r">
              <a:defRPr b="0" sz="1400">
                <a:solidFill>
                  <a:schemeClr val="tx1"/>
                </a:solidFill>
                <a:effectLst/>
                <a:latin typeface="+mn-lt"/>
              </a:defRPr>
            </a:lvl1pPr>
          </a:lstStyle>
          <a:p>
            <a:fld id="{E2641879-1E1C-4A19-B54A-7E8C663E8606}" type="slidenum">
              <a:rPr lang="en-US" smtClean="0"/>
              <a:t>‹#›</a:t>
            </a:fld>
            <a:endParaRPr dirty="0" lang="en-US"/>
          </a:p>
        </p:txBody>
      </p:sp>
      <p:sp>
        <p:nvSpPr>
          <p:cNvPr id="1048582" name="Rectangle 9"/>
          <p:cNvSpPr>
            <a:spLocks noGrp="1" noChangeArrowheads="1"/>
          </p:cNvSpPr>
          <p:nvPr>
            <p:ph type="body" idx="1"/>
          </p:nvPr>
        </p:nvSpPr>
        <p:spPr bwMode="auto">
          <a:xfrm>
            <a:off x="685800" y="1981200"/>
            <a:ext cx="7772400" cy="4114800"/>
          </a:xfrm>
          <a:prstGeom prst="rect"/>
          <a:noFill/>
          <a:ln w="9525">
            <a:noFill/>
            <a:miter lim="800000"/>
            <a:headEnd/>
            <a:tailEnd/>
          </a:ln>
          <a:effectLst/>
        </p:spPr>
        <p:txBody>
          <a:bodyPr anchor="t" anchorCtr="0" bIns="45720" compatLnSpc="1" lIns="91440" numCol="1" rIns="91440" tIns="45720"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eaLnBrk="1" fontAlgn="base" hangingPunct="1" rtl="0">
        <a:spcBef>
          <a:spcPct val="0"/>
        </a:spcBef>
        <a:spcAft>
          <a:spcPct val="0"/>
        </a:spcAft>
        <a:defRPr sz="4400">
          <a:solidFill>
            <a:schemeClr val="tx2"/>
          </a:solidFill>
          <a:effectLst>
            <a:outerShdw algn="tl" blurRad="38100" dir="2700000" dist="38100">
              <a:srgbClr val="000000"/>
            </a:outerShdw>
          </a:effectLst>
          <a:latin typeface="+mj-lt"/>
          <a:ea typeface="+mj-ea"/>
          <a:cs typeface="+mj-cs"/>
        </a:defRPr>
      </a:lvl1pPr>
      <a:lvl2pPr algn="ctr" eaLnBrk="1" fontAlgn="base" hangingPunct="1" rtl="0">
        <a:spcBef>
          <a:spcPct val="0"/>
        </a:spcBef>
        <a:spcAft>
          <a:spcPct val="0"/>
        </a:spcAft>
        <a:defRPr sz="4400">
          <a:solidFill>
            <a:schemeClr val="tx2"/>
          </a:solidFill>
          <a:effectLst>
            <a:outerShdw algn="tl" blurRad="38100" dir="2700000" dist="38100">
              <a:srgbClr val="000000"/>
            </a:outerShdw>
          </a:effectLst>
          <a:latin typeface="Arial" charset="0"/>
        </a:defRPr>
      </a:lvl2pPr>
      <a:lvl3pPr algn="ctr" eaLnBrk="1" fontAlgn="base" hangingPunct="1" rtl="0">
        <a:spcBef>
          <a:spcPct val="0"/>
        </a:spcBef>
        <a:spcAft>
          <a:spcPct val="0"/>
        </a:spcAft>
        <a:defRPr sz="4400">
          <a:solidFill>
            <a:schemeClr val="tx2"/>
          </a:solidFill>
          <a:effectLst>
            <a:outerShdw algn="tl" blurRad="38100" dir="2700000" dist="38100">
              <a:srgbClr val="000000"/>
            </a:outerShdw>
          </a:effectLst>
          <a:latin typeface="Arial" charset="0"/>
        </a:defRPr>
      </a:lvl3pPr>
      <a:lvl4pPr algn="ctr" eaLnBrk="1" fontAlgn="base" hangingPunct="1" rtl="0">
        <a:spcBef>
          <a:spcPct val="0"/>
        </a:spcBef>
        <a:spcAft>
          <a:spcPct val="0"/>
        </a:spcAft>
        <a:defRPr sz="4400">
          <a:solidFill>
            <a:schemeClr val="tx2"/>
          </a:solidFill>
          <a:effectLst>
            <a:outerShdw algn="tl" blurRad="38100" dir="2700000" dist="38100">
              <a:srgbClr val="000000"/>
            </a:outerShdw>
          </a:effectLst>
          <a:latin typeface="Arial" charset="0"/>
        </a:defRPr>
      </a:lvl4pPr>
      <a:lvl5pPr algn="ctr" eaLnBrk="1" fontAlgn="base" hangingPunct="1" rtl="0">
        <a:spcBef>
          <a:spcPct val="0"/>
        </a:spcBef>
        <a:spcAft>
          <a:spcPct val="0"/>
        </a:spcAft>
        <a:defRPr sz="4400">
          <a:solidFill>
            <a:schemeClr val="tx2"/>
          </a:solidFill>
          <a:effectLst>
            <a:outerShdw algn="tl" blurRad="38100" dir="2700000" dist="38100">
              <a:srgbClr val="000000"/>
            </a:outerShdw>
          </a:effectLst>
          <a:latin typeface="Arial" charset="0"/>
        </a:defRPr>
      </a:lvl5pPr>
      <a:lvl6pPr algn="ctr" eaLnBrk="1" fontAlgn="base" hangingPunct="1" marL="457200" rtl="0">
        <a:spcBef>
          <a:spcPct val="0"/>
        </a:spcBef>
        <a:spcAft>
          <a:spcPct val="0"/>
        </a:spcAft>
        <a:defRPr sz="4400">
          <a:solidFill>
            <a:schemeClr val="tx2"/>
          </a:solidFill>
          <a:effectLst>
            <a:outerShdw algn="tl" blurRad="38100" dir="2700000" dist="38100">
              <a:srgbClr val="000000"/>
            </a:outerShdw>
          </a:effectLst>
          <a:latin typeface="Arial" charset="0"/>
        </a:defRPr>
      </a:lvl6pPr>
      <a:lvl7pPr algn="ctr" eaLnBrk="1" fontAlgn="base" hangingPunct="1" marL="914400" rtl="0">
        <a:spcBef>
          <a:spcPct val="0"/>
        </a:spcBef>
        <a:spcAft>
          <a:spcPct val="0"/>
        </a:spcAft>
        <a:defRPr sz="4400">
          <a:solidFill>
            <a:schemeClr val="tx2"/>
          </a:solidFill>
          <a:effectLst>
            <a:outerShdw algn="tl" blurRad="38100" dir="2700000" dist="38100">
              <a:srgbClr val="000000"/>
            </a:outerShdw>
          </a:effectLst>
          <a:latin typeface="Arial" charset="0"/>
        </a:defRPr>
      </a:lvl7pPr>
      <a:lvl8pPr algn="ctr" eaLnBrk="1" fontAlgn="base" hangingPunct="1" marL="1371600" rtl="0">
        <a:spcBef>
          <a:spcPct val="0"/>
        </a:spcBef>
        <a:spcAft>
          <a:spcPct val="0"/>
        </a:spcAft>
        <a:defRPr sz="4400">
          <a:solidFill>
            <a:schemeClr val="tx2"/>
          </a:solidFill>
          <a:effectLst>
            <a:outerShdw algn="tl" blurRad="38100" dir="2700000" dist="38100">
              <a:srgbClr val="000000"/>
            </a:outerShdw>
          </a:effectLst>
          <a:latin typeface="Arial" charset="0"/>
        </a:defRPr>
      </a:lvl8pPr>
      <a:lvl9pPr algn="ctr" eaLnBrk="1" fontAlgn="base" hangingPunct="1" marL="1828800" rtl="0">
        <a:spcBef>
          <a:spcPct val="0"/>
        </a:spcBef>
        <a:spcAft>
          <a:spcPct val="0"/>
        </a:spcAft>
        <a:defRPr sz="4400">
          <a:solidFill>
            <a:schemeClr val="tx2"/>
          </a:solidFill>
          <a:effectLst>
            <a:outerShdw algn="tl" blurRad="38100" dir="2700000" dist="38100">
              <a:srgbClr val="000000"/>
            </a:outerShdw>
          </a:effectLst>
          <a:latin typeface="Arial" charset="0"/>
        </a:defRPr>
      </a:lvl9pPr>
    </p:titleStyle>
    <p:bodyStyle>
      <a:lvl1pPr algn="l" eaLnBrk="1" fontAlgn="base" hangingPunct="1" indent="-342900" marL="342900" rtl="0">
        <a:spcBef>
          <a:spcPct val="20000"/>
        </a:spcBef>
        <a:spcAft>
          <a:spcPct val="0"/>
        </a:spcAft>
        <a:buClr>
          <a:schemeClr val="accent2"/>
        </a:buClr>
        <a:buSzPct val="80000"/>
        <a:buFont typeface="Wingdings" pitchFamily="2" charset="2"/>
        <a:buChar char="l"/>
        <a:defRPr sz="3200">
          <a:solidFill>
            <a:schemeClr val="tx1"/>
          </a:solidFill>
          <a:latin typeface="+mn-lt"/>
          <a:ea typeface="+mn-ea"/>
          <a:cs typeface="+mn-cs"/>
        </a:defRPr>
      </a:lvl1pPr>
      <a:lvl2pPr algn="l" eaLnBrk="1" fontAlgn="base" hangingPunct="1" indent="-285750" marL="742950" rtl="0">
        <a:spcBef>
          <a:spcPct val="20000"/>
        </a:spcBef>
        <a:spcAft>
          <a:spcPct val="0"/>
        </a:spcAft>
        <a:buClr>
          <a:schemeClr val="tx1"/>
        </a:buClr>
        <a:buSzPct val="90000"/>
        <a:buChar char="–"/>
        <a:defRPr sz="2800">
          <a:solidFill>
            <a:schemeClr val="tx1"/>
          </a:solidFill>
          <a:latin typeface="+mn-lt"/>
        </a:defRPr>
      </a:lvl2pPr>
      <a:lvl3pPr algn="l" eaLnBrk="1" fontAlgn="base" hangingPunct="1" indent="-228600" marL="1143000" rtl="0">
        <a:spcBef>
          <a:spcPct val="20000"/>
        </a:spcBef>
        <a:spcAft>
          <a:spcPct val="0"/>
        </a:spcAft>
        <a:buClr>
          <a:schemeClr val="accent1"/>
        </a:buClr>
        <a:buSzPct val="60000"/>
        <a:buFont typeface="Wingdings" pitchFamily="2" charset="2"/>
        <a:buChar char="l"/>
        <a:defRPr sz="2400">
          <a:solidFill>
            <a:schemeClr val="tx1"/>
          </a:solidFill>
          <a:latin typeface="+mn-lt"/>
        </a:defRPr>
      </a:lvl3pPr>
      <a:lvl4pPr algn="l" eaLnBrk="1" fontAlgn="base" hangingPunct="1" indent="-228600" marL="1600200" rtl="0">
        <a:spcBef>
          <a:spcPct val="20000"/>
        </a:spcBef>
        <a:spcAft>
          <a:spcPct val="0"/>
        </a:spcAft>
        <a:buClr>
          <a:schemeClr val="tx1"/>
        </a:buClr>
        <a:buChar char="–"/>
        <a:defRPr sz="2000">
          <a:solidFill>
            <a:schemeClr val="tx1"/>
          </a:solidFill>
          <a:latin typeface="+mn-lt"/>
        </a:defRPr>
      </a:lvl4pPr>
      <a:lvl5pPr algn="l" eaLnBrk="1" fontAlgn="base" hangingPunct="1" indent="-228600" marL="2057400" rtl="0">
        <a:spcBef>
          <a:spcPct val="20000"/>
        </a:spcBef>
        <a:spcAft>
          <a:spcPct val="0"/>
        </a:spcAft>
        <a:buClr>
          <a:schemeClr val="accent1"/>
        </a:buClr>
        <a:buChar char="•"/>
        <a:defRPr sz="2000">
          <a:solidFill>
            <a:schemeClr val="tx1"/>
          </a:solidFill>
          <a:latin typeface="+mn-lt"/>
        </a:defRPr>
      </a:lvl5pPr>
      <a:lvl6pPr algn="l" eaLnBrk="1" fontAlgn="base" hangingPunct="1" indent="-228600" marL="2514600" rtl="0">
        <a:spcBef>
          <a:spcPct val="20000"/>
        </a:spcBef>
        <a:spcAft>
          <a:spcPct val="0"/>
        </a:spcAft>
        <a:buClr>
          <a:schemeClr val="accent1"/>
        </a:buClr>
        <a:buChar char="•"/>
        <a:defRPr sz="2000">
          <a:solidFill>
            <a:schemeClr val="tx1"/>
          </a:solidFill>
          <a:latin typeface="+mn-lt"/>
        </a:defRPr>
      </a:lvl6pPr>
      <a:lvl7pPr algn="l" eaLnBrk="1" fontAlgn="base" hangingPunct="1" indent="-228600" marL="2971800" rtl="0">
        <a:spcBef>
          <a:spcPct val="20000"/>
        </a:spcBef>
        <a:spcAft>
          <a:spcPct val="0"/>
        </a:spcAft>
        <a:buClr>
          <a:schemeClr val="accent1"/>
        </a:buClr>
        <a:buChar char="•"/>
        <a:defRPr sz="2000">
          <a:solidFill>
            <a:schemeClr val="tx1"/>
          </a:solidFill>
          <a:latin typeface="+mn-lt"/>
        </a:defRPr>
      </a:lvl7pPr>
      <a:lvl8pPr algn="l" eaLnBrk="1" fontAlgn="base" hangingPunct="1" indent="-228600" marL="3429000" rtl="0">
        <a:spcBef>
          <a:spcPct val="20000"/>
        </a:spcBef>
        <a:spcAft>
          <a:spcPct val="0"/>
        </a:spcAft>
        <a:buClr>
          <a:schemeClr val="accent1"/>
        </a:buClr>
        <a:buChar char="•"/>
        <a:defRPr sz="2000">
          <a:solidFill>
            <a:schemeClr val="tx1"/>
          </a:solidFill>
          <a:latin typeface="+mn-lt"/>
        </a:defRPr>
      </a:lvl8pPr>
      <a:lvl9pPr algn="l" eaLnBrk="1" fontAlgn="base" hangingPunct="1" indent="-228600" marL="3886200" rtl="0">
        <a:spcBef>
          <a:spcPct val="20000"/>
        </a:spcBef>
        <a:spcAft>
          <a:spcPct val="0"/>
        </a:spcAft>
        <a:buClr>
          <a:schemeClr val="accent1"/>
        </a:buClr>
        <a:buChar char="•"/>
        <a:defRPr sz="2000">
          <a:solidFill>
            <a:schemeClr val="tx1"/>
          </a:solidFill>
          <a:latin typeface="+mn-lt"/>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1" Type="http://schemas.openxmlformats.org/officeDocument/2006/relationships/hyperlink" Target="https://www.facebook.com/photo.php?fbid=10151563672646997&amp;set=a.124863011996.116136.49573126996&amp;type=1&amp;relevant_count=1&amp;ref=nf" TargetMode="External"/><Relationship Id="rId2" Type="http://schemas.openxmlformats.org/officeDocument/2006/relationships/image" Target="../media/image3.jpeg"/><Relationship Id="rId3"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28" name=""/>
        <p:cNvGrpSpPr/>
        <p:nvPr/>
      </p:nvGrpSpPr>
      <p:grpSpPr>
        <a:xfrm>
          <a:off x="0" y="0"/>
          <a:ext cx="0" cy="0"/>
          <a:chOff x="0" y="0"/>
          <a:chExt cx="0" cy="0"/>
        </a:xfrm>
      </p:grpSpPr>
      <p:sp>
        <p:nvSpPr>
          <p:cNvPr id="1048590" name="Title 1"/>
          <p:cNvSpPr>
            <a:spLocks noGrp="1"/>
          </p:cNvSpPr>
          <p:nvPr>
            <p:ph type="ctrTitle" sz="quarter"/>
          </p:nvPr>
        </p:nvSpPr>
        <p:spPr>
          <a:xfrm>
            <a:off x="228600" y="685800"/>
            <a:ext cx="8610599" cy="2514600"/>
          </a:xfrm>
          <a:solidFill>
            <a:srgbClr val="FFFF00"/>
          </a:solidFill>
        </p:spPr>
        <p:txBody>
          <a:bodyPr/>
          <a:p>
            <a:r>
              <a:rPr dirty="0" sz="6600" lang="en-US" smtClean="0"/>
              <a:t>PSYCHIATRIC NURSING</a:t>
            </a:r>
            <a:endParaRPr dirty="0" sz="6600" lang="en-US"/>
          </a:p>
        </p:txBody>
      </p:sp>
      <p:sp>
        <p:nvSpPr>
          <p:cNvPr id="1048591" name="Footer Placeholder 2"/>
          <p:cNvSpPr>
            <a:spLocks noGrp="1"/>
          </p:cNvSpPr>
          <p:nvPr>
            <p:ph type="ftr" sz="quarter" idx="3"/>
          </p:nvPr>
        </p:nvSpPr>
        <p:spPr>
          <a:xfrm>
            <a:off x="2590800" y="5715000"/>
            <a:ext cx="3810000" cy="990600"/>
          </a:xfrm>
        </p:spPr>
        <p:txBody>
          <a:bodyPr/>
          <a:p>
            <a:r>
              <a:rPr dirty="0" lang="en-US" smtClean="0"/>
              <a:t>          </a:t>
            </a:r>
            <a:r>
              <a:rPr dirty="0" sz="2800" lang="en-US" smtClean="0">
                <a:solidFill>
                  <a:schemeClr val="tx2"/>
                </a:solidFill>
              </a:rPr>
              <a:t>BY MS.KARANJA</a:t>
            </a:r>
            <a:endParaRPr dirty="0" sz="2800" lang="en-US">
              <a:solidFill>
                <a:schemeClr val="tx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320" name=""/>
        <p:cNvGrpSpPr/>
        <p:nvPr/>
      </p:nvGrpSpPr>
      <p:grpSpPr>
        <a:xfrm>
          <a:off x="0" y="0"/>
          <a:ext cx="0" cy="0"/>
          <a:chOff x="0" y="0"/>
          <a:chExt cx="0" cy="0"/>
        </a:xfrm>
      </p:grpSpPr>
      <p:sp>
        <p:nvSpPr>
          <p:cNvPr id="1048618" name="Content Placeholder 2"/>
          <p:cNvSpPr>
            <a:spLocks noGrp="1"/>
          </p:cNvSpPr>
          <p:nvPr>
            <p:ph idx="1"/>
          </p:nvPr>
        </p:nvSpPr>
        <p:spPr>
          <a:xfrm>
            <a:off x="0" y="0"/>
            <a:ext cx="9144000" cy="6858000"/>
          </a:xfrm>
        </p:spPr>
        <p:txBody>
          <a:bodyPr/>
          <a:p>
            <a:r>
              <a:rPr dirty="0" lang="en-US" smtClean="0"/>
              <a:t>Capacity to get along with other people and appreciating differences btwn people</a:t>
            </a:r>
          </a:p>
          <a:p>
            <a:r>
              <a:rPr dirty="0" lang="en-US" smtClean="0"/>
              <a:t>Being able to give and accept love</a:t>
            </a:r>
          </a:p>
          <a:p>
            <a:r>
              <a:rPr dirty="0" lang="en-US" smtClean="0"/>
              <a:t>Being able to plan ahead and fear the future</a:t>
            </a:r>
          </a:p>
          <a:p>
            <a:r>
              <a:rPr dirty="0" lang="en-US" smtClean="0"/>
              <a:t>Being able to develop a philosophy in life with meaning and purpose to daily activities</a:t>
            </a:r>
            <a:endParaRPr dirty="0" lang="en-US"/>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showMasterSp="0">
  <p:cSld>
    <p:spTree>
      <p:nvGrpSpPr>
        <p:cNvPr id="410" name=""/>
        <p:cNvGrpSpPr/>
        <p:nvPr/>
      </p:nvGrpSpPr>
      <p:grpSpPr>
        <a:xfrm>
          <a:off x="0" y="0"/>
          <a:ext cx="0" cy="0"/>
          <a:chOff x="0" y="0"/>
          <a:chExt cx="0" cy="0"/>
        </a:xfrm>
      </p:grpSpPr>
      <p:sp>
        <p:nvSpPr>
          <p:cNvPr id="1048748" name="Content Placeholder 2"/>
          <p:cNvSpPr>
            <a:spLocks noGrp="1"/>
          </p:cNvSpPr>
          <p:nvPr>
            <p:ph idx="1"/>
          </p:nvPr>
        </p:nvSpPr>
        <p:spPr>
          <a:xfrm>
            <a:off x="0" y="0"/>
            <a:ext cx="8915400" cy="6096000"/>
          </a:xfrm>
        </p:spPr>
        <p:txBody>
          <a:bodyPr/>
          <a:p>
            <a:pPr lvl="0"/>
            <a:r>
              <a:rPr dirty="0" sz="2800" lang="en-US" smtClean="0"/>
              <a:t>The application for the board’s approval under subsection (I) shall indicate that the person whom it relates to has been legally detained in the foreign country for a period not exceeding two months under the law in that country, relating to the detention and treatment of persons suffering from mental disorder, and their admission into mental hospital in Kenya has been found necessary.</a:t>
            </a:r>
          </a:p>
          <a:p>
            <a:pPr lvl="0"/>
            <a:r>
              <a:rPr dirty="0" sz="2800" lang="en-US" smtClean="0"/>
              <a:t>No person shall be admitted under this section unless they are accompanied by a warrant or other documents together with the board’s approval under subsection (2) shall be sufficient authority for their conveyance to admission and treatment in the mental hospital to which the board’s approval relates.</a:t>
            </a:r>
          </a:p>
          <a:p>
            <a:endParaRPr dirty="0" lang="en-US"/>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showMasterSp="0">
  <p:cSld>
    <p:spTree>
      <p:nvGrpSpPr>
        <p:cNvPr id="411" name=""/>
        <p:cNvGrpSpPr/>
        <p:nvPr/>
      </p:nvGrpSpPr>
      <p:grpSpPr>
        <a:xfrm>
          <a:off x="0" y="0"/>
          <a:ext cx="0" cy="0"/>
          <a:chOff x="0" y="0"/>
          <a:chExt cx="0" cy="0"/>
        </a:xfrm>
      </p:grpSpPr>
      <p:sp>
        <p:nvSpPr>
          <p:cNvPr id="1048749" name="Title 1"/>
          <p:cNvSpPr>
            <a:spLocks noGrp="1"/>
          </p:cNvSpPr>
          <p:nvPr>
            <p:ph type="title"/>
          </p:nvPr>
        </p:nvSpPr>
        <p:spPr>
          <a:xfrm>
            <a:off x="0" y="609600"/>
            <a:ext cx="8915400" cy="1143000"/>
          </a:xfrm>
        </p:spPr>
        <p:txBody>
          <a:bodyPr/>
          <a:p>
            <a:r>
              <a:rPr dirty="0" lang="en-US" smtClean="0"/>
              <a:t>Part X – Discharge and Transfer of Patients (Section 21 and 22 of M.H.A) </a:t>
            </a:r>
            <a:br>
              <a:rPr dirty="0" lang="en-US" smtClean="0"/>
            </a:br>
            <a:endParaRPr dirty="0" lang="en-US"/>
          </a:p>
        </p:txBody>
      </p:sp>
      <p:sp>
        <p:nvSpPr>
          <p:cNvPr id="1048750" name="Content Placeholder 2"/>
          <p:cNvSpPr>
            <a:spLocks noGrp="1"/>
          </p:cNvSpPr>
          <p:nvPr>
            <p:ph idx="1"/>
          </p:nvPr>
        </p:nvSpPr>
        <p:spPr>
          <a:xfrm>
            <a:off x="0" y="1600200"/>
            <a:ext cx="8915400" cy="5257800"/>
          </a:xfrm>
        </p:spPr>
        <p:txBody>
          <a:bodyPr/>
          <a:p>
            <a:r>
              <a:rPr dirty="0" sz="2800" lang="en-US" smtClean="0"/>
              <a:t>The ‘person in charge’ of a mental hospital may, by order in writing, and upon the recommendation of the medical practitioner in charge of any person’s treatment in the mental hospital, recommend discharge and that person shall thereupon be discharged as having recovered from mental disorder, provided that:</a:t>
            </a:r>
          </a:p>
          <a:p>
            <a:pPr lvl="1"/>
            <a:r>
              <a:rPr dirty="0" lang="en-US" smtClean="0"/>
              <a:t>An order shall not be made under this section for a person who is detained under criminal procedure Cap 75.</a:t>
            </a:r>
          </a:p>
          <a:p>
            <a:pPr lvl="1"/>
            <a:r>
              <a:rPr dirty="0" lang="en-US" smtClean="0"/>
              <a:t>This section shall not prejudice the board’s powers under section 15 of M.H.A.</a:t>
            </a:r>
          </a:p>
          <a:p>
            <a:pPr lvl="1"/>
            <a:endParaRPr dirty="0" lang="en-US" smtClean="0"/>
          </a:p>
          <a:p>
            <a:pPr lvl="1"/>
            <a:endParaRPr dirty="0" lang="en-US"/>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showMasterSp="0">
  <p:cSld>
    <p:spTree>
      <p:nvGrpSpPr>
        <p:cNvPr id="412" name=""/>
        <p:cNvGrpSpPr/>
        <p:nvPr/>
      </p:nvGrpSpPr>
      <p:grpSpPr>
        <a:xfrm>
          <a:off x="0" y="0"/>
          <a:ext cx="0" cy="0"/>
          <a:chOff x="0" y="0"/>
          <a:chExt cx="0" cy="0"/>
        </a:xfrm>
      </p:grpSpPr>
      <p:sp>
        <p:nvSpPr>
          <p:cNvPr id="1048751" name="Title 1"/>
          <p:cNvSpPr>
            <a:spLocks noGrp="1"/>
          </p:cNvSpPr>
          <p:nvPr>
            <p:ph type="title"/>
          </p:nvPr>
        </p:nvSpPr>
        <p:spPr>
          <a:xfrm>
            <a:off x="0" y="838200"/>
            <a:ext cx="9144000" cy="685800"/>
          </a:xfrm>
        </p:spPr>
        <p:txBody>
          <a:bodyPr/>
          <a:p>
            <a:r>
              <a:rPr b="1" dirty="0" lang="en-US" smtClean="0"/>
              <a:t>Section 22: Order for delivery of patient into care of relative or friend.</a:t>
            </a:r>
            <a:r>
              <a:rPr dirty="0" lang="en-US" smtClean="0"/>
              <a:t/>
            </a:r>
            <a:br>
              <a:rPr dirty="0" lang="en-US" smtClean="0"/>
            </a:br>
            <a:endParaRPr dirty="0" lang="en-US"/>
          </a:p>
        </p:txBody>
      </p:sp>
      <p:sp>
        <p:nvSpPr>
          <p:cNvPr id="1048752" name="Content Placeholder 2"/>
          <p:cNvSpPr>
            <a:spLocks noGrp="1"/>
          </p:cNvSpPr>
          <p:nvPr>
            <p:ph idx="1"/>
          </p:nvPr>
        </p:nvSpPr>
        <p:spPr>
          <a:xfrm>
            <a:off x="0" y="1752600"/>
            <a:ext cx="9144000" cy="5105400"/>
          </a:xfrm>
        </p:spPr>
        <p:txBody>
          <a:bodyPr/>
          <a:p>
            <a:pPr lvl="0"/>
            <a:r>
              <a:rPr dirty="0" sz="2800" lang="en-US" smtClean="0"/>
              <a:t>If any relative or friend of a person admitted into any mental hospital under this act desires to take the person into their custody and care, they may apply to the ‘person in charge’ who may order that the person be delivered into the custody and care of the relative or friend upon such terms and conditions to be complied with by the relative or friend.</a:t>
            </a:r>
          </a:p>
          <a:p>
            <a:pPr lvl="0"/>
            <a:r>
              <a:rPr dirty="0" sz="2800" lang="en-US" smtClean="0"/>
              <a:t>In the exercise of their powers the person in charge shall consult with the medical practitioner in charge of the person’s treatment in the mental hospital and the board on the relevant district mental health council, which is performing the board’s functions.</a:t>
            </a:r>
          </a:p>
          <a:p>
            <a:r>
              <a:rPr b="1" dirty="0" sz="2800" lang="en-US" smtClean="0"/>
              <a:t> </a:t>
            </a:r>
            <a:endParaRPr dirty="0" sz="2800" lang="en-US" smtClean="0"/>
          </a:p>
          <a:p>
            <a:endParaRPr dirty="0" lang="en-US"/>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showMasterSp="0">
  <p:cSld>
    <p:spTree>
      <p:nvGrpSpPr>
        <p:cNvPr id="413" name=""/>
        <p:cNvGrpSpPr/>
        <p:nvPr/>
      </p:nvGrpSpPr>
      <p:grpSpPr>
        <a:xfrm>
          <a:off x="0" y="0"/>
          <a:ext cx="0" cy="0"/>
          <a:chOff x="0" y="0"/>
          <a:chExt cx="0" cy="0"/>
        </a:xfrm>
      </p:grpSpPr>
      <p:sp>
        <p:nvSpPr>
          <p:cNvPr id="1048753" name="Title 1"/>
          <p:cNvSpPr>
            <a:spLocks noGrp="1"/>
          </p:cNvSpPr>
          <p:nvPr>
            <p:ph type="title"/>
          </p:nvPr>
        </p:nvSpPr>
        <p:spPr>
          <a:xfrm>
            <a:off x="685800" y="228600"/>
            <a:ext cx="7772400" cy="914400"/>
          </a:xfrm>
        </p:spPr>
        <p:txBody>
          <a:bodyPr/>
          <a:p>
            <a:r>
              <a:rPr dirty="0" lang="en-US" smtClean="0"/>
              <a:t>question</a:t>
            </a:r>
            <a:endParaRPr dirty="0" lang="en-US"/>
          </a:p>
        </p:txBody>
      </p:sp>
      <p:sp>
        <p:nvSpPr>
          <p:cNvPr id="1048754" name="Content Placeholder 2"/>
          <p:cNvSpPr>
            <a:spLocks noGrp="1"/>
          </p:cNvSpPr>
          <p:nvPr>
            <p:ph idx="1"/>
          </p:nvPr>
        </p:nvSpPr>
        <p:spPr>
          <a:xfrm>
            <a:off x="0" y="1066800"/>
            <a:ext cx="9144000" cy="5029200"/>
          </a:xfrm>
        </p:spPr>
        <p:txBody>
          <a:bodyPr/>
          <a:p>
            <a:r>
              <a:rPr dirty="0" lang="en-US" smtClean="0"/>
              <a:t>Master P, 14yrs, is brought to the psychiatric unit by the father with allegations of being violent and lack of insight. The likely mode of admission is:</a:t>
            </a:r>
          </a:p>
          <a:p>
            <a:pPr indent="-514350" lvl="1" marL="914400">
              <a:buFont typeface="+mj-lt"/>
              <a:buAutoNum type="alphaLcParenR"/>
            </a:pPr>
            <a:r>
              <a:rPr dirty="0" lang="en-US" smtClean="0"/>
              <a:t>Emergency</a:t>
            </a:r>
          </a:p>
          <a:p>
            <a:pPr indent="-514350" lvl="1" marL="914400">
              <a:buFont typeface="+mj-lt"/>
              <a:buAutoNum type="alphaLcParenR"/>
            </a:pPr>
            <a:r>
              <a:rPr dirty="0" lang="en-US" smtClean="0"/>
              <a:t>Observation</a:t>
            </a:r>
          </a:p>
          <a:p>
            <a:pPr indent="-514350" lvl="1" marL="914400">
              <a:buFont typeface="+mj-lt"/>
              <a:buAutoNum type="alphaLcParenR"/>
            </a:pPr>
            <a:r>
              <a:rPr dirty="0" lang="en-US" smtClean="0"/>
              <a:t>Involuntary</a:t>
            </a:r>
          </a:p>
          <a:p>
            <a:pPr indent="-514350" lvl="1" marL="914400">
              <a:buFont typeface="+mj-lt"/>
              <a:buAutoNum type="alphaLcParenR"/>
            </a:pPr>
            <a:r>
              <a:rPr dirty="0" lang="en-US" smtClean="0"/>
              <a:t>voluntary</a:t>
            </a:r>
            <a:endParaRPr dirty="0" lang="en-US"/>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showMasterSp="0">
  <p:cSld>
    <p:spTree>
      <p:nvGrpSpPr>
        <p:cNvPr id="414" name=""/>
        <p:cNvGrpSpPr/>
        <p:nvPr/>
      </p:nvGrpSpPr>
      <p:grpSpPr>
        <a:xfrm>
          <a:off x="0" y="0"/>
          <a:ext cx="0" cy="0"/>
          <a:chOff x="0" y="0"/>
          <a:chExt cx="0" cy="0"/>
        </a:xfrm>
      </p:grpSpPr>
      <p:sp>
        <p:nvSpPr>
          <p:cNvPr id="1048755" name="Title 1"/>
          <p:cNvSpPr>
            <a:spLocks noGrp="1"/>
          </p:cNvSpPr>
          <p:nvPr>
            <p:ph type="title"/>
          </p:nvPr>
        </p:nvSpPr>
        <p:spPr>
          <a:xfrm>
            <a:off x="0" y="0"/>
            <a:ext cx="9144000" cy="990600"/>
          </a:xfrm>
        </p:spPr>
        <p:txBody>
          <a:bodyPr/>
          <a:p>
            <a:r>
              <a:rPr b="1" dirty="0" lang="en-US" smtClean="0"/>
              <a:t/>
            </a:r>
            <a:br>
              <a:rPr b="1" dirty="0" lang="en-US" smtClean="0"/>
            </a:br>
            <a:r>
              <a:rPr b="1" dirty="0" lang="en-US" smtClean="0"/>
              <a:t>Part XIV – Offences under MHA</a:t>
            </a:r>
            <a:r>
              <a:rPr dirty="0" lang="en-US" smtClean="0"/>
              <a:t> </a:t>
            </a:r>
            <a:br>
              <a:rPr dirty="0" lang="en-US" smtClean="0"/>
            </a:br>
            <a:r>
              <a:rPr b="1" dirty="0" lang="en-US" smtClean="0"/>
              <a:t> </a:t>
            </a:r>
            <a:r>
              <a:rPr dirty="0" lang="en-US" smtClean="0"/>
              <a:t/>
            </a:r>
            <a:br>
              <a:rPr dirty="0" lang="en-US" smtClean="0"/>
            </a:br>
            <a:endParaRPr dirty="0" lang="en-US"/>
          </a:p>
        </p:txBody>
      </p:sp>
      <p:sp>
        <p:nvSpPr>
          <p:cNvPr id="1048756" name="Content Placeholder 2"/>
          <p:cNvSpPr>
            <a:spLocks noGrp="1"/>
          </p:cNvSpPr>
          <p:nvPr>
            <p:ph idx="1"/>
          </p:nvPr>
        </p:nvSpPr>
        <p:spPr>
          <a:xfrm>
            <a:off x="0" y="762000"/>
            <a:ext cx="9144000" cy="6096000"/>
          </a:xfrm>
        </p:spPr>
        <p:txBody>
          <a:bodyPr/>
          <a:p>
            <a:r>
              <a:rPr b="1" dirty="0" sz="2800" lang="en-US" u="sng" smtClean="0"/>
              <a:t>Section 47</a:t>
            </a:r>
            <a:r>
              <a:rPr b="1" dirty="0" sz="2800" lang="en-US" smtClean="0"/>
              <a:t>:</a:t>
            </a:r>
            <a:r>
              <a:rPr dirty="0" sz="2800" lang="en-US" smtClean="0"/>
              <a:t>It is an offence for a person other than medical practitioner to sign certificates.</a:t>
            </a:r>
          </a:p>
          <a:p>
            <a:r>
              <a:rPr b="1" dirty="0" sz="2800" lang="en-US" smtClean="0"/>
              <a:t> </a:t>
            </a:r>
            <a:r>
              <a:rPr b="1" dirty="0" sz="2800" lang="en-US" u="sng" smtClean="0"/>
              <a:t>Section 48</a:t>
            </a:r>
            <a:r>
              <a:rPr b="1" dirty="0" sz="2800" lang="en-US" smtClean="0"/>
              <a:t>:</a:t>
            </a:r>
            <a:r>
              <a:rPr dirty="0" sz="2800" lang="en-US" smtClean="0"/>
              <a:t>Any medical practitioner who knowingly, willfully or recklessly certifies anything in a certificate made under this act, which they know to be untrue, shall be guilty of an offence.</a:t>
            </a:r>
          </a:p>
          <a:p>
            <a:r>
              <a:rPr b="1" dirty="0" sz="2800" lang="en-US" u="sng" smtClean="0"/>
              <a:t>Section 49</a:t>
            </a:r>
            <a:r>
              <a:rPr b="1" dirty="0" sz="2800" lang="en-US" smtClean="0"/>
              <a:t>:</a:t>
            </a:r>
            <a:r>
              <a:rPr dirty="0" sz="2800" lang="en-US" smtClean="0"/>
              <a:t>It is an offence for any person to assist the escape of any person suffering from mental disorder being conveyed to or from, or while under care and treatment in a mental hospital. It is also an offence to harbour any person suffering from mental disorder that they know have escaped from a mental hospital.</a:t>
            </a:r>
          </a:p>
          <a:p>
            <a:r>
              <a:rPr dirty="0" lang="en-US" smtClean="0"/>
              <a:t> </a:t>
            </a:r>
          </a:p>
          <a:p>
            <a:endParaRPr dirty="0" lang="en-US"/>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showMasterSp="0">
  <p:cSld>
    <p:spTree>
      <p:nvGrpSpPr>
        <p:cNvPr id="415" name=""/>
        <p:cNvGrpSpPr/>
        <p:nvPr/>
      </p:nvGrpSpPr>
      <p:grpSpPr>
        <a:xfrm>
          <a:off x="0" y="0"/>
          <a:ext cx="0" cy="0"/>
          <a:chOff x="0" y="0"/>
          <a:chExt cx="0" cy="0"/>
        </a:xfrm>
      </p:grpSpPr>
      <p:sp>
        <p:nvSpPr>
          <p:cNvPr id="1048757" name="Content Placeholder 2"/>
          <p:cNvSpPr>
            <a:spLocks noGrp="1"/>
          </p:cNvSpPr>
          <p:nvPr>
            <p:ph idx="1"/>
          </p:nvPr>
        </p:nvSpPr>
        <p:spPr>
          <a:xfrm>
            <a:off x="0" y="0"/>
            <a:ext cx="9144000" cy="6858000"/>
          </a:xfrm>
        </p:spPr>
        <p:txBody>
          <a:bodyPr/>
          <a:p>
            <a:r>
              <a:rPr b="1" dirty="0" sz="2800" lang="en-US" u="sng" smtClean="0"/>
              <a:t>Section 50</a:t>
            </a:r>
            <a:r>
              <a:rPr b="1" dirty="0" sz="2800" lang="en-US" smtClean="0"/>
              <a:t>:</a:t>
            </a:r>
            <a:r>
              <a:rPr dirty="0" sz="2800" lang="en-US" smtClean="0"/>
              <a:t>It is an offence for any person in charge of or any person employed at a mental hospital to unlawfully permit a patient to leave such a hospital.</a:t>
            </a:r>
            <a:r>
              <a:rPr b="1" dirty="0" sz="2800" lang="en-US" smtClean="0"/>
              <a:t> </a:t>
            </a:r>
            <a:endParaRPr dirty="0" sz="2800" lang="en-US" smtClean="0"/>
          </a:p>
          <a:p>
            <a:r>
              <a:rPr b="1" dirty="0" sz="2800" lang="en-US" u="sng" smtClean="0"/>
              <a:t>Section 51</a:t>
            </a:r>
            <a:r>
              <a:rPr b="1" dirty="0" sz="2800" lang="en-US" smtClean="0"/>
              <a:t>:</a:t>
            </a:r>
            <a:r>
              <a:rPr dirty="0" sz="2800" lang="en-US" smtClean="0"/>
              <a:t>Any person in charge of, or any person employed at a mental hospital that strikes, ill-treats, abuses or willfully neglects any patient in the mental hospital, shall be guilty of an offence.</a:t>
            </a:r>
          </a:p>
          <a:p>
            <a:r>
              <a:rPr b="1" dirty="0" sz="2800" lang="en-US" u="sng" smtClean="0"/>
              <a:t>Section 53:</a:t>
            </a:r>
            <a:r>
              <a:rPr dirty="0" sz="2800" lang="en-US" smtClean="0"/>
              <a:t>General Penalty: Any person who is guilty of an offence under this act, or who contravenes any of the provisions of this act or any regulations made under this act, shall where no other penalty is provided, be liable on conviction to a fine not exceeding Ksh.10,000. or to imprisonment not exceeding twelve months or both</a:t>
            </a:r>
            <a:endParaRPr dirty="0" sz="2800" lang="en-US"/>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416" name=""/>
        <p:cNvGrpSpPr/>
        <p:nvPr/>
      </p:nvGrpSpPr>
      <p:grpSpPr>
        <a:xfrm>
          <a:off x="0" y="0"/>
          <a:ext cx="0" cy="0"/>
          <a:chOff x="0" y="0"/>
          <a:chExt cx="0" cy="0"/>
        </a:xfrm>
      </p:grpSpPr>
      <p:sp>
        <p:nvSpPr>
          <p:cNvPr id="1048758" name="Title 1"/>
          <p:cNvSpPr>
            <a:spLocks noGrp="1"/>
          </p:cNvSpPr>
          <p:nvPr>
            <p:ph type="title"/>
          </p:nvPr>
        </p:nvSpPr>
        <p:spPr>
          <a:xfrm>
            <a:off x="0" y="0"/>
            <a:ext cx="9144000" cy="1447800"/>
          </a:xfrm>
        </p:spPr>
        <p:txBody>
          <a:bodyPr/>
          <a:p>
            <a:r>
              <a:rPr b="1" dirty="0" lang="en-US" smtClean="0"/>
              <a:t/>
            </a:r>
            <a:br>
              <a:rPr b="1" dirty="0" lang="en-US" smtClean="0"/>
            </a:br>
            <a:r>
              <a:rPr b="1" dirty="0" lang="en-US" smtClean="0"/>
              <a:t>THERAPEUTIC NURSE-CLIENT RELATIONSHIP.</a:t>
            </a:r>
            <a:r>
              <a:rPr dirty="0" lang="en-US" smtClean="0"/>
              <a:t/>
            </a:r>
            <a:br>
              <a:rPr dirty="0" lang="en-US" smtClean="0"/>
            </a:br>
            <a:endParaRPr dirty="0" lang="en-US"/>
          </a:p>
        </p:txBody>
      </p:sp>
      <p:sp>
        <p:nvSpPr>
          <p:cNvPr id="1048759" name="Content Placeholder 2"/>
          <p:cNvSpPr>
            <a:spLocks noGrp="1"/>
          </p:cNvSpPr>
          <p:nvPr>
            <p:ph idx="1"/>
          </p:nvPr>
        </p:nvSpPr>
        <p:spPr>
          <a:xfrm>
            <a:off x="0" y="1447800"/>
            <a:ext cx="9144000" cy="5410200"/>
          </a:xfrm>
        </p:spPr>
        <p:txBody>
          <a:bodyPr/>
          <a:p>
            <a:pPr>
              <a:buNone/>
            </a:pPr>
            <a:r>
              <a:rPr dirty="0" lang="en-US" u="sng" smtClean="0"/>
              <a:t>Definition</a:t>
            </a:r>
          </a:p>
          <a:p>
            <a:r>
              <a:rPr dirty="0" lang="en-US" smtClean="0"/>
              <a:t>A mutual learning experience &amp; corrective emotional approach for the pt. it is based on underlying humanity of the nurse and the patient with mutual respect and acceptance of ethno cultural differences.</a:t>
            </a:r>
          </a:p>
          <a:p>
            <a:r>
              <a:rPr dirty="0" lang="en-US" smtClean="0"/>
              <a:t>Therapeutic relationships are goal- oriented and directed at learning and growth promotion</a:t>
            </a:r>
            <a:endParaRPr dirty="0" lang="en-US"/>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417" name=""/>
        <p:cNvGrpSpPr/>
        <p:nvPr/>
      </p:nvGrpSpPr>
      <p:grpSpPr>
        <a:xfrm>
          <a:off x="0" y="0"/>
          <a:ext cx="0" cy="0"/>
          <a:chOff x="0" y="0"/>
          <a:chExt cx="0" cy="0"/>
        </a:xfrm>
      </p:grpSpPr>
      <p:sp>
        <p:nvSpPr>
          <p:cNvPr id="1048760" name="Content Placeholder 2"/>
          <p:cNvSpPr>
            <a:spLocks noGrp="1"/>
          </p:cNvSpPr>
          <p:nvPr>
            <p:ph idx="1"/>
          </p:nvPr>
        </p:nvSpPr>
        <p:spPr>
          <a:xfrm>
            <a:off x="0" y="0"/>
            <a:ext cx="9144000" cy="6858000"/>
          </a:xfrm>
        </p:spPr>
        <p:txBody>
          <a:bodyPr/>
          <a:p>
            <a:pPr>
              <a:buNone/>
            </a:pPr>
            <a:r>
              <a:rPr b="1" dirty="0" lang="en-US" u="sng" smtClean="0"/>
              <a:t>Requirements for Therapeutic Relationship</a:t>
            </a:r>
            <a:endParaRPr dirty="0" lang="en-US" smtClean="0"/>
          </a:p>
          <a:p>
            <a:pPr lvl="0"/>
            <a:r>
              <a:rPr dirty="0" lang="en-US" smtClean="0"/>
              <a:t>Rapport, self understanding, acceptance, consistency</a:t>
            </a:r>
          </a:p>
          <a:p>
            <a:pPr lvl="0"/>
            <a:r>
              <a:rPr dirty="0" lang="en-US" smtClean="0"/>
              <a:t>Trust</a:t>
            </a:r>
          </a:p>
          <a:p>
            <a:pPr lvl="0"/>
            <a:r>
              <a:rPr dirty="0" lang="en-US" smtClean="0"/>
              <a:t>Respect</a:t>
            </a:r>
          </a:p>
          <a:p>
            <a:pPr lvl="0"/>
            <a:r>
              <a:rPr dirty="0" lang="en-US" smtClean="0"/>
              <a:t>Genuineness</a:t>
            </a:r>
          </a:p>
          <a:p>
            <a:pPr lvl="0"/>
            <a:r>
              <a:rPr dirty="0" lang="en-US" smtClean="0"/>
              <a:t>Empathy</a:t>
            </a:r>
          </a:p>
          <a:p>
            <a:pPr>
              <a:buNone/>
            </a:pPr>
            <a:r>
              <a:rPr b="1" dirty="0" lang="en-US" u="sng" smtClean="0"/>
              <a:t>Phases of a Therapeutic Nurse-Client Relationship</a:t>
            </a:r>
            <a:endParaRPr dirty="0" lang="en-US" smtClean="0"/>
          </a:p>
          <a:p>
            <a:pPr lvl="0"/>
            <a:r>
              <a:rPr dirty="0" lang="en-US" smtClean="0"/>
              <a:t>Pre-interaction phase</a:t>
            </a:r>
          </a:p>
          <a:p>
            <a:pPr lvl="0"/>
            <a:r>
              <a:rPr dirty="0" lang="en-US" smtClean="0"/>
              <a:t>Orientation/Introductory Period</a:t>
            </a:r>
          </a:p>
          <a:p>
            <a:pPr lvl="0"/>
            <a:r>
              <a:rPr dirty="0" lang="en-US" smtClean="0"/>
              <a:t>Working</a:t>
            </a:r>
          </a:p>
          <a:p>
            <a:r>
              <a:rPr dirty="0" lang="en-US" smtClean="0"/>
              <a:t>Termination</a:t>
            </a:r>
            <a:endParaRPr dirty="0" lang="en-US"/>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418" name=""/>
        <p:cNvGrpSpPr/>
        <p:nvPr/>
      </p:nvGrpSpPr>
      <p:grpSpPr>
        <a:xfrm>
          <a:off x="0" y="0"/>
          <a:ext cx="0" cy="0"/>
          <a:chOff x="0" y="0"/>
          <a:chExt cx="0" cy="0"/>
        </a:xfrm>
      </p:grpSpPr>
      <p:sp>
        <p:nvSpPr>
          <p:cNvPr id="1048761" name="Content Placeholder 2"/>
          <p:cNvSpPr>
            <a:spLocks noGrp="1"/>
          </p:cNvSpPr>
          <p:nvPr>
            <p:ph idx="1"/>
          </p:nvPr>
        </p:nvSpPr>
        <p:spPr>
          <a:xfrm>
            <a:off x="0" y="228600"/>
            <a:ext cx="9144000" cy="6629400"/>
          </a:xfrm>
        </p:spPr>
        <p:txBody>
          <a:bodyPr/>
          <a:p>
            <a:pPr>
              <a:buNone/>
            </a:pPr>
            <a:r>
              <a:rPr b="1" dirty="0" lang="en-US" u="sng" smtClean="0"/>
              <a:t>Pre-interactive phase</a:t>
            </a:r>
          </a:p>
          <a:p>
            <a:pPr>
              <a:buNone/>
            </a:pPr>
            <a:r>
              <a:rPr dirty="0" lang="en-US" smtClean="0"/>
              <a:t>	Pre interaction is a phase which a nurse goes through before actual interaction with the patient. This phase begins when the nurse is assigned a patient to develop therapeutic relationship with him till she goes to him for interaction</a:t>
            </a:r>
          </a:p>
          <a:p>
            <a:r>
              <a:rPr b="1" dirty="0" lang="en-US" smtClean="0"/>
              <a:t>Task of pre-interaction phase</a:t>
            </a:r>
          </a:p>
          <a:p>
            <a:pPr>
              <a:buFont typeface="Wingdings" pitchFamily="2" charset="2"/>
              <a:buChar char="v"/>
            </a:pPr>
            <a:r>
              <a:rPr dirty="0" lang="en-US" smtClean="0"/>
              <a:t>Obtaining available information about the client from his or her charts, significant others or other health team members. From this information the initial assessments are begun</a:t>
            </a:r>
            <a:endParaRPr b="1" dirty="0" lang="en-US" smtClean="0"/>
          </a:p>
          <a:p>
            <a:pPr>
              <a:buNone/>
            </a:pPr>
            <a:endParaRPr dirty="0" lang="en-US"/>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419" name=""/>
        <p:cNvGrpSpPr/>
        <p:nvPr/>
      </p:nvGrpSpPr>
      <p:grpSpPr>
        <a:xfrm>
          <a:off x="0" y="0"/>
          <a:ext cx="0" cy="0"/>
          <a:chOff x="0" y="0"/>
          <a:chExt cx="0" cy="0"/>
        </a:xfrm>
      </p:grpSpPr>
      <p:sp>
        <p:nvSpPr>
          <p:cNvPr id="1048762" name="Content Placeholder 2"/>
          <p:cNvSpPr>
            <a:spLocks noGrp="1"/>
          </p:cNvSpPr>
          <p:nvPr>
            <p:ph idx="1"/>
          </p:nvPr>
        </p:nvSpPr>
        <p:spPr>
          <a:xfrm>
            <a:off x="0" y="0"/>
            <a:ext cx="9144000" cy="6096000"/>
          </a:xfrm>
        </p:spPr>
        <p:txBody>
          <a:bodyPr/>
          <a:p>
            <a:pPr>
              <a:buFont typeface="Wingdings" pitchFamily="2" charset="2"/>
              <a:buChar char="v"/>
            </a:pPr>
            <a:r>
              <a:rPr dirty="0" lang="en-US" smtClean="0"/>
              <a:t>Examining ones feelings, fears and anxieties about working with a particular patient.</a:t>
            </a:r>
          </a:p>
          <a:p>
            <a:pPr>
              <a:buFont typeface="Wingdings" pitchFamily="2" charset="2"/>
              <a:buChar char="v"/>
            </a:pPr>
            <a:r>
              <a:rPr dirty="0" lang="en-US" smtClean="0"/>
              <a:t>Set objective for the interaction phase</a:t>
            </a:r>
          </a:p>
          <a:p>
            <a:pPr>
              <a:buNone/>
            </a:pPr>
            <a:r>
              <a:rPr b="1" dirty="0" lang="en-US" u="sng" smtClean="0"/>
              <a:t>INTRODUCTORY /ORIENTATION PHASE</a:t>
            </a:r>
          </a:p>
          <a:p>
            <a:r>
              <a:rPr dirty="0" lang="en-US" smtClean="0"/>
              <a:t>Begins when the nurse goes to the patient, introduces herself and gets introduction about him.</a:t>
            </a:r>
          </a:p>
          <a:p>
            <a:r>
              <a:rPr dirty="0" lang="en-US" smtClean="0"/>
              <a:t> The nurse and client get acquainted.</a:t>
            </a:r>
          </a:p>
          <a:p>
            <a:r>
              <a:rPr dirty="0" lang="en-US" smtClean="0"/>
              <a:t> The orientation phase ends when the nurse and he patient begin to accept each other as unique human being.</a:t>
            </a:r>
          </a:p>
          <a:p>
            <a:pPr>
              <a:buNone/>
            </a:pPr>
            <a:endParaRPr dirty="0" lang="en-US" smtClean="0"/>
          </a:p>
          <a:p>
            <a:endParaRPr dirty="0"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321" name=""/>
        <p:cNvGrpSpPr/>
        <p:nvPr/>
      </p:nvGrpSpPr>
      <p:grpSpPr>
        <a:xfrm>
          <a:off x="0" y="0"/>
          <a:ext cx="0" cy="0"/>
          <a:chOff x="0" y="0"/>
          <a:chExt cx="0" cy="0"/>
        </a:xfrm>
      </p:grpSpPr>
      <p:sp>
        <p:nvSpPr>
          <p:cNvPr id="1048619" name="Title 1"/>
          <p:cNvSpPr>
            <a:spLocks noGrp="1"/>
          </p:cNvSpPr>
          <p:nvPr>
            <p:ph type="title"/>
          </p:nvPr>
        </p:nvSpPr>
        <p:spPr>
          <a:xfrm>
            <a:off x="685800" y="152400"/>
            <a:ext cx="7772400" cy="1066800"/>
          </a:xfrm>
        </p:spPr>
        <p:txBody>
          <a:bodyPr/>
          <a:p>
            <a:r>
              <a:rPr dirty="0" lang="en-US" smtClean="0"/>
              <a:t>Criteria for assessment of mental health</a:t>
            </a:r>
            <a:endParaRPr dirty="0" lang="en-US"/>
          </a:p>
        </p:txBody>
      </p:sp>
      <p:sp>
        <p:nvSpPr>
          <p:cNvPr id="1048620" name="Content Placeholder 2"/>
          <p:cNvSpPr>
            <a:spLocks noGrp="1"/>
          </p:cNvSpPr>
          <p:nvPr>
            <p:ph idx="1"/>
          </p:nvPr>
        </p:nvSpPr>
        <p:spPr>
          <a:xfrm>
            <a:off x="0" y="1295400"/>
            <a:ext cx="9144000" cy="5562600"/>
          </a:xfrm>
        </p:spPr>
        <p:txBody>
          <a:bodyPr/>
          <a:p>
            <a:pPr indent="-514350" marL="514350">
              <a:buFont typeface="+mj-lt"/>
              <a:buAutoNum type="arabicPeriod"/>
            </a:pPr>
            <a:r>
              <a:rPr dirty="0" lang="en-US" smtClean="0"/>
              <a:t>Adequate contact with reality</a:t>
            </a:r>
          </a:p>
          <a:p>
            <a:pPr indent="-514350" marL="514350">
              <a:buFont typeface="+mj-lt"/>
              <a:buAutoNum type="arabicPeriod"/>
            </a:pPr>
            <a:r>
              <a:rPr dirty="0" lang="en-US" smtClean="0"/>
              <a:t>Control of thoughts and imaginations</a:t>
            </a:r>
          </a:p>
          <a:p>
            <a:pPr indent="-514350" marL="514350">
              <a:buFont typeface="+mj-lt"/>
              <a:buAutoNum type="arabicPeriod"/>
            </a:pPr>
            <a:r>
              <a:rPr dirty="0" lang="en-US" smtClean="0"/>
              <a:t>Efficiency in work and playing</a:t>
            </a:r>
          </a:p>
          <a:p>
            <a:pPr indent="-514350" marL="514350">
              <a:buFont typeface="+mj-lt"/>
              <a:buAutoNum type="arabicPeriod"/>
            </a:pPr>
            <a:r>
              <a:rPr dirty="0" lang="en-US" smtClean="0"/>
              <a:t>Social acceptance</a:t>
            </a:r>
          </a:p>
          <a:p>
            <a:pPr indent="-514350" marL="514350">
              <a:buFont typeface="+mj-lt"/>
              <a:buAutoNum type="arabicPeriod"/>
            </a:pPr>
            <a:r>
              <a:rPr dirty="0" lang="en-US" smtClean="0"/>
              <a:t>Positive image of self</a:t>
            </a:r>
          </a:p>
          <a:p>
            <a:pPr indent="-514350" marL="514350">
              <a:buFont typeface="+mj-lt"/>
              <a:buAutoNum type="arabicPeriod"/>
            </a:pPr>
            <a:r>
              <a:rPr dirty="0" lang="en-US" smtClean="0"/>
              <a:t>A healthy emotional life</a:t>
            </a:r>
            <a:endParaRPr dirty="0" lang="en-US"/>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420" name=""/>
        <p:cNvGrpSpPr/>
        <p:nvPr/>
      </p:nvGrpSpPr>
      <p:grpSpPr>
        <a:xfrm>
          <a:off x="0" y="0"/>
          <a:ext cx="0" cy="0"/>
          <a:chOff x="0" y="0"/>
          <a:chExt cx="0" cy="0"/>
        </a:xfrm>
      </p:grpSpPr>
      <p:sp>
        <p:nvSpPr>
          <p:cNvPr id="1048763" name="Content Placeholder 2"/>
          <p:cNvSpPr>
            <a:spLocks noGrp="1"/>
          </p:cNvSpPr>
          <p:nvPr>
            <p:ph idx="1"/>
          </p:nvPr>
        </p:nvSpPr>
        <p:spPr>
          <a:xfrm>
            <a:off x="0" y="0"/>
            <a:ext cx="9144000" cy="6096000"/>
          </a:xfrm>
        </p:spPr>
        <p:txBody>
          <a:bodyPr/>
          <a:p>
            <a:pPr>
              <a:buNone/>
            </a:pPr>
            <a:r>
              <a:rPr b="1" dirty="0" lang="en-US" u="sng" smtClean="0"/>
              <a:t>Task of introductory or orientation phase</a:t>
            </a:r>
          </a:p>
          <a:p>
            <a:pPr indent="-514350" marL="514350">
              <a:buFont typeface="+mj-lt"/>
              <a:buAutoNum type="alphaLcParenR"/>
            </a:pPr>
            <a:r>
              <a:rPr dirty="0" lang="en-US" smtClean="0"/>
              <a:t>Establishment of Contact</a:t>
            </a:r>
          </a:p>
          <a:p>
            <a:r>
              <a:rPr dirty="0" lang="en-US" smtClean="0"/>
              <a:t>Nurse introduces herself to the patient</a:t>
            </a:r>
          </a:p>
          <a:p>
            <a:r>
              <a:rPr dirty="0" lang="en-US" smtClean="0"/>
              <a:t>Build trust and rapport by demonstrating acceptance.</a:t>
            </a:r>
          </a:p>
          <a:p>
            <a:r>
              <a:rPr dirty="0" lang="en-US" smtClean="0"/>
              <a:t>Establishing a therapeutic environment ensuring safety and privacy</a:t>
            </a:r>
          </a:p>
          <a:p>
            <a:pPr indent="-514350" marL="514350">
              <a:buFont typeface="+mj-lt"/>
              <a:buAutoNum type="alphaLcParenR" startAt="2"/>
            </a:pPr>
            <a:r>
              <a:rPr dirty="0" lang="en-US" smtClean="0"/>
              <a:t>Making Agreement or Pact</a:t>
            </a:r>
          </a:p>
          <a:p>
            <a:pPr indent="-514350" marL="514350">
              <a:buFont typeface="+mj-lt"/>
              <a:buAutoNum type="alphaLcParenR" startAt="2"/>
            </a:pPr>
            <a:r>
              <a:rPr dirty="0" lang="en-US" smtClean="0"/>
              <a:t>Talking with the Patient</a:t>
            </a:r>
          </a:p>
          <a:p>
            <a:pPr indent="-514350" marL="514350">
              <a:buFont typeface="+mj-lt"/>
              <a:buAutoNum type="alphaLcParenR" startAt="4"/>
            </a:pPr>
            <a:r>
              <a:rPr dirty="0" lang="en-US" smtClean="0"/>
              <a:t>Assess the Clients Need, Coping Strategies, Defense Mechanisms, Strengths and Weakness</a:t>
            </a:r>
          </a:p>
          <a:p>
            <a:endParaRPr dirty="0" lang="en-US" smtClean="0"/>
          </a:p>
          <a:p>
            <a:pPr indent="-514350" marL="514350">
              <a:buFont typeface="+mj-lt"/>
              <a:buAutoNum type="alphaLcParenR" startAt="2"/>
            </a:pPr>
            <a:endParaRPr dirty="0" lang="en-US" smtClean="0"/>
          </a:p>
          <a:p>
            <a:pPr>
              <a:buNone/>
            </a:pPr>
            <a:endParaRPr dirty="0" lang="en-US" smtClean="0"/>
          </a:p>
          <a:p>
            <a:pPr indent="-514350" marL="514350">
              <a:buNone/>
            </a:pPr>
            <a:endParaRPr b="1" dirty="0" lang="en-US" u="sng"/>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421" name=""/>
        <p:cNvGrpSpPr/>
        <p:nvPr/>
      </p:nvGrpSpPr>
      <p:grpSpPr>
        <a:xfrm>
          <a:off x="0" y="0"/>
          <a:ext cx="0" cy="0"/>
          <a:chOff x="0" y="0"/>
          <a:chExt cx="0" cy="0"/>
        </a:xfrm>
      </p:grpSpPr>
      <p:sp>
        <p:nvSpPr>
          <p:cNvPr id="1048764" name="Title 1"/>
          <p:cNvSpPr>
            <a:spLocks noGrp="1"/>
          </p:cNvSpPr>
          <p:nvPr>
            <p:ph type="title"/>
          </p:nvPr>
        </p:nvSpPr>
        <p:spPr>
          <a:xfrm>
            <a:off x="685800" y="0"/>
            <a:ext cx="7772400" cy="1295400"/>
          </a:xfrm>
        </p:spPr>
        <p:txBody>
          <a:bodyPr/>
          <a:p>
            <a:r>
              <a:rPr dirty="0" lang="en-US" smtClean="0"/>
              <a:t>BARRIERS TO ORIENTATION PHASE</a:t>
            </a:r>
            <a:endParaRPr dirty="0" lang="en-US"/>
          </a:p>
        </p:txBody>
      </p:sp>
      <p:sp>
        <p:nvSpPr>
          <p:cNvPr id="1048765" name="Content Placeholder 2"/>
          <p:cNvSpPr>
            <a:spLocks noGrp="1"/>
          </p:cNvSpPr>
          <p:nvPr>
            <p:ph idx="1"/>
          </p:nvPr>
        </p:nvSpPr>
        <p:spPr>
          <a:xfrm>
            <a:off x="0" y="1295400"/>
            <a:ext cx="9144000" cy="5562600"/>
          </a:xfrm>
        </p:spPr>
        <p:txBody>
          <a:bodyPr/>
          <a:p>
            <a:r>
              <a:rPr dirty="0" lang="en-US" smtClean="0"/>
              <a:t>Establishing an agreement or pact.</a:t>
            </a:r>
          </a:p>
          <a:p>
            <a:r>
              <a:rPr dirty="0" lang="en-US" smtClean="0"/>
              <a:t>Social class of the patient or the nurse.</a:t>
            </a:r>
          </a:p>
          <a:p>
            <a:r>
              <a:rPr dirty="0" lang="en-US" smtClean="0"/>
              <a:t>Status of the patient.</a:t>
            </a:r>
          </a:p>
          <a:p>
            <a:r>
              <a:rPr dirty="0" lang="en-US" smtClean="0"/>
              <a:t>Anxiety level of the pt</a:t>
            </a:r>
          </a:p>
          <a:p>
            <a:r>
              <a:rPr dirty="0" lang="en-US" smtClean="0"/>
              <a:t>Transference: When the patient perceives the nurse as a significant individual from the past: for example the pt perceive the nurse as his daughter and starts behaving with her like a father</a:t>
            </a:r>
          </a:p>
          <a:p>
            <a:endParaRPr dirty="0" lang="en-US" smtClean="0"/>
          </a:p>
          <a:p>
            <a:endParaRPr dirty="0" lang="en-US" smtClean="0"/>
          </a:p>
          <a:p>
            <a:endParaRPr dirty="0" lang="en-US" smtClean="0"/>
          </a:p>
          <a:p>
            <a:endParaRPr dirty="0" lang="en-US"/>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422" name=""/>
        <p:cNvGrpSpPr/>
        <p:nvPr/>
      </p:nvGrpSpPr>
      <p:grpSpPr>
        <a:xfrm>
          <a:off x="0" y="0"/>
          <a:ext cx="0" cy="0"/>
          <a:chOff x="0" y="0"/>
          <a:chExt cx="0" cy="0"/>
        </a:xfrm>
      </p:grpSpPr>
      <p:sp>
        <p:nvSpPr>
          <p:cNvPr id="1048766" name="Content Placeholder 2"/>
          <p:cNvSpPr>
            <a:spLocks noGrp="1"/>
          </p:cNvSpPr>
          <p:nvPr>
            <p:ph idx="1"/>
          </p:nvPr>
        </p:nvSpPr>
        <p:spPr>
          <a:xfrm>
            <a:off x="0" y="0"/>
            <a:ext cx="9144000" cy="6858000"/>
          </a:xfrm>
        </p:spPr>
        <p:txBody>
          <a:bodyPr/>
          <a:p>
            <a:r>
              <a:rPr dirty="0" lang="en-US" smtClean="0"/>
              <a:t>Counter transference: When the nurse perceives a male patient like her father and gives him the same care that she would have given to her father</a:t>
            </a:r>
          </a:p>
          <a:p>
            <a:pPr>
              <a:buNone/>
            </a:pPr>
            <a:r>
              <a:rPr b="1" dirty="0" lang="en-US" u="sng" smtClean="0"/>
              <a:t>WORKING PHASE</a:t>
            </a:r>
          </a:p>
          <a:p>
            <a:r>
              <a:rPr dirty="0" lang="en-US" smtClean="0"/>
              <a:t>Working Phase starts when the nurse and the patient are able to overcome the barriers of orientation and introductory phase.</a:t>
            </a:r>
          </a:p>
          <a:p>
            <a:r>
              <a:rPr dirty="0" lang="en-US" smtClean="0"/>
              <a:t>During this phase the nurse and the patient actively work on meeting the goals which they had established during the orientation phase</a:t>
            </a:r>
          </a:p>
          <a:p>
            <a:pPr>
              <a:buNone/>
            </a:pPr>
            <a:endParaRPr b="1" dirty="0" lang="en-US" u="sng"/>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423" name=""/>
        <p:cNvGrpSpPr/>
        <p:nvPr/>
      </p:nvGrpSpPr>
      <p:grpSpPr>
        <a:xfrm>
          <a:off x="0" y="0"/>
          <a:ext cx="0" cy="0"/>
          <a:chOff x="0" y="0"/>
          <a:chExt cx="0" cy="0"/>
        </a:xfrm>
      </p:grpSpPr>
      <p:sp>
        <p:nvSpPr>
          <p:cNvPr id="1048767" name="Content Placeholder 2"/>
          <p:cNvSpPr>
            <a:spLocks noGrp="1"/>
          </p:cNvSpPr>
          <p:nvPr>
            <p:ph idx="1"/>
          </p:nvPr>
        </p:nvSpPr>
        <p:spPr>
          <a:xfrm>
            <a:off x="0" y="0"/>
            <a:ext cx="9144000" cy="6858000"/>
          </a:xfrm>
        </p:spPr>
        <p:txBody>
          <a:bodyPr/>
          <a:p>
            <a:r>
              <a:rPr dirty="0" lang="en-US" smtClean="0"/>
              <a:t>The characteristic feature of this phase is that the nurse is able to overcome anxiety and the patient’s fear of un known is also decreased</a:t>
            </a:r>
          </a:p>
          <a:p>
            <a:pPr>
              <a:buNone/>
            </a:pPr>
            <a:r>
              <a:rPr b="1" dirty="0" lang="en-US" u="sng" smtClean="0"/>
              <a:t>Task of working phase</a:t>
            </a:r>
          </a:p>
          <a:p>
            <a:r>
              <a:rPr dirty="0" lang="en-US" smtClean="0"/>
              <a:t>The nurse collects the data in detail from primary and secondary sources and identifies the needs of the patent.</a:t>
            </a:r>
          </a:p>
          <a:p>
            <a:r>
              <a:rPr dirty="0" lang="en-US" smtClean="0"/>
              <a:t> The nurse assists the patient to identify his or her problem.</a:t>
            </a:r>
          </a:p>
          <a:p>
            <a:r>
              <a:rPr dirty="0" lang="en-US" smtClean="0"/>
              <a:t>She helps the patient to communicate.</a:t>
            </a:r>
          </a:p>
          <a:p>
            <a:r>
              <a:rPr dirty="0" lang="en-US" smtClean="0"/>
              <a:t>She encourages the patient to use new patterns of behaviour</a:t>
            </a:r>
          </a:p>
          <a:p>
            <a:pPr>
              <a:buNone/>
            </a:pPr>
            <a:endParaRPr b="1" dirty="0" lang="en-US" u="sng"/>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424" name=""/>
        <p:cNvGrpSpPr/>
        <p:nvPr/>
      </p:nvGrpSpPr>
      <p:grpSpPr>
        <a:xfrm>
          <a:off x="0" y="0"/>
          <a:ext cx="0" cy="0"/>
          <a:chOff x="0" y="0"/>
          <a:chExt cx="0" cy="0"/>
        </a:xfrm>
      </p:grpSpPr>
      <p:sp>
        <p:nvSpPr>
          <p:cNvPr id="1048768" name="Content Placeholder 2"/>
          <p:cNvSpPr>
            <a:spLocks noGrp="1"/>
          </p:cNvSpPr>
          <p:nvPr>
            <p:ph idx="1"/>
          </p:nvPr>
        </p:nvSpPr>
        <p:spPr>
          <a:xfrm>
            <a:off x="0" y="0"/>
            <a:ext cx="9144000" cy="6858000"/>
          </a:xfrm>
        </p:spPr>
        <p:txBody>
          <a:bodyPr/>
          <a:p>
            <a:pPr>
              <a:buNone/>
            </a:pPr>
            <a:r>
              <a:rPr dirty="0" lang="en-US" smtClean="0"/>
              <a:t>Barriers to the working phase</a:t>
            </a:r>
          </a:p>
          <a:p>
            <a:r>
              <a:rPr dirty="0" lang="en-US" smtClean="0"/>
              <a:t>Progress of the pt may be too slow</a:t>
            </a:r>
          </a:p>
          <a:p>
            <a:r>
              <a:rPr dirty="0" lang="en-US" smtClean="0"/>
              <a:t>There will be difficulty in collecting data and interpretation</a:t>
            </a:r>
          </a:p>
          <a:p>
            <a:r>
              <a:rPr dirty="0" lang="en-US" smtClean="0"/>
              <a:t>There will be fear of closeness and it will be difficult to terminate the relationship</a:t>
            </a:r>
            <a:endParaRPr dirty="0" lang="en-US"/>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425" name=""/>
        <p:cNvGrpSpPr/>
        <p:nvPr/>
      </p:nvGrpSpPr>
      <p:grpSpPr>
        <a:xfrm>
          <a:off x="0" y="0"/>
          <a:ext cx="0" cy="0"/>
          <a:chOff x="0" y="0"/>
          <a:chExt cx="0" cy="0"/>
        </a:xfrm>
      </p:grpSpPr>
      <p:sp>
        <p:nvSpPr>
          <p:cNvPr id="1048769" name="Title 1"/>
          <p:cNvSpPr>
            <a:spLocks noGrp="1"/>
          </p:cNvSpPr>
          <p:nvPr>
            <p:ph type="title"/>
          </p:nvPr>
        </p:nvSpPr>
        <p:spPr>
          <a:xfrm>
            <a:off x="685800" y="0"/>
            <a:ext cx="7772400" cy="1066800"/>
          </a:xfrm>
        </p:spPr>
        <p:txBody>
          <a:bodyPr/>
          <a:p>
            <a:r>
              <a:rPr dirty="0" lang="en-US" smtClean="0"/>
              <a:t>Termination phase</a:t>
            </a:r>
            <a:endParaRPr dirty="0" lang="en-US"/>
          </a:p>
        </p:txBody>
      </p:sp>
      <p:sp>
        <p:nvSpPr>
          <p:cNvPr id="1048770" name="Content Placeholder 2"/>
          <p:cNvSpPr>
            <a:spLocks noGrp="1"/>
          </p:cNvSpPr>
          <p:nvPr>
            <p:ph idx="1"/>
          </p:nvPr>
        </p:nvSpPr>
        <p:spPr>
          <a:xfrm>
            <a:off x="0" y="914400"/>
            <a:ext cx="9144000" cy="5943600"/>
          </a:xfrm>
        </p:spPr>
        <p:txBody>
          <a:bodyPr/>
          <a:p>
            <a:r>
              <a:rPr dirty="0" lang="en-US" smtClean="0"/>
              <a:t>The final step of the therapeutic relationship is the termination phase. The nurse terminates the relationship when they mutually agreed: when goals are reached.</a:t>
            </a:r>
          </a:p>
          <a:p>
            <a:r>
              <a:rPr dirty="0" lang="en-US" smtClean="0"/>
              <a:t>The nurse discusses the termination phase with the client encourages to identify the progress that the client has made and explores the necessity of any referral that maybe beneficial to the patient</a:t>
            </a:r>
          </a:p>
          <a:p>
            <a:endParaRPr dirty="0" lang="en-US"/>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426" name=""/>
        <p:cNvGrpSpPr/>
        <p:nvPr/>
      </p:nvGrpSpPr>
      <p:grpSpPr>
        <a:xfrm>
          <a:off x="0" y="0"/>
          <a:ext cx="0" cy="0"/>
          <a:chOff x="0" y="0"/>
          <a:chExt cx="0" cy="0"/>
        </a:xfrm>
      </p:grpSpPr>
      <p:sp>
        <p:nvSpPr>
          <p:cNvPr id="1048771" name="Title 1"/>
          <p:cNvSpPr>
            <a:spLocks noGrp="1"/>
          </p:cNvSpPr>
          <p:nvPr>
            <p:ph type="title"/>
          </p:nvPr>
        </p:nvSpPr>
        <p:spPr>
          <a:xfrm>
            <a:off x="685800" y="152400"/>
            <a:ext cx="7772400" cy="914400"/>
          </a:xfrm>
        </p:spPr>
        <p:txBody>
          <a:bodyPr/>
          <a:p>
            <a:r>
              <a:rPr dirty="0" lang="en-US" smtClean="0"/>
              <a:t>TASK OF TERMINATION</a:t>
            </a:r>
            <a:endParaRPr dirty="0" lang="en-US"/>
          </a:p>
        </p:txBody>
      </p:sp>
      <p:sp>
        <p:nvSpPr>
          <p:cNvPr id="1048772" name="Content Placeholder 2"/>
          <p:cNvSpPr>
            <a:spLocks noGrp="1"/>
          </p:cNvSpPr>
          <p:nvPr>
            <p:ph idx="1"/>
          </p:nvPr>
        </p:nvSpPr>
        <p:spPr>
          <a:xfrm>
            <a:off x="0" y="1066800"/>
            <a:ext cx="9144000" cy="5791200"/>
          </a:xfrm>
        </p:spPr>
        <p:txBody>
          <a:bodyPr/>
          <a:p>
            <a:r>
              <a:rPr dirty="0" lang="en-US" smtClean="0"/>
              <a:t>Bring a therapeutic end to the  relationship.</a:t>
            </a:r>
          </a:p>
          <a:p>
            <a:r>
              <a:rPr dirty="0" lang="en-US" smtClean="0"/>
              <a:t>Review feelings about relationship.</a:t>
            </a:r>
          </a:p>
          <a:p>
            <a:r>
              <a:rPr dirty="0" lang="en-US" smtClean="0"/>
              <a:t>Evaluate progress towards goal.</a:t>
            </a:r>
          </a:p>
          <a:p>
            <a:r>
              <a:rPr dirty="0" lang="en-US" smtClean="0"/>
              <a:t>Establish mechanisms for meeting future therapy needs.</a:t>
            </a:r>
          </a:p>
          <a:p>
            <a:r>
              <a:rPr dirty="0" lang="en-US" smtClean="0"/>
              <a:t>Summarize entire communication and follow up treatments</a:t>
            </a:r>
          </a:p>
          <a:p>
            <a:endParaRPr dirty="0" lang="en-US"/>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showMasterSp="0">
  <p:cSld>
    <p:spTree>
      <p:nvGrpSpPr>
        <p:cNvPr id="427" name=""/>
        <p:cNvGrpSpPr/>
        <p:nvPr/>
      </p:nvGrpSpPr>
      <p:grpSpPr>
        <a:xfrm>
          <a:off x="0" y="0"/>
          <a:ext cx="0" cy="0"/>
          <a:chOff x="0" y="0"/>
          <a:chExt cx="0" cy="0"/>
        </a:xfrm>
      </p:grpSpPr>
      <p:sp>
        <p:nvSpPr>
          <p:cNvPr id="1048773" name="Title 1"/>
          <p:cNvSpPr>
            <a:spLocks noGrp="1"/>
          </p:cNvSpPr>
          <p:nvPr>
            <p:ph type="title"/>
          </p:nvPr>
        </p:nvSpPr>
        <p:spPr/>
        <p:txBody>
          <a:bodyPr/>
          <a:p>
            <a:r>
              <a:rPr dirty="0" lang="en-US" smtClean="0"/>
              <a:t>HISTORY TAKING IN MENTAL ILLNESS</a:t>
            </a:r>
            <a:endParaRPr dirty="0" lang="en-US"/>
          </a:p>
        </p:txBody>
      </p:sp>
      <p:sp>
        <p:nvSpPr>
          <p:cNvPr id="1048774" name="Content Placeholder 2"/>
          <p:cNvSpPr>
            <a:spLocks noGrp="1"/>
          </p:cNvSpPr>
          <p:nvPr>
            <p:ph idx="1"/>
          </p:nvPr>
        </p:nvSpPr>
        <p:spPr>
          <a:xfrm>
            <a:off x="0" y="1752600"/>
            <a:ext cx="9144000" cy="5105400"/>
          </a:xfrm>
        </p:spPr>
        <p:txBody>
          <a:bodyPr/>
          <a:p>
            <a:r>
              <a:rPr dirty="0" lang="en-US" smtClean="0"/>
              <a:t>History taking from a mentally ill person or their relatives will assist you to make a nursing diagnosis and to give holistic care to the patient. </a:t>
            </a:r>
          </a:p>
          <a:p>
            <a:r>
              <a:rPr dirty="0" lang="en-US" u="sng" smtClean="0"/>
              <a:t>Steps involved in history taking;</a:t>
            </a:r>
          </a:p>
          <a:p>
            <a:pPr lvl="1">
              <a:buNone/>
            </a:pPr>
            <a:r>
              <a:rPr b="1" dirty="0" lang="en-US" u="sng" smtClean="0"/>
              <a:t>Personal Data</a:t>
            </a:r>
            <a:endParaRPr dirty="0" lang="en-US" u="sng" smtClean="0"/>
          </a:p>
          <a:p>
            <a:r>
              <a:rPr dirty="0" lang="en-US" smtClean="0"/>
              <a:t>Here you ask for information pertaining to age, </a:t>
            </a:r>
            <a:br>
              <a:rPr dirty="0" lang="en-US" smtClean="0"/>
            </a:br>
            <a:r>
              <a:rPr dirty="0" lang="en-US" smtClean="0"/>
              <a:t>sex, marital status, occupation, residence </a:t>
            </a:r>
            <a:br>
              <a:rPr dirty="0" lang="en-US" smtClean="0"/>
            </a:br>
            <a:r>
              <a:rPr dirty="0" lang="en-US" smtClean="0"/>
              <a:t>and nationality of the pt</a:t>
            </a:r>
          </a:p>
          <a:p>
            <a:pPr>
              <a:buNone/>
            </a:pPr>
            <a:r>
              <a:rPr b="1" dirty="0" lang="en-US" smtClean="0"/>
              <a:t> </a:t>
            </a:r>
            <a:endParaRPr dirty="0" lang="en-US" smtClean="0"/>
          </a:p>
          <a:p>
            <a:endParaRPr dirty="0" lang="en-US" u="sng"/>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showMasterSp="0">
  <p:cSld>
    <p:spTree>
      <p:nvGrpSpPr>
        <p:cNvPr id="428" name=""/>
        <p:cNvGrpSpPr/>
        <p:nvPr/>
      </p:nvGrpSpPr>
      <p:grpSpPr>
        <a:xfrm>
          <a:off x="0" y="0"/>
          <a:ext cx="0" cy="0"/>
          <a:chOff x="0" y="0"/>
          <a:chExt cx="0" cy="0"/>
        </a:xfrm>
      </p:grpSpPr>
      <p:sp>
        <p:nvSpPr>
          <p:cNvPr id="1048775" name="Content Placeholder 2"/>
          <p:cNvSpPr>
            <a:spLocks noGrp="1"/>
          </p:cNvSpPr>
          <p:nvPr>
            <p:ph idx="1"/>
          </p:nvPr>
        </p:nvSpPr>
        <p:spPr>
          <a:xfrm>
            <a:off x="0" y="0"/>
            <a:ext cx="9144000" cy="6858000"/>
          </a:xfrm>
        </p:spPr>
        <p:txBody>
          <a:bodyPr/>
          <a:p>
            <a:pPr lvl="1">
              <a:buNone/>
            </a:pPr>
            <a:r>
              <a:rPr b="1" dirty="0" lang="en-US" u="sng" smtClean="0"/>
              <a:t>Personal History</a:t>
            </a:r>
            <a:endParaRPr dirty="0" lang="en-US" u="sng" smtClean="0"/>
          </a:p>
          <a:p>
            <a:r>
              <a:rPr dirty="0" sz="2800" lang="en-US" smtClean="0"/>
              <a:t>Ask the patient questions relating to their mode of delivery, as well as milestones in infancy and early childhood. </a:t>
            </a:r>
          </a:p>
          <a:p>
            <a:r>
              <a:rPr dirty="0" sz="2800" lang="en-US" smtClean="0"/>
              <a:t>You may ask the patient when they started school and their educational performance as well as about possible incidents of traumatic experience like falling or losing a parent </a:t>
            </a:r>
          </a:p>
          <a:p>
            <a:pPr lvl="1">
              <a:buNone/>
            </a:pPr>
            <a:r>
              <a:rPr b="1" dirty="0" lang="en-US" u="sng" smtClean="0"/>
              <a:t>Social History</a:t>
            </a:r>
            <a:endParaRPr dirty="0" lang="en-US" u="sng" smtClean="0"/>
          </a:p>
          <a:p>
            <a:r>
              <a:rPr dirty="0" sz="2800" lang="en-US" smtClean="0"/>
              <a:t>You should try to find out about the nature of the patient’s occupation, how they relate to both sexes, whether they are outgoing or not, the number of friends the patient has of both sexes and whether or not the patient is involved in religious activities</a:t>
            </a:r>
            <a:endParaRPr dirty="0" sz="2800" lang="en-US"/>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showMasterSp="0">
  <p:cSld>
    <p:spTree>
      <p:nvGrpSpPr>
        <p:cNvPr id="429" name=""/>
        <p:cNvGrpSpPr/>
        <p:nvPr/>
      </p:nvGrpSpPr>
      <p:grpSpPr>
        <a:xfrm>
          <a:off x="0" y="0"/>
          <a:ext cx="0" cy="0"/>
          <a:chOff x="0" y="0"/>
          <a:chExt cx="0" cy="0"/>
        </a:xfrm>
      </p:grpSpPr>
      <p:sp>
        <p:nvSpPr>
          <p:cNvPr id="1048776" name="Content Placeholder 2"/>
          <p:cNvSpPr>
            <a:spLocks noGrp="1"/>
          </p:cNvSpPr>
          <p:nvPr>
            <p:ph idx="1"/>
          </p:nvPr>
        </p:nvSpPr>
        <p:spPr>
          <a:xfrm>
            <a:off x="0" y="0"/>
            <a:ext cx="9144000" cy="6858000"/>
          </a:xfrm>
        </p:spPr>
        <p:txBody>
          <a:bodyPr/>
          <a:p>
            <a:pPr lvl="1">
              <a:buNone/>
            </a:pPr>
            <a:r>
              <a:rPr b="1" dirty="0" lang="en-US" u="sng" smtClean="0"/>
              <a:t>Sexual History</a:t>
            </a:r>
            <a:endParaRPr dirty="0" lang="en-US" u="sng" smtClean="0"/>
          </a:p>
          <a:p>
            <a:r>
              <a:rPr dirty="0" lang="en-US" smtClean="0"/>
              <a:t>Aiming is to check the degree of sexual satisfaction with the marriage partner, male or female friend, frequency of sexual relationships and the patient’s attitude to sex.</a:t>
            </a:r>
          </a:p>
          <a:p>
            <a:pPr lvl="1">
              <a:buNone/>
            </a:pPr>
            <a:r>
              <a:rPr b="1" dirty="0" lang="en-US" u="sng" smtClean="0"/>
              <a:t>Family History</a:t>
            </a:r>
            <a:endParaRPr dirty="0" lang="en-US" u="sng" smtClean="0"/>
          </a:p>
          <a:p>
            <a:r>
              <a:rPr dirty="0" lang="en-US" smtClean="0"/>
              <a:t>Ask the patient about their parents, brothers and sisters. For each one of them you are trying to find out whether they are married, occupation etc. </a:t>
            </a:r>
            <a:br>
              <a:rPr dirty="0" lang="en-US" smtClean="0"/>
            </a:br>
            <a:r>
              <a:rPr dirty="0" lang="en-US" smtClean="0"/>
              <a:t>in an attempt to identify possible family behavioural patterns. </a:t>
            </a:r>
          </a:p>
          <a:p>
            <a:r>
              <a:rPr dirty="0" lang="en-US" smtClean="0"/>
              <a:t>If the patient is married, try and find out the sibling line up of the patient’s spouse as well.</a:t>
            </a:r>
          </a:p>
          <a:p>
            <a:endParaRPr dirty="0" lang="en-US" smtClean="0"/>
          </a:p>
          <a:p>
            <a:endParaRPr dirty="0"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322" name=""/>
        <p:cNvGrpSpPr/>
        <p:nvPr/>
      </p:nvGrpSpPr>
      <p:grpSpPr>
        <a:xfrm>
          <a:off x="0" y="0"/>
          <a:ext cx="0" cy="0"/>
          <a:chOff x="0" y="0"/>
          <a:chExt cx="0" cy="0"/>
        </a:xfrm>
      </p:grpSpPr>
      <p:sp>
        <p:nvSpPr>
          <p:cNvPr id="1048621" name="Title 1"/>
          <p:cNvSpPr>
            <a:spLocks noGrp="1"/>
          </p:cNvSpPr>
          <p:nvPr>
            <p:ph type="title"/>
          </p:nvPr>
        </p:nvSpPr>
        <p:spPr>
          <a:xfrm>
            <a:off x="0" y="0"/>
            <a:ext cx="9144000" cy="1752600"/>
          </a:xfrm>
        </p:spPr>
        <p:txBody>
          <a:bodyPr/>
          <a:p>
            <a:r>
              <a:rPr dirty="0" lang="en-US" smtClean="0"/>
              <a:t>Mental illness defined</a:t>
            </a:r>
            <a:endParaRPr dirty="0" lang="en-US"/>
          </a:p>
        </p:txBody>
      </p:sp>
      <p:sp>
        <p:nvSpPr>
          <p:cNvPr id="1048622" name="Content Placeholder 2"/>
          <p:cNvSpPr>
            <a:spLocks noGrp="1"/>
          </p:cNvSpPr>
          <p:nvPr>
            <p:ph idx="1"/>
          </p:nvPr>
        </p:nvSpPr>
        <p:spPr>
          <a:xfrm>
            <a:off x="0" y="1066800"/>
            <a:ext cx="9144000" cy="5486400"/>
          </a:xfrm>
        </p:spPr>
        <p:txBody>
          <a:bodyPr/>
          <a:p>
            <a:r>
              <a:rPr b="1" dirty="0" lang="en-US" smtClean="0">
                <a:solidFill>
                  <a:srgbClr val="FF0000"/>
                </a:solidFill>
              </a:rPr>
              <a:t>A mental illness </a:t>
            </a:r>
            <a:r>
              <a:rPr dirty="0" lang="en-US" smtClean="0"/>
              <a:t>is defined as a disorder with psychological or behavioural manifestations and/or impairment of functioning due to a social, psychological, genetic, physical, chemical or biological disturbance (Evelyn and Wasili, 1986).</a:t>
            </a:r>
          </a:p>
          <a:p>
            <a:endParaRPr dirty="0" lang="en-US" smtClean="0"/>
          </a:p>
          <a:p>
            <a:endParaRPr dirty="0" lang="en-US"/>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showMasterSp="0">
  <p:cSld>
    <p:spTree>
      <p:nvGrpSpPr>
        <p:cNvPr id="430" name=""/>
        <p:cNvGrpSpPr/>
        <p:nvPr/>
      </p:nvGrpSpPr>
      <p:grpSpPr>
        <a:xfrm>
          <a:off x="0" y="0"/>
          <a:ext cx="0" cy="0"/>
          <a:chOff x="0" y="0"/>
          <a:chExt cx="0" cy="0"/>
        </a:xfrm>
      </p:grpSpPr>
      <p:sp>
        <p:nvSpPr>
          <p:cNvPr id="1048777" name="Content Placeholder 2"/>
          <p:cNvSpPr>
            <a:spLocks noGrp="1"/>
          </p:cNvSpPr>
          <p:nvPr>
            <p:ph idx="1"/>
          </p:nvPr>
        </p:nvSpPr>
        <p:spPr>
          <a:xfrm>
            <a:off x="0" y="0"/>
            <a:ext cx="9144000" cy="6858000"/>
          </a:xfrm>
        </p:spPr>
        <p:txBody>
          <a:bodyPr/>
          <a:p>
            <a:pPr lvl="1">
              <a:buNone/>
            </a:pPr>
            <a:r>
              <a:rPr b="1" dirty="0" lang="en-US" u="sng" smtClean="0"/>
              <a:t>Past Medical and Psychiatric History</a:t>
            </a:r>
            <a:endParaRPr dirty="0" lang="en-US" smtClean="0"/>
          </a:p>
          <a:p>
            <a:pPr lvl="1"/>
            <a:r>
              <a:rPr dirty="0" lang="en-US" smtClean="0"/>
              <a:t>	By taking down the patient’s medical history, you are in a position to find out about any medical conditions the patient has suffered, which may have affected their mental health. </a:t>
            </a:r>
          </a:p>
          <a:p>
            <a:pPr lvl="1"/>
            <a:r>
              <a:rPr dirty="0" lang="en-US" smtClean="0"/>
              <a:t>also try and find out if there have been any incidences of the patient being admitted into a mental unit/hospital and the outcome of the treatment.</a:t>
            </a:r>
          </a:p>
          <a:p>
            <a:pPr lvl="1">
              <a:buNone/>
            </a:pPr>
            <a:r>
              <a:rPr b="1" dirty="0" lang="en-US" u="sng" smtClean="0"/>
              <a:t>History of Presenting Illness</a:t>
            </a:r>
            <a:endParaRPr dirty="0" sz="4000" lang="en-US" u="sng" smtClean="0"/>
          </a:p>
          <a:p>
            <a:pPr lvl="1"/>
            <a:r>
              <a:rPr dirty="0" lang="en-US" smtClean="0"/>
              <a:t>Ask the patient about the onset of the illness, duration, any allegations that brought them to the mental hospital and the patient’s pre-morbid history, that is, how they presented before they became mentally ill.</a:t>
            </a:r>
            <a:endParaRPr dirty="0" sz="4000" lang="en-US" smtClean="0"/>
          </a:p>
          <a:p>
            <a:pPr>
              <a:buNone/>
            </a:pPr>
            <a:r>
              <a:rPr b="1" dirty="0" i="1" lang="en-US" smtClean="0"/>
              <a:t> </a:t>
            </a:r>
            <a:endParaRPr dirty="0" sz="4400" lang="en-US" smtClean="0"/>
          </a:p>
          <a:p>
            <a:pPr lvl="1"/>
            <a:endParaRPr dirty="0" lang="en-US" smtClean="0"/>
          </a:p>
          <a:p>
            <a:endParaRPr dirty="0" lang="en-US"/>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showMasterSp="0">
  <p:cSld>
    <p:spTree>
      <p:nvGrpSpPr>
        <p:cNvPr id="431" name=""/>
        <p:cNvGrpSpPr/>
        <p:nvPr/>
      </p:nvGrpSpPr>
      <p:grpSpPr>
        <a:xfrm>
          <a:off x="0" y="0"/>
          <a:ext cx="0" cy="0"/>
          <a:chOff x="0" y="0"/>
          <a:chExt cx="0" cy="0"/>
        </a:xfrm>
      </p:grpSpPr>
      <p:sp>
        <p:nvSpPr>
          <p:cNvPr id="1048778" name="Title 1"/>
          <p:cNvSpPr>
            <a:spLocks noGrp="1"/>
          </p:cNvSpPr>
          <p:nvPr>
            <p:ph type="title"/>
          </p:nvPr>
        </p:nvSpPr>
        <p:spPr>
          <a:xfrm>
            <a:off x="0" y="0"/>
            <a:ext cx="9144000" cy="1143000"/>
          </a:xfrm>
        </p:spPr>
        <p:txBody>
          <a:bodyPr/>
          <a:p>
            <a:r>
              <a:rPr b="1" dirty="0" lang="en-US" smtClean="0"/>
              <a:t>Mental Status examination(MSE)</a:t>
            </a:r>
            <a:r>
              <a:rPr dirty="0" lang="en-US" smtClean="0"/>
              <a:t/>
            </a:r>
            <a:br>
              <a:rPr dirty="0" lang="en-US" smtClean="0"/>
            </a:br>
            <a:endParaRPr dirty="0" lang="en-US"/>
          </a:p>
        </p:txBody>
      </p:sp>
      <p:sp>
        <p:nvSpPr>
          <p:cNvPr id="1048779" name="Content Placeholder 2"/>
          <p:cNvSpPr>
            <a:spLocks noGrp="1"/>
          </p:cNvSpPr>
          <p:nvPr>
            <p:ph idx="1"/>
          </p:nvPr>
        </p:nvSpPr>
        <p:spPr>
          <a:xfrm>
            <a:off x="0" y="609600"/>
            <a:ext cx="9144000" cy="6248400"/>
          </a:xfrm>
        </p:spPr>
        <p:txBody>
          <a:bodyPr/>
          <a:p>
            <a:r>
              <a:rPr b="1" dirty="0" lang="en-US" smtClean="0"/>
              <a:t>MSE</a:t>
            </a:r>
            <a:r>
              <a:rPr dirty="0" lang="en-US" smtClean="0"/>
              <a:t>, is an important part of the clinical assessment process in psychiatric practice. It is a structured way of observing and describing a patient's current state of mind, under the domains of:</a:t>
            </a:r>
          </a:p>
          <a:p>
            <a:pPr lvl="1"/>
            <a:r>
              <a:rPr dirty="0" lang="en-US" smtClean="0"/>
              <a:t>appearance</a:t>
            </a:r>
          </a:p>
          <a:p>
            <a:pPr lvl="1"/>
            <a:r>
              <a:rPr dirty="0" lang="en-US" smtClean="0"/>
              <a:t>attitude </a:t>
            </a:r>
          </a:p>
          <a:p>
            <a:pPr lvl="1"/>
            <a:r>
              <a:rPr dirty="0" lang="en-US" smtClean="0"/>
              <a:t>Behavior</a:t>
            </a:r>
          </a:p>
          <a:p>
            <a:pPr lvl="1"/>
            <a:r>
              <a:rPr dirty="0" lang="en-US" smtClean="0"/>
              <a:t>mood and affect</a:t>
            </a:r>
          </a:p>
          <a:p>
            <a:pPr lvl="1"/>
            <a:r>
              <a:rPr dirty="0" lang="en-US" smtClean="0"/>
              <a:t>Speech</a:t>
            </a:r>
          </a:p>
          <a:p>
            <a:pPr lvl="1"/>
            <a:r>
              <a:rPr dirty="0" lang="en-US" smtClean="0"/>
              <a:t>thought process, thought content</a:t>
            </a:r>
          </a:p>
          <a:p>
            <a:pPr lvl="1"/>
            <a:r>
              <a:rPr dirty="0" lang="en-US" smtClean="0"/>
              <a:t>Perception</a:t>
            </a:r>
          </a:p>
          <a:p>
            <a:pPr lvl="1"/>
            <a:r>
              <a:rPr dirty="0" lang="en-US" smtClean="0"/>
              <a:t>cognition, insight and judgment</a:t>
            </a:r>
            <a:endParaRPr dirty="0" lang="en-US"/>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showMasterSp="0">
  <p:cSld>
    <p:spTree>
      <p:nvGrpSpPr>
        <p:cNvPr id="432" name=""/>
        <p:cNvGrpSpPr/>
        <p:nvPr/>
      </p:nvGrpSpPr>
      <p:grpSpPr>
        <a:xfrm>
          <a:off x="0" y="0"/>
          <a:ext cx="0" cy="0"/>
          <a:chOff x="0" y="0"/>
          <a:chExt cx="0" cy="0"/>
        </a:xfrm>
      </p:grpSpPr>
      <p:sp>
        <p:nvSpPr>
          <p:cNvPr id="1048780" name="Content Placeholder 2"/>
          <p:cNvSpPr>
            <a:spLocks noGrp="1"/>
          </p:cNvSpPr>
          <p:nvPr>
            <p:ph idx="1"/>
          </p:nvPr>
        </p:nvSpPr>
        <p:spPr>
          <a:xfrm>
            <a:off x="0" y="0"/>
            <a:ext cx="9144000" cy="6858000"/>
          </a:xfrm>
        </p:spPr>
        <p:txBody>
          <a:bodyPr/>
          <a:p>
            <a:r>
              <a:rPr dirty="0" lang="en-US" smtClean="0"/>
              <a:t>The purpose of the MSE is to obtain a comprehensive cross-sectional description of the patient's mental state, which, when combined with the biographical and historical information of the psychiatric history, allows the clinician to make an accurate diagnosis and formulation, which are required for coherent treatment planning</a:t>
            </a:r>
            <a:endParaRPr dirty="0" lang="en-US"/>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showMasterSp="0">
  <p:cSld>
    <p:spTree>
      <p:nvGrpSpPr>
        <p:cNvPr id="433" name=""/>
        <p:cNvGrpSpPr/>
        <p:nvPr/>
      </p:nvGrpSpPr>
      <p:grpSpPr>
        <a:xfrm>
          <a:off x="0" y="0"/>
          <a:ext cx="0" cy="0"/>
          <a:chOff x="0" y="0"/>
          <a:chExt cx="0" cy="0"/>
        </a:xfrm>
      </p:grpSpPr>
      <p:sp>
        <p:nvSpPr>
          <p:cNvPr id="1048781" name="Title 1"/>
          <p:cNvSpPr>
            <a:spLocks noGrp="1"/>
          </p:cNvSpPr>
          <p:nvPr>
            <p:ph type="title"/>
          </p:nvPr>
        </p:nvSpPr>
        <p:spPr>
          <a:xfrm>
            <a:off x="685800" y="0"/>
            <a:ext cx="7772400" cy="1143000"/>
          </a:xfrm>
        </p:spPr>
        <p:txBody>
          <a:bodyPr/>
          <a:p>
            <a:r>
              <a:rPr b="1" dirty="0" lang="en-US" smtClean="0"/>
              <a:t>General Appearance</a:t>
            </a:r>
            <a:endParaRPr dirty="0" lang="en-US"/>
          </a:p>
        </p:txBody>
      </p:sp>
      <p:sp>
        <p:nvSpPr>
          <p:cNvPr id="1048782" name="Content Placeholder 2"/>
          <p:cNvSpPr>
            <a:spLocks noGrp="1"/>
          </p:cNvSpPr>
          <p:nvPr>
            <p:ph idx="1"/>
          </p:nvPr>
        </p:nvSpPr>
        <p:spPr>
          <a:xfrm>
            <a:off x="0" y="914400"/>
            <a:ext cx="9144000" cy="5943600"/>
          </a:xfrm>
        </p:spPr>
        <p:txBody>
          <a:bodyPr/>
          <a:p>
            <a:r>
              <a:rPr dirty="0" lang="en-US" smtClean="0"/>
              <a:t>Note the grooming, posture, gait, physical characteristics, facial expression, eye contact, motor activity and specific mannerisms</a:t>
            </a:r>
          </a:p>
          <a:p>
            <a:r>
              <a:rPr dirty="0" lang="en-US" smtClean="0"/>
              <a:t>Note the state of awareness or consciousness, drowsiness, clouding of consciousness, stupor, delirium, fleeting consciousness and coma</a:t>
            </a:r>
          </a:p>
          <a:p>
            <a:pPr lvl="1"/>
            <a:endParaRPr dirty="0" lang="en-US" u="sng" smtClean="0"/>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showMasterSp="0">
  <p:cSld>
    <p:spTree>
      <p:nvGrpSpPr>
        <p:cNvPr id="434" name=""/>
        <p:cNvGrpSpPr/>
        <p:nvPr/>
      </p:nvGrpSpPr>
      <p:grpSpPr>
        <a:xfrm>
          <a:off x="0" y="0"/>
          <a:ext cx="0" cy="0"/>
          <a:chOff x="0" y="0"/>
          <a:chExt cx="0" cy="0"/>
        </a:xfrm>
      </p:grpSpPr>
      <p:sp>
        <p:nvSpPr>
          <p:cNvPr id="1048783" name="Content Placeholder 2"/>
          <p:cNvSpPr>
            <a:spLocks noGrp="1"/>
          </p:cNvSpPr>
          <p:nvPr>
            <p:ph idx="1"/>
          </p:nvPr>
        </p:nvSpPr>
        <p:spPr>
          <a:xfrm>
            <a:off x="0" y="0"/>
            <a:ext cx="9144000" cy="6858000"/>
          </a:xfrm>
        </p:spPr>
        <p:txBody>
          <a:bodyPr/>
          <a:p>
            <a:pPr indent="-342900" lvl="1" marL="342900">
              <a:buClr>
                <a:schemeClr val="accent2"/>
              </a:buClr>
              <a:buSzPct val="80000"/>
              <a:buNone/>
            </a:pPr>
            <a:r>
              <a:rPr b="1" dirty="0" lang="en-US" u="sng" smtClean="0"/>
              <a:t>Speech</a:t>
            </a:r>
          </a:p>
          <a:p>
            <a:pPr indent="-342900" lvl="1" marL="342900">
              <a:buClr>
                <a:schemeClr val="accent2"/>
              </a:buClr>
              <a:buSzPct val="80000"/>
            </a:pPr>
            <a:r>
              <a:rPr dirty="0" lang="en-US" smtClean="0"/>
              <a:t>Note the rate, pitch, volume, clarity, speech abnormalities such as dysarthia</a:t>
            </a:r>
          </a:p>
          <a:p>
            <a:pPr>
              <a:buNone/>
            </a:pPr>
            <a:r>
              <a:rPr b="1" dirty="0" lang="en-US" u="sng" smtClean="0"/>
              <a:t>Mood&amp; affect</a:t>
            </a:r>
          </a:p>
          <a:p>
            <a:r>
              <a:rPr dirty="0" lang="en-US" smtClean="0"/>
              <a:t>Mood refers to expression of emotion which is subjective, while affect is objective</a:t>
            </a:r>
          </a:p>
          <a:p>
            <a:r>
              <a:rPr dirty="0" lang="en-US" smtClean="0"/>
              <a:t>Note the variability or range, intensity &amp; appropriateness</a:t>
            </a:r>
          </a:p>
          <a:p>
            <a:r>
              <a:rPr dirty="0" lang="en-US" smtClean="0"/>
              <a:t>Emotion is a complex state of psychic, somatic &amp; behavioral aspects</a:t>
            </a:r>
          </a:p>
          <a:p>
            <a:r>
              <a:rPr dirty="0" lang="en-US" smtClean="0"/>
              <a:t>Mood is described as dysphoric, euthymic, expansive, irritable, labile, elevated, euphoric, ecstatic, depressive or anhedonic</a:t>
            </a:r>
          </a:p>
          <a:p>
            <a:endParaRPr dirty="0" lang="en-US" smtClean="0"/>
          </a:p>
          <a:p>
            <a:pPr>
              <a:buNone/>
            </a:pPr>
            <a:r>
              <a:rPr dirty="0" lang="en-US" smtClean="0"/>
              <a:t>	</a:t>
            </a:r>
            <a:endParaRPr dirty="0" lang="en-US"/>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showMasterSp="0">
  <p:cSld>
    <p:spTree>
      <p:nvGrpSpPr>
        <p:cNvPr id="435" name=""/>
        <p:cNvGrpSpPr/>
        <p:nvPr/>
      </p:nvGrpSpPr>
      <p:grpSpPr>
        <a:xfrm>
          <a:off x="0" y="0"/>
          <a:ext cx="0" cy="0"/>
          <a:chOff x="0" y="0"/>
          <a:chExt cx="0" cy="0"/>
        </a:xfrm>
      </p:grpSpPr>
      <p:sp>
        <p:nvSpPr>
          <p:cNvPr id="1048784" name="Content Placeholder 2"/>
          <p:cNvSpPr>
            <a:spLocks noGrp="1"/>
          </p:cNvSpPr>
          <p:nvPr>
            <p:ph idx="1"/>
          </p:nvPr>
        </p:nvSpPr>
        <p:spPr>
          <a:xfrm>
            <a:off x="0" y="0"/>
            <a:ext cx="9144000" cy="6858000"/>
          </a:xfrm>
        </p:spPr>
        <p:txBody>
          <a:bodyPr/>
          <a:p>
            <a:r>
              <a:rPr dirty="0" lang="en-US" smtClean="0"/>
              <a:t>Affect is said to be appropriate or inappropriate, blunted, restricted, flat or labile</a:t>
            </a:r>
          </a:p>
          <a:p>
            <a:pPr>
              <a:buNone/>
            </a:pPr>
            <a:r>
              <a:rPr b="1" dirty="0" lang="en-US" u="sng" smtClean="0"/>
              <a:t>Thought content and thought process</a:t>
            </a:r>
          </a:p>
          <a:p>
            <a:r>
              <a:rPr b="1" dirty="0" i="1" lang="en-US" smtClean="0"/>
              <a:t>Thought process </a:t>
            </a:r>
            <a:r>
              <a:rPr dirty="0" lang="en-US" smtClean="0"/>
              <a:t>includes the flow of ideas &amp; quality of associations: the process of thinking should include the rate &amp; flow of ideas. Thoughts can be racing or totally slowed down. There may be circumstantiality, blocking or perseveration as occurs in schizophrenia</a:t>
            </a:r>
          </a:p>
          <a:p>
            <a:r>
              <a:rPr dirty="0" lang="en-US" smtClean="0"/>
              <a:t>Associations defined as the relationship btwn ideas can be exhibited by loosening, flight of ideas, neologisms, word salad or echolalia</a:t>
            </a:r>
            <a:endParaRPr dirty="0" lang="en-US"/>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showMasterSp="0">
  <p:cSld>
    <p:spTree>
      <p:nvGrpSpPr>
        <p:cNvPr id="436" name=""/>
        <p:cNvGrpSpPr/>
        <p:nvPr/>
      </p:nvGrpSpPr>
      <p:grpSpPr>
        <a:xfrm>
          <a:off x="0" y="0"/>
          <a:ext cx="0" cy="0"/>
          <a:chOff x="0" y="0"/>
          <a:chExt cx="0" cy="0"/>
        </a:xfrm>
      </p:grpSpPr>
      <p:sp>
        <p:nvSpPr>
          <p:cNvPr id="1048785" name="Content Placeholder 2"/>
          <p:cNvSpPr>
            <a:spLocks noGrp="1"/>
          </p:cNvSpPr>
          <p:nvPr>
            <p:ph idx="1"/>
          </p:nvPr>
        </p:nvSpPr>
        <p:spPr>
          <a:xfrm>
            <a:off x="0" y="0"/>
            <a:ext cx="9144000" cy="6858000"/>
          </a:xfrm>
        </p:spPr>
        <p:txBody>
          <a:bodyPr/>
          <a:p>
            <a:r>
              <a:rPr b="1" dirty="0" i="1" lang="en-US" smtClean="0"/>
              <a:t>Thought content </a:t>
            </a:r>
            <a:r>
              <a:rPr dirty="0" lang="en-US" smtClean="0"/>
              <a:t>includes distortions, delusions, ideas of reference, depersonalization, derealisation, preoccupations, obsessions, phobias, somatic concerns, suicidal or homicidal ideation</a:t>
            </a:r>
          </a:p>
          <a:p>
            <a:pPr>
              <a:buNone/>
            </a:pPr>
            <a:r>
              <a:rPr b="1" dirty="0" lang="en-US" u="sng" smtClean="0"/>
              <a:t>Perception</a:t>
            </a:r>
          </a:p>
          <a:p>
            <a:r>
              <a:rPr dirty="0" lang="en-US" smtClean="0"/>
              <a:t>Enquiries about perceptual disturbances require careful approach and should evaluate the presence or absence of illusions, hallucinations, depersonalization or derealisation</a:t>
            </a:r>
          </a:p>
          <a:p>
            <a:r>
              <a:rPr dirty="0" lang="en-US" smtClean="0"/>
              <a:t>Hallucinations should focus on all 5 sense organs(sight, hearing, taste, touch &amp; smell) involved, with their contact, frequency and circumstances of their occurrence recorded</a:t>
            </a:r>
          </a:p>
          <a:p>
            <a:pPr>
              <a:buNone/>
            </a:pPr>
            <a:endParaRPr dirty="0" lang="en-US"/>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showMasterSp="0">
  <p:cSld>
    <p:spTree>
      <p:nvGrpSpPr>
        <p:cNvPr id="437" name=""/>
        <p:cNvGrpSpPr/>
        <p:nvPr/>
      </p:nvGrpSpPr>
      <p:grpSpPr>
        <a:xfrm>
          <a:off x="0" y="0"/>
          <a:ext cx="0" cy="0"/>
          <a:chOff x="0" y="0"/>
          <a:chExt cx="0" cy="0"/>
        </a:xfrm>
      </p:grpSpPr>
      <p:sp>
        <p:nvSpPr>
          <p:cNvPr id="1048786" name="Content Placeholder 2"/>
          <p:cNvSpPr>
            <a:spLocks noGrp="1"/>
          </p:cNvSpPr>
          <p:nvPr>
            <p:ph idx="1"/>
          </p:nvPr>
        </p:nvSpPr>
        <p:spPr>
          <a:xfrm>
            <a:off x="0" y="0"/>
            <a:ext cx="9144000" cy="6858000"/>
          </a:xfrm>
        </p:spPr>
        <p:txBody>
          <a:bodyPr/>
          <a:p>
            <a:pPr>
              <a:buNone/>
            </a:pPr>
            <a:r>
              <a:rPr b="1" dirty="0" lang="en-US" u="sng" smtClean="0"/>
              <a:t>Cognitive functions</a:t>
            </a:r>
          </a:p>
          <a:p>
            <a:pPr lvl="1"/>
            <a:r>
              <a:rPr b="1" dirty="0" lang="en-US" smtClean="0"/>
              <a:t>Sensorium</a:t>
            </a:r>
          </a:p>
          <a:p>
            <a:r>
              <a:rPr dirty="0" sz="2800" lang="en-US" smtClean="0"/>
              <a:t>Disturbance of consciousness usually denotes organic brain conditions</a:t>
            </a:r>
          </a:p>
          <a:p>
            <a:r>
              <a:rPr dirty="0" sz="2800" lang="en-US" smtClean="0"/>
              <a:t>Determine the level of consciousness &amp; any fluctuations if present</a:t>
            </a:r>
          </a:p>
          <a:p>
            <a:pPr lvl="1"/>
            <a:r>
              <a:rPr b="1" dirty="0" lang="en-US" smtClean="0"/>
              <a:t>Orientation</a:t>
            </a:r>
          </a:p>
          <a:p>
            <a:pPr lvl="1">
              <a:buNone/>
            </a:pPr>
            <a:r>
              <a:rPr dirty="0" lang="en-US" smtClean="0"/>
              <a:t>Check if the patient knows the time, place and person. The responses expected are determined by the social and cultural background of the pt</a:t>
            </a:r>
          </a:p>
          <a:p>
            <a:pPr lvl="1"/>
            <a:r>
              <a:rPr b="1" dirty="0" lang="en-US" smtClean="0"/>
              <a:t>Attention and concentration</a:t>
            </a:r>
          </a:p>
          <a:p>
            <a:pPr lvl="1">
              <a:buNone/>
            </a:pPr>
            <a:r>
              <a:rPr dirty="0" lang="en-US" smtClean="0"/>
              <a:t>Naming three objects to the pt or giving a telephone no. which the patient is told to repeat after the interviewer can asses whether they are attentive</a:t>
            </a: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showMasterSp="0">
  <p:cSld>
    <p:spTree>
      <p:nvGrpSpPr>
        <p:cNvPr id="438" name=""/>
        <p:cNvGrpSpPr/>
        <p:nvPr/>
      </p:nvGrpSpPr>
      <p:grpSpPr>
        <a:xfrm>
          <a:off x="0" y="0"/>
          <a:ext cx="0" cy="0"/>
          <a:chOff x="0" y="0"/>
          <a:chExt cx="0" cy="0"/>
        </a:xfrm>
      </p:grpSpPr>
      <p:sp>
        <p:nvSpPr>
          <p:cNvPr id="1048787" name="Content Placeholder 2"/>
          <p:cNvSpPr>
            <a:spLocks noGrp="1"/>
          </p:cNvSpPr>
          <p:nvPr>
            <p:ph idx="1"/>
          </p:nvPr>
        </p:nvSpPr>
        <p:spPr>
          <a:xfrm>
            <a:off x="0" y="0"/>
            <a:ext cx="9144000" cy="6858000"/>
          </a:xfrm>
        </p:spPr>
        <p:txBody>
          <a:bodyPr/>
          <a:p>
            <a:r>
              <a:rPr dirty="0" lang="en-US" smtClean="0"/>
              <a:t>Concentration can be determined using simple calculations like subtracting 7 from 100</a:t>
            </a:r>
          </a:p>
          <a:p>
            <a:pPr lvl="1"/>
            <a:r>
              <a:rPr b="1" dirty="0" lang="en-US" smtClean="0"/>
              <a:t>Memory</a:t>
            </a:r>
          </a:p>
          <a:p>
            <a:r>
              <a:rPr dirty="0" lang="en-US" smtClean="0"/>
              <a:t>Memory is assessed in 3 categories, immediate( recall), recent &amp; remote</a:t>
            </a:r>
          </a:p>
          <a:p>
            <a:r>
              <a:rPr dirty="0" lang="en-US" smtClean="0"/>
              <a:t>Pay attention to immediate memory (min/hrs), recent memory (days, weeks, months) and past or remote memory (10 years and above).</a:t>
            </a:r>
          </a:p>
          <a:p>
            <a:endParaRPr dirty="0" lang="en-US"/>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showMasterSp="0">
  <p:cSld>
    <p:spTree>
      <p:nvGrpSpPr>
        <p:cNvPr id="439" name=""/>
        <p:cNvGrpSpPr/>
        <p:nvPr/>
      </p:nvGrpSpPr>
      <p:grpSpPr>
        <a:xfrm>
          <a:off x="0" y="0"/>
          <a:ext cx="0" cy="0"/>
          <a:chOff x="0" y="0"/>
          <a:chExt cx="0" cy="0"/>
        </a:xfrm>
      </p:grpSpPr>
      <p:sp>
        <p:nvSpPr>
          <p:cNvPr id="1048788" name="Content Placeholder 2"/>
          <p:cNvSpPr>
            <a:spLocks noGrp="1"/>
          </p:cNvSpPr>
          <p:nvPr>
            <p:ph idx="1"/>
          </p:nvPr>
        </p:nvSpPr>
        <p:spPr>
          <a:xfrm>
            <a:off x="152400" y="228600"/>
            <a:ext cx="8991600" cy="6629400"/>
          </a:xfrm>
        </p:spPr>
        <p:txBody>
          <a:bodyPr/>
          <a:p>
            <a:pPr lvl="1"/>
            <a:r>
              <a:rPr b="1" dirty="0" lang="en-US" smtClean="0"/>
              <a:t>Judgment</a:t>
            </a:r>
          </a:p>
          <a:p>
            <a:r>
              <a:rPr dirty="0" lang="en-US" smtClean="0"/>
              <a:t>Look for signs of logical thinking e.g. would the pt make wise decisions for example incase if fire, drowning or any life threatening situation?</a:t>
            </a:r>
          </a:p>
          <a:p>
            <a:pPr lvl="1"/>
            <a:r>
              <a:rPr b="1" dirty="0" lang="en-US" smtClean="0"/>
              <a:t>Insight</a:t>
            </a:r>
          </a:p>
          <a:p>
            <a:r>
              <a:rPr dirty="0" lang="en-US" smtClean="0"/>
              <a:t>The awareness of the pt about his illness and its implication varies depending on whether the pt is psychotic or non psychotic</a:t>
            </a:r>
          </a:p>
          <a:p>
            <a:r>
              <a:rPr dirty="0" lang="en-US" smtClean="0"/>
              <a:t>The psychotic pt is said to have insight if he realizes that he is sick and that his delusions and hallucinations are normal experiences</a:t>
            </a:r>
            <a:endParaRPr dirty="0"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323" name=""/>
        <p:cNvGrpSpPr/>
        <p:nvPr/>
      </p:nvGrpSpPr>
      <p:grpSpPr>
        <a:xfrm>
          <a:off x="0" y="0"/>
          <a:ext cx="0" cy="0"/>
          <a:chOff x="0" y="0"/>
          <a:chExt cx="0" cy="0"/>
        </a:xfrm>
      </p:grpSpPr>
      <p:sp>
        <p:nvSpPr>
          <p:cNvPr id="1048623" name="Content Placeholder 2"/>
          <p:cNvSpPr>
            <a:spLocks noGrp="1"/>
          </p:cNvSpPr>
          <p:nvPr>
            <p:ph idx="1"/>
          </p:nvPr>
        </p:nvSpPr>
        <p:spPr>
          <a:xfrm>
            <a:off x="0" y="0"/>
            <a:ext cx="9144000" cy="6858000"/>
          </a:xfrm>
        </p:spPr>
        <p:txBody>
          <a:bodyPr/>
          <a:p>
            <a:r>
              <a:rPr dirty="0" lang="en-US" smtClean="0"/>
              <a:t>A mentally ill person may have at least one of the following characteristics:</a:t>
            </a:r>
          </a:p>
          <a:p>
            <a:pPr lvl="1"/>
            <a:r>
              <a:rPr dirty="0" lang="en-US" smtClean="0"/>
              <a:t>Being dissatisfied with one’s abilities and accomplishments</a:t>
            </a:r>
          </a:p>
          <a:p>
            <a:pPr lvl="1"/>
            <a:r>
              <a:rPr dirty="0" lang="en-US" smtClean="0"/>
              <a:t>Having ineffective or unsatisfying interpersonal relationships</a:t>
            </a:r>
          </a:p>
          <a:p>
            <a:pPr lvl="1"/>
            <a:r>
              <a:rPr dirty="0" lang="en-US" smtClean="0"/>
              <a:t>Dissatisfaction with one’s place in the world</a:t>
            </a:r>
          </a:p>
          <a:p>
            <a:pPr lvl="1"/>
            <a:r>
              <a:rPr dirty="0" lang="en-US" smtClean="0"/>
              <a:t>Having ineffective coping/adaptation mechanisms and lacking personal growth</a:t>
            </a:r>
            <a:endParaRPr dirty="0" lang="en-US"/>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showMasterSp="0">
  <p:cSld>
    <p:spTree>
      <p:nvGrpSpPr>
        <p:cNvPr id="440" name=""/>
        <p:cNvGrpSpPr/>
        <p:nvPr/>
      </p:nvGrpSpPr>
      <p:grpSpPr>
        <a:xfrm>
          <a:off x="0" y="0"/>
          <a:ext cx="0" cy="0"/>
          <a:chOff x="0" y="0"/>
          <a:chExt cx="0" cy="0"/>
        </a:xfrm>
      </p:grpSpPr>
      <p:sp>
        <p:nvSpPr>
          <p:cNvPr id="1048789" name="Title 1"/>
          <p:cNvSpPr>
            <a:spLocks noGrp="1"/>
          </p:cNvSpPr>
          <p:nvPr>
            <p:ph type="title"/>
          </p:nvPr>
        </p:nvSpPr>
        <p:spPr>
          <a:xfrm>
            <a:off x="685800" y="609600"/>
            <a:ext cx="7772400" cy="457200"/>
          </a:xfrm>
        </p:spPr>
        <p:txBody>
          <a:bodyPr/>
          <a:p>
            <a:r>
              <a:rPr b="1" dirty="0" lang="en-US" smtClean="0"/>
              <a:t>Physical Examination</a:t>
            </a:r>
            <a:r>
              <a:rPr dirty="0" lang="en-US" smtClean="0"/>
              <a:t/>
            </a:r>
            <a:br>
              <a:rPr dirty="0" lang="en-US" smtClean="0"/>
            </a:br>
            <a:r>
              <a:rPr dirty="0" lang="en-US" smtClean="0"/>
              <a:t/>
            </a:r>
            <a:br>
              <a:rPr dirty="0" lang="en-US" smtClean="0"/>
            </a:br>
            <a:endParaRPr dirty="0" lang="en-US"/>
          </a:p>
        </p:txBody>
      </p:sp>
      <p:sp>
        <p:nvSpPr>
          <p:cNvPr id="1048790" name="Content Placeholder 2"/>
          <p:cNvSpPr>
            <a:spLocks noGrp="1"/>
          </p:cNvSpPr>
          <p:nvPr>
            <p:ph idx="1"/>
          </p:nvPr>
        </p:nvSpPr>
        <p:spPr>
          <a:xfrm>
            <a:off x="0" y="457200"/>
            <a:ext cx="9144000" cy="6400800"/>
          </a:xfrm>
        </p:spPr>
        <p:txBody>
          <a:bodyPr/>
          <a:p>
            <a:r>
              <a:rPr dirty="0" lang="en-US" smtClean="0"/>
              <a:t>Conduct a general examination, checking for scars, deformity and number of teeth not in place. </a:t>
            </a:r>
          </a:p>
          <a:p>
            <a:r>
              <a:rPr dirty="0" lang="en-US" smtClean="0"/>
              <a:t>Also check vital signs of temperature, pulse, respiration and blood pressure.</a:t>
            </a:r>
          </a:p>
          <a:p>
            <a:r>
              <a:rPr dirty="0" lang="en-US" smtClean="0"/>
              <a:t>After conducting all these checks you should be able to make a provisional nursing diagnosis and draw up a plan of care using the nursing process.</a:t>
            </a:r>
          </a:p>
          <a:p>
            <a:endParaRPr dirty="0" lang="en-US"/>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showMasterSp="0">
  <p:cSld>
    <p:spTree>
      <p:nvGrpSpPr>
        <p:cNvPr id="441" name=""/>
        <p:cNvGrpSpPr/>
        <p:nvPr/>
      </p:nvGrpSpPr>
      <p:grpSpPr>
        <a:xfrm>
          <a:off x="0" y="0"/>
          <a:ext cx="0" cy="0"/>
          <a:chOff x="0" y="0"/>
          <a:chExt cx="0" cy="0"/>
        </a:xfrm>
      </p:grpSpPr>
      <p:sp>
        <p:nvSpPr>
          <p:cNvPr id="1048791" name="Title 1"/>
          <p:cNvSpPr>
            <a:spLocks noGrp="1"/>
          </p:cNvSpPr>
          <p:nvPr>
            <p:ph type="title"/>
          </p:nvPr>
        </p:nvSpPr>
        <p:spPr>
          <a:xfrm>
            <a:off x="685800" y="228600"/>
            <a:ext cx="7772400" cy="914400"/>
          </a:xfrm>
        </p:spPr>
        <p:txBody>
          <a:bodyPr/>
          <a:p>
            <a:r>
              <a:rPr dirty="0" lang="en-GB" smtClean="0"/>
              <a:t>Psychopathology</a:t>
            </a:r>
            <a:br>
              <a:rPr dirty="0" lang="en-GB" smtClean="0"/>
            </a:br>
            <a:endParaRPr dirty="0" lang="en-US"/>
          </a:p>
        </p:txBody>
      </p:sp>
      <p:sp>
        <p:nvSpPr>
          <p:cNvPr id="1048792" name="Content Placeholder 2"/>
          <p:cNvSpPr>
            <a:spLocks noGrp="1"/>
          </p:cNvSpPr>
          <p:nvPr>
            <p:ph idx="1"/>
          </p:nvPr>
        </p:nvSpPr>
        <p:spPr>
          <a:xfrm>
            <a:off x="0" y="685800"/>
            <a:ext cx="9144000" cy="6172200"/>
          </a:xfrm>
        </p:spPr>
        <p:txBody>
          <a:bodyPr/>
          <a:p>
            <a:r>
              <a:rPr b="1" dirty="0" lang="en-GB" smtClean="0"/>
              <a:t>Psychopathology</a:t>
            </a:r>
            <a:r>
              <a:rPr dirty="0" lang="en-GB" smtClean="0"/>
              <a:t> is the study of</a:t>
            </a:r>
            <a:r>
              <a:rPr b="1" dirty="0" lang="en-GB" smtClean="0"/>
              <a:t> mental disorders</a:t>
            </a:r>
            <a:r>
              <a:rPr dirty="0" lang="en-GB" smtClean="0"/>
              <a:t> and abnormal </a:t>
            </a:r>
            <a:r>
              <a:rPr dirty="0" i="1" lang="en-GB" smtClean="0"/>
              <a:t>thoughts, feelings, and behaviour/the study of abnormal states of the mind.</a:t>
            </a:r>
            <a:r>
              <a:rPr dirty="0" lang="en-GB" smtClean="0"/>
              <a:t> </a:t>
            </a:r>
          </a:p>
          <a:p>
            <a:r>
              <a:rPr dirty="0" lang="en-GB" smtClean="0"/>
              <a:t>Clinical psychiatry is thus concerned with two related processes: </a:t>
            </a:r>
          </a:p>
          <a:p>
            <a:pPr fontAlgn="ctr" lvl="1"/>
            <a:r>
              <a:rPr dirty="0" lang="en-GB" smtClean="0"/>
              <a:t>diagnosing mental disorder</a:t>
            </a:r>
          </a:p>
          <a:p>
            <a:pPr fontAlgn="ctr" lvl="1"/>
            <a:r>
              <a:rPr dirty="0" lang="en-GB" smtClean="0"/>
              <a:t>assessing psychiatric factors in health and illness</a:t>
            </a:r>
          </a:p>
          <a:p>
            <a:endParaRPr dirty="0" lang="en-US"/>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showMasterSp="0">
  <p:cSld>
    <p:spTree>
      <p:nvGrpSpPr>
        <p:cNvPr id="442" name=""/>
        <p:cNvGrpSpPr/>
        <p:nvPr/>
      </p:nvGrpSpPr>
      <p:grpSpPr>
        <a:xfrm>
          <a:off x="0" y="0"/>
          <a:ext cx="0" cy="0"/>
          <a:chOff x="0" y="0"/>
          <a:chExt cx="0" cy="0"/>
        </a:xfrm>
      </p:grpSpPr>
      <p:sp>
        <p:nvSpPr>
          <p:cNvPr id="1048793" name="Content Placeholder 2"/>
          <p:cNvSpPr>
            <a:spLocks noGrp="1"/>
          </p:cNvSpPr>
          <p:nvPr>
            <p:ph idx="1"/>
          </p:nvPr>
        </p:nvSpPr>
        <p:spPr/>
        <p:txBody>
          <a:bodyPr/>
          <a:p>
            <a:r>
              <a:rPr dirty="0" lang="en-GB" smtClean="0"/>
              <a:t>A </a:t>
            </a:r>
            <a:r>
              <a:rPr b="1" dirty="0" lang="en-GB" smtClean="0"/>
              <a:t>disorder</a:t>
            </a:r>
            <a:r>
              <a:rPr dirty="0" lang="en-GB" smtClean="0"/>
              <a:t> is a set of symptoms and signs but with a </a:t>
            </a:r>
            <a:r>
              <a:rPr b="1" dirty="0" lang="en-GB" smtClean="0"/>
              <a:t>specified course of the illness,</a:t>
            </a:r>
            <a:r>
              <a:rPr dirty="0" lang="en-GB" smtClean="0"/>
              <a:t> </a:t>
            </a:r>
            <a:r>
              <a:rPr b="1" dirty="0" lang="en-GB" smtClean="0"/>
              <a:t>premorbid history, and pattern of familial occurrence.</a:t>
            </a:r>
            <a:endParaRPr dirty="0" lang="en-GB" smtClean="0"/>
          </a:p>
          <a:p>
            <a:r>
              <a:rPr b="1" dirty="0" lang="en-GB" smtClean="0"/>
              <a:t>Mental disorders </a:t>
            </a:r>
            <a:r>
              <a:rPr dirty="0" lang="en-GB" smtClean="0"/>
              <a:t>are characterized by </a:t>
            </a:r>
            <a:r>
              <a:rPr b="1" dirty="0" lang="en-GB" smtClean="0"/>
              <a:t>deviations</a:t>
            </a:r>
            <a:r>
              <a:rPr dirty="0" lang="en-GB" smtClean="0"/>
              <a:t> from a </a:t>
            </a:r>
            <a:r>
              <a:rPr b="1" dirty="0" lang="en-GB" smtClean="0"/>
              <a:t>socially defined norm</a:t>
            </a:r>
            <a:r>
              <a:rPr dirty="0" lang="en-GB" smtClean="0"/>
              <a:t> in </a:t>
            </a:r>
            <a:r>
              <a:rPr b="1" dirty="0" i="1" lang="en-GB" smtClean="0"/>
              <a:t>thoughts, perceptions, mood, and behaviour</a:t>
            </a:r>
            <a:r>
              <a:rPr b="1" dirty="0" lang="en-GB" smtClean="0"/>
              <a:t> </a:t>
            </a:r>
            <a:r>
              <a:rPr dirty="0" lang="en-GB" smtClean="0"/>
              <a:t>that </a:t>
            </a:r>
            <a:r>
              <a:rPr b="1" dirty="0" lang="en-GB" smtClean="0"/>
              <a:t>impair social functioning. </a:t>
            </a:r>
            <a:br>
              <a:rPr b="1" dirty="0" lang="en-GB" smtClean="0"/>
            </a:br>
            <a:endParaRPr dirty="0" lang="en-GB" smtClean="0"/>
          </a:p>
          <a:p>
            <a:endParaRPr dirty="0" lang="en-US"/>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showMasterSp="0">
  <p:cSld>
    <p:spTree>
      <p:nvGrpSpPr>
        <p:cNvPr id="443" name=""/>
        <p:cNvGrpSpPr/>
        <p:nvPr/>
      </p:nvGrpSpPr>
      <p:grpSpPr>
        <a:xfrm>
          <a:off x="0" y="0"/>
          <a:ext cx="0" cy="0"/>
          <a:chOff x="0" y="0"/>
          <a:chExt cx="0" cy="0"/>
        </a:xfrm>
      </p:grpSpPr>
      <p:sp>
        <p:nvSpPr>
          <p:cNvPr id="1048794" name="Content Placeholder 2"/>
          <p:cNvSpPr>
            <a:spLocks noGrp="1"/>
          </p:cNvSpPr>
          <p:nvPr>
            <p:ph idx="1"/>
          </p:nvPr>
        </p:nvSpPr>
        <p:spPr>
          <a:xfrm>
            <a:off x="0" y="152400"/>
            <a:ext cx="9144000" cy="6705600"/>
          </a:xfrm>
        </p:spPr>
        <p:txBody>
          <a:bodyPr/>
          <a:p>
            <a:pPr fontAlgn="ctr" lvl="1"/>
            <a:r>
              <a:rPr dirty="0" lang="en-GB" smtClean="0"/>
              <a:t>Sexual &amp; Gender Identity Disorders</a:t>
            </a:r>
          </a:p>
          <a:p>
            <a:pPr fontAlgn="ctr" lvl="1"/>
            <a:r>
              <a:rPr dirty="0" lang="en-GB" smtClean="0"/>
              <a:t>Eating Disorders</a:t>
            </a:r>
          </a:p>
          <a:p>
            <a:pPr fontAlgn="ctr" lvl="1"/>
            <a:r>
              <a:rPr dirty="0" lang="en-GB" smtClean="0"/>
              <a:t>Sleep Disorders</a:t>
            </a:r>
          </a:p>
          <a:p>
            <a:pPr fontAlgn="ctr" lvl="1"/>
            <a:r>
              <a:rPr dirty="0" lang="en-GB" smtClean="0"/>
              <a:t>Impulse &amp; Control Disorders Not Elsewhere Classified</a:t>
            </a:r>
          </a:p>
          <a:p>
            <a:pPr fontAlgn="ctr" lvl="1"/>
            <a:r>
              <a:rPr dirty="0" lang="en-GB" smtClean="0"/>
              <a:t>Adjustment Disorders</a:t>
            </a:r>
          </a:p>
          <a:p>
            <a:pPr fontAlgn="ctr" lvl="1"/>
            <a:r>
              <a:rPr dirty="0" lang="en-GB" smtClean="0"/>
              <a:t>Personality Disorders</a:t>
            </a:r>
          </a:p>
          <a:p>
            <a:endParaRPr dirty="0" lang="en-US" smtClean="0"/>
          </a:p>
          <a:p>
            <a:endParaRPr dirty="0" lang="en-US"/>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showMasterSp="0">
  <p:cSld>
    <p:spTree>
      <p:nvGrpSpPr>
        <p:cNvPr id="444" name=""/>
        <p:cNvGrpSpPr/>
        <p:nvPr/>
      </p:nvGrpSpPr>
      <p:grpSpPr>
        <a:xfrm>
          <a:off x="0" y="0"/>
          <a:ext cx="0" cy="0"/>
          <a:chOff x="0" y="0"/>
          <a:chExt cx="0" cy="0"/>
        </a:xfrm>
      </p:grpSpPr>
      <p:sp>
        <p:nvSpPr>
          <p:cNvPr id="1048795" name="Title 1"/>
          <p:cNvSpPr>
            <a:spLocks noGrp="1"/>
          </p:cNvSpPr>
          <p:nvPr>
            <p:ph type="title"/>
          </p:nvPr>
        </p:nvSpPr>
        <p:spPr>
          <a:xfrm>
            <a:off x="685800" y="609600"/>
            <a:ext cx="7772400" cy="533400"/>
          </a:xfrm>
        </p:spPr>
        <p:txBody>
          <a:bodyPr/>
          <a:p>
            <a:r>
              <a:rPr b="1" dirty="0" lang="en-GB" smtClean="0"/>
              <a:t>Affect</a:t>
            </a:r>
            <a:r>
              <a:rPr dirty="0" lang="en-GB" smtClean="0"/>
              <a:t> </a:t>
            </a:r>
            <a:br>
              <a:rPr dirty="0" lang="en-GB" smtClean="0"/>
            </a:br>
            <a:endParaRPr dirty="0" lang="en-US"/>
          </a:p>
        </p:txBody>
      </p:sp>
      <p:sp>
        <p:nvSpPr>
          <p:cNvPr id="1048796" name="Content Placeholder 2"/>
          <p:cNvSpPr>
            <a:spLocks noGrp="1"/>
          </p:cNvSpPr>
          <p:nvPr>
            <p:ph idx="1"/>
          </p:nvPr>
        </p:nvSpPr>
        <p:spPr>
          <a:xfrm>
            <a:off x="0" y="838200"/>
            <a:ext cx="9144000" cy="6019800"/>
          </a:xfrm>
        </p:spPr>
        <p:txBody>
          <a:bodyPr/>
          <a:p>
            <a:r>
              <a:rPr dirty="0" lang="en-GB" smtClean="0"/>
              <a:t>Affect is an </a:t>
            </a:r>
            <a:r>
              <a:rPr b="1" dirty="0" i="1" lang="en-GB" smtClean="0"/>
              <a:t>objective</a:t>
            </a:r>
            <a:r>
              <a:rPr dirty="0" lang="en-GB" smtClean="0"/>
              <a:t> sign of </a:t>
            </a:r>
            <a:r>
              <a:rPr b="1" dirty="0" lang="en-GB" smtClean="0"/>
              <a:t> </a:t>
            </a:r>
            <a:r>
              <a:rPr dirty="0" lang="en-GB" smtClean="0"/>
              <a:t>emotions or feelings as they are expressed by the patient and observable by others &amp; </a:t>
            </a:r>
            <a:r>
              <a:rPr b="1" dirty="0" i="1" lang="en-GB" smtClean="0"/>
              <a:t>noted by the examiner</a:t>
            </a:r>
            <a:r>
              <a:rPr b="1" dirty="0" lang="en-GB" smtClean="0"/>
              <a:t> </a:t>
            </a:r>
            <a:r>
              <a:rPr dirty="0" lang="en-GB" smtClean="0"/>
              <a:t>during the MSE, which refers to more</a:t>
            </a:r>
            <a:r>
              <a:rPr b="1" dirty="0" lang="en-GB" smtClean="0"/>
              <a:t> </a:t>
            </a:r>
            <a:r>
              <a:rPr b="1" dirty="0" i="1" lang="en-GB" smtClean="0"/>
              <a:t>fluctuating</a:t>
            </a:r>
            <a:r>
              <a:rPr b="1" dirty="0" lang="en-GB" smtClean="0"/>
              <a:t> </a:t>
            </a:r>
            <a:r>
              <a:rPr dirty="0" lang="en-GB" smtClean="0"/>
              <a:t>changes in emotional </a:t>
            </a:r>
            <a:r>
              <a:rPr b="1" dirty="0" i="1" lang="en-GB" smtClean="0"/>
              <a:t>"weather,". </a:t>
            </a:r>
            <a:endParaRPr dirty="0" lang="en-GB" smtClean="0"/>
          </a:p>
          <a:p>
            <a:r>
              <a:rPr dirty="0" lang="en-GB" u="sng" smtClean="0"/>
              <a:t>Affect is characterized in several ways</a:t>
            </a:r>
            <a:r>
              <a:rPr dirty="0" lang="en-GB" smtClean="0"/>
              <a:t>: </a:t>
            </a:r>
          </a:p>
          <a:p>
            <a:pPr fontAlgn="ctr" lvl="1"/>
            <a:r>
              <a:rPr dirty="0" lang="en-GB" smtClean="0"/>
              <a:t>By the </a:t>
            </a:r>
            <a:r>
              <a:rPr b="1" dirty="0" lang="en-GB" smtClean="0"/>
              <a:t>type of emotion</a:t>
            </a:r>
            <a:r>
              <a:rPr dirty="0" lang="en-GB" smtClean="0"/>
              <a:t> expressed and observed such as </a:t>
            </a:r>
            <a:r>
              <a:rPr dirty="0" i="1" lang="en-GB" smtClean="0"/>
              <a:t>anger, sadness, elation</a:t>
            </a:r>
            <a:r>
              <a:rPr dirty="0" lang="en-GB" smtClean="0"/>
              <a:t>, etc.</a:t>
            </a:r>
          </a:p>
          <a:p>
            <a:pPr fontAlgn="ctr" lvl="1"/>
            <a:r>
              <a:rPr dirty="0" lang="en-GB" smtClean="0"/>
              <a:t>By the</a:t>
            </a:r>
            <a:r>
              <a:rPr b="1" dirty="0" lang="en-GB" smtClean="0"/>
              <a:t> intensity and the range of emotion </a:t>
            </a:r>
            <a:r>
              <a:rPr dirty="0" lang="en-GB" smtClean="0"/>
              <a:t>expressed, i.e.;</a:t>
            </a:r>
          </a:p>
          <a:p>
            <a:endParaRPr dirty="0" lang="en-US"/>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showMasterSp="0">
  <p:cSld>
    <p:spTree>
      <p:nvGrpSpPr>
        <p:cNvPr id="445" name=""/>
        <p:cNvGrpSpPr/>
        <p:nvPr/>
      </p:nvGrpSpPr>
      <p:grpSpPr>
        <a:xfrm>
          <a:off x="0" y="0"/>
          <a:ext cx="0" cy="0"/>
          <a:chOff x="0" y="0"/>
          <a:chExt cx="0" cy="0"/>
        </a:xfrm>
      </p:grpSpPr>
      <p:sp>
        <p:nvSpPr>
          <p:cNvPr id="1048797" name="Content Placeholder 2"/>
          <p:cNvSpPr>
            <a:spLocks noGrp="1"/>
          </p:cNvSpPr>
          <p:nvPr>
            <p:ph idx="1"/>
          </p:nvPr>
        </p:nvSpPr>
        <p:spPr>
          <a:xfrm>
            <a:off x="0" y="0"/>
            <a:ext cx="9144000" cy="6858000"/>
          </a:xfrm>
        </p:spPr>
        <p:txBody>
          <a:bodyPr/>
          <a:p>
            <a:pPr fontAlgn="ctr" lvl="1"/>
            <a:r>
              <a:rPr b="1" dirty="0" i="1" lang="en-GB" smtClean="0"/>
              <a:t>Broad affect</a:t>
            </a:r>
            <a:r>
              <a:rPr b="1" dirty="0" lang="en-GB" smtClean="0"/>
              <a:t> </a:t>
            </a:r>
            <a:r>
              <a:rPr dirty="0" lang="en-GB" smtClean="0"/>
              <a:t>is the normal condition in which </a:t>
            </a:r>
            <a:r>
              <a:rPr dirty="0" i="1" lang="en-GB" smtClean="0"/>
              <a:t>a full range of feelings is expressed. </a:t>
            </a:r>
            <a:endParaRPr dirty="0" lang="en-GB" smtClean="0"/>
          </a:p>
          <a:p>
            <a:pPr fontAlgn="ctr" lvl="1"/>
            <a:r>
              <a:rPr dirty="0" lang="en-GB" smtClean="0"/>
              <a:t>In</a:t>
            </a:r>
            <a:r>
              <a:rPr b="1" dirty="0" lang="en-GB" smtClean="0"/>
              <a:t> </a:t>
            </a:r>
            <a:r>
              <a:rPr b="1" dirty="0" i="1" lang="en-GB" smtClean="0"/>
              <a:t>constricted affect</a:t>
            </a:r>
            <a:r>
              <a:rPr b="1" dirty="0" lang="en-GB" smtClean="0"/>
              <a:t>,</a:t>
            </a:r>
            <a:r>
              <a:rPr dirty="0" lang="en-GB" smtClean="0"/>
              <a:t> the </a:t>
            </a:r>
            <a:r>
              <a:rPr dirty="0" i="1" lang="en-GB" smtClean="0"/>
              <a:t>expression of feelings is clearly reduced</a:t>
            </a:r>
            <a:r>
              <a:rPr dirty="0" lang="en-GB" smtClean="0"/>
              <a:t> but to a lesser degree than in the case of blunted affect. </a:t>
            </a:r>
          </a:p>
          <a:p>
            <a:pPr fontAlgn="ctr" lvl="1"/>
            <a:r>
              <a:rPr dirty="0" lang="en-GB" smtClean="0"/>
              <a:t>In</a:t>
            </a:r>
            <a:r>
              <a:rPr b="1" dirty="0" lang="en-GB" smtClean="0"/>
              <a:t> </a:t>
            </a:r>
            <a:r>
              <a:rPr b="1" dirty="0" i="1" lang="en-GB" smtClean="0"/>
              <a:t>blunted affect</a:t>
            </a:r>
            <a:r>
              <a:rPr b="1" dirty="0" lang="en-GB" smtClean="0"/>
              <a:t>,</a:t>
            </a:r>
            <a:r>
              <a:rPr dirty="0" lang="en-GB" smtClean="0"/>
              <a:t> the </a:t>
            </a:r>
            <a:r>
              <a:rPr dirty="0" i="1" lang="en-GB" smtClean="0"/>
              <a:t>expression of feeling is severely reduced. </a:t>
            </a:r>
            <a:endParaRPr dirty="0" lang="en-GB" smtClean="0"/>
          </a:p>
          <a:p>
            <a:pPr fontAlgn="ctr" lvl="1"/>
            <a:r>
              <a:rPr dirty="0" lang="en-GB" smtClean="0"/>
              <a:t>In</a:t>
            </a:r>
            <a:r>
              <a:rPr b="1" dirty="0" lang="en-GB" smtClean="0"/>
              <a:t> </a:t>
            </a:r>
            <a:r>
              <a:rPr b="1" dirty="0" i="1" lang="en-GB" smtClean="0"/>
              <a:t>flat affect</a:t>
            </a:r>
            <a:r>
              <a:rPr dirty="0" lang="en-GB" smtClean="0"/>
              <a:t>, there is </a:t>
            </a:r>
            <a:r>
              <a:rPr dirty="0" i="1" lang="en-GB" smtClean="0"/>
              <a:t>no expression of feeling</a:t>
            </a:r>
            <a:r>
              <a:rPr dirty="0" lang="en-GB" smtClean="0"/>
              <a:t>; the face is immobile, and the voice monotonous.</a:t>
            </a:r>
          </a:p>
          <a:p>
            <a:endParaRPr dirty="0" lang="en-US"/>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showMasterSp="0">
  <p:cSld>
    <p:spTree>
      <p:nvGrpSpPr>
        <p:cNvPr id="446" name=""/>
        <p:cNvGrpSpPr/>
        <p:nvPr/>
      </p:nvGrpSpPr>
      <p:grpSpPr>
        <a:xfrm>
          <a:off x="0" y="0"/>
          <a:ext cx="0" cy="0"/>
          <a:chOff x="0" y="0"/>
          <a:chExt cx="0" cy="0"/>
        </a:xfrm>
      </p:grpSpPr>
      <p:sp>
        <p:nvSpPr>
          <p:cNvPr id="1048798" name="Content Placeholder 2"/>
          <p:cNvSpPr>
            <a:spLocks noGrp="1"/>
          </p:cNvSpPr>
          <p:nvPr>
            <p:ph idx="1"/>
          </p:nvPr>
        </p:nvSpPr>
        <p:spPr>
          <a:xfrm>
            <a:off x="0" y="0"/>
            <a:ext cx="9144000" cy="6858000"/>
          </a:xfrm>
        </p:spPr>
        <p:txBody>
          <a:bodyPr/>
          <a:p>
            <a:pPr fontAlgn="ctr"/>
            <a:r>
              <a:rPr dirty="0" lang="en-GB" smtClean="0"/>
              <a:t>By its </a:t>
            </a:r>
            <a:r>
              <a:rPr b="1" dirty="0" lang="en-GB" smtClean="0"/>
              <a:t>appropriateness</a:t>
            </a:r>
            <a:r>
              <a:rPr dirty="0" lang="en-GB" smtClean="0"/>
              <a:t>; i.e., </a:t>
            </a:r>
            <a:r>
              <a:rPr dirty="0" i="1" lang="en-GB" smtClean="0"/>
              <a:t>inappropriate affect</a:t>
            </a:r>
            <a:r>
              <a:rPr b="1" dirty="0" lang="en-GB" smtClean="0"/>
              <a:t> </a:t>
            </a:r>
            <a:r>
              <a:rPr dirty="0" lang="en-GB" smtClean="0"/>
              <a:t>is apparent emotion discordant with accompanying thought or speech (e.g. laughing while telling a story most people would find horrifying). </a:t>
            </a:r>
          </a:p>
          <a:p>
            <a:pPr fontAlgn="ctr"/>
            <a:r>
              <a:rPr dirty="0" lang="en-GB" smtClean="0"/>
              <a:t>By </a:t>
            </a:r>
            <a:r>
              <a:rPr b="1" dirty="0" lang="en-GB" smtClean="0"/>
              <a:t>consistency of emotion</a:t>
            </a:r>
            <a:r>
              <a:rPr dirty="0" lang="en-GB" smtClean="0"/>
              <a:t>; i.e., </a:t>
            </a:r>
            <a:r>
              <a:rPr dirty="0" i="1" lang="en-GB" smtClean="0"/>
              <a:t>labile affect</a:t>
            </a:r>
            <a:r>
              <a:rPr dirty="0" lang="en-GB" smtClean="0"/>
              <a:t> shifts rapidly among different emotional states such as crying, laughing, and anger.</a:t>
            </a:r>
          </a:p>
          <a:p>
            <a:endParaRPr dirty="0" lang="en-US"/>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showMasterSp="0">
  <p:cSld>
    <p:spTree>
      <p:nvGrpSpPr>
        <p:cNvPr id="447" name=""/>
        <p:cNvGrpSpPr/>
        <p:nvPr/>
      </p:nvGrpSpPr>
      <p:grpSpPr>
        <a:xfrm>
          <a:off x="0" y="0"/>
          <a:ext cx="0" cy="0"/>
          <a:chOff x="0" y="0"/>
          <a:chExt cx="0" cy="0"/>
        </a:xfrm>
      </p:grpSpPr>
      <p:sp>
        <p:nvSpPr>
          <p:cNvPr id="1048799" name="Title 1"/>
          <p:cNvSpPr>
            <a:spLocks noGrp="1"/>
          </p:cNvSpPr>
          <p:nvPr>
            <p:ph type="title"/>
          </p:nvPr>
        </p:nvSpPr>
        <p:spPr>
          <a:xfrm>
            <a:off x="0" y="228600"/>
            <a:ext cx="9144000" cy="838200"/>
          </a:xfrm>
        </p:spPr>
        <p:txBody>
          <a:bodyPr/>
          <a:p>
            <a:r>
              <a:rPr dirty="0" lang="en-US" smtClean="0"/>
              <a:t>Disturbances of consciousness</a:t>
            </a:r>
            <a:endParaRPr dirty="0" lang="en-US"/>
          </a:p>
        </p:txBody>
      </p:sp>
      <p:sp>
        <p:nvSpPr>
          <p:cNvPr id="1048800" name="Content Placeholder 2"/>
          <p:cNvSpPr>
            <a:spLocks noGrp="1"/>
          </p:cNvSpPr>
          <p:nvPr>
            <p:ph idx="1"/>
          </p:nvPr>
        </p:nvSpPr>
        <p:spPr>
          <a:xfrm>
            <a:off x="0" y="914400"/>
            <a:ext cx="9144000" cy="5943600"/>
          </a:xfrm>
        </p:spPr>
        <p:txBody>
          <a:bodyPr/>
          <a:p>
            <a:r>
              <a:rPr dirty="0" lang="en-US" smtClean="0"/>
              <a:t>Consciousness is the state of awareness of self &amp; envt. Its disturbances are associated with apparent brain pathology eg brain tumors, infections of the CNS, epilepsy, narcolepsy &amp; physical trauma</a:t>
            </a:r>
          </a:p>
          <a:p>
            <a:r>
              <a:rPr dirty="0" lang="en-US" smtClean="0"/>
              <a:t>Altered states of consciousness include:</a:t>
            </a:r>
          </a:p>
          <a:p>
            <a:pPr lvl="1"/>
            <a:r>
              <a:rPr dirty="0" lang="en-US" smtClean="0"/>
              <a:t>Clouding of consciousness which describes a state of unclear ‘mindedness’ or thinking that may be associated with disorder of a perception, attention, registration, orientation &amp; attitudes</a:t>
            </a:r>
          </a:p>
          <a:p>
            <a:pPr lvl="1"/>
            <a:r>
              <a:rPr dirty="0" lang="en-US" smtClean="0"/>
              <a:t>Stupor which is lack of response and awareness of surroundings</a:t>
            </a:r>
          </a:p>
          <a:p>
            <a:pPr lvl="1">
              <a:buNone/>
            </a:pPr>
            <a:endParaRPr dirty="0" lang="en-US"/>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showMasterSp="0">
  <p:cSld>
    <p:spTree>
      <p:nvGrpSpPr>
        <p:cNvPr id="448" name=""/>
        <p:cNvGrpSpPr/>
        <p:nvPr/>
      </p:nvGrpSpPr>
      <p:grpSpPr>
        <a:xfrm>
          <a:off x="0" y="0"/>
          <a:ext cx="0" cy="0"/>
          <a:chOff x="0" y="0"/>
          <a:chExt cx="0" cy="0"/>
        </a:xfrm>
      </p:grpSpPr>
      <p:sp>
        <p:nvSpPr>
          <p:cNvPr id="1048801" name="Content Placeholder 2"/>
          <p:cNvSpPr>
            <a:spLocks noGrp="1"/>
          </p:cNvSpPr>
          <p:nvPr>
            <p:ph idx="1"/>
          </p:nvPr>
        </p:nvSpPr>
        <p:spPr>
          <a:xfrm>
            <a:off x="0" y="152400"/>
            <a:ext cx="9144000" cy="5943600"/>
          </a:xfrm>
        </p:spPr>
        <p:txBody>
          <a:bodyPr/>
          <a:p>
            <a:pPr lvl="1"/>
            <a:r>
              <a:rPr dirty="0" lang="en-US" smtClean="0"/>
              <a:t>Delirium which is dream-like change in consciousness that is often accompanied by an impaired reality testing. Pt may be anxious, confused, disoriented, restless and might experience hallucinations</a:t>
            </a:r>
          </a:p>
          <a:p>
            <a:pPr lvl="1"/>
            <a:r>
              <a:rPr dirty="0" lang="en-US" smtClean="0"/>
              <a:t>Coma; deep unconsciousness</a:t>
            </a:r>
          </a:p>
          <a:p>
            <a:pPr lvl="1"/>
            <a:r>
              <a:rPr dirty="0" lang="en-US" smtClean="0">
                <a:latin typeface="Times New Roman" pitchFamily="18" charset="0"/>
                <a:cs typeface="Times New Roman" pitchFamily="18" charset="0"/>
              </a:rPr>
              <a:t>Coma vigil: coma in which the patient appears to be asleep but ready to be aroused (also known as akinetic mutism)</a:t>
            </a:r>
          </a:p>
          <a:p>
            <a:pPr lvl="1"/>
            <a:r>
              <a:rPr dirty="0" lang="en-US" smtClean="0">
                <a:latin typeface="Times New Roman" pitchFamily="18" charset="0"/>
                <a:cs typeface="Times New Roman" pitchFamily="18" charset="0"/>
              </a:rPr>
              <a:t>Twilight state: disturbed consciousness with hallucinations</a:t>
            </a:r>
            <a:endParaRPr dirty="0" lang="en-US" smtClean="0"/>
          </a:p>
          <a:p>
            <a:pPr lvl="1"/>
            <a:r>
              <a:rPr dirty="0" lang="en-US" smtClean="0"/>
              <a:t>Depersonalization: disturbance in the way one experiences the self</a:t>
            </a:r>
          </a:p>
          <a:p>
            <a:pPr lvl="1"/>
            <a:r>
              <a:rPr dirty="0" lang="en-US" smtClean="0"/>
              <a:t>Derealization; a disturbance in the way one experiences one’s physical envt</a:t>
            </a:r>
            <a:endParaRPr dirty="0" lang="en-US"/>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showMasterSp="0">
  <p:cSld>
    <p:spTree>
      <p:nvGrpSpPr>
        <p:cNvPr id="449" name=""/>
        <p:cNvGrpSpPr/>
        <p:nvPr/>
      </p:nvGrpSpPr>
      <p:grpSpPr>
        <a:xfrm>
          <a:off x="0" y="0"/>
          <a:ext cx="0" cy="0"/>
          <a:chOff x="0" y="0"/>
          <a:chExt cx="0" cy="0"/>
        </a:xfrm>
      </p:grpSpPr>
      <p:sp>
        <p:nvSpPr>
          <p:cNvPr id="1048802" name="Title 1"/>
          <p:cNvSpPr>
            <a:spLocks noGrp="1"/>
          </p:cNvSpPr>
          <p:nvPr>
            <p:ph type="title"/>
          </p:nvPr>
        </p:nvSpPr>
        <p:spPr>
          <a:xfrm>
            <a:off x="685800" y="0"/>
            <a:ext cx="7772400" cy="1066800"/>
          </a:xfrm>
        </p:spPr>
        <p:txBody>
          <a:bodyPr/>
          <a:p>
            <a:r>
              <a:rPr dirty="0" lang="en-US" smtClean="0"/>
              <a:t>Disturbances of attention</a:t>
            </a:r>
            <a:endParaRPr dirty="0" lang="en-US"/>
          </a:p>
        </p:txBody>
      </p:sp>
      <p:sp>
        <p:nvSpPr>
          <p:cNvPr id="1048803" name="Content Placeholder 2"/>
          <p:cNvSpPr>
            <a:spLocks noGrp="1"/>
          </p:cNvSpPr>
          <p:nvPr>
            <p:ph idx="1"/>
          </p:nvPr>
        </p:nvSpPr>
        <p:spPr>
          <a:xfrm>
            <a:off x="0" y="914400"/>
            <a:ext cx="9144000" cy="5181600"/>
          </a:xfrm>
        </p:spPr>
        <p:txBody>
          <a:bodyPr/>
          <a:p>
            <a:r>
              <a:rPr dirty="0" lang="en-US" smtClean="0"/>
              <a:t>Attention refers to ability to direct one’s activity. It is the amount of attention exerted in focusing on certain portions of an experience; the ability to concentrate. Examples of disturbance in attention include:</a:t>
            </a:r>
          </a:p>
          <a:p>
            <a:pPr lvl="1"/>
            <a:r>
              <a:rPr dirty="0" lang="en-US" smtClean="0"/>
              <a:t>Distractibility which is the inability to concentrate. Attention is easily diverted to other activities that are irrelevant. Common in manic states</a:t>
            </a:r>
          </a:p>
          <a:p>
            <a:pPr lvl="1"/>
            <a:r>
              <a:rPr dirty="0" lang="en-US" smtClean="0">
                <a:latin typeface="Times New Roman" pitchFamily="18" charset="0"/>
                <a:cs typeface="Times New Roman" pitchFamily="18" charset="0"/>
              </a:rPr>
              <a:t>Selective inattention: blocking out only those things that generate anxiety</a:t>
            </a:r>
            <a:endParaRPr dirty="0" lang="en-US"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324" name=""/>
        <p:cNvGrpSpPr/>
        <p:nvPr/>
      </p:nvGrpSpPr>
      <p:grpSpPr>
        <a:xfrm>
          <a:off x="0" y="0"/>
          <a:ext cx="0" cy="0"/>
          <a:chOff x="0" y="0"/>
          <a:chExt cx="0" cy="0"/>
        </a:xfrm>
      </p:grpSpPr>
      <p:sp>
        <p:nvSpPr>
          <p:cNvPr id="1048624" name="Title 1"/>
          <p:cNvSpPr>
            <a:spLocks noGrp="1"/>
          </p:cNvSpPr>
          <p:nvPr>
            <p:ph type="title"/>
          </p:nvPr>
        </p:nvSpPr>
        <p:spPr>
          <a:xfrm>
            <a:off x="762000" y="457200"/>
            <a:ext cx="7772400" cy="1143000"/>
          </a:xfrm>
        </p:spPr>
        <p:txBody>
          <a:bodyPr/>
          <a:p>
            <a:r>
              <a:rPr dirty="0" lang="en-US" smtClean="0"/>
              <a:t>Definition of psychiatry</a:t>
            </a:r>
            <a:endParaRPr dirty="0" lang="en-US"/>
          </a:p>
        </p:txBody>
      </p:sp>
      <p:sp>
        <p:nvSpPr>
          <p:cNvPr id="1048625" name="Content Placeholder 2"/>
          <p:cNvSpPr>
            <a:spLocks noGrp="1"/>
          </p:cNvSpPr>
          <p:nvPr>
            <p:ph idx="1"/>
          </p:nvPr>
        </p:nvSpPr>
        <p:spPr/>
        <p:txBody>
          <a:bodyPr/>
          <a:p>
            <a:r>
              <a:rPr dirty="0" lang="en-US" u="sng" smtClean="0"/>
              <a:t>Psychiatry</a:t>
            </a:r>
            <a:r>
              <a:rPr dirty="0" lang="en-US" smtClean="0"/>
              <a:t>: a branch in psychological medicine dealing with diagnosis, treatment and prevention of mental illness</a:t>
            </a:r>
          </a:p>
          <a:p>
            <a:endParaRPr dirty="0" lang="en-US"/>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showMasterSp="0">
  <p:cSld>
    <p:spTree>
      <p:nvGrpSpPr>
        <p:cNvPr id="450" name=""/>
        <p:cNvGrpSpPr/>
        <p:nvPr/>
      </p:nvGrpSpPr>
      <p:grpSpPr>
        <a:xfrm>
          <a:off x="0" y="0"/>
          <a:ext cx="0" cy="0"/>
          <a:chOff x="0" y="0"/>
          <a:chExt cx="0" cy="0"/>
        </a:xfrm>
      </p:grpSpPr>
      <p:sp>
        <p:nvSpPr>
          <p:cNvPr id="1048804" name="Content Placeholder 2"/>
          <p:cNvSpPr>
            <a:spLocks noGrp="1"/>
          </p:cNvSpPr>
          <p:nvPr>
            <p:ph idx="1"/>
          </p:nvPr>
        </p:nvSpPr>
        <p:spPr>
          <a:xfrm>
            <a:off x="0" y="152400"/>
            <a:ext cx="9144000" cy="6705600"/>
          </a:xfrm>
        </p:spPr>
        <p:txBody>
          <a:bodyPr/>
          <a:p>
            <a:pPr lvl="1"/>
            <a:r>
              <a:rPr dirty="0" lang="en-US" smtClean="0"/>
              <a:t>Trance, a dream like state when attention is focused on one thing and the person seems oblivious of his surroundings. Occurs in hypnosis and associative disorders</a:t>
            </a:r>
          </a:p>
          <a:p>
            <a:pPr lvl="1"/>
            <a:endParaRPr dirty="0" lang="en-US" smtClean="0"/>
          </a:p>
          <a:p>
            <a:pPr lvl="1"/>
            <a:r>
              <a:rPr dirty="0" lang="en-US" smtClean="0"/>
              <a:t>Hyper vigilance in which excessive attention is concentrated on a stimuli. It is often secondary to paranoid and delusional states</a:t>
            </a:r>
            <a:endParaRPr dirty="0" lang="en-US"/>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showMasterSp="0">
  <p:cSld>
    <p:spTree>
      <p:nvGrpSpPr>
        <p:cNvPr id="451" name=""/>
        <p:cNvGrpSpPr/>
        <p:nvPr/>
      </p:nvGrpSpPr>
      <p:grpSpPr>
        <a:xfrm>
          <a:off x="0" y="0"/>
          <a:ext cx="0" cy="0"/>
          <a:chOff x="0" y="0"/>
          <a:chExt cx="0" cy="0"/>
        </a:xfrm>
      </p:grpSpPr>
      <p:sp>
        <p:nvSpPr>
          <p:cNvPr id="1048805" name="Title 1"/>
          <p:cNvSpPr>
            <a:spLocks noGrp="1"/>
          </p:cNvSpPr>
          <p:nvPr>
            <p:ph type="title"/>
          </p:nvPr>
        </p:nvSpPr>
        <p:spPr>
          <a:xfrm>
            <a:off x="685800" y="152400"/>
            <a:ext cx="7772400" cy="990600"/>
          </a:xfrm>
        </p:spPr>
        <p:txBody>
          <a:bodyPr/>
          <a:p>
            <a:r>
              <a:rPr b="1" dirty="0" lang="en-GB" smtClean="0"/>
              <a:t>Abnormalities of Speech</a:t>
            </a:r>
            <a:br>
              <a:rPr b="1" dirty="0" lang="en-GB" smtClean="0"/>
            </a:br>
            <a:endParaRPr dirty="0" lang="en-US"/>
          </a:p>
        </p:txBody>
      </p:sp>
      <p:sp>
        <p:nvSpPr>
          <p:cNvPr id="1048806" name="Content Placeholder 2"/>
          <p:cNvSpPr>
            <a:spLocks noGrp="1"/>
          </p:cNvSpPr>
          <p:nvPr>
            <p:ph idx="1"/>
          </p:nvPr>
        </p:nvSpPr>
        <p:spPr>
          <a:xfrm>
            <a:off x="0" y="609600"/>
            <a:ext cx="9144000" cy="6248400"/>
          </a:xfrm>
        </p:spPr>
        <p:txBody>
          <a:bodyPr/>
          <a:p>
            <a:pPr fontAlgn="ctr"/>
            <a:r>
              <a:rPr b="1" dirty="0" lang="en-GB" u="sng" smtClean="0"/>
              <a:t>Pressure of speech </a:t>
            </a:r>
            <a:r>
              <a:rPr dirty="0" lang="en-GB" smtClean="0"/>
              <a:t>- Speech that is rapid and unstoppable, as if the speaker is driven to keep speaking. Speech is often loud and emphatic and hard to interrupt. It can dominate conversations or go on when no one is listening or responding. A feature of</a:t>
            </a:r>
            <a:r>
              <a:rPr b="1" dirty="0" lang="en-GB" smtClean="0"/>
              <a:t> </a:t>
            </a:r>
            <a:r>
              <a:rPr b="1" dirty="0" i="1" lang="en-GB" smtClean="0"/>
              <a:t>mania</a:t>
            </a:r>
            <a:r>
              <a:rPr b="1" dirty="0" lang="en-GB" smtClean="0"/>
              <a:t> </a:t>
            </a:r>
            <a:r>
              <a:rPr dirty="0" lang="en-GB" smtClean="0"/>
              <a:t>and seen also in other</a:t>
            </a:r>
            <a:r>
              <a:rPr dirty="0" i="1" lang="en-GB" smtClean="0"/>
              <a:t> </a:t>
            </a:r>
            <a:r>
              <a:rPr b="1" dirty="0" i="1" lang="en-GB" smtClean="0"/>
              <a:t>psychotic conditions, organic mental disorders, and </a:t>
            </a:r>
            <a:r>
              <a:rPr dirty="0" lang="en-GB" smtClean="0"/>
              <a:t>non-psychotic conditions associated with </a:t>
            </a:r>
            <a:r>
              <a:rPr b="1" dirty="0" i="1" lang="en-GB" smtClean="0"/>
              <a:t>stress.</a:t>
            </a:r>
            <a:endParaRPr dirty="0" lang="en-GB" smtClean="0"/>
          </a:p>
          <a:p>
            <a:pPr fontAlgn="ctr"/>
            <a:r>
              <a:rPr b="1" dirty="0" lang="en-GB" u="sng" smtClean="0"/>
              <a:t>Poverty of speech</a:t>
            </a:r>
            <a:r>
              <a:rPr dirty="0" lang="en-GB" u="sng" smtClean="0"/>
              <a:t> </a:t>
            </a:r>
            <a:r>
              <a:rPr dirty="0" lang="en-GB" smtClean="0"/>
              <a:t>- Speech that is decreased in amount and non-spontaneous, consisting mainly of brief and unelaborated responses to questions.</a:t>
            </a:r>
          </a:p>
          <a:p>
            <a:endParaRPr dirty="0" lang="en-US"/>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showMasterSp="0">
  <p:cSld>
    <p:spTree>
      <p:nvGrpSpPr>
        <p:cNvPr id="452" name=""/>
        <p:cNvGrpSpPr/>
        <p:nvPr/>
      </p:nvGrpSpPr>
      <p:grpSpPr>
        <a:xfrm>
          <a:off x="0" y="0"/>
          <a:ext cx="0" cy="0"/>
          <a:chOff x="0" y="0"/>
          <a:chExt cx="0" cy="0"/>
        </a:xfrm>
      </p:grpSpPr>
      <p:sp>
        <p:nvSpPr>
          <p:cNvPr id="1048807" name="Content Placeholder 2"/>
          <p:cNvSpPr>
            <a:spLocks noGrp="1"/>
          </p:cNvSpPr>
          <p:nvPr>
            <p:ph idx="1"/>
          </p:nvPr>
        </p:nvSpPr>
        <p:spPr>
          <a:xfrm>
            <a:off x="0" y="0"/>
            <a:ext cx="9144000" cy="6858000"/>
          </a:xfrm>
        </p:spPr>
        <p:txBody>
          <a:bodyPr/>
          <a:p>
            <a:r>
              <a:rPr b="1" dirty="0" lang="en-GB" u="sng" smtClean="0"/>
              <a:t>Non-spontaneous speech</a:t>
            </a:r>
            <a:r>
              <a:rPr dirty="0" lang="en-GB" u="sng" smtClean="0"/>
              <a:t> </a:t>
            </a:r>
            <a:r>
              <a:rPr dirty="0" lang="en-GB" smtClean="0"/>
              <a:t>- Lack of initiation of speech; verbal responses are given only when asked</a:t>
            </a:r>
          </a:p>
          <a:p>
            <a:pPr fontAlgn="ctr"/>
            <a:r>
              <a:rPr b="1" dirty="0" lang="en-GB" u="sng" smtClean="0"/>
              <a:t>Poverty of content of speech</a:t>
            </a:r>
            <a:r>
              <a:rPr dirty="0" lang="en-GB" u="sng" smtClean="0"/>
              <a:t> </a:t>
            </a:r>
            <a:r>
              <a:rPr dirty="0" lang="en-GB" smtClean="0"/>
              <a:t>-Speech that is persistently vague, overly concrete or abstract, repetitive, or stereotyped.</a:t>
            </a:r>
          </a:p>
          <a:p>
            <a:pPr fontAlgn="ctr"/>
            <a:r>
              <a:rPr b="1" dirty="0" lang="en-GB" u="sng" smtClean="0"/>
              <a:t>Disarrthria </a:t>
            </a:r>
            <a:r>
              <a:rPr dirty="0" lang="en-GB" smtClean="0"/>
              <a:t>- difficulty in articulation</a:t>
            </a:r>
          </a:p>
          <a:p>
            <a:pPr fontAlgn="ctr"/>
            <a:r>
              <a:rPr b="1" dirty="0" lang="en-GB" u="sng" smtClean="0"/>
              <a:t>Jargon</a:t>
            </a:r>
            <a:r>
              <a:rPr b="1" dirty="0" lang="en-GB" smtClean="0"/>
              <a:t> - </a:t>
            </a:r>
            <a:r>
              <a:rPr dirty="0" lang="en-GB" smtClean="0"/>
              <a:t>gibberish or babbling speech associated with </a:t>
            </a:r>
            <a:r>
              <a:rPr b="1" dirty="0" i="1" lang="en-GB" smtClean="0"/>
              <a:t>aphasia, extreme mental retardation, or a severe mental disorder</a:t>
            </a:r>
            <a:endParaRPr dirty="0" lang="en-GB" smtClean="0"/>
          </a:p>
          <a:p>
            <a:pPr fontAlgn="ctr"/>
            <a:r>
              <a:rPr b="1" dirty="0" lang="en-GB" u="sng" smtClean="0"/>
              <a:t>Aphasia</a:t>
            </a:r>
            <a:r>
              <a:rPr dirty="0" lang="en-GB" u="sng" smtClean="0"/>
              <a:t> -</a:t>
            </a:r>
            <a:r>
              <a:rPr dirty="0" lang="en-GB" smtClean="0"/>
              <a:t> </a:t>
            </a:r>
            <a:r>
              <a:rPr dirty="0" sz="2800" lang="en-GB" smtClean="0"/>
              <a:t>An impairment in the</a:t>
            </a:r>
            <a:r>
              <a:rPr b="1" dirty="0" sz="2800" lang="en-GB" smtClean="0"/>
              <a:t> </a:t>
            </a:r>
            <a:r>
              <a:rPr b="1" dirty="0" sz="2800" i="1" lang="en-GB" smtClean="0"/>
              <a:t>understanding or transmission</a:t>
            </a:r>
            <a:r>
              <a:rPr dirty="0" sz="2800" lang="en-GB" smtClean="0"/>
              <a:t> of ideas by language in any of its forms - </a:t>
            </a:r>
            <a:r>
              <a:rPr dirty="0" sz="2800" i="1" lang="en-GB" smtClean="0"/>
              <a:t>reading, writing, or speaking - </a:t>
            </a:r>
            <a:r>
              <a:rPr dirty="0" sz="2800" lang="en-GB" smtClean="0"/>
              <a:t>that is due to injury or disease of the brain centres involved in language. </a:t>
            </a:r>
          </a:p>
          <a:p>
            <a:endParaRPr dirty="0" lang="en-US"/>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showMasterSp="0">
  <p:cSld>
    <p:spTree>
      <p:nvGrpSpPr>
        <p:cNvPr id="453" name=""/>
        <p:cNvGrpSpPr/>
        <p:nvPr/>
      </p:nvGrpSpPr>
      <p:grpSpPr>
        <a:xfrm>
          <a:off x="0" y="0"/>
          <a:ext cx="0" cy="0"/>
          <a:chOff x="0" y="0"/>
          <a:chExt cx="0" cy="0"/>
        </a:xfrm>
      </p:grpSpPr>
      <p:sp>
        <p:nvSpPr>
          <p:cNvPr id="1048808" name="Title 1"/>
          <p:cNvSpPr>
            <a:spLocks noGrp="1"/>
          </p:cNvSpPr>
          <p:nvPr>
            <p:ph type="title"/>
          </p:nvPr>
        </p:nvSpPr>
        <p:spPr>
          <a:xfrm>
            <a:off x="228600" y="228600"/>
            <a:ext cx="8686800" cy="914400"/>
          </a:xfrm>
        </p:spPr>
        <p:txBody>
          <a:bodyPr/>
          <a:p>
            <a:r>
              <a:rPr b="1" dirty="0" lang="en-GB" smtClean="0"/>
              <a:t>Disorders of Memory</a:t>
            </a:r>
            <a:br>
              <a:rPr b="1" dirty="0" lang="en-GB" smtClean="0"/>
            </a:br>
            <a:endParaRPr dirty="0" lang="en-US"/>
          </a:p>
        </p:txBody>
      </p:sp>
      <p:sp>
        <p:nvSpPr>
          <p:cNvPr id="1048809" name="Content Placeholder 2"/>
          <p:cNvSpPr>
            <a:spLocks noGrp="1"/>
          </p:cNvSpPr>
          <p:nvPr>
            <p:ph idx="1"/>
          </p:nvPr>
        </p:nvSpPr>
        <p:spPr>
          <a:xfrm>
            <a:off x="0" y="762000"/>
            <a:ext cx="9144000" cy="6096000"/>
          </a:xfrm>
        </p:spPr>
        <p:txBody>
          <a:bodyPr/>
          <a:p>
            <a:pPr>
              <a:buNone/>
            </a:pPr>
            <a:r>
              <a:rPr b="1" dirty="0" lang="en-GB" u="sng" smtClean="0"/>
              <a:t>Amnesia</a:t>
            </a:r>
            <a:r>
              <a:rPr dirty="0" lang="en-GB" smtClean="0"/>
              <a:t> - A disturbance in the memory of information stored in </a:t>
            </a:r>
            <a:r>
              <a:rPr b="1" dirty="0" i="1" lang="en-GB" smtClean="0"/>
              <a:t>long-term memory</a:t>
            </a:r>
            <a:r>
              <a:rPr dirty="0" lang="en-GB" smtClean="0"/>
              <a:t>, in contrast to short-term memory, manifested by </a:t>
            </a:r>
            <a:r>
              <a:rPr b="1" dirty="0" i="1" lang="en-GB" smtClean="0"/>
              <a:t>total or partial</a:t>
            </a:r>
            <a:r>
              <a:rPr dirty="0" i="1" lang="en-GB" smtClean="0"/>
              <a:t> inability to recall past experiences</a:t>
            </a:r>
            <a:r>
              <a:rPr dirty="0" lang="en-GB" smtClean="0"/>
              <a:t>.</a:t>
            </a:r>
          </a:p>
          <a:p>
            <a:r>
              <a:rPr dirty="0" lang="en-GB" smtClean="0"/>
              <a:t>Types of amnesia include:</a:t>
            </a:r>
          </a:p>
          <a:p>
            <a:pPr fontAlgn="ctr" lvl="1"/>
            <a:r>
              <a:rPr b="1" dirty="0" lang="en-GB" smtClean="0"/>
              <a:t>Anterograde - </a:t>
            </a:r>
            <a:r>
              <a:rPr dirty="0" lang="en-GB" smtClean="0"/>
              <a:t>Loss of memory of events that occur </a:t>
            </a:r>
            <a:r>
              <a:rPr b="1" dirty="0" i="1" lang="en-GB" smtClean="0"/>
              <a:t>after</a:t>
            </a:r>
            <a:r>
              <a:rPr dirty="0" lang="en-GB" smtClean="0"/>
              <a:t> the onset of the etiological condition or agent.</a:t>
            </a:r>
          </a:p>
          <a:p>
            <a:pPr fontAlgn="ctr" lvl="1"/>
            <a:r>
              <a:rPr b="1" dirty="0" lang="en-GB" smtClean="0"/>
              <a:t>Retrograde -</a:t>
            </a:r>
            <a:r>
              <a:rPr dirty="0" lang="en-GB" smtClean="0"/>
              <a:t> Loss of memory of events that occurred </a:t>
            </a:r>
            <a:r>
              <a:rPr b="1" dirty="0" i="1" lang="en-GB" smtClean="0"/>
              <a:t>before</a:t>
            </a:r>
            <a:r>
              <a:rPr dirty="0" lang="en-GB" smtClean="0"/>
              <a:t> the onset of the etiological condition or agent.</a:t>
            </a:r>
          </a:p>
          <a:p>
            <a:endParaRPr dirty="0" lang="en-US"/>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showMasterSp="0">
  <p:cSld>
    <p:spTree>
      <p:nvGrpSpPr>
        <p:cNvPr id="454" name=""/>
        <p:cNvGrpSpPr/>
        <p:nvPr/>
      </p:nvGrpSpPr>
      <p:grpSpPr>
        <a:xfrm>
          <a:off x="0" y="0"/>
          <a:ext cx="0" cy="0"/>
          <a:chOff x="0" y="0"/>
          <a:chExt cx="0" cy="0"/>
        </a:xfrm>
      </p:grpSpPr>
      <p:sp>
        <p:nvSpPr>
          <p:cNvPr id="1048810" name="Title 1"/>
          <p:cNvSpPr>
            <a:spLocks noGrp="1"/>
          </p:cNvSpPr>
          <p:nvPr>
            <p:ph type="title"/>
          </p:nvPr>
        </p:nvSpPr>
        <p:spPr/>
        <p:txBody>
          <a:bodyPr/>
          <a:p>
            <a:r>
              <a:rPr dirty="0" lang="en-US" smtClean="0"/>
              <a:t>Memory disorders cntd…</a:t>
            </a:r>
            <a:endParaRPr dirty="0" lang="en-US"/>
          </a:p>
        </p:txBody>
      </p:sp>
      <p:sp>
        <p:nvSpPr>
          <p:cNvPr id="1048811" name="Content Placeholder 2"/>
          <p:cNvSpPr>
            <a:spLocks noGrp="1"/>
          </p:cNvSpPr>
          <p:nvPr>
            <p:ph idx="1"/>
          </p:nvPr>
        </p:nvSpPr>
        <p:spPr/>
        <p:txBody>
          <a:bodyPr/>
          <a:p>
            <a:pPr lvl="0"/>
            <a:r>
              <a:rPr b="1" dirty="0" lang="en-US" smtClean="0">
                <a:latin typeface="Times New Roman" pitchFamily="18" charset="0"/>
                <a:cs typeface="Times New Roman" pitchFamily="18" charset="0"/>
              </a:rPr>
              <a:t>Confabulation:</a:t>
            </a:r>
            <a:r>
              <a:rPr dirty="0" lang="en-US" smtClean="0">
                <a:latin typeface="Times New Roman" pitchFamily="18" charset="0"/>
                <a:cs typeface="Times New Roman" pitchFamily="18" charset="0"/>
              </a:rPr>
              <a:t> Unconscious filling of gaps in memory by imagined or untrue experiences that patient believes but that have no basis in fact; often associated with organic pathology (Korsakoff psychosis).</a:t>
            </a:r>
            <a:endParaRPr dirty="0" lang="en-GB" smtClean="0">
              <a:latin typeface="Times New Roman" pitchFamily="18" charset="0"/>
              <a:cs typeface="Times New Roman" pitchFamily="18" charset="0"/>
            </a:endParaRPr>
          </a:p>
          <a:p>
            <a:endParaRPr dirty="0" lang="en-US"/>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showMasterSp="0">
  <p:cSld>
    <p:spTree>
      <p:nvGrpSpPr>
        <p:cNvPr id="455" name=""/>
        <p:cNvGrpSpPr/>
        <p:nvPr/>
      </p:nvGrpSpPr>
      <p:grpSpPr>
        <a:xfrm>
          <a:off x="0" y="0"/>
          <a:ext cx="0" cy="0"/>
          <a:chOff x="0" y="0"/>
          <a:chExt cx="0" cy="0"/>
        </a:xfrm>
      </p:grpSpPr>
      <p:sp>
        <p:nvSpPr>
          <p:cNvPr id="1048812" name="Content Placeholder 2"/>
          <p:cNvSpPr>
            <a:spLocks noGrp="1"/>
          </p:cNvSpPr>
          <p:nvPr>
            <p:ph idx="1"/>
          </p:nvPr>
        </p:nvSpPr>
        <p:spPr>
          <a:xfrm>
            <a:off x="0" y="0"/>
            <a:ext cx="9144000" cy="6858000"/>
          </a:xfrm>
        </p:spPr>
        <p:txBody>
          <a:bodyPr/>
          <a:p>
            <a:r>
              <a:rPr dirty="0" lang="en-GB" smtClean="0"/>
              <a:t>Memory may be formally tested by asking the person to </a:t>
            </a:r>
            <a:r>
              <a:rPr b="1" dirty="0" i="1" lang="en-GB" smtClean="0"/>
              <a:t>register, retain, recall, and recognize</a:t>
            </a:r>
            <a:r>
              <a:rPr dirty="0" i="1" lang="en-GB" smtClean="0"/>
              <a:t> information</a:t>
            </a:r>
            <a:r>
              <a:rPr dirty="0" lang="en-GB" smtClean="0"/>
              <a:t>. The ability to learn new information may be assessed by asking the individual to learn a list of words. The individual is requested to repeat the words (</a:t>
            </a:r>
            <a:r>
              <a:rPr b="1" dirty="0" lang="en-GB" smtClean="0"/>
              <a:t>registration</a:t>
            </a:r>
            <a:r>
              <a:rPr dirty="0" lang="en-GB" smtClean="0"/>
              <a:t>), to recall the information after a delay of several minutes (</a:t>
            </a:r>
            <a:r>
              <a:rPr b="1" dirty="0" lang="en-GB" smtClean="0"/>
              <a:t>retention, recall</a:t>
            </a:r>
            <a:r>
              <a:rPr dirty="0" lang="en-GB" smtClean="0"/>
              <a:t>), and to recognize the words from a multiple list (</a:t>
            </a:r>
            <a:r>
              <a:rPr b="1" dirty="0" lang="en-GB" smtClean="0"/>
              <a:t>recognition</a:t>
            </a:r>
            <a:r>
              <a:rPr dirty="0" lang="en-GB" smtClean="0"/>
              <a:t>). </a:t>
            </a:r>
          </a:p>
          <a:p>
            <a:r>
              <a:rPr b="1" dirty="0" lang="en-GB" smtClean="0"/>
              <a:t>Memory types</a:t>
            </a:r>
            <a:r>
              <a:rPr dirty="0" lang="en-GB" smtClean="0"/>
              <a:t>;</a:t>
            </a:r>
          </a:p>
          <a:p>
            <a:pPr fontAlgn="ctr" lvl="1"/>
            <a:r>
              <a:rPr b="1" dirty="0" lang="en-GB" smtClean="0"/>
              <a:t>Recall/Immediate</a:t>
            </a:r>
            <a:endParaRPr dirty="0" lang="en-GB" smtClean="0"/>
          </a:p>
          <a:p>
            <a:pPr fontAlgn="ctr" lvl="1"/>
            <a:r>
              <a:rPr b="1" dirty="0" lang="en-GB" smtClean="0"/>
              <a:t>Recent</a:t>
            </a:r>
            <a:endParaRPr dirty="0" lang="en-GB" smtClean="0"/>
          </a:p>
          <a:p>
            <a:pPr fontAlgn="ctr" lvl="1"/>
            <a:r>
              <a:rPr b="1" dirty="0" lang="en-GB" smtClean="0"/>
              <a:t>Remote</a:t>
            </a:r>
            <a:r>
              <a:rPr dirty="0" lang="en-GB" smtClean="0"/>
              <a:t> - </a:t>
            </a:r>
            <a:r>
              <a:rPr dirty="0" i="1" lang="en-GB" smtClean="0"/>
              <a:t>intact in </a:t>
            </a:r>
            <a:r>
              <a:rPr b="1" dirty="0" i="1" lang="en-GB" smtClean="0"/>
              <a:t>dementia</a:t>
            </a:r>
            <a:r>
              <a:rPr dirty="0" lang="en-GB" smtClean="0"/>
              <a:t> *</a:t>
            </a:r>
            <a:r>
              <a:rPr dirty="0" lang="en-GB" smtClean="0">
                <a:solidFill>
                  <a:srgbClr val="C00000"/>
                </a:solidFill>
              </a:rPr>
              <a:t>In</a:t>
            </a:r>
            <a:r>
              <a:rPr b="1" dirty="0" lang="en-GB" smtClean="0">
                <a:solidFill>
                  <a:srgbClr val="C00000"/>
                </a:solidFill>
              </a:rPr>
              <a:t> depression</a:t>
            </a:r>
            <a:r>
              <a:rPr dirty="0" lang="en-GB" smtClean="0">
                <a:solidFill>
                  <a:srgbClr val="C00000"/>
                </a:solidFill>
              </a:rPr>
              <a:t> </a:t>
            </a:r>
            <a:r>
              <a:rPr dirty="0" i="1" lang="en-GB" smtClean="0">
                <a:solidFill>
                  <a:srgbClr val="C00000"/>
                </a:solidFill>
              </a:rPr>
              <a:t>all types are affected</a:t>
            </a:r>
            <a:endParaRPr dirty="0" lang="en-GB" smtClean="0">
              <a:solidFill>
                <a:srgbClr val="C00000"/>
              </a:solidFill>
            </a:endParaRPr>
          </a:p>
          <a:p>
            <a:r>
              <a:rPr dirty="0" lang="en-GB" smtClean="0"/>
              <a:t> </a:t>
            </a:r>
          </a:p>
          <a:p>
            <a:endParaRPr dirty="0" lang="en-US"/>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showMasterSp="0">
  <p:cSld>
    <p:spTree>
      <p:nvGrpSpPr>
        <p:cNvPr id="456" name=""/>
        <p:cNvGrpSpPr/>
        <p:nvPr/>
      </p:nvGrpSpPr>
      <p:grpSpPr>
        <a:xfrm>
          <a:off x="0" y="0"/>
          <a:ext cx="0" cy="0"/>
          <a:chOff x="0" y="0"/>
          <a:chExt cx="0" cy="0"/>
        </a:xfrm>
      </p:grpSpPr>
      <p:sp>
        <p:nvSpPr>
          <p:cNvPr id="1048813" name="Title 1"/>
          <p:cNvSpPr>
            <a:spLocks noGrp="1"/>
          </p:cNvSpPr>
          <p:nvPr>
            <p:ph type="title"/>
          </p:nvPr>
        </p:nvSpPr>
        <p:spPr>
          <a:xfrm>
            <a:off x="685800" y="0"/>
            <a:ext cx="7772400" cy="762000"/>
          </a:xfrm>
        </p:spPr>
        <p:txBody>
          <a:bodyPr/>
          <a:p>
            <a:r>
              <a:rPr b="1" dirty="0" lang="en-GB" smtClean="0"/>
              <a:t/>
            </a:r>
            <a:br>
              <a:rPr b="1" dirty="0" lang="en-GB" smtClean="0"/>
            </a:br>
            <a:r>
              <a:rPr b="1" dirty="0" lang="en-GB" smtClean="0"/>
              <a:t>Disorders of Perception</a:t>
            </a:r>
            <a:br>
              <a:rPr b="1" dirty="0" lang="en-GB" smtClean="0"/>
            </a:br>
            <a:endParaRPr dirty="0" lang="en-US"/>
          </a:p>
        </p:txBody>
      </p:sp>
      <p:sp>
        <p:nvSpPr>
          <p:cNvPr id="1048814" name="Content Placeholder 2"/>
          <p:cNvSpPr>
            <a:spLocks noGrp="1"/>
          </p:cNvSpPr>
          <p:nvPr>
            <p:ph idx="1"/>
          </p:nvPr>
        </p:nvSpPr>
        <p:spPr>
          <a:xfrm>
            <a:off x="0" y="609600"/>
            <a:ext cx="9144000" cy="6248400"/>
          </a:xfrm>
        </p:spPr>
        <p:txBody>
          <a:bodyPr/>
          <a:p>
            <a:r>
              <a:rPr b="1" dirty="0" lang="en-GB" smtClean="0"/>
              <a:t>Perception</a:t>
            </a:r>
            <a:r>
              <a:rPr dirty="0" lang="en-GB" smtClean="0"/>
              <a:t> - The mental process of </a:t>
            </a:r>
            <a:r>
              <a:rPr b="1" dirty="0" i="1" lang="en-GB" smtClean="0"/>
              <a:t>becoming aware of or recognizing an object or idea</a:t>
            </a:r>
            <a:r>
              <a:rPr dirty="0" lang="en-GB" smtClean="0"/>
              <a:t>; primarily</a:t>
            </a:r>
            <a:r>
              <a:rPr dirty="0" i="1" lang="en-GB" smtClean="0"/>
              <a:t> </a:t>
            </a:r>
            <a:r>
              <a:rPr b="1" dirty="0" i="1" lang="en-GB" smtClean="0"/>
              <a:t>cognitive</a:t>
            </a:r>
            <a:r>
              <a:rPr b="1" dirty="0" lang="en-GB" smtClean="0"/>
              <a:t> </a:t>
            </a:r>
            <a:r>
              <a:rPr dirty="0" lang="en-GB" smtClean="0"/>
              <a:t>rather than affective or conative, although all three aspects are manifested. </a:t>
            </a:r>
          </a:p>
          <a:p>
            <a:pPr fontAlgn="ctr"/>
            <a:r>
              <a:rPr b="1" dirty="0" lang="en-GB" u="sng" smtClean="0"/>
              <a:t>Illusion</a:t>
            </a:r>
            <a:r>
              <a:rPr dirty="0" lang="en-GB" smtClean="0"/>
              <a:t> - A</a:t>
            </a:r>
            <a:r>
              <a:rPr b="1" dirty="0" lang="en-GB" smtClean="0"/>
              <a:t> </a:t>
            </a:r>
            <a:r>
              <a:rPr b="1" dirty="0" i="1" lang="en-GB" smtClean="0"/>
              <a:t>misperception or misinterpretation</a:t>
            </a:r>
            <a:r>
              <a:rPr dirty="0" lang="en-GB" smtClean="0"/>
              <a:t> of a </a:t>
            </a:r>
            <a:r>
              <a:rPr b="1" dirty="0" i="1" lang="en-GB" smtClean="0"/>
              <a:t>real external stimulus</a:t>
            </a:r>
            <a:r>
              <a:rPr dirty="0" lang="en-GB" smtClean="0"/>
              <a:t>, such as hearing the rustling of leaves as the sound of voices. </a:t>
            </a:r>
          </a:p>
          <a:p>
            <a:endParaRPr dirty="0" lang="en-US"/>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showMasterSp="0">
  <p:cSld>
    <p:spTree>
      <p:nvGrpSpPr>
        <p:cNvPr id="457" name=""/>
        <p:cNvGrpSpPr/>
        <p:nvPr/>
      </p:nvGrpSpPr>
      <p:grpSpPr>
        <a:xfrm>
          <a:off x="0" y="0"/>
          <a:ext cx="0" cy="0"/>
          <a:chOff x="0" y="0"/>
          <a:chExt cx="0" cy="0"/>
        </a:xfrm>
      </p:grpSpPr>
      <p:sp>
        <p:nvSpPr>
          <p:cNvPr id="1048815" name="Content Placeholder 2"/>
          <p:cNvSpPr>
            <a:spLocks noGrp="1"/>
          </p:cNvSpPr>
          <p:nvPr>
            <p:ph idx="1"/>
          </p:nvPr>
        </p:nvSpPr>
        <p:spPr>
          <a:xfrm>
            <a:off x="0" y="533400"/>
            <a:ext cx="9144000" cy="5562600"/>
          </a:xfrm>
        </p:spPr>
        <p:txBody>
          <a:bodyPr/>
          <a:p>
            <a:r>
              <a:rPr b="1" dirty="0" lang="en-GB" u="sng" smtClean="0"/>
              <a:t>Hallucination</a:t>
            </a:r>
            <a:r>
              <a:rPr dirty="0" lang="en-GB" smtClean="0"/>
              <a:t> - A </a:t>
            </a:r>
            <a:r>
              <a:rPr b="1" dirty="0" i="1" lang="en-GB" smtClean="0"/>
              <a:t>sensory</a:t>
            </a:r>
            <a:r>
              <a:rPr dirty="0" lang="en-GB" smtClean="0"/>
              <a:t> perception that has the compelling sense of reality of a true perception but that occurs </a:t>
            </a:r>
            <a:r>
              <a:rPr b="1" dirty="0" i="1" lang="en-GB" smtClean="0"/>
              <a:t>without external stimulation</a:t>
            </a:r>
            <a:r>
              <a:rPr b="1" dirty="0" lang="en-GB" smtClean="0"/>
              <a:t> </a:t>
            </a:r>
            <a:r>
              <a:rPr dirty="0" lang="en-GB" smtClean="0"/>
              <a:t>of the relevant sensory organ. Hallucinations should be distinguished from illusions, in which an actual external stimulus is misperceived or misinterpreted. The person may or may not have insight into the fact that he or she is having a hallucination; may be </a:t>
            </a:r>
            <a:r>
              <a:rPr b="1" dirty="0" i="1" lang="en-GB" smtClean="0"/>
              <a:t>visual, auditory, olfactory, gustatory, or tactile</a:t>
            </a:r>
            <a:r>
              <a:rPr dirty="0" lang="en-GB" smtClean="0"/>
              <a:t>.</a:t>
            </a:r>
          </a:p>
          <a:p>
            <a:endParaRPr dirty="0" lang="en-US"/>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showMasterSp="0">
  <p:cSld>
    <p:spTree>
      <p:nvGrpSpPr>
        <p:cNvPr id="458" name=""/>
        <p:cNvGrpSpPr/>
        <p:nvPr/>
      </p:nvGrpSpPr>
      <p:grpSpPr>
        <a:xfrm>
          <a:off x="0" y="0"/>
          <a:ext cx="0" cy="0"/>
          <a:chOff x="0" y="0"/>
          <a:chExt cx="0" cy="0"/>
        </a:xfrm>
      </p:grpSpPr>
      <p:sp>
        <p:nvSpPr>
          <p:cNvPr id="1048816" name="Content Placeholder 2"/>
          <p:cNvSpPr>
            <a:spLocks noGrp="1"/>
          </p:cNvSpPr>
          <p:nvPr>
            <p:ph idx="1"/>
          </p:nvPr>
        </p:nvSpPr>
        <p:spPr>
          <a:xfrm>
            <a:off x="0" y="304800"/>
            <a:ext cx="9144000" cy="6400800"/>
          </a:xfrm>
        </p:spPr>
        <p:txBody>
          <a:bodyPr/>
          <a:p>
            <a:pPr lvl="0"/>
            <a:r>
              <a:rPr b="1" dirty="0" lang="en-US" smtClean="0">
                <a:latin typeface="Times New Roman" pitchFamily="18" charset="0"/>
                <a:cs typeface="Times New Roman" pitchFamily="18" charset="0"/>
              </a:rPr>
              <a:t>Hypnagogic hallucination: </a:t>
            </a:r>
            <a:r>
              <a:rPr dirty="0" lang="en-US" smtClean="0">
                <a:latin typeface="Times New Roman" pitchFamily="18" charset="0"/>
                <a:cs typeface="Times New Roman" pitchFamily="18" charset="0"/>
              </a:rPr>
              <a:t>Hallucinations that occur when falling asleep. </a:t>
            </a:r>
            <a:endParaRPr dirty="0" lang="en-GB" smtClean="0">
              <a:latin typeface="Times New Roman" pitchFamily="18" charset="0"/>
              <a:cs typeface="Times New Roman" pitchFamily="18" charset="0"/>
            </a:endParaRPr>
          </a:p>
          <a:p>
            <a:pPr lvl="0"/>
            <a:r>
              <a:rPr b="1" dirty="0" lang="en-US" smtClean="0">
                <a:latin typeface="Times New Roman" pitchFamily="18" charset="0"/>
                <a:cs typeface="Times New Roman" pitchFamily="18" charset="0"/>
              </a:rPr>
              <a:t>Hypnapompic hallucination:</a:t>
            </a:r>
            <a:r>
              <a:rPr dirty="0" lang="en-US" smtClean="0">
                <a:latin typeface="Times New Roman" pitchFamily="18" charset="0"/>
                <a:cs typeface="Times New Roman" pitchFamily="18" charset="0"/>
              </a:rPr>
              <a:t> Hallucinations that occur when waking up.</a:t>
            </a:r>
            <a:endParaRPr dirty="0" lang="en-GB" smtClean="0">
              <a:latin typeface="Times New Roman" pitchFamily="18" charset="0"/>
              <a:cs typeface="Times New Roman" pitchFamily="18" charset="0"/>
            </a:endParaRPr>
          </a:p>
          <a:p>
            <a:pPr lvl="0"/>
            <a:r>
              <a:rPr b="1" dirty="0" lang="en-US" smtClean="0">
                <a:latin typeface="Times New Roman" pitchFamily="18" charset="0"/>
                <a:cs typeface="Times New Roman" pitchFamily="18" charset="0"/>
              </a:rPr>
              <a:t>Auditory hallucination:</a:t>
            </a:r>
            <a:r>
              <a:rPr dirty="0" lang="en-US" smtClean="0">
                <a:latin typeface="Times New Roman" pitchFamily="18" charset="0"/>
                <a:cs typeface="Times New Roman" pitchFamily="18" charset="0"/>
              </a:rPr>
              <a:t> False perception of sound, usually voices but also other voices; most common hallucination in psychiatric disorders.</a:t>
            </a:r>
            <a:endParaRPr dirty="0" lang="en-GB" smtClean="0">
              <a:latin typeface="Times New Roman" pitchFamily="18" charset="0"/>
              <a:cs typeface="Times New Roman" pitchFamily="18" charset="0"/>
            </a:endParaRPr>
          </a:p>
          <a:p>
            <a:pPr lvl="0"/>
            <a:r>
              <a:rPr b="1" dirty="0" lang="en-US" smtClean="0">
                <a:latin typeface="Times New Roman" pitchFamily="18" charset="0"/>
                <a:ea typeface="Calibri" pitchFamily="34" charset="0"/>
                <a:cs typeface="Times New Roman" pitchFamily="18" charset="0"/>
              </a:rPr>
              <a:t>Visual hallucination:</a:t>
            </a:r>
            <a:r>
              <a:rPr dirty="0" lang="en-US" smtClean="0">
                <a:latin typeface="Times New Roman" pitchFamily="18" charset="0"/>
                <a:ea typeface="Calibri" pitchFamily="34" charset="0"/>
                <a:cs typeface="Times New Roman" pitchFamily="18" charset="0"/>
              </a:rPr>
              <a:t> False perception involving sight consisting of both formed images (e.g. people) and unformed images (e.g. flashes of light); most common in medically determined (organic disorders) </a:t>
            </a:r>
            <a:endParaRPr dirty="0" lang="en-GB" smtClean="0">
              <a:latin typeface="Times New Roman" pitchFamily="18" charset="0"/>
              <a:cs typeface="Times New Roman" pitchFamily="18" charset="0"/>
            </a:endParaRPr>
          </a:p>
          <a:p>
            <a:endParaRPr dirty="0" lang="en-US"/>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showMasterSp="0">
  <p:cSld>
    <p:spTree>
      <p:nvGrpSpPr>
        <p:cNvPr id="459" name=""/>
        <p:cNvGrpSpPr/>
        <p:nvPr/>
      </p:nvGrpSpPr>
      <p:grpSpPr>
        <a:xfrm>
          <a:off x="0" y="0"/>
          <a:ext cx="0" cy="0"/>
          <a:chOff x="0" y="0"/>
          <a:chExt cx="0" cy="0"/>
        </a:xfrm>
      </p:grpSpPr>
      <p:sp>
        <p:nvSpPr>
          <p:cNvPr id="1048817" name="Content Placeholder 2"/>
          <p:cNvSpPr>
            <a:spLocks noGrp="1"/>
          </p:cNvSpPr>
          <p:nvPr>
            <p:ph idx="1"/>
          </p:nvPr>
        </p:nvSpPr>
        <p:spPr>
          <a:xfrm>
            <a:off x="0" y="914400"/>
            <a:ext cx="8458200" cy="5181600"/>
          </a:xfrm>
        </p:spPr>
        <p:txBody>
          <a:bodyPr/>
          <a:p>
            <a:pPr eaLnBrk="0" hangingPunct="0" indent="0" lvl="0" marL="0">
              <a:spcBef>
                <a:spcPct val="0"/>
              </a:spcBef>
              <a:buClrTx/>
              <a:buSzTx/>
              <a:buFontTx/>
              <a:buChar char="•"/>
            </a:pPr>
            <a:r>
              <a:rPr b="1" dirty="0" lang="en-US" smtClean="0">
                <a:latin typeface="Times New Roman" pitchFamily="18" charset="0"/>
                <a:ea typeface="Calibri" pitchFamily="34" charset="0"/>
                <a:cs typeface="Times New Roman" pitchFamily="18" charset="0"/>
              </a:rPr>
              <a:t>Olfactory hallucination:</a:t>
            </a:r>
            <a:r>
              <a:rPr dirty="0" lang="en-US" smtClean="0">
                <a:latin typeface="Times New Roman" pitchFamily="18" charset="0"/>
                <a:ea typeface="Calibri" pitchFamily="34" charset="0"/>
                <a:cs typeface="Times New Roman" pitchFamily="18" charset="0"/>
              </a:rPr>
              <a:t> False perception of smell. Most common in organic disorders.</a:t>
            </a:r>
            <a:endParaRPr dirty="0" lang="en-GB" smtClean="0">
              <a:latin typeface="Times New Roman" pitchFamily="18" charset="0"/>
              <a:cs typeface="Times New Roman" pitchFamily="18" charset="0"/>
            </a:endParaRPr>
          </a:p>
          <a:p>
            <a:pPr eaLnBrk="0" hangingPunct="0" indent="0" lvl="0" marL="0">
              <a:spcBef>
                <a:spcPct val="0"/>
              </a:spcBef>
              <a:buClrTx/>
              <a:buSzTx/>
              <a:buFontTx/>
              <a:buChar char="•"/>
            </a:pPr>
            <a:r>
              <a:rPr b="1" dirty="0" lang="en-US" smtClean="0">
                <a:latin typeface="Times New Roman" pitchFamily="18" charset="0"/>
                <a:ea typeface="Calibri" pitchFamily="34" charset="0"/>
                <a:cs typeface="Times New Roman" pitchFamily="18" charset="0"/>
              </a:rPr>
              <a:t>Gustatory hallucination:</a:t>
            </a:r>
            <a:r>
              <a:rPr dirty="0" lang="en-US" smtClean="0">
                <a:latin typeface="Times New Roman" pitchFamily="18" charset="0"/>
                <a:ea typeface="Calibri" pitchFamily="34" charset="0"/>
                <a:cs typeface="Times New Roman" pitchFamily="18" charset="0"/>
              </a:rPr>
              <a:t> False perception of taste, common in organic disorders. </a:t>
            </a:r>
            <a:endParaRPr dirty="0" lang="en-GB" smtClean="0">
              <a:latin typeface="Times New Roman" pitchFamily="18" charset="0"/>
              <a:cs typeface="Times New Roman" pitchFamily="18" charset="0"/>
            </a:endParaRPr>
          </a:p>
          <a:p>
            <a:pPr eaLnBrk="0" hangingPunct="0" indent="0" lvl="0" marL="0">
              <a:spcBef>
                <a:spcPct val="0"/>
              </a:spcBef>
              <a:buClrTx/>
              <a:buSzTx/>
              <a:buFontTx/>
              <a:buChar char="•"/>
            </a:pPr>
            <a:r>
              <a:rPr b="1" dirty="0" lang="en-US" smtClean="0">
                <a:latin typeface="Times New Roman" pitchFamily="18" charset="0"/>
                <a:ea typeface="Calibri" pitchFamily="34" charset="0"/>
                <a:cs typeface="Times New Roman" pitchFamily="18" charset="0"/>
              </a:rPr>
              <a:t>Tactile (haptic) hallucination:</a:t>
            </a:r>
            <a:r>
              <a:rPr dirty="0" lang="en-US" smtClean="0">
                <a:latin typeface="Times New Roman" pitchFamily="18" charset="0"/>
                <a:ea typeface="Calibri" pitchFamily="34" charset="0"/>
                <a:cs typeface="Times New Roman" pitchFamily="18" charset="0"/>
              </a:rPr>
              <a:t> False perception of touch surface sensation, crawling sensation or under the skin (formication) </a:t>
            </a:r>
            <a:endParaRPr dirty="0" lang="en-US" smtClean="0">
              <a:latin typeface="Times New Roman" pitchFamily="18" charset="0"/>
              <a:cs typeface="Times New Roman" pitchFamily="18" charset="0"/>
            </a:endParaRPr>
          </a:p>
          <a:p>
            <a:pPr indent="0" lvl="0" marL="0">
              <a:spcBef>
                <a:spcPct val="0"/>
              </a:spcBef>
              <a:buClrTx/>
              <a:buSzTx/>
              <a:buFontTx/>
              <a:buChar char="•"/>
            </a:pPr>
            <a:r>
              <a:rPr b="1" dirty="0" lang="en-US" smtClean="0">
                <a:latin typeface="Times New Roman" pitchFamily="18" charset="0"/>
                <a:ea typeface="Calibri" pitchFamily="34" charset="0"/>
                <a:cs typeface="Times New Roman" pitchFamily="18" charset="0"/>
              </a:rPr>
              <a:t>Somatic  hallucination:</a:t>
            </a:r>
            <a:r>
              <a:rPr dirty="0" lang="en-US" smtClean="0">
                <a:latin typeface="Times New Roman" pitchFamily="18" charset="0"/>
                <a:ea typeface="Calibri" pitchFamily="34" charset="0"/>
                <a:cs typeface="Times New Roman" pitchFamily="18" charset="0"/>
              </a:rPr>
              <a:t> False sensation of things occurring in or to the body (also known as Cenesthetic hallucination).</a:t>
            </a:r>
            <a:endParaRPr dirty="0" lang="en-GB" smtClean="0">
              <a:latin typeface="Times New Roman" pitchFamily="18" charset="0"/>
              <a:cs typeface="Times New Roman" pitchFamily="18" charset="0"/>
            </a:endParaRPr>
          </a:p>
          <a:p>
            <a:endParaRPr dirty="0"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325" name=""/>
        <p:cNvGrpSpPr/>
        <p:nvPr/>
      </p:nvGrpSpPr>
      <p:grpSpPr>
        <a:xfrm>
          <a:off x="0" y="0"/>
          <a:ext cx="0" cy="0"/>
          <a:chOff x="0" y="0"/>
          <a:chExt cx="0" cy="0"/>
        </a:xfrm>
      </p:grpSpPr>
      <p:sp>
        <p:nvSpPr>
          <p:cNvPr id="1048626" name="Title 1"/>
          <p:cNvSpPr>
            <a:spLocks noGrp="1"/>
          </p:cNvSpPr>
          <p:nvPr>
            <p:ph type="title"/>
          </p:nvPr>
        </p:nvSpPr>
        <p:spPr>
          <a:xfrm>
            <a:off x="685800" y="228600"/>
            <a:ext cx="7772400" cy="1371600"/>
          </a:xfrm>
          <a:solidFill>
            <a:schemeClr val="tx2"/>
          </a:solidFill>
        </p:spPr>
        <p:txBody>
          <a:bodyPr/>
          <a:p>
            <a:r>
              <a:rPr dirty="0" lang="en-US" smtClean="0">
                <a:solidFill>
                  <a:srgbClr val="FFFF00"/>
                </a:solidFill>
              </a:rPr>
              <a:t>Common terms used in psychiatry</a:t>
            </a:r>
            <a:endParaRPr dirty="0" lang="en-US">
              <a:solidFill>
                <a:srgbClr val="FFFF00"/>
              </a:solidFill>
            </a:endParaRPr>
          </a:p>
        </p:txBody>
      </p:sp>
      <p:sp>
        <p:nvSpPr>
          <p:cNvPr id="1048627" name="Content Placeholder 2"/>
          <p:cNvSpPr>
            <a:spLocks noGrp="1"/>
          </p:cNvSpPr>
          <p:nvPr>
            <p:ph idx="1"/>
          </p:nvPr>
        </p:nvSpPr>
        <p:spPr>
          <a:xfrm>
            <a:off x="0" y="1524000"/>
            <a:ext cx="9144000" cy="5334000"/>
          </a:xfrm>
        </p:spPr>
        <p:txBody>
          <a:bodyPr/>
          <a:p>
            <a:pPr indent="-514350" marL="514350">
              <a:buFont typeface="+mj-lt"/>
              <a:buAutoNum type="arabicPeriod"/>
            </a:pPr>
            <a:r>
              <a:rPr dirty="0" lang="en-US" u="sng" smtClean="0"/>
              <a:t>Psychiatric nursing</a:t>
            </a:r>
            <a:r>
              <a:rPr dirty="0" lang="en-US" smtClean="0"/>
              <a:t>: specialized branch of nursing that deals with preventive, </a:t>
            </a:r>
            <a:r>
              <a:rPr dirty="0" lang="en-US" err="1" smtClean="0"/>
              <a:t>promotive</a:t>
            </a:r>
            <a:r>
              <a:rPr dirty="0" lang="en-US" smtClean="0"/>
              <a:t>, curative and rehabilitative aspects of mentally ill persons in hospitals and community</a:t>
            </a:r>
          </a:p>
          <a:p>
            <a:pPr indent="-514350" marL="514350">
              <a:buFont typeface="+mj-lt"/>
              <a:buAutoNum type="arabicPeriod"/>
            </a:pPr>
            <a:r>
              <a:rPr dirty="0" lang="en-US" u="sng" smtClean="0"/>
              <a:t>Psychoanalysis:</a:t>
            </a:r>
            <a:r>
              <a:rPr dirty="0" lang="en-US" smtClean="0"/>
              <a:t> a method of treating certain types of mental illness by a psychiatrist</a:t>
            </a:r>
          </a:p>
          <a:p>
            <a:pPr indent="-514350" marL="514350">
              <a:buFont typeface="+mj-lt"/>
              <a:buAutoNum type="arabicPeriod"/>
            </a:pPr>
            <a:endParaRPr dirty="0" lang="en-US"/>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showMasterSp="0">
  <p:cSld>
    <p:spTree>
      <p:nvGrpSpPr>
        <p:cNvPr id="460" name=""/>
        <p:cNvGrpSpPr/>
        <p:nvPr/>
      </p:nvGrpSpPr>
      <p:grpSpPr>
        <a:xfrm>
          <a:off x="0" y="0"/>
          <a:ext cx="0" cy="0"/>
          <a:chOff x="0" y="0"/>
          <a:chExt cx="0" cy="0"/>
        </a:xfrm>
      </p:grpSpPr>
      <p:sp>
        <p:nvSpPr>
          <p:cNvPr id="1048818" name="Content Placeholder 2"/>
          <p:cNvSpPr>
            <a:spLocks noGrp="1"/>
          </p:cNvSpPr>
          <p:nvPr>
            <p:ph idx="1"/>
          </p:nvPr>
        </p:nvSpPr>
        <p:spPr>
          <a:xfrm>
            <a:off x="685800" y="609600"/>
            <a:ext cx="7772400" cy="5486400"/>
          </a:xfrm>
        </p:spPr>
        <p:txBody>
          <a:bodyPr/>
          <a:p>
            <a:pPr eaLnBrk="0" hangingPunct="0" indent="0" lvl="0" marL="0">
              <a:spcBef>
                <a:spcPct val="0"/>
              </a:spcBef>
              <a:buClrTx/>
              <a:buSzTx/>
              <a:buFontTx/>
              <a:buChar char="•"/>
            </a:pPr>
            <a:r>
              <a:rPr b="1" dirty="0" lang="en-US" smtClean="0">
                <a:latin typeface="Times New Roman" pitchFamily="18" charset="0"/>
                <a:ea typeface="Calibri" pitchFamily="34" charset="0"/>
                <a:cs typeface="Times New Roman" pitchFamily="18" charset="0"/>
              </a:rPr>
              <a:t>Lilliputian hallucination:</a:t>
            </a:r>
            <a:r>
              <a:rPr dirty="0" lang="en-US" smtClean="0">
                <a:latin typeface="Times New Roman" pitchFamily="18" charset="0"/>
                <a:ea typeface="Calibri" pitchFamily="34" charset="0"/>
                <a:cs typeface="Times New Roman" pitchFamily="18" charset="0"/>
              </a:rPr>
              <a:t> False perception in which objects are seen as reduced in size.</a:t>
            </a:r>
            <a:endParaRPr dirty="0" lang="en-GB" smtClean="0">
              <a:latin typeface="Times New Roman" pitchFamily="18" charset="0"/>
              <a:cs typeface="Times New Roman" pitchFamily="18" charset="0"/>
            </a:endParaRPr>
          </a:p>
          <a:p>
            <a:pPr eaLnBrk="0" hangingPunct="0" indent="0" lvl="0" marL="0">
              <a:spcBef>
                <a:spcPct val="0"/>
              </a:spcBef>
              <a:buClrTx/>
              <a:buSzTx/>
              <a:buFontTx/>
              <a:buChar char="•"/>
            </a:pPr>
            <a:r>
              <a:rPr b="1" dirty="0" lang="en-US" smtClean="0">
                <a:latin typeface="Times New Roman" pitchFamily="18" charset="0"/>
                <a:ea typeface="Calibri" pitchFamily="34" charset="0"/>
                <a:cs typeface="Times New Roman" pitchFamily="18" charset="0"/>
              </a:rPr>
              <a:t>Mood-congruent hallucination:</a:t>
            </a:r>
            <a:r>
              <a:rPr dirty="0" lang="en-US" smtClean="0">
                <a:latin typeface="Times New Roman" pitchFamily="18" charset="0"/>
                <a:ea typeface="Calibri" pitchFamily="34" charset="0"/>
                <a:cs typeface="Times New Roman" pitchFamily="18" charset="0"/>
              </a:rPr>
              <a:t> Hallucinations in which the content is consistent with either  a depressed or manic mood (e.g. a depressed patients hears voices saying that the patient is important).</a:t>
            </a:r>
            <a:endParaRPr dirty="0" lang="en-US" smtClean="0">
              <a:latin typeface="Times New Roman" pitchFamily="18" charset="0"/>
              <a:cs typeface="Times New Roman" pitchFamily="18" charset="0"/>
            </a:endParaRPr>
          </a:p>
          <a:p>
            <a:endParaRPr dirty="0" lang="en-US"/>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showMasterSp="0">
  <p:cSld>
    <p:spTree>
      <p:nvGrpSpPr>
        <p:cNvPr id="461" name=""/>
        <p:cNvGrpSpPr/>
        <p:nvPr/>
      </p:nvGrpSpPr>
      <p:grpSpPr>
        <a:xfrm>
          <a:off x="0" y="0"/>
          <a:ext cx="0" cy="0"/>
          <a:chOff x="0" y="0"/>
          <a:chExt cx="0" cy="0"/>
        </a:xfrm>
      </p:grpSpPr>
      <p:sp>
        <p:nvSpPr>
          <p:cNvPr id="1048819" name="Title 1"/>
          <p:cNvSpPr>
            <a:spLocks noGrp="1"/>
          </p:cNvSpPr>
          <p:nvPr>
            <p:ph type="title"/>
          </p:nvPr>
        </p:nvSpPr>
        <p:spPr>
          <a:xfrm>
            <a:off x="685800" y="152400"/>
            <a:ext cx="7772400" cy="990600"/>
          </a:xfrm>
        </p:spPr>
        <p:txBody>
          <a:bodyPr/>
          <a:p>
            <a:r>
              <a:rPr dirty="0" lang="en-US" smtClean="0"/>
              <a:t>Mood disorders</a:t>
            </a:r>
            <a:endParaRPr dirty="0" lang="en-US"/>
          </a:p>
        </p:txBody>
      </p:sp>
      <p:sp>
        <p:nvSpPr>
          <p:cNvPr id="1048820" name="Content Placeholder 2"/>
          <p:cNvSpPr>
            <a:spLocks noGrp="1"/>
          </p:cNvSpPr>
          <p:nvPr>
            <p:ph idx="1"/>
          </p:nvPr>
        </p:nvSpPr>
        <p:spPr>
          <a:xfrm>
            <a:off x="0" y="1066800"/>
            <a:ext cx="9144000" cy="5791200"/>
          </a:xfrm>
        </p:spPr>
        <p:txBody>
          <a:bodyPr/>
          <a:p>
            <a:r>
              <a:rPr dirty="0" lang="en-GB" smtClean="0"/>
              <a:t>Mood: This is the</a:t>
            </a:r>
            <a:r>
              <a:rPr dirty="0" i="1" lang="en-GB" smtClean="0"/>
              <a:t> </a:t>
            </a:r>
            <a:r>
              <a:rPr b="1" dirty="0" i="1" lang="en-GB" smtClean="0"/>
              <a:t>subjective</a:t>
            </a:r>
            <a:r>
              <a:rPr dirty="0" lang="en-GB" smtClean="0"/>
              <a:t> experience of feeling or emotion as </a:t>
            </a:r>
            <a:r>
              <a:rPr b="1" dirty="0" i="1" lang="en-GB" smtClean="0"/>
              <a:t>described by the patient</a:t>
            </a:r>
            <a:r>
              <a:rPr dirty="0" lang="en-GB" smtClean="0"/>
              <a:t> in the history. A </a:t>
            </a:r>
            <a:r>
              <a:rPr b="1" dirty="0" i="1" lang="en-GB" smtClean="0"/>
              <a:t>pervasive</a:t>
            </a:r>
            <a:r>
              <a:rPr b="1" dirty="0" lang="en-GB" smtClean="0"/>
              <a:t> feeling, tone, and internal emotional state</a:t>
            </a:r>
            <a:r>
              <a:rPr dirty="0" lang="en-GB" smtClean="0"/>
              <a:t> of an individual that colours the perception of the world. Distinct from</a:t>
            </a:r>
            <a:r>
              <a:rPr b="1" dirty="0" lang="en-GB" smtClean="0"/>
              <a:t> </a:t>
            </a:r>
            <a:r>
              <a:rPr dirty="0" i="1" lang="en-GB" smtClean="0"/>
              <a:t>affect</a:t>
            </a:r>
            <a:r>
              <a:rPr dirty="0" lang="en-GB" smtClean="0"/>
              <a:t>, which is a feeling state</a:t>
            </a:r>
            <a:r>
              <a:rPr b="1" dirty="0" lang="en-GB" smtClean="0"/>
              <a:t> </a:t>
            </a:r>
            <a:r>
              <a:rPr dirty="0" i="1" lang="en-GB" smtClean="0"/>
              <a:t>noted by the examiner</a:t>
            </a:r>
            <a:r>
              <a:rPr b="1" dirty="0" lang="en-GB" smtClean="0"/>
              <a:t> </a:t>
            </a:r>
            <a:r>
              <a:rPr dirty="0" lang="en-GB" smtClean="0"/>
              <a:t>during the MSE, which refers to more</a:t>
            </a:r>
            <a:r>
              <a:rPr b="1" dirty="0" lang="en-GB" smtClean="0"/>
              <a:t> </a:t>
            </a:r>
            <a:r>
              <a:rPr dirty="0" i="1" lang="en-GB" smtClean="0"/>
              <a:t>fluctuating</a:t>
            </a:r>
            <a:r>
              <a:rPr b="1" dirty="0" lang="en-GB" smtClean="0"/>
              <a:t> </a:t>
            </a:r>
            <a:r>
              <a:rPr dirty="0" lang="en-GB" smtClean="0"/>
              <a:t>changes in emotional </a:t>
            </a:r>
            <a:r>
              <a:rPr dirty="0" i="1" lang="en-GB" smtClean="0"/>
              <a:t>"weather,"</a:t>
            </a:r>
            <a:r>
              <a:rPr b="1" dirty="0" lang="en-GB" smtClean="0"/>
              <a:t> mood</a:t>
            </a:r>
            <a:r>
              <a:rPr dirty="0" lang="en-GB" smtClean="0"/>
              <a:t> refers to a more </a:t>
            </a:r>
            <a:r>
              <a:rPr b="1" dirty="0" i="1" lang="en-GB" smtClean="0"/>
              <a:t>pervasive and sustained</a:t>
            </a:r>
            <a:r>
              <a:rPr dirty="0" lang="en-GB" smtClean="0"/>
              <a:t> emotional </a:t>
            </a:r>
            <a:r>
              <a:rPr b="1" dirty="0" lang="en-GB" smtClean="0"/>
              <a:t>"climate."</a:t>
            </a:r>
            <a:endParaRPr dirty="0" lang="en-GB" smtClean="0"/>
          </a:p>
          <a:p>
            <a:endParaRPr dirty="0" lang="en-US"/>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showMasterSp="0">
  <p:cSld>
    <p:spTree>
      <p:nvGrpSpPr>
        <p:cNvPr id="462" name=""/>
        <p:cNvGrpSpPr/>
        <p:nvPr/>
      </p:nvGrpSpPr>
      <p:grpSpPr>
        <a:xfrm>
          <a:off x="0" y="0"/>
          <a:ext cx="0" cy="0"/>
          <a:chOff x="0" y="0"/>
          <a:chExt cx="0" cy="0"/>
        </a:xfrm>
      </p:grpSpPr>
      <p:sp>
        <p:nvSpPr>
          <p:cNvPr id="1048821" name="Content Placeholder 2"/>
          <p:cNvSpPr>
            <a:spLocks noGrp="1"/>
          </p:cNvSpPr>
          <p:nvPr>
            <p:ph idx="1"/>
          </p:nvPr>
        </p:nvSpPr>
        <p:spPr>
          <a:xfrm>
            <a:off x="0" y="0"/>
            <a:ext cx="9144000" cy="6858000"/>
          </a:xfrm>
        </p:spPr>
        <p:txBody>
          <a:bodyPr/>
          <a:p>
            <a:r>
              <a:rPr dirty="0" lang="en-GB" smtClean="0"/>
              <a:t>Types of mood include: </a:t>
            </a:r>
          </a:p>
          <a:p>
            <a:pPr fontAlgn="ctr" lvl="1"/>
            <a:r>
              <a:rPr b="1" dirty="0" lang="en-GB" u="sng" smtClean="0"/>
              <a:t>Dysphoric</a:t>
            </a:r>
            <a:r>
              <a:rPr b="1" dirty="0" lang="en-GB" smtClean="0"/>
              <a:t> </a:t>
            </a:r>
            <a:r>
              <a:rPr dirty="0" lang="en-GB" smtClean="0"/>
              <a:t>An unpleasant mood, such as </a:t>
            </a:r>
            <a:r>
              <a:rPr dirty="0" i="1" lang="en-GB" smtClean="0"/>
              <a:t>sadness, anxiety, or irritability. </a:t>
            </a:r>
            <a:endParaRPr dirty="0" lang="en-GB" smtClean="0"/>
          </a:p>
          <a:p>
            <a:pPr fontAlgn="ctr" lvl="1"/>
            <a:r>
              <a:rPr b="1" dirty="0" lang="en-GB" u="sng" smtClean="0"/>
              <a:t>Elevated</a:t>
            </a:r>
            <a:r>
              <a:rPr b="1" dirty="0" lang="en-GB" smtClean="0"/>
              <a:t> </a:t>
            </a:r>
            <a:r>
              <a:rPr dirty="0" lang="en-GB" smtClean="0"/>
              <a:t>An exaggerated feeling of well-being, or euphoria or elation. A person with elevated mood may describe feeling "high," "ecstatic," "on top of the world," or "up in the clouds." </a:t>
            </a:r>
          </a:p>
          <a:p>
            <a:pPr fontAlgn="ctr" lvl="1"/>
            <a:r>
              <a:rPr b="1" dirty="0" lang="en-GB" u="sng" smtClean="0"/>
              <a:t>Euthymic</a:t>
            </a:r>
            <a:r>
              <a:rPr dirty="0" lang="en-GB" smtClean="0"/>
              <a:t> Mood in the </a:t>
            </a:r>
            <a:r>
              <a:rPr dirty="0" i="1" lang="en-GB" smtClean="0"/>
              <a:t>"normal"</a:t>
            </a:r>
            <a:r>
              <a:rPr dirty="0" lang="en-GB" smtClean="0"/>
              <a:t> range, which implies the absence of depressed or elevated mood.</a:t>
            </a:r>
          </a:p>
          <a:p>
            <a:pPr fontAlgn="ctr" lvl="1"/>
            <a:r>
              <a:rPr b="1" dirty="0" lang="en-GB" u="sng" smtClean="0"/>
              <a:t>Expansive</a:t>
            </a:r>
            <a:r>
              <a:rPr dirty="0" lang="en-GB" smtClean="0"/>
              <a:t> Lack of restraint in expressing one's feelings, frequently with an </a:t>
            </a:r>
            <a:r>
              <a:rPr dirty="0" i="1" lang="en-GB" smtClean="0"/>
              <a:t>overvaluation of one's significance or importance. </a:t>
            </a:r>
            <a:endParaRPr dirty="0" lang="en-GB" smtClean="0"/>
          </a:p>
          <a:p>
            <a:pPr fontAlgn="ctr" lvl="1"/>
            <a:r>
              <a:rPr b="1" dirty="0" lang="en-GB" u="sng" smtClean="0"/>
              <a:t>Irritable</a:t>
            </a:r>
            <a:r>
              <a:rPr dirty="0" lang="en-GB" smtClean="0"/>
              <a:t> Easily annoyed and provoked to anger.</a:t>
            </a:r>
          </a:p>
          <a:p>
            <a:endParaRPr dirty="0" lang="en-US"/>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showMasterSp="0">
  <p:cSld>
    <p:spTree>
      <p:nvGrpSpPr>
        <p:cNvPr id="463" name=""/>
        <p:cNvGrpSpPr/>
        <p:nvPr/>
      </p:nvGrpSpPr>
      <p:grpSpPr>
        <a:xfrm>
          <a:off x="0" y="0"/>
          <a:ext cx="0" cy="0"/>
          <a:chOff x="0" y="0"/>
          <a:chExt cx="0" cy="0"/>
        </a:xfrm>
      </p:grpSpPr>
      <p:sp>
        <p:nvSpPr>
          <p:cNvPr id="1048822" name="Content Placeholder 2"/>
          <p:cNvSpPr>
            <a:spLocks noGrp="1"/>
          </p:cNvSpPr>
          <p:nvPr>
            <p:ph idx="1"/>
          </p:nvPr>
        </p:nvSpPr>
        <p:spPr>
          <a:xfrm>
            <a:off x="0" y="228600"/>
            <a:ext cx="9144000" cy="5867400"/>
          </a:xfrm>
        </p:spPr>
        <p:txBody>
          <a:bodyPr/>
          <a:p>
            <a:r>
              <a:rPr dirty="0" lang="en-US" u="sng" smtClean="0">
                <a:latin typeface="Times New Roman" pitchFamily="18" charset="0"/>
                <a:cs typeface="Times New Roman" pitchFamily="18" charset="0"/>
              </a:rPr>
              <a:t>Anhedonia</a:t>
            </a:r>
            <a:r>
              <a:rPr dirty="0" lang="en-US" smtClean="0">
                <a:latin typeface="Times New Roman" pitchFamily="18" charset="0"/>
                <a:cs typeface="Times New Roman" pitchFamily="18" charset="0"/>
              </a:rPr>
              <a:t>: loss of interest in and withdrawal from all regular and pleasurable activities, often associated with depression </a:t>
            </a:r>
            <a:endParaRPr dirty="0" lang="en-GB" smtClean="0">
              <a:latin typeface="Times New Roman" pitchFamily="18" charset="0"/>
              <a:cs typeface="Times New Roman" pitchFamily="18" charset="0"/>
            </a:endParaRPr>
          </a:p>
          <a:p>
            <a:r>
              <a:rPr dirty="0" lang="en-US" u="sng" smtClean="0">
                <a:latin typeface="Times New Roman" pitchFamily="18" charset="0"/>
                <a:cs typeface="Times New Roman" pitchFamily="18" charset="0"/>
              </a:rPr>
              <a:t>Grief or mourning</a:t>
            </a:r>
            <a:r>
              <a:rPr dirty="0" lang="en-US" smtClean="0">
                <a:latin typeface="Times New Roman" pitchFamily="18" charset="0"/>
                <a:cs typeface="Times New Roman" pitchFamily="18" charset="0"/>
              </a:rPr>
              <a:t>: sadness appropriate to a real loss </a:t>
            </a:r>
            <a:endParaRPr dirty="0" lang="en-GB" smtClean="0">
              <a:latin typeface="Times New Roman" pitchFamily="18" charset="0"/>
              <a:cs typeface="Times New Roman" pitchFamily="18" charset="0"/>
            </a:endParaRPr>
          </a:p>
          <a:p>
            <a:r>
              <a:rPr dirty="0" lang="en-US" u="sng" smtClean="0">
                <a:latin typeface="Times New Roman" pitchFamily="18" charset="0"/>
                <a:cs typeface="Times New Roman" pitchFamily="18" charset="0"/>
              </a:rPr>
              <a:t>Alexithymia</a:t>
            </a:r>
            <a:r>
              <a:rPr dirty="0" lang="en-US" smtClean="0">
                <a:latin typeface="Times New Roman" pitchFamily="18" charset="0"/>
                <a:cs typeface="Times New Roman" pitchFamily="18" charset="0"/>
              </a:rPr>
              <a:t>: inability or difficulty in describing or being aware of one's emotions or moods </a:t>
            </a:r>
            <a:endParaRPr dirty="0" lang="en-GB" smtClean="0">
              <a:latin typeface="Times New Roman" pitchFamily="18" charset="0"/>
              <a:cs typeface="Times New Roman" pitchFamily="18" charset="0"/>
            </a:endParaRPr>
          </a:p>
          <a:p>
            <a:endParaRPr dirty="0" lang="en-US"/>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showMasterSp="0">
  <p:cSld>
    <p:spTree>
      <p:nvGrpSpPr>
        <p:cNvPr id="464" name=""/>
        <p:cNvGrpSpPr/>
        <p:nvPr/>
      </p:nvGrpSpPr>
      <p:grpSpPr>
        <a:xfrm>
          <a:off x="0" y="0"/>
          <a:ext cx="0" cy="0"/>
          <a:chOff x="0" y="0"/>
          <a:chExt cx="0" cy="0"/>
        </a:xfrm>
      </p:grpSpPr>
      <p:sp>
        <p:nvSpPr>
          <p:cNvPr id="1048823" name="Title 1"/>
          <p:cNvSpPr>
            <a:spLocks noGrp="1"/>
          </p:cNvSpPr>
          <p:nvPr>
            <p:ph type="title"/>
          </p:nvPr>
        </p:nvSpPr>
        <p:spPr>
          <a:xfrm>
            <a:off x="0" y="228600"/>
            <a:ext cx="8915400" cy="1524000"/>
          </a:xfrm>
        </p:spPr>
        <p:txBody>
          <a:bodyPr/>
          <a:p>
            <a:r>
              <a:rPr b="1" dirty="0" lang="en-US" smtClean="0">
                <a:latin typeface="Times New Roman" pitchFamily="18" charset="0"/>
                <a:cs typeface="Times New Roman" pitchFamily="18" charset="0"/>
              </a:rPr>
              <a:t>MOTOR BEHAVIOR </a:t>
            </a:r>
            <a:r>
              <a:rPr dirty="0" lang="en-US" smtClean="0">
                <a:latin typeface="Times New Roman" pitchFamily="18" charset="0"/>
                <a:cs typeface="Times New Roman" pitchFamily="18" charset="0"/>
              </a:rPr>
              <a:t>(conation):</a:t>
            </a:r>
            <a:endParaRPr dirty="0" lang="en-US"/>
          </a:p>
        </p:txBody>
      </p:sp>
      <p:sp>
        <p:nvSpPr>
          <p:cNvPr id="1048824" name="Content Placeholder 2"/>
          <p:cNvSpPr>
            <a:spLocks noGrp="1"/>
          </p:cNvSpPr>
          <p:nvPr>
            <p:ph idx="1"/>
          </p:nvPr>
        </p:nvSpPr>
        <p:spPr>
          <a:xfrm>
            <a:off x="0" y="1371600"/>
            <a:ext cx="9144000" cy="5486400"/>
          </a:xfrm>
        </p:spPr>
        <p:txBody>
          <a:bodyPr/>
          <a:p>
            <a:r>
              <a:rPr dirty="0" lang="en-US" smtClean="0">
                <a:latin typeface="Times New Roman" pitchFamily="18" charset="0"/>
                <a:cs typeface="Times New Roman" pitchFamily="18" charset="0"/>
              </a:rPr>
              <a:t>the aspect of the psyche that includes impulses, motivations, wishes, drives, instincts, and cravings, as expressed by a person's behavior or motor activity.</a:t>
            </a:r>
          </a:p>
          <a:p>
            <a:pPr lvl="1"/>
            <a:r>
              <a:rPr b="1" dirty="0" lang="en-US" u="sng" smtClean="0">
                <a:latin typeface="Times New Roman" pitchFamily="18" charset="0"/>
                <a:cs typeface="Times New Roman" pitchFamily="18" charset="0"/>
              </a:rPr>
              <a:t>Echopraxia</a:t>
            </a:r>
            <a:r>
              <a:rPr dirty="0" lang="en-US" smtClean="0">
                <a:latin typeface="Times New Roman" pitchFamily="18" charset="0"/>
                <a:cs typeface="Times New Roman" pitchFamily="18" charset="0"/>
              </a:rPr>
              <a:t>: pathological imitation of movements of one person by another. </a:t>
            </a:r>
            <a:endParaRPr dirty="0" lang="en-GB" smtClean="0">
              <a:latin typeface="Times New Roman" pitchFamily="18" charset="0"/>
              <a:cs typeface="Times New Roman" pitchFamily="18" charset="0"/>
            </a:endParaRPr>
          </a:p>
          <a:p>
            <a:pPr lvl="1"/>
            <a:r>
              <a:rPr b="1" dirty="0" lang="en-US" u="sng" smtClean="0">
                <a:latin typeface="Times New Roman" pitchFamily="18" charset="0"/>
                <a:cs typeface="Times New Roman" pitchFamily="18" charset="0"/>
              </a:rPr>
              <a:t>Catatonia</a:t>
            </a:r>
            <a:r>
              <a:rPr dirty="0" lang="en-US" smtClean="0">
                <a:latin typeface="Times New Roman" pitchFamily="18" charset="0"/>
                <a:cs typeface="Times New Roman" pitchFamily="18" charset="0"/>
              </a:rPr>
              <a:t>: motor anomalies in nonorganic disorders (as opposed to disturbances of consciousness and motor activity secondary to organic pathology</a:t>
            </a:r>
            <a:endParaRPr dirty="0" lang="en-US"/>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showMasterSp="0">
  <p:cSld>
    <p:spTree>
      <p:nvGrpSpPr>
        <p:cNvPr id="465" name=""/>
        <p:cNvGrpSpPr/>
        <p:nvPr/>
      </p:nvGrpSpPr>
      <p:grpSpPr>
        <a:xfrm>
          <a:off x="0" y="0"/>
          <a:ext cx="0" cy="0"/>
          <a:chOff x="0" y="0"/>
          <a:chExt cx="0" cy="0"/>
        </a:xfrm>
      </p:grpSpPr>
      <p:sp>
        <p:nvSpPr>
          <p:cNvPr id="1048825" name="Content Placeholder 2"/>
          <p:cNvSpPr>
            <a:spLocks noGrp="1"/>
          </p:cNvSpPr>
          <p:nvPr>
            <p:ph idx="1"/>
          </p:nvPr>
        </p:nvSpPr>
        <p:spPr>
          <a:xfrm>
            <a:off x="0" y="228600"/>
            <a:ext cx="8458200" cy="5867400"/>
          </a:xfrm>
        </p:spPr>
        <p:txBody>
          <a:bodyPr/>
          <a:p>
            <a:pPr indent="-742950" marL="742950">
              <a:buAutoNum type="alphaLcPeriod"/>
            </a:pPr>
            <a:r>
              <a:rPr b="1" dirty="0" lang="en-US" u="sng" smtClean="0">
                <a:latin typeface="Times New Roman" pitchFamily="18" charset="0"/>
                <a:cs typeface="Times New Roman" pitchFamily="18" charset="0"/>
              </a:rPr>
              <a:t>Catalepsy</a:t>
            </a:r>
            <a:r>
              <a:rPr dirty="0" lang="en-US" smtClean="0">
                <a:latin typeface="Times New Roman" pitchFamily="18" charset="0"/>
                <a:cs typeface="Times New Roman" pitchFamily="18" charset="0"/>
              </a:rPr>
              <a:t>: general term for an immobile position that is constantly maintained. </a:t>
            </a:r>
          </a:p>
          <a:p>
            <a:pPr indent="-742950" marL="742950">
              <a:buAutoNum type="alphaLcPeriod"/>
            </a:pPr>
            <a:r>
              <a:rPr b="1" dirty="0" lang="en-US" u="sng" smtClean="0">
                <a:latin typeface="Times New Roman" pitchFamily="18" charset="0"/>
                <a:cs typeface="Times New Roman" pitchFamily="18" charset="0"/>
              </a:rPr>
              <a:t>Catatonic excitement</a:t>
            </a:r>
            <a:r>
              <a:rPr dirty="0" lang="en-US" smtClean="0">
                <a:latin typeface="Times New Roman" pitchFamily="18" charset="0"/>
                <a:cs typeface="Times New Roman" pitchFamily="18" charset="0"/>
              </a:rPr>
              <a:t>: agitated, purposeless motor activity, uninfluenced by external stimuli.</a:t>
            </a:r>
          </a:p>
          <a:p>
            <a:pPr indent="-742950" marL="742950">
              <a:buAutoNum type="alphaLcPeriod"/>
            </a:pPr>
            <a:r>
              <a:rPr b="1" dirty="0" lang="en-US" u="sng" smtClean="0">
                <a:latin typeface="Times New Roman" pitchFamily="18" charset="0"/>
                <a:cs typeface="Times New Roman" pitchFamily="18" charset="0"/>
              </a:rPr>
              <a:t>Catatonic stupor</a:t>
            </a:r>
            <a:r>
              <a:rPr dirty="0" lang="en-US" smtClean="0">
                <a:latin typeface="Times New Roman" pitchFamily="18" charset="0"/>
                <a:cs typeface="Times New Roman" pitchFamily="18" charset="0"/>
              </a:rPr>
              <a:t>: markedly slowed motor activity, often to a point of immobility and seeming unawareness of surroundings</a:t>
            </a:r>
            <a:endParaRPr dirty="0" lang="en-US"/>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showMasterSp="0">
  <p:cSld>
    <p:spTree>
      <p:nvGrpSpPr>
        <p:cNvPr id="466" name=""/>
        <p:cNvGrpSpPr/>
        <p:nvPr/>
      </p:nvGrpSpPr>
      <p:grpSpPr>
        <a:xfrm>
          <a:off x="0" y="0"/>
          <a:ext cx="0" cy="0"/>
          <a:chOff x="0" y="0"/>
          <a:chExt cx="0" cy="0"/>
        </a:xfrm>
      </p:grpSpPr>
      <p:sp>
        <p:nvSpPr>
          <p:cNvPr id="1048826" name="Content Placeholder 2"/>
          <p:cNvSpPr>
            <a:spLocks noGrp="1"/>
          </p:cNvSpPr>
          <p:nvPr>
            <p:ph idx="1"/>
          </p:nvPr>
        </p:nvSpPr>
        <p:spPr>
          <a:xfrm>
            <a:off x="0" y="228600"/>
            <a:ext cx="8458200" cy="5867400"/>
          </a:xfrm>
        </p:spPr>
        <p:txBody>
          <a:bodyPr/>
          <a:p>
            <a:pPr indent="-514350" marL="514350">
              <a:buFont typeface="+mj-lt"/>
              <a:buAutoNum type="alphaLcPeriod" startAt="4"/>
            </a:pPr>
            <a:r>
              <a:rPr b="1" dirty="0" lang="en-US" u="sng" smtClean="0">
                <a:latin typeface="Times New Roman" pitchFamily="18" charset="0"/>
                <a:cs typeface="Times New Roman" pitchFamily="18" charset="0"/>
              </a:rPr>
              <a:t>Catatonic rigidity</a:t>
            </a:r>
            <a:r>
              <a:rPr dirty="0" lang="en-US" smtClean="0">
                <a:latin typeface="Times New Roman" pitchFamily="18" charset="0"/>
                <a:cs typeface="Times New Roman" pitchFamily="18" charset="0"/>
              </a:rPr>
              <a:t>: voluntary assumption of a rigid posture, held against all efforts to be moved. </a:t>
            </a:r>
            <a:endParaRPr dirty="0" lang="en-GB" smtClean="0">
              <a:latin typeface="Times New Roman" pitchFamily="18" charset="0"/>
              <a:cs typeface="Times New Roman" pitchFamily="18" charset="0"/>
            </a:endParaRPr>
          </a:p>
          <a:p>
            <a:pPr indent="-514350" marL="514350">
              <a:buFont typeface="+mj-lt"/>
              <a:buAutoNum type="alphaLcPeriod" startAt="4"/>
            </a:pPr>
            <a:r>
              <a:rPr b="1" dirty="0" lang="en-US" u="sng" smtClean="0">
                <a:latin typeface="Times New Roman" pitchFamily="18" charset="0"/>
                <a:cs typeface="Times New Roman" pitchFamily="18" charset="0"/>
              </a:rPr>
              <a:t>Catatonic posturing</a:t>
            </a:r>
            <a:r>
              <a:rPr dirty="0" lang="en-US" smtClean="0">
                <a:latin typeface="Times New Roman" pitchFamily="18" charset="0"/>
                <a:cs typeface="Times New Roman" pitchFamily="18" charset="0"/>
              </a:rPr>
              <a:t>: voluntary assumption of an inappropriate or bizarre posture, generally maintained for long periods. </a:t>
            </a:r>
            <a:endParaRPr dirty="0" lang="en-GB" smtClean="0">
              <a:latin typeface="Times New Roman" pitchFamily="18" charset="0"/>
              <a:cs typeface="Times New Roman" pitchFamily="18" charset="0"/>
            </a:endParaRPr>
          </a:p>
          <a:p>
            <a:pPr indent="-514350" marL="514350">
              <a:buFont typeface="+mj-lt"/>
              <a:buAutoNum type="alphaLcPeriod" startAt="4"/>
            </a:pPr>
            <a:r>
              <a:rPr b="1" dirty="0" lang="en-US" u="sng" smtClean="0">
                <a:latin typeface="Times New Roman" pitchFamily="18" charset="0"/>
                <a:cs typeface="Times New Roman" pitchFamily="18" charset="0"/>
              </a:rPr>
              <a:t>Cerea flexibilitas (waxy flexibility</a:t>
            </a:r>
            <a:r>
              <a:rPr b="1" dirty="0" lang="en-US" smtClean="0">
                <a:latin typeface="Times New Roman" pitchFamily="18" charset="0"/>
                <a:cs typeface="Times New Roman" pitchFamily="18" charset="0"/>
              </a:rPr>
              <a:t>): </a:t>
            </a:r>
            <a:r>
              <a:rPr dirty="0" lang="en-US" smtClean="0">
                <a:latin typeface="Times New Roman" pitchFamily="18" charset="0"/>
                <a:cs typeface="Times New Roman" pitchFamily="18" charset="0"/>
              </a:rPr>
              <a:t>the person can be molded into a position that is then maintained; when the examiner moves the person's limb, the limb feels as if it were made of wax. </a:t>
            </a:r>
            <a:endParaRPr dirty="0" lang="en-GB" smtClean="0">
              <a:latin typeface="Times New Roman" pitchFamily="18" charset="0"/>
              <a:cs typeface="Times New Roman" pitchFamily="18" charset="0"/>
            </a:endParaRPr>
          </a:p>
          <a:p>
            <a:endParaRPr dirty="0" lang="en-US"/>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showMasterSp="0">
  <p:cSld>
    <p:spTree>
      <p:nvGrpSpPr>
        <p:cNvPr id="467" name=""/>
        <p:cNvGrpSpPr/>
        <p:nvPr/>
      </p:nvGrpSpPr>
      <p:grpSpPr>
        <a:xfrm>
          <a:off x="0" y="0"/>
          <a:ext cx="0" cy="0"/>
          <a:chOff x="0" y="0"/>
          <a:chExt cx="0" cy="0"/>
        </a:xfrm>
      </p:grpSpPr>
      <p:sp>
        <p:nvSpPr>
          <p:cNvPr id="1048827" name="Title 1"/>
          <p:cNvSpPr>
            <a:spLocks noGrp="1"/>
          </p:cNvSpPr>
          <p:nvPr>
            <p:ph type="title"/>
          </p:nvPr>
        </p:nvSpPr>
        <p:spPr>
          <a:xfrm>
            <a:off x="685800" y="609600"/>
            <a:ext cx="7772400" cy="152400"/>
          </a:xfrm>
        </p:spPr>
        <p:txBody>
          <a:bodyPr/>
          <a:p>
            <a:r>
              <a:rPr b="1" dirty="0" lang="en-GB" smtClean="0"/>
              <a:t>Thought Disorders</a:t>
            </a:r>
            <a:br>
              <a:rPr b="1" dirty="0" lang="en-GB" smtClean="0"/>
            </a:br>
            <a:endParaRPr dirty="0" lang="en-US"/>
          </a:p>
        </p:txBody>
      </p:sp>
      <p:sp>
        <p:nvSpPr>
          <p:cNvPr id="1048828" name="Content Placeholder 2"/>
          <p:cNvSpPr>
            <a:spLocks noGrp="1"/>
          </p:cNvSpPr>
          <p:nvPr>
            <p:ph idx="1"/>
          </p:nvPr>
        </p:nvSpPr>
        <p:spPr>
          <a:xfrm>
            <a:off x="0" y="609600"/>
            <a:ext cx="9144000" cy="6248400"/>
          </a:xfrm>
        </p:spPr>
        <p:txBody>
          <a:bodyPr/>
          <a:p>
            <a:r>
              <a:rPr dirty="0" lang="en-GB" smtClean="0"/>
              <a:t>Any disturbance of thinking that affects</a:t>
            </a:r>
            <a:r>
              <a:rPr dirty="0" i="1" lang="en-GB" smtClean="0"/>
              <a:t> </a:t>
            </a:r>
            <a:r>
              <a:rPr b="1" dirty="0" i="1" lang="en-GB" smtClean="0"/>
              <a:t>language, communication, thought content, or thought process</a:t>
            </a:r>
            <a:r>
              <a:rPr dirty="0" lang="en-GB" smtClean="0"/>
              <a:t> determined from the </a:t>
            </a:r>
            <a:r>
              <a:rPr dirty="0" i="1" lang="en-GB" smtClean="0"/>
              <a:t>patients speech, writing or inferred from their actions. </a:t>
            </a:r>
            <a:endParaRPr dirty="0" lang="en-GB" smtClean="0"/>
          </a:p>
          <a:p>
            <a:r>
              <a:rPr dirty="0" lang="en-GB" smtClean="0"/>
              <a:t>Disordered thinking may be either;</a:t>
            </a:r>
          </a:p>
          <a:p>
            <a:pPr fontAlgn="ctr" lvl="1"/>
            <a:r>
              <a:rPr dirty="0" lang="en-GB" smtClean="0"/>
              <a:t>Disorder of </a:t>
            </a:r>
            <a:r>
              <a:rPr b="1" dirty="0" lang="en-GB" u="sng" smtClean="0"/>
              <a:t>thought content</a:t>
            </a:r>
            <a:r>
              <a:rPr dirty="0" lang="en-GB" u="sng" smtClean="0"/>
              <a:t> </a:t>
            </a:r>
            <a:r>
              <a:rPr dirty="0" lang="en-GB" smtClean="0"/>
              <a:t>- reflects the patients belief &amp; interpretation of stimuli;</a:t>
            </a:r>
          </a:p>
          <a:p>
            <a:pPr fontAlgn="ctr" lvl="2"/>
            <a:r>
              <a:rPr dirty="0" lang="en-GB" smtClean="0"/>
              <a:t>Hallucinated experiences</a:t>
            </a:r>
          </a:p>
          <a:p>
            <a:pPr fontAlgn="ctr" lvl="2"/>
            <a:r>
              <a:rPr dirty="0" lang="en-GB" smtClean="0"/>
              <a:t>Delusions</a:t>
            </a:r>
          </a:p>
          <a:p>
            <a:pPr fontAlgn="ctr" lvl="2"/>
            <a:r>
              <a:rPr dirty="0" lang="en-GB" smtClean="0"/>
              <a:t>Marked illogicality</a:t>
            </a:r>
          </a:p>
          <a:p>
            <a:endParaRPr dirty="0" lang="en-US"/>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showMasterSp="0">
  <p:cSld>
    <p:spTree>
      <p:nvGrpSpPr>
        <p:cNvPr id="468" name=""/>
        <p:cNvGrpSpPr/>
        <p:nvPr/>
      </p:nvGrpSpPr>
      <p:grpSpPr>
        <a:xfrm>
          <a:off x="0" y="0"/>
          <a:ext cx="0" cy="0"/>
          <a:chOff x="0" y="0"/>
          <a:chExt cx="0" cy="0"/>
        </a:xfrm>
      </p:grpSpPr>
      <p:sp>
        <p:nvSpPr>
          <p:cNvPr id="1048829" name="Title 1"/>
          <p:cNvSpPr>
            <a:spLocks noGrp="1"/>
          </p:cNvSpPr>
          <p:nvPr>
            <p:ph type="title"/>
          </p:nvPr>
        </p:nvSpPr>
        <p:spPr>
          <a:xfrm>
            <a:off x="685800" y="304800"/>
            <a:ext cx="7772400" cy="1143000"/>
          </a:xfrm>
        </p:spPr>
        <p:txBody>
          <a:bodyPr/>
          <a:p>
            <a:pPr lvl="0"/>
            <a:r>
              <a:rPr b="1" dirty="0" lang="en-US" smtClean="0">
                <a:effectLst/>
                <a:latin typeface="Times New Roman" pitchFamily="18" charset="0"/>
                <a:ea typeface="Calibri" pitchFamily="34" charset="0"/>
                <a:cs typeface="Times New Roman" pitchFamily="18" charset="0"/>
              </a:rPr>
              <a:t>Specific Disturbances in </a:t>
            </a:r>
            <a:r>
              <a:rPr b="1" dirty="0" i="1" lang="en-US" smtClean="0">
                <a:effectLst/>
                <a:latin typeface="Times New Roman" pitchFamily="18" charset="0"/>
                <a:ea typeface="Calibri" pitchFamily="34" charset="0"/>
                <a:cs typeface="Times New Roman" pitchFamily="18" charset="0"/>
              </a:rPr>
              <a:t>Content</a:t>
            </a:r>
            <a:r>
              <a:rPr b="1" dirty="0" lang="en-US" smtClean="0">
                <a:effectLst/>
                <a:latin typeface="Times New Roman" pitchFamily="18" charset="0"/>
                <a:ea typeface="Calibri" pitchFamily="34" charset="0"/>
                <a:cs typeface="Times New Roman" pitchFamily="18" charset="0"/>
              </a:rPr>
              <a:t> of thought</a:t>
            </a:r>
            <a:r>
              <a:rPr dirty="0" lang="en-GB" u="sng" smtClean="0">
                <a:solidFill>
                  <a:schemeClr val="tx1"/>
                </a:solidFill>
                <a:effectLst/>
                <a:latin typeface="Times New Roman" pitchFamily="18" charset="0"/>
                <a:cs typeface="Times New Roman" pitchFamily="18" charset="0"/>
              </a:rPr>
              <a:t/>
            </a:r>
            <a:br>
              <a:rPr dirty="0" lang="en-GB" u="sng" smtClean="0">
                <a:solidFill>
                  <a:schemeClr val="tx1"/>
                </a:solidFill>
                <a:effectLst/>
                <a:latin typeface="Times New Roman" pitchFamily="18" charset="0"/>
                <a:cs typeface="Times New Roman" pitchFamily="18" charset="0"/>
              </a:rPr>
            </a:br>
            <a:endParaRPr dirty="0" lang="en-US"/>
          </a:p>
        </p:txBody>
      </p:sp>
      <p:sp>
        <p:nvSpPr>
          <p:cNvPr id="1048830" name="Content Placeholder 2"/>
          <p:cNvSpPr>
            <a:spLocks noGrp="1"/>
          </p:cNvSpPr>
          <p:nvPr>
            <p:ph idx="1"/>
          </p:nvPr>
        </p:nvSpPr>
        <p:spPr>
          <a:xfrm>
            <a:off x="0" y="1295400"/>
            <a:ext cx="9144000" cy="5562600"/>
          </a:xfrm>
        </p:spPr>
        <p:txBody>
          <a:bodyPr/>
          <a:p>
            <a:pPr eaLnBrk="0" hangingPunct="0" indent="0" lvl="0" marL="0">
              <a:spcBef>
                <a:spcPct val="0"/>
              </a:spcBef>
              <a:buClrTx/>
              <a:buSzTx/>
              <a:buFontTx/>
              <a:buChar char="•"/>
            </a:pPr>
            <a:r>
              <a:rPr b="1" dirty="0" lang="en-US" smtClean="0">
                <a:latin typeface="Times New Roman" pitchFamily="18" charset="0"/>
                <a:ea typeface="Calibri" pitchFamily="34" charset="0"/>
                <a:cs typeface="Times New Roman" pitchFamily="18" charset="0"/>
              </a:rPr>
              <a:t>Poverty of content:</a:t>
            </a:r>
            <a:r>
              <a:rPr dirty="0" lang="en-US" smtClean="0">
                <a:latin typeface="Times New Roman" pitchFamily="18" charset="0"/>
                <a:ea typeface="Calibri" pitchFamily="34" charset="0"/>
                <a:cs typeface="Times New Roman" pitchFamily="18" charset="0"/>
              </a:rPr>
              <a:t> Thought that gives little information because of vagueness.</a:t>
            </a:r>
            <a:endParaRPr dirty="0" lang="en-GB" smtClean="0">
              <a:latin typeface="Times New Roman" pitchFamily="18" charset="0"/>
              <a:cs typeface="Times New Roman" pitchFamily="18" charset="0"/>
            </a:endParaRPr>
          </a:p>
          <a:p>
            <a:pPr eaLnBrk="0" hangingPunct="0" indent="0" lvl="0" marL="0">
              <a:spcBef>
                <a:spcPct val="0"/>
              </a:spcBef>
              <a:buClrTx/>
              <a:buSzTx/>
              <a:buFontTx/>
              <a:buChar char="•"/>
            </a:pPr>
            <a:r>
              <a:rPr b="1" dirty="0" lang="en-US" smtClean="0">
                <a:latin typeface="Times New Roman" pitchFamily="18" charset="0"/>
                <a:ea typeface="Calibri" pitchFamily="34" charset="0"/>
                <a:cs typeface="Times New Roman" pitchFamily="18" charset="0"/>
              </a:rPr>
              <a:t>Delusion:</a:t>
            </a:r>
            <a:r>
              <a:rPr dirty="0" lang="en-US" smtClean="0">
                <a:latin typeface="Times New Roman" pitchFamily="18" charset="0"/>
                <a:ea typeface="Calibri" pitchFamily="34" charset="0"/>
                <a:cs typeface="Times New Roman" pitchFamily="18" charset="0"/>
              </a:rPr>
              <a:t> Fixed false belief unresponsive to logic; not caused by ignorance or based on cultural beliefs. </a:t>
            </a:r>
            <a:endParaRPr dirty="0" lang="en-GB" smtClean="0">
              <a:latin typeface="Times New Roman" pitchFamily="18" charset="0"/>
              <a:cs typeface="Times New Roman" pitchFamily="18" charset="0"/>
            </a:endParaRPr>
          </a:p>
          <a:p>
            <a:pPr eaLnBrk="0" hangingPunct="0" lvl="1">
              <a:spcBef>
                <a:spcPct val="0"/>
              </a:spcBef>
              <a:buFontTx/>
              <a:buChar char="•"/>
            </a:pPr>
            <a:r>
              <a:rPr b="1" dirty="0" sz="3200" lang="en-US" smtClean="0">
                <a:latin typeface="Times New Roman" pitchFamily="18" charset="0"/>
                <a:ea typeface="Calibri" pitchFamily="34" charset="0"/>
                <a:cs typeface="Times New Roman" pitchFamily="18" charset="0"/>
              </a:rPr>
              <a:t>Bizarre delusion:</a:t>
            </a:r>
            <a:r>
              <a:rPr dirty="0" sz="3200" lang="en-US" smtClean="0">
                <a:latin typeface="Times New Roman" pitchFamily="18" charset="0"/>
                <a:ea typeface="Calibri" pitchFamily="34" charset="0"/>
                <a:cs typeface="Times New Roman" pitchFamily="18" charset="0"/>
              </a:rPr>
              <a:t> An abused, strangle false belief (e.g. invaders from space have implanted electrodes in the patient’s brain).</a:t>
            </a:r>
            <a:endParaRPr dirty="0" sz="3200" lang="en-GB" smtClean="0">
              <a:latin typeface="Times New Roman" pitchFamily="18" charset="0"/>
              <a:cs typeface="Times New Roman" pitchFamily="18" charset="0"/>
            </a:endParaRPr>
          </a:p>
          <a:p>
            <a:pPr eaLnBrk="0" hangingPunct="0" lvl="1">
              <a:spcBef>
                <a:spcPct val="0"/>
              </a:spcBef>
              <a:buFontTx/>
              <a:buChar char="•"/>
            </a:pPr>
            <a:r>
              <a:rPr b="1" dirty="0" sz="3200" lang="en-US" smtClean="0">
                <a:latin typeface="Times New Roman" pitchFamily="18" charset="0"/>
                <a:ea typeface="Calibri" pitchFamily="34" charset="0"/>
                <a:cs typeface="Times New Roman" pitchFamily="18" charset="0"/>
              </a:rPr>
              <a:t>Mood-congruent delusion:</a:t>
            </a:r>
            <a:r>
              <a:rPr dirty="0" sz="3200" lang="en-US" smtClean="0">
                <a:latin typeface="Times New Roman" pitchFamily="18" charset="0"/>
                <a:ea typeface="Calibri" pitchFamily="34" charset="0"/>
                <a:cs typeface="Times New Roman" pitchFamily="18" charset="0"/>
              </a:rPr>
              <a:t> Delusion with mood-appropriate content (e.g. a depressed patient believes that he or she responsible for the famine in Kenya) </a:t>
            </a:r>
            <a:endParaRPr dirty="0" sz="3200" lang="en-US" smtClean="0">
              <a:latin typeface="Times New Roman" pitchFamily="18" charset="0"/>
              <a:cs typeface="Times New Roman" pitchFamily="18" charset="0"/>
            </a:endParaRPr>
          </a:p>
          <a:p>
            <a:endParaRPr dirty="0" lang="en-US"/>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showMasterSp="0">
  <p:cSld>
    <p:spTree>
      <p:nvGrpSpPr>
        <p:cNvPr id="469" name=""/>
        <p:cNvGrpSpPr/>
        <p:nvPr/>
      </p:nvGrpSpPr>
      <p:grpSpPr>
        <a:xfrm>
          <a:off x="0" y="0"/>
          <a:ext cx="0" cy="0"/>
          <a:chOff x="0" y="0"/>
          <a:chExt cx="0" cy="0"/>
        </a:xfrm>
      </p:grpSpPr>
      <p:sp>
        <p:nvSpPr>
          <p:cNvPr id="1048831" name="Content Placeholder 2"/>
          <p:cNvSpPr>
            <a:spLocks noGrp="1"/>
          </p:cNvSpPr>
          <p:nvPr>
            <p:ph idx="1"/>
          </p:nvPr>
        </p:nvSpPr>
        <p:spPr>
          <a:xfrm>
            <a:off x="0" y="228600"/>
            <a:ext cx="8458200" cy="5867400"/>
          </a:xfrm>
        </p:spPr>
        <p:txBody>
          <a:bodyPr/>
          <a:p>
            <a:pPr lvl="1">
              <a:spcBef>
                <a:spcPct val="0"/>
              </a:spcBef>
              <a:buFontTx/>
              <a:buChar char="•"/>
            </a:pPr>
            <a:r>
              <a:rPr b="1" dirty="0" sz="3200" lang="en-US" smtClean="0">
                <a:latin typeface="Times New Roman" pitchFamily="18" charset="0"/>
                <a:ea typeface="Calibri" pitchFamily="34" charset="0"/>
                <a:cs typeface="Times New Roman" pitchFamily="18" charset="0"/>
              </a:rPr>
              <a:t>Mood-incongruent delusion:</a:t>
            </a:r>
            <a:r>
              <a:rPr dirty="0" sz="3200" lang="en-US" smtClean="0">
                <a:latin typeface="Times New Roman" pitchFamily="18" charset="0"/>
                <a:ea typeface="Calibri" pitchFamily="34" charset="0"/>
                <a:cs typeface="Times New Roman" pitchFamily="18" charset="0"/>
              </a:rPr>
              <a:t> Delusion with content that has no association to mood (e.g. a depressed patient has delusions of thought broadcasting).</a:t>
            </a:r>
            <a:endParaRPr dirty="0" sz="3200" lang="en-GB" smtClean="0">
              <a:latin typeface="Times New Roman" pitchFamily="18" charset="0"/>
              <a:cs typeface="Times New Roman" pitchFamily="18" charset="0"/>
            </a:endParaRPr>
          </a:p>
          <a:p>
            <a:pPr eaLnBrk="0" hangingPunct="0" lvl="1">
              <a:spcBef>
                <a:spcPct val="0"/>
              </a:spcBef>
              <a:buFontTx/>
              <a:buChar char="•"/>
            </a:pPr>
            <a:r>
              <a:rPr b="1" dirty="0" sz="3200" lang="en-US" smtClean="0">
                <a:latin typeface="Times New Roman" pitchFamily="18" charset="0"/>
                <a:ea typeface="Calibri" pitchFamily="34" charset="0"/>
                <a:cs typeface="Times New Roman" pitchFamily="18" charset="0"/>
              </a:rPr>
              <a:t>Nihilistic delusion:</a:t>
            </a:r>
            <a:r>
              <a:rPr dirty="0" sz="3200" lang="en-US" smtClean="0">
                <a:latin typeface="Times New Roman" pitchFamily="18" charset="0"/>
                <a:ea typeface="Calibri" pitchFamily="34" charset="0"/>
                <a:cs typeface="Times New Roman" pitchFamily="18" charset="0"/>
              </a:rPr>
              <a:t> False belief involving functioning of one’s body</a:t>
            </a:r>
            <a:endParaRPr dirty="0" sz="3200" lang="en-GB" smtClean="0">
              <a:latin typeface="Times New Roman" pitchFamily="18" charset="0"/>
              <a:cs typeface="Times New Roman" pitchFamily="18" charset="0"/>
            </a:endParaRPr>
          </a:p>
          <a:p>
            <a:pPr eaLnBrk="0" hangingPunct="0" lvl="1">
              <a:spcBef>
                <a:spcPct val="0"/>
              </a:spcBef>
              <a:buFontTx/>
              <a:buChar char="•"/>
            </a:pPr>
            <a:r>
              <a:rPr b="1" dirty="0" sz="3200" lang="en-US" smtClean="0">
                <a:latin typeface="Times New Roman" pitchFamily="18" charset="0"/>
                <a:ea typeface="Calibri" pitchFamily="34" charset="0"/>
                <a:cs typeface="Times New Roman" pitchFamily="18" charset="0"/>
              </a:rPr>
              <a:t>Somatic delusion:</a:t>
            </a:r>
            <a:r>
              <a:rPr dirty="0" sz="3200" lang="en-US" smtClean="0">
                <a:latin typeface="Times New Roman" pitchFamily="18" charset="0"/>
                <a:ea typeface="Calibri" pitchFamily="34" charset="0"/>
                <a:cs typeface="Times New Roman" pitchFamily="18" charset="0"/>
              </a:rPr>
              <a:t> False belief involving functioning of one’s brain is rotting or melting.</a:t>
            </a:r>
            <a:endParaRPr dirty="0" sz="3200" lang="en-GB" smtClean="0">
              <a:latin typeface="Times New Roman" pitchFamily="18" charset="0"/>
              <a:cs typeface="Times New Roman" pitchFamily="18" charset="0"/>
            </a:endParaRPr>
          </a:p>
          <a:p>
            <a:pPr eaLnBrk="0" hangingPunct="0" lvl="1">
              <a:spcBef>
                <a:spcPct val="0"/>
              </a:spcBef>
              <a:buFontTx/>
              <a:buChar char="•"/>
            </a:pPr>
            <a:r>
              <a:rPr b="1" dirty="0" sz="3200" lang="en-US" smtClean="0">
                <a:latin typeface="Times New Roman" pitchFamily="18" charset="0"/>
                <a:ea typeface="Calibri" pitchFamily="34" charset="0"/>
                <a:cs typeface="Times New Roman" pitchFamily="18" charset="0"/>
              </a:rPr>
              <a:t>Delusion of persecution:</a:t>
            </a:r>
            <a:r>
              <a:rPr dirty="0" sz="3200" lang="en-US" smtClean="0">
                <a:latin typeface="Times New Roman" pitchFamily="18" charset="0"/>
                <a:ea typeface="Calibri" pitchFamily="34" charset="0"/>
                <a:cs typeface="Times New Roman" pitchFamily="18" charset="0"/>
              </a:rPr>
              <a:t> False belief that one is being harassed cheated.</a:t>
            </a:r>
            <a:endParaRPr dirty="0" sz="3200" lang="en-US" smtClean="0">
              <a:latin typeface="Times New Roman" pitchFamily="18" charset="0"/>
              <a:cs typeface="Times New Roman" pitchFamily="18" charset="0"/>
            </a:endParaRPr>
          </a:p>
          <a:p>
            <a:endParaRPr dirty="0"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326" name=""/>
        <p:cNvGrpSpPr/>
        <p:nvPr/>
      </p:nvGrpSpPr>
      <p:grpSpPr>
        <a:xfrm>
          <a:off x="0" y="0"/>
          <a:ext cx="0" cy="0"/>
          <a:chOff x="0" y="0"/>
          <a:chExt cx="0" cy="0"/>
        </a:xfrm>
      </p:grpSpPr>
      <p:sp>
        <p:nvSpPr>
          <p:cNvPr id="1048628" name="Content Placeholder 2"/>
          <p:cNvSpPr>
            <a:spLocks noGrp="1"/>
          </p:cNvSpPr>
          <p:nvPr>
            <p:ph idx="1"/>
          </p:nvPr>
        </p:nvSpPr>
        <p:spPr>
          <a:xfrm>
            <a:off x="0" y="228600"/>
            <a:ext cx="9144000" cy="5867400"/>
          </a:xfrm>
        </p:spPr>
        <p:txBody>
          <a:bodyPr/>
          <a:p>
            <a:pPr indent="-514350" marL="514350">
              <a:buFont typeface="+mj-lt"/>
              <a:buAutoNum type="arabicPeriod" startAt="4"/>
            </a:pPr>
            <a:r>
              <a:rPr dirty="0" lang="en-US" u="sng" smtClean="0"/>
              <a:t>Child psychiatry</a:t>
            </a:r>
            <a:r>
              <a:rPr dirty="0" lang="en-US" smtClean="0"/>
              <a:t>: science of healing or curing disorders of the psychiatry in children</a:t>
            </a:r>
          </a:p>
          <a:p>
            <a:pPr indent="-514350" marL="514350">
              <a:buFont typeface="+mj-lt"/>
              <a:buAutoNum type="arabicPeriod" startAt="4"/>
            </a:pPr>
            <a:r>
              <a:rPr dirty="0" lang="en-US" u="sng" smtClean="0"/>
              <a:t>Geriatric psychiatry: a</a:t>
            </a:r>
            <a:r>
              <a:rPr dirty="0" lang="en-US" smtClean="0"/>
              <a:t> branch in psychiatry dealing with disorders of the aged</a:t>
            </a:r>
          </a:p>
          <a:p>
            <a:pPr indent="-514350" marL="514350">
              <a:buFont typeface="+mj-lt"/>
              <a:buAutoNum type="arabicPeriod" startAt="4"/>
            </a:pPr>
            <a:r>
              <a:rPr dirty="0" lang="en-US" u="sng" smtClean="0"/>
              <a:t>Community psychiatry</a:t>
            </a:r>
            <a:r>
              <a:rPr dirty="0" lang="en-US" smtClean="0"/>
              <a:t>: branch of psychiatry concerned with provision and delivery of coordinated programmes of mental health care to a specified community/population</a:t>
            </a:r>
          </a:p>
          <a:p>
            <a:endParaRPr dirty="0" lang="en-US"/>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showMasterSp="0">
  <p:cSld>
    <p:spTree>
      <p:nvGrpSpPr>
        <p:cNvPr id="470" name=""/>
        <p:cNvGrpSpPr/>
        <p:nvPr/>
      </p:nvGrpSpPr>
      <p:grpSpPr>
        <a:xfrm>
          <a:off x="0" y="0"/>
          <a:ext cx="0" cy="0"/>
          <a:chOff x="0" y="0"/>
          <a:chExt cx="0" cy="0"/>
        </a:xfrm>
      </p:grpSpPr>
      <p:sp>
        <p:nvSpPr>
          <p:cNvPr id="1048832" name="Content Placeholder 2"/>
          <p:cNvSpPr>
            <a:spLocks noGrp="1"/>
          </p:cNvSpPr>
          <p:nvPr>
            <p:ph idx="1"/>
          </p:nvPr>
        </p:nvSpPr>
        <p:spPr>
          <a:xfrm>
            <a:off x="0" y="0"/>
            <a:ext cx="8458200" cy="6096000"/>
          </a:xfrm>
        </p:spPr>
        <p:txBody>
          <a:bodyPr/>
          <a:p>
            <a:pPr lvl="1">
              <a:spcBef>
                <a:spcPct val="0"/>
              </a:spcBef>
            </a:pPr>
            <a:r>
              <a:rPr b="1" dirty="0" sz="3200" lang="en-US" smtClean="0">
                <a:latin typeface="Times New Roman" pitchFamily="18" charset="0"/>
                <a:ea typeface="Calibri" pitchFamily="34" charset="0"/>
                <a:cs typeface="Times New Roman" pitchFamily="18" charset="0"/>
              </a:rPr>
              <a:t>Delusion of grandeur:</a:t>
            </a:r>
            <a:r>
              <a:rPr dirty="0" sz="3200" lang="en-US" smtClean="0">
                <a:latin typeface="Times New Roman" pitchFamily="18" charset="0"/>
                <a:ea typeface="Calibri" pitchFamily="34" charset="0"/>
                <a:cs typeface="Times New Roman" pitchFamily="18" charset="0"/>
              </a:rPr>
              <a:t> Exaggerated conception of one’s importance, power or identity.</a:t>
            </a:r>
          </a:p>
          <a:p>
            <a:pPr eaLnBrk="0" hangingPunct="0" lvl="1">
              <a:spcBef>
                <a:spcPct val="0"/>
              </a:spcBef>
            </a:pPr>
            <a:r>
              <a:rPr b="1" dirty="0" sz="3200" lang="en-US" smtClean="0">
                <a:latin typeface="Times New Roman" pitchFamily="18" charset="0"/>
                <a:ea typeface="Calibri" pitchFamily="34" charset="0"/>
                <a:cs typeface="Times New Roman" pitchFamily="18" charset="0"/>
              </a:rPr>
              <a:t>Delusion of reference:</a:t>
            </a:r>
            <a:r>
              <a:rPr dirty="0" sz="3200" lang="en-US" smtClean="0">
                <a:latin typeface="Times New Roman" pitchFamily="18" charset="0"/>
                <a:ea typeface="Calibri" pitchFamily="34" charset="0"/>
                <a:cs typeface="Times New Roman" pitchFamily="18" charset="0"/>
              </a:rPr>
              <a:t> False belief that the behaviour of others refers to oneself; that events, objects or other people have a particular and unusual significance. </a:t>
            </a:r>
          </a:p>
          <a:p>
            <a:pPr eaLnBrk="0" hangingPunct="0" lvl="1">
              <a:spcBef>
                <a:spcPct val="0"/>
              </a:spcBef>
            </a:pPr>
            <a:r>
              <a:rPr b="1" dirty="0" sz="3200" lang="en-US" smtClean="0">
                <a:latin typeface="Times New Roman" pitchFamily="18" charset="0"/>
                <a:ea typeface="Calibri" pitchFamily="34" charset="0"/>
                <a:cs typeface="Times New Roman" pitchFamily="18" charset="0"/>
              </a:rPr>
              <a:t>Delusion of control:</a:t>
            </a:r>
            <a:r>
              <a:rPr dirty="0" sz="3200" lang="en-US" smtClean="0">
                <a:latin typeface="Times New Roman" pitchFamily="18" charset="0"/>
                <a:ea typeface="Calibri" pitchFamily="34" charset="0"/>
                <a:cs typeface="Times New Roman" pitchFamily="18" charset="0"/>
              </a:rPr>
              <a:t> False feeling that one’s will, thoughts, or feelings are being controlled by external feelings</a:t>
            </a:r>
            <a:endParaRPr dirty="0" sz="3200" lang="en-GB" smtClean="0">
              <a:latin typeface="Times New Roman" pitchFamily="18" charset="0"/>
              <a:cs typeface="Times New Roman" pitchFamily="18" charset="0"/>
            </a:endParaRPr>
          </a:p>
          <a:p>
            <a:endParaRPr dirty="0" lang="en-US"/>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showMasterSp="0">
  <p:cSld>
    <p:spTree>
      <p:nvGrpSpPr>
        <p:cNvPr id="471" name=""/>
        <p:cNvGrpSpPr/>
        <p:nvPr/>
      </p:nvGrpSpPr>
      <p:grpSpPr>
        <a:xfrm>
          <a:off x="0" y="0"/>
          <a:ext cx="0" cy="0"/>
          <a:chOff x="0" y="0"/>
          <a:chExt cx="0" cy="0"/>
        </a:xfrm>
      </p:grpSpPr>
      <p:sp>
        <p:nvSpPr>
          <p:cNvPr id="1048833" name="Content Placeholder 2"/>
          <p:cNvSpPr>
            <a:spLocks noGrp="1"/>
          </p:cNvSpPr>
          <p:nvPr>
            <p:ph idx="1"/>
          </p:nvPr>
        </p:nvSpPr>
        <p:spPr>
          <a:xfrm>
            <a:off x="0" y="0"/>
            <a:ext cx="9144000" cy="6858000"/>
          </a:xfrm>
        </p:spPr>
        <p:txBody>
          <a:bodyPr/>
          <a:p>
            <a:pPr fontAlgn="ctr"/>
            <a:r>
              <a:rPr dirty="0" lang="en-GB" smtClean="0"/>
              <a:t>Disorders of </a:t>
            </a:r>
            <a:r>
              <a:rPr b="1" dirty="0" lang="en-GB" u="sng" smtClean="0"/>
              <a:t>thought process</a:t>
            </a:r>
            <a:r>
              <a:rPr dirty="0" lang="en-GB" u="sng" smtClean="0"/>
              <a:t> </a:t>
            </a:r>
            <a:r>
              <a:rPr dirty="0" lang="en-GB" smtClean="0"/>
              <a:t>- detected from the patients </a:t>
            </a:r>
            <a:r>
              <a:rPr dirty="0" i="1" lang="en-GB" smtClean="0"/>
              <a:t>speech, writings drawings or behaviour;</a:t>
            </a:r>
            <a:endParaRPr dirty="0" lang="en-GB" smtClean="0"/>
          </a:p>
          <a:p>
            <a:pPr fontAlgn="ctr" lvl="1"/>
            <a:r>
              <a:rPr dirty="0" lang="en-GB" smtClean="0"/>
              <a:t>Incoherence of speech 2° to pressure of thought</a:t>
            </a:r>
          </a:p>
          <a:p>
            <a:pPr fontAlgn="ctr" lvl="1"/>
            <a:r>
              <a:rPr dirty="0" lang="en-GB" smtClean="0"/>
              <a:t>Illogical thinking</a:t>
            </a:r>
          </a:p>
          <a:p>
            <a:pPr fontAlgn="ctr" lvl="1"/>
            <a:r>
              <a:rPr dirty="0" lang="en-GB" smtClean="0"/>
              <a:t>Concrete thinking - Thinking characterized by diminished capacity to form abstractions. The subject is unable to think metaphorically or hypothetically.</a:t>
            </a:r>
          </a:p>
          <a:p>
            <a:pPr fontAlgn="ctr" lvl="1"/>
            <a:r>
              <a:rPr b="1" dirty="0" lang="en-GB" smtClean="0"/>
              <a:t>Tangentiality: </a:t>
            </a:r>
            <a:r>
              <a:rPr dirty="0" lang="en-GB" smtClean="0"/>
              <a:t>A disturbance of communication in which the subject "takes off on a tangent" away from a central idea or question and </a:t>
            </a:r>
            <a:r>
              <a:rPr b="1" dirty="0" lang="en-GB" smtClean="0"/>
              <a:t>does not return</a:t>
            </a:r>
            <a:r>
              <a:rPr dirty="0" lang="en-GB" smtClean="0"/>
              <a:t>. It may be a digression or an introduction of a new theme. It is related to</a:t>
            </a:r>
            <a:r>
              <a:rPr dirty="0" i="1" lang="en-GB" smtClean="0"/>
              <a:t> loosening of associations and speech derailment </a:t>
            </a:r>
            <a:r>
              <a:rPr dirty="0" lang="en-GB" smtClean="0"/>
              <a:t>in that there is a jump from one thought or topic to another.</a:t>
            </a:r>
          </a:p>
          <a:p>
            <a:endParaRPr dirty="0" lang="en-US"/>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showMasterSp="0">
  <p:cSld>
    <p:spTree>
      <p:nvGrpSpPr>
        <p:cNvPr id="472" name=""/>
        <p:cNvGrpSpPr/>
        <p:nvPr/>
      </p:nvGrpSpPr>
      <p:grpSpPr>
        <a:xfrm>
          <a:off x="0" y="0"/>
          <a:ext cx="0" cy="0"/>
          <a:chOff x="0" y="0"/>
          <a:chExt cx="0" cy="0"/>
        </a:xfrm>
      </p:grpSpPr>
      <p:sp>
        <p:nvSpPr>
          <p:cNvPr id="1048834" name="Content Placeholder 2"/>
          <p:cNvSpPr>
            <a:spLocks noGrp="1"/>
          </p:cNvSpPr>
          <p:nvPr>
            <p:ph idx="1"/>
          </p:nvPr>
        </p:nvSpPr>
        <p:spPr>
          <a:xfrm>
            <a:off x="0" y="0"/>
            <a:ext cx="9144000" cy="6858000"/>
          </a:xfrm>
        </p:spPr>
        <p:txBody>
          <a:bodyPr/>
          <a:p>
            <a:r>
              <a:rPr dirty="0" lang="en-GB" smtClean="0"/>
              <a:t>A</a:t>
            </a:r>
            <a:r>
              <a:rPr b="1" dirty="0" lang="en-GB" smtClean="0"/>
              <a:t> formal thought disorder</a:t>
            </a:r>
            <a:r>
              <a:rPr dirty="0" lang="en-GB" smtClean="0"/>
              <a:t> is a disorder in </a:t>
            </a:r>
            <a:r>
              <a:rPr b="1" dirty="0" lang="en-GB" smtClean="0"/>
              <a:t>form or process of thinking</a:t>
            </a:r>
            <a:r>
              <a:rPr dirty="0" lang="en-GB" smtClean="0"/>
              <a:t>, characterized by a failure to follow semantic, syntactic, or logical rules</a:t>
            </a:r>
            <a:r>
              <a:rPr b="1" dirty="0" lang="en-GB" smtClean="0"/>
              <a:t>.</a:t>
            </a:r>
          </a:p>
          <a:p>
            <a:r>
              <a:rPr b="1" dirty="0" lang="en-GB" smtClean="0"/>
              <a:t> Schneider</a:t>
            </a:r>
            <a:r>
              <a:rPr dirty="0" lang="en-GB" smtClean="0"/>
              <a:t> described the following features of formal thought disorder - </a:t>
            </a:r>
            <a:r>
              <a:rPr b="1" dirty="0" lang="en-GB" smtClean="0"/>
              <a:t>Fusion, Omission &amp; Substitution</a:t>
            </a:r>
            <a:r>
              <a:rPr dirty="0" lang="en-GB" smtClean="0"/>
              <a:t>. It may range from; </a:t>
            </a:r>
          </a:p>
          <a:p>
            <a:r>
              <a:rPr b="1" dirty="0" i="1" lang="en-GB" u="sng" smtClean="0"/>
              <a:t>locking</a:t>
            </a:r>
            <a:r>
              <a:rPr b="1" dirty="0" i="1" lang="en-GB" smtClean="0"/>
              <a:t>:</a:t>
            </a:r>
            <a:r>
              <a:rPr dirty="0" lang="en-GB" smtClean="0"/>
              <a:t> Sudden disruption of thought evidenced by an interruption or momentary disruption of speech. It appears as if the individual is trying to remember what he or she was thinking or saying. It may occur in </a:t>
            </a:r>
            <a:r>
              <a:rPr b="1" dirty="0" lang="en-GB" smtClean="0"/>
              <a:t>schizophrenia</a:t>
            </a:r>
            <a:r>
              <a:rPr dirty="0" lang="en-GB" smtClean="0"/>
              <a:t>, and lesser degrees are seen in anxiety states</a:t>
            </a:r>
            <a:r>
              <a:rPr b="1" dirty="0" lang="en-GB" smtClean="0"/>
              <a:t> </a:t>
            </a:r>
            <a:r>
              <a:rPr dirty="0" lang="en-GB" smtClean="0"/>
              <a:t>such as </a:t>
            </a:r>
            <a:r>
              <a:rPr b="1" dirty="0" lang="en-GB" smtClean="0"/>
              <a:t>obsessive-compulsive disorders. </a:t>
            </a:r>
            <a:endParaRPr dirty="0" lang="en-GB" smtClean="0"/>
          </a:p>
          <a:p>
            <a:endParaRPr dirty="0" lang="en-GB" smtClean="0"/>
          </a:p>
          <a:p>
            <a:endParaRPr dirty="0" lang="en-US"/>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showMasterSp="0">
  <p:cSld>
    <p:spTree>
      <p:nvGrpSpPr>
        <p:cNvPr id="473" name=""/>
        <p:cNvGrpSpPr/>
        <p:nvPr/>
      </p:nvGrpSpPr>
      <p:grpSpPr>
        <a:xfrm>
          <a:off x="0" y="0"/>
          <a:ext cx="0" cy="0"/>
          <a:chOff x="0" y="0"/>
          <a:chExt cx="0" cy="0"/>
        </a:xfrm>
      </p:grpSpPr>
      <p:sp>
        <p:nvSpPr>
          <p:cNvPr id="1048835" name="Content Placeholder 2"/>
          <p:cNvSpPr>
            <a:spLocks noGrp="1"/>
          </p:cNvSpPr>
          <p:nvPr>
            <p:ph idx="1"/>
          </p:nvPr>
        </p:nvSpPr>
        <p:spPr>
          <a:xfrm>
            <a:off x="0" y="0"/>
            <a:ext cx="9144000" cy="6858000"/>
          </a:xfrm>
        </p:spPr>
        <p:txBody>
          <a:bodyPr/>
          <a:p>
            <a:pPr fontAlgn="ctr"/>
            <a:r>
              <a:rPr b="1" dirty="0" i="1" lang="en-GB" u="sng" smtClean="0"/>
              <a:t>Circumstantiality:</a:t>
            </a:r>
            <a:r>
              <a:rPr dirty="0" i="1" lang="en-GB" smtClean="0"/>
              <a:t> </a:t>
            </a:r>
            <a:r>
              <a:rPr dirty="0" lang="en-GB" smtClean="0"/>
              <a:t>A disturbance of communication in which the train of associations is interrupted by frequent digressions before </a:t>
            </a:r>
            <a:r>
              <a:rPr b="1" dirty="0" lang="en-GB" smtClean="0"/>
              <a:t>the central idea is finally presented</a:t>
            </a:r>
            <a:r>
              <a:rPr dirty="0" lang="en-GB" smtClean="0"/>
              <a:t>. The digressions are irrelevant or marginally relevant to what is being said. Seen in a wide variety of pathological states, or may be a normal if annoying language habit.</a:t>
            </a:r>
          </a:p>
          <a:p>
            <a:pPr fontAlgn="ctr"/>
            <a:r>
              <a:rPr b="1" dirty="0" i="1" lang="en-GB" u="sng" smtClean="0"/>
              <a:t>Loosening of associations</a:t>
            </a:r>
            <a:r>
              <a:rPr b="1" dirty="0" i="1" lang="en-GB" smtClean="0"/>
              <a:t>:</a:t>
            </a:r>
            <a:r>
              <a:rPr dirty="0" lang="en-GB" smtClean="0"/>
              <a:t> (See also Flight of ideas and Tangentiality.) A disorder of thinking and speech in which ideas shift from one subject to another with </a:t>
            </a:r>
            <a:r>
              <a:rPr dirty="0" i="1" lang="en-GB" smtClean="0"/>
              <a:t>remote or no apparent reasons</a:t>
            </a:r>
            <a:r>
              <a:rPr dirty="0" lang="en-GB" smtClean="0"/>
              <a:t>. The speaker is unaware of the incongruity. A classical sign of </a:t>
            </a:r>
            <a:r>
              <a:rPr b="1" dirty="0" lang="en-GB" smtClean="0"/>
              <a:t>schizophrenia</a:t>
            </a:r>
            <a:r>
              <a:rPr dirty="0" lang="en-GB" smtClean="0"/>
              <a:t> but may be seen also in </a:t>
            </a:r>
            <a:r>
              <a:rPr b="1" dirty="0" lang="en-GB" smtClean="0"/>
              <a:t>any psychotic state.</a:t>
            </a:r>
            <a:endParaRPr dirty="0" lang="en-GB" smtClean="0"/>
          </a:p>
          <a:p>
            <a:endParaRPr dirty="0" lang="en-US"/>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showMasterSp="0">
  <p:cSld>
    <p:spTree>
      <p:nvGrpSpPr>
        <p:cNvPr id="474" name=""/>
        <p:cNvGrpSpPr/>
        <p:nvPr/>
      </p:nvGrpSpPr>
      <p:grpSpPr>
        <a:xfrm>
          <a:off x="0" y="0"/>
          <a:ext cx="0" cy="0"/>
          <a:chOff x="0" y="0"/>
          <a:chExt cx="0" cy="0"/>
        </a:xfrm>
      </p:grpSpPr>
      <p:sp>
        <p:nvSpPr>
          <p:cNvPr id="1048836" name="Content Placeholder 2"/>
          <p:cNvSpPr>
            <a:spLocks noGrp="1"/>
          </p:cNvSpPr>
          <p:nvPr>
            <p:ph idx="1"/>
          </p:nvPr>
        </p:nvSpPr>
        <p:spPr>
          <a:xfrm>
            <a:off x="0" y="228600"/>
            <a:ext cx="8458200" cy="5867400"/>
          </a:xfrm>
        </p:spPr>
        <p:txBody>
          <a:bodyPr/>
          <a:p>
            <a:pPr fontAlgn="ctr"/>
            <a:r>
              <a:rPr b="1" dirty="0" i="1" lang="en-GB" u="sng" smtClean="0"/>
              <a:t>Loss of Reality Testing </a:t>
            </a:r>
            <a:r>
              <a:rPr b="1" dirty="0" i="1" lang="en-GB" smtClean="0"/>
              <a:t>- </a:t>
            </a:r>
            <a:r>
              <a:rPr dirty="0" lang="en-GB" smtClean="0"/>
              <a:t>Loss of the </a:t>
            </a:r>
            <a:r>
              <a:rPr b="1" dirty="0" lang="en-GB" smtClean="0"/>
              <a:t>capacity to challenge bizarre perceptions</a:t>
            </a:r>
            <a:endParaRPr dirty="0" lang="en-GB" smtClean="0"/>
          </a:p>
          <a:p>
            <a:r>
              <a:rPr dirty="0" lang="en-GB" smtClean="0"/>
              <a:t>Classically, formal thought disorder is the hallmark of </a:t>
            </a:r>
            <a:r>
              <a:rPr b="1" dirty="0" lang="en-GB" smtClean="0"/>
              <a:t>schizophrenia.</a:t>
            </a:r>
          </a:p>
          <a:p>
            <a:r>
              <a:rPr b="1" dirty="0" lang="en-US" u="sng" smtClean="0">
                <a:latin typeface="Times New Roman" pitchFamily="18" charset="0"/>
                <a:ea typeface="Calibri" pitchFamily="34" charset="0"/>
                <a:cs typeface="Times New Roman" pitchFamily="18" charset="0"/>
              </a:rPr>
              <a:t>Neologism:</a:t>
            </a:r>
            <a:r>
              <a:rPr dirty="0" lang="en-US" smtClean="0">
                <a:latin typeface="Times New Roman" pitchFamily="18" charset="0"/>
                <a:ea typeface="Calibri" pitchFamily="34" charset="0"/>
                <a:cs typeface="Times New Roman" pitchFamily="18" charset="0"/>
              </a:rPr>
              <a:t> New word created by the patient for idiosyncratic psychological reasons.</a:t>
            </a:r>
            <a:endParaRPr dirty="0" lang="en-GB" smtClean="0">
              <a:latin typeface="Times New Roman" pitchFamily="18" charset="0"/>
              <a:cs typeface="Times New Roman" pitchFamily="18" charset="0"/>
            </a:endParaRPr>
          </a:p>
          <a:p>
            <a:r>
              <a:rPr b="1" dirty="0" lang="en-US" u="sng" smtClean="0">
                <a:latin typeface="Times New Roman" pitchFamily="18" charset="0"/>
                <a:ea typeface="Calibri" pitchFamily="34" charset="0"/>
                <a:cs typeface="Times New Roman" pitchFamily="18" charset="0"/>
              </a:rPr>
              <a:t>Word salad:</a:t>
            </a:r>
            <a:r>
              <a:rPr dirty="0" lang="en-US" u="sng" smtClean="0">
                <a:latin typeface="Times New Roman" pitchFamily="18" charset="0"/>
                <a:ea typeface="Calibri" pitchFamily="34" charset="0"/>
                <a:cs typeface="Times New Roman" pitchFamily="18" charset="0"/>
              </a:rPr>
              <a:t> </a:t>
            </a:r>
            <a:r>
              <a:rPr dirty="0" lang="en-US" smtClean="0">
                <a:latin typeface="Times New Roman" pitchFamily="18" charset="0"/>
                <a:ea typeface="Calibri" pitchFamily="34" charset="0"/>
                <a:cs typeface="Times New Roman" pitchFamily="18" charset="0"/>
              </a:rPr>
              <a:t>Incoherent mixture or words and phrases.</a:t>
            </a:r>
            <a:endParaRPr dirty="0" lang="en-GB" smtClean="0">
              <a:latin typeface="Times New Roman" pitchFamily="18" charset="0"/>
              <a:cs typeface="Times New Roman" pitchFamily="18" charset="0"/>
            </a:endParaRPr>
          </a:p>
          <a:p>
            <a:endParaRPr dirty="0" lang="en-GB" smtClean="0"/>
          </a:p>
          <a:p>
            <a:endParaRPr dirty="0" lang="en-US"/>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showMasterSp="0">
  <p:cSld>
    <p:spTree>
      <p:nvGrpSpPr>
        <p:cNvPr id="475" name=""/>
        <p:cNvGrpSpPr/>
        <p:nvPr/>
      </p:nvGrpSpPr>
      <p:grpSpPr>
        <a:xfrm>
          <a:off x="0" y="0"/>
          <a:ext cx="0" cy="0"/>
          <a:chOff x="0" y="0"/>
          <a:chExt cx="0" cy="0"/>
        </a:xfrm>
      </p:grpSpPr>
      <p:sp>
        <p:nvSpPr>
          <p:cNvPr id="1048837" name="Content Placeholder 2"/>
          <p:cNvSpPr>
            <a:spLocks noGrp="1"/>
          </p:cNvSpPr>
          <p:nvPr>
            <p:ph idx="1"/>
          </p:nvPr>
        </p:nvSpPr>
        <p:spPr>
          <a:xfrm>
            <a:off x="0" y="0"/>
            <a:ext cx="8458200" cy="6096000"/>
          </a:xfrm>
        </p:spPr>
        <p:txBody>
          <a:bodyPr/>
          <a:p>
            <a:pPr indent="0" lvl="0" marL="0">
              <a:spcBef>
                <a:spcPct val="0"/>
              </a:spcBef>
              <a:buClrTx/>
              <a:buSzTx/>
              <a:buFontTx/>
              <a:buChar char="•"/>
            </a:pPr>
            <a:r>
              <a:rPr b="1" dirty="0" lang="en-US" smtClean="0">
                <a:latin typeface="Times New Roman" pitchFamily="18" charset="0"/>
                <a:ea typeface="Calibri" pitchFamily="34" charset="0"/>
                <a:cs typeface="Times New Roman" pitchFamily="18" charset="0"/>
              </a:rPr>
              <a:t>Perserveration:</a:t>
            </a:r>
            <a:r>
              <a:rPr dirty="0" lang="en-US" smtClean="0">
                <a:latin typeface="Times New Roman" pitchFamily="18" charset="0"/>
                <a:ea typeface="Calibri" pitchFamily="34" charset="0"/>
                <a:cs typeface="Times New Roman" pitchFamily="18" charset="0"/>
              </a:rPr>
              <a:t> Persisting response to a prior stimulus after a new stimulus has been presented, often associated with cognitive disorders.</a:t>
            </a:r>
            <a:endParaRPr dirty="0" lang="en-GB" smtClean="0">
              <a:latin typeface="Times New Roman" pitchFamily="18" charset="0"/>
              <a:cs typeface="Times New Roman" pitchFamily="18" charset="0"/>
            </a:endParaRPr>
          </a:p>
          <a:p>
            <a:pPr eaLnBrk="0" hangingPunct="0" indent="0" lvl="0" marL="0">
              <a:spcBef>
                <a:spcPct val="0"/>
              </a:spcBef>
              <a:buClrTx/>
              <a:buSzTx/>
              <a:buFontTx/>
              <a:buChar char="•"/>
            </a:pPr>
            <a:r>
              <a:rPr b="1" dirty="0" lang="en-US" smtClean="0">
                <a:latin typeface="Times New Roman" pitchFamily="18" charset="0"/>
                <a:ea typeface="Calibri" pitchFamily="34" charset="0"/>
                <a:cs typeface="Times New Roman" pitchFamily="18" charset="0"/>
              </a:rPr>
              <a:t>Echolalia:</a:t>
            </a:r>
            <a:r>
              <a:rPr dirty="0" lang="en-US" smtClean="0">
                <a:latin typeface="Times New Roman" pitchFamily="18" charset="0"/>
                <a:ea typeface="Calibri" pitchFamily="34" charset="0"/>
                <a:cs typeface="Times New Roman" pitchFamily="18" charset="0"/>
              </a:rPr>
              <a:t> Repeating another person’s words over and over.</a:t>
            </a:r>
            <a:endParaRPr dirty="0" lang="en-GB" smtClean="0">
              <a:latin typeface="Times New Roman" pitchFamily="18" charset="0"/>
              <a:cs typeface="Times New Roman" pitchFamily="18" charset="0"/>
            </a:endParaRPr>
          </a:p>
          <a:p>
            <a:pPr eaLnBrk="0" hangingPunct="0" indent="0" lvl="0" marL="0">
              <a:spcBef>
                <a:spcPct val="0"/>
              </a:spcBef>
              <a:buClrTx/>
              <a:buSzTx/>
              <a:buFontTx/>
              <a:buChar char="•"/>
            </a:pPr>
            <a:r>
              <a:rPr b="1" dirty="0" lang="en-US" smtClean="0">
                <a:latin typeface="Times New Roman" pitchFamily="18" charset="0"/>
                <a:ea typeface="Calibri" pitchFamily="34" charset="0"/>
                <a:cs typeface="Times New Roman" pitchFamily="18" charset="0"/>
              </a:rPr>
              <a:t>Derailment:</a:t>
            </a:r>
            <a:r>
              <a:rPr dirty="0" lang="en-US" smtClean="0">
                <a:latin typeface="Times New Roman" pitchFamily="18" charset="0"/>
                <a:ea typeface="Calibri" pitchFamily="34" charset="0"/>
                <a:cs typeface="Times New Roman" pitchFamily="18" charset="0"/>
              </a:rPr>
              <a:t> Similar to loosening of ideas</a:t>
            </a:r>
            <a:endParaRPr dirty="0" lang="en-GB" smtClean="0">
              <a:latin typeface="Times New Roman" pitchFamily="18" charset="0"/>
              <a:cs typeface="Times New Roman" pitchFamily="18" charset="0"/>
            </a:endParaRPr>
          </a:p>
          <a:p>
            <a:pPr eaLnBrk="0" hangingPunct="0" indent="0" lvl="0" marL="0">
              <a:spcBef>
                <a:spcPct val="0"/>
              </a:spcBef>
              <a:buClrTx/>
              <a:buSzTx/>
              <a:buFontTx/>
              <a:buChar char="•"/>
            </a:pPr>
            <a:r>
              <a:rPr b="1" dirty="0" lang="en-US" smtClean="0">
                <a:latin typeface="Times New Roman" pitchFamily="18" charset="0"/>
                <a:ea typeface="Calibri" pitchFamily="34" charset="0"/>
                <a:cs typeface="Times New Roman" pitchFamily="18" charset="0"/>
              </a:rPr>
              <a:t>Flight of ideas:</a:t>
            </a:r>
            <a:r>
              <a:rPr dirty="0" lang="en-US" smtClean="0">
                <a:latin typeface="Times New Roman" pitchFamily="18" charset="0"/>
                <a:ea typeface="Calibri" pitchFamily="34" charset="0"/>
                <a:cs typeface="Times New Roman" pitchFamily="18" charset="0"/>
              </a:rPr>
              <a:t> One thought follows another in quick succession, not necessarily logical.</a:t>
            </a:r>
            <a:endParaRPr dirty="0" lang="en-GB" smtClean="0">
              <a:latin typeface="Times New Roman" pitchFamily="18" charset="0"/>
              <a:cs typeface="Times New Roman" pitchFamily="18" charset="0"/>
            </a:endParaRPr>
          </a:p>
          <a:p>
            <a:pPr eaLnBrk="0" hangingPunct="0" indent="0" lvl="0" marL="0">
              <a:spcBef>
                <a:spcPct val="0"/>
              </a:spcBef>
              <a:buClrTx/>
              <a:buSzTx/>
              <a:buFontTx/>
              <a:buChar char="•"/>
            </a:pPr>
            <a:r>
              <a:rPr b="1" dirty="0" lang="en-US" smtClean="0">
                <a:latin typeface="Times New Roman" pitchFamily="18" charset="0"/>
                <a:ea typeface="Calibri" pitchFamily="34" charset="0"/>
                <a:cs typeface="Times New Roman" pitchFamily="18" charset="0"/>
              </a:rPr>
              <a:t>Clang associations:</a:t>
            </a:r>
            <a:r>
              <a:rPr dirty="0" lang="en-US" smtClean="0">
                <a:latin typeface="Times New Roman" pitchFamily="18" charset="0"/>
                <a:ea typeface="Calibri" pitchFamily="34" charset="0"/>
                <a:cs typeface="Times New Roman" pitchFamily="18" charset="0"/>
              </a:rPr>
              <a:t> Repeated use of rhyming words or phrases.</a:t>
            </a:r>
            <a:endParaRPr dirty="0" lang="en-GB" smtClean="0">
              <a:latin typeface="Times New Roman" pitchFamily="18" charset="0"/>
              <a:cs typeface="Times New Roman" pitchFamily="18" charset="0"/>
            </a:endParaRPr>
          </a:p>
          <a:p>
            <a:pPr eaLnBrk="0" hangingPunct="0" indent="0" lvl="0" marL="0">
              <a:spcBef>
                <a:spcPct val="0"/>
              </a:spcBef>
              <a:buClrTx/>
              <a:buSzTx/>
              <a:buFontTx/>
              <a:buChar char="•"/>
            </a:pPr>
            <a:r>
              <a:rPr b="1" dirty="0" lang="en-US" smtClean="0">
                <a:latin typeface="Times New Roman" pitchFamily="18" charset="0"/>
                <a:ea typeface="Calibri" pitchFamily="34" charset="0"/>
                <a:cs typeface="Times New Roman" pitchFamily="18" charset="0"/>
              </a:rPr>
              <a:t>Blocking:</a:t>
            </a:r>
            <a:r>
              <a:rPr dirty="0" lang="en-US" smtClean="0">
                <a:latin typeface="Times New Roman" pitchFamily="18" charset="0"/>
                <a:ea typeface="Calibri" pitchFamily="34" charset="0"/>
                <a:cs typeface="Times New Roman" pitchFamily="18" charset="0"/>
              </a:rPr>
              <a:t> Sudden halt in the train of thought; similar to thought withdrawal.</a:t>
            </a:r>
            <a:endParaRPr dirty="0" lang="en-US" smtClean="0">
              <a:latin typeface="Times New Roman" pitchFamily="18" charset="0"/>
              <a:cs typeface="Times New Roman" pitchFamily="18" charset="0"/>
            </a:endParaRPr>
          </a:p>
          <a:p>
            <a:endParaRPr dirty="0" lang="en-US"/>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showMasterSp="0">
  <p:cSld>
    <p:spTree>
      <p:nvGrpSpPr>
        <p:cNvPr id="476" name=""/>
        <p:cNvGrpSpPr/>
        <p:nvPr/>
      </p:nvGrpSpPr>
      <p:grpSpPr>
        <a:xfrm>
          <a:off x="0" y="0"/>
          <a:ext cx="0" cy="0"/>
          <a:chOff x="0" y="0"/>
          <a:chExt cx="0" cy="0"/>
        </a:xfrm>
      </p:grpSpPr>
      <p:sp>
        <p:nvSpPr>
          <p:cNvPr id="1048838" name="Content Placeholder 2"/>
          <p:cNvSpPr>
            <a:spLocks noGrp="1"/>
          </p:cNvSpPr>
          <p:nvPr>
            <p:ph idx="1"/>
          </p:nvPr>
        </p:nvSpPr>
        <p:spPr>
          <a:xfrm>
            <a:off x="0" y="152400"/>
            <a:ext cx="9144000" cy="5943600"/>
          </a:xfrm>
        </p:spPr>
        <p:txBody>
          <a:bodyPr/>
          <a:p>
            <a:pPr>
              <a:spcBef>
                <a:spcPct val="0"/>
              </a:spcBef>
            </a:pPr>
            <a:r>
              <a:rPr b="1" dirty="0" lang="en-GB" smtClean="0">
                <a:latin typeface="Arial Rounded MT Bold" pitchFamily="34" charset="0"/>
                <a:ea typeface="Calibri" pitchFamily="34" charset="0"/>
                <a:cs typeface="Times New Roman" pitchFamily="18" charset="0"/>
              </a:rPr>
              <a:t>Treatment of mental disorders...............</a:t>
            </a:r>
            <a:r>
              <a:rPr b="1" dirty="0" i="1" lang="en-GB" smtClean="0">
                <a:latin typeface="Arial Rounded MT Bold" pitchFamily="34" charset="0"/>
              </a:rPr>
              <a:t> Case study</a:t>
            </a:r>
            <a:r>
              <a:rPr dirty="0" lang="en-GB" smtClean="0">
                <a:latin typeface="Arial Rounded MT Bold" pitchFamily="34" charset="0"/>
              </a:rPr>
              <a:t>......A 17 year old girl is admitted to the psychiatry facility after she was found wandering in her neighbourhood in the middle of the night .She is pregnant and close to term.</a:t>
            </a:r>
          </a:p>
          <a:p>
            <a:pPr>
              <a:spcBef>
                <a:spcPct val="0"/>
              </a:spcBef>
            </a:pPr>
            <a:r>
              <a:rPr dirty="0" lang="en-GB" smtClean="0">
                <a:latin typeface="Arial Rounded MT Bold" pitchFamily="34" charset="0"/>
              </a:rPr>
              <a:t>She is also delusional and has superficially stabbed herself multiple times in the abdomen with a sharp stick..............</a:t>
            </a:r>
            <a:r>
              <a:rPr dirty="0" i="1" lang="en-GB" smtClean="0">
                <a:latin typeface="Arial Rounded MT Bold" pitchFamily="34" charset="0"/>
              </a:rPr>
              <a:t>What  would you have done as the admitting nurse?</a:t>
            </a:r>
            <a:endParaRPr dirty="0" lang="en-GB" smtClean="0">
              <a:latin typeface="Arial Rounded MT Bold" pitchFamily="34" charset="0"/>
            </a:endParaRPr>
          </a:p>
          <a:p>
            <a:endParaRPr dirty="0" lang="en-US"/>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showMasterSp="0">
  <p:cSld>
    <p:spTree>
      <p:nvGrpSpPr>
        <p:cNvPr id="477" name=""/>
        <p:cNvGrpSpPr/>
        <p:nvPr/>
      </p:nvGrpSpPr>
      <p:grpSpPr>
        <a:xfrm>
          <a:off x="0" y="0"/>
          <a:ext cx="0" cy="0"/>
          <a:chOff x="0" y="0"/>
          <a:chExt cx="0" cy="0"/>
        </a:xfrm>
      </p:grpSpPr>
      <p:sp>
        <p:nvSpPr>
          <p:cNvPr id="1048839" name="Title 1"/>
          <p:cNvSpPr>
            <a:spLocks noGrp="1"/>
          </p:cNvSpPr>
          <p:nvPr>
            <p:ph type="title"/>
          </p:nvPr>
        </p:nvSpPr>
        <p:spPr>
          <a:xfrm>
            <a:off x="0" y="0"/>
            <a:ext cx="9144000" cy="1295400"/>
          </a:xfrm>
        </p:spPr>
        <p:txBody>
          <a:bodyPr/>
          <a:p>
            <a:r>
              <a:rPr dirty="0" lang="en-US" smtClean="0"/>
              <a:t>Treatment used in management of mentally ill persons</a:t>
            </a:r>
            <a:endParaRPr dirty="0" lang="en-US"/>
          </a:p>
        </p:txBody>
      </p:sp>
      <p:sp>
        <p:nvSpPr>
          <p:cNvPr id="1048840" name="Content Placeholder 2"/>
          <p:cNvSpPr>
            <a:spLocks noGrp="1"/>
          </p:cNvSpPr>
          <p:nvPr>
            <p:ph idx="1"/>
          </p:nvPr>
        </p:nvSpPr>
        <p:spPr>
          <a:xfrm>
            <a:off x="0" y="1295400"/>
            <a:ext cx="9144000" cy="5562600"/>
          </a:xfrm>
        </p:spPr>
        <p:txBody>
          <a:bodyPr/>
          <a:p>
            <a:pPr>
              <a:buNone/>
            </a:pPr>
            <a:r>
              <a:rPr b="1" dirty="0" lang="en-US" u="sng" smtClean="0"/>
              <a:t>Objectives</a:t>
            </a:r>
            <a:endParaRPr dirty="0" lang="en-US" u="sng" smtClean="0"/>
          </a:p>
          <a:p>
            <a:r>
              <a:rPr dirty="0" lang="en-US" smtClean="0"/>
              <a:t>By the end of this session, the students be able to describe treatments under the following headings:</a:t>
            </a:r>
          </a:p>
          <a:p>
            <a:pPr lvl="1"/>
            <a:r>
              <a:rPr dirty="0" lang="en-US" smtClean="0"/>
              <a:t>Drugs and other physical treatments</a:t>
            </a:r>
          </a:p>
          <a:p>
            <a:pPr lvl="1"/>
            <a:r>
              <a:rPr dirty="0" lang="en-US" smtClean="0"/>
              <a:t>Psychological treatments</a:t>
            </a:r>
          </a:p>
          <a:p>
            <a:endParaRPr dirty="0" lang="en-US"/>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showMasterSp="0">
  <p:cSld>
    <p:spTree>
      <p:nvGrpSpPr>
        <p:cNvPr id="478" name=""/>
        <p:cNvGrpSpPr/>
        <p:nvPr/>
      </p:nvGrpSpPr>
      <p:grpSpPr>
        <a:xfrm>
          <a:off x="0" y="0"/>
          <a:ext cx="0" cy="0"/>
          <a:chOff x="0" y="0"/>
          <a:chExt cx="0" cy="0"/>
        </a:xfrm>
      </p:grpSpPr>
      <p:sp>
        <p:nvSpPr>
          <p:cNvPr id="1048841" name="Title 1"/>
          <p:cNvSpPr>
            <a:spLocks noGrp="1"/>
          </p:cNvSpPr>
          <p:nvPr>
            <p:ph type="title"/>
          </p:nvPr>
        </p:nvSpPr>
        <p:spPr>
          <a:xfrm>
            <a:off x="0" y="533400"/>
            <a:ext cx="9144000" cy="685800"/>
          </a:xfrm>
        </p:spPr>
        <p:txBody>
          <a:bodyPr/>
          <a:p>
            <a:r>
              <a:rPr b="1" dirty="0" lang="en-US" smtClean="0"/>
              <a:t>Drugs and Other Physical Treatments</a:t>
            </a:r>
            <a:r>
              <a:rPr dirty="0" lang="en-US" smtClean="0"/>
              <a:t/>
            </a:r>
            <a:br>
              <a:rPr dirty="0" lang="en-US" smtClean="0"/>
            </a:br>
            <a:endParaRPr dirty="0" lang="en-US"/>
          </a:p>
        </p:txBody>
      </p:sp>
      <p:sp>
        <p:nvSpPr>
          <p:cNvPr id="1048842" name="Content Placeholder 2"/>
          <p:cNvSpPr>
            <a:spLocks noGrp="1"/>
          </p:cNvSpPr>
          <p:nvPr>
            <p:ph idx="1"/>
          </p:nvPr>
        </p:nvSpPr>
        <p:spPr>
          <a:xfrm>
            <a:off x="0" y="1219200"/>
            <a:ext cx="9144000" cy="5638800"/>
          </a:xfrm>
        </p:spPr>
        <p:txBody>
          <a:bodyPr/>
          <a:p>
            <a:r>
              <a:rPr dirty="0" lang="en-US" smtClean="0"/>
              <a:t>There are various types of drugs and other physical treatments used to treat patients suffering from mental health illness. </a:t>
            </a:r>
          </a:p>
          <a:p>
            <a:r>
              <a:rPr dirty="0" lang="en-US" smtClean="0"/>
              <a:t>These can be grouped together under the following categories:</a:t>
            </a:r>
          </a:p>
          <a:p>
            <a:pPr lvl="1"/>
            <a:r>
              <a:rPr dirty="0" lang="en-US" smtClean="0"/>
              <a:t>Antipsychotic Medication</a:t>
            </a:r>
          </a:p>
          <a:p>
            <a:pPr lvl="1"/>
            <a:r>
              <a:rPr dirty="0" lang="en-US" smtClean="0"/>
              <a:t>Antidepressants</a:t>
            </a:r>
          </a:p>
          <a:p>
            <a:pPr lvl="1"/>
            <a:r>
              <a:rPr dirty="0" lang="en-US" smtClean="0"/>
              <a:t>Anxiolytics or Anti-anxiety Drugs</a:t>
            </a:r>
          </a:p>
          <a:p>
            <a:pPr lvl="1"/>
            <a:r>
              <a:rPr dirty="0" lang="en-US" smtClean="0"/>
              <a:t>Antiparkinsonian Drugs</a:t>
            </a:r>
          </a:p>
          <a:p>
            <a:pPr lvl="1"/>
            <a:r>
              <a:rPr dirty="0" lang="en-US" smtClean="0"/>
              <a:t>Electroconvulsive Therapy (ECT)</a:t>
            </a:r>
          </a:p>
          <a:p>
            <a:endParaRPr dirty="0" lang="en-US"/>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showMasterSp="0">
  <p:cSld>
    <p:spTree>
      <p:nvGrpSpPr>
        <p:cNvPr id="479" name=""/>
        <p:cNvGrpSpPr/>
        <p:nvPr/>
      </p:nvGrpSpPr>
      <p:grpSpPr>
        <a:xfrm>
          <a:off x="0" y="0"/>
          <a:ext cx="0" cy="0"/>
          <a:chOff x="0" y="0"/>
          <a:chExt cx="0" cy="0"/>
        </a:xfrm>
      </p:grpSpPr>
      <p:sp>
        <p:nvSpPr>
          <p:cNvPr id="1048843" name="Title 1"/>
          <p:cNvSpPr>
            <a:spLocks noGrp="1"/>
          </p:cNvSpPr>
          <p:nvPr>
            <p:ph type="title"/>
          </p:nvPr>
        </p:nvSpPr>
        <p:spPr>
          <a:xfrm>
            <a:off x="685800" y="609600"/>
            <a:ext cx="7772400" cy="533400"/>
          </a:xfrm>
        </p:spPr>
        <p:txBody>
          <a:bodyPr/>
          <a:p>
            <a:r>
              <a:rPr b="1" dirty="0" lang="en-US" smtClean="0"/>
              <a:t>Antipsychotic Medication </a:t>
            </a:r>
            <a:r>
              <a:rPr dirty="0" lang="en-US" smtClean="0"/>
              <a:t/>
            </a:r>
            <a:br>
              <a:rPr dirty="0" lang="en-US" smtClean="0"/>
            </a:br>
            <a:r>
              <a:rPr b="1" dirty="0" lang="en-US" smtClean="0"/>
              <a:t> </a:t>
            </a:r>
            <a:r>
              <a:rPr dirty="0" lang="en-US" smtClean="0"/>
              <a:t/>
            </a:r>
            <a:br>
              <a:rPr dirty="0" lang="en-US" smtClean="0"/>
            </a:br>
            <a:endParaRPr dirty="0" lang="en-US"/>
          </a:p>
        </p:txBody>
      </p:sp>
      <p:sp>
        <p:nvSpPr>
          <p:cNvPr id="1048844" name="Content Placeholder 2"/>
          <p:cNvSpPr>
            <a:spLocks noGrp="1"/>
          </p:cNvSpPr>
          <p:nvPr>
            <p:ph idx="1"/>
          </p:nvPr>
        </p:nvSpPr>
        <p:spPr>
          <a:xfrm>
            <a:off x="0" y="609600"/>
            <a:ext cx="9144000" cy="6248400"/>
          </a:xfrm>
        </p:spPr>
        <p:txBody>
          <a:bodyPr/>
          <a:p>
            <a:r>
              <a:rPr b="1" dirty="0" i="1" lang="en-US" smtClean="0"/>
              <a:t>Antipsychotic drugs </a:t>
            </a:r>
            <a:r>
              <a:rPr dirty="0" lang="en-US" smtClean="0"/>
              <a:t>are also called major tranquillizers or neuroleptics used in the treatment of psychoses like schizophrenia, bipolar disorders (manic phase) and alcohol withdrawal disorder. </a:t>
            </a:r>
          </a:p>
          <a:p>
            <a:endParaRPr dirty="0" lang="en-US"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327" name=""/>
        <p:cNvGrpSpPr/>
        <p:nvPr/>
      </p:nvGrpSpPr>
      <p:grpSpPr>
        <a:xfrm>
          <a:off x="0" y="0"/>
          <a:ext cx="0" cy="0"/>
          <a:chOff x="0" y="0"/>
          <a:chExt cx="0" cy="0"/>
        </a:xfrm>
      </p:grpSpPr>
      <p:sp>
        <p:nvSpPr>
          <p:cNvPr id="1048629" name="Title 1"/>
          <p:cNvSpPr>
            <a:spLocks noGrp="1"/>
          </p:cNvSpPr>
          <p:nvPr>
            <p:ph type="title"/>
          </p:nvPr>
        </p:nvSpPr>
        <p:spPr>
          <a:xfrm>
            <a:off x="0" y="0"/>
            <a:ext cx="9144000" cy="1752600"/>
          </a:xfrm>
          <a:solidFill>
            <a:schemeClr val="tx2"/>
          </a:solidFill>
        </p:spPr>
        <p:txBody>
          <a:bodyPr/>
          <a:p>
            <a:r>
              <a:rPr dirty="0" lang="en-US" smtClean="0">
                <a:solidFill>
                  <a:srgbClr val="FFFF00"/>
                </a:solidFill>
              </a:rPr>
              <a:t>Historical trends in psychiatric nursing globally &amp; in Kenya</a:t>
            </a:r>
            <a:endParaRPr dirty="0" lang="en-US">
              <a:solidFill>
                <a:srgbClr val="FFFF00"/>
              </a:solidFill>
            </a:endParaRPr>
          </a:p>
        </p:txBody>
      </p:sp>
      <p:sp>
        <p:nvSpPr>
          <p:cNvPr id="1048630" name="Content Placeholder 2"/>
          <p:cNvSpPr>
            <a:spLocks noGrp="1"/>
          </p:cNvSpPr>
          <p:nvPr>
            <p:ph idx="1"/>
          </p:nvPr>
        </p:nvSpPr>
        <p:spPr>
          <a:xfrm>
            <a:off x="0" y="1676400"/>
            <a:ext cx="9144000" cy="5181600"/>
          </a:xfrm>
        </p:spPr>
        <p:txBody>
          <a:bodyPr/>
          <a:p>
            <a:r>
              <a:rPr dirty="0" lang="en-US" smtClean="0"/>
              <a:t>Psychiatric nursing, and the understanding of mental illness, with which it associates, has developed in several epochs through the centuries</a:t>
            </a:r>
          </a:p>
          <a:p>
            <a:pPr indent="-514350" marL="514350">
              <a:buFont typeface="+mj-lt"/>
              <a:buAutoNum type="arabicPeriod"/>
            </a:pPr>
            <a:r>
              <a:rPr b="1" dirty="0" lang="en-US" u="sng" smtClean="0"/>
              <a:t>Demonological Period</a:t>
            </a:r>
          </a:p>
          <a:p>
            <a:r>
              <a:rPr dirty="0" lang="en-US" smtClean="0"/>
              <a:t>The earliest records of a person believed to have suffered from mental illness relate to king Nebuchadnezzar, who ate grass believing that he was an ox. Another example is Ajax, who impaled himself on a sword believing that he was tormented by demons.</a:t>
            </a:r>
          </a:p>
          <a:p>
            <a:endParaRPr dirty="0" lang="en-US"/>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showMasterSp="0">
  <p:cSld>
    <p:spTree>
      <p:nvGrpSpPr>
        <p:cNvPr id="480" name=""/>
        <p:cNvGrpSpPr/>
        <p:nvPr/>
      </p:nvGrpSpPr>
      <p:grpSpPr>
        <a:xfrm>
          <a:off x="0" y="0"/>
          <a:ext cx="0" cy="0"/>
          <a:chOff x="0" y="0"/>
          <a:chExt cx="0" cy="0"/>
        </a:xfrm>
      </p:grpSpPr>
      <p:graphicFrame>
        <p:nvGraphicFramePr>
          <p:cNvPr id="4194305" name="Content Placeholder 3"/>
          <p:cNvGraphicFramePr>
            <a:graphicFrameLocks noGrp="1"/>
          </p:cNvGraphicFramePr>
          <p:nvPr>
            <p:ph idx="1"/>
          </p:nvPr>
        </p:nvGraphicFramePr>
        <p:xfrm>
          <a:off x="0" y="30480"/>
          <a:ext cx="9144000" cy="6827520"/>
        </p:xfrm>
        <a:graphic>
          <a:graphicData uri="http://schemas.openxmlformats.org/drawingml/2006/table">
            <a:tbl>
              <a:tblPr firstRow="1" bandRow="1">
                <a:tableStyleId>{5C22544A-7EE6-4342-B048-85BDC9FD1C3A}</a:tableStyleId>
              </a:tblPr>
              <a:tblGrid>
                <a:gridCol w="3048000"/>
                <a:gridCol w="3048000"/>
                <a:gridCol w="3048000"/>
              </a:tblGrid>
              <a:tr h="990600">
                <a:tc>
                  <a:txBody>
                    <a:bodyPr/>
                    <a:p>
                      <a:r>
                        <a:rPr baseline="0" b="1" dirty="0" sz="2400" kern="1200" lang="en-US" smtClean="0">
                          <a:solidFill>
                            <a:srgbClr val="C00000"/>
                          </a:solidFill>
                          <a:latin typeface="+mn-lt"/>
                          <a:ea typeface="+mn-ea"/>
                          <a:cs typeface="+mn-cs"/>
                        </a:rPr>
                        <a:t>Generic Name</a:t>
                      </a:r>
                      <a:endParaRPr dirty="0" sz="2400" lang="en-US">
                        <a:solidFill>
                          <a:srgbClr val="C00000"/>
                        </a:solidFill>
                      </a:endParaRPr>
                    </a:p>
                  </a:txBody>
                </a:tc>
                <a:tc>
                  <a:txBody>
                    <a:bodyPr/>
                    <a:p>
                      <a:r>
                        <a:rPr baseline="0" b="1" dirty="0" sz="2400" kern="1200" lang="en-US" smtClean="0">
                          <a:solidFill>
                            <a:srgbClr val="C00000"/>
                          </a:solidFill>
                          <a:latin typeface="+mn-lt"/>
                          <a:ea typeface="+mn-ea"/>
                          <a:cs typeface="+mn-cs"/>
                        </a:rPr>
                        <a:t>Trade Name</a:t>
                      </a:r>
                    </a:p>
                    <a:p>
                      <a:endParaRPr dirty="0" sz="2400" lang="en-US"/>
                    </a:p>
                  </a:txBody>
                </a:tc>
                <a:tc>
                  <a:txBody>
                    <a:bodyPr/>
                    <a:p>
                      <a:pPr algn="l" defTabSz="914400" eaLnBrk="1" fontAlgn="auto" hangingPunct="1" indent="0" latinLnBrk="0" marL="0" marR="0" rtl="0">
                        <a:lnSpc>
                          <a:spcPct val="100000"/>
                        </a:lnSpc>
                        <a:spcBef>
                          <a:spcPts val="0"/>
                        </a:spcBef>
                        <a:spcAft>
                          <a:spcPts val="0"/>
                        </a:spcAft>
                        <a:buClrTx/>
                        <a:buSzTx/>
                        <a:buFontTx/>
                        <a:buNone/>
                      </a:pPr>
                      <a:r>
                        <a:rPr baseline="0" b="1" dirty="0" sz="2400" kern="1200" lang="en-US" smtClean="0">
                          <a:solidFill>
                            <a:srgbClr val="C00000"/>
                          </a:solidFill>
                          <a:latin typeface="+mn-lt"/>
                          <a:ea typeface="+mn-ea"/>
                          <a:cs typeface="+mn-cs"/>
                        </a:rPr>
                        <a:t>Daily Doses(range)</a:t>
                      </a:r>
                      <a:endParaRPr dirty="0" sz="2400" lang="en-US" smtClean="0">
                        <a:solidFill>
                          <a:srgbClr val="C00000"/>
                        </a:solidFill>
                      </a:endParaRPr>
                    </a:p>
                    <a:p>
                      <a:pPr algn="l" defTabSz="914400" eaLnBrk="1" fontAlgn="auto" hangingPunct="1" indent="0" latinLnBrk="0" marL="0" marR="0" rtl="0">
                        <a:lnSpc>
                          <a:spcPct val="100000"/>
                        </a:lnSpc>
                        <a:spcBef>
                          <a:spcPts val="0"/>
                        </a:spcBef>
                        <a:spcAft>
                          <a:spcPts val="0"/>
                        </a:spcAft>
                        <a:buClrTx/>
                        <a:buSzTx/>
                        <a:buFontTx/>
                        <a:buNone/>
                      </a:pPr>
                      <a:endParaRPr baseline="0" b="1" dirty="0" sz="2400" kern="1200" lang="en-US" smtClean="0">
                        <a:solidFill>
                          <a:schemeClr val="lt1"/>
                        </a:solidFill>
                        <a:latin typeface="+mn-lt"/>
                        <a:ea typeface="+mn-ea"/>
                        <a:cs typeface="+mn-cs"/>
                      </a:endParaRPr>
                    </a:p>
                    <a:p>
                      <a:endParaRPr dirty="0" sz="2400" lang="en-US"/>
                    </a:p>
                  </a:txBody>
                </a:tc>
              </a:tr>
              <a:tr h="594534">
                <a:tc>
                  <a:txBody>
                    <a:bodyPr/>
                    <a:p>
                      <a:r>
                        <a:rPr baseline="0" b="1" dirty="0" sz="2400" kern="1200" lang="en-US" smtClean="0">
                          <a:solidFill>
                            <a:srgbClr val="7030A0"/>
                          </a:solidFill>
                          <a:latin typeface="+mn-lt"/>
                          <a:ea typeface="+mn-ea"/>
                          <a:cs typeface="+mn-cs"/>
                        </a:rPr>
                        <a:t>Low Potency</a:t>
                      </a:r>
                    </a:p>
                    <a:p>
                      <a:r>
                        <a:rPr baseline="0" b="1" dirty="0" sz="2400" kern="1200" lang="en-US" smtClean="0">
                          <a:solidFill>
                            <a:srgbClr val="7030A0"/>
                          </a:solidFill>
                          <a:latin typeface="+mn-lt"/>
                          <a:ea typeface="+mn-ea"/>
                          <a:cs typeface="+mn-cs"/>
                        </a:rPr>
                        <a:t>Drugs</a:t>
                      </a:r>
                      <a:endParaRPr dirty="0" sz="2400" lang="en-US">
                        <a:solidFill>
                          <a:srgbClr val="7030A0"/>
                        </a:solidFill>
                      </a:endParaRPr>
                    </a:p>
                  </a:txBody>
                </a:tc>
                <a:tc>
                  <a:txBody>
                    <a:bodyPr/>
                    <a:p>
                      <a:endParaRPr dirty="0" sz="2400" lang="en-US"/>
                    </a:p>
                  </a:txBody>
                </a:tc>
                <a:tc>
                  <a:txBody>
                    <a:bodyPr/>
                    <a:p>
                      <a:endParaRPr dirty="0" sz="2400" lang="en-US"/>
                    </a:p>
                  </a:txBody>
                </a:tc>
              </a:tr>
              <a:tr h="594534">
                <a:tc>
                  <a:txBody>
                    <a:bodyPr/>
                    <a:p>
                      <a:r>
                        <a:rPr baseline="0" dirty="0" sz="2000" kern="1200" lang="en-US" smtClean="0">
                          <a:solidFill>
                            <a:schemeClr val="dk1"/>
                          </a:solidFill>
                          <a:latin typeface="+mn-lt"/>
                          <a:ea typeface="+mn-ea"/>
                          <a:cs typeface="+mn-cs"/>
                        </a:rPr>
                        <a:t>Chlorpromazine</a:t>
                      </a:r>
                      <a:endParaRPr dirty="0" sz="2000" lang="en-US"/>
                    </a:p>
                  </a:txBody>
                </a:tc>
                <a:tc>
                  <a:txBody>
                    <a:bodyPr/>
                    <a:p>
                      <a:pPr algn="l" defTabSz="914400" eaLnBrk="1" fontAlgn="auto" hangingPunct="1" indent="0" latinLnBrk="0" marL="0" marR="0" rtl="0">
                        <a:lnSpc>
                          <a:spcPct val="100000"/>
                        </a:lnSpc>
                        <a:spcBef>
                          <a:spcPts val="0"/>
                        </a:spcBef>
                        <a:spcAft>
                          <a:spcPts val="0"/>
                        </a:spcAft>
                        <a:buClrTx/>
                        <a:buSzTx/>
                        <a:buFontTx/>
                        <a:buNone/>
                      </a:pPr>
                      <a:r>
                        <a:rPr baseline="0" dirty="0" sz="2400" kern="1200" lang="en-US" smtClean="0">
                          <a:solidFill>
                            <a:schemeClr val="dk1"/>
                          </a:solidFill>
                          <a:latin typeface="+mn-lt"/>
                          <a:ea typeface="+mn-ea"/>
                          <a:cs typeface="+mn-cs"/>
                        </a:rPr>
                        <a:t>Largactil</a:t>
                      </a:r>
                      <a:endParaRPr dirty="0" sz="3200" lang="en-US" smtClean="0"/>
                    </a:p>
                    <a:p>
                      <a:endParaRPr dirty="0" sz="2400" lang="en-US"/>
                    </a:p>
                  </a:txBody>
                </a:tc>
                <a:tc>
                  <a:txBody>
                    <a:bodyPr/>
                    <a:p>
                      <a:r>
                        <a:rPr baseline="0" dirty="0" sz="2000" kern="1200" lang="en-US" smtClean="0">
                          <a:solidFill>
                            <a:schemeClr val="dk1"/>
                          </a:solidFill>
                          <a:latin typeface="+mn-lt"/>
                          <a:ea typeface="+mn-ea"/>
                          <a:cs typeface="+mn-cs"/>
                        </a:rPr>
                        <a:t>300-1000mgs</a:t>
                      </a:r>
                      <a:endParaRPr dirty="0" sz="2000" lang="en-US"/>
                    </a:p>
                  </a:txBody>
                </a:tc>
              </a:tr>
              <a:tr h="286257">
                <a:tc>
                  <a:txBody>
                    <a:bodyPr/>
                    <a:p>
                      <a:r>
                        <a:rPr baseline="0" dirty="0" sz="2000" kern="1200" lang="en-US" smtClean="0">
                          <a:solidFill>
                            <a:schemeClr val="dk1"/>
                          </a:solidFill>
                          <a:latin typeface="+mn-lt"/>
                          <a:ea typeface="+mn-ea"/>
                          <a:cs typeface="+mn-cs"/>
                        </a:rPr>
                        <a:t>Sulpride</a:t>
                      </a:r>
                      <a:endParaRPr dirty="0" sz="2000" lang="en-US"/>
                    </a:p>
                  </a:txBody>
                </a:tc>
                <a:tc>
                  <a:txBody>
                    <a:bodyPr/>
                    <a:p>
                      <a:r>
                        <a:rPr baseline="0" dirty="0" sz="2000" kern="1200" lang="en-US" smtClean="0">
                          <a:solidFill>
                            <a:schemeClr val="dk1"/>
                          </a:solidFill>
                          <a:latin typeface="+mn-lt"/>
                          <a:ea typeface="+mn-ea"/>
                          <a:cs typeface="+mn-cs"/>
                        </a:rPr>
                        <a:t>Domatil,Sulparex</a:t>
                      </a:r>
                      <a:endParaRPr dirty="0" sz="2000" lang="en-US"/>
                    </a:p>
                  </a:txBody>
                </a:tc>
                <a:tc>
                  <a:txBody>
                    <a:bodyPr/>
                    <a:p>
                      <a:r>
                        <a:rPr baseline="0" dirty="0" sz="2000" kern="1200" lang="en-US" smtClean="0">
                          <a:solidFill>
                            <a:schemeClr val="dk1"/>
                          </a:solidFill>
                          <a:latin typeface="+mn-lt"/>
                          <a:ea typeface="+mn-ea"/>
                          <a:cs typeface="+mn-cs"/>
                        </a:rPr>
                        <a:t>200-2400mg</a:t>
                      </a:r>
                      <a:endParaRPr dirty="0" sz="2000" lang="en-US"/>
                    </a:p>
                  </a:txBody>
                </a:tc>
              </a:tr>
              <a:tr h="286257">
                <a:tc>
                  <a:txBody>
                    <a:bodyPr/>
                    <a:p>
                      <a:r>
                        <a:rPr baseline="0" dirty="0" sz="2000" kern="1200" lang="en-US" smtClean="0">
                          <a:solidFill>
                            <a:schemeClr val="dk1"/>
                          </a:solidFill>
                          <a:latin typeface="+mn-lt"/>
                          <a:ea typeface="+mn-ea"/>
                          <a:cs typeface="+mn-cs"/>
                        </a:rPr>
                        <a:t>Thioridazine</a:t>
                      </a:r>
                      <a:endParaRPr dirty="0" sz="2000" lang="en-US"/>
                    </a:p>
                  </a:txBody>
                </a:tc>
                <a:tc>
                  <a:txBody>
                    <a:bodyPr/>
                    <a:p>
                      <a:r>
                        <a:rPr baseline="0" dirty="0" sz="2000" kern="1200" lang="en-US" smtClean="0">
                          <a:solidFill>
                            <a:schemeClr val="dk1"/>
                          </a:solidFill>
                          <a:latin typeface="+mn-lt"/>
                          <a:ea typeface="+mn-ea"/>
                          <a:cs typeface="+mn-cs"/>
                        </a:rPr>
                        <a:t>Melleril</a:t>
                      </a:r>
                      <a:endParaRPr dirty="0" sz="2000" lang="en-US"/>
                    </a:p>
                  </a:txBody>
                </a:tc>
                <a:tc>
                  <a:txBody>
                    <a:bodyPr/>
                    <a:p>
                      <a:r>
                        <a:rPr baseline="0" dirty="0" sz="2000" kern="1200" lang="en-US" smtClean="0">
                          <a:solidFill>
                            <a:schemeClr val="dk1"/>
                          </a:solidFill>
                          <a:latin typeface="+mn-lt"/>
                          <a:ea typeface="+mn-ea"/>
                          <a:cs typeface="+mn-cs"/>
                        </a:rPr>
                        <a:t>50-800mg</a:t>
                      </a:r>
                      <a:endParaRPr dirty="0" sz="2000" lang="en-US"/>
                    </a:p>
                  </a:txBody>
                </a:tc>
              </a:tr>
              <a:tr h="594534">
                <a:tc>
                  <a:txBody>
                    <a:bodyPr/>
                    <a:p>
                      <a:r>
                        <a:rPr baseline="0" b="1" dirty="0" sz="2400" kern="1200" lang="en-US" smtClean="0">
                          <a:solidFill>
                            <a:srgbClr val="7030A0"/>
                          </a:solidFill>
                          <a:latin typeface="+mn-lt"/>
                          <a:ea typeface="+mn-ea"/>
                          <a:cs typeface="+mn-cs"/>
                        </a:rPr>
                        <a:t>High Potency</a:t>
                      </a:r>
                    </a:p>
                    <a:p>
                      <a:r>
                        <a:rPr baseline="0" b="1" dirty="0" sz="2400" kern="1200" lang="en-US" smtClean="0">
                          <a:solidFill>
                            <a:srgbClr val="7030A0"/>
                          </a:solidFill>
                          <a:latin typeface="+mn-lt"/>
                          <a:ea typeface="+mn-ea"/>
                          <a:cs typeface="+mn-cs"/>
                        </a:rPr>
                        <a:t>Drugs</a:t>
                      </a:r>
                      <a:endParaRPr dirty="0" sz="2400" lang="en-US">
                        <a:solidFill>
                          <a:srgbClr val="7030A0"/>
                        </a:solidFill>
                      </a:endParaRPr>
                    </a:p>
                  </a:txBody>
                </a:tc>
                <a:tc>
                  <a:txBody>
                    <a:bodyPr/>
                    <a:p>
                      <a:endParaRPr dirty="0" sz="2000" lang="en-US"/>
                    </a:p>
                  </a:txBody>
                </a:tc>
                <a:tc>
                  <a:txBody>
                    <a:bodyPr/>
                    <a:p>
                      <a:endParaRPr dirty="0" sz="2000" lang="en-US"/>
                    </a:p>
                  </a:txBody>
                </a:tc>
              </a:tr>
              <a:tr h="286257">
                <a:tc>
                  <a:txBody>
                    <a:bodyPr/>
                    <a:p>
                      <a:r>
                        <a:rPr baseline="0" dirty="0" sz="2000" kern="1200" lang="en-US" smtClean="0">
                          <a:solidFill>
                            <a:schemeClr val="dk1"/>
                          </a:solidFill>
                          <a:latin typeface="+mn-lt"/>
                          <a:ea typeface="+mn-ea"/>
                          <a:cs typeface="+mn-cs"/>
                        </a:rPr>
                        <a:t>Haloperidol</a:t>
                      </a:r>
                      <a:endParaRPr dirty="0" sz="2000" lang="en-US"/>
                    </a:p>
                  </a:txBody>
                </a:tc>
                <a:tc>
                  <a:txBody>
                    <a:bodyPr/>
                    <a:p>
                      <a:r>
                        <a:rPr baseline="0" dirty="0" sz="2000" kern="1200" lang="en-US" smtClean="0">
                          <a:solidFill>
                            <a:schemeClr val="dk1"/>
                          </a:solidFill>
                          <a:latin typeface="+mn-lt"/>
                          <a:ea typeface="+mn-ea"/>
                          <a:cs typeface="+mn-cs"/>
                        </a:rPr>
                        <a:t>Haldol,Serenace</a:t>
                      </a:r>
                      <a:endParaRPr dirty="0" sz="2000" lang="en-US"/>
                    </a:p>
                  </a:txBody>
                </a:tc>
                <a:tc>
                  <a:txBody>
                    <a:bodyPr/>
                    <a:p>
                      <a:r>
                        <a:rPr baseline="0" dirty="0" sz="2000" kern="1200" lang="en-US" smtClean="0">
                          <a:solidFill>
                            <a:schemeClr val="dk1"/>
                          </a:solidFill>
                          <a:latin typeface="+mn-lt"/>
                          <a:ea typeface="+mn-ea"/>
                          <a:cs typeface="+mn-cs"/>
                        </a:rPr>
                        <a:t>1-20mg</a:t>
                      </a:r>
                      <a:endParaRPr dirty="0" sz="2000" lang="en-US"/>
                    </a:p>
                  </a:txBody>
                </a:tc>
              </a:tr>
              <a:tr h="286257">
                <a:tc>
                  <a:txBody>
                    <a:bodyPr/>
                    <a:p>
                      <a:r>
                        <a:rPr baseline="0" dirty="0" sz="2000" kern="1200" lang="en-US" smtClean="0">
                          <a:solidFill>
                            <a:schemeClr val="dk1"/>
                          </a:solidFill>
                          <a:latin typeface="+mn-lt"/>
                          <a:ea typeface="+mn-ea"/>
                          <a:cs typeface="+mn-cs"/>
                        </a:rPr>
                        <a:t>Thiothixene</a:t>
                      </a:r>
                      <a:endParaRPr dirty="0" sz="2000" lang="en-US"/>
                    </a:p>
                  </a:txBody>
                </a:tc>
                <a:tc>
                  <a:txBody>
                    <a:bodyPr/>
                    <a:p>
                      <a:r>
                        <a:rPr baseline="0" dirty="0" sz="2000" kern="1200" lang="en-US" smtClean="0">
                          <a:solidFill>
                            <a:schemeClr val="dk1"/>
                          </a:solidFill>
                          <a:latin typeface="+mn-lt"/>
                          <a:ea typeface="+mn-ea"/>
                          <a:cs typeface="+mn-cs"/>
                        </a:rPr>
                        <a:t>Navane</a:t>
                      </a:r>
                      <a:endParaRPr dirty="0" sz="2000" lang="en-US"/>
                    </a:p>
                  </a:txBody>
                </a:tc>
                <a:tc>
                  <a:txBody>
                    <a:bodyPr/>
                    <a:p>
                      <a:r>
                        <a:rPr baseline="0" dirty="0" sz="2000" kern="1200" lang="en-US" smtClean="0">
                          <a:solidFill>
                            <a:schemeClr val="dk1"/>
                          </a:solidFill>
                          <a:latin typeface="+mn-lt"/>
                          <a:ea typeface="+mn-ea"/>
                          <a:cs typeface="+mn-cs"/>
                        </a:rPr>
                        <a:t>6-60mgs</a:t>
                      </a:r>
                      <a:endParaRPr dirty="0" sz="2000" lang="en-US"/>
                    </a:p>
                  </a:txBody>
                </a:tc>
              </a:tr>
              <a:tr h="286257">
                <a:tc>
                  <a:txBody>
                    <a:bodyPr/>
                    <a:p>
                      <a:r>
                        <a:rPr baseline="0" dirty="0" sz="2000" kern="1200" lang="en-US" smtClean="0">
                          <a:solidFill>
                            <a:schemeClr val="dk1"/>
                          </a:solidFill>
                          <a:latin typeface="+mn-lt"/>
                          <a:ea typeface="+mn-ea"/>
                          <a:cs typeface="+mn-cs"/>
                        </a:rPr>
                        <a:t>Zoxapine</a:t>
                      </a:r>
                      <a:endParaRPr dirty="0" sz="2000" lang="en-US"/>
                    </a:p>
                  </a:txBody>
                </a:tc>
                <a:tc>
                  <a:txBody>
                    <a:bodyPr/>
                    <a:p>
                      <a:r>
                        <a:rPr baseline="0" dirty="0" sz="2000" kern="1200" lang="en-US" smtClean="0">
                          <a:solidFill>
                            <a:schemeClr val="dk1"/>
                          </a:solidFill>
                          <a:latin typeface="+mn-lt"/>
                          <a:ea typeface="+mn-ea"/>
                          <a:cs typeface="+mn-cs"/>
                        </a:rPr>
                        <a:t>Loxitane</a:t>
                      </a:r>
                      <a:endParaRPr dirty="0" sz="2000" lang="en-US"/>
                    </a:p>
                  </a:txBody>
                </a:tc>
                <a:tc>
                  <a:txBody>
                    <a:bodyPr/>
                    <a:p>
                      <a:r>
                        <a:rPr baseline="0" dirty="0" sz="2000" kern="1200" lang="en-US" smtClean="0">
                          <a:solidFill>
                            <a:schemeClr val="dk1"/>
                          </a:solidFill>
                          <a:latin typeface="+mn-lt"/>
                          <a:ea typeface="+mn-ea"/>
                          <a:cs typeface="+mn-cs"/>
                        </a:rPr>
                        <a:t>60-250mgs</a:t>
                      </a:r>
                      <a:endParaRPr dirty="0" sz="2000" lang="en-US"/>
                    </a:p>
                  </a:txBody>
                </a:tc>
              </a:tr>
              <a:tr h="286257">
                <a:tc>
                  <a:txBody>
                    <a:bodyPr/>
                    <a:p>
                      <a:r>
                        <a:rPr baseline="0" dirty="0" sz="2000" kern="1200" lang="en-US" smtClean="0">
                          <a:solidFill>
                            <a:schemeClr val="dk1"/>
                          </a:solidFill>
                          <a:latin typeface="+mn-lt"/>
                          <a:ea typeface="+mn-ea"/>
                          <a:cs typeface="+mn-cs"/>
                        </a:rPr>
                        <a:t>Molindone</a:t>
                      </a:r>
                      <a:endParaRPr dirty="0" sz="2000" lang="en-US"/>
                    </a:p>
                  </a:txBody>
                </a:tc>
                <a:tc>
                  <a:txBody>
                    <a:bodyPr/>
                    <a:p>
                      <a:r>
                        <a:rPr baseline="0" dirty="0" sz="2000" kern="1200" lang="en-US" smtClean="0">
                          <a:solidFill>
                            <a:schemeClr val="dk1"/>
                          </a:solidFill>
                          <a:latin typeface="+mn-lt"/>
                          <a:ea typeface="+mn-ea"/>
                          <a:cs typeface="+mn-cs"/>
                        </a:rPr>
                        <a:t>Lidone</a:t>
                      </a:r>
                      <a:endParaRPr dirty="0" sz="2000" lang="en-US"/>
                    </a:p>
                  </a:txBody>
                </a:tc>
                <a:tc>
                  <a:txBody>
                    <a:bodyPr/>
                    <a:p>
                      <a:r>
                        <a:rPr baseline="0" dirty="0" sz="2000" kern="1200" lang="en-US" smtClean="0">
                          <a:solidFill>
                            <a:schemeClr val="dk1"/>
                          </a:solidFill>
                          <a:latin typeface="+mn-lt"/>
                          <a:ea typeface="+mn-ea"/>
                          <a:cs typeface="+mn-cs"/>
                        </a:rPr>
                        <a:t>50-400mgs</a:t>
                      </a:r>
                      <a:endParaRPr dirty="0" sz="2000" lang="en-US"/>
                    </a:p>
                  </a:txBody>
                </a:tc>
              </a:tr>
              <a:tr h="286257">
                <a:tc>
                  <a:txBody>
                    <a:bodyPr/>
                    <a:p>
                      <a:r>
                        <a:rPr baseline="0" dirty="0" sz="2000" kern="1200" lang="en-US" smtClean="0">
                          <a:solidFill>
                            <a:schemeClr val="dk1"/>
                          </a:solidFill>
                          <a:latin typeface="+mn-lt"/>
                          <a:ea typeface="+mn-ea"/>
                          <a:cs typeface="+mn-cs"/>
                        </a:rPr>
                        <a:t>Flupenthixol</a:t>
                      </a:r>
                      <a:endParaRPr dirty="0" sz="2000" lang="en-US"/>
                    </a:p>
                  </a:txBody>
                </a:tc>
                <a:tc>
                  <a:txBody>
                    <a:bodyPr/>
                    <a:p>
                      <a:r>
                        <a:rPr baseline="0" dirty="0" sz="2000" kern="1200" lang="en-US" smtClean="0">
                          <a:solidFill>
                            <a:schemeClr val="dk1"/>
                          </a:solidFill>
                          <a:latin typeface="+mn-lt"/>
                          <a:ea typeface="+mn-ea"/>
                          <a:cs typeface="+mn-cs"/>
                        </a:rPr>
                        <a:t>Depixol</a:t>
                      </a:r>
                      <a:endParaRPr dirty="0" sz="2000" lang="en-US"/>
                    </a:p>
                  </a:txBody>
                </a:tc>
                <a:tc>
                  <a:txBody>
                    <a:bodyPr/>
                    <a:p>
                      <a:r>
                        <a:rPr baseline="0" dirty="0" sz="2000" kern="1200" lang="en-US" smtClean="0">
                          <a:solidFill>
                            <a:schemeClr val="dk1"/>
                          </a:solidFill>
                          <a:latin typeface="+mn-lt"/>
                          <a:ea typeface="+mn-ea"/>
                          <a:cs typeface="+mn-cs"/>
                        </a:rPr>
                        <a:t>6-18mg</a:t>
                      </a:r>
                      <a:endParaRPr dirty="0" sz="2000" lang="en-US"/>
                    </a:p>
                  </a:txBody>
                </a:tc>
              </a:tr>
              <a:tr h="286257">
                <a:tc>
                  <a:txBody>
                    <a:bodyPr/>
                    <a:p>
                      <a:r>
                        <a:rPr baseline="0" dirty="0" sz="2000" kern="1200" lang="en-US" smtClean="0">
                          <a:solidFill>
                            <a:schemeClr val="dk1"/>
                          </a:solidFill>
                          <a:latin typeface="+mn-lt"/>
                          <a:ea typeface="+mn-ea"/>
                          <a:cs typeface="+mn-cs"/>
                        </a:rPr>
                        <a:t>Fluphenazine</a:t>
                      </a:r>
                      <a:endParaRPr dirty="0" sz="2000" lang="en-US"/>
                    </a:p>
                  </a:txBody>
                </a:tc>
                <a:tc>
                  <a:txBody>
                    <a:bodyPr/>
                    <a:p>
                      <a:r>
                        <a:rPr baseline="0" dirty="0" sz="2000" kern="1200" lang="en-US" smtClean="0">
                          <a:solidFill>
                            <a:schemeClr val="dk1"/>
                          </a:solidFill>
                          <a:latin typeface="+mn-lt"/>
                          <a:ea typeface="+mn-ea"/>
                          <a:cs typeface="+mn-cs"/>
                        </a:rPr>
                        <a:t>Moditen</a:t>
                      </a:r>
                      <a:endParaRPr dirty="0" sz="2000" lang="en-US"/>
                    </a:p>
                  </a:txBody>
                </a:tc>
                <a:tc>
                  <a:txBody>
                    <a:bodyPr/>
                    <a:p>
                      <a:r>
                        <a:rPr baseline="0" dirty="0" sz="2000" kern="1200" lang="en-US" smtClean="0">
                          <a:solidFill>
                            <a:schemeClr val="dk1"/>
                          </a:solidFill>
                          <a:latin typeface="+mn-lt"/>
                          <a:ea typeface="+mn-ea"/>
                          <a:cs typeface="+mn-cs"/>
                        </a:rPr>
                        <a:t>2.5-20mg</a:t>
                      </a:r>
                      <a:endParaRPr dirty="0" sz="2000" lang="en-US"/>
                    </a:p>
                  </a:txBody>
                </a:tc>
              </a:tr>
            </a:tbl>
          </a:graphicData>
        </a:graphic>
      </p:graphicFrame>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showMasterSp="0">
  <p:cSld>
    <p:spTree>
      <p:nvGrpSpPr>
        <p:cNvPr id="481" name=""/>
        <p:cNvGrpSpPr/>
        <p:nvPr/>
      </p:nvGrpSpPr>
      <p:grpSpPr>
        <a:xfrm>
          <a:off x="0" y="0"/>
          <a:ext cx="0" cy="0"/>
          <a:chOff x="0" y="0"/>
          <a:chExt cx="0" cy="0"/>
        </a:xfrm>
      </p:grpSpPr>
      <p:graphicFrame>
        <p:nvGraphicFramePr>
          <p:cNvPr id="4194306" name="Content Placeholder 3"/>
          <p:cNvGraphicFramePr>
            <a:graphicFrameLocks noGrp="1"/>
          </p:cNvGraphicFramePr>
          <p:nvPr>
            <p:ph idx="1"/>
          </p:nvPr>
        </p:nvGraphicFramePr>
        <p:xfrm>
          <a:off x="0" y="228600"/>
          <a:ext cx="9144000" cy="3060423"/>
        </p:xfrm>
        <a:graphic>
          <a:graphicData uri="http://schemas.openxmlformats.org/drawingml/2006/table">
            <a:tbl>
              <a:tblPr firstRow="1" bandRow="1">
                <a:tableStyleId>{5C22544A-7EE6-4342-B048-85BDC9FD1C3A}</a:tableStyleId>
              </a:tblPr>
              <a:tblGrid>
                <a:gridCol w="3048000"/>
                <a:gridCol w="3048000"/>
                <a:gridCol w="3048000"/>
              </a:tblGrid>
              <a:tr h="260488">
                <a:tc>
                  <a:txBody>
                    <a:bodyPr/>
                    <a:p>
                      <a:r>
                        <a:rPr baseline="0" dirty="0" sz="2400" kern="1200" lang="en-US" smtClean="0">
                          <a:solidFill>
                            <a:schemeClr val="dk1"/>
                          </a:solidFill>
                          <a:latin typeface="+mn-lt"/>
                          <a:ea typeface="+mn-ea"/>
                          <a:cs typeface="+mn-cs"/>
                        </a:rPr>
                        <a:t>Trifluoperazine</a:t>
                      </a:r>
                      <a:endParaRPr dirty="0" sz="2400" lang="en-US"/>
                    </a:p>
                  </a:txBody>
                </a:tc>
                <a:tc>
                  <a:txBody>
                    <a:bodyPr/>
                    <a:p>
                      <a:r>
                        <a:rPr baseline="0" dirty="0" sz="2400" kern="1200" lang="en-US" smtClean="0">
                          <a:solidFill>
                            <a:schemeClr val="dk1"/>
                          </a:solidFill>
                          <a:latin typeface="+mn-lt"/>
                          <a:ea typeface="+mn-ea"/>
                          <a:cs typeface="+mn-cs"/>
                        </a:rPr>
                        <a:t>Stelazine</a:t>
                      </a:r>
                      <a:endParaRPr dirty="0" sz="2400" lang="en-US"/>
                    </a:p>
                  </a:txBody>
                </a:tc>
                <a:tc>
                  <a:txBody>
                    <a:bodyPr/>
                    <a:p>
                      <a:r>
                        <a:rPr baseline="0" dirty="0" sz="2400" kern="1200" lang="en-US" smtClean="0">
                          <a:solidFill>
                            <a:schemeClr val="dk1"/>
                          </a:solidFill>
                          <a:latin typeface="+mn-lt"/>
                          <a:ea typeface="+mn-ea"/>
                          <a:cs typeface="+mn-cs"/>
                        </a:rPr>
                        <a:t>5-30mg</a:t>
                      </a:r>
                      <a:endParaRPr dirty="0" sz="2400" lang="en-US"/>
                    </a:p>
                  </a:txBody>
                </a:tc>
              </a:tr>
              <a:tr h="260488">
                <a:tc>
                  <a:txBody>
                    <a:bodyPr/>
                    <a:p>
                      <a:r>
                        <a:rPr baseline="0" dirty="0" sz="2400" kern="1200" lang="en-US" smtClean="0">
                          <a:solidFill>
                            <a:schemeClr val="dk1"/>
                          </a:solidFill>
                          <a:latin typeface="+mn-lt"/>
                          <a:ea typeface="+mn-ea"/>
                          <a:cs typeface="+mn-cs"/>
                        </a:rPr>
                        <a:t>Zuclopenthixo</a:t>
                      </a:r>
                      <a:endParaRPr dirty="0" sz="2400" lang="en-US"/>
                    </a:p>
                  </a:txBody>
                </a:tc>
                <a:tc>
                  <a:txBody>
                    <a:bodyPr/>
                    <a:p>
                      <a:r>
                        <a:rPr baseline="0" dirty="0" sz="2400" kern="1200" lang="en-US" smtClean="0">
                          <a:solidFill>
                            <a:schemeClr val="dk1"/>
                          </a:solidFill>
                          <a:latin typeface="+mn-lt"/>
                          <a:ea typeface="+mn-ea"/>
                          <a:cs typeface="+mn-cs"/>
                        </a:rPr>
                        <a:t>Clopixol</a:t>
                      </a:r>
                      <a:endParaRPr dirty="0" sz="2400" lang="en-US"/>
                    </a:p>
                  </a:txBody>
                </a:tc>
                <a:tc>
                  <a:txBody>
                    <a:bodyPr/>
                    <a:p>
                      <a:r>
                        <a:rPr baseline="0" dirty="0" sz="2400" kern="1200" lang="en-US" smtClean="0">
                          <a:solidFill>
                            <a:schemeClr val="dk1"/>
                          </a:solidFill>
                          <a:latin typeface="+mn-lt"/>
                          <a:ea typeface="+mn-ea"/>
                          <a:cs typeface="+mn-cs"/>
                        </a:rPr>
                        <a:t>20-150mg</a:t>
                      </a:r>
                      <a:endParaRPr dirty="0" sz="2400" lang="en-US"/>
                    </a:p>
                  </a:txBody>
                </a:tc>
              </a:tr>
              <a:tr h="2146023">
                <a:tc>
                  <a:txBody>
                    <a:bodyPr/>
                    <a:p>
                      <a:r>
                        <a:rPr baseline="0" dirty="0" sz="2400" kern="1200" lang="en-US" smtClean="0">
                          <a:solidFill>
                            <a:schemeClr val="dk1"/>
                          </a:solidFill>
                          <a:latin typeface="+mn-lt"/>
                          <a:ea typeface="+mn-ea"/>
                          <a:cs typeface="+mn-cs"/>
                        </a:rPr>
                        <a:t>Pimozide</a:t>
                      </a:r>
                      <a:endParaRPr dirty="0" sz="2400" lang="en-US"/>
                    </a:p>
                  </a:txBody>
                </a:tc>
                <a:tc>
                  <a:txBody>
                    <a:bodyPr/>
                    <a:p>
                      <a:r>
                        <a:rPr baseline="0" dirty="0" sz="2400" kern="1200" lang="en-US" smtClean="0">
                          <a:solidFill>
                            <a:schemeClr val="dk1"/>
                          </a:solidFill>
                          <a:latin typeface="+mn-lt"/>
                          <a:ea typeface="+mn-ea"/>
                          <a:cs typeface="+mn-cs"/>
                        </a:rPr>
                        <a:t>Orap</a:t>
                      </a:r>
                      <a:endParaRPr dirty="0" sz="2400" lang="en-US"/>
                    </a:p>
                  </a:txBody>
                </a:tc>
                <a:tc>
                  <a:txBody>
                    <a:bodyPr/>
                    <a:p>
                      <a:r>
                        <a:rPr baseline="0" dirty="0" sz="2400" kern="1200" lang="en-US" smtClean="0">
                          <a:solidFill>
                            <a:schemeClr val="dk1"/>
                          </a:solidFill>
                          <a:latin typeface="+mn-lt"/>
                          <a:ea typeface="+mn-ea"/>
                          <a:cs typeface="+mn-cs"/>
                        </a:rPr>
                        <a:t>2-10mg</a:t>
                      </a:r>
                      <a:endParaRPr dirty="0" sz="2400" lang="en-US"/>
                    </a:p>
                  </a:txBody>
                </a:tc>
              </a:tr>
            </a:tbl>
          </a:graphicData>
        </a:graphic>
      </p:graphicFrame>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showMasterSp="0">
  <p:cSld>
    <p:spTree>
      <p:nvGrpSpPr>
        <p:cNvPr id="482" name=""/>
        <p:cNvGrpSpPr/>
        <p:nvPr/>
      </p:nvGrpSpPr>
      <p:grpSpPr>
        <a:xfrm>
          <a:off x="0" y="0"/>
          <a:ext cx="0" cy="0"/>
          <a:chOff x="0" y="0"/>
          <a:chExt cx="0" cy="0"/>
        </a:xfrm>
      </p:grpSpPr>
      <p:sp>
        <p:nvSpPr>
          <p:cNvPr id="1048845" name="Content Placeholder 2"/>
          <p:cNvSpPr>
            <a:spLocks noGrp="1"/>
          </p:cNvSpPr>
          <p:nvPr>
            <p:ph idx="1"/>
          </p:nvPr>
        </p:nvSpPr>
        <p:spPr>
          <a:xfrm>
            <a:off x="0" y="0"/>
            <a:ext cx="9144000" cy="6858000"/>
          </a:xfrm>
        </p:spPr>
        <p:txBody>
          <a:bodyPr/>
          <a:p>
            <a:pPr fontAlgn="t"/>
            <a:endParaRPr b="1" dirty="0" lang="en-US" smtClean="0"/>
          </a:p>
          <a:p>
            <a:pPr fontAlgn="t"/>
            <a:endParaRPr b="1" dirty="0" lang="en-US" smtClean="0"/>
          </a:p>
          <a:p>
            <a:pPr fontAlgn="t"/>
            <a:endParaRPr dirty="0" lang="en-US" smtClean="0"/>
          </a:p>
          <a:p>
            <a:pPr fontAlgn="t"/>
            <a:endParaRPr dirty="0" lang="en-US" smtClean="0"/>
          </a:p>
          <a:p>
            <a:pPr fontAlgn="t"/>
            <a:endParaRPr dirty="0" lang="en-US" smtClean="0"/>
          </a:p>
          <a:p>
            <a:pPr fontAlgn="t"/>
            <a:endParaRPr dirty="0" lang="en-US" smtClean="0"/>
          </a:p>
          <a:p>
            <a:pPr fontAlgn="t"/>
            <a:endParaRPr dirty="0" lang="en-US" smtClean="0"/>
          </a:p>
          <a:p>
            <a:pPr fontAlgn="t"/>
            <a:endParaRPr dirty="0" lang="en-US" smtClean="0"/>
          </a:p>
          <a:p>
            <a:pPr fontAlgn="t"/>
            <a:endParaRPr dirty="0" lang="en-US" smtClean="0"/>
          </a:p>
          <a:p>
            <a:pPr fontAlgn="t"/>
            <a:endParaRPr dirty="0" lang="en-US" smtClean="0"/>
          </a:p>
          <a:p>
            <a:pPr fontAlgn="t"/>
            <a:endParaRPr dirty="0" lang="en-US" smtClean="0"/>
          </a:p>
          <a:p>
            <a:pPr fontAlgn="t"/>
            <a:endParaRPr dirty="0" lang="en-US" smtClean="0"/>
          </a:p>
          <a:p>
            <a:pPr fontAlgn="t"/>
            <a:endParaRPr dirty="0" lang="en-US" smtClean="0"/>
          </a:p>
          <a:p>
            <a:pPr fontAlgn="t"/>
            <a:endParaRPr dirty="0" lang="en-US" smtClean="0"/>
          </a:p>
          <a:p>
            <a:endParaRPr dirty="0" lang="en-US"/>
          </a:p>
        </p:txBody>
      </p:sp>
      <p:graphicFrame>
        <p:nvGraphicFramePr>
          <p:cNvPr id="4194307" name="Table 3"/>
          <p:cNvGraphicFramePr>
            <a:graphicFrameLocks noGrp="1"/>
          </p:cNvGraphicFramePr>
          <p:nvPr/>
        </p:nvGraphicFramePr>
        <p:xfrm>
          <a:off x="152400" y="381000"/>
          <a:ext cx="8991600" cy="5638800"/>
        </p:xfrm>
        <a:graphic>
          <a:graphicData uri="http://schemas.openxmlformats.org/drawingml/2006/table">
            <a:tbl>
              <a:tblPr firstRow="1" bandRow="1">
                <a:tableStyleId>{5C22544A-7EE6-4342-B048-85BDC9FD1C3A}</a:tableStyleId>
              </a:tblPr>
              <a:tblGrid>
                <a:gridCol w="2895600"/>
                <a:gridCol w="3048000"/>
                <a:gridCol w="3048000"/>
              </a:tblGrid>
              <a:tr h="1409700">
                <a:tc>
                  <a:txBody>
                    <a:bodyPr/>
                    <a:p>
                      <a:r>
                        <a:rPr baseline="0" b="1" dirty="0" sz="2800" kern="1200" lang="en-US" smtClean="0">
                          <a:solidFill>
                            <a:srgbClr val="7030A0"/>
                          </a:solidFill>
                          <a:latin typeface="+mn-lt"/>
                          <a:ea typeface="+mn-ea"/>
                          <a:cs typeface="+mn-cs"/>
                        </a:rPr>
                        <a:t>Depot</a:t>
                      </a:r>
                    </a:p>
                    <a:p>
                      <a:r>
                        <a:rPr baseline="0" b="1" dirty="0" sz="2800" kern="1200" lang="en-US" smtClean="0">
                          <a:solidFill>
                            <a:srgbClr val="7030A0"/>
                          </a:solidFill>
                          <a:latin typeface="+mn-lt"/>
                          <a:ea typeface="+mn-ea"/>
                          <a:cs typeface="+mn-cs"/>
                        </a:rPr>
                        <a:t>Injections</a:t>
                      </a:r>
                      <a:endParaRPr dirty="0" sz="2800" lang="en-US">
                        <a:solidFill>
                          <a:srgbClr val="7030A0"/>
                        </a:solidFill>
                      </a:endParaRPr>
                    </a:p>
                  </a:txBody>
                </a:tc>
                <a:tc>
                  <a:txBody>
                    <a:bodyPr/>
                    <a:p>
                      <a:endParaRPr dirty="0" lang="en-US"/>
                    </a:p>
                  </a:txBody>
                </a:tc>
                <a:tc>
                  <a:txBody>
                    <a:bodyPr/>
                    <a:p>
                      <a:endParaRPr dirty="0" lang="en-US"/>
                    </a:p>
                  </a:txBody>
                </a:tc>
              </a:tr>
              <a:tr h="1409700">
                <a:tc>
                  <a:txBody>
                    <a:bodyPr/>
                    <a:p>
                      <a:r>
                        <a:rPr baseline="0" dirty="0" sz="2800" kern="1200" lang="en-US" smtClean="0">
                          <a:solidFill>
                            <a:schemeClr val="dk1"/>
                          </a:solidFill>
                          <a:latin typeface="+mn-lt"/>
                          <a:ea typeface="+mn-ea"/>
                          <a:cs typeface="+mn-cs"/>
                        </a:rPr>
                        <a:t>Fluphenazine</a:t>
                      </a:r>
                    </a:p>
                    <a:p>
                      <a:r>
                        <a:rPr baseline="0" dirty="0" sz="2800" kern="1200" lang="en-US" smtClean="0">
                          <a:solidFill>
                            <a:schemeClr val="dk1"/>
                          </a:solidFill>
                          <a:latin typeface="+mn-lt"/>
                          <a:ea typeface="+mn-ea"/>
                          <a:cs typeface="+mn-cs"/>
                        </a:rPr>
                        <a:t>decanoate</a:t>
                      </a:r>
                      <a:endParaRPr dirty="0" sz="2800" lang="en-US"/>
                    </a:p>
                  </a:txBody>
                </a:tc>
                <a:tc>
                  <a:txBody>
                    <a:bodyPr/>
                    <a:p>
                      <a:r>
                        <a:rPr baseline="0" dirty="0" sz="2800" kern="1200" lang="en-US" smtClean="0">
                          <a:solidFill>
                            <a:schemeClr val="dk1"/>
                          </a:solidFill>
                          <a:latin typeface="+mn-lt"/>
                          <a:ea typeface="+mn-ea"/>
                          <a:cs typeface="+mn-cs"/>
                        </a:rPr>
                        <a:t>Modecate</a:t>
                      </a:r>
                      <a:endParaRPr dirty="0" sz="2800" lang="en-US"/>
                    </a:p>
                  </a:txBody>
                </a:tc>
                <a:tc>
                  <a:txBody>
                    <a:bodyPr/>
                    <a:p>
                      <a:r>
                        <a:rPr baseline="0" dirty="0" sz="2800" kern="1200" lang="en-US" smtClean="0">
                          <a:solidFill>
                            <a:schemeClr val="dk1"/>
                          </a:solidFill>
                          <a:latin typeface="+mn-lt"/>
                          <a:ea typeface="+mn-ea"/>
                          <a:cs typeface="+mn-cs"/>
                        </a:rPr>
                        <a:t>12.5-100mg(IM 2</a:t>
                      </a:r>
                    </a:p>
                    <a:p>
                      <a:r>
                        <a:rPr baseline="0" dirty="0" sz="2800" kern="1200" lang="en-US" smtClean="0">
                          <a:solidFill>
                            <a:schemeClr val="dk1"/>
                          </a:solidFill>
                          <a:latin typeface="+mn-lt"/>
                          <a:ea typeface="+mn-ea"/>
                          <a:cs typeface="+mn-cs"/>
                        </a:rPr>
                        <a:t>Weekly)</a:t>
                      </a:r>
                      <a:endParaRPr dirty="0" sz="2800" lang="en-US"/>
                    </a:p>
                  </a:txBody>
                </a:tc>
              </a:tr>
              <a:tr h="1409700">
                <a:tc>
                  <a:txBody>
                    <a:bodyPr/>
                    <a:p>
                      <a:r>
                        <a:rPr baseline="0" dirty="0" sz="2800" kern="1200" lang="en-US" smtClean="0">
                          <a:solidFill>
                            <a:schemeClr val="dk1"/>
                          </a:solidFill>
                          <a:latin typeface="+mn-lt"/>
                          <a:ea typeface="+mn-ea"/>
                          <a:cs typeface="+mn-cs"/>
                        </a:rPr>
                        <a:t>Zuclopenthixol</a:t>
                      </a:r>
                    </a:p>
                    <a:p>
                      <a:r>
                        <a:rPr baseline="0" dirty="0" sz="2800" kern="1200" lang="en-US" smtClean="0">
                          <a:solidFill>
                            <a:schemeClr val="dk1"/>
                          </a:solidFill>
                          <a:latin typeface="+mn-lt"/>
                          <a:ea typeface="+mn-ea"/>
                          <a:cs typeface="+mn-cs"/>
                        </a:rPr>
                        <a:t>Acetate</a:t>
                      </a:r>
                      <a:endParaRPr dirty="0" sz="2800" lang="en-US"/>
                    </a:p>
                  </a:txBody>
                </a:tc>
                <a:tc>
                  <a:txBody>
                    <a:bodyPr/>
                    <a:p>
                      <a:r>
                        <a:rPr baseline="0" dirty="0" sz="2800" kern="1200" lang="en-US" smtClean="0">
                          <a:solidFill>
                            <a:schemeClr val="dk1"/>
                          </a:solidFill>
                          <a:latin typeface="+mn-lt"/>
                          <a:ea typeface="+mn-ea"/>
                          <a:cs typeface="+mn-cs"/>
                        </a:rPr>
                        <a:t>Clopixol</a:t>
                      </a:r>
                    </a:p>
                    <a:p>
                      <a:r>
                        <a:rPr baseline="0" dirty="0" sz="2800" kern="1200" lang="en-US" smtClean="0">
                          <a:solidFill>
                            <a:schemeClr val="dk1"/>
                          </a:solidFill>
                          <a:latin typeface="+mn-lt"/>
                          <a:ea typeface="+mn-ea"/>
                          <a:cs typeface="+mn-cs"/>
                        </a:rPr>
                        <a:t>Acuphase</a:t>
                      </a:r>
                      <a:endParaRPr dirty="0" sz="2800" lang="en-US"/>
                    </a:p>
                  </a:txBody>
                </a:tc>
                <a:tc>
                  <a:txBody>
                    <a:bodyPr/>
                    <a:p>
                      <a:r>
                        <a:rPr baseline="0" dirty="0" sz="2800" kern="1200" lang="en-US" smtClean="0">
                          <a:solidFill>
                            <a:schemeClr val="dk1"/>
                          </a:solidFill>
                          <a:latin typeface="+mn-lt"/>
                          <a:ea typeface="+mn-ea"/>
                          <a:cs typeface="+mn-cs"/>
                        </a:rPr>
                        <a:t>50-150mg every 2-3</a:t>
                      </a:r>
                    </a:p>
                    <a:p>
                      <a:r>
                        <a:rPr baseline="0" dirty="0" sz="2800" kern="1200" lang="en-US" smtClean="0">
                          <a:solidFill>
                            <a:schemeClr val="dk1"/>
                          </a:solidFill>
                          <a:latin typeface="+mn-lt"/>
                          <a:ea typeface="+mn-ea"/>
                          <a:cs typeface="+mn-cs"/>
                        </a:rPr>
                        <a:t>days</a:t>
                      </a:r>
                      <a:endParaRPr dirty="0" sz="2800" lang="en-US"/>
                    </a:p>
                  </a:txBody>
                </a:tc>
              </a:tr>
              <a:tr h="1409700">
                <a:tc>
                  <a:txBody>
                    <a:bodyPr/>
                    <a:p>
                      <a:r>
                        <a:rPr baseline="0" dirty="0" sz="2800" kern="1200" lang="en-US" smtClean="0">
                          <a:solidFill>
                            <a:schemeClr val="dk1"/>
                          </a:solidFill>
                          <a:latin typeface="+mn-lt"/>
                          <a:ea typeface="+mn-ea"/>
                          <a:cs typeface="+mn-cs"/>
                        </a:rPr>
                        <a:t>Haloperidol</a:t>
                      </a:r>
                    </a:p>
                    <a:p>
                      <a:r>
                        <a:rPr baseline="0" dirty="0" sz="2800" kern="1200" lang="en-US" smtClean="0">
                          <a:solidFill>
                            <a:schemeClr val="dk1"/>
                          </a:solidFill>
                          <a:latin typeface="+mn-lt"/>
                          <a:ea typeface="+mn-ea"/>
                          <a:cs typeface="+mn-cs"/>
                        </a:rPr>
                        <a:t>decanoate</a:t>
                      </a:r>
                      <a:endParaRPr dirty="0" sz="2800" lang="en-US"/>
                    </a:p>
                  </a:txBody>
                </a:tc>
                <a:tc>
                  <a:txBody>
                    <a:bodyPr/>
                    <a:p>
                      <a:r>
                        <a:rPr baseline="0" dirty="0" sz="2800" kern="1200" lang="en-US" smtClean="0">
                          <a:solidFill>
                            <a:schemeClr val="dk1"/>
                          </a:solidFill>
                          <a:latin typeface="+mn-lt"/>
                          <a:ea typeface="+mn-ea"/>
                          <a:cs typeface="+mn-cs"/>
                        </a:rPr>
                        <a:t>Haldol</a:t>
                      </a:r>
                    </a:p>
                    <a:p>
                      <a:r>
                        <a:rPr baseline="0" dirty="0" sz="2800" kern="1200" lang="en-US" smtClean="0">
                          <a:solidFill>
                            <a:schemeClr val="dk1"/>
                          </a:solidFill>
                          <a:latin typeface="+mn-lt"/>
                          <a:ea typeface="+mn-ea"/>
                          <a:cs typeface="+mn-cs"/>
                        </a:rPr>
                        <a:t>decanoate</a:t>
                      </a:r>
                      <a:endParaRPr dirty="0" sz="2800" lang="en-US"/>
                    </a:p>
                  </a:txBody>
                </a:tc>
                <a:tc>
                  <a:txBody>
                    <a:bodyPr/>
                    <a:p>
                      <a:r>
                        <a:rPr baseline="0" dirty="0" sz="2800" kern="1200" lang="en-US" smtClean="0">
                          <a:solidFill>
                            <a:schemeClr val="dk1"/>
                          </a:solidFill>
                          <a:latin typeface="+mn-lt"/>
                          <a:ea typeface="+mn-ea"/>
                          <a:cs typeface="+mn-cs"/>
                        </a:rPr>
                        <a:t>50-300mg (IM 4</a:t>
                      </a:r>
                    </a:p>
                    <a:p>
                      <a:r>
                        <a:rPr baseline="0" dirty="0" sz="2800" kern="1200" lang="en-US" smtClean="0">
                          <a:solidFill>
                            <a:schemeClr val="dk1"/>
                          </a:solidFill>
                          <a:latin typeface="+mn-lt"/>
                          <a:ea typeface="+mn-ea"/>
                          <a:cs typeface="+mn-cs"/>
                        </a:rPr>
                        <a:t>weekly)</a:t>
                      </a:r>
                      <a:endParaRPr dirty="0" sz="2800" lang="en-US"/>
                    </a:p>
                  </a:txBody>
                </a:tc>
              </a:tr>
            </a:tbl>
          </a:graphicData>
        </a:graphic>
      </p:graphicFrame>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showMasterSp="0">
  <p:cSld>
    <p:spTree>
      <p:nvGrpSpPr>
        <p:cNvPr id="483" name=""/>
        <p:cNvGrpSpPr/>
        <p:nvPr/>
      </p:nvGrpSpPr>
      <p:grpSpPr>
        <a:xfrm>
          <a:off x="0" y="0"/>
          <a:ext cx="0" cy="0"/>
          <a:chOff x="0" y="0"/>
          <a:chExt cx="0" cy="0"/>
        </a:xfrm>
      </p:grpSpPr>
      <p:sp>
        <p:nvSpPr>
          <p:cNvPr id="1048846" name="Title 1"/>
          <p:cNvSpPr>
            <a:spLocks noGrp="1"/>
          </p:cNvSpPr>
          <p:nvPr>
            <p:ph type="title"/>
          </p:nvPr>
        </p:nvSpPr>
        <p:spPr>
          <a:xfrm>
            <a:off x="685800" y="228600"/>
            <a:ext cx="7772400" cy="685800"/>
          </a:xfrm>
        </p:spPr>
        <p:txBody>
          <a:bodyPr/>
          <a:p>
            <a:r>
              <a:rPr b="1" dirty="0" lang="en-US" smtClean="0"/>
              <a:t>Mechanisms of Action</a:t>
            </a:r>
            <a:r>
              <a:rPr dirty="0" lang="en-US" smtClean="0"/>
              <a:t> </a:t>
            </a:r>
            <a:br>
              <a:rPr dirty="0" lang="en-US" smtClean="0"/>
            </a:br>
            <a:endParaRPr dirty="0" lang="en-US"/>
          </a:p>
        </p:txBody>
      </p:sp>
      <p:sp>
        <p:nvSpPr>
          <p:cNvPr id="1048847" name="Content Placeholder 2"/>
          <p:cNvSpPr>
            <a:spLocks noGrp="1"/>
          </p:cNvSpPr>
          <p:nvPr>
            <p:ph idx="1"/>
          </p:nvPr>
        </p:nvSpPr>
        <p:spPr>
          <a:xfrm>
            <a:off x="0" y="533400"/>
            <a:ext cx="9144000" cy="6324600"/>
          </a:xfrm>
        </p:spPr>
        <p:txBody>
          <a:bodyPr/>
          <a:p>
            <a:r>
              <a:rPr dirty="0" lang="en-US" smtClean="0"/>
              <a:t>The drugs are thought to work by blocking dopamine receptors causing a decrease in psychotic symptoms. </a:t>
            </a:r>
          </a:p>
          <a:p>
            <a:r>
              <a:rPr dirty="0" lang="en-US" smtClean="0"/>
              <a:t>metabolised in the liver and excreted by the kidneys. For one to get the desired effects, one must maintain the patient on the lowest dose possible and initial therapy should be on divided doses so that the patient can be monitored.</a:t>
            </a:r>
          </a:p>
          <a:p>
            <a:endParaRPr dirty="0" lang="en-US"/>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showMasterSp="0">
  <p:cSld>
    <p:spTree>
      <p:nvGrpSpPr>
        <p:cNvPr id="484" name=""/>
        <p:cNvGrpSpPr/>
        <p:nvPr/>
      </p:nvGrpSpPr>
      <p:grpSpPr>
        <a:xfrm>
          <a:off x="0" y="0"/>
          <a:ext cx="0" cy="0"/>
          <a:chOff x="0" y="0"/>
          <a:chExt cx="0" cy="0"/>
        </a:xfrm>
      </p:grpSpPr>
      <p:sp>
        <p:nvSpPr>
          <p:cNvPr id="1048848" name="Content Placeholder 2"/>
          <p:cNvSpPr>
            <a:spLocks noGrp="1"/>
          </p:cNvSpPr>
          <p:nvPr>
            <p:ph idx="1"/>
          </p:nvPr>
        </p:nvSpPr>
        <p:spPr>
          <a:xfrm>
            <a:off x="0" y="0"/>
            <a:ext cx="9144000" cy="6858000"/>
          </a:xfrm>
        </p:spPr>
        <p:txBody>
          <a:bodyPr/>
          <a:p>
            <a:r>
              <a:rPr dirty="0" lang="en-US" smtClean="0"/>
              <a:t>For acutely psychotic patients:</a:t>
            </a:r>
          </a:p>
          <a:p>
            <a:pPr lvl="1"/>
            <a:r>
              <a:rPr dirty="0" lang="en-US" smtClean="0"/>
              <a:t>Give intramuscular haloperidol, for example, 5mg every 30 to 60 minutes over a two to six hour period. Peak level is attained 20 to 40 minutes after injection.</a:t>
            </a:r>
          </a:p>
          <a:p>
            <a:pPr lvl="1"/>
            <a:r>
              <a:rPr dirty="0" lang="en-US" smtClean="0"/>
              <a:t>Monitor blood pressure before each dose and withhold if the systolic blood pressure is 90mm Hg or below.</a:t>
            </a:r>
          </a:p>
          <a:p>
            <a:pPr lvl="1"/>
            <a:r>
              <a:rPr dirty="0" lang="en-US" smtClean="0"/>
              <a:t>Sleep state should be monitored to ensure six to seven hours of sleep.</a:t>
            </a:r>
          </a:p>
          <a:p>
            <a:pPr lvl="1"/>
            <a:r>
              <a:rPr dirty="0" lang="en-US" smtClean="0"/>
              <a:t>Dystonia occurring 1 hour to 48 hours after starting treatment should be treated with an antiparkinsonism drug.</a:t>
            </a:r>
          </a:p>
          <a:p>
            <a:pPr lvl="1"/>
            <a:r>
              <a:rPr dirty="0" lang="en-US" smtClean="0"/>
              <a:t>To decrease the danger to the patient themselves and others, the patient needs to be monitored for possible adverse reactions to the medication.</a:t>
            </a:r>
          </a:p>
          <a:p>
            <a:endParaRPr dirty="0" lang="en-US"/>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showMasterSp="0">
  <p:cSld>
    <p:spTree>
      <p:nvGrpSpPr>
        <p:cNvPr id="485" name=""/>
        <p:cNvGrpSpPr/>
        <p:nvPr/>
      </p:nvGrpSpPr>
      <p:grpSpPr>
        <a:xfrm>
          <a:off x="0" y="0"/>
          <a:ext cx="0" cy="0"/>
          <a:chOff x="0" y="0"/>
          <a:chExt cx="0" cy="0"/>
        </a:xfrm>
      </p:grpSpPr>
      <p:sp>
        <p:nvSpPr>
          <p:cNvPr id="1048849" name="Content Placeholder 2"/>
          <p:cNvSpPr>
            <a:spLocks noGrp="1"/>
          </p:cNvSpPr>
          <p:nvPr>
            <p:ph idx="1"/>
          </p:nvPr>
        </p:nvSpPr>
        <p:spPr>
          <a:xfrm>
            <a:off x="0" y="0"/>
            <a:ext cx="9144000" cy="6096000"/>
          </a:xfrm>
        </p:spPr>
        <p:txBody>
          <a:bodyPr/>
          <a:p>
            <a:r>
              <a:rPr dirty="0" lang="en-US" smtClean="0"/>
              <a:t>Drugs should be given using the following time frame:</a:t>
            </a:r>
          </a:p>
          <a:p>
            <a:pPr lvl="1"/>
            <a:r>
              <a:rPr dirty="0" lang="en-US" smtClean="0"/>
              <a:t>Six months for first psychotic episode.</a:t>
            </a:r>
          </a:p>
          <a:p>
            <a:pPr lvl="1"/>
            <a:r>
              <a:rPr dirty="0" lang="en-US" smtClean="0"/>
              <a:t>One year period for second psychotic episode.</a:t>
            </a:r>
          </a:p>
          <a:p>
            <a:pPr lvl="1"/>
            <a:r>
              <a:rPr dirty="0" lang="en-US" smtClean="0"/>
              <a:t>Indefinite period for third and later psychotic episodes.</a:t>
            </a:r>
          </a:p>
          <a:p>
            <a:r>
              <a:rPr dirty="0" lang="en-US" smtClean="0"/>
              <a:t>The drug should be discontinued through tapering the dosage to avoid dyskinesia.</a:t>
            </a:r>
          </a:p>
          <a:p>
            <a:endParaRPr dirty="0" lang="en-US"/>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showMasterSp="0">
  <p:cSld>
    <p:spTree>
      <p:nvGrpSpPr>
        <p:cNvPr id="486" name=""/>
        <p:cNvGrpSpPr/>
        <p:nvPr/>
      </p:nvGrpSpPr>
      <p:grpSpPr>
        <a:xfrm>
          <a:off x="0" y="0"/>
          <a:ext cx="0" cy="0"/>
          <a:chOff x="0" y="0"/>
          <a:chExt cx="0" cy="0"/>
        </a:xfrm>
      </p:grpSpPr>
      <p:sp>
        <p:nvSpPr>
          <p:cNvPr id="1048850" name="Content Placeholder 2"/>
          <p:cNvSpPr>
            <a:spLocks noGrp="1"/>
          </p:cNvSpPr>
          <p:nvPr>
            <p:ph idx="1"/>
          </p:nvPr>
        </p:nvSpPr>
        <p:spPr>
          <a:xfrm>
            <a:off x="0" y="0"/>
            <a:ext cx="9144000" cy="6096000"/>
          </a:xfrm>
        </p:spPr>
        <p:txBody>
          <a:bodyPr/>
          <a:p>
            <a:r>
              <a:rPr dirty="0" lang="en-US" smtClean="0"/>
              <a:t>Gertrude and MacFarland (1986) have identified the following expected responses to the treatment:</a:t>
            </a:r>
          </a:p>
          <a:p>
            <a:pPr lvl="1"/>
            <a:r>
              <a:rPr dirty="0" lang="en-US" smtClean="0"/>
              <a:t>Initially the patient is drowsy and co-operative within hours to a week.</a:t>
            </a:r>
          </a:p>
          <a:p>
            <a:pPr lvl="1"/>
            <a:r>
              <a:rPr dirty="0" lang="en-US" smtClean="0"/>
              <a:t>The patient becomes more sociable and less withdrawn for the next two months.</a:t>
            </a:r>
          </a:p>
          <a:p>
            <a:pPr lvl="1"/>
            <a:r>
              <a:rPr dirty="0" lang="en-US" smtClean="0"/>
              <a:t>The thought disorder generally disappears in six weeks or more.</a:t>
            </a:r>
          </a:p>
          <a:p>
            <a:pPr lvl="1"/>
            <a:r>
              <a:rPr dirty="0" lang="en-US" smtClean="0"/>
              <a:t>Improvement is generally noted in hallucinations, acute delusions, sleeping habits, appetite, tension, combativeness, hostility, negativism and personal grooming.</a:t>
            </a:r>
          </a:p>
          <a:p>
            <a:endParaRPr dirty="0" lang="en-US"/>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showMasterSp="0">
  <p:cSld>
    <p:spTree>
      <p:nvGrpSpPr>
        <p:cNvPr id="487" name=""/>
        <p:cNvGrpSpPr/>
        <p:nvPr/>
      </p:nvGrpSpPr>
      <p:grpSpPr>
        <a:xfrm>
          <a:off x="0" y="0"/>
          <a:ext cx="0" cy="0"/>
          <a:chOff x="0" y="0"/>
          <a:chExt cx="0" cy="0"/>
        </a:xfrm>
      </p:grpSpPr>
      <p:sp>
        <p:nvSpPr>
          <p:cNvPr id="1048851" name="Title 1"/>
          <p:cNvSpPr>
            <a:spLocks noGrp="1"/>
          </p:cNvSpPr>
          <p:nvPr>
            <p:ph type="title"/>
          </p:nvPr>
        </p:nvSpPr>
        <p:spPr>
          <a:xfrm>
            <a:off x="685800" y="152400"/>
            <a:ext cx="7772400" cy="838200"/>
          </a:xfrm>
        </p:spPr>
        <p:txBody>
          <a:bodyPr/>
          <a:p>
            <a:r>
              <a:rPr dirty="0" lang="en-US" smtClean="0"/>
              <a:t>Side effects</a:t>
            </a:r>
            <a:endParaRPr dirty="0" lang="en-US"/>
          </a:p>
        </p:txBody>
      </p:sp>
      <p:sp>
        <p:nvSpPr>
          <p:cNvPr id="1048852" name="Content Placeholder 2"/>
          <p:cNvSpPr>
            <a:spLocks noGrp="1"/>
          </p:cNvSpPr>
          <p:nvPr>
            <p:ph idx="1"/>
          </p:nvPr>
        </p:nvSpPr>
        <p:spPr>
          <a:xfrm>
            <a:off x="0" y="838200"/>
            <a:ext cx="9144000" cy="6019800"/>
          </a:xfrm>
        </p:spPr>
        <p:txBody>
          <a:bodyPr/>
          <a:p>
            <a:r>
              <a:rPr dirty="0" lang="en-US" smtClean="0"/>
              <a:t>There are several side effects that may be experienced by patients. These include drowsiness and orthostatic hypotension, especially after im injections. </a:t>
            </a:r>
          </a:p>
          <a:p>
            <a:r>
              <a:rPr dirty="0" lang="en-US" smtClean="0"/>
              <a:t>The patient may also experience </a:t>
            </a:r>
            <a:r>
              <a:rPr b="1" dirty="0" i="1" lang="en-US" smtClean="0"/>
              <a:t>extra pyramidal symptoms</a:t>
            </a:r>
            <a:r>
              <a:rPr dirty="0" lang="en-US" smtClean="0"/>
              <a:t> like:</a:t>
            </a:r>
          </a:p>
          <a:p>
            <a:pPr lvl="1"/>
            <a:r>
              <a:rPr dirty="0" lang="en-US" smtClean="0"/>
              <a:t>Dystonia, that is, spasms of muscles of face, neck, back, eye, arms and legs.</a:t>
            </a:r>
          </a:p>
          <a:p>
            <a:pPr lvl="1"/>
            <a:r>
              <a:rPr dirty="0" lang="en-US" smtClean="0"/>
              <a:t>Oculogyric crisis, presenting as fixed upward gaze from spasm of oculomotor muscles.</a:t>
            </a:r>
          </a:p>
          <a:p>
            <a:pPr lvl="1"/>
            <a:r>
              <a:rPr dirty="0" lang="en-US" smtClean="0"/>
              <a:t>Torticollis, that is, pulling of the head to the side from spasm of cervical muscles.</a:t>
            </a:r>
          </a:p>
          <a:p>
            <a:endParaRPr dirty="0" lang="en-US"/>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showMasterSp="0">
  <p:cSld>
    <p:spTree>
      <p:nvGrpSpPr>
        <p:cNvPr id="488" name=""/>
        <p:cNvGrpSpPr/>
        <p:nvPr/>
      </p:nvGrpSpPr>
      <p:grpSpPr>
        <a:xfrm>
          <a:off x="0" y="0"/>
          <a:ext cx="0" cy="0"/>
          <a:chOff x="0" y="0"/>
          <a:chExt cx="0" cy="0"/>
        </a:xfrm>
      </p:grpSpPr>
      <p:sp>
        <p:nvSpPr>
          <p:cNvPr id="1048853" name="Title 1"/>
          <p:cNvSpPr>
            <a:spLocks noGrp="1"/>
          </p:cNvSpPr>
          <p:nvPr>
            <p:ph type="title"/>
          </p:nvPr>
        </p:nvSpPr>
        <p:spPr>
          <a:xfrm>
            <a:off x="0" y="228600"/>
            <a:ext cx="9144000" cy="1524000"/>
          </a:xfrm>
        </p:spPr>
        <p:txBody>
          <a:bodyPr/>
          <a:p>
            <a:r>
              <a:rPr dirty="0" lang="en-US" smtClean="0"/>
              <a:t>Extrapyramidal side effects of antipsychotics cntd…</a:t>
            </a:r>
            <a:endParaRPr dirty="0" lang="en-US"/>
          </a:p>
        </p:txBody>
      </p:sp>
      <p:sp>
        <p:nvSpPr>
          <p:cNvPr id="1048854" name="Content Placeholder 2"/>
          <p:cNvSpPr>
            <a:spLocks noGrp="1"/>
          </p:cNvSpPr>
          <p:nvPr>
            <p:ph idx="1"/>
          </p:nvPr>
        </p:nvSpPr>
        <p:spPr>
          <a:xfrm>
            <a:off x="0" y="1981200"/>
            <a:ext cx="8458200" cy="4114800"/>
          </a:xfrm>
        </p:spPr>
        <p:txBody>
          <a:bodyPr/>
          <a:p>
            <a:pPr lvl="1"/>
            <a:r>
              <a:rPr dirty="0" lang="en-US" smtClean="0"/>
              <a:t>Opisthotonus, which refers to the hyperextension of the back from spasm of back muscles.</a:t>
            </a:r>
          </a:p>
          <a:p>
            <a:pPr lvl="1"/>
            <a:r>
              <a:rPr dirty="0" lang="en-US" smtClean="0"/>
              <a:t>Akathisia or continuous motor restlessness.</a:t>
            </a:r>
          </a:p>
          <a:p>
            <a:pPr lvl="1"/>
            <a:r>
              <a:rPr dirty="0" lang="en-US" smtClean="0"/>
              <a:t>Akinesia or lack of body movement especially arms.</a:t>
            </a:r>
          </a:p>
          <a:p>
            <a:pPr lvl="1"/>
            <a:r>
              <a:rPr dirty="0" lang="en-US" smtClean="0"/>
              <a:t>Pseudoparkinsonism, which presents with a shuffling gait, mask-like facial expression, tremor, rigidity and akinesia.</a:t>
            </a:r>
          </a:p>
          <a:p>
            <a:endParaRPr dirty="0" lang="en-US" smtClean="0"/>
          </a:p>
          <a:p>
            <a:endParaRPr dirty="0" lang="en-US"/>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showMasterSp="0">
  <p:cSld>
    <p:spTree>
      <p:nvGrpSpPr>
        <p:cNvPr id="489" name=""/>
        <p:cNvGrpSpPr/>
        <p:nvPr/>
      </p:nvGrpSpPr>
      <p:grpSpPr>
        <a:xfrm>
          <a:off x="0" y="0"/>
          <a:ext cx="0" cy="0"/>
          <a:chOff x="0" y="0"/>
          <a:chExt cx="0" cy="0"/>
        </a:xfrm>
      </p:grpSpPr>
      <p:sp>
        <p:nvSpPr>
          <p:cNvPr id="1048855" name="Content Placeholder 2"/>
          <p:cNvSpPr>
            <a:spLocks noGrp="1"/>
          </p:cNvSpPr>
          <p:nvPr>
            <p:ph idx="1"/>
          </p:nvPr>
        </p:nvSpPr>
        <p:spPr>
          <a:xfrm>
            <a:off x="0" y="304800"/>
            <a:ext cx="9144000" cy="6553200"/>
          </a:xfrm>
        </p:spPr>
        <p:txBody>
          <a:bodyPr/>
          <a:p>
            <a:pPr>
              <a:buNone/>
            </a:pPr>
            <a:r>
              <a:rPr b="1" dirty="0" lang="en-US" smtClean="0"/>
              <a:t>SIDE EFFECTS CNTD…</a:t>
            </a:r>
          </a:p>
          <a:p>
            <a:r>
              <a:rPr dirty="0" lang="en-US" smtClean="0"/>
              <a:t>The patient may also experience tardive dyskinesia, that is, a wormlike movement of the tongue, frequent blinking, and involuntary movement of tongue, lips and jaw. They may experience convulsive seizures or allergic or toxic effects (some of which are rare and serious).These include:</a:t>
            </a:r>
          </a:p>
          <a:p>
            <a:pPr lvl="1"/>
            <a:r>
              <a:rPr dirty="0" lang="en-US" smtClean="0"/>
              <a:t>Aggranulosis</a:t>
            </a:r>
          </a:p>
          <a:p>
            <a:pPr lvl="1"/>
            <a:r>
              <a:rPr dirty="0" lang="en-US" smtClean="0"/>
              <a:t>Oral monoliasis</a:t>
            </a:r>
          </a:p>
          <a:p>
            <a:pPr lvl="1"/>
            <a:r>
              <a:rPr dirty="0" lang="en-US" smtClean="0"/>
              <a:t>Dermatitis</a:t>
            </a:r>
          </a:p>
          <a:p>
            <a:pPr lvl="1"/>
            <a:r>
              <a:rPr dirty="0" lang="en-US" smtClean="0"/>
              <a:t>Jaundice</a:t>
            </a:r>
          </a:p>
          <a:p>
            <a:endParaRPr dirty="0"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328" name=""/>
        <p:cNvGrpSpPr/>
        <p:nvPr/>
      </p:nvGrpSpPr>
      <p:grpSpPr>
        <a:xfrm>
          <a:off x="0" y="0"/>
          <a:ext cx="0" cy="0"/>
          <a:chOff x="0" y="0"/>
          <a:chExt cx="0" cy="0"/>
        </a:xfrm>
      </p:grpSpPr>
      <p:sp>
        <p:nvSpPr>
          <p:cNvPr id="1048631" name="Content Placeholder 2"/>
          <p:cNvSpPr>
            <a:spLocks noGrp="1"/>
          </p:cNvSpPr>
          <p:nvPr>
            <p:ph idx="1"/>
          </p:nvPr>
        </p:nvSpPr>
        <p:spPr>
          <a:xfrm>
            <a:off x="0" y="0"/>
            <a:ext cx="9144000" cy="6858000"/>
          </a:xfrm>
        </p:spPr>
        <p:txBody>
          <a:bodyPr/>
          <a:p>
            <a:r>
              <a:rPr dirty="0" lang="en-US" smtClean="0"/>
              <a:t>During that time people believed that the cause of mental illness was demons. The treatment was quite harsh, degrading and dehumanizing and involved beating, chaining, locking the individual up in a dark room and throwing the individual into rivers and ponds.</a:t>
            </a:r>
          </a:p>
          <a:p>
            <a:r>
              <a:rPr dirty="0" lang="en-US" smtClean="0"/>
              <a:t>Those patients who escaped this harsh treatment survived on stealing food or eating wild fruits. Wild animals ate up those who inadvertently wandered into the forest.</a:t>
            </a:r>
          </a:p>
          <a:p>
            <a:endParaRPr dirty="0" lang="en-US"/>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showMasterSp="0">
  <p:cSld>
    <p:spTree>
      <p:nvGrpSpPr>
        <p:cNvPr id="490" name=""/>
        <p:cNvGrpSpPr/>
        <p:nvPr/>
      </p:nvGrpSpPr>
      <p:grpSpPr>
        <a:xfrm>
          <a:off x="0" y="0"/>
          <a:ext cx="0" cy="0"/>
          <a:chOff x="0" y="0"/>
          <a:chExt cx="0" cy="0"/>
        </a:xfrm>
      </p:grpSpPr>
      <p:sp>
        <p:nvSpPr>
          <p:cNvPr id="1048856" name="Title 1"/>
          <p:cNvSpPr>
            <a:spLocks noGrp="1"/>
          </p:cNvSpPr>
          <p:nvPr>
            <p:ph type="title"/>
          </p:nvPr>
        </p:nvSpPr>
        <p:spPr/>
        <p:txBody>
          <a:bodyPr/>
          <a:p>
            <a:r>
              <a:rPr dirty="0" lang="en-US" smtClean="0"/>
              <a:t>Side effects of antipsychotics cntd…</a:t>
            </a:r>
            <a:endParaRPr dirty="0" lang="en-US"/>
          </a:p>
        </p:txBody>
      </p:sp>
      <p:sp>
        <p:nvSpPr>
          <p:cNvPr id="1048857" name="Content Placeholder 2"/>
          <p:cNvSpPr>
            <a:spLocks noGrp="1"/>
          </p:cNvSpPr>
          <p:nvPr>
            <p:ph idx="1"/>
          </p:nvPr>
        </p:nvSpPr>
        <p:spPr>
          <a:xfrm>
            <a:off x="0" y="1981200"/>
            <a:ext cx="9144000" cy="4114800"/>
          </a:xfrm>
        </p:spPr>
        <p:txBody>
          <a:bodyPr/>
          <a:p>
            <a:r>
              <a:rPr dirty="0" lang="en-US" smtClean="0"/>
              <a:t>The patient may also exhibit other side effects including endocrine or metabolic effects like weight gain or decreased libido, impotence, impaired ejaculation in males. They may also have decreased thermoregulatory ability and as a result might complain of being too cold or too hot.</a:t>
            </a:r>
          </a:p>
          <a:p>
            <a:r>
              <a:rPr dirty="0" lang="en-US" smtClean="0"/>
              <a:t>Adjusting the dosage of antipsychotic drugs, and giving antiparkinsonian drugs can often be quite effective in treating side effects.</a:t>
            </a:r>
          </a:p>
          <a:p>
            <a:endParaRPr dirty="0" lang="en-US"/>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showMasterSp="0">
  <p:cSld>
    <p:spTree>
      <p:nvGrpSpPr>
        <p:cNvPr id="491" name=""/>
        <p:cNvGrpSpPr/>
        <p:nvPr/>
      </p:nvGrpSpPr>
      <p:grpSpPr>
        <a:xfrm>
          <a:off x="0" y="0"/>
          <a:ext cx="0" cy="0"/>
          <a:chOff x="0" y="0"/>
          <a:chExt cx="0" cy="0"/>
        </a:xfrm>
      </p:grpSpPr>
      <p:sp>
        <p:nvSpPr>
          <p:cNvPr id="1048858" name="Title 1"/>
          <p:cNvSpPr>
            <a:spLocks noGrp="1"/>
          </p:cNvSpPr>
          <p:nvPr>
            <p:ph type="title"/>
          </p:nvPr>
        </p:nvSpPr>
        <p:spPr/>
        <p:txBody>
          <a:bodyPr/>
          <a:p>
            <a:r>
              <a:rPr b="1" dirty="0" lang="en-US" smtClean="0"/>
              <a:t>Contraindications</a:t>
            </a:r>
            <a:r>
              <a:rPr dirty="0" lang="en-US" smtClean="0"/>
              <a:t> </a:t>
            </a:r>
            <a:br>
              <a:rPr dirty="0" lang="en-US" smtClean="0"/>
            </a:br>
            <a:endParaRPr dirty="0" lang="en-US"/>
          </a:p>
        </p:txBody>
      </p:sp>
      <p:sp>
        <p:nvSpPr>
          <p:cNvPr id="1048859" name="Content Placeholder 2"/>
          <p:cNvSpPr>
            <a:spLocks noGrp="1"/>
          </p:cNvSpPr>
          <p:nvPr>
            <p:ph idx="1"/>
          </p:nvPr>
        </p:nvSpPr>
        <p:spPr>
          <a:xfrm>
            <a:off x="0" y="1981200"/>
            <a:ext cx="9144000" cy="4114800"/>
          </a:xfrm>
        </p:spPr>
        <p:txBody>
          <a:bodyPr/>
          <a:p>
            <a:r>
              <a:rPr dirty="0" lang="en-US" smtClean="0"/>
              <a:t>Comatose, glaucoma, prosthetic hyperplasic, acute myocardial infarction are contraindications to the use of these drugs </a:t>
            </a:r>
            <a:endParaRPr dirty="0" lang="en-US"/>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showMasterSp="0">
  <p:cSld>
    <p:spTree>
      <p:nvGrpSpPr>
        <p:cNvPr id="492" name=""/>
        <p:cNvGrpSpPr/>
        <p:nvPr/>
      </p:nvGrpSpPr>
      <p:grpSpPr>
        <a:xfrm>
          <a:off x="0" y="0"/>
          <a:ext cx="0" cy="0"/>
          <a:chOff x="0" y="0"/>
          <a:chExt cx="0" cy="0"/>
        </a:xfrm>
      </p:grpSpPr>
      <p:sp>
        <p:nvSpPr>
          <p:cNvPr id="1048860" name="Title 1"/>
          <p:cNvSpPr>
            <a:spLocks noGrp="1"/>
          </p:cNvSpPr>
          <p:nvPr>
            <p:ph type="title"/>
          </p:nvPr>
        </p:nvSpPr>
        <p:spPr>
          <a:xfrm>
            <a:off x="0" y="152400"/>
            <a:ext cx="9144000" cy="1600200"/>
          </a:xfrm>
        </p:spPr>
        <p:txBody>
          <a:bodyPr/>
          <a:p>
            <a:r>
              <a:rPr dirty="0" lang="en-US" smtClean="0"/>
              <a:t>Nurse’s Responsibility for a Patient Receiving Antipsychotics</a:t>
            </a:r>
            <a:endParaRPr dirty="0" lang="en-US"/>
          </a:p>
        </p:txBody>
      </p:sp>
      <p:sp>
        <p:nvSpPr>
          <p:cNvPr id="1048861" name="Content Placeholder 2"/>
          <p:cNvSpPr>
            <a:spLocks noGrp="1"/>
          </p:cNvSpPr>
          <p:nvPr>
            <p:ph idx="1"/>
          </p:nvPr>
        </p:nvSpPr>
        <p:spPr>
          <a:xfrm>
            <a:off x="0" y="1600200"/>
            <a:ext cx="9144000" cy="5257800"/>
          </a:xfrm>
        </p:spPr>
        <p:txBody>
          <a:bodyPr/>
          <a:p>
            <a:r>
              <a:rPr dirty="0" lang="en-US" smtClean="0"/>
              <a:t>Instruct the patient to take sips of water frequently to relieve dryness of mouth. Frequent mouth washes, use of chewing gum and applying glycerine.</a:t>
            </a:r>
          </a:p>
          <a:p>
            <a:r>
              <a:rPr dirty="0" lang="en-US" smtClean="0"/>
              <a:t>A high-fiber diet, increased fluid intake and laxatives if needed, help to reduce constipation.</a:t>
            </a:r>
          </a:p>
          <a:p>
            <a:r>
              <a:rPr dirty="0" lang="en-US" smtClean="0"/>
              <a:t>Advise the patient to get up from the bed or chair very slowly. Patient should sit on the edge of the bed for one full minute dangling his feet, before standing up. </a:t>
            </a:r>
          </a:p>
          <a:p>
            <a:endParaRPr dirty="0" lang="en-US"/>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showMasterSp="0">
  <p:cSld>
    <p:spTree>
      <p:nvGrpSpPr>
        <p:cNvPr id="493" name=""/>
        <p:cNvGrpSpPr/>
        <p:nvPr/>
      </p:nvGrpSpPr>
      <p:grpSpPr>
        <a:xfrm>
          <a:off x="0" y="0"/>
          <a:ext cx="0" cy="0"/>
          <a:chOff x="0" y="0"/>
          <a:chExt cx="0" cy="0"/>
        </a:xfrm>
      </p:grpSpPr>
      <p:sp>
        <p:nvSpPr>
          <p:cNvPr id="1048862" name="Content Placeholder 2"/>
          <p:cNvSpPr>
            <a:spLocks noGrp="1"/>
          </p:cNvSpPr>
          <p:nvPr>
            <p:ph idx="1"/>
          </p:nvPr>
        </p:nvSpPr>
        <p:spPr>
          <a:xfrm>
            <a:off x="0" y="228600"/>
            <a:ext cx="9144000" cy="6629400"/>
          </a:xfrm>
        </p:spPr>
        <p:txBody>
          <a:bodyPr/>
          <a:p>
            <a:r>
              <a:rPr dirty="0" lang="en-US" smtClean="0"/>
              <a:t>Check BP before and after medication is given as a measure to prevent falls and other complications resulting from orthostatic hypotension.</a:t>
            </a:r>
          </a:p>
          <a:p>
            <a:r>
              <a:rPr dirty="0" lang="en-US" smtClean="0"/>
              <a:t>Differentiate between akathisia and agitation. A change of drug may be necessary if side-effects are severe. </a:t>
            </a:r>
          </a:p>
          <a:p>
            <a:r>
              <a:rPr dirty="0" lang="en-US" smtClean="0"/>
              <a:t>Administer antiparkinsonian drugs as prescribed.</a:t>
            </a:r>
          </a:p>
          <a:p>
            <a:r>
              <a:rPr dirty="0" lang="en-US" smtClean="0"/>
              <a:t>Observe the patient regularly for abnormal movements.</a:t>
            </a:r>
          </a:p>
          <a:p>
            <a:r>
              <a:rPr dirty="0" lang="en-US" smtClean="0"/>
              <a:t>Take all seizure precautions.</a:t>
            </a:r>
          </a:p>
          <a:p>
            <a:r>
              <a:rPr dirty="0" sz="2800" lang="en-US" smtClean="0"/>
              <a:t>Patient should be warned about driving a car or operating machinery when first treated with antipsychotics. </a:t>
            </a:r>
          </a:p>
          <a:p>
            <a:endParaRPr dirty="0" lang="en-US"/>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showMasterSp="0">
  <p:cSld>
    <p:spTree>
      <p:nvGrpSpPr>
        <p:cNvPr id="494" name=""/>
        <p:cNvGrpSpPr/>
        <p:nvPr/>
      </p:nvGrpSpPr>
      <p:grpSpPr>
        <a:xfrm>
          <a:off x="0" y="0"/>
          <a:ext cx="0" cy="0"/>
          <a:chOff x="0" y="0"/>
          <a:chExt cx="0" cy="0"/>
        </a:xfrm>
      </p:grpSpPr>
      <p:sp>
        <p:nvSpPr>
          <p:cNvPr id="1048863" name="Content Placeholder 2"/>
          <p:cNvSpPr>
            <a:spLocks noGrp="1"/>
          </p:cNvSpPr>
          <p:nvPr>
            <p:ph idx="1"/>
          </p:nvPr>
        </p:nvSpPr>
        <p:spPr>
          <a:xfrm>
            <a:off x="0" y="0"/>
            <a:ext cx="9144000" cy="6858000"/>
          </a:xfrm>
        </p:spPr>
        <p:txBody>
          <a:bodyPr/>
          <a:p>
            <a:r>
              <a:rPr dirty="0" lang="en-US" smtClean="0"/>
              <a:t>Giving the entire dose at bedtime usually eliminates any problem from sedation.</a:t>
            </a:r>
          </a:p>
          <a:p>
            <a:r>
              <a:rPr dirty="0" lang="en-US" smtClean="0"/>
              <a:t>Advise the patient to use sunscreen measures (use of full sleeves, dark glasses etc) for photosensitive reactions.</a:t>
            </a:r>
          </a:p>
          <a:p>
            <a:r>
              <a:rPr dirty="0" lang="en-US" smtClean="0"/>
              <a:t>Teach the importance of drug compliance, side-effects of drugs and reporting if too severe, regular follow-ups. </a:t>
            </a:r>
          </a:p>
          <a:p>
            <a:pPr>
              <a:buNone/>
            </a:pPr>
            <a:endParaRPr dirty="0" lang="en-US" smtClean="0"/>
          </a:p>
          <a:p>
            <a:endParaRPr dirty="0" lang="en-US"/>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showMasterSp="0">
  <p:cSld>
    <p:spTree>
      <p:nvGrpSpPr>
        <p:cNvPr id="495" name=""/>
        <p:cNvGrpSpPr/>
        <p:nvPr/>
      </p:nvGrpSpPr>
      <p:grpSpPr>
        <a:xfrm>
          <a:off x="0" y="0"/>
          <a:ext cx="0" cy="0"/>
          <a:chOff x="0" y="0"/>
          <a:chExt cx="0" cy="0"/>
        </a:xfrm>
      </p:grpSpPr>
      <p:sp>
        <p:nvSpPr>
          <p:cNvPr id="1048864" name="Title 1"/>
          <p:cNvSpPr>
            <a:spLocks noGrp="1"/>
          </p:cNvSpPr>
          <p:nvPr>
            <p:ph type="title"/>
          </p:nvPr>
        </p:nvSpPr>
        <p:spPr>
          <a:xfrm>
            <a:off x="685800" y="609600"/>
            <a:ext cx="7772400" cy="533400"/>
          </a:xfrm>
        </p:spPr>
        <p:txBody>
          <a:bodyPr/>
          <a:p>
            <a:r>
              <a:rPr b="1" dirty="0" lang="en-US" smtClean="0"/>
              <a:t>Antidepressants </a:t>
            </a:r>
            <a:r>
              <a:rPr dirty="0" lang="en-US" smtClean="0"/>
              <a:t/>
            </a:r>
            <a:br>
              <a:rPr dirty="0" lang="en-US" smtClean="0"/>
            </a:br>
            <a:endParaRPr dirty="0" lang="en-US"/>
          </a:p>
        </p:txBody>
      </p:sp>
      <p:sp>
        <p:nvSpPr>
          <p:cNvPr id="1048865" name="Content Placeholder 2"/>
          <p:cNvSpPr>
            <a:spLocks noGrp="1"/>
          </p:cNvSpPr>
          <p:nvPr>
            <p:ph idx="1"/>
          </p:nvPr>
        </p:nvSpPr>
        <p:spPr>
          <a:xfrm>
            <a:off x="0" y="914400"/>
            <a:ext cx="9144000" cy="5943600"/>
          </a:xfrm>
        </p:spPr>
        <p:txBody>
          <a:bodyPr/>
          <a:p>
            <a:r>
              <a:rPr dirty="0" lang="en-US" smtClean="0"/>
              <a:t>These drugs are used to treat affective disorders. </a:t>
            </a:r>
          </a:p>
          <a:p>
            <a:pPr>
              <a:buNone/>
            </a:pPr>
            <a:r>
              <a:rPr b="1" dirty="0" lang="en-US" u="sng" smtClean="0"/>
              <a:t>Mechanisms of Action</a:t>
            </a:r>
            <a:endParaRPr dirty="0" lang="en-US" u="sng" smtClean="0"/>
          </a:p>
          <a:p>
            <a:r>
              <a:rPr dirty="0" lang="en-US" smtClean="0"/>
              <a:t>They act by increasing epinephrine and serotonin. Both of them are metabolised in the liver and excreted in the urine.</a:t>
            </a:r>
          </a:p>
          <a:p>
            <a:endParaRPr dirty="0" lang="en-US"/>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showMasterSp="0">
  <p:cSld>
    <p:spTree>
      <p:nvGrpSpPr>
        <p:cNvPr id="496" name=""/>
        <p:cNvGrpSpPr/>
        <p:nvPr/>
      </p:nvGrpSpPr>
      <p:grpSpPr>
        <a:xfrm>
          <a:off x="0" y="0"/>
          <a:ext cx="0" cy="0"/>
          <a:chOff x="0" y="0"/>
          <a:chExt cx="0" cy="0"/>
        </a:xfrm>
      </p:grpSpPr>
      <p:graphicFrame>
        <p:nvGraphicFramePr>
          <p:cNvPr id="4194308" name="Content Placeholder 3"/>
          <p:cNvGraphicFramePr>
            <a:graphicFrameLocks noGrp="1"/>
          </p:cNvGraphicFramePr>
          <p:nvPr>
            <p:ph idx="1"/>
          </p:nvPr>
        </p:nvGraphicFramePr>
        <p:xfrm>
          <a:off x="76200" y="381000"/>
          <a:ext cx="9067800" cy="5998210"/>
        </p:xfrm>
        <a:graphic>
          <a:graphicData uri="http://schemas.openxmlformats.org/drawingml/2006/table">
            <a:tbl>
              <a:tblPr firstRow="1" bandRow="1">
                <a:tableStyleId>{5C22544A-7EE6-4342-B048-85BDC9FD1C3A}</a:tableStyleId>
              </a:tblPr>
              <a:tblGrid>
                <a:gridCol w="2209800"/>
                <a:gridCol w="2286000"/>
                <a:gridCol w="2286000"/>
                <a:gridCol w="2286000"/>
              </a:tblGrid>
              <a:tr h="1085850">
                <a:tc>
                  <a:txBody>
                    <a:bodyPr/>
                    <a:p>
                      <a:pPr algn="just" marL="0" marR="0">
                        <a:spcBef>
                          <a:spcPts val="0"/>
                        </a:spcBef>
                        <a:spcAft>
                          <a:spcPts val="0"/>
                        </a:spcAft>
                      </a:pPr>
                      <a:r>
                        <a:rPr b="1" dirty="0" sz="2000" lang="en-US">
                          <a:solidFill>
                            <a:srgbClr val="7030A0"/>
                          </a:solidFill>
                          <a:latin typeface="Arial"/>
                          <a:ea typeface="Times New Roman"/>
                        </a:rPr>
                        <a:t>Major Groups</a:t>
                      </a:r>
                      <a:endParaRPr dirty="0" sz="2000" lang="en-US">
                        <a:solidFill>
                          <a:srgbClr val="7030A0"/>
                        </a:solidFill>
                        <a:latin typeface="Times New Roman"/>
                        <a:ea typeface="Times New Roman"/>
                      </a:endParaRPr>
                    </a:p>
                  </a:txBody>
                  <a:tcPr marL="9525" marR="9525" marT="9525" marB="9525" anchor="ctr"/>
                </a:tc>
                <a:tc>
                  <a:txBody>
                    <a:bodyPr/>
                    <a:p>
                      <a:pPr algn="just" marL="0" marR="0">
                        <a:spcBef>
                          <a:spcPts val="0"/>
                        </a:spcBef>
                        <a:spcAft>
                          <a:spcPts val="0"/>
                        </a:spcAft>
                      </a:pPr>
                      <a:r>
                        <a:rPr b="1" dirty="0" sz="2000" lang="en-US">
                          <a:solidFill>
                            <a:srgbClr val="7030A0"/>
                          </a:solidFill>
                          <a:latin typeface="Arial"/>
                          <a:ea typeface="Times New Roman"/>
                        </a:rPr>
                        <a:t>Generic Name</a:t>
                      </a:r>
                      <a:endParaRPr dirty="0" sz="2000" lang="en-US">
                        <a:solidFill>
                          <a:srgbClr val="7030A0"/>
                        </a:solidFill>
                        <a:latin typeface="Times New Roman"/>
                        <a:ea typeface="Times New Roman"/>
                      </a:endParaRPr>
                    </a:p>
                  </a:txBody>
                  <a:tcPr marL="9525" marR="9525" marT="9525" marB="9525" anchor="ctr"/>
                </a:tc>
                <a:tc>
                  <a:txBody>
                    <a:bodyPr/>
                    <a:p>
                      <a:pPr algn="just" marL="0" marR="0">
                        <a:spcBef>
                          <a:spcPts val="0"/>
                        </a:spcBef>
                        <a:spcAft>
                          <a:spcPts val="0"/>
                        </a:spcAft>
                      </a:pPr>
                      <a:r>
                        <a:rPr b="1" dirty="0" sz="2000" lang="en-US">
                          <a:solidFill>
                            <a:srgbClr val="7030A0"/>
                          </a:solidFill>
                          <a:latin typeface="Arial"/>
                          <a:ea typeface="Times New Roman"/>
                        </a:rPr>
                        <a:t>Trade Name</a:t>
                      </a:r>
                      <a:endParaRPr dirty="0" sz="2000" lang="en-US">
                        <a:solidFill>
                          <a:srgbClr val="7030A0"/>
                        </a:solidFill>
                        <a:latin typeface="Times New Roman"/>
                        <a:ea typeface="Times New Roman"/>
                      </a:endParaRPr>
                    </a:p>
                  </a:txBody>
                  <a:tcPr marL="9525" marR="9525" marT="9525" marB="9525" anchor="ctr"/>
                </a:tc>
                <a:tc>
                  <a:txBody>
                    <a:bodyPr/>
                    <a:p>
                      <a:pPr algn="just" marL="0" marR="0">
                        <a:spcBef>
                          <a:spcPts val="0"/>
                        </a:spcBef>
                        <a:spcAft>
                          <a:spcPts val="0"/>
                        </a:spcAft>
                      </a:pPr>
                      <a:r>
                        <a:rPr b="1" dirty="0" sz="2000" lang="en-US" smtClean="0">
                          <a:solidFill>
                            <a:srgbClr val="7030A0"/>
                          </a:solidFill>
                          <a:latin typeface="Arial"/>
                          <a:ea typeface="Times New Roman"/>
                        </a:rPr>
                        <a:t>Daily</a:t>
                      </a:r>
                      <a:r>
                        <a:rPr baseline="0" b="1" dirty="0" sz="2000" lang="en-US" smtClean="0">
                          <a:solidFill>
                            <a:srgbClr val="7030A0"/>
                          </a:solidFill>
                          <a:latin typeface="Arial"/>
                          <a:ea typeface="Times New Roman"/>
                        </a:rPr>
                        <a:t> </a:t>
                      </a:r>
                      <a:r>
                        <a:rPr b="1" dirty="0" sz="2000" lang="en-US" smtClean="0">
                          <a:solidFill>
                            <a:srgbClr val="7030A0"/>
                          </a:solidFill>
                          <a:latin typeface="Arial"/>
                          <a:ea typeface="Times New Roman"/>
                        </a:rPr>
                        <a:t>Dosage </a:t>
                      </a:r>
                      <a:r>
                        <a:rPr b="1" dirty="0" sz="2000" lang="en-US">
                          <a:solidFill>
                            <a:srgbClr val="7030A0"/>
                          </a:solidFill>
                          <a:latin typeface="Arial"/>
                          <a:ea typeface="Times New Roman"/>
                        </a:rPr>
                        <a:t>(range)</a:t>
                      </a:r>
                      <a:endParaRPr dirty="0" sz="2000" lang="en-US">
                        <a:solidFill>
                          <a:srgbClr val="7030A0"/>
                        </a:solidFill>
                        <a:latin typeface="Times New Roman"/>
                        <a:ea typeface="Times New Roman"/>
                      </a:endParaRPr>
                    </a:p>
                  </a:txBody>
                  <a:tcPr marL="9525" marR="9525" marT="9525" marB="9525" anchor="ctr"/>
                </a:tc>
              </a:tr>
              <a:tr h="370840">
                <a:tc>
                  <a:txBody>
                    <a:bodyPr/>
                    <a:p>
                      <a:pPr algn="just" marL="0" marR="0">
                        <a:spcBef>
                          <a:spcPts val="0"/>
                        </a:spcBef>
                        <a:spcAft>
                          <a:spcPts val="0"/>
                        </a:spcAft>
                      </a:pPr>
                      <a:r>
                        <a:rPr b="1" dirty="0" sz="2000" lang="en-US">
                          <a:latin typeface="Arial"/>
                          <a:ea typeface="Times New Roman"/>
                        </a:rPr>
                        <a:t>Tricyclic antidepressants</a:t>
                      </a:r>
                      <a:endParaRPr dirty="0" sz="2000" lang="en-US">
                        <a:latin typeface="Times New Roman"/>
                        <a:ea typeface="Times New Roman"/>
                      </a:endParaRPr>
                    </a:p>
                  </a:txBody>
                  <a:tcPr marL="9525" marR="9525" marT="9525" marB="9525" anchor="ctr"/>
                </a:tc>
                <a:tc>
                  <a:txBody>
                    <a:bodyPr/>
                    <a:p>
                      <a:pPr algn="just" marL="0" marR="0">
                        <a:spcBef>
                          <a:spcPts val="0"/>
                        </a:spcBef>
                        <a:spcAft>
                          <a:spcPts val="0"/>
                        </a:spcAft>
                      </a:pPr>
                      <a:r>
                        <a:rPr dirty="0" sz="2000" lang="en-US">
                          <a:latin typeface="Arial"/>
                          <a:ea typeface="Times New Roman"/>
                        </a:rPr>
                        <a:t>Amitriptyline</a:t>
                      </a:r>
                      <a:endParaRPr dirty="0" sz="2000" lang="en-US">
                        <a:latin typeface="Times New Roman"/>
                        <a:ea typeface="Times New Roman"/>
                      </a:endParaRPr>
                    </a:p>
                  </a:txBody>
                  <a:tcPr marL="9525" marR="9525" marT="9525" marB="9525" anchor="ctr"/>
                </a:tc>
                <a:tc>
                  <a:txBody>
                    <a:bodyPr/>
                    <a:p>
                      <a:pPr algn="just" marL="0" marR="0">
                        <a:spcBef>
                          <a:spcPts val="0"/>
                        </a:spcBef>
                        <a:spcAft>
                          <a:spcPts val="0"/>
                        </a:spcAft>
                      </a:pPr>
                      <a:r>
                        <a:rPr dirty="0" sz="2000" lang="en-US">
                          <a:latin typeface="Arial"/>
                          <a:ea typeface="Times New Roman"/>
                        </a:rPr>
                        <a:t>Elavil (laroxyl)</a:t>
                      </a:r>
                      <a:endParaRPr dirty="0" sz="2000" lang="en-US">
                        <a:latin typeface="Times New Roman"/>
                        <a:ea typeface="Times New Roman"/>
                      </a:endParaRPr>
                    </a:p>
                  </a:txBody>
                  <a:tcPr marL="9525" marR="9525" marT="9525" marB="9525" anchor="ctr"/>
                </a:tc>
                <a:tc>
                  <a:txBody>
                    <a:bodyPr/>
                    <a:p>
                      <a:pPr algn="just" marL="0" marR="0">
                        <a:spcBef>
                          <a:spcPts val="0"/>
                        </a:spcBef>
                        <a:spcAft>
                          <a:spcPts val="0"/>
                        </a:spcAft>
                      </a:pPr>
                      <a:r>
                        <a:rPr dirty="0" sz="2000" lang="en-US">
                          <a:latin typeface="Arial"/>
                          <a:ea typeface="Times New Roman"/>
                        </a:rPr>
                        <a:t>75-300mg</a:t>
                      </a:r>
                      <a:endParaRPr dirty="0" sz="2000" lang="en-US">
                        <a:latin typeface="Times New Roman"/>
                        <a:ea typeface="Times New Roman"/>
                      </a:endParaRPr>
                    </a:p>
                  </a:txBody>
                  <a:tcPr marL="9525" marR="9525" marT="9525" marB="9525" anchor="ctr"/>
                </a:tc>
              </a:tr>
              <a:tr h="370840">
                <a:tc>
                  <a:txBody>
                    <a:bodyPr/>
                    <a:p>
                      <a:pPr algn="just" marL="0" marR="0">
                        <a:spcBef>
                          <a:spcPts val="0"/>
                        </a:spcBef>
                        <a:spcAft>
                          <a:spcPts val="0"/>
                        </a:spcAft>
                      </a:pPr>
                      <a:r>
                        <a:rPr dirty="0" sz="2000" lang="en-US">
                          <a:latin typeface="Arial"/>
                          <a:ea typeface="Times New Roman"/>
                        </a:rPr>
                        <a:t> </a:t>
                      </a:r>
                      <a:endParaRPr dirty="0" sz="2000" lang="en-US">
                        <a:latin typeface="Times New Roman"/>
                        <a:ea typeface="Times New Roman"/>
                      </a:endParaRPr>
                    </a:p>
                  </a:txBody>
                  <a:tcPr marL="9525" marR="9525" marT="9525" marB="9525" anchor="ctr"/>
                </a:tc>
                <a:tc>
                  <a:txBody>
                    <a:bodyPr/>
                    <a:p>
                      <a:pPr algn="just" marL="0" marR="0">
                        <a:spcBef>
                          <a:spcPts val="0"/>
                        </a:spcBef>
                        <a:spcAft>
                          <a:spcPts val="0"/>
                        </a:spcAft>
                      </a:pPr>
                      <a:r>
                        <a:rPr dirty="0" sz="2000" lang="en-US">
                          <a:latin typeface="Arial"/>
                          <a:ea typeface="Times New Roman"/>
                        </a:rPr>
                        <a:t>Imipramine</a:t>
                      </a:r>
                      <a:endParaRPr dirty="0" sz="2000" lang="en-US">
                        <a:latin typeface="Times New Roman"/>
                        <a:ea typeface="Times New Roman"/>
                      </a:endParaRPr>
                    </a:p>
                  </a:txBody>
                  <a:tcPr marL="9525" marR="9525" marT="9525" marB="9525" anchor="ctr"/>
                </a:tc>
                <a:tc>
                  <a:txBody>
                    <a:bodyPr/>
                    <a:p>
                      <a:pPr algn="just" marL="0" marR="0">
                        <a:spcBef>
                          <a:spcPts val="0"/>
                        </a:spcBef>
                        <a:spcAft>
                          <a:spcPts val="0"/>
                        </a:spcAft>
                      </a:pPr>
                      <a:r>
                        <a:rPr dirty="0" sz="2000" lang="en-US">
                          <a:latin typeface="Arial"/>
                          <a:ea typeface="Times New Roman"/>
                        </a:rPr>
                        <a:t>Tofranil</a:t>
                      </a:r>
                      <a:endParaRPr dirty="0" sz="2000" lang="en-US">
                        <a:latin typeface="Times New Roman"/>
                        <a:ea typeface="Times New Roman"/>
                      </a:endParaRPr>
                    </a:p>
                  </a:txBody>
                  <a:tcPr marL="9525" marR="9525" marT="9525" marB="9525" anchor="ctr"/>
                </a:tc>
                <a:tc>
                  <a:txBody>
                    <a:bodyPr/>
                    <a:p>
                      <a:pPr algn="just" marL="0" marR="0">
                        <a:spcBef>
                          <a:spcPts val="0"/>
                        </a:spcBef>
                        <a:spcAft>
                          <a:spcPts val="0"/>
                        </a:spcAft>
                      </a:pPr>
                      <a:r>
                        <a:rPr dirty="0" sz="2000" lang="en-US">
                          <a:latin typeface="Arial"/>
                          <a:ea typeface="Times New Roman"/>
                        </a:rPr>
                        <a:t>100-300mg</a:t>
                      </a:r>
                      <a:endParaRPr dirty="0" sz="2000" lang="en-US">
                        <a:latin typeface="Times New Roman"/>
                        <a:ea typeface="Times New Roman"/>
                      </a:endParaRPr>
                    </a:p>
                  </a:txBody>
                  <a:tcPr marL="9525" marR="9525" marT="9525" marB="9525" anchor="ctr"/>
                </a:tc>
              </a:tr>
              <a:tr h="370840">
                <a:tc>
                  <a:txBody>
                    <a:bodyPr/>
                    <a:p>
                      <a:pPr algn="just" marL="0" marR="0">
                        <a:spcBef>
                          <a:spcPts val="0"/>
                        </a:spcBef>
                        <a:spcAft>
                          <a:spcPts val="0"/>
                        </a:spcAft>
                      </a:pPr>
                      <a:r>
                        <a:rPr b="1" dirty="0" sz="2000" lang="en-US">
                          <a:latin typeface="Arial"/>
                          <a:ea typeface="Times New Roman"/>
                        </a:rPr>
                        <a:t>Tetra cyclic anti-depressants</a:t>
                      </a:r>
                      <a:endParaRPr dirty="0" sz="2000" lang="en-US">
                        <a:latin typeface="Times New Roman"/>
                        <a:ea typeface="Times New Roman"/>
                      </a:endParaRPr>
                    </a:p>
                  </a:txBody>
                  <a:tcPr marL="9525" marR="9525" marT="9525" marB="9525" anchor="ctr"/>
                </a:tc>
                <a:tc>
                  <a:txBody>
                    <a:bodyPr/>
                    <a:p>
                      <a:pPr algn="just" marL="0" marR="0">
                        <a:spcBef>
                          <a:spcPts val="0"/>
                        </a:spcBef>
                        <a:spcAft>
                          <a:spcPts val="0"/>
                        </a:spcAft>
                      </a:pPr>
                      <a:r>
                        <a:rPr dirty="0" sz="2000" lang="en-US">
                          <a:latin typeface="Arial"/>
                          <a:ea typeface="Times New Roman"/>
                        </a:rPr>
                        <a:t>Maprotiline</a:t>
                      </a:r>
                      <a:endParaRPr dirty="0" sz="2000" lang="en-US">
                        <a:latin typeface="Times New Roman"/>
                        <a:ea typeface="Times New Roman"/>
                      </a:endParaRPr>
                    </a:p>
                  </a:txBody>
                  <a:tcPr marL="9525" marR="9525" marT="9525" marB="9525" anchor="ctr"/>
                </a:tc>
                <a:tc>
                  <a:txBody>
                    <a:bodyPr/>
                    <a:p>
                      <a:pPr algn="just" marL="0" marR="0">
                        <a:spcBef>
                          <a:spcPts val="0"/>
                        </a:spcBef>
                        <a:spcAft>
                          <a:spcPts val="0"/>
                        </a:spcAft>
                      </a:pPr>
                      <a:r>
                        <a:rPr dirty="0" sz="2000" lang="en-US">
                          <a:latin typeface="Arial"/>
                          <a:ea typeface="Times New Roman"/>
                        </a:rPr>
                        <a:t>Ludiomil</a:t>
                      </a:r>
                      <a:endParaRPr dirty="0" sz="2000" lang="en-US">
                        <a:latin typeface="Times New Roman"/>
                        <a:ea typeface="Times New Roman"/>
                      </a:endParaRPr>
                    </a:p>
                  </a:txBody>
                  <a:tcPr marL="9525" marR="9525" marT="9525" marB="9525" anchor="ctr"/>
                </a:tc>
                <a:tc>
                  <a:txBody>
                    <a:bodyPr/>
                    <a:p>
                      <a:pPr algn="just" marL="0" marR="0">
                        <a:spcBef>
                          <a:spcPts val="0"/>
                        </a:spcBef>
                        <a:spcAft>
                          <a:spcPts val="0"/>
                        </a:spcAft>
                      </a:pPr>
                      <a:r>
                        <a:rPr dirty="0" sz="2000" lang="en-US">
                          <a:latin typeface="Arial"/>
                          <a:ea typeface="Times New Roman"/>
                        </a:rPr>
                        <a:t>75-300mg</a:t>
                      </a:r>
                      <a:endParaRPr dirty="0" sz="2000" lang="en-US">
                        <a:latin typeface="Times New Roman"/>
                        <a:ea typeface="Times New Roman"/>
                      </a:endParaRPr>
                    </a:p>
                  </a:txBody>
                  <a:tcPr marL="9525" marR="9525" marT="9525" marB="9525" anchor="ctr"/>
                </a:tc>
              </a:tr>
              <a:tr h="370840">
                <a:tc>
                  <a:txBody>
                    <a:bodyPr/>
                    <a:p>
                      <a:pPr algn="just" marL="0" marR="0">
                        <a:spcBef>
                          <a:spcPts val="0"/>
                        </a:spcBef>
                        <a:spcAft>
                          <a:spcPts val="0"/>
                        </a:spcAft>
                      </a:pPr>
                      <a:r>
                        <a:rPr b="1" dirty="0" sz="2000" lang="en-US">
                          <a:latin typeface="Arial"/>
                          <a:ea typeface="Times New Roman"/>
                        </a:rPr>
                        <a:t>Monoamine Oxidase Inhibitors</a:t>
                      </a:r>
                      <a:endParaRPr dirty="0" sz="2000" lang="en-US">
                        <a:latin typeface="Times New Roman"/>
                        <a:ea typeface="Times New Roman"/>
                      </a:endParaRPr>
                    </a:p>
                  </a:txBody>
                  <a:tcPr marL="9525" marR="9525" marT="9525" marB="9525" anchor="ctr"/>
                </a:tc>
                <a:tc>
                  <a:txBody>
                    <a:bodyPr/>
                    <a:p>
                      <a:pPr algn="just" marL="0" marR="0">
                        <a:spcBef>
                          <a:spcPts val="0"/>
                        </a:spcBef>
                        <a:spcAft>
                          <a:spcPts val="0"/>
                        </a:spcAft>
                      </a:pPr>
                      <a:r>
                        <a:rPr dirty="0" sz="2000" lang="en-US">
                          <a:latin typeface="Arial"/>
                          <a:ea typeface="Times New Roman"/>
                        </a:rPr>
                        <a:t>Isocarboxacid</a:t>
                      </a:r>
                      <a:endParaRPr dirty="0" sz="2000" lang="en-US">
                        <a:latin typeface="Times New Roman"/>
                        <a:ea typeface="Times New Roman"/>
                      </a:endParaRPr>
                    </a:p>
                  </a:txBody>
                  <a:tcPr marL="9525" marR="9525" marT="9525" marB="9525" anchor="ctr"/>
                </a:tc>
                <a:tc>
                  <a:txBody>
                    <a:bodyPr/>
                    <a:p>
                      <a:pPr algn="just" marL="0" marR="0">
                        <a:spcBef>
                          <a:spcPts val="0"/>
                        </a:spcBef>
                        <a:spcAft>
                          <a:spcPts val="0"/>
                        </a:spcAft>
                      </a:pPr>
                      <a:r>
                        <a:rPr dirty="0" sz="2000" lang="en-US">
                          <a:latin typeface="Arial"/>
                          <a:ea typeface="Times New Roman"/>
                        </a:rPr>
                        <a:t>Marplan</a:t>
                      </a:r>
                      <a:endParaRPr dirty="0" sz="2000" lang="en-US">
                        <a:latin typeface="Times New Roman"/>
                        <a:ea typeface="Times New Roman"/>
                      </a:endParaRPr>
                    </a:p>
                  </a:txBody>
                  <a:tcPr marL="9525" marR="9525" marT="9525" marB="9525" anchor="ctr"/>
                </a:tc>
                <a:tc>
                  <a:txBody>
                    <a:bodyPr/>
                    <a:p>
                      <a:pPr algn="just" marL="0" marR="0">
                        <a:spcBef>
                          <a:spcPts val="0"/>
                        </a:spcBef>
                        <a:spcAft>
                          <a:spcPts val="0"/>
                        </a:spcAft>
                      </a:pPr>
                      <a:r>
                        <a:rPr dirty="0" sz="2000" lang="en-US">
                          <a:latin typeface="Arial"/>
                          <a:ea typeface="Times New Roman"/>
                        </a:rPr>
                        <a:t>10-60mg</a:t>
                      </a:r>
                      <a:endParaRPr dirty="0" sz="2000" lang="en-US">
                        <a:latin typeface="Times New Roman"/>
                        <a:ea typeface="Times New Roman"/>
                      </a:endParaRPr>
                    </a:p>
                  </a:txBody>
                  <a:tcPr marL="9525" marR="9525" marT="9525" marB="9525" anchor="ctr"/>
                </a:tc>
              </a:tr>
              <a:tr h="370840">
                <a:tc>
                  <a:txBody>
                    <a:bodyPr/>
                    <a:p>
                      <a:pPr algn="just" marL="0" marR="0">
                        <a:spcBef>
                          <a:spcPts val="0"/>
                        </a:spcBef>
                        <a:spcAft>
                          <a:spcPts val="0"/>
                        </a:spcAft>
                      </a:pPr>
                      <a:r>
                        <a:rPr dirty="0" sz="2000" lang="en-US">
                          <a:latin typeface="Arial"/>
                          <a:ea typeface="Times New Roman"/>
                        </a:rPr>
                        <a:t> </a:t>
                      </a:r>
                      <a:endParaRPr dirty="0" sz="2000" lang="en-US">
                        <a:latin typeface="Times New Roman"/>
                        <a:ea typeface="Times New Roman"/>
                      </a:endParaRPr>
                    </a:p>
                  </a:txBody>
                  <a:tcPr marL="9525" marR="9525" marT="9525" marB="9525" anchor="ctr"/>
                </a:tc>
                <a:tc>
                  <a:txBody>
                    <a:bodyPr/>
                    <a:p>
                      <a:pPr algn="just" marL="0" marR="0">
                        <a:spcBef>
                          <a:spcPts val="0"/>
                        </a:spcBef>
                        <a:spcAft>
                          <a:spcPts val="0"/>
                        </a:spcAft>
                      </a:pPr>
                      <a:r>
                        <a:rPr dirty="0" sz="2000" lang="en-US">
                          <a:latin typeface="Arial"/>
                          <a:ea typeface="Times New Roman"/>
                        </a:rPr>
                        <a:t>Phenelzine</a:t>
                      </a:r>
                      <a:endParaRPr dirty="0" sz="2000" lang="en-US">
                        <a:latin typeface="Times New Roman"/>
                        <a:ea typeface="Times New Roman"/>
                      </a:endParaRPr>
                    </a:p>
                  </a:txBody>
                  <a:tcPr marL="9525" marR="9525" marT="9525" marB="9525" anchor="ctr"/>
                </a:tc>
                <a:tc>
                  <a:txBody>
                    <a:bodyPr/>
                    <a:p>
                      <a:pPr algn="just" marL="0" marR="0">
                        <a:spcBef>
                          <a:spcPts val="0"/>
                        </a:spcBef>
                        <a:spcAft>
                          <a:spcPts val="0"/>
                        </a:spcAft>
                      </a:pPr>
                      <a:r>
                        <a:rPr dirty="0" sz="2000" lang="en-US">
                          <a:latin typeface="Arial"/>
                          <a:ea typeface="Times New Roman"/>
                        </a:rPr>
                        <a:t>Nardil</a:t>
                      </a:r>
                      <a:endParaRPr dirty="0" sz="2000" lang="en-US">
                        <a:latin typeface="Times New Roman"/>
                        <a:ea typeface="Times New Roman"/>
                      </a:endParaRPr>
                    </a:p>
                  </a:txBody>
                  <a:tcPr marL="9525" marR="9525" marT="9525" marB="9525" anchor="ctr"/>
                </a:tc>
                <a:tc>
                  <a:txBody>
                    <a:bodyPr/>
                    <a:p>
                      <a:pPr algn="just" marL="0" marR="0">
                        <a:spcBef>
                          <a:spcPts val="0"/>
                        </a:spcBef>
                        <a:spcAft>
                          <a:spcPts val="0"/>
                        </a:spcAft>
                      </a:pPr>
                      <a:r>
                        <a:rPr dirty="0" sz="2000" lang="en-US">
                          <a:latin typeface="Arial"/>
                          <a:ea typeface="Times New Roman"/>
                        </a:rPr>
                        <a:t>45-90mg</a:t>
                      </a:r>
                      <a:endParaRPr dirty="0" sz="2000" lang="en-US">
                        <a:latin typeface="Times New Roman"/>
                        <a:ea typeface="Times New Roman"/>
                      </a:endParaRPr>
                    </a:p>
                  </a:txBody>
                  <a:tcPr marL="9525" marR="9525" marT="9525" marB="9525" anchor="ctr"/>
                </a:tc>
              </a:tr>
              <a:tr h="370840">
                <a:tc>
                  <a:txBody>
                    <a:bodyPr/>
                    <a:p>
                      <a:pPr algn="just" marL="0" marR="0">
                        <a:spcBef>
                          <a:spcPts val="0"/>
                        </a:spcBef>
                        <a:spcAft>
                          <a:spcPts val="0"/>
                        </a:spcAft>
                      </a:pPr>
                      <a:r>
                        <a:rPr b="1" dirty="0" sz="2000" lang="en-US">
                          <a:latin typeface="Arial"/>
                          <a:ea typeface="Times New Roman"/>
                        </a:rPr>
                        <a:t>Selective Serotonin Reuptake Inhibitors</a:t>
                      </a:r>
                      <a:endParaRPr dirty="0" sz="2000" lang="en-US">
                        <a:latin typeface="Times New Roman"/>
                        <a:ea typeface="Times New Roman"/>
                      </a:endParaRPr>
                    </a:p>
                  </a:txBody>
                  <a:tcPr marL="9525" marR="9525" marT="9525" marB="9525" anchor="ctr"/>
                </a:tc>
                <a:tc>
                  <a:txBody>
                    <a:bodyPr/>
                    <a:p>
                      <a:pPr algn="just" marL="0" marR="0">
                        <a:spcBef>
                          <a:spcPts val="0"/>
                        </a:spcBef>
                        <a:spcAft>
                          <a:spcPts val="0"/>
                        </a:spcAft>
                      </a:pPr>
                      <a:r>
                        <a:rPr dirty="0" sz="2000" lang="en-US">
                          <a:latin typeface="Arial"/>
                          <a:ea typeface="Times New Roman"/>
                        </a:rPr>
                        <a:t>Fluoxetine</a:t>
                      </a:r>
                      <a:endParaRPr dirty="0" sz="2000" lang="en-US">
                        <a:latin typeface="Times New Roman"/>
                        <a:ea typeface="Times New Roman"/>
                      </a:endParaRPr>
                    </a:p>
                  </a:txBody>
                  <a:tcPr marL="9525" marR="9525" marT="9525" marB="9525" anchor="ctr"/>
                </a:tc>
                <a:tc>
                  <a:txBody>
                    <a:bodyPr/>
                    <a:p>
                      <a:pPr algn="just" marL="0" marR="0">
                        <a:spcBef>
                          <a:spcPts val="0"/>
                        </a:spcBef>
                        <a:spcAft>
                          <a:spcPts val="0"/>
                        </a:spcAft>
                      </a:pPr>
                      <a:r>
                        <a:rPr dirty="0" sz="2000" lang="en-US">
                          <a:latin typeface="Arial"/>
                          <a:ea typeface="Times New Roman"/>
                        </a:rPr>
                        <a:t>Prozac</a:t>
                      </a:r>
                      <a:endParaRPr dirty="0" sz="2000" lang="en-US">
                        <a:latin typeface="Times New Roman"/>
                        <a:ea typeface="Times New Roman"/>
                      </a:endParaRPr>
                    </a:p>
                  </a:txBody>
                  <a:tcPr marL="9525" marR="9525" marT="9525" marB="9525" anchor="ctr"/>
                </a:tc>
                <a:tc>
                  <a:txBody>
                    <a:bodyPr/>
                    <a:p>
                      <a:pPr algn="just" marL="0" marR="0">
                        <a:spcBef>
                          <a:spcPts val="0"/>
                        </a:spcBef>
                        <a:spcAft>
                          <a:spcPts val="0"/>
                        </a:spcAft>
                      </a:pPr>
                      <a:r>
                        <a:rPr dirty="0" sz="2000" lang="en-US">
                          <a:latin typeface="Arial"/>
                          <a:ea typeface="Times New Roman"/>
                        </a:rPr>
                        <a:t>20mg</a:t>
                      </a:r>
                      <a:endParaRPr dirty="0" sz="2000" lang="en-US">
                        <a:latin typeface="Times New Roman"/>
                        <a:ea typeface="Times New Roman"/>
                      </a:endParaRPr>
                    </a:p>
                  </a:txBody>
                  <a:tcPr marL="9525" marR="9525" marT="9525" marB="9525" anchor="ctr"/>
                </a:tc>
              </a:tr>
              <a:tr h="370840">
                <a:tc>
                  <a:txBody>
                    <a:bodyPr/>
                    <a:p>
                      <a:pPr algn="just" marL="0" marR="0">
                        <a:spcBef>
                          <a:spcPts val="0"/>
                        </a:spcBef>
                        <a:spcAft>
                          <a:spcPts val="0"/>
                        </a:spcAft>
                      </a:pPr>
                      <a:r>
                        <a:rPr dirty="0" sz="2000" lang="en-US">
                          <a:latin typeface="Arial"/>
                          <a:ea typeface="Times New Roman"/>
                        </a:rPr>
                        <a:t> </a:t>
                      </a:r>
                      <a:endParaRPr dirty="0" sz="2000" lang="en-US">
                        <a:latin typeface="Times New Roman"/>
                        <a:ea typeface="Times New Roman"/>
                      </a:endParaRPr>
                    </a:p>
                  </a:txBody>
                  <a:tcPr marL="9525" marR="9525" marT="9525" marB="9525" anchor="ctr"/>
                </a:tc>
                <a:tc>
                  <a:txBody>
                    <a:bodyPr/>
                    <a:p>
                      <a:pPr algn="just" marL="0" marR="0">
                        <a:spcBef>
                          <a:spcPts val="0"/>
                        </a:spcBef>
                        <a:spcAft>
                          <a:spcPts val="0"/>
                        </a:spcAft>
                      </a:pPr>
                      <a:r>
                        <a:rPr dirty="0" sz="2000" lang="en-US">
                          <a:latin typeface="Arial"/>
                          <a:ea typeface="Times New Roman"/>
                        </a:rPr>
                        <a:t>Citalopram</a:t>
                      </a:r>
                      <a:endParaRPr dirty="0" sz="2000" lang="en-US">
                        <a:latin typeface="Times New Roman"/>
                        <a:ea typeface="Times New Roman"/>
                      </a:endParaRPr>
                    </a:p>
                  </a:txBody>
                  <a:tcPr marL="9525" marR="9525" marT="9525" marB="9525" anchor="ctr"/>
                </a:tc>
                <a:tc>
                  <a:txBody>
                    <a:bodyPr/>
                    <a:p>
                      <a:pPr algn="just" marL="0" marR="0">
                        <a:spcBef>
                          <a:spcPts val="0"/>
                        </a:spcBef>
                        <a:spcAft>
                          <a:spcPts val="0"/>
                        </a:spcAft>
                      </a:pPr>
                      <a:r>
                        <a:rPr dirty="0" sz="2000" lang="en-US">
                          <a:latin typeface="Arial"/>
                          <a:ea typeface="Times New Roman"/>
                        </a:rPr>
                        <a:t>Cipramil</a:t>
                      </a:r>
                      <a:endParaRPr dirty="0" sz="2000" lang="en-US">
                        <a:latin typeface="Times New Roman"/>
                        <a:ea typeface="Times New Roman"/>
                      </a:endParaRPr>
                    </a:p>
                  </a:txBody>
                  <a:tcPr marL="9525" marR="9525" marT="9525" marB="9525" anchor="ctr"/>
                </a:tc>
                <a:tc>
                  <a:txBody>
                    <a:bodyPr/>
                    <a:p>
                      <a:pPr algn="just" marL="0" marR="0">
                        <a:spcBef>
                          <a:spcPts val="0"/>
                        </a:spcBef>
                        <a:spcAft>
                          <a:spcPts val="0"/>
                        </a:spcAft>
                      </a:pPr>
                      <a:r>
                        <a:rPr dirty="0" sz="2000" lang="en-US">
                          <a:latin typeface="Arial"/>
                          <a:ea typeface="Times New Roman"/>
                        </a:rPr>
                        <a:t>20-60mg</a:t>
                      </a:r>
                      <a:endParaRPr dirty="0" sz="2000" lang="en-US">
                        <a:latin typeface="Times New Roman"/>
                        <a:ea typeface="Times New Roman"/>
                      </a:endParaRPr>
                    </a:p>
                  </a:txBody>
                  <a:tcPr marL="9525" marR="9525" marT="9525" marB="9525" anchor="ctr"/>
                </a:tc>
              </a:tr>
              <a:tr h="370840">
                <a:tc>
                  <a:txBody>
                    <a:bodyPr/>
                    <a:p>
                      <a:pPr algn="just" marL="0" marR="0">
                        <a:spcBef>
                          <a:spcPts val="0"/>
                        </a:spcBef>
                        <a:spcAft>
                          <a:spcPts val="0"/>
                        </a:spcAft>
                      </a:pPr>
                      <a:r>
                        <a:rPr dirty="0" sz="2000" lang="en-US">
                          <a:latin typeface="Arial"/>
                          <a:ea typeface="Times New Roman"/>
                        </a:rPr>
                        <a:t> </a:t>
                      </a:r>
                      <a:endParaRPr dirty="0" sz="2000" lang="en-US">
                        <a:latin typeface="Times New Roman"/>
                        <a:ea typeface="Times New Roman"/>
                      </a:endParaRPr>
                    </a:p>
                  </a:txBody>
                  <a:tcPr marL="9525" marR="9525" marT="9525" marB="9525" anchor="ctr"/>
                </a:tc>
                <a:tc>
                  <a:txBody>
                    <a:bodyPr/>
                    <a:p>
                      <a:pPr algn="just" marL="0" marR="0">
                        <a:spcBef>
                          <a:spcPts val="0"/>
                        </a:spcBef>
                        <a:spcAft>
                          <a:spcPts val="0"/>
                        </a:spcAft>
                      </a:pPr>
                      <a:r>
                        <a:rPr dirty="0" sz="2000" lang="en-US">
                          <a:latin typeface="Arial"/>
                          <a:ea typeface="Times New Roman"/>
                        </a:rPr>
                        <a:t>Paroxetine</a:t>
                      </a:r>
                      <a:endParaRPr dirty="0" sz="2000" lang="en-US">
                        <a:latin typeface="Times New Roman"/>
                        <a:ea typeface="Times New Roman"/>
                      </a:endParaRPr>
                    </a:p>
                  </a:txBody>
                  <a:tcPr marL="9525" marR="9525" marT="9525" marB="9525" anchor="ctr"/>
                </a:tc>
                <a:tc>
                  <a:txBody>
                    <a:bodyPr/>
                    <a:p>
                      <a:pPr algn="just" marL="0" marR="0">
                        <a:spcBef>
                          <a:spcPts val="0"/>
                        </a:spcBef>
                        <a:spcAft>
                          <a:spcPts val="0"/>
                        </a:spcAft>
                      </a:pPr>
                      <a:r>
                        <a:rPr dirty="0" sz="2000" lang="en-US">
                          <a:latin typeface="Arial"/>
                          <a:ea typeface="Times New Roman"/>
                        </a:rPr>
                        <a:t>Seroxat</a:t>
                      </a:r>
                      <a:endParaRPr dirty="0" sz="2000" lang="en-US">
                        <a:latin typeface="Times New Roman"/>
                        <a:ea typeface="Times New Roman"/>
                      </a:endParaRPr>
                    </a:p>
                  </a:txBody>
                  <a:tcPr marL="9525" marR="9525" marT="9525" marB="9525" anchor="ctr"/>
                </a:tc>
                <a:tc>
                  <a:txBody>
                    <a:bodyPr/>
                    <a:p>
                      <a:pPr algn="just" marL="0" marR="0">
                        <a:spcBef>
                          <a:spcPts val="0"/>
                        </a:spcBef>
                        <a:spcAft>
                          <a:spcPts val="0"/>
                        </a:spcAft>
                      </a:pPr>
                      <a:r>
                        <a:rPr dirty="0" sz="2000" lang="en-US">
                          <a:latin typeface="Arial"/>
                          <a:ea typeface="Times New Roman"/>
                        </a:rPr>
                        <a:t>10-50mg</a:t>
                      </a:r>
                      <a:endParaRPr dirty="0" sz="2000" lang="en-US">
                        <a:latin typeface="Times New Roman"/>
                        <a:ea typeface="Times New Roman"/>
                      </a:endParaRPr>
                    </a:p>
                  </a:txBody>
                  <a:tcPr marL="9525" marR="9525" marT="9525" marB="9525" anchor="ctr"/>
                </a:tc>
              </a:tr>
            </a:tbl>
          </a:graphicData>
        </a:graphic>
      </p:graphicFrame>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showMasterSp="0">
  <p:cSld>
    <p:spTree>
      <p:nvGrpSpPr>
        <p:cNvPr id="497" name=""/>
        <p:cNvGrpSpPr/>
        <p:nvPr/>
      </p:nvGrpSpPr>
      <p:grpSpPr>
        <a:xfrm>
          <a:off x="0" y="0"/>
          <a:ext cx="0" cy="0"/>
          <a:chOff x="0" y="0"/>
          <a:chExt cx="0" cy="0"/>
        </a:xfrm>
      </p:grpSpPr>
      <p:sp>
        <p:nvSpPr>
          <p:cNvPr id="1048866" name="Content Placeholder 2"/>
          <p:cNvSpPr>
            <a:spLocks noGrp="1"/>
          </p:cNvSpPr>
          <p:nvPr>
            <p:ph idx="1"/>
          </p:nvPr>
        </p:nvSpPr>
        <p:spPr>
          <a:xfrm>
            <a:off x="0" y="152400"/>
            <a:ext cx="9144000" cy="6705600"/>
          </a:xfrm>
        </p:spPr>
        <p:txBody>
          <a:bodyPr/>
          <a:p>
            <a:r>
              <a:rPr dirty="0" lang="en-US" smtClean="0"/>
              <a:t>For the drugs to be effective:</a:t>
            </a:r>
          </a:p>
          <a:p>
            <a:pPr lvl="1"/>
            <a:r>
              <a:rPr dirty="0" lang="en-US" smtClean="0"/>
              <a:t>Dosage may be divided, but the total dose can be given at bed time due to the sedative effects.</a:t>
            </a:r>
          </a:p>
          <a:p>
            <a:pPr lvl="1"/>
            <a:r>
              <a:rPr dirty="0" lang="en-US" smtClean="0"/>
              <a:t>Minimum dose should be given then increased gradually.</a:t>
            </a:r>
          </a:p>
          <a:p>
            <a:pPr lvl="1"/>
            <a:r>
              <a:rPr dirty="0" lang="en-US" smtClean="0"/>
              <a:t>5 to 21 days must be allowed before any mood change </a:t>
            </a:r>
            <a:br>
              <a:rPr dirty="0" lang="en-US" smtClean="0"/>
            </a:br>
            <a:r>
              <a:rPr dirty="0" lang="en-US" smtClean="0"/>
              <a:t>is observed.</a:t>
            </a:r>
          </a:p>
          <a:p>
            <a:pPr lvl="1"/>
            <a:r>
              <a:rPr dirty="0" lang="en-US" smtClean="0"/>
              <a:t>four to six weeks must be allowed to pass for therapeutic effects to be observed.</a:t>
            </a:r>
            <a:endParaRPr dirty="0" sz="4000" lang="en-US" smtClean="0"/>
          </a:p>
          <a:p>
            <a:pPr lvl="1"/>
            <a:r>
              <a:rPr dirty="0" lang="en-US" smtClean="0"/>
              <a:t>Medication needs to be continued for 6 months after patient is free from depression.</a:t>
            </a:r>
            <a:endParaRPr dirty="0" sz="4000" lang="en-US" smtClean="0"/>
          </a:p>
          <a:p>
            <a:pPr lvl="1"/>
            <a:endParaRPr dirty="0" lang="en-US" smtClean="0"/>
          </a:p>
          <a:p>
            <a:endParaRPr dirty="0" lang="en-US"/>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showMasterSp="0">
  <p:cSld>
    <p:spTree>
      <p:nvGrpSpPr>
        <p:cNvPr id="498" name=""/>
        <p:cNvGrpSpPr/>
        <p:nvPr/>
      </p:nvGrpSpPr>
      <p:grpSpPr>
        <a:xfrm>
          <a:off x="0" y="0"/>
          <a:ext cx="0" cy="0"/>
          <a:chOff x="0" y="0"/>
          <a:chExt cx="0" cy="0"/>
        </a:xfrm>
      </p:grpSpPr>
      <p:sp>
        <p:nvSpPr>
          <p:cNvPr id="1048867" name="Title 1"/>
          <p:cNvSpPr>
            <a:spLocks noGrp="1"/>
          </p:cNvSpPr>
          <p:nvPr>
            <p:ph type="title"/>
          </p:nvPr>
        </p:nvSpPr>
        <p:spPr/>
        <p:txBody>
          <a:bodyPr/>
          <a:p>
            <a:r>
              <a:rPr b="1" dirty="0" lang="en-US" smtClean="0"/>
              <a:t>Side Effects</a:t>
            </a:r>
            <a:r>
              <a:rPr dirty="0" lang="en-US" smtClean="0"/>
              <a:t> </a:t>
            </a:r>
            <a:br>
              <a:rPr dirty="0" lang="en-US" smtClean="0"/>
            </a:br>
            <a:endParaRPr dirty="0" lang="en-US"/>
          </a:p>
        </p:txBody>
      </p:sp>
      <p:sp>
        <p:nvSpPr>
          <p:cNvPr id="1048868" name="Content Placeholder 2"/>
          <p:cNvSpPr>
            <a:spLocks noGrp="1"/>
          </p:cNvSpPr>
          <p:nvPr>
            <p:ph idx="1"/>
          </p:nvPr>
        </p:nvSpPr>
        <p:spPr>
          <a:xfrm>
            <a:off x="0" y="1066800"/>
            <a:ext cx="9144000" cy="5029200"/>
          </a:xfrm>
        </p:spPr>
        <p:txBody>
          <a:bodyPr/>
          <a:p>
            <a:r>
              <a:rPr dirty="0" lang="en-US" smtClean="0"/>
              <a:t>include mild anticholinergic effects from tricyclic and monoamine oxidase inhibitors, dry mouth, constipation, blurred vision, tachycardia nausea, oedema, hypotension and urinary retention.</a:t>
            </a:r>
          </a:p>
          <a:p>
            <a:r>
              <a:rPr dirty="0" lang="en-US" smtClean="0"/>
              <a:t> Adjusting the dosage to a lower level will usually resolve the problem.</a:t>
            </a:r>
          </a:p>
          <a:p>
            <a:r>
              <a:rPr dirty="0" lang="en-US" smtClean="0"/>
              <a:t>Side effects that are specific to tricyclics are:</a:t>
            </a:r>
          </a:p>
          <a:p>
            <a:pPr lvl="1"/>
            <a:r>
              <a:rPr dirty="0" lang="en-US" smtClean="0"/>
              <a:t>Allergic reactions manifested as skin rash and jaundice.</a:t>
            </a:r>
          </a:p>
          <a:p>
            <a:pPr lvl="1"/>
            <a:r>
              <a:rPr dirty="0" lang="en-US" smtClean="0"/>
              <a:t>Tachycardia.</a:t>
            </a:r>
          </a:p>
          <a:p>
            <a:pPr lvl="1"/>
            <a:r>
              <a:rPr dirty="0" lang="en-US" smtClean="0"/>
              <a:t>Tremors.Long term treatment may depress bone marrow, predispose to sore throat and aching, and fever.</a:t>
            </a:r>
          </a:p>
          <a:p>
            <a:endParaRPr dirty="0" lang="en-US"/>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showMasterSp="0">
  <p:cSld>
    <p:spTree>
      <p:nvGrpSpPr>
        <p:cNvPr id="499" name=""/>
        <p:cNvGrpSpPr/>
        <p:nvPr/>
      </p:nvGrpSpPr>
      <p:grpSpPr>
        <a:xfrm>
          <a:off x="0" y="0"/>
          <a:ext cx="0" cy="0"/>
          <a:chOff x="0" y="0"/>
          <a:chExt cx="0" cy="0"/>
        </a:xfrm>
      </p:grpSpPr>
      <p:sp>
        <p:nvSpPr>
          <p:cNvPr id="1048869" name="Content Placeholder 2"/>
          <p:cNvSpPr>
            <a:spLocks noGrp="1"/>
          </p:cNvSpPr>
          <p:nvPr>
            <p:ph idx="1"/>
          </p:nvPr>
        </p:nvSpPr>
        <p:spPr>
          <a:xfrm>
            <a:off x="0" y="152400"/>
            <a:ext cx="9144000" cy="6705600"/>
          </a:xfrm>
        </p:spPr>
        <p:txBody>
          <a:bodyPr/>
          <a:p>
            <a:r>
              <a:rPr dirty="0" lang="en-US" smtClean="0"/>
              <a:t>specific side effects of monoamine oxidase </a:t>
            </a:r>
            <a:br>
              <a:rPr dirty="0" lang="en-US" smtClean="0"/>
            </a:br>
            <a:r>
              <a:rPr dirty="0" lang="en-US" smtClean="0"/>
              <a:t>inhibitors include:</a:t>
            </a:r>
          </a:p>
          <a:p>
            <a:pPr lvl="1"/>
            <a:r>
              <a:rPr dirty="0" lang="en-US" smtClean="0"/>
              <a:t>Liver damage that is rare but fatal.</a:t>
            </a:r>
          </a:p>
          <a:p>
            <a:pPr lvl="1"/>
            <a:r>
              <a:rPr dirty="0" lang="en-US" smtClean="0"/>
              <a:t>Precipitation of manic episodes.</a:t>
            </a:r>
          </a:p>
          <a:p>
            <a:pPr lvl="1"/>
            <a:r>
              <a:rPr dirty="0" lang="en-US" smtClean="0"/>
              <a:t>Hypertension crisis characterised by severe headache palpitation, neck stiffness, nausea, vomiting, increased Bp, chest pain and collapse. It occurs 30 minutes to 24 hours after eating food containing tyramine. These foods include cheese, wine, beer, sour cream, liver, chocolate, bananas, avocadoes, soy sauce, and beans</a:t>
            </a:r>
          </a:p>
          <a:p>
            <a:endParaRPr dirty="0"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329" name=""/>
        <p:cNvGrpSpPr/>
        <p:nvPr/>
      </p:nvGrpSpPr>
      <p:grpSpPr>
        <a:xfrm>
          <a:off x="0" y="0"/>
          <a:ext cx="0" cy="0"/>
          <a:chOff x="0" y="0"/>
          <a:chExt cx="0" cy="0"/>
        </a:xfrm>
      </p:grpSpPr>
      <p:sp>
        <p:nvSpPr>
          <p:cNvPr id="1048632" name="Content Placeholder 2"/>
          <p:cNvSpPr>
            <a:spLocks noGrp="1"/>
          </p:cNvSpPr>
          <p:nvPr>
            <p:ph idx="1"/>
          </p:nvPr>
        </p:nvSpPr>
        <p:spPr>
          <a:xfrm>
            <a:off x="0" y="0"/>
            <a:ext cx="9144000" cy="6858000"/>
          </a:xfrm>
        </p:spPr>
        <p:txBody>
          <a:bodyPr/>
          <a:p>
            <a:pPr>
              <a:buNone/>
            </a:pPr>
            <a:r>
              <a:rPr b="1" dirty="0" lang="en-US" u="sng" smtClean="0"/>
              <a:t>2.Political Period</a:t>
            </a:r>
          </a:p>
          <a:p>
            <a:r>
              <a:rPr dirty="0" sz="2800" lang="en-US" smtClean="0"/>
              <a:t>This period is associated with King Edward II of England. During that time, a law was passed in the parliament to protect the property of the mentally sick. In the year 1403, the Sisters of the Order of Saint Mary managed to start a facility to care for the mentally sick at Bedlam. The facility was able to accommodate six patients only. Thereafter, other hospitals followed the example.</a:t>
            </a:r>
          </a:p>
          <a:p>
            <a:r>
              <a:rPr dirty="0" sz="2800" lang="en-US" smtClean="0"/>
              <a:t>The cause of mental illness, however, was still thought to be demons. The treatment remained more or less as in the demonological period. Facilities were often dark, humid and infested with lice. They were also overcrowded leading to mass deaths during outbreaks of disease such as the plague.</a:t>
            </a:r>
          </a:p>
          <a:p>
            <a:pPr>
              <a:buNone/>
            </a:pPr>
            <a:endParaRPr dirty="0" lang="en-US"/>
          </a:p>
        </p:txBody>
      </p:sp>
    </p:spTree>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showMasterSp="0">
  <p:cSld>
    <p:spTree>
      <p:nvGrpSpPr>
        <p:cNvPr id="500" name=""/>
        <p:cNvGrpSpPr/>
        <p:nvPr/>
      </p:nvGrpSpPr>
      <p:grpSpPr>
        <a:xfrm>
          <a:off x="0" y="0"/>
          <a:ext cx="0" cy="0"/>
          <a:chOff x="0" y="0"/>
          <a:chExt cx="0" cy="0"/>
        </a:xfrm>
      </p:grpSpPr>
      <p:sp>
        <p:nvSpPr>
          <p:cNvPr id="1048870" name="Title 1"/>
          <p:cNvSpPr>
            <a:spLocks noGrp="1"/>
          </p:cNvSpPr>
          <p:nvPr>
            <p:ph type="title"/>
          </p:nvPr>
        </p:nvSpPr>
        <p:spPr>
          <a:xfrm>
            <a:off x="685800" y="609600"/>
            <a:ext cx="7772400" cy="533400"/>
          </a:xfrm>
        </p:spPr>
        <p:txBody>
          <a:bodyPr/>
          <a:p>
            <a:r>
              <a:rPr b="1" dirty="0" lang="en-US" smtClean="0"/>
              <a:t>Contraindications</a:t>
            </a:r>
            <a:endParaRPr dirty="0" lang="en-US"/>
          </a:p>
        </p:txBody>
      </p:sp>
      <p:sp>
        <p:nvSpPr>
          <p:cNvPr id="1048871" name="Content Placeholder 2"/>
          <p:cNvSpPr>
            <a:spLocks noGrp="1"/>
          </p:cNvSpPr>
          <p:nvPr>
            <p:ph idx="1"/>
          </p:nvPr>
        </p:nvSpPr>
        <p:spPr>
          <a:xfrm>
            <a:off x="0" y="1219200"/>
            <a:ext cx="9144000" cy="5638800"/>
          </a:xfrm>
        </p:spPr>
        <p:txBody>
          <a:bodyPr/>
          <a:p>
            <a:r>
              <a:rPr dirty="0" lang="en-US" smtClean="0"/>
              <a:t>The use of antidepressants is contraindicated when the patient suffers from glaucoma, agitated states, urinary retention, cardiac disorders and seizure disorders</a:t>
            </a:r>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showMasterSp="0">
  <p:cSld>
    <p:spTree>
      <p:nvGrpSpPr>
        <p:cNvPr id="501" name=""/>
        <p:cNvGrpSpPr/>
        <p:nvPr/>
      </p:nvGrpSpPr>
      <p:grpSpPr>
        <a:xfrm>
          <a:off x="0" y="0"/>
          <a:ext cx="0" cy="0"/>
          <a:chOff x="0" y="0"/>
          <a:chExt cx="0" cy="0"/>
        </a:xfrm>
      </p:grpSpPr>
      <p:sp>
        <p:nvSpPr>
          <p:cNvPr id="1048872" name="Title 1"/>
          <p:cNvSpPr>
            <a:spLocks noGrp="1"/>
          </p:cNvSpPr>
          <p:nvPr>
            <p:ph type="title"/>
          </p:nvPr>
        </p:nvSpPr>
        <p:spPr>
          <a:xfrm>
            <a:off x="0" y="152400"/>
            <a:ext cx="9144000" cy="1600200"/>
          </a:xfrm>
        </p:spPr>
        <p:txBody>
          <a:bodyPr/>
          <a:p>
            <a:r>
              <a:rPr b="1" dirty="0" lang="en-US" smtClean="0"/>
              <a:t>Nurse’s Responsibility for a Patient Receiving Antidepressants</a:t>
            </a:r>
            <a:endParaRPr dirty="0" lang="en-US"/>
          </a:p>
        </p:txBody>
      </p:sp>
      <p:sp>
        <p:nvSpPr>
          <p:cNvPr id="1048873" name="Content Placeholder 2"/>
          <p:cNvSpPr>
            <a:spLocks noGrp="1"/>
          </p:cNvSpPr>
          <p:nvPr>
            <p:ph idx="1"/>
          </p:nvPr>
        </p:nvSpPr>
        <p:spPr>
          <a:xfrm>
            <a:off x="0" y="1981200"/>
            <a:ext cx="9144000" cy="4876800"/>
          </a:xfrm>
        </p:spPr>
        <p:txBody>
          <a:bodyPr/>
          <a:p>
            <a:r>
              <a:rPr dirty="0" lang="en-US" smtClean="0"/>
              <a:t>Most of the nurse’s responsibilities for a patient on antidepressants are the same as for a patient receiving antipsychotics. </a:t>
            </a:r>
          </a:p>
          <a:p>
            <a:r>
              <a:rPr dirty="0" lang="en-US" smtClean="0"/>
              <a:t>Patients on MAOIs should be warned against the danger of ingesting tyramine-rich foods which can result in hypertensive crisis.(beef liver, chicken liver, fermented sausages, dried fish, overriped fruits, chocolate and beverages like wine, beer and coffee.</a:t>
            </a:r>
          </a:p>
          <a:p>
            <a:endParaRPr dirty="0" lang="en-US"/>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showMasterSp="0">
  <p:cSld>
    <p:spTree>
      <p:nvGrpSpPr>
        <p:cNvPr id="502" name=""/>
        <p:cNvGrpSpPr/>
        <p:nvPr/>
      </p:nvGrpSpPr>
      <p:grpSpPr>
        <a:xfrm>
          <a:off x="0" y="0"/>
          <a:ext cx="0" cy="0"/>
          <a:chOff x="0" y="0"/>
          <a:chExt cx="0" cy="0"/>
        </a:xfrm>
      </p:grpSpPr>
      <p:sp>
        <p:nvSpPr>
          <p:cNvPr id="1048874" name="Content Placeholder 2"/>
          <p:cNvSpPr>
            <a:spLocks noGrp="1"/>
          </p:cNvSpPr>
          <p:nvPr>
            <p:ph idx="1"/>
          </p:nvPr>
        </p:nvSpPr>
        <p:spPr>
          <a:xfrm>
            <a:off x="0" y="152400"/>
            <a:ext cx="9144000" cy="6705600"/>
          </a:xfrm>
        </p:spPr>
        <p:txBody>
          <a:bodyPr/>
          <a:p>
            <a:r>
              <a:rPr dirty="0" lang="en-US" smtClean="0"/>
              <a:t>Report promptly if occipital headache, nausea, vomiting, chest pain or other unusual symptoms occur; these can herald the onset of hypertensive crisis.</a:t>
            </a:r>
          </a:p>
          <a:p>
            <a:r>
              <a:rPr dirty="0" lang="en-US" smtClean="0"/>
              <a:t>Instruct the patient not to take any medication without prescription.</a:t>
            </a:r>
          </a:p>
          <a:p>
            <a:r>
              <a:rPr dirty="0" lang="en-US" smtClean="0"/>
              <a:t>Caution the patient to change his position slowly to minimize orthostatic hypotension.</a:t>
            </a:r>
          </a:p>
          <a:p>
            <a:r>
              <a:rPr dirty="0" lang="en-US" smtClean="0"/>
              <a:t>Strict monitoring of vitals, especially blood pressure is essential.</a:t>
            </a:r>
          </a:p>
          <a:p>
            <a:pPr>
              <a:buNone/>
            </a:pPr>
            <a:endParaRPr dirty="0" lang="en-US"/>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showMasterSp="0">
  <p:cSld>
    <p:spTree>
      <p:nvGrpSpPr>
        <p:cNvPr id="503" name=""/>
        <p:cNvGrpSpPr/>
        <p:nvPr/>
      </p:nvGrpSpPr>
      <p:grpSpPr>
        <a:xfrm>
          <a:off x="0" y="0"/>
          <a:ext cx="0" cy="0"/>
          <a:chOff x="0" y="0"/>
          <a:chExt cx="0" cy="0"/>
        </a:xfrm>
      </p:grpSpPr>
      <p:sp>
        <p:nvSpPr>
          <p:cNvPr id="1048875" name="Title 1"/>
          <p:cNvSpPr>
            <a:spLocks noGrp="1"/>
          </p:cNvSpPr>
          <p:nvPr>
            <p:ph type="title"/>
          </p:nvPr>
        </p:nvSpPr>
        <p:spPr>
          <a:xfrm>
            <a:off x="0" y="152400"/>
            <a:ext cx="9144000" cy="1066800"/>
          </a:xfrm>
        </p:spPr>
        <p:txBody>
          <a:bodyPr/>
          <a:p>
            <a:r>
              <a:rPr b="1" dirty="0" lang="en-US" smtClean="0"/>
              <a:t>Anxiolytics or Anti-anxiety Drugs </a:t>
            </a:r>
            <a:r>
              <a:rPr dirty="0" lang="en-US" smtClean="0"/>
              <a:t/>
            </a:r>
            <a:br>
              <a:rPr dirty="0" lang="en-US" smtClean="0"/>
            </a:br>
            <a:endParaRPr dirty="0" lang="en-US"/>
          </a:p>
        </p:txBody>
      </p:sp>
      <p:sp>
        <p:nvSpPr>
          <p:cNvPr id="1048876" name="Content Placeholder 2"/>
          <p:cNvSpPr>
            <a:spLocks noGrp="1"/>
          </p:cNvSpPr>
          <p:nvPr>
            <p:ph idx="1"/>
          </p:nvPr>
        </p:nvSpPr>
        <p:spPr>
          <a:xfrm>
            <a:off x="0" y="762000"/>
            <a:ext cx="9144000" cy="6096000"/>
          </a:xfrm>
        </p:spPr>
        <p:txBody>
          <a:bodyPr/>
          <a:p>
            <a:r>
              <a:rPr dirty="0" lang="en-US" smtClean="0"/>
              <a:t>These drugs, when given to a patient having generalised anxiety disorder, are able to provide relief. </a:t>
            </a:r>
          </a:p>
          <a:p>
            <a:r>
              <a:rPr dirty="0" lang="en-US" smtClean="0"/>
              <a:t>They are mainly recommended for acute anxiety states, which may present with palpitations, sweating, trembling, shortness of breath, chest pain, nausea, dizziness, a feeling of unreality, fear of losing control or dying, chills or numbness.</a:t>
            </a:r>
          </a:p>
          <a:p>
            <a:r>
              <a:rPr dirty="0" lang="en-US" smtClean="0"/>
              <a:t>Examples of these drugs include buspirone, a novel anxiolytic, and benzodiazepines like diazepam and lorazepam.</a:t>
            </a:r>
          </a:p>
          <a:p>
            <a:endParaRPr dirty="0" lang="en-US"/>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showMasterSp="0">
  <p:cSld>
    <p:spTree>
      <p:nvGrpSpPr>
        <p:cNvPr id="504" name=""/>
        <p:cNvGrpSpPr/>
        <p:nvPr/>
      </p:nvGrpSpPr>
      <p:grpSpPr>
        <a:xfrm>
          <a:off x="0" y="0"/>
          <a:ext cx="0" cy="0"/>
          <a:chOff x="0" y="0"/>
          <a:chExt cx="0" cy="0"/>
        </a:xfrm>
      </p:grpSpPr>
      <p:sp>
        <p:nvSpPr>
          <p:cNvPr id="1048877" name="Title 1"/>
          <p:cNvSpPr>
            <a:spLocks noGrp="1"/>
          </p:cNvSpPr>
          <p:nvPr>
            <p:ph type="title"/>
          </p:nvPr>
        </p:nvSpPr>
        <p:spPr>
          <a:xfrm>
            <a:off x="685800" y="228600"/>
            <a:ext cx="7772400" cy="838200"/>
          </a:xfrm>
        </p:spPr>
        <p:txBody>
          <a:bodyPr/>
          <a:p>
            <a:r>
              <a:rPr dirty="0" lang="en-US" smtClean="0"/>
              <a:t>EFFECTS</a:t>
            </a:r>
            <a:endParaRPr dirty="0" lang="en-US"/>
          </a:p>
        </p:txBody>
      </p:sp>
      <p:sp>
        <p:nvSpPr>
          <p:cNvPr id="1048878" name="Content Placeholder 2"/>
          <p:cNvSpPr>
            <a:spLocks noGrp="1"/>
          </p:cNvSpPr>
          <p:nvPr>
            <p:ph idx="1"/>
          </p:nvPr>
        </p:nvSpPr>
        <p:spPr>
          <a:xfrm>
            <a:off x="0" y="914400"/>
            <a:ext cx="9144000" cy="5943600"/>
          </a:xfrm>
        </p:spPr>
        <p:txBody>
          <a:bodyPr/>
          <a:p>
            <a:r>
              <a:rPr dirty="0" lang="en-US" smtClean="0"/>
              <a:t>The main effects include sedation, muscle relaxation and elevation of seizure threshold.</a:t>
            </a:r>
          </a:p>
          <a:p>
            <a:endParaRPr dirty="0" lang="en-US"/>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showMasterSp="0">
  <p:cSld>
    <p:spTree>
      <p:nvGrpSpPr>
        <p:cNvPr id="505" name=""/>
        <p:cNvGrpSpPr/>
        <p:nvPr/>
      </p:nvGrpSpPr>
      <p:grpSpPr>
        <a:xfrm>
          <a:off x="0" y="0"/>
          <a:ext cx="0" cy="0"/>
          <a:chOff x="0" y="0"/>
          <a:chExt cx="0" cy="0"/>
        </a:xfrm>
      </p:grpSpPr>
      <p:sp>
        <p:nvSpPr>
          <p:cNvPr id="1048879" name="Title 1"/>
          <p:cNvSpPr>
            <a:spLocks noGrp="1"/>
          </p:cNvSpPr>
          <p:nvPr>
            <p:ph type="title"/>
          </p:nvPr>
        </p:nvSpPr>
        <p:spPr/>
        <p:txBody>
          <a:bodyPr/>
          <a:p>
            <a:r>
              <a:rPr b="1" dirty="0" lang="en-US" smtClean="0"/>
              <a:t>Side Effects</a:t>
            </a:r>
            <a:r>
              <a:rPr dirty="0" lang="en-US" smtClean="0"/>
              <a:t/>
            </a:r>
            <a:br>
              <a:rPr dirty="0" lang="en-US" smtClean="0"/>
            </a:br>
            <a:endParaRPr dirty="0" lang="en-US"/>
          </a:p>
        </p:txBody>
      </p:sp>
      <p:sp>
        <p:nvSpPr>
          <p:cNvPr id="1048880" name="Content Placeholder 2"/>
          <p:cNvSpPr>
            <a:spLocks noGrp="1"/>
          </p:cNvSpPr>
          <p:nvPr>
            <p:ph idx="1"/>
          </p:nvPr>
        </p:nvSpPr>
        <p:spPr>
          <a:xfrm>
            <a:off x="0" y="1295400"/>
            <a:ext cx="9144000" cy="5562600"/>
          </a:xfrm>
        </p:spPr>
        <p:txBody>
          <a:bodyPr/>
          <a:p>
            <a:r>
              <a:rPr dirty="0" lang="en-US" smtClean="0"/>
              <a:t>Side effects include dizziness, headache, nervousness, insomnia, light headedness, dry mouth, nausea, vomiting, abdominal and gastric distress and diarrhoea.</a:t>
            </a:r>
          </a:p>
          <a:p>
            <a:r>
              <a:rPr dirty="0" lang="en-US" smtClean="0"/>
              <a:t>When high doses of medication are used for more than four months, the patient is likely to develop drug dependence or withdrawal syndrome.</a:t>
            </a:r>
          </a:p>
          <a:p>
            <a:endParaRPr dirty="0" lang="en-US"/>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showMasterSp="0">
  <p:cSld>
    <p:spTree>
      <p:nvGrpSpPr>
        <p:cNvPr id="506" name=""/>
        <p:cNvGrpSpPr/>
        <p:nvPr/>
      </p:nvGrpSpPr>
      <p:grpSpPr>
        <a:xfrm>
          <a:off x="0" y="0"/>
          <a:ext cx="0" cy="0"/>
          <a:chOff x="0" y="0"/>
          <a:chExt cx="0" cy="0"/>
        </a:xfrm>
      </p:grpSpPr>
      <p:sp>
        <p:nvSpPr>
          <p:cNvPr id="1048881" name="Title 1"/>
          <p:cNvSpPr>
            <a:spLocks noGrp="1"/>
          </p:cNvSpPr>
          <p:nvPr>
            <p:ph type="title"/>
          </p:nvPr>
        </p:nvSpPr>
        <p:spPr>
          <a:xfrm>
            <a:off x="685800" y="0"/>
            <a:ext cx="7772400" cy="1219200"/>
          </a:xfrm>
        </p:spPr>
        <p:txBody>
          <a:bodyPr/>
          <a:p>
            <a:r>
              <a:rPr b="1" dirty="0" lang="en-US" smtClean="0"/>
              <a:t>Contraindications</a:t>
            </a:r>
            <a:endParaRPr dirty="0" lang="en-US"/>
          </a:p>
        </p:txBody>
      </p:sp>
      <p:sp>
        <p:nvSpPr>
          <p:cNvPr id="1048882" name="Content Placeholder 2"/>
          <p:cNvSpPr>
            <a:spLocks noGrp="1"/>
          </p:cNvSpPr>
          <p:nvPr>
            <p:ph idx="1"/>
          </p:nvPr>
        </p:nvSpPr>
        <p:spPr>
          <a:xfrm>
            <a:off x="0" y="838200"/>
            <a:ext cx="9144000" cy="6019800"/>
          </a:xfrm>
        </p:spPr>
        <p:txBody>
          <a:bodyPr/>
          <a:p>
            <a:r>
              <a:rPr dirty="0" lang="en-US" smtClean="0"/>
              <a:t>Benzodiazepines should not be used together with other central nervous system depressants. </a:t>
            </a:r>
          </a:p>
          <a:p>
            <a:r>
              <a:rPr dirty="0" lang="en-US" smtClean="0"/>
              <a:t>They should be given with caution to patients who are elderly, depressed or suicidal and those with a history of substance abuse.</a:t>
            </a:r>
          </a:p>
          <a:p>
            <a:r>
              <a:rPr b="1" dirty="0" i="1" lang="en-US" smtClean="0"/>
              <a:t>Note: these</a:t>
            </a:r>
            <a:r>
              <a:rPr dirty="0" lang="en-US" smtClean="0"/>
              <a:t> drugs need to be combined with psychotherapy to ensure complete cure of the problem. This implies that anxiolytics by themselves are not a cure for psychological problems. The most commonly used drug is diazepam. This is usually administered as a dose of 2-10mg bid/qid orally or 2-20mg i.m. or i.v. </a:t>
            </a:r>
            <a:endParaRPr dirty="0" lang="en-US"/>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showMasterSp="0">
  <p:cSld>
    <p:spTree>
      <p:nvGrpSpPr>
        <p:cNvPr id="507" name=""/>
        <p:cNvGrpSpPr/>
        <p:nvPr/>
      </p:nvGrpSpPr>
      <p:grpSpPr>
        <a:xfrm>
          <a:off x="0" y="0"/>
          <a:ext cx="0" cy="0"/>
          <a:chOff x="0" y="0"/>
          <a:chExt cx="0" cy="0"/>
        </a:xfrm>
      </p:grpSpPr>
      <p:sp>
        <p:nvSpPr>
          <p:cNvPr id="1048883" name="Title 1"/>
          <p:cNvSpPr>
            <a:spLocks noGrp="1"/>
          </p:cNvSpPr>
          <p:nvPr>
            <p:ph type="title"/>
          </p:nvPr>
        </p:nvSpPr>
        <p:spPr>
          <a:xfrm>
            <a:off x="0" y="609600"/>
            <a:ext cx="9144000" cy="381000"/>
          </a:xfrm>
        </p:spPr>
        <p:txBody>
          <a:bodyPr/>
          <a:p>
            <a:r>
              <a:rPr b="1" dirty="0" lang="en-US" smtClean="0"/>
              <a:t>Antiparkinsonian Drugs</a:t>
            </a:r>
            <a:r>
              <a:rPr dirty="0" lang="en-US" smtClean="0"/>
              <a:t/>
            </a:r>
            <a:br>
              <a:rPr dirty="0" lang="en-US" smtClean="0"/>
            </a:br>
            <a:endParaRPr dirty="0" lang="en-US"/>
          </a:p>
        </p:txBody>
      </p:sp>
      <p:sp>
        <p:nvSpPr>
          <p:cNvPr id="1048884" name="Content Placeholder 2"/>
          <p:cNvSpPr>
            <a:spLocks noGrp="1"/>
          </p:cNvSpPr>
          <p:nvPr>
            <p:ph idx="1"/>
          </p:nvPr>
        </p:nvSpPr>
        <p:spPr>
          <a:xfrm>
            <a:off x="0" y="838200"/>
            <a:ext cx="9144000" cy="6019800"/>
          </a:xfrm>
        </p:spPr>
        <p:txBody>
          <a:bodyPr/>
          <a:p>
            <a:r>
              <a:rPr dirty="0" lang="en-US" smtClean="0"/>
              <a:t>These are drugs given to counteract the side effects of major tranquillizers. </a:t>
            </a:r>
          </a:p>
          <a:p>
            <a:r>
              <a:rPr dirty="0" lang="en-US" smtClean="0"/>
              <a:t>An example of such a drug is benztropine (cogentin) whose initial dose is 0.1-1mg daily, the maintenance dose is 0.5-6mg daily divided into two or four times.</a:t>
            </a:r>
          </a:p>
          <a:p>
            <a:pPr>
              <a:buNone/>
            </a:pPr>
            <a:r>
              <a:rPr b="1" dirty="0" lang="en-US" u="sng" smtClean="0"/>
              <a:t>Side Effects</a:t>
            </a:r>
            <a:endParaRPr dirty="0" lang="en-US" u="sng" smtClean="0"/>
          </a:p>
          <a:p>
            <a:r>
              <a:rPr dirty="0" lang="en-US" smtClean="0"/>
              <a:t>include dry mouth, nausea, constipation, urinary retention, blurred vision, disorientation and confusion.</a:t>
            </a:r>
          </a:p>
          <a:p>
            <a:endParaRPr dirty="0" lang="en-US"/>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showMasterSp="0">
  <p:cSld>
    <p:spTree>
      <p:nvGrpSpPr>
        <p:cNvPr id="508" name=""/>
        <p:cNvGrpSpPr/>
        <p:nvPr/>
      </p:nvGrpSpPr>
      <p:grpSpPr>
        <a:xfrm>
          <a:off x="0" y="0"/>
          <a:ext cx="0" cy="0"/>
          <a:chOff x="0" y="0"/>
          <a:chExt cx="0" cy="0"/>
        </a:xfrm>
      </p:grpSpPr>
      <p:sp>
        <p:nvSpPr>
          <p:cNvPr id="1048885" name="Title 1"/>
          <p:cNvSpPr>
            <a:spLocks noGrp="1"/>
          </p:cNvSpPr>
          <p:nvPr>
            <p:ph type="title"/>
          </p:nvPr>
        </p:nvSpPr>
        <p:spPr>
          <a:xfrm>
            <a:off x="0" y="381000"/>
            <a:ext cx="9144000" cy="609600"/>
          </a:xfrm>
        </p:spPr>
        <p:txBody>
          <a:bodyPr/>
          <a:p>
            <a:r>
              <a:rPr b="1" dirty="0" lang="en-US" smtClean="0"/>
              <a:t>Electroconvulsive Therapy (ECT) </a:t>
            </a:r>
            <a:r>
              <a:rPr dirty="0" lang="en-US" smtClean="0"/>
              <a:t/>
            </a:r>
            <a:br>
              <a:rPr dirty="0" lang="en-US" smtClean="0"/>
            </a:br>
            <a:endParaRPr dirty="0" lang="en-US"/>
          </a:p>
        </p:txBody>
      </p:sp>
      <p:sp>
        <p:nvSpPr>
          <p:cNvPr id="1048886" name="Content Placeholder 2"/>
          <p:cNvSpPr>
            <a:spLocks noGrp="1"/>
          </p:cNvSpPr>
          <p:nvPr>
            <p:ph idx="1"/>
          </p:nvPr>
        </p:nvSpPr>
        <p:spPr>
          <a:xfrm>
            <a:off x="0" y="685800"/>
            <a:ext cx="9144000" cy="6172200"/>
          </a:xfrm>
        </p:spPr>
        <p:txBody>
          <a:bodyPr/>
          <a:p>
            <a:r>
              <a:rPr b="1" dirty="0" lang="en-US" smtClean="0"/>
              <a:t>Electroconvulsive therapy</a:t>
            </a:r>
            <a:r>
              <a:rPr dirty="0" lang="en-US" smtClean="0"/>
              <a:t> (</a:t>
            </a:r>
            <a:r>
              <a:rPr b="1" dirty="0" lang="en-US" smtClean="0"/>
              <a:t>ECT</a:t>
            </a:r>
            <a:r>
              <a:rPr dirty="0" lang="en-US" smtClean="0"/>
              <a:t>), formerly known as </a:t>
            </a:r>
            <a:r>
              <a:rPr b="1" dirty="0" lang="en-US" smtClean="0"/>
              <a:t>electroshock</a:t>
            </a:r>
            <a:r>
              <a:rPr dirty="0" lang="en-US" smtClean="0"/>
              <a:t>, is a psychiatric treatment in which seizures are electrically induced in anesthetized patients for therapeutic effect</a:t>
            </a:r>
          </a:p>
          <a:p>
            <a:r>
              <a:rPr dirty="0" lang="en-US" smtClean="0"/>
              <a:t>Ugo Cerletti and Lucio Bini founded this method in 1938. It is given in doses ranging from 70 to 130 volts via electrodes placed on the temporal lobes from a machine constructed for treatment purposes</a:t>
            </a:r>
            <a:endParaRPr dirty="0" lang="en-US"/>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showMasterSp="0">
  <p:cSld>
    <p:spTree>
      <p:nvGrpSpPr>
        <p:cNvPr id="509" name=""/>
        <p:cNvGrpSpPr/>
        <p:nvPr/>
      </p:nvGrpSpPr>
      <p:grpSpPr>
        <a:xfrm>
          <a:off x="0" y="0"/>
          <a:ext cx="0" cy="0"/>
          <a:chOff x="0" y="0"/>
          <a:chExt cx="0" cy="0"/>
        </a:xfrm>
      </p:grpSpPr>
      <p:sp>
        <p:nvSpPr>
          <p:cNvPr id="1048887" name="Content Placeholder 2"/>
          <p:cNvSpPr>
            <a:spLocks noGrp="1"/>
          </p:cNvSpPr>
          <p:nvPr>
            <p:ph idx="1"/>
          </p:nvPr>
        </p:nvSpPr>
        <p:spPr>
          <a:xfrm>
            <a:off x="0" y="0"/>
            <a:ext cx="9144000" cy="6858000"/>
          </a:xfrm>
        </p:spPr>
        <p:txBody>
          <a:bodyPr/>
          <a:p>
            <a:r>
              <a:rPr dirty="0" lang="en-US" smtClean="0"/>
              <a:t>Before ECT is administered, the following investigations are done:</a:t>
            </a:r>
          </a:p>
          <a:p>
            <a:pPr lvl="1"/>
            <a:r>
              <a:rPr dirty="0" lang="en-US" smtClean="0"/>
              <a:t>Physical examination like x-ray of the chest and spine</a:t>
            </a:r>
          </a:p>
          <a:p>
            <a:pPr lvl="1"/>
            <a:r>
              <a:rPr dirty="0" lang="en-US" smtClean="0"/>
              <a:t>Electrocardiogram (ECG) and electroencephalogram (EEG) may be done</a:t>
            </a:r>
          </a:p>
          <a:p>
            <a:r>
              <a:rPr dirty="0" lang="en-US" smtClean="0"/>
              <a:t>At the same time, informed consent is obtained from the relatives after explaining the procedure</a:t>
            </a:r>
          </a:p>
          <a:p>
            <a:endParaRPr dirty="0"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311" name=""/>
        <p:cNvGrpSpPr/>
        <p:nvPr/>
      </p:nvGrpSpPr>
      <p:grpSpPr>
        <a:xfrm>
          <a:off x="0" y="0"/>
          <a:ext cx="0" cy="0"/>
          <a:chOff x="0" y="0"/>
          <a:chExt cx="0" cy="0"/>
        </a:xfrm>
      </p:grpSpPr>
      <p:sp>
        <p:nvSpPr>
          <p:cNvPr id="1048597" name="Title 1"/>
          <p:cNvSpPr>
            <a:spLocks noGrp="1"/>
          </p:cNvSpPr>
          <p:nvPr>
            <p:ph type="title"/>
          </p:nvPr>
        </p:nvSpPr>
        <p:spPr>
          <a:xfrm>
            <a:off x="0" y="0"/>
            <a:ext cx="9144000" cy="1371600"/>
          </a:xfrm>
          <a:solidFill>
            <a:srgbClr val="FFFF00"/>
          </a:solidFill>
        </p:spPr>
        <p:txBody>
          <a:bodyPr/>
          <a:p>
            <a:r>
              <a:rPr dirty="0" lang="en-US" smtClean="0"/>
              <a:t>Introduction and course outline</a:t>
            </a:r>
            <a:endParaRPr dirty="0" lang="en-US"/>
          </a:p>
        </p:txBody>
      </p:sp>
      <p:sp>
        <p:nvSpPr>
          <p:cNvPr id="1048598" name="Content Placeholder 2"/>
          <p:cNvSpPr>
            <a:spLocks noGrp="1"/>
          </p:cNvSpPr>
          <p:nvPr>
            <p:ph idx="1"/>
          </p:nvPr>
        </p:nvSpPr>
        <p:spPr>
          <a:xfrm>
            <a:off x="0" y="1295400"/>
            <a:ext cx="9144000" cy="5562600"/>
          </a:xfrm>
        </p:spPr>
        <p:txBody>
          <a:bodyPr/>
          <a:p>
            <a:r>
              <a:rPr dirty="0" lang="en-US" smtClean="0"/>
              <a:t>This course introduces the students to the basic concepts of mental health and illness, also covered is the process of admitting and discharging patients who are mentally ill. </a:t>
            </a:r>
          </a:p>
          <a:p>
            <a:r>
              <a:rPr dirty="0" lang="en-US" smtClean="0"/>
              <a:t>Additionally you will look at how mental health conditions are treated and managed, and community health services in the community.</a:t>
            </a:r>
          </a:p>
          <a:p>
            <a:r>
              <a:rPr dirty="0" lang="en-US" smtClean="0"/>
              <a:t>This knowledge, and these skills and attitudes will help you to manage patients having psychosocial problems</a:t>
            </a:r>
            <a:endParaRPr dirty="0"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330" name=""/>
        <p:cNvGrpSpPr/>
        <p:nvPr/>
      </p:nvGrpSpPr>
      <p:grpSpPr>
        <a:xfrm>
          <a:off x="0" y="0"/>
          <a:ext cx="0" cy="0"/>
          <a:chOff x="0" y="0"/>
          <a:chExt cx="0" cy="0"/>
        </a:xfrm>
      </p:grpSpPr>
      <p:sp>
        <p:nvSpPr>
          <p:cNvPr id="1048633" name="Content Placeholder 2"/>
          <p:cNvSpPr>
            <a:spLocks noGrp="1"/>
          </p:cNvSpPr>
          <p:nvPr>
            <p:ph idx="1"/>
          </p:nvPr>
        </p:nvSpPr>
        <p:spPr>
          <a:xfrm>
            <a:off x="0" y="0"/>
            <a:ext cx="9144000" cy="6858000"/>
          </a:xfrm>
        </p:spPr>
        <p:txBody>
          <a:bodyPr/>
          <a:p>
            <a:r>
              <a:rPr dirty="0" lang="en-US" smtClean="0"/>
              <a:t>During  the early 18th century, the first qualified nurse was appointed to look after the mentally ill by Edward Tyson. However, although qualified, the nurses appointed to look after the mentally sick were equally harsh to patients.</a:t>
            </a:r>
          </a:p>
          <a:p>
            <a:r>
              <a:rPr dirty="0" lang="en-US" smtClean="0"/>
              <a:t>Men and women were housed together and members of the public used to visit these facilities as a form of entertainment. It was at St. Luke’s hospital in London where this form of entertainment was eventually banned. In order to enforce the policy, members of the public were only allowed to see the mentally ill in the presence of an attendant after being issued with a ticket.</a:t>
            </a:r>
          </a:p>
          <a:p>
            <a:endParaRPr dirty="0" lang="en-US"/>
          </a:p>
        </p:txBody>
      </p:sp>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showMasterSp="0">
  <p:cSld>
    <p:spTree>
      <p:nvGrpSpPr>
        <p:cNvPr id="510" name=""/>
        <p:cNvGrpSpPr/>
        <p:nvPr/>
      </p:nvGrpSpPr>
      <p:grpSpPr>
        <a:xfrm>
          <a:off x="0" y="0"/>
          <a:ext cx="0" cy="0"/>
          <a:chOff x="0" y="0"/>
          <a:chExt cx="0" cy="0"/>
        </a:xfrm>
      </p:grpSpPr>
      <p:sp>
        <p:nvSpPr>
          <p:cNvPr id="1048888" name="Content Placeholder 2"/>
          <p:cNvSpPr>
            <a:spLocks noGrp="1"/>
          </p:cNvSpPr>
          <p:nvPr>
            <p:ph idx="1"/>
          </p:nvPr>
        </p:nvSpPr>
        <p:spPr>
          <a:xfrm>
            <a:off x="0" y="0"/>
            <a:ext cx="9144000" cy="6096000"/>
          </a:xfrm>
        </p:spPr>
        <p:txBody>
          <a:bodyPr/>
          <a:p>
            <a:r>
              <a:rPr dirty="0" lang="en-US" smtClean="0"/>
              <a:t>The night before ECT, the patient is starved for six hours. Before taking the patient to the ECT department, all metallic objects are removed from the patient. Thereafter, premedication of atropine 0.6mg is given to dry body secretions. The patient is put under general anaesthesia, and then the doctor passes the current. The patient is secured on a theatre couch to prevent accidental fall.</a:t>
            </a:r>
          </a:p>
          <a:p>
            <a:r>
              <a:rPr dirty="0" lang="en-US" smtClean="0"/>
              <a:t>The patient is then taken to the recovery room where vital signs are taken until the patient is fully awake. After that, the patient is given something to eat. In the ward, the patient should be closely observed, and later assessed to monitor the effect of ECT. </a:t>
            </a:r>
          </a:p>
          <a:p>
            <a:endParaRPr dirty="0" lang="en-US"/>
          </a:p>
        </p:txBody>
      </p:sp>
    </p:spTree>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showMasterSp="0">
  <p:cSld>
    <p:spTree>
      <p:nvGrpSpPr>
        <p:cNvPr id="511" name=""/>
        <p:cNvGrpSpPr/>
        <p:nvPr/>
      </p:nvGrpSpPr>
      <p:grpSpPr>
        <a:xfrm>
          <a:off x="0" y="0"/>
          <a:ext cx="0" cy="0"/>
          <a:chOff x="0" y="0"/>
          <a:chExt cx="0" cy="0"/>
        </a:xfrm>
      </p:grpSpPr>
      <p:sp>
        <p:nvSpPr>
          <p:cNvPr id="1048889" name="Content Placeholder 2"/>
          <p:cNvSpPr>
            <a:spLocks noGrp="1"/>
          </p:cNvSpPr>
          <p:nvPr>
            <p:ph idx="1"/>
          </p:nvPr>
        </p:nvSpPr>
        <p:spPr>
          <a:xfrm>
            <a:off x="0" y="0"/>
            <a:ext cx="9144000" cy="6858000"/>
          </a:xfrm>
        </p:spPr>
        <p:txBody>
          <a:bodyPr/>
          <a:p>
            <a:r>
              <a:rPr dirty="0" lang="en-US" smtClean="0"/>
              <a:t>Treatments can be repeated if the patient does not improve. The frequency of treatment depends upon the severity of the patient’s mental disorder. He may have two or three ECT treatments per week for a maximum of 8 to 12 treatments.</a:t>
            </a:r>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showMasterSp="0">
  <p:cSld>
    <p:spTree>
      <p:nvGrpSpPr>
        <p:cNvPr id="512" name=""/>
        <p:cNvGrpSpPr/>
        <p:nvPr/>
      </p:nvGrpSpPr>
      <p:grpSpPr>
        <a:xfrm>
          <a:off x="0" y="0"/>
          <a:ext cx="0" cy="0"/>
          <a:chOff x="0" y="0"/>
          <a:chExt cx="0" cy="0"/>
        </a:xfrm>
      </p:grpSpPr>
      <p:sp>
        <p:nvSpPr>
          <p:cNvPr id="1048890" name="Content Placeholder 2"/>
          <p:cNvSpPr>
            <a:spLocks noGrp="1"/>
          </p:cNvSpPr>
          <p:nvPr>
            <p:ph idx="1"/>
          </p:nvPr>
        </p:nvSpPr>
        <p:spPr>
          <a:xfrm>
            <a:off x="0" y="0"/>
            <a:ext cx="9144000" cy="6858000"/>
          </a:xfrm>
        </p:spPr>
        <p:txBody>
          <a:bodyPr/>
          <a:p>
            <a:r>
              <a:rPr b="1" dirty="0" lang="en-GB" u="sng" smtClean="0"/>
              <a:t>Current indications include;</a:t>
            </a:r>
          </a:p>
          <a:p>
            <a:pPr fontAlgn="ctr" lvl="1"/>
            <a:r>
              <a:rPr dirty="0" lang="en-GB" smtClean="0"/>
              <a:t>All mood disorders</a:t>
            </a:r>
          </a:p>
          <a:p>
            <a:pPr fontAlgn="ctr" lvl="1"/>
            <a:r>
              <a:rPr dirty="0" lang="en-GB" smtClean="0"/>
              <a:t>Severe depression</a:t>
            </a:r>
          </a:p>
          <a:p>
            <a:pPr fontAlgn="ctr" lvl="1"/>
            <a:r>
              <a:rPr dirty="0" lang="en-GB" smtClean="0"/>
              <a:t>Acute schizophrenic presentations; Catatonic schizophrenia; in cases of schizophrenia with strong affective symptomatology. </a:t>
            </a:r>
          </a:p>
          <a:p>
            <a:pPr fontAlgn="ctr" lvl="1"/>
            <a:r>
              <a:rPr dirty="0" lang="en-GB" smtClean="0"/>
              <a:t>Schizophreniform disorder or Schizoaffective disorder </a:t>
            </a:r>
          </a:p>
          <a:p>
            <a:pPr fontAlgn="ctr" lvl="1"/>
            <a:r>
              <a:rPr dirty="0" lang="en-GB" smtClean="0"/>
              <a:t>Catatonic excitement</a:t>
            </a:r>
          </a:p>
          <a:p>
            <a:endParaRPr dirty="0" lang="en-US"/>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showMasterSp="0">
  <p:cSld>
    <p:spTree>
      <p:nvGrpSpPr>
        <p:cNvPr id="513" name=""/>
        <p:cNvGrpSpPr/>
        <p:nvPr/>
      </p:nvGrpSpPr>
      <p:grpSpPr>
        <a:xfrm>
          <a:off x="0" y="0"/>
          <a:ext cx="0" cy="0"/>
          <a:chOff x="0" y="0"/>
          <a:chExt cx="0" cy="0"/>
        </a:xfrm>
      </p:grpSpPr>
      <p:sp>
        <p:nvSpPr>
          <p:cNvPr id="1048891" name="Content Placeholder 2"/>
          <p:cNvSpPr>
            <a:spLocks noGrp="1"/>
          </p:cNvSpPr>
          <p:nvPr>
            <p:ph idx="1"/>
          </p:nvPr>
        </p:nvSpPr>
        <p:spPr/>
        <p:txBody>
          <a:bodyPr/>
          <a:p>
            <a:r>
              <a:rPr dirty="0" lang="en-GB" smtClean="0"/>
              <a:t>Conditions for which its efficacy is considered merely suggestive;</a:t>
            </a:r>
          </a:p>
          <a:p>
            <a:pPr fontAlgn="ctr" lvl="1"/>
            <a:r>
              <a:rPr dirty="0" lang="en-GB" smtClean="0"/>
              <a:t>Delirium</a:t>
            </a:r>
          </a:p>
          <a:p>
            <a:pPr fontAlgn="ctr" lvl="1"/>
            <a:r>
              <a:rPr dirty="0" lang="en-GB" smtClean="0"/>
              <a:t>Severe organic affective/psychotic syndromes that mimic functional syndromes</a:t>
            </a:r>
          </a:p>
          <a:p>
            <a:pPr fontAlgn="ctr" lvl="1"/>
            <a:r>
              <a:rPr dirty="0" lang="en-GB" smtClean="0"/>
              <a:t>Several medical conditions, including Parkinson's disease</a:t>
            </a:r>
          </a:p>
          <a:p>
            <a:pPr fontAlgn="ctr" lvl="1"/>
            <a:r>
              <a:rPr dirty="0" lang="en-GB" smtClean="0"/>
              <a:t>Catatonia secondary to organic causes.</a:t>
            </a:r>
          </a:p>
          <a:p>
            <a:endParaRPr dirty="0" lang="en-US"/>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showMasterSp="0">
  <p:cSld>
    <p:spTree>
      <p:nvGrpSpPr>
        <p:cNvPr id="514" name=""/>
        <p:cNvGrpSpPr/>
        <p:nvPr/>
      </p:nvGrpSpPr>
      <p:grpSpPr>
        <a:xfrm>
          <a:off x="0" y="0"/>
          <a:ext cx="0" cy="0"/>
          <a:chOff x="0" y="0"/>
          <a:chExt cx="0" cy="0"/>
        </a:xfrm>
      </p:grpSpPr>
      <p:sp>
        <p:nvSpPr>
          <p:cNvPr id="1048892" name="Title 1"/>
          <p:cNvSpPr>
            <a:spLocks noGrp="1"/>
          </p:cNvSpPr>
          <p:nvPr>
            <p:ph type="title"/>
          </p:nvPr>
        </p:nvSpPr>
        <p:spPr>
          <a:xfrm>
            <a:off x="0" y="609600"/>
            <a:ext cx="9144000" cy="152400"/>
          </a:xfrm>
        </p:spPr>
        <p:txBody>
          <a:bodyPr/>
          <a:p>
            <a:r>
              <a:rPr b="1" dirty="0" lang="en-GB" smtClean="0"/>
              <a:t>Contraindications of ECT</a:t>
            </a:r>
            <a:endParaRPr dirty="0" lang="en-US"/>
          </a:p>
        </p:txBody>
      </p:sp>
      <p:sp>
        <p:nvSpPr>
          <p:cNvPr id="1048893" name="Content Placeholder 2"/>
          <p:cNvSpPr>
            <a:spLocks noGrp="1"/>
          </p:cNvSpPr>
          <p:nvPr>
            <p:ph idx="1"/>
          </p:nvPr>
        </p:nvSpPr>
        <p:spPr>
          <a:xfrm>
            <a:off x="0" y="990600"/>
            <a:ext cx="9144000" cy="5867400"/>
          </a:xfrm>
        </p:spPr>
        <p:txBody>
          <a:bodyPr/>
          <a:p>
            <a:r>
              <a:rPr dirty="0" lang="en-GB" smtClean="0"/>
              <a:t>There are</a:t>
            </a:r>
            <a:r>
              <a:rPr b="1" dirty="0" lang="en-GB" smtClean="0"/>
              <a:t> no absolute contraindications; </a:t>
            </a:r>
            <a:r>
              <a:rPr dirty="0" lang="en-GB" smtClean="0"/>
              <a:t>Relative contraindications include;</a:t>
            </a:r>
          </a:p>
          <a:p>
            <a:pPr fontAlgn="ctr" lvl="1"/>
            <a:r>
              <a:rPr dirty="0" lang="en-GB" smtClean="0"/>
              <a:t>Increased intracranial pressure</a:t>
            </a:r>
          </a:p>
          <a:p>
            <a:pPr fontAlgn="ctr" lvl="1"/>
            <a:r>
              <a:rPr dirty="0" lang="en-GB" smtClean="0"/>
              <a:t>Recent history of myocardial infarction</a:t>
            </a:r>
          </a:p>
          <a:p>
            <a:pPr fontAlgn="ctr" lvl="1"/>
            <a:r>
              <a:rPr dirty="0" lang="en-GB" smtClean="0"/>
              <a:t>High-risk conditions e.g. bleeding (or otherwise unstable), vascular aneurysm or malformation, intracerebral haemorrhage, acute or impending retinal detachment, pheochromocytoma, or high anaesthetic risk </a:t>
            </a:r>
          </a:p>
          <a:p>
            <a:endParaRPr dirty="0" lang="en-US"/>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showMasterSp="0">
  <p:cSld>
    <p:spTree>
      <p:nvGrpSpPr>
        <p:cNvPr id="515" name=""/>
        <p:cNvGrpSpPr/>
        <p:nvPr/>
      </p:nvGrpSpPr>
      <p:grpSpPr>
        <a:xfrm>
          <a:off x="0" y="0"/>
          <a:ext cx="0" cy="0"/>
          <a:chOff x="0" y="0"/>
          <a:chExt cx="0" cy="0"/>
        </a:xfrm>
      </p:grpSpPr>
      <p:sp>
        <p:nvSpPr>
          <p:cNvPr id="1048894" name="Title 1"/>
          <p:cNvSpPr>
            <a:spLocks noGrp="1"/>
          </p:cNvSpPr>
          <p:nvPr>
            <p:ph type="title"/>
          </p:nvPr>
        </p:nvSpPr>
        <p:spPr>
          <a:xfrm>
            <a:off x="685800" y="228600"/>
            <a:ext cx="7772400" cy="762000"/>
          </a:xfrm>
        </p:spPr>
        <p:txBody>
          <a:bodyPr/>
          <a:p>
            <a:r>
              <a:rPr b="1" dirty="0" lang="en-GB" smtClean="0"/>
              <a:t>Adverse Effects of ECT</a:t>
            </a:r>
            <a:br>
              <a:rPr b="1" dirty="0" lang="en-GB" smtClean="0"/>
            </a:br>
            <a:endParaRPr dirty="0" lang="en-US"/>
          </a:p>
        </p:txBody>
      </p:sp>
      <p:sp>
        <p:nvSpPr>
          <p:cNvPr id="1048895" name="Content Placeholder 2"/>
          <p:cNvSpPr>
            <a:spLocks noGrp="1"/>
          </p:cNvSpPr>
          <p:nvPr>
            <p:ph idx="1"/>
          </p:nvPr>
        </p:nvSpPr>
        <p:spPr>
          <a:xfrm>
            <a:off x="0" y="533400"/>
            <a:ext cx="9144000" cy="5562600"/>
          </a:xfrm>
        </p:spPr>
        <p:txBody>
          <a:bodyPr/>
          <a:p>
            <a:pPr fontAlgn="ctr"/>
            <a:r>
              <a:rPr b="1" dirty="0" lang="en-GB" smtClean="0"/>
              <a:t>Anxiety and apprehension</a:t>
            </a:r>
            <a:r>
              <a:rPr dirty="0" lang="en-GB" smtClean="0"/>
              <a:t>, especially early in the course of treatment. </a:t>
            </a:r>
          </a:p>
          <a:p>
            <a:pPr fontAlgn="ctr"/>
            <a:r>
              <a:rPr b="1" dirty="0" lang="en-GB" smtClean="0"/>
              <a:t>Confusion</a:t>
            </a:r>
            <a:r>
              <a:rPr dirty="0" lang="en-GB" smtClean="0"/>
              <a:t> following ECT, which is to be expected given the normal occurrence of confusion in the postictal state. In patients who remain confused for a day or two following each treatment, it is often advisable to give two rather than three treatments per week. </a:t>
            </a:r>
          </a:p>
          <a:p>
            <a:endParaRPr dirty="0" lang="en-US"/>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showMasterSp="0">
  <p:cSld>
    <p:spTree>
      <p:nvGrpSpPr>
        <p:cNvPr id="516" name=""/>
        <p:cNvGrpSpPr/>
        <p:nvPr/>
      </p:nvGrpSpPr>
      <p:grpSpPr>
        <a:xfrm>
          <a:off x="0" y="0"/>
          <a:ext cx="0" cy="0"/>
          <a:chOff x="0" y="0"/>
          <a:chExt cx="0" cy="0"/>
        </a:xfrm>
      </p:grpSpPr>
      <p:sp>
        <p:nvSpPr>
          <p:cNvPr id="1048896" name="Content Placeholder 2"/>
          <p:cNvSpPr>
            <a:spLocks noGrp="1"/>
          </p:cNvSpPr>
          <p:nvPr>
            <p:ph idx="1"/>
          </p:nvPr>
        </p:nvSpPr>
        <p:spPr>
          <a:xfrm>
            <a:off x="0" y="0"/>
            <a:ext cx="9144000" cy="6096000"/>
          </a:xfrm>
        </p:spPr>
        <p:txBody>
          <a:bodyPr/>
          <a:p>
            <a:pPr fontAlgn="ctr"/>
            <a:r>
              <a:rPr b="1" dirty="0" lang="en-GB" smtClean="0"/>
              <a:t>Long-term memory deficits</a:t>
            </a:r>
            <a:r>
              <a:rPr dirty="0" lang="en-GB" smtClean="0"/>
              <a:t>, which are usually characterized by </a:t>
            </a:r>
            <a:r>
              <a:rPr b="1" dirty="0" lang="en-GB" smtClean="0"/>
              <a:t>retrograde amnesia</a:t>
            </a:r>
            <a:r>
              <a:rPr dirty="0" lang="en-GB" smtClean="0"/>
              <a:t>, that is little or no memory of the period of hospitalization and, in some cases, events just before and just after hospitalization. </a:t>
            </a:r>
            <a:r>
              <a:rPr b="1" dirty="0" lang="en-GB" smtClean="0"/>
              <a:t>Bilateral ECT </a:t>
            </a:r>
            <a:r>
              <a:rPr dirty="0" lang="en-GB" smtClean="0"/>
              <a:t>imposes a higher risk of memory impairment, &amp; thus is commonly reserved for patients who have failed unilateral ECT or for those in whom rapid resolution of symptoms is of paramount importance.</a:t>
            </a:r>
          </a:p>
          <a:p>
            <a:pPr fontAlgn="ctr"/>
            <a:r>
              <a:rPr dirty="0" lang="en-GB" smtClean="0"/>
              <a:t>Because both pulse and blood pressure rise significantly during the seizure, patients with cardiac dysfunction are at higher risk for untoward events such as</a:t>
            </a:r>
            <a:r>
              <a:rPr b="1" dirty="0" lang="en-GB" smtClean="0"/>
              <a:t> ischemia or arrhythmia.</a:t>
            </a:r>
            <a:r>
              <a:rPr dirty="0" lang="en-GB" smtClean="0"/>
              <a:t> </a:t>
            </a:r>
          </a:p>
          <a:p>
            <a:endParaRPr dirty="0" lang="en-US"/>
          </a:p>
        </p:txBody>
      </p:sp>
    </p:spTree>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showMasterSp="0">
  <p:cSld>
    <p:spTree>
      <p:nvGrpSpPr>
        <p:cNvPr id="517" name=""/>
        <p:cNvGrpSpPr/>
        <p:nvPr/>
      </p:nvGrpSpPr>
      <p:grpSpPr>
        <a:xfrm>
          <a:off x="0" y="0"/>
          <a:ext cx="0" cy="0"/>
          <a:chOff x="0" y="0"/>
          <a:chExt cx="0" cy="0"/>
        </a:xfrm>
      </p:grpSpPr>
      <p:sp>
        <p:nvSpPr>
          <p:cNvPr id="1048897" name="Content Placeholder 2"/>
          <p:cNvSpPr>
            <a:spLocks noGrp="1"/>
          </p:cNvSpPr>
          <p:nvPr>
            <p:ph idx="1"/>
          </p:nvPr>
        </p:nvSpPr>
        <p:spPr>
          <a:xfrm>
            <a:off x="0" y="152400"/>
            <a:ext cx="8991600" cy="6553200"/>
          </a:xfrm>
        </p:spPr>
        <p:txBody>
          <a:bodyPr/>
          <a:p>
            <a:pPr fontAlgn="ctr"/>
            <a:r>
              <a:rPr b="1" dirty="0" lang="en-GB" smtClean="0"/>
              <a:t>Prolonged </a:t>
            </a:r>
            <a:r>
              <a:rPr dirty="0" lang="en-GB" smtClean="0"/>
              <a:t>(usually defined as</a:t>
            </a:r>
            <a:r>
              <a:rPr b="1" dirty="0" lang="en-GB" smtClean="0"/>
              <a:t> &gt;3 minutes</a:t>
            </a:r>
            <a:r>
              <a:rPr dirty="0" lang="en-GB" smtClean="0"/>
              <a:t>)</a:t>
            </a:r>
            <a:r>
              <a:rPr b="1" dirty="0" lang="en-GB" smtClean="0"/>
              <a:t> seizure or </a:t>
            </a:r>
            <a:r>
              <a:rPr dirty="0" lang="en-GB" smtClean="0"/>
              <a:t>a</a:t>
            </a:r>
            <a:r>
              <a:rPr b="1" dirty="0" lang="en-GB" smtClean="0"/>
              <a:t> "late" seizure </a:t>
            </a:r>
            <a:r>
              <a:rPr dirty="0" lang="en-GB" smtClean="0"/>
              <a:t>(which may in fact simply be a prolonged seizure masked by the barbiturate the patient has received). Prolonged seizures should be aborted pharmacologically</a:t>
            </a:r>
          </a:p>
          <a:p>
            <a:pPr fontAlgn="ctr"/>
            <a:r>
              <a:rPr b="1" dirty="0" lang="en-GB" smtClean="0"/>
              <a:t>Prolonged apnoea or laryngospasm</a:t>
            </a:r>
            <a:endParaRPr dirty="0" lang="en-GB" smtClean="0"/>
          </a:p>
          <a:p>
            <a:pPr fontAlgn="ctr"/>
            <a:r>
              <a:rPr b="1" dirty="0" lang="en-GB" smtClean="0"/>
              <a:t>Burns from poor contact with the electrode</a:t>
            </a:r>
            <a:endParaRPr dirty="0" lang="en-GB" smtClean="0"/>
          </a:p>
          <a:p>
            <a:pPr fontAlgn="ctr"/>
            <a:r>
              <a:rPr b="1" dirty="0" lang="en-GB" smtClean="0"/>
              <a:t>Loose or broken teeth</a:t>
            </a:r>
            <a:endParaRPr dirty="0" lang="en-GB" smtClean="0"/>
          </a:p>
          <a:p>
            <a:pPr fontAlgn="ctr"/>
            <a:r>
              <a:rPr b="1" dirty="0" lang="en-GB" smtClean="0"/>
              <a:t>Peripheral nerve palsy</a:t>
            </a:r>
            <a:endParaRPr dirty="0" lang="en-GB" smtClean="0"/>
          </a:p>
          <a:p>
            <a:pPr fontAlgn="ctr"/>
            <a:r>
              <a:rPr b="1" dirty="0" lang="en-GB" smtClean="0"/>
              <a:t>Headache, muscle aches, and a vague sense of confusion</a:t>
            </a:r>
            <a:r>
              <a:rPr dirty="0" lang="en-GB" smtClean="0"/>
              <a:t> for a few hours after the treatment are common.</a:t>
            </a:r>
          </a:p>
          <a:p>
            <a:endParaRPr dirty="0" lang="en-US"/>
          </a:p>
        </p:txBody>
      </p:sp>
    </p:spTree>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showMasterSp="0">
  <p:cSld>
    <p:spTree>
      <p:nvGrpSpPr>
        <p:cNvPr id="518" name=""/>
        <p:cNvGrpSpPr/>
        <p:nvPr/>
      </p:nvGrpSpPr>
      <p:grpSpPr>
        <a:xfrm>
          <a:off x="0" y="0"/>
          <a:ext cx="0" cy="0"/>
          <a:chOff x="0" y="0"/>
          <a:chExt cx="0" cy="0"/>
        </a:xfrm>
      </p:grpSpPr>
      <p:sp>
        <p:nvSpPr>
          <p:cNvPr id="1048898" name="Title 1"/>
          <p:cNvSpPr>
            <a:spLocks noGrp="1"/>
          </p:cNvSpPr>
          <p:nvPr>
            <p:ph type="title"/>
          </p:nvPr>
        </p:nvSpPr>
        <p:spPr>
          <a:xfrm>
            <a:off x="685800" y="304800"/>
            <a:ext cx="7772400" cy="914400"/>
          </a:xfrm>
        </p:spPr>
        <p:txBody>
          <a:bodyPr/>
          <a:p>
            <a:r>
              <a:rPr dirty="0" lang="en-US" smtClean="0"/>
              <a:t>Nursing Care in ECT </a:t>
            </a:r>
            <a:br>
              <a:rPr dirty="0" lang="en-US" smtClean="0"/>
            </a:br>
            <a:endParaRPr dirty="0" lang="en-US"/>
          </a:p>
        </p:txBody>
      </p:sp>
      <p:sp>
        <p:nvSpPr>
          <p:cNvPr id="1048899" name="Content Placeholder 2"/>
          <p:cNvSpPr>
            <a:spLocks noGrp="1"/>
          </p:cNvSpPr>
          <p:nvPr>
            <p:ph idx="1"/>
          </p:nvPr>
        </p:nvSpPr>
        <p:spPr>
          <a:xfrm>
            <a:off x="0" y="838200"/>
            <a:ext cx="9144000" cy="6019800"/>
          </a:xfrm>
        </p:spPr>
        <p:txBody>
          <a:bodyPr/>
          <a:p>
            <a:r>
              <a:rPr dirty="0" lang="en-US" smtClean="0"/>
              <a:t>Electroconvulsive therapy is treated like a minor surgical procedure that requires preoperative preparation and postoperative care. There are four components of nursing care in ECT</a:t>
            </a:r>
          </a:p>
          <a:p>
            <a:pPr lvl="1"/>
            <a:r>
              <a:rPr dirty="0" lang="en-US" smtClean="0"/>
              <a:t>Providing educational and emotional support </a:t>
            </a:r>
          </a:p>
          <a:p>
            <a:pPr lvl="1"/>
            <a:r>
              <a:rPr dirty="0" lang="en-US" smtClean="0"/>
              <a:t>Pre-treatment planning and assessment </a:t>
            </a:r>
          </a:p>
          <a:p>
            <a:pPr lvl="1"/>
            <a:r>
              <a:rPr dirty="0" lang="en-US" smtClean="0"/>
              <a:t>Preparing and monitoring the patient during the actual procedure</a:t>
            </a:r>
          </a:p>
          <a:p>
            <a:pPr lvl="1"/>
            <a:r>
              <a:rPr dirty="0" lang="en-US" smtClean="0"/>
              <a:t>Post-treatment care and evaluation</a:t>
            </a:r>
          </a:p>
          <a:p>
            <a:endParaRPr dirty="0" lang="en-US"/>
          </a:p>
        </p:txBody>
      </p:sp>
    </p:spTree>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showMasterSp="0">
  <p:cSld>
    <p:spTree>
      <p:nvGrpSpPr>
        <p:cNvPr id="519" name=""/>
        <p:cNvGrpSpPr/>
        <p:nvPr/>
      </p:nvGrpSpPr>
      <p:grpSpPr>
        <a:xfrm>
          <a:off x="0" y="0"/>
          <a:ext cx="0" cy="0"/>
          <a:chOff x="0" y="0"/>
          <a:chExt cx="0" cy="0"/>
        </a:xfrm>
      </p:grpSpPr>
      <p:sp>
        <p:nvSpPr>
          <p:cNvPr id="1048900" name="Content Placeholder 2"/>
          <p:cNvSpPr>
            <a:spLocks noGrp="1"/>
          </p:cNvSpPr>
          <p:nvPr>
            <p:ph idx="1"/>
          </p:nvPr>
        </p:nvSpPr>
        <p:spPr>
          <a:xfrm>
            <a:off x="0" y="228600"/>
            <a:ext cx="8458200" cy="5867400"/>
          </a:xfrm>
        </p:spPr>
        <p:txBody>
          <a:bodyPr/>
          <a:p>
            <a:pPr>
              <a:buNone/>
            </a:pPr>
            <a:r>
              <a:rPr b="1" dirty="0" lang="en-US" u="sng" smtClean="0"/>
              <a:t>Providing Educational and emotional support</a:t>
            </a:r>
            <a:endParaRPr dirty="0" lang="en-US" u="sng" smtClean="0"/>
          </a:p>
          <a:p>
            <a:r>
              <a:rPr dirty="0" lang="en-US" smtClean="0"/>
              <a:t>Explain the procedure to the patient</a:t>
            </a:r>
            <a:r>
              <a:rPr b="1" dirty="0" lang="en-US" smtClean="0"/>
              <a:t> </a:t>
            </a:r>
            <a:endParaRPr dirty="0" lang="en-US" smtClean="0"/>
          </a:p>
          <a:p>
            <a:r>
              <a:rPr dirty="0" lang="en-US" smtClean="0"/>
              <a:t>Obtain an informed consent from the patient and the </a:t>
            </a:r>
            <a:r>
              <a:rPr dirty="0" lang="en-US" err="1" smtClean="0"/>
              <a:t>carer</a:t>
            </a:r>
            <a:r>
              <a:rPr dirty="0" lang="en-US" smtClean="0"/>
              <a:t>.</a:t>
            </a:r>
            <a:r>
              <a:rPr b="1" dirty="0" lang="en-US" smtClean="0"/>
              <a:t> </a:t>
            </a:r>
            <a:endParaRPr dirty="0" lang="en-US" smtClean="0"/>
          </a:p>
          <a:p>
            <a:r>
              <a:rPr dirty="0" lang="en-US" smtClean="0"/>
              <a:t>Respond to patient’s concerns and feelings. </a:t>
            </a:r>
          </a:p>
          <a:p>
            <a:r>
              <a:rPr dirty="0" lang="en-US" smtClean="0"/>
              <a:t>Educate the patient concerning the procedure and explain to the patient the necessary tasks associated with ECT.</a:t>
            </a:r>
          </a:p>
          <a:p>
            <a:r>
              <a:rPr dirty="0" lang="en-US" smtClean="0"/>
              <a:t>Initiate education interventions based on knowledge deficits.</a:t>
            </a:r>
          </a:p>
          <a:p>
            <a:endParaRPr dirty="0"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331" name=""/>
        <p:cNvGrpSpPr/>
        <p:nvPr/>
      </p:nvGrpSpPr>
      <p:grpSpPr>
        <a:xfrm>
          <a:off x="0" y="0"/>
          <a:ext cx="0" cy="0"/>
          <a:chOff x="0" y="0"/>
          <a:chExt cx="0" cy="0"/>
        </a:xfrm>
      </p:grpSpPr>
      <p:sp>
        <p:nvSpPr>
          <p:cNvPr id="1048634" name="Content Placeholder 2"/>
          <p:cNvSpPr>
            <a:spLocks noGrp="1"/>
          </p:cNvSpPr>
          <p:nvPr>
            <p:ph idx="1"/>
          </p:nvPr>
        </p:nvSpPr>
        <p:spPr>
          <a:xfrm>
            <a:off x="0" y="0"/>
            <a:ext cx="9144000" cy="6858000"/>
          </a:xfrm>
        </p:spPr>
        <p:txBody>
          <a:bodyPr/>
          <a:p>
            <a:pPr>
              <a:buNone/>
            </a:pPr>
            <a:r>
              <a:rPr b="1" dirty="0" lang="en-US" u="sng" smtClean="0"/>
              <a:t>3. Humanitarian Period</a:t>
            </a:r>
          </a:p>
          <a:p>
            <a:r>
              <a:rPr dirty="0" sz="2800" lang="en-US" smtClean="0"/>
              <a:t>During this period, reforms of the patient care system for the mentally ill began in France, followed by Britain and later America.</a:t>
            </a:r>
          </a:p>
          <a:p>
            <a:r>
              <a:rPr b="1" dirty="0" sz="2800" lang="en-US" smtClean="0"/>
              <a:t> </a:t>
            </a:r>
            <a:r>
              <a:rPr dirty="0" sz="2800" lang="en-US" smtClean="0"/>
              <a:t>Reform in France started in 1793 at Bicetre Hospital in Paris. Dr. Philippe Pinel unchained a group of patients who had been in chains for 30 years. He advocated kindness for mentally sick persons, and as a result there was a marked improvement in mentally sick patients.</a:t>
            </a:r>
          </a:p>
          <a:p>
            <a:r>
              <a:rPr dirty="0" sz="2800" lang="en-US" smtClean="0"/>
              <a:t>William Tuke started reforms in Britain in 1796. He advocated humane treatment of the mentally sick. In addition, he introduced what we today call ‘occupational therapy’. Men were involved in gardening while women were involved in sewing. </a:t>
            </a:r>
            <a:endParaRPr b="1" dirty="0" sz="2800" lang="en-US"/>
          </a:p>
        </p:txBody>
      </p:sp>
    </p:spTree>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showMasterSp="0">
  <p:cSld>
    <p:spTree>
      <p:nvGrpSpPr>
        <p:cNvPr id="520" name=""/>
        <p:cNvGrpSpPr/>
        <p:nvPr/>
      </p:nvGrpSpPr>
      <p:grpSpPr>
        <a:xfrm>
          <a:off x="0" y="0"/>
          <a:ext cx="0" cy="0"/>
          <a:chOff x="0" y="0"/>
          <a:chExt cx="0" cy="0"/>
        </a:xfrm>
      </p:grpSpPr>
      <p:sp>
        <p:nvSpPr>
          <p:cNvPr id="1048901" name="Content Placeholder 2"/>
          <p:cNvSpPr>
            <a:spLocks noGrp="1"/>
          </p:cNvSpPr>
          <p:nvPr>
            <p:ph idx="1"/>
          </p:nvPr>
        </p:nvSpPr>
        <p:spPr>
          <a:xfrm>
            <a:off x="0" y="152400"/>
            <a:ext cx="9144000" cy="6705600"/>
          </a:xfrm>
        </p:spPr>
        <p:txBody>
          <a:bodyPr/>
          <a:p>
            <a:pPr>
              <a:buNone/>
            </a:pPr>
            <a:r>
              <a:rPr b="1" dirty="0" lang="en-US" u="sng" smtClean="0"/>
              <a:t>Pre-treatment Nursing care</a:t>
            </a:r>
            <a:endParaRPr dirty="0" lang="en-US" u="sng" smtClean="0"/>
          </a:p>
          <a:p>
            <a:r>
              <a:rPr dirty="0" lang="en-US" smtClean="0"/>
              <a:t>Preparation of treatment suite for the ECT procedure</a:t>
            </a:r>
          </a:p>
          <a:p>
            <a:r>
              <a:rPr dirty="0" lang="en-US" smtClean="0"/>
              <a:t> An adjustable height stretcher trolley</a:t>
            </a:r>
          </a:p>
          <a:p>
            <a:r>
              <a:rPr dirty="0" lang="en-US" smtClean="0"/>
              <a:t>Complete the pre-treatment check list.</a:t>
            </a:r>
          </a:p>
          <a:p>
            <a:r>
              <a:rPr dirty="0" lang="en-US" smtClean="0"/>
              <a:t>The patient’s identity is checked and the patient wears an identity bracelet.</a:t>
            </a:r>
          </a:p>
          <a:p>
            <a:r>
              <a:rPr dirty="0" lang="en-US" smtClean="0"/>
              <a:t>Ensure safekeeping of the patient’s valuables.</a:t>
            </a:r>
          </a:p>
          <a:p>
            <a:r>
              <a:rPr dirty="0" lang="en-US" smtClean="0"/>
              <a:t>NPO for minimum 4 hours before treatment to prevent possible aspiration during </a:t>
            </a:r>
            <a:r>
              <a:rPr dirty="0" lang="en-US" err="1" smtClean="0"/>
              <a:t>anaesthesia</a:t>
            </a:r>
            <a:r>
              <a:rPr dirty="0" lang="en-US" smtClean="0"/>
              <a:t>.</a:t>
            </a:r>
          </a:p>
          <a:p>
            <a:r>
              <a:rPr dirty="0" lang="en-US" smtClean="0"/>
              <a:t>The patient’s hair should be clean and dry to allow for electrode contact.</a:t>
            </a:r>
          </a:p>
          <a:p>
            <a:endParaRPr dirty="0" lang="en-US"/>
          </a:p>
        </p:txBody>
      </p:sp>
    </p:spTree>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showMasterSp="0">
  <p:cSld>
    <p:spTree>
      <p:nvGrpSpPr>
        <p:cNvPr id="521" name=""/>
        <p:cNvGrpSpPr/>
        <p:nvPr/>
      </p:nvGrpSpPr>
      <p:grpSpPr>
        <a:xfrm>
          <a:off x="0" y="0"/>
          <a:ext cx="0" cy="0"/>
          <a:chOff x="0" y="0"/>
          <a:chExt cx="0" cy="0"/>
        </a:xfrm>
      </p:grpSpPr>
      <p:sp>
        <p:nvSpPr>
          <p:cNvPr id="1048902" name="Content Placeholder 2"/>
          <p:cNvSpPr>
            <a:spLocks noGrp="1"/>
          </p:cNvSpPr>
          <p:nvPr>
            <p:ph idx="1"/>
          </p:nvPr>
        </p:nvSpPr>
        <p:spPr>
          <a:xfrm>
            <a:off x="0" y="0"/>
            <a:ext cx="9144000" cy="6096000"/>
          </a:xfrm>
        </p:spPr>
        <p:txBody>
          <a:bodyPr/>
          <a:p>
            <a:r>
              <a:rPr dirty="0" lang="en-US" smtClean="0"/>
              <a:t>Hairpins, bracelets, body piercing should be removed to avoid burns.</a:t>
            </a:r>
          </a:p>
          <a:p>
            <a:r>
              <a:rPr dirty="0" lang="en-US" smtClean="0"/>
              <a:t>The patient should be encouraged to pass urine before the treatment to avoid incontinence during the procedure.</a:t>
            </a:r>
          </a:p>
          <a:p>
            <a:r>
              <a:rPr dirty="0" lang="en-US" smtClean="0"/>
              <a:t>Prostheses, dentures, glasses, hearing aids, contact lenses, should be removed.</a:t>
            </a:r>
          </a:p>
          <a:p>
            <a:r>
              <a:rPr dirty="0" lang="en-US" err="1" smtClean="0"/>
              <a:t>Minimise</a:t>
            </a:r>
            <a:r>
              <a:rPr dirty="0" lang="en-US" smtClean="0"/>
              <a:t> anxiety through anxiety management techniques, ensuring short waiting time and offering reassurance and support.</a:t>
            </a:r>
          </a:p>
          <a:p>
            <a:r>
              <a:rPr dirty="0" lang="en-US" smtClean="0"/>
              <a:t>Standard practices should be practiced regarding general </a:t>
            </a:r>
            <a:r>
              <a:rPr dirty="0" lang="en-US" err="1" smtClean="0"/>
              <a:t>anaesthesia</a:t>
            </a:r>
            <a:r>
              <a:rPr dirty="0" lang="en-US" smtClean="0"/>
              <a:t> care</a:t>
            </a:r>
          </a:p>
          <a:p>
            <a:endParaRPr dirty="0" lang="en-US"/>
          </a:p>
        </p:txBody>
      </p:sp>
    </p:spTree>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showMasterSp="0">
  <p:cSld>
    <p:spTree>
      <p:nvGrpSpPr>
        <p:cNvPr id="522" name=""/>
        <p:cNvGrpSpPr/>
        <p:nvPr/>
      </p:nvGrpSpPr>
      <p:grpSpPr>
        <a:xfrm>
          <a:off x="0" y="0"/>
          <a:ext cx="0" cy="0"/>
          <a:chOff x="0" y="0"/>
          <a:chExt cx="0" cy="0"/>
        </a:xfrm>
      </p:grpSpPr>
      <p:sp>
        <p:nvSpPr>
          <p:cNvPr id="1048903" name="Content Placeholder 2"/>
          <p:cNvSpPr>
            <a:spLocks noGrp="1"/>
          </p:cNvSpPr>
          <p:nvPr>
            <p:ph idx="1"/>
          </p:nvPr>
        </p:nvSpPr>
        <p:spPr>
          <a:xfrm>
            <a:off x="0" y="152400"/>
            <a:ext cx="9144000" cy="6705600"/>
          </a:xfrm>
        </p:spPr>
        <p:txBody>
          <a:bodyPr/>
          <a:p>
            <a:pPr>
              <a:buNone/>
            </a:pPr>
            <a:r>
              <a:rPr b="1" dirty="0" lang="en-US" u="sng" smtClean="0"/>
              <a:t>Nursing Care during ECT Procedure</a:t>
            </a:r>
            <a:endParaRPr dirty="0" lang="en-US" u="sng" smtClean="0"/>
          </a:p>
          <a:p>
            <a:r>
              <a:rPr dirty="0" lang="en-US" smtClean="0"/>
              <a:t>Transfer the patient on a trolley from the waiting room to the ECT room on a well padded bed and placed in a comfortable dorsal position or supine position. A small pillow is placed under the lumber curve.</a:t>
            </a:r>
          </a:p>
          <a:p>
            <a:r>
              <a:rPr dirty="0" lang="en-US" smtClean="0"/>
              <a:t>Apply ECG electrodes, BP cuff, and pulse oximetry sensor (not on same extremity as BP cuff).</a:t>
            </a:r>
          </a:p>
          <a:p>
            <a:r>
              <a:rPr dirty="0" lang="en-US" smtClean="0"/>
              <a:t>Give a short acting anesthetic agent. Thiopental .25mg to .5 mg , IV and secoline (succynyl choline) 30-50 mg. The dose of drug may vary from patient to patient.</a:t>
            </a:r>
          </a:p>
          <a:p>
            <a:endParaRPr dirty="0" lang="en-US"/>
          </a:p>
        </p:txBody>
      </p:sp>
    </p:spTree>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showMasterSp="0">
  <p:cSld>
    <p:spTree>
      <p:nvGrpSpPr>
        <p:cNvPr id="523" name=""/>
        <p:cNvGrpSpPr/>
        <p:nvPr/>
      </p:nvGrpSpPr>
      <p:grpSpPr>
        <a:xfrm>
          <a:off x="0" y="0"/>
          <a:ext cx="0" cy="0"/>
          <a:chOff x="0" y="0"/>
          <a:chExt cx="0" cy="0"/>
        </a:xfrm>
      </p:grpSpPr>
      <p:sp>
        <p:nvSpPr>
          <p:cNvPr id="1048904" name="Content Placeholder 2"/>
          <p:cNvSpPr>
            <a:spLocks noGrp="1"/>
          </p:cNvSpPr>
          <p:nvPr>
            <p:ph idx="1"/>
          </p:nvPr>
        </p:nvSpPr>
        <p:spPr>
          <a:xfrm>
            <a:off x="0" y="0"/>
            <a:ext cx="9144000" cy="6858000"/>
          </a:xfrm>
        </p:spPr>
        <p:txBody>
          <a:bodyPr/>
          <a:p>
            <a:r>
              <a:rPr dirty="0" lang="en-US" smtClean="0"/>
              <a:t>Prepare EEG electrodes, per treatment specifications.</a:t>
            </a:r>
          </a:p>
          <a:p>
            <a:r>
              <a:rPr dirty="0" lang="en-US" smtClean="0"/>
              <a:t>Prepare scalp and stimulus ECT electrodes (unilateral vs. bilateral) and apply paste to electrodes.</a:t>
            </a:r>
          </a:p>
          <a:p>
            <a:r>
              <a:rPr dirty="0" lang="en-US" smtClean="0"/>
              <a:t>Support the shoulder and arms of the patient. Restraint the thigh with the help of a sheet.</a:t>
            </a:r>
          </a:p>
          <a:p>
            <a:r>
              <a:rPr dirty="0" lang="en-US" smtClean="0"/>
              <a:t>Hyperextension of the head with support to the chin.</a:t>
            </a:r>
          </a:p>
          <a:p>
            <a:r>
              <a:rPr dirty="0" lang="en-US" smtClean="0"/>
              <a:t>Administer oxygen</a:t>
            </a:r>
          </a:p>
          <a:p>
            <a:r>
              <a:rPr dirty="0" lang="en-US" smtClean="0"/>
              <a:t>Apply jelly to the electrodes</a:t>
            </a:r>
          </a:p>
          <a:p>
            <a:r>
              <a:rPr dirty="0" lang="en-US" smtClean="0"/>
              <a:t>Make the observations of the convulsions.</a:t>
            </a:r>
          </a:p>
          <a:p>
            <a:endParaRPr dirty="0" lang="en-US" smtClean="0"/>
          </a:p>
          <a:p>
            <a:endParaRPr dirty="0" lang="en-US"/>
          </a:p>
        </p:txBody>
      </p:sp>
    </p:spTree>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showMasterSp="0">
  <p:cSld>
    <p:spTree>
      <p:nvGrpSpPr>
        <p:cNvPr id="524" name=""/>
        <p:cNvGrpSpPr/>
        <p:nvPr/>
      </p:nvGrpSpPr>
      <p:grpSpPr>
        <a:xfrm>
          <a:off x="0" y="0"/>
          <a:ext cx="0" cy="0"/>
          <a:chOff x="0" y="0"/>
          <a:chExt cx="0" cy="0"/>
        </a:xfrm>
      </p:grpSpPr>
      <p:sp>
        <p:nvSpPr>
          <p:cNvPr id="1048905" name="Content Placeholder 2"/>
          <p:cNvSpPr>
            <a:spLocks noGrp="1"/>
          </p:cNvSpPr>
          <p:nvPr>
            <p:ph idx="1"/>
          </p:nvPr>
        </p:nvSpPr>
        <p:spPr>
          <a:xfrm>
            <a:off x="685800" y="381000"/>
            <a:ext cx="7772400" cy="5715000"/>
          </a:xfrm>
        </p:spPr>
        <p:txBody>
          <a:bodyPr/>
          <a:p>
            <a:r>
              <a:rPr dirty="0" lang="en-US" smtClean="0"/>
              <a:t>The presence of initial tonic stage which lasts for 10-15 seconds followed by clonic stage which lasts for 25-30 sec then there is a phase of muscular relaxation with </a:t>
            </a:r>
            <a:r>
              <a:rPr dirty="0" lang="en-US" err="1" smtClean="0"/>
              <a:t>stertorus</a:t>
            </a:r>
            <a:r>
              <a:rPr dirty="0" lang="en-US" smtClean="0"/>
              <a:t> respiration </a:t>
            </a:r>
            <a:r>
              <a:rPr dirty="0" lang="en-US" err="1" smtClean="0"/>
              <a:t>ie</a:t>
            </a:r>
            <a:r>
              <a:rPr dirty="0" lang="en-US" smtClean="0"/>
              <a:t> flaccid stage.</a:t>
            </a:r>
          </a:p>
          <a:p>
            <a:r>
              <a:rPr dirty="0" lang="en-US" smtClean="0"/>
              <a:t>Do suction immediately</a:t>
            </a:r>
          </a:p>
          <a:p>
            <a:r>
              <a:rPr dirty="0" lang="en-US" smtClean="0"/>
              <a:t>Restore respiration by giving O2 if </a:t>
            </a:r>
            <a:r>
              <a:rPr dirty="0" lang="en-US" err="1" smtClean="0"/>
              <a:t>necessassry</a:t>
            </a:r>
            <a:endParaRPr dirty="0" lang="en-US"/>
          </a:p>
        </p:txBody>
      </p:sp>
    </p:spTree>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showMasterSp="0">
  <p:cSld>
    <p:spTree>
      <p:nvGrpSpPr>
        <p:cNvPr id="525" name=""/>
        <p:cNvGrpSpPr/>
        <p:nvPr/>
      </p:nvGrpSpPr>
      <p:grpSpPr>
        <a:xfrm>
          <a:off x="0" y="0"/>
          <a:ext cx="0" cy="0"/>
          <a:chOff x="0" y="0"/>
          <a:chExt cx="0" cy="0"/>
        </a:xfrm>
      </p:grpSpPr>
      <p:sp>
        <p:nvSpPr>
          <p:cNvPr id="1048906" name="Content Placeholder 2"/>
          <p:cNvSpPr>
            <a:spLocks noGrp="1"/>
          </p:cNvSpPr>
          <p:nvPr>
            <p:ph idx="1"/>
          </p:nvPr>
        </p:nvSpPr>
        <p:spPr>
          <a:xfrm>
            <a:off x="0" y="0"/>
            <a:ext cx="9144000" cy="6858000"/>
          </a:xfrm>
        </p:spPr>
        <p:txBody>
          <a:bodyPr/>
          <a:p>
            <a:pPr>
              <a:buNone/>
            </a:pPr>
            <a:r>
              <a:rPr b="1" dirty="0" lang="en-US" u="sng" smtClean="0"/>
              <a:t>Post-ECT Care</a:t>
            </a:r>
            <a:endParaRPr dirty="0" lang="en-US" u="sng" smtClean="0"/>
          </a:p>
          <a:p>
            <a:r>
              <a:rPr dirty="0" lang="en-US" smtClean="0"/>
              <a:t>Observe and record the vital parameters</a:t>
            </a:r>
          </a:p>
          <a:p>
            <a:r>
              <a:rPr dirty="0" lang="en-US" smtClean="0"/>
              <a:t>Place the patient on side lying position, clean the secretions</a:t>
            </a:r>
          </a:p>
          <a:p>
            <a:r>
              <a:rPr dirty="0" lang="en-US" smtClean="0"/>
              <a:t>Transfer the patient from recovery room . record vital signs every 15 min for 30 min and once in every 30 min till the patient recover to the normal stage.</a:t>
            </a:r>
          </a:p>
          <a:p>
            <a:r>
              <a:rPr dirty="0" lang="en-US" smtClean="0"/>
              <a:t>Allow the patient to sleep for 30 min to one hour</a:t>
            </a:r>
          </a:p>
          <a:p>
            <a:r>
              <a:rPr dirty="0" lang="en-US" smtClean="0"/>
              <a:t>Reassure the client and reorient to the ward</a:t>
            </a:r>
          </a:p>
          <a:p>
            <a:r>
              <a:rPr dirty="0" lang="en-US" smtClean="0"/>
              <a:t>Allow the patient to have tea or any drinks</a:t>
            </a:r>
          </a:p>
          <a:p>
            <a:r>
              <a:rPr dirty="0" lang="en-US" smtClean="0"/>
              <a:t>Record the procedure</a:t>
            </a:r>
            <a:r>
              <a:rPr b="1" dirty="0" lang="en-US" smtClean="0"/>
              <a:t> </a:t>
            </a:r>
            <a:endParaRPr dirty="0" lang="en-US" smtClean="0"/>
          </a:p>
          <a:p>
            <a:endParaRPr dirty="0" lang="en-US"/>
          </a:p>
        </p:txBody>
      </p:sp>
    </p:spTree>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showMasterSp="0">
  <p:cSld>
    <p:spTree>
      <p:nvGrpSpPr>
        <p:cNvPr id="526" name=""/>
        <p:cNvGrpSpPr/>
        <p:nvPr/>
      </p:nvGrpSpPr>
      <p:grpSpPr>
        <a:xfrm>
          <a:off x="0" y="0"/>
          <a:ext cx="0" cy="0"/>
          <a:chOff x="0" y="0"/>
          <a:chExt cx="0" cy="0"/>
        </a:xfrm>
      </p:grpSpPr>
      <p:sp>
        <p:nvSpPr>
          <p:cNvPr id="1048907" name="Title 1"/>
          <p:cNvSpPr>
            <a:spLocks noGrp="1"/>
          </p:cNvSpPr>
          <p:nvPr>
            <p:ph type="title"/>
          </p:nvPr>
        </p:nvSpPr>
        <p:spPr>
          <a:xfrm>
            <a:off x="685800" y="-457200"/>
            <a:ext cx="7772400" cy="1143000"/>
          </a:xfrm>
        </p:spPr>
        <p:txBody>
          <a:bodyPr/>
          <a:p>
            <a:r>
              <a:rPr b="1" dirty="0" lang="en-US" smtClean="0"/>
              <a:t/>
            </a:r>
            <a:br>
              <a:rPr b="1" dirty="0" lang="en-US" smtClean="0"/>
            </a:br>
            <a:r>
              <a:rPr b="1" dirty="0" lang="en-US" smtClean="0"/>
              <a:t/>
            </a:r>
            <a:br>
              <a:rPr b="1" dirty="0" lang="en-US" smtClean="0"/>
            </a:br>
            <a:r>
              <a:rPr b="1" dirty="0" lang="en-US" smtClean="0"/>
              <a:t>Psychological Treatments</a:t>
            </a:r>
            <a:r>
              <a:rPr dirty="0" lang="en-US" smtClean="0"/>
              <a:t/>
            </a:r>
            <a:br>
              <a:rPr dirty="0" lang="en-US" smtClean="0"/>
            </a:br>
            <a:endParaRPr dirty="0" lang="en-US"/>
          </a:p>
        </p:txBody>
      </p:sp>
      <p:sp>
        <p:nvSpPr>
          <p:cNvPr id="1048908" name="Content Placeholder 2"/>
          <p:cNvSpPr>
            <a:spLocks noGrp="1"/>
          </p:cNvSpPr>
          <p:nvPr>
            <p:ph idx="1"/>
          </p:nvPr>
        </p:nvSpPr>
        <p:spPr>
          <a:xfrm>
            <a:off x="0" y="685800"/>
            <a:ext cx="9144000" cy="6172200"/>
          </a:xfrm>
        </p:spPr>
        <p:txBody>
          <a:bodyPr/>
          <a:p>
            <a:pPr>
              <a:buNone/>
            </a:pPr>
            <a:r>
              <a:rPr b="1" dirty="0" lang="en-US" u="sng" smtClean="0"/>
              <a:t>Psychotherapy</a:t>
            </a:r>
            <a:endParaRPr dirty="0" lang="en-US" u="sng" smtClean="0"/>
          </a:p>
          <a:p>
            <a:r>
              <a:rPr dirty="0" lang="en-US" smtClean="0"/>
              <a:t>This is a form of treatment involving communication between the patient and the therapist, with the aim of modifying and </a:t>
            </a:r>
            <a:br>
              <a:rPr dirty="0" lang="en-US" smtClean="0"/>
            </a:br>
            <a:r>
              <a:rPr dirty="0" lang="en-US" smtClean="0"/>
              <a:t>alleviating illness. </a:t>
            </a:r>
          </a:p>
          <a:p>
            <a:r>
              <a:rPr dirty="0" lang="en-US" smtClean="0"/>
              <a:t>A professional relationship is established, with the patient aimed at removing, modifying or mitigating the existing symptoms or disturbance patterns of behaviour or promotion of positive personality, growth and development.</a:t>
            </a:r>
          </a:p>
          <a:p>
            <a:endParaRPr dirty="0" lang="en-US"/>
          </a:p>
        </p:txBody>
      </p:sp>
    </p:spTree>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showMasterSp="0">
  <p:cSld>
    <p:spTree>
      <p:nvGrpSpPr>
        <p:cNvPr id="527" name=""/>
        <p:cNvGrpSpPr/>
        <p:nvPr/>
      </p:nvGrpSpPr>
      <p:grpSpPr>
        <a:xfrm>
          <a:off x="0" y="0"/>
          <a:ext cx="0" cy="0"/>
          <a:chOff x="0" y="0"/>
          <a:chExt cx="0" cy="0"/>
        </a:xfrm>
      </p:grpSpPr>
      <p:sp>
        <p:nvSpPr>
          <p:cNvPr id="1048909" name="Content Placeholder 2"/>
          <p:cNvSpPr>
            <a:spLocks noGrp="1"/>
          </p:cNvSpPr>
          <p:nvPr>
            <p:ph idx="1"/>
          </p:nvPr>
        </p:nvSpPr>
        <p:spPr/>
        <p:txBody>
          <a:bodyPr/>
          <a:p>
            <a:r>
              <a:rPr dirty="0" lang="en-US" smtClean="0"/>
              <a:t>There are two main types of psychotherapy:</a:t>
            </a:r>
          </a:p>
          <a:p>
            <a:pPr lvl="1"/>
            <a:r>
              <a:rPr dirty="0" lang="en-US" smtClean="0"/>
              <a:t>Individual psychotherapy</a:t>
            </a:r>
          </a:p>
          <a:p>
            <a:pPr lvl="1"/>
            <a:r>
              <a:rPr dirty="0" lang="en-US" smtClean="0"/>
              <a:t>Group psychotherapy</a:t>
            </a:r>
          </a:p>
          <a:p>
            <a:r>
              <a:rPr b="1" dirty="0" lang="en-US" u="sng" smtClean="0"/>
              <a:t>Individual Psychotherapy</a:t>
            </a:r>
          </a:p>
          <a:p>
            <a:pPr>
              <a:buNone/>
            </a:pPr>
            <a:r>
              <a:rPr dirty="0" lang="en-US" smtClean="0"/>
              <a:t>   Individual psychotherapy can be further sub-divided into several categories:</a:t>
            </a:r>
          </a:p>
          <a:p>
            <a:endParaRPr dirty="0" lang="en-US"/>
          </a:p>
        </p:txBody>
      </p:sp>
    </p:spTree>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showMasterSp="0">
  <p:cSld>
    <p:spTree>
      <p:nvGrpSpPr>
        <p:cNvPr id="528" name=""/>
        <p:cNvGrpSpPr/>
        <p:nvPr/>
      </p:nvGrpSpPr>
      <p:grpSpPr>
        <a:xfrm>
          <a:off x="0" y="0"/>
          <a:ext cx="0" cy="0"/>
          <a:chOff x="0" y="0"/>
          <a:chExt cx="0" cy="0"/>
        </a:xfrm>
      </p:grpSpPr>
      <p:sp>
        <p:nvSpPr>
          <p:cNvPr id="1048910" name="Content Placeholder 2"/>
          <p:cNvSpPr>
            <a:spLocks noGrp="1"/>
          </p:cNvSpPr>
          <p:nvPr>
            <p:ph idx="1"/>
          </p:nvPr>
        </p:nvSpPr>
        <p:spPr>
          <a:xfrm>
            <a:off x="0" y="0"/>
            <a:ext cx="9144000" cy="6858000"/>
          </a:xfrm>
        </p:spPr>
        <p:txBody>
          <a:bodyPr/>
          <a:p>
            <a:pPr>
              <a:buNone/>
            </a:pPr>
            <a:r>
              <a:rPr b="1" dirty="0" lang="en-US" u="sng" smtClean="0"/>
              <a:t>Supportive</a:t>
            </a:r>
            <a:r>
              <a:rPr dirty="0" lang="en-US" smtClean="0"/>
              <a:t/>
            </a:r>
            <a:br>
              <a:rPr dirty="0" lang="en-US" smtClean="0"/>
            </a:br>
            <a:r>
              <a:rPr dirty="0" lang="en-US" smtClean="0"/>
              <a:t>This deals with current problems and helps the patient to overcome their symptoms and cope with them satisfactorily in future.</a:t>
            </a:r>
          </a:p>
          <a:p>
            <a:pPr>
              <a:buNone/>
            </a:pPr>
            <a:r>
              <a:rPr b="1" dirty="0" lang="en-US" u="sng" smtClean="0"/>
              <a:t>Suggestive</a:t>
            </a:r>
            <a:r>
              <a:rPr dirty="0" lang="en-US" smtClean="0"/>
              <a:t/>
            </a:r>
            <a:br>
              <a:rPr dirty="0" lang="en-US" smtClean="0"/>
            </a:br>
            <a:r>
              <a:rPr dirty="0" lang="en-US" smtClean="0"/>
              <a:t>This is a therapeutic method based on the belief that the patient has the ability to modify their abnormal emotional behaviour by applying their willpower and common sense. </a:t>
            </a:r>
          </a:p>
          <a:p>
            <a:pPr>
              <a:buNone/>
            </a:pPr>
            <a:r>
              <a:rPr dirty="0" lang="en-US" smtClean="0"/>
              <a:t>   Appeals are made to the patient’s reason and intelligence. This is to help them abandon neurotic aims and symptoms and enable them to regain self respect.</a:t>
            </a:r>
          </a:p>
          <a:p>
            <a:endParaRPr dirty="0" lang="en-US"/>
          </a:p>
        </p:txBody>
      </p:sp>
    </p:spTree>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showMasterSp="0">
  <p:cSld>
    <p:spTree>
      <p:nvGrpSpPr>
        <p:cNvPr id="529" name=""/>
        <p:cNvGrpSpPr/>
        <p:nvPr/>
      </p:nvGrpSpPr>
      <p:grpSpPr>
        <a:xfrm>
          <a:off x="0" y="0"/>
          <a:ext cx="0" cy="0"/>
          <a:chOff x="0" y="0"/>
          <a:chExt cx="0" cy="0"/>
        </a:xfrm>
      </p:grpSpPr>
      <p:sp>
        <p:nvSpPr>
          <p:cNvPr id="1048911" name="Content Placeholder 2"/>
          <p:cNvSpPr>
            <a:spLocks noGrp="1"/>
          </p:cNvSpPr>
          <p:nvPr>
            <p:ph idx="1"/>
          </p:nvPr>
        </p:nvSpPr>
        <p:spPr>
          <a:xfrm>
            <a:off x="0" y="0"/>
            <a:ext cx="9144000" cy="6858000"/>
          </a:xfrm>
        </p:spPr>
        <p:txBody>
          <a:bodyPr/>
          <a:p>
            <a:pPr>
              <a:buNone/>
            </a:pPr>
            <a:r>
              <a:rPr b="1" dirty="0" lang="en-US" u="sng" smtClean="0"/>
              <a:t>Persuasive</a:t>
            </a:r>
            <a:r>
              <a:rPr dirty="0" lang="en-US" smtClean="0"/>
              <a:t/>
            </a:r>
            <a:br>
              <a:rPr dirty="0" lang="en-US" smtClean="0"/>
            </a:br>
            <a:r>
              <a:rPr dirty="0" sz="2800" lang="en-US" smtClean="0"/>
              <a:t>This is the oldest form of psychotherapy. It is also widely used in advertising, propaganda, religious and political activities</a:t>
            </a:r>
          </a:p>
          <a:p>
            <a:r>
              <a:rPr dirty="0" sz="2800" lang="en-US" smtClean="0"/>
              <a:t>It revolves around a state of artificially induced suggestibility known as </a:t>
            </a:r>
            <a:r>
              <a:rPr b="1" dirty="0" sz="2800" lang="en-US" smtClean="0"/>
              <a:t>hypnosis</a:t>
            </a:r>
            <a:r>
              <a:rPr dirty="0" sz="2800" lang="en-US" smtClean="0"/>
              <a:t>. The technique is aimed at narrowing the patient’s attention to the hypnotist alone.</a:t>
            </a:r>
          </a:p>
          <a:p>
            <a:r>
              <a:rPr dirty="0" sz="2800" lang="en-US" smtClean="0"/>
              <a:t>Hypnosis ranges from a light hypnotic state to a deep trance. The main purpose of hypnosis is psychological investigation. This deals with current problems and helps patient to overcome their symptoms and cope with them satisfactorily in future</a:t>
            </a:r>
          </a:p>
          <a:p>
            <a:pPr>
              <a:buNone/>
            </a:pPr>
            <a:endParaRPr dirty="0" lang="en-US" smtClean="0"/>
          </a:p>
          <a:p>
            <a:pPr>
              <a:buNone/>
            </a:pPr>
            <a:r>
              <a:rPr dirty="0" lang="en-US" smtClean="0"/>
              <a:t> </a:t>
            </a:r>
          </a:p>
          <a:p>
            <a:endParaRPr dirty="0"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332" name=""/>
        <p:cNvGrpSpPr/>
        <p:nvPr/>
      </p:nvGrpSpPr>
      <p:grpSpPr>
        <a:xfrm>
          <a:off x="0" y="0"/>
          <a:ext cx="0" cy="0"/>
          <a:chOff x="0" y="0"/>
          <a:chExt cx="0" cy="0"/>
        </a:xfrm>
      </p:grpSpPr>
      <p:sp>
        <p:nvSpPr>
          <p:cNvPr id="1048635" name="Content Placeholder 2"/>
          <p:cNvSpPr>
            <a:spLocks noGrp="1"/>
          </p:cNvSpPr>
          <p:nvPr>
            <p:ph idx="1"/>
          </p:nvPr>
        </p:nvSpPr>
        <p:spPr>
          <a:xfrm>
            <a:off x="0" y="0"/>
            <a:ext cx="9144000" cy="6858000"/>
          </a:xfrm>
        </p:spPr>
        <p:txBody>
          <a:bodyPr/>
          <a:p>
            <a:r>
              <a:rPr dirty="0" lang="en-US" smtClean="0"/>
              <a:t>Both men and women assisted attendants in their daily work activities. It is worth noting that so far, members of staff were not specifically trained to deal with mental health issues. In 1808, a bill was passed to regulate the treatment of mental health patients</a:t>
            </a:r>
          </a:p>
          <a:p>
            <a:r>
              <a:rPr dirty="0" lang="en-US" smtClean="0"/>
              <a:t>In America, Dorothea Lynda Dix introduced reforms after visiting Britain and seeing how mentally sick persons were improving after getting reformed type of management. In 1841, she managed to have a bill passed in parliament to regulate the treatment of the mentally sick in America. </a:t>
            </a:r>
            <a:endParaRPr dirty="0" lang="en-US"/>
          </a:p>
        </p:txBody>
      </p:sp>
    </p:spTree>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showMasterSp="0">
  <p:cSld>
    <p:spTree>
      <p:nvGrpSpPr>
        <p:cNvPr id="530" name=""/>
        <p:cNvGrpSpPr/>
        <p:nvPr/>
      </p:nvGrpSpPr>
      <p:grpSpPr>
        <a:xfrm>
          <a:off x="0" y="0"/>
          <a:ext cx="0" cy="0"/>
          <a:chOff x="0" y="0"/>
          <a:chExt cx="0" cy="0"/>
        </a:xfrm>
      </p:grpSpPr>
      <p:sp>
        <p:nvSpPr>
          <p:cNvPr id="1048912" name="Title 1"/>
          <p:cNvSpPr>
            <a:spLocks noGrp="1"/>
          </p:cNvSpPr>
          <p:nvPr>
            <p:ph type="title"/>
          </p:nvPr>
        </p:nvSpPr>
        <p:spPr>
          <a:xfrm>
            <a:off x="685800" y="609600"/>
            <a:ext cx="7772400" cy="457200"/>
          </a:xfrm>
        </p:spPr>
        <p:txBody>
          <a:bodyPr/>
          <a:p>
            <a:r>
              <a:rPr b="1" dirty="0" lang="en-US" smtClean="0"/>
              <a:t>Group Psychotherapy</a:t>
            </a:r>
            <a:r>
              <a:rPr dirty="0" lang="en-US" smtClean="0"/>
              <a:t/>
            </a:r>
            <a:br>
              <a:rPr dirty="0" lang="en-US" smtClean="0"/>
            </a:br>
            <a:r>
              <a:rPr dirty="0" lang="en-US" smtClean="0"/>
              <a:t> </a:t>
            </a:r>
            <a:br>
              <a:rPr dirty="0" lang="en-US" smtClean="0"/>
            </a:br>
            <a:endParaRPr dirty="0" lang="en-US"/>
          </a:p>
        </p:txBody>
      </p:sp>
      <p:sp>
        <p:nvSpPr>
          <p:cNvPr id="1048913" name="Content Placeholder 2"/>
          <p:cNvSpPr>
            <a:spLocks noGrp="1"/>
          </p:cNvSpPr>
          <p:nvPr>
            <p:ph idx="1"/>
          </p:nvPr>
        </p:nvSpPr>
        <p:spPr>
          <a:xfrm>
            <a:off x="0" y="457200"/>
            <a:ext cx="9144000" cy="6400800"/>
          </a:xfrm>
        </p:spPr>
        <p:txBody>
          <a:bodyPr/>
          <a:p>
            <a:r>
              <a:rPr dirty="0" lang="en-US" smtClean="0"/>
              <a:t>The treatment of the patient by psychotherapy in groups was first introduced as a time saving measure, but subsequent experience demonstrated that, the method had special therapeutic value, which did not occur in individual psychotherapy. </a:t>
            </a:r>
          </a:p>
          <a:p>
            <a:r>
              <a:rPr dirty="0" lang="en-US" smtClean="0"/>
              <a:t>There are various styles of group therapy. One example of a group therapy setting, might involve a group size of six to eight patients. </a:t>
            </a:r>
            <a:endParaRPr dirty="0" lang="en-US"/>
          </a:p>
        </p:txBody>
      </p:sp>
    </p:spTree>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showMasterSp="0">
  <p:cSld>
    <p:spTree>
      <p:nvGrpSpPr>
        <p:cNvPr id="531" name=""/>
        <p:cNvGrpSpPr/>
        <p:nvPr/>
      </p:nvGrpSpPr>
      <p:grpSpPr>
        <a:xfrm>
          <a:off x="0" y="0"/>
          <a:ext cx="0" cy="0"/>
          <a:chOff x="0" y="0"/>
          <a:chExt cx="0" cy="0"/>
        </a:xfrm>
      </p:grpSpPr>
      <p:sp>
        <p:nvSpPr>
          <p:cNvPr id="1048914" name="Content Placeholder 2"/>
          <p:cNvSpPr>
            <a:spLocks noGrp="1"/>
          </p:cNvSpPr>
          <p:nvPr>
            <p:ph idx="1"/>
          </p:nvPr>
        </p:nvSpPr>
        <p:spPr>
          <a:xfrm>
            <a:off x="0" y="0"/>
            <a:ext cx="9144000" cy="6858000"/>
          </a:xfrm>
        </p:spPr>
        <p:txBody>
          <a:bodyPr/>
          <a:p>
            <a:r>
              <a:rPr dirty="0" lang="en-US" smtClean="0"/>
              <a:t>The therapy would have a time span of 1 to 1.5 hours and sessions would be held once or twice weekly. A relaxed, informal style might be adopted, with the patients sitting in a circle to denote equality.</a:t>
            </a:r>
          </a:p>
          <a:p>
            <a:r>
              <a:rPr dirty="0" lang="en-US" smtClean="0"/>
              <a:t>benefits associated with the group therapy method: </a:t>
            </a:r>
          </a:p>
          <a:p>
            <a:pPr lvl="1"/>
            <a:r>
              <a:rPr dirty="0" lang="en-US" smtClean="0"/>
              <a:t>Re-education of the patient with a view towards altering attitudes and behaviour patterns</a:t>
            </a:r>
          </a:p>
          <a:p>
            <a:pPr lvl="1"/>
            <a:r>
              <a:rPr dirty="0" lang="en-US" smtClean="0"/>
              <a:t>Socialisation</a:t>
            </a:r>
          </a:p>
          <a:p>
            <a:pPr lvl="1"/>
            <a:r>
              <a:rPr dirty="0" lang="en-US" smtClean="0"/>
              <a:t>Improved adjustment and adaptation to reality</a:t>
            </a:r>
          </a:p>
          <a:p>
            <a:pPr lvl="1"/>
            <a:r>
              <a:rPr dirty="0" lang="en-US" smtClean="0"/>
              <a:t>Increased understanding of emotional problems and conflicts</a:t>
            </a:r>
          </a:p>
          <a:p>
            <a:pPr lvl="1"/>
            <a:r>
              <a:rPr dirty="0" lang="en-US" smtClean="0"/>
              <a:t>Modification of personality and character</a:t>
            </a:r>
          </a:p>
          <a:p>
            <a:endParaRPr dirty="0" lang="en-US"/>
          </a:p>
        </p:txBody>
      </p:sp>
    </p:spTree>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showMasterSp="0">
  <p:cSld>
    <p:spTree>
      <p:nvGrpSpPr>
        <p:cNvPr id="532" name=""/>
        <p:cNvGrpSpPr/>
        <p:nvPr/>
      </p:nvGrpSpPr>
      <p:grpSpPr>
        <a:xfrm>
          <a:off x="0" y="0"/>
          <a:ext cx="0" cy="0"/>
          <a:chOff x="0" y="0"/>
          <a:chExt cx="0" cy="0"/>
        </a:xfrm>
      </p:grpSpPr>
      <p:sp>
        <p:nvSpPr>
          <p:cNvPr id="1048915" name="Title 1"/>
          <p:cNvSpPr>
            <a:spLocks noGrp="1"/>
          </p:cNvSpPr>
          <p:nvPr>
            <p:ph type="title"/>
          </p:nvPr>
        </p:nvSpPr>
        <p:spPr/>
        <p:txBody>
          <a:bodyPr/>
          <a:p>
            <a:r>
              <a:rPr b="1" dirty="0" lang="en-US" smtClean="0"/>
              <a:t>Behavioural Therapy</a:t>
            </a:r>
            <a:r>
              <a:rPr dirty="0" lang="en-US" smtClean="0"/>
              <a:t/>
            </a:r>
            <a:br>
              <a:rPr dirty="0" lang="en-US" smtClean="0"/>
            </a:br>
            <a:endParaRPr dirty="0" lang="en-US"/>
          </a:p>
        </p:txBody>
      </p:sp>
      <p:sp>
        <p:nvSpPr>
          <p:cNvPr id="1048916" name="Content Placeholder 2"/>
          <p:cNvSpPr>
            <a:spLocks noGrp="1"/>
          </p:cNvSpPr>
          <p:nvPr>
            <p:ph idx="1"/>
          </p:nvPr>
        </p:nvSpPr>
        <p:spPr>
          <a:xfrm>
            <a:off x="0" y="1143000"/>
            <a:ext cx="9144000" cy="5715000"/>
          </a:xfrm>
        </p:spPr>
        <p:txBody>
          <a:bodyPr/>
          <a:p>
            <a:r>
              <a:rPr dirty="0" lang="en-US" smtClean="0"/>
              <a:t>This is defined as a therapeutic technique, which attempts to change the patient’s behaviour directly rather than correct the basic cause of the undesirable behaviour. </a:t>
            </a:r>
          </a:p>
          <a:p>
            <a:r>
              <a:rPr dirty="0" lang="en-US" smtClean="0"/>
              <a:t>The two main methods that are used are:</a:t>
            </a:r>
          </a:p>
          <a:p>
            <a:pPr lvl="1"/>
            <a:r>
              <a:rPr dirty="0" lang="en-US" smtClean="0"/>
              <a:t>Changing the behaviour from inside using covert and cognitive therapies. Here, the priority is to help the patient modify their view of the world and themselves, by helping them change the things they say about themselves.</a:t>
            </a:r>
          </a:p>
          <a:p>
            <a:endParaRPr dirty="0" lang="en-US"/>
          </a:p>
        </p:txBody>
      </p:sp>
    </p:spTree>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showMasterSp="0">
  <p:cSld>
    <p:spTree>
      <p:nvGrpSpPr>
        <p:cNvPr id="533" name=""/>
        <p:cNvGrpSpPr/>
        <p:nvPr/>
      </p:nvGrpSpPr>
      <p:grpSpPr>
        <a:xfrm>
          <a:off x="0" y="0"/>
          <a:ext cx="0" cy="0"/>
          <a:chOff x="0" y="0"/>
          <a:chExt cx="0" cy="0"/>
        </a:xfrm>
      </p:grpSpPr>
      <p:sp>
        <p:nvSpPr>
          <p:cNvPr id="1048917" name="Title 1"/>
          <p:cNvSpPr>
            <a:spLocks noGrp="1"/>
          </p:cNvSpPr>
          <p:nvPr>
            <p:ph type="title"/>
          </p:nvPr>
        </p:nvSpPr>
        <p:spPr/>
        <p:txBody>
          <a:bodyPr/>
          <a:p>
            <a:endParaRPr dirty="0" lang="en-US"/>
          </a:p>
        </p:txBody>
      </p:sp>
      <p:sp>
        <p:nvSpPr>
          <p:cNvPr id="1048918" name="Content Placeholder 2"/>
          <p:cNvSpPr>
            <a:spLocks noGrp="1"/>
          </p:cNvSpPr>
          <p:nvPr>
            <p:ph idx="1"/>
          </p:nvPr>
        </p:nvSpPr>
        <p:spPr/>
        <p:txBody>
          <a:bodyPr/>
          <a:p>
            <a:pPr indent="-342900" lvl="1" marL="342900">
              <a:buClr>
                <a:schemeClr val="accent2"/>
              </a:buClr>
              <a:buSzPct val="80000"/>
              <a:buFont typeface="Wingdings" pitchFamily="2" charset="2"/>
              <a:buChar char="l"/>
            </a:pPr>
            <a:r>
              <a:rPr dirty="0" lang="en-US" smtClean="0"/>
              <a:t>Changing the behaviour from outside. This is achieved through positive reinforcement of acceptable behaviour and negative reinforcement for unacceptable behaviour.</a:t>
            </a:r>
          </a:p>
          <a:p>
            <a:endParaRPr dirty="0" lang="en-US"/>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showMasterSp="0">
  <p:cSld>
    <p:spTree>
      <p:nvGrpSpPr>
        <p:cNvPr id="534" name=""/>
        <p:cNvGrpSpPr/>
        <p:nvPr/>
      </p:nvGrpSpPr>
      <p:grpSpPr>
        <a:xfrm>
          <a:off x="0" y="0"/>
          <a:ext cx="0" cy="0"/>
          <a:chOff x="0" y="0"/>
          <a:chExt cx="0" cy="0"/>
        </a:xfrm>
      </p:grpSpPr>
      <p:sp>
        <p:nvSpPr>
          <p:cNvPr id="1048919" name="Title 1"/>
          <p:cNvSpPr>
            <a:spLocks noGrp="1"/>
          </p:cNvSpPr>
          <p:nvPr>
            <p:ph type="title"/>
          </p:nvPr>
        </p:nvSpPr>
        <p:spPr/>
        <p:txBody>
          <a:bodyPr/>
          <a:p>
            <a:r>
              <a:rPr b="1" dirty="0" lang="en-US" smtClean="0"/>
              <a:t>Activity Therapy</a:t>
            </a:r>
            <a:r>
              <a:rPr dirty="0" lang="en-US" smtClean="0"/>
              <a:t/>
            </a:r>
            <a:br>
              <a:rPr dirty="0" lang="en-US" smtClean="0"/>
            </a:br>
            <a:endParaRPr dirty="0" lang="en-US"/>
          </a:p>
        </p:txBody>
      </p:sp>
      <p:sp>
        <p:nvSpPr>
          <p:cNvPr id="1048920" name="Content Placeholder 2"/>
          <p:cNvSpPr>
            <a:spLocks noGrp="1"/>
          </p:cNvSpPr>
          <p:nvPr>
            <p:ph idx="1"/>
          </p:nvPr>
        </p:nvSpPr>
        <p:spPr>
          <a:xfrm>
            <a:off x="0" y="1066800"/>
            <a:ext cx="9144000" cy="5791200"/>
          </a:xfrm>
        </p:spPr>
        <p:txBody>
          <a:bodyPr/>
          <a:p>
            <a:pPr>
              <a:buNone/>
            </a:pPr>
            <a:r>
              <a:rPr b="1" dirty="0" lang="en-US" u="sng" smtClean="0"/>
              <a:t>forms of activity therapy</a:t>
            </a:r>
            <a:r>
              <a:rPr dirty="0" lang="en-US" smtClean="0"/>
              <a:t>.</a:t>
            </a:r>
          </a:p>
          <a:p>
            <a:pPr>
              <a:buNone/>
            </a:pPr>
            <a:r>
              <a:rPr b="1" dirty="0" lang="en-US" smtClean="0"/>
              <a:t>Occupational Therapy</a:t>
            </a:r>
            <a:endParaRPr dirty="0" lang="en-US" smtClean="0"/>
          </a:p>
          <a:p>
            <a:pPr lvl="1"/>
            <a:r>
              <a:rPr dirty="0" lang="en-US" smtClean="0"/>
              <a:t>This involves the use of selected activities to improve general performance, to enable the patient to learn the essential skills of day-to-day living and to assist in the reduction of symptoms. </a:t>
            </a:r>
          </a:p>
          <a:p>
            <a:pPr lvl="1"/>
            <a:r>
              <a:rPr dirty="0" lang="en-US" smtClean="0"/>
              <a:t>Activities may include painting, washing clothes and so on.</a:t>
            </a:r>
          </a:p>
          <a:p>
            <a:endParaRPr dirty="0" lang="en-US" smtClean="0"/>
          </a:p>
          <a:p>
            <a:endParaRPr dirty="0" lang="en-US"/>
          </a:p>
        </p:txBody>
      </p:sp>
    </p:spTree>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showMasterSp="0">
  <p:cSld>
    <p:spTree>
      <p:nvGrpSpPr>
        <p:cNvPr id="535" name=""/>
        <p:cNvGrpSpPr/>
        <p:nvPr/>
      </p:nvGrpSpPr>
      <p:grpSpPr>
        <a:xfrm>
          <a:off x="0" y="0"/>
          <a:ext cx="0" cy="0"/>
          <a:chOff x="0" y="0"/>
          <a:chExt cx="0" cy="0"/>
        </a:xfrm>
      </p:grpSpPr>
      <p:sp>
        <p:nvSpPr>
          <p:cNvPr id="1048921" name="Title 1"/>
          <p:cNvSpPr>
            <a:spLocks noGrp="1"/>
          </p:cNvSpPr>
          <p:nvPr>
            <p:ph type="title"/>
          </p:nvPr>
        </p:nvSpPr>
        <p:spPr/>
        <p:txBody>
          <a:bodyPr/>
          <a:p>
            <a:endParaRPr dirty="0" lang="en-US"/>
          </a:p>
        </p:txBody>
      </p:sp>
      <p:sp>
        <p:nvSpPr>
          <p:cNvPr id="1048922" name="Content Placeholder 2"/>
          <p:cNvSpPr>
            <a:spLocks noGrp="1"/>
          </p:cNvSpPr>
          <p:nvPr>
            <p:ph idx="1"/>
          </p:nvPr>
        </p:nvSpPr>
        <p:spPr/>
        <p:txBody>
          <a:bodyPr/>
          <a:p>
            <a:pPr>
              <a:buNone/>
            </a:pPr>
            <a:r>
              <a:rPr b="1" dirty="0" lang="en-US" smtClean="0"/>
              <a:t>Recreation Therapy</a:t>
            </a:r>
            <a:endParaRPr dirty="0" lang="en-US" smtClean="0"/>
          </a:p>
          <a:p>
            <a:r>
              <a:rPr dirty="0" lang="en-US" smtClean="0"/>
              <a:t>This method uses activities like sports, games, hobbies to treat behaviour. </a:t>
            </a:r>
          </a:p>
          <a:p>
            <a:r>
              <a:rPr dirty="0" lang="en-US" smtClean="0"/>
              <a:t>It lays the emphasis on re-socialization, reality orientation and involvement of mentally ill persons.</a:t>
            </a:r>
          </a:p>
          <a:p>
            <a:pPr>
              <a:buNone/>
            </a:pPr>
            <a:endParaRPr dirty="0" lang="en-US" smtClean="0"/>
          </a:p>
        </p:txBody>
      </p:sp>
    </p:spTree>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showMasterSp="0">
  <p:cSld>
    <p:spTree>
      <p:nvGrpSpPr>
        <p:cNvPr id="536" name=""/>
        <p:cNvGrpSpPr/>
        <p:nvPr/>
      </p:nvGrpSpPr>
      <p:grpSpPr>
        <a:xfrm>
          <a:off x="0" y="0"/>
          <a:ext cx="0" cy="0"/>
          <a:chOff x="0" y="0"/>
          <a:chExt cx="0" cy="0"/>
        </a:xfrm>
      </p:grpSpPr>
      <p:sp>
        <p:nvSpPr>
          <p:cNvPr id="1048923" name="Content Placeholder 2"/>
          <p:cNvSpPr>
            <a:spLocks noGrp="1"/>
          </p:cNvSpPr>
          <p:nvPr>
            <p:ph idx="1"/>
          </p:nvPr>
        </p:nvSpPr>
        <p:spPr>
          <a:xfrm>
            <a:off x="0" y="0"/>
            <a:ext cx="9144000" cy="6858000"/>
          </a:xfrm>
        </p:spPr>
        <p:txBody>
          <a:bodyPr/>
          <a:p>
            <a:pPr>
              <a:buNone/>
            </a:pPr>
            <a:r>
              <a:rPr b="1" dirty="0" lang="en-US" smtClean="0"/>
              <a:t> Dance Therapy</a:t>
            </a:r>
            <a:endParaRPr dirty="0" lang="en-US" smtClean="0"/>
          </a:p>
          <a:p>
            <a:pPr>
              <a:buNone/>
            </a:pPr>
            <a:r>
              <a:rPr dirty="0" lang="en-US" smtClean="0"/>
              <a:t>	It uses body rhythmic movements and interaction to express emotions, thereby increasing awareness of the body and ego strength.</a:t>
            </a:r>
          </a:p>
          <a:p>
            <a:pPr>
              <a:buNone/>
            </a:pPr>
            <a:r>
              <a:rPr b="1" dirty="0" lang="en-US" smtClean="0"/>
              <a:t>Rehabilitation</a:t>
            </a:r>
            <a:endParaRPr dirty="0" lang="en-US" smtClean="0"/>
          </a:p>
          <a:p>
            <a:pPr lvl="1"/>
            <a:r>
              <a:rPr dirty="0" lang="en-US" smtClean="0"/>
              <a:t>This is the process of restoring a person’s ability to live and work as normally as possible after disabling injury or illness. </a:t>
            </a:r>
          </a:p>
          <a:p>
            <a:pPr lvl="1"/>
            <a:r>
              <a:rPr dirty="0" lang="en-US" smtClean="0"/>
              <a:t>It is aimed at helping the patient achieve maximum possible physical and psychological fitness and regain the ability to care for themselves.</a:t>
            </a:r>
          </a:p>
        </p:txBody>
      </p:sp>
    </p:spTree>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showMasterSp="0">
  <p:cSld>
    <p:spTree>
      <p:nvGrpSpPr>
        <p:cNvPr id="537" name=""/>
        <p:cNvGrpSpPr/>
        <p:nvPr/>
      </p:nvGrpSpPr>
      <p:grpSpPr>
        <a:xfrm>
          <a:off x="0" y="0"/>
          <a:ext cx="0" cy="0"/>
          <a:chOff x="0" y="0"/>
          <a:chExt cx="0" cy="0"/>
        </a:xfrm>
      </p:grpSpPr>
      <p:sp>
        <p:nvSpPr>
          <p:cNvPr id="1048924" name="Content Placeholder 2"/>
          <p:cNvSpPr>
            <a:spLocks noGrp="1"/>
          </p:cNvSpPr>
          <p:nvPr>
            <p:ph idx="1"/>
          </p:nvPr>
        </p:nvSpPr>
        <p:spPr>
          <a:xfrm>
            <a:off x="685800" y="1143000"/>
            <a:ext cx="7772400" cy="4953000"/>
          </a:xfrm>
        </p:spPr>
        <p:txBody>
          <a:bodyPr/>
          <a:p>
            <a:pPr lvl="1"/>
            <a:r>
              <a:rPr dirty="0" lang="en-US" smtClean="0"/>
              <a:t>This aim is achieved through:</a:t>
            </a:r>
          </a:p>
          <a:p>
            <a:pPr lvl="2"/>
            <a:r>
              <a:rPr dirty="0" lang="en-US" smtClean="0"/>
              <a:t>Physical therapy</a:t>
            </a:r>
          </a:p>
          <a:p>
            <a:pPr lvl="2"/>
            <a:r>
              <a:rPr dirty="0" lang="en-US" smtClean="0"/>
              <a:t>Occupational therapy</a:t>
            </a:r>
          </a:p>
          <a:p>
            <a:pPr lvl="2"/>
            <a:r>
              <a:rPr dirty="0" lang="en-US" smtClean="0"/>
              <a:t>Vocational training</a:t>
            </a:r>
          </a:p>
          <a:p>
            <a:pPr lvl="2"/>
            <a:r>
              <a:rPr dirty="0" lang="en-US" smtClean="0"/>
              <a:t>Industrial/ work therapy</a:t>
            </a:r>
          </a:p>
          <a:p>
            <a:pPr lvl="2"/>
            <a:r>
              <a:rPr dirty="0" lang="en-US" smtClean="0"/>
              <a:t>Recreation or social therapy</a:t>
            </a:r>
          </a:p>
          <a:p>
            <a:endParaRPr dirty="0" lang="en-US" smtClean="0"/>
          </a:p>
          <a:p>
            <a:endParaRPr dirty="0" lang="en-US"/>
          </a:p>
        </p:txBody>
      </p:sp>
    </p:spTree>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showMasterSp="0">
  <p:cSld>
    <p:spTree>
      <p:nvGrpSpPr>
        <p:cNvPr id="538" name=""/>
        <p:cNvGrpSpPr/>
        <p:nvPr/>
      </p:nvGrpSpPr>
      <p:grpSpPr>
        <a:xfrm>
          <a:off x="0" y="0"/>
          <a:ext cx="0" cy="0"/>
          <a:chOff x="0" y="0"/>
          <a:chExt cx="0" cy="0"/>
        </a:xfrm>
      </p:grpSpPr>
      <p:sp>
        <p:nvSpPr>
          <p:cNvPr id="1048925" name="Content Placeholder 2"/>
          <p:cNvSpPr>
            <a:spLocks noGrp="1"/>
          </p:cNvSpPr>
          <p:nvPr>
            <p:ph idx="1"/>
          </p:nvPr>
        </p:nvSpPr>
        <p:spPr>
          <a:xfrm>
            <a:off x="0" y="152400"/>
            <a:ext cx="9144000" cy="6705600"/>
          </a:xfrm>
        </p:spPr>
        <p:txBody>
          <a:bodyPr/>
          <a:p>
            <a:pPr fontAlgn="auto">
              <a:spcAft>
                <a:spcPts val="0"/>
              </a:spcAft>
              <a:buNone/>
            </a:pPr>
            <a:r>
              <a:rPr b="1" dirty="0" lang="en-US" smtClean="0"/>
              <a:t>Nurse’s role as a member of the rehabilitation team</a:t>
            </a:r>
          </a:p>
          <a:p>
            <a:pPr fontAlgn="auto">
              <a:spcAft>
                <a:spcPts val="0"/>
              </a:spcAft>
              <a:buNone/>
            </a:pPr>
            <a:r>
              <a:rPr dirty="0" lang="en-US" smtClean="0"/>
              <a:t>The nurse can make a valuable contribution to the effectiveness of the rehabilitation team.</a:t>
            </a:r>
          </a:p>
          <a:p>
            <a:pPr fontAlgn="auto">
              <a:spcAft>
                <a:spcPts val="0"/>
              </a:spcAft>
              <a:buNone/>
            </a:pPr>
            <a:r>
              <a:rPr dirty="0" lang="en-US" smtClean="0"/>
              <a:t>a. She may stimulate development of motivation through her attitude of respect for the patient and her confidence in his ability to return to the highest level of independence possible for him.</a:t>
            </a:r>
          </a:p>
          <a:p>
            <a:pPr fontAlgn="auto">
              <a:spcAft>
                <a:spcPts val="0"/>
              </a:spcAft>
              <a:buNone/>
            </a:pPr>
            <a:r>
              <a:rPr dirty="0" lang="en-US" smtClean="0"/>
              <a:t>b. Through the nurse’s supportive relationship with the patient she observe, listens, and evaluates and so may be able to contribute pertinent information about the patient’s condition and progress – that might not otherwise be available to the team.</a:t>
            </a:r>
          </a:p>
          <a:p>
            <a:pPr fontAlgn="auto">
              <a:spcAft>
                <a:spcPts val="0"/>
              </a:spcAft>
              <a:buNone/>
            </a:pPr>
            <a:r>
              <a:rPr dirty="0" lang="en-US" smtClean="0"/>
              <a:t> </a:t>
            </a:r>
            <a:endParaRPr dirty="0" lang="en-US"/>
          </a:p>
        </p:txBody>
      </p:sp>
    </p:spTree>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showMasterSp="0">
  <p:cSld>
    <p:spTree>
      <p:nvGrpSpPr>
        <p:cNvPr id="539" name=""/>
        <p:cNvGrpSpPr/>
        <p:nvPr/>
      </p:nvGrpSpPr>
      <p:grpSpPr>
        <a:xfrm>
          <a:off x="0" y="0"/>
          <a:ext cx="0" cy="0"/>
          <a:chOff x="0" y="0"/>
          <a:chExt cx="0" cy="0"/>
        </a:xfrm>
      </p:grpSpPr>
      <p:sp>
        <p:nvSpPr>
          <p:cNvPr id="1048926" name="Content Placeholder 2"/>
          <p:cNvSpPr>
            <a:spLocks noGrp="1"/>
          </p:cNvSpPr>
          <p:nvPr>
            <p:ph idx="1"/>
          </p:nvPr>
        </p:nvSpPr>
        <p:spPr>
          <a:xfrm>
            <a:off x="0" y="228600"/>
            <a:ext cx="9144000" cy="5867400"/>
          </a:xfrm>
        </p:spPr>
        <p:txBody>
          <a:bodyPr/>
          <a:p>
            <a:pPr fontAlgn="auto">
              <a:spcAft>
                <a:spcPts val="0"/>
              </a:spcAft>
              <a:buNone/>
            </a:pPr>
            <a:r>
              <a:rPr dirty="0" lang="en-US" smtClean="0"/>
              <a:t>C.The longer contact that nurse has with be patient often provides the opportunity for her to act as a coordinator in planning the patient’s day – thus enabling other team members to schedule their special rehabilitation service more effectively for the welfare of the patient.</a:t>
            </a:r>
          </a:p>
          <a:p>
            <a:pPr fontAlgn="auto">
              <a:spcAft>
                <a:spcPts val="0"/>
              </a:spcAft>
              <a:buNone/>
            </a:pPr>
            <a:r>
              <a:rPr dirty="0" lang="en-US" smtClean="0"/>
              <a:t>d. The nurse may be a helper to other team member. For example, the physical therapist may enlist the help of the nurse in maintaining correct body alignment and in carrying out some of the frequently repeated exercises to achieve the best therapeutic results.</a:t>
            </a:r>
          </a:p>
          <a:p>
            <a:endParaRPr dirty="0"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333" name=""/>
        <p:cNvGrpSpPr/>
        <p:nvPr/>
      </p:nvGrpSpPr>
      <p:grpSpPr>
        <a:xfrm>
          <a:off x="0" y="0"/>
          <a:ext cx="0" cy="0"/>
          <a:chOff x="0" y="0"/>
          <a:chExt cx="0" cy="0"/>
        </a:xfrm>
      </p:grpSpPr>
      <p:sp>
        <p:nvSpPr>
          <p:cNvPr id="1048636" name="Title 1"/>
          <p:cNvSpPr>
            <a:spLocks noGrp="1"/>
          </p:cNvSpPr>
          <p:nvPr>
            <p:ph type="title"/>
          </p:nvPr>
        </p:nvSpPr>
        <p:spPr/>
        <p:txBody>
          <a:bodyPr/>
          <a:p>
            <a:endParaRPr lang="en-US"/>
          </a:p>
        </p:txBody>
      </p:sp>
      <p:sp>
        <p:nvSpPr>
          <p:cNvPr id="1048637" name="Content Placeholder 2"/>
          <p:cNvSpPr>
            <a:spLocks noGrp="1"/>
          </p:cNvSpPr>
          <p:nvPr>
            <p:ph idx="1"/>
          </p:nvPr>
        </p:nvSpPr>
        <p:spPr/>
        <p:txBody>
          <a:bodyPr/>
          <a:p>
            <a:r>
              <a:rPr dirty="0" lang="en-US" smtClean="0"/>
              <a:t>In 1853, Dr. W.A.F Browne started giving informal mental health lectures to nurses so as to give quality care.</a:t>
            </a:r>
          </a:p>
          <a:p>
            <a:r>
              <a:rPr dirty="0" lang="en-US" smtClean="0"/>
              <a:t>By 1882, formal training on mental health had begun in America at McLean Hospital, Boston.</a:t>
            </a:r>
          </a:p>
          <a:p>
            <a:pPr>
              <a:buNone/>
            </a:pPr>
            <a:endParaRPr dirty="0" lang="en-US"/>
          </a:p>
        </p:txBody>
      </p:sp>
    </p:spTree>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showMasterSp="0">
  <p:cSld>
    <p:spTree>
      <p:nvGrpSpPr>
        <p:cNvPr id="540" name=""/>
        <p:cNvGrpSpPr/>
        <p:nvPr/>
      </p:nvGrpSpPr>
      <p:grpSpPr>
        <a:xfrm>
          <a:off x="0" y="0"/>
          <a:ext cx="0" cy="0"/>
          <a:chOff x="0" y="0"/>
          <a:chExt cx="0" cy="0"/>
        </a:xfrm>
      </p:grpSpPr>
      <p:sp>
        <p:nvSpPr>
          <p:cNvPr id="1048927" name="Title 1"/>
          <p:cNvSpPr>
            <a:spLocks noGrp="1"/>
          </p:cNvSpPr>
          <p:nvPr>
            <p:ph type="title"/>
          </p:nvPr>
        </p:nvSpPr>
        <p:spPr>
          <a:xfrm>
            <a:off x="685800" y="228600"/>
            <a:ext cx="7772400" cy="990600"/>
          </a:xfrm>
        </p:spPr>
        <p:txBody>
          <a:bodyPr/>
          <a:p>
            <a:r>
              <a:rPr dirty="0" lang="en-US" smtClean="0"/>
              <a:t>Other therapies include</a:t>
            </a:r>
            <a:endParaRPr dirty="0" lang="en-US"/>
          </a:p>
        </p:txBody>
      </p:sp>
      <p:sp>
        <p:nvSpPr>
          <p:cNvPr id="1048928" name="Content Placeholder 2"/>
          <p:cNvSpPr>
            <a:spLocks noGrp="1"/>
          </p:cNvSpPr>
          <p:nvPr>
            <p:ph idx="1"/>
          </p:nvPr>
        </p:nvSpPr>
        <p:spPr>
          <a:xfrm>
            <a:off x="0" y="1066800"/>
            <a:ext cx="9144000" cy="5791200"/>
          </a:xfrm>
        </p:spPr>
        <p:txBody>
          <a:bodyPr/>
          <a:p>
            <a:pPr lvl="3"/>
            <a:r>
              <a:rPr dirty="0" sz="2800" lang="en-US" smtClean="0"/>
              <a:t>Milieu therapy</a:t>
            </a:r>
          </a:p>
          <a:p>
            <a:pPr lvl="3"/>
            <a:r>
              <a:rPr dirty="0" sz="2800" lang="en-US" smtClean="0"/>
              <a:t>Therapeutic community</a:t>
            </a:r>
          </a:p>
          <a:p>
            <a:pPr>
              <a:buNone/>
            </a:pPr>
            <a:r>
              <a:rPr b="1" dirty="0" lang="en-US" u="sng" smtClean="0"/>
              <a:t>Therapeutic Milieu</a:t>
            </a:r>
          </a:p>
          <a:p>
            <a:r>
              <a:rPr dirty="0" lang="en-US" smtClean="0"/>
              <a:t>Therapeutic mileu is an environment that is structured and maintained as an ideal, dynamic setting in which to work with clients.</a:t>
            </a:r>
          </a:p>
          <a:p>
            <a:r>
              <a:rPr dirty="0" lang="en-US" smtClean="0"/>
              <a:t>This milieu includes safe physical surroundings, all the treatment, team members, and other clients. It is supported by clear and consistently maintained limits and behavioural expectations.</a:t>
            </a:r>
          </a:p>
          <a:p>
            <a:pPr>
              <a:buNone/>
            </a:pPr>
            <a:endParaRPr dirty="0" lang="en-US" u="sng"/>
          </a:p>
        </p:txBody>
      </p:sp>
    </p:spTree>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showMasterSp="0">
  <p:cSld>
    <p:spTree>
      <p:nvGrpSpPr>
        <p:cNvPr id="541" name=""/>
        <p:cNvGrpSpPr/>
        <p:nvPr/>
      </p:nvGrpSpPr>
      <p:grpSpPr>
        <a:xfrm>
          <a:off x="0" y="0"/>
          <a:ext cx="0" cy="0"/>
          <a:chOff x="0" y="0"/>
          <a:chExt cx="0" cy="0"/>
        </a:xfrm>
      </p:grpSpPr>
      <p:sp>
        <p:nvSpPr>
          <p:cNvPr id="1048929" name="Title 1"/>
          <p:cNvSpPr>
            <a:spLocks noGrp="1"/>
          </p:cNvSpPr>
          <p:nvPr>
            <p:ph type="title"/>
          </p:nvPr>
        </p:nvSpPr>
        <p:spPr>
          <a:xfrm>
            <a:off x="152400" y="152400"/>
            <a:ext cx="8991600" cy="1066800"/>
          </a:xfrm>
        </p:spPr>
        <p:txBody>
          <a:bodyPr/>
          <a:p>
            <a:r>
              <a:rPr b="1" dirty="0" lang="en-US" smtClean="0"/>
              <a:t>Components of the therapeutic Milieu</a:t>
            </a:r>
            <a:endParaRPr dirty="0" lang="en-US"/>
          </a:p>
        </p:txBody>
      </p:sp>
      <p:sp>
        <p:nvSpPr>
          <p:cNvPr id="1048930" name="Content Placeholder 2"/>
          <p:cNvSpPr>
            <a:spLocks noGrp="1"/>
          </p:cNvSpPr>
          <p:nvPr>
            <p:ph idx="1"/>
          </p:nvPr>
        </p:nvSpPr>
        <p:spPr>
          <a:xfrm>
            <a:off x="0" y="1447800"/>
            <a:ext cx="9144000" cy="5410200"/>
          </a:xfrm>
        </p:spPr>
        <p:txBody>
          <a:bodyPr/>
          <a:p>
            <a:pPr>
              <a:buNone/>
            </a:pPr>
            <a:r>
              <a:rPr b="1" dirty="0" lang="en-US" smtClean="0"/>
              <a:t>Maintaining Safe Environment</a:t>
            </a:r>
          </a:p>
          <a:p>
            <a:r>
              <a:rPr dirty="0" lang="en-US" smtClean="0"/>
              <a:t>The nursing staff should follow the facility’s policies with regard to routine safety hazards and supplement these policies as necessary. For example:</a:t>
            </a:r>
          </a:p>
          <a:p>
            <a:pPr>
              <a:buNone/>
            </a:pPr>
            <a:r>
              <a:rPr dirty="0" lang="en-US" smtClean="0"/>
              <a:t>· Dispose off all needles safely</a:t>
            </a:r>
          </a:p>
          <a:p>
            <a:pPr>
              <a:buNone/>
            </a:pPr>
            <a:r>
              <a:rPr dirty="0" lang="en-US" smtClean="0"/>
              <a:t>· Restrict or monitor the use of matches and lighters.</a:t>
            </a:r>
          </a:p>
          <a:p>
            <a:pPr>
              <a:buNone/>
            </a:pPr>
            <a:r>
              <a:rPr dirty="0" lang="en-US" smtClean="0"/>
              <a:t>· Do not allow smoking.</a:t>
            </a:r>
          </a:p>
          <a:p>
            <a:endParaRPr dirty="0" lang="en-US"/>
          </a:p>
        </p:txBody>
      </p:sp>
    </p:spTree>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showMasterSp="0">
  <p:cSld>
    <p:spTree>
      <p:nvGrpSpPr>
        <p:cNvPr id="542" name=""/>
        <p:cNvGrpSpPr/>
        <p:nvPr/>
      </p:nvGrpSpPr>
      <p:grpSpPr>
        <a:xfrm>
          <a:off x="0" y="0"/>
          <a:ext cx="0" cy="0"/>
          <a:chOff x="0" y="0"/>
          <a:chExt cx="0" cy="0"/>
        </a:xfrm>
      </p:grpSpPr>
      <p:sp>
        <p:nvSpPr>
          <p:cNvPr id="1048931" name="Content Placeholder 2"/>
          <p:cNvSpPr>
            <a:spLocks noGrp="1"/>
          </p:cNvSpPr>
          <p:nvPr>
            <p:ph idx="1"/>
          </p:nvPr>
        </p:nvSpPr>
        <p:spPr>
          <a:xfrm>
            <a:off x="685800" y="457200"/>
            <a:ext cx="7772400" cy="5638800"/>
          </a:xfrm>
        </p:spPr>
        <p:txBody>
          <a:bodyPr/>
          <a:p>
            <a:pPr>
              <a:buNone/>
            </a:pPr>
            <a:r>
              <a:rPr b="1" dirty="0" lang="en-US" smtClean="0"/>
              <a:t>The Trust Relationship</a:t>
            </a:r>
          </a:p>
          <a:p>
            <a:r>
              <a:rPr dirty="0" lang="en-US" smtClean="0"/>
              <a:t>One of the keys to a therapeutic environment is the establishment of trust.</a:t>
            </a:r>
          </a:p>
          <a:p>
            <a:r>
              <a:rPr dirty="0" lang="en-US" smtClean="0"/>
              <a:t>Both the client and the nurse must trust that treatment is desirable and productive. </a:t>
            </a:r>
          </a:p>
          <a:p>
            <a:r>
              <a:rPr dirty="0" lang="en-US" smtClean="0"/>
              <a:t>Trust is the foundation of a therapeutic relationship, and limit-setting and consistency are its building blocks.</a:t>
            </a:r>
          </a:p>
          <a:p>
            <a:endParaRPr dirty="0" lang="en-US"/>
          </a:p>
        </p:txBody>
      </p:sp>
    </p:spTree>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showMasterSp="0">
  <p:cSld>
    <p:spTree>
      <p:nvGrpSpPr>
        <p:cNvPr id="543" name=""/>
        <p:cNvGrpSpPr/>
        <p:nvPr/>
      </p:nvGrpSpPr>
      <p:grpSpPr>
        <a:xfrm>
          <a:off x="0" y="0"/>
          <a:ext cx="0" cy="0"/>
          <a:chOff x="0" y="0"/>
          <a:chExt cx="0" cy="0"/>
        </a:xfrm>
      </p:grpSpPr>
      <p:sp>
        <p:nvSpPr>
          <p:cNvPr id="1048932" name="Title 1"/>
          <p:cNvSpPr>
            <a:spLocks noGrp="1"/>
          </p:cNvSpPr>
          <p:nvPr>
            <p:ph type="title"/>
          </p:nvPr>
        </p:nvSpPr>
        <p:spPr>
          <a:xfrm>
            <a:off x="685800" y="152400"/>
            <a:ext cx="7772400" cy="762000"/>
          </a:xfrm>
        </p:spPr>
        <p:txBody>
          <a:bodyPr/>
          <a:p>
            <a:r>
              <a:rPr dirty="0" lang="en-US" smtClean="0"/>
              <a:t>Organic mental disorders</a:t>
            </a:r>
            <a:endParaRPr dirty="0" lang="en-US"/>
          </a:p>
        </p:txBody>
      </p:sp>
      <p:sp>
        <p:nvSpPr>
          <p:cNvPr id="1048933" name="Content Placeholder 2"/>
          <p:cNvSpPr>
            <a:spLocks noGrp="1"/>
          </p:cNvSpPr>
          <p:nvPr>
            <p:ph idx="1"/>
          </p:nvPr>
        </p:nvSpPr>
        <p:spPr>
          <a:xfrm>
            <a:off x="0" y="838200"/>
            <a:ext cx="9144000" cy="6019800"/>
          </a:xfrm>
        </p:spPr>
        <p:txBody>
          <a:bodyPr/>
          <a:p>
            <a:pPr>
              <a:buNone/>
            </a:pPr>
            <a:r>
              <a:rPr dirty="0" lang="en-US" u="sng" smtClean="0"/>
              <a:t>Definition:</a:t>
            </a:r>
          </a:p>
          <a:p>
            <a:pPr>
              <a:buNone/>
            </a:pPr>
            <a:r>
              <a:rPr dirty="0" lang="en-US" smtClean="0"/>
              <a:t>	Organic disorders represent a group of mental disorders that present a variety of symptoms, especially a disturbance of cognition.</a:t>
            </a:r>
          </a:p>
          <a:p>
            <a:pPr>
              <a:buNone/>
            </a:pPr>
            <a:r>
              <a:rPr dirty="0" lang="en-US" smtClean="0"/>
              <a:t>	An organic process is a physically identifiable structural, functional, or chemical problem in the brain </a:t>
            </a:r>
          </a:p>
          <a:p>
            <a:pPr>
              <a:buNone/>
            </a:pPr>
            <a:r>
              <a:rPr dirty="0" lang="en-US" u="sng" smtClean="0"/>
              <a:t>Types:</a:t>
            </a:r>
          </a:p>
          <a:p>
            <a:pPr indent="-514350" marL="514350">
              <a:buFont typeface="+mj-lt"/>
              <a:buAutoNum type="arabicPeriod"/>
            </a:pPr>
            <a:r>
              <a:rPr dirty="0" lang="en-US" smtClean="0"/>
              <a:t>Delirium</a:t>
            </a:r>
          </a:p>
          <a:p>
            <a:pPr indent="-514350" marL="514350">
              <a:buFont typeface="+mj-lt"/>
              <a:buAutoNum type="arabicPeriod"/>
            </a:pPr>
            <a:r>
              <a:rPr dirty="0" lang="en-US" smtClean="0"/>
              <a:t>Amnestic syndrome</a:t>
            </a:r>
          </a:p>
          <a:p>
            <a:pPr indent="-514350" marL="514350">
              <a:buFont typeface="+mj-lt"/>
              <a:buAutoNum type="arabicPeriod"/>
            </a:pPr>
            <a:r>
              <a:rPr dirty="0" lang="en-US" smtClean="0"/>
              <a:t>Dementia</a:t>
            </a:r>
          </a:p>
          <a:p>
            <a:pPr indent="-514350" marL="514350">
              <a:buFont typeface="+mj-lt"/>
              <a:buAutoNum type="arabicPeriod"/>
            </a:pPr>
            <a:r>
              <a:rPr dirty="0" lang="en-US" smtClean="0"/>
              <a:t>Alzeimer’s disease </a:t>
            </a:r>
            <a:endParaRPr dirty="0" lang="en-US"/>
          </a:p>
        </p:txBody>
      </p:sp>
    </p:spTree>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showMasterSp="0">
  <p:cSld>
    <p:spTree>
      <p:nvGrpSpPr>
        <p:cNvPr id="544" name=""/>
        <p:cNvGrpSpPr/>
        <p:nvPr/>
      </p:nvGrpSpPr>
      <p:grpSpPr>
        <a:xfrm>
          <a:off x="0" y="0"/>
          <a:ext cx="0" cy="0"/>
          <a:chOff x="0" y="0"/>
          <a:chExt cx="0" cy="0"/>
        </a:xfrm>
      </p:grpSpPr>
      <p:sp>
        <p:nvSpPr>
          <p:cNvPr id="1048934" name="Title 1"/>
          <p:cNvSpPr>
            <a:spLocks noGrp="1"/>
          </p:cNvSpPr>
          <p:nvPr>
            <p:ph type="title"/>
          </p:nvPr>
        </p:nvSpPr>
        <p:spPr>
          <a:xfrm>
            <a:off x="685800" y="609600"/>
            <a:ext cx="7772400" cy="533400"/>
          </a:xfrm>
        </p:spPr>
        <p:txBody>
          <a:bodyPr/>
          <a:p>
            <a:r>
              <a:rPr dirty="0" lang="en-US" smtClean="0"/>
              <a:t>delirium</a:t>
            </a:r>
            <a:endParaRPr dirty="0" lang="en-US"/>
          </a:p>
        </p:txBody>
      </p:sp>
      <p:sp>
        <p:nvSpPr>
          <p:cNvPr id="1048935" name="Content Placeholder 2"/>
          <p:cNvSpPr>
            <a:spLocks noGrp="1"/>
          </p:cNvSpPr>
          <p:nvPr>
            <p:ph idx="1"/>
          </p:nvPr>
        </p:nvSpPr>
        <p:spPr>
          <a:xfrm>
            <a:off x="0" y="1219200"/>
            <a:ext cx="9144000" cy="5638800"/>
          </a:xfrm>
        </p:spPr>
        <p:txBody>
          <a:bodyPr/>
          <a:p>
            <a:r>
              <a:rPr dirty="0" lang="en-GB" smtClean="0"/>
              <a:t>Delirium is a</a:t>
            </a:r>
            <a:r>
              <a:rPr dirty="0" i="1" lang="en-GB" smtClean="0"/>
              <a:t> </a:t>
            </a:r>
            <a:r>
              <a:rPr b="1" dirty="0" i="1" lang="en-GB" smtClean="0"/>
              <a:t>disturbance of consciousness</a:t>
            </a:r>
            <a:r>
              <a:rPr dirty="0" lang="en-GB" smtClean="0"/>
              <a:t> and a </a:t>
            </a:r>
            <a:r>
              <a:rPr b="1" dirty="0" i="1" lang="en-GB" smtClean="0"/>
              <a:t>change in cognition</a:t>
            </a:r>
            <a:r>
              <a:rPr dirty="0" lang="en-GB" smtClean="0"/>
              <a:t> that develop over a </a:t>
            </a:r>
            <a:r>
              <a:rPr b="1" dirty="0" i="1" lang="en-GB" smtClean="0"/>
              <a:t>short period of time</a:t>
            </a:r>
            <a:r>
              <a:rPr b="1" dirty="0" lang="en-GB" smtClean="0"/>
              <a:t> </a:t>
            </a:r>
            <a:r>
              <a:rPr dirty="0" lang="en-GB" smtClean="0"/>
              <a:t>characterized by </a:t>
            </a:r>
            <a:r>
              <a:rPr dirty="0" i="1" lang="en-GB" smtClean="0"/>
              <a:t>clouding of consciousness, restlessness, confusion, psychomotor retardation or agitation, and affective labiality. </a:t>
            </a:r>
            <a:r>
              <a:rPr dirty="0" lang="en-GB" smtClean="0"/>
              <a:t>It has a rapid onset and a fluctuating, waxing and waning course, and there is an associated disturbance of sleep.</a:t>
            </a:r>
          </a:p>
          <a:p>
            <a:pPr>
              <a:buNone/>
            </a:pPr>
            <a:endParaRPr dirty="0" lang="en-US"/>
          </a:p>
        </p:txBody>
      </p:sp>
    </p:spTree>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showMasterSp="0">
  <p:cSld>
    <p:spTree>
      <p:nvGrpSpPr>
        <p:cNvPr id="545" name=""/>
        <p:cNvGrpSpPr/>
        <p:nvPr/>
      </p:nvGrpSpPr>
      <p:grpSpPr>
        <a:xfrm>
          <a:off x="0" y="0"/>
          <a:ext cx="0" cy="0"/>
          <a:chOff x="0" y="0"/>
          <a:chExt cx="0" cy="0"/>
        </a:xfrm>
      </p:grpSpPr>
      <p:sp>
        <p:nvSpPr>
          <p:cNvPr id="1048936" name="Content Placeholder 2"/>
          <p:cNvSpPr>
            <a:spLocks noGrp="1"/>
          </p:cNvSpPr>
          <p:nvPr>
            <p:ph idx="1"/>
          </p:nvPr>
        </p:nvSpPr>
        <p:spPr>
          <a:xfrm>
            <a:off x="0" y="0"/>
            <a:ext cx="9144000" cy="6096000"/>
          </a:xfrm>
        </p:spPr>
        <p:txBody>
          <a:bodyPr/>
          <a:p>
            <a:r>
              <a:rPr dirty="0" lang="en-US" smtClean="0"/>
              <a:t>This condition is often accompanied by:</a:t>
            </a:r>
          </a:p>
          <a:p>
            <a:pPr lvl="1"/>
            <a:r>
              <a:rPr dirty="0" lang="en-US" smtClean="0"/>
              <a:t>Poor memory.</a:t>
            </a:r>
          </a:p>
          <a:p>
            <a:pPr lvl="1"/>
            <a:r>
              <a:rPr dirty="0" lang="en-US" smtClean="0"/>
              <a:t>Agitation.</a:t>
            </a:r>
          </a:p>
          <a:p>
            <a:pPr lvl="1"/>
            <a:r>
              <a:rPr dirty="0" lang="en-US" smtClean="0"/>
              <a:t>Emotional upset.</a:t>
            </a:r>
          </a:p>
          <a:p>
            <a:pPr lvl="1"/>
            <a:r>
              <a:rPr dirty="0" lang="en-US" smtClean="0"/>
              <a:t>Loss of orientation.</a:t>
            </a:r>
          </a:p>
          <a:p>
            <a:pPr lvl="1"/>
            <a:r>
              <a:rPr dirty="0" lang="en-US" smtClean="0"/>
              <a:t>Wandering attention.</a:t>
            </a:r>
          </a:p>
          <a:p>
            <a:pPr lvl="1"/>
            <a:r>
              <a:rPr dirty="0" lang="en-US" smtClean="0"/>
              <a:t>Auditory hallucinations such as hearing voices.</a:t>
            </a:r>
          </a:p>
          <a:p>
            <a:pPr lvl="1"/>
            <a:r>
              <a:rPr dirty="0" lang="en-US" smtClean="0"/>
              <a:t>Visual hallucinations.</a:t>
            </a:r>
          </a:p>
          <a:p>
            <a:pPr lvl="1"/>
            <a:r>
              <a:rPr dirty="0" lang="en-US" smtClean="0"/>
              <a:t>Withdrawal from others.</a:t>
            </a:r>
          </a:p>
          <a:p>
            <a:pPr lvl="1"/>
            <a:r>
              <a:rPr dirty="0" lang="en-US" smtClean="0"/>
              <a:t>Illusions.</a:t>
            </a:r>
          </a:p>
          <a:p>
            <a:pPr lvl="1"/>
            <a:r>
              <a:rPr dirty="0" lang="en-US" smtClean="0"/>
              <a:t>Disturbed sleep (reversal of sleep patterns).</a:t>
            </a:r>
          </a:p>
          <a:p>
            <a:pPr lvl="1"/>
            <a:r>
              <a:rPr dirty="0" lang="en-US" smtClean="0"/>
              <a:t>Autonomic features, for example, sweating, tachycardia.</a:t>
            </a:r>
          </a:p>
          <a:p>
            <a:endParaRPr dirty="0" lang="en-US"/>
          </a:p>
        </p:txBody>
      </p:sp>
    </p:spTree>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showMasterSp="0">
  <p:cSld>
    <p:spTree>
      <p:nvGrpSpPr>
        <p:cNvPr id="546" name=""/>
        <p:cNvGrpSpPr/>
        <p:nvPr/>
      </p:nvGrpSpPr>
      <p:grpSpPr>
        <a:xfrm>
          <a:off x="0" y="0"/>
          <a:ext cx="0" cy="0"/>
          <a:chOff x="0" y="0"/>
          <a:chExt cx="0" cy="0"/>
        </a:xfrm>
      </p:grpSpPr>
      <p:sp>
        <p:nvSpPr>
          <p:cNvPr id="1048937" name="Title 1"/>
          <p:cNvSpPr>
            <a:spLocks noGrp="1"/>
          </p:cNvSpPr>
          <p:nvPr>
            <p:ph type="title"/>
          </p:nvPr>
        </p:nvSpPr>
        <p:spPr>
          <a:xfrm>
            <a:off x="685800" y="152400"/>
            <a:ext cx="7772400" cy="914400"/>
          </a:xfrm>
        </p:spPr>
        <p:txBody>
          <a:bodyPr/>
          <a:p>
            <a:r>
              <a:rPr dirty="0" lang="en-US" smtClean="0"/>
              <a:t>Causes of delirium</a:t>
            </a:r>
            <a:endParaRPr dirty="0" lang="en-US"/>
          </a:p>
        </p:txBody>
      </p:sp>
      <p:sp>
        <p:nvSpPr>
          <p:cNvPr id="1048938" name="Content Placeholder 2"/>
          <p:cNvSpPr>
            <a:spLocks noGrp="1"/>
          </p:cNvSpPr>
          <p:nvPr>
            <p:ph idx="1"/>
          </p:nvPr>
        </p:nvSpPr>
        <p:spPr>
          <a:xfrm>
            <a:off x="0" y="914400"/>
            <a:ext cx="9144000" cy="5943600"/>
          </a:xfrm>
        </p:spPr>
        <p:txBody>
          <a:bodyPr/>
          <a:p>
            <a:pPr lvl="0"/>
            <a:r>
              <a:rPr dirty="0" lang="en-US" smtClean="0"/>
              <a:t>Alcohol intoxication or withdrawal.</a:t>
            </a:r>
          </a:p>
          <a:p>
            <a:pPr lvl="0"/>
            <a:r>
              <a:rPr dirty="0" lang="en-US" smtClean="0"/>
              <a:t>Drug intoxication, overdose or withdrawal.</a:t>
            </a:r>
          </a:p>
          <a:p>
            <a:pPr lvl="0"/>
            <a:r>
              <a:rPr dirty="0" lang="en-US" smtClean="0"/>
              <a:t>Infection.</a:t>
            </a:r>
          </a:p>
          <a:p>
            <a:pPr lvl="0"/>
            <a:r>
              <a:rPr dirty="0" lang="en-US" smtClean="0"/>
              <a:t>Metabolic changes, for example, liver disease, dehydration, hypoglycaemia.</a:t>
            </a:r>
          </a:p>
          <a:p>
            <a:pPr lvl="0"/>
            <a:r>
              <a:rPr dirty="0" lang="en-US" smtClean="0"/>
              <a:t>Head trauma.</a:t>
            </a:r>
          </a:p>
          <a:p>
            <a:pPr lvl="0"/>
            <a:r>
              <a:rPr dirty="0" lang="en-US" smtClean="0"/>
              <a:t>Hypoxia.</a:t>
            </a:r>
          </a:p>
          <a:p>
            <a:pPr lvl="0"/>
            <a:r>
              <a:rPr dirty="0" lang="en-US" smtClean="0"/>
              <a:t>Epilepsy.</a:t>
            </a:r>
          </a:p>
          <a:p>
            <a:pPr>
              <a:buNone/>
            </a:pPr>
            <a:endParaRPr dirty="0" lang="en-US"/>
          </a:p>
        </p:txBody>
      </p:sp>
    </p:spTree>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showMasterSp="0">
  <p:cSld>
    <p:spTree>
      <p:nvGrpSpPr>
        <p:cNvPr id="547" name=""/>
        <p:cNvGrpSpPr/>
        <p:nvPr/>
      </p:nvGrpSpPr>
      <p:grpSpPr>
        <a:xfrm>
          <a:off x="0" y="0"/>
          <a:ext cx="0" cy="0"/>
          <a:chOff x="0" y="0"/>
          <a:chExt cx="0" cy="0"/>
        </a:xfrm>
      </p:grpSpPr>
      <p:sp>
        <p:nvSpPr>
          <p:cNvPr id="1048939" name="Content Placeholder 2"/>
          <p:cNvSpPr>
            <a:spLocks noGrp="1"/>
          </p:cNvSpPr>
          <p:nvPr>
            <p:ph idx="1"/>
          </p:nvPr>
        </p:nvSpPr>
        <p:spPr>
          <a:xfrm>
            <a:off x="0" y="152400"/>
            <a:ext cx="9144000" cy="5943600"/>
          </a:xfrm>
        </p:spPr>
        <p:txBody>
          <a:bodyPr/>
          <a:p>
            <a:pPr>
              <a:buNone/>
            </a:pPr>
            <a:r>
              <a:rPr dirty="0" lang="en-US" u="sng" smtClean="0"/>
              <a:t>NURSING DIAGNOSIS</a:t>
            </a:r>
          </a:p>
          <a:p>
            <a:r>
              <a:rPr dirty="0" lang="en-US" smtClean="0"/>
              <a:t>Risk of injury( to self &amp; others), sleep pattern disturbance, fear, acute confusion, ineffective individual coping</a:t>
            </a:r>
          </a:p>
          <a:p>
            <a:r>
              <a:rPr dirty="0" lang="en-US" smtClean="0"/>
              <a:t>Altered thought process, impaired memory, acute confusion</a:t>
            </a:r>
          </a:p>
          <a:p>
            <a:r>
              <a:rPr dirty="0" lang="en-US" smtClean="0"/>
              <a:t>Ineffective family coping</a:t>
            </a:r>
            <a:endParaRPr dirty="0" lang="en-US"/>
          </a:p>
        </p:txBody>
      </p:sp>
    </p:spTree>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showMasterSp="0">
  <p:cSld>
    <p:spTree>
      <p:nvGrpSpPr>
        <p:cNvPr id="548" name=""/>
        <p:cNvGrpSpPr/>
        <p:nvPr/>
      </p:nvGrpSpPr>
      <p:grpSpPr>
        <a:xfrm>
          <a:off x="0" y="0"/>
          <a:ext cx="0" cy="0"/>
          <a:chOff x="0" y="0"/>
          <a:chExt cx="0" cy="0"/>
        </a:xfrm>
      </p:grpSpPr>
      <p:sp>
        <p:nvSpPr>
          <p:cNvPr id="1048940" name="Title 1"/>
          <p:cNvSpPr>
            <a:spLocks noGrp="1"/>
          </p:cNvSpPr>
          <p:nvPr>
            <p:ph type="title"/>
          </p:nvPr>
        </p:nvSpPr>
        <p:spPr>
          <a:xfrm>
            <a:off x="685800" y="228600"/>
            <a:ext cx="7772400" cy="914400"/>
          </a:xfrm>
        </p:spPr>
        <p:txBody>
          <a:bodyPr/>
          <a:p>
            <a:r>
              <a:rPr b="1" dirty="0" lang="en-US" smtClean="0"/>
              <a:t>Management of Delirium</a:t>
            </a:r>
            <a:r>
              <a:rPr dirty="0" lang="en-US" smtClean="0"/>
              <a:t> </a:t>
            </a:r>
            <a:br>
              <a:rPr dirty="0" lang="en-US" smtClean="0"/>
            </a:br>
            <a:endParaRPr dirty="0" lang="en-US"/>
          </a:p>
        </p:txBody>
      </p:sp>
      <p:sp>
        <p:nvSpPr>
          <p:cNvPr id="1048941" name="Content Placeholder 2"/>
          <p:cNvSpPr>
            <a:spLocks noGrp="1"/>
          </p:cNvSpPr>
          <p:nvPr>
            <p:ph idx="1"/>
          </p:nvPr>
        </p:nvSpPr>
        <p:spPr>
          <a:xfrm>
            <a:off x="0" y="685800"/>
            <a:ext cx="9144000" cy="5410200"/>
          </a:xfrm>
        </p:spPr>
        <p:txBody>
          <a:bodyPr/>
          <a:p>
            <a:r>
              <a:rPr dirty="0" lang="en-US" smtClean="0"/>
              <a:t>avoid the use of sedatives or hypnotic medications, for example, benzodiazepines, except for the treatment of alcohol or sedative withdrawal.</a:t>
            </a:r>
          </a:p>
          <a:p>
            <a:r>
              <a:rPr dirty="0" lang="en-US" smtClean="0"/>
              <a:t> Antipsychotic medication e.g. haloperidol in low doses may be needed to control agitation, psychotic symptoms or aggression.</a:t>
            </a:r>
          </a:p>
          <a:p>
            <a:r>
              <a:rPr dirty="0" lang="en-US" smtClean="0"/>
              <a:t>Drugs reported to cause delirium include:</a:t>
            </a:r>
          </a:p>
          <a:p>
            <a:pPr fontAlgn="ctr" lvl="1"/>
            <a:r>
              <a:rPr dirty="0" lang="en-GB" smtClean="0"/>
              <a:t>Anaesthetics</a:t>
            </a:r>
          </a:p>
          <a:p>
            <a:pPr fontAlgn="ctr" lvl="1"/>
            <a:r>
              <a:rPr dirty="0" lang="en-GB" smtClean="0"/>
              <a:t>Analgesics</a:t>
            </a:r>
          </a:p>
          <a:p>
            <a:pPr fontAlgn="ctr" lvl="1"/>
            <a:r>
              <a:rPr dirty="0" lang="en-GB" smtClean="0"/>
              <a:t>Antiasthmatic agents</a:t>
            </a:r>
          </a:p>
          <a:p>
            <a:pPr fontAlgn="ctr" lvl="1"/>
            <a:r>
              <a:rPr dirty="0" lang="en-GB" smtClean="0"/>
              <a:t>Anticonvulsants</a:t>
            </a:r>
          </a:p>
          <a:p>
            <a:endParaRPr dirty="0" lang="en-US"/>
          </a:p>
        </p:txBody>
      </p:sp>
    </p:spTree>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showMasterSp="0">
  <p:cSld>
    <p:spTree>
      <p:nvGrpSpPr>
        <p:cNvPr id="549" name=""/>
        <p:cNvGrpSpPr/>
        <p:nvPr/>
      </p:nvGrpSpPr>
      <p:grpSpPr>
        <a:xfrm>
          <a:off x="0" y="0"/>
          <a:ext cx="0" cy="0"/>
          <a:chOff x="0" y="0"/>
          <a:chExt cx="0" cy="0"/>
        </a:xfrm>
      </p:grpSpPr>
      <p:sp>
        <p:nvSpPr>
          <p:cNvPr id="1048942" name="Content Placeholder 2"/>
          <p:cNvSpPr>
            <a:spLocks noGrp="1"/>
          </p:cNvSpPr>
          <p:nvPr>
            <p:ph idx="1"/>
          </p:nvPr>
        </p:nvSpPr>
        <p:spPr>
          <a:xfrm>
            <a:off x="0" y="0"/>
            <a:ext cx="9144000" cy="6858000"/>
          </a:xfrm>
        </p:spPr>
        <p:txBody>
          <a:bodyPr/>
          <a:p>
            <a:pPr fontAlgn="ctr" lvl="1"/>
            <a:r>
              <a:rPr dirty="0" lang="en-GB" smtClean="0"/>
              <a:t>Antihistamines</a:t>
            </a:r>
          </a:p>
          <a:p>
            <a:pPr fontAlgn="ctr" lvl="1"/>
            <a:r>
              <a:rPr dirty="0" lang="en-GB" smtClean="0"/>
              <a:t>Antihypertensive and cardiovascular medications</a:t>
            </a:r>
          </a:p>
          <a:p>
            <a:pPr fontAlgn="ctr" lvl="1"/>
            <a:r>
              <a:rPr dirty="0" lang="en-GB" smtClean="0"/>
              <a:t>Psychotropic medications with anticholinergic side effects.</a:t>
            </a:r>
          </a:p>
          <a:p>
            <a:pPr fontAlgn="ctr" lvl="1"/>
            <a:r>
              <a:rPr dirty="0" lang="en-GB" smtClean="0"/>
              <a:t>Antimicrobials</a:t>
            </a:r>
          </a:p>
          <a:p>
            <a:pPr fontAlgn="ctr" lvl="1"/>
            <a:r>
              <a:rPr dirty="0" lang="en-GB" smtClean="0"/>
              <a:t>Antiparkinsonian drugs</a:t>
            </a:r>
          </a:p>
          <a:p>
            <a:pPr fontAlgn="ctr" lvl="1"/>
            <a:r>
              <a:rPr dirty="0" lang="en-GB" smtClean="0"/>
              <a:t>Corticosteroids</a:t>
            </a:r>
          </a:p>
          <a:p>
            <a:pPr fontAlgn="ctr" lvl="1"/>
            <a:r>
              <a:rPr dirty="0" lang="en-GB" smtClean="0"/>
              <a:t>Gastrointestinal medications</a:t>
            </a:r>
          </a:p>
          <a:p>
            <a:pPr fontAlgn="ctr" lvl="1"/>
            <a:r>
              <a:rPr dirty="0" lang="en-GB" smtClean="0"/>
              <a:t>Muscle relaxants</a:t>
            </a:r>
          </a:p>
          <a:p>
            <a:endParaRPr dirty="0"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334" name=""/>
        <p:cNvGrpSpPr/>
        <p:nvPr/>
      </p:nvGrpSpPr>
      <p:grpSpPr>
        <a:xfrm>
          <a:off x="0" y="0"/>
          <a:ext cx="0" cy="0"/>
          <a:chOff x="0" y="0"/>
          <a:chExt cx="0" cy="0"/>
        </a:xfrm>
      </p:grpSpPr>
      <p:sp>
        <p:nvSpPr>
          <p:cNvPr id="1048638" name="Title 1"/>
          <p:cNvSpPr>
            <a:spLocks noGrp="1"/>
          </p:cNvSpPr>
          <p:nvPr>
            <p:ph type="title"/>
          </p:nvPr>
        </p:nvSpPr>
        <p:spPr/>
        <p:txBody>
          <a:bodyPr/>
          <a:p>
            <a:endParaRPr lang="en-US"/>
          </a:p>
        </p:txBody>
      </p:sp>
      <p:sp>
        <p:nvSpPr>
          <p:cNvPr id="1048639" name="Content Placeholder 2"/>
          <p:cNvSpPr>
            <a:spLocks noGrp="1"/>
          </p:cNvSpPr>
          <p:nvPr>
            <p:ph idx="1"/>
          </p:nvPr>
        </p:nvSpPr>
        <p:spPr/>
        <p:txBody>
          <a:bodyPr/>
          <a:p>
            <a:endParaRPr dirty="0" lang="en-US" smtClean="0"/>
          </a:p>
          <a:p>
            <a:r>
              <a:rPr dirty="0" lang="en-US" smtClean="0"/>
              <a:t>In 1884, formal training in mental health was started in Germany and thereafter other countries followed that example.</a:t>
            </a:r>
          </a:p>
          <a:p>
            <a:endParaRPr dirty="0" lang="en-US" smtClean="0"/>
          </a:p>
          <a:p>
            <a:endParaRPr dirty="0" lang="en-US"/>
          </a:p>
        </p:txBody>
      </p:sp>
    </p:spTree>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showMasterSp="0">
  <p:cSld>
    <p:spTree>
      <p:nvGrpSpPr>
        <p:cNvPr id="550" name=""/>
        <p:cNvGrpSpPr/>
        <p:nvPr/>
      </p:nvGrpSpPr>
      <p:grpSpPr>
        <a:xfrm>
          <a:off x="0" y="0"/>
          <a:ext cx="0" cy="0"/>
          <a:chOff x="0" y="0"/>
          <a:chExt cx="0" cy="0"/>
        </a:xfrm>
      </p:grpSpPr>
      <p:sp>
        <p:nvSpPr>
          <p:cNvPr id="1048943" name="Content Placeholder 2"/>
          <p:cNvSpPr>
            <a:spLocks noGrp="1"/>
          </p:cNvSpPr>
          <p:nvPr>
            <p:ph idx="1"/>
          </p:nvPr>
        </p:nvSpPr>
        <p:spPr>
          <a:xfrm>
            <a:off x="0" y="0"/>
            <a:ext cx="9144000" cy="7391400"/>
          </a:xfrm>
        </p:spPr>
        <p:txBody>
          <a:bodyPr/>
          <a:p>
            <a:pPr>
              <a:buNone/>
            </a:pPr>
            <a:r>
              <a:rPr dirty="0" lang="en-GB" u="sng" smtClean="0"/>
              <a:t>Primary therapy</a:t>
            </a:r>
            <a:r>
              <a:rPr dirty="0" lang="en-GB" smtClean="0"/>
              <a:t>;</a:t>
            </a:r>
          </a:p>
          <a:p>
            <a:pPr fontAlgn="ctr"/>
            <a:r>
              <a:rPr b="1" dirty="0" lang="en-GB" smtClean="0"/>
              <a:t>Reversal of Suspected Aetiologies</a:t>
            </a:r>
            <a:r>
              <a:rPr dirty="0" lang="en-GB" smtClean="0"/>
              <a:t> </a:t>
            </a:r>
          </a:p>
          <a:p>
            <a:pPr fontAlgn="ctr"/>
            <a:r>
              <a:rPr b="1" dirty="0" lang="en-GB" smtClean="0"/>
              <a:t>Treatment of Agitated Behaviour </a:t>
            </a:r>
            <a:r>
              <a:rPr dirty="0" lang="en-GB" smtClean="0"/>
              <a:t>- </a:t>
            </a:r>
            <a:r>
              <a:rPr b="1" dirty="0" lang="en-GB" smtClean="0"/>
              <a:t>Antipsychotic drugs e.g. </a:t>
            </a:r>
            <a:r>
              <a:rPr b="1" dirty="0" i="1" lang="en-GB" smtClean="0"/>
              <a:t>Haloperidol</a:t>
            </a:r>
            <a:r>
              <a:rPr b="1" dirty="0" lang="en-GB" smtClean="0"/>
              <a:t> </a:t>
            </a:r>
            <a:r>
              <a:rPr dirty="0" lang="en-GB" smtClean="0"/>
              <a:t>can often quite successfully manage the symptoms of delirium. </a:t>
            </a:r>
          </a:p>
          <a:p>
            <a:r>
              <a:rPr dirty="0" lang="en-GB" smtClean="0"/>
              <a:t>Other useful antipsychotic medications include </a:t>
            </a:r>
            <a:r>
              <a:rPr dirty="0" i="1" lang="en-GB" smtClean="0"/>
              <a:t>thiothixene (Navane) and droperidol (Inapsine)</a:t>
            </a:r>
            <a:endParaRPr dirty="0" lang="en-GB" smtClean="0"/>
          </a:p>
          <a:p>
            <a:r>
              <a:rPr dirty="0" lang="en-GB" smtClean="0"/>
              <a:t>If the delirium is caused by </a:t>
            </a:r>
            <a:r>
              <a:rPr b="1" dirty="0" lang="en-GB" smtClean="0"/>
              <a:t>sedative-hypnotic drug or alcohol withdrawal</a:t>
            </a:r>
            <a:r>
              <a:rPr dirty="0" lang="en-GB" smtClean="0"/>
              <a:t>, the </a:t>
            </a:r>
            <a:r>
              <a:rPr b="1" dirty="0" i="1" lang="en-GB" smtClean="0"/>
              <a:t>benzodiazepines e.g. oxazepam</a:t>
            </a:r>
            <a:r>
              <a:rPr dirty="0" i="1" lang="en-GB" smtClean="0"/>
              <a:t>, are the drugs of choice for treatment.</a:t>
            </a:r>
            <a:endParaRPr dirty="0" lang="en-GB" smtClean="0"/>
          </a:p>
          <a:p>
            <a:pPr fontAlgn="ctr"/>
            <a:endParaRPr dirty="0" lang="en-GB" smtClean="0"/>
          </a:p>
          <a:p>
            <a:endParaRPr dirty="0" lang="en-US"/>
          </a:p>
        </p:txBody>
      </p:sp>
    </p:spTree>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showMasterSp="0">
  <p:cSld>
    <p:spTree>
      <p:nvGrpSpPr>
        <p:cNvPr id="551" name=""/>
        <p:cNvGrpSpPr/>
        <p:nvPr/>
      </p:nvGrpSpPr>
      <p:grpSpPr>
        <a:xfrm>
          <a:off x="0" y="0"/>
          <a:ext cx="0" cy="0"/>
          <a:chOff x="0" y="0"/>
          <a:chExt cx="0" cy="0"/>
        </a:xfrm>
      </p:grpSpPr>
      <p:sp>
        <p:nvSpPr>
          <p:cNvPr id="1048944" name="Content Placeholder 2"/>
          <p:cNvSpPr>
            <a:spLocks noGrp="1"/>
          </p:cNvSpPr>
          <p:nvPr>
            <p:ph idx="1"/>
          </p:nvPr>
        </p:nvSpPr>
        <p:spPr>
          <a:xfrm>
            <a:off x="0" y="0"/>
            <a:ext cx="9144000" cy="6858000"/>
          </a:xfrm>
        </p:spPr>
        <p:txBody>
          <a:bodyPr/>
          <a:p>
            <a:pPr>
              <a:buNone/>
            </a:pPr>
            <a:r>
              <a:rPr dirty="0" lang="en-GB" u="sng" smtClean="0"/>
              <a:t>Supportive therapy;</a:t>
            </a:r>
          </a:p>
          <a:p>
            <a:pPr fontAlgn="ctr"/>
            <a:r>
              <a:rPr b="1" dirty="0" lang="en-GB" smtClean="0"/>
              <a:t>Environmental interventions</a:t>
            </a:r>
            <a:r>
              <a:rPr dirty="0" lang="en-GB" smtClean="0"/>
              <a:t> - Both nurses and family members can frequently reorient the patient to date and surroundings. It may help to place a clock, calendar, and familiar objects in the room. Adequate light in the room during the night may decrease frightening illusions. </a:t>
            </a:r>
          </a:p>
          <a:p>
            <a:pPr fontAlgn="ctr"/>
            <a:r>
              <a:rPr b="1" dirty="0" lang="en-GB" smtClean="0"/>
              <a:t>Psychosocial Interventions - </a:t>
            </a:r>
            <a:r>
              <a:rPr dirty="0" lang="en-GB" smtClean="0"/>
              <a:t>A calm family member should, if possible, remain with the paranoid, agitated patient; this is reassuring and can stop mishaps (e.g., patient's pulling out arterial lines, falling out of bed). In lieu of a family member, close supervision by reassuring nursing staff is essential. </a:t>
            </a:r>
          </a:p>
        </p:txBody>
      </p:sp>
    </p:spTree>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showMasterSp="0">
  <p:cSld>
    <p:spTree>
      <p:nvGrpSpPr>
        <p:cNvPr id="552" name=""/>
        <p:cNvGrpSpPr/>
        <p:nvPr/>
      </p:nvGrpSpPr>
      <p:grpSpPr>
        <a:xfrm>
          <a:off x="0" y="0"/>
          <a:ext cx="0" cy="0"/>
          <a:chOff x="0" y="0"/>
          <a:chExt cx="0" cy="0"/>
        </a:xfrm>
      </p:grpSpPr>
      <p:sp>
        <p:nvSpPr>
          <p:cNvPr id="1048945" name="Title 1"/>
          <p:cNvSpPr>
            <a:spLocks noGrp="1"/>
          </p:cNvSpPr>
          <p:nvPr>
            <p:ph type="title"/>
          </p:nvPr>
        </p:nvSpPr>
        <p:spPr>
          <a:xfrm>
            <a:off x="685800" y="152400"/>
            <a:ext cx="7772400" cy="762000"/>
          </a:xfrm>
        </p:spPr>
        <p:txBody>
          <a:bodyPr/>
          <a:p>
            <a:r>
              <a:rPr dirty="0" lang="en-US" smtClean="0"/>
              <a:t>AMNESTIC DISORDERS</a:t>
            </a:r>
            <a:endParaRPr dirty="0" lang="en-US"/>
          </a:p>
        </p:txBody>
      </p:sp>
      <p:sp>
        <p:nvSpPr>
          <p:cNvPr id="1048946" name="Content Placeholder 2"/>
          <p:cNvSpPr>
            <a:spLocks noGrp="1"/>
          </p:cNvSpPr>
          <p:nvPr>
            <p:ph idx="1"/>
          </p:nvPr>
        </p:nvSpPr>
        <p:spPr>
          <a:xfrm>
            <a:off x="0" y="838200"/>
            <a:ext cx="9144000" cy="5257800"/>
          </a:xfrm>
        </p:spPr>
        <p:txBody>
          <a:bodyPr/>
          <a:p>
            <a:r>
              <a:rPr dirty="0" lang="en-US" smtClean="0"/>
              <a:t>Amnestic disorders are a group of disorders that involve loss of memories previously established, loss of the ability to create new memories, or loss of the ability to learn new information.</a:t>
            </a:r>
          </a:p>
          <a:p>
            <a:r>
              <a:rPr dirty="0" lang="en-US" smtClean="0"/>
              <a:t> The amnesic disorders are characterized by problems with memory function. There is a range of symptoms associated with the amnesic disorders, as well as differences in the severity of symptoms</a:t>
            </a:r>
            <a:endParaRPr dirty="0" lang="en-US"/>
          </a:p>
        </p:txBody>
      </p:sp>
    </p:spTree>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showMasterSp="0">
  <p:cSld>
    <p:spTree>
      <p:nvGrpSpPr>
        <p:cNvPr id="553" name=""/>
        <p:cNvGrpSpPr/>
        <p:nvPr/>
      </p:nvGrpSpPr>
      <p:grpSpPr>
        <a:xfrm>
          <a:off x="0" y="0"/>
          <a:ext cx="0" cy="0"/>
          <a:chOff x="0" y="0"/>
          <a:chExt cx="0" cy="0"/>
        </a:xfrm>
      </p:grpSpPr>
      <p:sp>
        <p:nvSpPr>
          <p:cNvPr id="1048947" name="Content Placeholder 2"/>
          <p:cNvSpPr>
            <a:spLocks noGrp="1"/>
          </p:cNvSpPr>
          <p:nvPr>
            <p:ph idx="1"/>
          </p:nvPr>
        </p:nvSpPr>
        <p:spPr>
          <a:xfrm>
            <a:off x="0" y="0"/>
            <a:ext cx="9144000" cy="6096000"/>
          </a:xfrm>
        </p:spPr>
        <p:txBody>
          <a:bodyPr/>
          <a:p>
            <a:pPr>
              <a:buNone/>
            </a:pPr>
            <a:r>
              <a:rPr b="1" dirty="0" lang="en-US" u="sng" smtClean="0"/>
              <a:t>Causes and symptoms of amnesia </a:t>
            </a:r>
            <a:endParaRPr dirty="0" lang="en-US" u="sng" smtClean="0"/>
          </a:p>
          <a:p>
            <a:r>
              <a:rPr dirty="0" lang="en-US" smtClean="0"/>
              <a:t>In general, amnesic disorders are caused by structural or chemical damage to parts of the </a:t>
            </a:r>
            <a:r>
              <a:rPr b="1" dirty="0" lang="en-US" smtClean="0"/>
              <a:t>brain </a:t>
            </a:r>
            <a:r>
              <a:rPr dirty="0" lang="en-US" smtClean="0"/>
              <a:t>. Problems remembering previously learned information vary widely according to the location and the severity of brain damage. The ability to learn and remember new information, however, is always affected in an amnesic disorder. </a:t>
            </a:r>
          </a:p>
          <a:p>
            <a:endParaRPr dirty="0" lang="en-US"/>
          </a:p>
        </p:txBody>
      </p:sp>
    </p:spTree>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showMasterSp="0">
  <p:cSld>
    <p:spTree>
      <p:nvGrpSpPr>
        <p:cNvPr id="554" name=""/>
        <p:cNvGrpSpPr/>
        <p:nvPr/>
      </p:nvGrpSpPr>
      <p:grpSpPr>
        <a:xfrm>
          <a:off x="0" y="0"/>
          <a:ext cx="0" cy="0"/>
          <a:chOff x="0" y="0"/>
          <a:chExt cx="0" cy="0"/>
        </a:xfrm>
      </p:grpSpPr>
      <p:sp>
        <p:nvSpPr>
          <p:cNvPr id="1048948" name="Content Placeholder 2"/>
          <p:cNvSpPr>
            <a:spLocks noGrp="1"/>
          </p:cNvSpPr>
          <p:nvPr>
            <p:ph idx="1"/>
          </p:nvPr>
        </p:nvSpPr>
        <p:spPr>
          <a:xfrm>
            <a:off x="0" y="0"/>
            <a:ext cx="9144000" cy="6096000"/>
          </a:xfrm>
        </p:spPr>
        <p:txBody>
          <a:bodyPr/>
          <a:p>
            <a:r>
              <a:rPr dirty="0" lang="en-US" smtClean="0"/>
              <a:t>Amnesic disorder due to a general medical condition can be caused by head trauma, tumors, stroke , or Cerebrovascular disease. </a:t>
            </a:r>
          </a:p>
          <a:p>
            <a:r>
              <a:rPr dirty="0" lang="en-US" smtClean="0"/>
              <a:t>Substance-induced amnesic disorder can be caused by alcoholism, long-term heavy drug use, or exposure to such toxins as lead, mercury, carbon monoxide, and certain insecticides. </a:t>
            </a:r>
          </a:p>
          <a:p>
            <a:r>
              <a:rPr dirty="0" lang="en-US" smtClean="0"/>
              <a:t>In cases of amnesic disorder caused by alcoholism, it is thought that the root of the disorder is a vitamin deficiency that is commonly associated with alcoholism, known as Korsakoff's syndrome</a:t>
            </a:r>
            <a:endParaRPr dirty="0" lang="en-US"/>
          </a:p>
        </p:txBody>
      </p:sp>
    </p:spTree>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showMasterSp="0">
  <p:cSld>
    <p:spTree>
      <p:nvGrpSpPr>
        <p:cNvPr id="555" name=""/>
        <p:cNvGrpSpPr/>
        <p:nvPr/>
      </p:nvGrpSpPr>
      <p:grpSpPr>
        <a:xfrm>
          <a:off x="0" y="0"/>
          <a:ext cx="0" cy="0"/>
          <a:chOff x="0" y="0"/>
          <a:chExt cx="0" cy="0"/>
        </a:xfrm>
      </p:grpSpPr>
      <p:sp>
        <p:nvSpPr>
          <p:cNvPr id="1048949" name="Title 1"/>
          <p:cNvSpPr>
            <a:spLocks noGrp="1"/>
          </p:cNvSpPr>
          <p:nvPr>
            <p:ph type="title"/>
          </p:nvPr>
        </p:nvSpPr>
        <p:spPr>
          <a:xfrm>
            <a:off x="685800" y="228600"/>
            <a:ext cx="7772400" cy="762000"/>
          </a:xfrm>
        </p:spPr>
        <p:txBody>
          <a:bodyPr/>
          <a:p>
            <a:r>
              <a:rPr b="1" dirty="0" i="1" lang="en-US" smtClean="0"/>
              <a:t>Symptoms </a:t>
            </a:r>
            <a:r>
              <a:rPr dirty="0" lang="en-US" smtClean="0"/>
              <a:t/>
            </a:r>
            <a:br>
              <a:rPr dirty="0" lang="en-US" smtClean="0"/>
            </a:br>
            <a:endParaRPr dirty="0" lang="en-US"/>
          </a:p>
        </p:txBody>
      </p:sp>
      <p:sp>
        <p:nvSpPr>
          <p:cNvPr id="1048950" name="Content Placeholder 2"/>
          <p:cNvSpPr>
            <a:spLocks noGrp="1"/>
          </p:cNvSpPr>
          <p:nvPr>
            <p:ph idx="1"/>
          </p:nvPr>
        </p:nvSpPr>
        <p:spPr>
          <a:xfrm>
            <a:off x="0" y="762000"/>
            <a:ext cx="9144000" cy="6096000"/>
          </a:xfrm>
        </p:spPr>
        <p:txBody>
          <a:bodyPr/>
          <a:p>
            <a:r>
              <a:rPr dirty="0" lang="en-US" smtClean="0"/>
              <a:t>In addition to problems with information recall and the formation of new memories, people with amnesic disorders are often disoriented with respect to time and space, which means that they are unable to tell an examiner where they are or what day of the week it is. </a:t>
            </a:r>
          </a:p>
          <a:p>
            <a:r>
              <a:rPr dirty="0" lang="en-US" smtClean="0"/>
              <a:t>Most patients with amnesic disorders lack insight into their loss of memory, which means that they will deny that there is anything wrong with their memory in spite of evidence to the contrary. </a:t>
            </a:r>
            <a:endParaRPr dirty="0" lang="en-US"/>
          </a:p>
        </p:txBody>
      </p:sp>
    </p:spTree>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showMasterSp="0">
  <p:cSld>
    <p:spTree>
      <p:nvGrpSpPr>
        <p:cNvPr id="556" name=""/>
        <p:cNvGrpSpPr/>
        <p:nvPr/>
      </p:nvGrpSpPr>
      <p:grpSpPr>
        <a:xfrm>
          <a:off x="0" y="0"/>
          <a:ext cx="0" cy="0"/>
          <a:chOff x="0" y="0"/>
          <a:chExt cx="0" cy="0"/>
        </a:xfrm>
      </p:grpSpPr>
      <p:sp>
        <p:nvSpPr>
          <p:cNvPr id="1048951" name="Content Placeholder 2"/>
          <p:cNvSpPr>
            <a:spLocks noGrp="1"/>
          </p:cNvSpPr>
          <p:nvPr>
            <p:ph idx="1"/>
          </p:nvPr>
        </p:nvSpPr>
        <p:spPr>
          <a:xfrm>
            <a:off x="0" y="0"/>
            <a:ext cx="9144000" cy="6096000"/>
          </a:xfrm>
        </p:spPr>
        <p:txBody>
          <a:bodyPr/>
          <a:p>
            <a:r>
              <a:rPr dirty="0" lang="en-US" smtClean="0"/>
              <a:t>Some persons with amnesic disorders undergo a personality change; they may appear apathetic or bland, as if the distinctive features of their personality have been washed out of them. </a:t>
            </a:r>
          </a:p>
          <a:p>
            <a:r>
              <a:rPr dirty="0" lang="en-US" smtClean="0"/>
              <a:t>Transient global amnesia (TGA) is characterized by episodes during which the patient is unable to create new memories or learn new information, and sometimes is unable to recall past memories. The episodes occur suddenly and are generally short. Patients with TGA often appear confused or bewildered</a:t>
            </a:r>
            <a:endParaRPr dirty="0" lang="en-US"/>
          </a:p>
        </p:txBody>
      </p:sp>
    </p:spTree>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showMasterSp="0">
  <p:cSld>
    <p:spTree>
      <p:nvGrpSpPr>
        <p:cNvPr id="557" name=""/>
        <p:cNvGrpSpPr/>
        <p:nvPr/>
      </p:nvGrpSpPr>
      <p:grpSpPr>
        <a:xfrm>
          <a:off x="0" y="0"/>
          <a:ext cx="0" cy="0"/>
          <a:chOff x="0" y="0"/>
          <a:chExt cx="0" cy="0"/>
        </a:xfrm>
      </p:grpSpPr>
      <p:sp>
        <p:nvSpPr>
          <p:cNvPr id="1048952" name="Content Placeholder 2"/>
          <p:cNvSpPr>
            <a:spLocks noGrp="1"/>
          </p:cNvSpPr>
          <p:nvPr>
            <p:ph idx="1"/>
          </p:nvPr>
        </p:nvSpPr>
        <p:spPr>
          <a:xfrm>
            <a:off x="0" y="0"/>
            <a:ext cx="9144000" cy="6858000"/>
          </a:xfrm>
        </p:spPr>
        <p:txBody>
          <a:bodyPr/>
          <a:p>
            <a:pPr>
              <a:buNone/>
            </a:pPr>
            <a:r>
              <a:rPr b="1" dirty="0" lang="en-US" u="sng" smtClean="0"/>
              <a:t>Treatments </a:t>
            </a:r>
            <a:endParaRPr dirty="0" lang="en-US" u="sng" smtClean="0"/>
          </a:p>
          <a:p>
            <a:r>
              <a:rPr dirty="0" lang="en-US" smtClean="0"/>
              <a:t>There are no treatments that have been proved effective in most cases of amnesic disorder</a:t>
            </a:r>
          </a:p>
          <a:p>
            <a:r>
              <a:rPr dirty="0" lang="en-US" smtClean="0"/>
              <a:t> Many patients recover slowly over time, and sometimes recover memories that were formed before the onset of the amnesic disorder.</a:t>
            </a:r>
          </a:p>
          <a:p>
            <a:r>
              <a:rPr dirty="0" lang="en-US" smtClean="0"/>
              <a:t> Patients generally recover from transient global amnesia without treatment. In people judged to have the signs that often lead to alcohol-induced persisting amnesic disorder, treatment with thiamin may stop the disorder from developing. </a:t>
            </a:r>
          </a:p>
          <a:p>
            <a:endParaRPr dirty="0" lang="en-US"/>
          </a:p>
        </p:txBody>
      </p:sp>
    </p:spTree>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showMasterSp="0">
  <p:cSld>
    <p:spTree>
      <p:nvGrpSpPr>
        <p:cNvPr id="558" name=""/>
        <p:cNvGrpSpPr/>
        <p:nvPr/>
      </p:nvGrpSpPr>
      <p:grpSpPr>
        <a:xfrm>
          <a:off x="0" y="0"/>
          <a:ext cx="0" cy="0"/>
          <a:chOff x="0" y="0"/>
          <a:chExt cx="0" cy="0"/>
        </a:xfrm>
      </p:grpSpPr>
      <p:sp>
        <p:nvSpPr>
          <p:cNvPr id="1048953" name="Content Placeholder 2"/>
          <p:cNvSpPr>
            <a:spLocks noGrp="1"/>
          </p:cNvSpPr>
          <p:nvPr>
            <p:ph idx="1"/>
          </p:nvPr>
        </p:nvSpPr>
        <p:spPr>
          <a:xfrm>
            <a:off x="0" y="228600"/>
            <a:ext cx="8458200" cy="5867400"/>
          </a:xfrm>
        </p:spPr>
        <p:txBody>
          <a:bodyPr/>
          <a:p>
            <a:pPr>
              <a:buNone/>
            </a:pPr>
            <a:r>
              <a:rPr b="1" dirty="0" lang="en-US" u="sng" smtClean="0"/>
              <a:t>Prevention</a:t>
            </a:r>
            <a:r>
              <a:rPr b="1" dirty="0" lang="en-US" smtClean="0"/>
              <a:t> </a:t>
            </a:r>
            <a:endParaRPr dirty="0" lang="en-US" smtClean="0"/>
          </a:p>
          <a:p>
            <a:r>
              <a:rPr dirty="0" lang="en-US" smtClean="0"/>
              <a:t>Amnestic disorders resulting from trauma are not generally considered preventable. Avoiding exposure to environmental toxins, refraining from abuse of alcohol or other substances, and maintaining a balanced diet may help to prevent some forms of amnesic disorders. </a:t>
            </a:r>
          </a:p>
          <a:p>
            <a:endParaRPr dirty="0" lang="en-US"/>
          </a:p>
        </p:txBody>
      </p:sp>
    </p:spTree>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showMasterSp="0">
  <p:cSld>
    <p:spTree>
      <p:nvGrpSpPr>
        <p:cNvPr id="559" name=""/>
        <p:cNvGrpSpPr/>
        <p:nvPr/>
      </p:nvGrpSpPr>
      <p:grpSpPr>
        <a:xfrm>
          <a:off x="0" y="0"/>
          <a:ext cx="0" cy="0"/>
          <a:chOff x="0" y="0"/>
          <a:chExt cx="0" cy="0"/>
        </a:xfrm>
      </p:grpSpPr>
      <p:sp>
        <p:nvSpPr>
          <p:cNvPr id="1048954" name="Title 1"/>
          <p:cNvSpPr>
            <a:spLocks noGrp="1"/>
          </p:cNvSpPr>
          <p:nvPr>
            <p:ph type="title"/>
          </p:nvPr>
        </p:nvSpPr>
        <p:spPr>
          <a:xfrm>
            <a:off x="685800" y="0"/>
            <a:ext cx="7772400" cy="1066800"/>
          </a:xfrm>
        </p:spPr>
        <p:txBody>
          <a:bodyPr/>
          <a:p>
            <a:r>
              <a:rPr dirty="0" lang="en-US" smtClean="0"/>
              <a:t>Dementia </a:t>
            </a:r>
            <a:endParaRPr dirty="0" lang="en-US"/>
          </a:p>
        </p:txBody>
      </p:sp>
      <p:sp>
        <p:nvSpPr>
          <p:cNvPr id="1048955" name="Content Placeholder 2"/>
          <p:cNvSpPr>
            <a:spLocks noGrp="1"/>
          </p:cNvSpPr>
          <p:nvPr>
            <p:ph idx="1"/>
          </p:nvPr>
        </p:nvSpPr>
        <p:spPr>
          <a:xfrm>
            <a:off x="0" y="838200"/>
            <a:ext cx="9144000" cy="6019800"/>
          </a:xfrm>
        </p:spPr>
        <p:txBody>
          <a:bodyPr/>
          <a:p>
            <a:r>
              <a:rPr dirty="0" lang="en-US" smtClean="0"/>
              <a:t>This is a slow deterioration in cognitive functioning, causing multiple changes. This condition is common in individuals of advanced age, that is, 65 years and above and quite rare in youth or middle age.</a:t>
            </a:r>
          </a:p>
          <a:p>
            <a:r>
              <a:rPr dirty="0" lang="en-US" smtClean="0"/>
              <a:t>Dementia indicates problems with at least two brain functions, such as memory loss and impaired judgment or language, and the inability to perform some daily activities such as paying bills or becoming lost while driving.</a:t>
            </a:r>
          </a:p>
          <a:p>
            <a:pPr lvl="0"/>
            <a:endParaRPr dirty="0" lang="en-US" smtClean="0"/>
          </a:p>
          <a:p>
            <a:endParaRPr dirty="0"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335" name=""/>
        <p:cNvGrpSpPr/>
        <p:nvPr/>
      </p:nvGrpSpPr>
      <p:grpSpPr>
        <a:xfrm>
          <a:off x="0" y="0"/>
          <a:ext cx="0" cy="0"/>
          <a:chOff x="0" y="0"/>
          <a:chExt cx="0" cy="0"/>
        </a:xfrm>
      </p:grpSpPr>
      <p:sp>
        <p:nvSpPr>
          <p:cNvPr id="1048640" name="Content Placeholder 2"/>
          <p:cNvSpPr>
            <a:spLocks noGrp="1"/>
          </p:cNvSpPr>
          <p:nvPr>
            <p:ph idx="1"/>
          </p:nvPr>
        </p:nvSpPr>
        <p:spPr>
          <a:xfrm>
            <a:off x="0" y="0"/>
            <a:ext cx="9144000" cy="6858000"/>
          </a:xfrm>
        </p:spPr>
        <p:txBody>
          <a:bodyPr/>
          <a:p>
            <a:pPr>
              <a:buNone/>
            </a:pPr>
            <a:r>
              <a:rPr b="1" dirty="0" lang="en-US" u="sng" smtClean="0"/>
              <a:t>4.The Scientific Period</a:t>
            </a:r>
          </a:p>
          <a:p>
            <a:pPr>
              <a:buNone/>
            </a:pPr>
            <a:r>
              <a:rPr dirty="0" lang="en-US" u="sng" smtClean="0"/>
              <a:t> </a:t>
            </a:r>
          </a:p>
          <a:p>
            <a:r>
              <a:rPr dirty="0" lang="en-US" smtClean="0"/>
              <a:t>The scientific period is associated with the 19th Century. During that period science was devoted to developing modern treatments that were based on scientific findings. Many forms of treatments were discovered and later abandoned like hydrotherapy, insulin therapy and leucotomy.</a:t>
            </a:r>
          </a:p>
          <a:p>
            <a:r>
              <a:rPr dirty="0" lang="en-US" smtClean="0"/>
              <a:t>The current forms of treatments include physical treatment like pharmacotherapy and electroconvulsive therapy.</a:t>
            </a:r>
          </a:p>
          <a:p>
            <a:pPr>
              <a:buNone/>
            </a:pPr>
            <a:endParaRPr dirty="0" lang="en-US"/>
          </a:p>
        </p:txBody>
      </p:sp>
    </p:spTree>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560" name=""/>
        <p:cNvGrpSpPr/>
        <p:nvPr/>
      </p:nvGrpSpPr>
      <p:grpSpPr>
        <a:xfrm>
          <a:off x="0" y="0"/>
          <a:ext cx="0" cy="0"/>
          <a:chOff x="0" y="0"/>
          <a:chExt cx="0" cy="0"/>
        </a:xfrm>
      </p:grpSpPr>
      <p:sp>
        <p:nvSpPr>
          <p:cNvPr id="1048956" name="Title 1"/>
          <p:cNvSpPr>
            <a:spLocks noGrp="1"/>
          </p:cNvSpPr>
          <p:nvPr>
            <p:ph type="title"/>
          </p:nvPr>
        </p:nvSpPr>
        <p:spPr/>
        <p:txBody>
          <a:bodyPr/>
          <a:p>
            <a:endParaRPr lang="en-US"/>
          </a:p>
        </p:txBody>
      </p:sp>
      <p:sp>
        <p:nvSpPr>
          <p:cNvPr id="1048957" name="Content Placeholder 2"/>
          <p:cNvSpPr>
            <a:spLocks noGrp="1"/>
          </p:cNvSpPr>
          <p:nvPr>
            <p:ph idx="1"/>
          </p:nvPr>
        </p:nvSpPr>
        <p:spPr/>
        <p:txBody>
          <a:bodyPr/>
          <a:p>
            <a:r>
              <a:rPr dirty="0" lang="en-US" smtClean="0"/>
              <a:t>Presenting complaints for this condition include:</a:t>
            </a:r>
          </a:p>
          <a:p>
            <a:pPr lvl="1"/>
            <a:r>
              <a:rPr dirty="0" lang="en-US" smtClean="0"/>
              <a:t>Patients may complain of forgetfulness, decline in mental functioning or they may feel depressed but may be unaware of the memory loss.</a:t>
            </a:r>
          </a:p>
          <a:p>
            <a:pPr lvl="1"/>
            <a:r>
              <a:rPr dirty="0" lang="en-US" smtClean="0"/>
              <a:t>Families may ask for help initially because of failing memory, change in personality or behaviour and disorientation.</a:t>
            </a:r>
          </a:p>
          <a:p>
            <a:endParaRPr dirty="0" lang="en-US"/>
          </a:p>
        </p:txBody>
      </p:sp>
    </p:spTree>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showMasterSp="0">
  <p:cSld>
    <p:spTree>
      <p:nvGrpSpPr>
        <p:cNvPr id="561" name=""/>
        <p:cNvGrpSpPr/>
        <p:nvPr/>
      </p:nvGrpSpPr>
      <p:grpSpPr>
        <a:xfrm>
          <a:off x="0" y="0"/>
          <a:ext cx="0" cy="0"/>
          <a:chOff x="0" y="0"/>
          <a:chExt cx="0" cy="0"/>
        </a:xfrm>
      </p:grpSpPr>
      <p:sp>
        <p:nvSpPr>
          <p:cNvPr id="1048958" name="Content Placeholder 2"/>
          <p:cNvSpPr>
            <a:spLocks noGrp="1"/>
          </p:cNvSpPr>
          <p:nvPr>
            <p:ph idx="1"/>
          </p:nvPr>
        </p:nvSpPr>
        <p:spPr>
          <a:xfrm>
            <a:off x="0" y="0"/>
            <a:ext cx="8458200" cy="6096000"/>
          </a:xfrm>
        </p:spPr>
        <p:txBody>
          <a:bodyPr/>
          <a:p>
            <a:pPr lvl="1"/>
            <a:endParaRPr dirty="0" lang="en-US" smtClean="0"/>
          </a:p>
          <a:p>
            <a:pPr lvl="1"/>
            <a:endParaRPr dirty="0" lang="en-US" smtClean="0"/>
          </a:p>
          <a:p>
            <a:pPr lvl="1"/>
            <a:endParaRPr dirty="0" lang="en-US" smtClean="0"/>
          </a:p>
          <a:p>
            <a:pPr lvl="1"/>
            <a:r>
              <a:rPr dirty="0" lang="en-US" smtClean="0"/>
              <a:t>Changes in behaviour and functioning, for example, poor personal hygiene or social integration.</a:t>
            </a:r>
          </a:p>
          <a:p>
            <a:pPr lvl="1"/>
            <a:r>
              <a:rPr dirty="0" lang="en-US" smtClean="0"/>
              <a:t>Decline in memory, thinking, judgment, orientation and language.</a:t>
            </a:r>
          </a:p>
          <a:p>
            <a:pPr lvl="1"/>
            <a:r>
              <a:rPr dirty="0" lang="en-US" smtClean="0"/>
              <a:t>Being apathetic or disinterested.</a:t>
            </a:r>
          </a:p>
          <a:p>
            <a:pPr lvl="1"/>
            <a:r>
              <a:rPr dirty="0" lang="en-US" smtClean="0"/>
              <a:t>Decline in every day functioning, for example, dressing, washing, cooking.</a:t>
            </a:r>
          </a:p>
          <a:p>
            <a:pPr>
              <a:buNone/>
            </a:pPr>
            <a:endParaRPr dirty="0" lang="en-US"/>
          </a:p>
        </p:txBody>
      </p:sp>
    </p:spTree>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showMasterSp="0">
  <p:cSld>
    <p:spTree>
      <p:nvGrpSpPr>
        <p:cNvPr id="562" name=""/>
        <p:cNvGrpSpPr/>
        <p:nvPr/>
      </p:nvGrpSpPr>
      <p:grpSpPr>
        <a:xfrm>
          <a:off x="0" y="0"/>
          <a:ext cx="0" cy="0"/>
          <a:chOff x="0" y="0"/>
          <a:chExt cx="0" cy="0"/>
        </a:xfrm>
      </p:grpSpPr>
      <p:sp>
        <p:nvSpPr>
          <p:cNvPr id="1048959" name="Title 1"/>
          <p:cNvSpPr>
            <a:spLocks noGrp="1"/>
          </p:cNvSpPr>
          <p:nvPr>
            <p:ph type="title"/>
          </p:nvPr>
        </p:nvSpPr>
        <p:spPr>
          <a:xfrm>
            <a:off x="685800" y="228600"/>
            <a:ext cx="7772400" cy="381000"/>
          </a:xfrm>
        </p:spPr>
        <p:txBody>
          <a:bodyPr/>
          <a:p>
            <a:r>
              <a:rPr dirty="0" lang="en-US" smtClean="0"/>
              <a:t>Management of dementia</a:t>
            </a:r>
            <a:endParaRPr dirty="0" lang="en-US"/>
          </a:p>
        </p:txBody>
      </p:sp>
      <p:sp>
        <p:nvSpPr>
          <p:cNvPr id="1048960" name="Content Placeholder 2"/>
          <p:cNvSpPr>
            <a:spLocks noGrp="1"/>
          </p:cNvSpPr>
          <p:nvPr>
            <p:ph idx="1"/>
          </p:nvPr>
        </p:nvSpPr>
        <p:spPr>
          <a:xfrm>
            <a:off x="0" y="762000"/>
            <a:ext cx="9144000" cy="5334000"/>
          </a:xfrm>
        </p:spPr>
        <p:txBody>
          <a:bodyPr/>
          <a:p>
            <a:r>
              <a:rPr dirty="0" lang="en-GB" smtClean="0"/>
              <a:t>Therapeutic approaches include;</a:t>
            </a:r>
          </a:p>
          <a:p>
            <a:pPr indent="-514350" marL="514350">
              <a:buFont typeface="+mj-lt"/>
              <a:buAutoNum type="arabicPeriod"/>
            </a:pPr>
            <a:r>
              <a:rPr dirty="0" lang="en-GB" u="sng" smtClean="0"/>
              <a:t>Pharmacologic </a:t>
            </a:r>
          </a:p>
          <a:p>
            <a:pPr fontAlgn="ctr" lvl="1"/>
            <a:r>
              <a:rPr b="1" dirty="0" lang="en-GB" smtClean="0"/>
              <a:t>Neuroleptics</a:t>
            </a:r>
            <a:r>
              <a:rPr dirty="0" lang="en-GB" smtClean="0"/>
              <a:t> e.g. </a:t>
            </a:r>
            <a:r>
              <a:rPr dirty="0" i="1" lang="en-GB" smtClean="0"/>
              <a:t>Haloperidol or Thioridazine,</a:t>
            </a:r>
            <a:r>
              <a:rPr dirty="0" lang="en-GB" smtClean="0"/>
              <a:t> are indicated for the treatment of specific target symptoms in </a:t>
            </a:r>
            <a:r>
              <a:rPr dirty="0" i="1" lang="en-GB" smtClean="0"/>
              <a:t>delusions, hallucinations, and severe aggression or agitation</a:t>
            </a:r>
            <a:r>
              <a:rPr b="1" dirty="0" lang="en-GB" smtClean="0"/>
              <a:t> </a:t>
            </a:r>
            <a:endParaRPr dirty="0" lang="en-GB" smtClean="0"/>
          </a:p>
          <a:p>
            <a:pPr fontAlgn="ctr" lvl="1"/>
            <a:r>
              <a:rPr b="1" dirty="0" lang="en-GB" smtClean="0"/>
              <a:t>Lithium </a:t>
            </a:r>
            <a:r>
              <a:rPr dirty="0" lang="en-GB" smtClean="0"/>
              <a:t>may be effective when </a:t>
            </a:r>
            <a:r>
              <a:rPr dirty="0" i="1" lang="en-GB" smtClean="0"/>
              <a:t>manic symptoms</a:t>
            </a:r>
            <a:r>
              <a:rPr dirty="0" lang="en-GB" smtClean="0"/>
              <a:t> are associated with agitation.</a:t>
            </a:r>
          </a:p>
          <a:p>
            <a:pPr fontAlgn="ctr" lvl="1"/>
            <a:r>
              <a:rPr b="1" dirty="0" lang="en-GB" smtClean="0"/>
              <a:t>Depressive symptoms</a:t>
            </a:r>
            <a:r>
              <a:rPr dirty="0" lang="en-GB" smtClean="0"/>
              <a:t> may be managed by antidepressant therapy (both pharmacological and psychosocial) - </a:t>
            </a:r>
            <a:r>
              <a:rPr dirty="0" i="1" lang="en-GB" smtClean="0"/>
              <a:t>TCAs, MAOIs, and ECT </a:t>
            </a:r>
            <a:endParaRPr dirty="0" lang="en-GB" smtClean="0"/>
          </a:p>
          <a:p>
            <a:endParaRPr dirty="0" lang="en-US"/>
          </a:p>
        </p:txBody>
      </p:sp>
    </p:spTree>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showMasterSp="0">
  <p:cSld>
    <p:spTree>
      <p:nvGrpSpPr>
        <p:cNvPr id="563" name=""/>
        <p:cNvGrpSpPr/>
        <p:nvPr/>
      </p:nvGrpSpPr>
      <p:grpSpPr>
        <a:xfrm>
          <a:off x="0" y="0"/>
          <a:ext cx="0" cy="0"/>
          <a:chOff x="0" y="0"/>
          <a:chExt cx="0" cy="0"/>
        </a:xfrm>
      </p:grpSpPr>
      <p:sp>
        <p:nvSpPr>
          <p:cNvPr id="1048961" name="Content Placeholder 2"/>
          <p:cNvSpPr>
            <a:spLocks noGrp="1"/>
          </p:cNvSpPr>
          <p:nvPr>
            <p:ph idx="1"/>
          </p:nvPr>
        </p:nvSpPr>
        <p:spPr>
          <a:xfrm>
            <a:off x="0" y="0"/>
            <a:ext cx="9144000" cy="6858000"/>
          </a:xfrm>
        </p:spPr>
        <p:txBody>
          <a:bodyPr/>
          <a:p>
            <a:pPr fontAlgn="ctr" lvl="1"/>
            <a:r>
              <a:rPr b="1" dirty="0" lang="en-GB" smtClean="0"/>
              <a:t>Buspirone</a:t>
            </a:r>
            <a:r>
              <a:rPr dirty="0" lang="en-GB" smtClean="0"/>
              <a:t>, a non-benzodiazepine anxiolytic that is well tolerated and effective in the treatment of </a:t>
            </a:r>
            <a:r>
              <a:rPr dirty="0" i="1" lang="en-GB" smtClean="0"/>
              <a:t>anxiety</a:t>
            </a:r>
            <a:endParaRPr dirty="0" lang="en-GB" smtClean="0"/>
          </a:p>
          <a:p>
            <a:pPr fontAlgn="ctr" lvl="1"/>
            <a:r>
              <a:rPr b="1" dirty="0" lang="en-GB" smtClean="0"/>
              <a:t>Insomnia </a:t>
            </a:r>
            <a:r>
              <a:rPr dirty="0" lang="en-GB" smtClean="0"/>
              <a:t>- Non-pharmacological management . Useful medications include</a:t>
            </a:r>
            <a:r>
              <a:rPr b="1" dirty="0" lang="en-GB" smtClean="0"/>
              <a:t> </a:t>
            </a:r>
            <a:r>
              <a:rPr dirty="0" i="1" lang="en-GB" smtClean="0"/>
              <a:t>trazodone, temazepam, chloral hydrate, and thioridazine.</a:t>
            </a:r>
          </a:p>
          <a:p>
            <a:pPr fontAlgn="ctr" lvl="1">
              <a:buNone/>
            </a:pPr>
            <a:r>
              <a:rPr dirty="0" lang="en-GB" smtClean="0"/>
              <a:t>2.Maintain optimum physical health e.g. Adequate diet, treatment of anaemia and urinary obstruction</a:t>
            </a:r>
          </a:p>
          <a:p>
            <a:pPr fontAlgn="ctr" lvl="1">
              <a:buNone/>
            </a:pPr>
            <a:r>
              <a:rPr dirty="0" i="1" lang="en-GB" smtClean="0"/>
              <a:t>3. </a:t>
            </a:r>
            <a:r>
              <a:rPr b="1" dirty="0" lang="en-GB" u="sng" smtClean="0"/>
              <a:t>Psychotherapy</a:t>
            </a:r>
            <a:r>
              <a:rPr b="1" dirty="0" lang="en-GB" smtClean="0"/>
              <a:t> </a:t>
            </a:r>
            <a:r>
              <a:rPr dirty="0" lang="en-GB" smtClean="0"/>
              <a:t>as well as</a:t>
            </a:r>
            <a:r>
              <a:rPr b="1" dirty="0" lang="en-GB" smtClean="0"/>
              <a:t> behaviour modification </a:t>
            </a:r>
            <a:r>
              <a:rPr dirty="0" lang="en-GB" smtClean="0"/>
              <a:t>&amp; </a:t>
            </a:r>
            <a:r>
              <a:rPr b="1" dirty="0" lang="en-GB" smtClean="0"/>
              <a:t>environmental manipulation</a:t>
            </a:r>
          </a:p>
          <a:p>
            <a:pPr fontAlgn="ctr" lvl="1">
              <a:buNone/>
            </a:pPr>
            <a:endParaRPr dirty="0" lang="en-GB" smtClean="0"/>
          </a:p>
          <a:p>
            <a:pPr fontAlgn="ctr" lvl="1">
              <a:buNone/>
            </a:pPr>
            <a:endParaRPr dirty="0" i="1" lang="en-GB" smtClean="0"/>
          </a:p>
          <a:p>
            <a:pPr fontAlgn="ctr" lvl="1"/>
            <a:endParaRPr dirty="0" lang="en-GB" smtClean="0"/>
          </a:p>
          <a:p>
            <a:endParaRPr dirty="0" lang="en-US"/>
          </a:p>
        </p:txBody>
      </p:sp>
    </p:spTree>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showMasterSp="0">
  <p:cSld>
    <p:spTree>
      <p:nvGrpSpPr>
        <p:cNvPr id="564" name=""/>
        <p:cNvGrpSpPr/>
        <p:nvPr/>
      </p:nvGrpSpPr>
      <p:grpSpPr>
        <a:xfrm>
          <a:off x="0" y="0"/>
          <a:ext cx="0" cy="0"/>
          <a:chOff x="0" y="0"/>
          <a:chExt cx="0" cy="0"/>
        </a:xfrm>
      </p:grpSpPr>
      <p:sp>
        <p:nvSpPr>
          <p:cNvPr id="1048962" name="Title 1"/>
          <p:cNvSpPr>
            <a:spLocks noGrp="1"/>
          </p:cNvSpPr>
          <p:nvPr>
            <p:ph type="title"/>
          </p:nvPr>
        </p:nvSpPr>
        <p:spPr>
          <a:xfrm>
            <a:off x="685800" y="228600"/>
            <a:ext cx="7772400" cy="914400"/>
          </a:xfrm>
        </p:spPr>
        <p:txBody>
          <a:bodyPr/>
          <a:p>
            <a:r>
              <a:rPr b="1" dirty="0" lang="en-US" smtClean="0"/>
              <a:t>Senile Dementia</a:t>
            </a:r>
            <a:r>
              <a:rPr dirty="0" lang="en-US" smtClean="0"/>
              <a:t> </a:t>
            </a:r>
            <a:br>
              <a:rPr dirty="0" lang="en-US" smtClean="0"/>
            </a:br>
            <a:endParaRPr dirty="0" lang="en-US"/>
          </a:p>
        </p:txBody>
      </p:sp>
      <p:sp>
        <p:nvSpPr>
          <p:cNvPr id="1048963" name="Content Placeholder 2"/>
          <p:cNvSpPr>
            <a:spLocks noGrp="1"/>
          </p:cNvSpPr>
          <p:nvPr>
            <p:ph idx="1"/>
          </p:nvPr>
        </p:nvSpPr>
        <p:spPr>
          <a:xfrm>
            <a:off x="0" y="685800"/>
            <a:ext cx="9144000" cy="6172200"/>
          </a:xfrm>
        </p:spPr>
        <p:txBody>
          <a:bodyPr/>
          <a:p>
            <a:r>
              <a:rPr dirty="0" lang="en-US" smtClean="0"/>
              <a:t>This is a disorder of unknown cause characterised by severe impairment of intellectual functioning. If it occurs before the age of 65 years it is called </a:t>
            </a:r>
            <a:r>
              <a:rPr dirty="0" lang="en-US" u="sng" smtClean="0"/>
              <a:t>Alzheimer's disease</a:t>
            </a:r>
          </a:p>
          <a:p>
            <a:r>
              <a:rPr b="1" dirty="0" lang="en-GB" smtClean="0"/>
              <a:t>Aetiology</a:t>
            </a:r>
          </a:p>
          <a:p>
            <a:pPr lvl="1"/>
            <a:r>
              <a:rPr b="1" dirty="0" lang="en-GB" smtClean="0"/>
              <a:t>Genetics -</a:t>
            </a:r>
            <a:r>
              <a:rPr dirty="0" lang="en-GB" smtClean="0"/>
              <a:t> 1° biological relatives</a:t>
            </a:r>
            <a:r>
              <a:rPr b="1" dirty="0" lang="en-GB" smtClean="0"/>
              <a:t> </a:t>
            </a:r>
            <a:r>
              <a:rPr dirty="0" lang="en-GB" smtClean="0"/>
              <a:t>of individuals </a:t>
            </a:r>
            <a:r>
              <a:rPr b="1" dirty="0" lang="en-GB" smtClean="0"/>
              <a:t>With Early Onset</a:t>
            </a:r>
            <a:r>
              <a:rPr dirty="0" lang="en-GB" smtClean="0"/>
              <a:t>, are more likely to develop the disorder. </a:t>
            </a:r>
            <a:r>
              <a:rPr b="1" dirty="0" lang="en-GB" smtClean="0"/>
              <a:t>Late-onset</a:t>
            </a:r>
            <a:r>
              <a:rPr dirty="0" lang="en-GB" smtClean="0"/>
              <a:t> cases have been shown to be</a:t>
            </a:r>
            <a:r>
              <a:rPr b="1" dirty="0" lang="en-GB" smtClean="0"/>
              <a:t> inherited </a:t>
            </a:r>
            <a:r>
              <a:rPr dirty="0" lang="en-GB" smtClean="0"/>
              <a:t>as a </a:t>
            </a:r>
            <a:r>
              <a:rPr b="1" dirty="0" lang="en-GB" smtClean="0"/>
              <a:t>dominant trait</a:t>
            </a:r>
            <a:r>
              <a:rPr dirty="0" lang="en-GB" smtClean="0"/>
              <a:t> with linkage to several chromosomes, including chromosomes </a:t>
            </a:r>
            <a:r>
              <a:rPr b="1" dirty="0" lang="en-GB" smtClean="0"/>
              <a:t>1, 14, 19 &amp; 21</a:t>
            </a:r>
            <a:endParaRPr dirty="0" lang="en-GB" smtClean="0"/>
          </a:p>
          <a:p>
            <a:endParaRPr dirty="0" lang="en-US" u="sng"/>
          </a:p>
        </p:txBody>
      </p:sp>
    </p:spTree>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showMasterSp="0">
  <p:cSld>
    <p:spTree>
      <p:nvGrpSpPr>
        <p:cNvPr id="565" name=""/>
        <p:cNvGrpSpPr/>
        <p:nvPr/>
      </p:nvGrpSpPr>
      <p:grpSpPr>
        <a:xfrm>
          <a:off x="0" y="0"/>
          <a:ext cx="0" cy="0"/>
          <a:chOff x="0" y="0"/>
          <a:chExt cx="0" cy="0"/>
        </a:xfrm>
      </p:grpSpPr>
      <p:sp>
        <p:nvSpPr>
          <p:cNvPr id="1048964" name="Title 1"/>
          <p:cNvSpPr>
            <a:spLocks noGrp="1"/>
          </p:cNvSpPr>
          <p:nvPr>
            <p:ph type="title"/>
          </p:nvPr>
        </p:nvSpPr>
        <p:spPr>
          <a:xfrm>
            <a:off x="685800" y="0"/>
            <a:ext cx="7772400" cy="990600"/>
          </a:xfrm>
        </p:spPr>
        <p:txBody>
          <a:bodyPr/>
          <a:p>
            <a:r>
              <a:rPr dirty="0" lang="en-US" smtClean="0"/>
              <a:t>Management </a:t>
            </a:r>
            <a:endParaRPr dirty="0" lang="en-US"/>
          </a:p>
        </p:txBody>
      </p:sp>
      <p:sp>
        <p:nvSpPr>
          <p:cNvPr id="1048965" name="Content Placeholder 2"/>
          <p:cNvSpPr>
            <a:spLocks noGrp="1"/>
          </p:cNvSpPr>
          <p:nvPr>
            <p:ph idx="1"/>
          </p:nvPr>
        </p:nvSpPr>
        <p:spPr>
          <a:xfrm>
            <a:off x="0" y="838200"/>
            <a:ext cx="9144000" cy="6019800"/>
          </a:xfrm>
        </p:spPr>
        <p:txBody>
          <a:bodyPr/>
          <a:p>
            <a:r>
              <a:rPr dirty="0" lang="en-US" smtClean="0"/>
              <a:t>The treatment of dementia is directed towards the elimination of the physical cause, however, there is no specific treatment in the majority of cases. Treatment may include continuous assessment for cause of symptoms and treatment as indicated, group and/or individual psychotherapy with focus on the management of anxiety, loss, impairment, impending death, reality orientation and changes in lifestyle.</a:t>
            </a:r>
          </a:p>
          <a:p>
            <a:endParaRPr dirty="0" lang="en-US"/>
          </a:p>
        </p:txBody>
      </p:sp>
    </p:spTree>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showMasterSp="0">
  <p:cSld>
    <p:spTree>
      <p:nvGrpSpPr>
        <p:cNvPr id="566" name=""/>
        <p:cNvGrpSpPr/>
        <p:nvPr/>
      </p:nvGrpSpPr>
      <p:grpSpPr>
        <a:xfrm>
          <a:off x="0" y="0"/>
          <a:ext cx="0" cy="0"/>
          <a:chOff x="0" y="0"/>
          <a:chExt cx="0" cy="0"/>
        </a:xfrm>
      </p:grpSpPr>
      <p:sp>
        <p:nvSpPr>
          <p:cNvPr id="1048966" name="Content Placeholder 2"/>
          <p:cNvSpPr>
            <a:spLocks noGrp="1"/>
          </p:cNvSpPr>
          <p:nvPr>
            <p:ph idx="1"/>
          </p:nvPr>
        </p:nvSpPr>
        <p:spPr>
          <a:xfrm>
            <a:off x="0" y="152400"/>
            <a:ext cx="9144000" cy="5943600"/>
          </a:xfrm>
        </p:spPr>
        <p:txBody>
          <a:bodyPr/>
          <a:p>
            <a:r>
              <a:rPr dirty="0" lang="en-US" smtClean="0"/>
              <a:t>Non-pharmacological methods are often tried first in dealing with difficult behaviour. Antipsychotic medication in very low doses may be needed occasionally to manage aggression or restlessness. If possible avoid using sedatives or hypnotics, for example, benzodiazepines. Aspirin in low doses may be prescribed in vascular dementia in order to slow deterioration.</a:t>
            </a:r>
          </a:p>
          <a:p>
            <a:r>
              <a:rPr dirty="0" lang="en-US" smtClean="0"/>
              <a:t>Health education includes:</a:t>
            </a:r>
          </a:p>
          <a:p>
            <a:pPr lvl="1"/>
            <a:r>
              <a:rPr dirty="0" lang="en-US" smtClean="0"/>
              <a:t>Reduction of stress and introduction of healthy habits in daily living.</a:t>
            </a:r>
          </a:p>
          <a:p>
            <a:pPr lvl="1"/>
            <a:r>
              <a:rPr dirty="0" lang="en-US" smtClean="0"/>
              <a:t>Acceptance of a spouse as they deteriorate.</a:t>
            </a:r>
          </a:p>
          <a:p>
            <a:endParaRPr dirty="0" lang="en-US"/>
          </a:p>
        </p:txBody>
      </p:sp>
    </p:spTree>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showMasterSp="0">
  <p:cSld>
    <p:spTree>
      <p:nvGrpSpPr>
        <p:cNvPr id="567" name=""/>
        <p:cNvGrpSpPr/>
        <p:nvPr/>
      </p:nvGrpSpPr>
      <p:grpSpPr>
        <a:xfrm>
          <a:off x="0" y="0"/>
          <a:ext cx="0" cy="0"/>
          <a:chOff x="0" y="0"/>
          <a:chExt cx="0" cy="0"/>
        </a:xfrm>
      </p:grpSpPr>
      <p:sp>
        <p:nvSpPr>
          <p:cNvPr id="1048967" name="Content Placeholder 2"/>
          <p:cNvSpPr>
            <a:spLocks noGrp="1"/>
          </p:cNvSpPr>
          <p:nvPr>
            <p:ph idx="1"/>
          </p:nvPr>
        </p:nvSpPr>
        <p:spPr/>
        <p:txBody>
          <a:bodyPr/>
          <a:p>
            <a:pPr lvl="1"/>
            <a:r>
              <a:rPr dirty="0" lang="en-US" smtClean="0"/>
              <a:t>Involvement of the family to avoid anxiety-provoking situations.</a:t>
            </a:r>
          </a:p>
          <a:p>
            <a:pPr lvl="1"/>
            <a:r>
              <a:rPr dirty="0" lang="en-US" smtClean="0"/>
              <a:t>Developing ways of combating disorientation, for example, appointment calendars, clocks, stable routines, set places for important items, etc.</a:t>
            </a:r>
          </a:p>
          <a:p>
            <a:endParaRPr dirty="0" lang="en-US"/>
          </a:p>
        </p:txBody>
      </p:sp>
    </p:spTree>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showMasterSp="0">
  <p:cSld>
    <p:spTree>
      <p:nvGrpSpPr>
        <p:cNvPr id="568" name=""/>
        <p:cNvGrpSpPr/>
        <p:nvPr/>
      </p:nvGrpSpPr>
      <p:grpSpPr>
        <a:xfrm>
          <a:off x="0" y="0"/>
          <a:ext cx="0" cy="0"/>
          <a:chOff x="0" y="0"/>
          <a:chExt cx="0" cy="0"/>
        </a:xfrm>
      </p:grpSpPr>
      <p:sp>
        <p:nvSpPr>
          <p:cNvPr id="1048968" name="Title 1"/>
          <p:cNvSpPr>
            <a:spLocks noGrp="1"/>
          </p:cNvSpPr>
          <p:nvPr>
            <p:ph type="title"/>
          </p:nvPr>
        </p:nvSpPr>
        <p:spPr>
          <a:xfrm>
            <a:off x="685800" y="-228600"/>
            <a:ext cx="7772400" cy="914400"/>
          </a:xfrm>
        </p:spPr>
        <p:txBody>
          <a:bodyPr/>
          <a:p>
            <a:r>
              <a:rPr dirty="0" lang="en-GB" smtClean="0"/>
              <a:t/>
            </a:r>
            <a:br>
              <a:rPr dirty="0" lang="en-GB" smtClean="0"/>
            </a:br>
            <a:r>
              <a:rPr dirty="0" lang="en-GB" smtClean="0"/>
              <a:t>Substance-Related Disorders</a:t>
            </a:r>
            <a:br>
              <a:rPr dirty="0" lang="en-GB" smtClean="0"/>
            </a:br>
            <a:endParaRPr dirty="0" lang="en-US"/>
          </a:p>
        </p:txBody>
      </p:sp>
      <p:sp>
        <p:nvSpPr>
          <p:cNvPr id="1048969" name="Content Placeholder 2"/>
          <p:cNvSpPr>
            <a:spLocks noGrp="1"/>
          </p:cNvSpPr>
          <p:nvPr>
            <p:ph idx="1"/>
          </p:nvPr>
        </p:nvSpPr>
        <p:spPr>
          <a:xfrm>
            <a:off x="0" y="685800"/>
            <a:ext cx="9144000" cy="6172200"/>
          </a:xfrm>
        </p:spPr>
        <p:txBody>
          <a:bodyPr/>
          <a:p>
            <a:r>
              <a:rPr dirty="0" lang="en-GB" smtClean="0"/>
              <a:t>The Substance-Related Disorders include disorders related to;</a:t>
            </a:r>
          </a:p>
          <a:p>
            <a:pPr fontAlgn="ctr" lvl="1"/>
            <a:r>
              <a:rPr dirty="0" lang="en-GB" smtClean="0"/>
              <a:t>taking of a drug of abuse (including alcohol)</a:t>
            </a:r>
          </a:p>
          <a:p>
            <a:pPr fontAlgn="ctr" lvl="1"/>
            <a:r>
              <a:rPr dirty="0" lang="en-GB" smtClean="0"/>
              <a:t>the side effects of a medication</a:t>
            </a:r>
          </a:p>
          <a:p>
            <a:pPr fontAlgn="ctr" lvl="1"/>
            <a:r>
              <a:rPr dirty="0" lang="en-GB" smtClean="0"/>
              <a:t>toxin exposure</a:t>
            </a:r>
          </a:p>
          <a:p>
            <a:pPr fontAlgn="ctr" lvl="1">
              <a:buNone/>
            </a:pPr>
            <a:endParaRPr dirty="0" lang="en-GB" smtClean="0"/>
          </a:p>
          <a:p>
            <a:endParaRPr dirty="0" lang="en-US"/>
          </a:p>
        </p:txBody>
      </p:sp>
    </p:spTree>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showMasterSp="0">
  <p:cSld>
    <p:spTree>
      <p:nvGrpSpPr>
        <p:cNvPr id="569" name=""/>
        <p:cNvGrpSpPr/>
        <p:nvPr/>
      </p:nvGrpSpPr>
      <p:grpSpPr>
        <a:xfrm>
          <a:off x="0" y="0"/>
          <a:ext cx="0" cy="0"/>
          <a:chOff x="0" y="0"/>
          <a:chExt cx="0" cy="0"/>
        </a:xfrm>
      </p:grpSpPr>
      <p:sp>
        <p:nvSpPr>
          <p:cNvPr id="1048970" name="Content Placeholder 2"/>
          <p:cNvSpPr>
            <a:spLocks noGrp="1"/>
          </p:cNvSpPr>
          <p:nvPr>
            <p:ph idx="1"/>
          </p:nvPr>
        </p:nvSpPr>
        <p:spPr>
          <a:xfrm>
            <a:off x="0" y="0"/>
            <a:ext cx="9144000" cy="6096000"/>
          </a:xfrm>
        </p:spPr>
        <p:txBody>
          <a:bodyPr/>
          <a:p>
            <a:r>
              <a:rPr dirty="0" lang="en-GB" smtClean="0"/>
              <a:t>The substances are grouped into </a:t>
            </a:r>
            <a:r>
              <a:rPr b="1" dirty="0" lang="en-GB" smtClean="0"/>
              <a:t>11 classes;</a:t>
            </a:r>
            <a:endParaRPr dirty="0" lang="en-GB" smtClean="0"/>
          </a:p>
          <a:p>
            <a:pPr fontAlgn="ctr" indent="-514350" lvl="1" marL="971550">
              <a:buFont typeface="+mj-lt"/>
              <a:buAutoNum type="arabicPeriod"/>
            </a:pPr>
            <a:r>
              <a:rPr dirty="0" lang="en-GB" smtClean="0"/>
              <a:t>Alcohol</a:t>
            </a:r>
          </a:p>
          <a:p>
            <a:pPr fontAlgn="ctr" indent="-514350" lvl="1" marL="971550">
              <a:buFont typeface="+mj-lt"/>
              <a:buAutoNum type="arabicPeriod"/>
            </a:pPr>
            <a:r>
              <a:rPr dirty="0" lang="en-GB" smtClean="0"/>
              <a:t>Sedative, hypnotic, or anxiolytic substances.</a:t>
            </a:r>
          </a:p>
          <a:p>
            <a:pPr fontAlgn="ctr" indent="-514350" lvl="1" marL="971550">
              <a:buFont typeface="+mj-lt"/>
              <a:buAutoNum type="arabicPeriod"/>
            </a:pPr>
            <a:r>
              <a:rPr dirty="0" lang="en-GB" smtClean="0"/>
              <a:t>Cocaine</a:t>
            </a:r>
          </a:p>
          <a:p>
            <a:pPr fontAlgn="ctr" indent="-514350" lvl="1" marL="971550">
              <a:buFont typeface="+mj-lt"/>
              <a:buAutoNum type="arabicPeriod"/>
            </a:pPr>
            <a:r>
              <a:rPr dirty="0" lang="en-GB" smtClean="0"/>
              <a:t>Amphetamine and related substances</a:t>
            </a:r>
          </a:p>
          <a:p>
            <a:pPr fontAlgn="ctr" indent="-514350" lvl="1" marL="971550">
              <a:buFont typeface="+mj-lt"/>
              <a:buAutoNum type="arabicPeriod"/>
            </a:pPr>
            <a:r>
              <a:rPr dirty="0" lang="en-GB" smtClean="0"/>
              <a:t>Hallucinogen</a:t>
            </a:r>
          </a:p>
          <a:p>
            <a:pPr fontAlgn="ctr" indent="-514350" lvl="1" marL="971550">
              <a:buFont typeface="+mj-lt"/>
              <a:buAutoNum type="arabicPeriod"/>
            </a:pPr>
            <a:r>
              <a:rPr dirty="0" lang="en-GB" smtClean="0"/>
              <a:t>Cannabis sativa</a:t>
            </a:r>
          </a:p>
          <a:p>
            <a:pPr fontAlgn="ctr" indent="-514350" lvl="1" marL="971550">
              <a:buFont typeface="+mj-lt"/>
              <a:buAutoNum type="arabicPeriod"/>
            </a:pPr>
            <a:r>
              <a:rPr dirty="0" lang="en-GB" smtClean="0"/>
              <a:t>Phencyclidine (PCP) and related substances</a:t>
            </a:r>
          </a:p>
          <a:p>
            <a:pPr fontAlgn="ctr" indent="-514350" lvl="1" marL="971550">
              <a:buFont typeface="+mj-lt"/>
              <a:buAutoNum type="arabicPeriod"/>
            </a:pPr>
            <a:r>
              <a:rPr dirty="0" lang="en-GB" smtClean="0"/>
              <a:t>Inhalant</a:t>
            </a:r>
          </a:p>
          <a:p>
            <a:pPr fontAlgn="ctr" indent="-514350" lvl="1" marL="971550">
              <a:buFont typeface="+mj-lt"/>
              <a:buAutoNum type="arabicPeriod"/>
            </a:pPr>
            <a:r>
              <a:rPr dirty="0" lang="en-GB" smtClean="0"/>
              <a:t>Nicotine</a:t>
            </a:r>
          </a:p>
          <a:p>
            <a:pPr fontAlgn="ctr" indent="-514350" lvl="1" marL="971550">
              <a:buFont typeface="+mj-lt"/>
              <a:buAutoNum type="arabicPeriod"/>
            </a:pPr>
            <a:r>
              <a:rPr dirty="0" lang="en-GB" smtClean="0"/>
              <a:t>Opioid</a:t>
            </a:r>
          </a:p>
          <a:p>
            <a:pPr fontAlgn="ctr" indent="-514350" lvl="1" marL="971550">
              <a:buFont typeface="+mj-lt"/>
              <a:buAutoNum type="arabicPeriod"/>
            </a:pPr>
            <a:r>
              <a:rPr dirty="0" lang="en-GB" smtClean="0"/>
              <a:t>Caffeine</a:t>
            </a:r>
          </a:p>
          <a:p>
            <a:endParaRPr dirty="0"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336" name=""/>
        <p:cNvGrpSpPr/>
        <p:nvPr/>
      </p:nvGrpSpPr>
      <p:grpSpPr>
        <a:xfrm>
          <a:off x="0" y="0"/>
          <a:ext cx="0" cy="0"/>
          <a:chOff x="0" y="0"/>
          <a:chExt cx="0" cy="0"/>
        </a:xfrm>
      </p:grpSpPr>
      <p:sp>
        <p:nvSpPr>
          <p:cNvPr id="1048641" name="Content Placeholder 2"/>
          <p:cNvSpPr>
            <a:spLocks noGrp="1"/>
          </p:cNvSpPr>
          <p:nvPr>
            <p:ph idx="1"/>
          </p:nvPr>
        </p:nvSpPr>
        <p:spPr>
          <a:xfrm>
            <a:off x="0" y="0"/>
            <a:ext cx="9144000" cy="6858000"/>
          </a:xfrm>
        </p:spPr>
        <p:txBody>
          <a:bodyPr/>
          <a:p>
            <a:pPr>
              <a:buNone/>
            </a:pPr>
            <a:r>
              <a:rPr dirty="0" lang="en-US" smtClean="0"/>
              <a:t>There are also various psychological treatments, which include: </a:t>
            </a:r>
          </a:p>
          <a:p>
            <a:pPr lvl="0"/>
            <a:r>
              <a:rPr dirty="0" lang="en-US" smtClean="0"/>
              <a:t>Individual/group psychotherapy</a:t>
            </a:r>
          </a:p>
          <a:p>
            <a:pPr lvl="0"/>
            <a:r>
              <a:rPr dirty="0" lang="en-US" smtClean="0"/>
              <a:t>Behaviour therapy</a:t>
            </a:r>
          </a:p>
          <a:p>
            <a:pPr lvl="0"/>
            <a:r>
              <a:rPr dirty="0" lang="en-US" smtClean="0"/>
              <a:t>Occupational therapy</a:t>
            </a:r>
          </a:p>
          <a:p>
            <a:pPr lvl="0"/>
            <a:r>
              <a:rPr dirty="0" lang="en-US" smtClean="0"/>
              <a:t>Rehabilitation</a:t>
            </a:r>
          </a:p>
          <a:p>
            <a:pPr lvl="0"/>
            <a:r>
              <a:rPr dirty="0" lang="en-US" smtClean="0"/>
              <a:t>Cognitive therapy</a:t>
            </a:r>
          </a:p>
          <a:p>
            <a:pPr lvl="0"/>
            <a:r>
              <a:rPr dirty="0" lang="en-US" smtClean="0"/>
              <a:t>Counseling</a:t>
            </a:r>
          </a:p>
          <a:p>
            <a:endParaRPr dirty="0" lang="en-US"/>
          </a:p>
        </p:txBody>
      </p:sp>
    </p:spTree>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showMasterSp="0">
  <p:cSld>
    <p:spTree>
      <p:nvGrpSpPr>
        <p:cNvPr id="570" name=""/>
        <p:cNvGrpSpPr/>
        <p:nvPr/>
      </p:nvGrpSpPr>
      <p:grpSpPr>
        <a:xfrm>
          <a:off x="0" y="0"/>
          <a:ext cx="0" cy="0"/>
          <a:chOff x="0" y="0"/>
          <a:chExt cx="0" cy="0"/>
        </a:xfrm>
      </p:grpSpPr>
      <p:sp>
        <p:nvSpPr>
          <p:cNvPr id="1048971" name="Content Placeholder 2"/>
          <p:cNvSpPr>
            <a:spLocks noGrp="1"/>
          </p:cNvSpPr>
          <p:nvPr>
            <p:ph idx="1"/>
          </p:nvPr>
        </p:nvSpPr>
        <p:spPr>
          <a:xfrm>
            <a:off x="0" y="0"/>
            <a:ext cx="9144000" cy="6858000"/>
          </a:xfrm>
        </p:spPr>
        <p:txBody>
          <a:bodyPr/>
          <a:p>
            <a:r>
              <a:rPr dirty="0" lang="en-GB" smtClean="0"/>
              <a:t>The Substance-Related Disorders are divided into two groups:</a:t>
            </a:r>
          </a:p>
          <a:p>
            <a:pPr>
              <a:buFont typeface="Wingdings" pitchFamily="2" charset="2"/>
              <a:buChar char="ü"/>
            </a:pPr>
            <a:r>
              <a:rPr b="1" dirty="0" lang="en-US" smtClean="0"/>
              <a:t>Substance-induced disorders</a:t>
            </a:r>
          </a:p>
          <a:p>
            <a:r>
              <a:rPr dirty="0" lang="en-US" smtClean="0"/>
              <a:t> Include medical conditions that can be directly attributed to the use of a substance. These conditions include intoxication, withdrawal, substance-induced delirium, substance-induced psychosis, and substance-induced mood disorders.</a:t>
            </a:r>
          </a:p>
          <a:p>
            <a:pPr>
              <a:buFont typeface="Wingdings" pitchFamily="2" charset="2"/>
              <a:buChar char="ü"/>
            </a:pPr>
            <a:r>
              <a:rPr b="1" dirty="0" lang="en-US" smtClean="0"/>
              <a:t>Substance use disorders</a:t>
            </a:r>
          </a:p>
          <a:p>
            <a:r>
              <a:rPr dirty="0" lang="en-US" smtClean="0"/>
              <a:t> Include substance abuse and substance dependence. In DSM-IV, the conditions are formally diagnosed as one or the other. </a:t>
            </a:r>
          </a:p>
          <a:p>
            <a:endParaRPr dirty="0" lang="en-GB" smtClean="0"/>
          </a:p>
          <a:p>
            <a:endParaRPr dirty="0" lang="en-GB" smtClean="0"/>
          </a:p>
          <a:p>
            <a:pPr indent="-514350" lvl="1" marL="971550">
              <a:buFont typeface="+mj-lt"/>
              <a:buAutoNum type="arabicPeriod"/>
            </a:pPr>
            <a:endParaRPr dirty="0" lang="en-US"/>
          </a:p>
        </p:txBody>
      </p:sp>
    </p:spTree>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571" name=""/>
        <p:cNvGrpSpPr/>
        <p:nvPr/>
      </p:nvGrpSpPr>
      <p:grpSpPr>
        <a:xfrm>
          <a:off x="0" y="0"/>
          <a:ext cx="0" cy="0"/>
          <a:chOff x="0" y="0"/>
          <a:chExt cx="0" cy="0"/>
        </a:xfrm>
      </p:grpSpPr>
      <p:sp>
        <p:nvSpPr>
          <p:cNvPr id="1048972" name="Title 1"/>
          <p:cNvSpPr>
            <a:spLocks noGrp="1"/>
          </p:cNvSpPr>
          <p:nvPr>
            <p:ph type="title"/>
          </p:nvPr>
        </p:nvSpPr>
        <p:spPr/>
        <p:txBody>
          <a:bodyPr/>
          <a:p>
            <a:endParaRPr lang="en-US"/>
          </a:p>
        </p:txBody>
      </p:sp>
      <p:sp>
        <p:nvSpPr>
          <p:cNvPr id="1048973" name="Content Placeholder 2"/>
          <p:cNvSpPr>
            <a:spLocks noGrp="1"/>
          </p:cNvSpPr>
          <p:nvPr>
            <p:ph idx="1"/>
          </p:nvPr>
        </p:nvSpPr>
        <p:spPr/>
        <p:txBody>
          <a:bodyPr/>
          <a:p>
            <a:endParaRPr dirty="0" lang="en-US" smtClean="0"/>
          </a:p>
          <a:p>
            <a:endParaRPr dirty="0" lang="en-US" smtClean="0"/>
          </a:p>
          <a:p>
            <a:r>
              <a:rPr dirty="0" lang="en-US" smtClean="0"/>
              <a:t> It has been proposed that DSM-V combine the two into a single condition called "Substance-use disorder".</a:t>
            </a:r>
            <a:endParaRPr dirty="0" lang="en-US"/>
          </a:p>
        </p:txBody>
      </p:sp>
    </p:spTree>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572" name=""/>
        <p:cNvGrpSpPr/>
        <p:nvPr/>
      </p:nvGrpSpPr>
      <p:grpSpPr>
        <a:xfrm>
          <a:off x="0" y="0"/>
          <a:ext cx="0" cy="0"/>
          <a:chOff x="0" y="0"/>
          <a:chExt cx="0" cy="0"/>
        </a:xfrm>
      </p:grpSpPr>
      <p:sp>
        <p:nvSpPr>
          <p:cNvPr id="1048974" name="Title 1"/>
          <p:cNvSpPr>
            <a:spLocks noGrp="1"/>
          </p:cNvSpPr>
          <p:nvPr>
            <p:ph type="title"/>
          </p:nvPr>
        </p:nvSpPr>
        <p:spPr/>
        <p:txBody>
          <a:bodyPr/>
          <a:p>
            <a:endParaRPr lang="en-US"/>
          </a:p>
        </p:txBody>
      </p:sp>
      <p:sp>
        <p:nvSpPr>
          <p:cNvPr id="1048975" name="Content Placeholder 2"/>
          <p:cNvSpPr>
            <a:spLocks noGrp="1"/>
          </p:cNvSpPr>
          <p:nvPr>
            <p:ph idx="1"/>
          </p:nvPr>
        </p:nvSpPr>
        <p:spPr/>
        <p:txBody>
          <a:bodyPr/>
          <a:p>
            <a:pPr fontAlgn="ctr" indent="-514350" lvl="1" marL="971550">
              <a:buFont typeface="+mj-lt"/>
              <a:buAutoNum type="arabicPeriod"/>
            </a:pPr>
            <a:r>
              <a:rPr b="1" dirty="0" lang="en-GB" smtClean="0"/>
              <a:t>Substance Use Disorder</a:t>
            </a:r>
          </a:p>
          <a:p>
            <a:pPr fontAlgn="ctr" lvl="2"/>
            <a:r>
              <a:rPr b="1" dirty="0" lang="en-GB" smtClean="0"/>
              <a:t>Substance Dependence</a:t>
            </a:r>
          </a:p>
          <a:p>
            <a:pPr fontAlgn="ctr" lvl="2"/>
            <a:r>
              <a:rPr b="1" dirty="0" lang="en-GB" smtClean="0"/>
              <a:t>Substance Abuse</a:t>
            </a:r>
          </a:p>
          <a:p>
            <a:pPr fontAlgn="ctr" indent="-514350" lvl="1" marL="971550">
              <a:buFont typeface="+mj-lt"/>
              <a:buAutoNum type="arabicPeriod"/>
            </a:pPr>
            <a:r>
              <a:rPr b="1" dirty="0" lang="en-GB" smtClean="0"/>
              <a:t>Substance-Induced</a:t>
            </a:r>
            <a:r>
              <a:rPr dirty="0" lang="en-GB" smtClean="0"/>
              <a:t> Disorders;</a:t>
            </a:r>
            <a:endParaRPr b="1" dirty="0" lang="en-GB" smtClean="0"/>
          </a:p>
          <a:p>
            <a:pPr fontAlgn="ctr" lvl="2"/>
            <a:r>
              <a:rPr b="1" dirty="0" lang="en-GB" smtClean="0"/>
              <a:t>Substance Intoxication</a:t>
            </a:r>
          </a:p>
          <a:p>
            <a:pPr fontAlgn="ctr" lvl="2"/>
            <a:r>
              <a:rPr b="1" dirty="0" lang="en-GB" smtClean="0"/>
              <a:t>Substance Withdrawal</a:t>
            </a:r>
          </a:p>
          <a:p>
            <a:pPr fontAlgn="ctr" lvl="2"/>
            <a:r>
              <a:rPr b="1" dirty="0" lang="en-GB" smtClean="0"/>
              <a:t>Substance-Induced Delirium</a:t>
            </a:r>
          </a:p>
          <a:p>
            <a:pPr fontAlgn="ctr" lvl="2"/>
            <a:r>
              <a:rPr b="1" dirty="0" lang="en-GB" smtClean="0"/>
              <a:t>Substance-Induced Persisting Dementia</a:t>
            </a:r>
          </a:p>
          <a:p>
            <a:endParaRPr dirty="0" lang="en-US"/>
          </a:p>
        </p:txBody>
      </p:sp>
    </p:spTree>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showMasterSp="0">
  <p:cSld>
    <p:spTree>
      <p:nvGrpSpPr>
        <p:cNvPr id="573" name=""/>
        <p:cNvGrpSpPr/>
        <p:nvPr/>
      </p:nvGrpSpPr>
      <p:grpSpPr>
        <a:xfrm>
          <a:off x="0" y="0"/>
          <a:ext cx="0" cy="0"/>
          <a:chOff x="0" y="0"/>
          <a:chExt cx="0" cy="0"/>
        </a:xfrm>
      </p:grpSpPr>
      <p:sp>
        <p:nvSpPr>
          <p:cNvPr id="1048976" name="Content Placeholder 2"/>
          <p:cNvSpPr>
            <a:spLocks noGrp="1"/>
          </p:cNvSpPr>
          <p:nvPr>
            <p:ph idx="1"/>
          </p:nvPr>
        </p:nvSpPr>
        <p:spPr>
          <a:xfrm>
            <a:off x="685800" y="533400"/>
            <a:ext cx="7772400" cy="5562600"/>
          </a:xfrm>
        </p:spPr>
        <p:txBody>
          <a:bodyPr/>
          <a:p>
            <a:pPr fontAlgn="ctr" lvl="2"/>
            <a:r>
              <a:rPr b="1" dirty="0" lang="en-GB" smtClean="0"/>
              <a:t>Substance-Induced Persisting Amnesic Disorder</a:t>
            </a:r>
          </a:p>
          <a:p>
            <a:pPr fontAlgn="ctr" lvl="2"/>
            <a:r>
              <a:rPr b="1" dirty="0" lang="en-GB" smtClean="0"/>
              <a:t>Substance-Induced Psychotic Disorder</a:t>
            </a:r>
          </a:p>
          <a:p>
            <a:pPr fontAlgn="ctr" lvl="2"/>
            <a:r>
              <a:rPr b="1" dirty="0" lang="en-GB" smtClean="0"/>
              <a:t>Substance-Induced Mood Disorder</a:t>
            </a:r>
          </a:p>
          <a:p>
            <a:pPr fontAlgn="ctr" lvl="2"/>
            <a:r>
              <a:rPr b="1" dirty="0" lang="en-GB" smtClean="0"/>
              <a:t>Substance-Induced Anxiety Disorder</a:t>
            </a:r>
          </a:p>
          <a:p>
            <a:pPr fontAlgn="ctr" lvl="2"/>
            <a:r>
              <a:rPr b="1" dirty="0" lang="en-GB" smtClean="0"/>
              <a:t>Substance-Induced Sexual Dysfunction</a:t>
            </a:r>
          </a:p>
          <a:p>
            <a:pPr fontAlgn="ctr" lvl="2"/>
            <a:r>
              <a:rPr b="1" dirty="0" lang="en-GB" smtClean="0"/>
              <a:t>Substance-Induced Sleep Disorder</a:t>
            </a:r>
          </a:p>
          <a:p>
            <a:endParaRPr dirty="0" lang="en-US"/>
          </a:p>
        </p:txBody>
      </p:sp>
    </p:spTree>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showMasterSp="0">
  <p:cSld>
    <p:spTree>
      <p:nvGrpSpPr>
        <p:cNvPr id="574" name=""/>
        <p:cNvGrpSpPr/>
        <p:nvPr/>
      </p:nvGrpSpPr>
      <p:grpSpPr>
        <a:xfrm>
          <a:off x="0" y="0"/>
          <a:ext cx="0" cy="0"/>
          <a:chOff x="0" y="0"/>
          <a:chExt cx="0" cy="0"/>
        </a:xfrm>
      </p:grpSpPr>
      <p:sp>
        <p:nvSpPr>
          <p:cNvPr id="1048977" name="Title 1"/>
          <p:cNvSpPr>
            <a:spLocks noGrp="1"/>
          </p:cNvSpPr>
          <p:nvPr>
            <p:ph type="title"/>
          </p:nvPr>
        </p:nvSpPr>
        <p:spPr>
          <a:xfrm>
            <a:off x="685800" y="304800"/>
            <a:ext cx="7772400" cy="990600"/>
          </a:xfrm>
        </p:spPr>
        <p:txBody>
          <a:bodyPr/>
          <a:p>
            <a:r>
              <a:rPr dirty="0" lang="en-US" smtClean="0"/>
              <a:t>Definitions </a:t>
            </a:r>
            <a:endParaRPr dirty="0" lang="en-US"/>
          </a:p>
        </p:txBody>
      </p:sp>
      <p:sp>
        <p:nvSpPr>
          <p:cNvPr id="1048978" name="Content Placeholder 2"/>
          <p:cNvSpPr>
            <a:spLocks noGrp="1"/>
          </p:cNvSpPr>
          <p:nvPr>
            <p:ph idx="1"/>
          </p:nvPr>
        </p:nvSpPr>
        <p:spPr>
          <a:xfrm>
            <a:off x="0" y="1143000"/>
            <a:ext cx="9144000" cy="5715000"/>
          </a:xfrm>
        </p:spPr>
        <p:txBody>
          <a:bodyPr/>
          <a:p>
            <a:r>
              <a:rPr dirty="0" lang="en-US" u="sng" smtClean="0"/>
              <a:t>Drug</a:t>
            </a:r>
            <a:r>
              <a:rPr dirty="0" lang="en-US" smtClean="0"/>
              <a:t>: refers to any chemical agent that once taken in the body is capable of causing physiological &amp; psychological changes</a:t>
            </a:r>
          </a:p>
          <a:p>
            <a:r>
              <a:rPr dirty="0" lang="en-US" u="sng" smtClean="0"/>
              <a:t>Psychoactive substance</a:t>
            </a:r>
            <a:r>
              <a:rPr dirty="0" lang="en-US" smtClean="0"/>
              <a:t>: a chemical compound that produces emotional, cognitive or behavioural changes which may be pleasurable or desirable to the user, with adverse medical consequences</a:t>
            </a:r>
          </a:p>
          <a:p>
            <a:r>
              <a:rPr dirty="0" lang="en-US" u="sng" smtClean="0"/>
              <a:t>Abuse</a:t>
            </a:r>
            <a:r>
              <a:rPr dirty="0" lang="en-US" smtClean="0"/>
              <a:t>: is a pathological pattern of use where one experiences loss of control &amp; begins to suffer health, social &amp; occupational effects</a:t>
            </a:r>
            <a:endParaRPr dirty="0" lang="en-US"/>
          </a:p>
        </p:txBody>
      </p:sp>
    </p:spTree>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showMasterSp="0">
  <p:cSld>
    <p:spTree>
      <p:nvGrpSpPr>
        <p:cNvPr id="575" name=""/>
        <p:cNvGrpSpPr/>
        <p:nvPr/>
      </p:nvGrpSpPr>
      <p:grpSpPr>
        <a:xfrm>
          <a:off x="0" y="0"/>
          <a:ext cx="0" cy="0"/>
          <a:chOff x="0" y="0"/>
          <a:chExt cx="0" cy="0"/>
        </a:xfrm>
      </p:grpSpPr>
      <p:sp>
        <p:nvSpPr>
          <p:cNvPr id="1048979" name="Content Placeholder 2"/>
          <p:cNvSpPr>
            <a:spLocks noGrp="1"/>
          </p:cNvSpPr>
          <p:nvPr>
            <p:ph idx="1"/>
          </p:nvPr>
        </p:nvSpPr>
        <p:spPr>
          <a:xfrm>
            <a:off x="0" y="304800"/>
            <a:ext cx="9144000" cy="6553200"/>
          </a:xfrm>
        </p:spPr>
        <p:txBody>
          <a:bodyPr/>
          <a:p>
            <a:r>
              <a:rPr dirty="0" lang="en-US" u="sng" smtClean="0"/>
              <a:t>Tolerance</a:t>
            </a:r>
            <a:r>
              <a:rPr dirty="0" lang="en-US" smtClean="0"/>
              <a:t>: the need for more of the drug in order to achieve a similar effect realized b4 at a lower dose</a:t>
            </a:r>
          </a:p>
          <a:p>
            <a:r>
              <a:rPr dirty="0" lang="en-US" u="sng" smtClean="0"/>
              <a:t>Dependence</a:t>
            </a:r>
            <a:r>
              <a:rPr dirty="0" lang="en-US" smtClean="0"/>
              <a:t>: refers to compulsion to take the drug on a continuous basis in order to feel its effects and to further avoid the discomfort of its absence</a:t>
            </a:r>
          </a:p>
          <a:p>
            <a:r>
              <a:rPr dirty="0" lang="en-US" u="sng" smtClean="0"/>
              <a:t>Substance intoxication</a:t>
            </a:r>
            <a:r>
              <a:rPr dirty="0" lang="en-US" smtClean="0"/>
              <a:t>: the dvpt of a reversible substance specific syndrome due to recent ingestion of or exposure to a substance</a:t>
            </a:r>
          </a:p>
          <a:p>
            <a:r>
              <a:rPr dirty="0" lang="en-US" u="sng" smtClean="0"/>
              <a:t>Substance withdrawal</a:t>
            </a:r>
            <a:r>
              <a:rPr dirty="0" lang="en-US" smtClean="0"/>
              <a:t>: the dvpt of a substance specific syndrome due to the cessation of or reduction in substance use that has been heavy and prolonged. The substance specific syndrome causes clinically significant distress &amp; impaired functioning</a:t>
            </a:r>
            <a:endParaRPr dirty="0" lang="en-US"/>
          </a:p>
        </p:txBody>
      </p:sp>
    </p:spTree>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showMasterSp="0">
  <p:cSld>
    <p:spTree>
      <p:nvGrpSpPr>
        <p:cNvPr id="576" name=""/>
        <p:cNvGrpSpPr/>
        <p:nvPr/>
      </p:nvGrpSpPr>
      <p:grpSpPr>
        <a:xfrm>
          <a:off x="0" y="0"/>
          <a:ext cx="0" cy="0"/>
          <a:chOff x="0" y="0"/>
          <a:chExt cx="0" cy="0"/>
        </a:xfrm>
      </p:grpSpPr>
      <p:sp>
        <p:nvSpPr>
          <p:cNvPr id="1048980" name="Content Placeholder 2"/>
          <p:cNvSpPr>
            <a:spLocks noGrp="1"/>
          </p:cNvSpPr>
          <p:nvPr>
            <p:ph idx="1"/>
          </p:nvPr>
        </p:nvSpPr>
        <p:spPr>
          <a:xfrm>
            <a:off x="0" y="0"/>
            <a:ext cx="9144000" cy="6858000"/>
          </a:xfrm>
        </p:spPr>
        <p:txBody>
          <a:bodyPr/>
          <a:p>
            <a:pPr>
              <a:buNone/>
            </a:pPr>
            <a:r>
              <a:rPr b="1" dirty="0" lang="en-GB" u="sng" smtClean="0"/>
              <a:t>Impairment and Complications</a:t>
            </a:r>
          </a:p>
          <a:p>
            <a:pPr fontAlgn="ctr"/>
            <a:r>
              <a:rPr b="1" dirty="0" lang="en-GB" smtClean="0"/>
              <a:t>Deterioration in general health</a:t>
            </a:r>
            <a:r>
              <a:rPr dirty="0" lang="en-GB" smtClean="0"/>
              <a:t>. Malnutrition and other general medical conditions may result from improper diet and inadequate personal hygiene. </a:t>
            </a:r>
          </a:p>
          <a:p>
            <a:pPr fontAlgn="ctr"/>
            <a:r>
              <a:rPr b="1" dirty="0" lang="en-GB" smtClean="0"/>
              <a:t>Trauma</a:t>
            </a:r>
            <a:r>
              <a:rPr dirty="0" lang="en-GB" smtClean="0"/>
              <a:t> related to impaired motor coordination or faulty judgment.</a:t>
            </a:r>
          </a:p>
          <a:p>
            <a:pPr fontAlgn="ctr"/>
            <a:r>
              <a:rPr dirty="0" lang="en-GB" smtClean="0"/>
              <a:t>Stimulant use can result in </a:t>
            </a:r>
            <a:r>
              <a:rPr b="1" dirty="0" lang="en-GB" smtClean="0"/>
              <a:t>sudden death</a:t>
            </a:r>
            <a:r>
              <a:rPr dirty="0" lang="en-GB" smtClean="0"/>
              <a:t> from </a:t>
            </a:r>
            <a:r>
              <a:rPr dirty="0" i="1" lang="en-GB" smtClean="0"/>
              <a:t>cardiac arrhythmias, myocardial infarction, a Cerebrovascular accident, or respiratory arrest. </a:t>
            </a:r>
            <a:endParaRPr dirty="0" lang="en-GB" smtClean="0"/>
          </a:p>
          <a:p>
            <a:pPr>
              <a:buNone/>
            </a:pPr>
            <a:endParaRPr b="1" dirty="0" lang="en-GB" u="sng" smtClean="0"/>
          </a:p>
          <a:p>
            <a:pPr>
              <a:buNone/>
            </a:pPr>
            <a:endParaRPr dirty="0" lang="en-US"/>
          </a:p>
        </p:txBody>
      </p:sp>
    </p:spTree>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showMasterSp="0">
  <p:cSld>
    <p:spTree>
      <p:nvGrpSpPr>
        <p:cNvPr id="577" name=""/>
        <p:cNvGrpSpPr/>
        <p:nvPr/>
      </p:nvGrpSpPr>
      <p:grpSpPr>
        <a:xfrm>
          <a:off x="0" y="0"/>
          <a:ext cx="0" cy="0"/>
          <a:chOff x="0" y="0"/>
          <a:chExt cx="0" cy="0"/>
        </a:xfrm>
      </p:grpSpPr>
      <p:sp>
        <p:nvSpPr>
          <p:cNvPr id="1048981" name="Content Placeholder 2"/>
          <p:cNvSpPr>
            <a:spLocks noGrp="1"/>
          </p:cNvSpPr>
          <p:nvPr>
            <p:ph idx="1"/>
          </p:nvPr>
        </p:nvSpPr>
        <p:spPr>
          <a:xfrm>
            <a:off x="0" y="0"/>
            <a:ext cx="9144000" cy="6858000"/>
          </a:xfrm>
        </p:spPr>
        <p:txBody>
          <a:bodyPr/>
          <a:p>
            <a:pPr fontAlgn="ctr"/>
            <a:r>
              <a:rPr dirty="0" lang="en-GB" smtClean="0"/>
              <a:t>The </a:t>
            </a:r>
            <a:r>
              <a:rPr b="1" dirty="0" lang="en-GB" smtClean="0"/>
              <a:t>use of contaminated needles </a:t>
            </a:r>
            <a:r>
              <a:rPr dirty="0" lang="en-GB" smtClean="0"/>
              <a:t>during intravenous administration of substances can cause</a:t>
            </a:r>
            <a:r>
              <a:rPr dirty="0" i="1" lang="en-GB" smtClean="0"/>
              <a:t> HIV infection, hepatitis, tetanus, vasculitis, septicaemia, sub acute bacterial endocarditis, embolic phenomena, and malaria.</a:t>
            </a:r>
            <a:endParaRPr dirty="0" lang="en-GB" smtClean="0"/>
          </a:p>
          <a:p>
            <a:pPr fontAlgn="ctr"/>
            <a:r>
              <a:rPr b="1" dirty="0" lang="en-GB" smtClean="0"/>
              <a:t>Violent or aggressive behaviour,</a:t>
            </a:r>
            <a:r>
              <a:rPr dirty="0" lang="en-GB" smtClean="0"/>
              <a:t> which may be manifested by fights or criminal activity, and can result in injury to the person using the substance or to others</a:t>
            </a:r>
          </a:p>
          <a:p>
            <a:endParaRPr dirty="0" lang="en-US"/>
          </a:p>
        </p:txBody>
      </p:sp>
    </p:spTree>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showMasterSp="0">
  <p:cSld>
    <p:spTree>
      <p:nvGrpSpPr>
        <p:cNvPr id="578" name=""/>
        <p:cNvGrpSpPr/>
        <p:nvPr/>
      </p:nvGrpSpPr>
      <p:grpSpPr>
        <a:xfrm>
          <a:off x="0" y="0"/>
          <a:ext cx="0" cy="0"/>
          <a:chOff x="0" y="0"/>
          <a:chExt cx="0" cy="0"/>
        </a:xfrm>
      </p:grpSpPr>
      <p:sp>
        <p:nvSpPr>
          <p:cNvPr id="1048982" name="Content Placeholder 2"/>
          <p:cNvSpPr>
            <a:spLocks noGrp="1"/>
          </p:cNvSpPr>
          <p:nvPr>
            <p:ph idx="1"/>
          </p:nvPr>
        </p:nvSpPr>
        <p:spPr>
          <a:xfrm>
            <a:off x="0" y="228600"/>
            <a:ext cx="9144000" cy="5867400"/>
          </a:xfrm>
        </p:spPr>
        <p:txBody>
          <a:bodyPr/>
          <a:p>
            <a:pPr fontAlgn="ctr"/>
            <a:r>
              <a:rPr dirty="0" lang="en-GB" smtClean="0"/>
              <a:t>Most of the substances can </a:t>
            </a:r>
            <a:r>
              <a:rPr b="1" dirty="0" lang="en-GB" smtClean="0"/>
              <a:t>cross the placenta barrier</a:t>
            </a:r>
            <a:r>
              <a:rPr dirty="0" lang="en-GB" smtClean="0"/>
              <a:t>, they may have potential </a:t>
            </a:r>
            <a:r>
              <a:rPr b="1" dirty="0" lang="en-GB" smtClean="0"/>
              <a:t>adverse effects on the developing foetus</a:t>
            </a:r>
            <a:r>
              <a:rPr dirty="0" lang="en-GB" smtClean="0"/>
              <a:t> (e.g., foetal alcohol syndrome). When taken repeatedly in high doses by the mother, a number of substances (e.g., </a:t>
            </a:r>
            <a:r>
              <a:rPr dirty="0" i="1" lang="en-GB" smtClean="0"/>
              <a:t>cocaine, opioids, alcohol, sedatives, hypnotics, and anxiolytics</a:t>
            </a:r>
            <a:r>
              <a:rPr dirty="0" lang="en-GB" smtClean="0"/>
              <a:t>) are capable of causing </a:t>
            </a:r>
            <a:r>
              <a:rPr b="1" dirty="0" lang="en-GB" smtClean="0"/>
              <a:t>physiological dependence</a:t>
            </a:r>
            <a:r>
              <a:rPr dirty="0" lang="en-GB" smtClean="0"/>
              <a:t> in the </a:t>
            </a:r>
            <a:r>
              <a:rPr b="1" dirty="0" lang="en-GB" smtClean="0"/>
              <a:t>foetus and a withdrawal syndrome</a:t>
            </a:r>
            <a:r>
              <a:rPr dirty="0" lang="en-GB" smtClean="0"/>
              <a:t> in the</a:t>
            </a:r>
            <a:r>
              <a:rPr b="1" dirty="0" lang="en-GB" smtClean="0"/>
              <a:t> newborn.</a:t>
            </a:r>
            <a:endParaRPr dirty="0" lang="en-GB" smtClean="0"/>
          </a:p>
          <a:p>
            <a:pPr fontAlgn="ctr"/>
            <a:r>
              <a:rPr dirty="0" lang="en-GB" smtClean="0"/>
              <a:t> </a:t>
            </a:r>
          </a:p>
          <a:p>
            <a:endParaRPr dirty="0" lang="en-US"/>
          </a:p>
        </p:txBody>
      </p:sp>
    </p:spTree>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showMasterSp="0">
  <p:cSld>
    <p:spTree>
      <p:nvGrpSpPr>
        <p:cNvPr id="579" name=""/>
        <p:cNvGrpSpPr/>
        <p:nvPr/>
      </p:nvGrpSpPr>
      <p:grpSpPr>
        <a:xfrm>
          <a:off x="0" y="0"/>
          <a:ext cx="0" cy="0"/>
          <a:chOff x="0" y="0"/>
          <a:chExt cx="0" cy="0"/>
        </a:xfrm>
      </p:grpSpPr>
      <p:sp>
        <p:nvSpPr>
          <p:cNvPr id="1048983" name="Content Placeholder 2"/>
          <p:cNvSpPr>
            <a:spLocks noGrp="1"/>
          </p:cNvSpPr>
          <p:nvPr>
            <p:ph idx="1"/>
          </p:nvPr>
        </p:nvSpPr>
        <p:spPr>
          <a:xfrm>
            <a:off x="0" y="0"/>
            <a:ext cx="9144000" cy="6858000"/>
          </a:xfrm>
        </p:spPr>
        <p:txBody>
          <a:bodyPr/>
          <a:p>
            <a:pPr indent="-342900" lvl="1" marL="342900">
              <a:buClr>
                <a:schemeClr val="accent2"/>
              </a:buClr>
              <a:buSzPct val="80000"/>
              <a:buFont typeface="Wingdings" pitchFamily="2" charset="2"/>
              <a:buChar char="l"/>
            </a:pPr>
            <a:r>
              <a:rPr dirty="0" lang="en-US" smtClean="0"/>
              <a:t>Substance use disorders are a group of mental disorders manifested by impairments in social and occupational functions, which are related to a regular use of specific substances that are intended to alter mood or behaviour.</a:t>
            </a:r>
          </a:p>
          <a:p>
            <a:pPr indent="-342900" lvl="1" marL="342900">
              <a:buClr>
                <a:schemeClr val="accent2"/>
              </a:buClr>
              <a:buSzPct val="80000"/>
              <a:buFont typeface="Wingdings" pitchFamily="2" charset="2"/>
              <a:buChar char="l"/>
            </a:pPr>
            <a:r>
              <a:rPr dirty="0" lang="en-US" smtClean="0"/>
              <a:t>Alcohol is one of the commonly used psychoactive substance. Alcoholism affects 7.5-10 million people worldwide, mainly those in early and middle adulthood. Substance abuse is more common in men than in women </a:t>
            </a:r>
          </a:p>
          <a:p>
            <a:endParaRPr dirty="0"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337" name=""/>
        <p:cNvGrpSpPr/>
        <p:nvPr/>
      </p:nvGrpSpPr>
      <p:grpSpPr>
        <a:xfrm>
          <a:off x="0" y="0"/>
          <a:ext cx="0" cy="0"/>
          <a:chOff x="0" y="0"/>
          <a:chExt cx="0" cy="0"/>
        </a:xfrm>
      </p:grpSpPr>
      <p:sp>
        <p:nvSpPr>
          <p:cNvPr id="1048642" name="Title 1"/>
          <p:cNvSpPr>
            <a:spLocks noGrp="1"/>
          </p:cNvSpPr>
          <p:nvPr>
            <p:ph type="title"/>
          </p:nvPr>
        </p:nvSpPr>
        <p:spPr>
          <a:xfrm>
            <a:off x="0" y="609600"/>
            <a:ext cx="8915400" cy="1143000"/>
          </a:xfrm>
        </p:spPr>
        <p:txBody>
          <a:bodyPr/>
          <a:p>
            <a:r>
              <a:rPr dirty="0" lang="en-US" smtClean="0"/>
              <a:t>Development of Psychiatry and Mental Health Services in Kenya </a:t>
            </a:r>
            <a:br>
              <a:rPr dirty="0" lang="en-US" smtClean="0"/>
            </a:br>
            <a:endParaRPr dirty="0" lang="en-US"/>
          </a:p>
        </p:txBody>
      </p:sp>
      <p:sp>
        <p:nvSpPr>
          <p:cNvPr id="1048643" name="Content Placeholder 2"/>
          <p:cNvSpPr>
            <a:spLocks noGrp="1"/>
          </p:cNvSpPr>
          <p:nvPr>
            <p:ph idx="1"/>
          </p:nvPr>
        </p:nvSpPr>
        <p:spPr>
          <a:xfrm>
            <a:off x="0" y="1447800"/>
            <a:ext cx="9144000" cy="5410200"/>
          </a:xfrm>
        </p:spPr>
        <p:txBody>
          <a:bodyPr/>
          <a:p>
            <a:r>
              <a:rPr dirty="0" lang="en-US" smtClean="0"/>
              <a:t>The current Mathari hospital was started in July 1910 as a lunatic asylum. Before then, the facility served as a smallpox isolation centre. The asylum was renamed Mathari Mental Hospital in 1924. The care was mainly custodial, taking place in dark, gloomy and often damp conditions</a:t>
            </a:r>
          </a:p>
          <a:p>
            <a:r>
              <a:rPr dirty="0" lang="en-US" smtClean="0"/>
              <a:t>Europeans, Africans, and Asians were managed separately and the quality of mental health care provided depended on the individual’s </a:t>
            </a:r>
            <a:br>
              <a:rPr dirty="0" lang="en-US" smtClean="0"/>
            </a:br>
            <a:r>
              <a:rPr dirty="0" lang="en-US" smtClean="0"/>
              <a:t>racial background</a:t>
            </a:r>
            <a:endParaRPr dirty="0" lang="en-US"/>
          </a:p>
        </p:txBody>
      </p:sp>
    </p:spTree>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showMasterSp="0">
  <p:cSld>
    <p:spTree>
      <p:nvGrpSpPr>
        <p:cNvPr id="580" name=""/>
        <p:cNvGrpSpPr/>
        <p:nvPr/>
      </p:nvGrpSpPr>
      <p:grpSpPr>
        <a:xfrm>
          <a:off x="0" y="0"/>
          <a:ext cx="0" cy="0"/>
          <a:chOff x="0" y="0"/>
          <a:chExt cx="0" cy="0"/>
        </a:xfrm>
      </p:grpSpPr>
      <p:sp>
        <p:nvSpPr>
          <p:cNvPr id="1048984" name="Title 1"/>
          <p:cNvSpPr>
            <a:spLocks noGrp="1"/>
          </p:cNvSpPr>
          <p:nvPr>
            <p:ph type="title"/>
          </p:nvPr>
        </p:nvSpPr>
        <p:spPr>
          <a:xfrm>
            <a:off x="685800" y="152400"/>
            <a:ext cx="7772400" cy="914400"/>
          </a:xfrm>
        </p:spPr>
        <p:txBody>
          <a:bodyPr/>
          <a:p>
            <a:r>
              <a:rPr b="1" dirty="0" lang="en-US" smtClean="0"/>
              <a:t>Presenting Complaints</a:t>
            </a:r>
            <a:r>
              <a:rPr dirty="0" lang="en-US" smtClean="0"/>
              <a:t> </a:t>
            </a:r>
            <a:br>
              <a:rPr dirty="0" lang="en-US" smtClean="0"/>
            </a:br>
            <a:endParaRPr dirty="0" lang="en-US"/>
          </a:p>
        </p:txBody>
      </p:sp>
      <p:sp>
        <p:nvSpPr>
          <p:cNvPr id="1048985" name="Content Placeholder 2"/>
          <p:cNvSpPr>
            <a:spLocks noGrp="1"/>
          </p:cNvSpPr>
          <p:nvPr>
            <p:ph idx="1"/>
          </p:nvPr>
        </p:nvSpPr>
        <p:spPr>
          <a:xfrm>
            <a:off x="0" y="533400"/>
            <a:ext cx="9144000" cy="6324600"/>
          </a:xfrm>
        </p:spPr>
        <p:txBody>
          <a:bodyPr/>
          <a:p>
            <a:r>
              <a:rPr dirty="0" lang="en-US" smtClean="0"/>
              <a:t>Patients may be depressed, nervous or exhibit signs of insomnia.They may directly request a prescription for narcotics or other drugs, request help to withdraw, or help in stabilising their drug use.</a:t>
            </a:r>
          </a:p>
          <a:p>
            <a:r>
              <a:rPr dirty="0" lang="en-US" smtClean="0"/>
              <a:t>They may present in a state of intoxication, withdrawal or physical complications of drug use, for example, abscess or thrombosis. </a:t>
            </a:r>
          </a:p>
          <a:p>
            <a:r>
              <a:rPr dirty="0" lang="en-US" smtClean="0"/>
              <a:t>They may also present with social or legal consequences of their drug use, for example, debt or prosecution. </a:t>
            </a:r>
          </a:p>
          <a:p>
            <a:r>
              <a:rPr dirty="0" lang="en-US" smtClean="0"/>
              <a:t>Occasionally, covert drug use may manifest itself as bizarre, unexplained behaviour.</a:t>
            </a:r>
          </a:p>
          <a:p>
            <a:endParaRPr dirty="0" lang="en-US"/>
          </a:p>
        </p:txBody>
      </p:sp>
    </p:spTree>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showMasterSp="0">
  <p:cSld>
    <p:spTree>
      <p:nvGrpSpPr>
        <p:cNvPr id="581" name=""/>
        <p:cNvGrpSpPr/>
        <p:nvPr/>
      </p:nvGrpSpPr>
      <p:grpSpPr>
        <a:xfrm>
          <a:off x="0" y="0"/>
          <a:ext cx="0" cy="0"/>
          <a:chOff x="0" y="0"/>
          <a:chExt cx="0" cy="0"/>
        </a:xfrm>
      </p:grpSpPr>
      <p:sp>
        <p:nvSpPr>
          <p:cNvPr id="1048986" name="Content Placeholder 2"/>
          <p:cNvSpPr>
            <a:spLocks noGrp="1"/>
          </p:cNvSpPr>
          <p:nvPr>
            <p:ph idx="1"/>
          </p:nvPr>
        </p:nvSpPr>
        <p:spPr>
          <a:xfrm>
            <a:off x="0" y="0"/>
            <a:ext cx="9144000" cy="6858000"/>
          </a:xfrm>
        </p:spPr>
        <p:txBody>
          <a:bodyPr/>
          <a:p>
            <a:r>
              <a:rPr dirty="0" lang="en-US" smtClean="0"/>
              <a:t>Signs of drug withdrawal include:</a:t>
            </a:r>
          </a:p>
          <a:p>
            <a:pPr lvl="1"/>
            <a:r>
              <a:rPr dirty="0" lang="en-US" smtClean="0"/>
              <a:t>Opioids lead to nausea, sweating, hallucinations.</a:t>
            </a:r>
          </a:p>
          <a:p>
            <a:pPr lvl="1"/>
            <a:r>
              <a:rPr dirty="0" lang="en-US" smtClean="0"/>
              <a:t>Sedatives lead to anxiety, tremors, hallucinations.</a:t>
            </a:r>
          </a:p>
          <a:p>
            <a:pPr lvl="1"/>
            <a:r>
              <a:rPr dirty="0" lang="en-US" smtClean="0"/>
              <a:t>Stimulants lead to depression, moodiness.</a:t>
            </a:r>
          </a:p>
          <a:p>
            <a:endParaRPr dirty="0" lang="en-US"/>
          </a:p>
        </p:txBody>
      </p:sp>
    </p:spTree>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showMasterSp="0">
  <p:cSld>
    <p:spTree>
      <p:nvGrpSpPr>
        <p:cNvPr id="582" name=""/>
        <p:cNvGrpSpPr/>
        <p:nvPr/>
      </p:nvGrpSpPr>
      <p:grpSpPr>
        <a:xfrm>
          <a:off x="0" y="0"/>
          <a:ext cx="0" cy="0"/>
          <a:chOff x="0" y="0"/>
          <a:chExt cx="0" cy="0"/>
        </a:xfrm>
      </p:grpSpPr>
      <p:sp>
        <p:nvSpPr>
          <p:cNvPr id="1048987" name="Title 1"/>
          <p:cNvSpPr>
            <a:spLocks noGrp="1"/>
          </p:cNvSpPr>
          <p:nvPr>
            <p:ph type="title"/>
          </p:nvPr>
        </p:nvSpPr>
        <p:spPr>
          <a:xfrm>
            <a:off x="685800" y="228600"/>
            <a:ext cx="7772400" cy="762000"/>
          </a:xfrm>
        </p:spPr>
        <p:txBody>
          <a:bodyPr/>
          <a:p>
            <a:r>
              <a:rPr b="1" dirty="0" lang="en-US" smtClean="0"/>
              <a:t>Diagnostic Features</a:t>
            </a:r>
            <a:r>
              <a:rPr dirty="0" lang="en-US" smtClean="0"/>
              <a:t> </a:t>
            </a:r>
            <a:br>
              <a:rPr dirty="0" lang="en-US" smtClean="0"/>
            </a:br>
            <a:endParaRPr dirty="0" lang="en-US"/>
          </a:p>
        </p:txBody>
      </p:sp>
      <p:sp>
        <p:nvSpPr>
          <p:cNvPr id="1048988" name="Content Placeholder 2"/>
          <p:cNvSpPr>
            <a:spLocks noGrp="1"/>
          </p:cNvSpPr>
          <p:nvPr>
            <p:ph idx="1"/>
          </p:nvPr>
        </p:nvSpPr>
        <p:spPr>
          <a:xfrm>
            <a:off x="0" y="685800"/>
            <a:ext cx="9144000" cy="6172200"/>
          </a:xfrm>
        </p:spPr>
        <p:txBody>
          <a:bodyPr/>
          <a:p>
            <a:r>
              <a:rPr dirty="0" lang="en-US" smtClean="0"/>
              <a:t>These include: </a:t>
            </a:r>
          </a:p>
          <a:p>
            <a:pPr lvl="1"/>
            <a:r>
              <a:rPr dirty="0" lang="en-US" smtClean="0"/>
              <a:t>Physical harm, for example, symptoms of mental disorder due to drug use or a harmful social life leading to loss of a job, severe family problems or criminality</a:t>
            </a:r>
          </a:p>
          <a:p>
            <a:pPr lvl="1"/>
            <a:r>
              <a:rPr dirty="0" lang="en-US" smtClean="0"/>
              <a:t>Habitual or harmful drug use.</a:t>
            </a:r>
            <a:endParaRPr dirty="0" sz="4000" lang="en-US" smtClean="0"/>
          </a:p>
          <a:p>
            <a:pPr lvl="1"/>
            <a:r>
              <a:rPr dirty="0" lang="en-US" smtClean="0"/>
              <a:t>Difficulty in controlling drug use.</a:t>
            </a:r>
            <a:endParaRPr dirty="0" sz="4000" lang="en-US" smtClean="0"/>
          </a:p>
          <a:p>
            <a:pPr lvl="1"/>
            <a:r>
              <a:rPr dirty="0" lang="en-US" smtClean="0"/>
              <a:t>High tolerance, for example, the individual can use large amounts of drugs without appearing intoxicated.</a:t>
            </a:r>
            <a:endParaRPr dirty="0" sz="4000" lang="en-US" smtClean="0"/>
          </a:p>
          <a:p>
            <a:pPr lvl="1"/>
            <a:r>
              <a:rPr dirty="0" lang="en-US" smtClean="0"/>
              <a:t>Withdrawal, for example, anxiety, tremors or other withdrawal symptoms after stopping use.</a:t>
            </a:r>
            <a:r>
              <a:rPr b="1" dirty="0" lang="en-US" smtClean="0"/>
              <a:t> 			</a:t>
            </a:r>
            <a:endParaRPr dirty="0" sz="4400" lang="en-US" smtClean="0"/>
          </a:p>
          <a:p>
            <a:pPr lvl="1"/>
            <a:endParaRPr dirty="0" lang="en-US"/>
          </a:p>
        </p:txBody>
      </p:sp>
    </p:spTree>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showMasterSp="0">
  <p:cSld>
    <p:spTree>
      <p:nvGrpSpPr>
        <p:cNvPr id="583" name=""/>
        <p:cNvGrpSpPr/>
        <p:nvPr/>
      </p:nvGrpSpPr>
      <p:grpSpPr>
        <a:xfrm>
          <a:off x="0" y="0"/>
          <a:ext cx="0" cy="0"/>
          <a:chOff x="0" y="0"/>
          <a:chExt cx="0" cy="0"/>
        </a:xfrm>
      </p:grpSpPr>
      <p:sp>
        <p:nvSpPr>
          <p:cNvPr id="1048989" name="Content Placeholder 2"/>
          <p:cNvSpPr>
            <a:spLocks noGrp="1"/>
          </p:cNvSpPr>
          <p:nvPr>
            <p:ph idx="1"/>
          </p:nvPr>
        </p:nvSpPr>
        <p:spPr>
          <a:xfrm>
            <a:off x="0" y="0"/>
            <a:ext cx="9144000" cy="6096000"/>
          </a:xfrm>
        </p:spPr>
        <p:txBody>
          <a:bodyPr/>
          <a:p>
            <a:r>
              <a:rPr b="1" dirty="0" lang="en-US" smtClean="0"/>
              <a:t>The diagnosis will be aided by: </a:t>
            </a:r>
            <a:endParaRPr dirty="0" lang="en-US" smtClean="0"/>
          </a:p>
          <a:p>
            <a:pPr lvl="1"/>
            <a:r>
              <a:rPr dirty="0" lang="en-US" smtClean="0"/>
              <a:t>Taking the patient's personal history (especially drug use).</a:t>
            </a:r>
          </a:p>
          <a:p>
            <a:pPr lvl="1"/>
            <a:r>
              <a:rPr dirty="0" lang="en-US" smtClean="0"/>
              <a:t>Examination for needle tracts, complications, for example, thrombosis or viral illness.</a:t>
            </a:r>
          </a:p>
          <a:p>
            <a:pPr lvl="1"/>
            <a:r>
              <a:rPr dirty="0" lang="en-US" smtClean="0"/>
              <a:t>Investigations for haemoglobin, Liver Function Tests (LFTs), urine drug screen and hepatitis B and C.</a:t>
            </a:r>
          </a:p>
          <a:p>
            <a:endParaRPr dirty="0" lang="en-US"/>
          </a:p>
        </p:txBody>
      </p:sp>
    </p:spTree>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showMasterSp="0">
  <p:cSld>
    <p:spTree>
      <p:nvGrpSpPr>
        <p:cNvPr id="584" name=""/>
        <p:cNvGrpSpPr/>
        <p:nvPr/>
      </p:nvGrpSpPr>
      <p:grpSpPr>
        <a:xfrm>
          <a:off x="0" y="0"/>
          <a:ext cx="0" cy="0"/>
          <a:chOff x="0" y="0"/>
          <a:chExt cx="0" cy="0"/>
        </a:xfrm>
      </p:grpSpPr>
      <p:sp>
        <p:nvSpPr>
          <p:cNvPr id="1048990" name="Content Placeholder 2"/>
          <p:cNvSpPr>
            <a:spLocks noGrp="1"/>
          </p:cNvSpPr>
          <p:nvPr>
            <p:ph idx="1"/>
          </p:nvPr>
        </p:nvSpPr>
        <p:spPr>
          <a:xfrm>
            <a:off x="152400" y="228600"/>
            <a:ext cx="8305800" cy="5867400"/>
          </a:xfrm>
        </p:spPr>
        <p:txBody>
          <a:bodyPr/>
          <a:p>
            <a:pPr>
              <a:buNone/>
            </a:pPr>
            <a:r>
              <a:rPr dirty="0" lang="en-US" u="sng" smtClean="0"/>
              <a:t>NURSING DIAGNOSIS</a:t>
            </a:r>
          </a:p>
          <a:p>
            <a:r>
              <a:rPr dirty="0" lang="en-US" smtClean="0"/>
              <a:t>altered nutrition</a:t>
            </a:r>
          </a:p>
          <a:p>
            <a:r>
              <a:rPr dirty="0" lang="en-US" smtClean="0"/>
              <a:t>Risk of fluid volume deficit</a:t>
            </a:r>
          </a:p>
          <a:p>
            <a:r>
              <a:rPr dirty="0" lang="en-US" smtClean="0"/>
              <a:t>Altered thought process</a:t>
            </a:r>
          </a:p>
          <a:p>
            <a:r>
              <a:rPr dirty="0" lang="en-US" smtClean="0"/>
              <a:t>Sleep pattern disturbance</a:t>
            </a:r>
          </a:p>
          <a:p>
            <a:r>
              <a:rPr dirty="0" lang="en-US" smtClean="0"/>
              <a:t>Ineffective individual/family coping</a:t>
            </a:r>
          </a:p>
          <a:p>
            <a:endParaRPr dirty="0" lang="en-US" smtClean="0"/>
          </a:p>
          <a:p>
            <a:endParaRPr dirty="0" lang="en-US" u="sng"/>
          </a:p>
        </p:txBody>
      </p:sp>
    </p:spTree>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showMasterSp="0">
  <p:cSld>
    <p:spTree>
      <p:nvGrpSpPr>
        <p:cNvPr id="585" name=""/>
        <p:cNvGrpSpPr/>
        <p:nvPr/>
      </p:nvGrpSpPr>
      <p:grpSpPr>
        <a:xfrm>
          <a:off x="0" y="0"/>
          <a:ext cx="0" cy="0"/>
          <a:chOff x="0" y="0"/>
          <a:chExt cx="0" cy="0"/>
        </a:xfrm>
      </p:grpSpPr>
      <p:sp>
        <p:nvSpPr>
          <p:cNvPr id="1048991" name="Title 1"/>
          <p:cNvSpPr>
            <a:spLocks noGrp="1"/>
          </p:cNvSpPr>
          <p:nvPr>
            <p:ph type="title"/>
          </p:nvPr>
        </p:nvSpPr>
        <p:spPr>
          <a:xfrm>
            <a:off x="685800" y="228600"/>
            <a:ext cx="7772400" cy="914400"/>
          </a:xfrm>
        </p:spPr>
        <p:txBody>
          <a:bodyPr/>
          <a:p>
            <a:r>
              <a:rPr b="1" dirty="0" lang="en-US" smtClean="0"/>
              <a:t>Management</a:t>
            </a:r>
            <a:r>
              <a:rPr dirty="0" lang="en-US" smtClean="0"/>
              <a:t> </a:t>
            </a:r>
            <a:br>
              <a:rPr dirty="0" lang="en-US" smtClean="0"/>
            </a:br>
            <a:endParaRPr dirty="0" lang="en-US"/>
          </a:p>
        </p:txBody>
      </p:sp>
      <p:sp>
        <p:nvSpPr>
          <p:cNvPr id="1048992" name="Content Placeholder 2"/>
          <p:cNvSpPr>
            <a:spLocks noGrp="1"/>
          </p:cNvSpPr>
          <p:nvPr>
            <p:ph idx="1"/>
          </p:nvPr>
        </p:nvSpPr>
        <p:spPr>
          <a:xfrm>
            <a:off x="0" y="685800"/>
            <a:ext cx="9144000" cy="6172200"/>
          </a:xfrm>
        </p:spPr>
        <p:txBody>
          <a:bodyPr/>
          <a:p>
            <a:r>
              <a:rPr dirty="0" lang="en-US" smtClean="0"/>
              <a:t>If the patient is not willing to stop or change drug use:</a:t>
            </a:r>
          </a:p>
          <a:p>
            <a:pPr lvl="1"/>
            <a:r>
              <a:rPr dirty="0" lang="en-US" smtClean="0"/>
              <a:t>Do not reject or blame the patient.</a:t>
            </a:r>
          </a:p>
          <a:p>
            <a:pPr lvl="1"/>
            <a:r>
              <a:rPr dirty="0" lang="en-US" smtClean="0"/>
              <a:t>Advise the patient on harm-reduction strategies, for example, on the dangers of needle sharing by intravenous drug users.</a:t>
            </a:r>
          </a:p>
          <a:p>
            <a:pPr lvl="1"/>
            <a:r>
              <a:rPr dirty="0" lang="en-US" smtClean="0"/>
              <a:t>Point out clearly the medical, psychological and social problems associated with drug use.</a:t>
            </a:r>
          </a:p>
          <a:p>
            <a:pPr lvl="1"/>
            <a:r>
              <a:rPr dirty="0" lang="en-US" smtClean="0"/>
              <a:t>Make a future appointment to reassess health and discuss drug use</a:t>
            </a:r>
            <a:endParaRPr dirty="0" lang="en-US"/>
          </a:p>
        </p:txBody>
      </p:sp>
    </p:spTree>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showMasterSp="0">
  <p:cSld>
    <p:spTree>
      <p:nvGrpSpPr>
        <p:cNvPr id="586" name=""/>
        <p:cNvGrpSpPr/>
        <p:nvPr/>
      </p:nvGrpSpPr>
      <p:grpSpPr>
        <a:xfrm>
          <a:off x="0" y="0"/>
          <a:ext cx="0" cy="0"/>
          <a:chOff x="0" y="0"/>
          <a:chExt cx="0" cy="0"/>
        </a:xfrm>
      </p:grpSpPr>
      <p:sp>
        <p:nvSpPr>
          <p:cNvPr id="1048993" name="Content Placeholder 2"/>
          <p:cNvSpPr>
            <a:spLocks noGrp="1"/>
          </p:cNvSpPr>
          <p:nvPr>
            <p:ph idx="1"/>
          </p:nvPr>
        </p:nvSpPr>
        <p:spPr>
          <a:xfrm>
            <a:off x="0" y="0"/>
            <a:ext cx="9144000" cy="6858000"/>
          </a:xfrm>
        </p:spPr>
        <p:txBody>
          <a:bodyPr/>
          <a:p>
            <a:r>
              <a:rPr dirty="0" lang="en-US" smtClean="0"/>
              <a:t>If the patient is willing to reduce the drug uses but not to quit completely:</a:t>
            </a:r>
          </a:p>
          <a:p>
            <a:pPr lvl="1"/>
            <a:r>
              <a:rPr dirty="0" lang="en-US" smtClean="0"/>
              <a:t>Negotiate a clear goal for decreased use, for example, not more than one marijuana or cigarette per day.</a:t>
            </a:r>
          </a:p>
          <a:p>
            <a:pPr lvl="1"/>
            <a:r>
              <a:rPr dirty="0" lang="en-US" smtClean="0"/>
              <a:t>Discuss strategies to avoid or cope with high-risk situations.</a:t>
            </a:r>
          </a:p>
          <a:p>
            <a:pPr lvl="1"/>
            <a:r>
              <a:rPr dirty="0" lang="en-US" smtClean="0"/>
              <a:t>Introduce self-monitoring procedures, for example, a diary of drug use.</a:t>
            </a:r>
          </a:p>
          <a:p>
            <a:pPr lvl="1"/>
            <a:r>
              <a:rPr dirty="0" lang="en-US" smtClean="0"/>
              <a:t>Consider options for counselling and/or rehabilitation</a:t>
            </a:r>
            <a:endParaRPr dirty="0" lang="en-US"/>
          </a:p>
        </p:txBody>
      </p:sp>
    </p:spTree>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showMasterSp="0">
  <p:cSld>
    <p:spTree>
      <p:nvGrpSpPr>
        <p:cNvPr id="587" name=""/>
        <p:cNvGrpSpPr/>
        <p:nvPr/>
      </p:nvGrpSpPr>
      <p:grpSpPr>
        <a:xfrm>
          <a:off x="0" y="0"/>
          <a:ext cx="0" cy="0"/>
          <a:chOff x="0" y="0"/>
          <a:chExt cx="0" cy="0"/>
        </a:xfrm>
      </p:grpSpPr>
      <p:sp>
        <p:nvSpPr>
          <p:cNvPr id="1048994" name="Content Placeholder 2"/>
          <p:cNvSpPr>
            <a:spLocks noGrp="1"/>
          </p:cNvSpPr>
          <p:nvPr>
            <p:ph idx="1"/>
          </p:nvPr>
        </p:nvSpPr>
        <p:spPr>
          <a:xfrm>
            <a:off x="0" y="152400"/>
            <a:ext cx="9144000" cy="6705600"/>
          </a:xfrm>
        </p:spPr>
        <p:txBody>
          <a:bodyPr/>
          <a:p>
            <a:r>
              <a:rPr dirty="0" lang="en-US" smtClean="0"/>
              <a:t>If the patient opts to have a substitute drug:</a:t>
            </a:r>
          </a:p>
          <a:p>
            <a:pPr lvl="1"/>
            <a:r>
              <a:rPr dirty="0" lang="en-US" smtClean="0"/>
              <a:t>Negotiate a clear use of the prescribed substitute drug.</a:t>
            </a:r>
          </a:p>
          <a:p>
            <a:pPr lvl="1"/>
            <a:r>
              <a:rPr dirty="0" lang="en-US" smtClean="0"/>
              <a:t>Discuss ways of avoiding high risk situations, for example social situations or stressful events.</a:t>
            </a:r>
          </a:p>
          <a:p>
            <a:pPr lvl="1"/>
            <a:r>
              <a:rPr dirty="0" lang="en-US" smtClean="0"/>
              <a:t>Consider withdrawal symptoms and how to avoid or reduce them. Provide information and management of methadone toxicity.</a:t>
            </a:r>
          </a:p>
          <a:p>
            <a:pPr lvl="1"/>
            <a:r>
              <a:rPr dirty="0" lang="en-US" smtClean="0"/>
              <a:t>Consider options for counseling and/or rehabilitation</a:t>
            </a:r>
            <a:endParaRPr dirty="0" lang="en-US"/>
          </a:p>
        </p:txBody>
      </p:sp>
    </p:spTree>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showMasterSp="0">
  <p:cSld>
    <p:spTree>
      <p:nvGrpSpPr>
        <p:cNvPr id="588" name=""/>
        <p:cNvGrpSpPr/>
        <p:nvPr/>
      </p:nvGrpSpPr>
      <p:grpSpPr>
        <a:xfrm>
          <a:off x="0" y="0"/>
          <a:ext cx="0" cy="0"/>
          <a:chOff x="0" y="0"/>
          <a:chExt cx="0" cy="0"/>
        </a:xfrm>
      </p:grpSpPr>
      <p:sp>
        <p:nvSpPr>
          <p:cNvPr id="1048995" name="Content Placeholder 2"/>
          <p:cNvSpPr>
            <a:spLocks noGrp="1"/>
          </p:cNvSpPr>
          <p:nvPr>
            <p:ph idx="1"/>
          </p:nvPr>
        </p:nvSpPr>
        <p:spPr>
          <a:xfrm>
            <a:off x="0" y="0"/>
            <a:ext cx="9144000" cy="6858000"/>
          </a:xfrm>
        </p:spPr>
        <p:txBody>
          <a:bodyPr/>
          <a:p>
            <a:r>
              <a:rPr dirty="0" lang="en-US" smtClean="0"/>
              <a:t>For patients willing to stop drug use:</a:t>
            </a:r>
          </a:p>
          <a:p>
            <a:pPr lvl="1"/>
            <a:r>
              <a:rPr dirty="0" lang="en-US" smtClean="0"/>
              <a:t>Set a definite day to quit.</a:t>
            </a:r>
          </a:p>
          <a:p>
            <a:pPr lvl="1"/>
            <a:r>
              <a:rPr dirty="0" lang="en-US" smtClean="0"/>
              <a:t>Consider withdrawal symptoms and how to manage them.</a:t>
            </a:r>
            <a:endParaRPr dirty="0" sz="4000" lang="en-US" smtClean="0"/>
          </a:p>
          <a:p>
            <a:pPr lvl="1"/>
            <a:r>
              <a:rPr dirty="0" lang="en-US" smtClean="0"/>
              <a:t>Discuss strategies of avoiding or coping with high risk situations.</a:t>
            </a:r>
            <a:endParaRPr dirty="0" sz="4000" lang="en-US" smtClean="0"/>
          </a:p>
          <a:p>
            <a:pPr lvl="1"/>
            <a:r>
              <a:rPr dirty="0" lang="en-US" smtClean="0"/>
              <a:t>Make specific plans to avoid drug use, for example, how to respond to friends who still use drugs.</a:t>
            </a:r>
            <a:endParaRPr dirty="0" sz="4000" lang="en-US" smtClean="0"/>
          </a:p>
          <a:p>
            <a:pPr lvl="1"/>
            <a:r>
              <a:rPr dirty="0" lang="en-US" smtClean="0"/>
              <a:t>Identify family or friends who will support stopping drug use.</a:t>
            </a:r>
            <a:endParaRPr dirty="0" sz="4000" lang="en-US" smtClean="0"/>
          </a:p>
          <a:p>
            <a:pPr lvl="1"/>
            <a:r>
              <a:rPr dirty="0" lang="en-US" smtClean="0"/>
              <a:t>Consider options for counseling and/or rehabilitation</a:t>
            </a:r>
          </a:p>
          <a:p>
            <a:endParaRPr dirty="0" lang="en-US"/>
          </a:p>
        </p:txBody>
      </p:sp>
    </p:spTree>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showMasterSp="0">
  <p:cSld>
    <p:spTree>
      <p:nvGrpSpPr>
        <p:cNvPr id="589" name=""/>
        <p:cNvGrpSpPr/>
        <p:nvPr/>
      </p:nvGrpSpPr>
      <p:grpSpPr>
        <a:xfrm>
          <a:off x="0" y="0"/>
          <a:ext cx="0" cy="0"/>
          <a:chOff x="0" y="0"/>
          <a:chExt cx="0" cy="0"/>
        </a:xfrm>
      </p:grpSpPr>
      <p:sp>
        <p:nvSpPr>
          <p:cNvPr id="1048996" name="Title 1"/>
          <p:cNvSpPr>
            <a:spLocks noGrp="1"/>
          </p:cNvSpPr>
          <p:nvPr>
            <p:ph type="title"/>
          </p:nvPr>
        </p:nvSpPr>
        <p:spPr>
          <a:xfrm>
            <a:off x="685800" y="-304800"/>
            <a:ext cx="7772400" cy="1066800"/>
          </a:xfrm>
        </p:spPr>
        <p:txBody>
          <a:bodyPr/>
          <a:p>
            <a:r>
              <a:rPr b="1" dirty="0" lang="en-US" smtClean="0"/>
              <a:t/>
            </a:r>
            <a:br>
              <a:rPr b="1" dirty="0" lang="en-US" smtClean="0"/>
            </a:br>
            <a:r>
              <a:rPr b="1" dirty="0" lang="en-US" smtClean="0"/>
              <a:t>Alcohol Use Disorder</a:t>
            </a:r>
            <a:r>
              <a:rPr dirty="0" lang="en-US" smtClean="0"/>
              <a:t/>
            </a:r>
            <a:br>
              <a:rPr dirty="0" lang="en-US" smtClean="0"/>
            </a:br>
            <a:endParaRPr dirty="0" lang="en-US"/>
          </a:p>
        </p:txBody>
      </p:sp>
      <p:sp>
        <p:nvSpPr>
          <p:cNvPr id="1048997" name="Content Placeholder 2"/>
          <p:cNvSpPr>
            <a:spLocks noGrp="1"/>
          </p:cNvSpPr>
          <p:nvPr>
            <p:ph idx="1"/>
          </p:nvPr>
        </p:nvSpPr>
        <p:spPr>
          <a:xfrm>
            <a:off x="0" y="609600"/>
            <a:ext cx="9144000" cy="6248400"/>
          </a:xfrm>
        </p:spPr>
        <p:txBody>
          <a:bodyPr/>
          <a:p>
            <a:r>
              <a:rPr dirty="0" lang="en-US" smtClean="0"/>
              <a:t>Includes alcohol abuse and alcohol dependence disorder</a:t>
            </a:r>
          </a:p>
          <a:p>
            <a:r>
              <a:rPr dirty="0" lang="en-US" smtClean="0"/>
              <a:t>Alcohol misuse is common. Patients may present with:</a:t>
            </a:r>
          </a:p>
          <a:p>
            <a:pPr lvl="1"/>
            <a:r>
              <a:rPr dirty="0" lang="en-US" smtClean="0"/>
              <a:t>Depressed mood.</a:t>
            </a:r>
          </a:p>
          <a:p>
            <a:pPr lvl="1"/>
            <a:r>
              <a:rPr dirty="0" lang="en-US" smtClean="0"/>
              <a:t>Nervousness.</a:t>
            </a:r>
          </a:p>
          <a:p>
            <a:pPr lvl="1"/>
            <a:r>
              <a:rPr dirty="0" lang="en-US" smtClean="0"/>
              <a:t>Insomnia.</a:t>
            </a:r>
          </a:p>
          <a:p>
            <a:pPr lvl="1"/>
            <a:r>
              <a:rPr dirty="0" lang="en-US" smtClean="0"/>
              <a:t>Physical complications of alcohol use, for example, gastrointestinal ulceration, gastritis, liver disease, </a:t>
            </a:r>
            <a:br>
              <a:rPr dirty="0" lang="en-US" smtClean="0"/>
            </a:br>
            <a:r>
              <a:rPr dirty="0" lang="en-US" smtClean="0"/>
              <a:t>and hypertension.</a:t>
            </a:r>
          </a:p>
          <a:p>
            <a:pPr lvl="1"/>
            <a:r>
              <a:rPr dirty="0" lang="en-US" smtClean="0"/>
              <a:t>Accidents or injuries due to alcohol use.</a:t>
            </a:r>
          </a:p>
          <a:p>
            <a:pPr lvl="1"/>
            <a:r>
              <a:rPr dirty="0" lang="en-US" smtClean="0"/>
              <a:t>Poor memory or concentration.</a:t>
            </a:r>
          </a:p>
          <a:p>
            <a:pPr lvl="1"/>
            <a:r>
              <a:rPr dirty="0" lang="en-US" smtClean="0"/>
              <a:t>Evidence of self-neglect.</a:t>
            </a:r>
          </a:p>
          <a:p>
            <a:pPr lvl="1"/>
            <a:r>
              <a:rPr dirty="0" lang="en-US" smtClean="0"/>
              <a:t>Poor compliance to management for depression.</a:t>
            </a:r>
          </a:p>
          <a:p>
            <a:endParaRPr dirty="0"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338" name=""/>
        <p:cNvGrpSpPr/>
        <p:nvPr/>
      </p:nvGrpSpPr>
      <p:grpSpPr>
        <a:xfrm>
          <a:off x="0" y="0"/>
          <a:ext cx="0" cy="0"/>
          <a:chOff x="0" y="0"/>
          <a:chExt cx="0" cy="0"/>
        </a:xfrm>
      </p:grpSpPr>
      <p:sp>
        <p:nvSpPr>
          <p:cNvPr id="1048644" name="Content Placeholder 2"/>
          <p:cNvSpPr>
            <a:spLocks noGrp="1"/>
          </p:cNvSpPr>
          <p:nvPr>
            <p:ph idx="1"/>
          </p:nvPr>
        </p:nvSpPr>
        <p:spPr>
          <a:xfrm>
            <a:off x="0" y="0"/>
            <a:ext cx="9144000" cy="6858000"/>
          </a:xfrm>
        </p:spPr>
        <p:txBody>
          <a:bodyPr/>
          <a:p>
            <a:r>
              <a:rPr dirty="0" sz="2800" lang="en-US" smtClean="0"/>
              <a:t>Mathari was the only mental hospital until the 1962 Decentralization of Mental Health Services Act. Other facilities began to spring up, including a 22 bed psychiatric unit in Nakuru in 1962, Machakos in 1963, Nyeri and Muranga in 1964 and Port Reitz and Kakamega in 1965.</a:t>
            </a:r>
          </a:p>
          <a:p>
            <a:r>
              <a:rPr dirty="0" sz="2800" lang="en-US" smtClean="0"/>
              <a:t>Currently all provincial hospitals have operational psychiatric units. However, only some district hospitals have operational psychiatric units. Outpatient psychiatric clinics have been established in most of the district hospitals.</a:t>
            </a:r>
          </a:p>
          <a:p>
            <a:r>
              <a:rPr dirty="0" sz="2800" lang="en-US" smtClean="0"/>
              <a:t>Mathari hospital is being redeveloped, and the future plan is to intensify community based psychiatric services all over the country. It is worth noting that </a:t>
            </a:r>
            <a:r>
              <a:rPr dirty="0" lang="en-US" smtClean="0"/>
              <a:t>community psychiatric services were established in Nairobi in 1983.</a:t>
            </a:r>
          </a:p>
          <a:p>
            <a:endParaRPr dirty="0" lang="en-US"/>
          </a:p>
        </p:txBody>
      </p:sp>
    </p:spTree>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showMasterSp="0">
  <p:cSld>
    <p:spTree>
      <p:nvGrpSpPr>
        <p:cNvPr id="590" name=""/>
        <p:cNvGrpSpPr/>
        <p:nvPr/>
      </p:nvGrpSpPr>
      <p:grpSpPr>
        <a:xfrm>
          <a:off x="0" y="0"/>
          <a:ext cx="0" cy="0"/>
          <a:chOff x="0" y="0"/>
          <a:chExt cx="0" cy="0"/>
        </a:xfrm>
      </p:grpSpPr>
      <p:sp>
        <p:nvSpPr>
          <p:cNvPr id="1048998" name="Content Placeholder 2"/>
          <p:cNvSpPr>
            <a:spLocks noGrp="1"/>
          </p:cNvSpPr>
          <p:nvPr>
            <p:ph idx="1"/>
          </p:nvPr>
        </p:nvSpPr>
        <p:spPr>
          <a:xfrm>
            <a:off x="0" y="0"/>
            <a:ext cx="9144000" cy="6096000"/>
          </a:xfrm>
        </p:spPr>
        <p:txBody>
          <a:bodyPr/>
          <a:p>
            <a:r>
              <a:rPr dirty="0" lang="en-US" smtClean="0"/>
              <a:t>The patient may also have experienced legal and social problems due to alcohol use, for example, marital problems, domestic violence, child abuse and neglect or missed work. The individual may show signs of alcohol withdrawal, which include sweating, tremors, morning sickness, hallucinations and seizures.</a:t>
            </a:r>
          </a:p>
          <a:p>
            <a:r>
              <a:rPr dirty="0" lang="en-US" smtClean="0"/>
              <a:t>Patients may sometimes deny or are unaware of alcohol problems. </a:t>
            </a:r>
          </a:p>
          <a:p>
            <a:r>
              <a:rPr dirty="0" lang="en-US" smtClean="0"/>
              <a:t>Family members may request help before the patient does. The problem may also be identified during a routine health promotion screening.</a:t>
            </a:r>
          </a:p>
          <a:p>
            <a:r>
              <a:rPr b="1" dirty="0" lang="en-US" smtClean="0"/>
              <a:t> </a:t>
            </a:r>
            <a:endParaRPr dirty="0" lang="en-US" smtClean="0"/>
          </a:p>
          <a:p>
            <a:endParaRPr dirty="0" lang="en-US"/>
          </a:p>
        </p:txBody>
      </p:sp>
    </p:spTree>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showMasterSp="0">
  <p:cSld>
    <p:spTree>
      <p:nvGrpSpPr>
        <p:cNvPr id="591" name=""/>
        <p:cNvGrpSpPr/>
        <p:nvPr/>
      </p:nvGrpSpPr>
      <p:grpSpPr>
        <a:xfrm>
          <a:off x="0" y="0"/>
          <a:ext cx="0" cy="0"/>
          <a:chOff x="0" y="0"/>
          <a:chExt cx="0" cy="0"/>
        </a:xfrm>
      </p:grpSpPr>
      <p:sp>
        <p:nvSpPr>
          <p:cNvPr id="1048999" name="Title 1"/>
          <p:cNvSpPr>
            <a:spLocks noGrp="1"/>
          </p:cNvSpPr>
          <p:nvPr>
            <p:ph type="title"/>
          </p:nvPr>
        </p:nvSpPr>
        <p:spPr>
          <a:xfrm>
            <a:off x="685800" y="609600"/>
            <a:ext cx="7772400" cy="838200"/>
          </a:xfrm>
        </p:spPr>
        <p:txBody>
          <a:bodyPr/>
          <a:p>
            <a:r>
              <a:rPr b="1" dirty="0" lang="en-US" smtClean="0"/>
              <a:t>Diagnostic Features of Alcohol Abuse</a:t>
            </a:r>
            <a:r>
              <a:rPr dirty="0" lang="en-US" smtClean="0"/>
              <a:t> </a:t>
            </a:r>
            <a:br>
              <a:rPr dirty="0" lang="en-US" smtClean="0"/>
            </a:br>
            <a:endParaRPr dirty="0" lang="en-US"/>
          </a:p>
        </p:txBody>
      </p:sp>
      <p:sp>
        <p:nvSpPr>
          <p:cNvPr id="1049000" name="Content Placeholder 2"/>
          <p:cNvSpPr>
            <a:spLocks noGrp="1"/>
          </p:cNvSpPr>
          <p:nvPr>
            <p:ph idx="1"/>
          </p:nvPr>
        </p:nvSpPr>
        <p:spPr>
          <a:xfrm>
            <a:off x="0" y="1295400"/>
            <a:ext cx="9144000" cy="5562600"/>
          </a:xfrm>
        </p:spPr>
        <p:txBody>
          <a:bodyPr/>
          <a:p>
            <a:r>
              <a:rPr dirty="0" lang="en-US" smtClean="0"/>
              <a:t>Harmful alcohol use refers to the consumption of over 28 units per week for men and over 21 units per week for women. This can result in physical harm, for example, liver disease, gastrointestinal bleeding, psychological harm, for instance, depression or anxiety or social consequences, like the loss of a job.</a:t>
            </a:r>
          </a:p>
          <a:p>
            <a:endParaRPr dirty="0" lang="en-US"/>
          </a:p>
        </p:txBody>
      </p:sp>
    </p:spTree>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showMasterSp="0">
  <p:cSld>
    <p:spTree>
      <p:nvGrpSpPr>
        <p:cNvPr id="592" name=""/>
        <p:cNvGrpSpPr/>
        <p:nvPr/>
      </p:nvGrpSpPr>
      <p:grpSpPr>
        <a:xfrm>
          <a:off x="0" y="0"/>
          <a:ext cx="0" cy="0"/>
          <a:chOff x="0" y="0"/>
          <a:chExt cx="0" cy="0"/>
        </a:xfrm>
      </p:grpSpPr>
      <p:sp>
        <p:nvSpPr>
          <p:cNvPr id="1049001" name="Content Placeholder 2"/>
          <p:cNvSpPr>
            <a:spLocks noGrp="1"/>
          </p:cNvSpPr>
          <p:nvPr>
            <p:ph idx="1"/>
          </p:nvPr>
        </p:nvSpPr>
        <p:spPr>
          <a:xfrm>
            <a:off x="0" y="0"/>
            <a:ext cx="9144000" cy="6096000"/>
          </a:xfrm>
        </p:spPr>
        <p:txBody>
          <a:bodyPr/>
          <a:p>
            <a:r>
              <a:rPr dirty="0" lang="en-US" smtClean="0"/>
              <a:t>Alcohol dependence is said to be present when any of the following factors are present:</a:t>
            </a:r>
          </a:p>
          <a:p>
            <a:pPr lvl="1"/>
            <a:r>
              <a:rPr dirty="0" lang="en-US" smtClean="0"/>
              <a:t>Strong desire or compulsion to use alcohol.</a:t>
            </a:r>
          </a:p>
          <a:p>
            <a:pPr lvl="1"/>
            <a:r>
              <a:rPr dirty="0" lang="en-US" smtClean="0"/>
              <a:t>Difficulty controlling alcohol use.</a:t>
            </a:r>
          </a:p>
          <a:p>
            <a:pPr lvl="1"/>
            <a:r>
              <a:rPr dirty="0" lang="en-US" smtClean="0"/>
              <a:t>Withdrawal symptoms, for example, anxiety, tremors, </a:t>
            </a:r>
            <a:br>
              <a:rPr dirty="0" lang="en-US" smtClean="0"/>
            </a:br>
            <a:r>
              <a:rPr dirty="0" lang="en-US" smtClean="0"/>
              <a:t>sweating, when drinking is ceased.</a:t>
            </a:r>
          </a:p>
          <a:p>
            <a:endParaRPr dirty="0" lang="en-US" smtClean="0"/>
          </a:p>
          <a:p>
            <a:endParaRPr dirty="0" lang="en-US"/>
          </a:p>
        </p:txBody>
      </p:sp>
    </p:spTree>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showMasterSp="0">
  <p:cSld>
    <p:spTree>
      <p:nvGrpSpPr>
        <p:cNvPr id="593" name=""/>
        <p:cNvGrpSpPr/>
        <p:nvPr/>
      </p:nvGrpSpPr>
      <p:grpSpPr>
        <a:xfrm>
          <a:off x="0" y="0"/>
          <a:ext cx="0" cy="0"/>
          <a:chOff x="0" y="0"/>
          <a:chExt cx="0" cy="0"/>
        </a:xfrm>
      </p:grpSpPr>
      <p:sp>
        <p:nvSpPr>
          <p:cNvPr id="1049002" name="Title 1"/>
          <p:cNvSpPr>
            <a:spLocks noGrp="1"/>
          </p:cNvSpPr>
          <p:nvPr>
            <p:ph type="title"/>
          </p:nvPr>
        </p:nvSpPr>
        <p:spPr>
          <a:xfrm>
            <a:off x="0" y="609600"/>
            <a:ext cx="9144000" cy="1371600"/>
          </a:xfrm>
        </p:spPr>
        <p:txBody>
          <a:bodyPr/>
          <a:p>
            <a:r>
              <a:rPr b="1" dirty="0" lang="en-US" smtClean="0"/>
              <a:t>Common Nursing Diagnoses and Interventions for Clients with Substance-Related Disorders</a:t>
            </a:r>
            <a:r>
              <a:rPr dirty="0" lang="en-US" smtClean="0"/>
              <a:t/>
            </a:r>
            <a:br>
              <a:rPr dirty="0" lang="en-US" smtClean="0"/>
            </a:br>
            <a:endParaRPr dirty="0" lang="en-US"/>
          </a:p>
        </p:txBody>
      </p:sp>
      <p:sp>
        <p:nvSpPr>
          <p:cNvPr id="1049003" name="Content Placeholder 2"/>
          <p:cNvSpPr>
            <a:spLocks noGrp="1"/>
          </p:cNvSpPr>
          <p:nvPr>
            <p:ph idx="1"/>
          </p:nvPr>
        </p:nvSpPr>
        <p:spPr>
          <a:xfrm>
            <a:off x="0" y="1981200"/>
            <a:ext cx="9144000" cy="4876800"/>
          </a:xfrm>
        </p:spPr>
        <p:txBody>
          <a:bodyPr/>
          <a:p>
            <a:pPr lvl="0">
              <a:buFont typeface="Wingdings" pitchFamily="2" charset="2"/>
              <a:buChar char="ü"/>
            </a:pPr>
            <a:r>
              <a:rPr b="1" dirty="0" lang="en-US" smtClean="0"/>
              <a:t>Imbalanced Nutrition: Less Than Body Requirements</a:t>
            </a:r>
          </a:p>
          <a:p>
            <a:pPr lvl="0">
              <a:buFont typeface="Wingdings" pitchFamily="2" charset="2"/>
              <a:buChar char="ü"/>
            </a:pPr>
            <a:r>
              <a:rPr b="1" dirty="0" lang="en-US" smtClean="0"/>
              <a:t>Chronic Low Self-Esteem</a:t>
            </a:r>
          </a:p>
          <a:p>
            <a:pPr lvl="0">
              <a:buFont typeface="Wingdings" pitchFamily="2" charset="2"/>
              <a:buChar char="ü"/>
            </a:pPr>
            <a:r>
              <a:rPr b="1" dirty="0" lang="en-US" smtClean="0"/>
              <a:t>Deficient Knowledge (Effects of Substance Abuse on the Body)</a:t>
            </a:r>
          </a:p>
          <a:p>
            <a:pPr lvl="0">
              <a:buFont typeface="Wingdings" pitchFamily="2" charset="2"/>
              <a:buChar char="ü"/>
            </a:pPr>
            <a:r>
              <a:rPr b="1" dirty="0" lang="en-US" smtClean="0"/>
              <a:t>Dysfunctional Family Processes</a:t>
            </a:r>
            <a:endParaRPr dirty="0" lang="en-US" smtClean="0"/>
          </a:p>
          <a:p>
            <a:pPr lvl="0">
              <a:buFont typeface="Wingdings" pitchFamily="2" charset="2"/>
              <a:buChar char="ü"/>
            </a:pPr>
            <a:r>
              <a:rPr b="1" dirty="0" lang="en-US" smtClean="0"/>
              <a:t>Risk for Ineffective Coping </a:t>
            </a:r>
          </a:p>
          <a:p>
            <a:pPr>
              <a:buNone/>
            </a:pPr>
            <a:endParaRPr dirty="0" lang="en-US"/>
          </a:p>
        </p:txBody>
      </p:sp>
    </p:spTree>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showMasterSp="0">
  <p:cSld>
    <p:spTree>
      <p:nvGrpSpPr>
        <p:cNvPr id="594" name=""/>
        <p:cNvGrpSpPr/>
        <p:nvPr/>
      </p:nvGrpSpPr>
      <p:grpSpPr>
        <a:xfrm>
          <a:off x="0" y="0"/>
          <a:ext cx="0" cy="0"/>
          <a:chOff x="0" y="0"/>
          <a:chExt cx="0" cy="0"/>
        </a:xfrm>
      </p:grpSpPr>
      <p:sp>
        <p:nvSpPr>
          <p:cNvPr id="1049004" name="Title 1"/>
          <p:cNvSpPr>
            <a:spLocks noGrp="1"/>
          </p:cNvSpPr>
          <p:nvPr>
            <p:ph type="title"/>
          </p:nvPr>
        </p:nvSpPr>
        <p:spPr>
          <a:xfrm>
            <a:off x="0" y="457200"/>
            <a:ext cx="8382000" cy="1066800"/>
          </a:xfrm>
        </p:spPr>
        <p:txBody>
          <a:bodyPr/>
          <a:p>
            <a:r>
              <a:rPr b="1" dirty="0" lang="en-US" smtClean="0"/>
              <a:t>Medication for Alcohol Abuse</a:t>
            </a:r>
            <a:r>
              <a:rPr dirty="0" lang="en-US" smtClean="0"/>
              <a:t> </a:t>
            </a:r>
            <a:br>
              <a:rPr dirty="0" lang="en-US" smtClean="0"/>
            </a:br>
            <a:endParaRPr dirty="0" lang="en-US"/>
          </a:p>
        </p:txBody>
      </p:sp>
      <p:sp>
        <p:nvSpPr>
          <p:cNvPr id="1049005" name="Content Placeholder 2"/>
          <p:cNvSpPr>
            <a:spLocks noGrp="1"/>
          </p:cNvSpPr>
          <p:nvPr>
            <p:ph idx="1"/>
          </p:nvPr>
        </p:nvSpPr>
        <p:spPr>
          <a:xfrm>
            <a:off x="0" y="990600"/>
            <a:ext cx="9144000" cy="5105400"/>
          </a:xfrm>
        </p:spPr>
        <p:txBody>
          <a:bodyPr/>
          <a:p>
            <a:r>
              <a:rPr dirty="0" lang="en-US" smtClean="0"/>
              <a:t>For patients with mild withdrawal symptoms, frequent monitoring, support, reassurance, adequate hydration and nutrition are sufficient treatment without medication.</a:t>
            </a:r>
          </a:p>
          <a:p>
            <a:r>
              <a:rPr dirty="0" lang="en-US" smtClean="0"/>
              <a:t>Patients with moderate withdrawal syndrome will also require benzodiazepines. Most can be detoxified as outpatients or at home. Only practitioners with appropriate training and supervision should do community detoxification</a:t>
            </a:r>
            <a:endParaRPr dirty="0" lang="en-US"/>
          </a:p>
        </p:txBody>
      </p:sp>
    </p:spTree>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showMasterSp="0">
  <p:cSld>
    <p:spTree>
      <p:nvGrpSpPr>
        <p:cNvPr id="595" name=""/>
        <p:cNvGrpSpPr/>
        <p:nvPr/>
      </p:nvGrpSpPr>
      <p:grpSpPr>
        <a:xfrm>
          <a:off x="0" y="0"/>
          <a:ext cx="0" cy="0"/>
          <a:chOff x="0" y="0"/>
          <a:chExt cx="0" cy="0"/>
        </a:xfrm>
      </p:grpSpPr>
      <p:sp>
        <p:nvSpPr>
          <p:cNvPr id="1049006" name="Content Placeholder 2"/>
          <p:cNvSpPr>
            <a:spLocks noGrp="1"/>
          </p:cNvSpPr>
          <p:nvPr>
            <p:ph idx="1"/>
          </p:nvPr>
        </p:nvSpPr>
        <p:spPr>
          <a:xfrm>
            <a:off x="0" y="228600"/>
            <a:ext cx="9144000" cy="5867400"/>
          </a:xfrm>
        </p:spPr>
        <p:txBody>
          <a:bodyPr/>
          <a:p>
            <a:r>
              <a:rPr dirty="0" lang="en-US" smtClean="0"/>
              <a:t>Inpatient detoxification is indicated for: </a:t>
            </a:r>
          </a:p>
          <a:p>
            <a:pPr lvl="1"/>
            <a:r>
              <a:rPr dirty="0" lang="en-US" smtClean="0"/>
              <a:t>Patients at risk of complicated withdrawal syndrome, for example, with a history of fits or delirium, tremors, very heavy use and high tolerance. </a:t>
            </a:r>
          </a:p>
          <a:p>
            <a:pPr lvl="1"/>
            <a:r>
              <a:rPr dirty="0" lang="en-US" smtClean="0"/>
              <a:t>Significant polydrug use or severe morbid medical or psychiatric disorder who lack social support or are considered to have a significant suicide risk. In such cases, chlordiazepoxide (librium) at 10mg is recommended. The initial dose should be considered against withdrawal symptoms within a range of 5-40mg four times a day. This requires close and skilled supervision.</a:t>
            </a:r>
          </a:p>
          <a:p>
            <a:endParaRPr dirty="0" lang="en-US"/>
          </a:p>
        </p:txBody>
      </p:sp>
    </p:spTree>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showMasterSp="0">
  <p:cSld>
    <p:spTree>
      <p:nvGrpSpPr>
        <p:cNvPr id="596" name=""/>
        <p:cNvGrpSpPr/>
        <p:nvPr/>
      </p:nvGrpSpPr>
      <p:grpSpPr>
        <a:xfrm>
          <a:off x="0" y="0"/>
          <a:ext cx="0" cy="0"/>
          <a:chOff x="0" y="0"/>
          <a:chExt cx="0" cy="0"/>
        </a:xfrm>
      </p:grpSpPr>
      <p:sp>
        <p:nvSpPr>
          <p:cNvPr id="1049007" name="Content Placeholder 2"/>
          <p:cNvSpPr>
            <a:spLocks noGrp="1"/>
          </p:cNvSpPr>
          <p:nvPr>
            <p:ph idx="1"/>
          </p:nvPr>
        </p:nvSpPr>
        <p:spPr>
          <a:xfrm>
            <a:off x="0" y="0"/>
            <a:ext cx="9144000" cy="6096000"/>
          </a:xfrm>
        </p:spPr>
        <p:txBody>
          <a:bodyPr/>
          <a:p>
            <a:r>
              <a:rPr dirty="0" lang="en-US" smtClean="0"/>
              <a:t>The regimen opposite can be used although the dose level and length of treatment will depend on the severity of alcohol dependence and individual patient factors, for example, weight, sex and liver function. Treatment should be dispensed daily. involve a family member to prevent the risk of misuse or overdose.</a:t>
            </a:r>
          </a:p>
          <a:p>
            <a:r>
              <a:rPr dirty="0" lang="en-US" smtClean="0"/>
              <a:t>Thiamine (150mg per day in divided doses) should be given orally for one month. Parenteral thiamine is indicated for patients with ataxia, confusion, memory disturbances, delirium tremens, hypothermia and hypotension, ophthalmoplegia or unconsciousness</a:t>
            </a:r>
            <a:endParaRPr dirty="0" lang="en-US"/>
          </a:p>
        </p:txBody>
      </p:sp>
    </p:spTree>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showMasterSp="0">
  <p:cSld>
    <p:spTree>
      <p:nvGrpSpPr>
        <p:cNvPr id="597" name=""/>
        <p:cNvGrpSpPr/>
        <p:nvPr/>
      </p:nvGrpSpPr>
      <p:grpSpPr>
        <a:xfrm>
          <a:off x="0" y="0"/>
          <a:ext cx="0" cy="0"/>
          <a:chOff x="0" y="0"/>
          <a:chExt cx="0" cy="0"/>
        </a:xfrm>
      </p:grpSpPr>
      <p:sp>
        <p:nvSpPr>
          <p:cNvPr id="1049008" name="Title 1"/>
          <p:cNvSpPr>
            <a:spLocks noGrp="1"/>
          </p:cNvSpPr>
          <p:nvPr>
            <p:ph type="title"/>
          </p:nvPr>
        </p:nvSpPr>
        <p:spPr>
          <a:xfrm>
            <a:off x="685800" y="228600"/>
            <a:ext cx="7772400" cy="990600"/>
          </a:xfrm>
        </p:spPr>
        <p:txBody>
          <a:bodyPr/>
          <a:p>
            <a:r>
              <a:rPr dirty="0" lang="en-US" smtClean="0"/>
              <a:t>Daily rx</a:t>
            </a:r>
            <a:endParaRPr dirty="0" lang="en-US"/>
          </a:p>
        </p:txBody>
      </p:sp>
      <p:graphicFrame>
        <p:nvGraphicFramePr>
          <p:cNvPr id="4194309" name="Content Placeholder 3"/>
          <p:cNvGraphicFramePr>
            <a:graphicFrameLocks noGrp="1"/>
          </p:cNvGraphicFramePr>
          <p:nvPr>
            <p:ph idx="1"/>
          </p:nvPr>
        </p:nvGraphicFramePr>
        <p:xfrm>
          <a:off x="0" y="1295400"/>
          <a:ext cx="9144000" cy="3040380"/>
        </p:xfrm>
        <a:graphic>
          <a:graphicData uri="http://schemas.openxmlformats.org/drawingml/2006/table">
            <a:tbl>
              <a:tblPr firstRow="1" bandRow="1">
                <a:tableStyleId>{5C22544A-7EE6-4342-B048-85BDC9FD1C3A}</a:tableStyleId>
              </a:tblPr>
              <a:tblGrid>
                <a:gridCol w="3048000"/>
                <a:gridCol w="3048000"/>
                <a:gridCol w="3048000"/>
              </a:tblGrid>
              <a:tr h="370840">
                <a:tc gridSpan="3">
                  <a:txBody>
                    <a:bodyPr/>
                    <a:p>
                      <a:pPr algn="just" marL="0" marR="0">
                        <a:spcBef>
                          <a:spcPts val="0"/>
                        </a:spcBef>
                        <a:spcAft>
                          <a:spcPts val="0"/>
                        </a:spcAft>
                      </a:pPr>
                      <a:r>
                        <a:rPr dirty="0" sz="3200" lang="en-US">
                          <a:latin typeface="Arial"/>
                          <a:ea typeface="Times New Roman"/>
                        </a:rPr>
                        <a:t> </a:t>
                      </a:r>
                      <a:endParaRPr dirty="0" sz="3200" lang="en-US">
                        <a:latin typeface="Times New Roman"/>
                        <a:ea typeface="Times New Roman"/>
                      </a:endParaRPr>
                    </a:p>
                  </a:txBody>
                  <a:tcPr marL="9525" marR="9525" marT="9525" marB="9525" anchor="ctr"/>
                </a:tc>
                <a:tc hMerge="1">
                  <a:txBody>
                    <a:bodyPr/>
                    <a:p>
                      <a:endParaRPr lang="en-US"/>
                    </a:p>
                  </a:txBody>
                </a:tc>
                <a:tc hMerge="1">
                  <a:txBody>
                    <a:bodyPr/>
                    <a:p>
                      <a:endParaRPr lang="en-US"/>
                    </a:p>
                  </a:txBody>
                </a:tc>
              </a:tr>
              <a:tr h="370840">
                <a:tc>
                  <a:txBody>
                    <a:bodyPr/>
                    <a:p>
                      <a:pPr algn="just" marL="0" marR="0">
                        <a:spcBef>
                          <a:spcPts val="0"/>
                        </a:spcBef>
                        <a:spcAft>
                          <a:spcPts val="0"/>
                        </a:spcAft>
                      </a:pPr>
                      <a:r>
                        <a:rPr dirty="0" sz="3200" lang="en-US">
                          <a:latin typeface="Arial"/>
                          <a:ea typeface="Times New Roman"/>
                        </a:rPr>
                        <a:t> Day 1 and 2  </a:t>
                      </a:r>
                      <a:endParaRPr dirty="0" sz="3200" lang="en-US">
                        <a:latin typeface="Times New Roman"/>
                        <a:ea typeface="Times New Roman"/>
                      </a:endParaRPr>
                    </a:p>
                  </a:txBody>
                  <a:tcPr marL="9525" marR="9525" marT="9525" marB="9525" anchor="ctr"/>
                </a:tc>
                <a:tc>
                  <a:txBody>
                    <a:bodyPr/>
                    <a:p>
                      <a:pPr algn="just" marL="0" marR="0">
                        <a:spcBef>
                          <a:spcPts val="0"/>
                        </a:spcBef>
                        <a:spcAft>
                          <a:spcPts val="0"/>
                        </a:spcAft>
                      </a:pPr>
                      <a:r>
                        <a:rPr dirty="0" sz="3200" lang="en-US">
                          <a:latin typeface="Arial"/>
                          <a:ea typeface="Times New Roman"/>
                        </a:rPr>
                        <a:t> 20-30mg  </a:t>
                      </a:r>
                      <a:endParaRPr dirty="0" sz="3200" lang="en-US">
                        <a:latin typeface="Times New Roman"/>
                        <a:ea typeface="Times New Roman"/>
                      </a:endParaRPr>
                    </a:p>
                  </a:txBody>
                  <a:tcPr marL="9525" marR="9525" marT="9525" marB="9525" anchor="ctr"/>
                </a:tc>
                <a:tc>
                  <a:txBody>
                    <a:bodyPr/>
                    <a:p>
                      <a:pPr algn="just" marL="0" marR="0">
                        <a:spcBef>
                          <a:spcPts val="0"/>
                        </a:spcBef>
                        <a:spcAft>
                          <a:spcPts val="0"/>
                        </a:spcAft>
                      </a:pPr>
                      <a:r>
                        <a:rPr dirty="0" sz="3200" lang="en-US">
                          <a:latin typeface="Arial"/>
                          <a:ea typeface="Times New Roman"/>
                        </a:rPr>
                        <a:t> QDS</a:t>
                      </a:r>
                      <a:endParaRPr dirty="0" sz="3200" lang="en-US">
                        <a:latin typeface="Times New Roman"/>
                        <a:ea typeface="Times New Roman"/>
                      </a:endParaRPr>
                    </a:p>
                  </a:txBody>
                  <a:tcPr marL="9525" marR="9525" marT="9525" marB="9525" anchor="ctr"/>
                </a:tc>
              </a:tr>
              <a:tr h="370840">
                <a:tc>
                  <a:txBody>
                    <a:bodyPr/>
                    <a:p>
                      <a:pPr algn="just" marL="0" marR="0">
                        <a:spcBef>
                          <a:spcPts val="0"/>
                        </a:spcBef>
                        <a:spcAft>
                          <a:spcPts val="0"/>
                        </a:spcAft>
                      </a:pPr>
                      <a:r>
                        <a:rPr dirty="0" sz="3200" lang="en-US">
                          <a:latin typeface="Arial"/>
                          <a:ea typeface="Times New Roman"/>
                        </a:rPr>
                        <a:t> Day 3 and 4</a:t>
                      </a:r>
                      <a:endParaRPr dirty="0" sz="3200" lang="en-US">
                        <a:latin typeface="Times New Roman"/>
                        <a:ea typeface="Times New Roman"/>
                      </a:endParaRPr>
                    </a:p>
                  </a:txBody>
                  <a:tcPr marL="9525" marR="9525" marT="9525" marB="9525" anchor="ctr"/>
                </a:tc>
                <a:tc>
                  <a:txBody>
                    <a:bodyPr/>
                    <a:p>
                      <a:pPr algn="just" marL="0" marR="0">
                        <a:spcBef>
                          <a:spcPts val="0"/>
                        </a:spcBef>
                        <a:spcAft>
                          <a:spcPts val="0"/>
                        </a:spcAft>
                      </a:pPr>
                      <a:r>
                        <a:rPr dirty="0" sz="3200" lang="en-US">
                          <a:latin typeface="Arial"/>
                          <a:ea typeface="Times New Roman"/>
                        </a:rPr>
                        <a:t> 15mg</a:t>
                      </a:r>
                      <a:endParaRPr dirty="0" sz="3200" lang="en-US">
                        <a:latin typeface="Times New Roman"/>
                        <a:ea typeface="Times New Roman"/>
                      </a:endParaRPr>
                    </a:p>
                  </a:txBody>
                  <a:tcPr marL="9525" marR="9525" marT="9525" marB="9525" anchor="ctr"/>
                </a:tc>
                <a:tc>
                  <a:txBody>
                    <a:bodyPr/>
                    <a:p>
                      <a:pPr algn="just" marL="0" marR="0">
                        <a:spcBef>
                          <a:spcPts val="0"/>
                        </a:spcBef>
                        <a:spcAft>
                          <a:spcPts val="0"/>
                        </a:spcAft>
                      </a:pPr>
                      <a:r>
                        <a:rPr dirty="0" sz="3200" lang="en-US">
                          <a:latin typeface="Arial"/>
                          <a:ea typeface="Times New Roman"/>
                        </a:rPr>
                        <a:t> QDS</a:t>
                      </a:r>
                      <a:endParaRPr dirty="0" sz="3200" lang="en-US">
                        <a:latin typeface="Times New Roman"/>
                        <a:ea typeface="Times New Roman"/>
                      </a:endParaRPr>
                    </a:p>
                  </a:txBody>
                  <a:tcPr marL="9525" marR="9525" marT="9525" marB="9525" anchor="ctr"/>
                </a:tc>
              </a:tr>
              <a:tr h="370840">
                <a:tc>
                  <a:txBody>
                    <a:bodyPr/>
                    <a:p>
                      <a:pPr algn="just" marL="0" marR="0">
                        <a:spcBef>
                          <a:spcPts val="0"/>
                        </a:spcBef>
                        <a:spcAft>
                          <a:spcPts val="0"/>
                        </a:spcAft>
                      </a:pPr>
                      <a:r>
                        <a:rPr dirty="0" sz="3200" lang="en-US">
                          <a:latin typeface="Arial"/>
                          <a:ea typeface="Times New Roman"/>
                        </a:rPr>
                        <a:t> Day 5</a:t>
                      </a:r>
                      <a:endParaRPr dirty="0" sz="3200" lang="en-US">
                        <a:latin typeface="Times New Roman"/>
                        <a:ea typeface="Times New Roman"/>
                      </a:endParaRPr>
                    </a:p>
                  </a:txBody>
                  <a:tcPr marL="9525" marR="9525" marT="9525" marB="9525" anchor="ctr"/>
                </a:tc>
                <a:tc>
                  <a:txBody>
                    <a:bodyPr/>
                    <a:p>
                      <a:pPr algn="just" marL="0" marR="0">
                        <a:spcBef>
                          <a:spcPts val="0"/>
                        </a:spcBef>
                        <a:spcAft>
                          <a:spcPts val="0"/>
                        </a:spcAft>
                      </a:pPr>
                      <a:r>
                        <a:rPr dirty="0" sz="3200" lang="en-US">
                          <a:latin typeface="Arial"/>
                          <a:ea typeface="Times New Roman"/>
                        </a:rPr>
                        <a:t> 10mg</a:t>
                      </a:r>
                      <a:endParaRPr dirty="0" sz="3200" lang="en-US">
                        <a:latin typeface="Times New Roman"/>
                        <a:ea typeface="Times New Roman"/>
                      </a:endParaRPr>
                    </a:p>
                  </a:txBody>
                  <a:tcPr marL="9525" marR="9525" marT="9525" marB="9525" anchor="ctr"/>
                </a:tc>
                <a:tc>
                  <a:txBody>
                    <a:bodyPr/>
                    <a:p>
                      <a:pPr algn="just" marL="0" marR="0">
                        <a:spcBef>
                          <a:spcPts val="0"/>
                        </a:spcBef>
                        <a:spcAft>
                          <a:spcPts val="0"/>
                        </a:spcAft>
                      </a:pPr>
                      <a:r>
                        <a:rPr dirty="0" sz="3200" lang="en-US">
                          <a:latin typeface="Arial"/>
                          <a:ea typeface="Times New Roman"/>
                        </a:rPr>
                        <a:t> QDS</a:t>
                      </a:r>
                      <a:endParaRPr dirty="0" sz="3200" lang="en-US">
                        <a:latin typeface="Times New Roman"/>
                        <a:ea typeface="Times New Roman"/>
                      </a:endParaRPr>
                    </a:p>
                  </a:txBody>
                  <a:tcPr marL="9525" marR="9525" marT="9525" marB="9525" anchor="ctr"/>
                </a:tc>
              </a:tr>
              <a:tr h="370840">
                <a:tc>
                  <a:txBody>
                    <a:bodyPr/>
                    <a:p>
                      <a:pPr algn="just" marL="0" marR="0">
                        <a:spcBef>
                          <a:spcPts val="0"/>
                        </a:spcBef>
                        <a:spcAft>
                          <a:spcPts val="0"/>
                        </a:spcAft>
                      </a:pPr>
                      <a:r>
                        <a:rPr dirty="0" sz="3200" lang="en-US">
                          <a:latin typeface="Arial"/>
                          <a:ea typeface="Times New Roman"/>
                        </a:rPr>
                        <a:t> Day 6</a:t>
                      </a:r>
                      <a:endParaRPr dirty="0" sz="3200" lang="en-US">
                        <a:latin typeface="Times New Roman"/>
                        <a:ea typeface="Times New Roman"/>
                      </a:endParaRPr>
                    </a:p>
                  </a:txBody>
                  <a:tcPr marL="9525" marR="9525" marT="9525" marB="9525" anchor="ctr"/>
                </a:tc>
                <a:tc>
                  <a:txBody>
                    <a:bodyPr/>
                    <a:p>
                      <a:pPr algn="just" marL="0" marR="0">
                        <a:spcBef>
                          <a:spcPts val="0"/>
                        </a:spcBef>
                        <a:spcAft>
                          <a:spcPts val="0"/>
                        </a:spcAft>
                      </a:pPr>
                      <a:r>
                        <a:rPr dirty="0" sz="3200" lang="en-US">
                          <a:latin typeface="Arial"/>
                          <a:ea typeface="Times New Roman"/>
                        </a:rPr>
                        <a:t> 10mg</a:t>
                      </a:r>
                      <a:endParaRPr dirty="0" sz="3200" lang="en-US">
                        <a:latin typeface="Times New Roman"/>
                        <a:ea typeface="Times New Roman"/>
                      </a:endParaRPr>
                    </a:p>
                  </a:txBody>
                  <a:tcPr marL="9525" marR="9525" marT="9525" marB="9525" anchor="ctr"/>
                </a:tc>
                <a:tc>
                  <a:txBody>
                    <a:bodyPr/>
                    <a:p>
                      <a:pPr algn="just" marL="0" marR="0">
                        <a:spcBef>
                          <a:spcPts val="0"/>
                        </a:spcBef>
                        <a:spcAft>
                          <a:spcPts val="0"/>
                        </a:spcAft>
                      </a:pPr>
                      <a:r>
                        <a:rPr dirty="0" sz="3200" lang="en-US">
                          <a:latin typeface="Arial"/>
                          <a:ea typeface="Times New Roman"/>
                        </a:rPr>
                        <a:t> QDS  </a:t>
                      </a:r>
                      <a:endParaRPr dirty="0" sz="3200" lang="en-US">
                        <a:latin typeface="Times New Roman"/>
                        <a:ea typeface="Times New Roman"/>
                      </a:endParaRPr>
                    </a:p>
                  </a:txBody>
                  <a:tcPr marL="9525" marR="9525" marT="9525" marB="9525" anchor="ctr"/>
                </a:tc>
              </a:tr>
              <a:tr h="370840">
                <a:tc>
                  <a:txBody>
                    <a:bodyPr/>
                    <a:p>
                      <a:pPr algn="just" marL="0" marR="0">
                        <a:spcBef>
                          <a:spcPts val="0"/>
                        </a:spcBef>
                        <a:spcAft>
                          <a:spcPts val="0"/>
                        </a:spcAft>
                      </a:pPr>
                      <a:r>
                        <a:rPr dirty="0" sz="3200" lang="en-US">
                          <a:latin typeface="Arial"/>
                          <a:ea typeface="Times New Roman"/>
                        </a:rPr>
                        <a:t> Day 7</a:t>
                      </a:r>
                      <a:endParaRPr dirty="0" sz="3200" lang="en-US">
                        <a:latin typeface="Times New Roman"/>
                        <a:ea typeface="Times New Roman"/>
                      </a:endParaRPr>
                    </a:p>
                  </a:txBody>
                  <a:tcPr marL="9525" marR="9525" marT="9525" marB="9525" anchor="ctr"/>
                </a:tc>
                <a:tc>
                  <a:txBody>
                    <a:bodyPr/>
                    <a:p>
                      <a:pPr algn="just" marL="0" marR="0">
                        <a:spcBef>
                          <a:spcPts val="0"/>
                        </a:spcBef>
                        <a:spcAft>
                          <a:spcPts val="0"/>
                        </a:spcAft>
                      </a:pPr>
                      <a:r>
                        <a:rPr dirty="0" sz="3200" lang="en-US">
                          <a:latin typeface="Arial"/>
                          <a:ea typeface="Times New Roman"/>
                        </a:rPr>
                        <a:t> 10mg</a:t>
                      </a:r>
                      <a:endParaRPr dirty="0" sz="3200" lang="en-US">
                        <a:latin typeface="Times New Roman"/>
                        <a:ea typeface="Times New Roman"/>
                      </a:endParaRPr>
                    </a:p>
                  </a:txBody>
                  <a:tcPr marL="9525" marR="9525" marT="9525" marB="9525" anchor="ctr"/>
                </a:tc>
                <a:tc>
                  <a:txBody>
                    <a:bodyPr/>
                    <a:p>
                      <a:pPr algn="just" marL="0" marR="0">
                        <a:spcBef>
                          <a:spcPts val="0"/>
                        </a:spcBef>
                        <a:spcAft>
                          <a:spcPts val="0"/>
                        </a:spcAft>
                      </a:pPr>
                      <a:r>
                        <a:rPr dirty="0" sz="3200" lang="en-US">
                          <a:latin typeface="Arial"/>
                          <a:ea typeface="Times New Roman"/>
                        </a:rPr>
                        <a:t> QDS </a:t>
                      </a:r>
                      <a:endParaRPr dirty="0" sz="3200" lang="en-US">
                        <a:latin typeface="Times New Roman"/>
                        <a:ea typeface="Times New Roman"/>
                      </a:endParaRPr>
                    </a:p>
                  </a:txBody>
                  <a:tcPr marL="9525" marR="9525" marT="9525" marB="9525" anchor="ctr"/>
                </a:tc>
              </a:tr>
            </a:tbl>
          </a:graphicData>
        </a:graphic>
      </p:graphicFrame>
    </p:spTree>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showMasterSp="0">
  <p:cSld>
    <p:spTree>
      <p:nvGrpSpPr>
        <p:cNvPr id="598" name=""/>
        <p:cNvGrpSpPr/>
        <p:nvPr/>
      </p:nvGrpSpPr>
      <p:grpSpPr>
        <a:xfrm>
          <a:off x="0" y="0"/>
          <a:ext cx="0" cy="0"/>
          <a:chOff x="0" y="0"/>
          <a:chExt cx="0" cy="0"/>
        </a:xfrm>
      </p:grpSpPr>
      <p:sp>
        <p:nvSpPr>
          <p:cNvPr id="1049009" name="Content Placeholder 2"/>
          <p:cNvSpPr>
            <a:spLocks noGrp="1"/>
          </p:cNvSpPr>
          <p:nvPr>
            <p:ph idx="1"/>
          </p:nvPr>
        </p:nvSpPr>
        <p:spPr>
          <a:xfrm>
            <a:off x="0" y="685800"/>
            <a:ext cx="9144000" cy="5410200"/>
          </a:xfrm>
        </p:spPr>
        <p:txBody>
          <a:bodyPr/>
          <a:p>
            <a:r>
              <a:rPr dirty="0" lang="en-US" smtClean="0"/>
              <a:t>When depression concurs with alcohol misuse, Selective Serotonin Re-uptake Inhibitors (SSRI) may be used</a:t>
            </a:r>
          </a:p>
          <a:p>
            <a:r>
              <a:rPr dirty="0" lang="en-US" smtClean="0"/>
              <a:t>Tricyclic antidepressants should be avoided because of tricyclic-alcohol interactions. For anxiety, benzodiazepines should be avoided because of high potential for abuse</a:t>
            </a:r>
            <a:endParaRPr dirty="0" lang="en-US"/>
          </a:p>
        </p:txBody>
      </p:sp>
    </p:spTree>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showMasterSp="0">
  <p:cSld>
    <p:spTree>
      <p:nvGrpSpPr>
        <p:cNvPr id="599" name=""/>
        <p:cNvGrpSpPr/>
        <p:nvPr/>
      </p:nvGrpSpPr>
      <p:grpSpPr>
        <a:xfrm>
          <a:off x="0" y="0"/>
          <a:ext cx="0" cy="0"/>
          <a:chOff x="0" y="0"/>
          <a:chExt cx="0" cy="0"/>
        </a:xfrm>
      </p:grpSpPr>
      <p:sp>
        <p:nvSpPr>
          <p:cNvPr id="1049010" name="Title 1"/>
          <p:cNvSpPr>
            <a:spLocks noGrp="1"/>
          </p:cNvSpPr>
          <p:nvPr>
            <p:ph type="title"/>
          </p:nvPr>
        </p:nvSpPr>
        <p:spPr>
          <a:xfrm>
            <a:off x="0" y="228600"/>
            <a:ext cx="9144000" cy="762000"/>
          </a:xfrm>
        </p:spPr>
        <p:txBody>
          <a:bodyPr/>
          <a:p>
            <a:r>
              <a:rPr dirty="0" lang="en-US" smtClean="0"/>
              <a:t>Mgt of substance related disorders in general</a:t>
            </a:r>
            <a:endParaRPr dirty="0" lang="en-US"/>
          </a:p>
        </p:txBody>
      </p:sp>
      <p:sp>
        <p:nvSpPr>
          <p:cNvPr id="1049011" name="Content Placeholder 2"/>
          <p:cNvSpPr>
            <a:spLocks noGrp="1"/>
          </p:cNvSpPr>
          <p:nvPr>
            <p:ph idx="1"/>
          </p:nvPr>
        </p:nvSpPr>
        <p:spPr>
          <a:xfrm>
            <a:off x="0" y="1295400"/>
            <a:ext cx="9144000" cy="5562600"/>
          </a:xfrm>
        </p:spPr>
        <p:txBody>
          <a:bodyPr/>
          <a:p>
            <a:r>
              <a:rPr dirty="0" lang="en-US" smtClean="0"/>
              <a:t>Goals:</a:t>
            </a:r>
          </a:p>
          <a:p>
            <a:pPr indent="-514350" marL="514350">
              <a:buFont typeface="+mj-lt"/>
              <a:buAutoNum type="arabicPeriod"/>
            </a:pPr>
            <a:r>
              <a:rPr b="1" dirty="0" lang="en-GB" smtClean="0"/>
              <a:t>Maximizing patients' motivation for abstinence</a:t>
            </a:r>
            <a:r>
              <a:rPr dirty="0" lang="en-GB" smtClean="0"/>
              <a:t> - These include</a:t>
            </a:r>
            <a:r>
              <a:rPr dirty="0" i="1" lang="en-GB" smtClean="0"/>
              <a:t> </a:t>
            </a:r>
            <a:r>
              <a:rPr b="1" dirty="0" i="1" lang="en-GB" smtClean="0"/>
              <a:t>lectures, counselling sessions, the use of self-help groups, and videotapes </a:t>
            </a:r>
            <a:r>
              <a:rPr dirty="0" lang="en-GB" smtClean="0"/>
              <a:t>to educate the individual and his or her family about the dangers involved with substance use and the usual clinical course of substance use disorders, and to emphasize that each person is responsible for his or her own actions</a:t>
            </a:r>
          </a:p>
          <a:p>
            <a:pPr>
              <a:buNone/>
            </a:pPr>
            <a:endParaRPr dirty="0"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339" name=""/>
        <p:cNvGrpSpPr/>
        <p:nvPr/>
      </p:nvGrpSpPr>
      <p:grpSpPr>
        <a:xfrm>
          <a:off x="0" y="0"/>
          <a:ext cx="0" cy="0"/>
          <a:chOff x="0" y="0"/>
          <a:chExt cx="0" cy="0"/>
        </a:xfrm>
      </p:grpSpPr>
      <p:sp>
        <p:nvSpPr>
          <p:cNvPr id="1048645" name="Title 1"/>
          <p:cNvSpPr>
            <a:spLocks noGrp="1"/>
          </p:cNvSpPr>
          <p:nvPr>
            <p:ph type="title"/>
          </p:nvPr>
        </p:nvSpPr>
        <p:spPr>
          <a:xfrm>
            <a:off x="0" y="609600"/>
            <a:ext cx="9144000" cy="1143000"/>
          </a:xfrm>
        </p:spPr>
        <p:txBody>
          <a:bodyPr/>
          <a:p>
            <a:r>
              <a:rPr dirty="0" lang="en-US" smtClean="0"/>
              <a:t>Training of Mental Health Workers </a:t>
            </a:r>
            <a:br>
              <a:rPr dirty="0" lang="en-US" smtClean="0"/>
            </a:br>
            <a:endParaRPr dirty="0" lang="en-US"/>
          </a:p>
        </p:txBody>
      </p:sp>
      <p:sp>
        <p:nvSpPr>
          <p:cNvPr id="1048646" name="Content Placeholder 2"/>
          <p:cNvSpPr>
            <a:spLocks noGrp="1"/>
          </p:cNvSpPr>
          <p:nvPr>
            <p:ph idx="1"/>
          </p:nvPr>
        </p:nvSpPr>
        <p:spPr>
          <a:xfrm>
            <a:off x="0" y="1219200"/>
            <a:ext cx="9144000" cy="5638800"/>
          </a:xfrm>
        </p:spPr>
        <p:txBody>
          <a:bodyPr/>
          <a:p>
            <a:r>
              <a:rPr dirty="0" lang="en-US" smtClean="0"/>
              <a:t>The training of enrolled psychiatric nurses was started in 1961 and later changed to a post enrolled psychiatric nursing course. In 1963, the first two registered psychiatric nurses were trained overseas.</a:t>
            </a:r>
          </a:p>
          <a:p>
            <a:r>
              <a:rPr dirty="0" lang="en-US" smtClean="0"/>
              <a:t>In 1979, a post basic diploma in psychiatric nursing was started in Kenya. Between 1972 and 1982 most psychiatrists received overseas training at the Institute of Psychiatry in England.</a:t>
            </a:r>
          </a:p>
          <a:p>
            <a:r>
              <a:rPr dirty="0" lang="en-US" smtClean="0"/>
              <a:t>In 1982, the University of Nairobi started training psychiatrists</a:t>
            </a:r>
            <a:endParaRPr dirty="0" lang="en-US"/>
          </a:p>
        </p:txBody>
      </p:sp>
    </p:spTree>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showMasterSp="0">
  <p:cSld>
    <p:spTree>
      <p:nvGrpSpPr>
        <p:cNvPr id="600" name=""/>
        <p:cNvGrpSpPr/>
        <p:nvPr/>
      </p:nvGrpSpPr>
      <p:grpSpPr>
        <a:xfrm>
          <a:off x="0" y="0"/>
          <a:ext cx="0" cy="0"/>
          <a:chOff x="0" y="0"/>
          <a:chExt cx="0" cy="0"/>
        </a:xfrm>
      </p:grpSpPr>
      <p:sp>
        <p:nvSpPr>
          <p:cNvPr id="1049012" name="Content Placeholder 2"/>
          <p:cNvSpPr>
            <a:spLocks noGrp="1"/>
          </p:cNvSpPr>
          <p:nvPr>
            <p:ph idx="1"/>
          </p:nvPr>
        </p:nvSpPr>
        <p:spPr>
          <a:xfrm>
            <a:off x="0" y="228600"/>
            <a:ext cx="9144000" cy="5867400"/>
          </a:xfrm>
        </p:spPr>
        <p:txBody>
          <a:bodyPr/>
          <a:p>
            <a:pPr indent="-514350" marL="514350">
              <a:buFont typeface="+mj-lt"/>
              <a:buAutoNum type="arabicPeriod" startAt="2"/>
            </a:pPr>
            <a:r>
              <a:rPr b="1" dirty="0" lang="en-GB" smtClean="0"/>
              <a:t>Teaching patients how to rebuild their lives </a:t>
            </a:r>
            <a:r>
              <a:rPr dirty="0" i="1" lang="en-GB" smtClean="0"/>
              <a:t>after redirecting the focus of their activities away from the use of substances </a:t>
            </a:r>
            <a:r>
              <a:rPr dirty="0" lang="en-GB" smtClean="0"/>
              <a:t>- Important elements in developing a substance-free lifestyle include helping the person to discover ways of dealing with free time; to develop friendships &amp; independent of the context of drug use</a:t>
            </a:r>
          </a:p>
          <a:p>
            <a:endParaRPr dirty="0" lang="en-US"/>
          </a:p>
        </p:txBody>
      </p:sp>
    </p:spTree>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showMasterSp="0">
  <p:cSld>
    <p:spTree>
      <p:nvGrpSpPr>
        <p:cNvPr id="601" name=""/>
        <p:cNvGrpSpPr/>
        <p:nvPr/>
      </p:nvGrpSpPr>
      <p:grpSpPr>
        <a:xfrm>
          <a:off x="0" y="0"/>
          <a:ext cx="0" cy="0"/>
          <a:chOff x="0" y="0"/>
          <a:chExt cx="0" cy="0"/>
        </a:xfrm>
      </p:grpSpPr>
      <p:pic>
        <p:nvPicPr>
          <p:cNvPr id="2097154" name="Content Placeholder 3" descr="Whos the A*** Now?">
            <a:hlinkClick r:id="rId1"/>
          </p:cNvPr>
          <p:cNvPicPr>
            <a:picLocks noGrp="1"/>
          </p:cNvPicPr>
          <p:nvPr>
            <p:ph idx="1"/>
          </p:nvPr>
        </p:nvPicPr>
        <p:blipFill>
          <a:blip xmlns:r="http://schemas.openxmlformats.org/officeDocument/2006/relationships" r:embed="rId2" cstate="print"/>
          <a:srcRect/>
          <a:stretch>
            <a:fillRect/>
          </a:stretch>
        </p:blipFill>
        <p:spPr bwMode="auto">
          <a:xfrm>
            <a:off x="381000" y="228600"/>
            <a:ext cx="8001000" cy="6400799"/>
          </a:xfrm>
          <a:prstGeom prst="rect"/>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313" name=""/>
        <p:cNvGrpSpPr/>
        <p:nvPr/>
      </p:nvGrpSpPr>
      <p:grpSpPr>
        <a:xfrm>
          <a:off x="0" y="0"/>
          <a:ext cx="0" cy="0"/>
          <a:chOff x="0" y="0"/>
          <a:chExt cx="0" cy="0"/>
        </a:xfrm>
      </p:grpSpPr>
      <p:sp>
        <p:nvSpPr>
          <p:cNvPr id="1048605" name="Title 1"/>
          <p:cNvSpPr>
            <a:spLocks noGrp="1"/>
          </p:cNvSpPr>
          <p:nvPr>
            <p:ph type="title"/>
          </p:nvPr>
        </p:nvSpPr>
        <p:spPr>
          <a:xfrm>
            <a:off x="685800" y="0"/>
            <a:ext cx="7772400" cy="685800"/>
          </a:xfrm>
        </p:spPr>
        <p:txBody>
          <a:bodyPr/>
          <a:p>
            <a:r>
              <a:rPr dirty="0" lang="en-US" smtClean="0"/>
              <a:t>COURSE OUTLINE</a:t>
            </a:r>
            <a:endParaRPr dirty="0" lang="en-US"/>
          </a:p>
        </p:txBody>
      </p:sp>
      <p:sp>
        <p:nvSpPr>
          <p:cNvPr id="1048606" name="Content Placeholder 3"/>
          <p:cNvSpPr>
            <a:spLocks noGrp="1"/>
          </p:cNvSpPr>
          <p:nvPr>
            <p:ph sz="half" idx="1"/>
          </p:nvPr>
        </p:nvSpPr>
        <p:spPr>
          <a:xfrm>
            <a:off x="0" y="685800"/>
            <a:ext cx="4495800" cy="6172200"/>
          </a:xfrm>
        </p:spPr>
        <p:txBody>
          <a:bodyPr/>
          <a:p>
            <a:r>
              <a:rPr dirty="0" sz="2400" lang="en-US" smtClean="0"/>
              <a:t>Concept of mental health/illness</a:t>
            </a:r>
          </a:p>
          <a:p>
            <a:r>
              <a:rPr dirty="0" sz="2400" lang="en-US" smtClean="0"/>
              <a:t>Historical trends in psychiatric nursing</a:t>
            </a:r>
          </a:p>
          <a:p>
            <a:r>
              <a:rPr dirty="0" sz="2400" lang="en-US" smtClean="0"/>
              <a:t>Theories of personality dvpt</a:t>
            </a:r>
          </a:p>
          <a:p>
            <a:r>
              <a:rPr dirty="0" sz="2400" lang="en-US" smtClean="0"/>
              <a:t>Admission/discharge procedure</a:t>
            </a:r>
          </a:p>
          <a:p>
            <a:r>
              <a:rPr dirty="0" sz="2400" lang="en-US" smtClean="0"/>
              <a:t>Principles of psychiatric nursing</a:t>
            </a:r>
          </a:p>
          <a:p>
            <a:r>
              <a:rPr dirty="0" sz="2400" lang="en-US" smtClean="0"/>
              <a:t>Psychopathology</a:t>
            </a:r>
          </a:p>
          <a:p>
            <a:r>
              <a:rPr dirty="0" sz="2400" lang="en-US" smtClean="0"/>
              <a:t>Organic mental disorders</a:t>
            </a:r>
          </a:p>
          <a:p>
            <a:r>
              <a:rPr dirty="0" sz="2400" lang="en-US" smtClean="0"/>
              <a:t>Treatments used in management of mentally ill persons</a:t>
            </a:r>
          </a:p>
          <a:p>
            <a:r>
              <a:rPr dirty="0" sz="2400" lang="en-US" smtClean="0"/>
              <a:t>Substance use disorders</a:t>
            </a:r>
          </a:p>
          <a:p>
            <a:r>
              <a:rPr dirty="0" sz="2400" lang="en-US" smtClean="0"/>
              <a:t>Schizophrenia</a:t>
            </a:r>
          </a:p>
          <a:p>
            <a:r>
              <a:rPr dirty="0" sz="2400" lang="en-US" smtClean="0"/>
              <a:t>Affective disorders</a:t>
            </a:r>
          </a:p>
          <a:p>
            <a:r>
              <a:rPr dirty="0" sz="2400" lang="en-US" smtClean="0"/>
              <a:t>Depression</a:t>
            </a:r>
          </a:p>
          <a:p>
            <a:endParaRPr dirty="0" sz="2400" lang="en-US"/>
          </a:p>
        </p:txBody>
      </p:sp>
      <p:sp>
        <p:nvSpPr>
          <p:cNvPr id="1048607" name="Content Placeholder 4"/>
          <p:cNvSpPr>
            <a:spLocks noGrp="1"/>
          </p:cNvSpPr>
          <p:nvPr>
            <p:ph sz="half" idx="2"/>
          </p:nvPr>
        </p:nvSpPr>
        <p:spPr>
          <a:xfrm>
            <a:off x="4648200" y="685800"/>
            <a:ext cx="4495800" cy="6172200"/>
          </a:xfrm>
        </p:spPr>
        <p:txBody>
          <a:bodyPr/>
          <a:p>
            <a:r>
              <a:rPr dirty="0" sz="2400" lang="en-US" smtClean="0"/>
              <a:t>Somatoform disorders</a:t>
            </a:r>
          </a:p>
          <a:p>
            <a:r>
              <a:rPr dirty="0" sz="2400" lang="en-US" smtClean="0"/>
              <a:t>Sexual disorders</a:t>
            </a:r>
          </a:p>
          <a:p>
            <a:r>
              <a:rPr dirty="0" sz="2400" lang="en-US" smtClean="0"/>
              <a:t>Neurotic  disorders in adults &amp; adolescence</a:t>
            </a:r>
          </a:p>
          <a:p>
            <a:r>
              <a:rPr dirty="0" sz="2400" lang="en-US" smtClean="0"/>
              <a:t>Psychosis in pregnancy</a:t>
            </a:r>
          </a:p>
          <a:p>
            <a:r>
              <a:rPr dirty="0" sz="2400" lang="en-US" smtClean="0"/>
              <a:t>Psychiatric disorders in infancy &amp; childhood</a:t>
            </a:r>
          </a:p>
          <a:p>
            <a:r>
              <a:rPr dirty="0" sz="2400" lang="en-US" smtClean="0"/>
              <a:t>Mental retardation</a:t>
            </a:r>
          </a:p>
          <a:p>
            <a:r>
              <a:rPr dirty="0" sz="2400" lang="en-US" smtClean="0"/>
              <a:t>Stress, suicide, panic disorder</a:t>
            </a:r>
          </a:p>
          <a:p>
            <a:r>
              <a:rPr dirty="0" sz="2400" lang="en-US" smtClean="0"/>
              <a:t>Personality disorders</a:t>
            </a:r>
          </a:p>
          <a:p>
            <a:r>
              <a:rPr dirty="0" sz="2400" lang="en-US" smtClean="0"/>
              <a:t>Community mental health</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340" name=""/>
        <p:cNvGrpSpPr/>
        <p:nvPr/>
      </p:nvGrpSpPr>
      <p:grpSpPr>
        <a:xfrm>
          <a:off x="0" y="0"/>
          <a:ext cx="0" cy="0"/>
          <a:chOff x="0" y="0"/>
          <a:chExt cx="0" cy="0"/>
        </a:xfrm>
      </p:grpSpPr>
      <p:sp>
        <p:nvSpPr>
          <p:cNvPr id="1048647" name="Title 1"/>
          <p:cNvSpPr>
            <a:spLocks noGrp="1"/>
          </p:cNvSpPr>
          <p:nvPr>
            <p:ph type="title"/>
          </p:nvPr>
        </p:nvSpPr>
        <p:spPr>
          <a:xfrm>
            <a:off x="0" y="0"/>
            <a:ext cx="9144000" cy="1524000"/>
          </a:xfrm>
          <a:solidFill>
            <a:schemeClr val="tx2"/>
          </a:solidFill>
        </p:spPr>
        <p:txBody>
          <a:bodyPr/>
          <a:p>
            <a:r>
              <a:rPr b="1" dirty="0" lang="en-US" smtClean="0">
                <a:solidFill>
                  <a:srgbClr val="FFFF00"/>
                </a:solidFill>
              </a:rPr>
              <a:t>THEORIES OF PERSONALITY DEVELOPMENT</a:t>
            </a:r>
            <a:endParaRPr b="1" dirty="0" lang="en-US">
              <a:solidFill>
                <a:srgbClr val="FFFF00"/>
              </a:solidFill>
            </a:endParaRPr>
          </a:p>
        </p:txBody>
      </p:sp>
      <p:sp>
        <p:nvSpPr>
          <p:cNvPr id="1048648" name="Content Placeholder 2"/>
          <p:cNvSpPr>
            <a:spLocks noGrp="1"/>
          </p:cNvSpPr>
          <p:nvPr>
            <p:ph idx="1"/>
          </p:nvPr>
        </p:nvSpPr>
        <p:spPr>
          <a:xfrm>
            <a:off x="0" y="2057400"/>
            <a:ext cx="9144000" cy="4800600"/>
          </a:xfrm>
        </p:spPr>
        <p:txBody>
          <a:bodyPr/>
          <a:p>
            <a:pPr indent="-514350" lvl="0" marL="514350">
              <a:buFont typeface="+mj-lt"/>
              <a:buAutoNum type="arabicPeriod"/>
            </a:pPr>
            <a:r>
              <a:rPr b="1" dirty="0" lang="en-US" smtClean="0"/>
              <a:t>Psychoanalytic theory by Sigmund Freud</a:t>
            </a:r>
          </a:p>
          <a:p>
            <a:pPr indent="-514350" lvl="0" marL="514350">
              <a:buFont typeface="+mj-lt"/>
              <a:buAutoNum type="arabicPeriod"/>
            </a:pPr>
            <a:r>
              <a:rPr b="1" dirty="0" lang="en-US" smtClean="0"/>
              <a:t>Social learning theory by Erik Erickson</a:t>
            </a:r>
          </a:p>
          <a:p>
            <a:endParaRPr dirty="0"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341" name=""/>
        <p:cNvGrpSpPr/>
        <p:nvPr/>
      </p:nvGrpSpPr>
      <p:grpSpPr>
        <a:xfrm>
          <a:off x="0" y="0"/>
          <a:ext cx="0" cy="0"/>
          <a:chOff x="0" y="0"/>
          <a:chExt cx="0" cy="0"/>
        </a:xfrm>
      </p:grpSpPr>
      <p:sp>
        <p:nvSpPr>
          <p:cNvPr id="1048649" name="Title 1"/>
          <p:cNvSpPr>
            <a:spLocks noGrp="1"/>
          </p:cNvSpPr>
          <p:nvPr>
            <p:ph type="title"/>
          </p:nvPr>
        </p:nvSpPr>
        <p:spPr>
          <a:xfrm>
            <a:off x="0" y="609600"/>
            <a:ext cx="9144000" cy="1143000"/>
          </a:xfrm>
        </p:spPr>
        <p:txBody>
          <a:bodyPr/>
          <a:p>
            <a:r>
              <a:rPr dirty="0" lang="en-US" smtClean="0"/>
              <a:t>Psychoanalytic Theory</a:t>
            </a:r>
            <a:endParaRPr dirty="0" lang="en-US"/>
          </a:p>
        </p:txBody>
      </p:sp>
      <p:sp>
        <p:nvSpPr>
          <p:cNvPr id="1048650" name="Content Placeholder 2"/>
          <p:cNvSpPr>
            <a:spLocks noGrp="1"/>
          </p:cNvSpPr>
          <p:nvPr>
            <p:ph idx="1"/>
          </p:nvPr>
        </p:nvSpPr>
        <p:spPr>
          <a:xfrm>
            <a:off x="0" y="1524000"/>
            <a:ext cx="9144000" cy="5334000"/>
          </a:xfrm>
        </p:spPr>
        <p:txBody>
          <a:bodyPr/>
          <a:p>
            <a:r>
              <a:rPr dirty="0" lang="en-US" smtClean="0"/>
              <a:t>This theory will help you understand psychopathology and stress related behaviour. It will also help you explore human behaviour instead of taking behaviour at face value. The psychoanalytic theory makes several assumptions.</a:t>
            </a:r>
          </a:p>
          <a:p>
            <a:r>
              <a:rPr dirty="0" lang="en-US" smtClean="0"/>
              <a:t>The theory states that all human behaviour is determined by earlier life events and that human behaviour is driven by energy known as libido. It is also argued that people function at three levels </a:t>
            </a:r>
            <a:br>
              <a:rPr dirty="0" lang="en-US" smtClean="0"/>
            </a:br>
            <a:r>
              <a:rPr dirty="0" lang="en-US" smtClean="0"/>
              <a:t>of awareness:</a:t>
            </a:r>
          </a:p>
          <a:p>
            <a:endParaRPr dirty="0"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342" name=""/>
        <p:cNvGrpSpPr/>
        <p:nvPr/>
      </p:nvGrpSpPr>
      <p:grpSpPr>
        <a:xfrm>
          <a:off x="0" y="0"/>
          <a:ext cx="0" cy="0"/>
          <a:chOff x="0" y="0"/>
          <a:chExt cx="0" cy="0"/>
        </a:xfrm>
      </p:grpSpPr>
      <p:sp>
        <p:nvSpPr>
          <p:cNvPr id="1048651" name="Content Placeholder 2"/>
          <p:cNvSpPr>
            <a:spLocks noGrp="1"/>
          </p:cNvSpPr>
          <p:nvPr>
            <p:ph idx="1"/>
          </p:nvPr>
        </p:nvSpPr>
        <p:spPr>
          <a:xfrm>
            <a:off x="0" y="0"/>
            <a:ext cx="9144000" cy="6858000"/>
          </a:xfrm>
        </p:spPr>
        <p:txBody>
          <a:bodyPr/>
          <a:p>
            <a:pPr lvl="0"/>
            <a:r>
              <a:rPr b="1" dirty="0" lang="en-US" smtClean="0"/>
              <a:t>Conscious level</a:t>
            </a:r>
            <a:r>
              <a:rPr dirty="0" lang="en-US" smtClean="0"/>
              <a:t>; where immediate events and perceptions are stored</a:t>
            </a:r>
          </a:p>
          <a:p>
            <a:pPr lvl="0"/>
            <a:r>
              <a:rPr b="1" dirty="0" lang="en-US" smtClean="0"/>
              <a:t>Pre-conscious level; </a:t>
            </a:r>
            <a:r>
              <a:rPr dirty="0" lang="en-US" smtClean="0"/>
              <a:t>where thoughts and feelings are not accessible with ease</a:t>
            </a:r>
          </a:p>
          <a:p>
            <a:pPr lvl="0"/>
            <a:r>
              <a:rPr b="1" dirty="0" lang="en-US" smtClean="0"/>
              <a:t>Unconscious level;</a:t>
            </a:r>
            <a:r>
              <a:rPr dirty="0" lang="en-US" smtClean="0"/>
              <a:t> where material is not accessible most of the time</a:t>
            </a:r>
          </a:p>
          <a:p>
            <a:endParaRPr dirty="0"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343" name=""/>
        <p:cNvGrpSpPr/>
        <p:nvPr/>
      </p:nvGrpSpPr>
      <p:grpSpPr>
        <a:xfrm>
          <a:off x="0" y="0"/>
          <a:ext cx="0" cy="0"/>
          <a:chOff x="0" y="0"/>
          <a:chExt cx="0" cy="0"/>
        </a:xfrm>
      </p:grpSpPr>
      <p:sp>
        <p:nvSpPr>
          <p:cNvPr id="1048652" name="Content Placeholder 2"/>
          <p:cNvSpPr>
            <a:spLocks noGrp="1"/>
          </p:cNvSpPr>
          <p:nvPr>
            <p:ph idx="1"/>
          </p:nvPr>
        </p:nvSpPr>
        <p:spPr>
          <a:xfrm>
            <a:off x="0" y="304800"/>
            <a:ext cx="9144000" cy="6553200"/>
          </a:xfrm>
        </p:spPr>
        <p:txBody>
          <a:bodyPr/>
          <a:p>
            <a:r>
              <a:rPr dirty="0" lang="en-US" smtClean="0"/>
              <a:t>According to the proponents of psychoanalysis, people develop through five stages:</a:t>
            </a:r>
          </a:p>
          <a:p>
            <a:pPr>
              <a:buNone/>
            </a:pPr>
            <a:r>
              <a:rPr b="1" dirty="0" lang="en-US" u="sng" smtClean="0"/>
              <a:t>One: Birth to 1 year</a:t>
            </a:r>
            <a:endParaRPr dirty="0" lang="en-US" u="sng" smtClean="0"/>
          </a:p>
          <a:p>
            <a:r>
              <a:rPr b="1" dirty="0" lang="en-US" smtClean="0"/>
              <a:t>Oral phase</a:t>
            </a:r>
            <a:r>
              <a:rPr dirty="0" lang="en-US" smtClean="0"/>
              <a:t>, where sexual satisfaction is obtained through the mouth by actions of sucking or biting.</a:t>
            </a:r>
          </a:p>
          <a:p>
            <a:pPr>
              <a:buNone/>
            </a:pPr>
            <a:r>
              <a:rPr b="1" dirty="0" lang="en-US" u="sng" smtClean="0"/>
              <a:t>Two: 1 year to 3 years</a:t>
            </a:r>
            <a:endParaRPr dirty="0" lang="en-US" u="sng" smtClean="0"/>
          </a:p>
          <a:p>
            <a:r>
              <a:rPr b="1" dirty="0" lang="en-US" smtClean="0"/>
              <a:t>Anal phase</a:t>
            </a:r>
            <a:r>
              <a:rPr dirty="0" lang="en-US" smtClean="0"/>
              <a:t>, where sexual satisfaction is obtained through the anus.</a:t>
            </a:r>
          </a:p>
          <a:p>
            <a:pPr>
              <a:buNone/>
            </a:pPr>
            <a:r>
              <a:rPr b="1" dirty="0" lang="en-US" u="sng" smtClean="0"/>
              <a:t>Three: 3 years to 6 years</a:t>
            </a:r>
            <a:endParaRPr dirty="0" lang="en-US" u="sng" smtClean="0"/>
          </a:p>
          <a:p>
            <a:r>
              <a:rPr b="1" dirty="0" lang="en-US" smtClean="0"/>
              <a:t>Phallic phase</a:t>
            </a:r>
            <a:r>
              <a:rPr dirty="0" lang="en-US" smtClean="0"/>
              <a:t>, during which interest in the genitalia is developed and the individual acquires gender roles</a:t>
            </a:r>
          </a:p>
          <a:p>
            <a:endParaRPr dirty="0"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344" name=""/>
        <p:cNvGrpSpPr/>
        <p:nvPr/>
      </p:nvGrpSpPr>
      <p:grpSpPr>
        <a:xfrm>
          <a:off x="0" y="0"/>
          <a:ext cx="0" cy="0"/>
          <a:chOff x="0" y="0"/>
          <a:chExt cx="0" cy="0"/>
        </a:xfrm>
      </p:grpSpPr>
      <p:sp>
        <p:nvSpPr>
          <p:cNvPr id="1048653" name="Content Placeholder 2"/>
          <p:cNvSpPr>
            <a:spLocks noGrp="1"/>
          </p:cNvSpPr>
          <p:nvPr>
            <p:ph idx="1"/>
          </p:nvPr>
        </p:nvSpPr>
        <p:spPr>
          <a:xfrm>
            <a:off x="0" y="152400"/>
            <a:ext cx="8915400" cy="5943600"/>
          </a:xfrm>
        </p:spPr>
        <p:txBody>
          <a:bodyPr/>
          <a:p>
            <a:pPr>
              <a:buNone/>
            </a:pPr>
            <a:r>
              <a:rPr b="1" dirty="0" lang="en-US" u="sng" smtClean="0"/>
              <a:t>Four: 7 years to 11 years</a:t>
            </a:r>
            <a:endParaRPr dirty="0" lang="en-US" u="sng" smtClean="0"/>
          </a:p>
          <a:p>
            <a:r>
              <a:rPr b="1" dirty="0" lang="en-US" smtClean="0"/>
              <a:t>Latent phase</a:t>
            </a:r>
            <a:r>
              <a:rPr dirty="0" lang="en-US" smtClean="0"/>
              <a:t>, where there is no sexual interest, this divides boys and girls into different groups.</a:t>
            </a:r>
          </a:p>
          <a:p>
            <a:pPr>
              <a:buNone/>
            </a:pPr>
            <a:r>
              <a:rPr b="1" dirty="0" lang="en-US" u="sng" smtClean="0"/>
              <a:t>Five: 12 years and onwards</a:t>
            </a:r>
          </a:p>
          <a:p>
            <a:r>
              <a:rPr dirty="0" lang="en-US" smtClean="0"/>
              <a:t>Genital phase, when the capacity for objective and mature sex is developed.</a:t>
            </a:r>
          </a:p>
          <a:p>
            <a:pPr>
              <a:buNone/>
            </a:pPr>
            <a:endParaRPr dirty="0" lang="en-US" u="sng" smtClean="0"/>
          </a:p>
          <a:p>
            <a:endParaRPr dirty="0"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345" name=""/>
        <p:cNvGrpSpPr/>
        <p:nvPr/>
      </p:nvGrpSpPr>
      <p:grpSpPr>
        <a:xfrm>
          <a:off x="0" y="0"/>
          <a:ext cx="0" cy="0"/>
          <a:chOff x="0" y="0"/>
          <a:chExt cx="0" cy="0"/>
        </a:xfrm>
      </p:grpSpPr>
      <p:pic>
        <p:nvPicPr>
          <p:cNvPr id="2097152" name="ia_el_3_innerEl" descr="Table listing the five stages of development"/>
          <p:cNvPicPr>
            <a:picLocks noGrp="1"/>
          </p:cNvPicPr>
          <p:nvPr>
            <p:ph idx="1"/>
          </p:nvPr>
        </p:nvPicPr>
        <p:blipFill>
          <a:blip xmlns:r="http://schemas.openxmlformats.org/officeDocument/2006/relationships" r:embed="rId1" cstate="print"/>
          <a:srcRect/>
          <a:stretch>
            <a:fillRect/>
          </a:stretch>
        </p:blipFill>
        <p:spPr bwMode="auto">
          <a:xfrm>
            <a:off x="0" y="228600"/>
            <a:ext cx="9144000" cy="6629400"/>
          </a:xfrm>
          <a:prstGeom prst="rect"/>
          <a:noFill/>
          <a:ln w="9525">
            <a:noFill/>
            <a:miter lim="800000"/>
            <a:headEnd/>
            <a:tailEnd/>
          </a:ln>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346" name=""/>
        <p:cNvGrpSpPr/>
        <p:nvPr/>
      </p:nvGrpSpPr>
      <p:grpSpPr>
        <a:xfrm>
          <a:off x="0" y="0"/>
          <a:ext cx="0" cy="0"/>
          <a:chOff x="0" y="0"/>
          <a:chExt cx="0" cy="0"/>
        </a:xfrm>
      </p:grpSpPr>
      <p:sp>
        <p:nvSpPr>
          <p:cNvPr id="1048654" name="Content Placeholder 2"/>
          <p:cNvSpPr>
            <a:spLocks noGrp="1"/>
          </p:cNvSpPr>
          <p:nvPr>
            <p:ph idx="1"/>
          </p:nvPr>
        </p:nvSpPr>
        <p:spPr>
          <a:xfrm>
            <a:off x="0" y="152400"/>
            <a:ext cx="8915400" cy="5943600"/>
          </a:xfrm>
        </p:spPr>
        <p:txBody>
          <a:bodyPr/>
          <a:p>
            <a:r>
              <a:rPr dirty="0" lang="en-US" smtClean="0"/>
              <a:t>According to this theory, the human personality is made up of three hypothetical structures:</a:t>
            </a:r>
          </a:p>
          <a:p>
            <a:pPr>
              <a:buNone/>
            </a:pPr>
            <a:r>
              <a:rPr dirty="0" lang="en-US" smtClean="0"/>
              <a:t>	</a:t>
            </a:r>
            <a:r>
              <a:rPr b="1" dirty="0" lang="en-US" u="sng" smtClean="0"/>
              <a:t>Id</a:t>
            </a:r>
            <a:r>
              <a:rPr dirty="0" lang="en-US" smtClean="0"/>
              <a:t>: The id is the most primitive and is driven by impulses. It demands immediate gratification of the needs.</a:t>
            </a:r>
          </a:p>
          <a:p>
            <a:pPr>
              <a:buNone/>
            </a:pPr>
            <a:endParaRPr dirty="0"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347" name=""/>
        <p:cNvGrpSpPr/>
        <p:nvPr/>
      </p:nvGrpSpPr>
      <p:grpSpPr>
        <a:xfrm>
          <a:off x="0" y="0"/>
          <a:ext cx="0" cy="0"/>
          <a:chOff x="0" y="0"/>
          <a:chExt cx="0" cy="0"/>
        </a:xfrm>
      </p:grpSpPr>
      <p:sp>
        <p:nvSpPr>
          <p:cNvPr id="1048655" name="Content Placeholder 2"/>
          <p:cNvSpPr>
            <a:spLocks noGrp="1"/>
          </p:cNvSpPr>
          <p:nvPr>
            <p:ph idx="1"/>
          </p:nvPr>
        </p:nvSpPr>
        <p:spPr>
          <a:xfrm>
            <a:off x="0" y="0"/>
            <a:ext cx="9144000" cy="6858000"/>
          </a:xfrm>
        </p:spPr>
        <p:txBody>
          <a:bodyPr/>
          <a:p>
            <a:r>
              <a:rPr dirty="0" lang="en-US" u="sng" smtClean="0"/>
              <a:t>Super Ego</a:t>
            </a:r>
            <a:r>
              <a:rPr dirty="0" lang="en-US" smtClean="0"/>
              <a:t>: The super ego, whose main function is to oppose the id. It contains values, legal, moral regulations, and social expectations.</a:t>
            </a:r>
          </a:p>
          <a:p>
            <a:r>
              <a:rPr dirty="0" lang="en-US" smtClean="0"/>
              <a:t> </a:t>
            </a:r>
            <a:r>
              <a:rPr dirty="0" lang="en-US" u="sng" smtClean="0"/>
              <a:t> Ego: </a:t>
            </a:r>
            <a:r>
              <a:rPr dirty="0" lang="en-US" smtClean="0"/>
              <a:t>The ego, which unlike the id, is in contact with reality. It is able to delay the satisfaction of a need until an appropriate time, place, or object is available. It mediates between the id and the super ego.</a:t>
            </a:r>
          </a:p>
          <a:p>
            <a:pPr>
              <a:buNone/>
            </a:pPr>
            <a:endParaRPr dirty="0" lang="en-US" smtClean="0"/>
          </a:p>
          <a:p>
            <a:pPr>
              <a:buNone/>
            </a:pPr>
            <a:endParaRPr dirty="0"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348" name=""/>
        <p:cNvGrpSpPr/>
        <p:nvPr/>
      </p:nvGrpSpPr>
      <p:grpSpPr>
        <a:xfrm>
          <a:off x="0" y="0"/>
          <a:ext cx="0" cy="0"/>
          <a:chOff x="0" y="0"/>
          <a:chExt cx="0" cy="0"/>
        </a:xfrm>
      </p:grpSpPr>
      <p:pic>
        <p:nvPicPr>
          <p:cNvPr id="2097153" name="ia_el_46_innerEl" descr="Id, Ego and Superego"/>
          <p:cNvPicPr>
            <a:picLocks noGrp="1"/>
          </p:cNvPicPr>
          <p:nvPr>
            <p:ph idx="1"/>
          </p:nvPr>
        </p:nvPicPr>
        <p:blipFill>
          <a:blip xmlns:r="http://schemas.openxmlformats.org/officeDocument/2006/relationships" r:embed="rId1" cstate="print"/>
          <a:srcRect/>
          <a:stretch>
            <a:fillRect/>
          </a:stretch>
        </p:blipFill>
        <p:spPr bwMode="auto">
          <a:xfrm>
            <a:off x="0" y="533400"/>
            <a:ext cx="9144000" cy="6324600"/>
          </a:xfrm>
          <a:prstGeom prst="rect"/>
          <a:noFill/>
          <a:ln w="9525">
            <a:noFill/>
            <a:miter lim="800000"/>
            <a:headEnd/>
            <a:tailEnd/>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349" name=""/>
        <p:cNvGrpSpPr/>
        <p:nvPr/>
      </p:nvGrpSpPr>
      <p:grpSpPr>
        <a:xfrm>
          <a:off x="0" y="0"/>
          <a:ext cx="0" cy="0"/>
          <a:chOff x="0" y="0"/>
          <a:chExt cx="0" cy="0"/>
        </a:xfrm>
      </p:grpSpPr>
      <p:sp>
        <p:nvSpPr>
          <p:cNvPr id="1048656" name="Title 1"/>
          <p:cNvSpPr>
            <a:spLocks noGrp="1"/>
          </p:cNvSpPr>
          <p:nvPr>
            <p:ph type="title"/>
          </p:nvPr>
        </p:nvSpPr>
        <p:spPr>
          <a:xfrm>
            <a:off x="0" y="609600"/>
            <a:ext cx="8915400" cy="1143000"/>
          </a:xfrm>
        </p:spPr>
        <p:txBody>
          <a:bodyPr/>
          <a:p>
            <a:r>
              <a:rPr dirty="0" lang="en-US" smtClean="0"/>
              <a:t>Social Learning Theory </a:t>
            </a:r>
            <a:br>
              <a:rPr dirty="0" lang="en-US" smtClean="0"/>
            </a:br>
            <a:endParaRPr dirty="0" lang="en-US"/>
          </a:p>
        </p:txBody>
      </p:sp>
      <p:sp>
        <p:nvSpPr>
          <p:cNvPr id="1048657" name="Content Placeholder 2"/>
          <p:cNvSpPr>
            <a:spLocks noGrp="1"/>
          </p:cNvSpPr>
          <p:nvPr>
            <p:ph idx="1"/>
          </p:nvPr>
        </p:nvSpPr>
        <p:spPr>
          <a:xfrm>
            <a:off x="0" y="1143000"/>
            <a:ext cx="9144000" cy="5715000"/>
          </a:xfrm>
        </p:spPr>
        <p:txBody>
          <a:bodyPr/>
          <a:p>
            <a:r>
              <a:rPr dirty="0" lang="en-US" smtClean="0"/>
              <a:t>Erikson postulated eight human developmental stages which one has to go through in normal life. He called them psychosocial stages. Each stage is characterised by tasks or ego qualities, which one has to develop in normal life</a:t>
            </a:r>
          </a:p>
          <a:p>
            <a:pPr>
              <a:buNone/>
            </a:pPr>
            <a:endParaRPr dirty="0" lang="en-US"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314" name=""/>
        <p:cNvGrpSpPr/>
        <p:nvPr/>
      </p:nvGrpSpPr>
      <p:grpSpPr>
        <a:xfrm>
          <a:off x="0" y="0"/>
          <a:ext cx="0" cy="0"/>
          <a:chOff x="0" y="0"/>
          <a:chExt cx="0" cy="0"/>
        </a:xfrm>
      </p:grpSpPr>
      <p:sp>
        <p:nvSpPr>
          <p:cNvPr id="1048608" name="Title 1"/>
          <p:cNvSpPr>
            <a:spLocks noGrp="1"/>
          </p:cNvSpPr>
          <p:nvPr>
            <p:ph type="title"/>
          </p:nvPr>
        </p:nvSpPr>
        <p:spPr>
          <a:xfrm>
            <a:off x="685800" y="0"/>
            <a:ext cx="7772400" cy="762000"/>
          </a:xfrm>
        </p:spPr>
        <p:txBody>
          <a:bodyPr/>
          <a:p>
            <a:r>
              <a:rPr dirty="0" lang="en-US" smtClean="0"/>
              <a:t>Unit Objectives</a:t>
            </a:r>
            <a:endParaRPr dirty="0" lang="en-US"/>
          </a:p>
        </p:txBody>
      </p:sp>
      <p:sp>
        <p:nvSpPr>
          <p:cNvPr id="1048609" name="Content Placeholder 2"/>
          <p:cNvSpPr>
            <a:spLocks noGrp="1"/>
          </p:cNvSpPr>
          <p:nvPr>
            <p:ph idx="1"/>
          </p:nvPr>
        </p:nvSpPr>
        <p:spPr>
          <a:xfrm>
            <a:off x="0" y="762000"/>
            <a:ext cx="9144000" cy="5334000"/>
          </a:xfrm>
        </p:spPr>
        <p:txBody>
          <a:bodyPr/>
          <a:p>
            <a:pPr>
              <a:buNone/>
            </a:pPr>
            <a:r>
              <a:rPr dirty="0" lang="en-US" smtClean="0"/>
              <a:t>By the end of this unit you will be able to:</a:t>
            </a:r>
          </a:p>
          <a:p>
            <a:r>
              <a:rPr dirty="0" lang="en-US" smtClean="0"/>
              <a:t>Describe mental health and psychiatric nursing</a:t>
            </a:r>
          </a:p>
          <a:p>
            <a:r>
              <a:rPr dirty="0" lang="en-US" smtClean="0"/>
              <a:t>State the admission process for the mentally ill patient</a:t>
            </a:r>
          </a:p>
          <a:p>
            <a:r>
              <a:rPr dirty="0" lang="en-US" smtClean="0"/>
              <a:t>Describe the modes of treatment used in psychiatry</a:t>
            </a:r>
          </a:p>
          <a:p>
            <a:r>
              <a:rPr dirty="0" lang="en-US" smtClean="0"/>
              <a:t>Recognize and manage common mental health conditions</a:t>
            </a:r>
          </a:p>
          <a:p>
            <a:r>
              <a:rPr dirty="0" lang="en-US" smtClean="0"/>
              <a:t>Describe community mental health</a:t>
            </a:r>
            <a:endParaRPr dirty="0"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350" name=""/>
        <p:cNvGrpSpPr/>
        <p:nvPr/>
      </p:nvGrpSpPr>
      <p:grpSpPr>
        <a:xfrm>
          <a:off x="0" y="0"/>
          <a:ext cx="0" cy="0"/>
          <a:chOff x="0" y="0"/>
          <a:chExt cx="0" cy="0"/>
        </a:xfrm>
      </p:grpSpPr>
      <p:sp>
        <p:nvSpPr>
          <p:cNvPr id="1048658" name="Title 1"/>
          <p:cNvSpPr>
            <a:spLocks noGrp="1"/>
          </p:cNvSpPr>
          <p:nvPr>
            <p:ph type="title"/>
          </p:nvPr>
        </p:nvSpPr>
        <p:spPr>
          <a:xfrm>
            <a:off x="0" y="609600"/>
            <a:ext cx="8915400" cy="1143000"/>
          </a:xfrm>
        </p:spPr>
        <p:txBody>
          <a:bodyPr/>
          <a:p>
            <a:r>
              <a:rPr dirty="0" lang="en-US" smtClean="0"/>
              <a:t>Trust versus Mistrust</a:t>
            </a:r>
            <a:endParaRPr dirty="0" lang="en-US"/>
          </a:p>
        </p:txBody>
      </p:sp>
      <p:sp>
        <p:nvSpPr>
          <p:cNvPr id="1048659" name="Content Placeholder 2"/>
          <p:cNvSpPr>
            <a:spLocks noGrp="1"/>
          </p:cNvSpPr>
          <p:nvPr>
            <p:ph idx="1"/>
          </p:nvPr>
        </p:nvSpPr>
        <p:spPr>
          <a:xfrm>
            <a:off x="0" y="1524000"/>
            <a:ext cx="9144000" cy="5334000"/>
          </a:xfrm>
        </p:spPr>
        <p:txBody>
          <a:bodyPr/>
          <a:p>
            <a:r>
              <a:rPr dirty="0" lang="en-US" smtClean="0"/>
              <a:t>This is attained during infancy. Trust is developed when the mother breastfeeds the infant as well as meeting other needs of the infant such as changing wet diapers. The approximate age at which the individual goes through this stage is 0 - 18 months</a:t>
            </a:r>
            <a:endParaRPr dirty="0"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351" name=""/>
        <p:cNvGrpSpPr/>
        <p:nvPr/>
      </p:nvGrpSpPr>
      <p:grpSpPr>
        <a:xfrm>
          <a:off x="0" y="0"/>
          <a:ext cx="0" cy="0"/>
          <a:chOff x="0" y="0"/>
          <a:chExt cx="0" cy="0"/>
        </a:xfrm>
      </p:grpSpPr>
      <p:sp>
        <p:nvSpPr>
          <p:cNvPr id="1048660" name="Title 1"/>
          <p:cNvSpPr>
            <a:spLocks noGrp="1"/>
          </p:cNvSpPr>
          <p:nvPr>
            <p:ph type="title"/>
          </p:nvPr>
        </p:nvSpPr>
        <p:spPr>
          <a:xfrm>
            <a:off x="0" y="609600"/>
            <a:ext cx="8915400" cy="1143000"/>
          </a:xfrm>
        </p:spPr>
        <p:txBody>
          <a:bodyPr/>
          <a:p>
            <a:r>
              <a:rPr dirty="0" lang="en-US" smtClean="0"/>
              <a:t>Autonomy versus Shame and Doubt</a:t>
            </a:r>
            <a:br>
              <a:rPr dirty="0" lang="en-US" smtClean="0"/>
            </a:br>
            <a:endParaRPr dirty="0" lang="en-US"/>
          </a:p>
        </p:txBody>
      </p:sp>
      <p:sp>
        <p:nvSpPr>
          <p:cNvPr id="1048661" name="Content Placeholder 2"/>
          <p:cNvSpPr>
            <a:spLocks noGrp="1"/>
          </p:cNvSpPr>
          <p:nvPr>
            <p:ph idx="1"/>
          </p:nvPr>
        </p:nvSpPr>
        <p:spPr>
          <a:xfrm>
            <a:off x="0" y="1752600"/>
            <a:ext cx="9144000" cy="5105400"/>
          </a:xfrm>
        </p:spPr>
        <p:txBody>
          <a:bodyPr/>
          <a:p>
            <a:r>
              <a:rPr dirty="0" lang="en-US" smtClean="0"/>
              <a:t>During this period the child wants some independence from the mother. This happens approximately at the age of 18 months to 3 years and this period is referred to as toddlerhood.</a:t>
            </a:r>
          </a:p>
          <a:p>
            <a:endParaRPr dirty="0"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352" name=""/>
        <p:cNvGrpSpPr/>
        <p:nvPr/>
      </p:nvGrpSpPr>
      <p:grpSpPr>
        <a:xfrm>
          <a:off x="0" y="0"/>
          <a:ext cx="0" cy="0"/>
          <a:chOff x="0" y="0"/>
          <a:chExt cx="0" cy="0"/>
        </a:xfrm>
      </p:grpSpPr>
      <p:sp>
        <p:nvSpPr>
          <p:cNvPr id="1048662" name="Title 1"/>
          <p:cNvSpPr>
            <a:spLocks noGrp="1"/>
          </p:cNvSpPr>
          <p:nvPr>
            <p:ph type="title"/>
          </p:nvPr>
        </p:nvSpPr>
        <p:spPr>
          <a:xfrm>
            <a:off x="0" y="609600"/>
            <a:ext cx="9144000" cy="1143000"/>
          </a:xfrm>
        </p:spPr>
        <p:txBody>
          <a:bodyPr/>
          <a:p>
            <a:r>
              <a:rPr dirty="0" lang="en-US" smtClean="0"/>
              <a:t>Initiative versus Guilt</a:t>
            </a:r>
            <a:br>
              <a:rPr dirty="0" lang="en-US" smtClean="0"/>
            </a:br>
            <a:endParaRPr dirty="0" lang="en-US"/>
          </a:p>
        </p:txBody>
      </p:sp>
      <p:sp>
        <p:nvSpPr>
          <p:cNvPr id="1048663" name="Content Placeholder 2"/>
          <p:cNvSpPr>
            <a:spLocks noGrp="1"/>
          </p:cNvSpPr>
          <p:nvPr>
            <p:ph idx="1"/>
          </p:nvPr>
        </p:nvSpPr>
        <p:spPr>
          <a:xfrm>
            <a:off x="0" y="1981200"/>
            <a:ext cx="9144000" cy="4876800"/>
          </a:xfrm>
        </p:spPr>
        <p:txBody>
          <a:bodyPr/>
          <a:p>
            <a:r>
              <a:rPr dirty="0" lang="en-US" smtClean="0"/>
              <a:t>This occurs at approximately 3 to 6 years, otherwise known as the pre-school years. The child is able to initiate action on its own in an effort to manipulate the environment.</a:t>
            </a:r>
            <a:endParaRPr dirty="0"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353" name=""/>
        <p:cNvGrpSpPr/>
        <p:nvPr/>
      </p:nvGrpSpPr>
      <p:grpSpPr>
        <a:xfrm>
          <a:off x="0" y="0"/>
          <a:ext cx="0" cy="0"/>
          <a:chOff x="0" y="0"/>
          <a:chExt cx="0" cy="0"/>
        </a:xfrm>
      </p:grpSpPr>
      <p:sp>
        <p:nvSpPr>
          <p:cNvPr id="1048664" name="Title 1"/>
          <p:cNvSpPr>
            <a:spLocks noGrp="1"/>
          </p:cNvSpPr>
          <p:nvPr>
            <p:ph type="title"/>
          </p:nvPr>
        </p:nvSpPr>
        <p:spPr>
          <a:xfrm>
            <a:off x="0" y="609600"/>
            <a:ext cx="8915400" cy="1143000"/>
          </a:xfrm>
        </p:spPr>
        <p:txBody>
          <a:bodyPr/>
          <a:p>
            <a:r>
              <a:rPr dirty="0" lang="en-US" smtClean="0"/>
              <a:t>Industry versus Inferiority</a:t>
            </a:r>
            <a:br>
              <a:rPr dirty="0" lang="en-US" smtClean="0"/>
            </a:br>
            <a:endParaRPr dirty="0" lang="en-US"/>
          </a:p>
        </p:txBody>
      </p:sp>
      <p:sp>
        <p:nvSpPr>
          <p:cNvPr id="1048665" name="Content Placeholder 2"/>
          <p:cNvSpPr>
            <a:spLocks noGrp="1"/>
          </p:cNvSpPr>
          <p:nvPr>
            <p:ph idx="1"/>
          </p:nvPr>
        </p:nvSpPr>
        <p:spPr>
          <a:xfrm>
            <a:off x="0" y="1752600"/>
            <a:ext cx="9144000" cy="5105400"/>
          </a:xfrm>
        </p:spPr>
        <p:txBody>
          <a:bodyPr/>
          <a:p>
            <a:r>
              <a:rPr dirty="0" lang="en-US" smtClean="0"/>
              <a:t>This takes place during school years between the ages of 6 to 12 years. The child is able to acquire skills in sports, calculate in figures and language skills are well developed.</a:t>
            </a:r>
            <a:endParaRPr dirty="0"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354" name=""/>
        <p:cNvGrpSpPr/>
        <p:nvPr/>
      </p:nvGrpSpPr>
      <p:grpSpPr>
        <a:xfrm>
          <a:off x="0" y="0"/>
          <a:ext cx="0" cy="0"/>
          <a:chOff x="0" y="0"/>
          <a:chExt cx="0" cy="0"/>
        </a:xfrm>
      </p:grpSpPr>
      <p:sp>
        <p:nvSpPr>
          <p:cNvPr id="1048666" name="Title 1"/>
          <p:cNvSpPr>
            <a:spLocks noGrp="1"/>
          </p:cNvSpPr>
          <p:nvPr>
            <p:ph type="title"/>
          </p:nvPr>
        </p:nvSpPr>
        <p:spPr>
          <a:xfrm>
            <a:off x="0" y="609600"/>
            <a:ext cx="9144000" cy="1143000"/>
          </a:xfrm>
        </p:spPr>
        <p:txBody>
          <a:bodyPr/>
          <a:p>
            <a:r>
              <a:rPr dirty="0" lang="en-US" smtClean="0"/>
              <a:t>Identity versus Role Confusion</a:t>
            </a:r>
            <a:endParaRPr dirty="0" lang="en-US"/>
          </a:p>
        </p:txBody>
      </p:sp>
      <p:sp>
        <p:nvSpPr>
          <p:cNvPr id="1048667" name="Content Placeholder 2"/>
          <p:cNvSpPr>
            <a:spLocks noGrp="1"/>
          </p:cNvSpPr>
          <p:nvPr>
            <p:ph idx="1"/>
          </p:nvPr>
        </p:nvSpPr>
        <p:spPr>
          <a:xfrm>
            <a:off x="0" y="1752600"/>
            <a:ext cx="9144000" cy="5105400"/>
          </a:xfrm>
        </p:spPr>
        <p:txBody>
          <a:bodyPr/>
          <a:p>
            <a:r>
              <a:rPr dirty="0" lang="en-US" smtClean="0"/>
              <a:t>This occurs around the age of 12 to 20 years and is referred to as adolescence. During this time an individual acquires an identity as a male or female corresponding to specific roles in the society.</a:t>
            </a:r>
          </a:p>
          <a:p>
            <a:pPr>
              <a:buNone/>
            </a:pPr>
            <a:endParaRPr dirty="0"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355" name=""/>
        <p:cNvGrpSpPr/>
        <p:nvPr/>
      </p:nvGrpSpPr>
      <p:grpSpPr>
        <a:xfrm>
          <a:off x="0" y="0"/>
          <a:ext cx="0" cy="0"/>
          <a:chOff x="0" y="0"/>
          <a:chExt cx="0" cy="0"/>
        </a:xfrm>
      </p:grpSpPr>
      <p:sp>
        <p:nvSpPr>
          <p:cNvPr id="1048668" name="Title 1"/>
          <p:cNvSpPr>
            <a:spLocks noGrp="1"/>
          </p:cNvSpPr>
          <p:nvPr>
            <p:ph type="title"/>
          </p:nvPr>
        </p:nvSpPr>
        <p:spPr>
          <a:xfrm>
            <a:off x="0" y="609600"/>
            <a:ext cx="8915400" cy="1143000"/>
          </a:xfrm>
        </p:spPr>
        <p:txBody>
          <a:bodyPr/>
          <a:p>
            <a:r>
              <a:rPr dirty="0" lang="en-US" smtClean="0"/>
              <a:t>Intimacy versus Isolation</a:t>
            </a:r>
            <a:br>
              <a:rPr dirty="0" lang="en-US" smtClean="0"/>
            </a:br>
            <a:r>
              <a:rPr dirty="0" lang="en-US" smtClean="0"/>
              <a:t/>
            </a:r>
            <a:br>
              <a:rPr dirty="0" lang="en-US" smtClean="0"/>
            </a:br>
            <a:endParaRPr dirty="0" lang="en-US"/>
          </a:p>
        </p:txBody>
      </p:sp>
      <p:sp>
        <p:nvSpPr>
          <p:cNvPr id="1048669" name="Content Placeholder 2"/>
          <p:cNvSpPr>
            <a:spLocks noGrp="1"/>
          </p:cNvSpPr>
          <p:nvPr>
            <p:ph idx="1"/>
          </p:nvPr>
        </p:nvSpPr>
        <p:spPr>
          <a:xfrm>
            <a:off x="0" y="1981200"/>
            <a:ext cx="8915400" cy="4114800"/>
          </a:xfrm>
        </p:spPr>
        <p:txBody>
          <a:bodyPr/>
          <a:p>
            <a:r>
              <a:rPr dirty="0" lang="en-US" smtClean="0"/>
              <a:t>This occurs at an approximate age of between 20 to 40 years. </a:t>
            </a:r>
            <a:br>
              <a:rPr dirty="0" lang="en-US" smtClean="0"/>
            </a:br>
            <a:r>
              <a:rPr dirty="0" lang="en-US" smtClean="0"/>
              <a:t>Here, one has productive work and has satisfactory sexual relations with an intimate member of the opposite sex.</a:t>
            </a:r>
          </a:p>
          <a:p>
            <a:endParaRPr dirty="0"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356" name=""/>
        <p:cNvGrpSpPr/>
        <p:nvPr/>
      </p:nvGrpSpPr>
      <p:grpSpPr>
        <a:xfrm>
          <a:off x="0" y="0"/>
          <a:ext cx="0" cy="0"/>
          <a:chOff x="0" y="0"/>
          <a:chExt cx="0" cy="0"/>
        </a:xfrm>
      </p:grpSpPr>
      <p:sp>
        <p:nvSpPr>
          <p:cNvPr id="1048670" name="Title 1"/>
          <p:cNvSpPr>
            <a:spLocks noGrp="1"/>
          </p:cNvSpPr>
          <p:nvPr>
            <p:ph type="title"/>
          </p:nvPr>
        </p:nvSpPr>
        <p:spPr>
          <a:xfrm>
            <a:off x="0" y="609600"/>
            <a:ext cx="8915400" cy="1143000"/>
          </a:xfrm>
        </p:spPr>
        <p:txBody>
          <a:bodyPr/>
          <a:p>
            <a:r>
              <a:rPr dirty="0" lang="en-US" smtClean="0"/>
              <a:t>Generativity versus Stagnation</a:t>
            </a:r>
            <a:endParaRPr dirty="0" lang="en-US"/>
          </a:p>
        </p:txBody>
      </p:sp>
      <p:sp>
        <p:nvSpPr>
          <p:cNvPr id="1048671" name="Content Placeholder 2"/>
          <p:cNvSpPr>
            <a:spLocks noGrp="1"/>
          </p:cNvSpPr>
          <p:nvPr>
            <p:ph idx="1"/>
          </p:nvPr>
        </p:nvSpPr>
        <p:spPr>
          <a:xfrm>
            <a:off x="0" y="1981200"/>
            <a:ext cx="8915400" cy="4114800"/>
          </a:xfrm>
        </p:spPr>
        <p:txBody>
          <a:bodyPr/>
          <a:p>
            <a:r>
              <a:rPr dirty="0" lang="en-US" smtClean="0"/>
              <a:t>This usually occurs between the ages of 45 to 65 years. During this period, one is involved in establishing and guiding the next generation. Productivity and creativity is at its peak.</a:t>
            </a:r>
          </a:p>
          <a:p>
            <a:pPr>
              <a:buNone/>
            </a:pPr>
            <a:r>
              <a:rPr b="1" dirty="0" lang="en-US" smtClean="0"/>
              <a:t> </a:t>
            </a:r>
            <a:endParaRPr dirty="0" lang="en-US" smtClean="0"/>
          </a:p>
          <a:p>
            <a:endParaRPr dirty="0"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357" name=""/>
        <p:cNvGrpSpPr/>
        <p:nvPr/>
      </p:nvGrpSpPr>
      <p:grpSpPr>
        <a:xfrm>
          <a:off x="0" y="0"/>
          <a:ext cx="0" cy="0"/>
          <a:chOff x="0" y="0"/>
          <a:chExt cx="0" cy="0"/>
        </a:xfrm>
      </p:grpSpPr>
      <p:sp>
        <p:nvSpPr>
          <p:cNvPr id="1048672" name="Title 1"/>
          <p:cNvSpPr>
            <a:spLocks noGrp="1"/>
          </p:cNvSpPr>
          <p:nvPr>
            <p:ph type="title"/>
          </p:nvPr>
        </p:nvSpPr>
        <p:spPr>
          <a:xfrm>
            <a:off x="0" y="0"/>
            <a:ext cx="8915400" cy="990600"/>
          </a:xfrm>
        </p:spPr>
        <p:txBody>
          <a:bodyPr/>
          <a:p>
            <a:r>
              <a:rPr dirty="0" lang="en-US" smtClean="0"/>
              <a:t>Integrity versus Despair</a:t>
            </a:r>
            <a:br>
              <a:rPr dirty="0" lang="en-US" smtClean="0"/>
            </a:br>
            <a:endParaRPr dirty="0" lang="en-US"/>
          </a:p>
        </p:txBody>
      </p:sp>
      <p:sp>
        <p:nvSpPr>
          <p:cNvPr id="1048673" name="Content Placeholder 2"/>
          <p:cNvSpPr>
            <a:spLocks noGrp="1"/>
          </p:cNvSpPr>
          <p:nvPr>
            <p:ph idx="1"/>
          </p:nvPr>
        </p:nvSpPr>
        <p:spPr>
          <a:xfrm>
            <a:off x="0" y="533400"/>
            <a:ext cx="8915400" cy="6324600"/>
          </a:xfrm>
        </p:spPr>
        <p:txBody>
          <a:bodyPr/>
          <a:p>
            <a:r>
              <a:rPr dirty="0" sz="2800" lang="en-US" smtClean="0"/>
              <a:t>This refers to the phase from around the age of 65 till death. </a:t>
            </a:r>
            <a:br>
              <a:rPr dirty="0" sz="2800" lang="en-US" smtClean="0"/>
            </a:br>
            <a:r>
              <a:rPr dirty="0" sz="2800" lang="en-US" smtClean="0"/>
              <a:t>During this time one develops new and different love for one’s parents. One also develops emotional integration and is able to defend the dignity of one’s own life-style against threat. </a:t>
            </a:r>
            <a:br>
              <a:rPr dirty="0" sz="2800" lang="en-US" smtClean="0"/>
            </a:br>
            <a:r>
              <a:rPr dirty="0" sz="2800" lang="en-US" smtClean="0"/>
              <a:t>The individual is capable of fellowship and will often take leadership responsibilities in the community.</a:t>
            </a:r>
          </a:p>
          <a:p>
            <a:r>
              <a:rPr dirty="0" sz="2800" lang="en-US" smtClean="0"/>
              <a:t> It is worth noting that, it is only after satisfactory completion of one stage that one is ready to move to the next. Any person who is unable to go through one stage successfully would experience difficulties in subsequent stages of human development</a:t>
            </a:r>
            <a:endParaRPr dirty="0" sz="2800"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358" name=""/>
        <p:cNvGrpSpPr/>
        <p:nvPr/>
      </p:nvGrpSpPr>
      <p:grpSpPr>
        <a:xfrm>
          <a:off x="0" y="0"/>
          <a:ext cx="0" cy="0"/>
          <a:chOff x="0" y="0"/>
          <a:chExt cx="0" cy="0"/>
        </a:xfrm>
      </p:grpSpPr>
      <p:sp>
        <p:nvSpPr>
          <p:cNvPr id="1048674" name="Title 1"/>
          <p:cNvSpPr>
            <a:spLocks noGrp="1"/>
          </p:cNvSpPr>
          <p:nvPr>
            <p:ph type="title"/>
          </p:nvPr>
        </p:nvSpPr>
        <p:spPr/>
        <p:txBody>
          <a:bodyPr/>
          <a:p>
            <a:r>
              <a:rPr dirty="0" lang="en-US" smtClean="0"/>
              <a:t>question</a:t>
            </a:r>
            <a:endParaRPr dirty="0" lang="en-US"/>
          </a:p>
        </p:txBody>
      </p:sp>
      <p:sp>
        <p:nvSpPr>
          <p:cNvPr id="1048675" name="Content Placeholder 2"/>
          <p:cNvSpPr>
            <a:spLocks noGrp="1"/>
          </p:cNvSpPr>
          <p:nvPr>
            <p:ph idx="1"/>
          </p:nvPr>
        </p:nvSpPr>
        <p:spPr>
          <a:xfrm>
            <a:off x="0" y="1447800"/>
            <a:ext cx="9144000" cy="5410200"/>
          </a:xfrm>
        </p:spPr>
        <p:txBody>
          <a:bodyPr/>
          <a:p>
            <a:r>
              <a:rPr b="1" dirty="0" lang="en-US" smtClean="0"/>
              <a:t>Using Erikson's theory, explain how you would counsel a couple whose only child has developmental problems during the adolescent period</a:t>
            </a:r>
          </a:p>
          <a:p>
            <a:r>
              <a:rPr dirty="0" lang="en-US" smtClean="0"/>
              <a:t>Answer: You should help the couple to assist their child to acquire acceptable social roles. You should also tell them how to guide their child to accept body changes and be able to socialize with age mates of both sexes. </a:t>
            </a:r>
            <a:r>
              <a:rPr b="1" dirty="0" i="1" lang="en-US" smtClean="0"/>
              <a:t>refer to your notes on the stage of identity versus role confusion.</a:t>
            </a:r>
          </a:p>
          <a:p>
            <a:endParaRPr dirty="0" lang="en-US" smtClean="0"/>
          </a:p>
          <a:p>
            <a:endParaRPr dirty="0"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359" name=""/>
        <p:cNvGrpSpPr/>
        <p:nvPr/>
      </p:nvGrpSpPr>
      <p:grpSpPr>
        <a:xfrm>
          <a:off x="0" y="0"/>
          <a:ext cx="0" cy="0"/>
          <a:chOff x="0" y="0"/>
          <a:chExt cx="0" cy="0"/>
        </a:xfrm>
      </p:grpSpPr>
      <p:sp>
        <p:nvSpPr>
          <p:cNvPr id="1048676" name="Title 1"/>
          <p:cNvSpPr>
            <a:spLocks noGrp="1"/>
          </p:cNvSpPr>
          <p:nvPr>
            <p:ph type="title"/>
          </p:nvPr>
        </p:nvSpPr>
        <p:spPr>
          <a:xfrm>
            <a:off x="0" y="0"/>
            <a:ext cx="8915400" cy="1828800"/>
          </a:xfrm>
          <a:solidFill>
            <a:schemeClr val="tx2"/>
          </a:solidFill>
        </p:spPr>
        <p:txBody>
          <a:bodyPr/>
          <a:p>
            <a:r>
              <a:rPr dirty="0" lang="en-US" smtClean="0">
                <a:solidFill>
                  <a:srgbClr val="FFFF00"/>
                </a:solidFill>
              </a:rPr>
              <a:t>Aetiological Factors of Mental Illness</a:t>
            </a:r>
            <a:r>
              <a:rPr dirty="0" lang="en-US" smtClean="0"/>
              <a:t/>
            </a:r>
            <a:br>
              <a:rPr dirty="0" lang="en-US" smtClean="0"/>
            </a:br>
            <a:endParaRPr dirty="0" lang="en-US"/>
          </a:p>
        </p:txBody>
      </p:sp>
      <p:sp>
        <p:nvSpPr>
          <p:cNvPr id="1048677" name="Content Placeholder 2"/>
          <p:cNvSpPr>
            <a:spLocks noGrp="1"/>
          </p:cNvSpPr>
          <p:nvPr>
            <p:ph idx="1"/>
          </p:nvPr>
        </p:nvSpPr>
        <p:spPr>
          <a:xfrm>
            <a:off x="0" y="1752600"/>
            <a:ext cx="9144000" cy="5105400"/>
          </a:xfrm>
        </p:spPr>
        <p:txBody>
          <a:bodyPr/>
          <a:p>
            <a:pPr>
              <a:buNone/>
            </a:pPr>
            <a:r>
              <a:rPr dirty="0" lang="en-US" smtClean="0"/>
              <a:t>The causes of mental illness can be classified into three categories:</a:t>
            </a:r>
          </a:p>
          <a:p>
            <a:pPr>
              <a:buNone/>
            </a:pPr>
            <a:r>
              <a:rPr b="1" dirty="0" lang="en-US" u="sng" smtClean="0"/>
              <a:t>Predisposing Factors</a:t>
            </a:r>
            <a:endParaRPr dirty="0" lang="en-US" u="sng" smtClean="0"/>
          </a:p>
          <a:p>
            <a:r>
              <a:rPr dirty="0" lang="en-US" smtClean="0"/>
              <a:t>These factors determine the likelihood of one getting a mental illness. Usually they are adverse experiences one undergoes in early life. </a:t>
            </a:r>
          </a:p>
          <a:p>
            <a:r>
              <a:rPr dirty="0" lang="en-US" smtClean="0"/>
              <a:t>They include physical, psychological and social factors in infancy and early childhood.</a:t>
            </a:r>
          </a:p>
          <a:p>
            <a:pPr>
              <a:buNone/>
            </a:pPr>
            <a:endParaRPr dirty="0" lang="en-US" smtClean="0"/>
          </a:p>
          <a:p>
            <a:endParaRPr dirty="0"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315" name=""/>
        <p:cNvGrpSpPr/>
        <p:nvPr/>
      </p:nvGrpSpPr>
      <p:grpSpPr>
        <a:xfrm>
          <a:off x="0" y="0"/>
          <a:ext cx="0" cy="0"/>
          <a:chOff x="0" y="0"/>
          <a:chExt cx="0" cy="0"/>
        </a:xfrm>
      </p:grpSpPr>
      <p:sp>
        <p:nvSpPr>
          <p:cNvPr id="1048610" name="Title 1"/>
          <p:cNvSpPr>
            <a:spLocks noGrp="1"/>
          </p:cNvSpPr>
          <p:nvPr>
            <p:ph type="title"/>
          </p:nvPr>
        </p:nvSpPr>
        <p:spPr>
          <a:xfrm>
            <a:off x="0" y="0"/>
            <a:ext cx="9144000" cy="2514600"/>
          </a:xfrm>
          <a:solidFill>
            <a:schemeClr val="tx2"/>
          </a:solidFill>
        </p:spPr>
        <p:txBody>
          <a:bodyPr/>
          <a:p>
            <a:r>
              <a:rPr b="1" dirty="0" lang="en-US" smtClean="0">
                <a:solidFill>
                  <a:srgbClr val="FFFF00"/>
                </a:solidFill>
              </a:rPr>
              <a:t>Concepts, principles and theories of mental health and psychiatric nursing</a:t>
            </a:r>
            <a:br>
              <a:rPr b="1" dirty="0" lang="en-US" smtClean="0">
                <a:solidFill>
                  <a:srgbClr val="FFFF00"/>
                </a:solidFill>
              </a:rPr>
            </a:br>
            <a:endParaRPr b="1" dirty="0" lang="en-US">
              <a:solidFill>
                <a:srgbClr val="FFFF00"/>
              </a:solidFill>
            </a:endParaRPr>
          </a:p>
        </p:txBody>
      </p:sp>
      <p:sp>
        <p:nvSpPr>
          <p:cNvPr id="1048611" name="Content Placeholder 2"/>
          <p:cNvSpPr>
            <a:spLocks noGrp="1"/>
          </p:cNvSpPr>
          <p:nvPr>
            <p:ph idx="1"/>
          </p:nvPr>
        </p:nvSpPr>
        <p:spPr>
          <a:xfrm>
            <a:off x="0" y="2590800"/>
            <a:ext cx="9144000" cy="4267200"/>
          </a:xfrm>
        </p:spPr>
        <p:txBody>
          <a:bodyPr/>
          <a:p>
            <a:pPr>
              <a:buNone/>
            </a:pPr>
            <a:r>
              <a:rPr b="1" dirty="0" lang="en-US" smtClean="0"/>
              <a:t>Objectives</a:t>
            </a:r>
            <a:endParaRPr dirty="0" lang="en-US" smtClean="0"/>
          </a:p>
          <a:p>
            <a:pPr>
              <a:buNone/>
            </a:pPr>
            <a:r>
              <a:rPr dirty="0" sz="2800" lang="en-US" smtClean="0"/>
              <a:t>By the end of this section you will be able to:</a:t>
            </a:r>
          </a:p>
          <a:p>
            <a:pPr lvl="0"/>
            <a:r>
              <a:rPr dirty="0" sz="2800" lang="en-US" smtClean="0"/>
              <a:t>Describe the concepts of mental health and mental illness</a:t>
            </a:r>
          </a:p>
          <a:p>
            <a:pPr lvl="0"/>
            <a:r>
              <a:rPr dirty="0" sz="2800" lang="en-US" smtClean="0"/>
              <a:t>Describe at least two theories of personality development</a:t>
            </a:r>
          </a:p>
          <a:p>
            <a:pPr lvl="0"/>
            <a:r>
              <a:rPr dirty="0" sz="2800" lang="en-US" smtClean="0"/>
              <a:t>Explain aetiological factors for mental illness</a:t>
            </a:r>
          </a:p>
          <a:p>
            <a:pPr lvl="0"/>
            <a:r>
              <a:rPr dirty="0" sz="2800" lang="en-US" smtClean="0"/>
              <a:t>Classify mental illness</a:t>
            </a:r>
          </a:p>
          <a:p>
            <a:pPr lvl="0"/>
            <a:r>
              <a:rPr dirty="0" sz="2800" lang="en-US" smtClean="0"/>
              <a:t>State factors that influence attitude towards mental illness</a:t>
            </a:r>
          </a:p>
          <a:p>
            <a:endParaRPr dirty="0"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360" name=""/>
        <p:cNvGrpSpPr/>
        <p:nvPr/>
      </p:nvGrpSpPr>
      <p:grpSpPr>
        <a:xfrm>
          <a:off x="0" y="0"/>
          <a:ext cx="0" cy="0"/>
          <a:chOff x="0" y="0"/>
          <a:chExt cx="0" cy="0"/>
        </a:xfrm>
      </p:grpSpPr>
      <p:sp>
        <p:nvSpPr>
          <p:cNvPr id="1048678" name="Content Placeholder 2"/>
          <p:cNvSpPr>
            <a:spLocks noGrp="1"/>
          </p:cNvSpPr>
          <p:nvPr>
            <p:ph idx="1"/>
          </p:nvPr>
        </p:nvSpPr>
        <p:spPr>
          <a:xfrm>
            <a:off x="0" y="381000"/>
            <a:ext cx="8915400" cy="5715000"/>
          </a:xfrm>
        </p:spPr>
        <p:txBody>
          <a:bodyPr/>
          <a:p>
            <a:pPr>
              <a:buNone/>
            </a:pPr>
            <a:r>
              <a:rPr b="1" dirty="0" lang="en-US" u="sng" smtClean="0"/>
              <a:t>Precipitating Factors</a:t>
            </a:r>
            <a:endParaRPr dirty="0" lang="en-US" u="sng" smtClean="0"/>
          </a:p>
          <a:p>
            <a:r>
              <a:rPr dirty="0" lang="en-US" smtClean="0"/>
              <a:t>These are events that take place shortly before the onset of a disorder. </a:t>
            </a:r>
          </a:p>
          <a:p>
            <a:r>
              <a:rPr dirty="0" lang="en-US" smtClean="0"/>
              <a:t>Physical precipitants include cerebral tumours, malaria or drug abuse. </a:t>
            </a:r>
          </a:p>
          <a:p>
            <a:r>
              <a:rPr dirty="0" lang="en-US" smtClean="0"/>
              <a:t>Social and psychological precipitants include misfortunes such as loss of a job, losing a loved person, or sudden change in routine activities.</a:t>
            </a:r>
          </a:p>
          <a:p>
            <a:pPr>
              <a:buNone/>
            </a:pPr>
            <a:r>
              <a:rPr b="1" dirty="0" lang="en-US" smtClean="0"/>
              <a:t> </a:t>
            </a:r>
            <a:endParaRPr dirty="0" lang="en-US" smtClean="0"/>
          </a:p>
          <a:p>
            <a:endParaRPr dirty="0"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361" name=""/>
        <p:cNvGrpSpPr/>
        <p:nvPr/>
      </p:nvGrpSpPr>
      <p:grpSpPr>
        <a:xfrm>
          <a:off x="0" y="0"/>
          <a:ext cx="0" cy="0"/>
          <a:chOff x="0" y="0"/>
          <a:chExt cx="0" cy="0"/>
        </a:xfrm>
      </p:grpSpPr>
      <p:sp>
        <p:nvSpPr>
          <p:cNvPr id="1048679" name="Content Placeholder 2"/>
          <p:cNvSpPr>
            <a:spLocks noGrp="1"/>
          </p:cNvSpPr>
          <p:nvPr>
            <p:ph idx="1"/>
          </p:nvPr>
        </p:nvSpPr>
        <p:spPr>
          <a:xfrm>
            <a:off x="0" y="0"/>
            <a:ext cx="9144000" cy="6858000"/>
          </a:xfrm>
        </p:spPr>
        <p:txBody>
          <a:bodyPr/>
          <a:p>
            <a:pPr>
              <a:buNone/>
            </a:pPr>
            <a:r>
              <a:rPr b="1" dirty="0" lang="en-US" u="sng" smtClean="0"/>
              <a:t>Perpetuating Factors</a:t>
            </a:r>
          </a:p>
          <a:p>
            <a:r>
              <a:rPr dirty="0" lang="en-US" smtClean="0"/>
              <a:t>Once the disorder has been triggered, these factors do prolong the course of the disease. They are secondary in nature since they may appear long after the original predisposing factors have been treated. </a:t>
            </a:r>
          </a:p>
          <a:p>
            <a:r>
              <a:rPr dirty="0" lang="en-US" smtClean="0"/>
              <a:t>Examples include secondary demoralization and withdrawal from social activities.</a:t>
            </a:r>
          </a:p>
          <a:p>
            <a:pPr>
              <a:buNone/>
            </a:pPr>
            <a:r>
              <a:rPr b="1" dirty="0" lang="en-US" smtClean="0"/>
              <a:t> </a:t>
            </a:r>
            <a:endParaRPr dirty="0" lang="en-US" smtClean="0"/>
          </a:p>
          <a:p>
            <a:endParaRPr dirty="0"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362" name=""/>
        <p:cNvGrpSpPr/>
        <p:nvPr/>
      </p:nvGrpSpPr>
      <p:grpSpPr>
        <a:xfrm>
          <a:off x="0" y="0"/>
          <a:ext cx="0" cy="0"/>
          <a:chOff x="0" y="0"/>
          <a:chExt cx="0" cy="0"/>
        </a:xfrm>
      </p:grpSpPr>
      <p:sp>
        <p:nvSpPr>
          <p:cNvPr id="1048680" name="Title 1"/>
          <p:cNvSpPr>
            <a:spLocks noGrp="1"/>
          </p:cNvSpPr>
          <p:nvPr>
            <p:ph type="title"/>
          </p:nvPr>
        </p:nvSpPr>
        <p:spPr>
          <a:xfrm>
            <a:off x="685800" y="228600"/>
            <a:ext cx="7772400" cy="990600"/>
          </a:xfrm>
        </p:spPr>
        <p:txBody>
          <a:bodyPr/>
          <a:p>
            <a:r>
              <a:rPr dirty="0" lang="en-US" smtClean="0"/>
              <a:t>The causes of mental illness</a:t>
            </a:r>
            <a:endParaRPr dirty="0" lang="en-US"/>
          </a:p>
        </p:txBody>
      </p:sp>
      <p:sp>
        <p:nvSpPr>
          <p:cNvPr id="1048681" name="Content Placeholder 2"/>
          <p:cNvSpPr>
            <a:spLocks noGrp="1"/>
          </p:cNvSpPr>
          <p:nvPr>
            <p:ph idx="1"/>
          </p:nvPr>
        </p:nvSpPr>
        <p:spPr>
          <a:xfrm>
            <a:off x="0" y="1066800"/>
            <a:ext cx="9144000" cy="5791200"/>
          </a:xfrm>
        </p:spPr>
        <p:txBody>
          <a:bodyPr/>
          <a:p>
            <a:pPr indent="-514350" marL="514350">
              <a:buFont typeface="+mj-lt"/>
              <a:buAutoNum type="arabicPeriod"/>
            </a:pPr>
            <a:r>
              <a:rPr dirty="0" lang="en-US" smtClean="0"/>
              <a:t>Biological factors</a:t>
            </a:r>
          </a:p>
          <a:p>
            <a:pPr indent="-514350" marL="514350">
              <a:buFont typeface="+mj-lt"/>
              <a:buAutoNum type="arabicPeriod"/>
            </a:pPr>
            <a:r>
              <a:rPr dirty="0" lang="en-US" smtClean="0"/>
              <a:t>Psychosocial factors</a:t>
            </a:r>
          </a:p>
          <a:p>
            <a:pPr indent="-514350" marL="514350">
              <a:buFont typeface="+mj-lt"/>
              <a:buAutoNum type="arabicPeriod"/>
            </a:pPr>
            <a:r>
              <a:rPr dirty="0" lang="en-US" smtClean="0"/>
              <a:t>Social cultural factors</a:t>
            </a:r>
            <a:endParaRPr dirty="0"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363" name=""/>
        <p:cNvGrpSpPr/>
        <p:nvPr/>
      </p:nvGrpSpPr>
      <p:grpSpPr>
        <a:xfrm>
          <a:off x="0" y="0"/>
          <a:ext cx="0" cy="0"/>
          <a:chOff x="0" y="0"/>
          <a:chExt cx="0" cy="0"/>
        </a:xfrm>
      </p:grpSpPr>
      <p:sp>
        <p:nvSpPr>
          <p:cNvPr id="1048682" name="Title 1"/>
          <p:cNvSpPr>
            <a:spLocks noGrp="1"/>
          </p:cNvSpPr>
          <p:nvPr>
            <p:ph type="title"/>
          </p:nvPr>
        </p:nvSpPr>
        <p:spPr>
          <a:xfrm>
            <a:off x="685800" y="228600"/>
            <a:ext cx="7772400" cy="685800"/>
          </a:xfrm>
        </p:spPr>
        <p:txBody>
          <a:bodyPr/>
          <a:p>
            <a:r>
              <a:rPr dirty="0" lang="en-US" smtClean="0"/>
              <a:t>Biological factors</a:t>
            </a:r>
            <a:endParaRPr dirty="0" lang="en-US"/>
          </a:p>
        </p:txBody>
      </p:sp>
      <p:sp>
        <p:nvSpPr>
          <p:cNvPr id="1048683" name="Content Placeholder 2"/>
          <p:cNvSpPr>
            <a:spLocks noGrp="1"/>
          </p:cNvSpPr>
          <p:nvPr>
            <p:ph idx="1"/>
          </p:nvPr>
        </p:nvSpPr>
        <p:spPr>
          <a:xfrm>
            <a:off x="0" y="914400"/>
            <a:ext cx="9144000" cy="5943600"/>
          </a:xfrm>
        </p:spPr>
        <p:txBody>
          <a:bodyPr/>
          <a:p>
            <a:pPr indent="-514350" marL="514350">
              <a:buFont typeface="+mj-lt"/>
              <a:buAutoNum type="alphaLcParenR"/>
            </a:pPr>
            <a:r>
              <a:rPr dirty="0" lang="en-US" smtClean="0"/>
              <a:t>Genetic factors: inheritance starts at conception with a faulty genes and chromosomal abnormalities e.g. down syndrome</a:t>
            </a:r>
          </a:p>
          <a:p>
            <a:pPr indent="-514350" marL="514350">
              <a:buFont typeface="+mj-lt"/>
              <a:buAutoNum type="alphaLcParenR"/>
            </a:pPr>
            <a:r>
              <a:rPr dirty="0" lang="en-US" smtClean="0"/>
              <a:t>Physical illness: acute physical illness may lead to loss of mental capacity e.g. acute malaria, chronic illness may cause frustrations, sleep deprivation and may lead to mental illness</a:t>
            </a:r>
          </a:p>
          <a:p>
            <a:pPr indent="-514350" marL="514350">
              <a:buFont typeface="+mj-lt"/>
              <a:buAutoNum type="alphaLcParenR"/>
            </a:pPr>
            <a:r>
              <a:rPr dirty="0" lang="en-US" smtClean="0"/>
              <a:t>Emotional factors: anxiety and neurotic personality traits cause people to develop psychosomatic disorder e.g. headache, PUD, HTN</a:t>
            </a:r>
            <a:endParaRPr dirty="0"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364" name=""/>
        <p:cNvGrpSpPr/>
        <p:nvPr/>
      </p:nvGrpSpPr>
      <p:grpSpPr>
        <a:xfrm>
          <a:off x="0" y="0"/>
          <a:ext cx="0" cy="0"/>
          <a:chOff x="0" y="0"/>
          <a:chExt cx="0" cy="0"/>
        </a:xfrm>
      </p:grpSpPr>
      <p:sp>
        <p:nvSpPr>
          <p:cNvPr id="1048684" name="Content Placeholder 2"/>
          <p:cNvSpPr>
            <a:spLocks noGrp="1"/>
          </p:cNvSpPr>
          <p:nvPr>
            <p:ph idx="1"/>
          </p:nvPr>
        </p:nvSpPr>
        <p:spPr>
          <a:xfrm>
            <a:off x="0" y="0"/>
            <a:ext cx="9144000" cy="6096000"/>
          </a:xfrm>
        </p:spPr>
        <p:txBody>
          <a:bodyPr/>
          <a:p>
            <a:pPr indent="-514350" marL="514350">
              <a:buFont typeface="+mj-lt"/>
              <a:buAutoNum type="alphaLcParenR" startAt="4"/>
            </a:pPr>
            <a:r>
              <a:rPr dirty="0" lang="en-US" smtClean="0"/>
              <a:t>Infection, Disease and Toxins</a:t>
            </a:r>
          </a:p>
          <a:p>
            <a:pPr indent="-514350" marL="514350">
              <a:buNone/>
            </a:pPr>
            <a:r>
              <a:rPr dirty="0" lang="en-US" smtClean="0"/>
              <a:t>	A number of psychiatric disorders have often been tentatively linked with microbial pathogens, particularly viruses</a:t>
            </a:r>
          </a:p>
          <a:p>
            <a:pPr indent="-514350" marL="514350">
              <a:buNone/>
            </a:pPr>
            <a:r>
              <a:rPr dirty="0" lang="en-US" smtClean="0"/>
              <a:t>	Research shows that infections and exposure to toxins such as HIV and streptococcus cause dementia and OCD respectively. The infections or toxins trigger a change in the brain chemistry, which can develop into a mental disorder.</a:t>
            </a:r>
          </a:p>
          <a:p>
            <a:pPr indent="-514350" marL="514350">
              <a:buFont typeface="+mj-lt"/>
              <a:buAutoNum type="alphaLcParenR" startAt="5"/>
            </a:pPr>
            <a:r>
              <a:rPr dirty="0" lang="en-US" smtClean="0"/>
              <a:t>Brain defects or injury: Defects in or injury to certain areas of the brain have also been linked to some mental illnesses</a:t>
            </a:r>
          </a:p>
          <a:p>
            <a:pPr indent="-514350" marL="514350">
              <a:buNone/>
            </a:pPr>
            <a:endParaRPr dirty="0"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365" name=""/>
        <p:cNvGrpSpPr/>
        <p:nvPr/>
      </p:nvGrpSpPr>
      <p:grpSpPr>
        <a:xfrm>
          <a:off x="0" y="0"/>
          <a:ext cx="0" cy="0"/>
          <a:chOff x="0" y="0"/>
          <a:chExt cx="0" cy="0"/>
        </a:xfrm>
      </p:grpSpPr>
      <p:sp>
        <p:nvSpPr>
          <p:cNvPr id="1048685" name="Content Placeholder 2"/>
          <p:cNvSpPr>
            <a:spLocks noGrp="1"/>
          </p:cNvSpPr>
          <p:nvPr>
            <p:ph idx="1"/>
          </p:nvPr>
        </p:nvSpPr>
        <p:spPr>
          <a:xfrm>
            <a:off x="0" y="0"/>
            <a:ext cx="9144000" cy="6858000"/>
          </a:xfrm>
        </p:spPr>
        <p:txBody>
          <a:bodyPr/>
          <a:p>
            <a:r>
              <a:rPr b="1" dirty="0" lang="en-US" smtClean="0"/>
              <a:t>Prenatal damage</a:t>
            </a:r>
            <a:r>
              <a:rPr dirty="0" lang="en-US" smtClean="0"/>
              <a:t>: Some evidence suggests that a disruption of early fetal brain development or trauma that occurs at the time of birth -- for example, loss of oxygen to the brain -- may be a factor in the development of certain conditions, such as autism.</a:t>
            </a:r>
          </a:p>
          <a:p>
            <a:r>
              <a:rPr b="1" dirty="0" lang="en-US" smtClean="0"/>
              <a:t>Substance abuse</a:t>
            </a:r>
            <a:r>
              <a:rPr dirty="0" lang="en-US" smtClean="0"/>
              <a:t>: Long-term substance abuse, in particular, has been linked to anxiety, depression, and paranoia. </a:t>
            </a:r>
          </a:p>
          <a:p>
            <a:r>
              <a:rPr b="1" dirty="0" lang="en-US" smtClean="0"/>
              <a:t>Other factors</a:t>
            </a:r>
            <a:r>
              <a:rPr dirty="0" lang="en-US" smtClean="0"/>
              <a:t>: Poor nutrition and exposure to toxins, such as lead, may play a role in the development of mental illnesses.</a:t>
            </a:r>
          </a:p>
          <a:p>
            <a:endParaRPr dirty="0"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366" name=""/>
        <p:cNvGrpSpPr/>
        <p:nvPr/>
      </p:nvGrpSpPr>
      <p:grpSpPr>
        <a:xfrm>
          <a:off x="0" y="0"/>
          <a:ext cx="0" cy="0"/>
          <a:chOff x="0" y="0"/>
          <a:chExt cx="0" cy="0"/>
        </a:xfrm>
      </p:grpSpPr>
      <p:sp>
        <p:nvSpPr>
          <p:cNvPr id="1048686" name="Title 1"/>
          <p:cNvSpPr>
            <a:spLocks noGrp="1"/>
          </p:cNvSpPr>
          <p:nvPr>
            <p:ph type="title"/>
          </p:nvPr>
        </p:nvSpPr>
        <p:spPr>
          <a:xfrm>
            <a:off x="685800" y="152400"/>
            <a:ext cx="7772400" cy="609600"/>
          </a:xfrm>
        </p:spPr>
        <p:txBody>
          <a:bodyPr/>
          <a:p>
            <a:r>
              <a:rPr b="1" dirty="0" lang="en-US" smtClean="0"/>
              <a:t>Psychological Factors </a:t>
            </a:r>
            <a:endParaRPr dirty="0" lang="en-US"/>
          </a:p>
        </p:txBody>
      </p:sp>
      <p:sp>
        <p:nvSpPr>
          <p:cNvPr id="1048687" name="Content Placeholder 2"/>
          <p:cNvSpPr>
            <a:spLocks noGrp="1"/>
          </p:cNvSpPr>
          <p:nvPr>
            <p:ph idx="1"/>
          </p:nvPr>
        </p:nvSpPr>
        <p:spPr>
          <a:xfrm>
            <a:off x="0" y="838200"/>
            <a:ext cx="9296400" cy="6019800"/>
          </a:xfrm>
        </p:spPr>
        <p:txBody>
          <a:bodyPr/>
          <a:p>
            <a:pPr>
              <a:buNone/>
            </a:pPr>
            <a:r>
              <a:rPr dirty="0" lang="en-US" smtClean="0"/>
              <a:t>Psychological factors that may contribute to mental illness include:</a:t>
            </a:r>
          </a:p>
          <a:p>
            <a:r>
              <a:rPr dirty="0" lang="en-US" smtClean="0"/>
              <a:t>Severe psychological trauma suffered as a child, such as emotional, physical, or sexual abuse</a:t>
            </a:r>
          </a:p>
          <a:p>
            <a:r>
              <a:rPr dirty="0" lang="en-US" smtClean="0"/>
              <a:t> loss of an important person in early life, such as the loss of a parent</a:t>
            </a:r>
          </a:p>
          <a:p>
            <a:r>
              <a:rPr dirty="0" lang="en-US" smtClean="0"/>
              <a:t>Neglect</a:t>
            </a:r>
          </a:p>
          <a:p>
            <a:r>
              <a:rPr dirty="0" lang="en-US" smtClean="0"/>
              <a:t>Poor ability to relate to others</a:t>
            </a:r>
          </a:p>
          <a:p>
            <a:endParaRPr dirty="0"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367" name=""/>
        <p:cNvGrpSpPr/>
        <p:nvPr/>
      </p:nvGrpSpPr>
      <p:grpSpPr>
        <a:xfrm>
          <a:off x="0" y="0"/>
          <a:ext cx="0" cy="0"/>
          <a:chOff x="0" y="0"/>
          <a:chExt cx="0" cy="0"/>
        </a:xfrm>
      </p:grpSpPr>
      <p:sp>
        <p:nvSpPr>
          <p:cNvPr id="1048688" name="Content Placeholder 2"/>
          <p:cNvSpPr>
            <a:spLocks noGrp="1"/>
          </p:cNvSpPr>
          <p:nvPr>
            <p:ph idx="1"/>
          </p:nvPr>
        </p:nvSpPr>
        <p:spPr>
          <a:xfrm>
            <a:off x="0" y="0"/>
            <a:ext cx="9144000" cy="6858000"/>
          </a:xfrm>
        </p:spPr>
        <p:txBody>
          <a:bodyPr/>
          <a:p>
            <a:pPr>
              <a:buNone/>
            </a:pPr>
            <a:r>
              <a:rPr dirty="0" lang="en-US" u="sng" smtClean="0"/>
              <a:t>Social-cultural factors</a:t>
            </a:r>
          </a:p>
          <a:p>
            <a:r>
              <a:rPr dirty="0" lang="en-US" smtClean="0"/>
              <a:t>Pathogenic social influence- maladaptive behaviour</a:t>
            </a:r>
          </a:p>
          <a:p>
            <a:r>
              <a:rPr dirty="0" lang="en-US" smtClean="0"/>
              <a:t>Low socio-economic class. Prevalence of mental illness high in low socio-economic class</a:t>
            </a:r>
          </a:p>
          <a:p>
            <a:r>
              <a:rPr dirty="0" lang="en-US" smtClean="0"/>
              <a:t>Disorders of performing social role eg when a soldier kills then later develops guilty conscious leading to mental illness</a:t>
            </a:r>
          </a:p>
          <a:p>
            <a:r>
              <a:rPr dirty="0" lang="en-US" smtClean="0"/>
              <a:t>Violence</a:t>
            </a:r>
          </a:p>
          <a:p>
            <a:r>
              <a:rPr dirty="0" lang="en-US" smtClean="0"/>
              <a:t>Unemployment</a:t>
            </a:r>
          </a:p>
          <a:p>
            <a:r>
              <a:rPr dirty="0" lang="en-US" smtClean="0"/>
              <a:t>Broken homes</a:t>
            </a:r>
          </a:p>
          <a:p>
            <a:pPr>
              <a:buNone/>
            </a:pPr>
            <a:endParaRPr dirty="0"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368" name=""/>
        <p:cNvGrpSpPr/>
        <p:nvPr/>
      </p:nvGrpSpPr>
      <p:grpSpPr>
        <a:xfrm>
          <a:off x="0" y="0"/>
          <a:ext cx="0" cy="0"/>
          <a:chOff x="0" y="0"/>
          <a:chExt cx="0" cy="0"/>
        </a:xfrm>
      </p:grpSpPr>
      <p:sp>
        <p:nvSpPr>
          <p:cNvPr id="1048689" name="Title 1"/>
          <p:cNvSpPr>
            <a:spLocks noGrp="1"/>
          </p:cNvSpPr>
          <p:nvPr>
            <p:ph type="title"/>
          </p:nvPr>
        </p:nvSpPr>
        <p:spPr>
          <a:xfrm>
            <a:off x="0" y="152400"/>
            <a:ext cx="8915400" cy="1447800"/>
          </a:xfrm>
          <a:solidFill>
            <a:schemeClr val="tx2"/>
          </a:solidFill>
        </p:spPr>
        <p:txBody>
          <a:bodyPr/>
          <a:p>
            <a:r>
              <a:rPr b="1" dirty="0" lang="en-US" smtClean="0">
                <a:solidFill>
                  <a:srgbClr val="FFFF00"/>
                </a:solidFill>
              </a:rPr>
              <a:t/>
            </a:r>
            <a:br>
              <a:rPr b="1" dirty="0" lang="en-US" smtClean="0">
                <a:solidFill>
                  <a:srgbClr val="FFFF00"/>
                </a:solidFill>
              </a:rPr>
            </a:br>
            <a:r>
              <a:rPr b="1" dirty="0" lang="en-US" smtClean="0">
                <a:solidFill>
                  <a:srgbClr val="FFFF00"/>
                </a:solidFill>
              </a:rPr>
              <a:t>Classification of Mental Disorders </a:t>
            </a:r>
            <a:r>
              <a:rPr dirty="0" lang="en-US" smtClean="0"/>
              <a:t/>
            </a:r>
            <a:br>
              <a:rPr dirty="0" lang="en-US" smtClean="0"/>
            </a:br>
            <a:endParaRPr dirty="0" lang="en-US"/>
          </a:p>
        </p:txBody>
      </p:sp>
      <p:sp>
        <p:nvSpPr>
          <p:cNvPr id="1048690" name="Content Placeholder 2"/>
          <p:cNvSpPr>
            <a:spLocks noGrp="1"/>
          </p:cNvSpPr>
          <p:nvPr>
            <p:ph idx="1"/>
          </p:nvPr>
        </p:nvSpPr>
        <p:spPr>
          <a:xfrm>
            <a:off x="0" y="1676400"/>
            <a:ext cx="9144000" cy="5181600"/>
          </a:xfrm>
        </p:spPr>
        <p:txBody>
          <a:bodyPr/>
          <a:p>
            <a:r>
              <a:rPr dirty="0" lang="en-US" smtClean="0"/>
              <a:t>There are two major classifications of mental disorders used internationally. These are:</a:t>
            </a:r>
          </a:p>
          <a:p>
            <a:pPr lvl="1"/>
            <a:r>
              <a:rPr dirty="0" lang="en-US" smtClean="0"/>
              <a:t>International Classification of Diseases (ICD)</a:t>
            </a:r>
          </a:p>
          <a:p>
            <a:pPr lvl="1"/>
            <a:r>
              <a:rPr dirty="0" lang="en-US" smtClean="0"/>
              <a:t>Diagnostic and Statistical Manual (DSM)</a:t>
            </a:r>
          </a:p>
          <a:p>
            <a:r>
              <a:rPr dirty="0" lang="en-US" smtClean="0"/>
              <a:t>The ICD is the WHO system of classification, currently in its 11</a:t>
            </a:r>
            <a:r>
              <a:rPr baseline="30000" dirty="0" lang="en-US" smtClean="0"/>
              <a:t>th</a:t>
            </a:r>
            <a:r>
              <a:rPr dirty="0" lang="en-US" smtClean="0"/>
              <a:t> edition, commonly referred to as </a:t>
            </a:r>
            <a:r>
              <a:rPr b="1" dirty="0" lang="en-US" u="sng" smtClean="0"/>
              <a:t>ICD 11</a:t>
            </a:r>
            <a:r>
              <a:rPr dirty="0" lang="en-US" smtClean="0"/>
              <a:t>. The DSM classification is the American Psychiatric Association system, currently in the 5</a:t>
            </a:r>
            <a:r>
              <a:rPr baseline="30000" dirty="0" lang="en-US" smtClean="0"/>
              <a:t>th</a:t>
            </a:r>
            <a:r>
              <a:rPr dirty="0" lang="en-US" smtClean="0"/>
              <a:t>  edition and commonly referred to as </a:t>
            </a:r>
            <a:r>
              <a:rPr b="1" dirty="0" lang="en-US" u="sng" smtClean="0"/>
              <a:t>DSM V</a:t>
            </a:r>
            <a:r>
              <a:rPr dirty="0" lang="en-US" smtClean="0"/>
              <a:t>. </a:t>
            </a:r>
            <a:endParaRPr dirty="0" sz="4000" lang="en-US" smtClean="0"/>
          </a:p>
          <a:p>
            <a:pPr lvl="1">
              <a:buNone/>
            </a:pPr>
            <a:endParaRPr dirty="0" lang="en-US" smtClean="0"/>
          </a:p>
          <a:p>
            <a:endParaRPr dirty="0"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369" name=""/>
        <p:cNvGrpSpPr/>
        <p:nvPr/>
      </p:nvGrpSpPr>
      <p:grpSpPr>
        <a:xfrm>
          <a:off x="0" y="0"/>
          <a:ext cx="0" cy="0"/>
          <a:chOff x="0" y="0"/>
          <a:chExt cx="0" cy="0"/>
        </a:xfrm>
      </p:grpSpPr>
      <p:sp>
        <p:nvSpPr>
          <p:cNvPr id="1048691" name="Title 1"/>
          <p:cNvSpPr>
            <a:spLocks noGrp="1"/>
          </p:cNvSpPr>
          <p:nvPr>
            <p:ph type="title"/>
          </p:nvPr>
        </p:nvSpPr>
        <p:spPr>
          <a:xfrm>
            <a:off x="0" y="152400"/>
            <a:ext cx="8915400" cy="990600"/>
          </a:xfrm>
        </p:spPr>
        <p:txBody>
          <a:bodyPr/>
          <a:p>
            <a:r>
              <a:rPr dirty="0" lang="en-US" smtClean="0"/>
              <a:t>Introducing ICD 10 classification</a:t>
            </a:r>
            <a:br>
              <a:rPr dirty="0" lang="en-US" smtClean="0"/>
            </a:br>
            <a:endParaRPr dirty="0" lang="en-US"/>
          </a:p>
        </p:txBody>
      </p:sp>
      <p:sp>
        <p:nvSpPr>
          <p:cNvPr id="1048692" name="Content Placeholder 2"/>
          <p:cNvSpPr>
            <a:spLocks noGrp="1"/>
          </p:cNvSpPr>
          <p:nvPr>
            <p:ph idx="1"/>
          </p:nvPr>
        </p:nvSpPr>
        <p:spPr>
          <a:xfrm>
            <a:off x="0" y="609600"/>
            <a:ext cx="9144000" cy="6553200"/>
          </a:xfrm>
        </p:spPr>
        <p:txBody>
          <a:bodyPr/>
          <a:p>
            <a:r>
              <a:rPr dirty="0" lang="en-US" smtClean="0"/>
              <a:t> :.</a:t>
            </a:r>
          </a:p>
          <a:p>
            <a:r>
              <a:rPr dirty="0" lang="en-US" smtClean="0"/>
              <a:t> :Mental and behaviour disorders due to psychoactive substance use.</a:t>
            </a:r>
          </a:p>
          <a:p>
            <a:r>
              <a:rPr dirty="0" lang="en-US" smtClean="0"/>
              <a:t> F2:Schizophrenia, schizotypal and delusional disorders.</a:t>
            </a:r>
          </a:p>
          <a:p>
            <a:r>
              <a:rPr dirty="0" lang="en-US" smtClean="0"/>
              <a:t> F3:Mood (affective) disorders.</a:t>
            </a:r>
          </a:p>
          <a:p>
            <a:r>
              <a:rPr dirty="0" lang="en-US" smtClean="0"/>
              <a:t> F4:Neurotic, stress related and somatoform disorders.</a:t>
            </a:r>
          </a:p>
          <a:p>
            <a:r>
              <a:rPr dirty="0" lang="en-US" smtClean="0"/>
              <a:t> F5:Behavioural syndromes associated with physiological disturbances and physical factors.</a:t>
            </a:r>
          </a:p>
          <a:p>
            <a:r>
              <a:rPr dirty="0" lang="en-US" smtClean="0"/>
              <a:t> F6:Disorders of adult personality and behaviour.</a:t>
            </a:r>
          </a:p>
          <a:p>
            <a:pPr>
              <a:buNone/>
            </a:pPr>
            <a:endParaRPr dirty="0" lang="en-US"/>
          </a:p>
        </p:txBody>
      </p:sp>
      <p:graphicFrame>
        <p:nvGraphicFramePr>
          <p:cNvPr id="4194304" name="Table 3"/>
          <p:cNvGraphicFramePr>
            <a:graphicFrameLocks noGrp="1"/>
          </p:cNvGraphicFramePr>
          <p:nvPr/>
        </p:nvGraphicFramePr>
        <p:xfrm>
          <a:off x="0" y="762000"/>
          <a:ext cx="9144000" cy="6100411"/>
        </p:xfrm>
        <a:graphic>
          <a:graphicData uri="http://schemas.openxmlformats.org/drawingml/2006/table">
            <a:tbl>
              <a:tblPr firstRow="1" bandRow="1">
                <a:tableStyleId>{5C22544A-7EE6-4342-B048-85BDC9FD1C3A}</a:tableStyleId>
              </a:tblPr>
              <a:tblGrid>
                <a:gridCol w="800100"/>
                <a:gridCol w="8343900"/>
              </a:tblGrid>
              <a:tr h="580193">
                <a:tc>
                  <a:txBody>
                    <a:bodyPr/>
                    <a:p>
                      <a:r>
                        <a:rPr b="1" dirty="0" sz="2000" lang="en-US" smtClean="0">
                          <a:solidFill>
                            <a:schemeClr val="tx1"/>
                          </a:solidFill>
                        </a:rPr>
                        <a:t>F0</a:t>
                      </a:r>
                      <a:endParaRPr b="1" dirty="0" sz="2000" lang="en-US">
                        <a:solidFill>
                          <a:schemeClr val="tx1"/>
                        </a:solidFill>
                      </a:endParaRPr>
                    </a:p>
                  </a:txBody>
                </a:tc>
                <a:tc>
                  <a:txBody>
                    <a:bodyPr/>
                    <a:p>
                      <a:r>
                        <a:rPr dirty="0" sz="2000" lang="en-US" smtClean="0">
                          <a:solidFill>
                            <a:schemeClr val="tx1"/>
                          </a:solidFill>
                        </a:rPr>
                        <a:t>Organic disorders, including symptomatic mental disorders</a:t>
                      </a:r>
                      <a:endParaRPr dirty="0" sz="2000" lang="en-US">
                        <a:solidFill>
                          <a:schemeClr val="tx1"/>
                        </a:solidFill>
                      </a:endParaRPr>
                    </a:p>
                  </a:txBody>
                </a:tc>
              </a:tr>
              <a:tr h="580193">
                <a:tc>
                  <a:txBody>
                    <a:bodyPr/>
                    <a:p>
                      <a:r>
                        <a:rPr b="1" dirty="0" sz="2000" lang="en-US" smtClean="0"/>
                        <a:t>F1</a:t>
                      </a:r>
                      <a:endParaRPr b="1" dirty="0" sz="2000" lang="en-US"/>
                    </a:p>
                  </a:txBody>
                </a:tc>
                <a:tc>
                  <a:txBody>
                    <a:bodyPr/>
                    <a:p>
                      <a:r>
                        <a:rPr b="1" dirty="0" sz="2000" kern="1200" lang="en-US" smtClean="0">
                          <a:solidFill>
                            <a:schemeClr val="tx1"/>
                          </a:solidFill>
                          <a:latin typeface="+mn-lt"/>
                          <a:ea typeface="+mn-ea"/>
                          <a:cs typeface="+mn-cs"/>
                        </a:rPr>
                        <a:t>Mental and behavioural</a:t>
                      </a:r>
                      <a:r>
                        <a:rPr baseline="0" b="1" dirty="0" sz="2000" kern="1200" lang="en-US" smtClean="0">
                          <a:solidFill>
                            <a:schemeClr val="tx1"/>
                          </a:solidFill>
                          <a:latin typeface="+mn-lt"/>
                          <a:ea typeface="+mn-ea"/>
                          <a:cs typeface="+mn-cs"/>
                        </a:rPr>
                        <a:t> </a:t>
                      </a:r>
                      <a:r>
                        <a:rPr b="1" dirty="0" sz="2000" kern="1200" lang="en-US" smtClean="0">
                          <a:solidFill>
                            <a:schemeClr val="tx1"/>
                          </a:solidFill>
                          <a:latin typeface="+mn-lt"/>
                          <a:ea typeface="+mn-ea"/>
                          <a:cs typeface="+mn-cs"/>
                        </a:rPr>
                        <a:t>disorders due to psychoactive substance use</a:t>
                      </a:r>
                      <a:endParaRPr b="1" dirty="0" sz="2000" lang="en-US">
                        <a:solidFill>
                          <a:schemeClr val="tx1"/>
                        </a:solidFill>
                      </a:endParaRPr>
                    </a:p>
                  </a:txBody>
                </a:tc>
              </a:tr>
              <a:tr h="580193">
                <a:tc>
                  <a:txBody>
                    <a:bodyPr/>
                    <a:p>
                      <a:r>
                        <a:rPr b="1" dirty="0" sz="2000" lang="en-US" smtClean="0"/>
                        <a:t>F2</a:t>
                      </a:r>
                      <a:endParaRPr b="1" dirty="0" sz="2000" lang="en-US"/>
                    </a:p>
                  </a:txBody>
                </a:tc>
                <a:tc>
                  <a:txBody>
                    <a:bodyPr/>
                    <a:p>
                      <a:r>
                        <a:rPr b="1" dirty="0" sz="2000" kern="1200" lang="en-US" smtClean="0">
                          <a:solidFill>
                            <a:schemeClr val="tx1"/>
                          </a:solidFill>
                          <a:latin typeface="+mn-lt"/>
                          <a:ea typeface="+mn-ea"/>
                          <a:cs typeface="+mn-cs"/>
                        </a:rPr>
                        <a:t>Schizophrenia, schizotypal and delusional disorders</a:t>
                      </a:r>
                      <a:endParaRPr b="1" dirty="0" sz="2000" lang="en-US">
                        <a:solidFill>
                          <a:schemeClr val="tx1"/>
                        </a:solidFill>
                      </a:endParaRPr>
                    </a:p>
                  </a:txBody>
                </a:tc>
              </a:tr>
              <a:tr h="580193">
                <a:tc>
                  <a:txBody>
                    <a:bodyPr/>
                    <a:p>
                      <a:r>
                        <a:rPr b="1" dirty="0" sz="2000" lang="en-US" smtClean="0"/>
                        <a:t>F3</a:t>
                      </a:r>
                      <a:endParaRPr b="1" dirty="0" sz="2000" lang="en-US"/>
                    </a:p>
                  </a:txBody>
                </a:tc>
                <a:tc>
                  <a:txBody>
                    <a:bodyPr/>
                    <a:p>
                      <a:r>
                        <a:rPr b="1" dirty="0" sz="2000" kern="1200" lang="en-US" smtClean="0">
                          <a:solidFill>
                            <a:schemeClr val="tx1"/>
                          </a:solidFill>
                          <a:latin typeface="+mn-lt"/>
                          <a:ea typeface="+mn-ea"/>
                          <a:cs typeface="+mn-cs"/>
                        </a:rPr>
                        <a:t>Mood (affective) disorders</a:t>
                      </a:r>
                      <a:endParaRPr b="1" dirty="0" sz="2000" lang="en-US">
                        <a:solidFill>
                          <a:schemeClr val="tx1"/>
                        </a:solidFill>
                      </a:endParaRPr>
                    </a:p>
                  </a:txBody>
                </a:tc>
              </a:tr>
              <a:tr h="611984">
                <a:tc>
                  <a:txBody>
                    <a:bodyPr/>
                    <a:p>
                      <a:r>
                        <a:rPr b="1" dirty="0" sz="2000" lang="en-US" smtClean="0"/>
                        <a:t>F4</a:t>
                      </a:r>
                      <a:endParaRPr b="1" dirty="0" sz="2000" lang="en-US"/>
                    </a:p>
                  </a:txBody>
                </a:tc>
                <a:tc>
                  <a:txBody>
                    <a:bodyPr/>
                    <a:p>
                      <a:r>
                        <a:rPr b="1" dirty="0" sz="2000" kern="1200" lang="en-US" smtClean="0">
                          <a:solidFill>
                            <a:schemeClr val="tx1"/>
                          </a:solidFill>
                          <a:latin typeface="+mn-lt"/>
                          <a:ea typeface="+mn-ea"/>
                          <a:cs typeface="+mn-cs"/>
                        </a:rPr>
                        <a:t>Neurotic, stress related and somatoform disorders</a:t>
                      </a:r>
                      <a:endParaRPr b="1" dirty="0" sz="2000" lang="en-US">
                        <a:solidFill>
                          <a:schemeClr val="tx1"/>
                        </a:solidFill>
                      </a:endParaRPr>
                    </a:p>
                  </a:txBody>
                </a:tc>
              </a:tr>
              <a:tr h="1001429">
                <a:tc>
                  <a:txBody>
                    <a:bodyPr/>
                    <a:p>
                      <a:r>
                        <a:rPr b="1" dirty="0" sz="2000" lang="en-US" smtClean="0"/>
                        <a:t>F5</a:t>
                      </a:r>
                      <a:endParaRPr b="1" dirty="0" sz="2000" lang="en-US"/>
                    </a:p>
                  </a:txBody>
                </a:tc>
                <a:tc>
                  <a:txBody>
                    <a:bodyPr/>
                    <a:p>
                      <a:r>
                        <a:rPr b="1" dirty="0" sz="2000" kern="1200" lang="en-US" smtClean="0">
                          <a:solidFill>
                            <a:schemeClr val="tx1"/>
                          </a:solidFill>
                          <a:latin typeface="+mn-lt"/>
                          <a:ea typeface="+mn-ea"/>
                          <a:cs typeface="+mn-cs"/>
                        </a:rPr>
                        <a:t>Behavioural syndromes associated with physiological disturbances </a:t>
                      </a:r>
                      <a:br>
                        <a:rPr b="1" dirty="0" sz="2000" kern="1200" lang="en-US" smtClean="0">
                          <a:solidFill>
                            <a:schemeClr val="tx1"/>
                          </a:solidFill>
                          <a:latin typeface="+mn-lt"/>
                          <a:ea typeface="+mn-ea"/>
                          <a:cs typeface="+mn-cs"/>
                        </a:rPr>
                      </a:br>
                      <a:r>
                        <a:rPr b="1" dirty="0" sz="2000" kern="1200" lang="en-US" smtClean="0">
                          <a:solidFill>
                            <a:schemeClr val="tx1"/>
                          </a:solidFill>
                          <a:latin typeface="+mn-lt"/>
                          <a:ea typeface="+mn-ea"/>
                          <a:cs typeface="+mn-cs"/>
                        </a:rPr>
                        <a:t> and physical factors.</a:t>
                      </a:r>
                      <a:endParaRPr b="1" dirty="0" sz="2000" lang="en-US">
                        <a:solidFill>
                          <a:schemeClr val="tx1"/>
                        </a:solidFill>
                      </a:endParaRPr>
                    </a:p>
                  </a:txBody>
                </a:tc>
              </a:tr>
              <a:tr h="580193">
                <a:tc>
                  <a:txBody>
                    <a:bodyPr/>
                    <a:p>
                      <a:r>
                        <a:rPr b="1" dirty="0" sz="2000" lang="en-US" smtClean="0"/>
                        <a:t>F6</a:t>
                      </a:r>
                      <a:endParaRPr b="1" dirty="0" sz="2000" lang="en-US"/>
                    </a:p>
                  </a:txBody>
                </a:tc>
                <a:tc>
                  <a:txBody>
                    <a:bodyPr/>
                    <a:p>
                      <a:r>
                        <a:rPr b="1" dirty="0" sz="2000" kern="1200" lang="en-US" smtClean="0">
                          <a:solidFill>
                            <a:schemeClr val="tx1"/>
                          </a:solidFill>
                          <a:latin typeface="+mn-lt"/>
                          <a:ea typeface="+mn-ea"/>
                          <a:cs typeface="+mn-cs"/>
                        </a:rPr>
                        <a:t>Disorders of adult personality and behaviour</a:t>
                      </a:r>
                      <a:endParaRPr b="1" dirty="0" sz="2000" lang="en-US">
                        <a:solidFill>
                          <a:schemeClr val="tx1"/>
                        </a:solidFill>
                      </a:endParaRPr>
                    </a:p>
                  </a:txBody>
                </a:tc>
              </a:tr>
              <a:tr h="580193">
                <a:tc>
                  <a:txBody>
                    <a:bodyPr/>
                    <a:p>
                      <a:r>
                        <a:rPr b="1" dirty="0" sz="2000" lang="en-US" smtClean="0"/>
                        <a:t>F7</a:t>
                      </a:r>
                      <a:endParaRPr b="1" dirty="0" sz="2000" lang="en-US"/>
                    </a:p>
                  </a:txBody>
                </a:tc>
                <a:tc>
                  <a:txBody>
                    <a:bodyPr/>
                    <a:p>
                      <a:r>
                        <a:rPr b="1" dirty="0" sz="2000" kern="1200" lang="en-US" smtClean="0">
                          <a:solidFill>
                            <a:schemeClr val="tx1"/>
                          </a:solidFill>
                          <a:latin typeface="+mn-lt"/>
                          <a:ea typeface="+mn-ea"/>
                          <a:cs typeface="+mn-cs"/>
                        </a:rPr>
                        <a:t>Mental retardation</a:t>
                      </a:r>
                      <a:endParaRPr b="1" dirty="0" sz="2000" lang="en-US">
                        <a:solidFill>
                          <a:schemeClr val="tx1"/>
                        </a:solidFill>
                      </a:endParaRPr>
                    </a:p>
                  </a:txBody>
                </a:tc>
              </a:tr>
              <a:tr h="1001429">
                <a:tc>
                  <a:txBody>
                    <a:bodyPr/>
                    <a:p>
                      <a:r>
                        <a:rPr b="1" dirty="0" sz="2000" lang="en-US" smtClean="0"/>
                        <a:t>F8</a:t>
                      </a:r>
                    </a:p>
                    <a:p>
                      <a:r>
                        <a:rPr b="1" dirty="0" sz="2000" lang="en-US" smtClean="0"/>
                        <a:t>F9</a:t>
                      </a:r>
                      <a:endParaRPr b="1" dirty="0" sz="2000" lang="en-US"/>
                    </a:p>
                  </a:txBody>
                </a:tc>
                <a:tc>
                  <a:txBody>
                    <a:bodyPr/>
                    <a:p>
                      <a:r>
                        <a:rPr b="1" dirty="0" sz="2000" kern="1200" lang="en-US" smtClean="0">
                          <a:solidFill>
                            <a:schemeClr val="tx1"/>
                          </a:solidFill>
                          <a:latin typeface="+mn-lt"/>
                          <a:ea typeface="+mn-ea"/>
                          <a:cs typeface="+mn-cs"/>
                        </a:rPr>
                        <a:t>Disorders of psychological development.</a:t>
                      </a:r>
                    </a:p>
                    <a:p>
                      <a:r>
                        <a:rPr b="1" dirty="0" sz="2000" kern="1200" lang="en-US" smtClean="0">
                          <a:solidFill>
                            <a:schemeClr val="tx1"/>
                          </a:solidFill>
                          <a:latin typeface="+mn-lt"/>
                          <a:ea typeface="+mn-ea"/>
                          <a:cs typeface="+mn-cs"/>
                        </a:rPr>
                        <a:t>Behavioural and emotional disorders with onset usually occurring in childhood or adolescence </a:t>
                      </a:r>
                      <a:endParaRPr b="1" dirty="0" sz="2000" lang="en-US">
                        <a:solidFill>
                          <a:schemeClr val="tx1"/>
                        </a:solidFill>
                      </a:endParaRPr>
                    </a:p>
                  </a:txBody>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316" name=""/>
        <p:cNvGrpSpPr/>
        <p:nvPr/>
      </p:nvGrpSpPr>
      <p:grpSpPr>
        <a:xfrm>
          <a:off x="0" y="0"/>
          <a:ext cx="0" cy="0"/>
          <a:chOff x="0" y="0"/>
          <a:chExt cx="0" cy="0"/>
        </a:xfrm>
      </p:grpSpPr>
      <p:sp>
        <p:nvSpPr>
          <p:cNvPr id="1048612" name="Title 1"/>
          <p:cNvSpPr>
            <a:spLocks noGrp="1"/>
          </p:cNvSpPr>
          <p:nvPr>
            <p:ph type="title"/>
          </p:nvPr>
        </p:nvSpPr>
        <p:spPr/>
        <p:txBody>
          <a:bodyPr/>
          <a:p>
            <a:r>
              <a:rPr dirty="0" lang="en-US" smtClean="0"/>
              <a:t>Objectives cntd…</a:t>
            </a:r>
            <a:endParaRPr dirty="0" lang="en-US"/>
          </a:p>
        </p:txBody>
      </p:sp>
      <p:sp>
        <p:nvSpPr>
          <p:cNvPr id="1048613" name="Content Placeholder 2"/>
          <p:cNvSpPr>
            <a:spLocks noGrp="1"/>
          </p:cNvSpPr>
          <p:nvPr>
            <p:ph idx="1"/>
          </p:nvPr>
        </p:nvSpPr>
        <p:spPr/>
        <p:txBody>
          <a:bodyPr/>
          <a:p>
            <a:pPr lvl="0"/>
            <a:r>
              <a:rPr dirty="0" lang="en-US" smtClean="0"/>
              <a:t>Explain principles of psychiatric nursing</a:t>
            </a:r>
          </a:p>
          <a:p>
            <a:pPr lvl="0"/>
            <a:r>
              <a:rPr dirty="0" lang="en-US" smtClean="0"/>
              <a:t>Describe trends in psychiatric nursing</a:t>
            </a:r>
          </a:p>
          <a:p>
            <a:pPr>
              <a:buNone/>
            </a:pPr>
            <a:endParaRPr dirty="0"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370" name=""/>
        <p:cNvGrpSpPr/>
        <p:nvPr/>
      </p:nvGrpSpPr>
      <p:grpSpPr>
        <a:xfrm>
          <a:off x="0" y="0"/>
          <a:ext cx="0" cy="0"/>
          <a:chOff x="0" y="0"/>
          <a:chExt cx="0" cy="0"/>
        </a:xfrm>
      </p:grpSpPr>
      <p:sp>
        <p:nvSpPr>
          <p:cNvPr id="1048693" name="Title 1"/>
          <p:cNvSpPr>
            <a:spLocks noGrp="1"/>
          </p:cNvSpPr>
          <p:nvPr>
            <p:ph type="title"/>
          </p:nvPr>
        </p:nvSpPr>
        <p:spPr>
          <a:xfrm>
            <a:off x="685800" y="152400"/>
            <a:ext cx="7772400" cy="914400"/>
          </a:xfrm>
        </p:spPr>
        <p:txBody>
          <a:bodyPr/>
          <a:p>
            <a:r>
              <a:rPr b="1" dirty="0" lang="en-US" smtClean="0"/>
              <a:t>DSM-5</a:t>
            </a:r>
            <a:endParaRPr dirty="0" lang="en-US"/>
          </a:p>
        </p:txBody>
      </p:sp>
      <p:sp>
        <p:nvSpPr>
          <p:cNvPr id="1048694" name="Content Placeholder 2"/>
          <p:cNvSpPr>
            <a:spLocks noGrp="1"/>
          </p:cNvSpPr>
          <p:nvPr>
            <p:ph idx="1"/>
          </p:nvPr>
        </p:nvSpPr>
        <p:spPr>
          <a:xfrm>
            <a:off x="0" y="914400"/>
            <a:ext cx="9144000" cy="5943600"/>
          </a:xfrm>
        </p:spPr>
        <p:txBody>
          <a:bodyPr/>
          <a:p>
            <a:r>
              <a:rPr dirty="0" lang="en-US" smtClean="0"/>
              <a:t>Is the fifth edition of the American Psychiatric Association's (APA) </a:t>
            </a:r>
            <a:r>
              <a:rPr dirty="0" i="1" lang="en-US" smtClean="0"/>
              <a:t>Diagnostic and Statistical Manual of Mental Disorders. Treatment</a:t>
            </a:r>
            <a:r>
              <a:rPr dirty="0" lang="en-US" smtClean="0"/>
              <a:t> recommendations, as well as payment by health care providers, are often determined by DSM classifications, so the appearance of a new version has significant practical importance.</a:t>
            </a:r>
          </a:p>
          <a:p>
            <a:endParaRPr dirty="0"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371" name=""/>
        <p:cNvGrpSpPr/>
        <p:nvPr/>
      </p:nvGrpSpPr>
      <p:grpSpPr>
        <a:xfrm>
          <a:off x="0" y="0"/>
          <a:ext cx="0" cy="0"/>
          <a:chOff x="0" y="0"/>
          <a:chExt cx="0" cy="0"/>
        </a:xfrm>
      </p:grpSpPr>
      <p:sp>
        <p:nvSpPr>
          <p:cNvPr id="1048695" name="Content Placeholder 2"/>
          <p:cNvSpPr>
            <a:spLocks noGrp="1"/>
          </p:cNvSpPr>
          <p:nvPr>
            <p:ph idx="1"/>
          </p:nvPr>
        </p:nvSpPr>
        <p:spPr>
          <a:xfrm>
            <a:off x="0" y="0"/>
            <a:ext cx="9144000" cy="6629400"/>
          </a:xfrm>
        </p:spPr>
        <p:txBody>
          <a:bodyPr/>
          <a:p>
            <a:pPr>
              <a:buNone/>
            </a:pPr>
            <a:r>
              <a:rPr dirty="0" sz="2800" lang="en-US" smtClean="0"/>
              <a:t>The DSM-IV-TR five axes are:</a:t>
            </a:r>
          </a:p>
          <a:p>
            <a:r>
              <a:rPr b="1" dirty="0" sz="2800" lang="en-US" smtClean="0"/>
              <a:t>Axis I</a:t>
            </a:r>
            <a:r>
              <a:rPr dirty="0" sz="2800" lang="en-US" smtClean="0"/>
              <a:t>: Clinical Disorders (all mental disorders except Personality Disorders and Mental Retardation) </a:t>
            </a:r>
          </a:p>
          <a:p>
            <a:r>
              <a:rPr b="1" dirty="0" sz="2800" lang="en-US" smtClean="0"/>
              <a:t>Axis II</a:t>
            </a:r>
            <a:r>
              <a:rPr dirty="0" sz="2800" lang="en-US" smtClean="0"/>
              <a:t>: Personality Disorders and Mental Retardation</a:t>
            </a:r>
          </a:p>
          <a:p>
            <a:r>
              <a:rPr b="1" dirty="0" sz="2800" lang="en-US" smtClean="0"/>
              <a:t>Axis III</a:t>
            </a:r>
            <a:r>
              <a:rPr dirty="0" sz="2800" lang="en-US" smtClean="0"/>
              <a:t>: General Medical Conditions (must be connected to a Mental Disorder) </a:t>
            </a:r>
          </a:p>
          <a:p>
            <a:r>
              <a:rPr b="1" dirty="0" sz="2800" lang="en-US" smtClean="0"/>
              <a:t>Axis IV</a:t>
            </a:r>
            <a:r>
              <a:rPr dirty="0" sz="2800" lang="en-US" smtClean="0"/>
              <a:t>: Psychosocial and Environmental Problems (for example limited social support network) </a:t>
            </a:r>
          </a:p>
          <a:p>
            <a:r>
              <a:rPr b="1" dirty="0" sz="2800" lang="en-US" smtClean="0"/>
              <a:t>Axis V</a:t>
            </a:r>
            <a:r>
              <a:rPr dirty="0" sz="2800" lang="en-US" smtClean="0"/>
              <a:t>: Global Assessment of Functioning (Psychological, social and job-related functions are evaluated on a continuum between mental health and extreme mental disorder)</a:t>
            </a:r>
            <a:endParaRPr dirty="0" sz="2800"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372" name=""/>
        <p:cNvGrpSpPr/>
        <p:nvPr/>
      </p:nvGrpSpPr>
      <p:grpSpPr>
        <a:xfrm>
          <a:off x="0" y="0"/>
          <a:ext cx="0" cy="0"/>
          <a:chOff x="0" y="0"/>
          <a:chExt cx="0" cy="0"/>
        </a:xfrm>
      </p:grpSpPr>
      <p:sp>
        <p:nvSpPr>
          <p:cNvPr id="1048696" name="Title 1"/>
          <p:cNvSpPr>
            <a:spLocks noGrp="1"/>
          </p:cNvSpPr>
          <p:nvPr>
            <p:ph type="title"/>
          </p:nvPr>
        </p:nvSpPr>
        <p:spPr/>
        <p:txBody>
          <a:bodyPr/>
          <a:p>
            <a:endParaRPr lang="en-US"/>
          </a:p>
        </p:txBody>
      </p:sp>
      <p:sp>
        <p:nvSpPr>
          <p:cNvPr id="1048697" name="Content Placeholder 2"/>
          <p:cNvSpPr>
            <a:spLocks noGrp="1"/>
          </p:cNvSpPr>
          <p:nvPr>
            <p:ph idx="1"/>
          </p:nvPr>
        </p:nvSpPr>
        <p:spPr/>
        <p:txBody>
          <a:bodyPr/>
          <a:p>
            <a:r>
              <a:rPr dirty="0" lang="en-US" smtClean="0"/>
              <a:t>The new system (DSM-V) combines the first three axes outlined in past editions of DSM into one axis with </a:t>
            </a:r>
            <a:r>
              <a:rPr b="1" dirty="0" lang="en-US" smtClean="0"/>
              <a:t>all mental and other medical diagnoses.</a:t>
            </a:r>
            <a:r>
              <a:rPr dirty="0" lang="en-US" smtClean="0"/>
              <a:t> “Doing so removes artificial distinctions among conditions,” says the APA, “benefiting both clinical practice and research use.”</a:t>
            </a:r>
            <a:endParaRPr dirty="0"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373" name=""/>
        <p:cNvGrpSpPr/>
        <p:nvPr/>
      </p:nvGrpSpPr>
      <p:grpSpPr>
        <a:xfrm>
          <a:off x="0" y="0"/>
          <a:ext cx="0" cy="0"/>
          <a:chOff x="0" y="0"/>
          <a:chExt cx="0" cy="0"/>
        </a:xfrm>
      </p:grpSpPr>
      <p:sp>
        <p:nvSpPr>
          <p:cNvPr id="1048698" name="Title 1"/>
          <p:cNvSpPr>
            <a:spLocks noGrp="1"/>
          </p:cNvSpPr>
          <p:nvPr>
            <p:ph type="title"/>
          </p:nvPr>
        </p:nvSpPr>
        <p:spPr/>
        <p:txBody>
          <a:bodyPr/>
          <a:p>
            <a:endParaRPr lang="en-US"/>
          </a:p>
        </p:txBody>
      </p:sp>
      <p:sp>
        <p:nvSpPr>
          <p:cNvPr id="1048699" name="Content Placeholder 2"/>
          <p:cNvSpPr>
            <a:spLocks noGrp="1"/>
          </p:cNvSpPr>
          <p:nvPr>
            <p:ph idx="1"/>
          </p:nvPr>
        </p:nvSpPr>
        <p:spPr/>
        <p:txBody>
          <a:bodyPr/>
          <a:p>
            <a:r>
              <a:rPr dirty="0" lang="en-US" smtClean="0"/>
              <a:t>DSM-5 will move to a nonaxial documentation of diagnosis, combining the former Axes I, II, and III, with separate notations for psychosocial and contextual factors (formerly Axis IV) and disability (formerly Axis V).</a:t>
            </a:r>
            <a:endParaRPr dirty="0"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374" name=""/>
        <p:cNvGrpSpPr/>
        <p:nvPr/>
      </p:nvGrpSpPr>
      <p:grpSpPr>
        <a:xfrm>
          <a:off x="0" y="0"/>
          <a:ext cx="0" cy="0"/>
          <a:chOff x="0" y="0"/>
          <a:chExt cx="0" cy="0"/>
        </a:xfrm>
      </p:grpSpPr>
      <p:sp>
        <p:nvSpPr>
          <p:cNvPr id="1048700" name="Title 1"/>
          <p:cNvSpPr>
            <a:spLocks noGrp="1"/>
          </p:cNvSpPr>
          <p:nvPr>
            <p:ph type="title"/>
          </p:nvPr>
        </p:nvSpPr>
        <p:spPr>
          <a:xfrm>
            <a:off x="0" y="0"/>
            <a:ext cx="9144000" cy="1752600"/>
          </a:xfrm>
          <a:solidFill>
            <a:schemeClr val="accent3">
              <a:lumMod val="50000"/>
            </a:schemeClr>
          </a:solidFill>
        </p:spPr>
        <p:txBody>
          <a:bodyPr/>
          <a:p>
            <a:r>
              <a:rPr dirty="0" lang="en-US" smtClean="0">
                <a:solidFill>
                  <a:srgbClr val="FFFF00"/>
                </a:solidFill>
              </a:rPr>
              <a:t/>
            </a:r>
            <a:br>
              <a:rPr dirty="0" lang="en-US" smtClean="0">
                <a:solidFill>
                  <a:srgbClr val="FFFF00"/>
                </a:solidFill>
              </a:rPr>
            </a:br>
            <a:r>
              <a:rPr dirty="0" lang="en-US" smtClean="0">
                <a:solidFill>
                  <a:srgbClr val="FFFF00"/>
                </a:solidFill>
              </a:rPr>
              <a:t>Factors that Influence Attitudes towards Mental Health and Mental Illness</a:t>
            </a:r>
            <a:r>
              <a:rPr dirty="0" lang="en-US" smtClean="0"/>
              <a:t/>
            </a:r>
            <a:br>
              <a:rPr dirty="0" lang="en-US" smtClean="0"/>
            </a:br>
            <a:endParaRPr dirty="0" lang="en-US"/>
          </a:p>
        </p:txBody>
      </p:sp>
      <p:sp>
        <p:nvSpPr>
          <p:cNvPr id="1048701" name="Content Placeholder 2"/>
          <p:cNvSpPr>
            <a:spLocks noGrp="1"/>
          </p:cNvSpPr>
          <p:nvPr>
            <p:ph idx="1"/>
          </p:nvPr>
        </p:nvSpPr>
        <p:spPr>
          <a:xfrm>
            <a:off x="0" y="1600200"/>
            <a:ext cx="9144000" cy="5257800"/>
          </a:xfrm>
        </p:spPr>
        <p:txBody>
          <a:bodyPr/>
          <a:p>
            <a:pPr>
              <a:buNone/>
            </a:pPr>
            <a:r>
              <a:rPr b="1" dirty="0" lang="en-US" u="sng" smtClean="0"/>
              <a:t>Culture</a:t>
            </a:r>
            <a:r>
              <a:rPr dirty="0" lang="en-US" smtClean="0"/>
              <a:t/>
            </a:r>
            <a:br>
              <a:rPr dirty="0" lang="en-US" smtClean="0"/>
            </a:br>
            <a:r>
              <a:rPr dirty="0" lang="en-US" smtClean="0"/>
              <a:t>The way people think, behave or feel is shaped by their culture. Culture also determines the features of insanity, for example, who is labeled as insane and under what circumstances. </a:t>
            </a:r>
          </a:p>
          <a:p>
            <a:r>
              <a:rPr dirty="0" lang="en-US" smtClean="0"/>
              <a:t>What is considered insane in one culture may be considered perfectly normal in another. Culture also gives guidelines on the nature of treatment and the identity of the helper</a:t>
            </a:r>
            <a:endParaRPr dirty="0"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375" name=""/>
        <p:cNvGrpSpPr/>
        <p:nvPr/>
      </p:nvGrpSpPr>
      <p:grpSpPr>
        <a:xfrm>
          <a:off x="0" y="0"/>
          <a:ext cx="0" cy="0"/>
          <a:chOff x="0" y="0"/>
          <a:chExt cx="0" cy="0"/>
        </a:xfrm>
      </p:grpSpPr>
      <p:sp>
        <p:nvSpPr>
          <p:cNvPr id="1048702" name="Content Placeholder 2"/>
          <p:cNvSpPr>
            <a:spLocks noGrp="1"/>
          </p:cNvSpPr>
          <p:nvPr>
            <p:ph idx="1"/>
          </p:nvPr>
        </p:nvSpPr>
        <p:spPr>
          <a:xfrm>
            <a:off x="0" y="228600"/>
            <a:ext cx="9144000" cy="6629400"/>
          </a:xfrm>
        </p:spPr>
        <p:txBody>
          <a:bodyPr/>
          <a:p>
            <a:pPr>
              <a:buNone/>
            </a:pPr>
            <a:r>
              <a:rPr b="1" dirty="0" lang="en-US" u="sng" smtClean="0"/>
              <a:t>Education</a:t>
            </a:r>
            <a:r>
              <a:rPr dirty="0" lang="en-US" smtClean="0"/>
              <a:t/>
            </a:r>
            <a:br>
              <a:rPr dirty="0" lang="en-US" smtClean="0"/>
            </a:br>
            <a:r>
              <a:rPr dirty="0" lang="en-US" smtClean="0"/>
              <a:t>The level of education also influences attitudes towards mental health and mental illness. </a:t>
            </a:r>
          </a:p>
          <a:p>
            <a:r>
              <a:rPr dirty="0" lang="en-US" smtClean="0"/>
              <a:t>An educated person has a better understanding of health and mental illness, thus making their attitude more positive.</a:t>
            </a:r>
          </a:p>
          <a:p>
            <a:pPr>
              <a:buNone/>
            </a:pPr>
            <a:r>
              <a:rPr b="1" dirty="0" lang="en-US" u="sng" smtClean="0"/>
              <a:t>Health Beliefs</a:t>
            </a:r>
            <a:endParaRPr dirty="0" lang="en-US" u="sng" smtClean="0"/>
          </a:p>
          <a:p>
            <a:r>
              <a:rPr dirty="0" lang="en-US" smtClean="0"/>
              <a:t>These will determine whether the individual’s attitude is positive or negative. It will depend on how the patient explains the illness to themselves, that is whether they believe in germ theory, evil spirits or an imbalance of some kind.</a:t>
            </a:r>
          </a:p>
          <a:p>
            <a:pPr>
              <a:buNone/>
            </a:pPr>
            <a:endParaRPr dirty="0" lang="en-US" smtClean="0"/>
          </a:p>
          <a:p>
            <a:endParaRPr dirty="0" 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376" name=""/>
        <p:cNvGrpSpPr/>
        <p:nvPr/>
      </p:nvGrpSpPr>
      <p:grpSpPr>
        <a:xfrm>
          <a:off x="0" y="0"/>
          <a:ext cx="0" cy="0"/>
          <a:chOff x="0" y="0"/>
          <a:chExt cx="0" cy="0"/>
        </a:xfrm>
      </p:grpSpPr>
      <p:sp>
        <p:nvSpPr>
          <p:cNvPr id="1048703" name="Content Placeholder 2"/>
          <p:cNvSpPr>
            <a:spLocks noGrp="1"/>
          </p:cNvSpPr>
          <p:nvPr>
            <p:ph idx="1"/>
          </p:nvPr>
        </p:nvSpPr>
        <p:spPr>
          <a:xfrm>
            <a:off x="0" y="304800"/>
            <a:ext cx="9144000" cy="6400800"/>
          </a:xfrm>
        </p:spPr>
        <p:txBody>
          <a:bodyPr/>
          <a:p>
            <a:pPr>
              <a:buNone/>
            </a:pPr>
            <a:r>
              <a:rPr b="1" dirty="0" lang="en-US" u="sng" smtClean="0"/>
              <a:t>Religion</a:t>
            </a:r>
            <a:r>
              <a:rPr dirty="0" lang="en-US" smtClean="0"/>
              <a:t/>
            </a:r>
            <a:br>
              <a:rPr dirty="0" lang="en-US" smtClean="0"/>
            </a:br>
            <a:endParaRPr dirty="0" lang="en-US" smtClean="0"/>
          </a:p>
          <a:p>
            <a:r>
              <a:rPr dirty="0" lang="en-US" smtClean="0"/>
              <a:t>A patient’s reaction to mental illness will often depend on whether or not the patient believes in God or a particular religion, for example, some religions believe that ill health is caused by evil spirits. Usually, religion encourages the followers to be empathetic to </a:t>
            </a:r>
            <a:br>
              <a:rPr dirty="0" lang="en-US" smtClean="0"/>
            </a:br>
            <a:r>
              <a:rPr dirty="0" lang="en-US" smtClean="0"/>
              <a:t>sick people.</a:t>
            </a:r>
          </a:p>
          <a:p>
            <a:endParaRPr dirty="0" lang="en-US"/>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377" name=""/>
        <p:cNvGrpSpPr/>
        <p:nvPr/>
      </p:nvGrpSpPr>
      <p:grpSpPr>
        <a:xfrm>
          <a:off x="0" y="0"/>
          <a:ext cx="0" cy="0"/>
          <a:chOff x="0" y="0"/>
          <a:chExt cx="0" cy="0"/>
        </a:xfrm>
      </p:grpSpPr>
      <p:sp>
        <p:nvSpPr>
          <p:cNvPr id="1048704" name="Title 1"/>
          <p:cNvSpPr>
            <a:spLocks noGrp="1"/>
          </p:cNvSpPr>
          <p:nvPr>
            <p:ph type="title"/>
          </p:nvPr>
        </p:nvSpPr>
        <p:spPr>
          <a:xfrm>
            <a:off x="0" y="609600"/>
            <a:ext cx="9144000" cy="1143000"/>
          </a:xfrm>
          <a:solidFill>
            <a:schemeClr val="accent3">
              <a:lumMod val="50000"/>
            </a:schemeClr>
          </a:solidFill>
        </p:spPr>
        <p:txBody>
          <a:bodyPr/>
          <a:p>
            <a:r>
              <a:rPr dirty="0" lang="en-US" smtClean="0">
                <a:solidFill>
                  <a:srgbClr val="FFFF00"/>
                </a:solidFill>
              </a:rPr>
              <a:t>Principles and Qualities of Psychiatric Nursing</a:t>
            </a:r>
            <a:endParaRPr dirty="0" lang="en-US">
              <a:solidFill>
                <a:srgbClr val="FFFF00"/>
              </a:solidFill>
            </a:endParaRPr>
          </a:p>
        </p:txBody>
      </p:sp>
      <p:sp>
        <p:nvSpPr>
          <p:cNvPr id="1048705" name="Content Placeholder 2"/>
          <p:cNvSpPr>
            <a:spLocks noGrp="1"/>
          </p:cNvSpPr>
          <p:nvPr>
            <p:ph idx="1"/>
          </p:nvPr>
        </p:nvSpPr>
        <p:spPr>
          <a:xfrm>
            <a:off x="0" y="1981200"/>
            <a:ext cx="9144000" cy="4876800"/>
          </a:xfrm>
        </p:spPr>
        <p:txBody>
          <a:bodyPr/>
          <a:p>
            <a:pPr>
              <a:buNone/>
            </a:pPr>
            <a:r>
              <a:rPr b="1" dirty="0" lang="en-US" u="sng" smtClean="0"/>
              <a:t>Respect for the Patient</a:t>
            </a:r>
            <a:endParaRPr dirty="0" lang="en-US" u="sng" smtClean="0"/>
          </a:p>
          <a:p>
            <a:r>
              <a:rPr dirty="0" lang="en-US" smtClean="0"/>
              <a:t>This is achieved by accepting the patient as they are. </a:t>
            </a:r>
            <a:br>
              <a:rPr dirty="0" lang="en-US" smtClean="0"/>
            </a:br>
            <a:r>
              <a:rPr dirty="0" lang="en-US" smtClean="0"/>
              <a:t>The therapist should take time to listen to the patient and provide privacy for all conversations. </a:t>
            </a:r>
          </a:p>
          <a:p>
            <a:r>
              <a:rPr dirty="0" lang="en-US" smtClean="0"/>
              <a:t>Minimize situations and experiences that might humiliate the patient and be honest in providing information on medicines, privileges, length of management and stays in hospital if indicated.</a:t>
            </a:r>
          </a:p>
          <a:p>
            <a:r>
              <a:rPr b="1" dirty="0" lang="en-US" smtClean="0"/>
              <a:t> </a:t>
            </a:r>
            <a:endParaRPr dirty="0" lang="en-US" smtClean="0"/>
          </a:p>
          <a:p>
            <a:endParaRPr dirty="0" 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378" name=""/>
        <p:cNvGrpSpPr/>
        <p:nvPr/>
      </p:nvGrpSpPr>
      <p:grpSpPr>
        <a:xfrm>
          <a:off x="0" y="0"/>
          <a:ext cx="0" cy="0"/>
          <a:chOff x="0" y="0"/>
          <a:chExt cx="0" cy="0"/>
        </a:xfrm>
      </p:grpSpPr>
      <p:sp>
        <p:nvSpPr>
          <p:cNvPr id="1048706" name="Content Placeholder 2"/>
          <p:cNvSpPr>
            <a:spLocks noGrp="1"/>
          </p:cNvSpPr>
          <p:nvPr>
            <p:ph idx="1"/>
          </p:nvPr>
        </p:nvSpPr>
        <p:spPr>
          <a:xfrm>
            <a:off x="152400" y="152400"/>
            <a:ext cx="8763000" cy="5943600"/>
          </a:xfrm>
        </p:spPr>
        <p:txBody>
          <a:bodyPr/>
          <a:p>
            <a:pPr>
              <a:buNone/>
            </a:pPr>
            <a:r>
              <a:rPr b="1" dirty="0" lang="en-US" u="sng" smtClean="0"/>
              <a:t>Availability</a:t>
            </a:r>
            <a:r>
              <a:rPr dirty="0" lang="en-US" smtClean="0"/>
              <a:t/>
            </a:r>
            <a:br>
              <a:rPr dirty="0" lang="en-US" smtClean="0"/>
            </a:br>
            <a:r>
              <a:rPr dirty="0" lang="en-US" smtClean="0"/>
              <a:t>The nurse must be constantly available to assist the patient to attain their basic needs and alleviate suffering.</a:t>
            </a:r>
          </a:p>
          <a:p>
            <a:pPr>
              <a:buNone/>
            </a:pPr>
            <a:r>
              <a:rPr b="1" dirty="0" lang="en-US" u="sng" smtClean="0"/>
              <a:t>Spontaneity</a:t>
            </a:r>
            <a:r>
              <a:rPr dirty="0" lang="en-US" smtClean="0"/>
              <a:t/>
            </a:r>
            <a:br>
              <a:rPr dirty="0" lang="en-US" smtClean="0"/>
            </a:br>
            <a:r>
              <a:rPr dirty="0" lang="en-US" smtClean="0"/>
              <a:t>You should avoid being overly formal. Instead, you should be comfortable with yourself, be flexible and aware of the therapeutic goals.</a:t>
            </a:r>
          </a:p>
          <a:p>
            <a:pPr>
              <a:buNone/>
            </a:pPr>
            <a:r>
              <a:rPr b="1" dirty="0" lang="en-US" u="sng" smtClean="0"/>
              <a:t>Acceptance</a:t>
            </a:r>
            <a:r>
              <a:rPr dirty="0" lang="en-US" smtClean="0"/>
              <a:t/>
            </a:r>
            <a:br>
              <a:rPr dirty="0" lang="en-US" smtClean="0"/>
            </a:br>
            <a:r>
              <a:rPr dirty="0" lang="en-US" smtClean="0"/>
              <a:t>Even if the patient behaves in a way that does not please the nurse, they should be accepted as they are, but taking care not to reinforce their behaviour.</a:t>
            </a:r>
          </a:p>
          <a:p>
            <a:endParaRPr dirty="0" lang="en-US"/>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379" name=""/>
        <p:cNvGrpSpPr/>
        <p:nvPr/>
      </p:nvGrpSpPr>
      <p:grpSpPr>
        <a:xfrm>
          <a:off x="0" y="0"/>
          <a:ext cx="0" cy="0"/>
          <a:chOff x="0" y="0"/>
          <a:chExt cx="0" cy="0"/>
        </a:xfrm>
      </p:grpSpPr>
      <p:sp>
        <p:nvSpPr>
          <p:cNvPr id="1048707" name="Content Placeholder 2"/>
          <p:cNvSpPr>
            <a:spLocks noGrp="1"/>
          </p:cNvSpPr>
          <p:nvPr>
            <p:ph idx="1"/>
          </p:nvPr>
        </p:nvSpPr>
        <p:spPr>
          <a:xfrm>
            <a:off x="0" y="228600"/>
            <a:ext cx="8915400" cy="5867400"/>
          </a:xfrm>
        </p:spPr>
        <p:txBody>
          <a:bodyPr/>
          <a:p>
            <a:pPr>
              <a:buNone/>
            </a:pPr>
            <a:r>
              <a:rPr b="1" dirty="0" lang="en-US" u="sng" smtClean="0"/>
              <a:t>Sensitivity</a:t>
            </a:r>
            <a:r>
              <a:rPr dirty="0" lang="en-US" smtClean="0"/>
              <a:t/>
            </a:r>
            <a:br>
              <a:rPr dirty="0" lang="en-US" smtClean="0"/>
            </a:br>
            <a:r>
              <a:rPr dirty="0" lang="en-US" smtClean="0"/>
              <a:t>You should do your best to show genuine interest and concern. </a:t>
            </a:r>
            <a:br>
              <a:rPr dirty="0" lang="en-US" smtClean="0"/>
            </a:br>
            <a:r>
              <a:rPr dirty="0" lang="en-US" smtClean="0"/>
              <a:t>You should be persistent and patient even if no observable improvement is made.</a:t>
            </a:r>
          </a:p>
          <a:p>
            <a:pPr>
              <a:buNone/>
            </a:pPr>
            <a:r>
              <a:rPr b="1" dirty="0" lang="en-US" u="sng" smtClean="0"/>
              <a:t>Accountability</a:t>
            </a:r>
            <a:r>
              <a:rPr dirty="0" lang="en-US" smtClean="0"/>
              <a:t/>
            </a:r>
            <a:br>
              <a:rPr dirty="0" lang="en-US" smtClean="0"/>
            </a:br>
            <a:r>
              <a:rPr dirty="0" lang="en-US" smtClean="0"/>
              <a:t>Since mentally ill patients are vulnerable due to their distorted thinking and behaviour, accountability is required more in a psychiatric setting than any other type of health care.</a:t>
            </a:r>
          </a:p>
          <a:p>
            <a:pPr>
              <a:buNone/>
            </a:pPr>
            <a:r>
              <a:rPr dirty="0" lang="en-US" smtClean="0"/>
              <a:t>You are also accountable to yourself as well as professional colleagues and peers.</a:t>
            </a:r>
          </a:p>
          <a:p>
            <a:pPr>
              <a:buNone/>
            </a:pPr>
            <a:endParaRPr dirty="0" lang="en-US" smtClean="0"/>
          </a:p>
          <a:p>
            <a:endParaRPr dirty="0"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317" name=""/>
        <p:cNvGrpSpPr/>
        <p:nvPr/>
      </p:nvGrpSpPr>
      <p:grpSpPr>
        <a:xfrm>
          <a:off x="0" y="0"/>
          <a:ext cx="0" cy="0"/>
          <a:chOff x="0" y="0"/>
          <a:chExt cx="0" cy="0"/>
        </a:xfrm>
      </p:grpSpPr>
      <p:sp>
        <p:nvSpPr>
          <p:cNvPr id="1048614" name="Title 1"/>
          <p:cNvSpPr>
            <a:spLocks noGrp="1"/>
          </p:cNvSpPr>
          <p:nvPr>
            <p:ph type="title"/>
          </p:nvPr>
        </p:nvSpPr>
        <p:spPr>
          <a:xfrm>
            <a:off x="0" y="0"/>
            <a:ext cx="9144000" cy="1752600"/>
          </a:xfrm>
          <a:solidFill>
            <a:schemeClr val="tx2"/>
          </a:solidFill>
        </p:spPr>
        <p:txBody>
          <a:bodyPr/>
          <a:p>
            <a:r>
              <a:rPr dirty="0" lang="en-US" smtClean="0">
                <a:solidFill>
                  <a:srgbClr val="FFFF00"/>
                </a:solidFill>
              </a:rPr>
              <a:t>Concepts of Mental Health and Mental Illness </a:t>
            </a:r>
            <a:r>
              <a:rPr dirty="0" lang="en-US" smtClean="0"/>
              <a:t/>
            </a:r>
            <a:br>
              <a:rPr dirty="0" lang="en-US" smtClean="0"/>
            </a:br>
            <a:endParaRPr dirty="0" lang="en-US"/>
          </a:p>
        </p:txBody>
      </p:sp>
      <p:sp>
        <p:nvSpPr>
          <p:cNvPr id="1048615" name="Content Placeholder 2"/>
          <p:cNvSpPr>
            <a:spLocks noGrp="1"/>
          </p:cNvSpPr>
          <p:nvPr>
            <p:ph idx="1"/>
          </p:nvPr>
        </p:nvSpPr>
        <p:spPr>
          <a:xfrm>
            <a:off x="0" y="1752600"/>
            <a:ext cx="9144000" cy="5105400"/>
          </a:xfrm>
        </p:spPr>
        <p:txBody>
          <a:bodyPr/>
          <a:p>
            <a:r>
              <a:rPr b="1" dirty="0" lang="en-US" smtClean="0">
                <a:solidFill>
                  <a:srgbClr val="FF0000"/>
                </a:solidFill>
              </a:rPr>
              <a:t>Mental health </a:t>
            </a:r>
            <a:r>
              <a:rPr dirty="0" lang="en-US" smtClean="0"/>
              <a:t>is defined as the simultaneous success at working, loving, and creating with the capacity for mature and flexible resolution of conflicts between instincts, conscience, other people and reality (Evelyn and Wasili, 1986).</a:t>
            </a:r>
          </a:p>
          <a:p>
            <a:r>
              <a:rPr dirty="0" lang="en-US" smtClean="0"/>
              <a:t>According to the World Health Organization (WHO), mental health is a state of emotional well-being which enables one to function comfortably within society and to be satisfied with one’s own achievements.</a:t>
            </a:r>
          </a:p>
          <a:p>
            <a:endParaRPr dirty="0" lang="en-US"/>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380" name=""/>
        <p:cNvGrpSpPr/>
        <p:nvPr/>
      </p:nvGrpSpPr>
      <p:grpSpPr>
        <a:xfrm>
          <a:off x="0" y="0"/>
          <a:ext cx="0" cy="0"/>
          <a:chOff x="0" y="0"/>
          <a:chExt cx="0" cy="0"/>
        </a:xfrm>
      </p:grpSpPr>
      <p:sp>
        <p:nvSpPr>
          <p:cNvPr id="1048708" name="Content Placeholder 2"/>
          <p:cNvSpPr>
            <a:spLocks noGrp="1"/>
          </p:cNvSpPr>
          <p:nvPr>
            <p:ph idx="1"/>
          </p:nvPr>
        </p:nvSpPr>
        <p:spPr>
          <a:xfrm>
            <a:off x="0" y="0"/>
            <a:ext cx="8915400" cy="6858000"/>
          </a:xfrm>
        </p:spPr>
        <p:txBody>
          <a:bodyPr/>
          <a:p>
            <a:pPr>
              <a:buNone/>
            </a:pPr>
            <a:r>
              <a:rPr b="1" dirty="0" sz="2800" lang="en-US" u="sng" smtClean="0"/>
              <a:t>Empathy</a:t>
            </a:r>
            <a:r>
              <a:rPr dirty="0" sz="2800" lang="en-US" smtClean="0"/>
              <a:t/>
            </a:r>
            <a:br>
              <a:rPr dirty="0" sz="2800" lang="en-US" smtClean="0"/>
            </a:br>
            <a:r>
              <a:rPr dirty="0" sz="2800" lang="en-US" smtClean="0"/>
              <a:t>This is the process of putting yourself in another’s shoes and remaining emotionally detached. The nurse should strive to understand the patient’s perspective, and work toward mutually developed goals. </a:t>
            </a:r>
          </a:p>
          <a:p>
            <a:r>
              <a:rPr dirty="0" sz="2800" lang="en-US" smtClean="0"/>
              <a:t>The most important function of empathy is that it enables you to give the patient the feeling of being understood and cared about.</a:t>
            </a:r>
          </a:p>
          <a:p>
            <a:pPr>
              <a:buNone/>
            </a:pPr>
            <a:r>
              <a:rPr b="1" dirty="0" sz="2800" lang="en-US" u="sng" smtClean="0"/>
              <a:t>Self-understanding</a:t>
            </a:r>
            <a:r>
              <a:rPr dirty="0" sz="2800" lang="en-US" smtClean="0"/>
              <a:t/>
            </a:r>
            <a:br>
              <a:rPr dirty="0" sz="2800" lang="en-US" smtClean="0"/>
            </a:br>
            <a:r>
              <a:rPr dirty="0" sz="2800" lang="en-US" smtClean="0"/>
              <a:t>This involves recognition and acceptance of your own behaviour and how it affects your relationship with other people. </a:t>
            </a:r>
          </a:p>
          <a:p>
            <a:r>
              <a:rPr dirty="0" sz="2800" lang="en-US" smtClean="0"/>
              <a:t>This helps the therapist to understand other peoples’ behaviour, needs and problems.</a:t>
            </a:r>
          </a:p>
          <a:p>
            <a:endParaRPr dirty="0" sz="2800" lang="en-US"/>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381" name=""/>
        <p:cNvGrpSpPr/>
        <p:nvPr/>
      </p:nvGrpSpPr>
      <p:grpSpPr>
        <a:xfrm>
          <a:off x="0" y="0"/>
          <a:ext cx="0" cy="0"/>
          <a:chOff x="0" y="0"/>
          <a:chExt cx="0" cy="0"/>
        </a:xfrm>
      </p:grpSpPr>
      <p:sp>
        <p:nvSpPr>
          <p:cNvPr id="1048709" name="Content Placeholder 2"/>
          <p:cNvSpPr>
            <a:spLocks noGrp="1"/>
          </p:cNvSpPr>
          <p:nvPr>
            <p:ph idx="1"/>
          </p:nvPr>
        </p:nvSpPr>
        <p:spPr>
          <a:xfrm>
            <a:off x="0" y="0"/>
            <a:ext cx="8915400" cy="6096000"/>
          </a:xfrm>
        </p:spPr>
        <p:txBody>
          <a:bodyPr/>
          <a:p>
            <a:pPr>
              <a:buNone/>
            </a:pPr>
            <a:r>
              <a:rPr b="1" dirty="0" lang="en-US" u="sng" smtClean="0"/>
              <a:t>Permissiveness and Firmness</a:t>
            </a:r>
            <a:endParaRPr dirty="0" lang="en-US" u="sng" smtClean="0"/>
          </a:p>
          <a:p>
            <a:r>
              <a:rPr dirty="0" lang="en-US" smtClean="0"/>
              <a:t>Although you have been told to accept the patient as they are, this does not mean that you are in a position to allow them to do whatever they like. The therapist is expected to set limits and to be firm in implementing them.</a:t>
            </a:r>
          </a:p>
          <a:p>
            <a:pPr>
              <a:buNone/>
            </a:pPr>
            <a:r>
              <a:rPr b="1" dirty="0" lang="en-US" u="sng" smtClean="0"/>
              <a:t>Skill in Observation</a:t>
            </a:r>
            <a:endParaRPr dirty="0" lang="en-US" u="sng" smtClean="0"/>
          </a:p>
          <a:p>
            <a:r>
              <a:rPr dirty="0" lang="en-US" smtClean="0"/>
              <a:t>It is important for a psychiatric nurse to be alert and observant at all times of the patient’s behaviour, attitudes and how they react to staff, relatives and fellow patients.</a:t>
            </a:r>
          </a:p>
          <a:p>
            <a:endParaRPr dirty="0" lang="en-US"/>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382" name=""/>
        <p:cNvGrpSpPr/>
        <p:nvPr/>
      </p:nvGrpSpPr>
      <p:grpSpPr>
        <a:xfrm>
          <a:off x="0" y="0"/>
          <a:ext cx="0" cy="0"/>
          <a:chOff x="0" y="0"/>
          <a:chExt cx="0" cy="0"/>
        </a:xfrm>
      </p:grpSpPr>
      <p:sp>
        <p:nvSpPr>
          <p:cNvPr id="1048710" name="Title 1"/>
          <p:cNvSpPr>
            <a:spLocks noGrp="1"/>
          </p:cNvSpPr>
          <p:nvPr>
            <p:ph type="title"/>
          </p:nvPr>
        </p:nvSpPr>
        <p:spPr>
          <a:xfrm>
            <a:off x="0" y="228600"/>
            <a:ext cx="8991600" cy="1524000"/>
          </a:xfrm>
          <a:solidFill>
            <a:schemeClr val="accent3">
              <a:lumMod val="50000"/>
            </a:schemeClr>
          </a:solidFill>
        </p:spPr>
        <p:txBody>
          <a:bodyPr/>
          <a:p>
            <a:r>
              <a:rPr dirty="0" lang="en-US" smtClean="0">
                <a:solidFill>
                  <a:srgbClr val="FFFF00"/>
                </a:solidFill>
              </a:rPr>
              <a:t>ETHICAL CONSIDERATIONS IN PSYCHIATRIC NURSING</a:t>
            </a:r>
            <a:endParaRPr dirty="0" lang="en-US">
              <a:solidFill>
                <a:srgbClr val="FFFF00"/>
              </a:solidFill>
            </a:endParaRPr>
          </a:p>
        </p:txBody>
      </p:sp>
      <p:sp>
        <p:nvSpPr>
          <p:cNvPr id="1048711" name="Content Placeholder 2"/>
          <p:cNvSpPr>
            <a:spLocks noGrp="1"/>
          </p:cNvSpPr>
          <p:nvPr>
            <p:ph idx="1"/>
          </p:nvPr>
        </p:nvSpPr>
        <p:spPr>
          <a:xfrm>
            <a:off x="0" y="1676400"/>
            <a:ext cx="9144000" cy="5181600"/>
          </a:xfrm>
        </p:spPr>
        <p:txBody>
          <a:bodyPr/>
          <a:p>
            <a:r>
              <a:rPr b="1" dirty="0" lang="en-US" smtClean="0"/>
              <a:t>Theoretical perspectives</a:t>
            </a:r>
          </a:p>
          <a:p>
            <a:pPr lvl="1"/>
            <a:r>
              <a:rPr b="1" dirty="0" lang="en-US" smtClean="0"/>
              <a:t>Utilitarianism </a:t>
            </a:r>
            <a:r>
              <a:rPr dirty="0" lang="en-US" smtClean="0"/>
              <a:t> </a:t>
            </a:r>
          </a:p>
          <a:p>
            <a:pPr lvl="1"/>
            <a:r>
              <a:rPr b="1" dirty="0" lang="en-US" smtClean="0"/>
              <a:t>Kantianism </a:t>
            </a:r>
            <a:r>
              <a:rPr dirty="0" lang="en-US" smtClean="0"/>
              <a:t> </a:t>
            </a:r>
          </a:p>
          <a:p>
            <a:r>
              <a:rPr b="1" dirty="0" lang="en-US" smtClean="0"/>
              <a:t>Christian ethics</a:t>
            </a:r>
            <a:r>
              <a:rPr dirty="0" lang="en-US" smtClean="0"/>
              <a:t>  </a:t>
            </a:r>
          </a:p>
          <a:p>
            <a:r>
              <a:rPr b="1" dirty="0" lang="en-US" smtClean="0"/>
              <a:t>Natural law theories</a:t>
            </a:r>
            <a:r>
              <a:rPr dirty="0" lang="en-US" smtClean="0"/>
              <a:t>  </a:t>
            </a:r>
          </a:p>
          <a:p>
            <a:r>
              <a:rPr b="1" dirty="0" lang="en-US" smtClean="0"/>
              <a:t>Ethical egoism</a:t>
            </a:r>
            <a:r>
              <a:rPr dirty="0" lang="en-US" smtClean="0"/>
              <a:t>  </a:t>
            </a:r>
          </a:p>
          <a:p>
            <a:pPr>
              <a:buNone/>
            </a:pPr>
            <a:endParaRPr dirty="0" lang="en-US"/>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383" name=""/>
        <p:cNvGrpSpPr/>
        <p:nvPr/>
      </p:nvGrpSpPr>
      <p:grpSpPr>
        <a:xfrm>
          <a:off x="0" y="0"/>
          <a:ext cx="0" cy="0"/>
          <a:chOff x="0" y="0"/>
          <a:chExt cx="0" cy="0"/>
        </a:xfrm>
      </p:grpSpPr>
      <p:sp>
        <p:nvSpPr>
          <p:cNvPr id="1048712" name="Content Placeholder 2"/>
          <p:cNvSpPr>
            <a:spLocks noGrp="1"/>
          </p:cNvSpPr>
          <p:nvPr>
            <p:ph idx="1"/>
          </p:nvPr>
        </p:nvSpPr>
        <p:spPr>
          <a:xfrm>
            <a:off x="0" y="152400"/>
            <a:ext cx="8458200" cy="5943600"/>
          </a:xfrm>
        </p:spPr>
        <p:txBody>
          <a:bodyPr/>
          <a:p>
            <a:pPr fontAlgn="auto">
              <a:spcAft>
                <a:spcPts val="0"/>
              </a:spcAft>
              <a:buNone/>
            </a:pPr>
            <a:r>
              <a:rPr b="1" dirty="0" lang="en-US" smtClean="0"/>
              <a:t>Utilitarianism </a:t>
            </a:r>
            <a:r>
              <a:rPr dirty="0" lang="en-US" smtClean="0"/>
              <a:t>- “the greatest-happiness principle.”</a:t>
            </a:r>
          </a:p>
          <a:p>
            <a:pPr fontAlgn="auto">
              <a:spcAft>
                <a:spcPts val="0"/>
              </a:spcAft>
              <a:buFont typeface="Arial" pitchFamily="34" charset="0"/>
              <a:buChar char="•"/>
            </a:pPr>
            <a:r>
              <a:rPr dirty="0" lang="en-US" smtClean="0"/>
              <a:t>an ethical theory that promotes actions based on the end results that produce the most good (happiness)    for the most people</a:t>
            </a:r>
          </a:p>
          <a:p>
            <a:pPr fontAlgn="auto">
              <a:spcAft>
                <a:spcPts val="0"/>
              </a:spcAft>
              <a:buFont typeface="Arial" pitchFamily="34" charset="0"/>
              <a:buChar char="•"/>
            </a:pPr>
            <a:r>
              <a:rPr dirty="0" lang="en-US" smtClean="0"/>
              <a:t>A second principle of utilitarianism is “the end justifies the means.”</a:t>
            </a:r>
          </a:p>
          <a:p>
            <a:pPr fontAlgn="auto">
              <a:spcAft>
                <a:spcPts val="0"/>
              </a:spcAft>
              <a:buFont typeface="Arial" pitchFamily="34" charset="0"/>
              <a:buChar char="•"/>
            </a:pPr>
            <a:r>
              <a:rPr dirty="0" lang="en-US" smtClean="0"/>
              <a:t>An ethical decision based on the utilitarian view would look at the results of the decision.</a:t>
            </a:r>
          </a:p>
          <a:p>
            <a:pPr fontAlgn="auto">
              <a:spcAft>
                <a:spcPts val="0"/>
              </a:spcAft>
              <a:buFont typeface="Arial" pitchFamily="34" charset="0"/>
              <a:buChar char="•"/>
            </a:pPr>
            <a:r>
              <a:rPr dirty="0" lang="en-US" smtClean="0"/>
              <a:t>Action is taken based on the results that produced the most good (happiness) for the most people.</a:t>
            </a:r>
          </a:p>
          <a:p>
            <a:endParaRPr dirty="0" lang="en-US"/>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384" name=""/>
        <p:cNvGrpSpPr/>
        <p:nvPr/>
      </p:nvGrpSpPr>
      <p:grpSpPr>
        <a:xfrm>
          <a:off x="0" y="0"/>
          <a:ext cx="0" cy="0"/>
          <a:chOff x="0" y="0"/>
          <a:chExt cx="0" cy="0"/>
        </a:xfrm>
      </p:grpSpPr>
      <p:sp>
        <p:nvSpPr>
          <p:cNvPr id="1048713" name="Content Placeholder 2"/>
          <p:cNvSpPr>
            <a:spLocks noGrp="1"/>
          </p:cNvSpPr>
          <p:nvPr>
            <p:ph idx="1"/>
          </p:nvPr>
        </p:nvSpPr>
        <p:spPr>
          <a:xfrm>
            <a:off x="0" y="152400"/>
            <a:ext cx="9144000" cy="6705600"/>
          </a:xfrm>
        </p:spPr>
        <p:txBody>
          <a:bodyPr/>
          <a:p>
            <a:pPr>
              <a:buNone/>
            </a:pPr>
            <a:r>
              <a:rPr b="1" dirty="0" lang="en-US" smtClean="0"/>
              <a:t>Kantianism (Deontology</a:t>
            </a:r>
            <a:r>
              <a:rPr dirty="0" i="1" lang="en-US" smtClean="0"/>
              <a:t>)</a:t>
            </a:r>
            <a:endParaRPr dirty="0" lang="en-US" smtClean="0"/>
          </a:p>
          <a:p>
            <a:r>
              <a:rPr dirty="0" lang="en-US" smtClean="0"/>
              <a:t>Suggests that decisions and actions are bound by a sense of duty. </a:t>
            </a:r>
          </a:p>
          <a:p>
            <a:r>
              <a:rPr dirty="0" lang="en-US" smtClean="0"/>
              <a:t> It is not the consequences or end results that make an action right or wrong; rather it is the principle or motivation on which the action is based that is the morally decisive factor. </a:t>
            </a:r>
          </a:p>
          <a:p>
            <a:r>
              <a:rPr dirty="0" lang="en-US" smtClean="0"/>
              <a:t>Example “I make this choice because it is morally right and my duty to do so” (not because of consideration for a possible outcome). </a:t>
            </a:r>
          </a:p>
          <a:p>
            <a:endParaRPr dirty="0" lang="en-US"/>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385" name=""/>
        <p:cNvGrpSpPr/>
        <p:nvPr/>
      </p:nvGrpSpPr>
      <p:grpSpPr>
        <a:xfrm>
          <a:off x="0" y="0"/>
          <a:ext cx="0" cy="0"/>
          <a:chOff x="0" y="0"/>
          <a:chExt cx="0" cy="0"/>
        </a:xfrm>
      </p:grpSpPr>
      <p:sp>
        <p:nvSpPr>
          <p:cNvPr id="1048714" name="Content Placeholder 2"/>
          <p:cNvSpPr>
            <a:spLocks noGrp="1"/>
          </p:cNvSpPr>
          <p:nvPr>
            <p:ph idx="1"/>
          </p:nvPr>
        </p:nvSpPr>
        <p:spPr>
          <a:xfrm>
            <a:off x="0" y="228600"/>
            <a:ext cx="9144000" cy="6629400"/>
          </a:xfrm>
        </p:spPr>
        <p:txBody>
          <a:bodyPr/>
          <a:p>
            <a:pPr>
              <a:buNone/>
            </a:pPr>
            <a:r>
              <a:rPr b="1" dirty="0" lang="en-US" smtClean="0"/>
              <a:t>Christian ethics</a:t>
            </a:r>
            <a:r>
              <a:rPr dirty="0" lang="en-US" smtClean="0"/>
              <a:t> </a:t>
            </a:r>
          </a:p>
          <a:p>
            <a:r>
              <a:rPr dirty="0" lang="en-US" smtClean="0"/>
              <a:t>Do unto others as you would have them do unto you;  alternatively, do not do unto others what you would  not have them do unto you. </a:t>
            </a:r>
          </a:p>
          <a:p>
            <a:r>
              <a:rPr dirty="0" lang="en-US" smtClean="0"/>
              <a:t>The imperative demand of Christian ethics is to treat others as moral equals  and to recognize the equality of other persons by permitting them to act as we do when they occupy a position similar to ours.</a:t>
            </a:r>
          </a:p>
          <a:p>
            <a:endParaRPr dirty="0" lang="en-US"/>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386" name=""/>
        <p:cNvGrpSpPr/>
        <p:nvPr/>
      </p:nvGrpSpPr>
      <p:grpSpPr>
        <a:xfrm>
          <a:off x="0" y="0"/>
          <a:ext cx="0" cy="0"/>
          <a:chOff x="0" y="0"/>
          <a:chExt cx="0" cy="0"/>
        </a:xfrm>
      </p:grpSpPr>
      <p:sp>
        <p:nvSpPr>
          <p:cNvPr id="1048715" name="Content Placeholder 2"/>
          <p:cNvSpPr>
            <a:spLocks noGrp="1"/>
          </p:cNvSpPr>
          <p:nvPr>
            <p:ph idx="1"/>
          </p:nvPr>
        </p:nvSpPr>
        <p:spPr>
          <a:xfrm>
            <a:off x="152400" y="228600"/>
            <a:ext cx="8991600" cy="5867400"/>
          </a:xfrm>
        </p:spPr>
        <p:txBody>
          <a:bodyPr/>
          <a:p>
            <a:pPr fontAlgn="auto">
              <a:spcAft>
                <a:spcPts val="0"/>
              </a:spcAft>
              <a:buNone/>
            </a:pPr>
            <a:r>
              <a:rPr b="1" dirty="0" lang="en-US" smtClean="0"/>
              <a:t>Natural law theories</a:t>
            </a:r>
            <a:r>
              <a:rPr dirty="0" lang="en-US" smtClean="0"/>
              <a:t> – </a:t>
            </a:r>
          </a:p>
          <a:p>
            <a:pPr fontAlgn="auto">
              <a:spcAft>
                <a:spcPts val="0"/>
              </a:spcAft>
              <a:buFont typeface="Arial" pitchFamily="34" charset="0"/>
              <a:buChar char="•"/>
            </a:pPr>
            <a:r>
              <a:rPr dirty="0" lang="en-US" smtClean="0"/>
              <a:t>Do good and avoid evil; evil acts are never condoned, even if they are intended to advance the noblest of ends</a:t>
            </a:r>
          </a:p>
          <a:p>
            <a:pPr fontAlgn="auto">
              <a:spcAft>
                <a:spcPts val="0"/>
              </a:spcAft>
              <a:buNone/>
            </a:pPr>
            <a:r>
              <a:rPr b="1" dirty="0" lang="en-US" smtClean="0"/>
              <a:t>Ethical egoism</a:t>
            </a:r>
            <a:r>
              <a:rPr dirty="0" lang="en-US" smtClean="0"/>
              <a:t> – </a:t>
            </a:r>
          </a:p>
          <a:p>
            <a:pPr fontAlgn="auto">
              <a:spcAft>
                <a:spcPts val="0"/>
              </a:spcAft>
              <a:buFont typeface="Arial" pitchFamily="34" charset="0"/>
              <a:buChar char="•"/>
            </a:pPr>
            <a:r>
              <a:rPr dirty="0" lang="en-US" smtClean="0"/>
              <a:t>Decisions are based on what is best for the individual making the decision. </a:t>
            </a:r>
          </a:p>
          <a:p>
            <a:pPr fontAlgn="auto">
              <a:spcAft>
                <a:spcPts val="0"/>
              </a:spcAft>
              <a:buFont typeface="Arial" pitchFamily="34" charset="0"/>
              <a:buChar char="•"/>
            </a:pPr>
            <a:r>
              <a:rPr dirty="0" lang="en-US" smtClean="0"/>
              <a:t>An individual’s actions are determined by what is to his or her own advantage. </a:t>
            </a:r>
          </a:p>
          <a:p>
            <a:pPr fontAlgn="auto">
              <a:spcAft>
                <a:spcPts val="0"/>
              </a:spcAft>
              <a:buFont typeface="Arial" pitchFamily="34" charset="0"/>
              <a:buChar char="•"/>
            </a:pPr>
            <a:r>
              <a:rPr dirty="0" lang="en-US" smtClean="0"/>
              <a:t>The action may not be best for anyone else involved, but consideration is only for the individual making the decision.</a:t>
            </a:r>
          </a:p>
          <a:p>
            <a:endParaRPr dirty="0" lang="en-US"/>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showMasterSp="0">
  <p:cSld>
    <p:spTree>
      <p:nvGrpSpPr>
        <p:cNvPr id="387" name=""/>
        <p:cNvGrpSpPr/>
        <p:nvPr/>
      </p:nvGrpSpPr>
      <p:grpSpPr>
        <a:xfrm>
          <a:off x="0" y="0"/>
          <a:ext cx="0" cy="0"/>
          <a:chOff x="0" y="0"/>
          <a:chExt cx="0" cy="0"/>
        </a:xfrm>
      </p:grpSpPr>
      <p:sp>
        <p:nvSpPr>
          <p:cNvPr id="1048716" name="Title 1"/>
          <p:cNvSpPr>
            <a:spLocks noGrp="1"/>
          </p:cNvSpPr>
          <p:nvPr>
            <p:ph type="title"/>
          </p:nvPr>
        </p:nvSpPr>
        <p:spPr>
          <a:xfrm>
            <a:off x="685800" y="228600"/>
            <a:ext cx="7772400" cy="990600"/>
          </a:xfrm>
          <a:solidFill>
            <a:schemeClr val="accent3">
              <a:lumMod val="50000"/>
            </a:schemeClr>
          </a:solidFill>
        </p:spPr>
        <p:txBody>
          <a:bodyPr/>
          <a:p>
            <a:r>
              <a:rPr dirty="0" lang="en-US" smtClean="0">
                <a:solidFill>
                  <a:srgbClr val="FFFF00"/>
                </a:solidFill>
              </a:rPr>
              <a:t>ETHICAL PRINCIPLES</a:t>
            </a:r>
            <a:endParaRPr dirty="0" lang="en-US">
              <a:solidFill>
                <a:srgbClr val="FFFF00"/>
              </a:solidFill>
            </a:endParaRPr>
          </a:p>
        </p:txBody>
      </p:sp>
      <p:sp>
        <p:nvSpPr>
          <p:cNvPr id="1048717" name="Content Placeholder 2"/>
          <p:cNvSpPr>
            <a:spLocks noGrp="1"/>
          </p:cNvSpPr>
          <p:nvPr>
            <p:ph idx="1"/>
          </p:nvPr>
        </p:nvSpPr>
        <p:spPr>
          <a:xfrm>
            <a:off x="0" y="1066800"/>
            <a:ext cx="9144000" cy="5791200"/>
          </a:xfrm>
        </p:spPr>
        <p:txBody>
          <a:bodyPr/>
          <a:p>
            <a:r>
              <a:rPr dirty="0" lang="en-US" smtClean="0"/>
              <a:t>Ethical principles are fundamental guidelines that influence decision-making. </a:t>
            </a:r>
          </a:p>
          <a:p>
            <a:r>
              <a:rPr dirty="0" lang="en-US" smtClean="0"/>
              <a:t>The ethical principles of autonomy, beneficence, non-maleficence, veracity, and justice are helpful and used frequently by health care workers to assist with ethical decision-making.</a:t>
            </a:r>
          </a:p>
          <a:p>
            <a:endParaRPr dirty="0" lang="en-US"/>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showMasterSp="0">
  <p:cSld>
    <p:spTree>
      <p:nvGrpSpPr>
        <p:cNvPr id="388" name=""/>
        <p:cNvGrpSpPr/>
        <p:nvPr/>
      </p:nvGrpSpPr>
      <p:grpSpPr>
        <a:xfrm>
          <a:off x="0" y="0"/>
          <a:ext cx="0" cy="0"/>
          <a:chOff x="0" y="0"/>
          <a:chExt cx="0" cy="0"/>
        </a:xfrm>
      </p:grpSpPr>
      <p:sp>
        <p:nvSpPr>
          <p:cNvPr id="1048718" name="Content Placeholder 2"/>
          <p:cNvSpPr>
            <a:spLocks noGrp="1"/>
          </p:cNvSpPr>
          <p:nvPr>
            <p:ph idx="1"/>
          </p:nvPr>
        </p:nvSpPr>
        <p:spPr>
          <a:xfrm>
            <a:off x="0" y="152400"/>
            <a:ext cx="9144000" cy="6705600"/>
          </a:xfrm>
        </p:spPr>
        <p:txBody>
          <a:bodyPr/>
          <a:p>
            <a:pPr>
              <a:buNone/>
            </a:pPr>
            <a:r>
              <a:rPr b="1" dirty="0" sz="3600" lang="en-US" smtClean="0"/>
              <a:t>Autonomy</a:t>
            </a:r>
            <a:r>
              <a:rPr dirty="0" sz="3600" lang="en-US" smtClean="0"/>
              <a:t> </a:t>
            </a:r>
            <a:r>
              <a:rPr dirty="0" lang="en-US" smtClean="0"/>
              <a:t>- emphasizes the status of persons as autonomous moral agents whose rights to determine their destinies should always be respected </a:t>
            </a:r>
          </a:p>
          <a:p>
            <a:r>
              <a:rPr dirty="0" lang="en-US" smtClean="0"/>
              <a:t>This presumes that individuals are always capable of making independent choices for themselves. </a:t>
            </a:r>
          </a:p>
          <a:p>
            <a:r>
              <a:rPr dirty="0" lang="en-US" smtClean="0"/>
              <a:t>Children, comatose individuals, and the seriously mentally ill are examples of clients who are incapable of making informed choices. </a:t>
            </a:r>
          </a:p>
          <a:p>
            <a:pPr>
              <a:buNone/>
            </a:pPr>
            <a:endParaRPr dirty="0" lang="en-US"/>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showMasterSp="0">
  <p:cSld>
    <p:spTree>
      <p:nvGrpSpPr>
        <p:cNvPr id="389" name=""/>
        <p:cNvGrpSpPr/>
        <p:nvPr/>
      </p:nvGrpSpPr>
      <p:grpSpPr>
        <a:xfrm>
          <a:off x="0" y="0"/>
          <a:ext cx="0" cy="0"/>
          <a:chOff x="0" y="0"/>
          <a:chExt cx="0" cy="0"/>
        </a:xfrm>
      </p:grpSpPr>
      <p:sp>
        <p:nvSpPr>
          <p:cNvPr id="1048719" name="Content Placeholder 2"/>
          <p:cNvSpPr>
            <a:spLocks noGrp="1"/>
          </p:cNvSpPr>
          <p:nvPr>
            <p:ph idx="1"/>
          </p:nvPr>
        </p:nvSpPr>
        <p:spPr>
          <a:xfrm>
            <a:off x="0" y="152400"/>
            <a:ext cx="9144000" cy="6705600"/>
          </a:xfrm>
        </p:spPr>
        <p:txBody>
          <a:bodyPr/>
          <a:p>
            <a:r>
              <a:rPr b="1" dirty="0" sz="4000" lang="en-US" smtClean="0"/>
              <a:t>Beneficence</a:t>
            </a:r>
            <a:r>
              <a:rPr dirty="0" lang="en-US" smtClean="0"/>
              <a:t> - refers to one’s duty to benefit or promote the good of others (the duty to promote good)</a:t>
            </a:r>
          </a:p>
          <a:p>
            <a:r>
              <a:rPr dirty="0" lang="en-US" smtClean="0"/>
              <a:t>Health care workers act in their clients’ interests are beneficent, provided their actions really do serve the client’s best interest.</a:t>
            </a:r>
          </a:p>
          <a:p>
            <a:r>
              <a:rPr dirty="0" lang="en-US" smtClean="0"/>
              <a:t> Nurses serve as advocates to protect client’s rights and interests</a:t>
            </a:r>
          </a:p>
          <a:p>
            <a:pPr>
              <a:buNone/>
            </a:pPr>
            <a:endParaRPr dirty="0"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318" name=""/>
        <p:cNvGrpSpPr/>
        <p:nvPr/>
      </p:nvGrpSpPr>
      <p:grpSpPr>
        <a:xfrm>
          <a:off x="0" y="0"/>
          <a:ext cx="0" cy="0"/>
          <a:chOff x="0" y="0"/>
          <a:chExt cx="0" cy="0"/>
        </a:xfrm>
      </p:grpSpPr>
      <p:sp>
        <p:nvSpPr>
          <p:cNvPr id="1048616" name="Content Placeholder 2"/>
          <p:cNvSpPr>
            <a:spLocks noGrp="1"/>
          </p:cNvSpPr>
          <p:nvPr>
            <p:ph idx="1"/>
          </p:nvPr>
        </p:nvSpPr>
        <p:spPr/>
        <p:txBody>
          <a:bodyPr/>
          <a:p>
            <a:r>
              <a:rPr dirty="0" lang="en-US" smtClean="0"/>
              <a:t>Mental health also refers to the ability of the individual to carry out their social role and to be able to adapt to their environment (Johnson, 1997).</a:t>
            </a:r>
          </a:p>
          <a:p>
            <a:endParaRPr dirty="0" lang="en-US"/>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showMasterSp="0">
  <p:cSld>
    <p:spTree>
      <p:nvGrpSpPr>
        <p:cNvPr id="390" name=""/>
        <p:cNvGrpSpPr/>
        <p:nvPr/>
      </p:nvGrpSpPr>
      <p:grpSpPr>
        <a:xfrm>
          <a:off x="0" y="0"/>
          <a:ext cx="0" cy="0"/>
          <a:chOff x="0" y="0"/>
          <a:chExt cx="0" cy="0"/>
        </a:xfrm>
      </p:grpSpPr>
      <p:sp>
        <p:nvSpPr>
          <p:cNvPr id="1048720" name="Content Placeholder 2"/>
          <p:cNvSpPr>
            <a:spLocks noGrp="1"/>
          </p:cNvSpPr>
          <p:nvPr>
            <p:ph idx="1"/>
          </p:nvPr>
        </p:nvSpPr>
        <p:spPr>
          <a:xfrm>
            <a:off x="0" y="152400"/>
            <a:ext cx="9144000" cy="6705600"/>
          </a:xfrm>
        </p:spPr>
        <p:txBody>
          <a:bodyPr/>
          <a:p>
            <a:pPr>
              <a:buNone/>
            </a:pPr>
            <a:r>
              <a:rPr b="1" dirty="0" sz="4000" lang="en-US" smtClean="0"/>
              <a:t>Non-maleficence</a:t>
            </a:r>
            <a:r>
              <a:rPr dirty="0" sz="4000" lang="en-US" smtClean="0"/>
              <a:t> </a:t>
            </a:r>
            <a:r>
              <a:rPr dirty="0" sz="3600" lang="en-US" smtClean="0"/>
              <a:t> (the duty to do no harm). </a:t>
            </a:r>
          </a:p>
          <a:p>
            <a:r>
              <a:rPr dirty="0" lang="en-US" smtClean="0"/>
              <a:t>Abstaining from negative acts toward another; includes acting carefully to avoid harm.</a:t>
            </a:r>
          </a:p>
          <a:p>
            <a:r>
              <a:rPr dirty="0" lang="en-US" smtClean="0"/>
              <a:t>The requirement that health care providers do no harm to their clients, either intentionally or unintentionally (Aiken, 2004). </a:t>
            </a:r>
          </a:p>
          <a:p>
            <a:r>
              <a:rPr dirty="0" lang="en-US" smtClean="0"/>
              <a:t>An example- administering chemotherapy to a cancer patient, knowing it will prolong his or her life, but create “harm” (side effects) in the short term.</a:t>
            </a:r>
          </a:p>
          <a:p>
            <a:endParaRPr dirty="0" lang="en-US"/>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showMasterSp="0">
  <p:cSld>
    <p:spTree>
      <p:nvGrpSpPr>
        <p:cNvPr id="391" name=""/>
        <p:cNvGrpSpPr/>
        <p:nvPr/>
      </p:nvGrpSpPr>
      <p:grpSpPr>
        <a:xfrm>
          <a:off x="0" y="0"/>
          <a:ext cx="0" cy="0"/>
          <a:chOff x="0" y="0"/>
          <a:chExt cx="0" cy="0"/>
        </a:xfrm>
      </p:grpSpPr>
      <p:sp>
        <p:nvSpPr>
          <p:cNvPr id="1048721" name="Content Placeholder 2"/>
          <p:cNvSpPr>
            <a:spLocks noGrp="1"/>
          </p:cNvSpPr>
          <p:nvPr>
            <p:ph idx="1"/>
          </p:nvPr>
        </p:nvSpPr>
        <p:spPr>
          <a:xfrm>
            <a:off x="0" y="152400"/>
            <a:ext cx="9144000" cy="5943600"/>
          </a:xfrm>
        </p:spPr>
        <p:txBody>
          <a:bodyPr/>
          <a:p>
            <a:pPr>
              <a:buNone/>
            </a:pPr>
            <a:r>
              <a:rPr b="1" dirty="0" lang="en-US" smtClean="0"/>
              <a:t>Justice</a:t>
            </a:r>
          </a:p>
          <a:p>
            <a:r>
              <a:rPr dirty="0" lang="en-US" smtClean="0"/>
              <a:t>Referred to as the “justice as fairness” principle  distributive justice.</a:t>
            </a:r>
          </a:p>
          <a:p>
            <a:r>
              <a:rPr dirty="0" lang="en-US" smtClean="0"/>
              <a:t>Based on the notion of a hypothetical social contract between free, equal, and rational persons</a:t>
            </a:r>
          </a:p>
          <a:p>
            <a:r>
              <a:rPr dirty="0" lang="en-US" smtClean="0"/>
              <a:t>Concept of justice reflects a duty to treat all individuals equally and fairly.</a:t>
            </a:r>
          </a:p>
          <a:p>
            <a:r>
              <a:rPr dirty="0" lang="en-US" smtClean="0"/>
              <a:t>When applied to health care, this principle suggests that all resources within the society (including health care services) ought to be distributed evenly without respect to socioeconomic status.</a:t>
            </a:r>
          </a:p>
          <a:p>
            <a:pPr>
              <a:buNone/>
            </a:pPr>
            <a:endParaRPr dirty="0" lang="en-US"/>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showMasterSp="0">
  <p:cSld>
    <p:spTree>
      <p:nvGrpSpPr>
        <p:cNvPr id="392" name=""/>
        <p:cNvGrpSpPr/>
        <p:nvPr/>
      </p:nvGrpSpPr>
      <p:grpSpPr>
        <a:xfrm>
          <a:off x="0" y="0"/>
          <a:ext cx="0" cy="0"/>
          <a:chOff x="0" y="0"/>
          <a:chExt cx="0" cy="0"/>
        </a:xfrm>
      </p:grpSpPr>
      <p:sp>
        <p:nvSpPr>
          <p:cNvPr id="1048722" name="Content Placeholder 2"/>
          <p:cNvSpPr>
            <a:spLocks noGrp="1"/>
          </p:cNvSpPr>
          <p:nvPr>
            <p:ph idx="1"/>
          </p:nvPr>
        </p:nvSpPr>
        <p:spPr>
          <a:xfrm>
            <a:off x="0" y="152400"/>
            <a:ext cx="8991600" cy="6705600"/>
          </a:xfrm>
        </p:spPr>
        <p:txBody>
          <a:bodyPr/>
          <a:p>
            <a:pPr>
              <a:buNone/>
            </a:pPr>
            <a:r>
              <a:rPr b="1" dirty="0" lang="en-US" smtClean="0"/>
              <a:t>Veracity </a:t>
            </a:r>
          </a:p>
          <a:p>
            <a:r>
              <a:rPr dirty="0" lang="en-US" smtClean="0"/>
              <a:t>Refers to one’s duty to be truthful always</a:t>
            </a:r>
          </a:p>
          <a:p>
            <a:r>
              <a:rPr dirty="0" lang="en-US" smtClean="0"/>
              <a:t>The principle of veracity refers to one’s duty to always be truthful.</a:t>
            </a:r>
          </a:p>
          <a:p>
            <a:r>
              <a:rPr dirty="0" lang="en-US" smtClean="0"/>
              <a:t>Aiken (2004) states, “Veracity requires that the health care provider tell the truth and not intentionally deceive or mislead clients.”</a:t>
            </a:r>
          </a:p>
          <a:p>
            <a:r>
              <a:rPr dirty="0" lang="en-US" smtClean="0"/>
              <a:t>There are times when limitations must be placed on this principle, such as when the truth would knowingly produce harm or interfere with the recovery process.</a:t>
            </a:r>
          </a:p>
          <a:p>
            <a:endParaRPr dirty="0" lang="en-US"/>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showMasterSp="0">
  <p:cSld>
    <p:spTree>
      <p:nvGrpSpPr>
        <p:cNvPr id="393" name=""/>
        <p:cNvGrpSpPr/>
        <p:nvPr/>
      </p:nvGrpSpPr>
      <p:grpSpPr>
        <a:xfrm>
          <a:off x="0" y="0"/>
          <a:ext cx="0" cy="0"/>
          <a:chOff x="0" y="0"/>
          <a:chExt cx="0" cy="0"/>
        </a:xfrm>
      </p:grpSpPr>
      <p:sp>
        <p:nvSpPr>
          <p:cNvPr id="1048723" name="Title 1"/>
          <p:cNvSpPr>
            <a:spLocks noGrp="1"/>
          </p:cNvSpPr>
          <p:nvPr>
            <p:ph type="title"/>
          </p:nvPr>
        </p:nvSpPr>
        <p:spPr>
          <a:xfrm>
            <a:off x="0" y="0"/>
            <a:ext cx="9144000" cy="1752600"/>
          </a:xfrm>
          <a:solidFill>
            <a:schemeClr val="accent3">
              <a:lumMod val="50000"/>
            </a:schemeClr>
          </a:solidFill>
        </p:spPr>
        <p:txBody>
          <a:bodyPr/>
          <a:p>
            <a:r>
              <a:rPr dirty="0" lang="en-US" smtClean="0">
                <a:solidFill>
                  <a:srgbClr val="FFFF00"/>
                </a:solidFill>
              </a:rPr>
              <a:t>ADMISSION AND DISCHARGE PROCEDURES OF MENTALLY SICK PATIENTS</a:t>
            </a:r>
            <a:endParaRPr dirty="0" lang="en-US">
              <a:solidFill>
                <a:srgbClr val="FFFF00"/>
              </a:solidFill>
            </a:endParaRPr>
          </a:p>
        </p:txBody>
      </p:sp>
      <p:sp>
        <p:nvSpPr>
          <p:cNvPr id="1048724" name="Content Placeholder 2"/>
          <p:cNvSpPr>
            <a:spLocks noGrp="1"/>
          </p:cNvSpPr>
          <p:nvPr>
            <p:ph idx="1"/>
          </p:nvPr>
        </p:nvSpPr>
        <p:spPr>
          <a:xfrm>
            <a:off x="0" y="1981200"/>
            <a:ext cx="9144000" cy="4876800"/>
          </a:xfrm>
        </p:spPr>
        <p:txBody>
          <a:bodyPr/>
          <a:p>
            <a:pPr>
              <a:buNone/>
            </a:pPr>
            <a:r>
              <a:rPr b="1" dirty="0" lang="en-US" u="sng" smtClean="0"/>
              <a:t>Objectives</a:t>
            </a:r>
            <a:endParaRPr dirty="0" lang="en-US" u="sng" smtClean="0"/>
          </a:p>
          <a:p>
            <a:pPr>
              <a:buNone/>
            </a:pPr>
            <a:r>
              <a:rPr dirty="0" lang="en-US" smtClean="0"/>
              <a:t>by the end of this section, the students will be able to:</a:t>
            </a:r>
          </a:p>
          <a:p>
            <a:pPr lvl="0"/>
            <a:r>
              <a:rPr dirty="0" lang="en-US" smtClean="0"/>
              <a:t>Apply the knowledge acquired on legal aspects in admission and discharge of patients</a:t>
            </a:r>
          </a:p>
          <a:p>
            <a:pPr lvl="0"/>
            <a:r>
              <a:rPr dirty="0" lang="en-US" smtClean="0"/>
              <a:t>Demonstrate skills in history taking</a:t>
            </a:r>
          </a:p>
          <a:p>
            <a:pPr>
              <a:buNone/>
            </a:pPr>
            <a:r>
              <a:rPr b="1" dirty="0" lang="en-US" smtClean="0"/>
              <a:t> </a:t>
            </a:r>
            <a:endParaRPr dirty="0" lang="en-US" smtClean="0"/>
          </a:p>
          <a:p>
            <a:endParaRPr dirty="0" lang="en-US"/>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showMasterSp="0">
  <p:cSld>
    <p:spTree>
      <p:nvGrpSpPr>
        <p:cNvPr id="394" name=""/>
        <p:cNvGrpSpPr/>
        <p:nvPr/>
      </p:nvGrpSpPr>
      <p:grpSpPr>
        <a:xfrm>
          <a:off x="0" y="0"/>
          <a:ext cx="0" cy="0"/>
          <a:chOff x="0" y="0"/>
          <a:chExt cx="0" cy="0"/>
        </a:xfrm>
      </p:grpSpPr>
      <p:sp>
        <p:nvSpPr>
          <p:cNvPr id="1048725" name="Title 1"/>
          <p:cNvSpPr>
            <a:spLocks noGrp="1"/>
          </p:cNvSpPr>
          <p:nvPr>
            <p:ph type="title"/>
          </p:nvPr>
        </p:nvSpPr>
        <p:spPr>
          <a:xfrm>
            <a:off x="0" y="0"/>
            <a:ext cx="8915400" cy="1447800"/>
          </a:xfrm>
          <a:solidFill>
            <a:schemeClr val="accent3">
              <a:lumMod val="50000"/>
            </a:schemeClr>
          </a:solidFill>
        </p:spPr>
        <p:txBody>
          <a:bodyPr/>
          <a:p>
            <a:r>
              <a:rPr dirty="0" lang="en-US" smtClean="0">
                <a:solidFill>
                  <a:srgbClr val="FFFF00"/>
                </a:solidFill>
              </a:rPr>
              <a:t/>
            </a:r>
            <a:br>
              <a:rPr dirty="0" lang="en-US" smtClean="0">
                <a:solidFill>
                  <a:srgbClr val="FFFF00"/>
                </a:solidFill>
              </a:rPr>
            </a:br>
            <a:r>
              <a:rPr dirty="0" lang="en-US" smtClean="0">
                <a:solidFill>
                  <a:srgbClr val="FFFF00"/>
                </a:solidFill>
              </a:rPr>
              <a:t>Mental Health Act (Cap 248) and Legal Application </a:t>
            </a:r>
            <a:br>
              <a:rPr dirty="0" lang="en-US" smtClean="0">
                <a:solidFill>
                  <a:srgbClr val="FFFF00"/>
                </a:solidFill>
              </a:rPr>
            </a:br>
            <a:endParaRPr dirty="0" lang="en-US">
              <a:solidFill>
                <a:srgbClr val="FFFF00"/>
              </a:solidFill>
            </a:endParaRPr>
          </a:p>
        </p:txBody>
      </p:sp>
      <p:sp>
        <p:nvSpPr>
          <p:cNvPr id="1048726" name="Content Placeholder 2"/>
          <p:cNvSpPr>
            <a:spLocks noGrp="1"/>
          </p:cNvSpPr>
          <p:nvPr>
            <p:ph idx="1"/>
          </p:nvPr>
        </p:nvSpPr>
        <p:spPr>
          <a:xfrm>
            <a:off x="0" y="1371600"/>
            <a:ext cx="9144000" cy="5486400"/>
          </a:xfrm>
        </p:spPr>
        <p:txBody>
          <a:bodyPr/>
          <a:p>
            <a:r>
              <a:rPr dirty="0" sz="2800" lang="en-US" smtClean="0"/>
              <a:t>The Mental Health Act is an act of parliament to amend and consolidate the law relating to the care of persons who are suffering from mental disorders, or mental sub-normality with mental disorder, for the custody of these persons, management of their properties, management and control of a mental hospital and for custodial purposes. </a:t>
            </a:r>
          </a:p>
          <a:p>
            <a:r>
              <a:rPr dirty="0" sz="2800" lang="en-US" smtClean="0"/>
              <a:t>The act provides for the procedures to be followed for reception into a mental hospital. It also stipulates that no person shall be received or detained for treatment in a mental hospital, unless they have been received and detained under this act or under criminal procedure code.</a:t>
            </a:r>
          </a:p>
          <a:p>
            <a:endParaRPr dirty="0" lang="en-US"/>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showMasterSp="0">
  <p:cSld>
    <p:spTree>
      <p:nvGrpSpPr>
        <p:cNvPr id="395" name=""/>
        <p:cNvGrpSpPr/>
        <p:nvPr/>
      </p:nvGrpSpPr>
      <p:grpSpPr>
        <a:xfrm>
          <a:off x="0" y="0"/>
          <a:ext cx="0" cy="0"/>
          <a:chOff x="0" y="0"/>
          <a:chExt cx="0" cy="0"/>
        </a:xfrm>
      </p:grpSpPr>
      <p:sp>
        <p:nvSpPr>
          <p:cNvPr id="1048727" name="Title 1"/>
          <p:cNvSpPr>
            <a:spLocks noGrp="1"/>
          </p:cNvSpPr>
          <p:nvPr>
            <p:ph type="title"/>
          </p:nvPr>
        </p:nvSpPr>
        <p:spPr>
          <a:xfrm>
            <a:off x="0" y="228600"/>
            <a:ext cx="9144000" cy="914400"/>
          </a:xfrm>
        </p:spPr>
        <p:txBody>
          <a:bodyPr/>
          <a:p>
            <a:r>
              <a:rPr dirty="0" lang="en-US" smtClean="0"/>
              <a:t>Kenyan Board of Mental Health </a:t>
            </a:r>
            <a:br>
              <a:rPr dirty="0" lang="en-US" smtClean="0"/>
            </a:br>
            <a:endParaRPr dirty="0" lang="en-US"/>
          </a:p>
        </p:txBody>
      </p:sp>
      <p:sp>
        <p:nvSpPr>
          <p:cNvPr id="1048728" name="Content Placeholder 2"/>
          <p:cNvSpPr>
            <a:spLocks noGrp="1"/>
          </p:cNvSpPr>
          <p:nvPr>
            <p:ph idx="1"/>
          </p:nvPr>
        </p:nvSpPr>
        <p:spPr>
          <a:xfrm>
            <a:off x="0" y="533400"/>
            <a:ext cx="9144000" cy="6324600"/>
          </a:xfrm>
        </p:spPr>
        <p:txBody>
          <a:bodyPr/>
          <a:p>
            <a:r>
              <a:rPr dirty="0" lang="en-US" smtClean="0"/>
              <a:t>The act also provides for the establishment of a </a:t>
            </a:r>
            <a:br>
              <a:rPr dirty="0" lang="en-US" smtClean="0"/>
            </a:br>
            <a:r>
              <a:rPr dirty="0" lang="en-US" smtClean="0"/>
              <a:t>board, that is, the Kenya board of mental health for </a:t>
            </a:r>
            <a:br>
              <a:rPr dirty="0" lang="en-US" smtClean="0"/>
            </a:br>
            <a:r>
              <a:rPr dirty="0" lang="en-US" smtClean="0"/>
              <a:t>the purposes of administering this act.</a:t>
            </a:r>
          </a:p>
          <a:p>
            <a:r>
              <a:rPr dirty="0" lang="en-US" smtClean="0"/>
              <a:t>The members of the Kenya board of mental </a:t>
            </a:r>
            <a:br>
              <a:rPr dirty="0" lang="en-US" smtClean="0"/>
            </a:br>
            <a:r>
              <a:rPr dirty="0" lang="en-US" smtClean="0"/>
              <a:t>health include:</a:t>
            </a:r>
          </a:p>
          <a:p>
            <a:pPr lvl="1"/>
            <a:r>
              <a:rPr dirty="0" lang="en-US" smtClean="0"/>
              <a:t>Chairman, who can be the Director of Medical </a:t>
            </a:r>
            <a:br>
              <a:rPr dirty="0" lang="en-US" smtClean="0"/>
            </a:br>
            <a:r>
              <a:rPr dirty="0" lang="en-US" smtClean="0"/>
              <a:t>Services (DMS) or the Deputy Director of </a:t>
            </a:r>
            <a:br>
              <a:rPr dirty="0" lang="en-US" smtClean="0"/>
            </a:br>
            <a:r>
              <a:rPr dirty="0" lang="en-US" smtClean="0"/>
              <a:t>Medical Services and or one appointed by </a:t>
            </a:r>
            <a:br>
              <a:rPr dirty="0" lang="en-US" smtClean="0"/>
            </a:br>
            <a:r>
              <a:rPr dirty="0" lang="en-US" smtClean="0"/>
              <a:t>the minister.</a:t>
            </a:r>
          </a:p>
          <a:p>
            <a:pPr lvl="1"/>
            <a:r>
              <a:rPr dirty="0" lang="en-US" smtClean="0"/>
              <a:t>Psychiatrist (medical practitioner) appointed by the minister.</a:t>
            </a:r>
          </a:p>
          <a:p>
            <a:pPr lvl="1"/>
            <a:r>
              <a:rPr dirty="0" lang="en-US" smtClean="0"/>
              <a:t>One clinical officer with training and experience in mental health care appointed by the minister.</a:t>
            </a:r>
          </a:p>
          <a:p>
            <a:endParaRPr dirty="0" lang="en-US"/>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showMasterSp="0">
  <p:cSld>
    <p:spTree>
      <p:nvGrpSpPr>
        <p:cNvPr id="396" name=""/>
        <p:cNvGrpSpPr/>
        <p:nvPr/>
      </p:nvGrpSpPr>
      <p:grpSpPr>
        <a:xfrm>
          <a:off x="0" y="0"/>
          <a:ext cx="0" cy="0"/>
          <a:chOff x="0" y="0"/>
          <a:chExt cx="0" cy="0"/>
        </a:xfrm>
      </p:grpSpPr>
      <p:sp>
        <p:nvSpPr>
          <p:cNvPr id="1048729" name="Content Placeholder 2"/>
          <p:cNvSpPr>
            <a:spLocks noGrp="1"/>
          </p:cNvSpPr>
          <p:nvPr>
            <p:ph idx="1"/>
          </p:nvPr>
        </p:nvSpPr>
        <p:spPr>
          <a:xfrm>
            <a:off x="0" y="0"/>
            <a:ext cx="9144000" cy="6858000"/>
          </a:xfrm>
        </p:spPr>
        <p:txBody>
          <a:bodyPr/>
          <a:p>
            <a:pPr lvl="1"/>
            <a:r>
              <a:rPr dirty="0" lang="en-US" smtClean="0"/>
              <a:t>One psychiatric nurse with experience in mental health care, appointed by the minister.</a:t>
            </a:r>
          </a:p>
          <a:p>
            <a:pPr lvl="1"/>
            <a:r>
              <a:rPr dirty="0" lang="en-US" smtClean="0"/>
              <a:t>The commissioner of social services or their nominee appointed by the minister.</a:t>
            </a:r>
          </a:p>
          <a:p>
            <a:pPr lvl="1"/>
            <a:r>
              <a:rPr dirty="0" lang="en-US" smtClean="0"/>
              <a:t>Director of education or their nominee appointed by the minister.</a:t>
            </a:r>
          </a:p>
          <a:p>
            <a:pPr lvl="1"/>
            <a:r>
              <a:rPr dirty="0" lang="en-US" smtClean="0"/>
              <a:t>A representative from each province in Kenya, being resident in the provinces, appointed by </a:t>
            </a:r>
            <a:br>
              <a:rPr dirty="0" lang="en-US" smtClean="0"/>
            </a:br>
            <a:r>
              <a:rPr dirty="0" lang="en-US" smtClean="0"/>
              <a:t>the minister.</a:t>
            </a:r>
          </a:p>
          <a:p>
            <a:endParaRPr dirty="0" lang="en-US"/>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showMasterSp="0">
  <p:cSld>
    <p:spTree>
      <p:nvGrpSpPr>
        <p:cNvPr id="397" name=""/>
        <p:cNvGrpSpPr/>
        <p:nvPr/>
      </p:nvGrpSpPr>
      <p:grpSpPr>
        <a:xfrm>
          <a:off x="0" y="0"/>
          <a:ext cx="0" cy="0"/>
          <a:chOff x="0" y="0"/>
          <a:chExt cx="0" cy="0"/>
        </a:xfrm>
      </p:grpSpPr>
      <p:sp>
        <p:nvSpPr>
          <p:cNvPr id="1048730" name="Content Placeholder 2"/>
          <p:cNvSpPr>
            <a:spLocks noGrp="1"/>
          </p:cNvSpPr>
          <p:nvPr>
            <p:ph idx="1"/>
          </p:nvPr>
        </p:nvSpPr>
        <p:spPr>
          <a:xfrm>
            <a:off x="0" y="0"/>
            <a:ext cx="8915400" cy="6858000"/>
          </a:xfrm>
        </p:spPr>
        <p:txBody>
          <a:bodyPr/>
          <a:p>
            <a:pPr>
              <a:buNone/>
            </a:pPr>
            <a:r>
              <a:rPr dirty="0" lang="en-US" smtClean="0"/>
              <a:t>The functions of the Board are under the control and direction of the minister for health. They include:</a:t>
            </a:r>
          </a:p>
          <a:p>
            <a:pPr lvl="0"/>
            <a:r>
              <a:rPr dirty="0" lang="en-US" smtClean="0"/>
              <a:t>To coordinate mental health activities in Kenya.</a:t>
            </a:r>
          </a:p>
          <a:p>
            <a:pPr lvl="0"/>
            <a:r>
              <a:rPr dirty="0" lang="en-US" smtClean="0"/>
              <a:t>To advise the government on the state of </a:t>
            </a:r>
            <a:br>
              <a:rPr dirty="0" lang="en-US" smtClean="0"/>
            </a:br>
            <a:r>
              <a:rPr dirty="0" lang="en-US" smtClean="0"/>
              <a:t>mental health and mental health care facilities in Kenya.</a:t>
            </a:r>
          </a:p>
          <a:p>
            <a:pPr lvl="0"/>
            <a:r>
              <a:rPr dirty="0" lang="en-US" smtClean="0"/>
              <a:t>To inspect mental health care hospitals to ensure that they meet the prescribed standards.</a:t>
            </a:r>
          </a:p>
          <a:p>
            <a:pPr lvl="0"/>
            <a:r>
              <a:rPr dirty="0" lang="en-US" smtClean="0"/>
              <a:t>To approve the establishment of mental health care hospitals.</a:t>
            </a:r>
          </a:p>
          <a:p>
            <a:pPr lvl="0"/>
            <a:r>
              <a:rPr dirty="0" lang="en-US" smtClean="0"/>
              <a:t>To assist when necessary in the administration of mental health hospitals.</a:t>
            </a:r>
          </a:p>
          <a:p>
            <a:endParaRPr dirty="0" lang="en-US"/>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showMasterSp="0">
  <p:cSld>
    <p:spTree>
      <p:nvGrpSpPr>
        <p:cNvPr id="398" name=""/>
        <p:cNvGrpSpPr/>
        <p:nvPr/>
      </p:nvGrpSpPr>
      <p:grpSpPr>
        <a:xfrm>
          <a:off x="0" y="0"/>
          <a:ext cx="0" cy="0"/>
          <a:chOff x="0" y="0"/>
          <a:chExt cx="0" cy="0"/>
        </a:xfrm>
      </p:grpSpPr>
      <p:sp>
        <p:nvSpPr>
          <p:cNvPr id="1048731" name="Content Placeholder 2"/>
          <p:cNvSpPr>
            <a:spLocks noGrp="1"/>
          </p:cNvSpPr>
          <p:nvPr>
            <p:ph idx="1"/>
          </p:nvPr>
        </p:nvSpPr>
        <p:spPr>
          <a:xfrm>
            <a:off x="0" y="0"/>
            <a:ext cx="8915400" cy="6858000"/>
          </a:xfrm>
        </p:spPr>
        <p:txBody>
          <a:bodyPr/>
          <a:p>
            <a:pPr lvl="0"/>
            <a:r>
              <a:rPr dirty="0" lang="en-US" smtClean="0"/>
              <a:t>To receive and investigate any matters referred to it by a patient or relative of a patient concerning the treatment of the patient at a mental health hospital and, where necessary, to take or recommend to the minister any remedial action.</a:t>
            </a:r>
          </a:p>
          <a:p>
            <a:pPr lvl="0"/>
            <a:r>
              <a:rPr dirty="0" lang="en-US" smtClean="0"/>
              <a:t>To advise the government on the care of the persons suffering from mental sub-normality without mental disorder.</a:t>
            </a:r>
          </a:p>
          <a:p>
            <a:pPr lvl="0"/>
            <a:r>
              <a:rPr dirty="0" lang="en-US" smtClean="0"/>
              <a:t>To initiate and organize community or family based programmes for the care of persons suffering from mental disorder, and to perform such other functions as may be placed upon it by this act or under the law.</a:t>
            </a:r>
          </a:p>
          <a:p>
            <a:endParaRPr dirty="0" lang="en-US"/>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showMasterSp="0">
  <p:cSld>
    <p:spTree>
      <p:nvGrpSpPr>
        <p:cNvPr id="399" name=""/>
        <p:cNvGrpSpPr/>
        <p:nvPr/>
      </p:nvGrpSpPr>
      <p:grpSpPr>
        <a:xfrm>
          <a:off x="0" y="0"/>
          <a:ext cx="0" cy="0"/>
          <a:chOff x="0" y="0"/>
          <a:chExt cx="0" cy="0"/>
        </a:xfrm>
      </p:grpSpPr>
      <p:sp>
        <p:nvSpPr>
          <p:cNvPr id="1048732" name="Title 1"/>
          <p:cNvSpPr>
            <a:spLocks noGrp="1"/>
          </p:cNvSpPr>
          <p:nvPr>
            <p:ph type="title"/>
          </p:nvPr>
        </p:nvSpPr>
        <p:spPr>
          <a:xfrm>
            <a:off x="0" y="0"/>
            <a:ext cx="8458200" cy="1219200"/>
          </a:xfrm>
        </p:spPr>
        <p:txBody>
          <a:bodyPr/>
          <a:p>
            <a:r>
              <a:rPr dirty="0" lang="en-US" smtClean="0"/>
              <a:t>Sections of the Mental Health Act </a:t>
            </a:r>
            <a:br>
              <a:rPr dirty="0" lang="en-US" smtClean="0"/>
            </a:br>
            <a:endParaRPr dirty="0" lang="en-US"/>
          </a:p>
        </p:txBody>
      </p:sp>
      <p:sp>
        <p:nvSpPr>
          <p:cNvPr id="1048733" name="Content Placeholder 2"/>
          <p:cNvSpPr>
            <a:spLocks noGrp="1"/>
          </p:cNvSpPr>
          <p:nvPr>
            <p:ph idx="1"/>
          </p:nvPr>
        </p:nvSpPr>
        <p:spPr>
          <a:xfrm>
            <a:off x="0" y="609600"/>
            <a:ext cx="9144000" cy="6248400"/>
          </a:xfrm>
        </p:spPr>
        <p:txBody>
          <a:bodyPr/>
          <a:p>
            <a:pPr>
              <a:buNone/>
            </a:pPr>
            <a:r>
              <a:rPr b="1" dirty="0" lang="en-US" u="sng" smtClean="0"/>
              <a:t>Part V - Voluntary Patients (Section 10)</a:t>
            </a:r>
            <a:r>
              <a:rPr dirty="0" lang="en-US" u="sng" smtClean="0"/>
              <a:t> </a:t>
            </a:r>
          </a:p>
          <a:p>
            <a:r>
              <a:rPr dirty="0" lang="en-US" smtClean="0"/>
              <a:t>Any person who has attained the apparent age of sixteen years, decrees to voluntarily submit themself to treatment for mental disorder, and who makes to the ‘person in charge’ a written application in duplicate in the form prescribed, may be perceived as a voluntary patient into a mental hospital.</a:t>
            </a:r>
          </a:p>
          <a:p>
            <a:r>
              <a:rPr dirty="0" lang="en-US" smtClean="0"/>
              <a:t>The person fills in a form </a:t>
            </a:r>
            <a:r>
              <a:rPr b="1" dirty="0" lang="en-US" smtClean="0"/>
              <a:t>MOH 613</a:t>
            </a:r>
            <a:r>
              <a:rPr dirty="0" lang="en-US" smtClean="0"/>
              <a:t>, in duplicate provided for in the first schedule to these regulations before admitting them to the institution as an in-patient. This indicates that the admission is at their own request.</a:t>
            </a:r>
          </a:p>
          <a:p>
            <a:endParaRPr dirty="0"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319" name=""/>
        <p:cNvGrpSpPr/>
        <p:nvPr/>
      </p:nvGrpSpPr>
      <p:grpSpPr>
        <a:xfrm>
          <a:off x="0" y="0"/>
          <a:ext cx="0" cy="0"/>
          <a:chOff x="0" y="0"/>
          <a:chExt cx="0" cy="0"/>
        </a:xfrm>
      </p:grpSpPr>
      <p:sp>
        <p:nvSpPr>
          <p:cNvPr id="1048617" name="Content Placeholder 2"/>
          <p:cNvSpPr>
            <a:spLocks noGrp="1"/>
          </p:cNvSpPr>
          <p:nvPr>
            <p:ph idx="1"/>
          </p:nvPr>
        </p:nvSpPr>
        <p:spPr>
          <a:xfrm>
            <a:off x="0" y="0"/>
            <a:ext cx="9144000" cy="6096000"/>
          </a:xfrm>
        </p:spPr>
        <p:txBody>
          <a:bodyPr/>
          <a:p>
            <a:pPr>
              <a:buNone/>
            </a:pPr>
            <a:r>
              <a:rPr b="1" dirty="0" lang="en-US" u="sng" smtClean="0">
                <a:solidFill>
                  <a:schemeClr val="tx2"/>
                </a:solidFill>
              </a:rPr>
              <a:t>Characteristics of a mentally healthy person</a:t>
            </a:r>
          </a:p>
          <a:p>
            <a:r>
              <a:rPr dirty="0" lang="en-US" smtClean="0"/>
              <a:t>Feeling comfortable about oneself</a:t>
            </a:r>
          </a:p>
          <a:p>
            <a:r>
              <a:rPr dirty="0" lang="en-US" smtClean="0"/>
              <a:t>Awareness of self, insights and understanding of motives, desires, weakness and potentials</a:t>
            </a:r>
          </a:p>
          <a:p>
            <a:r>
              <a:rPr dirty="0" lang="en-US" smtClean="0"/>
              <a:t>Living in the real world</a:t>
            </a:r>
          </a:p>
          <a:p>
            <a:r>
              <a:rPr dirty="0" lang="en-US" smtClean="0"/>
              <a:t>Having a sense of personal worth and importance</a:t>
            </a:r>
          </a:p>
          <a:p>
            <a:r>
              <a:rPr dirty="0" lang="en-US" smtClean="0"/>
              <a:t>Having a sense of personal security</a:t>
            </a:r>
          </a:p>
          <a:p>
            <a:r>
              <a:rPr dirty="0" lang="en-US" smtClean="0"/>
              <a:t>Able to solve problems thru own initiatives and efforts</a:t>
            </a:r>
          </a:p>
          <a:p>
            <a:r>
              <a:rPr dirty="0" lang="en-US" smtClean="0"/>
              <a:t>Capacity to work</a:t>
            </a:r>
          </a:p>
          <a:p>
            <a:r>
              <a:rPr dirty="0" lang="en-US" smtClean="0"/>
              <a:t>A sense of responsibility and duty</a:t>
            </a:r>
          </a:p>
          <a:p>
            <a:r>
              <a:rPr dirty="0" lang="en-US" smtClean="0"/>
              <a:t>A feeling of being wanted and loved</a:t>
            </a:r>
            <a:endParaRPr dirty="0" lang="en-US"/>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showMasterSp="0">
  <p:cSld>
    <p:spTree>
      <p:nvGrpSpPr>
        <p:cNvPr id="400" name=""/>
        <p:cNvGrpSpPr/>
        <p:nvPr/>
      </p:nvGrpSpPr>
      <p:grpSpPr>
        <a:xfrm>
          <a:off x="0" y="0"/>
          <a:ext cx="0" cy="0"/>
          <a:chOff x="0" y="0"/>
          <a:chExt cx="0" cy="0"/>
        </a:xfrm>
      </p:grpSpPr>
      <p:sp>
        <p:nvSpPr>
          <p:cNvPr id="1048734" name="Content Placeholder 2"/>
          <p:cNvSpPr>
            <a:spLocks noGrp="1"/>
          </p:cNvSpPr>
          <p:nvPr>
            <p:ph idx="1"/>
          </p:nvPr>
        </p:nvSpPr>
        <p:spPr>
          <a:xfrm>
            <a:off x="0" y="304800"/>
            <a:ext cx="9144000" cy="5791200"/>
          </a:xfrm>
        </p:spPr>
        <p:txBody>
          <a:bodyPr/>
          <a:p>
            <a:r>
              <a:rPr dirty="0" lang="en-US" smtClean="0"/>
              <a:t>Any person who has not attained the apparent age of sixteen years and whose parent or guardian desires to submit them for treatment for mental disorder, may if the guardian or parent makes to the ‘person in charge’ of a mental institution, a written application in duplicate in the prescribed forms, be perceived as a voluntary patient. In such cases forms </a:t>
            </a:r>
            <a:r>
              <a:rPr b="1" dirty="0" lang="en-US" smtClean="0"/>
              <a:t>MOH 637 </a:t>
            </a:r>
            <a:r>
              <a:rPr dirty="0" lang="en-US" smtClean="0"/>
              <a:t>in duplicate should be filled and signed by the guardian or the parent.</a:t>
            </a:r>
          </a:p>
          <a:p>
            <a:endParaRPr dirty="0" lang="en-US"/>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showMasterSp="0">
  <p:cSld>
    <p:spTree>
      <p:nvGrpSpPr>
        <p:cNvPr id="401" name=""/>
        <p:cNvGrpSpPr/>
        <p:nvPr/>
      </p:nvGrpSpPr>
      <p:grpSpPr>
        <a:xfrm>
          <a:off x="0" y="0"/>
          <a:ext cx="0" cy="0"/>
          <a:chOff x="0" y="0"/>
          <a:chExt cx="0" cy="0"/>
        </a:xfrm>
      </p:grpSpPr>
      <p:sp>
        <p:nvSpPr>
          <p:cNvPr id="1048735" name="Title 1"/>
          <p:cNvSpPr>
            <a:spLocks noGrp="1"/>
          </p:cNvSpPr>
          <p:nvPr>
            <p:ph type="title"/>
          </p:nvPr>
        </p:nvSpPr>
        <p:spPr>
          <a:xfrm>
            <a:off x="0" y="609600"/>
            <a:ext cx="8915400" cy="1143000"/>
          </a:xfrm>
        </p:spPr>
        <p:txBody>
          <a:bodyPr/>
          <a:p>
            <a:r>
              <a:rPr dirty="0" lang="en-US" smtClean="0"/>
              <a:t>Part VI - Involuntary Patients (Section 14 M.H.A)</a:t>
            </a:r>
            <a:br>
              <a:rPr dirty="0" lang="en-US" smtClean="0"/>
            </a:br>
            <a:endParaRPr dirty="0" lang="en-US"/>
          </a:p>
        </p:txBody>
      </p:sp>
      <p:sp>
        <p:nvSpPr>
          <p:cNvPr id="1048736" name="Content Placeholder 2"/>
          <p:cNvSpPr>
            <a:spLocks noGrp="1"/>
          </p:cNvSpPr>
          <p:nvPr>
            <p:ph idx="1"/>
          </p:nvPr>
        </p:nvSpPr>
        <p:spPr>
          <a:xfrm>
            <a:off x="0" y="1371600"/>
            <a:ext cx="9144000" cy="5486400"/>
          </a:xfrm>
        </p:spPr>
        <p:txBody>
          <a:bodyPr/>
          <a:p>
            <a:r>
              <a:rPr dirty="0" lang="en-US" smtClean="0"/>
              <a:t>Involuntary patients are those who are incapable of expressing themselves as willing or unwilling to receive treatment. They require the forms </a:t>
            </a:r>
            <a:r>
              <a:rPr b="1" dirty="0" lang="en-US" smtClean="0"/>
              <a:t>MOH 614 </a:t>
            </a:r>
            <a:r>
              <a:rPr dirty="0" lang="en-US" smtClean="0"/>
              <a:t>to be filled in duplicate by the husband, wife or relative of the patient, indicating the reasons why they are applying for admission. </a:t>
            </a:r>
          </a:p>
          <a:p>
            <a:r>
              <a:rPr dirty="0" lang="en-US" smtClean="0"/>
              <a:t>Any person applying on behalf of another person should state the reasons why a relative could not make the application and specify their connection with the patient.</a:t>
            </a:r>
          </a:p>
          <a:p>
            <a:endParaRPr dirty="0" lang="en-US"/>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showMasterSp="0">
  <p:cSld>
    <p:spTree>
      <p:nvGrpSpPr>
        <p:cNvPr id="402" name=""/>
        <p:cNvGrpSpPr/>
        <p:nvPr/>
      </p:nvGrpSpPr>
      <p:grpSpPr>
        <a:xfrm>
          <a:off x="0" y="0"/>
          <a:ext cx="0" cy="0"/>
          <a:chOff x="0" y="0"/>
          <a:chExt cx="0" cy="0"/>
        </a:xfrm>
      </p:grpSpPr>
      <p:sp>
        <p:nvSpPr>
          <p:cNvPr id="1048737" name="Content Placeholder 2"/>
          <p:cNvSpPr>
            <a:spLocks noGrp="1"/>
          </p:cNvSpPr>
          <p:nvPr>
            <p:ph idx="1"/>
          </p:nvPr>
        </p:nvSpPr>
        <p:spPr>
          <a:xfrm>
            <a:off x="0" y="0"/>
            <a:ext cx="8915400" cy="6096000"/>
          </a:xfrm>
        </p:spPr>
        <p:txBody>
          <a:bodyPr/>
          <a:p>
            <a:r>
              <a:rPr dirty="0" lang="en-US" smtClean="0"/>
              <a:t>The patient is admitted for a period of not more than </a:t>
            </a:r>
            <a:r>
              <a:rPr b="1" dirty="0" lang="en-US" smtClean="0"/>
              <a:t>six months</a:t>
            </a:r>
            <a:r>
              <a:rPr dirty="0" lang="en-US" smtClean="0"/>
              <a:t>. The ‘person in charge’ can prolong this period by six more months provided the total period does not exceed twelve months. An </a:t>
            </a:r>
            <a:r>
              <a:rPr b="1" dirty="0" lang="en-US" smtClean="0"/>
              <a:t>MOH 615 </a:t>
            </a:r>
            <a:r>
              <a:rPr dirty="0" lang="en-US" smtClean="0"/>
              <a:t>form should be filled by the doctor indicating why he thinks that the patient can benefit from the treatment. They should write down their own name, qualifications, date and then sign the forms. </a:t>
            </a:r>
          </a:p>
          <a:p>
            <a:r>
              <a:rPr dirty="0" lang="en-US" smtClean="0"/>
              <a:t>Both the MOH 614 and MOH 615 forms must reach the hospital within 14 days of the date they were signed, otherwise they become invalid.</a:t>
            </a:r>
          </a:p>
          <a:p>
            <a:endParaRPr dirty="0" lang="en-US"/>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showMasterSp="0">
  <p:cSld>
    <p:spTree>
      <p:nvGrpSpPr>
        <p:cNvPr id="403" name=""/>
        <p:cNvGrpSpPr/>
        <p:nvPr/>
      </p:nvGrpSpPr>
      <p:grpSpPr>
        <a:xfrm>
          <a:off x="0" y="0"/>
          <a:ext cx="0" cy="0"/>
          <a:chOff x="0" y="0"/>
          <a:chExt cx="0" cy="0"/>
        </a:xfrm>
      </p:grpSpPr>
      <p:sp>
        <p:nvSpPr>
          <p:cNvPr id="1048738" name="Title 1"/>
          <p:cNvSpPr>
            <a:spLocks noGrp="1"/>
          </p:cNvSpPr>
          <p:nvPr>
            <p:ph type="title"/>
          </p:nvPr>
        </p:nvSpPr>
        <p:spPr>
          <a:xfrm>
            <a:off x="0" y="609600"/>
            <a:ext cx="8915400" cy="1143000"/>
          </a:xfrm>
        </p:spPr>
        <p:txBody>
          <a:bodyPr/>
          <a:p>
            <a:r>
              <a:rPr dirty="0" lang="en-US" smtClean="0"/>
              <a:t>Part VII – Emergency/forensic/criminal patients Admission  </a:t>
            </a:r>
            <a:br>
              <a:rPr dirty="0" lang="en-US" smtClean="0"/>
            </a:br>
            <a:endParaRPr dirty="0" lang="en-US"/>
          </a:p>
        </p:txBody>
      </p:sp>
      <p:sp>
        <p:nvSpPr>
          <p:cNvPr id="1048739" name="Content Placeholder 2"/>
          <p:cNvSpPr>
            <a:spLocks noGrp="1"/>
          </p:cNvSpPr>
          <p:nvPr>
            <p:ph idx="1"/>
          </p:nvPr>
        </p:nvSpPr>
        <p:spPr>
          <a:xfrm>
            <a:off x="0" y="1905000"/>
            <a:ext cx="9144000" cy="4953000"/>
          </a:xfrm>
        </p:spPr>
        <p:txBody>
          <a:bodyPr/>
          <a:p>
            <a:r>
              <a:rPr dirty="0" lang="en-US" smtClean="0"/>
              <a:t>A police officer, chief or assistant chief can arrest any person who is found to be dangerous to themself or others, and take them to a mental hospital for treatment within 24 hours or a reasonable time. </a:t>
            </a:r>
          </a:p>
          <a:p>
            <a:r>
              <a:rPr dirty="0" lang="en-US" smtClean="0"/>
              <a:t>The patient should be reviewed after 72 hours and can be discharged if found to be of sound mind. If found to be of unsound mind, the patient may be admitted for treatment as an involuntary patient. </a:t>
            </a:r>
          </a:p>
          <a:p>
            <a:endParaRPr dirty="0" lang="en-US"/>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showMasterSp="0">
  <p:cSld>
    <p:spTree>
      <p:nvGrpSpPr>
        <p:cNvPr id="404" name=""/>
        <p:cNvGrpSpPr/>
        <p:nvPr/>
      </p:nvGrpSpPr>
      <p:grpSpPr>
        <a:xfrm>
          <a:off x="0" y="0"/>
          <a:ext cx="0" cy="0"/>
          <a:chOff x="0" y="0"/>
          <a:chExt cx="0" cy="0"/>
        </a:xfrm>
      </p:grpSpPr>
      <p:sp>
        <p:nvSpPr>
          <p:cNvPr id="1048740" name="Content Placeholder 2"/>
          <p:cNvSpPr>
            <a:spLocks noGrp="1"/>
          </p:cNvSpPr>
          <p:nvPr>
            <p:ph idx="1"/>
          </p:nvPr>
        </p:nvSpPr>
        <p:spPr/>
        <p:txBody>
          <a:bodyPr/>
          <a:p>
            <a:r>
              <a:rPr dirty="0" lang="en-US" smtClean="0"/>
              <a:t>For the purposes of admission, the form </a:t>
            </a:r>
            <a:r>
              <a:rPr b="1" dirty="0" lang="en-US" smtClean="0"/>
              <a:t>MOH 638 </a:t>
            </a:r>
            <a:r>
              <a:rPr dirty="0" lang="en-US" smtClean="0"/>
              <a:t>must be filled in by the police officer or an administrative officer.</a:t>
            </a:r>
          </a:p>
          <a:p>
            <a:pPr>
              <a:buNone/>
            </a:pPr>
            <a:endParaRPr dirty="0" lang="en-US"/>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showMasterSp="0">
  <p:cSld>
    <p:spTree>
      <p:nvGrpSpPr>
        <p:cNvPr id="405" name=""/>
        <p:cNvGrpSpPr/>
        <p:nvPr/>
      </p:nvGrpSpPr>
      <p:grpSpPr>
        <a:xfrm>
          <a:off x="0" y="0"/>
          <a:ext cx="0" cy="0"/>
          <a:chOff x="0" y="0"/>
          <a:chExt cx="0" cy="0"/>
        </a:xfrm>
      </p:grpSpPr>
      <p:sp>
        <p:nvSpPr>
          <p:cNvPr id="1048741" name="Title 1"/>
          <p:cNvSpPr>
            <a:spLocks noGrp="1"/>
          </p:cNvSpPr>
          <p:nvPr>
            <p:ph type="title"/>
          </p:nvPr>
        </p:nvSpPr>
        <p:spPr>
          <a:xfrm>
            <a:off x="0" y="609600"/>
            <a:ext cx="9144000" cy="1524000"/>
          </a:xfrm>
        </p:spPr>
        <p:txBody>
          <a:bodyPr/>
          <a:p>
            <a:r>
              <a:rPr dirty="0" lang="en-US" smtClean="0"/>
              <a:t>Part VIII - Admission and Discharge of Members of the Armed Forces </a:t>
            </a:r>
            <a:br>
              <a:rPr dirty="0" lang="en-US" smtClean="0"/>
            </a:br>
            <a:r>
              <a:rPr dirty="0" lang="en-US" smtClean="0"/>
              <a:t>(Section 17 M.H.A) </a:t>
            </a:r>
            <a:br>
              <a:rPr dirty="0" lang="en-US" smtClean="0"/>
            </a:br>
            <a:endParaRPr dirty="0" lang="en-US"/>
          </a:p>
        </p:txBody>
      </p:sp>
      <p:sp>
        <p:nvSpPr>
          <p:cNvPr id="1048742" name="Content Placeholder 2"/>
          <p:cNvSpPr>
            <a:spLocks noGrp="1"/>
          </p:cNvSpPr>
          <p:nvPr>
            <p:ph idx="1"/>
          </p:nvPr>
        </p:nvSpPr>
        <p:spPr>
          <a:xfrm>
            <a:off x="0" y="1981200"/>
            <a:ext cx="9144000" cy="4876800"/>
          </a:xfrm>
        </p:spPr>
        <p:txBody>
          <a:bodyPr/>
          <a:p>
            <a:r>
              <a:rPr dirty="0" lang="en-US" smtClean="0"/>
              <a:t>Any member of the armed forces may be admitted into a mental hospital for observation, if a medical officer of the armed forces, by letter addressed to the ‘person in charge’, and certifies that:</a:t>
            </a:r>
          </a:p>
          <a:p>
            <a:pPr lvl="1"/>
            <a:r>
              <a:rPr dirty="0" lang="en-US" smtClean="0"/>
              <a:t>The member of the armed forces has been examined within a period of 48 hours before issuing the letter</a:t>
            </a:r>
          </a:p>
          <a:p>
            <a:pPr lvl="1"/>
            <a:r>
              <a:rPr dirty="0" lang="en-US" smtClean="0"/>
              <a:t>For reasons recorded in the letter, the member of the armed forces is a proper person to be admitted to a mental hospital for observation and treatment</a:t>
            </a:r>
          </a:p>
          <a:p>
            <a:endParaRPr dirty="0" lang="en-US"/>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showMasterSp="0">
  <p:cSld>
    <p:spTree>
      <p:nvGrpSpPr>
        <p:cNvPr id="406" name=""/>
        <p:cNvGrpSpPr/>
        <p:nvPr/>
      </p:nvGrpSpPr>
      <p:grpSpPr>
        <a:xfrm>
          <a:off x="0" y="0"/>
          <a:ext cx="0" cy="0"/>
          <a:chOff x="0" y="0"/>
          <a:chExt cx="0" cy="0"/>
        </a:xfrm>
      </p:grpSpPr>
      <p:sp>
        <p:nvSpPr>
          <p:cNvPr id="1048743" name="Content Placeholder 2"/>
          <p:cNvSpPr>
            <a:spLocks noGrp="1"/>
          </p:cNvSpPr>
          <p:nvPr>
            <p:ph idx="1"/>
          </p:nvPr>
        </p:nvSpPr>
        <p:spPr>
          <a:xfrm>
            <a:off x="0" y="304800"/>
            <a:ext cx="8915400" cy="6553200"/>
          </a:xfrm>
        </p:spPr>
        <p:txBody>
          <a:bodyPr/>
          <a:p>
            <a:r>
              <a:rPr dirty="0" lang="en-US" smtClean="0"/>
              <a:t>A member of the armed forces may be admitted under section 17 for an initial period of 28 days from the date of admission, that period may be extended if, at or before the end of 28 days, two medical practitioners, one of whom shall be a psychiatrist, recommend the extension after re-examining the patient.</a:t>
            </a:r>
          </a:p>
          <a:p>
            <a:r>
              <a:rPr dirty="0" lang="en-US" smtClean="0"/>
              <a:t>The said patient can be discharged if two medical practitioners, one of whom is a psychiatrist, by a letter addressed to the ‘person in charge’, certifying that they have examined the member of the armed forces within a period of 72 hours before issuing the letter.</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showMasterSp="0">
  <p:cSld>
    <p:spTree>
      <p:nvGrpSpPr>
        <p:cNvPr id="407" name=""/>
        <p:cNvGrpSpPr/>
        <p:nvPr/>
      </p:nvGrpSpPr>
      <p:grpSpPr>
        <a:xfrm>
          <a:off x="0" y="0"/>
          <a:ext cx="0" cy="0"/>
          <a:chOff x="0" y="0"/>
          <a:chExt cx="0" cy="0"/>
        </a:xfrm>
      </p:grpSpPr>
      <p:sp>
        <p:nvSpPr>
          <p:cNvPr id="1048744" name="Content Placeholder 2"/>
          <p:cNvSpPr>
            <a:spLocks noGrp="1"/>
          </p:cNvSpPr>
          <p:nvPr>
            <p:ph idx="1"/>
          </p:nvPr>
        </p:nvSpPr>
        <p:spPr>
          <a:xfrm>
            <a:off x="0" y="0"/>
            <a:ext cx="8915400" cy="6858000"/>
          </a:xfrm>
        </p:spPr>
        <p:txBody>
          <a:bodyPr/>
          <a:p>
            <a:r>
              <a:rPr dirty="0" lang="en-US" smtClean="0"/>
              <a:t>Where any member of the armed forces suffers from mental illness whilst away from his armed forces unit and is under any circumstance, admitted into a mental hospital, the ‘person in charge’ shall inform the nearest armed forces unit directly, or through an administrative officer or gazetted police officer.</a:t>
            </a:r>
          </a:p>
          <a:p>
            <a:r>
              <a:rPr dirty="0" lang="en-US" smtClean="0"/>
              <a:t>If a member of the armed forces is admitted to a mental hospital they cease to be a member of the armed forces, the ‘person in charge’ shall be informed of that fact and the patient shall be declared an involuntary patient under part VI (section 14) with effect from the date the information is received.</a:t>
            </a:r>
          </a:p>
          <a:p>
            <a:pPr>
              <a:buNone/>
            </a:pPr>
            <a:r>
              <a:rPr dirty="0" lang="en-US" smtClean="0"/>
              <a:t> </a:t>
            </a:r>
          </a:p>
          <a:p>
            <a:pPr>
              <a:buNone/>
            </a:pPr>
            <a:endParaRPr dirty="0" lang="en-US"/>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showMasterSp="0">
  <p:cSld>
    <p:spTree>
      <p:nvGrpSpPr>
        <p:cNvPr id="408" name=""/>
        <p:cNvGrpSpPr/>
        <p:nvPr/>
      </p:nvGrpSpPr>
      <p:grpSpPr>
        <a:xfrm>
          <a:off x="0" y="0"/>
          <a:ext cx="0" cy="0"/>
          <a:chOff x="0" y="0"/>
          <a:chExt cx="0" cy="0"/>
        </a:xfrm>
      </p:grpSpPr>
      <p:sp>
        <p:nvSpPr>
          <p:cNvPr id="1048745" name="Title 1"/>
          <p:cNvSpPr>
            <a:spLocks noGrp="1"/>
          </p:cNvSpPr>
          <p:nvPr>
            <p:ph type="title"/>
          </p:nvPr>
        </p:nvSpPr>
        <p:spPr>
          <a:xfrm>
            <a:off x="0" y="609600"/>
            <a:ext cx="8915400" cy="1143000"/>
          </a:xfrm>
        </p:spPr>
        <p:txBody>
          <a:bodyPr/>
          <a:p>
            <a:r>
              <a:rPr dirty="0" lang="en-US" smtClean="0"/>
              <a:t>Part IX - Admission of a Patient from Foreign Countries (Section 18 M.H.A) </a:t>
            </a:r>
            <a:br>
              <a:rPr dirty="0" lang="en-US" smtClean="0"/>
            </a:br>
            <a:endParaRPr dirty="0" lang="en-US"/>
          </a:p>
        </p:txBody>
      </p:sp>
      <p:sp>
        <p:nvSpPr>
          <p:cNvPr id="1048746" name="Content Placeholder 2"/>
          <p:cNvSpPr>
            <a:spLocks noGrp="1"/>
          </p:cNvSpPr>
          <p:nvPr>
            <p:ph idx="1"/>
          </p:nvPr>
        </p:nvSpPr>
        <p:spPr>
          <a:xfrm>
            <a:off x="0" y="2057400"/>
            <a:ext cx="9144000" cy="4800600"/>
          </a:xfrm>
        </p:spPr>
        <p:txBody>
          <a:bodyPr/>
          <a:p>
            <a:r>
              <a:rPr dirty="0" lang="en-US" smtClean="0"/>
              <a:t>According to this section of the act:</a:t>
            </a:r>
          </a:p>
          <a:p>
            <a:pPr lvl="1"/>
            <a:r>
              <a:rPr dirty="0" lang="en-US" smtClean="0"/>
              <a:t>No person suffering from mental disorder shall be admitted into a mental hospital in Kenya from any state outside Kenya except under Part IX of M.H.A.</a:t>
            </a:r>
          </a:p>
          <a:p>
            <a:pPr lvl="0"/>
            <a:r>
              <a:rPr dirty="0" lang="en-US" smtClean="0"/>
              <a:t>This part will not apply to individuals ordinarily resident in Kenya.</a:t>
            </a:r>
          </a:p>
          <a:p>
            <a:endParaRPr dirty="0" lang="en-US"/>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showMasterSp="0">
  <p:cSld>
    <p:spTree>
      <p:nvGrpSpPr>
        <p:cNvPr id="409" name=""/>
        <p:cNvGrpSpPr/>
        <p:nvPr/>
      </p:nvGrpSpPr>
      <p:grpSpPr>
        <a:xfrm>
          <a:off x="0" y="0"/>
          <a:ext cx="0" cy="0"/>
          <a:chOff x="0" y="0"/>
          <a:chExt cx="0" cy="0"/>
        </a:xfrm>
      </p:grpSpPr>
      <p:sp>
        <p:nvSpPr>
          <p:cNvPr id="1048747" name="Content Placeholder 2"/>
          <p:cNvSpPr>
            <a:spLocks noGrp="1"/>
          </p:cNvSpPr>
          <p:nvPr>
            <p:ph idx="1"/>
          </p:nvPr>
        </p:nvSpPr>
        <p:spPr>
          <a:xfrm>
            <a:off x="0" y="0"/>
            <a:ext cx="8915400" cy="6096000"/>
          </a:xfrm>
        </p:spPr>
        <p:txBody>
          <a:bodyPr/>
          <a:p>
            <a:pPr lvl="0"/>
            <a:r>
              <a:rPr dirty="0" lang="en-US" smtClean="0"/>
              <a:t>(Section 18 M.H.A) Where it is necessary to admit a person suffering from mental disorder from any foreign country into any mental hospital in Kenya for observation, the government or other relevant authority in that country shall apply in writing to the mental health board to approve the admission, no mental hospital shall receive a person suffering mental disorders from a foreign country without the board’s written approval.</a:t>
            </a:r>
          </a:p>
          <a:p>
            <a:endParaRPr dirty="0" lang="en-US"/>
          </a:p>
        </p:txBody>
      </p:sp>
    </p:spTree>
  </p:cSld>
  <p:clrMapOvr>
    <a:masterClrMapping/>
  </p:clrMapOvr>
</p:sld>
</file>

<file path=ppt/theme/theme1.xml><?xml version="1.0" encoding="utf-8"?>
<a:theme xmlns:a="http://schemas.openxmlformats.org/drawingml/2006/main" name="Theme6">
  <a:themeElements>
    <a:clrScheme name="Soaring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fontScheme name="Soaring">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ahLst/>
          <a:rect l="0" t="0" r="0" b="0"/>
          <a:pathLst/>
        </a:custGeom>
        <a:noFill/>
        <a:ln w="9525" cap="flat" cmpd="sng" algn="ctr">
          <a:noFill/>
          <a:prstDash val="solid"/>
          <a:round/>
          <a:headEnd type="none" w="med" len="med"/>
          <a:tailEnd type="none" w="med" len="med"/>
        </a:ln>
        <a:effectLst/>
      </a:spPr>
      <a:bodyPr anchor="ctr" anchorCtr="0" bIns="46038" compatLnSpc="1" lIns="92075" numCol="1" rIns="92075" tIns="46038" vert="horz" wrap="square">
        <a:prstTxWarp prst="textNoShape"/>
      </a:bodyPr>
      <a:lstStyle>
        <a:defPPr algn="ctr" defTabSz="914400" eaLnBrk="1" fontAlgn="base" hangingPunct="1" indent="0" latinLnBrk="0" marL="0" marR="0" rtl="0">
          <a:lnSpc>
            <a:spcPct val="100000"/>
          </a:lnSpc>
          <a:spcBef>
            <a:spcPct val="0"/>
          </a:spcBef>
          <a:spcAft>
            <a:spcPct val="0"/>
          </a:spcAft>
          <a:buClrTx/>
          <a:buSzTx/>
          <a:buFontTx/>
          <a:buNone/>
          <a:defRPr baseline="0" b="1" cap="none" sz="5400" i="0" kumimoji="0" lang="en-US" normalizeH="0" strike="noStrike" u="none" smtClean="0">
            <a:ln>
              <a:noFill/>
            </a:ln>
            <a:solidFill>
              <a:schemeClr val="tx2"/>
            </a:solidFill>
            <a:effectLst>
              <a:outerShdw algn="tl" blurRad="38100" dir="2700000" dist="38100">
                <a:srgbClr val="000000">
                  <a:alpha val="43137"/>
                </a:srgbClr>
              </a:outerShdw>
            </a:effectLst>
            <a:latin typeface="Arial" charset="0"/>
          </a:defRPr>
        </a:defPPr>
      </a:lstStyle>
    </a:spDef>
    <a:lnDef>
      <a:spPr bwMode="auto">
        <a:xfrm>
          <a:off x="0" y="0"/>
          <a:ext cx="1" cy="1"/>
        </a:xfrm>
        <a:custGeom>
          <a:avLst/>
          <a:ahLst/>
          <a:rect l="0" t="0" r="0" b="0"/>
          <a:pathLst/>
        </a:custGeom>
        <a:noFill/>
        <a:ln w="9525" cap="flat" cmpd="sng" algn="ctr">
          <a:noFill/>
          <a:prstDash val="solid"/>
          <a:round/>
          <a:headEnd type="none" w="med" len="med"/>
          <a:tailEnd type="none" w="med" len="med"/>
        </a:ln>
        <a:effectLst/>
      </a:spPr>
      <a:bodyPr anchor="ctr" anchorCtr="0" bIns="46038" compatLnSpc="1" lIns="92075" numCol="1" rIns="92075" tIns="46038" vert="horz" wrap="square">
        <a:prstTxWarp prst="textNoShape"/>
      </a:bodyPr>
      <a:lstStyle>
        <a:defPPr algn="ctr" defTabSz="914400" eaLnBrk="1" fontAlgn="base" hangingPunct="1" indent="0" latinLnBrk="0" marL="0" marR="0" rtl="0">
          <a:lnSpc>
            <a:spcPct val="100000"/>
          </a:lnSpc>
          <a:spcBef>
            <a:spcPct val="0"/>
          </a:spcBef>
          <a:spcAft>
            <a:spcPct val="0"/>
          </a:spcAft>
          <a:buClrTx/>
          <a:buSzTx/>
          <a:buFontTx/>
          <a:buNone/>
          <a:defRPr baseline="0" b="1" cap="none" sz="5400" i="0" kumimoji="0" lang="en-US" normalizeH="0" strike="noStrike" u="none" smtClean="0">
            <a:ln>
              <a:noFill/>
            </a:ln>
            <a:solidFill>
              <a:schemeClr val="tx2"/>
            </a:solidFill>
            <a:effectLst>
              <a:outerShdw algn="tl" blurRad="38100" dir="2700000" dist="38100">
                <a:srgbClr val="000000">
                  <a:alpha val="43137"/>
                </a:srgbClr>
              </a:outerShdw>
            </a:effectLst>
            <a:latin typeface="Arial" charset="0"/>
          </a:defRPr>
        </a:defPPr>
      </a:lstStyle>
    </a:lnDef>
  </a:objectDefaults>
  <a:extraClrSchemeLst>
    <a:extraClrScheme>
      <a:clrScheme name="Soaring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Soaring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Soaring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Soaring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Soaring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Application>Microsoft Office PowerPoint</Application>
  <ScaleCrop>0</ScaleCrop>
  <Company>Hewlett-Packard</Company>
  <LinksUpToDate>0</LinksUpToDate>
  <AppVersion>15.0000</AppVersion>
</Properties>
</file>

<file path=docProps/core.xml><?xml version="1.0" encoding="utf-8"?>
<cp:coreProperties xmlns:cp="http://schemas.openxmlformats.org/package/2006/metadata/core-properties" xmlns:dc="http://purl.org/dc/elements/1.1/" xmlns:dcterms="http://purl.org/dc/terms/" xmlns:xsi="http://www.w3.org/2001/XMLSchema-instance">
  <dc:title>PSYCHIATRIC NURSING</dc:title>
  <dc:creator>martha njeri kairu</dc:creator>
  <cp:lastModifiedBy>KIKWAI</cp:lastModifiedBy>
  <dcterms:created xsi:type="dcterms:W3CDTF">2013-06-17T05:56:49Z</dcterms:created>
  <dcterms:modified xsi:type="dcterms:W3CDTF">2022-10-16T11:33:56Z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0b46d435b5984271bc7f69cd6a4265c3</vt:lpwstr>
  </property>
</Properties>
</file>