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9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013E24-58CC-4A5C-8198-FE5E9B9AC25B}"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BDC9FE45-8034-4ED9-AADC-F82D4928BB0E}">
      <dgm:prSet phldrT="[Text]"/>
      <dgm:spPr/>
      <dgm:t>
        <a:bodyPr/>
        <a:lstStyle/>
        <a:p>
          <a:r>
            <a:rPr lang="en-US" dirty="0" smtClean="0"/>
            <a:t>Goals of psychology</a:t>
          </a:r>
          <a:endParaRPr lang="en-US" dirty="0"/>
        </a:p>
      </dgm:t>
    </dgm:pt>
    <dgm:pt modelId="{A24CCDD5-3AD3-4218-8981-492FADC33F7A}" type="parTrans" cxnId="{5D6E3740-D9BC-4C40-8520-FB6ECC26EE42}">
      <dgm:prSet/>
      <dgm:spPr/>
      <dgm:t>
        <a:bodyPr/>
        <a:lstStyle/>
        <a:p>
          <a:endParaRPr lang="en-US"/>
        </a:p>
      </dgm:t>
    </dgm:pt>
    <dgm:pt modelId="{58775CFA-E675-4668-91BE-C75505018E7E}" type="sibTrans" cxnId="{5D6E3740-D9BC-4C40-8520-FB6ECC26EE42}">
      <dgm:prSet/>
      <dgm:spPr/>
      <dgm:t>
        <a:bodyPr/>
        <a:lstStyle/>
        <a:p>
          <a:endParaRPr lang="en-US"/>
        </a:p>
      </dgm:t>
    </dgm:pt>
    <dgm:pt modelId="{612C6149-9F57-4001-BF00-FD39AEEBD2E8}">
      <dgm:prSet phldrT="[Text]"/>
      <dgm:spPr/>
      <dgm:t>
        <a:bodyPr/>
        <a:lstStyle/>
        <a:p>
          <a:r>
            <a:rPr lang="en-US" dirty="0" smtClean="0"/>
            <a:t>observe</a:t>
          </a:r>
          <a:endParaRPr lang="en-US" dirty="0"/>
        </a:p>
      </dgm:t>
    </dgm:pt>
    <dgm:pt modelId="{490FE679-EF78-44FD-920D-7F2E683EBFDE}" type="parTrans" cxnId="{597D3237-E4CF-40F7-8642-0BC123A3D030}">
      <dgm:prSet/>
      <dgm:spPr/>
      <dgm:t>
        <a:bodyPr/>
        <a:lstStyle/>
        <a:p>
          <a:endParaRPr lang="en-US"/>
        </a:p>
      </dgm:t>
    </dgm:pt>
    <dgm:pt modelId="{216936C0-229A-40E1-A4B2-C0CC782A7071}" type="sibTrans" cxnId="{597D3237-E4CF-40F7-8642-0BC123A3D030}">
      <dgm:prSet/>
      <dgm:spPr/>
      <dgm:t>
        <a:bodyPr/>
        <a:lstStyle/>
        <a:p>
          <a:endParaRPr lang="en-US"/>
        </a:p>
      </dgm:t>
    </dgm:pt>
    <dgm:pt modelId="{B1428A90-897D-4AE2-829B-1FEAA66AD34D}">
      <dgm:prSet phldrT="[Text]"/>
      <dgm:spPr/>
      <dgm:t>
        <a:bodyPr/>
        <a:lstStyle/>
        <a:p>
          <a:r>
            <a:rPr lang="en-US" dirty="0" smtClean="0"/>
            <a:t>describe</a:t>
          </a:r>
          <a:endParaRPr lang="en-US" dirty="0"/>
        </a:p>
      </dgm:t>
    </dgm:pt>
    <dgm:pt modelId="{B39F2D1B-9698-4F5C-8D5F-4EFDF1A476C6}" type="parTrans" cxnId="{92EC38DC-F737-4D47-9C70-4A01CA106064}">
      <dgm:prSet/>
      <dgm:spPr/>
      <dgm:t>
        <a:bodyPr/>
        <a:lstStyle/>
        <a:p>
          <a:endParaRPr lang="en-US"/>
        </a:p>
      </dgm:t>
    </dgm:pt>
    <dgm:pt modelId="{74C0D104-19BE-40BD-BCD2-90B010CCB35B}" type="sibTrans" cxnId="{92EC38DC-F737-4D47-9C70-4A01CA106064}">
      <dgm:prSet/>
      <dgm:spPr/>
      <dgm:t>
        <a:bodyPr/>
        <a:lstStyle/>
        <a:p>
          <a:endParaRPr lang="en-US"/>
        </a:p>
      </dgm:t>
    </dgm:pt>
    <dgm:pt modelId="{30021A36-73E3-4D76-A370-D3DA84A8E9CC}">
      <dgm:prSet phldrT="[Text]"/>
      <dgm:spPr/>
      <dgm:t>
        <a:bodyPr/>
        <a:lstStyle/>
        <a:p>
          <a:r>
            <a:rPr lang="en-US" dirty="0" smtClean="0"/>
            <a:t>explain</a:t>
          </a:r>
          <a:endParaRPr lang="en-US" dirty="0"/>
        </a:p>
      </dgm:t>
    </dgm:pt>
    <dgm:pt modelId="{0D0BF70D-EF9D-4279-9CBB-AB704EAF7EC7}" type="parTrans" cxnId="{1CBD33B7-CD67-4617-BC84-9B5D63EB92AC}">
      <dgm:prSet/>
      <dgm:spPr/>
      <dgm:t>
        <a:bodyPr/>
        <a:lstStyle/>
        <a:p>
          <a:endParaRPr lang="en-US"/>
        </a:p>
      </dgm:t>
    </dgm:pt>
    <dgm:pt modelId="{CADC26F7-6FFF-4C31-B1DB-BE3C73587D27}" type="sibTrans" cxnId="{1CBD33B7-CD67-4617-BC84-9B5D63EB92AC}">
      <dgm:prSet/>
      <dgm:spPr/>
      <dgm:t>
        <a:bodyPr/>
        <a:lstStyle/>
        <a:p>
          <a:endParaRPr lang="en-US"/>
        </a:p>
      </dgm:t>
    </dgm:pt>
    <dgm:pt modelId="{9D7975E2-EA86-423D-90FC-7ECDE460919C}">
      <dgm:prSet phldrT="[Text]"/>
      <dgm:spPr/>
      <dgm:t>
        <a:bodyPr/>
        <a:lstStyle/>
        <a:p>
          <a:r>
            <a:rPr lang="en-US" dirty="0" smtClean="0"/>
            <a:t>predict</a:t>
          </a:r>
          <a:endParaRPr lang="en-US" dirty="0"/>
        </a:p>
      </dgm:t>
    </dgm:pt>
    <dgm:pt modelId="{0FE5E8CE-0DC1-40C8-83AD-E07FCA8AF765}" type="parTrans" cxnId="{10B90383-3E18-4E37-8AD7-2DC67E8E182D}">
      <dgm:prSet/>
      <dgm:spPr/>
      <dgm:t>
        <a:bodyPr/>
        <a:lstStyle/>
        <a:p>
          <a:endParaRPr lang="en-US"/>
        </a:p>
      </dgm:t>
    </dgm:pt>
    <dgm:pt modelId="{63AF3F34-2FA1-4A8F-AF1A-7E73B7604C0C}" type="sibTrans" cxnId="{10B90383-3E18-4E37-8AD7-2DC67E8E182D}">
      <dgm:prSet/>
      <dgm:spPr/>
      <dgm:t>
        <a:bodyPr/>
        <a:lstStyle/>
        <a:p>
          <a:endParaRPr lang="en-US"/>
        </a:p>
      </dgm:t>
    </dgm:pt>
    <dgm:pt modelId="{6E8E202D-C786-41F5-8738-3F9CD1E336F0}">
      <dgm:prSet/>
      <dgm:spPr/>
      <dgm:t>
        <a:bodyPr/>
        <a:lstStyle/>
        <a:p>
          <a:r>
            <a:rPr lang="en-US" dirty="0" smtClean="0"/>
            <a:t>control</a:t>
          </a:r>
          <a:endParaRPr lang="en-US" dirty="0"/>
        </a:p>
      </dgm:t>
    </dgm:pt>
    <dgm:pt modelId="{69816EED-E02D-48C8-8B41-7D1EA0E16281}" type="parTrans" cxnId="{526ED271-4426-41AF-940A-4F2E90F109B8}">
      <dgm:prSet/>
      <dgm:spPr/>
      <dgm:t>
        <a:bodyPr/>
        <a:lstStyle/>
        <a:p>
          <a:endParaRPr lang="en-US"/>
        </a:p>
      </dgm:t>
    </dgm:pt>
    <dgm:pt modelId="{6090AA16-2A9B-4048-931F-63142C3FC060}" type="sibTrans" cxnId="{526ED271-4426-41AF-940A-4F2E90F109B8}">
      <dgm:prSet/>
      <dgm:spPr/>
      <dgm:t>
        <a:bodyPr/>
        <a:lstStyle/>
        <a:p>
          <a:endParaRPr lang="en-US"/>
        </a:p>
      </dgm:t>
    </dgm:pt>
    <dgm:pt modelId="{68C86AF1-DA11-4710-A83C-24C7261B56B4}" type="pres">
      <dgm:prSet presAssocID="{F7013E24-58CC-4A5C-8198-FE5E9B9AC25B}" presName="cycle" presStyleCnt="0">
        <dgm:presLayoutVars>
          <dgm:chMax val="1"/>
          <dgm:dir/>
          <dgm:animLvl val="ctr"/>
          <dgm:resizeHandles val="exact"/>
        </dgm:presLayoutVars>
      </dgm:prSet>
      <dgm:spPr/>
      <dgm:t>
        <a:bodyPr/>
        <a:lstStyle/>
        <a:p>
          <a:endParaRPr lang="en-US"/>
        </a:p>
      </dgm:t>
    </dgm:pt>
    <dgm:pt modelId="{E864FA99-BC1B-4099-BD0F-F40E30C8CEFC}" type="pres">
      <dgm:prSet presAssocID="{BDC9FE45-8034-4ED9-AADC-F82D4928BB0E}" presName="centerShape" presStyleLbl="node0" presStyleIdx="0" presStyleCnt="1"/>
      <dgm:spPr/>
      <dgm:t>
        <a:bodyPr/>
        <a:lstStyle/>
        <a:p>
          <a:endParaRPr lang="en-US"/>
        </a:p>
      </dgm:t>
    </dgm:pt>
    <dgm:pt modelId="{C1235A9B-BFA2-48C2-A295-367FBA12E995}" type="pres">
      <dgm:prSet presAssocID="{490FE679-EF78-44FD-920D-7F2E683EBFDE}" presName="Name9" presStyleLbl="parChTrans1D2" presStyleIdx="0" presStyleCnt="5"/>
      <dgm:spPr/>
      <dgm:t>
        <a:bodyPr/>
        <a:lstStyle/>
        <a:p>
          <a:endParaRPr lang="en-US"/>
        </a:p>
      </dgm:t>
    </dgm:pt>
    <dgm:pt modelId="{DD26F72A-C649-41BA-9C73-29022DC27FE5}" type="pres">
      <dgm:prSet presAssocID="{490FE679-EF78-44FD-920D-7F2E683EBFDE}" presName="connTx" presStyleLbl="parChTrans1D2" presStyleIdx="0" presStyleCnt="5"/>
      <dgm:spPr/>
      <dgm:t>
        <a:bodyPr/>
        <a:lstStyle/>
        <a:p>
          <a:endParaRPr lang="en-US"/>
        </a:p>
      </dgm:t>
    </dgm:pt>
    <dgm:pt modelId="{F843DBA5-2D05-4A62-817A-977CD9979A95}" type="pres">
      <dgm:prSet presAssocID="{612C6149-9F57-4001-BF00-FD39AEEBD2E8}" presName="node" presStyleLbl="node1" presStyleIdx="0" presStyleCnt="5">
        <dgm:presLayoutVars>
          <dgm:bulletEnabled val="1"/>
        </dgm:presLayoutVars>
      </dgm:prSet>
      <dgm:spPr/>
      <dgm:t>
        <a:bodyPr/>
        <a:lstStyle/>
        <a:p>
          <a:endParaRPr lang="en-US"/>
        </a:p>
      </dgm:t>
    </dgm:pt>
    <dgm:pt modelId="{11709B71-109A-45E5-98CB-39F80F1C08B7}" type="pres">
      <dgm:prSet presAssocID="{B39F2D1B-9698-4F5C-8D5F-4EFDF1A476C6}" presName="Name9" presStyleLbl="parChTrans1D2" presStyleIdx="1" presStyleCnt="5"/>
      <dgm:spPr/>
      <dgm:t>
        <a:bodyPr/>
        <a:lstStyle/>
        <a:p>
          <a:endParaRPr lang="en-US"/>
        </a:p>
      </dgm:t>
    </dgm:pt>
    <dgm:pt modelId="{791B811E-D5AC-4530-B6AD-9385CF6B293C}" type="pres">
      <dgm:prSet presAssocID="{B39F2D1B-9698-4F5C-8D5F-4EFDF1A476C6}" presName="connTx" presStyleLbl="parChTrans1D2" presStyleIdx="1" presStyleCnt="5"/>
      <dgm:spPr/>
      <dgm:t>
        <a:bodyPr/>
        <a:lstStyle/>
        <a:p>
          <a:endParaRPr lang="en-US"/>
        </a:p>
      </dgm:t>
    </dgm:pt>
    <dgm:pt modelId="{89FD8D50-5524-4120-A3A1-4266578EDF8E}" type="pres">
      <dgm:prSet presAssocID="{B1428A90-897D-4AE2-829B-1FEAA66AD34D}" presName="node" presStyleLbl="node1" presStyleIdx="1" presStyleCnt="5" custRadScaleRad="174475" custRadScaleInc="20054">
        <dgm:presLayoutVars>
          <dgm:bulletEnabled val="1"/>
        </dgm:presLayoutVars>
      </dgm:prSet>
      <dgm:spPr/>
      <dgm:t>
        <a:bodyPr/>
        <a:lstStyle/>
        <a:p>
          <a:endParaRPr lang="en-US"/>
        </a:p>
      </dgm:t>
    </dgm:pt>
    <dgm:pt modelId="{C6A9A9AE-C391-4CD2-9720-C431EF913841}" type="pres">
      <dgm:prSet presAssocID="{0D0BF70D-EF9D-4279-9CBB-AB704EAF7EC7}" presName="Name9" presStyleLbl="parChTrans1D2" presStyleIdx="2" presStyleCnt="5"/>
      <dgm:spPr/>
      <dgm:t>
        <a:bodyPr/>
        <a:lstStyle/>
        <a:p>
          <a:endParaRPr lang="en-US"/>
        </a:p>
      </dgm:t>
    </dgm:pt>
    <dgm:pt modelId="{783DCD5A-B849-4F11-90C5-3E5722B05826}" type="pres">
      <dgm:prSet presAssocID="{0D0BF70D-EF9D-4279-9CBB-AB704EAF7EC7}" presName="connTx" presStyleLbl="parChTrans1D2" presStyleIdx="2" presStyleCnt="5"/>
      <dgm:spPr/>
      <dgm:t>
        <a:bodyPr/>
        <a:lstStyle/>
        <a:p>
          <a:endParaRPr lang="en-US"/>
        </a:p>
      </dgm:t>
    </dgm:pt>
    <dgm:pt modelId="{F60E5281-E732-495B-9F0E-B096CFB6BC5A}" type="pres">
      <dgm:prSet presAssocID="{30021A36-73E3-4D76-A370-D3DA84A8E9CC}" presName="node" presStyleLbl="node1" presStyleIdx="2" presStyleCnt="5" custRadScaleRad="120582" custRadScaleInc="-22799">
        <dgm:presLayoutVars>
          <dgm:bulletEnabled val="1"/>
        </dgm:presLayoutVars>
      </dgm:prSet>
      <dgm:spPr/>
      <dgm:t>
        <a:bodyPr/>
        <a:lstStyle/>
        <a:p>
          <a:endParaRPr lang="en-US"/>
        </a:p>
      </dgm:t>
    </dgm:pt>
    <dgm:pt modelId="{4EB50A80-F19F-4AFD-91F1-CB17C4DE8EE7}" type="pres">
      <dgm:prSet presAssocID="{0FE5E8CE-0DC1-40C8-83AD-E07FCA8AF765}" presName="Name9" presStyleLbl="parChTrans1D2" presStyleIdx="3" presStyleCnt="5"/>
      <dgm:spPr/>
      <dgm:t>
        <a:bodyPr/>
        <a:lstStyle/>
        <a:p>
          <a:endParaRPr lang="en-US"/>
        </a:p>
      </dgm:t>
    </dgm:pt>
    <dgm:pt modelId="{A46BA74F-F74F-4BE6-918D-A47E839C5535}" type="pres">
      <dgm:prSet presAssocID="{0FE5E8CE-0DC1-40C8-83AD-E07FCA8AF765}" presName="connTx" presStyleLbl="parChTrans1D2" presStyleIdx="3" presStyleCnt="5"/>
      <dgm:spPr/>
      <dgm:t>
        <a:bodyPr/>
        <a:lstStyle/>
        <a:p>
          <a:endParaRPr lang="en-US"/>
        </a:p>
      </dgm:t>
    </dgm:pt>
    <dgm:pt modelId="{0DDDC021-24B8-468B-8CDC-7399F4EBE692}" type="pres">
      <dgm:prSet presAssocID="{9D7975E2-EA86-423D-90FC-7ECDE460919C}" presName="node" presStyleLbl="node1" presStyleIdx="3" presStyleCnt="5">
        <dgm:presLayoutVars>
          <dgm:bulletEnabled val="1"/>
        </dgm:presLayoutVars>
      </dgm:prSet>
      <dgm:spPr/>
      <dgm:t>
        <a:bodyPr/>
        <a:lstStyle/>
        <a:p>
          <a:endParaRPr lang="en-US"/>
        </a:p>
      </dgm:t>
    </dgm:pt>
    <dgm:pt modelId="{90F2F3D7-A347-406B-91FB-D5A6F126E637}" type="pres">
      <dgm:prSet presAssocID="{69816EED-E02D-48C8-8B41-7D1EA0E16281}" presName="Name9" presStyleLbl="parChTrans1D2" presStyleIdx="4" presStyleCnt="5"/>
      <dgm:spPr/>
      <dgm:t>
        <a:bodyPr/>
        <a:lstStyle/>
        <a:p>
          <a:endParaRPr lang="en-US"/>
        </a:p>
      </dgm:t>
    </dgm:pt>
    <dgm:pt modelId="{85E3719B-EE10-4D9D-85BD-A694F83D19B7}" type="pres">
      <dgm:prSet presAssocID="{69816EED-E02D-48C8-8B41-7D1EA0E16281}" presName="connTx" presStyleLbl="parChTrans1D2" presStyleIdx="4" presStyleCnt="5"/>
      <dgm:spPr/>
      <dgm:t>
        <a:bodyPr/>
        <a:lstStyle/>
        <a:p>
          <a:endParaRPr lang="en-US"/>
        </a:p>
      </dgm:t>
    </dgm:pt>
    <dgm:pt modelId="{EF786A10-E512-481D-BD69-4FED5031B425}" type="pres">
      <dgm:prSet presAssocID="{6E8E202D-C786-41F5-8738-3F9CD1E336F0}" presName="node" presStyleLbl="node1" presStyleIdx="4" presStyleCnt="5" custRadScaleRad="146794" custRadScaleInc="-9890">
        <dgm:presLayoutVars>
          <dgm:bulletEnabled val="1"/>
        </dgm:presLayoutVars>
      </dgm:prSet>
      <dgm:spPr/>
      <dgm:t>
        <a:bodyPr/>
        <a:lstStyle/>
        <a:p>
          <a:endParaRPr lang="en-US"/>
        </a:p>
      </dgm:t>
    </dgm:pt>
  </dgm:ptLst>
  <dgm:cxnLst>
    <dgm:cxn modelId="{597D3237-E4CF-40F7-8642-0BC123A3D030}" srcId="{BDC9FE45-8034-4ED9-AADC-F82D4928BB0E}" destId="{612C6149-9F57-4001-BF00-FD39AEEBD2E8}" srcOrd="0" destOrd="0" parTransId="{490FE679-EF78-44FD-920D-7F2E683EBFDE}" sibTransId="{216936C0-229A-40E1-A4B2-C0CC782A7071}"/>
    <dgm:cxn modelId="{10B90383-3E18-4E37-8AD7-2DC67E8E182D}" srcId="{BDC9FE45-8034-4ED9-AADC-F82D4928BB0E}" destId="{9D7975E2-EA86-423D-90FC-7ECDE460919C}" srcOrd="3" destOrd="0" parTransId="{0FE5E8CE-0DC1-40C8-83AD-E07FCA8AF765}" sibTransId="{63AF3F34-2FA1-4A8F-AF1A-7E73B7604C0C}"/>
    <dgm:cxn modelId="{70FE84C2-E484-4A65-867E-D822CD4FD9B3}" type="presOf" srcId="{612C6149-9F57-4001-BF00-FD39AEEBD2E8}" destId="{F843DBA5-2D05-4A62-817A-977CD9979A95}" srcOrd="0" destOrd="0" presId="urn:microsoft.com/office/officeart/2005/8/layout/radial1"/>
    <dgm:cxn modelId="{54CC7C19-7F88-4CEC-B5BA-B0274567632B}" type="presOf" srcId="{0FE5E8CE-0DC1-40C8-83AD-E07FCA8AF765}" destId="{A46BA74F-F74F-4BE6-918D-A47E839C5535}" srcOrd="1" destOrd="0" presId="urn:microsoft.com/office/officeart/2005/8/layout/radial1"/>
    <dgm:cxn modelId="{618763E3-4F43-403E-8992-C3B4F05A2DE2}" type="presOf" srcId="{490FE679-EF78-44FD-920D-7F2E683EBFDE}" destId="{DD26F72A-C649-41BA-9C73-29022DC27FE5}" srcOrd="1" destOrd="0" presId="urn:microsoft.com/office/officeart/2005/8/layout/radial1"/>
    <dgm:cxn modelId="{1CBD33B7-CD67-4617-BC84-9B5D63EB92AC}" srcId="{BDC9FE45-8034-4ED9-AADC-F82D4928BB0E}" destId="{30021A36-73E3-4D76-A370-D3DA84A8E9CC}" srcOrd="2" destOrd="0" parTransId="{0D0BF70D-EF9D-4279-9CBB-AB704EAF7EC7}" sibTransId="{CADC26F7-6FFF-4C31-B1DB-BE3C73587D27}"/>
    <dgm:cxn modelId="{92EC38DC-F737-4D47-9C70-4A01CA106064}" srcId="{BDC9FE45-8034-4ED9-AADC-F82D4928BB0E}" destId="{B1428A90-897D-4AE2-829B-1FEAA66AD34D}" srcOrd="1" destOrd="0" parTransId="{B39F2D1B-9698-4F5C-8D5F-4EFDF1A476C6}" sibTransId="{74C0D104-19BE-40BD-BCD2-90B010CCB35B}"/>
    <dgm:cxn modelId="{4D8830E0-4E30-4667-8B14-D463BCC82B77}" type="presOf" srcId="{6E8E202D-C786-41F5-8738-3F9CD1E336F0}" destId="{EF786A10-E512-481D-BD69-4FED5031B425}" srcOrd="0" destOrd="0" presId="urn:microsoft.com/office/officeart/2005/8/layout/radial1"/>
    <dgm:cxn modelId="{9DACB682-A2D9-49EF-B691-09EE538E2A2F}" type="presOf" srcId="{9D7975E2-EA86-423D-90FC-7ECDE460919C}" destId="{0DDDC021-24B8-468B-8CDC-7399F4EBE692}" srcOrd="0" destOrd="0" presId="urn:microsoft.com/office/officeart/2005/8/layout/radial1"/>
    <dgm:cxn modelId="{B50F9DAA-B0E8-4873-9F80-D1755F7574B7}" type="presOf" srcId="{F7013E24-58CC-4A5C-8198-FE5E9B9AC25B}" destId="{68C86AF1-DA11-4710-A83C-24C7261B56B4}" srcOrd="0" destOrd="0" presId="urn:microsoft.com/office/officeart/2005/8/layout/radial1"/>
    <dgm:cxn modelId="{0B53C801-AD63-4A85-A9A3-016D85E11815}" type="presOf" srcId="{B39F2D1B-9698-4F5C-8D5F-4EFDF1A476C6}" destId="{791B811E-D5AC-4530-B6AD-9385CF6B293C}" srcOrd="1" destOrd="0" presId="urn:microsoft.com/office/officeart/2005/8/layout/radial1"/>
    <dgm:cxn modelId="{37E6CD23-51A3-4EA8-84DC-D9B04C901BB2}" type="presOf" srcId="{0FE5E8CE-0DC1-40C8-83AD-E07FCA8AF765}" destId="{4EB50A80-F19F-4AFD-91F1-CB17C4DE8EE7}" srcOrd="0" destOrd="0" presId="urn:microsoft.com/office/officeart/2005/8/layout/radial1"/>
    <dgm:cxn modelId="{FB1B9775-489B-43F9-8B9D-A7C566F903E1}" type="presOf" srcId="{B1428A90-897D-4AE2-829B-1FEAA66AD34D}" destId="{89FD8D50-5524-4120-A3A1-4266578EDF8E}" srcOrd="0" destOrd="0" presId="urn:microsoft.com/office/officeart/2005/8/layout/radial1"/>
    <dgm:cxn modelId="{586D2D7B-D997-4D6B-A264-A7B7FC0CE9CD}" type="presOf" srcId="{69816EED-E02D-48C8-8B41-7D1EA0E16281}" destId="{90F2F3D7-A347-406B-91FB-D5A6F126E637}" srcOrd="0" destOrd="0" presId="urn:microsoft.com/office/officeart/2005/8/layout/radial1"/>
    <dgm:cxn modelId="{65F0A4CC-5421-4D01-B3C0-B3BD97C8FC14}" type="presOf" srcId="{B39F2D1B-9698-4F5C-8D5F-4EFDF1A476C6}" destId="{11709B71-109A-45E5-98CB-39F80F1C08B7}" srcOrd="0" destOrd="0" presId="urn:microsoft.com/office/officeart/2005/8/layout/radial1"/>
    <dgm:cxn modelId="{554344E8-BBB3-45D8-81E0-85FC87934A23}" type="presOf" srcId="{0D0BF70D-EF9D-4279-9CBB-AB704EAF7EC7}" destId="{C6A9A9AE-C391-4CD2-9720-C431EF913841}" srcOrd="0" destOrd="0" presId="urn:microsoft.com/office/officeart/2005/8/layout/radial1"/>
    <dgm:cxn modelId="{FBCDCB4A-E538-4D98-9134-EC09E1AF5977}" type="presOf" srcId="{69816EED-E02D-48C8-8B41-7D1EA0E16281}" destId="{85E3719B-EE10-4D9D-85BD-A694F83D19B7}" srcOrd="1" destOrd="0" presId="urn:microsoft.com/office/officeart/2005/8/layout/radial1"/>
    <dgm:cxn modelId="{42FF89F1-F414-4F6A-86EC-D5B09399F34A}" type="presOf" srcId="{30021A36-73E3-4D76-A370-D3DA84A8E9CC}" destId="{F60E5281-E732-495B-9F0E-B096CFB6BC5A}" srcOrd="0" destOrd="0" presId="urn:microsoft.com/office/officeart/2005/8/layout/radial1"/>
    <dgm:cxn modelId="{8CAD4983-9FFA-41D8-ACDE-12CB6361810B}" type="presOf" srcId="{0D0BF70D-EF9D-4279-9CBB-AB704EAF7EC7}" destId="{783DCD5A-B849-4F11-90C5-3E5722B05826}" srcOrd="1" destOrd="0" presId="urn:microsoft.com/office/officeart/2005/8/layout/radial1"/>
    <dgm:cxn modelId="{56583C3D-A871-43CB-8810-ADFC4C135651}" type="presOf" srcId="{490FE679-EF78-44FD-920D-7F2E683EBFDE}" destId="{C1235A9B-BFA2-48C2-A295-367FBA12E995}" srcOrd="0" destOrd="0" presId="urn:microsoft.com/office/officeart/2005/8/layout/radial1"/>
    <dgm:cxn modelId="{526ED271-4426-41AF-940A-4F2E90F109B8}" srcId="{BDC9FE45-8034-4ED9-AADC-F82D4928BB0E}" destId="{6E8E202D-C786-41F5-8738-3F9CD1E336F0}" srcOrd="4" destOrd="0" parTransId="{69816EED-E02D-48C8-8B41-7D1EA0E16281}" sibTransId="{6090AA16-2A9B-4048-931F-63142C3FC060}"/>
    <dgm:cxn modelId="{5D6E3740-D9BC-4C40-8520-FB6ECC26EE42}" srcId="{F7013E24-58CC-4A5C-8198-FE5E9B9AC25B}" destId="{BDC9FE45-8034-4ED9-AADC-F82D4928BB0E}" srcOrd="0" destOrd="0" parTransId="{A24CCDD5-3AD3-4218-8981-492FADC33F7A}" sibTransId="{58775CFA-E675-4668-91BE-C75505018E7E}"/>
    <dgm:cxn modelId="{64C43099-AF1C-4594-B1F5-1EB03E804107}" type="presOf" srcId="{BDC9FE45-8034-4ED9-AADC-F82D4928BB0E}" destId="{E864FA99-BC1B-4099-BD0F-F40E30C8CEFC}" srcOrd="0" destOrd="0" presId="urn:microsoft.com/office/officeart/2005/8/layout/radial1"/>
    <dgm:cxn modelId="{CEFDBDB2-455D-4A62-8C5A-0A44693FA416}" type="presParOf" srcId="{68C86AF1-DA11-4710-A83C-24C7261B56B4}" destId="{E864FA99-BC1B-4099-BD0F-F40E30C8CEFC}" srcOrd="0" destOrd="0" presId="urn:microsoft.com/office/officeart/2005/8/layout/radial1"/>
    <dgm:cxn modelId="{B802A64D-79A6-49EC-AB48-1C975B556E23}" type="presParOf" srcId="{68C86AF1-DA11-4710-A83C-24C7261B56B4}" destId="{C1235A9B-BFA2-48C2-A295-367FBA12E995}" srcOrd="1" destOrd="0" presId="urn:microsoft.com/office/officeart/2005/8/layout/radial1"/>
    <dgm:cxn modelId="{7178EE23-06CC-4E23-A16F-CA5C238B34D0}" type="presParOf" srcId="{C1235A9B-BFA2-48C2-A295-367FBA12E995}" destId="{DD26F72A-C649-41BA-9C73-29022DC27FE5}" srcOrd="0" destOrd="0" presId="urn:microsoft.com/office/officeart/2005/8/layout/radial1"/>
    <dgm:cxn modelId="{EF01B49B-2AF8-474A-88A7-47AB2800737A}" type="presParOf" srcId="{68C86AF1-DA11-4710-A83C-24C7261B56B4}" destId="{F843DBA5-2D05-4A62-817A-977CD9979A95}" srcOrd="2" destOrd="0" presId="urn:microsoft.com/office/officeart/2005/8/layout/radial1"/>
    <dgm:cxn modelId="{86937E2A-8972-4A3E-9369-5D7C371F0373}" type="presParOf" srcId="{68C86AF1-DA11-4710-A83C-24C7261B56B4}" destId="{11709B71-109A-45E5-98CB-39F80F1C08B7}" srcOrd="3" destOrd="0" presId="urn:microsoft.com/office/officeart/2005/8/layout/radial1"/>
    <dgm:cxn modelId="{C61AC27E-F9AD-47C1-8D66-6ADDB64B403F}" type="presParOf" srcId="{11709B71-109A-45E5-98CB-39F80F1C08B7}" destId="{791B811E-D5AC-4530-B6AD-9385CF6B293C}" srcOrd="0" destOrd="0" presId="urn:microsoft.com/office/officeart/2005/8/layout/radial1"/>
    <dgm:cxn modelId="{4616962D-B095-4965-8A8F-CC2A6C7F5D11}" type="presParOf" srcId="{68C86AF1-DA11-4710-A83C-24C7261B56B4}" destId="{89FD8D50-5524-4120-A3A1-4266578EDF8E}" srcOrd="4" destOrd="0" presId="urn:microsoft.com/office/officeart/2005/8/layout/radial1"/>
    <dgm:cxn modelId="{BABC9682-67BE-4612-B64A-41B466B98070}" type="presParOf" srcId="{68C86AF1-DA11-4710-A83C-24C7261B56B4}" destId="{C6A9A9AE-C391-4CD2-9720-C431EF913841}" srcOrd="5" destOrd="0" presId="urn:microsoft.com/office/officeart/2005/8/layout/radial1"/>
    <dgm:cxn modelId="{C59E96F9-D162-4EA8-8006-53CDB2E55F92}" type="presParOf" srcId="{C6A9A9AE-C391-4CD2-9720-C431EF913841}" destId="{783DCD5A-B849-4F11-90C5-3E5722B05826}" srcOrd="0" destOrd="0" presId="urn:microsoft.com/office/officeart/2005/8/layout/radial1"/>
    <dgm:cxn modelId="{04A0D6C9-BAE9-498F-885F-024970591FD1}" type="presParOf" srcId="{68C86AF1-DA11-4710-A83C-24C7261B56B4}" destId="{F60E5281-E732-495B-9F0E-B096CFB6BC5A}" srcOrd="6" destOrd="0" presId="urn:microsoft.com/office/officeart/2005/8/layout/radial1"/>
    <dgm:cxn modelId="{1470CD9A-F4BD-4EBB-B103-B3422705A689}" type="presParOf" srcId="{68C86AF1-DA11-4710-A83C-24C7261B56B4}" destId="{4EB50A80-F19F-4AFD-91F1-CB17C4DE8EE7}" srcOrd="7" destOrd="0" presId="urn:microsoft.com/office/officeart/2005/8/layout/radial1"/>
    <dgm:cxn modelId="{EF19B027-C70F-44CB-9118-6BC212B31C47}" type="presParOf" srcId="{4EB50A80-F19F-4AFD-91F1-CB17C4DE8EE7}" destId="{A46BA74F-F74F-4BE6-918D-A47E839C5535}" srcOrd="0" destOrd="0" presId="urn:microsoft.com/office/officeart/2005/8/layout/radial1"/>
    <dgm:cxn modelId="{2D5C8A46-3C76-4E00-81AF-144F670A8679}" type="presParOf" srcId="{68C86AF1-DA11-4710-A83C-24C7261B56B4}" destId="{0DDDC021-24B8-468B-8CDC-7399F4EBE692}" srcOrd="8" destOrd="0" presId="urn:microsoft.com/office/officeart/2005/8/layout/radial1"/>
    <dgm:cxn modelId="{E28689F4-BF7C-4176-8568-889C0446D446}" type="presParOf" srcId="{68C86AF1-DA11-4710-A83C-24C7261B56B4}" destId="{90F2F3D7-A347-406B-91FB-D5A6F126E637}" srcOrd="9" destOrd="0" presId="urn:microsoft.com/office/officeart/2005/8/layout/radial1"/>
    <dgm:cxn modelId="{0178357C-C5E7-446F-818B-CD13275574C6}" type="presParOf" srcId="{90F2F3D7-A347-406B-91FB-D5A6F126E637}" destId="{85E3719B-EE10-4D9D-85BD-A694F83D19B7}" srcOrd="0" destOrd="0" presId="urn:microsoft.com/office/officeart/2005/8/layout/radial1"/>
    <dgm:cxn modelId="{64D40832-A9B7-4CAC-AF1E-6A4B58E0F6D6}" type="presParOf" srcId="{68C86AF1-DA11-4710-A83C-24C7261B56B4}" destId="{EF786A10-E512-481D-BD69-4FED5031B425}" srcOrd="10"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64FA99-BC1B-4099-BD0F-F40E30C8CEFC}">
      <dsp:nvSpPr>
        <dsp:cNvPr id="0" name=""/>
        <dsp:cNvSpPr/>
      </dsp:nvSpPr>
      <dsp:spPr>
        <a:xfrm>
          <a:off x="3571428" y="2010554"/>
          <a:ext cx="1543942" cy="154394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Goals of psychology</a:t>
          </a:r>
          <a:endParaRPr lang="en-US" sz="1700" kern="1200" dirty="0"/>
        </a:p>
      </dsp:txBody>
      <dsp:txXfrm>
        <a:off x="3797533" y="2236659"/>
        <a:ext cx="1091732" cy="1091732"/>
      </dsp:txXfrm>
    </dsp:sp>
    <dsp:sp modelId="{C1235A9B-BFA2-48C2-A295-367FBA12E995}">
      <dsp:nvSpPr>
        <dsp:cNvPr id="0" name=""/>
        <dsp:cNvSpPr/>
      </dsp:nvSpPr>
      <dsp:spPr>
        <a:xfrm rot="16200000">
          <a:off x="4111480" y="1762638"/>
          <a:ext cx="463839" cy="31992"/>
        </a:xfrm>
        <a:custGeom>
          <a:avLst/>
          <a:gdLst/>
          <a:ahLst/>
          <a:cxnLst/>
          <a:rect l="0" t="0" r="0" b="0"/>
          <a:pathLst>
            <a:path>
              <a:moveTo>
                <a:pt x="0" y="15996"/>
              </a:moveTo>
              <a:lnTo>
                <a:pt x="463839" y="1599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331804" y="1767039"/>
        <a:ext cx="23191" cy="23191"/>
      </dsp:txXfrm>
    </dsp:sp>
    <dsp:sp modelId="{F843DBA5-2D05-4A62-817A-977CD9979A95}">
      <dsp:nvSpPr>
        <dsp:cNvPr id="0" name=""/>
        <dsp:cNvSpPr/>
      </dsp:nvSpPr>
      <dsp:spPr>
        <a:xfrm>
          <a:off x="3571428" y="2772"/>
          <a:ext cx="1543942" cy="154394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observe</a:t>
          </a:r>
          <a:endParaRPr lang="en-US" sz="2400" kern="1200" dirty="0"/>
        </a:p>
      </dsp:txBody>
      <dsp:txXfrm>
        <a:off x="3797533" y="228877"/>
        <a:ext cx="1091732" cy="1091732"/>
      </dsp:txXfrm>
    </dsp:sp>
    <dsp:sp modelId="{11709B71-109A-45E5-98CB-39F80F1C08B7}">
      <dsp:nvSpPr>
        <dsp:cNvPr id="0" name=""/>
        <dsp:cNvSpPr/>
      </dsp:nvSpPr>
      <dsp:spPr>
        <a:xfrm rot="20953166">
          <a:off x="5084458" y="2438908"/>
          <a:ext cx="1959135" cy="31992"/>
        </a:xfrm>
        <a:custGeom>
          <a:avLst/>
          <a:gdLst/>
          <a:ahLst/>
          <a:cxnLst/>
          <a:rect l="0" t="0" r="0" b="0"/>
          <a:pathLst>
            <a:path>
              <a:moveTo>
                <a:pt x="0" y="15996"/>
              </a:moveTo>
              <a:lnTo>
                <a:pt x="1959135" y="1599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a:off x="6015047" y="2405925"/>
        <a:ext cx="97956" cy="97956"/>
      </dsp:txXfrm>
    </dsp:sp>
    <dsp:sp modelId="{89FD8D50-5524-4120-A3A1-4266578EDF8E}">
      <dsp:nvSpPr>
        <dsp:cNvPr id="0" name=""/>
        <dsp:cNvSpPr/>
      </dsp:nvSpPr>
      <dsp:spPr>
        <a:xfrm>
          <a:off x="7012680" y="1355310"/>
          <a:ext cx="1543942" cy="154394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describe</a:t>
          </a:r>
          <a:endParaRPr lang="en-US" sz="2400" kern="1200" dirty="0"/>
        </a:p>
      </dsp:txBody>
      <dsp:txXfrm>
        <a:off x="7238785" y="1581415"/>
        <a:ext cx="1091732" cy="1091732"/>
      </dsp:txXfrm>
    </dsp:sp>
    <dsp:sp modelId="{C6A9A9AE-C391-4CD2-9720-C431EF913841}">
      <dsp:nvSpPr>
        <dsp:cNvPr id="0" name=""/>
        <dsp:cNvSpPr/>
      </dsp:nvSpPr>
      <dsp:spPr>
        <a:xfrm rot="2636770">
          <a:off x="4787119" y="3580081"/>
          <a:ext cx="800644" cy="31992"/>
        </a:xfrm>
        <a:custGeom>
          <a:avLst/>
          <a:gdLst/>
          <a:ahLst/>
          <a:cxnLst/>
          <a:rect l="0" t="0" r="0" b="0"/>
          <a:pathLst>
            <a:path>
              <a:moveTo>
                <a:pt x="0" y="15996"/>
              </a:moveTo>
              <a:lnTo>
                <a:pt x="800644" y="1599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167426" y="3576061"/>
        <a:ext cx="40032" cy="40032"/>
      </dsp:txXfrm>
    </dsp:sp>
    <dsp:sp modelId="{F60E5281-E732-495B-9F0E-B096CFB6BC5A}">
      <dsp:nvSpPr>
        <dsp:cNvPr id="0" name=""/>
        <dsp:cNvSpPr/>
      </dsp:nvSpPr>
      <dsp:spPr>
        <a:xfrm>
          <a:off x="5259513" y="3637657"/>
          <a:ext cx="1543942" cy="154394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explain</a:t>
          </a:r>
          <a:endParaRPr lang="en-US" sz="2400" kern="1200" dirty="0"/>
        </a:p>
      </dsp:txBody>
      <dsp:txXfrm>
        <a:off x="5485618" y="3863762"/>
        <a:ext cx="1091732" cy="1091732"/>
      </dsp:txXfrm>
    </dsp:sp>
    <dsp:sp modelId="{4EB50A80-F19F-4AFD-91F1-CB17C4DE8EE7}">
      <dsp:nvSpPr>
        <dsp:cNvPr id="0" name=""/>
        <dsp:cNvSpPr/>
      </dsp:nvSpPr>
      <dsp:spPr>
        <a:xfrm rot="7560000">
          <a:off x="3521407" y="3578695"/>
          <a:ext cx="463839" cy="31992"/>
        </a:xfrm>
        <a:custGeom>
          <a:avLst/>
          <a:gdLst/>
          <a:ahLst/>
          <a:cxnLst/>
          <a:rect l="0" t="0" r="0" b="0"/>
          <a:pathLst>
            <a:path>
              <a:moveTo>
                <a:pt x="0" y="15996"/>
              </a:moveTo>
              <a:lnTo>
                <a:pt x="463839" y="1599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741731" y="3583095"/>
        <a:ext cx="23191" cy="23191"/>
      </dsp:txXfrm>
    </dsp:sp>
    <dsp:sp modelId="{0DDDC021-24B8-468B-8CDC-7399F4EBE692}">
      <dsp:nvSpPr>
        <dsp:cNvPr id="0" name=""/>
        <dsp:cNvSpPr/>
      </dsp:nvSpPr>
      <dsp:spPr>
        <a:xfrm>
          <a:off x="2391283" y="3634884"/>
          <a:ext cx="1543942" cy="154394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predict</a:t>
          </a:r>
          <a:endParaRPr lang="en-US" sz="2400" kern="1200" dirty="0"/>
        </a:p>
      </dsp:txBody>
      <dsp:txXfrm>
        <a:off x="2617388" y="3860989"/>
        <a:ext cx="1091732" cy="1091732"/>
      </dsp:txXfrm>
    </dsp:sp>
    <dsp:sp modelId="{90F2F3D7-A347-406B-91FB-D5A6F126E637}">
      <dsp:nvSpPr>
        <dsp:cNvPr id="0" name=""/>
        <dsp:cNvSpPr/>
      </dsp:nvSpPr>
      <dsp:spPr>
        <a:xfrm rot="11666376">
          <a:off x="2214618" y="2399061"/>
          <a:ext cx="1403360" cy="31992"/>
        </a:xfrm>
        <a:custGeom>
          <a:avLst/>
          <a:gdLst/>
          <a:ahLst/>
          <a:cxnLst/>
          <a:rect l="0" t="0" r="0" b="0"/>
          <a:pathLst>
            <a:path>
              <a:moveTo>
                <a:pt x="0" y="15996"/>
              </a:moveTo>
              <a:lnTo>
                <a:pt x="1403360" y="1599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881215" y="2379973"/>
        <a:ext cx="70168" cy="70168"/>
      </dsp:txXfrm>
    </dsp:sp>
    <dsp:sp modelId="{EF786A10-E512-481D-BD69-4FED5031B425}">
      <dsp:nvSpPr>
        <dsp:cNvPr id="0" name=""/>
        <dsp:cNvSpPr/>
      </dsp:nvSpPr>
      <dsp:spPr>
        <a:xfrm>
          <a:off x="717226" y="1275617"/>
          <a:ext cx="1543942" cy="154394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control</a:t>
          </a:r>
          <a:endParaRPr lang="en-US" sz="2400" kern="1200" dirty="0"/>
        </a:p>
      </dsp:txBody>
      <dsp:txXfrm>
        <a:off x="943331" y="1501722"/>
        <a:ext cx="1091732" cy="1091732"/>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dirty="0"/>
              <a:t>4/8/2022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B80C674-7DFC-42FE-B9CD-82963CDB1557}" type="datetimeFigureOut">
              <a:rPr lang="en-US" dirty="0"/>
              <a:t>4/8/2022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076456F-F47D-4F25-8053-2A695DA0CA7D}" type="datetimeFigureOut">
              <a:rPr lang="en-US" dirty="0"/>
              <a:t>4/8/2022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D6C7379-69CC-4837-9905-BEBA22830C8A}" type="datetimeFigureOut">
              <a:rPr lang="en-US" dirty="0"/>
              <a:t>4/8/2022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9EB8B7E-8AEE-4F10-BFEE-C999AD004D36}" type="datetimeFigureOut">
              <a:rPr lang="en-US" dirty="0"/>
              <a:t>4/8/2022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8668F3F9-58BC-440B-B37B-805B9055EF92}" type="datetimeFigureOut">
              <a:rPr lang="en-US" dirty="0"/>
              <a:t>4/8/2022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0D5A53AF-48EA-489D-8260-9DCAB666386A}" type="datetimeFigureOut">
              <a:rPr lang="en-US" dirty="0"/>
              <a:t>4/8/2022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dirty="0"/>
              <a:t>4/8/2022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dirty="0"/>
              <a:t>4/8/2022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dirty="0"/>
              <a:t>4/8/2022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dirty="0"/>
              <a:t>4/8/2022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dirty="0"/>
              <a:t>4/8/2022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dirty="0"/>
              <a:t>4/8/2022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dirty="0"/>
              <a:t>4/8/2022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dirty="0"/>
              <a:t>4/8/2022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7D1BD23-6E54-4D9D-AD88-A2813C73CC25}" type="datetimeFigureOut">
              <a:rPr lang="en-US" dirty="0"/>
              <a:t>4/8/2022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471A834-4F3C-4AF9-9C74-05EC35A0F292}" type="datetimeFigureOut">
              <a:rPr lang="en-US" dirty="0"/>
              <a:t>4/8/2022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dirty="0"/>
              <a:t>4/8/2022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s://www.boundless.com/psychology/textbooks/boundless-psychology-textbook/personality-16/psychodynamic-perspectives-on-personality-77/freudian-psychoanalytic-theory-of-personality-304-12839/images/conflict-within-the-mind/"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95835" y="381001"/>
            <a:ext cx="11040036" cy="6095999"/>
          </a:xfrm>
        </p:spPr>
        <p:txBody>
          <a:bodyPr>
            <a:normAutofit fontScale="90000"/>
          </a:bodyPr>
          <a:lstStyle/>
          <a:p>
            <a:r>
              <a:rPr lang="en-US" dirty="0" smtClean="0"/>
              <a:t/>
            </a:r>
            <a:br>
              <a:rPr lang="en-US" dirty="0" smtClean="0"/>
            </a:br>
            <a:r>
              <a:rPr lang="en-US" dirty="0"/>
              <a:t/>
            </a:r>
            <a:br>
              <a:rPr lang="en-US" dirty="0"/>
            </a:br>
            <a:r>
              <a:rPr lang="en-US" dirty="0" smtClean="0"/>
              <a:t>PSYCHOLOGY </a:t>
            </a:r>
            <a:br>
              <a:rPr lang="en-US" dirty="0" smtClean="0"/>
            </a:br>
            <a:r>
              <a:rPr lang="en-US" dirty="0" smtClean="0"/>
              <a:t>DCM 2022</a:t>
            </a:r>
            <a:br>
              <a:rPr lang="en-US" dirty="0" smtClean="0"/>
            </a:br>
            <a:r>
              <a:rPr lang="en-US" dirty="0" smtClean="0"/>
              <a:t>JB</a:t>
            </a:r>
            <a:br>
              <a:rPr lang="en-US" dirty="0" smtClean="0"/>
            </a:br>
            <a:r>
              <a:rPr lang="en-US" dirty="0" smtClean="0"/>
              <a:t/>
            </a:r>
            <a:br>
              <a:rPr lang="en-US" dirty="0" smtClean="0"/>
            </a:br>
            <a:endParaRPr lang="en-US" dirty="0"/>
          </a:p>
        </p:txBody>
      </p:sp>
    </p:spTree>
    <p:extLst>
      <p:ext uri="{BB962C8B-B14F-4D97-AF65-F5344CB8AC3E}">
        <p14:creationId xmlns:p14="http://schemas.microsoft.com/office/powerpoint/2010/main" val="13319440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762000"/>
          </a:xfrm>
        </p:spPr>
        <p:txBody>
          <a:bodyPr>
            <a:normAutofit fontScale="90000"/>
          </a:bodyPr>
          <a:lstStyle/>
          <a:p>
            <a:r>
              <a:rPr lang="en-US" dirty="0" smtClean="0"/>
              <a:t>Scope of  psychology</a:t>
            </a:r>
            <a:endParaRPr lang="en-US" dirty="0"/>
          </a:p>
        </p:txBody>
      </p:sp>
      <p:sp>
        <p:nvSpPr>
          <p:cNvPr id="3" name="Content Placeholder 2"/>
          <p:cNvSpPr>
            <a:spLocks noGrp="1"/>
          </p:cNvSpPr>
          <p:nvPr>
            <p:ph sz="quarter" idx="1"/>
          </p:nvPr>
        </p:nvSpPr>
        <p:spPr>
          <a:xfrm>
            <a:off x="0" y="838200"/>
            <a:ext cx="12192000" cy="6019800"/>
          </a:xfrm>
        </p:spPr>
        <p:txBody>
          <a:bodyPr>
            <a:normAutofit/>
          </a:bodyPr>
          <a:lstStyle/>
          <a:p>
            <a:r>
              <a:rPr lang="en-US" sz="3200" dirty="0" smtClean="0"/>
              <a:t>Psychology studies different subject matters and its scope is diverse. It is related with other disciplines.  </a:t>
            </a:r>
          </a:p>
          <a:p>
            <a:pPr marL="514350" indent="-514350">
              <a:buAutoNum type="arabicPeriod"/>
            </a:pPr>
            <a:r>
              <a:rPr lang="en-US" sz="3200" b="1" dirty="0" smtClean="0">
                <a:solidFill>
                  <a:schemeClr val="accent5">
                    <a:lumMod val="60000"/>
                    <a:lumOff val="40000"/>
                  </a:schemeClr>
                </a:solidFill>
              </a:rPr>
              <a:t>Psychology and politics </a:t>
            </a:r>
          </a:p>
          <a:p>
            <a:pPr marL="514350" indent="-514350"/>
            <a:r>
              <a:rPr lang="en-US" sz="3200" dirty="0" smtClean="0"/>
              <a:t>Many political problems consist psychological problem. </a:t>
            </a:r>
          </a:p>
          <a:p>
            <a:pPr marL="514350" indent="-514350"/>
            <a:r>
              <a:rPr lang="en-US" sz="3200" dirty="0" smtClean="0"/>
              <a:t>The political battle can be effectively carried on at all, in so far as it can be supported by a scientific psychology.  </a:t>
            </a:r>
          </a:p>
          <a:p>
            <a:pPr>
              <a:buNone/>
            </a:pPr>
            <a:r>
              <a:rPr lang="en-US" sz="3200" b="1" dirty="0" smtClean="0">
                <a:solidFill>
                  <a:schemeClr val="accent5">
                    <a:lumMod val="60000"/>
                    <a:lumOff val="40000"/>
                  </a:schemeClr>
                </a:solidFill>
              </a:rPr>
              <a:t>2. Psychology and Economics</a:t>
            </a:r>
            <a:r>
              <a:rPr lang="en-US" sz="3200" dirty="0" smtClean="0">
                <a:solidFill>
                  <a:schemeClr val="accent5">
                    <a:lumMod val="60000"/>
                    <a:lumOff val="40000"/>
                  </a:schemeClr>
                </a:solidFill>
              </a:rPr>
              <a:t> </a:t>
            </a:r>
          </a:p>
          <a:p>
            <a:r>
              <a:rPr lang="en-US" sz="3200" dirty="0" smtClean="0"/>
              <a:t> The solution and clarification of an economic problem such as poverty, for example, requires the full understanding of the psychological needs of the human being: which is an essential concept in the theory of personality.  </a:t>
            </a:r>
          </a:p>
        </p:txBody>
      </p:sp>
    </p:spTree>
    <p:extLst>
      <p:ext uri="{BB962C8B-B14F-4D97-AF65-F5344CB8AC3E}">
        <p14:creationId xmlns:p14="http://schemas.microsoft.com/office/powerpoint/2010/main" val="16798895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762000"/>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0" y="838200"/>
            <a:ext cx="10668000" cy="6019800"/>
          </a:xfrm>
        </p:spPr>
        <p:txBody>
          <a:bodyPr>
            <a:normAutofit lnSpcReduction="10000"/>
          </a:bodyPr>
          <a:lstStyle/>
          <a:p>
            <a:pPr>
              <a:lnSpc>
                <a:spcPct val="150000"/>
              </a:lnSpc>
              <a:buNone/>
            </a:pPr>
            <a:r>
              <a:rPr lang="en-US" sz="3200" dirty="0" smtClean="0">
                <a:solidFill>
                  <a:schemeClr val="accent5">
                    <a:lumMod val="60000"/>
                    <a:lumOff val="40000"/>
                  </a:schemeClr>
                </a:solidFill>
              </a:rPr>
              <a:t>3. </a:t>
            </a:r>
            <a:r>
              <a:rPr lang="en-US" sz="3200" b="1" dirty="0" smtClean="0">
                <a:solidFill>
                  <a:schemeClr val="accent5">
                    <a:lumMod val="60000"/>
                    <a:lumOff val="40000"/>
                  </a:schemeClr>
                </a:solidFill>
              </a:rPr>
              <a:t>Psychology and Health </a:t>
            </a:r>
          </a:p>
          <a:p>
            <a:pPr>
              <a:lnSpc>
                <a:spcPct val="150000"/>
              </a:lnSpc>
            </a:pPr>
            <a:r>
              <a:rPr lang="en-US" sz="3200" dirty="0" smtClean="0"/>
              <a:t>The relationship is well articulated in so many health related books. It is also clearly stated in the WHO’s preamble as follows: </a:t>
            </a:r>
          </a:p>
          <a:p>
            <a:pPr>
              <a:lnSpc>
                <a:spcPct val="150000"/>
              </a:lnSpc>
            </a:pPr>
            <a:r>
              <a:rPr lang="en-US" sz="3200" dirty="0" smtClean="0"/>
              <a:t> “Health is a state of complete physical, mental and social well-being, and not merely the absence of disease or infirmity.” The scope of psychology changed through time.</a:t>
            </a:r>
          </a:p>
          <a:p>
            <a:pPr>
              <a:lnSpc>
                <a:spcPct val="150000"/>
              </a:lnSpc>
              <a:buNone/>
            </a:pPr>
            <a:r>
              <a:rPr lang="en-US" sz="3200" dirty="0" smtClean="0"/>
              <a:t> </a:t>
            </a:r>
            <a:endParaRPr lang="en-US" sz="3200" dirty="0"/>
          </a:p>
        </p:txBody>
      </p:sp>
    </p:spTree>
    <p:extLst>
      <p:ext uri="{BB962C8B-B14F-4D97-AF65-F5344CB8AC3E}">
        <p14:creationId xmlns:p14="http://schemas.microsoft.com/office/powerpoint/2010/main" val="28629957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12192000" cy="6858000"/>
          </a:xfrm>
        </p:spPr>
        <p:txBody>
          <a:bodyPr>
            <a:noAutofit/>
          </a:bodyPr>
          <a:lstStyle/>
          <a:p>
            <a:r>
              <a:rPr lang="en-US" sz="3200" dirty="0" smtClean="0"/>
              <a:t>Ct...</a:t>
            </a:r>
          </a:p>
          <a:p>
            <a:r>
              <a:rPr lang="en-US" sz="3200" dirty="0" smtClean="0"/>
              <a:t>Its </a:t>
            </a:r>
            <a:r>
              <a:rPr lang="en-US" sz="3200" dirty="0" smtClean="0"/>
              <a:t>expansion has brought changes both in subject matter and methodology.</a:t>
            </a:r>
          </a:p>
          <a:p>
            <a:r>
              <a:rPr lang="en-US" sz="3200" dirty="0" smtClean="0"/>
              <a:t> Among the most important issues and questions that are addressed by psychology at different historical periods are:  </a:t>
            </a:r>
          </a:p>
          <a:p>
            <a:r>
              <a:rPr lang="en-US" sz="3200" dirty="0" smtClean="0"/>
              <a:t> Nature (heredity) versus Nurture (environment); </a:t>
            </a:r>
          </a:p>
          <a:p>
            <a:r>
              <a:rPr lang="en-US" sz="3200" dirty="0" smtClean="0"/>
              <a:t> Conscious versus unconscious determination of behavior; </a:t>
            </a:r>
          </a:p>
          <a:p>
            <a:r>
              <a:rPr lang="en-US" sz="3200" dirty="0" smtClean="0"/>
              <a:t>Observable behavior versus internal mental processes;  </a:t>
            </a:r>
          </a:p>
          <a:p>
            <a:r>
              <a:rPr lang="en-US" sz="3200" dirty="0" smtClean="0"/>
              <a:t>Freedom of choice versus determination;  Individual difference versus universal principles. </a:t>
            </a:r>
          </a:p>
          <a:p>
            <a:r>
              <a:rPr lang="en-US" sz="3200" dirty="0" smtClean="0"/>
              <a:t>Though there is a problem in clearly defining the scope and elaborating the methodology, psychology is attractive, important and tantalizing. </a:t>
            </a:r>
          </a:p>
          <a:p>
            <a:endParaRPr lang="en-US" sz="3200" dirty="0" smtClean="0"/>
          </a:p>
          <a:p>
            <a:endParaRPr lang="en-US" sz="3200" dirty="0"/>
          </a:p>
        </p:txBody>
      </p:sp>
    </p:spTree>
    <p:extLst>
      <p:ext uri="{BB962C8B-B14F-4D97-AF65-F5344CB8AC3E}">
        <p14:creationId xmlns:p14="http://schemas.microsoft.com/office/powerpoint/2010/main" val="6064259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990600"/>
          </a:xfrm>
        </p:spPr>
        <p:txBody>
          <a:bodyPr/>
          <a:lstStyle/>
          <a:p>
            <a:r>
              <a:rPr lang="en-US" b="1" dirty="0" smtClean="0"/>
              <a:t>Goals of Psychology</a:t>
            </a:r>
            <a:endParaRPr lang="en-US" dirty="0"/>
          </a:p>
        </p:txBody>
      </p:sp>
      <p:sp>
        <p:nvSpPr>
          <p:cNvPr id="3" name="Content Placeholder 2"/>
          <p:cNvSpPr>
            <a:spLocks noGrp="1"/>
          </p:cNvSpPr>
          <p:nvPr>
            <p:ph sz="quarter" idx="1"/>
          </p:nvPr>
        </p:nvSpPr>
        <p:spPr>
          <a:xfrm>
            <a:off x="0" y="990600"/>
            <a:ext cx="12192000" cy="5638800"/>
          </a:xfrm>
        </p:spPr>
        <p:txBody>
          <a:bodyPr>
            <a:normAutofit/>
          </a:bodyPr>
          <a:lstStyle/>
          <a:p>
            <a:pPr>
              <a:lnSpc>
                <a:spcPct val="150000"/>
              </a:lnSpc>
            </a:pPr>
            <a:r>
              <a:rPr lang="en-US" sz="3200" b="1" dirty="0" smtClean="0"/>
              <a:t>Describe</a:t>
            </a:r>
            <a:r>
              <a:rPr lang="en-US" sz="3200" dirty="0" smtClean="0"/>
              <a:t> – what is the nature of this </a:t>
            </a:r>
            <a:r>
              <a:rPr lang="en-US" sz="3200" dirty="0" err="1" smtClean="0"/>
              <a:t>behaviour</a:t>
            </a:r>
            <a:r>
              <a:rPr lang="en-US" sz="3200" dirty="0" smtClean="0"/>
              <a:t>?</a:t>
            </a:r>
          </a:p>
          <a:p>
            <a:pPr>
              <a:lnSpc>
                <a:spcPct val="150000"/>
              </a:lnSpc>
            </a:pPr>
            <a:r>
              <a:rPr lang="en-US" sz="3200" dirty="0" smtClean="0"/>
              <a:t> The first goal is to observe behavior and describe, often in as much detail as possible, what was observed as objectively as possible. </a:t>
            </a:r>
          </a:p>
          <a:p>
            <a:pPr>
              <a:lnSpc>
                <a:spcPct val="150000"/>
              </a:lnSpc>
            </a:pPr>
            <a:r>
              <a:rPr lang="en-US" sz="3200" dirty="0" smtClean="0"/>
              <a:t>Through describing the behavior of humans and other animals, we are  able to understand it and gain a better perspective on what is considered normal and abnormal</a:t>
            </a:r>
            <a:endParaRPr lang="en-US" sz="3200" dirty="0"/>
          </a:p>
        </p:txBody>
      </p:sp>
    </p:spTree>
    <p:extLst>
      <p:ext uri="{BB962C8B-B14F-4D97-AF65-F5344CB8AC3E}">
        <p14:creationId xmlns:p14="http://schemas.microsoft.com/office/powerpoint/2010/main" val="17095194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838200"/>
          </a:xfrm>
        </p:spPr>
        <p:txBody>
          <a:bodyPr/>
          <a:lstStyle/>
          <a:p>
            <a:r>
              <a:rPr lang="en-US" dirty="0" smtClean="0"/>
              <a:t>cont</a:t>
            </a:r>
            <a:endParaRPr lang="en-US" dirty="0"/>
          </a:p>
        </p:txBody>
      </p:sp>
      <p:sp>
        <p:nvSpPr>
          <p:cNvPr id="3" name="Content Placeholder 2"/>
          <p:cNvSpPr>
            <a:spLocks noGrp="1"/>
          </p:cNvSpPr>
          <p:nvPr>
            <p:ph sz="quarter" idx="1"/>
          </p:nvPr>
        </p:nvSpPr>
        <p:spPr>
          <a:xfrm>
            <a:off x="215153" y="914400"/>
            <a:ext cx="11833412" cy="5638800"/>
          </a:xfrm>
        </p:spPr>
        <p:txBody>
          <a:bodyPr>
            <a:normAutofit/>
          </a:bodyPr>
          <a:lstStyle/>
          <a:p>
            <a:pPr>
              <a:lnSpc>
                <a:spcPct val="150000"/>
              </a:lnSpc>
            </a:pPr>
            <a:r>
              <a:rPr lang="en-US" sz="3200" b="1" dirty="0" smtClean="0">
                <a:solidFill>
                  <a:schemeClr val="accent5">
                    <a:lumMod val="60000"/>
                    <a:lumOff val="40000"/>
                  </a:schemeClr>
                </a:solidFill>
              </a:rPr>
              <a:t>Explain</a:t>
            </a:r>
            <a:r>
              <a:rPr lang="en-US" sz="3200" b="1" dirty="0" smtClean="0"/>
              <a:t> </a:t>
            </a:r>
            <a:r>
              <a:rPr lang="en-US" sz="3200" dirty="0" smtClean="0"/>
              <a:t>– why </a:t>
            </a:r>
            <a:r>
              <a:rPr lang="en-US" sz="3200" dirty="0" smtClean="0"/>
              <a:t>does it occur? </a:t>
            </a:r>
          </a:p>
          <a:p>
            <a:pPr>
              <a:lnSpc>
                <a:spcPct val="150000"/>
              </a:lnSpc>
              <a:buNone/>
            </a:pPr>
            <a:r>
              <a:rPr lang="en-US" sz="3200" dirty="0" smtClean="0"/>
              <a:t> While  descriptions  come  from  observable data,  psychologists  must  go  beyond what  is obvious  and explain  their  observations.  In other  words, why did  the  subject  do what he or she did? </a:t>
            </a:r>
          </a:p>
          <a:p>
            <a:pPr>
              <a:lnSpc>
                <a:spcPct val="150000"/>
              </a:lnSpc>
            </a:pPr>
            <a:endParaRPr lang="en-US" sz="3200" dirty="0"/>
          </a:p>
        </p:txBody>
      </p:sp>
    </p:spTree>
    <p:extLst>
      <p:ext uri="{BB962C8B-B14F-4D97-AF65-F5344CB8AC3E}">
        <p14:creationId xmlns:p14="http://schemas.microsoft.com/office/powerpoint/2010/main" val="12663972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838200"/>
          </a:xfrm>
        </p:spPr>
        <p:txBody>
          <a:bodyPr/>
          <a:lstStyle/>
          <a:p>
            <a:r>
              <a:rPr lang="en-US" dirty="0" smtClean="0"/>
              <a:t>cont</a:t>
            </a:r>
            <a:endParaRPr lang="en-US" dirty="0"/>
          </a:p>
        </p:txBody>
      </p:sp>
      <p:sp>
        <p:nvSpPr>
          <p:cNvPr id="3" name="Content Placeholder 2"/>
          <p:cNvSpPr>
            <a:spLocks noGrp="1"/>
          </p:cNvSpPr>
          <p:nvPr>
            <p:ph sz="quarter" idx="1"/>
          </p:nvPr>
        </p:nvSpPr>
        <p:spPr>
          <a:xfrm>
            <a:off x="0" y="990600"/>
            <a:ext cx="12192000" cy="5562600"/>
          </a:xfrm>
        </p:spPr>
        <p:txBody>
          <a:bodyPr>
            <a:normAutofit/>
          </a:bodyPr>
          <a:lstStyle/>
          <a:p>
            <a:pPr>
              <a:lnSpc>
                <a:spcPct val="150000"/>
              </a:lnSpc>
              <a:buNone/>
            </a:pPr>
            <a:r>
              <a:rPr lang="en-US" sz="3200" b="1" dirty="0" smtClean="0">
                <a:solidFill>
                  <a:schemeClr val="accent5">
                    <a:lumMod val="60000"/>
                    <a:lumOff val="40000"/>
                  </a:schemeClr>
                </a:solidFill>
              </a:rPr>
              <a:t>Predict </a:t>
            </a:r>
            <a:r>
              <a:rPr lang="en-US" sz="3200" dirty="0" smtClean="0"/>
              <a:t>–</a:t>
            </a:r>
          </a:p>
          <a:p>
            <a:pPr>
              <a:lnSpc>
                <a:spcPct val="150000"/>
              </a:lnSpc>
            </a:pPr>
            <a:r>
              <a:rPr lang="en-US" sz="3200" dirty="0" smtClean="0"/>
              <a:t>Another primary goal of psychology is to make predictions. </a:t>
            </a:r>
          </a:p>
          <a:p>
            <a:pPr>
              <a:lnSpc>
                <a:spcPct val="150000"/>
              </a:lnSpc>
            </a:pPr>
            <a:r>
              <a:rPr lang="en-US" sz="3200" dirty="0" smtClean="0"/>
              <a:t>Once  we  know  what  happens,  and  why  it  happens,  we  can  begin  to  speculate what will  happen in  the  future. There’s  an  old saying,  which  very  often holds  true:  "the best predictor of future behavior is past behavior."</a:t>
            </a:r>
          </a:p>
        </p:txBody>
      </p:sp>
    </p:spTree>
    <p:extLst>
      <p:ext uri="{BB962C8B-B14F-4D97-AF65-F5344CB8AC3E}">
        <p14:creationId xmlns:p14="http://schemas.microsoft.com/office/powerpoint/2010/main" val="17662314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838200"/>
          </a:xfrm>
        </p:spPr>
        <p:txBody>
          <a:bodyPr/>
          <a:lstStyle/>
          <a:p>
            <a:r>
              <a:rPr lang="en-US" dirty="0" smtClean="0"/>
              <a:t>cont</a:t>
            </a:r>
            <a:endParaRPr lang="en-US" dirty="0"/>
          </a:p>
        </p:txBody>
      </p:sp>
      <p:sp>
        <p:nvSpPr>
          <p:cNvPr id="3" name="Content Placeholder 2"/>
          <p:cNvSpPr>
            <a:spLocks noGrp="1"/>
          </p:cNvSpPr>
          <p:nvPr>
            <p:ph sz="quarter" idx="1"/>
          </p:nvPr>
        </p:nvSpPr>
        <p:spPr>
          <a:xfrm>
            <a:off x="0" y="914400"/>
            <a:ext cx="12192000" cy="5943600"/>
          </a:xfrm>
        </p:spPr>
        <p:txBody>
          <a:bodyPr>
            <a:normAutofit lnSpcReduction="10000"/>
          </a:bodyPr>
          <a:lstStyle/>
          <a:p>
            <a:pPr>
              <a:lnSpc>
                <a:spcPct val="150000"/>
              </a:lnSpc>
            </a:pPr>
            <a:r>
              <a:rPr lang="en-US" sz="3200" b="1" dirty="0" smtClean="0">
                <a:solidFill>
                  <a:schemeClr val="accent5">
                    <a:lumMod val="60000"/>
                    <a:lumOff val="40000"/>
                  </a:schemeClr>
                </a:solidFill>
              </a:rPr>
              <a:t>Control</a:t>
            </a:r>
            <a:r>
              <a:rPr lang="en-US" sz="3200" dirty="0" smtClean="0"/>
              <a:t> –The fourth goal of psychology is to control, modify or change the existing behavior. Influencing behavior in a helpful manner.</a:t>
            </a:r>
          </a:p>
          <a:p>
            <a:pPr>
              <a:lnSpc>
                <a:spcPct val="150000"/>
              </a:lnSpc>
            </a:pPr>
            <a:r>
              <a:rPr lang="en-US" sz="3200" dirty="0" smtClean="0"/>
              <a:t>Once we know what happens, why it happens and what is likely to happen in the future, we can expect control over it. </a:t>
            </a:r>
          </a:p>
          <a:p>
            <a:pPr>
              <a:lnSpc>
                <a:spcPct val="150000"/>
              </a:lnSpc>
            </a:pPr>
            <a:r>
              <a:rPr lang="en-US" sz="3200" dirty="0" smtClean="0"/>
              <a:t>In other words, if we know you choose abusive partners because  your  father  </a:t>
            </a:r>
            <a:r>
              <a:rPr lang="en-US" sz="3200" dirty="0" smtClean="0"/>
              <a:t>was abusive</a:t>
            </a:r>
            <a:r>
              <a:rPr lang="en-US" sz="3200" dirty="0" smtClean="0"/>
              <a:t>, we  can  assume  you  will  choose  another  abusive  partner, and can therefore intervene to change this negative behavior.</a:t>
            </a:r>
          </a:p>
          <a:p>
            <a:pPr>
              <a:lnSpc>
                <a:spcPct val="150000"/>
              </a:lnSpc>
            </a:pPr>
            <a:endParaRPr lang="en-US" sz="3200" dirty="0" smtClean="0"/>
          </a:p>
          <a:p>
            <a:pPr>
              <a:lnSpc>
                <a:spcPct val="150000"/>
              </a:lnSpc>
            </a:pPr>
            <a:endParaRPr lang="en-US" sz="3200" dirty="0"/>
          </a:p>
        </p:txBody>
      </p:sp>
    </p:spTree>
    <p:extLst>
      <p:ext uri="{BB962C8B-B14F-4D97-AF65-F5344CB8AC3E}">
        <p14:creationId xmlns:p14="http://schemas.microsoft.com/office/powerpoint/2010/main" val="32595409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685800"/>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0" y="838200"/>
            <a:ext cx="12192000" cy="5867400"/>
          </a:xfrm>
        </p:spPr>
        <p:txBody>
          <a:bodyPr>
            <a:normAutofit/>
          </a:bodyPr>
          <a:lstStyle/>
          <a:p>
            <a:pPr>
              <a:lnSpc>
                <a:spcPct val="150000"/>
              </a:lnSpc>
              <a:buNone/>
            </a:pPr>
            <a:r>
              <a:rPr lang="en-US" sz="3200" b="1" dirty="0" err="1" smtClean="0"/>
              <a:t>NB:Improve</a:t>
            </a:r>
            <a:r>
              <a:rPr lang="en-US" sz="3200" b="1" dirty="0" smtClean="0"/>
              <a:t> </a:t>
            </a:r>
            <a:r>
              <a:rPr lang="en-US" sz="3200" dirty="0" smtClean="0"/>
              <a:t>–</a:t>
            </a:r>
            <a:endParaRPr lang="en-US" sz="3200" dirty="0" smtClean="0"/>
          </a:p>
          <a:p>
            <a:pPr>
              <a:lnSpc>
                <a:spcPct val="150000"/>
              </a:lnSpc>
            </a:pPr>
            <a:r>
              <a:rPr lang="en-US" sz="3200" dirty="0" smtClean="0"/>
              <a:t>Not only do psychologists attempt to control behavior, they want to do so in a positive manner, they want  to  improve a  person’s  life,  not make it worse. </a:t>
            </a:r>
          </a:p>
          <a:p>
            <a:pPr>
              <a:lnSpc>
                <a:spcPct val="150000"/>
              </a:lnSpc>
            </a:pPr>
            <a:r>
              <a:rPr lang="en-US" sz="3200" dirty="0" smtClean="0"/>
              <a:t> This  is  not always the case, but it should always be the intention.</a:t>
            </a:r>
          </a:p>
          <a:p>
            <a:pPr>
              <a:lnSpc>
                <a:spcPct val="150000"/>
              </a:lnSpc>
            </a:pPr>
            <a:endParaRPr lang="en-US" sz="3200" dirty="0"/>
          </a:p>
        </p:txBody>
      </p:sp>
    </p:spTree>
    <p:extLst>
      <p:ext uri="{BB962C8B-B14F-4D97-AF65-F5344CB8AC3E}">
        <p14:creationId xmlns:p14="http://schemas.microsoft.com/office/powerpoint/2010/main" val="15326808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57400" y="0"/>
            <a:ext cx="8229600" cy="1143000"/>
          </a:xfrm>
        </p:spPr>
        <p:txBody>
          <a:bodyPr/>
          <a:lstStyle/>
          <a:p>
            <a:r>
              <a:rPr lang="en-US" dirty="0" smtClean="0"/>
              <a:t>summary</a:t>
            </a:r>
            <a:endParaRPr lang="en-US" dirty="0"/>
          </a:p>
        </p:txBody>
      </p:sp>
      <p:graphicFrame>
        <p:nvGraphicFramePr>
          <p:cNvPr id="5" name="Content Placeholder 4"/>
          <p:cNvGraphicFramePr>
            <a:graphicFrameLocks noGrp="1"/>
          </p:cNvGraphicFramePr>
          <p:nvPr>
            <p:ph sz="quarter" idx="1"/>
          </p:nvPr>
        </p:nvGraphicFramePr>
        <p:xfrm>
          <a:off x="1981200" y="1295400"/>
          <a:ext cx="868680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594310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201783"/>
          </a:xfrm>
        </p:spPr>
        <p:txBody>
          <a:bodyPr>
            <a:normAutofit/>
          </a:bodyPr>
          <a:lstStyle/>
          <a:p>
            <a:r>
              <a:rPr lang="en-GB" sz="4000" b="1" dirty="0" smtClean="0"/>
              <a:t>significance of psychology in clinical health practice</a:t>
            </a:r>
            <a:endParaRPr lang="en-US" sz="4000" b="1" dirty="0"/>
          </a:p>
        </p:txBody>
      </p:sp>
      <p:sp>
        <p:nvSpPr>
          <p:cNvPr id="3" name="Content Placeholder 2"/>
          <p:cNvSpPr>
            <a:spLocks noGrp="1"/>
          </p:cNvSpPr>
          <p:nvPr>
            <p:ph sz="quarter" idx="1"/>
          </p:nvPr>
        </p:nvSpPr>
        <p:spPr>
          <a:xfrm>
            <a:off x="0" y="1410788"/>
            <a:ext cx="12192000" cy="5066211"/>
          </a:xfrm>
        </p:spPr>
        <p:txBody>
          <a:bodyPr>
            <a:normAutofit/>
          </a:bodyPr>
          <a:lstStyle/>
          <a:p>
            <a:pPr>
              <a:lnSpc>
                <a:spcPct val="150000"/>
              </a:lnSpc>
              <a:buNone/>
            </a:pPr>
            <a:endParaRPr lang="en-US" sz="3600" dirty="0" smtClean="0"/>
          </a:p>
          <a:p>
            <a:pPr lvl="0">
              <a:lnSpc>
                <a:spcPct val="150000"/>
              </a:lnSpc>
            </a:pPr>
            <a:r>
              <a:rPr lang="en-GB" sz="3600" dirty="0" smtClean="0"/>
              <a:t>Helps in establishing patient-clinician relationship</a:t>
            </a:r>
            <a:endParaRPr lang="en-US" sz="3600" dirty="0" smtClean="0"/>
          </a:p>
          <a:p>
            <a:pPr lvl="0">
              <a:lnSpc>
                <a:spcPct val="150000"/>
              </a:lnSpc>
            </a:pPr>
            <a:r>
              <a:rPr lang="en-GB" sz="3600" dirty="0" smtClean="0"/>
              <a:t>Enhances therapeutic relations with patients</a:t>
            </a:r>
            <a:endParaRPr lang="en-US" sz="3600" dirty="0" smtClean="0"/>
          </a:p>
          <a:p>
            <a:pPr lvl="0">
              <a:lnSpc>
                <a:spcPct val="150000"/>
              </a:lnSpc>
            </a:pPr>
            <a:r>
              <a:rPr lang="en-GB" sz="3600" dirty="0" smtClean="0"/>
              <a:t>Facilitates relationship among health care professionals</a:t>
            </a:r>
            <a:endParaRPr lang="en-US" sz="3600" dirty="0" smtClean="0"/>
          </a:p>
          <a:p>
            <a:pPr>
              <a:lnSpc>
                <a:spcPct val="150000"/>
              </a:lnSpc>
            </a:pPr>
            <a:endParaRPr lang="en-US" sz="3600" dirty="0"/>
          </a:p>
        </p:txBody>
      </p:sp>
    </p:spTree>
    <p:extLst>
      <p:ext uri="{BB962C8B-B14F-4D97-AF65-F5344CB8AC3E}">
        <p14:creationId xmlns:p14="http://schemas.microsoft.com/office/powerpoint/2010/main" val="25524429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sz="quarter" idx="1"/>
          </p:nvPr>
        </p:nvSpPr>
        <p:spPr>
          <a:xfrm>
            <a:off x="0" y="1358537"/>
            <a:ext cx="12192000" cy="5499463"/>
          </a:xfrm>
        </p:spPr>
        <p:txBody>
          <a:bodyPr>
            <a:normAutofit/>
          </a:bodyPr>
          <a:lstStyle/>
          <a:p>
            <a:r>
              <a:rPr lang="en-US" sz="3600" dirty="0" smtClean="0"/>
              <a:t> Psychology originated from two Greek words i.e.,  </a:t>
            </a:r>
          </a:p>
          <a:p>
            <a:r>
              <a:rPr lang="en-US" sz="3600" dirty="0" smtClean="0"/>
              <a:t>Psyche  - soul   </a:t>
            </a:r>
          </a:p>
          <a:p>
            <a:r>
              <a:rPr lang="en-US" sz="3600" dirty="0" smtClean="0"/>
              <a:t>Logos     -  study </a:t>
            </a:r>
          </a:p>
          <a:p>
            <a:r>
              <a:rPr lang="en-US" sz="3600" dirty="0" smtClean="0"/>
              <a:t>Psychology broke away from philosophy and physiology and emerged as a separate discipline some 100 years ago. </a:t>
            </a:r>
          </a:p>
          <a:p>
            <a:r>
              <a:rPr lang="en-US" sz="3600" dirty="0" smtClean="0"/>
              <a:t>Psychology is the science of human and animal behavior.</a:t>
            </a:r>
            <a:endParaRPr lang="en-US" sz="3600" dirty="0"/>
          </a:p>
        </p:txBody>
      </p:sp>
    </p:spTree>
    <p:extLst>
      <p:ext uri="{BB962C8B-B14F-4D97-AF65-F5344CB8AC3E}">
        <p14:creationId xmlns:p14="http://schemas.microsoft.com/office/powerpoint/2010/main" val="20132657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Branches of psychology</a:t>
            </a:r>
            <a:endParaRPr lang="en-US" dirty="0"/>
          </a:p>
        </p:txBody>
      </p:sp>
      <p:sp>
        <p:nvSpPr>
          <p:cNvPr id="3" name="Content Placeholder 2"/>
          <p:cNvSpPr>
            <a:spLocks noGrp="1"/>
          </p:cNvSpPr>
          <p:nvPr>
            <p:ph sz="quarter" idx="1"/>
          </p:nvPr>
        </p:nvSpPr>
        <p:spPr>
          <a:xfrm>
            <a:off x="0" y="1600200"/>
            <a:ext cx="12192000" cy="5257800"/>
          </a:xfrm>
        </p:spPr>
        <p:txBody>
          <a:bodyPr>
            <a:normAutofit/>
          </a:bodyPr>
          <a:lstStyle/>
          <a:p>
            <a:pPr marL="514350" indent="-514350">
              <a:buAutoNum type="arabicPeriod"/>
            </a:pPr>
            <a:r>
              <a:rPr lang="en-US" sz="3200" b="1" dirty="0" smtClean="0"/>
              <a:t>Educational psychology  </a:t>
            </a:r>
            <a:r>
              <a:rPr lang="en-US" sz="3200" dirty="0" smtClean="0"/>
              <a:t>- It is about Ways and methods of </a:t>
            </a:r>
          </a:p>
          <a:p>
            <a:pPr marL="0" indent="0">
              <a:buNone/>
            </a:pPr>
            <a:r>
              <a:rPr lang="en-US" sz="3200" dirty="0"/>
              <a:t> </a:t>
            </a:r>
            <a:r>
              <a:rPr lang="en-US" sz="3200" dirty="0" smtClean="0"/>
              <a:t>      educating people. </a:t>
            </a:r>
          </a:p>
          <a:p>
            <a:pPr marL="514350" indent="-514350">
              <a:buNone/>
            </a:pPr>
            <a:r>
              <a:rPr lang="en-US" sz="3200" dirty="0" smtClean="0"/>
              <a:t>2. </a:t>
            </a:r>
            <a:r>
              <a:rPr lang="en-US" sz="3200" b="1" dirty="0" smtClean="0"/>
              <a:t>Developmental psychology </a:t>
            </a:r>
            <a:r>
              <a:rPr lang="en-US" sz="3200" dirty="0" smtClean="0"/>
              <a:t>- Deals with aspects of human </a:t>
            </a:r>
          </a:p>
          <a:p>
            <a:pPr marL="514350" indent="-514350">
              <a:buNone/>
            </a:pPr>
            <a:r>
              <a:rPr lang="en-US" sz="3200" dirty="0" smtClean="0"/>
              <a:t>     development over the entire span   of life.  Span of life covers from </a:t>
            </a:r>
          </a:p>
          <a:p>
            <a:pPr marL="514350" indent="-514350">
              <a:buNone/>
            </a:pPr>
            <a:r>
              <a:rPr lang="en-US" sz="3200" dirty="0" smtClean="0"/>
              <a:t>      conception to death. </a:t>
            </a:r>
          </a:p>
          <a:p>
            <a:pPr marL="514350" indent="-514350">
              <a:buNone/>
            </a:pPr>
            <a:r>
              <a:rPr lang="en-US" sz="3200" dirty="0" smtClean="0"/>
              <a:t>♦ Aspects of human development are the following:  </a:t>
            </a:r>
          </a:p>
          <a:p>
            <a:pPr marL="514350" indent="-514350">
              <a:buNone/>
            </a:pPr>
            <a:r>
              <a:rPr lang="en-US" sz="3200" dirty="0" smtClean="0"/>
              <a:t>      ▪ Physical </a:t>
            </a:r>
          </a:p>
          <a:p>
            <a:pPr marL="514350" indent="-514350">
              <a:buNone/>
            </a:pPr>
            <a:r>
              <a:rPr lang="en-US" sz="3200" dirty="0" smtClean="0"/>
              <a:t>      ▪ Mental </a:t>
            </a:r>
          </a:p>
          <a:p>
            <a:pPr marL="514350" indent="-514350">
              <a:buNone/>
            </a:pPr>
            <a:r>
              <a:rPr lang="en-US" sz="3200" dirty="0" smtClean="0"/>
              <a:t>      ▪ Social </a:t>
            </a:r>
            <a:endParaRPr lang="en-US" sz="3200" dirty="0"/>
          </a:p>
        </p:txBody>
      </p:sp>
    </p:spTree>
    <p:extLst>
      <p:ext uri="{BB962C8B-B14F-4D97-AF65-F5344CB8AC3E}">
        <p14:creationId xmlns:p14="http://schemas.microsoft.com/office/powerpoint/2010/main" val="20133635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a:xfrm>
            <a:off x="0" y="1600200"/>
            <a:ext cx="12192000" cy="5257800"/>
          </a:xfrm>
        </p:spPr>
        <p:txBody>
          <a:bodyPr>
            <a:normAutofit lnSpcReduction="10000"/>
          </a:bodyPr>
          <a:lstStyle/>
          <a:p>
            <a:pPr>
              <a:lnSpc>
                <a:spcPct val="150000"/>
              </a:lnSpc>
            </a:pPr>
            <a:r>
              <a:rPr lang="en-US" sz="3200" b="1" dirty="0" smtClean="0"/>
              <a:t>3 Social psychology </a:t>
            </a:r>
          </a:p>
          <a:p>
            <a:pPr>
              <a:lnSpc>
                <a:spcPct val="150000"/>
              </a:lnSpc>
            </a:pPr>
            <a:r>
              <a:rPr lang="en-US" sz="3200" dirty="0" smtClean="0"/>
              <a:t>It is the study of how people’s thoughts, feelings and actions are affected by others</a:t>
            </a:r>
          </a:p>
          <a:p>
            <a:pPr>
              <a:lnSpc>
                <a:spcPct val="150000"/>
              </a:lnSpc>
            </a:pPr>
            <a:r>
              <a:rPr lang="en-US" sz="3200" dirty="0" smtClean="0"/>
              <a:t>  Social psychologists study aggressive behaviors (example: violence, rape, alcoholism in the    community) </a:t>
            </a:r>
          </a:p>
          <a:p>
            <a:pPr>
              <a:lnSpc>
                <a:spcPct val="150000"/>
              </a:lnSpc>
            </a:pPr>
            <a:r>
              <a:rPr lang="en-US" sz="3200" dirty="0" smtClean="0"/>
              <a:t>Social psychologists study conflict between groups, communities, and ethnic groups and methods of solving it.</a:t>
            </a:r>
            <a:endParaRPr lang="en-US" sz="3200" dirty="0"/>
          </a:p>
        </p:txBody>
      </p:sp>
    </p:spTree>
    <p:extLst>
      <p:ext uri="{BB962C8B-B14F-4D97-AF65-F5344CB8AC3E}">
        <p14:creationId xmlns:p14="http://schemas.microsoft.com/office/powerpoint/2010/main" val="19960242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914400"/>
          </a:xfrm>
        </p:spPr>
        <p:txBody>
          <a:bodyPr/>
          <a:lstStyle/>
          <a:p>
            <a:r>
              <a:rPr lang="en-US" dirty="0" smtClean="0"/>
              <a:t>cont</a:t>
            </a:r>
            <a:endParaRPr lang="en-US" dirty="0"/>
          </a:p>
        </p:txBody>
      </p:sp>
      <p:sp>
        <p:nvSpPr>
          <p:cNvPr id="3" name="Content Placeholder 2"/>
          <p:cNvSpPr>
            <a:spLocks noGrp="1"/>
          </p:cNvSpPr>
          <p:nvPr>
            <p:ph sz="quarter" idx="1"/>
          </p:nvPr>
        </p:nvSpPr>
        <p:spPr>
          <a:xfrm>
            <a:off x="0" y="762000"/>
            <a:ext cx="12192000" cy="6096000"/>
          </a:xfrm>
        </p:spPr>
        <p:txBody>
          <a:bodyPr>
            <a:normAutofit/>
          </a:bodyPr>
          <a:lstStyle/>
          <a:p>
            <a:pPr>
              <a:buNone/>
            </a:pPr>
            <a:r>
              <a:rPr lang="en-US" sz="3200" dirty="0" smtClean="0"/>
              <a:t>4 </a:t>
            </a:r>
            <a:r>
              <a:rPr lang="en-US" sz="3200" b="1" dirty="0" smtClean="0"/>
              <a:t>Behavioral psychology </a:t>
            </a:r>
            <a:endParaRPr lang="en-US" sz="3200" b="1" dirty="0"/>
          </a:p>
          <a:p>
            <a:r>
              <a:rPr lang="en-US" sz="3200" dirty="0" smtClean="0"/>
              <a:t>It is about the role of environment in developing behavior </a:t>
            </a:r>
          </a:p>
          <a:p>
            <a:r>
              <a:rPr lang="en-US" sz="3200" dirty="0" smtClean="0"/>
              <a:t>It is about ways of learning new knowledge and skills </a:t>
            </a:r>
          </a:p>
          <a:p>
            <a:pPr>
              <a:buNone/>
            </a:pPr>
            <a:r>
              <a:rPr lang="en-US" sz="3200" b="1" dirty="0" smtClean="0"/>
              <a:t>5 Clinical psychology </a:t>
            </a:r>
          </a:p>
          <a:p>
            <a:r>
              <a:rPr lang="en-US" sz="3200" dirty="0" smtClean="0"/>
              <a:t>It is about Psychological disorders and their treatment. </a:t>
            </a:r>
          </a:p>
          <a:p>
            <a:r>
              <a:rPr lang="en-US" sz="3200" dirty="0" smtClean="0"/>
              <a:t> It is about how to change the environment to prevent the prevalence of psychological disorders. </a:t>
            </a:r>
          </a:p>
          <a:p>
            <a:pPr>
              <a:buNone/>
            </a:pPr>
            <a:r>
              <a:rPr lang="en-US" sz="3200" dirty="0" smtClean="0"/>
              <a:t>6 </a:t>
            </a:r>
            <a:r>
              <a:rPr lang="en-US" sz="3200" b="1" dirty="0" smtClean="0"/>
              <a:t>Health psychology </a:t>
            </a:r>
            <a:endParaRPr lang="en-US" sz="3200" b="1" dirty="0"/>
          </a:p>
          <a:p>
            <a:r>
              <a:rPr lang="en-US" sz="3200" dirty="0" smtClean="0"/>
              <a:t> Emphasizes the preventive aspect of health than the curative aspect </a:t>
            </a:r>
          </a:p>
          <a:p>
            <a:r>
              <a:rPr lang="en-US" sz="3200" dirty="0" smtClean="0"/>
              <a:t>Health is not merely the absence of illness. Health is a state of physical, mental and social well-being </a:t>
            </a:r>
            <a:endParaRPr lang="en-US" sz="3200" dirty="0"/>
          </a:p>
        </p:txBody>
      </p:sp>
    </p:spTree>
    <p:extLst>
      <p:ext uri="{BB962C8B-B14F-4D97-AF65-F5344CB8AC3E}">
        <p14:creationId xmlns:p14="http://schemas.microsoft.com/office/powerpoint/2010/main" val="36475212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b="1" dirty="0" smtClean="0"/>
              <a:t>Major perspectives in the historical development of psychology </a:t>
            </a:r>
            <a:endParaRPr lang="en-US" b="1" dirty="0"/>
          </a:p>
        </p:txBody>
      </p:sp>
      <p:sp>
        <p:nvSpPr>
          <p:cNvPr id="3" name="Content Placeholder 2"/>
          <p:cNvSpPr>
            <a:spLocks noGrp="1"/>
          </p:cNvSpPr>
          <p:nvPr>
            <p:ph sz="quarter" idx="1"/>
          </p:nvPr>
        </p:nvSpPr>
        <p:spPr>
          <a:xfrm>
            <a:off x="0" y="1600200"/>
            <a:ext cx="12070080" cy="5257800"/>
          </a:xfrm>
        </p:spPr>
        <p:txBody>
          <a:bodyPr>
            <a:normAutofit/>
          </a:bodyPr>
          <a:lstStyle/>
          <a:p>
            <a:pPr>
              <a:lnSpc>
                <a:spcPct val="150000"/>
              </a:lnSpc>
            </a:pPr>
            <a:r>
              <a:rPr lang="en-US" sz="3600" dirty="0" smtClean="0"/>
              <a:t>Psychology broke away from philosophy and physiology and emerged as a separate discipline over 100 years ago. </a:t>
            </a:r>
          </a:p>
          <a:p>
            <a:pPr>
              <a:lnSpc>
                <a:spcPct val="150000"/>
              </a:lnSpc>
            </a:pPr>
            <a:r>
              <a:rPr lang="en-US" sz="3600" dirty="0" smtClean="0"/>
              <a:t>In the last century, this young and fertile discipline went through a series of changes and expansions in both subject matter and research methods. </a:t>
            </a:r>
            <a:endParaRPr lang="en-US" sz="3600" dirty="0"/>
          </a:p>
        </p:txBody>
      </p:sp>
    </p:spTree>
    <p:extLst>
      <p:ext uri="{BB962C8B-B14F-4D97-AF65-F5344CB8AC3E}">
        <p14:creationId xmlns:p14="http://schemas.microsoft.com/office/powerpoint/2010/main" val="24086063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Early perspectives of psychology</a:t>
            </a:r>
            <a:endParaRPr lang="en-US" b="1" dirty="0"/>
          </a:p>
        </p:txBody>
      </p:sp>
      <p:sp>
        <p:nvSpPr>
          <p:cNvPr id="3" name="Content Placeholder 2"/>
          <p:cNvSpPr>
            <a:spLocks noGrp="1"/>
          </p:cNvSpPr>
          <p:nvPr>
            <p:ph sz="quarter" idx="1"/>
          </p:nvPr>
        </p:nvSpPr>
        <p:spPr>
          <a:xfrm>
            <a:off x="143691" y="1600200"/>
            <a:ext cx="12048309" cy="5105400"/>
          </a:xfrm>
        </p:spPr>
        <p:txBody>
          <a:bodyPr>
            <a:normAutofit/>
          </a:bodyPr>
          <a:lstStyle/>
          <a:p>
            <a:pPr marL="514350" indent="-514350">
              <a:buAutoNum type="arabicPeriod"/>
            </a:pPr>
            <a:r>
              <a:rPr lang="en-US" b="1" dirty="0" smtClean="0"/>
              <a:t>Structuralism </a:t>
            </a:r>
            <a:r>
              <a:rPr lang="en-US" dirty="0" smtClean="0"/>
              <a:t> -Formal research in psychology began at the university of Leipzig Germany where Wilhelm Wundt founded the first psychological laboratory in 1879. </a:t>
            </a:r>
          </a:p>
          <a:p>
            <a:pPr marL="514350" indent="-514350"/>
            <a:r>
              <a:rPr lang="en-US" dirty="0" smtClean="0"/>
              <a:t> Wundt is considered as the first psychologist and father of experimental psychology. </a:t>
            </a:r>
          </a:p>
          <a:p>
            <a:pPr marL="514350" indent="-514350"/>
            <a:r>
              <a:rPr lang="en-US" dirty="0" smtClean="0"/>
              <a:t> He limited the subject matter of psychology to the study of conscious experience. </a:t>
            </a:r>
          </a:p>
          <a:p>
            <a:pPr marL="514350" indent="-514350"/>
            <a:r>
              <a:rPr lang="en-US" dirty="0" smtClean="0"/>
              <a:t>The elements of conscious experience were considered to be of two kinds. </a:t>
            </a:r>
          </a:p>
          <a:p>
            <a:pPr marL="514350" indent="-514350"/>
            <a:r>
              <a:rPr lang="en-US" dirty="0" smtClean="0"/>
              <a:t>These are:                </a:t>
            </a:r>
          </a:p>
          <a:p>
            <a:pPr marL="514350" indent="-514350">
              <a:buAutoNum type="alphaLcPeriod"/>
            </a:pPr>
            <a:r>
              <a:rPr lang="en-US" b="1" dirty="0" smtClean="0"/>
              <a:t>Sensations: </a:t>
            </a:r>
            <a:r>
              <a:rPr lang="en-US" dirty="0" smtClean="0"/>
              <a:t>sights, sounds, tastes, smells and touch, which arise from stimulation of the sense organs; </a:t>
            </a:r>
          </a:p>
        </p:txBody>
      </p:sp>
    </p:spTree>
    <p:extLst>
      <p:ext uri="{BB962C8B-B14F-4D97-AF65-F5344CB8AC3E}">
        <p14:creationId xmlns:p14="http://schemas.microsoft.com/office/powerpoint/2010/main" val="42928525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914400"/>
          </a:xfrm>
        </p:spPr>
        <p:txBody>
          <a:bodyPr/>
          <a:lstStyle/>
          <a:p>
            <a:r>
              <a:rPr lang="en-US" dirty="0" smtClean="0"/>
              <a:t>cont</a:t>
            </a:r>
            <a:endParaRPr lang="en-US" dirty="0"/>
          </a:p>
        </p:txBody>
      </p:sp>
      <p:sp>
        <p:nvSpPr>
          <p:cNvPr id="3" name="Content Placeholder 2"/>
          <p:cNvSpPr>
            <a:spLocks noGrp="1"/>
          </p:cNvSpPr>
          <p:nvPr>
            <p:ph sz="quarter" idx="1"/>
          </p:nvPr>
        </p:nvSpPr>
        <p:spPr>
          <a:xfrm>
            <a:off x="0" y="1600200"/>
            <a:ext cx="12192000" cy="5105400"/>
          </a:xfrm>
        </p:spPr>
        <p:txBody>
          <a:bodyPr>
            <a:normAutofit/>
          </a:bodyPr>
          <a:lstStyle/>
          <a:p>
            <a:pPr marL="514350" indent="-514350">
              <a:buAutoNum type="alphaLcPeriod" startAt="2"/>
            </a:pPr>
            <a:r>
              <a:rPr lang="en-US" b="1" dirty="0" smtClean="0"/>
              <a:t>Feelings</a:t>
            </a:r>
            <a:r>
              <a:rPr lang="en-US" dirty="0" smtClean="0"/>
              <a:t>: love, fear, joy, and so on. He believed that all conscious experiences are merely intricate combinations of elemental sensations i.e. sensory knowledge is the building block of our intellect. </a:t>
            </a:r>
          </a:p>
          <a:p>
            <a:pPr marL="514350" indent="-514350"/>
            <a:r>
              <a:rPr lang="en-US" dirty="0" smtClean="0"/>
              <a:t>Sensations combine to become conscious experiences as basic elements are composed to form complex substances in chemistry.</a:t>
            </a:r>
          </a:p>
          <a:p>
            <a:pPr marL="514350" indent="-514350"/>
            <a:r>
              <a:rPr lang="en-US" dirty="0" smtClean="0"/>
              <a:t> For example, an experience such as meeting and recognizing an old friend in the street was thought to be composed of many independent sensations, feelings and images,  which were drawn together and synthesized by the mind. </a:t>
            </a:r>
          </a:p>
          <a:p>
            <a:endParaRPr lang="en-US" dirty="0"/>
          </a:p>
        </p:txBody>
      </p:sp>
    </p:spTree>
    <p:extLst>
      <p:ext uri="{BB962C8B-B14F-4D97-AF65-F5344CB8AC3E}">
        <p14:creationId xmlns:p14="http://schemas.microsoft.com/office/powerpoint/2010/main" val="29475651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762000"/>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0" y="838200"/>
            <a:ext cx="12192000" cy="6019800"/>
          </a:xfrm>
        </p:spPr>
        <p:txBody>
          <a:bodyPr>
            <a:normAutofit/>
          </a:bodyPr>
          <a:lstStyle/>
          <a:p>
            <a:r>
              <a:rPr lang="en-US" dirty="0" smtClean="0"/>
              <a:t>Its method of study was introspection. </a:t>
            </a:r>
          </a:p>
          <a:p>
            <a:r>
              <a:rPr lang="en-US" dirty="0" smtClean="0"/>
              <a:t> In introspection people are taught, trained to observe and report the 'content' or 'elements' of awareness in a particular situation. </a:t>
            </a:r>
          </a:p>
          <a:p>
            <a:r>
              <a:rPr lang="en-US" dirty="0" smtClean="0"/>
              <a:t>For example; people are presented with stimulus such as a sentence on a card and asked to describe in their own words their own experiences. </a:t>
            </a:r>
          </a:p>
          <a:p>
            <a:r>
              <a:rPr lang="en-US" dirty="0" smtClean="0"/>
              <a:t> Introspection is detailed description and how people perceive things in the world. </a:t>
            </a:r>
            <a:endParaRPr lang="en-US" dirty="0"/>
          </a:p>
        </p:txBody>
      </p:sp>
    </p:spTree>
    <p:extLst>
      <p:ext uri="{BB962C8B-B14F-4D97-AF65-F5344CB8AC3E}">
        <p14:creationId xmlns:p14="http://schemas.microsoft.com/office/powerpoint/2010/main" val="39999204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066800"/>
          </a:xfrm>
        </p:spPr>
        <p:txBody>
          <a:bodyPr/>
          <a:lstStyle/>
          <a:p>
            <a:r>
              <a:rPr lang="en-US" b="1" dirty="0" smtClean="0"/>
              <a:t>2. Functionalism </a:t>
            </a:r>
            <a:endParaRPr lang="en-US" b="1" dirty="0"/>
          </a:p>
        </p:txBody>
      </p:sp>
      <p:sp>
        <p:nvSpPr>
          <p:cNvPr id="3" name="Content Placeholder 2"/>
          <p:cNvSpPr>
            <a:spLocks noGrp="1"/>
          </p:cNvSpPr>
          <p:nvPr>
            <p:ph sz="quarter" idx="1"/>
          </p:nvPr>
        </p:nvSpPr>
        <p:spPr>
          <a:xfrm>
            <a:off x="0" y="1066800"/>
            <a:ext cx="12096206" cy="5562600"/>
          </a:xfrm>
        </p:spPr>
        <p:txBody>
          <a:bodyPr>
            <a:normAutofit/>
          </a:bodyPr>
          <a:lstStyle/>
          <a:p>
            <a:pPr>
              <a:lnSpc>
                <a:spcPct val="150000"/>
              </a:lnSpc>
            </a:pPr>
            <a:r>
              <a:rPr lang="en-US" sz="3200" dirty="0" smtClean="0"/>
              <a:t> The American psychologist William James pioneered functionalism. </a:t>
            </a:r>
          </a:p>
          <a:p>
            <a:pPr>
              <a:lnSpc>
                <a:spcPct val="150000"/>
              </a:lnSpc>
            </a:pPr>
            <a:r>
              <a:rPr lang="en-US" sz="3200" dirty="0" smtClean="0"/>
              <a:t> Functionalism was strongly influenced by biology. </a:t>
            </a:r>
          </a:p>
          <a:p>
            <a:pPr>
              <a:lnSpc>
                <a:spcPct val="150000"/>
              </a:lnSpc>
            </a:pPr>
            <a:r>
              <a:rPr lang="en-US" sz="3200" dirty="0" smtClean="0"/>
              <a:t>The work and ideas of Charles Darwin had a great impact on the emergence of functional psychology. </a:t>
            </a:r>
          </a:p>
          <a:p>
            <a:pPr>
              <a:lnSpc>
                <a:spcPct val="150000"/>
              </a:lnSpc>
            </a:pPr>
            <a:r>
              <a:rPr lang="en-US" sz="3200" dirty="0" smtClean="0"/>
              <a:t>According to Darwin’s theory of evolution, living organisms change and develop over time through a process of natural selection. </a:t>
            </a:r>
          </a:p>
        </p:txBody>
      </p:sp>
    </p:spTree>
    <p:extLst>
      <p:ext uri="{BB962C8B-B14F-4D97-AF65-F5344CB8AC3E}">
        <p14:creationId xmlns:p14="http://schemas.microsoft.com/office/powerpoint/2010/main" val="11084368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12192000" cy="6857999"/>
          </a:xfrm>
        </p:spPr>
        <p:txBody>
          <a:bodyPr>
            <a:normAutofit fontScale="92500" lnSpcReduction="20000"/>
          </a:bodyPr>
          <a:lstStyle/>
          <a:p>
            <a:pPr>
              <a:lnSpc>
                <a:spcPct val="150000"/>
              </a:lnSpc>
            </a:pPr>
            <a:r>
              <a:rPr lang="en-US" sz="3200" dirty="0" err="1" smtClean="0"/>
              <a:t>ct</a:t>
            </a:r>
            <a:r>
              <a:rPr lang="en-US" sz="3200" dirty="0" smtClean="0"/>
              <a:t>…</a:t>
            </a:r>
            <a:endParaRPr lang="en-US" sz="3200" dirty="0"/>
          </a:p>
          <a:p>
            <a:pPr>
              <a:lnSpc>
                <a:spcPct val="150000"/>
              </a:lnSpc>
            </a:pPr>
            <a:r>
              <a:rPr lang="en-US" sz="3200" dirty="0" smtClean="0"/>
              <a:t>Organisms whose characteristics were best suited to their environment survived and reproduced. </a:t>
            </a:r>
          </a:p>
          <a:p>
            <a:pPr>
              <a:lnSpc>
                <a:spcPct val="150000"/>
              </a:lnSpc>
            </a:pPr>
            <a:r>
              <a:rPr lang="en-US" sz="3200" dirty="0" smtClean="0"/>
              <a:t>While organisms whose characteristics were less adaptable died out. </a:t>
            </a:r>
          </a:p>
          <a:p>
            <a:pPr>
              <a:lnSpc>
                <a:spcPct val="150000"/>
              </a:lnSpc>
            </a:pPr>
            <a:r>
              <a:rPr lang="en-US" sz="3200" dirty="0" smtClean="0"/>
              <a:t>Survivors would transmit to the next generation those characteristics that enabled them to survive.  </a:t>
            </a:r>
          </a:p>
          <a:p>
            <a:pPr>
              <a:lnSpc>
                <a:spcPct val="150000"/>
              </a:lnSpc>
            </a:pPr>
            <a:r>
              <a:rPr lang="en-US" sz="3200" dirty="0" smtClean="0"/>
              <a:t>William James was greatly influenced by Darwin. </a:t>
            </a:r>
          </a:p>
          <a:p>
            <a:pPr>
              <a:lnSpc>
                <a:spcPct val="150000"/>
              </a:lnSpc>
            </a:pPr>
            <a:r>
              <a:rPr lang="en-US" sz="3200" dirty="0" smtClean="0"/>
              <a:t>James held that the function of consciousness was to enable humans to behave in ways that would act survival through adaptation to the environment. </a:t>
            </a:r>
          </a:p>
          <a:p>
            <a:pPr>
              <a:lnSpc>
                <a:spcPct val="150000"/>
              </a:lnSpc>
            </a:pPr>
            <a:endParaRPr lang="en-US" sz="3200" dirty="0"/>
          </a:p>
        </p:txBody>
      </p:sp>
    </p:spTree>
    <p:extLst>
      <p:ext uri="{BB962C8B-B14F-4D97-AF65-F5344CB8AC3E}">
        <p14:creationId xmlns:p14="http://schemas.microsoft.com/office/powerpoint/2010/main" val="36942982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12283440" cy="6841761"/>
          </a:xfrm>
        </p:spPr>
        <p:txBody>
          <a:bodyPr>
            <a:normAutofit fontScale="92500" lnSpcReduction="20000"/>
          </a:bodyPr>
          <a:lstStyle/>
          <a:p>
            <a:pPr marL="0" indent="0">
              <a:lnSpc>
                <a:spcPct val="150000"/>
              </a:lnSpc>
              <a:buNone/>
            </a:pPr>
            <a:r>
              <a:rPr lang="en-US" sz="3200" b="1" dirty="0" smtClean="0">
                <a:solidFill>
                  <a:schemeClr val="accent5"/>
                </a:solidFill>
              </a:rPr>
              <a:t>Gestalt psychology</a:t>
            </a:r>
            <a:endParaRPr lang="en-US" sz="3200" dirty="0" smtClean="0">
              <a:solidFill>
                <a:schemeClr val="accent5"/>
              </a:solidFill>
            </a:endParaRPr>
          </a:p>
          <a:p>
            <a:pPr>
              <a:lnSpc>
                <a:spcPct val="150000"/>
              </a:lnSpc>
            </a:pPr>
            <a:r>
              <a:rPr lang="en-US" sz="3200" dirty="0" smtClean="0"/>
              <a:t> The leading proponents of the Gestalt view were the German psychologists Max Wertheimer, Kurt Kafka and Wolfgang Kohler.    Instead of considering separate parts that make up thinking, Gestalt psychologists concentrated on the ‘whole’. </a:t>
            </a:r>
          </a:p>
          <a:p>
            <a:pPr>
              <a:lnSpc>
                <a:spcPct val="150000"/>
              </a:lnSpc>
            </a:pPr>
            <a:r>
              <a:rPr lang="en-US" sz="3200" dirty="0" smtClean="0"/>
              <a:t>Their slogan is ‘the whole is greater than the sum of its parts’. Gestalt means shape, form or configuration.  </a:t>
            </a:r>
          </a:p>
          <a:p>
            <a:pPr>
              <a:lnSpc>
                <a:spcPct val="150000"/>
              </a:lnSpc>
            </a:pPr>
            <a:r>
              <a:rPr lang="en-US" sz="3200" dirty="0" smtClean="0"/>
              <a:t>  Their belief was that the whole is different from the sum of its parts. In order to understand our environment we have to perceive it in its totality not in its individuality. </a:t>
            </a:r>
          </a:p>
        </p:txBody>
      </p:sp>
    </p:spTree>
    <p:extLst>
      <p:ext uri="{BB962C8B-B14F-4D97-AF65-F5344CB8AC3E}">
        <p14:creationId xmlns:p14="http://schemas.microsoft.com/office/powerpoint/2010/main" val="17248651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762000"/>
          </a:xfrm>
        </p:spPr>
        <p:txBody>
          <a:bodyPr>
            <a:normAutofit fontScale="90000"/>
          </a:bodyPr>
          <a:lstStyle/>
          <a:p>
            <a:r>
              <a:rPr lang="en-US" dirty="0" smtClean="0"/>
              <a:t>Why psychology is a science?</a:t>
            </a:r>
            <a:endParaRPr lang="en-US" dirty="0"/>
          </a:p>
        </p:txBody>
      </p:sp>
      <p:sp>
        <p:nvSpPr>
          <p:cNvPr id="3" name="Content Placeholder 2"/>
          <p:cNvSpPr>
            <a:spLocks noGrp="1"/>
          </p:cNvSpPr>
          <p:nvPr>
            <p:ph sz="quarter" idx="1"/>
          </p:nvPr>
        </p:nvSpPr>
        <p:spPr>
          <a:xfrm>
            <a:off x="-182880" y="762000"/>
            <a:ext cx="12374880" cy="6096000"/>
          </a:xfrm>
        </p:spPr>
        <p:txBody>
          <a:bodyPr>
            <a:noAutofit/>
          </a:bodyPr>
          <a:lstStyle/>
          <a:p>
            <a:pPr lvl="0"/>
            <a:r>
              <a:rPr lang="en-GB" sz="3200" dirty="0" smtClean="0">
                <a:latin typeface="Times New Roman" pitchFamily="18" charset="0"/>
                <a:cs typeface="Times New Roman" pitchFamily="18" charset="0"/>
              </a:rPr>
              <a:t>Psychology posses a body of facts which can be supported through universal laws and principles.</a:t>
            </a:r>
            <a:endParaRPr lang="en-US" sz="3200" dirty="0" smtClean="0">
              <a:latin typeface="Times New Roman" pitchFamily="18" charset="0"/>
              <a:cs typeface="Times New Roman" pitchFamily="18" charset="0"/>
            </a:endParaRPr>
          </a:p>
          <a:p>
            <a:pPr lvl="0"/>
            <a:r>
              <a:rPr lang="en-GB" sz="3200" dirty="0" smtClean="0">
                <a:latin typeface="Times New Roman" pitchFamily="18" charset="0"/>
                <a:cs typeface="Times New Roman" pitchFamily="18" charset="0"/>
              </a:rPr>
              <a:t>It emphasizes the search for truth</a:t>
            </a:r>
            <a:endParaRPr lang="en-US" sz="3200" dirty="0" smtClean="0">
              <a:latin typeface="Times New Roman" pitchFamily="18" charset="0"/>
              <a:cs typeface="Times New Roman" pitchFamily="18" charset="0"/>
            </a:endParaRPr>
          </a:p>
          <a:p>
            <a:pPr lvl="0"/>
            <a:r>
              <a:rPr lang="en-GB" sz="3200" dirty="0" smtClean="0">
                <a:latin typeface="Times New Roman" pitchFamily="18" charset="0"/>
                <a:cs typeface="Times New Roman" pitchFamily="18" charset="0"/>
              </a:rPr>
              <a:t>It does not believe in hearsay, stereotypes or superstition.</a:t>
            </a:r>
            <a:endParaRPr lang="en-US" sz="3200" dirty="0" smtClean="0">
              <a:latin typeface="Times New Roman" pitchFamily="18" charset="0"/>
              <a:cs typeface="Times New Roman" pitchFamily="18" charset="0"/>
            </a:endParaRPr>
          </a:p>
          <a:p>
            <a:pPr lvl="0"/>
            <a:r>
              <a:rPr lang="en-GB" sz="3200" dirty="0" smtClean="0">
                <a:latin typeface="Times New Roman" pitchFamily="18" charset="0"/>
                <a:cs typeface="Times New Roman" pitchFamily="18" charset="0"/>
              </a:rPr>
              <a:t>It believes in cause and effect relationships</a:t>
            </a:r>
            <a:endParaRPr lang="en-US" sz="3200" dirty="0" smtClean="0">
              <a:latin typeface="Times New Roman" pitchFamily="18" charset="0"/>
              <a:cs typeface="Times New Roman" pitchFamily="18" charset="0"/>
            </a:endParaRPr>
          </a:p>
          <a:p>
            <a:pPr lvl="0"/>
            <a:r>
              <a:rPr lang="en-GB" sz="3200" dirty="0" smtClean="0">
                <a:latin typeface="Times New Roman" pitchFamily="18" charset="0"/>
                <a:cs typeface="Times New Roman" pitchFamily="18" charset="0"/>
              </a:rPr>
              <a:t>It adopts the method of objective investigations, systemic and controlled observation and a scientific approach</a:t>
            </a:r>
            <a:endParaRPr lang="en-US" sz="3200" dirty="0" smtClean="0">
              <a:latin typeface="Times New Roman" pitchFamily="18" charset="0"/>
              <a:cs typeface="Times New Roman" pitchFamily="18" charset="0"/>
            </a:endParaRPr>
          </a:p>
          <a:p>
            <a:pPr lvl="0"/>
            <a:r>
              <a:rPr lang="en-GB" sz="3200" dirty="0" smtClean="0">
                <a:latin typeface="Times New Roman" pitchFamily="18" charset="0"/>
                <a:cs typeface="Times New Roman" pitchFamily="18" charset="0"/>
              </a:rPr>
              <a:t>It also stands for the generalization, verifiability and modification of the observed results or deduced phenomena</a:t>
            </a:r>
            <a:endParaRPr lang="en-US" sz="3200" dirty="0" smtClean="0">
              <a:latin typeface="Times New Roman" pitchFamily="18" charset="0"/>
              <a:cs typeface="Times New Roman" pitchFamily="18" charset="0"/>
            </a:endParaRPr>
          </a:p>
          <a:p>
            <a:pPr lvl="0"/>
            <a:r>
              <a:rPr lang="en-GB" sz="3200" dirty="0" smtClean="0">
                <a:latin typeface="Times New Roman" pitchFamily="18" charset="0"/>
                <a:cs typeface="Times New Roman" pitchFamily="18" charset="0"/>
              </a:rPr>
              <a:t>Helps in predicting future developments , and</a:t>
            </a:r>
            <a:endParaRPr lang="en-US" sz="3200" dirty="0" smtClean="0">
              <a:latin typeface="Times New Roman" pitchFamily="18" charset="0"/>
              <a:cs typeface="Times New Roman" pitchFamily="18" charset="0"/>
            </a:endParaRPr>
          </a:p>
          <a:p>
            <a:pPr lvl="0"/>
            <a:r>
              <a:rPr lang="en-GB" sz="3200" dirty="0" smtClean="0">
                <a:latin typeface="Times New Roman" pitchFamily="18" charset="0"/>
                <a:cs typeface="Times New Roman" pitchFamily="18" charset="0"/>
              </a:rPr>
              <a:t>It’s able to turn its theory into practice through application</a:t>
            </a:r>
            <a:endParaRPr lang="en-US" sz="3200" dirty="0" smtClean="0">
              <a:latin typeface="Times New Roman" pitchFamily="18" charset="0"/>
              <a:cs typeface="Times New Roman" pitchFamily="18" charset="0"/>
            </a:endParaRPr>
          </a:p>
          <a:p>
            <a:pPr>
              <a:buNone/>
            </a:pPr>
            <a:r>
              <a:rPr lang="en-GB" sz="3200" dirty="0" smtClean="0">
                <a:latin typeface="Times New Roman" pitchFamily="18" charset="0"/>
                <a:cs typeface="Times New Roman" pitchFamily="18" charset="0"/>
              </a:rPr>
              <a:t> </a:t>
            </a:r>
            <a:endParaRPr lang="en-US" sz="3200" dirty="0" smtClean="0">
              <a:latin typeface="Times New Roman" pitchFamily="18" charset="0"/>
              <a:cs typeface="Times New Roman" pitchFamily="18" charset="0"/>
            </a:endParaRPr>
          </a:p>
          <a:p>
            <a:pPr marL="514350" indent="-514350">
              <a:buNone/>
            </a:pPr>
            <a:endParaRPr lang="en-US" sz="3200" dirty="0" smtClean="0"/>
          </a:p>
        </p:txBody>
      </p:sp>
    </p:spTree>
    <p:extLst>
      <p:ext uri="{BB962C8B-B14F-4D97-AF65-F5344CB8AC3E}">
        <p14:creationId xmlns:p14="http://schemas.microsoft.com/office/powerpoint/2010/main" val="6938842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914400"/>
          </a:xfrm>
        </p:spPr>
        <p:txBody>
          <a:bodyPr/>
          <a:lstStyle/>
          <a:p>
            <a:r>
              <a:rPr lang="en-US" dirty="0" smtClean="0"/>
              <a:t>cont</a:t>
            </a:r>
            <a:endParaRPr lang="en-US" dirty="0"/>
          </a:p>
        </p:txBody>
      </p:sp>
      <p:sp>
        <p:nvSpPr>
          <p:cNvPr id="3" name="Content Placeholder 2"/>
          <p:cNvSpPr>
            <a:spLocks noGrp="1"/>
          </p:cNvSpPr>
          <p:nvPr>
            <p:ph sz="quarter" idx="1"/>
          </p:nvPr>
        </p:nvSpPr>
        <p:spPr>
          <a:xfrm>
            <a:off x="-1" y="1295400"/>
            <a:ext cx="12292149" cy="5562600"/>
          </a:xfrm>
        </p:spPr>
        <p:txBody>
          <a:bodyPr>
            <a:normAutofit/>
          </a:bodyPr>
          <a:lstStyle/>
          <a:p>
            <a:pPr>
              <a:lnSpc>
                <a:spcPct val="150000"/>
              </a:lnSpc>
            </a:pPr>
            <a:r>
              <a:rPr lang="en-US" sz="3200" dirty="0" smtClean="0"/>
              <a:t>Max </a:t>
            </a:r>
            <a:r>
              <a:rPr lang="en-US" sz="3200" dirty="0" err="1" smtClean="0"/>
              <a:t>werthiemer</a:t>
            </a:r>
            <a:r>
              <a:rPr lang="en-US" sz="3200" dirty="0" smtClean="0"/>
              <a:t> said that ‘it is a mistake to analyze psychological events into pieces, or elements, as the </a:t>
            </a:r>
            <a:r>
              <a:rPr lang="en-US" sz="3200" dirty="0" err="1" smtClean="0"/>
              <a:t>strtucturalists</a:t>
            </a:r>
            <a:r>
              <a:rPr lang="en-US" sz="3200" dirty="0" smtClean="0"/>
              <a:t> did.’ </a:t>
            </a:r>
          </a:p>
          <a:p>
            <a:pPr>
              <a:lnSpc>
                <a:spcPct val="150000"/>
              </a:lnSpc>
            </a:pPr>
            <a:r>
              <a:rPr lang="en-US" sz="3200" dirty="0" smtClean="0"/>
              <a:t>Further research by the Gestalt psychologists led to the development of a set of principles of perceptual organization. </a:t>
            </a:r>
          </a:p>
          <a:p>
            <a:pPr>
              <a:lnSpc>
                <a:spcPct val="150000"/>
              </a:lnSpc>
              <a:buNone/>
            </a:pPr>
            <a:endParaRPr lang="en-US" sz="3200" dirty="0"/>
          </a:p>
        </p:txBody>
      </p:sp>
    </p:spTree>
    <p:extLst>
      <p:ext uri="{BB962C8B-B14F-4D97-AF65-F5344CB8AC3E}">
        <p14:creationId xmlns:p14="http://schemas.microsoft.com/office/powerpoint/2010/main" val="48879200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04503" y="0"/>
            <a:ext cx="12087497" cy="6858000"/>
          </a:xfrm>
        </p:spPr>
        <p:txBody>
          <a:bodyPr>
            <a:normAutofit/>
          </a:bodyPr>
          <a:lstStyle/>
          <a:p>
            <a:pPr>
              <a:lnSpc>
                <a:spcPct val="150000"/>
              </a:lnSpc>
            </a:pPr>
            <a:r>
              <a:rPr lang="en-US" sz="3200" dirty="0" smtClean="0"/>
              <a:t>Ct…</a:t>
            </a:r>
          </a:p>
          <a:p>
            <a:pPr>
              <a:lnSpc>
                <a:spcPct val="150000"/>
              </a:lnSpc>
            </a:pPr>
            <a:r>
              <a:rPr lang="en-US" sz="3200" dirty="0" smtClean="0"/>
              <a:t>Such organizations arose through the brains innate ability to structure and organize the </a:t>
            </a:r>
          </a:p>
          <a:p>
            <a:pPr>
              <a:lnSpc>
                <a:spcPct val="150000"/>
              </a:lnSpc>
            </a:pPr>
            <a:r>
              <a:rPr lang="en-US" sz="3200" dirty="0" smtClean="0"/>
              <a:t>perceptual field into meaningful patterns rather than perceiving the separate elements. </a:t>
            </a:r>
          </a:p>
          <a:p>
            <a:pPr>
              <a:lnSpc>
                <a:spcPct val="150000"/>
              </a:lnSpc>
            </a:pPr>
            <a:r>
              <a:rPr lang="en-US" sz="3200" dirty="0" smtClean="0"/>
              <a:t>For some of the main Gestalt principles of organization, see the chapter ‘sensation and perception.’ </a:t>
            </a:r>
          </a:p>
          <a:p>
            <a:pPr>
              <a:lnSpc>
                <a:spcPct val="150000"/>
              </a:lnSpc>
            </a:pPr>
            <a:endParaRPr lang="en-US" sz="3200" dirty="0"/>
          </a:p>
        </p:txBody>
      </p:sp>
    </p:spTree>
    <p:extLst>
      <p:ext uri="{BB962C8B-B14F-4D97-AF65-F5344CB8AC3E}">
        <p14:creationId xmlns:p14="http://schemas.microsoft.com/office/powerpoint/2010/main" val="414484697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12192000" cy="6858000"/>
          </a:xfrm>
        </p:spPr>
        <p:txBody>
          <a:bodyPr>
            <a:normAutofit fontScale="85000" lnSpcReduction="10000"/>
          </a:bodyPr>
          <a:lstStyle/>
          <a:p>
            <a:pPr>
              <a:lnSpc>
                <a:spcPct val="150000"/>
              </a:lnSpc>
            </a:pPr>
            <a:r>
              <a:rPr lang="en-US" sz="4200" b="1" dirty="0">
                <a:solidFill>
                  <a:schemeClr val="accent5"/>
                </a:solidFill>
              </a:rPr>
              <a:t>Psychoanalysis</a:t>
            </a:r>
            <a:r>
              <a:rPr lang="en-US" sz="3200" dirty="0"/>
              <a:t> </a:t>
            </a:r>
          </a:p>
          <a:p>
            <a:pPr>
              <a:lnSpc>
                <a:spcPct val="150000"/>
              </a:lnSpc>
            </a:pPr>
            <a:r>
              <a:rPr lang="en-US" sz="3200" dirty="0" smtClean="0"/>
              <a:t>The Viennese neurologist and psychologist Sigmund Freud (1856-1939) pioneered the psychoanalytic perspective. </a:t>
            </a:r>
          </a:p>
          <a:p>
            <a:pPr>
              <a:lnSpc>
                <a:spcPct val="150000"/>
              </a:lnSpc>
            </a:pPr>
            <a:r>
              <a:rPr lang="en-US" sz="3200" dirty="0" smtClean="0"/>
              <a:t>Freud said that conscious experiences are only the tip of the Iceberg.</a:t>
            </a:r>
          </a:p>
          <a:p>
            <a:pPr>
              <a:lnSpc>
                <a:spcPct val="150000"/>
              </a:lnSpc>
            </a:pPr>
            <a:r>
              <a:rPr lang="en-US" sz="3200" dirty="0" smtClean="0"/>
              <a:t> Beneath the conscious experience is Primitive biological urges that seek expression but which are in conflict with the norms and morality of the society.   </a:t>
            </a:r>
          </a:p>
          <a:p>
            <a:pPr>
              <a:lnSpc>
                <a:spcPct val="150000"/>
              </a:lnSpc>
            </a:pPr>
            <a:r>
              <a:rPr lang="en-US" sz="3200" dirty="0" smtClean="0"/>
              <a:t>These unconscious motivations and conflicts have powerful influences on our conscious thoughts and actions. </a:t>
            </a:r>
          </a:p>
          <a:p>
            <a:pPr>
              <a:lnSpc>
                <a:spcPct val="150000"/>
              </a:lnSpc>
            </a:pPr>
            <a:r>
              <a:rPr lang="en-US" sz="3200" dirty="0" smtClean="0"/>
              <a:t>Therefore they are responsible for much of human behavior including physiological problems. </a:t>
            </a:r>
          </a:p>
        </p:txBody>
      </p:sp>
    </p:spTree>
    <p:extLst>
      <p:ext uri="{BB962C8B-B14F-4D97-AF65-F5344CB8AC3E}">
        <p14:creationId xmlns:p14="http://schemas.microsoft.com/office/powerpoint/2010/main" val="286920454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a:lnSpc>
                <a:spcPct val="150000"/>
              </a:lnSpc>
            </a:pPr>
            <a:r>
              <a:rPr lang="en-US" sz="3200" dirty="0"/>
              <a:t>According to Freud, all behavior whether normal or abnormal is influenced by the unconscious mind. </a:t>
            </a:r>
          </a:p>
          <a:p>
            <a:pPr>
              <a:lnSpc>
                <a:spcPct val="150000"/>
              </a:lnSpc>
            </a:pPr>
            <a:r>
              <a:rPr lang="en-US" sz="3200" dirty="0"/>
              <a:t>This belief is called psychic determinism. </a:t>
            </a:r>
          </a:p>
          <a:p>
            <a:pPr>
              <a:lnSpc>
                <a:spcPct val="150000"/>
              </a:lnSpc>
            </a:pPr>
            <a:r>
              <a:rPr lang="en-US" sz="3200" dirty="0"/>
              <a:t> They cannot be directly studied through introspection. </a:t>
            </a:r>
          </a:p>
        </p:txBody>
      </p:sp>
    </p:spTree>
    <p:extLst>
      <p:ext uri="{BB962C8B-B14F-4D97-AF65-F5344CB8AC3E}">
        <p14:creationId xmlns:p14="http://schemas.microsoft.com/office/powerpoint/2010/main" val="233735576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12192000" cy="6705600"/>
          </a:xfrm>
        </p:spPr>
        <p:txBody>
          <a:bodyPr>
            <a:normAutofit fontScale="92500"/>
          </a:bodyPr>
          <a:lstStyle/>
          <a:p>
            <a:pPr>
              <a:lnSpc>
                <a:spcPct val="150000"/>
              </a:lnSpc>
            </a:pPr>
            <a:r>
              <a:rPr lang="en-US" sz="3200" b="1" dirty="0">
                <a:solidFill>
                  <a:schemeClr val="accent5"/>
                </a:solidFill>
              </a:rPr>
              <a:t>Freud methods of studying unconscious mind</a:t>
            </a:r>
          </a:p>
          <a:p>
            <a:pPr>
              <a:lnSpc>
                <a:spcPct val="150000"/>
              </a:lnSpc>
            </a:pPr>
            <a:r>
              <a:rPr lang="en-US" sz="3200" dirty="0" smtClean="0"/>
              <a:t>According to Freud the methods of studying the unconscious mind are: </a:t>
            </a:r>
          </a:p>
          <a:p>
            <a:pPr marL="514350" indent="-514350">
              <a:lnSpc>
                <a:spcPct val="150000"/>
              </a:lnSpc>
              <a:buAutoNum type="alphaLcPeriod"/>
            </a:pPr>
            <a:r>
              <a:rPr lang="en-US" sz="3200" b="1" dirty="0" smtClean="0"/>
              <a:t>Free association    </a:t>
            </a:r>
          </a:p>
          <a:p>
            <a:pPr marL="514350" indent="-514350">
              <a:lnSpc>
                <a:spcPct val="150000"/>
              </a:lnSpc>
            </a:pPr>
            <a:r>
              <a:rPr lang="en-US" sz="3200" dirty="0" smtClean="0"/>
              <a:t>In this method the psychoanalyst gives the client a word and asks to reply with the first word that comes to mind be it nonsense or irrelevant. </a:t>
            </a:r>
          </a:p>
          <a:p>
            <a:pPr marL="514350" indent="-514350">
              <a:lnSpc>
                <a:spcPct val="150000"/>
              </a:lnSpc>
            </a:pPr>
            <a:r>
              <a:rPr lang="en-US" sz="3200" dirty="0" smtClean="0"/>
              <a:t>The psychoanalyst makes associations and meanings between ideas, words, and thought. </a:t>
            </a:r>
          </a:p>
          <a:p>
            <a:pPr marL="514350" indent="-514350">
              <a:lnSpc>
                <a:spcPct val="150000"/>
              </a:lnSpc>
            </a:pPr>
            <a:r>
              <a:rPr lang="en-US" sz="3200" dirty="0" smtClean="0"/>
              <a:t>It is a projective technique to explore the client’s unconscious thoughts. </a:t>
            </a:r>
          </a:p>
        </p:txBody>
      </p:sp>
    </p:spTree>
    <p:extLst>
      <p:ext uri="{BB962C8B-B14F-4D97-AF65-F5344CB8AC3E}">
        <p14:creationId xmlns:p14="http://schemas.microsoft.com/office/powerpoint/2010/main" val="136424673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12192000" cy="6766560"/>
          </a:xfrm>
        </p:spPr>
        <p:txBody>
          <a:bodyPr>
            <a:normAutofit fontScale="92500" lnSpcReduction="10000"/>
          </a:bodyPr>
          <a:lstStyle/>
          <a:p>
            <a:pPr marL="514350" indent="-514350">
              <a:lnSpc>
                <a:spcPct val="150000"/>
              </a:lnSpc>
            </a:pPr>
            <a:r>
              <a:rPr lang="en-US" sz="4300" dirty="0">
                <a:solidFill>
                  <a:schemeClr val="accent5"/>
                </a:solidFill>
                <a:ea typeface="+mj-ea"/>
                <a:cs typeface="+mj-cs"/>
              </a:rPr>
              <a:t>b.</a:t>
            </a:r>
            <a:r>
              <a:rPr lang="en-US" sz="4300" b="1" dirty="0">
                <a:solidFill>
                  <a:schemeClr val="accent5"/>
                </a:solidFill>
                <a:ea typeface="+mj-ea"/>
                <a:cs typeface="+mj-cs"/>
              </a:rPr>
              <a:t> Dream</a:t>
            </a:r>
            <a:endParaRPr lang="en-US" sz="4300" dirty="0" smtClean="0">
              <a:solidFill>
                <a:schemeClr val="accent5"/>
              </a:solidFill>
            </a:endParaRPr>
          </a:p>
          <a:p>
            <a:pPr marL="514350" indent="-514350">
              <a:lnSpc>
                <a:spcPct val="150000"/>
              </a:lnSpc>
            </a:pPr>
            <a:r>
              <a:rPr lang="en-US" sz="3200" dirty="0" smtClean="0"/>
              <a:t>The contents of dreams are analyzed for underlying or hidden motivations.   </a:t>
            </a:r>
          </a:p>
          <a:p>
            <a:pPr marL="514350" indent="-514350">
              <a:lnSpc>
                <a:spcPct val="150000"/>
              </a:lnSpc>
            </a:pPr>
            <a:r>
              <a:rPr lang="en-US" sz="3200" dirty="0" smtClean="0"/>
              <a:t>Dreams are viewed as indication of what a person is truly feeling within the conscious mind. </a:t>
            </a:r>
          </a:p>
          <a:p>
            <a:pPr marL="514350" indent="-514350">
              <a:lnSpc>
                <a:spcPct val="150000"/>
              </a:lnSpc>
            </a:pPr>
            <a:r>
              <a:rPr lang="en-US" sz="3200" dirty="0" smtClean="0"/>
              <a:t>Freud said dreams are ‘the royal road to the understanding of the unconscious.’ </a:t>
            </a:r>
          </a:p>
          <a:p>
            <a:pPr marL="514350" indent="-514350">
              <a:lnSpc>
                <a:spcPct val="150000"/>
              </a:lnSpc>
            </a:pPr>
            <a:r>
              <a:rPr lang="en-US" sz="3200" dirty="0" smtClean="0"/>
              <a:t>Remember the old proverb, which says. " Pigs dream about corn and geese dream about maize." </a:t>
            </a:r>
          </a:p>
          <a:p>
            <a:pPr>
              <a:lnSpc>
                <a:spcPct val="150000"/>
              </a:lnSpc>
            </a:pPr>
            <a:endParaRPr lang="en-US" sz="3200" dirty="0"/>
          </a:p>
        </p:txBody>
      </p:sp>
    </p:spTree>
    <p:extLst>
      <p:ext uri="{BB962C8B-B14F-4D97-AF65-F5344CB8AC3E}">
        <p14:creationId xmlns:p14="http://schemas.microsoft.com/office/powerpoint/2010/main" val="8695102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12192000" cy="6857999"/>
          </a:xfrm>
        </p:spPr>
        <p:txBody>
          <a:bodyPr>
            <a:normAutofit lnSpcReduction="10000"/>
          </a:bodyPr>
          <a:lstStyle/>
          <a:p>
            <a:pPr>
              <a:lnSpc>
                <a:spcPct val="150000"/>
              </a:lnSpc>
            </a:pPr>
            <a:r>
              <a:rPr lang="en-US" sz="3200" b="1" dirty="0">
                <a:solidFill>
                  <a:schemeClr val="accent5"/>
                </a:solidFill>
              </a:rPr>
              <a:t>Behaviorism</a:t>
            </a:r>
          </a:p>
          <a:p>
            <a:pPr>
              <a:lnSpc>
                <a:spcPct val="150000"/>
              </a:lnSpc>
            </a:pPr>
            <a:r>
              <a:rPr lang="en-US" sz="3200" dirty="0" smtClean="0"/>
              <a:t>John Watson (1878-1958) revolutionized psychology by changing the subject matter of psychology from the study of conscious experience to the study of behavior. </a:t>
            </a:r>
          </a:p>
          <a:p>
            <a:pPr>
              <a:lnSpc>
                <a:spcPct val="150000"/>
              </a:lnSpc>
            </a:pPr>
            <a:r>
              <a:rPr lang="en-US" sz="3200" dirty="0" smtClean="0"/>
              <a:t>Watson believed that the study of psychology should be about observable behavior and its aim should be to describe, predict, understand and control behavior. He contended that psychologists should never use the terms consciousness, mental states, introspection, imagery and the like. </a:t>
            </a:r>
          </a:p>
          <a:p>
            <a:pPr>
              <a:lnSpc>
                <a:spcPct val="150000"/>
              </a:lnSpc>
              <a:buNone/>
            </a:pPr>
            <a:endParaRPr lang="en-US" sz="3200" dirty="0" smtClean="0"/>
          </a:p>
        </p:txBody>
      </p:sp>
    </p:spTree>
    <p:extLst>
      <p:ext uri="{BB962C8B-B14F-4D97-AF65-F5344CB8AC3E}">
        <p14:creationId xmlns:p14="http://schemas.microsoft.com/office/powerpoint/2010/main" val="1735026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762000"/>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91440" y="914400"/>
            <a:ext cx="12100560" cy="5638800"/>
          </a:xfrm>
        </p:spPr>
        <p:txBody>
          <a:bodyPr>
            <a:normAutofit/>
          </a:bodyPr>
          <a:lstStyle/>
          <a:p>
            <a:pPr>
              <a:lnSpc>
                <a:spcPct val="150000"/>
              </a:lnSpc>
            </a:pPr>
            <a:r>
              <a:rPr lang="en-US" sz="3200" dirty="0" smtClean="0"/>
              <a:t>Followers of behaviorism did not reject the existence of mind and consciousness. </a:t>
            </a:r>
          </a:p>
          <a:p>
            <a:pPr>
              <a:lnSpc>
                <a:spcPct val="150000"/>
              </a:lnSpc>
            </a:pPr>
            <a:r>
              <a:rPr lang="en-US" sz="3200" dirty="0" smtClean="0"/>
              <a:t>Rather, they viewed these concepts as impossible to observe and contributing little to a scientific approach to psychology. </a:t>
            </a:r>
          </a:p>
          <a:p>
            <a:pPr marL="0" indent="0">
              <a:lnSpc>
                <a:spcPct val="150000"/>
              </a:lnSpc>
              <a:buNone/>
            </a:pPr>
            <a:r>
              <a:rPr lang="en-US" sz="3200" dirty="0" smtClean="0"/>
              <a:t>Watson’s focus on the study of observable behavior enabled to formulate clear hypotheses, which could be tested by experimentation. </a:t>
            </a:r>
            <a:endParaRPr lang="en-US" sz="3200" dirty="0"/>
          </a:p>
        </p:txBody>
      </p:sp>
    </p:spTree>
    <p:extLst>
      <p:ext uri="{BB962C8B-B14F-4D97-AF65-F5344CB8AC3E}">
        <p14:creationId xmlns:p14="http://schemas.microsoft.com/office/powerpoint/2010/main" val="378803734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685800"/>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117567" y="609600"/>
            <a:ext cx="12422777" cy="6248400"/>
          </a:xfrm>
        </p:spPr>
        <p:txBody>
          <a:bodyPr>
            <a:normAutofit/>
          </a:bodyPr>
          <a:lstStyle/>
          <a:p>
            <a:pPr>
              <a:lnSpc>
                <a:spcPct val="150000"/>
              </a:lnSpc>
            </a:pPr>
            <a:r>
              <a:rPr lang="en-US" sz="3200" dirty="0" smtClean="0"/>
              <a:t>Watson’s view of learning relied to a great extent on Pavlov’s account of classical conditioning. Accordingly, it is possible to break down and analyze a certain behavior into stimulus-response units.  </a:t>
            </a:r>
          </a:p>
          <a:p>
            <a:pPr>
              <a:lnSpc>
                <a:spcPct val="150000"/>
              </a:lnSpc>
            </a:pPr>
            <a:r>
              <a:rPr lang="en-US" sz="3200" dirty="0" smtClean="0"/>
              <a:t>Much of the behaviorists’ research into learning was carried out on animals, rather than humans; partly because animals were easy to obtain and greater control could be exercised over their environment, and partly because they accepted the idea that humans and animals are related both physiologically and behaviorally. </a:t>
            </a:r>
          </a:p>
          <a:p>
            <a:pPr>
              <a:lnSpc>
                <a:spcPct val="150000"/>
              </a:lnSpc>
            </a:pPr>
            <a:endParaRPr lang="en-US" sz="3200" dirty="0"/>
          </a:p>
        </p:txBody>
      </p:sp>
    </p:spTree>
    <p:extLst>
      <p:ext uri="{BB962C8B-B14F-4D97-AF65-F5344CB8AC3E}">
        <p14:creationId xmlns:p14="http://schemas.microsoft.com/office/powerpoint/2010/main" val="85355169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a:xfrm>
            <a:off x="1981200" y="1600200"/>
            <a:ext cx="8458200" cy="5257800"/>
          </a:xfrm>
        </p:spPr>
        <p:txBody>
          <a:bodyPr/>
          <a:lstStyle/>
          <a:p>
            <a:r>
              <a:rPr lang="en-US" dirty="0" smtClean="0"/>
              <a:t> The work of John Watson contributed much to the use of more objective and systematic</a:t>
            </a:r>
          </a:p>
          <a:p>
            <a:r>
              <a:rPr lang="en-US" dirty="0" smtClean="0"/>
              <a:t>methods to the study of human behavior.</a:t>
            </a:r>
          </a:p>
          <a:p>
            <a:endParaRPr lang="en-US" dirty="0"/>
          </a:p>
        </p:txBody>
      </p:sp>
    </p:spTree>
    <p:extLst>
      <p:ext uri="{BB962C8B-B14F-4D97-AF65-F5344CB8AC3E}">
        <p14:creationId xmlns:p14="http://schemas.microsoft.com/office/powerpoint/2010/main" val="11196061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0" y="274320"/>
            <a:ext cx="12192000" cy="6583680"/>
          </a:xfrm>
        </p:spPr>
        <p:txBody>
          <a:bodyPr>
            <a:normAutofit/>
          </a:bodyPr>
          <a:lstStyle/>
          <a:p>
            <a:pPr lvl="0"/>
            <a:r>
              <a:rPr lang="en-GB" sz="3200" dirty="0" smtClean="0">
                <a:latin typeface="Times New Roman" pitchFamily="18" charset="0"/>
                <a:cs typeface="Times New Roman" pitchFamily="18" charset="0"/>
              </a:rPr>
              <a:t>Psychology posses a body of facts which can be supported through universal laws and principles.</a:t>
            </a:r>
            <a:endParaRPr lang="en-US" sz="3200" dirty="0" smtClean="0">
              <a:latin typeface="Times New Roman" pitchFamily="18" charset="0"/>
              <a:cs typeface="Times New Roman" pitchFamily="18" charset="0"/>
            </a:endParaRPr>
          </a:p>
          <a:p>
            <a:pPr lvl="0"/>
            <a:r>
              <a:rPr lang="en-GB" sz="3200" dirty="0" smtClean="0">
                <a:latin typeface="Times New Roman" pitchFamily="18" charset="0"/>
                <a:cs typeface="Times New Roman" pitchFamily="18" charset="0"/>
              </a:rPr>
              <a:t>It emphasizes the search for truth</a:t>
            </a:r>
            <a:endParaRPr lang="en-US" sz="3200" dirty="0" smtClean="0">
              <a:latin typeface="Times New Roman" pitchFamily="18" charset="0"/>
              <a:cs typeface="Times New Roman" pitchFamily="18" charset="0"/>
            </a:endParaRPr>
          </a:p>
          <a:p>
            <a:pPr lvl="0"/>
            <a:r>
              <a:rPr lang="en-GB" sz="3200" dirty="0" smtClean="0">
                <a:latin typeface="Times New Roman" pitchFamily="18" charset="0"/>
                <a:cs typeface="Times New Roman" pitchFamily="18" charset="0"/>
              </a:rPr>
              <a:t>It does not believe in hearsay, stereotypes or superstition.</a:t>
            </a:r>
            <a:endParaRPr lang="en-US" sz="3200" dirty="0" smtClean="0">
              <a:latin typeface="Times New Roman" pitchFamily="18" charset="0"/>
              <a:cs typeface="Times New Roman" pitchFamily="18" charset="0"/>
            </a:endParaRPr>
          </a:p>
          <a:p>
            <a:pPr lvl="0"/>
            <a:r>
              <a:rPr lang="en-GB" sz="3200" dirty="0" smtClean="0">
                <a:latin typeface="Times New Roman" pitchFamily="18" charset="0"/>
                <a:cs typeface="Times New Roman" pitchFamily="18" charset="0"/>
              </a:rPr>
              <a:t>It believes in cause and effect relationships</a:t>
            </a:r>
            <a:endParaRPr lang="en-US" sz="3200" dirty="0" smtClean="0">
              <a:latin typeface="Times New Roman" pitchFamily="18" charset="0"/>
              <a:cs typeface="Times New Roman" pitchFamily="18" charset="0"/>
            </a:endParaRPr>
          </a:p>
          <a:p>
            <a:pPr lvl="0"/>
            <a:r>
              <a:rPr lang="en-GB" sz="3200" dirty="0" smtClean="0">
                <a:latin typeface="Times New Roman" pitchFamily="18" charset="0"/>
                <a:cs typeface="Times New Roman" pitchFamily="18" charset="0"/>
              </a:rPr>
              <a:t>It adopts the method of objective investigations, systemic and controlled observation and a scientific approach</a:t>
            </a:r>
            <a:endParaRPr lang="en-US" sz="3200" dirty="0" smtClean="0">
              <a:latin typeface="Times New Roman" pitchFamily="18" charset="0"/>
              <a:cs typeface="Times New Roman" pitchFamily="18" charset="0"/>
            </a:endParaRPr>
          </a:p>
          <a:p>
            <a:pPr lvl="0"/>
            <a:r>
              <a:rPr lang="en-GB" sz="3200" dirty="0" smtClean="0">
                <a:latin typeface="Times New Roman" pitchFamily="18" charset="0"/>
                <a:cs typeface="Times New Roman" pitchFamily="18" charset="0"/>
              </a:rPr>
              <a:t>It also stands for the generalization, verifiability and modification of the observed results or deduced phenomena</a:t>
            </a:r>
            <a:endParaRPr lang="en-US" sz="3200" dirty="0" smtClean="0">
              <a:latin typeface="Times New Roman" pitchFamily="18" charset="0"/>
              <a:cs typeface="Times New Roman" pitchFamily="18" charset="0"/>
            </a:endParaRPr>
          </a:p>
          <a:p>
            <a:pPr lvl="0"/>
            <a:r>
              <a:rPr lang="en-GB" sz="3200" dirty="0" smtClean="0">
                <a:latin typeface="Times New Roman" pitchFamily="18" charset="0"/>
                <a:cs typeface="Times New Roman" pitchFamily="18" charset="0"/>
              </a:rPr>
              <a:t>Helps in predicting future developments , and</a:t>
            </a:r>
            <a:endParaRPr lang="en-US" sz="3200" dirty="0" smtClean="0">
              <a:latin typeface="Times New Roman" pitchFamily="18" charset="0"/>
              <a:cs typeface="Times New Roman" pitchFamily="18" charset="0"/>
            </a:endParaRPr>
          </a:p>
          <a:p>
            <a:pPr lvl="0"/>
            <a:r>
              <a:rPr lang="en-GB" sz="3200" dirty="0" smtClean="0">
                <a:latin typeface="Times New Roman" pitchFamily="18" charset="0"/>
                <a:cs typeface="Times New Roman" pitchFamily="18" charset="0"/>
              </a:rPr>
              <a:t>It’s able to turn its theory into practice through application</a:t>
            </a:r>
            <a:endParaRPr lang="en-US" sz="3200" dirty="0" smtClean="0">
              <a:latin typeface="Times New Roman" pitchFamily="18" charset="0"/>
              <a:cs typeface="Times New Roman" pitchFamily="18" charset="0"/>
            </a:endParaRPr>
          </a:p>
          <a:p>
            <a:pPr>
              <a:buNone/>
            </a:pPr>
            <a:r>
              <a:rPr lang="en-GB" sz="3200" dirty="0" smtClean="0">
                <a:latin typeface="Times New Roman" pitchFamily="18" charset="0"/>
                <a:cs typeface="Times New Roman" pitchFamily="18" charset="0"/>
              </a:rPr>
              <a:t> </a:t>
            </a:r>
            <a:endParaRPr lang="en-US" sz="3200" dirty="0" smtClean="0">
              <a:latin typeface="Times New Roman" pitchFamily="18" charset="0"/>
              <a:cs typeface="Times New Roman" pitchFamily="18" charset="0"/>
            </a:endParaRPr>
          </a:p>
          <a:p>
            <a:endParaRPr lang="en-US" sz="3200" dirty="0" smtClean="0">
              <a:latin typeface="Times New Roman" pitchFamily="18" charset="0"/>
              <a:cs typeface="Times New Roman" pitchFamily="18" charset="0"/>
            </a:endParaRPr>
          </a:p>
          <a:p>
            <a:endParaRPr lang="en-US" sz="3200" dirty="0"/>
          </a:p>
        </p:txBody>
      </p:sp>
    </p:spTree>
    <p:extLst>
      <p:ext uri="{BB962C8B-B14F-4D97-AF65-F5344CB8AC3E}">
        <p14:creationId xmlns:p14="http://schemas.microsoft.com/office/powerpoint/2010/main" val="13040043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START LESSON 8/04/2022</a:t>
            </a:r>
            <a:endParaRPr lang="en-US" dirty="0"/>
          </a:p>
        </p:txBody>
      </p:sp>
    </p:spTree>
    <p:extLst>
      <p:ext uri="{BB962C8B-B14F-4D97-AF65-F5344CB8AC3E}">
        <p14:creationId xmlns:p14="http://schemas.microsoft.com/office/powerpoint/2010/main" val="106094882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12192000" cy="6857999"/>
          </a:xfrm>
        </p:spPr>
        <p:txBody>
          <a:bodyPr>
            <a:normAutofit/>
          </a:bodyPr>
          <a:lstStyle/>
          <a:p>
            <a:pPr marL="0" indent="0">
              <a:buNone/>
            </a:pPr>
            <a:r>
              <a:rPr lang="en-US" sz="3200" b="1" dirty="0">
                <a:solidFill>
                  <a:schemeClr val="accent5"/>
                </a:solidFill>
              </a:rPr>
              <a:t>   Recent perspectives</a:t>
            </a:r>
          </a:p>
          <a:p>
            <a:pPr marL="514350" indent="-514350">
              <a:buAutoNum type="arabicPeriod"/>
            </a:pPr>
            <a:r>
              <a:rPr lang="en-US" sz="3200" b="1" dirty="0" smtClean="0"/>
              <a:t>The biological perspective </a:t>
            </a:r>
          </a:p>
          <a:p>
            <a:pPr marL="514350" indent="-514350"/>
            <a:r>
              <a:rPr lang="en-US" sz="3200" dirty="0" smtClean="0"/>
              <a:t>It states that behavior has a biological basis. </a:t>
            </a:r>
          </a:p>
          <a:p>
            <a:pPr marL="514350" indent="-514350"/>
            <a:r>
              <a:rPr lang="en-US" sz="3200" dirty="0" smtClean="0"/>
              <a:t>The behavior of both people and animals should be considered in terms of biological functioning.</a:t>
            </a:r>
          </a:p>
          <a:p>
            <a:pPr marL="514350" indent="-514350">
              <a:buNone/>
            </a:pPr>
            <a:r>
              <a:rPr lang="en-US" sz="3200" b="1" dirty="0" smtClean="0"/>
              <a:t>2. The cognitive perspective </a:t>
            </a:r>
            <a:r>
              <a:rPr lang="en-US" sz="3200" dirty="0" smtClean="0"/>
              <a:t> </a:t>
            </a:r>
          </a:p>
          <a:p>
            <a:pPr marL="514350" indent="-514350"/>
            <a:r>
              <a:rPr lang="en-US" sz="3200" dirty="0" smtClean="0"/>
              <a:t>It focuses on the process that helps people to know, understand, and think about the world.  </a:t>
            </a:r>
          </a:p>
          <a:p>
            <a:pPr marL="514350" indent="-514350"/>
            <a:r>
              <a:rPr lang="en-US" sz="3200" dirty="0" smtClean="0"/>
              <a:t>This perspective explains how information in the memory is processed at different stages and how our thinking about the world influences our behavior.           </a:t>
            </a:r>
          </a:p>
          <a:p>
            <a:pPr marL="514350" indent="-514350"/>
            <a:r>
              <a:rPr lang="en-US" sz="3200" dirty="0" smtClean="0"/>
              <a:t>Example: Can a medical student watch television and study at the same time? </a:t>
            </a:r>
          </a:p>
        </p:txBody>
      </p:sp>
    </p:spTree>
    <p:extLst>
      <p:ext uri="{BB962C8B-B14F-4D97-AF65-F5344CB8AC3E}">
        <p14:creationId xmlns:p14="http://schemas.microsoft.com/office/powerpoint/2010/main" val="68119267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12192000" cy="6858000"/>
          </a:xfrm>
        </p:spPr>
        <p:txBody>
          <a:bodyPr>
            <a:normAutofit fontScale="92500"/>
          </a:bodyPr>
          <a:lstStyle/>
          <a:p>
            <a:pPr>
              <a:lnSpc>
                <a:spcPct val="150000"/>
              </a:lnSpc>
            </a:pPr>
            <a:r>
              <a:rPr lang="en-US" sz="3900" b="1" dirty="0">
                <a:solidFill>
                  <a:schemeClr val="accent5"/>
                </a:solidFill>
              </a:rPr>
              <a:t>3. The behavioral perspective</a:t>
            </a:r>
            <a:endParaRPr lang="en-US" sz="3900" dirty="0" smtClean="0">
              <a:solidFill>
                <a:schemeClr val="accent5"/>
              </a:solidFill>
            </a:endParaRPr>
          </a:p>
          <a:p>
            <a:pPr>
              <a:lnSpc>
                <a:spcPct val="150000"/>
              </a:lnSpc>
            </a:pPr>
            <a:r>
              <a:rPr lang="en-US" sz="3200" dirty="0" smtClean="0"/>
              <a:t> The 1904 Nobel Prize winner, the Russian physiologist and psychologist, Ivan Pavlov opened a new way of thinking for psychological investigations. </a:t>
            </a:r>
          </a:p>
          <a:p>
            <a:pPr>
              <a:lnSpc>
                <a:spcPct val="150000"/>
              </a:lnSpc>
            </a:pPr>
            <a:r>
              <a:rPr lang="en-US" sz="3200" dirty="0" smtClean="0"/>
              <a:t>His experiment on dogs enabled psychologists to explain certain behavior and certain differences among individuals as the result of learning. </a:t>
            </a:r>
          </a:p>
          <a:p>
            <a:pPr>
              <a:lnSpc>
                <a:spcPct val="150000"/>
              </a:lnSpc>
            </a:pPr>
            <a:r>
              <a:rPr lang="en-US" sz="3200" dirty="0" smtClean="0"/>
              <a:t>Following the works of Pavlov, Thorn dike and Watson behaviorism got strength. Through time, its principles and methods of study became an integral part of psychology. </a:t>
            </a:r>
            <a:endParaRPr lang="en-US" sz="3200" dirty="0"/>
          </a:p>
        </p:txBody>
      </p:sp>
    </p:spTree>
    <p:extLst>
      <p:ext uri="{BB962C8B-B14F-4D97-AF65-F5344CB8AC3E}">
        <p14:creationId xmlns:p14="http://schemas.microsoft.com/office/powerpoint/2010/main" val="34745554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 y="0"/>
            <a:ext cx="12283440" cy="6857999"/>
          </a:xfrm>
        </p:spPr>
        <p:txBody>
          <a:bodyPr>
            <a:normAutofit fontScale="85000" lnSpcReduction="10000"/>
          </a:bodyPr>
          <a:lstStyle/>
          <a:p>
            <a:pPr>
              <a:lnSpc>
                <a:spcPct val="150000"/>
              </a:lnSpc>
            </a:pPr>
            <a:r>
              <a:rPr lang="en-US" sz="3200" dirty="0" smtClean="0"/>
              <a:t>By the middle of the twentieth century, it was widely accepted that psychology was about the study of behavior rather than conscious experience. </a:t>
            </a:r>
          </a:p>
          <a:p>
            <a:pPr>
              <a:lnSpc>
                <a:spcPct val="150000"/>
              </a:lnSpc>
            </a:pPr>
            <a:r>
              <a:rPr lang="en-US" sz="3200" dirty="0" smtClean="0"/>
              <a:t> The American psychologist </a:t>
            </a:r>
            <a:r>
              <a:rPr lang="en-US" sz="3200" dirty="0" err="1" smtClean="0"/>
              <a:t>B.F.Skinner</a:t>
            </a:r>
            <a:r>
              <a:rPr lang="en-US" sz="3200" dirty="0" smtClean="0"/>
              <a:t> refined and popularized behaviorism. </a:t>
            </a:r>
          </a:p>
          <a:p>
            <a:pPr>
              <a:lnSpc>
                <a:spcPct val="150000"/>
              </a:lnSpc>
            </a:pPr>
            <a:r>
              <a:rPr lang="en-US" sz="3200" dirty="0" smtClean="0"/>
              <a:t>He showed that the consequences of behavior provide the basic mechanism for predicting and shaping future behavior.   </a:t>
            </a:r>
          </a:p>
          <a:p>
            <a:pPr>
              <a:lnSpc>
                <a:spcPct val="150000"/>
              </a:lnSpc>
            </a:pPr>
            <a:r>
              <a:rPr lang="en-US" sz="3200" dirty="0" smtClean="0"/>
              <a:t>Contribution: Skinner’s theory inspired certain techniques of toilet training how to loose weight, quit smoking and learn new skills. </a:t>
            </a:r>
          </a:p>
          <a:p>
            <a:pPr>
              <a:lnSpc>
                <a:spcPct val="150000"/>
              </a:lnSpc>
            </a:pPr>
            <a:r>
              <a:rPr lang="en-US" sz="3200" dirty="0" smtClean="0"/>
              <a:t>His theory helped to develop techniques for the treatment of various psychological disorders, the resolution of sexual problems and even the halting of drug addiction. </a:t>
            </a:r>
          </a:p>
          <a:p>
            <a:pPr>
              <a:lnSpc>
                <a:spcPct val="150000"/>
              </a:lnSpc>
            </a:pPr>
            <a:endParaRPr lang="en-US" sz="3200" dirty="0"/>
          </a:p>
        </p:txBody>
      </p:sp>
    </p:spTree>
    <p:extLst>
      <p:ext uri="{BB962C8B-B14F-4D97-AF65-F5344CB8AC3E}">
        <p14:creationId xmlns:p14="http://schemas.microsoft.com/office/powerpoint/2010/main" val="281869165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12192000" cy="6857999"/>
          </a:xfrm>
        </p:spPr>
        <p:txBody>
          <a:bodyPr>
            <a:normAutofit/>
          </a:bodyPr>
          <a:lstStyle/>
          <a:p>
            <a:pPr>
              <a:lnSpc>
                <a:spcPct val="150000"/>
              </a:lnSpc>
            </a:pPr>
            <a:r>
              <a:rPr lang="en-US" sz="3900" b="1" dirty="0">
                <a:solidFill>
                  <a:schemeClr val="accent5"/>
                </a:solidFill>
              </a:rPr>
              <a:t>4. The humanistic perspective</a:t>
            </a:r>
          </a:p>
          <a:p>
            <a:pPr>
              <a:lnSpc>
                <a:spcPct val="150000"/>
              </a:lnSpc>
            </a:pPr>
            <a:r>
              <a:rPr lang="en-US" sz="3200" dirty="0" smtClean="0"/>
              <a:t>t is a psychological approach that suggests that people are in control of their lives . This perspective assumes that people are naturally endowed with the capacity to make decisions about their lives and to control their behavior. </a:t>
            </a:r>
          </a:p>
          <a:p>
            <a:pPr>
              <a:lnSpc>
                <a:spcPct val="150000"/>
              </a:lnSpc>
            </a:pPr>
            <a:r>
              <a:rPr lang="en-US" sz="3200" dirty="0" smtClean="0"/>
              <a:t>Humanistic psychologists claim that everyone has the capacity to develop to higher levels of maturity and realize his/her full potential if given the opportunity.</a:t>
            </a:r>
          </a:p>
        </p:txBody>
      </p:sp>
    </p:spTree>
    <p:extLst>
      <p:ext uri="{BB962C8B-B14F-4D97-AF65-F5344CB8AC3E}">
        <p14:creationId xmlns:p14="http://schemas.microsoft.com/office/powerpoint/2010/main" val="288397046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43691"/>
            <a:ext cx="12192000" cy="6033272"/>
          </a:xfrm>
        </p:spPr>
        <p:txBody>
          <a:bodyPr>
            <a:normAutofit/>
          </a:bodyPr>
          <a:lstStyle/>
          <a:p>
            <a:pPr>
              <a:lnSpc>
                <a:spcPct val="150000"/>
              </a:lnSpc>
            </a:pPr>
            <a:r>
              <a:rPr lang="en-US" sz="3200" dirty="0" smtClean="0"/>
              <a:t>Ct…</a:t>
            </a:r>
          </a:p>
          <a:p>
            <a:pPr>
              <a:lnSpc>
                <a:spcPct val="150000"/>
              </a:lnSpc>
            </a:pPr>
            <a:r>
              <a:rPr lang="en-US" sz="3200" dirty="0" smtClean="0"/>
              <a:t>The human being has free will to make decisions about his/her own life, rather than depending on societal standards. </a:t>
            </a:r>
          </a:p>
          <a:p>
            <a:pPr>
              <a:lnSpc>
                <a:spcPct val="150000"/>
              </a:lnSpc>
            </a:pPr>
            <a:r>
              <a:rPr lang="en-US" sz="3200" dirty="0" smtClean="0"/>
              <a:t>For example, if a person chooses to lead an average life, it cannot be considered as worse compared to a person who has higher aspirations</a:t>
            </a:r>
          </a:p>
          <a:p>
            <a:pPr>
              <a:lnSpc>
                <a:spcPct val="150000"/>
              </a:lnSpc>
            </a:pPr>
            <a:endParaRPr lang="en-US" sz="3200" dirty="0"/>
          </a:p>
        </p:txBody>
      </p:sp>
    </p:spTree>
    <p:extLst>
      <p:ext uri="{BB962C8B-B14F-4D97-AF65-F5344CB8AC3E}">
        <p14:creationId xmlns:p14="http://schemas.microsoft.com/office/powerpoint/2010/main" val="301343741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12318274" cy="6857999"/>
          </a:xfrm>
        </p:spPr>
        <p:txBody>
          <a:bodyPr>
            <a:normAutofit lnSpcReduction="10000"/>
          </a:bodyPr>
          <a:lstStyle/>
          <a:p>
            <a:pPr>
              <a:lnSpc>
                <a:spcPct val="150000"/>
              </a:lnSpc>
            </a:pPr>
            <a:r>
              <a:rPr lang="en-US" sz="3200" b="1" dirty="0">
                <a:solidFill>
                  <a:schemeClr val="accent5"/>
                </a:solidFill>
              </a:rPr>
              <a:t>PERSONALITY</a:t>
            </a:r>
          </a:p>
          <a:p>
            <a:pPr>
              <a:lnSpc>
                <a:spcPct val="150000"/>
              </a:lnSpc>
            </a:pPr>
            <a:r>
              <a:rPr lang="en-US" sz="3200" dirty="0" smtClean="0"/>
              <a:t>Personality is the total quality of an individual’s behavior as it is shown in his habits of thinking, in his attitudes, interests, his manner of acting and his personal philosophy of life. </a:t>
            </a:r>
          </a:p>
          <a:p>
            <a:pPr>
              <a:lnSpc>
                <a:spcPct val="150000"/>
              </a:lnSpc>
            </a:pPr>
            <a:r>
              <a:rPr lang="en-US" sz="3200" dirty="0" smtClean="0"/>
              <a:t>It is the totality of his being. It includes his physical, mental, emotional and temperamental makeup and how it shows itself in behavior. </a:t>
            </a:r>
          </a:p>
          <a:p>
            <a:pPr>
              <a:lnSpc>
                <a:spcPct val="150000"/>
              </a:lnSpc>
            </a:pPr>
            <a:r>
              <a:rPr lang="en-US" sz="3200" dirty="0" smtClean="0"/>
              <a:t> These various components of personality do not stand apart from each other. They are interconnected and as a result of this integration gave rise to a characteristic behavior pattern or quality called personality. </a:t>
            </a:r>
            <a:endParaRPr lang="en-US" sz="3200" dirty="0"/>
          </a:p>
        </p:txBody>
      </p:sp>
    </p:spTree>
    <p:extLst>
      <p:ext uri="{BB962C8B-B14F-4D97-AF65-F5344CB8AC3E}">
        <p14:creationId xmlns:p14="http://schemas.microsoft.com/office/powerpoint/2010/main" val="205935331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12192000" cy="6949440"/>
          </a:xfrm>
        </p:spPr>
        <p:txBody>
          <a:bodyPr>
            <a:normAutofit fontScale="62500" lnSpcReduction="20000"/>
          </a:bodyPr>
          <a:lstStyle/>
          <a:p>
            <a:pPr marL="0" indent="0">
              <a:lnSpc>
                <a:spcPct val="150000"/>
              </a:lnSpc>
              <a:buNone/>
            </a:pPr>
            <a:r>
              <a:rPr lang="en-US" sz="3200" dirty="0" smtClean="0"/>
              <a:t>Ct…</a:t>
            </a:r>
          </a:p>
          <a:p>
            <a:pPr>
              <a:lnSpc>
                <a:spcPct val="150000"/>
              </a:lnSpc>
            </a:pPr>
            <a:r>
              <a:rPr lang="en-US" sz="4600" dirty="0" smtClean="0"/>
              <a:t>There are three basic factors, which have to be considered in describing personality. </a:t>
            </a:r>
          </a:p>
          <a:p>
            <a:pPr>
              <a:lnSpc>
                <a:spcPct val="150000"/>
              </a:lnSpc>
            </a:pPr>
            <a:r>
              <a:rPr lang="en-US" sz="4600" dirty="0" smtClean="0"/>
              <a:t>These are: </a:t>
            </a:r>
          </a:p>
          <a:p>
            <a:pPr marL="514350" indent="-514350">
              <a:lnSpc>
                <a:spcPct val="150000"/>
              </a:lnSpc>
              <a:buAutoNum type="arabicPeriod"/>
            </a:pPr>
            <a:r>
              <a:rPr lang="en-US" sz="4600" dirty="0" smtClean="0"/>
              <a:t>The internal aspects: these are feelings, the physiological systems, glands and inherently determined physical features.</a:t>
            </a:r>
          </a:p>
          <a:p>
            <a:pPr marL="514350" indent="-514350">
              <a:lnSpc>
                <a:spcPct val="150000"/>
              </a:lnSpc>
              <a:buNone/>
            </a:pPr>
            <a:r>
              <a:rPr lang="en-US" sz="4600" dirty="0" smtClean="0"/>
              <a:t> 2. The social situation: they include the influence of the family and other groups to which one belongs, the influence of customs, traditions and culture. </a:t>
            </a:r>
          </a:p>
          <a:p>
            <a:pPr marL="514350" indent="-514350">
              <a:lnSpc>
                <a:spcPct val="150000"/>
              </a:lnSpc>
              <a:buNone/>
            </a:pPr>
            <a:r>
              <a:rPr lang="en-US" sz="4600" dirty="0" smtClean="0"/>
              <a:t>3. The reactions or behavior; they are results from the interaction of the individual and the stimuli from the environment. </a:t>
            </a:r>
            <a:endParaRPr lang="en-US" sz="4600" dirty="0"/>
          </a:p>
        </p:txBody>
      </p:sp>
    </p:spTree>
    <p:extLst>
      <p:ext uri="{BB962C8B-B14F-4D97-AF65-F5344CB8AC3E}">
        <p14:creationId xmlns:p14="http://schemas.microsoft.com/office/powerpoint/2010/main" val="268461403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12192000" cy="6858000"/>
          </a:xfrm>
        </p:spPr>
        <p:txBody>
          <a:bodyPr>
            <a:normAutofit/>
          </a:bodyPr>
          <a:lstStyle/>
          <a:p>
            <a:pPr>
              <a:lnSpc>
                <a:spcPct val="150000"/>
              </a:lnSpc>
            </a:pPr>
            <a:r>
              <a:rPr lang="en-US" sz="3200" dirty="0" smtClean="0"/>
              <a:t>Personality is a dynamic growing thing. </a:t>
            </a:r>
          </a:p>
          <a:p>
            <a:pPr>
              <a:lnSpc>
                <a:spcPct val="150000"/>
              </a:lnSpc>
            </a:pPr>
            <a:r>
              <a:rPr lang="en-US" sz="3200" dirty="0" smtClean="0"/>
              <a:t>It grows in a social setup, through social experiences and continual adjustment to the environment. </a:t>
            </a:r>
          </a:p>
          <a:p>
            <a:pPr>
              <a:lnSpc>
                <a:spcPct val="150000"/>
              </a:lnSpc>
            </a:pPr>
            <a:r>
              <a:rPr lang="en-US" sz="3200" dirty="0" smtClean="0"/>
              <a:t>There are three main factors that contribute to differences in personality</a:t>
            </a:r>
            <a:endParaRPr lang="en-US" sz="3200" dirty="0"/>
          </a:p>
        </p:txBody>
      </p:sp>
    </p:spTree>
    <p:extLst>
      <p:ext uri="{BB962C8B-B14F-4D97-AF65-F5344CB8AC3E}">
        <p14:creationId xmlns:p14="http://schemas.microsoft.com/office/powerpoint/2010/main" val="141824362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12192000" cy="6867887"/>
          </a:xfrm>
        </p:spPr>
        <p:txBody>
          <a:bodyPr>
            <a:normAutofit fontScale="85000" lnSpcReduction="10000"/>
          </a:bodyPr>
          <a:lstStyle/>
          <a:p>
            <a:pPr marL="0" indent="0">
              <a:lnSpc>
                <a:spcPct val="150000"/>
              </a:lnSpc>
              <a:buNone/>
            </a:pPr>
            <a:r>
              <a:rPr lang="en-US" sz="3200" b="1" dirty="0" smtClean="0">
                <a:solidFill>
                  <a:schemeClr val="accent5"/>
                </a:solidFill>
              </a:rPr>
              <a:t>1. The physiological factors. </a:t>
            </a:r>
          </a:p>
          <a:p>
            <a:pPr marL="0" indent="0">
              <a:lnSpc>
                <a:spcPct val="150000"/>
              </a:lnSpc>
              <a:buNone/>
            </a:pPr>
            <a:r>
              <a:rPr lang="en-US" sz="3200" dirty="0" smtClean="0"/>
              <a:t>These include: </a:t>
            </a:r>
          </a:p>
          <a:p>
            <a:pPr marL="514350" indent="-514350">
              <a:lnSpc>
                <a:spcPct val="150000"/>
              </a:lnSpc>
            </a:pPr>
            <a:r>
              <a:rPr lang="en-US" sz="3200" dirty="0" smtClean="0"/>
              <a:t>The physique of the individual (his size, strength, looks); </a:t>
            </a:r>
          </a:p>
          <a:p>
            <a:pPr marL="514350" indent="-514350">
              <a:lnSpc>
                <a:spcPct val="150000"/>
              </a:lnSpc>
            </a:pPr>
            <a:r>
              <a:rPr lang="en-US" sz="3200" dirty="0" smtClean="0"/>
              <a:t> Physical appearances and deficiencies and how other people react to these characteristics; Endocrine glands production of hormones;  </a:t>
            </a:r>
          </a:p>
          <a:p>
            <a:pPr marL="514350" indent="-514350">
              <a:lnSpc>
                <a:spcPct val="150000"/>
              </a:lnSpc>
            </a:pPr>
            <a:r>
              <a:rPr lang="en-US" sz="3200" dirty="0" smtClean="0"/>
              <a:t>Example: excess insulin secretion may make the individual fatigued or anxious. </a:t>
            </a:r>
          </a:p>
          <a:p>
            <a:pPr marL="514350" indent="-514350">
              <a:lnSpc>
                <a:spcPct val="150000"/>
              </a:lnSpc>
            </a:pPr>
            <a:r>
              <a:rPr lang="en-US" sz="3200" dirty="0" smtClean="0"/>
              <a:t>Hypothyroidism may cause sluggishness, inertia or dullness, slowness or stupidity. </a:t>
            </a:r>
          </a:p>
          <a:p>
            <a:pPr marL="514350" indent="-514350">
              <a:lnSpc>
                <a:spcPct val="150000"/>
              </a:lnSpc>
            </a:pPr>
            <a:r>
              <a:rPr lang="en-US" sz="3200" dirty="0" smtClean="0"/>
              <a:t>Hyperthyroidism may cause nervous tension, excitement and over activity. </a:t>
            </a:r>
            <a:endParaRPr lang="en-US" sz="3200" dirty="0"/>
          </a:p>
        </p:txBody>
      </p:sp>
    </p:spTree>
    <p:extLst>
      <p:ext uri="{BB962C8B-B14F-4D97-AF65-F5344CB8AC3E}">
        <p14:creationId xmlns:p14="http://schemas.microsoft.com/office/powerpoint/2010/main" val="9389007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12192000" cy="6553200"/>
          </a:xfrm>
        </p:spPr>
        <p:txBody>
          <a:bodyPr>
            <a:normAutofit fontScale="92500" lnSpcReduction="20000"/>
          </a:bodyPr>
          <a:lstStyle/>
          <a:p>
            <a:pPr>
              <a:lnSpc>
                <a:spcPct val="200000"/>
              </a:lnSpc>
            </a:pPr>
            <a:r>
              <a:rPr lang="en-US" sz="3200" dirty="0" smtClean="0">
                <a:solidFill>
                  <a:schemeClr val="accent5"/>
                </a:solidFill>
              </a:rPr>
              <a:t>What is behavior?</a:t>
            </a:r>
          </a:p>
          <a:p>
            <a:pPr>
              <a:lnSpc>
                <a:spcPct val="200000"/>
              </a:lnSpc>
            </a:pPr>
            <a:r>
              <a:rPr lang="en-US" sz="3200" dirty="0" smtClean="0"/>
              <a:t> Behavior In its broader sense includes all types of human activities. </a:t>
            </a:r>
          </a:p>
          <a:p>
            <a:pPr>
              <a:lnSpc>
                <a:spcPct val="200000"/>
              </a:lnSpc>
            </a:pPr>
            <a:r>
              <a:rPr lang="en-US" sz="3200" dirty="0" smtClean="0"/>
              <a:t>Behavior is both mental and bodily.</a:t>
            </a:r>
          </a:p>
          <a:p>
            <a:pPr>
              <a:lnSpc>
                <a:spcPct val="200000"/>
              </a:lnSpc>
            </a:pPr>
            <a:r>
              <a:rPr lang="en-US" sz="3200" dirty="0" smtClean="0"/>
              <a:t>Mental behaviors are thinking, reasoning, imagination and other mental experiences or processes.</a:t>
            </a:r>
          </a:p>
          <a:p>
            <a:pPr>
              <a:lnSpc>
                <a:spcPct val="200000"/>
              </a:lnSpc>
            </a:pPr>
            <a:r>
              <a:rPr lang="en-US" sz="3200" dirty="0" smtClean="0"/>
              <a:t>Bodily behavior refers to the movements and actions of the body in response to a situation. </a:t>
            </a:r>
            <a:endParaRPr lang="en-US" sz="3200" dirty="0"/>
          </a:p>
        </p:txBody>
      </p:sp>
    </p:spTree>
    <p:extLst>
      <p:ext uri="{BB962C8B-B14F-4D97-AF65-F5344CB8AC3E}">
        <p14:creationId xmlns:p14="http://schemas.microsoft.com/office/powerpoint/2010/main" val="332981014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12192000" cy="6949440"/>
          </a:xfrm>
        </p:spPr>
        <p:txBody>
          <a:bodyPr>
            <a:normAutofit/>
          </a:bodyPr>
          <a:lstStyle/>
          <a:p>
            <a:pPr>
              <a:lnSpc>
                <a:spcPct val="150000"/>
              </a:lnSpc>
              <a:buNone/>
            </a:pPr>
            <a:r>
              <a:rPr lang="en-US" sz="3200" dirty="0" smtClean="0"/>
              <a:t>Ct…</a:t>
            </a:r>
          </a:p>
          <a:p>
            <a:pPr>
              <a:lnSpc>
                <a:spcPct val="150000"/>
              </a:lnSpc>
              <a:buNone/>
            </a:pPr>
            <a:r>
              <a:rPr lang="en-US" sz="3200" dirty="0" smtClean="0"/>
              <a:t>2. The environmental or social factors  Reactions of other people and reactions to other people; Example: relationships in the home and the family, the influence of school. </a:t>
            </a:r>
          </a:p>
          <a:p>
            <a:pPr>
              <a:lnSpc>
                <a:spcPct val="150000"/>
              </a:lnSpc>
              <a:buNone/>
            </a:pPr>
            <a:r>
              <a:rPr lang="en-US" sz="3200" dirty="0" smtClean="0"/>
              <a:t>An atmosphere of peace, love, mutual understanding at home develops self- confidence and security; Repressive home atmosphere will result in rebellious or dependence as personality traits; Personality of the teacher, richness of the curriculum, the presence or absence of co curricula activities, methods of teaching affect the child’s personality. </a:t>
            </a:r>
            <a:endParaRPr lang="en-US" sz="3200" dirty="0"/>
          </a:p>
        </p:txBody>
      </p:sp>
    </p:spTree>
    <p:extLst>
      <p:ext uri="{BB962C8B-B14F-4D97-AF65-F5344CB8AC3E}">
        <p14:creationId xmlns:p14="http://schemas.microsoft.com/office/powerpoint/2010/main" val="134231228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12192000" cy="6858000"/>
          </a:xfrm>
        </p:spPr>
        <p:txBody>
          <a:bodyPr>
            <a:normAutofit/>
          </a:bodyPr>
          <a:lstStyle/>
          <a:p>
            <a:pPr>
              <a:lnSpc>
                <a:spcPct val="150000"/>
              </a:lnSpc>
              <a:buNone/>
            </a:pPr>
            <a:r>
              <a:rPr lang="en-US" sz="3200" dirty="0" smtClean="0"/>
              <a:t>3. Mental or psychological factors include.  </a:t>
            </a:r>
          </a:p>
          <a:p>
            <a:pPr>
              <a:lnSpc>
                <a:spcPct val="150000"/>
              </a:lnSpc>
              <a:buFont typeface="Wingdings" panose="05000000000000000000" pitchFamily="2" charset="2"/>
              <a:buChar char="§"/>
            </a:pPr>
            <a:r>
              <a:rPr lang="en-US" sz="3200" dirty="0"/>
              <a:t> </a:t>
            </a:r>
            <a:r>
              <a:rPr lang="en-US" sz="3200" dirty="0" smtClean="0"/>
              <a:t>  Motives, </a:t>
            </a:r>
          </a:p>
          <a:p>
            <a:pPr>
              <a:lnSpc>
                <a:spcPct val="150000"/>
              </a:lnSpc>
              <a:buFont typeface="Wingdings" panose="05000000000000000000" pitchFamily="2" charset="2"/>
              <a:buChar char="§"/>
            </a:pPr>
            <a:r>
              <a:rPr lang="en-US" sz="3200" dirty="0" smtClean="0"/>
              <a:t>interests, </a:t>
            </a:r>
          </a:p>
          <a:p>
            <a:pPr>
              <a:lnSpc>
                <a:spcPct val="150000"/>
              </a:lnSpc>
              <a:buFont typeface="Wingdings" panose="05000000000000000000" pitchFamily="2" charset="2"/>
              <a:buChar char="§"/>
            </a:pPr>
            <a:r>
              <a:rPr lang="en-US" sz="3200" dirty="0" smtClean="0"/>
              <a:t>activities, </a:t>
            </a:r>
          </a:p>
          <a:p>
            <a:pPr>
              <a:lnSpc>
                <a:spcPct val="150000"/>
              </a:lnSpc>
              <a:buFont typeface="Wingdings" panose="05000000000000000000" pitchFamily="2" charset="2"/>
              <a:buChar char="§"/>
            </a:pPr>
            <a:r>
              <a:rPr lang="en-US" sz="3200" dirty="0" smtClean="0"/>
              <a:t>will and </a:t>
            </a:r>
          </a:p>
          <a:p>
            <a:pPr>
              <a:lnSpc>
                <a:spcPct val="150000"/>
              </a:lnSpc>
              <a:buFont typeface="Wingdings" panose="05000000000000000000" pitchFamily="2" charset="2"/>
              <a:buChar char="§"/>
            </a:pPr>
            <a:r>
              <a:rPr lang="en-US" sz="3200" dirty="0" smtClean="0"/>
              <a:t>character, </a:t>
            </a:r>
          </a:p>
        </p:txBody>
      </p:sp>
      <p:graphicFrame>
        <p:nvGraphicFramePr>
          <p:cNvPr id="4" name="Table 3"/>
          <p:cNvGraphicFramePr>
            <a:graphicFrameLocks noGrp="1"/>
          </p:cNvGraphicFramePr>
          <p:nvPr>
            <p:extLst/>
          </p:nvPr>
        </p:nvGraphicFramePr>
        <p:xfrm>
          <a:off x="4180114" y="862149"/>
          <a:ext cx="7014755" cy="5995851"/>
        </p:xfrm>
        <a:graphic>
          <a:graphicData uri="http://schemas.openxmlformats.org/drawingml/2006/table">
            <a:tbl>
              <a:tblPr/>
              <a:tblGrid>
                <a:gridCol w="7014755">
                  <a:extLst>
                    <a:ext uri="{9D8B030D-6E8A-4147-A177-3AD203B41FA5}">
                      <a16:colId xmlns:a16="http://schemas.microsoft.com/office/drawing/2014/main" val="16750985"/>
                    </a:ext>
                  </a:extLst>
                </a:gridCol>
              </a:tblGrid>
              <a:tr h="5995851">
                <a:tc>
                  <a:txBody>
                    <a:bodyPr/>
                    <a:lstStyle/>
                    <a:p>
                      <a:pPr marL="228600" marR="0" lvl="0" indent="-228600" algn="l" defTabSz="914400" rtl="0" eaLnBrk="1" fontAlgn="auto" latinLnBrk="0" hangingPunct="1">
                        <a:lnSpc>
                          <a:spcPct val="150000"/>
                        </a:lnSpc>
                        <a:spcBef>
                          <a:spcPts val="1000"/>
                        </a:spcBef>
                        <a:spcAft>
                          <a:spcPts val="0"/>
                        </a:spcAft>
                        <a:buClrTx/>
                        <a:buSzTx/>
                        <a:buFont typeface="Wingdings" panose="05000000000000000000" pitchFamily="2" charset="2"/>
                        <a:buChar char="§"/>
                        <a:tabLst/>
                        <a:defRPr/>
                      </a:pPr>
                      <a:r>
                        <a:rPr kumimoji="0" lang="en-US" sz="3200" b="0" i="0" u="none" strike="noStrike" kern="1200" cap="none" spc="0" normalizeH="0" baseline="0" noProof="0" dirty="0" smtClean="0">
                          <a:ln>
                            <a:noFill/>
                          </a:ln>
                          <a:gradFill>
                            <a:gsLst>
                              <a:gs pos="34000">
                                <a:prstClr val="white">
                                  <a:lumMod val="93000"/>
                                </a:prstClr>
                              </a:gs>
                              <a:gs pos="0">
                                <a:prstClr val="black">
                                  <a:lumMod val="25000"/>
                                  <a:lumOff val="75000"/>
                                </a:prstClr>
                              </a:gs>
                              <a:gs pos="100000">
                                <a:srgbClr val="94D7E4">
                                  <a:lumMod val="0"/>
                                  <a:lumOff val="100000"/>
                                </a:srgbClr>
                              </a:gs>
                            </a:gsLst>
                            <a:lin ang="4800000" scaled="0"/>
                          </a:gradFill>
                          <a:effectLst/>
                          <a:uLnTx/>
                          <a:uFillTx/>
                          <a:latin typeface="+mn-lt"/>
                          <a:ea typeface="+mn-ea"/>
                          <a:cs typeface="+mn-cs"/>
                        </a:rPr>
                        <a:t>intellectual capacities, </a:t>
                      </a:r>
                    </a:p>
                    <a:p>
                      <a:pPr marL="228600" marR="0" lvl="0" indent="-228600" algn="l" defTabSz="914400" rtl="0" eaLnBrk="1" fontAlgn="auto" latinLnBrk="0" hangingPunct="1">
                        <a:lnSpc>
                          <a:spcPct val="150000"/>
                        </a:lnSpc>
                        <a:spcBef>
                          <a:spcPts val="1000"/>
                        </a:spcBef>
                        <a:spcAft>
                          <a:spcPts val="0"/>
                        </a:spcAft>
                        <a:buClrTx/>
                        <a:buSzTx/>
                        <a:buFont typeface="Wingdings" panose="05000000000000000000" pitchFamily="2" charset="2"/>
                        <a:buChar char="§"/>
                        <a:tabLst/>
                        <a:defRPr/>
                      </a:pPr>
                      <a:r>
                        <a:rPr kumimoji="0" lang="en-US" sz="3200" b="0" i="0" u="none" strike="noStrike" kern="1200" cap="none" spc="0" normalizeH="0" baseline="0" noProof="0" dirty="0" smtClean="0">
                          <a:ln>
                            <a:noFill/>
                          </a:ln>
                          <a:gradFill>
                            <a:gsLst>
                              <a:gs pos="34000">
                                <a:prstClr val="white">
                                  <a:lumMod val="93000"/>
                                </a:prstClr>
                              </a:gs>
                              <a:gs pos="0">
                                <a:prstClr val="black">
                                  <a:lumMod val="25000"/>
                                  <a:lumOff val="75000"/>
                                </a:prstClr>
                              </a:gs>
                              <a:gs pos="100000">
                                <a:srgbClr val="94D7E4">
                                  <a:lumMod val="0"/>
                                  <a:lumOff val="100000"/>
                                </a:srgbClr>
                              </a:gs>
                            </a:gsLst>
                            <a:lin ang="4800000" scaled="0"/>
                          </a:gradFill>
                          <a:effectLst/>
                          <a:uLnTx/>
                          <a:uFillTx/>
                          <a:latin typeface="+mn-lt"/>
                          <a:ea typeface="+mn-ea"/>
                          <a:cs typeface="+mn-cs"/>
                        </a:rPr>
                        <a:t>reasoning, </a:t>
                      </a:r>
                    </a:p>
                    <a:p>
                      <a:pPr marL="228600" marR="0" lvl="0" indent="-228600" algn="l" defTabSz="914400" rtl="0" eaLnBrk="1" fontAlgn="auto" latinLnBrk="0" hangingPunct="1">
                        <a:lnSpc>
                          <a:spcPct val="150000"/>
                        </a:lnSpc>
                        <a:spcBef>
                          <a:spcPts val="1000"/>
                        </a:spcBef>
                        <a:spcAft>
                          <a:spcPts val="0"/>
                        </a:spcAft>
                        <a:buClrTx/>
                        <a:buSzTx/>
                        <a:buFont typeface="Wingdings" panose="05000000000000000000" pitchFamily="2" charset="2"/>
                        <a:buChar char="§"/>
                        <a:tabLst/>
                        <a:defRPr/>
                      </a:pPr>
                      <a:r>
                        <a:rPr kumimoji="0" lang="en-US" sz="3200" b="0" i="0" u="none" strike="noStrike" kern="1200" cap="none" spc="0" normalizeH="0" baseline="0" noProof="0" dirty="0" smtClean="0">
                          <a:ln>
                            <a:noFill/>
                          </a:ln>
                          <a:gradFill>
                            <a:gsLst>
                              <a:gs pos="34000">
                                <a:prstClr val="white">
                                  <a:lumMod val="93000"/>
                                </a:prstClr>
                              </a:gs>
                              <a:gs pos="0">
                                <a:prstClr val="black">
                                  <a:lumMod val="25000"/>
                                  <a:lumOff val="75000"/>
                                </a:prstClr>
                              </a:gs>
                              <a:gs pos="100000">
                                <a:srgbClr val="94D7E4">
                                  <a:lumMod val="0"/>
                                  <a:lumOff val="100000"/>
                                </a:srgbClr>
                              </a:gs>
                            </a:gsLst>
                            <a:lin ang="4800000" scaled="0"/>
                          </a:gradFill>
                          <a:effectLst/>
                          <a:uLnTx/>
                          <a:uFillTx/>
                          <a:latin typeface="+mn-lt"/>
                          <a:ea typeface="+mn-ea"/>
                          <a:cs typeface="+mn-cs"/>
                        </a:rPr>
                        <a:t>attention, </a:t>
                      </a:r>
                    </a:p>
                    <a:p>
                      <a:pPr marL="228600" marR="0" lvl="0" indent="-228600" algn="l" defTabSz="914400" rtl="0" eaLnBrk="1" fontAlgn="auto" latinLnBrk="0" hangingPunct="1">
                        <a:lnSpc>
                          <a:spcPct val="150000"/>
                        </a:lnSpc>
                        <a:spcBef>
                          <a:spcPts val="1000"/>
                        </a:spcBef>
                        <a:spcAft>
                          <a:spcPts val="0"/>
                        </a:spcAft>
                        <a:buClrTx/>
                        <a:buSzTx/>
                        <a:buFont typeface="Wingdings" panose="05000000000000000000" pitchFamily="2" charset="2"/>
                        <a:buChar char="§"/>
                        <a:tabLst/>
                        <a:defRPr/>
                      </a:pPr>
                      <a:r>
                        <a:rPr kumimoji="0" lang="en-US" sz="3200" b="0" i="0" u="none" strike="noStrike" kern="1200" cap="none" spc="0" normalizeH="0" baseline="0" noProof="0" dirty="0" smtClean="0">
                          <a:ln>
                            <a:noFill/>
                          </a:ln>
                          <a:gradFill>
                            <a:gsLst>
                              <a:gs pos="34000">
                                <a:prstClr val="white">
                                  <a:lumMod val="93000"/>
                                </a:prstClr>
                              </a:gs>
                              <a:gs pos="0">
                                <a:prstClr val="black">
                                  <a:lumMod val="25000"/>
                                  <a:lumOff val="75000"/>
                                </a:prstClr>
                              </a:gs>
                              <a:gs pos="100000">
                                <a:srgbClr val="94D7E4">
                                  <a:lumMod val="0"/>
                                  <a:lumOff val="100000"/>
                                </a:srgbClr>
                              </a:gs>
                            </a:gsLst>
                            <a:lin ang="4800000" scaled="0"/>
                          </a:gradFill>
                          <a:effectLst/>
                          <a:uLnTx/>
                          <a:uFillTx/>
                          <a:latin typeface="+mn-lt"/>
                          <a:ea typeface="+mn-ea"/>
                          <a:cs typeface="+mn-cs"/>
                        </a:rPr>
                        <a:t>perception and </a:t>
                      </a:r>
                    </a:p>
                    <a:p>
                      <a:pPr marL="228600" marR="0" lvl="0" indent="-228600" algn="l" defTabSz="914400" rtl="0" eaLnBrk="1" fontAlgn="auto" latinLnBrk="0" hangingPunct="1">
                        <a:lnSpc>
                          <a:spcPct val="150000"/>
                        </a:lnSpc>
                        <a:spcBef>
                          <a:spcPts val="1000"/>
                        </a:spcBef>
                        <a:spcAft>
                          <a:spcPts val="0"/>
                        </a:spcAft>
                        <a:buClrTx/>
                        <a:buSzTx/>
                        <a:buFont typeface="Wingdings" panose="05000000000000000000" pitchFamily="2" charset="2"/>
                        <a:buChar char="§"/>
                        <a:tabLst/>
                        <a:defRPr/>
                      </a:pPr>
                      <a:r>
                        <a:rPr kumimoji="0" lang="en-US" sz="3200" b="0" i="0" u="none" strike="noStrike" kern="1200" cap="none" spc="0" normalizeH="0" baseline="0" noProof="0" dirty="0" smtClean="0">
                          <a:ln>
                            <a:noFill/>
                          </a:ln>
                          <a:gradFill>
                            <a:gsLst>
                              <a:gs pos="34000">
                                <a:prstClr val="white">
                                  <a:lumMod val="93000"/>
                                </a:prstClr>
                              </a:gs>
                              <a:gs pos="0">
                                <a:prstClr val="black">
                                  <a:lumMod val="25000"/>
                                  <a:lumOff val="75000"/>
                                </a:prstClr>
                              </a:gs>
                              <a:gs pos="100000">
                                <a:srgbClr val="94D7E4">
                                  <a:lumMod val="0"/>
                                  <a:lumOff val="100000"/>
                                </a:srgbClr>
                              </a:gs>
                            </a:gsLst>
                            <a:lin ang="4800000" scaled="0"/>
                          </a:gradFill>
                          <a:effectLst/>
                          <a:uLnTx/>
                          <a:uFillTx/>
                          <a:latin typeface="+mn-lt"/>
                          <a:ea typeface="+mn-ea"/>
                          <a:cs typeface="+mn-cs"/>
                        </a:rPr>
                        <a:t>imagination. </a:t>
                      </a:r>
                      <a:endParaRPr kumimoji="0" lang="en-US" sz="3200" b="0" i="0" u="none" strike="noStrike" kern="1200" cap="none" spc="0" normalizeH="0" baseline="0" noProof="0" dirty="0">
                        <a:ln>
                          <a:noFill/>
                        </a:ln>
                        <a:gradFill>
                          <a:gsLst>
                            <a:gs pos="34000">
                              <a:prstClr val="white">
                                <a:lumMod val="93000"/>
                              </a:prstClr>
                            </a:gs>
                            <a:gs pos="0">
                              <a:prstClr val="black">
                                <a:lumMod val="25000"/>
                                <a:lumOff val="75000"/>
                              </a:prstClr>
                            </a:gs>
                            <a:gs pos="100000">
                              <a:srgbClr val="94D7E4">
                                <a:lumMod val="0"/>
                                <a:lumOff val="100000"/>
                              </a:srgbClr>
                            </a:gs>
                          </a:gsLst>
                          <a:lin ang="4800000" scaled="0"/>
                        </a:gradFill>
                        <a:effectLst/>
                        <a:uLnTx/>
                        <a:uFillTx/>
                        <a:latin typeface="+mn-lt"/>
                        <a:ea typeface="+mn-ea"/>
                        <a:cs typeface="+mn-cs"/>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942623809"/>
                  </a:ext>
                </a:extLst>
              </a:tr>
            </a:tbl>
          </a:graphicData>
        </a:graphic>
      </p:graphicFrame>
    </p:spTree>
    <p:extLst>
      <p:ext uri="{BB962C8B-B14F-4D97-AF65-F5344CB8AC3E}">
        <p14:creationId xmlns:p14="http://schemas.microsoft.com/office/powerpoint/2010/main" val="370544429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Theories of personality development</a:t>
            </a:r>
            <a:endParaRPr lang="en-US" b="1" dirty="0"/>
          </a:p>
        </p:txBody>
      </p:sp>
      <p:sp>
        <p:nvSpPr>
          <p:cNvPr id="3" name="Content Placeholder 2"/>
          <p:cNvSpPr>
            <a:spLocks noGrp="1"/>
          </p:cNvSpPr>
          <p:nvPr>
            <p:ph sz="quarter" idx="1"/>
          </p:nvPr>
        </p:nvSpPr>
        <p:spPr>
          <a:xfrm>
            <a:off x="-104503" y="1240972"/>
            <a:ext cx="12296503" cy="5617028"/>
          </a:xfrm>
        </p:spPr>
        <p:txBody>
          <a:bodyPr>
            <a:normAutofit/>
          </a:bodyPr>
          <a:lstStyle/>
          <a:p>
            <a:pPr>
              <a:lnSpc>
                <a:spcPct val="150000"/>
              </a:lnSpc>
            </a:pPr>
            <a:r>
              <a:rPr lang="en-US" sz="3200" dirty="0" smtClean="0"/>
              <a:t>When we study the field of personality psychology, in general, four areas are observed. </a:t>
            </a:r>
          </a:p>
          <a:p>
            <a:pPr>
              <a:lnSpc>
                <a:spcPct val="150000"/>
              </a:lnSpc>
            </a:pPr>
            <a:r>
              <a:rPr lang="en-US" sz="3200" dirty="0" smtClean="0"/>
              <a:t>These are theory, structure, development and dynamics. </a:t>
            </a:r>
          </a:p>
          <a:p>
            <a:pPr>
              <a:lnSpc>
                <a:spcPct val="150000"/>
              </a:lnSpc>
            </a:pPr>
            <a:r>
              <a:rPr lang="en-US" sz="3200" dirty="0" smtClean="0"/>
              <a:t>Theory- It is a body of knowledge, which psychologists use to explain complex concepts in the study of personality. </a:t>
            </a:r>
          </a:p>
          <a:p>
            <a:pPr>
              <a:lnSpc>
                <a:spcPct val="150000"/>
              </a:lnSpc>
            </a:pPr>
            <a:r>
              <a:rPr lang="en-US" sz="3200" dirty="0" smtClean="0"/>
              <a:t>Psychologists consider a number of approaches to the study of personality. </a:t>
            </a:r>
            <a:endParaRPr lang="en-US" sz="3200" dirty="0"/>
          </a:p>
        </p:txBody>
      </p:sp>
    </p:spTree>
    <p:extLst>
      <p:ext uri="{BB962C8B-B14F-4D97-AF65-F5344CB8AC3E}">
        <p14:creationId xmlns:p14="http://schemas.microsoft.com/office/powerpoint/2010/main" val="399477375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12192000" cy="6858000"/>
          </a:xfrm>
        </p:spPr>
        <p:txBody>
          <a:bodyPr>
            <a:normAutofit/>
          </a:bodyPr>
          <a:lstStyle/>
          <a:p>
            <a:pPr>
              <a:buNone/>
            </a:pPr>
            <a:r>
              <a:rPr lang="en-US" sz="3200" b="1" dirty="0" smtClean="0">
                <a:solidFill>
                  <a:schemeClr val="accent5"/>
                </a:solidFill>
              </a:rPr>
              <a:t>a. Structure </a:t>
            </a:r>
            <a:r>
              <a:rPr lang="en-US" sz="3200" dirty="0" smtClean="0"/>
              <a:t>- It is anatomy of personality with basic dispositions and interrelationships of different elements of personality. </a:t>
            </a:r>
          </a:p>
          <a:p>
            <a:r>
              <a:rPr lang="en-US" sz="3200" dirty="0" smtClean="0"/>
              <a:t>These personality structures are enduring and stable aspects of personality.  </a:t>
            </a:r>
          </a:p>
          <a:p>
            <a:pPr>
              <a:buNone/>
            </a:pPr>
            <a:r>
              <a:rPr lang="en-US" sz="3200" b="1" dirty="0" smtClean="0">
                <a:solidFill>
                  <a:schemeClr val="accent5"/>
                </a:solidFill>
              </a:rPr>
              <a:t>b. Development-  </a:t>
            </a:r>
            <a:r>
              <a:rPr lang="en-US" sz="3200" dirty="0" smtClean="0"/>
              <a:t>Individuals’ are different from each other even at birth, in physical appearance or temperament. </a:t>
            </a:r>
          </a:p>
          <a:p>
            <a:r>
              <a:rPr lang="en-US" sz="3200" dirty="0" smtClean="0"/>
              <a:t>The differences become more complex with increasing age and interaction with the environment. </a:t>
            </a:r>
          </a:p>
          <a:p>
            <a:pPr>
              <a:buNone/>
            </a:pPr>
            <a:r>
              <a:rPr lang="en-US" sz="3200" b="1" dirty="0" smtClean="0">
                <a:solidFill>
                  <a:schemeClr val="accent5"/>
                </a:solidFill>
              </a:rPr>
              <a:t>c. Dynamics </a:t>
            </a:r>
            <a:r>
              <a:rPr lang="en-US" sz="3200" dirty="0" smtClean="0"/>
              <a:t>- The dynamic aspect of personality is concerned with the meaning and function of behavior. </a:t>
            </a:r>
          </a:p>
          <a:p>
            <a:r>
              <a:rPr lang="en-US" sz="3200" dirty="0" smtClean="0"/>
              <a:t>It looks for the purpose or the objective of an act, why the individual behaves the way he/ she does.  </a:t>
            </a:r>
          </a:p>
          <a:p>
            <a:endParaRPr lang="en-US" sz="3200" dirty="0"/>
          </a:p>
        </p:txBody>
      </p:sp>
    </p:spTree>
    <p:extLst>
      <p:ext uri="{BB962C8B-B14F-4D97-AF65-F5344CB8AC3E}">
        <p14:creationId xmlns:p14="http://schemas.microsoft.com/office/powerpoint/2010/main" val="400090218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12192000" cy="6858000"/>
          </a:xfrm>
        </p:spPr>
        <p:txBody>
          <a:bodyPr>
            <a:normAutofit fontScale="92500"/>
          </a:bodyPr>
          <a:lstStyle/>
          <a:p>
            <a:r>
              <a:rPr lang="en-US" sz="3600" b="1" dirty="0">
                <a:solidFill>
                  <a:schemeClr val="accent5"/>
                </a:solidFill>
              </a:rPr>
              <a:t>Psychoanalytic theory</a:t>
            </a:r>
          </a:p>
          <a:p>
            <a:pPr>
              <a:lnSpc>
                <a:spcPct val="150000"/>
              </a:lnSpc>
            </a:pPr>
            <a:r>
              <a:rPr lang="en-US" sz="3200" dirty="0" smtClean="0"/>
              <a:t>It is general and best-known theory of personality. </a:t>
            </a:r>
          </a:p>
          <a:p>
            <a:pPr>
              <a:lnSpc>
                <a:spcPct val="150000"/>
              </a:lnSpc>
            </a:pPr>
            <a:r>
              <a:rPr lang="en-US" sz="3200" dirty="0" smtClean="0"/>
              <a:t>The greatest figure in psychoanalytic theory is Sigmund Freud (1856-1939). </a:t>
            </a:r>
          </a:p>
          <a:p>
            <a:pPr>
              <a:lnSpc>
                <a:spcPct val="150000"/>
              </a:lnSpc>
            </a:pPr>
            <a:r>
              <a:rPr lang="en-US" sz="3200" dirty="0" smtClean="0"/>
              <a:t> All psychoanalytic theories have two themes in common.</a:t>
            </a:r>
          </a:p>
          <a:p>
            <a:pPr marL="514350" indent="-514350">
              <a:lnSpc>
                <a:spcPct val="150000"/>
              </a:lnSpc>
              <a:buAutoNum type="alphaLcPeriod"/>
            </a:pPr>
            <a:r>
              <a:rPr lang="en-US" sz="3200" dirty="0" smtClean="0"/>
              <a:t>They are concerned with powerful but largely unconscious motivations believed to exist in every human being</a:t>
            </a:r>
          </a:p>
          <a:p>
            <a:pPr marL="514350" indent="-514350">
              <a:lnSpc>
                <a:spcPct val="150000"/>
              </a:lnSpc>
              <a:buAutoNum type="alphaLcPeriod"/>
            </a:pPr>
            <a:r>
              <a:rPr lang="en-US" sz="3200" dirty="0" smtClean="0"/>
              <a:t>  Human personality is governed by conflict between opposing forces i.e.; anxiety over unacceptable motives and defense mechanisms that develop to prevent anxiety from becoming too great.</a:t>
            </a:r>
          </a:p>
          <a:p>
            <a:pPr>
              <a:lnSpc>
                <a:spcPct val="150000"/>
              </a:lnSpc>
              <a:buNone/>
            </a:pPr>
            <a:endParaRPr lang="en-US" sz="3200" dirty="0"/>
          </a:p>
        </p:txBody>
      </p:sp>
    </p:spTree>
    <p:extLst>
      <p:ext uri="{BB962C8B-B14F-4D97-AF65-F5344CB8AC3E}">
        <p14:creationId xmlns:p14="http://schemas.microsoft.com/office/powerpoint/2010/main" val="346424461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36022"/>
          </a:xfrm>
        </p:spPr>
        <p:txBody>
          <a:bodyPr/>
          <a:lstStyle/>
          <a:p>
            <a:r>
              <a:rPr lang="en-US" dirty="0"/>
              <a:t>Components of personality</a:t>
            </a:r>
          </a:p>
        </p:txBody>
      </p:sp>
      <p:pic>
        <p:nvPicPr>
          <p:cNvPr id="4" name="Content Placeholder 3" descr="https://figures.boundless-cdn.com/31486/large/convert-crop-0-0-648-294.jpe">
            <a:hlinkClick r:id="rId3"/>
          </p:cNvPr>
          <p:cNvPicPr>
            <a:picLocks noGrp="1"/>
          </p:cNvPicPr>
          <p:nvPr>
            <p:ph sz="quarter" idx="1"/>
          </p:nvPr>
        </p:nvPicPr>
        <p:blipFill>
          <a:blip r:embed="rId4"/>
          <a:srcRect/>
          <a:stretch>
            <a:fillRect/>
          </a:stretch>
        </p:blipFill>
        <p:spPr bwMode="auto">
          <a:xfrm>
            <a:off x="548640" y="836023"/>
            <a:ext cx="9852660" cy="5904411"/>
          </a:xfrm>
          <a:prstGeom prst="rect">
            <a:avLst/>
          </a:prstGeom>
          <a:noFill/>
          <a:ln w="9525">
            <a:noFill/>
            <a:miter lim="800000"/>
            <a:headEnd/>
            <a:tailEnd/>
          </a:ln>
        </p:spPr>
      </p:pic>
    </p:spTree>
    <p:extLst>
      <p:ext uri="{BB962C8B-B14F-4D97-AF65-F5344CB8AC3E}">
        <p14:creationId xmlns:p14="http://schemas.microsoft.com/office/powerpoint/2010/main" val="64063529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91440"/>
            <a:ext cx="12192000" cy="6766560"/>
          </a:xfrm>
        </p:spPr>
        <p:txBody>
          <a:bodyPr>
            <a:noAutofit/>
          </a:bodyPr>
          <a:lstStyle/>
          <a:p>
            <a:pPr>
              <a:lnSpc>
                <a:spcPct val="150000"/>
              </a:lnSpc>
            </a:pPr>
            <a:r>
              <a:rPr lang="en-US" sz="3600" dirty="0">
                <a:solidFill>
                  <a:schemeClr val="accent5"/>
                </a:solidFill>
              </a:rPr>
              <a:t>1. The Id</a:t>
            </a:r>
          </a:p>
          <a:p>
            <a:pPr>
              <a:lnSpc>
                <a:spcPct val="150000"/>
              </a:lnSpc>
            </a:pPr>
            <a:r>
              <a:rPr lang="en-US" sz="3200" dirty="0" smtClean="0"/>
              <a:t>   It is the reservoir of psychic energy.</a:t>
            </a:r>
          </a:p>
          <a:p>
            <a:pPr>
              <a:lnSpc>
                <a:spcPct val="150000"/>
              </a:lnSpc>
            </a:pPr>
            <a:r>
              <a:rPr lang="en-US" sz="3200" dirty="0" smtClean="0"/>
              <a:t>      It is the storehouse of biological drives that arise from our needs for food, water, warmth, sexual gratification and avoidance of pain etc.  </a:t>
            </a:r>
          </a:p>
          <a:p>
            <a:pPr>
              <a:lnSpc>
                <a:spcPct val="150000"/>
              </a:lnSpc>
            </a:pPr>
            <a:r>
              <a:rPr lang="en-US" sz="3200" dirty="0" smtClean="0"/>
              <a:t>It is inborn. </a:t>
            </a:r>
          </a:p>
          <a:p>
            <a:pPr>
              <a:lnSpc>
                <a:spcPct val="150000"/>
              </a:lnSpc>
            </a:pPr>
            <a:r>
              <a:rPr lang="en-US" sz="3200" dirty="0" smtClean="0"/>
              <a:t>It is governed by the pleasure principle the principle of hedonism. </a:t>
            </a:r>
          </a:p>
          <a:p>
            <a:pPr>
              <a:lnSpc>
                <a:spcPct val="150000"/>
              </a:lnSpc>
            </a:pPr>
            <a:r>
              <a:rPr lang="en-US" sz="3200" dirty="0" smtClean="0"/>
              <a:t> The id has no link to objective reality  It looks for immediate discharge of tension arising from biological drives, without regard for logic or reason, reality or morality.</a:t>
            </a:r>
          </a:p>
          <a:p>
            <a:pPr>
              <a:lnSpc>
                <a:spcPct val="150000"/>
              </a:lnSpc>
            </a:pPr>
            <a:r>
              <a:rPr lang="en-US" sz="3200" dirty="0" smtClean="0"/>
              <a:t> </a:t>
            </a:r>
            <a:endParaRPr lang="en-US" sz="3200" dirty="0"/>
          </a:p>
        </p:txBody>
      </p:sp>
    </p:spTree>
    <p:extLst>
      <p:ext uri="{BB962C8B-B14F-4D97-AF65-F5344CB8AC3E}">
        <p14:creationId xmlns:p14="http://schemas.microsoft.com/office/powerpoint/2010/main" val="1277019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30891" cy="6857999"/>
          </a:xfrm>
        </p:spPr>
        <p:txBody>
          <a:bodyPr>
            <a:normAutofit lnSpcReduction="10000"/>
          </a:bodyPr>
          <a:lstStyle/>
          <a:p>
            <a:pPr>
              <a:lnSpc>
                <a:spcPct val="150000"/>
              </a:lnSpc>
            </a:pPr>
            <a:r>
              <a:rPr lang="en-US" sz="3200" dirty="0"/>
              <a:t> The id is like a demanding, selfish child. It looks only its own pleasure. </a:t>
            </a:r>
          </a:p>
          <a:p>
            <a:pPr>
              <a:lnSpc>
                <a:spcPct val="150000"/>
              </a:lnSpc>
            </a:pPr>
            <a:r>
              <a:rPr lang="en-US" sz="3200" dirty="0"/>
              <a:t> The id has no way of determining which meanness of doing things (strategy) is safe and which are dangerous.</a:t>
            </a:r>
          </a:p>
          <a:p>
            <a:pPr>
              <a:lnSpc>
                <a:spcPct val="150000"/>
              </a:lnSpc>
            </a:pPr>
            <a:r>
              <a:rPr lang="en-US" sz="3200" dirty="0"/>
              <a:t> Goal setting is not realistic. </a:t>
            </a:r>
          </a:p>
          <a:p>
            <a:pPr>
              <a:lnSpc>
                <a:spcPct val="150000"/>
              </a:lnSpc>
            </a:pPr>
            <a:r>
              <a:rPr lang="en-US" sz="3200" dirty="0"/>
              <a:t> In the absence of external goal satisfaction, internal mental acts (Example: dream about accomplishment, achievement desire, daydream of attacking some one in order to gratify aggressive needs) are used to fulfill wishes. </a:t>
            </a:r>
          </a:p>
        </p:txBody>
      </p:sp>
    </p:spTree>
    <p:extLst>
      <p:ext uri="{BB962C8B-B14F-4D97-AF65-F5344CB8AC3E}">
        <p14:creationId xmlns:p14="http://schemas.microsoft.com/office/powerpoint/2010/main" val="98655700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12192000" cy="6858000"/>
          </a:xfrm>
        </p:spPr>
        <p:txBody>
          <a:bodyPr>
            <a:noAutofit/>
          </a:bodyPr>
          <a:lstStyle/>
          <a:p>
            <a:r>
              <a:rPr lang="en-US" sz="3200" b="1" dirty="0">
                <a:solidFill>
                  <a:schemeClr val="accent5"/>
                </a:solidFill>
              </a:rPr>
              <a:t>2. The Ego</a:t>
            </a:r>
          </a:p>
          <a:p>
            <a:r>
              <a:rPr lang="en-US" sz="3200" dirty="0" smtClean="0"/>
              <a:t> It begins to develop soon after birth, but does not become apparent until the age of about six months.  </a:t>
            </a:r>
          </a:p>
          <a:p>
            <a:r>
              <a:rPr lang="en-US" sz="3200" dirty="0" smtClean="0"/>
              <a:t>It serves as a mediator between the id impulse and reality.  Unlike the id, the ego is conscious.  </a:t>
            </a:r>
          </a:p>
          <a:p>
            <a:r>
              <a:rPr lang="en-US" sz="3200" dirty="0" smtClean="0"/>
              <a:t>It operates according to the reality principle. </a:t>
            </a:r>
          </a:p>
          <a:p>
            <a:r>
              <a:rPr lang="en-US" sz="3200" dirty="0" smtClean="0"/>
              <a:t>Satisfaction of biological needs is not given up; but reality is taken into account to satisfy these biological needs.  </a:t>
            </a:r>
          </a:p>
          <a:p>
            <a:r>
              <a:rPr lang="en-US" sz="3200" dirty="0" smtClean="0"/>
              <a:t>Takes into consideration past experiences  To obtain the most pleasure, it looks for the best time with the least pain or damage to the self.  </a:t>
            </a:r>
          </a:p>
        </p:txBody>
      </p:sp>
    </p:spTree>
    <p:extLst>
      <p:ext uri="{BB962C8B-B14F-4D97-AF65-F5344CB8AC3E}">
        <p14:creationId xmlns:p14="http://schemas.microsoft.com/office/powerpoint/2010/main" val="337793670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 y="0"/>
            <a:ext cx="12100560" cy="6857999"/>
          </a:xfrm>
        </p:spPr>
        <p:txBody>
          <a:bodyPr>
            <a:normAutofit/>
          </a:bodyPr>
          <a:lstStyle/>
          <a:p>
            <a:pPr>
              <a:lnSpc>
                <a:spcPct val="150000"/>
              </a:lnSpc>
            </a:pPr>
            <a:r>
              <a:rPr lang="en-US" sz="3200" dirty="0"/>
              <a:t>The ego cannot totally reject the id impulse. </a:t>
            </a:r>
          </a:p>
          <a:p>
            <a:pPr>
              <a:lnSpc>
                <a:spcPct val="150000"/>
              </a:lnSpc>
            </a:pPr>
            <a:r>
              <a:rPr lang="en-US" sz="3200" dirty="0"/>
              <a:t>Rather like a patient parent, it attempts to control, divert and protect the id</a:t>
            </a:r>
            <a:r>
              <a:rPr lang="en-US" sz="3200" dirty="0" smtClean="0"/>
              <a:t>.</a:t>
            </a:r>
          </a:p>
          <a:p>
            <a:pPr>
              <a:lnSpc>
                <a:spcPct val="150000"/>
              </a:lnSpc>
            </a:pPr>
            <a:r>
              <a:rPr lang="en-US" sz="3200" dirty="0" smtClean="0"/>
              <a:t>The ego is partially conscious (preconscious): because it also uses temporary ways of resolving the contradiction between the biological drives and the reality.</a:t>
            </a:r>
            <a:endParaRPr lang="en-US" sz="3200" dirty="0"/>
          </a:p>
        </p:txBody>
      </p:sp>
    </p:spTree>
    <p:extLst>
      <p:ext uri="{BB962C8B-B14F-4D97-AF65-F5344CB8AC3E}">
        <p14:creationId xmlns:p14="http://schemas.microsoft.com/office/powerpoint/2010/main" val="1966143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12192000" cy="6705600"/>
          </a:xfrm>
        </p:spPr>
        <p:txBody>
          <a:bodyPr>
            <a:normAutofit/>
          </a:bodyPr>
          <a:lstStyle/>
          <a:p>
            <a:r>
              <a:rPr lang="en-US" dirty="0" smtClean="0"/>
              <a:t>Ct…</a:t>
            </a:r>
          </a:p>
          <a:p>
            <a:r>
              <a:rPr lang="en-US" dirty="0" smtClean="0"/>
              <a:t>Behavior </a:t>
            </a:r>
            <a:r>
              <a:rPr lang="en-US" dirty="0" smtClean="0"/>
              <a:t>is the reaction of an individual to a particular environment. </a:t>
            </a:r>
          </a:p>
          <a:p>
            <a:r>
              <a:rPr lang="en-US" dirty="0" smtClean="0"/>
              <a:t>The environment exerts influence on individuals. </a:t>
            </a:r>
          </a:p>
          <a:p>
            <a:r>
              <a:rPr lang="en-US" dirty="0" smtClean="0"/>
              <a:t>That influence is called stimulus. </a:t>
            </a:r>
          </a:p>
          <a:p>
            <a:r>
              <a:rPr lang="en-US" dirty="0" smtClean="0"/>
              <a:t>The stimulus in turn arouses an activity from the individual and this is called the response. </a:t>
            </a:r>
          </a:p>
          <a:p>
            <a:r>
              <a:rPr lang="en-US" dirty="0" smtClean="0"/>
              <a:t>A man may be admitted to a hospital for a surgical operation (stimulus) </a:t>
            </a:r>
          </a:p>
          <a:p>
            <a:r>
              <a:rPr lang="en-US" dirty="0" smtClean="0"/>
              <a:t>The man feels frightened and worries because he is uncertain what may happen </a:t>
            </a:r>
            <a:endParaRPr lang="en-US" dirty="0" smtClean="0"/>
          </a:p>
          <a:p>
            <a:pPr marL="0" indent="0">
              <a:buNone/>
            </a:pPr>
            <a:r>
              <a:rPr lang="en-US" dirty="0"/>
              <a:t> </a:t>
            </a:r>
            <a:r>
              <a:rPr lang="en-US" dirty="0" smtClean="0"/>
              <a:t>   </a:t>
            </a:r>
            <a:r>
              <a:rPr lang="en-US" dirty="0" smtClean="0"/>
              <a:t>next </a:t>
            </a:r>
            <a:r>
              <a:rPr lang="en-US" dirty="0" smtClean="0"/>
              <a:t>(response) </a:t>
            </a:r>
          </a:p>
          <a:p>
            <a:r>
              <a:rPr lang="en-US" dirty="0" smtClean="0"/>
              <a:t>This stimulus response combination constitutes the behavior of an individual. </a:t>
            </a:r>
          </a:p>
          <a:p>
            <a:r>
              <a:rPr lang="en-US" dirty="0" smtClean="0"/>
              <a:t>The human behavior consists of physical responses, feelings, emotions and </a:t>
            </a:r>
            <a:r>
              <a:rPr lang="en-US" dirty="0" smtClean="0"/>
              <a:t>tensions</a:t>
            </a:r>
            <a:r>
              <a:rPr lang="en-US" dirty="0" smtClean="0"/>
              <a:t>, and all intellectual responses, perceiving, thinking, recalling, and </a:t>
            </a:r>
            <a:endParaRPr lang="en-US" dirty="0" smtClean="0"/>
          </a:p>
          <a:p>
            <a:pPr marL="0" indent="0">
              <a:buNone/>
            </a:pPr>
            <a:r>
              <a:rPr lang="en-US" dirty="0" smtClean="0"/>
              <a:t>    reasoning</a:t>
            </a:r>
            <a:r>
              <a:rPr lang="en-US" dirty="0" smtClean="0"/>
              <a:t>. </a:t>
            </a:r>
            <a:endParaRPr lang="en-US" dirty="0"/>
          </a:p>
        </p:txBody>
      </p:sp>
    </p:spTree>
    <p:extLst>
      <p:ext uri="{BB962C8B-B14F-4D97-AF65-F5344CB8AC3E}">
        <p14:creationId xmlns:p14="http://schemas.microsoft.com/office/powerpoint/2010/main" val="349080299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 y="0"/>
            <a:ext cx="12283440" cy="6857999"/>
          </a:xfrm>
        </p:spPr>
        <p:txBody>
          <a:bodyPr>
            <a:normAutofit fontScale="92500" lnSpcReduction="20000"/>
          </a:bodyPr>
          <a:lstStyle/>
          <a:p>
            <a:pPr>
              <a:lnSpc>
                <a:spcPct val="150000"/>
              </a:lnSpc>
            </a:pPr>
            <a:r>
              <a:rPr lang="en-US" sz="3200" b="1" dirty="0">
                <a:solidFill>
                  <a:schemeClr val="accent5"/>
                </a:solidFill>
              </a:rPr>
              <a:t>3. The Superego</a:t>
            </a:r>
          </a:p>
          <a:p>
            <a:pPr>
              <a:lnSpc>
                <a:spcPct val="150000"/>
              </a:lnSpc>
            </a:pPr>
            <a:r>
              <a:rPr lang="en-US" sz="3200" dirty="0" smtClean="0"/>
              <a:t>It represents the ideals and moral standards of society as passed to the child by his or her parents in the process of socialization. </a:t>
            </a:r>
          </a:p>
          <a:p>
            <a:pPr>
              <a:lnSpc>
                <a:spcPct val="150000"/>
              </a:lnSpc>
            </a:pPr>
            <a:r>
              <a:rPr lang="en-US" sz="3200" dirty="0" smtClean="0"/>
              <a:t>Through the socialization process the child learns the entire dos and don’ts.  Like the id, the superego is not attentive to reality, nor does it differentiate between desires and actions. </a:t>
            </a:r>
          </a:p>
          <a:p>
            <a:pPr>
              <a:lnSpc>
                <a:spcPct val="150000"/>
              </a:lnSpc>
            </a:pPr>
            <a:r>
              <a:rPr lang="en-US" sz="3200" dirty="0" smtClean="0"/>
              <a:t>   It constantly commands that sexual and other biological urges should be stopped and pleasure is postponed according to the ideals and morality of society.</a:t>
            </a:r>
          </a:p>
          <a:p>
            <a:pPr>
              <a:lnSpc>
                <a:spcPct val="150000"/>
              </a:lnSpc>
            </a:pPr>
            <a:r>
              <a:rPr lang="en-US" sz="3200" dirty="0" smtClean="0"/>
              <a:t>  The super ego has two main functions based on reinforcement processes. </a:t>
            </a:r>
            <a:endParaRPr lang="en-US" sz="3200" dirty="0"/>
          </a:p>
        </p:txBody>
      </p:sp>
    </p:spTree>
    <p:extLst>
      <p:ext uri="{BB962C8B-B14F-4D97-AF65-F5344CB8AC3E}">
        <p14:creationId xmlns:p14="http://schemas.microsoft.com/office/powerpoint/2010/main" val="226325357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12192000" cy="6858000"/>
          </a:xfrm>
        </p:spPr>
        <p:txBody>
          <a:bodyPr>
            <a:normAutofit fontScale="85000" lnSpcReduction="10000"/>
          </a:bodyPr>
          <a:lstStyle/>
          <a:p>
            <a:pPr>
              <a:lnSpc>
                <a:spcPct val="150000"/>
              </a:lnSpc>
            </a:pPr>
            <a:r>
              <a:rPr lang="en-US" sz="3200" dirty="0" smtClean="0"/>
              <a:t>Ct…</a:t>
            </a:r>
          </a:p>
          <a:p>
            <a:pPr>
              <a:lnSpc>
                <a:spcPct val="150000"/>
              </a:lnSpc>
            </a:pPr>
            <a:r>
              <a:rPr lang="en-US" sz="3200" dirty="0" smtClean="0"/>
              <a:t>These are:  </a:t>
            </a:r>
          </a:p>
          <a:p>
            <a:pPr marL="514350" indent="-514350">
              <a:lnSpc>
                <a:spcPct val="150000"/>
              </a:lnSpc>
              <a:buAutoNum type="alphaLcPeriod"/>
            </a:pPr>
            <a:r>
              <a:rPr lang="en-US" sz="3200" dirty="0" smtClean="0"/>
              <a:t>For good behavior  - The super ego rewards      </a:t>
            </a:r>
            <a:endParaRPr lang="en-US" sz="3200" dirty="0"/>
          </a:p>
          <a:p>
            <a:pPr marL="0" indent="0">
              <a:lnSpc>
                <a:spcPct val="150000"/>
              </a:lnSpc>
              <a:buNone/>
            </a:pPr>
            <a:r>
              <a:rPr lang="en-US" sz="3200" dirty="0" smtClean="0"/>
              <a:t>      Consequence        - feeling of pride and self-esteem</a:t>
            </a:r>
          </a:p>
          <a:p>
            <a:pPr>
              <a:lnSpc>
                <a:spcPct val="150000"/>
              </a:lnSpc>
              <a:buNone/>
            </a:pPr>
            <a:r>
              <a:rPr lang="en-US" sz="3200" dirty="0" smtClean="0"/>
              <a:t>b. For bad behavior  - The super ego uses punishment       Consequence        - feeling of guilt and inferiority. </a:t>
            </a:r>
          </a:p>
          <a:p>
            <a:pPr>
              <a:lnSpc>
                <a:spcPct val="150000"/>
              </a:lnSpc>
            </a:pPr>
            <a:r>
              <a:rPr lang="en-US" sz="3200" dirty="0" smtClean="0"/>
              <a:t>According to Freud the superego is harsh and punitive taskmaster.</a:t>
            </a:r>
          </a:p>
          <a:p>
            <a:pPr>
              <a:lnSpc>
                <a:spcPct val="150000"/>
              </a:lnSpc>
            </a:pPr>
            <a:r>
              <a:rPr lang="en-US" sz="3200" dirty="0" smtClean="0"/>
              <a:t> It wants the person to be perfect. </a:t>
            </a:r>
          </a:p>
          <a:p>
            <a:pPr>
              <a:lnSpc>
                <a:spcPct val="150000"/>
              </a:lnSpc>
            </a:pPr>
            <a:r>
              <a:rPr lang="en-US" sz="3200" dirty="0" smtClean="0"/>
              <a:t> It doesn't take into account individual capabilities and circumstances in the environment</a:t>
            </a:r>
            <a:endParaRPr lang="en-US" sz="3200" dirty="0"/>
          </a:p>
        </p:txBody>
      </p:sp>
    </p:spTree>
    <p:extLst>
      <p:ext uri="{BB962C8B-B14F-4D97-AF65-F5344CB8AC3E}">
        <p14:creationId xmlns:p14="http://schemas.microsoft.com/office/powerpoint/2010/main" val="23154035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838200"/>
          </a:xfrm>
        </p:spPr>
        <p:txBody>
          <a:bodyPr/>
          <a:lstStyle/>
          <a:p>
            <a:r>
              <a:rPr lang="en-US" dirty="0" smtClean="0"/>
              <a:t>cont</a:t>
            </a:r>
            <a:endParaRPr lang="en-US" dirty="0"/>
          </a:p>
        </p:txBody>
      </p:sp>
      <p:sp>
        <p:nvSpPr>
          <p:cNvPr id="3" name="Content Placeholder 2"/>
          <p:cNvSpPr>
            <a:spLocks noGrp="1"/>
          </p:cNvSpPr>
          <p:nvPr>
            <p:ph sz="quarter" idx="1"/>
          </p:nvPr>
        </p:nvSpPr>
        <p:spPr>
          <a:xfrm>
            <a:off x="0" y="762000"/>
            <a:ext cx="12192000" cy="6096000"/>
          </a:xfrm>
        </p:spPr>
        <p:txBody>
          <a:bodyPr>
            <a:normAutofit/>
          </a:bodyPr>
          <a:lstStyle/>
          <a:p>
            <a:r>
              <a:rPr lang="en-US" sz="3200" dirty="0" smtClean="0"/>
              <a:t> Psychology as a science studies how behavior grows and develops from infancy to old age and also studies behavioral differences between people. </a:t>
            </a:r>
          </a:p>
          <a:p>
            <a:r>
              <a:rPr lang="en-US" sz="3200" dirty="0" smtClean="0"/>
              <a:t>In general there are four major facts proposed in relation to the nature of behavior. </a:t>
            </a:r>
          </a:p>
          <a:p>
            <a:r>
              <a:rPr lang="en-US" sz="3200" dirty="0" smtClean="0"/>
              <a:t>These are: </a:t>
            </a:r>
          </a:p>
          <a:p>
            <a:r>
              <a:rPr lang="en-US" sz="3200" dirty="0" smtClean="0"/>
              <a:t> Behavior has a bodily basis  </a:t>
            </a:r>
          </a:p>
          <a:p>
            <a:r>
              <a:rPr lang="en-US" sz="3200" dirty="0" smtClean="0"/>
              <a:t>Behavior is dynamic </a:t>
            </a:r>
          </a:p>
          <a:p>
            <a:r>
              <a:rPr lang="en-US" sz="3200" dirty="0" smtClean="0"/>
              <a:t> Behavior varies from person to person  </a:t>
            </a:r>
          </a:p>
          <a:p>
            <a:r>
              <a:rPr lang="en-US" sz="3200" dirty="0" smtClean="0"/>
              <a:t>Behavior is social </a:t>
            </a:r>
            <a:endParaRPr lang="en-US" sz="3200" dirty="0"/>
          </a:p>
        </p:txBody>
      </p:sp>
    </p:spTree>
    <p:extLst>
      <p:ext uri="{BB962C8B-B14F-4D97-AF65-F5344CB8AC3E}">
        <p14:creationId xmlns:p14="http://schemas.microsoft.com/office/powerpoint/2010/main" val="20806384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 y="0"/>
            <a:ext cx="12192000" cy="6858000"/>
          </a:xfrm>
        </p:spPr>
        <p:txBody>
          <a:bodyPr>
            <a:normAutofit/>
          </a:bodyPr>
          <a:lstStyle/>
          <a:p>
            <a:pPr marL="514350" indent="-514350">
              <a:buNone/>
            </a:pPr>
            <a:r>
              <a:rPr lang="en-US" sz="3200" b="1" dirty="0"/>
              <a:t>Importance of </a:t>
            </a:r>
            <a:r>
              <a:rPr lang="en-US" sz="3200" b="1" dirty="0" smtClean="0"/>
              <a:t>psychology</a:t>
            </a:r>
          </a:p>
          <a:p>
            <a:pPr marL="514350" indent="-514350">
              <a:buNone/>
            </a:pPr>
            <a:r>
              <a:rPr lang="en-US" sz="3200" dirty="0" smtClean="0"/>
              <a:t>1. It helps to understand oneself.</a:t>
            </a:r>
          </a:p>
          <a:p>
            <a:pPr>
              <a:buFont typeface="Wingdings" panose="05000000000000000000" pitchFamily="2" charset="2"/>
              <a:buChar char="§"/>
            </a:pPr>
            <a:r>
              <a:rPr lang="en-US" sz="3200" dirty="0" smtClean="0"/>
              <a:t>     Helps to make rational decisions on becoming a health professional;</a:t>
            </a:r>
          </a:p>
          <a:p>
            <a:pPr>
              <a:buFont typeface="Wingdings" panose="05000000000000000000" pitchFamily="2" charset="2"/>
              <a:buChar char="§"/>
            </a:pPr>
            <a:r>
              <a:rPr lang="en-US" sz="3200" dirty="0" smtClean="0"/>
              <a:t>     To fulfill the need for economic self- sufficiency;</a:t>
            </a:r>
          </a:p>
          <a:p>
            <a:pPr>
              <a:buFont typeface="Wingdings" panose="05000000000000000000" pitchFamily="2" charset="2"/>
              <a:buChar char="§"/>
            </a:pPr>
            <a:r>
              <a:rPr lang="en-US" sz="3200" dirty="0" smtClean="0"/>
              <a:t>      Helps to assess ones own abilities and limitations; </a:t>
            </a:r>
          </a:p>
          <a:p>
            <a:pPr>
              <a:buFont typeface="Wingdings" panose="05000000000000000000" pitchFamily="2" charset="2"/>
              <a:buChar char="§"/>
            </a:pPr>
            <a:r>
              <a:rPr lang="en-US" sz="3200" dirty="0"/>
              <a:t> </a:t>
            </a:r>
            <a:r>
              <a:rPr lang="en-US" sz="3200" dirty="0" smtClean="0"/>
              <a:t></a:t>
            </a:r>
            <a:r>
              <a:rPr lang="en-US" sz="3200" dirty="0"/>
              <a:t> </a:t>
            </a:r>
            <a:r>
              <a:rPr lang="en-US" sz="3200" dirty="0" smtClean="0"/>
              <a:t>   Enables to control situations in the college and attain goal through self-discipline. </a:t>
            </a:r>
          </a:p>
          <a:p>
            <a:pPr marL="514350" indent="-514350">
              <a:buNone/>
            </a:pPr>
            <a:r>
              <a:rPr lang="en-US" sz="3200" dirty="0" smtClean="0"/>
              <a:t>2. It assists in understanding other people. </a:t>
            </a:r>
          </a:p>
          <a:p>
            <a:pPr marL="0" indent="0">
              <a:buNone/>
            </a:pPr>
            <a:r>
              <a:rPr lang="en-US" sz="3200" dirty="0" smtClean="0"/>
              <a:t> The health professional works with patients, families, other nurses, </a:t>
            </a:r>
            <a:endParaRPr lang="en-US" sz="3200" dirty="0" smtClean="0"/>
          </a:p>
          <a:p>
            <a:pPr marL="0" indent="0">
              <a:buNone/>
            </a:pPr>
            <a:r>
              <a:rPr lang="en-US" sz="3200" dirty="0" smtClean="0"/>
              <a:t>doctors </a:t>
            </a:r>
            <a:r>
              <a:rPr lang="en-US" sz="3200" dirty="0" smtClean="0"/>
              <a:t>and administrative staffs.  Equipped with the knowledge of </a:t>
            </a:r>
            <a:endParaRPr lang="en-US" sz="3200" dirty="0" smtClean="0"/>
          </a:p>
          <a:p>
            <a:pPr marL="0" indent="0">
              <a:buNone/>
            </a:pPr>
            <a:r>
              <a:rPr lang="en-US" sz="3200" dirty="0" smtClean="0"/>
              <a:t>psychology</a:t>
            </a:r>
            <a:r>
              <a:rPr lang="en-US" sz="3200" dirty="0" smtClean="0"/>
              <a:t>, the health professional will achieve greater success in </a:t>
            </a:r>
            <a:endParaRPr lang="en-US" sz="3200" dirty="0" smtClean="0"/>
          </a:p>
          <a:p>
            <a:pPr marL="0" indent="0">
              <a:buNone/>
            </a:pPr>
            <a:r>
              <a:rPr lang="en-US" sz="3200" dirty="0" smtClean="0"/>
              <a:t>interpersonal </a:t>
            </a:r>
            <a:r>
              <a:rPr lang="en-US" sz="3200" dirty="0" smtClean="0"/>
              <a:t>relationships. </a:t>
            </a:r>
          </a:p>
        </p:txBody>
      </p:sp>
    </p:spTree>
    <p:extLst>
      <p:ext uri="{BB962C8B-B14F-4D97-AF65-F5344CB8AC3E}">
        <p14:creationId xmlns:p14="http://schemas.microsoft.com/office/powerpoint/2010/main" val="18803280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762000"/>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0" y="685800"/>
            <a:ext cx="12192000" cy="6172200"/>
          </a:xfrm>
        </p:spPr>
        <p:txBody>
          <a:bodyPr>
            <a:normAutofit/>
          </a:bodyPr>
          <a:lstStyle/>
          <a:p>
            <a:pPr marL="0" indent="0">
              <a:buNone/>
            </a:pPr>
            <a:r>
              <a:rPr lang="en-US" sz="3200" dirty="0"/>
              <a:t> </a:t>
            </a:r>
            <a:r>
              <a:rPr lang="en-US" sz="3200" dirty="0" smtClean="0"/>
              <a:t>     </a:t>
            </a:r>
            <a:r>
              <a:rPr lang="en-US" sz="3200" dirty="0" smtClean="0"/>
              <a:t>Psychology </a:t>
            </a:r>
            <a:r>
              <a:rPr lang="en-US" sz="3200" dirty="0" smtClean="0"/>
              <a:t>helps the health professional to learn why others differ </a:t>
            </a:r>
            <a:endParaRPr lang="en-US" sz="3200" dirty="0" smtClean="0"/>
          </a:p>
          <a:p>
            <a:pPr marL="0" indent="0">
              <a:buNone/>
            </a:pPr>
            <a:r>
              <a:rPr lang="en-US" sz="3200" dirty="0" smtClean="0"/>
              <a:t>     from </a:t>
            </a:r>
            <a:r>
              <a:rPr lang="en-US" sz="3200" dirty="0" smtClean="0"/>
              <a:t>him/her in their preferences, customs and beliefs or cultural </a:t>
            </a:r>
            <a:endParaRPr lang="en-US" sz="3200" dirty="0" smtClean="0"/>
          </a:p>
          <a:p>
            <a:pPr marL="0" indent="0">
              <a:buNone/>
            </a:pPr>
            <a:r>
              <a:rPr lang="en-US" sz="3200" dirty="0" smtClean="0"/>
              <a:t>     patterns</a:t>
            </a:r>
            <a:r>
              <a:rPr lang="en-US" sz="3200" dirty="0" smtClean="0"/>
              <a:t>. </a:t>
            </a:r>
          </a:p>
          <a:p>
            <a:pPr marL="514350" indent="-514350">
              <a:buNone/>
            </a:pPr>
            <a:r>
              <a:rPr lang="en-US" sz="3200" dirty="0" smtClean="0"/>
              <a:t>3. It enlightens to appreciate the necessity of changing the environment </a:t>
            </a:r>
            <a:endParaRPr lang="en-US" sz="3200" dirty="0" smtClean="0"/>
          </a:p>
          <a:p>
            <a:pPr marL="514350" indent="-514350">
              <a:buNone/>
            </a:pPr>
            <a:r>
              <a:rPr lang="en-US" sz="3200" dirty="0"/>
              <a:t> </a:t>
            </a:r>
            <a:r>
              <a:rPr lang="en-US" sz="3200" dirty="0" smtClean="0"/>
              <a:t>    </a:t>
            </a:r>
            <a:r>
              <a:rPr lang="en-US" sz="3200" dirty="0" smtClean="0"/>
              <a:t>and </a:t>
            </a:r>
            <a:r>
              <a:rPr lang="en-US" sz="3200" dirty="0" smtClean="0"/>
              <a:t>how to bring it about. </a:t>
            </a:r>
          </a:p>
          <a:p>
            <a:pPr marL="514350" indent="-514350"/>
            <a:r>
              <a:rPr lang="en-US" sz="3200" dirty="0" smtClean="0"/>
              <a:t> By changing the environment, the health professional can bring </a:t>
            </a:r>
            <a:endParaRPr lang="en-US" sz="3200" dirty="0" smtClean="0"/>
          </a:p>
          <a:p>
            <a:pPr marL="0" indent="0">
              <a:buNone/>
            </a:pPr>
            <a:r>
              <a:rPr lang="en-US" sz="3200" dirty="0"/>
              <a:t> </a:t>
            </a:r>
            <a:r>
              <a:rPr lang="en-US" sz="3200" dirty="0" smtClean="0"/>
              <a:t>     </a:t>
            </a:r>
            <a:r>
              <a:rPr lang="en-US" sz="3200" dirty="0" smtClean="0"/>
              <a:t>about </a:t>
            </a:r>
            <a:r>
              <a:rPr lang="en-US" sz="3200" dirty="0" smtClean="0"/>
              <a:t>change in the patient’s life. Example: introducing eyeglasses </a:t>
            </a:r>
            <a:endParaRPr lang="en-US" sz="3200" dirty="0" smtClean="0"/>
          </a:p>
          <a:p>
            <a:pPr marL="0" indent="0">
              <a:buNone/>
            </a:pPr>
            <a:r>
              <a:rPr lang="en-US" sz="3200" dirty="0"/>
              <a:t> </a:t>
            </a:r>
            <a:r>
              <a:rPr lang="en-US" sz="3200" dirty="0" smtClean="0"/>
              <a:t>     </a:t>
            </a:r>
            <a:r>
              <a:rPr lang="en-US" sz="3200" dirty="0" smtClean="0"/>
              <a:t>and </a:t>
            </a:r>
            <a:r>
              <a:rPr lang="en-US" sz="3200" dirty="0" smtClean="0"/>
              <a:t>hearing devices into the environment can help people with visual </a:t>
            </a:r>
            <a:endParaRPr lang="en-US" sz="3200" dirty="0" smtClean="0"/>
          </a:p>
          <a:p>
            <a:pPr marL="0" indent="0">
              <a:buNone/>
            </a:pPr>
            <a:r>
              <a:rPr lang="en-US" sz="3200" dirty="0"/>
              <a:t> </a:t>
            </a:r>
            <a:r>
              <a:rPr lang="en-US" sz="3200" dirty="0" smtClean="0"/>
              <a:t>    </a:t>
            </a:r>
            <a:r>
              <a:rPr lang="en-US" sz="3200" dirty="0" smtClean="0"/>
              <a:t>or </a:t>
            </a:r>
            <a:r>
              <a:rPr lang="en-US" sz="3200" dirty="0" smtClean="0"/>
              <a:t>auditory impairments. </a:t>
            </a:r>
          </a:p>
          <a:p>
            <a:endParaRPr lang="en-US" sz="3200" dirty="0"/>
          </a:p>
        </p:txBody>
      </p:sp>
    </p:spTree>
    <p:extLst>
      <p:ext uri="{BB962C8B-B14F-4D97-AF65-F5344CB8AC3E}">
        <p14:creationId xmlns:p14="http://schemas.microsoft.com/office/powerpoint/2010/main" val="592646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TM04033923[[fn=Depth]]</Template>
  <TotalTime>5</TotalTime>
  <Words>4229</Words>
  <Application>Microsoft Office PowerPoint</Application>
  <PresentationFormat>Widescreen</PresentationFormat>
  <Paragraphs>331</Paragraphs>
  <Slides>61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61</vt:i4>
      </vt:variant>
    </vt:vector>
  </HeadingPairs>
  <TitlesOfParts>
    <vt:vector size="66" baseType="lpstr">
      <vt:lpstr>Arial</vt:lpstr>
      <vt:lpstr>Corbel</vt:lpstr>
      <vt:lpstr>Times New Roman</vt:lpstr>
      <vt:lpstr>Wingdings</vt:lpstr>
      <vt:lpstr>Depth</vt:lpstr>
      <vt:lpstr>  PSYCHOLOGY  DCM 2022 JB  </vt:lpstr>
      <vt:lpstr>INTRODUCTION</vt:lpstr>
      <vt:lpstr>Why psychology is a science?</vt:lpstr>
      <vt:lpstr>cont</vt:lpstr>
      <vt:lpstr>PowerPoint Presentation</vt:lpstr>
      <vt:lpstr>PowerPoint Presentation</vt:lpstr>
      <vt:lpstr>cont</vt:lpstr>
      <vt:lpstr>PowerPoint Presentation</vt:lpstr>
      <vt:lpstr>cont</vt:lpstr>
      <vt:lpstr>Scope of  psychology</vt:lpstr>
      <vt:lpstr>cont</vt:lpstr>
      <vt:lpstr>PowerPoint Presentation</vt:lpstr>
      <vt:lpstr>Goals of Psychology</vt:lpstr>
      <vt:lpstr>cont</vt:lpstr>
      <vt:lpstr>cont</vt:lpstr>
      <vt:lpstr>cont</vt:lpstr>
      <vt:lpstr>cont</vt:lpstr>
      <vt:lpstr>summary</vt:lpstr>
      <vt:lpstr>significance of psychology in clinical health practice</vt:lpstr>
      <vt:lpstr> Branches of psychology</vt:lpstr>
      <vt:lpstr>cont</vt:lpstr>
      <vt:lpstr>cont</vt:lpstr>
      <vt:lpstr> Major perspectives in the historical development of psychology </vt:lpstr>
      <vt:lpstr>Early perspectives of psychology</vt:lpstr>
      <vt:lpstr>cont</vt:lpstr>
      <vt:lpstr>cont</vt:lpstr>
      <vt:lpstr>2. Functionalism </vt:lpstr>
      <vt:lpstr>PowerPoint Presentation</vt:lpstr>
      <vt:lpstr>PowerPoint Presentation</vt:lpstr>
      <vt:lpstr>cont</vt:lpstr>
      <vt:lpstr>PowerPoint Presentation</vt:lpstr>
      <vt:lpstr>PowerPoint Presentation</vt:lpstr>
      <vt:lpstr>PowerPoint Presentation</vt:lpstr>
      <vt:lpstr>PowerPoint Presentation</vt:lpstr>
      <vt:lpstr>PowerPoint Presentation</vt:lpstr>
      <vt:lpstr>PowerPoint Presentation</vt:lpstr>
      <vt:lpstr>cont</vt:lpstr>
      <vt:lpstr>cont</vt:lpstr>
      <vt:lpstr>cont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Theories of personality development</vt:lpstr>
      <vt:lpstr>PowerPoint Presentation</vt:lpstr>
      <vt:lpstr>PowerPoint Presentation</vt:lpstr>
      <vt:lpstr>Components of personality</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PSYCHOLOGY  DCM 2022 JB  </dc:title>
  <dc:creator>hp</dc:creator>
  <cp:lastModifiedBy>hp</cp:lastModifiedBy>
  <cp:revision>2</cp:revision>
  <dcterms:created xsi:type="dcterms:W3CDTF">2022-04-08T11:16:59Z</dcterms:created>
  <dcterms:modified xsi:type="dcterms:W3CDTF">2022-04-08T11:22:41Z</dcterms:modified>
</cp:coreProperties>
</file>